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72"/>
  </p:handoutMasterIdLst>
  <p:sldIdLst>
    <p:sldId id="1075" r:id="rId5"/>
    <p:sldId id="1076" r:id="rId7"/>
    <p:sldId id="1077" r:id="rId8"/>
    <p:sldId id="1078" r:id="rId9"/>
    <p:sldId id="1079" r:id="rId10"/>
    <p:sldId id="1080" r:id="rId11"/>
    <p:sldId id="1081" r:id="rId12"/>
    <p:sldId id="1082" r:id="rId13"/>
    <p:sldId id="1083" r:id="rId14"/>
    <p:sldId id="1084" r:id="rId15"/>
    <p:sldId id="1085" r:id="rId16"/>
    <p:sldId id="1086" r:id="rId17"/>
    <p:sldId id="1087" r:id="rId18"/>
    <p:sldId id="1088" r:id="rId19"/>
    <p:sldId id="1089" r:id="rId20"/>
    <p:sldId id="1090" r:id="rId21"/>
    <p:sldId id="1091" r:id="rId22"/>
    <p:sldId id="1092" r:id="rId23"/>
    <p:sldId id="1093" r:id="rId24"/>
    <p:sldId id="1094" r:id="rId25"/>
    <p:sldId id="1095" r:id="rId26"/>
    <p:sldId id="1096" r:id="rId27"/>
    <p:sldId id="1097" r:id="rId28"/>
    <p:sldId id="1098" r:id="rId29"/>
    <p:sldId id="1099" r:id="rId30"/>
    <p:sldId id="1100" r:id="rId31"/>
    <p:sldId id="1101" r:id="rId32"/>
    <p:sldId id="1102" r:id="rId33"/>
    <p:sldId id="1103" r:id="rId34"/>
    <p:sldId id="1104" r:id="rId35"/>
    <p:sldId id="1105" r:id="rId36"/>
    <p:sldId id="1106" r:id="rId37"/>
    <p:sldId id="1107" r:id="rId38"/>
    <p:sldId id="1108" r:id="rId39"/>
    <p:sldId id="1109" r:id="rId40"/>
    <p:sldId id="1110" r:id="rId41"/>
    <p:sldId id="1111" r:id="rId42"/>
    <p:sldId id="1112" r:id="rId43"/>
    <p:sldId id="1113" r:id="rId44"/>
    <p:sldId id="1114" r:id="rId45"/>
    <p:sldId id="1115" r:id="rId46"/>
    <p:sldId id="1116" r:id="rId47"/>
    <p:sldId id="1117" r:id="rId48"/>
    <p:sldId id="1118" r:id="rId49"/>
    <p:sldId id="1119" r:id="rId50"/>
    <p:sldId id="1120" r:id="rId51"/>
    <p:sldId id="1121" r:id="rId52"/>
    <p:sldId id="1122" r:id="rId53"/>
    <p:sldId id="1123" r:id="rId54"/>
    <p:sldId id="1124" r:id="rId55"/>
    <p:sldId id="1125" r:id="rId56"/>
    <p:sldId id="1126" r:id="rId57"/>
    <p:sldId id="1127" r:id="rId58"/>
    <p:sldId id="1128" r:id="rId59"/>
    <p:sldId id="1129" r:id="rId60"/>
    <p:sldId id="1130" r:id="rId61"/>
    <p:sldId id="1131" r:id="rId62"/>
    <p:sldId id="1132" r:id="rId63"/>
    <p:sldId id="1133" r:id="rId64"/>
    <p:sldId id="1134" r:id="rId65"/>
    <p:sldId id="1135" r:id="rId66"/>
    <p:sldId id="1136" r:id="rId67"/>
    <p:sldId id="1137" r:id="rId68"/>
    <p:sldId id="1138" r:id="rId69"/>
    <p:sldId id="1139" r:id="rId70"/>
    <p:sldId id="1140" r:id="rId71"/>
  </p:sldIdLst>
  <p:sldSz cx="9144000" cy="6858000" type="screen4x3"/>
  <p:notesSz cx="6858000" cy="9144000"/>
  <p:custDataLst>
    <p:tags r:id="rId77"/>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Verdan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者" initials="A" lastIdx="24"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9FF"/>
    <a:srgbClr val="FFFF99"/>
    <a:srgbClr val="FF6699"/>
    <a:srgbClr val="FFFFFF"/>
    <a:srgbClr val="EAB200"/>
    <a:srgbClr val="2185DF"/>
    <a:srgbClr val="C49500"/>
    <a:srgbClr val="1D77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629"/>
    <p:restoredTop sz="93925"/>
  </p:normalViewPr>
  <p:slideViewPr>
    <p:cSldViewPr showGuides="1">
      <p:cViewPr>
        <p:scale>
          <a:sx n="70" d="100"/>
          <a:sy n="70" d="100"/>
        </p:scale>
        <p:origin x="-1206" y="-72"/>
      </p:cViewPr>
      <p:guideLst>
        <p:guide orient="horz" pos="2160"/>
        <p:guide pos="2886"/>
      </p:guideLst>
    </p:cSldViewPr>
  </p:slid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7" Type="http://schemas.openxmlformats.org/officeDocument/2006/relationships/tags" Target="tags/tag15.xml"/><Relationship Id="rId76" Type="http://schemas.openxmlformats.org/officeDocument/2006/relationships/commentAuthors" Target="commentAuthors.xml"/><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handoutMaster" Target="handoutMasters/handoutMaster1.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Verdana" panose="020B060403050404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atin typeface="Verdana" panose="020B060403050404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73977AA-B73F-4343-92B5-69AF61741E3B}" type="datetimeFigureOut">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atin typeface="Verdana" panose="020B060403050404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Verdana" panose="020B0604030504040204" pitchFamily="34" charset="0"/>
                <a:ea typeface="宋体" panose="02010600030101010101" pitchFamily="2" charset="-122"/>
                <a:cs typeface="+mn-cs"/>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Verdana" panose="020B060403050404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D152080-148A-492D-A078-188935B9D622}" type="datetimeFigureOut">
              <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1" lang="zh-CN" altLang="en-US" sz="1200" b="0" i="0" u="none" strike="noStrike" kern="1200" cap="none" spc="0" normalizeH="0" baseline="0" noProof="0" smtClean="0">
              <a:ln>
                <a:noFill/>
              </a:ln>
              <a:solidFill>
                <a:schemeClr val="tx1"/>
              </a:solidFill>
              <a:effectLst/>
              <a:uLnTx/>
              <a:uFillTx/>
              <a:latin typeface="+mn-lt"/>
              <a:ea typeface="+mn-ea"/>
              <a:cs typeface="宋体" panose="02010600030101010101" pitchFamily="2" charset="-122"/>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mn-lt"/>
                <a:ea typeface="+mn-ea"/>
                <a:cs typeface="宋体" panose="02010600030101010101" pitchFamily="2" charset="-122"/>
              </a:rPr>
              <a:t>单击此处编辑母版文本样式</a:t>
            </a:r>
            <a:endParaRPr kumimoji="1" lang="zh-CN" altLang="en-US" sz="1200" b="0" i="0" u="none" strike="noStrike" kern="1200" cap="none" spc="0" normalizeH="0" baseline="0" noProof="0" smtClean="0">
              <a:ln>
                <a:noFill/>
              </a:ln>
              <a:solidFill>
                <a:schemeClr val="tx1"/>
              </a:solidFill>
              <a:effectLst/>
              <a:uLnTx/>
              <a:uFillTx/>
              <a:latin typeface="+mn-lt"/>
              <a:ea typeface="+mn-ea"/>
              <a:cs typeface="宋体" panose="02010600030101010101" pitchFamily="2" charset="-122"/>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1"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1"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1"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1"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Verdana" panose="020B0604030504040204" pitchFamily="34" charset="0"/>
                <a:ea typeface="宋体" panose="02010600030101010101" pitchFamily="2" charset="-122"/>
                <a:cs typeface="+mn-cs"/>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mn-lt"/>
        <a:ea typeface="+mn-ea"/>
        <a:cs typeface="宋体" panose="02010600030101010101" pitchFamily="2" charset="-122"/>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幻灯片图像占位符 1"/>
          <p:cNvSpPr>
            <a:spLocks noGrp="1" noRot="1" noChangeAspect="1" noTextEdit="1"/>
          </p:cNvSpPr>
          <p:nvPr>
            <p:ph type="sldImg"/>
          </p:nvPr>
        </p:nvSpPr>
        <p:spPr>
          <a:ln>
            <a:solidFill>
              <a:srgbClr val="000000">
                <a:alpha val="100000"/>
              </a:srgbClr>
            </a:solidFill>
            <a:miter lim="800000"/>
          </a:ln>
        </p:spPr>
      </p:sp>
      <p:sp>
        <p:nvSpPr>
          <p:cNvPr id="4301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3012"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4" name="矩形 1"/>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ctrTitle"/>
          </p:nvPr>
        </p:nvSpPr>
        <p:spPr>
          <a:xfrm>
            <a:off x="685800" y="2130425"/>
            <a:ext cx="7772400" cy="1470025"/>
          </a:xfrm>
          <a:prstGeom prst="rect">
            <a:avLst/>
          </a:prstGeo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5"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t" anchorCtr="0" compatLnSpc="1"/>
          <a:lstStyle>
            <a:lvl1pPr eaLnBrk="1" hangingPunct="1">
              <a:defRPr>
                <a:latin typeface="Verdana" panose="020B060403050404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9F62356-5895-4400-B42D-E66A6735435B}" type="datetimeFigureOut">
              <a:rPr kumimoji="0" lang="en-US" altLang="zh-CN" sz="18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3124200" y="6356350"/>
            <a:ext cx="2895600" cy="365125"/>
          </a:xfrm>
          <a:prstGeom prst="rect">
            <a:avLst/>
          </a:prstGeom>
        </p:spPr>
        <p:txBody>
          <a:bodyPr/>
          <a:lstStyle>
            <a:lvl1pPr eaLnBrk="1" fontAlgn="auto" hangingPunct="1">
              <a:spcBef>
                <a:spcPts val="0"/>
              </a:spcBef>
              <a:spcAft>
                <a:spcPts val="0"/>
              </a:spcAft>
              <a:defRPr>
                <a:latin typeface="+mn-lt"/>
                <a:ea typeface="+mn-ea"/>
                <a:cs typeface="+mn-cs"/>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t" anchorCtr="0" compatLnSpc="1"/>
          <a:p>
            <a:pPr lvl="0" algn="r" eaLnBrk="1" hangingPunct="1">
              <a:buNone/>
            </a:pPr>
            <a:fld id="{9A0DB2DC-4C9A-4742-B13C-FB6460FD3503}" type="slidenum">
              <a:rPr lang="en-US" altLang="zh-CN" dirty="0"/>
            </a:fld>
            <a:endParaRPr lang="en-US" altLang="zh-CN" dirty="0">
              <a:solidFill>
                <a:schemeClr val="bg1"/>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cSld name="标题和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82296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3938589"/>
            <a:ext cx="822960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a:xfrm>
            <a:off x="457200" y="6356351"/>
            <a:ext cx="2133600" cy="365125"/>
          </a:xfrm>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xfrm>
            <a:off x="3124200" y="6356351"/>
            <a:ext cx="2895600" cy="365125"/>
          </a:xfrm>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xfrm>
            <a:off x="6553200" y="6356351"/>
            <a:ext cx="2133600" cy="365125"/>
          </a:xfrm>
        </p:spPr>
        <p:txBody>
          <a:bodyPr/>
          <a:lstStyle>
            <a:lvl1pPr>
              <a:defRPr/>
            </a:lvl1pPr>
          </a:lstStyle>
          <a:p>
            <a:pPr>
              <a:defRPr/>
            </a:pPr>
            <a:fld id="{CCE626DC-6DB7-48A9-9927-036C9CFCC156}"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502412" y="1189673"/>
            <a:ext cx="8139178" cy="331473"/>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日期占位符 3"/>
          <p:cNvSpPr>
            <a:spLocks noGrp="1"/>
          </p:cNvSpPr>
          <p:nvPr>
            <p:ph type="dt" sz="half" idx="10"/>
          </p:nvPr>
        </p:nvSpPr>
        <p:spPr>
          <a:xfrm>
            <a:off x="659807" y="5619625"/>
            <a:ext cx="2025000" cy="237600"/>
          </a:xfrm>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087000" y="5619625"/>
            <a:ext cx="2970000" cy="237600"/>
          </a:xfrm>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457950" y="5619625"/>
            <a:ext cx="2025000" cy="237600"/>
          </a:xfrm>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1"/>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ctrTitle"/>
          </p:nvPr>
        </p:nvSpPr>
        <p:spPr>
          <a:xfrm>
            <a:off x="685800" y="2130425"/>
            <a:ext cx="7772400" cy="1470025"/>
          </a:xfrm>
          <a:prstGeom prst="rect">
            <a:avLst/>
          </a:prstGeo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5"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t" anchorCtr="0" compatLnSpc="1"/>
          <a:lstStyle>
            <a:lvl1pPr eaLnBrk="1" hangingPunct="1">
              <a:defRPr>
                <a:latin typeface="Verdana" panose="020B060403050404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9F62356-5895-4400-B42D-E66A6735435B}" type="datetimeFigureOut">
              <a:rPr kumimoji="0" lang="en-US" altLang="zh-CN" sz="18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3124200" y="6356350"/>
            <a:ext cx="2895600" cy="365125"/>
          </a:xfrm>
          <a:prstGeom prst="rect">
            <a:avLst/>
          </a:prstGeom>
        </p:spPr>
        <p:txBody>
          <a:bodyPr/>
          <a:lstStyle>
            <a:lvl1pPr eaLnBrk="1" fontAlgn="auto" hangingPunct="1">
              <a:spcBef>
                <a:spcPts val="0"/>
              </a:spcBef>
              <a:spcAft>
                <a:spcPts val="0"/>
              </a:spcAft>
              <a:defRPr>
                <a:latin typeface="+mn-lt"/>
                <a:ea typeface="+mn-ea"/>
                <a:cs typeface="+mn-cs"/>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t" anchorCtr="0" compatLnSpc="1"/>
          <a:p>
            <a:pPr lvl="0" algn="r" eaLnBrk="1" hangingPunct="1">
              <a:buNone/>
            </a:pPr>
            <a:fld id="{9A0DB2DC-4C9A-4742-B13C-FB6460FD3503}" type="slidenum">
              <a:rPr lang="en-US" altLang="zh-CN" dirty="0"/>
            </a:fld>
            <a:endParaRPr lang="en-US" altLang="zh-CN" dirty="0">
              <a:solidFill>
                <a:schemeClr val="bg1"/>
              </a:solidFill>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lvl5pPr>
              <a:defRPr sz="2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灯片编号占位符 5"/>
          <p:cNvSpPr>
            <a:spLocks noGrp="1"/>
          </p:cNvSpPr>
          <p:nvPr>
            <p:ph type="sldNum" sz="quarter" idx="4"/>
          </p:nvPr>
        </p:nvSpPr>
        <p:spPr>
          <a:xfrm>
            <a:off x="7624763" y="6350000"/>
            <a:ext cx="804863" cy="365125"/>
          </a:xfrm>
          <a:prstGeom prst="rect">
            <a:avLst/>
          </a:prstGeom>
        </p:spPr>
        <p:txBody>
          <a:bodyPr vert="horz" wrap="square" lIns="91440" tIns="45720" rIns="91440" bIns="45720" numCol="1" anchor="t" anchorCtr="0" compatLnSpc="1"/>
          <a:p>
            <a:pPr lvl="0" eaLnBrk="1" hangingPunct="1">
              <a:buNone/>
            </a:pPr>
            <a:fld id="{9A0DB2DC-4C9A-4742-B13C-FB6460FD3503}" type="slidenum">
              <a:rPr lang="zh-CN" altLang="en-US" sz="1400" dirty="0">
                <a:ea typeface="微软雅黑" panose="020B0503020204020204" pitchFamily="34" charset="-122"/>
              </a:rPr>
            </a:fld>
            <a:endParaRPr lang="zh-CN" altLang="en-US" sz="1400" dirty="0">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矩形 1"/>
          <p:cNvSpPr/>
          <p:nvPr/>
        </p:nvSpPr>
        <p:spPr>
          <a:xfrm>
            <a:off x="742950" y="836613"/>
            <a:ext cx="7392988" cy="144463"/>
          </a:xfrm>
          <a:prstGeom prst="rect">
            <a:avLst/>
          </a:pr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2"/>
          <p:cNvSpPr/>
          <p:nvPr/>
        </p:nvSpPr>
        <p:spPr>
          <a:xfrm>
            <a:off x="107950" y="844550"/>
            <a:ext cx="466725" cy="136525"/>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523917" y="6669946"/>
            <a:ext cx="2311396" cy="271204"/>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3523596" y="6669946"/>
            <a:ext cx="3390048" cy="271204"/>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7599872" y="6669946"/>
            <a:ext cx="2311396" cy="271204"/>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457200" y="6356351"/>
            <a:ext cx="2133600" cy="365125"/>
          </a:xfrm>
          <a:prstGeom prst="rect">
            <a:avLst/>
          </a:prstGeom>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a:xfrm>
            <a:off x="3124200" y="6356351"/>
            <a:ext cx="2895600"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6553200" y="6356351"/>
            <a:ext cx="2133600" cy="365125"/>
          </a:xfrm>
          <a:prstGeom prst="rect">
            <a:avLst/>
          </a:prstGeom>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AndTx">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648200" y="1600201"/>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a:xfrm>
            <a:off x="457200" y="6356351"/>
            <a:ext cx="2133600" cy="365125"/>
          </a:xfrm>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xfrm>
            <a:off x="3124200" y="6356351"/>
            <a:ext cx="2895600" cy="365125"/>
          </a:xfrm>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xfrm>
            <a:off x="6553200" y="6356351"/>
            <a:ext cx="2133600" cy="365125"/>
          </a:xfrm>
        </p:spPr>
        <p:txBody>
          <a:bodyPr/>
          <a:lstStyle>
            <a:lvl1pPr>
              <a:defRPr/>
            </a:lvl1pPr>
          </a:lstStyle>
          <a:p>
            <a:pPr>
              <a:defRPr/>
            </a:pPr>
            <a:fld id="{44A4B6FA-85C2-43C2-85FE-728938AC4A89}" type="slidenum">
              <a:rPr lang="en-US" altLang="zh-CN"/>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OverTx">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0"/>
            <a:ext cx="40386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half" idx="3"/>
          </p:nvPr>
        </p:nvSpPr>
        <p:spPr>
          <a:xfrm>
            <a:off x="457200" y="3938589"/>
            <a:ext cx="822960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Rectangle 4"/>
          <p:cNvSpPr>
            <a:spLocks noGrp="1" noChangeArrowheads="1"/>
          </p:cNvSpPr>
          <p:nvPr>
            <p:ph type="dt" sz="half" idx="10"/>
          </p:nvPr>
        </p:nvSpPr>
        <p:spPr>
          <a:xfrm>
            <a:off x="457200" y="6356351"/>
            <a:ext cx="2133600" cy="365125"/>
          </a:xfrm>
        </p:spPr>
        <p:txBody>
          <a:bodyPr/>
          <a:lstStyle>
            <a:lvl1pPr>
              <a:defRPr/>
            </a:lvl1pPr>
          </a:lstStyle>
          <a:p>
            <a:pPr>
              <a:defRPr/>
            </a:pPr>
            <a:endParaRPr lang="en-US" altLang="zh-CN"/>
          </a:p>
        </p:txBody>
      </p:sp>
      <p:sp>
        <p:nvSpPr>
          <p:cNvPr id="7" name="Rectangle 5"/>
          <p:cNvSpPr>
            <a:spLocks noGrp="1" noChangeArrowheads="1"/>
          </p:cNvSpPr>
          <p:nvPr>
            <p:ph type="ftr" sz="quarter" idx="11"/>
          </p:nvPr>
        </p:nvSpPr>
        <p:spPr>
          <a:xfrm>
            <a:off x="3124200" y="6356351"/>
            <a:ext cx="2895600" cy="365125"/>
          </a:xfrm>
        </p:spPr>
        <p:txBody>
          <a:bodyPr/>
          <a:lstStyle>
            <a:lvl1pPr>
              <a:defRPr/>
            </a:lvl1pPr>
          </a:lstStyle>
          <a:p>
            <a:pPr>
              <a:defRPr/>
            </a:pPr>
            <a:endParaRPr lang="en-US" altLang="zh-CN"/>
          </a:p>
        </p:txBody>
      </p:sp>
      <p:sp>
        <p:nvSpPr>
          <p:cNvPr id="8" name="Rectangle 6"/>
          <p:cNvSpPr>
            <a:spLocks noGrp="1" noChangeArrowheads="1"/>
          </p:cNvSpPr>
          <p:nvPr>
            <p:ph type="sldNum" sz="quarter" idx="12"/>
          </p:nvPr>
        </p:nvSpPr>
        <p:spPr>
          <a:xfrm>
            <a:off x="6553200" y="6356351"/>
            <a:ext cx="2133600" cy="365125"/>
          </a:xfrm>
        </p:spPr>
        <p:txBody>
          <a:bodyPr/>
          <a:lstStyle>
            <a:lvl1pPr>
              <a:defRPr/>
            </a:lvl1pPr>
          </a:lstStyle>
          <a:p>
            <a:pPr>
              <a:defRPr/>
            </a:pPr>
            <a:fld id="{7EF2A29C-A9EC-4B96-A2E5-E86E73F5504D}"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lvl5pPr>
              <a:defRPr sz="2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灯片编号占位符 5"/>
          <p:cNvSpPr>
            <a:spLocks noGrp="1"/>
          </p:cNvSpPr>
          <p:nvPr>
            <p:ph type="sldNum" sz="quarter" idx="4"/>
          </p:nvPr>
        </p:nvSpPr>
        <p:spPr>
          <a:xfrm>
            <a:off x="7624763" y="6350000"/>
            <a:ext cx="804863" cy="365125"/>
          </a:xfrm>
          <a:prstGeom prst="rect">
            <a:avLst/>
          </a:prstGeom>
        </p:spPr>
        <p:txBody>
          <a:bodyPr vert="horz" wrap="square" lIns="91440" tIns="45720" rIns="91440" bIns="45720" numCol="1" anchor="t" anchorCtr="0" compatLnSpc="1"/>
          <a:p>
            <a:pPr lvl="0" eaLnBrk="1" hangingPunct="1">
              <a:buNone/>
            </a:pPr>
            <a:fld id="{9A0DB2DC-4C9A-4742-B13C-FB6460FD3503}" type="slidenum">
              <a:rPr lang="zh-CN" altLang="en-US" sz="1400" dirty="0">
                <a:ea typeface="微软雅黑" panose="020B0503020204020204" pitchFamily="34" charset="-122"/>
              </a:rPr>
            </a:fld>
            <a:endParaRPr lang="zh-CN" altLang="en-US" sz="1400" dirty="0">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1"/>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a:xfrm>
            <a:off x="457200" y="6356351"/>
            <a:ext cx="2133600" cy="365125"/>
          </a:xfrm>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xfrm>
            <a:off x="3124200" y="6356351"/>
            <a:ext cx="2895600" cy="365125"/>
          </a:xfrm>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xfrm>
            <a:off x="6553200" y="6356351"/>
            <a:ext cx="2133600" cy="365125"/>
          </a:xfrm>
        </p:spPr>
        <p:txBody>
          <a:bodyPr/>
          <a:lstStyle>
            <a:lvl1pPr>
              <a:defRPr/>
            </a:lvl1pPr>
          </a:lstStyle>
          <a:p>
            <a:pPr>
              <a:defRPr/>
            </a:pPr>
            <a:fld id="{219904C6-B2B0-4CFB-B9C8-6AD76F181FAD}" type="slidenum">
              <a:rPr lang="en-US" altLang="zh-CN"/>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verTx">
  <p:cSld name="标题和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82296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3938589"/>
            <a:ext cx="822960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a:xfrm>
            <a:off x="457200" y="6356351"/>
            <a:ext cx="2133600" cy="365125"/>
          </a:xfrm>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xfrm>
            <a:off x="3124200" y="6356351"/>
            <a:ext cx="2895600" cy="365125"/>
          </a:xfrm>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xfrm>
            <a:off x="6553200" y="6356351"/>
            <a:ext cx="2133600" cy="365125"/>
          </a:xfrm>
        </p:spPr>
        <p:txBody>
          <a:bodyPr/>
          <a:lstStyle>
            <a:lvl1pPr>
              <a:defRPr/>
            </a:lvl1pPr>
          </a:lstStyle>
          <a:p>
            <a:pPr>
              <a:defRPr/>
            </a:pPr>
            <a:fld id="{CCE626DC-6DB7-48A9-9927-036C9CFCC156}" type="slidenum">
              <a:rPr lang="en-US" altLang="zh-CN"/>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502412" y="1189673"/>
            <a:ext cx="8139178" cy="331473"/>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日期占位符 3"/>
          <p:cNvSpPr>
            <a:spLocks noGrp="1"/>
          </p:cNvSpPr>
          <p:nvPr>
            <p:ph type="dt" sz="half" idx="10"/>
          </p:nvPr>
        </p:nvSpPr>
        <p:spPr>
          <a:xfrm>
            <a:off x="659807" y="5619625"/>
            <a:ext cx="2025000" cy="237600"/>
          </a:xfrm>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087000" y="5619625"/>
            <a:ext cx="2970000" cy="237600"/>
          </a:xfrm>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457950" y="5619625"/>
            <a:ext cx="2025000" cy="237600"/>
          </a:xfrm>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1"/>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ctrTitle"/>
          </p:nvPr>
        </p:nvSpPr>
        <p:spPr>
          <a:xfrm>
            <a:off x="685800" y="2130425"/>
            <a:ext cx="7772400" cy="1470025"/>
          </a:xfrm>
          <a:prstGeom prst="rect">
            <a:avLst/>
          </a:prstGeo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5"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t" anchorCtr="0" compatLnSpc="1"/>
          <a:lstStyle>
            <a:lvl1pPr eaLnBrk="1" hangingPunct="1">
              <a:defRPr>
                <a:latin typeface="Verdana" panose="020B060403050404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9F62356-5895-4400-B42D-E66A6735435B}" type="datetimeFigureOut">
              <a:rPr kumimoji="0" lang="en-US" altLang="zh-CN" sz="18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rPr>
            </a:fld>
            <a:endParaRPr kumimoji="0" lang="en-US" altLang="zh-CN" sz="18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3124200" y="6356350"/>
            <a:ext cx="2895600" cy="365125"/>
          </a:xfrm>
          <a:prstGeom prst="rect">
            <a:avLst/>
          </a:prstGeom>
        </p:spPr>
        <p:txBody>
          <a:bodyPr/>
          <a:lstStyle>
            <a:lvl1pPr eaLnBrk="1" fontAlgn="auto" hangingPunct="1">
              <a:spcBef>
                <a:spcPts val="0"/>
              </a:spcBef>
              <a:spcAft>
                <a:spcPts val="0"/>
              </a:spcAft>
              <a:defRPr>
                <a:latin typeface="+mn-lt"/>
                <a:ea typeface="+mn-ea"/>
                <a:cs typeface="+mn-cs"/>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t" anchorCtr="0" compatLnSpc="1"/>
          <a:p>
            <a:pPr lvl="0" algn="r" eaLnBrk="1" hangingPunct="1">
              <a:buNone/>
            </a:pPr>
            <a:fld id="{9A0DB2DC-4C9A-4742-B13C-FB6460FD3503}" type="slidenum">
              <a:rPr lang="en-US" altLang="zh-CN" dirty="0"/>
            </a:fld>
            <a:endParaRPr lang="en-US" altLang="zh-CN" dirty="0">
              <a:solidFill>
                <a:schemeClr val="bg1"/>
              </a:solidFill>
            </a:endParaRPr>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lvl5pPr>
              <a:defRPr sz="2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灯片编号占位符 5"/>
          <p:cNvSpPr>
            <a:spLocks noGrp="1"/>
          </p:cNvSpPr>
          <p:nvPr>
            <p:ph type="sldNum" sz="quarter" idx="4"/>
          </p:nvPr>
        </p:nvSpPr>
        <p:spPr>
          <a:xfrm>
            <a:off x="7624763" y="6350000"/>
            <a:ext cx="804863" cy="365125"/>
          </a:xfrm>
          <a:prstGeom prst="rect">
            <a:avLst/>
          </a:prstGeom>
        </p:spPr>
        <p:txBody>
          <a:bodyPr vert="horz" wrap="square" lIns="91440" tIns="45720" rIns="91440" bIns="45720" numCol="1" anchor="t" anchorCtr="0" compatLnSpc="1"/>
          <a:p>
            <a:pPr lvl="0" eaLnBrk="1" hangingPunct="1">
              <a:buNone/>
            </a:pPr>
            <a:fld id="{9A0DB2DC-4C9A-4742-B13C-FB6460FD3503}" type="slidenum">
              <a:rPr lang="zh-CN" altLang="en-US" sz="1400" dirty="0">
                <a:ea typeface="微软雅黑" panose="020B0503020204020204" pitchFamily="34" charset="-122"/>
              </a:rPr>
            </a:fld>
            <a:endParaRPr lang="zh-CN" altLang="en-US" sz="1400" dirty="0">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矩形 1"/>
          <p:cNvSpPr/>
          <p:nvPr/>
        </p:nvSpPr>
        <p:spPr>
          <a:xfrm>
            <a:off x="742950" y="836613"/>
            <a:ext cx="7392988" cy="144463"/>
          </a:xfrm>
          <a:prstGeom prst="rect">
            <a:avLst/>
          </a:pr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2"/>
          <p:cNvSpPr/>
          <p:nvPr/>
        </p:nvSpPr>
        <p:spPr>
          <a:xfrm>
            <a:off x="107950" y="844550"/>
            <a:ext cx="466725" cy="136525"/>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523917" y="6669946"/>
            <a:ext cx="2311396" cy="271204"/>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3523596" y="6669946"/>
            <a:ext cx="3390048" cy="271204"/>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7599872" y="6669946"/>
            <a:ext cx="2311396" cy="271204"/>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457200" y="6356351"/>
            <a:ext cx="2133600" cy="365125"/>
          </a:xfrm>
          <a:prstGeom prst="rect">
            <a:avLst/>
          </a:prstGeom>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a:xfrm>
            <a:off x="3124200" y="6356351"/>
            <a:ext cx="2895600"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6553200" y="6356351"/>
            <a:ext cx="2133600" cy="365125"/>
          </a:xfrm>
          <a:prstGeom prst="rect">
            <a:avLst/>
          </a:prstGeom>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AndTx">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648200" y="1600201"/>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a:xfrm>
            <a:off x="457200" y="6356351"/>
            <a:ext cx="2133600" cy="365125"/>
          </a:xfrm>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xfrm>
            <a:off x="3124200" y="6356351"/>
            <a:ext cx="2895600" cy="365125"/>
          </a:xfrm>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xfrm>
            <a:off x="6553200" y="6356351"/>
            <a:ext cx="2133600" cy="365125"/>
          </a:xfrm>
        </p:spPr>
        <p:txBody>
          <a:bodyPr/>
          <a:lstStyle>
            <a:lvl1pPr>
              <a:defRPr/>
            </a:lvl1pPr>
          </a:lstStyle>
          <a:p>
            <a:pPr>
              <a:defRPr/>
            </a:pPr>
            <a:fld id="{44A4B6FA-85C2-43C2-85FE-728938AC4A89}"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742950" y="836613"/>
            <a:ext cx="7392988" cy="144463"/>
          </a:xfrm>
          <a:prstGeom prst="rect">
            <a:avLst/>
          </a:pr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2"/>
          <p:cNvSpPr/>
          <p:nvPr/>
        </p:nvSpPr>
        <p:spPr>
          <a:xfrm>
            <a:off x="107950" y="844550"/>
            <a:ext cx="466725" cy="136525"/>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OverTx">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0"/>
            <a:ext cx="40386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half" idx="3"/>
          </p:nvPr>
        </p:nvSpPr>
        <p:spPr>
          <a:xfrm>
            <a:off x="457200" y="3938589"/>
            <a:ext cx="822960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Rectangle 4"/>
          <p:cNvSpPr>
            <a:spLocks noGrp="1" noChangeArrowheads="1"/>
          </p:cNvSpPr>
          <p:nvPr>
            <p:ph type="dt" sz="half" idx="10"/>
          </p:nvPr>
        </p:nvSpPr>
        <p:spPr>
          <a:xfrm>
            <a:off x="457200" y="6356351"/>
            <a:ext cx="2133600" cy="365125"/>
          </a:xfrm>
        </p:spPr>
        <p:txBody>
          <a:bodyPr/>
          <a:lstStyle>
            <a:lvl1pPr>
              <a:defRPr/>
            </a:lvl1pPr>
          </a:lstStyle>
          <a:p>
            <a:pPr>
              <a:defRPr/>
            </a:pPr>
            <a:endParaRPr lang="en-US" altLang="zh-CN"/>
          </a:p>
        </p:txBody>
      </p:sp>
      <p:sp>
        <p:nvSpPr>
          <p:cNvPr id="7" name="Rectangle 5"/>
          <p:cNvSpPr>
            <a:spLocks noGrp="1" noChangeArrowheads="1"/>
          </p:cNvSpPr>
          <p:nvPr>
            <p:ph type="ftr" sz="quarter" idx="11"/>
          </p:nvPr>
        </p:nvSpPr>
        <p:spPr>
          <a:xfrm>
            <a:off x="3124200" y="6356351"/>
            <a:ext cx="2895600" cy="365125"/>
          </a:xfrm>
        </p:spPr>
        <p:txBody>
          <a:bodyPr/>
          <a:lstStyle>
            <a:lvl1pPr>
              <a:defRPr/>
            </a:lvl1pPr>
          </a:lstStyle>
          <a:p>
            <a:pPr>
              <a:defRPr/>
            </a:pPr>
            <a:endParaRPr lang="en-US" altLang="zh-CN"/>
          </a:p>
        </p:txBody>
      </p:sp>
      <p:sp>
        <p:nvSpPr>
          <p:cNvPr id="8" name="Rectangle 6"/>
          <p:cNvSpPr>
            <a:spLocks noGrp="1" noChangeArrowheads="1"/>
          </p:cNvSpPr>
          <p:nvPr>
            <p:ph type="sldNum" sz="quarter" idx="12"/>
          </p:nvPr>
        </p:nvSpPr>
        <p:spPr>
          <a:xfrm>
            <a:off x="6553200" y="6356351"/>
            <a:ext cx="2133600" cy="365125"/>
          </a:xfrm>
        </p:spPr>
        <p:txBody>
          <a:bodyPr/>
          <a:lstStyle>
            <a:lvl1pPr>
              <a:defRPr/>
            </a:lvl1pPr>
          </a:lstStyle>
          <a:p>
            <a:pPr>
              <a:defRPr/>
            </a:pPr>
            <a:fld id="{7EF2A29C-A9EC-4B96-A2E5-E86E73F5504D}" type="slidenum">
              <a:rPr lang="en-US" altLang="zh-CN"/>
            </a:fld>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1"/>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a:xfrm>
            <a:off x="457200" y="6356351"/>
            <a:ext cx="2133600" cy="365125"/>
          </a:xfrm>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xfrm>
            <a:off x="3124200" y="6356351"/>
            <a:ext cx="2895600" cy="365125"/>
          </a:xfrm>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xfrm>
            <a:off x="6553200" y="6356351"/>
            <a:ext cx="2133600" cy="365125"/>
          </a:xfrm>
        </p:spPr>
        <p:txBody>
          <a:bodyPr/>
          <a:lstStyle>
            <a:lvl1pPr>
              <a:defRPr/>
            </a:lvl1pPr>
          </a:lstStyle>
          <a:p>
            <a:pPr>
              <a:defRPr/>
            </a:pPr>
            <a:fld id="{219904C6-B2B0-4CFB-B9C8-6AD76F181FAD}" type="slidenum">
              <a:rPr lang="en-US" altLang="zh-CN"/>
            </a:fld>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OverTx">
  <p:cSld name="标题和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82296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3938589"/>
            <a:ext cx="822960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a:xfrm>
            <a:off x="457200" y="6356351"/>
            <a:ext cx="2133600" cy="365125"/>
          </a:xfrm>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xfrm>
            <a:off x="3124200" y="6356351"/>
            <a:ext cx="2895600" cy="365125"/>
          </a:xfrm>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xfrm>
            <a:off x="6553200" y="6356351"/>
            <a:ext cx="2133600" cy="365125"/>
          </a:xfrm>
        </p:spPr>
        <p:txBody>
          <a:bodyPr/>
          <a:lstStyle>
            <a:lvl1pPr>
              <a:defRPr/>
            </a:lvl1pPr>
          </a:lstStyle>
          <a:p>
            <a:pPr>
              <a:defRPr/>
            </a:pPr>
            <a:fld id="{CCE626DC-6DB7-48A9-9927-036C9CFCC156}" type="slidenum">
              <a:rPr lang="en-US" altLang="zh-CN"/>
            </a:fld>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502412" y="1189673"/>
            <a:ext cx="8139178" cy="331473"/>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日期占位符 3"/>
          <p:cNvSpPr>
            <a:spLocks noGrp="1"/>
          </p:cNvSpPr>
          <p:nvPr>
            <p:ph type="dt" sz="half" idx="10"/>
          </p:nvPr>
        </p:nvSpPr>
        <p:spPr>
          <a:xfrm>
            <a:off x="659807" y="5619625"/>
            <a:ext cx="2025000" cy="237600"/>
          </a:xfrm>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a:xfrm>
            <a:off x="3087000" y="5619625"/>
            <a:ext cx="2970000" cy="237600"/>
          </a:xfrm>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a:xfrm>
            <a:off x="6457950" y="5619625"/>
            <a:ext cx="2025000" cy="237600"/>
          </a:xfrm>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523917" y="6669946"/>
            <a:ext cx="2311396" cy="271204"/>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3523596" y="6669946"/>
            <a:ext cx="3390048" cy="271204"/>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7599872" y="6669946"/>
            <a:ext cx="2311396" cy="271204"/>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457200" y="6356351"/>
            <a:ext cx="2133600" cy="365125"/>
          </a:xfrm>
          <a:prstGeom prst="rect">
            <a:avLst/>
          </a:prstGeom>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a:xfrm>
            <a:off x="3124200" y="6356351"/>
            <a:ext cx="2895600"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6553200" y="6356351"/>
            <a:ext cx="2133600" cy="365125"/>
          </a:xfrm>
          <a:prstGeom prst="rect">
            <a:avLst/>
          </a:prstGeom>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AndTx">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648200" y="1600201"/>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a:xfrm>
            <a:off x="457200" y="6356351"/>
            <a:ext cx="2133600" cy="365125"/>
          </a:xfrm>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xfrm>
            <a:off x="3124200" y="6356351"/>
            <a:ext cx="2895600" cy="365125"/>
          </a:xfrm>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xfrm>
            <a:off x="6553200" y="6356351"/>
            <a:ext cx="2133600" cy="365125"/>
          </a:xfrm>
        </p:spPr>
        <p:txBody>
          <a:bodyPr/>
          <a:lstStyle>
            <a:lvl1pPr>
              <a:defRPr/>
            </a:lvl1pPr>
          </a:lstStyle>
          <a:p>
            <a:pPr>
              <a:defRPr/>
            </a:pPr>
            <a:fld id="{44A4B6FA-85C2-43C2-85FE-728938AC4A89}"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OverTx">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0"/>
            <a:ext cx="40386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half" idx="3"/>
          </p:nvPr>
        </p:nvSpPr>
        <p:spPr>
          <a:xfrm>
            <a:off x="457200" y="3938589"/>
            <a:ext cx="822960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Rectangle 4"/>
          <p:cNvSpPr>
            <a:spLocks noGrp="1" noChangeArrowheads="1"/>
          </p:cNvSpPr>
          <p:nvPr>
            <p:ph type="dt" sz="half" idx="10"/>
          </p:nvPr>
        </p:nvSpPr>
        <p:spPr>
          <a:xfrm>
            <a:off x="457200" y="6356351"/>
            <a:ext cx="2133600" cy="365125"/>
          </a:xfrm>
        </p:spPr>
        <p:txBody>
          <a:bodyPr/>
          <a:lstStyle>
            <a:lvl1pPr>
              <a:defRPr/>
            </a:lvl1pPr>
          </a:lstStyle>
          <a:p>
            <a:pPr>
              <a:defRPr/>
            </a:pPr>
            <a:endParaRPr lang="en-US" altLang="zh-CN"/>
          </a:p>
        </p:txBody>
      </p:sp>
      <p:sp>
        <p:nvSpPr>
          <p:cNvPr id="7" name="Rectangle 5"/>
          <p:cNvSpPr>
            <a:spLocks noGrp="1" noChangeArrowheads="1"/>
          </p:cNvSpPr>
          <p:nvPr>
            <p:ph type="ftr" sz="quarter" idx="11"/>
          </p:nvPr>
        </p:nvSpPr>
        <p:spPr>
          <a:xfrm>
            <a:off x="3124200" y="6356351"/>
            <a:ext cx="2895600" cy="365125"/>
          </a:xfrm>
        </p:spPr>
        <p:txBody>
          <a:bodyPr/>
          <a:lstStyle>
            <a:lvl1pPr>
              <a:defRPr/>
            </a:lvl1pPr>
          </a:lstStyle>
          <a:p>
            <a:pPr>
              <a:defRPr/>
            </a:pPr>
            <a:endParaRPr lang="en-US" altLang="zh-CN"/>
          </a:p>
        </p:txBody>
      </p:sp>
      <p:sp>
        <p:nvSpPr>
          <p:cNvPr id="8" name="Rectangle 6"/>
          <p:cNvSpPr>
            <a:spLocks noGrp="1" noChangeArrowheads="1"/>
          </p:cNvSpPr>
          <p:nvPr>
            <p:ph type="sldNum" sz="quarter" idx="12"/>
          </p:nvPr>
        </p:nvSpPr>
        <p:spPr>
          <a:xfrm>
            <a:off x="6553200" y="6356351"/>
            <a:ext cx="2133600" cy="365125"/>
          </a:xfrm>
        </p:spPr>
        <p:txBody>
          <a:bodyPr/>
          <a:lstStyle>
            <a:lvl1pPr>
              <a:defRPr/>
            </a:lvl1pPr>
          </a:lstStyle>
          <a:p>
            <a:pPr>
              <a:defRPr/>
            </a:pPr>
            <a:fld id="{7EF2A29C-A9EC-4B96-A2E5-E86E73F5504D}"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1"/>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a:xfrm>
            <a:off x="457200" y="6356351"/>
            <a:ext cx="2133600" cy="365125"/>
          </a:xfrm>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xfrm>
            <a:off x="3124200" y="6356351"/>
            <a:ext cx="2895600" cy="365125"/>
          </a:xfrm>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xfrm>
            <a:off x="6553200" y="6356351"/>
            <a:ext cx="2133600" cy="365125"/>
          </a:xfrm>
        </p:spPr>
        <p:txBody>
          <a:bodyPr/>
          <a:lstStyle>
            <a:lvl1pPr>
              <a:defRPr/>
            </a:lvl1pPr>
          </a:lstStyle>
          <a:p>
            <a:pPr>
              <a:defRPr/>
            </a:pPr>
            <a:fld id="{219904C6-B2B0-4CFB-B9C8-6AD76F181FAD}"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kumimoji="1" sz="4400" kern="1200">
          <a:solidFill>
            <a:schemeClr val="tx1"/>
          </a:solidFill>
          <a:latin typeface="+mj-lt"/>
          <a:ea typeface="+mj-ea"/>
          <a:cs typeface="微软雅黑" panose="020B0503020204020204" pitchFamily="34" charset="-122"/>
        </a:defRPr>
      </a:lvl1pPr>
      <a:lvl2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5pPr>
      <a:lvl6pPr marL="4572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微软雅黑" panose="020B0503020204020204" pitchFamily="34" charset="-122"/>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kumimoji="1" sz="4400" kern="1200">
          <a:solidFill>
            <a:schemeClr val="tx1"/>
          </a:solidFill>
          <a:latin typeface="+mj-lt"/>
          <a:ea typeface="+mj-ea"/>
          <a:cs typeface="微软雅黑" panose="020B0503020204020204" pitchFamily="34" charset="-122"/>
        </a:defRPr>
      </a:lvl1pPr>
      <a:lvl2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5pPr>
      <a:lvl6pPr marL="4572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微软雅黑" panose="020B0503020204020204" pitchFamily="34" charset="-122"/>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kumimoji="1" sz="4400" kern="1200">
          <a:solidFill>
            <a:schemeClr val="tx1"/>
          </a:solidFill>
          <a:latin typeface="+mj-lt"/>
          <a:ea typeface="+mj-ea"/>
          <a:cs typeface="微软雅黑" panose="020B0503020204020204" pitchFamily="34" charset="-122"/>
        </a:defRPr>
      </a:lvl1pPr>
      <a:lvl2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5pPr>
      <a:lvl6pPr marL="4572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微软雅黑" panose="020B0503020204020204" pitchFamily="34" charset="-122"/>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image" Target="../media/image8.png"/><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image" Target="../media/image12.png"/><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image" Target="../media/image15.png"/><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6.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9.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2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2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2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1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1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1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2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24.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2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14.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2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28.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2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3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31.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3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3394075" y="0"/>
            <a:ext cx="5745163" cy="6872288"/>
          </a:xfrm>
          <a:prstGeom prst="rect">
            <a:avLst/>
          </a:prstGeom>
          <a:solidFill>
            <a:schemeClr val="bg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10"/>
          <p:cNvSpPr/>
          <p:nvPr/>
        </p:nvSpPr>
        <p:spPr>
          <a:xfrm>
            <a:off x="-53975" y="-14287"/>
            <a:ext cx="3452813" cy="6872288"/>
          </a:xfrm>
          <a:prstGeom prst="rect">
            <a:avLst/>
          </a:prstGeom>
          <a:solidFill>
            <a:srgbClr val="C0000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100" name="文本框 2"/>
          <p:cNvSpPr txBox="1"/>
          <p:nvPr/>
        </p:nvSpPr>
        <p:spPr>
          <a:xfrm>
            <a:off x="0" y="2549525"/>
            <a:ext cx="3398838" cy="1198880"/>
          </a:xfrm>
          <a:prstGeom prst="rect">
            <a:avLst/>
          </a:prstGeom>
          <a:noFill/>
          <a:ln w="9525">
            <a:noFill/>
          </a:ln>
        </p:spPr>
        <p:txBody>
          <a:bodyPr>
            <a:spAutoFit/>
          </a:bodyPr>
          <a:p>
            <a:pPr algn="ctr" eaLnBrk="1" hangingPunct="1">
              <a:lnSpc>
                <a:spcPct val="150000"/>
              </a:lnSpc>
            </a:pPr>
            <a:r>
              <a:rPr lang="zh-CN" altLang="en-US" sz="4800" dirty="0">
                <a:solidFill>
                  <a:schemeClr val="bg1"/>
                </a:solidFill>
                <a:latin typeface="微软雅黑" panose="020B0503020204020204" pitchFamily="34" charset="-122"/>
                <a:ea typeface="微软雅黑" panose="020B0503020204020204" pitchFamily="34" charset="-122"/>
              </a:rPr>
              <a:t>项目</a:t>
            </a:r>
            <a:r>
              <a:rPr lang="zh-CN" altLang="en-US" sz="4800" dirty="0">
                <a:solidFill>
                  <a:schemeClr val="bg1"/>
                </a:solidFill>
                <a:latin typeface="微软雅黑" panose="020B0503020204020204" pitchFamily="34" charset="-122"/>
                <a:ea typeface="微软雅黑" panose="020B0503020204020204" pitchFamily="34" charset="-122"/>
              </a:rPr>
              <a:t>五</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3" name="文本框 4"/>
          <p:cNvSpPr txBox="1"/>
          <p:nvPr/>
        </p:nvSpPr>
        <p:spPr>
          <a:xfrm>
            <a:off x="3470275" y="2708910"/>
            <a:ext cx="5460365" cy="1078865"/>
          </a:xfrm>
          <a:prstGeom prst="rect">
            <a:avLst/>
          </a:prstGeom>
          <a:noFill/>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ts val="7700"/>
              </a:lnSpc>
              <a:spcBef>
                <a:spcPct val="0"/>
              </a:spcBef>
              <a:spcAft>
                <a:spcPct val="0"/>
              </a:spcAft>
              <a:buClrTx/>
              <a:buSzTx/>
              <a:buFontTx/>
              <a:buNone/>
              <a:defRPr/>
            </a:pPr>
            <a:r>
              <a:rPr kumimoji="1" lang="zh-CN" altLang="zh-CN" sz="5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数字化</a:t>
            </a:r>
            <a:r>
              <a:rPr kumimoji="1" lang="zh-CN" altLang="zh-CN" sz="5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物流管理</a:t>
            </a:r>
            <a:endParaRPr kumimoji="1" lang="zh-CN" altLang="zh-CN" sz="5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5650" y="332740"/>
            <a:ext cx="4572000" cy="521970"/>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供应物流的发展趋势</a:t>
            </a:r>
            <a:endParaRPr lang="zh-CN" altLang="zh-CN" sz="2800" dirty="0">
              <a:ea typeface="微软雅黑" panose="020B0503020204020204" pitchFamily="34" charset="-122"/>
              <a:sym typeface="+mn-ea"/>
            </a:endParaRPr>
          </a:p>
        </p:txBody>
      </p:sp>
      <p:sp>
        <p:nvSpPr>
          <p:cNvPr id="3" name="TextBox 1"/>
          <p:cNvSpPr txBox="1"/>
          <p:nvPr/>
        </p:nvSpPr>
        <p:spPr>
          <a:xfrm>
            <a:off x="467360" y="1557020"/>
            <a:ext cx="7865745" cy="3942080"/>
          </a:xfrm>
          <a:prstGeom prst="rect">
            <a:avLst/>
          </a:prstGeom>
          <a:noFill/>
        </p:spPr>
        <p:txBody>
          <a:bodyPr wrap="square" rtlCol="0">
            <a:spAutoFit/>
          </a:bodyPr>
          <a:p>
            <a:endParaRPr lang="en-US" altLang="zh-CN" sz="2000" dirty="0"/>
          </a:p>
          <a:p>
            <a:pPr algn="l">
              <a:lnSpc>
                <a:spcPct val="160000"/>
              </a:lnSpc>
              <a:buClrTx/>
              <a:buSzTx/>
              <a:buFontTx/>
            </a:pP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       </a:t>
            </a:r>
            <a:r>
              <a:rPr lang="zh-CN" altLang="en-US" sz="2400" dirty="0">
                <a:solidFill>
                  <a:schemeClr val="accent6">
                    <a:lumMod val="50000"/>
                  </a:schemeClr>
                </a:solidFill>
                <a:latin typeface="微软雅黑" panose="020B0503020204020204" pitchFamily="34" charset="-122"/>
                <a:ea typeface="微软雅黑" panose="020B0503020204020204" pitchFamily="34" charset="-122"/>
              </a:rPr>
              <a:t>供应物流的管理为了实现快速反应，网络化、信息化、数据库化等是必然的发展趋势。</a:t>
            </a:r>
            <a:endParaRPr lang="zh-CN" altLang="en-US" sz="2400" dirty="0">
              <a:solidFill>
                <a:schemeClr val="accent6">
                  <a:lumMod val="50000"/>
                </a:schemeClr>
              </a:solidFill>
              <a:latin typeface="微软雅黑" panose="020B0503020204020204" pitchFamily="34" charset="-122"/>
              <a:ea typeface="微软雅黑" panose="020B0503020204020204" pitchFamily="34" charset="-122"/>
            </a:endParaRPr>
          </a:p>
          <a:p>
            <a:pPr algn="l">
              <a:lnSpc>
                <a:spcPct val="160000"/>
              </a:lnSpc>
              <a:buClrTx/>
              <a:buSzTx/>
              <a:buFontTx/>
            </a:pPr>
            <a:r>
              <a:rPr lang="zh-CN" altLang="en-US" sz="2400" dirty="0">
                <a:solidFill>
                  <a:schemeClr val="accent6">
                    <a:lumMod val="50000"/>
                  </a:schemeClr>
                </a:solidFill>
                <a:latin typeface="微软雅黑" panose="020B0503020204020204" pitchFamily="34" charset="-122"/>
                <a:ea typeface="微软雅黑" panose="020B0503020204020204" pitchFamily="34" charset="-122"/>
              </a:rPr>
              <a:t>       物流信息系统将使企业实现自动化、无纸化办公，其建立已成为信息时代企业提高运营效率，获取最大利益，实现组织目标的战略。供应物流电子信息化，并与其他系统整合为企业物流信息系统成为未来发展的必然。</a:t>
            </a:r>
            <a:endParaRPr lang="zh-CN" altLang="en-US" sz="2400" dirty="0">
              <a:solidFill>
                <a:schemeClr val="accent6">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3895" y="332740"/>
            <a:ext cx="4572000" cy="46037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供应物流和运输模式</a:t>
            </a:r>
            <a:endParaRPr lang="zh-CN" altLang="zh-CN" sz="2800" dirty="0">
              <a:ea typeface="微软雅黑" panose="020B0503020204020204" pitchFamily="34" charset="-122"/>
              <a:sym typeface="+mn-ea"/>
            </a:endParaRPr>
          </a:p>
        </p:txBody>
      </p:sp>
      <p:sp>
        <p:nvSpPr>
          <p:cNvPr id="3" name="TextBox 1"/>
          <p:cNvSpPr txBox="1"/>
          <p:nvPr/>
        </p:nvSpPr>
        <p:spPr>
          <a:xfrm>
            <a:off x="395605" y="1188719"/>
            <a:ext cx="8353425" cy="2120900"/>
          </a:xfrm>
          <a:prstGeom prst="rect">
            <a:avLst/>
          </a:prstGeom>
          <a:noFill/>
        </p:spPr>
        <p:txBody>
          <a:bodyPr wrap="square" rtlCol="0">
            <a:spAutoFit/>
          </a:bodyPr>
          <a:p>
            <a:pPr>
              <a:lnSpc>
                <a:spcPct val="120000"/>
              </a:lnSpc>
            </a:pPr>
            <a:r>
              <a:rPr lang="zh-CN" altLang="en-US" sz="2400" b="1" dirty="0">
                <a:solidFill>
                  <a:schemeClr val="accent6">
                    <a:lumMod val="50000"/>
                  </a:schemeClr>
                </a:solidFill>
                <a:latin typeface="微软雅黑" panose="020B0503020204020204" pitchFamily="34" charset="-122"/>
                <a:ea typeface="微软雅黑" panose="020B0503020204020204" pitchFamily="34" charset="-122"/>
              </a:rPr>
              <a:t>（一）铁路运输</a:t>
            </a:r>
            <a:endParaRPr lang="en-US" altLang="zh-CN" sz="2400" b="1" dirty="0">
              <a:solidFill>
                <a:schemeClr val="accent6">
                  <a:lumMod val="50000"/>
                </a:schemeClr>
              </a:solidFill>
              <a:latin typeface="微软雅黑" panose="020B0503020204020204" pitchFamily="34" charset="-122"/>
              <a:ea typeface="微软雅黑" panose="020B0503020204020204" pitchFamily="34" charset="-122"/>
            </a:endParaRPr>
          </a:p>
          <a:p>
            <a:pPr>
              <a:lnSpc>
                <a:spcPct val="120000"/>
              </a:lnSpc>
            </a:pPr>
            <a:r>
              <a:rPr lang="en-US" altLang="zh-CN" sz="2200" dirty="0">
                <a:solidFill>
                  <a:schemeClr val="accent6">
                    <a:lumMod val="50000"/>
                  </a:schemeClr>
                </a:solidFill>
                <a:latin typeface="微软雅黑" panose="020B0503020204020204" pitchFamily="34" charset="-122"/>
                <a:ea typeface="微软雅黑" panose="020B0503020204020204" pitchFamily="34" charset="-122"/>
              </a:rPr>
              <a:t>       </a:t>
            </a:r>
            <a:r>
              <a:rPr lang="zh-CN" altLang="en-US" sz="2200" b="1" dirty="0" smtClean="0">
                <a:solidFill>
                  <a:schemeClr val="accent6">
                    <a:lumMod val="50000"/>
                  </a:schemeClr>
                </a:solidFill>
                <a:latin typeface="微软雅黑" panose="020B0503020204020204" pitchFamily="34" charset="-122"/>
                <a:ea typeface="微软雅黑" panose="020B0503020204020204" pitchFamily="34" charset="-122"/>
              </a:rPr>
              <a:t>优</a:t>
            </a:r>
            <a:r>
              <a:rPr lang="zh-CN" altLang="en-US" sz="2200" b="1" dirty="0">
                <a:solidFill>
                  <a:schemeClr val="accent6">
                    <a:lumMod val="50000"/>
                  </a:schemeClr>
                </a:solidFill>
                <a:latin typeface="微软雅黑" panose="020B0503020204020204" pitchFamily="34" charset="-122"/>
                <a:ea typeface="微软雅黑" panose="020B0503020204020204" pitchFamily="34" charset="-122"/>
              </a:rPr>
              <a:t>势</a:t>
            </a:r>
            <a:r>
              <a:rPr lang="zh-CN" altLang="en-US" sz="2200" dirty="0">
                <a:solidFill>
                  <a:schemeClr val="accent6">
                    <a:lumMod val="50000"/>
                  </a:schemeClr>
                </a:solidFill>
                <a:latin typeface="微软雅黑" panose="020B0503020204020204" pitchFamily="34" charset="-122"/>
                <a:ea typeface="微软雅黑" panose="020B0503020204020204" pitchFamily="34" charset="-122"/>
              </a:rPr>
              <a:t>：运量大，颠簸小，货</a:t>
            </a:r>
            <a:r>
              <a:rPr lang="zh-CN" altLang="en-US" sz="2200" dirty="0" smtClean="0">
                <a:solidFill>
                  <a:schemeClr val="accent6">
                    <a:lumMod val="50000"/>
                  </a:schemeClr>
                </a:solidFill>
                <a:latin typeface="微软雅黑" panose="020B0503020204020204" pitchFamily="34" charset="-122"/>
                <a:ea typeface="微软雅黑" panose="020B0503020204020204" pitchFamily="34" charset="-122"/>
              </a:rPr>
              <a:t>损少，</a:t>
            </a:r>
            <a:r>
              <a:rPr lang="zh-CN" altLang="en-US" sz="2200" dirty="0">
                <a:solidFill>
                  <a:schemeClr val="accent6">
                    <a:lumMod val="50000"/>
                  </a:schemeClr>
                </a:solidFill>
                <a:latin typeface="微软雅黑" panose="020B0503020204020204" pitchFamily="34" charset="-122"/>
                <a:ea typeface="微软雅黑" panose="020B0503020204020204" pitchFamily="34" charset="-122"/>
              </a:rPr>
              <a:t>长途运输的成本优势明显。</a:t>
            </a:r>
            <a:endParaRPr lang="en-US" altLang="zh-CN" sz="22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20000"/>
              </a:lnSpc>
            </a:pPr>
            <a:r>
              <a:rPr lang="en-US" altLang="zh-CN" sz="2200" dirty="0">
                <a:solidFill>
                  <a:schemeClr val="accent6">
                    <a:lumMod val="50000"/>
                  </a:schemeClr>
                </a:solidFill>
                <a:latin typeface="微软雅黑" panose="020B0503020204020204" pitchFamily="34" charset="-122"/>
                <a:ea typeface="微软雅黑" panose="020B0503020204020204" pitchFamily="34" charset="-122"/>
              </a:rPr>
              <a:t>       </a:t>
            </a:r>
            <a:r>
              <a:rPr lang="zh-CN" altLang="en-US" sz="2200" b="1" dirty="0" smtClean="0">
                <a:solidFill>
                  <a:schemeClr val="accent6">
                    <a:lumMod val="50000"/>
                  </a:schemeClr>
                </a:solidFill>
                <a:latin typeface="微软雅黑" panose="020B0503020204020204" pitchFamily="34" charset="-122"/>
                <a:ea typeface="微软雅黑" panose="020B0503020204020204" pitchFamily="34" charset="-122"/>
              </a:rPr>
              <a:t>不</a:t>
            </a:r>
            <a:r>
              <a:rPr lang="zh-CN" altLang="en-US" sz="2200" b="1" dirty="0">
                <a:solidFill>
                  <a:schemeClr val="accent6">
                    <a:lumMod val="50000"/>
                  </a:schemeClr>
                </a:solidFill>
                <a:latin typeface="微软雅黑" panose="020B0503020204020204" pitchFamily="34" charset="-122"/>
                <a:ea typeface="微软雅黑" panose="020B0503020204020204" pitchFamily="34" charset="-122"/>
              </a:rPr>
              <a:t>足</a:t>
            </a:r>
            <a:r>
              <a:rPr lang="zh-CN" altLang="en-US" sz="2200" dirty="0">
                <a:solidFill>
                  <a:schemeClr val="accent6">
                    <a:lumMod val="50000"/>
                  </a:schemeClr>
                </a:solidFill>
                <a:latin typeface="微软雅黑" panose="020B0503020204020204" pitchFamily="34" charset="-122"/>
                <a:ea typeface="微软雅黑" panose="020B0503020204020204" pitchFamily="34" charset="-122"/>
              </a:rPr>
              <a:t>：</a:t>
            </a:r>
            <a:r>
              <a:rPr lang="zh-CN" altLang="en-US" sz="2100" dirty="0">
                <a:solidFill>
                  <a:schemeClr val="accent6">
                    <a:lumMod val="50000"/>
                  </a:schemeClr>
                </a:solidFill>
                <a:latin typeface="微软雅黑" panose="020B0503020204020204" pitchFamily="34" charset="-122"/>
                <a:ea typeface="微软雅黑" panose="020B0503020204020204" pitchFamily="34" charset="-122"/>
              </a:rPr>
              <a:t>多数企业不建在铁路货运站边，也没有专用线路，所以现实中</a:t>
            </a:r>
            <a:r>
              <a:rPr lang="zh-CN" altLang="en-US" sz="2100" dirty="0" smtClean="0">
                <a:solidFill>
                  <a:schemeClr val="accent6">
                    <a:lumMod val="50000"/>
                  </a:schemeClr>
                </a:solidFill>
                <a:latin typeface="微软雅黑" panose="020B0503020204020204" pitchFamily="34" charset="-122"/>
                <a:ea typeface="微软雅黑" panose="020B0503020204020204" pitchFamily="34" charset="-122"/>
              </a:rPr>
              <a:t>的企</a:t>
            </a:r>
            <a:r>
              <a:rPr lang="zh-CN" altLang="en-US" sz="2100" dirty="0">
                <a:solidFill>
                  <a:schemeClr val="accent6">
                    <a:lumMod val="50000"/>
                  </a:schemeClr>
                </a:solidFill>
                <a:latin typeface="微软雅黑" panose="020B0503020204020204" pitchFamily="34" charset="-122"/>
                <a:ea typeface="微软雅黑" panose="020B0503020204020204" pitchFamily="34" charset="-122"/>
              </a:rPr>
              <a:t>业多采用公路短驳至车站</a:t>
            </a:r>
            <a:r>
              <a:rPr lang="en-US" altLang="zh-CN" sz="2100" dirty="0">
                <a:solidFill>
                  <a:schemeClr val="accent6">
                    <a:lumMod val="50000"/>
                  </a:schemeClr>
                </a:solidFill>
                <a:latin typeface="微软雅黑" panose="020B0503020204020204" pitchFamily="34" charset="-122"/>
                <a:ea typeface="微软雅黑" panose="020B0503020204020204" pitchFamily="34" charset="-122"/>
              </a:rPr>
              <a:t>——</a:t>
            </a:r>
            <a:r>
              <a:rPr lang="zh-CN" altLang="en-US" sz="2100" dirty="0">
                <a:solidFill>
                  <a:srgbClr val="0070C0"/>
                </a:solidFill>
                <a:latin typeface="微软雅黑" panose="020B0503020204020204" pitchFamily="34" charset="-122"/>
                <a:ea typeface="微软雅黑" panose="020B0503020204020204" pitchFamily="34" charset="-122"/>
              </a:rPr>
              <a:t>铁路长途</a:t>
            </a:r>
            <a:r>
              <a:rPr lang="en-US" altLang="zh-CN" sz="2100" dirty="0" smtClean="0">
                <a:solidFill>
                  <a:schemeClr val="accent6">
                    <a:lumMod val="50000"/>
                  </a:schemeClr>
                </a:solidFill>
                <a:latin typeface="微软雅黑" panose="020B0503020204020204" pitchFamily="34" charset="-122"/>
                <a:ea typeface="微软雅黑" panose="020B0503020204020204" pitchFamily="34" charset="-122"/>
              </a:rPr>
              <a:t>——</a:t>
            </a:r>
            <a:r>
              <a:rPr lang="zh-CN" altLang="en-US" sz="2100" dirty="0" smtClean="0">
                <a:solidFill>
                  <a:schemeClr val="accent6">
                    <a:lumMod val="50000"/>
                  </a:schemeClr>
                </a:solidFill>
                <a:latin typeface="微软雅黑" panose="020B0503020204020204" pitchFamily="34" charset="-122"/>
                <a:ea typeface="微软雅黑" panose="020B0503020204020204" pitchFamily="34" charset="-122"/>
              </a:rPr>
              <a:t>从车</a:t>
            </a:r>
            <a:r>
              <a:rPr lang="zh-CN" altLang="en-US" sz="2100" dirty="0">
                <a:solidFill>
                  <a:schemeClr val="accent6">
                    <a:lumMod val="50000"/>
                  </a:schemeClr>
                </a:solidFill>
                <a:latin typeface="微软雅黑" panose="020B0503020204020204" pitchFamily="34" charset="-122"/>
                <a:ea typeface="微软雅黑" panose="020B0503020204020204" pitchFamily="34" charset="-122"/>
              </a:rPr>
              <a:t>站公路短驳至企业的模式利用铁路。</a:t>
            </a:r>
            <a:endParaRPr lang="en-US" altLang="zh-CN" sz="2100" dirty="0">
              <a:solidFill>
                <a:schemeClr val="accent6">
                  <a:lumMod val="50000"/>
                </a:schemeClr>
              </a:solidFill>
              <a:latin typeface="微软雅黑" panose="020B0503020204020204" pitchFamily="34" charset="-122"/>
              <a:ea typeface="微软雅黑" panose="020B0503020204020204" pitchFamily="34" charset="-122"/>
            </a:endParaRPr>
          </a:p>
        </p:txBody>
      </p:sp>
      <p:pic>
        <p:nvPicPr>
          <p:cNvPr id="307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03800" y="3645043"/>
            <a:ext cx="3752850" cy="2507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2"/>
          <p:cNvSpPr txBox="1"/>
          <p:nvPr/>
        </p:nvSpPr>
        <p:spPr>
          <a:xfrm>
            <a:off x="428625" y="3573145"/>
            <a:ext cx="4314825" cy="2306955"/>
          </a:xfrm>
          <a:prstGeom prst="rect">
            <a:avLst/>
          </a:prstGeom>
          <a:noFill/>
        </p:spPr>
        <p:txBody>
          <a:bodyPr wrap="square" rtlCol="0">
            <a:spAutoFit/>
          </a:bodyPr>
          <a:p>
            <a:pPr>
              <a:lnSpc>
                <a:spcPct val="120000"/>
              </a:lnSpc>
            </a:pPr>
            <a:r>
              <a:rPr lang="zh-CN" altLang="en-US" sz="2000" dirty="0" smtClean="0">
                <a:solidFill>
                  <a:srgbClr val="0070C0"/>
                </a:solidFill>
                <a:latin typeface="微软雅黑" panose="020B0503020204020204" pitchFamily="34" charset="-122"/>
                <a:ea typeface="微软雅黑" panose="020B0503020204020204" pitchFamily="34" charset="-122"/>
              </a:rPr>
              <a:t>现实中某企业反映：为什么自己的货物从昆明经由铁路托运发往上海，五天还没到？昆明南</a:t>
            </a:r>
            <a:r>
              <a:rPr lang="en-US" altLang="zh-CN" sz="2000" dirty="0" smtClean="0">
                <a:solidFill>
                  <a:srgbClr val="0070C0"/>
                </a:solidFill>
                <a:latin typeface="微软雅黑" panose="020B0503020204020204" pitchFamily="34" charset="-122"/>
                <a:ea typeface="微软雅黑" panose="020B0503020204020204" pitchFamily="34" charset="-122"/>
              </a:rPr>
              <a:t>-</a:t>
            </a:r>
            <a:r>
              <a:rPr lang="zh-CN" altLang="en-US" sz="2000" dirty="0" smtClean="0">
                <a:solidFill>
                  <a:srgbClr val="0070C0"/>
                </a:solidFill>
                <a:latin typeface="微软雅黑" panose="020B0503020204020204" pitchFamily="34" charset="-122"/>
                <a:ea typeface="微软雅黑" panose="020B0503020204020204" pitchFamily="34" charset="-122"/>
              </a:rPr>
              <a:t>上海虹桥的高铁</a:t>
            </a:r>
            <a:r>
              <a:rPr lang="en-US" altLang="zh-CN" sz="2000" dirty="0" smtClean="0">
                <a:solidFill>
                  <a:srgbClr val="0070C0"/>
                </a:solidFill>
                <a:latin typeface="微软雅黑" panose="020B0503020204020204" pitchFamily="34" charset="-122"/>
                <a:ea typeface="微软雅黑" panose="020B0503020204020204" pitchFamily="34" charset="-122"/>
              </a:rPr>
              <a:t>G1372</a:t>
            </a:r>
            <a:r>
              <a:rPr lang="zh-CN" altLang="en-US" sz="2000" dirty="0" smtClean="0">
                <a:solidFill>
                  <a:srgbClr val="0070C0"/>
                </a:solidFill>
                <a:latin typeface="微软雅黑" panose="020B0503020204020204" pitchFamily="34" charset="-122"/>
                <a:ea typeface="微软雅黑" panose="020B0503020204020204" pitchFamily="34" charset="-122"/>
              </a:rPr>
              <a:t>次不是一个白天就到了吗？普快绿皮</a:t>
            </a:r>
            <a:r>
              <a:rPr lang="en-US" altLang="zh-CN" sz="2000" dirty="0" smtClean="0">
                <a:solidFill>
                  <a:srgbClr val="0070C0"/>
                </a:solidFill>
                <a:latin typeface="微软雅黑" panose="020B0503020204020204" pitchFamily="34" charset="-122"/>
                <a:ea typeface="微软雅黑" panose="020B0503020204020204" pitchFamily="34" charset="-122"/>
              </a:rPr>
              <a:t>K740</a:t>
            </a:r>
            <a:r>
              <a:rPr lang="zh-CN" altLang="en-US" sz="2000" dirty="0" smtClean="0">
                <a:solidFill>
                  <a:srgbClr val="0070C0"/>
                </a:solidFill>
                <a:latin typeface="微软雅黑" panose="020B0503020204020204" pitchFamily="34" charset="-122"/>
                <a:ea typeface="微软雅黑" panose="020B0503020204020204" pitchFamily="34" charset="-122"/>
              </a:rPr>
              <a:t>也不用那么久呀。请分析原因。</a:t>
            </a:r>
            <a:endParaRPr lang="zh-CN" altLang="en-US" sz="2000" dirty="0" smtClean="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3895" y="332740"/>
            <a:ext cx="4572000" cy="46037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供应物流和运输模式</a:t>
            </a:r>
            <a:endParaRPr lang="zh-CN" altLang="zh-CN" sz="2800" dirty="0">
              <a:ea typeface="微软雅黑" panose="020B0503020204020204" pitchFamily="34" charset="-122"/>
              <a:sym typeface="+mn-ea"/>
            </a:endParaRPr>
          </a:p>
        </p:txBody>
      </p:sp>
      <p:sp>
        <p:nvSpPr>
          <p:cNvPr id="3" name="TextBox 1"/>
          <p:cNvSpPr txBox="1"/>
          <p:nvPr/>
        </p:nvSpPr>
        <p:spPr>
          <a:xfrm>
            <a:off x="563245" y="1557020"/>
            <a:ext cx="8324850" cy="1899285"/>
          </a:xfrm>
          <a:prstGeom prst="rect">
            <a:avLst/>
          </a:prstGeom>
          <a:noFill/>
        </p:spPr>
        <p:txBody>
          <a:bodyPr wrap="square" rtlCol="0">
            <a:spAutoFit/>
          </a:bodyPr>
          <a:p>
            <a:pPr>
              <a:lnSpc>
                <a:spcPct val="140000"/>
              </a:lnSpc>
            </a:pPr>
            <a:r>
              <a:rPr lang="zh-CN" altLang="en-US" sz="2100" dirty="0">
                <a:solidFill>
                  <a:schemeClr val="accent6">
                    <a:lumMod val="50000"/>
                  </a:schemeClr>
                </a:solidFill>
                <a:latin typeface="微软雅黑" panose="020B0503020204020204" pitchFamily="34" charset="-122"/>
                <a:ea typeface="微软雅黑" panose="020B0503020204020204" pitchFamily="34" charset="-122"/>
              </a:rPr>
              <a:t>现实中对于铁路运输依赖性较强的产业（企业）主要有：</a:t>
            </a:r>
            <a:endParaRPr lang="en-US" altLang="zh-CN" sz="2100" dirty="0">
              <a:solidFill>
                <a:schemeClr val="accent6">
                  <a:lumMod val="50000"/>
                </a:schemeClr>
              </a:solidFill>
              <a:latin typeface="微软雅黑" panose="020B0503020204020204" pitchFamily="34" charset="-122"/>
              <a:ea typeface="微软雅黑" panose="020B0503020204020204" pitchFamily="34" charset="-122"/>
            </a:endParaRPr>
          </a:p>
          <a:p>
            <a:pPr marL="342900" indent="-342900">
              <a:lnSpc>
                <a:spcPct val="140000"/>
              </a:lnSpc>
              <a:buAutoNum type="arabicPeriod"/>
            </a:pPr>
            <a:r>
              <a:rPr lang="zh-CN" altLang="en-US" sz="2100" dirty="0">
                <a:solidFill>
                  <a:schemeClr val="accent6">
                    <a:lumMod val="50000"/>
                  </a:schemeClr>
                </a:solidFill>
                <a:latin typeface="微软雅黑" panose="020B0503020204020204" pitchFamily="34" charset="-122"/>
                <a:ea typeface="微软雅黑" panose="020B0503020204020204" pitchFamily="34" charset="-122"/>
              </a:rPr>
              <a:t>炼钢、机械、大型装备企业；</a:t>
            </a:r>
            <a:endParaRPr lang="en-US" altLang="zh-CN" sz="2100" dirty="0">
              <a:solidFill>
                <a:schemeClr val="accent6">
                  <a:lumMod val="50000"/>
                </a:schemeClr>
              </a:solidFill>
              <a:latin typeface="微软雅黑" panose="020B0503020204020204" pitchFamily="34" charset="-122"/>
              <a:ea typeface="微软雅黑" panose="020B0503020204020204" pitchFamily="34" charset="-122"/>
            </a:endParaRPr>
          </a:p>
          <a:p>
            <a:pPr marL="342900" indent="-342900">
              <a:lnSpc>
                <a:spcPct val="140000"/>
              </a:lnSpc>
              <a:buAutoNum type="arabicPeriod"/>
            </a:pPr>
            <a:r>
              <a:rPr lang="zh-CN" altLang="en-US" sz="2100" dirty="0">
                <a:solidFill>
                  <a:schemeClr val="accent6">
                    <a:lumMod val="50000"/>
                  </a:schemeClr>
                </a:solidFill>
                <a:latin typeface="微软雅黑" panose="020B0503020204020204" pitchFamily="34" charset="-122"/>
                <a:ea typeface="微软雅黑" panose="020B0503020204020204" pitchFamily="34" charset="-122"/>
              </a:rPr>
              <a:t>大型石化等化工类企业；</a:t>
            </a:r>
            <a:endParaRPr lang="en-US" altLang="zh-CN" sz="2100" dirty="0">
              <a:solidFill>
                <a:schemeClr val="accent6">
                  <a:lumMod val="50000"/>
                </a:schemeClr>
              </a:solidFill>
              <a:latin typeface="微软雅黑" panose="020B0503020204020204" pitchFamily="34" charset="-122"/>
              <a:ea typeface="微软雅黑" panose="020B0503020204020204" pitchFamily="34" charset="-122"/>
            </a:endParaRPr>
          </a:p>
          <a:p>
            <a:pPr marL="342900" indent="-342900">
              <a:lnSpc>
                <a:spcPct val="140000"/>
              </a:lnSpc>
              <a:buAutoNum type="arabicPeriod"/>
            </a:pPr>
            <a:r>
              <a:rPr lang="zh-CN" altLang="en-US" sz="2100" dirty="0">
                <a:solidFill>
                  <a:schemeClr val="accent6">
                    <a:lumMod val="50000"/>
                  </a:schemeClr>
                </a:solidFill>
                <a:latin typeface="微软雅黑" panose="020B0503020204020204" pitchFamily="34" charset="-122"/>
                <a:ea typeface="微软雅黑" panose="020B0503020204020204" pitchFamily="34" charset="-122"/>
              </a:rPr>
              <a:t>煤矿、有色金属矿等矿山企</a:t>
            </a:r>
            <a:r>
              <a:rPr lang="zh-CN" altLang="en-US" sz="2100" dirty="0" smtClean="0">
                <a:solidFill>
                  <a:schemeClr val="accent6">
                    <a:lumMod val="50000"/>
                  </a:schemeClr>
                </a:solidFill>
                <a:latin typeface="微软雅黑" panose="020B0503020204020204" pitchFamily="34" charset="-122"/>
                <a:ea typeface="微软雅黑" panose="020B0503020204020204" pitchFamily="34" charset="-122"/>
              </a:rPr>
              <a:t>业。</a:t>
            </a:r>
            <a:endParaRPr lang="zh-CN" altLang="en-US" sz="2100" dirty="0">
              <a:solidFill>
                <a:schemeClr val="accent6">
                  <a:lumMod val="50000"/>
                </a:schemeClr>
              </a:solidFill>
              <a:latin typeface="微软雅黑" panose="020B0503020204020204" pitchFamily="34" charset="-122"/>
              <a:ea typeface="微软雅黑" panose="020B0503020204020204" pitchFamily="34" charset="-122"/>
            </a:endParaRPr>
          </a:p>
        </p:txBody>
      </p:sp>
      <p:pic>
        <p:nvPicPr>
          <p:cNvPr id="4098"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01931" y="3860860"/>
            <a:ext cx="2563828" cy="18154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8930" y="3860860"/>
            <a:ext cx="2725203" cy="18154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75094" y="3876188"/>
            <a:ext cx="3366035" cy="17847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3895" y="260350"/>
            <a:ext cx="4572000" cy="58356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公路运输</a:t>
            </a:r>
            <a:endParaRPr lang="zh-CN" altLang="zh-CN" sz="2800" dirty="0">
              <a:ea typeface="微软雅黑" panose="020B0503020204020204" pitchFamily="34" charset="-122"/>
              <a:sym typeface="+mn-ea"/>
            </a:endParaRPr>
          </a:p>
        </p:txBody>
      </p:sp>
      <p:sp>
        <p:nvSpPr>
          <p:cNvPr id="3" name="TextBox 1"/>
          <p:cNvSpPr txBox="1"/>
          <p:nvPr/>
        </p:nvSpPr>
        <p:spPr>
          <a:xfrm>
            <a:off x="755650" y="1772920"/>
            <a:ext cx="7419340" cy="3636010"/>
          </a:xfrm>
          <a:prstGeom prst="rect">
            <a:avLst/>
          </a:prstGeom>
          <a:noFill/>
        </p:spPr>
        <p:txBody>
          <a:bodyPr wrap="square" rtlCol="0">
            <a:spAutoFit/>
          </a:bodyPr>
          <a:p>
            <a:pPr>
              <a:lnSpc>
                <a:spcPct val="120000"/>
              </a:lnSpc>
            </a:pP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       公</a:t>
            </a:r>
            <a:r>
              <a:rPr lang="zh-CN" altLang="en-US" sz="2400" dirty="0">
                <a:solidFill>
                  <a:schemeClr val="accent6">
                    <a:lumMod val="50000"/>
                  </a:schemeClr>
                </a:solidFill>
                <a:latin typeface="微软雅黑" panose="020B0503020204020204" pitchFamily="34" charset="-122"/>
                <a:ea typeface="微软雅黑" panose="020B0503020204020204" pitchFamily="34" charset="-122"/>
              </a:rPr>
              <a:t>路运输是目前我国数以万计的大多数中小企</a:t>
            </a: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业完成中短途运输所</a:t>
            </a:r>
            <a:r>
              <a:rPr lang="zh-CN" altLang="en-US" sz="2400" dirty="0">
                <a:solidFill>
                  <a:schemeClr val="accent6">
                    <a:lumMod val="50000"/>
                  </a:schemeClr>
                </a:solidFill>
                <a:latin typeface="微软雅黑" panose="020B0503020204020204" pitchFamily="34" charset="-122"/>
                <a:ea typeface="微软雅黑" panose="020B0503020204020204" pitchFamily="34" charset="-122"/>
              </a:rPr>
              <a:t>主要依赖的运输形式。</a:t>
            </a:r>
            <a:endParaRPr lang="en-US" altLang="zh-CN" sz="24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20000"/>
              </a:lnSpc>
            </a:pPr>
            <a:endParaRPr lang="en-US" altLang="zh-CN" sz="24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       </a:t>
            </a:r>
            <a:r>
              <a:rPr lang="zh-CN" altLang="en-US" sz="2400" dirty="0" smtClean="0">
                <a:solidFill>
                  <a:srgbClr val="0000FF"/>
                </a:solidFill>
                <a:latin typeface="微软雅黑" panose="020B0503020204020204" pitchFamily="34" charset="-122"/>
                <a:ea typeface="微软雅黑" panose="020B0503020204020204" pitchFamily="34" charset="-122"/>
              </a:rPr>
              <a:t>公</a:t>
            </a:r>
            <a:r>
              <a:rPr lang="zh-CN" altLang="en-US" sz="2400" dirty="0">
                <a:solidFill>
                  <a:srgbClr val="0000FF"/>
                </a:solidFill>
                <a:latin typeface="微软雅黑" panose="020B0503020204020204" pitchFamily="34" charset="-122"/>
                <a:ea typeface="微软雅黑" panose="020B0503020204020204" pitchFamily="34" charset="-122"/>
              </a:rPr>
              <a:t>路运输的优势</a:t>
            </a:r>
            <a:r>
              <a:rPr lang="zh-CN" altLang="en-US" sz="2400" dirty="0">
                <a:solidFill>
                  <a:schemeClr val="accent6">
                    <a:lumMod val="50000"/>
                  </a:schemeClr>
                </a:solidFill>
                <a:latin typeface="微软雅黑" panose="020B0503020204020204" pitchFamily="34" charset="-122"/>
                <a:ea typeface="微软雅黑" panose="020B0503020204020204" pitchFamily="34" charset="-122"/>
              </a:rPr>
              <a:t>：灵活门到门运输，中途可不用另行卸车，速度尚</a:t>
            </a: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可，运输服务市场竞争大。</a:t>
            </a:r>
            <a:endParaRPr lang="zh-CN" altLang="en-US" sz="24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2400" dirty="0">
                <a:solidFill>
                  <a:schemeClr val="accent6">
                    <a:lumMod val="50000"/>
                  </a:schemeClr>
                </a:solidFill>
                <a:latin typeface="微软雅黑" panose="020B0503020204020204" pitchFamily="34" charset="-122"/>
                <a:ea typeface="微软雅黑" panose="020B0503020204020204" pitchFamily="34" charset="-122"/>
              </a:rPr>
              <a:t>       </a:t>
            </a:r>
            <a:r>
              <a:rPr lang="zh-CN" altLang="en-US" sz="2400" dirty="0">
                <a:solidFill>
                  <a:srgbClr val="0000FF"/>
                </a:solidFill>
                <a:latin typeface="微软雅黑" panose="020B0503020204020204" pitchFamily="34" charset="-122"/>
                <a:ea typeface="微软雅黑" panose="020B0503020204020204" pitchFamily="34" charset="-122"/>
              </a:rPr>
              <a:t>公路运输的劣势</a:t>
            </a:r>
            <a:r>
              <a:rPr lang="zh-CN" altLang="en-US" sz="2400" dirty="0">
                <a:solidFill>
                  <a:schemeClr val="accent6">
                    <a:lumMod val="50000"/>
                  </a:schemeClr>
                </a:solidFill>
                <a:latin typeface="微软雅黑" panose="020B0503020204020204" pitchFamily="34" charset="-122"/>
                <a:ea typeface="微软雅黑" panose="020B0503020204020204" pitchFamily="34" charset="-122"/>
              </a:rPr>
              <a:t>：吨公里运输成本高，中途颠簸明显，受恶劣天气影响大，事故发生概率高（含遭前车事故影响堵车）。</a:t>
            </a:r>
            <a:endParaRPr lang="zh-CN" altLang="en-US" sz="2400" dirty="0">
              <a:solidFill>
                <a:schemeClr val="accent6">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5650" y="260350"/>
            <a:ext cx="4572000" cy="58356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水路运输</a:t>
            </a:r>
            <a:endParaRPr lang="zh-CN" altLang="zh-CN" sz="2800" dirty="0">
              <a:ea typeface="微软雅黑" panose="020B0503020204020204" pitchFamily="34" charset="-122"/>
              <a:sym typeface="+mn-ea"/>
            </a:endParaRPr>
          </a:p>
        </p:txBody>
      </p:sp>
      <p:sp>
        <p:nvSpPr>
          <p:cNvPr id="3" name="TextBox 1"/>
          <p:cNvSpPr txBox="1"/>
          <p:nvPr/>
        </p:nvSpPr>
        <p:spPr>
          <a:xfrm>
            <a:off x="390525" y="1371600"/>
            <a:ext cx="8410575" cy="2091690"/>
          </a:xfrm>
          <a:prstGeom prst="rect">
            <a:avLst/>
          </a:prstGeom>
          <a:noFill/>
        </p:spPr>
        <p:txBody>
          <a:bodyPr wrap="square" rtlCol="0">
            <a:spAutoFit/>
          </a:bodyPr>
          <a:p>
            <a:pPr>
              <a:lnSpc>
                <a:spcPct val="130000"/>
              </a:lnSpc>
            </a:pP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       </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海运是我国外贸企业进出口货物的主流运输途径，也是我国沿海口岸城市之间运输货物的一大渠</a:t>
            </a: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道，主要优势就是运费低。</a:t>
            </a:r>
            <a:endParaRPr lang="en-US" altLang="zh-CN" sz="20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       </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长江航道等内河运输主要适用于一些运费承担能力较弱的货物（如建筑耗材</a:t>
            </a: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）的运</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输，而有些对于运输时效要求不高的常规货物为了争取低运费，也会选择采用内河运输方式。</a:t>
            </a:r>
            <a:endParaRPr lang="zh-CN" altLang="en-US" sz="2000" dirty="0">
              <a:solidFill>
                <a:schemeClr val="accent6">
                  <a:lumMod val="50000"/>
                </a:schemeClr>
              </a:solidFill>
              <a:latin typeface="微软雅黑" panose="020B0503020204020204" pitchFamily="34" charset="-122"/>
              <a:ea typeface="微软雅黑" panose="020B0503020204020204" pitchFamily="34" charset="-122"/>
            </a:endParaRPr>
          </a:p>
        </p:txBody>
      </p:sp>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19700" y="3991193"/>
            <a:ext cx="3208352" cy="2290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333" y="4005163"/>
            <a:ext cx="3424860" cy="2290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5650" y="260350"/>
            <a:ext cx="4572000" cy="58356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航空运输</a:t>
            </a:r>
            <a:endParaRPr lang="zh-CN" altLang="zh-CN" sz="2800" dirty="0">
              <a:ea typeface="微软雅黑" panose="020B0503020204020204" pitchFamily="34" charset="-122"/>
              <a:sym typeface="+mn-ea"/>
            </a:endParaRPr>
          </a:p>
        </p:txBody>
      </p:sp>
      <p:sp>
        <p:nvSpPr>
          <p:cNvPr id="3" name="TextBox 1"/>
          <p:cNvSpPr txBox="1"/>
          <p:nvPr/>
        </p:nvSpPr>
        <p:spPr>
          <a:xfrm>
            <a:off x="827405" y="1340485"/>
            <a:ext cx="7143750" cy="2460625"/>
          </a:xfrm>
          <a:prstGeom prst="rect">
            <a:avLst/>
          </a:prstGeom>
          <a:noFill/>
        </p:spPr>
        <p:txBody>
          <a:bodyPr wrap="square" rtlCol="0">
            <a:spAutoFit/>
          </a:bodyPr>
          <a:p>
            <a:pPr>
              <a:lnSpc>
                <a:spcPct val="140000"/>
              </a:lnSpc>
            </a:pPr>
            <a:r>
              <a:rPr lang="zh-CN" altLang="en-US" sz="2200" dirty="0" smtClean="0">
                <a:solidFill>
                  <a:schemeClr val="accent6">
                    <a:lumMod val="50000"/>
                  </a:schemeClr>
                </a:solidFill>
                <a:latin typeface="微软雅黑" panose="020B0503020204020204" pitchFamily="34" charset="-122"/>
                <a:ea typeface="微软雅黑" panose="020B0503020204020204" pitchFamily="34" charset="-122"/>
              </a:rPr>
              <a:t>       航</a:t>
            </a:r>
            <a:r>
              <a:rPr lang="zh-CN" altLang="en-US" sz="2200" dirty="0">
                <a:solidFill>
                  <a:schemeClr val="accent6">
                    <a:lumMod val="50000"/>
                  </a:schemeClr>
                </a:solidFill>
                <a:latin typeface="微软雅黑" panose="020B0503020204020204" pitchFamily="34" charset="-122"/>
                <a:ea typeface="微软雅黑" panose="020B0503020204020204" pitchFamily="34" charset="-122"/>
              </a:rPr>
              <a:t>空货运是鲜花、海鲜、昂贵水果等货物相关的企业主要依赖的运输途径，虽然其运量小，运输费用高，但货损小，时效能够保证</a:t>
            </a:r>
            <a:r>
              <a:rPr lang="zh-CN" altLang="en-US" sz="2200" dirty="0" smtClean="0">
                <a:solidFill>
                  <a:schemeClr val="accent6">
                    <a:lumMod val="50000"/>
                  </a:schemeClr>
                </a:solidFill>
                <a:latin typeface="微软雅黑" panose="020B0503020204020204" pitchFamily="34" charset="-122"/>
                <a:ea typeface="微软雅黑" panose="020B0503020204020204" pitchFamily="34" charset="-122"/>
              </a:rPr>
              <a:t>。</a:t>
            </a:r>
            <a:endParaRPr lang="en-US" altLang="zh-CN" sz="2200" dirty="0" smtClean="0">
              <a:solidFill>
                <a:schemeClr val="accent6">
                  <a:lumMod val="50000"/>
                </a:schemeClr>
              </a:solidFill>
              <a:latin typeface="微软雅黑" panose="020B0503020204020204" pitchFamily="34" charset="-122"/>
              <a:ea typeface="微软雅黑" panose="020B0503020204020204" pitchFamily="34" charset="-122"/>
            </a:endParaRPr>
          </a:p>
          <a:p>
            <a:pPr>
              <a:lnSpc>
                <a:spcPct val="140000"/>
              </a:lnSpc>
            </a:pPr>
            <a:r>
              <a:rPr lang="en-US" altLang="zh-CN" sz="2200" dirty="0">
                <a:solidFill>
                  <a:schemeClr val="accent6">
                    <a:lumMod val="50000"/>
                  </a:schemeClr>
                </a:solidFill>
                <a:latin typeface="微软雅黑" panose="020B0503020204020204" pitchFamily="34" charset="-122"/>
                <a:ea typeface="微软雅黑" panose="020B0503020204020204" pitchFamily="34" charset="-122"/>
              </a:rPr>
              <a:t> </a:t>
            </a:r>
            <a:r>
              <a:rPr lang="en-US" altLang="zh-CN" sz="2200" dirty="0" smtClean="0">
                <a:solidFill>
                  <a:schemeClr val="accent6">
                    <a:lumMod val="50000"/>
                  </a:schemeClr>
                </a:solidFill>
                <a:latin typeface="微软雅黑" panose="020B0503020204020204" pitchFamily="34" charset="-122"/>
                <a:ea typeface="微软雅黑" panose="020B0503020204020204" pitchFamily="34" charset="-122"/>
              </a:rPr>
              <a:t>      </a:t>
            </a:r>
            <a:r>
              <a:rPr lang="zh-CN" altLang="en-US" sz="2200" dirty="0" smtClean="0">
                <a:solidFill>
                  <a:schemeClr val="accent6">
                    <a:lumMod val="50000"/>
                  </a:schemeClr>
                </a:solidFill>
                <a:latin typeface="微软雅黑" panose="020B0503020204020204" pitchFamily="34" charset="-122"/>
                <a:ea typeface="微软雅黑" panose="020B0503020204020204" pitchFamily="34" charset="-122"/>
              </a:rPr>
              <a:t>运费承担能力较强的货物可以采用航空运输作为日常物流的主要渠道。</a:t>
            </a:r>
            <a:endParaRPr lang="zh-CN" altLang="en-US" sz="2200" dirty="0">
              <a:solidFill>
                <a:schemeClr val="accent6">
                  <a:lumMod val="50000"/>
                </a:schemeClr>
              </a:solidFill>
              <a:latin typeface="微软雅黑" panose="020B0503020204020204" pitchFamily="34" charset="-122"/>
              <a:ea typeface="微软雅黑" panose="020B0503020204020204" pitchFamily="34" charset="-122"/>
            </a:endParaRPr>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63620" y="4149095"/>
            <a:ext cx="3067050" cy="23554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3895" y="260350"/>
            <a:ext cx="4572000" cy="58356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管道运输</a:t>
            </a:r>
            <a:endParaRPr lang="zh-CN" altLang="zh-CN" sz="2800" dirty="0">
              <a:ea typeface="微软雅黑" panose="020B0503020204020204" pitchFamily="34" charset="-122"/>
              <a:sym typeface="+mn-ea"/>
            </a:endParaRPr>
          </a:p>
        </p:txBody>
      </p:sp>
      <p:sp>
        <p:nvSpPr>
          <p:cNvPr id="3" name="TextBox 1"/>
          <p:cNvSpPr txBox="1"/>
          <p:nvPr/>
        </p:nvSpPr>
        <p:spPr>
          <a:xfrm>
            <a:off x="683895" y="1124585"/>
            <a:ext cx="7287895" cy="2934335"/>
          </a:xfrm>
          <a:prstGeom prst="rect">
            <a:avLst/>
          </a:prstGeom>
          <a:noFill/>
        </p:spPr>
        <p:txBody>
          <a:bodyPr wrap="square" rtlCol="0">
            <a:spAutoFit/>
          </a:bodyPr>
          <a:p>
            <a:pPr>
              <a:lnSpc>
                <a:spcPct val="140000"/>
              </a:lnSpc>
            </a:pPr>
            <a:r>
              <a:rPr lang="zh-CN" altLang="en-US" sz="2200" dirty="0" smtClean="0">
                <a:solidFill>
                  <a:schemeClr val="accent6">
                    <a:lumMod val="50000"/>
                  </a:schemeClr>
                </a:solidFill>
                <a:latin typeface="微软雅黑" panose="020B0503020204020204" pitchFamily="34" charset="-122"/>
                <a:ea typeface="微软雅黑" panose="020B0503020204020204" pitchFamily="34" charset="-122"/>
              </a:rPr>
              <a:t>       除</a:t>
            </a:r>
            <a:r>
              <a:rPr lang="zh-CN" altLang="en-US" sz="2200" dirty="0">
                <a:solidFill>
                  <a:schemeClr val="accent6">
                    <a:lumMod val="50000"/>
                  </a:schemeClr>
                </a:solidFill>
                <a:latin typeface="微软雅黑" panose="020B0503020204020204" pitchFamily="34" charset="-122"/>
                <a:ea typeface="微软雅黑" panose="020B0503020204020204" pitchFamily="34" charset="-122"/>
              </a:rPr>
              <a:t>去民用的自来水、燃气等企业外，主要依赖管道运输的企业是化工类企业（含油气田等）。从企业数量比例来看，依赖管道运输的企业占</a:t>
            </a:r>
            <a:r>
              <a:rPr lang="zh-CN" altLang="en-US" sz="2200" dirty="0" smtClean="0">
                <a:solidFill>
                  <a:schemeClr val="accent6">
                    <a:lumMod val="50000"/>
                  </a:schemeClr>
                </a:solidFill>
                <a:latin typeface="微软雅黑" panose="020B0503020204020204" pitchFamily="34" charset="-122"/>
                <a:ea typeface="微软雅黑" panose="020B0503020204020204" pitchFamily="34" charset="-122"/>
              </a:rPr>
              <a:t>比其实不</a:t>
            </a:r>
            <a:r>
              <a:rPr lang="zh-CN" altLang="en-US" sz="2200" dirty="0">
                <a:solidFill>
                  <a:schemeClr val="accent6">
                    <a:lumMod val="50000"/>
                  </a:schemeClr>
                </a:solidFill>
                <a:latin typeface="微软雅黑" panose="020B0503020204020204" pitchFamily="34" charset="-122"/>
                <a:ea typeface="微软雅黑" panose="020B0503020204020204" pitchFamily="34" charset="-122"/>
              </a:rPr>
              <a:t>大</a:t>
            </a:r>
            <a:r>
              <a:rPr lang="zh-CN" altLang="en-US" sz="2200" dirty="0" smtClean="0">
                <a:solidFill>
                  <a:schemeClr val="accent6">
                    <a:lumMod val="50000"/>
                  </a:schemeClr>
                </a:solidFill>
                <a:latin typeface="微软雅黑" panose="020B0503020204020204" pitchFamily="34" charset="-122"/>
                <a:ea typeface="微软雅黑" panose="020B0503020204020204" pitchFamily="34" charset="-122"/>
              </a:rPr>
              <a:t>。</a:t>
            </a:r>
            <a:endParaRPr lang="en-US" altLang="zh-CN" sz="2200" dirty="0" smtClean="0">
              <a:solidFill>
                <a:schemeClr val="accent6">
                  <a:lumMod val="50000"/>
                </a:schemeClr>
              </a:solidFill>
              <a:latin typeface="微软雅黑" panose="020B0503020204020204" pitchFamily="34" charset="-122"/>
              <a:ea typeface="微软雅黑" panose="020B0503020204020204" pitchFamily="34" charset="-122"/>
            </a:endParaRPr>
          </a:p>
          <a:p>
            <a:pPr>
              <a:lnSpc>
                <a:spcPct val="140000"/>
              </a:lnSpc>
            </a:pPr>
            <a:r>
              <a:rPr lang="zh-CN" altLang="en-US" sz="2200" dirty="0" smtClean="0">
                <a:solidFill>
                  <a:schemeClr val="accent6">
                    <a:lumMod val="50000"/>
                  </a:schemeClr>
                </a:solidFill>
                <a:latin typeface="微软雅黑" panose="020B0503020204020204" pitchFamily="34" charset="-122"/>
                <a:ea typeface="微软雅黑" panose="020B0503020204020204" pitchFamily="34" charset="-122"/>
              </a:rPr>
              <a:t>       管</a:t>
            </a:r>
            <a:r>
              <a:rPr lang="zh-CN" altLang="en-US" sz="2200" dirty="0">
                <a:solidFill>
                  <a:schemeClr val="accent6">
                    <a:lumMod val="50000"/>
                  </a:schemeClr>
                </a:solidFill>
                <a:latin typeface="微软雅黑" panose="020B0503020204020204" pitchFamily="34" charset="-122"/>
                <a:ea typeface="微软雅黑" panose="020B0503020204020204" pitchFamily="34" charset="-122"/>
              </a:rPr>
              <a:t>道运输的初期建设投入相当高，且运输路径难以变换，但建成以后理论上可以实现风雨无阻、昼夜不停的运输，运量惊人</a:t>
            </a:r>
            <a:r>
              <a:rPr lang="zh-CN" altLang="en-US" sz="2200" dirty="0" smtClean="0">
                <a:solidFill>
                  <a:schemeClr val="accent6">
                    <a:lumMod val="50000"/>
                  </a:schemeClr>
                </a:solidFill>
                <a:latin typeface="微软雅黑" panose="020B0503020204020204" pitchFamily="34" charset="-122"/>
                <a:ea typeface="微软雅黑" panose="020B0503020204020204" pitchFamily="34" charset="-122"/>
              </a:rPr>
              <a:t>，运</a:t>
            </a:r>
            <a:r>
              <a:rPr lang="zh-CN" altLang="en-US" sz="2200" dirty="0">
                <a:solidFill>
                  <a:schemeClr val="accent6">
                    <a:lumMod val="50000"/>
                  </a:schemeClr>
                </a:solidFill>
                <a:latin typeface="微软雅黑" panose="020B0503020204020204" pitchFamily="34" charset="-122"/>
                <a:ea typeface="微软雅黑" panose="020B0503020204020204" pitchFamily="34" charset="-122"/>
              </a:rPr>
              <a:t>输的边际成</a:t>
            </a:r>
            <a:r>
              <a:rPr lang="zh-CN" altLang="en-US" sz="2200" dirty="0" smtClean="0">
                <a:solidFill>
                  <a:schemeClr val="accent6">
                    <a:lumMod val="50000"/>
                  </a:schemeClr>
                </a:solidFill>
                <a:latin typeface="微软雅黑" panose="020B0503020204020204" pitchFamily="34" charset="-122"/>
                <a:ea typeface="微软雅黑" panose="020B0503020204020204" pitchFamily="34" charset="-122"/>
              </a:rPr>
              <a:t>本也很低。</a:t>
            </a:r>
            <a:endParaRPr lang="zh-CN" altLang="en-US" sz="2200" dirty="0">
              <a:solidFill>
                <a:schemeClr val="accent6">
                  <a:lumMod val="50000"/>
                </a:schemeClr>
              </a:solidFill>
              <a:latin typeface="微软雅黑" panose="020B0503020204020204" pitchFamily="34" charset="-122"/>
              <a:ea typeface="微软雅黑" panose="020B0503020204020204" pitchFamily="34" charset="-122"/>
            </a:endParaRPr>
          </a:p>
        </p:txBody>
      </p:sp>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60065" y="4220845"/>
            <a:ext cx="3552825" cy="24530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3"/>
          <p:cNvSpPr>
            <a:spLocks noChangeArrowheads="1"/>
          </p:cNvSpPr>
          <p:nvPr/>
        </p:nvSpPr>
        <p:spPr bwMode="auto">
          <a:xfrm>
            <a:off x="4211955" y="1700530"/>
            <a:ext cx="4528185" cy="4507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ea typeface="宋体" panose="02010600030101010101" pitchFamily="2" charset="-122"/>
              </a:defRPr>
            </a:lvl1pPr>
            <a:lvl2pPr marL="742950" indent="-285750">
              <a:defRPr>
                <a:solidFill>
                  <a:schemeClr val="tx1"/>
                </a:solidFill>
                <a:latin typeface="Verdana" panose="020B0604030504040204" pitchFamily="34" charset="0"/>
                <a:ea typeface="宋体" panose="02010600030101010101" pitchFamily="2" charset="-122"/>
              </a:defRPr>
            </a:lvl2pPr>
            <a:lvl3pPr marL="1143000" indent="-228600">
              <a:defRPr>
                <a:solidFill>
                  <a:schemeClr val="tx1"/>
                </a:solidFill>
                <a:latin typeface="Verdana" panose="020B0604030504040204" pitchFamily="34" charset="0"/>
                <a:ea typeface="宋体" panose="02010600030101010101" pitchFamily="2" charset="-122"/>
              </a:defRPr>
            </a:lvl3pPr>
            <a:lvl4pPr marL="1600200" indent="-228600">
              <a:defRPr>
                <a:solidFill>
                  <a:schemeClr val="tx1"/>
                </a:solidFill>
                <a:latin typeface="Verdana" panose="020B0604030504040204" pitchFamily="34" charset="0"/>
                <a:ea typeface="宋体" panose="02010600030101010101" pitchFamily="2" charset="-122"/>
              </a:defRPr>
            </a:lvl4pPr>
            <a:lvl5pPr marL="2057400" indent="-22860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marL="0" marR="0" lvl="1" algn="l" defTabSz="914400" rtl="0" eaLnBrk="0" fontAlgn="base" latinLnBrk="0" hangingPunct="0">
              <a:lnSpc>
                <a:spcPct val="175000"/>
              </a:lnSpc>
              <a:spcAft>
                <a:spcPts val="1200"/>
              </a:spcAft>
              <a:buClrTx/>
              <a:buSzTx/>
              <a:buFontTx/>
              <a:buNone/>
              <a:defRPr/>
            </a:pPr>
            <a:r>
              <a:rPr lang="zh-CN" altLang="zh-CN" sz="2400" noProof="0" dirty="0">
                <a:ln>
                  <a:noFill/>
                </a:ln>
                <a:solidFill>
                  <a:srgbClr val="000000"/>
                </a:solidFill>
                <a:effectLst/>
                <a:uLnTx/>
                <a:uFillTx/>
                <a:latin typeface="黑体" panose="02010609060101010101" pitchFamily="49" charset="-122"/>
                <a:ea typeface="黑体" panose="02010609060101010101" pitchFamily="49" charset="-122"/>
                <a:cs typeface="Times New Roman" panose="02020603050405020304" pitchFamily="18" charset="0"/>
                <a:sym typeface="+mn-ea"/>
              </a:rPr>
              <a:t>生产物流</a:t>
            </a:r>
            <a:endParaRPr lang="zh-CN" altLang="zh-CN" sz="2400" noProof="0" dirty="0">
              <a:ln>
                <a:noFill/>
              </a:ln>
              <a:solidFill>
                <a:srgbClr val="000000"/>
              </a:solidFill>
              <a:effectLst/>
              <a:uLnTx/>
              <a:uFillTx/>
              <a:latin typeface="黑体" panose="02010609060101010101" pitchFamily="49" charset="-122"/>
              <a:ea typeface="黑体" panose="02010609060101010101" pitchFamily="49" charset="-122"/>
              <a:cs typeface="Times New Roman" panose="02020603050405020304" pitchFamily="18" charset="0"/>
              <a:sym typeface="+mn-ea"/>
            </a:endParaRPr>
          </a:p>
          <a:p>
            <a:pPr marL="360045" marR="0" lvl="1" algn="just" defTabSz="914400" rtl="0">
              <a:lnSpc>
                <a:spcPct val="175000"/>
              </a:lnSpc>
              <a:buClrTx/>
              <a:buSzTx/>
              <a:buFont typeface="Wingdings" panose="05000000000000000000" pitchFamily="2" charset="2"/>
              <a:buChar char="Ø"/>
              <a:defRPr/>
            </a:pPr>
            <a:r>
              <a:rPr kumimoji="1" lang="zh-CN" altLang="en-US" sz="2000" noProof="0" dirty="0">
                <a:ln>
                  <a:noFill/>
                </a:ln>
                <a:effectLst/>
                <a:uLnTx/>
                <a:uFillTx/>
                <a:latin typeface="幼圆" panose="02010509060101010101" pitchFamily="49" charset="-122"/>
                <a:ea typeface="幼圆" panose="02010509060101010101" pitchFamily="49" charset="-122"/>
                <a:sym typeface="+mn-ea"/>
              </a:rPr>
              <a:t>物料流转程序</a:t>
            </a: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r>
              <a:rPr kumimoji="1" lang="zh-CN" altLang="en-US" sz="2000" noProof="0" dirty="0">
                <a:ln>
                  <a:noFill/>
                </a:ln>
                <a:effectLst/>
                <a:uLnTx/>
                <a:uFillTx/>
                <a:latin typeface="幼圆" panose="02010509060101010101" pitchFamily="49" charset="-122"/>
                <a:ea typeface="幼圆" panose="02010509060101010101" pitchFamily="49" charset="-122"/>
                <a:sym typeface="+mn-ea"/>
              </a:rPr>
              <a:t>仓储管理</a:t>
            </a: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r>
              <a:rPr kumimoji="1" lang="zh-CN" altLang="en-US" sz="2000" noProof="0" dirty="0">
                <a:ln>
                  <a:noFill/>
                </a:ln>
                <a:effectLst/>
                <a:uLnTx/>
                <a:uFillTx/>
                <a:latin typeface="幼圆" panose="02010509060101010101" pitchFamily="49" charset="-122"/>
                <a:ea typeface="幼圆" panose="02010509060101010101" pitchFamily="49" charset="-122"/>
                <a:sym typeface="+mn-ea"/>
              </a:rPr>
              <a:t>智能物流设备</a:t>
            </a: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r>
              <a:rPr kumimoji="1" lang="zh-CN" altLang="en-US" sz="2000" noProof="0" dirty="0">
                <a:ln>
                  <a:noFill/>
                </a:ln>
                <a:effectLst/>
                <a:uLnTx/>
                <a:uFillTx/>
                <a:latin typeface="幼圆" panose="02010509060101010101" pitchFamily="49" charset="-122"/>
                <a:ea typeface="幼圆" panose="02010509060101010101" pitchFamily="49" charset="-122"/>
                <a:sym typeface="+mn-ea"/>
              </a:rPr>
              <a:t>BOM和MRP系统</a:t>
            </a: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r>
              <a:rPr kumimoji="1" lang="zh-CN" altLang="en-US" sz="2000" noProof="0" dirty="0">
                <a:ln>
                  <a:noFill/>
                </a:ln>
                <a:effectLst/>
                <a:uLnTx/>
                <a:uFillTx/>
                <a:latin typeface="幼圆" panose="02010509060101010101" pitchFamily="49" charset="-122"/>
                <a:ea typeface="幼圆" panose="02010509060101010101" pitchFamily="49" charset="-122"/>
                <a:sym typeface="+mn-ea"/>
              </a:rPr>
              <a:t>内部物料配送系统</a:t>
            </a: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indent="0" algn="just" defTabSz="914400" rtl="0">
              <a:lnSpc>
                <a:spcPts val="3000"/>
              </a:lnSpc>
              <a:spcBef>
                <a:spcPct val="0"/>
              </a:spcBef>
              <a:spcAft>
                <a:spcPct val="0"/>
              </a:spcAft>
              <a:buClrTx/>
              <a:buSzTx/>
              <a:buFont typeface="Wingdings" panose="05000000000000000000" pitchFamily="2" charset="2"/>
              <a:defRPr/>
            </a:pPr>
            <a:endParaRPr kumimoji="1" lang="zh-CN" altLang="en-US" sz="2000" b="0" i="0" u="none" strike="noStrike" kern="1200" cap="none" spc="0" normalizeH="0" baseline="0" noProof="0" dirty="0">
              <a:ln>
                <a:noFill/>
              </a:ln>
              <a:solidFill>
                <a:schemeClr val="tx1"/>
              </a:solidFill>
              <a:effectLst/>
              <a:uLnTx/>
              <a:uFillTx/>
              <a:latin typeface="幼圆" panose="02010509060101010101" pitchFamily="49" charset="-122"/>
              <a:ea typeface="幼圆" panose="02010509060101010101" pitchFamily="49" charset="-122"/>
              <a:cs typeface="+mn-cs"/>
            </a:endParaRPr>
          </a:p>
        </p:txBody>
      </p:sp>
      <p:sp>
        <p:nvSpPr>
          <p:cNvPr id="3" name="矩形 2"/>
          <p:cNvSpPr/>
          <p:nvPr/>
        </p:nvSpPr>
        <p:spPr>
          <a:xfrm>
            <a:off x="0" y="0"/>
            <a:ext cx="9129713" cy="11255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14288" y="6294438"/>
            <a:ext cx="4845050" cy="561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6" name="直接连接符 5"/>
          <p:cNvCxnSpPr/>
          <p:nvPr/>
        </p:nvCxnSpPr>
        <p:spPr>
          <a:xfrm>
            <a:off x="3780155" y="1628775"/>
            <a:ext cx="0" cy="3600450"/>
          </a:xfrm>
          <a:prstGeom prst="line">
            <a:avLst/>
          </a:prstGeom>
          <a:ln w="88900" cmpd="thinThick">
            <a:solidFill>
              <a:srgbClr val="FF0000"/>
            </a:solidFill>
          </a:ln>
        </p:spPr>
        <p:style>
          <a:lnRef idx="1">
            <a:schemeClr val="accent1"/>
          </a:lnRef>
          <a:fillRef idx="0">
            <a:schemeClr val="accent1"/>
          </a:fillRef>
          <a:effectRef idx="0">
            <a:schemeClr val="accent1"/>
          </a:effectRef>
          <a:fontRef idx="minor">
            <a:schemeClr val="tx1"/>
          </a:fontRef>
        </p:style>
      </p:cxnSp>
      <p:sp>
        <p:nvSpPr>
          <p:cNvPr id="6150" name="矩形 3"/>
          <p:cNvSpPr/>
          <p:nvPr/>
        </p:nvSpPr>
        <p:spPr>
          <a:xfrm>
            <a:off x="467043" y="2741613"/>
            <a:ext cx="3240087" cy="796290"/>
          </a:xfrm>
          <a:prstGeom prst="rect">
            <a:avLst/>
          </a:prstGeom>
          <a:noFill/>
          <a:ln w="9525">
            <a:noFill/>
          </a:ln>
        </p:spPr>
        <p:txBody>
          <a:bodyPr>
            <a:spAutoFit/>
          </a:bodyPr>
          <a:p>
            <a:pPr algn="ctr">
              <a:lnSpc>
                <a:spcPts val="5500"/>
              </a:lnSpc>
              <a:buNone/>
            </a:pPr>
            <a:r>
              <a:rPr lang="zh-CN" altLang="en-US" sz="4400" dirty="0">
                <a:solidFill>
                  <a:srgbClr val="000000"/>
                </a:solidFill>
                <a:latin typeface="华文琥珀" panose="02010800040101010101" pitchFamily="2" charset="-122"/>
                <a:ea typeface="华文琥珀" panose="02010800040101010101" pitchFamily="2" charset="-122"/>
              </a:rPr>
              <a:t>任务</a:t>
            </a:r>
            <a:r>
              <a:rPr lang="zh-CN" altLang="en-US" sz="4400" dirty="0">
                <a:solidFill>
                  <a:srgbClr val="000000"/>
                </a:solidFill>
                <a:latin typeface="华文琥珀" panose="02010800040101010101" pitchFamily="2" charset="-122"/>
                <a:ea typeface="华文琥珀" panose="02010800040101010101" pitchFamily="2" charset="-122"/>
              </a:rPr>
              <a:t>二</a:t>
            </a:r>
            <a:endParaRPr lang="zh-CN" altLang="en-US" sz="4400" dirty="0">
              <a:solidFill>
                <a:srgbClr val="000000"/>
              </a:solidFill>
              <a:latin typeface="华文琥珀" panose="02010800040101010101" pitchFamily="2" charset="-122"/>
              <a:ea typeface="华文琥珀" panose="0201080004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5650" y="260350"/>
            <a:ext cx="4572000" cy="58356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一、物</a:t>
            </a:r>
            <a:r>
              <a:rPr lang="zh-CN" altLang="zh-CN" sz="2800" dirty="0">
                <a:ea typeface="微软雅黑" panose="020B0503020204020204" pitchFamily="34" charset="-122"/>
                <a:sym typeface="+mn-ea"/>
              </a:rPr>
              <a:t>流流转程序</a:t>
            </a:r>
            <a:endParaRPr lang="zh-CN" altLang="zh-CN" sz="2800" dirty="0">
              <a:ea typeface="微软雅黑" panose="020B0503020204020204" pitchFamily="34" charset="-122"/>
              <a:sym typeface="+mn-ea"/>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1602" y="1413109"/>
            <a:ext cx="7697275" cy="1190791"/>
          </a:xfrm>
          <a:prstGeom prst="rect">
            <a:avLst/>
          </a:prstGeom>
        </p:spPr>
      </p:pic>
      <p:pic>
        <p:nvPicPr>
          <p:cNvPr id="43" name="图片 23"/>
          <p:cNvPicPr>
            <a:picLocks noChangeAspect="1"/>
          </p:cNvPicPr>
          <p:nvPr/>
        </p:nvPicPr>
        <p:blipFill>
          <a:blip r:embed="rId2"/>
          <a:stretch>
            <a:fillRect/>
          </a:stretch>
        </p:blipFill>
        <p:spPr>
          <a:xfrm>
            <a:off x="407670" y="2924810"/>
            <a:ext cx="8328660" cy="358013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3895" y="260350"/>
            <a:ext cx="4572000" cy="58356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二</a:t>
            </a:r>
            <a:r>
              <a:rPr lang="zh-CN" altLang="zh-CN" sz="2800" dirty="0">
                <a:ea typeface="微软雅黑" panose="020B0503020204020204" pitchFamily="34" charset="-122"/>
                <a:sym typeface="+mn-ea"/>
              </a:rPr>
              <a:t>、仓储管理</a:t>
            </a:r>
            <a:endParaRPr lang="zh-CN" altLang="zh-CN" sz="2800" dirty="0">
              <a:ea typeface="微软雅黑" panose="020B0503020204020204" pitchFamily="34" charset="-122"/>
              <a:sym typeface="+mn-ea"/>
            </a:endParaRPr>
          </a:p>
        </p:txBody>
      </p:sp>
      <p:sp>
        <p:nvSpPr>
          <p:cNvPr id="3" name="文本框 2"/>
          <p:cNvSpPr txBox="1"/>
          <p:nvPr/>
        </p:nvSpPr>
        <p:spPr>
          <a:xfrm>
            <a:off x="899795" y="1484630"/>
            <a:ext cx="6925945" cy="3759835"/>
          </a:xfrm>
          <a:prstGeom prst="rect">
            <a:avLst/>
          </a:prstGeom>
        </p:spPr>
        <p:txBody>
          <a:bodyPr>
            <a:noAutofit/>
          </a:bodyPr>
          <a:p>
            <a:pPr marL="342900" indent="-342900" algn="just" defTabSz="266700">
              <a:lnSpc>
                <a:spcPct val="130000"/>
              </a:lnSpc>
              <a:spcAft>
                <a:spcPct val="0"/>
              </a:spcAft>
              <a:buFont typeface="Arial" panose="020B0604020202020204" pitchFamily="34" charset="0"/>
              <a:buChar char="•"/>
            </a:pPr>
            <a:r>
              <a:rPr lang="zh-CN" altLang="en-US" sz="2400">
                <a:latin typeface="宋体" panose="02010600030101010101" pitchFamily="2" charset="-122"/>
                <a:ea typeface="宋体" panose="02010600030101010101" pitchFamily="2" charset="-122"/>
              </a:rPr>
              <a:t>根据</a:t>
            </a:r>
            <a:r>
              <a:rPr lang="en-US" altLang="zh-CN" sz="2400">
                <a:latin typeface="宋体" panose="02010600030101010101" pitchFamily="2" charset="-122"/>
                <a:ea typeface="宋体" panose="02010600030101010101" pitchFamily="2" charset="-122"/>
              </a:rPr>
              <a:t>GB/T18354-2021《</a:t>
            </a:r>
            <a:r>
              <a:rPr lang="zh-CN" altLang="en-US" sz="2400">
                <a:latin typeface="宋体" panose="02010600030101010101" pitchFamily="2" charset="-122"/>
                <a:ea typeface="宋体" panose="02010600030101010101" pitchFamily="2" charset="-122"/>
              </a:rPr>
              <a:t>物流术语</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仓储是指利用仓库及相关设施设备进行物品的入库、储存、出库的活动。“仓”即仓库，为存放、保管、存储物品的建筑物和场地的总称，可以是房屋建筑、洞穴、大型容器或特定的场地等，具有存放和保护物品的功能。“储”即存储、储备，表示收存以备使用，具有收存、保管、交付使用的意思。“仓储”是指利用特定场所对物资进行存储、保管以及相关活动的总称。</a:t>
            </a:r>
            <a:endParaRPr lang="zh-CN" altLang="en-US" sz="2400">
              <a:latin typeface="宋体" panose="02010600030101010101" pitchFamily="2" charset="-122"/>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灯片编号占位符 5"/>
          <p:cNvSpPr>
            <a:spLocks noGrp="1"/>
          </p:cNvSpPr>
          <p:nvPr/>
        </p:nvSpPr>
        <p:spPr>
          <a:xfrm>
            <a:off x="107950" y="787400"/>
            <a:ext cx="477838" cy="365125"/>
          </a:xfrm>
          <a:prstGeom prst="rect">
            <a:avLst/>
          </a:prstGeom>
          <a:noFill/>
          <a:ln w="9525">
            <a:noFill/>
          </a:ln>
        </p:spPr>
        <p:txBody>
          <a:bodyPr/>
          <a:p>
            <a:pPr algn="ctr" eaLnBrk="1" hangingPunct="1"/>
            <a:r>
              <a:rPr lang="en-US" altLang="zh-CN" sz="1000" b="1" dirty="0">
                <a:solidFill>
                  <a:schemeClr val="bg1"/>
                </a:solidFill>
                <a:latin typeface="Verdana" panose="020B0604030504040204" pitchFamily="34" charset="0"/>
                <a:ea typeface="微软雅黑" panose="020B0503020204020204" pitchFamily="34" charset="-122"/>
              </a:rPr>
              <a:t>2</a:t>
            </a:r>
            <a:endParaRPr lang="zh-CN" altLang="en-US" sz="1000" b="1" dirty="0">
              <a:solidFill>
                <a:schemeClr val="bg1"/>
              </a:solidFill>
              <a:latin typeface="Verdana" panose="020B0604030504040204" pitchFamily="34" charset="0"/>
              <a:ea typeface="微软雅黑" panose="020B0503020204020204" pitchFamily="34" charset="-122"/>
            </a:endParaRPr>
          </a:p>
        </p:txBody>
      </p:sp>
      <p:sp>
        <p:nvSpPr>
          <p:cNvPr id="5123" name="TextBox 53"/>
          <p:cNvSpPr txBox="1"/>
          <p:nvPr/>
        </p:nvSpPr>
        <p:spPr>
          <a:xfrm>
            <a:off x="517525" y="252413"/>
            <a:ext cx="1947545" cy="583565"/>
          </a:xfrm>
          <a:prstGeom prst="rect">
            <a:avLst/>
          </a:prstGeom>
          <a:noFill/>
          <a:ln w="9525">
            <a:noFill/>
          </a:ln>
        </p:spPr>
        <p:txBody>
          <a:bodyPr wrap="none">
            <a:spAutoFit/>
          </a:bodyPr>
          <a:p>
            <a:pPr eaLnBrk="1" hangingPunct="1"/>
            <a:r>
              <a:rPr lang="zh-CN" altLang="en-US" sz="3200" b="1" dirty="0">
                <a:latin typeface="Verdana" panose="020B0604030504040204" pitchFamily="34" charset="0"/>
                <a:ea typeface="微软雅黑" panose="020B0503020204020204" pitchFamily="34" charset="-122"/>
              </a:rPr>
              <a:t> 学习目标</a:t>
            </a:r>
            <a:endParaRPr lang="zh-CN" altLang="en-US" sz="3200" b="1" dirty="0">
              <a:latin typeface="Verdana" panose="020B0604030504040204" pitchFamily="34" charset="0"/>
              <a:ea typeface="微软雅黑" panose="020B0503020204020204" pitchFamily="34" charset="-122"/>
            </a:endParaRPr>
          </a:p>
        </p:txBody>
      </p:sp>
      <p:sp>
        <p:nvSpPr>
          <p:cNvPr id="100" name="文本框 99"/>
          <p:cNvSpPr txBox="1"/>
          <p:nvPr/>
        </p:nvSpPr>
        <p:spPr>
          <a:xfrm>
            <a:off x="517525" y="1340485"/>
            <a:ext cx="8128000" cy="5073650"/>
          </a:xfrm>
          <a:prstGeom prst="rect">
            <a:avLst/>
          </a:prstGeom>
          <a:noFill/>
          <a:ln w="9525">
            <a:noFill/>
          </a:ln>
        </p:spPr>
        <p:txBody>
          <a:bodyPr wrap="square">
            <a:spAutoFit/>
          </a:bodyPr>
          <a:p>
            <a:pPr>
              <a:lnSpc>
                <a:spcPct val="120000"/>
              </a:lnSpc>
            </a:pPr>
            <a:r>
              <a:rPr lang="zh-CN" sz="1800" b="1">
                <a:ea typeface="宋体" panose="02010600030101010101" pitchFamily="2" charset="-122"/>
              </a:rPr>
              <a:t>【知识目标】</a:t>
            </a:r>
            <a:endParaRPr lang="zh-CN" sz="1800" b="1">
              <a:ea typeface="宋体" panose="02010600030101010101" pitchFamily="2" charset="-122"/>
            </a:endParaRPr>
          </a:p>
          <a:p>
            <a:pPr>
              <a:lnSpc>
                <a:spcPct val="120000"/>
              </a:lnSpc>
            </a:pPr>
            <a:r>
              <a:rPr lang="zh-CN" sz="1800">
                <a:ea typeface="宋体" panose="02010600030101010101" pitchFamily="2" charset="-122"/>
              </a:rPr>
              <a:t>1.理解供应物流、生产物流和销售物流的相关概念；</a:t>
            </a:r>
            <a:endParaRPr lang="zh-CN" sz="1800">
              <a:ea typeface="宋体" panose="02010600030101010101" pitchFamily="2" charset="-122"/>
            </a:endParaRPr>
          </a:p>
          <a:p>
            <a:pPr>
              <a:lnSpc>
                <a:spcPct val="120000"/>
              </a:lnSpc>
            </a:pPr>
            <a:r>
              <a:rPr lang="zh-CN" sz="1800">
                <a:ea typeface="宋体" panose="02010600030101010101" pitchFamily="2" charset="-122"/>
              </a:rPr>
              <a:t>2.熟悉物流管理的水平对于供应链运转的影响机制；</a:t>
            </a:r>
            <a:endParaRPr lang="zh-CN" sz="1800">
              <a:ea typeface="宋体" panose="02010600030101010101" pitchFamily="2" charset="-122"/>
            </a:endParaRPr>
          </a:p>
          <a:p>
            <a:pPr>
              <a:lnSpc>
                <a:spcPct val="120000"/>
              </a:lnSpc>
            </a:pPr>
            <a:r>
              <a:rPr lang="zh-CN" sz="1800">
                <a:ea typeface="宋体" panose="02010600030101010101" pitchFamily="2" charset="-122"/>
              </a:rPr>
              <a:t>3.掌握精益物流的概念及实施框架；</a:t>
            </a:r>
            <a:endParaRPr lang="zh-CN" sz="1800">
              <a:ea typeface="宋体" panose="02010600030101010101" pitchFamily="2" charset="-122"/>
            </a:endParaRPr>
          </a:p>
          <a:p>
            <a:pPr algn="l">
              <a:lnSpc>
                <a:spcPct val="120000"/>
              </a:lnSpc>
              <a:buClrTx/>
              <a:buSzTx/>
              <a:buNone/>
            </a:pPr>
            <a:r>
              <a:rPr lang="zh-CN" sz="1800">
                <a:ea typeface="宋体" panose="02010600030101010101" pitchFamily="2" charset="-122"/>
              </a:rPr>
              <a:t>4.了解逆向物流的概念和范畴；</a:t>
            </a:r>
            <a:endParaRPr lang="zh-CN" sz="1800">
              <a:ea typeface="宋体" panose="02010600030101010101" pitchFamily="2" charset="-122"/>
            </a:endParaRPr>
          </a:p>
          <a:p>
            <a:pPr algn="l">
              <a:lnSpc>
                <a:spcPct val="120000"/>
              </a:lnSpc>
              <a:buClrTx/>
              <a:buSzTx/>
              <a:buNone/>
            </a:pPr>
            <a:r>
              <a:rPr lang="zh-CN" sz="1800">
                <a:ea typeface="宋体" panose="02010600030101010101" pitchFamily="2" charset="-122"/>
              </a:rPr>
              <a:t>5.掌握物流业务外包的概念及如何选择物流服务供应商。</a:t>
            </a:r>
            <a:endParaRPr lang="zh-CN" sz="1800">
              <a:ea typeface="宋体" panose="02010600030101010101" pitchFamily="2" charset="-122"/>
            </a:endParaRPr>
          </a:p>
          <a:p>
            <a:pPr>
              <a:lnSpc>
                <a:spcPct val="120000"/>
              </a:lnSpc>
            </a:pPr>
            <a:r>
              <a:rPr lang="zh-CN" sz="1800" b="1">
                <a:ea typeface="宋体" panose="02010600030101010101" pitchFamily="2" charset="-122"/>
              </a:rPr>
              <a:t>【能力目标】</a:t>
            </a:r>
            <a:endParaRPr lang="zh-CN" sz="1800" b="1">
              <a:ea typeface="宋体" panose="02010600030101010101" pitchFamily="2" charset="-122"/>
            </a:endParaRPr>
          </a:p>
          <a:p>
            <a:pPr algn="l">
              <a:lnSpc>
                <a:spcPct val="120000"/>
              </a:lnSpc>
              <a:buClrTx/>
              <a:buSzTx/>
              <a:buFontTx/>
            </a:pPr>
            <a:r>
              <a:rPr lang="zh-CN" sz="1800">
                <a:ea typeface="宋体" panose="02010600030101010101" pitchFamily="2" charset="-122"/>
              </a:rPr>
              <a:t>1.能够利用知识和工具减少供应链物流供需波动给企业带来的影响；</a:t>
            </a:r>
            <a:endParaRPr lang="zh-CN" sz="1800">
              <a:ea typeface="宋体" panose="02010600030101010101" pitchFamily="2" charset="-122"/>
            </a:endParaRPr>
          </a:p>
          <a:p>
            <a:pPr algn="l">
              <a:lnSpc>
                <a:spcPct val="120000"/>
              </a:lnSpc>
              <a:buClrTx/>
              <a:buSzTx/>
              <a:buFontTx/>
            </a:pPr>
            <a:r>
              <a:rPr lang="zh-CN" sz="1800">
                <a:ea typeface="宋体" panose="02010600030101010101" pitchFamily="2" charset="-122"/>
              </a:rPr>
              <a:t>2.能够合理选择货物运输方式，达到成本控制目标并保证物流的合理效率；</a:t>
            </a:r>
            <a:endParaRPr lang="zh-CN" sz="1800">
              <a:ea typeface="宋体" panose="02010600030101010101" pitchFamily="2" charset="-122"/>
            </a:endParaRPr>
          </a:p>
          <a:p>
            <a:pPr algn="l">
              <a:lnSpc>
                <a:spcPct val="120000"/>
              </a:lnSpc>
              <a:buClrTx/>
              <a:buSzTx/>
              <a:buFontTx/>
            </a:pPr>
            <a:r>
              <a:rPr lang="zh-CN" sz="1800">
                <a:ea typeface="宋体" panose="02010600030101010101" pitchFamily="2" charset="-122"/>
              </a:rPr>
              <a:t>3.能够进行配送路线优化设计。</a:t>
            </a:r>
            <a:endParaRPr lang="zh-CN" sz="1800">
              <a:ea typeface="宋体" panose="02010600030101010101" pitchFamily="2" charset="-122"/>
            </a:endParaRPr>
          </a:p>
          <a:p>
            <a:pPr>
              <a:lnSpc>
                <a:spcPct val="120000"/>
              </a:lnSpc>
            </a:pPr>
            <a:r>
              <a:rPr lang="zh-CN" sz="1800" b="1">
                <a:ea typeface="宋体" panose="02010600030101010101" pitchFamily="2" charset="-122"/>
              </a:rPr>
              <a:t>【思政目标】</a:t>
            </a:r>
            <a:endParaRPr lang="zh-CN" sz="1800" b="1">
              <a:ea typeface="宋体" panose="02010600030101010101" pitchFamily="2" charset="-122"/>
            </a:endParaRPr>
          </a:p>
          <a:p>
            <a:pPr algn="l">
              <a:lnSpc>
                <a:spcPct val="120000"/>
              </a:lnSpc>
              <a:buClrTx/>
              <a:buSzTx/>
              <a:buFontTx/>
            </a:pPr>
            <a:r>
              <a:rPr lang="zh-CN" sz="1800">
                <a:ea typeface="宋体" panose="02010600030101010101" pitchFamily="2" charset="-122"/>
              </a:rPr>
              <a:t>1.通过学习，使学生了解新中国建国初期“大三线建设”历史并理解其中交通先行举措的高瞻远瞩。</a:t>
            </a:r>
            <a:endParaRPr lang="zh-CN" sz="1800">
              <a:ea typeface="宋体" panose="02010600030101010101" pitchFamily="2" charset="-122"/>
            </a:endParaRPr>
          </a:p>
          <a:p>
            <a:pPr algn="l">
              <a:lnSpc>
                <a:spcPct val="120000"/>
              </a:lnSpc>
              <a:buClrTx/>
              <a:buSzTx/>
              <a:buFontTx/>
            </a:pPr>
            <a:r>
              <a:rPr lang="zh-CN" sz="1800">
                <a:ea typeface="宋体" panose="02010600030101010101" pitchFamily="2" charset="-122"/>
              </a:rPr>
              <a:t>2.数字化物流管理需要学生在实际问题中进行分析和决策，通过学习，学生能够具备面对复杂情境时主动创新解决问题的意识和勇气。</a:t>
            </a:r>
            <a:endParaRPr lang="zh-CN" sz="1800">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3895" y="260350"/>
            <a:ext cx="4572000" cy="58356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二</a:t>
            </a:r>
            <a:r>
              <a:rPr lang="zh-CN" altLang="zh-CN" sz="2800" dirty="0">
                <a:ea typeface="微软雅黑" panose="020B0503020204020204" pitchFamily="34" charset="-122"/>
                <a:sym typeface="+mn-ea"/>
              </a:rPr>
              <a:t>、仓储管理</a:t>
            </a:r>
            <a:endParaRPr lang="zh-CN" altLang="zh-CN" sz="2800" dirty="0">
              <a:ea typeface="微软雅黑" panose="020B0503020204020204" pitchFamily="34" charset="-122"/>
              <a:sym typeface="+mn-ea"/>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67360" y="2132965"/>
            <a:ext cx="7878445" cy="295846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755650" y="260350"/>
            <a:ext cx="8382000" cy="58356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三、智能物流设备</a:t>
            </a:r>
            <a:endParaRPr lang="zh-CN" altLang="zh-CN" sz="2800" dirty="0">
              <a:ea typeface="微软雅黑" panose="020B0503020204020204" pitchFamily="34" charset="-122"/>
              <a:sym typeface="+mn-ea"/>
            </a:endParaRPr>
          </a:p>
        </p:txBody>
      </p:sp>
      <p:sp>
        <p:nvSpPr>
          <p:cNvPr id="3" name="TextBox 2"/>
          <p:cNvSpPr txBox="1"/>
          <p:nvPr/>
        </p:nvSpPr>
        <p:spPr>
          <a:xfrm>
            <a:off x="827405" y="1052830"/>
            <a:ext cx="6090920" cy="1691640"/>
          </a:xfrm>
          <a:prstGeom prst="rect">
            <a:avLst/>
          </a:prstGeom>
          <a:noFill/>
        </p:spPr>
        <p:txBody>
          <a:bodyPr wrap="square" rtlCol="0">
            <a:spAutoFit/>
          </a:bodyPr>
          <a:p>
            <a:pPr>
              <a:lnSpc>
                <a:spcPct val="130000"/>
              </a:lnSpc>
            </a:pP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（一）</a:t>
            </a: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AGV</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引导车</a:t>
            </a:r>
            <a:endParaRPr lang="en-US" altLang="zh-CN" sz="20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（二）与</a:t>
            </a: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AGV</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配套的全自动或普通货架</a:t>
            </a:r>
            <a:endParaRPr lang="en-US" altLang="zh-CN" sz="20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（三）智能工作站</a:t>
            </a:r>
            <a:endParaRPr lang="en-US" altLang="zh-CN" sz="20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（四）自动化立体仓库</a:t>
            </a:r>
            <a:endParaRPr lang="zh-CN" altLang="en-US" sz="2000" dirty="0">
              <a:solidFill>
                <a:schemeClr val="accent6">
                  <a:lumMod val="50000"/>
                </a:schemeClr>
              </a:solidFill>
              <a:latin typeface="微软雅黑" panose="020B0503020204020204" pitchFamily="34" charset="-122"/>
              <a:ea typeface="微软雅黑" panose="020B0503020204020204" pitchFamily="34" charset="-122"/>
            </a:endParaRPr>
          </a:p>
        </p:txBody>
      </p:sp>
      <p:pic>
        <p:nvPicPr>
          <p:cNvPr id="56" name="图片 25"/>
          <p:cNvPicPr>
            <a:picLocks noChangeAspect="1"/>
          </p:cNvPicPr>
          <p:nvPr/>
        </p:nvPicPr>
        <p:blipFill>
          <a:blip r:embed="rId1"/>
          <a:stretch>
            <a:fillRect/>
          </a:stretch>
        </p:blipFill>
        <p:spPr>
          <a:xfrm>
            <a:off x="35560" y="3429000"/>
            <a:ext cx="4102735" cy="2234565"/>
          </a:xfrm>
          <a:prstGeom prst="rect">
            <a:avLst/>
          </a:prstGeom>
          <a:noFill/>
          <a:ln>
            <a:noFill/>
          </a:ln>
        </p:spPr>
      </p:pic>
      <p:pic>
        <p:nvPicPr>
          <p:cNvPr id="4" name="图片 3"/>
          <p:cNvPicPr>
            <a:picLocks noChangeAspect="1"/>
          </p:cNvPicPr>
          <p:nvPr/>
        </p:nvPicPr>
        <p:blipFill>
          <a:blip r:embed="rId2"/>
          <a:stretch>
            <a:fillRect/>
          </a:stretch>
        </p:blipFill>
        <p:spPr>
          <a:xfrm>
            <a:off x="4211955" y="2780665"/>
            <a:ext cx="4895850" cy="391477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5650" y="332740"/>
            <a:ext cx="4572000" cy="46037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内部物料配送系统</a:t>
            </a:r>
            <a:endParaRPr lang="zh-CN" altLang="zh-CN" sz="2800" dirty="0">
              <a:ea typeface="微软雅黑" panose="020B0503020204020204" pitchFamily="34" charset="-122"/>
              <a:sym typeface="+mn-ea"/>
            </a:endParaRPr>
          </a:p>
        </p:txBody>
      </p:sp>
      <p:sp>
        <p:nvSpPr>
          <p:cNvPr id="4" name="TextBox 1"/>
          <p:cNvSpPr txBox="1"/>
          <p:nvPr/>
        </p:nvSpPr>
        <p:spPr>
          <a:xfrm>
            <a:off x="1043940" y="1340485"/>
            <a:ext cx="7260590" cy="4399915"/>
          </a:xfrm>
          <a:prstGeom prst="rect">
            <a:avLst/>
          </a:prstGeom>
          <a:noFill/>
        </p:spPr>
        <p:txBody>
          <a:bodyPr wrap="square" rtlCol="0">
            <a:spAutoFit/>
          </a:bodyPr>
          <a:p>
            <a:pPr marL="285750" indent="-285750">
              <a:lnSpc>
                <a:spcPct val="140000"/>
              </a:lnSpc>
              <a:buFont typeface="Arial" panose="020B0604020202020204" pitchFamily="34" charset="0"/>
              <a:buChar char="•"/>
            </a:pPr>
            <a:endParaRPr lang="en-US" altLang="zh-CN" sz="2000" dirty="0" smtClean="0">
              <a:solidFill>
                <a:schemeClr val="accent6">
                  <a:lumMod val="50000"/>
                </a:schemeClr>
              </a:solidFill>
              <a:latin typeface="微软雅黑" panose="020B0503020204020204" pitchFamily="34" charset="-122"/>
              <a:ea typeface="微软雅黑" panose="020B0503020204020204" pitchFamily="34" charset="-122"/>
            </a:endParaRPr>
          </a:p>
          <a:p>
            <a:pPr marL="285750" indent="-285750">
              <a:lnSpc>
                <a:spcPct val="140000"/>
              </a:lnSpc>
              <a:buFont typeface="Arial" panose="020B0604020202020204" pitchFamily="34" charset="0"/>
              <a:buChar char="•"/>
            </a:pP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制</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造业企业的内部物料配送员主要是</a:t>
            </a:r>
            <a:r>
              <a:rPr lang="zh-CN" altLang="en-US" sz="2000" dirty="0">
                <a:solidFill>
                  <a:srgbClr val="0000FF"/>
                </a:solidFill>
                <a:latin typeface="微软雅黑" panose="020B0503020204020204" pitchFamily="34" charset="-122"/>
                <a:ea typeface="微软雅黑" panose="020B0503020204020204" pitchFamily="34" charset="-122"/>
              </a:rPr>
              <a:t>衔接仓库和车间两个部门</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，该岗位要求相关人员根据生产计划和订单要求，将需要的原材料、零部件等物资从仓库或物流中心运输到生产线或其他部门，以及将成品及时运到仓库办理相应入库手续</a:t>
            </a: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a:t>
            </a:r>
            <a:endParaRPr lang="en-US" altLang="zh-CN" sz="2000" dirty="0" smtClean="0">
              <a:solidFill>
                <a:schemeClr val="accent6">
                  <a:lumMod val="50000"/>
                </a:schemeClr>
              </a:solidFill>
              <a:latin typeface="微软雅黑" panose="020B0503020204020204" pitchFamily="34" charset="-122"/>
              <a:ea typeface="微软雅黑" panose="020B0503020204020204" pitchFamily="34" charset="-122"/>
            </a:endParaRPr>
          </a:p>
          <a:p>
            <a:pPr marL="285750" indent="-285750">
              <a:lnSpc>
                <a:spcPct val="140000"/>
              </a:lnSpc>
              <a:buFont typeface="Arial" panose="020B0604020202020204" pitchFamily="34" charset="0"/>
              <a:buChar char="•"/>
            </a:pPr>
            <a:endParaRPr lang="en-US" altLang="zh-CN" sz="2000" dirty="0">
              <a:solidFill>
                <a:schemeClr val="accent6">
                  <a:lumMod val="50000"/>
                </a:schemeClr>
              </a:solidFill>
              <a:latin typeface="微软雅黑" panose="020B0503020204020204" pitchFamily="34" charset="-122"/>
              <a:ea typeface="微软雅黑" panose="020B0503020204020204" pitchFamily="34" charset="-122"/>
            </a:endParaRPr>
          </a:p>
          <a:p>
            <a:pPr marL="285750" indent="-285750">
              <a:lnSpc>
                <a:spcPct val="140000"/>
              </a:lnSpc>
              <a:buFont typeface="Arial" panose="020B0604020202020204" pitchFamily="34" charset="0"/>
              <a:buChar char="•"/>
            </a:pP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生</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产物流模式从大的方向来看，主要分为</a:t>
            </a:r>
            <a:r>
              <a:rPr lang="zh-CN" altLang="en-US" sz="2000" dirty="0">
                <a:solidFill>
                  <a:srgbClr val="0000FF"/>
                </a:solidFill>
                <a:latin typeface="微软雅黑" panose="020B0503020204020204" pitchFamily="34" charset="-122"/>
                <a:ea typeface="微软雅黑" panose="020B0503020204020204" pitchFamily="34" charset="-122"/>
              </a:rPr>
              <a:t>推式和拉式</a:t>
            </a: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a:t>
            </a:r>
            <a:endParaRPr lang="en-US" altLang="zh-CN" sz="2000" dirty="0" smtClean="0">
              <a:solidFill>
                <a:schemeClr val="accent6">
                  <a:lumMod val="50000"/>
                </a:schemeClr>
              </a:solidFill>
              <a:latin typeface="微软雅黑" panose="020B0503020204020204" pitchFamily="34" charset="-122"/>
              <a:ea typeface="微软雅黑" panose="020B0503020204020204" pitchFamily="34" charset="-122"/>
            </a:endParaRPr>
          </a:p>
          <a:p>
            <a:pPr marL="285750" indent="-285750">
              <a:lnSpc>
                <a:spcPct val="140000"/>
              </a:lnSpc>
              <a:buFont typeface="Arial" panose="020B0604020202020204" pitchFamily="34" charset="0"/>
              <a:buChar char="•"/>
            </a:pP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推</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式主要是根据中心的物流计划直接将物料配送到车间或装配线</a:t>
            </a: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a:t>
            </a:r>
            <a:endParaRPr lang="en-US" altLang="zh-CN" sz="2000" dirty="0" smtClean="0">
              <a:solidFill>
                <a:schemeClr val="accent6">
                  <a:lumMod val="50000"/>
                </a:schemeClr>
              </a:solidFill>
              <a:latin typeface="微软雅黑" panose="020B0503020204020204" pitchFamily="34" charset="-122"/>
              <a:ea typeface="微软雅黑" panose="020B0503020204020204" pitchFamily="34" charset="-122"/>
            </a:endParaRPr>
          </a:p>
          <a:p>
            <a:pPr marL="285750" indent="-285750">
              <a:lnSpc>
                <a:spcPct val="140000"/>
              </a:lnSpc>
              <a:buFont typeface="Arial" panose="020B0604020202020204" pitchFamily="34" charset="0"/>
              <a:buChar char="•"/>
            </a:pP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拉</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式是根据车间装配线的需求拉动将物料配送到装配线。</a:t>
            </a:r>
            <a:endParaRPr lang="zh-CN" altLang="en-US" sz="2000" dirty="0">
              <a:solidFill>
                <a:schemeClr val="accent6">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3"/>
          <p:cNvSpPr>
            <a:spLocks noChangeArrowheads="1"/>
          </p:cNvSpPr>
          <p:nvPr/>
        </p:nvSpPr>
        <p:spPr bwMode="auto">
          <a:xfrm>
            <a:off x="4140200" y="2277110"/>
            <a:ext cx="4528185" cy="3430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ea typeface="宋体" panose="02010600030101010101" pitchFamily="2" charset="-122"/>
              </a:defRPr>
            </a:lvl1pPr>
            <a:lvl2pPr marL="742950" indent="-285750">
              <a:defRPr>
                <a:solidFill>
                  <a:schemeClr val="tx1"/>
                </a:solidFill>
                <a:latin typeface="Verdana" panose="020B0604030504040204" pitchFamily="34" charset="0"/>
                <a:ea typeface="宋体" panose="02010600030101010101" pitchFamily="2" charset="-122"/>
              </a:defRPr>
            </a:lvl2pPr>
            <a:lvl3pPr marL="1143000" indent="-228600">
              <a:defRPr>
                <a:solidFill>
                  <a:schemeClr val="tx1"/>
                </a:solidFill>
                <a:latin typeface="Verdana" panose="020B0604030504040204" pitchFamily="34" charset="0"/>
                <a:ea typeface="宋体" panose="02010600030101010101" pitchFamily="2" charset="-122"/>
              </a:defRPr>
            </a:lvl3pPr>
            <a:lvl4pPr marL="1600200" indent="-228600">
              <a:defRPr>
                <a:solidFill>
                  <a:schemeClr val="tx1"/>
                </a:solidFill>
                <a:latin typeface="Verdana" panose="020B0604030504040204" pitchFamily="34" charset="0"/>
                <a:ea typeface="宋体" panose="02010600030101010101" pitchFamily="2" charset="-122"/>
              </a:defRPr>
            </a:lvl4pPr>
            <a:lvl5pPr marL="2057400" indent="-22860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marL="0" marR="0" lvl="1" algn="l" defTabSz="914400" rtl="0" eaLnBrk="0" fontAlgn="base" latinLnBrk="0" hangingPunct="0">
              <a:lnSpc>
                <a:spcPct val="175000"/>
              </a:lnSpc>
              <a:spcAft>
                <a:spcPts val="1200"/>
              </a:spcAft>
              <a:buClrTx/>
              <a:buSzTx/>
              <a:buFontTx/>
              <a:buNone/>
              <a:defRPr/>
            </a:pPr>
            <a:r>
              <a:rPr lang="zh-CN" altLang="zh-CN" sz="2400" noProof="0" dirty="0">
                <a:ln>
                  <a:noFill/>
                </a:ln>
                <a:solidFill>
                  <a:srgbClr val="000000"/>
                </a:solidFill>
                <a:effectLst/>
                <a:uLnTx/>
                <a:uFillTx/>
                <a:latin typeface="黑体" panose="02010609060101010101" pitchFamily="49" charset="-122"/>
                <a:ea typeface="黑体" panose="02010609060101010101" pitchFamily="49" charset="-122"/>
                <a:cs typeface="Times New Roman" panose="02020603050405020304" pitchFamily="18" charset="0"/>
                <a:sym typeface="+mn-ea"/>
              </a:rPr>
              <a:t>销售物流</a:t>
            </a:r>
            <a:endParaRPr lang="zh-CN" altLang="zh-CN" sz="2400" noProof="0" dirty="0">
              <a:ln>
                <a:noFill/>
              </a:ln>
              <a:solidFill>
                <a:srgbClr val="000000"/>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360045" marR="0" lvl="1" algn="just" defTabSz="914400" rtl="0">
              <a:lnSpc>
                <a:spcPct val="175000"/>
              </a:lnSpc>
              <a:buClrTx/>
              <a:buSzTx/>
              <a:buFont typeface="Wingdings" panose="05000000000000000000" pitchFamily="2" charset="2"/>
              <a:buChar char="Ø"/>
              <a:defRPr/>
            </a:pPr>
            <a:r>
              <a:rPr kumimoji="1" lang="zh-CN" altLang="en-US" sz="2000" noProof="0" dirty="0">
                <a:ln>
                  <a:noFill/>
                </a:ln>
                <a:effectLst/>
                <a:uLnTx/>
                <a:uFillTx/>
                <a:latin typeface="幼圆" panose="02010509060101010101" pitchFamily="49" charset="-122"/>
                <a:ea typeface="幼圆" panose="02010509060101010101" pitchFamily="49" charset="-122"/>
                <a:sym typeface="+mn-ea"/>
              </a:rPr>
              <a:t>配送及配送管理</a:t>
            </a: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r>
              <a:rPr kumimoji="1" lang="zh-CN" altLang="en-US" sz="2000" noProof="0" dirty="0">
                <a:ln>
                  <a:noFill/>
                </a:ln>
                <a:effectLst/>
                <a:uLnTx/>
                <a:uFillTx/>
                <a:latin typeface="幼圆" panose="02010509060101010101" pitchFamily="49" charset="-122"/>
                <a:ea typeface="幼圆" panose="02010509060101010101" pitchFamily="49" charset="-122"/>
                <a:sym typeface="+mn-ea"/>
              </a:rPr>
              <a:t>逆向物流</a:t>
            </a: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indent="0" algn="just" defTabSz="914400" rtl="0">
              <a:lnSpc>
                <a:spcPts val="3000"/>
              </a:lnSpc>
              <a:spcBef>
                <a:spcPct val="0"/>
              </a:spcBef>
              <a:spcAft>
                <a:spcPct val="0"/>
              </a:spcAft>
              <a:buClrTx/>
              <a:buSzTx/>
              <a:buFont typeface="Wingdings" panose="05000000000000000000" pitchFamily="2" charset="2"/>
              <a:defRPr/>
            </a:pPr>
            <a:endParaRPr kumimoji="1" lang="zh-CN" altLang="en-US" sz="2000" b="0" i="0" u="none" strike="noStrike" kern="1200" cap="none" spc="0" normalizeH="0" baseline="0" noProof="0" dirty="0">
              <a:ln>
                <a:noFill/>
              </a:ln>
              <a:solidFill>
                <a:schemeClr val="tx1"/>
              </a:solidFill>
              <a:effectLst/>
              <a:uLnTx/>
              <a:uFillTx/>
              <a:latin typeface="幼圆" panose="02010509060101010101" pitchFamily="49" charset="-122"/>
              <a:ea typeface="幼圆" panose="02010509060101010101" pitchFamily="49" charset="-122"/>
              <a:cs typeface="+mn-cs"/>
            </a:endParaRPr>
          </a:p>
        </p:txBody>
      </p:sp>
      <p:sp>
        <p:nvSpPr>
          <p:cNvPr id="3" name="矩形 2"/>
          <p:cNvSpPr/>
          <p:nvPr/>
        </p:nvSpPr>
        <p:spPr>
          <a:xfrm>
            <a:off x="0" y="0"/>
            <a:ext cx="9129713" cy="11255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14288" y="6294438"/>
            <a:ext cx="4845050" cy="561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6" name="直接连接符 5"/>
          <p:cNvCxnSpPr/>
          <p:nvPr/>
        </p:nvCxnSpPr>
        <p:spPr>
          <a:xfrm>
            <a:off x="3808730" y="2060575"/>
            <a:ext cx="0" cy="2664460"/>
          </a:xfrm>
          <a:prstGeom prst="line">
            <a:avLst/>
          </a:prstGeom>
          <a:ln w="88900" cmpd="thinThick">
            <a:solidFill>
              <a:srgbClr val="FF0000"/>
            </a:solidFill>
          </a:ln>
        </p:spPr>
        <p:style>
          <a:lnRef idx="1">
            <a:schemeClr val="accent1"/>
          </a:lnRef>
          <a:fillRef idx="0">
            <a:schemeClr val="accent1"/>
          </a:fillRef>
          <a:effectRef idx="0">
            <a:schemeClr val="accent1"/>
          </a:effectRef>
          <a:fontRef idx="minor">
            <a:schemeClr val="tx1"/>
          </a:fontRef>
        </p:style>
      </p:cxnSp>
      <p:sp>
        <p:nvSpPr>
          <p:cNvPr id="6150" name="矩形 3"/>
          <p:cNvSpPr/>
          <p:nvPr/>
        </p:nvSpPr>
        <p:spPr>
          <a:xfrm>
            <a:off x="467043" y="2741613"/>
            <a:ext cx="3240087" cy="796290"/>
          </a:xfrm>
          <a:prstGeom prst="rect">
            <a:avLst/>
          </a:prstGeom>
          <a:noFill/>
          <a:ln w="9525">
            <a:noFill/>
          </a:ln>
        </p:spPr>
        <p:txBody>
          <a:bodyPr>
            <a:spAutoFit/>
          </a:bodyPr>
          <a:p>
            <a:pPr algn="ctr">
              <a:lnSpc>
                <a:spcPts val="5500"/>
              </a:lnSpc>
              <a:buNone/>
            </a:pPr>
            <a:r>
              <a:rPr lang="zh-CN" altLang="en-US" sz="4400" dirty="0">
                <a:solidFill>
                  <a:srgbClr val="000000"/>
                </a:solidFill>
                <a:latin typeface="华文琥珀" panose="02010800040101010101" pitchFamily="2" charset="-122"/>
                <a:ea typeface="华文琥珀" panose="02010800040101010101" pitchFamily="2" charset="-122"/>
              </a:rPr>
              <a:t>任务</a:t>
            </a:r>
            <a:r>
              <a:rPr lang="zh-CN" altLang="en-US" sz="4400" dirty="0">
                <a:solidFill>
                  <a:srgbClr val="000000"/>
                </a:solidFill>
                <a:latin typeface="华文琥珀" panose="02010800040101010101" pitchFamily="2" charset="-122"/>
                <a:ea typeface="华文琥珀" panose="02010800040101010101" pitchFamily="2" charset="-122"/>
              </a:rPr>
              <a:t>三</a:t>
            </a:r>
            <a:endParaRPr lang="zh-CN" altLang="en-US" sz="4400" dirty="0">
              <a:solidFill>
                <a:srgbClr val="000000"/>
              </a:solidFill>
              <a:latin typeface="华文琥珀" panose="02010800040101010101" pitchFamily="2" charset="-122"/>
              <a:ea typeface="华文琥珀" panose="0201080004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txBox="1">
            <a:spLocks noGrp="1"/>
          </p:cNvSpPr>
          <p:nvPr/>
        </p:nvSpPr>
        <p:spPr>
          <a:xfrm>
            <a:off x="457200" y="274638"/>
            <a:ext cx="8229600" cy="583565"/>
          </a:xfrm>
          <a:prstGeom prst="rect">
            <a:avLst/>
          </a:prstGeom>
          <a:noFill/>
        </p:spPr>
        <p:txBody>
          <a:bodyPr wrap="square" rtlCol="0" anchor="t">
            <a:spAutoFit/>
          </a:bodyPr>
          <a:lstStyle>
            <a:lvl1pPr algn="ctr" rtl="0" eaLnBrk="0" fontAlgn="base" hangingPunct="0">
              <a:spcBef>
                <a:spcPct val="0"/>
              </a:spcBef>
              <a:spcAft>
                <a:spcPct val="0"/>
              </a:spcAft>
              <a:defRPr kumimoji="1" sz="4400" kern="1200">
                <a:solidFill>
                  <a:schemeClr val="tx1"/>
                </a:solidFill>
                <a:latin typeface="+mj-lt"/>
                <a:ea typeface="+mj-ea"/>
                <a:cs typeface="微软雅黑" panose="020B0503020204020204" pitchFamily="34" charset="-122"/>
              </a:defRPr>
            </a:lvl1pPr>
            <a:lvl2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5pPr>
            <a:lvl6pPr marL="4572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9pPr>
          </a:lstStyle>
          <a:p>
            <a:pPr lvl="0" algn="l">
              <a:buClrTx/>
              <a:buSzTx/>
              <a:buFontTx/>
            </a:pPr>
            <a:r>
              <a:rPr kumimoji="0" lang="zh-CN" altLang="zh-CN" sz="2800" dirty="0">
                <a:latin typeface="Verdana" panose="020B0604030504040204" pitchFamily="34" charset="0"/>
                <a:ea typeface="微软雅黑" panose="020B0503020204020204" pitchFamily="34" charset="-122"/>
                <a:cs typeface="+mn-cs"/>
                <a:sym typeface="+mn-ea"/>
              </a:rPr>
              <a:t>销售物流的主要环节</a:t>
            </a:r>
            <a:endParaRPr kumimoji="0" lang="zh-CN" altLang="zh-CN" sz="2800" dirty="0">
              <a:latin typeface="Verdana" panose="020B0604030504040204" pitchFamily="34" charset="0"/>
              <a:ea typeface="微软雅黑" panose="020B0503020204020204" pitchFamily="34" charset="-122"/>
              <a:cs typeface="+mn-cs"/>
              <a:sym typeface="+mn-ea"/>
            </a:endParaRPr>
          </a:p>
        </p:txBody>
      </p:sp>
      <p:pic>
        <p:nvPicPr>
          <p:cNvPr id="7" name="内容占位符 6"/>
          <p:cNvPicPr>
            <a:picLocks noGrp="1" noChangeAspect="1"/>
          </p:cNvPicPr>
          <p:nvPr/>
        </p:nvPicPr>
        <p:blipFill>
          <a:blip r:embed="rId1" cstate="print">
            <a:extLst>
              <a:ext uri="{28A0092B-C50C-407E-A947-70E740481C1C}">
                <a14:useLocalDpi xmlns:a14="http://schemas.microsoft.com/office/drawing/2010/main" val="0"/>
              </a:ext>
            </a:extLst>
          </a:blip>
          <a:stretch>
            <a:fillRect/>
          </a:stretch>
        </p:blipFill>
        <p:spPr>
          <a:xfrm>
            <a:off x="769050" y="2057400"/>
            <a:ext cx="7605900" cy="339407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5650" y="261620"/>
            <a:ext cx="4572000" cy="368300"/>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一、配送及配送管理</a:t>
            </a:r>
            <a:endParaRPr lang="zh-CN" altLang="zh-CN" sz="2800" dirty="0">
              <a:ea typeface="微软雅黑" panose="020B0503020204020204" pitchFamily="34" charset="-122"/>
              <a:sym typeface="+mn-ea"/>
            </a:endParaRPr>
          </a:p>
        </p:txBody>
      </p:sp>
      <p:sp>
        <p:nvSpPr>
          <p:cNvPr id="6" name="内容占位符 5"/>
          <p:cNvSpPr>
            <a:spLocks noGrp="1"/>
          </p:cNvSpPr>
          <p:nvPr/>
        </p:nvSpPr>
        <p:spPr>
          <a:xfrm>
            <a:off x="611505" y="1268730"/>
            <a:ext cx="7760970" cy="407098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微软雅黑" panose="020B0503020204020204" pitchFamily="34" charset="-122"/>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buNone/>
            </a:pPr>
            <a:r>
              <a:rPr lang="zh-CN" altLang="en-US" sz="2400" dirty="0">
                <a:solidFill>
                  <a:schemeClr val="tx1"/>
                </a:solidFill>
                <a:latin typeface="微软雅黑" panose="020B0503020204020204" pitchFamily="34" charset="-122"/>
                <a:ea typeface="微软雅黑" panose="020B0503020204020204" pitchFamily="34" charset="-122"/>
              </a:rPr>
              <a:t>（一）概念</a:t>
            </a:r>
            <a:endParaRPr lang="zh-CN" altLang="en-US" sz="2400" dirty="0">
              <a:solidFill>
                <a:schemeClr val="tx1"/>
              </a:solidFill>
              <a:latin typeface="微软雅黑" panose="020B0503020204020204" pitchFamily="34" charset="-122"/>
              <a:ea typeface="微软雅黑" panose="020B0503020204020204" pitchFamily="34" charset="-122"/>
            </a:endParaRPr>
          </a:p>
          <a:p>
            <a:pPr lvl="1">
              <a:lnSpc>
                <a:spcPct val="130000"/>
              </a:lnSpc>
              <a:buFont typeface="Wingdings" panose="05000000000000000000" charset="0"/>
              <a:buChar char="Ø"/>
            </a:pPr>
            <a:r>
              <a:rPr lang="en-US" altLang="zh-CN" sz="2100" dirty="0">
                <a:solidFill>
                  <a:schemeClr val="tx1"/>
                </a:solidFill>
                <a:latin typeface="微软雅黑" panose="020B0503020204020204" pitchFamily="34" charset="-122"/>
                <a:ea typeface="微软雅黑" panose="020B0503020204020204" pitchFamily="34" charset="-122"/>
              </a:rPr>
              <a:t>配送是按用户订货的要求，以合理的送货形式，在配送中心或其他物流据点进行货物配备，以合理的方式送交用户，从而实现物品最终配置的经济活动。</a:t>
            </a:r>
            <a:endParaRPr lang="zh-CN" altLang="en-US" sz="2100" dirty="0">
              <a:solidFill>
                <a:schemeClr val="tx1"/>
              </a:solidFill>
              <a:latin typeface="微软雅黑" panose="020B0503020204020204" pitchFamily="34" charset="-122"/>
              <a:ea typeface="微软雅黑" panose="020B0503020204020204" pitchFamily="34" charset="-122"/>
            </a:endParaRPr>
          </a:p>
          <a:p>
            <a:pPr lvl="1">
              <a:lnSpc>
                <a:spcPct val="130000"/>
              </a:lnSpc>
              <a:buFont typeface="Wingdings" panose="05000000000000000000" charset="0"/>
              <a:buChar char="Ø"/>
            </a:pPr>
            <a:r>
              <a:rPr lang="en-US" altLang="zh-CN" sz="2100" dirty="0">
                <a:solidFill>
                  <a:schemeClr val="tx1"/>
                </a:solidFill>
                <a:latin typeface="微软雅黑" panose="020B0503020204020204" pitchFamily="34" charset="-122"/>
                <a:ea typeface="微软雅黑" panose="020B0503020204020204" pitchFamily="34" charset="-122"/>
              </a:rPr>
              <a:t>配送管理是指为了以最低的配送成本达到客户所满意的服务水平，对配送活动进行计划、组织、协调与控制的管理活动。</a:t>
            </a:r>
            <a:endParaRPr lang="en-US" altLang="zh-CN" sz="2100" dirty="0">
              <a:solidFill>
                <a:schemeClr val="tx1"/>
              </a:solidFill>
              <a:latin typeface="微软雅黑" panose="020B0503020204020204" pitchFamily="34" charset="-122"/>
              <a:ea typeface="微软雅黑" panose="020B0503020204020204" pitchFamily="34" charset="-122"/>
            </a:endParaRPr>
          </a:p>
          <a:p>
            <a:pPr marL="0" indent="0">
              <a:lnSpc>
                <a:spcPct val="130000"/>
              </a:lnSpc>
              <a:buNone/>
            </a:pPr>
            <a:r>
              <a:rPr lang="zh-CN" altLang="en-US" sz="2400" dirty="0">
                <a:solidFill>
                  <a:schemeClr val="tx1"/>
                </a:solidFill>
                <a:latin typeface="微软雅黑" panose="020B0503020204020204" pitchFamily="34" charset="-122"/>
                <a:ea typeface="微软雅黑" panose="020B0503020204020204" pitchFamily="34" charset="-122"/>
              </a:rPr>
              <a:t>（二）配送的一般流程</a:t>
            </a:r>
            <a:endParaRPr lang="en-US" altLang="zh-CN" sz="2400" dirty="0">
              <a:solidFill>
                <a:schemeClr val="tx1"/>
              </a:solidFill>
              <a:latin typeface="微软雅黑" panose="020B0503020204020204" pitchFamily="34" charset="-122"/>
              <a:ea typeface="微软雅黑" panose="020B0503020204020204" pitchFamily="34" charset="-122"/>
            </a:endParaRPr>
          </a:p>
          <a:p>
            <a:endParaRPr lang="en-US" altLang="zh-CN" sz="2400" dirty="0">
              <a:solidFill>
                <a:schemeClr val="tx1"/>
              </a:solidFill>
              <a:latin typeface="微软雅黑" panose="020B0503020204020204" pitchFamily="34" charset="-122"/>
              <a:ea typeface="微软雅黑" panose="020B0503020204020204" pitchFamily="34" charset="-122"/>
            </a:endParaRPr>
          </a:p>
        </p:txBody>
      </p:sp>
      <p:pic>
        <p:nvPicPr>
          <p:cNvPr id="120" name="图片 26"/>
          <p:cNvPicPr>
            <a:picLocks noChangeAspect="1"/>
          </p:cNvPicPr>
          <p:nvPr/>
        </p:nvPicPr>
        <p:blipFill>
          <a:blip r:embed="rId1"/>
          <a:stretch>
            <a:fillRect/>
          </a:stretch>
        </p:blipFill>
        <p:spPr>
          <a:xfrm>
            <a:off x="1331595" y="5300980"/>
            <a:ext cx="6158230" cy="125158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5650" y="332740"/>
            <a:ext cx="4572000" cy="46037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（三）配送合理化的策略</a:t>
            </a:r>
            <a:endParaRPr lang="zh-CN" altLang="zh-CN" sz="2800" dirty="0">
              <a:ea typeface="微软雅黑" panose="020B0503020204020204" pitchFamily="34" charset="-122"/>
              <a:sym typeface="+mn-ea"/>
            </a:endParaRPr>
          </a:p>
        </p:txBody>
      </p:sp>
      <p:pic>
        <p:nvPicPr>
          <p:cNvPr id="4" name="内容占位符 3"/>
          <p:cNvPicPr>
            <a:picLocks noGrp="1" noChangeAspect="1"/>
          </p:cNvPicPr>
          <p:nvPr/>
        </p:nvPicPr>
        <p:blipFill>
          <a:blip r:embed="rId1">
            <a:extLst>
              <a:ext uri="{28A0092B-C50C-407E-A947-70E740481C1C}">
                <a14:useLocalDpi xmlns:a14="http://schemas.microsoft.com/office/drawing/2010/main" val="0"/>
              </a:ext>
            </a:extLst>
          </a:blip>
          <a:stretch>
            <a:fillRect/>
          </a:stretch>
        </p:blipFill>
        <p:spPr>
          <a:xfrm>
            <a:off x="1617345" y="1962785"/>
            <a:ext cx="5977255" cy="396621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3895" y="332740"/>
            <a:ext cx="4572000" cy="46037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（四）配送路线优化的原则</a:t>
            </a:r>
            <a:endParaRPr lang="zh-CN" altLang="zh-CN" sz="2800" dirty="0">
              <a:ea typeface="微软雅黑" panose="020B0503020204020204" pitchFamily="34" charset="-122"/>
              <a:sym typeface="+mn-ea"/>
            </a:endParaRPr>
          </a:p>
        </p:txBody>
      </p:sp>
      <p:pic>
        <p:nvPicPr>
          <p:cNvPr id="4" name="内容占位符 3"/>
          <p:cNvPicPr>
            <a:picLocks noGrp="1" noChangeAspect="1"/>
          </p:cNvPicPr>
          <p:nvPr/>
        </p:nvPicPr>
        <p:blipFill>
          <a:blip r:embed="rId1">
            <a:extLst>
              <a:ext uri="{28A0092B-C50C-407E-A947-70E740481C1C}">
                <a14:useLocalDpi xmlns:a14="http://schemas.microsoft.com/office/drawing/2010/main" val="0"/>
              </a:ext>
            </a:extLst>
          </a:blip>
          <a:stretch>
            <a:fillRect/>
          </a:stretch>
        </p:blipFill>
        <p:spPr>
          <a:xfrm>
            <a:off x="1187450" y="2132965"/>
            <a:ext cx="6922770" cy="283845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3895" y="332740"/>
            <a:ext cx="5480050" cy="521970"/>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（五）配送路线优化的</a:t>
            </a:r>
            <a:r>
              <a:rPr lang="zh-CN" altLang="zh-CN" sz="2800" dirty="0">
                <a:ea typeface="微软雅黑" panose="020B0503020204020204" pitchFamily="34" charset="-122"/>
                <a:sym typeface="+mn-ea"/>
              </a:rPr>
              <a:t>常用方法</a:t>
            </a:r>
            <a:endParaRPr lang="zh-CN" altLang="zh-CN" sz="2800" dirty="0">
              <a:ea typeface="微软雅黑" panose="020B0503020204020204" pitchFamily="34" charset="-122"/>
              <a:sym typeface="+mn-ea"/>
            </a:endParaRPr>
          </a:p>
        </p:txBody>
      </p:sp>
      <p:pic>
        <p:nvPicPr>
          <p:cNvPr id="3" name="内容占位符 3"/>
          <p:cNvPicPr>
            <a:picLocks noGrp="1" noChangeAspect="1"/>
          </p:cNvPicPr>
          <p:nvPr/>
        </p:nvPicPr>
        <p:blipFill>
          <a:blip r:embed="rId1">
            <a:extLst>
              <a:ext uri="{28A0092B-C50C-407E-A947-70E740481C1C}">
                <a14:useLocalDpi xmlns:a14="http://schemas.microsoft.com/office/drawing/2010/main" val="0"/>
              </a:ext>
            </a:extLst>
          </a:blip>
          <a:stretch>
            <a:fillRect/>
          </a:stretch>
        </p:blipFill>
        <p:spPr>
          <a:xfrm>
            <a:off x="1403839" y="2348865"/>
            <a:ext cx="6444199" cy="2711614"/>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Rectangle 2"/>
          <p:cNvSpPr txBox="1">
            <a:spLocks noGrp="1"/>
          </p:cNvSpPr>
          <p:nvPr/>
        </p:nvSpPr>
        <p:spPr>
          <a:xfrm>
            <a:off x="755333" y="331788"/>
            <a:ext cx="8229600" cy="645160"/>
          </a:xfrm>
          <a:noFill/>
        </p:spPr>
        <p:txBody>
          <a:bodyPr vert="horz" wrap="square" rtlCol="0" anchor="t" anchorCtr="0">
            <a:spAutoFit/>
          </a:bodyPr>
          <a:lstStyle>
            <a:lvl1pPr algn="ctr" rtl="0" eaLnBrk="0" fontAlgn="base" hangingPunct="0">
              <a:spcBef>
                <a:spcPct val="0"/>
              </a:spcBef>
              <a:spcAft>
                <a:spcPct val="0"/>
              </a:spcAft>
              <a:defRPr kumimoji="1" sz="4400" kern="1200">
                <a:solidFill>
                  <a:schemeClr val="tx1"/>
                </a:solidFill>
                <a:latin typeface="+mj-lt"/>
                <a:ea typeface="+mj-ea"/>
                <a:cs typeface="微软雅黑" panose="020B0503020204020204" pitchFamily="34" charset="-122"/>
              </a:defRPr>
            </a:lvl1pPr>
            <a:lvl2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5pPr>
            <a:lvl6pPr marL="4572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9pPr>
          </a:lstStyle>
          <a:p>
            <a:pPr lvl="0" algn="l">
              <a:buClrTx/>
              <a:buSzTx/>
              <a:buFontTx/>
            </a:pPr>
            <a:r>
              <a:rPr kumimoji="0" lang="zh-CN" altLang="zh-CN" sz="2800" dirty="0">
                <a:latin typeface="Verdana" panose="020B0604030504040204" pitchFamily="34" charset="0"/>
                <a:ea typeface="微软雅黑" panose="020B0503020204020204" pitchFamily="34" charset="-122"/>
                <a:cs typeface="+mn-cs"/>
                <a:sym typeface="+mn-ea"/>
              </a:rPr>
              <a:t>节约里程法</a:t>
            </a:r>
            <a:endParaRPr kumimoji="0" lang="zh-CN" altLang="zh-CN" sz="2800" dirty="0">
              <a:latin typeface="Verdana" panose="020B0604030504040204" pitchFamily="34" charset="0"/>
              <a:ea typeface="微软雅黑" panose="020B0503020204020204" pitchFamily="34" charset="-122"/>
              <a:cs typeface="+mn-cs"/>
              <a:sym typeface="+mn-ea"/>
            </a:endParaRPr>
          </a:p>
        </p:txBody>
      </p:sp>
      <p:sp>
        <p:nvSpPr>
          <p:cNvPr id="5122" name="Rectangle 3"/>
          <p:cNvSpPr>
            <a:spLocks noGrp="1"/>
          </p:cNvSpPr>
          <p:nvPr/>
        </p:nvSpPr>
        <p:spPr>
          <a:xfrm>
            <a:off x="827532" y="1571631"/>
            <a:ext cx="8139178" cy="4041680"/>
          </a:xfrm>
        </p:spPr>
        <p:txBody>
          <a:bodyPr vert="horz" wrap="square" anchor="t" anchorCtr="0">
            <a:normAutofit fontScale="90000" lnSpcReduction="10000"/>
          </a:bodyPr>
          <a:lst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微软雅黑" panose="020B0503020204020204" pitchFamily="34" charset="-122"/>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lnSpc>
                <a:spcPct val="150000"/>
              </a:lnSpc>
            </a:pPr>
            <a:r>
              <a:rPr lang="zh-CN" altLang="en-US" sz="2800"/>
              <a:t>基本原理：几何学中三角形一边之长必定小于另外两边之和。</a:t>
            </a:r>
            <a:endParaRPr lang="zh-CN" altLang="en-US" sz="2800"/>
          </a:p>
          <a:p>
            <a:pPr eaLnBrk="1" hangingPunct="1">
              <a:lnSpc>
                <a:spcPct val="150000"/>
              </a:lnSpc>
            </a:pPr>
            <a:r>
              <a:rPr lang="zh-CN" altLang="en-US" sz="2800"/>
              <a:t>节约里程法核心思想是依次将运输问题中的两个回路合并为一个回路，每次使合并后的总运输距离减小的幅度最大，直到达到一辆车的装载限制时，再进行下一辆车的优化。优化过程分为并行方式和串行方式两种。</a:t>
            </a:r>
            <a:endParaRPr lang="zh-CN" altLang="en-US" sz="2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灯片编号占位符 5"/>
          <p:cNvSpPr>
            <a:spLocks noGrp="1"/>
          </p:cNvSpPr>
          <p:nvPr/>
        </p:nvSpPr>
        <p:spPr>
          <a:xfrm>
            <a:off x="107950" y="787400"/>
            <a:ext cx="477838" cy="365125"/>
          </a:xfrm>
          <a:prstGeom prst="rect">
            <a:avLst/>
          </a:prstGeom>
          <a:noFill/>
          <a:ln w="9525">
            <a:noFill/>
          </a:ln>
        </p:spPr>
        <p:txBody>
          <a:bodyPr/>
          <a:p>
            <a:pPr algn="ctr" eaLnBrk="1" hangingPunct="1"/>
            <a:r>
              <a:rPr lang="en-US" altLang="zh-CN" sz="1000" b="1" dirty="0">
                <a:solidFill>
                  <a:schemeClr val="bg1"/>
                </a:solidFill>
                <a:latin typeface="Verdana" panose="020B0604030504040204" pitchFamily="34" charset="0"/>
                <a:ea typeface="微软雅黑" panose="020B0503020204020204" pitchFamily="34" charset="-122"/>
              </a:rPr>
              <a:t>2</a:t>
            </a:r>
            <a:endParaRPr lang="zh-CN" altLang="en-US" sz="1000" b="1" dirty="0">
              <a:solidFill>
                <a:schemeClr val="bg1"/>
              </a:solidFill>
              <a:latin typeface="Verdana" panose="020B0604030504040204" pitchFamily="34" charset="0"/>
              <a:ea typeface="微软雅黑" panose="020B0503020204020204" pitchFamily="34" charset="-122"/>
            </a:endParaRPr>
          </a:p>
        </p:txBody>
      </p:sp>
      <p:sp>
        <p:nvSpPr>
          <p:cNvPr id="5123" name="TextBox 53"/>
          <p:cNvSpPr txBox="1"/>
          <p:nvPr/>
        </p:nvSpPr>
        <p:spPr>
          <a:xfrm>
            <a:off x="517525" y="252413"/>
            <a:ext cx="1947545" cy="583565"/>
          </a:xfrm>
          <a:prstGeom prst="rect">
            <a:avLst/>
          </a:prstGeom>
          <a:noFill/>
          <a:ln w="9525">
            <a:noFill/>
          </a:ln>
        </p:spPr>
        <p:txBody>
          <a:bodyPr wrap="none">
            <a:spAutoFit/>
          </a:bodyPr>
          <a:p>
            <a:pPr eaLnBrk="1" hangingPunct="1"/>
            <a:r>
              <a:rPr lang="zh-CN" altLang="en-US" sz="3200" b="1" dirty="0">
                <a:latin typeface="Verdana" panose="020B0604030504040204" pitchFamily="34" charset="0"/>
                <a:ea typeface="微软雅黑" panose="020B0503020204020204" pitchFamily="34" charset="-122"/>
              </a:rPr>
              <a:t> 思维</a:t>
            </a:r>
            <a:r>
              <a:rPr lang="zh-CN" altLang="en-US" sz="3200" b="1" dirty="0">
                <a:latin typeface="Verdana" panose="020B0604030504040204" pitchFamily="34" charset="0"/>
                <a:ea typeface="微软雅黑" panose="020B0503020204020204" pitchFamily="34" charset="-122"/>
              </a:rPr>
              <a:t>导图</a:t>
            </a:r>
            <a:endParaRPr lang="zh-CN" altLang="en-US" sz="3200" b="1" dirty="0">
              <a:latin typeface="Verdana" panose="020B0604030504040204" pitchFamily="34" charset="0"/>
              <a:ea typeface="微软雅黑" panose="020B0503020204020204" pitchFamily="34" charset="-122"/>
            </a:endParaRPr>
          </a:p>
        </p:txBody>
      </p:sp>
      <p:pic>
        <p:nvPicPr>
          <p:cNvPr id="2" name="图片 1" descr="第五章思维导图"/>
          <p:cNvPicPr>
            <a:picLocks noChangeAspect="1"/>
          </p:cNvPicPr>
          <p:nvPr/>
        </p:nvPicPr>
        <p:blipFill>
          <a:blip r:embed="rId1"/>
          <a:srcRect t="2752" b="3782"/>
          <a:stretch>
            <a:fillRect/>
          </a:stretch>
        </p:blipFill>
        <p:spPr>
          <a:xfrm>
            <a:off x="1764030" y="1129030"/>
            <a:ext cx="6007100" cy="551370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Rectangle 2"/>
          <p:cNvSpPr txBox="1">
            <a:spLocks noGrp="1"/>
          </p:cNvSpPr>
          <p:nvPr/>
        </p:nvSpPr>
        <p:spPr>
          <a:xfrm>
            <a:off x="755333" y="331788"/>
            <a:ext cx="8229600" cy="645160"/>
          </a:xfrm>
          <a:noFill/>
        </p:spPr>
        <p:txBody>
          <a:bodyPr vert="horz" wrap="square" rtlCol="0" anchor="t" anchorCtr="0">
            <a:spAutoFit/>
          </a:bodyPr>
          <a:lstStyle>
            <a:lvl1pPr algn="ctr" rtl="0" eaLnBrk="0" fontAlgn="base" hangingPunct="0">
              <a:spcBef>
                <a:spcPct val="0"/>
              </a:spcBef>
              <a:spcAft>
                <a:spcPct val="0"/>
              </a:spcAft>
              <a:defRPr kumimoji="1" sz="4400" kern="1200">
                <a:solidFill>
                  <a:schemeClr val="tx1"/>
                </a:solidFill>
                <a:latin typeface="+mj-lt"/>
                <a:ea typeface="+mj-ea"/>
                <a:cs typeface="微软雅黑" panose="020B0503020204020204" pitchFamily="34" charset="-122"/>
              </a:defRPr>
            </a:lvl1pPr>
            <a:lvl2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5pPr>
            <a:lvl6pPr marL="4572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9pPr>
          </a:lstStyle>
          <a:p>
            <a:pPr lvl="0" algn="l">
              <a:buClrTx/>
              <a:buSzTx/>
              <a:buFontTx/>
            </a:pPr>
            <a:r>
              <a:rPr kumimoji="0" lang="zh-CN" altLang="zh-CN" sz="2800" dirty="0">
                <a:latin typeface="Verdana" panose="020B0604030504040204" pitchFamily="34" charset="0"/>
                <a:ea typeface="微软雅黑" panose="020B0503020204020204" pitchFamily="34" charset="-122"/>
                <a:cs typeface="+mn-cs"/>
                <a:sym typeface="+mn-ea"/>
              </a:rPr>
              <a:t>节约里程法</a:t>
            </a:r>
            <a:endParaRPr kumimoji="0" lang="zh-CN" altLang="zh-CN" sz="2800" dirty="0">
              <a:latin typeface="Verdana" panose="020B0604030504040204" pitchFamily="34" charset="0"/>
              <a:ea typeface="微软雅黑" panose="020B0503020204020204" pitchFamily="34" charset="-122"/>
              <a:cs typeface="+mn-cs"/>
              <a:sym typeface="+mn-ea"/>
            </a:endParaRPr>
          </a:p>
        </p:txBody>
      </p:sp>
      <p:sp>
        <p:nvSpPr>
          <p:cNvPr id="6145" name="Rectangle 2"/>
          <p:cNvSpPr>
            <a:spLocks noGrp="1"/>
          </p:cNvSpPr>
          <p:nvPr/>
        </p:nvSpPr>
        <p:spPr>
          <a:xfrm>
            <a:off x="539750" y="1268730"/>
            <a:ext cx="8229600" cy="4658360"/>
          </a:xfrm>
        </p:spPr>
        <p:txBody>
          <a:bodyPr vert="horz" wrap="square" anchor="t" anchorCtr="0"/>
          <a:lst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微软雅黑" panose="020B0503020204020204" pitchFamily="34" charset="-122"/>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lnSpc>
                <a:spcPct val="160000"/>
              </a:lnSpc>
            </a:pPr>
            <a:r>
              <a:rPr lang="zh-CN" altLang="en-US" sz="2000" dirty="0"/>
              <a:t>假如一家配送中心（DC）向两个用户A、B运货，配送中心到两用户的最短距离分别是L</a:t>
            </a:r>
            <a:r>
              <a:rPr lang="zh-CN" altLang="en-US" sz="2000" baseline="-25000" dirty="0"/>
              <a:t>a</a:t>
            </a:r>
            <a:r>
              <a:rPr lang="zh-CN" altLang="en-US" sz="2000" dirty="0"/>
              <a:t>和L</a:t>
            </a:r>
            <a:r>
              <a:rPr lang="zh-CN" altLang="en-US" sz="2000" baseline="-25000" dirty="0"/>
              <a:t>b</a:t>
            </a:r>
            <a:r>
              <a:rPr lang="zh-CN" altLang="en-US" sz="2000" dirty="0"/>
              <a:t>，A和B间的最短距离为L</a:t>
            </a:r>
            <a:r>
              <a:rPr lang="zh-CN" altLang="en-US" sz="2000" baseline="-25000" dirty="0"/>
              <a:t>ab</a:t>
            </a:r>
            <a:r>
              <a:rPr lang="zh-CN" altLang="en-US" sz="2000" dirty="0"/>
              <a:t>，A、B的货物需求量分别是Q</a:t>
            </a:r>
            <a:r>
              <a:rPr lang="zh-CN" altLang="en-US" sz="2000" baseline="-25000" dirty="0"/>
              <a:t>a</a:t>
            </a:r>
            <a:r>
              <a:rPr lang="zh-CN" altLang="en-US" sz="2000" dirty="0"/>
              <a:t>和Q</a:t>
            </a:r>
            <a:r>
              <a:rPr lang="zh-CN" altLang="en-US" sz="2000" baseline="-25000" dirty="0"/>
              <a:t>b</a:t>
            </a:r>
            <a:r>
              <a:rPr lang="zh-CN" altLang="en-US" sz="2000" dirty="0"/>
              <a:t>，且（Q</a:t>
            </a:r>
            <a:r>
              <a:rPr lang="zh-CN" altLang="en-US" sz="2000" baseline="-25000" dirty="0"/>
              <a:t>a</a:t>
            </a:r>
            <a:r>
              <a:rPr lang="zh-CN" altLang="en-US" sz="2000" dirty="0"/>
              <a:t>+Q</a:t>
            </a:r>
            <a:r>
              <a:rPr lang="zh-CN" altLang="en-US" sz="2000" baseline="-25000" dirty="0"/>
              <a:t>b</a:t>
            </a:r>
            <a:r>
              <a:rPr lang="zh-CN" altLang="en-US" sz="2000" dirty="0"/>
              <a:t>）小于运输装载量Q，如图所示，如果配送中心分别送货，那么需要两个车次，总路程为：L</a:t>
            </a:r>
            <a:r>
              <a:rPr lang="zh-CN" altLang="en-US" sz="2000" baseline="-25000" dirty="0"/>
              <a:t>1</a:t>
            </a:r>
            <a:r>
              <a:rPr lang="zh-CN" altLang="en-US" sz="2000" dirty="0"/>
              <a:t>=2（L</a:t>
            </a:r>
            <a:r>
              <a:rPr lang="zh-CN" altLang="en-US" sz="2000" baseline="-25000" dirty="0"/>
              <a:t>a</a:t>
            </a:r>
            <a:r>
              <a:rPr lang="zh-CN" altLang="en-US" sz="2000" dirty="0"/>
              <a:t>+L</a:t>
            </a:r>
            <a:r>
              <a:rPr lang="zh-CN" altLang="en-US" sz="2000" baseline="-25000" dirty="0"/>
              <a:t>b</a:t>
            </a:r>
            <a:r>
              <a:rPr lang="zh-CN" altLang="en-US" sz="2000" dirty="0"/>
              <a:t>）。</a:t>
            </a:r>
            <a:endParaRPr lang="zh-CN" altLang="en-US" sz="2000" dirty="0"/>
          </a:p>
        </p:txBody>
      </p:sp>
      <p:pic>
        <p:nvPicPr>
          <p:cNvPr id="2" name="图片 1"/>
          <p:cNvPicPr>
            <a:picLocks noChangeAspect="1"/>
          </p:cNvPicPr>
          <p:nvPr/>
        </p:nvPicPr>
        <p:blipFill>
          <a:blip r:embed="rId1"/>
          <a:stretch>
            <a:fillRect/>
          </a:stretch>
        </p:blipFill>
        <p:spPr>
          <a:xfrm>
            <a:off x="1035050" y="3933190"/>
            <a:ext cx="7239000" cy="268605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Rectangle 2"/>
          <p:cNvSpPr txBox="1">
            <a:spLocks noGrp="1"/>
          </p:cNvSpPr>
          <p:nvPr/>
        </p:nvSpPr>
        <p:spPr>
          <a:xfrm>
            <a:off x="755333" y="331788"/>
            <a:ext cx="8229600" cy="645160"/>
          </a:xfrm>
          <a:noFill/>
        </p:spPr>
        <p:txBody>
          <a:bodyPr vert="horz" wrap="square" rtlCol="0" anchor="t" anchorCtr="0">
            <a:spAutoFit/>
          </a:bodyPr>
          <a:lstStyle>
            <a:lvl1pPr algn="ctr" rtl="0" eaLnBrk="0" fontAlgn="base" hangingPunct="0">
              <a:spcBef>
                <a:spcPct val="0"/>
              </a:spcBef>
              <a:spcAft>
                <a:spcPct val="0"/>
              </a:spcAft>
              <a:defRPr kumimoji="1" sz="4400" kern="1200">
                <a:solidFill>
                  <a:schemeClr val="tx1"/>
                </a:solidFill>
                <a:latin typeface="+mj-lt"/>
                <a:ea typeface="+mj-ea"/>
                <a:cs typeface="微软雅黑" panose="020B0503020204020204" pitchFamily="34" charset="-122"/>
              </a:defRPr>
            </a:lvl1pPr>
            <a:lvl2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5pPr>
            <a:lvl6pPr marL="4572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9pPr>
          </a:lstStyle>
          <a:p>
            <a:pPr lvl="0" algn="l">
              <a:buClrTx/>
              <a:buSzTx/>
              <a:buFontTx/>
            </a:pPr>
            <a:r>
              <a:rPr kumimoji="0" lang="zh-CN" altLang="zh-CN" sz="2800" dirty="0">
                <a:latin typeface="Verdana" panose="020B0604030504040204" pitchFamily="34" charset="0"/>
                <a:ea typeface="微软雅黑" panose="020B0503020204020204" pitchFamily="34" charset="-122"/>
                <a:cs typeface="+mn-cs"/>
                <a:sym typeface="+mn-ea"/>
              </a:rPr>
              <a:t>节约里程法</a:t>
            </a:r>
            <a:endParaRPr kumimoji="0" lang="zh-CN" altLang="zh-CN" sz="2800" dirty="0">
              <a:latin typeface="Verdana" panose="020B0604030504040204" pitchFamily="34" charset="0"/>
              <a:ea typeface="微软雅黑" panose="020B0503020204020204" pitchFamily="34" charset="-122"/>
              <a:cs typeface="+mn-cs"/>
              <a:sym typeface="+mn-ea"/>
            </a:endParaRPr>
          </a:p>
        </p:txBody>
      </p:sp>
      <p:sp>
        <p:nvSpPr>
          <p:cNvPr id="7169" name="Rectangle 2"/>
          <p:cNvSpPr>
            <a:spLocks noGrp="1"/>
          </p:cNvSpPr>
          <p:nvPr/>
        </p:nvSpPr>
        <p:spPr>
          <a:xfrm>
            <a:off x="394653" y="1700213"/>
            <a:ext cx="8229600" cy="4824412"/>
          </a:xfrm>
        </p:spPr>
        <p:txBody>
          <a:bodyPr vert="horz" wrap="square" anchor="t" anchorCtr="0"/>
          <a:lst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微软雅黑" panose="020B0503020204020204" pitchFamily="34" charset="-122"/>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lnSpc>
                <a:spcPct val="90000"/>
              </a:lnSpc>
              <a:buNone/>
            </a:pPr>
            <a:r>
              <a:rPr lang="zh-CN" altLang="en-US" sz="2400" dirty="0"/>
              <a:t>    如果改用一辆车对两客户进行巡回送货，则只需一个车次,行走的总路程为：</a:t>
            </a:r>
            <a:endParaRPr lang="zh-CN" altLang="en-US" sz="2400" dirty="0"/>
          </a:p>
          <a:p>
            <a:pPr eaLnBrk="1" hangingPunct="1">
              <a:lnSpc>
                <a:spcPct val="90000"/>
              </a:lnSpc>
              <a:buNone/>
            </a:pPr>
            <a:r>
              <a:rPr lang="zh-CN" altLang="en-US" sz="2400" dirty="0"/>
              <a:t>                         L</a:t>
            </a:r>
            <a:r>
              <a:rPr lang="zh-CN" altLang="en-US" sz="2400" baseline="-25000" dirty="0"/>
              <a:t>2</a:t>
            </a:r>
            <a:r>
              <a:rPr lang="zh-CN" altLang="en-US" sz="2400" dirty="0"/>
              <a:t>=L</a:t>
            </a:r>
            <a:r>
              <a:rPr lang="zh-CN" altLang="en-US" sz="2400" baseline="-25000" dirty="0"/>
              <a:t>a</a:t>
            </a:r>
            <a:r>
              <a:rPr lang="zh-CN" altLang="en-US" sz="2400" dirty="0"/>
              <a:t>+L</a:t>
            </a:r>
            <a:r>
              <a:rPr lang="zh-CN" altLang="en-US" sz="2400" baseline="-25000" dirty="0"/>
              <a:t>b</a:t>
            </a:r>
            <a:r>
              <a:rPr lang="zh-CN" altLang="en-US" sz="2400" dirty="0"/>
              <a:t>+L</a:t>
            </a:r>
            <a:r>
              <a:rPr lang="zh-CN" altLang="en-US" sz="2400" baseline="-25000" dirty="0"/>
              <a:t>ab</a:t>
            </a:r>
            <a:endParaRPr lang="zh-CN" altLang="en-US" sz="2400" baseline="-25000" dirty="0"/>
          </a:p>
          <a:p>
            <a:pPr eaLnBrk="1" hangingPunct="1">
              <a:lnSpc>
                <a:spcPct val="90000"/>
              </a:lnSpc>
              <a:buNone/>
            </a:pPr>
            <a:r>
              <a:rPr lang="zh-CN" altLang="en-US" sz="2400" dirty="0"/>
              <a:t>    有三角形的性质我们知道：</a:t>
            </a:r>
            <a:endParaRPr lang="zh-CN" altLang="en-US" sz="2400" dirty="0"/>
          </a:p>
          <a:p>
            <a:pPr eaLnBrk="1" hangingPunct="1">
              <a:lnSpc>
                <a:spcPct val="90000"/>
              </a:lnSpc>
              <a:buNone/>
            </a:pPr>
            <a:r>
              <a:rPr lang="zh-CN" altLang="en-US" sz="2400" dirty="0"/>
              <a:t>                         L</a:t>
            </a:r>
            <a:r>
              <a:rPr lang="zh-CN" altLang="en-US" sz="2400" baseline="-25000" dirty="0"/>
              <a:t>ab</a:t>
            </a:r>
            <a:r>
              <a:rPr lang="zh-CN" altLang="en-US" sz="2400" dirty="0"/>
              <a:t>&lt;（L</a:t>
            </a:r>
            <a:r>
              <a:rPr lang="zh-CN" altLang="en-US" sz="2400" baseline="-25000" dirty="0"/>
              <a:t>a</a:t>
            </a:r>
            <a:r>
              <a:rPr lang="zh-CN" altLang="en-US" sz="2400" dirty="0"/>
              <a:t>+L</a:t>
            </a:r>
            <a:r>
              <a:rPr lang="zh-CN" altLang="en-US" sz="2400" baseline="-25000" dirty="0"/>
              <a:t>b</a:t>
            </a:r>
            <a:r>
              <a:rPr lang="zh-CN" altLang="en-US" sz="2400" dirty="0"/>
              <a:t>）</a:t>
            </a:r>
            <a:endParaRPr lang="zh-CN" altLang="en-US" sz="2400" dirty="0"/>
          </a:p>
          <a:p>
            <a:pPr eaLnBrk="1" hangingPunct="1">
              <a:lnSpc>
                <a:spcPct val="90000"/>
              </a:lnSpc>
              <a:buNone/>
            </a:pPr>
            <a:r>
              <a:rPr lang="zh-CN" altLang="en-US" sz="2400" dirty="0"/>
              <a:t>    所以第二次的配送方案明显优于第一种，且行走总路程节约：</a:t>
            </a:r>
            <a:endParaRPr lang="zh-CN" altLang="en-US" sz="2400" dirty="0"/>
          </a:p>
          <a:p>
            <a:pPr eaLnBrk="1" hangingPunct="1">
              <a:lnSpc>
                <a:spcPct val="90000"/>
              </a:lnSpc>
              <a:buNone/>
            </a:pPr>
            <a:r>
              <a:rPr lang="zh-CN" altLang="en-US" sz="2400" dirty="0"/>
              <a:t>                        ΔL=（L</a:t>
            </a:r>
            <a:r>
              <a:rPr lang="zh-CN" altLang="en-US" sz="2400" baseline="-25000" dirty="0"/>
              <a:t>a</a:t>
            </a:r>
            <a:r>
              <a:rPr lang="zh-CN" altLang="en-US" sz="2400" dirty="0"/>
              <a:t>+L</a:t>
            </a:r>
            <a:r>
              <a:rPr lang="zh-CN" altLang="en-US" sz="2400" baseline="-25000" dirty="0"/>
              <a:t>b</a:t>
            </a:r>
            <a:r>
              <a:rPr lang="zh-CN" altLang="en-US" sz="2400" dirty="0"/>
              <a:t>）－L</a:t>
            </a:r>
            <a:r>
              <a:rPr lang="zh-CN" altLang="en-US" sz="2400" baseline="-25000" dirty="0"/>
              <a:t>ab</a:t>
            </a:r>
            <a:endParaRPr lang="zh-CN" altLang="en-US" sz="2400" baseline="-25000" dirty="0"/>
          </a:p>
          <a:p>
            <a:pPr eaLnBrk="1" hangingPunct="1">
              <a:lnSpc>
                <a:spcPct val="90000"/>
              </a:lnSpc>
              <a:buNone/>
            </a:pPr>
            <a:r>
              <a:rPr lang="zh-CN" altLang="en-US" sz="2400" dirty="0"/>
              <a:t>   如果配送中心的供货范围内还存在着：3,4,5，…</a:t>
            </a:r>
            <a:r>
              <a:rPr lang="zh-CN" altLang="en-US" sz="2400" dirty="0"/>
              <a:t>，n个用户，在运载车辆载重和体积都允许的情况下，可将它们按着节约路程的大小依次连入巡回线路，直至满载为止，余下的用户可用同样方法确定巡回路线，另外派车。</a:t>
            </a:r>
            <a:endParaRPr lang="zh-CN" altLang="en-US" sz="24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5650" y="260350"/>
            <a:ext cx="4572000" cy="58356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实例分析</a:t>
            </a:r>
            <a:endParaRPr lang="zh-CN" altLang="zh-CN" sz="2800" dirty="0">
              <a:ea typeface="微软雅黑" panose="020B0503020204020204" pitchFamily="34" charset="-122"/>
              <a:sym typeface="+mn-ea"/>
            </a:endParaRPr>
          </a:p>
        </p:txBody>
      </p:sp>
      <p:sp>
        <p:nvSpPr>
          <p:cNvPr id="8194" name="Rectangle 3"/>
          <p:cNvSpPr>
            <a:spLocks noGrp="1"/>
          </p:cNvSpPr>
          <p:nvPr/>
        </p:nvSpPr>
        <p:spPr>
          <a:xfrm>
            <a:off x="715645" y="1485265"/>
            <a:ext cx="7712075" cy="4826000"/>
          </a:xfrm>
        </p:spPr>
        <p:txBody>
          <a:bodyPr vert="horz" wrap="square" anchor="t" anchorCtr="0"/>
          <a:lst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微软雅黑" panose="020B0503020204020204" pitchFamily="34" charset="-122"/>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lnSpc>
                <a:spcPct val="130000"/>
              </a:lnSpc>
              <a:buNone/>
            </a:pPr>
            <a:r>
              <a:rPr lang="zh-CN" altLang="en-US" sz="2800" dirty="0"/>
              <a:t>	　　已知配送中心P</a:t>
            </a:r>
            <a:r>
              <a:rPr lang="zh-CN" altLang="en-US" sz="2800" baseline="-25000" dirty="0"/>
              <a:t>0</a:t>
            </a:r>
            <a:r>
              <a:rPr lang="zh-CN" altLang="en-US" sz="2800" dirty="0"/>
              <a:t>向5个用户P</a:t>
            </a:r>
            <a:r>
              <a:rPr lang="zh-CN" altLang="en-US" sz="2800" baseline="-25000" dirty="0"/>
              <a:t>j</a:t>
            </a:r>
            <a:r>
              <a:rPr lang="zh-CN" altLang="en-US" sz="2800" dirty="0"/>
              <a:t>配送货物，其配送路线网络、配送中心与用户的距离以及用户之间的距离如下图所示：图中括号内的数字表示客户的需求量（单位：吨），线路上的数字表示两结点之间的距离，配送中心有3台2t卡车和2台4t两种车辆可供使用，试利用节约里程法制定最优的配送方案。</a:t>
            </a:r>
            <a:endParaRPr lang="zh-CN" altLang="en-US" sz="28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7" name="图片 10241"/>
          <p:cNvPicPr>
            <a:picLocks noChangeAspect="1"/>
          </p:cNvPicPr>
          <p:nvPr/>
        </p:nvPicPr>
        <p:blipFill>
          <a:blip r:embed="rId1"/>
          <a:stretch>
            <a:fillRect/>
          </a:stretch>
        </p:blipFill>
        <p:spPr>
          <a:xfrm>
            <a:off x="971550" y="1196975"/>
            <a:ext cx="7381240" cy="5118735"/>
          </a:xfrm>
          <a:prstGeom prst="rect">
            <a:avLst/>
          </a:prstGeom>
          <a:noFill/>
          <a:ln w="9525">
            <a:noFill/>
          </a:ln>
        </p:spPr>
      </p:pic>
      <p:sp>
        <p:nvSpPr>
          <p:cNvPr id="2" name="文本框 1"/>
          <p:cNvSpPr txBox="1"/>
          <p:nvPr/>
        </p:nvSpPr>
        <p:spPr>
          <a:xfrm>
            <a:off x="755650" y="260350"/>
            <a:ext cx="4572000" cy="58356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实例分析</a:t>
            </a:r>
            <a:endParaRPr lang="zh-CN" altLang="zh-CN" sz="2800" dirty="0">
              <a:ea typeface="微软雅黑" panose="020B0503020204020204" pitchFamily="34" charset="-122"/>
              <a:sym typeface="+mn-ea"/>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11265"/>
          <p:cNvSpPr>
            <a:spLocks noGrp="1"/>
          </p:cNvSpPr>
          <p:nvPr>
            <p:ph type="title" idx="4294967295"/>
          </p:nvPr>
        </p:nvSpPr>
        <p:spPr>
          <a:xfrm>
            <a:off x="683260" y="1330008"/>
            <a:ext cx="8229600" cy="953135"/>
          </a:xfrm>
        </p:spPr>
        <p:txBody>
          <a:bodyPr anchor="ctr" anchorCtr="0">
            <a:spAutoFit/>
          </a:bodyPr>
          <a:p>
            <a:pPr algn="l"/>
            <a:r>
              <a:rPr lang="zh-CN" altLang="en-US" sz="2800"/>
              <a:t>第（</a:t>
            </a:r>
            <a:r>
              <a:rPr lang="en-US" altLang="zh-CN" sz="2800"/>
              <a:t>1</a:t>
            </a:r>
            <a:r>
              <a:rPr lang="zh-CN" altLang="en-US" sz="2800"/>
              <a:t>）步：作运输里程表，列出配送中心到用户及用户间的最短距离。</a:t>
            </a:r>
            <a:endParaRPr lang="zh-CN" altLang="en-US" sz="2800"/>
          </a:p>
        </p:txBody>
      </p:sp>
      <p:graphicFrame>
        <p:nvGraphicFramePr>
          <p:cNvPr id="11267" name="表格占位符 11266"/>
          <p:cNvGraphicFramePr/>
          <p:nvPr>
            <p:ph type="tbl" idx="4294967295"/>
            <p:custDataLst>
              <p:tags r:id="rId1"/>
            </p:custDataLst>
          </p:nvPr>
        </p:nvGraphicFramePr>
        <p:xfrm>
          <a:off x="1331595" y="2708910"/>
          <a:ext cx="7044690" cy="3879850"/>
        </p:xfrm>
        <a:graphic>
          <a:graphicData uri="http://schemas.openxmlformats.org/drawingml/2006/table">
            <a:tbl>
              <a:tblPr/>
              <a:tblGrid>
                <a:gridCol w="1015365"/>
                <a:gridCol w="1006475"/>
                <a:gridCol w="1008380"/>
                <a:gridCol w="1003300"/>
                <a:gridCol w="1002665"/>
                <a:gridCol w="1002665"/>
                <a:gridCol w="1005840"/>
              </a:tblGrid>
              <a:tr h="878840">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400" b="1" u="none">
                          <a:latin typeface="宋体" panose="02010600030101010101" pitchFamily="2" charset="-122"/>
                          <a:ea typeface="宋体" panose="02010600030101010101" pitchFamily="2" charset="-122"/>
                          <a:sym typeface="宋体" panose="02010600030101010101" pitchFamily="2" charset="-122"/>
                        </a:rPr>
                        <a:t>需要量</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P</a:t>
                      </a:r>
                      <a:r>
                        <a:rPr lang="en-US" altLang="zh-CN" sz="2400" b="1" u="none" baseline="-25000">
                          <a:latin typeface="宋体" panose="02010600030101010101" pitchFamily="2" charset="-122"/>
                          <a:ea typeface="宋体" panose="02010600030101010101" pitchFamily="2" charset="-122"/>
                          <a:sym typeface="宋体" panose="02010600030101010101" pitchFamily="2" charset="-122"/>
                        </a:rPr>
                        <a:t>0</a:t>
                      </a:r>
                      <a:endParaRPr lang="zh-CN" altLang="en-US" sz="24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 </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rowSpan="2">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 </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rowSpan="3">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 </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rowSpan="4">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 </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rowSpan="5">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 </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00710">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1.5</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8</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P</a:t>
                      </a:r>
                      <a:r>
                        <a:rPr lang="en-US" altLang="zh-CN" sz="2400" b="1" u="none" baseline="-25000">
                          <a:latin typeface="宋体" panose="02010600030101010101" pitchFamily="2" charset="-122"/>
                          <a:ea typeface="宋体" panose="02010600030101010101" pitchFamily="2" charset="-122"/>
                          <a:sym typeface="宋体" panose="02010600030101010101" pitchFamily="2" charset="-122"/>
                        </a:rPr>
                        <a:t>1</a:t>
                      </a:r>
                      <a:endParaRPr lang="zh-CN" altLang="en-US" sz="24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cPr>
                    <a:lnL w="635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r>
              <a:tr h="600075">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1.7</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8</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12</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P</a:t>
                      </a:r>
                      <a:r>
                        <a:rPr lang="en-US" altLang="zh-CN" sz="2400" b="1" u="none" baseline="-25000">
                          <a:latin typeface="宋体" panose="02010600030101010101" pitchFamily="2" charset="-122"/>
                          <a:ea typeface="宋体" panose="02010600030101010101" pitchFamily="2" charset="-122"/>
                          <a:sym typeface="宋体" panose="02010600030101010101" pitchFamily="2" charset="-122"/>
                        </a:rPr>
                        <a:t>2</a:t>
                      </a:r>
                      <a:endParaRPr lang="zh-CN" altLang="en-US" sz="24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cPr>
                    <a:lnL w="635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r>
              <a:tr h="599440">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0.9</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6</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13</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4</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P</a:t>
                      </a:r>
                      <a:r>
                        <a:rPr lang="en-US" altLang="zh-CN" sz="2400" b="1" u="none" baseline="-25000">
                          <a:latin typeface="宋体" panose="02010600030101010101" pitchFamily="2" charset="-122"/>
                          <a:ea typeface="宋体" panose="02010600030101010101" pitchFamily="2" charset="-122"/>
                          <a:sym typeface="宋体" panose="02010600030101010101" pitchFamily="2" charset="-122"/>
                        </a:rPr>
                        <a:t>3</a:t>
                      </a:r>
                      <a:endParaRPr lang="zh-CN" altLang="en-US" sz="24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cPr>
                    <a:lnL w="635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r>
              <a:tr h="600075">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1.4</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7</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15</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9</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5</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P</a:t>
                      </a:r>
                      <a:r>
                        <a:rPr lang="en-US" altLang="zh-CN" sz="2400" b="1" u="none" baseline="-25000">
                          <a:latin typeface="宋体" panose="02010600030101010101" pitchFamily="2" charset="-122"/>
                          <a:ea typeface="宋体" panose="02010600030101010101" pitchFamily="2" charset="-122"/>
                          <a:sym typeface="宋体" panose="02010600030101010101" pitchFamily="2" charset="-122"/>
                        </a:rPr>
                        <a:t>4</a:t>
                      </a:r>
                      <a:endParaRPr lang="zh-CN" altLang="en-US" sz="24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cPr>
                    <a:lnL w="635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r>
              <a:tr h="600710">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2.4</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10</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16</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18</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16</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12</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P</a:t>
                      </a:r>
                      <a:r>
                        <a:rPr lang="en-US" altLang="zh-CN" sz="2400" b="1" u="none" baseline="-25000">
                          <a:latin typeface="宋体" panose="02010600030101010101" pitchFamily="2" charset="-122"/>
                          <a:ea typeface="宋体" panose="02010600030101010101" pitchFamily="2" charset="-122"/>
                          <a:sym typeface="宋体" panose="02010600030101010101" pitchFamily="2" charset="-122"/>
                        </a:rPr>
                        <a:t>5</a:t>
                      </a:r>
                      <a:endParaRPr lang="zh-CN" altLang="en-US" sz="24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755650" y="260350"/>
            <a:ext cx="4572000" cy="58356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实例分析</a:t>
            </a:r>
            <a:endParaRPr lang="zh-CN" altLang="zh-CN" sz="2800" dirty="0">
              <a:ea typeface="微软雅黑" panose="020B0503020204020204" pitchFamily="34" charset="-122"/>
              <a:sym typeface="+mn-ea"/>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12289"/>
          <p:cNvSpPr>
            <a:spLocks noGrp="1"/>
          </p:cNvSpPr>
          <p:nvPr>
            <p:ph type="title" idx="4294967295"/>
          </p:nvPr>
        </p:nvSpPr>
        <p:spPr>
          <a:xfrm>
            <a:off x="683895" y="1196975"/>
            <a:ext cx="7965440" cy="824230"/>
          </a:xfrm>
        </p:spPr>
        <p:txBody>
          <a:bodyPr anchor="ctr" anchorCtr="0">
            <a:noAutofit/>
          </a:bodyPr>
          <a:p>
            <a:pPr algn="l"/>
            <a:r>
              <a:rPr lang="zh-CN" altLang="en-US" sz="2800"/>
              <a:t>第（</a:t>
            </a:r>
            <a:r>
              <a:rPr lang="en-US" altLang="zh-CN" sz="2800"/>
              <a:t>2</a:t>
            </a:r>
            <a:r>
              <a:rPr lang="zh-CN" altLang="en-US" sz="2800"/>
              <a:t>）步：由运输里程表、按节约里程公式，求得相应的节约里程数，如下表（ ）内数字显示。</a:t>
            </a:r>
            <a:endParaRPr lang="zh-CN" altLang="en-US" sz="2800"/>
          </a:p>
        </p:txBody>
      </p:sp>
      <p:graphicFrame>
        <p:nvGraphicFramePr>
          <p:cNvPr id="12291" name="表格占位符 12290"/>
          <p:cNvGraphicFramePr/>
          <p:nvPr>
            <p:ph type="tbl" idx="4294967295"/>
            <p:custDataLst>
              <p:tags r:id="rId1"/>
            </p:custDataLst>
          </p:nvPr>
        </p:nvGraphicFramePr>
        <p:xfrm>
          <a:off x="827405" y="2132965"/>
          <a:ext cx="7594600" cy="4587875"/>
        </p:xfrm>
        <a:graphic>
          <a:graphicData uri="http://schemas.openxmlformats.org/drawingml/2006/table">
            <a:tbl>
              <a:tblPr/>
              <a:tblGrid>
                <a:gridCol w="1314450"/>
                <a:gridCol w="1047115"/>
                <a:gridCol w="1049020"/>
                <a:gridCol w="1048385"/>
                <a:gridCol w="1043940"/>
                <a:gridCol w="1044575"/>
                <a:gridCol w="1047115"/>
              </a:tblGrid>
              <a:tr h="822960">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400" b="1" u="none">
                          <a:latin typeface="宋体" panose="02010600030101010101" pitchFamily="2" charset="-122"/>
                          <a:ea typeface="宋体" panose="02010600030101010101" pitchFamily="2" charset="-122"/>
                          <a:sym typeface="宋体" panose="02010600030101010101" pitchFamily="2" charset="-122"/>
                        </a:rPr>
                        <a:t>需要量</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P</a:t>
                      </a:r>
                      <a:r>
                        <a:rPr lang="en-US" altLang="zh-CN" sz="2400" b="1" u="none" baseline="-25000">
                          <a:latin typeface="宋体" panose="02010600030101010101" pitchFamily="2" charset="-122"/>
                          <a:ea typeface="宋体" panose="02010600030101010101" pitchFamily="2" charset="-122"/>
                          <a:sym typeface="宋体" panose="02010600030101010101" pitchFamily="2" charset="-122"/>
                        </a:rPr>
                        <a:t>0</a:t>
                      </a:r>
                      <a:endParaRPr lang="zh-CN" altLang="en-US" sz="24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 </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rowSpan="2">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 </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rowSpan="3">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 </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rowSpan="4">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 </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rowSpan="5">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 </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73075">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1.5</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8</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P</a:t>
                      </a:r>
                      <a:r>
                        <a:rPr lang="en-US" altLang="zh-CN" sz="2400" b="1" u="none" baseline="-25000">
                          <a:latin typeface="宋体" panose="02010600030101010101" pitchFamily="2" charset="-122"/>
                          <a:ea typeface="宋体" panose="02010600030101010101" pitchFamily="2" charset="-122"/>
                          <a:sym typeface="宋体" panose="02010600030101010101" pitchFamily="2" charset="-122"/>
                        </a:rPr>
                        <a:t>1</a:t>
                      </a:r>
                      <a:endParaRPr lang="zh-CN" altLang="en-US" sz="24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cPr>
                    <a:lnL w="635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r>
              <a:tr h="822960">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1.7</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8</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4</a:t>
                      </a: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12</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P</a:t>
                      </a:r>
                      <a:r>
                        <a:rPr lang="en-US" altLang="zh-CN" sz="2400" b="1" u="none" baseline="-25000">
                          <a:latin typeface="宋体" panose="02010600030101010101" pitchFamily="2" charset="-122"/>
                          <a:ea typeface="宋体" panose="02010600030101010101" pitchFamily="2" charset="-122"/>
                          <a:sym typeface="宋体" panose="02010600030101010101" pitchFamily="2" charset="-122"/>
                        </a:rPr>
                        <a:t>2</a:t>
                      </a:r>
                      <a:endParaRPr lang="zh-CN" altLang="en-US" sz="24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cPr>
                    <a:lnL w="635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r>
              <a:tr h="822960">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0.9</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6</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1</a:t>
                      </a: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13</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10</a:t>
                      </a: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4</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P</a:t>
                      </a:r>
                      <a:r>
                        <a:rPr lang="en-US" altLang="zh-CN" sz="2400" b="1" u="none" baseline="-25000">
                          <a:latin typeface="宋体" panose="02010600030101010101" pitchFamily="2" charset="-122"/>
                          <a:ea typeface="宋体" panose="02010600030101010101" pitchFamily="2" charset="-122"/>
                          <a:sym typeface="宋体" panose="02010600030101010101" pitchFamily="2" charset="-122"/>
                        </a:rPr>
                        <a:t>3</a:t>
                      </a:r>
                      <a:endParaRPr lang="zh-CN" altLang="en-US" sz="24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cPr>
                    <a:lnL w="635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r>
              <a:tr h="822960">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1.4</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7</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0</a:t>
                      </a: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15</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6</a:t>
                      </a: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9</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8</a:t>
                      </a: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5</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P</a:t>
                      </a:r>
                      <a:r>
                        <a:rPr lang="en-US" altLang="zh-CN" sz="2400" b="1" u="none" baseline="-25000">
                          <a:latin typeface="宋体" panose="02010600030101010101" pitchFamily="2" charset="-122"/>
                          <a:ea typeface="宋体" panose="02010600030101010101" pitchFamily="2" charset="-122"/>
                          <a:sym typeface="宋体" panose="02010600030101010101" pitchFamily="2" charset="-122"/>
                        </a:rPr>
                        <a:t>4</a:t>
                      </a:r>
                      <a:endParaRPr lang="zh-CN" altLang="en-US" sz="24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cPr>
                    <a:lnL w="635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r>
              <a:tr h="822960">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2.4</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10</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2</a:t>
                      </a: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16</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0</a:t>
                      </a: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18</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0</a:t>
                      </a: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16</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5</a:t>
                      </a:r>
                      <a:r>
                        <a:rPr lang="zh-CN" altLang="en-US" sz="2400" b="1" u="none">
                          <a:latin typeface="宋体" panose="02010600030101010101" pitchFamily="2" charset="-122"/>
                          <a:ea typeface="宋体" panose="02010600030101010101" pitchFamily="2" charset="-122"/>
                          <a:sym typeface="宋体" panose="02010600030101010101" pitchFamily="2" charset="-122"/>
                        </a:rPr>
                        <a:t>）</a:t>
                      </a:r>
                      <a:r>
                        <a:rPr lang="en-US" altLang="zh-CN" sz="2400" b="1" u="none">
                          <a:latin typeface="宋体" panose="02010600030101010101" pitchFamily="2" charset="-122"/>
                          <a:ea typeface="宋体" panose="02010600030101010101" pitchFamily="2" charset="-122"/>
                          <a:sym typeface="宋体" panose="02010600030101010101" pitchFamily="2" charset="-122"/>
                        </a:rPr>
                        <a:t>12</a:t>
                      </a:r>
                      <a:endParaRPr lang="zh-CN" altLang="en-US" sz="2400" b="1" u="none">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400" b="1" u="none">
                          <a:latin typeface="宋体" panose="02010600030101010101" pitchFamily="2" charset="-122"/>
                          <a:ea typeface="宋体" panose="02010600030101010101" pitchFamily="2" charset="-122"/>
                          <a:sym typeface="宋体" panose="02010600030101010101" pitchFamily="2" charset="-122"/>
                        </a:rPr>
                        <a:t>P</a:t>
                      </a:r>
                      <a:r>
                        <a:rPr lang="en-US" altLang="zh-CN" sz="2400" b="1" u="none" baseline="-25000">
                          <a:latin typeface="宋体" panose="02010600030101010101" pitchFamily="2" charset="-122"/>
                          <a:ea typeface="宋体" panose="02010600030101010101" pitchFamily="2" charset="-122"/>
                          <a:sym typeface="宋体" panose="02010600030101010101" pitchFamily="2" charset="-122"/>
                        </a:rPr>
                        <a:t>5</a:t>
                      </a:r>
                      <a:endParaRPr lang="zh-CN" altLang="en-US" sz="24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755650" y="260350"/>
            <a:ext cx="4572000" cy="58356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实例分析</a:t>
            </a:r>
            <a:endParaRPr lang="zh-CN" altLang="zh-CN" sz="2800" dirty="0">
              <a:ea typeface="微软雅黑" panose="020B0503020204020204" pitchFamily="34" charset="-122"/>
              <a:sym typeface="+mn-ea"/>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13313"/>
          <p:cNvSpPr>
            <a:spLocks noGrp="1"/>
          </p:cNvSpPr>
          <p:nvPr>
            <p:ph type="title" idx="4294967295"/>
          </p:nvPr>
        </p:nvSpPr>
        <p:spPr>
          <a:xfrm>
            <a:off x="467360" y="1114108"/>
            <a:ext cx="8229600" cy="953135"/>
          </a:xfrm>
        </p:spPr>
        <p:txBody>
          <a:bodyPr anchor="ctr" anchorCtr="0">
            <a:spAutoFit/>
          </a:bodyPr>
          <a:p>
            <a:pPr algn="l"/>
            <a:r>
              <a:rPr lang="zh-CN" altLang="en-US" sz="2800"/>
              <a:t>第（</a:t>
            </a:r>
            <a:r>
              <a:rPr lang="en-US" altLang="zh-CN" sz="2800"/>
              <a:t>3</a:t>
            </a:r>
            <a:r>
              <a:rPr lang="zh-CN" altLang="en-US" sz="2800"/>
              <a:t>）步：将节约里程</a:t>
            </a:r>
            <a:r>
              <a:rPr lang="en-US" altLang="zh-CN" sz="2800"/>
              <a:t>s</a:t>
            </a:r>
            <a:r>
              <a:rPr lang="en-US" altLang="zh-CN" sz="2800" baseline="-25000"/>
              <a:t>ij</a:t>
            </a:r>
            <a:r>
              <a:rPr lang="zh-CN" altLang="en-US" sz="2800"/>
              <a:t>进行分类，按从大到小顺序排列。</a:t>
            </a:r>
            <a:endParaRPr lang="zh-CN" altLang="en-US" sz="2800"/>
          </a:p>
        </p:txBody>
      </p:sp>
      <p:graphicFrame>
        <p:nvGraphicFramePr>
          <p:cNvPr id="13315" name="表格占位符 13314"/>
          <p:cNvGraphicFramePr/>
          <p:nvPr>
            <p:ph type="tbl" idx="4294967295"/>
            <p:custDataLst>
              <p:tags r:id="rId1"/>
            </p:custDataLst>
          </p:nvPr>
        </p:nvGraphicFramePr>
        <p:xfrm>
          <a:off x="539115" y="2132965"/>
          <a:ext cx="8256905" cy="4317365"/>
        </p:xfrm>
        <a:graphic>
          <a:graphicData uri="http://schemas.openxmlformats.org/drawingml/2006/table">
            <a:tbl>
              <a:tblPr/>
              <a:tblGrid>
                <a:gridCol w="1040130"/>
                <a:gridCol w="1287145"/>
                <a:gridCol w="1721485"/>
                <a:gridCol w="1197610"/>
                <a:gridCol w="1376680"/>
                <a:gridCol w="1633855"/>
              </a:tblGrid>
              <a:tr h="506095">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800" b="1" u="none">
                          <a:latin typeface="宋体" panose="02010600030101010101" pitchFamily="2" charset="-122"/>
                          <a:ea typeface="宋体" panose="02010600030101010101" pitchFamily="2" charset="-122"/>
                          <a:sym typeface="宋体" panose="02010600030101010101" pitchFamily="2" charset="-122"/>
                        </a:rPr>
                        <a:t>序号</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9525"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800" b="1" u="none">
                          <a:latin typeface="宋体" panose="02010600030101010101" pitchFamily="2" charset="-122"/>
                          <a:ea typeface="宋体" panose="02010600030101010101" pitchFamily="2" charset="-122"/>
                          <a:sym typeface="宋体" panose="02010600030101010101" pitchFamily="2" charset="-122"/>
                        </a:rPr>
                        <a:t>路线</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800" b="1" u="none">
                          <a:latin typeface="宋体" panose="02010600030101010101" pitchFamily="2" charset="-122"/>
                          <a:ea typeface="宋体" panose="02010600030101010101" pitchFamily="2" charset="-122"/>
                          <a:sym typeface="宋体" panose="02010600030101010101" pitchFamily="2" charset="-122"/>
                        </a:rPr>
                        <a:t>节约里程</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800" b="1" u="none">
                          <a:latin typeface="宋体" panose="02010600030101010101" pitchFamily="2" charset="-122"/>
                          <a:ea typeface="宋体" panose="02010600030101010101" pitchFamily="2" charset="-122"/>
                          <a:sym typeface="宋体" panose="02010600030101010101" pitchFamily="2" charset="-122"/>
                        </a:rPr>
                        <a:t>序号</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800" b="1" u="none">
                          <a:latin typeface="宋体" panose="02010600030101010101" pitchFamily="2" charset="-122"/>
                          <a:ea typeface="宋体" panose="02010600030101010101" pitchFamily="2" charset="-122"/>
                          <a:sym typeface="宋体" panose="02010600030101010101" pitchFamily="2" charset="-122"/>
                        </a:rPr>
                        <a:t>路线</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zh-CN" altLang="en-US" sz="2800" b="1" u="none">
                          <a:latin typeface="宋体" panose="02010600030101010101" pitchFamily="2" charset="-122"/>
                          <a:ea typeface="宋体" panose="02010600030101010101" pitchFamily="2" charset="-122"/>
                          <a:sym typeface="宋体" panose="02010600030101010101" pitchFamily="2" charset="-122"/>
                        </a:rPr>
                        <a:t>节约里程</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60095">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1</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9525"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2</a:t>
                      </a: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3</a:t>
                      </a:r>
                      <a:endParaRPr lang="zh-CN" altLang="en-US" sz="28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10</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6</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1</a:t>
                      </a: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5</a:t>
                      </a:r>
                      <a:endParaRPr lang="zh-CN" altLang="en-US" sz="28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2</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58825">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2</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9525"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3</a:t>
                      </a: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4</a:t>
                      </a:r>
                      <a:endParaRPr lang="zh-CN" altLang="en-US" sz="28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8</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7</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1</a:t>
                      </a: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3</a:t>
                      </a:r>
                      <a:endParaRPr lang="zh-CN" altLang="en-US" sz="28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1</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60730">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3</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9525"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2</a:t>
                      </a: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4</a:t>
                      </a:r>
                      <a:endParaRPr lang="zh-CN" altLang="en-US" sz="28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6</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8</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2</a:t>
                      </a: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5</a:t>
                      </a:r>
                      <a:endParaRPr lang="zh-CN" altLang="en-US" sz="28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0</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60730">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4</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9525"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4</a:t>
                      </a: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5</a:t>
                      </a:r>
                      <a:endParaRPr lang="zh-CN" altLang="en-US" sz="28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5</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9</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3</a:t>
                      </a: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5</a:t>
                      </a:r>
                      <a:endParaRPr lang="zh-CN" altLang="en-US" sz="28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0</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758825">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5</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9525"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1</a:t>
                      </a: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2</a:t>
                      </a:r>
                      <a:endParaRPr lang="zh-CN" altLang="en-US" sz="28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4</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10</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1</a:t>
                      </a:r>
                      <a:r>
                        <a:rPr lang="en-US" altLang="zh-CN" sz="2800" b="1" u="none">
                          <a:latin typeface="宋体" panose="02010600030101010101" pitchFamily="2" charset="-122"/>
                          <a:ea typeface="宋体" panose="02010600030101010101" pitchFamily="2" charset="-122"/>
                          <a:sym typeface="宋体" panose="02010600030101010101" pitchFamily="2" charset="-122"/>
                        </a:rPr>
                        <a:t>P</a:t>
                      </a:r>
                      <a:r>
                        <a:rPr lang="en-US" altLang="zh-CN" sz="2800" b="1" u="none" baseline="-25000">
                          <a:latin typeface="宋体" panose="02010600030101010101" pitchFamily="2" charset="-122"/>
                          <a:ea typeface="宋体" panose="02010600030101010101" pitchFamily="2" charset="-122"/>
                          <a:sym typeface="宋体" panose="02010600030101010101" pitchFamily="2" charset="-122"/>
                        </a:rPr>
                        <a:t>4</a:t>
                      </a:r>
                      <a:endParaRPr lang="zh-CN" altLang="en-US" sz="2800" b="1" u="none" baseline="-25000">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lrTx/>
                        <a:buSzTx/>
                        <a:buFontTx/>
                        <a:buChar char="•"/>
                        <a:defRPr sz="2400" b="0" u="none" kern="1200" baseline="0">
                          <a:solidFill>
                            <a:schemeClr val="tx1"/>
                          </a:solidFill>
                          <a:latin typeface="Arial" panose="020B0604020202020204" pitchFamily="34" charset="0"/>
                          <a:ea typeface="黑体" panose="02010609060101010101" pitchFamily="49" charset="-122"/>
                        </a:defRPr>
                      </a:lvl1pPr>
                      <a:lvl2pPr marL="742950" lvl="1" indent="-285750" algn="l" defTabSz="914400" eaLnBrk="0" fontAlgn="base" latinLnBrk="0" hangingPunct="0">
                        <a:lnSpc>
                          <a:spcPct val="100000"/>
                        </a:lnSpc>
                        <a:spcBef>
                          <a:spcPct val="20000"/>
                        </a:spcBef>
                        <a:spcAft>
                          <a:spcPct val="0"/>
                        </a:spcAft>
                        <a:buClrTx/>
                        <a:buSzTx/>
                        <a:buFontTx/>
                        <a:buChar char="–"/>
                        <a:defRPr sz="2000" u="none" kern="1200" baseline="0">
                          <a:solidFill>
                            <a:schemeClr val="tx1"/>
                          </a:solidFill>
                          <a:latin typeface="Arial" panose="020B0604020202020204" pitchFamily="34" charset="0"/>
                          <a:ea typeface="黑体" panose="02010609060101010101" pitchFamily="49" charset="-122"/>
                        </a:defRPr>
                      </a:lvl2pPr>
                      <a:lvl3pPr marL="1143000" lvl="2" indent="-228600" algn="l" defTabSz="914400" eaLnBrk="0" fontAlgn="base" latinLnBrk="0" hangingPunct="0">
                        <a:lnSpc>
                          <a:spcPct val="100000"/>
                        </a:lnSpc>
                        <a:spcBef>
                          <a:spcPct val="20000"/>
                        </a:spcBef>
                        <a:spcAft>
                          <a:spcPct val="0"/>
                        </a:spcAft>
                        <a:buClrTx/>
                        <a:buSzTx/>
                        <a:buFontTx/>
                        <a:buChar char="•"/>
                        <a:defRPr sz="1800" u="none" kern="1200" baseline="0">
                          <a:solidFill>
                            <a:schemeClr val="tx1"/>
                          </a:solidFill>
                          <a:latin typeface="Arial" panose="020B0604020202020204" pitchFamily="34" charset="0"/>
                          <a:ea typeface="黑体" panose="02010609060101010101" pitchFamily="49" charset="-122"/>
                        </a:defRPr>
                      </a:lvl3pPr>
                      <a:lvl4pPr marL="1600200" lvl="3" indent="-228600" algn="l" defTabSz="914400" eaLnBrk="0" fontAlgn="base" latinLnBrk="0" hangingPunct="0">
                        <a:lnSpc>
                          <a:spcPct val="100000"/>
                        </a:lnSpc>
                        <a:spcBef>
                          <a:spcPct val="20000"/>
                        </a:spcBef>
                        <a:spcAft>
                          <a:spcPct val="0"/>
                        </a:spcAft>
                        <a:buClrTx/>
                        <a:buSzTx/>
                        <a:buFontTx/>
                        <a:buChar char="–"/>
                        <a:defRPr sz="1600" u="none" kern="1200" baseline="0">
                          <a:solidFill>
                            <a:schemeClr val="tx1"/>
                          </a:solidFill>
                          <a:latin typeface="Arial" panose="020B0604020202020204" pitchFamily="34" charset="0"/>
                          <a:ea typeface="黑体" panose="02010609060101010101" pitchFamily="49" charset="-122"/>
                        </a:defRPr>
                      </a:lvl4pPr>
                      <a:lvl5pPr marL="2057400" lvl="4" indent="-228600" algn="l" defTabSz="914400" eaLnBrk="0" fontAlgn="base" latinLnBrk="0" hangingPunct="0">
                        <a:lnSpc>
                          <a:spcPct val="100000"/>
                        </a:lnSpc>
                        <a:spcBef>
                          <a:spcPct val="20000"/>
                        </a:spcBef>
                        <a:spcAft>
                          <a:spcPct val="0"/>
                        </a:spcAft>
                        <a:buClrTx/>
                        <a:buSzTx/>
                        <a:buFontTx/>
                        <a:buChar char="»"/>
                        <a:defRPr sz="1400" u="none" kern="1200" baseline="0">
                          <a:solidFill>
                            <a:schemeClr val="tx1"/>
                          </a:solidFill>
                          <a:latin typeface="Arial" panose="020B0604020202020204" pitchFamily="34" charset="0"/>
                          <a:ea typeface="黑体" panose="02010609060101010101" pitchFamily="49" charset="-122"/>
                        </a:defRPr>
                      </a:lvl5pPr>
                    </a:lstStyle>
                    <a:p>
                      <a:pPr marL="0" lvl="0" indent="0" algn="ctr">
                        <a:buNone/>
                      </a:pPr>
                      <a:r>
                        <a:rPr lang="en-US" altLang="zh-CN" sz="2800" b="1" u="none">
                          <a:latin typeface="宋体" panose="02010600030101010101" pitchFamily="2" charset="-122"/>
                          <a:ea typeface="宋体" panose="02010600030101010101" pitchFamily="2" charset="-122"/>
                          <a:sym typeface="宋体" panose="02010600030101010101" pitchFamily="2" charset="-122"/>
                        </a:rPr>
                        <a:t>0</a:t>
                      </a:r>
                      <a:endParaRPr lang="zh-CN" altLang="en-US" sz="2800" b="1" u="none">
                        <a:latin typeface="宋体" panose="02010600030101010101" pitchFamily="2" charset="-122"/>
                        <a:ea typeface="宋体" panose="02010600030101010101" pitchFamily="2" charset="-122"/>
                        <a:sym typeface="宋体" panose="02010600030101010101" pitchFamily="2" charset="-122"/>
                      </a:endParaRPr>
                    </a:p>
                  </a:txBody>
                  <a:tcPr vert="horz" anchor="t" anchorCtr="0">
                    <a:lnL w="635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755650" y="260350"/>
            <a:ext cx="4572000" cy="58356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实例分析</a:t>
            </a:r>
            <a:endParaRPr lang="zh-CN" altLang="zh-CN" sz="2800" dirty="0">
              <a:ea typeface="微软雅黑" panose="020B0503020204020204" pitchFamily="34" charset="-122"/>
              <a:sym typeface="+mn-ea"/>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14337"/>
          <p:cNvSpPr>
            <a:spLocks noGrp="1"/>
          </p:cNvSpPr>
          <p:nvPr>
            <p:ph type="title" idx="4294967295"/>
          </p:nvPr>
        </p:nvSpPr>
        <p:spPr>
          <a:xfrm>
            <a:off x="683260" y="1269048"/>
            <a:ext cx="8094980" cy="521970"/>
          </a:xfrm>
        </p:spPr>
        <p:txBody>
          <a:bodyPr wrap="square" anchor="ctr" anchorCtr="0">
            <a:spAutoFit/>
          </a:bodyPr>
          <a:p>
            <a:pPr algn="l"/>
            <a:r>
              <a:rPr lang="zh-CN" altLang="en-US" sz="2800"/>
              <a:t>第（</a:t>
            </a:r>
            <a:r>
              <a:rPr lang="en-US" altLang="zh-CN" sz="2800"/>
              <a:t>4</a:t>
            </a:r>
            <a:r>
              <a:rPr lang="zh-CN" altLang="en-US" sz="2800"/>
              <a:t>）步：确定单独送货的配送线路，如下图。</a:t>
            </a:r>
            <a:endParaRPr lang="zh-CN" altLang="en-US" sz="2800"/>
          </a:p>
        </p:txBody>
      </p:sp>
      <p:pic>
        <p:nvPicPr>
          <p:cNvPr id="13314" name="图片 14338"/>
          <p:cNvPicPr>
            <a:picLocks noChangeAspect="1"/>
          </p:cNvPicPr>
          <p:nvPr/>
        </p:nvPicPr>
        <p:blipFill>
          <a:blip r:embed="rId1"/>
          <a:stretch>
            <a:fillRect/>
          </a:stretch>
        </p:blipFill>
        <p:spPr>
          <a:xfrm>
            <a:off x="1835150" y="2132965"/>
            <a:ext cx="5832475" cy="3757613"/>
          </a:xfrm>
          <a:prstGeom prst="rect">
            <a:avLst/>
          </a:prstGeom>
          <a:noFill/>
          <a:ln w="9525">
            <a:noFill/>
          </a:ln>
        </p:spPr>
      </p:pic>
      <p:sp>
        <p:nvSpPr>
          <p:cNvPr id="2" name="文本框 1"/>
          <p:cNvSpPr txBox="1"/>
          <p:nvPr/>
        </p:nvSpPr>
        <p:spPr>
          <a:xfrm>
            <a:off x="755650" y="260350"/>
            <a:ext cx="4572000" cy="58356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实例分析</a:t>
            </a:r>
            <a:endParaRPr lang="zh-CN" altLang="zh-CN" sz="2800" dirty="0">
              <a:ea typeface="微软雅黑" panose="020B0503020204020204" pitchFamily="34" charset="-122"/>
              <a:sym typeface="+mn-ea"/>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15361"/>
          <p:cNvSpPr>
            <a:spLocks noGrp="1"/>
          </p:cNvSpPr>
          <p:nvPr>
            <p:ph type="title" idx="4294967295"/>
          </p:nvPr>
        </p:nvSpPr>
        <p:spPr>
          <a:xfrm>
            <a:off x="899795" y="1123950"/>
            <a:ext cx="6984365" cy="1529715"/>
          </a:xfrm>
        </p:spPr>
        <p:txBody>
          <a:bodyPr wrap="square" anchor="ctr" anchorCtr="0">
            <a:spAutoFit/>
          </a:bodyPr>
          <a:p>
            <a:pPr algn="l">
              <a:lnSpc>
                <a:spcPct val="130000"/>
              </a:lnSpc>
            </a:pPr>
            <a:r>
              <a:rPr lang="zh-CN" altLang="en-US" sz="2400"/>
              <a:t>第（</a:t>
            </a:r>
            <a:r>
              <a:rPr lang="en-US" altLang="zh-CN" sz="2400"/>
              <a:t>5</a:t>
            </a:r>
            <a:r>
              <a:rPr lang="zh-CN" altLang="en-US" sz="2400"/>
              <a:t>）步：根据载重量约束与节约里程大小，将各客户结点连接起来，形成二个配送路线，如下图。即</a:t>
            </a:r>
            <a:r>
              <a:rPr lang="en-US" altLang="zh-CN" sz="2400"/>
              <a:t>A</a:t>
            </a:r>
            <a:r>
              <a:rPr lang="zh-CN" altLang="en-US" sz="2400"/>
              <a:t>、</a:t>
            </a:r>
            <a:r>
              <a:rPr lang="en-US" altLang="zh-CN" sz="2400"/>
              <a:t>B</a:t>
            </a:r>
            <a:r>
              <a:rPr lang="zh-CN" altLang="en-US" sz="2400"/>
              <a:t>两配送方案。</a:t>
            </a:r>
            <a:endParaRPr lang="zh-CN" altLang="en-US" sz="2400"/>
          </a:p>
        </p:txBody>
      </p:sp>
      <p:pic>
        <p:nvPicPr>
          <p:cNvPr id="14338" name="图片 15362"/>
          <p:cNvPicPr>
            <a:picLocks noChangeAspect="1"/>
          </p:cNvPicPr>
          <p:nvPr/>
        </p:nvPicPr>
        <p:blipFill>
          <a:blip r:embed="rId1"/>
          <a:stretch>
            <a:fillRect/>
          </a:stretch>
        </p:blipFill>
        <p:spPr>
          <a:xfrm>
            <a:off x="1835785" y="2780665"/>
            <a:ext cx="5834063" cy="3917950"/>
          </a:xfrm>
          <a:prstGeom prst="rect">
            <a:avLst/>
          </a:prstGeom>
          <a:noFill/>
          <a:ln w="9525">
            <a:noFill/>
          </a:ln>
        </p:spPr>
      </p:pic>
      <p:sp>
        <p:nvSpPr>
          <p:cNvPr id="2" name="文本框 1"/>
          <p:cNvSpPr txBox="1"/>
          <p:nvPr/>
        </p:nvSpPr>
        <p:spPr>
          <a:xfrm>
            <a:off x="755650" y="260350"/>
            <a:ext cx="4572000" cy="58356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实例分析</a:t>
            </a:r>
            <a:endParaRPr lang="zh-CN" altLang="zh-CN" sz="2800" dirty="0">
              <a:ea typeface="微软雅黑" panose="020B0503020204020204" pitchFamily="34" charset="-122"/>
              <a:sym typeface="+mn-ea"/>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文本占位符 16385"/>
          <p:cNvSpPr>
            <a:spLocks noGrp="1"/>
          </p:cNvSpPr>
          <p:nvPr>
            <p:ph idx="4294967295"/>
          </p:nvPr>
        </p:nvSpPr>
        <p:spPr>
          <a:xfrm>
            <a:off x="1259840" y="5562600"/>
            <a:ext cx="6718300" cy="873125"/>
          </a:xfrm>
        </p:spPr>
        <p:txBody>
          <a:bodyPr anchor="t" anchorCtr="0"/>
          <a:p>
            <a:pPr>
              <a:buNone/>
            </a:pPr>
            <a:r>
              <a:rPr lang="zh-CN" altLang="en-US" sz="2000"/>
              <a:t>第（</a:t>
            </a:r>
            <a:r>
              <a:rPr lang="en-US" altLang="zh-CN" sz="2000"/>
              <a:t>6</a:t>
            </a:r>
            <a:r>
              <a:rPr lang="zh-CN" altLang="en-US" sz="2000"/>
              <a:t>）步：与初始单独送货方案相比，计算总节约里程：</a:t>
            </a:r>
            <a:endParaRPr lang="zh-CN" altLang="en-US" sz="2000"/>
          </a:p>
          <a:p>
            <a:pPr>
              <a:buNone/>
            </a:pPr>
            <a:r>
              <a:rPr lang="zh-CN" altLang="en-US" sz="2000"/>
              <a:t>　　　</a:t>
            </a:r>
            <a:r>
              <a:rPr lang="en-US" altLang="zh-CN" sz="2000"/>
              <a:t>△S=  S</a:t>
            </a:r>
            <a:r>
              <a:rPr lang="en-US" altLang="zh-CN" sz="2000" baseline="-25000"/>
              <a:t>A</a:t>
            </a:r>
            <a:r>
              <a:rPr lang="en-US" altLang="zh-CN" sz="2000"/>
              <a:t>+ S</a:t>
            </a:r>
            <a:r>
              <a:rPr lang="en-US" altLang="zh-CN" sz="2000" baseline="-25000"/>
              <a:t>B</a:t>
            </a:r>
            <a:r>
              <a:rPr lang="en-US" altLang="zh-CN" sz="2000"/>
              <a:t>= 20 km</a:t>
            </a:r>
            <a:endParaRPr lang="en-US" altLang="zh-CN" sz="2000"/>
          </a:p>
        </p:txBody>
      </p:sp>
      <p:pic>
        <p:nvPicPr>
          <p:cNvPr id="15362" name="图片 16386"/>
          <p:cNvPicPr>
            <a:picLocks noChangeAspect="1"/>
          </p:cNvPicPr>
          <p:nvPr/>
        </p:nvPicPr>
        <p:blipFill>
          <a:blip r:embed="rId1"/>
          <a:stretch>
            <a:fillRect/>
          </a:stretch>
        </p:blipFill>
        <p:spPr>
          <a:xfrm>
            <a:off x="1835785" y="1196975"/>
            <a:ext cx="5129530" cy="4065905"/>
          </a:xfrm>
          <a:prstGeom prst="rect">
            <a:avLst/>
          </a:prstGeom>
          <a:noFill/>
          <a:ln w="9525">
            <a:noFill/>
          </a:ln>
        </p:spPr>
      </p:pic>
      <p:sp>
        <p:nvSpPr>
          <p:cNvPr id="2" name="文本框 1"/>
          <p:cNvSpPr txBox="1"/>
          <p:nvPr/>
        </p:nvSpPr>
        <p:spPr>
          <a:xfrm>
            <a:off x="755650" y="260350"/>
            <a:ext cx="4572000" cy="58356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实例分析</a:t>
            </a:r>
            <a:endParaRPr lang="zh-CN" altLang="zh-CN" sz="2800" dirty="0">
              <a:ea typeface="微软雅黑" panose="020B0503020204020204" pitchFamily="34" charset="-122"/>
              <a:sym typeface="+mn-ea"/>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3"/>
          <p:cNvSpPr>
            <a:spLocks noChangeArrowheads="1"/>
          </p:cNvSpPr>
          <p:nvPr/>
        </p:nvSpPr>
        <p:spPr bwMode="auto">
          <a:xfrm>
            <a:off x="4211955" y="1844675"/>
            <a:ext cx="4528185" cy="3430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ea typeface="宋体" panose="02010600030101010101" pitchFamily="2" charset="-122"/>
              </a:defRPr>
            </a:lvl1pPr>
            <a:lvl2pPr marL="742950" indent="-285750">
              <a:defRPr>
                <a:solidFill>
                  <a:schemeClr val="tx1"/>
                </a:solidFill>
                <a:latin typeface="Verdana" panose="020B0604030504040204" pitchFamily="34" charset="0"/>
                <a:ea typeface="宋体" panose="02010600030101010101" pitchFamily="2" charset="-122"/>
              </a:defRPr>
            </a:lvl2pPr>
            <a:lvl3pPr marL="1143000" indent="-228600">
              <a:defRPr>
                <a:solidFill>
                  <a:schemeClr val="tx1"/>
                </a:solidFill>
                <a:latin typeface="Verdana" panose="020B0604030504040204" pitchFamily="34" charset="0"/>
                <a:ea typeface="宋体" panose="02010600030101010101" pitchFamily="2" charset="-122"/>
              </a:defRPr>
            </a:lvl3pPr>
            <a:lvl4pPr marL="1600200" indent="-228600">
              <a:defRPr>
                <a:solidFill>
                  <a:schemeClr val="tx1"/>
                </a:solidFill>
                <a:latin typeface="Verdana" panose="020B0604030504040204" pitchFamily="34" charset="0"/>
                <a:ea typeface="宋体" panose="02010600030101010101" pitchFamily="2" charset="-122"/>
              </a:defRPr>
            </a:lvl4pPr>
            <a:lvl5pPr marL="2057400" indent="-22860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marL="0" marR="0" lvl="1" indent="0" algn="l" defTabSz="914400" rtl="0" eaLnBrk="0" fontAlgn="base" latinLnBrk="0" hangingPunct="0">
              <a:lnSpc>
                <a:spcPct val="175000"/>
              </a:lnSpc>
              <a:spcBef>
                <a:spcPct val="0"/>
              </a:spcBef>
              <a:spcAft>
                <a:spcPts val="1200"/>
              </a:spcAft>
              <a:buClrTx/>
              <a:buSzTx/>
              <a:buFontTx/>
              <a:buNone/>
              <a:defRPr/>
            </a:pPr>
            <a:r>
              <a:rPr lang="zh-CN" altLang="zh-CN" sz="2400" noProof="0" dirty="0">
                <a:ln>
                  <a:noFill/>
                </a:ln>
                <a:solidFill>
                  <a:srgbClr val="000000"/>
                </a:solidFill>
                <a:effectLst/>
                <a:uLnTx/>
                <a:uFillTx/>
                <a:latin typeface="黑体" panose="02010609060101010101" pitchFamily="49" charset="-122"/>
                <a:ea typeface="黑体" panose="02010609060101010101" pitchFamily="49" charset="-122"/>
                <a:cs typeface="Times New Roman" panose="02020603050405020304" pitchFamily="18" charset="0"/>
                <a:sym typeface="+mn-ea"/>
              </a:rPr>
              <a:t>供应物流</a:t>
            </a:r>
            <a:endParaRPr lang="zh-CN" altLang="zh-CN" sz="2400" noProof="0" dirty="0">
              <a:ln>
                <a:noFill/>
              </a:ln>
              <a:solidFill>
                <a:srgbClr val="000000"/>
              </a:solidFill>
              <a:effectLst/>
              <a:uLnTx/>
              <a:uFillTx/>
              <a:latin typeface="黑体" panose="02010609060101010101" pitchFamily="49" charset="-122"/>
              <a:ea typeface="黑体" panose="02010609060101010101" pitchFamily="49" charset="-122"/>
              <a:cs typeface="Times New Roman" panose="02020603050405020304" pitchFamily="18" charset="0"/>
              <a:sym typeface="+mn-ea"/>
            </a:endParaRPr>
          </a:p>
          <a:p>
            <a:pPr marL="360045" marR="0" lvl="1" algn="just" defTabSz="914400" rtl="0">
              <a:lnSpc>
                <a:spcPct val="175000"/>
              </a:lnSpc>
              <a:buClrTx/>
              <a:buSzTx/>
              <a:buFont typeface="Wingdings" panose="05000000000000000000" pitchFamily="2" charset="2"/>
              <a:buChar char="Ø"/>
              <a:defRPr/>
            </a:pPr>
            <a:r>
              <a:rPr kumimoji="1" lang="zh-CN" altLang="en-US" sz="2000" noProof="0" dirty="0">
                <a:ln>
                  <a:noFill/>
                </a:ln>
                <a:effectLst/>
                <a:uLnTx/>
                <a:uFillTx/>
                <a:latin typeface="幼圆" panose="02010509060101010101" pitchFamily="49" charset="-122"/>
                <a:ea typeface="幼圆" panose="02010509060101010101" pitchFamily="49" charset="-122"/>
                <a:sym typeface="+mn-ea"/>
              </a:rPr>
              <a:t>供应物流的构成</a:t>
            </a: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r>
              <a:rPr kumimoji="1" lang="zh-CN" altLang="en-US" sz="2000" noProof="0" dirty="0">
                <a:ln>
                  <a:noFill/>
                </a:ln>
                <a:effectLst/>
                <a:uLnTx/>
                <a:uFillTx/>
                <a:latin typeface="幼圆" panose="02010509060101010101" pitchFamily="49" charset="-122"/>
                <a:ea typeface="幼圆" panose="02010509060101010101" pitchFamily="49" charset="-122"/>
                <a:sym typeface="+mn-ea"/>
              </a:rPr>
              <a:t>供应物流的两大流程</a:t>
            </a: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r>
              <a:rPr kumimoji="1" lang="zh-CN" altLang="en-US" sz="2000" noProof="0" dirty="0">
                <a:ln>
                  <a:noFill/>
                </a:ln>
                <a:effectLst/>
                <a:uLnTx/>
                <a:uFillTx/>
                <a:latin typeface="幼圆" panose="02010509060101010101" pitchFamily="49" charset="-122"/>
                <a:ea typeface="幼圆" panose="02010509060101010101" pitchFamily="49" charset="-122"/>
                <a:sym typeface="+mn-ea"/>
              </a:rPr>
              <a:t>阻碍供应物流正常运转的因素</a:t>
            </a: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r>
              <a:rPr kumimoji="1" lang="zh-CN" altLang="en-US" sz="2000" noProof="0" dirty="0">
                <a:ln>
                  <a:noFill/>
                </a:ln>
                <a:effectLst/>
                <a:uLnTx/>
                <a:uFillTx/>
                <a:latin typeface="幼圆" panose="02010509060101010101" pitchFamily="49" charset="-122"/>
                <a:ea typeface="幼圆" panose="02010509060101010101" pitchFamily="49" charset="-122"/>
                <a:sym typeface="+mn-ea"/>
              </a:rPr>
              <a:t>供应物流和运输管理</a:t>
            </a: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indent="0" algn="just" defTabSz="914400" rtl="0">
              <a:lnSpc>
                <a:spcPts val="3000"/>
              </a:lnSpc>
              <a:spcBef>
                <a:spcPct val="0"/>
              </a:spcBef>
              <a:spcAft>
                <a:spcPct val="0"/>
              </a:spcAft>
              <a:buClrTx/>
              <a:buSzTx/>
              <a:buFont typeface="Wingdings" panose="05000000000000000000" pitchFamily="2" charset="2"/>
              <a:defRPr/>
            </a:pPr>
            <a:endParaRPr kumimoji="1" lang="zh-CN" altLang="en-US" sz="2000" b="0" i="0" u="none" strike="noStrike" kern="1200" cap="none" spc="0" normalizeH="0" baseline="0" noProof="0" dirty="0">
              <a:ln>
                <a:noFill/>
              </a:ln>
              <a:solidFill>
                <a:schemeClr val="tx1"/>
              </a:solidFill>
              <a:effectLst/>
              <a:uLnTx/>
              <a:uFillTx/>
              <a:latin typeface="幼圆" panose="02010509060101010101" pitchFamily="49" charset="-122"/>
              <a:ea typeface="幼圆" panose="02010509060101010101" pitchFamily="49" charset="-122"/>
              <a:cs typeface="+mn-cs"/>
            </a:endParaRPr>
          </a:p>
        </p:txBody>
      </p:sp>
      <p:sp>
        <p:nvSpPr>
          <p:cNvPr id="3" name="矩形 2"/>
          <p:cNvSpPr/>
          <p:nvPr/>
        </p:nvSpPr>
        <p:spPr>
          <a:xfrm>
            <a:off x="0" y="0"/>
            <a:ext cx="9129713" cy="11255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14288" y="6294438"/>
            <a:ext cx="4845050" cy="561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6" name="直接连接符 5"/>
          <p:cNvCxnSpPr/>
          <p:nvPr/>
        </p:nvCxnSpPr>
        <p:spPr>
          <a:xfrm>
            <a:off x="3780155" y="1628775"/>
            <a:ext cx="0" cy="3600450"/>
          </a:xfrm>
          <a:prstGeom prst="line">
            <a:avLst/>
          </a:prstGeom>
          <a:ln w="88900" cmpd="thinThick">
            <a:solidFill>
              <a:srgbClr val="FF0000"/>
            </a:solidFill>
          </a:ln>
        </p:spPr>
        <p:style>
          <a:lnRef idx="1">
            <a:schemeClr val="accent1"/>
          </a:lnRef>
          <a:fillRef idx="0">
            <a:schemeClr val="accent1"/>
          </a:fillRef>
          <a:effectRef idx="0">
            <a:schemeClr val="accent1"/>
          </a:effectRef>
          <a:fontRef idx="minor">
            <a:schemeClr val="tx1"/>
          </a:fontRef>
        </p:style>
      </p:cxnSp>
      <p:sp>
        <p:nvSpPr>
          <p:cNvPr id="6150" name="矩形 3"/>
          <p:cNvSpPr/>
          <p:nvPr/>
        </p:nvSpPr>
        <p:spPr>
          <a:xfrm>
            <a:off x="467043" y="2741613"/>
            <a:ext cx="3240087" cy="796290"/>
          </a:xfrm>
          <a:prstGeom prst="rect">
            <a:avLst/>
          </a:prstGeom>
          <a:noFill/>
          <a:ln w="9525">
            <a:noFill/>
          </a:ln>
        </p:spPr>
        <p:txBody>
          <a:bodyPr>
            <a:spAutoFit/>
          </a:bodyPr>
          <a:p>
            <a:pPr algn="ctr">
              <a:lnSpc>
                <a:spcPts val="5500"/>
              </a:lnSpc>
              <a:buNone/>
            </a:pPr>
            <a:r>
              <a:rPr lang="zh-CN" altLang="en-US" sz="4400" dirty="0">
                <a:solidFill>
                  <a:srgbClr val="000000"/>
                </a:solidFill>
                <a:latin typeface="华文琥珀" panose="02010800040101010101" pitchFamily="2" charset="-122"/>
                <a:ea typeface="华文琥珀" panose="02010800040101010101" pitchFamily="2" charset="-122"/>
              </a:rPr>
              <a:t>任务一</a:t>
            </a:r>
            <a:endParaRPr lang="en-US" altLang="zh-CN" sz="4400" dirty="0">
              <a:solidFill>
                <a:srgbClr val="000000"/>
              </a:solidFill>
              <a:latin typeface="华文琥珀" panose="02010800040101010101" pitchFamily="2" charset="-122"/>
              <a:ea typeface="华文琥珀" panose="0201080004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7409"/>
          <p:cNvSpPr txBox="1">
            <a:spLocks noGrp="1"/>
          </p:cNvSpPr>
          <p:nvPr>
            <p:ph type="title" idx="4294967295"/>
          </p:nvPr>
        </p:nvSpPr>
        <p:spPr>
          <a:xfrm>
            <a:off x="827405" y="260033"/>
            <a:ext cx="5062220" cy="521970"/>
          </a:xfrm>
          <a:noFill/>
        </p:spPr>
        <p:txBody>
          <a:bodyPr wrap="square" rtlCol="0" anchor="t" anchorCtr="0">
            <a:spAutoFit/>
          </a:bodyPr>
          <a:p>
            <a:pPr lvl="0" algn="l" defTabSz="914400">
              <a:buClrTx/>
              <a:buSzTx/>
              <a:buFontTx/>
            </a:pPr>
            <a:r>
              <a:rPr kumimoji="0" lang="zh-CN" altLang="zh-CN" sz="2800" dirty="0">
                <a:latin typeface="Verdana" panose="020B0604030504040204" pitchFamily="34" charset="0"/>
                <a:ea typeface="微软雅黑" panose="020B0503020204020204" pitchFamily="34" charset="-122"/>
                <a:cs typeface="+mn-cs"/>
                <a:sym typeface="+mn-ea"/>
              </a:rPr>
              <a:t>练习</a:t>
            </a:r>
            <a:endParaRPr kumimoji="0" lang="zh-CN" altLang="zh-CN" sz="2800" dirty="0">
              <a:latin typeface="Verdana" panose="020B0604030504040204" pitchFamily="34" charset="0"/>
              <a:ea typeface="微软雅黑" panose="020B0503020204020204" pitchFamily="34" charset="-122"/>
              <a:cs typeface="+mn-cs"/>
              <a:sym typeface="+mn-ea"/>
            </a:endParaRPr>
          </a:p>
        </p:txBody>
      </p:sp>
      <p:sp>
        <p:nvSpPr>
          <p:cNvPr id="16386" name="文本占位符 17410"/>
          <p:cNvSpPr>
            <a:spLocks noGrp="1"/>
          </p:cNvSpPr>
          <p:nvPr>
            <p:ph idx="4294967295"/>
          </p:nvPr>
        </p:nvSpPr>
        <p:spPr>
          <a:xfrm>
            <a:off x="1035685" y="1412875"/>
            <a:ext cx="8108315" cy="4824730"/>
          </a:xfrm>
        </p:spPr>
        <p:txBody>
          <a:bodyPr anchor="t" anchorCtr="0"/>
          <a:p>
            <a:pPr>
              <a:lnSpc>
                <a:spcPct val="150000"/>
              </a:lnSpc>
            </a:pPr>
            <a:r>
              <a:rPr lang="zh-CN" altLang="en-US" sz="2600" dirty="0"/>
              <a:t>设配送中心P</a:t>
            </a:r>
            <a:r>
              <a:rPr lang="zh-CN" altLang="en-US" sz="2600" baseline="-25000" dirty="0"/>
              <a:t>0</a:t>
            </a:r>
            <a:r>
              <a:rPr lang="zh-CN" altLang="en-US" sz="2600" dirty="0"/>
              <a:t>向7个用户P</a:t>
            </a:r>
            <a:r>
              <a:rPr lang="zh-CN" altLang="en-US" sz="2600" baseline="-25000" dirty="0"/>
              <a:t>j</a:t>
            </a:r>
            <a:r>
              <a:rPr lang="zh-CN" altLang="en-US" sz="2600" dirty="0"/>
              <a:t>配送货物，其配送路线网络、配送中心与用户的距离以及用户之间的距离如下图1所示，图中括号内的数字表示客户的需求量(单位：t)，线路上的数字表示两结点之间的距离(单位：km)，现配送中心有2台4t卡车和2台6t卡车两种车辆可供使用。试用节约里程法制定最优的配送方案。</a:t>
            </a:r>
            <a:endParaRPr lang="zh-CN" altLang="en-US" sz="2600"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09" name="图片 18433"/>
          <p:cNvPicPr>
            <a:picLocks noChangeAspect="1"/>
          </p:cNvPicPr>
          <p:nvPr/>
        </p:nvPicPr>
        <p:blipFill>
          <a:blip r:embed="rId1"/>
          <a:stretch>
            <a:fillRect/>
          </a:stretch>
        </p:blipFill>
        <p:spPr>
          <a:xfrm>
            <a:off x="682943" y="1412875"/>
            <a:ext cx="7440612" cy="4060825"/>
          </a:xfrm>
          <a:prstGeom prst="rect">
            <a:avLst/>
          </a:prstGeom>
          <a:noFill/>
          <a:ln w="9525">
            <a:noFill/>
          </a:ln>
        </p:spPr>
      </p:pic>
      <p:sp>
        <p:nvSpPr>
          <p:cNvPr id="16385" name="标题 17409"/>
          <p:cNvSpPr txBox="1">
            <a:spLocks noGrp="1"/>
          </p:cNvSpPr>
          <p:nvPr/>
        </p:nvSpPr>
        <p:spPr>
          <a:xfrm>
            <a:off x="827405" y="260033"/>
            <a:ext cx="5062220" cy="521970"/>
          </a:xfrm>
          <a:noFill/>
        </p:spPr>
        <p:txBody>
          <a:bodyPr wrap="square" rtlCol="0" anchor="t" anchorCtr="0">
            <a:spAutoFit/>
          </a:bodyPr>
          <a:lstStyle>
            <a:lvl1pPr algn="ctr" rtl="0" eaLnBrk="0" fontAlgn="base" hangingPunct="0">
              <a:spcBef>
                <a:spcPct val="0"/>
              </a:spcBef>
              <a:spcAft>
                <a:spcPct val="0"/>
              </a:spcAft>
              <a:defRPr kumimoji="1" sz="4400" kern="1200">
                <a:solidFill>
                  <a:schemeClr val="tx1"/>
                </a:solidFill>
                <a:latin typeface="+mj-lt"/>
                <a:ea typeface="+mj-ea"/>
                <a:cs typeface="微软雅黑" panose="020B0503020204020204" pitchFamily="34" charset="-122"/>
              </a:defRPr>
            </a:lvl1pPr>
            <a:lvl2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5pPr>
            <a:lvl6pPr marL="4572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9pPr>
          </a:lstStyle>
          <a:p>
            <a:pPr lvl="0" algn="l">
              <a:buClrTx/>
              <a:buSzTx/>
              <a:buFontTx/>
            </a:pPr>
            <a:r>
              <a:rPr kumimoji="0" lang="zh-CN" altLang="zh-CN" sz="2800" dirty="0">
                <a:latin typeface="Verdana" panose="020B0604030504040204" pitchFamily="34" charset="0"/>
                <a:ea typeface="微软雅黑" panose="020B0503020204020204" pitchFamily="34" charset="-122"/>
                <a:cs typeface="+mn-cs"/>
                <a:sym typeface="+mn-ea"/>
              </a:rPr>
              <a:t>练习</a:t>
            </a:r>
            <a:endParaRPr kumimoji="0" lang="zh-CN" altLang="zh-CN" sz="2800" dirty="0">
              <a:latin typeface="Verdana" panose="020B0604030504040204" pitchFamily="34" charset="0"/>
              <a:ea typeface="微软雅黑" panose="020B0503020204020204" pitchFamily="34" charset="-122"/>
              <a:cs typeface="+mn-cs"/>
              <a:sym typeface="+mn-ea"/>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
          <p:cNvSpPr txBox="1">
            <a:spLocks noGrp="1"/>
          </p:cNvSpPr>
          <p:nvPr>
            <p:ph type="title" idx="4294967295"/>
          </p:nvPr>
        </p:nvSpPr>
        <p:spPr>
          <a:xfrm>
            <a:off x="827405" y="260350"/>
            <a:ext cx="8229600" cy="583565"/>
          </a:xfrm>
          <a:noFill/>
        </p:spPr>
        <p:txBody>
          <a:bodyPr wrap="square" rtlCol="0" anchor="t" anchorCtr="0">
            <a:spAutoFit/>
          </a:bodyPr>
          <a:p>
            <a:pPr lvl="0" algn="l" defTabSz="914400">
              <a:buClrTx/>
              <a:buSzTx/>
              <a:buFontTx/>
            </a:pPr>
            <a:r>
              <a:rPr kumimoji="0" lang="zh-CN" altLang="zh-CN" sz="2800" dirty="0">
                <a:latin typeface="Verdana" panose="020B0604030504040204" pitchFamily="34" charset="0"/>
                <a:ea typeface="微软雅黑" panose="020B0503020204020204" pitchFamily="34" charset="-122"/>
                <a:cs typeface="+mn-cs"/>
                <a:sym typeface="+mn-ea"/>
              </a:rPr>
              <a:t>解析：</a:t>
            </a:r>
            <a:endParaRPr kumimoji="0" lang="zh-CN" altLang="zh-CN" sz="2800" dirty="0">
              <a:latin typeface="Verdana" panose="020B0604030504040204" pitchFamily="34" charset="0"/>
              <a:ea typeface="微软雅黑" panose="020B0503020204020204" pitchFamily="34" charset="-122"/>
              <a:cs typeface="+mn-cs"/>
              <a:sym typeface="+mn-ea"/>
            </a:endParaRPr>
          </a:p>
        </p:txBody>
      </p:sp>
      <p:graphicFrame>
        <p:nvGraphicFramePr>
          <p:cNvPr id="5" name="表格 4"/>
          <p:cNvGraphicFramePr/>
          <p:nvPr/>
        </p:nvGraphicFramePr>
        <p:xfrm>
          <a:off x="827088" y="2277110"/>
          <a:ext cx="7437755" cy="3260090"/>
        </p:xfrm>
        <a:graphic>
          <a:graphicData uri="http://schemas.openxmlformats.org/drawingml/2006/table">
            <a:tbl>
              <a:tblPr firstRow="1" bandRow="1">
                <a:tableStyleId>{5940675A-B579-460E-94D1-54222C63F5DA}</a:tableStyleId>
              </a:tblPr>
              <a:tblGrid>
                <a:gridCol w="793115"/>
                <a:gridCol w="793750"/>
                <a:gridCol w="793750"/>
                <a:gridCol w="793115"/>
                <a:gridCol w="892175"/>
                <a:gridCol w="794385"/>
                <a:gridCol w="890270"/>
                <a:gridCol w="1045845"/>
                <a:gridCol w="641350"/>
              </a:tblGrid>
              <a:tr h="422910">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需求量</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0">
                          <a:latin typeface="宋体" panose="02010600030101010101" pitchFamily="2" charset="-122"/>
                          <a:ea typeface="宋体" panose="02010600030101010101" pitchFamily="2" charset="-122"/>
                          <a:cs typeface="宋体" panose="02010600030101010101" pitchFamily="2" charset="-122"/>
                        </a:rPr>
                        <a:t>P</a:t>
                      </a:r>
                      <a:r>
                        <a:rPr lang="en-US" sz="1400" b="0">
                          <a:latin typeface="宋体" panose="02010600030101010101" pitchFamily="2" charset="-122"/>
                          <a:ea typeface="宋体" panose="02010600030101010101" pitchFamily="2" charset="-122"/>
                          <a:cs typeface="宋体" panose="02010600030101010101" pitchFamily="2" charset="-122"/>
                        </a:rPr>
                        <a:t>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7">
                  <a:txBody>
                    <a:bodyPr/>
                    <a:p>
                      <a:pPr>
                        <a:buNone/>
                      </a:pPr>
                      <a:endParaRPr lang="en-US" altLang="en-US" sz="1400" b="0">
                        <a:latin typeface="Times New Roman" panose="02020603050405020304" pitchFamily="18" charset="0"/>
                      </a:endParaRPr>
                    </a:p>
                  </a:txBody>
                  <a:tcPr>
                    <a:lnL w="12700" cap="flat" cmpd="sng">
                      <a:solidFill>
                        <a:srgbClr val="080000"/>
                      </a:solidFill>
                      <a:prstDash val="solid"/>
                      <a:headEnd type="none" w="med" len="med"/>
                      <a:tailEnd type="none" w="med" len="med"/>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R cap="flat">
                      <a:noFill/>
                    </a:lnR>
                    <a:lnT cap="flat">
                      <a:noFill/>
                    </a:lnT>
                    <a:lnB cap="flat">
                      <a:noFill/>
                    </a:lnB>
                  </a:tcPr>
                </a:tc>
              </a:tr>
              <a:tr h="304800">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2.8</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8</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0">
                          <a:latin typeface="宋体" panose="02010600030101010101" pitchFamily="2" charset="-122"/>
                          <a:ea typeface="宋体" panose="02010600030101010101" pitchFamily="2" charset="-122"/>
                          <a:cs typeface="宋体" panose="02010600030101010101" pitchFamily="2" charset="-122"/>
                        </a:rPr>
                        <a:t>P</a:t>
                      </a:r>
                      <a:r>
                        <a:rPr lang="en-US" sz="1400" b="0">
                          <a:latin typeface="宋体" panose="02010600030101010101" pitchFamily="2" charset="-122"/>
                          <a:ea typeface="宋体" panose="02010600030101010101" pitchFamily="2" charset="-122"/>
                          <a:cs typeface="宋体" panose="02010600030101010101" pitchFamily="2" charset="-122"/>
                        </a:rPr>
                        <a:t>1</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6">
                  <a:txBody>
                    <a:bodyPr/>
                    <a:p>
                      <a:pPr>
                        <a:buNone/>
                      </a:pPr>
                      <a:endParaRPr lang="en-US" altLang="en-US" sz="1400" b="0">
                        <a:latin typeface="Times New Roman" panose="02020603050405020304" pitchFamily="18" charset="0"/>
                      </a:endParaRPr>
                    </a:p>
                  </a:txBody>
                  <a:tcPr>
                    <a:lnL w="12700" cap="flat" cmpd="sng">
                      <a:solidFill>
                        <a:srgbClr val="080000"/>
                      </a:solidFill>
                      <a:prstDash val="solid"/>
                      <a:headEnd type="none" w="med" len="med"/>
                      <a:tailEnd type="none" w="med" len="med"/>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cap="flat">
                      <a:noFill/>
                    </a:lnB>
                  </a:tcPr>
                </a:tc>
                <a:tc hMerge="1">
                  <a:tcPr>
                    <a:lnT cap="flat">
                      <a:noFill/>
                    </a:lnT>
                    <a:lnB cap="flat">
                      <a:noFill/>
                    </a:lnB>
                  </a:tcPr>
                </a:tc>
                <a:tc hMerge="1">
                  <a:tcPr>
                    <a:lnT cap="flat">
                      <a:noFill/>
                    </a:lnT>
                    <a:lnB cap="flat">
                      <a:noFill/>
                    </a:lnB>
                  </a:tcPr>
                </a:tc>
                <a:tc hMerge="1">
                  <a:tcPr>
                    <a:lnT cap="flat">
                      <a:noFill/>
                    </a:lnT>
                    <a:lnB cap="flat">
                      <a:noFill/>
                    </a:lnB>
                  </a:tcPr>
                </a:tc>
                <a:tc hMerge="1">
                  <a:tcPr>
                    <a:lnR cap="flat">
                      <a:noFill/>
                    </a:lnR>
                    <a:lnT cap="flat">
                      <a:noFill/>
                    </a:lnT>
                    <a:lnB cap="flat">
                      <a:noFill/>
                    </a:lnB>
                  </a:tcPr>
                </a:tc>
              </a:tr>
              <a:tr h="416560">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1.7</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5（7）</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0">
                          <a:latin typeface="宋体" panose="02010600030101010101" pitchFamily="2" charset="-122"/>
                          <a:ea typeface="宋体" panose="02010600030101010101" pitchFamily="2" charset="-122"/>
                          <a:cs typeface="宋体" panose="02010600030101010101" pitchFamily="2" charset="-122"/>
                        </a:rPr>
                        <a:t>P</a:t>
                      </a:r>
                      <a:r>
                        <a:rPr lang="en-US" sz="1400" b="0">
                          <a:latin typeface="宋体" panose="02010600030101010101" pitchFamily="2" charset="-122"/>
                          <a:ea typeface="宋体" panose="02010600030101010101" pitchFamily="2" charset="-122"/>
                          <a:cs typeface="宋体" panose="02010600030101010101" pitchFamily="2" charset="-122"/>
                        </a:rPr>
                        <a:t>2</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a:buNone/>
                      </a:pPr>
                      <a:endParaRPr lang="en-US" altLang="en-US" sz="1400" b="0">
                        <a:latin typeface="Times New Roman" panose="02020603050405020304" pitchFamily="18" charset="0"/>
                      </a:endParaRPr>
                    </a:p>
                  </a:txBody>
                  <a:tcPr>
                    <a:lnL w="12700" cap="flat" cmpd="sng">
                      <a:solidFill>
                        <a:srgbClr val="080000"/>
                      </a:solidFill>
                      <a:prstDash val="solid"/>
                      <a:headEnd type="none" w="med" len="med"/>
                      <a:tailEnd type="none" w="med" len="med"/>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cap="flat">
                      <a:noFill/>
                    </a:lnB>
                  </a:tcPr>
                </a:tc>
                <a:tc hMerge="1">
                  <a:tcPr>
                    <a:lnT cap="flat">
                      <a:noFill/>
                    </a:lnT>
                    <a:lnB cap="flat">
                      <a:noFill/>
                    </a:lnB>
                  </a:tcPr>
                </a:tc>
                <a:tc hMerge="1">
                  <a:tcPr>
                    <a:lnT cap="flat">
                      <a:noFill/>
                    </a:lnT>
                    <a:lnB cap="flat">
                      <a:noFill/>
                    </a:lnB>
                  </a:tcPr>
                </a:tc>
                <a:tc hMerge="1">
                  <a:tcPr>
                    <a:lnR cap="flat">
                      <a:noFill/>
                    </a:lnR>
                    <a:lnT cap="flat">
                      <a:noFill/>
                    </a:lnT>
                    <a:lnB cap="flat">
                      <a:noFill/>
                    </a:lnB>
                  </a:tcPr>
                </a:tc>
              </a:tr>
              <a:tr h="417195">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0.8</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8</a:t>
                      </a:r>
                      <a:endParaRPr lang="en-US" alt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9（7）</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4（8）</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0">
                          <a:latin typeface="宋体" panose="02010600030101010101" pitchFamily="2" charset="-122"/>
                          <a:ea typeface="宋体" panose="02010600030101010101" pitchFamily="2" charset="-122"/>
                          <a:cs typeface="宋体" panose="02010600030101010101" pitchFamily="2" charset="-122"/>
                        </a:rPr>
                        <a:t>P</a:t>
                      </a:r>
                      <a:r>
                        <a:rPr lang="en-US" sz="1400" b="0">
                          <a:latin typeface="宋体" panose="02010600030101010101" pitchFamily="2" charset="-122"/>
                          <a:ea typeface="宋体" panose="02010600030101010101" pitchFamily="2" charset="-122"/>
                          <a:cs typeface="宋体" panose="02010600030101010101" pitchFamily="2" charset="-122"/>
                        </a:rPr>
                        <a:t>3</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4">
                  <a:txBody>
                    <a:bodyPr/>
                    <a:p>
                      <a:pPr>
                        <a:buNone/>
                      </a:pPr>
                      <a:endParaRPr lang="en-US" altLang="en-US" sz="1400" b="0">
                        <a:latin typeface="Times New Roman" panose="02020603050405020304" pitchFamily="18" charset="0"/>
                      </a:endParaRPr>
                    </a:p>
                  </a:txBody>
                  <a:tcPr>
                    <a:lnL w="12700" cap="flat" cmpd="sng">
                      <a:solidFill>
                        <a:srgbClr val="080000"/>
                      </a:solidFill>
                      <a:prstDash val="solid"/>
                      <a:headEnd type="none" w="med" len="med"/>
                      <a:tailEnd type="none" w="med" len="med"/>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cap="flat">
                      <a:noFill/>
                    </a:lnB>
                  </a:tcPr>
                </a:tc>
                <a:tc hMerge="1">
                  <a:tcPr>
                    <a:lnT cap="flat">
                      <a:noFill/>
                    </a:lnT>
                    <a:lnB cap="flat">
                      <a:noFill/>
                    </a:lnB>
                  </a:tcPr>
                </a:tc>
                <a:tc hMerge="1">
                  <a:tcPr>
                    <a:lnR cap="flat">
                      <a:noFill/>
                    </a:lnR>
                    <a:lnT cap="flat">
                      <a:noFill/>
                    </a:lnT>
                    <a:lnB cap="flat">
                      <a:noFill/>
                    </a:lnB>
                  </a:tcPr>
                </a:tc>
              </a:tr>
              <a:tr h="424180">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1.4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12</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16（4）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11（5）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7（13）</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0">
                          <a:latin typeface="宋体" panose="02010600030101010101" pitchFamily="2" charset="-122"/>
                          <a:ea typeface="宋体" panose="02010600030101010101" pitchFamily="2" charset="-122"/>
                          <a:cs typeface="宋体" panose="02010600030101010101" pitchFamily="2" charset="-122"/>
                        </a:rPr>
                        <a:t>P</a:t>
                      </a:r>
                      <a:r>
                        <a:rPr lang="en-US" sz="1400" b="0">
                          <a:latin typeface="宋体" panose="02010600030101010101" pitchFamily="2" charset="-122"/>
                          <a:ea typeface="宋体" panose="02010600030101010101" pitchFamily="2" charset="-122"/>
                          <a:cs typeface="宋体" panose="02010600030101010101" pitchFamily="2" charset="-122"/>
                        </a:rPr>
                        <a:t>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a:buNone/>
                      </a:pPr>
                      <a:endParaRPr lang="en-US" altLang="en-US" sz="1400" b="0">
                        <a:latin typeface="Times New Roman" panose="02020603050405020304" pitchFamily="18" charset="0"/>
                      </a:endParaRPr>
                    </a:p>
                  </a:txBody>
                  <a:tcPr>
                    <a:lnL w="12700" cap="flat" cmpd="sng">
                      <a:solidFill>
                        <a:srgbClr val="080000"/>
                      </a:solidFill>
                      <a:prstDash val="solid"/>
                      <a:headEnd type="none" w="med" len="med"/>
                      <a:tailEnd type="none" w="med" len="med"/>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cap="flat">
                      <a:noFill/>
                    </a:lnB>
                  </a:tcPr>
                </a:tc>
                <a:tc hMerge="1">
                  <a:tcPr>
                    <a:lnR cap="flat">
                      <a:noFill/>
                    </a:lnR>
                    <a:lnT cap="flat">
                      <a:noFill/>
                    </a:lnT>
                    <a:lnB cap="flat">
                      <a:noFill/>
                    </a:lnB>
                  </a:tcPr>
                </a:tc>
              </a:tr>
              <a:tr h="424815">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2.5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13（0）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9（0）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13（0）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10（7）</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0">
                          <a:latin typeface="宋体" panose="02010600030101010101" pitchFamily="2" charset="-122"/>
                          <a:ea typeface="宋体" panose="02010600030101010101" pitchFamily="2" charset="-122"/>
                          <a:cs typeface="宋体" panose="02010600030101010101" pitchFamily="2" charset="-122"/>
                        </a:rPr>
                        <a:t>P</a:t>
                      </a:r>
                      <a:r>
                        <a:rPr lang="en-US" sz="1400" b="0">
                          <a:latin typeface="宋体" panose="02010600030101010101" pitchFamily="2" charset="-122"/>
                          <a:ea typeface="宋体" panose="02010600030101010101" pitchFamily="2" charset="-122"/>
                          <a:cs typeface="宋体" panose="02010600030101010101" pitchFamily="2" charset="-122"/>
                        </a:rPr>
                        <a:t>5</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buNone/>
                      </a:pPr>
                      <a:endParaRPr lang="en-US" altLang="en-US" sz="1400" b="0">
                        <a:latin typeface="Times New Roman" panose="02020603050405020304" pitchFamily="18" charset="0"/>
                      </a:endParaRPr>
                    </a:p>
                  </a:txBody>
                  <a:tcPr>
                    <a:lnL w="12700" cap="flat" cmpd="sng">
                      <a:solidFill>
                        <a:srgbClr val="080000"/>
                      </a:solidFill>
                      <a:prstDash val="solid"/>
                      <a:headEnd type="none" w="med" len="med"/>
                      <a:tailEnd type="none" w="med" len="med"/>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R cap="flat">
                      <a:noFill/>
                    </a:lnR>
                    <a:lnT cap="flat">
                      <a:noFill/>
                    </a:lnT>
                    <a:lnB cap="flat">
                      <a:noFill/>
                    </a:lnB>
                  </a:tcPr>
                </a:tc>
              </a:tr>
              <a:tr h="424815">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1.6</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14</a:t>
                      </a:r>
                      <a:endParaRPr lang="en-US" alt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22（0）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18（0）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22（0）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19（7）</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9（10）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0">
                          <a:latin typeface="宋体" panose="02010600030101010101" pitchFamily="2" charset="-122"/>
                          <a:ea typeface="宋体" panose="02010600030101010101" pitchFamily="2" charset="-122"/>
                          <a:cs typeface="宋体" panose="02010600030101010101" pitchFamily="2" charset="-122"/>
                        </a:rPr>
                        <a:t>P</a:t>
                      </a:r>
                      <a:r>
                        <a:rPr lang="en-US" sz="1400" b="0">
                          <a:latin typeface="宋体" panose="02010600030101010101" pitchFamily="2" charset="-122"/>
                          <a:ea typeface="宋体" panose="02010600030101010101" pitchFamily="2" charset="-122"/>
                          <a:cs typeface="宋体" panose="02010600030101010101" pitchFamily="2" charset="-122"/>
                        </a:rPr>
                        <a:t>6</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endParaRPr lang="en-US" altLang="en-US" sz="1400" b="0">
                        <a:latin typeface="Times New Roman" panose="02020603050405020304" pitchFamily="18" charset="0"/>
                      </a:endParaRPr>
                    </a:p>
                  </a:txBody>
                  <a:tcPr>
                    <a:lnL w="12700" cap="flat" cmpd="sng">
                      <a:solidFill>
                        <a:srgbClr val="080000"/>
                      </a:solidFill>
                      <a:prstDash val="solid"/>
                      <a:headEnd type="none" w="med" len="med"/>
                      <a:tailEnd type="none" w="med" len="med"/>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r>
              <a:tr h="424815">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1.8</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19</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27（0）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23（0）</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27（0）</a:t>
                      </a:r>
                      <a:endParaRPr lang="en-US" altLang="en-US" sz="14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30（1）</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20（4）</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400" b="0">
                          <a:latin typeface="宋体" panose="02010600030101010101" pitchFamily="2" charset="-122"/>
                          <a:ea typeface="宋体" panose="02010600030101010101" pitchFamily="2" charset="-122"/>
                          <a:cs typeface="宋体" panose="02010600030101010101" pitchFamily="2" charset="-122"/>
                        </a:rPr>
                        <a:t>11（22）</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0">
                          <a:latin typeface="宋体" panose="02010600030101010101" pitchFamily="2" charset="-122"/>
                          <a:ea typeface="宋体" panose="02010600030101010101" pitchFamily="2" charset="-122"/>
                          <a:cs typeface="宋体" panose="02010600030101010101" pitchFamily="2" charset="-122"/>
                        </a:rPr>
                        <a:t>P</a:t>
                      </a:r>
                      <a:r>
                        <a:rPr lang="en-US" sz="1400" b="0">
                          <a:latin typeface="宋体" panose="02010600030101010101" pitchFamily="2" charset="-122"/>
                          <a:ea typeface="宋体" panose="02010600030101010101" pitchFamily="2" charset="-122"/>
                          <a:cs typeface="宋体" panose="02010600030101010101" pitchFamily="2" charset="-122"/>
                        </a:rPr>
                        <a:t>7</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2235200" y="2263140"/>
          <a:ext cx="5318125" cy="3063240"/>
        </p:xfrm>
        <a:graphic>
          <a:graphicData uri="http://schemas.openxmlformats.org/drawingml/2006/table">
            <a:tbl>
              <a:tblPr firstRow="1" bandRow="1">
                <a:tableStyleId>{5940675A-B579-460E-94D1-54222C63F5DA}</a:tableStyleId>
              </a:tblPr>
              <a:tblGrid>
                <a:gridCol w="1332230"/>
                <a:gridCol w="1327785"/>
                <a:gridCol w="1332230"/>
                <a:gridCol w="1325880"/>
              </a:tblGrid>
              <a:tr h="510540">
                <a:tc>
                  <a:txBody>
                    <a:bodyPr/>
                    <a:p>
                      <a:pPr algn="ctr">
                        <a:buNone/>
                      </a:pPr>
                      <a:endParaRPr 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P6P7</a:t>
                      </a:r>
                      <a:endParaRPr lang="en-US" alt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22</a:t>
                      </a:r>
                      <a:endParaRPr lang="en-US" alt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latin typeface="宋体" panose="02010600030101010101" pitchFamily="2" charset="-122"/>
                          <a:ea typeface="宋体" panose="02010600030101010101" pitchFamily="2" charset="-122"/>
                          <a:cs typeface="宋体" panose="02010600030101010101" pitchFamily="2" charset="-122"/>
                        </a:rPr>
                        <a:t>P4P5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latin typeface="宋体" panose="02010600030101010101" pitchFamily="2" charset="-122"/>
                          <a:ea typeface="宋体" panose="02010600030101010101" pitchFamily="2" charset="-122"/>
                          <a:cs typeface="宋体" panose="02010600030101010101" pitchFamily="2" charset="-122"/>
                        </a:rPr>
                        <a:t>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0540">
                <a:tc>
                  <a:txBody>
                    <a:bodyPr/>
                    <a:p>
                      <a:pPr algn="ctr">
                        <a:buNone/>
                      </a:pPr>
                      <a:endParaRPr lang="en-US" sz="1600" b="0">
                        <a:highlight>
                          <a:srgbClr val="FFFF00"/>
                        </a:highlight>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highlight>
                            <a:srgbClr val="FFFF00"/>
                          </a:highlight>
                          <a:latin typeface="宋体" panose="02010600030101010101" pitchFamily="2" charset="-122"/>
                          <a:ea typeface="宋体" panose="02010600030101010101" pitchFamily="2" charset="-122"/>
                          <a:cs typeface="宋体" panose="02010600030101010101" pitchFamily="2" charset="-122"/>
                        </a:rPr>
                        <a:t>P3P4</a:t>
                      </a:r>
                      <a:endParaRPr lang="en-US" altLang="en-US" sz="1600" b="0">
                        <a:highlight>
                          <a:srgbClr val="FFFF00"/>
                        </a:highlight>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highlight>
                          <a:srgbClr val="FFFF00"/>
                        </a:highlight>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highlight>
                            <a:srgbClr val="FFFF00"/>
                          </a:highlight>
                          <a:latin typeface="宋体" panose="02010600030101010101" pitchFamily="2" charset="-122"/>
                          <a:ea typeface="宋体" panose="02010600030101010101" pitchFamily="2" charset="-122"/>
                          <a:cs typeface="宋体" panose="02010600030101010101" pitchFamily="2" charset="-122"/>
                        </a:rPr>
                        <a:t>13</a:t>
                      </a:r>
                      <a:endParaRPr lang="en-US" altLang="en-US" sz="1600" b="0">
                        <a:highlight>
                          <a:srgbClr val="FFFF00"/>
                        </a:highlight>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latin typeface="宋体" panose="02010600030101010101" pitchFamily="2" charset="-122"/>
                          <a:ea typeface="宋体" panose="02010600030101010101" pitchFamily="2" charset="-122"/>
                          <a:cs typeface="宋体" panose="02010600030101010101" pitchFamily="2" charset="-122"/>
                        </a:rPr>
                        <a:t>P4P6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latin typeface="宋体" panose="02010600030101010101" pitchFamily="2" charset="-122"/>
                          <a:ea typeface="宋体" panose="02010600030101010101" pitchFamily="2" charset="-122"/>
                          <a:cs typeface="宋体" panose="02010600030101010101" pitchFamily="2" charset="-122"/>
                        </a:rPr>
                        <a:t>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0540">
                <a:tc>
                  <a:txBody>
                    <a:bodyPr/>
                    <a:p>
                      <a:pPr algn="ctr">
                        <a:buNone/>
                      </a:pPr>
                      <a:endParaRPr 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P5P6</a:t>
                      </a:r>
                      <a:endParaRPr lang="en-US" alt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solidFill>
                            <a:srgbClr val="FF0000"/>
                          </a:solidFill>
                          <a:latin typeface="宋体" panose="02010600030101010101" pitchFamily="2" charset="-122"/>
                          <a:ea typeface="宋体" panose="02010600030101010101" pitchFamily="2" charset="-122"/>
                          <a:cs typeface="宋体" panose="02010600030101010101" pitchFamily="2" charset="-122"/>
                        </a:rPr>
                        <a:t>10</a:t>
                      </a:r>
                      <a:endParaRPr lang="en-US" altLang="en-US" sz="1600" b="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latin typeface="宋体" panose="02010600030101010101" pitchFamily="2" charset="-122"/>
                          <a:ea typeface="宋体" panose="02010600030101010101" pitchFamily="2" charset="-122"/>
                          <a:cs typeface="宋体" panose="02010600030101010101" pitchFamily="2" charset="-122"/>
                        </a:rPr>
                        <a:t>P2P4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0540">
                <a:tc>
                  <a:txBody>
                    <a:bodyPr/>
                    <a:p>
                      <a:pPr algn="ctr">
                        <a:buNone/>
                      </a:pPr>
                      <a:endParaRPr lang="en-US" sz="1600" b="0">
                        <a:highlight>
                          <a:srgbClr val="FFFF00"/>
                        </a:highlight>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highlight>
                            <a:srgbClr val="FFFF00"/>
                          </a:highlight>
                          <a:latin typeface="宋体" panose="02010600030101010101" pitchFamily="2" charset="-122"/>
                          <a:ea typeface="宋体" panose="02010600030101010101" pitchFamily="2" charset="-122"/>
                          <a:cs typeface="宋体" panose="02010600030101010101" pitchFamily="2" charset="-122"/>
                        </a:rPr>
                        <a:t>P2P3</a:t>
                      </a:r>
                      <a:endParaRPr lang="en-US" altLang="en-US" sz="1600" b="0">
                        <a:highlight>
                          <a:srgbClr val="FFFF00"/>
                        </a:highlight>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highlight>
                          <a:srgbClr val="FFFF00"/>
                        </a:highlight>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highlight>
                            <a:srgbClr val="FFFF00"/>
                          </a:highlight>
                          <a:latin typeface="宋体" panose="02010600030101010101" pitchFamily="2" charset="-122"/>
                          <a:ea typeface="宋体" panose="02010600030101010101" pitchFamily="2" charset="-122"/>
                          <a:cs typeface="宋体" panose="02010600030101010101" pitchFamily="2" charset="-122"/>
                        </a:rPr>
                        <a:t>8</a:t>
                      </a:r>
                      <a:endParaRPr lang="en-US" altLang="en-US" sz="1600" b="0">
                        <a:highlight>
                          <a:srgbClr val="FFFF00"/>
                        </a:highlight>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latin typeface="宋体" panose="02010600030101010101" pitchFamily="2" charset="-122"/>
                          <a:ea typeface="宋体" panose="02010600030101010101" pitchFamily="2" charset="-122"/>
                          <a:cs typeface="宋体" panose="02010600030101010101" pitchFamily="2" charset="-122"/>
                        </a:rPr>
                        <a:t>P1P4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latin typeface="宋体" panose="02010600030101010101" pitchFamily="2" charset="-122"/>
                          <a:ea typeface="宋体" panose="02010600030101010101" pitchFamily="2" charset="-122"/>
                          <a:cs typeface="宋体" panose="02010600030101010101" pitchFamily="2" charset="-122"/>
                        </a:rPr>
                        <a:t>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0540">
                <a:tc>
                  <a:txBody>
                    <a:bodyPr/>
                    <a:p>
                      <a:pPr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latin typeface="宋体" panose="02010600030101010101" pitchFamily="2" charset="-122"/>
                          <a:ea typeface="宋体" panose="02010600030101010101" pitchFamily="2" charset="-122"/>
                          <a:cs typeface="宋体" panose="02010600030101010101" pitchFamily="2" charset="-122"/>
                        </a:rPr>
                        <a:t>P1P2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latin typeface="宋体" panose="02010600030101010101" pitchFamily="2" charset="-122"/>
                          <a:ea typeface="宋体" panose="02010600030101010101" pitchFamily="2" charset="-122"/>
                          <a:cs typeface="宋体" panose="02010600030101010101" pitchFamily="2" charset="-122"/>
                        </a:rPr>
                        <a:t>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latin typeface="宋体" panose="02010600030101010101" pitchFamily="2" charset="-122"/>
                          <a:ea typeface="宋体" panose="02010600030101010101" pitchFamily="2" charset="-122"/>
                          <a:cs typeface="宋体" panose="02010600030101010101" pitchFamily="2" charset="-122"/>
                        </a:rPr>
                        <a:t>P5P7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latin typeface="宋体" panose="02010600030101010101" pitchFamily="2" charset="-122"/>
                          <a:ea typeface="宋体" panose="02010600030101010101" pitchFamily="2" charset="-122"/>
                          <a:cs typeface="宋体" panose="02010600030101010101" pitchFamily="2" charset="-122"/>
                        </a:rPr>
                        <a:t>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0540">
                <a:tc>
                  <a:txBody>
                    <a:bodyPr/>
                    <a:p>
                      <a:pPr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latin typeface="宋体" panose="02010600030101010101" pitchFamily="2" charset="-122"/>
                          <a:ea typeface="宋体" panose="02010600030101010101" pitchFamily="2" charset="-122"/>
                          <a:cs typeface="宋体" panose="02010600030101010101" pitchFamily="2" charset="-122"/>
                        </a:rPr>
                        <a:t>P1P3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latin typeface="宋体" panose="02010600030101010101" pitchFamily="2" charset="-122"/>
                          <a:ea typeface="宋体" panose="02010600030101010101" pitchFamily="2" charset="-122"/>
                          <a:cs typeface="宋体" panose="02010600030101010101" pitchFamily="2" charset="-122"/>
                        </a:rPr>
                        <a:t>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latin typeface="宋体" panose="02010600030101010101" pitchFamily="2" charset="-122"/>
                          <a:ea typeface="宋体" panose="02010600030101010101" pitchFamily="2" charset="-122"/>
                          <a:cs typeface="宋体" panose="02010600030101010101" pitchFamily="2" charset="-122"/>
                        </a:rPr>
                        <a:t>P4P7</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algn="ctr">
                        <a:buNone/>
                      </a:pPr>
                      <a:r>
                        <a:rPr lang="en-US" sz="1600" b="0">
                          <a:latin typeface="宋体" panose="02010600030101010101" pitchFamily="2" charset="-122"/>
                          <a:ea typeface="宋体" panose="02010600030101010101" pitchFamily="2" charset="-122"/>
                          <a:cs typeface="宋体" panose="02010600030101010101" pitchFamily="2" charset="-122"/>
                        </a:rPr>
                        <a:t>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8433" name="标题 1"/>
          <p:cNvSpPr txBox="1">
            <a:spLocks noGrp="1"/>
          </p:cNvSpPr>
          <p:nvPr/>
        </p:nvSpPr>
        <p:spPr>
          <a:xfrm>
            <a:off x="827405" y="260350"/>
            <a:ext cx="8229600" cy="583565"/>
          </a:xfrm>
          <a:noFill/>
        </p:spPr>
        <p:txBody>
          <a:bodyPr wrap="square" rtlCol="0" anchor="t" anchorCtr="0">
            <a:spAutoFit/>
          </a:bodyPr>
          <a:lstStyle>
            <a:lvl1pPr algn="ctr" rtl="0" eaLnBrk="0" fontAlgn="base" hangingPunct="0">
              <a:spcBef>
                <a:spcPct val="0"/>
              </a:spcBef>
              <a:spcAft>
                <a:spcPct val="0"/>
              </a:spcAft>
              <a:defRPr kumimoji="1" sz="4400" kern="1200">
                <a:solidFill>
                  <a:schemeClr val="tx1"/>
                </a:solidFill>
                <a:latin typeface="+mj-lt"/>
                <a:ea typeface="+mj-ea"/>
                <a:cs typeface="微软雅黑" panose="020B0503020204020204" pitchFamily="34" charset="-122"/>
              </a:defRPr>
            </a:lvl1pPr>
            <a:lvl2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5pPr>
            <a:lvl6pPr marL="4572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9pPr>
          </a:lstStyle>
          <a:p>
            <a:pPr lvl="0" algn="l">
              <a:buClrTx/>
              <a:buSzTx/>
              <a:buFontTx/>
            </a:pPr>
            <a:r>
              <a:rPr kumimoji="0" lang="zh-CN" altLang="zh-CN" sz="2800" dirty="0">
                <a:latin typeface="Verdana" panose="020B0604030504040204" pitchFamily="34" charset="0"/>
                <a:ea typeface="微软雅黑" panose="020B0503020204020204" pitchFamily="34" charset="-122"/>
                <a:cs typeface="+mn-cs"/>
                <a:sym typeface="+mn-ea"/>
              </a:rPr>
              <a:t>解析：</a:t>
            </a:r>
            <a:endParaRPr kumimoji="0" lang="zh-CN" altLang="zh-CN" sz="2800" dirty="0">
              <a:latin typeface="Verdana" panose="020B0604030504040204" pitchFamily="34" charset="0"/>
              <a:ea typeface="微软雅黑" panose="020B0503020204020204" pitchFamily="34" charset="-122"/>
              <a:cs typeface="+mn-cs"/>
              <a:sym typeface="+mn-ea"/>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图片 3"/>
          <p:cNvPicPr>
            <a:picLocks noChangeAspect="1"/>
          </p:cNvPicPr>
          <p:nvPr/>
        </p:nvPicPr>
        <p:blipFill>
          <a:blip r:embed="rId1"/>
          <a:stretch>
            <a:fillRect/>
          </a:stretch>
        </p:blipFill>
        <p:spPr>
          <a:xfrm>
            <a:off x="1764030" y="1484630"/>
            <a:ext cx="5615940" cy="4632325"/>
          </a:xfrm>
          <a:prstGeom prst="rect">
            <a:avLst/>
          </a:prstGeom>
          <a:noFill/>
          <a:ln w="9525">
            <a:noFill/>
          </a:ln>
        </p:spPr>
      </p:pic>
      <p:sp>
        <p:nvSpPr>
          <p:cNvPr id="18433" name="标题 1"/>
          <p:cNvSpPr txBox="1">
            <a:spLocks noGrp="1"/>
          </p:cNvSpPr>
          <p:nvPr/>
        </p:nvSpPr>
        <p:spPr>
          <a:xfrm>
            <a:off x="827405" y="260350"/>
            <a:ext cx="8229600" cy="583565"/>
          </a:xfrm>
          <a:noFill/>
        </p:spPr>
        <p:txBody>
          <a:bodyPr wrap="square" rtlCol="0" anchor="t" anchorCtr="0">
            <a:spAutoFit/>
          </a:bodyPr>
          <a:lstStyle>
            <a:lvl1pPr algn="ctr" rtl="0" eaLnBrk="0" fontAlgn="base" hangingPunct="0">
              <a:spcBef>
                <a:spcPct val="0"/>
              </a:spcBef>
              <a:spcAft>
                <a:spcPct val="0"/>
              </a:spcAft>
              <a:defRPr kumimoji="1" sz="4400" kern="1200">
                <a:solidFill>
                  <a:schemeClr val="tx1"/>
                </a:solidFill>
                <a:latin typeface="+mj-lt"/>
                <a:ea typeface="+mj-ea"/>
                <a:cs typeface="微软雅黑" panose="020B0503020204020204" pitchFamily="34" charset="-122"/>
              </a:defRPr>
            </a:lvl1pPr>
            <a:lvl2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5pPr>
            <a:lvl6pPr marL="4572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9pPr>
          </a:lstStyle>
          <a:p>
            <a:pPr lvl="0" algn="l">
              <a:buClrTx/>
              <a:buSzTx/>
              <a:buFontTx/>
            </a:pPr>
            <a:r>
              <a:rPr kumimoji="0" lang="zh-CN" altLang="zh-CN" sz="2800" dirty="0">
                <a:latin typeface="Verdana" panose="020B0604030504040204" pitchFamily="34" charset="0"/>
                <a:ea typeface="微软雅黑" panose="020B0503020204020204" pitchFamily="34" charset="-122"/>
                <a:cs typeface="+mn-cs"/>
                <a:sym typeface="+mn-ea"/>
              </a:rPr>
              <a:t>解析：</a:t>
            </a:r>
            <a:endParaRPr kumimoji="0" lang="zh-CN" altLang="zh-CN" sz="2800" dirty="0">
              <a:latin typeface="Verdana" panose="020B0604030504040204" pitchFamily="34" charset="0"/>
              <a:ea typeface="微软雅黑" panose="020B0503020204020204" pitchFamily="34" charset="-122"/>
              <a:cs typeface="+mn-cs"/>
              <a:sym typeface="+mn-ea"/>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内容占位符 2"/>
          <p:cNvSpPr>
            <a:spLocks noGrp="1"/>
          </p:cNvSpPr>
          <p:nvPr>
            <p:ph idx="4294967295"/>
          </p:nvPr>
        </p:nvSpPr>
        <p:spPr>
          <a:xfrm>
            <a:off x="611505" y="1772920"/>
            <a:ext cx="7672070" cy="1495425"/>
          </a:xfrm>
        </p:spPr>
        <p:txBody>
          <a:bodyPr anchor="t" anchorCtr="0"/>
          <a:p>
            <a:pPr marL="0" indent="0">
              <a:lnSpc>
                <a:spcPct val="160000"/>
              </a:lnSpc>
              <a:buNone/>
            </a:pPr>
            <a:r>
              <a:rPr lang="zh-CN" altLang="en-US" sz="2400"/>
              <a:t>配送路线</a:t>
            </a:r>
            <a:endParaRPr lang="zh-CN" altLang="en-US" sz="2400"/>
          </a:p>
          <a:p>
            <a:pPr>
              <a:lnSpc>
                <a:spcPct val="160000"/>
              </a:lnSpc>
            </a:pPr>
            <a:r>
              <a:rPr lang="zh-CN" altLang="en-US" sz="2400"/>
              <a:t>A.P0-P5-P6-P7共同配送，配送重量5.9t，使用一台6t车配送，节约22+10=32</a:t>
            </a:r>
            <a:endParaRPr lang="zh-CN" altLang="en-US" sz="2400"/>
          </a:p>
          <a:p>
            <a:pPr>
              <a:lnSpc>
                <a:spcPct val="160000"/>
              </a:lnSpc>
            </a:pPr>
            <a:r>
              <a:rPr lang="zh-CN" altLang="en-US" sz="2400"/>
              <a:t>B.P0-P3-P4-P2-P0共同配送，配送重量3.9t，使用一台4t车配送，节约13+8=21</a:t>
            </a:r>
            <a:endParaRPr lang="zh-CN" altLang="en-US" sz="2400"/>
          </a:p>
          <a:p>
            <a:pPr>
              <a:lnSpc>
                <a:spcPct val="160000"/>
              </a:lnSpc>
            </a:pPr>
            <a:r>
              <a:rPr lang="zh-CN" altLang="en-US" sz="2400"/>
              <a:t>C.P0-P1-P0配送重量2.8t，使用一台4t车配送</a:t>
            </a:r>
            <a:endParaRPr lang="zh-CN" altLang="en-US" sz="2400"/>
          </a:p>
        </p:txBody>
      </p:sp>
      <p:sp>
        <p:nvSpPr>
          <p:cNvPr id="18433" name="标题 1"/>
          <p:cNvSpPr txBox="1">
            <a:spLocks noGrp="1"/>
          </p:cNvSpPr>
          <p:nvPr/>
        </p:nvSpPr>
        <p:spPr>
          <a:xfrm>
            <a:off x="827405" y="260350"/>
            <a:ext cx="8229600" cy="583565"/>
          </a:xfrm>
          <a:noFill/>
        </p:spPr>
        <p:txBody>
          <a:bodyPr wrap="square" rtlCol="0" anchor="t" anchorCtr="0">
            <a:spAutoFit/>
          </a:bodyPr>
          <a:lstStyle>
            <a:lvl1pPr algn="ctr" rtl="0" eaLnBrk="0" fontAlgn="base" hangingPunct="0">
              <a:spcBef>
                <a:spcPct val="0"/>
              </a:spcBef>
              <a:spcAft>
                <a:spcPct val="0"/>
              </a:spcAft>
              <a:defRPr kumimoji="1" sz="4400" kern="1200">
                <a:solidFill>
                  <a:schemeClr val="tx1"/>
                </a:solidFill>
                <a:latin typeface="+mj-lt"/>
                <a:ea typeface="+mj-ea"/>
                <a:cs typeface="微软雅黑" panose="020B0503020204020204" pitchFamily="34" charset="-122"/>
              </a:defRPr>
            </a:lvl1pPr>
            <a:lvl2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kumimoji="1" sz="4400">
                <a:solidFill>
                  <a:schemeClr val="tx1"/>
                </a:solidFill>
                <a:latin typeface="Verdana" panose="020B0604030504040204" pitchFamily="34" charset="0"/>
                <a:ea typeface="微软雅黑" panose="020B0503020204020204" pitchFamily="34" charset="-122"/>
                <a:cs typeface="微软雅黑" panose="020B0503020204020204" pitchFamily="34" charset="-122"/>
              </a:defRPr>
            </a:lvl5pPr>
            <a:lvl6pPr marL="4572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9pPr>
          </a:lstStyle>
          <a:p>
            <a:pPr lvl="0" algn="l">
              <a:buClrTx/>
              <a:buSzTx/>
              <a:buFontTx/>
            </a:pPr>
            <a:r>
              <a:rPr kumimoji="0" lang="zh-CN" altLang="zh-CN" sz="2800" dirty="0">
                <a:latin typeface="Verdana" panose="020B0604030504040204" pitchFamily="34" charset="0"/>
                <a:ea typeface="微软雅黑" panose="020B0503020204020204" pitchFamily="34" charset="-122"/>
                <a:cs typeface="+mn-cs"/>
                <a:sym typeface="+mn-ea"/>
              </a:rPr>
              <a:t>解析：</a:t>
            </a:r>
            <a:endParaRPr kumimoji="0" lang="zh-CN" altLang="zh-CN" sz="2800" dirty="0">
              <a:latin typeface="Verdana" panose="020B0604030504040204" pitchFamily="34" charset="0"/>
              <a:ea typeface="微软雅黑" panose="020B0503020204020204" pitchFamily="34" charset="-122"/>
              <a:cs typeface="+mn-cs"/>
              <a:sym typeface="+mn-ea"/>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405" y="1412875"/>
            <a:ext cx="7385685" cy="4276725"/>
          </a:xfrm>
          <a:prstGeom prst="rect">
            <a:avLst/>
          </a:prstGeom>
          <a:noFill/>
        </p:spPr>
        <p:txBody>
          <a:bodyPr wrap="square" rtlCol="0">
            <a:spAutoFit/>
          </a:bodyPr>
          <a:lstStyle/>
          <a:p>
            <a:pPr>
              <a:lnSpc>
                <a:spcPct val="150000"/>
              </a:lnSpc>
            </a:pPr>
            <a:endParaRPr lang="en-US" altLang="zh-CN" sz="2000" dirty="0" smtClean="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000" dirty="0" smtClean="0">
                <a:solidFill>
                  <a:schemeClr val="tx1"/>
                </a:solidFill>
                <a:latin typeface="微软雅黑" panose="020B0503020204020204" pitchFamily="34" charset="-122"/>
                <a:ea typeface="微软雅黑" panose="020B0503020204020204" pitchFamily="34" charset="-122"/>
              </a:rPr>
              <a:t>       逆</a:t>
            </a:r>
            <a:r>
              <a:rPr lang="zh-CN" altLang="en-US" sz="2000" dirty="0">
                <a:solidFill>
                  <a:schemeClr val="tx1"/>
                </a:solidFill>
                <a:latin typeface="微软雅黑" panose="020B0503020204020204" pitchFamily="34" charset="-122"/>
                <a:ea typeface="微软雅黑" panose="020B0503020204020204" pitchFamily="34" charset="-122"/>
              </a:rPr>
              <a:t>向物流是建立在正向物流基础上的物流系统，其本身依赖于正向物流系统，同时也向正向物流系统提供着产品及原材料，因此逆向物流系统与正向物流系统具有相互依存的关系</a:t>
            </a:r>
            <a:r>
              <a:rPr lang="zh-CN" altLang="en-US" sz="2000" dirty="0" smtClean="0">
                <a:solidFill>
                  <a:schemeClr val="tx1"/>
                </a:solidFill>
                <a:latin typeface="微软雅黑" panose="020B0503020204020204" pitchFamily="34" charset="-122"/>
                <a:ea typeface="微软雅黑" panose="020B0503020204020204" pitchFamily="34" charset="-122"/>
              </a:rPr>
              <a:t>。</a:t>
            </a:r>
            <a:endParaRPr lang="en-US" altLang="zh-CN" sz="2000" dirty="0" smtClean="0">
              <a:solidFill>
                <a:schemeClr val="tx1"/>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000" dirty="0" smtClean="0">
                <a:solidFill>
                  <a:schemeClr val="tx1"/>
                </a:solidFill>
                <a:latin typeface="微软雅黑" panose="020B0503020204020204" pitchFamily="34" charset="-122"/>
                <a:ea typeface="微软雅黑" panose="020B0503020204020204" pitchFamily="34" charset="-122"/>
              </a:rPr>
              <a:t>       本</a:t>
            </a:r>
            <a:r>
              <a:rPr lang="zh-CN" altLang="en-US" sz="2000" dirty="0">
                <a:solidFill>
                  <a:schemeClr val="tx1"/>
                </a:solidFill>
                <a:latin typeface="微软雅黑" panose="020B0503020204020204" pitchFamily="34" charset="-122"/>
                <a:ea typeface="微软雅黑" panose="020B0503020204020204" pitchFamily="34" charset="-122"/>
              </a:rPr>
              <a:t>小节重点：</a:t>
            </a:r>
            <a:r>
              <a:rPr lang="zh-CN" altLang="en-US" sz="2800" dirty="0">
                <a:solidFill>
                  <a:schemeClr val="tx1"/>
                </a:solidFill>
                <a:latin typeface="微软雅黑" panose="020B0503020204020204" pitchFamily="34" charset="-122"/>
                <a:ea typeface="微软雅黑" panose="020B0503020204020204" pitchFamily="34" charset="-122"/>
              </a:rPr>
              <a:t>回收物</a:t>
            </a:r>
            <a:r>
              <a:rPr lang="zh-CN" altLang="en-US" sz="2800" dirty="0" smtClean="0">
                <a:solidFill>
                  <a:schemeClr val="tx1"/>
                </a:solidFill>
                <a:latin typeface="微软雅黑" panose="020B0503020204020204" pitchFamily="34" charset="-122"/>
                <a:ea typeface="微软雅黑" panose="020B0503020204020204" pitchFamily="34" charset="-122"/>
              </a:rPr>
              <a:t>流</a:t>
            </a:r>
            <a:r>
              <a:rPr lang="zh-CN" altLang="en-US" sz="2000" dirty="0" smtClean="0">
                <a:solidFill>
                  <a:schemeClr val="tx1"/>
                </a:solidFill>
                <a:latin typeface="微软雅黑" panose="020B0503020204020204" pitchFamily="34" charset="-122"/>
                <a:ea typeface="微软雅黑" panose="020B0503020204020204" pitchFamily="34" charset="-122"/>
              </a:rPr>
              <a:t>包</a:t>
            </a:r>
            <a:r>
              <a:rPr lang="zh-CN" altLang="en-US" sz="2000" dirty="0">
                <a:solidFill>
                  <a:schemeClr val="tx1"/>
                </a:solidFill>
                <a:latin typeface="微软雅黑" panose="020B0503020204020204" pitchFamily="34" charset="-122"/>
                <a:ea typeface="微软雅黑" panose="020B0503020204020204" pitchFamily="34" charset="-122"/>
              </a:rPr>
              <a:t>括消费者由于个人因素而产生的退货，或者因质量问题产生的召回以及退换货等，少数情形下租赁物件的归还等也属于回收物流范畴。</a:t>
            </a:r>
            <a:endParaRPr lang="en-US" altLang="zh-CN" sz="2000" dirty="0" smtClean="0">
              <a:solidFill>
                <a:schemeClr val="tx1"/>
              </a:solidFill>
              <a:latin typeface="微软雅黑" panose="020B0503020204020204" pitchFamily="34" charset="-122"/>
              <a:ea typeface="微软雅黑" panose="020B0503020204020204" pitchFamily="34" charset="-122"/>
            </a:endParaRPr>
          </a:p>
          <a:p>
            <a:endParaRPr lang="en-US" altLang="zh-CN" sz="2000" dirty="0" smtClean="0">
              <a:solidFill>
                <a:schemeClr val="tx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83895" y="332740"/>
            <a:ext cx="4572000" cy="460375"/>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二、逆</a:t>
            </a:r>
            <a:r>
              <a:rPr lang="zh-CN" altLang="zh-CN" sz="2800" dirty="0">
                <a:ea typeface="微软雅黑" panose="020B0503020204020204" pitchFamily="34" charset="-122"/>
                <a:sym typeface="+mn-ea"/>
              </a:rPr>
              <a:t>向物流</a:t>
            </a:r>
            <a:endParaRPr lang="zh-CN" altLang="zh-CN" sz="2800" dirty="0">
              <a:ea typeface="微软雅黑" panose="020B0503020204020204" pitchFamily="34" charset="-122"/>
              <a:sym typeface="+mn-ea"/>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650" y="332740"/>
            <a:ext cx="7800975" cy="460375"/>
          </a:xfrm>
          <a:prstGeom prst="rect">
            <a:avLst/>
          </a:prstGeom>
          <a:noFill/>
        </p:spPr>
        <p:txBody>
          <a:bodyPr wrap="square" rtlCol="0" anchor="t">
            <a:spAutoFit/>
          </a:bodyPr>
          <a:lstStyle/>
          <a:p>
            <a:pPr lvl="0" algn="l">
              <a:buClrTx/>
              <a:buSzTx/>
              <a:buFontTx/>
            </a:pPr>
            <a:r>
              <a:rPr lang="zh-CN" altLang="zh-CN" sz="2800" dirty="0">
                <a:ea typeface="微软雅黑" panose="020B0503020204020204" pitchFamily="34" charset="-122"/>
                <a:sym typeface="+mn-ea"/>
              </a:rPr>
              <a:t>二、</a:t>
            </a:r>
            <a:r>
              <a:rPr lang="zh-CN" altLang="zh-CN" sz="2800" dirty="0">
                <a:ea typeface="微软雅黑" panose="020B0503020204020204" pitchFamily="34" charset="-122"/>
                <a:sym typeface="+mn-ea"/>
              </a:rPr>
              <a:t>逆</a:t>
            </a:r>
            <a:r>
              <a:rPr lang="zh-CN" altLang="zh-CN" sz="2800" dirty="0">
                <a:ea typeface="微软雅黑" panose="020B0503020204020204" pitchFamily="34" charset="-122"/>
                <a:sym typeface="+mn-ea"/>
              </a:rPr>
              <a:t>向物流</a:t>
            </a:r>
            <a:endParaRPr lang="zh-CN" altLang="zh-CN" sz="2800" dirty="0">
              <a:ea typeface="微软雅黑" panose="020B0503020204020204" pitchFamily="34" charset="-122"/>
              <a:sym typeface="+mn-ea"/>
            </a:endParaRPr>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75740" y="1917065"/>
            <a:ext cx="5923280" cy="3667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405" y="332740"/>
            <a:ext cx="8582025" cy="460375"/>
          </a:xfrm>
          <a:prstGeom prst="rect">
            <a:avLst/>
          </a:prstGeom>
          <a:noFill/>
        </p:spPr>
        <p:txBody>
          <a:bodyPr wrap="square" rtlCol="0" anchor="t">
            <a:spAutoFit/>
          </a:bodyPr>
          <a:lstStyle/>
          <a:p>
            <a:pPr lvl="0" algn="l">
              <a:buClrTx/>
              <a:buSzTx/>
              <a:buFontTx/>
            </a:pPr>
            <a:r>
              <a:rPr lang="zh-CN" altLang="zh-CN" sz="2800" dirty="0">
                <a:ea typeface="微软雅黑" panose="020B0503020204020204" pitchFamily="34" charset="-122"/>
                <a:sym typeface="+mn-ea"/>
              </a:rPr>
              <a:t>回</a:t>
            </a:r>
            <a:r>
              <a:rPr lang="zh-CN" altLang="zh-CN" sz="2800" dirty="0">
                <a:ea typeface="微软雅黑" panose="020B0503020204020204" pitchFamily="34" charset="-122"/>
                <a:sym typeface="+mn-ea"/>
              </a:rPr>
              <a:t>收物流管理</a:t>
            </a:r>
            <a:endParaRPr lang="zh-CN" altLang="zh-CN" sz="2800" dirty="0">
              <a:ea typeface="微软雅黑" panose="020B0503020204020204" pitchFamily="34" charset="-122"/>
              <a:sym typeface="+mn-ea"/>
            </a:endParaRPr>
          </a:p>
        </p:txBody>
      </p:sp>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52905" y="2000250"/>
            <a:ext cx="5936615" cy="37611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550" y="1412875"/>
            <a:ext cx="7020560" cy="3857625"/>
          </a:xfrm>
          <a:prstGeom prst="rect">
            <a:avLst/>
          </a:prstGeom>
          <a:noFill/>
        </p:spPr>
        <p:txBody>
          <a:bodyPr wrap="square" rtlCol="0">
            <a:spAutoFit/>
          </a:bodyPr>
          <a:lstStyle/>
          <a:p>
            <a:pPr>
              <a:lnSpc>
                <a:spcPct val="170000"/>
              </a:lnSpc>
            </a:pP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170000"/>
              </a:lnSpc>
            </a:pP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一是在于营销网点的货款及时结算补偿问题，以及保修期内指定维修点的修理成本支出、零配件供应等；</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170000"/>
              </a:lnSpc>
            </a:pPr>
            <a:r>
              <a:rPr lang="zh-CN" altLang="en-US" sz="2400" dirty="0">
                <a:solidFill>
                  <a:schemeClr val="tx1"/>
                </a:solidFill>
                <a:latin typeface="微软雅黑" panose="020B0503020204020204" pitchFamily="34" charset="-122"/>
                <a:ea typeface="微软雅黑" panose="020B0503020204020204" pitchFamily="34" charset="-122"/>
              </a:rPr>
              <a:t>       二是在于收集了品质退回的产品后，统计分析品质故障产生的主要集中点。</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55650" y="260985"/>
            <a:ext cx="4572000" cy="398780"/>
          </a:xfrm>
          <a:prstGeom prst="rect">
            <a:avLst/>
          </a:prstGeom>
          <a:noFill/>
        </p:spPr>
        <p:txBody>
          <a:bodyPr wrap="square" rtlCol="0" anchor="t">
            <a:spAutoFit/>
          </a:bodyPr>
          <a:lstStyle/>
          <a:p>
            <a:pPr lvl="0" algn="l">
              <a:buClrTx/>
              <a:buSzTx/>
              <a:buFontTx/>
            </a:pPr>
            <a:r>
              <a:rPr lang="zh-CN" altLang="zh-CN" sz="2800" dirty="0">
                <a:ea typeface="微软雅黑" panose="020B0503020204020204" pitchFamily="34" charset="-122"/>
                <a:sym typeface="+mn-ea"/>
              </a:rPr>
              <a:t>回收物流的实际操作难点</a:t>
            </a:r>
            <a:endParaRPr lang="zh-CN" altLang="zh-CN" sz="2800" dirty="0">
              <a:ea typeface="微软雅黑" panose="020B0503020204020204" pitchFamily="34" charset="-122"/>
              <a:sym typeface="+mn-ea"/>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TextBox 53"/>
          <p:cNvSpPr txBox="1"/>
          <p:nvPr/>
        </p:nvSpPr>
        <p:spPr>
          <a:xfrm>
            <a:off x="684213" y="260350"/>
            <a:ext cx="3027680" cy="521970"/>
          </a:xfrm>
          <a:prstGeom prst="rect">
            <a:avLst/>
          </a:prstGeom>
          <a:noFill/>
          <a:ln w="9525">
            <a:noFill/>
          </a:ln>
        </p:spPr>
        <p:txBody>
          <a:bodyPr wrap="none">
            <a:spAutoFit/>
          </a:bodyPr>
          <a:p>
            <a:pPr marL="0" lvl="1" algn="l" eaLnBrk="1" hangingPunct="1">
              <a:buClrTx/>
              <a:buSzTx/>
              <a:buFontTx/>
            </a:pPr>
            <a:r>
              <a:rPr lang="zh-CN" altLang="zh-CN" sz="2800" dirty="0">
                <a:ea typeface="微软雅黑" panose="020B0503020204020204" pitchFamily="34" charset="-122"/>
                <a:sym typeface="+mn-ea"/>
              </a:rPr>
              <a:t>供应物流及其构成</a:t>
            </a:r>
            <a:endParaRPr lang="zh-CN" altLang="zh-CN" sz="2800" dirty="0">
              <a:latin typeface="Verdana" panose="020B0604030504040204" pitchFamily="34" charset="0"/>
              <a:ea typeface="微软雅黑" panose="020B0503020204020204" pitchFamily="34" charset="-122"/>
            </a:endParaRPr>
          </a:p>
        </p:txBody>
      </p:sp>
      <p:sp>
        <p:nvSpPr>
          <p:cNvPr id="7172" name="灯片编号占位符 5"/>
          <p:cNvSpPr>
            <a:spLocks noGrp="1"/>
          </p:cNvSpPr>
          <p:nvPr/>
        </p:nvSpPr>
        <p:spPr>
          <a:xfrm>
            <a:off x="107950" y="787400"/>
            <a:ext cx="477838" cy="365125"/>
          </a:xfrm>
          <a:prstGeom prst="rect">
            <a:avLst/>
          </a:prstGeom>
          <a:noFill/>
          <a:ln w="9525">
            <a:noFill/>
          </a:ln>
        </p:spPr>
        <p:txBody>
          <a:bodyPr/>
          <a:p>
            <a:pPr algn="ctr" eaLnBrk="1" hangingPunct="1"/>
            <a:fld id="{9A0DB2DC-4C9A-4742-B13C-FB6460FD3503}" type="slidenum">
              <a:rPr lang="zh-CN" altLang="en-US" sz="1000" b="1" dirty="0">
                <a:solidFill>
                  <a:schemeClr val="bg1"/>
                </a:solidFill>
                <a:latin typeface="Verdana" panose="020B0604030504040204" pitchFamily="34" charset="0"/>
                <a:ea typeface="微软雅黑" panose="020B0503020204020204" pitchFamily="34" charset="-122"/>
              </a:rPr>
            </a:fld>
            <a:endParaRPr lang="zh-CN" altLang="en-US" sz="1000" b="1" dirty="0">
              <a:solidFill>
                <a:schemeClr val="bg1"/>
              </a:solidFill>
              <a:latin typeface="Verdana" panose="020B0604030504040204" pitchFamily="34" charset="0"/>
              <a:ea typeface="微软雅黑" panose="020B0503020204020204" pitchFamily="34" charset="-122"/>
            </a:endParaRPr>
          </a:p>
        </p:txBody>
      </p:sp>
      <p:sp>
        <p:nvSpPr>
          <p:cNvPr id="3" name="TextBox 1"/>
          <p:cNvSpPr txBox="1"/>
          <p:nvPr/>
        </p:nvSpPr>
        <p:spPr>
          <a:xfrm>
            <a:off x="467359" y="980440"/>
            <a:ext cx="8067675" cy="4828540"/>
          </a:xfrm>
          <a:prstGeom prst="rect">
            <a:avLst/>
          </a:prstGeom>
          <a:noFill/>
        </p:spPr>
        <p:txBody>
          <a:bodyPr wrap="square" rtlCol="0">
            <a:spAutoFit/>
          </a:bodyPr>
          <a:p>
            <a:pPr>
              <a:lnSpc>
                <a:spcPct val="140000"/>
              </a:lnSpc>
            </a:pPr>
            <a:endParaRPr lang="en-US" altLang="zh-CN" sz="2800" b="1" dirty="0">
              <a:solidFill>
                <a:schemeClr val="tx1"/>
              </a:solidFill>
              <a:latin typeface="微软雅黑" panose="020B0503020204020204" pitchFamily="34" charset="-122"/>
              <a:ea typeface="微软雅黑" panose="020B0503020204020204" pitchFamily="34" charset="-122"/>
            </a:endParaRPr>
          </a:p>
          <a:p>
            <a:pPr>
              <a:lnSpc>
                <a:spcPct val="140000"/>
              </a:lnSpc>
            </a:pPr>
            <a:r>
              <a:rPr lang="zh-CN" altLang="en-US" sz="2400" dirty="0" smtClean="0">
                <a:solidFill>
                  <a:schemeClr val="tx1"/>
                </a:solidFill>
                <a:latin typeface="微软雅黑" panose="020B0503020204020204" pitchFamily="34" charset="-122"/>
                <a:ea typeface="微软雅黑" panose="020B0503020204020204" pitchFamily="34" charset="-122"/>
              </a:rPr>
              <a:t>       供</a:t>
            </a:r>
            <a:r>
              <a:rPr lang="zh-CN" altLang="en-US" sz="2400" dirty="0">
                <a:solidFill>
                  <a:schemeClr val="tx1"/>
                </a:solidFill>
                <a:latin typeface="微软雅黑" panose="020B0503020204020204" pitchFamily="34" charset="-122"/>
                <a:ea typeface="微软雅黑" panose="020B0503020204020204" pitchFamily="34" charset="-122"/>
              </a:rPr>
              <a:t>应物流是指企业提供原材料、零部件或其他物品时，物品在提供者与需求者之间的实体流动。它是生产物流系统中相对独立性较强的子系统。</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140000"/>
              </a:lnSpc>
            </a:pPr>
            <a:r>
              <a:rPr lang="zh-CN" altLang="en-US" sz="2400" dirty="0" smtClean="0">
                <a:solidFill>
                  <a:schemeClr val="tx1"/>
                </a:solidFill>
                <a:latin typeface="微软雅黑" panose="020B0503020204020204" pitchFamily="34" charset="-122"/>
                <a:ea typeface="微软雅黑" panose="020B0503020204020204" pitchFamily="34" charset="-122"/>
              </a:rPr>
              <a:t>       供</a:t>
            </a:r>
            <a:r>
              <a:rPr lang="zh-CN" altLang="en-US" sz="2400" dirty="0">
                <a:solidFill>
                  <a:schemeClr val="tx1"/>
                </a:solidFill>
                <a:latin typeface="微软雅黑" panose="020B0503020204020204" pitchFamily="34" charset="-122"/>
                <a:ea typeface="微软雅黑" panose="020B0503020204020204" pitchFamily="34" charset="-122"/>
              </a:rPr>
              <a:t>应物流</a:t>
            </a:r>
            <a:r>
              <a:rPr lang="zh-CN" altLang="en-US" sz="2400" dirty="0">
                <a:solidFill>
                  <a:schemeClr val="tx1"/>
                </a:solidFill>
                <a:latin typeface="微软雅黑" panose="020B0503020204020204" pitchFamily="34" charset="-122"/>
                <a:ea typeface="微软雅黑" panose="020B0503020204020204" pitchFamily="34" charset="-122"/>
              </a:rPr>
              <a:t>的环节：</a:t>
            </a:r>
            <a:endParaRPr lang="zh-CN" altLang="en-US" sz="2400" dirty="0">
              <a:solidFill>
                <a:schemeClr val="tx1"/>
              </a:solidFill>
              <a:latin typeface="微软雅黑" panose="020B0503020204020204" pitchFamily="34" charset="-122"/>
              <a:ea typeface="微软雅黑" panose="020B0503020204020204" pitchFamily="34" charset="-122"/>
            </a:endParaRPr>
          </a:p>
          <a:p>
            <a:pPr marL="1257300" lvl="2" indent="-342900">
              <a:lnSpc>
                <a:spcPct val="140000"/>
              </a:lnSpc>
              <a:buAutoNum type="arabicPeriod"/>
            </a:pPr>
            <a:r>
              <a:rPr lang="zh-CN" altLang="en-US" sz="2400" dirty="0">
                <a:solidFill>
                  <a:schemeClr val="tx1"/>
                </a:solidFill>
                <a:latin typeface="微软雅黑" panose="020B0503020204020204" pitchFamily="34" charset="-122"/>
                <a:ea typeface="微软雅黑" panose="020B0503020204020204" pitchFamily="34" charset="-122"/>
              </a:rPr>
              <a:t>采购和运输</a:t>
            </a:r>
            <a:endParaRPr lang="en-US" altLang="zh-CN" sz="2400" dirty="0">
              <a:solidFill>
                <a:schemeClr val="tx1"/>
              </a:solidFill>
              <a:latin typeface="微软雅黑" panose="020B0503020204020204" pitchFamily="34" charset="-122"/>
              <a:ea typeface="微软雅黑" panose="020B0503020204020204" pitchFamily="34" charset="-122"/>
            </a:endParaRPr>
          </a:p>
          <a:p>
            <a:pPr marL="1257300" lvl="2" indent="-342900">
              <a:lnSpc>
                <a:spcPct val="140000"/>
              </a:lnSpc>
              <a:buAutoNum type="arabicPeriod"/>
            </a:pPr>
            <a:r>
              <a:rPr lang="zh-CN" altLang="en-US" sz="2400" dirty="0">
                <a:solidFill>
                  <a:schemeClr val="tx1"/>
                </a:solidFill>
                <a:latin typeface="微软雅黑" panose="020B0503020204020204" pitchFamily="34" charset="-122"/>
                <a:ea typeface="微软雅黑" panose="020B0503020204020204" pitchFamily="34" charset="-122"/>
              </a:rPr>
              <a:t>仓储、库存管理</a:t>
            </a:r>
            <a:endParaRPr lang="en-US" altLang="zh-CN" sz="2400" dirty="0">
              <a:solidFill>
                <a:schemeClr val="tx1"/>
              </a:solidFill>
              <a:latin typeface="微软雅黑" panose="020B0503020204020204" pitchFamily="34" charset="-122"/>
              <a:ea typeface="微软雅黑" panose="020B0503020204020204" pitchFamily="34" charset="-122"/>
            </a:endParaRPr>
          </a:p>
          <a:p>
            <a:pPr marL="1257300" lvl="2" indent="-342900">
              <a:lnSpc>
                <a:spcPct val="140000"/>
              </a:lnSpc>
              <a:buAutoNum type="arabicPeriod"/>
            </a:pPr>
            <a:r>
              <a:rPr lang="zh-CN" altLang="en-US" sz="2400" dirty="0">
                <a:solidFill>
                  <a:schemeClr val="tx1"/>
                </a:solidFill>
                <a:latin typeface="微软雅黑" panose="020B0503020204020204" pitchFamily="34" charset="-122"/>
                <a:ea typeface="微软雅黑" panose="020B0503020204020204" pitchFamily="34" charset="-122"/>
              </a:rPr>
              <a:t>装卸、搬运</a:t>
            </a:r>
            <a:endParaRPr lang="en-US" altLang="zh-CN" sz="2400" dirty="0">
              <a:solidFill>
                <a:schemeClr val="tx1"/>
              </a:solidFill>
              <a:latin typeface="微软雅黑" panose="020B0503020204020204" pitchFamily="34" charset="-122"/>
              <a:ea typeface="微软雅黑" panose="020B0503020204020204" pitchFamily="34" charset="-122"/>
            </a:endParaRPr>
          </a:p>
          <a:p>
            <a:pPr marL="1257300" lvl="2" indent="-342900">
              <a:lnSpc>
                <a:spcPct val="140000"/>
              </a:lnSpc>
              <a:buAutoNum type="arabicPeriod"/>
            </a:pPr>
            <a:r>
              <a:rPr lang="zh-CN" altLang="en-US" sz="2400" dirty="0">
                <a:solidFill>
                  <a:schemeClr val="tx1"/>
                </a:solidFill>
                <a:latin typeface="微软雅黑" panose="020B0503020204020204" pitchFamily="34" charset="-122"/>
                <a:ea typeface="微软雅黑" panose="020B0503020204020204" pitchFamily="34" charset="-122"/>
              </a:rPr>
              <a:t>生产资料供应</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405" y="1196975"/>
            <a:ext cx="7150735" cy="3962400"/>
          </a:xfrm>
          <a:prstGeom prst="rect">
            <a:avLst/>
          </a:prstGeom>
          <a:noFill/>
        </p:spPr>
        <p:txBody>
          <a:bodyPr wrap="square" rtlCol="0">
            <a:spAutoFit/>
          </a:bodyPr>
          <a:lstStyle/>
          <a:p>
            <a:pPr>
              <a:lnSpc>
                <a:spcPct val="170000"/>
              </a:lnSpc>
            </a:pPr>
            <a:endParaRPr lang="en-US" altLang="zh-CN" sz="2800" b="1" dirty="0">
              <a:solidFill>
                <a:schemeClr val="tx1"/>
              </a:solidFill>
              <a:latin typeface="微软雅黑" panose="020B0503020204020204" pitchFamily="34" charset="-122"/>
              <a:ea typeface="微软雅黑" panose="020B0503020204020204" pitchFamily="34" charset="-122"/>
            </a:endParaRPr>
          </a:p>
          <a:p>
            <a:pPr>
              <a:lnSpc>
                <a:spcPct val="170000"/>
              </a:lnSpc>
            </a:pPr>
            <a:r>
              <a:rPr lang="zh-CN" altLang="en-US" sz="2400" dirty="0" smtClean="0">
                <a:solidFill>
                  <a:schemeClr val="tx1"/>
                </a:solidFill>
                <a:latin typeface="微软雅黑" panose="020B0503020204020204" pitchFamily="34" charset="-122"/>
                <a:ea typeface="微软雅黑" panose="020B0503020204020204" pitchFamily="34" charset="-122"/>
              </a:rPr>
              <a:t>       从</a:t>
            </a:r>
            <a:r>
              <a:rPr lang="zh-CN" altLang="en-US" sz="2400" dirty="0">
                <a:solidFill>
                  <a:schemeClr val="tx1"/>
                </a:solidFill>
                <a:latin typeface="微软雅黑" panose="020B0503020204020204" pitchFamily="34" charset="-122"/>
                <a:ea typeface="微软雅黑" panose="020B0503020204020204" pitchFamily="34" charset="-122"/>
              </a:rPr>
              <a:t>消费者市场上收集物品时，经常涉及到数目大、批量小的运</a:t>
            </a:r>
            <a:r>
              <a:rPr lang="zh-CN" altLang="en-US" sz="2400" dirty="0" smtClean="0">
                <a:solidFill>
                  <a:schemeClr val="tx1"/>
                </a:solidFill>
                <a:latin typeface="微软雅黑" panose="020B0503020204020204" pitchFamily="34" charset="-122"/>
                <a:ea typeface="微软雅黑" panose="020B0503020204020204" pitchFamily="34" charset="-122"/>
              </a:rPr>
              <a:t>输（</a:t>
            </a: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难以实现规模经济</a:t>
            </a:r>
            <a:r>
              <a:rPr lang="zh-CN" altLang="en-US" sz="2400" dirty="0" smtClean="0">
                <a:solidFill>
                  <a:schemeClr val="tx1"/>
                </a:solidFill>
                <a:latin typeface="微软雅黑" panose="020B0503020204020204" pitchFamily="34" charset="-122"/>
                <a:ea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rPr>
              <a:t>因而运输费用较大。同时，收集物品的运输也往往会对环境产生不良影响。因此</a:t>
            </a:r>
            <a:r>
              <a:rPr lang="zh-CN" altLang="en-US" sz="2400" dirty="0" smtClean="0">
                <a:solidFill>
                  <a:schemeClr val="tx1"/>
                </a:solidFill>
                <a:latin typeface="微软雅黑" panose="020B0503020204020204" pitchFamily="34" charset="-122"/>
                <a:ea typeface="微软雅黑" panose="020B0503020204020204" pitchFamily="34" charset="-122"/>
              </a:rPr>
              <a:t>，废弃物回收是</a:t>
            </a:r>
            <a:r>
              <a:rPr lang="zh-CN" altLang="en-US" sz="2400" dirty="0">
                <a:solidFill>
                  <a:schemeClr val="tx1"/>
                </a:solidFill>
                <a:latin typeface="微软雅黑" panose="020B0503020204020204" pitchFamily="34" charset="-122"/>
                <a:ea typeface="微软雅黑" panose="020B0503020204020204" pitchFamily="34" charset="-122"/>
              </a:rPr>
              <a:t>逆向物流管理的重要内容。</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55650" y="332740"/>
            <a:ext cx="4572000" cy="398780"/>
          </a:xfrm>
          <a:prstGeom prst="rect">
            <a:avLst/>
          </a:prstGeom>
          <a:noFill/>
        </p:spPr>
        <p:txBody>
          <a:bodyPr wrap="square" rtlCol="0" anchor="t">
            <a:spAutoFit/>
          </a:bodyPr>
          <a:lstStyle/>
          <a:p>
            <a:pPr lvl="0" algn="l">
              <a:buClrTx/>
              <a:buSzTx/>
              <a:buFontTx/>
            </a:pPr>
            <a:r>
              <a:rPr lang="zh-CN" altLang="zh-CN" sz="2800" dirty="0">
                <a:ea typeface="微软雅黑" panose="020B0503020204020204" pitchFamily="34" charset="-122"/>
                <a:sym typeface="+mn-ea"/>
              </a:rPr>
              <a:t>废</a:t>
            </a:r>
            <a:r>
              <a:rPr lang="zh-CN" altLang="zh-CN" sz="2800" dirty="0">
                <a:ea typeface="微软雅黑" panose="020B0503020204020204" pitchFamily="34" charset="-122"/>
                <a:sym typeface="+mn-ea"/>
              </a:rPr>
              <a:t>弃物物流管</a:t>
            </a:r>
            <a:r>
              <a:rPr lang="zh-CN" altLang="zh-CN" sz="2800" dirty="0">
                <a:ea typeface="微软雅黑" panose="020B0503020204020204" pitchFamily="34" charset="-122"/>
                <a:sym typeface="+mn-ea"/>
              </a:rPr>
              <a:t>理</a:t>
            </a:r>
            <a:endParaRPr lang="zh-CN" altLang="zh-CN" sz="2800" dirty="0">
              <a:ea typeface="微软雅黑" panose="020B0503020204020204" pitchFamily="34" charset="-122"/>
              <a:sym typeface="+mn-ea"/>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550" y="1628775"/>
            <a:ext cx="7198995" cy="4241800"/>
          </a:xfrm>
          <a:prstGeom prst="rect">
            <a:avLst/>
          </a:prstGeom>
          <a:noFill/>
        </p:spPr>
        <p:txBody>
          <a:bodyPr wrap="square" rtlCol="0">
            <a:noAutofit/>
          </a:bodyPr>
          <a:lstStyle/>
          <a:p>
            <a:pPr>
              <a:lnSpc>
                <a:spcPct val="150000"/>
              </a:lnSpc>
            </a:pP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       当</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前，电子产品更新换代特别快，</a:t>
            </a:r>
            <a:r>
              <a:rPr lang="zh-CN" altLang="en-US" sz="2000" dirty="0">
                <a:solidFill>
                  <a:schemeClr val="accent5">
                    <a:lumMod val="75000"/>
                  </a:schemeClr>
                </a:solidFill>
                <a:latin typeface="微软雅黑" panose="020B0503020204020204" pitchFamily="34" charset="-122"/>
                <a:ea typeface="微软雅黑" panose="020B0503020204020204" pitchFamily="34" charset="-122"/>
              </a:rPr>
              <a:t>而大部分电子产品的回收却没有展开。企业没有对废弃物品如何回收做出导向，一般的企业更是对此略而不谈。</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特别要指出的是，废弃物回收时间的延长将会减小其再利用价值。大部分报废的电子产品还是可以利用的，但是由于没有回收导向，因此只是被消费者废置在一边，甚至扔进垃圾桶，造成垃圾分离和处理困难，引起环境污染。所以，企业对废弃物品回收必须做出明确导向，有效缩短废弃物回收时间，一方面可以从中获取价值，同时也可减小城市环卫部门的负担和保护环境。</a:t>
            </a:r>
            <a:endParaRPr lang="zh-CN" altLang="en-US" sz="20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55650" y="333375"/>
            <a:ext cx="4572000" cy="368300"/>
          </a:xfrm>
          <a:prstGeom prst="rect">
            <a:avLst/>
          </a:prstGeom>
          <a:noFill/>
        </p:spPr>
        <p:txBody>
          <a:bodyPr wrap="square" rtlCol="0" anchor="t">
            <a:spAutoFit/>
          </a:bodyPr>
          <a:lstStyle/>
          <a:p>
            <a:pPr lvl="0" algn="l">
              <a:buClrTx/>
              <a:buSzTx/>
              <a:buFontTx/>
            </a:pPr>
            <a:r>
              <a:rPr lang="zh-CN" altLang="zh-CN" sz="2800" dirty="0">
                <a:ea typeface="微软雅黑" panose="020B0503020204020204" pitchFamily="34" charset="-122"/>
                <a:sym typeface="+mn-ea"/>
              </a:rPr>
              <a:t>课堂思</a:t>
            </a:r>
            <a:r>
              <a:rPr lang="zh-CN" altLang="zh-CN" sz="2800" dirty="0">
                <a:ea typeface="微软雅黑" panose="020B0503020204020204" pitchFamily="34" charset="-122"/>
                <a:sym typeface="+mn-ea"/>
              </a:rPr>
              <a:t>考案例</a:t>
            </a:r>
            <a:endParaRPr lang="zh-CN" altLang="zh-CN" sz="2800" dirty="0">
              <a:ea typeface="微软雅黑" panose="020B0503020204020204" pitchFamily="34" charset="-122"/>
              <a:sym typeface="+mn-ea"/>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05" y="1673225"/>
            <a:ext cx="3991610" cy="4707890"/>
          </a:xfrm>
          <a:prstGeom prst="rect">
            <a:avLst/>
          </a:prstGeom>
          <a:noFill/>
        </p:spPr>
        <p:txBody>
          <a:bodyPr wrap="square" rtlCol="0">
            <a:spAutoFit/>
          </a:bodyPr>
          <a:lstStyle/>
          <a:p>
            <a:pPr>
              <a:lnSpc>
                <a:spcPct val="150000"/>
              </a:lnSpc>
            </a:pP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       从</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物流的具体时间来看，废弃物物流的综合成本受供应链的长短影响很大，</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越是靠近供应链末端（如消费者家庭）的逆向物流，实施起来就越是零散，而且物资分离提取的成本也越高</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。如果很多废弃物的回收工作能控制在中游企业环节，就能够发挥一定的规模经济优势，物流成本可以显著降低。</a:t>
            </a:r>
            <a:endParaRPr lang="zh-CN" altLang="en-US" sz="2000" dirty="0">
              <a:solidFill>
                <a:schemeClr val="accent6">
                  <a:lumMod val="50000"/>
                </a:schemeClr>
              </a:solidFill>
              <a:latin typeface="微软雅黑" panose="020B0503020204020204" pitchFamily="34" charset="-122"/>
              <a:ea typeface="微软雅黑" panose="020B0503020204020204" pitchFamily="34" charset="-122"/>
            </a:endParaRPr>
          </a:p>
        </p:txBody>
      </p:sp>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10150" y="3033305"/>
            <a:ext cx="3414713" cy="25578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文本框 2"/>
          <p:cNvSpPr txBox="1"/>
          <p:nvPr/>
        </p:nvSpPr>
        <p:spPr>
          <a:xfrm>
            <a:off x="755650" y="332740"/>
            <a:ext cx="4572000" cy="398780"/>
          </a:xfrm>
          <a:prstGeom prst="rect">
            <a:avLst/>
          </a:prstGeom>
          <a:noFill/>
        </p:spPr>
        <p:txBody>
          <a:bodyPr wrap="square" rtlCol="0" anchor="t">
            <a:spAutoFit/>
          </a:bodyPr>
          <a:lstStyle/>
          <a:p>
            <a:pPr lvl="0" algn="l">
              <a:buClrTx/>
              <a:buSzTx/>
              <a:buFontTx/>
            </a:pPr>
            <a:r>
              <a:rPr lang="zh-CN" altLang="zh-CN" sz="2800" dirty="0">
                <a:ea typeface="微软雅黑" panose="020B0503020204020204" pitchFamily="34" charset="-122"/>
                <a:sym typeface="+mn-ea"/>
              </a:rPr>
              <a:t>废</a:t>
            </a:r>
            <a:r>
              <a:rPr lang="zh-CN" altLang="zh-CN" sz="2800" dirty="0">
                <a:ea typeface="微软雅黑" panose="020B0503020204020204" pitchFamily="34" charset="-122"/>
                <a:sym typeface="+mn-ea"/>
              </a:rPr>
              <a:t>弃物物流管</a:t>
            </a:r>
            <a:r>
              <a:rPr lang="zh-CN" altLang="zh-CN" sz="2800" dirty="0">
                <a:ea typeface="微软雅黑" panose="020B0503020204020204" pitchFamily="34" charset="-122"/>
                <a:sym typeface="+mn-ea"/>
              </a:rPr>
              <a:t>理</a:t>
            </a:r>
            <a:endParaRPr lang="zh-CN" altLang="zh-CN" sz="2800" dirty="0">
              <a:ea typeface="微软雅黑" panose="020B0503020204020204" pitchFamily="34" charset="-122"/>
              <a:sym typeface="+mn-ea"/>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3"/>
          <p:cNvSpPr>
            <a:spLocks noChangeArrowheads="1"/>
          </p:cNvSpPr>
          <p:nvPr/>
        </p:nvSpPr>
        <p:spPr bwMode="auto">
          <a:xfrm>
            <a:off x="4140200" y="2277110"/>
            <a:ext cx="452818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ea typeface="宋体" panose="02010600030101010101" pitchFamily="2" charset="-122"/>
              </a:defRPr>
            </a:lvl1pPr>
            <a:lvl2pPr marL="742950" indent="-285750">
              <a:defRPr>
                <a:solidFill>
                  <a:schemeClr val="tx1"/>
                </a:solidFill>
                <a:latin typeface="Verdana" panose="020B0604030504040204" pitchFamily="34" charset="0"/>
                <a:ea typeface="宋体" panose="02010600030101010101" pitchFamily="2" charset="-122"/>
              </a:defRPr>
            </a:lvl2pPr>
            <a:lvl3pPr marL="1143000" indent="-228600">
              <a:defRPr>
                <a:solidFill>
                  <a:schemeClr val="tx1"/>
                </a:solidFill>
                <a:latin typeface="Verdana" panose="020B0604030504040204" pitchFamily="34" charset="0"/>
                <a:ea typeface="宋体" panose="02010600030101010101" pitchFamily="2" charset="-122"/>
              </a:defRPr>
            </a:lvl3pPr>
            <a:lvl4pPr marL="1600200" indent="-228600">
              <a:defRPr>
                <a:solidFill>
                  <a:schemeClr val="tx1"/>
                </a:solidFill>
                <a:latin typeface="Verdana" panose="020B0604030504040204" pitchFamily="34" charset="0"/>
                <a:ea typeface="宋体" panose="02010600030101010101" pitchFamily="2" charset="-122"/>
              </a:defRPr>
            </a:lvl4pPr>
            <a:lvl5pPr marL="2057400" indent="-22860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marL="0" marR="0" lvl="1" algn="l" defTabSz="914400" rtl="0" eaLnBrk="0" fontAlgn="base" latinLnBrk="0" hangingPunct="0">
              <a:lnSpc>
                <a:spcPct val="175000"/>
              </a:lnSpc>
              <a:spcAft>
                <a:spcPts val="1200"/>
              </a:spcAft>
              <a:buClrTx/>
              <a:buSzTx/>
              <a:buFontTx/>
              <a:buNone/>
              <a:defRPr/>
            </a:pPr>
            <a:r>
              <a:rPr lang="zh-CN" altLang="zh-CN" sz="2400" noProof="0" dirty="0">
                <a:ln>
                  <a:noFill/>
                </a:ln>
                <a:solidFill>
                  <a:srgbClr val="000000"/>
                </a:solidFill>
                <a:effectLst/>
                <a:uLnTx/>
                <a:uFillTx/>
                <a:latin typeface="黑体" panose="02010609060101010101" pitchFamily="49" charset="-122"/>
                <a:ea typeface="黑体" panose="02010609060101010101" pitchFamily="49" charset="-122"/>
                <a:cs typeface="Times New Roman" panose="02020603050405020304" pitchFamily="18" charset="0"/>
                <a:sym typeface="+mn-ea"/>
              </a:rPr>
              <a:t>精益物流</a:t>
            </a:r>
            <a:endParaRPr lang="zh-CN" altLang="zh-CN" sz="2400" noProof="0" dirty="0">
              <a:ln>
                <a:noFill/>
              </a:ln>
              <a:solidFill>
                <a:srgbClr val="000000"/>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360045" marR="0" lvl="1" algn="just" defTabSz="914400" rtl="0">
              <a:lnSpc>
                <a:spcPct val="175000"/>
              </a:lnSpc>
              <a:buClrTx/>
              <a:buSzTx/>
              <a:buFont typeface="Wingdings" panose="05000000000000000000" pitchFamily="2" charset="2"/>
              <a:buChar char="Ø"/>
              <a:defRPr/>
            </a:pPr>
            <a:r>
              <a:rPr kumimoji="1" lang="zh-CN" altLang="en-US" sz="2000" noProof="0" dirty="0">
                <a:ln>
                  <a:noFill/>
                </a:ln>
                <a:effectLst/>
                <a:uLnTx/>
                <a:uFillTx/>
                <a:latin typeface="幼圆" panose="02010509060101010101" pitchFamily="49" charset="-122"/>
                <a:ea typeface="幼圆" panose="02010509060101010101" pitchFamily="49" charset="-122"/>
                <a:sym typeface="+mn-ea"/>
              </a:rPr>
              <a:t>准时制生产</a:t>
            </a: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r>
              <a:rPr kumimoji="1" lang="zh-CN" altLang="en-US" sz="2000" noProof="0" dirty="0">
                <a:ln>
                  <a:noFill/>
                </a:ln>
                <a:effectLst/>
                <a:uLnTx/>
                <a:uFillTx/>
                <a:latin typeface="幼圆" panose="02010509060101010101" pitchFamily="49" charset="-122"/>
                <a:ea typeface="幼圆" panose="02010509060101010101" pitchFamily="49" charset="-122"/>
                <a:sym typeface="+mn-ea"/>
              </a:rPr>
              <a:t>全员参与改善</a:t>
            </a: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indent="0" algn="just" defTabSz="914400" rtl="0">
              <a:lnSpc>
                <a:spcPts val="3000"/>
              </a:lnSpc>
              <a:spcBef>
                <a:spcPct val="0"/>
              </a:spcBef>
              <a:spcAft>
                <a:spcPct val="0"/>
              </a:spcAft>
              <a:buClrTx/>
              <a:buSzTx/>
              <a:buFont typeface="Wingdings" panose="05000000000000000000" pitchFamily="2" charset="2"/>
              <a:defRPr/>
            </a:pPr>
            <a:endParaRPr kumimoji="1" lang="zh-CN" altLang="en-US" sz="2000" b="0" i="0" u="none" strike="noStrike" kern="1200" cap="none" spc="0" normalizeH="0" baseline="0" noProof="0" dirty="0">
              <a:ln>
                <a:noFill/>
              </a:ln>
              <a:solidFill>
                <a:schemeClr val="tx1"/>
              </a:solidFill>
              <a:effectLst/>
              <a:uLnTx/>
              <a:uFillTx/>
              <a:latin typeface="幼圆" panose="02010509060101010101" pitchFamily="49" charset="-122"/>
              <a:ea typeface="幼圆" panose="02010509060101010101" pitchFamily="49" charset="-122"/>
              <a:cs typeface="+mn-cs"/>
            </a:endParaRPr>
          </a:p>
        </p:txBody>
      </p:sp>
      <p:sp>
        <p:nvSpPr>
          <p:cNvPr id="3" name="矩形 2"/>
          <p:cNvSpPr/>
          <p:nvPr/>
        </p:nvSpPr>
        <p:spPr>
          <a:xfrm>
            <a:off x="0" y="0"/>
            <a:ext cx="9129713" cy="11255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14288" y="6294438"/>
            <a:ext cx="4845050" cy="561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6" name="直接连接符 5"/>
          <p:cNvCxnSpPr/>
          <p:nvPr/>
        </p:nvCxnSpPr>
        <p:spPr>
          <a:xfrm>
            <a:off x="3808730" y="2060575"/>
            <a:ext cx="0" cy="2664460"/>
          </a:xfrm>
          <a:prstGeom prst="line">
            <a:avLst/>
          </a:prstGeom>
          <a:ln w="88900" cmpd="thinThick">
            <a:solidFill>
              <a:srgbClr val="FF0000"/>
            </a:solidFill>
          </a:ln>
        </p:spPr>
        <p:style>
          <a:lnRef idx="1">
            <a:schemeClr val="accent1"/>
          </a:lnRef>
          <a:fillRef idx="0">
            <a:schemeClr val="accent1"/>
          </a:fillRef>
          <a:effectRef idx="0">
            <a:schemeClr val="accent1"/>
          </a:effectRef>
          <a:fontRef idx="minor">
            <a:schemeClr val="tx1"/>
          </a:fontRef>
        </p:style>
      </p:cxnSp>
      <p:sp>
        <p:nvSpPr>
          <p:cNvPr id="6150" name="矩形 3"/>
          <p:cNvSpPr/>
          <p:nvPr/>
        </p:nvSpPr>
        <p:spPr>
          <a:xfrm>
            <a:off x="467043" y="2741613"/>
            <a:ext cx="3240087" cy="796290"/>
          </a:xfrm>
          <a:prstGeom prst="rect">
            <a:avLst/>
          </a:prstGeom>
          <a:noFill/>
          <a:ln w="9525">
            <a:noFill/>
          </a:ln>
        </p:spPr>
        <p:txBody>
          <a:bodyPr>
            <a:spAutoFit/>
          </a:bodyPr>
          <a:p>
            <a:pPr algn="ctr">
              <a:lnSpc>
                <a:spcPts val="5500"/>
              </a:lnSpc>
              <a:buNone/>
            </a:pPr>
            <a:r>
              <a:rPr lang="zh-CN" altLang="en-US" sz="4400" dirty="0">
                <a:solidFill>
                  <a:srgbClr val="000000"/>
                </a:solidFill>
                <a:latin typeface="华文琥珀" panose="02010800040101010101" pitchFamily="2" charset="-122"/>
                <a:ea typeface="华文琥珀" panose="02010800040101010101" pitchFamily="2" charset="-122"/>
              </a:rPr>
              <a:t>任务</a:t>
            </a:r>
            <a:r>
              <a:rPr lang="zh-CN" altLang="en-US" sz="4400" dirty="0">
                <a:solidFill>
                  <a:srgbClr val="000000"/>
                </a:solidFill>
                <a:latin typeface="华文琥珀" panose="02010800040101010101" pitchFamily="2" charset="-122"/>
                <a:ea typeface="华文琥珀" panose="02010800040101010101" pitchFamily="2" charset="-122"/>
              </a:rPr>
              <a:t>四</a:t>
            </a:r>
            <a:endParaRPr lang="zh-CN" altLang="en-US" sz="4400" dirty="0">
              <a:solidFill>
                <a:srgbClr val="000000"/>
              </a:solidFill>
              <a:latin typeface="华文琥珀" panose="02010800040101010101" pitchFamily="2" charset="-122"/>
              <a:ea typeface="华文琥珀" panose="0201080004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405" y="1412875"/>
            <a:ext cx="7347585" cy="4707890"/>
          </a:xfrm>
          <a:prstGeom prst="rect">
            <a:avLst/>
          </a:prstGeom>
          <a:noFill/>
        </p:spPr>
        <p:txBody>
          <a:bodyPr wrap="square" rtlCol="0">
            <a:spAutoFit/>
          </a:bodyPr>
          <a:lstStyle/>
          <a:p>
            <a:pPr>
              <a:lnSpc>
                <a:spcPct val="150000"/>
              </a:lnSpc>
            </a:pP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       准</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时制</a:t>
            </a: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(Just in Time</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a:t>
            </a: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JIT)</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生产是指：</a:t>
            </a:r>
            <a:r>
              <a:rPr lang="zh-CN" altLang="en-US" sz="2000" dirty="0">
                <a:solidFill>
                  <a:srgbClr val="0000FF"/>
                </a:solidFill>
                <a:latin typeface="微软雅黑" panose="020B0503020204020204" pitchFamily="34" charset="-122"/>
                <a:ea typeface="微软雅黑" panose="020B0503020204020204" pitchFamily="34" charset="-122"/>
              </a:rPr>
              <a:t>在所需要的时刻，按所需要的数量生产所需要的产品（或零部件）的生产模式</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，其目的是加速半成品的流转，将库存的积压减少到最低的限度，从而提高企业的生产效益</a:t>
            </a: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a:t>
            </a:r>
            <a:endParaRPr lang="en-US" altLang="zh-CN" sz="2000" dirty="0" smtClean="0">
              <a:solidFill>
                <a:schemeClr val="accent6">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       准</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时生产方式基本思想可概括为“在需要的时候，按需要的量生产所需的产品”，也就是</a:t>
            </a:r>
            <a:r>
              <a:rPr lang="zh-CN" altLang="en-US" sz="2000" dirty="0">
                <a:solidFill>
                  <a:srgbClr val="0000FF"/>
                </a:solidFill>
                <a:latin typeface="微软雅黑" panose="020B0503020204020204" pitchFamily="34" charset="-122"/>
                <a:ea typeface="微软雅黑" panose="020B0503020204020204" pitchFamily="34" charset="-122"/>
              </a:rPr>
              <a:t>通过生产的计划和控制及库存的管理，追求一种无库存，或库存达到最小的生产系统</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。准时生产方式的核心是追求一种无库存的生产系统，或使库存达到最小的生产系统。为此而开发了包括“看板””在内的一系列具体方法，并逐渐形成了一套独具特色的生产经营体系。</a:t>
            </a:r>
            <a:endParaRPr lang="zh-CN" altLang="en-US" sz="20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83260" y="332740"/>
            <a:ext cx="4572000" cy="460375"/>
          </a:xfrm>
          <a:prstGeom prst="rect">
            <a:avLst/>
          </a:prstGeom>
          <a:noFill/>
        </p:spPr>
        <p:txBody>
          <a:bodyPr wrap="square" rtlCol="0" anchor="t">
            <a:spAutoFit/>
          </a:bodyPr>
          <a:lstStyle/>
          <a:p>
            <a:pPr lvl="0" algn="l">
              <a:buClrTx/>
              <a:buSzTx/>
              <a:buFontTx/>
            </a:pPr>
            <a:r>
              <a:rPr lang="zh-CN" altLang="zh-CN" sz="2800" dirty="0">
                <a:ea typeface="微软雅黑" panose="020B0503020204020204" pitchFamily="34" charset="-122"/>
                <a:sym typeface="+mn-ea"/>
              </a:rPr>
              <a:t>一、准时制生产</a:t>
            </a:r>
            <a:endParaRPr lang="zh-CN" altLang="zh-CN" sz="2800" dirty="0">
              <a:ea typeface="微软雅黑" panose="020B0503020204020204" pitchFamily="34" charset="-122"/>
              <a:sym typeface="+mn-ea"/>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43940" y="1557020"/>
            <a:ext cx="7025640" cy="4399915"/>
          </a:xfrm>
          <a:prstGeom prst="rect">
            <a:avLst/>
          </a:prstGeom>
          <a:noFill/>
        </p:spPr>
        <p:txBody>
          <a:bodyPr wrap="square" rtlCol="0">
            <a:spAutoFit/>
          </a:bodyPr>
          <a:lstStyle/>
          <a:p>
            <a:pPr>
              <a:lnSpc>
                <a:spcPct val="140000"/>
              </a:lnSpc>
            </a:pP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       在</a:t>
            </a: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JIT</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生产方式倡导以前，世界汽车生产企业包括丰田公司均采取福特式的“总动员生产方式”，即一半时间人员和设备、流水线等待零件，另一半时间等零件一运到，全体人员总动员，紧急生产产品。这种方式造成了生产过程中的物流不合理现象，尤以库存积压和短缺为特征，生产线或者不开机，或者开机后就大量生产，这种模式导致了严重的资源浪费</a:t>
            </a: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a:t>
            </a:r>
            <a:endParaRPr lang="en-US" altLang="zh-CN" sz="2000" dirty="0" smtClean="0">
              <a:solidFill>
                <a:schemeClr val="accent6">
                  <a:lumMod val="50000"/>
                </a:schemeClr>
              </a:solidFill>
              <a:latin typeface="微软雅黑" panose="020B0503020204020204" pitchFamily="34" charset="-122"/>
              <a:ea typeface="微软雅黑" panose="020B0503020204020204" pitchFamily="34" charset="-122"/>
            </a:endParaRPr>
          </a:p>
          <a:p>
            <a:pPr>
              <a:lnSpc>
                <a:spcPct val="140000"/>
              </a:lnSpc>
            </a:pPr>
            <a:r>
              <a:rPr lang="en-US" altLang="zh-CN" sz="2000" dirty="0" smtClean="0">
                <a:solidFill>
                  <a:schemeClr val="accent6">
                    <a:lumMod val="50000"/>
                  </a:schemeClr>
                </a:solidFill>
                <a:latin typeface="微软雅黑" panose="020B0503020204020204" pitchFamily="34" charset="-122"/>
                <a:ea typeface="微软雅黑" panose="020B0503020204020204" pitchFamily="34" charset="-122"/>
              </a:rPr>
              <a:t>      </a:t>
            </a: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丰</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田公</a:t>
            </a: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司后来推广的</a:t>
            </a: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JIT</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采取的是多品种少批量、短周期的生产方式，实现了消除库存，优化生产物流，减少浪费的目的。</a:t>
            </a:r>
            <a:endParaRPr lang="zh-CN" altLang="en-US" sz="20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83260" y="332740"/>
            <a:ext cx="4572000" cy="460375"/>
          </a:xfrm>
          <a:prstGeom prst="rect">
            <a:avLst/>
          </a:prstGeom>
          <a:noFill/>
        </p:spPr>
        <p:txBody>
          <a:bodyPr wrap="square" rtlCol="0" anchor="t">
            <a:spAutoFit/>
          </a:bodyPr>
          <a:lstStyle/>
          <a:p>
            <a:pPr lvl="0" algn="l">
              <a:buClrTx/>
              <a:buSzTx/>
              <a:buFontTx/>
            </a:pPr>
            <a:r>
              <a:rPr lang="zh-CN" altLang="zh-CN" sz="2800" dirty="0">
                <a:ea typeface="微软雅黑" panose="020B0503020204020204" pitchFamily="34" charset="-122"/>
                <a:sym typeface="+mn-ea"/>
              </a:rPr>
              <a:t>一、准时制生产</a:t>
            </a:r>
            <a:endParaRPr lang="zh-CN" altLang="zh-CN" sz="2800" dirty="0">
              <a:ea typeface="微软雅黑" panose="020B0503020204020204" pitchFamily="34" charset="-122"/>
              <a:sym typeface="+mn-ea"/>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450" y="1700530"/>
            <a:ext cx="6681470" cy="3784600"/>
          </a:xfrm>
          <a:prstGeom prst="rect">
            <a:avLst/>
          </a:prstGeom>
          <a:noFill/>
        </p:spPr>
        <p:txBody>
          <a:bodyPr wrap="square" rtlCol="0">
            <a:spAutoFit/>
          </a:bodyPr>
          <a:lstStyle/>
          <a:p>
            <a:pPr>
              <a:lnSpc>
                <a:spcPct val="150000"/>
              </a:lnSpc>
            </a:pP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       企</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业通过实施劳动组织柔性化来坚持多机床操作和多工序管理的生产方式，通过培训</a:t>
            </a:r>
            <a:r>
              <a:rPr lang="zh-CN" altLang="en-US" sz="2000" dirty="0">
                <a:solidFill>
                  <a:srgbClr val="0000FF"/>
                </a:solidFill>
                <a:latin typeface="微软雅黑" panose="020B0503020204020204" pitchFamily="34" charset="-122"/>
                <a:ea typeface="微软雅黑" panose="020B0503020204020204" pitchFamily="34" charset="-122"/>
              </a:rPr>
              <a:t>使操作工掌握一专多能的技艺</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，形成一支适应性强、技术水平高和富有创造性的工作团队，以保证各项特殊要求的生产任务能出色和按时地完成。并且在生产组织上实行工序间“一个流”的原则或成品</a:t>
            </a: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半成品储备量逐年下降的原则，最终实现“零库存”的管理目标。同时，在生产准备工作和生产调度也必须适应多品种混流生产的要求，实现柔性化生产。</a:t>
            </a:r>
            <a:endParaRPr lang="zh-CN" altLang="en-US" sz="20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83260" y="332740"/>
            <a:ext cx="4572000" cy="460375"/>
          </a:xfrm>
          <a:prstGeom prst="rect">
            <a:avLst/>
          </a:prstGeom>
          <a:noFill/>
        </p:spPr>
        <p:txBody>
          <a:bodyPr wrap="square" rtlCol="0" anchor="t">
            <a:spAutoFit/>
          </a:bodyPr>
          <a:lstStyle/>
          <a:p>
            <a:pPr lvl="0" algn="l">
              <a:buClrTx/>
              <a:buSzTx/>
              <a:buFontTx/>
            </a:pPr>
            <a:r>
              <a:rPr lang="zh-CN" altLang="zh-CN" sz="2800" dirty="0">
                <a:ea typeface="微软雅黑" panose="020B0503020204020204" pitchFamily="34" charset="-122"/>
                <a:sym typeface="+mn-ea"/>
              </a:rPr>
              <a:t>一、准时制生产</a:t>
            </a:r>
            <a:endParaRPr lang="zh-CN" altLang="zh-CN" sz="2800" dirty="0">
              <a:ea typeface="微软雅黑" panose="020B0503020204020204" pitchFamily="34" charset="-122"/>
              <a:sym typeface="+mn-ea"/>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940" y="1628775"/>
            <a:ext cx="6904990" cy="4030980"/>
          </a:xfrm>
          <a:prstGeom prst="rect">
            <a:avLst/>
          </a:prstGeom>
          <a:noFill/>
        </p:spPr>
        <p:txBody>
          <a:bodyPr wrap="square" rtlCol="0">
            <a:spAutoFit/>
          </a:bodyPr>
          <a:lstStyle/>
          <a:p>
            <a:pPr>
              <a:lnSpc>
                <a:spcPct val="160000"/>
              </a:lnSpc>
            </a:pP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   </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    准时制生产主要内容可以归纳为融七大管理为一体的生产模式：即六种管理方法和一种管理体制的综合。</a:t>
            </a:r>
            <a:endParaRPr lang="en-US" altLang="zh-CN" sz="2400" dirty="0" smtClean="0">
              <a:solidFill>
                <a:schemeClr val="accent6">
                  <a:lumMod val="50000"/>
                </a:schemeClr>
              </a:solidFill>
              <a:latin typeface="微软雅黑" panose="020B0503020204020204" pitchFamily="34" charset="-122"/>
              <a:ea typeface="微软雅黑" panose="020B0503020204020204" pitchFamily="34" charset="-122"/>
            </a:endParaRPr>
          </a:p>
          <a:p>
            <a:pPr>
              <a:lnSpc>
                <a:spcPct val="160000"/>
              </a:lnSpc>
            </a:pPr>
            <a:r>
              <a:rPr lang="en-US" altLang="zh-CN" sz="2000" dirty="0" smtClean="0">
                <a:solidFill>
                  <a:schemeClr val="accent6">
                    <a:lumMod val="50000"/>
                  </a:schemeClr>
                </a:solidFill>
                <a:latin typeface="微软雅黑" panose="020B0503020204020204" pitchFamily="34" charset="-122"/>
                <a:ea typeface="微软雅黑" panose="020B0503020204020204" pitchFamily="34" charset="-122"/>
              </a:rPr>
              <a:t>       </a:t>
            </a: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六</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种方法是：</a:t>
            </a:r>
            <a:r>
              <a:rPr lang="zh-CN" altLang="en-US" sz="2000" dirty="0">
                <a:solidFill>
                  <a:srgbClr val="0000FF"/>
                </a:solidFill>
                <a:latin typeface="微软雅黑" panose="020B0503020204020204" pitchFamily="34" charset="-122"/>
                <a:ea typeface="微软雅黑" panose="020B0503020204020204" pitchFamily="34" charset="-122"/>
              </a:rPr>
              <a:t>生产管理、质量控制、劳动组织、工具管理、设备管理和现场</a:t>
            </a:r>
            <a:r>
              <a:rPr lang="en-US" altLang="zh-CN" sz="2000" dirty="0">
                <a:solidFill>
                  <a:srgbClr val="0000FF"/>
                </a:solidFill>
                <a:latin typeface="微软雅黑" panose="020B0503020204020204" pitchFamily="34" charset="-122"/>
                <a:ea typeface="微软雅黑" panose="020B0503020204020204" pitchFamily="34" charset="-122"/>
              </a:rPr>
              <a:t>5S</a:t>
            </a:r>
            <a:r>
              <a:rPr lang="zh-CN" altLang="en-US" sz="2000" dirty="0">
                <a:solidFill>
                  <a:srgbClr val="0000FF"/>
                </a:solidFill>
                <a:latin typeface="微软雅黑" panose="020B0503020204020204" pitchFamily="34" charset="-122"/>
                <a:ea typeface="微软雅黑" panose="020B0503020204020204" pitchFamily="34" charset="-122"/>
              </a:rPr>
              <a:t>管理</a:t>
            </a: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a:t>
            </a:r>
            <a:endParaRPr lang="en-US" altLang="zh-CN" sz="2000" dirty="0" smtClean="0">
              <a:solidFill>
                <a:schemeClr val="accent6">
                  <a:lumMod val="50000"/>
                </a:schemeClr>
              </a:solidFill>
              <a:latin typeface="微软雅黑" panose="020B0503020204020204" pitchFamily="34" charset="-122"/>
              <a:ea typeface="微软雅黑" panose="020B0503020204020204" pitchFamily="34" charset="-122"/>
            </a:endParaRPr>
          </a:p>
          <a:p>
            <a:pPr>
              <a:lnSpc>
                <a:spcPct val="160000"/>
              </a:lnSpc>
            </a:pP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 </a:t>
            </a:r>
            <a:r>
              <a:rPr lang="en-US" altLang="zh-CN" sz="2000" dirty="0" smtClean="0">
                <a:solidFill>
                  <a:schemeClr val="accent6">
                    <a:lumMod val="50000"/>
                  </a:schemeClr>
                </a:solidFill>
                <a:latin typeface="微软雅黑" panose="020B0503020204020204" pitchFamily="34" charset="-122"/>
                <a:ea typeface="微软雅黑" panose="020B0503020204020204" pitchFamily="34" charset="-122"/>
              </a:rPr>
              <a:t>      </a:t>
            </a: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一</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种管理体制是指“三为”的现场管理体制</a:t>
            </a: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以生产现场为中心，以生产工人为主体和以车间主任为领导核心的现场生产组织管理模式，实现生产体系的高效运转和现场问题的迅速解决。</a:t>
            </a:r>
            <a:endParaRPr lang="zh-CN" altLang="en-US" sz="20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83260" y="332740"/>
            <a:ext cx="4572000" cy="460375"/>
          </a:xfrm>
          <a:prstGeom prst="rect">
            <a:avLst/>
          </a:prstGeom>
          <a:noFill/>
        </p:spPr>
        <p:txBody>
          <a:bodyPr wrap="square" rtlCol="0" anchor="t">
            <a:spAutoFit/>
          </a:bodyPr>
          <a:lstStyle/>
          <a:p>
            <a:pPr lvl="0" algn="l">
              <a:buClrTx/>
              <a:buSzTx/>
              <a:buFontTx/>
            </a:pPr>
            <a:r>
              <a:rPr lang="zh-CN" altLang="zh-CN" sz="2800" dirty="0">
                <a:ea typeface="微软雅黑" panose="020B0503020204020204" pitchFamily="34" charset="-122"/>
                <a:sym typeface="+mn-ea"/>
              </a:rPr>
              <a:t>一、准时制生产</a:t>
            </a:r>
            <a:endParaRPr lang="zh-CN" altLang="zh-CN" sz="2800" dirty="0">
              <a:ea typeface="微软雅黑" panose="020B0503020204020204" pitchFamily="34" charset="-122"/>
              <a:sym typeface="+mn-ea"/>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3375" y="1362075"/>
            <a:ext cx="8084820" cy="4831080"/>
          </a:xfrm>
          <a:prstGeom prst="rect">
            <a:avLst/>
          </a:prstGeom>
          <a:noFill/>
        </p:spPr>
        <p:txBody>
          <a:bodyPr wrap="square" rtlCol="0">
            <a:spAutoFit/>
          </a:bodyPr>
          <a:lstStyle/>
          <a:p>
            <a:pPr>
              <a:lnSpc>
                <a:spcPct val="140000"/>
              </a:lnSpc>
            </a:pP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       精</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益物流思想强调：企业的精益改善，需要全员参与、人人主动地发现问题和解决问题，消除一切形式的浪费。这是一种不断渐进和积累的过程，它是最终目标是实现局部效率和整体效率的提升、个人收入与企业效益的共同增长</a:t>
            </a: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a:t>
            </a:r>
            <a:endParaRPr lang="en-US" altLang="zh-CN" sz="2000" dirty="0" smtClean="0">
              <a:solidFill>
                <a:schemeClr val="accent6">
                  <a:lumMod val="50000"/>
                </a:schemeClr>
              </a:solidFill>
              <a:latin typeface="微软雅黑" panose="020B0503020204020204" pitchFamily="34" charset="-122"/>
              <a:ea typeface="微软雅黑" panose="020B0503020204020204" pitchFamily="34" charset="-122"/>
            </a:endParaRPr>
          </a:p>
          <a:p>
            <a:pPr>
              <a:lnSpc>
                <a:spcPct val="140000"/>
              </a:lnSpc>
            </a:pP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       实</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施全员参与的基本目的，是为了找出所有环节中的效率拖延、时间浪费等不合理点，并加以改进。</a:t>
            </a:r>
            <a:endParaRPr lang="en-US" altLang="zh-CN" sz="20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40000"/>
              </a:lnSpc>
            </a:pPr>
            <a:endParaRPr lang="en-US" altLang="zh-CN" sz="20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40000"/>
              </a:lnSpc>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当时丰田的口号：</a:t>
            </a:r>
            <a:endParaRPr lang="en-US" altLang="zh-CN" sz="2000" b="1" dirty="0">
              <a:solidFill>
                <a:schemeClr val="accent5">
                  <a:lumMod val="75000"/>
                </a:schemeClr>
              </a:solidFill>
              <a:latin typeface="微软雅黑" panose="020B0503020204020204" pitchFamily="34" charset="-122"/>
              <a:ea typeface="微软雅黑" panose="020B0503020204020204" pitchFamily="34" charset="-122"/>
            </a:endParaRPr>
          </a:p>
          <a:p>
            <a:pPr>
              <a:lnSpc>
                <a:spcPct val="140000"/>
              </a:lnSpc>
            </a:pP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头等坏事不是中断生产，而是生产劣质品；</a:t>
            </a:r>
            <a:endParaRPr lang="en-US" altLang="zh-CN" sz="20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40000"/>
              </a:lnSpc>
            </a:pP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二等坏事是存在隐患和效率低下；</a:t>
            </a:r>
            <a:endParaRPr lang="en-US" altLang="zh-CN" sz="20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40000"/>
              </a:lnSpc>
            </a:pP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三等坏事才是生产流程的中断，顾客也不会为你辛苦的无效劳动买单！</a:t>
            </a:r>
            <a:endParaRPr lang="zh-CN" altLang="en-US" sz="20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55650" y="332740"/>
            <a:ext cx="4572000" cy="460375"/>
          </a:xfrm>
          <a:prstGeom prst="rect">
            <a:avLst/>
          </a:prstGeom>
          <a:noFill/>
        </p:spPr>
        <p:txBody>
          <a:bodyPr wrap="square" rtlCol="0" anchor="t">
            <a:spAutoFit/>
          </a:bodyPr>
          <a:lstStyle/>
          <a:p>
            <a:pPr lvl="0" algn="l">
              <a:buClrTx/>
              <a:buSzTx/>
              <a:buFontTx/>
            </a:pPr>
            <a:r>
              <a:rPr lang="zh-CN" altLang="zh-CN" sz="2800" dirty="0">
                <a:ea typeface="微软雅黑" panose="020B0503020204020204" pitchFamily="34" charset="-122"/>
                <a:sym typeface="+mn-ea"/>
              </a:rPr>
              <a:t>二、全员参与积极改善</a:t>
            </a:r>
            <a:endParaRPr lang="zh-CN" altLang="zh-CN" sz="2800" dirty="0">
              <a:ea typeface="微软雅黑" panose="020B0503020204020204" pitchFamily="34" charset="-122"/>
              <a:sym typeface="+mn-ea"/>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3"/>
          <p:cNvSpPr>
            <a:spLocks noChangeArrowheads="1"/>
          </p:cNvSpPr>
          <p:nvPr/>
        </p:nvSpPr>
        <p:spPr bwMode="auto">
          <a:xfrm>
            <a:off x="4140200" y="2420620"/>
            <a:ext cx="452818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ea typeface="宋体" panose="02010600030101010101" pitchFamily="2" charset="-122"/>
              </a:defRPr>
            </a:lvl1pPr>
            <a:lvl2pPr marL="742950" indent="-285750">
              <a:defRPr>
                <a:solidFill>
                  <a:schemeClr val="tx1"/>
                </a:solidFill>
                <a:latin typeface="Verdana" panose="020B0604030504040204" pitchFamily="34" charset="0"/>
                <a:ea typeface="宋体" panose="02010600030101010101" pitchFamily="2" charset="-122"/>
              </a:defRPr>
            </a:lvl2pPr>
            <a:lvl3pPr marL="1143000" indent="-228600">
              <a:defRPr>
                <a:solidFill>
                  <a:schemeClr val="tx1"/>
                </a:solidFill>
                <a:latin typeface="Verdana" panose="020B0604030504040204" pitchFamily="34" charset="0"/>
                <a:ea typeface="宋体" panose="02010600030101010101" pitchFamily="2" charset="-122"/>
              </a:defRPr>
            </a:lvl3pPr>
            <a:lvl4pPr marL="1600200" indent="-228600">
              <a:defRPr>
                <a:solidFill>
                  <a:schemeClr val="tx1"/>
                </a:solidFill>
                <a:latin typeface="Verdana" panose="020B0604030504040204" pitchFamily="34" charset="0"/>
                <a:ea typeface="宋体" panose="02010600030101010101" pitchFamily="2" charset="-122"/>
              </a:defRPr>
            </a:lvl4pPr>
            <a:lvl5pPr marL="2057400" indent="-22860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marL="0" marR="0" lvl="1" algn="l" defTabSz="914400" rtl="0" eaLnBrk="0" fontAlgn="base" latinLnBrk="0" hangingPunct="0">
              <a:lnSpc>
                <a:spcPct val="175000"/>
              </a:lnSpc>
              <a:spcAft>
                <a:spcPts val="1200"/>
              </a:spcAft>
              <a:buClrTx/>
              <a:buSzTx/>
              <a:buFontTx/>
              <a:buNone/>
              <a:defRPr/>
            </a:pPr>
            <a:r>
              <a:rPr lang="zh-CN" altLang="zh-CN" sz="2400" noProof="0" dirty="0">
                <a:ln>
                  <a:noFill/>
                </a:ln>
                <a:solidFill>
                  <a:srgbClr val="000000"/>
                </a:solidFill>
                <a:effectLst/>
                <a:uLnTx/>
                <a:uFillTx/>
                <a:latin typeface="黑体" panose="02010609060101010101" pitchFamily="49" charset="-122"/>
                <a:ea typeface="黑体" panose="02010609060101010101" pitchFamily="49" charset="-122"/>
                <a:cs typeface="Times New Roman" panose="02020603050405020304" pitchFamily="18" charset="0"/>
                <a:sym typeface="+mn-ea"/>
              </a:rPr>
              <a:t>物流业务外包</a:t>
            </a:r>
            <a:endParaRPr lang="zh-CN" altLang="zh-CN" sz="2400" noProof="0" dirty="0">
              <a:ln>
                <a:noFill/>
              </a:ln>
              <a:solidFill>
                <a:srgbClr val="000000"/>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360045" marR="0" lvl="1" algn="just" defTabSz="914400" rtl="0">
              <a:lnSpc>
                <a:spcPct val="175000"/>
              </a:lnSpc>
              <a:buClrTx/>
              <a:buSzTx/>
              <a:buFont typeface="Wingdings" panose="05000000000000000000" pitchFamily="2" charset="2"/>
              <a:buChar char="Ø"/>
              <a:defRPr/>
            </a:pPr>
            <a:r>
              <a:rPr kumimoji="1" lang="zh-CN" altLang="en-US" sz="2000" noProof="0" dirty="0">
                <a:ln>
                  <a:noFill/>
                </a:ln>
                <a:effectLst/>
                <a:uLnTx/>
                <a:uFillTx/>
                <a:latin typeface="幼圆" panose="02010509060101010101" pitchFamily="49" charset="-122"/>
                <a:ea typeface="幼圆" panose="02010509060101010101" pitchFamily="49" charset="-122"/>
                <a:sym typeface="+mn-ea"/>
              </a:rPr>
              <a:t>概述</a:t>
            </a: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r>
              <a:rPr kumimoji="1" lang="zh-CN" altLang="en-US" sz="2000" noProof="0" dirty="0">
                <a:ln>
                  <a:noFill/>
                </a:ln>
                <a:effectLst/>
                <a:uLnTx/>
                <a:uFillTx/>
                <a:latin typeface="幼圆" panose="02010509060101010101" pitchFamily="49" charset="-122"/>
                <a:ea typeface="幼圆" panose="02010509060101010101" pitchFamily="49" charset="-122"/>
                <a:sym typeface="+mn-ea"/>
              </a:rPr>
              <a:t>选择物流服务供应商</a:t>
            </a: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algn="just" defTabSz="914400" rtl="0">
              <a:lnSpc>
                <a:spcPct val="175000"/>
              </a:lnSpc>
              <a:buClrTx/>
              <a:buSzTx/>
              <a:buFont typeface="Wingdings" panose="05000000000000000000" pitchFamily="2" charset="2"/>
              <a:buChar char="Ø"/>
              <a:defRPr/>
            </a:pPr>
            <a:endParaRPr kumimoji="1" lang="zh-CN" altLang="en-US" sz="2000" noProof="0" dirty="0">
              <a:ln>
                <a:noFill/>
              </a:ln>
              <a:effectLst/>
              <a:uLnTx/>
              <a:uFillTx/>
              <a:latin typeface="幼圆" panose="02010509060101010101" pitchFamily="49" charset="-122"/>
              <a:ea typeface="幼圆" panose="02010509060101010101" pitchFamily="49" charset="-122"/>
            </a:endParaRPr>
          </a:p>
          <a:p>
            <a:pPr marL="360045" marR="0" lvl="1" indent="0" algn="just" defTabSz="914400" rtl="0">
              <a:lnSpc>
                <a:spcPts val="3000"/>
              </a:lnSpc>
              <a:spcBef>
                <a:spcPct val="0"/>
              </a:spcBef>
              <a:spcAft>
                <a:spcPct val="0"/>
              </a:spcAft>
              <a:buClrTx/>
              <a:buSzTx/>
              <a:buFont typeface="Wingdings" panose="05000000000000000000" pitchFamily="2" charset="2"/>
              <a:defRPr/>
            </a:pPr>
            <a:endParaRPr kumimoji="1" lang="zh-CN" altLang="en-US" sz="2000" b="0" i="0" u="none" strike="noStrike" kern="1200" cap="none" spc="0" normalizeH="0" baseline="0" noProof="0" dirty="0">
              <a:ln>
                <a:noFill/>
              </a:ln>
              <a:solidFill>
                <a:schemeClr val="tx1"/>
              </a:solidFill>
              <a:effectLst/>
              <a:uLnTx/>
              <a:uFillTx/>
              <a:latin typeface="幼圆" panose="02010509060101010101" pitchFamily="49" charset="-122"/>
              <a:ea typeface="幼圆" panose="02010509060101010101" pitchFamily="49" charset="-122"/>
              <a:cs typeface="+mn-cs"/>
            </a:endParaRPr>
          </a:p>
        </p:txBody>
      </p:sp>
      <p:sp>
        <p:nvSpPr>
          <p:cNvPr id="3" name="矩形 2"/>
          <p:cNvSpPr/>
          <p:nvPr/>
        </p:nvSpPr>
        <p:spPr>
          <a:xfrm>
            <a:off x="0" y="0"/>
            <a:ext cx="9129713" cy="11255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14288" y="6294438"/>
            <a:ext cx="4845050" cy="561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6" name="直接连接符 5"/>
          <p:cNvCxnSpPr/>
          <p:nvPr/>
        </p:nvCxnSpPr>
        <p:spPr>
          <a:xfrm>
            <a:off x="3808730" y="2060575"/>
            <a:ext cx="0" cy="2664460"/>
          </a:xfrm>
          <a:prstGeom prst="line">
            <a:avLst/>
          </a:prstGeom>
          <a:ln w="88900" cmpd="thinThick">
            <a:solidFill>
              <a:srgbClr val="FF0000"/>
            </a:solidFill>
          </a:ln>
        </p:spPr>
        <p:style>
          <a:lnRef idx="1">
            <a:schemeClr val="accent1"/>
          </a:lnRef>
          <a:fillRef idx="0">
            <a:schemeClr val="accent1"/>
          </a:fillRef>
          <a:effectRef idx="0">
            <a:schemeClr val="accent1"/>
          </a:effectRef>
          <a:fontRef idx="minor">
            <a:schemeClr val="tx1"/>
          </a:fontRef>
        </p:style>
      </p:cxnSp>
      <p:sp>
        <p:nvSpPr>
          <p:cNvPr id="6150" name="矩形 3"/>
          <p:cNvSpPr/>
          <p:nvPr/>
        </p:nvSpPr>
        <p:spPr>
          <a:xfrm>
            <a:off x="467043" y="2741613"/>
            <a:ext cx="3240087" cy="796290"/>
          </a:xfrm>
          <a:prstGeom prst="rect">
            <a:avLst/>
          </a:prstGeom>
          <a:noFill/>
          <a:ln w="9525">
            <a:noFill/>
          </a:ln>
        </p:spPr>
        <p:txBody>
          <a:bodyPr>
            <a:spAutoFit/>
          </a:bodyPr>
          <a:p>
            <a:pPr algn="ctr">
              <a:lnSpc>
                <a:spcPts val="5500"/>
              </a:lnSpc>
              <a:buNone/>
            </a:pPr>
            <a:r>
              <a:rPr lang="zh-CN" altLang="en-US" sz="4400" dirty="0">
                <a:solidFill>
                  <a:srgbClr val="000000"/>
                </a:solidFill>
                <a:latin typeface="华文琥珀" panose="02010800040101010101" pitchFamily="2" charset="-122"/>
                <a:ea typeface="华文琥珀" panose="02010800040101010101" pitchFamily="2" charset="-122"/>
              </a:rPr>
              <a:t>任务</a:t>
            </a:r>
            <a:r>
              <a:rPr lang="zh-CN" altLang="en-US" sz="4400" dirty="0">
                <a:solidFill>
                  <a:srgbClr val="000000"/>
                </a:solidFill>
                <a:latin typeface="华文琥珀" panose="02010800040101010101" pitchFamily="2" charset="-122"/>
                <a:ea typeface="华文琥珀" panose="02010800040101010101" pitchFamily="2" charset="-122"/>
              </a:rPr>
              <a:t>五</a:t>
            </a:r>
            <a:endParaRPr lang="zh-CN" altLang="en-US" sz="4400" dirty="0">
              <a:solidFill>
                <a:srgbClr val="000000"/>
              </a:solidFill>
              <a:latin typeface="华文琥珀" panose="02010800040101010101" pitchFamily="2" charset="-122"/>
              <a:ea typeface="华文琥珀" panose="0201080004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3895" y="332740"/>
            <a:ext cx="4572000" cy="521970"/>
          </a:xfrm>
          <a:prstGeom prst="rect">
            <a:avLst/>
          </a:prstGeom>
          <a:noFill/>
        </p:spPr>
        <p:txBody>
          <a:bodyPr wrap="square" rtlCol="0" anchor="t">
            <a:spAutoFit/>
          </a:bodyPr>
          <a:p>
            <a:r>
              <a:rPr lang="zh-CN" altLang="zh-CN" sz="2800" dirty="0">
                <a:ea typeface="微软雅黑" panose="020B0503020204020204" pitchFamily="34" charset="-122"/>
                <a:sym typeface="+mn-ea"/>
              </a:rPr>
              <a:t>供应物流的两大流程</a:t>
            </a:r>
            <a:endParaRPr lang="zh-CN" altLang="en-US" sz="2800" b="1" dirty="0">
              <a:solidFill>
                <a:schemeClr val="accent6">
                  <a:lumMod val="50000"/>
                </a:schemeClr>
              </a:solidFill>
              <a:latin typeface="微软雅黑" panose="020B0503020204020204" pitchFamily="34" charset="-122"/>
              <a:ea typeface="微软雅黑" panose="020B0503020204020204" pitchFamily="34" charset="-122"/>
              <a:sym typeface="+mn-ea"/>
            </a:endParaRPr>
          </a:p>
        </p:txBody>
      </p:sp>
      <p:sp>
        <p:nvSpPr>
          <p:cNvPr id="3" name="TextBox 1"/>
          <p:cNvSpPr txBox="1"/>
          <p:nvPr/>
        </p:nvSpPr>
        <p:spPr>
          <a:xfrm>
            <a:off x="611505" y="1155700"/>
            <a:ext cx="7742555" cy="2331720"/>
          </a:xfrm>
          <a:prstGeom prst="rect">
            <a:avLst/>
          </a:prstGeom>
          <a:noFill/>
        </p:spPr>
        <p:txBody>
          <a:bodyPr wrap="square" rtlCol="0">
            <a:spAutoFit/>
          </a:bodyPr>
          <a:p>
            <a:pPr>
              <a:lnSpc>
                <a:spcPct val="140000"/>
              </a:lnSpc>
            </a:pPr>
            <a:r>
              <a:rPr lang="zh-CN" altLang="en-US" sz="2400" dirty="0" smtClean="0">
                <a:solidFill>
                  <a:schemeClr val="tx1"/>
                </a:solidFill>
                <a:latin typeface="微软雅黑" panose="020B0503020204020204" pitchFamily="34" charset="-122"/>
                <a:ea typeface="微软雅黑" panose="020B0503020204020204" pitchFamily="34" charset="-122"/>
              </a:rPr>
              <a:t>       </a:t>
            </a:r>
            <a:r>
              <a:rPr lang="zh-CN" altLang="en-US" sz="2000" dirty="0">
                <a:solidFill>
                  <a:schemeClr val="tx1"/>
                </a:solidFill>
                <a:latin typeface="微软雅黑" panose="020B0503020204020204" pitchFamily="34" charset="-122"/>
                <a:ea typeface="微软雅黑" panose="020B0503020204020204" pitchFamily="34" charset="-122"/>
              </a:rPr>
              <a:t>按时间序列来考察，制造业企业的供应物流可分为</a:t>
            </a:r>
            <a:r>
              <a:rPr lang="zh-CN" altLang="en-US" sz="2000" b="1" dirty="0">
                <a:solidFill>
                  <a:schemeClr val="tx1"/>
                </a:solidFill>
                <a:latin typeface="微软雅黑" panose="020B0503020204020204" pitchFamily="34" charset="-122"/>
                <a:ea typeface="微软雅黑" panose="020B0503020204020204" pitchFamily="34" charset="-122"/>
              </a:rPr>
              <a:t>到厂物流</a:t>
            </a:r>
            <a:r>
              <a:rPr lang="zh-CN" altLang="en-US" sz="2000" dirty="0">
                <a:solidFill>
                  <a:schemeClr val="tx1"/>
                </a:solidFill>
                <a:latin typeface="微软雅黑" panose="020B0503020204020204" pitchFamily="34" charset="-122"/>
                <a:ea typeface="微软雅黑" panose="020B0503020204020204" pitchFamily="34" charset="-122"/>
              </a:rPr>
              <a:t>和</a:t>
            </a:r>
            <a:r>
              <a:rPr lang="zh-CN" altLang="en-US" sz="2000" b="1" dirty="0">
                <a:solidFill>
                  <a:schemeClr val="tx1"/>
                </a:solidFill>
                <a:latin typeface="微软雅黑" panose="020B0503020204020204" pitchFamily="34" charset="-122"/>
                <a:ea typeface="微软雅黑" panose="020B0503020204020204" pitchFamily="34" charset="-122"/>
              </a:rPr>
              <a:t>厂内物流</a:t>
            </a:r>
            <a:r>
              <a:rPr lang="zh-CN" altLang="en-US" sz="2000" dirty="0">
                <a:solidFill>
                  <a:schemeClr val="tx1"/>
                </a:solidFill>
                <a:latin typeface="微软雅黑" panose="020B0503020204020204" pitchFamily="34" charset="-122"/>
                <a:ea typeface="微软雅黑" panose="020B0503020204020204" pitchFamily="34" charset="-122"/>
              </a:rPr>
              <a:t>两大部分。</a:t>
            </a:r>
            <a:endParaRPr lang="en-US" altLang="zh-CN" sz="2000" dirty="0">
              <a:solidFill>
                <a:schemeClr val="tx1"/>
              </a:solidFill>
              <a:latin typeface="微软雅黑" panose="020B0503020204020204" pitchFamily="34" charset="-122"/>
              <a:ea typeface="微软雅黑" panose="020B0503020204020204" pitchFamily="34" charset="-122"/>
            </a:endParaRPr>
          </a:p>
          <a:p>
            <a:pPr>
              <a:lnSpc>
                <a:spcPct val="140000"/>
              </a:lnSpc>
            </a:pPr>
            <a:r>
              <a:rPr lang="zh-CN" altLang="en-US" sz="2000" dirty="0" smtClean="0">
                <a:solidFill>
                  <a:schemeClr val="tx1"/>
                </a:solidFill>
                <a:latin typeface="微软雅黑" panose="020B0503020204020204" pitchFamily="34" charset="-122"/>
                <a:ea typeface="微软雅黑" panose="020B0503020204020204" pitchFamily="34" charset="-122"/>
              </a:rPr>
              <a:t>       如</a:t>
            </a:r>
            <a:r>
              <a:rPr lang="zh-CN" altLang="en-US" sz="2000" dirty="0">
                <a:solidFill>
                  <a:schemeClr val="tx1"/>
                </a:solidFill>
                <a:latin typeface="微软雅黑" panose="020B0503020204020204" pitchFamily="34" charset="-122"/>
                <a:ea typeface="微软雅黑" panose="020B0503020204020204" pitchFamily="34" charset="-122"/>
              </a:rPr>
              <a:t>果企业外物流到达企业的“门”，便</a:t>
            </a:r>
            <a:r>
              <a:rPr lang="zh-CN" altLang="en-US" sz="2000" b="1" dirty="0">
                <a:solidFill>
                  <a:schemeClr val="tx1"/>
                </a:solidFill>
                <a:latin typeface="微软雅黑" panose="020B0503020204020204" pitchFamily="34" charset="-122"/>
                <a:ea typeface="微软雅黑" panose="020B0503020204020204" pitchFamily="34" charset="-122"/>
              </a:rPr>
              <a:t>以“门”作为企业内外的划分界限</a:t>
            </a:r>
            <a:r>
              <a:rPr lang="zh-CN" altLang="en-US" sz="2000" dirty="0">
                <a:solidFill>
                  <a:schemeClr val="tx1"/>
                </a:solidFill>
                <a:latin typeface="微软雅黑" panose="020B0503020204020204" pitchFamily="34" charset="-122"/>
                <a:ea typeface="微软雅黑" panose="020B0503020204020204" pitchFamily="34" charset="-122"/>
              </a:rPr>
              <a:t>，例如以企业的仓库为外部物流终点，便以仓库作为划分企业内、外物流的界限。</a:t>
            </a:r>
            <a:endParaRPr lang="zh-CN" altLang="en-US" sz="2000" dirty="0">
              <a:solidFill>
                <a:schemeClr val="tx1"/>
              </a:solidFill>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7360" y="3573145"/>
            <a:ext cx="8226425" cy="2742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3005" y="1268730"/>
            <a:ext cx="6758940" cy="5775960"/>
          </a:xfrm>
          <a:prstGeom prst="rect">
            <a:avLst/>
          </a:prstGeom>
          <a:noFill/>
        </p:spPr>
        <p:txBody>
          <a:bodyPr wrap="square" rtlCol="0">
            <a:spAutoFit/>
          </a:bodyPr>
          <a:lstStyle/>
          <a:p>
            <a:pPr>
              <a:lnSpc>
                <a:spcPct val="140000"/>
              </a:lnSpc>
            </a:pPr>
            <a:r>
              <a:rPr lang="en-US" altLang="zh-CN" sz="2400" dirty="0" smtClean="0">
                <a:solidFill>
                  <a:schemeClr val="accent6">
                    <a:lumMod val="50000"/>
                  </a:schemeClr>
                </a:solidFill>
                <a:latin typeface="微软雅黑" panose="020B0503020204020204" pitchFamily="34" charset="-122"/>
                <a:ea typeface="微软雅黑" panose="020B0503020204020204" pitchFamily="34" charset="-122"/>
              </a:rPr>
              <a:t> </a:t>
            </a: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      物</a:t>
            </a:r>
            <a:r>
              <a:rPr lang="zh-CN" altLang="en-US" sz="2400" dirty="0">
                <a:solidFill>
                  <a:schemeClr val="accent6">
                    <a:lumMod val="50000"/>
                  </a:schemeClr>
                </a:solidFill>
                <a:latin typeface="微软雅黑" panose="020B0503020204020204" pitchFamily="34" charset="-122"/>
                <a:ea typeface="微软雅黑" panose="020B0503020204020204" pitchFamily="34" charset="-122"/>
              </a:rPr>
              <a:t>流业务外包是第三方物流的典型运用，即制造企业或销售企业为集中资源、节省管理费用，增强核心竞争能力，将其物流业务以合同的方式委托给专业的物流公司（第三方物流企业）运作</a:t>
            </a: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a:t>
            </a:r>
            <a:endParaRPr lang="en-US" altLang="zh-CN" sz="2400" dirty="0" smtClean="0">
              <a:solidFill>
                <a:schemeClr val="accent6">
                  <a:lumMod val="50000"/>
                </a:schemeClr>
              </a:solidFill>
              <a:latin typeface="微软雅黑" panose="020B0503020204020204" pitchFamily="34" charset="-122"/>
              <a:ea typeface="微软雅黑" panose="020B0503020204020204" pitchFamily="34" charset="-122"/>
            </a:endParaRPr>
          </a:p>
          <a:p>
            <a:pPr>
              <a:lnSpc>
                <a:spcPct val="140000"/>
              </a:lnSpc>
            </a:pPr>
            <a:r>
              <a:rPr lang="en-US" altLang="zh-CN" sz="2400" dirty="0">
                <a:solidFill>
                  <a:schemeClr val="accent6">
                    <a:lumMod val="50000"/>
                  </a:schemeClr>
                </a:solidFill>
                <a:latin typeface="微软雅黑" panose="020B0503020204020204" pitchFamily="34" charset="-122"/>
                <a:ea typeface="微软雅黑" panose="020B0503020204020204" pitchFamily="34" charset="-122"/>
              </a:rPr>
              <a:t> </a:t>
            </a:r>
            <a:r>
              <a:rPr lang="en-US" altLang="zh-CN" sz="2400" dirty="0" smtClean="0">
                <a:solidFill>
                  <a:schemeClr val="accent6">
                    <a:lumMod val="50000"/>
                  </a:schemeClr>
                </a:solidFill>
                <a:latin typeface="微软雅黑" panose="020B0503020204020204" pitchFamily="34" charset="-122"/>
                <a:ea typeface="微软雅黑" panose="020B0503020204020204" pitchFamily="34" charset="-122"/>
              </a:rPr>
              <a:t>      </a:t>
            </a: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这</a:t>
            </a:r>
            <a:r>
              <a:rPr lang="zh-CN" altLang="en-US" sz="2400" dirty="0">
                <a:solidFill>
                  <a:schemeClr val="accent6">
                    <a:lumMod val="50000"/>
                  </a:schemeClr>
                </a:solidFill>
                <a:latin typeface="微软雅黑" panose="020B0503020204020204" pitchFamily="34" charset="-122"/>
                <a:ea typeface="微软雅黑" panose="020B0503020204020204" pitchFamily="34" charset="-122"/>
              </a:rPr>
              <a:t>种外包</a:t>
            </a:r>
            <a:r>
              <a:rPr lang="zh-CN" altLang="en-US" sz="2400" dirty="0">
                <a:solidFill>
                  <a:schemeClr val="accent5">
                    <a:lumMod val="75000"/>
                  </a:schemeClr>
                </a:solidFill>
                <a:latin typeface="微软雅黑" panose="020B0503020204020204" pitchFamily="34" charset="-122"/>
                <a:ea typeface="微软雅黑" panose="020B0503020204020204" pitchFamily="34" charset="-122"/>
              </a:rPr>
              <a:t>可以是长期的，也可以是临时性的或在每年的繁忙季采取外包形式</a:t>
            </a: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a:t>
            </a:r>
            <a:endParaRPr lang="en-US" altLang="zh-CN" sz="24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40000"/>
              </a:lnSpc>
            </a:pP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       每</a:t>
            </a:r>
            <a:r>
              <a:rPr lang="zh-CN" altLang="en-US" sz="2400" dirty="0">
                <a:solidFill>
                  <a:schemeClr val="accent6">
                    <a:lumMod val="50000"/>
                  </a:schemeClr>
                </a:solidFill>
                <a:latin typeface="微软雅黑" panose="020B0503020204020204" pitchFamily="34" charset="-122"/>
                <a:ea typeface="微软雅黑" panose="020B0503020204020204" pitchFamily="34" charset="-122"/>
              </a:rPr>
              <a:t>个企业在开展物流外包时，一定要认真分析自身条件，选择适合自己的物流外包阶段，不可一刀切</a:t>
            </a: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a:t>
            </a:r>
            <a:endParaRPr lang="en-US" altLang="zh-CN" sz="2400" dirty="0" smtClean="0">
              <a:solidFill>
                <a:schemeClr val="accent6">
                  <a:lumMod val="50000"/>
                </a:schemeClr>
              </a:solidFill>
              <a:latin typeface="微软雅黑" panose="020B0503020204020204" pitchFamily="34" charset="-122"/>
              <a:ea typeface="微软雅黑" panose="020B0503020204020204" pitchFamily="34" charset="-122"/>
            </a:endParaRPr>
          </a:p>
          <a:p>
            <a:pPr>
              <a:lnSpc>
                <a:spcPct val="140000"/>
              </a:lnSpc>
            </a:pP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      </a:t>
            </a:r>
            <a:endPar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55650" y="332740"/>
            <a:ext cx="4572000" cy="398780"/>
          </a:xfrm>
          <a:prstGeom prst="rect">
            <a:avLst/>
          </a:prstGeom>
          <a:noFill/>
        </p:spPr>
        <p:txBody>
          <a:bodyPr wrap="square" rtlCol="0" anchor="t">
            <a:spAutoFit/>
          </a:bodyPr>
          <a:lstStyle/>
          <a:p>
            <a:pPr lvl="0" algn="l">
              <a:buClrTx/>
              <a:buSzTx/>
              <a:buFontTx/>
            </a:pPr>
            <a:r>
              <a:rPr lang="zh-CN" altLang="zh-CN" sz="2800" dirty="0">
                <a:ea typeface="微软雅黑" panose="020B0503020204020204" pitchFamily="34" charset="-122"/>
                <a:sym typeface="+mn-ea"/>
              </a:rPr>
              <a:t>一、物流业务外包概</a:t>
            </a:r>
            <a:r>
              <a:rPr lang="zh-CN" altLang="zh-CN" sz="2800" dirty="0">
                <a:ea typeface="微软雅黑" panose="020B0503020204020204" pitchFamily="34" charset="-122"/>
                <a:sym typeface="+mn-ea"/>
              </a:rPr>
              <a:t>述</a:t>
            </a:r>
            <a:endParaRPr lang="zh-CN" altLang="zh-CN" sz="2800" dirty="0">
              <a:ea typeface="微软雅黑" panose="020B0503020204020204" pitchFamily="34" charset="-122"/>
              <a:sym typeface="+mn-ea"/>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940" y="2132965"/>
            <a:ext cx="7202805" cy="3044190"/>
          </a:xfrm>
          <a:prstGeom prst="rect">
            <a:avLst/>
          </a:prstGeom>
          <a:noFill/>
        </p:spPr>
        <p:txBody>
          <a:bodyPr wrap="square" rtlCol="0">
            <a:spAutoFit/>
          </a:bodyPr>
          <a:lstStyle/>
          <a:p>
            <a:pPr>
              <a:lnSpc>
                <a:spcPct val="160000"/>
              </a:lnSpc>
            </a:pP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       </a:t>
            </a:r>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rPr>
              <a:t>外包可分为以下阶段：物</a:t>
            </a:r>
            <a:r>
              <a:rPr lang="zh-CN" altLang="en-US" sz="2400" b="1" dirty="0">
                <a:solidFill>
                  <a:schemeClr val="accent5">
                    <a:lumMod val="75000"/>
                  </a:schemeClr>
                </a:solidFill>
                <a:latin typeface="微软雅黑" panose="020B0503020204020204" pitchFamily="34" charset="-122"/>
                <a:ea typeface="微软雅黑" panose="020B0503020204020204" pitchFamily="34" charset="-122"/>
              </a:rPr>
              <a:t>流业务部分外</a:t>
            </a:r>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rPr>
              <a:t>包、物</a:t>
            </a:r>
            <a:r>
              <a:rPr lang="zh-CN" altLang="en-US" sz="2400" b="1" dirty="0">
                <a:solidFill>
                  <a:schemeClr val="accent5">
                    <a:lumMod val="75000"/>
                  </a:schemeClr>
                </a:solidFill>
                <a:latin typeface="微软雅黑" panose="020B0503020204020204" pitchFamily="34" charset="-122"/>
                <a:ea typeface="微软雅黑" panose="020B0503020204020204" pitchFamily="34" charset="-122"/>
              </a:rPr>
              <a:t>流业务完全外</a:t>
            </a:r>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rPr>
              <a:t>包、物</a:t>
            </a:r>
            <a:r>
              <a:rPr lang="zh-CN" altLang="en-US" sz="2400" b="1" dirty="0">
                <a:solidFill>
                  <a:schemeClr val="accent5">
                    <a:lumMod val="75000"/>
                  </a:schemeClr>
                </a:solidFill>
                <a:latin typeface="微软雅黑" panose="020B0503020204020204" pitchFamily="34" charset="-122"/>
                <a:ea typeface="微软雅黑" panose="020B0503020204020204" pitchFamily="34" charset="-122"/>
              </a:rPr>
              <a:t>流系统接</a:t>
            </a:r>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rPr>
              <a:t>管、战</a:t>
            </a:r>
            <a:r>
              <a:rPr lang="zh-CN" altLang="en-US" sz="2400" b="1" dirty="0">
                <a:solidFill>
                  <a:schemeClr val="accent5">
                    <a:lumMod val="75000"/>
                  </a:schemeClr>
                </a:solidFill>
                <a:latin typeface="微软雅黑" panose="020B0503020204020204" pitchFamily="34" charset="-122"/>
                <a:ea typeface="微软雅黑" panose="020B0503020204020204" pitchFamily="34" charset="-122"/>
              </a:rPr>
              <a:t>略联</a:t>
            </a:r>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rPr>
              <a:t>盟、物</a:t>
            </a:r>
            <a:r>
              <a:rPr lang="zh-CN" altLang="en-US" sz="2400" b="1" dirty="0">
                <a:solidFill>
                  <a:schemeClr val="accent5">
                    <a:lumMod val="75000"/>
                  </a:schemeClr>
                </a:solidFill>
                <a:latin typeface="微软雅黑" panose="020B0503020204020204" pitchFamily="34" charset="-122"/>
                <a:ea typeface="微软雅黑" panose="020B0503020204020204" pitchFamily="34" charset="-122"/>
              </a:rPr>
              <a:t>流系统剥</a:t>
            </a:r>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rPr>
              <a:t>离、物</a:t>
            </a:r>
            <a:r>
              <a:rPr lang="zh-CN" altLang="en-US" sz="2400" b="1" dirty="0">
                <a:solidFill>
                  <a:schemeClr val="accent5">
                    <a:lumMod val="75000"/>
                  </a:schemeClr>
                </a:solidFill>
                <a:latin typeface="微软雅黑" panose="020B0503020204020204" pitchFamily="34" charset="-122"/>
                <a:ea typeface="微软雅黑" panose="020B0503020204020204" pitchFamily="34" charset="-122"/>
              </a:rPr>
              <a:t>流业务管理外包</a:t>
            </a:r>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rPr>
              <a:t>。</a:t>
            </a:r>
            <a:endParaRPr lang="en-US" altLang="zh-CN" sz="2000" b="1" dirty="0" smtClean="0">
              <a:solidFill>
                <a:schemeClr val="accent5">
                  <a:lumMod val="75000"/>
                </a:schemeClr>
              </a:solidFill>
              <a:latin typeface="微软雅黑" panose="020B0503020204020204" pitchFamily="34" charset="-122"/>
              <a:ea typeface="微软雅黑" panose="020B0503020204020204" pitchFamily="34" charset="-122"/>
            </a:endParaRPr>
          </a:p>
          <a:p>
            <a:pPr>
              <a:lnSpc>
                <a:spcPct val="160000"/>
              </a:lnSpc>
            </a:pP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 </a:t>
            </a:r>
            <a:r>
              <a:rPr lang="en-US" altLang="zh-CN" sz="2000" dirty="0" smtClean="0">
                <a:solidFill>
                  <a:schemeClr val="accent6">
                    <a:lumMod val="50000"/>
                  </a:schemeClr>
                </a:solidFill>
                <a:latin typeface="微软雅黑" panose="020B0503020204020204" pitchFamily="34" charset="-122"/>
                <a:ea typeface="微软雅黑" panose="020B0503020204020204" pitchFamily="34" charset="-122"/>
              </a:rPr>
              <a:t>      </a:t>
            </a: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这</a:t>
            </a:r>
            <a:r>
              <a:rPr lang="zh-CN" altLang="en-US" sz="2400" dirty="0">
                <a:solidFill>
                  <a:schemeClr val="accent6">
                    <a:lumMod val="50000"/>
                  </a:schemeClr>
                </a:solidFill>
                <a:latin typeface="微软雅黑" panose="020B0503020204020204" pitchFamily="34" charset="-122"/>
                <a:ea typeface="微软雅黑" panose="020B0503020204020204" pitchFamily="34" charset="-122"/>
              </a:rPr>
              <a:t>是物流外包从低级向高级发展的过程，也是供应链成熟的过程。</a:t>
            </a:r>
            <a:endParaRPr lang="zh-CN" altLang="en-US" sz="24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55650" y="332740"/>
            <a:ext cx="4572000" cy="398780"/>
          </a:xfrm>
          <a:prstGeom prst="rect">
            <a:avLst/>
          </a:prstGeom>
          <a:noFill/>
        </p:spPr>
        <p:txBody>
          <a:bodyPr wrap="square" rtlCol="0" anchor="t">
            <a:spAutoFit/>
          </a:bodyPr>
          <a:lstStyle/>
          <a:p>
            <a:pPr lvl="0" algn="l">
              <a:buClrTx/>
              <a:buSzTx/>
              <a:buFontTx/>
            </a:pPr>
            <a:r>
              <a:rPr lang="zh-CN" altLang="zh-CN" sz="2800" dirty="0">
                <a:ea typeface="微软雅黑" panose="020B0503020204020204" pitchFamily="34" charset="-122"/>
                <a:sym typeface="+mn-ea"/>
              </a:rPr>
              <a:t>一、物流业务外包概</a:t>
            </a:r>
            <a:r>
              <a:rPr lang="zh-CN" altLang="zh-CN" sz="2800" dirty="0">
                <a:ea typeface="微软雅黑" panose="020B0503020204020204" pitchFamily="34" charset="-122"/>
                <a:sym typeface="+mn-ea"/>
              </a:rPr>
              <a:t>述</a:t>
            </a:r>
            <a:endParaRPr lang="zh-CN" altLang="zh-CN" sz="2800" dirty="0">
              <a:ea typeface="微软雅黑" panose="020B0503020204020204" pitchFamily="34" charset="-122"/>
              <a:sym typeface="+mn-ea"/>
            </a:endParaRP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03935" y="1428750"/>
            <a:ext cx="7161530" cy="4225290"/>
          </a:xfrm>
          <a:prstGeom prst="rect">
            <a:avLst/>
          </a:prstGeom>
          <a:noFill/>
        </p:spPr>
        <p:txBody>
          <a:bodyPr wrap="square" rtlCol="0">
            <a:spAutoFit/>
          </a:bodyPr>
          <a:lstStyle/>
          <a:p>
            <a:pPr>
              <a:lnSpc>
                <a:spcPct val="160000"/>
              </a:lnSpc>
            </a:pPr>
            <a:endParaRPr lang="en-US" altLang="zh-CN" sz="2400" dirty="0" smtClean="0">
              <a:solidFill>
                <a:schemeClr val="accent6">
                  <a:lumMod val="50000"/>
                </a:schemeClr>
              </a:solidFill>
              <a:latin typeface="微软雅黑" panose="020B0503020204020204" pitchFamily="34" charset="-122"/>
              <a:ea typeface="微软雅黑" panose="020B0503020204020204" pitchFamily="34" charset="-122"/>
            </a:endParaRPr>
          </a:p>
          <a:p>
            <a:pPr>
              <a:lnSpc>
                <a:spcPct val="160000"/>
              </a:lnSpc>
            </a:pP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物</a:t>
            </a:r>
            <a:r>
              <a:rPr lang="zh-CN" altLang="en-US" sz="2400" dirty="0">
                <a:solidFill>
                  <a:schemeClr val="accent6">
                    <a:lumMod val="50000"/>
                  </a:schemeClr>
                </a:solidFill>
                <a:latin typeface="微软雅黑" panose="020B0503020204020204" pitchFamily="34" charset="-122"/>
                <a:ea typeface="微软雅黑" panose="020B0503020204020204" pitchFamily="34" charset="-122"/>
              </a:rPr>
              <a:t>流业务外包带来的好处：</a:t>
            </a:r>
            <a:endParaRPr lang="en-US" altLang="zh-CN" sz="24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60000"/>
              </a:lnSpc>
            </a:pP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       通</a:t>
            </a:r>
            <a:r>
              <a:rPr lang="zh-CN" altLang="en-US" sz="2400" dirty="0">
                <a:solidFill>
                  <a:schemeClr val="accent6">
                    <a:lumMod val="50000"/>
                  </a:schemeClr>
                </a:solidFill>
                <a:latin typeface="微软雅黑" panose="020B0503020204020204" pitchFamily="34" charset="-122"/>
                <a:ea typeface="微软雅黑" panose="020B0503020204020204" pitchFamily="34" charset="-122"/>
              </a:rPr>
              <a:t>过物流外包，企业可以获得自己组织物流活动所不能提供的服务或物流服务所需要的生产要素，这就是产生外协物流服务，并获得发展的重要原因。另外通过物流外包，企业的有关成本可以得到明显降低，物流运作效率得以提</a:t>
            </a: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升。</a:t>
            </a:r>
            <a:endPar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55650" y="332740"/>
            <a:ext cx="4572000" cy="368300"/>
          </a:xfrm>
          <a:prstGeom prst="rect">
            <a:avLst/>
          </a:prstGeom>
          <a:noFill/>
        </p:spPr>
        <p:txBody>
          <a:bodyPr wrap="square" rtlCol="0" anchor="t">
            <a:spAutoFit/>
          </a:bodyPr>
          <a:lstStyle/>
          <a:p>
            <a:pPr lvl="0" algn="l">
              <a:buClrTx/>
              <a:buSzTx/>
              <a:buFontTx/>
            </a:pPr>
            <a:r>
              <a:rPr lang="zh-CN" altLang="zh-CN" sz="2800" dirty="0">
                <a:ea typeface="微软雅黑" panose="020B0503020204020204" pitchFamily="34" charset="-122"/>
                <a:sym typeface="+mn-ea"/>
              </a:rPr>
              <a:t>一、物流业务外包概述</a:t>
            </a:r>
            <a:endParaRPr lang="zh-CN" altLang="zh-CN" sz="2800" dirty="0">
              <a:ea typeface="微软雅黑" panose="020B0503020204020204" pitchFamily="34" charset="-122"/>
              <a:sym typeface="+mn-ea"/>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650" y="260350"/>
            <a:ext cx="8362950" cy="398780"/>
          </a:xfrm>
          <a:prstGeom prst="rect">
            <a:avLst/>
          </a:prstGeom>
          <a:noFill/>
        </p:spPr>
        <p:txBody>
          <a:bodyPr wrap="square" rtlCol="0" anchor="t">
            <a:spAutoFit/>
          </a:bodyPr>
          <a:lstStyle/>
          <a:p>
            <a:pPr lvl="0" algn="l">
              <a:buClrTx/>
              <a:buSzTx/>
              <a:buFontTx/>
            </a:pPr>
            <a:r>
              <a:rPr lang="zh-CN" altLang="zh-CN" sz="2800" dirty="0">
                <a:ea typeface="微软雅黑" panose="020B0503020204020204" pitchFamily="34" charset="-122"/>
                <a:sym typeface="+mn-ea"/>
              </a:rPr>
              <a:t>二、 选择物流服务供应商</a:t>
            </a:r>
            <a:endParaRPr lang="zh-CN" altLang="zh-CN" sz="2800" dirty="0">
              <a:ea typeface="微软雅黑" panose="020B0503020204020204" pitchFamily="34" charset="-122"/>
              <a:sym typeface="+mn-ea"/>
            </a:endParaRPr>
          </a:p>
        </p:txBody>
      </p:sp>
      <p:sp>
        <p:nvSpPr>
          <p:cNvPr id="3" name="TextBox 2"/>
          <p:cNvSpPr txBox="1"/>
          <p:nvPr/>
        </p:nvSpPr>
        <p:spPr>
          <a:xfrm>
            <a:off x="542925" y="1268730"/>
            <a:ext cx="7618730" cy="5262245"/>
          </a:xfrm>
          <a:prstGeom prst="rect">
            <a:avLst/>
          </a:prstGeom>
          <a:noFill/>
        </p:spPr>
        <p:txBody>
          <a:bodyPr wrap="square" rtlCol="0">
            <a:spAutoFit/>
          </a:bodyPr>
          <a:lstStyle/>
          <a:p>
            <a:pPr>
              <a:lnSpc>
                <a:spcPct val="120000"/>
              </a:lnSpc>
            </a:pP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       企</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业对第三方物流服务提供商的状况进行考察和评估后，决定实施物流外包，这时为了防止物流外包流于形式或失败，需要注意以下几点：</a:t>
            </a:r>
            <a:endParaRPr lang="zh-CN" altLang="en-US" sz="20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20000"/>
              </a:lnSpc>
            </a:pPr>
            <a:r>
              <a:rPr lang="en-US" altLang="zh-CN" sz="2000" dirty="0" smtClean="0">
                <a:solidFill>
                  <a:schemeClr val="accent6">
                    <a:lumMod val="50000"/>
                  </a:schemeClr>
                </a:solidFill>
                <a:latin typeface="微软雅黑" panose="020B0503020204020204" pitchFamily="34" charset="-122"/>
                <a:ea typeface="微软雅黑" panose="020B0503020204020204" pitchFamily="34" charset="-122"/>
              </a:rPr>
              <a:t>       1. </a:t>
            </a:r>
            <a:r>
              <a:rPr lang="zh-CN" altLang="en-US" sz="2000" b="1" dirty="0" smtClean="0">
                <a:solidFill>
                  <a:schemeClr val="accent5">
                    <a:lumMod val="75000"/>
                  </a:schemeClr>
                </a:solidFill>
                <a:latin typeface="微软雅黑" panose="020B0503020204020204" pitchFamily="34" charset="-122"/>
                <a:ea typeface="微软雅黑" panose="020B0503020204020204" pitchFamily="34" charset="-122"/>
              </a:rPr>
              <a:t>制</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订具体的、详细的、具有可操作性的工作范围</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。工作范围即物流服务要求明细，它对服务的环节、作业方式、作业时间、服务费用等细节做出明确的规定，工作范围的制订</a:t>
            </a: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是决</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定物流外包成败的关键要素之一。</a:t>
            </a:r>
            <a:endParaRPr lang="zh-CN" altLang="en-US" sz="20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20000"/>
              </a:lnSpc>
            </a:pPr>
            <a:r>
              <a:rPr lang="en-US" altLang="zh-CN" sz="2000" dirty="0" smtClean="0">
                <a:solidFill>
                  <a:schemeClr val="accent6">
                    <a:lumMod val="50000"/>
                  </a:schemeClr>
                </a:solidFill>
                <a:latin typeface="微软雅黑" panose="020B0503020204020204" pitchFamily="34" charset="-122"/>
                <a:ea typeface="微软雅黑" panose="020B0503020204020204" pitchFamily="34" charset="-122"/>
              </a:rPr>
              <a:t>       2. </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协助第三方物流服务供应商认识企业。</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视第三方物流服务供应商的人员为内部人员，一般需要与第三方物流服务供应商分享公司的业务计划，</a:t>
            </a: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让其了</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解公司的目标及任</a:t>
            </a: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务。</a:t>
            </a:r>
            <a:endParaRPr lang="zh-CN" altLang="en-US" sz="20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20000"/>
              </a:lnSpc>
            </a:pPr>
            <a:r>
              <a:rPr lang="en-US" altLang="zh-CN" sz="2000" dirty="0" smtClean="0">
                <a:solidFill>
                  <a:schemeClr val="accent6">
                    <a:lumMod val="50000"/>
                  </a:schemeClr>
                </a:solidFill>
                <a:latin typeface="微软雅黑" panose="020B0503020204020204" pitchFamily="34" charset="-122"/>
                <a:ea typeface="微软雅黑" panose="020B0503020204020204" pitchFamily="34" charset="-122"/>
              </a:rPr>
              <a:t>       3. </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建立冲突处理方案。</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与第三方物流服务供应商的合作关系并不总是一帆风顺的，其实若彼此的看法能适切的表达，公司将从中获益良多，所以为避免冲突的发生，事前就应该规划出当冲突发生时双方如何处理的方</a:t>
            </a:r>
            <a:r>
              <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rPr>
              <a:t>案。</a:t>
            </a:r>
            <a:endParaRPr lang="zh-CN" altLang="en-US" sz="2000" dirty="0" smtClean="0">
              <a:solidFill>
                <a:schemeClr val="accent6">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750" y="1340485"/>
            <a:ext cx="7835900" cy="4815840"/>
          </a:xfrm>
          <a:prstGeom prst="rect">
            <a:avLst/>
          </a:prstGeom>
          <a:noFill/>
        </p:spPr>
        <p:txBody>
          <a:bodyPr wrap="square" rtlCol="0">
            <a:spAutoFit/>
          </a:bodyPr>
          <a:lstStyle/>
          <a:p>
            <a:pPr>
              <a:lnSpc>
                <a:spcPct val="160000"/>
              </a:lnSpc>
            </a:pP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       供</a:t>
            </a:r>
            <a:r>
              <a:rPr lang="zh-CN" altLang="en-US" sz="2400" dirty="0">
                <a:solidFill>
                  <a:schemeClr val="accent6">
                    <a:lumMod val="50000"/>
                  </a:schemeClr>
                </a:solidFill>
                <a:latin typeface="微软雅黑" panose="020B0503020204020204" pitchFamily="34" charset="-122"/>
                <a:ea typeface="微软雅黑" panose="020B0503020204020204" pitchFamily="34" charset="-122"/>
              </a:rPr>
              <a:t>应商选择评价指标是选择供应商的准则与依据，包括设定指标和评价指标。每个企业的规模不同、产品特性不同、所处地域环境不同，所以建立的指标体系也不尽相同。企业决策者可以先罗列出一些与物流服务供应商评价相关的便于观察度量的指标和案例，然后结合本公司当前的具体实际，选取确定一些候选评价指标，再结合本公司内部的问卷调查访问，对候选指标的权重进行排序，最后确定关键评价指</a:t>
            </a:r>
            <a:r>
              <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rPr>
              <a:t>标。</a:t>
            </a:r>
            <a:endParaRPr lang="zh-CN" altLang="en-US" sz="2400" dirty="0" smtClean="0">
              <a:solidFill>
                <a:schemeClr val="accent6">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27405" y="332740"/>
            <a:ext cx="4572000" cy="398780"/>
          </a:xfrm>
          <a:prstGeom prst="rect">
            <a:avLst/>
          </a:prstGeom>
          <a:noFill/>
        </p:spPr>
        <p:txBody>
          <a:bodyPr wrap="square" rtlCol="0" anchor="t">
            <a:spAutoFit/>
          </a:bodyPr>
          <a:lstStyle/>
          <a:p>
            <a:pPr lvl="0" algn="l">
              <a:buClrTx/>
              <a:buSzTx/>
              <a:buFontTx/>
            </a:pPr>
            <a:r>
              <a:rPr lang="zh-CN" altLang="zh-CN" sz="2800" dirty="0">
                <a:ea typeface="微软雅黑" panose="020B0503020204020204" pitchFamily="34" charset="-122"/>
                <a:sym typeface="+mn-ea"/>
              </a:rPr>
              <a:t>二、 选择物流服务供应商</a:t>
            </a:r>
            <a:endParaRPr lang="zh-CN" altLang="zh-CN" sz="2800" dirty="0">
              <a:ea typeface="微软雅黑" panose="020B0503020204020204" pitchFamily="34" charset="-122"/>
              <a:sym typeface="+mn-ea"/>
            </a:endParaRP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5650" y="332740"/>
            <a:ext cx="5136515" cy="521970"/>
          </a:xfrm>
          <a:prstGeom prst="rect">
            <a:avLst/>
          </a:prstGeom>
          <a:noFill/>
        </p:spPr>
        <p:txBody>
          <a:bodyPr wrap="square" rtlCol="0" anchor="t">
            <a:spAutoFit/>
          </a:bodyPr>
          <a:lstStyle/>
          <a:p>
            <a:pPr lvl="0" algn="l">
              <a:buClrTx/>
              <a:buSzTx/>
              <a:buFontTx/>
            </a:pPr>
            <a:r>
              <a:rPr lang="zh-CN" altLang="zh-CN" sz="2800" dirty="0">
                <a:ea typeface="微软雅黑" panose="020B0503020204020204" pitchFamily="34" charset="-122"/>
                <a:sym typeface="+mn-ea"/>
              </a:rPr>
              <a:t>二、 选择物流服务供应商</a:t>
            </a:r>
            <a:endParaRPr lang="zh-CN" altLang="zh-CN" sz="2800" dirty="0">
              <a:ea typeface="微软雅黑" panose="020B0503020204020204" pitchFamily="34" charset="-122"/>
              <a:sym typeface="+mn-ea"/>
            </a:endParaRPr>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95475" y="1924050"/>
            <a:ext cx="4855210" cy="40570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4"/>
          <p:cNvSpPr>
            <a:spLocks noChangeArrowheads="1"/>
          </p:cNvSpPr>
          <p:nvPr/>
        </p:nvSpPr>
        <p:spPr bwMode="auto">
          <a:xfrm flipV="1">
            <a:off x="152400" y="349250"/>
            <a:ext cx="15076488" cy="444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0963" name="TextBox 53"/>
          <p:cNvSpPr txBox="1"/>
          <p:nvPr/>
        </p:nvSpPr>
        <p:spPr>
          <a:xfrm>
            <a:off x="627063" y="225425"/>
            <a:ext cx="2214880" cy="583565"/>
          </a:xfrm>
          <a:prstGeom prst="rect">
            <a:avLst/>
          </a:prstGeom>
          <a:noFill/>
          <a:ln w="9525">
            <a:noFill/>
          </a:ln>
        </p:spPr>
        <p:txBody>
          <a:bodyPr wrap="none">
            <a:spAutoFit/>
          </a:bodyPr>
          <a:p>
            <a:pPr eaLnBrk="1" hangingPunct="1"/>
            <a:r>
              <a:rPr lang="zh-CN" altLang="en-US" sz="3200" b="1" dirty="0">
                <a:latin typeface="Verdana" panose="020B0604030504040204" pitchFamily="34" charset="0"/>
                <a:ea typeface="微软雅黑" panose="020B0503020204020204" pitchFamily="34" charset="-122"/>
              </a:rPr>
              <a:t>课后思考题</a:t>
            </a:r>
            <a:endParaRPr lang="zh-CN" altLang="en-US" sz="3200" b="1" dirty="0">
              <a:latin typeface="Verdana" panose="020B0604030504040204" pitchFamily="34" charset="0"/>
              <a:ea typeface="微软雅黑" panose="020B0503020204020204" pitchFamily="34" charset="-122"/>
            </a:endParaRPr>
          </a:p>
        </p:txBody>
      </p:sp>
      <p:sp>
        <p:nvSpPr>
          <p:cNvPr id="3" name="矩形 2"/>
          <p:cNvSpPr/>
          <p:nvPr/>
        </p:nvSpPr>
        <p:spPr>
          <a:xfrm>
            <a:off x="627380" y="1125220"/>
            <a:ext cx="7712710" cy="5513070"/>
          </a:xfrm>
          <a:prstGeom prst="rect">
            <a:avLst/>
          </a:prstGeom>
        </p:spPr>
        <p:txBody>
          <a:bodyPr wrap="square">
            <a:spAutoFit/>
          </a:bodyPr>
          <a:lstStyle/>
          <a:p>
            <a:pPr marR="0" lvl="0" algn="l" defTabSz="914400" rtl="0" eaLnBrk="0" fontAlgn="base" latinLnBrk="0" hangingPunct="0">
              <a:lnSpc>
                <a:spcPct val="140000"/>
              </a:lnSpc>
              <a:spcBef>
                <a:spcPct val="0"/>
              </a:spcBef>
              <a:spcAft>
                <a:spcPct val="0"/>
              </a:spcAft>
              <a:buClrTx/>
              <a:buSzTx/>
              <a:buFont typeface="+mj-lt"/>
              <a:defRPr/>
            </a:pPr>
            <a:r>
              <a:rPr kumimoji="0" lang="zh-CN" altLang="zh-CN" sz="1800" b="0" i="0" u="none" strike="noStrike" kern="1200" cap="none" spc="0" normalizeH="0" baseline="0" noProof="0" dirty="0">
                <a:ln>
                  <a:noFill/>
                </a:ln>
                <a:solidFill>
                  <a:schemeClr val="tx1"/>
                </a:solidFill>
                <a:effectLst/>
                <a:uLnTx/>
                <a:uFillTx/>
                <a:latin typeface="+mn-ea"/>
                <a:ea typeface="+mn-ea"/>
                <a:cs typeface="+mn-cs"/>
              </a:rPr>
              <a:t>1.为什么现实中不少计算机装配厂家对于内存、显卡、硬盘的库存量都有严格限制，甚至是力求“零库存”？</a:t>
            </a:r>
            <a:endParaRPr kumimoji="0" lang="zh-CN" altLang="zh-CN" sz="1800" b="0" i="0" u="none" strike="noStrike" kern="1200" cap="none" spc="0" normalizeH="0" baseline="0" noProof="0" dirty="0">
              <a:ln>
                <a:noFill/>
              </a:ln>
              <a:solidFill>
                <a:schemeClr val="tx1"/>
              </a:solidFill>
              <a:effectLst/>
              <a:uLnTx/>
              <a:uFillTx/>
              <a:latin typeface="+mn-ea"/>
              <a:ea typeface="+mn-ea"/>
              <a:cs typeface="+mn-cs"/>
            </a:endParaRPr>
          </a:p>
          <a:p>
            <a:pPr marR="0" lvl="0" algn="l" defTabSz="914400" rtl="0" eaLnBrk="0" fontAlgn="base" latinLnBrk="0" hangingPunct="0">
              <a:lnSpc>
                <a:spcPct val="140000"/>
              </a:lnSpc>
              <a:spcBef>
                <a:spcPct val="0"/>
              </a:spcBef>
              <a:spcAft>
                <a:spcPct val="0"/>
              </a:spcAft>
              <a:buClrTx/>
              <a:buSzTx/>
              <a:buFont typeface="+mj-lt"/>
              <a:defRPr/>
            </a:pPr>
            <a:r>
              <a:rPr kumimoji="0" lang="zh-CN" altLang="zh-CN" sz="1800" b="0" i="0" u="none" strike="noStrike" kern="1200" cap="none" spc="0" normalizeH="0" baseline="0" noProof="0" dirty="0">
                <a:ln>
                  <a:noFill/>
                </a:ln>
                <a:solidFill>
                  <a:schemeClr val="tx1"/>
                </a:solidFill>
                <a:effectLst/>
                <a:uLnTx/>
                <a:uFillTx/>
                <a:latin typeface="+mn-ea"/>
                <a:ea typeface="+mn-ea"/>
                <a:cs typeface="+mn-cs"/>
              </a:rPr>
              <a:t>2.大型的连锁超市在一个大中城市往往会有多家门店，这些门店的补货往往离不开超市的物流配送中心，如图：</a:t>
            </a:r>
            <a:endParaRPr kumimoji="0" lang="zh-CN" altLang="zh-CN" sz="1800" b="0" i="0" u="none" strike="noStrike" kern="1200" cap="none" spc="0" normalizeH="0" baseline="0" noProof="0" dirty="0">
              <a:ln>
                <a:noFill/>
              </a:ln>
              <a:solidFill>
                <a:schemeClr val="tx1"/>
              </a:solidFill>
              <a:effectLst/>
              <a:uLnTx/>
              <a:uFillTx/>
              <a:latin typeface="+mn-ea"/>
              <a:ea typeface="+mn-ea"/>
              <a:cs typeface="+mn-cs"/>
            </a:endParaRPr>
          </a:p>
          <a:p>
            <a:pPr marR="0" lvl="0" algn="l" defTabSz="914400" rtl="0" eaLnBrk="0" fontAlgn="base" latinLnBrk="0" hangingPunct="0">
              <a:lnSpc>
                <a:spcPct val="140000"/>
              </a:lnSpc>
              <a:spcBef>
                <a:spcPct val="0"/>
              </a:spcBef>
              <a:spcAft>
                <a:spcPct val="0"/>
              </a:spcAft>
              <a:buClrTx/>
              <a:buSzTx/>
              <a:buFont typeface="+mj-lt"/>
              <a:defRPr/>
            </a:pPr>
            <a:endParaRPr kumimoji="0" lang="zh-CN" altLang="zh-CN" sz="1800" b="0" i="0" u="none" strike="noStrike" kern="1200" cap="none" spc="0" normalizeH="0" baseline="0" noProof="0" dirty="0">
              <a:ln>
                <a:noFill/>
              </a:ln>
              <a:solidFill>
                <a:schemeClr val="tx1"/>
              </a:solidFill>
              <a:effectLst/>
              <a:uLnTx/>
              <a:uFillTx/>
              <a:latin typeface="+mn-ea"/>
              <a:ea typeface="+mn-ea"/>
              <a:cs typeface="+mn-cs"/>
            </a:endParaRPr>
          </a:p>
          <a:p>
            <a:pPr marR="0" lvl="0" algn="l" defTabSz="914400" rtl="0" eaLnBrk="0" fontAlgn="base" latinLnBrk="0" hangingPunct="0">
              <a:lnSpc>
                <a:spcPct val="140000"/>
              </a:lnSpc>
              <a:spcBef>
                <a:spcPct val="0"/>
              </a:spcBef>
              <a:spcAft>
                <a:spcPct val="0"/>
              </a:spcAft>
              <a:buClrTx/>
              <a:buSzTx/>
              <a:buFont typeface="+mj-lt"/>
              <a:defRPr/>
            </a:pPr>
            <a:endParaRPr kumimoji="0" lang="zh-CN" altLang="zh-CN" sz="1800" b="0" i="0" u="none" strike="noStrike" kern="1200" cap="none" spc="0" normalizeH="0" baseline="0" noProof="0" dirty="0">
              <a:ln>
                <a:noFill/>
              </a:ln>
              <a:solidFill>
                <a:schemeClr val="tx1"/>
              </a:solidFill>
              <a:effectLst/>
              <a:uLnTx/>
              <a:uFillTx/>
              <a:latin typeface="+mn-ea"/>
              <a:ea typeface="+mn-ea"/>
              <a:cs typeface="+mn-cs"/>
            </a:endParaRPr>
          </a:p>
          <a:p>
            <a:pPr marR="0" lvl="0" algn="l" defTabSz="914400" rtl="0" eaLnBrk="0" fontAlgn="base" latinLnBrk="0" hangingPunct="0">
              <a:lnSpc>
                <a:spcPct val="140000"/>
              </a:lnSpc>
              <a:spcBef>
                <a:spcPct val="0"/>
              </a:spcBef>
              <a:spcAft>
                <a:spcPct val="0"/>
              </a:spcAft>
              <a:buClrTx/>
              <a:buSzTx/>
              <a:buFont typeface="+mj-lt"/>
              <a:defRPr/>
            </a:pPr>
            <a:endParaRPr kumimoji="0" lang="zh-CN" altLang="zh-CN" sz="1800" b="0" i="0" u="none" strike="noStrike" kern="1200" cap="none" spc="0" normalizeH="0" baseline="0" noProof="0" dirty="0">
              <a:ln>
                <a:noFill/>
              </a:ln>
              <a:solidFill>
                <a:schemeClr val="tx1"/>
              </a:solidFill>
              <a:effectLst/>
              <a:uLnTx/>
              <a:uFillTx/>
              <a:latin typeface="+mn-ea"/>
              <a:ea typeface="+mn-ea"/>
              <a:cs typeface="+mn-cs"/>
            </a:endParaRPr>
          </a:p>
          <a:p>
            <a:pPr marR="0" lvl="0" algn="l" defTabSz="914400" rtl="0" eaLnBrk="0" fontAlgn="base" latinLnBrk="0" hangingPunct="0">
              <a:lnSpc>
                <a:spcPct val="140000"/>
              </a:lnSpc>
              <a:spcBef>
                <a:spcPct val="0"/>
              </a:spcBef>
              <a:spcAft>
                <a:spcPct val="0"/>
              </a:spcAft>
              <a:buClrTx/>
              <a:buSzTx/>
              <a:buFont typeface="+mj-lt"/>
              <a:defRPr/>
            </a:pPr>
            <a:endParaRPr kumimoji="0" lang="zh-CN" altLang="zh-CN" sz="1800" b="0" i="0" u="none" strike="noStrike" kern="1200" cap="none" spc="0" normalizeH="0" baseline="0" noProof="0" dirty="0">
              <a:ln>
                <a:noFill/>
              </a:ln>
              <a:solidFill>
                <a:schemeClr val="tx1"/>
              </a:solidFill>
              <a:effectLst/>
              <a:uLnTx/>
              <a:uFillTx/>
              <a:latin typeface="+mn-ea"/>
              <a:ea typeface="+mn-ea"/>
              <a:cs typeface="+mn-cs"/>
            </a:endParaRPr>
          </a:p>
          <a:p>
            <a:pPr marR="0" lvl="0" algn="l" defTabSz="914400" rtl="0" eaLnBrk="0" fontAlgn="base" latinLnBrk="0" hangingPunct="0">
              <a:lnSpc>
                <a:spcPct val="140000"/>
              </a:lnSpc>
              <a:spcBef>
                <a:spcPct val="0"/>
              </a:spcBef>
              <a:spcAft>
                <a:spcPct val="0"/>
              </a:spcAft>
              <a:buClrTx/>
              <a:buSzTx/>
              <a:buFont typeface="+mj-lt"/>
              <a:defRPr/>
            </a:pPr>
            <a:endParaRPr kumimoji="0" lang="zh-CN" altLang="zh-CN" sz="1800" b="0" i="0" u="none" strike="noStrike" kern="1200" cap="none" spc="0" normalizeH="0" baseline="0" noProof="0" dirty="0">
              <a:ln>
                <a:noFill/>
              </a:ln>
              <a:solidFill>
                <a:schemeClr val="tx1"/>
              </a:solidFill>
              <a:effectLst/>
              <a:uLnTx/>
              <a:uFillTx/>
              <a:latin typeface="+mn-ea"/>
              <a:ea typeface="+mn-ea"/>
              <a:cs typeface="+mn-cs"/>
            </a:endParaRPr>
          </a:p>
          <a:p>
            <a:pPr marR="0" lvl="0" algn="l" defTabSz="914400" rtl="0" eaLnBrk="0" fontAlgn="base" latinLnBrk="0" hangingPunct="0">
              <a:lnSpc>
                <a:spcPct val="140000"/>
              </a:lnSpc>
              <a:spcBef>
                <a:spcPct val="0"/>
              </a:spcBef>
              <a:spcAft>
                <a:spcPct val="0"/>
              </a:spcAft>
              <a:buClrTx/>
              <a:buSzTx/>
              <a:buFont typeface="+mj-lt"/>
              <a:defRPr/>
            </a:pPr>
            <a:endParaRPr kumimoji="0" lang="zh-CN" altLang="zh-CN" sz="1800" b="0" i="0" u="none" strike="noStrike" kern="1200" cap="none" spc="0" normalizeH="0" baseline="0" noProof="0" dirty="0">
              <a:ln>
                <a:noFill/>
              </a:ln>
              <a:solidFill>
                <a:schemeClr val="tx1"/>
              </a:solidFill>
              <a:effectLst/>
              <a:uLnTx/>
              <a:uFillTx/>
              <a:latin typeface="+mn-ea"/>
              <a:ea typeface="+mn-ea"/>
              <a:cs typeface="+mn-cs"/>
            </a:endParaRPr>
          </a:p>
          <a:p>
            <a:pPr marR="0" lvl="0" algn="l" defTabSz="914400" rtl="0" eaLnBrk="0" fontAlgn="base" latinLnBrk="0" hangingPunct="0">
              <a:lnSpc>
                <a:spcPct val="140000"/>
              </a:lnSpc>
              <a:spcBef>
                <a:spcPct val="0"/>
              </a:spcBef>
              <a:spcAft>
                <a:spcPct val="0"/>
              </a:spcAft>
              <a:buClrTx/>
              <a:buSzTx/>
              <a:buFont typeface="+mj-lt"/>
              <a:defRPr/>
            </a:pPr>
            <a:r>
              <a:rPr kumimoji="0" lang="zh-CN" altLang="zh-CN" sz="1800" b="0" i="0" u="none" strike="noStrike" kern="1200" cap="none" spc="0" normalizeH="0" baseline="0" noProof="0" dirty="0">
                <a:ln>
                  <a:noFill/>
                </a:ln>
                <a:solidFill>
                  <a:schemeClr val="tx1"/>
                </a:solidFill>
                <a:effectLst/>
                <a:uLnTx/>
                <a:uFillTx/>
                <a:latin typeface="+mn-ea"/>
                <a:ea typeface="+mn-ea"/>
                <a:cs typeface="+mn-cs"/>
              </a:rPr>
              <a:t>（1）物流配送中心在配货和补货物流当中的实际作用是什么（可以用自己的话来回答，也可以绘制没有配送中心的情况下的物流路线图来比较）？</a:t>
            </a:r>
            <a:endParaRPr kumimoji="0" lang="zh-CN" altLang="zh-CN" sz="1800" b="0" i="0" u="none" strike="noStrike" kern="1200" cap="none" spc="0" normalizeH="0" baseline="0" noProof="0" dirty="0">
              <a:ln>
                <a:noFill/>
              </a:ln>
              <a:solidFill>
                <a:schemeClr val="tx1"/>
              </a:solidFill>
              <a:effectLst/>
              <a:uLnTx/>
              <a:uFillTx/>
              <a:latin typeface="+mn-ea"/>
              <a:ea typeface="+mn-ea"/>
              <a:cs typeface="+mn-cs"/>
            </a:endParaRPr>
          </a:p>
          <a:p>
            <a:pPr marR="0" lvl="0" algn="l" defTabSz="914400" rtl="0" eaLnBrk="0" fontAlgn="base" latinLnBrk="0" hangingPunct="0">
              <a:lnSpc>
                <a:spcPct val="140000"/>
              </a:lnSpc>
              <a:spcBef>
                <a:spcPct val="0"/>
              </a:spcBef>
              <a:spcAft>
                <a:spcPct val="0"/>
              </a:spcAft>
              <a:buClrTx/>
              <a:buSzTx/>
              <a:buFont typeface="+mj-lt"/>
              <a:defRPr/>
            </a:pPr>
            <a:r>
              <a:rPr kumimoji="0" lang="zh-CN" altLang="zh-CN" sz="1800" b="0" i="0" u="none" strike="noStrike" kern="1200" cap="none" spc="0" normalizeH="0" baseline="0" noProof="0" dirty="0">
                <a:ln>
                  <a:noFill/>
                </a:ln>
                <a:solidFill>
                  <a:schemeClr val="tx1"/>
                </a:solidFill>
                <a:effectLst/>
                <a:uLnTx/>
                <a:uFillTx/>
                <a:latin typeface="+mn-ea"/>
                <a:ea typeface="+mn-ea"/>
                <a:cs typeface="+mn-cs"/>
              </a:rPr>
              <a:t>（2）为什么小超市的补货操作多是让各个品牌的食品供应商各自发快递包裹来本超市店址？</a:t>
            </a:r>
            <a:endParaRPr kumimoji="0" lang="zh-CN" altLang="zh-CN" sz="1800" b="0" i="0" u="none" strike="noStrike" kern="1200" cap="none" spc="0" normalizeH="0" baseline="0" noProof="0" dirty="0">
              <a:ln>
                <a:noFill/>
              </a:ln>
              <a:solidFill>
                <a:schemeClr val="tx1"/>
              </a:solidFill>
              <a:effectLst/>
              <a:uLnTx/>
              <a:uFillTx/>
              <a:latin typeface="+mn-ea"/>
              <a:ea typeface="+mn-ea"/>
              <a:cs typeface="+mn-cs"/>
            </a:endParaRPr>
          </a:p>
        </p:txBody>
      </p:sp>
      <p:sp>
        <p:nvSpPr>
          <p:cNvPr id="40965" name="灯片编号占位符 5"/>
          <p:cNvSpPr>
            <a:spLocks noGrp="1"/>
          </p:cNvSpPr>
          <p:nvPr/>
        </p:nvSpPr>
        <p:spPr>
          <a:xfrm>
            <a:off x="107950" y="787400"/>
            <a:ext cx="477838" cy="365125"/>
          </a:xfrm>
          <a:prstGeom prst="rect">
            <a:avLst/>
          </a:prstGeom>
          <a:noFill/>
          <a:ln w="9525">
            <a:noFill/>
          </a:ln>
        </p:spPr>
        <p:txBody>
          <a:bodyPr/>
          <a:p>
            <a:pPr algn="ctr" eaLnBrk="1" hangingPunct="1"/>
            <a:fld id="{9A0DB2DC-4C9A-4742-B13C-FB6460FD3503}" type="slidenum">
              <a:rPr lang="zh-CN" altLang="en-US" sz="1000" b="1" dirty="0">
                <a:solidFill>
                  <a:schemeClr val="bg1"/>
                </a:solidFill>
                <a:latin typeface="Verdana" panose="020B0604030504040204" pitchFamily="34" charset="0"/>
                <a:ea typeface="微软雅黑" panose="020B0503020204020204" pitchFamily="34" charset="-122"/>
              </a:rPr>
            </a:fld>
            <a:endParaRPr lang="zh-CN" altLang="en-US" sz="1000" b="1" dirty="0">
              <a:solidFill>
                <a:schemeClr val="bg1"/>
              </a:solidFill>
              <a:latin typeface="Verdana" panose="020B0604030504040204" pitchFamily="34" charset="0"/>
              <a:ea typeface="微软雅黑" panose="020B0503020204020204" pitchFamily="34" charset="-122"/>
            </a:endParaRPr>
          </a:p>
        </p:txBody>
      </p:sp>
      <p:pic>
        <p:nvPicPr>
          <p:cNvPr id="146" name="图片 174" descr="超市配送"/>
          <p:cNvPicPr>
            <a:picLocks noChangeAspect="1"/>
          </p:cNvPicPr>
          <p:nvPr/>
        </p:nvPicPr>
        <p:blipFill>
          <a:blip r:embed="rId1"/>
          <a:stretch>
            <a:fillRect/>
          </a:stretch>
        </p:blipFill>
        <p:spPr>
          <a:xfrm>
            <a:off x="2231390" y="2781300"/>
            <a:ext cx="4681220" cy="225171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5650" y="260350"/>
            <a:ext cx="5380990" cy="521970"/>
          </a:xfrm>
          <a:prstGeom prst="rect">
            <a:avLst/>
          </a:prstGeom>
          <a:noFill/>
        </p:spPr>
        <p:txBody>
          <a:bodyPr wrap="square" rtlCol="0" anchor="t">
            <a:spAutoFit/>
          </a:bodyPr>
          <a:p>
            <a:pPr algn="l">
              <a:buClrTx/>
              <a:buSzTx/>
              <a:buFontTx/>
            </a:pPr>
            <a:r>
              <a:rPr lang="zh-CN" altLang="zh-CN" sz="2800" dirty="0">
                <a:ea typeface="微软雅黑" panose="020B0503020204020204" pitchFamily="34" charset="-122"/>
                <a:sym typeface="+mn-ea"/>
              </a:rPr>
              <a:t>物流管理在供应链管理中的地位</a:t>
            </a:r>
            <a:endParaRPr lang="zh-CN" altLang="zh-CN" sz="2800" dirty="0">
              <a:ea typeface="微软雅黑" panose="020B0503020204020204" pitchFamily="34" charset="-122"/>
              <a:sym typeface="+mn-ea"/>
            </a:endParaRPr>
          </a:p>
        </p:txBody>
      </p:sp>
      <p:sp>
        <p:nvSpPr>
          <p:cNvPr id="3" name="TextBox 1"/>
          <p:cNvSpPr txBox="1"/>
          <p:nvPr/>
        </p:nvSpPr>
        <p:spPr>
          <a:xfrm>
            <a:off x="495300" y="1268730"/>
            <a:ext cx="7872095" cy="5369560"/>
          </a:xfrm>
          <a:prstGeom prst="rect">
            <a:avLst/>
          </a:prstGeom>
          <a:noFill/>
        </p:spPr>
        <p:txBody>
          <a:bodyPr wrap="square" rtlCol="0">
            <a:spAutoFit/>
          </a:bodyPr>
          <a:p>
            <a:pPr lvl="0" indent="558800">
              <a:lnSpc>
                <a:spcPct val="130000"/>
              </a:lnSpc>
              <a:extLst>
                <a:ext uri="{35155182-B16C-46BC-9424-99874614C6A1}">
                  <wpsdc:indentchars xmlns:wpsdc="http://www.wps.cn/officeDocument/2017/drawingmlCustomData" val="200" checksum="1956455923"/>
                </a:ext>
              </a:extLst>
            </a:pPr>
            <a:r>
              <a:rPr lang="zh-CN" altLang="en-US" sz="2200" dirty="0">
                <a:solidFill>
                  <a:schemeClr val="tx1"/>
                </a:solidFill>
                <a:latin typeface="微软雅黑" panose="020B0503020204020204" pitchFamily="34" charset="-122"/>
                <a:ea typeface="微软雅黑" panose="020B0503020204020204" pitchFamily="34" charset="-122"/>
              </a:rPr>
              <a:t>企业所处的具体产业不同，物流管理在供应链管理的重要性也不同。</a:t>
            </a:r>
            <a:endParaRPr lang="en-US" altLang="zh-CN" sz="2200" dirty="0">
              <a:solidFill>
                <a:schemeClr val="tx1"/>
              </a:solidFill>
              <a:latin typeface="微软雅黑" panose="020B0503020204020204" pitchFamily="34" charset="-122"/>
              <a:ea typeface="微软雅黑" panose="020B0503020204020204" pitchFamily="34" charset="-122"/>
            </a:endParaRPr>
          </a:p>
          <a:p>
            <a:pPr marL="342900" indent="-342900">
              <a:lnSpc>
                <a:spcPct val="130000"/>
              </a:lnSpc>
              <a:buAutoNum type="arabicPeriod"/>
            </a:pPr>
            <a:r>
              <a:rPr lang="zh-CN" altLang="en-US" sz="2200" b="1" dirty="0">
                <a:solidFill>
                  <a:schemeClr val="tx1"/>
                </a:solidFill>
                <a:latin typeface="微软雅黑" panose="020B0503020204020204" pitchFamily="34" charset="-122"/>
                <a:ea typeface="微软雅黑" panose="020B0503020204020204" pitchFamily="34" charset="-122"/>
              </a:rPr>
              <a:t>成本比例：</a:t>
            </a:r>
            <a:r>
              <a:rPr lang="zh-CN" altLang="en-US" sz="2200" dirty="0">
                <a:solidFill>
                  <a:schemeClr val="tx1"/>
                </a:solidFill>
                <a:latin typeface="微软雅黑" panose="020B0503020204020204" pitchFamily="34" charset="-122"/>
                <a:ea typeface="微软雅黑" panose="020B0503020204020204" pitchFamily="34" charset="-122"/>
              </a:rPr>
              <a:t>不同产业的生产制造成本和物流成本的比例不尽相同。以农产品为典型代表的食品产业物流成本可以占到最终产品售价的</a:t>
            </a:r>
            <a:r>
              <a:rPr lang="en-US" altLang="zh-CN" sz="2200" dirty="0">
                <a:solidFill>
                  <a:schemeClr val="tx1"/>
                </a:solidFill>
                <a:latin typeface="微软雅黑" panose="020B0503020204020204" pitchFamily="34" charset="-122"/>
                <a:ea typeface="微软雅黑" panose="020B0503020204020204" pitchFamily="34" charset="-122"/>
              </a:rPr>
              <a:t>2/3</a:t>
            </a:r>
            <a:r>
              <a:rPr lang="zh-CN" altLang="en-US" sz="2200" dirty="0">
                <a:solidFill>
                  <a:schemeClr val="tx1"/>
                </a:solidFill>
                <a:latin typeface="微软雅黑" panose="020B0503020204020204" pitchFamily="34" charset="-122"/>
                <a:ea typeface="微软雅黑" panose="020B0503020204020204" pitchFamily="34" charset="-122"/>
              </a:rPr>
              <a:t>比例以上，</a:t>
            </a:r>
            <a:r>
              <a:rPr lang="zh-CN" altLang="en-US" sz="2200" b="1" dirty="0">
                <a:solidFill>
                  <a:schemeClr val="tx1"/>
                </a:solidFill>
                <a:latin typeface="微软雅黑" panose="020B0503020204020204" pitchFamily="34" charset="-122"/>
                <a:ea typeface="微软雅黑" panose="020B0503020204020204" pitchFamily="34" charset="-122"/>
              </a:rPr>
              <a:t>食品行业就属于“小生产大物流”的典型产业</a:t>
            </a:r>
            <a:r>
              <a:rPr lang="zh-CN" altLang="en-US" sz="2200" dirty="0">
                <a:solidFill>
                  <a:schemeClr val="tx1"/>
                </a:solidFill>
                <a:latin typeface="微软雅黑" panose="020B0503020204020204" pitchFamily="34" charset="-122"/>
                <a:ea typeface="微软雅黑" panose="020B0503020204020204" pitchFamily="34" charset="-122"/>
              </a:rPr>
              <a:t>。另如芯片等产业则属于“大生产小物流”的产业之一。</a:t>
            </a:r>
            <a:endParaRPr lang="en-US" altLang="zh-CN" sz="2200" dirty="0">
              <a:solidFill>
                <a:schemeClr val="tx1"/>
              </a:solidFill>
              <a:latin typeface="微软雅黑" panose="020B0503020204020204" pitchFamily="34" charset="-122"/>
              <a:ea typeface="微软雅黑" panose="020B0503020204020204" pitchFamily="34" charset="-122"/>
            </a:endParaRPr>
          </a:p>
          <a:p>
            <a:pPr marL="342900" indent="-342900">
              <a:lnSpc>
                <a:spcPct val="130000"/>
              </a:lnSpc>
              <a:buAutoNum type="arabicPeriod"/>
            </a:pPr>
            <a:r>
              <a:rPr lang="zh-CN" altLang="en-US" sz="2200" b="1" dirty="0">
                <a:solidFill>
                  <a:schemeClr val="tx1"/>
                </a:solidFill>
                <a:latin typeface="微软雅黑" panose="020B0503020204020204" pitchFamily="34" charset="-122"/>
                <a:ea typeface="微软雅黑" panose="020B0503020204020204" pitchFamily="34" charset="-122"/>
              </a:rPr>
              <a:t>供应链响应周</a:t>
            </a:r>
            <a:r>
              <a:rPr lang="zh-CN" altLang="en-US" sz="2200" b="1" dirty="0" smtClean="0">
                <a:solidFill>
                  <a:schemeClr val="tx1"/>
                </a:solidFill>
                <a:latin typeface="微软雅黑" panose="020B0503020204020204" pitchFamily="34" charset="-122"/>
                <a:ea typeface="微软雅黑" panose="020B0503020204020204" pitchFamily="34" charset="-122"/>
              </a:rPr>
              <a:t>期：</a:t>
            </a:r>
            <a:r>
              <a:rPr lang="zh-CN" altLang="en-US" sz="2200" dirty="0" smtClean="0">
                <a:solidFill>
                  <a:schemeClr val="tx1"/>
                </a:solidFill>
                <a:latin typeface="微软雅黑" panose="020B0503020204020204" pitchFamily="34" charset="-122"/>
                <a:ea typeface="微软雅黑" panose="020B0503020204020204" pitchFamily="34" charset="-122"/>
              </a:rPr>
              <a:t>是</a:t>
            </a:r>
            <a:r>
              <a:rPr lang="zh-CN" altLang="en-US" sz="2200" dirty="0">
                <a:solidFill>
                  <a:schemeClr val="tx1"/>
                </a:solidFill>
                <a:latin typeface="微软雅黑" panose="020B0503020204020204" pitchFamily="34" charset="-122"/>
                <a:ea typeface="微软雅黑" panose="020B0503020204020204" pitchFamily="34" charset="-122"/>
              </a:rPr>
              <a:t>指整个供应链从接到客户订单到最终交货的时间间隔。有调查表明，在供应链总生产周期中，真正花在生产过程上的时间往往不到总周期的</a:t>
            </a:r>
            <a:r>
              <a:rPr lang="en-US" altLang="zh-CN" sz="2200" dirty="0">
                <a:solidFill>
                  <a:schemeClr val="tx1"/>
                </a:solidFill>
                <a:latin typeface="微软雅黑" panose="020B0503020204020204" pitchFamily="34" charset="-122"/>
                <a:ea typeface="微软雅黑" panose="020B0503020204020204" pitchFamily="34" charset="-122"/>
              </a:rPr>
              <a:t>5%</a:t>
            </a:r>
            <a:r>
              <a:rPr lang="zh-CN" altLang="en-US" sz="2200" dirty="0">
                <a:solidFill>
                  <a:schemeClr val="tx1"/>
                </a:solidFill>
                <a:latin typeface="微软雅黑" panose="020B0503020204020204" pitchFamily="34" charset="-122"/>
                <a:ea typeface="微软雅黑" panose="020B0503020204020204" pitchFamily="34" charset="-122"/>
              </a:rPr>
              <a:t>，剩余的</a:t>
            </a:r>
            <a:r>
              <a:rPr lang="en-US" altLang="zh-CN" sz="2200" dirty="0">
                <a:solidFill>
                  <a:schemeClr val="tx1"/>
                </a:solidFill>
                <a:latin typeface="微软雅黑" panose="020B0503020204020204" pitchFamily="34" charset="-122"/>
                <a:ea typeface="微软雅黑" panose="020B0503020204020204" pitchFamily="34" charset="-122"/>
              </a:rPr>
              <a:t>95%</a:t>
            </a:r>
            <a:r>
              <a:rPr lang="zh-CN" altLang="en-US" sz="2200" dirty="0">
                <a:solidFill>
                  <a:schemeClr val="tx1"/>
                </a:solidFill>
                <a:latin typeface="微软雅黑" panose="020B0503020204020204" pitchFamily="34" charset="-122"/>
                <a:ea typeface="微软雅黑" panose="020B0503020204020204" pitchFamily="34" charset="-122"/>
              </a:rPr>
              <a:t>都消耗在等待、运输、存储过程中了，这不但使响应周期延长，而且还增加了成本。</a:t>
            </a:r>
            <a:endParaRPr lang="zh-CN" altLang="en-US" sz="22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5650" y="260350"/>
            <a:ext cx="5146040" cy="521970"/>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阻碍供应物流正常运转的因素</a:t>
            </a:r>
            <a:endParaRPr lang="zh-CN" altLang="zh-CN" sz="2800" dirty="0">
              <a:ea typeface="微软雅黑" panose="020B0503020204020204" pitchFamily="34" charset="-122"/>
              <a:sym typeface="+mn-ea"/>
            </a:endParaRPr>
          </a:p>
        </p:txBody>
      </p:sp>
      <p:sp>
        <p:nvSpPr>
          <p:cNvPr id="3" name="TextBox 1"/>
          <p:cNvSpPr txBox="1"/>
          <p:nvPr/>
        </p:nvSpPr>
        <p:spPr>
          <a:xfrm>
            <a:off x="340995" y="1340485"/>
            <a:ext cx="8461375" cy="4829810"/>
          </a:xfrm>
          <a:prstGeom prst="rect">
            <a:avLst/>
          </a:prstGeom>
          <a:noFill/>
        </p:spPr>
        <p:txBody>
          <a:bodyPr wrap="square" rtlCol="0">
            <a:spAutoFit/>
          </a:bodyPr>
          <a:p>
            <a:pPr>
              <a:lnSpc>
                <a:spcPct val="140000"/>
              </a:lnSpc>
            </a:pPr>
            <a:r>
              <a:rPr lang="zh-CN" altLang="en-US" sz="2200" dirty="0">
                <a:solidFill>
                  <a:schemeClr val="tx1"/>
                </a:solidFill>
                <a:latin typeface="微软雅黑" panose="020B0503020204020204" pitchFamily="34" charset="-122"/>
                <a:ea typeface="微软雅黑" panose="020B0503020204020204" pitchFamily="34" charset="-122"/>
              </a:rPr>
              <a:t>（</a:t>
            </a:r>
            <a:r>
              <a:rPr lang="en-US" altLang="zh-CN" sz="2200" dirty="0">
                <a:solidFill>
                  <a:schemeClr val="tx1"/>
                </a:solidFill>
                <a:latin typeface="微软雅黑" panose="020B0503020204020204" pitchFamily="34" charset="-122"/>
                <a:ea typeface="微软雅黑" panose="020B0503020204020204" pitchFamily="34" charset="-122"/>
              </a:rPr>
              <a:t>1</a:t>
            </a:r>
            <a:r>
              <a:rPr lang="zh-CN" altLang="en-US" sz="2200" dirty="0">
                <a:solidFill>
                  <a:schemeClr val="tx1"/>
                </a:solidFill>
                <a:latin typeface="微软雅黑" panose="020B0503020204020204" pitchFamily="34" charset="-122"/>
                <a:ea typeface="微软雅黑" panose="020B0503020204020204" pitchFamily="34" charset="-122"/>
              </a:rPr>
              <a:t>）关税壁垒和非关税贸易壁垒，包括他国政府的一些临时性的贸易管制措施。</a:t>
            </a:r>
            <a:endParaRPr lang="zh-CN" altLang="en-US" sz="2200" dirty="0">
              <a:solidFill>
                <a:schemeClr val="tx1"/>
              </a:solidFill>
              <a:latin typeface="微软雅黑" panose="020B0503020204020204" pitchFamily="34" charset="-122"/>
              <a:ea typeface="微软雅黑" panose="020B0503020204020204" pitchFamily="34" charset="-122"/>
            </a:endParaRPr>
          </a:p>
          <a:p>
            <a:pPr>
              <a:lnSpc>
                <a:spcPct val="140000"/>
              </a:lnSpc>
            </a:pPr>
            <a:r>
              <a:rPr lang="zh-CN" altLang="en-US" sz="2200" dirty="0">
                <a:solidFill>
                  <a:schemeClr val="tx1"/>
                </a:solidFill>
                <a:latin typeface="微软雅黑" panose="020B0503020204020204" pitchFamily="34" charset="-122"/>
                <a:ea typeface="微软雅黑" panose="020B0503020204020204" pitchFamily="34" charset="-122"/>
              </a:rPr>
              <a:t>（</a:t>
            </a:r>
            <a:r>
              <a:rPr lang="en-US" altLang="zh-CN" sz="2200" dirty="0">
                <a:solidFill>
                  <a:schemeClr val="tx1"/>
                </a:solidFill>
                <a:latin typeface="微软雅黑" panose="020B0503020204020204" pitchFamily="34" charset="-122"/>
                <a:ea typeface="微软雅黑" panose="020B0503020204020204" pitchFamily="34" charset="-122"/>
              </a:rPr>
              <a:t>2</a:t>
            </a:r>
            <a:r>
              <a:rPr lang="zh-CN" altLang="en-US" sz="2200" dirty="0">
                <a:solidFill>
                  <a:schemeClr val="tx1"/>
                </a:solidFill>
                <a:latin typeface="微软雅黑" panose="020B0503020204020204" pitchFamily="34" charset="-122"/>
                <a:ea typeface="微软雅黑" panose="020B0503020204020204" pitchFamily="34" charset="-122"/>
              </a:rPr>
              <a:t>）价格波动导致的市场供应波动，在农产品方面体现尤为明显。</a:t>
            </a:r>
            <a:endParaRPr lang="zh-CN" altLang="en-US" sz="2200" dirty="0">
              <a:solidFill>
                <a:schemeClr val="tx1"/>
              </a:solidFill>
              <a:latin typeface="微软雅黑" panose="020B0503020204020204" pitchFamily="34" charset="-122"/>
              <a:ea typeface="微软雅黑" panose="020B0503020204020204" pitchFamily="34" charset="-122"/>
            </a:endParaRPr>
          </a:p>
          <a:p>
            <a:pPr>
              <a:lnSpc>
                <a:spcPct val="140000"/>
              </a:lnSpc>
            </a:pPr>
            <a:r>
              <a:rPr lang="zh-CN" altLang="en-US" sz="2200" dirty="0">
                <a:solidFill>
                  <a:schemeClr val="tx1"/>
                </a:solidFill>
                <a:latin typeface="微软雅黑" panose="020B0503020204020204" pitchFamily="34" charset="-122"/>
                <a:ea typeface="微软雅黑" panose="020B0503020204020204" pitchFamily="34" charset="-122"/>
              </a:rPr>
              <a:t>（</a:t>
            </a:r>
            <a:r>
              <a:rPr lang="en-US" altLang="zh-CN" sz="2200" dirty="0">
                <a:solidFill>
                  <a:schemeClr val="tx1"/>
                </a:solidFill>
                <a:latin typeface="微软雅黑" panose="020B0503020204020204" pitchFamily="34" charset="-122"/>
                <a:ea typeface="微软雅黑" panose="020B0503020204020204" pitchFamily="34" charset="-122"/>
              </a:rPr>
              <a:t>3</a:t>
            </a:r>
            <a:r>
              <a:rPr lang="zh-CN" altLang="en-US" sz="2200" dirty="0">
                <a:solidFill>
                  <a:schemeClr val="tx1"/>
                </a:solidFill>
                <a:latin typeface="微软雅黑" panose="020B0503020204020204" pitchFamily="34" charset="-122"/>
                <a:ea typeface="微软雅黑" panose="020B0503020204020204" pitchFamily="34" charset="-122"/>
              </a:rPr>
              <a:t>）有些具备技术垄断地位的关键原材料（零件）生产厂家因故断供，下游厂家短期难以找到替代的供应商，导致下游供应链中断。</a:t>
            </a:r>
            <a:endParaRPr lang="zh-CN" altLang="en-US" sz="2200" dirty="0">
              <a:solidFill>
                <a:schemeClr val="tx1"/>
              </a:solidFill>
              <a:latin typeface="微软雅黑" panose="020B0503020204020204" pitchFamily="34" charset="-122"/>
              <a:ea typeface="微软雅黑" panose="020B0503020204020204" pitchFamily="34" charset="-122"/>
            </a:endParaRPr>
          </a:p>
          <a:p>
            <a:pPr>
              <a:lnSpc>
                <a:spcPct val="140000"/>
              </a:lnSpc>
            </a:pPr>
            <a:r>
              <a:rPr lang="zh-CN" altLang="en-US" sz="2200" dirty="0">
                <a:solidFill>
                  <a:schemeClr val="tx1"/>
                </a:solidFill>
                <a:latin typeface="微软雅黑" panose="020B0503020204020204" pitchFamily="34" charset="-122"/>
                <a:ea typeface="微软雅黑" panose="020B0503020204020204" pitchFamily="34" charset="-122"/>
              </a:rPr>
              <a:t>（</a:t>
            </a:r>
            <a:r>
              <a:rPr lang="en-US" altLang="zh-CN" sz="2200" dirty="0">
                <a:solidFill>
                  <a:schemeClr val="tx1"/>
                </a:solidFill>
                <a:latin typeface="微软雅黑" panose="020B0503020204020204" pitchFamily="34" charset="-122"/>
                <a:ea typeface="微软雅黑" panose="020B0503020204020204" pitchFamily="34" charset="-122"/>
              </a:rPr>
              <a:t>4</a:t>
            </a:r>
            <a:r>
              <a:rPr lang="zh-CN" altLang="en-US" sz="2200" dirty="0">
                <a:solidFill>
                  <a:schemeClr val="tx1"/>
                </a:solidFill>
                <a:latin typeface="微软雅黑" panose="020B0503020204020204" pitchFamily="34" charset="-122"/>
                <a:ea typeface="微软雅黑" panose="020B0503020204020204" pitchFamily="34" charset="-122"/>
              </a:rPr>
              <a:t>）交通运输以及配送的延迟，对于下游实施零库存管理的制造业厂家会造成明显冲击。</a:t>
            </a:r>
            <a:endParaRPr lang="zh-CN" altLang="en-US" sz="2200" dirty="0">
              <a:solidFill>
                <a:schemeClr val="tx1"/>
              </a:solidFill>
              <a:latin typeface="微软雅黑" panose="020B0503020204020204" pitchFamily="34" charset="-122"/>
              <a:ea typeface="微软雅黑" panose="020B0503020204020204" pitchFamily="34" charset="-122"/>
            </a:endParaRPr>
          </a:p>
          <a:p>
            <a:pPr>
              <a:lnSpc>
                <a:spcPct val="140000"/>
              </a:lnSpc>
            </a:pPr>
            <a:r>
              <a:rPr lang="zh-CN" altLang="en-US" sz="2200" dirty="0">
                <a:solidFill>
                  <a:schemeClr val="tx1"/>
                </a:solidFill>
                <a:latin typeface="微软雅黑" panose="020B0503020204020204" pitchFamily="34" charset="-122"/>
                <a:ea typeface="微软雅黑" panose="020B0503020204020204" pitchFamily="34" charset="-122"/>
              </a:rPr>
              <a:t>（</a:t>
            </a:r>
            <a:r>
              <a:rPr lang="en-US" altLang="zh-CN" sz="2200" dirty="0">
                <a:solidFill>
                  <a:schemeClr val="tx1"/>
                </a:solidFill>
                <a:latin typeface="微软雅黑" panose="020B0503020204020204" pitchFamily="34" charset="-122"/>
                <a:ea typeface="微软雅黑" panose="020B0503020204020204" pitchFamily="34" charset="-122"/>
              </a:rPr>
              <a:t>5</a:t>
            </a:r>
            <a:r>
              <a:rPr lang="zh-CN" altLang="en-US" sz="2200" dirty="0">
                <a:solidFill>
                  <a:schemeClr val="tx1"/>
                </a:solidFill>
                <a:latin typeface="微软雅黑" panose="020B0503020204020204" pitchFamily="34" charset="-122"/>
                <a:ea typeface="微软雅黑" panose="020B0503020204020204" pitchFamily="34" charset="-122"/>
              </a:rPr>
              <a:t>）其他的一些因素，如由于别的产品销量忽然“火爆”，导致社会上很多运输资源、仓库资源甚至劳动力资源被这种产品挤占，本产品物流成本则将大大提高。</a:t>
            </a:r>
            <a:endParaRPr lang="zh-CN" altLang="en-US" sz="22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3895" y="260350"/>
            <a:ext cx="5969000" cy="521970"/>
          </a:xfrm>
          <a:prstGeom prst="rect">
            <a:avLst/>
          </a:prstGeom>
          <a:noFill/>
        </p:spPr>
        <p:txBody>
          <a:bodyPr wrap="square" rtlCol="0" anchor="t">
            <a:spAutoFit/>
          </a:bodyPr>
          <a:p>
            <a:pPr lvl="0" algn="l">
              <a:buClrTx/>
              <a:buSzTx/>
              <a:buFontTx/>
            </a:pPr>
            <a:r>
              <a:rPr lang="zh-CN" altLang="zh-CN" sz="2800" dirty="0">
                <a:ea typeface="微软雅黑" panose="020B0503020204020204" pitchFamily="34" charset="-122"/>
                <a:sym typeface="+mn-ea"/>
              </a:rPr>
              <a:t>知识拓展案例分析要点</a:t>
            </a:r>
            <a:r>
              <a:rPr lang="zh-CN" altLang="zh-CN" sz="2800" dirty="0">
                <a:ea typeface="微软雅黑" panose="020B0503020204020204" pitchFamily="34" charset="-122"/>
                <a:sym typeface="+mn-ea"/>
              </a:rPr>
              <a:t>（供参考）</a:t>
            </a:r>
            <a:endParaRPr lang="zh-CN" altLang="zh-CN" sz="2800" dirty="0">
              <a:ea typeface="微软雅黑" panose="020B0503020204020204" pitchFamily="34" charset="-122"/>
              <a:sym typeface="+mn-ea"/>
            </a:endParaRPr>
          </a:p>
        </p:txBody>
      </p:sp>
      <p:sp>
        <p:nvSpPr>
          <p:cNvPr id="3" name="TextBox 1"/>
          <p:cNvSpPr txBox="1"/>
          <p:nvPr/>
        </p:nvSpPr>
        <p:spPr>
          <a:xfrm>
            <a:off x="611505" y="1557020"/>
            <a:ext cx="7677785" cy="3646170"/>
          </a:xfrm>
          <a:prstGeom prst="rect">
            <a:avLst/>
          </a:prstGeom>
          <a:noFill/>
        </p:spPr>
        <p:txBody>
          <a:bodyPr wrap="square" rtlCol="0">
            <a:spAutoFit/>
          </a:bodyPr>
          <a:p>
            <a:pPr>
              <a:lnSpc>
                <a:spcPct val="150000"/>
              </a:lnSpc>
            </a:pPr>
            <a:endParaRPr lang="en-US" altLang="zh-CN" sz="2200" dirty="0" smtClean="0">
              <a:solidFill>
                <a:schemeClr val="accent6">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sz="2200" dirty="0" smtClean="0">
                <a:solidFill>
                  <a:schemeClr val="accent6">
                    <a:lumMod val="50000"/>
                  </a:schemeClr>
                </a:solidFill>
                <a:latin typeface="微软雅黑" panose="020B0503020204020204" pitchFamily="34" charset="-122"/>
                <a:ea typeface="微软雅黑" panose="020B0503020204020204" pitchFamily="34" charset="-122"/>
              </a:rPr>
              <a:t>1</a:t>
            </a:r>
            <a:r>
              <a:rPr lang="en-US" altLang="zh-CN" sz="2200" dirty="0">
                <a:solidFill>
                  <a:schemeClr val="accent6">
                    <a:lumMod val="50000"/>
                  </a:schemeClr>
                </a:solidFill>
                <a:latin typeface="微软雅黑" panose="020B0503020204020204" pitchFamily="34" charset="-122"/>
                <a:ea typeface="微软雅黑" panose="020B0503020204020204" pitchFamily="34" charset="-122"/>
              </a:rPr>
              <a:t>. </a:t>
            </a:r>
            <a:r>
              <a:rPr lang="zh-CN" altLang="en-US" sz="2200" dirty="0">
                <a:solidFill>
                  <a:schemeClr val="accent6">
                    <a:lumMod val="50000"/>
                  </a:schemeClr>
                </a:solidFill>
                <a:latin typeface="微软雅黑" panose="020B0503020204020204" pitchFamily="34" charset="-122"/>
                <a:ea typeface="微软雅黑" panose="020B0503020204020204" pitchFamily="34" charset="-122"/>
              </a:rPr>
              <a:t>价格会影响供需，供需又会影响价格，其中机制非常复杂（因为需求有的是正常消费需求，有的是投机需求）；</a:t>
            </a:r>
            <a:endParaRPr lang="en-US" altLang="zh-CN" sz="22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sz="2200" dirty="0">
                <a:solidFill>
                  <a:schemeClr val="accent6">
                    <a:lumMod val="50000"/>
                  </a:schemeClr>
                </a:solidFill>
                <a:latin typeface="微软雅黑" panose="020B0503020204020204" pitchFamily="34" charset="-122"/>
                <a:ea typeface="微软雅黑" panose="020B0503020204020204" pitchFamily="34" charset="-122"/>
              </a:rPr>
              <a:t>2. </a:t>
            </a:r>
            <a:r>
              <a:rPr lang="zh-CN" altLang="en-US" sz="2200" dirty="0" smtClean="0">
                <a:solidFill>
                  <a:schemeClr val="accent6">
                    <a:lumMod val="50000"/>
                  </a:schemeClr>
                </a:solidFill>
                <a:latin typeface="微软雅黑" panose="020B0503020204020204" pitchFamily="34" charset="-122"/>
                <a:ea typeface="微软雅黑" panose="020B0503020204020204" pitchFamily="34" charset="-122"/>
              </a:rPr>
              <a:t>（思政进课堂）我</a:t>
            </a:r>
            <a:r>
              <a:rPr lang="zh-CN" altLang="en-US" sz="2200" dirty="0">
                <a:solidFill>
                  <a:schemeClr val="accent6">
                    <a:lumMod val="50000"/>
                  </a:schemeClr>
                </a:solidFill>
                <a:latin typeface="微软雅黑" panose="020B0503020204020204" pitchFamily="34" charset="-122"/>
                <a:ea typeface="微软雅黑" panose="020B0503020204020204" pitchFamily="34" charset="-122"/>
              </a:rPr>
              <a:t>国上世纪在生活消费领域曾经实行的“票证供</a:t>
            </a:r>
            <a:r>
              <a:rPr lang="zh-CN" altLang="en-US" sz="2200" dirty="0" smtClean="0">
                <a:solidFill>
                  <a:schemeClr val="accent6">
                    <a:lumMod val="50000"/>
                  </a:schemeClr>
                </a:solidFill>
                <a:latin typeface="微软雅黑" panose="020B0503020204020204" pitchFamily="34" charset="-122"/>
                <a:ea typeface="微软雅黑" panose="020B0503020204020204" pitchFamily="34" charset="-122"/>
              </a:rPr>
              <a:t>应制”</a:t>
            </a:r>
            <a:r>
              <a:rPr lang="zh-CN" altLang="en-US" sz="2200" dirty="0">
                <a:solidFill>
                  <a:schemeClr val="accent6">
                    <a:lumMod val="50000"/>
                  </a:schemeClr>
                </a:solidFill>
                <a:latin typeface="微软雅黑" panose="020B0503020204020204" pitchFamily="34" charset="-122"/>
                <a:ea typeface="微软雅黑" panose="020B0503020204020204" pitchFamily="34" charset="-122"/>
              </a:rPr>
              <a:t>在物资匮乏的年代有其一定的科学性，尤其是粮食供应链的管</a:t>
            </a:r>
            <a:r>
              <a:rPr lang="zh-CN" altLang="en-US" sz="2200" dirty="0" smtClean="0">
                <a:solidFill>
                  <a:schemeClr val="accent6">
                    <a:lumMod val="50000"/>
                  </a:schemeClr>
                </a:solidFill>
                <a:latin typeface="微软雅黑" panose="020B0503020204020204" pitchFamily="34" charset="-122"/>
                <a:ea typeface="微软雅黑" panose="020B0503020204020204" pitchFamily="34" charset="-122"/>
              </a:rPr>
              <a:t>理（粮票）方</a:t>
            </a:r>
            <a:r>
              <a:rPr lang="zh-CN" altLang="en-US" sz="2200" dirty="0">
                <a:solidFill>
                  <a:schemeClr val="accent6">
                    <a:lumMod val="50000"/>
                  </a:schemeClr>
                </a:solidFill>
                <a:latin typeface="微软雅黑" panose="020B0503020204020204" pitchFamily="34" charset="-122"/>
                <a:ea typeface="微软雅黑" panose="020B0503020204020204" pitchFamily="34" charset="-122"/>
              </a:rPr>
              <a:t>面发挥过巨大作用。</a:t>
            </a:r>
            <a:endParaRPr lang="en-US" altLang="zh-CN" sz="2200" dirty="0">
              <a:solidFill>
                <a:schemeClr val="accent6">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sz="2200" dirty="0">
                <a:solidFill>
                  <a:schemeClr val="accent6">
                    <a:lumMod val="50000"/>
                  </a:schemeClr>
                </a:solidFill>
                <a:latin typeface="微软雅黑" panose="020B0503020204020204" pitchFamily="34" charset="-122"/>
                <a:ea typeface="微软雅黑" panose="020B0503020204020204" pitchFamily="34" charset="-122"/>
              </a:rPr>
              <a:t>3. </a:t>
            </a:r>
            <a:r>
              <a:rPr lang="zh-CN" altLang="en-US" sz="2200" dirty="0">
                <a:solidFill>
                  <a:schemeClr val="accent6">
                    <a:lumMod val="50000"/>
                  </a:schemeClr>
                </a:solidFill>
                <a:latin typeface="微软雅黑" panose="020B0503020204020204" pitchFamily="34" charset="-122"/>
                <a:ea typeface="微软雅黑" panose="020B0503020204020204" pitchFamily="34" charset="-122"/>
              </a:rPr>
              <a:t>分析投机商大量抛出手中的大蒜的时机为何在那个节点？</a:t>
            </a:r>
            <a:endParaRPr lang="zh-CN" altLang="en-US" sz="2200" dirty="0">
              <a:solidFill>
                <a:schemeClr val="accent6">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xml><?xml version="1.0" encoding="utf-8"?>
<p:tagLst xmlns:p="http://schemas.openxmlformats.org/presentationml/2006/main">
  <p:tag name="RESOURCE_RECORD_KEY" val="{&quot;70&quot;:[3324564,3312463]}"/>
</p:tagLst>
</file>

<file path=ppt/tags/tag11.xml><?xml version="1.0" encoding="utf-8"?>
<p:tagLst xmlns:p="http://schemas.openxmlformats.org/presentationml/2006/main">
  <p:tag name="KSO_WM_UNIT_TABLE_BEAUTIFY" val="smartTable{d4780e76-49bb-431a-9f56-f7a77155352e}"/>
</p:tagLst>
</file>

<file path=ppt/tags/tag12.xml><?xml version="1.0" encoding="utf-8"?>
<p:tagLst xmlns:p="http://schemas.openxmlformats.org/presentationml/2006/main">
  <p:tag name="KSO_WM_UNIT_TABLE_BEAUTIFY" val="smartTable{d32104e5-0fc9-4483-8a51-3b12efe29af1}"/>
  <p:tag name="TABLE_ENDDRAG_ORIGIN_RECT" val="577*344"/>
  <p:tag name="TABLE_ENDDRAG_RECT" val="70*173*577*344"/>
</p:tagLst>
</file>

<file path=ppt/tags/tag13.xml><?xml version="1.0" encoding="utf-8"?>
<p:tagLst xmlns:p="http://schemas.openxmlformats.org/presentationml/2006/main">
  <p:tag name="KSO_WM_UNIT_TABLE_BEAUTIFY" val="smartTable{bcd90cc5-97ae-4a56-86f0-9590cb85e79a}"/>
  <p:tag name="TABLE_ENDDRAG_ORIGIN_RECT" val="650*372"/>
  <p:tag name="TABLE_ENDDRAG_RECT" val="0*142*650*372"/>
</p:tagLst>
</file>

<file path=ppt/tags/tag14.xml><?xml version="1.0" encoding="utf-8"?>
<p:tagLst xmlns:p="http://schemas.openxmlformats.org/presentationml/2006/main">
  <p:tag name="KSO_WM_UNIT_TABLE_BEAUTIFY" val="smartTable{8897ff5c-3f5d-4f50-9907-5fe6dd49fe8f}"/>
  <p:tag name="TABLE_ENDDRAG_ORIGIN_RECT" val="418*240"/>
  <p:tag name="TABLE_ENDDRAG_RECT" val="176*178*418*240"/>
</p:tagLst>
</file>

<file path=ppt/tags/tag15.xml><?xml version="1.0" encoding="utf-8"?>
<p:tagLst xmlns:p="http://schemas.openxmlformats.org/presentationml/2006/main">
  <p:tag name="commondata" val="eyJoZGlkIjoiM2RkZjA5YjllNzBhNmRhN2E5MzJkMDlkNGVkMWNiODMifQ=="/>
  <p:tag name="resource_record_key" val="{&quot;70&quot;:[3312532,3314314,3312588,3314281,3322207,3323799,3323399,3314290,3314294,3314199,3314197,3312355,3314283,3312357,3320039,3314368,3324564,3326987,3323864,3322233,3318867,3327338,3327958,3312134,3327334,3325092,3331432,3314649,3322475,3326194,3322406,3315771,3312463],&quot;71&quot;:[7623568003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333333"/>
      </a:dk1>
      <a:lt1>
        <a:srgbClr val="FFFFFF"/>
      </a:lt1>
      <a:dk2>
        <a:srgbClr val="3B2015"/>
      </a:dk2>
      <a:lt2>
        <a:srgbClr val="FFF9F6"/>
      </a:lt2>
      <a:accent1>
        <a:srgbClr val="F28D60"/>
      </a:accent1>
      <a:accent2>
        <a:srgbClr val="2E866B"/>
      </a:accent2>
      <a:accent3>
        <a:srgbClr val="F2C261"/>
      </a:accent3>
      <a:accent4>
        <a:srgbClr val="3987A6"/>
      </a:accent4>
      <a:accent5>
        <a:srgbClr val="E67373"/>
      </a:accent5>
      <a:accent6>
        <a:srgbClr val="4F863F"/>
      </a:accent6>
      <a:hlink>
        <a:srgbClr val="0026E5"/>
      </a:hlink>
      <a:folHlink>
        <a:srgbClr val="7E1FAD"/>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rgbClr val="000000"/>
      </a:dk1>
      <a:lt1>
        <a:srgbClr val="FFFFFF"/>
      </a:lt1>
      <a:dk2>
        <a:srgbClr val="3B0500"/>
      </a:dk2>
      <a:lt2>
        <a:srgbClr val="FFF4F3"/>
      </a:lt2>
      <a:accent1>
        <a:srgbClr val="D02300"/>
      </a:accent1>
      <a:accent2>
        <a:srgbClr val="BF3C2E"/>
      </a:accent2>
      <a:accent3>
        <a:srgbClr val="E17467"/>
      </a:accent3>
      <a:accent4>
        <a:srgbClr val="FD905F"/>
      </a:accent4>
      <a:accent5>
        <a:srgbClr val="D39C83"/>
      </a:accent5>
      <a:accent6>
        <a:srgbClr val="B0A17E"/>
      </a:accent6>
      <a:hlink>
        <a:srgbClr val="0563C1"/>
      </a:hlink>
      <a:folHlink>
        <a:srgbClr val="954F72"/>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7978</Words>
  <Application>WPS 演示</Application>
  <PresentationFormat>全屏显示(4:3)</PresentationFormat>
  <Paragraphs>740</Paragraphs>
  <Slides>66</Slides>
  <Notes>1</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66</vt:i4>
      </vt:variant>
    </vt:vector>
  </HeadingPairs>
  <TitlesOfParts>
    <vt:vector size="81" baseType="lpstr">
      <vt:lpstr>Arial</vt:lpstr>
      <vt:lpstr>宋体</vt:lpstr>
      <vt:lpstr>Wingdings</vt:lpstr>
      <vt:lpstr>Verdana</vt:lpstr>
      <vt:lpstr>微软雅黑</vt:lpstr>
      <vt:lpstr>Calibri</vt:lpstr>
      <vt:lpstr>黑体</vt:lpstr>
      <vt:lpstr>Times New Roman</vt:lpstr>
      <vt:lpstr>幼圆</vt:lpstr>
      <vt:lpstr>华文琥珀</vt:lpstr>
      <vt:lpstr>Arial Unicode MS</vt:lpstr>
      <vt:lpstr>Wingdings</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第（1）步：作运输里程表，列出配送中心到用户及用户间的最短距离。</vt:lpstr>
      <vt:lpstr>第（2）步：由运输里程表、按节约里程公式，求得相应的节约里程数，如下表（ ）内数字显示。</vt:lpstr>
      <vt:lpstr>第（3）步：将节约里程sij进行分类，按从大到小顺序排列。</vt:lpstr>
      <vt:lpstr>第（4）步：确定单独送货的配送线路，如下图。</vt:lpstr>
      <vt:lpstr>第（5）步：根据载重量约束与节约里程大小，将各客户结点连接起来，形成二个配送路线，如下图。即A、B两配送方案。</vt:lpstr>
      <vt:lpstr>PowerPoint 演示文稿</vt:lpstr>
      <vt:lpstr>练习</vt:lpstr>
      <vt:lpstr>PowerPoint 演示文稿</vt:lpstr>
      <vt:lpstr>解析：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Rita</cp:lastModifiedBy>
  <cp:revision>204</cp:revision>
  <dcterms:created xsi:type="dcterms:W3CDTF">2016-07-30T05:49:00Z</dcterms:created>
  <dcterms:modified xsi:type="dcterms:W3CDTF">2025-05-18T14:12:31Z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29217F9E9CFC45F68317B07811B61B8B_13</vt:lpwstr>
  </property>
  <property fmtid="{D5CDD505-2E9C-101B-9397-08002B2CF9AE}" pid="3" name="KSOProductBuildVer">
    <vt:lpwstr>2052-12.1.0.21171</vt:lpwstr>
  </property>
</Properties>
</file>