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576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F8AB86-EAC5-49DA-8A5B-884C1D191109}" type="datetimeFigureOut">
              <a:rPr lang="zh-CN" altLang="en-US" smtClean="0"/>
              <a:t>2020/12/27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7376A0-93C0-4E4E-A0D3-5109C50D9C9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68088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F8AB86-EAC5-49DA-8A5B-884C1D191109}" type="datetimeFigureOut">
              <a:rPr lang="zh-CN" altLang="en-US" smtClean="0"/>
              <a:t>2020/12/27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7376A0-93C0-4E4E-A0D3-5109C50D9C9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76495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F8AB86-EAC5-49DA-8A5B-884C1D191109}" type="datetimeFigureOut">
              <a:rPr lang="zh-CN" altLang="en-US" smtClean="0"/>
              <a:t>2020/12/27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7376A0-93C0-4E4E-A0D3-5109C50D9C9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33289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2020/12/27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标题 1"/>
          <p:cNvSpPr>
            <a:spLocks noGrp="1"/>
          </p:cNvSpPr>
          <p:nvPr>
            <p:ph type="title"/>
          </p:nvPr>
        </p:nvSpPr>
        <p:spPr>
          <a:xfrm>
            <a:off x="1170305" y="335280"/>
            <a:ext cx="8346440" cy="647700"/>
          </a:xfrm>
        </p:spPr>
        <p:txBody>
          <a:bodyPr>
            <a:noAutofit/>
          </a:bodyPr>
          <a:lstStyle>
            <a:lvl1pPr algn="l">
              <a:defRPr sz="2400" b="1">
                <a:solidFill>
                  <a:schemeClr val="tx1"/>
                </a:solidFill>
                <a:effectLst/>
                <a:latin typeface="方正宋黑简体" panose="02000000000000000000" charset="-122"/>
                <a:ea typeface="方正宋黑简体" panose="02000000000000000000" charset="-122"/>
              </a:defRPr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6" name="内容占位符 2"/>
          <p:cNvSpPr>
            <a:spLocks noGrp="1"/>
          </p:cNvSpPr>
          <p:nvPr>
            <p:ph idx="1"/>
          </p:nvPr>
        </p:nvSpPr>
        <p:spPr>
          <a:xfrm>
            <a:off x="998855" y="1386840"/>
            <a:ext cx="10583545" cy="5007610"/>
          </a:xfrm>
        </p:spPr>
        <p:txBody>
          <a:bodyPr>
            <a:normAutofit/>
          </a:bodyPr>
          <a:lstStyle>
            <a:lvl1pPr algn="just" eaLnBrk="1" fontAlgn="auto" latinLnBrk="0" hangingPunct="1">
              <a:lnSpc>
                <a:spcPct val="125000"/>
              </a:lnSpc>
              <a:spcBef>
                <a:spcPts val="300"/>
              </a:spcBef>
              <a:spcAft>
                <a:spcPts val="300"/>
              </a:spcAft>
              <a:defRPr sz="1800"/>
            </a:lvl1pPr>
            <a:lvl2pPr algn="just" eaLnBrk="1" fontAlgn="auto" latinLnBrk="0" hangingPunct="1">
              <a:lnSpc>
                <a:spcPct val="125000"/>
              </a:lnSpc>
              <a:spcBef>
                <a:spcPts val="300"/>
              </a:spcBef>
              <a:spcAft>
                <a:spcPts val="300"/>
              </a:spcAft>
              <a:defRPr sz="1800"/>
            </a:lvl2pPr>
            <a:lvl3pPr algn="just" eaLnBrk="1" fontAlgn="auto" latinLnBrk="0" hangingPunct="1">
              <a:lnSpc>
                <a:spcPct val="125000"/>
              </a:lnSpc>
              <a:spcBef>
                <a:spcPts val="300"/>
              </a:spcBef>
              <a:spcAft>
                <a:spcPts val="300"/>
              </a:spcAft>
              <a:defRPr sz="1800"/>
            </a:lvl3pPr>
            <a:lvl4pPr algn="just" eaLnBrk="1" fontAlgn="auto" latinLnBrk="0" hangingPunct="1">
              <a:lnSpc>
                <a:spcPct val="125000"/>
              </a:lnSpc>
              <a:spcBef>
                <a:spcPts val="300"/>
              </a:spcBef>
              <a:spcAft>
                <a:spcPts val="300"/>
              </a:spcAft>
              <a:defRPr sz="1800"/>
            </a:lvl4pPr>
            <a:lvl5pPr algn="just" eaLnBrk="1" fontAlgn="auto" latinLnBrk="0" hangingPunct="1">
              <a:lnSpc>
                <a:spcPct val="125000"/>
              </a:lnSpc>
              <a:spcBef>
                <a:spcPts val="300"/>
              </a:spcBef>
              <a:spcAft>
                <a:spcPts val="300"/>
              </a:spcAft>
              <a:defRPr sz="1800"/>
            </a:lvl5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pic>
        <p:nvPicPr>
          <p:cNvPr id="7" name="Picture 13" descr="cd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47580" y="6563360"/>
            <a:ext cx="2337435" cy="3378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28270" y="732155"/>
            <a:ext cx="123825" cy="1390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50199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F8AB86-EAC5-49DA-8A5B-884C1D191109}" type="datetimeFigureOut">
              <a:rPr lang="zh-CN" altLang="en-US" smtClean="0"/>
              <a:t>2020/12/27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7376A0-93C0-4E4E-A0D3-5109C50D9C9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31847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F8AB86-EAC5-49DA-8A5B-884C1D191109}" type="datetimeFigureOut">
              <a:rPr lang="zh-CN" altLang="en-US" smtClean="0"/>
              <a:t>2020/12/27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7376A0-93C0-4E4E-A0D3-5109C50D9C9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30477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F8AB86-EAC5-49DA-8A5B-884C1D191109}" type="datetimeFigureOut">
              <a:rPr lang="zh-CN" altLang="en-US" smtClean="0"/>
              <a:t>2020/12/27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7376A0-93C0-4E4E-A0D3-5109C50D9C9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58370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F8AB86-EAC5-49DA-8A5B-884C1D191109}" type="datetimeFigureOut">
              <a:rPr lang="zh-CN" altLang="en-US" smtClean="0"/>
              <a:t>2020/12/27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7376A0-93C0-4E4E-A0D3-5109C50D9C9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47092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F8AB86-EAC5-49DA-8A5B-884C1D191109}" type="datetimeFigureOut">
              <a:rPr lang="zh-CN" altLang="en-US" smtClean="0"/>
              <a:t>2020/12/27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7376A0-93C0-4E4E-A0D3-5109C50D9C9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86411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F8AB86-EAC5-49DA-8A5B-884C1D191109}" type="datetimeFigureOut">
              <a:rPr lang="zh-CN" altLang="en-US" smtClean="0"/>
              <a:t>2020/12/27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7376A0-93C0-4E4E-A0D3-5109C50D9C9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08865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F8AB86-EAC5-49DA-8A5B-884C1D191109}" type="datetimeFigureOut">
              <a:rPr lang="zh-CN" altLang="en-US" smtClean="0"/>
              <a:t>2020/12/27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7376A0-93C0-4E4E-A0D3-5109C50D9C9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36326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F8AB86-EAC5-49DA-8A5B-884C1D191109}" type="datetimeFigureOut">
              <a:rPr lang="zh-CN" altLang="en-US" smtClean="0"/>
              <a:t>2020/12/27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7376A0-93C0-4E4E-A0D3-5109C50D9C9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929940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4F8AB86-EAC5-49DA-8A5B-884C1D191109}" type="datetimeFigureOut">
              <a:rPr lang="zh-CN" altLang="en-US" smtClean="0"/>
              <a:t>2020/12/27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87376A0-93C0-4E4E-A0D3-5109C50D9C9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72155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内容占位符 7" descr="图片3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91655"/>
          </a:xfrm>
          <a:prstGeom prst="rect">
            <a:avLst/>
          </a:prstGeom>
        </p:spPr>
      </p:pic>
      <p:pic>
        <p:nvPicPr>
          <p:cNvPr id="7" name="Picture 13" descr="cd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47580" y="6563360"/>
            <a:ext cx="2337435" cy="3378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16" y="1600201"/>
            <a:ext cx="10973087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16" y="6356351"/>
            <a:ext cx="28448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2020/12/27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709" y="6356351"/>
            <a:ext cx="38609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828" y="6356351"/>
            <a:ext cx="28448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09648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 descr="图片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2540"/>
            <a:ext cx="12185650" cy="693039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104900" y="2984500"/>
            <a:ext cx="942784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b="1" dirty="0">
                <a:solidFill>
                  <a:prstClr val="black"/>
                </a:solidFill>
                <a:latin typeface="方正宋黑简体" panose="02000000000000000000" charset="-122"/>
                <a:ea typeface="方正宋黑简体" panose="02000000000000000000" charset="-122"/>
              </a:rPr>
              <a:t>第六章    金融机构往来的核算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220345" y="1839278"/>
            <a:ext cx="5080000" cy="3987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000" b="1">
                <a:solidFill>
                  <a:srgbClr val="000000"/>
                </a:solidFill>
                <a:latin typeface="NEU-BZ-S92" charset="0"/>
                <a:cs typeface="方正书宋_GBK" charset="0"/>
              </a:rPr>
              <a:t>第一编</a:t>
            </a:r>
            <a:r>
              <a:rPr lang="en-US" sz="2000" b="1">
                <a:solidFill>
                  <a:srgbClr val="000000"/>
                </a:solidFill>
                <a:latin typeface="NEU-BZ-S92" charset="0"/>
                <a:cs typeface="方正书宋_GBK" charset="0"/>
              </a:rPr>
              <a:t>  </a:t>
            </a:r>
            <a:r>
              <a:rPr lang="zh-CN" altLang="en-US" sz="2000" b="1">
                <a:solidFill>
                  <a:srgbClr val="000000"/>
                </a:solidFill>
                <a:latin typeface="NEU-BZ-S92" charset="0"/>
                <a:cs typeface="方正书宋_GBK" charset="0"/>
              </a:rPr>
              <a:t>商业银行主要业务核算</a:t>
            </a:r>
          </a:p>
        </p:txBody>
      </p:sp>
    </p:spTree>
    <p:extLst>
      <p:ext uri="{BB962C8B-B14F-4D97-AF65-F5344CB8AC3E}">
        <p14:creationId xmlns:p14="http://schemas.microsoft.com/office/powerpoint/2010/main" val="22543758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70305" y="316230"/>
            <a:ext cx="8346440" cy="567690"/>
          </a:xfrm>
        </p:spPr>
        <p:txBody>
          <a:bodyPr/>
          <a:lstStyle/>
          <a:p>
            <a:r>
              <a:rPr lang="en-US" altLang="zh-CN" dirty="0">
                <a:sym typeface="+mn-ea"/>
              </a:rPr>
              <a:t>第三节  商业银行往来的核算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lnSpc>
                <a:spcPct val="135000"/>
              </a:lnSpc>
              <a:buNone/>
            </a:pPr>
            <a:r>
              <a:rPr lang="zh-CN" altLang="en-US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(二)汇出地为单设机构地区的转汇,采取“先直后横”方式</a:t>
            </a:r>
          </a:p>
        </p:txBody>
      </p:sp>
      <p:pic>
        <p:nvPicPr>
          <p:cNvPr id="105" name="602.jpg" descr="id:2147502027;FounderCES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78330" y="2320290"/>
            <a:ext cx="8061325" cy="2517775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3369310" y="5279390"/>
            <a:ext cx="5080000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zh-CN" altLang="en-US">
                <a:solidFill>
                  <a:srgbClr val="000000"/>
                </a:solidFill>
                <a:cs typeface="方正书宋_GBK" charset="0"/>
              </a:rPr>
              <a:t>图</a:t>
            </a:r>
            <a:r>
              <a:rPr lang="en-US" altLang="zh-CN">
                <a:solidFill>
                  <a:srgbClr val="000000"/>
                </a:solidFill>
                <a:cs typeface="方正书宋_GBK" charset="0"/>
              </a:rPr>
              <a:t>6-2</a:t>
            </a:r>
            <a:r>
              <a:rPr lang="zh-CN" altLang="en-US">
                <a:solidFill>
                  <a:srgbClr val="000000"/>
                </a:solidFill>
                <a:cs typeface="方正书宋_GBK" charset="0"/>
              </a:rPr>
              <a:t>　“先直后横”方式转汇程序</a:t>
            </a:r>
          </a:p>
        </p:txBody>
      </p:sp>
    </p:spTree>
    <p:extLst>
      <p:ext uri="{BB962C8B-B14F-4D97-AF65-F5344CB8AC3E}">
        <p14:creationId xmlns:p14="http://schemas.microsoft.com/office/powerpoint/2010/main" val="31080312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sym typeface="+mn-ea"/>
              </a:rPr>
              <a:t>第三节  商业银行往来的核算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lnSpc>
                <a:spcPct val="135000"/>
              </a:lnSpc>
              <a:buNone/>
            </a:pPr>
            <a:r>
              <a:rPr lang="zh-CN" altLang="en-US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(三)汇出地、汇入地均为单设机构地区的转汇,采取“先直后横再直”方式</a:t>
            </a:r>
          </a:p>
        </p:txBody>
      </p:sp>
      <p:pic>
        <p:nvPicPr>
          <p:cNvPr id="106" name="603.jpg" descr="id:2147502066;FounderCES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03755" y="2018665"/>
            <a:ext cx="7212330" cy="3976370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3750310" y="6026150"/>
            <a:ext cx="5080000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zh-CN" altLang="en-US">
                <a:solidFill>
                  <a:srgbClr val="000000"/>
                </a:solidFill>
                <a:cs typeface="方正书宋_GBK" charset="0"/>
              </a:rPr>
              <a:t>图</a:t>
            </a:r>
            <a:r>
              <a:rPr lang="en-US" altLang="zh-CN">
                <a:solidFill>
                  <a:srgbClr val="000000"/>
                </a:solidFill>
                <a:cs typeface="方正书宋_GBK" charset="0"/>
              </a:rPr>
              <a:t>6-3</a:t>
            </a:r>
            <a:r>
              <a:rPr lang="zh-CN" altLang="en-US">
                <a:solidFill>
                  <a:srgbClr val="000000"/>
                </a:solidFill>
                <a:cs typeface="方正书宋_GBK" charset="0"/>
              </a:rPr>
              <a:t>　“先直后横再直” 方式转汇程序</a:t>
            </a:r>
          </a:p>
        </p:txBody>
      </p:sp>
    </p:spTree>
    <p:extLst>
      <p:ext uri="{BB962C8B-B14F-4D97-AF65-F5344CB8AC3E}">
        <p14:creationId xmlns:p14="http://schemas.microsoft.com/office/powerpoint/2010/main" val="35456564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sym typeface="+mn-ea"/>
              </a:rPr>
              <a:t>第三节  商业银行往来的核算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lnSpc>
                <a:spcPct val="135000"/>
              </a:lnSpc>
              <a:buNone/>
            </a:pPr>
            <a:r>
              <a:rPr lang="zh-CN" altLang="en-US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二、同业拆借的核算</a:t>
            </a:r>
          </a:p>
          <a:p>
            <a:pPr marL="0" indent="0">
              <a:lnSpc>
                <a:spcPct val="135000"/>
              </a:lnSpc>
              <a:buNone/>
            </a:pPr>
            <a:r>
              <a:rPr lang="zh-CN" altLang="en-US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(一)同城银行资金拆借的核算</a:t>
            </a:r>
          </a:p>
          <a:p>
            <a:r>
              <a:rPr lang="zh-CN" altLang="en-US" dirty="0"/>
              <a:t>1.资金拆出的处理</a:t>
            </a:r>
          </a:p>
          <a:p>
            <a:r>
              <a:rPr lang="zh-CN" altLang="en-US" dirty="0"/>
              <a:t>2.拆借资金归还的处理</a:t>
            </a:r>
          </a:p>
          <a:p>
            <a:pPr marL="0" indent="0">
              <a:lnSpc>
                <a:spcPct val="135000"/>
              </a:lnSpc>
              <a:spcBef>
                <a:spcPts val="1200"/>
              </a:spcBef>
              <a:buNone/>
            </a:pPr>
            <a:r>
              <a:rPr lang="zh-CN" altLang="en-US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(二)异地银行资金拆借的核算</a:t>
            </a:r>
          </a:p>
          <a:p>
            <a:r>
              <a:rPr lang="zh-CN" altLang="en-US" dirty="0"/>
              <a:t>异地同业拆借业务发生时,拆出行通过其所在地的中央银行 将款项汇往拆入行所在地开户的中央银行,并由拆入行开户的中央银行转入拆入行账户;归还时,由拆入行主动将款项归还拆出行,并通过中央银行办理转账。</a:t>
            </a:r>
          </a:p>
        </p:txBody>
      </p:sp>
    </p:spTree>
    <p:extLst>
      <p:ext uri="{BB962C8B-B14F-4D97-AF65-F5344CB8AC3E}">
        <p14:creationId xmlns:p14="http://schemas.microsoft.com/office/powerpoint/2010/main" val="29502908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sym typeface="+mn-ea"/>
              </a:rPr>
              <a:t>第四节  同城票据交换与清算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lnSpc>
                <a:spcPct val="135000"/>
              </a:lnSpc>
              <a:buNone/>
            </a:pPr>
            <a:r>
              <a:rPr lang="zh-CN" altLang="en-US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一、同城票据交换的基本做法</a:t>
            </a:r>
          </a:p>
          <a:p>
            <a:pPr marL="0" indent="0">
              <a:lnSpc>
                <a:spcPct val="135000"/>
              </a:lnSpc>
              <a:buNone/>
            </a:pPr>
            <a:r>
              <a:rPr lang="zh-CN" altLang="en-US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(一)提出行的处理</a:t>
            </a:r>
          </a:p>
          <a:p>
            <a:pPr marL="0" indent="0">
              <a:lnSpc>
                <a:spcPct val="135000"/>
              </a:lnSpc>
              <a:buNone/>
            </a:pPr>
            <a:r>
              <a:rPr lang="zh-CN" altLang="en-US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(二)提入行的处理</a:t>
            </a:r>
          </a:p>
          <a:p>
            <a:pPr marL="0" indent="0">
              <a:lnSpc>
                <a:spcPct val="135000"/>
              </a:lnSpc>
              <a:buNone/>
            </a:pPr>
            <a:r>
              <a:rPr lang="zh-CN" altLang="en-US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(三)清算差额的处理</a:t>
            </a:r>
          </a:p>
        </p:txBody>
      </p:sp>
    </p:spTree>
    <p:extLst>
      <p:ext uri="{BB962C8B-B14F-4D97-AF65-F5344CB8AC3E}">
        <p14:creationId xmlns:p14="http://schemas.microsoft.com/office/powerpoint/2010/main" val="28126324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sym typeface="+mn-ea"/>
              </a:rPr>
              <a:t>第四节  同城票据交换与清算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lnSpc>
                <a:spcPct val="135000"/>
              </a:lnSpc>
              <a:buNone/>
            </a:pPr>
            <a:r>
              <a:rPr lang="zh-CN" altLang="en-US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二、同城票据交换退票的核算</a:t>
            </a:r>
          </a:p>
          <a:p>
            <a:pPr marL="0" indent="0">
              <a:lnSpc>
                <a:spcPct val="135000"/>
              </a:lnSpc>
              <a:buNone/>
            </a:pPr>
            <a:r>
              <a:rPr lang="zh-CN" altLang="en-US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(一)退票行的核算</a:t>
            </a:r>
          </a:p>
          <a:p>
            <a:r>
              <a:rPr lang="zh-CN" altLang="en-US" dirty="0"/>
              <a:t>退回借方票据的会计分录如下:</a:t>
            </a:r>
          </a:p>
          <a:p>
            <a:r>
              <a:rPr lang="zh-CN" altLang="en-US" dirty="0"/>
              <a:t>　借:同城票据清算(或待清算票据款项)</a:t>
            </a:r>
          </a:p>
          <a:p>
            <a:r>
              <a:rPr lang="zh-CN" altLang="en-US" dirty="0"/>
              <a:t>　贷:其他应收款——退票专户</a:t>
            </a:r>
          </a:p>
          <a:p>
            <a:r>
              <a:rPr lang="zh-CN" altLang="en-US" dirty="0"/>
              <a:t>退回贷方票据的会计分录如下:</a:t>
            </a:r>
          </a:p>
          <a:p>
            <a:r>
              <a:rPr lang="zh-CN" altLang="en-US" dirty="0"/>
              <a:t>　借:其他应付款——退票专户</a:t>
            </a:r>
          </a:p>
          <a:p>
            <a:r>
              <a:rPr lang="zh-CN" altLang="en-US" dirty="0"/>
              <a:t>　贷:同城票据清算(或待清算票据款项)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109454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sym typeface="+mn-ea"/>
              </a:rPr>
              <a:t>第四节  同城票据交换与清算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lnSpc>
                <a:spcPct val="135000"/>
              </a:lnSpc>
              <a:buNone/>
            </a:pPr>
            <a:r>
              <a:rPr lang="zh-CN" altLang="en-US" sz="2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(二)原提出行的核算</a:t>
            </a:r>
            <a:endParaRPr lang="zh-CN" altLang="en-US" sz="2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dirty="0"/>
              <a:t>对于退回的借方票据,其会计分录如下:</a:t>
            </a:r>
          </a:p>
          <a:p>
            <a:r>
              <a:rPr lang="zh-CN" altLang="en-US" dirty="0"/>
              <a:t>　借:其他应付款——退票专户</a:t>
            </a:r>
          </a:p>
          <a:p>
            <a:r>
              <a:rPr lang="zh-CN" altLang="en-US" dirty="0"/>
              <a:t>　贷:同城票据清算(或待清算票据款项)</a:t>
            </a:r>
          </a:p>
          <a:p>
            <a:r>
              <a:rPr lang="zh-CN" altLang="en-US" dirty="0"/>
              <a:t>对于退回的贷方票据,其会计分录如下:</a:t>
            </a:r>
          </a:p>
          <a:p>
            <a:r>
              <a:rPr lang="zh-CN" altLang="en-US" dirty="0"/>
              <a:t>　借:同城票据清算(或待清算票据款项)</a:t>
            </a:r>
          </a:p>
          <a:p>
            <a:r>
              <a:rPr lang="zh-CN" altLang="en-US" dirty="0"/>
              <a:t>　贷:单位活期存款——原付款人户</a:t>
            </a:r>
          </a:p>
        </p:txBody>
      </p:sp>
    </p:spTree>
    <p:extLst>
      <p:ext uri="{BB962C8B-B14F-4D97-AF65-F5344CB8AC3E}">
        <p14:creationId xmlns:p14="http://schemas.microsoft.com/office/powerpoint/2010/main" val="5168289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第</a:t>
            </a:r>
            <a:r>
              <a:rPr lang="en-US" altLang="zh-CN" dirty="0">
                <a:sym typeface="+mn-ea"/>
              </a:rPr>
              <a:t>四节  同城票据交换与清算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marL="0" indent="0">
              <a:lnSpc>
                <a:spcPct val="155000"/>
              </a:lnSpc>
              <a:buNone/>
            </a:pPr>
            <a:r>
              <a:rPr lang="zh-CN" altLang="en-US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三、计算机处理交换票据的基本做法</a:t>
            </a:r>
          </a:p>
          <a:p>
            <a:r>
              <a:rPr lang="zh-CN" altLang="en-US" dirty="0"/>
              <a:t>现将票据交换使用的表和单说明如下:</a:t>
            </a:r>
          </a:p>
          <a:p>
            <a:r>
              <a:rPr lang="zh-CN" altLang="en-US" dirty="0"/>
              <a:t>(1)主清单,是提出行通过打码机输入每批票据(最多100笔)结束后,打印出该批票据的明细清单。主清单一式两联,一联由提出行保存,一联送交换场。</a:t>
            </a:r>
          </a:p>
          <a:p>
            <a:r>
              <a:rPr lang="zh-CN" altLang="en-US" dirty="0"/>
              <a:t>(2)批控卡,是提出行在票据打码批处理结束后打印该批票据借、贷方金额小计数的卡片。提出交换时,此卡必须放在该批票据的最前面,用于控制该批票据金额是否平衡,也是提出行交换资金清算的重要依据之一。</a:t>
            </a:r>
          </a:p>
          <a:p>
            <a:r>
              <a:rPr lang="zh-CN" altLang="en-US" dirty="0"/>
              <a:t>(3)交换提出报告单,是提出行根据批控卡借、贷方小计数按批填制,并分别加计提出交换票据的借、贷方合计数的记录。交换提出报告单一式两联,一联经交换场核对盖章后退提出行备查,一联由交换场留存。</a:t>
            </a:r>
          </a:p>
          <a:p>
            <a:r>
              <a:rPr lang="zh-CN" altLang="en-US" dirty="0"/>
              <a:t>(4)提出行票据清单,是交换场清分票据后对提出行提出票据的详细记录。该表由交换场编制,交提出行。</a:t>
            </a:r>
          </a:p>
          <a:p>
            <a:r>
              <a:rPr lang="zh-CN" altLang="en-US" dirty="0"/>
              <a:t>(5)提回行票据清单,是交换场清分票据后对提回行提回票据的详细记录。该表由交换场编制,交提回行。</a:t>
            </a:r>
          </a:p>
          <a:p>
            <a:r>
              <a:rPr lang="zh-CN" altLang="en-US" dirty="0"/>
              <a:t>(6)交换差额报告表,是轧计各交换单位提出、提回票据清算资金差额的报表。该表由交换场编制,一式两联,一并交提回行。</a:t>
            </a:r>
          </a:p>
        </p:txBody>
      </p:sp>
    </p:spTree>
    <p:extLst>
      <p:ext uri="{BB962C8B-B14F-4D97-AF65-F5344CB8AC3E}">
        <p14:creationId xmlns:p14="http://schemas.microsoft.com/office/powerpoint/2010/main" val="31183821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2339975" y="2049145"/>
            <a:ext cx="6194425" cy="3342640"/>
            <a:chOff x="3685" y="3227"/>
            <a:chExt cx="9755" cy="5264"/>
          </a:xfrm>
        </p:grpSpPr>
        <p:grpSp>
          <p:nvGrpSpPr>
            <p:cNvPr id="16387" name="组合 16386"/>
            <p:cNvGrpSpPr/>
            <p:nvPr/>
          </p:nvGrpSpPr>
          <p:grpSpPr>
            <a:xfrm>
              <a:off x="3685" y="3227"/>
              <a:ext cx="9747" cy="1047"/>
              <a:chOff x="0" y="0"/>
              <a:chExt cx="3408" cy="419"/>
            </a:xfrm>
          </p:grpSpPr>
          <p:grpSp>
            <p:nvGrpSpPr>
              <p:cNvPr id="16388" name="组合 16387"/>
              <p:cNvGrpSpPr/>
              <p:nvPr/>
            </p:nvGrpSpPr>
            <p:grpSpPr>
              <a:xfrm>
                <a:off x="0" y="0"/>
                <a:ext cx="480" cy="419"/>
                <a:chOff x="0" y="0"/>
                <a:chExt cx="1549" cy="1351"/>
              </a:xfrm>
            </p:grpSpPr>
            <p:sp>
              <p:nvSpPr>
                <p:cNvPr id="16389" name="AutoShape 5"/>
                <p:cNvSpPr/>
                <p:nvPr/>
              </p:nvSpPr>
              <p:spPr>
                <a:xfrm>
                  <a:off x="13" y="23"/>
                  <a:ext cx="1536" cy="1328"/>
                </a:xfrm>
                <a:prstGeom prst="hexagon">
                  <a:avLst>
                    <a:gd name="adj" fmla="val 28915"/>
                    <a:gd name="vf" fmla="val 115470"/>
                  </a:avLst>
                </a:prstGeom>
                <a:solidFill>
                  <a:srgbClr val="808080"/>
                </a:solidFill>
                <a:ln w="9525">
                  <a:noFill/>
                </a:ln>
              </p:spPr>
              <p:txBody>
                <a:bodyPr wrap="none" anchor="ctr"/>
                <a:lstStyle/>
                <a:p>
                  <a:endParaRPr lang="zh-CN" altLang="en-US" sz="1600" dirty="0">
                    <a:solidFill>
                      <a:prstClr val="black"/>
                    </a:solidFill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6390" name="AutoShape 6"/>
                <p:cNvSpPr/>
                <p:nvPr/>
              </p:nvSpPr>
              <p:spPr>
                <a:xfrm>
                  <a:off x="0" y="0"/>
                  <a:ext cx="1536" cy="1328"/>
                </a:xfrm>
                <a:prstGeom prst="hexagon">
                  <a:avLst>
                    <a:gd name="adj" fmla="val 28915"/>
                    <a:gd name="vf" fmla="val 115470"/>
                  </a:avLst>
                </a:prstGeom>
                <a:gradFill rotWithShape="1">
                  <a:gsLst>
                    <a:gs pos="0">
                      <a:srgbClr val="E6E6E6">
                        <a:alpha val="100000"/>
                      </a:srgbClr>
                    </a:gs>
                    <a:gs pos="7500">
                      <a:srgbClr val="7D8496">
                        <a:alpha val="100000"/>
                      </a:srgbClr>
                    </a:gs>
                    <a:gs pos="26500">
                      <a:srgbClr val="E6E6E6">
                        <a:alpha val="100000"/>
                      </a:srgbClr>
                    </a:gs>
                    <a:gs pos="34000">
                      <a:srgbClr val="7D8496">
                        <a:alpha val="100000"/>
                      </a:srgbClr>
                    </a:gs>
                    <a:gs pos="46500">
                      <a:srgbClr val="E6E6E6">
                        <a:alpha val="100000"/>
                      </a:srgbClr>
                    </a:gs>
                    <a:gs pos="50000">
                      <a:srgbClr val="FFFFFF">
                        <a:alpha val="100000"/>
                      </a:srgbClr>
                    </a:gs>
                    <a:gs pos="53500">
                      <a:srgbClr val="E6E6E6">
                        <a:alpha val="100000"/>
                      </a:srgbClr>
                    </a:gs>
                    <a:gs pos="66000">
                      <a:srgbClr val="7D8496">
                        <a:alpha val="100000"/>
                      </a:srgbClr>
                    </a:gs>
                    <a:gs pos="73500">
                      <a:srgbClr val="E6E6E6">
                        <a:alpha val="100000"/>
                      </a:srgbClr>
                    </a:gs>
                    <a:gs pos="92500">
                      <a:srgbClr val="7D8496">
                        <a:alpha val="100000"/>
                      </a:srgbClr>
                    </a:gs>
                    <a:gs pos="100000">
                      <a:srgbClr val="E6E6E6">
                        <a:alpha val="100000"/>
                      </a:srgbClr>
                    </a:gs>
                  </a:gsLst>
                  <a:lin ang="18900000" scaled="1"/>
                  <a:tileRect/>
                </a:gradFill>
                <a:ln w="9525" cap="flat" cmpd="sng">
                  <a:solidFill>
                    <a:srgbClr val="C0C0C0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sz="1600" dirty="0">
                    <a:solidFill>
                      <a:prstClr val="black"/>
                    </a:solidFill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6391" name="AutoShape 7"/>
                <p:cNvSpPr/>
                <p:nvPr/>
              </p:nvSpPr>
              <p:spPr>
                <a:xfrm>
                  <a:off x="90" y="81"/>
                  <a:ext cx="1349" cy="1167"/>
                </a:xfrm>
                <a:prstGeom prst="hexagon">
                  <a:avLst>
                    <a:gd name="adj" fmla="val 28893"/>
                    <a:gd name="vf" fmla="val 115470"/>
                  </a:avLst>
                </a:prstGeom>
                <a:gradFill rotWithShape="1">
                  <a:gsLst>
                    <a:gs pos="0">
                      <a:srgbClr val="14CD68"/>
                    </a:gs>
                    <a:gs pos="100000">
                      <a:srgbClr val="0B6E38"/>
                    </a:gs>
                  </a:gsLst>
                  <a:lin ang="18900000" scaled="0"/>
                </a:gra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sz="1600" dirty="0">
                    <a:solidFill>
                      <a:prstClr val="black"/>
                    </a:solidFill>
                    <a:latin typeface="Arial" panose="020B0604020202020204" pitchFamily="34" charset="0"/>
                  </a:endParaRPr>
                </a:p>
              </p:txBody>
            </p:sp>
          </p:grpSp>
          <p:sp>
            <p:nvSpPr>
              <p:cNvPr id="16392" name="Line 8"/>
              <p:cNvSpPr/>
              <p:nvPr/>
            </p:nvSpPr>
            <p:spPr>
              <a:xfrm>
                <a:off x="384" y="384"/>
                <a:ext cx="3024" cy="0"/>
              </a:xfrm>
              <a:prstGeom prst="line">
                <a:avLst/>
              </a:prstGeom>
              <a:ln w="25400" cap="flat" cmpd="sng">
                <a:solidFill>
                  <a:schemeClr val="tx2"/>
                </a:solidFill>
                <a:prstDash val="sysDot"/>
                <a:headEnd type="none" w="med" len="med"/>
                <a:tailEnd type="oval" w="med" len="med"/>
              </a:ln>
            </p:spPr>
          </p:sp>
          <p:sp>
            <p:nvSpPr>
              <p:cNvPr id="16393" name="Text Box 9"/>
              <p:cNvSpPr txBox="1"/>
              <p:nvPr/>
            </p:nvSpPr>
            <p:spPr>
              <a:xfrm>
                <a:off x="579" y="48"/>
                <a:ext cx="2742" cy="251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spAutoFit/>
              </a:bodyPr>
              <a:lstStyle/>
              <a:p>
                <a:pPr eaLnBrk="0" hangingPunct="0"/>
                <a:r>
                  <a:rPr lang="en-US" altLang="zh-CN" sz="2000" dirty="0">
                    <a:solidFill>
                      <a:prstClr val="black"/>
                    </a:solidFill>
                    <a:latin typeface="方正宋黑简体" panose="02000000000000000000" charset="-122"/>
                    <a:ea typeface="方正宋黑简体" panose="02000000000000000000" charset="-122"/>
                  </a:rPr>
                  <a:t>第一节  金融机构往来概述</a:t>
                </a:r>
              </a:p>
            </p:txBody>
          </p:sp>
        </p:grpSp>
        <p:grpSp>
          <p:nvGrpSpPr>
            <p:cNvPr id="16395" name="组合 16394"/>
            <p:cNvGrpSpPr/>
            <p:nvPr/>
          </p:nvGrpSpPr>
          <p:grpSpPr>
            <a:xfrm>
              <a:off x="3685" y="4667"/>
              <a:ext cx="9747" cy="1047"/>
              <a:chOff x="0" y="0"/>
              <a:chExt cx="3408" cy="419"/>
            </a:xfrm>
          </p:grpSpPr>
          <p:grpSp>
            <p:nvGrpSpPr>
              <p:cNvPr id="16396" name="组合 16395"/>
              <p:cNvGrpSpPr/>
              <p:nvPr/>
            </p:nvGrpSpPr>
            <p:grpSpPr>
              <a:xfrm>
                <a:off x="0" y="0"/>
                <a:ext cx="480" cy="419"/>
                <a:chOff x="0" y="0"/>
                <a:chExt cx="1549" cy="1351"/>
              </a:xfrm>
            </p:grpSpPr>
            <p:sp>
              <p:nvSpPr>
                <p:cNvPr id="16397" name="AutoShape 13"/>
                <p:cNvSpPr/>
                <p:nvPr/>
              </p:nvSpPr>
              <p:spPr>
                <a:xfrm>
                  <a:off x="13" y="23"/>
                  <a:ext cx="1536" cy="1328"/>
                </a:xfrm>
                <a:prstGeom prst="hexagon">
                  <a:avLst>
                    <a:gd name="adj" fmla="val 28915"/>
                    <a:gd name="vf" fmla="val 115470"/>
                  </a:avLst>
                </a:prstGeom>
                <a:solidFill>
                  <a:srgbClr val="808080"/>
                </a:solidFill>
                <a:ln w="9525">
                  <a:noFill/>
                </a:ln>
              </p:spPr>
              <p:txBody>
                <a:bodyPr wrap="none" anchor="ctr"/>
                <a:lstStyle/>
                <a:p>
                  <a:endParaRPr lang="zh-CN" altLang="en-US" sz="1600" dirty="0">
                    <a:solidFill>
                      <a:prstClr val="black"/>
                    </a:solidFill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6398" name="AutoShape 14"/>
                <p:cNvSpPr/>
                <p:nvPr/>
              </p:nvSpPr>
              <p:spPr>
                <a:xfrm>
                  <a:off x="0" y="0"/>
                  <a:ext cx="1536" cy="1328"/>
                </a:xfrm>
                <a:prstGeom prst="hexagon">
                  <a:avLst>
                    <a:gd name="adj" fmla="val 28915"/>
                    <a:gd name="vf" fmla="val 115470"/>
                  </a:avLst>
                </a:prstGeom>
                <a:gradFill rotWithShape="1">
                  <a:gsLst>
                    <a:gs pos="0">
                      <a:srgbClr val="E6E6E6">
                        <a:alpha val="100000"/>
                      </a:srgbClr>
                    </a:gs>
                    <a:gs pos="7500">
                      <a:srgbClr val="7D8496">
                        <a:alpha val="100000"/>
                      </a:srgbClr>
                    </a:gs>
                    <a:gs pos="26500">
                      <a:srgbClr val="E6E6E6">
                        <a:alpha val="100000"/>
                      </a:srgbClr>
                    </a:gs>
                    <a:gs pos="34000">
                      <a:srgbClr val="7D8496">
                        <a:alpha val="100000"/>
                      </a:srgbClr>
                    </a:gs>
                    <a:gs pos="46500">
                      <a:srgbClr val="E6E6E6">
                        <a:alpha val="100000"/>
                      </a:srgbClr>
                    </a:gs>
                    <a:gs pos="50000">
                      <a:srgbClr val="FFFFFF">
                        <a:alpha val="100000"/>
                      </a:srgbClr>
                    </a:gs>
                    <a:gs pos="53500">
                      <a:srgbClr val="E6E6E6">
                        <a:alpha val="100000"/>
                      </a:srgbClr>
                    </a:gs>
                    <a:gs pos="66000">
                      <a:srgbClr val="7D8496">
                        <a:alpha val="100000"/>
                      </a:srgbClr>
                    </a:gs>
                    <a:gs pos="73500">
                      <a:srgbClr val="E6E6E6">
                        <a:alpha val="100000"/>
                      </a:srgbClr>
                    </a:gs>
                    <a:gs pos="92500">
                      <a:srgbClr val="7D8496">
                        <a:alpha val="100000"/>
                      </a:srgbClr>
                    </a:gs>
                    <a:gs pos="100000">
                      <a:srgbClr val="E6E6E6">
                        <a:alpha val="100000"/>
                      </a:srgbClr>
                    </a:gs>
                  </a:gsLst>
                  <a:lin ang="18900000" scaled="1"/>
                  <a:tileRect/>
                </a:gradFill>
                <a:ln w="9525" cap="flat" cmpd="sng">
                  <a:solidFill>
                    <a:srgbClr val="C0C0C0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sz="1600" dirty="0">
                    <a:solidFill>
                      <a:prstClr val="black"/>
                    </a:solidFill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6399" name="AutoShape 15"/>
                <p:cNvSpPr/>
                <p:nvPr/>
              </p:nvSpPr>
              <p:spPr>
                <a:xfrm>
                  <a:off x="90" y="81"/>
                  <a:ext cx="1349" cy="1167"/>
                </a:xfrm>
                <a:prstGeom prst="hexagon">
                  <a:avLst>
                    <a:gd name="adj" fmla="val 28893"/>
                    <a:gd name="vf" fmla="val 115470"/>
                  </a:avLst>
                </a:prstGeom>
                <a:gradFill rotWithShape="1">
                  <a:gsLst>
                    <a:gs pos="0">
                      <a:srgbClr val="9EE256"/>
                    </a:gs>
                    <a:gs pos="100000">
                      <a:srgbClr val="52762D"/>
                    </a:gs>
                  </a:gsLst>
                  <a:lin ang="18900000" scaled="0"/>
                </a:gra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sz="1600" dirty="0">
                    <a:solidFill>
                      <a:prstClr val="black"/>
                    </a:solidFill>
                    <a:latin typeface="Arial" panose="020B0604020202020204" pitchFamily="34" charset="0"/>
                  </a:endParaRPr>
                </a:p>
              </p:txBody>
            </p:sp>
          </p:grpSp>
          <p:sp>
            <p:nvSpPr>
              <p:cNvPr id="16400" name="Line 16"/>
              <p:cNvSpPr/>
              <p:nvPr/>
            </p:nvSpPr>
            <p:spPr>
              <a:xfrm>
                <a:off x="384" y="384"/>
                <a:ext cx="3024" cy="0"/>
              </a:xfrm>
              <a:prstGeom prst="line">
                <a:avLst/>
              </a:prstGeom>
              <a:ln w="25400" cap="flat" cmpd="sng">
                <a:solidFill>
                  <a:schemeClr val="tx2"/>
                </a:solidFill>
                <a:prstDash val="sysDot"/>
                <a:headEnd type="none" w="med" len="med"/>
                <a:tailEnd type="oval" w="med" len="med"/>
              </a:ln>
            </p:spPr>
          </p:sp>
          <p:sp>
            <p:nvSpPr>
              <p:cNvPr id="16401" name="Text Box 17"/>
              <p:cNvSpPr txBox="1"/>
              <p:nvPr/>
            </p:nvSpPr>
            <p:spPr>
              <a:xfrm>
                <a:off x="579" y="48"/>
                <a:ext cx="2759" cy="251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spAutoFit/>
              </a:bodyPr>
              <a:lstStyle/>
              <a:p>
                <a:pPr eaLnBrk="0" hangingPunct="0"/>
                <a:r>
                  <a:rPr lang="en-US" altLang="zh-CN" sz="2000" dirty="0">
                    <a:solidFill>
                      <a:prstClr val="black"/>
                    </a:solidFill>
                    <a:latin typeface="方正宋黑简体" panose="02000000000000000000" charset="-122"/>
                    <a:ea typeface="方正宋黑简体" panose="02000000000000000000" charset="-122"/>
                  </a:rPr>
                  <a:t>第二节  商业银行与中央银行往来的核算</a:t>
                </a:r>
              </a:p>
            </p:txBody>
          </p:sp>
        </p:grpSp>
        <p:grpSp>
          <p:nvGrpSpPr>
            <p:cNvPr id="16403" name="组合 16402"/>
            <p:cNvGrpSpPr/>
            <p:nvPr/>
          </p:nvGrpSpPr>
          <p:grpSpPr>
            <a:xfrm>
              <a:off x="3685" y="6072"/>
              <a:ext cx="9747" cy="1047"/>
              <a:chOff x="0" y="0"/>
              <a:chExt cx="3408" cy="419"/>
            </a:xfrm>
          </p:grpSpPr>
          <p:grpSp>
            <p:nvGrpSpPr>
              <p:cNvPr id="16404" name="组合 16403"/>
              <p:cNvGrpSpPr/>
              <p:nvPr/>
            </p:nvGrpSpPr>
            <p:grpSpPr>
              <a:xfrm>
                <a:off x="0" y="0"/>
                <a:ext cx="480" cy="419"/>
                <a:chOff x="0" y="0"/>
                <a:chExt cx="1549" cy="1351"/>
              </a:xfrm>
            </p:grpSpPr>
            <p:sp>
              <p:nvSpPr>
                <p:cNvPr id="16405" name="AutoShape 21"/>
                <p:cNvSpPr/>
                <p:nvPr/>
              </p:nvSpPr>
              <p:spPr>
                <a:xfrm>
                  <a:off x="13" y="23"/>
                  <a:ext cx="1536" cy="1328"/>
                </a:xfrm>
                <a:prstGeom prst="hexagon">
                  <a:avLst>
                    <a:gd name="adj" fmla="val 28915"/>
                    <a:gd name="vf" fmla="val 115470"/>
                  </a:avLst>
                </a:prstGeom>
                <a:solidFill>
                  <a:srgbClr val="808080"/>
                </a:solidFill>
                <a:ln w="9525">
                  <a:noFill/>
                </a:ln>
              </p:spPr>
              <p:txBody>
                <a:bodyPr wrap="none" anchor="ctr"/>
                <a:lstStyle/>
                <a:p>
                  <a:endParaRPr lang="zh-CN" altLang="en-US" sz="1600" dirty="0">
                    <a:solidFill>
                      <a:prstClr val="black"/>
                    </a:solidFill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6406" name="AutoShape 22"/>
                <p:cNvSpPr/>
                <p:nvPr/>
              </p:nvSpPr>
              <p:spPr>
                <a:xfrm>
                  <a:off x="0" y="0"/>
                  <a:ext cx="1536" cy="1328"/>
                </a:xfrm>
                <a:prstGeom prst="hexagon">
                  <a:avLst>
                    <a:gd name="adj" fmla="val 28915"/>
                    <a:gd name="vf" fmla="val 115470"/>
                  </a:avLst>
                </a:prstGeom>
                <a:gradFill rotWithShape="1">
                  <a:gsLst>
                    <a:gs pos="0">
                      <a:srgbClr val="E6E6E6">
                        <a:alpha val="100000"/>
                      </a:srgbClr>
                    </a:gs>
                    <a:gs pos="7500">
                      <a:srgbClr val="7D8496">
                        <a:alpha val="100000"/>
                      </a:srgbClr>
                    </a:gs>
                    <a:gs pos="26500">
                      <a:srgbClr val="E6E6E6">
                        <a:alpha val="100000"/>
                      </a:srgbClr>
                    </a:gs>
                    <a:gs pos="34000">
                      <a:srgbClr val="7D8496">
                        <a:alpha val="100000"/>
                      </a:srgbClr>
                    </a:gs>
                    <a:gs pos="46500">
                      <a:srgbClr val="E6E6E6">
                        <a:alpha val="100000"/>
                      </a:srgbClr>
                    </a:gs>
                    <a:gs pos="50000">
                      <a:srgbClr val="FFFFFF">
                        <a:alpha val="100000"/>
                      </a:srgbClr>
                    </a:gs>
                    <a:gs pos="53500">
                      <a:srgbClr val="E6E6E6">
                        <a:alpha val="100000"/>
                      </a:srgbClr>
                    </a:gs>
                    <a:gs pos="66000">
                      <a:srgbClr val="7D8496">
                        <a:alpha val="100000"/>
                      </a:srgbClr>
                    </a:gs>
                    <a:gs pos="73500">
                      <a:srgbClr val="E6E6E6">
                        <a:alpha val="100000"/>
                      </a:srgbClr>
                    </a:gs>
                    <a:gs pos="92500">
                      <a:srgbClr val="7D8496">
                        <a:alpha val="100000"/>
                      </a:srgbClr>
                    </a:gs>
                    <a:gs pos="100000">
                      <a:srgbClr val="E6E6E6">
                        <a:alpha val="100000"/>
                      </a:srgbClr>
                    </a:gs>
                  </a:gsLst>
                  <a:lin ang="18900000" scaled="1"/>
                  <a:tileRect/>
                </a:gradFill>
                <a:ln w="9525" cap="flat" cmpd="sng">
                  <a:solidFill>
                    <a:srgbClr val="C0C0C0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sz="1600" dirty="0">
                    <a:solidFill>
                      <a:prstClr val="black"/>
                    </a:solidFill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6407" name="AutoShape 23"/>
                <p:cNvSpPr/>
                <p:nvPr/>
              </p:nvSpPr>
              <p:spPr>
                <a:xfrm>
                  <a:off x="90" y="81"/>
                  <a:ext cx="1349" cy="1167"/>
                </a:xfrm>
                <a:prstGeom prst="hexagon">
                  <a:avLst>
                    <a:gd name="adj" fmla="val 28893"/>
                    <a:gd name="vf" fmla="val 115470"/>
                  </a:avLst>
                </a:prstGeom>
                <a:gradFill rotWithShape="1">
                  <a:gsLst>
                    <a:gs pos="0">
                      <a:srgbClr val="14CD68"/>
                    </a:gs>
                    <a:gs pos="100000">
                      <a:srgbClr val="035C7D"/>
                    </a:gs>
                  </a:gsLst>
                  <a:lin ang="18900000" scaled="0"/>
                </a:gra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sz="1600" dirty="0">
                    <a:solidFill>
                      <a:prstClr val="black"/>
                    </a:solidFill>
                    <a:latin typeface="Arial" panose="020B0604020202020204" pitchFamily="34" charset="0"/>
                  </a:endParaRPr>
                </a:p>
              </p:txBody>
            </p:sp>
          </p:grpSp>
          <p:sp>
            <p:nvSpPr>
              <p:cNvPr id="16408" name="Line 24"/>
              <p:cNvSpPr/>
              <p:nvPr/>
            </p:nvSpPr>
            <p:spPr>
              <a:xfrm>
                <a:off x="384" y="384"/>
                <a:ext cx="3024" cy="0"/>
              </a:xfrm>
              <a:prstGeom prst="line">
                <a:avLst/>
              </a:prstGeom>
              <a:ln w="25400" cap="flat" cmpd="sng">
                <a:solidFill>
                  <a:schemeClr val="tx2"/>
                </a:solidFill>
                <a:prstDash val="sysDot"/>
                <a:headEnd type="none" w="med" len="med"/>
                <a:tailEnd type="oval" w="med" len="med"/>
              </a:ln>
            </p:spPr>
          </p:sp>
          <p:sp>
            <p:nvSpPr>
              <p:cNvPr id="16409" name="Text Box 25"/>
              <p:cNvSpPr txBox="1"/>
              <p:nvPr/>
            </p:nvSpPr>
            <p:spPr>
              <a:xfrm>
                <a:off x="579" y="48"/>
                <a:ext cx="2704" cy="251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spAutoFit/>
              </a:bodyPr>
              <a:lstStyle/>
              <a:p>
                <a:pPr eaLnBrk="0" hangingPunct="0"/>
                <a:r>
                  <a:rPr lang="en-US" altLang="zh-CN" sz="2000" dirty="0">
                    <a:solidFill>
                      <a:prstClr val="black"/>
                    </a:solidFill>
                    <a:latin typeface="方正宋黑简体" panose="02000000000000000000" charset="-122"/>
                    <a:ea typeface="方正宋黑简体" panose="02000000000000000000" charset="-122"/>
                  </a:rPr>
                  <a:t>第三节  商业银行往来的核算</a:t>
                </a:r>
              </a:p>
            </p:txBody>
          </p:sp>
        </p:grpSp>
        <p:grpSp>
          <p:nvGrpSpPr>
            <p:cNvPr id="3" name="组合 2"/>
            <p:cNvGrpSpPr/>
            <p:nvPr/>
          </p:nvGrpSpPr>
          <p:grpSpPr>
            <a:xfrm>
              <a:off x="3694" y="7445"/>
              <a:ext cx="9747" cy="1047"/>
              <a:chOff x="0" y="0"/>
              <a:chExt cx="3408" cy="419"/>
            </a:xfrm>
          </p:grpSpPr>
          <p:grpSp>
            <p:nvGrpSpPr>
              <p:cNvPr id="4" name="组合 3"/>
              <p:cNvGrpSpPr/>
              <p:nvPr/>
            </p:nvGrpSpPr>
            <p:grpSpPr>
              <a:xfrm>
                <a:off x="0" y="0"/>
                <a:ext cx="480" cy="419"/>
                <a:chOff x="0" y="0"/>
                <a:chExt cx="1549" cy="1351"/>
              </a:xfrm>
            </p:grpSpPr>
            <p:sp>
              <p:nvSpPr>
                <p:cNvPr id="5" name="AutoShape 13"/>
                <p:cNvSpPr/>
                <p:nvPr/>
              </p:nvSpPr>
              <p:spPr>
                <a:xfrm>
                  <a:off x="13" y="23"/>
                  <a:ext cx="1536" cy="1328"/>
                </a:xfrm>
                <a:prstGeom prst="hexagon">
                  <a:avLst>
                    <a:gd name="adj" fmla="val 28915"/>
                    <a:gd name="vf" fmla="val 115470"/>
                  </a:avLst>
                </a:prstGeom>
                <a:solidFill>
                  <a:srgbClr val="808080"/>
                </a:solidFill>
                <a:ln w="9525">
                  <a:noFill/>
                </a:ln>
              </p:spPr>
              <p:txBody>
                <a:bodyPr wrap="none" anchor="ctr"/>
                <a:lstStyle/>
                <a:p>
                  <a:endParaRPr lang="zh-CN" altLang="en-US" sz="1600" dirty="0">
                    <a:solidFill>
                      <a:prstClr val="black"/>
                    </a:solidFill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" name="AutoShape 14"/>
                <p:cNvSpPr/>
                <p:nvPr/>
              </p:nvSpPr>
              <p:spPr>
                <a:xfrm>
                  <a:off x="0" y="0"/>
                  <a:ext cx="1536" cy="1328"/>
                </a:xfrm>
                <a:prstGeom prst="hexagon">
                  <a:avLst>
                    <a:gd name="adj" fmla="val 28915"/>
                    <a:gd name="vf" fmla="val 115470"/>
                  </a:avLst>
                </a:prstGeom>
                <a:gradFill rotWithShape="1">
                  <a:gsLst>
                    <a:gs pos="0">
                      <a:srgbClr val="E6E6E6">
                        <a:alpha val="100000"/>
                      </a:srgbClr>
                    </a:gs>
                    <a:gs pos="7500">
                      <a:srgbClr val="7D8496">
                        <a:alpha val="100000"/>
                      </a:srgbClr>
                    </a:gs>
                    <a:gs pos="26500">
                      <a:srgbClr val="E6E6E6">
                        <a:alpha val="100000"/>
                      </a:srgbClr>
                    </a:gs>
                    <a:gs pos="34000">
                      <a:srgbClr val="7D8496">
                        <a:alpha val="100000"/>
                      </a:srgbClr>
                    </a:gs>
                    <a:gs pos="46500">
                      <a:srgbClr val="E6E6E6">
                        <a:alpha val="100000"/>
                      </a:srgbClr>
                    </a:gs>
                    <a:gs pos="50000">
                      <a:srgbClr val="FFFFFF">
                        <a:alpha val="100000"/>
                      </a:srgbClr>
                    </a:gs>
                    <a:gs pos="53500">
                      <a:srgbClr val="E6E6E6">
                        <a:alpha val="100000"/>
                      </a:srgbClr>
                    </a:gs>
                    <a:gs pos="66000">
                      <a:srgbClr val="7D8496">
                        <a:alpha val="100000"/>
                      </a:srgbClr>
                    </a:gs>
                    <a:gs pos="73500">
                      <a:srgbClr val="E6E6E6">
                        <a:alpha val="100000"/>
                      </a:srgbClr>
                    </a:gs>
                    <a:gs pos="92500">
                      <a:srgbClr val="7D8496">
                        <a:alpha val="100000"/>
                      </a:srgbClr>
                    </a:gs>
                    <a:gs pos="100000">
                      <a:srgbClr val="E6E6E6">
                        <a:alpha val="100000"/>
                      </a:srgbClr>
                    </a:gs>
                  </a:gsLst>
                  <a:lin ang="18900000" scaled="1"/>
                  <a:tileRect/>
                </a:gradFill>
                <a:ln w="9525" cap="flat" cmpd="sng">
                  <a:solidFill>
                    <a:srgbClr val="C0C0C0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sz="1600" dirty="0">
                    <a:solidFill>
                      <a:prstClr val="black"/>
                    </a:solidFill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7" name="AutoShape 15"/>
                <p:cNvSpPr/>
                <p:nvPr/>
              </p:nvSpPr>
              <p:spPr>
                <a:xfrm>
                  <a:off x="90" y="81"/>
                  <a:ext cx="1349" cy="1167"/>
                </a:xfrm>
                <a:prstGeom prst="hexagon">
                  <a:avLst>
                    <a:gd name="adj" fmla="val 28893"/>
                    <a:gd name="vf" fmla="val 115470"/>
                  </a:avLst>
                </a:prstGeom>
                <a:gradFill rotWithShape="1">
                  <a:gsLst>
                    <a:gs pos="0">
                      <a:srgbClr val="9EE256"/>
                    </a:gs>
                    <a:gs pos="100000">
                      <a:srgbClr val="52762D"/>
                    </a:gs>
                  </a:gsLst>
                  <a:lin ang="18900000" scaled="0"/>
                </a:gra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sz="1600" dirty="0">
                    <a:solidFill>
                      <a:prstClr val="black"/>
                    </a:solidFill>
                    <a:latin typeface="Arial" panose="020B0604020202020204" pitchFamily="34" charset="0"/>
                  </a:endParaRPr>
                </a:p>
              </p:txBody>
            </p:sp>
          </p:grpSp>
          <p:sp>
            <p:nvSpPr>
              <p:cNvPr id="8" name="Line 16"/>
              <p:cNvSpPr/>
              <p:nvPr/>
            </p:nvSpPr>
            <p:spPr>
              <a:xfrm>
                <a:off x="384" y="384"/>
                <a:ext cx="3024" cy="0"/>
              </a:xfrm>
              <a:prstGeom prst="line">
                <a:avLst/>
              </a:prstGeom>
              <a:ln w="25400" cap="flat" cmpd="sng">
                <a:solidFill>
                  <a:schemeClr val="tx2"/>
                </a:solidFill>
                <a:prstDash val="sysDot"/>
                <a:headEnd type="none" w="med" len="med"/>
                <a:tailEnd type="oval" w="med" len="med"/>
              </a:ln>
            </p:spPr>
          </p:sp>
          <p:sp>
            <p:nvSpPr>
              <p:cNvPr id="9" name="Text Box 17"/>
              <p:cNvSpPr txBox="1"/>
              <p:nvPr/>
            </p:nvSpPr>
            <p:spPr>
              <a:xfrm>
                <a:off x="579" y="48"/>
                <a:ext cx="2759" cy="251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spAutoFit/>
              </a:bodyPr>
              <a:lstStyle/>
              <a:p>
                <a:pPr eaLnBrk="0" hangingPunct="0"/>
                <a:r>
                  <a:rPr lang="en-US" altLang="zh-CN" sz="2000" dirty="0">
                    <a:solidFill>
                      <a:prstClr val="black"/>
                    </a:solidFill>
                    <a:latin typeface="方正宋黑简体" panose="02000000000000000000" charset="-122"/>
                    <a:ea typeface="方正宋黑简体" panose="02000000000000000000" charset="-122"/>
                  </a:rPr>
                  <a:t>第四节  同城票据交换与清算</a:t>
                </a:r>
              </a:p>
            </p:txBody>
          </p:sp>
        </p:grpSp>
      </p:grpSp>
      <p:sp>
        <p:nvSpPr>
          <p:cNvPr id="11" name="标题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3200"/>
              <a:t>目录</a:t>
            </a:r>
          </a:p>
        </p:txBody>
      </p:sp>
    </p:spTree>
    <p:extLst>
      <p:ext uri="{BB962C8B-B14F-4D97-AF65-F5344CB8AC3E}">
        <p14:creationId xmlns:p14="http://schemas.microsoft.com/office/powerpoint/2010/main" val="19370891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sym typeface="+mn-ea"/>
              </a:rPr>
              <a:t>第一节  金融机构往来概述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lnSpc>
                <a:spcPct val="135000"/>
              </a:lnSpc>
              <a:buNone/>
            </a:pPr>
            <a:r>
              <a:rPr lang="zh-CN" altLang="en-US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一、金融机构往来的概念</a:t>
            </a:r>
          </a:p>
          <a:p>
            <a:r>
              <a:rPr lang="zh-CN" altLang="en-US" dirty="0"/>
              <a:t>金融机构往来是指各金融机构相互之间的资金账务往来,有广义和狭义之分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r>
              <a:rPr lang="zh-CN" altLang="en-US" dirty="0" smtClean="0"/>
              <a:t>广义</a:t>
            </a:r>
            <a:r>
              <a:rPr lang="zh-CN" altLang="en-US" dirty="0"/>
              <a:t>的金融机构往来包括中央银行与商业银行的往来、各商业银行之间的往来、中央银行与各金融机构之间的往来、商业银行与各金融机构之间的往来、各金融机构之间的往来等,范围较广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r>
              <a:rPr lang="zh-CN" altLang="en-US" dirty="0" smtClean="0"/>
              <a:t>狭义</a:t>
            </a:r>
            <a:r>
              <a:rPr lang="zh-CN" altLang="en-US" dirty="0"/>
              <a:t>的金融机构往来主要包括中央银行与商业银行的往来、各商业银行之间的往来等。本章所涉及的金融机构之间的往来核算,主要是指狭义的金融机构往来。</a:t>
            </a:r>
          </a:p>
        </p:txBody>
      </p:sp>
    </p:spTree>
    <p:extLst>
      <p:ext uri="{BB962C8B-B14F-4D97-AF65-F5344CB8AC3E}">
        <p14:creationId xmlns:p14="http://schemas.microsoft.com/office/powerpoint/2010/main" val="777285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sym typeface="+mn-ea"/>
              </a:rPr>
              <a:t>第一节  金融机构往来概述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lnSpc>
                <a:spcPct val="135000"/>
              </a:lnSpc>
              <a:buNone/>
            </a:pPr>
            <a:r>
              <a:rPr lang="zh-CN" altLang="en-US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二、金融机构往来的核算要求</a:t>
            </a:r>
          </a:p>
          <a:p>
            <a:r>
              <a:rPr lang="zh-CN" altLang="en-US" dirty="0"/>
              <a:t>(1)要坚持“资金分开、独立核算”的原则,严格划分各商业银行与中央银行、各商业银行之间的资金界限。</a:t>
            </a:r>
          </a:p>
          <a:p>
            <a:r>
              <a:rPr lang="zh-CN" altLang="en-US" dirty="0"/>
              <a:t>(2)各商业银行在中央银行的存款账户要严格管理,不得透支,要求保留足够的备付金存款便于清算使用,如果备付金不足要及时调入资金,计划内借款不得超过中央银行核定的贷款额,商业银行之间的拆借,应通过双方在中央银行的存款账户办理,不得支取现金。</a:t>
            </a:r>
          </a:p>
          <a:p>
            <a:r>
              <a:rPr lang="zh-CN" altLang="en-US" dirty="0"/>
              <a:t>(3)各商业银行之间临时性的资金占用应及时清算。如临时资金不足,可相互融通资金,进行资金拆借,到期应及时还本付息;相互代收、代付款项的汇划和票据交换的差额应及时办理资金划拨手续。</a:t>
            </a:r>
          </a:p>
          <a:p>
            <a:r>
              <a:rPr lang="zh-CN" altLang="en-US" dirty="0"/>
              <a:t>(4)要体现汇路畅通的要求,核算时必须做到及时、正确、快捷,要迅速传递结算凭证,及时办理转账手续,加速社会资金周转。</a:t>
            </a:r>
          </a:p>
        </p:txBody>
      </p:sp>
    </p:spTree>
    <p:extLst>
      <p:ext uri="{BB962C8B-B14F-4D97-AF65-F5344CB8AC3E}">
        <p14:creationId xmlns:p14="http://schemas.microsoft.com/office/powerpoint/2010/main" val="32213061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sym typeface="+mn-ea"/>
              </a:rPr>
              <a:t>第二节  商业银行与中央银行往来的核算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lnSpc>
                <a:spcPct val="135000"/>
              </a:lnSpc>
              <a:buNone/>
            </a:pPr>
            <a:r>
              <a:rPr lang="zh-CN" altLang="en-US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一、向中央银行存取款项的核算</a:t>
            </a:r>
          </a:p>
          <a:p>
            <a:pPr marL="0" indent="0">
              <a:lnSpc>
                <a:spcPct val="135000"/>
              </a:lnSpc>
              <a:buNone/>
            </a:pPr>
            <a:r>
              <a:rPr lang="zh-CN" altLang="en-US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(一)向中央银行存取现金的核算</a:t>
            </a:r>
          </a:p>
          <a:p>
            <a:r>
              <a:rPr lang="zh-CN" altLang="en-US" dirty="0"/>
              <a:t>1.存入现金的处理</a:t>
            </a:r>
          </a:p>
          <a:p>
            <a:r>
              <a:rPr lang="zh-CN" altLang="en-US" dirty="0"/>
              <a:t>2.支取现金的处理</a:t>
            </a:r>
          </a:p>
          <a:p>
            <a:pPr marL="0" indent="0">
              <a:lnSpc>
                <a:spcPct val="135000"/>
              </a:lnSpc>
              <a:spcBef>
                <a:spcPts val="1200"/>
              </a:spcBef>
              <a:buNone/>
            </a:pPr>
            <a:r>
              <a:rPr lang="zh-CN" altLang="en-US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(二)向中央银行转账划拨的核算</a:t>
            </a:r>
          </a:p>
          <a:p>
            <a:r>
              <a:rPr lang="zh-CN" altLang="en-US" dirty="0"/>
              <a:t>(1)商业银行由于经办有关业务,将资金存入中央银行准备金存款账户时,根据有关凭证,办理转账。</a:t>
            </a:r>
          </a:p>
          <a:p>
            <a:r>
              <a:rPr lang="zh-CN" altLang="en-US" dirty="0"/>
              <a:t>(2)商业银行从准备金存款账户拨付资金时,根据有关凭证,办理转账。</a:t>
            </a:r>
          </a:p>
        </p:txBody>
      </p:sp>
    </p:spTree>
    <p:extLst>
      <p:ext uri="{BB962C8B-B14F-4D97-AF65-F5344CB8AC3E}">
        <p14:creationId xmlns:p14="http://schemas.microsoft.com/office/powerpoint/2010/main" val="31324904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sym typeface="+mn-ea"/>
              </a:rPr>
              <a:t>第二节  商业银行与中央银行往来的核算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lnSpc>
                <a:spcPct val="135000"/>
              </a:lnSpc>
              <a:buNone/>
            </a:pPr>
            <a:r>
              <a:rPr lang="zh-CN" altLang="en-US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二、向中央银行缴存存款的核算</a:t>
            </a:r>
          </a:p>
          <a:p>
            <a:pPr marL="0" indent="0">
              <a:lnSpc>
                <a:spcPct val="135000"/>
              </a:lnSpc>
              <a:buNone/>
            </a:pPr>
            <a:r>
              <a:rPr lang="zh-CN" altLang="en-US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(一)缴存财政性存款的核算</a:t>
            </a:r>
          </a:p>
          <a:p>
            <a:r>
              <a:rPr lang="zh-CN" altLang="en-US" dirty="0"/>
              <a:t>1.财政性存款缴存的范围与有关规定</a:t>
            </a:r>
          </a:p>
          <a:p>
            <a:r>
              <a:rPr lang="zh-CN" altLang="en-US" dirty="0"/>
              <a:t>2.调整缴存款的核算</a:t>
            </a:r>
          </a:p>
          <a:p>
            <a:r>
              <a:rPr lang="zh-CN" altLang="en-US" dirty="0"/>
              <a:t>3.欠缴存款的核算</a:t>
            </a:r>
          </a:p>
          <a:p>
            <a:pPr marL="0" indent="0">
              <a:lnSpc>
                <a:spcPct val="135000"/>
              </a:lnSpc>
              <a:spcBef>
                <a:spcPts val="1200"/>
              </a:spcBef>
              <a:buNone/>
            </a:pPr>
            <a:r>
              <a:rPr lang="zh-CN" altLang="en-US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(二)缴存一般性存款的核算</a:t>
            </a:r>
          </a:p>
          <a:p>
            <a:r>
              <a:rPr lang="zh-CN" altLang="en-US" dirty="0"/>
              <a:t>1.缴存准备金存款的范围与有关规定</a:t>
            </a:r>
          </a:p>
          <a:p>
            <a:r>
              <a:rPr lang="zh-CN" altLang="en-US" dirty="0"/>
              <a:t>2.调整缴存款的核算</a:t>
            </a:r>
          </a:p>
        </p:txBody>
      </p:sp>
    </p:spTree>
    <p:extLst>
      <p:ext uri="{BB962C8B-B14F-4D97-AF65-F5344CB8AC3E}">
        <p14:creationId xmlns:p14="http://schemas.microsoft.com/office/powerpoint/2010/main" val="13772339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sym typeface="+mn-ea"/>
              </a:rPr>
              <a:t>第二节  商业银行与中央银行往来的核算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lnSpc>
                <a:spcPct val="135000"/>
              </a:lnSpc>
              <a:buNone/>
            </a:pPr>
            <a:r>
              <a:rPr lang="zh-CN" altLang="en-US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三、再贷款的核算</a:t>
            </a:r>
          </a:p>
          <a:p>
            <a:pPr marL="0" indent="0">
              <a:lnSpc>
                <a:spcPct val="135000"/>
              </a:lnSpc>
              <a:buNone/>
            </a:pPr>
            <a:r>
              <a:rPr lang="zh-CN" altLang="en-US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(一)再贷款账户的开立</a:t>
            </a:r>
          </a:p>
          <a:p>
            <a:pPr marL="0" indent="0">
              <a:lnSpc>
                <a:spcPct val="135000"/>
              </a:lnSpc>
              <a:buNone/>
            </a:pPr>
            <a:r>
              <a:rPr lang="zh-CN" altLang="en-US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(二)再贷款发放的核算</a:t>
            </a:r>
          </a:p>
          <a:p>
            <a:pPr marL="0" indent="0">
              <a:lnSpc>
                <a:spcPct val="135000"/>
              </a:lnSpc>
              <a:buNone/>
            </a:pPr>
            <a:r>
              <a:rPr lang="zh-CN" altLang="en-US" sz="2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(三)再贷款到期收回的核算</a:t>
            </a:r>
            <a:endParaRPr lang="zh-CN" altLang="en-US" sz="2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987175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sym typeface="+mn-ea"/>
              </a:rPr>
              <a:t>第二节  商业银行与中央银行往来的核算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lnSpc>
                <a:spcPct val="135000"/>
              </a:lnSpc>
              <a:buNone/>
            </a:pPr>
            <a:r>
              <a:rPr lang="zh-CN" altLang="en-US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四、再贴现的核算</a:t>
            </a:r>
          </a:p>
          <a:p>
            <a:pPr marL="0" indent="0">
              <a:lnSpc>
                <a:spcPct val="135000"/>
              </a:lnSpc>
              <a:buNone/>
            </a:pPr>
            <a:r>
              <a:rPr lang="zh-CN" altLang="en-US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(一)受理再贴现的核算</a:t>
            </a:r>
          </a:p>
          <a:p>
            <a:pPr marL="0" indent="0">
              <a:lnSpc>
                <a:spcPct val="135000"/>
              </a:lnSpc>
              <a:buNone/>
            </a:pPr>
            <a:r>
              <a:rPr lang="zh-CN" altLang="en-US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(二)再贴现到期收回的核算</a:t>
            </a:r>
          </a:p>
          <a:p>
            <a:pPr marL="0" indent="0">
              <a:lnSpc>
                <a:spcPct val="135000"/>
              </a:lnSpc>
              <a:buNone/>
            </a:pPr>
            <a:r>
              <a:rPr lang="zh-CN" altLang="en-US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(三)再贴现到期未收回的核算</a:t>
            </a:r>
          </a:p>
        </p:txBody>
      </p:sp>
    </p:spTree>
    <p:extLst>
      <p:ext uri="{BB962C8B-B14F-4D97-AF65-F5344CB8AC3E}">
        <p14:creationId xmlns:p14="http://schemas.microsoft.com/office/powerpoint/2010/main" val="13043625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sym typeface="+mn-ea"/>
              </a:rPr>
              <a:t>第三节  商业银行往来的核算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lnSpc>
                <a:spcPct val="135000"/>
              </a:lnSpc>
              <a:buNone/>
            </a:pPr>
            <a:r>
              <a:rPr lang="zh-CN" altLang="en-US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一、商业银行跨系统汇划款项的核算</a:t>
            </a:r>
          </a:p>
          <a:p>
            <a:pPr marL="0" indent="0">
              <a:lnSpc>
                <a:spcPct val="135000"/>
              </a:lnSpc>
              <a:buNone/>
            </a:pPr>
            <a:r>
              <a:rPr lang="zh-CN" altLang="en-US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(一)汇出地为双设机构地区的转汇,采取“先横后直”方式</a:t>
            </a:r>
          </a:p>
        </p:txBody>
      </p:sp>
      <p:pic>
        <p:nvPicPr>
          <p:cNvPr id="104" name="601.jpg" descr="id:2147501988;FounderCES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5435" y="2605405"/>
            <a:ext cx="9429750" cy="2879725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4321810" y="5779135"/>
            <a:ext cx="5080000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zh-CN" altLang="en-US">
                <a:solidFill>
                  <a:srgbClr val="000000"/>
                </a:solidFill>
                <a:cs typeface="方正书宋_GBK" charset="0"/>
              </a:rPr>
              <a:t>图</a:t>
            </a:r>
            <a:r>
              <a:rPr lang="en-US" altLang="zh-CN">
                <a:solidFill>
                  <a:srgbClr val="000000"/>
                </a:solidFill>
                <a:cs typeface="方正书宋_GBK" charset="0"/>
              </a:rPr>
              <a:t>6-1</a:t>
            </a:r>
            <a:r>
              <a:rPr lang="zh-CN" altLang="en-US">
                <a:solidFill>
                  <a:srgbClr val="000000"/>
                </a:solidFill>
                <a:cs typeface="方正书宋_GBK" charset="0"/>
              </a:rPr>
              <a:t>　“先横后直”方式转汇程序</a:t>
            </a:r>
          </a:p>
        </p:txBody>
      </p:sp>
    </p:spTree>
    <p:extLst>
      <p:ext uri="{BB962C8B-B14F-4D97-AF65-F5344CB8AC3E}">
        <p14:creationId xmlns:p14="http://schemas.microsoft.com/office/powerpoint/2010/main" val="42003810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</TotalTime>
  <Words>1155</Words>
  <Application>Microsoft Office PowerPoint</Application>
  <PresentationFormat>宽屏</PresentationFormat>
  <Paragraphs>93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16</vt:i4>
      </vt:variant>
    </vt:vector>
  </HeadingPairs>
  <TitlesOfParts>
    <vt:vector size="27" baseType="lpstr">
      <vt:lpstr>NEU-BZ-S92</vt:lpstr>
      <vt:lpstr>方正书宋_GBK</vt:lpstr>
      <vt:lpstr>方正宋黑简体</vt:lpstr>
      <vt:lpstr>黑体</vt:lpstr>
      <vt:lpstr>楷体</vt:lpstr>
      <vt:lpstr>宋体</vt:lpstr>
      <vt:lpstr>Arial</vt:lpstr>
      <vt:lpstr>Calibri</vt:lpstr>
      <vt:lpstr>Calibri Light</vt:lpstr>
      <vt:lpstr>Office 主题</vt:lpstr>
      <vt:lpstr>1_Office 主题</vt:lpstr>
      <vt:lpstr>PowerPoint 演示文稿</vt:lpstr>
      <vt:lpstr>目录</vt:lpstr>
      <vt:lpstr>第一节  金融机构往来概述</vt:lpstr>
      <vt:lpstr>第一节  金融机构往来概述</vt:lpstr>
      <vt:lpstr>第二节  商业银行与中央银行往来的核算</vt:lpstr>
      <vt:lpstr>第二节  商业银行与中央银行往来的核算</vt:lpstr>
      <vt:lpstr>第二节  商业银行与中央银行往来的核算</vt:lpstr>
      <vt:lpstr>第二节  商业银行与中央银行往来的核算</vt:lpstr>
      <vt:lpstr>第三节  商业银行往来的核算</vt:lpstr>
      <vt:lpstr>第三节  商业银行往来的核算</vt:lpstr>
      <vt:lpstr>第三节  商业银行往来的核算</vt:lpstr>
      <vt:lpstr>第三节  商业银行往来的核算</vt:lpstr>
      <vt:lpstr>第四节  同城票据交换与清算</vt:lpstr>
      <vt:lpstr>第四节  同城票据交换与清算</vt:lpstr>
      <vt:lpstr>第四节  同城票据交换与清算</vt:lpstr>
      <vt:lpstr>第四节  同城票据交换与清算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s_cc@winning.com.cn</dc:creator>
  <cp:lastModifiedBy>s_cc@winning.com.cn</cp:lastModifiedBy>
  <cp:revision>2</cp:revision>
  <dcterms:created xsi:type="dcterms:W3CDTF">2020-08-19T01:07:43Z</dcterms:created>
  <dcterms:modified xsi:type="dcterms:W3CDTF">2020-12-27T07:46:14Z</dcterms:modified>
</cp:coreProperties>
</file>