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12192000" cy="685800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5" Type="http://schemas.openxmlformats.org/officeDocument/2006/relationships/tags" Target="tags/tag69.xml"/><Relationship Id="rId34" Type="http://schemas.openxmlformats.org/officeDocument/2006/relationships/commentAuthors" Target="commentAuthors.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64.xml"/><Relationship Id="rId7" Type="http://schemas.openxmlformats.org/officeDocument/2006/relationships/image" Target="../media/image5.png"/><Relationship Id="rId6" Type="http://schemas.openxmlformats.org/officeDocument/2006/relationships/tags" Target="../tags/tag63.xml"/><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0"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7" name="内容占位符 4"/>
          <p:cNvPicPr>
            <a:picLocks noChangeAspect="1"/>
          </p:cNvPicPr>
          <p:nvPr userDrawn="1"/>
        </p:nvPicPr>
        <p:blipFill>
          <a:blip r:embed="rId4"/>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5"/>
          <a:stretch>
            <a:fillRect/>
          </a:stretch>
        </p:blipFill>
        <p:spPr>
          <a:xfrm>
            <a:off x="9904095" y="6500495"/>
            <a:ext cx="2195195" cy="328295"/>
          </a:xfrm>
          <a:prstGeom prst="rect">
            <a:avLst/>
          </a:prstGeom>
        </p:spPr>
      </p:pic>
      <p:pic>
        <p:nvPicPr>
          <p:cNvPr id="6" name="图片 5"/>
          <p:cNvPicPr>
            <a:picLocks noChangeAspect="1"/>
          </p:cNvPicPr>
          <p:nvPr userDrawn="1">
            <p:custDataLst>
              <p:tags r:id="rId6"/>
            </p:custDataLst>
          </p:nvPr>
        </p:nvPicPr>
        <p:blipFill>
          <a:blip r:embed="rId7"/>
          <a:stretch>
            <a:fillRect/>
          </a:stretch>
        </p:blipFill>
        <p:spPr>
          <a:xfrm>
            <a:off x="0" y="888365"/>
            <a:ext cx="8724900" cy="306705"/>
          </a:xfrm>
          <a:prstGeom prst="rect">
            <a:avLst/>
          </a:prstGeom>
        </p:spPr>
      </p:pic>
      <p:pic>
        <p:nvPicPr>
          <p:cNvPr id="3" name="图片 2"/>
          <p:cNvPicPr>
            <a:picLocks noChangeAspect="1"/>
          </p:cNvPicPr>
          <p:nvPr userDrawn="1">
            <p:custDataLst>
              <p:tags r:id="rId8"/>
            </p:custDataLst>
          </p:nvPr>
        </p:nvPicPr>
        <p:blipFill>
          <a:blip r:embed="rId9"/>
          <a:stretch>
            <a:fillRect/>
          </a:stretch>
        </p:blipFill>
        <p:spPr>
          <a:xfrm>
            <a:off x="11957050" y="2269490"/>
            <a:ext cx="241300" cy="272605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66.xml"/><Relationship Id="rId2" Type="http://schemas.openxmlformats.org/officeDocument/2006/relationships/image" Target="../media/image7.png"/><Relationship Id="rId1" Type="http://schemas.openxmlformats.org/officeDocument/2006/relationships/tags" Target="../tags/tag6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68.xml"/><Relationship Id="rId1" Type="http://schemas.openxmlformats.org/officeDocument/2006/relationships/tags" Target="../tags/tag6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custDataLst>
              <p:tags r:id="rId1"/>
            </p:custDataLst>
          </p:nvPr>
        </p:nvPicPr>
        <p:blipFill>
          <a:blip r:embed="rId2"/>
          <a:stretch>
            <a:fillRect/>
          </a:stretch>
        </p:blipFill>
        <p:spPr>
          <a:xfrm>
            <a:off x="635" y="1270"/>
            <a:ext cx="12191365" cy="6838950"/>
          </a:xfrm>
          <a:prstGeom prst="rect">
            <a:avLst/>
          </a:prstGeom>
        </p:spPr>
      </p:pic>
      <p:sp>
        <p:nvSpPr>
          <p:cNvPr id="63" name="文本框 15"/>
          <p:cNvSpPr txBox="1">
            <a:spLocks noChangeArrowheads="1"/>
          </p:cNvSpPr>
          <p:nvPr>
            <p:custDataLst>
              <p:tags r:id="rId3"/>
            </p:custDataLst>
          </p:nvPr>
        </p:nvSpPr>
        <p:spPr bwMode="auto">
          <a:xfrm>
            <a:off x="968375" y="2586355"/>
            <a:ext cx="833056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第四章</a:t>
            </a:r>
            <a:r>
              <a:rPr lang="en-US"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国际货物买卖法</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国际货物买卖合同中卖方的义务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二、对货物的担保义务</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(一)对货物的品质担保义务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对货物的品质担保义务是指卖方对其所交的货物的质量、特质、性能和用途方面应与其担保相符。卖方的这种担保既可以是明示的，也可以是默示的。</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(二)对货物的权利担保义务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卖方对货物的权利担保义务是指卖方必须保证:其对所售货物拥有完全所有权或合法出售权;货物不存在任何买方所不知道的对买方不利的担保物权;货物不存在对第三人任何权利如所有权或知识产权等合法权利的侵犯。</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国际货物买卖合同中卖方的义务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三、提交与货物有关的单据</a:t>
            </a:r>
            <a:endParaRPr lang="zh-CN" altLang="zh-CN" sz="2600" b="1" dirty="0">
              <a:latin typeface="黑体" panose="02010609060101010101" pitchFamily="49" charset="-122"/>
              <a:ea typeface="黑体" panose="02010609060101010101" pitchFamily="49" charset="-122"/>
            </a:endParaRPr>
          </a:p>
          <a:p>
            <a:r>
              <a:rPr lang="zh-CN" altLang="en-US"/>
              <a:t>卖方必须按合同或惯例要求的时间、地点和方式提交与货物有关的单据。</a:t>
            </a:r>
            <a:endParaRPr lang="zh-CN" altLang="en-US"/>
          </a:p>
          <a:p>
            <a:r>
              <a:rPr lang="zh-CN" altLang="en-US"/>
              <a:t>在实践中，有关单据主要为商业发票、装箱单、交货或装运单据、品质证书等。经买卖双方特别约定，还应包括原产地证书、领事证书等。</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国际货物买卖合同中买方的义务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一、支付价款</a:t>
            </a:r>
            <a:endParaRPr lang="zh-CN" altLang="zh-CN" sz="2600" b="1" dirty="0">
              <a:latin typeface="黑体" panose="02010609060101010101" pitchFamily="49" charset="-122"/>
              <a:ea typeface="黑体" panose="02010609060101010101" pitchFamily="49" charset="-122"/>
            </a:endParaRPr>
          </a:p>
          <a:p>
            <a:r>
              <a:rPr lang="zh-CN" altLang="en-US"/>
              <a:t>买方应按合同规定的时间、地点、方式、币种和金额支付价款。</a:t>
            </a:r>
            <a:endParaRPr lang="zh-CN" altLang="en-US"/>
          </a:p>
          <a:p>
            <a:r>
              <a:rPr lang="zh-CN" altLang="en-US"/>
              <a:t>如合同中无规定，那么，买方应依有关法律和规章规定的步骤和手续履行此项义务。</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(一)办理付款手续</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(二)约定不明时货物价格的推算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(三)买方付款的地点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(四)支付价款的时间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国际货物买卖合同中买方的义务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二、接受货物</a:t>
            </a:r>
            <a:endParaRPr lang="zh-CN" altLang="zh-CN" sz="2600" b="1" dirty="0">
              <a:latin typeface="黑体" panose="02010609060101010101" pitchFamily="49" charset="-122"/>
              <a:ea typeface="黑体" panose="02010609060101010101" pitchFamily="49" charset="-122"/>
            </a:endParaRPr>
          </a:p>
          <a:p>
            <a:r>
              <a:rPr lang="zh-CN" altLang="en-US"/>
              <a:t>接受货物为买方的另一项义务。除货物与合同不符时买方有权拒绝接受货物外，买方不接受或不及时接受货物将会给卖方带来额外的麻烦。</a:t>
            </a:r>
            <a:endParaRPr lang="zh-CN" altLang="en-US"/>
          </a:p>
          <a:p>
            <a:r>
              <a:rPr lang="zh-CN" altLang="en-US"/>
              <a:t>《公约》第60条对买方接受货物的义务规定具体如下:</a:t>
            </a:r>
            <a:endParaRPr lang="zh-CN" altLang="en-US"/>
          </a:p>
          <a:p>
            <a:r>
              <a:rPr lang="zh-CN" altLang="en-US"/>
              <a:t>(1)买方必须采取一切理应采取的行动协助卖方完成交货。</a:t>
            </a:r>
            <a:endParaRPr lang="zh-CN" altLang="en-US"/>
          </a:p>
          <a:p>
            <a:r>
              <a:rPr lang="zh-CN" altLang="en-US"/>
              <a:t>(2)接收货物。</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货物所有权及风险的转移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一、确定货物风险及所有权转移的重要意义</a:t>
            </a:r>
            <a:endParaRPr lang="zh-CN" altLang="zh-CN" sz="2600" b="1" dirty="0">
              <a:latin typeface="黑体" panose="02010609060101010101" pitchFamily="49" charset="-122"/>
              <a:ea typeface="黑体" panose="02010609060101010101" pitchFamily="49" charset="-122"/>
            </a:endParaRPr>
          </a:p>
          <a:p>
            <a:r>
              <a:rPr lang="zh-CN" altLang="en-US"/>
              <a:t>首先，在当今的市场经济中，买卖双方都有可能破产或丧失偿付能力。对卖方来说，若买方无偿付能力而货物所有权已转移于买方，则由于已失去对货物的处分权，卖方只能以普通债权人的身份参与买方剩余财产的分割，结果其实际所得可能大大少于应收货款。同样，若买方预付了部分付款，而卖方在移交货物所有权之前破产，买方也只能以普通债权人的身份参与卖方剩余财产的分配，而不能讨回全部预付款。</a:t>
            </a:r>
            <a:endParaRPr lang="zh-CN" altLang="en-US"/>
          </a:p>
          <a:p>
            <a:r>
              <a:rPr lang="zh-CN" altLang="en-US"/>
              <a:t>其次，不少国家至今仍实行着物主承担风险的原则，谁拥有货物，谁将承担货物灭失的风险，因此，在这些国家，货物所有权的转移还决定着货物灭失风险的转移。在双方都未违约时，发生货物灭失的情况后，货物灭失的风险是否已转移到买方，决定着买方是否仍有义务缴付货款。如果风险已转移到买方，那么尽管货物损坏或灭失，他仍必须无条件向卖方支付货款。</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货物所有权及风险的转移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二、货物所有权的转移</a:t>
            </a:r>
            <a:endParaRPr lang="zh-CN" altLang="zh-CN" sz="2600" b="1" dirty="0">
              <a:latin typeface="黑体" panose="02010609060101010101" pitchFamily="49" charset="-122"/>
              <a:ea typeface="黑体" panose="02010609060101010101" pitchFamily="49" charset="-122"/>
            </a:endParaRPr>
          </a:p>
          <a:p>
            <a:r>
              <a:rPr lang="zh-CN" altLang="en-US"/>
              <a:t>各国一般都承认当事人以约定的方式决定货物风险的转移时间。</a:t>
            </a:r>
            <a:endParaRPr lang="zh-CN" altLang="en-US"/>
          </a:p>
          <a:p>
            <a:r>
              <a:rPr lang="zh-CN" altLang="en-US"/>
              <a:t>在当事人没有约定的情况下，世界上关于货物所有权转移的代表性原则主要有以下三种:</a:t>
            </a:r>
            <a:endParaRPr lang="zh-CN" altLang="en-US"/>
          </a:p>
          <a:p>
            <a:r>
              <a:rPr lang="zh-CN" altLang="en-US"/>
              <a:t>(1)以合同成立的时间作为所有权的转移时间;</a:t>
            </a:r>
            <a:endParaRPr lang="zh-CN" altLang="en-US"/>
          </a:p>
          <a:p>
            <a:r>
              <a:rPr lang="zh-CN" altLang="en-US"/>
              <a:t>(2)以交货的时间作为所有权的转移时间;</a:t>
            </a:r>
            <a:endParaRPr lang="zh-CN" altLang="en-US"/>
          </a:p>
          <a:p>
            <a:r>
              <a:rPr lang="zh-CN" altLang="en-US"/>
              <a:t>(3)货物特定化之后直至卖方放弃对货物处分权时，所有权转移给买方。</a:t>
            </a:r>
            <a:endParaRPr lang="zh-CN" altLang="en-US"/>
          </a:p>
          <a:p>
            <a:r>
              <a:rPr lang="zh-CN" altLang="en-US"/>
              <a:t>采用第一个原则的国家主要为法国、意大利、比利时和葡萄牙等国，采用第二个原则的国家主要有美国、德国、荷兰和西班牙及中国等国，英国等国则采用第三个原则。</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货物所有权及风险的转移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三、货物风险的转移</a:t>
            </a:r>
            <a:endParaRPr lang="zh-CN" altLang="zh-CN" sz="2600" b="1" dirty="0">
              <a:latin typeface="黑体" panose="02010609060101010101" pitchFamily="49" charset="-122"/>
              <a:ea typeface="黑体" panose="02010609060101010101" pitchFamily="49" charset="-122"/>
            </a:endParaRPr>
          </a:p>
          <a:p>
            <a:r>
              <a:rPr lang="zh-CN" altLang="en-US"/>
              <a:t>各国一般规定当事人以约定的方式决定货物风险的转移时间。</a:t>
            </a:r>
            <a:endParaRPr lang="zh-CN" altLang="en-US"/>
          </a:p>
          <a:p>
            <a:r>
              <a:rPr lang="zh-CN" altLang="en-US"/>
              <a:t>当事人如果没有明确约定的，多数国家或地区采用下列两种原则之一决定货物风险的转移时间:(1)货物的风险在货物所有权转移时转移给买方;(2)货物的风险在卖方向买方交货时转移到买方。英国、法国等国采用第一项原则。但现在越来越多的国家都采用第二项原则，如美国、德国、奥地利及中国等国。</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国际贸易术语中买卖双方的义务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一、FCA</a:t>
            </a:r>
            <a:endParaRPr lang="zh-CN" altLang="zh-CN" sz="2600" b="1" dirty="0">
              <a:latin typeface="黑体" panose="02010609060101010101" pitchFamily="49" charset="-122"/>
              <a:ea typeface="黑体" panose="02010609060101010101" pitchFamily="49" charset="-122"/>
            </a:endParaRPr>
          </a:p>
          <a:p>
            <a:r>
              <a:rPr lang="zh-CN" altLang="en-US"/>
              <a:t>FCA是Free Carrier的缩写，中文一般译为“货交承运人”。本术语可适用于任何运输方式，包括多式联运。其基本含义是:卖方在其所在地或另一指定地点将货物交给买方指定的承运人或另一人并在需要的情况下办理了货物的出口结关，即完成交货。货物的风险在指定的交货地点转给买方。在本术语下，卖方没有义务办理任何进口手续和支付任何进口税。</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(一)FCA合同下卖方的义务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(二)FCA合同下买方的义务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国际贸易术语中买卖双方的义务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二、CPT</a:t>
            </a:r>
            <a:endParaRPr lang="zh-CN" altLang="zh-CN" sz="2600" b="1" dirty="0">
              <a:latin typeface="黑体" panose="02010609060101010101" pitchFamily="49" charset="-122"/>
              <a:ea typeface="黑体" panose="02010609060101010101" pitchFamily="49" charset="-122"/>
            </a:endParaRPr>
          </a:p>
          <a:p>
            <a:r>
              <a:rPr lang="zh-CN" altLang="en-US"/>
              <a:t>CPT是Carriage Paid to的缩写，中文译为“运费付至……”本术语可适用于各种运输方式，包括多式联运，其基本含义是指卖方在约定的地点(在当事人之间约定这样地点的情况下)将货物交给其指定的承运人或另一人并订立运输合同和支付必要运费以将货物运往指定目的地，但是货物的风险在交货地转移给买方。</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(一)CPT合同下卖方的义务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(二)CPT合同下买方的义务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国际贸易术语中买卖双方的义务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三、CIP</a:t>
            </a:r>
            <a:endParaRPr lang="zh-CN" altLang="zh-CN" sz="2600" b="1" dirty="0">
              <a:latin typeface="黑体" panose="02010609060101010101" pitchFamily="49" charset="-122"/>
              <a:ea typeface="黑体" panose="02010609060101010101" pitchFamily="49" charset="-122"/>
            </a:endParaRPr>
          </a:p>
          <a:p>
            <a:r>
              <a:rPr lang="zh-CN" altLang="en-US"/>
              <a:t>CIP是Carriage and Insurance Paid to的缩写，中文一般译成“运费及保险费付至……”它是指卖方除负有CPT术语相同的义务外，还必须办理货物运输途中应由买方承担的货物灭失或损坏风险的保险，因此卖方应订立保险合同并支付保险费。</a:t>
            </a:r>
            <a:endParaRPr lang="zh-CN" altLang="en-US"/>
          </a:p>
          <a:p>
            <a:r>
              <a:rPr lang="zh-CN" altLang="en-US"/>
              <a:t>CIP合同中，买方的具体义务与CPT合同下的买方义务完全相同，卖方的义务则包括了CPT合同下卖方所有义务并加投保和支付保险费的义务。应予注意的是，在CIP术语下，卖方的最低投保和支付保险费的义务必须与《协会货物保险条款》(A)条款的范围相当。</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tx1"/>
                </a:solidFill>
                <a:latin typeface="Arial" panose="020B0604020202020204" pitchFamily="34" charset="0"/>
                <a:ea typeface="黑体" panose="02010609060101010101" pitchFamily="49" charset="-122"/>
              </a:rPr>
              <a:t>content</a:t>
            </a:r>
            <a:endParaRPr lang="en-US" altLang="zh-CN" sz="3200" b="1" dirty="0">
              <a:solidFill>
                <a:schemeClr val="tx1"/>
              </a:solidFill>
              <a:latin typeface="Arial" panose="020B0604020202020204" pitchFamily="34" charset="0"/>
              <a:ea typeface="黑体" panose="02010609060101010101" pitchFamily="49" charset="-122"/>
            </a:endParaRPr>
          </a:p>
        </p:txBody>
      </p:sp>
      <p:grpSp>
        <p:nvGrpSpPr>
          <p:cNvPr id="5" name="组合 4"/>
          <p:cNvGrpSpPr/>
          <p:nvPr/>
        </p:nvGrpSpPr>
        <p:grpSpPr>
          <a:xfrm>
            <a:off x="955040" y="1456690"/>
            <a:ext cx="8614410" cy="4862195"/>
            <a:chOff x="1504" y="2294"/>
            <a:chExt cx="13566" cy="7657"/>
          </a:xfrm>
        </p:grpSpPr>
        <p:grpSp>
          <p:nvGrpSpPr>
            <p:cNvPr id="3" name="组合 2"/>
            <p:cNvGrpSpPr/>
            <p:nvPr/>
          </p:nvGrpSpPr>
          <p:grpSpPr>
            <a:xfrm>
              <a:off x="1504" y="2294"/>
              <a:ext cx="10679" cy="6578"/>
              <a:chOff x="1504" y="2745"/>
              <a:chExt cx="10679" cy="6578"/>
            </a:xfrm>
          </p:grpSpPr>
          <p:grpSp>
            <p:nvGrpSpPr>
              <p:cNvPr id="10" name="组合 9"/>
              <p:cNvGrpSpPr/>
              <p:nvPr/>
            </p:nvGrpSpPr>
            <p:grpSpPr>
              <a:xfrm>
                <a:off x="1504" y="2745"/>
                <a:ext cx="10679" cy="5468"/>
                <a:chOff x="5309" y="3179"/>
                <a:chExt cx="10679" cy="5468"/>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概述</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国际货物买卖合同的成立</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10675"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国际货物买卖合同中卖方的义务</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71" name="矩形 32"/>
                <p:cNvSpPr>
                  <a:spLocks noChangeArrowheads="1"/>
                </p:cNvSpPr>
                <p:nvPr/>
              </p:nvSpPr>
              <p:spPr bwMode="auto">
                <a:xfrm>
                  <a:off x="5313" y="6702"/>
                  <a:ext cx="10051"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第四节　国际货物买卖合同中买方的义务</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8" name="矩形 32"/>
                <p:cNvSpPr>
                  <a:spLocks noChangeArrowheads="1"/>
                </p:cNvSpPr>
                <p:nvPr/>
              </p:nvSpPr>
              <p:spPr bwMode="auto">
                <a:xfrm>
                  <a:off x="5309" y="7812"/>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第五节　货物所有权及风险的转移</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
            <p:nvSpPr>
              <p:cNvPr id="2" name="矩形 32"/>
              <p:cNvSpPr>
                <a:spLocks noChangeArrowheads="1"/>
              </p:cNvSpPr>
              <p:nvPr>
                <p:custDataLst>
                  <p:tags r:id="rId1"/>
                </p:custDataLst>
              </p:nvPr>
            </p:nvSpPr>
            <p:spPr bwMode="auto">
              <a:xfrm>
                <a:off x="1548" y="8488"/>
                <a:ext cx="9893"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第六节　国际贸易术语中买卖双方的义务</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
          <p:nvSpPr>
            <p:cNvPr id="4" name="矩形 32"/>
            <p:cNvSpPr>
              <a:spLocks noChangeArrowheads="1"/>
            </p:cNvSpPr>
            <p:nvPr>
              <p:custDataLst>
                <p:tags r:id="rId2"/>
              </p:custDataLst>
            </p:nvPr>
          </p:nvSpPr>
          <p:spPr bwMode="auto">
            <a:xfrm>
              <a:off x="1539" y="9116"/>
              <a:ext cx="13531"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第七节　违反国际货物买卖合同的救济措施和保全货物</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国际贸易术语中买卖双方的义务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四、FOB</a:t>
            </a:r>
            <a:endParaRPr lang="zh-CN" altLang="zh-CN" sz="2600" b="1" dirty="0">
              <a:latin typeface="黑体" panose="02010609060101010101" pitchFamily="49" charset="-122"/>
              <a:ea typeface="黑体" panose="02010609060101010101" pitchFamily="49" charset="-122"/>
            </a:endParaRPr>
          </a:p>
          <a:p>
            <a:r>
              <a:rPr lang="zh-CN" altLang="en-US"/>
              <a:t>FOB是Free on Board的缩写，中文一般译成“装运港船上交货”。本术语只适用于海运或内陆水道运输，其基本含义是卖方在指定的装运港将货物交到买方选定的船上或促成货物已如此交付，货物灭失或损坏的风险自货物装上该船时转移，且买方自此刻时起承担所有的费用。在我国的出口贸易中，一半以上的交易采用该贸易术语成交。</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(一)FOB合同下卖方的义务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(二)FOB合同下买方的义务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国际贸易术语中买卖双方的义务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五、CFR</a:t>
            </a:r>
            <a:endParaRPr lang="zh-CN" altLang="zh-CN" sz="2600" b="1" dirty="0">
              <a:latin typeface="黑体" panose="02010609060101010101" pitchFamily="49" charset="-122"/>
              <a:ea typeface="黑体" panose="02010609060101010101" pitchFamily="49" charset="-122"/>
            </a:endParaRPr>
          </a:p>
          <a:p>
            <a:r>
              <a:rPr lang="zh-CN" altLang="en-US"/>
              <a:t>CFR是Cost and Freight(insert named port of destination，插入指定的目的港)的缩写，中文一般译为“成本加运费”。本术语只适用于海运或内陆水道运输，其基本含义是卖方将货物装上船舶或促成货物已如此交付，货物灭失或损坏的风险自货物装上该船时转移给买方，但是卖方必须订立运输合同和支付必要的运费与费用将货物运到指定的目的港。本术语要求卖方办理货物出口清关，并只能用于海运或内河运输。</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(一)CFR合同下卖方的义务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(二)CFR合同下买方的义务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国际贸易术语中买卖双方的义务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六、CIF</a:t>
            </a:r>
            <a:endParaRPr lang="zh-CN" altLang="zh-CN" sz="2600" b="1" dirty="0">
              <a:latin typeface="黑体" panose="02010609060101010101" pitchFamily="49" charset="-122"/>
              <a:ea typeface="黑体" panose="02010609060101010101" pitchFamily="49" charset="-122"/>
            </a:endParaRPr>
          </a:p>
          <a:p>
            <a:r>
              <a:rPr lang="zh-CN" altLang="en-US"/>
              <a:t>CIF是Cost，Insurance and Freight(insert named port of destination，插入指定的目的港)的缩写，中文一般译成“成本、保险费加运费”。本术语只适用于海运或内陆水道运输。在本术语下，卖方除负有CFR术语下的义务外，还必须办理货物在运输途中应由买方承担的货物灭失或损坏风险的海运保险，订立保险合同并支付保险费。</a:t>
            </a:r>
            <a:endParaRPr lang="zh-CN" altLang="en-US"/>
          </a:p>
          <a:p>
            <a:r>
              <a:rPr lang="zh-CN" altLang="en-US"/>
              <a:t>但应注意，买方根据CIF术语只能要求卖方投保与协会货物条款(the Institute Cargo Clause/IUA)C款险相符的最低保障范围的保险险别。如买方需要更广范围的保险险别，则需要与卖方明确地达成协议，或者自行做出额外的保险安排。</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第七节　违反国际货物买卖合同的救济措施和保全货物</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一、违反国际货物买卖合同的类型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(一)根本违反合同和非根本违反合同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(二)预期违反合同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(三)违反分批交货合同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第七节　违反国际货物买卖合同的救济措施和保全货物</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二、卖方违约时买方可采取的救济措施</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(一)卖方不交货时买方可采取的救济措施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1.请求实际履行</a:t>
            </a:r>
            <a:endParaRPr lang="zh-CN" altLang="en-US"/>
          </a:p>
          <a:p>
            <a:r>
              <a:rPr lang="zh-CN" altLang="en-US"/>
              <a:t>2.宣布解除合同</a:t>
            </a:r>
            <a:endParaRPr lang="zh-CN" altLang="en-US"/>
          </a:p>
          <a:p>
            <a:r>
              <a:rPr lang="zh-CN" altLang="en-US"/>
              <a:t>3.要求赔偿损失</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(二)卖方延迟交货时买方应采取的救济措施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1.要求卖方在一段合理的额外时间交货</a:t>
            </a:r>
            <a:endParaRPr lang="zh-CN" altLang="en-US"/>
          </a:p>
          <a:p>
            <a:r>
              <a:rPr lang="zh-CN" altLang="en-US"/>
              <a:t>2.宣布解除合同</a:t>
            </a:r>
            <a:endParaRPr lang="zh-CN" altLang="en-US"/>
          </a:p>
          <a:p>
            <a:r>
              <a:rPr lang="zh-CN" altLang="en-US"/>
              <a:t>3.请求赔偿损失</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第七节　违反国际货物买卖合同的救济措施和保全货物</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(三)卖方交货与合同不符时买方的救济措施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1.要求卖方提交符合合同的货物</a:t>
            </a:r>
            <a:endParaRPr lang="zh-CN" altLang="en-US"/>
          </a:p>
          <a:p>
            <a:r>
              <a:rPr lang="zh-CN" altLang="en-US"/>
              <a:t>2.要求卖方对与合同不符的货物进行修补</a:t>
            </a:r>
            <a:endParaRPr lang="zh-CN" altLang="en-US"/>
          </a:p>
          <a:p>
            <a:r>
              <a:rPr lang="zh-CN" altLang="en-US"/>
              <a:t>3.要求减价</a:t>
            </a:r>
            <a:endParaRPr lang="zh-CN" altLang="en-US"/>
          </a:p>
          <a:p>
            <a:r>
              <a:rPr lang="zh-CN" altLang="en-US"/>
              <a:t>4.要求赔偿损失</a:t>
            </a:r>
            <a:endParaRPr lang="zh-CN" altLang="en-US"/>
          </a:p>
          <a:p>
            <a:r>
              <a:rPr lang="zh-CN" altLang="en-US"/>
              <a:t>5.宣布解除合同</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第七节　违反国际货物买卖合同的救济措施和保全货物</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三、买方违约时卖方的救济措施</a:t>
            </a:r>
            <a:endParaRPr lang="zh-CN" altLang="zh-CN" sz="2600" b="1" dirty="0">
              <a:latin typeface="黑体" panose="02010609060101010101" pitchFamily="49" charset="-122"/>
              <a:ea typeface="黑体" panose="02010609060101010101" pitchFamily="49" charset="-122"/>
            </a:endParaRPr>
          </a:p>
          <a:p>
            <a:r>
              <a:rPr lang="zh-CN" altLang="en-US"/>
              <a:t>1.重新出售货物</a:t>
            </a:r>
            <a:endParaRPr lang="zh-CN" altLang="en-US"/>
          </a:p>
          <a:p>
            <a:r>
              <a:rPr lang="zh-CN" altLang="en-US"/>
              <a:t>2.请求损害赔偿</a:t>
            </a:r>
            <a:endParaRPr lang="zh-CN" altLang="en-US"/>
          </a:p>
          <a:p>
            <a:r>
              <a:rPr lang="zh-CN" altLang="en-US"/>
              <a:t>3.提起支付货款的诉讼</a:t>
            </a:r>
            <a:endParaRPr lang="zh-CN" altLang="en-US"/>
          </a:p>
          <a:p>
            <a:r>
              <a:rPr lang="zh-CN" altLang="en-US"/>
              <a:t>4.拒绝交付货物</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第七节　违反国际货物买卖合同的救济措施和保全货物</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四、保全货物</a:t>
            </a:r>
            <a:endParaRPr lang="zh-CN" altLang="zh-CN" sz="2600" b="1" dirty="0">
              <a:latin typeface="黑体" panose="02010609060101010101" pitchFamily="49" charset="-122"/>
              <a:ea typeface="黑体" panose="02010609060101010101" pitchFamily="49" charset="-122"/>
            </a:endParaRPr>
          </a:p>
          <a:p>
            <a:r>
              <a:rPr lang="zh-CN" altLang="en-US"/>
              <a:t>控制了货物的当事人在对方当事人违反了国际货物买卖合同时，采取保全货物的措施，既有此便利，也可以减轻对方当事人的损失，并可以在某些情况下保障自己的违约救济权利。《公约》在第85~88条中分别规定了买卖双方保全货物的义务。</a:t>
            </a:r>
            <a:endParaRPr lang="zh-CN" altLang="en-US"/>
          </a:p>
          <a:p>
            <a:r>
              <a:rPr lang="zh-CN" altLang="en-US"/>
              <a:t>《公约》规定，买卖双方均可采取将货物寄放或出售的方法保全货物。有义务采取措施以保全货物的一方当事人采取寄放的方式保全货物时，费用由另一方承担，但该项费用必须合理。</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一、国际货物买卖法的概念和特征</a:t>
            </a:r>
            <a:endParaRPr lang="zh-CN" altLang="zh-CN" sz="2600" b="1" dirty="0">
              <a:latin typeface="黑体" panose="02010609060101010101" pitchFamily="49" charset="-122"/>
              <a:ea typeface="黑体" panose="02010609060101010101" pitchFamily="49" charset="-122"/>
            </a:endParaRPr>
          </a:p>
          <a:p>
            <a:r>
              <a:rPr lang="zh-CN" altLang="en-US"/>
              <a:t>国际货物买卖法是指调整国际货物买卖关系的所有法律制度和法律规范的总称，包括国际公约、国际贸易惯例以及各国有关对外货物买卖方面的法律、制度、法令与规定。其中的“货物”在各国买卖法中一般是指一切有形的和可以被移动的物品，包括各种工业制成品、半制成品、原材料、农产品和附着于不动产中可以被分离出来的物品等。“买卖”则是指转移货物所有权的合同行为。</a:t>
            </a:r>
            <a:endParaRPr lang="zh-CN" altLang="en-US"/>
          </a:p>
          <a:p>
            <a:r>
              <a:rPr lang="zh-CN" altLang="en-US"/>
              <a:t>调整国际货物买卖关系的国际货物买卖法具有如下一些特征:</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(一)“统一化”运动成果突出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(二)作为国际货物买卖法的重要组成部分的各国买卖法有很大的相似性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二、国际货物买卖法的渊源</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(一)国际公约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1.统一私法国际学会主持下制定的两个海牙公约</a:t>
            </a:r>
            <a:endParaRPr lang="zh-CN" altLang="en-US"/>
          </a:p>
          <a:p>
            <a:r>
              <a:rPr lang="zh-CN" altLang="en-US"/>
              <a:t>2.《国际货物销售时效期公约》</a:t>
            </a:r>
            <a:endParaRPr lang="zh-CN" altLang="en-US"/>
          </a:p>
          <a:p>
            <a:r>
              <a:rPr lang="zh-CN" altLang="en-US"/>
              <a:t>3.联合国国际贸易法委员会主持下制定的《联合国国际货物销售合同公约》</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(二)国际贸易惯例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国际贸易惯例由各国的商业习惯做法及由诸如国际商会、联合国欧洲经济委员会、国际法律协会及其他国际组织所制定的各种标准规则等组成。</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(三)各国国内有关货物买卖方面的法律规定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调整国际货物买卖关系的国内法在英美法系国家由制定法和有关判例所构成。如英、美分别于1893年和1952年制定后，经多次修改的《货物买卖法》和《统一商法典》的前两编等，即为关于货物买卖的制定法。</a:t>
            </a:r>
            <a:endParaRPr lang="zh-CN" altLang="en-US"/>
          </a:p>
          <a:p>
            <a:r>
              <a:rPr lang="zh-CN" altLang="en-US"/>
              <a:t>英美法系国家中有关货物买卖的大量判例所确立的原则，亦被这些国家用来作为确定国际货物买卖关系中当事人间权利与义务的根据。由于当事人经常选择英国货物买卖法作为他们之间国际货物买卖关系的准据法，同时英国尚不是联合国国际货物买卖公约的缔约国，因此，该国的相关司法判例尤其值得关注。</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国际货物买卖合同的成立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一、国际货物买卖中的意思表示一致的规则</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(一)发盘</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1.发盘的要件</a:t>
            </a:r>
            <a:endParaRPr lang="zh-CN" altLang="en-US"/>
          </a:p>
          <a:p>
            <a:r>
              <a:rPr lang="zh-CN" altLang="en-US"/>
              <a:t>2.发盘的生效时间及发盘的约束力</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(二)承诺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1.承诺必须由受发盘人做出</a:t>
            </a:r>
            <a:endParaRPr lang="zh-CN" altLang="en-US"/>
          </a:p>
          <a:p>
            <a:r>
              <a:rPr lang="zh-CN" altLang="en-US"/>
              <a:t>2.承诺应与要约的内容一致</a:t>
            </a:r>
            <a:endParaRPr lang="zh-CN" altLang="en-US"/>
          </a:p>
          <a:p>
            <a:r>
              <a:rPr lang="zh-CN" altLang="en-US"/>
              <a:t>3.承诺必须在发盘规定的期限内做出</a:t>
            </a:r>
            <a:endParaRPr lang="zh-CN" altLang="en-US"/>
          </a:p>
          <a:p>
            <a:r>
              <a:rPr lang="zh-CN" altLang="en-US"/>
              <a:t>4.承诺于到达发盘人时生效</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国际货物买卖合同的成立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二、国际货物买卖合同的形式</a:t>
            </a:r>
            <a:endParaRPr lang="zh-CN" altLang="zh-CN" sz="2600" b="1" dirty="0">
              <a:latin typeface="黑体" panose="02010609060101010101" pitchFamily="49" charset="-122"/>
              <a:ea typeface="黑体" panose="02010609060101010101" pitchFamily="49" charset="-122"/>
            </a:endParaRPr>
          </a:p>
          <a:p>
            <a:r>
              <a:rPr lang="zh-CN" altLang="en-US"/>
              <a:t>各国国内法的有关规定可参见第二章，这里只介绍《公约》的规定。</a:t>
            </a:r>
            <a:endParaRPr lang="zh-CN" altLang="en-US"/>
          </a:p>
          <a:p>
            <a:r>
              <a:rPr lang="zh-CN" altLang="en-US"/>
              <a:t>在总结世界上大多数国家的有关规定之后，《公约》在第11条中做出了如下规定:“销售合同无须以书面订立或书面证明，在形式方面也不受任何其他条件的限制，销售合同可以用包括人证方式在内的任何方法证明。”可见，《公约》对合同的形式并没有严格的要求。</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国际货物买卖合同中卖方的义务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一、提交货物</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(一)提交货物的时间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各国法皆规定，如果合同中规定了卖方交货的时间，卖方必须按该时间提交货物。如果合同对交货时间未作规定，英美法系国家一般规定，卖方应在合理的时间内交货。我国和多数大陆法系国家则规定，买方有权要求卖方立即交货，但应给卖方以合理的准备时间。</a:t>
            </a:r>
            <a:endParaRPr lang="zh-CN" altLang="en-US"/>
          </a:p>
          <a:p>
            <a:r>
              <a:rPr lang="zh-CN" altLang="en-US"/>
              <a:t>此外，我国和多数大陆法系国家还规定，如果合同规定了履行期限，买方不能在履行期到来前要求卖方交货，但卖方在不给买方造成额外负担的前提下有权提前交货。</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国际货物买卖合同中卖方的义务</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(二)提交货物的地点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合同中对交货地点有规定的，卖方必须在该地点交货。如果合同对交货地点未作规定，英美法系国家一般规定:如果买卖的是种类物，交货地点为卖方的营业地，卖方无固定营业地的，为其住所地;如果买卖的是特定物，且买卖双方都知道该特定物的存放地点，则交货地点为货物所在地。</a:t>
            </a:r>
            <a:endParaRPr lang="zh-CN" altLang="en-US"/>
          </a:p>
          <a:p>
            <a:r>
              <a:rPr lang="zh-CN" altLang="en-US"/>
              <a:t>我国和大陆法系国家采用的一般原则是，如果合同对交货地点无规定的，应在义务人(即卖方)的住所地交货。但日本却规定，在这种情况下应在权利人(即买方)的住所地交货。</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5113</Words>
  <Application>WPS 演示</Application>
  <PresentationFormat>宽屏</PresentationFormat>
  <Paragraphs>210</Paragraphs>
  <Slides>27</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27</vt:i4>
      </vt:variant>
    </vt:vector>
  </HeadingPairs>
  <TitlesOfParts>
    <vt:vector size="41" baseType="lpstr">
      <vt:lpstr>Arial</vt:lpstr>
      <vt:lpstr>宋体</vt:lpstr>
      <vt:lpstr>Wingdings</vt:lpstr>
      <vt:lpstr>Wingdings</vt:lpstr>
      <vt:lpstr>微软雅黑</vt:lpstr>
      <vt:lpstr>Arial Unicode MS</vt:lpstr>
      <vt:lpstr>Calibri</vt:lpstr>
      <vt:lpstr>汉仪铁线黑-65简</vt:lpstr>
      <vt:lpstr>GungsuhChe</vt:lpstr>
      <vt:lpstr>Malgun Gothic</vt:lpstr>
      <vt:lpstr>黑体</vt:lpstr>
      <vt:lpstr>楷体</vt:lpstr>
      <vt:lpstr>WPS</vt:lpstr>
      <vt:lpstr>默认设计模板</vt:lpstr>
      <vt:lpstr>PowerPoint 演示文稿</vt:lpstr>
      <vt:lpstr>PowerPoint 演示文稿</vt:lpstr>
      <vt:lpstr>第一节　概述</vt:lpstr>
      <vt:lpstr>第一节　概述</vt:lpstr>
      <vt:lpstr>第一节　概述</vt:lpstr>
      <vt:lpstr>第二节　国际货物买卖合同的成立</vt:lpstr>
      <vt:lpstr>第二节　国际货物买卖合同的成立</vt:lpstr>
      <vt:lpstr>第三节　国际货物买卖合同中卖方的义务</vt:lpstr>
      <vt:lpstr>第三节　国际货物买卖合同中卖方的义务</vt:lpstr>
      <vt:lpstr>第三节　国际货物买卖合同中卖方的义务</vt:lpstr>
      <vt:lpstr>第三节　国际货物买卖合同中卖方的义务</vt:lpstr>
      <vt:lpstr>第四节　国际货物买卖合同中买方的义务</vt:lpstr>
      <vt:lpstr>第四节　国际货物买卖合同中买方的义务</vt:lpstr>
      <vt:lpstr>第五节　货物所有权及风险的转移</vt:lpstr>
      <vt:lpstr>第五节　货物所有权及风险的转移</vt:lpstr>
      <vt:lpstr>第五节　货物所有权及风险的转移</vt:lpstr>
      <vt:lpstr>第六节　国际贸易术语中买卖双方的义务</vt:lpstr>
      <vt:lpstr>第六节　国际贸易术语中买卖双方的义务</vt:lpstr>
      <vt:lpstr>第六节　国际贸易术语中买卖双方的义务</vt:lpstr>
      <vt:lpstr>第六节　国际贸易术语中买卖双方的义务</vt:lpstr>
      <vt:lpstr>第六节　国际贸易术语中买卖双方的义务</vt:lpstr>
      <vt:lpstr>第六节　国际贸易术语中买卖双方的义务</vt:lpstr>
      <vt:lpstr>第七节　违反国际货物买卖合同的救济措施和保全货物</vt:lpstr>
      <vt:lpstr>第七节　违反国际货物买卖合同的救济措施和保全货物</vt:lpstr>
      <vt:lpstr>第七节　违反国际货物买卖合同的救济措施和保全货物</vt:lpstr>
      <vt:lpstr>第七节　违反国际货物买卖合同的救济措施和保全货物</vt:lpstr>
      <vt:lpstr>第七节　违反国际货物买卖合同的救济措施和保全货物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2023-11-25T09:59:15Z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4A1C652A707D479BB10CD3B6E9872321_11</vt:lpwstr>
  </property>
</Properties>
</file>