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comments/comment1.xml" ContentType="application/vnd.openxmlformats-officedocument.presentationml.comments+xml"/>
  <Override PartName="/ppt/comments/comment2.xml" ContentType="application/vnd.openxmlformats-officedocument.presentationml.comment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64.xml"/><Relationship Id="rId27" Type="http://schemas.openxmlformats.org/officeDocument/2006/relationships/commentAuthors" Target="commentAuthors.xml"/><Relationship Id="rId26" Type="http://schemas.openxmlformats.org/officeDocument/2006/relationships/tableStyles" Target="tableStyles.xml"/><Relationship Id="rId25" Type="http://schemas.openxmlformats.org/officeDocument/2006/relationships/viewProps" Target="viewProps.xml"/><Relationship Id="rId24" Type="http://schemas.openxmlformats.org/officeDocument/2006/relationships/presProps" Target="presProps.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23-06-22T07:35:43.997" idx="1">
    <p:pos x="10" y="10"/>
    <p:text/>
  </p:cm>
</p:cmLst>
</file>

<file path=ppt/comments/comment2.xml><?xml version="1.0" encoding="utf-8"?>
<p:cmLst xmlns:a="http://schemas.openxmlformats.org/drawingml/2006/main" xmlns:r="http://schemas.openxmlformats.org/officeDocument/2006/relationships" xmlns:p="http://schemas.openxmlformats.org/presentationml/2006/main">
  <p:cm authorId="2" dt="2023-06-22T07:35:43.997" idx="1">
    <p:pos x="10" y="10"/>
    <p:text/>
  </p:cm>
</p:cmLst>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0.jpe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pic>
        <p:nvPicPr>
          <p:cNvPr id="6" name="内容占位符 5"/>
          <p:cNvPicPr>
            <a:picLocks noChangeAspect="1"/>
          </p:cNvPicPr>
          <p:nvPr>
            <p:ph idx="1"/>
          </p:nvPr>
        </p:nvPicPr>
        <p:blipFill>
          <a:blip r:embed="rId1"/>
          <a:stretch>
            <a:fillRect/>
          </a:stretch>
        </p:blipFill>
        <p:spPr>
          <a:xfrm>
            <a:off x="0" y="-50165"/>
            <a:ext cx="12192000" cy="69151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第二节　管理者及其角色</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管理者的角色</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人际关系角色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挂名首脑</a:t>
            </a:r>
            <a:endParaRPr lang="zh-CN" altLang="en-US"/>
          </a:p>
          <a:p>
            <a:r>
              <a:rPr lang="zh-CN" altLang="en-US"/>
              <a:t>2. 领导者</a:t>
            </a:r>
            <a:endParaRPr lang="zh-CN" altLang="en-US"/>
          </a:p>
          <a:p>
            <a:r>
              <a:rPr lang="zh-CN" altLang="en-US"/>
              <a:t>3. 联络者</a:t>
            </a:r>
            <a:endParaRPr lang="zh-CN" altLang="en-US"/>
          </a:p>
          <a:p>
            <a:pPr marL="0" algn="just">
              <a:buClrTx/>
              <a:buSzTx/>
              <a:buFontTx/>
              <a:buNone/>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第二节　管理者及其角色</a:t>
            </a:r>
            <a:endParaRPr lang="zh-CN" altLang="en-US"/>
          </a:p>
        </p:txBody>
      </p:sp>
      <p:sp>
        <p:nvSpPr>
          <p:cNvPr id="3" name="内容占位符 2"/>
          <p:cNvSpPr>
            <a:spLocks noGrp="1"/>
          </p:cNvSpPr>
          <p:nvPr>
            <p:ph idx="1"/>
          </p:nvPr>
        </p:nvSpPr>
        <p:spPr/>
        <p:txBody>
          <a:bodyPr>
            <a:normAutofit/>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信息角色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监督者</a:t>
            </a:r>
            <a:endParaRPr lang="zh-CN" altLang="en-US"/>
          </a:p>
          <a:p>
            <a:r>
              <a:rPr lang="zh-CN" altLang="en-US"/>
              <a:t>2. 传播者</a:t>
            </a:r>
            <a:endParaRPr lang="zh-CN" altLang="en-US"/>
          </a:p>
          <a:p>
            <a:pPr algn="just">
              <a:buClrTx/>
              <a:buSzTx/>
              <a:buFontTx/>
            </a:pPr>
            <a:r>
              <a:rPr lang="zh-CN" altLang="en-US" sz="1800"/>
              <a:t>3. 发言人</a:t>
            </a:r>
            <a:endParaRPr lang="zh-CN" altLang="en-US" sz="1800"/>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决策角色</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企业家</a:t>
            </a:r>
            <a:endParaRPr lang="zh-CN" altLang="en-US"/>
          </a:p>
          <a:p>
            <a:r>
              <a:rPr lang="zh-CN" altLang="en-US"/>
              <a:t>2. 混乱驾驭者</a:t>
            </a:r>
            <a:endParaRPr lang="zh-CN" altLang="en-US"/>
          </a:p>
          <a:p>
            <a:r>
              <a:rPr lang="zh-CN" altLang="en-US"/>
              <a:t>3. 资源分配者</a:t>
            </a:r>
            <a:endParaRPr lang="zh-CN" altLang="en-US"/>
          </a:p>
          <a:p>
            <a:r>
              <a:rPr lang="zh-CN" altLang="en-US"/>
              <a:t>4. 谈判者</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管理者的技能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管理者的基本技能</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技术技能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技术技能是指管理者对某一特殊专业领域的方法、过程、程序、技术和工具的理解和熟练运用程度。管理者在不同的行业、企业及职能领域中工作,需要具备与特定管理工作相关的专业知识,才能有效处理和解决各种工作中的问题。</a:t>
            </a:r>
            <a:endParaRPr lang="zh-CN" altLang="en-US"/>
          </a:p>
          <a:p>
            <a:r>
              <a:rPr lang="zh-CN" altLang="en-US"/>
              <a:t>特别是目前随着工作性质的转变,很多企业中的管理者与普通员工的界限变得模糊。一些传统的非管理工作现在也包含了管理活动(因授权而权力下放),而管理者的工作内容除了监管员工、构建团队、协调群体工作,也需要从事直接的业务工作,解决专业问题。</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管理者的技能</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人际技能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人际技能是指管理者理解、激励他人和与他人良好合作的能力。这项技能不仅要求管理者擅长与人打交道,而且能创造出一种使群体成员感到安全并能自由发表意见的氛围。</a:t>
            </a:r>
            <a:endParaRPr lang="zh-CN" altLang="en-US"/>
          </a:p>
          <a:p>
            <a:r>
              <a:rPr lang="zh-CN" altLang="en-US"/>
              <a:t>有研究表明,人际技能对一线管理者至关重要,因为他们的主要职能就是赢得工作小组成员的合作。另一项研究将这一观点扩展到中层管理者,指出管理者关心的主要事项应该是促进组织中的人际联系与交流。针对高层管理者的研究也提出,高层管理者要有合理的自我认知,并对人际间的关系具有高敏感性。这些研究表明,人际技能对各级管理者都很重要,但其着重点存在差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管理者的技能</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概念技能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概念技能(又称构想技能)是指管理者对抽象、复杂的情况进行分析思考和发现规律的技能。在运用这种技能时,管理者把组织视为一个整体,识别组织中各部分之间的关系,并设想单个企业如何适应广泛的外部环境。这一技能对高层管理者最为重要,概念技能欠缺的高层管理者可能将组织带向错误的方向,进而危及整个组织的成功。</a:t>
            </a:r>
            <a:endParaRPr lang="zh-CN" altLang="en-US"/>
          </a:p>
        </p:txBody>
      </p:sp>
      <p:pic>
        <p:nvPicPr>
          <p:cNvPr id="101" name="图片 100"/>
          <p:cNvPicPr/>
          <p:nvPr/>
        </p:nvPicPr>
        <p:blipFill>
          <a:blip r:embed="rId1"/>
          <a:stretch>
            <a:fillRect/>
          </a:stretch>
        </p:blipFill>
        <p:spPr>
          <a:xfrm>
            <a:off x="3433445" y="4236085"/>
            <a:ext cx="3439795" cy="1624965"/>
          </a:xfrm>
          <a:prstGeom prst="rect">
            <a:avLst/>
          </a:prstGeom>
          <a:noFill/>
          <a:ln w="9525">
            <a:noFill/>
          </a:ln>
        </p:spPr>
      </p:pic>
      <p:sp>
        <p:nvSpPr>
          <p:cNvPr id="102" name="文本框 101"/>
          <p:cNvSpPr txBox="1"/>
          <p:nvPr/>
        </p:nvSpPr>
        <p:spPr>
          <a:xfrm>
            <a:off x="2526030" y="5920105"/>
            <a:ext cx="6059170" cy="368300"/>
          </a:xfrm>
          <a:prstGeom prst="rect">
            <a:avLst/>
          </a:prstGeom>
          <a:noFill/>
          <a:ln w="9525">
            <a:noFill/>
          </a:ln>
        </p:spPr>
        <p:txBody>
          <a:bodyPr wrap="square">
            <a:spAutoFit/>
          </a:bodyPr>
          <a:p>
            <a:pPr indent="228600"/>
            <a:r>
              <a:rPr lang="zh-CN" b="0">
                <a:solidFill>
                  <a:srgbClr val="000000"/>
                </a:solidFill>
                <a:cs typeface="方正书宋_GBK" charset="0"/>
              </a:rPr>
              <a:t>图1-7　不同层次的管理对各管理技能的需要比例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管理者的技能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管理者的效能与工作侧重点</a:t>
            </a:r>
            <a:endParaRPr lang="zh-CN" altLang="zh-CN" sz="2600" b="1" dirty="0">
              <a:latin typeface="黑体" panose="02010609060101010101" pitchFamily="49" charset="-122"/>
              <a:ea typeface="黑体" panose="02010609060101010101" pitchFamily="49" charset="-122"/>
            </a:endParaRPr>
          </a:p>
          <a:p>
            <a:r>
              <a:rPr lang="zh-CN" altLang="en-US"/>
              <a:t>对有效的管理者来说,他们最关注的活动是沟通,而社会网络联系占用的时间最少。</a:t>
            </a:r>
            <a:endParaRPr lang="zh-CN" altLang="en-US"/>
          </a:p>
          <a:p>
            <a:endParaRPr lang="zh-CN" altLang="en-US"/>
          </a:p>
          <a:p>
            <a:pPr marL="0" indent="0">
              <a:buNone/>
            </a:pPr>
            <a:r>
              <a:rPr lang="en-US" altLang="zh-CN"/>
              <a:t>                                </a:t>
            </a:r>
            <a:r>
              <a:rPr lang="zh-CN" altLang="en-US"/>
              <a:t>表1-1　管理活动的时间分布单位: %</a:t>
            </a:r>
            <a:endParaRPr lang="zh-CN" altLang="en-US"/>
          </a:p>
        </p:txBody>
      </p:sp>
      <p:graphicFrame>
        <p:nvGraphicFramePr>
          <p:cNvPr id="4" name="表格 3"/>
          <p:cNvGraphicFramePr/>
          <p:nvPr>
            <p:custDataLst>
              <p:tags r:id="rId1"/>
            </p:custDataLst>
          </p:nvPr>
        </p:nvGraphicFramePr>
        <p:xfrm>
          <a:off x="1579880" y="3336925"/>
          <a:ext cx="6727825" cy="2377440"/>
        </p:xfrm>
        <a:graphic>
          <a:graphicData uri="http://schemas.openxmlformats.org/drawingml/2006/table">
            <a:tbl>
              <a:tblPr/>
              <a:tblGrid>
                <a:gridCol w="1480820"/>
                <a:gridCol w="2003425"/>
                <a:gridCol w="1555115"/>
                <a:gridCol w="1688465"/>
              </a:tblGrid>
              <a:tr h="36576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管理活动</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所有管理者(平均)</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成功的管理者</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有效的管理者</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传统管理</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32</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13</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19</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沟通</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29</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28</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44</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人力资源管理</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20</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26</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社会网络联系</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19</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48</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800" b="0">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4">
                  <a:txBody>
                    <a:bodyPr/>
                    <a:p>
                      <a:pPr indent="0" fontAlgn="auto">
                        <a:lnSpc>
                          <a:spcPct val="150000"/>
                        </a:lnSpc>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管理者的技能</a:t>
            </a:r>
            <a:endParaRPr lang="zh-CN" altLang="en-US"/>
          </a:p>
        </p:txBody>
      </p:sp>
      <p:sp>
        <p:nvSpPr>
          <p:cNvPr id="3" name="内容占位符 2"/>
          <p:cNvSpPr>
            <a:spLocks noGrp="1"/>
          </p:cNvSpPr>
          <p:nvPr>
            <p:ph idx="1"/>
          </p:nvPr>
        </p:nvSpPr>
        <p:spPr/>
        <p:txBody>
          <a:bodyPr/>
          <a:p>
            <a:r>
              <a:rPr lang="zh-CN" altLang="en-US"/>
              <a:t>这项始于2006年、包含27位上市公司CEO的研究得出了几点有趣的结论: </a:t>
            </a:r>
            <a:endParaRPr lang="zh-CN" altLang="en-US"/>
          </a:p>
          <a:p>
            <a:r>
              <a:rPr lang="zh-CN" altLang="en-US"/>
              <a:t>(1) 管理是个苦差事,需要持续投入大量的时间、精力。</a:t>
            </a:r>
            <a:endParaRPr lang="zh-CN" altLang="en-US"/>
          </a:p>
          <a:p>
            <a:r>
              <a:rPr lang="zh-CN" altLang="en-US"/>
              <a:t>(2) CEO是组织中重要的联络者。</a:t>
            </a:r>
            <a:endParaRPr lang="zh-CN" altLang="en-US"/>
          </a:p>
          <a:p>
            <a:r>
              <a:rPr lang="zh-CN" altLang="en-US"/>
              <a:t>(3) 沟通是CEO最重要的工作。</a:t>
            </a:r>
            <a:endParaRPr lang="zh-CN" altLang="en-US"/>
          </a:p>
          <a:p>
            <a:r>
              <a:rPr lang="zh-CN" altLang="en-US"/>
              <a:t>(4) CEO的大部分工作本质上要求“主动出击”,包括对问题的预判、实例搜集、分析以及做出合理且及时的选择,CEO可以针对这些活动设定并推进日程。但“被动回应”计划外的突发事件和危机也是CEO最重要的工作。</a:t>
            </a:r>
            <a:endParaRPr lang="zh-CN" altLang="en-US"/>
          </a:p>
          <a:p>
            <a:r>
              <a:rPr lang="zh-CN" altLang="en-US"/>
              <a:t>(5) CEO必须避免事必躬亲,他们无法直接做出组织的大部分决策,因而需要依赖合理的组织结构和流程,确保企业中的每个人都能做出明智决策。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未来的管理挑战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超越对手,获取竞争优势</a:t>
            </a:r>
            <a:endParaRPr lang="zh-CN" altLang="zh-CN" sz="2600" b="1" dirty="0">
              <a:latin typeface="黑体" panose="02010609060101010101" pitchFamily="49" charset="-122"/>
              <a:ea typeface="黑体" panose="02010609060101010101" pitchFamily="49" charset="-122"/>
            </a:endParaRPr>
          </a:p>
          <a:p>
            <a:r>
              <a:rPr lang="zh-CN" altLang="en-US"/>
              <a:t>1. 满足顾客需求</a:t>
            </a:r>
            <a:endParaRPr lang="zh-CN" altLang="en-US"/>
          </a:p>
          <a:p>
            <a:r>
              <a:rPr lang="zh-CN" altLang="en-US"/>
              <a:t>2. 质量</a:t>
            </a:r>
            <a:endParaRPr lang="zh-CN" altLang="en-US"/>
          </a:p>
          <a:p>
            <a:r>
              <a:rPr lang="zh-CN" altLang="en-US"/>
              <a:t>3. 效率</a:t>
            </a:r>
            <a:endParaRPr lang="zh-CN" altLang="en-US"/>
          </a:p>
          <a:p>
            <a:r>
              <a:rPr lang="zh-CN" altLang="en-US"/>
              <a:t>4. 创新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未来的管理挑战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应对技术变革的新常态</a:t>
            </a:r>
            <a:endParaRPr lang="zh-CN" altLang="zh-CN" sz="2600" b="1" dirty="0">
              <a:latin typeface="黑体" panose="02010609060101010101" pitchFamily="49" charset="-122"/>
              <a:ea typeface="黑体" panose="02010609060101010101" pitchFamily="49" charset="-122"/>
            </a:endParaRPr>
          </a:p>
          <a:p>
            <a:r>
              <a:rPr lang="zh-CN" altLang="en-US"/>
              <a:t>物联网、人工智能(AI)、大数据分析和云计算只是其中几项影响企业未来发展方面的重要技术。技术变革使竞争者出现、成长和重挫现有企业的速度远胜过以往,VUCA会奖励创新,但对失败的惩罚也更严苛。当市场在创造大量新企业、新商业模式和新业态的同时,也在以空前的速度摧毁许多未能顺应潮流的企业。技术变革使管理的复杂性增加,但也给企业经营带来了新的机会。</a:t>
            </a:r>
            <a:endParaRPr lang="zh-CN" altLang="en-US"/>
          </a:p>
          <a:p>
            <a:r>
              <a:rPr lang="zh-CN" altLang="en-US"/>
              <a:t>在所有技术变革中,特别值得提及的是互联网及其相关技术应用对企业经营和管理方式的影响。互联网使企业克服了传统的市场和组织间的地域界限,使企业面对的市场空间急剧扩大;为企业提供了从设计、生产到销售的线上渠道;使共享经济和零工经济成为可能,为企业提供了新的市场机会和人力资源来源;通过E-mail、社交媒体等新型沟通工具,消费者得以深度参与企业的产品开发与营销活动,也放大了消费者群体对企业产品和品牌的影响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未来的管理挑战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全球化扩展了管理的边界</a:t>
            </a:r>
            <a:endParaRPr lang="zh-CN" altLang="zh-CN" sz="2600" b="1" dirty="0">
              <a:latin typeface="黑体" panose="02010609060101010101" pitchFamily="49" charset="-122"/>
              <a:ea typeface="黑体" panose="02010609060101010101" pitchFamily="49" charset="-122"/>
            </a:endParaRPr>
          </a:p>
          <a:p>
            <a:r>
              <a:rPr lang="zh-CN" altLang="en-US"/>
              <a:t>全球化经营的现实对各类组织提出了许多新问题。市场全球化为企业家提供更多创新创业机会的同时,也使管理者面临着新的挑战与风险。</a:t>
            </a:r>
            <a:endParaRPr lang="zh-CN" altLang="en-US"/>
          </a:p>
          <a:p>
            <a:r>
              <a:rPr lang="zh-CN" altLang="en-US"/>
              <a:t>对于学习管理、致力于未来成为社会、经济管理者的中国学生来说,越早了解“地球是平的”、考虑经济全球化对个人职业和未来发展的影响越有利。未来的管理者有必要在学生时代就放宽视野,为充满巨大的市场和创新机会,也充斥着政治文化差异和风险的全球化运营做好能力和心理上的准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第一章　管理导论</a:t>
            </a:r>
            <a:endParaRPr lang="en-US" altLang="zh-CN" sz="3200" b="1" dirty="0">
              <a:solidFill>
                <a:schemeClr val="bg1"/>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未来的管理挑战</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可持续经营与企业社会责任</a:t>
            </a:r>
            <a:endParaRPr lang="zh-CN" altLang="zh-CN" sz="2600" b="1" dirty="0">
              <a:latin typeface="黑体" panose="02010609060101010101" pitchFamily="49" charset="-122"/>
              <a:ea typeface="黑体" panose="02010609060101010101" pitchFamily="49" charset="-122"/>
            </a:endParaRPr>
          </a:p>
          <a:p>
            <a:r>
              <a:rPr lang="zh-CN" altLang="en-US"/>
              <a:t>随着社会经济的快速增长,社会公众在满足了基本生活需要之余,对环境、安全和质量都提出了更高的要求。而近年来频发的自然灾害和全球气候异常,使人们更加关心环境破坏和不可再生资源的消耗问题。广大消费者对各种社会组织所提供的商品和服务及其对环境造成的损害,抱着更加挑剔的态度,并且形成各种消费者协会和形形色色的环境保护组织,迫使管理者不得不认真考虑消费者利益和社会生态环境的保护。</a:t>
            </a:r>
            <a:endParaRPr lang="zh-CN" altLang="en-US"/>
          </a:p>
          <a:p>
            <a:r>
              <a:rPr lang="zh-CN" altLang="en-US"/>
              <a:t>现实世界所发生的剧变,必然深刻地影响管理者的目标和战略优先事项。管理者在行使其管理职能时,既要满足出资者对财务绩效的期望,也要兼顾企业运营对各类利益相关者的影响,将环境绩效、社会绩效等目标纳入企业的战略发展框架。</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767330"/>
            <a:chOff x="5313" y="3179"/>
            <a:chExt cx="9165"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组织与管理</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管理者及其角色</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管理者的技能</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未来的管理挑战</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组织与管理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a:t>
            </a:r>
            <a:r>
              <a:rPr lang="en-US" altLang="zh-CN" sz="2600" b="1" dirty="0">
                <a:latin typeface="黑体" panose="02010609060101010101" pitchFamily="49" charset="-122"/>
                <a:ea typeface="黑体" panose="02010609060101010101" pitchFamily="49" charset="-122"/>
              </a:rPr>
              <a:t> </a:t>
            </a:r>
            <a:r>
              <a:rPr lang="zh-CN" altLang="zh-CN" sz="2600" b="1" dirty="0">
                <a:latin typeface="黑体" panose="02010609060101010101" pitchFamily="49" charset="-122"/>
                <a:ea typeface="黑体" panose="02010609060101010101" pitchFamily="49" charset="-122"/>
              </a:rPr>
              <a:t>为何要学习组织与管理</a:t>
            </a:r>
            <a:endParaRPr lang="zh-CN" altLang="zh-CN" sz="2600" b="1" dirty="0">
              <a:latin typeface="黑体" panose="02010609060101010101" pitchFamily="49" charset="-122"/>
              <a:ea typeface="黑体" panose="02010609060101010101" pitchFamily="49" charset="-122"/>
            </a:endParaRPr>
          </a:p>
          <a:p>
            <a:r>
              <a:rPr lang="zh-CN" altLang="en-US"/>
              <a:t>组织是当今社会中各类机构的最普遍形式,组织的正常有效运行是保证整个社会平稳运行、经济繁荣增长的基础。正是由于组织具有这种主导地位,因此学习和了解如何管理组织、实现各类组织的高效运作是十分必要的。</a:t>
            </a:r>
            <a:endParaRPr lang="zh-CN" altLang="en-US"/>
          </a:p>
          <a:p>
            <a:r>
              <a:rPr lang="zh-CN" altLang="en-US"/>
              <a:t>学习管理将有助于你洞察上司的行为方式和组织内部运作的情况。即使你选择从事自由职业、不受雇于特定组织,你在工作中也需要与各类组织及其成员打交道,同时也需要主动进行自我开发、终生学习和有效的自我管理。学习管理将使你拥有更广阔的视野和理解力,这对你的未来同样有价值。非管理专业方向的学生也应当明白,有朝一日你会成为相关专业领域中的管理者,对管理过程的理解将为你以后发展管理技能打下良好的基础。</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组织与管理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a:t>
            </a:r>
            <a:r>
              <a:rPr lang="en-US" altLang="zh-CN" sz="2600" b="1" dirty="0">
                <a:latin typeface="黑体" panose="02010609060101010101" pitchFamily="49" charset="-122"/>
                <a:ea typeface="黑体" panose="02010609060101010101" pitchFamily="49" charset="-122"/>
              </a:rPr>
              <a:t> </a:t>
            </a:r>
            <a:r>
              <a:rPr lang="zh-CN" altLang="zh-CN" sz="2600" b="1" dirty="0">
                <a:latin typeface="黑体" panose="02010609060101010101" pitchFamily="49" charset="-122"/>
                <a:ea typeface="黑体" panose="02010609060101010101" pitchFamily="49" charset="-122"/>
              </a:rPr>
              <a:t>什么是管理</a:t>
            </a:r>
            <a:endParaRPr lang="zh-CN" altLang="zh-CN" sz="2600" b="1" dirty="0">
              <a:latin typeface="黑体" panose="02010609060101010101" pitchFamily="49" charset="-122"/>
              <a:ea typeface="黑体" panose="02010609060101010101" pitchFamily="49" charset="-122"/>
            </a:endParaRPr>
          </a:p>
          <a:p>
            <a:r>
              <a:rPr lang="zh-CN" altLang="en-US"/>
              <a:t>管理是对组织的人力、资金、物质及信息资源进行计划、组织、领导和控制,以有效达成组织目标的过程(见图1-2)。</a:t>
            </a:r>
            <a:endParaRPr lang="zh-CN" altLang="en-US"/>
          </a:p>
        </p:txBody>
      </p:sp>
      <p:pic>
        <p:nvPicPr>
          <p:cNvPr id="57" name="1-2.jpg" descr="id:2147492855;FounderCES"/>
          <p:cNvPicPr>
            <a:picLocks noChangeAspect="1"/>
          </p:cNvPicPr>
          <p:nvPr/>
        </p:nvPicPr>
        <p:blipFill>
          <a:blip r:embed="rId1"/>
          <a:stretch>
            <a:fillRect/>
          </a:stretch>
        </p:blipFill>
        <p:spPr>
          <a:xfrm>
            <a:off x="1285240" y="2994025"/>
            <a:ext cx="5353685" cy="1724660"/>
          </a:xfrm>
          <a:prstGeom prst="rect">
            <a:avLst/>
          </a:prstGeom>
        </p:spPr>
      </p:pic>
      <p:sp>
        <p:nvSpPr>
          <p:cNvPr id="100" name="文本框 99"/>
          <p:cNvSpPr txBox="1"/>
          <p:nvPr/>
        </p:nvSpPr>
        <p:spPr>
          <a:xfrm>
            <a:off x="1103630" y="5215255"/>
            <a:ext cx="5080000" cy="368300"/>
          </a:xfrm>
          <a:prstGeom prst="rect">
            <a:avLst/>
          </a:prstGeom>
          <a:noFill/>
          <a:ln w="9525">
            <a:noFill/>
          </a:ln>
        </p:spPr>
        <p:txBody>
          <a:bodyPr>
            <a:spAutoFit/>
          </a:bodyPr>
          <a:p>
            <a:pPr indent="228600" algn="ctr"/>
            <a:r>
              <a:rPr lang="zh-CN" b="0">
                <a:solidFill>
                  <a:srgbClr val="000000"/>
                </a:solidFill>
                <a:cs typeface="方正书宋_GBK" charset="0"/>
              </a:rPr>
              <a:t>图1-2　管理概念示意图</a:t>
            </a:r>
            <a:endParaRPr lang="zh-CN" altLang="en-US" b="0">
              <a:solidFill>
                <a:srgbClr val="000000"/>
              </a:solidFill>
              <a:cs typeface="方正书宋_GBK" charset="0"/>
            </a:endParaRPr>
          </a:p>
        </p:txBody>
      </p:sp>
      <p:pic>
        <p:nvPicPr>
          <p:cNvPr id="58" name="1-3.jpg" descr="id:2147492862;FounderCES"/>
          <p:cNvPicPr>
            <a:picLocks noChangeAspect="1"/>
          </p:cNvPicPr>
          <p:nvPr/>
        </p:nvPicPr>
        <p:blipFill>
          <a:blip r:embed="rId2"/>
          <a:stretch>
            <a:fillRect/>
          </a:stretch>
        </p:blipFill>
        <p:spPr>
          <a:xfrm>
            <a:off x="8409940" y="2874645"/>
            <a:ext cx="2171065" cy="2087245"/>
          </a:xfrm>
          <a:prstGeom prst="rect">
            <a:avLst/>
          </a:prstGeom>
        </p:spPr>
      </p:pic>
      <p:sp>
        <p:nvSpPr>
          <p:cNvPr id="4" name="文本框 3"/>
          <p:cNvSpPr txBox="1"/>
          <p:nvPr/>
        </p:nvSpPr>
        <p:spPr>
          <a:xfrm>
            <a:off x="8242935" y="5314950"/>
            <a:ext cx="2880360" cy="645160"/>
          </a:xfrm>
          <a:prstGeom prst="rect">
            <a:avLst/>
          </a:prstGeom>
          <a:noFill/>
          <a:ln w="9525">
            <a:noFill/>
          </a:ln>
        </p:spPr>
        <p:txBody>
          <a:bodyPr wrap="square">
            <a:spAutoFit/>
          </a:bodyPr>
          <a:p>
            <a:pPr indent="228600" algn="ctr"/>
            <a:r>
              <a:rPr lang="zh-CN" b="0">
                <a:solidFill>
                  <a:srgbClr val="000000"/>
                </a:solidFill>
                <a:cs typeface="方正书宋_GBK" charset="0"/>
              </a:rPr>
              <a:t>图1-3　有效管理的目标: 效率与效果</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组织与管理</a:t>
            </a:r>
            <a:endParaRPr lang="zh-CN" altLang="en-US"/>
          </a:p>
        </p:txBody>
      </p:sp>
      <p:sp>
        <p:nvSpPr>
          <p:cNvPr id="3" name="内容占位符 2"/>
          <p:cNvSpPr>
            <a:spLocks noGrp="1"/>
          </p:cNvSpPr>
          <p:nvPr>
            <p:ph idx="1"/>
          </p:nvPr>
        </p:nvSpPr>
        <p:spPr/>
        <p:txBody>
          <a:bodyPr>
            <a:normAutofit lnSpcReduction="20000"/>
          </a:bodyPr>
          <a:p>
            <a:pPr marL="0" indent="0">
              <a:buNone/>
            </a:pPr>
            <a:r>
              <a:rPr lang="zh-CN" altLang="zh-CN" sz="2600" b="1" dirty="0">
                <a:latin typeface="黑体" panose="02010609060101010101" pitchFamily="49" charset="-122"/>
                <a:ea typeface="黑体" panose="02010609060101010101" pitchFamily="49" charset="-122"/>
              </a:rPr>
              <a:t>三、</a:t>
            </a:r>
            <a:r>
              <a:rPr lang="en-US" altLang="zh-CN" sz="2600" b="1" dirty="0">
                <a:latin typeface="黑体" panose="02010609060101010101" pitchFamily="49" charset="-122"/>
                <a:ea typeface="黑体" panose="02010609060101010101" pitchFamily="49" charset="-122"/>
              </a:rPr>
              <a:t> </a:t>
            </a:r>
            <a:r>
              <a:rPr lang="zh-CN" altLang="zh-CN" sz="2600" b="1" dirty="0">
                <a:latin typeface="黑体" panose="02010609060101010101" pitchFamily="49" charset="-122"/>
                <a:ea typeface="黑体" panose="02010609060101010101" pitchFamily="49" charset="-122"/>
              </a:rPr>
              <a:t>管理的职能</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计划工作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组织工作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领导工作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控制工作</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59" name="1-4.jpg" descr="id:2147492869;FounderCES"/>
          <p:cNvPicPr>
            <a:picLocks noChangeAspect="1"/>
          </p:cNvPicPr>
          <p:nvPr/>
        </p:nvPicPr>
        <p:blipFill>
          <a:blip r:embed="rId1"/>
          <a:stretch>
            <a:fillRect/>
          </a:stretch>
        </p:blipFill>
        <p:spPr>
          <a:xfrm>
            <a:off x="2823210" y="4284345"/>
            <a:ext cx="6824980" cy="1468755"/>
          </a:xfrm>
          <a:prstGeom prst="rect">
            <a:avLst/>
          </a:prstGeom>
        </p:spPr>
      </p:pic>
      <p:sp>
        <p:nvSpPr>
          <p:cNvPr id="100" name="文本框 99"/>
          <p:cNvSpPr txBox="1"/>
          <p:nvPr/>
        </p:nvSpPr>
        <p:spPr>
          <a:xfrm>
            <a:off x="3352800" y="5920105"/>
            <a:ext cx="5080000" cy="368300"/>
          </a:xfrm>
          <a:prstGeom prst="rect">
            <a:avLst/>
          </a:prstGeom>
          <a:noFill/>
          <a:ln w="9525">
            <a:noFill/>
          </a:ln>
        </p:spPr>
        <p:txBody>
          <a:bodyPr>
            <a:spAutoFit/>
          </a:bodyPr>
          <a:p>
            <a:pPr indent="228600" algn="ctr"/>
            <a:r>
              <a:rPr lang="zh-CN" b="0">
                <a:solidFill>
                  <a:srgbClr val="000000"/>
                </a:solidFill>
                <a:cs typeface="方正书宋_GBK" charset="0"/>
              </a:rPr>
              <a:t>图1-4　管理职能</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第二节　管理者及其角色</a:t>
            </a:r>
            <a:endParaRPr lang="zh-CN" altLang="en-US"/>
          </a:p>
        </p:txBody>
      </p:sp>
      <p:sp>
        <p:nvSpPr>
          <p:cNvPr id="3" name="内容占位符 2"/>
          <p:cNvSpPr>
            <a:spLocks noGrp="1"/>
          </p:cNvSpPr>
          <p:nvPr>
            <p:ph idx="1"/>
          </p:nvPr>
        </p:nvSpPr>
        <p:spPr>
          <a:xfrm>
            <a:off x="622300" y="1423670"/>
            <a:ext cx="730123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a:t>
            </a:r>
            <a:r>
              <a:rPr lang="en-US" altLang="zh-CN" sz="2600" b="1" dirty="0">
                <a:latin typeface="黑体" panose="02010609060101010101" pitchFamily="49" charset="-122"/>
                <a:ea typeface="黑体" panose="02010609060101010101" pitchFamily="49" charset="-122"/>
              </a:rPr>
              <a:t> </a:t>
            </a:r>
            <a:r>
              <a:rPr lang="zh-CN" altLang="zh-CN" sz="2600" b="1" dirty="0">
                <a:latin typeface="黑体" panose="02010609060101010101" pitchFamily="49" charset="-122"/>
                <a:ea typeface="黑体" panose="02010609060101010101" pitchFamily="49" charset="-122"/>
              </a:rPr>
              <a:t>管理者的分类</a:t>
            </a:r>
            <a:endParaRPr lang="zh-CN" altLang="zh-CN" sz="2600" b="1" dirty="0">
              <a:latin typeface="黑体" panose="02010609060101010101" pitchFamily="49" charset="-122"/>
              <a:ea typeface="黑体" panose="02010609060101010101" pitchFamily="49" charset="-122"/>
            </a:endParaRPr>
          </a:p>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不同组织层级的管理者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根据管理者所处组织层级的不同,大致可将管理者分为三类: 高层管理者、中层管理者和一线管理者(又称为监管人员)。</a:t>
            </a:r>
            <a:endParaRPr lang="zh-CN" altLang="en-US"/>
          </a:p>
        </p:txBody>
      </p:sp>
      <p:pic>
        <p:nvPicPr>
          <p:cNvPr id="62" name="1-5.jpg" descr="id:2147492891;FounderCES"/>
          <p:cNvPicPr>
            <a:picLocks noChangeAspect="1"/>
          </p:cNvPicPr>
          <p:nvPr/>
        </p:nvPicPr>
        <p:blipFill>
          <a:blip r:embed="rId1"/>
          <a:stretch>
            <a:fillRect/>
          </a:stretch>
        </p:blipFill>
        <p:spPr>
          <a:xfrm>
            <a:off x="8195310" y="2096770"/>
            <a:ext cx="3003550" cy="1997075"/>
          </a:xfrm>
          <a:prstGeom prst="rect">
            <a:avLst/>
          </a:prstGeom>
        </p:spPr>
      </p:pic>
      <p:sp>
        <p:nvSpPr>
          <p:cNvPr id="100" name="文本框 99"/>
          <p:cNvSpPr txBox="1"/>
          <p:nvPr/>
        </p:nvSpPr>
        <p:spPr>
          <a:xfrm>
            <a:off x="8497570" y="4405630"/>
            <a:ext cx="2954020" cy="368300"/>
          </a:xfrm>
          <a:prstGeom prst="rect">
            <a:avLst/>
          </a:prstGeom>
          <a:noFill/>
          <a:ln w="9525">
            <a:noFill/>
          </a:ln>
        </p:spPr>
        <p:txBody>
          <a:bodyPr wrap="square">
            <a:spAutoFit/>
          </a:bodyPr>
          <a:p>
            <a:pPr indent="228600" algn="ctr"/>
            <a:r>
              <a:rPr lang="zh-CN" b="0">
                <a:solidFill>
                  <a:srgbClr val="000000"/>
                </a:solidFill>
                <a:cs typeface="方正书宋_GBK" charset="0"/>
              </a:rPr>
              <a:t>图1-5　管理的层次</a:t>
            </a:r>
            <a:endParaRPr lang="zh-CN" altLang="en-US" b="0">
              <a:solidFill>
                <a:srgbClr val="000000"/>
              </a:solidFill>
              <a:cs typeface="方正书宋_GBK" charset="0"/>
            </a:endParaRPr>
          </a:p>
        </p:txBody>
      </p:sp>
      <p:pic>
        <p:nvPicPr>
          <p:cNvPr id="4" name="图片 3"/>
          <p:cNvPicPr/>
          <p:nvPr/>
        </p:nvPicPr>
        <p:blipFill>
          <a:blip r:embed="rId2"/>
          <a:stretch>
            <a:fillRect/>
          </a:stretch>
        </p:blipFill>
        <p:spPr>
          <a:xfrm>
            <a:off x="8497570" y="4773930"/>
            <a:ext cx="76200" cy="152400"/>
          </a:xfrm>
          <a:prstGeom prst="rect">
            <a:avLst/>
          </a:prstGeom>
          <a:noFill/>
          <a:ln w="9525">
            <a:noFill/>
          </a:ln>
        </p:spPr>
      </p:pic>
      <p:pic>
        <p:nvPicPr>
          <p:cNvPr id="63" name="1-6.jpg" descr="id:2147492898;FounderCES"/>
          <p:cNvPicPr>
            <a:picLocks noChangeAspect="1"/>
          </p:cNvPicPr>
          <p:nvPr/>
        </p:nvPicPr>
        <p:blipFill>
          <a:blip r:embed="rId3"/>
          <a:stretch>
            <a:fillRect/>
          </a:stretch>
        </p:blipFill>
        <p:spPr>
          <a:xfrm>
            <a:off x="1853565" y="3735070"/>
            <a:ext cx="4363085" cy="2015490"/>
          </a:xfrm>
          <a:prstGeom prst="rect">
            <a:avLst/>
          </a:prstGeom>
        </p:spPr>
      </p:pic>
      <p:sp>
        <p:nvSpPr>
          <p:cNvPr id="101" name="文本框 100"/>
          <p:cNvSpPr txBox="1"/>
          <p:nvPr/>
        </p:nvSpPr>
        <p:spPr>
          <a:xfrm>
            <a:off x="1117600" y="5850890"/>
            <a:ext cx="5722620" cy="368300"/>
          </a:xfrm>
          <a:prstGeom prst="rect">
            <a:avLst/>
          </a:prstGeom>
          <a:noFill/>
          <a:ln w="9525">
            <a:noFill/>
          </a:ln>
        </p:spPr>
        <p:txBody>
          <a:bodyPr wrap="square">
            <a:spAutoFit/>
          </a:bodyPr>
          <a:p>
            <a:pPr indent="228600"/>
            <a:r>
              <a:rPr lang="zh-CN" b="0">
                <a:solidFill>
                  <a:srgbClr val="000000"/>
                </a:solidFill>
                <a:cs typeface="方正书宋_GBK" charset="0"/>
              </a:rPr>
              <a:t>图1-6　不同组织层级管理者投入于管理职能的时间</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第二节　管理者及其角色</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业务领域: 职能管理者与一般管理者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职能管理者</a:t>
            </a:r>
            <a:endParaRPr lang="zh-CN" altLang="en-US"/>
          </a:p>
          <a:p>
            <a:r>
              <a:rPr lang="zh-CN" altLang="en-US"/>
              <a:t>(1) 营销管理者</a:t>
            </a:r>
            <a:endParaRPr lang="zh-CN" altLang="en-US"/>
          </a:p>
          <a:p>
            <a:r>
              <a:rPr lang="zh-CN" altLang="en-US"/>
              <a:t>(2) 财务管理者</a:t>
            </a:r>
            <a:endParaRPr lang="zh-CN" altLang="en-US"/>
          </a:p>
          <a:p>
            <a:r>
              <a:rPr lang="zh-CN" altLang="en-US"/>
              <a:t>(3) 生产与营运管理者</a:t>
            </a:r>
            <a:endParaRPr lang="zh-CN" altLang="en-US"/>
          </a:p>
          <a:p>
            <a:r>
              <a:rPr lang="zh-CN" altLang="en-US"/>
              <a:t>(4) 人力资源管理者</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dirty="0">
                <a:cs typeface="汉仪铁线黑-65简" panose="00020600040101010101" charset="-122"/>
                <a:sym typeface="+mn-ea"/>
              </a:rPr>
              <a:t>第二节　管理者及其角色</a:t>
            </a:r>
            <a:endParaRPr lang="zh-CN" altLang="en-US"/>
          </a:p>
        </p:txBody>
      </p:sp>
      <p:sp>
        <p:nvSpPr>
          <p:cNvPr id="3" name="内容占位符 2"/>
          <p:cNvSpPr>
            <a:spLocks noGrp="1"/>
          </p:cNvSpPr>
          <p:nvPr>
            <p:ph idx="1"/>
          </p:nvPr>
        </p:nvSpPr>
        <p:spPr/>
        <p:txBody>
          <a:bodyPr/>
          <a:p>
            <a:r>
              <a:rPr lang="zh-CN" altLang="en-US">
                <a:sym typeface="+mn-ea"/>
              </a:rPr>
              <a:t>2. 一般管理者</a:t>
            </a:r>
            <a:endParaRPr lang="zh-CN" altLang="en-US"/>
          </a:p>
          <a:p>
            <a:r>
              <a:rPr lang="zh-CN" altLang="en-US">
                <a:sym typeface="+mn-ea"/>
              </a:rPr>
              <a:t>组织中负责多个职能或活动的管理者,被称为一般管理者。最受人们关注的一般管理者无疑是大型企业(特别是上市公司)的CEO、总裁,他们对企业的全部业务领域的运作过程和成果负责,他们带领企业取得的成就不断见诸报端,被视为领导力的绝佳例证;如果企业经营失利,他们同样会成为各路人马口诛笔伐的对象,并可能因此黯然下台。此外,组织中的COO、常务副总裁、各事业部或子公司的负责人,都需要同时负责多个业务领域,也属于企业中的一般管理者。</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9b3ec7e0-93e8-4c1c-babf-ef6d737cf432}"/>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3234</Words>
  <Application>WPS 演示</Application>
  <PresentationFormat>宽屏</PresentationFormat>
  <Paragraphs>186</Paragraphs>
  <Slides>20</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20</vt:i4>
      </vt:variant>
    </vt:vector>
  </HeadingPairs>
  <TitlesOfParts>
    <vt:vector size="35"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方正书宋_GBK</vt:lpstr>
      <vt:lpstr>楷体</vt:lpstr>
      <vt:lpstr>Office 主题​​</vt:lpstr>
      <vt:lpstr>默认设计模板</vt:lpstr>
      <vt:lpstr>PowerPoint 演示文稿</vt:lpstr>
      <vt:lpstr>PowerPoint 演示文稿</vt:lpstr>
      <vt:lpstr>PowerPoint 演示文稿</vt:lpstr>
      <vt:lpstr>第一节　组织与管理</vt:lpstr>
      <vt:lpstr>第一节　组织与管理</vt:lpstr>
      <vt:lpstr>第一节　组织与管理</vt:lpstr>
      <vt:lpstr>第二节　管理者及其角色</vt:lpstr>
      <vt:lpstr>第二节　管理者及其角色</vt:lpstr>
      <vt:lpstr>第二节　管理者及其角色</vt:lpstr>
      <vt:lpstr>第二节　管理者及其角色</vt:lpstr>
      <vt:lpstr>第二节　管理者及其角色</vt:lpstr>
      <vt:lpstr>第三节　管理者的技能</vt:lpstr>
      <vt:lpstr>第三节　管理者的技能</vt:lpstr>
      <vt:lpstr>第三节　管理者的技能</vt:lpstr>
      <vt:lpstr>第三节　管理者的技能</vt:lpstr>
      <vt:lpstr>第三节　管理者的技能</vt:lpstr>
      <vt:lpstr>第四节　未来的管理挑战</vt:lpstr>
      <vt:lpstr>第四节　未来的管理挑战</vt:lpstr>
      <vt:lpstr>第四节　未来的管理挑战</vt:lpstr>
      <vt:lpstr>第四节　未来的管理挑战</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14610FFE90F84A6B9B3A9F1107604EEF</vt:lpwstr>
  </property>
</Properties>
</file>