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1" ContentType="image/gif"/>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94" r:id="rId2"/>
  </p:sldMasterIdLst>
  <p:notesMasterIdLst>
    <p:notesMasterId r:id="rId74"/>
  </p:notesMasterIdLst>
  <p:sldIdLst>
    <p:sldId id="1130" r:id="rId3"/>
    <p:sldId id="1134" r:id="rId4"/>
    <p:sldId id="1147" r:id="rId5"/>
    <p:sldId id="1145" r:id="rId6"/>
    <p:sldId id="1148" r:id="rId7"/>
    <p:sldId id="1149" r:id="rId8"/>
    <p:sldId id="1150" r:id="rId9"/>
    <p:sldId id="1151" r:id="rId10"/>
    <p:sldId id="1152" r:id="rId11"/>
    <p:sldId id="1158" r:id="rId12"/>
    <p:sldId id="1159" r:id="rId13"/>
    <p:sldId id="1153" r:id="rId14"/>
    <p:sldId id="1155" r:id="rId15"/>
    <p:sldId id="1154" r:id="rId16"/>
    <p:sldId id="1160" r:id="rId17"/>
    <p:sldId id="1156" r:id="rId18"/>
    <p:sldId id="1161" r:id="rId19"/>
    <p:sldId id="1157" r:id="rId20"/>
    <p:sldId id="1162" r:id="rId21"/>
    <p:sldId id="1163" r:id="rId22"/>
    <p:sldId id="1164" r:id="rId23"/>
    <p:sldId id="1166" r:id="rId24"/>
    <p:sldId id="1165" r:id="rId25"/>
    <p:sldId id="1167" r:id="rId26"/>
    <p:sldId id="1168" r:id="rId27"/>
    <p:sldId id="1169" r:id="rId28"/>
    <p:sldId id="1170" r:id="rId29"/>
    <p:sldId id="1171" r:id="rId30"/>
    <p:sldId id="1172" r:id="rId31"/>
    <p:sldId id="1173" r:id="rId32"/>
    <p:sldId id="1174" r:id="rId33"/>
    <p:sldId id="1175" r:id="rId34"/>
    <p:sldId id="1176" r:id="rId35"/>
    <p:sldId id="1177" r:id="rId36"/>
    <p:sldId id="1178" r:id="rId37"/>
    <p:sldId id="1179" r:id="rId38"/>
    <p:sldId id="1180" r:id="rId39"/>
    <p:sldId id="1182" r:id="rId40"/>
    <p:sldId id="1181" r:id="rId41"/>
    <p:sldId id="1183" r:id="rId42"/>
    <p:sldId id="1184" r:id="rId43"/>
    <p:sldId id="1185" r:id="rId44"/>
    <p:sldId id="1186" r:id="rId45"/>
    <p:sldId id="1187" r:id="rId46"/>
    <p:sldId id="1188" r:id="rId47"/>
    <p:sldId id="1189" r:id="rId48"/>
    <p:sldId id="1190" r:id="rId49"/>
    <p:sldId id="1191" r:id="rId50"/>
    <p:sldId id="1192" r:id="rId51"/>
    <p:sldId id="1193" r:id="rId52"/>
    <p:sldId id="1194" r:id="rId53"/>
    <p:sldId id="1195" r:id="rId54"/>
    <p:sldId id="1196" r:id="rId55"/>
    <p:sldId id="1197" r:id="rId56"/>
    <p:sldId id="1198" r:id="rId57"/>
    <p:sldId id="1199" r:id="rId58"/>
    <p:sldId id="1200" r:id="rId59"/>
    <p:sldId id="1201" r:id="rId60"/>
    <p:sldId id="1202" r:id="rId61"/>
    <p:sldId id="1203" r:id="rId62"/>
    <p:sldId id="1204" r:id="rId63"/>
    <p:sldId id="1205" r:id="rId64"/>
    <p:sldId id="1206" r:id="rId65"/>
    <p:sldId id="1207" r:id="rId66"/>
    <p:sldId id="1208" r:id="rId67"/>
    <p:sldId id="1209" r:id="rId68"/>
    <p:sldId id="1210" r:id="rId69"/>
    <p:sldId id="1211" r:id="rId70"/>
    <p:sldId id="1212" r:id="rId71"/>
    <p:sldId id="1213" r:id="rId72"/>
    <p:sldId id="1131" r:id="rId73"/>
  </p:sldIdLst>
  <p:sldSz cx="9144000" cy="5143500" type="screen16x9"/>
  <p:notesSz cx="7104063" cy="10234613"/>
  <p:custDataLst>
    <p:tags r:id="rId75"/>
  </p:custDataLst>
  <p:defaultText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CA1"/>
    <a:srgbClr val="5BB9FF"/>
    <a:srgbClr val="0C72EE"/>
    <a:srgbClr val="0081E2"/>
    <a:srgbClr val="159BFF"/>
    <a:srgbClr val="0594FF"/>
    <a:srgbClr val="AD8684"/>
    <a:srgbClr val="F45E62"/>
    <a:srgbClr val="C66951"/>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928" autoAdjust="0"/>
    <p:restoredTop sz="99423" autoAdjust="0"/>
  </p:normalViewPr>
  <p:slideViewPr>
    <p:cSldViewPr snapToGrid="0">
      <p:cViewPr varScale="1">
        <p:scale>
          <a:sx n="84" d="100"/>
          <a:sy n="84" d="100"/>
        </p:scale>
        <p:origin x="-954" y="-90"/>
      </p:cViewPr>
      <p:guideLst>
        <p:guide orient="horz" pos="1620"/>
        <p:guide orient="horz" pos="2981"/>
        <p:guide orient="horz" pos="708"/>
        <p:guide pos="2883"/>
        <p:guide pos="157"/>
        <p:guide pos="5606"/>
        <p:guide pos="2265"/>
      </p:guideLst>
    </p:cSldViewPr>
  </p:slideViewPr>
  <p:outlineViewPr>
    <p:cViewPr>
      <p:scale>
        <a:sx n="33" d="100"/>
        <a:sy n="33" d="100"/>
      </p:scale>
      <p:origin x="0" y="39522"/>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2018/8/23</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16605213"/>
      </p:ext>
    </p:extLst>
  </p:cSld>
  <p:clrMap bg1="lt1" tx1="dk1" bg2="lt2" tx2="dk2" accent1="accent1" accent2="accent2" accent3="accent3" accent4="accent4" accent5="accent5" accent6="accent6" hlink="hlink" folHlink="folHlink"/>
  <p:notesStyle>
    <a:lvl1pPr marL="0" algn="l" defTabSz="685703" rtl="0" eaLnBrk="1" latinLnBrk="0" hangingPunct="1">
      <a:defRPr sz="900" kern="1200">
        <a:solidFill>
          <a:schemeClr val="tx1"/>
        </a:solidFill>
        <a:latin typeface="+mn-lt"/>
        <a:ea typeface="+mn-ea"/>
        <a:cs typeface="+mn-cs"/>
      </a:defRPr>
    </a:lvl1pPr>
    <a:lvl2pPr marL="342851" algn="l" defTabSz="685703" rtl="0" eaLnBrk="1" latinLnBrk="0" hangingPunct="1">
      <a:defRPr sz="900" kern="1200">
        <a:solidFill>
          <a:schemeClr val="tx1"/>
        </a:solidFill>
        <a:latin typeface="+mn-lt"/>
        <a:ea typeface="+mn-ea"/>
        <a:cs typeface="+mn-cs"/>
      </a:defRPr>
    </a:lvl2pPr>
    <a:lvl3pPr marL="685703" algn="l" defTabSz="685703" rtl="0" eaLnBrk="1" latinLnBrk="0" hangingPunct="1">
      <a:defRPr sz="900" kern="1200">
        <a:solidFill>
          <a:schemeClr val="tx1"/>
        </a:solidFill>
        <a:latin typeface="+mn-lt"/>
        <a:ea typeface="+mn-ea"/>
        <a:cs typeface="+mn-cs"/>
      </a:defRPr>
    </a:lvl3pPr>
    <a:lvl4pPr marL="1028555" algn="l" defTabSz="685703" rtl="0" eaLnBrk="1" latinLnBrk="0" hangingPunct="1">
      <a:defRPr sz="900" kern="1200">
        <a:solidFill>
          <a:schemeClr val="tx1"/>
        </a:solidFill>
        <a:latin typeface="+mn-lt"/>
        <a:ea typeface="+mn-ea"/>
        <a:cs typeface="+mn-cs"/>
      </a:defRPr>
    </a:lvl4pPr>
    <a:lvl5pPr marL="1371405" algn="l" defTabSz="685703" rtl="0" eaLnBrk="1" latinLnBrk="0" hangingPunct="1">
      <a:defRPr sz="900" kern="1200">
        <a:solidFill>
          <a:schemeClr val="tx1"/>
        </a:solidFill>
        <a:latin typeface="+mn-lt"/>
        <a:ea typeface="+mn-ea"/>
        <a:cs typeface="+mn-cs"/>
      </a:defRPr>
    </a:lvl5pPr>
    <a:lvl6pPr marL="1714256" algn="l" defTabSz="685703" rtl="0" eaLnBrk="1" latinLnBrk="0" hangingPunct="1">
      <a:defRPr sz="900" kern="1200">
        <a:solidFill>
          <a:schemeClr val="tx1"/>
        </a:solidFill>
        <a:latin typeface="+mn-lt"/>
        <a:ea typeface="+mn-ea"/>
        <a:cs typeface="+mn-cs"/>
      </a:defRPr>
    </a:lvl6pPr>
    <a:lvl7pPr marL="2057108" algn="l" defTabSz="685703" rtl="0" eaLnBrk="1" latinLnBrk="0" hangingPunct="1">
      <a:defRPr sz="900" kern="1200">
        <a:solidFill>
          <a:schemeClr val="tx1"/>
        </a:solidFill>
        <a:latin typeface="+mn-lt"/>
        <a:ea typeface="+mn-ea"/>
        <a:cs typeface="+mn-cs"/>
      </a:defRPr>
    </a:lvl7pPr>
    <a:lvl8pPr marL="2399959" algn="l" defTabSz="685703" rtl="0" eaLnBrk="1" latinLnBrk="0" hangingPunct="1">
      <a:defRPr sz="900" kern="1200">
        <a:solidFill>
          <a:schemeClr val="tx1"/>
        </a:solidFill>
        <a:latin typeface="+mn-lt"/>
        <a:ea typeface="+mn-ea"/>
        <a:cs typeface="+mn-cs"/>
      </a:defRPr>
    </a:lvl8pPr>
    <a:lvl9pPr marL="2742809" algn="l" defTabSz="68570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804986" indent="-309610">
              <a:defRPr>
                <a:solidFill>
                  <a:schemeClr val="tx1"/>
                </a:solidFill>
                <a:latin typeface="Arial Narrow" pitchFamily="34" charset="0"/>
                <a:ea typeface="微软雅黑" pitchFamily="34" charset="-122"/>
              </a:defRPr>
            </a:lvl2pPr>
            <a:lvl3pPr marL="1238441" indent="-247688">
              <a:defRPr>
                <a:solidFill>
                  <a:schemeClr val="tx1"/>
                </a:solidFill>
                <a:latin typeface="Arial Narrow" pitchFamily="34" charset="0"/>
                <a:ea typeface="微软雅黑" pitchFamily="34" charset="-122"/>
              </a:defRPr>
            </a:lvl3pPr>
            <a:lvl4pPr marL="1733817" indent="-247688">
              <a:defRPr>
                <a:solidFill>
                  <a:schemeClr val="tx1"/>
                </a:solidFill>
                <a:latin typeface="Arial Narrow" pitchFamily="34" charset="0"/>
                <a:ea typeface="微软雅黑" pitchFamily="34" charset="-122"/>
              </a:defRPr>
            </a:lvl4pPr>
            <a:lvl5pPr marL="2229193" indent="-247688">
              <a:defRPr>
                <a:solidFill>
                  <a:schemeClr val="tx1"/>
                </a:solidFill>
                <a:latin typeface="Arial Narrow" pitchFamily="34" charset="0"/>
                <a:ea typeface="微软雅黑" pitchFamily="34" charset="-122"/>
              </a:defRPr>
            </a:lvl5pPr>
            <a:lvl6pPr marL="2724569" indent="-247688" eaLnBrk="0" fontAlgn="base" hangingPunct="0">
              <a:spcBef>
                <a:spcPct val="0"/>
              </a:spcBef>
              <a:spcAft>
                <a:spcPct val="0"/>
              </a:spcAft>
              <a:defRPr>
                <a:solidFill>
                  <a:schemeClr val="tx1"/>
                </a:solidFill>
                <a:latin typeface="Arial Narrow" pitchFamily="34" charset="0"/>
                <a:ea typeface="微软雅黑" pitchFamily="34" charset="-122"/>
              </a:defRPr>
            </a:lvl6pPr>
            <a:lvl7pPr marL="3219945" indent="-247688" eaLnBrk="0" fontAlgn="base" hangingPunct="0">
              <a:spcBef>
                <a:spcPct val="0"/>
              </a:spcBef>
              <a:spcAft>
                <a:spcPct val="0"/>
              </a:spcAft>
              <a:defRPr>
                <a:solidFill>
                  <a:schemeClr val="tx1"/>
                </a:solidFill>
                <a:latin typeface="Arial Narrow" pitchFamily="34" charset="0"/>
                <a:ea typeface="微软雅黑" pitchFamily="34" charset="-122"/>
              </a:defRPr>
            </a:lvl7pPr>
            <a:lvl8pPr marL="3715322" indent="-247688" eaLnBrk="0" fontAlgn="base" hangingPunct="0">
              <a:spcBef>
                <a:spcPct val="0"/>
              </a:spcBef>
              <a:spcAft>
                <a:spcPct val="0"/>
              </a:spcAft>
              <a:defRPr>
                <a:solidFill>
                  <a:schemeClr val="tx1"/>
                </a:solidFill>
                <a:latin typeface="Arial Narrow" pitchFamily="34" charset="0"/>
                <a:ea typeface="微软雅黑" pitchFamily="34" charset="-122"/>
              </a:defRPr>
            </a:lvl8pPr>
            <a:lvl9pPr marL="4210698" indent="-247688"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C6D8A45C-C72D-4672-9BA5-0359BDE4593E}" type="slidenum">
              <a:rPr lang="zh-CN" altLang="en-US">
                <a:latin typeface="Calibri" pitchFamily="34" charset="0"/>
                <a:ea typeface="宋体" charset="-122"/>
              </a:rPr>
              <a:pPr/>
              <a:t>71</a:t>
            </a:fld>
            <a:endParaRPr lang="zh-CN" altLang="en-US">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p:spPr>
        <p:txBody>
          <a:bodyPr anchor="b"/>
          <a:lstStyle>
            <a:lvl1pPr algn="ctr">
              <a:defRPr sz="45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143001" y="2701528"/>
            <a:ext cx="6858000" cy="1241822"/>
          </a:xfrm>
        </p:spPr>
        <p:txBody>
          <a:bodyPr/>
          <a:lstStyle>
            <a:lvl1pPr marL="0" indent="0" algn="ctr">
              <a:buNone/>
              <a:defRPr sz="1800">
                <a:latin typeface="微软雅黑" pitchFamily="34" charset="-122"/>
                <a:ea typeface="微软雅黑" pitchFamily="34" charset="-122"/>
              </a:defRPr>
            </a:lvl1pPr>
            <a:lvl2pPr marL="342851" indent="0" algn="ctr">
              <a:buNone/>
              <a:defRPr sz="1500"/>
            </a:lvl2pPr>
            <a:lvl3pPr marL="685703" indent="0" algn="ctr">
              <a:buNone/>
              <a:defRPr sz="1400"/>
            </a:lvl3pPr>
            <a:lvl4pPr marL="1028555" indent="0" algn="ctr">
              <a:buNone/>
              <a:defRPr sz="1200"/>
            </a:lvl4pPr>
            <a:lvl5pPr marL="1371405" indent="0" algn="ctr">
              <a:buNone/>
              <a:defRPr sz="1200"/>
            </a:lvl5pPr>
            <a:lvl6pPr marL="1714256" indent="0" algn="ctr">
              <a:buNone/>
              <a:defRPr sz="1200"/>
            </a:lvl6pPr>
            <a:lvl7pPr marL="2057108" indent="0" algn="ctr">
              <a:buNone/>
              <a:defRPr sz="1200"/>
            </a:lvl7pPr>
            <a:lvl8pPr marL="2399959" indent="0" algn="ctr">
              <a:buNone/>
              <a:defRPr sz="1200"/>
            </a:lvl8pPr>
            <a:lvl9pPr marL="2742809"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1" y="273846"/>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3"/>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51" indent="0" algn="ctr">
              <a:buNone/>
              <a:defRPr>
                <a:solidFill>
                  <a:schemeClr val="tx1">
                    <a:tint val="75000"/>
                  </a:schemeClr>
                </a:solidFill>
              </a:defRPr>
            </a:lvl2pPr>
            <a:lvl3pPr marL="685703" indent="0" algn="ctr">
              <a:buNone/>
              <a:defRPr>
                <a:solidFill>
                  <a:schemeClr val="tx1">
                    <a:tint val="75000"/>
                  </a:schemeClr>
                </a:solidFill>
              </a:defRPr>
            </a:lvl3pPr>
            <a:lvl4pPr marL="1028555" indent="0" algn="ctr">
              <a:buNone/>
              <a:defRPr>
                <a:solidFill>
                  <a:schemeClr val="tx1">
                    <a:tint val="75000"/>
                  </a:schemeClr>
                </a:solidFill>
              </a:defRPr>
            </a:lvl4pPr>
            <a:lvl5pPr marL="1371405" indent="0" algn="ctr">
              <a:buNone/>
              <a:defRPr>
                <a:solidFill>
                  <a:schemeClr val="tx1">
                    <a:tint val="75000"/>
                  </a:schemeClr>
                </a:solidFill>
              </a:defRPr>
            </a:lvl5pPr>
            <a:lvl6pPr marL="1714256" indent="0" algn="ctr">
              <a:buNone/>
              <a:defRPr>
                <a:solidFill>
                  <a:schemeClr val="tx1">
                    <a:tint val="75000"/>
                  </a:schemeClr>
                </a:solidFill>
              </a:defRPr>
            </a:lvl6pPr>
            <a:lvl7pPr marL="2057108" indent="0" algn="ctr">
              <a:buNone/>
              <a:defRPr>
                <a:solidFill>
                  <a:schemeClr val="tx1">
                    <a:tint val="75000"/>
                  </a:schemeClr>
                </a:solidFill>
              </a:defRPr>
            </a:lvl7pPr>
            <a:lvl8pPr marL="2399959" indent="0" algn="ctr">
              <a:buNone/>
              <a:defRPr>
                <a:solidFill>
                  <a:schemeClr val="tx1">
                    <a:tint val="75000"/>
                  </a:schemeClr>
                </a:solidFill>
              </a:defRPr>
            </a:lvl8pPr>
            <a:lvl9pPr marL="27428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78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2622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9"/>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51" indent="0">
              <a:buNone/>
              <a:defRPr sz="1400">
                <a:solidFill>
                  <a:schemeClr val="tx1">
                    <a:tint val="75000"/>
                  </a:schemeClr>
                </a:solidFill>
              </a:defRPr>
            </a:lvl2pPr>
            <a:lvl3pPr marL="685703" indent="0">
              <a:buNone/>
              <a:defRPr sz="1200">
                <a:solidFill>
                  <a:schemeClr val="tx1">
                    <a:tint val="75000"/>
                  </a:schemeClr>
                </a:solidFill>
              </a:defRPr>
            </a:lvl3pPr>
            <a:lvl4pPr marL="1028555" indent="0">
              <a:buNone/>
              <a:defRPr sz="1100">
                <a:solidFill>
                  <a:schemeClr val="tx1">
                    <a:tint val="75000"/>
                  </a:schemeClr>
                </a:solidFill>
              </a:defRPr>
            </a:lvl4pPr>
            <a:lvl5pPr marL="1371405" indent="0">
              <a:buNone/>
              <a:defRPr sz="1100">
                <a:solidFill>
                  <a:schemeClr val="tx1">
                    <a:tint val="75000"/>
                  </a:schemeClr>
                </a:solidFill>
              </a:defRPr>
            </a:lvl5pPr>
            <a:lvl6pPr marL="1714256" indent="0">
              <a:buNone/>
              <a:defRPr sz="1100">
                <a:solidFill>
                  <a:schemeClr val="tx1">
                    <a:tint val="75000"/>
                  </a:schemeClr>
                </a:solidFill>
              </a:defRPr>
            </a:lvl6pPr>
            <a:lvl7pPr marL="2057108" indent="0">
              <a:buNone/>
              <a:defRPr sz="1100">
                <a:solidFill>
                  <a:schemeClr val="tx1">
                    <a:tint val="75000"/>
                  </a:schemeClr>
                </a:solidFill>
              </a:defRPr>
            </a:lvl7pPr>
            <a:lvl8pPr marL="2399959" indent="0">
              <a:buNone/>
              <a:defRPr sz="1100">
                <a:solidFill>
                  <a:schemeClr val="tx1">
                    <a:tint val="75000"/>
                  </a:schemeClr>
                </a:solidFill>
              </a:defRPr>
            </a:lvl8pPr>
            <a:lvl9pPr marL="2742809"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820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467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2" y="1151337"/>
            <a:ext cx="4040188"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2"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7"/>
            <a:ext cx="4041775"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9543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866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320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2"/>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30"/>
            <a:ext cx="3008313" cy="351829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972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651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2483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5982"/>
            <a:ext cx="27432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5982"/>
            <a:ext cx="80772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780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9" y="1282306"/>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51" indent="0">
              <a:buNone/>
              <a:defRPr sz="1500">
                <a:solidFill>
                  <a:schemeClr val="tx1">
                    <a:tint val="75000"/>
                  </a:schemeClr>
                </a:solidFill>
              </a:defRPr>
            </a:lvl2pPr>
            <a:lvl3pPr marL="685703" indent="0">
              <a:buNone/>
              <a:defRPr sz="1400">
                <a:solidFill>
                  <a:schemeClr val="tx1">
                    <a:tint val="75000"/>
                  </a:schemeClr>
                </a:solidFill>
              </a:defRPr>
            </a:lvl3pPr>
            <a:lvl4pPr marL="1028555" indent="0">
              <a:buNone/>
              <a:defRPr sz="1200">
                <a:solidFill>
                  <a:schemeClr val="tx1">
                    <a:tint val="75000"/>
                  </a:schemeClr>
                </a:solidFill>
              </a:defRPr>
            </a:lvl4pPr>
            <a:lvl5pPr marL="1371405" indent="0">
              <a:buNone/>
              <a:defRPr sz="1200">
                <a:solidFill>
                  <a:schemeClr val="tx1">
                    <a:tint val="75000"/>
                  </a:schemeClr>
                </a:solidFill>
              </a:defRPr>
            </a:lvl5pPr>
            <a:lvl6pPr marL="1714256" indent="0">
              <a:buNone/>
              <a:defRPr sz="1200">
                <a:solidFill>
                  <a:schemeClr val="tx1">
                    <a:tint val="75000"/>
                  </a:schemeClr>
                </a:solidFill>
              </a:defRPr>
            </a:lvl6pPr>
            <a:lvl7pPr marL="2057108" indent="0">
              <a:buNone/>
              <a:defRPr sz="1200">
                <a:solidFill>
                  <a:schemeClr val="tx1">
                    <a:tint val="75000"/>
                  </a:schemeClr>
                </a:solidFill>
              </a:defRPr>
            </a:lvl7pPr>
            <a:lvl8pPr marL="2399959" indent="0">
              <a:buNone/>
              <a:defRPr sz="1200">
                <a:solidFill>
                  <a:schemeClr val="tx1">
                    <a:tint val="75000"/>
                  </a:schemeClr>
                </a:solidFill>
              </a:defRPr>
            </a:lvl8pPr>
            <a:lvl9pPr marL="274280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1"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2" y="1999036"/>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5" y="1333829"/>
            <a:ext cx="3673182"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5" y="1999036"/>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1"/>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629841" y="1543052"/>
            <a:ext cx="3124012" cy="2858691"/>
          </a:xfrm>
        </p:spPr>
        <p:txBody>
          <a:bodyPr/>
          <a:lstStyle>
            <a:lvl1pPr marL="0" indent="0">
              <a:buNone/>
              <a:defRPr sz="1500"/>
            </a:lvl1pPr>
            <a:lvl2pPr marL="342851" indent="0">
              <a:buNone/>
              <a:defRPr sz="1400"/>
            </a:lvl2pPr>
            <a:lvl3pPr marL="685703" indent="0">
              <a:buNone/>
              <a:defRPr sz="1200"/>
            </a:lvl3pPr>
            <a:lvl4pPr marL="1028555" indent="0">
              <a:buNone/>
              <a:defRPr sz="1100"/>
            </a:lvl4pPr>
            <a:lvl5pPr marL="1371405" indent="0">
              <a:buNone/>
              <a:defRPr sz="1100"/>
            </a:lvl5pPr>
            <a:lvl6pPr marL="1714256" indent="0">
              <a:buNone/>
              <a:defRPr sz="1100"/>
            </a:lvl6pPr>
            <a:lvl7pPr marL="2057108" indent="0">
              <a:buNone/>
              <a:defRPr sz="1100"/>
            </a:lvl7pPr>
            <a:lvl8pPr marL="2399959" indent="0">
              <a:buNone/>
              <a:defRPr sz="1100"/>
            </a:lvl8pPr>
            <a:lvl9pPr marL="274280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6"/>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6"/>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1" y="273844"/>
            <a:ext cx="7886700" cy="994172"/>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1" y="1369219"/>
            <a:ext cx="7886700" cy="3263504"/>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028951" y="4767264"/>
            <a:ext cx="30861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1" y="4767264"/>
            <a:ext cx="20574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70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6" indent="-171426" algn="l" defTabSz="68570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77" indent="-171426" algn="l" defTabSz="68570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28" indent="-171426" algn="l" defTabSz="68570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79"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830"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82"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53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8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236"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4"/>
            <a:ext cx="8229600" cy="3394472"/>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6"/>
            <a:ext cx="21336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124200" y="4767266"/>
            <a:ext cx="28956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6"/>
            <a:ext cx="21336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3445533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685703" rtl="0" eaLnBrk="1" latinLnBrk="0" hangingPunct="1">
        <a:spcBef>
          <a:spcPct val="0"/>
        </a:spcBef>
        <a:buNone/>
        <a:defRPr sz="3300" kern="1200">
          <a:solidFill>
            <a:schemeClr val="tx1"/>
          </a:solidFill>
          <a:latin typeface="+mj-lt"/>
          <a:ea typeface="+mj-ea"/>
          <a:cs typeface="+mj-cs"/>
        </a:defRPr>
      </a:lvl1pPr>
    </p:titleStyle>
    <p:bodyStyle>
      <a:lvl1pPr marL="257138" indent="-257138" algn="l" defTabSz="68570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34" indent="-214283" algn="l" defTabSz="68570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128" indent="-171426" algn="l" defTabSz="68570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199979"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2830"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682"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53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38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236"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17.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0.xml.rels><?xml version="1.0" encoding="UTF-8" standalone="yes"?>
<Relationships xmlns="http://schemas.openxmlformats.org/package/2006/relationships"><Relationship Id="rId8" Type="http://schemas.openxmlformats.org/officeDocument/2006/relationships/tags" Target="../tags/tag103.xml"/><Relationship Id="rId13" Type="http://schemas.openxmlformats.org/officeDocument/2006/relationships/tags" Target="../tags/tag108.xml"/><Relationship Id="rId18" Type="http://schemas.openxmlformats.org/officeDocument/2006/relationships/tags" Target="../tags/tag113.xml"/><Relationship Id="rId3" Type="http://schemas.openxmlformats.org/officeDocument/2006/relationships/tags" Target="../tags/tag98.xml"/><Relationship Id="rId7" Type="http://schemas.openxmlformats.org/officeDocument/2006/relationships/tags" Target="../tags/tag102.xml"/><Relationship Id="rId12" Type="http://schemas.openxmlformats.org/officeDocument/2006/relationships/tags" Target="../tags/tag107.xml"/><Relationship Id="rId17" Type="http://schemas.openxmlformats.org/officeDocument/2006/relationships/tags" Target="../tags/tag112.xml"/><Relationship Id="rId2" Type="http://schemas.openxmlformats.org/officeDocument/2006/relationships/tags" Target="../tags/tag97.xml"/><Relationship Id="rId16" Type="http://schemas.openxmlformats.org/officeDocument/2006/relationships/tags" Target="../tags/tag111.xml"/><Relationship Id="rId1" Type="http://schemas.openxmlformats.org/officeDocument/2006/relationships/tags" Target="../tags/tag96.xml"/><Relationship Id="rId6" Type="http://schemas.openxmlformats.org/officeDocument/2006/relationships/tags" Target="../tags/tag101.xml"/><Relationship Id="rId11" Type="http://schemas.openxmlformats.org/officeDocument/2006/relationships/tags" Target="../tags/tag106.xml"/><Relationship Id="rId5" Type="http://schemas.openxmlformats.org/officeDocument/2006/relationships/tags" Target="../tags/tag100.xml"/><Relationship Id="rId15" Type="http://schemas.openxmlformats.org/officeDocument/2006/relationships/tags" Target="../tags/tag110.xml"/><Relationship Id="rId10" Type="http://schemas.openxmlformats.org/officeDocument/2006/relationships/tags" Target="../tags/tag105.xml"/><Relationship Id="rId19" Type="http://schemas.openxmlformats.org/officeDocument/2006/relationships/slideLayout" Target="../slideLayouts/slideLayout17.xml"/><Relationship Id="rId4" Type="http://schemas.openxmlformats.org/officeDocument/2006/relationships/tags" Target="../tags/tag99.xml"/><Relationship Id="rId9" Type="http://schemas.openxmlformats.org/officeDocument/2006/relationships/tags" Target="../tags/tag104.xml"/><Relationship Id="rId14" Type="http://schemas.openxmlformats.org/officeDocument/2006/relationships/tags" Target="../tags/tag109.xml"/></Relationships>
</file>

<file path=ppt/slides/_rels/slide11.xml.rels><?xml version="1.0" encoding="UTF-8" standalone="yes"?>
<Relationships xmlns="http://schemas.openxmlformats.org/package/2006/relationships"><Relationship Id="rId8" Type="http://schemas.openxmlformats.org/officeDocument/2006/relationships/tags" Target="../tags/tag121.xml"/><Relationship Id="rId13" Type="http://schemas.openxmlformats.org/officeDocument/2006/relationships/tags" Target="../tags/tag126.xml"/><Relationship Id="rId3" Type="http://schemas.openxmlformats.org/officeDocument/2006/relationships/tags" Target="../tags/tag116.xml"/><Relationship Id="rId7" Type="http://schemas.openxmlformats.org/officeDocument/2006/relationships/tags" Target="../tags/tag120.xml"/><Relationship Id="rId12" Type="http://schemas.openxmlformats.org/officeDocument/2006/relationships/tags" Target="../tags/tag125.xm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tags" Target="../tags/tag119.xml"/><Relationship Id="rId11" Type="http://schemas.openxmlformats.org/officeDocument/2006/relationships/tags" Target="../tags/tag124.xml"/><Relationship Id="rId5" Type="http://schemas.openxmlformats.org/officeDocument/2006/relationships/tags" Target="../tags/tag118.xml"/><Relationship Id="rId15" Type="http://schemas.openxmlformats.org/officeDocument/2006/relationships/slideLayout" Target="../slideLayouts/slideLayout17.xml"/><Relationship Id="rId10" Type="http://schemas.openxmlformats.org/officeDocument/2006/relationships/tags" Target="../tags/tag123.xml"/><Relationship Id="rId4" Type="http://schemas.openxmlformats.org/officeDocument/2006/relationships/tags" Target="../tags/tag117.xml"/><Relationship Id="rId9" Type="http://schemas.openxmlformats.org/officeDocument/2006/relationships/tags" Target="../tags/tag122.xml"/><Relationship Id="rId14" Type="http://schemas.openxmlformats.org/officeDocument/2006/relationships/tags" Target="../tags/tag127.xml"/></Relationships>
</file>

<file path=ppt/slides/_rels/slide12.xml.rels><?xml version="1.0" encoding="UTF-8" standalone="yes"?>
<Relationships xmlns="http://schemas.openxmlformats.org/package/2006/relationships"><Relationship Id="rId8" Type="http://schemas.openxmlformats.org/officeDocument/2006/relationships/tags" Target="../tags/tag135.xml"/><Relationship Id="rId13" Type="http://schemas.openxmlformats.org/officeDocument/2006/relationships/tags" Target="../tags/tag140.xml"/><Relationship Id="rId18" Type="http://schemas.openxmlformats.org/officeDocument/2006/relationships/tags" Target="../tags/tag145.xml"/><Relationship Id="rId26" Type="http://schemas.openxmlformats.org/officeDocument/2006/relationships/tags" Target="../tags/tag153.xml"/><Relationship Id="rId3" Type="http://schemas.openxmlformats.org/officeDocument/2006/relationships/tags" Target="../tags/tag130.xml"/><Relationship Id="rId21" Type="http://schemas.openxmlformats.org/officeDocument/2006/relationships/tags" Target="../tags/tag148.xml"/><Relationship Id="rId7" Type="http://schemas.openxmlformats.org/officeDocument/2006/relationships/tags" Target="../tags/tag134.xml"/><Relationship Id="rId12" Type="http://schemas.openxmlformats.org/officeDocument/2006/relationships/tags" Target="../tags/tag139.xml"/><Relationship Id="rId17" Type="http://schemas.openxmlformats.org/officeDocument/2006/relationships/tags" Target="../tags/tag144.xml"/><Relationship Id="rId25" Type="http://schemas.openxmlformats.org/officeDocument/2006/relationships/tags" Target="../tags/tag152.xml"/><Relationship Id="rId2" Type="http://schemas.openxmlformats.org/officeDocument/2006/relationships/tags" Target="../tags/tag129.xml"/><Relationship Id="rId16" Type="http://schemas.openxmlformats.org/officeDocument/2006/relationships/tags" Target="../tags/tag143.xml"/><Relationship Id="rId20" Type="http://schemas.openxmlformats.org/officeDocument/2006/relationships/tags" Target="../tags/tag147.xml"/><Relationship Id="rId1" Type="http://schemas.openxmlformats.org/officeDocument/2006/relationships/tags" Target="../tags/tag128.xml"/><Relationship Id="rId6" Type="http://schemas.openxmlformats.org/officeDocument/2006/relationships/tags" Target="../tags/tag133.xml"/><Relationship Id="rId11" Type="http://schemas.openxmlformats.org/officeDocument/2006/relationships/tags" Target="../tags/tag138.xml"/><Relationship Id="rId24" Type="http://schemas.openxmlformats.org/officeDocument/2006/relationships/tags" Target="../tags/tag151.xml"/><Relationship Id="rId5" Type="http://schemas.openxmlformats.org/officeDocument/2006/relationships/tags" Target="../tags/tag132.xml"/><Relationship Id="rId15" Type="http://schemas.openxmlformats.org/officeDocument/2006/relationships/tags" Target="../tags/tag142.xml"/><Relationship Id="rId23" Type="http://schemas.openxmlformats.org/officeDocument/2006/relationships/tags" Target="../tags/tag150.xml"/><Relationship Id="rId10" Type="http://schemas.openxmlformats.org/officeDocument/2006/relationships/tags" Target="../tags/tag137.xml"/><Relationship Id="rId19" Type="http://schemas.openxmlformats.org/officeDocument/2006/relationships/tags" Target="../tags/tag146.xml"/><Relationship Id="rId4" Type="http://schemas.openxmlformats.org/officeDocument/2006/relationships/tags" Target="../tags/tag131.xml"/><Relationship Id="rId9" Type="http://schemas.openxmlformats.org/officeDocument/2006/relationships/tags" Target="../tags/tag136.xml"/><Relationship Id="rId14" Type="http://schemas.openxmlformats.org/officeDocument/2006/relationships/tags" Target="../tags/tag141.xml"/><Relationship Id="rId22" Type="http://schemas.openxmlformats.org/officeDocument/2006/relationships/tags" Target="../tags/tag149.xml"/><Relationship Id="rId27"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tags" Target="../tags/tag156.xml"/><Relationship Id="rId7" Type="http://schemas.openxmlformats.org/officeDocument/2006/relationships/slideLayout" Target="../slideLayouts/slideLayout17.xml"/><Relationship Id="rId2" Type="http://schemas.openxmlformats.org/officeDocument/2006/relationships/tags" Target="../tags/tag155.xml"/><Relationship Id="rId1" Type="http://schemas.openxmlformats.org/officeDocument/2006/relationships/tags" Target="../tags/tag154.xml"/><Relationship Id="rId6" Type="http://schemas.openxmlformats.org/officeDocument/2006/relationships/tags" Target="../tags/tag159.xml"/><Relationship Id="rId5" Type="http://schemas.openxmlformats.org/officeDocument/2006/relationships/tags" Target="../tags/tag158.xml"/><Relationship Id="rId4" Type="http://schemas.openxmlformats.org/officeDocument/2006/relationships/tags" Target="../tags/tag157.xml"/></Relationships>
</file>

<file path=ppt/slides/_rels/slide14.xml.rels><?xml version="1.0" encoding="UTF-8" standalone="yes"?>
<Relationships xmlns="http://schemas.openxmlformats.org/package/2006/relationships"><Relationship Id="rId3" Type="http://schemas.openxmlformats.org/officeDocument/2006/relationships/tags" Target="../tags/tag162.xml"/><Relationship Id="rId7" Type="http://schemas.openxmlformats.org/officeDocument/2006/relationships/slideLayout" Target="../slideLayouts/slideLayout17.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s>
</file>

<file path=ppt/slides/_rels/slide15.xml.rels><?xml version="1.0" encoding="UTF-8" standalone="yes"?>
<Relationships xmlns="http://schemas.openxmlformats.org/package/2006/relationships"><Relationship Id="rId3" Type="http://schemas.openxmlformats.org/officeDocument/2006/relationships/tags" Target="../tags/tag168.xml"/><Relationship Id="rId7" Type="http://schemas.openxmlformats.org/officeDocument/2006/relationships/slideLayout" Target="../slideLayouts/slideLayout17.xml"/><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tags" Target="../tags/tag169.xml"/></Relationships>
</file>

<file path=ppt/slides/_rels/slide1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174.xml"/><Relationship Id="rId7" Type="http://schemas.openxmlformats.org/officeDocument/2006/relationships/slideLayout" Target="../slideLayouts/slideLayout17.xml"/><Relationship Id="rId2" Type="http://schemas.openxmlformats.org/officeDocument/2006/relationships/tags" Target="../tags/tag173.xml"/><Relationship Id="rId1" Type="http://schemas.openxmlformats.org/officeDocument/2006/relationships/tags" Target="../tags/tag172.xml"/><Relationship Id="rId6" Type="http://schemas.openxmlformats.org/officeDocument/2006/relationships/tags" Target="../tags/tag177.xml"/><Relationship Id="rId5" Type="http://schemas.openxmlformats.org/officeDocument/2006/relationships/tags" Target="../tags/tag176.xml"/><Relationship Id="rId4" Type="http://schemas.openxmlformats.org/officeDocument/2006/relationships/tags" Target="../tags/tag175.xml"/><Relationship Id="rId9" Type="http://schemas.openxmlformats.org/officeDocument/2006/relationships/image" Target="NULL" TargetMode="External"/></Relationships>
</file>

<file path=ppt/slides/_rels/slide17.xml.rels><?xml version="1.0" encoding="UTF-8" standalone="yes"?>
<Relationships xmlns="http://schemas.openxmlformats.org/package/2006/relationships"><Relationship Id="rId3" Type="http://schemas.openxmlformats.org/officeDocument/2006/relationships/tags" Target="../tags/tag180.xml"/><Relationship Id="rId7" Type="http://schemas.openxmlformats.org/officeDocument/2006/relationships/slideLayout" Target="../slideLayouts/slideLayout17.xml"/><Relationship Id="rId2" Type="http://schemas.openxmlformats.org/officeDocument/2006/relationships/tags" Target="../tags/tag179.xml"/><Relationship Id="rId1" Type="http://schemas.openxmlformats.org/officeDocument/2006/relationships/tags" Target="../tags/tag178.xml"/><Relationship Id="rId6" Type="http://schemas.openxmlformats.org/officeDocument/2006/relationships/tags" Target="../tags/tag183.xml"/><Relationship Id="rId5" Type="http://schemas.openxmlformats.org/officeDocument/2006/relationships/tags" Target="../tags/tag182.xml"/><Relationship Id="rId4" Type="http://schemas.openxmlformats.org/officeDocument/2006/relationships/tags" Target="../tags/tag181.xml"/></Relationships>
</file>

<file path=ppt/slides/_rels/slide18.xml.rels><?xml version="1.0" encoding="UTF-8" standalone="yes"?>
<Relationships xmlns="http://schemas.openxmlformats.org/package/2006/relationships"><Relationship Id="rId8" Type="http://schemas.openxmlformats.org/officeDocument/2006/relationships/tags" Target="../tags/tag191.xml"/><Relationship Id="rId13" Type="http://schemas.openxmlformats.org/officeDocument/2006/relationships/tags" Target="../tags/tag196.xml"/><Relationship Id="rId3" Type="http://schemas.openxmlformats.org/officeDocument/2006/relationships/tags" Target="../tags/tag186.xml"/><Relationship Id="rId7" Type="http://schemas.openxmlformats.org/officeDocument/2006/relationships/tags" Target="../tags/tag190.xml"/><Relationship Id="rId12" Type="http://schemas.openxmlformats.org/officeDocument/2006/relationships/tags" Target="../tags/tag195.xml"/><Relationship Id="rId2" Type="http://schemas.openxmlformats.org/officeDocument/2006/relationships/tags" Target="../tags/tag185.xml"/><Relationship Id="rId16" Type="http://schemas.openxmlformats.org/officeDocument/2006/relationships/slideLayout" Target="../slideLayouts/slideLayout17.xml"/><Relationship Id="rId1" Type="http://schemas.openxmlformats.org/officeDocument/2006/relationships/tags" Target="../tags/tag184.xml"/><Relationship Id="rId6" Type="http://schemas.openxmlformats.org/officeDocument/2006/relationships/tags" Target="../tags/tag189.xml"/><Relationship Id="rId11" Type="http://schemas.openxmlformats.org/officeDocument/2006/relationships/tags" Target="../tags/tag194.xml"/><Relationship Id="rId5" Type="http://schemas.openxmlformats.org/officeDocument/2006/relationships/tags" Target="../tags/tag188.xml"/><Relationship Id="rId15" Type="http://schemas.openxmlformats.org/officeDocument/2006/relationships/tags" Target="../tags/tag198.xml"/><Relationship Id="rId10" Type="http://schemas.openxmlformats.org/officeDocument/2006/relationships/tags" Target="../tags/tag193.xml"/><Relationship Id="rId4" Type="http://schemas.openxmlformats.org/officeDocument/2006/relationships/tags" Target="../tags/tag187.xml"/><Relationship Id="rId9" Type="http://schemas.openxmlformats.org/officeDocument/2006/relationships/tags" Target="../tags/tag192.xml"/><Relationship Id="rId14" Type="http://schemas.openxmlformats.org/officeDocument/2006/relationships/tags" Target="../tags/tag197.xml"/></Relationships>
</file>

<file path=ppt/slides/_rels/slide19.xml.rels><?xml version="1.0" encoding="UTF-8" standalone="yes"?>
<Relationships xmlns="http://schemas.openxmlformats.org/package/2006/relationships"><Relationship Id="rId8" Type="http://schemas.openxmlformats.org/officeDocument/2006/relationships/tags" Target="../tags/tag206.xml"/><Relationship Id="rId13" Type="http://schemas.openxmlformats.org/officeDocument/2006/relationships/slideLayout" Target="../slideLayouts/slideLayout17.xml"/><Relationship Id="rId3" Type="http://schemas.openxmlformats.org/officeDocument/2006/relationships/tags" Target="../tags/tag201.xml"/><Relationship Id="rId7" Type="http://schemas.openxmlformats.org/officeDocument/2006/relationships/tags" Target="../tags/tag205.xml"/><Relationship Id="rId12" Type="http://schemas.openxmlformats.org/officeDocument/2006/relationships/tags" Target="../tags/tag210.xml"/><Relationship Id="rId2" Type="http://schemas.openxmlformats.org/officeDocument/2006/relationships/tags" Target="../tags/tag200.xml"/><Relationship Id="rId1" Type="http://schemas.openxmlformats.org/officeDocument/2006/relationships/tags" Target="../tags/tag199.xml"/><Relationship Id="rId6" Type="http://schemas.openxmlformats.org/officeDocument/2006/relationships/tags" Target="../tags/tag204.xml"/><Relationship Id="rId11" Type="http://schemas.openxmlformats.org/officeDocument/2006/relationships/tags" Target="../tags/tag209.xml"/><Relationship Id="rId5" Type="http://schemas.openxmlformats.org/officeDocument/2006/relationships/tags" Target="../tags/tag203.xml"/><Relationship Id="rId10" Type="http://schemas.openxmlformats.org/officeDocument/2006/relationships/tags" Target="../tags/tag208.xml"/><Relationship Id="rId4" Type="http://schemas.openxmlformats.org/officeDocument/2006/relationships/tags" Target="../tags/tag202.xml"/><Relationship Id="rId9" Type="http://schemas.openxmlformats.org/officeDocument/2006/relationships/tags" Target="../tags/tag207.xm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18.xml"/><Relationship Id="rId7" Type="http://schemas.openxmlformats.org/officeDocument/2006/relationships/slideLayout" Target="../slideLayouts/slideLayout17.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9" Type="http://schemas.openxmlformats.org/officeDocument/2006/relationships/image" Target="NULL" TargetMode="External"/></Relationships>
</file>

<file path=ppt/slides/_rels/slide20.xml.rels><?xml version="1.0" encoding="UTF-8" standalone="yes"?>
<Relationships xmlns="http://schemas.openxmlformats.org/package/2006/relationships"><Relationship Id="rId3" Type="http://schemas.openxmlformats.org/officeDocument/2006/relationships/tags" Target="../tags/tag213.xml"/><Relationship Id="rId7" Type="http://schemas.openxmlformats.org/officeDocument/2006/relationships/slideLayout" Target="../slideLayouts/slideLayout17.xml"/><Relationship Id="rId2" Type="http://schemas.openxmlformats.org/officeDocument/2006/relationships/tags" Target="../tags/tag212.xml"/><Relationship Id="rId1" Type="http://schemas.openxmlformats.org/officeDocument/2006/relationships/tags" Target="../tags/tag211.xml"/><Relationship Id="rId6" Type="http://schemas.openxmlformats.org/officeDocument/2006/relationships/tags" Target="../tags/tag216.xml"/><Relationship Id="rId5" Type="http://schemas.openxmlformats.org/officeDocument/2006/relationships/tags" Target="../tags/tag215.xml"/><Relationship Id="rId4" Type="http://schemas.openxmlformats.org/officeDocument/2006/relationships/tags" Target="../tags/tag214.xml"/></Relationships>
</file>

<file path=ppt/slides/_rels/slide2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219.xml"/><Relationship Id="rId7" Type="http://schemas.openxmlformats.org/officeDocument/2006/relationships/slideLayout" Target="../slideLayouts/slideLayout17.xml"/><Relationship Id="rId2" Type="http://schemas.openxmlformats.org/officeDocument/2006/relationships/tags" Target="../tags/tag218.xml"/><Relationship Id="rId1" Type="http://schemas.openxmlformats.org/officeDocument/2006/relationships/tags" Target="../tags/tag217.xml"/><Relationship Id="rId6" Type="http://schemas.openxmlformats.org/officeDocument/2006/relationships/tags" Target="../tags/tag222.xml"/><Relationship Id="rId5" Type="http://schemas.openxmlformats.org/officeDocument/2006/relationships/tags" Target="../tags/tag221.xml"/><Relationship Id="rId10" Type="http://schemas.openxmlformats.org/officeDocument/2006/relationships/image" Target="../media/image7.1"/><Relationship Id="rId4" Type="http://schemas.openxmlformats.org/officeDocument/2006/relationships/tags" Target="../tags/tag220.xml"/><Relationship Id="rId9" Type="http://schemas.microsoft.com/office/2007/relationships/hdphoto" Target="../media/hdphoto1.wdp"/></Relationships>
</file>

<file path=ppt/slides/_rels/slide2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tags" Target="../tags/tag225.xml"/><Relationship Id="rId7" Type="http://schemas.openxmlformats.org/officeDocument/2006/relationships/slideLayout" Target="../slideLayouts/slideLayout17.xml"/><Relationship Id="rId2" Type="http://schemas.openxmlformats.org/officeDocument/2006/relationships/tags" Target="../tags/tag224.xml"/><Relationship Id="rId1" Type="http://schemas.openxmlformats.org/officeDocument/2006/relationships/tags" Target="../tags/tag223.xml"/><Relationship Id="rId6" Type="http://schemas.openxmlformats.org/officeDocument/2006/relationships/tags" Target="../tags/tag228.xml"/><Relationship Id="rId5" Type="http://schemas.openxmlformats.org/officeDocument/2006/relationships/tags" Target="../tags/tag227.xml"/><Relationship Id="rId4" Type="http://schemas.openxmlformats.org/officeDocument/2006/relationships/tags" Target="../tags/tag226.xml"/><Relationship Id="rId9" Type="http://schemas.openxmlformats.org/officeDocument/2006/relationships/image" Target="../media/image9.gif"/></Relationships>
</file>

<file path=ppt/slides/_rels/slide23.xml.rels><?xml version="1.0" encoding="UTF-8" standalone="yes"?>
<Relationships xmlns="http://schemas.openxmlformats.org/package/2006/relationships"><Relationship Id="rId3" Type="http://schemas.openxmlformats.org/officeDocument/2006/relationships/tags" Target="../tags/tag231.xml"/><Relationship Id="rId7" Type="http://schemas.openxmlformats.org/officeDocument/2006/relationships/slideLayout" Target="../slideLayouts/slideLayout17.xml"/><Relationship Id="rId2" Type="http://schemas.openxmlformats.org/officeDocument/2006/relationships/tags" Target="../tags/tag230.xml"/><Relationship Id="rId1" Type="http://schemas.openxmlformats.org/officeDocument/2006/relationships/tags" Target="../tags/tag229.xml"/><Relationship Id="rId6" Type="http://schemas.openxmlformats.org/officeDocument/2006/relationships/tags" Target="../tags/tag234.xml"/><Relationship Id="rId5" Type="http://schemas.openxmlformats.org/officeDocument/2006/relationships/tags" Target="../tags/tag233.xml"/><Relationship Id="rId4" Type="http://schemas.openxmlformats.org/officeDocument/2006/relationships/tags" Target="../tags/tag232.xml"/></Relationships>
</file>

<file path=ppt/slides/_rels/slide24.xml.rels><?xml version="1.0" encoding="UTF-8" standalone="yes"?>
<Relationships xmlns="http://schemas.openxmlformats.org/package/2006/relationships"><Relationship Id="rId3" Type="http://schemas.openxmlformats.org/officeDocument/2006/relationships/tags" Target="../tags/tag237.xml"/><Relationship Id="rId7" Type="http://schemas.openxmlformats.org/officeDocument/2006/relationships/slideLayout" Target="../slideLayouts/slideLayout17.xml"/><Relationship Id="rId2" Type="http://schemas.openxmlformats.org/officeDocument/2006/relationships/tags" Target="../tags/tag236.xml"/><Relationship Id="rId1" Type="http://schemas.openxmlformats.org/officeDocument/2006/relationships/tags" Target="../tags/tag235.xml"/><Relationship Id="rId6" Type="http://schemas.openxmlformats.org/officeDocument/2006/relationships/tags" Target="../tags/tag240.xml"/><Relationship Id="rId5" Type="http://schemas.openxmlformats.org/officeDocument/2006/relationships/tags" Target="../tags/tag239.xml"/><Relationship Id="rId4" Type="http://schemas.openxmlformats.org/officeDocument/2006/relationships/tags" Target="../tags/tag238.xml"/></Relationships>
</file>

<file path=ppt/slides/_rels/slide25.xml.rels><?xml version="1.0" encoding="UTF-8" standalone="yes"?>
<Relationships xmlns="http://schemas.openxmlformats.org/package/2006/relationships"><Relationship Id="rId3" Type="http://schemas.openxmlformats.org/officeDocument/2006/relationships/tags" Target="../tags/tag243.xml"/><Relationship Id="rId7" Type="http://schemas.openxmlformats.org/officeDocument/2006/relationships/slideLayout" Target="../slideLayouts/slideLayout17.xml"/><Relationship Id="rId2" Type="http://schemas.openxmlformats.org/officeDocument/2006/relationships/tags" Target="../tags/tag242.xml"/><Relationship Id="rId1" Type="http://schemas.openxmlformats.org/officeDocument/2006/relationships/tags" Target="../tags/tag241.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s>
</file>

<file path=ppt/slides/_rels/slide26.xml.rels><?xml version="1.0" encoding="UTF-8" standalone="yes"?>
<Relationships xmlns="http://schemas.openxmlformats.org/package/2006/relationships"><Relationship Id="rId3" Type="http://schemas.openxmlformats.org/officeDocument/2006/relationships/tags" Target="../tags/tag249.xml"/><Relationship Id="rId7" Type="http://schemas.openxmlformats.org/officeDocument/2006/relationships/slideLayout" Target="../slideLayouts/slideLayout17.xml"/><Relationship Id="rId2" Type="http://schemas.openxmlformats.org/officeDocument/2006/relationships/tags" Target="../tags/tag248.xml"/><Relationship Id="rId1" Type="http://schemas.openxmlformats.org/officeDocument/2006/relationships/tags" Target="../tags/tag247.xml"/><Relationship Id="rId6" Type="http://schemas.openxmlformats.org/officeDocument/2006/relationships/tags" Target="../tags/tag252.xml"/><Relationship Id="rId5" Type="http://schemas.openxmlformats.org/officeDocument/2006/relationships/tags" Target="../tags/tag251.xml"/><Relationship Id="rId4" Type="http://schemas.openxmlformats.org/officeDocument/2006/relationships/tags" Target="../tags/tag250.xml"/></Relationships>
</file>

<file path=ppt/slides/_rels/slide27.xml.rels><?xml version="1.0" encoding="UTF-8" standalone="yes"?>
<Relationships xmlns="http://schemas.openxmlformats.org/package/2006/relationships"><Relationship Id="rId3" Type="http://schemas.openxmlformats.org/officeDocument/2006/relationships/tags" Target="../tags/tag255.xml"/><Relationship Id="rId7" Type="http://schemas.openxmlformats.org/officeDocument/2006/relationships/slideLayout" Target="../slideLayouts/slideLayout17.xml"/><Relationship Id="rId2" Type="http://schemas.openxmlformats.org/officeDocument/2006/relationships/tags" Target="../tags/tag254.xml"/><Relationship Id="rId1" Type="http://schemas.openxmlformats.org/officeDocument/2006/relationships/tags" Target="../tags/tag253.xml"/><Relationship Id="rId6" Type="http://schemas.openxmlformats.org/officeDocument/2006/relationships/tags" Target="../tags/tag258.xml"/><Relationship Id="rId5" Type="http://schemas.openxmlformats.org/officeDocument/2006/relationships/tags" Target="../tags/tag257.xml"/><Relationship Id="rId4" Type="http://schemas.openxmlformats.org/officeDocument/2006/relationships/tags" Target="../tags/tag256.xml"/></Relationships>
</file>

<file path=ppt/slides/_rels/slide28.xml.rels><?xml version="1.0" encoding="UTF-8" standalone="yes"?>
<Relationships xmlns="http://schemas.openxmlformats.org/package/2006/relationships"><Relationship Id="rId3" Type="http://schemas.openxmlformats.org/officeDocument/2006/relationships/tags" Target="../tags/tag261.xml"/><Relationship Id="rId7" Type="http://schemas.openxmlformats.org/officeDocument/2006/relationships/slideLayout" Target="../slideLayouts/slideLayout17.xml"/><Relationship Id="rId2" Type="http://schemas.openxmlformats.org/officeDocument/2006/relationships/tags" Target="../tags/tag260.xml"/><Relationship Id="rId1" Type="http://schemas.openxmlformats.org/officeDocument/2006/relationships/tags" Target="../tags/tag259.xml"/><Relationship Id="rId6" Type="http://schemas.openxmlformats.org/officeDocument/2006/relationships/tags" Target="../tags/tag264.xml"/><Relationship Id="rId5" Type="http://schemas.openxmlformats.org/officeDocument/2006/relationships/tags" Target="../tags/tag263.xml"/><Relationship Id="rId4" Type="http://schemas.openxmlformats.org/officeDocument/2006/relationships/tags" Target="../tags/tag262.xml"/></Relationships>
</file>

<file path=ppt/slides/_rels/slide29.xml.rels><?xml version="1.0" encoding="UTF-8" standalone="yes"?>
<Relationships xmlns="http://schemas.openxmlformats.org/package/2006/relationships"><Relationship Id="rId3" Type="http://schemas.openxmlformats.org/officeDocument/2006/relationships/tags" Target="../tags/tag267.xml"/><Relationship Id="rId7" Type="http://schemas.openxmlformats.org/officeDocument/2006/relationships/slideLayout" Target="../slideLayouts/slideLayout17.xml"/><Relationship Id="rId2" Type="http://schemas.openxmlformats.org/officeDocument/2006/relationships/tags" Target="../tags/tag266.xml"/><Relationship Id="rId1" Type="http://schemas.openxmlformats.org/officeDocument/2006/relationships/tags" Target="../tags/tag265.xml"/><Relationship Id="rId6" Type="http://schemas.openxmlformats.org/officeDocument/2006/relationships/tags" Target="../tags/tag270.xml"/><Relationship Id="rId5" Type="http://schemas.openxmlformats.org/officeDocument/2006/relationships/tags" Target="../tags/tag269.xml"/><Relationship Id="rId4" Type="http://schemas.openxmlformats.org/officeDocument/2006/relationships/tags" Target="../tags/tag268.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24.xml"/><Relationship Id="rId7" Type="http://schemas.openxmlformats.org/officeDocument/2006/relationships/slideLayout" Target="../slideLayouts/slideLayout17.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10" Type="http://schemas.openxmlformats.org/officeDocument/2006/relationships/image" Target="NULL" TargetMode="External"/><Relationship Id="rId4" Type="http://schemas.openxmlformats.org/officeDocument/2006/relationships/tags" Target="../tags/tag25.xml"/><Relationship Id="rId9"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tags" Target="../tags/tag273.xml"/><Relationship Id="rId7" Type="http://schemas.openxmlformats.org/officeDocument/2006/relationships/slideLayout" Target="../slideLayouts/slideLayout17.xml"/><Relationship Id="rId2" Type="http://schemas.openxmlformats.org/officeDocument/2006/relationships/tags" Target="../tags/tag272.xml"/><Relationship Id="rId1" Type="http://schemas.openxmlformats.org/officeDocument/2006/relationships/tags" Target="../tags/tag271.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s>
</file>

<file path=ppt/slides/_rels/slide31.xml.rels><?xml version="1.0" encoding="UTF-8" standalone="yes"?>
<Relationships xmlns="http://schemas.openxmlformats.org/package/2006/relationships"><Relationship Id="rId3" Type="http://schemas.openxmlformats.org/officeDocument/2006/relationships/tags" Target="../tags/tag279.xml"/><Relationship Id="rId7" Type="http://schemas.openxmlformats.org/officeDocument/2006/relationships/slideLayout" Target="../slideLayouts/slideLayout17.xml"/><Relationship Id="rId2" Type="http://schemas.openxmlformats.org/officeDocument/2006/relationships/tags" Target="../tags/tag278.xml"/><Relationship Id="rId1" Type="http://schemas.openxmlformats.org/officeDocument/2006/relationships/tags" Target="../tags/tag277.xml"/><Relationship Id="rId6" Type="http://schemas.openxmlformats.org/officeDocument/2006/relationships/tags" Target="../tags/tag282.xml"/><Relationship Id="rId5" Type="http://schemas.openxmlformats.org/officeDocument/2006/relationships/tags" Target="../tags/tag281.xml"/><Relationship Id="rId4" Type="http://schemas.openxmlformats.org/officeDocument/2006/relationships/tags" Target="../tags/tag280.xml"/></Relationships>
</file>

<file path=ppt/slides/_rels/slide32.xml.rels><?xml version="1.0" encoding="UTF-8" standalone="yes"?>
<Relationships xmlns="http://schemas.openxmlformats.org/package/2006/relationships"><Relationship Id="rId3" Type="http://schemas.openxmlformats.org/officeDocument/2006/relationships/tags" Target="../tags/tag285.xml"/><Relationship Id="rId7" Type="http://schemas.openxmlformats.org/officeDocument/2006/relationships/slideLayout" Target="../slideLayouts/slideLayout17.xml"/><Relationship Id="rId2" Type="http://schemas.openxmlformats.org/officeDocument/2006/relationships/tags" Target="../tags/tag284.xml"/><Relationship Id="rId1" Type="http://schemas.openxmlformats.org/officeDocument/2006/relationships/tags" Target="../tags/tag283.xml"/><Relationship Id="rId6" Type="http://schemas.openxmlformats.org/officeDocument/2006/relationships/tags" Target="../tags/tag288.xml"/><Relationship Id="rId5" Type="http://schemas.openxmlformats.org/officeDocument/2006/relationships/tags" Target="../tags/tag287.xml"/><Relationship Id="rId4" Type="http://schemas.openxmlformats.org/officeDocument/2006/relationships/tags" Target="../tags/tag286.xml"/></Relationships>
</file>

<file path=ppt/slides/_rels/slide33.xml.rels><?xml version="1.0" encoding="UTF-8" standalone="yes"?>
<Relationships xmlns="http://schemas.openxmlformats.org/package/2006/relationships"><Relationship Id="rId3" Type="http://schemas.openxmlformats.org/officeDocument/2006/relationships/tags" Target="../tags/tag291.xml"/><Relationship Id="rId7" Type="http://schemas.openxmlformats.org/officeDocument/2006/relationships/slideLayout" Target="../slideLayouts/slideLayout17.xml"/><Relationship Id="rId2" Type="http://schemas.openxmlformats.org/officeDocument/2006/relationships/tags" Target="../tags/tag290.xml"/><Relationship Id="rId1" Type="http://schemas.openxmlformats.org/officeDocument/2006/relationships/tags" Target="../tags/tag289.xml"/><Relationship Id="rId6" Type="http://schemas.openxmlformats.org/officeDocument/2006/relationships/tags" Target="../tags/tag294.xml"/><Relationship Id="rId5" Type="http://schemas.openxmlformats.org/officeDocument/2006/relationships/tags" Target="../tags/tag293.xml"/><Relationship Id="rId4" Type="http://schemas.openxmlformats.org/officeDocument/2006/relationships/tags" Target="../tags/tag292.xml"/></Relationships>
</file>

<file path=ppt/slides/_rels/slide34.xml.rels><?xml version="1.0" encoding="UTF-8" standalone="yes"?>
<Relationships xmlns="http://schemas.openxmlformats.org/package/2006/relationships"><Relationship Id="rId3" Type="http://schemas.openxmlformats.org/officeDocument/2006/relationships/tags" Target="../tags/tag297.xml"/><Relationship Id="rId7" Type="http://schemas.openxmlformats.org/officeDocument/2006/relationships/slideLayout" Target="../slideLayouts/slideLayout17.xml"/><Relationship Id="rId2" Type="http://schemas.openxmlformats.org/officeDocument/2006/relationships/tags" Target="../tags/tag296.xml"/><Relationship Id="rId1" Type="http://schemas.openxmlformats.org/officeDocument/2006/relationships/tags" Target="../tags/tag295.xml"/><Relationship Id="rId6" Type="http://schemas.openxmlformats.org/officeDocument/2006/relationships/tags" Target="../tags/tag300.xml"/><Relationship Id="rId5" Type="http://schemas.openxmlformats.org/officeDocument/2006/relationships/tags" Target="../tags/tag299.xml"/><Relationship Id="rId4" Type="http://schemas.openxmlformats.org/officeDocument/2006/relationships/tags" Target="../tags/tag298.xml"/></Relationships>
</file>

<file path=ppt/slides/_rels/slide35.xml.rels><?xml version="1.0" encoding="UTF-8" standalone="yes"?>
<Relationships xmlns="http://schemas.openxmlformats.org/package/2006/relationships"><Relationship Id="rId8" Type="http://schemas.openxmlformats.org/officeDocument/2006/relationships/tags" Target="../tags/tag308.xml"/><Relationship Id="rId13" Type="http://schemas.openxmlformats.org/officeDocument/2006/relationships/tags" Target="../tags/tag313.xml"/><Relationship Id="rId18" Type="http://schemas.openxmlformats.org/officeDocument/2006/relationships/tags" Target="../tags/tag318.xml"/><Relationship Id="rId3" Type="http://schemas.openxmlformats.org/officeDocument/2006/relationships/tags" Target="../tags/tag303.xml"/><Relationship Id="rId7" Type="http://schemas.openxmlformats.org/officeDocument/2006/relationships/tags" Target="../tags/tag307.xml"/><Relationship Id="rId12" Type="http://schemas.openxmlformats.org/officeDocument/2006/relationships/tags" Target="../tags/tag312.xml"/><Relationship Id="rId17" Type="http://schemas.openxmlformats.org/officeDocument/2006/relationships/tags" Target="../tags/tag317.xml"/><Relationship Id="rId2" Type="http://schemas.openxmlformats.org/officeDocument/2006/relationships/tags" Target="../tags/tag302.xml"/><Relationship Id="rId16" Type="http://schemas.openxmlformats.org/officeDocument/2006/relationships/tags" Target="../tags/tag316.xml"/><Relationship Id="rId20" Type="http://schemas.openxmlformats.org/officeDocument/2006/relationships/image" Target="../media/image10.jpeg"/><Relationship Id="rId1" Type="http://schemas.openxmlformats.org/officeDocument/2006/relationships/tags" Target="../tags/tag301.xml"/><Relationship Id="rId6" Type="http://schemas.openxmlformats.org/officeDocument/2006/relationships/tags" Target="../tags/tag306.xml"/><Relationship Id="rId11" Type="http://schemas.openxmlformats.org/officeDocument/2006/relationships/tags" Target="../tags/tag311.xml"/><Relationship Id="rId5" Type="http://schemas.openxmlformats.org/officeDocument/2006/relationships/tags" Target="../tags/tag305.xml"/><Relationship Id="rId15" Type="http://schemas.openxmlformats.org/officeDocument/2006/relationships/tags" Target="../tags/tag315.xml"/><Relationship Id="rId10" Type="http://schemas.openxmlformats.org/officeDocument/2006/relationships/tags" Target="../tags/tag310.xml"/><Relationship Id="rId19" Type="http://schemas.openxmlformats.org/officeDocument/2006/relationships/slideLayout" Target="../slideLayouts/slideLayout17.xml"/><Relationship Id="rId4" Type="http://schemas.openxmlformats.org/officeDocument/2006/relationships/tags" Target="../tags/tag304.xml"/><Relationship Id="rId9" Type="http://schemas.openxmlformats.org/officeDocument/2006/relationships/tags" Target="../tags/tag309.xml"/><Relationship Id="rId14" Type="http://schemas.openxmlformats.org/officeDocument/2006/relationships/tags" Target="../tags/tag314.xml"/></Relationships>
</file>

<file path=ppt/slides/_rels/slide36.xml.rels><?xml version="1.0" encoding="UTF-8" standalone="yes"?>
<Relationships xmlns="http://schemas.openxmlformats.org/package/2006/relationships"><Relationship Id="rId3" Type="http://schemas.openxmlformats.org/officeDocument/2006/relationships/tags" Target="../tags/tag321.xml"/><Relationship Id="rId7" Type="http://schemas.openxmlformats.org/officeDocument/2006/relationships/slideLayout" Target="../slideLayouts/slideLayout17.xml"/><Relationship Id="rId2" Type="http://schemas.openxmlformats.org/officeDocument/2006/relationships/tags" Target="../tags/tag320.xml"/><Relationship Id="rId1" Type="http://schemas.openxmlformats.org/officeDocument/2006/relationships/tags" Target="../tags/tag319.xml"/><Relationship Id="rId6" Type="http://schemas.openxmlformats.org/officeDocument/2006/relationships/tags" Target="../tags/tag324.xml"/><Relationship Id="rId5" Type="http://schemas.openxmlformats.org/officeDocument/2006/relationships/tags" Target="../tags/tag323.xml"/><Relationship Id="rId4" Type="http://schemas.openxmlformats.org/officeDocument/2006/relationships/tags" Target="../tags/tag322.xml"/></Relationships>
</file>

<file path=ppt/slides/_rels/slide3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tags" Target="../tags/tag327.xml"/><Relationship Id="rId7" Type="http://schemas.openxmlformats.org/officeDocument/2006/relationships/slideLayout" Target="../slideLayouts/slideLayout17.xml"/><Relationship Id="rId2" Type="http://schemas.openxmlformats.org/officeDocument/2006/relationships/tags" Target="../tags/tag326.xml"/><Relationship Id="rId1" Type="http://schemas.openxmlformats.org/officeDocument/2006/relationships/tags" Target="../tags/tag325.xml"/><Relationship Id="rId6" Type="http://schemas.openxmlformats.org/officeDocument/2006/relationships/tags" Target="../tags/tag330.xml"/><Relationship Id="rId5" Type="http://schemas.openxmlformats.org/officeDocument/2006/relationships/tags" Target="../tags/tag329.xml"/><Relationship Id="rId4" Type="http://schemas.openxmlformats.org/officeDocument/2006/relationships/tags" Target="../tags/tag328.xml"/></Relationships>
</file>

<file path=ppt/slides/_rels/slide38.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tags" Target="../tags/tag333.xml"/><Relationship Id="rId7" Type="http://schemas.openxmlformats.org/officeDocument/2006/relationships/slideLayout" Target="../slideLayouts/slideLayout17.xml"/><Relationship Id="rId2" Type="http://schemas.openxmlformats.org/officeDocument/2006/relationships/tags" Target="../tags/tag332.xml"/><Relationship Id="rId1" Type="http://schemas.openxmlformats.org/officeDocument/2006/relationships/tags" Target="../tags/tag331.xml"/><Relationship Id="rId6" Type="http://schemas.openxmlformats.org/officeDocument/2006/relationships/tags" Target="../tags/tag336.xml"/><Relationship Id="rId5" Type="http://schemas.openxmlformats.org/officeDocument/2006/relationships/tags" Target="../tags/tag335.xml"/><Relationship Id="rId4" Type="http://schemas.openxmlformats.org/officeDocument/2006/relationships/tags" Target="../tags/tag334.xml"/></Relationships>
</file>

<file path=ppt/slides/_rels/slide39.xml.rels><?xml version="1.0" encoding="UTF-8" standalone="yes"?>
<Relationships xmlns="http://schemas.openxmlformats.org/package/2006/relationships"><Relationship Id="rId3" Type="http://schemas.openxmlformats.org/officeDocument/2006/relationships/tags" Target="../tags/tag339.xml"/><Relationship Id="rId7" Type="http://schemas.openxmlformats.org/officeDocument/2006/relationships/slideLayout" Target="../slideLayouts/slideLayout17.xml"/><Relationship Id="rId2" Type="http://schemas.openxmlformats.org/officeDocument/2006/relationships/tags" Target="../tags/tag338.xml"/><Relationship Id="rId1" Type="http://schemas.openxmlformats.org/officeDocument/2006/relationships/tags" Target="../tags/tag337.xml"/><Relationship Id="rId6" Type="http://schemas.openxmlformats.org/officeDocument/2006/relationships/tags" Target="../tags/tag342.xml"/><Relationship Id="rId5" Type="http://schemas.openxmlformats.org/officeDocument/2006/relationships/tags" Target="../tags/tag341.xml"/><Relationship Id="rId4" Type="http://schemas.openxmlformats.org/officeDocument/2006/relationships/tags" Target="../tags/tag340.xml"/></Relationships>
</file>

<file path=ppt/slides/_rels/slide4.xml.rels><?xml version="1.0" encoding="UTF-8" standalone="yes"?>
<Relationships xmlns="http://schemas.openxmlformats.org/package/2006/relationships"><Relationship Id="rId8" Type="http://schemas.openxmlformats.org/officeDocument/2006/relationships/tags" Target="../tags/tag35.xml"/><Relationship Id="rId13" Type="http://schemas.openxmlformats.org/officeDocument/2006/relationships/image" Target="../media/image4.png"/><Relationship Id="rId3" Type="http://schemas.openxmlformats.org/officeDocument/2006/relationships/tags" Target="../tags/tag30.xml"/><Relationship Id="rId7" Type="http://schemas.openxmlformats.org/officeDocument/2006/relationships/tags" Target="../tags/tag34.xml"/><Relationship Id="rId12" Type="http://schemas.openxmlformats.org/officeDocument/2006/relationships/slideLayout" Target="../slideLayouts/slideLayout17.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tags" Target="../tags/tag38.xml"/><Relationship Id="rId5" Type="http://schemas.openxmlformats.org/officeDocument/2006/relationships/tags" Target="../tags/tag32.xml"/><Relationship Id="rId10" Type="http://schemas.openxmlformats.org/officeDocument/2006/relationships/tags" Target="../tags/tag37.xml"/><Relationship Id="rId4" Type="http://schemas.openxmlformats.org/officeDocument/2006/relationships/tags" Target="../tags/tag31.xml"/><Relationship Id="rId9" Type="http://schemas.openxmlformats.org/officeDocument/2006/relationships/tags" Target="../tags/tag36.xml"/><Relationship Id="rId14" Type="http://schemas.openxmlformats.org/officeDocument/2006/relationships/image" Target="NULL" TargetMode="External"/></Relationships>
</file>

<file path=ppt/slides/_rels/slide40.xml.rels><?xml version="1.0" encoding="UTF-8" standalone="yes"?>
<Relationships xmlns="http://schemas.openxmlformats.org/package/2006/relationships"><Relationship Id="rId3" Type="http://schemas.openxmlformats.org/officeDocument/2006/relationships/tags" Target="../tags/tag345.xml"/><Relationship Id="rId7" Type="http://schemas.openxmlformats.org/officeDocument/2006/relationships/slideLayout" Target="../slideLayouts/slideLayout17.xml"/><Relationship Id="rId2" Type="http://schemas.openxmlformats.org/officeDocument/2006/relationships/tags" Target="../tags/tag344.xml"/><Relationship Id="rId1" Type="http://schemas.openxmlformats.org/officeDocument/2006/relationships/tags" Target="../tags/tag343.xml"/><Relationship Id="rId6" Type="http://schemas.openxmlformats.org/officeDocument/2006/relationships/tags" Target="../tags/tag348.xml"/><Relationship Id="rId5" Type="http://schemas.openxmlformats.org/officeDocument/2006/relationships/tags" Target="../tags/tag347.xml"/><Relationship Id="rId4" Type="http://schemas.openxmlformats.org/officeDocument/2006/relationships/tags" Target="../tags/tag346.xml"/></Relationships>
</file>

<file path=ppt/slides/_rels/slide41.xml.rels><?xml version="1.0" encoding="UTF-8" standalone="yes"?>
<Relationships xmlns="http://schemas.openxmlformats.org/package/2006/relationships"><Relationship Id="rId3" Type="http://schemas.openxmlformats.org/officeDocument/2006/relationships/tags" Target="../tags/tag351.xml"/><Relationship Id="rId7" Type="http://schemas.openxmlformats.org/officeDocument/2006/relationships/slideLayout" Target="../slideLayouts/slideLayout17.xml"/><Relationship Id="rId2" Type="http://schemas.openxmlformats.org/officeDocument/2006/relationships/tags" Target="../tags/tag350.xml"/><Relationship Id="rId1" Type="http://schemas.openxmlformats.org/officeDocument/2006/relationships/tags" Target="../tags/tag349.xml"/><Relationship Id="rId6" Type="http://schemas.openxmlformats.org/officeDocument/2006/relationships/tags" Target="../tags/tag354.xml"/><Relationship Id="rId5" Type="http://schemas.openxmlformats.org/officeDocument/2006/relationships/tags" Target="../tags/tag353.xml"/><Relationship Id="rId4" Type="http://schemas.openxmlformats.org/officeDocument/2006/relationships/tags" Target="../tags/tag352.xml"/></Relationships>
</file>

<file path=ppt/slides/_rels/slide42.xml.rels><?xml version="1.0" encoding="UTF-8" standalone="yes"?>
<Relationships xmlns="http://schemas.openxmlformats.org/package/2006/relationships"><Relationship Id="rId3" Type="http://schemas.openxmlformats.org/officeDocument/2006/relationships/tags" Target="../tags/tag357.xml"/><Relationship Id="rId7" Type="http://schemas.openxmlformats.org/officeDocument/2006/relationships/slideLayout" Target="../slideLayouts/slideLayout17.xml"/><Relationship Id="rId2" Type="http://schemas.openxmlformats.org/officeDocument/2006/relationships/tags" Target="../tags/tag356.xml"/><Relationship Id="rId1" Type="http://schemas.openxmlformats.org/officeDocument/2006/relationships/tags" Target="../tags/tag355.xml"/><Relationship Id="rId6" Type="http://schemas.openxmlformats.org/officeDocument/2006/relationships/tags" Target="../tags/tag360.xml"/><Relationship Id="rId5" Type="http://schemas.openxmlformats.org/officeDocument/2006/relationships/tags" Target="../tags/tag359.xml"/><Relationship Id="rId4" Type="http://schemas.openxmlformats.org/officeDocument/2006/relationships/tags" Target="../tags/tag358.xml"/></Relationships>
</file>

<file path=ppt/slides/_rels/slide43.xml.rels><?xml version="1.0" encoding="UTF-8" standalone="yes"?>
<Relationships xmlns="http://schemas.openxmlformats.org/package/2006/relationships"><Relationship Id="rId3" Type="http://schemas.openxmlformats.org/officeDocument/2006/relationships/tags" Target="../tags/tag363.xml"/><Relationship Id="rId7" Type="http://schemas.openxmlformats.org/officeDocument/2006/relationships/slideLayout" Target="../slideLayouts/slideLayout17.xml"/><Relationship Id="rId2" Type="http://schemas.openxmlformats.org/officeDocument/2006/relationships/tags" Target="../tags/tag362.xml"/><Relationship Id="rId1" Type="http://schemas.openxmlformats.org/officeDocument/2006/relationships/tags" Target="../tags/tag361.xml"/><Relationship Id="rId6" Type="http://schemas.openxmlformats.org/officeDocument/2006/relationships/tags" Target="../tags/tag366.xml"/><Relationship Id="rId5" Type="http://schemas.openxmlformats.org/officeDocument/2006/relationships/tags" Target="../tags/tag365.xml"/><Relationship Id="rId4" Type="http://schemas.openxmlformats.org/officeDocument/2006/relationships/tags" Target="../tags/tag364.xml"/></Relationships>
</file>

<file path=ppt/slides/_rels/slide44.xml.rels><?xml version="1.0" encoding="UTF-8" standalone="yes"?>
<Relationships xmlns="http://schemas.openxmlformats.org/package/2006/relationships"><Relationship Id="rId3" Type="http://schemas.openxmlformats.org/officeDocument/2006/relationships/tags" Target="../tags/tag369.xml"/><Relationship Id="rId7" Type="http://schemas.openxmlformats.org/officeDocument/2006/relationships/slideLayout" Target="../slideLayouts/slideLayout17.xml"/><Relationship Id="rId2" Type="http://schemas.openxmlformats.org/officeDocument/2006/relationships/tags" Target="../tags/tag368.xml"/><Relationship Id="rId1" Type="http://schemas.openxmlformats.org/officeDocument/2006/relationships/tags" Target="../tags/tag367.xml"/><Relationship Id="rId6" Type="http://schemas.openxmlformats.org/officeDocument/2006/relationships/tags" Target="../tags/tag372.xml"/><Relationship Id="rId5" Type="http://schemas.openxmlformats.org/officeDocument/2006/relationships/tags" Target="../tags/tag371.xml"/><Relationship Id="rId4" Type="http://schemas.openxmlformats.org/officeDocument/2006/relationships/tags" Target="../tags/tag370.xml"/></Relationships>
</file>

<file path=ppt/slides/_rels/slide45.xml.rels><?xml version="1.0" encoding="UTF-8" standalone="yes"?>
<Relationships xmlns="http://schemas.openxmlformats.org/package/2006/relationships"><Relationship Id="rId3" Type="http://schemas.openxmlformats.org/officeDocument/2006/relationships/tags" Target="../tags/tag375.xml"/><Relationship Id="rId7" Type="http://schemas.openxmlformats.org/officeDocument/2006/relationships/slideLayout" Target="../slideLayouts/slideLayout17.xml"/><Relationship Id="rId2" Type="http://schemas.openxmlformats.org/officeDocument/2006/relationships/tags" Target="../tags/tag374.xml"/><Relationship Id="rId1" Type="http://schemas.openxmlformats.org/officeDocument/2006/relationships/tags" Target="../tags/tag373.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s>
</file>

<file path=ppt/slides/_rels/slide46.xml.rels><?xml version="1.0" encoding="UTF-8" standalone="yes"?>
<Relationships xmlns="http://schemas.openxmlformats.org/package/2006/relationships"><Relationship Id="rId3" Type="http://schemas.openxmlformats.org/officeDocument/2006/relationships/tags" Target="../tags/tag381.xml"/><Relationship Id="rId7" Type="http://schemas.openxmlformats.org/officeDocument/2006/relationships/slideLayout" Target="../slideLayouts/slideLayout17.xml"/><Relationship Id="rId2" Type="http://schemas.openxmlformats.org/officeDocument/2006/relationships/tags" Target="../tags/tag380.xml"/><Relationship Id="rId1" Type="http://schemas.openxmlformats.org/officeDocument/2006/relationships/tags" Target="../tags/tag379.xml"/><Relationship Id="rId6" Type="http://schemas.openxmlformats.org/officeDocument/2006/relationships/tags" Target="../tags/tag384.xml"/><Relationship Id="rId5" Type="http://schemas.openxmlformats.org/officeDocument/2006/relationships/tags" Target="../tags/tag383.xml"/><Relationship Id="rId4" Type="http://schemas.openxmlformats.org/officeDocument/2006/relationships/tags" Target="../tags/tag382.xml"/></Relationships>
</file>

<file path=ppt/slides/_rels/slide47.xml.rels><?xml version="1.0" encoding="UTF-8" standalone="yes"?>
<Relationships xmlns="http://schemas.openxmlformats.org/package/2006/relationships"><Relationship Id="rId3" Type="http://schemas.openxmlformats.org/officeDocument/2006/relationships/tags" Target="../tags/tag387.xml"/><Relationship Id="rId7" Type="http://schemas.openxmlformats.org/officeDocument/2006/relationships/slideLayout" Target="../slideLayouts/slideLayout17.xml"/><Relationship Id="rId2" Type="http://schemas.openxmlformats.org/officeDocument/2006/relationships/tags" Target="../tags/tag386.xml"/><Relationship Id="rId1" Type="http://schemas.openxmlformats.org/officeDocument/2006/relationships/tags" Target="../tags/tag385.xml"/><Relationship Id="rId6" Type="http://schemas.openxmlformats.org/officeDocument/2006/relationships/tags" Target="../tags/tag390.xml"/><Relationship Id="rId5" Type="http://schemas.openxmlformats.org/officeDocument/2006/relationships/tags" Target="../tags/tag389.xml"/><Relationship Id="rId4" Type="http://schemas.openxmlformats.org/officeDocument/2006/relationships/tags" Target="../tags/tag388.xml"/></Relationships>
</file>

<file path=ppt/slides/_rels/slide4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tags" Target="../tags/tag393.xml"/><Relationship Id="rId7" Type="http://schemas.openxmlformats.org/officeDocument/2006/relationships/slideLayout" Target="../slideLayouts/slideLayout17.xml"/><Relationship Id="rId2" Type="http://schemas.openxmlformats.org/officeDocument/2006/relationships/tags" Target="../tags/tag392.xml"/><Relationship Id="rId1" Type="http://schemas.openxmlformats.org/officeDocument/2006/relationships/tags" Target="../tags/tag391.xml"/><Relationship Id="rId6" Type="http://schemas.openxmlformats.org/officeDocument/2006/relationships/tags" Target="../tags/tag396.xml"/><Relationship Id="rId5" Type="http://schemas.openxmlformats.org/officeDocument/2006/relationships/tags" Target="../tags/tag395.xml"/><Relationship Id="rId4" Type="http://schemas.openxmlformats.org/officeDocument/2006/relationships/tags" Target="../tags/tag394.xml"/></Relationships>
</file>

<file path=ppt/slides/_rels/slide49.xml.rels><?xml version="1.0" encoding="UTF-8" standalone="yes"?>
<Relationships xmlns="http://schemas.openxmlformats.org/package/2006/relationships"><Relationship Id="rId8" Type="http://schemas.openxmlformats.org/officeDocument/2006/relationships/tags" Target="../tags/tag404.xml"/><Relationship Id="rId13" Type="http://schemas.openxmlformats.org/officeDocument/2006/relationships/tags" Target="../tags/tag409.xml"/><Relationship Id="rId3" Type="http://schemas.openxmlformats.org/officeDocument/2006/relationships/tags" Target="../tags/tag399.xml"/><Relationship Id="rId7" Type="http://schemas.openxmlformats.org/officeDocument/2006/relationships/tags" Target="../tags/tag403.xml"/><Relationship Id="rId12" Type="http://schemas.openxmlformats.org/officeDocument/2006/relationships/tags" Target="../tags/tag408.xml"/><Relationship Id="rId2" Type="http://schemas.openxmlformats.org/officeDocument/2006/relationships/tags" Target="../tags/tag398.xml"/><Relationship Id="rId1" Type="http://schemas.openxmlformats.org/officeDocument/2006/relationships/tags" Target="../tags/tag397.xml"/><Relationship Id="rId6" Type="http://schemas.openxmlformats.org/officeDocument/2006/relationships/tags" Target="../tags/tag402.xml"/><Relationship Id="rId11" Type="http://schemas.openxmlformats.org/officeDocument/2006/relationships/tags" Target="../tags/tag407.xml"/><Relationship Id="rId5" Type="http://schemas.openxmlformats.org/officeDocument/2006/relationships/tags" Target="../tags/tag401.xml"/><Relationship Id="rId15" Type="http://schemas.openxmlformats.org/officeDocument/2006/relationships/slideLayout" Target="../slideLayouts/slideLayout17.xml"/><Relationship Id="rId10" Type="http://schemas.openxmlformats.org/officeDocument/2006/relationships/tags" Target="../tags/tag406.xml"/><Relationship Id="rId4" Type="http://schemas.openxmlformats.org/officeDocument/2006/relationships/tags" Target="../tags/tag400.xml"/><Relationship Id="rId9" Type="http://schemas.openxmlformats.org/officeDocument/2006/relationships/tags" Target="../tags/tag405.xml"/><Relationship Id="rId14" Type="http://schemas.openxmlformats.org/officeDocument/2006/relationships/tags" Target="../tags/tag410.xml"/></Relationships>
</file>

<file path=ppt/slides/_rels/slide5.xml.rels><?xml version="1.0" encoding="UTF-8" standalone="yes"?>
<Relationships xmlns="http://schemas.openxmlformats.org/package/2006/relationships"><Relationship Id="rId8" Type="http://schemas.openxmlformats.org/officeDocument/2006/relationships/tags" Target="../tags/tag46.xml"/><Relationship Id="rId13" Type="http://schemas.openxmlformats.org/officeDocument/2006/relationships/tags" Target="../tags/tag51.xml"/><Relationship Id="rId3" Type="http://schemas.openxmlformats.org/officeDocument/2006/relationships/tags" Target="../tags/tag41.xml"/><Relationship Id="rId7" Type="http://schemas.openxmlformats.org/officeDocument/2006/relationships/tags" Target="../tags/tag45.xml"/><Relationship Id="rId12" Type="http://schemas.openxmlformats.org/officeDocument/2006/relationships/tags" Target="../tags/tag50.xml"/><Relationship Id="rId2" Type="http://schemas.openxmlformats.org/officeDocument/2006/relationships/tags" Target="../tags/tag40.xml"/><Relationship Id="rId16" Type="http://schemas.openxmlformats.org/officeDocument/2006/relationships/slideLayout" Target="../slideLayouts/slideLayout17.xml"/><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tags" Target="../tags/tag49.xml"/><Relationship Id="rId5" Type="http://schemas.openxmlformats.org/officeDocument/2006/relationships/tags" Target="../tags/tag43.xml"/><Relationship Id="rId15" Type="http://schemas.openxmlformats.org/officeDocument/2006/relationships/tags" Target="../tags/tag53.xml"/><Relationship Id="rId10" Type="http://schemas.openxmlformats.org/officeDocument/2006/relationships/tags" Target="../tags/tag48.xml"/><Relationship Id="rId4" Type="http://schemas.openxmlformats.org/officeDocument/2006/relationships/tags" Target="../tags/tag42.xml"/><Relationship Id="rId9" Type="http://schemas.openxmlformats.org/officeDocument/2006/relationships/tags" Target="../tags/tag47.xml"/><Relationship Id="rId14" Type="http://schemas.openxmlformats.org/officeDocument/2006/relationships/tags" Target="../tags/tag52.xml"/></Relationships>
</file>

<file path=ppt/slides/_rels/slide50.xml.rels><?xml version="1.0" encoding="UTF-8" standalone="yes"?>
<Relationships xmlns="http://schemas.openxmlformats.org/package/2006/relationships"><Relationship Id="rId8" Type="http://schemas.openxmlformats.org/officeDocument/2006/relationships/tags" Target="../tags/tag418.xml"/><Relationship Id="rId13" Type="http://schemas.openxmlformats.org/officeDocument/2006/relationships/tags" Target="../tags/tag423.xml"/><Relationship Id="rId3" Type="http://schemas.openxmlformats.org/officeDocument/2006/relationships/tags" Target="../tags/tag413.xml"/><Relationship Id="rId7" Type="http://schemas.openxmlformats.org/officeDocument/2006/relationships/tags" Target="../tags/tag417.xml"/><Relationship Id="rId12" Type="http://schemas.openxmlformats.org/officeDocument/2006/relationships/tags" Target="../tags/tag422.xml"/><Relationship Id="rId2" Type="http://schemas.openxmlformats.org/officeDocument/2006/relationships/tags" Target="../tags/tag412.xml"/><Relationship Id="rId1" Type="http://schemas.openxmlformats.org/officeDocument/2006/relationships/tags" Target="../tags/tag411.xml"/><Relationship Id="rId6" Type="http://schemas.openxmlformats.org/officeDocument/2006/relationships/tags" Target="../tags/tag416.xml"/><Relationship Id="rId11" Type="http://schemas.openxmlformats.org/officeDocument/2006/relationships/tags" Target="../tags/tag421.xml"/><Relationship Id="rId5" Type="http://schemas.openxmlformats.org/officeDocument/2006/relationships/tags" Target="../tags/tag415.xml"/><Relationship Id="rId15" Type="http://schemas.openxmlformats.org/officeDocument/2006/relationships/slideLayout" Target="../slideLayouts/slideLayout17.xml"/><Relationship Id="rId10" Type="http://schemas.openxmlformats.org/officeDocument/2006/relationships/tags" Target="../tags/tag420.xml"/><Relationship Id="rId4" Type="http://schemas.openxmlformats.org/officeDocument/2006/relationships/tags" Target="../tags/tag414.xml"/><Relationship Id="rId9" Type="http://schemas.openxmlformats.org/officeDocument/2006/relationships/tags" Target="../tags/tag419.xml"/><Relationship Id="rId14" Type="http://schemas.openxmlformats.org/officeDocument/2006/relationships/tags" Target="../tags/tag424.xml"/></Relationships>
</file>

<file path=ppt/slides/_rels/slide51.xml.rels><?xml version="1.0" encoding="UTF-8" standalone="yes"?>
<Relationships xmlns="http://schemas.openxmlformats.org/package/2006/relationships"><Relationship Id="rId8" Type="http://schemas.openxmlformats.org/officeDocument/2006/relationships/tags" Target="../tags/tag432.xml"/><Relationship Id="rId3" Type="http://schemas.openxmlformats.org/officeDocument/2006/relationships/tags" Target="../tags/tag427.xml"/><Relationship Id="rId7" Type="http://schemas.openxmlformats.org/officeDocument/2006/relationships/tags" Target="../tags/tag431.xml"/><Relationship Id="rId2" Type="http://schemas.openxmlformats.org/officeDocument/2006/relationships/tags" Target="../tags/tag426.xml"/><Relationship Id="rId1" Type="http://schemas.openxmlformats.org/officeDocument/2006/relationships/tags" Target="../tags/tag425.xml"/><Relationship Id="rId6" Type="http://schemas.openxmlformats.org/officeDocument/2006/relationships/tags" Target="../tags/tag430.xml"/><Relationship Id="rId11" Type="http://schemas.openxmlformats.org/officeDocument/2006/relationships/slideLayout" Target="../slideLayouts/slideLayout17.xml"/><Relationship Id="rId5" Type="http://schemas.openxmlformats.org/officeDocument/2006/relationships/tags" Target="../tags/tag429.xml"/><Relationship Id="rId10" Type="http://schemas.openxmlformats.org/officeDocument/2006/relationships/tags" Target="../tags/tag434.xml"/><Relationship Id="rId4" Type="http://schemas.openxmlformats.org/officeDocument/2006/relationships/tags" Target="../tags/tag428.xml"/><Relationship Id="rId9" Type="http://schemas.openxmlformats.org/officeDocument/2006/relationships/tags" Target="../tags/tag433.xml"/></Relationships>
</file>

<file path=ppt/slides/_rels/slide52.xml.rels><?xml version="1.0" encoding="UTF-8" standalone="yes"?>
<Relationships xmlns="http://schemas.openxmlformats.org/package/2006/relationships"><Relationship Id="rId3" Type="http://schemas.openxmlformats.org/officeDocument/2006/relationships/tags" Target="../tags/tag437.xml"/><Relationship Id="rId7" Type="http://schemas.openxmlformats.org/officeDocument/2006/relationships/slideLayout" Target="../slideLayouts/slideLayout17.xml"/><Relationship Id="rId2" Type="http://schemas.openxmlformats.org/officeDocument/2006/relationships/tags" Target="../tags/tag436.xml"/><Relationship Id="rId1" Type="http://schemas.openxmlformats.org/officeDocument/2006/relationships/tags" Target="../tags/tag435.xml"/><Relationship Id="rId6" Type="http://schemas.openxmlformats.org/officeDocument/2006/relationships/tags" Target="../tags/tag440.xml"/><Relationship Id="rId5" Type="http://schemas.openxmlformats.org/officeDocument/2006/relationships/tags" Target="../tags/tag439.xml"/><Relationship Id="rId4" Type="http://schemas.openxmlformats.org/officeDocument/2006/relationships/tags" Target="../tags/tag438.xml"/></Relationships>
</file>

<file path=ppt/slides/_rels/slide53.xml.rels><?xml version="1.0" encoding="UTF-8" standalone="yes"?>
<Relationships xmlns="http://schemas.openxmlformats.org/package/2006/relationships"><Relationship Id="rId3" Type="http://schemas.openxmlformats.org/officeDocument/2006/relationships/tags" Target="../tags/tag443.xml"/><Relationship Id="rId7" Type="http://schemas.openxmlformats.org/officeDocument/2006/relationships/slideLayout" Target="../slideLayouts/slideLayout17.xml"/><Relationship Id="rId2" Type="http://schemas.openxmlformats.org/officeDocument/2006/relationships/tags" Target="../tags/tag442.xml"/><Relationship Id="rId1" Type="http://schemas.openxmlformats.org/officeDocument/2006/relationships/tags" Target="../tags/tag441.xml"/><Relationship Id="rId6" Type="http://schemas.openxmlformats.org/officeDocument/2006/relationships/tags" Target="../tags/tag446.xml"/><Relationship Id="rId5" Type="http://schemas.openxmlformats.org/officeDocument/2006/relationships/tags" Target="../tags/tag445.xml"/><Relationship Id="rId4" Type="http://schemas.openxmlformats.org/officeDocument/2006/relationships/tags" Target="../tags/tag444.xml"/></Relationships>
</file>

<file path=ppt/slides/_rels/slide54.xml.rels><?xml version="1.0" encoding="UTF-8" standalone="yes"?>
<Relationships xmlns="http://schemas.openxmlformats.org/package/2006/relationships"><Relationship Id="rId3" Type="http://schemas.openxmlformats.org/officeDocument/2006/relationships/tags" Target="../tags/tag449.xml"/><Relationship Id="rId7" Type="http://schemas.openxmlformats.org/officeDocument/2006/relationships/slideLayout" Target="../slideLayouts/slideLayout17.xml"/><Relationship Id="rId2" Type="http://schemas.openxmlformats.org/officeDocument/2006/relationships/tags" Target="../tags/tag448.xml"/><Relationship Id="rId1" Type="http://schemas.openxmlformats.org/officeDocument/2006/relationships/tags" Target="../tags/tag447.xml"/><Relationship Id="rId6" Type="http://schemas.openxmlformats.org/officeDocument/2006/relationships/tags" Target="../tags/tag452.xml"/><Relationship Id="rId5" Type="http://schemas.openxmlformats.org/officeDocument/2006/relationships/tags" Target="../tags/tag451.xml"/><Relationship Id="rId4" Type="http://schemas.openxmlformats.org/officeDocument/2006/relationships/tags" Target="../tags/tag450.xml"/></Relationships>
</file>

<file path=ppt/slides/_rels/slide55.xml.rels><?xml version="1.0" encoding="UTF-8" standalone="yes"?>
<Relationships xmlns="http://schemas.openxmlformats.org/package/2006/relationships"><Relationship Id="rId3" Type="http://schemas.openxmlformats.org/officeDocument/2006/relationships/tags" Target="../tags/tag455.xml"/><Relationship Id="rId7" Type="http://schemas.openxmlformats.org/officeDocument/2006/relationships/slideLayout" Target="../slideLayouts/slideLayout17.xml"/><Relationship Id="rId2" Type="http://schemas.openxmlformats.org/officeDocument/2006/relationships/tags" Target="../tags/tag454.xml"/><Relationship Id="rId1" Type="http://schemas.openxmlformats.org/officeDocument/2006/relationships/tags" Target="../tags/tag453.xml"/><Relationship Id="rId6" Type="http://schemas.openxmlformats.org/officeDocument/2006/relationships/tags" Target="../tags/tag458.xml"/><Relationship Id="rId5" Type="http://schemas.openxmlformats.org/officeDocument/2006/relationships/tags" Target="../tags/tag457.xml"/><Relationship Id="rId4" Type="http://schemas.openxmlformats.org/officeDocument/2006/relationships/tags" Target="../tags/tag456.xml"/></Relationships>
</file>

<file path=ppt/slides/_rels/slide56.xml.rels><?xml version="1.0" encoding="UTF-8" standalone="yes"?>
<Relationships xmlns="http://schemas.openxmlformats.org/package/2006/relationships"><Relationship Id="rId3" Type="http://schemas.openxmlformats.org/officeDocument/2006/relationships/tags" Target="../tags/tag461.xml"/><Relationship Id="rId7" Type="http://schemas.openxmlformats.org/officeDocument/2006/relationships/slideLayout" Target="../slideLayouts/slideLayout17.xml"/><Relationship Id="rId2" Type="http://schemas.openxmlformats.org/officeDocument/2006/relationships/tags" Target="../tags/tag460.xml"/><Relationship Id="rId1" Type="http://schemas.openxmlformats.org/officeDocument/2006/relationships/tags" Target="../tags/tag459.xml"/><Relationship Id="rId6" Type="http://schemas.openxmlformats.org/officeDocument/2006/relationships/tags" Target="../tags/tag464.xml"/><Relationship Id="rId5" Type="http://schemas.openxmlformats.org/officeDocument/2006/relationships/tags" Target="../tags/tag463.xml"/><Relationship Id="rId4" Type="http://schemas.openxmlformats.org/officeDocument/2006/relationships/tags" Target="../tags/tag462.xml"/></Relationships>
</file>

<file path=ppt/slides/_rels/slide57.xml.rels><?xml version="1.0" encoding="UTF-8" standalone="yes"?>
<Relationships xmlns="http://schemas.openxmlformats.org/package/2006/relationships"><Relationship Id="rId3" Type="http://schemas.openxmlformats.org/officeDocument/2006/relationships/tags" Target="../tags/tag467.xml"/><Relationship Id="rId7" Type="http://schemas.openxmlformats.org/officeDocument/2006/relationships/slideLayout" Target="../slideLayouts/slideLayout17.xml"/><Relationship Id="rId2" Type="http://schemas.openxmlformats.org/officeDocument/2006/relationships/tags" Target="../tags/tag466.xml"/><Relationship Id="rId1" Type="http://schemas.openxmlformats.org/officeDocument/2006/relationships/tags" Target="../tags/tag465.xml"/><Relationship Id="rId6" Type="http://schemas.openxmlformats.org/officeDocument/2006/relationships/tags" Target="../tags/tag470.xml"/><Relationship Id="rId5" Type="http://schemas.openxmlformats.org/officeDocument/2006/relationships/tags" Target="../tags/tag469.xml"/><Relationship Id="rId4" Type="http://schemas.openxmlformats.org/officeDocument/2006/relationships/tags" Target="../tags/tag468.xml"/></Relationships>
</file>

<file path=ppt/slides/_rels/slide58.xml.rels><?xml version="1.0" encoding="UTF-8" standalone="yes"?>
<Relationships xmlns="http://schemas.openxmlformats.org/package/2006/relationships"><Relationship Id="rId3" Type="http://schemas.openxmlformats.org/officeDocument/2006/relationships/tags" Target="../tags/tag473.xml"/><Relationship Id="rId7" Type="http://schemas.openxmlformats.org/officeDocument/2006/relationships/slideLayout" Target="../slideLayouts/slideLayout17.xml"/><Relationship Id="rId2" Type="http://schemas.openxmlformats.org/officeDocument/2006/relationships/tags" Target="../tags/tag472.xml"/><Relationship Id="rId1" Type="http://schemas.openxmlformats.org/officeDocument/2006/relationships/tags" Target="../tags/tag471.xml"/><Relationship Id="rId6" Type="http://schemas.openxmlformats.org/officeDocument/2006/relationships/tags" Target="../tags/tag476.xml"/><Relationship Id="rId5" Type="http://schemas.openxmlformats.org/officeDocument/2006/relationships/tags" Target="../tags/tag475.xml"/><Relationship Id="rId4" Type="http://schemas.openxmlformats.org/officeDocument/2006/relationships/tags" Target="../tags/tag474.xml"/></Relationships>
</file>

<file path=ppt/slides/_rels/slide59.xml.rels><?xml version="1.0" encoding="UTF-8" standalone="yes"?>
<Relationships xmlns="http://schemas.openxmlformats.org/package/2006/relationships"><Relationship Id="rId3" Type="http://schemas.openxmlformats.org/officeDocument/2006/relationships/tags" Target="../tags/tag479.xml"/><Relationship Id="rId7" Type="http://schemas.openxmlformats.org/officeDocument/2006/relationships/slideLayout" Target="../slideLayouts/slideLayout17.xml"/><Relationship Id="rId2" Type="http://schemas.openxmlformats.org/officeDocument/2006/relationships/tags" Target="../tags/tag478.xml"/><Relationship Id="rId1" Type="http://schemas.openxmlformats.org/officeDocument/2006/relationships/tags" Target="../tags/tag477.xml"/><Relationship Id="rId6" Type="http://schemas.openxmlformats.org/officeDocument/2006/relationships/tags" Target="../tags/tag482.xml"/><Relationship Id="rId5" Type="http://schemas.openxmlformats.org/officeDocument/2006/relationships/tags" Target="../tags/tag481.xml"/><Relationship Id="rId4" Type="http://schemas.openxmlformats.org/officeDocument/2006/relationships/tags" Target="../tags/tag480.xml"/></Relationships>
</file>

<file path=ppt/slides/_rels/slide6.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tags" Target="../tags/tag66.xml"/><Relationship Id="rId3" Type="http://schemas.openxmlformats.org/officeDocument/2006/relationships/tags" Target="../tags/tag56.xml"/><Relationship Id="rId7" Type="http://schemas.openxmlformats.org/officeDocument/2006/relationships/tags" Target="../tags/tag60.xml"/><Relationship Id="rId12" Type="http://schemas.openxmlformats.org/officeDocument/2006/relationships/tags" Target="../tags/tag65.xml"/><Relationship Id="rId2" Type="http://schemas.openxmlformats.org/officeDocument/2006/relationships/tags" Target="../tags/tag55.xml"/><Relationship Id="rId16" Type="http://schemas.openxmlformats.org/officeDocument/2006/relationships/slideLayout" Target="../slideLayouts/slideLayout17.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tags" Target="../tags/tag64.xml"/><Relationship Id="rId5" Type="http://schemas.openxmlformats.org/officeDocument/2006/relationships/tags" Target="../tags/tag58.xml"/><Relationship Id="rId15" Type="http://schemas.openxmlformats.org/officeDocument/2006/relationships/tags" Target="../tags/tag68.xml"/><Relationship Id="rId10" Type="http://schemas.openxmlformats.org/officeDocument/2006/relationships/tags" Target="../tags/tag63.xml"/><Relationship Id="rId4" Type="http://schemas.openxmlformats.org/officeDocument/2006/relationships/tags" Target="../tags/tag57.xml"/><Relationship Id="rId9" Type="http://schemas.openxmlformats.org/officeDocument/2006/relationships/tags" Target="../tags/tag62.xml"/><Relationship Id="rId14" Type="http://schemas.openxmlformats.org/officeDocument/2006/relationships/tags" Target="../tags/tag67.xml"/></Relationships>
</file>

<file path=ppt/slides/_rels/slide60.xml.rels><?xml version="1.0" encoding="UTF-8" standalone="yes"?>
<Relationships xmlns="http://schemas.openxmlformats.org/package/2006/relationships"><Relationship Id="rId3" Type="http://schemas.openxmlformats.org/officeDocument/2006/relationships/tags" Target="../tags/tag485.xml"/><Relationship Id="rId7" Type="http://schemas.openxmlformats.org/officeDocument/2006/relationships/slideLayout" Target="../slideLayouts/slideLayout17.xml"/><Relationship Id="rId2" Type="http://schemas.openxmlformats.org/officeDocument/2006/relationships/tags" Target="../tags/tag484.xml"/><Relationship Id="rId1" Type="http://schemas.openxmlformats.org/officeDocument/2006/relationships/tags" Target="../tags/tag483.xml"/><Relationship Id="rId6" Type="http://schemas.openxmlformats.org/officeDocument/2006/relationships/tags" Target="../tags/tag488.xml"/><Relationship Id="rId5" Type="http://schemas.openxmlformats.org/officeDocument/2006/relationships/tags" Target="../tags/tag487.xml"/><Relationship Id="rId4" Type="http://schemas.openxmlformats.org/officeDocument/2006/relationships/tags" Target="../tags/tag486.xml"/></Relationships>
</file>

<file path=ppt/slides/_rels/slide61.xml.rels><?xml version="1.0" encoding="UTF-8" standalone="yes"?>
<Relationships xmlns="http://schemas.openxmlformats.org/package/2006/relationships"><Relationship Id="rId3" Type="http://schemas.openxmlformats.org/officeDocument/2006/relationships/tags" Target="../tags/tag491.xml"/><Relationship Id="rId7" Type="http://schemas.openxmlformats.org/officeDocument/2006/relationships/slideLayout" Target="../slideLayouts/slideLayout17.xml"/><Relationship Id="rId2" Type="http://schemas.openxmlformats.org/officeDocument/2006/relationships/tags" Target="../tags/tag490.xml"/><Relationship Id="rId1" Type="http://schemas.openxmlformats.org/officeDocument/2006/relationships/tags" Target="../tags/tag489.xml"/><Relationship Id="rId6" Type="http://schemas.openxmlformats.org/officeDocument/2006/relationships/tags" Target="../tags/tag494.xml"/><Relationship Id="rId5" Type="http://schemas.openxmlformats.org/officeDocument/2006/relationships/tags" Target="../tags/tag493.xml"/><Relationship Id="rId4" Type="http://schemas.openxmlformats.org/officeDocument/2006/relationships/tags" Target="../tags/tag492.xml"/></Relationships>
</file>

<file path=ppt/slides/_rels/slide62.xml.rels><?xml version="1.0" encoding="UTF-8" standalone="yes"?>
<Relationships xmlns="http://schemas.openxmlformats.org/package/2006/relationships"><Relationship Id="rId3" Type="http://schemas.openxmlformats.org/officeDocument/2006/relationships/tags" Target="../tags/tag497.xml"/><Relationship Id="rId7" Type="http://schemas.openxmlformats.org/officeDocument/2006/relationships/slideLayout" Target="../slideLayouts/slideLayout17.xml"/><Relationship Id="rId2" Type="http://schemas.openxmlformats.org/officeDocument/2006/relationships/tags" Target="../tags/tag496.xml"/><Relationship Id="rId1" Type="http://schemas.openxmlformats.org/officeDocument/2006/relationships/tags" Target="../tags/tag495.xml"/><Relationship Id="rId6" Type="http://schemas.openxmlformats.org/officeDocument/2006/relationships/tags" Target="../tags/tag500.xml"/><Relationship Id="rId5" Type="http://schemas.openxmlformats.org/officeDocument/2006/relationships/tags" Target="../tags/tag499.xml"/><Relationship Id="rId4" Type="http://schemas.openxmlformats.org/officeDocument/2006/relationships/tags" Target="../tags/tag498.xml"/></Relationships>
</file>

<file path=ppt/slides/_rels/slide63.xml.rels><?xml version="1.0" encoding="UTF-8" standalone="yes"?>
<Relationships xmlns="http://schemas.openxmlformats.org/package/2006/relationships"><Relationship Id="rId3" Type="http://schemas.openxmlformats.org/officeDocument/2006/relationships/tags" Target="../tags/tag503.xml"/><Relationship Id="rId7" Type="http://schemas.openxmlformats.org/officeDocument/2006/relationships/slideLayout" Target="../slideLayouts/slideLayout17.xml"/><Relationship Id="rId2" Type="http://schemas.openxmlformats.org/officeDocument/2006/relationships/tags" Target="../tags/tag502.xml"/><Relationship Id="rId1" Type="http://schemas.openxmlformats.org/officeDocument/2006/relationships/tags" Target="../tags/tag501.xml"/><Relationship Id="rId6" Type="http://schemas.openxmlformats.org/officeDocument/2006/relationships/tags" Target="../tags/tag506.xml"/><Relationship Id="rId5" Type="http://schemas.openxmlformats.org/officeDocument/2006/relationships/tags" Target="../tags/tag505.xml"/><Relationship Id="rId4" Type="http://schemas.openxmlformats.org/officeDocument/2006/relationships/tags" Target="../tags/tag504.xml"/></Relationships>
</file>

<file path=ppt/slides/_rels/slide64.xml.rels><?xml version="1.0" encoding="UTF-8" standalone="yes"?>
<Relationships xmlns="http://schemas.openxmlformats.org/package/2006/relationships"><Relationship Id="rId3" Type="http://schemas.openxmlformats.org/officeDocument/2006/relationships/tags" Target="../tags/tag509.xml"/><Relationship Id="rId7" Type="http://schemas.openxmlformats.org/officeDocument/2006/relationships/slideLayout" Target="../slideLayouts/slideLayout17.xml"/><Relationship Id="rId2" Type="http://schemas.openxmlformats.org/officeDocument/2006/relationships/tags" Target="../tags/tag508.xml"/><Relationship Id="rId1" Type="http://schemas.openxmlformats.org/officeDocument/2006/relationships/tags" Target="../tags/tag507.xml"/><Relationship Id="rId6" Type="http://schemas.openxmlformats.org/officeDocument/2006/relationships/tags" Target="../tags/tag512.xml"/><Relationship Id="rId5" Type="http://schemas.openxmlformats.org/officeDocument/2006/relationships/tags" Target="../tags/tag511.xml"/><Relationship Id="rId4" Type="http://schemas.openxmlformats.org/officeDocument/2006/relationships/tags" Target="../tags/tag510.xml"/></Relationships>
</file>

<file path=ppt/slides/_rels/slide65.xml.rels><?xml version="1.0" encoding="UTF-8" standalone="yes"?>
<Relationships xmlns="http://schemas.openxmlformats.org/package/2006/relationships"><Relationship Id="rId3" Type="http://schemas.openxmlformats.org/officeDocument/2006/relationships/tags" Target="../tags/tag515.xml"/><Relationship Id="rId7" Type="http://schemas.openxmlformats.org/officeDocument/2006/relationships/slideLayout" Target="../slideLayouts/slideLayout17.xml"/><Relationship Id="rId2" Type="http://schemas.openxmlformats.org/officeDocument/2006/relationships/tags" Target="../tags/tag514.xml"/><Relationship Id="rId1" Type="http://schemas.openxmlformats.org/officeDocument/2006/relationships/tags" Target="../tags/tag513.xml"/><Relationship Id="rId6" Type="http://schemas.openxmlformats.org/officeDocument/2006/relationships/tags" Target="../tags/tag518.xml"/><Relationship Id="rId5" Type="http://schemas.openxmlformats.org/officeDocument/2006/relationships/tags" Target="../tags/tag517.xml"/><Relationship Id="rId4" Type="http://schemas.openxmlformats.org/officeDocument/2006/relationships/tags" Target="../tags/tag516.xml"/></Relationships>
</file>

<file path=ppt/slides/_rels/slide66.xml.rels><?xml version="1.0" encoding="UTF-8" standalone="yes"?>
<Relationships xmlns="http://schemas.openxmlformats.org/package/2006/relationships"><Relationship Id="rId3" Type="http://schemas.openxmlformats.org/officeDocument/2006/relationships/tags" Target="../tags/tag521.xml"/><Relationship Id="rId7" Type="http://schemas.openxmlformats.org/officeDocument/2006/relationships/slideLayout" Target="../slideLayouts/slideLayout17.xml"/><Relationship Id="rId2" Type="http://schemas.openxmlformats.org/officeDocument/2006/relationships/tags" Target="../tags/tag520.xml"/><Relationship Id="rId1" Type="http://schemas.openxmlformats.org/officeDocument/2006/relationships/tags" Target="../tags/tag519.xml"/><Relationship Id="rId6" Type="http://schemas.openxmlformats.org/officeDocument/2006/relationships/tags" Target="../tags/tag524.xml"/><Relationship Id="rId5" Type="http://schemas.openxmlformats.org/officeDocument/2006/relationships/tags" Target="../tags/tag523.xml"/><Relationship Id="rId4" Type="http://schemas.openxmlformats.org/officeDocument/2006/relationships/tags" Target="../tags/tag522.xml"/></Relationships>
</file>

<file path=ppt/slides/_rels/slide67.xml.rels><?xml version="1.0" encoding="UTF-8" standalone="yes"?>
<Relationships xmlns="http://schemas.openxmlformats.org/package/2006/relationships"><Relationship Id="rId3" Type="http://schemas.openxmlformats.org/officeDocument/2006/relationships/tags" Target="../tags/tag527.xml"/><Relationship Id="rId7" Type="http://schemas.openxmlformats.org/officeDocument/2006/relationships/slideLayout" Target="../slideLayouts/slideLayout17.xml"/><Relationship Id="rId2" Type="http://schemas.openxmlformats.org/officeDocument/2006/relationships/tags" Target="../tags/tag526.xml"/><Relationship Id="rId1" Type="http://schemas.openxmlformats.org/officeDocument/2006/relationships/tags" Target="../tags/tag525.xml"/><Relationship Id="rId6" Type="http://schemas.openxmlformats.org/officeDocument/2006/relationships/tags" Target="../tags/tag530.xml"/><Relationship Id="rId5" Type="http://schemas.openxmlformats.org/officeDocument/2006/relationships/tags" Target="../tags/tag529.xml"/><Relationship Id="rId4" Type="http://schemas.openxmlformats.org/officeDocument/2006/relationships/tags" Target="../tags/tag528.xml"/></Relationships>
</file>

<file path=ppt/slides/_rels/slide68.xml.rels><?xml version="1.0" encoding="UTF-8" standalone="yes"?>
<Relationships xmlns="http://schemas.openxmlformats.org/package/2006/relationships"><Relationship Id="rId3" Type="http://schemas.openxmlformats.org/officeDocument/2006/relationships/tags" Target="../tags/tag533.xml"/><Relationship Id="rId7" Type="http://schemas.openxmlformats.org/officeDocument/2006/relationships/slideLayout" Target="../slideLayouts/slideLayout17.xml"/><Relationship Id="rId2" Type="http://schemas.openxmlformats.org/officeDocument/2006/relationships/tags" Target="../tags/tag532.xml"/><Relationship Id="rId1" Type="http://schemas.openxmlformats.org/officeDocument/2006/relationships/tags" Target="../tags/tag531.xml"/><Relationship Id="rId6" Type="http://schemas.openxmlformats.org/officeDocument/2006/relationships/tags" Target="../tags/tag536.xml"/><Relationship Id="rId5" Type="http://schemas.openxmlformats.org/officeDocument/2006/relationships/tags" Target="../tags/tag535.xml"/><Relationship Id="rId4" Type="http://schemas.openxmlformats.org/officeDocument/2006/relationships/tags" Target="../tags/tag534.xml"/></Relationships>
</file>

<file path=ppt/slides/_rels/slide69.xml.rels><?xml version="1.0" encoding="UTF-8" standalone="yes"?>
<Relationships xmlns="http://schemas.openxmlformats.org/package/2006/relationships"><Relationship Id="rId3" Type="http://schemas.openxmlformats.org/officeDocument/2006/relationships/tags" Target="../tags/tag539.xml"/><Relationship Id="rId7" Type="http://schemas.openxmlformats.org/officeDocument/2006/relationships/slideLayout" Target="../slideLayouts/slideLayout17.xml"/><Relationship Id="rId2" Type="http://schemas.openxmlformats.org/officeDocument/2006/relationships/tags" Target="../tags/tag538.xml"/><Relationship Id="rId1" Type="http://schemas.openxmlformats.org/officeDocument/2006/relationships/tags" Target="../tags/tag537.xml"/><Relationship Id="rId6" Type="http://schemas.openxmlformats.org/officeDocument/2006/relationships/tags" Target="../tags/tag542.xml"/><Relationship Id="rId5" Type="http://schemas.openxmlformats.org/officeDocument/2006/relationships/tags" Target="../tags/tag541.xml"/><Relationship Id="rId4" Type="http://schemas.openxmlformats.org/officeDocument/2006/relationships/tags" Target="../tags/tag540.xml"/></Relationships>
</file>

<file path=ppt/slides/_rels/slide7.xml.rels><?xml version="1.0" encoding="UTF-8" standalone="yes"?>
<Relationships xmlns="http://schemas.openxmlformats.org/package/2006/relationships"><Relationship Id="rId8" Type="http://schemas.openxmlformats.org/officeDocument/2006/relationships/tags" Target="../tags/tag76.xml"/><Relationship Id="rId13" Type="http://schemas.openxmlformats.org/officeDocument/2006/relationships/tags" Target="../tags/tag81.xml"/><Relationship Id="rId3" Type="http://schemas.openxmlformats.org/officeDocument/2006/relationships/tags" Target="../tags/tag71.xml"/><Relationship Id="rId7" Type="http://schemas.openxmlformats.org/officeDocument/2006/relationships/tags" Target="../tags/tag75.xml"/><Relationship Id="rId12" Type="http://schemas.openxmlformats.org/officeDocument/2006/relationships/tags" Target="../tags/tag80.xml"/><Relationship Id="rId2" Type="http://schemas.openxmlformats.org/officeDocument/2006/relationships/tags" Target="../tags/tag70.xml"/><Relationship Id="rId16" Type="http://schemas.openxmlformats.org/officeDocument/2006/relationships/slideLayout" Target="../slideLayouts/slideLayout17.xml"/><Relationship Id="rId1" Type="http://schemas.openxmlformats.org/officeDocument/2006/relationships/tags" Target="../tags/tag69.xml"/><Relationship Id="rId6" Type="http://schemas.openxmlformats.org/officeDocument/2006/relationships/tags" Target="../tags/tag74.xml"/><Relationship Id="rId11" Type="http://schemas.openxmlformats.org/officeDocument/2006/relationships/tags" Target="../tags/tag79.xml"/><Relationship Id="rId5" Type="http://schemas.openxmlformats.org/officeDocument/2006/relationships/tags" Target="../tags/tag73.xml"/><Relationship Id="rId15" Type="http://schemas.openxmlformats.org/officeDocument/2006/relationships/tags" Target="../tags/tag83.xml"/><Relationship Id="rId10" Type="http://schemas.openxmlformats.org/officeDocument/2006/relationships/tags" Target="../tags/tag78.xml"/><Relationship Id="rId4" Type="http://schemas.openxmlformats.org/officeDocument/2006/relationships/tags" Target="../tags/tag72.xml"/><Relationship Id="rId9" Type="http://schemas.openxmlformats.org/officeDocument/2006/relationships/tags" Target="../tags/tag77.xml"/><Relationship Id="rId14" Type="http://schemas.openxmlformats.org/officeDocument/2006/relationships/tags" Target="../tags/tag82.xml"/></Relationships>
</file>

<file path=ppt/slides/_rels/slide70.xml.rels><?xml version="1.0" encoding="UTF-8" standalone="yes"?>
<Relationships xmlns="http://schemas.openxmlformats.org/package/2006/relationships"><Relationship Id="rId3" Type="http://schemas.openxmlformats.org/officeDocument/2006/relationships/tags" Target="../tags/tag545.xml"/><Relationship Id="rId7" Type="http://schemas.openxmlformats.org/officeDocument/2006/relationships/slideLayout" Target="../slideLayouts/slideLayout17.xml"/><Relationship Id="rId2" Type="http://schemas.openxmlformats.org/officeDocument/2006/relationships/tags" Target="../tags/tag544.xml"/><Relationship Id="rId1" Type="http://schemas.openxmlformats.org/officeDocument/2006/relationships/tags" Target="../tags/tag543.xml"/><Relationship Id="rId6" Type="http://schemas.openxmlformats.org/officeDocument/2006/relationships/tags" Target="../tags/tag548.xml"/><Relationship Id="rId5" Type="http://schemas.openxmlformats.org/officeDocument/2006/relationships/tags" Target="../tags/tag547.xml"/><Relationship Id="rId4" Type="http://schemas.openxmlformats.org/officeDocument/2006/relationships/tags" Target="../tags/tag546.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549.xml"/></Relationships>
</file>

<file path=ppt/slides/_rels/slide8.xml.rels><?xml version="1.0" encoding="UTF-8" standalone="yes"?>
<Relationships xmlns="http://schemas.openxmlformats.org/package/2006/relationships"><Relationship Id="rId3" Type="http://schemas.openxmlformats.org/officeDocument/2006/relationships/tags" Target="../tags/tag86.xml"/><Relationship Id="rId7" Type="http://schemas.openxmlformats.org/officeDocument/2006/relationships/slideLayout" Target="../slideLayouts/slideLayout17.xml"/><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tags" Target="../tags/tag89.xml"/><Relationship Id="rId5" Type="http://schemas.openxmlformats.org/officeDocument/2006/relationships/tags" Target="../tags/tag88.xml"/><Relationship Id="rId4" Type="http://schemas.openxmlformats.org/officeDocument/2006/relationships/tags" Target="../tags/tag87.xml"/></Relationships>
</file>

<file path=ppt/slides/_rels/slide9.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92.xml"/><Relationship Id="rId7" Type="http://schemas.openxmlformats.org/officeDocument/2006/relationships/slideLayout" Target="../slideLayouts/slideLayout17.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5" Type="http://schemas.openxmlformats.org/officeDocument/2006/relationships/tags" Target="../tags/tag94.xml"/><Relationship Id="rId4" Type="http://schemas.openxmlformats.org/officeDocument/2006/relationships/tags" Target="../tags/tag9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buFont typeface="Arial" charset="0"/>
              <a:buNone/>
            </a:pPr>
            <a:r>
              <a:rPr lang="en-US" altLang="zh-CN" sz="8600" b="1" dirty="0">
                <a:solidFill>
                  <a:srgbClr val="084CA1"/>
                </a:solidFill>
                <a:latin typeface="Arial" charset="0"/>
                <a:cs typeface="Arial" charset="0"/>
              </a:rPr>
              <a:t>01</a:t>
            </a:r>
          </a:p>
        </p:txBody>
      </p:sp>
      <p:sp>
        <p:nvSpPr>
          <p:cNvPr id="3075" name="文本框 16"/>
          <p:cNvSpPr txBox="1">
            <a:spLocks noChangeArrowheads="1"/>
          </p:cNvSpPr>
          <p:nvPr>
            <p:custDataLst>
              <p:tags r:id="rId3"/>
            </p:custDataLst>
          </p:nvPr>
        </p:nvSpPr>
        <p:spPr bwMode="auto">
          <a:xfrm>
            <a:off x="1558928" y="2357441"/>
            <a:ext cx="5032375"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4400" b="1" dirty="0">
                <a:solidFill>
                  <a:srgbClr val="084CA1"/>
                </a:solidFill>
                <a:latin typeface="微软雅黑" pitchFamily="34" charset="-122"/>
                <a:ea typeface="微软雅黑" pitchFamily="34" charset="-122"/>
                <a:cs typeface="Arial" charset="0"/>
                <a:sym typeface="Microsoft YaHei"/>
              </a:rPr>
              <a:t>货币资金</a:t>
            </a:r>
          </a:p>
        </p:txBody>
      </p:sp>
      <p:sp>
        <p:nvSpPr>
          <p:cNvPr id="19" name="等腰三角形 18"/>
          <p:cNvSpPr/>
          <p:nvPr>
            <p:custDataLst>
              <p:tags r:id="rId4"/>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0" name="等腰三角形 19"/>
          <p:cNvSpPr/>
          <p:nvPr>
            <p:custDataLst>
              <p:tags r:id="rId5"/>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1" name="等腰三角形 20"/>
          <p:cNvSpPr/>
          <p:nvPr>
            <p:custDataLst>
              <p:tags r:id="rId6"/>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2" name="等腰三角形 21"/>
          <p:cNvSpPr/>
          <p:nvPr>
            <p:custDataLst>
              <p:tags r:id="rId7"/>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3" name="等腰三角形 22"/>
          <p:cNvSpPr/>
          <p:nvPr>
            <p:custDataLst>
              <p:tags r:id="rId8"/>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4" name="椭圆 23"/>
          <p:cNvSpPr/>
          <p:nvPr>
            <p:custDataLst>
              <p:tags r:id="rId9"/>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5" name="椭圆 24"/>
          <p:cNvSpPr/>
          <p:nvPr>
            <p:custDataLst>
              <p:tags r:id="rId10"/>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6" name="椭圆 25"/>
          <p:cNvSpPr/>
          <p:nvPr>
            <p:custDataLst>
              <p:tags r:id="rId11"/>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7" name="等腰三角形 26"/>
          <p:cNvSpPr/>
          <p:nvPr>
            <p:custDataLst>
              <p:tags r:id="rId12"/>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8" name="等腰三角形 27"/>
          <p:cNvSpPr/>
          <p:nvPr>
            <p:custDataLst>
              <p:tags r:id="rId13"/>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cxnSp>
        <p:nvCxnSpPr>
          <p:cNvPr id="3087" name="Straight Connector 13"/>
          <p:cNvCxnSpPr>
            <a:cxnSpLocks noChangeShapeType="1"/>
          </p:cNvCxnSpPr>
          <p:nvPr>
            <p:custDataLst>
              <p:tags r:id="rId14"/>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8631148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库存现金</a:t>
            </a:r>
          </a:p>
        </p:txBody>
      </p:sp>
      <p:sp>
        <p:nvSpPr>
          <p:cNvPr id="77" name="矩形 76"/>
          <p:cNvSpPr/>
          <p:nvPr/>
        </p:nvSpPr>
        <p:spPr>
          <a:xfrm>
            <a:off x="1421259" y="649144"/>
            <a:ext cx="495363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库存现金的核算及账务处理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30" name="组合 29"/>
          <p:cNvGrpSpPr/>
          <p:nvPr/>
        </p:nvGrpSpPr>
        <p:grpSpPr>
          <a:xfrm>
            <a:off x="611560" y="3353998"/>
            <a:ext cx="3801865" cy="1260000"/>
            <a:chOff x="1759375" y="4477407"/>
            <a:chExt cx="4578363" cy="1387365"/>
          </a:xfrm>
          <a:solidFill>
            <a:srgbClr val="084CA1"/>
          </a:solidFill>
        </p:grpSpPr>
        <p:sp>
          <p:nvSpPr>
            <p:cNvPr id="31" name="矩形 30"/>
            <p:cNvSpPr/>
            <p:nvPr/>
          </p:nvSpPr>
          <p:spPr>
            <a:xfrm>
              <a:off x="1759375" y="4477407"/>
              <a:ext cx="4578363" cy="138736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cs typeface="+mn-ea"/>
              </a:endParaRPr>
            </a:p>
          </p:txBody>
        </p:sp>
        <p:sp>
          <p:nvSpPr>
            <p:cNvPr id="32" name="矩形 31"/>
            <p:cNvSpPr/>
            <p:nvPr/>
          </p:nvSpPr>
          <p:spPr>
            <a:xfrm>
              <a:off x="1898283" y="4807438"/>
              <a:ext cx="4439455" cy="1031913"/>
            </a:xfrm>
            <a:prstGeom prst="rect">
              <a:avLst/>
            </a:prstGeom>
            <a:noFill/>
          </p:spPr>
          <p:txBody>
            <a:bodyPr wrap="square">
              <a:spAutoFit/>
            </a:bodyPr>
            <a:lstStyle/>
            <a:p>
              <a:pPr lvl="0">
                <a:lnSpc>
                  <a:spcPct val="150000"/>
                </a:lnSpc>
                <a:spcBef>
                  <a:spcPct val="5000"/>
                </a:spcBef>
              </a:pPr>
              <a:r>
                <a:rPr lang="zh-CN" altLang="en-US" sz="1800" b="1" dirty="0">
                  <a:solidFill>
                    <a:schemeClr val="bg1"/>
                  </a:solidFill>
                  <a:latin typeface="微软雅黑" pitchFamily="34" charset="-122"/>
                  <a:ea typeface="微软雅黑" pitchFamily="34" charset="-122"/>
                  <a:cs typeface="+mn-ea"/>
                </a:rPr>
                <a:t>借：库存现金</a:t>
              </a:r>
            </a:p>
            <a:p>
              <a:pPr lvl="0">
                <a:lnSpc>
                  <a:spcPct val="150000"/>
                </a:lnSpc>
                <a:spcBef>
                  <a:spcPct val="5000"/>
                </a:spcBef>
              </a:pPr>
              <a:r>
                <a:rPr lang="zh-CN" altLang="en-US" sz="1800" b="1" dirty="0">
                  <a:solidFill>
                    <a:schemeClr val="bg1"/>
                  </a:solidFill>
                  <a:latin typeface="微软雅黑" pitchFamily="34" charset="-122"/>
                  <a:ea typeface="微软雅黑" pitchFamily="34" charset="-122"/>
                  <a:cs typeface="+mn-ea"/>
                </a:rPr>
                <a:t>    </a:t>
              </a:r>
              <a:r>
                <a:rPr lang="zh-CN" altLang="en-US" sz="1800" b="1" dirty="0" smtClean="0">
                  <a:solidFill>
                    <a:schemeClr val="bg1"/>
                  </a:solidFill>
                  <a:latin typeface="微软雅黑" pitchFamily="34" charset="-122"/>
                  <a:ea typeface="微软雅黑" pitchFamily="34" charset="-122"/>
                  <a:cs typeface="+mn-ea"/>
                </a:rPr>
                <a:t>贷</a:t>
              </a:r>
              <a:r>
                <a:rPr lang="zh-CN" altLang="en-US" sz="1800" b="1" dirty="0">
                  <a:solidFill>
                    <a:schemeClr val="bg1"/>
                  </a:solidFill>
                  <a:latin typeface="微软雅黑" pitchFamily="34" charset="-122"/>
                  <a:ea typeface="微软雅黑" pitchFamily="34" charset="-122"/>
                  <a:cs typeface="+mn-ea"/>
                </a:rPr>
                <a:t>：资产、负债、收入类科目</a:t>
              </a:r>
            </a:p>
          </p:txBody>
        </p:sp>
        <p:sp>
          <p:nvSpPr>
            <p:cNvPr id="33" name="TextBox 32"/>
            <p:cNvSpPr txBox="1"/>
            <p:nvPr/>
          </p:nvSpPr>
          <p:spPr>
            <a:xfrm>
              <a:off x="1898282" y="4524703"/>
              <a:ext cx="2144110" cy="406663"/>
            </a:xfrm>
            <a:prstGeom prst="rect">
              <a:avLst/>
            </a:prstGeom>
            <a:noFill/>
          </p:spPr>
          <p:txBody>
            <a:bodyPr wrap="square" rtlCol="0">
              <a:spAutoFit/>
            </a:bodyPr>
            <a:lstStyle/>
            <a:p>
              <a:r>
                <a:rPr lang="zh-CN" altLang="en-US" sz="1800" b="1" dirty="0" smtClean="0">
                  <a:solidFill>
                    <a:srgbClr val="FFC000"/>
                  </a:solidFill>
                  <a:latin typeface="微软雅黑" pitchFamily="34" charset="-122"/>
                  <a:ea typeface="微软雅黑" pitchFamily="34" charset="-122"/>
                  <a:cs typeface="+mn-ea"/>
                </a:rPr>
                <a:t>收取</a:t>
              </a:r>
              <a:r>
                <a:rPr lang="zh-CN" altLang="en-US" sz="1800" b="1" dirty="0" smtClean="0">
                  <a:solidFill>
                    <a:schemeClr val="bg1"/>
                  </a:solidFill>
                  <a:latin typeface="微软雅黑" pitchFamily="34" charset="-122"/>
                  <a:ea typeface="微软雅黑" pitchFamily="34" charset="-122"/>
                  <a:cs typeface="+mn-ea"/>
                </a:rPr>
                <a:t>现金时</a:t>
              </a:r>
              <a:r>
                <a:rPr lang="en-US" altLang="zh-CN" sz="1800" b="1" dirty="0">
                  <a:solidFill>
                    <a:schemeClr val="bg1"/>
                  </a:solidFill>
                  <a:latin typeface="微软雅黑" pitchFamily="34" charset="-122"/>
                  <a:ea typeface="微软雅黑" pitchFamily="34" charset="-122"/>
                  <a:cs typeface="+mn-ea"/>
                </a:rPr>
                <a:t>:</a:t>
              </a:r>
              <a:endParaRPr lang="zh-CN" altLang="en-US" sz="1800" b="1" dirty="0">
                <a:solidFill>
                  <a:schemeClr val="bg1"/>
                </a:solidFill>
                <a:latin typeface="微软雅黑" pitchFamily="34" charset="-122"/>
                <a:ea typeface="微软雅黑" pitchFamily="34" charset="-122"/>
                <a:cs typeface="+mn-ea"/>
              </a:endParaRPr>
            </a:p>
          </p:txBody>
        </p:sp>
      </p:grpSp>
      <p:sp>
        <p:nvSpPr>
          <p:cNvPr id="34" name="MH_SubTitle_1"/>
          <p:cNvSpPr/>
          <p:nvPr>
            <p:custDataLst>
              <p:tags r:id="rId7"/>
            </p:custDataLst>
          </p:nvPr>
        </p:nvSpPr>
        <p:spPr bwMode="auto">
          <a:xfrm flipH="1">
            <a:off x="438248" y="1427334"/>
            <a:ext cx="4133750" cy="439162"/>
          </a:xfrm>
          <a:custGeom>
            <a:avLst/>
            <a:gdLst>
              <a:gd name="T0" fmla="*/ 0 w 3883669"/>
              <a:gd name="T1" fmla="*/ 0 h 1092200"/>
              <a:gd name="T2" fmla="*/ 2642588 w 3883669"/>
              <a:gd name="T3" fmla="*/ 0 h 1092200"/>
              <a:gd name="T4" fmla="*/ 2642588 w 3883669"/>
              <a:gd name="T5" fmla="*/ 850333 h 1092200"/>
              <a:gd name="T6" fmla="*/ 0 w 3883669"/>
              <a:gd name="T7" fmla="*/ 850333 h 1092200"/>
              <a:gd name="T8" fmla="*/ 439688 w 3883669"/>
              <a:gd name="T9" fmla="*/ 425167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0" tIns="0" rIns="144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zh-CN" altLang="en-US" sz="1800" dirty="0" smtClean="0">
                <a:latin typeface="微软雅黑" pitchFamily="34" charset="-122"/>
                <a:ea typeface="微软雅黑" pitchFamily="34" charset="-122"/>
                <a:cs typeface="+mn-ea"/>
              </a:rPr>
              <a:t>  从银行提取现金（签发现金支票）</a:t>
            </a:r>
            <a:endParaRPr lang="da-DK" altLang="zh-CN" sz="1800" dirty="0">
              <a:latin typeface="微软雅黑" pitchFamily="34" charset="-122"/>
              <a:ea typeface="微软雅黑" pitchFamily="34" charset="-122"/>
              <a:cs typeface="+mn-ea"/>
            </a:endParaRPr>
          </a:p>
        </p:txBody>
      </p:sp>
      <p:sp>
        <p:nvSpPr>
          <p:cNvPr id="35" name="MH_Other_1"/>
          <p:cNvSpPr/>
          <p:nvPr>
            <p:custDataLst>
              <p:tags r:id="rId8"/>
            </p:custDataLst>
          </p:nvPr>
        </p:nvSpPr>
        <p:spPr>
          <a:xfrm flipH="1">
            <a:off x="3894632" y="1411567"/>
            <a:ext cx="677368" cy="454929"/>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dir="10800000" algn="r" rotWithShape="0">
              <a:prstClr val="black">
                <a:alpha val="40000"/>
              </a:prstClr>
            </a:outerShdw>
          </a:effectLst>
        </p:spPr>
        <p:txBody>
          <a:bodyPr lIns="288000" rIns="90000" anchor="ctr">
            <a:noAutofit/>
          </a:bodyPr>
          <a:lstStyle/>
          <a:p>
            <a:pPr algn="ctr" eaLnBrk="1" fontAlgn="auto" hangingPunct="1">
              <a:spcBef>
                <a:spcPts val="0"/>
              </a:spcBef>
              <a:spcAft>
                <a:spcPts val="0"/>
              </a:spcAft>
              <a:defRPr/>
            </a:pPr>
            <a:r>
              <a:rPr lang="en-US" altLang="zh-CN" sz="1800" b="1" dirty="0" smtClean="0">
                <a:solidFill>
                  <a:srgbClr val="084CA1"/>
                </a:solidFill>
                <a:latin typeface="微软雅黑" pitchFamily="34" charset="-122"/>
                <a:ea typeface="微软雅黑" pitchFamily="34" charset="-122"/>
                <a:cs typeface="+mn-ea"/>
              </a:rPr>
              <a:t>1</a:t>
            </a:r>
            <a:endParaRPr lang="zh-CN" altLang="en-US" sz="1800" b="1" dirty="0" err="1">
              <a:solidFill>
                <a:srgbClr val="084CA1"/>
              </a:solidFill>
              <a:latin typeface="微软雅黑" pitchFamily="34" charset="-122"/>
              <a:ea typeface="微软雅黑" pitchFamily="34" charset="-122"/>
              <a:cs typeface="+mn-ea"/>
            </a:endParaRPr>
          </a:p>
        </p:txBody>
      </p:sp>
      <p:sp>
        <p:nvSpPr>
          <p:cNvPr id="36" name="MH_SubTitle_2"/>
          <p:cNvSpPr/>
          <p:nvPr>
            <p:custDataLst>
              <p:tags r:id="rId9"/>
            </p:custDataLst>
          </p:nvPr>
        </p:nvSpPr>
        <p:spPr bwMode="auto">
          <a:xfrm>
            <a:off x="4716016" y="1427334"/>
            <a:ext cx="3960440" cy="439162"/>
          </a:xfrm>
          <a:custGeom>
            <a:avLst/>
            <a:gdLst>
              <a:gd name="T0" fmla="*/ 0 w 3883669"/>
              <a:gd name="T1" fmla="*/ 0 h 1092200"/>
              <a:gd name="T2" fmla="*/ 2642927 w 3883669"/>
              <a:gd name="T3" fmla="*/ 0 h 1092200"/>
              <a:gd name="T4" fmla="*/ 2642927 w 3883669"/>
              <a:gd name="T5" fmla="*/ 850333 h 1092200"/>
              <a:gd name="T6" fmla="*/ 0 w 3883669"/>
              <a:gd name="T7" fmla="*/ 850333 h 1092200"/>
              <a:gd name="T8" fmla="*/ 439744 w 3883669"/>
              <a:gd name="T9" fmla="*/ 425167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0" tIns="0" rIns="144000" bIns="0" anchor="ctr"/>
          <a:lstStyle/>
          <a:p>
            <a:pPr algn="r">
              <a:lnSpc>
                <a:spcPct val="130000"/>
              </a:lnSpc>
            </a:pPr>
            <a:r>
              <a:rPr lang="zh-CN" altLang="en-US" sz="1800" dirty="0">
                <a:latin typeface="微软雅黑" pitchFamily="34" charset="-122"/>
                <a:ea typeface="微软雅黑" pitchFamily="34" charset="-122"/>
                <a:cs typeface="+mn-ea"/>
              </a:rPr>
              <a:t>       职工出差报销时交回剩余借款</a:t>
            </a:r>
            <a:endParaRPr lang="da-DK" altLang="zh-CN" sz="1800" dirty="0">
              <a:latin typeface="微软雅黑" pitchFamily="34" charset="-122"/>
              <a:ea typeface="微软雅黑" pitchFamily="34" charset="-122"/>
              <a:cs typeface="+mn-ea"/>
            </a:endParaRPr>
          </a:p>
        </p:txBody>
      </p:sp>
      <p:sp>
        <p:nvSpPr>
          <p:cNvPr id="37" name="MH_Other_2"/>
          <p:cNvSpPr/>
          <p:nvPr>
            <p:custDataLst>
              <p:tags r:id="rId10"/>
            </p:custDataLst>
          </p:nvPr>
        </p:nvSpPr>
        <p:spPr>
          <a:xfrm>
            <a:off x="4739284" y="1427334"/>
            <a:ext cx="624803" cy="439162"/>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algn="l" rotWithShape="0">
              <a:prstClr val="black">
                <a:alpha val="40000"/>
              </a:prstClr>
            </a:outerShdw>
          </a:effectLst>
        </p:spPr>
        <p:txBody>
          <a:bodyPr rIns="288000" anchor="ctr">
            <a:normAutofit/>
          </a:bodyPr>
          <a:lstStyle/>
          <a:p>
            <a:pPr algn="ctr" eaLnBrk="1" fontAlgn="auto" hangingPunct="1">
              <a:spcBef>
                <a:spcPts val="0"/>
              </a:spcBef>
              <a:spcAft>
                <a:spcPts val="0"/>
              </a:spcAft>
              <a:defRPr/>
            </a:pPr>
            <a:r>
              <a:rPr lang="en-US" altLang="zh-CN" sz="1800" b="1" dirty="0" smtClean="0">
                <a:solidFill>
                  <a:srgbClr val="084CA1"/>
                </a:solidFill>
                <a:cs typeface="+mn-ea"/>
              </a:rPr>
              <a:t>2</a:t>
            </a:r>
            <a:endParaRPr lang="zh-CN" altLang="en-US" sz="1800" b="1" dirty="0" err="1">
              <a:solidFill>
                <a:srgbClr val="084CA1"/>
              </a:solidFill>
              <a:cs typeface="+mn-ea"/>
            </a:endParaRPr>
          </a:p>
        </p:txBody>
      </p:sp>
      <p:sp>
        <p:nvSpPr>
          <p:cNvPr id="38" name="MH_SubTitle_3"/>
          <p:cNvSpPr/>
          <p:nvPr>
            <p:custDataLst>
              <p:tags r:id="rId11"/>
            </p:custDataLst>
          </p:nvPr>
        </p:nvSpPr>
        <p:spPr bwMode="auto">
          <a:xfrm flipH="1">
            <a:off x="438248" y="2036422"/>
            <a:ext cx="4137436" cy="439200"/>
          </a:xfrm>
          <a:custGeom>
            <a:avLst/>
            <a:gdLst>
              <a:gd name="T0" fmla="*/ 0 w 3883669"/>
              <a:gd name="T1" fmla="*/ 0 h 1092200"/>
              <a:gd name="T2" fmla="*/ 2642588 w 3883669"/>
              <a:gd name="T3" fmla="*/ 0 h 1092200"/>
              <a:gd name="T4" fmla="*/ 2642588 w 3883669"/>
              <a:gd name="T5" fmla="*/ 850333 h 1092200"/>
              <a:gd name="T6" fmla="*/ 0 w 3883669"/>
              <a:gd name="T7" fmla="*/ 850333 h 1092200"/>
              <a:gd name="T8" fmla="*/ 439688 w 3883669"/>
              <a:gd name="T9" fmla="*/ 425167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0" tIns="0" rIns="144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lnSpc>
                <a:spcPct val="130000"/>
              </a:lnSpc>
            </a:pPr>
            <a:r>
              <a:rPr lang="zh-CN" altLang="en-US" sz="1800" dirty="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收取结算起点以下的零星收入款</a:t>
            </a:r>
            <a:endParaRPr lang="da-DK" altLang="zh-CN" sz="1800" dirty="0">
              <a:latin typeface="微软雅黑" pitchFamily="34" charset="-122"/>
              <a:ea typeface="微软雅黑" pitchFamily="34" charset="-122"/>
              <a:cs typeface="+mn-ea"/>
            </a:endParaRPr>
          </a:p>
        </p:txBody>
      </p:sp>
      <p:sp>
        <p:nvSpPr>
          <p:cNvPr id="39" name="MH_Other_3"/>
          <p:cNvSpPr/>
          <p:nvPr>
            <p:custDataLst>
              <p:tags r:id="rId12"/>
            </p:custDataLst>
          </p:nvPr>
        </p:nvSpPr>
        <p:spPr>
          <a:xfrm flipH="1">
            <a:off x="3894631" y="2010562"/>
            <a:ext cx="681051" cy="465060"/>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dir="10800000" algn="r" rotWithShape="0">
              <a:prstClr val="black">
                <a:alpha val="40000"/>
              </a:prstClr>
            </a:outerShdw>
          </a:effectLst>
        </p:spPr>
        <p:txBody>
          <a:bodyPr lIns="288000" rIns="90000" anchor="ctr">
            <a:normAutofit/>
          </a:bodyPr>
          <a:lstStyle/>
          <a:p>
            <a:pPr algn="ctr" eaLnBrk="1" fontAlgn="auto" hangingPunct="1">
              <a:spcBef>
                <a:spcPts val="0"/>
              </a:spcBef>
              <a:spcAft>
                <a:spcPts val="0"/>
              </a:spcAft>
              <a:defRPr/>
            </a:pPr>
            <a:r>
              <a:rPr lang="en-US" altLang="zh-CN" sz="1800" b="1" dirty="0" smtClean="0">
                <a:solidFill>
                  <a:srgbClr val="084CA1"/>
                </a:solidFill>
                <a:latin typeface="微软雅黑" pitchFamily="34" charset="-122"/>
                <a:ea typeface="微软雅黑" pitchFamily="34" charset="-122"/>
                <a:cs typeface="+mn-ea"/>
              </a:rPr>
              <a:t>3</a:t>
            </a:r>
            <a:endParaRPr lang="zh-CN" altLang="en-US" sz="1800" b="1" dirty="0" err="1">
              <a:solidFill>
                <a:srgbClr val="084CA1"/>
              </a:solidFill>
              <a:latin typeface="微软雅黑" pitchFamily="34" charset="-122"/>
              <a:ea typeface="微软雅黑" pitchFamily="34" charset="-122"/>
              <a:cs typeface="+mn-ea"/>
            </a:endParaRPr>
          </a:p>
        </p:txBody>
      </p:sp>
      <p:sp>
        <p:nvSpPr>
          <p:cNvPr id="53" name="MH_SubTitle_4"/>
          <p:cNvSpPr/>
          <p:nvPr>
            <p:custDataLst>
              <p:tags r:id="rId13"/>
            </p:custDataLst>
          </p:nvPr>
        </p:nvSpPr>
        <p:spPr bwMode="auto">
          <a:xfrm>
            <a:off x="4739284" y="2036422"/>
            <a:ext cx="3937172" cy="439200"/>
          </a:xfrm>
          <a:custGeom>
            <a:avLst/>
            <a:gdLst>
              <a:gd name="T0" fmla="*/ 0 w 3883669"/>
              <a:gd name="T1" fmla="*/ 0 h 1092200"/>
              <a:gd name="T2" fmla="*/ 2642927 w 3883669"/>
              <a:gd name="T3" fmla="*/ 0 h 1092200"/>
              <a:gd name="T4" fmla="*/ 2642927 w 3883669"/>
              <a:gd name="T5" fmla="*/ 850333 h 1092200"/>
              <a:gd name="T6" fmla="*/ 0 w 3883669"/>
              <a:gd name="T7" fmla="*/ 850333 h 1092200"/>
              <a:gd name="T8" fmla="*/ 439744 w 3883669"/>
              <a:gd name="T9" fmla="*/ 425167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144000" tIns="0" rIns="0" bIns="0" anchor="ctr"/>
          <a:lstStyle/>
          <a:p>
            <a:pPr algn="r">
              <a:lnSpc>
                <a:spcPct val="130000"/>
              </a:lnSpc>
            </a:pPr>
            <a:r>
              <a:rPr lang="zh-CN" altLang="en-US" sz="1800" dirty="0">
                <a:latin typeface="微软雅黑" pitchFamily="34" charset="-122"/>
                <a:ea typeface="微软雅黑" pitchFamily="34" charset="-122"/>
                <a:cs typeface="+mn-ea"/>
              </a:rPr>
              <a:t>销售给不能转账</a:t>
            </a:r>
            <a:r>
              <a:rPr lang="zh-CN" altLang="en-US" sz="1800" dirty="0" smtClean="0">
                <a:latin typeface="微软雅黑" pitchFamily="34" charset="-122"/>
                <a:ea typeface="微软雅黑" pitchFamily="34" charset="-122"/>
                <a:cs typeface="+mn-ea"/>
              </a:rPr>
              <a:t>的集体个人销货款</a:t>
            </a:r>
            <a:endParaRPr lang="da-DK" altLang="zh-CN" sz="1800" dirty="0">
              <a:latin typeface="微软雅黑" pitchFamily="34" charset="-122"/>
              <a:ea typeface="微软雅黑" pitchFamily="34" charset="-122"/>
              <a:cs typeface="+mn-ea"/>
            </a:endParaRPr>
          </a:p>
        </p:txBody>
      </p:sp>
      <p:sp>
        <p:nvSpPr>
          <p:cNvPr id="54" name="MH_Other_4"/>
          <p:cNvSpPr/>
          <p:nvPr>
            <p:custDataLst>
              <p:tags r:id="rId14"/>
            </p:custDataLst>
          </p:nvPr>
        </p:nvSpPr>
        <p:spPr>
          <a:xfrm>
            <a:off x="4739284" y="2036422"/>
            <a:ext cx="552795" cy="439055"/>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algn="l" rotWithShape="0">
              <a:prstClr val="black">
                <a:alpha val="40000"/>
              </a:prstClr>
            </a:outerShdw>
          </a:effectLst>
        </p:spPr>
        <p:txBody>
          <a:bodyPr rIns="288000" anchor="ctr">
            <a:noAutofit/>
          </a:bodyPr>
          <a:lstStyle/>
          <a:p>
            <a:pPr algn="ctr" eaLnBrk="1" fontAlgn="auto" hangingPunct="1">
              <a:spcBef>
                <a:spcPts val="0"/>
              </a:spcBef>
              <a:spcAft>
                <a:spcPts val="0"/>
              </a:spcAft>
              <a:defRPr/>
            </a:pPr>
            <a:r>
              <a:rPr lang="en-US" altLang="zh-CN" sz="1800" b="1" dirty="0" smtClean="0">
                <a:solidFill>
                  <a:srgbClr val="084CA1"/>
                </a:solidFill>
                <a:latin typeface="微软雅黑" pitchFamily="34" charset="-122"/>
                <a:ea typeface="微软雅黑" pitchFamily="34" charset="-122"/>
                <a:cs typeface="+mn-ea"/>
              </a:rPr>
              <a:t>4</a:t>
            </a:r>
            <a:endParaRPr lang="zh-CN" altLang="en-US" sz="1800" b="1" dirty="0" err="1">
              <a:solidFill>
                <a:srgbClr val="084CA1"/>
              </a:solidFill>
              <a:latin typeface="微软雅黑" pitchFamily="34" charset="-122"/>
              <a:ea typeface="微软雅黑" pitchFamily="34" charset="-122"/>
              <a:cs typeface="+mn-ea"/>
            </a:endParaRPr>
          </a:p>
        </p:txBody>
      </p:sp>
      <p:sp>
        <p:nvSpPr>
          <p:cNvPr id="55" name="MH_SubTitle_5"/>
          <p:cNvSpPr/>
          <p:nvPr>
            <p:custDataLst>
              <p:tags r:id="rId15"/>
            </p:custDataLst>
          </p:nvPr>
        </p:nvSpPr>
        <p:spPr bwMode="auto">
          <a:xfrm flipH="1">
            <a:off x="438248" y="2658940"/>
            <a:ext cx="4137436" cy="439200"/>
          </a:xfrm>
          <a:custGeom>
            <a:avLst/>
            <a:gdLst>
              <a:gd name="T0" fmla="*/ 0 w 3883669"/>
              <a:gd name="T1" fmla="*/ 0 h 1092200"/>
              <a:gd name="T2" fmla="*/ 2642588 w 3883669"/>
              <a:gd name="T3" fmla="*/ 0 h 1092200"/>
              <a:gd name="T4" fmla="*/ 2642588 w 3883669"/>
              <a:gd name="T5" fmla="*/ 850334 h 1092200"/>
              <a:gd name="T6" fmla="*/ 0 w 3883669"/>
              <a:gd name="T7" fmla="*/ 850334 h 1092200"/>
              <a:gd name="T8" fmla="*/ 439688 w 3883669"/>
              <a:gd name="T9" fmla="*/ 425168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144000" tIns="0" rIns="0" bIns="0" anchor="ctr"/>
          <a:lstStyle/>
          <a:p>
            <a:pPr>
              <a:lnSpc>
                <a:spcPct val="130000"/>
              </a:lnSpc>
            </a:pPr>
            <a:r>
              <a:rPr lang="zh-CN" altLang="en-US" sz="1800" dirty="0" smtClean="0">
                <a:latin typeface="微软雅黑" pitchFamily="34" charset="-122"/>
                <a:ea typeface="微软雅黑" pitchFamily="34" charset="-122"/>
                <a:cs typeface="+mn-ea"/>
              </a:rPr>
              <a:t>收取个人</a:t>
            </a:r>
            <a:r>
              <a:rPr lang="zh-CN" altLang="en-US" sz="1800" dirty="0">
                <a:latin typeface="微软雅黑" pitchFamily="34" charset="-122"/>
                <a:ea typeface="微软雅黑" pitchFamily="34" charset="-122"/>
                <a:cs typeface="+mn-ea"/>
              </a:rPr>
              <a:t>的罚款</a:t>
            </a:r>
            <a:endParaRPr lang="da-DK" altLang="zh-CN" sz="1800" dirty="0">
              <a:latin typeface="微软雅黑" pitchFamily="34" charset="-122"/>
              <a:ea typeface="微软雅黑" pitchFamily="34" charset="-122"/>
              <a:cs typeface="+mn-ea"/>
            </a:endParaRPr>
          </a:p>
        </p:txBody>
      </p:sp>
      <p:sp>
        <p:nvSpPr>
          <p:cNvPr id="56" name="MH_Other_5"/>
          <p:cNvSpPr/>
          <p:nvPr>
            <p:custDataLst>
              <p:tags r:id="rId16"/>
            </p:custDataLst>
          </p:nvPr>
        </p:nvSpPr>
        <p:spPr>
          <a:xfrm flipH="1">
            <a:off x="3841358" y="2645867"/>
            <a:ext cx="658633" cy="452274"/>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dir="10800000" algn="r" rotWithShape="0">
              <a:prstClr val="black">
                <a:alpha val="40000"/>
              </a:prstClr>
            </a:outerShdw>
          </a:effectLst>
        </p:spPr>
        <p:txBody>
          <a:bodyPr lIns="288000" rIns="90000" anchor="ctr">
            <a:noAutofit/>
          </a:bodyPr>
          <a:lstStyle/>
          <a:p>
            <a:pPr algn="ctr">
              <a:defRPr/>
            </a:pPr>
            <a:r>
              <a:rPr lang="en-US" altLang="zh-CN" sz="1800" b="1" dirty="0">
                <a:solidFill>
                  <a:srgbClr val="084CA1"/>
                </a:solidFill>
                <a:latin typeface="微软雅黑" pitchFamily="34" charset="-122"/>
                <a:ea typeface="微软雅黑" pitchFamily="34" charset="-122"/>
                <a:cs typeface="+mn-ea"/>
              </a:rPr>
              <a:t>5</a:t>
            </a:r>
            <a:endParaRPr lang="zh-CN" altLang="en-US" sz="1800" b="1" dirty="0" err="1">
              <a:solidFill>
                <a:srgbClr val="084CA1"/>
              </a:solidFill>
              <a:latin typeface="微软雅黑" pitchFamily="34" charset="-122"/>
              <a:ea typeface="微软雅黑" pitchFamily="34" charset="-122"/>
              <a:cs typeface="+mn-ea"/>
            </a:endParaRPr>
          </a:p>
        </p:txBody>
      </p:sp>
      <p:sp>
        <p:nvSpPr>
          <p:cNvPr id="57" name="MH_SubTitle_6"/>
          <p:cNvSpPr/>
          <p:nvPr>
            <p:custDataLst>
              <p:tags r:id="rId17"/>
            </p:custDataLst>
          </p:nvPr>
        </p:nvSpPr>
        <p:spPr bwMode="auto">
          <a:xfrm>
            <a:off x="4739284" y="2645867"/>
            <a:ext cx="3937172" cy="452273"/>
          </a:xfrm>
          <a:custGeom>
            <a:avLst/>
            <a:gdLst>
              <a:gd name="T0" fmla="*/ 0 w 3883669"/>
              <a:gd name="T1" fmla="*/ 0 h 1092200"/>
              <a:gd name="T2" fmla="*/ 2642927 w 3883669"/>
              <a:gd name="T3" fmla="*/ 0 h 1092200"/>
              <a:gd name="T4" fmla="*/ 2642927 w 3883669"/>
              <a:gd name="T5" fmla="*/ 850334 h 1092200"/>
              <a:gd name="T6" fmla="*/ 0 w 3883669"/>
              <a:gd name="T7" fmla="*/ 850334 h 1092200"/>
              <a:gd name="T8" fmla="*/ 439744 w 3883669"/>
              <a:gd name="T9" fmla="*/ 425168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144000" tIns="0" rIns="0" bIns="0" anchor="ctr"/>
          <a:lstStyle/>
          <a:p>
            <a:pPr algn="ctr">
              <a:lnSpc>
                <a:spcPct val="130000"/>
              </a:lnSpc>
            </a:pPr>
            <a:r>
              <a:rPr lang="zh-CN" altLang="en-US" sz="1800" dirty="0">
                <a:latin typeface="微软雅黑" pitchFamily="34" charset="-122"/>
                <a:ea typeface="微软雅黑" pitchFamily="34" charset="-122"/>
                <a:cs typeface="+mn-ea"/>
              </a:rPr>
              <a:t>无法查明</a:t>
            </a:r>
            <a:r>
              <a:rPr lang="zh-CN" altLang="en-US" sz="1800" dirty="0" smtClean="0">
                <a:latin typeface="微软雅黑" pitchFamily="34" charset="-122"/>
                <a:ea typeface="微软雅黑" pitchFamily="34" charset="-122"/>
                <a:cs typeface="+mn-ea"/>
              </a:rPr>
              <a:t>原因的</a:t>
            </a:r>
            <a:r>
              <a:rPr lang="zh-CN" altLang="en-US" sz="1800" dirty="0">
                <a:latin typeface="微软雅黑" pitchFamily="34" charset="-122"/>
                <a:ea typeface="微软雅黑" pitchFamily="34" charset="-122"/>
                <a:cs typeface="+mn-ea"/>
              </a:rPr>
              <a:t>现金溢余</a:t>
            </a:r>
            <a:endParaRPr lang="da-DK" altLang="zh-CN" sz="1800" dirty="0">
              <a:latin typeface="微软雅黑" pitchFamily="34" charset="-122"/>
              <a:ea typeface="微软雅黑" pitchFamily="34" charset="-122"/>
              <a:cs typeface="+mn-ea"/>
            </a:endParaRPr>
          </a:p>
        </p:txBody>
      </p:sp>
      <p:sp>
        <p:nvSpPr>
          <p:cNvPr id="58" name="MH_Other_6"/>
          <p:cNvSpPr/>
          <p:nvPr>
            <p:custDataLst>
              <p:tags r:id="rId18"/>
            </p:custDataLst>
          </p:nvPr>
        </p:nvSpPr>
        <p:spPr>
          <a:xfrm>
            <a:off x="4739284" y="2645867"/>
            <a:ext cx="630884" cy="452273"/>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algn="l" rotWithShape="0">
              <a:prstClr val="black">
                <a:alpha val="40000"/>
              </a:prstClr>
            </a:outerShdw>
          </a:effectLst>
        </p:spPr>
        <p:txBody>
          <a:bodyPr rIns="288000" anchor="ctr">
            <a:noAutofit/>
          </a:bodyPr>
          <a:lstStyle/>
          <a:p>
            <a:pPr algn="ctr" fontAlgn="auto">
              <a:spcBef>
                <a:spcPts val="0"/>
              </a:spcBef>
              <a:spcAft>
                <a:spcPts val="0"/>
              </a:spcAft>
              <a:defRPr/>
            </a:pPr>
            <a:r>
              <a:rPr lang="en-US" altLang="zh-CN" sz="1800" b="1" dirty="0">
                <a:solidFill>
                  <a:srgbClr val="084CA1"/>
                </a:solidFill>
                <a:latin typeface="微软雅黑" pitchFamily="34" charset="-122"/>
                <a:ea typeface="微软雅黑" pitchFamily="34" charset="-122"/>
                <a:cs typeface="+mn-ea"/>
              </a:rPr>
              <a:t>6</a:t>
            </a:r>
            <a:endParaRPr lang="zh-CN" altLang="en-US" sz="1800" b="1" dirty="0" err="1">
              <a:solidFill>
                <a:srgbClr val="084CA1"/>
              </a:solidFill>
              <a:latin typeface="微软雅黑" pitchFamily="34" charset="-122"/>
              <a:ea typeface="微软雅黑" pitchFamily="34" charset="-122"/>
              <a:cs typeface="+mn-ea"/>
            </a:endParaRPr>
          </a:p>
        </p:txBody>
      </p:sp>
      <p:sp>
        <p:nvSpPr>
          <p:cNvPr id="59" name="矩形 58"/>
          <p:cNvSpPr/>
          <p:nvPr/>
        </p:nvSpPr>
        <p:spPr>
          <a:xfrm>
            <a:off x="4788025" y="3343588"/>
            <a:ext cx="3816424" cy="1260000"/>
          </a:xfrm>
          <a:prstGeom prst="rect">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cs typeface="+mn-ea"/>
            </a:endParaRPr>
          </a:p>
        </p:txBody>
      </p:sp>
      <p:sp>
        <p:nvSpPr>
          <p:cNvPr id="60" name="矩形 59"/>
          <p:cNvSpPr/>
          <p:nvPr/>
        </p:nvSpPr>
        <p:spPr>
          <a:xfrm>
            <a:off x="4903815" y="3643321"/>
            <a:ext cx="3665741" cy="937180"/>
          </a:xfrm>
          <a:prstGeom prst="rect">
            <a:avLst/>
          </a:prstGeom>
          <a:noFill/>
        </p:spPr>
        <p:txBody>
          <a:bodyPr wrap="square">
            <a:spAutoFit/>
          </a:bodyPr>
          <a:lstStyle/>
          <a:p>
            <a:pPr lvl="0">
              <a:lnSpc>
                <a:spcPct val="150000"/>
              </a:lnSpc>
              <a:spcBef>
                <a:spcPct val="5000"/>
              </a:spcBef>
            </a:pPr>
            <a:r>
              <a:rPr lang="zh-CN" altLang="en-US" sz="1800" b="1" dirty="0">
                <a:solidFill>
                  <a:schemeClr val="bg1"/>
                </a:solidFill>
                <a:latin typeface="微软雅黑" pitchFamily="34" charset="-122"/>
                <a:ea typeface="微软雅黑" pitchFamily="34" charset="-122"/>
                <a:cs typeface="+mn-ea"/>
              </a:rPr>
              <a:t>借：库存</a:t>
            </a:r>
            <a:r>
              <a:rPr lang="zh-CN" altLang="en-US" sz="1800" b="1" dirty="0" smtClean="0">
                <a:solidFill>
                  <a:schemeClr val="bg1"/>
                </a:solidFill>
                <a:latin typeface="微软雅黑" pitchFamily="34" charset="-122"/>
                <a:ea typeface="微软雅黑" pitchFamily="34" charset="-122"/>
                <a:cs typeface="+mn-ea"/>
              </a:rPr>
              <a:t>现金         </a:t>
            </a:r>
            <a:r>
              <a:rPr lang="en-US" altLang="zh-CN" sz="1800" b="1" dirty="0" smtClean="0">
                <a:solidFill>
                  <a:schemeClr val="bg1"/>
                </a:solidFill>
                <a:latin typeface="微软雅黑" pitchFamily="34" charset="-122"/>
                <a:ea typeface="微软雅黑" pitchFamily="34" charset="-122"/>
                <a:cs typeface="+mn-ea"/>
              </a:rPr>
              <a:t>120.00</a:t>
            </a:r>
            <a:endParaRPr lang="zh-CN" altLang="en-US" sz="1800" b="1" dirty="0">
              <a:solidFill>
                <a:schemeClr val="bg1"/>
              </a:solidFill>
              <a:latin typeface="微软雅黑" pitchFamily="34" charset="-122"/>
              <a:ea typeface="微软雅黑" pitchFamily="34" charset="-122"/>
              <a:cs typeface="+mn-ea"/>
            </a:endParaRPr>
          </a:p>
          <a:p>
            <a:pPr lvl="0">
              <a:lnSpc>
                <a:spcPct val="150000"/>
              </a:lnSpc>
              <a:spcBef>
                <a:spcPct val="5000"/>
              </a:spcBef>
            </a:pPr>
            <a:r>
              <a:rPr lang="zh-CN" altLang="en-US" sz="1800" b="1" dirty="0">
                <a:solidFill>
                  <a:schemeClr val="bg1"/>
                </a:solidFill>
                <a:latin typeface="微软雅黑" pitchFamily="34" charset="-122"/>
                <a:ea typeface="微软雅黑" pitchFamily="34" charset="-122"/>
                <a:cs typeface="+mn-ea"/>
              </a:rPr>
              <a:t>    </a:t>
            </a:r>
            <a:r>
              <a:rPr lang="zh-CN" altLang="en-US" sz="1800" b="1" dirty="0" smtClean="0">
                <a:solidFill>
                  <a:schemeClr val="bg1"/>
                </a:solidFill>
                <a:latin typeface="微软雅黑" pitchFamily="34" charset="-122"/>
                <a:ea typeface="微软雅黑" pitchFamily="34" charset="-122"/>
                <a:cs typeface="+mn-ea"/>
              </a:rPr>
              <a:t>贷：应收账</a:t>
            </a:r>
            <a:r>
              <a:rPr lang="zh-CN" altLang="en-US" sz="1800" b="1" dirty="0">
                <a:solidFill>
                  <a:schemeClr val="bg1"/>
                </a:solidFill>
                <a:latin typeface="微软雅黑" pitchFamily="34" charset="-122"/>
                <a:ea typeface="微软雅黑" pitchFamily="34" charset="-122"/>
                <a:cs typeface="+mn-ea"/>
              </a:rPr>
              <a:t>款</a:t>
            </a:r>
            <a:r>
              <a:rPr lang="zh-CN" altLang="en-US" sz="1800" b="1" dirty="0" smtClean="0">
                <a:solidFill>
                  <a:schemeClr val="bg1"/>
                </a:solidFill>
                <a:latin typeface="微软雅黑" pitchFamily="34" charset="-122"/>
                <a:ea typeface="微软雅黑" pitchFamily="34" charset="-122"/>
                <a:cs typeface="+mn-ea"/>
              </a:rPr>
              <a:t>           </a:t>
            </a:r>
            <a:r>
              <a:rPr lang="en-US" altLang="zh-CN" sz="1800" b="1" dirty="0" smtClean="0">
                <a:solidFill>
                  <a:schemeClr val="bg1"/>
                </a:solidFill>
                <a:latin typeface="微软雅黑" pitchFamily="34" charset="-122"/>
                <a:ea typeface="微软雅黑" pitchFamily="34" charset="-122"/>
                <a:cs typeface="+mn-ea"/>
              </a:rPr>
              <a:t>120.00</a:t>
            </a:r>
            <a:endParaRPr lang="zh-CN" altLang="en-US" sz="1800" b="1" dirty="0">
              <a:solidFill>
                <a:schemeClr val="bg1"/>
              </a:solidFill>
              <a:latin typeface="微软雅黑" pitchFamily="34" charset="-122"/>
              <a:ea typeface="微软雅黑" pitchFamily="34" charset="-122"/>
              <a:cs typeface="+mn-ea"/>
            </a:endParaRPr>
          </a:p>
        </p:txBody>
      </p:sp>
      <p:sp>
        <p:nvSpPr>
          <p:cNvPr id="61" name="TextBox 60"/>
          <p:cNvSpPr txBox="1"/>
          <p:nvPr/>
        </p:nvSpPr>
        <p:spPr>
          <a:xfrm>
            <a:off x="4903814" y="3386543"/>
            <a:ext cx="3484610" cy="369332"/>
          </a:xfrm>
          <a:prstGeom prst="rect">
            <a:avLst/>
          </a:prstGeom>
          <a:noFill/>
        </p:spPr>
        <p:txBody>
          <a:bodyPr wrap="square" rtlCol="0">
            <a:spAutoFit/>
          </a:bodyPr>
          <a:lstStyle/>
          <a:p>
            <a:r>
              <a:rPr lang="zh-CN" altLang="en-US" sz="1800" b="1" dirty="0">
                <a:solidFill>
                  <a:schemeClr val="bg1"/>
                </a:solidFill>
                <a:latin typeface="微软雅黑" pitchFamily="34" charset="-122"/>
                <a:ea typeface="微软雅黑" pitchFamily="34" charset="-122"/>
                <a:cs typeface="+mn-ea"/>
              </a:rPr>
              <a:t>企业收回应收账款</a:t>
            </a:r>
            <a:r>
              <a:rPr lang="en-US" altLang="zh-CN" sz="1800" b="1" dirty="0">
                <a:solidFill>
                  <a:schemeClr val="bg1"/>
                </a:solidFill>
                <a:latin typeface="微软雅黑" pitchFamily="34" charset="-122"/>
                <a:ea typeface="微软雅黑" pitchFamily="34" charset="-122"/>
                <a:cs typeface="+mn-ea"/>
              </a:rPr>
              <a:t>120</a:t>
            </a:r>
            <a:r>
              <a:rPr lang="zh-CN" altLang="en-US" sz="1800" b="1" dirty="0" smtClean="0">
                <a:solidFill>
                  <a:schemeClr val="bg1"/>
                </a:solidFill>
                <a:latin typeface="微软雅黑" pitchFamily="34" charset="-122"/>
                <a:ea typeface="微软雅黑" pitchFamily="34" charset="-122"/>
                <a:cs typeface="+mn-ea"/>
              </a:rPr>
              <a:t>元：</a:t>
            </a:r>
            <a:endParaRPr lang="zh-CN" altLang="en-US" sz="1800" b="1" dirty="0">
              <a:solidFill>
                <a:schemeClr val="bg1"/>
              </a:solidFill>
              <a:latin typeface="微软雅黑" pitchFamily="34" charset="-122"/>
              <a:ea typeface="微软雅黑" pitchFamily="34" charset="-122"/>
              <a:cs typeface="+mn-ea"/>
            </a:endParaRPr>
          </a:p>
        </p:txBody>
      </p:sp>
    </p:spTree>
    <p:custDataLst>
      <p:tags r:id="rId1"/>
    </p:custDataLst>
    <p:extLst>
      <p:ext uri="{BB962C8B-B14F-4D97-AF65-F5344CB8AC3E}">
        <p14:creationId xmlns:p14="http://schemas.microsoft.com/office/powerpoint/2010/main" val="3139874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randombar(horizontal)">
                                      <p:cBhvr>
                                        <p:cTn id="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库存现金</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8" name="矩形 27"/>
          <p:cNvSpPr/>
          <p:nvPr/>
        </p:nvSpPr>
        <p:spPr>
          <a:xfrm>
            <a:off x="698125" y="3219982"/>
            <a:ext cx="3801865" cy="1440000"/>
          </a:xfrm>
          <a:prstGeom prst="rect">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cs typeface="+mn-ea"/>
            </a:endParaRPr>
          </a:p>
        </p:txBody>
      </p:sp>
      <p:sp>
        <p:nvSpPr>
          <p:cNvPr id="29" name="MH_SubTitle_1"/>
          <p:cNvSpPr/>
          <p:nvPr>
            <p:custDataLst>
              <p:tags r:id="rId7"/>
            </p:custDataLst>
          </p:nvPr>
        </p:nvSpPr>
        <p:spPr bwMode="auto">
          <a:xfrm flipH="1">
            <a:off x="1105625" y="1723581"/>
            <a:ext cx="3394365" cy="439162"/>
          </a:xfrm>
          <a:custGeom>
            <a:avLst/>
            <a:gdLst>
              <a:gd name="T0" fmla="*/ 0 w 3883669"/>
              <a:gd name="T1" fmla="*/ 0 h 1092200"/>
              <a:gd name="T2" fmla="*/ 2642588 w 3883669"/>
              <a:gd name="T3" fmla="*/ 0 h 1092200"/>
              <a:gd name="T4" fmla="*/ 2642588 w 3883669"/>
              <a:gd name="T5" fmla="*/ 850333 h 1092200"/>
              <a:gd name="T6" fmla="*/ 0 w 3883669"/>
              <a:gd name="T7" fmla="*/ 850333 h 1092200"/>
              <a:gd name="T8" fmla="*/ 439688 w 3883669"/>
              <a:gd name="T9" fmla="*/ 425167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0" tIns="0" rIns="144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800" dirty="0" smtClean="0">
                <a:latin typeface="微软雅黑" pitchFamily="34" charset="-122"/>
                <a:ea typeface="微软雅黑" pitchFamily="34" charset="-122"/>
                <a:cs typeface="+mn-ea"/>
              </a:rPr>
              <a:t> 缴</a:t>
            </a:r>
            <a:r>
              <a:rPr lang="zh-CN" altLang="en-US" sz="1800" dirty="0">
                <a:latin typeface="微软雅黑" pitchFamily="34" charset="-122"/>
                <a:ea typeface="微软雅黑" pitchFamily="34" charset="-122"/>
                <a:cs typeface="+mn-ea"/>
              </a:rPr>
              <a:t>存</a:t>
            </a:r>
            <a:r>
              <a:rPr lang="zh-CN" altLang="en-US" sz="1800" dirty="0" smtClean="0">
                <a:latin typeface="微软雅黑" pitchFamily="34" charset="-122"/>
                <a:ea typeface="微软雅黑" pitchFamily="34" charset="-122"/>
                <a:cs typeface="+mn-ea"/>
              </a:rPr>
              <a:t>现金</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填写</a:t>
            </a:r>
            <a:r>
              <a:rPr lang="zh-CN" altLang="en-US" sz="1800" dirty="0">
                <a:latin typeface="微软雅黑" pitchFamily="34" charset="-122"/>
                <a:ea typeface="微软雅黑" pitchFamily="34" charset="-122"/>
                <a:cs typeface="+mn-ea"/>
              </a:rPr>
              <a:t>现金缴款</a:t>
            </a:r>
            <a:r>
              <a:rPr lang="zh-CN" altLang="en-US" sz="1800" dirty="0" smtClean="0">
                <a:latin typeface="微软雅黑" pitchFamily="34" charset="-122"/>
                <a:ea typeface="微软雅黑" pitchFamily="34" charset="-122"/>
                <a:cs typeface="+mn-ea"/>
              </a:rPr>
              <a:t>单</a:t>
            </a:r>
            <a:r>
              <a:rPr lang="en-US" altLang="zh-CN" sz="1800" dirty="0" smtClean="0">
                <a:latin typeface="微软雅黑" pitchFamily="34" charset="-122"/>
                <a:ea typeface="微软雅黑" pitchFamily="34" charset="-122"/>
                <a:cs typeface="+mn-ea"/>
              </a:rPr>
              <a:t>)</a:t>
            </a:r>
            <a:endParaRPr lang="da-DK" altLang="zh-CN" sz="1800" dirty="0">
              <a:latin typeface="微软雅黑" pitchFamily="34" charset="-122"/>
              <a:ea typeface="微软雅黑" pitchFamily="34" charset="-122"/>
              <a:cs typeface="+mn-ea"/>
            </a:endParaRPr>
          </a:p>
        </p:txBody>
      </p:sp>
      <p:sp>
        <p:nvSpPr>
          <p:cNvPr id="40" name="MH_Other_1"/>
          <p:cNvSpPr/>
          <p:nvPr>
            <p:custDataLst>
              <p:tags r:id="rId8"/>
            </p:custDataLst>
          </p:nvPr>
        </p:nvSpPr>
        <p:spPr>
          <a:xfrm flipH="1">
            <a:off x="3822624" y="1707814"/>
            <a:ext cx="677368" cy="454929"/>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dir="10800000" algn="r" rotWithShape="0">
              <a:prstClr val="black">
                <a:alpha val="40000"/>
              </a:prstClr>
            </a:outerShdw>
          </a:effectLst>
        </p:spPr>
        <p:txBody>
          <a:bodyPr lIns="288000" rIns="90000" anchor="ctr">
            <a:noAutofit/>
          </a:bodyPr>
          <a:lstStyle/>
          <a:p>
            <a:pPr algn="ctr" eaLnBrk="1" fontAlgn="auto" hangingPunct="1">
              <a:spcBef>
                <a:spcPts val="0"/>
              </a:spcBef>
              <a:spcAft>
                <a:spcPts val="0"/>
              </a:spcAft>
              <a:defRPr/>
            </a:pPr>
            <a:r>
              <a:rPr lang="en-US" altLang="zh-CN" sz="1800" b="1" dirty="0" smtClean="0">
                <a:solidFill>
                  <a:srgbClr val="084CA1"/>
                </a:solidFill>
                <a:latin typeface="微软雅黑" pitchFamily="34" charset="-122"/>
                <a:ea typeface="微软雅黑" pitchFamily="34" charset="-122"/>
                <a:cs typeface="+mn-ea"/>
              </a:rPr>
              <a:t>1</a:t>
            </a:r>
            <a:endParaRPr lang="zh-CN" altLang="en-US" sz="1800" b="1" dirty="0" err="1">
              <a:solidFill>
                <a:srgbClr val="084CA1"/>
              </a:solidFill>
              <a:latin typeface="微软雅黑" pitchFamily="34" charset="-122"/>
              <a:ea typeface="微软雅黑" pitchFamily="34" charset="-122"/>
              <a:cs typeface="+mn-ea"/>
            </a:endParaRPr>
          </a:p>
        </p:txBody>
      </p:sp>
      <p:sp>
        <p:nvSpPr>
          <p:cNvPr id="41" name="MH_SubTitle_2"/>
          <p:cNvSpPr/>
          <p:nvPr>
            <p:custDataLst>
              <p:tags r:id="rId9"/>
            </p:custDataLst>
          </p:nvPr>
        </p:nvSpPr>
        <p:spPr bwMode="auto">
          <a:xfrm>
            <a:off x="4644008" y="1723581"/>
            <a:ext cx="2880320" cy="439162"/>
          </a:xfrm>
          <a:custGeom>
            <a:avLst/>
            <a:gdLst>
              <a:gd name="T0" fmla="*/ 0 w 3883669"/>
              <a:gd name="T1" fmla="*/ 0 h 1092200"/>
              <a:gd name="T2" fmla="*/ 2642927 w 3883669"/>
              <a:gd name="T3" fmla="*/ 0 h 1092200"/>
              <a:gd name="T4" fmla="*/ 2642927 w 3883669"/>
              <a:gd name="T5" fmla="*/ 850333 h 1092200"/>
              <a:gd name="T6" fmla="*/ 0 w 3883669"/>
              <a:gd name="T7" fmla="*/ 850333 h 1092200"/>
              <a:gd name="T8" fmla="*/ 439744 w 3883669"/>
              <a:gd name="T9" fmla="*/ 425167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0" tIns="0" rIns="144000" bIns="0" anchor="ctr"/>
          <a:lstStyle/>
          <a:p>
            <a:pPr algn="r">
              <a:lnSpc>
                <a:spcPct val="130000"/>
              </a:lnSpc>
            </a:pPr>
            <a:r>
              <a:rPr lang="zh-CN" altLang="en-US" sz="1800" dirty="0">
                <a:latin typeface="微软雅黑" pitchFamily="34" charset="-122"/>
                <a:ea typeface="微软雅黑" pitchFamily="34" charset="-122"/>
                <a:cs typeface="+mn-ea"/>
              </a:rPr>
              <a:t>现金发放工资或</a:t>
            </a:r>
            <a:r>
              <a:rPr lang="zh-CN" altLang="en-US" sz="1800" dirty="0" smtClean="0">
                <a:latin typeface="微软雅黑" pitchFamily="34" charset="-122"/>
                <a:ea typeface="微软雅黑" pitchFamily="34" charset="-122"/>
                <a:cs typeface="+mn-ea"/>
              </a:rPr>
              <a:t>奖金</a:t>
            </a:r>
            <a:endParaRPr lang="zh-CN" altLang="en-US" sz="1800" dirty="0">
              <a:latin typeface="微软雅黑" pitchFamily="34" charset="-122"/>
              <a:ea typeface="微软雅黑" pitchFamily="34" charset="-122"/>
              <a:cs typeface="+mn-ea"/>
            </a:endParaRPr>
          </a:p>
        </p:txBody>
      </p:sp>
      <p:sp>
        <p:nvSpPr>
          <p:cNvPr id="42" name="MH_Other_2"/>
          <p:cNvSpPr/>
          <p:nvPr>
            <p:custDataLst>
              <p:tags r:id="rId10"/>
            </p:custDataLst>
          </p:nvPr>
        </p:nvSpPr>
        <p:spPr>
          <a:xfrm>
            <a:off x="4667276" y="1723581"/>
            <a:ext cx="624803" cy="439162"/>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algn="l" rotWithShape="0">
              <a:prstClr val="black">
                <a:alpha val="40000"/>
              </a:prstClr>
            </a:outerShdw>
          </a:effectLst>
        </p:spPr>
        <p:txBody>
          <a:bodyPr rIns="288000" anchor="ctr">
            <a:normAutofit/>
          </a:bodyPr>
          <a:lstStyle/>
          <a:p>
            <a:pPr algn="ctr" eaLnBrk="1" fontAlgn="auto" hangingPunct="1">
              <a:spcBef>
                <a:spcPts val="0"/>
              </a:spcBef>
              <a:spcAft>
                <a:spcPts val="0"/>
              </a:spcAft>
              <a:defRPr/>
            </a:pPr>
            <a:r>
              <a:rPr lang="en-US" altLang="zh-CN" sz="1800" b="1" dirty="0" smtClean="0">
                <a:solidFill>
                  <a:srgbClr val="084CA1"/>
                </a:solidFill>
                <a:cs typeface="+mn-ea"/>
              </a:rPr>
              <a:t>2</a:t>
            </a:r>
            <a:endParaRPr lang="zh-CN" altLang="en-US" sz="1800" b="1" dirty="0" err="1">
              <a:solidFill>
                <a:srgbClr val="084CA1"/>
              </a:solidFill>
              <a:cs typeface="+mn-ea"/>
            </a:endParaRPr>
          </a:p>
        </p:txBody>
      </p:sp>
      <p:sp>
        <p:nvSpPr>
          <p:cNvPr id="43" name="MH_SubTitle_3"/>
          <p:cNvSpPr/>
          <p:nvPr>
            <p:custDataLst>
              <p:tags r:id="rId11"/>
            </p:custDataLst>
          </p:nvPr>
        </p:nvSpPr>
        <p:spPr bwMode="auto">
          <a:xfrm flipH="1">
            <a:off x="1105624" y="2420742"/>
            <a:ext cx="3403577" cy="439200"/>
          </a:xfrm>
          <a:custGeom>
            <a:avLst/>
            <a:gdLst>
              <a:gd name="T0" fmla="*/ 0 w 3883669"/>
              <a:gd name="T1" fmla="*/ 0 h 1092200"/>
              <a:gd name="T2" fmla="*/ 2642588 w 3883669"/>
              <a:gd name="T3" fmla="*/ 0 h 1092200"/>
              <a:gd name="T4" fmla="*/ 2642588 w 3883669"/>
              <a:gd name="T5" fmla="*/ 850333 h 1092200"/>
              <a:gd name="T6" fmla="*/ 0 w 3883669"/>
              <a:gd name="T7" fmla="*/ 850333 h 1092200"/>
              <a:gd name="T8" fmla="*/ 439688 w 3883669"/>
              <a:gd name="T9" fmla="*/ 425167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0" tIns="0" rIns="144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30000"/>
              </a:lnSpc>
            </a:pPr>
            <a:r>
              <a:rPr lang="zh-CN" altLang="en-US" sz="1800" dirty="0">
                <a:latin typeface="微软雅黑" pitchFamily="34" charset="-122"/>
                <a:ea typeface="微软雅黑" pitchFamily="34" charset="-122"/>
                <a:cs typeface="+mn-ea"/>
              </a:rPr>
              <a:t>职工</a:t>
            </a:r>
            <a:r>
              <a:rPr lang="zh-CN" altLang="en-US" sz="1800" dirty="0" smtClean="0">
                <a:latin typeface="微软雅黑" pitchFamily="34" charset="-122"/>
                <a:ea typeface="微软雅黑" pitchFamily="34" charset="-122"/>
                <a:cs typeface="+mn-ea"/>
              </a:rPr>
              <a:t>借款</a:t>
            </a:r>
            <a:endParaRPr lang="zh-CN" altLang="en-US" sz="1800" dirty="0">
              <a:latin typeface="微软雅黑" pitchFamily="34" charset="-122"/>
              <a:ea typeface="微软雅黑" pitchFamily="34" charset="-122"/>
              <a:cs typeface="+mn-ea"/>
            </a:endParaRPr>
          </a:p>
        </p:txBody>
      </p:sp>
      <p:sp>
        <p:nvSpPr>
          <p:cNvPr id="44" name="MH_Other_3"/>
          <p:cNvSpPr/>
          <p:nvPr>
            <p:custDataLst>
              <p:tags r:id="rId12"/>
            </p:custDataLst>
          </p:nvPr>
        </p:nvSpPr>
        <p:spPr>
          <a:xfrm flipH="1">
            <a:off x="3822623" y="2394882"/>
            <a:ext cx="681051" cy="465060"/>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dir="10800000" algn="r" rotWithShape="0">
              <a:prstClr val="black">
                <a:alpha val="40000"/>
              </a:prstClr>
            </a:outerShdw>
          </a:effectLst>
        </p:spPr>
        <p:txBody>
          <a:bodyPr lIns="288000" rIns="90000" anchor="ctr">
            <a:normAutofit/>
          </a:bodyPr>
          <a:lstStyle/>
          <a:p>
            <a:pPr algn="ctr" eaLnBrk="1" fontAlgn="auto" hangingPunct="1">
              <a:spcBef>
                <a:spcPts val="0"/>
              </a:spcBef>
              <a:spcAft>
                <a:spcPts val="0"/>
              </a:spcAft>
              <a:defRPr/>
            </a:pPr>
            <a:r>
              <a:rPr lang="en-US" altLang="zh-CN" sz="1800" b="1" dirty="0" smtClean="0">
                <a:solidFill>
                  <a:srgbClr val="084CA1"/>
                </a:solidFill>
                <a:latin typeface="微软雅黑" pitchFamily="34" charset="-122"/>
                <a:ea typeface="微软雅黑" pitchFamily="34" charset="-122"/>
                <a:cs typeface="+mn-ea"/>
              </a:rPr>
              <a:t>3</a:t>
            </a:r>
            <a:endParaRPr lang="zh-CN" altLang="en-US" sz="1800" b="1" dirty="0" err="1">
              <a:solidFill>
                <a:srgbClr val="084CA1"/>
              </a:solidFill>
              <a:latin typeface="微软雅黑" pitchFamily="34" charset="-122"/>
              <a:ea typeface="微软雅黑" pitchFamily="34" charset="-122"/>
              <a:cs typeface="+mn-ea"/>
            </a:endParaRPr>
          </a:p>
        </p:txBody>
      </p:sp>
      <p:sp>
        <p:nvSpPr>
          <p:cNvPr id="45" name="MH_SubTitle_4"/>
          <p:cNvSpPr/>
          <p:nvPr>
            <p:custDataLst>
              <p:tags r:id="rId13"/>
            </p:custDataLst>
          </p:nvPr>
        </p:nvSpPr>
        <p:spPr bwMode="auto">
          <a:xfrm>
            <a:off x="4667276" y="2420742"/>
            <a:ext cx="2857052" cy="439200"/>
          </a:xfrm>
          <a:custGeom>
            <a:avLst/>
            <a:gdLst>
              <a:gd name="T0" fmla="*/ 0 w 3883669"/>
              <a:gd name="T1" fmla="*/ 0 h 1092200"/>
              <a:gd name="T2" fmla="*/ 2642927 w 3883669"/>
              <a:gd name="T3" fmla="*/ 0 h 1092200"/>
              <a:gd name="T4" fmla="*/ 2642927 w 3883669"/>
              <a:gd name="T5" fmla="*/ 850333 h 1092200"/>
              <a:gd name="T6" fmla="*/ 0 w 3883669"/>
              <a:gd name="T7" fmla="*/ 850333 h 1092200"/>
              <a:gd name="T8" fmla="*/ 439744 w 3883669"/>
              <a:gd name="T9" fmla="*/ 425167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144000" tIns="0" rIns="0" bIns="0" anchor="ctr"/>
          <a:lstStyle/>
          <a:p>
            <a:pPr algn="ctr">
              <a:lnSpc>
                <a:spcPct val="130000"/>
              </a:lnSpc>
            </a:pPr>
            <a:r>
              <a:rPr lang="zh-CN" altLang="en-US" sz="1800" dirty="0">
                <a:latin typeface="微软雅黑" pitchFamily="34" charset="-122"/>
                <a:ea typeface="微软雅黑" pitchFamily="34" charset="-122"/>
                <a:cs typeface="+mn-ea"/>
              </a:rPr>
              <a:t>零星现金报销</a:t>
            </a:r>
          </a:p>
        </p:txBody>
      </p:sp>
      <p:sp>
        <p:nvSpPr>
          <p:cNvPr id="46" name="MH_Other_4"/>
          <p:cNvSpPr/>
          <p:nvPr>
            <p:custDataLst>
              <p:tags r:id="rId14"/>
            </p:custDataLst>
          </p:nvPr>
        </p:nvSpPr>
        <p:spPr>
          <a:xfrm>
            <a:off x="4667276" y="2420742"/>
            <a:ext cx="552795" cy="439055"/>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algn="l" rotWithShape="0">
              <a:prstClr val="black">
                <a:alpha val="40000"/>
              </a:prstClr>
            </a:outerShdw>
          </a:effectLst>
        </p:spPr>
        <p:txBody>
          <a:bodyPr rIns="288000" anchor="ctr">
            <a:noAutofit/>
          </a:bodyPr>
          <a:lstStyle/>
          <a:p>
            <a:pPr algn="ctr" eaLnBrk="1" fontAlgn="auto" hangingPunct="1">
              <a:spcBef>
                <a:spcPts val="0"/>
              </a:spcBef>
              <a:spcAft>
                <a:spcPts val="0"/>
              </a:spcAft>
              <a:defRPr/>
            </a:pPr>
            <a:r>
              <a:rPr lang="en-US" altLang="zh-CN" sz="1800" b="1" dirty="0" smtClean="0">
                <a:solidFill>
                  <a:srgbClr val="084CA1"/>
                </a:solidFill>
                <a:latin typeface="微软雅黑" pitchFamily="34" charset="-122"/>
                <a:ea typeface="微软雅黑" pitchFamily="34" charset="-122"/>
                <a:cs typeface="+mn-ea"/>
              </a:rPr>
              <a:t>4</a:t>
            </a:r>
            <a:endParaRPr lang="zh-CN" altLang="en-US" sz="1800" b="1" dirty="0" err="1">
              <a:solidFill>
                <a:srgbClr val="084CA1"/>
              </a:solidFill>
              <a:latin typeface="微软雅黑" pitchFamily="34" charset="-122"/>
              <a:ea typeface="微软雅黑" pitchFamily="34" charset="-122"/>
              <a:cs typeface="+mn-ea"/>
            </a:endParaRPr>
          </a:p>
        </p:txBody>
      </p:sp>
      <p:sp>
        <p:nvSpPr>
          <p:cNvPr id="47" name="矩形 46"/>
          <p:cNvSpPr/>
          <p:nvPr/>
        </p:nvSpPr>
        <p:spPr>
          <a:xfrm>
            <a:off x="4644008" y="3219982"/>
            <a:ext cx="3816424" cy="1440000"/>
          </a:xfrm>
          <a:prstGeom prst="rect">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cs typeface="+mn-ea"/>
            </a:endParaRPr>
          </a:p>
        </p:txBody>
      </p:sp>
      <p:sp>
        <p:nvSpPr>
          <p:cNvPr id="48" name="矩形 47"/>
          <p:cNvSpPr/>
          <p:nvPr/>
        </p:nvSpPr>
        <p:spPr>
          <a:xfrm>
            <a:off x="851857" y="3652739"/>
            <a:ext cx="3648134" cy="937180"/>
          </a:xfrm>
          <a:prstGeom prst="rect">
            <a:avLst/>
          </a:prstGeom>
          <a:noFill/>
        </p:spPr>
        <p:txBody>
          <a:bodyPr wrap="square">
            <a:spAutoFit/>
          </a:bodyPr>
          <a:lstStyle/>
          <a:p>
            <a:pPr lvl="0">
              <a:lnSpc>
                <a:spcPct val="150000"/>
              </a:lnSpc>
              <a:spcBef>
                <a:spcPct val="5000"/>
              </a:spcBef>
            </a:pPr>
            <a:r>
              <a:rPr lang="zh-CN" altLang="en-US" sz="1800" b="1" dirty="0">
                <a:solidFill>
                  <a:schemeClr val="bg1"/>
                </a:solidFill>
                <a:latin typeface="微软雅黑" pitchFamily="34" charset="-122"/>
                <a:ea typeface="微软雅黑" pitchFamily="34" charset="-122"/>
                <a:cs typeface="+mn-ea"/>
              </a:rPr>
              <a:t>借：费用、负债、资产等科目</a:t>
            </a:r>
          </a:p>
          <a:p>
            <a:pPr lvl="0">
              <a:lnSpc>
                <a:spcPct val="150000"/>
              </a:lnSpc>
              <a:spcBef>
                <a:spcPct val="5000"/>
              </a:spcBef>
            </a:pPr>
            <a:r>
              <a:rPr lang="zh-CN" altLang="en-US" sz="1800" b="1" dirty="0">
                <a:solidFill>
                  <a:schemeClr val="bg1"/>
                </a:solidFill>
                <a:latin typeface="微软雅黑" pitchFamily="34" charset="-122"/>
                <a:ea typeface="微软雅黑" pitchFamily="34" charset="-122"/>
                <a:cs typeface="+mn-ea"/>
              </a:rPr>
              <a:t>     贷：库存现金 </a:t>
            </a:r>
          </a:p>
        </p:txBody>
      </p:sp>
      <p:sp>
        <p:nvSpPr>
          <p:cNvPr id="49" name="TextBox 48"/>
          <p:cNvSpPr txBox="1"/>
          <p:nvPr/>
        </p:nvSpPr>
        <p:spPr>
          <a:xfrm>
            <a:off x="851856" y="3356491"/>
            <a:ext cx="2144110" cy="369332"/>
          </a:xfrm>
          <a:prstGeom prst="rect">
            <a:avLst/>
          </a:prstGeom>
          <a:noFill/>
        </p:spPr>
        <p:txBody>
          <a:bodyPr wrap="square" rtlCol="0">
            <a:spAutoFit/>
          </a:bodyPr>
          <a:lstStyle/>
          <a:p>
            <a:r>
              <a:rPr lang="zh-CN" altLang="en-US" sz="1800" b="1" dirty="0" smtClean="0">
                <a:solidFill>
                  <a:srgbClr val="FFC000"/>
                </a:solidFill>
                <a:latin typeface="微软雅黑" pitchFamily="34" charset="-122"/>
                <a:ea typeface="微软雅黑" pitchFamily="34" charset="-122"/>
                <a:cs typeface="+mn-ea"/>
              </a:rPr>
              <a:t>支付</a:t>
            </a:r>
            <a:r>
              <a:rPr lang="zh-CN" altLang="en-US" sz="1800" b="1" dirty="0" smtClean="0">
                <a:solidFill>
                  <a:schemeClr val="bg1"/>
                </a:solidFill>
                <a:latin typeface="微软雅黑" pitchFamily="34" charset="-122"/>
                <a:ea typeface="微软雅黑" pitchFamily="34" charset="-122"/>
                <a:cs typeface="+mn-ea"/>
              </a:rPr>
              <a:t>现金时</a:t>
            </a:r>
            <a:r>
              <a:rPr lang="en-US" altLang="zh-CN" sz="1800" b="1" dirty="0">
                <a:solidFill>
                  <a:schemeClr val="bg1"/>
                </a:solidFill>
                <a:latin typeface="微软雅黑" pitchFamily="34" charset="-122"/>
                <a:ea typeface="微软雅黑" pitchFamily="34" charset="-122"/>
                <a:cs typeface="+mn-ea"/>
              </a:rPr>
              <a:t>:</a:t>
            </a:r>
            <a:endParaRPr lang="zh-CN" altLang="en-US" sz="1800" b="1" dirty="0">
              <a:solidFill>
                <a:schemeClr val="bg1"/>
              </a:solidFill>
              <a:latin typeface="微软雅黑" pitchFamily="34" charset="-122"/>
              <a:ea typeface="微软雅黑" pitchFamily="34" charset="-122"/>
              <a:cs typeface="+mn-ea"/>
            </a:endParaRPr>
          </a:p>
        </p:txBody>
      </p:sp>
      <p:sp>
        <p:nvSpPr>
          <p:cNvPr id="50" name="矩形 49"/>
          <p:cNvSpPr/>
          <p:nvPr/>
        </p:nvSpPr>
        <p:spPr>
          <a:xfrm>
            <a:off x="4797739" y="3652739"/>
            <a:ext cx="3950725" cy="923330"/>
          </a:xfrm>
          <a:prstGeom prst="rect">
            <a:avLst/>
          </a:prstGeom>
          <a:noFill/>
        </p:spPr>
        <p:txBody>
          <a:bodyPr wrap="square">
            <a:spAutoFit/>
          </a:bodyPr>
          <a:lstStyle/>
          <a:p>
            <a:pPr>
              <a:lnSpc>
                <a:spcPct val="150000"/>
              </a:lnSpc>
            </a:pPr>
            <a:r>
              <a:rPr lang="zh-CN" altLang="en-US" sz="1800" b="1" dirty="0">
                <a:solidFill>
                  <a:schemeClr val="bg1"/>
                </a:solidFill>
                <a:latin typeface="微软雅黑" pitchFamily="34" charset="-122"/>
                <a:ea typeface="微软雅黑" pitchFamily="34" charset="-122"/>
                <a:cs typeface="+mn-ea"/>
              </a:rPr>
              <a:t>借：</a:t>
            </a:r>
            <a:r>
              <a:rPr lang="zh-CN" altLang="en-US" sz="1800" b="1" dirty="0" smtClean="0">
                <a:solidFill>
                  <a:schemeClr val="bg1"/>
                </a:solidFill>
                <a:latin typeface="微软雅黑" pitchFamily="34" charset="-122"/>
                <a:ea typeface="微软雅黑" pitchFamily="34" charset="-122"/>
                <a:cs typeface="+mn-ea"/>
              </a:rPr>
              <a:t>管理费用             </a:t>
            </a:r>
            <a:r>
              <a:rPr lang="en-US" altLang="zh-CN" sz="1800" b="1" dirty="0" smtClean="0">
                <a:solidFill>
                  <a:schemeClr val="bg1"/>
                </a:solidFill>
                <a:latin typeface="微软雅黑" pitchFamily="34" charset="-122"/>
                <a:ea typeface="微软雅黑" pitchFamily="34" charset="-122"/>
                <a:cs typeface="+mn-ea"/>
              </a:rPr>
              <a:t>200.00</a:t>
            </a:r>
            <a:endParaRPr lang="en-US" altLang="zh-CN" sz="1800" b="1" dirty="0">
              <a:solidFill>
                <a:schemeClr val="bg1"/>
              </a:solidFill>
              <a:latin typeface="微软雅黑" pitchFamily="34" charset="-122"/>
              <a:ea typeface="微软雅黑" pitchFamily="34" charset="-122"/>
              <a:cs typeface="+mn-ea"/>
            </a:endParaRPr>
          </a:p>
          <a:p>
            <a:pPr>
              <a:lnSpc>
                <a:spcPct val="150000"/>
              </a:lnSpc>
            </a:pPr>
            <a:r>
              <a:rPr lang="zh-CN" altLang="en-US" sz="1800" b="1" dirty="0" smtClean="0">
                <a:solidFill>
                  <a:schemeClr val="bg1"/>
                </a:solidFill>
                <a:latin typeface="微软雅黑" pitchFamily="34" charset="-122"/>
                <a:ea typeface="微软雅黑" pitchFamily="34" charset="-122"/>
                <a:cs typeface="+mn-ea"/>
              </a:rPr>
              <a:t>    贷</a:t>
            </a:r>
            <a:r>
              <a:rPr lang="zh-CN" altLang="en-US" sz="1800" b="1" dirty="0">
                <a:solidFill>
                  <a:schemeClr val="bg1"/>
                </a:solidFill>
                <a:latin typeface="微软雅黑" pitchFamily="34" charset="-122"/>
                <a:ea typeface="微软雅黑" pitchFamily="34" charset="-122"/>
                <a:cs typeface="+mn-ea"/>
              </a:rPr>
              <a:t>：库存</a:t>
            </a:r>
            <a:r>
              <a:rPr lang="zh-CN" altLang="en-US" sz="1800" b="1" dirty="0" smtClean="0">
                <a:solidFill>
                  <a:schemeClr val="bg1"/>
                </a:solidFill>
                <a:latin typeface="微软雅黑" pitchFamily="34" charset="-122"/>
                <a:ea typeface="微软雅黑" pitchFamily="34" charset="-122"/>
                <a:cs typeface="+mn-ea"/>
              </a:rPr>
              <a:t>现金               </a:t>
            </a:r>
            <a:r>
              <a:rPr lang="en-US" altLang="zh-CN" sz="1800" b="1" dirty="0" smtClean="0">
                <a:solidFill>
                  <a:schemeClr val="bg1"/>
                </a:solidFill>
                <a:latin typeface="微软雅黑" pitchFamily="34" charset="-122"/>
                <a:ea typeface="微软雅黑" pitchFamily="34" charset="-122"/>
                <a:cs typeface="+mn-ea"/>
              </a:rPr>
              <a:t>200.00</a:t>
            </a:r>
            <a:endParaRPr lang="en-US" altLang="zh-CN" sz="1800" b="1" dirty="0">
              <a:solidFill>
                <a:schemeClr val="bg1"/>
              </a:solidFill>
              <a:latin typeface="微软雅黑" pitchFamily="34" charset="-122"/>
              <a:ea typeface="微软雅黑" pitchFamily="34" charset="-122"/>
              <a:cs typeface="+mn-ea"/>
            </a:endParaRPr>
          </a:p>
        </p:txBody>
      </p:sp>
      <p:sp>
        <p:nvSpPr>
          <p:cNvPr id="51" name="矩形 50"/>
          <p:cNvSpPr/>
          <p:nvPr/>
        </p:nvSpPr>
        <p:spPr>
          <a:xfrm>
            <a:off x="4644008" y="3354706"/>
            <a:ext cx="4075155" cy="369332"/>
          </a:xfrm>
          <a:prstGeom prst="rect">
            <a:avLst/>
          </a:prstGeom>
          <a:noFill/>
        </p:spPr>
        <p:txBody>
          <a:bodyPr wrap="none">
            <a:spAutoFit/>
          </a:bodyPr>
          <a:lstStyle/>
          <a:p>
            <a:r>
              <a:rPr lang="zh-CN" altLang="en-US" sz="1800" b="1" dirty="0">
                <a:solidFill>
                  <a:schemeClr val="bg1"/>
                </a:solidFill>
                <a:latin typeface="微软雅黑" pitchFamily="34" charset="-122"/>
                <a:ea typeface="微软雅黑" pitchFamily="34" charset="-122"/>
                <a:cs typeface="+mn-ea"/>
              </a:rPr>
              <a:t>行政管理部门报销市内交通费</a:t>
            </a:r>
            <a:r>
              <a:rPr lang="en-US" altLang="zh-CN" sz="1800" b="1" dirty="0">
                <a:solidFill>
                  <a:schemeClr val="bg1"/>
                </a:solidFill>
                <a:latin typeface="微软雅黑" pitchFamily="34" charset="-122"/>
                <a:ea typeface="微软雅黑" pitchFamily="34" charset="-122"/>
                <a:cs typeface="+mn-ea"/>
              </a:rPr>
              <a:t>200</a:t>
            </a:r>
            <a:r>
              <a:rPr lang="zh-CN" altLang="en-US" sz="1800" b="1" dirty="0" smtClean="0">
                <a:solidFill>
                  <a:schemeClr val="bg1"/>
                </a:solidFill>
                <a:latin typeface="微软雅黑" pitchFamily="34" charset="-122"/>
                <a:ea typeface="微软雅黑" pitchFamily="34" charset="-122"/>
                <a:cs typeface="+mn-ea"/>
              </a:rPr>
              <a:t>元：</a:t>
            </a:r>
            <a:endParaRPr lang="zh-CN" altLang="en-US" sz="1800" b="1" dirty="0">
              <a:solidFill>
                <a:schemeClr val="bg1"/>
              </a:solidFill>
              <a:latin typeface="微软雅黑" pitchFamily="34" charset="-122"/>
              <a:ea typeface="微软雅黑" pitchFamily="34" charset="-122"/>
              <a:cs typeface="+mn-ea"/>
            </a:endParaRPr>
          </a:p>
        </p:txBody>
      </p:sp>
      <p:sp>
        <p:nvSpPr>
          <p:cNvPr id="23" name="矩形 22"/>
          <p:cNvSpPr/>
          <p:nvPr/>
        </p:nvSpPr>
        <p:spPr>
          <a:xfrm>
            <a:off x="1421259" y="649144"/>
            <a:ext cx="495363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库存现金的核算及账务处理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4286138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randombar(horizontal)">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库存现金</a:t>
            </a:r>
          </a:p>
        </p:txBody>
      </p:sp>
      <p:sp>
        <p:nvSpPr>
          <p:cNvPr id="77" name="矩形 76"/>
          <p:cNvSpPr/>
          <p:nvPr/>
        </p:nvSpPr>
        <p:spPr>
          <a:xfrm>
            <a:off x="1421259" y="649144"/>
            <a:ext cx="245935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（四）</a:t>
            </a:r>
            <a:r>
              <a:rPr lang="zh-CN" altLang="zh-CN" sz="1800" b="1" dirty="0">
                <a:solidFill>
                  <a:srgbClr val="084CA1"/>
                </a:solidFill>
                <a:ea typeface="微软雅黑"/>
                <a:cs typeface="+mn-ea"/>
              </a:rPr>
              <a:t>库存现金</a:t>
            </a:r>
            <a:r>
              <a:rPr lang="zh-CN" altLang="zh-CN" sz="1800" b="1" dirty="0" smtClean="0">
                <a:solidFill>
                  <a:srgbClr val="084CA1"/>
                </a:solidFill>
                <a:ea typeface="微软雅黑"/>
                <a:cs typeface="+mn-ea"/>
              </a:rPr>
              <a:t>的</a:t>
            </a:r>
            <a:r>
              <a:rPr lang="zh-CN" altLang="en-US" sz="1800" b="1" dirty="0" smtClean="0">
                <a:solidFill>
                  <a:srgbClr val="084CA1"/>
                </a:solidFill>
                <a:ea typeface="微软雅黑"/>
                <a:cs typeface="+mn-ea"/>
              </a:rPr>
              <a:t>清查</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cxnSp>
        <p:nvCxnSpPr>
          <p:cNvPr id="9" name="MH_Other_5"/>
          <p:cNvCxnSpPr/>
          <p:nvPr>
            <p:custDataLst>
              <p:tags r:id="rId7"/>
            </p:custDataLst>
          </p:nvPr>
        </p:nvCxnSpPr>
        <p:spPr>
          <a:xfrm>
            <a:off x="1" y="1212674"/>
            <a:ext cx="3038475" cy="0"/>
          </a:xfrm>
          <a:prstGeom prst="line">
            <a:avLst/>
          </a:prstGeom>
          <a:ln>
            <a:solidFill>
              <a:srgbClr val="084CA1"/>
            </a:solidFill>
            <a:tailEnd type="oval"/>
          </a:ln>
        </p:spPr>
        <p:style>
          <a:lnRef idx="1">
            <a:schemeClr val="accent1"/>
          </a:lnRef>
          <a:fillRef idx="0">
            <a:schemeClr val="accent1"/>
          </a:fillRef>
          <a:effectRef idx="0">
            <a:schemeClr val="accent1"/>
          </a:effectRef>
          <a:fontRef idx="minor">
            <a:schemeClr val="tx1"/>
          </a:fontRef>
        </p:style>
      </p:cxnSp>
      <p:cxnSp>
        <p:nvCxnSpPr>
          <p:cNvPr id="10" name="MH_Other_6"/>
          <p:cNvCxnSpPr/>
          <p:nvPr>
            <p:custDataLst>
              <p:tags r:id="rId8"/>
            </p:custDataLst>
          </p:nvPr>
        </p:nvCxnSpPr>
        <p:spPr>
          <a:xfrm>
            <a:off x="0" y="1117494"/>
            <a:ext cx="1519200" cy="0"/>
          </a:xfrm>
          <a:prstGeom prst="line">
            <a:avLst/>
          </a:prstGeom>
          <a:ln>
            <a:solidFill>
              <a:srgbClr val="084CA1"/>
            </a:solidFill>
            <a:tailEnd type="oval"/>
          </a:ln>
        </p:spPr>
        <p:style>
          <a:lnRef idx="1">
            <a:schemeClr val="accent1"/>
          </a:lnRef>
          <a:fillRef idx="0">
            <a:schemeClr val="accent1"/>
          </a:fillRef>
          <a:effectRef idx="0">
            <a:schemeClr val="accent1"/>
          </a:effectRef>
          <a:fontRef idx="minor">
            <a:schemeClr val="tx1"/>
          </a:fontRef>
        </p:style>
      </p:cxnSp>
      <p:sp>
        <p:nvSpPr>
          <p:cNvPr id="11" name="MH_Desc_1"/>
          <p:cNvSpPr txBox="1"/>
          <p:nvPr>
            <p:custDataLst>
              <p:tags r:id="rId9"/>
            </p:custDataLst>
          </p:nvPr>
        </p:nvSpPr>
        <p:spPr>
          <a:xfrm>
            <a:off x="154378" y="1321708"/>
            <a:ext cx="3123211" cy="3380928"/>
          </a:xfrm>
          <a:prstGeom prst="rect">
            <a:avLst/>
          </a:prstGeom>
          <a:noFill/>
        </p:spPr>
        <p:txBody>
          <a:bodyPr wrap="square" rtlCol="0" anchor="t" anchorCtr="0">
            <a:noAutofit/>
          </a:bodyPr>
          <a:lstStyle/>
          <a:p>
            <a:pPr algn="just">
              <a:lnSpc>
                <a:spcPct val="150000"/>
              </a:lnSpc>
              <a:spcBef>
                <a:spcPts val="600"/>
              </a:spcBef>
              <a:spcAft>
                <a:spcPts val="600"/>
              </a:spcAft>
            </a:pPr>
            <a:r>
              <a:rPr lang="zh-CN" altLang="zh-CN" sz="1800" dirty="0">
                <a:latin typeface="微软雅黑" pitchFamily="34" charset="-122"/>
                <a:ea typeface="微软雅黑" pitchFamily="34" charset="-122"/>
              </a:rPr>
              <a:t>为了保护现金的安全完整，做到账实相符，必须做好现金的清查工作，企业应当按规定对库存现金进行定期和不定期的清查。现金清查的基本方法是</a:t>
            </a:r>
            <a:r>
              <a:rPr lang="zh-CN" altLang="zh-CN" sz="1800" b="1" dirty="0">
                <a:solidFill>
                  <a:srgbClr val="C00000"/>
                </a:solidFill>
                <a:latin typeface="微软雅黑" pitchFamily="34" charset="-122"/>
                <a:ea typeface="微软雅黑" pitchFamily="34" charset="-122"/>
              </a:rPr>
              <a:t>实地盘点法</a:t>
            </a:r>
            <a:r>
              <a:rPr lang="zh-CN" altLang="zh-CN" sz="1800" dirty="0">
                <a:latin typeface="微软雅黑" pitchFamily="34" charset="-122"/>
                <a:ea typeface="微软雅黑" pitchFamily="34" charset="-122"/>
              </a:rPr>
              <a:t>，将现金实存数与现金日记账上的余额进行核对。</a:t>
            </a:r>
            <a:endParaRPr lang="en-US" altLang="zh-CN" sz="1800" dirty="0" smtClean="0">
              <a:latin typeface="微软雅黑" pitchFamily="34" charset="-122"/>
              <a:ea typeface="微软雅黑" pitchFamily="34" charset="-122"/>
            </a:endParaRPr>
          </a:p>
        </p:txBody>
      </p:sp>
      <p:grpSp>
        <p:nvGrpSpPr>
          <p:cNvPr id="12" name="组合 11"/>
          <p:cNvGrpSpPr/>
          <p:nvPr/>
        </p:nvGrpSpPr>
        <p:grpSpPr>
          <a:xfrm>
            <a:off x="3555625" y="1332300"/>
            <a:ext cx="5379525" cy="3010207"/>
            <a:chOff x="1456642" y="1291829"/>
            <a:chExt cx="6878986" cy="2892809"/>
          </a:xfrm>
        </p:grpSpPr>
        <p:sp>
          <p:nvSpPr>
            <p:cNvPr id="13" name="MH_Title_1"/>
            <p:cNvSpPr/>
            <p:nvPr>
              <p:custDataLst>
                <p:tags r:id="rId10"/>
              </p:custDataLst>
            </p:nvPr>
          </p:nvSpPr>
          <p:spPr>
            <a:xfrm>
              <a:off x="3549650" y="1332310"/>
              <a:ext cx="1836738" cy="1597819"/>
            </a:xfrm>
            <a:custGeom>
              <a:avLst/>
              <a:gdLst/>
              <a:ahLst/>
              <a:cxnLst/>
              <a:rect l="l" t="t" r="r" b="b"/>
              <a:pathLst>
                <a:path w="3240360" h="3757972">
                  <a:moveTo>
                    <a:pt x="1620180" y="0"/>
                  </a:moveTo>
                  <a:cubicBezTo>
                    <a:pt x="2514981" y="0"/>
                    <a:pt x="3240360" y="725379"/>
                    <a:pt x="3240360" y="1620180"/>
                  </a:cubicBezTo>
                  <a:cubicBezTo>
                    <a:pt x="3240360" y="2212023"/>
                    <a:pt x="2923020" y="2729746"/>
                    <a:pt x="2448272" y="3010903"/>
                  </a:cubicBezTo>
                  <a:lnTo>
                    <a:pt x="2448272" y="3511913"/>
                  </a:lnTo>
                  <a:cubicBezTo>
                    <a:pt x="2448272" y="3647808"/>
                    <a:pt x="2338108" y="3757972"/>
                    <a:pt x="2202213" y="3757972"/>
                  </a:cubicBezTo>
                  <a:lnTo>
                    <a:pt x="1038147" y="3757972"/>
                  </a:lnTo>
                  <a:cubicBezTo>
                    <a:pt x="902252" y="3757972"/>
                    <a:pt x="792088" y="3647808"/>
                    <a:pt x="792088" y="3511913"/>
                  </a:cubicBezTo>
                  <a:lnTo>
                    <a:pt x="792088" y="3010903"/>
                  </a:lnTo>
                  <a:cubicBezTo>
                    <a:pt x="317340" y="2729746"/>
                    <a:pt x="0" y="2212023"/>
                    <a:pt x="0" y="1620180"/>
                  </a:cubicBezTo>
                  <a:cubicBezTo>
                    <a:pt x="0" y="725379"/>
                    <a:pt x="725379" y="0"/>
                    <a:pt x="1620180" y="0"/>
                  </a:cubicBezTo>
                  <a:close/>
                </a:path>
              </a:pathLst>
            </a:custGeom>
            <a:solidFill>
              <a:srgbClr val="FFFFFF"/>
            </a:solidFill>
            <a:ln w="203200" cap="flat" cmpd="sng" algn="ctr">
              <a:solidFill>
                <a:srgbClr val="084CA1"/>
              </a:solidFill>
              <a:prstDash val="solid"/>
            </a:ln>
            <a:effectLst/>
          </p:spPr>
          <p:txBody>
            <a:bodyPr anchor="ctr">
              <a:normAutofit/>
            </a:bodyPr>
            <a:lstStyle/>
            <a:p>
              <a:pPr algn="ctr" eaLnBrk="1" fontAlgn="auto" hangingPunct="1">
                <a:spcBef>
                  <a:spcPts val="0"/>
                </a:spcBef>
                <a:spcAft>
                  <a:spcPts val="0"/>
                </a:spcAft>
                <a:defRPr/>
              </a:pPr>
              <a:r>
                <a:rPr lang="zh-CN" altLang="en-US" sz="3200" b="1" kern="0" dirty="0" smtClean="0">
                  <a:solidFill>
                    <a:srgbClr val="084CA1"/>
                  </a:solidFill>
                  <a:latin typeface="微软雅黑" pitchFamily="34" charset="-122"/>
                  <a:ea typeface="微软雅黑" pitchFamily="34" charset="-122"/>
                </a:rPr>
                <a:t>清查</a:t>
              </a:r>
              <a:endParaRPr lang="en-US" altLang="zh-CN" sz="3200" b="1" kern="0" dirty="0" smtClean="0">
                <a:solidFill>
                  <a:srgbClr val="084CA1"/>
                </a:solidFill>
                <a:latin typeface="微软雅黑" pitchFamily="34" charset="-122"/>
                <a:ea typeface="微软雅黑" pitchFamily="34" charset="-122"/>
              </a:endParaRPr>
            </a:p>
            <a:p>
              <a:pPr algn="ctr" eaLnBrk="1" fontAlgn="auto" hangingPunct="1">
                <a:spcBef>
                  <a:spcPts val="0"/>
                </a:spcBef>
                <a:spcAft>
                  <a:spcPts val="0"/>
                </a:spcAft>
                <a:defRPr/>
              </a:pPr>
              <a:r>
                <a:rPr lang="zh-CN" altLang="en-US" sz="3200" b="1" kern="0" dirty="0" smtClean="0">
                  <a:solidFill>
                    <a:srgbClr val="084CA1"/>
                  </a:solidFill>
                  <a:latin typeface="微软雅黑" pitchFamily="34" charset="-122"/>
                  <a:ea typeface="微软雅黑" pitchFamily="34" charset="-122"/>
                </a:rPr>
                <a:t>内容</a:t>
              </a:r>
              <a:endParaRPr lang="en-US" sz="3200" b="1" kern="0" dirty="0">
                <a:solidFill>
                  <a:srgbClr val="084CA1"/>
                </a:solidFill>
                <a:latin typeface="微软雅黑" pitchFamily="34" charset="-122"/>
                <a:ea typeface="微软雅黑" pitchFamily="34" charset="-122"/>
              </a:endParaRPr>
            </a:p>
          </p:txBody>
        </p:sp>
        <p:sp>
          <p:nvSpPr>
            <p:cNvPr id="14" name="MH_Other_1"/>
            <p:cNvSpPr/>
            <p:nvPr>
              <p:custDataLst>
                <p:tags r:id="rId11"/>
              </p:custDataLst>
            </p:nvPr>
          </p:nvSpPr>
          <p:spPr>
            <a:xfrm>
              <a:off x="4046539" y="3043238"/>
              <a:ext cx="858837" cy="133350"/>
            </a:xfrm>
            <a:prstGeom prst="roundRect">
              <a:avLst>
                <a:gd name="adj" fmla="val 50000"/>
              </a:avLst>
            </a:prstGeom>
            <a:solidFill>
              <a:sysClr val="window" lastClr="FFFFFF">
                <a:lumMod val="75000"/>
              </a:sysClr>
            </a:solidFill>
            <a:ln w="25400" cap="flat" cmpd="sng" algn="ctr">
              <a:noFill/>
              <a:prstDash val="solid"/>
            </a:ln>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微软雅黑" pitchFamily="34" charset="-122"/>
                <a:ea typeface="微软雅黑" pitchFamily="34" charset="-122"/>
              </a:endParaRPr>
            </a:p>
          </p:txBody>
        </p:sp>
        <p:sp>
          <p:nvSpPr>
            <p:cNvPr id="15" name="MH_Other_2"/>
            <p:cNvSpPr/>
            <p:nvPr>
              <p:custDataLst>
                <p:tags r:id="rId12"/>
              </p:custDataLst>
            </p:nvPr>
          </p:nvSpPr>
          <p:spPr>
            <a:xfrm>
              <a:off x="4121151" y="3234929"/>
              <a:ext cx="709613" cy="134540"/>
            </a:xfrm>
            <a:prstGeom prst="roundRect">
              <a:avLst>
                <a:gd name="adj" fmla="val 50000"/>
              </a:avLst>
            </a:prstGeom>
            <a:solidFill>
              <a:srgbClr val="084CA1"/>
            </a:solidFill>
            <a:ln w="25400" cap="flat" cmpd="sng" algn="ctr">
              <a:noFill/>
              <a:prstDash val="solid"/>
            </a:ln>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微软雅黑" pitchFamily="34" charset="-122"/>
                <a:ea typeface="微软雅黑" pitchFamily="34" charset="-122"/>
              </a:endParaRPr>
            </a:p>
          </p:txBody>
        </p:sp>
        <p:sp>
          <p:nvSpPr>
            <p:cNvPr id="16" name="MH_Other_3"/>
            <p:cNvSpPr/>
            <p:nvPr>
              <p:custDataLst>
                <p:tags r:id="rId13"/>
              </p:custDataLst>
            </p:nvPr>
          </p:nvSpPr>
          <p:spPr>
            <a:xfrm>
              <a:off x="4046539" y="3427810"/>
              <a:ext cx="858837" cy="133350"/>
            </a:xfrm>
            <a:prstGeom prst="roundRect">
              <a:avLst>
                <a:gd name="adj" fmla="val 50000"/>
              </a:avLst>
            </a:prstGeom>
            <a:solidFill>
              <a:sysClr val="window" lastClr="FFFFFF">
                <a:lumMod val="75000"/>
              </a:sysClr>
            </a:solidFill>
            <a:ln w="25400" cap="flat" cmpd="sng" algn="ctr">
              <a:noFill/>
              <a:prstDash val="solid"/>
            </a:ln>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微软雅黑" pitchFamily="34" charset="-122"/>
                <a:ea typeface="微软雅黑" pitchFamily="34" charset="-122"/>
              </a:endParaRPr>
            </a:p>
          </p:txBody>
        </p:sp>
        <p:sp>
          <p:nvSpPr>
            <p:cNvPr id="17" name="MH_Other_4"/>
            <p:cNvSpPr/>
            <p:nvPr>
              <p:custDataLst>
                <p:tags r:id="rId14"/>
              </p:custDataLst>
            </p:nvPr>
          </p:nvSpPr>
          <p:spPr>
            <a:xfrm>
              <a:off x="4205289" y="3620691"/>
              <a:ext cx="541337" cy="101203"/>
            </a:xfrm>
            <a:prstGeom prst="roundRect">
              <a:avLst>
                <a:gd name="adj" fmla="val 50000"/>
              </a:avLst>
            </a:prstGeom>
            <a:solidFill>
              <a:srgbClr val="084CA1"/>
            </a:solidFill>
            <a:ln w="25400" cap="flat" cmpd="sng" algn="ctr">
              <a:noFill/>
              <a:prstDash val="solid"/>
            </a:ln>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微软雅黑" pitchFamily="34" charset="-122"/>
                <a:ea typeface="微软雅黑" pitchFamily="34" charset="-122"/>
              </a:endParaRPr>
            </a:p>
          </p:txBody>
        </p:sp>
        <p:sp>
          <p:nvSpPr>
            <p:cNvPr id="18" name="MH_Other_5"/>
            <p:cNvSpPr>
              <a:spLocks noChangeArrowheads="1"/>
            </p:cNvSpPr>
            <p:nvPr>
              <p:custDataLst>
                <p:tags r:id="rId15"/>
              </p:custDataLst>
            </p:nvPr>
          </p:nvSpPr>
          <p:spPr bwMode="auto">
            <a:xfrm>
              <a:off x="2236789" y="1291829"/>
              <a:ext cx="485775" cy="364331"/>
            </a:xfrm>
            <a:prstGeom prst="ellipse">
              <a:avLst/>
            </a:prstGeom>
            <a:solidFill>
              <a:srgbClr val="FFFFFF"/>
            </a:solidFill>
            <a:ln w="57150" algn="ctr">
              <a:solidFill>
                <a:srgbClr val="BFBFBF"/>
              </a:solidFill>
              <a:round/>
              <a:headEnd/>
              <a:tailEnd/>
            </a:ln>
          </p:spPr>
          <p:txBody>
            <a:bodyPr lIns="0" tIns="0" rIns="0" bIns="0" anchor="ctr"/>
            <a:lstStyle/>
            <a:p>
              <a:pPr algn="ctr" eaLnBrk="1" hangingPunct="1"/>
              <a:r>
                <a:rPr lang="en-US" altLang="zh-CN" sz="2400" b="1" dirty="0" smtClean="0">
                  <a:solidFill>
                    <a:srgbClr val="084CA1"/>
                  </a:solidFill>
                  <a:latin typeface="华文新魏" pitchFamily="2" charset="-122"/>
                  <a:ea typeface="华文新魏" pitchFamily="2" charset="-122"/>
                  <a:cs typeface="Times New Roman" pitchFamily="18" charset="0"/>
                </a:rPr>
                <a:t>1</a:t>
              </a:r>
              <a:endParaRPr lang="en-US" altLang="zh-CN" sz="2400" b="1" dirty="0">
                <a:solidFill>
                  <a:srgbClr val="084CA1"/>
                </a:solidFill>
                <a:latin typeface="华文新魏" pitchFamily="2" charset="-122"/>
                <a:ea typeface="华文新魏" pitchFamily="2" charset="-122"/>
                <a:cs typeface="Times New Roman" pitchFamily="18" charset="0"/>
              </a:endParaRPr>
            </a:p>
          </p:txBody>
        </p:sp>
        <p:cxnSp>
          <p:nvCxnSpPr>
            <p:cNvPr id="19" name="MH_Other_6"/>
            <p:cNvCxnSpPr>
              <a:cxnSpLocks noChangeShapeType="1"/>
            </p:cNvCxnSpPr>
            <p:nvPr>
              <p:custDataLst>
                <p:tags r:id="rId16"/>
              </p:custDataLst>
            </p:nvPr>
          </p:nvCxnSpPr>
          <p:spPr bwMode="auto">
            <a:xfrm>
              <a:off x="2794000" y="1520428"/>
              <a:ext cx="647700" cy="203597"/>
            </a:xfrm>
            <a:prstGeom prst="line">
              <a:avLst/>
            </a:prstGeom>
            <a:noFill/>
            <a:ln w="38100" algn="ctr">
              <a:solidFill>
                <a:srgbClr val="BFBFBF"/>
              </a:solidFill>
              <a:round/>
              <a:headEnd/>
              <a:tailEnd/>
            </a:ln>
            <a:extLst>
              <a:ext uri="{909E8E84-426E-40DD-AFC4-6F175D3DCCD1}">
                <a14:hiddenFill xmlns:a14="http://schemas.microsoft.com/office/drawing/2010/main">
                  <a:noFill/>
                </a14:hiddenFill>
              </a:ext>
            </a:extLst>
          </p:spPr>
        </p:cxnSp>
        <p:sp>
          <p:nvSpPr>
            <p:cNvPr id="20" name="MH_Other_7"/>
            <p:cNvSpPr>
              <a:spLocks noChangeArrowheads="1"/>
            </p:cNvSpPr>
            <p:nvPr>
              <p:custDataLst>
                <p:tags r:id="rId17"/>
              </p:custDataLst>
            </p:nvPr>
          </p:nvSpPr>
          <p:spPr bwMode="auto">
            <a:xfrm>
              <a:off x="6221414" y="1291829"/>
              <a:ext cx="485775" cy="364331"/>
            </a:xfrm>
            <a:prstGeom prst="ellipse">
              <a:avLst/>
            </a:prstGeom>
            <a:solidFill>
              <a:srgbClr val="FFFFFF"/>
            </a:solidFill>
            <a:ln w="57150" algn="ctr">
              <a:solidFill>
                <a:srgbClr val="BFBFBF"/>
              </a:solidFill>
              <a:round/>
              <a:headEnd/>
              <a:tailEnd/>
            </a:ln>
          </p:spPr>
          <p:txBody>
            <a:bodyPr lIns="0" tIns="0" rIns="0" bIns="0" anchor="ctr"/>
            <a:lstStyle/>
            <a:p>
              <a:pPr algn="ctr" eaLnBrk="1" hangingPunct="1"/>
              <a:r>
                <a:rPr lang="en-US" altLang="zh-CN" sz="2400" b="1" dirty="0" smtClean="0">
                  <a:solidFill>
                    <a:srgbClr val="084CA1"/>
                  </a:solidFill>
                  <a:latin typeface="华文新魏" pitchFamily="2" charset="-122"/>
                  <a:ea typeface="华文新魏" pitchFamily="2" charset="-122"/>
                  <a:cs typeface="Times New Roman" pitchFamily="18" charset="0"/>
                </a:rPr>
                <a:t>2</a:t>
              </a:r>
              <a:endParaRPr lang="en-US" altLang="zh-CN" sz="2400" b="1" dirty="0">
                <a:solidFill>
                  <a:srgbClr val="084CA1"/>
                </a:solidFill>
                <a:latin typeface="华文新魏" pitchFamily="2" charset="-122"/>
                <a:ea typeface="华文新魏" pitchFamily="2" charset="-122"/>
                <a:cs typeface="Times New Roman" pitchFamily="18" charset="0"/>
              </a:endParaRPr>
            </a:p>
          </p:txBody>
        </p:sp>
        <p:cxnSp>
          <p:nvCxnSpPr>
            <p:cNvPr id="21" name="MH_Other_8"/>
            <p:cNvCxnSpPr>
              <a:cxnSpLocks noChangeShapeType="1"/>
            </p:cNvCxnSpPr>
            <p:nvPr>
              <p:custDataLst>
                <p:tags r:id="rId18"/>
              </p:custDataLst>
            </p:nvPr>
          </p:nvCxnSpPr>
          <p:spPr bwMode="auto">
            <a:xfrm rot="8309691">
              <a:off x="5507038" y="1509713"/>
              <a:ext cx="647700" cy="202406"/>
            </a:xfrm>
            <a:prstGeom prst="line">
              <a:avLst/>
            </a:prstGeom>
            <a:noFill/>
            <a:ln w="38100" algn="ctr">
              <a:solidFill>
                <a:srgbClr val="BFBFBF"/>
              </a:solidFill>
              <a:round/>
              <a:headEnd/>
              <a:tailEnd/>
            </a:ln>
            <a:extLst>
              <a:ext uri="{909E8E84-426E-40DD-AFC4-6F175D3DCCD1}">
                <a14:hiddenFill xmlns:a14="http://schemas.microsoft.com/office/drawing/2010/main">
                  <a:noFill/>
                </a14:hiddenFill>
              </a:ext>
            </a:extLst>
          </p:spPr>
        </p:cxnSp>
        <p:sp>
          <p:nvSpPr>
            <p:cNvPr id="22" name="MH_Other_9"/>
            <p:cNvSpPr>
              <a:spLocks noChangeArrowheads="1"/>
            </p:cNvSpPr>
            <p:nvPr>
              <p:custDataLst>
                <p:tags r:id="rId19"/>
              </p:custDataLst>
            </p:nvPr>
          </p:nvSpPr>
          <p:spPr bwMode="auto">
            <a:xfrm>
              <a:off x="2868614" y="3232548"/>
              <a:ext cx="485775" cy="364331"/>
            </a:xfrm>
            <a:prstGeom prst="ellipse">
              <a:avLst/>
            </a:prstGeom>
            <a:solidFill>
              <a:srgbClr val="FFFFFF"/>
            </a:solidFill>
            <a:ln w="57150" algn="ctr">
              <a:solidFill>
                <a:srgbClr val="BFBFBF"/>
              </a:solidFill>
              <a:round/>
              <a:headEnd/>
              <a:tailEnd/>
            </a:ln>
          </p:spPr>
          <p:txBody>
            <a:bodyPr lIns="0" tIns="0" rIns="0" bIns="0" anchor="ctr"/>
            <a:lstStyle/>
            <a:p>
              <a:pPr algn="ctr" eaLnBrk="1" hangingPunct="1"/>
              <a:r>
                <a:rPr lang="en-US" altLang="zh-CN" sz="2400" b="1" dirty="0" smtClean="0">
                  <a:solidFill>
                    <a:srgbClr val="084CA1"/>
                  </a:solidFill>
                  <a:latin typeface="华文新魏" pitchFamily="2" charset="-122"/>
                  <a:ea typeface="华文新魏" pitchFamily="2" charset="-122"/>
                  <a:cs typeface="Times New Roman" pitchFamily="18" charset="0"/>
                </a:rPr>
                <a:t>3</a:t>
              </a:r>
              <a:endParaRPr lang="en-US" altLang="zh-CN" sz="2400" b="1" dirty="0">
                <a:solidFill>
                  <a:srgbClr val="084CA1"/>
                </a:solidFill>
                <a:latin typeface="华文新魏" pitchFamily="2" charset="-122"/>
                <a:ea typeface="华文新魏" pitchFamily="2" charset="-122"/>
                <a:cs typeface="Times New Roman" pitchFamily="18" charset="0"/>
              </a:endParaRPr>
            </a:p>
          </p:txBody>
        </p:sp>
        <p:cxnSp>
          <p:nvCxnSpPr>
            <p:cNvPr id="23" name="MH_Other_10"/>
            <p:cNvCxnSpPr>
              <a:cxnSpLocks noChangeShapeType="1"/>
            </p:cNvCxnSpPr>
            <p:nvPr>
              <p:custDataLst>
                <p:tags r:id="rId20"/>
              </p:custDataLst>
            </p:nvPr>
          </p:nvCxnSpPr>
          <p:spPr bwMode="auto">
            <a:xfrm rot="-3781756">
              <a:off x="3348039" y="2959497"/>
              <a:ext cx="485775" cy="269875"/>
            </a:xfrm>
            <a:prstGeom prst="line">
              <a:avLst/>
            </a:prstGeom>
            <a:noFill/>
            <a:ln w="38100" algn="ctr">
              <a:solidFill>
                <a:srgbClr val="BFBFBF"/>
              </a:solidFill>
              <a:round/>
              <a:headEnd/>
              <a:tailEnd/>
            </a:ln>
            <a:extLst>
              <a:ext uri="{909E8E84-426E-40DD-AFC4-6F175D3DCCD1}">
                <a14:hiddenFill xmlns:a14="http://schemas.microsoft.com/office/drawing/2010/main">
                  <a:noFill/>
                </a14:hiddenFill>
              </a:ext>
            </a:extLst>
          </p:spPr>
        </p:cxnSp>
        <p:sp>
          <p:nvSpPr>
            <p:cNvPr id="24" name="MH_Other_11"/>
            <p:cNvSpPr>
              <a:spLocks noChangeArrowheads="1"/>
            </p:cNvSpPr>
            <p:nvPr>
              <p:custDataLst>
                <p:tags r:id="rId21"/>
              </p:custDataLst>
            </p:nvPr>
          </p:nvSpPr>
          <p:spPr bwMode="auto">
            <a:xfrm>
              <a:off x="5622926" y="3232548"/>
              <a:ext cx="485775" cy="364331"/>
            </a:xfrm>
            <a:prstGeom prst="ellipse">
              <a:avLst/>
            </a:prstGeom>
            <a:solidFill>
              <a:srgbClr val="FFFFFF"/>
            </a:solidFill>
            <a:ln w="57150" algn="ctr">
              <a:solidFill>
                <a:srgbClr val="BFBFBF"/>
              </a:solidFill>
              <a:round/>
              <a:headEnd/>
              <a:tailEnd/>
            </a:ln>
          </p:spPr>
          <p:txBody>
            <a:bodyPr lIns="0" tIns="0" rIns="0" bIns="0" anchor="ctr"/>
            <a:lstStyle/>
            <a:p>
              <a:pPr algn="ctr" eaLnBrk="1" hangingPunct="1"/>
              <a:r>
                <a:rPr lang="en-US" altLang="zh-CN" sz="2400" b="1" dirty="0" smtClean="0">
                  <a:solidFill>
                    <a:srgbClr val="084CA1"/>
                  </a:solidFill>
                  <a:latin typeface="华文新魏" pitchFamily="2" charset="-122"/>
                  <a:ea typeface="华文新魏" pitchFamily="2" charset="-122"/>
                  <a:cs typeface="Times New Roman" pitchFamily="18" charset="0"/>
                </a:rPr>
                <a:t>4</a:t>
              </a:r>
              <a:endParaRPr lang="en-US" altLang="zh-CN" sz="2400" b="1" dirty="0">
                <a:solidFill>
                  <a:srgbClr val="084CA1"/>
                </a:solidFill>
                <a:latin typeface="华文新魏" pitchFamily="2" charset="-122"/>
                <a:ea typeface="华文新魏" pitchFamily="2" charset="-122"/>
                <a:cs typeface="Times New Roman" pitchFamily="18" charset="0"/>
              </a:endParaRPr>
            </a:p>
          </p:txBody>
        </p:sp>
        <p:cxnSp>
          <p:nvCxnSpPr>
            <p:cNvPr id="25" name="MH_Other_12"/>
            <p:cNvCxnSpPr>
              <a:cxnSpLocks noChangeShapeType="1"/>
            </p:cNvCxnSpPr>
            <p:nvPr>
              <p:custDataLst>
                <p:tags r:id="rId22"/>
              </p:custDataLst>
            </p:nvPr>
          </p:nvCxnSpPr>
          <p:spPr bwMode="auto">
            <a:xfrm flipH="1" flipV="1">
              <a:off x="5091113" y="2922985"/>
              <a:ext cx="557212" cy="328613"/>
            </a:xfrm>
            <a:prstGeom prst="line">
              <a:avLst/>
            </a:prstGeom>
            <a:noFill/>
            <a:ln w="38100" algn="ctr">
              <a:solidFill>
                <a:srgbClr val="BFBFBF"/>
              </a:solidFill>
              <a:round/>
              <a:headEnd/>
              <a:tailEnd/>
            </a:ln>
            <a:extLst>
              <a:ext uri="{909E8E84-426E-40DD-AFC4-6F175D3DCCD1}">
                <a14:hiddenFill xmlns:a14="http://schemas.microsoft.com/office/drawing/2010/main">
                  <a:noFill/>
                </a14:hiddenFill>
              </a:ext>
            </a:extLst>
          </p:spPr>
        </p:cxnSp>
        <p:sp>
          <p:nvSpPr>
            <p:cNvPr id="26" name="MH_SubTitle_1"/>
            <p:cNvSpPr txBox="1">
              <a:spLocks noChangeArrowheads="1"/>
            </p:cNvSpPr>
            <p:nvPr>
              <p:custDataLst>
                <p:tags r:id="rId23"/>
              </p:custDataLst>
            </p:nvPr>
          </p:nvSpPr>
          <p:spPr bwMode="auto">
            <a:xfrm flipH="1">
              <a:off x="1456642" y="1762125"/>
              <a:ext cx="2028924" cy="40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50000"/>
                </a:lnSpc>
                <a:spcBef>
                  <a:spcPct val="0"/>
                </a:spcBef>
                <a:buNone/>
                <a:defRPr/>
              </a:pPr>
              <a:r>
                <a:rPr lang="zh-CN" altLang="en-US" sz="1800" dirty="0" smtClean="0">
                  <a:latin typeface="微软雅黑" pitchFamily="34" charset="-122"/>
                  <a:ea typeface="微软雅黑" pitchFamily="34" charset="-122"/>
                  <a:cs typeface="+mn-ea"/>
                </a:rPr>
                <a:t>是否</a:t>
              </a:r>
              <a:r>
                <a:rPr lang="zh-CN" altLang="en-US" sz="1800" b="1" dirty="0" smtClean="0">
                  <a:solidFill>
                    <a:srgbClr val="C00000"/>
                  </a:solidFill>
                  <a:latin typeface="微软雅黑" pitchFamily="34" charset="-122"/>
                  <a:ea typeface="微软雅黑" pitchFamily="34" charset="-122"/>
                  <a:cs typeface="+mn-ea"/>
                </a:rPr>
                <a:t>白条</a:t>
              </a:r>
              <a:r>
                <a:rPr lang="zh-CN" altLang="en-US" sz="1800" b="1" dirty="0">
                  <a:solidFill>
                    <a:srgbClr val="C00000"/>
                  </a:solidFill>
                  <a:latin typeface="微软雅黑" pitchFamily="34" charset="-122"/>
                  <a:ea typeface="微软雅黑" pitchFamily="34" charset="-122"/>
                  <a:cs typeface="+mn-ea"/>
                </a:rPr>
                <a:t>顶库</a:t>
              </a:r>
              <a:endParaRPr lang="zh-CN" altLang="en-US" sz="1800" b="1" dirty="0" smtClean="0">
                <a:solidFill>
                  <a:srgbClr val="084CA1"/>
                </a:solidFill>
                <a:latin typeface="微软雅黑" pitchFamily="34" charset="-122"/>
                <a:ea typeface="微软雅黑" pitchFamily="34" charset="-122"/>
                <a:cs typeface="Times New Roman" panose="02020603050405020304" pitchFamily="18" charset="0"/>
              </a:endParaRPr>
            </a:p>
          </p:txBody>
        </p:sp>
        <p:sp>
          <p:nvSpPr>
            <p:cNvPr id="27" name="MH_SubTitle_2"/>
            <p:cNvSpPr txBox="1">
              <a:spLocks noChangeArrowheads="1"/>
            </p:cNvSpPr>
            <p:nvPr>
              <p:custDataLst>
                <p:tags r:id="rId24"/>
              </p:custDataLst>
            </p:nvPr>
          </p:nvSpPr>
          <p:spPr bwMode="auto">
            <a:xfrm flipH="1">
              <a:off x="5607048" y="1762125"/>
              <a:ext cx="2728580" cy="400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ctr">
                <a:lnSpc>
                  <a:spcPct val="150000"/>
                </a:lnSpc>
                <a:spcBef>
                  <a:spcPct val="0"/>
                </a:spcBef>
                <a:buNone/>
                <a:defRPr/>
              </a:pPr>
              <a:r>
                <a:rPr lang="zh-CN" altLang="en-US" sz="1800" dirty="0">
                  <a:latin typeface="微软雅黑" pitchFamily="34" charset="-122"/>
                  <a:ea typeface="微软雅黑" pitchFamily="34" charset="-122"/>
                  <a:cs typeface="+mn-ea"/>
                </a:rPr>
                <a:t>是否</a:t>
              </a:r>
              <a:r>
                <a:rPr lang="zh-CN" altLang="en-US" sz="1800" b="1" dirty="0">
                  <a:solidFill>
                    <a:srgbClr val="C00000"/>
                  </a:solidFill>
                  <a:latin typeface="微软雅黑" pitchFamily="34" charset="-122"/>
                  <a:ea typeface="微软雅黑" pitchFamily="34" charset="-122"/>
                  <a:cs typeface="+mn-ea"/>
                </a:rPr>
                <a:t>超限额留存现金</a:t>
              </a:r>
              <a:endParaRPr lang="zh-CN" altLang="en-US" sz="1800" b="1" dirty="0" smtClean="0">
                <a:solidFill>
                  <a:srgbClr val="084CA1"/>
                </a:solidFill>
                <a:latin typeface="微软雅黑" pitchFamily="34" charset="-122"/>
                <a:ea typeface="微软雅黑" pitchFamily="34" charset="-122"/>
                <a:cs typeface="Times New Roman" panose="02020603050405020304" pitchFamily="18" charset="0"/>
              </a:endParaRPr>
            </a:p>
          </p:txBody>
        </p:sp>
        <p:sp>
          <p:nvSpPr>
            <p:cNvPr id="28" name="MH_SubTitle_3"/>
            <p:cNvSpPr txBox="1">
              <a:spLocks noChangeArrowheads="1"/>
            </p:cNvSpPr>
            <p:nvPr>
              <p:custDataLst>
                <p:tags r:id="rId25"/>
              </p:custDataLst>
            </p:nvPr>
          </p:nvSpPr>
          <p:spPr bwMode="auto">
            <a:xfrm flipH="1">
              <a:off x="2254249" y="3694510"/>
              <a:ext cx="1866901" cy="490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buNone/>
              </a:pPr>
              <a:r>
                <a:rPr lang="zh-CN" altLang="en-US" sz="1800" dirty="0">
                  <a:latin typeface="微软雅黑" pitchFamily="34" charset="-122"/>
                  <a:ea typeface="微软雅黑" pitchFamily="34" charset="-122"/>
                  <a:cs typeface="+mn-ea"/>
                </a:rPr>
                <a:t>是否</a:t>
              </a:r>
              <a:r>
                <a:rPr lang="zh-CN" altLang="en-US" sz="1800" b="1" dirty="0">
                  <a:solidFill>
                    <a:srgbClr val="C00000"/>
                  </a:solidFill>
                  <a:latin typeface="微软雅黑" pitchFamily="34" charset="-122"/>
                  <a:ea typeface="微软雅黑" pitchFamily="34" charset="-122"/>
                  <a:cs typeface="+mn-ea"/>
                </a:rPr>
                <a:t>坐支现金</a:t>
              </a:r>
              <a:endParaRPr lang="zh-CN" altLang="en-US" sz="1800" dirty="0">
                <a:latin typeface="微软雅黑" pitchFamily="34" charset="-122"/>
                <a:ea typeface="微软雅黑" pitchFamily="34" charset="-122"/>
              </a:endParaRPr>
            </a:p>
          </p:txBody>
        </p:sp>
        <p:sp>
          <p:nvSpPr>
            <p:cNvPr id="29" name="MH_SubTitle_4"/>
            <p:cNvSpPr txBox="1">
              <a:spLocks noChangeArrowheads="1"/>
            </p:cNvSpPr>
            <p:nvPr>
              <p:custDataLst>
                <p:tags r:id="rId26"/>
              </p:custDataLst>
            </p:nvPr>
          </p:nvSpPr>
          <p:spPr bwMode="auto">
            <a:xfrm flipH="1">
              <a:off x="5008562" y="3694510"/>
              <a:ext cx="1960380" cy="490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buNone/>
              </a:pPr>
              <a:r>
                <a:rPr lang="zh-CN" altLang="en-US" sz="1800" dirty="0">
                  <a:latin typeface="微软雅黑" pitchFamily="34" charset="-122"/>
                  <a:ea typeface="微软雅黑" pitchFamily="34" charset="-122"/>
                  <a:cs typeface="+mn-ea"/>
                </a:rPr>
                <a:t>有无</a:t>
              </a:r>
              <a:r>
                <a:rPr lang="zh-CN" altLang="en-US" sz="1800" b="1" dirty="0">
                  <a:solidFill>
                    <a:srgbClr val="C00000"/>
                  </a:solidFill>
                  <a:latin typeface="微软雅黑" pitchFamily="34" charset="-122"/>
                  <a:ea typeface="微软雅黑" pitchFamily="34" charset="-122"/>
                  <a:cs typeface="+mn-ea"/>
                </a:rPr>
                <a:t>挪用公款</a:t>
              </a:r>
              <a:endParaRPr lang="zh-CN" altLang="en-US" sz="1800" dirty="0">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21817547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库存现金</a:t>
            </a:r>
          </a:p>
        </p:txBody>
      </p:sp>
      <p:sp>
        <p:nvSpPr>
          <p:cNvPr id="77" name="矩形 76"/>
          <p:cNvSpPr/>
          <p:nvPr/>
        </p:nvSpPr>
        <p:spPr>
          <a:xfrm>
            <a:off x="1421259" y="649144"/>
            <a:ext cx="245935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（四）</a:t>
            </a:r>
            <a:r>
              <a:rPr lang="zh-CN" altLang="zh-CN" sz="1800" b="1" dirty="0">
                <a:solidFill>
                  <a:srgbClr val="084CA1"/>
                </a:solidFill>
                <a:ea typeface="微软雅黑"/>
                <a:cs typeface="+mn-ea"/>
              </a:rPr>
              <a:t>库存现金</a:t>
            </a:r>
            <a:r>
              <a:rPr lang="zh-CN" altLang="zh-CN" sz="1800" b="1" dirty="0" smtClean="0">
                <a:solidFill>
                  <a:srgbClr val="084CA1"/>
                </a:solidFill>
                <a:ea typeface="微软雅黑"/>
                <a:cs typeface="+mn-ea"/>
              </a:rPr>
              <a:t>的</a:t>
            </a:r>
            <a:r>
              <a:rPr lang="zh-CN" altLang="en-US" sz="1800" b="1" dirty="0" smtClean="0">
                <a:solidFill>
                  <a:srgbClr val="084CA1"/>
                </a:solidFill>
                <a:ea typeface="微软雅黑"/>
                <a:cs typeface="+mn-ea"/>
              </a:rPr>
              <a:t>清查</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AutoShape 8"/>
          <p:cNvSpPr>
            <a:spLocks noChangeArrowheads="1"/>
          </p:cNvSpPr>
          <p:nvPr/>
        </p:nvSpPr>
        <p:spPr bwMode="gray">
          <a:xfrm rot="5400000">
            <a:off x="791851" y="3486272"/>
            <a:ext cx="339725" cy="379413"/>
          </a:xfrm>
          <a:prstGeom prst="chevron">
            <a:avLst>
              <a:gd name="adj" fmla="val 52514"/>
            </a:avLst>
          </a:prstGeom>
          <a:solidFill>
            <a:srgbClr val="A8D02A"/>
          </a:solidFill>
          <a:ln w="0" algn="ctr">
            <a:noFill/>
            <a:miter lim="800000"/>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200" b="0" i="0" u="none" strike="noStrike" kern="0" cap="none" spc="0" normalizeH="0" baseline="0" noProof="0">
              <a:ln>
                <a:noFill/>
              </a:ln>
              <a:solidFill>
                <a:sysClr val="windowText" lastClr="000000"/>
              </a:solidFill>
              <a:effectLst/>
              <a:uLnTx/>
              <a:uFillTx/>
              <a:latin typeface="Arial" panose="020B0604020202020204" pitchFamily="34" charset="0"/>
              <a:ea typeface="微软雅黑"/>
              <a:cs typeface="+mn-cs"/>
            </a:endParaRPr>
          </a:p>
        </p:txBody>
      </p:sp>
      <p:grpSp>
        <p:nvGrpSpPr>
          <p:cNvPr id="7" name="组合 6"/>
          <p:cNvGrpSpPr/>
          <p:nvPr/>
        </p:nvGrpSpPr>
        <p:grpSpPr>
          <a:xfrm>
            <a:off x="451062" y="2600253"/>
            <a:ext cx="957543" cy="735013"/>
            <a:chOff x="3149005" y="1147494"/>
            <a:chExt cx="957543" cy="735013"/>
          </a:xfrm>
        </p:grpSpPr>
        <p:sp>
          <p:nvSpPr>
            <p:cNvPr id="36" name="Oval 24"/>
            <p:cNvSpPr>
              <a:spLocks noChangeArrowheads="1"/>
            </p:cNvSpPr>
            <p:nvPr/>
          </p:nvSpPr>
          <p:spPr bwMode="gray">
            <a:xfrm>
              <a:off x="3149005" y="1259109"/>
              <a:ext cx="259766" cy="519351"/>
            </a:xfrm>
            <a:prstGeom prst="ellipse">
              <a:avLst/>
            </a:prstGeom>
            <a:gradFill rotWithShape="1">
              <a:gsLst>
                <a:gs pos="0">
                  <a:srgbClr val="FF6161">
                    <a:gamma/>
                    <a:tint val="0"/>
                    <a:invGamma/>
                  </a:srgbClr>
                </a:gs>
                <a:gs pos="50000">
                  <a:srgbClr val="FF6161"/>
                </a:gs>
                <a:gs pos="100000">
                  <a:srgbClr val="FF6161">
                    <a:gamma/>
                    <a:tint val="0"/>
                    <a:invGamma/>
                  </a:srgbClr>
                </a:gs>
              </a:gsLst>
              <a:lin ang="2700000" scaled="1"/>
            </a:gradFill>
            <a:ln w="38100" algn="ctr">
              <a:noFill/>
              <a:round/>
            </a:ln>
            <a:effectLst/>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7" name="Oval 25"/>
            <p:cNvSpPr>
              <a:spLocks noChangeArrowheads="1"/>
            </p:cNvSpPr>
            <p:nvPr/>
          </p:nvSpPr>
          <p:spPr bwMode="gray">
            <a:xfrm>
              <a:off x="3149005" y="1259110"/>
              <a:ext cx="259766" cy="519351"/>
            </a:xfrm>
            <a:prstGeom prst="ellipse">
              <a:avLst/>
            </a:prstGeom>
            <a:gradFill rotWithShape="1">
              <a:gsLst>
                <a:gs pos="0">
                  <a:srgbClr val="FF6161">
                    <a:alpha val="32001"/>
                  </a:srgbClr>
                </a:gs>
                <a:gs pos="100000">
                  <a:srgbClr val="FF6161">
                    <a:gamma/>
                    <a:shade val="46275"/>
                    <a:invGamma/>
                  </a:srgbClr>
                </a:gs>
              </a:gsLst>
              <a:lin ang="2700000" scaled="1"/>
            </a:gradFill>
            <a:ln w="38100" algn="ctr">
              <a:noFill/>
              <a:round/>
            </a:ln>
            <a:effectLst/>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8" name="Oval 26"/>
            <p:cNvSpPr>
              <a:spLocks noChangeArrowheads="1"/>
            </p:cNvSpPr>
            <p:nvPr/>
          </p:nvSpPr>
          <p:spPr bwMode="gray">
            <a:xfrm>
              <a:off x="3216122" y="1259109"/>
              <a:ext cx="889307" cy="519351"/>
            </a:xfrm>
            <a:prstGeom prst="ellipse">
              <a:avLst/>
            </a:prstGeom>
            <a:gradFill rotWithShape="1">
              <a:gsLst>
                <a:gs pos="0">
                  <a:srgbClr val="FF6161">
                    <a:gamma/>
                    <a:shade val="54118"/>
                    <a:invGamma/>
                  </a:srgbClr>
                </a:gs>
                <a:gs pos="50000">
                  <a:srgbClr val="FF6161"/>
                </a:gs>
                <a:gs pos="100000">
                  <a:srgbClr val="FF6161">
                    <a:gamma/>
                    <a:shade val="54118"/>
                    <a:invGamma/>
                  </a:srgbClr>
                </a:gs>
              </a:gsLst>
              <a:lin ang="189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9" name="Oval 27"/>
            <p:cNvSpPr>
              <a:spLocks noChangeArrowheads="1"/>
            </p:cNvSpPr>
            <p:nvPr/>
          </p:nvSpPr>
          <p:spPr bwMode="gray">
            <a:xfrm>
              <a:off x="3217241" y="1260189"/>
              <a:ext cx="889307" cy="519351"/>
            </a:xfrm>
            <a:prstGeom prst="ellipse">
              <a:avLst/>
            </a:prstGeom>
            <a:gradFill rotWithShape="1">
              <a:gsLst>
                <a:gs pos="0">
                  <a:srgbClr val="FF6161">
                    <a:gamma/>
                    <a:shade val="63529"/>
                    <a:invGamma/>
                  </a:srgbClr>
                </a:gs>
                <a:gs pos="100000">
                  <a:srgbClr val="FF6161">
                    <a:alpha val="0"/>
                  </a:srgbClr>
                </a:gs>
              </a:gsLst>
              <a:lin ang="27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40" name="Oval 28"/>
            <p:cNvSpPr>
              <a:spLocks noChangeArrowheads="1"/>
            </p:cNvSpPr>
            <p:nvPr/>
          </p:nvSpPr>
          <p:spPr bwMode="gray">
            <a:xfrm>
              <a:off x="3259749" y="1258568"/>
              <a:ext cx="800935" cy="519351"/>
            </a:xfrm>
            <a:prstGeom prst="ellipse">
              <a:avLst/>
            </a:prstGeom>
            <a:solidFill>
              <a:srgbClr val="333333"/>
            </a:solidFill>
            <a:ln w="38100" algn="ctr">
              <a:noFill/>
              <a:round/>
            </a:ln>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grpSp>
          <p:nvGrpSpPr>
            <p:cNvPr id="41" name="Group 29"/>
            <p:cNvGrpSpPr/>
            <p:nvPr/>
          </p:nvGrpSpPr>
          <p:grpSpPr>
            <a:xfrm>
              <a:off x="3273173" y="1147494"/>
              <a:ext cx="775206" cy="735013"/>
              <a:chOff x="4166" y="1706"/>
              <a:chExt cx="1252" cy="1252"/>
            </a:xfrm>
          </p:grpSpPr>
          <p:sp>
            <p:nvSpPr>
              <p:cNvPr id="42" name="Oval 30"/>
              <p:cNvSpPr>
                <a:spLocks noChangeArrowheads="1"/>
              </p:cNvSpPr>
              <p:nvPr/>
            </p:nvSpPr>
            <p:spPr bwMode="gray">
              <a:xfrm>
                <a:off x="4166" y="1708"/>
                <a:ext cx="1252" cy="1243"/>
              </a:xfrm>
              <a:prstGeom prst="ellipse">
                <a:avLst/>
              </a:prstGeom>
              <a:gradFill rotWithShape="1">
                <a:gsLst>
                  <a:gs pos="0">
                    <a:srgbClr val="636869"/>
                  </a:gs>
                  <a:gs pos="100000">
                    <a:srgbClr val="D6E1E2"/>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43" name="Oval 31"/>
              <p:cNvSpPr>
                <a:spLocks noChangeArrowheads="1"/>
              </p:cNvSpPr>
              <p:nvPr/>
            </p:nvSpPr>
            <p:spPr bwMode="gray">
              <a:xfrm>
                <a:off x="4182" y="1713"/>
                <a:ext cx="1225" cy="1221"/>
              </a:xfrm>
              <a:prstGeom prst="ellipse">
                <a:avLst/>
              </a:prstGeom>
              <a:gradFill rotWithShape="1">
                <a:gsLst>
                  <a:gs pos="0">
                    <a:srgbClr val="D6E1E2">
                      <a:alpha val="0"/>
                    </a:srgbClr>
                  </a:gs>
                  <a:gs pos="100000">
                    <a:srgbClr val="F1F5F5"/>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44" name="Oval 32"/>
              <p:cNvSpPr>
                <a:spLocks noChangeArrowheads="1"/>
              </p:cNvSpPr>
              <p:nvPr/>
            </p:nvSpPr>
            <p:spPr bwMode="gray">
              <a:xfrm>
                <a:off x="4195" y="1724"/>
                <a:ext cx="1162" cy="1140"/>
              </a:xfrm>
              <a:prstGeom prst="ellipse">
                <a:avLst/>
              </a:prstGeom>
              <a:gradFill rotWithShape="1">
                <a:gsLst>
                  <a:gs pos="0">
                    <a:srgbClr val="AAB2B3"/>
                  </a:gs>
                  <a:gs pos="100000">
                    <a:srgbClr val="D6E1E2">
                      <a:alpha val="48000"/>
                    </a:srgbClr>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45" name="Oval 33"/>
              <p:cNvSpPr>
                <a:spLocks noChangeArrowheads="1"/>
              </p:cNvSpPr>
              <p:nvPr/>
            </p:nvSpPr>
            <p:spPr bwMode="gray">
              <a:xfrm>
                <a:off x="4264" y="1758"/>
                <a:ext cx="1032" cy="926"/>
              </a:xfrm>
              <a:prstGeom prst="ellipse">
                <a:avLst/>
              </a:prstGeom>
              <a:gradFill rotWithShape="1">
                <a:gsLst>
                  <a:gs pos="0">
                    <a:srgbClr val="FFFFFF"/>
                  </a:gs>
                  <a:gs pos="100000">
                    <a:srgbClr val="D6E1E2">
                      <a:alpha val="37999"/>
                    </a:srgbClr>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grpSp>
        <p:sp>
          <p:nvSpPr>
            <p:cNvPr id="51" name="Text Box 40"/>
            <p:cNvSpPr txBox="1">
              <a:spLocks noChangeArrowheads="1"/>
            </p:cNvSpPr>
            <p:nvPr/>
          </p:nvSpPr>
          <p:spPr bwMode="gray">
            <a:xfrm>
              <a:off x="3214766" y="1358689"/>
              <a:ext cx="877163" cy="369332"/>
            </a:xfrm>
            <a:prstGeom prst="rect">
              <a:avLst/>
            </a:prstGeom>
            <a:noFill/>
            <a:ln w="9525" algn="ctr">
              <a:noFill/>
              <a:miter lim="800000"/>
            </a:ln>
          </p:spPr>
          <p:txBody>
            <a:bodyPr wrap="none" anchor="ctr">
              <a:spAutoFit/>
            </a:bodyPr>
            <a:lstStyle/>
            <a:p>
              <a:pPr marR="0" algn="ctr" defTabSz="914400" fontAlgn="auto">
                <a:spcBef>
                  <a:spcPts val="0"/>
                </a:spcBef>
                <a:spcAft>
                  <a:spcPts val="0"/>
                </a:spcAft>
                <a:buClrTx/>
                <a:buSzTx/>
                <a:buFontTx/>
                <a:buNone/>
                <a:defRPr/>
              </a:pPr>
              <a:r>
                <a:rPr lang="zh-CN" altLang="en-US" sz="1800" kern="0" dirty="0" smtClean="0">
                  <a:solidFill>
                    <a:srgbClr val="000000"/>
                  </a:solidFill>
                  <a:latin typeface="华文新魏" pitchFamily="2" charset="-122"/>
                  <a:ea typeface="华文新魏" pitchFamily="2" charset="-122"/>
                </a:rPr>
                <a:t>盘点时</a:t>
              </a:r>
              <a:endParaRPr lang="en-US" altLang="zh-CN" sz="1800" kern="0" dirty="0">
                <a:solidFill>
                  <a:srgbClr val="000000"/>
                </a:solidFill>
                <a:latin typeface="华文新魏" pitchFamily="2" charset="-122"/>
                <a:ea typeface="华文新魏" pitchFamily="2" charset="-122"/>
              </a:endParaRPr>
            </a:p>
          </p:txBody>
        </p:sp>
      </p:grpSp>
      <p:grpSp>
        <p:nvGrpSpPr>
          <p:cNvPr id="6" name="组合 5"/>
          <p:cNvGrpSpPr/>
          <p:nvPr/>
        </p:nvGrpSpPr>
        <p:grpSpPr>
          <a:xfrm>
            <a:off x="451062" y="4009962"/>
            <a:ext cx="1022423" cy="735013"/>
            <a:chOff x="5295250" y="1147494"/>
            <a:chExt cx="1022423" cy="735013"/>
          </a:xfrm>
        </p:grpSpPr>
        <p:sp>
          <p:nvSpPr>
            <p:cNvPr id="31" name="Oval 9"/>
            <p:cNvSpPr>
              <a:spLocks noChangeArrowheads="1"/>
            </p:cNvSpPr>
            <p:nvPr/>
          </p:nvSpPr>
          <p:spPr bwMode="gray">
            <a:xfrm>
              <a:off x="5295250" y="1259109"/>
              <a:ext cx="259766" cy="519351"/>
            </a:xfrm>
            <a:prstGeom prst="ellipse">
              <a:avLst/>
            </a:prstGeom>
            <a:gradFill rotWithShape="1">
              <a:gsLst>
                <a:gs pos="0">
                  <a:srgbClr val="A8D02A">
                    <a:gamma/>
                    <a:tint val="0"/>
                    <a:invGamma/>
                  </a:srgbClr>
                </a:gs>
                <a:gs pos="50000">
                  <a:srgbClr val="A8D02A"/>
                </a:gs>
                <a:gs pos="100000">
                  <a:srgbClr val="A8D02A">
                    <a:gamma/>
                    <a:tint val="0"/>
                    <a:invGamma/>
                  </a:srgbClr>
                </a:gs>
              </a:gsLst>
              <a:lin ang="2700000" scaled="1"/>
            </a:gradFill>
            <a:ln w="38100" algn="ctr">
              <a:noFill/>
              <a:round/>
            </a:ln>
            <a:effectLst/>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2" name="Oval 10"/>
            <p:cNvSpPr>
              <a:spLocks noChangeArrowheads="1"/>
            </p:cNvSpPr>
            <p:nvPr/>
          </p:nvSpPr>
          <p:spPr bwMode="gray">
            <a:xfrm>
              <a:off x="5295250" y="1259110"/>
              <a:ext cx="1022423" cy="519351"/>
            </a:xfrm>
            <a:prstGeom prst="ellipse">
              <a:avLst/>
            </a:prstGeom>
            <a:gradFill rotWithShape="1">
              <a:gsLst>
                <a:gs pos="0">
                  <a:srgbClr val="A8D02A">
                    <a:alpha val="32001"/>
                  </a:srgbClr>
                </a:gs>
                <a:gs pos="100000">
                  <a:srgbClr val="A8D02A">
                    <a:gamma/>
                    <a:shade val="0"/>
                    <a:invGamma/>
                    <a:alpha val="89999"/>
                  </a:srgbClr>
                </a:gs>
              </a:gsLst>
              <a:lin ang="27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3" name="Oval 11"/>
            <p:cNvSpPr>
              <a:spLocks noChangeArrowheads="1"/>
            </p:cNvSpPr>
            <p:nvPr/>
          </p:nvSpPr>
          <p:spPr bwMode="gray">
            <a:xfrm>
              <a:off x="5361249" y="1259109"/>
              <a:ext cx="889307" cy="519351"/>
            </a:xfrm>
            <a:prstGeom prst="ellipse">
              <a:avLst/>
            </a:prstGeom>
            <a:gradFill rotWithShape="1">
              <a:gsLst>
                <a:gs pos="0">
                  <a:srgbClr val="A8D02A">
                    <a:gamma/>
                    <a:shade val="54118"/>
                    <a:invGamma/>
                  </a:srgbClr>
                </a:gs>
                <a:gs pos="50000">
                  <a:srgbClr val="A8D02A"/>
                </a:gs>
                <a:gs pos="100000">
                  <a:srgbClr val="A8D02A">
                    <a:gamma/>
                    <a:shade val="54118"/>
                    <a:invGamma/>
                  </a:srgbClr>
                </a:gs>
              </a:gsLst>
              <a:lin ang="189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4" name="Oval 12"/>
            <p:cNvSpPr>
              <a:spLocks noChangeArrowheads="1"/>
            </p:cNvSpPr>
            <p:nvPr/>
          </p:nvSpPr>
          <p:spPr bwMode="gray">
            <a:xfrm>
              <a:off x="5376910" y="1263972"/>
              <a:ext cx="889307" cy="519351"/>
            </a:xfrm>
            <a:prstGeom prst="ellipse">
              <a:avLst/>
            </a:prstGeom>
            <a:gradFill rotWithShape="1">
              <a:gsLst>
                <a:gs pos="0">
                  <a:srgbClr val="A8D02A">
                    <a:gamma/>
                    <a:shade val="63529"/>
                    <a:invGamma/>
                  </a:srgbClr>
                </a:gs>
                <a:gs pos="100000">
                  <a:srgbClr val="A8D02A">
                    <a:alpha val="0"/>
                  </a:srgbClr>
                </a:gs>
              </a:gsLst>
              <a:lin ang="27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5" name="Oval 13"/>
            <p:cNvSpPr>
              <a:spLocks noChangeArrowheads="1"/>
            </p:cNvSpPr>
            <p:nvPr/>
          </p:nvSpPr>
          <p:spPr bwMode="gray">
            <a:xfrm>
              <a:off x="5409350" y="1258568"/>
              <a:ext cx="802054" cy="519351"/>
            </a:xfrm>
            <a:prstGeom prst="ellipse">
              <a:avLst/>
            </a:prstGeom>
            <a:solidFill>
              <a:srgbClr val="333333"/>
            </a:solidFill>
            <a:ln w="38100" algn="ctr">
              <a:noFill/>
              <a:round/>
            </a:ln>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grpSp>
          <p:nvGrpSpPr>
            <p:cNvPr id="46" name="Group 34"/>
            <p:cNvGrpSpPr/>
            <p:nvPr/>
          </p:nvGrpSpPr>
          <p:grpSpPr>
            <a:xfrm>
              <a:off x="5423892" y="1147494"/>
              <a:ext cx="775207" cy="735013"/>
              <a:chOff x="4166" y="1706"/>
              <a:chExt cx="1252" cy="1252"/>
            </a:xfrm>
          </p:grpSpPr>
          <p:sp>
            <p:nvSpPr>
              <p:cNvPr id="47" name="Oval 35"/>
              <p:cNvSpPr>
                <a:spLocks noChangeArrowheads="1"/>
              </p:cNvSpPr>
              <p:nvPr/>
            </p:nvSpPr>
            <p:spPr bwMode="gray">
              <a:xfrm>
                <a:off x="4168" y="1708"/>
                <a:ext cx="1245" cy="1243"/>
              </a:xfrm>
              <a:prstGeom prst="ellipse">
                <a:avLst/>
              </a:prstGeom>
              <a:gradFill rotWithShape="1">
                <a:gsLst>
                  <a:gs pos="0">
                    <a:srgbClr val="636869"/>
                  </a:gs>
                  <a:gs pos="100000">
                    <a:srgbClr val="D6E1E2"/>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48" name="Oval 36"/>
              <p:cNvSpPr>
                <a:spLocks noChangeArrowheads="1"/>
              </p:cNvSpPr>
              <p:nvPr/>
            </p:nvSpPr>
            <p:spPr bwMode="gray">
              <a:xfrm>
                <a:off x="4182" y="1713"/>
                <a:ext cx="1221" cy="1221"/>
              </a:xfrm>
              <a:prstGeom prst="ellipse">
                <a:avLst/>
              </a:prstGeom>
              <a:gradFill rotWithShape="1">
                <a:gsLst>
                  <a:gs pos="0">
                    <a:srgbClr val="D6E1E2">
                      <a:alpha val="0"/>
                    </a:srgbClr>
                  </a:gs>
                  <a:gs pos="100000">
                    <a:srgbClr val="F1F5F5"/>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49" name="Oval 37"/>
              <p:cNvSpPr>
                <a:spLocks noChangeArrowheads="1"/>
              </p:cNvSpPr>
              <p:nvPr/>
            </p:nvSpPr>
            <p:spPr bwMode="gray">
              <a:xfrm>
                <a:off x="4195" y="1724"/>
                <a:ext cx="1162" cy="1140"/>
              </a:xfrm>
              <a:prstGeom prst="ellipse">
                <a:avLst/>
              </a:prstGeom>
              <a:gradFill rotWithShape="1">
                <a:gsLst>
                  <a:gs pos="0">
                    <a:srgbClr val="AAB2B3"/>
                  </a:gs>
                  <a:gs pos="100000">
                    <a:srgbClr val="D6E1E2">
                      <a:alpha val="48000"/>
                    </a:srgbClr>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50" name="Oval 38"/>
              <p:cNvSpPr>
                <a:spLocks noChangeArrowheads="1"/>
              </p:cNvSpPr>
              <p:nvPr/>
            </p:nvSpPr>
            <p:spPr bwMode="gray">
              <a:xfrm>
                <a:off x="4264" y="1758"/>
                <a:ext cx="1032" cy="926"/>
              </a:xfrm>
              <a:prstGeom prst="ellipse">
                <a:avLst/>
              </a:prstGeom>
              <a:gradFill rotWithShape="1">
                <a:gsLst>
                  <a:gs pos="0">
                    <a:srgbClr val="FFFFFF"/>
                  </a:gs>
                  <a:gs pos="100000">
                    <a:srgbClr val="D6E1E2">
                      <a:alpha val="37999"/>
                    </a:srgbClr>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grpSp>
        <p:sp>
          <p:nvSpPr>
            <p:cNvPr id="52" name="Text Box 41"/>
            <p:cNvSpPr txBox="1">
              <a:spLocks noChangeArrowheads="1"/>
            </p:cNvSpPr>
            <p:nvPr/>
          </p:nvSpPr>
          <p:spPr bwMode="gray">
            <a:xfrm>
              <a:off x="5363009" y="1358689"/>
              <a:ext cx="877163" cy="369332"/>
            </a:xfrm>
            <a:prstGeom prst="rect">
              <a:avLst/>
            </a:prstGeom>
            <a:noFill/>
            <a:ln w="9525" algn="ctr">
              <a:noFill/>
              <a:miter lim="800000"/>
            </a:ln>
          </p:spPr>
          <p:txBody>
            <a:bodyPr wrap="none" anchor="ctr">
              <a:spAutoFit/>
            </a:bodyPr>
            <a:lstStyle/>
            <a:p>
              <a:pPr marR="0" algn="ctr" defTabSz="914400" fontAlgn="auto">
                <a:spcBef>
                  <a:spcPts val="0"/>
                </a:spcBef>
                <a:spcAft>
                  <a:spcPts val="0"/>
                </a:spcAft>
                <a:buClrTx/>
                <a:buSzTx/>
                <a:buFontTx/>
                <a:buNone/>
                <a:defRPr/>
              </a:pPr>
              <a:r>
                <a:rPr lang="zh-CN" altLang="en-US" sz="1800" kern="0" dirty="0" smtClean="0">
                  <a:solidFill>
                    <a:srgbClr val="000000"/>
                  </a:solidFill>
                  <a:latin typeface="华文新魏" pitchFamily="2" charset="-122"/>
                  <a:ea typeface="华文新魏" pitchFamily="2" charset="-122"/>
                </a:rPr>
                <a:t>盘点后</a:t>
              </a:r>
              <a:endParaRPr lang="en-US" altLang="zh-CN" sz="1800" kern="0" dirty="0">
                <a:solidFill>
                  <a:srgbClr val="000000"/>
                </a:solidFill>
                <a:latin typeface="华文新魏" pitchFamily="2" charset="-122"/>
                <a:ea typeface="华文新魏" pitchFamily="2" charset="-122"/>
              </a:endParaRPr>
            </a:p>
          </p:txBody>
        </p:sp>
      </p:grpSp>
      <p:grpSp>
        <p:nvGrpSpPr>
          <p:cNvPr id="65" name="组合 64"/>
          <p:cNvGrpSpPr/>
          <p:nvPr/>
        </p:nvGrpSpPr>
        <p:grpSpPr>
          <a:xfrm>
            <a:off x="451062" y="1223632"/>
            <a:ext cx="1022423" cy="735013"/>
            <a:chOff x="1023580" y="1199882"/>
            <a:chExt cx="1022423" cy="735013"/>
          </a:xfrm>
        </p:grpSpPr>
        <p:sp>
          <p:nvSpPr>
            <p:cNvPr id="53" name="Oval 9"/>
            <p:cNvSpPr>
              <a:spLocks noChangeArrowheads="1"/>
            </p:cNvSpPr>
            <p:nvPr/>
          </p:nvSpPr>
          <p:spPr bwMode="gray">
            <a:xfrm>
              <a:off x="1023580" y="1311496"/>
              <a:ext cx="259766" cy="519351"/>
            </a:xfrm>
            <a:prstGeom prst="ellipse">
              <a:avLst/>
            </a:prstGeom>
            <a:gradFill rotWithShape="1">
              <a:gsLst>
                <a:gs pos="0">
                  <a:srgbClr val="A8D02A">
                    <a:gamma/>
                    <a:tint val="0"/>
                    <a:invGamma/>
                  </a:srgbClr>
                </a:gs>
                <a:gs pos="50000">
                  <a:srgbClr val="A8D02A"/>
                </a:gs>
                <a:gs pos="100000">
                  <a:srgbClr val="A8D02A">
                    <a:gamma/>
                    <a:tint val="0"/>
                    <a:invGamma/>
                  </a:srgbClr>
                </a:gs>
              </a:gsLst>
              <a:lin ang="2700000" scaled="1"/>
            </a:gradFill>
            <a:ln w="38100" algn="ctr">
              <a:noFill/>
              <a:round/>
            </a:ln>
            <a:effectLst/>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54" name="Oval 10"/>
            <p:cNvSpPr>
              <a:spLocks noChangeArrowheads="1"/>
            </p:cNvSpPr>
            <p:nvPr/>
          </p:nvSpPr>
          <p:spPr bwMode="gray">
            <a:xfrm>
              <a:off x="1023580" y="1311496"/>
              <a:ext cx="1022423" cy="519351"/>
            </a:xfrm>
            <a:prstGeom prst="ellipse">
              <a:avLst/>
            </a:prstGeom>
            <a:gradFill rotWithShape="1">
              <a:gsLst>
                <a:gs pos="0">
                  <a:srgbClr val="A8D02A">
                    <a:alpha val="32001"/>
                  </a:srgbClr>
                </a:gs>
                <a:gs pos="100000">
                  <a:srgbClr val="A8D02A">
                    <a:gamma/>
                    <a:shade val="0"/>
                    <a:invGamma/>
                    <a:alpha val="89999"/>
                  </a:srgbClr>
                </a:gs>
              </a:gsLst>
              <a:lin ang="27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55" name="Oval 11"/>
            <p:cNvSpPr>
              <a:spLocks noChangeArrowheads="1"/>
            </p:cNvSpPr>
            <p:nvPr/>
          </p:nvSpPr>
          <p:spPr bwMode="gray">
            <a:xfrm>
              <a:off x="1089579" y="1311496"/>
              <a:ext cx="889307" cy="519351"/>
            </a:xfrm>
            <a:prstGeom prst="ellipse">
              <a:avLst/>
            </a:prstGeom>
            <a:gradFill rotWithShape="1">
              <a:gsLst>
                <a:gs pos="0">
                  <a:srgbClr val="A8D02A">
                    <a:gamma/>
                    <a:shade val="54118"/>
                    <a:invGamma/>
                  </a:srgbClr>
                </a:gs>
                <a:gs pos="50000">
                  <a:srgbClr val="A8D02A"/>
                </a:gs>
                <a:gs pos="100000">
                  <a:srgbClr val="A8D02A">
                    <a:gamma/>
                    <a:shade val="54118"/>
                    <a:invGamma/>
                  </a:srgbClr>
                </a:gs>
              </a:gsLst>
              <a:lin ang="189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56" name="Oval 12"/>
            <p:cNvSpPr>
              <a:spLocks noChangeArrowheads="1"/>
            </p:cNvSpPr>
            <p:nvPr/>
          </p:nvSpPr>
          <p:spPr bwMode="gray">
            <a:xfrm>
              <a:off x="1105240" y="1316361"/>
              <a:ext cx="889307" cy="519351"/>
            </a:xfrm>
            <a:prstGeom prst="ellipse">
              <a:avLst/>
            </a:prstGeom>
            <a:gradFill rotWithShape="1">
              <a:gsLst>
                <a:gs pos="0">
                  <a:srgbClr val="A8D02A">
                    <a:gamma/>
                    <a:shade val="63529"/>
                    <a:invGamma/>
                  </a:srgbClr>
                </a:gs>
                <a:gs pos="100000">
                  <a:srgbClr val="A8D02A">
                    <a:alpha val="0"/>
                  </a:srgbClr>
                </a:gs>
              </a:gsLst>
              <a:lin ang="27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57" name="Oval 13"/>
            <p:cNvSpPr>
              <a:spLocks noChangeArrowheads="1"/>
            </p:cNvSpPr>
            <p:nvPr/>
          </p:nvSpPr>
          <p:spPr bwMode="gray">
            <a:xfrm>
              <a:off x="1137680" y="1310956"/>
              <a:ext cx="802054" cy="519351"/>
            </a:xfrm>
            <a:prstGeom prst="ellipse">
              <a:avLst/>
            </a:prstGeom>
            <a:solidFill>
              <a:srgbClr val="333333"/>
            </a:solidFill>
            <a:ln w="38100" algn="ctr">
              <a:noFill/>
              <a:round/>
            </a:ln>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grpSp>
          <p:nvGrpSpPr>
            <p:cNvPr id="58" name="Group 34"/>
            <p:cNvGrpSpPr/>
            <p:nvPr/>
          </p:nvGrpSpPr>
          <p:grpSpPr>
            <a:xfrm>
              <a:off x="1152222" y="1199882"/>
              <a:ext cx="775207" cy="735013"/>
              <a:chOff x="4166" y="1706"/>
              <a:chExt cx="1252" cy="1252"/>
            </a:xfrm>
          </p:grpSpPr>
          <p:sp>
            <p:nvSpPr>
              <p:cNvPr id="59" name="Oval 35"/>
              <p:cNvSpPr>
                <a:spLocks noChangeArrowheads="1"/>
              </p:cNvSpPr>
              <p:nvPr/>
            </p:nvSpPr>
            <p:spPr bwMode="gray">
              <a:xfrm>
                <a:off x="4168" y="1708"/>
                <a:ext cx="1245" cy="1243"/>
              </a:xfrm>
              <a:prstGeom prst="ellipse">
                <a:avLst/>
              </a:prstGeom>
              <a:gradFill rotWithShape="1">
                <a:gsLst>
                  <a:gs pos="0">
                    <a:srgbClr val="636869"/>
                  </a:gs>
                  <a:gs pos="100000">
                    <a:srgbClr val="D6E1E2"/>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60" name="Oval 36"/>
              <p:cNvSpPr>
                <a:spLocks noChangeArrowheads="1"/>
              </p:cNvSpPr>
              <p:nvPr/>
            </p:nvSpPr>
            <p:spPr bwMode="gray">
              <a:xfrm>
                <a:off x="4182" y="1713"/>
                <a:ext cx="1221" cy="1221"/>
              </a:xfrm>
              <a:prstGeom prst="ellipse">
                <a:avLst/>
              </a:prstGeom>
              <a:gradFill rotWithShape="1">
                <a:gsLst>
                  <a:gs pos="0">
                    <a:srgbClr val="D6E1E2">
                      <a:alpha val="0"/>
                    </a:srgbClr>
                  </a:gs>
                  <a:gs pos="100000">
                    <a:srgbClr val="F1F5F5"/>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61" name="Oval 37"/>
              <p:cNvSpPr>
                <a:spLocks noChangeArrowheads="1"/>
              </p:cNvSpPr>
              <p:nvPr/>
            </p:nvSpPr>
            <p:spPr bwMode="gray">
              <a:xfrm>
                <a:off x="4195" y="1724"/>
                <a:ext cx="1162" cy="1140"/>
              </a:xfrm>
              <a:prstGeom prst="ellipse">
                <a:avLst/>
              </a:prstGeom>
              <a:gradFill rotWithShape="1">
                <a:gsLst>
                  <a:gs pos="0">
                    <a:srgbClr val="AAB2B3"/>
                  </a:gs>
                  <a:gs pos="100000">
                    <a:srgbClr val="D6E1E2">
                      <a:alpha val="48000"/>
                    </a:srgbClr>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62" name="Oval 38"/>
              <p:cNvSpPr>
                <a:spLocks noChangeArrowheads="1"/>
              </p:cNvSpPr>
              <p:nvPr/>
            </p:nvSpPr>
            <p:spPr bwMode="gray">
              <a:xfrm>
                <a:off x="4264" y="1758"/>
                <a:ext cx="1032" cy="926"/>
              </a:xfrm>
              <a:prstGeom prst="ellipse">
                <a:avLst/>
              </a:prstGeom>
              <a:gradFill rotWithShape="1">
                <a:gsLst>
                  <a:gs pos="0">
                    <a:srgbClr val="FFFFFF"/>
                  </a:gs>
                  <a:gs pos="100000">
                    <a:srgbClr val="D6E1E2">
                      <a:alpha val="37999"/>
                    </a:srgbClr>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grpSp>
        <p:sp>
          <p:nvSpPr>
            <p:cNvPr id="63" name="Text Box 41"/>
            <p:cNvSpPr txBox="1">
              <a:spLocks noChangeArrowheads="1"/>
            </p:cNvSpPr>
            <p:nvPr/>
          </p:nvSpPr>
          <p:spPr bwMode="gray">
            <a:xfrm>
              <a:off x="1091816" y="1358688"/>
              <a:ext cx="902731" cy="369332"/>
            </a:xfrm>
            <a:prstGeom prst="rect">
              <a:avLst/>
            </a:prstGeom>
            <a:noFill/>
            <a:ln w="9525" algn="ctr">
              <a:noFill/>
              <a:miter lim="800000"/>
            </a:ln>
          </p:spPr>
          <p:txBody>
            <a:bodyPr vert="horz" wrap="square" anchor="ctr">
              <a:spAutoFit/>
            </a:bodyPr>
            <a:lstStyle/>
            <a:p>
              <a:pPr marR="0" algn="ctr" defTabSz="914400" fontAlgn="auto">
                <a:spcBef>
                  <a:spcPts val="0"/>
                </a:spcBef>
                <a:spcAft>
                  <a:spcPts val="0"/>
                </a:spcAft>
                <a:buClrTx/>
                <a:buSzTx/>
                <a:buFontTx/>
                <a:buNone/>
                <a:defRPr/>
              </a:pPr>
              <a:r>
                <a:rPr kumimoji="0" lang="zh-CN" altLang="en-US" sz="1800" kern="0" cap="none" spc="0" normalizeH="0" baseline="0" noProof="0" dirty="0" smtClean="0">
                  <a:solidFill>
                    <a:srgbClr val="000000"/>
                  </a:solidFill>
                  <a:latin typeface="华文新魏" pitchFamily="2" charset="-122"/>
                  <a:ea typeface="华文新魏" pitchFamily="2" charset="-122"/>
                </a:rPr>
                <a:t>盘点前</a:t>
              </a:r>
              <a:endParaRPr kumimoji="0" lang="en-US" altLang="zh-CN" sz="1800" kern="0" cap="none" spc="0" normalizeH="0" baseline="0" noProof="0" dirty="0">
                <a:solidFill>
                  <a:srgbClr val="000000"/>
                </a:solidFill>
                <a:latin typeface="华文新魏" pitchFamily="2" charset="-122"/>
                <a:ea typeface="华文新魏" pitchFamily="2" charset="-122"/>
              </a:endParaRPr>
            </a:p>
          </p:txBody>
        </p:sp>
      </p:grpSp>
      <p:sp>
        <p:nvSpPr>
          <p:cNvPr id="64" name="AutoShape 7"/>
          <p:cNvSpPr>
            <a:spLocks noChangeArrowheads="1"/>
          </p:cNvSpPr>
          <p:nvPr/>
        </p:nvSpPr>
        <p:spPr bwMode="gray">
          <a:xfrm rot="5400000">
            <a:off x="791057" y="2079611"/>
            <a:ext cx="341313" cy="379413"/>
          </a:xfrm>
          <a:prstGeom prst="chevron">
            <a:avLst>
              <a:gd name="adj" fmla="val 52514"/>
            </a:avLst>
          </a:prstGeom>
          <a:solidFill>
            <a:srgbClr val="FF6161"/>
          </a:solidFill>
          <a:ln w="0" algn="ctr">
            <a:noFill/>
            <a:miter lim="800000"/>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200" b="0" i="0" u="none" strike="noStrike" kern="0" cap="none" spc="0" normalizeH="0" baseline="0" noProof="0">
              <a:ln>
                <a:noFill/>
              </a:ln>
              <a:solidFill>
                <a:sysClr val="windowText" lastClr="000000"/>
              </a:solidFill>
              <a:effectLst/>
              <a:uLnTx/>
              <a:uFillTx/>
              <a:latin typeface="Arial" panose="020B0604020202020204" pitchFamily="34" charset="0"/>
              <a:ea typeface="微软雅黑"/>
              <a:cs typeface="+mn-cs"/>
            </a:endParaRPr>
          </a:p>
        </p:txBody>
      </p:sp>
      <p:sp>
        <p:nvSpPr>
          <p:cNvPr id="66" name="矩形 65"/>
          <p:cNvSpPr/>
          <p:nvPr/>
        </p:nvSpPr>
        <p:spPr>
          <a:xfrm>
            <a:off x="1609114" y="1224806"/>
            <a:ext cx="6335487" cy="507831"/>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cs typeface="+mn-ea"/>
              </a:rPr>
              <a:t>出纳人员应先将现金收、付凭证全部登记入账，并结出余额。</a:t>
            </a:r>
          </a:p>
        </p:txBody>
      </p:sp>
      <p:sp>
        <p:nvSpPr>
          <p:cNvPr id="67" name="矩形 66"/>
          <p:cNvSpPr/>
          <p:nvPr/>
        </p:nvSpPr>
        <p:spPr>
          <a:xfrm>
            <a:off x="1210553" y="1932143"/>
            <a:ext cx="7674632" cy="507831"/>
          </a:xfrm>
          <a:prstGeom prst="rect">
            <a:avLst/>
          </a:prstGeom>
        </p:spPr>
        <p:txBody>
          <a:bodyPr wrap="square">
            <a:spAutoFit/>
          </a:bodyPr>
          <a:lstStyle/>
          <a:p>
            <a:pPr>
              <a:lnSpc>
                <a:spcPct val="150000"/>
              </a:lnSpc>
            </a:pPr>
            <a:r>
              <a:rPr lang="en-US" altLang="zh-CN" sz="1800" b="1" dirty="0" smtClean="0">
                <a:solidFill>
                  <a:srgbClr val="C00000"/>
                </a:solidFill>
                <a:latin typeface="微软雅黑" pitchFamily="34" charset="-122"/>
                <a:ea typeface="微软雅黑" pitchFamily="34" charset="-122"/>
                <a:cs typeface="+mn-ea"/>
              </a:rPr>
              <a:t>【</a:t>
            </a:r>
            <a:r>
              <a:rPr lang="zh-CN" altLang="en-US" sz="1800" b="1" dirty="0" smtClean="0">
                <a:solidFill>
                  <a:srgbClr val="C00000"/>
                </a:solidFill>
                <a:latin typeface="微软雅黑" pitchFamily="34" charset="-122"/>
                <a:ea typeface="微软雅黑" pitchFamily="34" charset="-122"/>
                <a:cs typeface="+mn-ea"/>
              </a:rPr>
              <a:t>注</a:t>
            </a:r>
            <a:r>
              <a:rPr lang="en-US" altLang="zh-CN" sz="1800" b="1" dirty="0" smtClean="0">
                <a:solidFill>
                  <a:srgbClr val="C00000"/>
                </a:solidFill>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出纳</a:t>
            </a:r>
            <a:r>
              <a:rPr lang="zh-CN" altLang="en-US" sz="1800" dirty="0">
                <a:latin typeface="微软雅黑" pitchFamily="34" charset="-122"/>
                <a:ea typeface="微软雅黑" pitchFamily="34" charset="-122"/>
                <a:cs typeface="+mn-ea"/>
              </a:rPr>
              <a:t>人员必须在场，现金</a:t>
            </a:r>
            <a:r>
              <a:rPr lang="zh-CN" altLang="en-US" sz="1800" b="1" dirty="0">
                <a:solidFill>
                  <a:srgbClr val="C00000"/>
                </a:solidFill>
                <a:latin typeface="微软雅黑" pitchFamily="34" charset="-122"/>
                <a:ea typeface="微软雅黑" pitchFamily="34" charset="-122"/>
                <a:cs typeface="+mn-ea"/>
              </a:rPr>
              <a:t>由出纳人员经手盘点</a:t>
            </a:r>
            <a:r>
              <a:rPr lang="zh-CN" altLang="en-US" sz="1800" dirty="0">
                <a:latin typeface="微软雅黑" pitchFamily="34" charset="-122"/>
                <a:ea typeface="微软雅黑" pitchFamily="34" charset="-122"/>
                <a:cs typeface="+mn-ea"/>
              </a:rPr>
              <a:t>，清查人员从旁监督。</a:t>
            </a:r>
            <a:endParaRPr lang="en-US" altLang="zh-CN" sz="1800" dirty="0">
              <a:latin typeface="微软雅黑" pitchFamily="34" charset="-122"/>
              <a:ea typeface="微软雅黑" pitchFamily="34" charset="-122"/>
              <a:cs typeface="+mn-ea"/>
            </a:endParaRPr>
          </a:p>
        </p:txBody>
      </p:sp>
      <p:sp>
        <p:nvSpPr>
          <p:cNvPr id="68" name="矩形 67"/>
          <p:cNvSpPr/>
          <p:nvPr/>
        </p:nvSpPr>
        <p:spPr>
          <a:xfrm>
            <a:off x="1609114" y="2534449"/>
            <a:ext cx="7154884" cy="923330"/>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cs typeface="+mn-ea"/>
              </a:rPr>
              <a:t>除查明账实是否相符外，还要查明有无违反现金管理规定，如有无以“白条”抵冲现金，现金库存是否超过核定的限额，有无坐支现金等。</a:t>
            </a:r>
          </a:p>
        </p:txBody>
      </p:sp>
      <p:sp>
        <p:nvSpPr>
          <p:cNvPr id="69" name="矩形 68"/>
          <p:cNvSpPr/>
          <p:nvPr/>
        </p:nvSpPr>
        <p:spPr>
          <a:xfrm>
            <a:off x="1609114" y="3914335"/>
            <a:ext cx="6335487" cy="923330"/>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cs typeface="+mn-ea"/>
              </a:rPr>
              <a:t>根据盘点结果编制“</a:t>
            </a:r>
            <a:r>
              <a:rPr lang="zh-CN" altLang="en-US" sz="1800" b="1" dirty="0">
                <a:solidFill>
                  <a:srgbClr val="C00000"/>
                </a:solidFill>
                <a:latin typeface="微软雅黑" pitchFamily="34" charset="-122"/>
                <a:ea typeface="微软雅黑" pitchFamily="34" charset="-122"/>
                <a:cs typeface="+mn-ea"/>
              </a:rPr>
              <a:t>库存现金点报告表</a:t>
            </a:r>
            <a:r>
              <a:rPr lang="zh-CN" altLang="en-US" sz="1800" dirty="0">
                <a:latin typeface="微软雅黑" pitchFamily="34" charset="-122"/>
                <a:ea typeface="微软雅黑" pitchFamily="34" charset="-122"/>
                <a:cs typeface="+mn-ea"/>
              </a:rPr>
              <a:t>”，并由检查人员和出纳人员签名盖章，作为重要的原始凭证。</a:t>
            </a:r>
          </a:p>
        </p:txBody>
      </p:sp>
    </p:spTree>
    <p:custDataLst>
      <p:tags r:id="rId1"/>
    </p:custDataLst>
    <p:extLst>
      <p:ext uri="{BB962C8B-B14F-4D97-AF65-F5344CB8AC3E}">
        <p14:creationId xmlns:p14="http://schemas.microsoft.com/office/powerpoint/2010/main" val="4421389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库存现金</a:t>
            </a:r>
          </a:p>
        </p:txBody>
      </p:sp>
      <p:sp>
        <p:nvSpPr>
          <p:cNvPr id="77" name="矩形 76"/>
          <p:cNvSpPr/>
          <p:nvPr/>
        </p:nvSpPr>
        <p:spPr>
          <a:xfrm>
            <a:off x="1421259" y="649144"/>
            <a:ext cx="245935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（四）</a:t>
            </a:r>
            <a:r>
              <a:rPr lang="zh-CN" altLang="zh-CN" sz="1800" b="1" dirty="0">
                <a:solidFill>
                  <a:srgbClr val="084CA1"/>
                </a:solidFill>
                <a:ea typeface="微软雅黑"/>
                <a:cs typeface="+mn-ea"/>
              </a:rPr>
              <a:t>库存现金</a:t>
            </a:r>
            <a:r>
              <a:rPr lang="zh-CN" altLang="zh-CN" sz="1800" b="1" dirty="0" smtClean="0">
                <a:solidFill>
                  <a:srgbClr val="084CA1"/>
                </a:solidFill>
                <a:ea typeface="微软雅黑"/>
                <a:cs typeface="+mn-ea"/>
              </a:rPr>
              <a:t>的</a:t>
            </a:r>
            <a:r>
              <a:rPr lang="zh-CN" altLang="en-US" sz="1800" b="1" dirty="0" smtClean="0">
                <a:solidFill>
                  <a:srgbClr val="084CA1"/>
                </a:solidFill>
                <a:ea typeface="微软雅黑"/>
                <a:cs typeface="+mn-ea"/>
              </a:rPr>
              <a:t>清查</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aphicFrame>
        <p:nvGraphicFramePr>
          <p:cNvPr id="31" name="Group 2"/>
          <p:cNvGraphicFramePr/>
          <p:nvPr>
            <p:extLst>
              <p:ext uri="{D42A27DB-BD31-4B8C-83A1-F6EECF244321}">
                <p14:modId xmlns:p14="http://schemas.microsoft.com/office/powerpoint/2010/main" val="173748836"/>
              </p:ext>
            </p:extLst>
          </p:nvPr>
        </p:nvGraphicFramePr>
        <p:xfrm>
          <a:off x="242125" y="1122363"/>
          <a:ext cx="8697843" cy="3898524"/>
        </p:xfrm>
        <a:graphic>
          <a:graphicData uri="http://schemas.openxmlformats.org/drawingml/2006/table">
            <a:tbl>
              <a:tblPr>
                <a:tableStyleId>{BC89EF96-8CEA-46FF-86C4-4CE0E7609802}</a:tableStyleId>
              </a:tblPr>
              <a:tblGrid>
                <a:gridCol w="3320473"/>
                <a:gridCol w="5377370"/>
              </a:tblGrid>
              <a:tr h="335943">
                <a:tc gridSpan="2">
                  <a:txBody>
                    <a:bodyPr/>
                    <a:lstStyle>
                      <a:lvl1pPr marL="0" algn="l" defTabSz="685703" rtl="0" eaLnBrk="1" latinLnBrk="0" hangingPunct="1">
                        <a:defRPr sz="1400" kern="1200">
                          <a:solidFill>
                            <a:schemeClr val="tx1"/>
                          </a:solidFill>
                          <a:latin typeface="Arial"/>
                          <a:ea typeface="微软雅黑"/>
                        </a:defRPr>
                      </a:lvl1pPr>
                      <a:lvl2pPr marL="342851" algn="l" defTabSz="685703" rtl="0" eaLnBrk="1" latinLnBrk="0" hangingPunct="1">
                        <a:defRPr sz="1400" kern="1200">
                          <a:solidFill>
                            <a:schemeClr val="tx1"/>
                          </a:solidFill>
                          <a:latin typeface="Arial"/>
                          <a:ea typeface="微软雅黑"/>
                        </a:defRPr>
                      </a:lvl2pPr>
                      <a:lvl3pPr marL="685703" algn="l" defTabSz="685703" rtl="0" eaLnBrk="1" latinLnBrk="0" hangingPunct="1">
                        <a:defRPr sz="1400" kern="1200">
                          <a:solidFill>
                            <a:schemeClr val="tx1"/>
                          </a:solidFill>
                          <a:latin typeface="Arial"/>
                          <a:ea typeface="微软雅黑"/>
                        </a:defRPr>
                      </a:lvl3pPr>
                      <a:lvl4pPr marL="1028555" algn="l" defTabSz="685703" rtl="0" eaLnBrk="1" latinLnBrk="0" hangingPunct="1">
                        <a:defRPr sz="1400" kern="1200">
                          <a:solidFill>
                            <a:schemeClr val="tx1"/>
                          </a:solidFill>
                          <a:latin typeface="Arial"/>
                          <a:ea typeface="微软雅黑"/>
                        </a:defRPr>
                      </a:lvl4pPr>
                      <a:lvl5pPr marL="1371405" algn="l" defTabSz="685703" rtl="0" eaLnBrk="1" latinLnBrk="0" hangingPunct="1">
                        <a:defRPr sz="1400" kern="1200">
                          <a:solidFill>
                            <a:schemeClr val="tx1"/>
                          </a:solidFill>
                          <a:latin typeface="Arial"/>
                          <a:ea typeface="微软雅黑"/>
                        </a:defRPr>
                      </a:lvl5pPr>
                      <a:lvl6pPr marL="1714256" algn="l" defTabSz="685703" rtl="0" eaLnBrk="1" latinLnBrk="0" hangingPunct="1">
                        <a:defRPr sz="1400" kern="1200">
                          <a:solidFill>
                            <a:schemeClr val="tx1"/>
                          </a:solidFill>
                          <a:latin typeface="Arial"/>
                          <a:ea typeface="微软雅黑"/>
                        </a:defRPr>
                      </a:lvl6pPr>
                      <a:lvl7pPr marL="2057108" algn="l" defTabSz="685703" rtl="0" eaLnBrk="1" latinLnBrk="0" hangingPunct="1">
                        <a:defRPr sz="1400" kern="1200">
                          <a:solidFill>
                            <a:schemeClr val="tx1"/>
                          </a:solidFill>
                          <a:latin typeface="Arial"/>
                          <a:ea typeface="微软雅黑"/>
                        </a:defRPr>
                      </a:lvl7pPr>
                      <a:lvl8pPr marL="2399959" algn="l" defTabSz="685703" rtl="0" eaLnBrk="1" latinLnBrk="0" hangingPunct="1">
                        <a:defRPr sz="1400" kern="1200">
                          <a:solidFill>
                            <a:schemeClr val="tx1"/>
                          </a:solidFill>
                          <a:latin typeface="Arial"/>
                          <a:ea typeface="微软雅黑"/>
                        </a:defRPr>
                      </a:lvl8pPr>
                      <a:lvl9pPr marL="2742809" algn="l" defTabSz="685703" rtl="0" eaLnBrk="1" latinLnBrk="0" hangingPunct="1">
                        <a:defRPr sz="1400" kern="1200">
                          <a:solidFill>
                            <a:schemeClr val="tx1"/>
                          </a:solidFill>
                          <a:latin typeface="Arial"/>
                          <a:ea typeface="微软雅黑"/>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000" u="none" strike="noStrike" cap="none" normalizeH="0" baseline="0" dirty="0" smtClean="0">
                          <a:ln>
                            <a:noFill/>
                          </a:ln>
                          <a:effectLst/>
                          <a:latin typeface="微软雅黑" pitchFamily="34" charset="-122"/>
                          <a:ea typeface="微软雅黑" pitchFamily="34" charset="-122"/>
                        </a:rPr>
                        <a:t>现金</a:t>
                      </a:r>
                      <a:r>
                        <a:rPr kumimoji="0" lang="zh-CN" altLang="en-US" sz="2000" b="1" u="none" strike="noStrike" cap="none" normalizeH="0" baseline="0" dirty="0" smtClean="0">
                          <a:ln>
                            <a:noFill/>
                          </a:ln>
                          <a:solidFill>
                            <a:srgbClr val="C00000"/>
                          </a:solidFill>
                          <a:effectLst/>
                          <a:latin typeface="微软雅黑" pitchFamily="34" charset="-122"/>
                          <a:ea typeface="微软雅黑" pitchFamily="34" charset="-122"/>
                        </a:rPr>
                        <a:t>溢余</a:t>
                      </a:r>
                      <a:r>
                        <a:rPr kumimoji="0" lang="zh-CN" altLang="en-US" sz="2000" u="none" strike="noStrike" cap="none" normalizeH="0" baseline="0" dirty="0" smtClean="0">
                          <a:ln>
                            <a:noFill/>
                          </a:ln>
                          <a:effectLst/>
                          <a:latin typeface="微软雅黑" pitchFamily="34" charset="-122"/>
                          <a:ea typeface="微软雅黑" pitchFamily="34" charset="-122"/>
                        </a:rPr>
                        <a:t>（库存现金</a:t>
                      </a:r>
                      <a:r>
                        <a:rPr kumimoji="0" lang="en-US" altLang="zh-CN" sz="2000" b="1" u="none" strike="noStrike" cap="none" normalizeH="0" baseline="0" dirty="0" smtClean="0">
                          <a:ln>
                            <a:noFill/>
                          </a:ln>
                          <a:solidFill>
                            <a:srgbClr val="C00000"/>
                          </a:solidFill>
                          <a:effectLst/>
                          <a:latin typeface="微软雅黑" pitchFamily="34" charset="-122"/>
                          <a:ea typeface="微软雅黑" pitchFamily="34" charset="-122"/>
                        </a:rPr>
                        <a:t>&gt;</a:t>
                      </a:r>
                      <a:r>
                        <a:rPr kumimoji="0" lang="zh-CN" altLang="en-US" sz="2000" u="none" strike="noStrike" cap="none" normalizeH="0" baseline="0" dirty="0" smtClean="0">
                          <a:ln>
                            <a:noFill/>
                          </a:ln>
                          <a:effectLst/>
                          <a:latin typeface="微软雅黑" pitchFamily="34" charset="-122"/>
                          <a:ea typeface="微软雅黑" pitchFamily="34" charset="-122"/>
                        </a:rPr>
                        <a:t>账面余额）</a:t>
                      </a:r>
                      <a:endParaRPr kumimoji="0" lang="zh-CN" altLang="en-US" sz="2000" b="1" i="0" u="none" strike="noStrike" cap="none" normalizeH="0" baseline="0" dirty="0" smtClean="0">
                        <a:ln>
                          <a:noFill/>
                        </a:ln>
                        <a:solidFill>
                          <a:schemeClr val="bg1"/>
                        </a:solidFill>
                        <a:effectLst/>
                        <a:latin typeface="微软雅黑" pitchFamily="34" charset="-122"/>
                        <a:ea typeface="微软雅黑" pitchFamily="34" charset="-122"/>
                        <a:cs typeface="+mn-ea"/>
                      </a:endParaRPr>
                    </a:p>
                  </a:txBody>
                  <a:tcPr marL="121920" marR="121920" horzOverflow="overflow">
                    <a:lnT w="12700" cap="flat" cmpd="sng" algn="ctr">
                      <a:solidFill>
                        <a:srgbClr val="084CA1"/>
                      </a:solidFill>
                      <a:prstDash val="solid"/>
                      <a:round/>
                      <a:headEnd type="none" w="med" len="med"/>
                      <a:tailEnd type="none" w="med" len="med"/>
                    </a:lnT>
                    <a:lnB w="12700" cap="flat" cmpd="sng" algn="ctr">
                      <a:solidFill>
                        <a:srgbClr val="084CA1"/>
                      </a:solidFill>
                      <a:prstDash val="solid"/>
                      <a:round/>
                      <a:headEnd type="none" w="med" len="med"/>
                      <a:tailEnd type="none" w="med" len="med"/>
                    </a:lnB>
                  </a:tcPr>
                </a:tc>
                <a:tc hMerge="1">
                  <a:txBody>
                    <a:bodyPr/>
                    <a:lstStyle/>
                    <a:p>
                      <a:endParaRPr lang="zh-CN" altLang="en-US"/>
                    </a:p>
                  </a:txBody>
                  <a:tcPr/>
                </a:tc>
              </a:tr>
              <a:tr h="1260223">
                <a:tc>
                  <a:txBody>
                    <a:bodyPr/>
                    <a:lstStyle>
                      <a:lvl1pPr marL="0" algn="l" defTabSz="685703" rtl="0" eaLnBrk="1" latinLnBrk="0" hangingPunct="1">
                        <a:defRPr sz="1400" kern="1200">
                          <a:solidFill>
                            <a:schemeClr val="tx1"/>
                          </a:solidFill>
                          <a:latin typeface="Arial"/>
                          <a:ea typeface="微软雅黑"/>
                        </a:defRPr>
                      </a:lvl1pPr>
                      <a:lvl2pPr marL="342851" algn="l" defTabSz="685703" rtl="0" eaLnBrk="1" latinLnBrk="0" hangingPunct="1">
                        <a:defRPr sz="1400" kern="1200">
                          <a:solidFill>
                            <a:schemeClr val="tx1"/>
                          </a:solidFill>
                          <a:latin typeface="Arial"/>
                          <a:ea typeface="微软雅黑"/>
                        </a:defRPr>
                      </a:lvl2pPr>
                      <a:lvl3pPr marL="685703" algn="l" defTabSz="685703" rtl="0" eaLnBrk="1" latinLnBrk="0" hangingPunct="1">
                        <a:defRPr sz="1400" kern="1200">
                          <a:solidFill>
                            <a:schemeClr val="tx1"/>
                          </a:solidFill>
                          <a:latin typeface="Arial"/>
                          <a:ea typeface="微软雅黑"/>
                        </a:defRPr>
                      </a:lvl3pPr>
                      <a:lvl4pPr marL="1028555" algn="l" defTabSz="685703" rtl="0" eaLnBrk="1" latinLnBrk="0" hangingPunct="1">
                        <a:defRPr sz="1400" kern="1200">
                          <a:solidFill>
                            <a:schemeClr val="tx1"/>
                          </a:solidFill>
                          <a:latin typeface="Arial"/>
                          <a:ea typeface="微软雅黑"/>
                        </a:defRPr>
                      </a:lvl4pPr>
                      <a:lvl5pPr marL="1371405" algn="l" defTabSz="685703" rtl="0" eaLnBrk="1" latinLnBrk="0" hangingPunct="1">
                        <a:defRPr sz="1400" kern="1200">
                          <a:solidFill>
                            <a:schemeClr val="tx1"/>
                          </a:solidFill>
                          <a:latin typeface="Arial"/>
                          <a:ea typeface="微软雅黑"/>
                        </a:defRPr>
                      </a:lvl5pPr>
                      <a:lvl6pPr marL="1714256" algn="l" defTabSz="685703" rtl="0" eaLnBrk="1" latinLnBrk="0" hangingPunct="1">
                        <a:defRPr sz="1400" kern="1200">
                          <a:solidFill>
                            <a:schemeClr val="tx1"/>
                          </a:solidFill>
                          <a:latin typeface="Arial"/>
                          <a:ea typeface="微软雅黑"/>
                        </a:defRPr>
                      </a:lvl6pPr>
                      <a:lvl7pPr marL="2057108" algn="l" defTabSz="685703" rtl="0" eaLnBrk="1" latinLnBrk="0" hangingPunct="1">
                        <a:defRPr sz="1400" kern="1200">
                          <a:solidFill>
                            <a:schemeClr val="tx1"/>
                          </a:solidFill>
                          <a:latin typeface="Arial"/>
                          <a:ea typeface="微软雅黑"/>
                        </a:defRPr>
                      </a:lvl7pPr>
                      <a:lvl8pPr marL="2399959" algn="l" defTabSz="685703" rtl="0" eaLnBrk="1" latinLnBrk="0" hangingPunct="1">
                        <a:defRPr sz="1400" kern="1200">
                          <a:solidFill>
                            <a:schemeClr val="tx1"/>
                          </a:solidFill>
                          <a:latin typeface="Arial"/>
                          <a:ea typeface="微软雅黑"/>
                        </a:defRPr>
                      </a:lvl8pPr>
                      <a:lvl9pPr marL="2742809" algn="l" defTabSz="685703" rtl="0" eaLnBrk="1" latinLnBrk="0" hangingPunct="1">
                        <a:defRPr sz="1400" kern="1200">
                          <a:solidFill>
                            <a:schemeClr val="tx1"/>
                          </a:solidFill>
                          <a:latin typeface="Arial"/>
                          <a:ea typeface="微软雅黑"/>
                        </a:defRPr>
                      </a:lvl9p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u="none" strike="noStrike" cap="none" normalizeH="0" baseline="0" dirty="0" smtClean="0">
                          <a:ln>
                            <a:noFill/>
                          </a:ln>
                          <a:effectLst/>
                          <a:latin typeface="微软雅黑" pitchFamily="34" charset="-122"/>
                          <a:ea typeface="微软雅黑" pitchFamily="34" charset="-122"/>
                        </a:rPr>
                        <a:t>（</a:t>
                      </a:r>
                      <a:r>
                        <a:rPr kumimoji="0" lang="en-US" altLang="zh-CN" sz="1800" u="none" strike="noStrike" cap="none" normalizeH="0" baseline="0" dirty="0" smtClean="0">
                          <a:ln>
                            <a:noFill/>
                          </a:ln>
                          <a:effectLst/>
                          <a:latin typeface="微软雅黑" pitchFamily="34" charset="-122"/>
                          <a:ea typeface="微软雅黑" pitchFamily="34" charset="-122"/>
                        </a:rPr>
                        <a:t>1</a:t>
                      </a:r>
                      <a:r>
                        <a:rPr kumimoji="0" lang="zh-CN" altLang="en-US" sz="1800" u="none" strike="noStrike" cap="none" normalizeH="0" baseline="0" dirty="0" smtClean="0">
                          <a:ln>
                            <a:noFill/>
                          </a:ln>
                          <a:effectLst/>
                          <a:latin typeface="微软雅黑" pitchFamily="34" charset="-122"/>
                          <a:ea typeface="微软雅黑" pitchFamily="34" charset="-122"/>
                        </a:rPr>
                        <a:t>）发现长款： </a:t>
                      </a:r>
                      <a:endParaRPr kumimoji="0" lang="en-US" altLang="zh-CN" sz="1800" u="none" strike="noStrike" cap="none" normalizeH="0" baseline="0" dirty="0" smtClean="0">
                        <a:ln>
                          <a:noFill/>
                        </a:ln>
                        <a:effectLst/>
                        <a:latin typeface="微软雅黑" pitchFamily="34" charset="-122"/>
                        <a:ea typeface="微软雅黑" pitchFamily="34" charset="-122"/>
                      </a:endParaRPr>
                    </a:p>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u="none" strike="noStrike" cap="none" normalizeH="0" baseline="0" dirty="0" smtClean="0">
                          <a:ln>
                            <a:noFill/>
                          </a:ln>
                          <a:effectLst/>
                          <a:latin typeface="微软雅黑" pitchFamily="34" charset="-122"/>
                          <a:ea typeface="微软雅黑" pitchFamily="34" charset="-122"/>
                        </a:rPr>
                        <a:t>借：库存现金 </a:t>
                      </a:r>
                      <a:endParaRPr kumimoji="0" lang="en-US" altLang="zh-CN" sz="1800" u="none" strike="noStrike" cap="none" normalizeH="0" baseline="0" dirty="0" smtClean="0">
                        <a:ln>
                          <a:noFill/>
                        </a:ln>
                        <a:effectLst/>
                        <a:latin typeface="微软雅黑" pitchFamily="34" charset="-122"/>
                        <a:ea typeface="微软雅黑" pitchFamily="34" charset="-122"/>
                      </a:endParaRP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zh-CN" altLang="en-US" sz="1800" u="none" strike="noStrike" cap="none" normalizeH="0" baseline="0" dirty="0" smtClean="0">
                          <a:ln>
                            <a:noFill/>
                          </a:ln>
                          <a:effectLst/>
                          <a:latin typeface="微软雅黑" pitchFamily="34" charset="-122"/>
                          <a:ea typeface="微软雅黑" pitchFamily="34" charset="-122"/>
                        </a:rPr>
                        <a:t>      贷：待处理财产损溢</a:t>
                      </a:r>
                      <a:r>
                        <a:rPr kumimoji="0" lang="en-US" altLang="zh-CN" sz="1800" u="none" strike="noStrike" kern="1200" cap="none" normalizeH="0" baseline="0" dirty="0" smtClean="0">
                          <a:ln>
                            <a:noFill/>
                          </a:ln>
                          <a:effectLst/>
                          <a:latin typeface="微软雅黑" pitchFamily="34" charset="-122"/>
                          <a:ea typeface="微软雅黑" pitchFamily="34" charset="-122"/>
                        </a:rPr>
                        <a:t>——</a:t>
                      </a:r>
                      <a:r>
                        <a:rPr kumimoji="0" lang="zh-CN" altLang="zh-CN" sz="1800" u="none" strike="noStrike" kern="1200" cap="none" normalizeH="0" baseline="0" dirty="0" smtClean="0">
                          <a:ln>
                            <a:noFill/>
                          </a:ln>
                          <a:effectLst/>
                          <a:latin typeface="微软雅黑" pitchFamily="34" charset="-122"/>
                          <a:ea typeface="微软雅黑" pitchFamily="34" charset="-122"/>
                        </a:rPr>
                        <a:t>待处理流动资产损溢</a:t>
                      </a:r>
                      <a:endParaRPr kumimoji="0" lang="zh-CN" altLang="zh-CN" sz="1800" b="0" u="none" strike="noStrike" kern="1200" cap="none" normalizeH="0" baseline="0" dirty="0" smtClean="0">
                        <a:ln>
                          <a:noFill/>
                        </a:ln>
                        <a:solidFill>
                          <a:schemeClr val="tx1"/>
                        </a:solidFill>
                        <a:effectLst/>
                        <a:latin typeface="微软雅黑" pitchFamily="34" charset="-122"/>
                        <a:ea typeface="微软雅黑" pitchFamily="34" charset="-122"/>
                        <a:cs typeface="+mn-ea"/>
                      </a:endParaRPr>
                    </a:p>
                  </a:txBody>
                  <a:tcPr marL="121920" marR="121920" horzOverflow="overflow">
                    <a:lnR w="12700" cap="flat" cmpd="sng" algn="ctr">
                      <a:solidFill>
                        <a:srgbClr val="084CA1"/>
                      </a:solidFill>
                      <a:prstDash val="solid"/>
                      <a:round/>
                      <a:headEnd type="none" w="med" len="med"/>
                      <a:tailEnd type="none" w="med" len="med"/>
                    </a:lnR>
                    <a:lnT w="12700" cap="flat" cmpd="sng" algn="ctr">
                      <a:solidFill>
                        <a:srgbClr val="084CA1"/>
                      </a:solidFill>
                      <a:prstDash val="solid"/>
                      <a:round/>
                      <a:headEnd type="none" w="med" len="med"/>
                      <a:tailEnd type="none" w="med" len="med"/>
                    </a:lnT>
                    <a:lnB w="12700" cap="flat" cmpd="sng" algn="ctr">
                      <a:solidFill>
                        <a:srgbClr val="084CA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u="none" strike="noStrike" cap="none" normalizeH="0" baseline="0" dirty="0" smtClean="0">
                          <a:ln>
                            <a:noFill/>
                          </a:ln>
                          <a:effectLst/>
                          <a:latin typeface="微软雅黑" pitchFamily="34" charset="-122"/>
                          <a:ea typeface="微软雅黑" pitchFamily="34" charset="-122"/>
                        </a:rPr>
                        <a:t>（</a:t>
                      </a:r>
                      <a:r>
                        <a:rPr kumimoji="0" lang="en-US" altLang="zh-CN" sz="1800" u="none" strike="noStrike" cap="none" normalizeH="0" baseline="0" dirty="0" smtClean="0">
                          <a:ln>
                            <a:noFill/>
                          </a:ln>
                          <a:effectLst/>
                          <a:latin typeface="微软雅黑" pitchFamily="34" charset="-122"/>
                          <a:ea typeface="微软雅黑" pitchFamily="34" charset="-122"/>
                        </a:rPr>
                        <a:t>2</a:t>
                      </a:r>
                      <a:r>
                        <a:rPr kumimoji="0" lang="zh-CN" altLang="en-US" sz="1800" u="none" strike="noStrike" cap="none" normalizeH="0" baseline="0" dirty="0" smtClean="0">
                          <a:ln>
                            <a:noFill/>
                          </a:ln>
                          <a:effectLst/>
                          <a:latin typeface="微软雅黑" pitchFamily="34" charset="-122"/>
                          <a:ea typeface="微软雅黑" pitchFamily="34" charset="-122"/>
                        </a:rPr>
                        <a:t>）处理意见形成：</a:t>
                      </a:r>
                    </a:p>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zh-CN" altLang="en-US" sz="1800" u="none" strike="noStrike" cap="none" normalizeH="0" baseline="0" dirty="0" smtClean="0">
                          <a:ln>
                            <a:noFill/>
                          </a:ln>
                          <a:effectLst/>
                          <a:latin typeface="微软雅黑" pitchFamily="34" charset="-122"/>
                          <a:ea typeface="微软雅黑" pitchFamily="34" charset="-122"/>
                        </a:rPr>
                        <a:t>借：待处理财产损溢</a:t>
                      </a:r>
                      <a:r>
                        <a:rPr kumimoji="0" lang="en-US" altLang="zh-CN" sz="1800" u="none" strike="noStrike" kern="1200" cap="none" normalizeH="0" baseline="0" dirty="0" smtClean="0">
                          <a:ln>
                            <a:noFill/>
                          </a:ln>
                          <a:effectLst/>
                          <a:latin typeface="微软雅黑" pitchFamily="34" charset="-122"/>
                          <a:ea typeface="微软雅黑" pitchFamily="34" charset="-122"/>
                        </a:rPr>
                        <a:t>——</a:t>
                      </a:r>
                      <a:r>
                        <a:rPr kumimoji="0" lang="zh-CN" altLang="zh-CN" sz="1800" u="none" strike="noStrike" kern="1200" cap="none" normalizeH="0" baseline="0" dirty="0" smtClean="0">
                          <a:ln>
                            <a:noFill/>
                          </a:ln>
                          <a:effectLst/>
                          <a:latin typeface="微软雅黑" pitchFamily="34" charset="-122"/>
                          <a:ea typeface="微软雅黑" pitchFamily="34" charset="-122"/>
                        </a:rPr>
                        <a:t>待处理流动资产损溢</a:t>
                      </a:r>
                      <a:r>
                        <a:rPr kumimoji="0" lang="zh-CN" altLang="en-US" sz="1800" u="none" strike="noStrike" cap="none" normalizeH="0" baseline="0" dirty="0" smtClean="0">
                          <a:ln>
                            <a:noFill/>
                          </a:ln>
                          <a:effectLst/>
                          <a:latin typeface="微软雅黑" pitchFamily="34" charset="-122"/>
                          <a:ea typeface="微软雅黑" pitchFamily="34" charset="-122"/>
                        </a:rPr>
                        <a:t> </a:t>
                      </a:r>
                    </a:p>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u="none" strike="noStrike" cap="none" normalizeH="0" baseline="0" dirty="0" smtClean="0">
                          <a:ln>
                            <a:noFill/>
                          </a:ln>
                          <a:effectLst/>
                          <a:latin typeface="微软雅黑" pitchFamily="34" charset="-122"/>
                          <a:ea typeface="微软雅黑" pitchFamily="34" charset="-122"/>
                        </a:rPr>
                        <a:t>       贷：其他应付款（应支付给单位或个人）</a:t>
                      </a:r>
                    </a:p>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u="none" strike="noStrike" cap="none" normalizeH="0" baseline="0" dirty="0" smtClean="0">
                          <a:ln>
                            <a:noFill/>
                          </a:ln>
                          <a:effectLst/>
                          <a:latin typeface="微软雅黑" pitchFamily="34" charset="-122"/>
                          <a:ea typeface="微软雅黑" pitchFamily="34" charset="-122"/>
                        </a:rPr>
                        <a:t>              营业外收入（无法查明原因）</a:t>
                      </a:r>
                      <a:endParaRPr kumimoji="0" lang="zh-CN" altLang="en-US" sz="1800" b="0" i="0" u="none" strike="noStrike" cap="none" normalizeH="0" baseline="0" dirty="0" smtClean="0">
                        <a:ln>
                          <a:noFill/>
                        </a:ln>
                        <a:solidFill>
                          <a:srgbClr val="003366"/>
                        </a:solidFill>
                        <a:effectLst/>
                        <a:latin typeface="微软雅黑" pitchFamily="34" charset="-122"/>
                        <a:ea typeface="微软雅黑" pitchFamily="34" charset="-122"/>
                        <a:cs typeface="+mn-ea"/>
                      </a:endParaRPr>
                    </a:p>
                  </a:txBody>
                  <a:tcPr marL="121920" marR="121920" horzOverflow="overflow">
                    <a:lnL w="12700" cap="flat" cmpd="sng" algn="ctr">
                      <a:solidFill>
                        <a:srgbClr val="084CA1"/>
                      </a:solidFill>
                      <a:prstDash val="solid"/>
                      <a:round/>
                      <a:headEnd type="none" w="med" len="med"/>
                      <a:tailEnd type="none" w="med" len="med"/>
                    </a:lnL>
                    <a:lnT w="12700" cap="flat" cmpd="sng" algn="ctr">
                      <a:solidFill>
                        <a:srgbClr val="084CA1"/>
                      </a:solidFill>
                      <a:prstDash val="solid"/>
                      <a:round/>
                      <a:headEnd type="none" w="med" len="med"/>
                      <a:tailEnd type="none" w="med" len="med"/>
                    </a:lnT>
                    <a:lnB w="12700" cap="flat" cmpd="sng" algn="ctr">
                      <a:solidFill>
                        <a:srgbClr val="084CA1"/>
                      </a:solidFill>
                      <a:prstDash val="solid"/>
                      <a:round/>
                      <a:headEnd type="none" w="med" len="med"/>
                      <a:tailEnd type="none" w="med" len="med"/>
                    </a:lnB>
                  </a:tcPr>
                </a:tc>
              </a:tr>
              <a:tr h="335943">
                <a:tc gridSpan="2">
                  <a:txBody>
                    <a:bodyPr/>
                    <a:lstStyle>
                      <a:lvl1pPr marL="0" algn="l" defTabSz="685703" rtl="0" eaLnBrk="1" latinLnBrk="0" hangingPunct="1">
                        <a:defRPr sz="1400" kern="1200">
                          <a:solidFill>
                            <a:schemeClr val="tx1"/>
                          </a:solidFill>
                          <a:latin typeface="Arial"/>
                          <a:ea typeface="微软雅黑"/>
                        </a:defRPr>
                      </a:lvl1pPr>
                      <a:lvl2pPr marL="342851" algn="l" defTabSz="685703" rtl="0" eaLnBrk="1" latinLnBrk="0" hangingPunct="1">
                        <a:defRPr sz="1400" kern="1200">
                          <a:solidFill>
                            <a:schemeClr val="tx1"/>
                          </a:solidFill>
                          <a:latin typeface="Arial"/>
                          <a:ea typeface="微软雅黑"/>
                        </a:defRPr>
                      </a:lvl2pPr>
                      <a:lvl3pPr marL="685703" algn="l" defTabSz="685703" rtl="0" eaLnBrk="1" latinLnBrk="0" hangingPunct="1">
                        <a:defRPr sz="1400" kern="1200">
                          <a:solidFill>
                            <a:schemeClr val="tx1"/>
                          </a:solidFill>
                          <a:latin typeface="Arial"/>
                          <a:ea typeface="微软雅黑"/>
                        </a:defRPr>
                      </a:lvl3pPr>
                      <a:lvl4pPr marL="1028555" algn="l" defTabSz="685703" rtl="0" eaLnBrk="1" latinLnBrk="0" hangingPunct="1">
                        <a:defRPr sz="1400" kern="1200">
                          <a:solidFill>
                            <a:schemeClr val="tx1"/>
                          </a:solidFill>
                          <a:latin typeface="Arial"/>
                          <a:ea typeface="微软雅黑"/>
                        </a:defRPr>
                      </a:lvl4pPr>
                      <a:lvl5pPr marL="1371405" algn="l" defTabSz="685703" rtl="0" eaLnBrk="1" latinLnBrk="0" hangingPunct="1">
                        <a:defRPr sz="1400" kern="1200">
                          <a:solidFill>
                            <a:schemeClr val="tx1"/>
                          </a:solidFill>
                          <a:latin typeface="Arial"/>
                          <a:ea typeface="微软雅黑"/>
                        </a:defRPr>
                      </a:lvl5pPr>
                      <a:lvl6pPr marL="1714256" algn="l" defTabSz="685703" rtl="0" eaLnBrk="1" latinLnBrk="0" hangingPunct="1">
                        <a:defRPr sz="1400" kern="1200">
                          <a:solidFill>
                            <a:schemeClr val="tx1"/>
                          </a:solidFill>
                          <a:latin typeface="Arial"/>
                          <a:ea typeface="微软雅黑"/>
                        </a:defRPr>
                      </a:lvl6pPr>
                      <a:lvl7pPr marL="2057108" algn="l" defTabSz="685703" rtl="0" eaLnBrk="1" latinLnBrk="0" hangingPunct="1">
                        <a:defRPr sz="1400" kern="1200">
                          <a:solidFill>
                            <a:schemeClr val="tx1"/>
                          </a:solidFill>
                          <a:latin typeface="Arial"/>
                          <a:ea typeface="微软雅黑"/>
                        </a:defRPr>
                      </a:lvl7pPr>
                      <a:lvl8pPr marL="2399959" algn="l" defTabSz="685703" rtl="0" eaLnBrk="1" latinLnBrk="0" hangingPunct="1">
                        <a:defRPr sz="1400" kern="1200">
                          <a:solidFill>
                            <a:schemeClr val="tx1"/>
                          </a:solidFill>
                          <a:latin typeface="Arial"/>
                          <a:ea typeface="微软雅黑"/>
                        </a:defRPr>
                      </a:lvl8pPr>
                      <a:lvl9pPr marL="2742809" algn="l" defTabSz="685703" rtl="0" eaLnBrk="1" latinLnBrk="0" hangingPunct="1">
                        <a:defRPr sz="1400" kern="1200">
                          <a:solidFill>
                            <a:schemeClr val="tx1"/>
                          </a:solidFill>
                          <a:latin typeface="Arial"/>
                          <a:ea typeface="微软雅黑"/>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000" u="none" strike="noStrike" cap="none" normalizeH="0" baseline="0" dirty="0" smtClean="0">
                          <a:ln>
                            <a:noFill/>
                          </a:ln>
                          <a:effectLst/>
                          <a:latin typeface="微软雅黑" pitchFamily="34" charset="-122"/>
                          <a:ea typeface="微软雅黑" pitchFamily="34" charset="-122"/>
                        </a:rPr>
                        <a:t>现金</a:t>
                      </a:r>
                      <a:r>
                        <a:rPr kumimoji="0" lang="zh-CN" altLang="en-US" sz="2000" b="1" u="none" strike="noStrike" cap="none" normalizeH="0" baseline="0" dirty="0" smtClean="0">
                          <a:ln>
                            <a:noFill/>
                          </a:ln>
                          <a:solidFill>
                            <a:srgbClr val="C00000"/>
                          </a:solidFill>
                          <a:effectLst/>
                          <a:latin typeface="微软雅黑" pitchFamily="34" charset="-122"/>
                          <a:ea typeface="微软雅黑" pitchFamily="34" charset="-122"/>
                        </a:rPr>
                        <a:t>短缺</a:t>
                      </a:r>
                      <a:r>
                        <a:rPr kumimoji="0" lang="zh-CN" altLang="en-US" sz="2000" u="none" strike="noStrike" cap="none" normalizeH="0" baseline="0" dirty="0" smtClean="0">
                          <a:ln>
                            <a:noFill/>
                          </a:ln>
                          <a:effectLst/>
                          <a:latin typeface="微软雅黑" pitchFamily="34" charset="-122"/>
                          <a:ea typeface="微软雅黑" pitchFamily="34" charset="-122"/>
                        </a:rPr>
                        <a:t>（库存现金</a:t>
                      </a:r>
                      <a:r>
                        <a:rPr kumimoji="0" lang="en-US" altLang="zh-CN" sz="2000" b="1" u="none" strike="noStrike" cap="none" normalizeH="0" baseline="0" dirty="0" smtClean="0">
                          <a:ln>
                            <a:noFill/>
                          </a:ln>
                          <a:solidFill>
                            <a:srgbClr val="C00000"/>
                          </a:solidFill>
                          <a:effectLst/>
                          <a:latin typeface="微软雅黑" pitchFamily="34" charset="-122"/>
                          <a:ea typeface="微软雅黑" pitchFamily="34" charset="-122"/>
                        </a:rPr>
                        <a:t>&lt;</a:t>
                      </a:r>
                      <a:r>
                        <a:rPr kumimoji="0" lang="zh-CN" altLang="en-US" sz="2000" u="none" strike="noStrike" cap="none" normalizeH="0" baseline="0" dirty="0" smtClean="0">
                          <a:ln>
                            <a:noFill/>
                          </a:ln>
                          <a:effectLst/>
                          <a:latin typeface="微软雅黑" pitchFamily="34" charset="-122"/>
                          <a:ea typeface="微软雅黑" pitchFamily="34" charset="-122"/>
                        </a:rPr>
                        <a:t>账面余额）</a:t>
                      </a:r>
                      <a:endParaRPr kumimoji="0" lang="zh-CN" altLang="en-US" sz="2000" b="1" i="0" u="none" strike="noStrike" cap="none" normalizeH="0" baseline="0" dirty="0" smtClean="0">
                        <a:ln>
                          <a:noFill/>
                        </a:ln>
                        <a:solidFill>
                          <a:schemeClr val="bg1"/>
                        </a:solidFill>
                        <a:effectLst/>
                        <a:latin typeface="微软雅黑" pitchFamily="34" charset="-122"/>
                        <a:ea typeface="微软雅黑" pitchFamily="34" charset="-122"/>
                        <a:cs typeface="+mn-ea"/>
                      </a:endParaRPr>
                    </a:p>
                  </a:txBody>
                  <a:tcPr marL="121920" marR="121920" horzOverflow="overflow">
                    <a:lnR w="12700" cap="flat" cmpd="sng" algn="ctr">
                      <a:solidFill>
                        <a:srgbClr val="084CA1"/>
                      </a:solidFill>
                      <a:prstDash val="solid"/>
                      <a:round/>
                      <a:headEnd type="none" w="med" len="med"/>
                      <a:tailEnd type="none" w="med" len="med"/>
                    </a:lnR>
                    <a:lnT w="12700" cap="flat" cmpd="sng" algn="ctr">
                      <a:solidFill>
                        <a:srgbClr val="084CA1"/>
                      </a:solidFill>
                      <a:prstDash val="solid"/>
                      <a:round/>
                      <a:headEnd type="none" w="med" len="med"/>
                      <a:tailEnd type="none" w="med" len="med"/>
                    </a:lnT>
                    <a:lnB w="12700" cap="flat" cmpd="sng" algn="ctr">
                      <a:solidFill>
                        <a:srgbClr val="084CA1"/>
                      </a:solidFill>
                      <a:prstDash val="solid"/>
                      <a:round/>
                      <a:headEnd type="none" w="med" len="med"/>
                      <a:tailEnd type="none" w="med" len="med"/>
                    </a:lnB>
                  </a:tcPr>
                </a:tc>
                <a:tc hMerge="1">
                  <a:txBody>
                    <a:bodyPr/>
                    <a:lstStyle/>
                    <a:p>
                      <a:endParaRPr lang="zh-CN" altLang="en-US"/>
                    </a:p>
                  </a:txBody>
                  <a:tcPr/>
                </a:tc>
              </a:tr>
              <a:tr h="1386972">
                <a:tc>
                  <a:txBody>
                    <a:bodyPr/>
                    <a:lstStyle>
                      <a:lvl1pPr marL="0" algn="l" defTabSz="685703" rtl="0" eaLnBrk="1" latinLnBrk="0" hangingPunct="1">
                        <a:defRPr sz="1400" kern="1200">
                          <a:solidFill>
                            <a:schemeClr val="tx1"/>
                          </a:solidFill>
                          <a:latin typeface="Arial"/>
                          <a:ea typeface="微软雅黑"/>
                        </a:defRPr>
                      </a:lvl1pPr>
                      <a:lvl2pPr marL="342851" algn="l" defTabSz="685703" rtl="0" eaLnBrk="1" latinLnBrk="0" hangingPunct="1">
                        <a:defRPr sz="1400" kern="1200">
                          <a:solidFill>
                            <a:schemeClr val="tx1"/>
                          </a:solidFill>
                          <a:latin typeface="Arial"/>
                          <a:ea typeface="微软雅黑"/>
                        </a:defRPr>
                      </a:lvl2pPr>
                      <a:lvl3pPr marL="685703" algn="l" defTabSz="685703" rtl="0" eaLnBrk="1" latinLnBrk="0" hangingPunct="1">
                        <a:defRPr sz="1400" kern="1200">
                          <a:solidFill>
                            <a:schemeClr val="tx1"/>
                          </a:solidFill>
                          <a:latin typeface="Arial"/>
                          <a:ea typeface="微软雅黑"/>
                        </a:defRPr>
                      </a:lvl3pPr>
                      <a:lvl4pPr marL="1028555" algn="l" defTabSz="685703" rtl="0" eaLnBrk="1" latinLnBrk="0" hangingPunct="1">
                        <a:defRPr sz="1400" kern="1200">
                          <a:solidFill>
                            <a:schemeClr val="tx1"/>
                          </a:solidFill>
                          <a:latin typeface="Arial"/>
                          <a:ea typeface="微软雅黑"/>
                        </a:defRPr>
                      </a:lvl4pPr>
                      <a:lvl5pPr marL="1371405" algn="l" defTabSz="685703" rtl="0" eaLnBrk="1" latinLnBrk="0" hangingPunct="1">
                        <a:defRPr sz="1400" kern="1200">
                          <a:solidFill>
                            <a:schemeClr val="tx1"/>
                          </a:solidFill>
                          <a:latin typeface="Arial"/>
                          <a:ea typeface="微软雅黑"/>
                        </a:defRPr>
                      </a:lvl5pPr>
                      <a:lvl6pPr marL="1714256" algn="l" defTabSz="685703" rtl="0" eaLnBrk="1" latinLnBrk="0" hangingPunct="1">
                        <a:defRPr sz="1400" kern="1200">
                          <a:solidFill>
                            <a:schemeClr val="tx1"/>
                          </a:solidFill>
                          <a:latin typeface="Arial"/>
                          <a:ea typeface="微软雅黑"/>
                        </a:defRPr>
                      </a:lvl6pPr>
                      <a:lvl7pPr marL="2057108" algn="l" defTabSz="685703" rtl="0" eaLnBrk="1" latinLnBrk="0" hangingPunct="1">
                        <a:defRPr sz="1400" kern="1200">
                          <a:solidFill>
                            <a:schemeClr val="tx1"/>
                          </a:solidFill>
                          <a:latin typeface="Arial"/>
                          <a:ea typeface="微软雅黑"/>
                        </a:defRPr>
                      </a:lvl7pPr>
                      <a:lvl8pPr marL="2399959" algn="l" defTabSz="685703" rtl="0" eaLnBrk="1" latinLnBrk="0" hangingPunct="1">
                        <a:defRPr sz="1400" kern="1200">
                          <a:solidFill>
                            <a:schemeClr val="tx1"/>
                          </a:solidFill>
                          <a:latin typeface="Arial"/>
                          <a:ea typeface="微软雅黑"/>
                        </a:defRPr>
                      </a:lvl8pPr>
                      <a:lvl9pPr marL="2742809" algn="l" defTabSz="685703" rtl="0" eaLnBrk="1" latinLnBrk="0" hangingPunct="1">
                        <a:defRPr sz="1400" kern="1200">
                          <a:solidFill>
                            <a:schemeClr val="tx1"/>
                          </a:solidFill>
                          <a:latin typeface="Arial"/>
                          <a:ea typeface="微软雅黑"/>
                        </a:defRPr>
                      </a:lvl9p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u="none" strike="noStrike" kern="1200" cap="none" normalizeH="0" baseline="0" dirty="0" smtClean="0">
                          <a:ln>
                            <a:noFill/>
                          </a:ln>
                          <a:effectLst/>
                          <a:latin typeface="微软雅黑" pitchFamily="34" charset="-122"/>
                          <a:ea typeface="微软雅黑" pitchFamily="34" charset="-122"/>
                        </a:rPr>
                        <a:t>（</a:t>
                      </a:r>
                      <a:r>
                        <a:rPr kumimoji="0" lang="en-US" altLang="zh-CN" sz="1800" u="none" strike="noStrike" kern="1200" cap="none" normalizeH="0" baseline="0" dirty="0" smtClean="0">
                          <a:ln>
                            <a:noFill/>
                          </a:ln>
                          <a:effectLst/>
                          <a:latin typeface="微软雅黑" pitchFamily="34" charset="-122"/>
                          <a:ea typeface="微软雅黑" pitchFamily="34" charset="-122"/>
                        </a:rPr>
                        <a:t>1</a:t>
                      </a:r>
                      <a:r>
                        <a:rPr kumimoji="0" lang="zh-CN" altLang="en-US" sz="1800" u="none" strike="noStrike" kern="1200" cap="none" normalizeH="0" baseline="0" dirty="0" smtClean="0">
                          <a:ln>
                            <a:noFill/>
                          </a:ln>
                          <a:effectLst/>
                          <a:latin typeface="微软雅黑" pitchFamily="34" charset="-122"/>
                          <a:ea typeface="微软雅黑" pitchFamily="34" charset="-122"/>
                        </a:rPr>
                        <a:t>）发现短款： </a:t>
                      </a:r>
                      <a:endParaRPr kumimoji="0" lang="en-US" altLang="zh-CN" sz="1800" u="none" strike="noStrike" kern="1200" cap="none" normalizeH="0" baseline="0" dirty="0" smtClean="0">
                        <a:ln>
                          <a:noFill/>
                        </a:ln>
                        <a:effectLst/>
                        <a:latin typeface="微软雅黑" pitchFamily="34" charset="-122"/>
                        <a:ea typeface="微软雅黑" pitchFamily="34" charset="-122"/>
                      </a:endParaRPr>
                    </a:p>
                    <a:p>
                      <a:pPr marL="0" marR="0" lvl="0" indent="0" algn="l" defTabSz="914400" rtl="0" eaLnBrk="1" fontAlgn="base" latinLnBrk="0" hangingPunct="1">
                        <a:lnSpc>
                          <a:spcPct val="100000"/>
                        </a:lnSpc>
                        <a:spcBef>
                          <a:spcPct val="20000"/>
                        </a:spcBef>
                        <a:spcAft>
                          <a:spcPct val="0"/>
                        </a:spcAft>
                        <a:buClrTx/>
                        <a:buSzTx/>
                        <a:buFontTx/>
                        <a:buNone/>
                      </a:pPr>
                      <a:r>
                        <a:rPr kumimoji="0" lang="zh-CN" altLang="zh-CN" sz="1800" u="none" strike="noStrike" kern="1200" cap="none" normalizeH="0" baseline="0" dirty="0" smtClean="0">
                          <a:ln>
                            <a:noFill/>
                          </a:ln>
                          <a:effectLst/>
                          <a:latin typeface="微软雅黑" pitchFamily="34" charset="-122"/>
                          <a:ea typeface="微软雅黑" pitchFamily="34" charset="-122"/>
                        </a:rPr>
                        <a:t>借：待处理财产损溢</a:t>
                      </a:r>
                      <a:r>
                        <a:rPr kumimoji="0" lang="en-US" altLang="zh-CN" sz="1800" u="none" strike="noStrike" kern="1200" cap="none" normalizeH="0" baseline="0" dirty="0" smtClean="0">
                          <a:ln>
                            <a:noFill/>
                          </a:ln>
                          <a:effectLst/>
                          <a:latin typeface="微软雅黑" pitchFamily="34" charset="-122"/>
                          <a:ea typeface="微软雅黑" pitchFamily="34" charset="-122"/>
                        </a:rPr>
                        <a:t>——</a:t>
                      </a:r>
                      <a:r>
                        <a:rPr kumimoji="0" lang="zh-CN" altLang="zh-CN" sz="1800" u="none" strike="noStrike" kern="1200" cap="none" normalizeH="0" baseline="0" dirty="0" smtClean="0">
                          <a:ln>
                            <a:noFill/>
                          </a:ln>
                          <a:effectLst/>
                          <a:latin typeface="微软雅黑" pitchFamily="34" charset="-122"/>
                          <a:ea typeface="微软雅黑" pitchFamily="34" charset="-122"/>
                        </a:rPr>
                        <a:t>待处理流动资产损溢</a:t>
                      </a:r>
                    </a:p>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1800" u="none" strike="noStrike" kern="1200" cap="none" normalizeH="0" baseline="0" dirty="0" smtClean="0">
                          <a:ln>
                            <a:noFill/>
                          </a:ln>
                          <a:effectLst/>
                          <a:latin typeface="微软雅黑" pitchFamily="34" charset="-122"/>
                          <a:ea typeface="微软雅黑" pitchFamily="34" charset="-122"/>
                        </a:rPr>
                        <a:t>       </a:t>
                      </a:r>
                      <a:r>
                        <a:rPr kumimoji="0" lang="zh-CN" altLang="zh-CN" sz="1800" u="none" strike="noStrike" kern="1200" cap="none" normalizeH="0" baseline="0" dirty="0" smtClean="0">
                          <a:ln>
                            <a:noFill/>
                          </a:ln>
                          <a:effectLst/>
                          <a:latin typeface="微软雅黑" pitchFamily="34" charset="-122"/>
                          <a:ea typeface="微软雅黑" pitchFamily="34" charset="-122"/>
                        </a:rPr>
                        <a:t>贷：库存现金</a:t>
                      </a:r>
                      <a:endParaRPr kumimoji="0" lang="zh-CN" altLang="zh-CN" sz="1800" b="0" u="none" strike="noStrike" kern="1200" cap="none" normalizeH="0" baseline="0" dirty="0">
                        <a:ln>
                          <a:noFill/>
                        </a:ln>
                        <a:solidFill>
                          <a:schemeClr val="tx1"/>
                        </a:solidFill>
                        <a:effectLst/>
                        <a:latin typeface="微软雅黑" pitchFamily="34" charset="-122"/>
                        <a:ea typeface="微软雅黑" pitchFamily="34" charset="-122"/>
                        <a:cs typeface="+mn-ea"/>
                      </a:endParaRPr>
                    </a:p>
                  </a:txBody>
                  <a:tcPr marL="121920" marR="121920" horzOverflow="overflow">
                    <a:lnR w="12700" cap="flat" cmpd="sng" algn="ctr">
                      <a:solidFill>
                        <a:srgbClr val="084CA1"/>
                      </a:solidFill>
                      <a:prstDash val="solid"/>
                      <a:round/>
                      <a:headEnd type="none" w="med" len="med"/>
                      <a:tailEnd type="none" w="med" len="med"/>
                    </a:lnR>
                    <a:lnT w="12700" cap="flat" cmpd="sng" algn="ctr">
                      <a:solidFill>
                        <a:srgbClr val="084CA1"/>
                      </a:solidFill>
                      <a:prstDash val="solid"/>
                      <a:round/>
                      <a:headEnd type="none" w="med" len="med"/>
                      <a:tailEnd type="none" w="med" len="med"/>
                    </a:lnT>
                    <a:lnB w="12700" cap="flat" cmpd="sng" algn="ctr">
                      <a:solidFill>
                        <a:srgbClr val="084CA1"/>
                      </a:solidFill>
                      <a:prstDash val="solid"/>
                      <a:round/>
                      <a:headEnd type="none" w="med" len="med"/>
                      <a:tailEnd type="none" w="med" len="med"/>
                    </a:lnB>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u="none" strike="noStrike" cap="none" normalizeH="0" baseline="0" dirty="0" smtClean="0">
                          <a:ln>
                            <a:noFill/>
                          </a:ln>
                          <a:effectLst/>
                          <a:latin typeface="微软雅黑" pitchFamily="34" charset="-122"/>
                          <a:ea typeface="微软雅黑" pitchFamily="34" charset="-122"/>
                        </a:rPr>
                        <a:t>（</a:t>
                      </a:r>
                      <a:r>
                        <a:rPr kumimoji="0" lang="en-US" altLang="zh-CN" sz="1800" u="none" strike="noStrike" cap="none" normalizeH="0" baseline="0" dirty="0" smtClean="0">
                          <a:ln>
                            <a:noFill/>
                          </a:ln>
                          <a:effectLst/>
                          <a:latin typeface="微软雅黑" pitchFamily="34" charset="-122"/>
                          <a:ea typeface="微软雅黑" pitchFamily="34" charset="-122"/>
                        </a:rPr>
                        <a:t>2</a:t>
                      </a:r>
                      <a:r>
                        <a:rPr kumimoji="0" lang="zh-CN" altLang="en-US" sz="1800" u="none" strike="noStrike" cap="none" normalizeH="0" baseline="0" dirty="0" smtClean="0">
                          <a:ln>
                            <a:noFill/>
                          </a:ln>
                          <a:effectLst/>
                          <a:latin typeface="微软雅黑" pitchFamily="34" charset="-122"/>
                          <a:ea typeface="微软雅黑" pitchFamily="34" charset="-122"/>
                        </a:rPr>
                        <a:t>）处理意见形成：</a:t>
                      </a:r>
                    </a:p>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u="none" strike="noStrike" cap="none" normalizeH="0" baseline="0" dirty="0" smtClean="0">
                          <a:ln>
                            <a:noFill/>
                          </a:ln>
                          <a:effectLst/>
                          <a:latin typeface="微软雅黑" pitchFamily="34" charset="-122"/>
                          <a:ea typeface="微软雅黑" pitchFamily="34" charset="-122"/>
                        </a:rPr>
                        <a:t>借：管理费用（无法查明原因）</a:t>
                      </a:r>
                    </a:p>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u="none" strike="noStrike" cap="none" normalizeH="0" baseline="0" dirty="0" smtClean="0">
                          <a:ln>
                            <a:noFill/>
                          </a:ln>
                          <a:effectLst/>
                          <a:latin typeface="微软雅黑" pitchFamily="34" charset="-122"/>
                          <a:ea typeface="微软雅黑" pitchFamily="34" charset="-122"/>
                        </a:rPr>
                        <a:t>      其他应收款（责任人、保险公司赔偿部分）</a:t>
                      </a:r>
                    </a:p>
                    <a:p>
                      <a:pPr>
                        <a:lnSpc>
                          <a:spcPct val="100000"/>
                        </a:lnSpc>
                      </a:pPr>
                      <a:r>
                        <a:rPr kumimoji="0" lang="zh-CN" altLang="en-US" sz="1800" u="none" strike="noStrike" kern="1200" cap="none" normalizeH="0" baseline="0" dirty="0" smtClean="0">
                          <a:ln>
                            <a:noFill/>
                          </a:ln>
                          <a:effectLst/>
                          <a:latin typeface="微软雅黑" pitchFamily="34" charset="-122"/>
                          <a:ea typeface="微软雅黑" pitchFamily="34" charset="-122"/>
                        </a:rPr>
                        <a:t>      贷：</a:t>
                      </a:r>
                      <a:r>
                        <a:rPr kumimoji="0" lang="zh-CN" altLang="zh-CN" sz="1800" u="none" strike="noStrike" kern="1200" cap="none" normalizeH="0" baseline="0" dirty="0" smtClean="0">
                          <a:ln>
                            <a:noFill/>
                          </a:ln>
                          <a:effectLst/>
                          <a:latin typeface="微软雅黑" pitchFamily="34" charset="-122"/>
                          <a:ea typeface="微软雅黑" pitchFamily="34" charset="-122"/>
                        </a:rPr>
                        <a:t>待处理财产损溢</a:t>
                      </a:r>
                      <a:r>
                        <a:rPr kumimoji="0" lang="en-US" altLang="zh-CN" sz="1800" u="none" strike="noStrike" kern="1200" cap="none" normalizeH="0" baseline="0" dirty="0" smtClean="0">
                          <a:ln>
                            <a:noFill/>
                          </a:ln>
                          <a:effectLst/>
                          <a:latin typeface="微软雅黑" pitchFamily="34" charset="-122"/>
                          <a:ea typeface="微软雅黑" pitchFamily="34" charset="-122"/>
                        </a:rPr>
                        <a:t>——</a:t>
                      </a:r>
                      <a:r>
                        <a:rPr kumimoji="0" lang="zh-CN" altLang="zh-CN" sz="1800" u="none" strike="noStrike" kern="1200" cap="none" normalizeH="0" baseline="0" dirty="0" smtClean="0">
                          <a:ln>
                            <a:noFill/>
                          </a:ln>
                          <a:effectLst/>
                          <a:latin typeface="微软雅黑" pitchFamily="34" charset="-122"/>
                          <a:ea typeface="微软雅黑" pitchFamily="34" charset="-122"/>
                        </a:rPr>
                        <a:t>待处理流动资产损溢</a:t>
                      </a:r>
                      <a:endParaRPr kumimoji="0" lang="zh-CN" altLang="zh-CN" sz="1800" b="0" u="none" strike="noStrike" kern="1200" cap="none" normalizeH="0" baseline="0" dirty="0">
                        <a:ln>
                          <a:noFill/>
                        </a:ln>
                        <a:solidFill>
                          <a:schemeClr val="tx1"/>
                        </a:solidFill>
                        <a:effectLst/>
                        <a:latin typeface="微软雅黑" pitchFamily="34" charset="-122"/>
                        <a:ea typeface="微软雅黑" pitchFamily="34" charset="-122"/>
                        <a:cs typeface="+mn-ea"/>
                      </a:endParaRPr>
                    </a:p>
                  </a:txBody>
                  <a:tcPr marL="121920" marR="121920" horzOverflow="overflow">
                    <a:lnL w="12700" cap="flat" cmpd="sng" algn="ctr">
                      <a:solidFill>
                        <a:srgbClr val="084CA1"/>
                      </a:solidFill>
                      <a:prstDash val="solid"/>
                      <a:round/>
                      <a:headEnd type="none" w="med" len="med"/>
                      <a:tailEnd type="none" w="med" len="med"/>
                    </a:lnL>
                    <a:lnT w="12700" cap="flat" cmpd="sng" algn="ctr">
                      <a:solidFill>
                        <a:srgbClr val="084CA1"/>
                      </a:solidFill>
                      <a:prstDash val="solid"/>
                      <a:round/>
                      <a:headEnd type="none" w="med" len="med"/>
                      <a:tailEnd type="none" w="med" len="med"/>
                    </a:lnT>
                    <a:lnB w="12700" cap="flat" cmpd="sng" algn="ctr">
                      <a:solidFill>
                        <a:srgbClr val="084CA1"/>
                      </a:solidFill>
                      <a:prstDash val="solid"/>
                      <a:round/>
                      <a:headEnd type="none" w="med" len="med"/>
                      <a:tailEnd type="none" w="med" len="med"/>
                    </a:lnB>
                  </a:tcPr>
                </a:tc>
              </a:tr>
              <a:tr h="307947">
                <a:tc gridSpan="2">
                  <a:txBody>
                    <a:bodyPr/>
                    <a:lstStyle>
                      <a:lvl1pPr marL="0" algn="l" defTabSz="685703" rtl="0" eaLnBrk="1" latinLnBrk="0" hangingPunct="1">
                        <a:defRPr sz="1400" kern="1200">
                          <a:solidFill>
                            <a:schemeClr val="tx1"/>
                          </a:solidFill>
                          <a:latin typeface="Arial"/>
                          <a:ea typeface="微软雅黑"/>
                        </a:defRPr>
                      </a:lvl1pPr>
                      <a:lvl2pPr marL="342851" algn="l" defTabSz="685703" rtl="0" eaLnBrk="1" latinLnBrk="0" hangingPunct="1">
                        <a:defRPr sz="1400" kern="1200">
                          <a:solidFill>
                            <a:schemeClr val="tx1"/>
                          </a:solidFill>
                          <a:latin typeface="Arial"/>
                          <a:ea typeface="微软雅黑"/>
                        </a:defRPr>
                      </a:lvl2pPr>
                      <a:lvl3pPr marL="685703" algn="l" defTabSz="685703" rtl="0" eaLnBrk="1" latinLnBrk="0" hangingPunct="1">
                        <a:defRPr sz="1400" kern="1200">
                          <a:solidFill>
                            <a:schemeClr val="tx1"/>
                          </a:solidFill>
                          <a:latin typeface="Arial"/>
                          <a:ea typeface="微软雅黑"/>
                        </a:defRPr>
                      </a:lvl3pPr>
                      <a:lvl4pPr marL="1028555" algn="l" defTabSz="685703" rtl="0" eaLnBrk="1" latinLnBrk="0" hangingPunct="1">
                        <a:defRPr sz="1400" kern="1200">
                          <a:solidFill>
                            <a:schemeClr val="tx1"/>
                          </a:solidFill>
                          <a:latin typeface="Arial"/>
                          <a:ea typeface="微软雅黑"/>
                        </a:defRPr>
                      </a:lvl4pPr>
                      <a:lvl5pPr marL="1371405" algn="l" defTabSz="685703" rtl="0" eaLnBrk="1" latinLnBrk="0" hangingPunct="1">
                        <a:defRPr sz="1400" kern="1200">
                          <a:solidFill>
                            <a:schemeClr val="tx1"/>
                          </a:solidFill>
                          <a:latin typeface="Arial"/>
                          <a:ea typeface="微软雅黑"/>
                        </a:defRPr>
                      </a:lvl5pPr>
                      <a:lvl6pPr marL="1714256" algn="l" defTabSz="685703" rtl="0" eaLnBrk="1" latinLnBrk="0" hangingPunct="1">
                        <a:defRPr sz="1400" kern="1200">
                          <a:solidFill>
                            <a:schemeClr val="tx1"/>
                          </a:solidFill>
                          <a:latin typeface="Arial"/>
                          <a:ea typeface="微软雅黑"/>
                        </a:defRPr>
                      </a:lvl6pPr>
                      <a:lvl7pPr marL="2057108" algn="l" defTabSz="685703" rtl="0" eaLnBrk="1" latinLnBrk="0" hangingPunct="1">
                        <a:defRPr sz="1400" kern="1200">
                          <a:solidFill>
                            <a:schemeClr val="tx1"/>
                          </a:solidFill>
                          <a:latin typeface="Arial"/>
                          <a:ea typeface="微软雅黑"/>
                        </a:defRPr>
                      </a:lvl7pPr>
                      <a:lvl8pPr marL="2399959" algn="l" defTabSz="685703" rtl="0" eaLnBrk="1" latinLnBrk="0" hangingPunct="1">
                        <a:defRPr sz="1400" kern="1200">
                          <a:solidFill>
                            <a:schemeClr val="tx1"/>
                          </a:solidFill>
                          <a:latin typeface="Arial"/>
                          <a:ea typeface="微软雅黑"/>
                        </a:defRPr>
                      </a:lvl8pPr>
                      <a:lvl9pPr marL="2742809" algn="l" defTabSz="685703" rtl="0" eaLnBrk="1" latinLnBrk="0" hangingPunct="1">
                        <a:defRPr sz="1400" kern="1200">
                          <a:solidFill>
                            <a:schemeClr val="tx1"/>
                          </a:solidFill>
                          <a:latin typeface="Arial"/>
                          <a:ea typeface="微软雅黑"/>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u="none" strike="noStrike" cap="none" normalizeH="0" baseline="0" dirty="0" smtClean="0">
                          <a:ln>
                            <a:noFill/>
                          </a:ln>
                          <a:effectLst/>
                          <a:latin typeface="微软雅黑" pitchFamily="34" charset="-122"/>
                          <a:ea typeface="微软雅黑" pitchFamily="34" charset="-122"/>
                        </a:rPr>
                        <a:t>属于记账差错的应及时予以更正</a:t>
                      </a:r>
                      <a:endParaRPr kumimoji="0" lang="zh-CN" altLang="en-US" sz="1800" b="0" i="0" u="none" strike="noStrike" cap="none" normalizeH="0" baseline="0" dirty="0" smtClean="0">
                        <a:ln>
                          <a:noFill/>
                        </a:ln>
                        <a:solidFill>
                          <a:srgbClr val="000000"/>
                        </a:solidFill>
                        <a:effectLst/>
                        <a:latin typeface="微软雅黑" pitchFamily="34" charset="-122"/>
                        <a:ea typeface="微软雅黑" pitchFamily="34" charset="-122"/>
                        <a:cs typeface="+mn-ea"/>
                      </a:endParaRPr>
                    </a:p>
                  </a:txBody>
                  <a:tcPr marL="121920" marR="121920" horzOverflow="overflow">
                    <a:lnT w="12700" cap="flat" cmpd="sng" algn="ctr">
                      <a:solidFill>
                        <a:srgbClr val="084CA1"/>
                      </a:solidFill>
                      <a:prstDash val="solid"/>
                      <a:round/>
                      <a:headEnd type="none" w="med" len="med"/>
                      <a:tailEnd type="none" w="med" len="med"/>
                    </a:lnT>
                  </a:tcPr>
                </a:tc>
                <a:tc hMerge="1">
                  <a:txBody>
                    <a:bodyPr/>
                    <a:lstStyle/>
                    <a:p>
                      <a:endParaRPr lang="zh-CN" altLang="en-US"/>
                    </a:p>
                  </a:txBody>
                  <a:tcPr/>
                </a:tc>
              </a:tr>
            </a:tbl>
          </a:graphicData>
        </a:graphic>
      </p:graphicFrame>
    </p:spTree>
    <p:custDataLst>
      <p:tags r:id="rId1"/>
    </p:custDataLst>
    <p:extLst>
      <p:ext uri="{BB962C8B-B14F-4D97-AF65-F5344CB8AC3E}">
        <p14:creationId xmlns:p14="http://schemas.microsoft.com/office/powerpoint/2010/main" val="2132440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slide(fromLeft)">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库存现金</a:t>
            </a:r>
          </a:p>
        </p:txBody>
      </p:sp>
      <p:sp>
        <p:nvSpPr>
          <p:cNvPr id="77" name="矩形 76"/>
          <p:cNvSpPr/>
          <p:nvPr/>
        </p:nvSpPr>
        <p:spPr>
          <a:xfrm>
            <a:off x="1551884"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0" name="文本占位符 110594"/>
          <p:cNvSpPr txBox="1"/>
          <p:nvPr/>
        </p:nvSpPr>
        <p:spPr>
          <a:xfrm>
            <a:off x="671262" y="1128416"/>
            <a:ext cx="7600997" cy="332616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Arial" panose="020B0604020202020204" pitchFamily="34" charset="0"/>
              <a:buNone/>
            </a:pPr>
            <a:r>
              <a:rPr lang="zh-CN" altLang="en-US" sz="1800" b="1" dirty="0" smtClean="0">
                <a:solidFill>
                  <a:srgbClr val="084CA1"/>
                </a:solidFill>
                <a:latin typeface="微软雅黑" pitchFamily="34" charset="-122"/>
                <a:ea typeface="微软雅黑" pitchFamily="34" charset="-122"/>
                <a:cs typeface="+mn-ea"/>
              </a:rPr>
              <a:t>（</a:t>
            </a:r>
            <a:r>
              <a:rPr lang="en-US" altLang="zh-CN" sz="1800" b="1" dirty="0" smtClean="0">
                <a:solidFill>
                  <a:srgbClr val="084CA1"/>
                </a:solidFill>
                <a:latin typeface="微软雅黑" pitchFamily="34" charset="-122"/>
                <a:ea typeface="微软雅黑" pitchFamily="34" charset="-122"/>
                <a:cs typeface="+mn-ea"/>
              </a:rPr>
              <a:t>1</a:t>
            </a:r>
            <a:r>
              <a:rPr lang="zh-CN" altLang="en-US" sz="1800" b="1" dirty="0" smtClean="0">
                <a:solidFill>
                  <a:srgbClr val="084CA1"/>
                </a:solidFill>
                <a:latin typeface="微软雅黑" pitchFamily="34" charset="-122"/>
                <a:ea typeface="微软雅黑" pitchFamily="34" charset="-122"/>
                <a:cs typeface="+mn-ea"/>
              </a:rPr>
              <a:t>）甲企业在现金清查中，发现短缺</a:t>
            </a:r>
            <a:r>
              <a:rPr lang="en-US" altLang="zh-CN" sz="1800" b="1" dirty="0" smtClean="0">
                <a:solidFill>
                  <a:srgbClr val="084CA1"/>
                </a:solidFill>
                <a:latin typeface="微软雅黑" pitchFamily="34" charset="-122"/>
                <a:ea typeface="微软雅黑" pitchFamily="34" charset="-122"/>
                <a:cs typeface="+mn-ea"/>
              </a:rPr>
              <a:t>400</a:t>
            </a:r>
            <a:r>
              <a:rPr lang="zh-CN" altLang="en-US" sz="1800" b="1" dirty="0" smtClean="0">
                <a:solidFill>
                  <a:srgbClr val="084CA1"/>
                </a:solidFill>
                <a:latin typeface="微软雅黑" pitchFamily="34" charset="-122"/>
                <a:ea typeface="微软雅黑" pitchFamily="34" charset="-122"/>
                <a:cs typeface="+mn-ea"/>
              </a:rPr>
              <a:t>元，原因待查。</a:t>
            </a:r>
            <a:endParaRPr lang="en-US" altLang="zh-CN" sz="1800" b="1" dirty="0" smtClean="0">
              <a:solidFill>
                <a:srgbClr val="084CA1"/>
              </a:solidFill>
              <a:latin typeface="微软雅黑" pitchFamily="34" charset="-122"/>
              <a:ea typeface="微软雅黑" pitchFamily="34" charset="-122"/>
              <a:cs typeface="+mn-ea"/>
            </a:endParaRPr>
          </a:p>
          <a:p>
            <a:pPr>
              <a:lnSpc>
                <a:spcPct val="100000"/>
              </a:lnSpc>
              <a:buFont typeface="Arial" panose="020B0604020202020204" pitchFamily="34" charset="0"/>
              <a:buNone/>
            </a:pPr>
            <a:endParaRPr lang="en-US" altLang="zh-CN" sz="1800" dirty="0" smtClean="0">
              <a:solidFill>
                <a:srgbClr val="084CA1"/>
              </a:solidFill>
              <a:latin typeface="微软雅黑" pitchFamily="34" charset="-122"/>
              <a:ea typeface="微软雅黑" pitchFamily="34" charset="-122"/>
              <a:cs typeface="+mn-ea"/>
            </a:endParaRPr>
          </a:p>
          <a:p>
            <a:pPr>
              <a:lnSpc>
                <a:spcPct val="100000"/>
              </a:lnSpc>
              <a:buFont typeface="Arial" panose="020B0604020202020204" pitchFamily="34" charset="0"/>
              <a:buNone/>
            </a:pPr>
            <a:endParaRPr lang="en-US" altLang="zh-CN" sz="1800" dirty="0">
              <a:solidFill>
                <a:srgbClr val="084CA1"/>
              </a:solidFill>
              <a:latin typeface="微软雅黑" pitchFamily="34" charset="-122"/>
              <a:ea typeface="微软雅黑" pitchFamily="34" charset="-122"/>
              <a:cs typeface="+mn-ea"/>
            </a:endParaRPr>
          </a:p>
          <a:p>
            <a:pPr>
              <a:lnSpc>
                <a:spcPct val="100000"/>
              </a:lnSpc>
              <a:buFont typeface="Arial" panose="020B0604020202020204" pitchFamily="34" charset="0"/>
              <a:buNone/>
            </a:pPr>
            <a:r>
              <a:rPr lang="zh-CN" altLang="en-US" sz="1800" b="1" dirty="0" smtClean="0">
                <a:solidFill>
                  <a:srgbClr val="084CA1"/>
                </a:solidFill>
                <a:latin typeface="微软雅黑" pitchFamily="34" charset="-122"/>
                <a:ea typeface="微软雅黑" pitchFamily="34" charset="-122"/>
                <a:cs typeface="+mn-ea"/>
              </a:rPr>
              <a:t>（</a:t>
            </a:r>
            <a:r>
              <a:rPr lang="en-US" altLang="zh-CN" sz="1800" b="1" dirty="0" smtClean="0">
                <a:solidFill>
                  <a:srgbClr val="084CA1"/>
                </a:solidFill>
                <a:latin typeface="微软雅黑" pitchFamily="34" charset="-122"/>
                <a:ea typeface="微软雅黑" pitchFamily="34" charset="-122"/>
                <a:cs typeface="+mn-ea"/>
              </a:rPr>
              <a:t>2</a:t>
            </a:r>
            <a:r>
              <a:rPr lang="zh-CN" altLang="en-US" sz="1800" b="1" dirty="0" smtClean="0">
                <a:solidFill>
                  <a:srgbClr val="084CA1"/>
                </a:solidFill>
                <a:latin typeface="微软雅黑" pitchFamily="34" charset="-122"/>
                <a:ea typeface="微软雅黑" pitchFamily="34" charset="-122"/>
                <a:cs typeface="+mn-ea"/>
              </a:rPr>
              <a:t>）经查，短缺的</a:t>
            </a:r>
            <a:r>
              <a:rPr lang="en-US" altLang="zh-CN" sz="1800" b="1" dirty="0" smtClean="0">
                <a:solidFill>
                  <a:srgbClr val="084CA1"/>
                </a:solidFill>
                <a:latin typeface="微软雅黑" pitchFamily="34" charset="-122"/>
                <a:ea typeface="微软雅黑" pitchFamily="34" charset="-122"/>
                <a:cs typeface="+mn-ea"/>
              </a:rPr>
              <a:t>400</a:t>
            </a:r>
            <a:r>
              <a:rPr lang="zh-CN" altLang="en-US" sz="1800" b="1" dirty="0" smtClean="0">
                <a:solidFill>
                  <a:srgbClr val="084CA1"/>
                </a:solidFill>
                <a:latin typeface="微软雅黑" pitchFamily="34" charset="-122"/>
                <a:ea typeface="微软雅黑" pitchFamily="34" charset="-122"/>
                <a:cs typeface="+mn-ea"/>
              </a:rPr>
              <a:t>元，其中</a:t>
            </a:r>
            <a:r>
              <a:rPr lang="en-US" altLang="zh-CN" sz="1800" b="1" dirty="0" smtClean="0">
                <a:solidFill>
                  <a:srgbClr val="084CA1"/>
                </a:solidFill>
                <a:latin typeface="微软雅黑" pitchFamily="34" charset="-122"/>
                <a:ea typeface="微软雅黑" pitchFamily="34" charset="-122"/>
                <a:cs typeface="+mn-ea"/>
              </a:rPr>
              <a:t>150</a:t>
            </a:r>
            <a:r>
              <a:rPr lang="zh-CN" altLang="en-US" sz="1800" b="1" dirty="0" smtClean="0">
                <a:solidFill>
                  <a:srgbClr val="084CA1"/>
                </a:solidFill>
                <a:latin typeface="微软雅黑" pitchFamily="34" charset="-122"/>
                <a:ea typeface="微软雅黑" pitchFamily="34" charset="-122"/>
                <a:cs typeface="+mn-ea"/>
              </a:rPr>
              <a:t>元是出纳员小王的工作失误，应有</a:t>
            </a:r>
            <a:endParaRPr lang="en-US" altLang="zh-CN" sz="1800" b="1" dirty="0" smtClean="0">
              <a:solidFill>
                <a:srgbClr val="084CA1"/>
              </a:solidFill>
              <a:latin typeface="微软雅黑" pitchFamily="34" charset="-122"/>
              <a:ea typeface="微软雅黑" pitchFamily="34" charset="-122"/>
              <a:cs typeface="+mn-ea"/>
            </a:endParaRPr>
          </a:p>
          <a:p>
            <a:pPr>
              <a:lnSpc>
                <a:spcPct val="100000"/>
              </a:lnSpc>
              <a:buFont typeface="Arial" panose="020B0604020202020204" pitchFamily="34" charset="0"/>
              <a:buNone/>
            </a:pPr>
            <a:r>
              <a:rPr lang="en-US" altLang="zh-CN" sz="1800" b="1" dirty="0">
                <a:solidFill>
                  <a:srgbClr val="084CA1"/>
                </a:solidFill>
                <a:latin typeface="微软雅黑" pitchFamily="34" charset="-122"/>
                <a:ea typeface="微软雅黑" pitchFamily="34" charset="-122"/>
                <a:cs typeface="+mn-ea"/>
              </a:rPr>
              <a:t> </a:t>
            </a:r>
            <a:r>
              <a:rPr lang="en-US" altLang="zh-CN" sz="1800" b="1" dirty="0" smtClean="0">
                <a:solidFill>
                  <a:srgbClr val="084CA1"/>
                </a:solidFill>
                <a:latin typeface="微软雅黑" pitchFamily="34" charset="-122"/>
                <a:ea typeface="微软雅黑" pitchFamily="34" charset="-122"/>
                <a:cs typeface="+mn-ea"/>
              </a:rPr>
              <a:t>        </a:t>
            </a:r>
            <a:r>
              <a:rPr lang="zh-CN" altLang="en-US" sz="1800" b="1" dirty="0" smtClean="0">
                <a:solidFill>
                  <a:srgbClr val="084CA1"/>
                </a:solidFill>
                <a:latin typeface="微软雅黑" pitchFamily="34" charset="-122"/>
                <a:ea typeface="微软雅黑" pitchFamily="34" charset="-122"/>
                <a:cs typeface="+mn-ea"/>
              </a:rPr>
              <a:t>本人赔偿，另</a:t>
            </a:r>
            <a:r>
              <a:rPr lang="en-US" altLang="zh-CN" sz="1800" b="1" dirty="0" smtClean="0">
                <a:solidFill>
                  <a:srgbClr val="084CA1"/>
                </a:solidFill>
                <a:latin typeface="微软雅黑" pitchFamily="34" charset="-122"/>
                <a:ea typeface="微软雅黑" pitchFamily="34" charset="-122"/>
                <a:cs typeface="+mn-ea"/>
              </a:rPr>
              <a:t>250</a:t>
            </a:r>
            <a:r>
              <a:rPr lang="zh-CN" altLang="en-US" sz="1800" b="1" dirty="0" smtClean="0">
                <a:solidFill>
                  <a:srgbClr val="084CA1"/>
                </a:solidFill>
                <a:latin typeface="微软雅黑" pitchFamily="34" charset="-122"/>
                <a:ea typeface="微软雅黑" pitchFamily="34" charset="-122"/>
                <a:cs typeface="+mn-ea"/>
              </a:rPr>
              <a:t>元无法查明原因。  </a:t>
            </a:r>
            <a:endParaRPr lang="en-US" altLang="zh-CN" sz="1800" b="1" dirty="0" smtClean="0">
              <a:solidFill>
                <a:srgbClr val="084CA1"/>
              </a:solidFill>
              <a:latin typeface="微软雅黑" pitchFamily="34" charset="-122"/>
              <a:ea typeface="微软雅黑" pitchFamily="34" charset="-122"/>
              <a:cs typeface="+mn-ea"/>
            </a:endParaRPr>
          </a:p>
        </p:txBody>
      </p:sp>
      <p:sp>
        <p:nvSpPr>
          <p:cNvPr id="11" name="文本占位符 110594"/>
          <p:cNvSpPr txBox="1"/>
          <p:nvPr/>
        </p:nvSpPr>
        <p:spPr>
          <a:xfrm>
            <a:off x="1279178" y="1524261"/>
            <a:ext cx="6891046" cy="84208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Font typeface="Arial" panose="020B0604020202020204" pitchFamily="34" charset="0"/>
              <a:buNone/>
            </a:pPr>
            <a:r>
              <a:rPr lang="zh-CN" altLang="en-US" sz="1800" dirty="0" smtClean="0">
                <a:latin typeface="微软雅黑" pitchFamily="34" charset="-122"/>
                <a:ea typeface="微软雅黑" pitchFamily="34" charset="-122"/>
                <a:cs typeface="+mn-ea"/>
              </a:rPr>
              <a:t>借：待处理财产损溢</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待处理流动资产损溢             </a:t>
            </a:r>
            <a:r>
              <a:rPr lang="en-US" altLang="zh-CN" sz="1800" dirty="0" smtClean="0">
                <a:latin typeface="微软雅黑" pitchFamily="34" charset="-122"/>
                <a:ea typeface="微软雅黑" pitchFamily="34" charset="-122"/>
                <a:cs typeface="+mn-ea"/>
              </a:rPr>
              <a:t>400          </a:t>
            </a:r>
          </a:p>
          <a:p>
            <a:pPr>
              <a:lnSpc>
                <a:spcPct val="100000"/>
              </a:lnSpc>
              <a:buFont typeface="Arial" panose="020B0604020202020204" pitchFamily="34" charset="0"/>
              <a:buNone/>
            </a:pPr>
            <a:r>
              <a:rPr lang="zh-CN" altLang="en-US" sz="1800" dirty="0" smtClean="0">
                <a:latin typeface="微软雅黑" pitchFamily="34" charset="-122"/>
                <a:ea typeface="微软雅黑" pitchFamily="34" charset="-122"/>
                <a:cs typeface="+mn-ea"/>
              </a:rPr>
              <a:t>       贷：库存现金                                                           </a:t>
            </a:r>
            <a:r>
              <a:rPr lang="en-US" altLang="zh-CN" sz="1800" dirty="0" smtClean="0">
                <a:latin typeface="微软雅黑" pitchFamily="34" charset="-122"/>
                <a:ea typeface="微软雅黑" pitchFamily="34" charset="-122"/>
                <a:cs typeface="+mn-ea"/>
              </a:rPr>
              <a:t>400</a:t>
            </a:r>
          </a:p>
        </p:txBody>
      </p:sp>
      <p:sp>
        <p:nvSpPr>
          <p:cNvPr id="12" name="矩形 11"/>
          <p:cNvSpPr/>
          <p:nvPr/>
        </p:nvSpPr>
        <p:spPr>
          <a:xfrm>
            <a:off x="1279177" y="3086425"/>
            <a:ext cx="6891047" cy="1338828"/>
          </a:xfrm>
          <a:prstGeom prst="rect">
            <a:avLst/>
          </a:prstGeom>
        </p:spPr>
        <p:txBody>
          <a:bodyPr wrap="square">
            <a:spAutoFit/>
          </a:bodyPr>
          <a:lstStyle/>
          <a:p>
            <a:pPr>
              <a:lnSpc>
                <a:spcPct val="150000"/>
              </a:lnSpc>
              <a:buFont typeface="Arial" panose="020B0604020202020204" pitchFamily="34" charset="0"/>
              <a:buNone/>
            </a:pPr>
            <a:r>
              <a:rPr lang="zh-CN" altLang="en-US" sz="1800" dirty="0">
                <a:latin typeface="微软雅黑" pitchFamily="34" charset="-122"/>
                <a:ea typeface="微软雅黑" pitchFamily="34" charset="-122"/>
                <a:cs typeface="+mn-ea"/>
              </a:rPr>
              <a:t> 借：其他应收款</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应收现金短缺款（小王</a:t>
            </a:r>
            <a:r>
              <a:rPr lang="zh-CN" altLang="en-US" sz="1800" dirty="0" smtClean="0">
                <a:latin typeface="微软雅黑" pitchFamily="34" charset="-122"/>
                <a:ea typeface="微软雅黑" pitchFamily="34" charset="-122"/>
                <a:cs typeface="+mn-ea"/>
              </a:rPr>
              <a:t>）            </a:t>
            </a:r>
            <a:r>
              <a:rPr lang="en-US" altLang="zh-CN" sz="1800" dirty="0" smtClean="0">
                <a:latin typeface="微软雅黑" pitchFamily="34" charset="-122"/>
                <a:ea typeface="微软雅黑" pitchFamily="34" charset="-122"/>
                <a:cs typeface="+mn-ea"/>
              </a:rPr>
              <a:t>150</a:t>
            </a:r>
            <a:endParaRPr lang="en-US" altLang="zh-CN" sz="1800" dirty="0">
              <a:latin typeface="微软雅黑" pitchFamily="34" charset="-122"/>
              <a:ea typeface="微软雅黑" pitchFamily="34" charset="-122"/>
              <a:cs typeface="+mn-ea"/>
            </a:endParaRPr>
          </a:p>
          <a:p>
            <a:pPr>
              <a:lnSpc>
                <a:spcPct val="150000"/>
              </a:lnSpc>
              <a:buFont typeface="Arial" panose="020B0604020202020204" pitchFamily="34" charset="0"/>
              <a:buNone/>
            </a:pPr>
            <a:r>
              <a:rPr lang="zh-CN" altLang="en-US" sz="1800" dirty="0" smtClean="0">
                <a:latin typeface="微软雅黑" pitchFamily="34" charset="-122"/>
                <a:ea typeface="微软雅黑" pitchFamily="34" charset="-122"/>
                <a:cs typeface="+mn-ea"/>
              </a:rPr>
              <a:t>        管理费用</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现金短缺                          </a:t>
            </a:r>
            <a:r>
              <a:rPr lang="zh-CN" altLang="en-US" sz="1800" dirty="0" smtClean="0">
                <a:latin typeface="微软雅黑" pitchFamily="34" charset="-122"/>
                <a:ea typeface="微软雅黑" pitchFamily="34" charset="-122"/>
                <a:cs typeface="+mn-ea"/>
              </a:rPr>
              <a:t>            </a:t>
            </a:r>
            <a:r>
              <a:rPr lang="en-US" altLang="zh-CN" sz="1800" dirty="0">
                <a:latin typeface="微软雅黑" pitchFamily="34" charset="-122"/>
                <a:ea typeface="微软雅黑" pitchFamily="34" charset="-122"/>
                <a:cs typeface="+mn-ea"/>
              </a:rPr>
              <a:t>250</a:t>
            </a:r>
          </a:p>
          <a:p>
            <a:pPr>
              <a:lnSpc>
                <a:spcPct val="150000"/>
              </a:lnSpc>
              <a:buFont typeface="Arial" panose="020B0604020202020204" pitchFamily="34" charset="0"/>
              <a:buNone/>
            </a:pPr>
            <a:r>
              <a:rPr lang="zh-CN" altLang="en-US" sz="1800" dirty="0" smtClean="0">
                <a:latin typeface="微软雅黑" pitchFamily="34" charset="-122"/>
                <a:ea typeface="微软雅黑" pitchFamily="34" charset="-122"/>
                <a:cs typeface="+mn-ea"/>
              </a:rPr>
              <a:t>        贷</a:t>
            </a:r>
            <a:r>
              <a:rPr lang="zh-CN" altLang="en-US" sz="1800" dirty="0">
                <a:latin typeface="微软雅黑" pitchFamily="34" charset="-122"/>
                <a:ea typeface="微软雅黑" pitchFamily="34" charset="-122"/>
                <a:cs typeface="+mn-ea"/>
              </a:rPr>
              <a:t>：待处理财产</a:t>
            </a:r>
            <a:r>
              <a:rPr lang="zh-CN" altLang="en-US" sz="1800" dirty="0" smtClean="0">
                <a:latin typeface="微软雅黑" pitchFamily="34" charset="-122"/>
                <a:ea typeface="微软雅黑" pitchFamily="34" charset="-122"/>
                <a:cs typeface="+mn-ea"/>
              </a:rPr>
              <a:t>损溢</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待</a:t>
            </a:r>
            <a:r>
              <a:rPr lang="zh-CN" altLang="en-US" sz="1800" dirty="0">
                <a:latin typeface="微软雅黑" pitchFamily="34" charset="-122"/>
                <a:ea typeface="微软雅黑" pitchFamily="34" charset="-122"/>
                <a:cs typeface="+mn-ea"/>
              </a:rPr>
              <a:t>处理流动资产损溢      </a:t>
            </a:r>
            <a:r>
              <a:rPr lang="zh-CN" altLang="en-US" sz="1800" dirty="0" smtClean="0">
                <a:latin typeface="微软雅黑" pitchFamily="34" charset="-122"/>
                <a:ea typeface="微软雅黑" pitchFamily="34" charset="-122"/>
                <a:cs typeface="+mn-ea"/>
              </a:rPr>
              <a:t>     </a:t>
            </a:r>
            <a:r>
              <a:rPr lang="en-US" altLang="zh-CN" sz="1800" dirty="0" smtClean="0">
                <a:latin typeface="微软雅黑" pitchFamily="34" charset="-122"/>
                <a:ea typeface="微软雅黑" pitchFamily="34" charset="-122"/>
                <a:cs typeface="+mn-ea"/>
              </a:rPr>
              <a:t>400</a:t>
            </a:r>
            <a:endParaRPr lang="zh-CN" altLang="en-US" sz="1800" dirty="0"/>
          </a:p>
        </p:txBody>
      </p:sp>
    </p:spTree>
    <p:custDataLst>
      <p:tags r:id="rId1"/>
    </p:custDataLst>
    <p:extLst>
      <p:ext uri="{BB962C8B-B14F-4D97-AF65-F5344CB8AC3E}">
        <p14:creationId xmlns:p14="http://schemas.microsoft.com/office/powerpoint/2010/main" val="2504152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barn(inVertical)">
                                      <p:cBhvr>
                                        <p:cTn id="1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1305197"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（一）概述</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pic>
        <p:nvPicPr>
          <p:cNvPr id="9" name="C4680208DCAEED60D78CB692BDDE4269.png" descr="C:\Documents and Settings\Administrator\Local Settings\Temp\SoEasy\C4680208DCAEED60D78CB692BDDE4269.png"/>
          <p:cNvPicPr>
            <a:picLocks noChangeAspect="1"/>
          </p:cNvPicPr>
          <p:nvPr/>
        </p:nvPicPr>
        <p:blipFill>
          <a:blip r:embed="rId8" r:link="rId9"/>
          <a:stretch>
            <a:fillRect/>
          </a:stretch>
        </p:blipFill>
        <p:spPr>
          <a:xfrm>
            <a:off x="779954" y="1653761"/>
            <a:ext cx="1474745" cy="1295400"/>
          </a:xfrm>
          <a:prstGeom prst="rect">
            <a:avLst/>
          </a:prstGeom>
          <a:solidFill>
            <a:schemeClr val="bg1">
              <a:lumMod val="85000"/>
            </a:schemeClr>
          </a:solidFill>
          <a:ln w="9525">
            <a:noFill/>
          </a:ln>
        </p:spPr>
      </p:pic>
      <p:sp>
        <p:nvSpPr>
          <p:cNvPr id="10" name="矩形 9"/>
          <p:cNvSpPr/>
          <p:nvPr/>
        </p:nvSpPr>
        <p:spPr>
          <a:xfrm>
            <a:off x="2328501" y="1577561"/>
            <a:ext cx="6423613" cy="1477325"/>
          </a:xfrm>
          <a:prstGeom prst="rect">
            <a:avLst/>
          </a:prstGeom>
        </p:spPr>
        <p:txBody>
          <a:bodyPr wrap="square" lIns="91438" tIns="45719" rIns="91438" bIns="45719">
            <a:spAutoFit/>
          </a:bodyPr>
          <a:lstStyle/>
          <a:p>
            <a:pPr>
              <a:lnSpc>
                <a:spcPct val="150000"/>
              </a:lnSpc>
            </a:pPr>
            <a:r>
              <a:rPr lang="zh-CN" altLang="zh-CN" sz="2000" dirty="0">
                <a:latin typeface="微软雅黑" pitchFamily="34" charset="-122"/>
                <a:ea typeface="微软雅黑" pitchFamily="34" charset="-122"/>
              </a:rPr>
              <a:t>银行</a:t>
            </a:r>
            <a:r>
              <a:rPr lang="zh-CN" altLang="zh-CN" sz="2000" dirty="0" smtClean="0">
                <a:latin typeface="微软雅黑" pitchFamily="34" charset="-122"/>
                <a:ea typeface="微软雅黑" pitchFamily="34" charset="-122"/>
              </a:rPr>
              <a:t>存款指</a:t>
            </a:r>
            <a:r>
              <a:rPr lang="zh-CN" altLang="zh-CN" sz="2000" dirty="0">
                <a:latin typeface="微软雅黑" pitchFamily="34" charset="-122"/>
                <a:ea typeface="微软雅黑" pitchFamily="34" charset="-122"/>
              </a:rPr>
              <a:t>企业存放在银行或其他金融机构的货币资金</a:t>
            </a:r>
            <a:r>
              <a:rPr lang="zh-CN" altLang="zh-CN" sz="2000" dirty="0" smtClean="0">
                <a:latin typeface="微软雅黑" pitchFamily="34" charset="-122"/>
                <a:ea typeface="微软雅黑" pitchFamily="34" charset="-122"/>
              </a:rPr>
              <a:t>。</a:t>
            </a:r>
            <a:endParaRPr lang="en-US" altLang="zh-CN" sz="2000" dirty="0" smtClean="0">
              <a:latin typeface="微软雅黑" pitchFamily="34" charset="-122"/>
              <a:ea typeface="微软雅黑" pitchFamily="34" charset="-122"/>
            </a:endParaRPr>
          </a:p>
          <a:p>
            <a:pPr>
              <a:lnSpc>
                <a:spcPct val="150000"/>
              </a:lnSpc>
            </a:pPr>
            <a:r>
              <a:rPr lang="zh-CN" altLang="zh-CN" sz="2000" dirty="0" smtClean="0">
                <a:latin typeface="微软雅黑" pitchFamily="34" charset="-122"/>
                <a:ea typeface="微软雅黑" pitchFamily="34" charset="-122"/>
              </a:rPr>
              <a:t>按照</a:t>
            </a:r>
            <a:r>
              <a:rPr lang="zh-CN" altLang="zh-CN" sz="2000" dirty="0">
                <a:latin typeface="微软雅黑" pitchFamily="34" charset="-122"/>
                <a:ea typeface="微软雅黑" pitchFamily="34" charset="-122"/>
              </a:rPr>
              <a:t>存款种类开设</a:t>
            </a:r>
            <a:r>
              <a:rPr lang="zh-CN" altLang="zh-CN" sz="2000" u="heavy" dirty="0">
                <a:solidFill>
                  <a:srgbClr val="C00000"/>
                </a:solidFill>
                <a:uFill>
                  <a:solidFill>
                    <a:srgbClr val="C00000"/>
                  </a:solidFill>
                </a:uFill>
                <a:latin typeface="微软雅黑" pitchFamily="34" charset="-122"/>
                <a:ea typeface="微软雅黑" pitchFamily="34" charset="-122"/>
              </a:rPr>
              <a:t>基本存款</a:t>
            </a:r>
            <a:r>
              <a:rPr lang="zh-CN" altLang="zh-CN" sz="2000" dirty="0">
                <a:latin typeface="微软雅黑" pitchFamily="34" charset="-122"/>
                <a:ea typeface="微软雅黑" pitchFamily="34" charset="-122"/>
              </a:rPr>
              <a:t>、</a:t>
            </a:r>
            <a:r>
              <a:rPr lang="zh-CN" altLang="zh-CN" sz="2000" u="heavy" dirty="0">
                <a:solidFill>
                  <a:srgbClr val="C00000"/>
                </a:solidFill>
                <a:uFill>
                  <a:solidFill>
                    <a:srgbClr val="C00000"/>
                  </a:solidFill>
                </a:uFill>
                <a:latin typeface="微软雅黑" pitchFamily="34" charset="-122"/>
                <a:ea typeface="微软雅黑" pitchFamily="34" charset="-122"/>
              </a:rPr>
              <a:t>一般存款</a:t>
            </a:r>
            <a:r>
              <a:rPr lang="zh-CN" altLang="zh-CN" sz="2000" dirty="0">
                <a:latin typeface="微软雅黑" pitchFamily="34" charset="-122"/>
                <a:ea typeface="微软雅黑" pitchFamily="34" charset="-122"/>
              </a:rPr>
              <a:t>、</a:t>
            </a:r>
            <a:r>
              <a:rPr lang="zh-CN" altLang="zh-CN" sz="2000" u="heavy" dirty="0">
                <a:solidFill>
                  <a:srgbClr val="C00000"/>
                </a:solidFill>
                <a:uFill>
                  <a:solidFill>
                    <a:srgbClr val="C00000"/>
                  </a:solidFill>
                </a:uFill>
                <a:latin typeface="微软雅黑" pitchFamily="34" charset="-122"/>
                <a:ea typeface="微软雅黑" pitchFamily="34" charset="-122"/>
              </a:rPr>
              <a:t>临时存款</a:t>
            </a:r>
            <a:r>
              <a:rPr lang="zh-CN" altLang="zh-CN" sz="2000" dirty="0">
                <a:latin typeface="微软雅黑" pitchFamily="34" charset="-122"/>
                <a:ea typeface="微软雅黑" pitchFamily="34" charset="-122"/>
              </a:rPr>
              <a:t>和</a:t>
            </a:r>
            <a:r>
              <a:rPr lang="zh-CN" altLang="zh-CN" sz="2000" u="heavy" dirty="0">
                <a:solidFill>
                  <a:srgbClr val="C00000"/>
                </a:solidFill>
                <a:uFill>
                  <a:solidFill>
                    <a:srgbClr val="C00000"/>
                  </a:solidFill>
                </a:uFill>
                <a:latin typeface="微软雅黑" pitchFamily="34" charset="-122"/>
                <a:ea typeface="微软雅黑" pitchFamily="34" charset="-122"/>
              </a:rPr>
              <a:t>专用存款</a:t>
            </a:r>
            <a:r>
              <a:rPr lang="zh-CN" altLang="zh-CN" sz="2000" dirty="0" smtClean="0">
                <a:latin typeface="微软雅黑" pitchFamily="34" charset="-122"/>
                <a:ea typeface="微软雅黑" pitchFamily="34" charset="-122"/>
              </a:rPr>
              <a:t>。</a:t>
            </a:r>
            <a:endParaRPr lang="zh-CN" altLang="zh-CN" sz="2000" dirty="0">
              <a:latin typeface="微软雅黑" pitchFamily="34" charset="-122"/>
              <a:ea typeface="微软雅黑" pitchFamily="34" charset="-122"/>
            </a:endParaRPr>
          </a:p>
        </p:txBody>
      </p:sp>
      <p:sp>
        <p:nvSpPr>
          <p:cNvPr id="11" name="TextBox 10"/>
          <p:cNvSpPr txBox="1"/>
          <p:nvPr/>
        </p:nvSpPr>
        <p:spPr>
          <a:xfrm>
            <a:off x="3236699" y="3032764"/>
            <a:ext cx="1062169" cy="530913"/>
          </a:xfrm>
          <a:prstGeom prst="rect">
            <a:avLst/>
          </a:prstGeom>
          <a:noFill/>
        </p:spPr>
        <p:txBody>
          <a:bodyPr wrap="square" lIns="68579" tIns="34289" rIns="68579" bIns="34289" rtlCol="0">
            <a:spAutoFit/>
          </a:bodyPr>
          <a:lstStyle/>
          <a:p>
            <a:pPr>
              <a:lnSpc>
                <a:spcPct val="150000"/>
              </a:lnSpc>
            </a:pPr>
            <a:r>
              <a:rPr lang="zh-CN" altLang="en-US" sz="2000" b="1" dirty="0" smtClean="0">
                <a:solidFill>
                  <a:srgbClr val="084CA1"/>
                </a:solidFill>
                <a:ea typeface="微软雅黑"/>
                <a:cs typeface="+mn-ea"/>
              </a:rPr>
              <a:t>人民币</a:t>
            </a:r>
            <a:endParaRPr lang="zh-CN" altLang="en-US" sz="2000" b="1" dirty="0">
              <a:solidFill>
                <a:srgbClr val="084CA1"/>
              </a:solidFill>
              <a:ea typeface="微软雅黑"/>
              <a:cs typeface="+mn-ea"/>
            </a:endParaRPr>
          </a:p>
        </p:txBody>
      </p:sp>
      <p:sp>
        <p:nvSpPr>
          <p:cNvPr id="12" name="TextBox 11"/>
          <p:cNvSpPr txBox="1"/>
          <p:nvPr/>
        </p:nvSpPr>
        <p:spPr>
          <a:xfrm>
            <a:off x="5612964" y="3054886"/>
            <a:ext cx="1327710" cy="530913"/>
          </a:xfrm>
          <a:prstGeom prst="rect">
            <a:avLst/>
          </a:prstGeom>
          <a:noFill/>
        </p:spPr>
        <p:txBody>
          <a:bodyPr wrap="square" lIns="68579" tIns="34289" rIns="68579" bIns="34289" rtlCol="0">
            <a:spAutoFit/>
          </a:bodyPr>
          <a:lstStyle/>
          <a:p>
            <a:pPr>
              <a:lnSpc>
                <a:spcPct val="150000"/>
              </a:lnSpc>
            </a:pPr>
            <a:r>
              <a:rPr lang="zh-CN" altLang="en-US" sz="2000" b="1" dirty="0" smtClean="0">
                <a:solidFill>
                  <a:srgbClr val="084CA1"/>
                </a:solidFill>
                <a:ea typeface="微软雅黑"/>
                <a:cs typeface="+mn-ea"/>
              </a:rPr>
              <a:t>外币存款</a:t>
            </a:r>
            <a:endParaRPr lang="zh-CN" altLang="en-US" sz="2000" b="1" dirty="0">
              <a:solidFill>
                <a:srgbClr val="084CA1"/>
              </a:solidFill>
              <a:ea typeface="微软雅黑"/>
              <a:cs typeface="+mn-ea"/>
            </a:endParaRPr>
          </a:p>
        </p:txBody>
      </p:sp>
      <p:grpSp>
        <p:nvGrpSpPr>
          <p:cNvPr id="13" name="Group 44"/>
          <p:cNvGrpSpPr/>
          <p:nvPr/>
        </p:nvGrpSpPr>
        <p:grpSpPr>
          <a:xfrm>
            <a:off x="2726456" y="3052519"/>
            <a:ext cx="396411" cy="445236"/>
            <a:chOff x="0" y="0"/>
            <a:chExt cx="807366" cy="906807"/>
          </a:xfrm>
        </p:grpSpPr>
        <p:sp>
          <p:nvSpPr>
            <p:cNvPr id="14"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15"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grpSp>
        <p:nvGrpSpPr>
          <p:cNvPr id="16" name="Group 44"/>
          <p:cNvGrpSpPr/>
          <p:nvPr/>
        </p:nvGrpSpPr>
        <p:grpSpPr>
          <a:xfrm>
            <a:off x="5154853" y="3052519"/>
            <a:ext cx="396411" cy="445236"/>
            <a:chOff x="0" y="0"/>
            <a:chExt cx="807366" cy="906807"/>
          </a:xfrm>
        </p:grpSpPr>
        <p:sp>
          <p:nvSpPr>
            <p:cNvPr id="17"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18"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2" name="矩形 1"/>
          <p:cNvSpPr/>
          <p:nvPr/>
        </p:nvSpPr>
        <p:spPr>
          <a:xfrm>
            <a:off x="2328501" y="3585799"/>
            <a:ext cx="6423613" cy="923330"/>
          </a:xfrm>
          <a:prstGeom prst="rect">
            <a:avLst/>
          </a:prstGeom>
        </p:spPr>
        <p:txBody>
          <a:bodyPr wrap="square">
            <a:spAutoFit/>
          </a:bodyPr>
          <a:lstStyle/>
          <a:p>
            <a:pPr>
              <a:lnSpc>
                <a:spcPct val="150000"/>
              </a:lnSpc>
            </a:pPr>
            <a:r>
              <a:rPr lang="zh-CN" altLang="en-US" sz="1800" dirty="0" smtClean="0">
                <a:ea typeface="微软雅黑"/>
                <a:cs typeface="+mn-ea"/>
              </a:rPr>
              <a:t>单位</a:t>
            </a:r>
            <a:r>
              <a:rPr lang="zh-CN" altLang="en-US" sz="1800" dirty="0">
                <a:ea typeface="微软雅黑"/>
                <a:cs typeface="+mn-ea"/>
              </a:rPr>
              <a:t>除了在规定的范围内可以使用现金直接支付的</a:t>
            </a:r>
            <a:r>
              <a:rPr lang="zh-CN" altLang="en-US" sz="1800" dirty="0" smtClean="0">
                <a:ea typeface="微软雅黑"/>
                <a:cs typeface="+mn-ea"/>
              </a:rPr>
              <a:t>款项外</a:t>
            </a:r>
            <a:r>
              <a:rPr lang="zh-CN" altLang="en-US" sz="1800" dirty="0">
                <a:ea typeface="微软雅黑"/>
                <a:cs typeface="+mn-ea"/>
              </a:rPr>
              <a:t>，</a:t>
            </a:r>
            <a:r>
              <a:rPr lang="zh-CN" altLang="en-US" sz="1800" dirty="0" smtClean="0">
                <a:ea typeface="微软雅黑"/>
                <a:cs typeface="+mn-ea"/>
              </a:rPr>
              <a:t>其余都必须通过银行办理</a:t>
            </a:r>
            <a:r>
              <a:rPr lang="zh-CN" altLang="en-US" sz="1800" b="1" dirty="0" smtClean="0">
                <a:solidFill>
                  <a:srgbClr val="C00000"/>
                </a:solidFill>
                <a:ea typeface="微软雅黑"/>
                <a:cs typeface="+mn-ea"/>
              </a:rPr>
              <a:t>转账结算</a:t>
            </a:r>
            <a:r>
              <a:rPr lang="zh-CN" altLang="en-US" sz="1800" dirty="0" smtClean="0">
                <a:ea typeface="微软雅黑"/>
                <a:cs typeface="+mn-ea"/>
              </a:rPr>
              <a:t>。</a:t>
            </a:r>
            <a:endParaRPr lang="zh-CN" altLang="en-US" sz="1800" dirty="0"/>
          </a:p>
        </p:txBody>
      </p:sp>
    </p:spTree>
    <p:custDataLst>
      <p:tags r:id="rId1"/>
    </p:custDataLst>
    <p:extLst>
      <p:ext uri="{BB962C8B-B14F-4D97-AF65-F5344CB8AC3E}">
        <p14:creationId xmlns:p14="http://schemas.microsoft.com/office/powerpoint/2010/main" val="38022321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1305197"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（一）概述</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50" name="TextBox 49"/>
          <p:cNvSpPr txBox="1"/>
          <p:nvPr/>
        </p:nvSpPr>
        <p:spPr>
          <a:xfrm>
            <a:off x="3419872" y="1945450"/>
            <a:ext cx="4617144" cy="484746"/>
          </a:xfrm>
          <a:prstGeom prst="rect">
            <a:avLst/>
          </a:prstGeom>
          <a:noFill/>
        </p:spPr>
        <p:txBody>
          <a:bodyPr wrap="square" lIns="68579" tIns="34289" rIns="68579" bIns="34289" rtlCol="0">
            <a:spAutoFit/>
          </a:bodyPr>
          <a:lstStyle/>
          <a:p>
            <a:pPr>
              <a:lnSpc>
                <a:spcPct val="150000"/>
              </a:lnSpc>
            </a:pPr>
            <a:r>
              <a:rPr lang="zh-CN" altLang="en-US" sz="1800" dirty="0" smtClean="0">
                <a:ea typeface="微软雅黑"/>
                <a:cs typeface="+mn-ea"/>
              </a:rPr>
              <a:t>     转账</a:t>
            </a:r>
            <a:r>
              <a:rPr lang="zh-CN" altLang="en-US" sz="1800" dirty="0">
                <a:ea typeface="微软雅黑"/>
                <a:cs typeface="+mn-ea"/>
              </a:rPr>
              <a:t>结算和现金缴</a:t>
            </a:r>
            <a:r>
              <a:rPr lang="zh-CN" altLang="en-US" sz="1800" dirty="0" smtClean="0">
                <a:ea typeface="微软雅黑"/>
                <a:cs typeface="+mn-ea"/>
              </a:rPr>
              <a:t>存         现金</a:t>
            </a:r>
            <a:r>
              <a:rPr lang="zh-CN" altLang="en-US" sz="1800" dirty="0">
                <a:ea typeface="微软雅黑"/>
                <a:cs typeface="+mn-ea"/>
              </a:rPr>
              <a:t>支取</a:t>
            </a:r>
          </a:p>
        </p:txBody>
      </p:sp>
      <p:sp>
        <p:nvSpPr>
          <p:cNvPr id="51" name="TextBox 50"/>
          <p:cNvSpPr txBox="1"/>
          <p:nvPr/>
        </p:nvSpPr>
        <p:spPr>
          <a:xfrm>
            <a:off x="1744413" y="1517654"/>
            <a:ext cx="6283971" cy="484746"/>
          </a:xfrm>
          <a:prstGeom prst="rect">
            <a:avLst/>
          </a:prstGeom>
          <a:noFill/>
        </p:spPr>
        <p:txBody>
          <a:bodyPr wrap="square" lIns="68579" tIns="34289" rIns="68579" bIns="34289" rtlCol="0">
            <a:spAutoFit/>
          </a:bodyPr>
          <a:lstStyle/>
          <a:p>
            <a:pPr>
              <a:lnSpc>
                <a:spcPct val="150000"/>
              </a:lnSpc>
            </a:pPr>
            <a:r>
              <a:rPr lang="zh-CN" altLang="en-US" sz="1800" dirty="0">
                <a:ea typeface="微软雅黑"/>
                <a:cs typeface="+mn-ea"/>
              </a:rPr>
              <a:t>基本存款</a:t>
            </a:r>
            <a:r>
              <a:rPr lang="zh-CN" altLang="en-US" sz="1800" dirty="0" smtClean="0">
                <a:ea typeface="微软雅黑"/>
                <a:cs typeface="+mn-ea"/>
              </a:rPr>
              <a:t>账户</a:t>
            </a:r>
            <a:r>
              <a:rPr lang="zh-CN" altLang="en-US" sz="1800" dirty="0">
                <a:ea typeface="微软雅黑"/>
                <a:cs typeface="+mn-ea"/>
              </a:rPr>
              <a:t>：</a:t>
            </a:r>
            <a:r>
              <a:rPr lang="zh-CN" altLang="en-US" sz="1800" dirty="0" smtClean="0">
                <a:ea typeface="微软雅黑"/>
                <a:cs typeface="+mn-ea"/>
              </a:rPr>
              <a:t>办理</a:t>
            </a:r>
            <a:r>
              <a:rPr lang="zh-CN" altLang="en-US" sz="1800" dirty="0">
                <a:ea typeface="微软雅黑"/>
                <a:cs typeface="+mn-ea"/>
              </a:rPr>
              <a:t>日常转账结算和现金收付的账户</a:t>
            </a:r>
          </a:p>
        </p:txBody>
      </p:sp>
      <p:sp>
        <p:nvSpPr>
          <p:cNvPr id="52" name="TextBox 51"/>
          <p:cNvSpPr txBox="1"/>
          <p:nvPr/>
        </p:nvSpPr>
        <p:spPr>
          <a:xfrm>
            <a:off x="1744412" y="3286524"/>
            <a:ext cx="5995940" cy="484746"/>
          </a:xfrm>
          <a:prstGeom prst="rect">
            <a:avLst/>
          </a:prstGeom>
          <a:noFill/>
        </p:spPr>
        <p:txBody>
          <a:bodyPr wrap="square" lIns="68579" tIns="34289" rIns="68579" bIns="34289" rtlCol="0">
            <a:spAutoFit/>
          </a:bodyPr>
          <a:lstStyle/>
          <a:p>
            <a:pPr>
              <a:lnSpc>
                <a:spcPct val="150000"/>
              </a:lnSpc>
            </a:pPr>
            <a:r>
              <a:rPr lang="zh-CN" altLang="en-US" sz="1800" dirty="0">
                <a:ea typeface="微软雅黑"/>
                <a:cs typeface="+mn-ea"/>
              </a:rPr>
              <a:t>临时存款</a:t>
            </a:r>
            <a:r>
              <a:rPr lang="zh-CN" altLang="en-US" sz="1800" dirty="0" smtClean="0">
                <a:ea typeface="微软雅黑"/>
                <a:cs typeface="+mn-ea"/>
              </a:rPr>
              <a:t>账户：因</a:t>
            </a:r>
            <a:r>
              <a:rPr lang="zh-CN" altLang="en-US" sz="1800" dirty="0">
                <a:ea typeface="微软雅黑"/>
                <a:cs typeface="+mn-ea"/>
              </a:rPr>
              <a:t>临时经营活动的需要而开设的账户</a:t>
            </a:r>
          </a:p>
        </p:txBody>
      </p:sp>
      <p:grpSp>
        <p:nvGrpSpPr>
          <p:cNvPr id="53" name="Group 124"/>
          <p:cNvGrpSpPr/>
          <p:nvPr/>
        </p:nvGrpSpPr>
        <p:grpSpPr>
          <a:xfrm>
            <a:off x="1221236" y="1609844"/>
            <a:ext cx="415130" cy="361098"/>
            <a:chOff x="0" y="0"/>
            <a:chExt cx="1267748" cy="1083670"/>
          </a:xfrm>
        </p:grpSpPr>
        <p:sp>
          <p:nvSpPr>
            <p:cNvPr id="54" name="Shape 120"/>
            <p:cNvSpPr/>
            <p:nvPr/>
          </p:nvSpPr>
          <p:spPr>
            <a:xfrm>
              <a:off x="25400" y="139700"/>
              <a:ext cx="1145121" cy="622010"/>
            </a:xfrm>
            <a:custGeom>
              <a:avLst/>
              <a:gdLst/>
              <a:ahLst/>
              <a:cxnLst>
                <a:cxn ang="0">
                  <a:pos x="wd2" y="hd2"/>
                </a:cxn>
                <a:cxn ang="5400000">
                  <a:pos x="wd2" y="hd2"/>
                </a:cxn>
                <a:cxn ang="10800000">
                  <a:pos x="wd2" y="hd2"/>
                </a:cxn>
                <a:cxn ang="16200000">
                  <a:pos x="wd2" y="hd2"/>
                </a:cxn>
              </a:cxnLst>
              <a:rect l="0" t="0" r="r" b="b"/>
              <a:pathLst>
                <a:path w="21600" h="21600" extrusionOk="0">
                  <a:moveTo>
                    <a:pt x="0" y="15867"/>
                  </a:moveTo>
                  <a:lnTo>
                    <a:pt x="1245" y="21600"/>
                  </a:lnTo>
                  <a:lnTo>
                    <a:pt x="21600" y="4069"/>
                  </a:lnTo>
                  <a:lnTo>
                    <a:pt x="19890" y="0"/>
                  </a:lnTo>
                  <a:cubicBezTo>
                    <a:pt x="19890" y="0"/>
                    <a:pt x="0" y="15867"/>
                    <a:pt x="0" y="15867"/>
                  </a:cubicBezTo>
                  <a:close/>
                </a:path>
              </a:pathLst>
            </a:custGeom>
            <a:solidFill>
              <a:srgbClr val="EF7A4F"/>
            </a:solidFill>
            <a:ln w="12700" cap="flat">
              <a:solidFill>
                <a:srgbClr val="084CA1"/>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55" name="Shape 121"/>
            <p:cNvSpPr/>
            <p:nvPr/>
          </p:nvSpPr>
          <p:spPr>
            <a:xfrm>
              <a:off x="0" y="-1"/>
              <a:ext cx="1267749" cy="1083672"/>
            </a:xfrm>
            <a:custGeom>
              <a:avLst/>
              <a:gdLst/>
              <a:ahLst/>
              <a:cxnLst>
                <a:cxn ang="0">
                  <a:pos x="wd2" y="hd2"/>
                </a:cxn>
                <a:cxn ang="5400000">
                  <a:pos x="wd2" y="hd2"/>
                </a:cxn>
                <a:cxn ang="10800000">
                  <a:pos x="wd2" y="hd2"/>
                </a:cxn>
                <a:cxn ang="16200000">
                  <a:pos x="wd2" y="hd2"/>
                </a:cxn>
              </a:cxnLst>
              <a:rect l="0" t="0" r="r" b="b"/>
              <a:pathLst>
                <a:path w="18687" h="18293" extrusionOk="0">
                  <a:moveTo>
                    <a:pt x="8194" y="17719"/>
                  </a:moveTo>
                  <a:cubicBezTo>
                    <a:pt x="10898" y="16631"/>
                    <a:pt x="14425" y="14205"/>
                    <a:pt x="17164" y="12870"/>
                  </a:cubicBezTo>
                  <a:cubicBezTo>
                    <a:pt x="20097" y="11441"/>
                    <a:pt x="18101" y="6816"/>
                    <a:pt x="16907" y="4123"/>
                  </a:cubicBezTo>
                  <a:cubicBezTo>
                    <a:pt x="14303" y="-1751"/>
                    <a:pt x="12799" y="-328"/>
                    <a:pt x="7818" y="2147"/>
                  </a:cubicBezTo>
                  <a:cubicBezTo>
                    <a:pt x="1242" y="5414"/>
                    <a:pt x="-1503" y="5056"/>
                    <a:pt x="807" y="11417"/>
                  </a:cubicBezTo>
                  <a:cubicBezTo>
                    <a:pt x="2354" y="15678"/>
                    <a:pt x="2905" y="19849"/>
                    <a:pt x="8194" y="17719"/>
                  </a:cubicBezTo>
                  <a:close/>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56" name="Shape 122"/>
            <p:cNvSpPr/>
            <p:nvPr/>
          </p:nvSpPr>
          <p:spPr>
            <a:xfrm>
              <a:off x="38100" y="127000"/>
              <a:ext cx="1037171" cy="4783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029" y="13297"/>
                    <a:pt x="14620" y="8560"/>
                    <a:pt x="21600" y="0"/>
                  </a:cubicBezTo>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57" name="Shape 123"/>
            <p:cNvSpPr/>
            <p:nvPr/>
          </p:nvSpPr>
          <p:spPr>
            <a:xfrm>
              <a:off x="101600" y="279400"/>
              <a:ext cx="1049871" cy="4953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723" y="8835"/>
                    <a:pt x="7127" y="13830"/>
                    <a:pt x="0" y="21600"/>
                  </a:cubicBezTo>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grpSp>
        <p:nvGrpSpPr>
          <p:cNvPr id="58" name="Group 124"/>
          <p:cNvGrpSpPr/>
          <p:nvPr/>
        </p:nvGrpSpPr>
        <p:grpSpPr>
          <a:xfrm>
            <a:off x="1221236" y="3345731"/>
            <a:ext cx="415130" cy="361098"/>
            <a:chOff x="0" y="0"/>
            <a:chExt cx="1267748" cy="1083670"/>
          </a:xfrm>
        </p:grpSpPr>
        <p:sp>
          <p:nvSpPr>
            <p:cNvPr id="59" name="Shape 120"/>
            <p:cNvSpPr/>
            <p:nvPr/>
          </p:nvSpPr>
          <p:spPr>
            <a:xfrm>
              <a:off x="25400" y="139700"/>
              <a:ext cx="1145121" cy="622010"/>
            </a:xfrm>
            <a:custGeom>
              <a:avLst/>
              <a:gdLst/>
              <a:ahLst/>
              <a:cxnLst>
                <a:cxn ang="0">
                  <a:pos x="wd2" y="hd2"/>
                </a:cxn>
                <a:cxn ang="5400000">
                  <a:pos x="wd2" y="hd2"/>
                </a:cxn>
                <a:cxn ang="10800000">
                  <a:pos x="wd2" y="hd2"/>
                </a:cxn>
                <a:cxn ang="16200000">
                  <a:pos x="wd2" y="hd2"/>
                </a:cxn>
              </a:cxnLst>
              <a:rect l="0" t="0" r="r" b="b"/>
              <a:pathLst>
                <a:path w="21600" h="21600" extrusionOk="0">
                  <a:moveTo>
                    <a:pt x="0" y="15867"/>
                  </a:moveTo>
                  <a:lnTo>
                    <a:pt x="1245" y="21600"/>
                  </a:lnTo>
                  <a:lnTo>
                    <a:pt x="21600" y="4069"/>
                  </a:lnTo>
                  <a:lnTo>
                    <a:pt x="19890" y="0"/>
                  </a:lnTo>
                  <a:cubicBezTo>
                    <a:pt x="19890" y="0"/>
                    <a:pt x="0" y="15867"/>
                    <a:pt x="0" y="15867"/>
                  </a:cubicBezTo>
                  <a:close/>
                </a:path>
              </a:pathLst>
            </a:custGeom>
            <a:solidFill>
              <a:srgbClr val="EF7A4F"/>
            </a:solidFill>
            <a:ln w="12700" cap="flat">
              <a:solidFill>
                <a:srgbClr val="084CA1"/>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60" name="Shape 121"/>
            <p:cNvSpPr/>
            <p:nvPr/>
          </p:nvSpPr>
          <p:spPr>
            <a:xfrm>
              <a:off x="0" y="-1"/>
              <a:ext cx="1267749" cy="1083672"/>
            </a:xfrm>
            <a:custGeom>
              <a:avLst/>
              <a:gdLst/>
              <a:ahLst/>
              <a:cxnLst>
                <a:cxn ang="0">
                  <a:pos x="wd2" y="hd2"/>
                </a:cxn>
                <a:cxn ang="5400000">
                  <a:pos x="wd2" y="hd2"/>
                </a:cxn>
                <a:cxn ang="10800000">
                  <a:pos x="wd2" y="hd2"/>
                </a:cxn>
                <a:cxn ang="16200000">
                  <a:pos x="wd2" y="hd2"/>
                </a:cxn>
              </a:cxnLst>
              <a:rect l="0" t="0" r="r" b="b"/>
              <a:pathLst>
                <a:path w="18687" h="18293" extrusionOk="0">
                  <a:moveTo>
                    <a:pt x="8194" y="17719"/>
                  </a:moveTo>
                  <a:cubicBezTo>
                    <a:pt x="10898" y="16631"/>
                    <a:pt x="14425" y="14205"/>
                    <a:pt x="17164" y="12870"/>
                  </a:cubicBezTo>
                  <a:cubicBezTo>
                    <a:pt x="20097" y="11441"/>
                    <a:pt x="18101" y="6816"/>
                    <a:pt x="16907" y="4123"/>
                  </a:cubicBezTo>
                  <a:cubicBezTo>
                    <a:pt x="14303" y="-1751"/>
                    <a:pt x="12799" y="-328"/>
                    <a:pt x="7818" y="2147"/>
                  </a:cubicBezTo>
                  <a:cubicBezTo>
                    <a:pt x="1242" y="5414"/>
                    <a:pt x="-1503" y="5056"/>
                    <a:pt x="807" y="11417"/>
                  </a:cubicBezTo>
                  <a:cubicBezTo>
                    <a:pt x="2354" y="15678"/>
                    <a:pt x="2905" y="19849"/>
                    <a:pt x="8194" y="17719"/>
                  </a:cubicBezTo>
                  <a:close/>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61" name="Shape 122"/>
            <p:cNvSpPr/>
            <p:nvPr/>
          </p:nvSpPr>
          <p:spPr>
            <a:xfrm>
              <a:off x="38100" y="127000"/>
              <a:ext cx="1037171" cy="4783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029" y="13297"/>
                    <a:pt x="14620" y="8560"/>
                    <a:pt x="21600" y="0"/>
                  </a:cubicBezTo>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62" name="Shape 123"/>
            <p:cNvSpPr/>
            <p:nvPr/>
          </p:nvSpPr>
          <p:spPr>
            <a:xfrm>
              <a:off x="101600" y="279400"/>
              <a:ext cx="1049871" cy="4953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723" y="8835"/>
                    <a:pt x="7127" y="13830"/>
                    <a:pt x="0" y="21600"/>
                  </a:cubicBezTo>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grpSp>
        <p:nvGrpSpPr>
          <p:cNvPr id="63" name="Group 124"/>
          <p:cNvGrpSpPr/>
          <p:nvPr/>
        </p:nvGrpSpPr>
        <p:grpSpPr>
          <a:xfrm>
            <a:off x="1221236" y="4333494"/>
            <a:ext cx="415130" cy="361098"/>
            <a:chOff x="0" y="0"/>
            <a:chExt cx="1267748" cy="1083670"/>
          </a:xfrm>
        </p:grpSpPr>
        <p:sp>
          <p:nvSpPr>
            <p:cNvPr id="64" name="Shape 120"/>
            <p:cNvSpPr/>
            <p:nvPr/>
          </p:nvSpPr>
          <p:spPr>
            <a:xfrm>
              <a:off x="25400" y="139700"/>
              <a:ext cx="1145121" cy="622010"/>
            </a:xfrm>
            <a:custGeom>
              <a:avLst/>
              <a:gdLst/>
              <a:ahLst/>
              <a:cxnLst>
                <a:cxn ang="0">
                  <a:pos x="wd2" y="hd2"/>
                </a:cxn>
                <a:cxn ang="5400000">
                  <a:pos x="wd2" y="hd2"/>
                </a:cxn>
                <a:cxn ang="10800000">
                  <a:pos x="wd2" y="hd2"/>
                </a:cxn>
                <a:cxn ang="16200000">
                  <a:pos x="wd2" y="hd2"/>
                </a:cxn>
              </a:cxnLst>
              <a:rect l="0" t="0" r="r" b="b"/>
              <a:pathLst>
                <a:path w="21600" h="21600" extrusionOk="0">
                  <a:moveTo>
                    <a:pt x="0" y="15867"/>
                  </a:moveTo>
                  <a:lnTo>
                    <a:pt x="1245" y="21600"/>
                  </a:lnTo>
                  <a:lnTo>
                    <a:pt x="21600" y="4069"/>
                  </a:lnTo>
                  <a:lnTo>
                    <a:pt x="19890" y="0"/>
                  </a:lnTo>
                  <a:cubicBezTo>
                    <a:pt x="19890" y="0"/>
                    <a:pt x="0" y="15867"/>
                    <a:pt x="0" y="15867"/>
                  </a:cubicBezTo>
                  <a:close/>
                </a:path>
              </a:pathLst>
            </a:custGeom>
            <a:solidFill>
              <a:srgbClr val="EF7A4F"/>
            </a:solidFill>
            <a:ln w="12700" cap="flat">
              <a:solidFill>
                <a:srgbClr val="084CA1"/>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65" name="Shape 121"/>
            <p:cNvSpPr/>
            <p:nvPr/>
          </p:nvSpPr>
          <p:spPr>
            <a:xfrm>
              <a:off x="0" y="-1"/>
              <a:ext cx="1267749" cy="1083672"/>
            </a:xfrm>
            <a:custGeom>
              <a:avLst/>
              <a:gdLst/>
              <a:ahLst/>
              <a:cxnLst>
                <a:cxn ang="0">
                  <a:pos x="wd2" y="hd2"/>
                </a:cxn>
                <a:cxn ang="5400000">
                  <a:pos x="wd2" y="hd2"/>
                </a:cxn>
                <a:cxn ang="10800000">
                  <a:pos x="wd2" y="hd2"/>
                </a:cxn>
                <a:cxn ang="16200000">
                  <a:pos x="wd2" y="hd2"/>
                </a:cxn>
              </a:cxnLst>
              <a:rect l="0" t="0" r="r" b="b"/>
              <a:pathLst>
                <a:path w="18687" h="18293" extrusionOk="0">
                  <a:moveTo>
                    <a:pt x="8194" y="17719"/>
                  </a:moveTo>
                  <a:cubicBezTo>
                    <a:pt x="10898" y="16631"/>
                    <a:pt x="14425" y="14205"/>
                    <a:pt x="17164" y="12870"/>
                  </a:cubicBezTo>
                  <a:cubicBezTo>
                    <a:pt x="20097" y="11441"/>
                    <a:pt x="18101" y="6816"/>
                    <a:pt x="16907" y="4123"/>
                  </a:cubicBezTo>
                  <a:cubicBezTo>
                    <a:pt x="14303" y="-1751"/>
                    <a:pt x="12799" y="-328"/>
                    <a:pt x="7818" y="2147"/>
                  </a:cubicBezTo>
                  <a:cubicBezTo>
                    <a:pt x="1242" y="5414"/>
                    <a:pt x="-1503" y="5056"/>
                    <a:pt x="807" y="11417"/>
                  </a:cubicBezTo>
                  <a:cubicBezTo>
                    <a:pt x="2354" y="15678"/>
                    <a:pt x="2905" y="19849"/>
                    <a:pt x="8194" y="17719"/>
                  </a:cubicBezTo>
                  <a:close/>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66" name="Shape 122"/>
            <p:cNvSpPr/>
            <p:nvPr/>
          </p:nvSpPr>
          <p:spPr>
            <a:xfrm>
              <a:off x="38100" y="127000"/>
              <a:ext cx="1037171" cy="4783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029" y="13297"/>
                    <a:pt x="14620" y="8560"/>
                    <a:pt x="21600" y="0"/>
                  </a:cubicBezTo>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67" name="Shape 123"/>
            <p:cNvSpPr/>
            <p:nvPr/>
          </p:nvSpPr>
          <p:spPr>
            <a:xfrm>
              <a:off x="101600" y="279400"/>
              <a:ext cx="1049871" cy="4953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723" y="8835"/>
                    <a:pt x="7127" y="13830"/>
                    <a:pt x="0" y="21600"/>
                  </a:cubicBezTo>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68" name="TextBox 67"/>
          <p:cNvSpPr txBox="1"/>
          <p:nvPr/>
        </p:nvSpPr>
        <p:spPr>
          <a:xfrm>
            <a:off x="1744412" y="4235261"/>
            <a:ext cx="4843811" cy="484746"/>
          </a:xfrm>
          <a:prstGeom prst="rect">
            <a:avLst/>
          </a:prstGeom>
          <a:noFill/>
        </p:spPr>
        <p:txBody>
          <a:bodyPr wrap="square" lIns="68579" tIns="34289" rIns="68579" bIns="34289" rtlCol="0">
            <a:spAutoFit/>
          </a:bodyPr>
          <a:lstStyle/>
          <a:p>
            <a:pPr>
              <a:lnSpc>
                <a:spcPct val="150000"/>
              </a:lnSpc>
            </a:pPr>
            <a:r>
              <a:rPr lang="zh-CN" altLang="en-US" sz="1800" dirty="0">
                <a:ea typeface="微软雅黑"/>
                <a:cs typeface="+mn-ea"/>
              </a:rPr>
              <a:t>专用存款</a:t>
            </a:r>
            <a:r>
              <a:rPr lang="zh-CN" altLang="en-US" sz="1800" dirty="0" smtClean="0">
                <a:ea typeface="微软雅黑"/>
                <a:cs typeface="+mn-ea"/>
              </a:rPr>
              <a:t>账户：因</a:t>
            </a:r>
            <a:r>
              <a:rPr lang="zh-CN" altLang="en-US" sz="1800" dirty="0">
                <a:ea typeface="微软雅黑"/>
                <a:cs typeface="+mn-ea"/>
              </a:rPr>
              <a:t>特定用途需要所设立的账户</a:t>
            </a:r>
          </a:p>
        </p:txBody>
      </p:sp>
      <p:grpSp>
        <p:nvGrpSpPr>
          <p:cNvPr id="69" name="Group 44"/>
          <p:cNvGrpSpPr/>
          <p:nvPr/>
        </p:nvGrpSpPr>
        <p:grpSpPr>
          <a:xfrm>
            <a:off x="3483248" y="2123982"/>
            <a:ext cx="209877" cy="162198"/>
            <a:chOff x="0" y="0"/>
            <a:chExt cx="807366" cy="906807"/>
          </a:xfrm>
        </p:grpSpPr>
        <p:sp>
          <p:nvSpPr>
            <p:cNvPr id="70"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28575"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71"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28575"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73" name="Shape 42"/>
          <p:cNvSpPr/>
          <p:nvPr/>
        </p:nvSpPr>
        <p:spPr>
          <a:xfrm>
            <a:off x="6012160" y="2135217"/>
            <a:ext cx="216025" cy="150963"/>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28575"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78" name="KSO_Shape"/>
          <p:cNvSpPr>
            <a:spLocks/>
          </p:cNvSpPr>
          <p:nvPr/>
        </p:nvSpPr>
        <p:spPr bwMode="auto">
          <a:xfrm>
            <a:off x="6091170" y="2073515"/>
            <a:ext cx="142442" cy="181493"/>
          </a:xfrm>
          <a:custGeom>
            <a:avLst/>
            <a:gdLst>
              <a:gd name="T0" fmla="*/ 1000275 w 5381"/>
              <a:gd name="T1" fmla="*/ 876834 h 6858"/>
              <a:gd name="T2" fmla="*/ 1192717 w 5381"/>
              <a:gd name="T3" fmla="*/ 1289261 h 6858"/>
              <a:gd name="T4" fmla="*/ 1158324 w 5381"/>
              <a:gd name="T5" fmla="*/ 1323914 h 6858"/>
              <a:gd name="T6" fmla="*/ 1158324 w 5381"/>
              <a:gd name="T7" fmla="*/ 1343603 h 6858"/>
              <a:gd name="T8" fmla="*/ 1108704 w 5381"/>
              <a:gd name="T9" fmla="*/ 1383245 h 6858"/>
              <a:gd name="T10" fmla="*/ 1121044 w 5381"/>
              <a:gd name="T11" fmla="*/ 1417635 h 6858"/>
              <a:gd name="T12" fmla="*/ 1039656 w 5381"/>
              <a:gd name="T13" fmla="*/ 1479329 h 6858"/>
              <a:gd name="T14" fmla="*/ 945667 w 5381"/>
              <a:gd name="T15" fmla="*/ 1370906 h 6858"/>
              <a:gd name="T16" fmla="*/ 713582 w 5381"/>
              <a:gd name="T17" fmla="*/ 1012559 h 6858"/>
              <a:gd name="T18" fmla="*/ 224471 w 5381"/>
              <a:gd name="T19" fmla="*/ 1770994 h 6858"/>
              <a:gd name="T20" fmla="*/ 96089 w 5381"/>
              <a:gd name="T21" fmla="*/ 1800397 h 6858"/>
              <a:gd name="T22" fmla="*/ 44369 w 5381"/>
              <a:gd name="T23" fmla="*/ 1751042 h 6858"/>
              <a:gd name="T24" fmla="*/ 7351 w 5381"/>
              <a:gd name="T25" fmla="*/ 1674647 h 6858"/>
              <a:gd name="T26" fmla="*/ 14702 w 5381"/>
              <a:gd name="T27" fmla="*/ 1635006 h 6858"/>
              <a:gd name="T28" fmla="*/ 12339 w 5381"/>
              <a:gd name="T29" fmla="*/ 1585651 h 6858"/>
              <a:gd name="T30" fmla="*/ 0 w 5381"/>
              <a:gd name="T31" fmla="*/ 1568325 h 6858"/>
              <a:gd name="T32" fmla="*/ 59071 w 5381"/>
              <a:gd name="T33" fmla="*/ 1447301 h 6858"/>
              <a:gd name="T34" fmla="*/ 118405 w 5381"/>
              <a:gd name="T35" fmla="*/ 1346229 h 6858"/>
              <a:gd name="T36" fmla="*/ 540831 w 5381"/>
              <a:gd name="T37" fmla="*/ 785475 h 6858"/>
              <a:gd name="T38" fmla="*/ 570236 w 5381"/>
              <a:gd name="T39" fmla="*/ 750822 h 6858"/>
              <a:gd name="T40" fmla="*/ 387508 w 5381"/>
              <a:gd name="T41" fmla="*/ 247036 h 6858"/>
              <a:gd name="T42" fmla="*/ 360467 w 5381"/>
              <a:gd name="T43" fmla="*/ 163028 h 6858"/>
              <a:gd name="T44" fmla="*/ 392497 w 5381"/>
              <a:gd name="T45" fmla="*/ 111311 h 6858"/>
              <a:gd name="T46" fmla="*/ 409824 w 5381"/>
              <a:gd name="T47" fmla="*/ 96347 h 6858"/>
              <a:gd name="T48" fmla="*/ 427152 w 5381"/>
              <a:gd name="T49" fmla="*/ 88996 h 6858"/>
              <a:gd name="T50" fmla="*/ 466795 w 5381"/>
              <a:gd name="T51" fmla="*/ 111311 h 6858"/>
              <a:gd name="T52" fmla="*/ 506176 w 5381"/>
              <a:gd name="T53" fmla="*/ 98972 h 6858"/>
              <a:gd name="T54" fmla="*/ 528492 w 5381"/>
              <a:gd name="T55" fmla="*/ 81645 h 6858"/>
              <a:gd name="T56" fmla="*/ 555534 w 5381"/>
              <a:gd name="T57" fmla="*/ 61956 h 6858"/>
              <a:gd name="T58" fmla="*/ 599903 w 5381"/>
              <a:gd name="T59" fmla="*/ 106323 h 6858"/>
              <a:gd name="T60" fmla="*/ 701243 w 5381"/>
              <a:gd name="T61" fmla="*/ 308729 h 6858"/>
              <a:gd name="T62" fmla="*/ 787618 w 5381"/>
              <a:gd name="T63" fmla="*/ 476746 h 6858"/>
              <a:gd name="T64" fmla="*/ 849315 w 5381"/>
              <a:gd name="T65" fmla="*/ 400088 h 6858"/>
              <a:gd name="T66" fmla="*/ 970346 w 5381"/>
              <a:gd name="T67" fmla="*/ 262000 h 6858"/>
              <a:gd name="T68" fmla="*/ 1207682 w 5381"/>
              <a:gd name="T69" fmla="*/ 2625 h 6858"/>
              <a:gd name="T70" fmla="*/ 1294057 w 5381"/>
              <a:gd name="T71" fmla="*/ 49617 h 6858"/>
              <a:gd name="T72" fmla="*/ 1321361 w 5381"/>
              <a:gd name="T73" fmla="*/ 24940 h 6858"/>
              <a:gd name="T74" fmla="*/ 1348403 w 5381"/>
              <a:gd name="T75" fmla="*/ 0 h 6858"/>
              <a:gd name="T76" fmla="*/ 1363105 w 5381"/>
              <a:gd name="T77" fmla="*/ 19952 h 6858"/>
              <a:gd name="T78" fmla="*/ 1412725 w 5381"/>
              <a:gd name="T79" fmla="*/ 88996 h 6858"/>
              <a:gd name="T80" fmla="*/ 1385421 w 5381"/>
              <a:gd name="T81" fmla="*/ 128375 h 6858"/>
              <a:gd name="T82" fmla="*/ 1301408 w 5381"/>
              <a:gd name="T83" fmla="*/ 229709 h 6858"/>
              <a:gd name="T84" fmla="*/ 950655 w 5381"/>
              <a:gd name="T85" fmla="*/ 684140 h 6858"/>
              <a:gd name="T86" fmla="*/ 923614 w 5381"/>
              <a:gd name="T87" fmla="*/ 723782 h 6858"/>
              <a:gd name="T88" fmla="*/ 1000275 w 5381"/>
              <a:gd name="T89" fmla="*/ 876834 h 685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381" h="6858">
                <a:moveTo>
                  <a:pt x="3810" y="3340"/>
                </a:moveTo>
                <a:cubicBezTo>
                  <a:pt x="4543" y="4911"/>
                  <a:pt x="4543" y="4911"/>
                  <a:pt x="4543" y="4911"/>
                </a:cubicBezTo>
                <a:cubicBezTo>
                  <a:pt x="4515" y="4977"/>
                  <a:pt x="4478" y="5014"/>
                  <a:pt x="4412" y="5043"/>
                </a:cubicBezTo>
                <a:cubicBezTo>
                  <a:pt x="4412" y="5118"/>
                  <a:pt x="4412" y="5118"/>
                  <a:pt x="4412" y="5118"/>
                </a:cubicBezTo>
                <a:cubicBezTo>
                  <a:pt x="4374" y="5156"/>
                  <a:pt x="4223" y="5212"/>
                  <a:pt x="4223" y="5269"/>
                </a:cubicBezTo>
                <a:cubicBezTo>
                  <a:pt x="4223" y="5306"/>
                  <a:pt x="4252" y="5363"/>
                  <a:pt x="4270" y="5400"/>
                </a:cubicBezTo>
                <a:cubicBezTo>
                  <a:pt x="4252" y="5513"/>
                  <a:pt x="4073" y="5635"/>
                  <a:pt x="3960" y="5635"/>
                </a:cubicBezTo>
                <a:cubicBezTo>
                  <a:pt x="3838" y="5635"/>
                  <a:pt x="3649" y="5297"/>
                  <a:pt x="3602" y="5222"/>
                </a:cubicBezTo>
                <a:cubicBezTo>
                  <a:pt x="2718" y="3857"/>
                  <a:pt x="2718" y="3857"/>
                  <a:pt x="2718" y="3857"/>
                </a:cubicBezTo>
                <a:cubicBezTo>
                  <a:pt x="855" y="6746"/>
                  <a:pt x="855" y="6746"/>
                  <a:pt x="855" y="6746"/>
                </a:cubicBezTo>
                <a:cubicBezTo>
                  <a:pt x="743" y="6830"/>
                  <a:pt x="498" y="6858"/>
                  <a:pt x="366" y="6858"/>
                </a:cubicBezTo>
                <a:cubicBezTo>
                  <a:pt x="244" y="6858"/>
                  <a:pt x="225" y="6764"/>
                  <a:pt x="169" y="6670"/>
                </a:cubicBezTo>
                <a:cubicBezTo>
                  <a:pt x="112" y="6586"/>
                  <a:pt x="28" y="6482"/>
                  <a:pt x="28" y="6379"/>
                </a:cubicBezTo>
                <a:cubicBezTo>
                  <a:pt x="28" y="6322"/>
                  <a:pt x="37" y="6285"/>
                  <a:pt x="56" y="6228"/>
                </a:cubicBezTo>
                <a:cubicBezTo>
                  <a:pt x="75" y="6153"/>
                  <a:pt x="112" y="6097"/>
                  <a:pt x="47" y="6040"/>
                </a:cubicBezTo>
                <a:cubicBezTo>
                  <a:pt x="28" y="6021"/>
                  <a:pt x="0" y="6002"/>
                  <a:pt x="0" y="5974"/>
                </a:cubicBezTo>
                <a:cubicBezTo>
                  <a:pt x="0" y="5852"/>
                  <a:pt x="159" y="5626"/>
                  <a:pt x="225" y="5513"/>
                </a:cubicBezTo>
                <a:cubicBezTo>
                  <a:pt x="451" y="5128"/>
                  <a:pt x="451" y="5128"/>
                  <a:pt x="451" y="5128"/>
                </a:cubicBezTo>
                <a:cubicBezTo>
                  <a:pt x="837" y="4450"/>
                  <a:pt x="1552" y="3603"/>
                  <a:pt x="2060" y="2992"/>
                </a:cubicBezTo>
                <a:cubicBezTo>
                  <a:pt x="2172" y="2860"/>
                  <a:pt x="2172" y="2860"/>
                  <a:pt x="2172" y="2860"/>
                </a:cubicBezTo>
                <a:cubicBezTo>
                  <a:pt x="1476" y="941"/>
                  <a:pt x="1476" y="941"/>
                  <a:pt x="1476" y="941"/>
                </a:cubicBezTo>
                <a:cubicBezTo>
                  <a:pt x="1448" y="866"/>
                  <a:pt x="1373" y="706"/>
                  <a:pt x="1373" y="621"/>
                </a:cubicBezTo>
                <a:cubicBezTo>
                  <a:pt x="1373" y="556"/>
                  <a:pt x="1458" y="471"/>
                  <a:pt x="1495" y="424"/>
                </a:cubicBezTo>
                <a:cubicBezTo>
                  <a:pt x="1561" y="367"/>
                  <a:pt x="1561" y="367"/>
                  <a:pt x="1561" y="367"/>
                </a:cubicBezTo>
                <a:cubicBezTo>
                  <a:pt x="1580" y="348"/>
                  <a:pt x="1599" y="339"/>
                  <a:pt x="1627" y="339"/>
                </a:cubicBezTo>
                <a:cubicBezTo>
                  <a:pt x="1693" y="339"/>
                  <a:pt x="1730" y="386"/>
                  <a:pt x="1778" y="424"/>
                </a:cubicBezTo>
                <a:cubicBezTo>
                  <a:pt x="1834" y="377"/>
                  <a:pt x="1862" y="377"/>
                  <a:pt x="1928" y="377"/>
                </a:cubicBezTo>
                <a:cubicBezTo>
                  <a:pt x="1984" y="348"/>
                  <a:pt x="1984" y="348"/>
                  <a:pt x="2013" y="311"/>
                </a:cubicBezTo>
                <a:cubicBezTo>
                  <a:pt x="2041" y="264"/>
                  <a:pt x="2060" y="236"/>
                  <a:pt x="2116" y="236"/>
                </a:cubicBezTo>
                <a:cubicBezTo>
                  <a:pt x="2219" y="236"/>
                  <a:pt x="2248" y="330"/>
                  <a:pt x="2285" y="405"/>
                </a:cubicBezTo>
                <a:cubicBezTo>
                  <a:pt x="2671" y="1176"/>
                  <a:pt x="2671" y="1176"/>
                  <a:pt x="2671" y="1176"/>
                </a:cubicBezTo>
                <a:cubicBezTo>
                  <a:pt x="3000" y="1816"/>
                  <a:pt x="3000" y="1816"/>
                  <a:pt x="3000" y="1816"/>
                </a:cubicBezTo>
                <a:cubicBezTo>
                  <a:pt x="3235" y="1524"/>
                  <a:pt x="3235" y="1524"/>
                  <a:pt x="3235" y="1524"/>
                </a:cubicBezTo>
                <a:cubicBezTo>
                  <a:pt x="3696" y="998"/>
                  <a:pt x="3696" y="998"/>
                  <a:pt x="3696" y="998"/>
                </a:cubicBezTo>
                <a:cubicBezTo>
                  <a:pt x="3800" y="875"/>
                  <a:pt x="4515" y="10"/>
                  <a:pt x="4600" y="10"/>
                </a:cubicBezTo>
                <a:cubicBezTo>
                  <a:pt x="4656" y="10"/>
                  <a:pt x="4873" y="142"/>
                  <a:pt x="4929" y="189"/>
                </a:cubicBezTo>
                <a:cubicBezTo>
                  <a:pt x="5033" y="95"/>
                  <a:pt x="5033" y="95"/>
                  <a:pt x="5033" y="95"/>
                </a:cubicBezTo>
                <a:cubicBezTo>
                  <a:pt x="5051" y="66"/>
                  <a:pt x="5108" y="0"/>
                  <a:pt x="5136" y="0"/>
                </a:cubicBezTo>
                <a:cubicBezTo>
                  <a:pt x="5164" y="0"/>
                  <a:pt x="5183" y="57"/>
                  <a:pt x="5192" y="76"/>
                </a:cubicBezTo>
                <a:cubicBezTo>
                  <a:pt x="5230" y="170"/>
                  <a:pt x="5381" y="273"/>
                  <a:pt x="5381" y="339"/>
                </a:cubicBezTo>
                <a:cubicBezTo>
                  <a:pt x="5381" y="396"/>
                  <a:pt x="5315" y="452"/>
                  <a:pt x="5277" y="489"/>
                </a:cubicBezTo>
                <a:cubicBezTo>
                  <a:pt x="5173" y="584"/>
                  <a:pt x="5042" y="762"/>
                  <a:pt x="4957" y="875"/>
                </a:cubicBezTo>
                <a:cubicBezTo>
                  <a:pt x="3621" y="2606"/>
                  <a:pt x="3621" y="2606"/>
                  <a:pt x="3621" y="2606"/>
                </a:cubicBezTo>
                <a:cubicBezTo>
                  <a:pt x="3518" y="2757"/>
                  <a:pt x="3518" y="2757"/>
                  <a:pt x="3518" y="2757"/>
                </a:cubicBezTo>
                <a:cubicBezTo>
                  <a:pt x="3810" y="3340"/>
                  <a:pt x="3810" y="3340"/>
                  <a:pt x="3810" y="3340"/>
                </a:cubicBezTo>
                <a:close/>
              </a:path>
            </a:pathLst>
          </a:custGeom>
          <a:solidFill>
            <a:schemeClr val="accent6">
              <a:lumMod val="75000"/>
            </a:schemeClr>
          </a:solidFill>
          <a:ln w="19050">
            <a:solidFill>
              <a:srgbClr val="084CA1"/>
            </a:solid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800"/>
          </a:p>
        </p:txBody>
      </p:sp>
      <p:sp>
        <p:nvSpPr>
          <p:cNvPr id="79" name="TextBox 78"/>
          <p:cNvSpPr txBox="1"/>
          <p:nvPr/>
        </p:nvSpPr>
        <p:spPr>
          <a:xfrm>
            <a:off x="3377373" y="3692218"/>
            <a:ext cx="2922819" cy="484746"/>
          </a:xfrm>
          <a:prstGeom prst="rect">
            <a:avLst/>
          </a:prstGeom>
          <a:noFill/>
        </p:spPr>
        <p:txBody>
          <a:bodyPr wrap="square" lIns="68579" tIns="34289" rIns="68579" bIns="34289" rtlCol="0">
            <a:spAutoFit/>
          </a:bodyPr>
          <a:lstStyle/>
          <a:p>
            <a:pPr>
              <a:lnSpc>
                <a:spcPct val="150000"/>
              </a:lnSpc>
            </a:pPr>
            <a:r>
              <a:rPr lang="zh-CN" altLang="en-US" sz="1800" dirty="0" smtClean="0">
                <a:ea typeface="微软雅黑"/>
                <a:cs typeface="+mn-ea"/>
              </a:rPr>
              <a:t>     转账</a:t>
            </a:r>
            <a:r>
              <a:rPr lang="zh-CN" altLang="en-US" sz="1800" dirty="0">
                <a:ea typeface="微软雅黑"/>
                <a:cs typeface="+mn-ea"/>
              </a:rPr>
              <a:t>结算和</a:t>
            </a:r>
            <a:r>
              <a:rPr lang="zh-CN" altLang="en-US" sz="1800" dirty="0" smtClean="0">
                <a:ea typeface="微软雅黑"/>
                <a:cs typeface="+mn-ea"/>
              </a:rPr>
              <a:t>现金</a:t>
            </a:r>
            <a:r>
              <a:rPr lang="zh-CN" altLang="en-US" sz="1800" dirty="0">
                <a:ea typeface="微软雅黑"/>
                <a:cs typeface="+mn-ea"/>
              </a:rPr>
              <a:t>收付</a:t>
            </a:r>
            <a:r>
              <a:rPr lang="zh-CN" altLang="en-US" sz="1800" dirty="0" smtClean="0">
                <a:ea typeface="微软雅黑"/>
                <a:cs typeface="+mn-ea"/>
              </a:rPr>
              <a:t>       </a:t>
            </a:r>
            <a:endParaRPr lang="zh-CN" altLang="en-US" sz="1800" dirty="0">
              <a:ea typeface="微软雅黑"/>
              <a:cs typeface="+mn-ea"/>
            </a:endParaRPr>
          </a:p>
        </p:txBody>
      </p:sp>
      <p:grpSp>
        <p:nvGrpSpPr>
          <p:cNvPr id="80" name="Group 44"/>
          <p:cNvGrpSpPr/>
          <p:nvPr/>
        </p:nvGrpSpPr>
        <p:grpSpPr>
          <a:xfrm>
            <a:off x="3440749" y="3870750"/>
            <a:ext cx="209877" cy="162198"/>
            <a:chOff x="0" y="0"/>
            <a:chExt cx="807366" cy="906807"/>
          </a:xfrm>
        </p:grpSpPr>
        <p:sp>
          <p:nvSpPr>
            <p:cNvPr id="81"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28575"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82"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28575"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84" name="Shape 153"/>
          <p:cNvSpPr/>
          <p:nvPr/>
        </p:nvSpPr>
        <p:spPr>
          <a:xfrm rot="1457873">
            <a:off x="7400529" y="667928"/>
            <a:ext cx="1142177" cy="1390813"/>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86" name="TextBox 85"/>
          <p:cNvSpPr txBox="1"/>
          <p:nvPr/>
        </p:nvSpPr>
        <p:spPr>
          <a:xfrm>
            <a:off x="7630584" y="928391"/>
            <a:ext cx="973864" cy="557971"/>
          </a:xfrm>
          <a:prstGeom prst="rect">
            <a:avLst/>
          </a:prstGeom>
          <a:noFill/>
        </p:spPr>
        <p:txBody>
          <a:bodyPr wrap="square" lIns="68579" tIns="34289" rIns="68579" bIns="34289" rtlCol="0">
            <a:spAutoFit/>
          </a:bodyPr>
          <a:lstStyle/>
          <a:p>
            <a:pPr>
              <a:lnSpc>
                <a:spcPct val="150000"/>
              </a:lnSpc>
            </a:pPr>
            <a:r>
              <a:rPr lang="zh-CN" altLang="en-US" sz="2400" b="1" dirty="0" smtClean="0">
                <a:solidFill>
                  <a:srgbClr val="EF7A4F"/>
                </a:solidFill>
                <a:latin typeface="微软雅黑" pitchFamily="34" charset="-122"/>
                <a:ea typeface="微软雅黑" pitchFamily="34" charset="-122"/>
                <a:cs typeface="+mn-ea"/>
              </a:rPr>
              <a:t>一 个</a:t>
            </a:r>
            <a:endParaRPr lang="zh-CN" altLang="en-US" sz="2400" b="1" dirty="0">
              <a:solidFill>
                <a:srgbClr val="EF7A4F"/>
              </a:solidFill>
              <a:latin typeface="微软雅黑" pitchFamily="34" charset="-122"/>
              <a:ea typeface="微软雅黑" pitchFamily="34" charset="-122"/>
              <a:cs typeface="+mn-ea"/>
            </a:endParaRPr>
          </a:p>
        </p:txBody>
      </p:sp>
      <p:grpSp>
        <p:nvGrpSpPr>
          <p:cNvPr id="87" name="Group 124"/>
          <p:cNvGrpSpPr/>
          <p:nvPr/>
        </p:nvGrpSpPr>
        <p:grpSpPr>
          <a:xfrm>
            <a:off x="1221236" y="2571750"/>
            <a:ext cx="415130" cy="361098"/>
            <a:chOff x="0" y="0"/>
            <a:chExt cx="1267748" cy="1083670"/>
          </a:xfrm>
        </p:grpSpPr>
        <p:sp>
          <p:nvSpPr>
            <p:cNvPr id="88" name="Shape 120"/>
            <p:cNvSpPr/>
            <p:nvPr/>
          </p:nvSpPr>
          <p:spPr>
            <a:xfrm>
              <a:off x="25400" y="139700"/>
              <a:ext cx="1145121" cy="622010"/>
            </a:xfrm>
            <a:custGeom>
              <a:avLst/>
              <a:gdLst/>
              <a:ahLst/>
              <a:cxnLst>
                <a:cxn ang="0">
                  <a:pos x="wd2" y="hd2"/>
                </a:cxn>
                <a:cxn ang="5400000">
                  <a:pos x="wd2" y="hd2"/>
                </a:cxn>
                <a:cxn ang="10800000">
                  <a:pos x="wd2" y="hd2"/>
                </a:cxn>
                <a:cxn ang="16200000">
                  <a:pos x="wd2" y="hd2"/>
                </a:cxn>
              </a:cxnLst>
              <a:rect l="0" t="0" r="r" b="b"/>
              <a:pathLst>
                <a:path w="21600" h="21600" extrusionOk="0">
                  <a:moveTo>
                    <a:pt x="0" y="15867"/>
                  </a:moveTo>
                  <a:lnTo>
                    <a:pt x="1245" y="21600"/>
                  </a:lnTo>
                  <a:lnTo>
                    <a:pt x="21600" y="4069"/>
                  </a:lnTo>
                  <a:lnTo>
                    <a:pt x="19890" y="0"/>
                  </a:lnTo>
                  <a:cubicBezTo>
                    <a:pt x="19890" y="0"/>
                    <a:pt x="0" y="15867"/>
                    <a:pt x="0" y="15867"/>
                  </a:cubicBezTo>
                  <a:close/>
                </a:path>
              </a:pathLst>
            </a:custGeom>
            <a:solidFill>
              <a:srgbClr val="EF7A4F"/>
            </a:solidFill>
            <a:ln w="12700" cap="flat">
              <a:solidFill>
                <a:srgbClr val="084CA1"/>
              </a:solid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89" name="Shape 121"/>
            <p:cNvSpPr/>
            <p:nvPr/>
          </p:nvSpPr>
          <p:spPr>
            <a:xfrm>
              <a:off x="0" y="-1"/>
              <a:ext cx="1267749" cy="1083672"/>
            </a:xfrm>
            <a:custGeom>
              <a:avLst/>
              <a:gdLst/>
              <a:ahLst/>
              <a:cxnLst>
                <a:cxn ang="0">
                  <a:pos x="wd2" y="hd2"/>
                </a:cxn>
                <a:cxn ang="5400000">
                  <a:pos x="wd2" y="hd2"/>
                </a:cxn>
                <a:cxn ang="10800000">
                  <a:pos x="wd2" y="hd2"/>
                </a:cxn>
                <a:cxn ang="16200000">
                  <a:pos x="wd2" y="hd2"/>
                </a:cxn>
              </a:cxnLst>
              <a:rect l="0" t="0" r="r" b="b"/>
              <a:pathLst>
                <a:path w="18687" h="18293" extrusionOk="0">
                  <a:moveTo>
                    <a:pt x="8194" y="17719"/>
                  </a:moveTo>
                  <a:cubicBezTo>
                    <a:pt x="10898" y="16631"/>
                    <a:pt x="14425" y="14205"/>
                    <a:pt x="17164" y="12870"/>
                  </a:cubicBezTo>
                  <a:cubicBezTo>
                    <a:pt x="20097" y="11441"/>
                    <a:pt x="18101" y="6816"/>
                    <a:pt x="16907" y="4123"/>
                  </a:cubicBezTo>
                  <a:cubicBezTo>
                    <a:pt x="14303" y="-1751"/>
                    <a:pt x="12799" y="-328"/>
                    <a:pt x="7818" y="2147"/>
                  </a:cubicBezTo>
                  <a:cubicBezTo>
                    <a:pt x="1242" y="5414"/>
                    <a:pt x="-1503" y="5056"/>
                    <a:pt x="807" y="11417"/>
                  </a:cubicBezTo>
                  <a:cubicBezTo>
                    <a:pt x="2354" y="15678"/>
                    <a:pt x="2905" y="19849"/>
                    <a:pt x="8194" y="17719"/>
                  </a:cubicBezTo>
                  <a:close/>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90" name="Shape 122"/>
            <p:cNvSpPr/>
            <p:nvPr/>
          </p:nvSpPr>
          <p:spPr>
            <a:xfrm>
              <a:off x="38100" y="127000"/>
              <a:ext cx="1037171" cy="4783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7029" y="13297"/>
                    <a:pt x="14620" y="8560"/>
                    <a:pt x="21600" y="0"/>
                  </a:cubicBezTo>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91" name="Shape 123"/>
            <p:cNvSpPr/>
            <p:nvPr/>
          </p:nvSpPr>
          <p:spPr>
            <a:xfrm>
              <a:off x="101600" y="279400"/>
              <a:ext cx="1049871" cy="4953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723" y="8835"/>
                    <a:pt x="7127" y="13830"/>
                    <a:pt x="0" y="21600"/>
                  </a:cubicBezTo>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92" name="TextBox 91"/>
          <p:cNvSpPr txBox="1"/>
          <p:nvPr/>
        </p:nvSpPr>
        <p:spPr>
          <a:xfrm>
            <a:off x="1744413" y="2479560"/>
            <a:ext cx="6722693" cy="440503"/>
          </a:xfrm>
          <a:prstGeom prst="rect">
            <a:avLst/>
          </a:prstGeom>
          <a:noFill/>
        </p:spPr>
        <p:txBody>
          <a:bodyPr wrap="square" lIns="68579" tIns="34289" rIns="68579" bIns="34289" rtlCol="0">
            <a:spAutoFit/>
          </a:bodyPr>
          <a:lstStyle/>
          <a:p>
            <a:pPr>
              <a:lnSpc>
                <a:spcPct val="150000"/>
              </a:lnSpc>
            </a:pPr>
            <a:r>
              <a:rPr lang="zh-CN" altLang="en-US" sz="1800" dirty="0" smtClean="0">
                <a:ea typeface="微软雅黑"/>
                <a:cs typeface="+mn-ea"/>
              </a:rPr>
              <a:t>一般存款账户：</a:t>
            </a:r>
            <a:r>
              <a:rPr lang="zh-CN" altLang="en-US" sz="1800" dirty="0">
                <a:ea typeface="微软雅黑"/>
                <a:cs typeface="+mn-ea"/>
              </a:rPr>
              <a:t>办理现金缴存和转账结算，但不能办理现金支取</a:t>
            </a:r>
          </a:p>
        </p:txBody>
      </p:sp>
    </p:spTree>
    <p:custDataLst>
      <p:tags r:id="rId1"/>
    </p:custDataLst>
    <p:extLst>
      <p:ext uri="{BB962C8B-B14F-4D97-AF65-F5344CB8AC3E}">
        <p14:creationId xmlns:p14="http://schemas.microsoft.com/office/powerpoint/2010/main" val="6557003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2921024"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银行存款的管理要求</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9" name="组合 8"/>
          <p:cNvGrpSpPr/>
          <p:nvPr/>
        </p:nvGrpSpPr>
        <p:grpSpPr>
          <a:xfrm>
            <a:off x="563120" y="1217409"/>
            <a:ext cx="804463" cy="759190"/>
            <a:chOff x="2735796" y="1319654"/>
            <a:chExt cx="1404156" cy="1053117"/>
          </a:xfrm>
        </p:grpSpPr>
        <p:sp>
          <p:nvSpPr>
            <p:cNvPr id="10" name="MH_Other_1"/>
            <p:cNvSpPr/>
            <p:nvPr>
              <p:custDataLst>
                <p:tags r:id="rId13"/>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11" name="MH_Other_2"/>
            <p:cNvSpPr/>
            <p:nvPr>
              <p:custDataLst>
                <p:tags r:id="rId14"/>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sz="3600" b="1" kern="0" dirty="0" smtClean="0">
                  <a:solidFill>
                    <a:srgbClr val="FFFFFF"/>
                  </a:solidFill>
                  <a:latin typeface="华文新魏" pitchFamily="2" charset="-122"/>
                  <a:ea typeface="华文新魏" pitchFamily="2" charset="-122"/>
                </a:rPr>
                <a:t>1</a:t>
              </a:r>
              <a:endParaRPr lang="en-US" sz="3600" b="1" kern="0" dirty="0">
                <a:solidFill>
                  <a:srgbClr val="FFFFFF"/>
                </a:solidFill>
                <a:latin typeface="华文新魏" pitchFamily="2" charset="-122"/>
                <a:ea typeface="华文新魏" pitchFamily="2" charset="-122"/>
              </a:endParaRPr>
            </a:p>
          </p:txBody>
        </p:sp>
        <p:sp>
          <p:nvSpPr>
            <p:cNvPr id="12" name="MH_Other_3"/>
            <p:cNvSpPr/>
            <p:nvPr>
              <p:custDataLst>
                <p:tags r:id="rId15"/>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grpSp>
        <p:nvGrpSpPr>
          <p:cNvPr id="14" name="组合 13"/>
          <p:cNvGrpSpPr/>
          <p:nvPr/>
        </p:nvGrpSpPr>
        <p:grpSpPr>
          <a:xfrm>
            <a:off x="563120" y="2416817"/>
            <a:ext cx="804463" cy="759190"/>
            <a:chOff x="2735796" y="1319654"/>
            <a:chExt cx="1404156" cy="1053117"/>
          </a:xfrm>
        </p:grpSpPr>
        <p:sp>
          <p:nvSpPr>
            <p:cNvPr id="15" name="MH_Other_1"/>
            <p:cNvSpPr/>
            <p:nvPr>
              <p:custDataLst>
                <p:tags r:id="rId10"/>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16" name="MH_Other_2"/>
            <p:cNvSpPr/>
            <p:nvPr>
              <p:custDataLst>
                <p:tags r:id="rId11"/>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3600" b="1" kern="0" dirty="0" smtClean="0">
                  <a:solidFill>
                    <a:srgbClr val="FFFFFF"/>
                  </a:solidFill>
                  <a:latin typeface="华文新魏" pitchFamily="2" charset="-122"/>
                  <a:ea typeface="华文新魏" pitchFamily="2" charset="-122"/>
                </a:rPr>
                <a:t>2</a:t>
              </a:r>
              <a:endParaRPr lang="en-US" sz="3600" b="1" kern="0" dirty="0">
                <a:solidFill>
                  <a:srgbClr val="FFFFFF"/>
                </a:solidFill>
                <a:latin typeface="华文新魏" pitchFamily="2" charset="-122"/>
                <a:ea typeface="华文新魏" pitchFamily="2" charset="-122"/>
              </a:endParaRPr>
            </a:p>
          </p:txBody>
        </p:sp>
        <p:sp>
          <p:nvSpPr>
            <p:cNvPr id="17" name="MH_Other_3"/>
            <p:cNvSpPr/>
            <p:nvPr>
              <p:custDataLst>
                <p:tags r:id="rId12"/>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grpSp>
        <p:nvGrpSpPr>
          <p:cNvPr id="18" name="组合 17"/>
          <p:cNvGrpSpPr/>
          <p:nvPr/>
        </p:nvGrpSpPr>
        <p:grpSpPr>
          <a:xfrm>
            <a:off x="563120" y="3699352"/>
            <a:ext cx="804463" cy="759190"/>
            <a:chOff x="2735796" y="1319654"/>
            <a:chExt cx="1404156" cy="1053117"/>
          </a:xfrm>
        </p:grpSpPr>
        <p:sp>
          <p:nvSpPr>
            <p:cNvPr id="19" name="MH_Other_1"/>
            <p:cNvSpPr/>
            <p:nvPr>
              <p:custDataLst>
                <p:tags r:id="rId7"/>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20" name="MH_Other_2"/>
            <p:cNvSpPr/>
            <p:nvPr>
              <p:custDataLst>
                <p:tags r:id="rId8"/>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3600" b="1" kern="0" dirty="0" smtClean="0">
                  <a:solidFill>
                    <a:srgbClr val="FFFFFF"/>
                  </a:solidFill>
                  <a:latin typeface="华文新魏" pitchFamily="2" charset="-122"/>
                  <a:ea typeface="华文新魏" pitchFamily="2" charset="-122"/>
                </a:rPr>
                <a:t>3</a:t>
              </a:r>
              <a:endParaRPr lang="en-US" sz="3600" b="1" kern="0" dirty="0">
                <a:solidFill>
                  <a:srgbClr val="FFFFFF"/>
                </a:solidFill>
                <a:latin typeface="华文新魏" pitchFamily="2" charset="-122"/>
                <a:ea typeface="华文新魏" pitchFamily="2" charset="-122"/>
              </a:endParaRPr>
            </a:p>
          </p:txBody>
        </p:sp>
        <p:sp>
          <p:nvSpPr>
            <p:cNvPr id="21" name="MH_Other_3"/>
            <p:cNvSpPr/>
            <p:nvPr>
              <p:custDataLst>
                <p:tags r:id="rId9"/>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sp>
        <p:nvSpPr>
          <p:cNvPr id="2" name="矩形 1"/>
          <p:cNvSpPr/>
          <p:nvPr/>
        </p:nvSpPr>
        <p:spPr>
          <a:xfrm>
            <a:off x="1632855" y="1139953"/>
            <a:ext cx="7265081"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企业按规定在其所在地银行开设账户，并且应严格按照银行结算制度进行银行存款的收付及转账业务的结算。</a:t>
            </a:r>
            <a:endParaRPr lang="zh-CN" altLang="en-US" sz="1800" dirty="0">
              <a:latin typeface="微软雅黑" pitchFamily="34" charset="-122"/>
              <a:ea typeface="微软雅黑" pitchFamily="34" charset="-122"/>
            </a:endParaRPr>
          </a:p>
        </p:txBody>
      </p:sp>
      <p:sp>
        <p:nvSpPr>
          <p:cNvPr id="3" name="矩形 2"/>
          <p:cNvSpPr/>
          <p:nvPr/>
        </p:nvSpPr>
        <p:spPr>
          <a:xfrm>
            <a:off x="1632855" y="2542496"/>
            <a:ext cx="7265081" cy="507831"/>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银行存款账户必须存入保证企业进行支付的资金，不得签发空头支票。</a:t>
            </a:r>
            <a:endParaRPr lang="zh-CN" altLang="en-US" sz="1800" dirty="0">
              <a:latin typeface="微软雅黑" pitchFamily="34" charset="-122"/>
              <a:ea typeface="微软雅黑" pitchFamily="34" charset="-122"/>
            </a:endParaRPr>
          </a:p>
        </p:txBody>
      </p:sp>
      <p:sp>
        <p:nvSpPr>
          <p:cNvPr id="5" name="矩形 4"/>
          <p:cNvSpPr/>
          <p:nvPr/>
        </p:nvSpPr>
        <p:spPr>
          <a:xfrm>
            <a:off x="1632855" y="3621896"/>
            <a:ext cx="7265081" cy="923330"/>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企业的银行存款由出纳人员进行管理，出纳人员不得兼记总账；银行存款有关票据要由专人保管和签发，票据的签发必须经专人审批。</a:t>
            </a:r>
          </a:p>
        </p:txBody>
      </p:sp>
    </p:spTree>
    <p:custDataLst>
      <p:tags r:id="rId1"/>
    </p:custDataLst>
    <p:extLst>
      <p:ext uri="{BB962C8B-B14F-4D97-AF65-F5344CB8AC3E}">
        <p14:creationId xmlns:p14="http://schemas.microsoft.com/office/powerpoint/2010/main" val="22466890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2921024"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银行存款的管理要求</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9" name="组合 8"/>
          <p:cNvGrpSpPr/>
          <p:nvPr/>
        </p:nvGrpSpPr>
        <p:grpSpPr>
          <a:xfrm>
            <a:off x="563120" y="1502409"/>
            <a:ext cx="804463" cy="759190"/>
            <a:chOff x="2735796" y="1319654"/>
            <a:chExt cx="1404156" cy="1053117"/>
          </a:xfrm>
        </p:grpSpPr>
        <p:sp>
          <p:nvSpPr>
            <p:cNvPr id="10" name="MH_Other_1"/>
            <p:cNvSpPr/>
            <p:nvPr>
              <p:custDataLst>
                <p:tags r:id="rId10"/>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11" name="MH_Other_2"/>
            <p:cNvSpPr/>
            <p:nvPr>
              <p:custDataLst>
                <p:tags r:id="rId11"/>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3600" b="1" kern="0" dirty="0" smtClean="0">
                  <a:solidFill>
                    <a:srgbClr val="FFFFFF"/>
                  </a:solidFill>
                  <a:latin typeface="华文新魏" pitchFamily="2" charset="-122"/>
                  <a:ea typeface="华文新魏" pitchFamily="2" charset="-122"/>
                </a:rPr>
                <a:t>4</a:t>
              </a:r>
              <a:endParaRPr lang="en-US" sz="3600" b="1" kern="0" dirty="0">
                <a:solidFill>
                  <a:srgbClr val="FFFFFF"/>
                </a:solidFill>
                <a:latin typeface="华文新魏" pitchFamily="2" charset="-122"/>
                <a:ea typeface="华文新魏" pitchFamily="2" charset="-122"/>
              </a:endParaRPr>
            </a:p>
          </p:txBody>
        </p:sp>
        <p:sp>
          <p:nvSpPr>
            <p:cNvPr id="12" name="MH_Other_3"/>
            <p:cNvSpPr/>
            <p:nvPr>
              <p:custDataLst>
                <p:tags r:id="rId12"/>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grpSp>
        <p:nvGrpSpPr>
          <p:cNvPr id="14" name="组合 13"/>
          <p:cNvGrpSpPr/>
          <p:nvPr/>
        </p:nvGrpSpPr>
        <p:grpSpPr>
          <a:xfrm>
            <a:off x="563120" y="3022442"/>
            <a:ext cx="804463" cy="759190"/>
            <a:chOff x="2735796" y="1319654"/>
            <a:chExt cx="1404156" cy="1053117"/>
          </a:xfrm>
        </p:grpSpPr>
        <p:sp>
          <p:nvSpPr>
            <p:cNvPr id="15" name="MH_Other_1"/>
            <p:cNvSpPr/>
            <p:nvPr>
              <p:custDataLst>
                <p:tags r:id="rId7"/>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16" name="MH_Other_2"/>
            <p:cNvSpPr/>
            <p:nvPr>
              <p:custDataLst>
                <p:tags r:id="rId8"/>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3600" b="1" kern="0" dirty="0" smtClean="0">
                  <a:solidFill>
                    <a:srgbClr val="FFFFFF"/>
                  </a:solidFill>
                  <a:latin typeface="华文新魏" pitchFamily="2" charset="-122"/>
                  <a:ea typeface="华文新魏" pitchFamily="2" charset="-122"/>
                </a:rPr>
                <a:t>5</a:t>
              </a:r>
              <a:endParaRPr lang="en-US" sz="3600" b="1" kern="0" dirty="0">
                <a:solidFill>
                  <a:srgbClr val="FFFFFF"/>
                </a:solidFill>
                <a:latin typeface="华文新魏" pitchFamily="2" charset="-122"/>
                <a:ea typeface="华文新魏" pitchFamily="2" charset="-122"/>
              </a:endParaRPr>
            </a:p>
          </p:txBody>
        </p:sp>
        <p:sp>
          <p:nvSpPr>
            <p:cNvPr id="17" name="MH_Other_3"/>
            <p:cNvSpPr/>
            <p:nvPr>
              <p:custDataLst>
                <p:tags r:id="rId9"/>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sp>
        <p:nvSpPr>
          <p:cNvPr id="2" name="矩形 1"/>
          <p:cNvSpPr/>
          <p:nvPr/>
        </p:nvSpPr>
        <p:spPr>
          <a:xfrm>
            <a:off x="1632855" y="1424953"/>
            <a:ext cx="7265081" cy="875881"/>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银行存款收付业务使用的票据（如银行支票、送款单等）必须使用银行统一印制的票据。</a:t>
            </a:r>
          </a:p>
        </p:txBody>
      </p:sp>
      <p:sp>
        <p:nvSpPr>
          <p:cNvPr id="3" name="矩形 2"/>
          <p:cNvSpPr/>
          <p:nvPr/>
        </p:nvSpPr>
        <p:spPr>
          <a:xfrm>
            <a:off x="1632855" y="3148121"/>
            <a:ext cx="7265081" cy="460382"/>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企业的银行存款应定期与银行对账单进行核对，至少每月核对一次。</a:t>
            </a:r>
          </a:p>
        </p:txBody>
      </p:sp>
    </p:spTree>
    <p:custDataLst>
      <p:tags r:id="rId1"/>
    </p:custDataLst>
    <p:extLst>
      <p:ext uri="{BB962C8B-B14F-4D97-AF65-F5344CB8AC3E}">
        <p14:creationId xmlns:p14="http://schemas.microsoft.com/office/powerpoint/2010/main" val="16869077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库存现金</a:t>
            </a:r>
          </a:p>
        </p:txBody>
      </p:sp>
      <p:sp>
        <p:nvSpPr>
          <p:cNvPr id="77" name="矩形 76"/>
          <p:cNvSpPr/>
          <p:nvPr/>
        </p:nvSpPr>
        <p:spPr>
          <a:xfrm>
            <a:off x="1421258" y="649144"/>
            <a:ext cx="1305201" cy="352517"/>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（一）概述</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pic>
        <p:nvPicPr>
          <p:cNvPr id="11" name="C4680208DCAEED60D78CB692BDDE4269.png" descr="C:\Documents and Settings\Administrator\Local Settings\Temp\SoEasy\C4680208DCAEED60D78CB692BDDE4269.png"/>
          <p:cNvPicPr>
            <a:picLocks noChangeAspect="1"/>
          </p:cNvPicPr>
          <p:nvPr/>
        </p:nvPicPr>
        <p:blipFill>
          <a:blip r:embed="rId8" r:link="rId9"/>
          <a:stretch>
            <a:fillRect/>
          </a:stretch>
        </p:blipFill>
        <p:spPr>
          <a:xfrm>
            <a:off x="779954" y="1653761"/>
            <a:ext cx="1474745" cy="1295400"/>
          </a:xfrm>
          <a:prstGeom prst="rect">
            <a:avLst/>
          </a:prstGeom>
          <a:solidFill>
            <a:schemeClr val="bg1">
              <a:lumMod val="85000"/>
            </a:schemeClr>
          </a:solidFill>
          <a:ln w="9525">
            <a:noFill/>
          </a:ln>
        </p:spPr>
      </p:pic>
      <p:sp>
        <p:nvSpPr>
          <p:cNvPr id="13" name="矩形 12"/>
          <p:cNvSpPr/>
          <p:nvPr/>
        </p:nvSpPr>
        <p:spPr>
          <a:xfrm>
            <a:off x="2328501" y="1577561"/>
            <a:ext cx="5866375" cy="1477325"/>
          </a:xfrm>
          <a:prstGeom prst="rect">
            <a:avLst/>
          </a:prstGeom>
        </p:spPr>
        <p:txBody>
          <a:bodyPr wrap="square" lIns="91438" tIns="45719" rIns="91438" bIns="45719">
            <a:spAutoFit/>
          </a:bodyPr>
          <a:lstStyle/>
          <a:p>
            <a:pPr>
              <a:lnSpc>
                <a:spcPct val="150000"/>
              </a:lnSpc>
            </a:pPr>
            <a:r>
              <a:rPr lang="zh-CN" altLang="zh-CN" sz="2000" dirty="0" smtClean="0">
                <a:latin typeface="微软雅黑" pitchFamily="34" charset="-122"/>
                <a:ea typeface="微软雅黑" pitchFamily="34" charset="-122"/>
              </a:rPr>
              <a:t>库存现金</a:t>
            </a:r>
            <a:r>
              <a:rPr lang="zh-CN" altLang="en-US" sz="2000" dirty="0" smtClean="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存放于企业</a:t>
            </a:r>
            <a:r>
              <a:rPr lang="zh-CN" altLang="zh-CN" sz="2000" b="1" dirty="0" smtClean="0">
                <a:solidFill>
                  <a:srgbClr val="C00000"/>
                </a:solidFill>
                <a:latin typeface="微软雅黑" pitchFamily="34" charset="-122"/>
                <a:ea typeface="微软雅黑" pitchFamily="34" charset="-122"/>
              </a:rPr>
              <a:t>财会部门</a:t>
            </a:r>
            <a:r>
              <a:rPr lang="zh-CN" altLang="zh-CN" sz="2000" dirty="0" smtClean="0">
                <a:latin typeface="微软雅黑" pitchFamily="34" charset="-122"/>
                <a:ea typeface="微软雅黑" pitchFamily="34" charset="-122"/>
              </a:rPr>
              <a:t>、由</a:t>
            </a:r>
            <a:r>
              <a:rPr lang="zh-CN" altLang="zh-CN" sz="2000" b="1" dirty="0" smtClean="0">
                <a:solidFill>
                  <a:srgbClr val="C00000"/>
                </a:solidFill>
                <a:latin typeface="微软雅黑" pitchFamily="34" charset="-122"/>
                <a:ea typeface="微软雅黑" pitchFamily="34" charset="-122"/>
              </a:rPr>
              <a:t>出纳人员</a:t>
            </a:r>
            <a:r>
              <a:rPr lang="zh-CN" altLang="zh-CN" sz="2000" dirty="0" smtClean="0">
                <a:latin typeface="微软雅黑" pitchFamily="34" charset="-122"/>
                <a:ea typeface="微软雅黑" pitchFamily="34" charset="-122"/>
              </a:rPr>
              <a:t>经管的货币，包括库存的人民币和外币。</a:t>
            </a:r>
            <a:endParaRPr lang="en-US" altLang="zh-CN" sz="2000" dirty="0" smtClean="0">
              <a:latin typeface="微软雅黑" pitchFamily="34" charset="-122"/>
              <a:ea typeface="微软雅黑" pitchFamily="34" charset="-122"/>
            </a:endParaRPr>
          </a:p>
          <a:p>
            <a:pPr>
              <a:lnSpc>
                <a:spcPct val="150000"/>
              </a:lnSpc>
            </a:pPr>
            <a:r>
              <a:rPr lang="zh-CN" altLang="zh-CN" sz="2000" dirty="0" smtClean="0">
                <a:latin typeface="微软雅黑" pitchFamily="34" charset="-122"/>
                <a:ea typeface="微软雅黑" pitchFamily="34" charset="-122"/>
              </a:rPr>
              <a:t>库存现金是企业流动性</a:t>
            </a:r>
            <a:r>
              <a:rPr lang="zh-CN" altLang="zh-CN" sz="2000" b="1" dirty="0" smtClean="0">
                <a:solidFill>
                  <a:srgbClr val="C00000"/>
                </a:solidFill>
                <a:latin typeface="微软雅黑" pitchFamily="34" charset="-122"/>
                <a:ea typeface="微软雅黑" pitchFamily="34" charset="-122"/>
              </a:rPr>
              <a:t>最强</a:t>
            </a:r>
            <a:r>
              <a:rPr lang="zh-CN" altLang="zh-CN" sz="2000" dirty="0" smtClean="0">
                <a:latin typeface="微软雅黑" pitchFamily="34" charset="-122"/>
                <a:ea typeface="微软雅黑" pitchFamily="34" charset="-122"/>
              </a:rPr>
              <a:t>的资产。</a:t>
            </a:r>
            <a:endParaRPr lang="zh-CN" altLang="zh-CN" sz="20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2020979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261134"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支票</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aphicFrame>
        <p:nvGraphicFramePr>
          <p:cNvPr id="18" name="表格 17"/>
          <p:cNvGraphicFramePr>
            <a:graphicFrameLocks noGrp="1"/>
          </p:cNvGraphicFramePr>
          <p:nvPr>
            <p:extLst>
              <p:ext uri="{D42A27DB-BD31-4B8C-83A1-F6EECF244321}">
                <p14:modId xmlns:p14="http://schemas.microsoft.com/office/powerpoint/2010/main" val="1290571624"/>
              </p:ext>
            </p:extLst>
          </p:nvPr>
        </p:nvGraphicFramePr>
        <p:xfrm>
          <a:off x="873688" y="1428697"/>
          <a:ext cx="7740736" cy="3047438"/>
        </p:xfrm>
        <a:graphic>
          <a:graphicData uri="http://schemas.openxmlformats.org/drawingml/2006/table">
            <a:tbl>
              <a:tblPr firstRow="1" bandRow="1">
                <a:tableStyleId>{69CF1AB2-1976-4502-BF36-3FF5EA218861}</a:tableStyleId>
              </a:tblPr>
              <a:tblGrid>
                <a:gridCol w="1116000"/>
                <a:gridCol w="6624736"/>
              </a:tblGrid>
              <a:tr h="773399">
                <a:tc>
                  <a:txBody>
                    <a:bodyPr/>
                    <a:lstStyle/>
                    <a:p>
                      <a:pPr algn="ctr">
                        <a:lnSpc>
                          <a:spcPct val="150000"/>
                        </a:lnSpc>
                      </a:pPr>
                      <a:r>
                        <a:rPr lang="zh-CN" altLang="en-US" sz="1800" b="0" dirty="0" smtClean="0">
                          <a:latin typeface="微软雅黑" pitchFamily="34" charset="-122"/>
                          <a:ea typeface="微软雅黑" pitchFamily="34" charset="-122"/>
                        </a:rPr>
                        <a:t>含义</a:t>
                      </a:r>
                      <a:endParaRPr lang="zh-CN" altLang="en-US" sz="1800" b="0" dirty="0">
                        <a:solidFill>
                          <a:schemeClr val="tx1"/>
                        </a:solidFill>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en-US" sz="1800" b="1" dirty="0" smtClean="0">
                          <a:latin typeface="微软雅黑" pitchFamily="34" charset="-122"/>
                          <a:ea typeface="微软雅黑" pitchFamily="34" charset="-122"/>
                        </a:rPr>
                        <a:t>支票</a:t>
                      </a:r>
                      <a:r>
                        <a:rPr lang="zh-CN" altLang="en-US" sz="1800" b="0" dirty="0" smtClean="0">
                          <a:latin typeface="微软雅黑" pitchFamily="34" charset="-122"/>
                          <a:ea typeface="微软雅黑" pitchFamily="34" charset="-122"/>
                        </a:rPr>
                        <a:t>指单位或个人签发的、委托办理支票存款业务的银行在见票时</a:t>
                      </a:r>
                      <a:r>
                        <a:rPr lang="zh-CN" altLang="en-US" sz="1800" b="1" dirty="0" smtClean="0">
                          <a:solidFill>
                            <a:srgbClr val="C00000"/>
                          </a:solidFill>
                          <a:latin typeface="微软雅黑" pitchFamily="34" charset="-122"/>
                          <a:ea typeface="微软雅黑" pitchFamily="34" charset="-122"/>
                        </a:rPr>
                        <a:t>无条件支付</a:t>
                      </a:r>
                      <a:r>
                        <a:rPr lang="zh-CN" altLang="en-US" sz="1800" b="0" dirty="0" smtClean="0">
                          <a:latin typeface="微软雅黑" pitchFamily="34" charset="-122"/>
                          <a:ea typeface="微软雅黑" pitchFamily="34" charset="-122"/>
                        </a:rPr>
                        <a:t>确定的金额给收款人或持票人的票据</a:t>
                      </a:r>
                      <a:endParaRPr lang="zh-CN" altLang="en-US" sz="1800" b="0" dirty="0">
                        <a:solidFill>
                          <a:schemeClr val="tx1"/>
                        </a:solidFill>
                        <a:latin typeface="微软雅黑" pitchFamily="34" charset="-122"/>
                        <a:ea typeface="微软雅黑" pitchFamily="34" charset="-122"/>
                        <a:cs typeface="+mn-ea"/>
                      </a:endParaRPr>
                    </a:p>
                  </a:txBody>
                  <a:tcPr anchor="ctr">
                    <a:noFill/>
                  </a:tcPr>
                </a:tc>
              </a:tr>
              <a:tr h="664278">
                <a:tc>
                  <a:txBody>
                    <a:bodyPr/>
                    <a:lstStyle/>
                    <a:p>
                      <a:pPr algn="ctr">
                        <a:lnSpc>
                          <a:spcPct val="150000"/>
                        </a:lnSpc>
                      </a:pPr>
                      <a:r>
                        <a:rPr lang="zh-CN" altLang="en-US" sz="1800" b="0" dirty="0" smtClean="0">
                          <a:latin typeface="微软雅黑" pitchFamily="34" charset="-122"/>
                          <a:ea typeface="微软雅黑" pitchFamily="34" charset="-122"/>
                        </a:rPr>
                        <a:t>适用范围</a:t>
                      </a:r>
                      <a:endParaRPr lang="zh-CN" altLang="en-US" sz="1800" b="0" dirty="0">
                        <a:solidFill>
                          <a:schemeClr val="tx1"/>
                        </a:solidFill>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en-US" sz="1800" b="1" dirty="0" smtClean="0">
                          <a:solidFill>
                            <a:srgbClr val="C00000"/>
                          </a:solidFill>
                          <a:latin typeface="微软雅黑" pitchFamily="34" charset="-122"/>
                          <a:ea typeface="微软雅黑" pitchFamily="34" charset="-122"/>
                        </a:rPr>
                        <a:t>同城</a:t>
                      </a:r>
                      <a:r>
                        <a:rPr lang="zh-CN" altLang="en-US" sz="1800" b="0" dirty="0" smtClean="0">
                          <a:latin typeface="微软雅黑" pitchFamily="34" charset="-122"/>
                          <a:ea typeface="微软雅黑" pitchFamily="34" charset="-122"/>
                        </a:rPr>
                        <a:t>票据交换地区内的单位和个人之间的各种款项结算</a:t>
                      </a:r>
                      <a:endParaRPr lang="zh-CN" altLang="en-US" sz="1800" b="0" dirty="0">
                        <a:solidFill>
                          <a:schemeClr val="tx1"/>
                        </a:solidFill>
                        <a:latin typeface="微软雅黑" pitchFamily="34" charset="-122"/>
                        <a:ea typeface="微软雅黑" pitchFamily="34" charset="-122"/>
                        <a:cs typeface="+mn-ea"/>
                      </a:endParaRPr>
                    </a:p>
                  </a:txBody>
                  <a:tcPr anchor="ctr">
                    <a:noFill/>
                  </a:tcPr>
                </a:tc>
              </a:tr>
              <a:tr h="965840">
                <a:tc>
                  <a:txBody>
                    <a:bodyPr/>
                    <a:lstStyle/>
                    <a:p>
                      <a:pPr algn="ctr">
                        <a:lnSpc>
                          <a:spcPct val="150000"/>
                        </a:lnSpc>
                      </a:pPr>
                      <a:r>
                        <a:rPr lang="zh-CN" altLang="en-US" sz="1800" b="0" dirty="0" smtClean="0">
                          <a:latin typeface="微软雅黑" pitchFamily="34" charset="-122"/>
                          <a:ea typeface="微软雅黑" pitchFamily="34" charset="-122"/>
                        </a:rPr>
                        <a:t>有效期限</a:t>
                      </a:r>
                      <a:endParaRPr lang="zh-CN" altLang="en-US" sz="1800" b="0" dirty="0">
                        <a:solidFill>
                          <a:schemeClr val="tx1"/>
                        </a:solidFill>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en-US" sz="1800" b="0" dirty="0" smtClean="0">
                          <a:latin typeface="微软雅黑" pitchFamily="34" charset="-122"/>
                          <a:ea typeface="微软雅黑" pitchFamily="34" charset="-122"/>
                        </a:rPr>
                        <a:t>（</a:t>
                      </a:r>
                      <a:r>
                        <a:rPr lang="en-US" altLang="zh-CN" sz="1800" b="0" dirty="0" smtClean="0">
                          <a:latin typeface="微软雅黑" pitchFamily="34" charset="-122"/>
                          <a:ea typeface="微软雅黑" pitchFamily="34" charset="-122"/>
                        </a:rPr>
                        <a:t>1</a:t>
                      </a:r>
                      <a:r>
                        <a:rPr lang="zh-CN" altLang="en-US" sz="1800" b="0" dirty="0" smtClean="0">
                          <a:latin typeface="微软雅黑" pitchFamily="34" charset="-122"/>
                          <a:ea typeface="微软雅黑" pitchFamily="34" charset="-122"/>
                        </a:rPr>
                        <a:t>）支票的提示付款期限自</a:t>
                      </a:r>
                      <a:r>
                        <a:rPr lang="zh-CN" altLang="en-US" sz="1800" b="1" dirty="0" smtClean="0">
                          <a:solidFill>
                            <a:srgbClr val="C00000"/>
                          </a:solidFill>
                          <a:latin typeface="微软雅黑" pitchFamily="34" charset="-122"/>
                          <a:ea typeface="微软雅黑" pitchFamily="34" charset="-122"/>
                        </a:rPr>
                        <a:t>出票日起</a:t>
                      </a:r>
                      <a:r>
                        <a:rPr lang="en-US" altLang="zh-CN" sz="1800" b="1" dirty="0" smtClean="0">
                          <a:solidFill>
                            <a:srgbClr val="C00000"/>
                          </a:solidFill>
                          <a:latin typeface="微软雅黑" pitchFamily="34" charset="-122"/>
                          <a:ea typeface="微软雅黑" pitchFamily="34" charset="-122"/>
                        </a:rPr>
                        <a:t>10</a:t>
                      </a:r>
                      <a:r>
                        <a:rPr lang="zh-CN" altLang="en-US" sz="1800" b="1" dirty="0" smtClean="0">
                          <a:solidFill>
                            <a:srgbClr val="C00000"/>
                          </a:solidFill>
                          <a:latin typeface="微软雅黑" pitchFamily="34" charset="-122"/>
                          <a:ea typeface="微软雅黑" pitchFamily="34" charset="-122"/>
                        </a:rPr>
                        <a:t>天</a:t>
                      </a:r>
                      <a:r>
                        <a:rPr lang="zh-CN" altLang="en-US" sz="1800" b="0" dirty="0" smtClean="0">
                          <a:latin typeface="微软雅黑" pitchFamily="34" charset="-122"/>
                          <a:ea typeface="微软雅黑" pitchFamily="34" charset="-122"/>
                        </a:rPr>
                        <a:t>，超过不予受理；  </a:t>
                      </a:r>
                      <a:endParaRPr lang="en-US" altLang="zh-CN" sz="1800" b="0" dirty="0" smtClean="0">
                        <a:latin typeface="微软雅黑" pitchFamily="34" charset="-122"/>
                        <a:ea typeface="微软雅黑" pitchFamily="34" charset="-122"/>
                      </a:endParaRPr>
                    </a:p>
                    <a:p>
                      <a:pPr algn="l">
                        <a:lnSpc>
                          <a:spcPct val="150000"/>
                        </a:lnSpc>
                      </a:pPr>
                      <a:r>
                        <a:rPr lang="zh-CN" altLang="en-US" sz="1800" b="0" dirty="0" smtClean="0">
                          <a:latin typeface="微软雅黑" pitchFamily="34" charset="-122"/>
                          <a:ea typeface="微软雅黑" pitchFamily="34" charset="-122"/>
                        </a:rPr>
                        <a:t>（</a:t>
                      </a:r>
                      <a:r>
                        <a:rPr lang="en-US" altLang="zh-CN" sz="1800" b="0" dirty="0" smtClean="0">
                          <a:latin typeface="微软雅黑" pitchFamily="34" charset="-122"/>
                          <a:ea typeface="微软雅黑" pitchFamily="34" charset="-122"/>
                        </a:rPr>
                        <a:t>2</a:t>
                      </a:r>
                      <a:r>
                        <a:rPr lang="zh-CN" altLang="en-US" sz="1800" b="0" dirty="0" smtClean="0">
                          <a:latin typeface="微软雅黑" pitchFamily="34" charset="-122"/>
                          <a:ea typeface="微软雅黑" pitchFamily="34" charset="-122"/>
                        </a:rPr>
                        <a:t>）支票可以</a:t>
                      </a:r>
                      <a:r>
                        <a:rPr lang="zh-CN" altLang="en-US" sz="1800" b="1" dirty="0" smtClean="0">
                          <a:solidFill>
                            <a:srgbClr val="C00000"/>
                          </a:solidFill>
                          <a:latin typeface="微软雅黑" pitchFamily="34" charset="-122"/>
                          <a:ea typeface="微软雅黑" pitchFamily="34" charset="-122"/>
                        </a:rPr>
                        <a:t>背书转让</a:t>
                      </a:r>
                      <a:r>
                        <a:rPr lang="zh-CN" altLang="en-US" sz="1800" b="0" dirty="0" smtClean="0">
                          <a:latin typeface="微软雅黑" pitchFamily="34" charset="-122"/>
                          <a:ea typeface="微软雅黑" pitchFamily="34" charset="-122"/>
                        </a:rPr>
                        <a:t>，但用于支取现金的支票不得背书转让。</a:t>
                      </a:r>
                      <a:endParaRPr lang="zh-CN" altLang="en-US" sz="1800" b="0" dirty="0">
                        <a:solidFill>
                          <a:schemeClr val="tx1"/>
                        </a:solidFill>
                        <a:latin typeface="微软雅黑" pitchFamily="34" charset="-122"/>
                        <a:ea typeface="微软雅黑" pitchFamily="34" charset="-122"/>
                        <a:cs typeface="+mn-ea"/>
                      </a:endParaRPr>
                    </a:p>
                  </a:txBody>
                  <a:tcPr anchor="ctr">
                    <a:noFill/>
                  </a:tcPr>
                </a:tc>
              </a:tr>
              <a:tr h="473011">
                <a:tc>
                  <a:txBody>
                    <a:bodyPr/>
                    <a:lstStyle/>
                    <a:p>
                      <a:pPr algn="ctr">
                        <a:lnSpc>
                          <a:spcPct val="150000"/>
                        </a:lnSpc>
                      </a:pPr>
                      <a:r>
                        <a:rPr lang="zh-CN" altLang="en-US" sz="1800" b="0" dirty="0" smtClean="0">
                          <a:latin typeface="微软雅黑" pitchFamily="34" charset="-122"/>
                          <a:ea typeface="微软雅黑" pitchFamily="34" charset="-122"/>
                        </a:rPr>
                        <a:t>种类</a:t>
                      </a:r>
                      <a:endParaRPr lang="zh-CN" altLang="en-US" sz="1800" b="0" dirty="0">
                        <a:solidFill>
                          <a:schemeClr val="tx1"/>
                        </a:solidFill>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en-US" sz="1800" b="0" dirty="0" smtClean="0">
                          <a:latin typeface="微软雅黑" pitchFamily="34" charset="-122"/>
                          <a:ea typeface="微软雅黑" pitchFamily="34" charset="-122"/>
                        </a:rPr>
                        <a:t>现金支票、转账支票、普通支票和划线支票</a:t>
                      </a:r>
                      <a:endParaRPr lang="zh-CN" altLang="en-US" sz="1800" b="0" dirty="0">
                        <a:solidFill>
                          <a:schemeClr val="tx1"/>
                        </a:solidFill>
                        <a:latin typeface="微软雅黑" pitchFamily="34" charset="-122"/>
                        <a:ea typeface="微软雅黑" pitchFamily="34" charset="-122"/>
                        <a:cs typeface="+mn-ea"/>
                      </a:endParaRPr>
                    </a:p>
                  </a:txBody>
                  <a:tcPr anchor="ctr">
                    <a:noFill/>
                  </a:tcPr>
                </a:tc>
              </a:tr>
            </a:tbl>
          </a:graphicData>
        </a:graphic>
      </p:graphicFrame>
    </p:spTree>
    <p:custDataLst>
      <p:tags r:id="rId1"/>
    </p:custDataLst>
    <p:extLst>
      <p:ext uri="{BB962C8B-B14F-4D97-AF65-F5344CB8AC3E}">
        <p14:creationId xmlns:p14="http://schemas.microsoft.com/office/powerpoint/2010/main" val="25326584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261134"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支票</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pic>
        <p:nvPicPr>
          <p:cNvPr id="9" name="图片 8"/>
          <p:cNvPicPr>
            <a:picLocks noChangeAspect="1"/>
          </p:cNvPicPr>
          <p:nvPr/>
        </p:nvPicPr>
        <p:blipFill>
          <a:blip r:embed="rId8">
            <a:extLst>
              <a:ext uri="{BEBA8EAE-BF5A-486C-A8C5-ECC9F3942E4B}">
                <a14:imgProps xmlns:a14="http://schemas.microsoft.com/office/drawing/2010/main">
                  <a14:imgLayer r:embed="rId9">
                    <a14:imgEffect>
                      <a14:backgroundRemoval t="5242" b="93145" l="2000" r="96000"/>
                    </a14:imgEffect>
                  </a14:imgLayer>
                </a14:imgProps>
              </a:ext>
              <a:ext uri="{28A0092B-C50C-407E-A947-70E740481C1C}">
                <a14:useLocalDpi xmlns:a14="http://schemas.microsoft.com/office/drawing/2010/main" val="0"/>
              </a:ext>
            </a:extLst>
          </a:blip>
          <a:stretch>
            <a:fillRect/>
          </a:stretch>
        </p:blipFill>
        <p:spPr>
          <a:xfrm>
            <a:off x="266079" y="1565508"/>
            <a:ext cx="4665962" cy="2446402"/>
          </a:xfrm>
          <a:prstGeom prst="rect">
            <a:avLst/>
          </a:prstGeom>
        </p:spPr>
      </p:pic>
      <p:pic>
        <p:nvPicPr>
          <p:cNvPr id="10" name="图片 9"/>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27984" y="2543303"/>
            <a:ext cx="4623988" cy="2188688"/>
          </a:xfrm>
          <a:prstGeom prst="rect">
            <a:avLst/>
          </a:prstGeom>
        </p:spPr>
      </p:pic>
      <p:sp>
        <p:nvSpPr>
          <p:cNvPr id="11" name="TextBox 10"/>
          <p:cNvSpPr txBox="1"/>
          <p:nvPr/>
        </p:nvSpPr>
        <p:spPr>
          <a:xfrm>
            <a:off x="1706196" y="4002618"/>
            <a:ext cx="1569660" cy="369332"/>
          </a:xfrm>
          <a:prstGeom prst="rect">
            <a:avLst/>
          </a:prstGeom>
          <a:noFill/>
        </p:spPr>
        <p:txBody>
          <a:bodyPr vert="horz" wrap="none" rtlCol="0">
            <a:spAutoFit/>
          </a:bodyPr>
          <a:lstStyle/>
          <a:p>
            <a:r>
              <a:rPr lang="zh-CN" altLang="en-US" sz="1800" b="1" dirty="0" smtClean="0">
                <a:solidFill>
                  <a:srgbClr val="084CA1"/>
                </a:solidFill>
                <a:latin typeface="微软雅黑" pitchFamily="34" charset="-122"/>
                <a:ea typeface="微软雅黑" pitchFamily="34" charset="-122"/>
              </a:rPr>
              <a:t>现金支票格式</a:t>
            </a:r>
            <a:endParaRPr lang="zh-CN" altLang="en-US" sz="1800" b="1" dirty="0">
              <a:solidFill>
                <a:srgbClr val="084CA1"/>
              </a:solidFill>
              <a:latin typeface="微软雅黑" pitchFamily="34" charset="-122"/>
              <a:ea typeface="微软雅黑" pitchFamily="34" charset="-122"/>
            </a:endParaRPr>
          </a:p>
        </p:txBody>
      </p:sp>
      <p:sp>
        <p:nvSpPr>
          <p:cNvPr id="12" name="TextBox 11"/>
          <p:cNvSpPr txBox="1"/>
          <p:nvPr/>
        </p:nvSpPr>
        <p:spPr>
          <a:xfrm>
            <a:off x="6098684" y="2058402"/>
            <a:ext cx="1569660" cy="369332"/>
          </a:xfrm>
          <a:prstGeom prst="rect">
            <a:avLst/>
          </a:prstGeom>
          <a:noFill/>
        </p:spPr>
        <p:txBody>
          <a:bodyPr vert="horz" wrap="none" rtlCol="0">
            <a:spAutoFit/>
          </a:bodyPr>
          <a:lstStyle/>
          <a:p>
            <a:r>
              <a:rPr lang="zh-CN" altLang="en-US" sz="1800" b="1" dirty="0" smtClean="0">
                <a:solidFill>
                  <a:srgbClr val="084CA1"/>
                </a:solidFill>
                <a:latin typeface="微软雅黑" pitchFamily="34" charset="-122"/>
                <a:ea typeface="微软雅黑" pitchFamily="34" charset="-122"/>
              </a:rPr>
              <a:t>转账支票格式</a:t>
            </a:r>
            <a:endParaRPr lang="zh-CN" altLang="en-US" sz="1800" b="1" dirty="0">
              <a:solidFill>
                <a:srgbClr val="084CA1"/>
              </a:solidFill>
              <a:latin typeface="微软雅黑" pitchFamily="34" charset="-122"/>
              <a:ea typeface="微软雅黑" pitchFamily="34" charset="-122"/>
            </a:endParaRPr>
          </a:p>
        </p:txBody>
      </p:sp>
      <p:sp>
        <p:nvSpPr>
          <p:cNvPr id="13" name="KSO_Shape"/>
          <p:cNvSpPr>
            <a:spLocks/>
          </p:cNvSpPr>
          <p:nvPr/>
        </p:nvSpPr>
        <p:spPr bwMode="auto">
          <a:xfrm>
            <a:off x="1471591" y="4011910"/>
            <a:ext cx="239554" cy="297582"/>
          </a:xfrm>
          <a:custGeom>
            <a:avLst/>
            <a:gdLst>
              <a:gd name="T0" fmla="*/ 1437758 w 3678"/>
              <a:gd name="T1" fmla="*/ 791596 h 4570"/>
              <a:gd name="T2" fmla="*/ 1392268 w 3678"/>
              <a:gd name="T3" fmla="*/ 779508 h 4570"/>
              <a:gd name="T4" fmla="*/ 1360132 w 3678"/>
              <a:gd name="T5" fmla="*/ 782842 h 4570"/>
              <a:gd name="T6" fmla="*/ 1344690 w 3678"/>
              <a:gd name="T7" fmla="*/ 782426 h 4570"/>
              <a:gd name="T8" fmla="*/ 1354289 w 3678"/>
              <a:gd name="T9" fmla="*/ 716147 h 4570"/>
              <a:gd name="T10" fmla="*/ 1343021 w 3678"/>
              <a:gd name="T11" fmla="*/ 671544 h 4570"/>
              <a:gd name="T12" fmla="*/ 1317980 w 3678"/>
              <a:gd name="T13" fmla="*/ 640697 h 4570"/>
              <a:gd name="T14" fmla="*/ 1272906 w 3678"/>
              <a:gd name="T15" fmla="*/ 614852 h 4570"/>
              <a:gd name="T16" fmla="*/ 1216982 w 3678"/>
              <a:gd name="T17" fmla="*/ 599012 h 4570"/>
              <a:gd name="T18" fmla="*/ 1162727 w 3678"/>
              <a:gd name="T19" fmla="*/ 595260 h 4570"/>
              <a:gd name="T20" fmla="*/ 1107637 w 3678"/>
              <a:gd name="T21" fmla="*/ 613185 h 4570"/>
              <a:gd name="T22" fmla="*/ 1073415 w 3678"/>
              <a:gd name="T23" fmla="*/ 657371 h 4570"/>
              <a:gd name="T24" fmla="*/ 1060060 w 3678"/>
              <a:gd name="T25" fmla="*/ 611101 h 4570"/>
              <a:gd name="T26" fmla="*/ 1053800 w 3678"/>
              <a:gd name="T27" fmla="*/ 578586 h 4570"/>
              <a:gd name="T28" fmla="*/ 1026672 w 3678"/>
              <a:gd name="T29" fmla="*/ 537318 h 4570"/>
              <a:gd name="T30" fmla="*/ 996623 w 3678"/>
              <a:gd name="T31" fmla="*/ 518977 h 4570"/>
              <a:gd name="T32" fmla="*/ 951967 w 3678"/>
              <a:gd name="T33" fmla="*/ 508973 h 4570"/>
              <a:gd name="T34" fmla="*/ 906894 w 3678"/>
              <a:gd name="T35" fmla="*/ 508973 h 4570"/>
              <a:gd name="T36" fmla="*/ 846378 w 3678"/>
              <a:gd name="T37" fmla="*/ 521478 h 4570"/>
              <a:gd name="T38" fmla="*/ 806313 w 3678"/>
              <a:gd name="T39" fmla="*/ 542321 h 4570"/>
              <a:gd name="T40" fmla="*/ 781690 w 3678"/>
              <a:gd name="T41" fmla="*/ 569416 h 4570"/>
              <a:gd name="T42" fmla="*/ 767917 w 3678"/>
              <a:gd name="T43" fmla="*/ 616937 h 4570"/>
              <a:gd name="T44" fmla="*/ 764996 w 3678"/>
              <a:gd name="T45" fmla="*/ 655287 h 4570"/>
              <a:gd name="T46" fmla="*/ 754980 w 3678"/>
              <a:gd name="T47" fmla="*/ 669876 h 4570"/>
              <a:gd name="T48" fmla="*/ 751223 w 3678"/>
              <a:gd name="T49" fmla="*/ 125888 h 4570"/>
              <a:gd name="T50" fmla="*/ 739538 w 3678"/>
              <a:gd name="T51" fmla="*/ 85454 h 4570"/>
              <a:gd name="T52" fmla="*/ 717836 w 3678"/>
              <a:gd name="T53" fmla="*/ 50856 h 4570"/>
              <a:gd name="T54" fmla="*/ 686952 w 3678"/>
              <a:gd name="T55" fmla="*/ 23344 h 4570"/>
              <a:gd name="T56" fmla="*/ 648974 w 3678"/>
              <a:gd name="T57" fmla="*/ 5836 h 4570"/>
              <a:gd name="T58" fmla="*/ 605987 w 3678"/>
              <a:gd name="T59" fmla="*/ 0 h 4570"/>
              <a:gd name="T60" fmla="*/ 579277 w 3678"/>
              <a:gd name="T61" fmla="*/ 2501 h 4570"/>
              <a:gd name="T62" fmla="*/ 539212 w 3678"/>
              <a:gd name="T63" fmla="*/ 16257 h 4570"/>
              <a:gd name="T64" fmla="*/ 504154 w 3678"/>
              <a:gd name="T65" fmla="*/ 40851 h 4570"/>
              <a:gd name="T66" fmla="*/ 482035 w 3678"/>
              <a:gd name="T67" fmla="*/ 69197 h 4570"/>
              <a:gd name="T68" fmla="*/ 464924 w 3678"/>
              <a:gd name="T69" fmla="*/ 107964 h 4570"/>
              <a:gd name="T70" fmla="*/ 459916 w 3678"/>
              <a:gd name="T71" fmla="*/ 150482 h 4570"/>
              <a:gd name="T72" fmla="*/ 462420 w 3678"/>
              <a:gd name="T73" fmla="*/ 1016278 h 4570"/>
              <a:gd name="T74" fmla="*/ 449482 w 3678"/>
              <a:gd name="T75" fmla="*/ 1108402 h 4570"/>
              <a:gd name="T76" fmla="*/ 230375 w 3678"/>
              <a:gd name="T77" fmla="*/ 945414 h 4570"/>
              <a:gd name="T78" fmla="*/ 159426 w 3678"/>
              <a:gd name="T79" fmla="*/ 919569 h 4570"/>
              <a:gd name="T80" fmla="*/ 114770 w 3678"/>
              <a:gd name="T81" fmla="*/ 922487 h 4570"/>
              <a:gd name="T82" fmla="*/ 70949 w 3678"/>
              <a:gd name="T83" fmla="*/ 939995 h 4570"/>
              <a:gd name="T84" fmla="*/ 34640 w 3678"/>
              <a:gd name="T85" fmla="*/ 970841 h 4570"/>
              <a:gd name="T86" fmla="*/ 15024 w 3678"/>
              <a:gd name="T87" fmla="*/ 1001271 h 4570"/>
              <a:gd name="T88" fmla="*/ 2087 w 3678"/>
              <a:gd name="T89" fmla="*/ 1041706 h 4570"/>
              <a:gd name="T90" fmla="*/ 417 w 3678"/>
              <a:gd name="T91" fmla="*/ 1077555 h 4570"/>
              <a:gd name="T92" fmla="*/ 10434 w 3678"/>
              <a:gd name="T93" fmla="*/ 1119240 h 4570"/>
              <a:gd name="T94" fmla="*/ 31718 w 3678"/>
              <a:gd name="T95" fmla="*/ 1156756 h 4570"/>
              <a:gd name="T96" fmla="*/ 395644 w 3678"/>
              <a:gd name="T97" fmla="*/ 1467309 h 4570"/>
              <a:gd name="T98" fmla="*/ 487043 w 3678"/>
              <a:gd name="T99" fmla="*/ 1600283 h 4570"/>
              <a:gd name="T100" fmla="*/ 568008 w 3678"/>
              <a:gd name="T101" fmla="*/ 1681986 h 4570"/>
              <a:gd name="T102" fmla="*/ 1298365 w 3678"/>
              <a:gd name="T103" fmla="*/ 1905000 h 4570"/>
              <a:gd name="T104" fmla="*/ 1510794 w 3678"/>
              <a:gd name="T105" fmla="*/ 1041289 h 4570"/>
              <a:gd name="T106" fmla="*/ 1533331 w 3678"/>
              <a:gd name="T107" fmla="*/ 936660 h 4570"/>
              <a:gd name="T108" fmla="*/ 1531661 w 3678"/>
              <a:gd name="T109" fmla="*/ 880385 h 4570"/>
              <a:gd name="T110" fmla="*/ 1516637 w 3678"/>
              <a:gd name="T111" fmla="*/ 845787 h 4570"/>
              <a:gd name="T112" fmla="*/ 1485336 w 3678"/>
              <a:gd name="T113" fmla="*/ 817441 h 457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678" h="4570">
                <a:moveTo>
                  <a:pt x="3559" y="1961"/>
                </a:moveTo>
                <a:lnTo>
                  <a:pt x="3559" y="1961"/>
                </a:lnTo>
                <a:lnTo>
                  <a:pt x="3532" y="1945"/>
                </a:lnTo>
                <a:lnTo>
                  <a:pt x="3504" y="1928"/>
                </a:lnTo>
                <a:lnTo>
                  <a:pt x="3474" y="1913"/>
                </a:lnTo>
                <a:lnTo>
                  <a:pt x="3445" y="1899"/>
                </a:lnTo>
                <a:lnTo>
                  <a:pt x="3415" y="1887"/>
                </a:lnTo>
                <a:lnTo>
                  <a:pt x="3399" y="1881"/>
                </a:lnTo>
                <a:lnTo>
                  <a:pt x="3383" y="1878"/>
                </a:lnTo>
                <a:lnTo>
                  <a:pt x="3368" y="1874"/>
                </a:lnTo>
                <a:lnTo>
                  <a:pt x="3351" y="1872"/>
                </a:lnTo>
                <a:lnTo>
                  <a:pt x="3336" y="1870"/>
                </a:lnTo>
                <a:lnTo>
                  <a:pt x="3320" y="1870"/>
                </a:lnTo>
                <a:lnTo>
                  <a:pt x="3296" y="1871"/>
                </a:lnTo>
                <a:lnTo>
                  <a:pt x="3285" y="1872"/>
                </a:lnTo>
                <a:lnTo>
                  <a:pt x="3272" y="1874"/>
                </a:lnTo>
                <a:lnTo>
                  <a:pt x="3259" y="1878"/>
                </a:lnTo>
                <a:lnTo>
                  <a:pt x="3245" y="1883"/>
                </a:lnTo>
                <a:lnTo>
                  <a:pt x="3232" y="1888"/>
                </a:lnTo>
                <a:lnTo>
                  <a:pt x="3218" y="1894"/>
                </a:lnTo>
                <a:lnTo>
                  <a:pt x="3221" y="1880"/>
                </a:lnTo>
                <a:lnTo>
                  <a:pt x="3222" y="1877"/>
                </a:lnTo>
                <a:lnTo>
                  <a:pt x="3224" y="1872"/>
                </a:lnTo>
                <a:lnTo>
                  <a:pt x="3241" y="1773"/>
                </a:lnTo>
                <a:lnTo>
                  <a:pt x="3243" y="1757"/>
                </a:lnTo>
                <a:lnTo>
                  <a:pt x="3245" y="1738"/>
                </a:lnTo>
                <a:lnTo>
                  <a:pt x="3245" y="1718"/>
                </a:lnTo>
                <a:lnTo>
                  <a:pt x="3243" y="1695"/>
                </a:lnTo>
                <a:lnTo>
                  <a:pt x="3240" y="1672"/>
                </a:lnTo>
                <a:lnTo>
                  <a:pt x="3233" y="1648"/>
                </a:lnTo>
                <a:lnTo>
                  <a:pt x="3229" y="1635"/>
                </a:lnTo>
                <a:lnTo>
                  <a:pt x="3224" y="1622"/>
                </a:lnTo>
                <a:lnTo>
                  <a:pt x="3218" y="1611"/>
                </a:lnTo>
                <a:lnTo>
                  <a:pt x="3211" y="1598"/>
                </a:lnTo>
                <a:lnTo>
                  <a:pt x="3202" y="1585"/>
                </a:lnTo>
                <a:lnTo>
                  <a:pt x="3193" y="1573"/>
                </a:lnTo>
                <a:lnTo>
                  <a:pt x="3183" y="1560"/>
                </a:lnTo>
                <a:lnTo>
                  <a:pt x="3171" y="1548"/>
                </a:lnTo>
                <a:lnTo>
                  <a:pt x="3158" y="1537"/>
                </a:lnTo>
                <a:lnTo>
                  <a:pt x="3144" y="1525"/>
                </a:lnTo>
                <a:lnTo>
                  <a:pt x="3127" y="1514"/>
                </a:lnTo>
                <a:lnTo>
                  <a:pt x="3111" y="1504"/>
                </a:lnTo>
                <a:lnTo>
                  <a:pt x="3092" y="1493"/>
                </a:lnTo>
                <a:lnTo>
                  <a:pt x="3072" y="1484"/>
                </a:lnTo>
                <a:lnTo>
                  <a:pt x="3050" y="1475"/>
                </a:lnTo>
                <a:lnTo>
                  <a:pt x="3028" y="1465"/>
                </a:lnTo>
                <a:lnTo>
                  <a:pt x="3002" y="1458"/>
                </a:lnTo>
                <a:lnTo>
                  <a:pt x="2975" y="1450"/>
                </a:lnTo>
                <a:lnTo>
                  <a:pt x="2947" y="1443"/>
                </a:lnTo>
                <a:lnTo>
                  <a:pt x="2916" y="1437"/>
                </a:lnTo>
                <a:lnTo>
                  <a:pt x="2888" y="1432"/>
                </a:lnTo>
                <a:lnTo>
                  <a:pt x="2861" y="1430"/>
                </a:lnTo>
                <a:lnTo>
                  <a:pt x="2837" y="1428"/>
                </a:lnTo>
                <a:lnTo>
                  <a:pt x="2812" y="1428"/>
                </a:lnTo>
                <a:lnTo>
                  <a:pt x="2786" y="1428"/>
                </a:lnTo>
                <a:lnTo>
                  <a:pt x="2761" y="1431"/>
                </a:lnTo>
                <a:lnTo>
                  <a:pt x="2737" y="1436"/>
                </a:lnTo>
                <a:lnTo>
                  <a:pt x="2715" y="1442"/>
                </a:lnTo>
                <a:lnTo>
                  <a:pt x="2693" y="1450"/>
                </a:lnTo>
                <a:lnTo>
                  <a:pt x="2673" y="1461"/>
                </a:lnTo>
                <a:lnTo>
                  <a:pt x="2654" y="1471"/>
                </a:lnTo>
                <a:lnTo>
                  <a:pt x="2636" y="1485"/>
                </a:lnTo>
                <a:lnTo>
                  <a:pt x="2621" y="1500"/>
                </a:lnTo>
                <a:lnTo>
                  <a:pt x="2606" y="1517"/>
                </a:lnTo>
                <a:lnTo>
                  <a:pt x="2593" y="1536"/>
                </a:lnTo>
                <a:lnTo>
                  <a:pt x="2581" y="1555"/>
                </a:lnTo>
                <a:lnTo>
                  <a:pt x="2572" y="1577"/>
                </a:lnTo>
                <a:lnTo>
                  <a:pt x="2562" y="1600"/>
                </a:lnTo>
                <a:lnTo>
                  <a:pt x="2555" y="1625"/>
                </a:lnTo>
                <a:lnTo>
                  <a:pt x="2550" y="1650"/>
                </a:lnTo>
                <a:lnTo>
                  <a:pt x="2550" y="1653"/>
                </a:lnTo>
                <a:lnTo>
                  <a:pt x="2541" y="1469"/>
                </a:lnTo>
                <a:lnTo>
                  <a:pt x="2540" y="1466"/>
                </a:lnTo>
                <a:lnTo>
                  <a:pt x="2540" y="1465"/>
                </a:lnTo>
                <a:lnTo>
                  <a:pt x="2539" y="1446"/>
                </a:lnTo>
                <a:lnTo>
                  <a:pt x="2535" y="1428"/>
                </a:lnTo>
                <a:lnTo>
                  <a:pt x="2531" y="1408"/>
                </a:lnTo>
                <a:lnTo>
                  <a:pt x="2525" y="1388"/>
                </a:lnTo>
                <a:lnTo>
                  <a:pt x="2517" y="1367"/>
                </a:lnTo>
                <a:lnTo>
                  <a:pt x="2506" y="1347"/>
                </a:lnTo>
                <a:lnTo>
                  <a:pt x="2493" y="1327"/>
                </a:lnTo>
                <a:lnTo>
                  <a:pt x="2478" y="1307"/>
                </a:lnTo>
                <a:lnTo>
                  <a:pt x="2470" y="1299"/>
                </a:lnTo>
                <a:lnTo>
                  <a:pt x="2460" y="1289"/>
                </a:lnTo>
                <a:lnTo>
                  <a:pt x="2450" y="1281"/>
                </a:lnTo>
                <a:lnTo>
                  <a:pt x="2439" y="1273"/>
                </a:lnTo>
                <a:lnTo>
                  <a:pt x="2428" y="1265"/>
                </a:lnTo>
                <a:lnTo>
                  <a:pt x="2415" y="1258"/>
                </a:lnTo>
                <a:lnTo>
                  <a:pt x="2402" y="1251"/>
                </a:lnTo>
                <a:lnTo>
                  <a:pt x="2388" y="1245"/>
                </a:lnTo>
                <a:lnTo>
                  <a:pt x="2373" y="1239"/>
                </a:lnTo>
                <a:lnTo>
                  <a:pt x="2356" y="1234"/>
                </a:lnTo>
                <a:lnTo>
                  <a:pt x="2339" y="1230"/>
                </a:lnTo>
                <a:lnTo>
                  <a:pt x="2320" y="1226"/>
                </a:lnTo>
                <a:lnTo>
                  <a:pt x="2301" y="1223"/>
                </a:lnTo>
                <a:lnTo>
                  <a:pt x="2281" y="1221"/>
                </a:lnTo>
                <a:lnTo>
                  <a:pt x="2259" y="1219"/>
                </a:lnTo>
                <a:lnTo>
                  <a:pt x="2237" y="1219"/>
                </a:lnTo>
                <a:lnTo>
                  <a:pt x="2206" y="1220"/>
                </a:lnTo>
                <a:lnTo>
                  <a:pt x="2173" y="1221"/>
                </a:lnTo>
                <a:lnTo>
                  <a:pt x="2145" y="1225"/>
                </a:lnTo>
                <a:lnTo>
                  <a:pt x="2119" y="1228"/>
                </a:lnTo>
                <a:lnTo>
                  <a:pt x="2095" y="1233"/>
                </a:lnTo>
                <a:lnTo>
                  <a:pt x="2071" y="1238"/>
                </a:lnTo>
                <a:lnTo>
                  <a:pt x="2049" y="1244"/>
                </a:lnTo>
                <a:lnTo>
                  <a:pt x="2028" y="1251"/>
                </a:lnTo>
                <a:lnTo>
                  <a:pt x="2009" y="1258"/>
                </a:lnTo>
                <a:lnTo>
                  <a:pt x="1990" y="1265"/>
                </a:lnTo>
                <a:lnTo>
                  <a:pt x="1974" y="1273"/>
                </a:lnTo>
                <a:lnTo>
                  <a:pt x="1959" y="1282"/>
                </a:lnTo>
                <a:lnTo>
                  <a:pt x="1945" y="1292"/>
                </a:lnTo>
                <a:lnTo>
                  <a:pt x="1932" y="1301"/>
                </a:lnTo>
                <a:lnTo>
                  <a:pt x="1919" y="1310"/>
                </a:lnTo>
                <a:lnTo>
                  <a:pt x="1908" y="1321"/>
                </a:lnTo>
                <a:lnTo>
                  <a:pt x="1898" y="1332"/>
                </a:lnTo>
                <a:lnTo>
                  <a:pt x="1890" y="1343"/>
                </a:lnTo>
                <a:lnTo>
                  <a:pt x="1881" y="1354"/>
                </a:lnTo>
                <a:lnTo>
                  <a:pt x="1873" y="1366"/>
                </a:lnTo>
                <a:lnTo>
                  <a:pt x="1867" y="1377"/>
                </a:lnTo>
                <a:lnTo>
                  <a:pt x="1861" y="1388"/>
                </a:lnTo>
                <a:lnTo>
                  <a:pt x="1852" y="1411"/>
                </a:lnTo>
                <a:lnTo>
                  <a:pt x="1846" y="1435"/>
                </a:lnTo>
                <a:lnTo>
                  <a:pt x="1843" y="1458"/>
                </a:lnTo>
                <a:lnTo>
                  <a:pt x="1840" y="1480"/>
                </a:lnTo>
                <a:lnTo>
                  <a:pt x="1840" y="1502"/>
                </a:lnTo>
                <a:lnTo>
                  <a:pt x="1840" y="1521"/>
                </a:lnTo>
                <a:lnTo>
                  <a:pt x="1841" y="1545"/>
                </a:lnTo>
                <a:lnTo>
                  <a:pt x="1838" y="1560"/>
                </a:lnTo>
                <a:lnTo>
                  <a:pt x="1833" y="1572"/>
                </a:lnTo>
                <a:lnTo>
                  <a:pt x="1829" y="1581"/>
                </a:lnTo>
                <a:lnTo>
                  <a:pt x="1825" y="1589"/>
                </a:lnTo>
                <a:lnTo>
                  <a:pt x="1820" y="1595"/>
                </a:lnTo>
                <a:lnTo>
                  <a:pt x="1817" y="1600"/>
                </a:lnTo>
                <a:lnTo>
                  <a:pt x="1809" y="1607"/>
                </a:lnTo>
                <a:lnTo>
                  <a:pt x="1804" y="341"/>
                </a:lnTo>
                <a:lnTo>
                  <a:pt x="1804" y="340"/>
                </a:lnTo>
                <a:lnTo>
                  <a:pt x="1804" y="338"/>
                </a:lnTo>
                <a:lnTo>
                  <a:pt x="1803" y="320"/>
                </a:lnTo>
                <a:lnTo>
                  <a:pt x="1800" y="302"/>
                </a:lnTo>
                <a:lnTo>
                  <a:pt x="1798" y="286"/>
                </a:lnTo>
                <a:lnTo>
                  <a:pt x="1795" y="268"/>
                </a:lnTo>
                <a:lnTo>
                  <a:pt x="1790" y="252"/>
                </a:lnTo>
                <a:lnTo>
                  <a:pt x="1785" y="236"/>
                </a:lnTo>
                <a:lnTo>
                  <a:pt x="1779" y="220"/>
                </a:lnTo>
                <a:lnTo>
                  <a:pt x="1772" y="205"/>
                </a:lnTo>
                <a:lnTo>
                  <a:pt x="1765" y="190"/>
                </a:lnTo>
                <a:lnTo>
                  <a:pt x="1757" y="175"/>
                </a:lnTo>
                <a:lnTo>
                  <a:pt x="1749" y="161"/>
                </a:lnTo>
                <a:lnTo>
                  <a:pt x="1739" y="148"/>
                </a:lnTo>
                <a:lnTo>
                  <a:pt x="1730" y="134"/>
                </a:lnTo>
                <a:lnTo>
                  <a:pt x="1720" y="122"/>
                </a:lnTo>
                <a:lnTo>
                  <a:pt x="1708" y="109"/>
                </a:lnTo>
                <a:lnTo>
                  <a:pt x="1697" y="97"/>
                </a:lnTo>
                <a:lnTo>
                  <a:pt x="1684" y="87"/>
                </a:lnTo>
                <a:lnTo>
                  <a:pt x="1673" y="76"/>
                </a:lnTo>
                <a:lnTo>
                  <a:pt x="1659" y="66"/>
                </a:lnTo>
                <a:lnTo>
                  <a:pt x="1646" y="56"/>
                </a:lnTo>
                <a:lnTo>
                  <a:pt x="1632" y="48"/>
                </a:lnTo>
                <a:lnTo>
                  <a:pt x="1616" y="40"/>
                </a:lnTo>
                <a:lnTo>
                  <a:pt x="1602" y="33"/>
                </a:lnTo>
                <a:lnTo>
                  <a:pt x="1587" y="26"/>
                </a:lnTo>
                <a:lnTo>
                  <a:pt x="1571" y="20"/>
                </a:lnTo>
                <a:lnTo>
                  <a:pt x="1555" y="14"/>
                </a:lnTo>
                <a:lnTo>
                  <a:pt x="1539" y="9"/>
                </a:lnTo>
                <a:lnTo>
                  <a:pt x="1523" y="6"/>
                </a:lnTo>
                <a:lnTo>
                  <a:pt x="1505" y="3"/>
                </a:lnTo>
                <a:lnTo>
                  <a:pt x="1487" y="1"/>
                </a:lnTo>
                <a:lnTo>
                  <a:pt x="1471" y="0"/>
                </a:lnTo>
                <a:lnTo>
                  <a:pt x="1452" y="0"/>
                </a:lnTo>
                <a:lnTo>
                  <a:pt x="1441" y="0"/>
                </a:lnTo>
                <a:lnTo>
                  <a:pt x="1423" y="1"/>
                </a:lnTo>
                <a:lnTo>
                  <a:pt x="1405" y="2"/>
                </a:lnTo>
                <a:lnTo>
                  <a:pt x="1388" y="6"/>
                </a:lnTo>
                <a:lnTo>
                  <a:pt x="1371" y="9"/>
                </a:lnTo>
                <a:lnTo>
                  <a:pt x="1355" y="13"/>
                </a:lnTo>
                <a:lnTo>
                  <a:pt x="1339" y="19"/>
                </a:lnTo>
                <a:lnTo>
                  <a:pt x="1322" y="25"/>
                </a:lnTo>
                <a:lnTo>
                  <a:pt x="1307" y="30"/>
                </a:lnTo>
                <a:lnTo>
                  <a:pt x="1292" y="39"/>
                </a:lnTo>
                <a:lnTo>
                  <a:pt x="1276" y="47"/>
                </a:lnTo>
                <a:lnTo>
                  <a:pt x="1262" y="56"/>
                </a:lnTo>
                <a:lnTo>
                  <a:pt x="1248" y="66"/>
                </a:lnTo>
                <a:lnTo>
                  <a:pt x="1234" y="76"/>
                </a:lnTo>
                <a:lnTo>
                  <a:pt x="1221" y="87"/>
                </a:lnTo>
                <a:lnTo>
                  <a:pt x="1208" y="98"/>
                </a:lnTo>
                <a:lnTo>
                  <a:pt x="1196" y="111"/>
                </a:lnTo>
                <a:lnTo>
                  <a:pt x="1184" y="124"/>
                </a:lnTo>
                <a:lnTo>
                  <a:pt x="1173" y="138"/>
                </a:lnTo>
                <a:lnTo>
                  <a:pt x="1164" y="151"/>
                </a:lnTo>
                <a:lnTo>
                  <a:pt x="1155" y="166"/>
                </a:lnTo>
                <a:lnTo>
                  <a:pt x="1145" y="180"/>
                </a:lnTo>
                <a:lnTo>
                  <a:pt x="1138" y="196"/>
                </a:lnTo>
                <a:lnTo>
                  <a:pt x="1130" y="211"/>
                </a:lnTo>
                <a:lnTo>
                  <a:pt x="1124" y="227"/>
                </a:lnTo>
                <a:lnTo>
                  <a:pt x="1118" y="243"/>
                </a:lnTo>
                <a:lnTo>
                  <a:pt x="1114" y="259"/>
                </a:lnTo>
                <a:lnTo>
                  <a:pt x="1110" y="275"/>
                </a:lnTo>
                <a:lnTo>
                  <a:pt x="1106" y="292"/>
                </a:lnTo>
                <a:lnTo>
                  <a:pt x="1104" y="309"/>
                </a:lnTo>
                <a:lnTo>
                  <a:pt x="1103" y="326"/>
                </a:lnTo>
                <a:lnTo>
                  <a:pt x="1102" y="343"/>
                </a:lnTo>
                <a:lnTo>
                  <a:pt x="1102" y="361"/>
                </a:lnTo>
                <a:lnTo>
                  <a:pt x="1119" y="1965"/>
                </a:lnTo>
                <a:lnTo>
                  <a:pt x="1118" y="2105"/>
                </a:lnTo>
                <a:lnTo>
                  <a:pt x="1116" y="2231"/>
                </a:lnTo>
                <a:lnTo>
                  <a:pt x="1112" y="2342"/>
                </a:lnTo>
                <a:lnTo>
                  <a:pt x="1108" y="2438"/>
                </a:lnTo>
                <a:lnTo>
                  <a:pt x="1101" y="2519"/>
                </a:lnTo>
                <a:lnTo>
                  <a:pt x="1096" y="2554"/>
                </a:lnTo>
                <a:lnTo>
                  <a:pt x="1092" y="2586"/>
                </a:lnTo>
                <a:lnTo>
                  <a:pt x="1088" y="2614"/>
                </a:lnTo>
                <a:lnTo>
                  <a:pt x="1082" y="2637"/>
                </a:lnTo>
                <a:lnTo>
                  <a:pt x="1077" y="2659"/>
                </a:lnTo>
                <a:lnTo>
                  <a:pt x="1071" y="2675"/>
                </a:lnTo>
                <a:lnTo>
                  <a:pt x="1054" y="2662"/>
                </a:lnTo>
                <a:lnTo>
                  <a:pt x="577" y="2287"/>
                </a:lnTo>
                <a:lnTo>
                  <a:pt x="552" y="2268"/>
                </a:lnTo>
                <a:lnTo>
                  <a:pt x="526" y="2252"/>
                </a:lnTo>
                <a:lnTo>
                  <a:pt x="499" y="2238"/>
                </a:lnTo>
                <a:lnTo>
                  <a:pt x="471" y="2226"/>
                </a:lnTo>
                <a:lnTo>
                  <a:pt x="442" y="2217"/>
                </a:lnTo>
                <a:lnTo>
                  <a:pt x="413" y="2211"/>
                </a:lnTo>
                <a:lnTo>
                  <a:pt x="382" y="2206"/>
                </a:lnTo>
                <a:lnTo>
                  <a:pt x="352" y="2205"/>
                </a:lnTo>
                <a:lnTo>
                  <a:pt x="332" y="2205"/>
                </a:lnTo>
                <a:lnTo>
                  <a:pt x="313" y="2207"/>
                </a:lnTo>
                <a:lnTo>
                  <a:pt x="294" y="2210"/>
                </a:lnTo>
                <a:lnTo>
                  <a:pt x="275" y="2213"/>
                </a:lnTo>
                <a:lnTo>
                  <a:pt x="257" y="2218"/>
                </a:lnTo>
                <a:lnTo>
                  <a:pt x="239" y="2224"/>
                </a:lnTo>
                <a:lnTo>
                  <a:pt x="220" y="2229"/>
                </a:lnTo>
                <a:lnTo>
                  <a:pt x="204" y="2238"/>
                </a:lnTo>
                <a:lnTo>
                  <a:pt x="186" y="2246"/>
                </a:lnTo>
                <a:lnTo>
                  <a:pt x="170" y="2255"/>
                </a:lnTo>
                <a:lnTo>
                  <a:pt x="153" y="2266"/>
                </a:lnTo>
                <a:lnTo>
                  <a:pt x="138" y="2276"/>
                </a:lnTo>
                <a:lnTo>
                  <a:pt x="124" y="2288"/>
                </a:lnTo>
                <a:lnTo>
                  <a:pt x="109" y="2301"/>
                </a:lnTo>
                <a:lnTo>
                  <a:pt x="96" y="2315"/>
                </a:lnTo>
                <a:lnTo>
                  <a:pt x="83" y="2329"/>
                </a:lnTo>
                <a:lnTo>
                  <a:pt x="73" y="2343"/>
                </a:lnTo>
                <a:lnTo>
                  <a:pt x="62" y="2357"/>
                </a:lnTo>
                <a:lnTo>
                  <a:pt x="53" y="2371"/>
                </a:lnTo>
                <a:lnTo>
                  <a:pt x="43" y="2387"/>
                </a:lnTo>
                <a:lnTo>
                  <a:pt x="36" y="2402"/>
                </a:lnTo>
                <a:lnTo>
                  <a:pt x="28" y="2417"/>
                </a:lnTo>
                <a:lnTo>
                  <a:pt x="22" y="2432"/>
                </a:lnTo>
                <a:lnTo>
                  <a:pt x="16" y="2449"/>
                </a:lnTo>
                <a:lnTo>
                  <a:pt x="12" y="2465"/>
                </a:lnTo>
                <a:lnTo>
                  <a:pt x="8" y="2482"/>
                </a:lnTo>
                <a:lnTo>
                  <a:pt x="5" y="2499"/>
                </a:lnTo>
                <a:lnTo>
                  <a:pt x="2" y="2516"/>
                </a:lnTo>
                <a:lnTo>
                  <a:pt x="1" y="2533"/>
                </a:lnTo>
                <a:lnTo>
                  <a:pt x="0" y="2551"/>
                </a:lnTo>
                <a:lnTo>
                  <a:pt x="0" y="2567"/>
                </a:lnTo>
                <a:lnTo>
                  <a:pt x="1" y="2585"/>
                </a:lnTo>
                <a:lnTo>
                  <a:pt x="3" y="2602"/>
                </a:lnTo>
                <a:lnTo>
                  <a:pt x="6" y="2620"/>
                </a:lnTo>
                <a:lnTo>
                  <a:pt x="9" y="2636"/>
                </a:lnTo>
                <a:lnTo>
                  <a:pt x="14" y="2654"/>
                </a:lnTo>
                <a:lnTo>
                  <a:pt x="19" y="2670"/>
                </a:lnTo>
                <a:lnTo>
                  <a:pt x="25" y="2685"/>
                </a:lnTo>
                <a:lnTo>
                  <a:pt x="32" y="2702"/>
                </a:lnTo>
                <a:lnTo>
                  <a:pt x="39" y="2717"/>
                </a:lnTo>
                <a:lnTo>
                  <a:pt x="47" y="2732"/>
                </a:lnTo>
                <a:lnTo>
                  <a:pt x="56" y="2746"/>
                </a:lnTo>
                <a:lnTo>
                  <a:pt x="66" y="2760"/>
                </a:lnTo>
                <a:lnTo>
                  <a:pt x="76" y="2775"/>
                </a:lnTo>
                <a:lnTo>
                  <a:pt x="87" y="2787"/>
                </a:lnTo>
                <a:lnTo>
                  <a:pt x="98" y="2800"/>
                </a:lnTo>
                <a:lnTo>
                  <a:pt x="111" y="2812"/>
                </a:lnTo>
                <a:lnTo>
                  <a:pt x="124" y="2824"/>
                </a:lnTo>
                <a:lnTo>
                  <a:pt x="948" y="3520"/>
                </a:lnTo>
                <a:lnTo>
                  <a:pt x="985" y="3582"/>
                </a:lnTo>
                <a:lnTo>
                  <a:pt x="1021" y="3641"/>
                </a:lnTo>
                <a:lnTo>
                  <a:pt x="1058" y="3696"/>
                </a:lnTo>
                <a:lnTo>
                  <a:pt x="1095" y="3747"/>
                </a:lnTo>
                <a:lnTo>
                  <a:pt x="1131" y="3794"/>
                </a:lnTo>
                <a:lnTo>
                  <a:pt x="1167" y="3839"/>
                </a:lnTo>
                <a:lnTo>
                  <a:pt x="1203" y="3880"/>
                </a:lnTo>
                <a:lnTo>
                  <a:pt x="1237" y="3916"/>
                </a:lnTo>
                <a:lnTo>
                  <a:pt x="1271" y="3950"/>
                </a:lnTo>
                <a:lnTo>
                  <a:pt x="1302" y="3982"/>
                </a:lnTo>
                <a:lnTo>
                  <a:pt x="1332" y="4009"/>
                </a:lnTo>
                <a:lnTo>
                  <a:pt x="1361" y="4035"/>
                </a:lnTo>
                <a:lnTo>
                  <a:pt x="1387" y="4056"/>
                </a:lnTo>
                <a:lnTo>
                  <a:pt x="1411" y="4076"/>
                </a:lnTo>
                <a:lnTo>
                  <a:pt x="1452" y="4106"/>
                </a:lnTo>
                <a:lnTo>
                  <a:pt x="1456" y="4472"/>
                </a:lnTo>
                <a:lnTo>
                  <a:pt x="1457" y="4570"/>
                </a:lnTo>
                <a:lnTo>
                  <a:pt x="3111" y="4570"/>
                </a:lnTo>
                <a:lnTo>
                  <a:pt x="3112" y="4473"/>
                </a:lnTo>
                <a:lnTo>
                  <a:pt x="3119" y="4086"/>
                </a:lnTo>
                <a:lnTo>
                  <a:pt x="3606" y="2552"/>
                </a:lnTo>
                <a:lnTo>
                  <a:pt x="3607" y="2549"/>
                </a:lnTo>
                <a:lnTo>
                  <a:pt x="3607" y="2546"/>
                </a:lnTo>
                <a:lnTo>
                  <a:pt x="3620" y="2498"/>
                </a:lnTo>
                <a:lnTo>
                  <a:pt x="3642" y="2408"/>
                </a:lnTo>
                <a:lnTo>
                  <a:pt x="3653" y="2365"/>
                </a:lnTo>
                <a:lnTo>
                  <a:pt x="3662" y="2324"/>
                </a:lnTo>
                <a:lnTo>
                  <a:pt x="3669" y="2285"/>
                </a:lnTo>
                <a:lnTo>
                  <a:pt x="3674" y="2247"/>
                </a:lnTo>
                <a:lnTo>
                  <a:pt x="3677" y="2211"/>
                </a:lnTo>
                <a:lnTo>
                  <a:pt x="3678" y="2177"/>
                </a:lnTo>
                <a:lnTo>
                  <a:pt x="3677" y="2160"/>
                </a:lnTo>
                <a:lnTo>
                  <a:pt x="3676" y="2144"/>
                </a:lnTo>
                <a:lnTo>
                  <a:pt x="3674" y="2127"/>
                </a:lnTo>
                <a:lnTo>
                  <a:pt x="3670" y="2112"/>
                </a:lnTo>
                <a:lnTo>
                  <a:pt x="3667" y="2098"/>
                </a:lnTo>
                <a:lnTo>
                  <a:pt x="3662" y="2083"/>
                </a:lnTo>
                <a:lnTo>
                  <a:pt x="3656" y="2069"/>
                </a:lnTo>
                <a:lnTo>
                  <a:pt x="3650" y="2055"/>
                </a:lnTo>
                <a:lnTo>
                  <a:pt x="3642" y="2042"/>
                </a:lnTo>
                <a:lnTo>
                  <a:pt x="3634" y="2029"/>
                </a:lnTo>
                <a:lnTo>
                  <a:pt x="3624" y="2017"/>
                </a:lnTo>
                <a:lnTo>
                  <a:pt x="3614" y="2004"/>
                </a:lnTo>
                <a:lnTo>
                  <a:pt x="3601" y="1993"/>
                </a:lnTo>
                <a:lnTo>
                  <a:pt x="3588" y="1982"/>
                </a:lnTo>
                <a:lnTo>
                  <a:pt x="3574" y="1972"/>
                </a:lnTo>
                <a:lnTo>
                  <a:pt x="3559" y="1961"/>
                </a:lnTo>
                <a:close/>
              </a:path>
            </a:pathLst>
          </a:custGeom>
          <a:solidFill>
            <a:srgbClr val="084CA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800">
              <a:solidFill>
                <a:srgbClr val="FFFFFF"/>
              </a:solidFill>
            </a:endParaRPr>
          </a:p>
        </p:txBody>
      </p:sp>
      <p:sp>
        <p:nvSpPr>
          <p:cNvPr id="14" name="KSO_Shape"/>
          <p:cNvSpPr>
            <a:spLocks/>
          </p:cNvSpPr>
          <p:nvPr/>
        </p:nvSpPr>
        <p:spPr bwMode="auto">
          <a:xfrm rot="10800000">
            <a:off x="5849963" y="2094277"/>
            <a:ext cx="239554" cy="297582"/>
          </a:xfrm>
          <a:custGeom>
            <a:avLst/>
            <a:gdLst>
              <a:gd name="T0" fmla="*/ 1437758 w 3678"/>
              <a:gd name="T1" fmla="*/ 791596 h 4570"/>
              <a:gd name="T2" fmla="*/ 1392268 w 3678"/>
              <a:gd name="T3" fmla="*/ 779508 h 4570"/>
              <a:gd name="T4" fmla="*/ 1360132 w 3678"/>
              <a:gd name="T5" fmla="*/ 782842 h 4570"/>
              <a:gd name="T6" fmla="*/ 1344690 w 3678"/>
              <a:gd name="T7" fmla="*/ 782426 h 4570"/>
              <a:gd name="T8" fmla="*/ 1354289 w 3678"/>
              <a:gd name="T9" fmla="*/ 716147 h 4570"/>
              <a:gd name="T10" fmla="*/ 1343021 w 3678"/>
              <a:gd name="T11" fmla="*/ 671544 h 4570"/>
              <a:gd name="T12" fmla="*/ 1317980 w 3678"/>
              <a:gd name="T13" fmla="*/ 640697 h 4570"/>
              <a:gd name="T14" fmla="*/ 1272906 w 3678"/>
              <a:gd name="T15" fmla="*/ 614852 h 4570"/>
              <a:gd name="T16" fmla="*/ 1216982 w 3678"/>
              <a:gd name="T17" fmla="*/ 599012 h 4570"/>
              <a:gd name="T18" fmla="*/ 1162727 w 3678"/>
              <a:gd name="T19" fmla="*/ 595260 h 4570"/>
              <a:gd name="T20" fmla="*/ 1107637 w 3678"/>
              <a:gd name="T21" fmla="*/ 613185 h 4570"/>
              <a:gd name="T22" fmla="*/ 1073415 w 3678"/>
              <a:gd name="T23" fmla="*/ 657371 h 4570"/>
              <a:gd name="T24" fmla="*/ 1060060 w 3678"/>
              <a:gd name="T25" fmla="*/ 611101 h 4570"/>
              <a:gd name="T26" fmla="*/ 1053800 w 3678"/>
              <a:gd name="T27" fmla="*/ 578586 h 4570"/>
              <a:gd name="T28" fmla="*/ 1026672 w 3678"/>
              <a:gd name="T29" fmla="*/ 537318 h 4570"/>
              <a:gd name="T30" fmla="*/ 996623 w 3678"/>
              <a:gd name="T31" fmla="*/ 518977 h 4570"/>
              <a:gd name="T32" fmla="*/ 951967 w 3678"/>
              <a:gd name="T33" fmla="*/ 508973 h 4570"/>
              <a:gd name="T34" fmla="*/ 906894 w 3678"/>
              <a:gd name="T35" fmla="*/ 508973 h 4570"/>
              <a:gd name="T36" fmla="*/ 846378 w 3678"/>
              <a:gd name="T37" fmla="*/ 521478 h 4570"/>
              <a:gd name="T38" fmla="*/ 806313 w 3678"/>
              <a:gd name="T39" fmla="*/ 542321 h 4570"/>
              <a:gd name="T40" fmla="*/ 781690 w 3678"/>
              <a:gd name="T41" fmla="*/ 569416 h 4570"/>
              <a:gd name="T42" fmla="*/ 767917 w 3678"/>
              <a:gd name="T43" fmla="*/ 616937 h 4570"/>
              <a:gd name="T44" fmla="*/ 764996 w 3678"/>
              <a:gd name="T45" fmla="*/ 655287 h 4570"/>
              <a:gd name="T46" fmla="*/ 754980 w 3678"/>
              <a:gd name="T47" fmla="*/ 669876 h 4570"/>
              <a:gd name="T48" fmla="*/ 751223 w 3678"/>
              <a:gd name="T49" fmla="*/ 125888 h 4570"/>
              <a:gd name="T50" fmla="*/ 739538 w 3678"/>
              <a:gd name="T51" fmla="*/ 85454 h 4570"/>
              <a:gd name="T52" fmla="*/ 717836 w 3678"/>
              <a:gd name="T53" fmla="*/ 50856 h 4570"/>
              <a:gd name="T54" fmla="*/ 686952 w 3678"/>
              <a:gd name="T55" fmla="*/ 23344 h 4570"/>
              <a:gd name="T56" fmla="*/ 648974 w 3678"/>
              <a:gd name="T57" fmla="*/ 5836 h 4570"/>
              <a:gd name="T58" fmla="*/ 605987 w 3678"/>
              <a:gd name="T59" fmla="*/ 0 h 4570"/>
              <a:gd name="T60" fmla="*/ 579277 w 3678"/>
              <a:gd name="T61" fmla="*/ 2501 h 4570"/>
              <a:gd name="T62" fmla="*/ 539212 w 3678"/>
              <a:gd name="T63" fmla="*/ 16257 h 4570"/>
              <a:gd name="T64" fmla="*/ 504154 w 3678"/>
              <a:gd name="T65" fmla="*/ 40851 h 4570"/>
              <a:gd name="T66" fmla="*/ 482035 w 3678"/>
              <a:gd name="T67" fmla="*/ 69197 h 4570"/>
              <a:gd name="T68" fmla="*/ 464924 w 3678"/>
              <a:gd name="T69" fmla="*/ 107964 h 4570"/>
              <a:gd name="T70" fmla="*/ 459916 w 3678"/>
              <a:gd name="T71" fmla="*/ 150482 h 4570"/>
              <a:gd name="T72" fmla="*/ 462420 w 3678"/>
              <a:gd name="T73" fmla="*/ 1016278 h 4570"/>
              <a:gd name="T74" fmla="*/ 449482 w 3678"/>
              <a:gd name="T75" fmla="*/ 1108402 h 4570"/>
              <a:gd name="T76" fmla="*/ 230375 w 3678"/>
              <a:gd name="T77" fmla="*/ 945414 h 4570"/>
              <a:gd name="T78" fmla="*/ 159426 w 3678"/>
              <a:gd name="T79" fmla="*/ 919569 h 4570"/>
              <a:gd name="T80" fmla="*/ 114770 w 3678"/>
              <a:gd name="T81" fmla="*/ 922487 h 4570"/>
              <a:gd name="T82" fmla="*/ 70949 w 3678"/>
              <a:gd name="T83" fmla="*/ 939995 h 4570"/>
              <a:gd name="T84" fmla="*/ 34640 w 3678"/>
              <a:gd name="T85" fmla="*/ 970841 h 4570"/>
              <a:gd name="T86" fmla="*/ 15024 w 3678"/>
              <a:gd name="T87" fmla="*/ 1001271 h 4570"/>
              <a:gd name="T88" fmla="*/ 2087 w 3678"/>
              <a:gd name="T89" fmla="*/ 1041706 h 4570"/>
              <a:gd name="T90" fmla="*/ 417 w 3678"/>
              <a:gd name="T91" fmla="*/ 1077555 h 4570"/>
              <a:gd name="T92" fmla="*/ 10434 w 3678"/>
              <a:gd name="T93" fmla="*/ 1119240 h 4570"/>
              <a:gd name="T94" fmla="*/ 31718 w 3678"/>
              <a:gd name="T95" fmla="*/ 1156756 h 4570"/>
              <a:gd name="T96" fmla="*/ 395644 w 3678"/>
              <a:gd name="T97" fmla="*/ 1467309 h 4570"/>
              <a:gd name="T98" fmla="*/ 487043 w 3678"/>
              <a:gd name="T99" fmla="*/ 1600283 h 4570"/>
              <a:gd name="T100" fmla="*/ 568008 w 3678"/>
              <a:gd name="T101" fmla="*/ 1681986 h 4570"/>
              <a:gd name="T102" fmla="*/ 1298365 w 3678"/>
              <a:gd name="T103" fmla="*/ 1905000 h 4570"/>
              <a:gd name="T104" fmla="*/ 1510794 w 3678"/>
              <a:gd name="T105" fmla="*/ 1041289 h 4570"/>
              <a:gd name="T106" fmla="*/ 1533331 w 3678"/>
              <a:gd name="T107" fmla="*/ 936660 h 4570"/>
              <a:gd name="T108" fmla="*/ 1531661 w 3678"/>
              <a:gd name="T109" fmla="*/ 880385 h 4570"/>
              <a:gd name="T110" fmla="*/ 1516637 w 3678"/>
              <a:gd name="T111" fmla="*/ 845787 h 4570"/>
              <a:gd name="T112" fmla="*/ 1485336 w 3678"/>
              <a:gd name="T113" fmla="*/ 817441 h 457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678" h="4570">
                <a:moveTo>
                  <a:pt x="3559" y="1961"/>
                </a:moveTo>
                <a:lnTo>
                  <a:pt x="3559" y="1961"/>
                </a:lnTo>
                <a:lnTo>
                  <a:pt x="3532" y="1945"/>
                </a:lnTo>
                <a:lnTo>
                  <a:pt x="3504" y="1928"/>
                </a:lnTo>
                <a:lnTo>
                  <a:pt x="3474" y="1913"/>
                </a:lnTo>
                <a:lnTo>
                  <a:pt x="3445" y="1899"/>
                </a:lnTo>
                <a:lnTo>
                  <a:pt x="3415" y="1887"/>
                </a:lnTo>
                <a:lnTo>
                  <a:pt x="3399" y="1881"/>
                </a:lnTo>
                <a:lnTo>
                  <a:pt x="3383" y="1878"/>
                </a:lnTo>
                <a:lnTo>
                  <a:pt x="3368" y="1874"/>
                </a:lnTo>
                <a:lnTo>
                  <a:pt x="3351" y="1872"/>
                </a:lnTo>
                <a:lnTo>
                  <a:pt x="3336" y="1870"/>
                </a:lnTo>
                <a:lnTo>
                  <a:pt x="3320" y="1870"/>
                </a:lnTo>
                <a:lnTo>
                  <a:pt x="3296" y="1871"/>
                </a:lnTo>
                <a:lnTo>
                  <a:pt x="3285" y="1872"/>
                </a:lnTo>
                <a:lnTo>
                  <a:pt x="3272" y="1874"/>
                </a:lnTo>
                <a:lnTo>
                  <a:pt x="3259" y="1878"/>
                </a:lnTo>
                <a:lnTo>
                  <a:pt x="3245" y="1883"/>
                </a:lnTo>
                <a:lnTo>
                  <a:pt x="3232" y="1888"/>
                </a:lnTo>
                <a:lnTo>
                  <a:pt x="3218" y="1894"/>
                </a:lnTo>
                <a:lnTo>
                  <a:pt x="3221" y="1880"/>
                </a:lnTo>
                <a:lnTo>
                  <a:pt x="3222" y="1877"/>
                </a:lnTo>
                <a:lnTo>
                  <a:pt x="3224" y="1872"/>
                </a:lnTo>
                <a:lnTo>
                  <a:pt x="3241" y="1773"/>
                </a:lnTo>
                <a:lnTo>
                  <a:pt x="3243" y="1757"/>
                </a:lnTo>
                <a:lnTo>
                  <a:pt x="3245" y="1738"/>
                </a:lnTo>
                <a:lnTo>
                  <a:pt x="3245" y="1718"/>
                </a:lnTo>
                <a:lnTo>
                  <a:pt x="3243" y="1695"/>
                </a:lnTo>
                <a:lnTo>
                  <a:pt x="3240" y="1672"/>
                </a:lnTo>
                <a:lnTo>
                  <a:pt x="3233" y="1648"/>
                </a:lnTo>
                <a:lnTo>
                  <a:pt x="3229" y="1635"/>
                </a:lnTo>
                <a:lnTo>
                  <a:pt x="3224" y="1622"/>
                </a:lnTo>
                <a:lnTo>
                  <a:pt x="3218" y="1611"/>
                </a:lnTo>
                <a:lnTo>
                  <a:pt x="3211" y="1598"/>
                </a:lnTo>
                <a:lnTo>
                  <a:pt x="3202" y="1585"/>
                </a:lnTo>
                <a:lnTo>
                  <a:pt x="3193" y="1573"/>
                </a:lnTo>
                <a:lnTo>
                  <a:pt x="3183" y="1560"/>
                </a:lnTo>
                <a:lnTo>
                  <a:pt x="3171" y="1548"/>
                </a:lnTo>
                <a:lnTo>
                  <a:pt x="3158" y="1537"/>
                </a:lnTo>
                <a:lnTo>
                  <a:pt x="3144" y="1525"/>
                </a:lnTo>
                <a:lnTo>
                  <a:pt x="3127" y="1514"/>
                </a:lnTo>
                <a:lnTo>
                  <a:pt x="3111" y="1504"/>
                </a:lnTo>
                <a:lnTo>
                  <a:pt x="3092" y="1493"/>
                </a:lnTo>
                <a:lnTo>
                  <a:pt x="3072" y="1484"/>
                </a:lnTo>
                <a:lnTo>
                  <a:pt x="3050" y="1475"/>
                </a:lnTo>
                <a:lnTo>
                  <a:pt x="3028" y="1465"/>
                </a:lnTo>
                <a:lnTo>
                  <a:pt x="3002" y="1458"/>
                </a:lnTo>
                <a:lnTo>
                  <a:pt x="2975" y="1450"/>
                </a:lnTo>
                <a:lnTo>
                  <a:pt x="2947" y="1443"/>
                </a:lnTo>
                <a:lnTo>
                  <a:pt x="2916" y="1437"/>
                </a:lnTo>
                <a:lnTo>
                  <a:pt x="2888" y="1432"/>
                </a:lnTo>
                <a:lnTo>
                  <a:pt x="2861" y="1430"/>
                </a:lnTo>
                <a:lnTo>
                  <a:pt x="2837" y="1428"/>
                </a:lnTo>
                <a:lnTo>
                  <a:pt x="2812" y="1428"/>
                </a:lnTo>
                <a:lnTo>
                  <a:pt x="2786" y="1428"/>
                </a:lnTo>
                <a:lnTo>
                  <a:pt x="2761" y="1431"/>
                </a:lnTo>
                <a:lnTo>
                  <a:pt x="2737" y="1436"/>
                </a:lnTo>
                <a:lnTo>
                  <a:pt x="2715" y="1442"/>
                </a:lnTo>
                <a:lnTo>
                  <a:pt x="2693" y="1450"/>
                </a:lnTo>
                <a:lnTo>
                  <a:pt x="2673" y="1461"/>
                </a:lnTo>
                <a:lnTo>
                  <a:pt x="2654" y="1471"/>
                </a:lnTo>
                <a:lnTo>
                  <a:pt x="2636" y="1485"/>
                </a:lnTo>
                <a:lnTo>
                  <a:pt x="2621" y="1500"/>
                </a:lnTo>
                <a:lnTo>
                  <a:pt x="2606" y="1517"/>
                </a:lnTo>
                <a:lnTo>
                  <a:pt x="2593" y="1536"/>
                </a:lnTo>
                <a:lnTo>
                  <a:pt x="2581" y="1555"/>
                </a:lnTo>
                <a:lnTo>
                  <a:pt x="2572" y="1577"/>
                </a:lnTo>
                <a:lnTo>
                  <a:pt x="2562" y="1600"/>
                </a:lnTo>
                <a:lnTo>
                  <a:pt x="2555" y="1625"/>
                </a:lnTo>
                <a:lnTo>
                  <a:pt x="2550" y="1650"/>
                </a:lnTo>
                <a:lnTo>
                  <a:pt x="2550" y="1653"/>
                </a:lnTo>
                <a:lnTo>
                  <a:pt x="2541" y="1469"/>
                </a:lnTo>
                <a:lnTo>
                  <a:pt x="2540" y="1466"/>
                </a:lnTo>
                <a:lnTo>
                  <a:pt x="2540" y="1465"/>
                </a:lnTo>
                <a:lnTo>
                  <a:pt x="2539" y="1446"/>
                </a:lnTo>
                <a:lnTo>
                  <a:pt x="2535" y="1428"/>
                </a:lnTo>
                <a:lnTo>
                  <a:pt x="2531" y="1408"/>
                </a:lnTo>
                <a:lnTo>
                  <a:pt x="2525" y="1388"/>
                </a:lnTo>
                <a:lnTo>
                  <a:pt x="2517" y="1367"/>
                </a:lnTo>
                <a:lnTo>
                  <a:pt x="2506" y="1347"/>
                </a:lnTo>
                <a:lnTo>
                  <a:pt x="2493" y="1327"/>
                </a:lnTo>
                <a:lnTo>
                  <a:pt x="2478" y="1307"/>
                </a:lnTo>
                <a:lnTo>
                  <a:pt x="2470" y="1299"/>
                </a:lnTo>
                <a:lnTo>
                  <a:pt x="2460" y="1289"/>
                </a:lnTo>
                <a:lnTo>
                  <a:pt x="2450" y="1281"/>
                </a:lnTo>
                <a:lnTo>
                  <a:pt x="2439" y="1273"/>
                </a:lnTo>
                <a:lnTo>
                  <a:pt x="2428" y="1265"/>
                </a:lnTo>
                <a:lnTo>
                  <a:pt x="2415" y="1258"/>
                </a:lnTo>
                <a:lnTo>
                  <a:pt x="2402" y="1251"/>
                </a:lnTo>
                <a:lnTo>
                  <a:pt x="2388" y="1245"/>
                </a:lnTo>
                <a:lnTo>
                  <a:pt x="2373" y="1239"/>
                </a:lnTo>
                <a:lnTo>
                  <a:pt x="2356" y="1234"/>
                </a:lnTo>
                <a:lnTo>
                  <a:pt x="2339" y="1230"/>
                </a:lnTo>
                <a:lnTo>
                  <a:pt x="2320" y="1226"/>
                </a:lnTo>
                <a:lnTo>
                  <a:pt x="2301" y="1223"/>
                </a:lnTo>
                <a:lnTo>
                  <a:pt x="2281" y="1221"/>
                </a:lnTo>
                <a:lnTo>
                  <a:pt x="2259" y="1219"/>
                </a:lnTo>
                <a:lnTo>
                  <a:pt x="2237" y="1219"/>
                </a:lnTo>
                <a:lnTo>
                  <a:pt x="2206" y="1220"/>
                </a:lnTo>
                <a:lnTo>
                  <a:pt x="2173" y="1221"/>
                </a:lnTo>
                <a:lnTo>
                  <a:pt x="2145" y="1225"/>
                </a:lnTo>
                <a:lnTo>
                  <a:pt x="2119" y="1228"/>
                </a:lnTo>
                <a:lnTo>
                  <a:pt x="2095" y="1233"/>
                </a:lnTo>
                <a:lnTo>
                  <a:pt x="2071" y="1238"/>
                </a:lnTo>
                <a:lnTo>
                  <a:pt x="2049" y="1244"/>
                </a:lnTo>
                <a:lnTo>
                  <a:pt x="2028" y="1251"/>
                </a:lnTo>
                <a:lnTo>
                  <a:pt x="2009" y="1258"/>
                </a:lnTo>
                <a:lnTo>
                  <a:pt x="1990" y="1265"/>
                </a:lnTo>
                <a:lnTo>
                  <a:pt x="1974" y="1273"/>
                </a:lnTo>
                <a:lnTo>
                  <a:pt x="1959" y="1282"/>
                </a:lnTo>
                <a:lnTo>
                  <a:pt x="1945" y="1292"/>
                </a:lnTo>
                <a:lnTo>
                  <a:pt x="1932" y="1301"/>
                </a:lnTo>
                <a:lnTo>
                  <a:pt x="1919" y="1310"/>
                </a:lnTo>
                <a:lnTo>
                  <a:pt x="1908" y="1321"/>
                </a:lnTo>
                <a:lnTo>
                  <a:pt x="1898" y="1332"/>
                </a:lnTo>
                <a:lnTo>
                  <a:pt x="1890" y="1343"/>
                </a:lnTo>
                <a:lnTo>
                  <a:pt x="1881" y="1354"/>
                </a:lnTo>
                <a:lnTo>
                  <a:pt x="1873" y="1366"/>
                </a:lnTo>
                <a:lnTo>
                  <a:pt x="1867" y="1377"/>
                </a:lnTo>
                <a:lnTo>
                  <a:pt x="1861" y="1388"/>
                </a:lnTo>
                <a:lnTo>
                  <a:pt x="1852" y="1411"/>
                </a:lnTo>
                <a:lnTo>
                  <a:pt x="1846" y="1435"/>
                </a:lnTo>
                <a:lnTo>
                  <a:pt x="1843" y="1458"/>
                </a:lnTo>
                <a:lnTo>
                  <a:pt x="1840" y="1480"/>
                </a:lnTo>
                <a:lnTo>
                  <a:pt x="1840" y="1502"/>
                </a:lnTo>
                <a:lnTo>
                  <a:pt x="1840" y="1521"/>
                </a:lnTo>
                <a:lnTo>
                  <a:pt x="1841" y="1545"/>
                </a:lnTo>
                <a:lnTo>
                  <a:pt x="1838" y="1560"/>
                </a:lnTo>
                <a:lnTo>
                  <a:pt x="1833" y="1572"/>
                </a:lnTo>
                <a:lnTo>
                  <a:pt x="1829" y="1581"/>
                </a:lnTo>
                <a:lnTo>
                  <a:pt x="1825" y="1589"/>
                </a:lnTo>
                <a:lnTo>
                  <a:pt x="1820" y="1595"/>
                </a:lnTo>
                <a:lnTo>
                  <a:pt x="1817" y="1600"/>
                </a:lnTo>
                <a:lnTo>
                  <a:pt x="1809" y="1607"/>
                </a:lnTo>
                <a:lnTo>
                  <a:pt x="1804" y="341"/>
                </a:lnTo>
                <a:lnTo>
                  <a:pt x="1804" y="340"/>
                </a:lnTo>
                <a:lnTo>
                  <a:pt x="1804" y="338"/>
                </a:lnTo>
                <a:lnTo>
                  <a:pt x="1803" y="320"/>
                </a:lnTo>
                <a:lnTo>
                  <a:pt x="1800" y="302"/>
                </a:lnTo>
                <a:lnTo>
                  <a:pt x="1798" y="286"/>
                </a:lnTo>
                <a:lnTo>
                  <a:pt x="1795" y="268"/>
                </a:lnTo>
                <a:lnTo>
                  <a:pt x="1790" y="252"/>
                </a:lnTo>
                <a:lnTo>
                  <a:pt x="1785" y="236"/>
                </a:lnTo>
                <a:lnTo>
                  <a:pt x="1779" y="220"/>
                </a:lnTo>
                <a:lnTo>
                  <a:pt x="1772" y="205"/>
                </a:lnTo>
                <a:lnTo>
                  <a:pt x="1765" y="190"/>
                </a:lnTo>
                <a:lnTo>
                  <a:pt x="1757" y="175"/>
                </a:lnTo>
                <a:lnTo>
                  <a:pt x="1749" y="161"/>
                </a:lnTo>
                <a:lnTo>
                  <a:pt x="1739" y="148"/>
                </a:lnTo>
                <a:lnTo>
                  <a:pt x="1730" y="134"/>
                </a:lnTo>
                <a:lnTo>
                  <a:pt x="1720" y="122"/>
                </a:lnTo>
                <a:lnTo>
                  <a:pt x="1708" y="109"/>
                </a:lnTo>
                <a:lnTo>
                  <a:pt x="1697" y="97"/>
                </a:lnTo>
                <a:lnTo>
                  <a:pt x="1684" y="87"/>
                </a:lnTo>
                <a:lnTo>
                  <a:pt x="1673" y="76"/>
                </a:lnTo>
                <a:lnTo>
                  <a:pt x="1659" y="66"/>
                </a:lnTo>
                <a:lnTo>
                  <a:pt x="1646" y="56"/>
                </a:lnTo>
                <a:lnTo>
                  <a:pt x="1632" y="48"/>
                </a:lnTo>
                <a:lnTo>
                  <a:pt x="1616" y="40"/>
                </a:lnTo>
                <a:lnTo>
                  <a:pt x="1602" y="33"/>
                </a:lnTo>
                <a:lnTo>
                  <a:pt x="1587" y="26"/>
                </a:lnTo>
                <a:lnTo>
                  <a:pt x="1571" y="20"/>
                </a:lnTo>
                <a:lnTo>
                  <a:pt x="1555" y="14"/>
                </a:lnTo>
                <a:lnTo>
                  <a:pt x="1539" y="9"/>
                </a:lnTo>
                <a:lnTo>
                  <a:pt x="1523" y="6"/>
                </a:lnTo>
                <a:lnTo>
                  <a:pt x="1505" y="3"/>
                </a:lnTo>
                <a:lnTo>
                  <a:pt x="1487" y="1"/>
                </a:lnTo>
                <a:lnTo>
                  <a:pt x="1471" y="0"/>
                </a:lnTo>
                <a:lnTo>
                  <a:pt x="1452" y="0"/>
                </a:lnTo>
                <a:lnTo>
                  <a:pt x="1441" y="0"/>
                </a:lnTo>
                <a:lnTo>
                  <a:pt x="1423" y="1"/>
                </a:lnTo>
                <a:lnTo>
                  <a:pt x="1405" y="2"/>
                </a:lnTo>
                <a:lnTo>
                  <a:pt x="1388" y="6"/>
                </a:lnTo>
                <a:lnTo>
                  <a:pt x="1371" y="9"/>
                </a:lnTo>
                <a:lnTo>
                  <a:pt x="1355" y="13"/>
                </a:lnTo>
                <a:lnTo>
                  <a:pt x="1339" y="19"/>
                </a:lnTo>
                <a:lnTo>
                  <a:pt x="1322" y="25"/>
                </a:lnTo>
                <a:lnTo>
                  <a:pt x="1307" y="30"/>
                </a:lnTo>
                <a:lnTo>
                  <a:pt x="1292" y="39"/>
                </a:lnTo>
                <a:lnTo>
                  <a:pt x="1276" y="47"/>
                </a:lnTo>
                <a:lnTo>
                  <a:pt x="1262" y="56"/>
                </a:lnTo>
                <a:lnTo>
                  <a:pt x="1248" y="66"/>
                </a:lnTo>
                <a:lnTo>
                  <a:pt x="1234" y="76"/>
                </a:lnTo>
                <a:lnTo>
                  <a:pt x="1221" y="87"/>
                </a:lnTo>
                <a:lnTo>
                  <a:pt x="1208" y="98"/>
                </a:lnTo>
                <a:lnTo>
                  <a:pt x="1196" y="111"/>
                </a:lnTo>
                <a:lnTo>
                  <a:pt x="1184" y="124"/>
                </a:lnTo>
                <a:lnTo>
                  <a:pt x="1173" y="138"/>
                </a:lnTo>
                <a:lnTo>
                  <a:pt x="1164" y="151"/>
                </a:lnTo>
                <a:lnTo>
                  <a:pt x="1155" y="166"/>
                </a:lnTo>
                <a:lnTo>
                  <a:pt x="1145" y="180"/>
                </a:lnTo>
                <a:lnTo>
                  <a:pt x="1138" y="196"/>
                </a:lnTo>
                <a:lnTo>
                  <a:pt x="1130" y="211"/>
                </a:lnTo>
                <a:lnTo>
                  <a:pt x="1124" y="227"/>
                </a:lnTo>
                <a:lnTo>
                  <a:pt x="1118" y="243"/>
                </a:lnTo>
                <a:lnTo>
                  <a:pt x="1114" y="259"/>
                </a:lnTo>
                <a:lnTo>
                  <a:pt x="1110" y="275"/>
                </a:lnTo>
                <a:lnTo>
                  <a:pt x="1106" y="292"/>
                </a:lnTo>
                <a:lnTo>
                  <a:pt x="1104" y="309"/>
                </a:lnTo>
                <a:lnTo>
                  <a:pt x="1103" y="326"/>
                </a:lnTo>
                <a:lnTo>
                  <a:pt x="1102" y="343"/>
                </a:lnTo>
                <a:lnTo>
                  <a:pt x="1102" y="361"/>
                </a:lnTo>
                <a:lnTo>
                  <a:pt x="1119" y="1965"/>
                </a:lnTo>
                <a:lnTo>
                  <a:pt x="1118" y="2105"/>
                </a:lnTo>
                <a:lnTo>
                  <a:pt x="1116" y="2231"/>
                </a:lnTo>
                <a:lnTo>
                  <a:pt x="1112" y="2342"/>
                </a:lnTo>
                <a:lnTo>
                  <a:pt x="1108" y="2438"/>
                </a:lnTo>
                <a:lnTo>
                  <a:pt x="1101" y="2519"/>
                </a:lnTo>
                <a:lnTo>
                  <a:pt x="1096" y="2554"/>
                </a:lnTo>
                <a:lnTo>
                  <a:pt x="1092" y="2586"/>
                </a:lnTo>
                <a:lnTo>
                  <a:pt x="1088" y="2614"/>
                </a:lnTo>
                <a:lnTo>
                  <a:pt x="1082" y="2637"/>
                </a:lnTo>
                <a:lnTo>
                  <a:pt x="1077" y="2659"/>
                </a:lnTo>
                <a:lnTo>
                  <a:pt x="1071" y="2675"/>
                </a:lnTo>
                <a:lnTo>
                  <a:pt x="1054" y="2662"/>
                </a:lnTo>
                <a:lnTo>
                  <a:pt x="577" y="2287"/>
                </a:lnTo>
                <a:lnTo>
                  <a:pt x="552" y="2268"/>
                </a:lnTo>
                <a:lnTo>
                  <a:pt x="526" y="2252"/>
                </a:lnTo>
                <a:lnTo>
                  <a:pt x="499" y="2238"/>
                </a:lnTo>
                <a:lnTo>
                  <a:pt x="471" y="2226"/>
                </a:lnTo>
                <a:lnTo>
                  <a:pt x="442" y="2217"/>
                </a:lnTo>
                <a:lnTo>
                  <a:pt x="413" y="2211"/>
                </a:lnTo>
                <a:lnTo>
                  <a:pt x="382" y="2206"/>
                </a:lnTo>
                <a:lnTo>
                  <a:pt x="352" y="2205"/>
                </a:lnTo>
                <a:lnTo>
                  <a:pt x="332" y="2205"/>
                </a:lnTo>
                <a:lnTo>
                  <a:pt x="313" y="2207"/>
                </a:lnTo>
                <a:lnTo>
                  <a:pt x="294" y="2210"/>
                </a:lnTo>
                <a:lnTo>
                  <a:pt x="275" y="2213"/>
                </a:lnTo>
                <a:lnTo>
                  <a:pt x="257" y="2218"/>
                </a:lnTo>
                <a:lnTo>
                  <a:pt x="239" y="2224"/>
                </a:lnTo>
                <a:lnTo>
                  <a:pt x="220" y="2229"/>
                </a:lnTo>
                <a:lnTo>
                  <a:pt x="204" y="2238"/>
                </a:lnTo>
                <a:lnTo>
                  <a:pt x="186" y="2246"/>
                </a:lnTo>
                <a:lnTo>
                  <a:pt x="170" y="2255"/>
                </a:lnTo>
                <a:lnTo>
                  <a:pt x="153" y="2266"/>
                </a:lnTo>
                <a:lnTo>
                  <a:pt x="138" y="2276"/>
                </a:lnTo>
                <a:lnTo>
                  <a:pt x="124" y="2288"/>
                </a:lnTo>
                <a:lnTo>
                  <a:pt x="109" y="2301"/>
                </a:lnTo>
                <a:lnTo>
                  <a:pt x="96" y="2315"/>
                </a:lnTo>
                <a:lnTo>
                  <a:pt x="83" y="2329"/>
                </a:lnTo>
                <a:lnTo>
                  <a:pt x="73" y="2343"/>
                </a:lnTo>
                <a:lnTo>
                  <a:pt x="62" y="2357"/>
                </a:lnTo>
                <a:lnTo>
                  <a:pt x="53" y="2371"/>
                </a:lnTo>
                <a:lnTo>
                  <a:pt x="43" y="2387"/>
                </a:lnTo>
                <a:lnTo>
                  <a:pt x="36" y="2402"/>
                </a:lnTo>
                <a:lnTo>
                  <a:pt x="28" y="2417"/>
                </a:lnTo>
                <a:lnTo>
                  <a:pt x="22" y="2432"/>
                </a:lnTo>
                <a:lnTo>
                  <a:pt x="16" y="2449"/>
                </a:lnTo>
                <a:lnTo>
                  <a:pt x="12" y="2465"/>
                </a:lnTo>
                <a:lnTo>
                  <a:pt x="8" y="2482"/>
                </a:lnTo>
                <a:lnTo>
                  <a:pt x="5" y="2499"/>
                </a:lnTo>
                <a:lnTo>
                  <a:pt x="2" y="2516"/>
                </a:lnTo>
                <a:lnTo>
                  <a:pt x="1" y="2533"/>
                </a:lnTo>
                <a:lnTo>
                  <a:pt x="0" y="2551"/>
                </a:lnTo>
                <a:lnTo>
                  <a:pt x="0" y="2567"/>
                </a:lnTo>
                <a:lnTo>
                  <a:pt x="1" y="2585"/>
                </a:lnTo>
                <a:lnTo>
                  <a:pt x="3" y="2602"/>
                </a:lnTo>
                <a:lnTo>
                  <a:pt x="6" y="2620"/>
                </a:lnTo>
                <a:lnTo>
                  <a:pt x="9" y="2636"/>
                </a:lnTo>
                <a:lnTo>
                  <a:pt x="14" y="2654"/>
                </a:lnTo>
                <a:lnTo>
                  <a:pt x="19" y="2670"/>
                </a:lnTo>
                <a:lnTo>
                  <a:pt x="25" y="2685"/>
                </a:lnTo>
                <a:lnTo>
                  <a:pt x="32" y="2702"/>
                </a:lnTo>
                <a:lnTo>
                  <a:pt x="39" y="2717"/>
                </a:lnTo>
                <a:lnTo>
                  <a:pt x="47" y="2732"/>
                </a:lnTo>
                <a:lnTo>
                  <a:pt x="56" y="2746"/>
                </a:lnTo>
                <a:lnTo>
                  <a:pt x="66" y="2760"/>
                </a:lnTo>
                <a:lnTo>
                  <a:pt x="76" y="2775"/>
                </a:lnTo>
                <a:lnTo>
                  <a:pt x="87" y="2787"/>
                </a:lnTo>
                <a:lnTo>
                  <a:pt x="98" y="2800"/>
                </a:lnTo>
                <a:lnTo>
                  <a:pt x="111" y="2812"/>
                </a:lnTo>
                <a:lnTo>
                  <a:pt x="124" y="2824"/>
                </a:lnTo>
                <a:lnTo>
                  <a:pt x="948" y="3520"/>
                </a:lnTo>
                <a:lnTo>
                  <a:pt x="985" y="3582"/>
                </a:lnTo>
                <a:lnTo>
                  <a:pt x="1021" y="3641"/>
                </a:lnTo>
                <a:lnTo>
                  <a:pt x="1058" y="3696"/>
                </a:lnTo>
                <a:lnTo>
                  <a:pt x="1095" y="3747"/>
                </a:lnTo>
                <a:lnTo>
                  <a:pt x="1131" y="3794"/>
                </a:lnTo>
                <a:lnTo>
                  <a:pt x="1167" y="3839"/>
                </a:lnTo>
                <a:lnTo>
                  <a:pt x="1203" y="3880"/>
                </a:lnTo>
                <a:lnTo>
                  <a:pt x="1237" y="3916"/>
                </a:lnTo>
                <a:lnTo>
                  <a:pt x="1271" y="3950"/>
                </a:lnTo>
                <a:lnTo>
                  <a:pt x="1302" y="3982"/>
                </a:lnTo>
                <a:lnTo>
                  <a:pt x="1332" y="4009"/>
                </a:lnTo>
                <a:lnTo>
                  <a:pt x="1361" y="4035"/>
                </a:lnTo>
                <a:lnTo>
                  <a:pt x="1387" y="4056"/>
                </a:lnTo>
                <a:lnTo>
                  <a:pt x="1411" y="4076"/>
                </a:lnTo>
                <a:lnTo>
                  <a:pt x="1452" y="4106"/>
                </a:lnTo>
                <a:lnTo>
                  <a:pt x="1456" y="4472"/>
                </a:lnTo>
                <a:lnTo>
                  <a:pt x="1457" y="4570"/>
                </a:lnTo>
                <a:lnTo>
                  <a:pt x="3111" y="4570"/>
                </a:lnTo>
                <a:lnTo>
                  <a:pt x="3112" y="4473"/>
                </a:lnTo>
                <a:lnTo>
                  <a:pt x="3119" y="4086"/>
                </a:lnTo>
                <a:lnTo>
                  <a:pt x="3606" y="2552"/>
                </a:lnTo>
                <a:lnTo>
                  <a:pt x="3607" y="2549"/>
                </a:lnTo>
                <a:lnTo>
                  <a:pt x="3607" y="2546"/>
                </a:lnTo>
                <a:lnTo>
                  <a:pt x="3620" y="2498"/>
                </a:lnTo>
                <a:lnTo>
                  <a:pt x="3642" y="2408"/>
                </a:lnTo>
                <a:lnTo>
                  <a:pt x="3653" y="2365"/>
                </a:lnTo>
                <a:lnTo>
                  <a:pt x="3662" y="2324"/>
                </a:lnTo>
                <a:lnTo>
                  <a:pt x="3669" y="2285"/>
                </a:lnTo>
                <a:lnTo>
                  <a:pt x="3674" y="2247"/>
                </a:lnTo>
                <a:lnTo>
                  <a:pt x="3677" y="2211"/>
                </a:lnTo>
                <a:lnTo>
                  <a:pt x="3678" y="2177"/>
                </a:lnTo>
                <a:lnTo>
                  <a:pt x="3677" y="2160"/>
                </a:lnTo>
                <a:lnTo>
                  <a:pt x="3676" y="2144"/>
                </a:lnTo>
                <a:lnTo>
                  <a:pt x="3674" y="2127"/>
                </a:lnTo>
                <a:lnTo>
                  <a:pt x="3670" y="2112"/>
                </a:lnTo>
                <a:lnTo>
                  <a:pt x="3667" y="2098"/>
                </a:lnTo>
                <a:lnTo>
                  <a:pt x="3662" y="2083"/>
                </a:lnTo>
                <a:lnTo>
                  <a:pt x="3656" y="2069"/>
                </a:lnTo>
                <a:lnTo>
                  <a:pt x="3650" y="2055"/>
                </a:lnTo>
                <a:lnTo>
                  <a:pt x="3642" y="2042"/>
                </a:lnTo>
                <a:lnTo>
                  <a:pt x="3634" y="2029"/>
                </a:lnTo>
                <a:lnTo>
                  <a:pt x="3624" y="2017"/>
                </a:lnTo>
                <a:lnTo>
                  <a:pt x="3614" y="2004"/>
                </a:lnTo>
                <a:lnTo>
                  <a:pt x="3601" y="1993"/>
                </a:lnTo>
                <a:lnTo>
                  <a:pt x="3588" y="1982"/>
                </a:lnTo>
                <a:lnTo>
                  <a:pt x="3574" y="1972"/>
                </a:lnTo>
                <a:lnTo>
                  <a:pt x="3559" y="1961"/>
                </a:lnTo>
                <a:close/>
              </a:path>
            </a:pathLst>
          </a:custGeom>
          <a:solidFill>
            <a:srgbClr val="084CA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800">
              <a:solidFill>
                <a:srgbClr val="FFFFFF"/>
              </a:solidFill>
            </a:endParaRPr>
          </a:p>
        </p:txBody>
      </p:sp>
      <p:grpSp>
        <p:nvGrpSpPr>
          <p:cNvPr id="15" name="组合 14"/>
          <p:cNvGrpSpPr/>
          <p:nvPr/>
        </p:nvGrpSpPr>
        <p:grpSpPr>
          <a:xfrm>
            <a:off x="7498780" y="709895"/>
            <a:ext cx="1123788" cy="1169798"/>
            <a:chOff x="7521013" y="301559"/>
            <a:chExt cx="1123788" cy="1169798"/>
          </a:xfrm>
        </p:grpSpPr>
        <p:grpSp>
          <p:nvGrpSpPr>
            <p:cNvPr id="16" name="Group 157"/>
            <p:cNvGrpSpPr/>
            <p:nvPr/>
          </p:nvGrpSpPr>
          <p:grpSpPr>
            <a:xfrm rot="1457873">
              <a:off x="7521013" y="301559"/>
              <a:ext cx="967880" cy="1169798"/>
              <a:chOff x="0" y="0"/>
              <a:chExt cx="832429" cy="1006091"/>
            </a:xfrm>
          </p:grpSpPr>
          <p:sp>
            <p:nvSpPr>
              <p:cNvPr id="19"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19050" cap="flat">
                <a:solidFill>
                  <a:srgbClr val="084CA1"/>
                </a:solidFill>
                <a:prstDash val="dash"/>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20" name="Shape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noFill/>
              <a:ln w="1905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17" name="TextBox 16"/>
            <p:cNvSpPr txBox="1"/>
            <p:nvPr/>
          </p:nvSpPr>
          <p:spPr>
            <a:xfrm>
              <a:off x="7670937" y="470319"/>
              <a:ext cx="973864" cy="517255"/>
            </a:xfrm>
            <a:prstGeom prst="rect">
              <a:avLst/>
            </a:prstGeom>
            <a:noFill/>
            <a:ln w="19050">
              <a:noFill/>
            </a:ln>
          </p:spPr>
          <p:txBody>
            <a:bodyPr wrap="square" lIns="68579" tIns="34289" rIns="68579" bIns="34289" rtlCol="0">
              <a:spAutoFit/>
            </a:bodyPr>
            <a:lstStyle/>
            <a:p>
              <a:pPr>
                <a:lnSpc>
                  <a:spcPct val="150000"/>
                </a:lnSpc>
              </a:pPr>
              <a:r>
                <a:rPr lang="zh-CN" altLang="en-US" sz="2200" b="1" dirty="0" smtClean="0">
                  <a:solidFill>
                    <a:srgbClr val="084CA1"/>
                  </a:solidFill>
                  <a:latin typeface="微软雅黑" pitchFamily="34" charset="-122"/>
                  <a:ea typeface="微软雅黑" pitchFamily="34" charset="-122"/>
                  <a:cs typeface="+mn-ea"/>
                </a:rPr>
                <a:t>格 式</a:t>
              </a:r>
              <a:endParaRPr lang="zh-CN" altLang="en-US" sz="2200" b="1" dirty="0">
                <a:solidFill>
                  <a:srgbClr val="084CA1"/>
                </a:solidFill>
                <a:latin typeface="微软雅黑" pitchFamily="34" charset="-122"/>
                <a:ea typeface="微软雅黑" pitchFamily="34" charset="-122"/>
                <a:cs typeface="+mn-ea"/>
              </a:endParaRPr>
            </a:p>
          </p:txBody>
        </p:sp>
      </p:grpSp>
    </p:spTree>
    <p:custDataLst>
      <p:tags r:id="rId1"/>
    </p:custDataLst>
    <p:extLst>
      <p:ext uri="{BB962C8B-B14F-4D97-AF65-F5344CB8AC3E}">
        <p14:creationId xmlns:p14="http://schemas.microsoft.com/office/powerpoint/2010/main" val="127377076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261134"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支票</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TextBox 10"/>
          <p:cNvSpPr txBox="1"/>
          <p:nvPr/>
        </p:nvSpPr>
        <p:spPr>
          <a:xfrm>
            <a:off x="1706196" y="4002618"/>
            <a:ext cx="1569660" cy="369332"/>
          </a:xfrm>
          <a:prstGeom prst="rect">
            <a:avLst/>
          </a:prstGeom>
          <a:noFill/>
        </p:spPr>
        <p:txBody>
          <a:bodyPr vert="horz" wrap="none" rtlCol="0">
            <a:spAutoFit/>
          </a:bodyPr>
          <a:lstStyle/>
          <a:p>
            <a:r>
              <a:rPr lang="zh-CN" altLang="en-US" sz="1800" b="1" dirty="0" smtClean="0">
                <a:solidFill>
                  <a:srgbClr val="084CA1"/>
                </a:solidFill>
                <a:latin typeface="微软雅黑" pitchFamily="34" charset="-122"/>
                <a:ea typeface="微软雅黑" pitchFamily="34" charset="-122"/>
              </a:rPr>
              <a:t>普通支票格式</a:t>
            </a:r>
            <a:endParaRPr lang="zh-CN" altLang="en-US" sz="1800" b="1" dirty="0">
              <a:solidFill>
                <a:srgbClr val="084CA1"/>
              </a:solidFill>
              <a:latin typeface="微软雅黑" pitchFamily="34" charset="-122"/>
              <a:ea typeface="微软雅黑" pitchFamily="34" charset="-122"/>
            </a:endParaRPr>
          </a:p>
        </p:txBody>
      </p:sp>
      <p:sp>
        <p:nvSpPr>
          <p:cNvPr id="12" name="TextBox 11"/>
          <p:cNvSpPr txBox="1"/>
          <p:nvPr/>
        </p:nvSpPr>
        <p:spPr>
          <a:xfrm>
            <a:off x="6098684" y="2058402"/>
            <a:ext cx="1569660" cy="369332"/>
          </a:xfrm>
          <a:prstGeom prst="rect">
            <a:avLst/>
          </a:prstGeom>
          <a:noFill/>
        </p:spPr>
        <p:txBody>
          <a:bodyPr vert="horz" wrap="none" rtlCol="0">
            <a:spAutoFit/>
          </a:bodyPr>
          <a:lstStyle/>
          <a:p>
            <a:r>
              <a:rPr lang="zh-CN" altLang="en-US" sz="1800" b="1" dirty="0">
                <a:solidFill>
                  <a:srgbClr val="084CA1"/>
                </a:solidFill>
                <a:latin typeface="微软雅黑" pitchFamily="34" charset="-122"/>
                <a:ea typeface="微软雅黑" pitchFamily="34" charset="-122"/>
              </a:rPr>
              <a:t>划线</a:t>
            </a:r>
            <a:r>
              <a:rPr lang="zh-CN" altLang="en-US" sz="1800" b="1" dirty="0" smtClean="0">
                <a:solidFill>
                  <a:srgbClr val="084CA1"/>
                </a:solidFill>
                <a:latin typeface="微软雅黑" pitchFamily="34" charset="-122"/>
                <a:ea typeface="微软雅黑" pitchFamily="34" charset="-122"/>
              </a:rPr>
              <a:t>支票格式</a:t>
            </a:r>
            <a:endParaRPr lang="zh-CN" altLang="en-US" sz="1800" b="1" dirty="0">
              <a:solidFill>
                <a:srgbClr val="084CA1"/>
              </a:solidFill>
              <a:latin typeface="微软雅黑" pitchFamily="34" charset="-122"/>
              <a:ea typeface="微软雅黑" pitchFamily="34" charset="-122"/>
            </a:endParaRPr>
          </a:p>
        </p:txBody>
      </p:sp>
      <p:sp>
        <p:nvSpPr>
          <p:cNvPr id="13" name="KSO_Shape"/>
          <p:cNvSpPr>
            <a:spLocks/>
          </p:cNvSpPr>
          <p:nvPr/>
        </p:nvSpPr>
        <p:spPr bwMode="auto">
          <a:xfrm>
            <a:off x="1471591" y="4011910"/>
            <a:ext cx="239554" cy="297582"/>
          </a:xfrm>
          <a:custGeom>
            <a:avLst/>
            <a:gdLst>
              <a:gd name="T0" fmla="*/ 1437758 w 3678"/>
              <a:gd name="T1" fmla="*/ 791596 h 4570"/>
              <a:gd name="T2" fmla="*/ 1392268 w 3678"/>
              <a:gd name="T3" fmla="*/ 779508 h 4570"/>
              <a:gd name="T4" fmla="*/ 1360132 w 3678"/>
              <a:gd name="T5" fmla="*/ 782842 h 4570"/>
              <a:gd name="T6" fmla="*/ 1344690 w 3678"/>
              <a:gd name="T7" fmla="*/ 782426 h 4570"/>
              <a:gd name="T8" fmla="*/ 1354289 w 3678"/>
              <a:gd name="T9" fmla="*/ 716147 h 4570"/>
              <a:gd name="T10" fmla="*/ 1343021 w 3678"/>
              <a:gd name="T11" fmla="*/ 671544 h 4570"/>
              <a:gd name="T12" fmla="*/ 1317980 w 3678"/>
              <a:gd name="T13" fmla="*/ 640697 h 4570"/>
              <a:gd name="T14" fmla="*/ 1272906 w 3678"/>
              <a:gd name="T15" fmla="*/ 614852 h 4570"/>
              <a:gd name="T16" fmla="*/ 1216982 w 3678"/>
              <a:gd name="T17" fmla="*/ 599012 h 4570"/>
              <a:gd name="T18" fmla="*/ 1162727 w 3678"/>
              <a:gd name="T19" fmla="*/ 595260 h 4570"/>
              <a:gd name="T20" fmla="*/ 1107637 w 3678"/>
              <a:gd name="T21" fmla="*/ 613185 h 4570"/>
              <a:gd name="T22" fmla="*/ 1073415 w 3678"/>
              <a:gd name="T23" fmla="*/ 657371 h 4570"/>
              <a:gd name="T24" fmla="*/ 1060060 w 3678"/>
              <a:gd name="T25" fmla="*/ 611101 h 4570"/>
              <a:gd name="T26" fmla="*/ 1053800 w 3678"/>
              <a:gd name="T27" fmla="*/ 578586 h 4570"/>
              <a:gd name="T28" fmla="*/ 1026672 w 3678"/>
              <a:gd name="T29" fmla="*/ 537318 h 4570"/>
              <a:gd name="T30" fmla="*/ 996623 w 3678"/>
              <a:gd name="T31" fmla="*/ 518977 h 4570"/>
              <a:gd name="T32" fmla="*/ 951967 w 3678"/>
              <a:gd name="T33" fmla="*/ 508973 h 4570"/>
              <a:gd name="T34" fmla="*/ 906894 w 3678"/>
              <a:gd name="T35" fmla="*/ 508973 h 4570"/>
              <a:gd name="T36" fmla="*/ 846378 w 3678"/>
              <a:gd name="T37" fmla="*/ 521478 h 4570"/>
              <a:gd name="T38" fmla="*/ 806313 w 3678"/>
              <a:gd name="T39" fmla="*/ 542321 h 4570"/>
              <a:gd name="T40" fmla="*/ 781690 w 3678"/>
              <a:gd name="T41" fmla="*/ 569416 h 4570"/>
              <a:gd name="T42" fmla="*/ 767917 w 3678"/>
              <a:gd name="T43" fmla="*/ 616937 h 4570"/>
              <a:gd name="T44" fmla="*/ 764996 w 3678"/>
              <a:gd name="T45" fmla="*/ 655287 h 4570"/>
              <a:gd name="T46" fmla="*/ 754980 w 3678"/>
              <a:gd name="T47" fmla="*/ 669876 h 4570"/>
              <a:gd name="T48" fmla="*/ 751223 w 3678"/>
              <a:gd name="T49" fmla="*/ 125888 h 4570"/>
              <a:gd name="T50" fmla="*/ 739538 w 3678"/>
              <a:gd name="T51" fmla="*/ 85454 h 4570"/>
              <a:gd name="T52" fmla="*/ 717836 w 3678"/>
              <a:gd name="T53" fmla="*/ 50856 h 4570"/>
              <a:gd name="T54" fmla="*/ 686952 w 3678"/>
              <a:gd name="T55" fmla="*/ 23344 h 4570"/>
              <a:gd name="T56" fmla="*/ 648974 w 3678"/>
              <a:gd name="T57" fmla="*/ 5836 h 4570"/>
              <a:gd name="T58" fmla="*/ 605987 w 3678"/>
              <a:gd name="T59" fmla="*/ 0 h 4570"/>
              <a:gd name="T60" fmla="*/ 579277 w 3678"/>
              <a:gd name="T61" fmla="*/ 2501 h 4570"/>
              <a:gd name="T62" fmla="*/ 539212 w 3678"/>
              <a:gd name="T63" fmla="*/ 16257 h 4570"/>
              <a:gd name="T64" fmla="*/ 504154 w 3678"/>
              <a:gd name="T65" fmla="*/ 40851 h 4570"/>
              <a:gd name="T66" fmla="*/ 482035 w 3678"/>
              <a:gd name="T67" fmla="*/ 69197 h 4570"/>
              <a:gd name="T68" fmla="*/ 464924 w 3678"/>
              <a:gd name="T69" fmla="*/ 107964 h 4570"/>
              <a:gd name="T70" fmla="*/ 459916 w 3678"/>
              <a:gd name="T71" fmla="*/ 150482 h 4570"/>
              <a:gd name="T72" fmla="*/ 462420 w 3678"/>
              <a:gd name="T73" fmla="*/ 1016278 h 4570"/>
              <a:gd name="T74" fmla="*/ 449482 w 3678"/>
              <a:gd name="T75" fmla="*/ 1108402 h 4570"/>
              <a:gd name="T76" fmla="*/ 230375 w 3678"/>
              <a:gd name="T77" fmla="*/ 945414 h 4570"/>
              <a:gd name="T78" fmla="*/ 159426 w 3678"/>
              <a:gd name="T79" fmla="*/ 919569 h 4570"/>
              <a:gd name="T80" fmla="*/ 114770 w 3678"/>
              <a:gd name="T81" fmla="*/ 922487 h 4570"/>
              <a:gd name="T82" fmla="*/ 70949 w 3678"/>
              <a:gd name="T83" fmla="*/ 939995 h 4570"/>
              <a:gd name="T84" fmla="*/ 34640 w 3678"/>
              <a:gd name="T85" fmla="*/ 970841 h 4570"/>
              <a:gd name="T86" fmla="*/ 15024 w 3678"/>
              <a:gd name="T87" fmla="*/ 1001271 h 4570"/>
              <a:gd name="T88" fmla="*/ 2087 w 3678"/>
              <a:gd name="T89" fmla="*/ 1041706 h 4570"/>
              <a:gd name="T90" fmla="*/ 417 w 3678"/>
              <a:gd name="T91" fmla="*/ 1077555 h 4570"/>
              <a:gd name="T92" fmla="*/ 10434 w 3678"/>
              <a:gd name="T93" fmla="*/ 1119240 h 4570"/>
              <a:gd name="T94" fmla="*/ 31718 w 3678"/>
              <a:gd name="T95" fmla="*/ 1156756 h 4570"/>
              <a:gd name="T96" fmla="*/ 395644 w 3678"/>
              <a:gd name="T97" fmla="*/ 1467309 h 4570"/>
              <a:gd name="T98" fmla="*/ 487043 w 3678"/>
              <a:gd name="T99" fmla="*/ 1600283 h 4570"/>
              <a:gd name="T100" fmla="*/ 568008 w 3678"/>
              <a:gd name="T101" fmla="*/ 1681986 h 4570"/>
              <a:gd name="T102" fmla="*/ 1298365 w 3678"/>
              <a:gd name="T103" fmla="*/ 1905000 h 4570"/>
              <a:gd name="T104" fmla="*/ 1510794 w 3678"/>
              <a:gd name="T105" fmla="*/ 1041289 h 4570"/>
              <a:gd name="T106" fmla="*/ 1533331 w 3678"/>
              <a:gd name="T107" fmla="*/ 936660 h 4570"/>
              <a:gd name="T108" fmla="*/ 1531661 w 3678"/>
              <a:gd name="T109" fmla="*/ 880385 h 4570"/>
              <a:gd name="T110" fmla="*/ 1516637 w 3678"/>
              <a:gd name="T111" fmla="*/ 845787 h 4570"/>
              <a:gd name="T112" fmla="*/ 1485336 w 3678"/>
              <a:gd name="T113" fmla="*/ 817441 h 457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678" h="4570">
                <a:moveTo>
                  <a:pt x="3559" y="1961"/>
                </a:moveTo>
                <a:lnTo>
                  <a:pt x="3559" y="1961"/>
                </a:lnTo>
                <a:lnTo>
                  <a:pt x="3532" y="1945"/>
                </a:lnTo>
                <a:lnTo>
                  <a:pt x="3504" y="1928"/>
                </a:lnTo>
                <a:lnTo>
                  <a:pt x="3474" y="1913"/>
                </a:lnTo>
                <a:lnTo>
                  <a:pt x="3445" y="1899"/>
                </a:lnTo>
                <a:lnTo>
                  <a:pt x="3415" y="1887"/>
                </a:lnTo>
                <a:lnTo>
                  <a:pt x="3399" y="1881"/>
                </a:lnTo>
                <a:lnTo>
                  <a:pt x="3383" y="1878"/>
                </a:lnTo>
                <a:lnTo>
                  <a:pt x="3368" y="1874"/>
                </a:lnTo>
                <a:lnTo>
                  <a:pt x="3351" y="1872"/>
                </a:lnTo>
                <a:lnTo>
                  <a:pt x="3336" y="1870"/>
                </a:lnTo>
                <a:lnTo>
                  <a:pt x="3320" y="1870"/>
                </a:lnTo>
                <a:lnTo>
                  <a:pt x="3296" y="1871"/>
                </a:lnTo>
                <a:lnTo>
                  <a:pt x="3285" y="1872"/>
                </a:lnTo>
                <a:lnTo>
                  <a:pt x="3272" y="1874"/>
                </a:lnTo>
                <a:lnTo>
                  <a:pt x="3259" y="1878"/>
                </a:lnTo>
                <a:lnTo>
                  <a:pt x="3245" y="1883"/>
                </a:lnTo>
                <a:lnTo>
                  <a:pt x="3232" y="1888"/>
                </a:lnTo>
                <a:lnTo>
                  <a:pt x="3218" y="1894"/>
                </a:lnTo>
                <a:lnTo>
                  <a:pt x="3221" y="1880"/>
                </a:lnTo>
                <a:lnTo>
                  <a:pt x="3222" y="1877"/>
                </a:lnTo>
                <a:lnTo>
                  <a:pt x="3224" y="1872"/>
                </a:lnTo>
                <a:lnTo>
                  <a:pt x="3241" y="1773"/>
                </a:lnTo>
                <a:lnTo>
                  <a:pt x="3243" y="1757"/>
                </a:lnTo>
                <a:lnTo>
                  <a:pt x="3245" y="1738"/>
                </a:lnTo>
                <a:lnTo>
                  <a:pt x="3245" y="1718"/>
                </a:lnTo>
                <a:lnTo>
                  <a:pt x="3243" y="1695"/>
                </a:lnTo>
                <a:lnTo>
                  <a:pt x="3240" y="1672"/>
                </a:lnTo>
                <a:lnTo>
                  <a:pt x="3233" y="1648"/>
                </a:lnTo>
                <a:lnTo>
                  <a:pt x="3229" y="1635"/>
                </a:lnTo>
                <a:lnTo>
                  <a:pt x="3224" y="1622"/>
                </a:lnTo>
                <a:lnTo>
                  <a:pt x="3218" y="1611"/>
                </a:lnTo>
                <a:lnTo>
                  <a:pt x="3211" y="1598"/>
                </a:lnTo>
                <a:lnTo>
                  <a:pt x="3202" y="1585"/>
                </a:lnTo>
                <a:lnTo>
                  <a:pt x="3193" y="1573"/>
                </a:lnTo>
                <a:lnTo>
                  <a:pt x="3183" y="1560"/>
                </a:lnTo>
                <a:lnTo>
                  <a:pt x="3171" y="1548"/>
                </a:lnTo>
                <a:lnTo>
                  <a:pt x="3158" y="1537"/>
                </a:lnTo>
                <a:lnTo>
                  <a:pt x="3144" y="1525"/>
                </a:lnTo>
                <a:lnTo>
                  <a:pt x="3127" y="1514"/>
                </a:lnTo>
                <a:lnTo>
                  <a:pt x="3111" y="1504"/>
                </a:lnTo>
                <a:lnTo>
                  <a:pt x="3092" y="1493"/>
                </a:lnTo>
                <a:lnTo>
                  <a:pt x="3072" y="1484"/>
                </a:lnTo>
                <a:lnTo>
                  <a:pt x="3050" y="1475"/>
                </a:lnTo>
                <a:lnTo>
                  <a:pt x="3028" y="1465"/>
                </a:lnTo>
                <a:lnTo>
                  <a:pt x="3002" y="1458"/>
                </a:lnTo>
                <a:lnTo>
                  <a:pt x="2975" y="1450"/>
                </a:lnTo>
                <a:lnTo>
                  <a:pt x="2947" y="1443"/>
                </a:lnTo>
                <a:lnTo>
                  <a:pt x="2916" y="1437"/>
                </a:lnTo>
                <a:lnTo>
                  <a:pt x="2888" y="1432"/>
                </a:lnTo>
                <a:lnTo>
                  <a:pt x="2861" y="1430"/>
                </a:lnTo>
                <a:lnTo>
                  <a:pt x="2837" y="1428"/>
                </a:lnTo>
                <a:lnTo>
                  <a:pt x="2812" y="1428"/>
                </a:lnTo>
                <a:lnTo>
                  <a:pt x="2786" y="1428"/>
                </a:lnTo>
                <a:lnTo>
                  <a:pt x="2761" y="1431"/>
                </a:lnTo>
                <a:lnTo>
                  <a:pt x="2737" y="1436"/>
                </a:lnTo>
                <a:lnTo>
                  <a:pt x="2715" y="1442"/>
                </a:lnTo>
                <a:lnTo>
                  <a:pt x="2693" y="1450"/>
                </a:lnTo>
                <a:lnTo>
                  <a:pt x="2673" y="1461"/>
                </a:lnTo>
                <a:lnTo>
                  <a:pt x="2654" y="1471"/>
                </a:lnTo>
                <a:lnTo>
                  <a:pt x="2636" y="1485"/>
                </a:lnTo>
                <a:lnTo>
                  <a:pt x="2621" y="1500"/>
                </a:lnTo>
                <a:lnTo>
                  <a:pt x="2606" y="1517"/>
                </a:lnTo>
                <a:lnTo>
                  <a:pt x="2593" y="1536"/>
                </a:lnTo>
                <a:lnTo>
                  <a:pt x="2581" y="1555"/>
                </a:lnTo>
                <a:lnTo>
                  <a:pt x="2572" y="1577"/>
                </a:lnTo>
                <a:lnTo>
                  <a:pt x="2562" y="1600"/>
                </a:lnTo>
                <a:lnTo>
                  <a:pt x="2555" y="1625"/>
                </a:lnTo>
                <a:lnTo>
                  <a:pt x="2550" y="1650"/>
                </a:lnTo>
                <a:lnTo>
                  <a:pt x="2550" y="1653"/>
                </a:lnTo>
                <a:lnTo>
                  <a:pt x="2541" y="1469"/>
                </a:lnTo>
                <a:lnTo>
                  <a:pt x="2540" y="1466"/>
                </a:lnTo>
                <a:lnTo>
                  <a:pt x="2540" y="1465"/>
                </a:lnTo>
                <a:lnTo>
                  <a:pt x="2539" y="1446"/>
                </a:lnTo>
                <a:lnTo>
                  <a:pt x="2535" y="1428"/>
                </a:lnTo>
                <a:lnTo>
                  <a:pt x="2531" y="1408"/>
                </a:lnTo>
                <a:lnTo>
                  <a:pt x="2525" y="1388"/>
                </a:lnTo>
                <a:lnTo>
                  <a:pt x="2517" y="1367"/>
                </a:lnTo>
                <a:lnTo>
                  <a:pt x="2506" y="1347"/>
                </a:lnTo>
                <a:lnTo>
                  <a:pt x="2493" y="1327"/>
                </a:lnTo>
                <a:lnTo>
                  <a:pt x="2478" y="1307"/>
                </a:lnTo>
                <a:lnTo>
                  <a:pt x="2470" y="1299"/>
                </a:lnTo>
                <a:lnTo>
                  <a:pt x="2460" y="1289"/>
                </a:lnTo>
                <a:lnTo>
                  <a:pt x="2450" y="1281"/>
                </a:lnTo>
                <a:lnTo>
                  <a:pt x="2439" y="1273"/>
                </a:lnTo>
                <a:lnTo>
                  <a:pt x="2428" y="1265"/>
                </a:lnTo>
                <a:lnTo>
                  <a:pt x="2415" y="1258"/>
                </a:lnTo>
                <a:lnTo>
                  <a:pt x="2402" y="1251"/>
                </a:lnTo>
                <a:lnTo>
                  <a:pt x="2388" y="1245"/>
                </a:lnTo>
                <a:lnTo>
                  <a:pt x="2373" y="1239"/>
                </a:lnTo>
                <a:lnTo>
                  <a:pt x="2356" y="1234"/>
                </a:lnTo>
                <a:lnTo>
                  <a:pt x="2339" y="1230"/>
                </a:lnTo>
                <a:lnTo>
                  <a:pt x="2320" y="1226"/>
                </a:lnTo>
                <a:lnTo>
                  <a:pt x="2301" y="1223"/>
                </a:lnTo>
                <a:lnTo>
                  <a:pt x="2281" y="1221"/>
                </a:lnTo>
                <a:lnTo>
                  <a:pt x="2259" y="1219"/>
                </a:lnTo>
                <a:lnTo>
                  <a:pt x="2237" y="1219"/>
                </a:lnTo>
                <a:lnTo>
                  <a:pt x="2206" y="1220"/>
                </a:lnTo>
                <a:lnTo>
                  <a:pt x="2173" y="1221"/>
                </a:lnTo>
                <a:lnTo>
                  <a:pt x="2145" y="1225"/>
                </a:lnTo>
                <a:lnTo>
                  <a:pt x="2119" y="1228"/>
                </a:lnTo>
                <a:lnTo>
                  <a:pt x="2095" y="1233"/>
                </a:lnTo>
                <a:lnTo>
                  <a:pt x="2071" y="1238"/>
                </a:lnTo>
                <a:lnTo>
                  <a:pt x="2049" y="1244"/>
                </a:lnTo>
                <a:lnTo>
                  <a:pt x="2028" y="1251"/>
                </a:lnTo>
                <a:lnTo>
                  <a:pt x="2009" y="1258"/>
                </a:lnTo>
                <a:lnTo>
                  <a:pt x="1990" y="1265"/>
                </a:lnTo>
                <a:lnTo>
                  <a:pt x="1974" y="1273"/>
                </a:lnTo>
                <a:lnTo>
                  <a:pt x="1959" y="1282"/>
                </a:lnTo>
                <a:lnTo>
                  <a:pt x="1945" y="1292"/>
                </a:lnTo>
                <a:lnTo>
                  <a:pt x="1932" y="1301"/>
                </a:lnTo>
                <a:lnTo>
                  <a:pt x="1919" y="1310"/>
                </a:lnTo>
                <a:lnTo>
                  <a:pt x="1908" y="1321"/>
                </a:lnTo>
                <a:lnTo>
                  <a:pt x="1898" y="1332"/>
                </a:lnTo>
                <a:lnTo>
                  <a:pt x="1890" y="1343"/>
                </a:lnTo>
                <a:lnTo>
                  <a:pt x="1881" y="1354"/>
                </a:lnTo>
                <a:lnTo>
                  <a:pt x="1873" y="1366"/>
                </a:lnTo>
                <a:lnTo>
                  <a:pt x="1867" y="1377"/>
                </a:lnTo>
                <a:lnTo>
                  <a:pt x="1861" y="1388"/>
                </a:lnTo>
                <a:lnTo>
                  <a:pt x="1852" y="1411"/>
                </a:lnTo>
                <a:lnTo>
                  <a:pt x="1846" y="1435"/>
                </a:lnTo>
                <a:lnTo>
                  <a:pt x="1843" y="1458"/>
                </a:lnTo>
                <a:lnTo>
                  <a:pt x="1840" y="1480"/>
                </a:lnTo>
                <a:lnTo>
                  <a:pt x="1840" y="1502"/>
                </a:lnTo>
                <a:lnTo>
                  <a:pt x="1840" y="1521"/>
                </a:lnTo>
                <a:lnTo>
                  <a:pt x="1841" y="1545"/>
                </a:lnTo>
                <a:lnTo>
                  <a:pt x="1838" y="1560"/>
                </a:lnTo>
                <a:lnTo>
                  <a:pt x="1833" y="1572"/>
                </a:lnTo>
                <a:lnTo>
                  <a:pt x="1829" y="1581"/>
                </a:lnTo>
                <a:lnTo>
                  <a:pt x="1825" y="1589"/>
                </a:lnTo>
                <a:lnTo>
                  <a:pt x="1820" y="1595"/>
                </a:lnTo>
                <a:lnTo>
                  <a:pt x="1817" y="1600"/>
                </a:lnTo>
                <a:lnTo>
                  <a:pt x="1809" y="1607"/>
                </a:lnTo>
                <a:lnTo>
                  <a:pt x="1804" y="341"/>
                </a:lnTo>
                <a:lnTo>
                  <a:pt x="1804" y="340"/>
                </a:lnTo>
                <a:lnTo>
                  <a:pt x="1804" y="338"/>
                </a:lnTo>
                <a:lnTo>
                  <a:pt x="1803" y="320"/>
                </a:lnTo>
                <a:lnTo>
                  <a:pt x="1800" y="302"/>
                </a:lnTo>
                <a:lnTo>
                  <a:pt x="1798" y="286"/>
                </a:lnTo>
                <a:lnTo>
                  <a:pt x="1795" y="268"/>
                </a:lnTo>
                <a:lnTo>
                  <a:pt x="1790" y="252"/>
                </a:lnTo>
                <a:lnTo>
                  <a:pt x="1785" y="236"/>
                </a:lnTo>
                <a:lnTo>
                  <a:pt x="1779" y="220"/>
                </a:lnTo>
                <a:lnTo>
                  <a:pt x="1772" y="205"/>
                </a:lnTo>
                <a:lnTo>
                  <a:pt x="1765" y="190"/>
                </a:lnTo>
                <a:lnTo>
                  <a:pt x="1757" y="175"/>
                </a:lnTo>
                <a:lnTo>
                  <a:pt x="1749" y="161"/>
                </a:lnTo>
                <a:lnTo>
                  <a:pt x="1739" y="148"/>
                </a:lnTo>
                <a:lnTo>
                  <a:pt x="1730" y="134"/>
                </a:lnTo>
                <a:lnTo>
                  <a:pt x="1720" y="122"/>
                </a:lnTo>
                <a:lnTo>
                  <a:pt x="1708" y="109"/>
                </a:lnTo>
                <a:lnTo>
                  <a:pt x="1697" y="97"/>
                </a:lnTo>
                <a:lnTo>
                  <a:pt x="1684" y="87"/>
                </a:lnTo>
                <a:lnTo>
                  <a:pt x="1673" y="76"/>
                </a:lnTo>
                <a:lnTo>
                  <a:pt x="1659" y="66"/>
                </a:lnTo>
                <a:lnTo>
                  <a:pt x="1646" y="56"/>
                </a:lnTo>
                <a:lnTo>
                  <a:pt x="1632" y="48"/>
                </a:lnTo>
                <a:lnTo>
                  <a:pt x="1616" y="40"/>
                </a:lnTo>
                <a:lnTo>
                  <a:pt x="1602" y="33"/>
                </a:lnTo>
                <a:lnTo>
                  <a:pt x="1587" y="26"/>
                </a:lnTo>
                <a:lnTo>
                  <a:pt x="1571" y="20"/>
                </a:lnTo>
                <a:lnTo>
                  <a:pt x="1555" y="14"/>
                </a:lnTo>
                <a:lnTo>
                  <a:pt x="1539" y="9"/>
                </a:lnTo>
                <a:lnTo>
                  <a:pt x="1523" y="6"/>
                </a:lnTo>
                <a:lnTo>
                  <a:pt x="1505" y="3"/>
                </a:lnTo>
                <a:lnTo>
                  <a:pt x="1487" y="1"/>
                </a:lnTo>
                <a:lnTo>
                  <a:pt x="1471" y="0"/>
                </a:lnTo>
                <a:lnTo>
                  <a:pt x="1452" y="0"/>
                </a:lnTo>
                <a:lnTo>
                  <a:pt x="1441" y="0"/>
                </a:lnTo>
                <a:lnTo>
                  <a:pt x="1423" y="1"/>
                </a:lnTo>
                <a:lnTo>
                  <a:pt x="1405" y="2"/>
                </a:lnTo>
                <a:lnTo>
                  <a:pt x="1388" y="6"/>
                </a:lnTo>
                <a:lnTo>
                  <a:pt x="1371" y="9"/>
                </a:lnTo>
                <a:lnTo>
                  <a:pt x="1355" y="13"/>
                </a:lnTo>
                <a:lnTo>
                  <a:pt x="1339" y="19"/>
                </a:lnTo>
                <a:lnTo>
                  <a:pt x="1322" y="25"/>
                </a:lnTo>
                <a:lnTo>
                  <a:pt x="1307" y="30"/>
                </a:lnTo>
                <a:lnTo>
                  <a:pt x="1292" y="39"/>
                </a:lnTo>
                <a:lnTo>
                  <a:pt x="1276" y="47"/>
                </a:lnTo>
                <a:lnTo>
                  <a:pt x="1262" y="56"/>
                </a:lnTo>
                <a:lnTo>
                  <a:pt x="1248" y="66"/>
                </a:lnTo>
                <a:lnTo>
                  <a:pt x="1234" y="76"/>
                </a:lnTo>
                <a:lnTo>
                  <a:pt x="1221" y="87"/>
                </a:lnTo>
                <a:lnTo>
                  <a:pt x="1208" y="98"/>
                </a:lnTo>
                <a:lnTo>
                  <a:pt x="1196" y="111"/>
                </a:lnTo>
                <a:lnTo>
                  <a:pt x="1184" y="124"/>
                </a:lnTo>
                <a:lnTo>
                  <a:pt x="1173" y="138"/>
                </a:lnTo>
                <a:lnTo>
                  <a:pt x="1164" y="151"/>
                </a:lnTo>
                <a:lnTo>
                  <a:pt x="1155" y="166"/>
                </a:lnTo>
                <a:lnTo>
                  <a:pt x="1145" y="180"/>
                </a:lnTo>
                <a:lnTo>
                  <a:pt x="1138" y="196"/>
                </a:lnTo>
                <a:lnTo>
                  <a:pt x="1130" y="211"/>
                </a:lnTo>
                <a:lnTo>
                  <a:pt x="1124" y="227"/>
                </a:lnTo>
                <a:lnTo>
                  <a:pt x="1118" y="243"/>
                </a:lnTo>
                <a:lnTo>
                  <a:pt x="1114" y="259"/>
                </a:lnTo>
                <a:lnTo>
                  <a:pt x="1110" y="275"/>
                </a:lnTo>
                <a:lnTo>
                  <a:pt x="1106" y="292"/>
                </a:lnTo>
                <a:lnTo>
                  <a:pt x="1104" y="309"/>
                </a:lnTo>
                <a:lnTo>
                  <a:pt x="1103" y="326"/>
                </a:lnTo>
                <a:lnTo>
                  <a:pt x="1102" y="343"/>
                </a:lnTo>
                <a:lnTo>
                  <a:pt x="1102" y="361"/>
                </a:lnTo>
                <a:lnTo>
                  <a:pt x="1119" y="1965"/>
                </a:lnTo>
                <a:lnTo>
                  <a:pt x="1118" y="2105"/>
                </a:lnTo>
                <a:lnTo>
                  <a:pt x="1116" y="2231"/>
                </a:lnTo>
                <a:lnTo>
                  <a:pt x="1112" y="2342"/>
                </a:lnTo>
                <a:lnTo>
                  <a:pt x="1108" y="2438"/>
                </a:lnTo>
                <a:lnTo>
                  <a:pt x="1101" y="2519"/>
                </a:lnTo>
                <a:lnTo>
                  <a:pt x="1096" y="2554"/>
                </a:lnTo>
                <a:lnTo>
                  <a:pt x="1092" y="2586"/>
                </a:lnTo>
                <a:lnTo>
                  <a:pt x="1088" y="2614"/>
                </a:lnTo>
                <a:lnTo>
                  <a:pt x="1082" y="2637"/>
                </a:lnTo>
                <a:lnTo>
                  <a:pt x="1077" y="2659"/>
                </a:lnTo>
                <a:lnTo>
                  <a:pt x="1071" y="2675"/>
                </a:lnTo>
                <a:lnTo>
                  <a:pt x="1054" y="2662"/>
                </a:lnTo>
                <a:lnTo>
                  <a:pt x="577" y="2287"/>
                </a:lnTo>
                <a:lnTo>
                  <a:pt x="552" y="2268"/>
                </a:lnTo>
                <a:lnTo>
                  <a:pt x="526" y="2252"/>
                </a:lnTo>
                <a:lnTo>
                  <a:pt x="499" y="2238"/>
                </a:lnTo>
                <a:lnTo>
                  <a:pt x="471" y="2226"/>
                </a:lnTo>
                <a:lnTo>
                  <a:pt x="442" y="2217"/>
                </a:lnTo>
                <a:lnTo>
                  <a:pt x="413" y="2211"/>
                </a:lnTo>
                <a:lnTo>
                  <a:pt x="382" y="2206"/>
                </a:lnTo>
                <a:lnTo>
                  <a:pt x="352" y="2205"/>
                </a:lnTo>
                <a:lnTo>
                  <a:pt x="332" y="2205"/>
                </a:lnTo>
                <a:lnTo>
                  <a:pt x="313" y="2207"/>
                </a:lnTo>
                <a:lnTo>
                  <a:pt x="294" y="2210"/>
                </a:lnTo>
                <a:lnTo>
                  <a:pt x="275" y="2213"/>
                </a:lnTo>
                <a:lnTo>
                  <a:pt x="257" y="2218"/>
                </a:lnTo>
                <a:lnTo>
                  <a:pt x="239" y="2224"/>
                </a:lnTo>
                <a:lnTo>
                  <a:pt x="220" y="2229"/>
                </a:lnTo>
                <a:lnTo>
                  <a:pt x="204" y="2238"/>
                </a:lnTo>
                <a:lnTo>
                  <a:pt x="186" y="2246"/>
                </a:lnTo>
                <a:lnTo>
                  <a:pt x="170" y="2255"/>
                </a:lnTo>
                <a:lnTo>
                  <a:pt x="153" y="2266"/>
                </a:lnTo>
                <a:lnTo>
                  <a:pt x="138" y="2276"/>
                </a:lnTo>
                <a:lnTo>
                  <a:pt x="124" y="2288"/>
                </a:lnTo>
                <a:lnTo>
                  <a:pt x="109" y="2301"/>
                </a:lnTo>
                <a:lnTo>
                  <a:pt x="96" y="2315"/>
                </a:lnTo>
                <a:lnTo>
                  <a:pt x="83" y="2329"/>
                </a:lnTo>
                <a:lnTo>
                  <a:pt x="73" y="2343"/>
                </a:lnTo>
                <a:lnTo>
                  <a:pt x="62" y="2357"/>
                </a:lnTo>
                <a:lnTo>
                  <a:pt x="53" y="2371"/>
                </a:lnTo>
                <a:lnTo>
                  <a:pt x="43" y="2387"/>
                </a:lnTo>
                <a:lnTo>
                  <a:pt x="36" y="2402"/>
                </a:lnTo>
                <a:lnTo>
                  <a:pt x="28" y="2417"/>
                </a:lnTo>
                <a:lnTo>
                  <a:pt x="22" y="2432"/>
                </a:lnTo>
                <a:lnTo>
                  <a:pt x="16" y="2449"/>
                </a:lnTo>
                <a:lnTo>
                  <a:pt x="12" y="2465"/>
                </a:lnTo>
                <a:lnTo>
                  <a:pt x="8" y="2482"/>
                </a:lnTo>
                <a:lnTo>
                  <a:pt x="5" y="2499"/>
                </a:lnTo>
                <a:lnTo>
                  <a:pt x="2" y="2516"/>
                </a:lnTo>
                <a:lnTo>
                  <a:pt x="1" y="2533"/>
                </a:lnTo>
                <a:lnTo>
                  <a:pt x="0" y="2551"/>
                </a:lnTo>
                <a:lnTo>
                  <a:pt x="0" y="2567"/>
                </a:lnTo>
                <a:lnTo>
                  <a:pt x="1" y="2585"/>
                </a:lnTo>
                <a:lnTo>
                  <a:pt x="3" y="2602"/>
                </a:lnTo>
                <a:lnTo>
                  <a:pt x="6" y="2620"/>
                </a:lnTo>
                <a:lnTo>
                  <a:pt x="9" y="2636"/>
                </a:lnTo>
                <a:lnTo>
                  <a:pt x="14" y="2654"/>
                </a:lnTo>
                <a:lnTo>
                  <a:pt x="19" y="2670"/>
                </a:lnTo>
                <a:lnTo>
                  <a:pt x="25" y="2685"/>
                </a:lnTo>
                <a:lnTo>
                  <a:pt x="32" y="2702"/>
                </a:lnTo>
                <a:lnTo>
                  <a:pt x="39" y="2717"/>
                </a:lnTo>
                <a:lnTo>
                  <a:pt x="47" y="2732"/>
                </a:lnTo>
                <a:lnTo>
                  <a:pt x="56" y="2746"/>
                </a:lnTo>
                <a:lnTo>
                  <a:pt x="66" y="2760"/>
                </a:lnTo>
                <a:lnTo>
                  <a:pt x="76" y="2775"/>
                </a:lnTo>
                <a:lnTo>
                  <a:pt x="87" y="2787"/>
                </a:lnTo>
                <a:lnTo>
                  <a:pt x="98" y="2800"/>
                </a:lnTo>
                <a:lnTo>
                  <a:pt x="111" y="2812"/>
                </a:lnTo>
                <a:lnTo>
                  <a:pt x="124" y="2824"/>
                </a:lnTo>
                <a:lnTo>
                  <a:pt x="948" y="3520"/>
                </a:lnTo>
                <a:lnTo>
                  <a:pt x="985" y="3582"/>
                </a:lnTo>
                <a:lnTo>
                  <a:pt x="1021" y="3641"/>
                </a:lnTo>
                <a:lnTo>
                  <a:pt x="1058" y="3696"/>
                </a:lnTo>
                <a:lnTo>
                  <a:pt x="1095" y="3747"/>
                </a:lnTo>
                <a:lnTo>
                  <a:pt x="1131" y="3794"/>
                </a:lnTo>
                <a:lnTo>
                  <a:pt x="1167" y="3839"/>
                </a:lnTo>
                <a:lnTo>
                  <a:pt x="1203" y="3880"/>
                </a:lnTo>
                <a:lnTo>
                  <a:pt x="1237" y="3916"/>
                </a:lnTo>
                <a:lnTo>
                  <a:pt x="1271" y="3950"/>
                </a:lnTo>
                <a:lnTo>
                  <a:pt x="1302" y="3982"/>
                </a:lnTo>
                <a:lnTo>
                  <a:pt x="1332" y="4009"/>
                </a:lnTo>
                <a:lnTo>
                  <a:pt x="1361" y="4035"/>
                </a:lnTo>
                <a:lnTo>
                  <a:pt x="1387" y="4056"/>
                </a:lnTo>
                <a:lnTo>
                  <a:pt x="1411" y="4076"/>
                </a:lnTo>
                <a:lnTo>
                  <a:pt x="1452" y="4106"/>
                </a:lnTo>
                <a:lnTo>
                  <a:pt x="1456" y="4472"/>
                </a:lnTo>
                <a:lnTo>
                  <a:pt x="1457" y="4570"/>
                </a:lnTo>
                <a:lnTo>
                  <a:pt x="3111" y="4570"/>
                </a:lnTo>
                <a:lnTo>
                  <a:pt x="3112" y="4473"/>
                </a:lnTo>
                <a:lnTo>
                  <a:pt x="3119" y="4086"/>
                </a:lnTo>
                <a:lnTo>
                  <a:pt x="3606" y="2552"/>
                </a:lnTo>
                <a:lnTo>
                  <a:pt x="3607" y="2549"/>
                </a:lnTo>
                <a:lnTo>
                  <a:pt x="3607" y="2546"/>
                </a:lnTo>
                <a:lnTo>
                  <a:pt x="3620" y="2498"/>
                </a:lnTo>
                <a:lnTo>
                  <a:pt x="3642" y="2408"/>
                </a:lnTo>
                <a:lnTo>
                  <a:pt x="3653" y="2365"/>
                </a:lnTo>
                <a:lnTo>
                  <a:pt x="3662" y="2324"/>
                </a:lnTo>
                <a:lnTo>
                  <a:pt x="3669" y="2285"/>
                </a:lnTo>
                <a:lnTo>
                  <a:pt x="3674" y="2247"/>
                </a:lnTo>
                <a:lnTo>
                  <a:pt x="3677" y="2211"/>
                </a:lnTo>
                <a:lnTo>
                  <a:pt x="3678" y="2177"/>
                </a:lnTo>
                <a:lnTo>
                  <a:pt x="3677" y="2160"/>
                </a:lnTo>
                <a:lnTo>
                  <a:pt x="3676" y="2144"/>
                </a:lnTo>
                <a:lnTo>
                  <a:pt x="3674" y="2127"/>
                </a:lnTo>
                <a:lnTo>
                  <a:pt x="3670" y="2112"/>
                </a:lnTo>
                <a:lnTo>
                  <a:pt x="3667" y="2098"/>
                </a:lnTo>
                <a:lnTo>
                  <a:pt x="3662" y="2083"/>
                </a:lnTo>
                <a:lnTo>
                  <a:pt x="3656" y="2069"/>
                </a:lnTo>
                <a:lnTo>
                  <a:pt x="3650" y="2055"/>
                </a:lnTo>
                <a:lnTo>
                  <a:pt x="3642" y="2042"/>
                </a:lnTo>
                <a:lnTo>
                  <a:pt x="3634" y="2029"/>
                </a:lnTo>
                <a:lnTo>
                  <a:pt x="3624" y="2017"/>
                </a:lnTo>
                <a:lnTo>
                  <a:pt x="3614" y="2004"/>
                </a:lnTo>
                <a:lnTo>
                  <a:pt x="3601" y="1993"/>
                </a:lnTo>
                <a:lnTo>
                  <a:pt x="3588" y="1982"/>
                </a:lnTo>
                <a:lnTo>
                  <a:pt x="3574" y="1972"/>
                </a:lnTo>
                <a:lnTo>
                  <a:pt x="3559" y="1961"/>
                </a:lnTo>
                <a:close/>
              </a:path>
            </a:pathLst>
          </a:custGeom>
          <a:solidFill>
            <a:srgbClr val="084CA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800">
              <a:solidFill>
                <a:srgbClr val="FFFFFF"/>
              </a:solidFill>
            </a:endParaRPr>
          </a:p>
        </p:txBody>
      </p:sp>
      <p:sp>
        <p:nvSpPr>
          <p:cNvPr id="14" name="KSO_Shape"/>
          <p:cNvSpPr>
            <a:spLocks/>
          </p:cNvSpPr>
          <p:nvPr/>
        </p:nvSpPr>
        <p:spPr bwMode="auto">
          <a:xfrm rot="10800000">
            <a:off x="5849963" y="2094277"/>
            <a:ext cx="239554" cy="297582"/>
          </a:xfrm>
          <a:custGeom>
            <a:avLst/>
            <a:gdLst>
              <a:gd name="T0" fmla="*/ 1437758 w 3678"/>
              <a:gd name="T1" fmla="*/ 791596 h 4570"/>
              <a:gd name="T2" fmla="*/ 1392268 w 3678"/>
              <a:gd name="T3" fmla="*/ 779508 h 4570"/>
              <a:gd name="T4" fmla="*/ 1360132 w 3678"/>
              <a:gd name="T5" fmla="*/ 782842 h 4570"/>
              <a:gd name="T6" fmla="*/ 1344690 w 3678"/>
              <a:gd name="T7" fmla="*/ 782426 h 4570"/>
              <a:gd name="T8" fmla="*/ 1354289 w 3678"/>
              <a:gd name="T9" fmla="*/ 716147 h 4570"/>
              <a:gd name="T10" fmla="*/ 1343021 w 3678"/>
              <a:gd name="T11" fmla="*/ 671544 h 4570"/>
              <a:gd name="T12" fmla="*/ 1317980 w 3678"/>
              <a:gd name="T13" fmla="*/ 640697 h 4570"/>
              <a:gd name="T14" fmla="*/ 1272906 w 3678"/>
              <a:gd name="T15" fmla="*/ 614852 h 4570"/>
              <a:gd name="T16" fmla="*/ 1216982 w 3678"/>
              <a:gd name="T17" fmla="*/ 599012 h 4570"/>
              <a:gd name="T18" fmla="*/ 1162727 w 3678"/>
              <a:gd name="T19" fmla="*/ 595260 h 4570"/>
              <a:gd name="T20" fmla="*/ 1107637 w 3678"/>
              <a:gd name="T21" fmla="*/ 613185 h 4570"/>
              <a:gd name="T22" fmla="*/ 1073415 w 3678"/>
              <a:gd name="T23" fmla="*/ 657371 h 4570"/>
              <a:gd name="T24" fmla="*/ 1060060 w 3678"/>
              <a:gd name="T25" fmla="*/ 611101 h 4570"/>
              <a:gd name="T26" fmla="*/ 1053800 w 3678"/>
              <a:gd name="T27" fmla="*/ 578586 h 4570"/>
              <a:gd name="T28" fmla="*/ 1026672 w 3678"/>
              <a:gd name="T29" fmla="*/ 537318 h 4570"/>
              <a:gd name="T30" fmla="*/ 996623 w 3678"/>
              <a:gd name="T31" fmla="*/ 518977 h 4570"/>
              <a:gd name="T32" fmla="*/ 951967 w 3678"/>
              <a:gd name="T33" fmla="*/ 508973 h 4570"/>
              <a:gd name="T34" fmla="*/ 906894 w 3678"/>
              <a:gd name="T35" fmla="*/ 508973 h 4570"/>
              <a:gd name="T36" fmla="*/ 846378 w 3678"/>
              <a:gd name="T37" fmla="*/ 521478 h 4570"/>
              <a:gd name="T38" fmla="*/ 806313 w 3678"/>
              <a:gd name="T39" fmla="*/ 542321 h 4570"/>
              <a:gd name="T40" fmla="*/ 781690 w 3678"/>
              <a:gd name="T41" fmla="*/ 569416 h 4570"/>
              <a:gd name="T42" fmla="*/ 767917 w 3678"/>
              <a:gd name="T43" fmla="*/ 616937 h 4570"/>
              <a:gd name="T44" fmla="*/ 764996 w 3678"/>
              <a:gd name="T45" fmla="*/ 655287 h 4570"/>
              <a:gd name="T46" fmla="*/ 754980 w 3678"/>
              <a:gd name="T47" fmla="*/ 669876 h 4570"/>
              <a:gd name="T48" fmla="*/ 751223 w 3678"/>
              <a:gd name="T49" fmla="*/ 125888 h 4570"/>
              <a:gd name="T50" fmla="*/ 739538 w 3678"/>
              <a:gd name="T51" fmla="*/ 85454 h 4570"/>
              <a:gd name="T52" fmla="*/ 717836 w 3678"/>
              <a:gd name="T53" fmla="*/ 50856 h 4570"/>
              <a:gd name="T54" fmla="*/ 686952 w 3678"/>
              <a:gd name="T55" fmla="*/ 23344 h 4570"/>
              <a:gd name="T56" fmla="*/ 648974 w 3678"/>
              <a:gd name="T57" fmla="*/ 5836 h 4570"/>
              <a:gd name="T58" fmla="*/ 605987 w 3678"/>
              <a:gd name="T59" fmla="*/ 0 h 4570"/>
              <a:gd name="T60" fmla="*/ 579277 w 3678"/>
              <a:gd name="T61" fmla="*/ 2501 h 4570"/>
              <a:gd name="T62" fmla="*/ 539212 w 3678"/>
              <a:gd name="T63" fmla="*/ 16257 h 4570"/>
              <a:gd name="T64" fmla="*/ 504154 w 3678"/>
              <a:gd name="T65" fmla="*/ 40851 h 4570"/>
              <a:gd name="T66" fmla="*/ 482035 w 3678"/>
              <a:gd name="T67" fmla="*/ 69197 h 4570"/>
              <a:gd name="T68" fmla="*/ 464924 w 3678"/>
              <a:gd name="T69" fmla="*/ 107964 h 4570"/>
              <a:gd name="T70" fmla="*/ 459916 w 3678"/>
              <a:gd name="T71" fmla="*/ 150482 h 4570"/>
              <a:gd name="T72" fmla="*/ 462420 w 3678"/>
              <a:gd name="T73" fmla="*/ 1016278 h 4570"/>
              <a:gd name="T74" fmla="*/ 449482 w 3678"/>
              <a:gd name="T75" fmla="*/ 1108402 h 4570"/>
              <a:gd name="T76" fmla="*/ 230375 w 3678"/>
              <a:gd name="T77" fmla="*/ 945414 h 4570"/>
              <a:gd name="T78" fmla="*/ 159426 w 3678"/>
              <a:gd name="T79" fmla="*/ 919569 h 4570"/>
              <a:gd name="T80" fmla="*/ 114770 w 3678"/>
              <a:gd name="T81" fmla="*/ 922487 h 4570"/>
              <a:gd name="T82" fmla="*/ 70949 w 3678"/>
              <a:gd name="T83" fmla="*/ 939995 h 4570"/>
              <a:gd name="T84" fmla="*/ 34640 w 3678"/>
              <a:gd name="T85" fmla="*/ 970841 h 4570"/>
              <a:gd name="T86" fmla="*/ 15024 w 3678"/>
              <a:gd name="T87" fmla="*/ 1001271 h 4570"/>
              <a:gd name="T88" fmla="*/ 2087 w 3678"/>
              <a:gd name="T89" fmla="*/ 1041706 h 4570"/>
              <a:gd name="T90" fmla="*/ 417 w 3678"/>
              <a:gd name="T91" fmla="*/ 1077555 h 4570"/>
              <a:gd name="T92" fmla="*/ 10434 w 3678"/>
              <a:gd name="T93" fmla="*/ 1119240 h 4570"/>
              <a:gd name="T94" fmla="*/ 31718 w 3678"/>
              <a:gd name="T95" fmla="*/ 1156756 h 4570"/>
              <a:gd name="T96" fmla="*/ 395644 w 3678"/>
              <a:gd name="T97" fmla="*/ 1467309 h 4570"/>
              <a:gd name="T98" fmla="*/ 487043 w 3678"/>
              <a:gd name="T99" fmla="*/ 1600283 h 4570"/>
              <a:gd name="T100" fmla="*/ 568008 w 3678"/>
              <a:gd name="T101" fmla="*/ 1681986 h 4570"/>
              <a:gd name="T102" fmla="*/ 1298365 w 3678"/>
              <a:gd name="T103" fmla="*/ 1905000 h 4570"/>
              <a:gd name="T104" fmla="*/ 1510794 w 3678"/>
              <a:gd name="T105" fmla="*/ 1041289 h 4570"/>
              <a:gd name="T106" fmla="*/ 1533331 w 3678"/>
              <a:gd name="T107" fmla="*/ 936660 h 4570"/>
              <a:gd name="T108" fmla="*/ 1531661 w 3678"/>
              <a:gd name="T109" fmla="*/ 880385 h 4570"/>
              <a:gd name="T110" fmla="*/ 1516637 w 3678"/>
              <a:gd name="T111" fmla="*/ 845787 h 4570"/>
              <a:gd name="T112" fmla="*/ 1485336 w 3678"/>
              <a:gd name="T113" fmla="*/ 817441 h 457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678" h="4570">
                <a:moveTo>
                  <a:pt x="3559" y="1961"/>
                </a:moveTo>
                <a:lnTo>
                  <a:pt x="3559" y="1961"/>
                </a:lnTo>
                <a:lnTo>
                  <a:pt x="3532" y="1945"/>
                </a:lnTo>
                <a:lnTo>
                  <a:pt x="3504" y="1928"/>
                </a:lnTo>
                <a:lnTo>
                  <a:pt x="3474" y="1913"/>
                </a:lnTo>
                <a:lnTo>
                  <a:pt x="3445" y="1899"/>
                </a:lnTo>
                <a:lnTo>
                  <a:pt x="3415" y="1887"/>
                </a:lnTo>
                <a:lnTo>
                  <a:pt x="3399" y="1881"/>
                </a:lnTo>
                <a:lnTo>
                  <a:pt x="3383" y="1878"/>
                </a:lnTo>
                <a:lnTo>
                  <a:pt x="3368" y="1874"/>
                </a:lnTo>
                <a:lnTo>
                  <a:pt x="3351" y="1872"/>
                </a:lnTo>
                <a:lnTo>
                  <a:pt x="3336" y="1870"/>
                </a:lnTo>
                <a:lnTo>
                  <a:pt x="3320" y="1870"/>
                </a:lnTo>
                <a:lnTo>
                  <a:pt x="3296" y="1871"/>
                </a:lnTo>
                <a:lnTo>
                  <a:pt x="3285" y="1872"/>
                </a:lnTo>
                <a:lnTo>
                  <a:pt x="3272" y="1874"/>
                </a:lnTo>
                <a:lnTo>
                  <a:pt x="3259" y="1878"/>
                </a:lnTo>
                <a:lnTo>
                  <a:pt x="3245" y="1883"/>
                </a:lnTo>
                <a:lnTo>
                  <a:pt x="3232" y="1888"/>
                </a:lnTo>
                <a:lnTo>
                  <a:pt x="3218" y="1894"/>
                </a:lnTo>
                <a:lnTo>
                  <a:pt x="3221" y="1880"/>
                </a:lnTo>
                <a:lnTo>
                  <a:pt x="3222" y="1877"/>
                </a:lnTo>
                <a:lnTo>
                  <a:pt x="3224" y="1872"/>
                </a:lnTo>
                <a:lnTo>
                  <a:pt x="3241" y="1773"/>
                </a:lnTo>
                <a:lnTo>
                  <a:pt x="3243" y="1757"/>
                </a:lnTo>
                <a:lnTo>
                  <a:pt x="3245" y="1738"/>
                </a:lnTo>
                <a:lnTo>
                  <a:pt x="3245" y="1718"/>
                </a:lnTo>
                <a:lnTo>
                  <a:pt x="3243" y="1695"/>
                </a:lnTo>
                <a:lnTo>
                  <a:pt x="3240" y="1672"/>
                </a:lnTo>
                <a:lnTo>
                  <a:pt x="3233" y="1648"/>
                </a:lnTo>
                <a:lnTo>
                  <a:pt x="3229" y="1635"/>
                </a:lnTo>
                <a:lnTo>
                  <a:pt x="3224" y="1622"/>
                </a:lnTo>
                <a:lnTo>
                  <a:pt x="3218" y="1611"/>
                </a:lnTo>
                <a:lnTo>
                  <a:pt x="3211" y="1598"/>
                </a:lnTo>
                <a:lnTo>
                  <a:pt x="3202" y="1585"/>
                </a:lnTo>
                <a:lnTo>
                  <a:pt x="3193" y="1573"/>
                </a:lnTo>
                <a:lnTo>
                  <a:pt x="3183" y="1560"/>
                </a:lnTo>
                <a:lnTo>
                  <a:pt x="3171" y="1548"/>
                </a:lnTo>
                <a:lnTo>
                  <a:pt x="3158" y="1537"/>
                </a:lnTo>
                <a:lnTo>
                  <a:pt x="3144" y="1525"/>
                </a:lnTo>
                <a:lnTo>
                  <a:pt x="3127" y="1514"/>
                </a:lnTo>
                <a:lnTo>
                  <a:pt x="3111" y="1504"/>
                </a:lnTo>
                <a:lnTo>
                  <a:pt x="3092" y="1493"/>
                </a:lnTo>
                <a:lnTo>
                  <a:pt x="3072" y="1484"/>
                </a:lnTo>
                <a:lnTo>
                  <a:pt x="3050" y="1475"/>
                </a:lnTo>
                <a:lnTo>
                  <a:pt x="3028" y="1465"/>
                </a:lnTo>
                <a:lnTo>
                  <a:pt x="3002" y="1458"/>
                </a:lnTo>
                <a:lnTo>
                  <a:pt x="2975" y="1450"/>
                </a:lnTo>
                <a:lnTo>
                  <a:pt x="2947" y="1443"/>
                </a:lnTo>
                <a:lnTo>
                  <a:pt x="2916" y="1437"/>
                </a:lnTo>
                <a:lnTo>
                  <a:pt x="2888" y="1432"/>
                </a:lnTo>
                <a:lnTo>
                  <a:pt x="2861" y="1430"/>
                </a:lnTo>
                <a:lnTo>
                  <a:pt x="2837" y="1428"/>
                </a:lnTo>
                <a:lnTo>
                  <a:pt x="2812" y="1428"/>
                </a:lnTo>
                <a:lnTo>
                  <a:pt x="2786" y="1428"/>
                </a:lnTo>
                <a:lnTo>
                  <a:pt x="2761" y="1431"/>
                </a:lnTo>
                <a:lnTo>
                  <a:pt x="2737" y="1436"/>
                </a:lnTo>
                <a:lnTo>
                  <a:pt x="2715" y="1442"/>
                </a:lnTo>
                <a:lnTo>
                  <a:pt x="2693" y="1450"/>
                </a:lnTo>
                <a:lnTo>
                  <a:pt x="2673" y="1461"/>
                </a:lnTo>
                <a:lnTo>
                  <a:pt x="2654" y="1471"/>
                </a:lnTo>
                <a:lnTo>
                  <a:pt x="2636" y="1485"/>
                </a:lnTo>
                <a:lnTo>
                  <a:pt x="2621" y="1500"/>
                </a:lnTo>
                <a:lnTo>
                  <a:pt x="2606" y="1517"/>
                </a:lnTo>
                <a:lnTo>
                  <a:pt x="2593" y="1536"/>
                </a:lnTo>
                <a:lnTo>
                  <a:pt x="2581" y="1555"/>
                </a:lnTo>
                <a:lnTo>
                  <a:pt x="2572" y="1577"/>
                </a:lnTo>
                <a:lnTo>
                  <a:pt x="2562" y="1600"/>
                </a:lnTo>
                <a:lnTo>
                  <a:pt x="2555" y="1625"/>
                </a:lnTo>
                <a:lnTo>
                  <a:pt x="2550" y="1650"/>
                </a:lnTo>
                <a:lnTo>
                  <a:pt x="2550" y="1653"/>
                </a:lnTo>
                <a:lnTo>
                  <a:pt x="2541" y="1469"/>
                </a:lnTo>
                <a:lnTo>
                  <a:pt x="2540" y="1466"/>
                </a:lnTo>
                <a:lnTo>
                  <a:pt x="2540" y="1465"/>
                </a:lnTo>
                <a:lnTo>
                  <a:pt x="2539" y="1446"/>
                </a:lnTo>
                <a:lnTo>
                  <a:pt x="2535" y="1428"/>
                </a:lnTo>
                <a:lnTo>
                  <a:pt x="2531" y="1408"/>
                </a:lnTo>
                <a:lnTo>
                  <a:pt x="2525" y="1388"/>
                </a:lnTo>
                <a:lnTo>
                  <a:pt x="2517" y="1367"/>
                </a:lnTo>
                <a:lnTo>
                  <a:pt x="2506" y="1347"/>
                </a:lnTo>
                <a:lnTo>
                  <a:pt x="2493" y="1327"/>
                </a:lnTo>
                <a:lnTo>
                  <a:pt x="2478" y="1307"/>
                </a:lnTo>
                <a:lnTo>
                  <a:pt x="2470" y="1299"/>
                </a:lnTo>
                <a:lnTo>
                  <a:pt x="2460" y="1289"/>
                </a:lnTo>
                <a:lnTo>
                  <a:pt x="2450" y="1281"/>
                </a:lnTo>
                <a:lnTo>
                  <a:pt x="2439" y="1273"/>
                </a:lnTo>
                <a:lnTo>
                  <a:pt x="2428" y="1265"/>
                </a:lnTo>
                <a:lnTo>
                  <a:pt x="2415" y="1258"/>
                </a:lnTo>
                <a:lnTo>
                  <a:pt x="2402" y="1251"/>
                </a:lnTo>
                <a:lnTo>
                  <a:pt x="2388" y="1245"/>
                </a:lnTo>
                <a:lnTo>
                  <a:pt x="2373" y="1239"/>
                </a:lnTo>
                <a:lnTo>
                  <a:pt x="2356" y="1234"/>
                </a:lnTo>
                <a:lnTo>
                  <a:pt x="2339" y="1230"/>
                </a:lnTo>
                <a:lnTo>
                  <a:pt x="2320" y="1226"/>
                </a:lnTo>
                <a:lnTo>
                  <a:pt x="2301" y="1223"/>
                </a:lnTo>
                <a:lnTo>
                  <a:pt x="2281" y="1221"/>
                </a:lnTo>
                <a:lnTo>
                  <a:pt x="2259" y="1219"/>
                </a:lnTo>
                <a:lnTo>
                  <a:pt x="2237" y="1219"/>
                </a:lnTo>
                <a:lnTo>
                  <a:pt x="2206" y="1220"/>
                </a:lnTo>
                <a:lnTo>
                  <a:pt x="2173" y="1221"/>
                </a:lnTo>
                <a:lnTo>
                  <a:pt x="2145" y="1225"/>
                </a:lnTo>
                <a:lnTo>
                  <a:pt x="2119" y="1228"/>
                </a:lnTo>
                <a:lnTo>
                  <a:pt x="2095" y="1233"/>
                </a:lnTo>
                <a:lnTo>
                  <a:pt x="2071" y="1238"/>
                </a:lnTo>
                <a:lnTo>
                  <a:pt x="2049" y="1244"/>
                </a:lnTo>
                <a:lnTo>
                  <a:pt x="2028" y="1251"/>
                </a:lnTo>
                <a:lnTo>
                  <a:pt x="2009" y="1258"/>
                </a:lnTo>
                <a:lnTo>
                  <a:pt x="1990" y="1265"/>
                </a:lnTo>
                <a:lnTo>
                  <a:pt x="1974" y="1273"/>
                </a:lnTo>
                <a:lnTo>
                  <a:pt x="1959" y="1282"/>
                </a:lnTo>
                <a:lnTo>
                  <a:pt x="1945" y="1292"/>
                </a:lnTo>
                <a:lnTo>
                  <a:pt x="1932" y="1301"/>
                </a:lnTo>
                <a:lnTo>
                  <a:pt x="1919" y="1310"/>
                </a:lnTo>
                <a:lnTo>
                  <a:pt x="1908" y="1321"/>
                </a:lnTo>
                <a:lnTo>
                  <a:pt x="1898" y="1332"/>
                </a:lnTo>
                <a:lnTo>
                  <a:pt x="1890" y="1343"/>
                </a:lnTo>
                <a:lnTo>
                  <a:pt x="1881" y="1354"/>
                </a:lnTo>
                <a:lnTo>
                  <a:pt x="1873" y="1366"/>
                </a:lnTo>
                <a:lnTo>
                  <a:pt x="1867" y="1377"/>
                </a:lnTo>
                <a:lnTo>
                  <a:pt x="1861" y="1388"/>
                </a:lnTo>
                <a:lnTo>
                  <a:pt x="1852" y="1411"/>
                </a:lnTo>
                <a:lnTo>
                  <a:pt x="1846" y="1435"/>
                </a:lnTo>
                <a:lnTo>
                  <a:pt x="1843" y="1458"/>
                </a:lnTo>
                <a:lnTo>
                  <a:pt x="1840" y="1480"/>
                </a:lnTo>
                <a:lnTo>
                  <a:pt x="1840" y="1502"/>
                </a:lnTo>
                <a:lnTo>
                  <a:pt x="1840" y="1521"/>
                </a:lnTo>
                <a:lnTo>
                  <a:pt x="1841" y="1545"/>
                </a:lnTo>
                <a:lnTo>
                  <a:pt x="1838" y="1560"/>
                </a:lnTo>
                <a:lnTo>
                  <a:pt x="1833" y="1572"/>
                </a:lnTo>
                <a:lnTo>
                  <a:pt x="1829" y="1581"/>
                </a:lnTo>
                <a:lnTo>
                  <a:pt x="1825" y="1589"/>
                </a:lnTo>
                <a:lnTo>
                  <a:pt x="1820" y="1595"/>
                </a:lnTo>
                <a:lnTo>
                  <a:pt x="1817" y="1600"/>
                </a:lnTo>
                <a:lnTo>
                  <a:pt x="1809" y="1607"/>
                </a:lnTo>
                <a:lnTo>
                  <a:pt x="1804" y="341"/>
                </a:lnTo>
                <a:lnTo>
                  <a:pt x="1804" y="340"/>
                </a:lnTo>
                <a:lnTo>
                  <a:pt x="1804" y="338"/>
                </a:lnTo>
                <a:lnTo>
                  <a:pt x="1803" y="320"/>
                </a:lnTo>
                <a:lnTo>
                  <a:pt x="1800" y="302"/>
                </a:lnTo>
                <a:lnTo>
                  <a:pt x="1798" y="286"/>
                </a:lnTo>
                <a:lnTo>
                  <a:pt x="1795" y="268"/>
                </a:lnTo>
                <a:lnTo>
                  <a:pt x="1790" y="252"/>
                </a:lnTo>
                <a:lnTo>
                  <a:pt x="1785" y="236"/>
                </a:lnTo>
                <a:lnTo>
                  <a:pt x="1779" y="220"/>
                </a:lnTo>
                <a:lnTo>
                  <a:pt x="1772" y="205"/>
                </a:lnTo>
                <a:lnTo>
                  <a:pt x="1765" y="190"/>
                </a:lnTo>
                <a:lnTo>
                  <a:pt x="1757" y="175"/>
                </a:lnTo>
                <a:lnTo>
                  <a:pt x="1749" y="161"/>
                </a:lnTo>
                <a:lnTo>
                  <a:pt x="1739" y="148"/>
                </a:lnTo>
                <a:lnTo>
                  <a:pt x="1730" y="134"/>
                </a:lnTo>
                <a:lnTo>
                  <a:pt x="1720" y="122"/>
                </a:lnTo>
                <a:lnTo>
                  <a:pt x="1708" y="109"/>
                </a:lnTo>
                <a:lnTo>
                  <a:pt x="1697" y="97"/>
                </a:lnTo>
                <a:lnTo>
                  <a:pt x="1684" y="87"/>
                </a:lnTo>
                <a:lnTo>
                  <a:pt x="1673" y="76"/>
                </a:lnTo>
                <a:lnTo>
                  <a:pt x="1659" y="66"/>
                </a:lnTo>
                <a:lnTo>
                  <a:pt x="1646" y="56"/>
                </a:lnTo>
                <a:lnTo>
                  <a:pt x="1632" y="48"/>
                </a:lnTo>
                <a:lnTo>
                  <a:pt x="1616" y="40"/>
                </a:lnTo>
                <a:lnTo>
                  <a:pt x="1602" y="33"/>
                </a:lnTo>
                <a:lnTo>
                  <a:pt x="1587" y="26"/>
                </a:lnTo>
                <a:lnTo>
                  <a:pt x="1571" y="20"/>
                </a:lnTo>
                <a:lnTo>
                  <a:pt x="1555" y="14"/>
                </a:lnTo>
                <a:lnTo>
                  <a:pt x="1539" y="9"/>
                </a:lnTo>
                <a:lnTo>
                  <a:pt x="1523" y="6"/>
                </a:lnTo>
                <a:lnTo>
                  <a:pt x="1505" y="3"/>
                </a:lnTo>
                <a:lnTo>
                  <a:pt x="1487" y="1"/>
                </a:lnTo>
                <a:lnTo>
                  <a:pt x="1471" y="0"/>
                </a:lnTo>
                <a:lnTo>
                  <a:pt x="1452" y="0"/>
                </a:lnTo>
                <a:lnTo>
                  <a:pt x="1441" y="0"/>
                </a:lnTo>
                <a:lnTo>
                  <a:pt x="1423" y="1"/>
                </a:lnTo>
                <a:lnTo>
                  <a:pt x="1405" y="2"/>
                </a:lnTo>
                <a:lnTo>
                  <a:pt x="1388" y="6"/>
                </a:lnTo>
                <a:lnTo>
                  <a:pt x="1371" y="9"/>
                </a:lnTo>
                <a:lnTo>
                  <a:pt x="1355" y="13"/>
                </a:lnTo>
                <a:lnTo>
                  <a:pt x="1339" y="19"/>
                </a:lnTo>
                <a:lnTo>
                  <a:pt x="1322" y="25"/>
                </a:lnTo>
                <a:lnTo>
                  <a:pt x="1307" y="30"/>
                </a:lnTo>
                <a:lnTo>
                  <a:pt x="1292" y="39"/>
                </a:lnTo>
                <a:lnTo>
                  <a:pt x="1276" y="47"/>
                </a:lnTo>
                <a:lnTo>
                  <a:pt x="1262" y="56"/>
                </a:lnTo>
                <a:lnTo>
                  <a:pt x="1248" y="66"/>
                </a:lnTo>
                <a:lnTo>
                  <a:pt x="1234" y="76"/>
                </a:lnTo>
                <a:lnTo>
                  <a:pt x="1221" y="87"/>
                </a:lnTo>
                <a:lnTo>
                  <a:pt x="1208" y="98"/>
                </a:lnTo>
                <a:lnTo>
                  <a:pt x="1196" y="111"/>
                </a:lnTo>
                <a:lnTo>
                  <a:pt x="1184" y="124"/>
                </a:lnTo>
                <a:lnTo>
                  <a:pt x="1173" y="138"/>
                </a:lnTo>
                <a:lnTo>
                  <a:pt x="1164" y="151"/>
                </a:lnTo>
                <a:lnTo>
                  <a:pt x="1155" y="166"/>
                </a:lnTo>
                <a:lnTo>
                  <a:pt x="1145" y="180"/>
                </a:lnTo>
                <a:lnTo>
                  <a:pt x="1138" y="196"/>
                </a:lnTo>
                <a:lnTo>
                  <a:pt x="1130" y="211"/>
                </a:lnTo>
                <a:lnTo>
                  <a:pt x="1124" y="227"/>
                </a:lnTo>
                <a:lnTo>
                  <a:pt x="1118" y="243"/>
                </a:lnTo>
                <a:lnTo>
                  <a:pt x="1114" y="259"/>
                </a:lnTo>
                <a:lnTo>
                  <a:pt x="1110" y="275"/>
                </a:lnTo>
                <a:lnTo>
                  <a:pt x="1106" y="292"/>
                </a:lnTo>
                <a:lnTo>
                  <a:pt x="1104" y="309"/>
                </a:lnTo>
                <a:lnTo>
                  <a:pt x="1103" y="326"/>
                </a:lnTo>
                <a:lnTo>
                  <a:pt x="1102" y="343"/>
                </a:lnTo>
                <a:lnTo>
                  <a:pt x="1102" y="361"/>
                </a:lnTo>
                <a:lnTo>
                  <a:pt x="1119" y="1965"/>
                </a:lnTo>
                <a:lnTo>
                  <a:pt x="1118" y="2105"/>
                </a:lnTo>
                <a:lnTo>
                  <a:pt x="1116" y="2231"/>
                </a:lnTo>
                <a:lnTo>
                  <a:pt x="1112" y="2342"/>
                </a:lnTo>
                <a:lnTo>
                  <a:pt x="1108" y="2438"/>
                </a:lnTo>
                <a:lnTo>
                  <a:pt x="1101" y="2519"/>
                </a:lnTo>
                <a:lnTo>
                  <a:pt x="1096" y="2554"/>
                </a:lnTo>
                <a:lnTo>
                  <a:pt x="1092" y="2586"/>
                </a:lnTo>
                <a:lnTo>
                  <a:pt x="1088" y="2614"/>
                </a:lnTo>
                <a:lnTo>
                  <a:pt x="1082" y="2637"/>
                </a:lnTo>
                <a:lnTo>
                  <a:pt x="1077" y="2659"/>
                </a:lnTo>
                <a:lnTo>
                  <a:pt x="1071" y="2675"/>
                </a:lnTo>
                <a:lnTo>
                  <a:pt x="1054" y="2662"/>
                </a:lnTo>
                <a:lnTo>
                  <a:pt x="577" y="2287"/>
                </a:lnTo>
                <a:lnTo>
                  <a:pt x="552" y="2268"/>
                </a:lnTo>
                <a:lnTo>
                  <a:pt x="526" y="2252"/>
                </a:lnTo>
                <a:lnTo>
                  <a:pt x="499" y="2238"/>
                </a:lnTo>
                <a:lnTo>
                  <a:pt x="471" y="2226"/>
                </a:lnTo>
                <a:lnTo>
                  <a:pt x="442" y="2217"/>
                </a:lnTo>
                <a:lnTo>
                  <a:pt x="413" y="2211"/>
                </a:lnTo>
                <a:lnTo>
                  <a:pt x="382" y="2206"/>
                </a:lnTo>
                <a:lnTo>
                  <a:pt x="352" y="2205"/>
                </a:lnTo>
                <a:lnTo>
                  <a:pt x="332" y="2205"/>
                </a:lnTo>
                <a:lnTo>
                  <a:pt x="313" y="2207"/>
                </a:lnTo>
                <a:lnTo>
                  <a:pt x="294" y="2210"/>
                </a:lnTo>
                <a:lnTo>
                  <a:pt x="275" y="2213"/>
                </a:lnTo>
                <a:lnTo>
                  <a:pt x="257" y="2218"/>
                </a:lnTo>
                <a:lnTo>
                  <a:pt x="239" y="2224"/>
                </a:lnTo>
                <a:lnTo>
                  <a:pt x="220" y="2229"/>
                </a:lnTo>
                <a:lnTo>
                  <a:pt x="204" y="2238"/>
                </a:lnTo>
                <a:lnTo>
                  <a:pt x="186" y="2246"/>
                </a:lnTo>
                <a:lnTo>
                  <a:pt x="170" y="2255"/>
                </a:lnTo>
                <a:lnTo>
                  <a:pt x="153" y="2266"/>
                </a:lnTo>
                <a:lnTo>
                  <a:pt x="138" y="2276"/>
                </a:lnTo>
                <a:lnTo>
                  <a:pt x="124" y="2288"/>
                </a:lnTo>
                <a:lnTo>
                  <a:pt x="109" y="2301"/>
                </a:lnTo>
                <a:lnTo>
                  <a:pt x="96" y="2315"/>
                </a:lnTo>
                <a:lnTo>
                  <a:pt x="83" y="2329"/>
                </a:lnTo>
                <a:lnTo>
                  <a:pt x="73" y="2343"/>
                </a:lnTo>
                <a:lnTo>
                  <a:pt x="62" y="2357"/>
                </a:lnTo>
                <a:lnTo>
                  <a:pt x="53" y="2371"/>
                </a:lnTo>
                <a:lnTo>
                  <a:pt x="43" y="2387"/>
                </a:lnTo>
                <a:lnTo>
                  <a:pt x="36" y="2402"/>
                </a:lnTo>
                <a:lnTo>
                  <a:pt x="28" y="2417"/>
                </a:lnTo>
                <a:lnTo>
                  <a:pt x="22" y="2432"/>
                </a:lnTo>
                <a:lnTo>
                  <a:pt x="16" y="2449"/>
                </a:lnTo>
                <a:lnTo>
                  <a:pt x="12" y="2465"/>
                </a:lnTo>
                <a:lnTo>
                  <a:pt x="8" y="2482"/>
                </a:lnTo>
                <a:lnTo>
                  <a:pt x="5" y="2499"/>
                </a:lnTo>
                <a:lnTo>
                  <a:pt x="2" y="2516"/>
                </a:lnTo>
                <a:lnTo>
                  <a:pt x="1" y="2533"/>
                </a:lnTo>
                <a:lnTo>
                  <a:pt x="0" y="2551"/>
                </a:lnTo>
                <a:lnTo>
                  <a:pt x="0" y="2567"/>
                </a:lnTo>
                <a:lnTo>
                  <a:pt x="1" y="2585"/>
                </a:lnTo>
                <a:lnTo>
                  <a:pt x="3" y="2602"/>
                </a:lnTo>
                <a:lnTo>
                  <a:pt x="6" y="2620"/>
                </a:lnTo>
                <a:lnTo>
                  <a:pt x="9" y="2636"/>
                </a:lnTo>
                <a:lnTo>
                  <a:pt x="14" y="2654"/>
                </a:lnTo>
                <a:lnTo>
                  <a:pt x="19" y="2670"/>
                </a:lnTo>
                <a:lnTo>
                  <a:pt x="25" y="2685"/>
                </a:lnTo>
                <a:lnTo>
                  <a:pt x="32" y="2702"/>
                </a:lnTo>
                <a:lnTo>
                  <a:pt x="39" y="2717"/>
                </a:lnTo>
                <a:lnTo>
                  <a:pt x="47" y="2732"/>
                </a:lnTo>
                <a:lnTo>
                  <a:pt x="56" y="2746"/>
                </a:lnTo>
                <a:lnTo>
                  <a:pt x="66" y="2760"/>
                </a:lnTo>
                <a:lnTo>
                  <a:pt x="76" y="2775"/>
                </a:lnTo>
                <a:lnTo>
                  <a:pt x="87" y="2787"/>
                </a:lnTo>
                <a:lnTo>
                  <a:pt x="98" y="2800"/>
                </a:lnTo>
                <a:lnTo>
                  <a:pt x="111" y="2812"/>
                </a:lnTo>
                <a:lnTo>
                  <a:pt x="124" y="2824"/>
                </a:lnTo>
                <a:lnTo>
                  <a:pt x="948" y="3520"/>
                </a:lnTo>
                <a:lnTo>
                  <a:pt x="985" y="3582"/>
                </a:lnTo>
                <a:lnTo>
                  <a:pt x="1021" y="3641"/>
                </a:lnTo>
                <a:lnTo>
                  <a:pt x="1058" y="3696"/>
                </a:lnTo>
                <a:lnTo>
                  <a:pt x="1095" y="3747"/>
                </a:lnTo>
                <a:lnTo>
                  <a:pt x="1131" y="3794"/>
                </a:lnTo>
                <a:lnTo>
                  <a:pt x="1167" y="3839"/>
                </a:lnTo>
                <a:lnTo>
                  <a:pt x="1203" y="3880"/>
                </a:lnTo>
                <a:lnTo>
                  <a:pt x="1237" y="3916"/>
                </a:lnTo>
                <a:lnTo>
                  <a:pt x="1271" y="3950"/>
                </a:lnTo>
                <a:lnTo>
                  <a:pt x="1302" y="3982"/>
                </a:lnTo>
                <a:lnTo>
                  <a:pt x="1332" y="4009"/>
                </a:lnTo>
                <a:lnTo>
                  <a:pt x="1361" y="4035"/>
                </a:lnTo>
                <a:lnTo>
                  <a:pt x="1387" y="4056"/>
                </a:lnTo>
                <a:lnTo>
                  <a:pt x="1411" y="4076"/>
                </a:lnTo>
                <a:lnTo>
                  <a:pt x="1452" y="4106"/>
                </a:lnTo>
                <a:lnTo>
                  <a:pt x="1456" y="4472"/>
                </a:lnTo>
                <a:lnTo>
                  <a:pt x="1457" y="4570"/>
                </a:lnTo>
                <a:lnTo>
                  <a:pt x="3111" y="4570"/>
                </a:lnTo>
                <a:lnTo>
                  <a:pt x="3112" y="4473"/>
                </a:lnTo>
                <a:lnTo>
                  <a:pt x="3119" y="4086"/>
                </a:lnTo>
                <a:lnTo>
                  <a:pt x="3606" y="2552"/>
                </a:lnTo>
                <a:lnTo>
                  <a:pt x="3607" y="2549"/>
                </a:lnTo>
                <a:lnTo>
                  <a:pt x="3607" y="2546"/>
                </a:lnTo>
                <a:lnTo>
                  <a:pt x="3620" y="2498"/>
                </a:lnTo>
                <a:lnTo>
                  <a:pt x="3642" y="2408"/>
                </a:lnTo>
                <a:lnTo>
                  <a:pt x="3653" y="2365"/>
                </a:lnTo>
                <a:lnTo>
                  <a:pt x="3662" y="2324"/>
                </a:lnTo>
                <a:lnTo>
                  <a:pt x="3669" y="2285"/>
                </a:lnTo>
                <a:lnTo>
                  <a:pt x="3674" y="2247"/>
                </a:lnTo>
                <a:lnTo>
                  <a:pt x="3677" y="2211"/>
                </a:lnTo>
                <a:lnTo>
                  <a:pt x="3678" y="2177"/>
                </a:lnTo>
                <a:lnTo>
                  <a:pt x="3677" y="2160"/>
                </a:lnTo>
                <a:lnTo>
                  <a:pt x="3676" y="2144"/>
                </a:lnTo>
                <a:lnTo>
                  <a:pt x="3674" y="2127"/>
                </a:lnTo>
                <a:lnTo>
                  <a:pt x="3670" y="2112"/>
                </a:lnTo>
                <a:lnTo>
                  <a:pt x="3667" y="2098"/>
                </a:lnTo>
                <a:lnTo>
                  <a:pt x="3662" y="2083"/>
                </a:lnTo>
                <a:lnTo>
                  <a:pt x="3656" y="2069"/>
                </a:lnTo>
                <a:lnTo>
                  <a:pt x="3650" y="2055"/>
                </a:lnTo>
                <a:lnTo>
                  <a:pt x="3642" y="2042"/>
                </a:lnTo>
                <a:lnTo>
                  <a:pt x="3634" y="2029"/>
                </a:lnTo>
                <a:lnTo>
                  <a:pt x="3624" y="2017"/>
                </a:lnTo>
                <a:lnTo>
                  <a:pt x="3614" y="2004"/>
                </a:lnTo>
                <a:lnTo>
                  <a:pt x="3601" y="1993"/>
                </a:lnTo>
                <a:lnTo>
                  <a:pt x="3588" y="1982"/>
                </a:lnTo>
                <a:lnTo>
                  <a:pt x="3574" y="1972"/>
                </a:lnTo>
                <a:lnTo>
                  <a:pt x="3559" y="1961"/>
                </a:lnTo>
                <a:close/>
              </a:path>
            </a:pathLst>
          </a:custGeom>
          <a:solidFill>
            <a:srgbClr val="084CA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800">
              <a:solidFill>
                <a:srgbClr val="FFFFFF"/>
              </a:solidFill>
            </a:endParaRPr>
          </a:p>
        </p:txBody>
      </p:sp>
      <p:pic>
        <p:nvPicPr>
          <p:cNvPr id="1026" name="Picture 2" descr="https://timgsa.baidu.com/timg?image&amp;quality=80&amp;size=b9999_10000&amp;sec=1531804203409&amp;di=e8da6e9cf5898370b237856eeda18f87&amp;imgtype=0&amp;src=http%3A%2F%2Ff.hiphotos.baidu.com%2Fzhidao%2Fpic%2Fitem%2Fa5c27d1ed21b0ef4aea5b50bdac451da81cb3e1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6079" y="1347743"/>
            <a:ext cx="5143500" cy="25717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timgsa.baidu.com/timg?image&amp;quality=80&amp;size=b9999_10000&amp;sec=1531804082797&amp;di=688984c3155abb3a600aa738bf7189ce&amp;imgtype=0&amp;src=http%3A%2F%2Fimages.cdeledu.com%2Fimages%2F9983%2F0312%2Fjy031204.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805701" y="2483667"/>
            <a:ext cx="5086350" cy="247650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1373759" y="4350216"/>
            <a:ext cx="2262158" cy="369332"/>
          </a:xfrm>
          <a:prstGeom prst="rect">
            <a:avLst/>
          </a:prstGeom>
        </p:spPr>
        <p:txBody>
          <a:bodyPr wrap="none">
            <a:spAutoFit/>
          </a:bodyPr>
          <a:lstStyle/>
          <a:p>
            <a:r>
              <a:rPr lang="zh-CN" altLang="en-US" sz="1800" dirty="0" smtClean="0">
                <a:solidFill>
                  <a:srgbClr val="084CA1"/>
                </a:solidFill>
                <a:latin typeface="微软雅黑" pitchFamily="34" charset="-122"/>
                <a:ea typeface="微软雅黑" pitchFamily="34" charset="-122"/>
              </a:rPr>
              <a:t>（</a:t>
            </a:r>
            <a:r>
              <a:rPr lang="zh-CN" altLang="zh-CN" sz="1800" dirty="0" smtClean="0">
                <a:solidFill>
                  <a:srgbClr val="084CA1"/>
                </a:solidFill>
                <a:latin typeface="微软雅黑" pitchFamily="34" charset="-122"/>
                <a:ea typeface="微软雅黑" pitchFamily="34" charset="-122"/>
              </a:rPr>
              <a:t>支取现金</a:t>
            </a:r>
            <a:r>
              <a:rPr lang="zh-CN" altLang="en-US" sz="1800" dirty="0" smtClean="0">
                <a:solidFill>
                  <a:srgbClr val="084CA1"/>
                </a:solidFill>
                <a:latin typeface="微软雅黑" pitchFamily="34" charset="-122"/>
                <a:ea typeface="微软雅黑" pitchFamily="34" charset="-122"/>
              </a:rPr>
              <a:t>、</a:t>
            </a:r>
            <a:r>
              <a:rPr lang="zh-CN" altLang="zh-CN" sz="1800" dirty="0" smtClean="0">
                <a:solidFill>
                  <a:srgbClr val="084CA1"/>
                </a:solidFill>
                <a:latin typeface="微软雅黑" pitchFamily="34" charset="-122"/>
                <a:ea typeface="微软雅黑" pitchFamily="34" charset="-122"/>
              </a:rPr>
              <a:t>转账</a:t>
            </a:r>
            <a:r>
              <a:rPr lang="zh-CN" altLang="en-US" sz="1800" dirty="0" smtClean="0">
                <a:solidFill>
                  <a:srgbClr val="084CA1"/>
                </a:solidFill>
                <a:latin typeface="微软雅黑" pitchFamily="34" charset="-122"/>
                <a:ea typeface="微软雅黑" pitchFamily="34" charset="-122"/>
              </a:rPr>
              <a:t>）</a:t>
            </a:r>
            <a:endParaRPr lang="zh-CN" altLang="en-US" sz="1800" dirty="0">
              <a:solidFill>
                <a:srgbClr val="084CA1"/>
              </a:solidFill>
              <a:latin typeface="微软雅黑" pitchFamily="34" charset="-122"/>
              <a:ea typeface="微软雅黑" pitchFamily="34" charset="-122"/>
            </a:endParaRPr>
          </a:p>
        </p:txBody>
      </p:sp>
      <p:sp>
        <p:nvSpPr>
          <p:cNvPr id="3" name="矩形 2"/>
          <p:cNvSpPr/>
          <p:nvPr/>
        </p:nvSpPr>
        <p:spPr>
          <a:xfrm>
            <a:off x="5600588" y="1706147"/>
            <a:ext cx="2954655" cy="369332"/>
          </a:xfrm>
          <a:prstGeom prst="rect">
            <a:avLst/>
          </a:prstGeom>
        </p:spPr>
        <p:txBody>
          <a:bodyPr wrap="none">
            <a:spAutoFit/>
          </a:bodyPr>
          <a:lstStyle/>
          <a:p>
            <a:r>
              <a:rPr lang="zh-CN" altLang="en-US" sz="1800" dirty="0" smtClean="0">
                <a:solidFill>
                  <a:srgbClr val="084CA1"/>
                </a:solidFill>
                <a:latin typeface="微软雅黑" pitchFamily="34" charset="-122"/>
                <a:ea typeface="微软雅黑" pitchFamily="34" charset="-122"/>
              </a:rPr>
              <a:t>（</a:t>
            </a:r>
            <a:r>
              <a:rPr lang="zh-CN" altLang="zh-CN" sz="1800" dirty="0" smtClean="0">
                <a:solidFill>
                  <a:srgbClr val="084CA1"/>
                </a:solidFill>
                <a:latin typeface="微软雅黑" pitchFamily="34" charset="-122"/>
                <a:ea typeface="微软雅黑" pitchFamily="34" charset="-122"/>
              </a:rPr>
              <a:t>只转账</a:t>
            </a:r>
            <a:r>
              <a:rPr lang="zh-CN" altLang="zh-CN" sz="1800" dirty="0">
                <a:solidFill>
                  <a:srgbClr val="084CA1"/>
                </a:solidFill>
                <a:latin typeface="微软雅黑" pitchFamily="34" charset="-122"/>
                <a:ea typeface="微软雅黑" pitchFamily="34" charset="-122"/>
              </a:rPr>
              <a:t>，不得支取</a:t>
            </a:r>
            <a:r>
              <a:rPr lang="zh-CN" altLang="zh-CN" sz="1800" dirty="0" smtClean="0">
                <a:solidFill>
                  <a:srgbClr val="084CA1"/>
                </a:solidFill>
                <a:latin typeface="微软雅黑" pitchFamily="34" charset="-122"/>
                <a:ea typeface="微软雅黑" pitchFamily="34" charset="-122"/>
              </a:rPr>
              <a:t>现金</a:t>
            </a:r>
            <a:r>
              <a:rPr lang="zh-CN" altLang="en-US" sz="1800" dirty="0" smtClean="0">
                <a:solidFill>
                  <a:srgbClr val="084CA1"/>
                </a:solidFill>
                <a:latin typeface="微软雅黑" pitchFamily="34" charset="-122"/>
                <a:ea typeface="微软雅黑" pitchFamily="34" charset="-122"/>
              </a:rPr>
              <a:t>）</a:t>
            </a:r>
            <a:endParaRPr lang="zh-CN" altLang="en-US" sz="1800" dirty="0">
              <a:solidFill>
                <a:srgbClr val="084CA1"/>
              </a:solidFill>
              <a:latin typeface="微软雅黑" pitchFamily="34" charset="-122"/>
              <a:ea typeface="微软雅黑" pitchFamily="34" charset="-122"/>
            </a:endParaRPr>
          </a:p>
        </p:txBody>
      </p:sp>
      <p:grpSp>
        <p:nvGrpSpPr>
          <p:cNvPr id="28" name="组合 27"/>
          <p:cNvGrpSpPr/>
          <p:nvPr/>
        </p:nvGrpSpPr>
        <p:grpSpPr>
          <a:xfrm>
            <a:off x="7498780" y="709895"/>
            <a:ext cx="1123788" cy="1169798"/>
            <a:chOff x="7521013" y="301559"/>
            <a:chExt cx="1123788" cy="1169798"/>
          </a:xfrm>
        </p:grpSpPr>
        <p:grpSp>
          <p:nvGrpSpPr>
            <p:cNvPr id="29" name="Group 157"/>
            <p:cNvGrpSpPr/>
            <p:nvPr/>
          </p:nvGrpSpPr>
          <p:grpSpPr>
            <a:xfrm rot="1457873">
              <a:off x="7521013" y="301559"/>
              <a:ext cx="967880" cy="1169798"/>
              <a:chOff x="0" y="0"/>
              <a:chExt cx="832429" cy="1006091"/>
            </a:xfrm>
          </p:grpSpPr>
          <p:sp>
            <p:nvSpPr>
              <p:cNvPr id="31"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19050" cap="flat">
                <a:solidFill>
                  <a:srgbClr val="084CA1"/>
                </a:solidFill>
                <a:prstDash val="dash"/>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32" name="Shape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noFill/>
              <a:ln w="1905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30" name="TextBox 29"/>
            <p:cNvSpPr txBox="1"/>
            <p:nvPr/>
          </p:nvSpPr>
          <p:spPr>
            <a:xfrm>
              <a:off x="7670937" y="470319"/>
              <a:ext cx="973864" cy="517255"/>
            </a:xfrm>
            <a:prstGeom prst="rect">
              <a:avLst/>
            </a:prstGeom>
            <a:noFill/>
            <a:ln w="19050">
              <a:noFill/>
            </a:ln>
          </p:spPr>
          <p:txBody>
            <a:bodyPr wrap="square" lIns="68579" tIns="34289" rIns="68579" bIns="34289" rtlCol="0">
              <a:spAutoFit/>
            </a:bodyPr>
            <a:lstStyle/>
            <a:p>
              <a:pPr>
                <a:lnSpc>
                  <a:spcPct val="150000"/>
                </a:lnSpc>
              </a:pPr>
              <a:r>
                <a:rPr lang="zh-CN" altLang="en-US" sz="2200" b="1" dirty="0" smtClean="0">
                  <a:solidFill>
                    <a:srgbClr val="084CA1"/>
                  </a:solidFill>
                  <a:latin typeface="微软雅黑" pitchFamily="34" charset="-122"/>
                  <a:ea typeface="微软雅黑" pitchFamily="34" charset="-122"/>
                  <a:cs typeface="+mn-ea"/>
                </a:rPr>
                <a:t>格 式</a:t>
              </a:r>
              <a:endParaRPr lang="zh-CN" altLang="en-US" sz="2200" b="1" dirty="0">
                <a:solidFill>
                  <a:srgbClr val="084CA1"/>
                </a:solidFill>
                <a:latin typeface="微软雅黑" pitchFamily="34" charset="-122"/>
                <a:ea typeface="微软雅黑" pitchFamily="34" charset="-122"/>
                <a:cs typeface="+mn-ea"/>
              </a:endParaRPr>
            </a:p>
          </p:txBody>
        </p:sp>
      </p:grpSp>
    </p:spTree>
    <p:custDataLst>
      <p:tags r:id="rId1"/>
    </p:custDataLst>
    <p:extLst>
      <p:ext uri="{BB962C8B-B14F-4D97-AF65-F5344CB8AC3E}">
        <p14:creationId xmlns:p14="http://schemas.microsoft.com/office/powerpoint/2010/main" val="16221270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261134"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支票</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5" name="组合 122"/>
          <p:cNvGrpSpPr>
            <a:grpSpLocks/>
          </p:cNvGrpSpPr>
          <p:nvPr/>
        </p:nvGrpSpPr>
        <p:grpSpPr bwMode="auto">
          <a:xfrm>
            <a:off x="1357187" y="2040912"/>
            <a:ext cx="5680075" cy="2575560"/>
            <a:chOff x="1980" y="4576"/>
            <a:chExt cx="8945" cy="4056"/>
          </a:xfrm>
        </p:grpSpPr>
        <p:sp>
          <p:nvSpPr>
            <p:cNvPr id="16" name="直线 123"/>
            <p:cNvSpPr>
              <a:spLocks noChangeShapeType="1"/>
            </p:cNvSpPr>
            <p:nvPr/>
          </p:nvSpPr>
          <p:spPr bwMode="auto">
            <a:xfrm>
              <a:off x="4317" y="4962"/>
              <a:ext cx="3963" cy="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pSp>
          <p:nvGrpSpPr>
            <p:cNvPr id="17" name="组合 126"/>
            <p:cNvGrpSpPr>
              <a:grpSpLocks/>
            </p:cNvGrpSpPr>
            <p:nvPr/>
          </p:nvGrpSpPr>
          <p:grpSpPr bwMode="auto">
            <a:xfrm>
              <a:off x="1980" y="4576"/>
              <a:ext cx="8945" cy="4056"/>
              <a:chOff x="1260" y="1706"/>
              <a:chExt cx="8945" cy="4056"/>
            </a:xfrm>
          </p:grpSpPr>
          <p:sp>
            <p:nvSpPr>
              <p:cNvPr id="18" name="自选图形 127"/>
              <p:cNvSpPr>
                <a:spLocks noChangeArrowheads="1"/>
              </p:cNvSpPr>
              <p:nvPr/>
            </p:nvSpPr>
            <p:spPr bwMode="auto">
              <a:xfrm>
                <a:off x="1260" y="4768"/>
                <a:ext cx="2340" cy="936"/>
              </a:xfrm>
              <a:prstGeom prst="flowChartProcess">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9" name="矩形 128"/>
              <p:cNvSpPr>
                <a:spLocks noChangeArrowheads="1"/>
              </p:cNvSpPr>
              <p:nvPr/>
            </p:nvSpPr>
            <p:spPr bwMode="auto">
              <a:xfrm>
                <a:off x="7560" y="4826"/>
                <a:ext cx="2645" cy="936"/>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0" name="矩形 129"/>
              <p:cNvSpPr>
                <a:spLocks noChangeArrowheads="1"/>
              </p:cNvSpPr>
              <p:nvPr/>
            </p:nvSpPr>
            <p:spPr bwMode="auto">
              <a:xfrm>
                <a:off x="7560" y="1706"/>
                <a:ext cx="2532" cy="78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1" name="矩形 130"/>
              <p:cNvSpPr>
                <a:spLocks noChangeArrowheads="1"/>
              </p:cNvSpPr>
              <p:nvPr/>
            </p:nvSpPr>
            <p:spPr bwMode="auto">
              <a:xfrm>
                <a:off x="1440" y="1706"/>
                <a:ext cx="2160" cy="78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2" name="直线 131"/>
              <p:cNvSpPr>
                <a:spLocks noChangeShapeType="1"/>
              </p:cNvSpPr>
              <p:nvPr/>
            </p:nvSpPr>
            <p:spPr bwMode="auto">
              <a:xfrm>
                <a:off x="8391" y="2486"/>
                <a:ext cx="0" cy="2341"/>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23" name="直线 132"/>
              <p:cNvSpPr>
                <a:spLocks noChangeShapeType="1"/>
              </p:cNvSpPr>
              <p:nvPr/>
            </p:nvSpPr>
            <p:spPr bwMode="auto">
              <a:xfrm flipV="1">
                <a:off x="9450" y="2486"/>
                <a:ext cx="0" cy="234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24" name="直线 133"/>
              <p:cNvSpPr>
                <a:spLocks noChangeShapeType="1"/>
              </p:cNvSpPr>
              <p:nvPr/>
            </p:nvSpPr>
            <p:spPr bwMode="auto">
              <a:xfrm flipH="1" flipV="1">
                <a:off x="3600" y="5335"/>
                <a:ext cx="3960" cy="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pSp>
      </p:grpSp>
      <p:graphicFrame>
        <p:nvGraphicFramePr>
          <p:cNvPr id="25" name="表格 24"/>
          <p:cNvGraphicFramePr>
            <a:graphicFrameLocks noGrp="1"/>
          </p:cNvGraphicFramePr>
          <p:nvPr>
            <p:extLst>
              <p:ext uri="{D42A27DB-BD31-4B8C-83A1-F6EECF244321}">
                <p14:modId xmlns:p14="http://schemas.microsoft.com/office/powerpoint/2010/main" val="3953074592"/>
              </p:ext>
            </p:extLst>
          </p:nvPr>
        </p:nvGraphicFramePr>
        <p:xfrm>
          <a:off x="2957505" y="3985128"/>
          <a:ext cx="2289800" cy="288000"/>
        </p:xfrm>
        <a:graphic>
          <a:graphicData uri="http://schemas.openxmlformats.org/drawingml/2006/table">
            <a:tbl>
              <a:tblPr>
                <a:tableStyleId>{5C22544A-7EE6-4342-B048-85BDC9FD1C3A}</a:tableStyleId>
              </a:tblPr>
              <a:tblGrid>
                <a:gridCol w="2289800"/>
              </a:tblGrid>
              <a:tr h="288000">
                <a:tc>
                  <a:txBody>
                    <a:bodyPr/>
                    <a:lstStyle/>
                    <a:p>
                      <a:pPr algn="just">
                        <a:spcAft>
                          <a:spcPts val="0"/>
                        </a:spcAft>
                      </a:pPr>
                      <a:r>
                        <a:rPr lang="zh-CN" altLang="en-US" sz="1800" kern="100" dirty="0" smtClean="0">
                          <a:solidFill>
                            <a:schemeClr val="tx1"/>
                          </a:solidFill>
                          <a:effectLst/>
                          <a:latin typeface="微软雅黑" pitchFamily="34" charset="-122"/>
                          <a:ea typeface="微软雅黑" pitchFamily="34" charset="-122"/>
                        </a:rPr>
                        <a:t>③交换支票并清算资金</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grpSp>
        <p:nvGrpSpPr>
          <p:cNvPr id="26" name="组合 25"/>
          <p:cNvGrpSpPr/>
          <p:nvPr/>
        </p:nvGrpSpPr>
        <p:grpSpPr>
          <a:xfrm rot="20971146">
            <a:off x="6610218" y="827245"/>
            <a:ext cx="1707556" cy="1169798"/>
            <a:chOff x="7521013" y="301559"/>
            <a:chExt cx="1096641" cy="1169798"/>
          </a:xfrm>
        </p:grpSpPr>
        <p:grpSp>
          <p:nvGrpSpPr>
            <p:cNvPr id="27" name="Group 157"/>
            <p:cNvGrpSpPr/>
            <p:nvPr/>
          </p:nvGrpSpPr>
          <p:grpSpPr>
            <a:xfrm rot="1457873">
              <a:off x="7521013" y="301559"/>
              <a:ext cx="967880" cy="1169798"/>
              <a:chOff x="0" y="0"/>
              <a:chExt cx="832429" cy="1006091"/>
            </a:xfrm>
          </p:grpSpPr>
          <p:sp>
            <p:nvSpPr>
              <p:cNvPr id="29"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19050" cap="flat">
                <a:solidFill>
                  <a:srgbClr val="084CA1"/>
                </a:solidFill>
                <a:prstDash val="dash"/>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30" name="Shape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noFill/>
              <a:ln w="1905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28" name="TextBox 27"/>
            <p:cNvSpPr txBox="1"/>
            <p:nvPr/>
          </p:nvSpPr>
          <p:spPr>
            <a:xfrm rot="628854">
              <a:off x="7643790" y="462485"/>
              <a:ext cx="973864" cy="517255"/>
            </a:xfrm>
            <a:prstGeom prst="rect">
              <a:avLst/>
            </a:prstGeom>
            <a:noFill/>
            <a:ln w="19050">
              <a:noFill/>
            </a:ln>
          </p:spPr>
          <p:txBody>
            <a:bodyPr wrap="square" lIns="68579" tIns="34289" rIns="68579" bIns="34289" rtlCol="0">
              <a:spAutoFit/>
            </a:bodyPr>
            <a:lstStyle/>
            <a:p>
              <a:pPr>
                <a:lnSpc>
                  <a:spcPct val="150000"/>
                </a:lnSpc>
              </a:pPr>
              <a:r>
                <a:rPr lang="zh-CN" altLang="en-US" sz="2200" b="1" dirty="0" smtClean="0">
                  <a:solidFill>
                    <a:srgbClr val="084CA1"/>
                  </a:solidFill>
                  <a:latin typeface="微软雅黑" pitchFamily="34" charset="-122"/>
                  <a:ea typeface="微软雅黑" pitchFamily="34" charset="-122"/>
                  <a:cs typeface="+mn-ea"/>
                </a:rPr>
                <a:t>结算程序</a:t>
              </a:r>
              <a:endParaRPr lang="zh-CN" altLang="en-US" sz="2200" b="1" dirty="0">
                <a:solidFill>
                  <a:srgbClr val="084CA1"/>
                </a:solidFill>
                <a:latin typeface="微软雅黑" pitchFamily="34" charset="-122"/>
                <a:ea typeface="微软雅黑" pitchFamily="34" charset="-122"/>
                <a:cs typeface="+mn-ea"/>
              </a:endParaRPr>
            </a:p>
          </p:txBody>
        </p:sp>
      </p:grpSp>
      <p:graphicFrame>
        <p:nvGraphicFramePr>
          <p:cNvPr id="31" name="表格 30"/>
          <p:cNvGraphicFramePr>
            <a:graphicFrameLocks noGrp="1"/>
          </p:cNvGraphicFramePr>
          <p:nvPr>
            <p:extLst>
              <p:ext uri="{D42A27DB-BD31-4B8C-83A1-F6EECF244321}">
                <p14:modId xmlns:p14="http://schemas.microsoft.com/office/powerpoint/2010/main" val="3402634475"/>
              </p:ext>
            </p:extLst>
          </p:nvPr>
        </p:nvGraphicFramePr>
        <p:xfrm>
          <a:off x="1422688" y="4129144"/>
          <a:ext cx="1404000" cy="274320"/>
        </p:xfrm>
        <a:graphic>
          <a:graphicData uri="http://schemas.openxmlformats.org/drawingml/2006/table">
            <a:tbl>
              <a:tblPr>
                <a:tableStyleId>{5C22544A-7EE6-4342-B048-85BDC9FD1C3A}</a:tableStyleId>
              </a:tblPr>
              <a:tblGrid>
                <a:gridCol w="1404000"/>
              </a:tblGrid>
              <a:tr h="158719">
                <a:tc>
                  <a:txBody>
                    <a:body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出票</a:t>
                      </a:r>
                      <a:r>
                        <a:rPr lang="zh-CN" sz="1800" kern="100" dirty="0" smtClean="0">
                          <a:solidFill>
                            <a:schemeClr val="tx1"/>
                          </a:solidFill>
                          <a:effectLst/>
                          <a:latin typeface="微软雅黑" pitchFamily="34" charset="-122"/>
                          <a:ea typeface="微软雅黑" pitchFamily="34" charset="-122"/>
                          <a:cs typeface="+mn-cs"/>
                        </a:rPr>
                        <a:t>人</a:t>
                      </a:r>
                      <a:r>
                        <a:rPr lang="zh-CN" sz="1800" kern="100" dirty="0">
                          <a:solidFill>
                            <a:schemeClr val="tx1"/>
                          </a:solidFill>
                          <a:effectLst/>
                          <a:latin typeface="微软雅黑" pitchFamily="34" charset="-122"/>
                          <a:ea typeface="微软雅黑" pitchFamily="34" charset="-122"/>
                          <a:cs typeface="+mn-cs"/>
                        </a:rPr>
                        <a:t>开户</a:t>
                      </a:r>
                      <a:r>
                        <a:rPr lang="zh-CN" sz="1800" kern="100" dirty="0" smtClean="0">
                          <a:solidFill>
                            <a:schemeClr val="tx1"/>
                          </a:solidFill>
                          <a:effectLst/>
                          <a:latin typeface="微软雅黑" pitchFamily="34" charset="-122"/>
                          <a:ea typeface="微软雅黑" pitchFamily="34" charset="-122"/>
                          <a:cs typeface="+mn-cs"/>
                        </a:rPr>
                        <a:t>行</a:t>
                      </a:r>
                      <a:endParaRPr lang="en-US" altLang="zh-CN" sz="1800" kern="100" dirty="0" smtClean="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graphicFrame>
        <p:nvGraphicFramePr>
          <p:cNvPr id="32" name="表格 31"/>
          <p:cNvGraphicFramePr>
            <a:graphicFrameLocks noGrp="1"/>
          </p:cNvGraphicFramePr>
          <p:nvPr>
            <p:extLst>
              <p:ext uri="{D42A27DB-BD31-4B8C-83A1-F6EECF244321}">
                <p14:modId xmlns:p14="http://schemas.microsoft.com/office/powerpoint/2010/main" val="3378867800"/>
              </p:ext>
            </p:extLst>
          </p:nvPr>
        </p:nvGraphicFramePr>
        <p:xfrm>
          <a:off x="5467158" y="4044972"/>
          <a:ext cx="1512000" cy="548640"/>
        </p:xfrm>
        <a:graphic>
          <a:graphicData uri="http://schemas.openxmlformats.org/drawingml/2006/table">
            <a:tbl>
              <a:tblPr>
                <a:tableStyleId>{5C22544A-7EE6-4342-B048-85BDC9FD1C3A}</a:tableStyleId>
              </a:tblPr>
              <a:tblGrid>
                <a:gridCol w="1512000"/>
              </a:tblGrid>
              <a:tr h="336183">
                <a:tc>
                  <a:txBody>
                    <a:bodyPr/>
                    <a:lstStyle/>
                    <a:p>
                      <a:pPr marL="0" algn="ctr" defTabSz="914400" rtl="0" eaLnBrk="1" latinLnBrk="0" hangingPunct="1">
                        <a:spcAft>
                          <a:spcPts val="0"/>
                        </a:spcAft>
                      </a:pPr>
                      <a:r>
                        <a:rPr lang="zh-CN" sz="1800" kern="100" dirty="0" smtClean="0">
                          <a:solidFill>
                            <a:schemeClr val="tx1"/>
                          </a:solidFill>
                          <a:effectLst/>
                          <a:latin typeface="微软雅黑" pitchFamily="34" charset="-122"/>
                          <a:ea typeface="微软雅黑" pitchFamily="34" charset="-122"/>
                          <a:cs typeface="+mn-cs"/>
                        </a:rPr>
                        <a:t>收款人</a:t>
                      </a:r>
                      <a:r>
                        <a:rPr lang="en-US" altLang="zh-CN" sz="1800" kern="100" dirty="0" smtClean="0">
                          <a:solidFill>
                            <a:schemeClr val="tx1"/>
                          </a:solidFill>
                          <a:effectLst/>
                          <a:latin typeface="微软雅黑" pitchFamily="34" charset="-122"/>
                          <a:ea typeface="微软雅黑" pitchFamily="34" charset="-122"/>
                          <a:cs typeface="+mn-cs"/>
                        </a:rPr>
                        <a:t>(</a:t>
                      </a:r>
                      <a:r>
                        <a:rPr lang="zh-CN" sz="1800" kern="100" dirty="0" smtClean="0">
                          <a:solidFill>
                            <a:schemeClr val="tx1"/>
                          </a:solidFill>
                          <a:effectLst/>
                          <a:latin typeface="微软雅黑" pitchFamily="34" charset="-122"/>
                          <a:ea typeface="微软雅黑" pitchFamily="34" charset="-122"/>
                          <a:cs typeface="+mn-cs"/>
                        </a:rPr>
                        <a:t>持票人</a:t>
                      </a:r>
                      <a:r>
                        <a:rPr lang="en-US" altLang="zh-CN" sz="1800" kern="100" dirty="0" smtClean="0">
                          <a:solidFill>
                            <a:schemeClr val="tx1"/>
                          </a:solidFill>
                          <a:effectLst/>
                          <a:latin typeface="微软雅黑" pitchFamily="34" charset="-122"/>
                          <a:ea typeface="微软雅黑" pitchFamily="34" charset="-122"/>
                          <a:cs typeface="+mn-cs"/>
                        </a:rPr>
                        <a:t>)</a:t>
                      </a:r>
                      <a:endParaRPr lang="zh-CN" sz="1800" kern="100" dirty="0">
                        <a:solidFill>
                          <a:schemeClr val="tx1"/>
                        </a:solidFill>
                        <a:effectLst/>
                        <a:latin typeface="微软雅黑" pitchFamily="34" charset="-122"/>
                        <a:ea typeface="微软雅黑" pitchFamily="34" charset="-122"/>
                        <a:cs typeface="+mn-cs"/>
                      </a:endParaRPr>
                    </a:p>
                    <a:p>
                      <a:pPr marL="0" algn="ctr" defTabSz="914400" rtl="0" eaLnBrk="1" latinLnBrk="0" hangingPunct="1">
                        <a:spcAft>
                          <a:spcPts val="0"/>
                        </a:spcAft>
                      </a:pPr>
                      <a:r>
                        <a:rPr lang="zh-CN" sz="1800" kern="100" dirty="0">
                          <a:solidFill>
                            <a:schemeClr val="tx1"/>
                          </a:solidFill>
                          <a:effectLst/>
                          <a:latin typeface="微软雅黑" pitchFamily="34" charset="-122"/>
                          <a:ea typeface="微软雅黑" pitchFamily="34" charset="-122"/>
                          <a:cs typeface="+mn-cs"/>
                        </a:rPr>
                        <a:t>开户行</a:t>
                      </a:r>
                    </a:p>
                  </a:txBody>
                  <a:tcPr marL="0" marR="0" marT="0" marB="0" anchor="ctr">
                    <a:noFill/>
                  </a:tcPr>
                </a:tc>
              </a:tr>
            </a:tbl>
          </a:graphicData>
        </a:graphic>
      </p:graphicFrame>
      <p:graphicFrame>
        <p:nvGraphicFramePr>
          <p:cNvPr id="33" name="表格 32"/>
          <p:cNvGraphicFramePr>
            <a:graphicFrameLocks noGrp="1"/>
          </p:cNvGraphicFramePr>
          <p:nvPr>
            <p:extLst>
              <p:ext uri="{D42A27DB-BD31-4B8C-83A1-F6EECF244321}">
                <p14:modId xmlns:p14="http://schemas.microsoft.com/office/powerpoint/2010/main" val="101120184"/>
              </p:ext>
            </p:extLst>
          </p:nvPr>
        </p:nvGraphicFramePr>
        <p:xfrm>
          <a:off x="5408338" y="2144665"/>
          <a:ext cx="1548000" cy="274320"/>
        </p:xfrm>
        <a:graphic>
          <a:graphicData uri="http://schemas.openxmlformats.org/drawingml/2006/table">
            <a:tbl>
              <a:tblPr>
                <a:tableStyleId>{5C22544A-7EE6-4342-B048-85BDC9FD1C3A}</a:tableStyleId>
              </a:tblPr>
              <a:tblGrid>
                <a:gridCol w="1548000"/>
              </a:tblGrid>
              <a:tr h="0">
                <a:tc>
                  <a:txBody>
                    <a:bodyPr/>
                    <a:lstStyle/>
                    <a:p>
                      <a:pPr algn="just">
                        <a:spcAft>
                          <a:spcPts val="0"/>
                        </a:spcAft>
                      </a:pPr>
                      <a:r>
                        <a:rPr lang="zh-CN" sz="1800" kern="100" dirty="0" smtClean="0">
                          <a:solidFill>
                            <a:schemeClr val="tx1"/>
                          </a:solidFill>
                          <a:effectLst/>
                          <a:latin typeface="微软雅黑" pitchFamily="34" charset="-122"/>
                          <a:ea typeface="微软雅黑" pitchFamily="34" charset="-122"/>
                        </a:rPr>
                        <a:t>收款人</a:t>
                      </a:r>
                      <a:r>
                        <a:rPr lang="en-US" altLang="zh-CN" sz="1800" kern="100" dirty="0" smtClean="0">
                          <a:solidFill>
                            <a:schemeClr val="tx1"/>
                          </a:solidFill>
                          <a:effectLst/>
                          <a:latin typeface="微软雅黑" pitchFamily="34" charset="-122"/>
                          <a:ea typeface="微软雅黑" pitchFamily="34" charset="-122"/>
                        </a:rPr>
                        <a:t>(</a:t>
                      </a:r>
                      <a:r>
                        <a:rPr lang="zh-CN" sz="1800" kern="100" dirty="0" smtClean="0">
                          <a:solidFill>
                            <a:schemeClr val="tx1"/>
                          </a:solidFill>
                          <a:effectLst/>
                          <a:latin typeface="微软雅黑" pitchFamily="34" charset="-122"/>
                          <a:ea typeface="微软雅黑" pitchFamily="34" charset="-122"/>
                        </a:rPr>
                        <a:t>持票人</a:t>
                      </a:r>
                      <a:r>
                        <a:rPr lang="en-US" altLang="zh-CN" sz="1800" kern="100" dirty="0" smtClean="0">
                          <a:solidFill>
                            <a:schemeClr val="tx1"/>
                          </a:solidFill>
                          <a:effectLst/>
                          <a:latin typeface="微软雅黑" pitchFamily="34" charset="-122"/>
                          <a:ea typeface="微软雅黑" pitchFamily="34" charset="-122"/>
                        </a:rPr>
                        <a:t>)</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graphicFrame>
        <p:nvGraphicFramePr>
          <p:cNvPr id="34" name="表格 33"/>
          <p:cNvGraphicFramePr>
            <a:graphicFrameLocks noGrp="1"/>
          </p:cNvGraphicFramePr>
          <p:nvPr>
            <p:extLst>
              <p:ext uri="{D42A27DB-BD31-4B8C-83A1-F6EECF244321}">
                <p14:modId xmlns:p14="http://schemas.microsoft.com/office/powerpoint/2010/main" val="2436103911"/>
              </p:ext>
            </p:extLst>
          </p:nvPr>
        </p:nvGraphicFramePr>
        <p:xfrm>
          <a:off x="1610338" y="2144665"/>
          <a:ext cx="1188720" cy="274320"/>
        </p:xfrm>
        <a:graphic>
          <a:graphicData uri="http://schemas.openxmlformats.org/drawingml/2006/table">
            <a:tbl>
              <a:tblPr>
                <a:tableStyleId>{5C22544A-7EE6-4342-B048-85BDC9FD1C3A}</a:tableStyleId>
              </a:tblPr>
              <a:tblGrid>
                <a:gridCol w="1188720"/>
              </a:tblGrid>
              <a:tr h="160020">
                <a:tc>
                  <a:txBody>
                    <a:body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出票人</a:t>
                      </a:r>
                      <a:endParaRPr lang="zh-CN" sz="1800" kern="100" dirty="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graphicFrame>
        <p:nvGraphicFramePr>
          <p:cNvPr id="35" name="表格 34"/>
          <p:cNvGraphicFramePr>
            <a:graphicFrameLocks noGrp="1"/>
          </p:cNvGraphicFramePr>
          <p:nvPr>
            <p:extLst>
              <p:ext uri="{D42A27DB-BD31-4B8C-83A1-F6EECF244321}">
                <p14:modId xmlns:p14="http://schemas.microsoft.com/office/powerpoint/2010/main" val="1916071386"/>
              </p:ext>
            </p:extLst>
          </p:nvPr>
        </p:nvGraphicFramePr>
        <p:xfrm>
          <a:off x="3173529" y="1968904"/>
          <a:ext cx="1997640" cy="274320"/>
        </p:xfrm>
        <a:graphic>
          <a:graphicData uri="http://schemas.openxmlformats.org/drawingml/2006/table">
            <a:tbl>
              <a:tblPr>
                <a:tableStyleId>{5C22544A-7EE6-4342-B048-85BDC9FD1C3A}</a:tableStyleId>
              </a:tblPr>
              <a:tblGrid>
                <a:gridCol w="1997640"/>
              </a:tblGrid>
              <a:tr h="0">
                <a:tc>
                  <a:txBody>
                    <a:body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①签发支票</a:t>
                      </a:r>
                      <a:endParaRPr lang="zh-CN" sz="1800" kern="100" dirty="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sp>
        <p:nvSpPr>
          <p:cNvPr id="36" name="TextBox 35"/>
          <p:cNvSpPr txBox="1"/>
          <p:nvPr/>
        </p:nvSpPr>
        <p:spPr>
          <a:xfrm>
            <a:off x="5520176" y="2616976"/>
            <a:ext cx="461665" cy="1246495"/>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②送交支票</a:t>
            </a:r>
            <a:endParaRPr lang="zh-CN" altLang="en-US" sz="1800" dirty="0">
              <a:latin typeface="微软雅黑" pitchFamily="34" charset="-122"/>
              <a:ea typeface="微软雅黑" pitchFamily="34" charset="-122"/>
            </a:endParaRPr>
          </a:p>
        </p:txBody>
      </p:sp>
      <p:sp>
        <p:nvSpPr>
          <p:cNvPr id="37" name="TextBox 36"/>
          <p:cNvSpPr txBox="1"/>
          <p:nvPr/>
        </p:nvSpPr>
        <p:spPr>
          <a:xfrm>
            <a:off x="6197865" y="2544968"/>
            <a:ext cx="461665" cy="1477328"/>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④通知收妥人</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61733513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261134"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支票</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8" name="Rectangle 7"/>
          <p:cNvSpPr/>
          <p:nvPr/>
        </p:nvSpPr>
        <p:spPr>
          <a:xfrm>
            <a:off x="1981096" y="1779662"/>
            <a:ext cx="1288883" cy="504056"/>
          </a:xfrm>
          <a:prstGeom prst="rect">
            <a:avLst/>
          </a:prstGeom>
          <a:noFill/>
          <a:ln w="9525">
            <a:noFill/>
          </a:ln>
        </p:spPr>
        <p:txBody>
          <a:bodyPr lIns="68579" tIns="34289" rIns="68579" bIns="34289"/>
          <a:lstStyle/>
          <a:p>
            <a:pPr marL="257168" indent="-257168" algn="ctr">
              <a:lnSpc>
                <a:spcPct val="150000"/>
              </a:lnSpc>
              <a:spcBef>
                <a:spcPct val="20000"/>
              </a:spcBef>
              <a:buClr>
                <a:schemeClr val="folHlink"/>
              </a:buClr>
              <a:buSzPct val="60000"/>
            </a:pPr>
            <a:r>
              <a:rPr lang="zh-CN" altLang="zh-CN" sz="1800" dirty="0">
                <a:latin typeface="微软雅黑" pitchFamily="34" charset="-122"/>
                <a:ea typeface="微软雅黑" pitchFamily="34" charset="-122"/>
              </a:rPr>
              <a:t>签发支票</a:t>
            </a:r>
            <a:endParaRPr lang="zh-CN" altLang="en-US" sz="1800" dirty="0">
              <a:latin typeface="微软雅黑" pitchFamily="34" charset="-122"/>
              <a:ea typeface="微软雅黑" pitchFamily="34" charset="-122"/>
              <a:cs typeface="+mn-ea"/>
            </a:endParaRPr>
          </a:p>
        </p:txBody>
      </p:sp>
      <p:sp>
        <p:nvSpPr>
          <p:cNvPr id="39" name="Rectangle 7"/>
          <p:cNvSpPr/>
          <p:nvPr/>
        </p:nvSpPr>
        <p:spPr>
          <a:xfrm>
            <a:off x="4768293" y="2729042"/>
            <a:ext cx="3746315" cy="1930940"/>
          </a:xfrm>
          <a:prstGeom prst="rect">
            <a:avLst/>
          </a:prstGeom>
          <a:solidFill>
            <a:srgbClr val="084CA1"/>
          </a:solidFill>
          <a:ln w="9525">
            <a:noFill/>
          </a:ln>
        </p:spPr>
        <p:txBody>
          <a:bodyPr lIns="68579" tIns="34289" rIns="68579" bIns="34289" anchor="ctr"/>
          <a:lstStyle/>
          <a:p>
            <a:pPr>
              <a:lnSpc>
                <a:spcPct val="150000"/>
              </a:lnSpc>
              <a:buClr>
                <a:schemeClr val="folHlink"/>
              </a:buClr>
              <a:buSzPct val="60000"/>
            </a:pPr>
            <a:r>
              <a:rPr lang="zh-CN" altLang="zh-CN" sz="1800" dirty="0">
                <a:solidFill>
                  <a:schemeClr val="bg1"/>
                </a:solidFill>
                <a:latin typeface="微软雅黑" pitchFamily="34" charset="-122"/>
                <a:ea typeface="微软雅黑" pitchFamily="34" charset="-122"/>
              </a:rPr>
              <a:t>签发空头支票，银行除退票外，还按票面金额处以</a:t>
            </a:r>
            <a:r>
              <a:rPr lang="en-US" altLang="zh-CN" sz="1800" dirty="0">
                <a:solidFill>
                  <a:schemeClr val="bg1"/>
                </a:solidFill>
                <a:latin typeface="微软雅黑" pitchFamily="34" charset="-122"/>
                <a:ea typeface="微软雅黑" pitchFamily="34" charset="-122"/>
              </a:rPr>
              <a:t>5</a:t>
            </a:r>
            <a:r>
              <a:rPr lang="zh-CN" altLang="zh-CN" sz="1800" dirty="0">
                <a:solidFill>
                  <a:schemeClr val="bg1"/>
                </a:solidFill>
                <a:latin typeface="微软雅黑" pitchFamily="34" charset="-122"/>
                <a:ea typeface="微软雅黑" pitchFamily="34" charset="-122"/>
              </a:rPr>
              <a:t>％但不低于</a:t>
            </a:r>
            <a:r>
              <a:rPr lang="en-US" altLang="zh-CN" sz="1800" dirty="0">
                <a:solidFill>
                  <a:schemeClr val="bg1"/>
                </a:solidFill>
                <a:latin typeface="微软雅黑" pitchFamily="34" charset="-122"/>
                <a:ea typeface="微软雅黑" pitchFamily="34" charset="-122"/>
              </a:rPr>
              <a:t>1 000</a:t>
            </a:r>
            <a:r>
              <a:rPr lang="zh-CN" altLang="zh-CN" sz="1800" dirty="0">
                <a:solidFill>
                  <a:schemeClr val="bg1"/>
                </a:solidFill>
                <a:latin typeface="微软雅黑" pitchFamily="34" charset="-122"/>
                <a:ea typeface="微软雅黑" pitchFamily="34" charset="-122"/>
              </a:rPr>
              <a:t>元的罚款，持票人有权要求出票人赔偿支票金额</a:t>
            </a:r>
            <a:r>
              <a:rPr lang="en-US" altLang="zh-CN" sz="1800" dirty="0">
                <a:solidFill>
                  <a:schemeClr val="bg1"/>
                </a:solidFill>
                <a:latin typeface="微软雅黑" pitchFamily="34" charset="-122"/>
                <a:ea typeface="微软雅黑" pitchFamily="34" charset="-122"/>
              </a:rPr>
              <a:t>2</a:t>
            </a:r>
            <a:r>
              <a:rPr lang="zh-CN" altLang="zh-CN" sz="1800" dirty="0">
                <a:solidFill>
                  <a:schemeClr val="bg1"/>
                </a:solidFill>
                <a:latin typeface="微软雅黑" pitchFamily="34" charset="-122"/>
                <a:ea typeface="微软雅黑" pitchFamily="34" charset="-122"/>
              </a:rPr>
              <a:t>％的赔偿金。</a:t>
            </a:r>
            <a:endParaRPr lang="zh-CN" altLang="en-US" sz="1800" dirty="0">
              <a:solidFill>
                <a:schemeClr val="bg1"/>
              </a:solidFill>
              <a:latin typeface="微软雅黑" pitchFamily="34" charset="-122"/>
              <a:ea typeface="微软雅黑" pitchFamily="34" charset="-122"/>
              <a:cs typeface="+mn-ea"/>
            </a:endParaRPr>
          </a:p>
        </p:txBody>
      </p:sp>
      <p:sp>
        <p:nvSpPr>
          <p:cNvPr id="40" name="Rectangle 7"/>
          <p:cNvSpPr/>
          <p:nvPr/>
        </p:nvSpPr>
        <p:spPr>
          <a:xfrm>
            <a:off x="2062179" y="3215805"/>
            <a:ext cx="1152128" cy="940121"/>
          </a:xfrm>
          <a:prstGeom prst="rect">
            <a:avLst/>
          </a:prstGeom>
          <a:noFill/>
          <a:ln w="9525">
            <a:noFill/>
          </a:ln>
        </p:spPr>
        <p:txBody>
          <a:bodyPr lIns="68579" tIns="34289" rIns="68579" bIns="34289"/>
          <a:lstStyle/>
          <a:p>
            <a:pPr>
              <a:lnSpc>
                <a:spcPct val="150000"/>
              </a:lnSpc>
              <a:buClr>
                <a:schemeClr val="folHlink"/>
              </a:buClr>
              <a:buSzPct val="60000"/>
            </a:pPr>
            <a:r>
              <a:rPr lang="zh-CN" altLang="zh-CN" sz="1800" dirty="0" smtClean="0">
                <a:latin typeface="微软雅黑" pitchFamily="34" charset="-122"/>
                <a:ea typeface="微软雅黑" pitchFamily="34" charset="-122"/>
              </a:rPr>
              <a:t>查明账面</a:t>
            </a:r>
            <a:r>
              <a:rPr lang="zh-CN" altLang="zh-CN" sz="1800" dirty="0">
                <a:latin typeface="微软雅黑" pitchFamily="34" charset="-122"/>
                <a:ea typeface="微软雅黑" pitchFamily="34" charset="-122"/>
              </a:rPr>
              <a:t>结余数额</a:t>
            </a:r>
            <a:endParaRPr lang="zh-CN" altLang="en-US" sz="1800" dirty="0">
              <a:latin typeface="微软雅黑" pitchFamily="34" charset="-122"/>
              <a:ea typeface="微软雅黑" pitchFamily="34" charset="-122"/>
              <a:cs typeface="+mn-ea"/>
            </a:endParaRPr>
          </a:p>
        </p:txBody>
      </p:sp>
      <p:sp>
        <p:nvSpPr>
          <p:cNvPr id="41" name="Rectangle 7"/>
          <p:cNvSpPr/>
          <p:nvPr/>
        </p:nvSpPr>
        <p:spPr>
          <a:xfrm>
            <a:off x="5587373" y="1779662"/>
            <a:ext cx="1288883" cy="504056"/>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空头支票</a:t>
            </a:r>
            <a:endParaRPr lang="zh-CN" altLang="en-US" sz="1800" dirty="0">
              <a:latin typeface="微软雅黑" pitchFamily="34" charset="-122"/>
              <a:ea typeface="微软雅黑" pitchFamily="34" charset="-122"/>
              <a:cs typeface="+mn-ea"/>
            </a:endParaRPr>
          </a:p>
        </p:txBody>
      </p:sp>
      <p:sp>
        <p:nvSpPr>
          <p:cNvPr id="42" name="下箭头 41"/>
          <p:cNvSpPr/>
          <p:nvPr/>
        </p:nvSpPr>
        <p:spPr>
          <a:xfrm rot="16200000">
            <a:off x="4332913" y="1383273"/>
            <a:ext cx="333466" cy="1296836"/>
          </a:xfrm>
          <a:prstGeom prst="downArrow">
            <a:avLst/>
          </a:prstGeom>
          <a:noFill/>
          <a:ln w="19050">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3" name="KSO_Shape"/>
          <p:cNvSpPr>
            <a:spLocks/>
          </p:cNvSpPr>
          <p:nvPr/>
        </p:nvSpPr>
        <p:spPr bwMode="auto">
          <a:xfrm>
            <a:off x="4153537" y="1563638"/>
            <a:ext cx="706495" cy="882172"/>
          </a:xfrm>
          <a:custGeom>
            <a:avLst/>
            <a:gdLst>
              <a:gd name="T0" fmla="*/ 1000275 w 5381"/>
              <a:gd name="T1" fmla="*/ 876834 h 6858"/>
              <a:gd name="T2" fmla="*/ 1192717 w 5381"/>
              <a:gd name="T3" fmla="*/ 1289261 h 6858"/>
              <a:gd name="T4" fmla="*/ 1158324 w 5381"/>
              <a:gd name="T5" fmla="*/ 1323914 h 6858"/>
              <a:gd name="T6" fmla="*/ 1158324 w 5381"/>
              <a:gd name="T7" fmla="*/ 1343603 h 6858"/>
              <a:gd name="T8" fmla="*/ 1108704 w 5381"/>
              <a:gd name="T9" fmla="*/ 1383245 h 6858"/>
              <a:gd name="T10" fmla="*/ 1121044 w 5381"/>
              <a:gd name="T11" fmla="*/ 1417635 h 6858"/>
              <a:gd name="T12" fmla="*/ 1039656 w 5381"/>
              <a:gd name="T13" fmla="*/ 1479329 h 6858"/>
              <a:gd name="T14" fmla="*/ 945667 w 5381"/>
              <a:gd name="T15" fmla="*/ 1370906 h 6858"/>
              <a:gd name="T16" fmla="*/ 713582 w 5381"/>
              <a:gd name="T17" fmla="*/ 1012559 h 6858"/>
              <a:gd name="T18" fmla="*/ 224471 w 5381"/>
              <a:gd name="T19" fmla="*/ 1770994 h 6858"/>
              <a:gd name="T20" fmla="*/ 96089 w 5381"/>
              <a:gd name="T21" fmla="*/ 1800397 h 6858"/>
              <a:gd name="T22" fmla="*/ 44369 w 5381"/>
              <a:gd name="T23" fmla="*/ 1751042 h 6858"/>
              <a:gd name="T24" fmla="*/ 7351 w 5381"/>
              <a:gd name="T25" fmla="*/ 1674647 h 6858"/>
              <a:gd name="T26" fmla="*/ 14702 w 5381"/>
              <a:gd name="T27" fmla="*/ 1635006 h 6858"/>
              <a:gd name="T28" fmla="*/ 12339 w 5381"/>
              <a:gd name="T29" fmla="*/ 1585651 h 6858"/>
              <a:gd name="T30" fmla="*/ 0 w 5381"/>
              <a:gd name="T31" fmla="*/ 1568325 h 6858"/>
              <a:gd name="T32" fmla="*/ 59071 w 5381"/>
              <a:gd name="T33" fmla="*/ 1447301 h 6858"/>
              <a:gd name="T34" fmla="*/ 118405 w 5381"/>
              <a:gd name="T35" fmla="*/ 1346229 h 6858"/>
              <a:gd name="T36" fmla="*/ 540831 w 5381"/>
              <a:gd name="T37" fmla="*/ 785475 h 6858"/>
              <a:gd name="T38" fmla="*/ 570236 w 5381"/>
              <a:gd name="T39" fmla="*/ 750822 h 6858"/>
              <a:gd name="T40" fmla="*/ 387508 w 5381"/>
              <a:gd name="T41" fmla="*/ 247036 h 6858"/>
              <a:gd name="T42" fmla="*/ 360467 w 5381"/>
              <a:gd name="T43" fmla="*/ 163028 h 6858"/>
              <a:gd name="T44" fmla="*/ 392497 w 5381"/>
              <a:gd name="T45" fmla="*/ 111311 h 6858"/>
              <a:gd name="T46" fmla="*/ 409824 w 5381"/>
              <a:gd name="T47" fmla="*/ 96347 h 6858"/>
              <a:gd name="T48" fmla="*/ 427152 w 5381"/>
              <a:gd name="T49" fmla="*/ 88996 h 6858"/>
              <a:gd name="T50" fmla="*/ 466795 w 5381"/>
              <a:gd name="T51" fmla="*/ 111311 h 6858"/>
              <a:gd name="T52" fmla="*/ 506176 w 5381"/>
              <a:gd name="T53" fmla="*/ 98972 h 6858"/>
              <a:gd name="T54" fmla="*/ 528492 w 5381"/>
              <a:gd name="T55" fmla="*/ 81645 h 6858"/>
              <a:gd name="T56" fmla="*/ 555534 w 5381"/>
              <a:gd name="T57" fmla="*/ 61956 h 6858"/>
              <a:gd name="T58" fmla="*/ 599903 w 5381"/>
              <a:gd name="T59" fmla="*/ 106323 h 6858"/>
              <a:gd name="T60" fmla="*/ 701243 w 5381"/>
              <a:gd name="T61" fmla="*/ 308729 h 6858"/>
              <a:gd name="T62" fmla="*/ 787618 w 5381"/>
              <a:gd name="T63" fmla="*/ 476746 h 6858"/>
              <a:gd name="T64" fmla="*/ 849315 w 5381"/>
              <a:gd name="T65" fmla="*/ 400088 h 6858"/>
              <a:gd name="T66" fmla="*/ 970346 w 5381"/>
              <a:gd name="T67" fmla="*/ 262000 h 6858"/>
              <a:gd name="T68" fmla="*/ 1207682 w 5381"/>
              <a:gd name="T69" fmla="*/ 2625 h 6858"/>
              <a:gd name="T70" fmla="*/ 1294057 w 5381"/>
              <a:gd name="T71" fmla="*/ 49617 h 6858"/>
              <a:gd name="T72" fmla="*/ 1321361 w 5381"/>
              <a:gd name="T73" fmla="*/ 24940 h 6858"/>
              <a:gd name="T74" fmla="*/ 1348403 w 5381"/>
              <a:gd name="T75" fmla="*/ 0 h 6858"/>
              <a:gd name="T76" fmla="*/ 1363105 w 5381"/>
              <a:gd name="T77" fmla="*/ 19952 h 6858"/>
              <a:gd name="T78" fmla="*/ 1412725 w 5381"/>
              <a:gd name="T79" fmla="*/ 88996 h 6858"/>
              <a:gd name="T80" fmla="*/ 1385421 w 5381"/>
              <a:gd name="T81" fmla="*/ 128375 h 6858"/>
              <a:gd name="T82" fmla="*/ 1301408 w 5381"/>
              <a:gd name="T83" fmla="*/ 229709 h 6858"/>
              <a:gd name="T84" fmla="*/ 950655 w 5381"/>
              <a:gd name="T85" fmla="*/ 684140 h 6858"/>
              <a:gd name="T86" fmla="*/ 923614 w 5381"/>
              <a:gd name="T87" fmla="*/ 723782 h 6858"/>
              <a:gd name="T88" fmla="*/ 1000275 w 5381"/>
              <a:gd name="T89" fmla="*/ 876834 h 685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381" h="6858">
                <a:moveTo>
                  <a:pt x="3810" y="3340"/>
                </a:moveTo>
                <a:cubicBezTo>
                  <a:pt x="4543" y="4911"/>
                  <a:pt x="4543" y="4911"/>
                  <a:pt x="4543" y="4911"/>
                </a:cubicBezTo>
                <a:cubicBezTo>
                  <a:pt x="4515" y="4977"/>
                  <a:pt x="4478" y="5014"/>
                  <a:pt x="4412" y="5043"/>
                </a:cubicBezTo>
                <a:cubicBezTo>
                  <a:pt x="4412" y="5118"/>
                  <a:pt x="4412" y="5118"/>
                  <a:pt x="4412" y="5118"/>
                </a:cubicBezTo>
                <a:cubicBezTo>
                  <a:pt x="4374" y="5156"/>
                  <a:pt x="4223" y="5212"/>
                  <a:pt x="4223" y="5269"/>
                </a:cubicBezTo>
                <a:cubicBezTo>
                  <a:pt x="4223" y="5306"/>
                  <a:pt x="4252" y="5363"/>
                  <a:pt x="4270" y="5400"/>
                </a:cubicBezTo>
                <a:cubicBezTo>
                  <a:pt x="4252" y="5513"/>
                  <a:pt x="4073" y="5635"/>
                  <a:pt x="3960" y="5635"/>
                </a:cubicBezTo>
                <a:cubicBezTo>
                  <a:pt x="3838" y="5635"/>
                  <a:pt x="3649" y="5297"/>
                  <a:pt x="3602" y="5222"/>
                </a:cubicBezTo>
                <a:cubicBezTo>
                  <a:pt x="2718" y="3857"/>
                  <a:pt x="2718" y="3857"/>
                  <a:pt x="2718" y="3857"/>
                </a:cubicBezTo>
                <a:cubicBezTo>
                  <a:pt x="855" y="6746"/>
                  <a:pt x="855" y="6746"/>
                  <a:pt x="855" y="6746"/>
                </a:cubicBezTo>
                <a:cubicBezTo>
                  <a:pt x="743" y="6830"/>
                  <a:pt x="498" y="6858"/>
                  <a:pt x="366" y="6858"/>
                </a:cubicBezTo>
                <a:cubicBezTo>
                  <a:pt x="244" y="6858"/>
                  <a:pt x="225" y="6764"/>
                  <a:pt x="169" y="6670"/>
                </a:cubicBezTo>
                <a:cubicBezTo>
                  <a:pt x="112" y="6586"/>
                  <a:pt x="28" y="6482"/>
                  <a:pt x="28" y="6379"/>
                </a:cubicBezTo>
                <a:cubicBezTo>
                  <a:pt x="28" y="6322"/>
                  <a:pt x="37" y="6285"/>
                  <a:pt x="56" y="6228"/>
                </a:cubicBezTo>
                <a:cubicBezTo>
                  <a:pt x="75" y="6153"/>
                  <a:pt x="112" y="6097"/>
                  <a:pt x="47" y="6040"/>
                </a:cubicBezTo>
                <a:cubicBezTo>
                  <a:pt x="28" y="6021"/>
                  <a:pt x="0" y="6002"/>
                  <a:pt x="0" y="5974"/>
                </a:cubicBezTo>
                <a:cubicBezTo>
                  <a:pt x="0" y="5852"/>
                  <a:pt x="159" y="5626"/>
                  <a:pt x="225" y="5513"/>
                </a:cubicBezTo>
                <a:cubicBezTo>
                  <a:pt x="451" y="5128"/>
                  <a:pt x="451" y="5128"/>
                  <a:pt x="451" y="5128"/>
                </a:cubicBezTo>
                <a:cubicBezTo>
                  <a:pt x="837" y="4450"/>
                  <a:pt x="1552" y="3603"/>
                  <a:pt x="2060" y="2992"/>
                </a:cubicBezTo>
                <a:cubicBezTo>
                  <a:pt x="2172" y="2860"/>
                  <a:pt x="2172" y="2860"/>
                  <a:pt x="2172" y="2860"/>
                </a:cubicBezTo>
                <a:cubicBezTo>
                  <a:pt x="1476" y="941"/>
                  <a:pt x="1476" y="941"/>
                  <a:pt x="1476" y="941"/>
                </a:cubicBezTo>
                <a:cubicBezTo>
                  <a:pt x="1448" y="866"/>
                  <a:pt x="1373" y="706"/>
                  <a:pt x="1373" y="621"/>
                </a:cubicBezTo>
                <a:cubicBezTo>
                  <a:pt x="1373" y="556"/>
                  <a:pt x="1458" y="471"/>
                  <a:pt x="1495" y="424"/>
                </a:cubicBezTo>
                <a:cubicBezTo>
                  <a:pt x="1561" y="367"/>
                  <a:pt x="1561" y="367"/>
                  <a:pt x="1561" y="367"/>
                </a:cubicBezTo>
                <a:cubicBezTo>
                  <a:pt x="1580" y="348"/>
                  <a:pt x="1599" y="339"/>
                  <a:pt x="1627" y="339"/>
                </a:cubicBezTo>
                <a:cubicBezTo>
                  <a:pt x="1693" y="339"/>
                  <a:pt x="1730" y="386"/>
                  <a:pt x="1778" y="424"/>
                </a:cubicBezTo>
                <a:cubicBezTo>
                  <a:pt x="1834" y="377"/>
                  <a:pt x="1862" y="377"/>
                  <a:pt x="1928" y="377"/>
                </a:cubicBezTo>
                <a:cubicBezTo>
                  <a:pt x="1984" y="348"/>
                  <a:pt x="1984" y="348"/>
                  <a:pt x="2013" y="311"/>
                </a:cubicBezTo>
                <a:cubicBezTo>
                  <a:pt x="2041" y="264"/>
                  <a:pt x="2060" y="236"/>
                  <a:pt x="2116" y="236"/>
                </a:cubicBezTo>
                <a:cubicBezTo>
                  <a:pt x="2219" y="236"/>
                  <a:pt x="2248" y="330"/>
                  <a:pt x="2285" y="405"/>
                </a:cubicBezTo>
                <a:cubicBezTo>
                  <a:pt x="2671" y="1176"/>
                  <a:pt x="2671" y="1176"/>
                  <a:pt x="2671" y="1176"/>
                </a:cubicBezTo>
                <a:cubicBezTo>
                  <a:pt x="3000" y="1816"/>
                  <a:pt x="3000" y="1816"/>
                  <a:pt x="3000" y="1816"/>
                </a:cubicBezTo>
                <a:cubicBezTo>
                  <a:pt x="3235" y="1524"/>
                  <a:pt x="3235" y="1524"/>
                  <a:pt x="3235" y="1524"/>
                </a:cubicBezTo>
                <a:cubicBezTo>
                  <a:pt x="3696" y="998"/>
                  <a:pt x="3696" y="998"/>
                  <a:pt x="3696" y="998"/>
                </a:cubicBezTo>
                <a:cubicBezTo>
                  <a:pt x="3800" y="875"/>
                  <a:pt x="4515" y="10"/>
                  <a:pt x="4600" y="10"/>
                </a:cubicBezTo>
                <a:cubicBezTo>
                  <a:pt x="4656" y="10"/>
                  <a:pt x="4873" y="142"/>
                  <a:pt x="4929" y="189"/>
                </a:cubicBezTo>
                <a:cubicBezTo>
                  <a:pt x="5033" y="95"/>
                  <a:pt x="5033" y="95"/>
                  <a:pt x="5033" y="95"/>
                </a:cubicBezTo>
                <a:cubicBezTo>
                  <a:pt x="5051" y="66"/>
                  <a:pt x="5108" y="0"/>
                  <a:pt x="5136" y="0"/>
                </a:cubicBezTo>
                <a:cubicBezTo>
                  <a:pt x="5164" y="0"/>
                  <a:pt x="5183" y="57"/>
                  <a:pt x="5192" y="76"/>
                </a:cubicBezTo>
                <a:cubicBezTo>
                  <a:pt x="5230" y="170"/>
                  <a:pt x="5381" y="273"/>
                  <a:pt x="5381" y="339"/>
                </a:cubicBezTo>
                <a:cubicBezTo>
                  <a:pt x="5381" y="396"/>
                  <a:pt x="5315" y="452"/>
                  <a:pt x="5277" y="489"/>
                </a:cubicBezTo>
                <a:cubicBezTo>
                  <a:pt x="5173" y="584"/>
                  <a:pt x="5042" y="762"/>
                  <a:pt x="4957" y="875"/>
                </a:cubicBezTo>
                <a:cubicBezTo>
                  <a:pt x="3621" y="2606"/>
                  <a:pt x="3621" y="2606"/>
                  <a:pt x="3621" y="2606"/>
                </a:cubicBezTo>
                <a:cubicBezTo>
                  <a:pt x="3518" y="2757"/>
                  <a:pt x="3518" y="2757"/>
                  <a:pt x="3518" y="2757"/>
                </a:cubicBezTo>
                <a:cubicBezTo>
                  <a:pt x="3810" y="3340"/>
                  <a:pt x="3810" y="3340"/>
                  <a:pt x="3810" y="3340"/>
                </a:cubicBezTo>
                <a:close/>
              </a:path>
            </a:pathLst>
          </a:custGeom>
          <a:solidFill>
            <a:srgbClr val="EF7A4F"/>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800"/>
          </a:p>
        </p:txBody>
      </p:sp>
      <p:sp>
        <p:nvSpPr>
          <p:cNvPr id="44" name="Rectangle 7"/>
          <p:cNvSpPr/>
          <p:nvPr/>
        </p:nvSpPr>
        <p:spPr>
          <a:xfrm>
            <a:off x="4367093" y="1539888"/>
            <a:ext cx="484325" cy="1008112"/>
          </a:xfrm>
          <a:prstGeom prst="rect">
            <a:avLst/>
          </a:prstGeom>
          <a:noFill/>
          <a:ln w="9525">
            <a:noFill/>
          </a:ln>
        </p:spPr>
        <p:txBody>
          <a:bodyPr vert="eaVert" lIns="68579" tIns="34289" rIns="68579" bIns="34289" anchor="ctr"/>
          <a:lstStyle/>
          <a:p>
            <a:pPr marL="257168" indent="-257168" algn="ctr">
              <a:lnSpc>
                <a:spcPct val="150000"/>
              </a:lnSpc>
              <a:spcBef>
                <a:spcPct val="20000"/>
              </a:spcBef>
              <a:buClr>
                <a:schemeClr val="folHlink"/>
              </a:buClr>
              <a:buSzPct val="60000"/>
            </a:pPr>
            <a:r>
              <a:rPr lang="zh-CN" altLang="en-US" sz="1800" b="1" dirty="0" smtClean="0">
                <a:latin typeface="微软雅黑" pitchFamily="34" charset="-122"/>
                <a:ea typeface="微软雅黑" pitchFamily="34" charset="-122"/>
                <a:cs typeface="+mn-ea"/>
              </a:rPr>
              <a:t>空    头</a:t>
            </a:r>
            <a:endParaRPr lang="zh-CN" altLang="en-US" sz="1800" b="1" dirty="0">
              <a:latin typeface="微软雅黑" pitchFamily="34" charset="-122"/>
              <a:ea typeface="微软雅黑" pitchFamily="34" charset="-122"/>
              <a:cs typeface="+mn-ea"/>
            </a:endParaRPr>
          </a:p>
        </p:txBody>
      </p:sp>
      <p:sp>
        <p:nvSpPr>
          <p:cNvPr id="45" name="下箭头 44"/>
          <p:cNvSpPr/>
          <p:nvPr/>
        </p:nvSpPr>
        <p:spPr>
          <a:xfrm>
            <a:off x="2518699" y="2355381"/>
            <a:ext cx="239087" cy="860424"/>
          </a:xfrm>
          <a:prstGeom prst="downArrow">
            <a:avLst/>
          </a:prstGeom>
          <a:noFill/>
          <a:ln w="19050">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6" name="KSO_Shape"/>
          <p:cNvSpPr>
            <a:spLocks/>
          </p:cNvSpPr>
          <p:nvPr/>
        </p:nvSpPr>
        <p:spPr bwMode="auto">
          <a:xfrm>
            <a:off x="2364354" y="2572200"/>
            <a:ext cx="551462" cy="359590"/>
          </a:xfrm>
          <a:custGeom>
            <a:avLst/>
            <a:gdLst>
              <a:gd name="T0" fmla="*/ 542159 w 3294"/>
              <a:gd name="T1" fmla="*/ 1438813 h 3351"/>
              <a:gd name="T2" fmla="*/ 799000 w 3294"/>
              <a:gd name="T3" fmla="*/ 921421 h 3351"/>
              <a:gd name="T4" fmla="*/ 1095065 w 3294"/>
              <a:gd name="T5" fmla="*/ 449159 h 3351"/>
              <a:gd name="T6" fmla="*/ 1337398 w 3294"/>
              <a:gd name="T7" fmla="*/ 142377 h 3351"/>
              <a:gd name="T8" fmla="*/ 1452922 w 3294"/>
              <a:gd name="T9" fmla="*/ 45131 h 3351"/>
              <a:gd name="T10" fmla="*/ 1594238 w 3294"/>
              <a:gd name="T11" fmla="*/ 15581 h 3351"/>
              <a:gd name="T12" fmla="*/ 1744151 w 3294"/>
              <a:gd name="T13" fmla="*/ 0 h 3351"/>
              <a:gd name="T14" fmla="*/ 1769943 w 3294"/>
              <a:gd name="T15" fmla="*/ 19879 h 3351"/>
              <a:gd name="T16" fmla="*/ 1760809 w 3294"/>
              <a:gd name="T17" fmla="*/ 44056 h 3351"/>
              <a:gd name="T18" fmla="*/ 1707076 w 3294"/>
              <a:gd name="T19" fmla="*/ 95097 h 3351"/>
              <a:gd name="T20" fmla="*/ 1218649 w 3294"/>
              <a:gd name="T21" fmla="*/ 704363 h 3351"/>
              <a:gd name="T22" fmla="*/ 773208 w 3294"/>
              <a:gd name="T23" fmla="*/ 1550566 h 3351"/>
              <a:gd name="T24" fmla="*/ 673803 w 3294"/>
              <a:gd name="T25" fmla="*/ 1763325 h 3351"/>
              <a:gd name="T26" fmla="*/ 503472 w 3294"/>
              <a:gd name="T27" fmla="*/ 1800397 h 3351"/>
              <a:gd name="T28" fmla="*/ 379888 w 3294"/>
              <a:gd name="T29" fmla="*/ 1779443 h 3351"/>
              <a:gd name="T30" fmla="*/ 298214 w 3294"/>
              <a:gd name="T31" fmla="*/ 1665542 h 3351"/>
              <a:gd name="T32" fmla="*/ 66091 w 3294"/>
              <a:gd name="T33" fmla="*/ 1371117 h 3351"/>
              <a:gd name="T34" fmla="*/ 0 w 3294"/>
              <a:gd name="T35" fmla="*/ 1265812 h 3351"/>
              <a:gd name="T36" fmla="*/ 72001 w 3294"/>
              <a:gd name="T37" fmla="*/ 1165879 h 3351"/>
              <a:gd name="T38" fmla="*/ 192362 w 3294"/>
              <a:gd name="T39" fmla="*/ 1115376 h 3351"/>
              <a:gd name="T40" fmla="*/ 342812 w 3294"/>
              <a:gd name="T41" fmla="*/ 1182535 h 3351"/>
              <a:gd name="T42" fmla="*/ 542159 w 3294"/>
              <a:gd name="T43" fmla="*/ 1438813 h 335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294" h="3351">
                <a:moveTo>
                  <a:pt x="1009" y="2678"/>
                </a:moveTo>
                <a:cubicBezTo>
                  <a:pt x="1157" y="2345"/>
                  <a:pt x="1317" y="2024"/>
                  <a:pt x="1487" y="1715"/>
                </a:cubicBezTo>
                <a:cubicBezTo>
                  <a:pt x="1658" y="1407"/>
                  <a:pt x="1842" y="1113"/>
                  <a:pt x="2038" y="836"/>
                </a:cubicBezTo>
                <a:cubicBezTo>
                  <a:pt x="2235" y="558"/>
                  <a:pt x="2385" y="368"/>
                  <a:pt x="2489" y="265"/>
                </a:cubicBezTo>
                <a:cubicBezTo>
                  <a:pt x="2592" y="162"/>
                  <a:pt x="2664" y="101"/>
                  <a:pt x="2704" y="84"/>
                </a:cubicBezTo>
                <a:cubicBezTo>
                  <a:pt x="2743" y="66"/>
                  <a:pt x="2831" y="48"/>
                  <a:pt x="2967" y="29"/>
                </a:cubicBezTo>
                <a:cubicBezTo>
                  <a:pt x="3102" y="10"/>
                  <a:pt x="3195" y="0"/>
                  <a:pt x="3246" y="0"/>
                </a:cubicBezTo>
                <a:cubicBezTo>
                  <a:pt x="3278" y="0"/>
                  <a:pt x="3294" y="13"/>
                  <a:pt x="3294" y="37"/>
                </a:cubicBezTo>
                <a:cubicBezTo>
                  <a:pt x="3294" y="52"/>
                  <a:pt x="3288" y="67"/>
                  <a:pt x="3277" y="82"/>
                </a:cubicBezTo>
                <a:cubicBezTo>
                  <a:pt x="3265" y="96"/>
                  <a:pt x="3232" y="128"/>
                  <a:pt x="3177" y="177"/>
                </a:cubicBezTo>
                <a:cubicBezTo>
                  <a:pt x="2902" y="433"/>
                  <a:pt x="2599" y="811"/>
                  <a:pt x="2268" y="1311"/>
                </a:cubicBezTo>
                <a:cubicBezTo>
                  <a:pt x="1938" y="1811"/>
                  <a:pt x="1661" y="2336"/>
                  <a:pt x="1439" y="2886"/>
                </a:cubicBezTo>
                <a:cubicBezTo>
                  <a:pt x="1349" y="3106"/>
                  <a:pt x="1287" y="3238"/>
                  <a:pt x="1254" y="3282"/>
                </a:cubicBezTo>
                <a:cubicBezTo>
                  <a:pt x="1221" y="3328"/>
                  <a:pt x="1115" y="3351"/>
                  <a:pt x="937" y="3351"/>
                </a:cubicBezTo>
                <a:cubicBezTo>
                  <a:pt x="809" y="3351"/>
                  <a:pt x="732" y="3338"/>
                  <a:pt x="707" y="3312"/>
                </a:cubicBezTo>
                <a:cubicBezTo>
                  <a:pt x="682" y="3286"/>
                  <a:pt x="631" y="3215"/>
                  <a:pt x="555" y="3100"/>
                </a:cubicBezTo>
                <a:cubicBezTo>
                  <a:pt x="430" y="2907"/>
                  <a:pt x="286" y="2724"/>
                  <a:pt x="123" y="2552"/>
                </a:cubicBezTo>
                <a:cubicBezTo>
                  <a:pt x="41" y="2466"/>
                  <a:pt x="0" y="2400"/>
                  <a:pt x="0" y="2356"/>
                </a:cubicBezTo>
                <a:cubicBezTo>
                  <a:pt x="0" y="2295"/>
                  <a:pt x="45" y="2233"/>
                  <a:pt x="134" y="2170"/>
                </a:cubicBezTo>
                <a:cubicBezTo>
                  <a:pt x="224" y="2107"/>
                  <a:pt x="298" y="2076"/>
                  <a:pt x="358" y="2076"/>
                </a:cubicBezTo>
                <a:cubicBezTo>
                  <a:pt x="434" y="2076"/>
                  <a:pt x="527" y="2118"/>
                  <a:pt x="638" y="2201"/>
                </a:cubicBezTo>
                <a:cubicBezTo>
                  <a:pt x="749" y="2285"/>
                  <a:pt x="873" y="2444"/>
                  <a:pt x="1009" y="2678"/>
                </a:cubicBezTo>
                <a:close/>
              </a:path>
            </a:pathLst>
          </a:custGeom>
          <a:solidFill>
            <a:srgbClr val="EF7A4F"/>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p>
            <a:pPr eaLnBrk="0" fontAlgn="base" hangingPunct="0">
              <a:spcBef>
                <a:spcPct val="0"/>
              </a:spcBef>
              <a:spcAft>
                <a:spcPct val="0"/>
              </a:spcAft>
            </a:pPr>
            <a:endParaRPr lang="zh-CN" altLang="en-US" sz="1800">
              <a:latin typeface="Calibri" panose="020F0502020204030204" pitchFamily="34" charset="0"/>
              <a:ea typeface="宋体" panose="02010600030101010101" pitchFamily="2" charset="-122"/>
            </a:endParaRPr>
          </a:p>
        </p:txBody>
      </p:sp>
      <p:sp>
        <p:nvSpPr>
          <p:cNvPr id="47" name="椭圆 46"/>
          <p:cNvSpPr/>
          <p:nvPr/>
        </p:nvSpPr>
        <p:spPr>
          <a:xfrm>
            <a:off x="4254402" y="1448533"/>
            <a:ext cx="461614" cy="1123217"/>
          </a:xfrm>
          <a:prstGeom prst="ellipse">
            <a:avLst/>
          </a:prstGeom>
          <a:noFill/>
          <a:ln w="38100">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48" name="任意多边形 47"/>
          <p:cNvSpPr/>
          <p:nvPr/>
        </p:nvSpPr>
        <p:spPr>
          <a:xfrm>
            <a:off x="4477110" y="2562044"/>
            <a:ext cx="293156" cy="364226"/>
          </a:xfrm>
          <a:custGeom>
            <a:avLst/>
            <a:gdLst>
              <a:gd name="connsiteX0" fmla="*/ 0 w 224287"/>
              <a:gd name="connsiteY0" fmla="*/ 0 h 364226"/>
              <a:gd name="connsiteX1" fmla="*/ 43133 w 224287"/>
              <a:gd name="connsiteY1" fmla="*/ 155276 h 364226"/>
              <a:gd name="connsiteX2" fmla="*/ 146649 w 224287"/>
              <a:gd name="connsiteY2" fmla="*/ 155276 h 364226"/>
              <a:gd name="connsiteX3" fmla="*/ 120770 w 224287"/>
              <a:gd name="connsiteY3" fmla="*/ 86264 h 364226"/>
              <a:gd name="connsiteX4" fmla="*/ 69012 w 224287"/>
              <a:gd name="connsiteY4" fmla="*/ 86264 h 364226"/>
              <a:gd name="connsiteX5" fmla="*/ 51759 w 224287"/>
              <a:gd name="connsiteY5" fmla="*/ 189781 h 364226"/>
              <a:gd name="connsiteX6" fmla="*/ 120770 w 224287"/>
              <a:gd name="connsiteY6" fmla="*/ 241540 h 364226"/>
              <a:gd name="connsiteX7" fmla="*/ 207034 w 224287"/>
              <a:gd name="connsiteY7" fmla="*/ 250166 h 364226"/>
              <a:gd name="connsiteX8" fmla="*/ 172529 w 224287"/>
              <a:gd name="connsiteY8" fmla="*/ 198408 h 364226"/>
              <a:gd name="connsiteX9" fmla="*/ 155276 w 224287"/>
              <a:gd name="connsiteY9" fmla="*/ 198408 h 364226"/>
              <a:gd name="connsiteX10" fmla="*/ 129397 w 224287"/>
              <a:gd name="connsiteY10" fmla="*/ 232913 h 364226"/>
              <a:gd name="connsiteX11" fmla="*/ 103517 w 224287"/>
              <a:gd name="connsiteY11" fmla="*/ 336430 h 364226"/>
              <a:gd name="connsiteX12" fmla="*/ 181155 w 224287"/>
              <a:gd name="connsiteY12" fmla="*/ 362310 h 364226"/>
              <a:gd name="connsiteX13" fmla="*/ 224287 w 224287"/>
              <a:gd name="connsiteY13" fmla="*/ 362310 h 364226"/>
              <a:gd name="connsiteX14" fmla="*/ 224287 w 224287"/>
              <a:gd name="connsiteY14" fmla="*/ 362310 h 364226"/>
              <a:gd name="connsiteX15" fmla="*/ 224287 w 224287"/>
              <a:gd name="connsiteY15" fmla="*/ 362310 h 364226"/>
              <a:gd name="connsiteX0" fmla="*/ 0 w 224287"/>
              <a:gd name="connsiteY0" fmla="*/ 0 h 406760"/>
              <a:gd name="connsiteX1" fmla="*/ 43133 w 224287"/>
              <a:gd name="connsiteY1" fmla="*/ 155276 h 406760"/>
              <a:gd name="connsiteX2" fmla="*/ 146649 w 224287"/>
              <a:gd name="connsiteY2" fmla="*/ 155276 h 406760"/>
              <a:gd name="connsiteX3" fmla="*/ 120770 w 224287"/>
              <a:gd name="connsiteY3" fmla="*/ 86264 h 406760"/>
              <a:gd name="connsiteX4" fmla="*/ 69012 w 224287"/>
              <a:gd name="connsiteY4" fmla="*/ 86264 h 406760"/>
              <a:gd name="connsiteX5" fmla="*/ 51759 w 224287"/>
              <a:gd name="connsiteY5" fmla="*/ 189781 h 406760"/>
              <a:gd name="connsiteX6" fmla="*/ 120770 w 224287"/>
              <a:gd name="connsiteY6" fmla="*/ 241540 h 406760"/>
              <a:gd name="connsiteX7" fmla="*/ 207034 w 224287"/>
              <a:gd name="connsiteY7" fmla="*/ 250166 h 406760"/>
              <a:gd name="connsiteX8" fmla="*/ 172529 w 224287"/>
              <a:gd name="connsiteY8" fmla="*/ 198408 h 406760"/>
              <a:gd name="connsiteX9" fmla="*/ 155276 w 224287"/>
              <a:gd name="connsiteY9" fmla="*/ 198408 h 406760"/>
              <a:gd name="connsiteX10" fmla="*/ 129397 w 224287"/>
              <a:gd name="connsiteY10" fmla="*/ 232913 h 406760"/>
              <a:gd name="connsiteX11" fmla="*/ 103517 w 224287"/>
              <a:gd name="connsiteY11" fmla="*/ 336430 h 406760"/>
              <a:gd name="connsiteX12" fmla="*/ 181155 w 224287"/>
              <a:gd name="connsiteY12" fmla="*/ 362310 h 406760"/>
              <a:gd name="connsiteX13" fmla="*/ 224287 w 224287"/>
              <a:gd name="connsiteY13" fmla="*/ 362310 h 406760"/>
              <a:gd name="connsiteX14" fmla="*/ 224287 w 224287"/>
              <a:gd name="connsiteY14" fmla="*/ 362310 h 406760"/>
              <a:gd name="connsiteX15" fmla="*/ 211587 w 224287"/>
              <a:gd name="connsiteY15" fmla="*/ 406760 h 406760"/>
              <a:gd name="connsiteX0" fmla="*/ 0 w 226378"/>
              <a:gd name="connsiteY0" fmla="*/ 0 h 406760"/>
              <a:gd name="connsiteX1" fmla="*/ 43133 w 226378"/>
              <a:gd name="connsiteY1" fmla="*/ 155276 h 406760"/>
              <a:gd name="connsiteX2" fmla="*/ 146649 w 226378"/>
              <a:gd name="connsiteY2" fmla="*/ 155276 h 406760"/>
              <a:gd name="connsiteX3" fmla="*/ 120770 w 226378"/>
              <a:gd name="connsiteY3" fmla="*/ 86264 h 406760"/>
              <a:gd name="connsiteX4" fmla="*/ 69012 w 226378"/>
              <a:gd name="connsiteY4" fmla="*/ 86264 h 406760"/>
              <a:gd name="connsiteX5" fmla="*/ 51759 w 226378"/>
              <a:gd name="connsiteY5" fmla="*/ 189781 h 406760"/>
              <a:gd name="connsiteX6" fmla="*/ 120770 w 226378"/>
              <a:gd name="connsiteY6" fmla="*/ 241540 h 406760"/>
              <a:gd name="connsiteX7" fmla="*/ 207034 w 226378"/>
              <a:gd name="connsiteY7" fmla="*/ 250166 h 406760"/>
              <a:gd name="connsiteX8" fmla="*/ 172529 w 226378"/>
              <a:gd name="connsiteY8" fmla="*/ 198408 h 406760"/>
              <a:gd name="connsiteX9" fmla="*/ 155276 w 226378"/>
              <a:gd name="connsiteY9" fmla="*/ 198408 h 406760"/>
              <a:gd name="connsiteX10" fmla="*/ 129397 w 226378"/>
              <a:gd name="connsiteY10" fmla="*/ 232913 h 406760"/>
              <a:gd name="connsiteX11" fmla="*/ 103517 w 226378"/>
              <a:gd name="connsiteY11" fmla="*/ 336430 h 406760"/>
              <a:gd name="connsiteX12" fmla="*/ 181155 w 226378"/>
              <a:gd name="connsiteY12" fmla="*/ 362310 h 406760"/>
              <a:gd name="connsiteX13" fmla="*/ 224287 w 226378"/>
              <a:gd name="connsiteY13" fmla="*/ 362310 h 406760"/>
              <a:gd name="connsiteX14" fmla="*/ 224287 w 226378"/>
              <a:gd name="connsiteY14" fmla="*/ 362310 h 406760"/>
              <a:gd name="connsiteX15" fmla="*/ 211587 w 226378"/>
              <a:gd name="connsiteY15" fmla="*/ 406760 h 406760"/>
              <a:gd name="connsiteX0" fmla="*/ 0 w 238556"/>
              <a:gd name="connsiteY0" fmla="*/ 0 h 368660"/>
              <a:gd name="connsiteX1" fmla="*/ 43133 w 238556"/>
              <a:gd name="connsiteY1" fmla="*/ 155276 h 368660"/>
              <a:gd name="connsiteX2" fmla="*/ 146649 w 238556"/>
              <a:gd name="connsiteY2" fmla="*/ 155276 h 368660"/>
              <a:gd name="connsiteX3" fmla="*/ 120770 w 238556"/>
              <a:gd name="connsiteY3" fmla="*/ 86264 h 368660"/>
              <a:gd name="connsiteX4" fmla="*/ 69012 w 238556"/>
              <a:gd name="connsiteY4" fmla="*/ 86264 h 368660"/>
              <a:gd name="connsiteX5" fmla="*/ 51759 w 238556"/>
              <a:gd name="connsiteY5" fmla="*/ 189781 h 368660"/>
              <a:gd name="connsiteX6" fmla="*/ 120770 w 238556"/>
              <a:gd name="connsiteY6" fmla="*/ 241540 h 368660"/>
              <a:gd name="connsiteX7" fmla="*/ 207034 w 238556"/>
              <a:gd name="connsiteY7" fmla="*/ 250166 h 368660"/>
              <a:gd name="connsiteX8" fmla="*/ 172529 w 238556"/>
              <a:gd name="connsiteY8" fmla="*/ 198408 h 368660"/>
              <a:gd name="connsiteX9" fmla="*/ 155276 w 238556"/>
              <a:gd name="connsiteY9" fmla="*/ 198408 h 368660"/>
              <a:gd name="connsiteX10" fmla="*/ 129397 w 238556"/>
              <a:gd name="connsiteY10" fmla="*/ 232913 h 368660"/>
              <a:gd name="connsiteX11" fmla="*/ 103517 w 238556"/>
              <a:gd name="connsiteY11" fmla="*/ 336430 h 368660"/>
              <a:gd name="connsiteX12" fmla="*/ 181155 w 238556"/>
              <a:gd name="connsiteY12" fmla="*/ 362310 h 368660"/>
              <a:gd name="connsiteX13" fmla="*/ 224287 w 238556"/>
              <a:gd name="connsiteY13" fmla="*/ 362310 h 368660"/>
              <a:gd name="connsiteX14" fmla="*/ 224287 w 238556"/>
              <a:gd name="connsiteY14" fmla="*/ 362310 h 368660"/>
              <a:gd name="connsiteX15" fmla="*/ 227462 w 238556"/>
              <a:gd name="connsiteY15" fmla="*/ 368660 h 368660"/>
              <a:gd name="connsiteX0" fmla="*/ 0 w 233622"/>
              <a:gd name="connsiteY0" fmla="*/ 0 h 381360"/>
              <a:gd name="connsiteX1" fmla="*/ 43133 w 233622"/>
              <a:gd name="connsiteY1" fmla="*/ 155276 h 381360"/>
              <a:gd name="connsiteX2" fmla="*/ 146649 w 233622"/>
              <a:gd name="connsiteY2" fmla="*/ 155276 h 381360"/>
              <a:gd name="connsiteX3" fmla="*/ 120770 w 233622"/>
              <a:gd name="connsiteY3" fmla="*/ 86264 h 381360"/>
              <a:gd name="connsiteX4" fmla="*/ 69012 w 233622"/>
              <a:gd name="connsiteY4" fmla="*/ 86264 h 381360"/>
              <a:gd name="connsiteX5" fmla="*/ 51759 w 233622"/>
              <a:gd name="connsiteY5" fmla="*/ 189781 h 381360"/>
              <a:gd name="connsiteX6" fmla="*/ 120770 w 233622"/>
              <a:gd name="connsiteY6" fmla="*/ 241540 h 381360"/>
              <a:gd name="connsiteX7" fmla="*/ 207034 w 233622"/>
              <a:gd name="connsiteY7" fmla="*/ 250166 h 381360"/>
              <a:gd name="connsiteX8" fmla="*/ 172529 w 233622"/>
              <a:gd name="connsiteY8" fmla="*/ 198408 h 381360"/>
              <a:gd name="connsiteX9" fmla="*/ 155276 w 233622"/>
              <a:gd name="connsiteY9" fmla="*/ 198408 h 381360"/>
              <a:gd name="connsiteX10" fmla="*/ 129397 w 233622"/>
              <a:gd name="connsiteY10" fmla="*/ 232913 h 381360"/>
              <a:gd name="connsiteX11" fmla="*/ 103517 w 233622"/>
              <a:gd name="connsiteY11" fmla="*/ 336430 h 381360"/>
              <a:gd name="connsiteX12" fmla="*/ 181155 w 233622"/>
              <a:gd name="connsiteY12" fmla="*/ 362310 h 381360"/>
              <a:gd name="connsiteX13" fmla="*/ 224287 w 233622"/>
              <a:gd name="connsiteY13" fmla="*/ 362310 h 381360"/>
              <a:gd name="connsiteX14" fmla="*/ 224287 w 233622"/>
              <a:gd name="connsiteY14" fmla="*/ 362310 h 381360"/>
              <a:gd name="connsiteX15" fmla="*/ 221112 w 233622"/>
              <a:gd name="connsiteY15" fmla="*/ 381360 h 381360"/>
              <a:gd name="connsiteX0" fmla="*/ 0 w 238556"/>
              <a:gd name="connsiteY0" fmla="*/ 0 h 371835"/>
              <a:gd name="connsiteX1" fmla="*/ 43133 w 238556"/>
              <a:gd name="connsiteY1" fmla="*/ 155276 h 371835"/>
              <a:gd name="connsiteX2" fmla="*/ 146649 w 238556"/>
              <a:gd name="connsiteY2" fmla="*/ 155276 h 371835"/>
              <a:gd name="connsiteX3" fmla="*/ 120770 w 238556"/>
              <a:gd name="connsiteY3" fmla="*/ 86264 h 371835"/>
              <a:gd name="connsiteX4" fmla="*/ 69012 w 238556"/>
              <a:gd name="connsiteY4" fmla="*/ 86264 h 371835"/>
              <a:gd name="connsiteX5" fmla="*/ 51759 w 238556"/>
              <a:gd name="connsiteY5" fmla="*/ 189781 h 371835"/>
              <a:gd name="connsiteX6" fmla="*/ 120770 w 238556"/>
              <a:gd name="connsiteY6" fmla="*/ 241540 h 371835"/>
              <a:gd name="connsiteX7" fmla="*/ 207034 w 238556"/>
              <a:gd name="connsiteY7" fmla="*/ 250166 h 371835"/>
              <a:gd name="connsiteX8" fmla="*/ 172529 w 238556"/>
              <a:gd name="connsiteY8" fmla="*/ 198408 h 371835"/>
              <a:gd name="connsiteX9" fmla="*/ 155276 w 238556"/>
              <a:gd name="connsiteY9" fmla="*/ 198408 h 371835"/>
              <a:gd name="connsiteX10" fmla="*/ 129397 w 238556"/>
              <a:gd name="connsiteY10" fmla="*/ 232913 h 371835"/>
              <a:gd name="connsiteX11" fmla="*/ 103517 w 238556"/>
              <a:gd name="connsiteY11" fmla="*/ 336430 h 371835"/>
              <a:gd name="connsiteX12" fmla="*/ 181155 w 238556"/>
              <a:gd name="connsiteY12" fmla="*/ 362310 h 371835"/>
              <a:gd name="connsiteX13" fmla="*/ 224287 w 238556"/>
              <a:gd name="connsiteY13" fmla="*/ 362310 h 371835"/>
              <a:gd name="connsiteX14" fmla="*/ 224287 w 238556"/>
              <a:gd name="connsiteY14" fmla="*/ 362310 h 371835"/>
              <a:gd name="connsiteX15" fmla="*/ 227462 w 238556"/>
              <a:gd name="connsiteY15" fmla="*/ 371835 h 371835"/>
              <a:gd name="connsiteX0" fmla="*/ 0 w 278122"/>
              <a:gd name="connsiteY0" fmla="*/ 0 h 390885"/>
              <a:gd name="connsiteX1" fmla="*/ 43133 w 278122"/>
              <a:gd name="connsiteY1" fmla="*/ 155276 h 390885"/>
              <a:gd name="connsiteX2" fmla="*/ 146649 w 278122"/>
              <a:gd name="connsiteY2" fmla="*/ 155276 h 390885"/>
              <a:gd name="connsiteX3" fmla="*/ 120770 w 278122"/>
              <a:gd name="connsiteY3" fmla="*/ 86264 h 390885"/>
              <a:gd name="connsiteX4" fmla="*/ 69012 w 278122"/>
              <a:gd name="connsiteY4" fmla="*/ 86264 h 390885"/>
              <a:gd name="connsiteX5" fmla="*/ 51759 w 278122"/>
              <a:gd name="connsiteY5" fmla="*/ 189781 h 390885"/>
              <a:gd name="connsiteX6" fmla="*/ 120770 w 278122"/>
              <a:gd name="connsiteY6" fmla="*/ 241540 h 390885"/>
              <a:gd name="connsiteX7" fmla="*/ 207034 w 278122"/>
              <a:gd name="connsiteY7" fmla="*/ 250166 h 390885"/>
              <a:gd name="connsiteX8" fmla="*/ 172529 w 278122"/>
              <a:gd name="connsiteY8" fmla="*/ 198408 h 390885"/>
              <a:gd name="connsiteX9" fmla="*/ 155276 w 278122"/>
              <a:gd name="connsiteY9" fmla="*/ 198408 h 390885"/>
              <a:gd name="connsiteX10" fmla="*/ 129397 w 278122"/>
              <a:gd name="connsiteY10" fmla="*/ 232913 h 390885"/>
              <a:gd name="connsiteX11" fmla="*/ 103517 w 278122"/>
              <a:gd name="connsiteY11" fmla="*/ 336430 h 390885"/>
              <a:gd name="connsiteX12" fmla="*/ 181155 w 278122"/>
              <a:gd name="connsiteY12" fmla="*/ 362310 h 390885"/>
              <a:gd name="connsiteX13" fmla="*/ 224287 w 278122"/>
              <a:gd name="connsiteY13" fmla="*/ 362310 h 390885"/>
              <a:gd name="connsiteX14" fmla="*/ 224287 w 278122"/>
              <a:gd name="connsiteY14" fmla="*/ 362310 h 390885"/>
              <a:gd name="connsiteX15" fmla="*/ 271912 w 278122"/>
              <a:gd name="connsiteY15" fmla="*/ 390885 h 390885"/>
              <a:gd name="connsiteX0" fmla="*/ 0 w 284106"/>
              <a:gd name="connsiteY0" fmla="*/ 0 h 371835"/>
              <a:gd name="connsiteX1" fmla="*/ 43133 w 284106"/>
              <a:gd name="connsiteY1" fmla="*/ 155276 h 371835"/>
              <a:gd name="connsiteX2" fmla="*/ 146649 w 284106"/>
              <a:gd name="connsiteY2" fmla="*/ 155276 h 371835"/>
              <a:gd name="connsiteX3" fmla="*/ 120770 w 284106"/>
              <a:gd name="connsiteY3" fmla="*/ 86264 h 371835"/>
              <a:gd name="connsiteX4" fmla="*/ 69012 w 284106"/>
              <a:gd name="connsiteY4" fmla="*/ 86264 h 371835"/>
              <a:gd name="connsiteX5" fmla="*/ 51759 w 284106"/>
              <a:gd name="connsiteY5" fmla="*/ 189781 h 371835"/>
              <a:gd name="connsiteX6" fmla="*/ 120770 w 284106"/>
              <a:gd name="connsiteY6" fmla="*/ 241540 h 371835"/>
              <a:gd name="connsiteX7" fmla="*/ 207034 w 284106"/>
              <a:gd name="connsiteY7" fmla="*/ 250166 h 371835"/>
              <a:gd name="connsiteX8" fmla="*/ 172529 w 284106"/>
              <a:gd name="connsiteY8" fmla="*/ 198408 h 371835"/>
              <a:gd name="connsiteX9" fmla="*/ 155276 w 284106"/>
              <a:gd name="connsiteY9" fmla="*/ 198408 h 371835"/>
              <a:gd name="connsiteX10" fmla="*/ 129397 w 284106"/>
              <a:gd name="connsiteY10" fmla="*/ 232913 h 371835"/>
              <a:gd name="connsiteX11" fmla="*/ 103517 w 284106"/>
              <a:gd name="connsiteY11" fmla="*/ 336430 h 371835"/>
              <a:gd name="connsiteX12" fmla="*/ 181155 w 284106"/>
              <a:gd name="connsiteY12" fmla="*/ 362310 h 371835"/>
              <a:gd name="connsiteX13" fmla="*/ 224287 w 284106"/>
              <a:gd name="connsiteY13" fmla="*/ 362310 h 371835"/>
              <a:gd name="connsiteX14" fmla="*/ 224287 w 284106"/>
              <a:gd name="connsiteY14" fmla="*/ 362310 h 371835"/>
              <a:gd name="connsiteX15" fmla="*/ 278262 w 284106"/>
              <a:gd name="connsiteY15" fmla="*/ 371835 h 371835"/>
              <a:gd name="connsiteX0" fmla="*/ 0 w 299230"/>
              <a:gd name="connsiteY0" fmla="*/ 0 h 364226"/>
              <a:gd name="connsiteX1" fmla="*/ 43133 w 299230"/>
              <a:gd name="connsiteY1" fmla="*/ 155276 h 364226"/>
              <a:gd name="connsiteX2" fmla="*/ 146649 w 299230"/>
              <a:gd name="connsiteY2" fmla="*/ 155276 h 364226"/>
              <a:gd name="connsiteX3" fmla="*/ 120770 w 299230"/>
              <a:gd name="connsiteY3" fmla="*/ 86264 h 364226"/>
              <a:gd name="connsiteX4" fmla="*/ 69012 w 299230"/>
              <a:gd name="connsiteY4" fmla="*/ 86264 h 364226"/>
              <a:gd name="connsiteX5" fmla="*/ 51759 w 299230"/>
              <a:gd name="connsiteY5" fmla="*/ 189781 h 364226"/>
              <a:gd name="connsiteX6" fmla="*/ 120770 w 299230"/>
              <a:gd name="connsiteY6" fmla="*/ 241540 h 364226"/>
              <a:gd name="connsiteX7" fmla="*/ 207034 w 299230"/>
              <a:gd name="connsiteY7" fmla="*/ 250166 h 364226"/>
              <a:gd name="connsiteX8" fmla="*/ 172529 w 299230"/>
              <a:gd name="connsiteY8" fmla="*/ 198408 h 364226"/>
              <a:gd name="connsiteX9" fmla="*/ 155276 w 299230"/>
              <a:gd name="connsiteY9" fmla="*/ 198408 h 364226"/>
              <a:gd name="connsiteX10" fmla="*/ 129397 w 299230"/>
              <a:gd name="connsiteY10" fmla="*/ 232913 h 364226"/>
              <a:gd name="connsiteX11" fmla="*/ 103517 w 299230"/>
              <a:gd name="connsiteY11" fmla="*/ 336430 h 364226"/>
              <a:gd name="connsiteX12" fmla="*/ 181155 w 299230"/>
              <a:gd name="connsiteY12" fmla="*/ 362310 h 364226"/>
              <a:gd name="connsiteX13" fmla="*/ 224287 w 299230"/>
              <a:gd name="connsiteY13" fmla="*/ 362310 h 364226"/>
              <a:gd name="connsiteX14" fmla="*/ 224287 w 299230"/>
              <a:gd name="connsiteY14" fmla="*/ 362310 h 364226"/>
              <a:gd name="connsiteX15" fmla="*/ 294137 w 299230"/>
              <a:gd name="connsiteY15" fmla="*/ 355960 h 364226"/>
              <a:gd name="connsiteX0" fmla="*/ 0 w 293156"/>
              <a:gd name="connsiteY0" fmla="*/ 0 h 364226"/>
              <a:gd name="connsiteX1" fmla="*/ 43133 w 293156"/>
              <a:gd name="connsiteY1" fmla="*/ 155276 h 364226"/>
              <a:gd name="connsiteX2" fmla="*/ 146649 w 293156"/>
              <a:gd name="connsiteY2" fmla="*/ 155276 h 364226"/>
              <a:gd name="connsiteX3" fmla="*/ 120770 w 293156"/>
              <a:gd name="connsiteY3" fmla="*/ 86264 h 364226"/>
              <a:gd name="connsiteX4" fmla="*/ 69012 w 293156"/>
              <a:gd name="connsiteY4" fmla="*/ 86264 h 364226"/>
              <a:gd name="connsiteX5" fmla="*/ 51759 w 293156"/>
              <a:gd name="connsiteY5" fmla="*/ 189781 h 364226"/>
              <a:gd name="connsiteX6" fmla="*/ 120770 w 293156"/>
              <a:gd name="connsiteY6" fmla="*/ 241540 h 364226"/>
              <a:gd name="connsiteX7" fmla="*/ 207034 w 293156"/>
              <a:gd name="connsiteY7" fmla="*/ 250166 h 364226"/>
              <a:gd name="connsiteX8" fmla="*/ 172529 w 293156"/>
              <a:gd name="connsiteY8" fmla="*/ 198408 h 364226"/>
              <a:gd name="connsiteX9" fmla="*/ 155276 w 293156"/>
              <a:gd name="connsiteY9" fmla="*/ 198408 h 364226"/>
              <a:gd name="connsiteX10" fmla="*/ 129397 w 293156"/>
              <a:gd name="connsiteY10" fmla="*/ 232913 h 364226"/>
              <a:gd name="connsiteX11" fmla="*/ 103517 w 293156"/>
              <a:gd name="connsiteY11" fmla="*/ 336430 h 364226"/>
              <a:gd name="connsiteX12" fmla="*/ 181155 w 293156"/>
              <a:gd name="connsiteY12" fmla="*/ 362310 h 364226"/>
              <a:gd name="connsiteX13" fmla="*/ 224287 w 293156"/>
              <a:gd name="connsiteY13" fmla="*/ 362310 h 364226"/>
              <a:gd name="connsiteX14" fmla="*/ 224287 w 293156"/>
              <a:gd name="connsiteY14" fmla="*/ 362310 h 364226"/>
              <a:gd name="connsiteX15" fmla="*/ 287787 w 293156"/>
              <a:gd name="connsiteY15" fmla="*/ 352785 h 364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93156" h="364226">
                <a:moveTo>
                  <a:pt x="0" y="0"/>
                </a:moveTo>
                <a:cubicBezTo>
                  <a:pt x="9345" y="64698"/>
                  <a:pt x="18691" y="129397"/>
                  <a:pt x="43133" y="155276"/>
                </a:cubicBezTo>
                <a:cubicBezTo>
                  <a:pt x="67575" y="181155"/>
                  <a:pt x="133709" y="166778"/>
                  <a:pt x="146649" y="155276"/>
                </a:cubicBezTo>
                <a:cubicBezTo>
                  <a:pt x="159589" y="143774"/>
                  <a:pt x="133710" y="97766"/>
                  <a:pt x="120770" y="86264"/>
                </a:cubicBezTo>
                <a:cubicBezTo>
                  <a:pt x="107830" y="74762"/>
                  <a:pt x="80514" y="69011"/>
                  <a:pt x="69012" y="86264"/>
                </a:cubicBezTo>
                <a:cubicBezTo>
                  <a:pt x="57510" y="103517"/>
                  <a:pt x="43133" y="163902"/>
                  <a:pt x="51759" y="189781"/>
                </a:cubicBezTo>
                <a:cubicBezTo>
                  <a:pt x="60385" y="215660"/>
                  <a:pt x="94891" y="231476"/>
                  <a:pt x="120770" y="241540"/>
                </a:cubicBezTo>
                <a:cubicBezTo>
                  <a:pt x="146649" y="251604"/>
                  <a:pt x="198408" y="257355"/>
                  <a:pt x="207034" y="250166"/>
                </a:cubicBezTo>
                <a:cubicBezTo>
                  <a:pt x="215661" y="242977"/>
                  <a:pt x="181155" y="207034"/>
                  <a:pt x="172529" y="198408"/>
                </a:cubicBezTo>
                <a:cubicBezTo>
                  <a:pt x="163903" y="189782"/>
                  <a:pt x="162465" y="192657"/>
                  <a:pt x="155276" y="198408"/>
                </a:cubicBezTo>
                <a:cubicBezTo>
                  <a:pt x="148087" y="204159"/>
                  <a:pt x="138023" y="209909"/>
                  <a:pt x="129397" y="232913"/>
                </a:cubicBezTo>
                <a:cubicBezTo>
                  <a:pt x="120771" y="255917"/>
                  <a:pt x="94891" y="314864"/>
                  <a:pt x="103517" y="336430"/>
                </a:cubicBezTo>
                <a:cubicBezTo>
                  <a:pt x="112143" y="357996"/>
                  <a:pt x="161027" y="357997"/>
                  <a:pt x="181155" y="362310"/>
                </a:cubicBezTo>
                <a:cubicBezTo>
                  <a:pt x="201283" y="366623"/>
                  <a:pt x="224287" y="362310"/>
                  <a:pt x="224287" y="362310"/>
                </a:cubicBezTo>
                <a:lnTo>
                  <a:pt x="224287" y="362310"/>
                </a:lnTo>
                <a:cubicBezTo>
                  <a:pt x="234870" y="360723"/>
                  <a:pt x="314245" y="331618"/>
                  <a:pt x="287787" y="352785"/>
                </a:cubicBezTo>
              </a:path>
            </a:pathLst>
          </a:custGeom>
          <a:ln w="28575">
            <a:solidFill>
              <a:srgbClr val="E6E6D4"/>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p>
        </p:txBody>
      </p:sp>
    </p:spTree>
    <p:custDataLst>
      <p:tags r:id="rId1"/>
    </p:custDataLst>
    <p:extLst>
      <p:ext uri="{BB962C8B-B14F-4D97-AF65-F5344CB8AC3E}">
        <p14:creationId xmlns:p14="http://schemas.microsoft.com/office/powerpoint/2010/main" val="14065919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72279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银行汇票</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aphicFrame>
        <p:nvGraphicFramePr>
          <p:cNvPr id="19" name="表格 18"/>
          <p:cNvGraphicFramePr>
            <a:graphicFrameLocks noGrp="1"/>
          </p:cNvGraphicFramePr>
          <p:nvPr>
            <p:extLst>
              <p:ext uri="{D42A27DB-BD31-4B8C-83A1-F6EECF244321}">
                <p14:modId xmlns:p14="http://schemas.microsoft.com/office/powerpoint/2010/main" val="1109849223"/>
              </p:ext>
            </p:extLst>
          </p:nvPr>
        </p:nvGraphicFramePr>
        <p:xfrm>
          <a:off x="960550" y="1122363"/>
          <a:ext cx="7222900" cy="3805546"/>
        </p:xfrm>
        <a:graphic>
          <a:graphicData uri="http://schemas.openxmlformats.org/drawingml/2006/table">
            <a:tbl>
              <a:tblPr firstRow="1" bandRow="1">
                <a:tableStyleId>{69CF1AB2-1976-4502-BF36-3FF5EA218861}</a:tableStyleId>
              </a:tblPr>
              <a:tblGrid>
                <a:gridCol w="1243497"/>
                <a:gridCol w="5979403"/>
              </a:tblGrid>
              <a:tr h="1221370">
                <a:tc>
                  <a:txBody>
                    <a:bodyPr/>
                    <a:lstStyle/>
                    <a:p>
                      <a:pPr algn="ctr">
                        <a:lnSpc>
                          <a:spcPct val="150000"/>
                        </a:lnSpc>
                      </a:pPr>
                      <a:r>
                        <a:rPr lang="zh-CN" altLang="en-US" sz="1800" b="0" dirty="0" smtClean="0">
                          <a:latin typeface="微软雅黑" pitchFamily="34" charset="-122"/>
                          <a:ea typeface="微软雅黑" pitchFamily="34" charset="-122"/>
                        </a:rPr>
                        <a:t>含义</a:t>
                      </a:r>
                      <a:endParaRPr lang="zh-CN" altLang="en-US" sz="1800" b="0" dirty="0">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en-US" sz="1800" b="1" dirty="0" smtClean="0">
                          <a:latin typeface="微软雅黑" pitchFamily="34" charset="-122"/>
                          <a:ea typeface="微软雅黑" pitchFamily="34" charset="-122"/>
                        </a:rPr>
                        <a:t>银行汇票</a:t>
                      </a:r>
                      <a:r>
                        <a:rPr lang="zh-CN" altLang="en-US" sz="1800" b="0" dirty="0" smtClean="0">
                          <a:latin typeface="微软雅黑" pitchFamily="34" charset="-122"/>
                          <a:ea typeface="微软雅黑" pitchFamily="34" charset="-122"/>
                        </a:rPr>
                        <a:t>是汇款人将款项交存</a:t>
                      </a:r>
                      <a:r>
                        <a:rPr lang="zh-CN" altLang="en-US" sz="1800" b="1" dirty="0" smtClean="0">
                          <a:solidFill>
                            <a:srgbClr val="C00000"/>
                          </a:solidFill>
                          <a:latin typeface="微软雅黑" pitchFamily="34" charset="-122"/>
                          <a:ea typeface="微软雅黑" pitchFamily="34" charset="-122"/>
                        </a:rPr>
                        <a:t>当地</a:t>
                      </a:r>
                      <a:r>
                        <a:rPr lang="zh-CN" altLang="en-US" sz="1800" b="0" dirty="0" smtClean="0">
                          <a:latin typeface="微软雅黑" pitchFamily="34" charset="-122"/>
                          <a:ea typeface="微软雅黑" pitchFamily="34" charset="-122"/>
                        </a:rPr>
                        <a:t>出票银行，由出票银行签发的，由其在见票时，按照实际结算金额无条件支付给收款人或持票人的票据。</a:t>
                      </a:r>
                      <a:endParaRPr lang="zh-CN" altLang="en-US" sz="1800" b="0" dirty="0">
                        <a:latin typeface="微软雅黑" pitchFamily="34" charset="-122"/>
                        <a:ea typeface="微软雅黑" pitchFamily="34" charset="-122"/>
                        <a:cs typeface="+mn-ea"/>
                      </a:endParaRPr>
                    </a:p>
                  </a:txBody>
                  <a:tcPr anchor="ctr">
                    <a:noFill/>
                  </a:tcPr>
                </a:tc>
              </a:tr>
              <a:tr h="827947">
                <a:tc>
                  <a:txBody>
                    <a:bodyPr/>
                    <a:lstStyle/>
                    <a:p>
                      <a:pPr algn="ctr">
                        <a:lnSpc>
                          <a:spcPct val="150000"/>
                        </a:lnSpc>
                      </a:pPr>
                      <a:r>
                        <a:rPr lang="zh-CN" altLang="en-US" sz="1800" b="0" dirty="0" smtClean="0">
                          <a:latin typeface="微软雅黑" pitchFamily="34" charset="-122"/>
                          <a:ea typeface="微软雅黑" pitchFamily="34" charset="-122"/>
                        </a:rPr>
                        <a:t>特点</a:t>
                      </a:r>
                      <a:endParaRPr lang="zh-CN" altLang="en-US" sz="1800" b="0" dirty="0">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en-US" sz="1800" b="0" kern="1200" dirty="0" smtClean="0">
                          <a:effectLst/>
                          <a:latin typeface="微软雅黑" pitchFamily="34" charset="-122"/>
                          <a:ea typeface="微软雅黑" pitchFamily="34" charset="-122"/>
                        </a:rPr>
                        <a:t>（</a:t>
                      </a:r>
                      <a:r>
                        <a:rPr lang="en-US" altLang="zh-CN" sz="1800" b="0" kern="1200" dirty="0" smtClean="0">
                          <a:effectLst/>
                          <a:latin typeface="微软雅黑" pitchFamily="34" charset="-122"/>
                          <a:ea typeface="微软雅黑" pitchFamily="34" charset="-122"/>
                        </a:rPr>
                        <a:t>1</a:t>
                      </a:r>
                      <a:r>
                        <a:rPr lang="zh-CN" altLang="en-US" sz="1800" b="0" kern="1200" dirty="0" smtClean="0">
                          <a:effectLst/>
                          <a:latin typeface="微软雅黑" pitchFamily="34" charset="-122"/>
                          <a:ea typeface="微软雅黑" pitchFamily="34" charset="-122"/>
                        </a:rPr>
                        <a:t>）适用范围广</a:t>
                      </a:r>
                      <a:r>
                        <a:rPr lang="en-US" altLang="zh-CN" sz="1800" b="0" kern="1200" baseline="0" dirty="0" smtClean="0">
                          <a:effectLst/>
                          <a:latin typeface="微软雅黑" pitchFamily="34" charset="-122"/>
                          <a:ea typeface="微软雅黑" pitchFamily="34" charset="-122"/>
                        </a:rPr>
                        <a:t>                    </a:t>
                      </a:r>
                      <a:r>
                        <a:rPr lang="zh-CN" altLang="en-US" sz="1800" b="0" kern="1200" dirty="0" smtClean="0">
                          <a:effectLst/>
                          <a:latin typeface="微软雅黑" pitchFamily="34" charset="-122"/>
                          <a:ea typeface="微软雅黑" pitchFamily="34" charset="-122"/>
                        </a:rPr>
                        <a:t>（</a:t>
                      </a:r>
                      <a:r>
                        <a:rPr lang="en-US" altLang="zh-CN" sz="1800" b="0" kern="1200" dirty="0" smtClean="0">
                          <a:effectLst/>
                          <a:latin typeface="微软雅黑" pitchFamily="34" charset="-122"/>
                          <a:ea typeface="微软雅黑" pitchFamily="34" charset="-122"/>
                        </a:rPr>
                        <a:t>2</a:t>
                      </a:r>
                      <a:r>
                        <a:rPr lang="zh-CN" altLang="en-US" sz="1800" b="0" kern="1200" dirty="0" smtClean="0">
                          <a:effectLst/>
                          <a:latin typeface="微软雅黑" pitchFamily="34" charset="-122"/>
                          <a:ea typeface="微软雅黑" pitchFamily="34" charset="-122"/>
                        </a:rPr>
                        <a:t>）票随人走，钱货两清</a:t>
                      </a:r>
                      <a:endParaRPr lang="en-US" altLang="zh-CN" sz="1800" b="0" kern="1200" dirty="0" smtClean="0">
                        <a:effectLst/>
                        <a:latin typeface="微软雅黑" pitchFamily="34" charset="-122"/>
                        <a:ea typeface="微软雅黑" pitchFamily="34" charset="-122"/>
                      </a:endParaRPr>
                    </a:p>
                    <a:p>
                      <a:pPr algn="l">
                        <a:lnSpc>
                          <a:spcPct val="150000"/>
                        </a:lnSpc>
                      </a:pPr>
                      <a:r>
                        <a:rPr lang="zh-CN" altLang="en-US" sz="1800" b="0" kern="1200" dirty="0" smtClean="0">
                          <a:effectLst/>
                          <a:latin typeface="微软雅黑" pitchFamily="34" charset="-122"/>
                          <a:ea typeface="微软雅黑" pitchFamily="34" charset="-122"/>
                        </a:rPr>
                        <a:t>（</a:t>
                      </a:r>
                      <a:r>
                        <a:rPr lang="en-US" altLang="zh-CN" sz="1800" b="0" kern="1200" dirty="0" smtClean="0">
                          <a:effectLst/>
                          <a:latin typeface="微软雅黑" pitchFamily="34" charset="-122"/>
                          <a:ea typeface="微软雅黑" pitchFamily="34" charset="-122"/>
                        </a:rPr>
                        <a:t>3</a:t>
                      </a:r>
                      <a:r>
                        <a:rPr lang="zh-CN" altLang="en-US" sz="1800" b="0" kern="1200" dirty="0" smtClean="0">
                          <a:effectLst/>
                          <a:latin typeface="微软雅黑" pitchFamily="34" charset="-122"/>
                          <a:ea typeface="微软雅黑" pitchFamily="34" charset="-122"/>
                        </a:rPr>
                        <a:t>）信用度高，安全可靠</a:t>
                      </a:r>
                      <a:r>
                        <a:rPr lang="en-US" altLang="zh-CN" sz="1800" b="0" kern="1200" baseline="0" dirty="0" smtClean="0">
                          <a:effectLst/>
                          <a:latin typeface="微软雅黑" pitchFamily="34" charset="-122"/>
                          <a:ea typeface="微软雅黑" pitchFamily="34" charset="-122"/>
                        </a:rPr>
                        <a:t>       </a:t>
                      </a:r>
                      <a:r>
                        <a:rPr lang="zh-CN" altLang="en-US" sz="1800" b="0" kern="1200" dirty="0" smtClean="0">
                          <a:effectLst/>
                          <a:latin typeface="微软雅黑" pitchFamily="34" charset="-122"/>
                          <a:ea typeface="微软雅黑" pitchFamily="34" charset="-122"/>
                        </a:rPr>
                        <a:t>（</a:t>
                      </a:r>
                      <a:r>
                        <a:rPr lang="en-US" altLang="zh-CN" sz="1800" b="0" kern="1200" dirty="0" smtClean="0">
                          <a:effectLst/>
                          <a:latin typeface="微软雅黑" pitchFamily="34" charset="-122"/>
                          <a:ea typeface="微软雅黑" pitchFamily="34" charset="-122"/>
                        </a:rPr>
                        <a:t>4</a:t>
                      </a:r>
                      <a:r>
                        <a:rPr lang="zh-CN" altLang="en-US" sz="1800" b="0" kern="1200" dirty="0" smtClean="0">
                          <a:effectLst/>
                          <a:latin typeface="微软雅黑" pitchFamily="34" charset="-122"/>
                          <a:ea typeface="微软雅黑" pitchFamily="34" charset="-122"/>
                        </a:rPr>
                        <a:t>）使用灵活，适应性强</a:t>
                      </a:r>
                      <a:endParaRPr lang="en-US" altLang="zh-CN" sz="1800" b="0" i="0" kern="1200" dirty="0" smtClean="0">
                        <a:solidFill>
                          <a:schemeClr val="tx1"/>
                        </a:solidFill>
                        <a:effectLst/>
                        <a:latin typeface="微软雅黑" pitchFamily="34" charset="-122"/>
                        <a:ea typeface="微软雅黑" pitchFamily="34" charset="-122"/>
                        <a:cs typeface="+mn-ea"/>
                      </a:endParaRPr>
                    </a:p>
                  </a:txBody>
                  <a:tcPr anchor="ctr">
                    <a:noFill/>
                  </a:tcPr>
                </a:tc>
              </a:tr>
              <a:tr h="827947">
                <a:tc>
                  <a:txBody>
                    <a:bodyPr/>
                    <a:lstStyle/>
                    <a:p>
                      <a:pPr marL="0" marR="0" indent="0" algn="ctr" defTabSz="685703" rtl="0" eaLnBrk="1" fontAlgn="auto" latinLnBrk="0" hangingPunct="1">
                        <a:lnSpc>
                          <a:spcPct val="150000"/>
                        </a:lnSpc>
                        <a:spcBef>
                          <a:spcPts val="0"/>
                        </a:spcBef>
                        <a:spcAft>
                          <a:spcPts val="0"/>
                        </a:spcAft>
                        <a:buClrTx/>
                        <a:buSzTx/>
                        <a:buFontTx/>
                        <a:buNone/>
                        <a:tabLst/>
                        <a:defRPr/>
                      </a:pPr>
                      <a:r>
                        <a:rPr lang="zh-CN" altLang="en-US" sz="1800" b="0" dirty="0" smtClean="0">
                          <a:latin typeface="微软雅黑" pitchFamily="34" charset="-122"/>
                          <a:ea typeface="微软雅黑" pitchFamily="34" charset="-122"/>
                        </a:rPr>
                        <a:t>有效期限</a:t>
                      </a:r>
                      <a:endParaRPr lang="zh-CN" altLang="en-US" sz="1800" b="0" dirty="0" smtClean="0">
                        <a:solidFill>
                          <a:schemeClr val="tx1"/>
                        </a:solidFill>
                        <a:latin typeface="微软雅黑" pitchFamily="34" charset="-122"/>
                        <a:ea typeface="微软雅黑" pitchFamily="34" charset="-122"/>
                        <a:cs typeface="+mn-ea"/>
                      </a:endParaRPr>
                    </a:p>
                  </a:txBody>
                  <a:tcPr anchor="ctr">
                    <a:noFill/>
                  </a:tcPr>
                </a:tc>
                <a:tc>
                  <a:txBody>
                    <a:bodyPr/>
                    <a:lstStyle/>
                    <a:p>
                      <a:pPr eaLnBrk="1" hangingPunct="1">
                        <a:lnSpc>
                          <a:spcPct val="150000"/>
                        </a:lnSpc>
                        <a:buNone/>
                      </a:pPr>
                      <a:r>
                        <a:rPr lang="zh-CN" altLang="en-US" sz="1800" b="0" dirty="0" smtClean="0">
                          <a:latin typeface="微软雅黑" pitchFamily="34" charset="-122"/>
                          <a:ea typeface="微软雅黑" pitchFamily="34" charset="-122"/>
                          <a:cs typeface="+mn-ea"/>
                        </a:rPr>
                        <a:t>（</a:t>
                      </a:r>
                      <a:r>
                        <a:rPr lang="en-US" altLang="zh-CN" sz="1800" b="0" dirty="0" smtClean="0">
                          <a:latin typeface="微软雅黑" pitchFamily="34" charset="-122"/>
                          <a:ea typeface="微软雅黑" pitchFamily="34" charset="-122"/>
                          <a:cs typeface="+mn-ea"/>
                        </a:rPr>
                        <a:t>1</a:t>
                      </a:r>
                      <a:r>
                        <a:rPr lang="zh-CN" altLang="en-US" sz="1800" b="0" dirty="0" smtClean="0">
                          <a:latin typeface="微软雅黑" pitchFamily="34" charset="-122"/>
                          <a:ea typeface="微软雅黑" pitchFamily="34" charset="-122"/>
                          <a:cs typeface="+mn-ea"/>
                        </a:rPr>
                        <a:t>）</a:t>
                      </a:r>
                      <a:r>
                        <a:rPr lang="zh-CN" altLang="en-US" sz="1800" b="1" dirty="0" smtClean="0">
                          <a:solidFill>
                            <a:srgbClr val="C00000"/>
                          </a:solidFill>
                          <a:latin typeface="微软雅黑" pitchFamily="34" charset="-122"/>
                          <a:ea typeface="微软雅黑" pitchFamily="34" charset="-122"/>
                          <a:cs typeface="+mn-ea"/>
                        </a:rPr>
                        <a:t>见票即付</a:t>
                      </a:r>
                      <a:r>
                        <a:rPr lang="zh-CN" altLang="en-US" sz="1800" b="0" dirty="0" smtClean="0">
                          <a:latin typeface="微软雅黑" pitchFamily="34" charset="-122"/>
                          <a:ea typeface="微软雅黑" pitchFamily="34" charset="-122"/>
                          <a:cs typeface="+mn-ea"/>
                        </a:rPr>
                        <a:t>，提示付款期限自</a:t>
                      </a:r>
                      <a:r>
                        <a:rPr lang="zh-CN" altLang="en-US" sz="1800" b="1" dirty="0" smtClean="0">
                          <a:solidFill>
                            <a:srgbClr val="C00000"/>
                          </a:solidFill>
                          <a:latin typeface="微软雅黑" pitchFamily="34" charset="-122"/>
                          <a:ea typeface="微软雅黑" pitchFamily="34" charset="-122"/>
                          <a:cs typeface="+mn-ea"/>
                        </a:rPr>
                        <a:t>出票日起一个月</a:t>
                      </a:r>
                      <a:r>
                        <a:rPr lang="zh-CN" altLang="en-US" sz="1800" b="0" dirty="0" smtClean="0">
                          <a:latin typeface="微软雅黑" pitchFamily="34" charset="-122"/>
                          <a:ea typeface="微软雅黑" pitchFamily="34" charset="-122"/>
                          <a:cs typeface="+mn-ea"/>
                        </a:rPr>
                        <a:t>。</a:t>
                      </a:r>
                      <a:endParaRPr lang="en-US" altLang="zh-CN" sz="1800" b="0" dirty="0" smtClean="0">
                        <a:latin typeface="微软雅黑" pitchFamily="34" charset="-122"/>
                        <a:ea typeface="微软雅黑" pitchFamily="34" charset="-122"/>
                        <a:cs typeface="+mn-ea"/>
                      </a:endParaRPr>
                    </a:p>
                    <a:p>
                      <a:pPr marL="0" marR="0" indent="0" algn="l" defTabSz="685703" rtl="0" eaLnBrk="1" fontAlgn="auto" latinLnBrk="0" hangingPunct="1">
                        <a:lnSpc>
                          <a:spcPct val="150000"/>
                        </a:lnSpc>
                        <a:spcBef>
                          <a:spcPts val="0"/>
                        </a:spcBef>
                        <a:spcAft>
                          <a:spcPts val="0"/>
                        </a:spcAft>
                        <a:buClrTx/>
                        <a:buSzTx/>
                        <a:buFontTx/>
                        <a:buNone/>
                        <a:tabLst/>
                        <a:defRPr/>
                      </a:pPr>
                      <a:r>
                        <a:rPr lang="zh-CN" altLang="en-US" sz="1800" b="0" dirty="0" smtClean="0">
                          <a:latin typeface="微软雅黑" pitchFamily="34" charset="-122"/>
                          <a:ea typeface="微软雅黑" pitchFamily="34" charset="-122"/>
                          <a:cs typeface="+mn-ea"/>
                        </a:rPr>
                        <a:t>（</a:t>
                      </a:r>
                      <a:r>
                        <a:rPr lang="en-US" altLang="zh-CN" sz="1800" b="0" dirty="0" smtClean="0">
                          <a:latin typeface="微软雅黑" pitchFamily="34" charset="-122"/>
                          <a:ea typeface="微软雅黑" pitchFamily="34" charset="-122"/>
                          <a:cs typeface="+mn-ea"/>
                        </a:rPr>
                        <a:t>2</a:t>
                      </a:r>
                      <a:r>
                        <a:rPr lang="zh-CN" altLang="en-US" sz="1800" b="0" dirty="0" smtClean="0">
                          <a:latin typeface="微软雅黑" pitchFamily="34" charset="-122"/>
                          <a:ea typeface="微软雅黑" pitchFamily="34" charset="-122"/>
                          <a:cs typeface="+mn-ea"/>
                        </a:rPr>
                        <a:t>）一律</a:t>
                      </a:r>
                      <a:r>
                        <a:rPr lang="zh-CN" altLang="en-US" sz="1800" b="1" dirty="0" smtClean="0">
                          <a:solidFill>
                            <a:srgbClr val="C00000"/>
                          </a:solidFill>
                          <a:latin typeface="微软雅黑" pitchFamily="34" charset="-122"/>
                          <a:ea typeface="微软雅黑" pitchFamily="34" charset="-122"/>
                          <a:cs typeface="+mn-ea"/>
                        </a:rPr>
                        <a:t>记名</a:t>
                      </a:r>
                      <a:r>
                        <a:rPr lang="zh-CN" altLang="en-US" sz="1800" b="0" dirty="0" smtClean="0">
                          <a:latin typeface="微软雅黑" pitchFamily="34" charset="-122"/>
                          <a:ea typeface="微软雅黑" pitchFamily="34" charset="-122"/>
                          <a:cs typeface="+mn-ea"/>
                        </a:rPr>
                        <a:t>、允许</a:t>
                      </a:r>
                      <a:r>
                        <a:rPr lang="zh-CN" altLang="en-US" sz="1800" b="1" dirty="0" smtClean="0">
                          <a:solidFill>
                            <a:srgbClr val="C00000"/>
                          </a:solidFill>
                          <a:latin typeface="微软雅黑" pitchFamily="34" charset="-122"/>
                          <a:ea typeface="微软雅黑" pitchFamily="34" charset="-122"/>
                          <a:cs typeface="+mn-ea"/>
                        </a:rPr>
                        <a:t>背书转让</a:t>
                      </a:r>
                      <a:r>
                        <a:rPr lang="zh-CN" altLang="en-US" sz="1800" b="0" dirty="0" smtClean="0">
                          <a:latin typeface="微软雅黑" pitchFamily="34" charset="-122"/>
                          <a:ea typeface="微软雅黑" pitchFamily="34" charset="-122"/>
                          <a:cs typeface="+mn-ea"/>
                        </a:rPr>
                        <a:t>。</a:t>
                      </a:r>
                      <a:endParaRPr lang="en-US" altLang="zh-CN" sz="1800" b="0" dirty="0" smtClean="0">
                        <a:latin typeface="微软雅黑" pitchFamily="34" charset="-122"/>
                        <a:ea typeface="微软雅黑" pitchFamily="34" charset="-122"/>
                        <a:cs typeface="+mn-ea"/>
                      </a:endParaRPr>
                    </a:p>
                  </a:txBody>
                  <a:tcPr anchor="ctr">
                    <a:noFill/>
                  </a:tcPr>
                </a:tc>
              </a:tr>
              <a:tr h="650866">
                <a:tc>
                  <a:txBody>
                    <a:bodyPr/>
                    <a:lstStyle/>
                    <a:p>
                      <a:pPr algn="ctr">
                        <a:lnSpc>
                          <a:spcPct val="150000"/>
                        </a:lnSpc>
                      </a:pPr>
                      <a:r>
                        <a:rPr lang="zh-CN" altLang="en-US" sz="1800" b="0" dirty="0" smtClean="0">
                          <a:latin typeface="微软雅黑" pitchFamily="34" charset="-122"/>
                          <a:ea typeface="微软雅黑" pitchFamily="34" charset="-122"/>
                        </a:rPr>
                        <a:t>适用范围</a:t>
                      </a:r>
                      <a:endParaRPr lang="zh-CN" altLang="en-US" sz="1800" b="0" dirty="0">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en-US" sz="1800" b="0" dirty="0" smtClean="0">
                          <a:latin typeface="微软雅黑" pitchFamily="34" charset="-122"/>
                          <a:ea typeface="微软雅黑" pitchFamily="34" charset="-122"/>
                        </a:rPr>
                        <a:t>主要适用于</a:t>
                      </a:r>
                      <a:r>
                        <a:rPr lang="zh-CN" altLang="en-US" sz="1800" b="1" dirty="0" smtClean="0">
                          <a:solidFill>
                            <a:srgbClr val="C00000"/>
                          </a:solidFill>
                          <a:latin typeface="微软雅黑" pitchFamily="34" charset="-122"/>
                          <a:ea typeface="微软雅黑" pitchFamily="34" charset="-122"/>
                        </a:rPr>
                        <a:t>异地结算</a:t>
                      </a:r>
                      <a:endParaRPr lang="zh-CN" altLang="en-US" sz="1800" b="1" dirty="0">
                        <a:solidFill>
                          <a:srgbClr val="C00000"/>
                        </a:solidFill>
                        <a:latin typeface="微软雅黑" pitchFamily="34" charset="-122"/>
                        <a:ea typeface="微软雅黑" pitchFamily="34" charset="-122"/>
                        <a:cs typeface="+mn-ea"/>
                      </a:endParaRPr>
                    </a:p>
                  </a:txBody>
                  <a:tcPr anchor="ctr">
                    <a:noFill/>
                  </a:tcPr>
                </a:tc>
              </a:tr>
            </a:tbl>
          </a:graphicData>
        </a:graphic>
      </p:graphicFrame>
    </p:spTree>
    <p:custDataLst>
      <p:tags r:id="rId1"/>
    </p:custDataLst>
    <p:extLst>
      <p:ext uri="{BB962C8B-B14F-4D97-AF65-F5344CB8AC3E}">
        <p14:creationId xmlns:p14="http://schemas.microsoft.com/office/powerpoint/2010/main" val="14264680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72279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银行汇票</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文本框 148"/>
          <p:cNvSpPr txBox="1">
            <a:spLocks noChangeArrowheads="1"/>
          </p:cNvSpPr>
          <p:nvPr/>
        </p:nvSpPr>
        <p:spPr bwMode="auto">
          <a:xfrm>
            <a:off x="5646100" y="1175313"/>
            <a:ext cx="34290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0" name="文本框 148"/>
          <p:cNvSpPr txBox="1">
            <a:spLocks noChangeArrowheads="1"/>
          </p:cNvSpPr>
          <p:nvPr/>
        </p:nvSpPr>
        <p:spPr bwMode="auto">
          <a:xfrm>
            <a:off x="5646100" y="1175313"/>
            <a:ext cx="34290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graphicFrame>
        <p:nvGraphicFramePr>
          <p:cNvPr id="11" name="表格 10"/>
          <p:cNvGraphicFramePr>
            <a:graphicFrameLocks noGrp="1"/>
          </p:cNvGraphicFramePr>
          <p:nvPr>
            <p:extLst>
              <p:ext uri="{D42A27DB-BD31-4B8C-83A1-F6EECF244321}">
                <p14:modId xmlns:p14="http://schemas.microsoft.com/office/powerpoint/2010/main" val="1223290794"/>
              </p:ext>
            </p:extLst>
          </p:nvPr>
        </p:nvGraphicFramePr>
        <p:xfrm>
          <a:off x="984233" y="1952200"/>
          <a:ext cx="7307995" cy="3017520"/>
        </p:xfrm>
        <a:graphic>
          <a:graphicData uri="http://schemas.openxmlformats.org/drawingml/2006/table">
            <a:tbl>
              <a:tblPr>
                <a:tableStyleId>{5C22544A-7EE6-4342-B048-85BDC9FD1C3A}</a:tableStyleId>
              </a:tblPr>
              <a:tblGrid>
                <a:gridCol w="893564"/>
                <a:gridCol w="1075360"/>
                <a:gridCol w="565123"/>
                <a:gridCol w="332727"/>
                <a:gridCol w="668029"/>
                <a:gridCol w="858403"/>
                <a:gridCol w="290709"/>
                <a:gridCol w="262408"/>
                <a:gridCol w="262408"/>
                <a:gridCol w="262408"/>
                <a:gridCol w="262408"/>
                <a:gridCol w="262408"/>
                <a:gridCol w="262408"/>
                <a:gridCol w="262408"/>
                <a:gridCol w="262408"/>
                <a:gridCol w="262408"/>
                <a:gridCol w="262408"/>
              </a:tblGrid>
              <a:tr h="243000">
                <a:tc>
                  <a:txBody>
                    <a:bodyPr/>
                    <a:lstStyle/>
                    <a:p>
                      <a:pPr algn="ctr">
                        <a:spcAft>
                          <a:spcPts val="0"/>
                        </a:spcAft>
                      </a:pPr>
                      <a:r>
                        <a:rPr lang="zh-CN" sz="1800" kern="100" dirty="0">
                          <a:effectLst/>
                          <a:latin typeface="微软雅黑" pitchFamily="34" charset="-122"/>
                          <a:ea typeface="微软雅黑" pitchFamily="34" charset="-122"/>
                        </a:rPr>
                        <a:t>收款人</a:t>
                      </a: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just">
                        <a:spcAft>
                          <a:spcPts val="0"/>
                        </a:spcAft>
                      </a:pPr>
                      <a:r>
                        <a:rPr lang="en-US" sz="1800" kern="100">
                          <a:effectLst/>
                          <a:latin typeface="微软雅黑" pitchFamily="34" charset="-122"/>
                          <a:ea typeface="微软雅黑" pitchFamily="34" charset="-122"/>
                        </a:rPr>
                        <a:t> </a:t>
                      </a:r>
                      <a:endParaRPr lang="zh-CN" sz="1800" kern="100">
                        <a:effectLst/>
                        <a:latin typeface="微软雅黑" pitchFamily="34" charset="-122"/>
                        <a:ea typeface="微软雅黑" pitchFamily="34" charset="-122"/>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just">
                        <a:spcAft>
                          <a:spcPts val="0"/>
                        </a:spcAft>
                      </a:pPr>
                      <a:r>
                        <a:rPr lang="zh-CN" sz="1800" kern="100" dirty="0">
                          <a:effectLst/>
                          <a:latin typeface="微软雅黑" pitchFamily="34" charset="-122"/>
                          <a:ea typeface="微软雅黑" pitchFamily="34" charset="-122"/>
                        </a:rPr>
                        <a:t>汇款人</a:t>
                      </a: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11">
                  <a:txBody>
                    <a:bodyPr/>
                    <a:lstStyle/>
                    <a:p>
                      <a:pPr algn="just">
                        <a:spcAft>
                          <a:spcPts val="0"/>
                        </a:spcAft>
                      </a:pPr>
                      <a:r>
                        <a:rPr lang="en-US" sz="1800" kern="100">
                          <a:effectLst/>
                          <a:latin typeface="微软雅黑" pitchFamily="34" charset="-122"/>
                          <a:ea typeface="微软雅黑" pitchFamily="34" charset="-122"/>
                        </a:rPr>
                        <a:t> </a:t>
                      </a:r>
                      <a:endParaRPr lang="zh-CN" sz="1800" kern="100">
                        <a:effectLst/>
                        <a:latin typeface="微软雅黑" pitchFamily="34" charset="-122"/>
                        <a:ea typeface="微软雅黑" pitchFamily="34" charset="-122"/>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486000">
                <a:tc>
                  <a:txBody>
                    <a:bodyPr/>
                    <a:lstStyle/>
                    <a:p>
                      <a:pPr algn="ctr">
                        <a:spcAft>
                          <a:spcPts val="0"/>
                        </a:spcAft>
                      </a:pPr>
                      <a:r>
                        <a:rPr lang="zh-CN" sz="1800" kern="100" dirty="0">
                          <a:effectLst/>
                          <a:latin typeface="微软雅黑" pitchFamily="34" charset="-122"/>
                          <a:ea typeface="微软雅黑" pitchFamily="34" charset="-122"/>
                        </a:rPr>
                        <a:t>账</a:t>
                      </a:r>
                      <a:r>
                        <a:rPr lang="en-US" sz="1800" kern="100" dirty="0">
                          <a:effectLst/>
                          <a:latin typeface="微软雅黑" pitchFamily="34" charset="-122"/>
                          <a:ea typeface="微软雅黑" pitchFamily="34" charset="-122"/>
                        </a:rPr>
                        <a:t>  </a:t>
                      </a:r>
                      <a:r>
                        <a:rPr lang="zh-CN" sz="1800" kern="100" dirty="0">
                          <a:effectLst/>
                          <a:latin typeface="微软雅黑" pitchFamily="34" charset="-122"/>
                          <a:ea typeface="微软雅黑" pitchFamily="34" charset="-122"/>
                        </a:rPr>
                        <a:t>号</a:t>
                      </a:r>
                    </a:p>
                    <a:p>
                      <a:pPr algn="ctr">
                        <a:spcAft>
                          <a:spcPts val="0"/>
                        </a:spcAft>
                      </a:pPr>
                      <a:r>
                        <a:rPr lang="zh-CN" sz="1800" kern="100" dirty="0">
                          <a:effectLst/>
                          <a:latin typeface="微软雅黑" pitchFamily="34" charset="-122"/>
                          <a:ea typeface="微软雅黑" pitchFamily="34" charset="-122"/>
                        </a:rPr>
                        <a:t>或住址</a:t>
                      </a: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algn="just">
                        <a:spcAft>
                          <a:spcPts val="0"/>
                        </a:spcAft>
                      </a:pPr>
                      <a:r>
                        <a:rPr lang="en-US" sz="1800" kern="100" dirty="0">
                          <a:effectLst/>
                          <a:latin typeface="微软雅黑" pitchFamily="34" charset="-122"/>
                          <a:ea typeface="微软雅黑" pitchFamily="34" charset="-122"/>
                        </a:rPr>
                        <a:t> </a:t>
                      </a:r>
                      <a:endParaRPr lang="zh-CN" sz="1800" kern="100" dirty="0">
                        <a:effectLst/>
                        <a:latin typeface="微软雅黑" pitchFamily="34" charset="-122"/>
                        <a:ea typeface="微软雅黑" pitchFamily="34" charset="-122"/>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just">
                        <a:spcAft>
                          <a:spcPts val="0"/>
                        </a:spcAft>
                      </a:pPr>
                      <a:r>
                        <a:rPr lang="zh-CN" sz="1800" kern="100">
                          <a:effectLst/>
                          <a:latin typeface="微软雅黑" pitchFamily="34" charset="-122"/>
                          <a:ea typeface="微软雅黑" pitchFamily="34" charset="-122"/>
                        </a:rPr>
                        <a:t>账</a:t>
                      </a:r>
                      <a:r>
                        <a:rPr lang="en-US" sz="1800" kern="100">
                          <a:effectLst/>
                          <a:latin typeface="微软雅黑" pitchFamily="34" charset="-122"/>
                          <a:ea typeface="微软雅黑" pitchFamily="34" charset="-122"/>
                        </a:rPr>
                        <a:t>  </a:t>
                      </a:r>
                      <a:r>
                        <a:rPr lang="zh-CN" sz="1800" kern="100">
                          <a:effectLst/>
                          <a:latin typeface="微软雅黑" pitchFamily="34" charset="-122"/>
                          <a:ea typeface="微软雅黑" pitchFamily="34" charset="-122"/>
                        </a:rPr>
                        <a:t>号</a:t>
                      </a:r>
                    </a:p>
                    <a:p>
                      <a:pPr algn="just">
                        <a:spcAft>
                          <a:spcPts val="0"/>
                        </a:spcAft>
                      </a:pPr>
                      <a:r>
                        <a:rPr lang="zh-CN" sz="1800" kern="100">
                          <a:effectLst/>
                          <a:latin typeface="微软雅黑" pitchFamily="34" charset="-122"/>
                          <a:ea typeface="微软雅黑" pitchFamily="34" charset="-122"/>
                        </a:rPr>
                        <a:t>或住址</a:t>
                      </a: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11">
                  <a:txBody>
                    <a:bodyPr/>
                    <a:lstStyle/>
                    <a:p>
                      <a:pPr algn="just">
                        <a:spcAft>
                          <a:spcPts val="0"/>
                        </a:spcAft>
                      </a:pPr>
                      <a:r>
                        <a:rPr lang="en-US" sz="1800" kern="100">
                          <a:effectLst/>
                          <a:latin typeface="微软雅黑" pitchFamily="34" charset="-122"/>
                          <a:ea typeface="微软雅黑" pitchFamily="34" charset="-122"/>
                        </a:rPr>
                        <a:t> </a:t>
                      </a:r>
                      <a:endParaRPr lang="zh-CN" sz="1800" kern="100">
                        <a:effectLst/>
                        <a:latin typeface="微软雅黑" pitchFamily="34" charset="-122"/>
                        <a:ea typeface="微软雅黑" pitchFamily="34" charset="-122"/>
                      </a:endParaRPr>
                    </a:p>
                    <a:p>
                      <a:pPr algn="just">
                        <a:spcAft>
                          <a:spcPts val="0"/>
                        </a:spcAft>
                      </a:pPr>
                      <a:r>
                        <a:rPr lang="en-US" sz="1800" kern="100">
                          <a:effectLst/>
                          <a:latin typeface="微软雅黑" pitchFamily="34" charset="-122"/>
                          <a:ea typeface="微软雅黑" pitchFamily="34" charset="-122"/>
                        </a:rPr>
                        <a:t> </a:t>
                      </a:r>
                      <a:endParaRPr lang="zh-CN" sz="1800" kern="100">
                        <a:effectLst/>
                        <a:latin typeface="微软雅黑" pitchFamily="34" charset="-122"/>
                        <a:ea typeface="微软雅黑" pitchFamily="34" charset="-122"/>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729000">
                <a:tc>
                  <a:txBody>
                    <a:bodyPr/>
                    <a:lstStyle/>
                    <a:p>
                      <a:pPr algn="ctr">
                        <a:spcAft>
                          <a:spcPts val="0"/>
                        </a:spcAft>
                      </a:pPr>
                      <a:r>
                        <a:rPr lang="zh-CN" sz="1800" kern="100" dirty="0" smtClean="0">
                          <a:effectLst/>
                          <a:latin typeface="微软雅黑" pitchFamily="34" charset="-122"/>
                          <a:ea typeface="微软雅黑" pitchFamily="34" charset="-122"/>
                        </a:rPr>
                        <a:t>兑付</a:t>
                      </a:r>
                      <a:endParaRPr lang="en-US" altLang="zh-CN" sz="1800" kern="100" dirty="0" smtClean="0">
                        <a:effectLst/>
                        <a:latin typeface="微软雅黑" pitchFamily="34" charset="-122"/>
                        <a:ea typeface="微软雅黑" pitchFamily="34" charset="-122"/>
                      </a:endParaRPr>
                    </a:p>
                    <a:p>
                      <a:pPr algn="ctr">
                        <a:spcAft>
                          <a:spcPts val="0"/>
                        </a:spcAft>
                      </a:pPr>
                      <a:r>
                        <a:rPr lang="zh-CN" sz="1800" kern="100" dirty="0" smtClean="0">
                          <a:effectLst/>
                          <a:latin typeface="微软雅黑" pitchFamily="34" charset="-122"/>
                          <a:ea typeface="微软雅黑" pitchFamily="34" charset="-122"/>
                        </a:rPr>
                        <a:t>地点</a:t>
                      </a:r>
                      <a:endParaRPr lang="zh-CN" sz="1800" kern="100" dirty="0">
                        <a:effectLst/>
                        <a:latin typeface="微软雅黑" pitchFamily="34" charset="-122"/>
                        <a:ea typeface="微软雅黑" pitchFamily="34" charset="-122"/>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en-US" sz="1800" kern="100" dirty="0">
                          <a:effectLst/>
                          <a:latin typeface="微软雅黑" pitchFamily="34" charset="-122"/>
                          <a:ea typeface="微软雅黑" pitchFamily="34" charset="-122"/>
                        </a:rPr>
                        <a:t>        </a:t>
                      </a:r>
                      <a:r>
                        <a:rPr lang="en-US" sz="1800" kern="100" dirty="0" smtClean="0">
                          <a:effectLst/>
                          <a:latin typeface="微软雅黑" pitchFamily="34" charset="-122"/>
                          <a:ea typeface="微软雅黑" pitchFamily="34" charset="-122"/>
                        </a:rPr>
                        <a:t> </a:t>
                      </a:r>
                      <a:r>
                        <a:rPr lang="zh-CN" sz="1800" kern="100" dirty="0" smtClean="0">
                          <a:effectLst/>
                          <a:latin typeface="微软雅黑" pitchFamily="34" charset="-122"/>
                          <a:ea typeface="微软雅黑" pitchFamily="34" charset="-122"/>
                        </a:rPr>
                        <a:t>市</a:t>
                      </a:r>
                      <a:r>
                        <a:rPr lang="en-US" altLang="zh-CN" sz="1800" kern="100" dirty="0" smtClean="0">
                          <a:effectLst/>
                          <a:latin typeface="微软雅黑" pitchFamily="34" charset="-122"/>
                          <a:ea typeface="微软雅黑" pitchFamily="34" charset="-122"/>
                        </a:rPr>
                        <a:t> </a:t>
                      </a:r>
                      <a:endParaRPr lang="zh-CN" sz="1800" kern="100" dirty="0" smtClean="0">
                        <a:effectLst/>
                        <a:latin typeface="微软雅黑" pitchFamily="34" charset="-122"/>
                        <a:ea typeface="微软雅黑" pitchFamily="34" charset="-122"/>
                      </a:endParaRPr>
                    </a:p>
                    <a:p>
                      <a:pPr indent="200025" algn="just">
                        <a:spcAft>
                          <a:spcPts val="0"/>
                        </a:spcAft>
                      </a:pPr>
                      <a:r>
                        <a:rPr lang="en-US" altLang="zh-CN" sz="1800" kern="100" dirty="0" smtClean="0">
                          <a:effectLst/>
                          <a:latin typeface="微软雅黑" pitchFamily="34" charset="-122"/>
                          <a:ea typeface="微软雅黑" pitchFamily="34" charset="-122"/>
                        </a:rPr>
                        <a:t>       </a:t>
                      </a:r>
                      <a:r>
                        <a:rPr lang="zh-CN" sz="1800" kern="100" dirty="0" smtClean="0">
                          <a:effectLst/>
                          <a:latin typeface="微软雅黑" pitchFamily="34" charset="-122"/>
                          <a:ea typeface="微软雅黑" pitchFamily="34" charset="-122"/>
                        </a:rPr>
                        <a:t>省</a:t>
                      </a:r>
                    </a:p>
                    <a:p>
                      <a:pPr algn="ctr">
                        <a:spcAft>
                          <a:spcPts val="0"/>
                        </a:spcAft>
                      </a:pPr>
                      <a:r>
                        <a:rPr lang="en-US" sz="1800" kern="100" dirty="0" smtClean="0">
                          <a:effectLst/>
                          <a:latin typeface="微软雅黑" pitchFamily="34" charset="-122"/>
                          <a:ea typeface="微软雅黑" pitchFamily="34" charset="-122"/>
                        </a:rPr>
                        <a:t>         </a:t>
                      </a:r>
                      <a:r>
                        <a:rPr lang="zh-CN" sz="1800" kern="100" dirty="0">
                          <a:effectLst/>
                          <a:latin typeface="微软雅黑" pitchFamily="34" charset="-122"/>
                          <a:ea typeface="微软雅黑" pitchFamily="34" charset="-122"/>
                        </a:rPr>
                        <a:t>县</a:t>
                      </a: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spcAft>
                          <a:spcPts val="0"/>
                        </a:spcAft>
                      </a:pPr>
                      <a:r>
                        <a:rPr lang="zh-CN" sz="1800" kern="100" dirty="0">
                          <a:effectLst/>
                          <a:latin typeface="微软雅黑" pitchFamily="34" charset="-122"/>
                          <a:ea typeface="微软雅黑" pitchFamily="34" charset="-122"/>
                        </a:rPr>
                        <a:t>兑付行</a:t>
                      </a: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zh-CN" altLang="en-US"/>
                    </a:p>
                  </a:txBody>
                  <a:tcPr/>
                </a:tc>
                <a:tc>
                  <a:txBody>
                    <a:bodyPr/>
                    <a:lstStyle/>
                    <a:p>
                      <a:pPr algn="just">
                        <a:spcAft>
                          <a:spcPts val="0"/>
                        </a:spcAft>
                      </a:pPr>
                      <a:r>
                        <a:rPr lang="en-US" sz="1800" kern="100" dirty="0">
                          <a:effectLst/>
                          <a:latin typeface="微软雅黑" pitchFamily="34" charset="-122"/>
                          <a:ea typeface="微软雅黑" pitchFamily="34" charset="-122"/>
                        </a:rPr>
                        <a:t> </a:t>
                      </a:r>
                      <a:endParaRPr lang="zh-CN" sz="1800" kern="100" dirty="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spcAft>
                          <a:spcPts val="0"/>
                        </a:spcAft>
                      </a:pPr>
                      <a:r>
                        <a:rPr lang="zh-CN" sz="1800" kern="100" spc="-20" dirty="0" smtClean="0">
                          <a:effectLst/>
                          <a:latin typeface="微软雅黑" pitchFamily="34" charset="-122"/>
                          <a:ea typeface="微软雅黑" pitchFamily="34" charset="-122"/>
                        </a:rPr>
                        <a:t>汇款</a:t>
                      </a:r>
                      <a:endParaRPr lang="en-US" altLang="zh-CN" sz="1800" kern="100" spc="-20" dirty="0" smtClean="0">
                        <a:effectLst/>
                        <a:latin typeface="微软雅黑" pitchFamily="34" charset="-122"/>
                        <a:ea typeface="微软雅黑" pitchFamily="34" charset="-122"/>
                      </a:endParaRPr>
                    </a:p>
                    <a:p>
                      <a:pPr algn="ctr">
                        <a:spcAft>
                          <a:spcPts val="0"/>
                        </a:spcAft>
                      </a:pPr>
                      <a:r>
                        <a:rPr lang="zh-CN" sz="1800" kern="100" spc="-20" dirty="0" smtClean="0">
                          <a:effectLst/>
                          <a:latin typeface="微软雅黑" pitchFamily="34" charset="-122"/>
                          <a:ea typeface="微软雅黑" pitchFamily="34" charset="-122"/>
                        </a:rPr>
                        <a:t>用途</a:t>
                      </a:r>
                      <a:endParaRPr lang="zh-CN" sz="1800" kern="100" dirty="0">
                        <a:effectLst/>
                        <a:latin typeface="微软雅黑" pitchFamily="34" charset="-122"/>
                        <a:ea typeface="微软雅黑" pitchFamily="34" charset="-122"/>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11">
                  <a:txBody>
                    <a:bodyPr/>
                    <a:lstStyle/>
                    <a:p>
                      <a:pPr algn="just">
                        <a:spcAft>
                          <a:spcPts val="0"/>
                        </a:spcAft>
                      </a:pPr>
                      <a:r>
                        <a:rPr lang="en-US" sz="1800" kern="100">
                          <a:effectLst/>
                          <a:latin typeface="微软雅黑" pitchFamily="34" charset="-122"/>
                          <a:ea typeface="微软雅黑" pitchFamily="34" charset="-122"/>
                        </a:rPr>
                        <a:t> </a:t>
                      </a:r>
                      <a:endParaRPr lang="zh-CN" sz="1800" kern="100">
                        <a:effectLst/>
                        <a:latin typeface="微软雅黑" pitchFamily="34" charset="-122"/>
                        <a:ea typeface="微软雅黑" pitchFamily="34" charset="-122"/>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43000">
                <a:tc rowSpan="2">
                  <a:txBody>
                    <a:bodyPr/>
                    <a:lstStyle/>
                    <a:p>
                      <a:pPr algn="ctr">
                        <a:spcAft>
                          <a:spcPts val="0"/>
                        </a:spcAft>
                      </a:pPr>
                      <a:r>
                        <a:rPr lang="zh-CN" sz="1800" kern="100" dirty="0" smtClean="0">
                          <a:effectLst/>
                          <a:latin typeface="微软雅黑" pitchFamily="34" charset="-122"/>
                          <a:ea typeface="微软雅黑" pitchFamily="34" charset="-122"/>
                        </a:rPr>
                        <a:t>汇款</a:t>
                      </a:r>
                      <a:endParaRPr lang="en-US" altLang="zh-CN" sz="1800" kern="100" dirty="0" smtClean="0">
                        <a:effectLst/>
                        <a:latin typeface="微软雅黑" pitchFamily="34" charset="-122"/>
                        <a:ea typeface="微软雅黑" pitchFamily="34" charset="-122"/>
                      </a:endParaRPr>
                    </a:p>
                    <a:p>
                      <a:pPr algn="ctr">
                        <a:spcAft>
                          <a:spcPts val="0"/>
                        </a:spcAft>
                      </a:pPr>
                      <a:r>
                        <a:rPr lang="zh-CN" sz="1800" kern="100" dirty="0" smtClean="0">
                          <a:effectLst/>
                          <a:latin typeface="微软雅黑" pitchFamily="34" charset="-122"/>
                          <a:ea typeface="微软雅黑" pitchFamily="34" charset="-122"/>
                        </a:rPr>
                        <a:t>金额</a:t>
                      </a:r>
                      <a:endParaRPr lang="zh-CN" sz="1800" kern="100" dirty="0">
                        <a:effectLst/>
                        <a:latin typeface="微软雅黑" pitchFamily="34" charset="-122"/>
                        <a:ea typeface="微软雅黑" pitchFamily="34" charset="-122"/>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gridSpan="6">
                  <a:txBody>
                    <a:bodyPr/>
                    <a:lstStyle/>
                    <a:p>
                      <a:pPr algn="just">
                        <a:spcAft>
                          <a:spcPts val="0"/>
                        </a:spcAft>
                      </a:pPr>
                      <a:r>
                        <a:rPr lang="zh-CN" sz="1800" kern="100" dirty="0">
                          <a:effectLst/>
                          <a:latin typeface="微软雅黑" pitchFamily="34" charset="-122"/>
                          <a:ea typeface="微软雅黑" pitchFamily="34" charset="-122"/>
                        </a:rPr>
                        <a:t>人民币</a:t>
                      </a:r>
                    </a:p>
                    <a:p>
                      <a:pPr algn="just">
                        <a:spcAft>
                          <a:spcPts val="0"/>
                        </a:spcAft>
                      </a:pPr>
                      <a:r>
                        <a:rPr lang="zh-CN" sz="1800" kern="100" dirty="0">
                          <a:effectLst/>
                          <a:latin typeface="微软雅黑" pitchFamily="34" charset="-122"/>
                          <a:ea typeface="微软雅黑" pitchFamily="34" charset="-122"/>
                        </a:rPr>
                        <a:t>大</a:t>
                      </a:r>
                      <a:r>
                        <a:rPr lang="en-US" sz="1800" kern="100" dirty="0">
                          <a:effectLst/>
                          <a:latin typeface="微软雅黑" pitchFamily="34" charset="-122"/>
                          <a:ea typeface="微软雅黑" pitchFamily="34" charset="-122"/>
                        </a:rPr>
                        <a:t>  </a:t>
                      </a:r>
                      <a:r>
                        <a:rPr lang="zh-CN" sz="1800" kern="100" dirty="0">
                          <a:effectLst/>
                          <a:latin typeface="微软雅黑" pitchFamily="34" charset="-122"/>
                          <a:ea typeface="微软雅黑" pitchFamily="34" charset="-122"/>
                        </a:rPr>
                        <a:t>写</a:t>
                      </a: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zh-CN" altLang="en-US"/>
                    </a:p>
                  </a:txBody>
                  <a:tcPr/>
                </a:tc>
                <a:tc rowSpan="2" hMerge="1">
                  <a:txBody>
                    <a:bodyPr/>
                    <a:lstStyle/>
                    <a:p>
                      <a:endParaRPr lang="zh-CN" altLang="en-US"/>
                    </a:p>
                  </a:txBody>
                  <a:tcPr/>
                </a:tc>
                <a:tc rowSpan="2" hMerge="1">
                  <a:txBody>
                    <a:bodyPr/>
                    <a:lstStyle/>
                    <a:p>
                      <a:endParaRPr lang="zh-CN" altLang="en-US"/>
                    </a:p>
                  </a:txBody>
                  <a:tcPr/>
                </a:tc>
                <a:tc rowSpan="2" hMerge="1">
                  <a:txBody>
                    <a:bodyPr/>
                    <a:lstStyle/>
                    <a:p>
                      <a:endParaRPr lang="zh-CN" altLang="en-US"/>
                    </a:p>
                  </a:txBody>
                  <a:tcPr/>
                </a:tc>
                <a:tc rowSpan="2" hMerge="1">
                  <a:txBody>
                    <a:bodyPr/>
                    <a:lstStyle/>
                    <a:p>
                      <a:endParaRPr lang="zh-CN" altLang="en-US"/>
                    </a:p>
                  </a:txBody>
                  <a:tcPr/>
                </a:tc>
                <a:tc>
                  <a:txBody>
                    <a:bodyPr/>
                    <a:lstStyle/>
                    <a:p>
                      <a:pPr algn="just">
                        <a:spcAft>
                          <a:spcPts val="0"/>
                        </a:spcAft>
                      </a:pPr>
                      <a:r>
                        <a:rPr lang="zh-CN" sz="1800" kern="100" spc="-300">
                          <a:effectLst/>
                          <a:latin typeface="微软雅黑" pitchFamily="34" charset="-122"/>
                          <a:ea typeface="微软雅黑" pitchFamily="34" charset="-122"/>
                        </a:rPr>
                        <a:t>千</a:t>
                      </a:r>
                      <a:endParaRPr lang="zh-CN" sz="1800" kern="10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zh-CN" sz="1800" kern="100" spc="-300">
                          <a:effectLst/>
                          <a:latin typeface="微软雅黑" pitchFamily="34" charset="-122"/>
                          <a:ea typeface="微软雅黑" pitchFamily="34" charset="-122"/>
                        </a:rPr>
                        <a:t>百</a:t>
                      </a:r>
                      <a:endParaRPr lang="zh-CN" sz="1800" kern="10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zh-CN" sz="1800" kern="100" spc="-300">
                          <a:effectLst/>
                          <a:latin typeface="微软雅黑" pitchFamily="34" charset="-122"/>
                          <a:ea typeface="微软雅黑" pitchFamily="34" charset="-122"/>
                        </a:rPr>
                        <a:t>十</a:t>
                      </a:r>
                      <a:endParaRPr lang="zh-CN" sz="1800" kern="10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zh-CN" sz="1800" kern="100" spc="-300">
                          <a:effectLst/>
                          <a:latin typeface="微软雅黑" pitchFamily="34" charset="-122"/>
                          <a:ea typeface="微软雅黑" pitchFamily="34" charset="-122"/>
                        </a:rPr>
                        <a:t>万</a:t>
                      </a:r>
                      <a:endParaRPr lang="zh-CN" sz="1800" kern="10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zh-CN" sz="1800" kern="100" spc="-300">
                          <a:effectLst/>
                          <a:latin typeface="微软雅黑" pitchFamily="34" charset="-122"/>
                          <a:ea typeface="微软雅黑" pitchFamily="34" charset="-122"/>
                        </a:rPr>
                        <a:t>千</a:t>
                      </a:r>
                      <a:endParaRPr lang="zh-CN" sz="1800" kern="10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zh-CN" sz="1800" kern="100" spc="-300">
                          <a:effectLst/>
                          <a:latin typeface="微软雅黑" pitchFamily="34" charset="-122"/>
                          <a:ea typeface="微软雅黑" pitchFamily="34" charset="-122"/>
                        </a:rPr>
                        <a:t>百</a:t>
                      </a:r>
                      <a:endParaRPr lang="zh-CN" sz="1800" kern="10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zh-CN" sz="1800" kern="100" spc="-300">
                          <a:effectLst/>
                          <a:latin typeface="微软雅黑" pitchFamily="34" charset="-122"/>
                          <a:ea typeface="微软雅黑" pitchFamily="34" charset="-122"/>
                        </a:rPr>
                        <a:t>十</a:t>
                      </a:r>
                      <a:endParaRPr lang="zh-CN" sz="1800" kern="10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zh-CN" sz="1800" kern="100" spc="-300">
                          <a:effectLst/>
                          <a:latin typeface="微软雅黑" pitchFamily="34" charset="-122"/>
                          <a:ea typeface="微软雅黑" pitchFamily="34" charset="-122"/>
                        </a:rPr>
                        <a:t>元</a:t>
                      </a:r>
                      <a:endParaRPr lang="zh-CN" sz="1800" kern="10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zh-CN" sz="1800" kern="100" spc="-300">
                          <a:effectLst/>
                          <a:latin typeface="微软雅黑" pitchFamily="34" charset="-122"/>
                          <a:ea typeface="微软雅黑" pitchFamily="34" charset="-122"/>
                        </a:rPr>
                        <a:t>角</a:t>
                      </a:r>
                      <a:endParaRPr lang="zh-CN" sz="1800" kern="10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zh-CN" sz="1800" kern="100" spc="-300">
                          <a:effectLst/>
                          <a:latin typeface="微软雅黑" pitchFamily="34" charset="-122"/>
                          <a:ea typeface="微软雅黑" pitchFamily="34" charset="-122"/>
                        </a:rPr>
                        <a:t>分</a:t>
                      </a:r>
                      <a:endParaRPr lang="zh-CN" sz="1800" kern="10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29546">
                <a:tc vMerge="1">
                  <a:txBody>
                    <a:bodyPr/>
                    <a:lstStyle/>
                    <a:p>
                      <a:endParaRPr lang="zh-CN" altLang="en-US"/>
                    </a:p>
                  </a:txBody>
                  <a:tcPr/>
                </a:tc>
                <a:tc gridSpan="6"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hMerge="1" vMerge="1">
                  <a:txBody>
                    <a:bodyPr/>
                    <a:lstStyle/>
                    <a:p>
                      <a:endParaRPr lang="zh-CN" altLang="en-US"/>
                    </a:p>
                  </a:txBody>
                  <a:tcPr/>
                </a:tc>
                <a:tc>
                  <a:txBody>
                    <a:bodyPr/>
                    <a:lstStyle/>
                    <a:p>
                      <a:pPr algn="just">
                        <a:spcAft>
                          <a:spcPts val="0"/>
                        </a:spcAft>
                      </a:pPr>
                      <a:r>
                        <a:rPr lang="en-US" sz="1800" kern="100" dirty="0">
                          <a:effectLst/>
                          <a:latin typeface="微软雅黑" pitchFamily="34" charset="-122"/>
                          <a:ea typeface="微软雅黑" pitchFamily="34" charset="-122"/>
                        </a:rPr>
                        <a:t> </a:t>
                      </a:r>
                      <a:endParaRPr lang="zh-CN" sz="1800" kern="100" dirty="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en-US" sz="1800" kern="100" dirty="0">
                          <a:effectLst/>
                          <a:latin typeface="微软雅黑" pitchFamily="34" charset="-122"/>
                          <a:ea typeface="微软雅黑" pitchFamily="34" charset="-122"/>
                        </a:rPr>
                        <a:t> </a:t>
                      </a:r>
                      <a:endParaRPr lang="zh-CN" sz="1800" kern="100" dirty="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en-US" sz="1800" kern="100" dirty="0">
                          <a:effectLst/>
                          <a:latin typeface="微软雅黑" pitchFamily="34" charset="-122"/>
                          <a:ea typeface="微软雅黑" pitchFamily="34" charset="-122"/>
                        </a:rPr>
                        <a:t> </a:t>
                      </a:r>
                      <a:endParaRPr lang="zh-CN" sz="1800" kern="100" dirty="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en-US" sz="1800" kern="100">
                          <a:effectLst/>
                          <a:latin typeface="微软雅黑" pitchFamily="34" charset="-122"/>
                          <a:ea typeface="微软雅黑" pitchFamily="34" charset="-122"/>
                        </a:rPr>
                        <a:t> </a:t>
                      </a:r>
                      <a:endParaRPr lang="zh-CN" sz="1800" kern="10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en-US" sz="1800" kern="100">
                          <a:effectLst/>
                          <a:latin typeface="微软雅黑" pitchFamily="34" charset="-122"/>
                          <a:ea typeface="微软雅黑" pitchFamily="34" charset="-122"/>
                        </a:rPr>
                        <a:t> </a:t>
                      </a:r>
                      <a:endParaRPr lang="zh-CN" sz="1800" kern="10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en-US" sz="1800" kern="100">
                          <a:effectLst/>
                          <a:latin typeface="微软雅黑" pitchFamily="34" charset="-122"/>
                          <a:ea typeface="微软雅黑" pitchFamily="34" charset="-122"/>
                        </a:rPr>
                        <a:t> </a:t>
                      </a:r>
                      <a:endParaRPr lang="zh-CN" sz="1800" kern="10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en-US" sz="1800" kern="100">
                          <a:effectLst/>
                          <a:latin typeface="微软雅黑" pitchFamily="34" charset="-122"/>
                          <a:ea typeface="微软雅黑" pitchFamily="34" charset="-122"/>
                        </a:rPr>
                        <a:t> </a:t>
                      </a:r>
                      <a:endParaRPr lang="zh-CN" sz="1800" kern="10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en-US" sz="1800" kern="100">
                          <a:effectLst/>
                          <a:latin typeface="微软雅黑" pitchFamily="34" charset="-122"/>
                          <a:ea typeface="微软雅黑" pitchFamily="34" charset="-122"/>
                        </a:rPr>
                        <a:t> </a:t>
                      </a:r>
                      <a:endParaRPr lang="zh-CN" sz="1800" kern="10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en-US" sz="1800" kern="100">
                          <a:effectLst/>
                          <a:latin typeface="微软雅黑" pitchFamily="34" charset="-122"/>
                          <a:ea typeface="微软雅黑" pitchFamily="34" charset="-122"/>
                        </a:rPr>
                        <a:t> </a:t>
                      </a:r>
                      <a:endParaRPr lang="zh-CN" sz="1800" kern="10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just">
                        <a:spcAft>
                          <a:spcPts val="0"/>
                        </a:spcAft>
                      </a:pPr>
                      <a:r>
                        <a:rPr lang="en-US" sz="1800" kern="100" dirty="0">
                          <a:effectLst/>
                          <a:latin typeface="微软雅黑" pitchFamily="34" charset="-122"/>
                          <a:ea typeface="微软雅黑" pitchFamily="34" charset="-122"/>
                        </a:rPr>
                        <a:t> </a:t>
                      </a:r>
                      <a:endParaRPr lang="zh-CN" sz="1800" kern="100" dirty="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729000">
                <a:tc gridSpan="3">
                  <a:txBody>
                    <a:bodyPr/>
                    <a:lstStyle/>
                    <a:p>
                      <a:pPr algn="just">
                        <a:spcAft>
                          <a:spcPts val="0"/>
                        </a:spcAft>
                      </a:pPr>
                      <a:r>
                        <a:rPr lang="zh-CN" sz="1800" kern="100" dirty="0">
                          <a:effectLst/>
                          <a:latin typeface="微软雅黑" pitchFamily="34" charset="-122"/>
                          <a:ea typeface="微软雅黑" pitchFamily="34" charset="-122"/>
                        </a:rPr>
                        <a:t>备</a:t>
                      </a:r>
                      <a:r>
                        <a:rPr lang="en-US" sz="1800" kern="100" dirty="0">
                          <a:effectLst/>
                          <a:latin typeface="微软雅黑" pitchFamily="34" charset="-122"/>
                          <a:ea typeface="微软雅黑" pitchFamily="34" charset="-122"/>
                        </a:rPr>
                        <a:t>   </a:t>
                      </a:r>
                      <a:r>
                        <a:rPr lang="zh-CN" sz="1800" kern="100" dirty="0">
                          <a:effectLst/>
                          <a:latin typeface="微软雅黑" pitchFamily="34" charset="-122"/>
                          <a:ea typeface="微软雅黑" pitchFamily="34" charset="-122"/>
                        </a:rPr>
                        <a:t>注</a:t>
                      </a:r>
                    </a:p>
                    <a:p>
                      <a:pPr algn="just">
                        <a:spcAft>
                          <a:spcPts val="0"/>
                        </a:spcAft>
                      </a:pPr>
                      <a:r>
                        <a:rPr lang="en-US" sz="1800" kern="100" dirty="0">
                          <a:effectLst/>
                          <a:latin typeface="微软雅黑" pitchFamily="34" charset="-122"/>
                          <a:ea typeface="微软雅黑" pitchFamily="34" charset="-122"/>
                        </a:rPr>
                        <a:t> </a:t>
                      </a:r>
                      <a:endParaRPr lang="zh-CN" sz="1800" kern="100" dirty="0">
                        <a:effectLst/>
                        <a:latin typeface="微软雅黑" pitchFamily="34" charset="-122"/>
                        <a:ea typeface="微软雅黑" pitchFamily="34" charset="-122"/>
                      </a:endParaRPr>
                    </a:p>
                    <a:p>
                      <a:pPr algn="just">
                        <a:spcAft>
                          <a:spcPts val="0"/>
                        </a:spcAft>
                      </a:pPr>
                      <a:r>
                        <a:rPr lang="en-US" sz="1800" kern="100" dirty="0">
                          <a:effectLst/>
                          <a:latin typeface="微软雅黑" pitchFamily="34" charset="-122"/>
                          <a:ea typeface="微软雅黑" pitchFamily="34" charset="-122"/>
                        </a:rPr>
                        <a:t> </a:t>
                      </a:r>
                      <a:endParaRPr lang="zh-CN" sz="1800" kern="100" dirty="0">
                        <a:effectLst/>
                        <a:latin typeface="微软雅黑" pitchFamily="34" charset="-122"/>
                        <a:ea typeface="微软雅黑" pitchFamily="34" charset="-122"/>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gridSpan="14">
                  <a:txBody>
                    <a:bodyPr/>
                    <a:lstStyle/>
                    <a:p>
                      <a:pPr algn="just">
                        <a:spcAft>
                          <a:spcPts val="0"/>
                        </a:spcAft>
                      </a:pPr>
                      <a:r>
                        <a:rPr lang="zh-CN" sz="1800" kern="100" dirty="0" smtClean="0">
                          <a:effectLst/>
                          <a:latin typeface="微软雅黑" pitchFamily="34" charset="-122"/>
                          <a:ea typeface="微软雅黑" pitchFamily="34" charset="-122"/>
                        </a:rPr>
                        <a:t>科目</a:t>
                      </a:r>
                      <a:r>
                        <a:rPr lang="en-US" sz="1800" u="sng" kern="100" dirty="0" smtClean="0">
                          <a:effectLst/>
                          <a:latin typeface="微软雅黑" pitchFamily="34" charset="-122"/>
                          <a:ea typeface="微软雅黑" pitchFamily="34" charset="-122"/>
                        </a:rPr>
                        <a:t>    </a:t>
                      </a:r>
                      <a:endParaRPr lang="zh-CN" sz="1800" kern="100" dirty="0">
                        <a:effectLst/>
                        <a:latin typeface="微软雅黑" pitchFamily="34" charset="-122"/>
                        <a:ea typeface="微软雅黑" pitchFamily="34" charset="-122"/>
                      </a:endParaRPr>
                    </a:p>
                    <a:p>
                      <a:pPr algn="just">
                        <a:spcAft>
                          <a:spcPts val="0"/>
                        </a:spcAft>
                      </a:pPr>
                      <a:r>
                        <a:rPr lang="zh-CN" sz="1800" kern="100" dirty="0">
                          <a:effectLst/>
                          <a:latin typeface="微软雅黑" pitchFamily="34" charset="-122"/>
                          <a:ea typeface="微软雅黑" pitchFamily="34" charset="-122"/>
                        </a:rPr>
                        <a:t>对方科目</a:t>
                      </a:r>
                      <a:r>
                        <a:rPr lang="en-US" sz="1800" u="sng" kern="100" dirty="0">
                          <a:effectLst/>
                          <a:latin typeface="微软雅黑" pitchFamily="34" charset="-122"/>
                          <a:ea typeface="微软雅黑" pitchFamily="34" charset="-122"/>
                        </a:rPr>
                        <a:t>                   </a:t>
                      </a:r>
                      <a:r>
                        <a:rPr lang="en-US" sz="1800" kern="100" dirty="0">
                          <a:effectLst/>
                          <a:latin typeface="微软雅黑" pitchFamily="34" charset="-122"/>
                          <a:ea typeface="微软雅黑" pitchFamily="34" charset="-122"/>
                        </a:rPr>
                        <a:t>    </a:t>
                      </a:r>
                      <a:endParaRPr lang="zh-CN" sz="1800" kern="100" dirty="0">
                        <a:effectLst/>
                        <a:latin typeface="微软雅黑" pitchFamily="34" charset="-122"/>
                        <a:ea typeface="微软雅黑" pitchFamily="34" charset="-122"/>
                      </a:endParaRPr>
                    </a:p>
                    <a:p>
                      <a:pPr algn="just">
                        <a:spcAft>
                          <a:spcPts val="0"/>
                        </a:spcAft>
                      </a:pPr>
                      <a:r>
                        <a:rPr lang="zh-CN" sz="1800" kern="100" dirty="0">
                          <a:effectLst/>
                          <a:latin typeface="微软雅黑" pitchFamily="34" charset="-122"/>
                          <a:ea typeface="微软雅黑" pitchFamily="34" charset="-122"/>
                        </a:rPr>
                        <a:t>财务主管</a:t>
                      </a:r>
                      <a:r>
                        <a:rPr lang="en-US" sz="1800" kern="100" dirty="0">
                          <a:effectLst/>
                          <a:latin typeface="微软雅黑" pitchFamily="34" charset="-122"/>
                          <a:ea typeface="微软雅黑" pitchFamily="34" charset="-122"/>
                        </a:rPr>
                        <a:t>                </a:t>
                      </a:r>
                      <a:r>
                        <a:rPr lang="zh-CN" sz="1800" kern="100" dirty="0">
                          <a:effectLst/>
                          <a:latin typeface="微软雅黑" pitchFamily="34" charset="-122"/>
                          <a:ea typeface="微软雅黑" pitchFamily="34" charset="-122"/>
                        </a:rPr>
                        <a:t>复核</a:t>
                      </a:r>
                      <a:r>
                        <a:rPr lang="en-US" sz="1800" kern="100" dirty="0">
                          <a:effectLst/>
                          <a:latin typeface="微软雅黑" pitchFamily="34" charset="-122"/>
                          <a:ea typeface="微软雅黑" pitchFamily="34" charset="-122"/>
                        </a:rPr>
                        <a:t>           </a:t>
                      </a:r>
                      <a:r>
                        <a:rPr lang="zh-CN" sz="1800" kern="100" dirty="0">
                          <a:effectLst/>
                          <a:latin typeface="微软雅黑" pitchFamily="34" charset="-122"/>
                          <a:ea typeface="微软雅黑" pitchFamily="34" charset="-122"/>
                        </a:rPr>
                        <a:t>经办</a:t>
                      </a: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bl>
          </a:graphicData>
        </a:graphic>
      </p:graphicFrame>
      <p:sp>
        <p:nvSpPr>
          <p:cNvPr id="12" name="文本框 148"/>
          <p:cNvSpPr txBox="1">
            <a:spLocks noChangeArrowheads="1"/>
          </p:cNvSpPr>
          <p:nvPr/>
        </p:nvSpPr>
        <p:spPr bwMode="auto">
          <a:xfrm>
            <a:off x="5646100" y="1175313"/>
            <a:ext cx="34290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3" name="TextBox 12"/>
          <p:cNvSpPr txBox="1"/>
          <p:nvPr/>
        </p:nvSpPr>
        <p:spPr>
          <a:xfrm>
            <a:off x="2496401" y="1133864"/>
            <a:ext cx="4108817" cy="923330"/>
          </a:xfrm>
          <a:prstGeom prst="rect">
            <a:avLst/>
          </a:prstGeom>
          <a:noFill/>
        </p:spPr>
        <p:txBody>
          <a:bodyPr wrap="none" rtlCol="0">
            <a:spAutoFit/>
          </a:bodyPr>
          <a:lstStyle/>
          <a:p>
            <a:pPr>
              <a:lnSpc>
                <a:spcPct val="150000"/>
              </a:lnSpc>
            </a:pPr>
            <a:r>
              <a:rPr lang="zh-CN" altLang="en-US" sz="1800" u="sng" dirty="0" smtClean="0">
                <a:latin typeface="微软雅黑" pitchFamily="34" charset="-122"/>
                <a:ea typeface="微软雅黑" pitchFamily="34" charset="-122"/>
              </a:rPr>
              <a:t>中国工商银行银行汇票申请书（存根）</a:t>
            </a:r>
            <a:endParaRPr lang="en-US" altLang="zh-CN" sz="1800" u="sng"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委托日期           年          月          日</a:t>
            </a:r>
            <a:endParaRPr lang="zh-CN" altLang="en-US" sz="1800" dirty="0">
              <a:latin typeface="微软雅黑" pitchFamily="34" charset="-122"/>
              <a:ea typeface="微软雅黑" pitchFamily="34" charset="-122"/>
            </a:endParaRPr>
          </a:p>
        </p:txBody>
      </p:sp>
      <p:sp>
        <p:nvSpPr>
          <p:cNvPr id="14" name="TextBox 13"/>
          <p:cNvSpPr txBox="1"/>
          <p:nvPr/>
        </p:nvSpPr>
        <p:spPr>
          <a:xfrm>
            <a:off x="7392945" y="1133864"/>
            <a:ext cx="922047" cy="507831"/>
          </a:xfrm>
          <a:prstGeom prst="rect">
            <a:avLst/>
          </a:prstGeom>
          <a:noFill/>
        </p:spPr>
        <p:txBody>
          <a:bodyPr wrap="none" rtlCol="0">
            <a:spAutoFit/>
          </a:bodyPr>
          <a:lstStyle/>
          <a:p>
            <a:pPr>
              <a:lnSpc>
                <a:spcPct val="150000"/>
              </a:lnSpc>
            </a:pPr>
            <a:r>
              <a:rPr lang="zh-CN" altLang="en-US" sz="1800" dirty="0" smtClean="0">
                <a:latin typeface="微软雅黑" pitchFamily="34" charset="-122"/>
                <a:ea typeface="微软雅黑" pitchFamily="34" charset="-122"/>
              </a:rPr>
              <a:t>第    号</a:t>
            </a:r>
            <a:endParaRPr lang="zh-CN" altLang="en-US" sz="1800" dirty="0">
              <a:latin typeface="微软雅黑" pitchFamily="34" charset="-122"/>
              <a:ea typeface="微软雅黑" pitchFamily="34" charset="-122"/>
            </a:endParaRPr>
          </a:p>
        </p:txBody>
      </p:sp>
      <p:sp>
        <p:nvSpPr>
          <p:cNvPr id="15" name="TextBox 14"/>
          <p:cNvSpPr txBox="1"/>
          <p:nvPr/>
        </p:nvSpPr>
        <p:spPr>
          <a:xfrm>
            <a:off x="6888889" y="1318399"/>
            <a:ext cx="319318" cy="507831"/>
          </a:xfrm>
          <a:prstGeom prst="rect">
            <a:avLst/>
          </a:prstGeom>
          <a:noFill/>
        </p:spPr>
        <p:txBody>
          <a:bodyPr wrap="none" rtlCol="0">
            <a:spAutoFit/>
          </a:bodyPr>
          <a:lstStyle/>
          <a:p>
            <a:pPr>
              <a:lnSpc>
                <a:spcPct val="150000"/>
              </a:lnSpc>
            </a:pPr>
            <a:r>
              <a:rPr lang="en-US" altLang="zh-CN" sz="1800" dirty="0" smtClean="0">
                <a:latin typeface="微软雅黑" pitchFamily="34" charset="-122"/>
                <a:ea typeface="微软雅黑" pitchFamily="34" charset="-122"/>
              </a:rPr>
              <a:t>1</a:t>
            </a:r>
            <a:endParaRPr lang="zh-CN" altLang="en-US" sz="1800" dirty="0">
              <a:latin typeface="微软雅黑" pitchFamily="34" charset="-122"/>
              <a:ea typeface="微软雅黑" pitchFamily="34" charset="-122"/>
            </a:endParaRPr>
          </a:p>
        </p:txBody>
      </p:sp>
      <p:sp>
        <p:nvSpPr>
          <p:cNvPr id="16" name="矩形 15"/>
          <p:cNvSpPr/>
          <p:nvPr/>
        </p:nvSpPr>
        <p:spPr>
          <a:xfrm>
            <a:off x="840217" y="1234783"/>
            <a:ext cx="7704856" cy="3849342"/>
          </a:xfrm>
          <a:prstGeom prst="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nvGrpSpPr>
          <p:cNvPr id="17" name="组合 16"/>
          <p:cNvGrpSpPr/>
          <p:nvPr/>
        </p:nvGrpSpPr>
        <p:grpSpPr>
          <a:xfrm>
            <a:off x="6478456" y="632708"/>
            <a:ext cx="1123788" cy="1169798"/>
            <a:chOff x="7521013" y="301559"/>
            <a:chExt cx="1123788" cy="1169798"/>
          </a:xfrm>
        </p:grpSpPr>
        <p:grpSp>
          <p:nvGrpSpPr>
            <p:cNvPr id="18" name="Group 157"/>
            <p:cNvGrpSpPr/>
            <p:nvPr/>
          </p:nvGrpSpPr>
          <p:grpSpPr>
            <a:xfrm rot="1457873">
              <a:off x="7521013" y="301559"/>
              <a:ext cx="967880" cy="1169798"/>
              <a:chOff x="0" y="0"/>
              <a:chExt cx="832429" cy="1006091"/>
            </a:xfrm>
          </p:grpSpPr>
          <p:sp>
            <p:nvSpPr>
              <p:cNvPr id="21"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19050" cap="flat">
                <a:solidFill>
                  <a:srgbClr val="084CA1"/>
                </a:solidFill>
                <a:prstDash val="dash"/>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22" name="Shape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noFill/>
              <a:ln w="1905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20" name="TextBox 19"/>
            <p:cNvSpPr txBox="1"/>
            <p:nvPr/>
          </p:nvSpPr>
          <p:spPr>
            <a:xfrm>
              <a:off x="7670937" y="470319"/>
              <a:ext cx="973864" cy="517255"/>
            </a:xfrm>
            <a:prstGeom prst="rect">
              <a:avLst/>
            </a:prstGeom>
            <a:noFill/>
            <a:ln w="19050">
              <a:noFill/>
            </a:ln>
          </p:spPr>
          <p:txBody>
            <a:bodyPr wrap="square" lIns="68579" tIns="34289" rIns="68579" bIns="34289" rtlCol="0">
              <a:spAutoFit/>
            </a:bodyPr>
            <a:lstStyle/>
            <a:p>
              <a:pPr>
                <a:lnSpc>
                  <a:spcPct val="150000"/>
                </a:lnSpc>
              </a:pPr>
              <a:r>
                <a:rPr lang="zh-CN" altLang="en-US" sz="2200" b="1" dirty="0" smtClean="0">
                  <a:solidFill>
                    <a:srgbClr val="084CA1"/>
                  </a:solidFill>
                  <a:latin typeface="微软雅黑" pitchFamily="34" charset="-122"/>
                  <a:ea typeface="微软雅黑" pitchFamily="34" charset="-122"/>
                  <a:cs typeface="+mn-ea"/>
                </a:rPr>
                <a:t>格 式</a:t>
              </a:r>
              <a:endParaRPr lang="zh-CN" altLang="en-US" sz="2200" b="1" dirty="0">
                <a:solidFill>
                  <a:srgbClr val="084CA1"/>
                </a:solidFill>
                <a:latin typeface="微软雅黑" pitchFamily="34" charset="-122"/>
                <a:ea typeface="微软雅黑" pitchFamily="34" charset="-122"/>
                <a:cs typeface="+mn-ea"/>
              </a:endParaRPr>
            </a:p>
          </p:txBody>
        </p:sp>
      </p:grpSp>
    </p:spTree>
    <p:custDataLst>
      <p:tags r:id="rId1"/>
    </p:custDataLst>
    <p:extLst>
      <p:ext uri="{BB962C8B-B14F-4D97-AF65-F5344CB8AC3E}">
        <p14:creationId xmlns:p14="http://schemas.microsoft.com/office/powerpoint/2010/main" val="29137412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72279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银行汇票</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23" name="组合 122"/>
          <p:cNvGrpSpPr>
            <a:grpSpLocks/>
          </p:cNvGrpSpPr>
          <p:nvPr/>
        </p:nvGrpSpPr>
        <p:grpSpPr bwMode="auto">
          <a:xfrm>
            <a:off x="1274863" y="1779523"/>
            <a:ext cx="5680075" cy="2901950"/>
            <a:chOff x="1980" y="4576"/>
            <a:chExt cx="8945" cy="4570"/>
          </a:xfrm>
        </p:grpSpPr>
        <p:sp>
          <p:nvSpPr>
            <p:cNvPr id="24" name="直线 123"/>
            <p:cNvSpPr>
              <a:spLocks noChangeShapeType="1"/>
            </p:cNvSpPr>
            <p:nvPr/>
          </p:nvSpPr>
          <p:spPr bwMode="auto">
            <a:xfrm>
              <a:off x="4317" y="4962"/>
              <a:ext cx="3963" cy="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pSp>
          <p:nvGrpSpPr>
            <p:cNvPr id="26" name="组合 126"/>
            <p:cNvGrpSpPr>
              <a:grpSpLocks/>
            </p:cNvGrpSpPr>
            <p:nvPr/>
          </p:nvGrpSpPr>
          <p:grpSpPr bwMode="auto">
            <a:xfrm>
              <a:off x="1980" y="4576"/>
              <a:ext cx="8945" cy="4570"/>
              <a:chOff x="1260" y="1706"/>
              <a:chExt cx="8945" cy="4570"/>
            </a:xfrm>
          </p:grpSpPr>
          <p:sp>
            <p:nvSpPr>
              <p:cNvPr id="28" name="自选图形 127"/>
              <p:cNvSpPr>
                <a:spLocks noChangeArrowheads="1"/>
              </p:cNvSpPr>
              <p:nvPr/>
            </p:nvSpPr>
            <p:spPr bwMode="auto">
              <a:xfrm>
                <a:off x="1260" y="5418"/>
                <a:ext cx="2340" cy="780"/>
              </a:xfrm>
              <a:prstGeom prst="flowChartProcess">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9" name="矩形 128"/>
              <p:cNvSpPr>
                <a:spLocks noChangeArrowheads="1"/>
              </p:cNvSpPr>
              <p:nvPr/>
            </p:nvSpPr>
            <p:spPr bwMode="auto">
              <a:xfrm>
                <a:off x="7560" y="5340"/>
                <a:ext cx="2645" cy="936"/>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30" name="矩形 129"/>
              <p:cNvSpPr>
                <a:spLocks noChangeArrowheads="1"/>
              </p:cNvSpPr>
              <p:nvPr/>
            </p:nvSpPr>
            <p:spPr bwMode="auto">
              <a:xfrm>
                <a:off x="7560" y="1706"/>
                <a:ext cx="2532" cy="78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31" name="矩形 130"/>
              <p:cNvSpPr>
                <a:spLocks noChangeArrowheads="1"/>
              </p:cNvSpPr>
              <p:nvPr/>
            </p:nvSpPr>
            <p:spPr bwMode="auto">
              <a:xfrm>
                <a:off x="1440" y="1706"/>
                <a:ext cx="2160" cy="78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32" name="直线 131"/>
              <p:cNvSpPr>
                <a:spLocks noChangeShapeType="1"/>
              </p:cNvSpPr>
              <p:nvPr/>
            </p:nvSpPr>
            <p:spPr bwMode="auto">
              <a:xfrm>
                <a:off x="8391" y="2486"/>
                <a:ext cx="0" cy="2854"/>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33" name="直线 132"/>
              <p:cNvSpPr>
                <a:spLocks noChangeShapeType="1"/>
              </p:cNvSpPr>
              <p:nvPr/>
            </p:nvSpPr>
            <p:spPr bwMode="auto">
              <a:xfrm flipV="1">
                <a:off x="9752" y="2486"/>
                <a:ext cx="0" cy="2854"/>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34" name="直线 133"/>
              <p:cNvSpPr>
                <a:spLocks noChangeShapeType="1"/>
              </p:cNvSpPr>
              <p:nvPr/>
            </p:nvSpPr>
            <p:spPr bwMode="auto">
              <a:xfrm flipH="1" flipV="1">
                <a:off x="3600" y="5808"/>
                <a:ext cx="3960" cy="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35" name="直线 134"/>
              <p:cNvSpPr>
                <a:spLocks noChangeShapeType="1"/>
              </p:cNvSpPr>
              <p:nvPr/>
            </p:nvSpPr>
            <p:spPr bwMode="auto">
              <a:xfrm flipV="1">
                <a:off x="3420" y="2486"/>
                <a:ext cx="0" cy="2932"/>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36" name="直线 135"/>
              <p:cNvSpPr>
                <a:spLocks noChangeShapeType="1"/>
              </p:cNvSpPr>
              <p:nvPr/>
            </p:nvSpPr>
            <p:spPr bwMode="auto">
              <a:xfrm flipV="1">
                <a:off x="2520" y="2486"/>
                <a:ext cx="0" cy="2932"/>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37" name="直线 136"/>
              <p:cNvSpPr>
                <a:spLocks noChangeShapeType="1"/>
              </p:cNvSpPr>
              <p:nvPr/>
            </p:nvSpPr>
            <p:spPr bwMode="auto">
              <a:xfrm>
                <a:off x="1620" y="2486"/>
                <a:ext cx="0" cy="2932"/>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pSp>
      </p:grpSp>
      <p:graphicFrame>
        <p:nvGraphicFramePr>
          <p:cNvPr id="38" name="表格 37"/>
          <p:cNvGraphicFramePr>
            <a:graphicFrameLocks noGrp="1"/>
          </p:cNvGraphicFramePr>
          <p:nvPr>
            <p:extLst>
              <p:ext uri="{D42A27DB-BD31-4B8C-83A1-F6EECF244321}">
                <p14:modId xmlns:p14="http://schemas.microsoft.com/office/powerpoint/2010/main" val="1781515949"/>
              </p:ext>
            </p:extLst>
          </p:nvPr>
        </p:nvGraphicFramePr>
        <p:xfrm>
          <a:off x="1315813" y="4241646"/>
          <a:ext cx="1404000" cy="274320"/>
        </p:xfrm>
        <a:graphic>
          <a:graphicData uri="http://schemas.openxmlformats.org/drawingml/2006/table">
            <a:tbl>
              <a:tblPr>
                <a:tableStyleId>{5C22544A-7EE6-4342-B048-85BDC9FD1C3A}</a:tableStyleId>
              </a:tblPr>
              <a:tblGrid>
                <a:gridCol w="1404000"/>
              </a:tblGrid>
              <a:tr h="158719">
                <a:tc>
                  <a:txBody>
                    <a:bodyPr/>
                    <a:lstStyle/>
                    <a:p>
                      <a:pPr marL="0" algn="just" defTabSz="914400" rtl="0" eaLnBrk="1" latinLnBrk="0" hangingPunct="1">
                        <a:spcAft>
                          <a:spcPts val="0"/>
                        </a:spcAft>
                      </a:pPr>
                      <a:r>
                        <a:rPr lang="zh-CN" sz="1800" kern="100" dirty="0">
                          <a:solidFill>
                            <a:schemeClr val="tx1"/>
                          </a:solidFill>
                          <a:effectLst/>
                          <a:latin typeface="微软雅黑" pitchFamily="34" charset="-122"/>
                          <a:ea typeface="微软雅黑" pitchFamily="34" charset="-122"/>
                          <a:cs typeface="+mn-cs"/>
                        </a:rPr>
                        <a:t>申请人开户行</a:t>
                      </a:r>
                    </a:p>
                  </a:txBody>
                  <a:tcPr marL="0" marR="0" marT="0" marB="0" anchor="ctr">
                    <a:noFill/>
                  </a:tcPr>
                </a:tc>
              </a:tr>
            </a:tbl>
          </a:graphicData>
        </a:graphic>
      </p:graphicFrame>
      <p:graphicFrame>
        <p:nvGraphicFramePr>
          <p:cNvPr id="39" name="表格 38"/>
          <p:cNvGraphicFramePr>
            <a:graphicFrameLocks noGrp="1"/>
          </p:cNvGraphicFramePr>
          <p:nvPr>
            <p:extLst>
              <p:ext uri="{D42A27DB-BD31-4B8C-83A1-F6EECF244321}">
                <p14:modId xmlns:p14="http://schemas.microsoft.com/office/powerpoint/2010/main" val="920213670"/>
              </p:ext>
            </p:extLst>
          </p:nvPr>
        </p:nvGraphicFramePr>
        <p:xfrm>
          <a:off x="5370910" y="4111342"/>
          <a:ext cx="1512000" cy="548640"/>
        </p:xfrm>
        <a:graphic>
          <a:graphicData uri="http://schemas.openxmlformats.org/drawingml/2006/table">
            <a:tbl>
              <a:tblPr>
                <a:tableStyleId>{5C22544A-7EE6-4342-B048-85BDC9FD1C3A}</a:tableStyleId>
              </a:tblPr>
              <a:tblGrid>
                <a:gridCol w="1512000"/>
              </a:tblGrid>
              <a:tr h="336183">
                <a:tc>
                  <a:txBody>
                    <a:bodyPr/>
                    <a:lstStyle/>
                    <a:p>
                      <a:pPr marL="0" algn="ctr" defTabSz="914400" rtl="0" eaLnBrk="1" latinLnBrk="0" hangingPunct="1">
                        <a:spcAft>
                          <a:spcPts val="0"/>
                        </a:spcAft>
                      </a:pPr>
                      <a:r>
                        <a:rPr lang="zh-CN" sz="1800" kern="100" dirty="0" smtClean="0">
                          <a:solidFill>
                            <a:schemeClr val="tx1"/>
                          </a:solidFill>
                          <a:effectLst/>
                          <a:latin typeface="微软雅黑" pitchFamily="34" charset="-122"/>
                          <a:ea typeface="微软雅黑" pitchFamily="34" charset="-122"/>
                          <a:cs typeface="+mn-cs"/>
                        </a:rPr>
                        <a:t>收款人</a:t>
                      </a:r>
                      <a:r>
                        <a:rPr lang="en-US" altLang="zh-CN" sz="1800" kern="100" dirty="0" smtClean="0">
                          <a:solidFill>
                            <a:schemeClr val="tx1"/>
                          </a:solidFill>
                          <a:effectLst/>
                          <a:latin typeface="微软雅黑" pitchFamily="34" charset="-122"/>
                          <a:ea typeface="微软雅黑" pitchFamily="34" charset="-122"/>
                          <a:cs typeface="+mn-cs"/>
                        </a:rPr>
                        <a:t>(</a:t>
                      </a:r>
                      <a:r>
                        <a:rPr lang="zh-CN" sz="1800" kern="100" dirty="0" smtClean="0">
                          <a:solidFill>
                            <a:schemeClr val="tx1"/>
                          </a:solidFill>
                          <a:effectLst/>
                          <a:latin typeface="微软雅黑" pitchFamily="34" charset="-122"/>
                          <a:ea typeface="微软雅黑" pitchFamily="34" charset="-122"/>
                          <a:cs typeface="+mn-cs"/>
                        </a:rPr>
                        <a:t>持票人</a:t>
                      </a:r>
                      <a:r>
                        <a:rPr lang="en-US" altLang="zh-CN" sz="1800" kern="100" dirty="0" smtClean="0">
                          <a:solidFill>
                            <a:schemeClr val="tx1"/>
                          </a:solidFill>
                          <a:effectLst/>
                          <a:latin typeface="微软雅黑" pitchFamily="34" charset="-122"/>
                          <a:ea typeface="微软雅黑" pitchFamily="34" charset="-122"/>
                          <a:cs typeface="+mn-cs"/>
                        </a:rPr>
                        <a:t>)</a:t>
                      </a:r>
                      <a:endParaRPr lang="zh-CN" sz="1800" kern="100" dirty="0">
                        <a:solidFill>
                          <a:schemeClr val="tx1"/>
                        </a:solidFill>
                        <a:effectLst/>
                        <a:latin typeface="微软雅黑" pitchFamily="34" charset="-122"/>
                        <a:ea typeface="微软雅黑" pitchFamily="34" charset="-122"/>
                        <a:cs typeface="+mn-cs"/>
                      </a:endParaRPr>
                    </a:p>
                    <a:p>
                      <a:pPr marL="0" algn="ctr" defTabSz="914400" rtl="0" eaLnBrk="1" latinLnBrk="0" hangingPunct="1">
                        <a:spcAft>
                          <a:spcPts val="0"/>
                        </a:spcAft>
                      </a:pPr>
                      <a:r>
                        <a:rPr lang="zh-CN" sz="1800" kern="100" dirty="0">
                          <a:solidFill>
                            <a:schemeClr val="tx1"/>
                          </a:solidFill>
                          <a:effectLst/>
                          <a:latin typeface="微软雅黑" pitchFamily="34" charset="-122"/>
                          <a:ea typeface="微软雅黑" pitchFamily="34" charset="-122"/>
                          <a:cs typeface="+mn-cs"/>
                        </a:rPr>
                        <a:t>开户行</a:t>
                      </a:r>
                    </a:p>
                  </a:txBody>
                  <a:tcPr marL="0" marR="0" marT="0" marB="0" anchor="ctr">
                    <a:noFill/>
                  </a:tcPr>
                </a:tc>
              </a:tr>
            </a:tbl>
          </a:graphicData>
        </a:graphic>
      </p:graphicFrame>
      <p:graphicFrame>
        <p:nvGraphicFramePr>
          <p:cNvPr id="40" name="表格 39"/>
          <p:cNvGraphicFramePr>
            <a:graphicFrameLocks noGrp="1"/>
          </p:cNvGraphicFramePr>
          <p:nvPr>
            <p:extLst>
              <p:ext uri="{D42A27DB-BD31-4B8C-83A1-F6EECF244321}">
                <p14:modId xmlns:p14="http://schemas.microsoft.com/office/powerpoint/2010/main" val="908621998"/>
              </p:ext>
            </p:extLst>
          </p:nvPr>
        </p:nvGraphicFramePr>
        <p:xfrm>
          <a:off x="5301463" y="1883415"/>
          <a:ext cx="1548000" cy="274320"/>
        </p:xfrm>
        <a:graphic>
          <a:graphicData uri="http://schemas.openxmlformats.org/drawingml/2006/table">
            <a:tbl>
              <a:tblPr>
                <a:tableStyleId>{5C22544A-7EE6-4342-B048-85BDC9FD1C3A}</a:tableStyleId>
              </a:tblPr>
              <a:tblGrid>
                <a:gridCol w="1548000"/>
              </a:tblGrid>
              <a:tr h="0">
                <a:tc>
                  <a:txBody>
                    <a:bodyPr/>
                    <a:lstStyle/>
                    <a:p>
                      <a:pPr algn="just">
                        <a:spcAft>
                          <a:spcPts val="0"/>
                        </a:spcAft>
                      </a:pPr>
                      <a:r>
                        <a:rPr lang="zh-CN" sz="1800" kern="100" dirty="0" smtClean="0">
                          <a:solidFill>
                            <a:schemeClr val="tx1"/>
                          </a:solidFill>
                          <a:effectLst/>
                          <a:latin typeface="微软雅黑" pitchFamily="34" charset="-122"/>
                          <a:ea typeface="微软雅黑" pitchFamily="34" charset="-122"/>
                        </a:rPr>
                        <a:t>收款人</a:t>
                      </a:r>
                      <a:r>
                        <a:rPr lang="en-US" altLang="zh-CN" sz="1800" kern="100" dirty="0" smtClean="0">
                          <a:solidFill>
                            <a:schemeClr val="tx1"/>
                          </a:solidFill>
                          <a:effectLst/>
                          <a:latin typeface="微软雅黑" pitchFamily="34" charset="-122"/>
                          <a:ea typeface="微软雅黑" pitchFamily="34" charset="-122"/>
                        </a:rPr>
                        <a:t>(</a:t>
                      </a:r>
                      <a:r>
                        <a:rPr lang="zh-CN" sz="1800" kern="100" dirty="0" smtClean="0">
                          <a:solidFill>
                            <a:schemeClr val="tx1"/>
                          </a:solidFill>
                          <a:effectLst/>
                          <a:latin typeface="微软雅黑" pitchFamily="34" charset="-122"/>
                          <a:ea typeface="微软雅黑" pitchFamily="34" charset="-122"/>
                        </a:rPr>
                        <a:t>持票人</a:t>
                      </a:r>
                      <a:r>
                        <a:rPr lang="en-US" altLang="zh-CN" sz="1800" kern="100" dirty="0" smtClean="0">
                          <a:solidFill>
                            <a:schemeClr val="tx1"/>
                          </a:solidFill>
                          <a:effectLst/>
                          <a:latin typeface="微软雅黑" pitchFamily="34" charset="-122"/>
                          <a:ea typeface="微软雅黑" pitchFamily="34" charset="-122"/>
                        </a:rPr>
                        <a:t>)</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graphicFrame>
        <p:nvGraphicFramePr>
          <p:cNvPr id="41" name="表格 40"/>
          <p:cNvGraphicFramePr>
            <a:graphicFrameLocks noGrp="1"/>
          </p:cNvGraphicFramePr>
          <p:nvPr>
            <p:extLst>
              <p:ext uri="{D42A27DB-BD31-4B8C-83A1-F6EECF244321}">
                <p14:modId xmlns:p14="http://schemas.microsoft.com/office/powerpoint/2010/main" val="1216772908"/>
              </p:ext>
            </p:extLst>
          </p:nvPr>
        </p:nvGraphicFramePr>
        <p:xfrm>
          <a:off x="1503463" y="1883415"/>
          <a:ext cx="1188720" cy="274320"/>
        </p:xfrm>
        <a:graphic>
          <a:graphicData uri="http://schemas.openxmlformats.org/drawingml/2006/table">
            <a:tbl>
              <a:tblPr>
                <a:tableStyleId>{5C22544A-7EE6-4342-B048-85BDC9FD1C3A}</a:tableStyleId>
              </a:tblPr>
              <a:tblGrid>
                <a:gridCol w="1188720"/>
              </a:tblGrid>
              <a:tr h="160020">
                <a:tc>
                  <a:txBody>
                    <a:bodyPr/>
                    <a:lstStyle/>
                    <a:p>
                      <a:pPr marL="0" algn="just" defTabSz="914400" rtl="0" eaLnBrk="1" latinLnBrk="0" hangingPunct="1">
                        <a:spcAft>
                          <a:spcPts val="0"/>
                        </a:spcAft>
                      </a:pPr>
                      <a:r>
                        <a:rPr lang="zh-CN" sz="1800" kern="100" dirty="0">
                          <a:solidFill>
                            <a:schemeClr val="tx1"/>
                          </a:solidFill>
                          <a:effectLst/>
                          <a:latin typeface="微软雅黑" pitchFamily="34" charset="-122"/>
                          <a:ea typeface="微软雅黑" pitchFamily="34" charset="-122"/>
                          <a:cs typeface="+mn-cs"/>
                        </a:rPr>
                        <a:t>汇票申请人</a:t>
                      </a:r>
                    </a:p>
                  </a:txBody>
                  <a:tcPr marL="0" marR="0" marT="0" marB="0" anchor="ctr">
                    <a:noFill/>
                  </a:tcPr>
                </a:tc>
              </a:tr>
            </a:tbl>
          </a:graphicData>
        </a:graphic>
      </p:graphicFrame>
      <p:graphicFrame>
        <p:nvGraphicFramePr>
          <p:cNvPr id="42" name="表格 41"/>
          <p:cNvGraphicFramePr>
            <a:graphicFrameLocks noGrp="1"/>
          </p:cNvGraphicFramePr>
          <p:nvPr>
            <p:extLst>
              <p:ext uri="{D42A27DB-BD31-4B8C-83A1-F6EECF244321}">
                <p14:modId xmlns:p14="http://schemas.microsoft.com/office/powerpoint/2010/main" val="2426295098"/>
              </p:ext>
            </p:extLst>
          </p:nvPr>
        </p:nvGraphicFramePr>
        <p:xfrm>
          <a:off x="3081110" y="4011942"/>
          <a:ext cx="1872000" cy="288000"/>
        </p:xfrm>
        <a:graphic>
          <a:graphicData uri="http://schemas.openxmlformats.org/drawingml/2006/table">
            <a:tbl>
              <a:tblPr>
                <a:tableStyleId>{5C22544A-7EE6-4342-B048-85BDC9FD1C3A}</a:tableStyleId>
              </a:tblPr>
              <a:tblGrid>
                <a:gridCol w="1872000"/>
              </a:tblGrid>
              <a:tr h="288000">
                <a:tc>
                  <a:txBody>
                    <a:bodyPr/>
                    <a:lstStyle/>
                    <a:p>
                      <a:pPr algn="just">
                        <a:spcAft>
                          <a:spcPts val="0"/>
                        </a:spcAft>
                      </a:pPr>
                      <a:r>
                        <a:rPr lang="zh-CN" sz="1800" kern="100" dirty="0">
                          <a:solidFill>
                            <a:schemeClr val="tx1"/>
                          </a:solidFill>
                          <a:effectLst/>
                          <a:latin typeface="微软雅黑" pitchFamily="34" charset="-122"/>
                          <a:ea typeface="微软雅黑" pitchFamily="34" charset="-122"/>
                        </a:rPr>
                        <a:t>⑥银行间清算</a:t>
                      </a:r>
                      <a:r>
                        <a:rPr lang="zh-CN" sz="1800" kern="100" dirty="0" smtClean="0">
                          <a:solidFill>
                            <a:schemeClr val="tx1"/>
                          </a:solidFill>
                          <a:effectLst/>
                          <a:latin typeface="微软雅黑" pitchFamily="34" charset="-122"/>
                          <a:ea typeface="微软雅黑" pitchFamily="34" charset="-122"/>
                        </a:rPr>
                        <a:t>资金</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graphicFrame>
        <p:nvGraphicFramePr>
          <p:cNvPr id="43" name="表格 42"/>
          <p:cNvGraphicFramePr>
            <a:graphicFrameLocks noGrp="1"/>
          </p:cNvGraphicFramePr>
          <p:nvPr>
            <p:extLst>
              <p:ext uri="{D42A27DB-BD31-4B8C-83A1-F6EECF244321}">
                <p14:modId xmlns:p14="http://schemas.microsoft.com/office/powerpoint/2010/main" val="3449308081"/>
              </p:ext>
            </p:extLst>
          </p:nvPr>
        </p:nvGraphicFramePr>
        <p:xfrm>
          <a:off x="3138662" y="1707654"/>
          <a:ext cx="1658396" cy="274320"/>
        </p:xfrm>
        <a:graphic>
          <a:graphicData uri="http://schemas.openxmlformats.org/drawingml/2006/table">
            <a:tbl>
              <a:tblPr>
                <a:tableStyleId>{5C22544A-7EE6-4342-B048-85BDC9FD1C3A}</a:tableStyleId>
              </a:tblPr>
              <a:tblGrid>
                <a:gridCol w="1658396"/>
              </a:tblGrid>
              <a:tr h="0">
                <a:tc>
                  <a:txBody>
                    <a:bodyPr/>
                    <a:lstStyle/>
                    <a:p>
                      <a:pPr marL="0" algn="just" defTabSz="914400" rtl="0" eaLnBrk="1" latinLnBrk="0" hangingPunct="1">
                        <a:spcAft>
                          <a:spcPts val="0"/>
                        </a:spcAft>
                      </a:pPr>
                      <a:r>
                        <a:rPr lang="zh-CN" sz="1800" kern="100" dirty="0">
                          <a:solidFill>
                            <a:schemeClr val="tx1"/>
                          </a:solidFill>
                          <a:effectLst/>
                          <a:latin typeface="微软雅黑" pitchFamily="34" charset="-122"/>
                          <a:ea typeface="微软雅黑" pitchFamily="34" charset="-122"/>
                          <a:cs typeface="+mn-cs"/>
                        </a:rPr>
                        <a:t>③使用汇票</a:t>
                      </a:r>
                      <a:r>
                        <a:rPr lang="zh-CN" sz="1800" kern="100" dirty="0" smtClean="0">
                          <a:solidFill>
                            <a:schemeClr val="tx1"/>
                          </a:solidFill>
                          <a:effectLst/>
                          <a:latin typeface="微软雅黑" pitchFamily="34" charset="-122"/>
                          <a:ea typeface="微软雅黑" pitchFamily="34" charset="-122"/>
                          <a:cs typeface="+mn-cs"/>
                        </a:rPr>
                        <a:t>结算</a:t>
                      </a:r>
                      <a:endParaRPr lang="zh-CN" sz="1800" kern="100" dirty="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sp>
        <p:nvSpPr>
          <p:cNvPr id="44" name="TextBox 43"/>
          <p:cNvSpPr txBox="1"/>
          <p:nvPr/>
        </p:nvSpPr>
        <p:spPr>
          <a:xfrm>
            <a:off x="1092821" y="2274823"/>
            <a:ext cx="461665" cy="170816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①申请签发汇票</a:t>
            </a:r>
            <a:endParaRPr lang="zh-CN" altLang="en-US" sz="1800" dirty="0">
              <a:latin typeface="微软雅黑" pitchFamily="34" charset="-122"/>
              <a:ea typeface="微软雅黑" pitchFamily="34" charset="-122"/>
            </a:endParaRPr>
          </a:p>
        </p:txBody>
      </p:sp>
      <p:sp>
        <p:nvSpPr>
          <p:cNvPr id="45" name="TextBox 44"/>
          <p:cNvSpPr txBox="1"/>
          <p:nvPr/>
        </p:nvSpPr>
        <p:spPr>
          <a:xfrm>
            <a:off x="1698502" y="2283718"/>
            <a:ext cx="461665" cy="170816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②收妥款后出票</a:t>
            </a:r>
            <a:endParaRPr lang="zh-CN" altLang="en-US" sz="1800" dirty="0">
              <a:latin typeface="微软雅黑" pitchFamily="34" charset="-122"/>
              <a:ea typeface="微软雅黑" pitchFamily="34" charset="-122"/>
            </a:endParaRPr>
          </a:p>
        </p:txBody>
      </p:sp>
      <p:sp>
        <p:nvSpPr>
          <p:cNvPr id="46" name="TextBox 45"/>
          <p:cNvSpPr txBox="1"/>
          <p:nvPr/>
        </p:nvSpPr>
        <p:spPr>
          <a:xfrm>
            <a:off x="2274566" y="2467069"/>
            <a:ext cx="461665" cy="1477328"/>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⑦退回多余款</a:t>
            </a:r>
            <a:endParaRPr lang="zh-CN" altLang="en-US" sz="1800" dirty="0">
              <a:latin typeface="微软雅黑" pitchFamily="34" charset="-122"/>
              <a:ea typeface="微软雅黑" pitchFamily="34" charset="-122"/>
            </a:endParaRPr>
          </a:p>
        </p:txBody>
      </p:sp>
      <p:sp>
        <p:nvSpPr>
          <p:cNvPr id="47" name="TextBox 46"/>
          <p:cNvSpPr txBox="1"/>
          <p:nvPr/>
        </p:nvSpPr>
        <p:spPr>
          <a:xfrm>
            <a:off x="5136302" y="2427734"/>
            <a:ext cx="738664" cy="1477328"/>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④将汇票提交</a:t>
            </a:r>
            <a:endParaRPr lang="en-US" altLang="zh-CN" sz="1800" dirty="0" smtClean="0">
              <a:latin typeface="微软雅黑" pitchFamily="34" charset="-122"/>
              <a:ea typeface="微软雅黑" pitchFamily="34" charset="-122"/>
            </a:endParaRPr>
          </a:p>
          <a:p>
            <a:r>
              <a:rPr lang="zh-CN" altLang="en-US" sz="1800" dirty="0" smtClean="0">
                <a:latin typeface="微软雅黑" pitchFamily="34" charset="-122"/>
                <a:ea typeface="微软雅黑" pitchFamily="34" charset="-122"/>
              </a:rPr>
              <a:t>银行请求付款</a:t>
            </a:r>
            <a:endParaRPr lang="zh-CN" altLang="en-US" sz="1800" dirty="0">
              <a:latin typeface="微软雅黑" pitchFamily="34" charset="-122"/>
              <a:ea typeface="微软雅黑" pitchFamily="34" charset="-122"/>
            </a:endParaRPr>
          </a:p>
        </p:txBody>
      </p:sp>
      <p:sp>
        <p:nvSpPr>
          <p:cNvPr id="48" name="TextBox 47"/>
          <p:cNvSpPr txBox="1"/>
          <p:nvPr/>
        </p:nvSpPr>
        <p:spPr>
          <a:xfrm>
            <a:off x="6277397" y="2303750"/>
            <a:ext cx="461665" cy="170816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⑤通知票款收妥</a:t>
            </a:r>
            <a:endParaRPr lang="zh-CN" altLang="en-US" sz="1800" dirty="0">
              <a:latin typeface="微软雅黑" pitchFamily="34" charset="-122"/>
              <a:ea typeface="微软雅黑" pitchFamily="34" charset="-122"/>
            </a:endParaRPr>
          </a:p>
        </p:txBody>
      </p:sp>
      <p:grpSp>
        <p:nvGrpSpPr>
          <p:cNvPr id="49" name="组合 48"/>
          <p:cNvGrpSpPr/>
          <p:nvPr/>
        </p:nvGrpSpPr>
        <p:grpSpPr>
          <a:xfrm rot="20971146">
            <a:off x="6997800" y="947696"/>
            <a:ext cx="1707554" cy="1169798"/>
            <a:chOff x="7521013" y="301559"/>
            <a:chExt cx="1096640" cy="1169798"/>
          </a:xfrm>
        </p:grpSpPr>
        <p:grpSp>
          <p:nvGrpSpPr>
            <p:cNvPr id="50" name="Group 157"/>
            <p:cNvGrpSpPr/>
            <p:nvPr/>
          </p:nvGrpSpPr>
          <p:grpSpPr>
            <a:xfrm rot="1457873">
              <a:off x="7521013" y="301559"/>
              <a:ext cx="967880" cy="1169798"/>
              <a:chOff x="0" y="0"/>
              <a:chExt cx="832429" cy="1006091"/>
            </a:xfrm>
          </p:grpSpPr>
          <p:sp>
            <p:nvSpPr>
              <p:cNvPr id="52"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19050" cap="flat">
                <a:solidFill>
                  <a:srgbClr val="084CA1"/>
                </a:solidFill>
                <a:prstDash val="dash"/>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53" name="Shape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noFill/>
              <a:ln w="1905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51" name="TextBox 50"/>
            <p:cNvSpPr txBox="1"/>
            <p:nvPr/>
          </p:nvSpPr>
          <p:spPr>
            <a:xfrm rot="628854">
              <a:off x="7643789" y="462485"/>
              <a:ext cx="973864" cy="517255"/>
            </a:xfrm>
            <a:prstGeom prst="rect">
              <a:avLst/>
            </a:prstGeom>
            <a:noFill/>
            <a:ln w="19050">
              <a:noFill/>
            </a:ln>
          </p:spPr>
          <p:txBody>
            <a:bodyPr wrap="square" lIns="68579" tIns="34289" rIns="68579" bIns="34289" rtlCol="0">
              <a:spAutoFit/>
            </a:bodyPr>
            <a:lstStyle/>
            <a:p>
              <a:pPr>
                <a:lnSpc>
                  <a:spcPct val="150000"/>
                </a:lnSpc>
              </a:pPr>
              <a:r>
                <a:rPr lang="zh-CN" altLang="en-US" sz="2200" b="1" dirty="0" smtClean="0">
                  <a:solidFill>
                    <a:srgbClr val="084CA1"/>
                  </a:solidFill>
                  <a:latin typeface="微软雅黑" pitchFamily="34" charset="-122"/>
                  <a:ea typeface="微软雅黑" pitchFamily="34" charset="-122"/>
                  <a:cs typeface="+mn-ea"/>
                </a:rPr>
                <a:t>结算程序</a:t>
              </a:r>
              <a:endParaRPr lang="zh-CN" altLang="en-US" sz="2200" b="1" dirty="0">
                <a:solidFill>
                  <a:srgbClr val="084CA1"/>
                </a:solidFill>
                <a:latin typeface="微软雅黑" pitchFamily="34" charset="-122"/>
                <a:ea typeface="微软雅黑" pitchFamily="34" charset="-122"/>
                <a:cs typeface="+mn-ea"/>
              </a:endParaRPr>
            </a:p>
          </p:txBody>
        </p:sp>
      </p:grpSp>
    </p:spTree>
    <p:custDataLst>
      <p:tags r:id="rId1"/>
    </p:custDataLst>
    <p:extLst>
      <p:ext uri="{BB962C8B-B14F-4D97-AF65-F5344CB8AC3E}">
        <p14:creationId xmlns:p14="http://schemas.microsoft.com/office/powerpoint/2010/main" val="9395768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72279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银行本票</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aphicFrame>
        <p:nvGraphicFramePr>
          <p:cNvPr id="54" name="表格 53"/>
          <p:cNvGraphicFramePr>
            <a:graphicFrameLocks noGrp="1"/>
          </p:cNvGraphicFramePr>
          <p:nvPr>
            <p:extLst>
              <p:ext uri="{D42A27DB-BD31-4B8C-83A1-F6EECF244321}">
                <p14:modId xmlns:p14="http://schemas.microsoft.com/office/powerpoint/2010/main" val="773121334"/>
              </p:ext>
            </p:extLst>
          </p:nvPr>
        </p:nvGraphicFramePr>
        <p:xfrm>
          <a:off x="909313" y="1383665"/>
          <a:ext cx="7980322" cy="3337560"/>
        </p:xfrm>
        <a:graphic>
          <a:graphicData uri="http://schemas.openxmlformats.org/drawingml/2006/table">
            <a:tbl>
              <a:tblPr firstRow="1" bandRow="1">
                <a:tableStyleId>{69CF1AB2-1976-4502-BF36-3FF5EA218861}</a:tableStyleId>
              </a:tblPr>
              <a:tblGrid>
                <a:gridCol w="1193237"/>
                <a:gridCol w="6787085"/>
              </a:tblGrid>
              <a:tr h="828000">
                <a:tc>
                  <a:txBody>
                    <a:bodyPr/>
                    <a:lstStyle/>
                    <a:p>
                      <a:pPr algn="ctr">
                        <a:lnSpc>
                          <a:spcPct val="150000"/>
                        </a:lnSpc>
                      </a:pPr>
                      <a:r>
                        <a:rPr lang="zh-CN" altLang="en-US" sz="1800" b="0" dirty="0" smtClean="0">
                          <a:latin typeface="微软雅黑" pitchFamily="34" charset="-122"/>
                          <a:ea typeface="微软雅黑" pitchFamily="34" charset="-122"/>
                        </a:rPr>
                        <a:t>含义</a:t>
                      </a:r>
                      <a:endParaRPr lang="zh-CN" altLang="en-US" sz="1800" b="0" dirty="0">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en-US" sz="1800" b="1" kern="1200" dirty="0" smtClean="0">
                          <a:effectLst/>
                          <a:latin typeface="微软雅黑" pitchFamily="34" charset="-122"/>
                          <a:ea typeface="微软雅黑" pitchFamily="34" charset="-122"/>
                        </a:rPr>
                        <a:t>银行本票</a:t>
                      </a:r>
                      <a:r>
                        <a:rPr lang="zh-CN" altLang="en-US" sz="1800" b="0" kern="1200" dirty="0" smtClean="0">
                          <a:effectLst/>
                          <a:latin typeface="微软雅黑" pitchFamily="34" charset="-122"/>
                          <a:ea typeface="微软雅黑" pitchFamily="34" charset="-122"/>
                        </a:rPr>
                        <a:t>是银行签发的，承诺自己在见票时无条件支付确定金额给收款人或者持票人的票据。</a:t>
                      </a:r>
                      <a:endParaRPr lang="zh-CN" altLang="en-US" sz="1800" b="0" dirty="0">
                        <a:solidFill>
                          <a:schemeClr val="tx1"/>
                        </a:solidFill>
                        <a:latin typeface="微软雅黑" pitchFamily="34" charset="-122"/>
                        <a:ea typeface="微软雅黑" pitchFamily="34" charset="-122"/>
                        <a:cs typeface="+mn-ea"/>
                      </a:endParaRPr>
                    </a:p>
                  </a:txBody>
                  <a:tcPr anchor="ctr">
                    <a:noFill/>
                  </a:tcPr>
                </a:tc>
              </a:tr>
              <a:tr h="432000">
                <a:tc>
                  <a:txBody>
                    <a:bodyPr/>
                    <a:lstStyle/>
                    <a:p>
                      <a:pPr algn="ctr">
                        <a:lnSpc>
                          <a:spcPct val="150000"/>
                        </a:lnSpc>
                      </a:pPr>
                      <a:r>
                        <a:rPr lang="zh-CN" altLang="en-US" sz="1800" b="0" dirty="0" smtClean="0">
                          <a:latin typeface="微软雅黑" pitchFamily="34" charset="-122"/>
                          <a:ea typeface="微软雅黑" pitchFamily="34" charset="-122"/>
                        </a:rPr>
                        <a:t>特点</a:t>
                      </a:r>
                      <a:endParaRPr lang="zh-CN" altLang="en-US" sz="1800" b="0" dirty="0">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en-US" sz="1800" b="0" kern="1200" dirty="0" smtClean="0">
                          <a:effectLst/>
                          <a:latin typeface="微软雅黑" pitchFamily="34" charset="-122"/>
                          <a:ea typeface="微软雅黑" pitchFamily="34" charset="-122"/>
                        </a:rPr>
                        <a:t>（</a:t>
                      </a:r>
                      <a:r>
                        <a:rPr lang="en-US" altLang="zh-CN" sz="1800" b="0" kern="1200" dirty="0" smtClean="0">
                          <a:effectLst/>
                          <a:latin typeface="微软雅黑" pitchFamily="34" charset="-122"/>
                          <a:ea typeface="微软雅黑" pitchFamily="34" charset="-122"/>
                        </a:rPr>
                        <a:t>1</a:t>
                      </a:r>
                      <a:r>
                        <a:rPr lang="zh-CN" altLang="en-US" sz="1800" b="0" kern="1200" dirty="0" smtClean="0">
                          <a:effectLst/>
                          <a:latin typeface="微软雅黑" pitchFamily="34" charset="-122"/>
                          <a:ea typeface="微软雅黑" pitchFamily="34" charset="-122"/>
                        </a:rPr>
                        <a:t>）信誉度高，支付能力强</a:t>
                      </a:r>
                      <a:r>
                        <a:rPr lang="zh-CN" altLang="en-US" sz="1800" b="0" dirty="0" smtClean="0">
                          <a:latin typeface="微软雅黑" pitchFamily="34" charset="-122"/>
                          <a:ea typeface="微软雅黑" pitchFamily="34" charset="-122"/>
                        </a:rPr>
                        <a:t>（</a:t>
                      </a:r>
                      <a:r>
                        <a:rPr lang="en-US" altLang="zh-CN" sz="1800" b="0" dirty="0" smtClean="0">
                          <a:latin typeface="微软雅黑" pitchFamily="34" charset="-122"/>
                          <a:ea typeface="微软雅黑" pitchFamily="34" charset="-122"/>
                        </a:rPr>
                        <a:t>2</a:t>
                      </a:r>
                      <a:r>
                        <a:rPr lang="zh-CN" altLang="en-US" sz="1800" b="0" dirty="0" smtClean="0">
                          <a:latin typeface="微软雅黑" pitchFamily="34" charset="-122"/>
                          <a:ea typeface="微软雅黑" pitchFamily="34" charset="-122"/>
                        </a:rPr>
                        <a:t>）银行本票见票即付</a:t>
                      </a:r>
                      <a:endParaRPr lang="zh-CN" altLang="en-US" sz="1800" b="0" dirty="0">
                        <a:latin typeface="微软雅黑" pitchFamily="34" charset="-122"/>
                        <a:ea typeface="微软雅黑" pitchFamily="34" charset="-122"/>
                        <a:cs typeface="+mn-ea"/>
                      </a:endParaRPr>
                    </a:p>
                  </a:txBody>
                  <a:tcPr anchor="ctr">
                    <a:noFill/>
                  </a:tcPr>
                </a:tc>
              </a:tr>
              <a:tr h="432000">
                <a:tc>
                  <a:txBody>
                    <a:bodyPr/>
                    <a:lstStyle/>
                    <a:p>
                      <a:pPr algn="ctr">
                        <a:lnSpc>
                          <a:spcPct val="150000"/>
                        </a:lnSpc>
                      </a:pPr>
                      <a:r>
                        <a:rPr lang="zh-CN" altLang="en-US" sz="1800" b="0" dirty="0" smtClean="0">
                          <a:latin typeface="微软雅黑" pitchFamily="34" charset="-122"/>
                          <a:ea typeface="微软雅黑" pitchFamily="34" charset="-122"/>
                        </a:rPr>
                        <a:t>适用范围</a:t>
                      </a:r>
                      <a:endParaRPr lang="zh-CN" altLang="en-US" sz="1800" b="0" dirty="0">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en-US" sz="1800" b="0" dirty="0" smtClean="0">
                          <a:latin typeface="微软雅黑" pitchFamily="34" charset="-122"/>
                          <a:ea typeface="微软雅黑" pitchFamily="34" charset="-122"/>
                        </a:rPr>
                        <a:t>同一票据交换区域内（</a:t>
                      </a:r>
                      <a:r>
                        <a:rPr lang="zh-CN" altLang="en-US" sz="1800" b="1" dirty="0" smtClean="0">
                          <a:solidFill>
                            <a:srgbClr val="C00000"/>
                          </a:solidFill>
                          <a:latin typeface="微软雅黑" pitchFamily="34" charset="-122"/>
                          <a:ea typeface="微软雅黑" pitchFamily="34" charset="-122"/>
                        </a:rPr>
                        <a:t>同城</a:t>
                      </a:r>
                      <a:r>
                        <a:rPr lang="zh-CN" altLang="en-US" sz="1800" b="0" dirty="0" smtClean="0">
                          <a:latin typeface="微软雅黑" pitchFamily="34" charset="-122"/>
                          <a:ea typeface="微软雅黑" pitchFamily="34" charset="-122"/>
                        </a:rPr>
                        <a:t>）。</a:t>
                      </a:r>
                      <a:endParaRPr lang="zh-CN" altLang="en-US" sz="1800" b="0" dirty="0">
                        <a:latin typeface="微软雅黑" pitchFamily="34" charset="-122"/>
                        <a:ea typeface="微软雅黑" pitchFamily="34" charset="-122"/>
                        <a:cs typeface="+mn-ea"/>
                      </a:endParaRPr>
                    </a:p>
                  </a:txBody>
                  <a:tcPr anchor="ctr">
                    <a:noFill/>
                  </a:tcPr>
                </a:tc>
              </a:tr>
              <a:tr h="432000">
                <a:tc>
                  <a:txBody>
                    <a:bodyPr/>
                    <a:lstStyle/>
                    <a:p>
                      <a:pPr algn="ctr">
                        <a:lnSpc>
                          <a:spcPct val="150000"/>
                        </a:lnSpc>
                      </a:pPr>
                      <a:r>
                        <a:rPr lang="zh-CN" altLang="en-US" sz="1800" b="0" dirty="0" smtClean="0">
                          <a:latin typeface="微软雅黑" pitchFamily="34" charset="-122"/>
                          <a:ea typeface="微软雅黑" pitchFamily="34" charset="-122"/>
                        </a:rPr>
                        <a:t>付款期限</a:t>
                      </a:r>
                      <a:endParaRPr lang="zh-CN" altLang="en-US" sz="1800" b="0" dirty="0">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en-US" sz="1800" b="0" dirty="0" smtClean="0">
                          <a:latin typeface="微软雅黑" pitchFamily="34" charset="-122"/>
                          <a:ea typeface="微软雅黑" pitchFamily="34" charset="-122"/>
                        </a:rPr>
                        <a:t>提示付款期自出票日起</a:t>
                      </a:r>
                      <a:r>
                        <a:rPr lang="zh-CN" altLang="en-US" sz="1800" b="1" dirty="0" smtClean="0">
                          <a:solidFill>
                            <a:srgbClr val="C00000"/>
                          </a:solidFill>
                          <a:latin typeface="微软雅黑" pitchFamily="34" charset="-122"/>
                          <a:ea typeface="微软雅黑" pitchFamily="34" charset="-122"/>
                        </a:rPr>
                        <a:t>最长不得超过</a:t>
                      </a:r>
                      <a:r>
                        <a:rPr lang="en-US" altLang="zh-CN" sz="1800" b="1" dirty="0" smtClean="0">
                          <a:solidFill>
                            <a:srgbClr val="C00000"/>
                          </a:solidFill>
                          <a:latin typeface="微软雅黑" pitchFamily="34" charset="-122"/>
                          <a:ea typeface="微软雅黑" pitchFamily="34" charset="-122"/>
                        </a:rPr>
                        <a:t>2</a:t>
                      </a:r>
                      <a:r>
                        <a:rPr lang="zh-CN" altLang="en-US" sz="1800" b="1" dirty="0" smtClean="0">
                          <a:solidFill>
                            <a:srgbClr val="C00000"/>
                          </a:solidFill>
                          <a:latin typeface="微软雅黑" pitchFamily="34" charset="-122"/>
                          <a:ea typeface="微软雅黑" pitchFamily="34" charset="-122"/>
                        </a:rPr>
                        <a:t>个月</a:t>
                      </a:r>
                      <a:endParaRPr lang="zh-CN" altLang="en-US" sz="1800" b="1" dirty="0">
                        <a:solidFill>
                          <a:srgbClr val="C00000"/>
                        </a:solidFill>
                        <a:latin typeface="微软雅黑" pitchFamily="34" charset="-122"/>
                        <a:ea typeface="微软雅黑" pitchFamily="34" charset="-122"/>
                        <a:cs typeface="+mn-ea"/>
                      </a:endParaRPr>
                    </a:p>
                  </a:txBody>
                  <a:tcPr anchor="ctr">
                    <a:noFill/>
                  </a:tcPr>
                </a:tc>
              </a:tr>
              <a:tr h="432000">
                <a:tc>
                  <a:txBody>
                    <a:bodyPr/>
                    <a:lstStyle/>
                    <a:p>
                      <a:pPr algn="ctr">
                        <a:lnSpc>
                          <a:spcPct val="150000"/>
                        </a:lnSpc>
                      </a:pPr>
                      <a:r>
                        <a:rPr lang="zh-CN" altLang="en-US" sz="1800" b="0" dirty="0" smtClean="0">
                          <a:latin typeface="微软雅黑" pitchFamily="34" charset="-122"/>
                          <a:ea typeface="微软雅黑" pitchFamily="34" charset="-122"/>
                        </a:rPr>
                        <a:t>种类</a:t>
                      </a:r>
                      <a:endParaRPr lang="zh-CN" altLang="en-US" sz="1800" b="0" dirty="0">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en-US" sz="1800" b="0" dirty="0" smtClean="0">
                          <a:latin typeface="微软雅黑" pitchFamily="34" charset="-122"/>
                          <a:ea typeface="微软雅黑" pitchFamily="34" charset="-122"/>
                        </a:rPr>
                        <a:t>不定额本票；定额本票面值分别为</a:t>
                      </a:r>
                      <a:r>
                        <a:rPr lang="en-US" altLang="zh-CN" sz="1800" b="0" dirty="0" smtClean="0">
                          <a:latin typeface="微软雅黑" pitchFamily="34" charset="-122"/>
                          <a:ea typeface="微软雅黑" pitchFamily="34" charset="-122"/>
                        </a:rPr>
                        <a:t>1 000</a:t>
                      </a:r>
                      <a:r>
                        <a:rPr lang="zh-CN" altLang="en-US" sz="1800" b="0" dirty="0" smtClean="0">
                          <a:latin typeface="微软雅黑" pitchFamily="34" charset="-122"/>
                          <a:ea typeface="微软雅黑" pitchFamily="34" charset="-122"/>
                        </a:rPr>
                        <a:t>元、</a:t>
                      </a:r>
                      <a:r>
                        <a:rPr lang="en-US" altLang="zh-CN" sz="1800" b="0" dirty="0" smtClean="0">
                          <a:latin typeface="微软雅黑" pitchFamily="34" charset="-122"/>
                          <a:ea typeface="微软雅黑" pitchFamily="34" charset="-122"/>
                        </a:rPr>
                        <a:t>5 000</a:t>
                      </a:r>
                      <a:r>
                        <a:rPr lang="zh-CN" altLang="en-US" sz="1800" b="0" dirty="0" smtClean="0">
                          <a:latin typeface="微软雅黑" pitchFamily="34" charset="-122"/>
                          <a:ea typeface="微软雅黑" pitchFamily="34" charset="-122"/>
                        </a:rPr>
                        <a:t>元、</a:t>
                      </a:r>
                      <a:r>
                        <a:rPr lang="en-US" altLang="zh-CN" sz="1800" b="0" dirty="0" smtClean="0">
                          <a:latin typeface="微软雅黑" pitchFamily="34" charset="-122"/>
                          <a:ea typeface="微软雅黑" pitchFamily="34" charset="-122"/>
                        </a:rPr>
                        <a:t>10 000</a:t>
                      </a:r>
                      <a:r>
                        <a:rPr lang="zh-CN" altLang="en-US" sz="1800" b="0" dirty="0" smtClean="0">
                          <a:latin typeface="微软雅黑" pitchFamily="34" charset="-122"/>
                          <a:ea typeface="微软雅黑" pitchFamily="34" charset="-122"/>
                        </a:rPr>
                        <a:t>元、</a:t>
                      </a:r>
                      <a:r>
                        <a:rPr lang="en-US" altLang="zh-CN" sz="1800" b="0" dirty="0" smtClean="0">
                          <a:latin typeface="微软雅黑" pitchFamily="34" charset="-122"/>
                          <a:ea typeface="微软雅黑" pitchFamily="34" charset="-122"/>
                        </a:rPr>
                        <a:t>50 000</a:t>
                      </a:r>
                      <a:r>
                        <a:rPr lang="zh-CN" altLang="en-US" sz="1800" b="0" dirty="0" smtClean="0">
                          <a:latin typeface="微软雅黑" pitchFamily="34" charset="-122"/>
                          <a:ea typeface="微软雅黑" pitchFamily="34" charset="-122"/>
                        </a:rPr>
                        <a:t>元。在票面划去转账字样的，为现金本票。</a:t>
                      </a:r>
                      <a:endParaRPr lang="zh-CN" altLang="en-US" sz="1800" b="0" dirty="0">
                        <a:latin typeface="微软雅黑" pitchFamily="34" charset="-122"/>
                        <a:ea typeface="微软雅黑" pitchFamily="34" charset="-122"/>
                        <a:cs typeface="+mn-ea"/>
                      </a:endParaRPr>
                    </a:p>
                  </a:txBody>
                  <a:tcPr anchor="ctr">
                    <a:noFill/>
                  </a:tcPr>
                </a:tc>
              </a:tr>
            </a:tbl>
          </a:graphicData>
        </a:graphic>
      </p:graphicFrame>
    </p:spTree>
    <p:custDataLst>
      <p:tags r:id="rId1"/>
    </p:custDataLst>
    <p:extLst>
      <p:ext uri="{BB962C8B-B14F-4D97-AF65-F5344CB8AC3E}">
        <p14:creationId xmlns:p14="http://schemas.microsoft.com/office/powerpoint/2010/main" val="67202353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72279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银行本票</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9" name="组合 8"/>
          <p:cNvGrpSpPr/>
          <p:nvPr/>
        </p:nvGrpSpPr>
        <p:grpSpPr>
          <a:xfrm>
            <a:off x="7498780" y="709895"/>
            <a:ext cx="1123788" cy="1169798"/>
            <a:chOff x="7521013" y="301559"/>
            <a:chExt cx="1123788" cy="1169798"/>
          </a:xfrm>
        </p:grpSpPr>
        <p:grpSp>
          <p:nvGrpSpPr>
            <p:cNvPr id="10" name="Group 157"/>
            <p:cNvGrpSpPr/>
            <p:nvPr/>
          </p:nvGrpSpPr>
          <p:grpSpPr>
            <a:xfrm rot="1457873">
              <a:off x="7521013" y="301559"/>
              <a:ext cx="967880" cy="1169798"/>
              <a:chOff x="0" y="0"/>
              <a:chExt cx="832429" cy="1006091"/>
            </a:xfrm>
          </p:grpSpPr>
          <p:sp>
            <p:nvSpPr>
              <p:cNvPr id="12"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19050" cap="flat">
                <a:solidFill>
                  <a:srgbClr val="084CA1"/>
                </a:solidFill>
                <a:prstDash val="dash"/>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13" name="Shape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noFill/>
              <a:ln w="1905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11" name="TextBox 10"/>
            <p:cNvSpPr txBox="1"/>
            <p:nvPr/>
          </p:nvSpPr>
          <p:spPr>
            <a:xfrm>
              <a:off x="7670937" y="470319"/>
              <a:ext cx="973864" cy="517255"/>
            </a:xfrm>
            <a:prstGeom prst="rect">
              <a:avLst/>
            </a:prstGeom>
            <a:noFill/>
            <a:ln w="19050">
              <a:noFill/>
            </a:ln>
          </p:spPr>
          <p:txBody>
            <a:bodyPr wrap="square" lIns="68579" tIns="34289" rIns="68579" bIns="34289" rtlCol="0">
              <a:spAutoFit/>
            </a:bodyPr>
            <a:lstStyle/>
            <a:p>
              <a:pPr>
                <a:lnSpc>
                  <a:spcPct val="150000"/>
                </a:lnSpc>
              </a:pPr>
              <a:r>
                <a:rPr lang="zh-CN" altLang="en-US" sz="2200" b="1" dirty="0" smtClean="0">
                  <a:solidFill>
                    <a:srgbClr val="084CA1"/>
                  </a:solidFill>
                  <a:latin typeface="微软雅黑" pitchFamily="34" charset="-122"/>
                  <a:ea typeface="微软雅黑" pitchFamily="34" charset="-122"/>
                  <a:cs typeface="+mn-ea"/>
                </a:rPr>
                <a:t>格 式</a:t>
              </a:r>
              <a:endParaRPr lang="zh-CN" altLang="en-US" sz="2200" b="1" dirty="0">
                <a:solidFill>
                  <a:srgbClr val="084CA1"/>
                </a:solidFill>
                <a:latin typeface="微软雅黑" pitchFamily="34" charset="-122"/>
                <a:ea typeface="微软雅黑" pitchFamily="34" charset="-122"/>
                <a:cs typeface="+mn-ea"/>
              </a:endParaRPr>
            </a:p>
          </p:txBody>
        </p:sp>
      </p:grpSp>
      <p:sp>
        <p:nvSpPr>
          <p:cNvPr id="14" name="文本框 148"/>
          <p:cNvSpPr txBox="1">
            <a:spLocks noChangeArrowheads="1"/>
          </p:cNvSpPr>
          <p:nvPr/>
        </p:nvSpPr>
        <p:spPr bwMode="auto">
          <a:xfrm>
            <a:off x="5537066" y="1388968"/>
            <a:ext cx="34290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5" name="文本框 148"/>
          <p:cNvSpPr txBox="1">
            <a:spLocks noChangeArrowheads="1"/>
          </p:cNvSpPr>
          <p:nvPr/>
        </p:nvSpPr>
        <p:spPr bwMode="auto">
          <a:xfrm>
            <a:off x="5537066" y="1388968"/>
            <a:ext cx="34290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6" name="文本框 148"/>
          <p:cNvSpPr txBox="1">
            <a:spLocks noChangeArrowheads="1"/>
          </p:cNvSpPr>
          <p:nvPr/>
        </p:nvSpPr>
        <p:spPr bwMode="auto">
          <a:xfrm>
            <a:off x="5537066" y="1388968"/>
            <a:ext cx="34290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7" name="TextBox 16"/>
          <p:cNvSpPr txBox="1"/>
          <p:nvPr/>
        </p:nvSpPr>
        <p:spPr>
          <a:xfrm>
            <a:off x="3179455" y="1504309"/>
            <a:ext cx="2448272" cy="923330"/>
          </a:xfrm>
          <a:prstGeom prst="rect">
            <a:avLst/>
          </a:prstGeom>
          <a:noFill/>
        </p:spPr>
        <p:txBody>
          <a:bodyPr wrap="square" rtlCol="0">
            <a:spAutoFit/>
          </a:bodyPr>
          <a:lstStyle/>
          <a:p>
            <a:pPr algn="dist">
              <a:lnSpc>
                <a:spcPct val="150000"/>
              </a:lnSpc>
            </a:pPr>
            <a:r>
              <a:rPr lang="zh-CN" altLang="en-US" sz="1800" b="1" dirty="0" smtClean="0">
                <a:latin typeface="微软雅黑" pitchFamily="34" charset="-122"/>
                <a:ea typeface="微软雅黑" pitchFamily="34" charset="-122"/>
              </a:rPr>
              <a:t>中国工商银行</a:t>
            </a:r>
            <a:endParaRPr lang="en-US" altLang="zh-CN" sz="1800" b="1" dirty="0" smtClean="0">
              <a:latin typeface="微软雅黑" pitchFamily="34" charset="-122"/>
              <a:ea typeface="微软雅黑" pitchFamily="34" charset="-122"/>
            </a:endParaRPr>
          </a:p>
          <a:p>
            <a:pPr algn="ctr">
              <a:lnSpc>
                <a:spcPct val="150000"/>
              </a:lnSpc>
            </a:pPr>
            <a:r>
              <a:rPr lang="zh-CN" altLang="en-US" sz="1800" dirty="0" smtClean="0">
                <a:latin typeface="微软雅黑" pitchFamily="34" charset="-122"/>
                <a:ea typeface="微软雅黑" pitchFamily="34" charset="-122"/>
              </a:rPr>
              <a:t>本   票</a:t>
            </a:r>
            <a:endParaRPr lang="zh-CN" altLang="en-US" sz="1800" dirty="0">
              <a:latin typeface="微软雅黑" pitchFamily="34" charset="-122"/>
              <a:ea typeface="微软雅黑" pitchFamily="34" charset="-122"/>
            </a:endParaRPr>
          </a:p>
        </p:txBody>
      </p:sp>
      <p:sp>
        <p:nvSpPr>
          <p:cNvPr id="18" name="TextBox 17"/>
          <p:cNvSpPr txBox="1"/>
          <p:nvPr/>
        </p:nvSpPr>
        <p:spPr>
          <a:xfrm>
            <a:off x="6312014" y="1547783"/>
            <a:ext cx="1107996" cy="507831"/>
          </a:xfrm>
          <a:prstGeom prst="rect">
            <a:avLst/>
          </a:prstGeom>
          <a:noFill/>
        </p:spPr>
        <p:txBody>
          <a:bodyPr wrap="none" rtlCol="0">
            <a:spAutoFit/>
          </a:bodyPr>
          <a:lstStyle/>
          <a:p>
            <a:pPr>
              <a:lnSpc>
                <a:spcPct val="150000"/>
              </a:lnSpc>
            </a:pPr>
            <a:r>
              <a:rPr lang="zh-CN" altLang="en-US" sz="1800" dirty="0" smtClean="0">
                <a:latin typeface="微软雅黑" pitchFamily="34" charset="-122"/>
                <a:ea typeface="微软雅黑" pitchFamily="34" charset="-122"/>
              </a:rPr>
              <a:t>本票号码</a:t>
            </a:r>
            <a:endParaRPr lang="zh-CN" altLang="en-US" sz="1800" dirty="0">
              <a:latin typeface="微软雅黑" pitchFamily="34" charset="-122"/>
              <a:ea typeface="微软雅黑" pitchFamily="34" charset="-122"/>
            </a:endParaRPr>
          </a:p>
        </p:txBody>
      </p:sp>
      <p:sp>
        <p:nvSpPr>
          <p:cNvPr id="19" name="TextBox 18"/>
          <p:cNvSpPr txBox="1"/>
          <p:nvPr/>
        </p:nvSpPr>
        <p:spPr>
          <a:xfrm>
            <a:off x="6324965" y="1942261"/>
            <a:ext cx="1023037" cy="507831"/>
          </a:xfrm>
          <a:prstGeom prst="rect">
            <a:avLst/>
          </a:prstGeom>
          <a:noFill/>
        </p:spPr>
        <p:txBody>
          <a:bodyPr wrap="none" rtlCol="0">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1 000</a:t>
            </a:r>
            <a:endParaRPr lang="zh-CN" altLang="en-US" sz="1800" dirty="0">
              <a:latin typeface="微软雅黑" pitchFamily="34" charset="-122"/>
              <a:ea typeface="微软雅黑" pitchFamily="34" charset="-122"/>
            </a:endParaRPr>
          </a:p>
        </p:txBody>
      </p:sp>
      <p:sp>
        <p:nvSpPr>
          <p:cNvPr id="20" name="矩形 19"/>
          <p:cNvSpPr/>
          <p:nvPr/>
        </p:nvSpPr>
        <p:spPr>
          <a:xfrm>
            <a:off x="983422" y="1448438"/>
            <a:ext cx="6754221" cy="3571489"/>
          </a:xfrm>
          <a:prstGeom prst="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1" name="矩形 20"/>
          <p:cNvSpPr/>
          <p:nvPr/>
        </p:nvSpPr>
        <p:spPr>
          <a:xfrm>
            <a:off x="1206909" y="1537399"/>
            <a:ext cx="6329241" cy="333851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2" name="矩形 21"/>
          <p:cNvSpPr/>
          <p:nvPr/>
        </p:nvSpPr>
        <p:spPr>
          <a:xfrm>
            <a:off x="1206910" y="1547783"/>
            <a:ext cx="997940" cy="95386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TextBox 22"/>
          <p:cNvSpPr txBox="1"/>
          <p:nvPr/>
        </p:nvSpPr>
        <p:spPr>
          <a:xfrm>
            <a:off x="1148149" y="1563543"/>
            <a:ext cx="1107997" cy="923330"/>
          </a:xfrm>
          <a:prstGeom prst="rect">
            <a:avLst/>
          </a:prstGeom>
          <a:noFill/>
        </p:spPr>
        <p:txBody>
          <a:bodyPr wrap="none" rtlCol="0">
            <a:spAutoFit/>
          </a:bodyPr>
          <a:lstStyle/>
          <a:p>
            <a:pPr algn="ctr">
              <a:lnSpc>
                <a:spcPct val="150000"/>
              </a:lnSpc>
            </a:pPr>
            <a:r>
              <a:rPr lang="zh-CN" altLang="en-US" sz="1800" dirty="0" smtClean="0">
                <a:latin typeface="微软雅黑" pitchFamily="34" charset="-122"/>
                <a:ea typeface="微软雅黑" pitchFamily="34" charset="-122"/>
              </a:rPr>
              <a:t>付款期限</a:t>
            </a:r>
            <a:endParaRPr lang="en-US" altLang="zh-CN" sz="1800" dirty="0" smtClean="0">
              <a:latin typeface="微软雅黑" pitchFamily="34" charset="-122"/>
              <a:ea typeface="微软雅黑" pitchFamily="34" charset="-122"/>
            </a:endParaRPr>
          </a:p>
          <a:p>
            <a:pPr algn="ctr">
              <a:lnSpc>
                <a:spcPct val="150000"/>
              </a:lnSpc>
            </a:pPr>
            <a:r>
              <a:rPr lang="zh-CN" altLang="en-US" sz="1800" dirty="0">
                <a:latin typeface="微软雅黑" pitchFamily="34" charset="-122"/>
                <a:ea typeface="微软雅黑" pitchFamily="34" charset="-122"/>
              </a:rPr>
              <a:t>壹个月</a:t>
            </a:r>
          </a:p>
        </p:txBody>
      </p:sp>
      <p:sp>
        <p:nvSpPr>
          <p:cNvPr id="24" name="TextBox 23"/>
          <p:cNvSpPr txBox="1"/>
          <p:nvPr/>
        </p:nvSpPr>
        <p:spPr>
          <a:xfrm>
            <a:off x="2182761" y="2355631"/>
            <a:ext cx="1176925" cy="923330"/>
          </a:xfrm>
          <a:prstGeom prst="rect">
            <a:avLst/>
          </a:prstGeom>
          <a:noFill/>
        </p:spPr>
        <p:txBody>
          <a:bodyPr wrap="none" rtlCol="0">
            <a:spAutoFit/>
          </a:bodyPr>
          <a:lstStyle/>
          <a:p>
            <a:pPr>
              <a:lnSpc>
                <a:spcPct val="150000"/>
              </a:lnSpc>
            </a:pPr>
            <a:r>
              <a:rPr lang="zh-CN" altLang="en-US" sz="1800" dirty="0" smtClean="0">
                <a:latin typeface="微软雅黑" pitchFamily="34" charset="-122"/>
                <a:ea typeface="微软雅黑" pitchFamily="34" charset="-122"/>
              </a:rPr>
              <a:t>签发日期</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（大 写）</a:t>
            </a:r>
            <a:endParaRPr lang="zh-CN" altLang="en-US" sz="1800" dirty="0">
              <a:latin typeface="微软雅黑" pitchFamily="34" charset="-122"/>
              <a:ea typeface="微软雅黑" pitchFamily="34" charset="-122"/>
            </a:endParaRPr>
          </a:p>
        </p:txBody>
      </p:sp>
      <p:sp>
        <p:nvSpPr>
          <p:cNvPr id="25" name="矩形 24"/>
          <p:cNvSpPr/>
          <p:nvPr/>
        </p:nvSpPr>
        <p:spPr>
          <a:xfrm>
            <a:off x="3215670" y="2859687"/>
            <a:ext cx="3337773" cy="369332"/>
          </a:xfrm>
          <a:prstGeom prst="rect">
            <a:avLst/>
          </a:prstGeom>
        </p:spPr>
        <p:txBody>
          <a:bodyPr wrap="none">
            <a:spAutoFit/>
          </a:bodyPr>
          <a:lstStyle/>
          <a:p>
            <a:r>
              <a:rPr lang="zh-CN" altLang="en-US" sz="1800" dirty="0" smtClean="0">
                <a:latin typeface="微软雅黑" pitchFamily="34" charset="-122"/>
                <a:ea typeface="微软雅黑" pitchFamily="34" charset="-122"/>
              </a:rPr>
              <a:t>贰零          年         月          日</a:t>
            </a:r>
            <a:endParaRPr lang="zh-CN" altLang="zh-CN" sz="1800" dirty="0">
              <a:latin typeface="微软雅黑" pitchFamily="34" charset="-122"/>
              <a:ea typeface="微软雅黑" pitchFamily="34" charset="-122"/>
            </a:endParaRPr>
          </a:p>
        </p:txBody>
      </p:sp>
      <p:sp>
        <p:nvSpPr>
          <p:cNvPr id="26" name="TextBox 25"/>
          <p:cNvSpPr txBox="1"/>
          <p:nvPr/>
        </p:nvSpPr>
        <p:spPr>
          <a:xfrm>
            <a:off x="1891650" y="3147719"/>
            <a:ext cx="1107996" cy="507831"/>
          </a:xfrm>
          <a:prstGeom prst="rect">
            <a:avLst/>
          </a:prstGeom>
          <a:noFill/>
        </p:spPr>
        <p:txBody>
          <a:bodyPr wrap="none" rtlCol="0">
            <a:spAutoFit/>
          </a:bodyPr>
          <a:lstStyle/>
          <a:p>
            <a:pPr>
              <a:lnSpc>
                <a:spcPct val="150000"/>
              </a:lnSpc>
            </a:pPr>
            <a:r>
              <a:rPr lang="zh-CN" altLang="en-US" sz="1800" b="1" dirty="0" smtClean="0">
                <a:latin typeface="微软雅黑" pitchFamily="34" charset="-122"/>
                <a:ea typeface="微软雅黑" pitchFamily="34" charset="-122"/>
              </a:rPr>
              <a:t>收款人：</a:t>
            </a:r>
            <a:endParaRPr lang="zh-CN" altLang="en-US" sz="1800" b="1" dirty="0">
              <a:latin typeface="微软雅黑" pitchFamily="34" charset="-122"/>
              <a:ea typeface="微软雅黑" pitchFamily="34" charset="-122"/>
            </a:endParaRPr>
          </a:p>
        </p:txBody>
      </p:sp>
      <p:sp>
        <p:nvSpPr>
          <p:cNvPr id="27" name="TextBox 26"/>
          <p:cNvSpPr txBox="1"/>
          <p:nvPr/>
        </p:nvSpPr>
        <p:spPr>
          <a:xfrm>
            <a:off x="1891650" y="3497448"/>
            <a:ext cx="3137397" cy="923330"/>
          </a:xfrm>
          <a:prstGeom prst="rect">
            <a:avLst/>
          </a:prstGeom>
          <a:noFill/>
        </p:spPr>
        <p:txBody>
          <a:bodyPr wrap="none" rtlCol="0">
            <a:spAutoFit/>
          </a:bodyPr>
          <a:lstStyle/>
          <a:p>
            <a:pPr>
              <a:lnSpc>
                <a:spcPct val="150000"/>
              </a:lnSpc>
            </a:pPr>
            <a:r>
              <a:rPr lang="zh-CN" altLang="en-US" sz="1800" b="1" dirty="0">
                <a:latin typeface="微软雅黑" pitchFamily="34" charset="-122"/>
                <a:ea typeface="微软雅黑" pitchFamily="34" charset="-122"/>
              </a:rPr>
              <a:t>凭</a:t>
            </a:r>
            <a:r>
              <a:rPr lang="zh-CN" altLang="en-US" sz="1800" b="1" dirty="0" smtClean="0">
                <a:latin typeface="微软雅黑" pitchFamily="34" charset="-122"/>
                <a:ea typeface="微软雅黑" pitchFamily="34" charset="-122"/>
              </a:rPr>
              <a:t>票即付人民币      壹仟元整</a:t>
            </a:r>
            <a:endParaRPr lang="en-US" altLang="zh-CN" sz="1800" b="1" dirty="0" smtClean="0">
              <a:latin typeface="微软雅黑" pitchFamily="34" charset="-122"/>
              <a:ea typeface="微软雅黑" pitchFamily="34" charset="-122"/>
            </a:endParaRPr>
          </a:p>
          <a:p>
            <a:pPr>
              <a:lnSpc>
                <a:spcPct val="150000"/>
              </a:lnSpc>
            </a:pPr>
            <a:r>
              <a:rPr lang="zh-CN" altLang="en-US" sz="1800" b="1" dirty="0" smtClean="0">
                <a:latin typeface="微软雅黑" pitchFamily="34" charset="-122"/>
                <a:ea typeface="微软雅黑" pitchFamily="34" charset="-122"/>
              </a:rPr>
              <a:t>转 账 现 金</a:t>
            </a:r>
            <a:endParaRPr lang="zh-CN" altLang="en-US" sz="1800" b="1" dirty="0">
              <a:latin typeface="微软雅黑" pitchFamily="34" charset="-122"/>
              <a:ea typeface="微软雅黑" pitchFamily="34" charset="-122"/>
            </a:endParaRPr>
          </a:p>
        </p:txBody>
      </p:sp>
      <p:sp>
        <p:nvSpPr>
          <p:cNvPr id="28" name="TextBox 27"/>
          <p:cNvSpPr txBox="1"/>
          <p:nvPr/>
        </p:nvSpPr>
        <p:spPr>
          <a:xfrm>
            <a:off x="5159886" y="4241696"/>
            <a:ext cx="1569660" cy="507831"/>
          </a:xfrm>
          <a:prstGeom prst="rect">
            <a:avLst/>
          </a:prstGeom>
          <a:noFill/>
        </p:spPr>
        <p:txBody>
          <a:bodyPr wrap="none" rtlCol="0">
            <a:spAutoFit/>
          </a:bodyPr>
          <a:lstStyle/>
          <a:p>
            <a:pPr>
              <a:lnSpc>
                <a:spcPct val="150000"/>
              </a:lnSpc>
            </a:pPr>
            <a:r>
              <a:rPr lang="zh-CN" altLang="en-US" sz="1800" dirty="0" smtClean="0">
                <a:latin typeface="微软雅黑" pitchFamily="34" charset="-122"/>
                <a:ea typeface="微软雅黑" pitchFamily="34" charset="-122"/>
              </a:rPr>
              <a:t>签发银行盖章</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5503902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AutoShape 39"/>
          <p:cNvSpPr>
            <a:spLocks noChangeArrowheads="1"/>
          </p:cNvSpPr>
          <p:nvPr/>
        </p:nvSpPr>
        <p:spPr bwMode="ltGray">
          <a:xfrm>
            <a:off x="596057" y="1277994"/>
            <a:ext cx="2838927" cy="538016"/>
          </a:xfrm>
          <a:prstGeom prst="roundRect">
            <a:avLst>
              <a:gd name="adj" fmla="val 11921"/>
            </a:avLst>
          </a:prstGeom>
          <a:solidFill>
            <a:srgbClr val="084CA1"/>
          </a:solidFill>
          <a:ln w="25400">
            <a:solidFill>
              <a:srgbClr val="FEFEFE"/>
            </a:solidFill>
            <a:round/>
          </a:ln>
          <a:effectLst>
            <a:outerShdw dist="53882" dir="2700000" algn="ctr" rotWithShape="0">
              <a:srgbClr val="000000">
                <a:alpha val="50000"/>
              </a:srgbClr>
            </a:outerShdw>
          </a:effectLst>
        </p:spPr>
        <p:txBody>
          <a:bodyPr wrap="none" lIns="68579" tIns="34289" rIns="68579" bIns="34289" anchor="ct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库存现金</a:t>
            </a:r>
          </a:p>
        </p:txBody>
      </p:sp>
      <p:sp>
        <p:nvSpPr>
          <p:cNvPr id="77" name="矩形 76"/>
          <p:cNvSpPr/>
          <p:nvPr/>
        </p:nvSpPr>
        <p:spPr>
          <a:xfrm>
            <a:off x="1421259" y="649144"/>
            <a:ext cx="426113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现金管理</a:t>
            </a:r>
            <a:r>
              <a:rPr lang="zh-CN" altLang="zh-CN" sz="1800" b="1" dirty="0" smtClean="0">
                <a:solidFill>
                  <a:srgbClr val="084CA1"/>
                </a:solidFill>
                <a:ea typeface="微软雅黑"/>
                <a:cs typeface="+mn-ea"/>
              </a:rPr>
              <a:t>制度</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现金的使用范围</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50" name="AutoShape 39"/>
          <p:cNvSpPr>
            <a:spLocks noChangeArrowheads="1"/>
          </p:cNvSpPr>
          <p:nvPr/>
        </p:nvSpPr>
        <p:spPr bwMode="ltGray">
          <a:xfrm>
            <a:off x="594904" y="2648337"/>
            <a:ext cx="2840098" cy="538016"/>
          </a:xfrm>
          <a:prstGeom prst="roundRect">
            <a:avLst>
              <a:gd name="adj" fmla="val 11921"/>
            </a:avLst>
          </a:prstGeom>
          <a:solidFill>
            <a:srgbClr val="084CA1"/>
          </a:solidFill>
          <a:ln w="25400">
            <a:solidFill>
              <a:srgbClr val="FEFEFE"/>
            </a:solidFill>
            <a:round/>
          </a:ln>
          <a:effectLst>
            <a:outerShdw dist="53882" dir="2700000" algn="ctr" rotWithShape="0">
              <a:srgbClr val="000000">
                <a:alpha val="50000"/>
              </a:srgbClr>
            </a:outerShdw>
          </a:effectLst>
        </p:spPr>
        <p:txBody>
          <a:bodyPr wrap="none" lIns="68579" tIns="34289" rIns="68579" bIns="34289" anchor="ct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4" name="Freeform 8"/>
          <p:cNvSpPr/>
          <p:nvPr/>
        </p:nvSpPr>
        <p:spPr bwMode="gray">
          <a:xfrm rot="5400000" flipH="1">
            <a:off x="4450883" y="3093718"/>
            <a:ext cx="1109682" cy="208132"/>
          </a:xfrm>
          <a:custGeom>
            <a:avLst/>
            <a:gdLst>
              <a:gd name="T0" fmla="*/ 0 w 735"/>
              <a:gd name="T1" fmla="*/ 0 h 532"/>
              <a:gd name="T2" fmla="*/ 2687 w 735"/>
              <a:gd name="T3" fmla="*/ 1424 h 532"/>
              <a:gd name="T4" fmla="*/ 4060 w 735"/>
              <a:gd name="T5" fmla="*/ 1424 h 532"/>
              <a:gd name="T6" fmla="*/ 4480 w 735"/>
              <a:gd name="T7" fmla="*/ 1758 h 532"/>
              <a:gd name="T8" fmla="*/ 4495 w 735"/>
              <a:gd name="T9" fmla="*/ 2834 h 532"/>
              <a:gd name="T10" fmla="*/ 4207 w 735"/>
              <a:gd name="T11" fmla="*/ 2823 h 532"/>
              <a:gd name="T12" fmla="*/ 4708 w 735"/>
              <a:gd name="T13" fmla="*/ 3753 h 532"/>
              <a:gd name="T14" fmla="*/ 5169 w 735"/>
              <a:gd name="T15" fmla="*/ 2834 h 532"/>
              <a:gd name="T16" fmla="*/ 4894 w 735"/>
              <a:gd name="T17" fmla="*/ 2834 h 532"/>
              <a:gd name="T18" fmla="*/ 4881 w 735"/>
              <a:gd name="T19" fmla="*/ 1594 h 532"/>
              <a:gd name="T20" fmla="*/ 4330 w 735"/>
              <a:gd name="T21" fmla="*/ 1058 h 532"/>
              <a:gd name="T22" fmla="*/ 2358 w 735"/>
              <a:gd name="T23" fmla="*/ 1051 h 532"/>
              <a:gd name="T24" fmla="*/ 482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084CA1"/>
          </a:solidFill>
          <a:ln w="9525">
            <a:noFill/>
            <a:round/>
          </a:ln>
        </p:spPr>
        <p:txBody>
          <a:bodyPr wrap="none" anchor="ctr"/>
          <a:lstStyle/>
          <a:p>
            <a:pPr defTabSz="685783">
              <a:defRPr/>
            </a:pPr>
            <a:endParaRPr lang="zh-CN" altLang="en-US" kern="0">
              <a:solidFill>
                <a:sysClr val="windowText" lastClr="000000"/>
              </a:solidFill>
              <a:latin typeface="微软雅黑" pitchFamily="34" charset="-122"/>
              <a:ea typeface="微软雅黑" pitchFamily="34" charset="-122"/>
            </a:endParaRPr>
          </a:p>
        </p:txBody>
      </p:sp>
      <p:sp>
        <p:nvSpPr>
          <p:cNvPr id="55" name="Freeform 9"/>
          <p:cNvSpPr/>
          <p:nvPr/>
        </p:nvSpPr>
        <p:spPr bwMode="gray">
          <a:xfrm rot="5400000" flipH="1">
            <a:off x="4890608" y="2406634"/>
            <a:ext cx="214149" cy="236219"/>
          </a:xfrm>
          <a:custGeom>
            <a:avLst/>
            <a:gdLst>
              <a:gd name="T0" fmla="*/ 259 w 142"/>
              <a:gd name="T1" fmla="*/ 8 h 604"/>
              <a:gd name="T2" fmla="*/ 316 w 142"/>
              <a:gd name="T3" fmla="*/ 3325 h 604"/>
              <a:gd name="T4" fmla="*/ 0 w 142"/>
              <a:gd name="T5" fmla="*/ 3338 h 604"/>
              <a:gd name="T6" fmla="*/ 503 w 142"/>
              <a:gd name="T7" fmla="*/ 4255 h 604"/>
              <a:gd name="T8" fmla="*/ 996 w 142"/>
              <a:gd name="T9" fmla="*/ 3338 h 604"/>
              <a:gd name="T10" fmla="*/ 701 w 142"/>
              <a:gd name="T11" fmla="*/ 3338 h 604"/>
              <a:gd name="T12" fmla="*/ 693 w 142"/>
              <a:gd name="T13" fmla="*/ 0 h 604"/>
              <a:gd name="T14" fmla="*/ 259 w 142"/>
              <a:gd name="T15" fmla="*/ 8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084CA1"/>
          </a:solidFill>
          <a:ln w="9525">
            <a:noFill/>
            <a:round/>
          </a:ln>
        </p:spPr>
        <p:txBody>
          <a:bodyPr wrap="none" anchor="ctr"/>
          <a:lstStyle/>
          <a:p>
            <a:pPr defTabSz="685783">
              <a:defRPr/>
            </a:pPr>
            <a:endParaRPr lang="zh-CN" altLang="en-US" kern="0">
              <a:solidFill>
                <a:sysClr val="windowText" lastClr="000000"/>
              </a:solidFill>
              <a:latin typeface="微软雅黑" pitchFamily="34" charset="-122"/>
              <a:ea typeface="微软雅黑" pitchFamily="34" charset="-122"/>
            </a:endParaRPr>
          </a:p>
        </p:txBody>
      </p:sp>
      <p:sp>
        <p:nvSpPr>
          <p:cNvPr id="56" name="Freeform 10"/>
          <p:cNvSpPr/>
          <p:nvPr/>
        </p:nvSpPr>
        <p:spPr bwMode="gray">
          <a:xfrm rot="5400000">
            <a:off x="4450883" y="1739293"/>
            <a:ext cx="1109682" cy="208132"/>
          </a:xfrm>
          <a:custGeom>
            <a:avLst/>
            <a:gdLst>
              <a:gd name="T0" fmla="*/ 0 w 735"/>
              <a:gd name="T1" fmla="*/ 0 h 532"/>
              <a:gd name="T2" fmla="*/ 2687 w 735"/>
              <a:gd name="T3" fmla="*/ 1424 h 532"/>
              <a:gd name="T4" fmla="*/ 4060 w 735"/>
              <a:gd name="T5" fmla="*/ 1424 h 532"/>
              <a:gd name="T6" fmla="*/ 4480 w 735"/>
              <a:gd name="T7" fmla="*/ 1758 h 532"/>
              <a:gd name="T8" fmla="*/ 4495 w 735"/>
              <a:gd name="T9" fmla="*/ 2834 h 532"/>
              <a:gd name="T10" fmla="*/ 4207 w 735"/>
              <a:gd name="T11" fmla="*/ 2823 h 532"/>
              <a:gd name="T12" fmla="*/ 4708 w 735"/>
              <a:gd name="T13" fmla="*/ 3753 h 532"/>
              <a:gd name="T14" fmla="*/ 5169 w 735"/>
              <a:gd name="T15" fmla="*/ 2834 h 532"/>
              <a:gd name="T16" fmla="*/ 4894 w 735"/>
              <a:gd name="T17" fmla="*/ 2834 h 532"/>
              <a:gd name="T18" fmla="*/ 4881 w 735"/>
              <a:gd name="T19" fmla="*/ 1594 h 532"/>
              <a:gd name="T20" fmla="*/ 4330 w 735"/>
              <a:gd name="T21" fmla="*/ 1058 h 532"/>
              <a:gd name="T22" fmla="*/ 2358 w 735"/>
              <a:gd name="T23" fmla="*/ 1051 h 532"/>
              <a:gd name="T24" fmla="*/ 482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084CA1"/>
          </a:solidFill>
          <a:ln w="9525">
            <a:noFill/>
            <a:round/>
          </a:ln>
        </p:spPr>
        <p:txBody>
          <a:bodyPr wrap="none" anchor="ctr"/>
          <a:lstStyle/>
          <a:p>
            <a:pPr defTabSz="685783">
              <a:defRPr/>
            </a:pPr>
            <a:endParaRPr lang="zh-CN" altLang="en-US" kern="0">
              <a:solidFill>
                <a:sysClr val="windowText" lastClr="000000"/>
              </a:solidFill>
              <a:latin typeface="微软雅黑" pitchFamily="34" charset="-122"/>
              <a:ea typeface="微软雅黑" pitchFamily="34" charset="-122"/>
            </a:endParaRPr>
          </a:p>
        </p:txBody>
      </p:sp>
      <p:sp>
        <p:nvSpPr>
          <p:cNvPr id="57" name="Freeform 4"/>
          <p:cNvSpPr/>
          <p:nvPr/>
        </p:nvSpPr>
        <p:spPr bwMode="gray">
          <a:xfrm rot="16200000">
            <a:off x="3071698" y="3078849"/>
            <a:ext cx="1109683" cy="237865"/>
          </a:xfrm>
          <a:custGeom>
            <a:avLst/>
            <a:gdLst>
              <a:gd name="T0" fmla="*/ 0 w 735"/>
              <a:gd name="T1" fmla="*/ 0 h 532"/>
              <a:gd name="T2" fmla="*/ 2687 w 735"/>
              <a:gd name="T3" fmla="*/ 1424 h 532"/>
              <a:gd name="T4" fmla="*/ 4060 w 735"/>
              <a:gd name="T5" fmla="*/ 1424 h 532"/>
              <a:gd name="T6" fmla="*/ 4480 w 735"/>
              <a:gd name="T7" fmla="*/ 1758 h 532"/>
              <a:gd name="T8" fmla="*/ 4495 w 735"/>
              <a:gd name="T9" fmla="*/ 2834 h 532"/>
              <a:gd name="T10" fmla="*/ 4207 w 735"/>
              <a:gd name="T11" fmla="*/ 2823 h 532"/>
              <a:gd name="T12" fmla="*/ 4708 w 735"/>
              <a:gd name="T13" fmla="*/ 3753 h 532"/>
              <a:gd name="T14" fmla="*/ 5169 w 735"/>
              <a:gd name="T15" fmla="*/ 2834 h 532"/>
              <a:gd name="T16" fmla="*/ 4894 w 735"/>
              <a:gd name="T17" fmla="*/ 2834 h 532"/>
              <a:gd name="T18" fmla="*/ 4881 w 735"/>
              <a:gd name="T19" fmla="*/ 1594 h 532"/>
              <a:gd name="T20" fmla="*/ 4330 w 735"/>
              <a:gd name="T21" fmla="*/ 1058 h 532"/>
              <a:gd name="T22" fmla="*/ 2358 w 735"/>
              <a:gd name="T23" fmla="*/ 1051 h 532"/>
              <a:gd name="T24" fmla="*/ 482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084CA1"/>
          </a:solidFill>
          <a:ln w="9525">
            <a:noFill/>
            <a:round/>
          </a:ln>
        </p:spPr>
        <p:txBody>
          <a:bodyPr wrap="none" lIns="68579" tIns="34289" rIns="68579" bIns="34289" anchor="ctr"/>
          <a:lstStyle/>
          <a:p>
            <a:pPr defTabSz="685783">
              <a:defRPr/>
            </a:pPr>
            <a:endParaRPr lang="zh-CN" altLang="en-US" kern="0">
              <a:solidFill>
                <a:sysClr val="windowText" lastClr="000000"/>
              </a:solidFill>
              <a:latin typeface="微软雅黑" pitchFamily="34" charset="-122"/>
              <a:ea typeface="微软雅黑" pitchFamily="34" charset="-122"/>
            </a:endParaRPr>
          </a:p>
        </p:txBody>
      </p:sp>
      <p:sp>
        <p:nvSpPr>
          <p:cNvPr id="58" name="Freeform 5"/>
          <p:cNvSpPr/>
          <p:nvPr/>
        </p:nvSpPr>
        <p:spPr bwMode="gray">
          <a:xfrm rot="16200000">
            <a:off x="3532496" y="2389757"/>
            <a:ext cx="214149" cy="269964"/>
          </a:xfrm>
          <a:custGeom>
            <a:avLst/>
            <a:gdLst>
              <a:gd name="T0" fmla="*/ 259 w 142"/>
              <a:gd name="T1" fmla="*/ 8 h 604"/>
              <a:gd name="T2" fmla="*/ 316 w 142"/>
              <a:gd name="T3" fmla="*/ 3325 h 604"/>
              <a:gd name="T4" fmla="*/ 0 w 142"/>
              <a:gd name="T5" fmla="*/ 3338 h 604"/>
              <a:gd name="T6" fmla="*/ 503 w 142"/>
              <a:gd name="T7" fmla="*/ 4255 h 604"/>
              <a:gd name="T8" fmla="*/ 996 w 142"/>
              <a:gd name="T9" fmla="*/ 3338 h 604"/>
              <a:gd name="T10" fmla="*/ 701 w 142"/>
              <a:gd name="T11" fmla="*/ 3338 h 604"/>
              <a:gd name="T12" fmla="*/ 693 w 142"/>
              <a:gd name="T13" fmla="*/ 0 h 604"/>
              <a:gd name="T14" fmla="*/ 259 w 142"/>
              <a:gd name="T15" fmla="*/ 8 h 604"/>
              <a:gd name="T16" fmla="*/ 0 60000 65536"/>
              <a:gd name="T17" fmla="*/ 0 60000 65536"/>
              <a:gd name="T18" fmla="*/ 0 60000 65536"/>
              <a:gd name="T19" fmla="*/ 0 60000 65536"/>
              <a:gd name="T20" fmla="*/ 0 60000 65536"/>
              <a:gd name="T21" fmla="*/ 0 60000 65536"/>
              <a:gd name="T22" fmla="*/ 0 60000 65536"/>
              <a:gd name="T23" fmla="*/ 0 60000 65536"/>
              <a:gd name="T24" fmla="*/ 0 w 142"/>
              <a:gd name="T25" fmla="*/ 0 h 604"/>
              <a:gd name="T26" fmla="*/ 142 w 142"/>
              <a:gd name="T27" fmla="*/ 604 h 60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2" h="604">
                <a:moveTo>
                  <a:pt x="37" y="1"/>
                </a:moveTo>
                <a:lnTo>
                  <a:pt x="45" y="472"/>
                </a:lnTo>
                <a:lnTo>
                  <a:pt x="0" y="474"/>
                </a:lnTo>
                <a:lnTo>
                  <a:pt x="72" y="604"/>
                </a:lnTo>
                <a:lnTo>
                  <a:pt x="142" y="474"/>
                </a:lnTo>
                <a:lnTo>
                  <a:pt x="100" y="474"/>
                </a:lnTo>
                <a:lnTo>
                  <a:pt x="99" y="0"/>
                </a:lnTo>
                <a:lnTo>
                  <a:pt x="37" y="1"/>
                </a:lnTo>
                <a:close/>
              </a:path>
            </a:pathLst>
          </a:custGeom>
          <a:solidFill>
            <a:srgbClr val="084CA1"/>
          </a:solidFill>
          <a:ln w="9525">
            <a:noFill/>
            <a:round/>
          </a:ln>
        </p:spPr>
        <p:txBody>
          <a:bodyPr wrap="none" lIns="68579" tIns="34289" rIns="68579" bIns="34289" anchor="ctr"/>
          <a:lstStyle/>
          <a:p>
            <a:pPr defTabSz="685783">
              <a:defRPr/>
            </a:pPr>
            <a:endParaRPr lang="zh-CN" altLang="en-US" kern="0">
              <a:solidFill>
                <a:sysClr val="windowText" lastClr="000000"/>
              </a:solidFill>
              <a:latin typeface="微软雅黑" pitchFamily="34" charset="-122"/>
              <a:ea typeface="微软雅黑" pitchFamily="34" charset="-122"/>
            </a:endParaRPr>
          </a:p>
        </p:txBody>
      </p:sp>
      <p:sp>
        <p:nvSpPr>
          <p:cNvPr id="59" name="Freeform 6"/>
          <p:cNvSpPr/>
          <p:nvPr/>
        </p:nvSpPr>
        <p:spPr bwMode="gray">
          <a:xfrm rot="16200000" flipH="1">
            <a:off x="3071698" y="1724425"/>
            <a:ext cx="1109683" cy="237865"/>
          </a:xfrm>
          <a:custGeom>
            <a:avLst/>
            <a:gdLst>
              <a:gd name="T0" fmla="*/ 0 w 735"/>
              <a:gd name="T1" fmla="*/ 0 h 532"/>
              <a:gd name="T2" fmla="*/ 2687 w 735"/>
              <a:gd name="T3" fmla="*/ 1424 h 532"/>
              <a:gd name="T4" fmla="*/ 4060 w 735"/>
              <a:gd name="T5" fmla="*/ 1424 h 532"/>
              <a:gd name="T6" fmla="*/ 4480 w 735"/>
              <a:gd name="T7" fmla="*/ 1758 h 532"/>
              <a:gd name="T8" fmla="*/ 4495 w 735"/>
              <a:gd name="T9" fmla="*/ 2834 h 532"/>
              <a:gd name="T10" fmla="*/ 4207 w 735"/>
              <a:gd name="T11" fmla="*/ 2823 h 532"/>
              <a:gd name="T12" fmla="*/ 4708 w 735"/>
              <a:gd name="T13" fmla="*/ 3753 h 532"/>
              <a:gd name="T14" fmla="*/ 5169 w 735"/>
              <a:gd name="T15" fmla="*/ 2834 h 532"/>
              <a:gd name="T16" fmla="*/ 4894 w 735"/>
              <a:gd name="T17" fmla="*/ 2834 h 532"/>
              <a:gd name="T18" fmla="*/ 4881 w 735"/>
              <a:gd name="T19" fmla="*/ 1594 h 532"/>
              <a:gd name="T20" fmla="*/ 4330 w 735"/>
              <a:gd name="T21" fmla="*/ 1058 h 532"/>
              <a:gd name="T22" fmla="*/ 2358 w 735"/>
              <a:gd name="T23" fmla="*/ 1051 h 532"/>
              <a:gd name="T24" fmla="*/ 482 w 735"/>
              <a:gd name="T25" fmla="*/ 0 h 532"/>
              <a:gd name="T26" fmla="*/ 0 w 735"/>
              <a:gd name="T27" fmla="*/ 0 h 5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735"/>
              <a:gd name="T43" fmla="*/ 0 h 532"/>
              <a:gd name="T44" fmla="*/ 735 w 735"/>
              <a:gd name="T45" fmla="*/ 532 h 532"/>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735" h="532">
                <a:moveTo>
                  <a:pt x="0" y="0"/>
                </a:moveTo>
                <a:cubicBezTo>
                  <a:pt x="0" y="0"/>
                  <a:pt x="85" y="216"/>
                  <a:pt x="382" y="202"/>
                </a:cubicBezTo>
                <a:cubicBezTo>
                  <a:pt x="479" y="202"/>
                  <a:pt x="577" y="202"/>
                  <a:pt x="577" y="202"/>
                </a:cubicBezTo>
                <a:cubicBezTo>
                  <a:pt x="577" y="202"/>
                  <a:pt x="639" y="201"/>
                  <a:pt x="637" y="249"/>
                </a:cubicBezTo>
                <a:cubicBezTo>
                  <a:pt x="638" y="325"/>
                  <a:pt x="639" y="402"/>
                  <a:pt x="639" y="402"/>
                </a:cubicBezTo>
                <a:lnTo>
                  <a:pt x="598" y="400"/>
                </a:lnTo>
                <a:lnTo>
                  <a:pt x="669" y="532"/>
                </a:lnTo>
                <a:lnTo>
                  <a:pt x="735" y="402"/>
                </a:lnTo>
                <a:lnTo>
                  <a:pt x="696" y="402"/>
                </a:lnTo>
                <a:cubicBezTo>
                  <a:pt x="696" y="402"/>
                  <a:pt x="695" y="314"/>
                  <a:pt x="694" y="226"/>
                </a:cubicBezTo>
                <a:cubicBezTo>
                  <a:pt x="687" y="160"/>
                  <a:pt x="616" y="150"/>
                  <a:pt x="616" y="150"/>
                </a:cubicBezTo>
                <a:cubicBezTo>
                  <a:pt x="556" y="137"/>
                  <a:pt x="473" y="153"/>
                  <a:pt x="335" y="149"/>
                </a:cubicBezTo>
                <a:cubicBezTo>
                  <a:pt x="110" y="126"/>
                  <a:pt x="69" y="0"/>
                  <a:pt x="69" y="0"/>
                </a:cubicBezTo>
                <a:lnTo>
                  <a:pt x="0" y="0"/>
                </a:lnTo>
                <a:close/>
              </a:path>
            </a:pathLst>
          </a:custGeom>
          <a:solidFill>
            <a:srgbClr val="084CA1"/>
          </a:solidFill>
          <a:ln w="9525">
            <a:noFill/>
            <a:round/>
          </a:ln>
        </p:spPr>
        <p:txBody>
          <a:bodyPr wrap="none" lIns="68579" tIns="34289" rIns="68579" bIns="34289" anchor="ctr"/>
          <a:lstStyle/>
          <a:p>
            <a:pPr defTabSz="685783">
              <a:defRPr/>
            </a:pPr>
            <a:endParaRPr lang="zh-CN" altLang="en-US" kern="0">
              <a:solidFill>
                <a:sysClr val="windowText" lastClr="000000"/>
              </a:solidFill>
              <a:latin typeface="微软雅黑" pitchFamily="34" charset="-122"/>
              <a:ea typeface="微软雅黑" pitchFamily="34" charset="-122"/>
            </a:endParaRPr>
          </a:p>
        </p:txBody>
      </p:sp>
      <p:pic>
        <p:nvPicPr>
          <p:cNvPr id="60" name="Picture 2" descr="C:\Users\Administrator\Desktop\会计证\PPT素材\配图素材\PNG图标\100308203092a742e12701b56a.png"/>
          <p:cNvPicPr>
            <a:picLocks noChangeAspect="1"/>
          </p:cNvPicPr>
          <p:nvPr/>
        </p:nvPicPr>
        <p:blipFill>
          <a:blip r:embed="rId8"/>
          <a:stretch>
            <a:fillRect/>
          </a:stretch>
        </p:blipFill>
        <p:spPr>
          <a:xfrm>
            <a:off x="3722939" y="1756436"/>
            <a:ext cx="1232215" cy="1714161"/>
          </a:xfrm>
          <a:prstGeom prst="rect">
            <a:avLst/>
          </a:prstGeom>
          <a:noFill/>
          <a:ln w="9525">
            <a:noFill/>
          </a:ln>
        </p:spPr>
      </p:pic>
      <p:sp>
        <p:nvSpPr>
          <p:cNvPr id="61" name="矩形 47"/>
          <p:cNvSpPr/>
          <p:nvPr/>
        </p:nvSpPr>
        <p:spPr>
          <a:xfrm>
            <a:off x="610096" y="1399054"/>
            <a:ext cx="1945082" cy="346247"/>
          </a:xfrm>
          <a:prstGeom prst="rect">
            <a:avLst/>
          </a:prstGeom>
          <a:noFill/>
          <a:ln w="9525">
            <a:noFill/>
          </a:ln>
        </p:spPr>
        <p:txBody>
          <a:bodyPr wrap="none" lIns="68579" tIns="34289" rIns="68579" bIns="34289">
            <a:spAutoFit/>
          </a:bodyPr>
          <a:lstStyle/>
          <a:p>
            <a:pPr marL="0" marR="0" lvl="0" indent="0" defTabSz="685783"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1</a:t>
            </a:r>
            <a:r>
              <a:rPr lang="en-US" altLang="zh-CN" sz="1800" kern="0" dirty="0">
                <a:solidFill>
                  <a:schemeClr val="bg1"/>
                </a:solidFill>
                <a:latin typeface="微软雅黑" pitchFamily="34" charset="-122"/>
                <a:ea typeface="微软雅黑" pitchFamily="34" charset="-122"/>
              </a:rPr>
              <a:t>.</a:t>
            </a:r>
            <a:r>
              <a:rPr kumimoji="0" lang="zh-CN" altLang="en-US" sz="18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职工</a:t>
            </a:r>
            <a:r>
              <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工资、津贴</a:t>
            </a:r>
          </a:p>
        </p:txBody>
      </p:sp>
      <p:sp>
        <p:nvSpPr>
          <p:cNvPr id="62" name="AutoShape 39"/>
          <p:cNvSpPr>
            <a:spLocks noChangeArrowheads="1"/>
          </p:cNvSpPr>
          <p:nvPr/>
        </p:nvSpPr>
        <p:spPr bwMode="ltGray">
          <a:xfrm>
            <a:off x="596031" y="1929205"/>
            <a:ext cx="2838953" cy="538016"/>
          </a:xfrm>
          <a:prstGeom prst="roundRect">
            <a:avLst>
              <a:gd name="adj" fmla="val 11921"/>
            </a:avLst>
          </a:prstGeom>
          <a:solidFill>
            <a:srgbClr val="084CA1"/>
          </a:solidFill>
          <a:ln w="25400">
            <a:solidFill>
              <a:srgbClr val="FEFEFE"/>
            </a:solidFill>
            <a:round/>
          </a:ln>
          <a:effectLst>
            <a:outerShdw dist="53882" dir="2700000" algn="ctr" rotWithShape="0">
              <a:srgbClr val="000000">
                <a:alpha val="50000"/>
              </a:srgbClr>
            </a:outerShdw>
          </a:effectLst>
        </p:spPr>
        <p:txBody>
          <a:bodyPr wrap="none" lIns="68579" tIns="34289" rIns="68579" bIns="34289" anchor="ct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4" name="矩形 43"/>
          <p:cNvSpPr/>
          <p:nvPr/>
        </p:nvSpPr>
        <p:spPr>
          <a:xfrm>
            <a:off x="610096" y="2030860"/>
            <a:ext cx="1714250" cy="346247"/>
          </a:xfrm>
          <a:prstGeom prst="rect">
            <a:avLst/>
          </a:prstGeom>
          <a:noFill/>
          <a:ln w="9525">
            <a:noFill/>
          </a:ln>
        </p:spPr>
        <p:txBody>
          <a:bodyPr wrap="none" lIns="68579" tIns="34289" rIns="68579" bIns="34289">
            <a:spAutoFit/>
          </a:bodyPr>
          <a:lstStyle/>
          <a:p>
            <a:pPr marL="0" marR="0" lvl="0" indent="0" defTabSz="685783"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2.</a:t>
            </a:r>
            <a:r>
              <a:rPr kumimoji="0" lang="zh-CN" altLang="en-US" sz="18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个人</a:t>
            </a:r>
            <a:r>
              <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劳务报酬</a:t>
            </a:r>
          </a:p>
        </p:txBody>
      </p:sp>
      <p:sp>
        <p:nvSpPr>
          <p:cNvPr id="65" name="AutoShape 39"/>
          <p:cNvSpPr>
            <a:spLocks noChangeArrowheads="1"/>
          </p:cNvSpPr>
          <p:nvPr/>
        </p:nvSpPr>
        <p:spPr bwMode="ltGray">
          <a:xfrm>
            <a:off x="594910" y="3321742"/>
            <a:ext cx="2840090" cy="538017"/>
          </a:xfrm>
          <a:prstGeom prst="roundRect">
            <a:avLst>
              <a:gd name="adj" fmla="val 11921"/>
            </a:avLst>
          </a:prstGeom>
          <a:solidFill>
            <a:srgbClr val="084CA1"/>
          </a:solidFill>
          <a:ln w="25400">
            <a:solidFill>
              <a:srgbClr val="FEFEFE"/>
            </a:solidFill>
            <a:round/>
          </a:ln>
          <a:effectLst>
            <a:outerShdw dist="53882" dir="2700000" algn="ctr" rotWithShape="0">
              <a:srgbClr val="000000">
                <a:alpha val="50000"/>
              </a:srgbClr>
            </a:outerShdw>
          </a:effectLst>
        </p:spPr>
        <p:txBody>
          <a:bodyPr wrap="none" lIns="68579" tIns="34289" rIns="68579" bIns="34289" anchor="ct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67" name="矩形 35"/>
          <p:cNvSpPr/>
          <p:nvPr/>
        </p:nvSpPr>
        <p:spPr>
          <a:xfrm>
            <a:off x="597907" y="3294516"/>
            <a:ext cx="2945761" cy="623246"/>
          </a:xfrm>
          <a:prstGeom prst="rect">
            <a:avLst/>
          </a:prstGeom>
          <a:noFill/>
          <a:ln w="9525">
            <a:noFill/>
          </a:ln>
        </p:spPr>
        <p:txBody>
          <a:bodyPr wrap="square" lIns="68579" tIns="34289" rIns="68579" bIns="34289">
            <a:spAutoFit/>
          </a:bodyPr>
          <a:lstStyle/>
          <a:p>
            <a:pPr defTabSz="685783"/>
            <a:r>
              <a:rPr lang="en-US" altLang="zh-CN" sz="1800" dirty="0" smtClean="0">
                <a:solidFill>
                  <a:schemeClr val="bg1"/>
                </a:solidFill>
                <a:latin typeface="微软雅黑" pitchFamily="34" charset="-122"/>
                <a:ea typeface="微软雅黑" pitchFamily="34" charset="-122"/>
              </a:rPr>
              <a:t>4.</a:t>
            </a:r>
            <a:r>
              <a:rPr lang="zh-CN" altLang="en-US" sz="1800" dirty="0" smtClean="0">
                <a:solidFill>
                  <a:schemeClr val="bg1"/>
                </a:solidFill>
                <a:latin typeface="微软雅黑" pitchFamily="34" charset="-122"/>
                <a:ea typeface="微软雅黑" pitchFamily="34" charset="-122"/>
              </a:rPr>
              <a:t>各种</a:t>
            </a:r>
            <a:r>
              <a:rPr lang="zh-CN" altLang="en-US" sz="1800" dirty="0">
                <a:solidFill>
                  <a:schemeClr val="bg1"/>
                </a:solidFill>
                <a:latin typeface="微软雅黑" pitchFamily="34" charset="-122"/>
                <a:ea typeface="微软雅黑" pitchFamily="34" charset="-122"/>
              </a:rPr>
              <a:t>劳保、福利费用及国家规定对</a:t>
            </a:r>
            <a:r>
              <a:rPr lang="zh-CN" altLang="en-US" sz="1800" b="1" dirty="0">
                <a:solidFill>
                  <a:srgbClr val="FFC000"/>
                </a:solidFill>
                <a:latin typeface="微软雅黑" pitchFamily="34" charset="-122"/>
                <a:ea typeface="微软雅黑" pitchFamily="34" charset="-122"/>
              </a:rPr>
              <a:t>个人</a:t>
            </a:r>
            <a:r>
              <a:rPr lang="zh-CN" altLang="en-US" sz="1800" dirty="0">
                <a:solidFill>
                  <a:schemeClr val="bg1"/>
                </a:solidFill>
                <a:latin typeface="微软雅黑" pitchFamily="34" charset="-122"/>
                <a:ea typeface="微软雅黑" pitchFamily="34" charset="-122"/>
              </a:rPr>
              <a:t>的其他支出</a:t>
            </a:r>
          </a:p>
        </p:txBody>
      </p:sp>
      <p:sp>
        <p:nvSpPr>
          <p:cNvPr id="84" name="TextBox 83"/>
          <p:cNvSpPr txBox="1"/>
          <p:nvPr/>
        </p:nvSpPr>
        <p:spPr>
          <a:xfrm>
            <a:off x="644885" y="4016315"/>
            <a:ext cx="6739764" cy="900244"/>
          </a:xfrm>
          <a:prstGeom prst="rect">
            <a:avLst/>
          </a:prstGeom>
          <a:noFill/>
          <a:ln w="28575">
            <a:solidFill>
              <a:srgbClr val="C00000"/>
            </a:solidFill>
          </a:ln>
        </p:spPr>
        <p:txBody>
          <a:bodyPr wrap="square" lIns="68579" tIns="34289" rIns="68579" bIns="34289">
            <a:spAutoFit/>
          </a:bodyPr>
          <a:lstStyle/>
          <a:p>
            <a:pPr defTabSz="685783">
              <a:defRPr/>
            </a:pPr>
            <a:r>
              <a:rPr lang="zh-CN" altLang="en-US" sz="1800" b="1" dirty="0" smtClean="0">
                <a:solidFill>
                  <a:srgbClr val="C00000"/>
                </a:solidFill>
                <a:latin typeface="微软雅黑" pitchFamily="34" charset="-122"/>
                <a:ea typeface="微软雅黑" pitchFamily="34" charset="-122"/>
              </a:rPr>
              <a:t>注：</a:t>
            </a:r>
            <a:r>
              <a:rPr lang="zh-CN" altLang="zh-CN" sz="1800" dirty="0" smtClean="0">
                <a:latin typeface="微软雅黑" pitchFamily="34" charset="-122"/>
                <a:ea typeface="微软雅黑" pitchFamily="34" charset="-122"/>
              </a:rPr>
              <a:t>对</a:t>
            </a:r>
            <a:r>
              <a:rPr lang="zh-CN" altLang="zh-CN" sz="1800" u="heavy" dirty="0">
                <a:solidFill>
                  <a:srgbClr val="C00000"/>
                </a:solidFill>
                <a:latin typeface="微软雅黑" pitchFamily="34" charset="-122"/>
                <a:ea typeface="微软雅黑" pitchFamily="34" charset="-122"/>
              </a:rPr>
              <a:t>个人</a:t>
            </a:r>
            <a:r>
              <a:rPr lang="zh-CN" altLang="zh-CN" sz="1800" dirty="0">
                <a:latin typeface="微软雅黑" pitchFamily="34" charset="-122"/>
                <a:ea typeface="微软雅黑" pitchFamily="34" charset="-122"/>
              </a:rPr>
              <a:t>的可用</a:t>
            </a:r>
            <a:r>
              <a:rPr lang="zh-CN" altLang="zh-CN" sz="1800" b="1" dirty="0">
                <a:solidFill>
                  <a:srgbClr val="C00000"/>
                </a:solidFill>
                <a:latin typeface="微软雅黑" pitchFamily="34" charset="-122"/>
                <a:ea typeface="微软雅黑" pitchFamily="34" charset="-122"/>
              </a:rPr>
              <a:t>现金</a:t>
            </a:r>
            <a:r>
              <a:rPr lang="zh-CN" altLang="zh-CN" sz="1800" dirty="0">
                <a:latin typeface="微软雅黑" pitchFamily="34" charset="-122"/>
                <a:ea typeface="微软雅黑" pitchFamily="34" charset="-122"/>
              </a:rPr>
              <a:t>结算；对</a:t>
            </a:r>
            <a:r>
              <a:rPr lang="zh-CN" altLang="zh-CN" sz="1800" u="heavy" dirty="0">
                <a:solidFill>
                  <a:srgbClr val="C00000"/>
                </a:solidFill>
                <a:latin typeface="微软雅黑" pitchFamily="34" charset="-122"/>
                <a:ea typeface="微软雅黑" pitchFamily="34" charset="-122"/>
              </a:rPr>
              <a:t>企业、单位</a:t>
            </a:r>
            <a:r>
              <a:rPr lang="zh-CN" altLang="zh-CN" sz="1800" dirty="0">
                <a:latin typeface="微软雅黑" pitchFamily="34" charset="-122"/>
                <a:ea typeface="微软雅黑" pitchFamily="34" charset="-122"/>
              </a:rPr>
              <a:t>在结算起点以下的，可以用</a:t>
            </a:r>
            <a:r>
              <a:rPr lang="zh-CN" altLang="zh-CN" sz="1800" b="1" dirty="0">
                <a:solidFill>
                  <a:srgbClr val="C00000"/>
                </a:solidFill>
                <a:latin typeface="微软雅黑" pitchFamily="34" charset="-122"/>
                <a:ea typeface="微软雅黑" pitchFamily="34" charset="-122"/>
              </a:rPr>
              <a:t>现金</a:t>
            </a:r>
            <a:r>
              <a:rPr lang="zh-CN" altLang="zh-CN" sz="1800" dirty="0">
                <a:latin typeface="微软雅黑" pitchFamily="34" charset="-122"/>
                <a:ea typeface="微软雅黑" pitchFamily="34" charset="-122"/>
              </a:rPr>
              <a:t>结算，超过结算起点的应通过</a:t>
            </a:r>
            <a:r>
              <a:rPr lang="zh-CN" altLang="zh-CN" sz="1800" b="1" dirty="0">
                <a:solidFill>
                  <a:srgbClr val="C00000"/>
                </a:solidFill>
                <a:latin typeface="微软雅黑" pitchFamily="34" charset="-122"/>
                <a:ea typeface="微软雅黑" pitchFamily="34" charset="-122"/>
              </a:rPr>
              <a:t>银行转账</a:t>
            </a:r>
            <a:r>
              <a:rPr lang="zh-CN" altLang="zh-CN" sz="1800" dirty="0">
                <a:latin typeface="微软雅黑" pitchFamily="34" charset="-122"/>
                <a:ea typeface="微软雅黑" pitchFamily="34" charset="-122"/>
              </a:rPr>
              <a:t>支付。</a:t>
            </a:r>
            <a:endParaRPr lang="en-US" altLang="zh-CN" sz="1800" dirty="0">
              <a:solidFill>
                <a:srgbClr val="000000"/>
              </a:solidFill>
              <a:latin typeface="微软雅黑" pitchFamily="34" charset="-122"/>
              <a:ea typeface="微软雅黑" pitchFamily="34" charset="-122"/>
            </a:endParaRPr>
          </a:p>
          <a:p>
            <a:pPr defTabSz="685783">
              <a:defRPr/>
            </a:pPr>
            <a:r>
              <a:rPr lang="zh-CN" altLang="en-US" sz="1800" u="heavy" dirty="0">
                <a:solidFill>
                  <a:srgbClr val="C00000"/>
                </a:solidFill>
                <a:latin typeface="微软雅黑" pitchFamily="34" charset="-122"/>
                <a:ea typeface="微软雅黑" pitchFamily="34" charset="-122"/>
              </a:rPr>
              <a:t>超过</a:t>
            </a:r>
            <a:r>
              <a:rPr lang="zh-CN" altLang="en-US" sz="1800" dirty="0">
                <a:solidFill>
                  <a:srgbClr val="000000"/>
                </a:solidFill>
                <a:latin typeface="微软雅黑" pitchFamily="34" charset="-122"/>
                <a:ea typeface="微软雅黑" pitchFamily="34" charset="-122"/>
              </a:rPr>
              <a:t>使用现金限额</a:t>
            </a:r>
            <a:r>
              <a:rPr lang="en-US" altLang="zh-CN" sz="1800" u="heavy" dirty="0" smtClean="0">
                <a:solidFill>
                  <a:srgbClr val="C00000"/>
                </a:solidFill>
                <a:latin typeface="微软雅黑" pitchFamily="34" charset="-122"/>
                <a:ea typeface="微软雅黑" pitchFamily="34" charset="-122"/>
              </a:rPr>
              <a:t>1 000</a:t>
            </a:r>
            <a:r>
              <a:rPr lang="zh-CN" altLang="en-US" sz="1800" u="heavy" dirty="0">
                <a:solidFill>
                  <a:srgbClr val="C00000"/>
                </a:solidFill>
                <a:latin typeface="微软雅黑" pitchFamily="34" charset="-122"/>
                <a:ea typeface="微软雅黑" pitchFamily="34" charset="-122"/>
              </a:rPr>
              <a:t>元</a:t>
            </a:r>
            <a:r>
              <a:rPr lang="zh-CN" altLang="en-US" sz="1800" dirty="0">
                <a:solidFill>
                  <a:srgbClr val="000000"/>
                </a:solidFill>
                <a:latin typeface="微软雅黑" pitchFamily="34" charset="-122"/>
                <a:ea typeface="微软雅黑" pitchFamily="34" charset="-122"/>
              </a:rPr>
              <a:t>的部分，以</a:t>
            </a:r>
            <a:r>
              <a:rPr lang="zh-CN" altLang="en-US" sz="1800" b="1" dirty="0">
                <a:solidFill>
                  <a:srgbClr val="C00000"/>
                </a:solidFill>
                <a:latin typeface="微软雅黑" pitchFamily="34" charset="-122"/>
                <a:ea typeface="微软雅黑" pitchFamily="34" charset="-122"/>
              </a:rPr>
              <a:t>支票</a:t>
            </a:r>
            <a:r>
              <a:rPr lang="zh-CN" altLang="en-US" sz="1800" dirty="0">
                <a:solidFill>
                  <a:srgbClr val="000000"/>
                </a:solidFill>
                <a:latin typeface="微软雅黑" pitchFamily="34" charset="-122"/>
                <a:ea typeface="微软雅黑" pitchFamily="34" charset="-122"/>
              </a:rPr>
              <a:t>或</a:t>
            </a:r>
            <a:r>
              <a:rPr lang="zh-CN" altLang="en-US" sz="1800" b="1" dirty="0">
                <a:solidFill>
                  <a:srgbClr val="C00000"/>
                </a:solidFill>
                <a:latin typeface="微软雅黑" pitchFamily="34" charset="-122"/>
                <a:ea typeface="微软雅黑" pitchFamily="34" charset="-122"/>
              </a:rPr>
              <a:t>银行本票</a:t>
            </a:r>
            <a:r>
              <a:rPr lang="zh-CN" altLang="en-US" sz="1800" dirty="0">
                <a:solidFill>
                  <a:srgbClr val="000000"/>
                </a:solidFill>
                <a:latin typeface="微软雅黑" pitchFamily="34" charset="-122"/>
                <a:ea typeface="微软雅黑" pitchFamily="34" charset="-122"/>
              </a:rPr>
              <a:t>支付。</a:t>
            </a:r>
            <a:endParaRPr lang="en-US" altLang="zh-CN" sz="1800" dirty="0">
              <a:solidFill>
                <a:srgbClr val="000000"/>
              </a:solidFill>
              <a:latin typeface="微软雅黑" pitchFamily="34" charset="-122"/>
              <a:ea typeface="微软雅黑" pitchFamily="34" charset="-122"/>
            </a:endParaRPr>
          </a:p>
        </p:txBody>
      </p:sp>
      <p:sp>
        <p:nvSpPr>
          <p:cNvPr id="98" name="AutoShape 39"/>
          <p:cNvSpPr>
            <a:spLocks noChangeArrowheads="1"/>
          </p:cNvSpPr>
          <p:nvPr/>
        </p:nvSpPr>
        <p:spPr bwMode="ltGray">
          <a:xfrm>
            <a:off x="5146078" y="1277994"/>
            <a:ext cx="3007806" cy="538016"/>
          </a:xfrm>
          <a:prstGeom prst="roundRect">
            <a:avLst>
              <a:gd name="adj" fmla="val 11921"/>
            </a:avLst>
          </a:prstGeom>
          <a:solidFill>
            <a:srgbClr val="084CA1"/>
          </a:solidFill>
          <a:ln w="25400">
            <a:solidFill>
              <a:srgbClr val="FEFEFE"/>
            </a:solidFill>
            <a:round/>
          </a:ln>
          <a:effectLst>
            <a:outerShdw dist="53882" dir="2700000" algn="ctr" rotWithShape="0">
              <a:srgbClr val="000000">
                <a:alpha val="50000"/>
              </a:srgbClr>
            </a:outerShdw>
          </a:effectLst>
        </p:spPr>
        <p:txBody>
          <a:bodyPr wrap="none" lIns="68579" tIns="34289" rIns="68579" bIns="34289" anchor="ct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91" name="矩形 27"/>
          <p:cNvSpPr/>
          <p:nvPr/>
        </p:nvSpPr>
        <p:spPr>
          <a:xfrm>
            <a:off x="5149271" y="1265365"/>
            <a:ext cx="3092202" cy="623246"/>
          </a:xfrm>
          <a:prstGeom prst="rect">
            <a:avLst/>
          </a:prstGeom>
          <a:noFill/>
          <a:ln w="9525">
            <a:noFill/>
          </a:ln>
        </p:spPr>
        <p:txBody>
          <a:bodyPr wrap="square" lIns="68579" tIns="34289" rIns="68579" bIns="34289">
            <a:spAutoFit/>
          </a:bodyPr>
          <a:lstStyle/>
          <a:p>
            <a:pPr defTabSz="685783"/>
            <a:r>
              <a:rPr lang="en-US" altLang="zh-CN" sz="1800" dirty="0" smtClean="0">
                <a:solidFill>
                  <a:schemeClr val="bg1"/>
                </a:solidFill>
                <a:latin typeface="微软雅黑" pitchFamily="34" charset="-122"/>
                <a:ea typeface="微软雅黑" pitchFamily="34" charset="-122"/>
              </a:rPr>
              <a:t>5</a:t>
            </a:r>
            <a:r>
              <a:rPr lang="en-US" altLang="zh-CN" sz="1800" dirty="0">
                <a:solidFill>
                  <a:schemeClr val="bg1"/>
                </a:solidFill>
                <a:latin typeface="微软雅黑" pitchFamily="34" charset="-122"/>
                <a:ea typeface="微软雅黑" pitchFamily="34" charset="-122"/>
              </a:rPr>
              <a:t>.</a:t>
            </a:r>
            <a:r>
              <a:rPr lang="zh-CN" altLang="en-US" sz="1800" dirty="0" smtClean="0">
                <a:solidFill>
                  <a:schemeClr val="bg1"/>
                </a:solidFill>
                <a:latin typeface="微软雅黑" pitchFamily="34" charset="-122"/>
                <a:ea typeface="微软雅黑" pitchFamily="34" charset="-122"/>
              </a:rPr>
              <a:t>向</a:t>
            </a:r>
            <a:r>
              <a:rPr lang="zh-CN" altLang="en-US" sz="1800" b="1" dirty="0">
                <a:solidFill>
                  <a:srgbClr val="FFC000"/>
                </a:solidFill>
                <a:latin typeface="微软雅黑" pitchFamily="34" charset="-122"/>
                <a:ea typeface="微软雅黑" pitchFamily="34" charset="-122"/>
              </a:rPr>
              <a:t>个人</a:t>
            </a:r>
            <a:r>
              <a:rPr lang="zh-CN" altLang="en-US" sz="1800" dirty="0">
                <a:solidFill>
                  <a:schemeClr val="bg1"/>
                </a:solidFill>
                <a:latin typeface="微软雅黑" pitchFamily="34" charset="-122"/>
                <a:ea typeface="微软雅黑" pitchFamily="34" charset="-122"/>
              </a:rPr>
              <a:t>收购农副产品和其他</a:t>
            </a:r>
            <a:r>
              <a:rPr lang="zh-CN" altLang="en-US" sz="1800" dirty="0" smtClean="0">
                <a:solidFill>
                  <a:schemeClr val="bg1"/>
                </a:solidFill>
                <a:latin typeface="微软雅黑" pitchFamily="34" charset="-122"/>
                <a:ea typeface="微软雅黑" pitchFamily="34" charset="-122"/>
              </a:rPr>
              <a:t>物资价款</a:t>
            </a:r>
            <a:r>
              <a:rPr lang="zh-CN" altLang="en-US" sz="1800" b="1" dirty="0">
                <a:solidFill>
                  <a:srgbClr val="FFC000"/>
                </a:solidFill>
                <a:latin typeface="微软雅黑" pitchFamily="34" charset="-122"/>
                <a:ea typeface="微软雅黑" pitchFamily="34" charset="-122"/>
              </a:rPr>
              <a:t>（可大于</a:t>
            </a:r>
            <a:r>
              <a:rPr lang="en-US" altLang="zh-CN" sz="1800" b="1" dirty="0" smtClean="0">
                <a:solidFill>
                  <a:srgbClr val="FFC000"/>
                </a:solidFill>
                <a:latin typeface="微软雅黑" pitchFamily="34" charset="-122"/>
                <a:ea typeface="微软雅黑" pitchFamily="34" charset="-122"/>
              </a:rPr>
              <a:t>1 000</a:t>
            </a:r>
            <a:r>
              <a:rPr lang="zh-CN" altLang="en-US" sz="1800" b="1" dirty="0">
                <a:solidFill>
                  <a:srgbClr val="FFC000"/>
                </a:solidFill>
                <a:latin typeface="微软雅黑" pitchFamily="34" charset="-122"/>
                <a:ea typeface="微软雅黑" pitchFamily="34" charset="-122"/>
              </a:rPr>
              <a:t>元）</a:t>
            </a:r>
          </a:p>
        </p:txBody>
      </p:sp>
      <p:sp>
        <p:nvSpPr>
          <p:cNvPr id="101" name="AutoShape 39"/>
          <p:cNvSpPr>
            <a:spLocks noChangeArrowheads="1"/>
          </p:cNvSpPr>
          <p:nvPr/>
        </p:nvSpPr>
        <p:spPr bwMode="ltGray">
          <a:xfrm>
            <a:off x="5146078" y="1929205"/>
            <a:ext cx="3007806" cy="538016"/>
          </a:xfrm>
          <a:prstGeom prst="roundRect">
            <a:avLst>
              <a:gd name="adj" fmla="val 11921"/>
            </a:avLst>
          </a:prstGeom>
          <a:solidFill>
            <a:srgbClr val="084CA1"/>
          </a:solidFill>
          <a:ln w="25400">
            <a:solidFill>
              <a:srgbClr val="FEFEFE"/>
            </a:solidFill>
            <a:round/>
          </a:ln>
          <a:effectLst>
            <a:outerShdw dist="53882" dir="2700000" algn="ctr" rotWithShape="0">
              <a:srgbClr val="000000">
                <a:alpha val="50000"/>
              </a:srgbClr>
            </a:outerShdw>
          </a:effectLst>
        </p:spPr>
        <p:txBody>
          <a:bodyPr wrap="none" lIns="68579" tIns="34289" rIns="68579" bIns="34289" anchor="ct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07" name="AutoShape 39"/>
          <p:cNvSpPr>
            <a:spLocks noChangeArrowheads="1"/>
          </p:cNvSpPr>
          <p:nvPr/>
        </p:nvSpPr>
        <p:spPr bwMode="ltGray">
          <a:xfrm>
            <a:off x="5146078" y="2648337"/>
            <a:ext cx="3007806" cy="538016"/>
          </a:xfrm>
          <a:prstGeom prst="roundRect">
            <a:avLst>
              <a:gd name="adj" fmla="val 11921"/>
            </a:avLst>
          </a:prstGeom>
          <a:solidFill>
            <a:srgbClr val="084CA1"/>
          </a:solidFill>
          <a:ln w="25400">
            <a:solidFill>
              <a:srgbClr val="FEFEFE"/>
            </a:solidFill>
            <a:round/>
          </a:ln>
          <a:effectLst>
            <a:outerShdw dist="53882" dir="2700000" algn="ctr" rotWithShape="0">
              <a:srgbClr val="000000">
                <a:alpha val="50000"/>
              </a:srgbClr>
            </a:outerShdw>
          </a:effectLst>
        </p:spPr>
        <p:txBody>
          <a:bodyPr wrap="none" lIns="68579" tIns="34289" rIns="68579" bIns="34289" anchor="ct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0" name="AutoShape 39"/>
          <p:cNvSpPr>
            <a:spLocks noChangeArrowheads="1"/>
          </p:cNvSpPr>
          <p:nvPr/>
        </p:nvSpPr>
        <p:spPr bwMode="ltGray">
          <a:xfrm>
            <a:off x="5146078" y="3321743"/>
            <a:ext cx="3007806" cy="538016"/>
          </a:xfrm>
          <a:prstGeom prst="roundRect">
            <a:avLst>
              <a:gd name="adj" fmla="val 11921"/>
            </a:avLst>
          </a:prstGeom>
          <a:solidFill>
            <a:srgbClr val="084CA1"/>
          </a:solidFill>
          <a:ln w="25400">
            <a:solidFill>
              <a:srgbClr val="FEFEFE"/>
            </a:solidFill>
            <a:round/>
          </a:ln>
          <a:effectLst>
            <a:outerShdw dist="53882" dir="2700000" algn="ctr" rotWithShape="0">
              <a:srgbClr val="000000">
                <a:alpha val="50000"/>
              </a:srgbClr>
            </a:outerShdw>
          </a:effectLst>
        </p:spPr>
        <p:txBody>
          <a:bodyPr wrap="none" lIns="68579" tIns="34289" rIns="68579" bIns="34289" anchor="ctr"/>
          <a:lstStyle/>
          <a:p>
            <a:pPr marL="0" marR="0" lvl="0" indent="0" defTabSz="685783"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12" name="矩形 23"/>
          <p:cNvSpPr/>
          <p:nvPr/>
        </p:nvSpPr>
        <p:spPr>
          <a:xfrm>
            <a:off x="5149271" y="1892133"/>
            <a:ext cx="2879685" cy="646331"/>
          </a:xfrm>
          <a:prstGeom prst="rect">
            <a:avLst/>
          </a:prstGeom>
          <a:noFill/>
          <a:ln w="9525">
            <a:noFill/>
          </a:ln>
        </p:spPr>
        <p:txBody>
          <a:bodyPr wrap="square">
            <a:spAutoFit/>
          </a:bodyPr>
          <a:lstStyle/>
          <a:p>
            <a:pPr marL="0" marR="0" lvl="0" indent="0" defTabSz="685783"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6.</a:t>
            </a:r>
            <a:r>
              <a:rPr kumimoji="0" lang="zh-CN" altLang="en-US" sz="18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出差人员</a:t>
            </a:r>
            <a:r>
              <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必须随身携带的差旅费</a:t>
            </a:r>
            <a:r>
              <a:rPr kumimoji="0" lang="zh-CN" altLang="en-US" sz="18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（可大于</a:t>
            </a:r>
            <a:r>
              <a:rPr kumimoji="0" lang="en-US" altLang="zh-CN" sz="18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1 000</a:t>
            </a:r>
            <a:r>
              <a:rPr kumimoji="0" lang="zh-CN" altLang="en-US" sz="18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元）</a:t>
            </a:r>
          </a:p>
        </p:txBody>
      </p:sp>
      <p:sp>
        <p:nvSpPr>
          <p:cNvPr id="113" name="矩形 19"/>
          <p:cNvSpPr/>
          <p:nvPr/>
        </p:nvSpPr>
        <p:spPr>
          <a:xfrm>
            <a:off x="5149271" y="2617263"/>
            <a:ext cx="2882126" cy="623246"/>
          </a:xfrm>
          <a:prstGeom prst="rect">
            <a:avLst/>
          </a:prstGeom>
          <a:noFill/>
          <a:ln w="9525">
            <a:noFill/>
          </a:ln>
        </p:spPr>
        <p:txBody>
          <a:bodyPr wrap="square" lIns="68579" tIns="34289" rIns="68579" bIns="34289">
            <a:spAutoFit/>
          </a:bodyPr>
          <a:lstStyle/>
          <a:p>
            <a:pPr defTabSz="685783"/>
            <a:r>
              <a:rPr lang="en-US" altLang="zh-CN" sz="1800" dirty="0" smtClean="0">
                <a:solidFill>
                  <a:schemeClr val="bg1"/>
                </a:solidFill>
                <a:latin typeface="微软雅黑" pitchFamily="34" charset="-122"/>
                <a:ea typeface="微软雅黑" pitchFamily="34" charset="-122"/>
              </a:rPr>
              <a:t>7.</a:t>
            </a:r>
            <a:r>
              <a:rPr lang="zh-CN" altLang="en-US" sz="1800" dirty="0" smtClean="0">
                <a:solidFill>
                  <a:schemeClr val="bg1"/>
                </a:solidFill>
                <a:latin typeface="微软雅黑" pitchFamily="34" charset="-122"/>
                <a:ea typeface="微软雅黑" pitchFamily="34" charset="-122"/>
              </a:rPr>
              <a:t>结算</a:t>
            </a:r>
            <a:r>
              <a:rPr lang="zh-CN" altLang="en-US" sz="1800" dirty="0">
                <a:solidFill>
                  <a:schemeClr val="bg1"/>
                </a:solidFill>
                <a:latin typeface="微软雅黑" pitchFamily="34" charset="-122"/>
                <a:ea typeface="微软雅黑" pitchFamily="34" charset="-122"/>
              </a:rPr>
              <a:t>起点</a:t>
            </a:r>
            <a:r>
              <a:rPr lang="zh-CN" altLang="en-US" sz="1800" b="1" dirty="0">
                <a:solidFill>
                  <a:srgbClr val="FFC000"/>
                </a:solidFill>
                <a:latin typeface="微软雅黑" pitchFamily="34" charset="-122"/>
                <a:ea typeface="微软雅黑" pitchFamily="34" charset="-122"/>
              </a:rPr>
              <a:t>（</a:t>
            </a:r>
            <a:r>
              <a:rPr lang="en-US" altLang="zh-CN" sz="1800" b="1" dirty="0" smtClean="0">
                <a:solidFill>
                  <a:srgbClr val="FFC000"/>
                </a:solidFill>
                <a:latin typeface="微软雅黑" pitchFamily="34" charset="-122"/>
                <a:ea typeface="微软雅黑" pitchFamily="34" charset="-122"/>
              </a:rPr>
              <a:t>1 000</a:t>
            </a:r>
            <a:r>
              <a:rPr lang="zh-CN" altLang="en-US" sz="1800" b="1" dirty="0">
                <a:solidFill>
                  <a:srgbClr val="FFC000"/>
                </a:solidFill>
                <a:latin typeface="微软雅黑" pitchFamily="34" charset="-122"/>
                <a:ea typeface="微软雅黑" pitchFamily="34" charset="-122"/>
              </a:rPr>
              <a:t>元）</a:t>
            </a:r>
            <a:r>
              <a:rPr lang="zh-CN" altLang="en-US" sz="1800" dirty="0">
                <a:solidFill>
                  <a:schemeClr val="bg1"/>
                </a:solidFill>
                <a:latin typeface="微软雅黑" pitchFamily="34" charset="-122"/>
                <a:ea typeface="微软雅黑" pitchFamily="34" charset="-122"/>
              </a:rPr>
              <a:t>以下的零星支出</a:t>
            </a:r>
          </a:p>
        </p:txBody>
      </p:sp>
      <p:sp>
        <p:nvSpPr>
          <p:cNvPr id="114" name="矩形 15"/>
          <p:cNvSpPr/>
          <p:nvPr/>
        </p:nvSpPr>
        <p:spPr>
          <a:xfrm>
            <a:off x="5149271" y="3285646"/>
            <a:ext cx="2831000" cy="646331"/>
          </a:xfrm>
          <a:prstGeom prst="rect">
            <a:avLst/>
          </a:prstGeom>
          <a:noFill/>
          <a:ln w="9525">
            <a:noFill/>
          </a:ln>
        </p:spPr>
        <p:txBody>
          <a:bodyPr wrap="square">
            <a:spAutoFit/>
          </a:bodyPr>
          <a:lstStyle/>
          <a:p>
            <a:pPr marL="0" marR="0" lvl="0" indent="0" defTabSz="685783"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8.</a:t>
            </a:r>
            <a:r>
              <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中国人民银行确定需要支付现金的其他支出</a:t>
            </a:r>
          </a:p>
        </p:txBody>
      </p:sp>
      <p:pic>
        <p:nvPicPr>
          <p:cNvPr id="115" name="B650921D39DF2C20931525A5FE154C1B.png" descr="C:\Documents and Settings\Administrator\Local Settings\Temp\SoEasy\B650921D39DF2C20931525A5FE154C1B.png"/>
          <p:cNvPicPr>
            <a:picLocks noChangeAspect="1"/>
          </p:cNvPicPr>
          <p:nvPr/>
        </p:nvPicPr>
        <p:blipFill>
          <a:blip r:embed="rId9" r:link="rId10"/>
          <a:stretch>
            <a:fillRect/>
          </a:stretch>
        </p:blipFill>
        <p:spPr>
          <a:xfrm>
            <a:off x="7041395" y="3778141"/>
            <a:ext cx="1193510" cy="1193510"/>
          </a:xfrm>
          <a:prstGeom prst="rect">
            <a:avLst/>
          </a:prstGeom>
          <a:noFill/>
          <a:ln w="9525">
            <a:noFill/>
          </a:ln>
        </p:spPr>
      </p:pic>
      <p:sp>
        <p:nvSpPr>
          <p:cNvPr id="116" name="矩形 39"/>
          <p:cNvSpPr/>
          <p:nvPr/>
        </p:nvSpPr>
        <p:spPr>
          <a:xfrm>
            <a:off x="621971" y="2625658"/>
            <a:ext cx="2824904" cy="623246"/>
          </a:xfrm>
          <a:prstGeom prst="rect">
            <a:avLst/>
          </a:prstGeom>
          <a:noFill/>
          <a:ln w="9525">
            <a:noFill/>
          </a:ln>
        </p:spPr>
        <p:txBody>
          <a:bodyPr wrap="square" lIns="68579" tIns="34289" rIns="68579" bIns="34289">
            <a:spAutoFit/>
          </a:bodyPr>
          <a:lstStyle/>
          <a:p>
            <a:pPr marL="0" marR="0" lvl="0" indent="0" defTabSz="685783"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3.</a:t>
            </a:r>
            <a:r>
              <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国家规定颁发给</a:t>
            </a:r>
            <a:r>
              <a:rPr kumimoji="0" lang="zh-CN" altLang="en-US" sz="18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个人</a:t>
            </a:r>
            <a:r>
              <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的科学、文化、体育等奖金</a:t>
            </a:r>
          </a:p>
        </p:txBody>
      </p:sp>
    </p:spTree>
    <p:custDataLst>
      <p:tags r:id="rId1"/>
    </p:custDataLst>
    <p:extLst>
      <p:ext uri="{BB962C8B-B14F-4D97-AF65-F5344CB8AC3E}">
        <p14:creationId xmlns:p14="http://schemas.microsoft.com/office/powerpoint/2010/main" val="378818475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72279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银行本票</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29" name="组合 122"/>
          <p:cNvGrpSpPr>
            <a:grpSpLocks/>
          </p:cNvGrpSpPr>
          <p:nvPr/>
        </p:nvGrpSpPr>
        <p:grpSpPr bwMode="auto">
          <a:xfrm>
            <a:off x="1385204" y="1779523"/>
            <a:ext cx="5680075" cy="2901950"/>
            <a:chOff x="1980" y="4576"/>
            <a:chExt cx="8945" cy="4570"/>
          </a:xfrm>
        </p:grpSpPr>
        <p:sp>
          <p:nvSpPr>
            <p:cNvPr id="30" name="直线 123"/>
            <p:cNvSpPr>
              <a:spLocks noChangeShapeType="1"/>
            </p:cNvSpPr>
            <p:nvPr/>
          </p:nvSpPr>
          <p:spPr bwMode="auto">
            <a:xfrm>
              <a:off x="4317" y="4962"/>
              <a:ext cx="3963" cy="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pSp>
          <p:nvGrpSpPr>
            <p:cNvPr id="32" name="组合 126"/>
            <p:cNvGrpSpPr>
              <a:grpSpLocks/>
            </p:cNvGrpSpPr>
            <p:nvPr/>
          </p:nvGrpSpPr>
          <p:grpSpPr bwMode="auto">
            <a:xfrm>
              <a:off x="1980" y="4576"/>
              <a:ext cx="8945" cy="4570"/>
              <a:chOff x="1260" y="1706"/>
              <a:chExt cx="8945" cy="4570"/>
            </a:xfrm>
          </p:grpSpPr>
          <p:sp>
            <p:nvSpPr>
              <p:cNvPr id="34" name="自选图形 127"/>
              <p:cNvSpPr>
                <a:spLocks noChangeArrowheads="1"/>
              </p:cNvSpPr>
              <p:nvPr/>
            </p:nvSpPr>
            <p:spPr bwMode="auto">
              <a:xfrm>
                <a:off x="1260" y="5340"/>
                <a:ext cx="2340" cy="936"/>
              </a:xfrm>
              <a:prstGeom prst="flowChartProcess">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35" name="矩形 128"/>
              <p:cNvSpPr>
                <a:spLocks noChangeArrowheads="1"/>
              </p:cNvSpPr>
              <p:nvPr/>
            </p:nvSpPr>
            <p:spPr bwMode="auto">
              <a:xfrm>
                <a:off x="7560" y="5340"/>
                <a:ext cx="2645" cy="936"/>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36" name="矩形 129"/>
              <p:cNvSpPr>
                <a:spLocks noChangeArrowheads="1"/>
              </p:cNvSpPr>
              <p:nvPr/>
            </p:nvSpPr>
            <p:spPr bwMode="auto">
              <a:xfrm>
                <a:off x="7560" y="1706"/>
                <a:ext cx="2532" cy="78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37" name="矩形 130"/>
              <p:cNvSpPr>
                <a:spLocks noChangeArrowheads="1"/>
              </p:cNvSpPr>
              <p:nvPr/>
            </p:nvSpPr>
            <p:spPr bwMode="auto">
              <a:xfrm>
                <a:off x="1440" y="1706"/>
                <a:ext cx="2160" cy="78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38" name="直线 131"/>
              <p:cNvSpPr>
                <a:spLocks noChangeShapeType="1"/>
              </p:cNvSpPr>
              <p:nvPr/>
            </p:nvSpPr>
            <p:spPr bwMode="auto">
              <a:xfrm>
                <a:off x="8391" y="2486"/>
                <a:ext cx="0" cy="2854"/>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39" name="直线 132"/>
              <p:cNvSpPr>
                <a:spLocks noChangeShapeType="1"/>
              </p:cNvSpPr>
              <p:nvPr/>
            </p:nvSpPr>
            <p:spPr bwMode="auto">
              <a:xfrm flipV="1">
                <a:off x="9752" y="2486"/>
                <a:ext cx="0" cy="2854"/>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40" name="直线 133"/>
              <p:cNvSpPr>
                <a:spLocks noChangeShapeType="1"/>
              </p:cNvSpPr>
              <p:nvPr/>
            </p:nvSpPr>
            <p:spPr bwMode="auto">
              <a:xfrm flipH="1" flipV="1">
                <a:off x="3600" y="5808"/>
                <a:ext cx="3960" cy="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41" name="直线 135"/>
              <p:cNvSpPr>
                <a:spLocks noChangeShapeType="1"/>
              </p:cNvSpPr>
              <p:nvPr/>
            </p:nvSpPr>
            <p:spPr bwMode="auto">
              <a:xfrm flipV="1">
                <a:off x="2948" y="2486"/>
                <a:ext cx="0" cy="2854"/>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42" name="直线 136"/>
              <p:cNvSpPr>
                <a:spLocks noChangeShapeType="1"/>
              </p:cNvSpPr>
              <p:nvPr/>
            </p:nvSpPr>
            <p:spPr bwMode="auto">
              <a:xfrm>
                <a:off x="2054" y="2486"/>
                <a:ext cx="0" cy="2854"/>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pSp>
      </p:grpSp>
      <p:grpSp>
        <p:nvGrpSpPr>
          <p:cNvPr id="43" name="组合 42"/>
          <p:cNvGrpSpPr/>
          <p:nvPr/>
        </p:nvGrpSpPr>
        <p:grpSpPr>
          <a:xfrm rot="20971146">
            <a:off x="7120866" y="849441"/>
            <a:ext cx="1707554" cy="1169798"/>
            <a:chOff x="7521013" y="301559"/>
            <a:chExt cx="1096640" cy="1169798"/>
          </a:xfrm>
        </p:grpSpPr>
        <p:grpSp>
          <p:nvGrpSpPr>
            <p:cNvPr id="44" name="Group 157"/>
            <p:cNvGrpSpPr/>
            <p:nvPr/>
          </p:nvGrpSpPr>
          <p:grpSpPr>
            <a:xfrm rot="1457873">
              <a:off x="7521013" y="301559"/>
              <a:ext cx="967880" cy="1169798"/>
              <a:chOff x="0" y="0"/>
              <a:chExt cx="832429" cy="1006091"/>
            </a:xfrm>
          </p:grpSpPr>
          <p:sp>
            <p:nvSpPr>
              <p:cNvPr id="46"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19050" cap="flat">
                <a:solidFill>
                  <a:srgbClr val="084CA1"/>
                </a:solidFill>
                <a:prstDash val="dash"/>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47" name="Shape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noFill/>
              <a:ln w="1905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45" name="TextBox 44"/>
            <p:cNvSpPr txBox="1"/>
            <p:nvPr/>
          </p:nvSpPr>
          <p:spPr>
            <a:xfrm rot="628854">
              <a:off x="7643789" y="462485"/>
              <a:ext cx="973864" cy="517255"/>
            </a:xfrm>
            <a:prstGeom prst="rect">
              <a:avLst/>
            </a:prstGeom>
            <a:noFill/>
            <a:ln w="19050">
              <a:noFill/>
            </a:ln>
          </p:spPr>
          <p:txBody>
            <a:bodyPr wrap="square" lIns="68579" tIns="34289" rIns="68579" bIns="34289" rtlCol="0">
              <a:spAutoFit/>
            </a:bodyPr>
            <a:lstStyle/>
            <a:p>
              <a:pPr>
                <a:lnSpc>
                  <a:spcPct val="150000"/>
                </a:lnSpc>
              </a:pPr>
              <a:r>
                <a:rPr lang="zh-CN" altLang="en-US" sz="2200" b="1" dirty="0" smtClean="0">
                  <a:solidFill>
                    <a:srgbClr val="084CA1"/>
                  </a:solidFill>
                  <a:latin typeface="微软雅黑" pitchFamily="34" charset="-122"/>
                  <a:ea typeface="微软雅黑" pitchFamily="34" charset="-122"/>
                  <a:cs typeface="+mn-ea"/>
                </a:rPr>
                <a:t>结算程序</a:t>
              </a:r>
              <a:endParaRPr lang="zh-CN" altLang="en-US" sz="2200" b="1" dirty="0">
                <a:solidFill>
                  <a:srgbClr val="084CA1"/>
                </a:solidFill>
                <a:latin typeface="微软雅黑" pitchFamily="34" charset="-122"/>
                <a:ea typeface="微软雅黑" pitchFamily="34" charset="-122"/>
                <a:cs typeface="+mn-ea"/>
              </a:endParaRPr>
            </a:p>
          </p:txBody>
        </p:sp>
      </p:grpSp>
      <p:graphicFrame>
        <p:nvGraphicFramePr>
          <p:cNvPr id="48" name="表格 47"/>
          <p:cNvGraphicFramePr>
            <a:graphicFrameLocks noGrp="1"/>
          </p:cNvGraphicFramePr>
          <p:nvPr>
            <p:extLst>
              <p:ext uri="{D42A27DB-BD31-4B8C-83A1-F6EECF244321}">
                <p14:modId xmlns:p14="http://schemas.microsoft.com/office/powerpoint/2010/main" val="3352376493"/>
              </p:ext>
            </p:extLst>
          </p:nvPr>
        </p:nvGraphicFramePr>
        <p:xfrm>
          <a:off x="1434563" y="4111342"/>
          <a:ext cx="1404000" cy="548640"/>
        </p:xfrm>
        <a:graphic>
          <a:graphicData uri="http://schemas.openxmlformats.org/drawingml/2006/table">
            <a:tbl>
              <a:tblPr>
                <a:tableStyleId>{5C22544A-7EE6-4342-B048-85BDC9FD1C3A}</a:tableStyleId>
              </a:tblPr>
              <a:tblGrid>
                <a:gridCol w="1404000"/>
              </a:tblGrid>
              <a:tr h="158719">
                <a:tc>
                  <a:txBody>
                    <a:bodyPr/>
                    <a:lstStyle/>
                    <a:p>
                      <a:pPr marL="0" algn="ctr" defTabSz="914400" rtl="0" eaLnBrk="1" latinLnBrk="0" hangingPunct="1">
                        <a:spcAft>
                          <a:spcPts val="0"/>
                        </a:spcAft>
                      </a:pPr>
                      <a:r>
                        <a:rPr lang="zh-CN" sz="1800" kern="100" dirty="0">
                          <a:solidFill>
                            <a:schemeClr val="tx1"/>
                          </a:solidFill>
                          <a:effectLst/>
                          <a:latin typeface="微软雅黑" pitchFamily="34" charset="-122"/>
                          <a:ea typeface="微软雅黑" pitchFamily="34" charset="-122"/>
                          <a:cs typeface="+mn-cs"/>
                        </a:rPr>
                        <a:t>申请人开户</a:t>
                      </a:r>
                      <a:r>
                        <a:rPr lang="zh-CN" sz="1800" kern="100" dirty="0" smtClean="0">
                          <a:solidFill>
                            <a:schemeClr val="tx1"/>
                          </a:solidFill>
                          <a:effectLst/>
                          <a:latin typeface="微软雅黑" pitchFamily="34" charset="-122"/>
                          <a:ea typeface="微软雅黑" pitchFamily="34" charset="-122"/>
                          <a:cs typeface="+mn-cs"/>
                        </a:rPr>
                        <a:t>行</a:t>
                      </a:r>
                      <a:endParaRPr lang="en-US" altLang="zh-CN" sz="1800" kern="100" dirty="0" smtClean="0">
                        <a:solidFill>
                          <a:schemeClr val="tx1"/>
                        </a:solidFill>
                        <a:effectLst/>
                        <a:latin typeface="微软雅黑" pitchFamily="34" charset="-122"/>
                        <a:ea typeface="微软雅黑" pitchFamily="34" charset="-122"/>
                        <a:cs typeface="+mn-cs"/>
                      </a:endParaRPr>
                    </a:p>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（出票人）</a:t>
                      </a:r>
                      <a:endParaRPr lang="zh-CN" sz="1800" kern="100" dirty="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graphicFrame>
        <p:nvGraphicFramePr>
          <p:cNvPr id="49" name="表格 48"/>
          <p:cNvGraphicFramePr>
            <a:graphicFrameLocks noGrp="1"/>
          </p:cNvGraphicFramePr>
          <p:nvPr>
            <p:extLst>
              <p:ext uri="{D42A27DB-BD31-4B8C-83A1-F6EECF244321}">
                <p14:modId xmlns:p14="http://schemas.microsoft.com/office/powerpoint/2010/main" val="2694270754"/>
              </p:ext>
            </p:extLst>
          </p:nvPr>
        </p:nvGraphicFramePr>
        <p:xfrm>
          <a:off x="5489660" y="4111342"/>
          <a:ext cx="1512000" cy="548640"/>
        </p:xfrm>
        <a:graphic>
          <a:graphicData uri="http://schemas.openxmlformats.org/drawingml/2006/table">
            <a:tbl>
              <a:tblPr>
                <a:tableStyleId>{5C22544A-7EE6-4342-B048-85BDC9FD1C3A}</a:tableStyleId>
              </a:tblPr>
              <a:tblGrid>
                <a:gridCol w="1512000"/>
              </a:tblGrid>
              <a:tr h="336183">
                <a:tc>
                  <a:txBody>
                    <a:bodyPr/>
                    <a:lstStyle/>
                    <a:p>
                      <a:pPr marL="0" algn="ctr" defTabSz="914400" rtl="0" eaLnBrk="1" latinLnBrk="0" hangingPunct="1">
                        <a:spcAft>
                          <a:spcPts val="0"/>
                        </a:spcAft>
                      </a:pPr>
                      <a:r>
                        <a:rPr lang="zh-CN" sz="1800" kern="100" dirty="0" smtClean="0">
                          <a:solidFill>
                            <a:schemeClr val="tx1"/>
                          </a:solidFill>
                          <a:effectLst/>
                          <a:latin typeface="微软雅黑" pitchFamily="34" charset="-122"/>
                          <a:ea typeface="微软雅黑" pitchFamily="34" charset="-122"/>
                          <a:cs typeface="+mn-cs"/>
                        </a:rPr>
                        <a:t>收款人</a:t>
                      </a:r>
                      <a:r>
                        <a:rPr lang="en-US" altLang="zh-CN" sz="1800" kern="100" dirty="0" smtClean="0">
                          <a:solidFill>
                            <a:schemeClr val="tx1"/>
                          </a:solidFill>
                          <a:effectLst/>
                          <a:latin typeface="微软雅黑" pitchFamily="34" charset="-122"/>
                          <a:ea typeface="微软雅黑" pitchFamily="34" charset="-122"/>
                          <a:cs typeface="+mn-cs"/>
                        </a:rPr>
                        <a:t>(</a:t>
                      </a:r>
                      <a:r>
                        <a:rPr lang="zh-CN" sz="1800" kern="100" dirty="0" smtClean="0">
                          <a:solidFill>
                            <a:schemeClr val="tx1"/>
                          </a:solidFill>
                          <a:effectLst/>
                          <a:latin typeface="微软雅黑" pitchFamily="34" charset="-122"/>
                          <a:ea typeface="微软雅黑" pitchFamily="34" charset="-122"/>
                          <a:cs typeface="+mn-cs"/>
                        </a:rPr>
                        <a:t>持票人</a:t>
                      </a:r>
                      <a:r>
                        <a:rPr lang="en-US" altLang="zh-CN" sz="1800" kern="100" dirty="0" smtClean="0">
                          <a:solidFill>
                            <a:schemeClr val="tx1"/>
                          </a:solidFill>
                          <a:effectLst/>
                          <a:latin typeface="微软雅黑" pitchFamily="34" charset="-122"/>
                          <a:ea typeface="微软雅黑" pitchFamily="34" charset="-122"/>
                          <a:cs typeface="+mn-cs"/>
                        </a:rPr>
                        <a:t>)</a:t>
                      </a:r>
                      <a:endParaRPr lang="zh-CN" sz="1800" kern="100" dirty="0">
                        <a:solidFill>
                          <a:schemeClr val="tx1"/>
                        </a:solidFill>
                        <a:effectLst/>
                        <a:latin typeface="微软雅黑" pitchFamily="34" charset="-122"/>
                        <a:ea typeface="微软雅黑" pitchFamily="34" charset="-122"/>
                        <a:cs typeface="+mn-cs"/>
                      </a:endParaRPr>
                    </a:p>
                    <a:p>
                      <a:pPr marL="0" algn="ctr" defTabSz="914400" rtl="0" eaLnBrk="1" latinLnBrk="0" hangingPunct="1">
                        <a:spcAft>
                          <a:spcPts val="0"/>
                        </a:spcAft>
                      </a:pPr>
                      <a:r>
                        <a:rPr lang="zh-CN" sz="1800" kern="100" dirty="0">
                          <a:solidFill>
                            <a:schemeClr val="tx1"/>
                          </a:solidFill>
                          <a:effectLst/>
                          <a:latin typeface="微软雅黑" pitchFamily="34" charset="-122"/>
                          <a:ea typeface="微软雅黑" pitchFamily="34" charset="-122"/>
                          <a:cs typeface="+mn-cs"/>
                        </a:rPr>
                        <a:t>开户行</a:t>
                      </a:r>
                    </a:p>
                  </a:txBody>
                  <a:tcPr marL="0" marR="0" marT="0" marB="0" anchor="ctr">
                    <a:noFill/>
                  </a:tcPr>
                </a:tc>
              </a:tr>
            </a:tbl>
          </a:graphicData>
        </a:graphic>
      </p:graphicFrame>
      <p:graphicFrame>
        <p:nvGraphicFramePr>
          <p:cNvPr id="50" name="表格 49"/>
          <p:cNvGraphicFramePr>
            <a:graphicFrameLocks noGrp="1"/>
          </p:cNvGraphicFramePr>
          <p:nvPr>
            <p:extLst>
              <p:ext uri="{D42A27DB-BD31-4B8C-83A1-F6EECF244321}">
                <p14:modId xmlns:p14="http://schemas.microsoft.com/office/powerpoint/2010/main" val="2965368964"/>
              </p:ext>
            </p:extLst>
          </p:nvPr>
        </p:nvGraphicFramePr>
        <p:xfrm>
          <a:off x="5420213" y="1883415"/>
          <a:ext cx="1548000" cy="274320"/>
        </p:xfrm>
        <a:graphic>
          <a:graphicData uri="http://schemas.openxmlformats.org/drawingml/2006/table">
            <a:tbl>
              <a:tblPr>
                <a:tableStyleId>{5C22544A-7EE6-4342-B048-85BDC9FD1C3A}</a:tableStyleId>
              </a:tblPr>
              <a:tblGrid>
                <a:gridCol w="1548000"/>
              </a:tblGrid>
              <a:tr h="0">
                <a:tc>
                  <a:txBody>
                    <a:bodyPr/>
                    <a:lstStyle/>
                    <a:p>
                      <a:pPr algn="just">
                        <a:spcAft>
                          <a:spcPts val="0"/>
                        </a:spcAft>
                      </a:pPr>
                      <a:r>
                        <a:rPr lang="zh-CN" sz="1800" kern="100" dirty="0" smtClean="0">
                          <a:solidFill>
                            <a:schemeClr val="tx1"/>
                          </a:solidFill>
                          <a:effectLst/>
                          <a:latin typeface="微软雅黑" pitchFamily="34" charset="-122"/>
                          <a:ea typeface="微软雅黑" pitchFamily="34" charset="-122"/>
                        </a:rPr>
                        <a:t>收款人</a:t>
                      </a:r>
                      <a:r>
                        <a:rPr lang="en-US" altLang="zh-CN" sz="1800" kern="100" dirty="0" smtClean="0">
                          <a:solidFill>
                            <a:schemeClr val="tx1"/>
                          </a:solidFill>
                          <a:effectLst/>
                          <a:latin typeface="微软雅黑" pitchFamily="34" charset="-122"/>
                          <a:ea typeface="微软雅黑" pitchFamily="34" charset="-122"/>
                        </a:rPr>
                        <a:t>(</a:t>
                      </a:r>
                      <a:r>
                        <a:rPr lang="zh-CN" sz="1800" kern="100" dirty="0" smtClean="0">
                          <a:solidFill>
                            <a:schemeClr val="tx1"/>
                          </a:solidFill>
                          <a:effectLst/>
                          <a:latin typeface="微软雅黑" pitchFamily="34" charset="-122"/>
                          <a:ea typeface="微软雅黑" pitchFamily="34" charset="-122"/>
                        </a:rPr>
                        <a:t>持票人</a:t>
                      </a:r>
                      <a:r>
                        <a:rPr lang="en-US" altLang="zh-CN" sz="1800" kern="100" dirty="0" smtClean="0">
                          <a:solidFill>
                            <a:schemeClr val="tx1"/>
                          </a:solidFill>
                          <a:effectLst/>
                          <a:latin typeface="微软雅黑" pitchFamily="34" charset="-122"/>
                          <a:ea typeface="微软雅黑" pitchFamily="34" charset="-122"/>
                        </a:rPr>
                        <a:t>)</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graphicFrame>
        <p:nvGraphicFramePr>
          <p:cNvPr id="51" name="表格 50"/>
          <p:cNvGraphicFramePr>
            <a:graphicFrameLocks noGrp="1"/>
          </p:cNvGraphicFramePr>
          <p:nvPr>
            <p:extLst>
              <p:ext uri="{D42A27DB-BD31-4B8C-83A1-F6EECF244321}">
                <p14:modId xmlns:p14="http://schemas.microsoft.com/office/powerpoint/2010/main" val="3403360000"/>
              </p:ext>
            </p:extLst>
          </p:nvPr>
        </p:nvGraphicFramePr>
        <p:xfrm>
          <a:off x="1622213" y="1883415"/>
          <a:ext cx="1188720" cy="274320"/>
        </p:xfrm>
        <a:graphic>
          <a:graphicData uri="http://schemas.openxmlformats.org/drawingml/2006/table">
            <a:tbl>
              <a:tblPr>
                <a:tableStyleId>{5C22544A-7EE6-4342-B048-85BDC9FD1C3A}</a:tableStyleId>
              </a:tblPr>
              <a:tblGrid>
                <a:gridCol w="1188720"/>
              </a:tblGrid>
              <a:tr h="160020">
                <a:tc>
                  <a:txBody>
                    <a:bodyPr/>
                    <a:lstStyle/>
                    <a:p>
                      <a:pPr marL="0" algn="just"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本</a:t>
                      </a:r>
                      <a:r>
                        <a:rPr lang="zh-CN" sz="1800" kern="100" dirty="0" smtClean="0">
                          <a:solidFill>
                            <a:schemeClr val="tx1"/>
                          </a:solidFill>
                          <a:effectLst/>
                          <a:latin typeface="微软雅黑" pitchFamily="34" charset="-122"/>
                          <a:ea typeface="微软雅黑" pitchFamily="34" charset="-122"/>
                          <a:cs typeface="+mn-cs"/>
                        </a:rPr>
                        <a:t>票</a:t>
                      </a:r>
                      <a:r>
                        <a:rPr lang="zh-CN" sz="1800" kern="100" dirty="0">
                          <a:solidFill>
                            <a:schemeClr val="tx1"/>
                          </a:solidFill>
                          <a:effectLst/>
                          <a:latin typeface="微软雅黑" pitchFamily="34" charset="-122"/>
                          <a:ea typeface="微软雅黑" pitchFamily="34" charset="-122"/>
                          <a:cs typeface="+mn-cs"/>
                        </a:rPr>
                        <a:t>申请人</a:t>
                      </a:r>
                    </a:p>
                  </a:txBody>
                  <a:tcPr marL="0" marR="0" marT="0" marB="0" anchor="ctr">
                    <a:noFill/>
                  </a:tcPr>
                </a:tc>
              </a:tr>
            </a:tbl>
          </a:graphicData>
        </a:graphic>
      </p:graphicFrame>
      <p:graphicFrame>
        <p:nvGraphicFramePr>
          <p:cNvPr id="52" name="表格 51"/>
          <p:cNvGraphicFramePr>
            <a:graphicFrameLocks noGrp="1"/>
          </p:cNvGraphicFramePr>
          <p:nvPr>
            <p:extLst>
              <p:ext uri="{D42A27DB-BD31-4B8C-83A1-F6EECF244321}">
                <p14:modId xmlns:p14="http://schemas.microsoft.com/office/powerpoint/2010/main" val="1361725359"/>
              </p:ext>
            </p:extLst>
          </p:nvPr>
        </p:nvGraphicFramePr>
        <p:xfrm>
          <a:off x="3199860" y="4060200"/>
          <a:ext cx="1872000" cy="288000"/>
        </p:xfrm>
        <a:graphic>
          <a:graphicData uri="http://schemas.openxmlformats.org/drawingml/2006/table">
            <a:tbl>
              <a:tblPr>
                <a:tableStyleId>{5C22544A-7EE6-4342-B048-85BDC9FD1C3A}</a:tableStyleId>
              </a:tblPr>
              <a:tblGrid>
                <a:gridCol w="1872000"/>
              </a:tblGrid>
              <a:tr h="288000">
                <a:tc>
                  <a:txBody>
                    <a:bodyPr/>
                    <a:lstStyle/>
                    <a:p>
                      <a:pPr algn="just">
                        <a:spcAft>
                          <a:spcPts val="0"/>
                        </a:spcAft>
                      </a:pPr>
                      <a:r>
                        <a:rPr lang="zh-CN" sz="1800" kern="100" dirty="0">
                          <a:solidFill>
                            <a:schemeClr val="tx1"/>
                          </a:solidFill>
                          <a:effectLst/>
                          <a:latin typeface="微软雅黑" pitchFamily="34" charset="-122"/>
                          <a:ea typeface="微软雅黑" pitchFamily="34" charset="-122"/>
                        </a:rPr>
                        <a:t>⑥银行间清算</a:t>
                      </a:r>
                      <a:r>
                        <a:rPr lang="zh-CN" sz="1800" kern="100" dirty="0" smtClean="0">
                          <a:solidFill>
                            <a:schemeClr val="tx1"/>
                          </a:solidFill>
                          <a:effectLst/>
                          <a:latin typeface="微软雅黑" pitchFamily="34" charset="-122"/>
                          <a:ea typeface="微软雅黑" pitchFamily="34" charset="-122"/>
                        </a:rPr>
                        <a:t>资金</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graphicFrame>
        <p:nvGraphicFramePr>
          <p:cNvPr id="53" name="表格 52"/>
          <p:cNvGraphicFramePr>
            <a:graphicFrameLocks noGrp="1"/>
          </p:cNvGraphicFramePr>
          <p:nvPr>
            <p:extLst>
              <p:ext uri="{D42A27DB-BD31-4B8C-83A1-F6EECF244321}">
                <p14:modId xmlns:p14="http://schemas.microsoft.com/office/powerpoint/2010/main" val="26206455"/>
              </p:ext>
            </p:extLst>
          </p:nvPr>
        </p:nvGraphicFramePr>
        <p:xfrm>
          <a:off x="3185404" y="1707654"/>
          <a:ext cx="1997640" cy="274320"/>
        </p:xfrm>
        <a:graphic>
          <a:graphicData uri="http://schemas.openxmlformats.org/drawingml/2006/table">
            <a:tbl>
              <a:tblPr>
                <a:tableStyleId>{5C22544A-7EE6-4342-B048-85BDC9FD1C3A}</a:tableStyleId>
              </a:tblPr>
              <a:tblGrid>
                <a:gridCol w="1997640"/>
              </a:tblGrid>
              <a:tr h="0">
                <a:tc>
                  <a:txBody>
                    <a:bodyPr/>
                    <a:lstStyle/>
                    <a:p>
                      <a:pPr marL="0" algn="just" defTabSz="914400" rtl="0" eaLnBrk="1" latinLnBrk="0" hangingPunct="1">
                        <a:spcAft>
                          <a:spcPts val="0"/>
                        </a:spcAft>
                      </a:pPr>
                      <a:r>
                        <a:rPr lang="zh-CN" sz="1800" kern="100" dirty="0" smtClean="0">
                          <a:solidFill>
                            <a:schemeClr val="tx1"/>
                          </a:solidFill>
                          <a:effectLst/>
                          <a:latin typeface="微软雅黑" pitchFamily="34" charset="-122"/>
                          <a:ea typeface="微软雅黑" pitchFamily="34" charset="-122"/>
                          <a:cs typeface="+mn-cs"/>
                        </a:rPr>
                        <a:t>③</a:t>
                      </a:r>
                      <a:r>
                        <a:rPr lang="zh-CN" altLang="en-US" sz="1800" kern="100" dirty="0" smtClean="0">
                          <a:solidFill>
                            <a:schemeClr val="tx1"/>
                          </a:solidFill>
                          <a:effectLst/>
                          <a:latin typeface="微软雅黑" pitchFamily="34" charset="-122"/>
                          <a:ea typeface="微软雅黑" pitchFamily="34" charset="-122"/>
                          <a:cs typeface="+mn-cs"/>
                        </a:rPr>
                        <a:t>持往收款人</a:t>
                      </a:r>
                      <a:r>
                        <a:rPr lang="zh-CN" sz="1800" kern="100" dirty="0" smtClean="0">
                          <a:solidFill>
                            <a:schemeClr val="tx1"/>
                          </a:solidFill>
                          <a:effectLst/>
                          <a:latin typeface="微软雅黑" pitchFamily="34" charset="-122"/>
                          <a:ea typeface="微软雅黑" pitchFamily="34" charset="-122"/>
                          <a:cs typeface="+mn-cs"/>
                        </a:rPr>
                        <a:t>结算</a:t>
                      </a:r>
                      <a:endParaRPr lang="zh-CN" sz="1800" kern="100" dirty="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sp>
        <p:nvSpPr>
          <p:cNvPr id="54" name="TextBox 53"/>
          <p:cNvSpPr txBox="1"/>
          <p:nvPr/>
        </p:nvSpPr>
        <p:spPr>
          <a:xfrm>
            <a:off x="1457212" y="2274823"/>
            <a:ext cx="461665" cy="170816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①申请签发本票</a:t>
            </a:r>
            <a:endParaRPr lang="zh-CN" altLang="en-US" sz="1800" dirty="0">
              <a:latin typeface="微软雅黑" pitchFamily="34" charset="-122"/>
              <a:ea typeface="微软雅黑" pitchFamily="34" charset="-122"/>
            </a:endParaRPr>
          </a:p>
        </p:txBody>
      </p:sp>
      <p:sp>
        <p:nvSpPr>
          <p:cNvPr id="55" name="TextBox 54"/>
          <p:cNvSpPr txBox="1"/>
          <p:nvPr/>
        </p:nvSpPr>
        <p:spPr>
          <a:xfrm>
            <a:off x="2075667" y="2283718"/>
            <a:ext cx="461665" cy="170816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②收妥款后出票</a:t>
            </a:r>
            <a:endParaRPr lang="zh-CN" altLang="en-US" sz="1800" dirty="0">
              <a:latin typeface="微软雅黑" pitchFamily="34" charset="-122"/>
              <a:ea typeface="微软雅黑" pitchFamily="34" charset="-122"/>
            </a:endParaRPr>
          </a:p>
        </p:txBody>
      </p:sp>
      <p:sp>
        <p:nvSpPr>
          <p:cNvPr id="56" name="TextBox 55"/>
          <p:cNvSpPr txBox="1"/>
          <p:nvPr/>
        </p:nvSpPr>
        <p:spPr>
          <a:xfrm>
            <a:off x="5255052" y="2427734"/>
            <a:ext cx="738664" cy="1477328"/>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④将本票提交</a:t>
            </a:r>
            <a:endParaRPr lang="en-US" altLang="zh-CN" sz="1800" dirty="0" smtClean="0">
              <a:latin typeface="微软雅黑" pitchFamily="34" charset="-122"/>
              <a:ea typeface="微软雅黑" pitchFamily="34" charset="-122"/>
            </a:endParaRPr>
          </a:p>
          <a:p>
            <a:r>
              <a:rPr lang="zh-CN" altLang="en-US" sz="1800" dirty="0" smtClean="0">
                <a:latin typeface="微软雅黑" pitchFamily="34" charset="-122"/>
                <a:ea typeface="微软雅黑" pitchFamily="34" charset="-122"/>
              </a:rPr>
              <a:t>银行请求付款</a:t>
            </a:r>
            <a:endParaRPr lang="zh-CN" altLang="en-US" sz="1800" dirty="0">
              <a:latin typeface="微软雅黑" pitchFamily="34" charset="-122"/>
              <a:ea typeface="微软雅黑" pitchFamily="34" charset="-122"/>
            </a:endParaRPr>
          </a:p>
        </p:txBody>
      </p:sp>
      <p:sp>
        <p:nvSpPr>
          <p:cNvPr id="57" name="TextBox 56"/>
          <p:cNvSpPr txBox="1"/>
          <p:nvPr/>
        </p:nvSpPr>
        <p:spPr>
          <a:xfrm>
            <a:off x="6396147" y="2303750"/>
            <a:ext cx="461665" cy="170816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⑤通知票款收妥</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850922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72279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商业汇票</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58" name="TextBox 57"/>
          <p:cNvSpPr txBox="1"/>
          <p:nvPr/>
        </p:nvSpPr>
        <p:spPr>
          <a:xfrm>
            <a:off x="1105625" y="1123860"/>
            <a:ext cx="6418703" cy="1731241"/>
          </a:xfrm>
          <a:prstGeom prst="rect">
            <a:avLst/>
          </a:prstGeom>
          <a:noFill/>
        </p:spPr>
        <p:txBody>
          <a:bodyPr wrap="square" lIns="68579" tIns="34289" rIns="68579" bIns="34289" rtlCol="0">
            <a:spAutoFit/>
          </a:bodyPr>
          <a:lstStyle/>
          <a:p>
            <a:pPr>
              <a:lnSpc>
                <a:spcPct val="150000"/>
              </a:lnSpc>
            </a:pPr>
            <a:r>
              <a:rPr lang="zh-CN" altLang="en-US" sz="1800" dirty="0" smtClean="0">
                <a:latin typeface="微软雅黑" pitchFamily="34" charset="-122"/>
                <a:ea typeface="微软雅黑" pitchFamily="34" charset="-122"/>
                <a:cs typeface="+mn-ea"/>
              </a:rPr>
              <a:t>       商业汇票</a:t>
            </a:r>
            <a:r>
              <a:rPr lang="zh-CN" altLang="en-US" sz="1800" dirty="0">
                <a:latin typeface="微软雅黑" pitchFamily="34" charset="-122"/>
                <a:ea typeface="微软雅黑" pitchFamily="34" charset="-122"/>
                <a:cs typeface="+mn-ea"/>
              </a:rPr>
              <a:t>是由出票人签发的，委托付款人在指定日期无条件支付确定的金额给收款人或者持票人的票据</a:t>
            </a:r>
            <a:r>
              <a:rPr lang="zh-CN" altLang="en-US" sz="1800" dirty="0" smtClean="0">
                <a:latin typeface="微软雅黑" pitchFamily="34" charset="-122"/>
                <a:ea typeface="微软雅黑" pitchFamily="34" charset="-122"/>
                <a:cs typeface="+mn-ea"/>
              </a:rPr>
              <a:t>。</a:t>
            </a:r>
            <a:endParaRPr lang="en-US" altLang="zh-CN" sz="1800" dirty="0" smtClean="0">
              <a:latin typeface="微软雅黑" pitchFamily="34" charset="-122"/>
              <a:ea typeface="微软雅黑" pitchFamily="34" charset="-122"/>
              <a:cs typeface="+mn-ea"/>
            </a:endParaRPr>
          </a:p>
          <a:p>
            <a:pPr>
              <a:lnSpc>
                <a:spcPct val="150000"/>
              </a:lnSpc>
            </a:pPr>
            <a:r>
              <a:rPr lang="zh-CN" altLang="en-US" sz="1800" dirty="0" smtClean="0">
                <a:latin typeface="微软雅黑" pitchFamily="34" charset="-122"/>
                <a:ea typeface="微软雅黑" pitchFamily="34" charset="-122"/>
                <a:cs typeface="+mn-ea"/>
              </a:rPr>
              <a:t>             在</a:t>
            </a:r>
            <a:r>
              <a:rPr lang="zh-CN" altLang="en-US" sz="1800" dirty="0">
                <a:latin typeface="微软雅黑" pitchFamily="34" charset="-122"/>
                <a:ea typeface="微软雅黑" pitchFamily="34" charset="-122"/>
                <a:cs typeface="+mn-ea"/>
              </a:rPr>
              <a:t>银行开立存款账户的</a:t>
            </a:r>
            <a:r>
              <a:rPr lang="zh-CN" altLang="en-US" sz="1800" b="1" dirty="0">
                <a:solidFill>
                  <a:srgbClr val="C00000"/>
                </a:solidFill>
                <a:latin typeface="微软雅黑" pitchFamily="34" charset="-122"/>
                <a:ea typeface="微软雅黑" pitchFamily="34" charset="-122"/>
                <a:cs typeface="+mn-ea"/>
              </a:rPr>
              <a:t>法人</a:t>
            </a:r>
            <a:r>
              <a:rPr lang="zh-CN" altLang="en-US" sz="1800" dirty="0">
                <a:latin typeface="微软雅黑" pitchFamily="34" charset="-122"/>
                <a:ea typeface="微软雅黑" pitchFamily="34" charset="-122"/>
                <a:cs typeface="+mn-ea"/>
              </a:rPr>
              <a:t>以及其他</a:t>
            </a:r>
            <a:r>
              <a:rPr lang="zh-CN" altLang="en-US" sz="1800" b="1" dirty="0">
                <a:solidFill>
                  <a:srgbClr val="C00000"/>
                </a:solidFill>
                <a:latin typeface="微软雅黑" pitchFamily="34" charset="-122"/>
                <a:ea typeface="微软雅黑" pitchFamily="34" charset="-122"/>
                <a:cs typeface="+mn-ea"/>
              </a:rPr>
              <a:t>组织</a:t>
            </a:r>
            <a:r>
              <a:rPr lang="zh-CN" altLang="en-US" sz="1800" dirty="0" smtClean="0">
                <a:latin typeface="微软雅黑" pitchFamily="34" charset="-122"/>
                <a:ea typeface="微软雅黑" pitchFamily="34" charset="-122"/>
                <a:cs typeface="+mn-ea"/>
              </a:rPr>
              <a:t>之间</a:t>
            </a:r>
            <a:endParaRPr lang="en-US" altLang="zh-CN" sz="1800" dirty="0" smtClean="0">
              <a:latin typeface="微软雅黑" pitchFamily="34" charset="-122"/>
              <a:ea typeface="微软雅黑" pitchFamily="34" charset="-122"/>
              <a:cs typeface="+mn-ea"/>
            </a:endParaRPr>
          </a:p>
          <a:p>
            <a:pPr>
              <a:lnSpc>
                <a:spcPct val="150000"/>
              </a:lnSpc>
            </a:pPr>
            <a:r>
              <a:rPr lang="zh-CN" altLang="en-US" sz="1800" dirty="0" smtClean="0">
                <a:latin typeface="微软雅黑" pitchFamily="34" charset="-122"/>
                <a:ea typeface="微软雅黑" pitchFamily="34" charset="-122"/>
                <a:cs typeface="+mn-ea"/>
              </a:rPr>
              <a:t>             必须</a:t>
            </a:r>
            <a:r>
              <a:rPr lang="zh-CN" altLang="en-US" sz="1800" dirty="0">
                <a:latin typeface="微软雅黑" pitchFamily="34" charset="-122"/>
                <a:ea typeface="微软雅黑" pitchFamily="34" charset="-122"/>
                <a:cs typeface="+mn-ea"/>
              </a:rPr>
              <a:t>具有</a:t>
            </a:r>
            <a:r>
              <a:rPr lang="zh-CN" altLang="en-US" sz="1800" b="1" dirty="0">
                <a:solidFill>
                  <a:srgbClr val="C00000"/>
                </a:solidFill>
                <a:latin typeface="微软雅黑" pitchFamily="34" charset="-122"/>
                <a:ea typeface="微软雅黑" pitchFamily="34" charset="-122"/>
                <a:cs typeface="+mn-ea"/>
              </a:rPr>
              <a:t>真实的交易关系或债权债务</a:t>
            </a:r>
            <a:r>
              <a:rPr lang="zh-CN" altLang="en-US" sz="1800" b="1" dirty="0" smtClean="0">
                <a:solidFill>
                  <a:srgbClr val="C00000"/>
                </a:solidFill>
                <a:latin typeface="微软雅黑" pitchFamily="34" charset="-122"/>
                <a:ea typeface="微软雅黑" pitchFamily="34" charset="-122"/>
                <a:cs typeface="+mn-ea"/>
              </a:rPr>
              <a:t>关系</a:t>
            </a:r>
            <a:endParaRPr lang="en-US" altLang="zh-CN" sz="1800" b="1" dirty="0" smtClean="0">
              <a:solidFill>
                <a:srgbClr val="C00000"/>
              </a:solidFill>
              <a:latin typeface="微软雅黑" pitchFamily="34" charset="-122"/>
              <a:ea typeface="微软雅黑" pitchFamily="34" charset="-122"/>
              <a:cs typeface="+mn-ea"/>
            </a:endParaRPr>
          </a:p>
        </p:txBody>
      </p:sp>
      <p:grpSp>
        <p:nvGrpSpPr>
          <p:cNvPr id="59" name="Group 44"/>
          <p:cNvGrpSpPr/>
          <p:nvPr/>
        </p:nvGrpSpPr>
        <p:grpSpPr>
          <a:xfrm>
            <a:off x="1690325" y="2061318"/>
            <a:ext cx="249196" cy="279888"/>
            <a:chOff x="0" y="0"/>
            <a:chExt cx="807366" cy="906807"/>
          </a:xfrm>
        </p:grpSpPr>
        <p:sp>
          <p:nvSpPr>
            <p:cNvPr id="60"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61"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grpSp>
        <p:nvGrpSpPr>
          <p:cNvPr id="62" name="Group 44"/>
          <p:cNvGrpSpPr/>
          <p:nvPr/>
        </p:nvGrpSpPr>
        <p:grpSpPr>
          <a:xfrm>
            <a:off x="1681689" y="2498547"/>
            <a:ext cx="253343" cy="284546"/>
            <a:chOff x="0" y="0"/>
            <a:chExt cx="807366" cy="906807"/>
          </a:xfrm>
        </p:grpSpPr>
        <p:sp>
          <p:nvSpPr>
            <p:cNvPr id="63"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64"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65" name="TextBox 64"/>
          <p:cNvSpPr txBox="1"/>
          <p:nvPr/>
        </p:nvSpPr>
        <p:spPr>
          <a:xfrm>
            <a:off x="1403648" y="2935985"/>
            <a:ext cx="5112568" cy="484746"/>
          </a:xfrm>
          <a:prstGeom prst="rect">
            <a:avLst/>
          </a:prstGeom>
          <a:noFill/>
        </p:spPr>
        <p:txBody>
          <a:bodyPr wrap="square" lIns="68579" tIns="34289" rIns="68579" bIns="34289" rtlCol="0">
            <a:spAutoFit/>
          </a:bodyPr>
          <a:lstStyle/>
          <a:p>
            <a:pPr>
              <a:lnSpc>
                <a:spcPct val="150000"/>
              </a:lnSpc>
            </a:pPr>
            <a:r>
              <a:rPr lang="zh-CN" altLang="en-US" sz="1800" dirty="0" smtClean="0">
                <a:latin typeface="微软雅黑" pitchFamily="34" charset="-122"/>
                <a:ea typeface="微软雅黑" pitchFamily="34" charset="-122"/>
                <a:cs typeface="+mn-ea"/>
              </a:rPr>
              <a:t>按</a:t>
            </a:r>
            <a:r>
              <a:rPr lang="zh-CN" altLang="en-US" sz="1800" b="1" dirty="0">
                <a:solidFill>
                  <a:srgbClr val="C00000"/>
                </a:solidFill>
                <a:latin typeface="微软雅黑" pitchFamily="34" charset="-122"/>
                <a:ea typeface="微软雅黑" pitchFamily="34" charset="-122"/>
                <a:cs typeface="+mn-ea"/>
              </a:rPr>
              <a:t>承兑人</a:t>
            </a:r>
            <a:r>
              <a:rPr lang="zh-CN" altLang="en-US" sz="1800" dirty="0">
                <a:latin typeface="微软雅黑" pitchFamily="34" charset="-122"/>
                <a:ea typeface="微软雅黑" pitchFamily="34" charset="-122"/>
                <a:cs typeface="+mn-ea"/>
              </a:rPr>
              <a:t>的</a:t>
            </a:r>
            <a:r>
              <a:rPr lang="zh-CN" altLang="en-US" sz="1800" dirty="0" smtClean="0">
                <a:latin typeface="微软雅黑" pitchFamily="34" charset="-122"/>
                <a:ea typeface="微软雅黑" pitchFamily="34" charset="-122"/>
                <a:cs typeface="+mn-ea"/>
              </a:rPr>
              <a:t>不同：商业承兑汇票     银行承兑</a:t>
            </a:r>
            <a:r>
              <a:rPr lang="zh-CN" altLang="en-US" sz="1800" dirty="0">
                <a:latin typeface="微软雅黑" pitchFamily="34" charset="-122"/>
                <a:ea typeface="微软雅黑" pitchFamily="34" charset="-122"/>
                <a:cs typeface="+mn-ea"/>
              </a:rPr>
              <a:t>汇票</a:t>
            </a:r>
            <a:endParaRPr lang="en-US" altLang="zh-CN" sz="1800" dirty="0" smtClean="0">
              <a:latin typeface="微软雅黑" pitchFamily="34" charset="-122"/>
              <a:ea typeface="微软雅黑" pitchFamily="34" charset="-122"/>
              <a:cs typeface="+mn-ea"/>
            </a:endParaRPr>
          </a:p>
        </p:txBody>
      </p:sp>
      <p:sp>
        <p:nvSpPr>
          <p:cNvPr id="66" name="圆角矩形 65"/>
          <p:cNvSpPr/>
          <p:nvPr/>
        </p:nvSpPr>
        <p:spPr>
          <a:xfrm>
            <a:off x="5197211" y="3620764"/>
            <a:ext cx="3191213" cy="468000"/>
          </a:xfrm>
          <a:prstGeom prst="roundRect">
            <a:avLst/>
          </a:prstGeom>
          <a:solidFill>
            <a:schemeClr val="accent1">
              <a:lumMod val="20000"/>
              <a:lumOff val="80000"/>
            </a:schemeClr>
          </a:solid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67" name="组合 66"/>
          <p:cNvGrpSpPr/>
          <p:nvPr/>
        </p:nvGrpSpPr>
        <p:grpSpPr>
          <a:xfrm>
            <a:off x="1037260" y="3604018"/>
            <a:ext cx="2085941" cy="484746"/>
            <a:chOff x="1045899" y="3867894"/>
            <a:chExt cx="2085941" cy="484746"/>
          </a:xfrm>
        </p:grpSpPr>
        <p:sp>
          <p:nvSpPr>
            <p:cNvPr id="68" name="圆角矩形 67"/>
            <p:cNvSpPr/>
            <p:nvPr/>
          </p:nvSpPr>
          <p:spPr>
            <a:xfrm>
              <a:off x="1045899" y="3872213"/>
              <a:ext cx="2085941" cy="468000"/>
            </a:xfrm>
            <a:prstGeom prst="roundRect">
              <a:avLst/>
            </a:prstGeom>
            <a:solidFill>
              <a:schemeClr val="accent1">
                <a:lumMod val="20000"/>
                <a:lumOff val="80000"/>
              </a:schemeClr>
            </a:solid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69" name="TextBox 68"/>
            <p:cNvSpPr txBox="1"/>
            <p:nvPr/>
          </p:nvSpPr>
          <p:spPr>
            <a:xfrm>
              <a:off x="1105625" y="3867894"/>
              <a:ext cx="1949212" cy="484746"/>
            </a:xfrm>
            <a:prstGeom prst="rect">
              <a:avLst/>
            </a:prstGeom>
            <a:noFill/>
            <a:ln w="19050">
              <a:noFill/>
            </a:ln>
          </p:spPr>
          <p:txBody>
            <a:bodyPr wrap="square" lIns="68579" tIns="34289" rIns="68579" bIns="34289" rtlCol="0">
              <a:spAutoFit/>
            </a:bodyPr>
            <a:lstStyle/>
            <a:p>
              <a:pPr>
                <a:lnSpc>
                  <a:spcPct val="150000"/>
                </a:lnSpc>
              </a:pPr>
              <a:r>
                <a:rPr lang="zh-CN" altLang="en-US" sz="1800" dirty="0" smtClean="0">
                  <a:latin typeface="微软雅黑" pitchFamily="34" charset="-122"/>
                  <a:ea typeface="微软雅黑" pitchFamily="34" charset="-122"/>
                  <a:cs typeface="+mn-ea"/>
                </a:rPr>
                <a:t>付款期限 </a:t>
              </a:r>
              <a:r>
                <a:rPr lang="zh-CN" altLang="en-US" sz="1800" b="1" dirty="0" smtClean="0">
                  <a:solidFill>
                    <a:srgbClr val="C00000"/>
                  </a:solidFill>
                  <a:latin typeface="微软雅黑" pitchFamily="34" charset="-122"/>
                  <a:ea typeface="微软雅黑" pitchFamily="34" charset="-122"/>
                  <a:cs typeface="+mn-ea"/>
                </a:rPr>
                <a:t>≦ </a:t>
              </a:r>
              <a:r>
                <a:rPr lang="en-US" altLang="zh-CN" sz="1800" b="1" dirty="0" smtClean="0">
                  <a:solidFill>
                    <a:srgbClr val="C00000"/>
                  </a:solidFill>
                  <a:latin typeface="微软雅黑" pitchFamily="34" charset="-122"/>
                  <a:ea typeface="微软雅黑" pitchFamily="34" charset="-122"/>
                  <a:cs typeface="+mn-ea"/>
                </a:rPr>
                <a:t>6</a:t>
              </a:r>
              <a:r>
                <a:rPr lang="zh-CN" altLang="en-US" sz="1800" dirty="0">
                  <a:latin typeface="微软雅黑" pitchFamily="34" charset="-122"/>
                  <a:ea typeface="微软雅黑" pitchFamily="34" charset="-122"/>
                  <a:cs typeface="+mn-ea"/>
                </a:rPr>
                <a:t>个</a:t>
              </a:r>
              <a:r>
                <a:rPr lang="zh-CN" altLang="en-US" sz="1800" dirty="0" smtClean="0">
                  <a:latin typeface="微软雅黑" pitchFamily="34" charset="-122"/>
                  <a:ea typeface="微软雅黑" pitchFamily="34" charset="-122"/>
                  <a:cs typeface="+mn-ea"/>
                </a:rPr>
                <a:t>月</a:t>
              </a:r>
              <a:endParaRPr lang="zh-CN" altLang="en-US" sz="1800" dirty="0">
                <a:latin typeface="微软雅黑" pitchFamily="34" charset="-122"/>
                <a:ea typeface="微软雅黑" pitchFamily="34" charset="-122"/>
                <a:cs typeface="+mn-ea"/>
              </a:endParaRPr>
            </a:p>
          </p:txBody>
        </p:sp>
      </p:grpSp>
      <p:sp>
        <p:nvSpPr>
          <p:cNvPr id="70" name="TextBox 69"/>
          <p:cNvSpPr txBox="1"/>
          <p:nvPr/>
        </p:nvSpPr>
        <p:spPr>
          <a:xfrm>
            <a:off x="5220072" y="3604018"/>
            <a:ext cx="3248802" cy="435823"/>
          </a:xfrm>
          <a:prstGeom prst="rect">
            <a:avLst/>
          </a:prstGeom>
          <a:noFill/>
          <a:ln w="19050">
            <a:noFill/>
          </a:ln>
        </p:spPr>
        <p:txBody>
          <a:bodyPr wrap="square" lIns="68579" tIns="34289" rIns="68579" bIns="34289" rtlCol="0">
            <a:spAutoFit/>
          </a:bodyPr>
          <a:lstStyle/>
          <a:p>
            <a:pPr>
              <a:lnSpc>
                <a:spcPct val="150000"/>
              </a:lnSpc>
            </a:pPr>
            <a:r>
              <a:rPr lang="zh-CN" altLang="en-US" sz="1800" dirty="0" smtClean="0">
                <a:latin typeface="微软雅黑" pitchFamily="34" charset="-122"/>
                <a:ea typeface="微软雅黑" pitchFamily="34" charset="-122"/>
                <a:cs typeface="+mn-ea"/>
              </a:rPr>
              <a:t>提示付款期限：</a:t>
            </a:r>
            <a:r>
              <a:rPr lang="zh-CN" altLang="en-US" sz="1800" b="1" dirty="0" smtClean="0">
                <a:solidFill>
                  <a:srgbClr val="C00000"/>
                </a:solidFill>
                <a:latin typeface="微软雅黑" pitchFamily="34" charset="-122"/>
                <a:ea typeface="微软雅黑" pitchFamily="34" charset="-122"/>
                <a:cs typeface="+mn-ea"/>
              </a:rPr>
              <a:t>到期日起</a:t>
            </a:r>
            <a:r>
              <a:rPr lang="en-US" altLang="zh-CN" sz="1800" b="1" dirty="0" smtClean="0">
                <a:solidFill>
                  <a:srgbClr val="C00000"/>
                </a:solidFill>
                <a:latin typeface="微软雅黑" pitchFamily="34" charset="-122"/>
                <a:ea typeface="微软雅黑" pitchFamily="34" charset="-122"/>
                <a:cs typeface="+mn-ea"/>
              </a:rPr>
              <a:t>10</a:t>
            </a:r>
            <a:r>
              <a:rPr lang="zh-CN" altLang="en-US" sz="1800" b="1" dirty="0" smtClean="0">
                <a:solidFill>
                  <a:srgbClr val="C00000"/>
                </a:solidFill>
                <a:latin typeface="微软雅黑" pitchFamily="34" charset="-122"/>
                <a:ea typeface="微软雅黑" pitchFamily="34" charset="-122"/>
                <a:cs typeface="+mn-ea"/>
              </a:rPr>
              <a:t>日</a:t>
            </a:r>
            <a:endParaRPr lang="zh-CN" altLang="en-US" sz="1800" b="1" dirty="0">
              <a:solidFill>
                <a:srgbClr val="C00000"/>
              </a:solidFill>
              <a:latin typeface="微软雅黑" pitchFamily="34" charset="-122"/>
              <a:ea typeface="微软雅黑" pitchFamily="34" charset="-122"/>
              <a:cs typeface="+mn-ea"/>
            </a:endParaRPr>
          </a:p>
        </p:txBody>
      </p:sp>
      <p:grpSp>
        <p:nvGrpSpPr>
          <p:cNvPr id="71" name="组合 70"/>
          <p:cNvGrpSpPr/>
          <p:nvPr/>
        </p:nvGrpSpPr>
        <p:grpSpPr>
          <a:xfrm>
            <a:off x="3523564" y="3487136"/>
            <a:ext cx="1296144" cy="900244"/>
            <a:chOff x="3384160" y="3893382"/>
            <a:chExt cx="1296144" cy="900244"/>
          </a:xfrm>
        </p:grpSpPr>
        <p:sp>
          <p:nvSpPr>
            <p:cNvPr id="73" name="圆角矩形 72"/>
            <p:cNvSpPr/>
            <p:nvPr/>
          </p:nvSpPr>
          <p:spPr>
            <a:xfrm>
              <a:off x="3384160" y="3914552"/>
              <a:ext cx="1273594" cy="851321"/>
            </a:xfrm>
            <a:prstGeom prst="roundRect">
              <a:avLst/>
            </a:prstGeom>
            <a:solidFill>
              <a:schemeClr val="accent1">
                <a:lumMod val="20000"/>
                <a:lumOff val="80000"/>
              </a:schemeClr>
            </a:solid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78" name="TextBox 77"/>
            <p:cNvSpPr txBox="1"/>
            <p:nvPr/>
          </p:nvSpPr>
          <p:spPr>
            <a:xfrm>
              <a:off x="3384160" y="3893382"/>
              <a:ext cx="1296144" cy="900244"/>
            </a:xfrm>
            <a:prstGeom prst="rect">
              <a:avLst/>
            </a:prstGeom>
            <a:noFill/>
            <a:ln w="19050">
              <a:noFill/>
            </a:ln>
          </p:spPr>
          <p:txBody>
            <a:bodyPr wrap="square" lIns="68579" tIns="34289" rIns="68579" bIns="34289" rtlCol="0">
              <a:spAutoFit/>
            </a:bodyPr>
            <a:lstStyle/>
            <a:p>
              <a:pPr algn="ctr">
                <a:lnSpc>
                  <a:spcPct val="150000"/>
                </a:lnSpc>
              </a:pPr>
              <a:r>
                <a:rPr lang="zh-CN" altLang="en-US" sz="1800" dirty="0" smtClean="0">
                  <a:latin typeface="微软雅黑" pitchFamily="34" charset="-122"/>
                  <a:ea typeface="微软雅黑" pitchFamily="34" charset="-122"/>
                  <a:cs typeface="+mn-ea"/>
                </a:rPr>
                <a:t>可背书转让</a:t>
              </a:r>
              <a:endParaRPr lang="en-US" altLang="zh-CN" sz="1800" dirty="0" smtClean="0">
                <a:latin typeface="微软雅黑" pitchFamily="34" charset="-122"/>
                <a:ea typeface="微软雅黑" pitchFamily="34" charset="-122"/>
                <a:cs typeface="+mn-ea"/>
              </a:endParaRPr>
            </a:p>
            <a:p>
              <a:pPr algn="ctr">
                <a:lnSpc>
                  <a:spcPct val="150000"/>
                </a:lnSpc>
              </a:pPr>
              <a:r>
                <a:rPr lang="zh-CN" altLang="en-US" sz="1800" dirty="0" smtClean="0">
                  <a:latin typeface="微软雅黑" pitchFamily="34" charset="-122"/>
                  <a:ea typeface="微软雅黑" pitchFamily="34" charset="-122"/>
                  <a:cs typeface="+mn-ea"/>
                </a:rPr>
                <a:t>可银行贴现</a:t>
              </a:r>
              <a:endParaRPr lang="zh-CN" altLang="en-US" sz="1800" dirty="0">
                <a:latin typeface="微软雅黑" pitchFamily="34" charset="-122"/>
                <a:ea typeface="微软雅黑" pitchFamily="34" charset="-122"/>
                <a:cs typeface="+mn-ea"/>
              </a:endParaRPr>
            </a:p>
          </p:txBody>
        </p:sp>
      </p:grpSp>
    </p:spTree>
    <p:custDataLst>
      <p:tags r:id="rId1"/>
    </p:custDataLst>
    <p:extLst>
      <p:ext uri="{BB962C8B-B14F-4D97-AF65-F5344CB8AC3E}">
        <p14:creationId xmlns:p14="http://schemas.microsoft.com/office/powerpoint/2010/main" val="9538077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72279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商业汇票</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aphicFrame>
        <p:nvGraphicFramePr>
          <p:cNvPr id="24" name="表格 23"/>
          <p:cNvGraphicFramePr>
            <a:graphicFrameLocks noGrp="1"/>
          </p:cNvGraphicFramePr>
          <p:nvPr>
            <p:extLst>
              <p:ext uri="{D42A27DB-BD31-4B8C-83A1-F6EECF244321}">
                <p14:modId xmlns:p14="http://schemas.microsoft.com/office/powerpoint/2010/main" val="2873511427"/>
              </p:ext>
            </p:extLst>
          </p:nvPr>
        </p:nvGraphicFramePr>
        <p:xfrm>
          <a:off x="3154709" y="2371330"/>
          <a:ext cx="2141656" cy="274320"/>
        </p:xfrm>
        <a:graphic>
          <a:graphicData uri="http://schemas.openxmlformats.org/drawingml/2006/table">
            <a:tbl>
              <a:tblPr/>
              <a:tblGrid>
                <a:gridCol w="2141656"/>
              </a:tblGrid>
              <a:tr h="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①交付已承兑的汇票</a:t>
                      </a:r>
                      <a:endParaRPr lang="zh-CN" sz="1800" kern="100" dirty="0">
                        <a:solidFill>
                          <a:schemeClr val="tx1"/>
                        </a:solidFill>
                        <a:effectLst/>
                        <a:latin typeface="微软雅黑" pitchFamily="34" charset="-122"/>
                        <a:ea typeface="微软雅黑" pitchFamily="34" charset="-122"/>
                        <a:cs typeface="+mn-cs"/>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r>
            </a:tbl>
          </a:graphicData>
        </a:graphic>
      </p:graphicFrame>
      <p:sp>
        <p:nvSpPr>
          <p:cNvPr id="25" name="文本框 148"/>
          <p:cNvSpPr txBox="1">
            <a:spLocks noChangeArrowheads="1"/>
          </p:cNvSpPr>
          <p:nvPr/>
        </p:nvSpPr>
        <p:spPr bwMode="auto">
          <a:xfrm>
            <a:off x="5957292" y="1199063"/>
            <a:ext cx="34290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26" name="文本框 148"/>
          <p:cNvSpPr txBox="1">
            <a:spLocks noChangeArrowheads="1"/>
          </p:cNvSpPr>
          <p:nvPr/>
        </p:nvSpPr>
        <p:spPr bwMode="auto">
          <a:xfrm>
            <a:off x="5957292" y="1199063"/>
            <a:ext cx="34290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27" name="文本框 148"/>
          <p:cNvSpPr txBox="1">
            <a:spLocks noChangeArrowheads="1"/>
          </p:cNvSpPr>
          <p:nvPr/>
        </p:nvSpPr>
        <p:spPr bwMode="auto">
          <a:xfrm>
            <a:off x="5957292" y="1199063"/>
            <a:ext cx="34290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28" name="TextBox 27"/>
          <p:cNvSpPr txBox="1"/>
          <p:nvPr/>
        </p:nvSpPr>
        <p:spPr>
          <a:xfrm>
            <a:off x="1115615" y="1284429"/>
            <a:ext cx="6432680" cy="923330"/>
          </a:xfrm>
          <a:prstGeom prst="rect">
            <a:avLst/>
          </a:prstGeom>
          <a:noFill/>
        </p:spPr>
        <p:txBody>
          <a:bodyPr vert="horz" wrap="square" rtlCol="0">
            <a:spAutoFit/>
          </a:bodyPr>
          <a:lstStyle/>
          <a:p>
            <a:pPr>
              <a:lnSpc>
                <a:spcPct val="150000"/>
              </a:lnSpc>
            </a:pPr>
            <a:r>
              <a:rPr lang="zh-CN" altLang="en-US" sz="1800" dirty="0" smtClean="0">
                <a:solidFill>
                  <a:srgbClr val="C00000"/>
                </a:solidFill>
                <a:latin typeface="微软雅黑" pitchFamily="34" charset="-122"/>
                <a:ea typeface="微软雅黑" pitchFamily="34" charset="-122"/>
              </a:rPr>
              <a:t>       </a:t>
            </a:r>
            <a:r>
              <a:rPr lang="zh-CN" altLang="en-US" sz="1800" b="1" dirty="0" smtClean="0">
                <a:solidFill>
                  <a:srgbClr val="C00000"/>
                </a:solidFill>
                <a:latin typeface="微软雅黑" pitchFamily="34" charset="-122"/>
                <a:ea typeface="微软雅黑" pitchFamily="34" charset="-122"/>
              </a:rPr>
              <a:t>商业</a:t>
            </a:r>
            <a:r>
              <a:rPr lang="zh-CN" altLang="en-US" sz="1800" b="1" dirty="0">
                <a:solidFill>
                  <a:srgbClr val="C00000"/>
                </a:solidFill>
                <a:latin typeface="微软雅黑" pitchFamily="34" charset="-122"/>
                <a:ea typeface="微软雅黑" pitchFamily="34" charset="-122"/>
              </a:rPr>
              <a:t>承兑汇票</a:t>
            </a:r>
            <a:r>
              <a:rPr lang="zh-CN" altLang="en-US" sz="1800" dirty="0">
                <a:latin typeface="微软雅黑" pitchFamily="34" charset="-122"/>
                <a:ea typeface="微软雅黑" pitchFamily="34" charset="-122"/>
              </a:rPr>
              <a:t>由银行以外的付款人承兑。按交易双方约定，由销货企业或购货企业签发，但由购货企业</a:t>
            </a:r>
            <a:r>
              <a:rPr lang="zh-CN" altLang="en-US" sz="1800" dirty="0" smtClean="0">
                <a:latin typeface="微软雅黑" pitchFamily="34" charset="-122"/>
                <a:ea typeface="微软雅黑" pitchFamily="34" charset="-122"/>
              </a:rPr>
              <a:t>承兑</a:t>
            </a:r>
            <a:r>
              <a:rPr lang="zh-CN" altLang="en-US" sz="1800" dirty="0">
                <a:latin typeface="微软雅黑" pitchFamily="34" charset="-122"/>
                <a:ea typeface="微软雅黑" pitchFamily="34" charset="-122"/>
              </a:rPr>
              <a:t>。</a:t>
            </a:r>
          </a:p>
        </p:txBody>
      </p:sp>
      <p:grpSp>
        <p:nvGrpSpPr>
          <p:cNvPr id="29" name="组合 122"/>
          <p:cNvGrpSpPr>
            <a:grpSpLocks/>
          </p:cNvGrpSpPr>
          <p:nvPr/>
        </p:nvGrpSpPr>
        <p:grpSpPr bwMode="auto">
          <a:xfrm>
            <a:off x="1304761" y="2416263"/>
            <a:ext cx="5931535" cy="2197735"/>
            <a:chOff x="1438" y="5651"/>
            <a:chExt cx="9341" cy="3461"/>
          </a:xfrm>
        </p:grpSpPr>
        <p:sp>
          <p:nvSpPr>
            <p:cNvPr id="30" name="直线 123"/>
            <p:cNvSpPr>
              <a:spLocks noChangeShapeType="1"/>
            </p:cNvSpPr>
            <p:nvPr/>
          </p:nvSpPr>
          <p:spPr bwMode="auto">
            <a:xfrm>
              <a:off x="3801" y="6023"/>
              <a:ext cx="4446" cy="26"/>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31" name="组合 126"/>
            <p:cNvGrpSpPr>
              <a:grpSpLocks/>
            </p:cNvGrpSpPr>
            <p:nvPr/>
          </p:nvGrpSpPr>
          <p:grpSpPr bwMode="auto">
            <a:xfrm>
              <a:off x="1438" y="5651"/>
              <a:ext cx="9341" cy="3461"/>
              <a:chOff x="718" y="2781"/>
              <a:chExt cx="9341" cy="3461"/>
            </a:xfrm>
          </p:grpSpPr>
          <p:sp>
            <p:nvSpPr>
              <p:cNvPr id="32" name="自选图形 127"/>
              <p:cNvSpPr>
                <a:spLocks noChangeArrowheads="1"/>
              </p:cNvSpPr>
              <p:nvPr/>
            </p:nvSpPr>
            <p:spPr bwMode="auto">
              <a:xfrm>
                <a:off x="718" y="5306"/>
                <a:ext cx="2567" cy="936"/>
              </a:xfrm>
              <a:prstGeom prst="flowChartProcess">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33" name="矩形 128"/>
              <p:cNvSpPr>
                <a:spLocks noChangeArrowheads="1"/>
              </p:cNvSpPr>
              <p:nvPr/>
            </p:nvSpPr>
            <p:spPr bwMode="auto">
              <a:xfrm>
                <a:off x="7259" y="5306"/>
                <a:ext cx="2645" cy="936"/>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34" name="矩形 129"/>
              <p:cNvSpPr>
                <a:spLocks noChangeArrowheads="1"/>
              </p:cNvSpPr>
              <p:nvPr/>
            </p:nvSpPr>
            <p:spPr bwMode="auto">
              <a:xfrm>
                <a:off x="7527" y="2789"/>
                <a:ext cx="2532" cy="78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35" name="矩形 130"/>
              <p:cNvSpPr>
                <a:spLocks noChangeArrowheads="1"/>
              </p:cNvSpPr>
              <p:nvPr/>
            </p:nvSpPr>
            <p:spPr bwMode="auto">
              <a:xfrm>
                <a:off x="921" y="2781"/>
                <a:ext cx="2160" cy="78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zh-CN" sz="1800" b="0" i="0" u="none" strike="noStrike" kern="0" cap="none" spc="0" normalizeH="0" baseline="0" noProof="0" smtClean="0">
                  <a:ln>
                    <a:noFill/>
                  </a:ln>
                  <a:solidFill>
                    <a:sysClr val="windowText" lastClr="000000"/>
                  </a:solidFill>
                  <a:effectLst/>
                  <a:uLnTx/>
                  <a:uFillTx/>
                  <a:latin typeface="微软雅黑" pitchFamily="34" charset="-122"/>
                  <a:ea typeface="微软雅黑" pitchFamily="34" charset="-122"/>
                  <a:cs typeface="宋体" pitchFamily="2" charset="-122"/>
                </a:endParaRPr>
              </a:p>
            </p:txBody>
          </p:sp>
          <p:sp>
            <p:nvSpPr>
              <p:cNvPr id="36" name="直线 131"/>
              <p:cNvSpPr>
                <a:spLocks noChangeShapeType="1"/>
              </p:cNvSpPr>
              <p:nvPr/>
            </p:nvSpPr>
            <p:spPr bwMode="auto">
              <a:xfrm flipH="1">
                <a:off x="8109" y="3581"/>
                <a:ext cx="0" cy="1725"/>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7" name="直线 132"/>
              <p:cNvSpPr>
                <a:spLocks noChangeShapeType="1"/>
              </p:cNvSpPr>
              <p:nvPr/>
            </p:nvSpPr>
            <p:spPr bwMode="auto">
              <a:xfrm flipV="1">
                <a:off x="9337" y="3561"/>
                <a:ext cx="0" cy="1745"/>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8" name="直线 133"/>
              <p:cNvSpPr>
                <a:spLocks noChangeShapeType="1"/>
              </p:cNvSpPr>
              <p:nvPr/>
            </p:nvSpPr>
            <p:spPr bwMode="auto">
              <a:xfrm flipH="1" flipV="1">
                <a:off x="3285" y="5788"/>
                <a:ext cx="3960" cy="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grpSp>
      <p:graphicFrame>
        <p:nvGraphicFramePr>
          <p:cNvPr id="39" name="表格 38"/>
          <p:cNvGraphicFramePr>
            <a:graphicFrameLocks noGrp="1"/>
          </p:cNvGraphicFramePr>
          <p:nvPr>
            <p:extLst>
              <p:ext uri="{D42A27DB-BD31-4B8C-83A1-F6EECF244321}">
                <p14:modId xmlns:p14="http://schemas.microsoft.com/office/powerpoint/2010/main" val="2977638650"/>
              </p:ext>
            </p:extLst>
          </p:nvPr>
        </p:nvGraphicFramePr>
        <p:xfrm>
          <a:off x="1327981" y="4042498"/>
          <a:ext cx="1587835" cy="548640"/>
        </p:xfrm>
        <a:graphic>
          <a:graphicData uri="http://schemas.openxmlformats.org/drawingml/2006/table">
            <a:tbl>
              <a:tblPr/>
              <a:tblGrid>
                <a:gridCol w="1587835"/>
              </a:tblGrid>
              <a:tr h="158719">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承兑人</a:t>
                      </a:r>
                      <a:r>
                        <a:rPr lang="en-US" altLang="zh-CN" sz="1800" kern="100" dirty="0" smtClean="0">
                          <a:solidFill>
                            <a:schemeClr val="tx1"/>
                          </a:solidFill>
                          <a:effectLst/>
                          <a:latin typeface="微软雅黑" pitchFamily="34" charset="-122"/>
                          <a:ea typeface="微软雅黑" pitchFamily="34" charset="-122"/>
                          <a:cs typeface="+mn-cs"/>
                        </a:rPr>
                        <a:t>(</a:t>
                      </a:r>
                      <a:r>
                        <a:rPr lang="zh-CN" altLang="en-US" sz="1800" kern="100" dirty="0" smtClean="0">
                          <a:solidFill>
                            <a:schemeClr val="tx1"/>
                          </a:solidFill>
                          <a:effectLst/>
                          <a:latin typeface="微软雅黑" pitchFamily="34" charset="-122"/>
                          <a:ea typeface="微软雅黑" pitchFamily="34" charset="-122"/>
                          <a:cs typeface="+mn-cs"/>
                        </a:rPr>
                        <a:t>付款人</a:t>
                      </a:r>
                      <a:r>
                        <a:rPr lang="en-US" altLang="zh-CN" sz="1800" kern="100" dirty="0" smtClean="0">
                          <a:solidFill>
                            <a:schemeClr val="tx1"/>
                          </a:solidFill>
                          <a:effectLst/>
                          <a:latin typeface="微软雅黑" pitchFamily="34" charset="-122"/>
                          <a:ea typeface="微软雅黑" pitchFamily="34" charset="-122"/>
                          <a:cs typeface="+mn-cs"/>
                        </a:rPr>
                        <a:t>)</a:t>
                      </a:r>
                    </a:p>
                    <a:p>
                      <a:pPr marL="0" algn="ctr" defTabSz="914400" rtl="0" eaLnBrk="1" latinLnBrk="0" hangingPunct="1">
                        <a:spcAft>
                          <a:spcPts val="0"/>
                        </a:spcAft>
                      </a:pPr>
                      <a:r>
                        <a:rPr lang="zh-CN" sz="1800" kern="100" dirty="0" smtClean="0">
                          <a:solidFill>
                            <a:schemeClr val="tx1"/>
                          </a:solidFill>
                          <a:effectLst/>
                          <a:latin typeface="微软雅黑" pitchFamily="34" charset="-122"/>
                          <a:ea typeface="微软雅黑" pitchFamily="34" charset="-122"/>
                          <a:cs typeface="+mn-cs"/>
                        </a:rPr>
                        <a:t>开户行</a:t>
                      </a:r>
                      <a:endParaRPr lang="en-US" altLang="zh-CN" sz="1800" kern="100" dirty="0" smtClean="0">
                        <a:solidFill>
                          <a:schemeClr val="tx1"/>
                        </a:solidFill>
                        <a:effectLst/>
                        <a:latin typeface="微软雅黑" pitchFamily="34" charset="-122"/>
                        <a:ea typeface="微软雅黑" pitchFamily="34" charset="-122"/>
                        <a:cs typeface="+mn-cs"/>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r>
            </a:tbl>
          </a:graphicData>
        </a:graphic>
      </p:graphicFrame>
      <p:graphicFrame>
        <p:nvGraphicFramePr>
          <p:cNvPr id="40" name="表格 39"/>
          <p:cNvGraphicFramePr>
            <a:graphicFrameLocks noGrp="1"/>
          </p:cNvGraphicFramePr>
          <p:nvPr>
            <p:extLst>
              <p:ext uri="{D42A27DB-BD31-4B8C-83A1-F6EECF244321}">
                <p14:modId xmlns:p14="http://schemas.microsoft.com/office/powerpoint/2010/main" val="1194260648"/>
              </p:ext>
            </p:extLst>
          </p:nvPr>
        </p:nvGraphicFramePr>
        <p:xfrm>
          <a:off x="3132926" y="4019638"/>
          <a:ext cx="2289800" cy="288000"/>
        </p:xfrm>
        <a:graphic>
          <a:graphicData uri="http://schemas.openxmlformats.org/drawingml/2006/table">
            <a:tbl>
              <a:tblPr/>
              <a:tblGrid>
                <a:gridCol w="2289800"/>
              </a:tblGrid>
              <a:tr h="28800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algn="just">
                        <a:spcAft>
                          <a:spcPts val="0"/>
                        </a:spcAft>
                      </a:pPr>
                      <a:r>
                        <a:rPr lang="zh-CN" altLang="en-US" sz="1800" kern="100" dirty="0" smtClean="0">
                          <a:solidFill>
                            <a:schemeClr val="tx1"/>
                          </a:solidFill>
                          <a:effectLst/>
                          <a:latin typeface="微软雅黑" pitchFamily="34" charset="-122"/>
                          <a:ea typeface="微软雅黑" pitchFamily="34" charset="-122"/>
                        </a:rPr>
                        <a:t>③发出委托收款凭证</a:t>
                      </a:r>
                      <a:endParaRPr lang="zh-CN" sz="1800" kern="100" dirty="0">
                        <a:solidFill>
                          <a:schemeClr val="tx1"/>
                        </a:solidFill>
                        <a:effectLst/>
                        <a:latin typeface="微软雅黑" pitchFamily="34" charset="-122"/>
                        <a:ea typeface="微软雅黑" pitchFamily="34" charset="-122"/>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r>
            </a:tbl>
          </a:graphicData>
        </a:graphic>
      </p:graphicFrame>
      <p:graphicFrame>
        <p:nvGraphicFramePr>
          <p:cNvPr id="41" name="表格 40"/>
          <p:cNvGraphicFramePr>
            <a:graphicFrameLocks noGrp="1"/>
          </p:cNvGraphicFramePr>
          <p:nvPr>
            <p:extLst>
              <p:ext uri="{D42A27DB-BD31-4B8C-83A1-F6EECF244321}">
                <p14:modId xmlns:p14="http://schemas.microsoft.com/office/powerpoint/2010/main" val="1095810711"/>
              </p:ext>
            </p:extLst>
          </p:nvPr>
        </p:nvGraphicFramePr>
        <p:xfrm>
          <a:off x="5652120" y="2531833"/>
          <a:ext cx="1548000" cy="274320"/>
        </p:xfrm>
        <a:graphic>
          <a:graphicData uri="http://schemas.openxmlformats.org/drawingml/2006/table">
            <a:tbl>
              <a:tblPr/>
              <a:tblGrid>
                <a:gridCol w="1548000"/>
              </a:tblGrid>
              <a:tr h="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algn="just">
                        <a:spcAft>
                          <a:spcPts val="0"/>
                        </a:spcAft>
                      </a:pPr>
                      <a:r>
                        <a:rPr lang="zh-CN" sz="1800" kern="100" dirty="0" smtClean="0">
                          <a:solidFill>
                            <a:schemeClr val="tx1"/>
                          </a:solidFill>
                          <a:effectLst/>
                          <a:latin typeface="微软雅黑" pitchFamily="34" charset="-122"/>
                          <a:ea typeface="微软雅黑" pitchFamily="34" charset="-122"/>
                        </a:rPr>
                        <a:t>收款人</a:t>
                      </a:r>
                      <a:r>
                        <a:rPr lang="en-US" altLang="zh-CN" sz="1800" kern="100" dirty="0" smtClean="0">
                          <a:solidFill>
                            <a:schemeClr val="tx1"/>
                          </a:solidFill>
                          <a:effectLst/>
                          <a:latin typeface="微软雅黑" pitchFamily="34" charset="-122"/>
                          <a:ea typeface="微软雅黑" pitchFamily="34" charset="-122"/>
                        </a:rPr>
                        <a:t>(</a:t>
                      </a:r>
                      <a:r>
                        <a:rPr lang="zh-CN" sz="1800" kern="100" dirty="0" smtClean="0">
                          <a:solidFill>
                            <a:schemeClr val="tx1"/>
                          </a:solidFill>
                          <a:effectLst/>
                          <a:latin typeface="微软雅黑" pitchFamily="34" charset="-122"/>
                          <a:ea typeface="微软雅黑" pitchFamily="34" charset="-122"/>
                        </a:rPr>
                        <a:t>持票人</a:t>
                      </a:r>
                      <a:r>
                        <a:rPr lang="en-US" altLang="zh-CN" sz="1800" kern="100" dirty="0" smtClean="0">
                          <a:solidFill>
                            <a:schemeClr val="tx1"/>
                          </a:solidFill>
                          <a:effectLst/>
                          <a:latin typeface="微软雅黑" pitchFamily="34" charset="-122"/>
                          <a:ea typeface="微软雅黑" pitchFamily="34" charset="-122"/>
                        </a:rPr>
                        <a:t>)</a:t>
                      </a:r>
                      <a:endParaRPr lang="zh-CN" sz="1800" kern="100" dirty="0">
                        <a:solidFill>
                          <a:schemeClr val="tx1"/>
                        </a:solidFill>
                        <a:effectLst/>
                        <a:latin typeface="微软雅黑" pitchFamily="34" charset="-122"/>
                        <a:ea typeface="微软雅黑" pitchFamily="34" charset="-122"/>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r>
            </a:tbl>
          </a:graphicData>
        </a:graphic>
      </p:graphicFrame>
      <p:graphicFrame>
        <p:nvGraphicFramePr>
          <p:cNvPr id="42" name="表格 41"/>
          <p:cNvGraphicFramePr>
            <a:graphicFrameLocks noGrp="1"/>
          </p:cNvGraphicFramePr>
          <p:nvPr>
            <p:extLst>
              <p:ext uri="{D42A27DB-BD31-4B8C-83A1-F6EECF244321}">
                <p14:modId xmlns:p14="http://schemas.microsoft.com/office/powerpoint/2010/main" val="748919025"/>
              </p:ext>
            </p:extLst>
          </p:nvPr>
        </p:nvGraphicFramePr>
        <p:xfrm>
          <a:off x="5542083" y="4051388"/>
          <a:ext cx="1512000" cy="548640"/>
        </p:xfrm>
        <a:graphic>
          <a:graphicData uri="http://schemas.openxmlformats.org/drawingml/2006/table">
            <a:tbl>
              <a:tblPr/>
              <a:tblGrid>
                <a:gridCol w="1512000"/>
              </a:tblGrid>
              <a:tr h="336183">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marL="0" algn="ctr" defTabSz="914400" rtl="0" eaLnBrk="1" latinLnBrk="0" hangingPunct="1">
                        <a:spcAft>
                          <a:spcPts val="0"/>
                        </a:spcAft>
                      </a:pPr>
                      <a:r>
                        <a:rPr lang="zh-CN" sz="1800" kern="100" dirty="0" smtClean="0">
                          <a:solidFill>
                            <a:schemeClr val="tx1"/>
                          </a:solidFill>
                          <a:effectLst/>
                          <a:latin typeface="微软雅黑" pitchFamily="34" charset="-122"/>
                          <a:ea typeface="微软雅黑" pitchFamily="34" charset="-122"/>
                          <a:cs typeface="+mn-cs"/>
                        </a:rPr>
                        <a:t>收款人</a:t>
                      </a:r>
                      <a:r>
                        <a:rPr lang="en-US" altLang="zh-CN" sz="1800" kern="100" dirty="0" smtClean="0">
                          <a:solidFill>
                            <a:schemeClr val="tx1"/>
                          </a:solidFill>
                          <a:effectLst/>
                          <a:latin typeface="微软雅黑" pitchFamily="34" charset="-122"/>
                          <a:ea typeface="微软雅黑" pitchFamily="34" charset="-122"/>
                          <a:cs typeface="+mn-cs"/>
                        </a:rPr>
                        <a:t>(</a:t>
                      </a:r>
                      <a:r>
                        <a:rPr lang="zh-CN" sz="1800" kern="100" dirty="0" smtClean="0">
                          <a:solidFill>
                            <a:schemeClr val="tx1"/>
                          </a:solidFill>
                          <a:effectLst/>
                          <a:latin typeface="微软雅黑" pitchFamily="34" charset="-122"/>
                          <a:ea typeface="微软雅黑" pitchFamily="34" charset="-122"/>
                          <a:cs typeface="+mn-cs"/>
                        </a:rPr>
                        <a:t>持票人</a:t>
                      </a:r>
                      <a:r>
                        <a:rPr lang="en-US" altLang="zh-CN" sz="1800" kern="100" dirty="0" smtClean="0">
                          <a:solidFill>
                            <a:schemeClr val="tx1"/>
                          </a:solidFill>
                          <a:effectLst/>
                          <a:latin typeface="微软雅黑" pitchFamily="34" charset="-122"/>
                          <a:ea typeface="微软雅黑" pitchFamily="34" charset="-122"/>
                          <a:cs typeface="+mn-cs"/>
                        </a:rPr>
                        <a:t>)</a:t>
                      </a:r>
                      <a:endParaRPr lang="zh-CN" sz="1800" kern="100" dirty="0">
                        <a:solidFill>
                          <a:schemeClr val="tx1"/>
                        </a:solidFill>
                        <a:effectLst/>
                        <a:latin typeface="微软雅黑" pitchFamily="34" charset="-122"/>
                        <a:ea typeface="微软雅黑" pitchFamily="34" charset="-122"/>
                        <a:cs typeface="+mn-cs"/>
                      </a:endParaRPr>
                    </a:p>
                    <a:p>
                      <a:pPr marL="0" algn="ctr" defTabSz="914400" rtl="0" eaLnBrk="1" latinLnBrk="0" hangingPunct="1">
                        <a:spcAft>
                          <a:spcPts val="0"/>
                        </a:spcAft>
                      </a:pPr>
                      <a:r>
                        <a:rPr lang="zh-CN" sz="1800" kern="100" dirty="0">
                          <a:solidFill>
                            <a:schemeClr val="tx1"/>
                          </a:solidFill>
                          <a:effectLst/>
                          <a:latin typeface="微软雅黑" pitchFamily="34" charset="-122"/>
                          <a:ea typeface="微软雅黑" pitchFamily="34" charset="-122"/>
                          <a:cs typeface="+mn-cs"/>
                        </a:rPr>
                        <a:t>开户行</a:t>
                      </a: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r>
            </a:tbl>
          </a:graphicData>
        </a:graphic>
      </p:graphicFrame>
      <p:graphicFrame>
        <p:nvGraphicFramePr>
          <p:cNvPr id="43" name="表格 42"/>
          <p:cNvGraphicFramePr>
            <a:graphicFrameLocks noGrp="1"/>
          </p:cNvGraphicFramePr>
          <p:nvPr>
            <p:extLst>
              <p:ext uri="{D42A27DB-BD31-4B8C-83A1-F6EECF244321}">
                <p14:modId xmlns:p14="http://schemas.microsoft.com/office/powerpoint/2010/main" val="3380638753"/>
              </p:ext>
            </p:extLst>
          </p:nvPr>
        </p:nvGraphicFramePr>
        <p:xfrm>
          <a:off x="1525423" y="2517768"/>
          <a:ext cx="1188720" cy="274320"/>
        </p:xfrm>
        <a:graphic>
          <a:graphicData uri="http://schemas.openxmlformats.org/drawingml/2006/table">
            <a:tbl>
              <a:tblPr/>
              <a:tblGrid>
                <a:gridCol w="1188720"/>
              </a:tblGrid>
              <a:tr h="16002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出票人</a:t>
                      </a:r>
                      <a:endParaRPr lang="zh-CN" sz="1800" kern="100" dirty="0">
                        <a:solidFill>
                          <a:schemeClr val="tx1"/>
                        </a:solidFill>
                        <a:effectLst/>
                        <a:latin typeface="微软雅黑" pitchFamily="34" charset="-122"/>
                        <a:ea typeface="微软雅黑" pitchFamily="34" charset="-122"/>
                        <a:cs typeface="+mn-cs"/>
                      </a:endParaRPr>
                    </a:p>
                  </a:txBody>
                  <a:tcPr marL="0" marR="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r>
            </a:tbl>
          </a:graphicData>
        </a:graphic>
      </p:graphicFrame>
      <p:sp>
        <p:nvSpPr>
          <p:cNvPr id="44" name="TextBox 43"/>
          <p:cNvSpPr txBox="1"/>
          <p:nvPr/>
        </p:nvSpPr>
        <p:spPr>
          <a:xfrm>
            <a:off x="5337481" y="3079535"/>
            <a:ext cx="738664" cy="78483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②委托</a:t>
            </a:r>
            <a:endParaRPr lang="en-US" altLang="zh-CN" sz="1800" dirty="0" smtClean="0">
              <a:latin typeface="微软雅黑" pitchFamily="34" charset="-122"/>
              <a:ea typeface="微软雅黑" pitchFamily="34" charset="-122"/>
            </a:endParaRPr>
          </a:p>
          <a:p>
            <a:r>
              <a:rPr lang="zh-CN" altLang="en-US" sz="1800" dirty="0" smtClean="0">
                <a:latin typeface="微软雅黑" pitchFamily="34" charset="-122"/>
                <a:ea typeface="微软雅黑" pitchFamily="34" charset="-122"/>
              </a:rPr>
              <a:t>   收款</a:t>
            </a:r>
            <a:endParaRPr lang="zh-CN" altLang="en-US" sz="1800" dirty="0">
              <a:latin typeface="微软雅黑" pitchFamily="34" charset="-122"/>
              <a:ea typeface="微软雅黑" pitchFamily="34" charset="-122"/>
            </a:endParaRPr>
          </a:p>
        </p:txBody>
      </p:sp>
      <p:sp>
        <p:nvSpPr>
          <p:cNvPr id="45" name="TextBox 44"/>
          <p:cNvSpPr txBox="1"/>
          <p:nvPr/>
        </p:nvSpPr>
        <p:spPr>
          <a:xfrm>
            <a:off x="6123023" y="2972091"/>
            <a:ext cx="738664" cy="1015663"/>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⑦通知</a:t>
            </a:r>
            <a:endParaRPr lang="en-US" altLang="zh-CN" sz="1800" dirty="0" smtClean="0">
              <a:latin typeface="微软雅黑" pitchFamily="34" charset="-122"/>
              <a:ea typeface="微软雅黑" pitchFamily="34" charset="-122"/>
            </a:endParaRPr>
          </a:p>
          <a:p>
            <a:r>
              <a:rPr lang="zh-CN" altLang="en-US" sz="1800" dirty="0" smtClean="0">
                <a:latin typeface="微软雅黑" pitchFamily="34" charset="-122"/>
                <a:ea typeface="微软雅黑" pitchFamily="34" charset="-122"/>
              </a:rPr>
              <a:t>收妥入款</a:t>
            </a:r>
            <a:endParaRPr lang="zh-CN" altLang="en-US" sz="1800" dirty="0">
              <a:latin typeface="微软雅黑" pitchFamily="34" charset="-122"/>
              <a:ea typeface="微软雅黑" pitchFamily="34" charset="-122"/>
            </a:endParaRPr>
          </a:p>
        </p:txBody>
      </p:sp>
      <p:sp>
        <p:nvSpPr>
          <p:cNvPr id="46" name="TextBox 45"/>
          <p:cNvSpPr txBox="1"/>
          <p:nvPr/>
        </p:nvSpPr>
        <p:spPr>
          <a:xfrm>
            <a:off x="975285" y="3061901"/>
            <a:ext cx="738664" cy="78483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⑤通知</a:t>
            </a:r>
            <a:endParaRPr lang="en-US" altLang="zh-CN" sz="1800" dirty="0" smtClean="0">
              <a:latin typeface="微软雅黑" pitchFamily="34" charset="-122"/>
              <a:ea typeface="微软雅黑" pitchFamily="34" charset="-122"/>
            </a:endParaRPr>
          </a:p>
          <a:p>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付款</a:t>
            </a:r>
            <a:endParaRPr lang="zh-CN" altLang="en-US" sz="1800" dirty="0">
              <a:latin typeface="微软雅黑" pitchFamily="34" charset="-122"/>
              <a:ea typeface="微软雅黑" pitchFamily="34" charset="-122"/>
            </a:endParaRPr>
          </a:p>
        </p:txBody>
      </p:sp>
      <p:sp>
        <p:nvSpPr>
          <p:cNvPr id="47" name="直线 131"/>
          <p:cNvSpPr>
            <a:spLocks noChangeShapeType="1"/>
          </p:cNvSpPr>
          <p:nvPr/>
        </p:nvSpPr>
        <p:spPr bwMode="auto">
          <a:xfrm>
            <a:off x="1737081" y="2916378"/>
            <a:ext cx="0" cy="1103259"/>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8" name="直线 131"/>
          <p:cNvSpPr>
            <a:spLocks noChangeShapeType="1"/>
          </p:cNvSpPr>
          <p:nvPr/>
        </p:nvSpPr>
        <p:spPr bwMode="auto">
          <a:xfrm flipH="1" flipV="1">
            <a:off x="2499435" y="2916379"/>
            <a:ext cx="4880" cy="1103258"/>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9" name="TextBox 48"/>
          <p:cNvSpPr txBox="1"/>
          <p:nvPr/>
        </p:nvSpPr>
        <p:spPr>
          <a:xfrm>
            <a:off x="1820317" y="2964118"/>
            <a:ext cx="738664" cy="1015663"/>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④发出</a:t>
            </a:r>
            <a:endParaRPr lang="en-US" altLang="zh-CN" sz="1800" dirty="0" smtClean="0">
              <a:latin typeface="微软雅黑" pitchFamily="34" charset="-122"/>
              <a:ea typeface="微软雅黑" pitchFamily="34" charset="-122"/>
            </a:endParaRPr>
          </a:p>
          <a:p>
            <a:r>
              <a:rPr lang="zh-CN" altLang="en-US" sz="1800" dirty="0" smtClean="0">
                <a:latin typeface="微软雅黑" pitchFamily="34" charset="-122"/>
                <a:ea typeface="微软雅黑" pitchFamily="34" charset="-122"/>
              </a:rPr>
              <a:t>付款通知</a:t>
            </a:r>
            <a:endParaRPr lang="zh-CN" altLang="en-US" sz="1800" dirty="0">
              <a:latin typeface="微软雅黑" pitchFamily="34" charset="-122"/>
              <a:ea typeface="微软雅黑" pitchFamily="34" charset="-122"/>
            </a:endParaRPr>
          </a:p>
        </p:txBody>
      </p:sp>
      <p:grpSp>
        <p:nvGrpSpPr>
          <p:cNvPr id="50" name="组合 49"/>
          <p:cNvGrpSpPr/>
          <p:nvPr/>
        </p:nvGrpSpPr>
        <p:grpSpPr>
          <a:xfrm rot="20971146">
            <a:off x="7426118" y="2425353"/>
            <a:ext cx="1615942" cy="1461467"/>
            <a:chOff x="7584606" y="23580"/>
            <a:chExt cx="1037805" cy="1461467"/>
          </a:xfrm>
        </p:grpSpPr>
        <p:grpSp>
          <p:nvGrpSpPr>
            <p:cNvPr id="51" name="Group 157"/>
            <p:cNvGrpSpPr/>
            <p:nvPr/>
          </p:nvGrpSpPr>
          <p:grpSpPr>
            <a:xfrm rot="1457873">
              <a:off x="7584606" y="23580"/>
              <a:ext cx="964128" cy="1461467"/>
              <a:chOff x="3227" y="-250851"/>
              <a:chExt cx="829202" cy="1256942"/>
            </a:xfrm>
          </p:grpSpPr>
          <p:sp>
            <p:nvSpPr>
              <p:cNvPr id="53"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19050" cap="flat">
                <a:solidFill>
                  <a:srgbClr val="084CA1"/>
                </a:solidFill>
                <a:prstDash val="dash"/>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54" name="Shape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noFill/>
              <a:ln w="1905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52" name="TextBox 51"/>
            <p:cNvSpPr txBox="1"/>
            <p:nvPr/>
          </p:nvSpPr>
          <p:spPr>
            <a:xfrm rot="628854">
              <a:off x="7648547" y="463166"/>
              <a:ext cx="973864" cy="435823"/>
            </a:xfrm>
            <a:prstGeom prst="rect">
              <a:avLst/>
            </a:prstGeom>
            <a:noFill/>
            <a:ln w="19050">
              <a:noFill/>
            </a:ln>
          </p:spPr>
          <p:txBody>
            <a:bodyPr wrap="square" lIns="68579" tIns="34289" rIns="68579" bIns="34289" rtlCol="0">
              <a:spAutoFit/>
            </a:bodyPr>
            <a:lstStyle/>
            <a:p>
              <a:pPr>
                <a:lnSpc>
                  <a:spcPct val="150000"/>
                </a:lnSpc>
              </a:pPr>
              <a:r>
                <a:rPr lang="zh-CN" altLang="en-US" sz="1800" b="1" dirty="0" smtClean="0">
                  <a:solidFill>
                    <a:srgbClr val="084CA1"/>
                  </a:solidFill>
                  <a:latin typeface="微软雅黑" pitchFamily="34" charset="-122"/>
                  <a:ea typeface="微软雅黑" pitchFamily="34" charset="-122"/>
                  <a:cs typeface="+mn-ea"/>
                </a:rPr>
                <a:t>结算程序</a:t>
              </a:r>
              <a:endParaRPr lang="zh-CN" altLang="en-US" sz="1800" b="1" dirty="0">
                <a:solidFill>
                  <a:srgbClr val="084CA1"/>
                </a:solidFill>
                <a:latin typeface="微软雅黑" pitchFamily="34" charset="-122"/>
                <a:ea typeface="微软雅黑" pitchFamily="34" charset="-122"/>
                <a:cs typeface="+mn-ea"/>
              </a:endParaRPr>
            </a:p>
          </p:txBody>
        </p:sp>
      </p:grpSp>
      <p:sp>
        <p:nvSpPr>
          <p:cNvPr id="55" name="任意多边形 54"/>
          <p:cNvSpPr/>
          <p:nvPr/>
        </p:nvSpPr>
        <p:spPr>
          <a:xfrm>
            <a:off x="3286664" y="1681768"/>
            <a:ext cx="2277374" cy="66510"/>
          </a:xfrm>
          <a:custGeom>
            <a:avLst/>
            <a:gdLst>
              <a:gd name="connsiteX0" fmla="*/ 0 w 2277374"/>
              <a:gd name="connsiteY0" fmla="*/ 9347 h 95854"/>
              <a:gd name="connsiteX1" fmla="*/ 155276 w 2277374"/>
              <a:gd name="connsiteY1" fmla="*/ 69732 h 95854"/>
              <a:gd name="connsiteX2" fmla="*/ 319178 w 2277374"/>
              <a:gd name="connsiteY2" fmla="*/ 17974 h 95854"/>
              <a:gd name="connsiteX3" fmla="*/ 491706 w 2277374"/>
              <a:gd name="connsiteY3" fmla="*/ 43853 h 95854"/>
              <a:gd name="connsiteX4" fmla="*/ 759125 w 2277374"/>
              <a:gd name="connsiteY4" fmla="*/ 721 h 95854"/>
              <a:gd name="connsiteX5" fmla="*/ 871268 w 2277374"/>
              <a:gd name="connsiteY5" fmla="*/ 52480 h 95854"/>
              <a:gd name="connsiteX6" fmla="*/ 1069676 w 2277374"/>
              <a:gd name="connsiteY6" fmla="*/ 17974 h 95854"/>
              <a:gd name="connsiteX7" fmla="*/ 1233578 w 2277374"/>
              <a:gd name="connsiteY7" fmla="*/ 9347 h 95854"/>
              <a:gd name="connsiteX8" fmla="*/ 1302589 w 2277374"/>
              <a:gd name="connsiteY8" fmla="*/ 95612 h 95854"/>
              <a:gd name="connsiteX9" fmla="*/ 1475117 w 2277374"/>
              <a:gd name="connsiteY9" fmla="*/ 35227 h 95854"/>
              <a:gd name="connsiteX10" fmla="*/ 1690778 w 2277374"/>
              <a:gd name="connsiteY10" fmla="*/ 35227 h 95854"/>
              <a:gd name="connsiteX11" fmla="*/ 1785668 w 2277374"/>
              <a:gd name="connsiteY11" fmla="*/ 69732 h 95854"/>
              <a:gd name="connsiteX12" fmla="*/ 1915064 w 2277374"/>
              <a:gd name="connsiteY12" fmla="*/ 721 h 95854"/>
              <a:gd name="connsiteX13" fmla="*/ 2018581 w 2277374"/>
              <a:gd name="connsiteY13" fmla="*/ 35227 h 95854"/>
              <a:gd name="connsiteX14" fmla="*/ 2182483 w 2277374"/>
              <a:gd name="connsiteY14" fmla="*/ 61106 h 95854"/>
              <a:gd name="connsiteX15" fmla="*/ 2277374 w 2277374"/>
              <a:gd name="connsiteY15" fmla="*/ 721 h 95854"/>
              <a:gd name="connsiteX0" fmla="*/ 0 w 2277374"/>
              <a:gd name="connsiteY0" fmla="*/ 9347 h 78682"/>
              <a:gd name="connsiteX1" fmla="*/ 155276 w 2277374"/>
              <a:gd name="connsiteY1" fmla="*/ 69732 h 78682"/>
              <a:gd name="connsiteX2" fmla="*/ 319178 w 2277374"/>
              <a:gd name="connsiteY2" fmla="*/ 17974 h 78682"/>
              <a:gd name="connsiteX3" fmla="*/ 491706 w 2277374"/>
              <a:gd name="connsiteY3" fmla="*/ 43853 h 78682"/>
              <a:gd name="connsiteX4" fmla="*/ 759125 w 2277374"/>
              <a:gd name="connsiteY4" fmla="*/ 721 h 78682"/>
              <a:gd name="connsiteX5" fmla="*/ 871268 w 2277374"/>
              <a:gd name="connsiteY5" fmla="*/ 52480 h 78682"/>
              <a:gd name="connsiteX6" fmla="*/ 1069676 w 2277374"/>
              <a:gd name="connsiteY6" fmla="*/ 17974 h 78682"/>
              <a:gd name="connsiteX7" fmla="*/ 1233578 w 2277374"/>
              <a:gd name="connsiteY7" fmla="*/ 9347 h 78682"/>
              <a:gd name="connsiteX8" fmla="*/ 1337094 w 2277374"/>
              <a:gd name="connsiteY8" fmla="*/ 78360 h 78682"/>
              <a:gd name="connsiteX9" fmla="*/ 1475117 w 2277374"/>
              <a:gd name="connsiteY9" fmla="*/ 35227 h 78682"/>
              <a:gd name="connsiteX10" fmla="*/ 1690778 w 2277374"/>
              <a:gd name="connsiteY10" fmla="*/ 35227 h 78682"/>
              <a:gd name="connsiteX11" fmla="*/ 1785668 w 2277374"/>
              <a:gd name="connsiteY11" fmla="*/ 69732 h 78682"/>
              <a:gd name="connsiteX12" fmla="*/ 1915064 w 2277374"/>
              <a:gd name="connsiteY12" fmla="*/ 721 h 78682"/>
              <a:gd name="connsiteX13" fmla="*/ 2018581 w 2277374"/>
              <a:gd name="connsiteY13" fmla="*/ 35227 h 78682"/>
              <a:gd name="connsiteX14" fmla="*/ 2182483 w 2277374"/>
              <a:gd name="connsiteY14" fmla="*/ 61106 h 78682"/>
              <a:gd name="connsiteX15" fmla="*/ 2277374 w 2277374"/>
              <a:gd name="connsiteY15" fmla="*/ 721 h 78682"/>
              <a:gd name="connsiteX0" fmla="*/ 0 w 2277374"/>
              <a:gd name="connsiteY0" fmla="*/ 9347 h 78682"/>
              <a:gd name="connsiteX1" fmla="*/ 155276 w 2277374"/>
              <a:gd name="connsiteY1" fmla="*/ 69732 h 78682"/>
              <a:gd name="connsiteX2" fmla="*/ 319178 w 2277374"/>
              <a:gd name="connsiteY2" fmla="*/ 17974 h 78682"/>
              <a:gd name="connsiteX3" fmla="*/ 526212 w 2277374"/>
              <a:gd name="connsiteY3" fmla="*/ 69733 h 78682"/>
              <a:gd name="connsiteX4" fmla="*/ 759125 w 2277374"/>
              <a:gd name="connsiteY4" fmla="*/ 721 h 78682"/>
              <a:gd name="connsiteX5" fmla="*/ 871268 w 2277374"/>
              <a:gd name="connsiteY5" fmla="*/ 52480 h 78682"/>
              <a:gd name="connsiteX6" fmla="*/ 1069676 w 2277374"/>
              <a:gd name="connsiteY6" fmla="*/ 17974 h 78682"/>
              <a:gd name="connsiteX7" fmla="*/ 1233578 w 2277374"/>
              <a:gd name="connsiteY7" fmla="*/ 9347 h 78682"/>
              <a:gd name="connsiteX8" fmla="*/ 1337094 w 2277374"/>
              <a:gd name="connsiteY8" fmla="*/ 78360 h 78682"/>
              <a:gd name="connsiteX9" fmla="*/ 1475117 w 2277374"/>
              <a:gd name="connsiteY9" fmla="*/ 35227 h 78682"/>
              <a:gd name="connsiteX10" fmla="*/ 1690778 w 2277374"/>
              <a:gd name="connsiteY10" fmla="*/ 35227 h 78682"/>
              <a:gd name="connsiteX11" fmla="*/ 1785668 w 2277374"/>
              <a:gd name="connsiteY11" fmla="*/ 69732 h 78682"/>
              <a:gd name="connsiteX12" fmla="*/ 1915064 w 2277374"/>
              <a:gd name="connsiteY12" fmla="*/ 721 h 78682"/>
              <a:gd name="connsiteX13" fmla="*/ 2018581 w 2277374"/>
              <a:gd name="connsiteY13" fmla="*/ 35227 h 78682"/>
              <a:gd name="connsiteX14" fmla="*/ 2182483 w 2277374"/>
              <a:gd name="connsiteY14" fmla="*/ 61106 h 78682"/>
              <a:gd name="connsiteX15" fmla="*/ 2277374 w 2277374"/>
              <a:gd name="connsiteY15" fmla="*/ 721 h 78682"/>
              <a:gd name="connsiteX0" fmla="*/ 0 w 2277374"/>
              <a:gd name="connsiteY0" fmla="*/ 9347 h 95631"/>
              <a:gd name="connsiteX1" fmla="*/ 172529 w 2277374"/>
              <a:gd name="connsiteY1" fmla="*/ 95611 h 95631"/>
              <a:gd name="connsiteX2" fmla="*/ 319178 w 2277374"/>
              <a:gd name="connsiteY2" fmla="*/ 17974 h 95631"/>
              <a:gd name="connsiteX3" fmla="*/ 526212 w 2277374"/>
              <a:gd name="connsiteY3" fmla="*/ 69733 h 95631"/>
              <a:gd name="connsiteX4" fmla="*/ 759125 w 2277374"/>
              <a:gd name="connsiteY4" fmla="*/ 721 h 95631"/>
              <a:gd name="connsiteX5" fmla="*/ 871268 w 2277374"/>
              <a:gd name="connsiteY5" fmla="*/ 52480 h 95631"/>
              <a:gd name="connsiteX6" fmla="*/ 1069676 w 2277374"/>
              <a:gd name="connsiteY6" fmla="*/ 17974 h 95631"/>
              <a:gd name="connsiteX7" fmla="*/ 1233578 w 2277374"/>
              <a:gd name="connsiteY7" fmla="*/ 9347 h 95631"/>
              <a:gd name="connsiteX8" fmla="*/ 1337094 w 2277374"/>
              <a:gd name="connsiteY8" fmla="*/ 78360 h 95631"/>
              <a:gd name="connsiteX9" fmla="*/ 1475117 w 2277374"/>
              <a:gd name="connsiteY9" fmla="*/ 35227 h 95631"/>
              <a:gd name="connsiteX10" fmla="*/ 1690778 w 2277374"/>
              <a:gd name="connsiteY10" fmla="*/ 35227 h 95631"/>
              <a:gd name="connsiteX11" fmla="*/ 1785668 w 2277374"/>
              <a:gd name="connsiteY11" fmla="*/ 69732 h 95631"/>
              <a:gd name="connsiteX12" fmla="*/ 1915064 w 2277374"/>
              <a:gd name="connsiteY12" fmla="*/ 721 h 95631"/>
              <a:gd name="connsiteX13" fmla="*/ 2018581 w 2277374"/>
              <a:gd name="connsiteY13" fmla="*/ 35227 h 95631"/>
              <a:gd name="connsiteX14" fmla="*/ 2182483 w 2277374"/>
              <a:gd name="connsiteY14" fmla="*/ 61106 h 95631"/>
              <a:gd name="connsiteX15" fmla="*/ 2277374 w 2277374"/>
              <a:gd name="connsiteY15" fmla="*/ 721 h 95631"/>
              <a:gd name="connsiteX0" fmla="*/ 0 w 2277374"/>
              <a:gd name="connsiteY0" fmla="*/ 9347 h 95631"/>
              <a:gd name="connsiteX1" fmla="*/ 172529 w 2277374"/>
              <a:gd name="connsiteY1" fmla="*/ 95611 h 95631"/>
              <a:gd name="connsiteX2" fmla="*/ 319178 w 2277374"/>
              <a:gd name="connsiteY2" fmla="*/ 17974 h 95631"/>
              <a:gd name="connsiteX3" fmla="*/ 526212 w 2277374"/>
              <a:gd name="connsiteY3" fmla="*/ 69733 h 95631"/>
              <a:gd name="connsiteX4" fmla="*/ 759125 w 2277374"/>
              <a:gd name="connsiteY4" fmla="*/ 721 h 95631"/>
              <a:gd name="connsiteX5" fmla="*/ 923026 w 2277374"/>
              <a:gd name="connsiteY5" fmla="*/ 78359 h 95631"/>
              <a:gd name="connsiteX6" fmla="*/ 1069676 w 2277374"/>
              <a:gd name="connsiteY6" fmla="*/ 17974 h 95631"/>
              <a:gd name="connsiteX7" fmla="*/ 1233578 w 2277374"/>
              <a:gd name="connsiteY7" fmla="*/ 9347 h 95631"/>
              <a:gd name="connsiteX8" fmla="*/ 1337094 w 2277374"/>
              <a:gd name="connsiteY8" fmla="*/ 78360 h 95631"/>
              <a:gd name="connsiteX9" fmla="*/ 1475117 w 2277374"/>
              <a:gd name="connsiteY9" fmla="*/ 35227 h 95631"/>
              <a:gd name="connsiteX10" fmla="*/ 1690778 w 2277374"/>
              <a:gd name="connsiteY10" fmla="*/ 35227 h 95631"/>
              <a:gd name="connsiteX11" fmla="*/ 1785668 w 2277374"/>
              <a:gd name="connsiteY11" fmla="*/ 69732 h 95631"/>
              <a:gd name="connsiteX12" fmla="*/ 1915064 w 2277374"/>
              <a:gd name="connsiteY12" fmla="*/ 721 h 95631"/>
              <a:gd name="connsiteX13" fmla="*/ 2018581 w 2277374"/>
              <a:gd name="connsiteY13" fmla="*/ 35227 h 95631"/>
              <a:gd name="connsiteX14" fmla="*/ 2182483 w 2277374"/>
              <a:gd name="connsiteY14" fmla="*/ 61106 h 95631"/>
              <a:gd name="connsiteX15" fmla="*/ 2277374 w 2277374"/>
              <a:gd name="connsiteY15" fmla="*/ 721 h 95631"/>
              <a:gd name="connsiteX0" fmla="*/ 0 w 2277374"/>
              <a:gd name="connsiteY0" fmla="*/ 9347 h 95631"/>
              <a:gd name="connsiteX1" fmla="*/ 172529 w 2277374"/>
              <a:gd name="connsiteY1" fmla="*/ 95611 h 95631"/>
              <a:gd name="connsiteX2" fmla="*/ 319178 w 2277374"/>
              <a:gd name="connsiteY2" fmla="*/ 17974 h 95631"/>
              <a:gd name="connsiteX3" fmla="*/ 526212 w 2277374"/>
              <a:gd name="connsiteY3" fmla="*/ 69733 h 95631"/>
              <a:gd name="connsiteX4" fmla="*/ 759125 w 2277374"/>
              <a:gd name="connsiteY4" fmla="*/ 721 h 95631"/>
              <a:gd name="connsiteX5" fmla="*/ 923026 w 2277374"/>
              <a:gd name="connsiteY5" fmla="*/ 78359 h 95631"/>
              <a:gd name="connsiteX6" fmla="*/ 1069676 w 2277374"/>
              <a:gd name="connsiteY6" fmla="*/ 17974 h 95631"/>
              <a:gd name="connsiteX7" fmla="*/ 1233578 w 2277374"/>
              <a:gd name="connsiteY7" fmla="*/ 9347 h 95631"/>
              <a:gd name="connsiteX8" fmla="*/ 1337094 w 2277374"/>
              <a:gd name="connsiteY8" fmla="*/ 78360 h 95631"/>
              <a:gd name="connsiteX9" fmla="*/ 1475117 w 2277374"/>
              <a:gd name="connsiteY9" fmla="*/ 35227 h 95631"/>
              <a:gd name="connsiteX10" fmla="*/ 1630393 w 2277374"/>
              <a:gd name="connsiteY10" fmla="*/ 26600 h 95631"/>
              <a:gd name="connsiteX11" fmla="*/ 1785668 w 2277374"/>
              <a:gd name="connsiteY11" fmla="*/ 69732 h 95631"/>
              <a:gd name="connsiteX12" fmla="*/ 1915064 w 2277374"/>
              <a:gd name="connsiteY12" fmla="*/ 721 h 95631"/>
              <a:gd name="connsiteX13" fmla="*/ 2018581 w 2277374"/>
              <a:gd name="connsiteY13" fmla="*/ 35227 h 95631"/>
              <a:gd name="connsiteX14" fmla="*/ 2182483 w 2277374"/>
              <a:gd name="connsiteY14" fmla="*/ 61106 h 95631"/>
              <a:gd name="connsiteX15" fmla="*/ 2277374 w 2277374"/>
              <a:gd name="connsiteY15" fmla="*/ 721 h 95631"/>
              <a:gd name="connsiteX0" fmla="*/ 0 w 2277374"/>
              <a:gd name="connsiteY0" fmla="*/ 9347 h 78693"/>
              <a:gd name="connsiteX1" fmla="*/ 163004 w 2277374"/>
              <a:gd name="connsiteY1" fmla="*/ 67036 h 78693"/>
              <a:gd name="connsiteX2" fmla="*/ 319178 w 2277374"/>
              <a:gd name="connsiteY2" fmla="*/ 17974 h 78693"/>
              <a:gd name="connsiteX3" fmla="*/ 526212 w 2277374"/>
              <a:gd name="connsiteY3" fmla="*/ 69733 h 78693"/>
              <a:gd name="connsiteX4" fmla="*/ 759125 w 2277374"/>
              <a:gd name="connsiteY4" fmla="*/ 721 h 78693"/>
              <a:gd name="connsiteX5" fmla="*/ 923026 w 2277374"/>
              <a:gd name="connsiteY5" fmla="*/ 78359 h 78693"/>
              <a:gd name="connsiteX6" fmla="*/ 1069676 w 2277374"/>
              <a:gd name="connsiteY6" fmla="*/ 17974 h 78693"/>
              <a:gd name="connsiteX7" fmla="*/ 1233578 w 2277374"/>
              <a:gd name="connsiteY7" fmla="*/ 9347 h 78693"/>
              <a:gd name="connsiteX8" fmla="*/ 1337094 w 2277374"/>
              <a:gd name="connsiteY8" fmla="*/ 78360 h 78693"/>
              <a:gd name="connsiteX9" fmla="*/ 1475117 w 2277374"/>
              <a:gd name="connsiteY9" fmla="*/ 35227 h 78693"/>
              <a:gd name="connsiteX10" fmla="*/ 1630393 w 2277374"/>
              <a:gd name="connsiteY10" fmla="*/ 26600 h 78693"/>
              <a:gd name="connsiteX11" fmla="*/ 1785668 w 2277374"/>
              <a:gd name="connsiteY11" fmla="*/ 69732 h 78693"/>
              <a:gd name="connsiteX12" fmla="*/ 1915064 w 2277374"/>
              <a:gd name="connsiteY12" fmla="*/ 721 h 78693"/>
              <a:gd name="connsiteX13" fmla="*/ 2018581 w 2277374"/>
              <a:gd name="connsiteY13" fmla="*/ 35227 h 78693"/>
              <a:gd name="connsiteX14" fmla="*/ 2182483 w 2277374"/>
              <a:gd name="connsiteY14" fmla="*/ 61106 h 78693"/>
              <a:gd name="connsiteX15" fmla="*/ 2277374 w 2277374"/>
              <a:gd name="connsiteY15" fmla="*/ 721 h 78693"/>
              <a:gd name="connsiteX0" fmla="*/ 0 w 2277374"/>
              <a:gd name="connsiteY0" fmla="*/ 9347 h 78693"/>
              <a:gd name="connsiteX1" fmla="*/ 163004 w 2277374"/>
              <a:gd name="connsiteY1" fmla="*/ 67036 h 78693"/>
              <a:gd name="connsiteX2" fmla="*/ 319178 w 2277374"/>
              <a:gd name="connsiteY2" fmla="*/ 17974 h 78693"/>
              <a:gd name="connsiteX3" fmla="*/ 540500 w 2277374"/>
              <a:gd name="connsiteY3" fmla="*/ 55446 h 78693"/>
              <a:gd name="connsiteX4" fmla="*/ 759125 w 2277374"/>
              <a:gd name="connsiteY4" fmla="*/ 721 h 78693"/>
              <a:gd name="connsiteX5" fmla="*/ 923026 w 2277374"/>
              <a:gd name="connsiteY5" fmla="*/ 78359 h 78693"/>
              <a:gd name="connsiteX6" fmla="*/ 1069676 w 2277374"/>
              <a:gd name="connsiteY6" fmla="*/ 17974 h 78693"/>
              <a:gd name="connsiteX7" fmla="*/ 1233578 w 2277374"/>
              <a:gd name="connsiteY7" fmla="*/ 9347 h 78693"/>
              <a:gd name="connsiteX8" fmla="*/ 1337094 w 2277374"/>
              <a:gd name="connsiteY8" fmla="*/ 78360 h 78693"/>
              <a:gd name="connsiteX9" fmla="*/ 1475117 w 2277374"/>
              <a:gd name="connsiteY9" fmla="*/ 35227 h 78693"/>
              <a:gd name="connsiteX10" fmla="*/ 1630393 w 2277374"/>
              <a:gd name="connsiteY10" fmla="*/ 26600 h 78693"/>
              <a:gd name="connsiteX11" fmla="*/ 1785668 w 2277374"/>
              <a:gd name="connsiteY11" fmla="*/ 69732 h 78693"/>
              <a:gd name="connsiteX12" fmla="*/ 1915064 w 2277374"/>
              <a:gd name="connsiteY12" fmla="*/ 721 h 78693"/>
              <a:gd name="connsiteX13" fmla="*/ 2018581 w 2277374"/>
              <a:gd name="connsiteY13" fmla="*/ 35227 h 78693"/>
              <a:gd name="connsiteX14" fmla="*/ 2182483 w 2277374"/>
              <a:gd name="connsiteY14" fmla="*/ 61106 h 78693"/>
              <a:gd name="connsiteX15" fmla="*/ 2277374 w 2277374"/>
              <a:gd name="connsiteY15" fmla="*/ 721 h 78693"/>
              <a:gd name="connsiteX0" fmla="*/ 0 w 2277374"/>
              <a:gd name="connsiteY0" fmla="*/ 9347 h 78693"/>
              <a:gd name="connsiteX1" fmla="*/ 163004 w 2277374"/>
              <a:gd name="connsiteY1" fmla="*/ 67036 h 78693"/>
              <a:gd name="connsiteX2" fmla="*/ 319178 w 2277374"/>
              <a:gd name="connsiteY2" fmla="*/ 17974 h 78693"/>
              <a:gd name="connsiteX3" fmla="*/ 540500 w 2277374"/>
              <a:gd name="connsiteY3" fmla="*/ 55446 h 78693"/>
              <a:gd name="connsiteX4" fmla="*/ 716263 w 2277374"/>
              <a:gd name="connsiteY4" fmla="*/ 5483 h 78693"/>
              <a:gd name="connsiteX5" fmla="*/ 923026 w 2277374"/>
              <a:gd name="connsiteY5" fmla="*/ 78359 h 78693"/>
              <a:gd name="connsiteX6" fmla="*/ 1069676 w 2277374"/>
              <a:gd name="connsiteY6" fmla="*/ 17974 h 78693"/>
              <a:gd name="connsiteX7" fmla="*/ 1233578 w 2277374"/>
              <a:gd name="connsiteY7" fmla="*/ 9347 h 78693"/>
              <a:gd name="connsiteX8" fmla="*/ 1337094 w 2277374"/>
              <a:gd name="connsiteY8" fmla="*/ 78360 h 78693"/>
              <a:gd name="connsiteX9" fmla="*/ 1475117 w 2277374"/>
              <a:gd name="connsiteY9" fmla="*/ 35227 h 78693"/>
              <a:gd name="connsiteX10" fmla="*/ 1630393 w 2277374"/>
              <a:gd name="connsiteY10" fmla="*/ 26600 h 78693"/>
              <a:gd name="connsiteX11" fmla="*/ 1785668 w 2277374"/>
              <a:gd name="connsiteY11" fmla="*/ 69732 h 78693"/>
              <a:gd name="connsiteX12" fmla="*/ 1915064 w 2277374"/>
              <a:gd name="connsiteY12" fmla="*/ 721 h 78693"/>
              <a:gd name="connsiteX13" fmla="*/ 2018581 w 2277374"/>
              <a:gd name="connsiteY13" fmla="*/ 35227 h 78693"/>
              <a:gd name="connsiteX14" fmla="*/ 2182483 w 2277374"/>
              <a:gd name="connsiteY14" fmla="*/ 61106 h 78693"/>
              <a:gd name="connsiteX15" fmla="*/ 2277374 w 2277374"/>
              <a:gd name="connsiteY15" fmla="*/ 721 h 78693"/>
              <a:gd name="connsiteX0" fmla="*/ 0 w 2277374"/>
              <a:gd name="connsiteY0" fmla="*/ 9347 h 78693"/>
              <a:gd name="connsiteX1" fmla="*/ 163004 w 2277374"/>
              <a:gd name="connsiteY1" fmla="*/ 67036 h 78693"/>
              <a:gd name="connsiteX2" fmla="*/ 319178 w 2277374"/>
              <a:gd name="connsiteY2" fmla="*/ 17974 h 78693"/>
              <a:gd name="connsiteX3" fmla="*/ 540500 w 2277374"/>
              <a:gd name="connsiteY3" fmla="*/ 55446 h 78693"/>
              <a:gd name="connsiteX4" fmla="*/ 716263 w 2277374"/>
              <a:gd name="connsiteY4" fmla="*/ 5483 h 78693"/>
              <a:gd name="connsiteX5" fmla="*/ 875401 w 2277374"/>
              <a:gd name="connsiteY5" fmla="*/ 59309 h 78693"/>
              <a:gd name="connsiteX6" fmla="*/ 1069676 w 2277374"/>
              <a:gd name="connsiteY6" fmla="*/ 17974 h 78693"/>
              <a:gd name="connsiteX7" fmla="*/ 1233578 w 2277374"/>
              <a:gd name="connsiteY7" fmla="*/ 9347 h 78693"/>
              <a:gd name="connsiteX8" fmla="*/ 1337094 w 2277374"/>
              <a:gd name="connsiteY8" fmla="*/ 78360 h 78693"/>
              <a:gd name="connsiteX9" fmla="*/ 1475117 w 2277374"/>
              <a:gd name="connsiteY9" fmla="*/ 35227 h 78693"/>
              <a:gd name="connsiteX10" fmla="*/ 1630393 w 2277374"/>
              <a:gd name="connsiteY10" fmla="*/ 26600 h 78693"/>
              <a:gd name="connsiteX11" fmla="*/ 1785668 w 2277374"/>
              <a:gd name="connsiteY11" fmla="*/ 69732 h 78693"/>
              <a:gd name="connsiteX12" fmla="*/ 1915064 w 2277374"/>
              <a:gd name="connsiteY12" fmla="*/ 721 h 78693"/>
              <a:gd name="connsiteX13" fmla="*/ 2018581 w 2277374"/>
              <a:gd name="connsiteY13" fmla="*/ 35227 h 78693"/>
              <a:gd name="connsiteX14" fmla="*/ 2182483 w 2277374"/>
              <a:gd name="connsiteY14" fmla="*/ 61106 h 78693"/>
              <a:gd name="connsiteX15" fmla="*/ 2277374 w 2277374"/>
              <a:gd name="connsiteY15" fmla="*/ 721 h 78693"/>
              <a:gd name="connsiteX0" fmla="*/ 0 w 2277374"/>
              <a:gd name="connsiteY0" fmla="*/ 9347 h 70044"/>
              <a:gd name="connsiteX1" fmla="*/ 163004 w 2277374"/>
              <a:gd name="connsiteY1" fmla="*/ 67036 h 70044"/>
              <a:gd name="connsiteX2" fmla="*/ 319178 w 2277374"/>
              <a:gd name="connsiteY2" fmla="*/ 17974 h 70044"/>
              <a:gd name="connsiteX3" fmla="*/ 540500 w 2277374"/>
              <a:gd name="connsiteY3" fmla="*/ 55446 h 70044"/>
              <a:gd name="connsiteX4" fmla="*/ 716263 w 2277374"/>
              <a:gd name="connsiteY4" fmla="*/ 5483 h 70044"/>
              <a:gd name="connsiteX5" fmla="*/ 875401 w 2277374"/>
              <a:gd name="connsiteY5" fmla="*/ 59309 h 70044"/>
              <a:gd name="connsiteX6" fmla="*/ 1069676 w 2277374"/>
              <a:gd name="connsiteY6" fmla="*/ 17974 h 70044"/>
              <a:gd name="connsiteX7" fmla="*/ 1233578 w 2277374"/>
              <a:gd name="connsiteY7" fmla="*/ 9347 h 70044"/>
              <a:gd name="connsiteX8" fmla="*/ 1346619 w 2277374"/>
              <a:gd name="connsiteY8" fmla="*/ 54548 h 70044"/>
              <a:gd name="connsiteX9" fmla="*/ 1475117 w 2277374"/>
              <a:gd name="connsiteY9" fmla="*/ 35227 h 70044"/>
              <a:gd name="connsiteX10" fmla="*/ 1630393 w 2277374"/>
              <a:gd name="connsiteY10" fmla="*/ 26600 h 70044"/>
              <a:gd name="connsiteX11" fmla="*/ 1785668 w 2277374"/>
              <a:gd name="connsiteY11" fmla="*/ 69732 h 70044"/>
              <a:gd name="connsiteX12" fmla="*/ 1915064 w 2277374"/>
              <a:gd name="connsiteY12" fmla="*/ 721 h 70044"/>
              <a:gd name="connsiteX13" fmla="*/ 2018581 w 2277374"/>
              <a:gd name="connsiteY13" fmla="*/ 35227 h 70044"/>
              <a:gd name="connsiteX14" fmla="*/ 2182483 w 2277374"/>
              <a:gd name="connsiteY14" fmla="*/ 61106 h 70044"/>
              <a:gd name="connsiteX15" fmla="*/ 2277374 w 2277374"/>
              <a:gd name="connsiteY15" fmla="*/ 721 h 70044"/>
              <a:gd name="connsiteX0" fmla="*/ 0 w 2277374"/>
              <a:gd name="connsiteY0" fmla="*/ 9347 h 70044"/>
              <a:gd name="connsiteX1" fmla="*/ 163004 w 2277374"/>
              <a:gd name="connsiteY1" fmla="*/ 67036 h 70044"/>
              <a:gd name="connsiteX2" fmla="*/ 319178 w 2277374"/>
              <a:gd name="connsiteY2" fmla="*/ 17974 h 70044"/>
              <a:gd name="connsiteX3" fmla="*/ 540500 w 2277374"/>
              <a:gd name="connsiteY3" fmla="*/ 55446 h 70044"/>
              <a:gd name="connsiteX4" fmla="*/ 716263 w 2277374"/>
              <a:gd name="connsiteY4" fmla="*/ 5483 h 70044"/>
              <a:gd name="connsiteX5" fmla="*/ 875401 w 2277374"/>
              <a:gd name="connsiteY5" fmla="*/ 59309 h 70044"/>
              <a:gd name="connsiteX6" fmla="*/ 1069676 w 2277374"/>
              <a:gd name="connsiteY6" fmla="*/ 17974 h 70044"/>
              <a:gd name="connsiteX7" fmla="*/ 1181191 w 2277374"/>
              <a:gd name="connsiteY7" fmla="*/ 18872 h 70044"/>
              <a:gd name="connsiteX8" fmla="*/ 1346619 w 2277374"/>
              <a:gd name="connsiteY8" fmla="*/ 54548 h 70044"/>
              <a:gd name="connsiteX9" fmla="*/ 1475117 w 2277374"/>
              <a:gd name="connsiteY9" fmla="*/ 35227 h 70044"/>
              <a:gd name="connsiteX10" fmla="*/ 1630393 w 2277374"/>
              <a:gd name="connsiteY10" fmla="*/ 26600 h 70044"/>
              <a:gd name="connsiteX11" fmla="*/ 1785668 w 2277374"/>
              <a:gd name="connsiteY11" fmla="*/ 69732 h 70044"/>
              <a:gd name="connsiteX12" fmla="*/ 1915064 w 2277374"/>
              <a:gd name="connsiteY12" fmla="*/ 721 h 70044"/>
              <a:gd name="connsiteX13" fmla="*/ 2018581 w 2277374"/>
              <a:gd name="connsiteY13" fmla="*/ 35227 h 70044"/>
              <a:gd name="connsiteX14" fmla="*/ 2182483 w 2277374"/>
              <a:gd name="connsiteY14" fmla="*/ 61106 h 70044"/>
              <a:gd name="connsiteX15" fmla="*/ 2277374 w 2277374"/>
              <a:gd name="connsiteY15" fmla="*/ 721 h 70044"/>
              <a:gd name="connsiteX0" fmla="*/ 0 w 2277374"/>
              <a:gd name="connsiteY0" fmla="*/ 8799 h 66519"/>
              <a:gd name="connsiteX1" fmla="*/ 163004 w 2277374"/>
              <a:gd name="connsiteY1" fmla="*/ 66488 h 66519"/>
              <a:gd name="connsiteX2" fmla="*/ 319178 w 2277374"/>
              <a:gd name="connsiteY2" fmla="*/ 17426 h 66519"/>
              <a:gd name="connsiteX3" fmla="*/ 540500 w 2277374"/>
              <a:gd name="connsiteY3" fmla="*/ 54898 h 66519"/>
              <a:gd name="connsiteX4" fmla="*/ 716263 w 2277374"/>
              <a:gd name="connsiteY4" fmla="*/ 4935 h 66519"/>
              <a:gd name="connsiteX5" fmla="*/ 875401 w 2277374"/>
              <a:gd name="connsiteY5" fmla="*/ 58761 h 66519"/>
              <a:gd name="connsiteX6" fmla="*/ 1069676 w 2277374"/>
              <a:gd name="connsiteY6" fmla="*/ 17426 h 66519"/>
              <a:gd name="connsiteX7" fmla="*/ 1181191 w 2277374"/>
              <a:gd name="connsiteY7" fmla="*/ 18324 h 66519"/>
              <a:gd name="connsiteX8" fmla="*/ 1346619 w 2277374"/>
              <a:gd name="connsiteY8" fmla="*/ 54000 h 66519"/>
              <a:gd name="connsiteX9" fmla="*/ 1475117 w 2277374"/>
              <a:gd name="connsiteY9" fmla="*/ 34679 h 66519"/>
              <a:gd name="connsiteX10" fmla="*/ 1630393 w 2277374"/>
              <a:gd name="connsiteY10" fmla="*/ 26052 h 66519"/>
              <a:gd name="connsiteX11" fmla="*/ 1761855 w 2277374"/>
              <a:gd name="connsiteY11" fmla="*/ 50134 h 66519"/>
              <a:gd name="connsiteX12" fmla="*/ 1915064 w 2277374"/>
              <a:gd name="connsiteY12" fmla="*/ 173 h 66519"/>
              <a:gd name="connsiteX13" fmla="*/ 2018581 w 2277374"/>
              <a:gd name="connsiteY13" fmla="*/ 34679 h 66519"/>
              <a:gd name="connsiteX14" fmla="*/ 2182483 w 2277374"/>
              <a:gd name="connsiteY14" fmla="*/ 60558 h 66519"/>
              <a:gd name="connsiteX15" fmla="*/ 2277374 w 2277374"/>
              <a:gd name="connsiteY15" fmla="*/ 173 h 66519"/>
              <a:gd name="connsiteX0" fmla="*/ 0 w 2277374"/>
              <a:gd name="connsiteY0" fmla="*/ 8790 h 66510"/>
              <a:gd name="connsiteX1" fmla="*/ 163004 w 2277374"/>
              <a:gd name="connsiteY1" fmla="*/ 66479 h 66510"/>
              <a:gd name="connsiteX2" fmla="*/ 319178 w 2277374"/>
              <a:gd name="connsiteY2" fmla="*/ 17417 h 66510"/>
              <a:gd name="connsiteX3" fmla="*/ 540500 w 2277374"/>
              <a:gd name="connsiteY3" fmla="*/ 54889 h 66510"/>
              <a:gd name="connsiteX4" fmla="*/ 716263 w 2277374"/>
              <a:gd name="connsiteY4" fmla="*/ 4926 h 66510"/>
              <a:gd name="connsiteX5" fmla="*/ 875401 w 2277374"/>
              <a:gd name="connsiteY5" fmla="*/ 58752 h 66510"/>
              <a:gd name="connsiteX6" fmla="*/ 1069676 w 2277374"/>
              <a:gd name="connsiteY6" fmla="*/ 17417 h 66510"/>
              <a:gd name="connsiteX7" fmla="*/ 1181191 w 2277374"/>
              <a:gd name="connsiteY7" fmla="*/ 18315 h 66510"/>
              <a:gd name="connsiteX8" fmla="*/ 1346619 w 2277374"/>
              <a:gd name="connsiteY8" fmla="*/ 53991 h 66510"/>
              <a:gd name="connsiteX9" fmla="*/ 1475117 w 2277374"/>
              <a:gd name="connsiteY9" fmla="*/ 34670 h 66510"/>
              <a:gd name="connsiteX10" fmla="*/ 1630393 w 2277374"/>
              <a:gd name="connsiteY10" fmla="*/ 26043 h 66510"/>
              <a:gd name="connsiteX11" fmla="*/ 1761855 w 2277374"/>
              <a:gd name="connsiteY11" fmla="*/ 50125 h 66510"/>
              <a:gd name="connsiteX12" fmla="*/ 1915064 w 2277374"/>
              <a:gd name="connsiteY12" fmla="*/ 164 h 66510"/>
              <a:gd name="connsiteX13" fmla="*/ 2018581 w 2277374"/>
              <a:gd name="connsiteY13" fmla="*/ 34670 h 66510"/>
              <a:gd name="connsiteX14" fmla="*/ 2115808 w 2277374"/>
              <a:gd name="connsiteY14" fmla="*/ 51024 h 66510"/>
              <a:gd name="connsiteX15" fmla="*/ 2277374 w 2277374"/>
              <a:gd name="connsiteY15" fmla="*/ 164 h 66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7374" h="66510">
                <a:moveTo>
                  <a:pt x="0" y="8790"/>
                </a:moveTo>
                <a:cubicBezTo>
                  <a:pt x="51040" y="38263"/>
                  <a:pt x="109808" y="65041"/>
                  <a:pt x="163004" y="66479"/>
                </a:cubicBezTo>
                <a:cubicBezTo>
                  <a:pt x="216200" y="67917"/>
                  <a:pt x="256262" y="19349"/>
                  <a:pt x="319178" y="17417"/>
                </a:cubicBezTo>
                <a:cubicBezTo>
                  <a:pt x="382094" y="15485"/>
                  <a:pt x="474319" y="56971"/>
                  <a:pt x="540500" y="54889"/>
                </a:cubicBezTo>
                <a:cubicBezTo>
                  <a:pt x="606681" y="52807"/>
                  <a:pt x="660446" y="4282"/>
                  <a:pt x="716263" y="4926"/>
                </a:cubicBezTo>
                <a:cubicBezTo>
                  <a:pt x="772080" y="5570"/>
                  <a:pt x="816499" y="56670"/>
                  <a:pt x="875401" y="58752"/>
                </a:cubicBezTo>
                <a:cubicBezTo>
                  <a:pt x="934303" y="60834"/>
                  <a:pt x="1018711" y="24156"/>
                  <a:pt x="1069676" y="17417"/>
                </a:cubicBezTo>
                <a:cubicBezTo>
                  <a:pt x="1120641" y="10678"/>
                  <a:pt x="1135034" y="12219"/>
                  <a:pt x="1181191" y="18315"/>
                </a:cubicBezTo>
                <a:cubicBezTo>
                  <a:pt x="1227348" y="24411"/>
                  <a:pt x="1297631" y="51265"/>
                  <a:pt x="1346619" y="53991"/>
                </a:cubicBezTo>
                <a:cubicBezTo>
                  <a:pt x="1395607" y="56717"/>
                  <a:pt x="1427821" y="39328"/>
                  <a:pt x="1475117" y="34670"/>
                </a:cubicBezTo>
                <a:cubicBezTo>
                  <a:pt x="1522413" y="30012"/>
                  <a:pt x="1582603" y="23467"/>
                  <a:pt x="1630393" y="26043"/>
                </a:cubicBezTo>
                <a:cubicBezTo>
                  <a:pt x="1678183" y="28619"/>
                  <a:pt x="1714410" y="54438"/>
                  <a:pt x="1761855" y="50125"/>
                </a:cubicBezTo>
                <a:cubicBezTo>
                  <a:pt x="1809300" y="45812"/>
                  <a:pt x="1872276" y="2740"/>
                  <a:pt x="1915064" y="164"/>
                </a:cubicBezTo>
                <a:cubicBezTo>
                  <a:pt x="1957852" y="-2412"/>
                  <a:pt x="1985124" y="26193"/>
                  <a:pt x="2018581" y="34670"/>
                </a:cubicBezTo>
                <a:cubicBezTo>
                  <a:pt x="2052038" y="43147"/>
                  <a:pt x="2072676" y="56775"/>
                  <a:pt x="2115808" y="51024"/>
                </a:cubicBezTo>
                <a:cubicBezTo>
                  <a:pt x="2158940" y="45273"/>
                  <a:pt x="2251494" y="27481"/>
                  <a:pt x="2277374" y="164"/>
                </a:cubicBezTo>
              </a:path>
            </a:pathLst>
          </a:custGeom>
          <a:noFill/>
          <a:ln w="1905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1928506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72279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商业汇票</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aphicFrame>
        <p:nvGraphicFramePr>
          <p:cNvPr id="56" name="表格 55"/>
          <p:cNvGraphicFramePr>
            <a:graphicFrameLocks noGrp="1"/>
          </p:cNvGraphicFramePr>
          <p:nvPr>
            <p:extLst>
              <p:ext uri="{D42A27DB-BD31-4B8C-83A1-F6EECF244321}">
                <p14:modId xmlns:p14="http://schemas.microsoft.com/office/powerpoint/2010/main" val="386513833"/>
              </p:ext>
            </p:extLst>
          </p:nvPr>
        </p:nvGraphicFramePr>
        <p:xfrm>
          <a:off x="3132926" y="3965958"/>
          <a:ext cx="2289800" cy="288000"/>
        </p:xfrm>
        <a:graphic>
          <a:graphicData uri="http://schemas.openxmlformats.org/drawingml/2006/table">
            <a:tbl>
              <a:tblPr>
                <a:tableStyleId>{5C22544A-7EE6-4342-B048-85BDC9FD1C3A}</a:tableStyleId>
              </a:tblPr>
              <a:tblGrid>
                <a:gridCol w="2289800"/>
              </a:tblGrid>
              <a:tr h="288000">
                <a:tc>
                  <a:txBody>
                    <a:bodyPr/>
                    <a:lstStyle/>
                    <a:p>
                      <a:pPr algn="just">
                        <a:spcAft>
                          <a:spcPts val="0"/>
                        </a:spcAft>
                      </a:pPr>
                      <a:r>
                        <a:rPr lang="zh-CN" altLang="en-US" sz="1800" kern="100" dirty="0" smtClean="0">
                          <a:solidFill>
                            <a:schemeClr val="tx1"/>
                          </a:solidFill>
                          <a:effectLst/>
                          <a:latin typeface="微软雅黑" pitchFamily="34" charset="-122"/>
                          <a:ea typeface="微软雅黑" pitchFamily="34" charset="-122"/>
                        </a:rPr>
                        <a:t>⑤发出委托收款凭证</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graphicFrame>
        <p:nvGraphicFramePr>
          <p:cNvPr id="57" name="表格 56"/>
          <p:cNvGraphicFramePr>
            <a:graphicFrameLocks noGrp="1"/>
          </p:cNvGraphicFramePr>
          <p:nvPr>
            <p:extLst>
              <p:ext uri="{D42A27DB-BD31-4B8C-83A1-F6EECF244321}">
                <p14:modId xmlns:p14="http://schemas.microsoft.com/office/powerpoint/2010/main" val="1598666278"/>
              </p:ext>
            </p:extLst>
          </p:nvPr>
        </p:nvGraphicFramePr>
        <p:xfrm>
          <a:off x="3154709" y="2371330"/>
          <a:ext cx="2141656" cy="274320"/>
        </p:xfrm>
        <a:graphic>
          <a:graphicData uri="http://schemas.openxmlformats.org/drawingml/2006/table">
            <a:tbl>
              <a:tblPr>
                <a:tableStyleId>{5C22544A-7EE6-4342-B048-85BDC9FD1C3A}</a:tableStyleId>
              </a:tblPr>
              <a:tblGrid>
                <a:gridCol w="2141656"/>
              </a:tblGrid>
              <a:tr h="0">
                <a:tc>
                  <a:txBody>
                    <a:body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①交付汇票</a:t>
                      </a:r>
                      <a:endParaRPr lang="zh-CN" sz="1800" kern="100" dirty="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sp>
        <p:nvSpPr>
          <p:cNvPr id="58" name="文本框 148"/>
          <p:cNvSpPr txBox="1">
            <a:spLocks noChangeArrowheads="1"/>
          </p:cNvSpPr>
          <p:nvPr/>
        </p:nvSpPr>
        <p:spPr bwMode="auto">
          <a:xfrm>
            <a:off x="5957292" y="1199063"/>
            <a:ext cx="34290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endParaRPr>
          </a:p>
        </p:txBody>
      </p:sp>
      <p:sp>
        <p:nvSpPr>
          <p:cNvPr id="59" name="文本框 148"/>
          <p:cNvSpPr txBox="1">
            <a:spLocks noChangeArrowheads="1"/>
          </p:cNvSpPr>
          <p:nvPr/>
        </p:nvSpPr>
        <p:spPr bwMode="auto">
          <a:xfrm>
            <a:off x="5957292" y="1199063"/>
            <a:ext cx="34290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endParaRPr>
          </a:p>
        </p:txBody>
      </p:sp>
      <p:sp>
        <p:nvSpPr>
          <p:cNvPr id="60" name="文本框 148"/>
          <p:cNvSpPr txBox="1">
            <a:spLocks noChangeArrowheads="1"/>
          </p:cNvSpPr>
          <p:nvPr/>
        </p:nvSpPr>
        <p:spPr bwMode="auto">
          <a:xfrm>
            <a:off x="5957292" y="1199063"/>
            <a:ext cx="342900" cy="29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endParaRPr>
          </a:p>
        </p:txBody>
      </p:sp>
      <p:sp>
        <p:nvSpPr>
          <p:cNvPr id="61" name="TextBox 60"/>
          <p:cNvSpPr txBox="1"/>
          <p:nvPr/>
        </p:nvSpPr>
        <p:spPr>
          <a:xfrm>
            <a:off x="1115614" y="1284429"/>
            <a:ext cx="6985479" cy="923330"/>
          </a:xfrm>
          <a:prstGeom prst="rect">
            <a:avLst/>
          </a:prstGeom>
          <a:noFill/>
        </p:spPr>
        <p:txBody>
          <a:bodyPr vert="horz" wrap="square" rtlCol="0">
            <a:spAutoFit/>
          </a:bodyPr>
          <a:lstStyle/>
          <a:p>
            <a:pPr>
              <a:lnSpc>
                <a:spcPct val="150000"/>
              </a:lnSpc>
            </a:pPr>
            <a:r>
              <a:rPr lang="zh-CN" altLang="en-US" sz="1800" b="1" dirty="0" smtClean="0">
                <a:solidFill>
                  <a:srgbClr val="EF7A4F"/>
                </a:solidFill>
                <a:latin typeface="微软雅黑" pitchFamily="34" charset="-122"/>
                <a:ea typeface="微软雅黑" pitchFamily="34" charset="-122"/>
              </a:rPr>
              <a:t>       </a:t>
            </a:r>
            <a:r>
              <a:rPr lang="zh-CN" altLang="en-US" sz="1800" b="1" dirty="0" smtClean="0">
                <a:solidFill>
                  <a:srgbClr val="C00000"/>
                </a:solidFill>
                <a:latin typeface="微软雅黑" pitchFamily="34" charset="-122"/>
                <a:ea typeface="微软雅黑" pitchFamily="34" charset="-122"/>
              </a:rPr>
              <a:t>银行承兑</a:t>
            </a:r>
            <a:r>
              <a:rPr lang="zh-CN" altLang="en-US" sz="1800" b="1" dirty="0">
                <a:solidFill>
                  <a:srgbClr val="C00000"/>
                </a:solidFill>
                <a:latin typeface="微软雅黑" pitchFamily="34" charset="-122"/>
                <a:ea typeface="微软雅黑" pitchFamily="34" charset="-122"/>
              </a:rPr>
              <a:t>汇票</a:t>
            </a:r>
            <a:r>
              <a:rPr lang="zh-CN" altLang="en-US" sz="1800" dirty="0">
                <a:latin typeface="微软雅黑" pitchFamily="34" charset="-122"/>
                <a:ea typeface="微软雅黑" pitchFamily="34" charset="-122"/>
              </a:rPr>
              <a:t>由银行承兑，由在承兑银行开立存款账户的存款人签发。承兑银行按票面金额向出票人收取</a:t>
            </a:r>
            <a:r>
              <a:rPr lang="zh-CN" altLang="en-US" sz="1800" dirty="0">
                <a:solidFill>
                  <a:srgbClr val="C00000"/>
                </a:solidFill>
                <a:latin typeface="微软雅黑" pitchFamily="34" charset="-122"/>
                <a:ea typeface="微软雅黑" pitchFamily="34" charset="-122"/>
              </a:rPr>
              <a:t>万分之五</a:t>
            </a:r>
            <a:r>
              <a:rPr lang="zh-CN" altLang="en-US" sz="1800" dirty="0">
                <a:latin typeface="微软雅黑" pitchFamily="34" charset="-122"/>
                <a:ea typeface="微软雅黑" pitchFamily="34" charset="-122"/>
              </a:rPr>
              <a:t>的手续费。</a:t>
            </a:r>
          </a:p>
        </p:txBody>
      </p:sp>
      <p:grpSp>
        <p:nvGrpSpPr>
          <p:cNvPr id="62" name="组合 122"/>
          <p:cNvGrpSpPr>
            <a:grpSpLocks/>
          </p:cNvGrpSpPr>
          <p:nvPr/>
        </p:nvGrpSpPr>
        <p:grpSpPr bwMode="auto">
          <a:xfrm>
            <a:off x="1304761" y="2416263"/>
            <a:ext cx="5931535" cy="2197735"/>
            <a:chOff x="1438" y="5651"/>
            <a:chExt cx="9341" cy="3461"/>
          </a:xfrm>
        </p:grpSpPr>
        <p:sp>
          <p:nvSpPr>
            <p:cNvPr id="63" name="直线 123"/>
            <p:cNvSpPr>
              <a:spLocks noChangeShapeType="1"/>
            </p:cNvSpPr>
            <p:nvPr/>
          </p:nvSpPr>
          <p:spPr bwMode="auto">
            <a:xfrm>
              <a:off x="3801" y="6023"/>
              <a:ext cx="4446" cy="26"/>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latin typeface="微软雅黑" pitchFamily="34" charset="-122"/>
                <a:ea typeface="微软雅黑" pitchFamily="34" charset="-122"/>
              </a:endParaRPr>
            </a:p>
          </p:txBody>
        </p:sp>
        <p:grpSp>
          <p:nvGrpSpPr>
            <p:cNvPr id="64" name="组合 126"/>
            <p:cNvGrpSpPr>
              <a:grpSpLocks/>
            </p:cNvGrpSpPr>
            <p:nvPr/>
          </p:nvGrpSpPr>
          <p:grpSpPr bwMode="auto">
            <a:xfrm>
              <a:off x="1438" y="5651"/>
              <a:ext cx="9341" cy="3461"/>
              <a:chOff x="718" y="2781"/>
              <a:chExt cx="9341" cy="3461"/>
            </a:xfrm>
          </p:grpSpPr>
          <p:sp>
            <p:nvSpPr>
              <p:cNvPr id="65" name="自选图形 127"/>
              <p:cNvSpPr>
                <a:spLocks noChangeArrowheads="1"/>
              </p:cNvSpPr>
              <p:nvPr/>
            </p:nvSpPr>
            <p:spPr bwMode="auto">
              <a:xfrm>
                <a:off x="718" y="5306"/>
                <a:ext cx="2567" cy="936"/>
              </a:xfrm>
              <a:prstGeom prst="flowChartProcess">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endParaRPr>
              </a:p>
            </p:txBody>
          </p:sp>
          <p:sp>
            <p:nvSpPr>
              <p:cNvPr id="66" name="矩形 128"/>
              <p:cNvSpPr>
                <a:spLocks noChangeArrowheads="1"/>
              </p:cNvSpPr>
              <p:nvPr/>
            </p:nvSpPr>
            <p:spPr bwMode="auto">
              <a:xfrm>
                <a:off x="7259" y="5306"/>
                <a:ext cx="2645" cy="936"/>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endParaRPr>
              </a:p>
            </p:txBody>
          </p:sp>
          <p:sp>
            <p:nvSpPr>
              <p:cNvPr id="67" name="矩形 129"/>
              <p:cNvSpPr>
                <a:spLocks noChangeArrowheads="1"/>
              </p:cNvSpPr>
              <p:nvPr/>
            </p:nvSpPr>
            <p:spPr bwMode="auto">
              <a:xfrm>
                <a:off x="7527" y="2789"/>
                <a:ext cx="2532" cy="78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endParaRPr>
              </a:p>
            </p:txBody>
          </p:sp>
          <p:sp>
            <p:nvSpPr>
              <p:cNvPr id="68" name="矩形 130"/>
              <p:cNvSpPr>
                <a:spLocks noChangeArrowheads="1"/>
              </p:cNvSpPr>
              <p:nvPr/>
            </p:nvSpPr>
            <p:spPr bwMode="auto">
              <a:xfrm>
                <a:off x="921" y="2781"/>
                <a:ext cx="2160" cy="78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微软雅黑" pitchFamily="34" charset="-122"/>
                  <a:ea typeface="微软雅黑" pitchFamily="34" charset="-122"/>
                  <a:cs typeface="宋体" pitchFamily="2" charset="-122"/>
                </a:endParaRPr>
              </a:p>
            </p:txBody>
          </p:sp>
          <p:sp>
            <p:nvSpPr>
              <p:cNvPr id="69" name="直线 131"/>
              <p:cNvSpPr>
                <a:spLocks noChangeShapeType="1"/>
              </p:cNvSpPr>
              <p:nvPr/>
            </p:nvSpPr>
            <p:spPr bwMode="auto">
              <a:xfrm flipH="1">
                <a:off x="8109" y="3581"/>
                <a:ext cx="0" cy="1725"/>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latin typeface="微软雅黑" pitchFamily="34" charset="-122"/>
                  <a:ea typeface="微软雅黑" pitchFamily="34" charset="-122"/>
                </a:endParaRPr>
              </a:p>
            </p:txBody>
          </p:sp>
          <p:sp>
            <p:nvSpPr>
              <p:cNvPr id="70" name="直线 132"/>
              <p:cNvSpPr>
                <a:spLocks noChangeShapeType="1"/>
              </p:cNvSpPr>
              <p:nvPr/>
            </p:nvSpPr>
            <p:spPr bwMode="auto">
              <a:xfrm flipV="1">
                <a:off x="9337" y="3561"/>
                <a:ext cx="0" cy="1745"/>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latin typeface="微软雅黑" pitchFamily="34" charset="-122"/>
                  <a:ea typeface="微软雅黑" pitchFamily="34" charset="-122"/>
                </a:endParaRPr>
              </a:p>
            </p:txBody>
          </p:sp>
          <p:sp>
            <p:nvSpPr>
              <p:cNvPr id="71" name="直线 133"/>
              <p:cNvSpPr>
                <a:spLocks noChangeShapeType="1"/>
              </p:cNvSpPr>
              <p:nvPr/>
            </p:nvSpPr>
            <p:spPr bwMode="auto">
              <a:xfrm flipH="1" flipV="1">
                <a:off x="3285" y="5675"/>
                <a:ext cx="3960" cy="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latin typeface="微软雅黑" pitchFamily="34" charset="-122"/>
                  <a:ea typeface="微软雅黑" pitchFamily="34" charset="-122"/>
                </a:endParaRPr>
              </a:p>
            </p:txBody>
          </p:sp>
        </p:grpSp>
      </p:grpSp>
      <p:graphicFrame>
        <p:nvGraphicFramePr>
          <p:cNvPr id="73" name="表格 72"/>
          <p:cNvGraphicFramePr>
            <a:graphicFrameLocks noGrp="1"/>
          </p:cNvGraphicFramePr>
          <p:nvPr>
            <p:extLst>
              <p:ext uri="{D42A27DB-BD31-4B8C-83A1-F6EECF244321}">
                <p14:modId xmlns:p14="http://schemas.microsoft.com/office/powerpoint/2010/main" val="63841"/>
              </p:ext>
            </p:extLst>
          </p:nvPr>
        </p:nvGraphicFramePr>
        <p:xfrm>
          <a:off x="1327981" y="4042498"/>
          <a:ext cx="1515827" cy="548640"/>
        </p:xfrm>
        <a:graphic>
          <a:graphicData uri="http://schemas.openxmlformats.org/drawingml/2006/table">
            <a:tbl>
              <a:tblPr>
                <a:tableStyleId>{5C22544A-7EE6-4342-B048-85BDC9FD1C3A}</a:tableStyleId>
              </a:tblPr>
              <a:tblGrid>
                <a:gridCol w="1515827"/>
              </a:tblGrid>
              <a:tr h="158719">
                <a:tc>
                  <a:txBody>
                    <a:body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出票人开户行</a:t>
                      </a:r>
                      <a:endParaRPr lang="en-US" altLang="zh-CN" sz="1800" kern="100" dirty="0" smtClean="0">
                        <a:solidFill>
                          <a:schemeClr val="tx1"/>
                        </a:solidFill>
                        <a:effectLst/>
                        <a:latin typeface="微软雅黑" pitchFamily="34" charset="-122"/>
                        <a:ea typeface="微软雅黑" pitchFamily="34" charset="-122"/>
                        <a:cs typeface="+mn-cs"/>
                      </a:endParaRPr>
                    </a:p>
                    <a:p>
                      <a:pPr marL="0" algn="ctr" defTabSz="914400" rtl="0" eaLnBrk="1" latinLnBrk="0" hangingPunct="1">
                        <a:spcAft>
                          <a:spcPts val="0"/>
                        </a:spcAft>
                      </a:pPr>
                      <a:r>
                        <a:rPr lang="en-US" altLang="zh-CN" sz="1800" kern="100" dirty="0" smtClean="0">
                          <a:solidFill>
                            <a:schemeClr val="tx1"/>
                          </a:solidFill>
                          <a:effectLst/>
                          <a:latin typeface="微软雅黑" pitchFamily="34" charset="-122"/>
                          <a:ea typeface="微软雅黑" pitchFamily="34" charset="-122"/>
                          <a:cs typeface="+mn-cs"/>
                        </a:rPr>
                        <a:t>(</a:t>
                      </a:r>
                      <a:r>
                        <a:rPr lang="zh-CN" altLang="en-US" sz="1800" kern="100" dirty="0" smtClean="0">
                          <a:solidFill>
                            <a:schemeClr val="tx1"/>
                          </a:solidFill>
                          <a:effectLst/>
                          <a:latin typeface="微软雅黑" pitchFamily="34" charset="-122"/>
                          <a:ea typeface="微软雅黑" pitchFamily="34" charset="-122"/>
                          <a:cs typeface="+mn-cs"/>
                        </a:rPr>
                        <a:t>承兑人</a:t>
                      </a:r>
                      <a:r>
                        <a:rPr lang="en-US" altLang="zh-CN" sz="1800" kern="100" dirty="0" smtClean="0">
                          <a:solidFill>
                            <a:schemeClr val="tx1"/>
                          </a:solidFill>
                          <a:effectLst/>
                          <a:latin typeface="微软雅黑" pitchFamily="34" charset="-122"/>
                          <a:ea typeface="微软雅黑" pitchFamily="34" charset="-122"/>
                          <a:cs typeface="+mn-cs"/>
                        </a:rPr>
                        <a:t>)</a:t>
                      </a:r>
                    </a:p>
                  </a:txBody>
                  <a:tcPr marL="0" marR="0" marT="0" marB="0" anchor="ctr">
                    <a:noFill/>
                  </a:tcPr>
                </a:tc>
              </a:tr>
            </a:tbl>
          </a:graphicData>
        </a:graphic>
      </p:graphicFrame>
      <p:graphicFrame>
        <p:nvGraphicFramePr>
          <p:cNvPr id="78" name="表格 77"/>
          <p:cNvGraphicFramePr>
            <a:graphicFrameLocks noGrp="1"/>
          </p:cNvGraphicFramePr>
          <p:nvPr>
            <p:extLst>
              <p:ext uri="{D42A27DB-BD31-4B8C-83A1-F6EECF244321}">
                <p14:modId xmlns:p14="http://schemas.microsoft.com/office/powerpoint/2010/main" val="3113909667"/>
              </p:ext>
            </p:extLst>
          </p:nvPr>
        </p:nvGraphicFramePr>
        <p:xfrm>
          <a:off x="5652120" y="2531833"/>
          <a:ext cx="1548000" cy="274320"/>
        </p:xfrm>
        <a:graphic>
          <a:graphicData uri="http://schemas.openxmlformats.org/drawingml/2006/table">
            <a:tbl>
              <a:tblPr>
                <a:tableStyleId>{5C22544A-7EE6-4342-B048-85BDC9FD1C3A}</a:tableStyleId>
              </a:tblPr>
              <a:tblGrid>
                <a:gridCol w="1548000"/>
              </a:tblGrid>
              <a:tr h="0">
                <a:tc>
                  <a:txBody>
                    <a:bodyPr/>
                    <a:lstStyle/>
                    <a:p>
                      <a:pPr algn="just">
                        <a:spcAft>
                          <a:spcPts val="0"/>
                        </a:spcAft>
                      </a:pPr>
                      <a:r>
                        <a:rPr lang="zh-CN" sz="1800" kern="100" dirty="0" smtClean="0">
                          <a:solidFill>
                            <a:schemeClr val="tx1"/>
                          </a:solidFill>
                          <a:effectLst/>
                          <a:latin typeface="微软雅黑" pitchFamily="34" charset="-122"/>
                          <a:ea typeface="微软雅黑" pitchFamily="34" charset="-122"/>
                        </a:rPr>
                        <a:t>收款人</a:t>
                      </a:r>
                      <a:r>
                        <a:rPr lang="en-US" altLang="zh-CN" sz="1800" kern="100" dirty="0" smtClean="0">
                          <a:solidFill>
                            <a:schemeClr val="tx1"/>
                          </a:solidFill>
                          <a:effectLst/>
                          <a:latin typeface="微软雅黑" pitchFamily="34" charset="-122"/>
                          <a:ea typeface="微软雅黑" pitchFamily="34" charset="-122"/>
                        </a:rPr>
                        <a:t>(</a:t>
                      </a:r>
                      <a:r>
                        <a:rPr lang="zh-CN" sz="1800" kern="100" dirty="0" smtClean="0">
                          <a:solidFill>
                            <a:schemeClr val="tx1"/>
                          </a:solidFill>
                          <a:effectLst/>
                          <a:latin typeface="微软雅黑" pitchFamily="34" charset="-122"/>
                          <a:ea typeface="微软雅黑" pitchFamily="34" charset="-122"/>
                        </a:rPr>
                        <a:t>持票人</a:t>
                      </a:r>
                      <a:r>
                        <a:rPr lang="en-US" altLang="zh-CN" sz="1800" kern="100" dirty="0" smtClean="0">
                          <a:solidFill>
                            <a:schemeClr val="tx1"/>
                          </a:solidFill>
                          <a:effectLst/>
                          <a:latin typeface="微软雅黑" pitchFamily="34" charset="-122"/>
                          <a:ea typeface="微软雅黑" pitchFamily="34" charset="-122"/>
                        </a:rPr>
                        <a:t>)</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graphicFrame>
        <p:nvGraphicFramePr>
          <p:cNvPr id="79" name="表格 78"/>
          <p:cNvGraphicFramePr>
            <a:graphicFrameLocks noGrp="1"/>
          </p:cNvGraphicFramePr>
          <p:nvPr>
            <p:extLst>
              <p:ext uri="{D42A27DB-BD31-4B8C-83A1-F6EECF244321}">
                <p14:modId xmlns:p14="http://schemas.microsoft.com/office/powerpoint/2010/main" val="1563765118"/>
              </p:ext>
            </p:extLst>
          </p:nvPr>
        </p:nvGraphicFramePr>
        <p:xfrm>
          <a:off x="5542083" y="4051388"/>
          <a:ext cx="1512000" cy="548640"/>
        </p:xfrm>
        <a:graphic>
          <a:graphicData uri="http://schemas.openxmlformats.org/drawingml/2006/table">
            <a:tbl>
              <a:tblPr>
                <a:tableStyleId>{5C22544A-7EE6-4342-B048-85BDC9FD1C3A}</a:tableStyleId>
              </a:tblPr>
              <a:tblGrid>
                <a:gridCol w="1512000"/>
              </a:tblGrid>
              <a:tr h="336183">
                <a:tc>
                  <a:txBody>
                    <a:bodyPr/>
                    <a:lstStyle/>
                    <a:p>
                      <a:pPr marL="0" algn="ctr" defTabSz="914400" rtl="0" eaLnBrk="1" latinLnBrk="0" hangingPunct="1">
                        <a:spcAft>
                          <a:spcPts val="0"/>
                        </a:spcAft>
                      </a:pPr>
                      <a:r>
                        <a:rPr lang="zh-CN" sz="1800" kern="100" dirty="0" smtClean="0">
                          <a:solidFill>
                            <a:schemeClr val="tx1"/>
                          </a:solidFill>
                          <a:effectLst/>
                          <a:latin typeface="微软雅黑" pitchFamily="34" charset="-122"/>
                          <a:ea typeface="微软雅黑" pitchFamily="34" charset="-122"/>
                          <a:cs typeface="+mn-cs"/>
                        </a:rPr>
                        <a:t>收款人</a:t>
                      </a:r>
                      <a:r>
                        <a:rPr lang="en-US" altLang="zh-CN" sz="1800" kern="100" dirty="0" smtClean="0">
                          <a:solidFill>
                            <a:schemeClr val="tx1"/>
                          </a:solidFill>
                          <a:effectLst/>
                          <a:latin typeface="微软雅黑" pitchFamily="34" charset="-122"/>
                          <a:ea typeface="微软雅黑" pitchFamily="34" charset="-122"/>
                          <a:cs typeface="+mn-cs"/>
                        </a:rPr>
                        <a:t>(</a:t>
                      </a:r>
                      <a:r>
                        <a:rPr lang="zh-CN" sz="1800" kern="100" dirty="0" smtClean="0">
                          <a:solidFill>
                            <a:schemeClr val="tx1"/>
                          </a:solidFill>
                          <a:effectLst/>
                          <a:latin typeface="微软雅黑" pitchFamily="34" charset="-122"/>
                          <a:ea typeface="微软雅黑" pitchFamily="34" charset="-122"/>
                          <a:cs typeface="+mn-cs"/>
                        </a:rPr>
                        <a:t>持票人</a:t>
                      </a:r>
                      <a:r>
                        <a:rPr lang="en-US" altLang="zh-CN" sz="1800" kern="100" dirty="0" smtClean="0">
                          <a:solidFill>
                            <a:schemeClr val="tx1"/>
                          </a:solidFill>
                          <a:effectLst/>
                          <a:latin typeface="微软雅黑" pitchFamily="34" charset="-122"/>
                          <a:ea typeface="微软雅黑" pitchFamily="34" charset="-122"/>
                          <a:cs typeface="+mn-cs"/>
                        </a:rPr>
                        <a:t>)</a:t>
                      </a:r>
                      <a:endParaRPr lang="zh-CN" sz="1800" kern="100" dirty="0">
                        <a:solidFill>
                          <a:schemeClr val="tx1"/>
                        </a:solidFill>
                        <a:effectLst/>
                        <a:latin typeface="微软雅黑" pitchFamily="34" charset="-122"/>
                        <a:ea typeface="微软雅黑" pitchFamily="34" charset="-122"/>
                        <a:cs typeface="+mn-cs"/>
                      </a:endParaRPr>
                    </a:p>
                    <a:p>
                      <a:pPr marL="0" algn="ctr" defTabSz="914400" rtl="0" eaLnBrk="1" latinLnBrk="0" hangingPunct="1">
                        <a:spcAft>
                          <a:spcPts val="0"/>
                        </a:spcAft>
                      </a:pPr>
                      <a:r>
                        <a:rPr lang="zh-CN" sz="1800" kern="100" dirty="0">
                          <a:solidFill>
                            <a:schemeClr val="tx1"/>
                          </a:solidFill>
                          <a:effectLst/>
                          <a:latin typeface="微软雅黑" pitchFamily="34" charset="-122"/>
                          <a:ea typeface="微软雅黑" pitchFamily="34" charset="-122"/>
                          <a:cs typeface="+mn-cs"/>
                        </a:rPr>
                        <a:t>开户行</a:t>
                      </a:r>
                    </a:p>
                  </a:txBody>
                  <a:tcPr marL="0" marR="0" marT="0" marB="0" anchor="ctr">
                    <a:noFill/>
                  </a:tcPr>
                </a:tc>
              </a:tr>
            </a:tbl>
          </a:graphicData>
        </a:graphic>
      </p:graphicFrame>
      <p:graphicFrame>
        <p:nvGraphicFramePr>
          <p:cNvPr id="80" name="表格 79"/>
          <p:cNvGraphicFramePr>
            <a:graphicFrameLocks noGrp="1"/>
          </p:cNvGraphicFramePr>
          <p:nvPr>
            <p:extLst>
              <p:ext uri="{D42A27DB-BD31-4B8C-83A1-F6EECF244321}">
                <p14:modId xmlns:p14="http://schemas.microsoft.com/office/powerpoint/2010/main" val="328016684"/>
              </p:ext>
            </p:extLst>
          </p:nvPr>
        </p:nvGraphicFramePr>
        <p:xfrm>
          <a:off x="1525423" y="2517768"/>
          <a:ext cx="1188720" cy="274320"/>
        </p:xfrm>
        <a:graphic>
          <a:graphicData uri="http://schemas.openxmlformats.org/drawingml/2006/table">
            <a:tbl>
              <a:tblPr>
                <a:tableStyleId>{5C22544A-7EE6-4342-B048-85BDC9FD1C3A}</a:tableStyleId>
              </a:tblPr>
              <a:tblGrid>
                <a:gridCol w="1188720"/>
              </a:tblGrid>
              <a:tr h="160020">
                <a:tc>
                  <a:txBody>
                    <a:body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出票人</a:t>
                      </a:r>
                      <a:endParaRPr lang="zh-CN" sz="1800" kern="100" dirty="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sp>
        <p:nvSpPr>
          <p:cNvPr id="81" name="TextBox 80"/>
          <p:cNvSpPr txBox="1"/>
          <p:nvPr/>
        </p:nvSpPr>
        <p:spPr>
          <a:xfrm>
            <a:off x="5337481" y="3079535"/>
            <a:ext cx="738664" cy="78483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④委托</a:t>
            </a:r>
            <a:endParaRPr lang="en-US" altLang="zh-CN" sz="1800" dirty="0" smtClean="0">
              <a:latin typeface="微软雅黑" pitchFamily="34" charset="-122"/>
              <a:ea typeface="微软雅黑" pitchFamily="34" charset="-122"/>
            </a:endParaRPr>
          </a:p>
          <a:p>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收款</a:t>
            </a:r>
            <a:endParaRPr lang="zh-CN" altLang="en-US" sz="1800" dirty="0">
              <a:latin typeface="微软雅黑" pitchFamily="34" charset="-122"/>
              <a:ea typeface="微软雅黑" pitchFamily="34" charset="-122"/>
            </a:endParaRPr>
          </a:p>
        </p:txBody>
      </p:sp>
      <p:sp>
        <p:nvSpPr>
          <p:cNvPr id="82" name="TextBox 81"/>
          <p:cNvSpPr txBox="1"/>
          <p:nvPr/>
        </p:nvSpPr>
        <p:spPr>
          <a:xfrm>
            <a:off x="6123023" y="2972091"/>
            <a:ext cx="738664" cy="1015663"/>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⑧通知</a:t>
            </a:r>
            <a:endParaRPr lang="en-US" altLang="zh-CN" sz="1800" dirty="0" smtClean="0">
              <a:latin typeface="微软雅黑" pitchFamily="34" charset="-122"/>
              <a:ea typeface="微软雅黑" pitchFamily="34" charset="-122"/>
            </a:endParaRPr>
          </a:p>
          <a:p>
            <a:r>
              <a:rPr lang="zh-CN" altLang="en-US" sz="1800" dirty="0" smtClean="0">
                <a:latin typeface="微软雅黑" pitchFamily="34" charset="-122"/>
                <a:ea typeface="微软雅黑" pitchFamily="34" charset="-122"/>
              </a:rPr>
              <a:t>收妥入款</a:t>
            </a:r>
            <a:endParaRPr lang="zh-CN" altLang="en-US" sz="1800" dirty="0">
              <a:latin typeface="微软雅黑" pitchFamily="34" charset="-122"/>
              <a:ea typeface="微软雅黑" pitchFamily="34" charset="-122"/>
            </a:endParaRPr>
          </a:p>
        </p:txBody>
      </p:sp>
      <p:sp>
        <p:nvSpPr>
          <p:cNvPr id="83" name="TextBox 82"/>
          <p:cNvSpPr txBox="1"/>
          <p:nvPr/>
        </p:nvSpPr>
        <p:spPr>
          <a:xfrm>
            <a:off x="881008" y="2926478"/>
            <a:ext cx="738664" cy="1015663"/>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①出票并</a:t>
            </a:r>
            <a:endParaRPr lang="en-US" altLang="zh-CN" sz="1800" dirty="0" smtClean="0">
              <a:latin typeface="微软雅黑" pitchFamily="34" charset="-122"/>
              <a:ea typeface="微软雅黑" pitchFamily="34" charset="-122"/>
            </a:endParaRPr>
          </a:p>
          <a:p>
            <a:r>
              <a:rPr lang="zh-CN" altLang="en-US" sz="1800" dirty="0" smtClean="0">
                <a:latin typeface="微软雅黑" pitchFamily="34" charset="-122"/>
                <a:ea typeface="微软雅黑" pitchFamily="34" charset="-122"/>
              </a:rPr>
              <a:t>申请成对</a:t>
            </a:r>
            <a:endParaRPr lang="zh-CN" altLang="en-US" sz="1800" dirty="0">
              <a:latin typeface="微软雅黑" pitchFamily="34" charset="-122"/>
              <a:ea typeface="微软雅黑" pitchFamily="34" charset="-122"/>
            </a:endParaRPr>
          </a:p>
        </p:txBody>
      </p:sp>
      <p:sp>
        <p:nvSpPr>
          <p:cNvPr id="84" name="直线 131"/>
          <p:cNvSpPr>
            <a:spLocks noChangeShapeType="1"/>
          </p:cNvSpPr>
          <p:nvPr/>
        </p:nvSpPr>
        <p:spPr bwMode="auto">
          <a:xfrm>
            <a:off x="1619672" y="2916378"/>
            <a:ext cx="0" cy="1103259"/>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latin typeface="微软雅黑" pitchFamily="34" charset="-122"/>
              <a:ea typeface="微软雅黑" pitchFamily="34" charset="-122"/>
            </a:endParaRPr>
          </a:p>
        </p:txBody>
      </p:sp>
      <p:sp>
        <p:nvSpPr>
          <p:cNvPr id="85" name="直线 131"/>
          <p:cNvSpPr>
            <a:spLocks noChangeShapeType="1"/>
          </p:cNvSpPr>
          <p:nvPr/>
        </p:nvSpPr>
        <p:spPr bwMode="auto">
          <a:xfrm flipH="1" flipV="1">
            <a:off x="2109304" y="2925019"/>
            <a:ext cx="4880" cy="1103258"/>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latin typeface="微软雅黑" pitchFamily="34" charset="-122"/>
              <a:ea typeface="微软雅黑" pitchFamily="34" charset="-122"/>
            </a:endParaRPr>
          </a:p>
        </p:txBody>
      </p:sp>
      <p:grpSp>
        <p:nvGrpSpPr>
          <p:cNvPr id="86" name="组合 85"/>
          <p:cNvGrpSpPr/>
          <p:nvPr/>
        </p:nvGrpSpPr>
        <p:grpSpPr>
          <a:xfrm rot="20971146">
            <a:off x="7351973" y="2710133"/>
            <a:ext cx="1714961" cy="1169798"/>
            <a:chOff x="7521013" y="301559"/>
            <a:chExt cx="1101397" cy="1169798"/>
          </a:xfrm>
        </p:grpSpPr>
        <p:grpSp>
          <p:nvGrpSpPr>
            <p:cNvPr id="87" name="Group 157"/>
            <p:cNvGrpSpPr/>
            <p:nvPr/>
          </p:nvGrpSpPr>
          <p:grpSpPr>
            <a:xfrm rot="1457873">
              <a:off x="7521013" y="301559"/>
              <a:ext cx="967880" cy="1169798"/>
              <a:chOff x="0" y="0"/>
              <a:chExt cx="832429" cy="1006091"/>
            </a:xfrm>
          </p:grpSpPr>
          <p:sp>
            <p:nvSpPr>
              <p:cNvPr id="89"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19050" cap="flat">
                <a:solidFill>
                  <a:srgbClr val="084CA1"/>
                </a:solidFill>
                <a:prstDash val="dash"/>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90" name="Shape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noFill/>
              <a:ln w="1905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88" name="TextBox 87"/>
            <p:cNvSpPr txBox="1"/>
            <p:nvPr/>
          </p:nvSpPr>
          <p:spPr>
            <a:xfrm rot="628854">
              <a:off x="7648546" y="463165"/>
              <a:ext cx="973864" cy="435823"/>
            </a:xfrm>
            <a:prstGeom prst="rect">
              <a:avLst/>
            </a:prstGeom>
            <a:noFill/>
            <a:ln w="19050">
              <a:noFill/>
            </a:ln>
          </p:spPr>
          <p:txBody>
            <a:bodyPr wrap="square" lIns="68579" tIns="34289" rIns="68579" bIns="34289" rtlCol="0">
              <a:spAutoFit/>
            </a:bodyPr>
            <a:lstStyle/>
            <a:p>
              <a:pPr>
                <a:lnSpc>
                  <a:spcPct val="150000"/>
                </a:lnSpc>
              </a:pPr>
              <a:r>
                <a:rPr lang="zh-CN" altLang="en-US" sz="1800" b="1" dirty="0" smtClean="0">
                  <a:solidFill>
                    <a:srgbClr val="084CA1"/>
                  </a:solidFill>
                  <a:latin typeface="微软雅黑" pitchFamily="34" charset="-122"/>
                  <a:ea typeface="微软雅黑" pitchFamily="34" charset="-122"/>
                  <a:cs typeface="+mn-ea"/>
                </a:rPr>
                <a:t>结算程序</a:t>
              </a:r>
              <a:endParaRPr lang="zh-CN" altLang="en-US" sz="1800" b="1" dirty="0">
                <a:solidFill>
                  <a:srgbClr val="084CA1"/>
                </a:solidFill>
                <a:latin typeface="微软雅黑" pitchFamily="34" charset="-122"/>
                <a:ea typeface="微软雅黑" pitchFamily="34" charset="-122"/>
                <a:cs typeface="+mn-ea"/>
              </a:endParaRPr>
            </a:p>
          </p:txBody>
        </p:sp>
      </p:grpSp>
      <p:sp>
        <p:nvSpPr>
          <p:cNvPr id="91" name="任意多边形 90"/>
          <p:cNvSpPr/>
          <p:nvPr/>
        </p:nvSpPr>
        <p:spPr>
          <a:xfrm>
            <a:off x="3347864" y="1677333"/>
            <a:ext cx="936104" cy="76243"/>
          </a:xfrm>
          <a:custGeom>
            <a:avLst/>
            <a:gdLst>
              <a:gd name="connsiteX0" fmla="*/ 0 w 2277374"/>
              <a:gd name="connsiteY0" fmla="*/ 9347 h 95854"/>
              <a:gd name="connsiteX1" fmla="*/ 155276 w 2277374"/>
              <a:gd name="connsiteY1" fmla="*/ 69732 h 95854"/>
              <a:gd name="connsiteX2" fmla="*/ 319178 w 2277374"/>
              <a:gd name="connsiteY2" fmla="*/ 17974 h 95854"/>
              <a:gd name="connsiteX3" fmla="*/ 491706 w 2277374"/>
              <a:gd name="connsiteY3" fmla="*/ 43853 h 95854"/>
              <a:gd name="connsiteX4" fmla="*/ 759125 w 2277374"/>
              <a:gd name="connsiteY4" fmla="*/ 721 h 95854"/>
              <a:gd name="connsiteX5" fmla="*/ 871268 w 2277374"/>
              <a:gd name="connsiteY5" fmla="*/ 52480 h 95854"/>
              <a:gd name="connsiteX6" fmla="*/ 1069676 w 2277374"/>
              <a:gd name="connsiteY6" fmla="*/ 17974 h 95854"/>
              <a:gd name="connsiteX7" fmla="*/ 1233578 w 2277374"/>
              <a:gd name="connsiteY7" fmla="*/ 9347 h 95854"/>
              <a:gd name="connsiteX8" fmla="*/ 1302589 w 2277374"/>
              <a:gd name="connsiteY8" fmla="*/ 95612 h 95854"/>
              <a:gd name="connsiteX9" fmla="*/ 1475117 w 2277374"/>
              <a:gd name="connsiteY9" fmla="*/ 35227 h 95854"/>
              <a:gd name="connsiteX10" fmla="*/ 1690778 w 2277374"/>
              <a:gd name="connsiteY10" fmla="*/ 35227 h 95854"/>
              <a:gd name="connsiteX11" fmla="*/ 1785668 w 2277374"/>
              <a:gd name="connsiteY11" fmla="*/ 69732 h 95854"/>
              <a:gd name="connsiteX12" fmla="*/ 1915064 w 2277374"/>
              <a:gd name="connsiteY12" fmla="*/ 721 h 95854"/>
              <a:gd name="connsiteX13" fmla="*/ 2018581 w 2277374"/>
              <a:gd name="connsiteY13" fmla="*/ 35227 h 95854"/>
              <a:gd name="connsiteX14" fmla="*/ 2182483 w 2277374"/>
              <a:gd name="connsiteY14" fmla="*/ 61106 h 95854"/>
              <a:gd name="connsiteX15" fmla="*/ 2277374 w 2277374"/>
              <a:gd name="connsiteY15" fmla="*/ 721 h 95854"/>
              <a:gd name="connsiteX0" fmla="*/ 0 w 2277374"/>
              <a:gd name="connsiteY0" fmla="*/ 9347 h 78682"/>
              <a:gd name="connsiteX1" fmla="*/ 155276 w 2277374"/>
              <a:gd name="connsiteY1" fmla="*/ 69732 h 78682"/>
              <a:gd name="connsiteX2" fmla="*/ 319178 w 2277374"/>
              <a:gd name="connsiteY2" fmla="*/ 17974 h 78682"/>
              <a:gd name="connsiteX3" fmla="*/ 491706 w 2277374"/>
              <a:gd name="connsiteY3" fmla="*/ 43853 h 78682"/>
              <a:gd name="connsiteX4" fmla="*/ 759125 w 2277374"/>
              <a:gd name="connsiteY4" fmla="*/ 721 h 78682"/>
              <a:gd name="connsiteX5" fmla="*/ 871268 w 2277374"/>
              <a:gd name="connsiteY5" fmla="*/ 52480 h 78682"/>
              <a:gd name="connsiteX6" fmla="*/ 1069676 w 2277374"/>
              <a:gd name="connsiteY6" fmla="*/ 17974 h 78682"/>
              <a:gd name="connsiteX7" fmla="*/ 1233578 w 2277374"/>
              <a:gd name="connsiteY7" fmla="*/ 9347 h 78682"/>
              <a:gd name="connsiteX8" fmla="*/ 1337094 w 2277374"/>
              <a:gd name="connsiteY8" fmla="*/ 78360 h 78682"/>
              <a:gd name="connsiteX9" fmla="*/ 1475117 w 2277374"/>
              <a:gd name="connsiteY9" fmla="*/ 35227 h 78682"/>
              <a:gd name="connsiteX10" fmla="*/ 1690778 w 2277374"/>
              <a:gd name="connsiteY10" fmla="*/ 35227 h 78682"/>
              <a:gd name="connsiteX11" fmla="*/ 1785668 w 2277374"/>
              <a:gd name="connsiteY11" fmla="*/ 69732 h 78682"/>
              <a:gd name="connsiteX12" fmla="*/ 1915064 w 2277374"/>
              <a:gd name="connsiteY12" fmla="*/ 721 h 78682"/>
              <a:gd name="connsiteX13" fmla="*/ 2018581 w 2277374"/>
              <a:gd name="connsiteY13" fmla="*/ 35227 h 78682"/>
              <a:gd name="connsiteX14" fmla="*/ 2182483 w 2277374"/>
              <a:gd name="connsiteY14" fmla="*/ 61106 h 78682"/>
              <a:gd name="connsiteX15" fmla="*/ 2277374 w 2277374"/>
              <a:gd name="connsiteY15" fmla="*/ 721 h 78682"/>
              <a:gd name="connsiteX0" fmla="*/ 0 w 2277374"/>
              <a:gd name="connsiteY0" fmla="*/ 9347 h 78682"/>
              <a:gd name="connsiteX1" fmla="*/ 155276 w 2277374"/>
              <a:gd name="connsiteY1" fmla="*/ 69732 h 78682"/>
              <a:gd name="connsiteX2" fmla="*/ 319178 w 2277374"/>
              <a:gd name="connsiteY2" fmla="*/ 17974 h 78682"/>
              <a:gd name="connsiteX3" fmla="*/ 526212 w 2277374"/>
              <a:gd name="connsiteY3" fmla="*/ 69733 h 78682"/>
              <a:gd name="connsiteX4" fmla="*/ 759125 w 2277374"/>
              <a:gd name="connsiteY4" fmla="*/ 721 h 78682"/>
              <a:gd name="connsiteX5" fmla="*/ 871268 w 2277374"/>
              <a:gd name="connsiteY5" fmla="*/ 52480 h 78682"/>
              <a:gd name="connsiteX6" fmla="*/ 1069676 w 2277374"/>
              <a:gd name="connsiteY6" fmla="*/ 17974 h 78682"/>
              <a:gd name="connsiteX7" fmla="*/ 1233578 w 2277374"/>
              <a:gd name="connsiteY7" fmla="*/ 9347 h 78682"/>
              <a:gd name="connsiteX8" fmla="*/ 1337094 w 2277374"/>
              <a:gd name="connsiteY8" fmla="*/ 78360 h 78682"/>
              <a:gd name="connsiteX9" fmla="*/ 1475117 w 2277374"/>
              <a:gd name="connsiteY9" fmla="*/ 35227 h 78682"/>
              <a:gd name="connsiteX10" fmla="*/ 1690778 w 2277374"/>
              <a:gd name="connsiteY10" fmla="*/ 35227 h 78682"/>
              <a:gd name="connsiteX11" fmla="*/ 1785668 w 2277374"/>
              <a:gd name="connsiteY11" fmla="*/ 69732 h 78682"/>
              <a:gd name="connsiteX12" fmla="*/ 1915064 w 2277374"/>
              <a:gd name="connsiteY12" fmla="*/ 721 h 78682"/>
              <a:gd name="connsiteX13" fmla="*/ 2018581 w 2277374"/>
              <a:gd name="connsiteY13" fmla="*/ 35227 h 78682"/>
              <a:gd name="connsiteX14" fmla="*/ 2182483 w 2277374"/>
              <a:gd name="connsiteY14" fmla="*/ 61106 h 78682"/>
              <a:gd name="connsiteX15" fmla="*/ 2277374 w 2277374"/>
              <a:gd name="connsiteY15" fmla="*/ 721 h 78682"/>
              <a:gd name="connsiteX0" fmla="*/ 0 w 2277374"/>
              <a:gd name="connsiteY0" fmla="*/ 9347 h 95631"/>
              <a:gd name="connsiteX1" fmla="*/ 172529 w 2277374"/>
              <a:gd name="connsiteY1" fmla="*/ 95611 h 95631"/>
              <a:gd name="connsiteX2" fmla="*/ 319178 w 2277374"/>
              <a:gd name="connsiteY2" fmla="*/ 17974 h 95631"/>
              <a:gd name="connsiteX3" fmla="*/ 526212 w 2277374"/>
              <a:gd name="connsiteY3" fmla="*/ 69733 h 95631"/>
              <a:gd name="connsiteX4" fmla="*/ 759125 w 2277374"/>
              <a:gd name="connsiteY4" fmla="*/ 721 h 95631"/>
              <a:gd name="connsiteX5" fmla="*/ 871268 w 2277374"/>
              <a:gd name="connsiteY5" fmla="*/ 52480 h 95631"/>
              <a:gd name="connsiteX6" fmla="*/ 1069676 w 2277374"/>
              <a:gd name="connsiteY6" fmla="*/ 17974 h 95631"/>
              <a:gd name="connsiteX7" fmla="*/ 1233578 w 2277374"/>
              <a:gd name="connsiteY7" fmla="*/ 9347 h 95631"/>
              <a:gd name="connsiteX8" fmla="*/ 1337094 w 2277374"/>
              <a:gd name="connsiteY8" fmla="*/ 78360 h 95631"/>
              <a:gd name="connsiteX9" fmla="*/ 1475117 w 2277374"/>
              <a:gd name="connsiteY9" fmla="*/ 35227 h 95631"/>
              <a:gd name="connsiteX10" fmla="*/ 1690778 w 2277374"/>
              <a:gd name="connsiteY10" fmla="*/ 35227 h 95631"/>
              <a:gd name="connsiteX11" fmla="*/ 1785668 w 2277374"/>
              <a:gd name="connsiteY11" fmla="*/ 69732 h 95631"/>
              <a:gd name="connsiteX12" fmla="*/ 1915064 w 2277374"/>
              <a:gd name="connsiteY12" fmla="*/ 721 h 95631"/>
              <a:gd name="connsiteX13" fmla="*/ 2018581 w 2277374"/>
              <a:gd name="connsiteY13" fmla="*/ 35227 h 95631"/>
              <a:gd name="connsiteX14" fmla="*/ 2182483 w 2277374"/>
              <a:gd name="connsiteY14" fmla="*/ 61106 h 95631"/>
              <a:gd name="connsiteX15" fmla="*/ 2277374 w 2277374"/>
              <a:gd name="connsiteY15" fmla="*/ 721 h 95631"/>
              <a:gd name="connsiteX0" fmla="*/ 0 w 2277374"/>
              <a:gd name="connsiteY0" fmla="*/ 9347 h 95631"/>
              <a:gd name="connsiteX1" fmla="*/ 172529 w 2277374"/>
              <a:gd name="connsiteY1" fmla="*/ 95611 h 95631"/>
              <a:gd name="connsiteX2" fmla="*/ 319178 w 2277374"/>
              <a:gd name="connsiteY2" fmla="*/ 17974 h 95631"/>
              <a:gd name="connsiteX3" fmla="*/ 526212 w 2277374"/>
              <a:gd name="connsiteY3" fmla="*/ 69733 h 95631"/>
              <a:gd name="connsiteX4" fmla="*/ 759125 w 2277374"/>
              <a:gd name="connsiteY4" fmla="*/ 721 h 95631"/>
              <a:gd name="connsiteX5" fmla="*/ 923026 w 2277374"/>
              <a:gd name="connsiteY5" fmla="*/ 78359 h 95631"/>
              <a:gd name="connsiteX6" fmla="*/ 1069676 w 2277374"/>
              <a:gd name="connsiteY6" fmla="*/ 17974 h 95631"/>
              <a:gd name="connsiteX7" fmla="*/ 1233578 w 2277374"/>
              <a:gd name="connsiteY7" fmla="*/ 9347 h 95631"/>
              <a:gd name="connsiteX8" fmla="*/ 1337094 w 2277374"/>
              <a:gd name="connsiteY8" fmla="*/ 78360 h 95631"/>
              <a:gd name="connsiteX9" fmla="*/ 1475117 w 2277374"/>
              <a:gd name="connsiteY9" fmla="*/ 35227 h 95631"/>
              <a:gd name="connsiteX10" fmla="*/ 1690778 w 2277374"/>
              <a:gd name="connsiteY10" fmla="*/ 35227 h 95631"/>
              <a:gd name="connsiteX11" fmla="*/ 1785668 w 2277374"/>
              <a:gd name="connsiteY11" fmla="*/ 69732 h 95631"/>
              <a:gd name="connsiteX12" fmla="*/ 1915064 w 2277374"/>
              <a:gd name="connsiteY12" fmla="*/ 721 h 95631"/>
              <a:gd name="connsiteX13" fmla="*/ 2018581 w 2277374"/>
              <a:gd name="connsiteY13" fmla="*/ 35227 h 95631"/>
              <a:gd name="connsiteX14" fmla="*/ 2182483 w 2277374"/>
              <a:gd name="connsiteY14" fmla="*/ 61106 h 95631"/>
              <a:gd name="connsiteX15" fmla="*/ 2277374 w 2277374"/>
              <a:gd name="connsiteY15" fmla="*/ 721 h 95631"/>
              <a:gd name="connsiteX0" fmla="*/ 0 w 2277374"/>
              <a:gd name="connsiteY0" fmla="*/ 9347 h 95631"/>
              <a:gd name="connsiteX1" fmla="*/ 172529 w 2277374"/>
              <a:gd name="connsiteY1" fmla="*/ 95611 h 95631"/>
              <a:gd name="connsiteX2" fmla="*/ 319178 w 2277374"/>
              <a:gd name="connsiteY2" fmla="*/ 17974 h 95631"/>
              <a:gd name="connsiteX3" fmla="*/ 526212 w 2277374"/>
              <a:gd name="connsiteY3" fmla="*/ 69733 h 95631"/>
              <a:gd name="connsiteX4" fmla="*/ 759125 w 2277374"/>
              <a:gd name="connsiteY4" fmla="*/ 721 h 95631"/>
              <a:gd name="connsiteX5" fmla="*/ 923026 w 2277374"/>
              <a:gd name="connsiteY5" fmla="*/ 78359 h 95631"/>
              <a:gd name="connsiteX6" fmla="*/ 1069676 w 2277374"/>
              <a:gd name="connsiteY6" fmla="*/ 17974 h 95631"/>
              <a:gd name="connsiteX7" fmla="*/ 1233578 w 2277374"/>
              <a:gd name="connsiteY7" fmla="*/ 9347 h 95631"/>
              <a:gd name="connsiteX8" fmla="*/ 1337094 w 2277374"/>
              <a:gd name="connsiteY8" fmla="*/ 78360 h 95631"/>
              <a:gd name="connsiteX9" fmla="*/ 1475117 w 2277374"/>
              <a:gd name="connsiteY9" fmla="*/ 35227 h 95631"/>
              <a:gd name="connsiteX10" fmla="*/ 1630393 w 2277374"/>
              <a:gd name="connsiteY10" fmla="*/ 26600 h 95631"/>
              <a:gd name="connsiteX11" fmla="*/ 1785668 w 2277374"/>
              <a:gd name="connsiteY11" fmla="*/ 69732 h 95631"/>
              <a:gd name="connsiteX12" fmla="*/ 1915064 w 2277374"/>
              <a:gd name="connsiteY12" fmla="*/ 721 h 95631"/>
              <a:gd name="connsiteX13" fmla="*/ 2018581 w 2277374"/>
              <a:gd name="connsiteY13" fmla="*/ 35227 h 95631"/>
              <a:gd name="connsiteX14" fmla="*/ 2182483 w 2277374"/>
              <a:gd name="connsiteY14" fmla="*/ 61106 h 95631"/>
              <a:gd name="connsiteX15" fmla="*/ 2277374 w 2277374"/>
              <a:gd name="connsiteY15" fmla="*/ 721 h 95631"/>
              <a:gd name="connsiteX0" fmla="*/ 0 w 2277374"/>
              <a:gd name="connsiteY0" fmla="*/ 9347 h 78693"/>
              <a:gd name="connsiteX1" fmla="*/ 163004 w 2277374"/>
              <a:gd name="connsiteY1" fmla="*/ 67036 h 78693"/>
              <a:gd name="connsiteX2" fmla="*/ 319178 w 2277374"/>
              <a:gd name="connsiteY2" fmla="*/ 17974 h 78693"/>
              <a:gd name="connsiteX3" fmla="*/ 526212 w 2277374"/>
              <a:gd name="connsiteY3" fmla="*/ 69733 h 78693"/>
              <a:gd name="connsiteX4" fmla="*/ 759125 w 2277374"/>
              <a:gd name="connsiteY4" fmla="*/ 721 h 78693"/>
              <a:gd name="connsiteX5" fmla="*/ 923026 w 2277374"/>
              <a:gd name="connsiteY5" fmla="*/ 78359 h 78693"/>
              <a:gd name="connsiteX6" fmla="*/ 1069676 w 2277374"/>
              <a:gd name="connsiteY6" fmla="*/ 17974 h 78693"/>
              <a:gd name="connsiteX7" fmla="*/ 1233578 w 2277374"/>
              <a:gd name="connsiteY7" fmla="*/ 9347 h 78693"/>
              <a:gd name="connsiteX8" fmla="*/ 1337094 w 2277374"/>
              <a:gd name="connsiteY8" fmla="*/ 78360 h 78693"/>
              <a:gd name="connsiteX9" fmla="*/ 1475117 w 2277374"/>
              <a:gd name="connsiteY9" fmla="*/ 35227 h 78693"/>
              <a:gd name="connsiteX10" fmla="*/ 1630393 w 2277374"/>
              <a:gd name="connsiteY10" fmla="*/ 26600 h 78693"/>
              <a:gd name="connsiteX11" fmla="*/ 1785668 w 2277374"/>
              <a:gd name="connsiteY11" fmla="*/ 69732 h 78693"/>
              <a:gd name="connsiteX12" fmla="*/ 1915064 w 2277374"/>
              <a:gd name="connsiteY12" fmla="*/ 721 h 78693"/>
              <a:gd name="connsiteX13" fmla="*/ 2018581 w 2277374"/>
              <a:gd name="connsiteY13" fmla="*/ 35227 h 78693"/>
              <a:gd name="connsiteX14" fmla="*/ 2182483 w 2277374"/>
              <a:gd name="connsiteY14" fmla="*/ 61106 h 78693"/>
              <a:gd name="connsiteX15" fmla="*/ 2277374 w 2277374"/>
              <a:gd name="connsiteY15" fmla="*/ 721 h 78693"/>
              <a:gd name="connsiteX0" fmla="*/ 0 w 2277374"/>
              <a:gd name="connsiteY0" fmla="*/ 9347 h 78693"/>
              <a:gd name="connsiteX1" fmla="*/ 163004 w 2277374"/>
              <a:gd name="connsiteY1" fmla="*/ 67036 h 78693"/>
              <a:gd name="connsiteX2" fmla="*/ 319178 w 2277374"/>
              <a:gd name="connsiteY2" fmla="*/ 17974 h 78693"/>
              <a:gd name="connsiteX3" fmla="*/ 540500 w 2277374"/>
              <a:gd name="connsiteY3" fmla="*/ 55446 h 78693"/>
              <a:gd name="connsiteX4" fmla="*/ 759125 w 2277374"/>
              <a:gd name="connsiteY4" fmla="*/ 721 h 78693"/>
              <a:gd name="connsiteX5" fmla="*/ 923026 w 2277374"/>
              <a:gd name="connsiteY5" fmla="*/ 78359 h 78693"/>
              <a:gd name="connsiteX6" fmla="*/ 1069676 w 2277374"/>
              <a:gd name="connsiteY6" fmla="*/ 17974 h 78693"/>
              <a:gd name="connsiteX7" fmla="*/ 1233578 w 2277374"/>
              <a:gd name="connsiteY7" fmla="*/ 9347 h 78693"/>
              <a:gd name="connsiteX8" fmla="*/ 1337094 w 2277374"/>
              <a:gd name="connsiteY8" fmla="*/ 78360 h 78693"/>
              <a:gd name="connsiteX9" fmla="*/ 1475117 w 2277374"/>
              <a:gd name="connsiteY9" fmla="*/ 35227 h 78693"/>
              <a:gd name="connsiteX10" fmla="*/ 1630393 w 2277374"/>
              <a:gd name="connsiteY10" fmla="*/ 26600 h 78693"/>
              <a:gd name="connsiteX11" fmla="*/ 1785668 w 2277374"/>
              <a:gd name="connsiteY11" fmla="*/ 69732 h 78693"/>
              <a:gd name="connsiteX12" fmla="*/ 1915064 w 2277374"/>
              <a:gd name="connsiteY12" fmla="*/ 721 h 78693"/>
              <a:gd name="connsiteX13" fmla="*/ 2018581 w 2277374"/>
              <a:gd name="connsiteY13" fmla="*/ 35227 h 78693"/>
              <a:gd name="connsiteX14" fmla="*/ 2182483 w 2277374"/>
              <a:gd name="connsiteY14" fmla="*/ 61106 h 78693"/>
              <a:gd name="connsiteX15" fmla="*/ 2277374 w 2277374"/>
              <a:gd name="connsiteY15" fmla="*/ 721 h 78693"/>
              <a:gd name="connsiteX0" fmla="*/ 0 w 2277374"/>
              <a:gd name="connsiteY0" fmla="*/ 9347 h 78693"/>
              <a:gd name="connsiteX1" fmla="*/ 163004 w 2277374"/>
              <a:gd name="connsiteY1" fmla="*/ 67036 h 78693"/>
              <a:gd name="connsiteX2" fmla="*/ 319178 w 2277374"/>
              <a:gd name="connsiteY2" fmla="*/ 17974 h 78693"/>
              <a:gd name="connsiteX3" fmla="*/ 540500 w 2277374"/>
              <a:gd name="connsiteY3" fmla="*/ 55446 h 78693"/>
              <a:gd name="connsiteX4" fmla="*/ 716263 w 2277374"/>
              <a:gd name="connsiteY4" fmla="*/ 5483 h 78693"/>
              <a:gd name="connsiteX5" fmla="*/ 923026 w 2277374"/>
              <a:gd name="connsiteY5" fmla="*/ 78359 h 78693"/>
              <a:gd name="connsiteX6" fmla="*/ 1069676 w 2277374"/>
              <a:gd name="connsiteY6" fmla="*/ 17974 h 78693"/>
              <a:gd name="connsiteX7" fmla="*/ 1233578 w 2277374"/>
              <a:gd name="connsiteY7" fmla="*/ 9347 h 78693"/>
              <a:gd name="connsiteX8" fmla="*/ 1337094 w 2277374"/>
              <a:gd name="connsiteY8" fmla="*/ 78360 h 78693"/>
              <a:gd name="connsiteX9" fmla="*/ 1475117 w 2277374"/>
              <a:gd name="connsiteY9" fmla="*/ 35227 h 78693"/>
              <a:gd name="connsiteX10" fmla="*/ 1630393 w 2277374"/>
              <a:gd name="connsiteY10" fmla="*/ 26600 h 78693"/>
              <a:gd name="connsiteX11" fmla="*/ 1785668 w 2277374"/>
              <a:gd name="connsiteY11" fmla="*/ 69732 h 78693"/>
              <a:gd name="connsiteX12" fmla="*/ 1915064 w 2277374"/>
              <a:gd name="connsiteY12" fmla="*/ 721 h 78693"/>
              <a:gd name="connsiteX13" fmla="*/ 2018581 w 2277374"/>
              <a:gd name="connsiteY13" fmla="*/ 35227 h 78693"/>
              <a:gd name="connsiteX14" fmla="*/ 2182483 w 2277374"/>
              <a:gd name="connsiteY14" fmla="*/ 61106 h 78693"/>
              <a:gd name="connsiteX15" fmla="*/ 2277374 w 2277374"/>
              <a:gd name="connsiteY15" fmla="*/ 721 h 78693"/>
              <a:gd name="connsiteX0" fmla="*/ 0 w 2277374"/>
              <a:gd name="connsiteY0" fmla="*/ 9347 h 78693"/>
              <a:gd name="connsiteX1" fmla="*/ 163004 w 2277374"/>
              <a:gd name="connsiteY1" fmla="*/ 67036 h 78693"/>
              <a:gd name="connsiteX2" fmla="*/ 319178 w 2277374"/>
              <a:gd name="connsiteY2" fmla="*/ 17974 h 78693"/>
              <a:gd name="connsiteX3" fmla="*/ 540500 w 2277374"/>
              <a:gd name="connsiteY3" fmla="*/ 55446 h 78693"/>
              <a:gd name="connsiteX4" fmla="*/ 716263 w 2277374"/>
              <a:gd name="connsiteY4" fmla="*/ 5483 h 78693"/>
              <a:gd name="connsiteX5" fmla="*/ 875401 w 2277374"/>
              <a:gd name="connsiteY5" fmla="*/ 59309 h 78693"/>
              <a:gd name="connsiteX6" fmla="*/ 1069676 w 2277374"/>
              <a:gd name="connsiteY6" fmla="*/ 17974 h 78693"/>
              <a:gd name="connsiteX7" fmla="*/ 1233578 w 2277374"/>
              <a:gd name="connsiteY7" fmla="*/ 9347 h 78693"/>
              <a:gd name="connsiteX8" fmla="*/ 1337094 w 2277374"/>
              <a:gd name="connsiteY8" fmla="*/ 78360 h 78693"/>
              <a:gd name="connsiteX9" fmla="*/ 1475117 w 2277374"/>
              <a:gd name="connsiteY9" fmla="*/ 35227 h 78693"/>
              <a:gd name="connsiteX10" fmla="*/ 1630393 w 2277374"/>
              <a:gd name="connsiteY10" fmla="*/ 26600 h 78693"/>
              <a:gd name="connsiteX11" fmla="*/ 1785668 w 2277374"/>
              <a:gd name="connsiteY11" fmla="*/ 69732 h 78693"/>
              <a:gd name="connsiteX12" fmla="*/ 1915064 w 2277374"/>
              <a:gd name="connsiteY12" fmla="*/ 721 h 78693"/>
              <a:gd name="connsiteX13" fmla="*/ 2018581 w 2277374"/>
              <a:gd name="connsiteY13" fmla="*/ 35227 h 78693"/>
              <a:gd name="connsiteX14" fmla="*/ 2182483 w 2277374"/>
              <a:gd name="connsiteY14" fmla="*/ 61106 h 78693"/>
              <a:gd name="connsiteX15" fmla="*/ 2277374 w 2277374"/>
              <a:gd name="connsiteY15" fmla="*/ 721 h 78693"/>
              <a:gd name="connsiteX0" fmla="*/ 0 w 2277374"/>
              <a:gd name="connsiteY0" fmla="*/ 9347 h 70044"/>
              <a:gd name="connsiteX1" fmla="*/ 163004 w 2277374"/>
              <a:gd name="connsiteY1" fmla="*/ 67036 h 70044"/>
              <a:gd name="connsiteX2" fmla="*/ 319178 w 2277374"/>
              <a:gd name="connsiteY2" fmla="*/ 17974 h 70044"/>
              <a:gd name="connsiteX3" fmla="*/ 540500 w 2277374"/>
              <a:gd name="connsiteY3" fmla="*/ 55446 h 70044"/>
              <a:gd name="connsiteX4" fmla="*/ 716263 w 2277374"/>
              <a:gd name="connsiteY4" fmla="*/ 5483 h 70044"/>
              <a:gd name="connsiteX5" fmla="*/ 875401 w 2277374"/>
              <a:gd name="connsiteY5" fmla="*/ 59309 h 70044"/>
              <a:gd name="connsiteX6" fmla="*/ 1069676 w 2277374"/>
              <a:gd name="connsiteY6" fmla="*/ 17974 h 70044"/>
              <a:gd name="connsiteX7" fmla="*/ 1233578 w 2277374"/>
              <a:gd name="connsiteY7" fmla="*/ 9347 h 70044"/>
              <a:gd name="connsiteX8" fmla="*/ 1346619 w 2277374"/>
              <a:gd name="connsiteY8" fmla="*/ 54548 h 70044"/>
              <a:gd name="connsiteX9" fmla="*/ 1475117 w 2277374"/>
              <a:gd name="connsiteY9" fmla="*/ 35227 h 70044"/>
              <a:gd name="connsiteX10" fmla="*/ 1630393 w 2277374"/>
              <a:gd name="connsiteY10" fmla="*/ 26600 h 70044"/>
              <a:gd name="connsiteX11" fmla="*/ 1785668 w 2277374"/>
              <a:gd name="connsiteY11" fmla="*/ 69732 h 70044"/>
              <a:gd name="connsiteX12" fmla="*/ 1915064 w 2277374"/>
              <a:gd name="connsiteY12" fmla="*/ 721 h 70044"/>
              <a:gd name="connsiteX13" fmla="*/ 2018581 w 2277374"/>
              <a:gd name="connsiteY13" fmla="*/ 35227 h 70044"/>
              <a:gd name="connsiteX14" fmla="*/ 2182483 w 2277374"/>
              <a:gd name="connsiteY14" fmla="*/ 61106 h 70044"/>
              <a:gd name="connsiteX15" fmla="*/ 2277374 w 2277374"/>
              <a:gd name="connsiteY15" fmla="*/ 721 h 70044"/>
              <a:gd name="connsiteX0" fmla="*/ 0 w 2277374"/>
              <a:gd name="connsiteY0" fmla="*/ 9347 h 70044"/>
              <a:gd name="connsiteX1" fmla="*/ 163004 w 2277374"/>
              <a:gd name="connsiteY1" fmla="*/ 67036 h 70044"/>
              <a:gd name="connsiteX2" fmla="*/ 319178 w 2277374"/>
              <a:gd name="connsiteY2" fmla="*/ 17974 h 70044"/>
              <a:gd name="connsiteX3" fmla="*/ 540500 w 2277374"/>
              <a:gd name="connsiteY3" fmla="*/ 55446 h 70044"/>
              <a:gd name="connsiteX4" fmla="*/ 716263 w 2277374"/>
              <a:gd name="connsiteY4" fmla="*/ 5483 h 70044"/>
              <a:gd name="connsiteX5" fmla="*/ 875401 w 2277374"/>
              <a:gd name="connsiteY5" fmla="*/ 59309 h 70044"/>
              <a:gd name="connsiteX6" fmla="*/ 1069676 w 2277374"/>
              <a:gd name="connsiteY6" fmla="*/ 17974 h 70044"/>
              <a:gd name="connsiteX7" fmla="*/ 1181191 w 2277374"/>
              <a:gd name="connsiteY7" fmla="*/ 18872 h 70044"/>
              <a:gd name="connsiteX8" fmla="*/ 1346619 w 2277374"/>
              <a:gd name="connsiteY8" fmla="*/ 54548 h 70044"/>
              <a:gd name="connsiteX9" fmla="*/ 1475117 w 2277374"/>
              <a:gd name="connsiteY9" fmla="*/ 35227 h 70044"/>
              <a:gd name="connsiteX10" fmla="*/ 1630393 w 2277374"/>
              <a:gd name="connsiteY10" fmla="*/ 26600 h 70044"/>
              <a:gd name="connsiteX11" fmla="*/ 1785668 w 2277374"/>
              <a:gd name="connsiteY11" fmla="*/ 69732 h 70044"/>
              <a:gd name="connsiteX12" fmla="*/ 1915064 w 2277374"/>
              <a:gd name="connsiteY12" fmla="*/ 721 h 70044"/>
              <a:gd name="connsiteX13" fmla="*/ 2018581 w 2277374"/>
              <a:gd name="connsiteY13" fmla="*/ 35227 h 70044"/>
              <a:gd name="connsiteX14" fmla="*/ 2182483 w 2277374"/>
              <a:gd name="connsiteY14" fmla="*/ 61106 h 70044"/>
              <a:gd name="connsiteX15" fmla="*/ 2277374 w 2277374"/>
              <a:gd name="connsiteY15" fmla="*/ 721 h 70044"/>
              <a:gd name="connsiteX0" fmla="*/ 0 w 2277374"/>
              <a:gd name="connsiteY0" fmla="*/ 8799 h 66519"/>
              <a:gd name="connsiteX1" fmla="*/ 163004 w 2277374"/>
              <a:gd name="connsiteY1" fmla="*/ 66488 h 66519"/>
              <a:gd name="connsiteX2" fmla="*/ 319178 w 2277374"/>
              <a:gd name="connsiteY2" fmla="*/ 17426 h 66519"/>
              <a:gd name="connsiteX3" fmla="*/ 540500 w 2277374"/>
              <a:gd name="connsiteY3" fmla="*/ 54898 h 66519"/>
              <a:gd name="connsiteX4" fmla="*/ 716263 w 2277374"/>
              <a:gd name="connsiteY4" fmla="*/ 4935 h 66519"/>
              <a:gd name="connsiteX5" fmla="*/ 875401 w 2277374"/>
              <a:gd name="connsiteY5" fmla="*/ 58761 h 66519"/>
              <a:gd name="connsiteX6" fmla="*/ 1069676 w 2277374"/>
              <a:gd name="connsiteY6" fmla="*/ 17426 h 66519"/>
              <a:gd name="connsiteX7" fmla="*/ 1181191 w 2277374"/>
              <a:gd name="connsiteY7" fmla="*/ 18324 h 66519"/>
              <a:gd name="connsiteX8" fmla="*/ 1346619 w 2277374"/>
              <a:gd name="connsiteY8" fmla="*/ 54000 h 66519"/>
              <a:gd name="connsiteX9" fmla="*/ 1475117 w 2277374"/>
              <a:gd name="connsiteY9" fmla="*/ 34679 h 66519"/>
              <a:gd name="connsiteX10" fmla="*/ 1630393 w 2277374"/>
              <a:gd name="connsiteY10" fmla="*/ 26052 h 66519"/>
              <a:gd name="connsiteX11" fmla="*/ 1761855 w 2277374"/>
              <a:gd name="connsiteY11" fmla="*/ 50134 h 66519"/>
              <a:gd name="connsiteX12" fmla="*/ 1915064 w 2277374"/>
              <a:gd name="connsiteY12" fmla="*/ 173 h 66519"/>
              <a:gd name="connsiteX13" fmla="*/ 2018581 w 2277374"/>
              <a:gd name="connsiteY13" fmla="*/ 34679 h 66519"/>
              <a:gd name="connsiteX14" fmla="*/ 2182483 w 2277374"/>
              <a:gd name="connsiteY14" fmla="*/ 60558 h 66519"/>
              <a:gd name="connsiteX15" fmla="*/ 2277374 w 2277374"/>
              <a:gd name="connsiteY15" fmla="*/ 173 h 66519"/>
              <a:gd name="connsiteX0" fmla="*/ 0 w 2277374"/>
              <a:gd name="connsiteY0" fmla="*/ 8790 h 66510"/>
              <a:gd name="connsiteX1" fmla="*/ 163004 w 2277374"/>
              <a:gd name="connsiteY1" fmla="*/ 66479 h 66510"/>
              <a:gd name="connsiteX2" fmla="*/ 319178 w 2277374"/>
              <a:gd name="connsiteY2" fmla="*/ 17417 h 66510"/>
              <a:gd name="connsiteX3" fmla="*/ 540500 w 2277374"/>
              <a:gd name="connsiteY3" fmla="*/ 54889 h 66510"/>
              <a:gd name="connsiteX4" fmla="*/ 716263 w 2277374"/>
              <a:gd name="connsiteY4" fmla="*/ 4926 h 66510"/>
              <a:gd name="connsiteX5" fmla="*/ 875401 w 2277374"/>
              <a:gd name="connsiteY5" fmla="*/ 58752 h 66510"/>
              <a:gd name="connsiteX6" fmla="*/ 1069676 w 2277374"/>
              <a:gd name="connsiteY6" fmla="*/ 17417 h 66510"/>
              <a:gd name="connsiteX7" fmla="*/ 1181191 w 2277374"/>
              <a:gd name="connsiteY7" fmla="*/ 18315 h 66510"/>
              <a:gd name="connsiteX8" fmla="*/ 1346619 w 2277374"/>
              <a:gd name="connsiteY8" fmla="*/ 53991 h 66510"/>
              <a:gd name="connsiteX9" fmla="*/ 1475117 w 2277374"/>
              <a:gd name="connsiteY9" fmla="*/ 34670 h 66510"/>
              <a:gd name="connsiteX10" fmla="*/ 1630393 w 2277374"/>
              <a:gd name="connsiteY10" fmla="*/ 26043 h 66510"/>
              <a:gd name="connsiteX11" fmla="*/ 1761855 w 2277374"/>
              <a:gd name="connsiteY11" fmla="*/ 50125 h 66510"/>
              <a:gd name="connsiteX12" fmla="*/ 1915064 w 2277374"/>
              <a:gd name="connsiteY12" fmla="*/ 164 h 66510"/>
              <a:gd name="connsiteX13" fmla="*/ 2018581 w 2277374"/>
              <a:gd name="connsiteY13" fmla="*/ 34670 h 66510"/>
              <a:gd name="connsiteX14" fmla="*/ 2115808 w 2277374"/>
              <a:gd name="connsiteY14" fmla="*/ 51024 h 66510"/>
              <a:gd name="connsiteX15" fmla="*/ 2277374 w 2277374"/>
              <a:gd name="connsiteY15" fmla="*/ 164 h 66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7374" h="66510">
                <a:moveTo>
                  <a:pt x="0" y="8790"/>
                </a:moveTo>
                <a:cubicBezTo>
                  <a:pt x="51040" y="38263"/>
                  <a:pt x="109808" y="65041"/>
                  <a:pt x="163004" y="66479"/>
                </a:cubicBezTo>
                <a:cubicBezTo>
                  <a:pt x="216200" y="67917"/>
                  <a:pt x="256262" y="19349"/>
                  <a:pt x="319178" y="17417"/>
                </a:cubicBezTo>
                <a:cubicBezTo>
                  <a:pt x="382094" y="15485"/>
                  <a:pt x="474319" y="56971"/>
                  <a:pt x="540500" y="54889"/>
                </a:cubicBezTo>
                <a:cubicBezTo>
                  <a:pt x="606681" y="52807"/>
                  <a:pt x="660446" y="4282"/>
                  <a:pt x="716263" y="4926"/>
                </a:cubicBezTo>
                <a:cubicBezTo>
                  <a:pt x="772080" y="5570"/>
                  <a:pt x="816499" y="56670"/>
                  <a:pt x="875401" y="58752"/>
                </a:cubicBezTo>
                <a:cubicBezTo>
                  <a:pt x="934303" y="60834"/>
                  <a:pt x="1018711" y="24156"/>
                  <a:pt x="1069676" y="17417"/>
                </a:cubicBezTo>
                <a:cubicBezTo>
                  <a:pt x="1120641" y="10678"/>
                  <a:pt x="1135034" y="12219"/>
                  <a:pt x="1181191" y="18315"/>
                </a:cubicBezTo>
                <a:cubicBezTo>
                  <a:pt x="1227348" y="24411"/>
                  <a:pt x="1297631" y="51265"/>
                  <a:pt x="1346619" y="53991"/>
                </a:cubicBezTo>
                <a:cubicBezTo>
                  <a:pt x="1395607" y="56717"/>
                  <a:pt x="1427821" y="39328"/>
                  <a:pt x="1475117" y="34670"/>
                </a:cubicBezTo>
                <a:cubicBezTo>
                  <a:pt x="1522413" y="30012"/>
                  <a:pt x="1582603" y="23467"/>
                  <a:pt x="1630393" y="26043"/>
                </a:cubicBezTo>
                <a:cubicBezTo>
                  <a:pt x="1678183" y="28619"/>
                  <a:pt x="1714410" y="54438"/>
                  <a:pt x="1761855" y="50125"/>
                </a:cubicBezTo>
                <a:cubicBezTo>
                  <a:pt x="1809300" y="45812"/>
                  <a:pt x="1872276" y="2740"/>
                  <a:pt x="1915064" y="164"/>
                </a:cubicBezTo>
                <a:cubicBezTo>
                  <a:pt x="1957852" y="-2412"/>
                  <a:pt x="1985124" y="26193"/>
                  <a:pt x="2018581" y="34670"/>
                </a:cubicBezTo>
                <a:cubicBezTo>
                  <a:pt x="2052038" y="43147"/>
                  <a:pt x="2072676" y="56775"/>
                  <a:pt x="2115808" y="51024"/>
                </a:cubicBezTo>
                <a:cubicBezTo>
                  <a:pt x="2158940" y="45273"/>
                  <a:pt x="2251494" y="27481"/>
                  <a:pt x="2277374" y="164"/>
                </a:cubicBezTo>
              </a:path>
            </a:pathLst>
          </a:custGeom>
          <a:ln w="1905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latin typeface="微软雅黑" pitchFamily="34" charset="-122"/>
              <a:ea typeface="微软雅黑" pitchFamily="34" charset="-122"/>
            </a:endParaRPr>
          </a:p>
        </p:txBody>
      </p:sp>
      <p:graphicFrame>
        <p:nvGraphicFramePr>
          <p:cNvPr id="92" name="表格 91"/>
          <p:cNvGraphicFramePr>
            <a:graphicFrameLocks noGrp="1"/>
          </p:cNvGraphicFramePr>
          <p:nvPr>
            <p:extLst>
              <p:ext uri="{D42A27DB-BD31-4B8C-83A1-F6EECF244321}">
                <p14:modId xmlns:p14="http://schemas.microsoft.com/office/powerpoint/2010/main" val="1830548995"/>
              </p:ext>
            </p:extLst>
          </p:nvPr>
        </p:nvGraphicFramePr>
        <p:xfrm>
          <a:off x="3598366" y="4397974"/>
          <a:ext cx="1187480" cy="288000"/>
        </p:xfrm>
        <a:graphic>
          <a:graphicData uri="http://schemas.openxmlformats.org/drawingml/2006/table">
            <a:tbl>
              <a:tblPr>
                <a:tableStyleId>{5C22544A-7EE6-4342-B048-85BDC9FD1C3A}</a:tableStyleId>
              </a:tblPr>
              <a:tblGrid>
                <a:gridCol w="1187480"/>
              </a:tblGrid>
              <a:tr h="288000">
                <a:tc>
                  <a:txBody>
                    <a:bodyPr/>
                    <a:lstStyle/>
                    <a:p>
                      <a:pPr algn="just">
                        <a:spcAft>
                          <a:spcPts val="0"/>
                        </a:spcAft>
                      </a:pPr>
                      <a:r>
                        <a:rPr lang="zh-CN" altLang="en-US" sz="1800" kern="100" dirty="0" smtClean="0">
                          <a:solidFill>
                            <a:schemeClr val="tx1"/>
                          </a:solidFill>
                          <a:effectLst/>
                          <a:latin typeface="微软雅黑" pitchFamily="34" charset="-122"/>
                          <a:ea typeface="微软雅黑" pitchFamily="34" charset="-122"/>
                        </a:rPr>
                        <a:t>⑦划回票款</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sp>
        <p:nvSpPr>
          <p:cNvPr id="93" name="直线 123"/>
          <p:cNvSpPr>
            <a:spLocks noChangeShapeType="1"/>
          </p:cNvSpPr>
          <p:nvPr/>
        </p:nvSpPr>
        <p:spPr bwMode="auto">
          <a:xfrm>
            <a:off x="2926712" y="4397974"/>
            <a:ext cx="2531584" cy="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latin typeface="微软雅黑" pitchFamily="34" charset="-122"/>
              <a:ea typeface="微软雅黑" pitchFamily="34" charset="-122"/>
            </a:endParaRPr>
          </a:p>
        </p:txBody>
      </p:sp>
      <p:sp>
        <p:nvSpPr>
          <p:cNvPr id="94" name="直线 131"/>
          <p:cNvSpPr>
            <a:spLocks noChangeShapeType="1"/>
          </p:cNvSpPr>
          <p:nvPr/>
        </p:nvSpPr>
        <p:spPr bwMode="auto">
          <a:xfrm>
            <a:off x="2627784" y="2928292"/>
            <a:ext cx="0" cy="1103259"/>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latin typeface="微软雅黑" pitchFamily="34" charset="-122"/>
              <a:ea typeface="微软雅黑" pitchFamily="34" charset="-122"/>
            </a:endParaRPr>
          </a:p>
        </p:txBody>
      </p:sp>
      <p:sp>
        <p:nvSpPr>
          <p:cNvPr id="95" name="TextBox 94"/>
          <p:cNvSpPr txBox="1"/>
          <p:nvPr/>
        </p:nvSpPr>
        <p:spPr>
          <a:xfrm>
            <a:off x="2621613" y="3035628"/>
            <a:ext cx="738664" cy="78483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⑥交存</a:t>
            </a:r>
            <a:endParaRPr lang="en-US" altLang="zh-CN" sz="1800" dirty="0" smtClean="0">
              <a:latin typeface="微软雅黑" pitchFamily="34" charset="-122"/>
              <a:ea typeface="微软雅黑" pitchFamily="34" charset="-122"/>
            </a:endParaRPr>
          </a:p>
          <a:p>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票款</a:t>
            </a:r>
            <a:endParaRPr lang="zh-CN" altLang="en-US" sz="1800" dirty="0">
              <a:latin typeface="微软雅黑" pitchFamily="34" charset="-122"/>
              <a:ea typeface="微软雅黑" pitchFamily="34" charset="-122"/>
            </a:endParaRPr>
          </a:p>
        </p:txBody>
      </p:sp>
      <p:sp>
        <p:nvSpPr>
          <p:cNvPr id="96" name="TextBox 95"/>
          <p:cNvSpPr txBox="1"/>
          <p:nvPr/>
        </p:nvSpPr>
        <p:spPr>
          <a:xfrm>
            <a:off x="1907704" y="3109088"/>
            <a:ext cx="461665" cy="784830"/>
          </a:xfrm>
          <a:prstGeom prst="rect">
            <a:avLst/>
          </a:prstGeom>
          <a:solidFill>
            <a:schemeClr val="bg1"/>
          </a:solidFill>
          <a:ln>
            <a:noFill/>
          </a:ln>
        </p:spPr>
        <p:txBody>
          <a:bodyPr vert="eaVert" wrap="none" rtlCol="0">
            <a:spAutoFit/>
          </a:bodyPr>
          <a:lstStyle/>
          <a:p>
            <a:r>
              <a:rPr lang="zh-CN" altLang="en-US" sz="1800" dirty="0" smtClean="0">
                <a:latin typeface="微软雅黑" pitchFamily="34" charset="-122"/>
                <a:ea typeface="微软雅黑" pitchFamily="34" charset="-122"/>
              </a:rPr>
              <a:t>②承兑</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84529409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491967"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信用卡</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 name="矩形 2"/>
          <p:cNvSpPr/>
          <p:nvPr/>
        </p:nvSpPr>
        <p:spPr>
          <a:xfrm>
            <a:off x="979372" y="1420825"/>
            <a:ext cx="6971501" cy="874407"/>
          </a:xfrm>
          <a:prstGeom prst="rect">
            <a:avLst/>
          </a:prstGeom>
        </p:spPr>
        <p:txBody>
          <a:bodyPr wrap="square">
            <a:spAutoFit/>
          </a:bodyPr>
          <a:lstStyle/>
          <a:p>
            <a:pPr indent="457200">
              <a:lnSpc>
                <a:spcPct val="150000"/>
              </a:lnSpc>
            </a:pPr>
            <a:r>
              <a:rPr lang="zh-CN" altLang="en-US" sz="1800" b="1" dirty="0" smtClean="0">
                <a:solidFill>
                  <a:srgbClr val="C00000"/>
                </a:solidFill>
                <a:latin typeface="微软雅黑" pitchFamily="34" charset="-122"/>
                <a:ea typeface="微软雅黑" pitchFamily="34" charset="-122"/>
              </a:rPr>
              <a:t>信用卡</a:t>
            </a:r>
            <a:r>
              <a:rPr lang="zh-CN" altLang="en-US" sz="1800" dirty="0" smtClean="0">
                <a:latin typeface="微软雅黑" pitchFamily="34" charset="-122"/>
                <a:ea typeface="微软雅黑" pitchFamily="34" charset="-122"/>
              </a:rPr>
              <a:t>指</a:t>
            </a:r>
            <a:r>
              <a:rPr lang="zh-CN" altLang="en-US" sz="1800" dirty="0">
                <a:latin typeface="微软雅黑" pitchFamily="34" charset="-122"/>
                <a:ea typeface="微软雅黑" pitchFamily="34" charset="-122"/>
              </a:rPr>
              <a:t>商业银行向个人和企业发行的，凭以向特约企业购物、消费和向银行存取现金，且具有消费信用的特制载体卡片。</a:t>
            </a:r>
          </a:p>
        </p:txBody>
      </p:sp>
      <p:grpSp>
        <p:nvGrpSpPr>
          <p:cNvPr id="47" name="Group 44"/>
          <p:cNvGrpSpPr/>
          <p:nvPr/>
        </p:nvGrpSpPr>
        <p:grpSpPr>
          <a:xfrm>
            <a:off x="1690325" y="2476943"/>
            <a:ext cx="249196" cy="279888"/>
            <a:chOff x="0" y="0"/>
            <a:chExt cx="807366" cy="906807"/>
          </a:xfrm>
        </p:grpSpPr>
        <p:sp>
          <p:nvSpPr>
            <p:cNvPr id="48"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49"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4" name="矩形 3"/>
          <p:cNvSpPr/>
          <p:nvPr/>
        </p:nvSpPr>
        <p:spPr>
          <a:xfrm>
            <a:off x="2158643" y="2449054"/>
            <a:ext cx="3416320" cy="369332"/>
          </a:xfrm>
          <a:prstGeom prst="rect">
            <a:avLst/>
          </a:prstGeom>
        </p:spPr>
        <p:txBody>
          <a:bodyPr wrap="none">
            <a:spAutoFit/>
          </a:bodyPr>
          <a:lstStyle/>
          <a:p>
            <a:r>
              <a:rPr lang="zh-CN" altLang="zh-CN" sz="1800" dirty="0" smtClean="0">
                <a:latin typeface="微软雅黑" pitchFamily="34" charset="-122"/>
                <a:ea typeface="微软雅黑" pitchFamily="34" charset="-122"/>
              </a:rPr>
              <a:t>按</a:t>
            </a:r>
            <a:r>
              <a:rPr lang="zh-CN" altLang="zh-CN" sz="1800" dirty="0">
                <a:latin typeface="微软雅黑" pitchFamily="34" charset="-122"/>
                <a:ea typeface="微软雅黑" pitchFamily="34" charset="-122"/>
              </a:rPr>
              <a:t>使用对象分为企业卡和个人卡</a:t>
            </a:r>
            <a:endParaRPr lang="zh-CN" altLang="en-US" sz="1800" dirty="0">
              <a:latin typeface="微软雅黑" pitchFamily="34" charset="-122"/>
              <a:ea typeface="微软雅黑" pitchFamily="34" charset="-122"/>
            </a:endParaRPr>
          </a:p>
        </p:txBody>
      </p:sp>
      <p:grpSp>
        <p:nvGrpSpPr>
          <p:cNvPr id="51" name="Group 44"/>
          <p:cNvGrpSpPr/>
          <p:nvPr/>
        </p:nvGrpSpPr>
        <p:grpSpPr>
          <a:xfrm>
            <a:off x="1690325" y="2997482"/>
            <a:ext cx="249196" cy="279888"/>
            <a:chOff x="0" y="0"/>
            <a:chExt cx="807366" cy="906807"/>
          </a:xfrm>
        </p:grpSpPr>
        <p:sp>
          <p:nvSpPr>
            <p:cNvPr id="52"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53"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5" name="矩形 4"/>
          <p:cNvSpPr/>
          <p:nvPr/>
        </p:nvSpPr>
        <p:spPr>
          <a:xfrm>
            <a:off x="2158643" y="2968439"/>
            <a:ext cx="3185487" cy="369332"/>
          </a:xfrm>
          <a:prstGeom prst="rect">
            <a:avLst/>
          </a:prstGeom>
        </p:spPr>
        <p:txBody>
          <a:bodyPr wrap="none">
            <a:spAutoFit/>
          </a:bodyPr>
          <a:lstStyle/>
          <a:p>
            <a:r>
              <a:rPr lang="zh-CN" altLang="zh-CN" sz="1800" dirty="0">
                <a:latin typeface="微软雅黑" pitchFamily="34" charset="-122"/>
                <a:ea typeface="微软雅黑" pitchFamily="34" charset="-122"/>
              </a:rPr>
              <a:t>按信誉等级分为金卡和普通卡</a:t>
            </a:r>
            <a:endParaRPr lang="zh-CN" altLang="en-US" sz="1800" dirty="0">
              <a:latin typeface="微软雅黑" pitchFamily="34" charset="-122"/>
              <a:ea typeface="微软雅黑" pitchFamily="34" charset="-122"/>
            </a:endParaRPr>
          </a:p>
        </p:txBody>
      </p:sp>
      <p:grpSp>
        <p:nvGrpSpPr>
          <p:cNvPr id="55" name="组合 54"/>
          <p:cNvGrpSpPr/>
          <p:nvPr/>
        </p:nvGrpSpPr>
        <p:grpSpPr>
          <a:xfrm>
            <a:off x="1539699" y="3654466"/>
            <a:ext cx="3534740" cy="484746"/>
            <a:chOff x="1045899" y="3867894"/>
            <a:chExt cx="2085941" cy="484746"/>
          </a:xfrm>
        </p:grpSpPr>
        <p:sp>
          <p:nvSpPr>
            <p:cNvPr id="97" name="圆角矩形 96"/>
            <p:cNvSpPr/>
            <p:nvPr/>
          </p:nvSpPr>
          <p:spPr>
            <a:xfrm>
              <a:off x="1045899" y="3872213"/>
              <a:ext cx="2085941" cy="468000"/>
            </a:xfrm>
            <a:prstGeom prst="roundRect">
              <a:avLst/>
            </a:prstGeom>
            <a:solidFill>
              <a:schemeClr val="accent1">
                <a:lumMod val="20000"/>
                <a:lumOff val="80000"/>
              </a:schemeClr>
            </a:solid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98" name="TextBox 97"/>
            <p:cNvSpPr txBox="1"/>
            <p:nvPr/>
          </p:nvSpPr>
          <p:spPr>
            <a:xfrm>
              <a:off x="1105625" y="3867894"/>
              <a:ext cx="1949212" cy="484746"/>
            </a:xfrm>
            <a:prstGeom prst="rect">
              <a:avLst/>
            </a:prstGeom>
            <a:noFill/>
            <a:ln w="19050">
              <a:noFill/>
            </a:ln>
          </p:spPr>
          <p:txBody>
            <a:bodyPr wrap="square" lIns="68579" tIns="34289" rIns="68579" bIns="34289" rtlCol="0">
              <a:spAutoFit/>
            </a:bodyPr>
            <a:lstStyle/>
            <a:p>
              <a:pPr>
                <a:lnSpc>
                  <a:spcPct val="150000"/>
                </a:lnSpc>
              </a:pPr>
              <a:r>
                <a:rPr lang="zh-CN" altLang="en-US" sz="1800" dirty="0" smtClean="0">
                  <a:latin typeface="微软雅黑" pitchFamily="34" charset="-122"/>
                  <a:ea typeface="微软雅黑" pitchFamily="34" charset="-122"/>
                  <a:cs typeface="+mn-ea"/>
                </a:rPr>
                <a:t>适用范围：</a:t>
              </a:r>
              <a:r>
                <a:rPr lang="zh-CN" altLang="en-US" sz="1800" b="1" dirty="0">
                  <a:solidFill>
                    <a:srgbClr val="C00000"/>
                  </a:solidFill>
                  <a:latin typeface="微软雅黑" pitchFamily="34" charset="-122"/>
                  <a:ea typeface="微软雅黑" pitchFamily="34" charset="-122"/>
                  <a:cs typeface="+mn-ea"/>
                </a:rPr>
                <a:t>同城、异地</a:t>
              </a:r>
              <a:r>
                <a:rPr lang="zh-CN" altLang="en-US" sz="1800" dirty="0">
                  <a:latin typeface="微软雅黑" pitchFamily="34" charset="-122"/>
                  <a:ea typeface="微软雅黑" pitchFamily="34" charset="-122"/>
                  <a:cs typeface="+mn-ea"/>
                </a:rPr>
                <a:t>均</a:t>
              </a:r>
              <a:r>
                <a:rPr lang="zh-CN" altLang="en-US" sz="1800" dirty="0" smtClean="0">
                  <a:latin typeface="微软雅黑" pitchFamily="34" charset="-122"/>
                  <a:ea typeface="微软雅黑" pitchFamily="34" charset="-122"/>
                  <a:cs typeface="+mn-ea"/>
                </a:rPr>
                <a:t>可</a:t>
              </a:r>
              <a:endParaRPr lang="zh-CN" altLang="en-US" sz="1800" dirty="0">
                <a:latin typeface="微软雅黑" pitchFamily="34" charset="-122"/>
                <a:ea typeface="微软雅黑" pitchFamily="34" charset="-122"/>
                <a:cs typeface="+mn-ea"/>
              </a:endParaRPr>
            </a:p>
          </p:txBody>
        </p:sp>
      </p:grpSp>
    </p:spTree>
    <p:custDataLst>
      <p:tags r:id="rId1"/>
    </p:custDataLst>
    <p:extLst>
      <p:ext uri="{BB962C8B-B14F-4D97-AF65-F5344CB8AC3E}">
        <p14:creationId xmlns:p14="http://schemas.microsoft.com/office/powerpoint/2010/main" val="130680492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491967"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信用卡</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cxnSp>
        <p:nvCxnSpPr>
          <p:cNvPr id="22" name="MH_Other_1"/>
          <p:cNvCxnSpPr>
            <a:cxnSpLocks noChangeShapeType="1"/>
          </p:cNvCxnSpPr>
          <p:nvPr>
            <p:custDataLst>
              <p:tags r:id="rId7"/>
            </p:custDataLst>
          </p:nvPr>
        </p:nvCxnSpPr>
        <p:spPr bwMode="auto">
          <a:xfrm>
            <a:off x="3286733" y="1626992"/>
            <a:ext cx="0" cy="2191466"/>
          </a:xfrm>
          <a:prstGeom prst="line">
            <a:avLst/>
          </a:prstGeom>
          <a:noFill/>
          <a:ln w="12700" cap="rnd" algn="ctr">
            <a:solidFill>
              <a:srgbClr val="084CA1"/>
            </a:solidFill>
            <a:prstDash val="sysDash"/>
            <a:miter lim="800000"/>
            <a:headEnd/>
            <a:tailEnd/>
          </a:ln>
          <a:extLst>
            <a:ext uri="{909E8E84-426E-40DD-AFC4-6F175D3DCCD1}">
              <a14:hiddenFill xmlns:a14="http://schemas.microsoft.com/office/drawing/2010/main">
                <a:noFill/>
              </a14:hiddenFill>
            </a:ext>
          </a:extLst>
        </p:spPr>
      </p:cxnSp>
      <p:cxnSp>
        <p:nvCxnSpPr>
          <p:cNvPr id="23" name="MH_Other_2"/>
          <p:cNvCxnSpPr>
            <a:cxnSpLocks noChangeShapeType="1"/>
          </p:cNvCxnSpPr>
          <p:nvPr>
            <p:custDataLst>
              <p:tags r:id="rId8"/>
            </p:custDataLst>
          </p:nvPr>
        </p:nvCxnSpPr>
        <p:spPr bwMode="auto">
          <a:xfrm>
            <a:off x="2979403" y="1626992"/>
            <a:ext cx="307332" cy="0"/>
          </a:xfrm>
          <a:prstGeom prst="line">
            <a:avLst/>
          </a:prstGeom>
          <a:noFill/>
          <a:ln w="12700" cap="rnd" algn="ctr">
            <a:solidFill>
              <a:srgbClr val="084CA1"/>
            </a:solidFill>
            <a:prstDash val="sysDash"/>
            <a:miter lim="800000"/>
            <a:headEnd type="oval" w="med" len="med"/>
            <a:tailEnd/>
          </a:ln>
          <a:extLst>
            <a:ext uri="{909E8E84-426E-40DD-AFC4-6F175D3DCCD1}">
              <a14:hiddenFill xmlns:a14="http://schemas.microsoft.com/office/drawing/2010/main">
                <a:noFill/>
              </a14:hiddenFill>
            </a:ext>
          </a:extLst>
        </p:spPr>
      </p:cxnSp>
      <p:cxnSp>
        <p:nvCxnSpPr>
          <p:cNvPr id="24" name="MH_Other_3"/>
          <p:cNvCxnSpPr>
            <a:cxnSpLocks noChangeShapeType="1"/>
          </p:cNvCxnSpPr>
          <p:nvPr>
            <p:custDataLst>
              <p:tags r:id="rId9"/>
            </p:custDataLst>
          </p:nvPr>
        </p:nvCxnSpPr>
        <p:spPr bwMode="auto">
          <a:xfrm>
            <a:off x="2979403" y="3793769"/>
            <a:ext cx="307332" cy="0"/>
          </a:xfrm>
          <a:prstGeom prst="line">
            <a:avLst/>
          </a:prstGeom>
          <a:noFill/>
          <a:ln w="12700" cap="rnd" algn="ctr">
            <a:solidFill>
              <a:srgbClr val="084CA1"/>
            </a:solidFill>
            <a:prstDash val="sysDash"/>
            <a:miter lim="800000"/>
            <a:headEnd type="oval" w="med" len="med"/>
            <a:tailEnd/>
          </a:ln>
          <a:extLst>
            <a:ext uri="{909E8E84-426E-40DD-AFC4-6F175D3DCCD1}">
              <a14:hiddenFill xmlns:a14="http://schemas.microsoft.com/office/drawing/2010/main">
                <a:noFill/>
              </a14:hiddenFill>
            </a:ext>
          </a:extLst>
        </p:spPr>
      </p:cxnSp>
      <p:cxnSp>
        <p:nvCxnSpPr>
          <p:cNvPr id="25" name="MH_Other_9"/>
          <p:cNvCxnSpPr>
            <a:cxnSpLocks noChangeShapeType="1"/>
          </p:cNvCxnSpPr>
          <p:nvPr>
            <p:custDataLst>
              <p:tags r:id="rId10"/>
            </p:custDataLst>
          </p:nvPr>
        </p:nvCxnSpPr>
        <p:spPr bwMode="auto">
          <a:xfrm>
            <a:off x="3291103" y="2058067"/>
            <a:ext cx="372876" cy="13294"/>
          </a:xfrm>
          <a:prstGeom prst="straightConnector1">
            <a:avLst/>
          </a:prstGeom>
          <a:noFill/>
          <a:ln w="12700" cap="rnd" algn="ctr">
            <a:solidFill>
              <a:srgbClr val="084CA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cxnSp>
        <p:nvCxnSpPr>
          <p:cNvPr id="26" name="MH_Other_10"/>
          <p:cNvCxnSpPr>
            <a:cxnSpLocks noChangeShapeType="1"/>
          </p:cNvCxnSpPr>
          <p:nvPr>
            <p:custDataLst>
              <p:tags r:id="rId11"/>
            </p:custDataLst>
          </p:nvPr>
        </p:nvCxnSpPr>
        <p:spPr bwMode="auto">
          <a:xfrm>
            <a:off x="3296929" y="2715129"/>
            <a:ext cx="372876" cy="13294"/>
          </a:xfrm>
          <a:prstGeom prst="straightConnector1">
            <a:avLst/>
          </a:prstGeom>
          <a:noFill/>
          <a:ln w="12700" cap="rnd" algn="ctr">
            <a:solidFill>
              <a:srgbClr val="084CA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cxnSp>
        <p:nvCxnSpPr>
          <p:cNvPr id="27" name="MH_Other_11"/>
          <p:cNvCxnSpPr>
            <a:cxnSpLocks noChangeShapeType="1"/>
          </p:cNvCxnSpPr>
          <p:nvPr>
            <p:custDataLst>
              <p:tags r:id="rId12"/>
            </p:custDataLst>
          </p:nvPr>
        </p:nvCxnSpPr>
        <p:spPr bwMode="auto">
          <a:xfrm>
            <a:off x="3286733" y="3372188"/>
            <a:ext cx="371419" cy="15192"/>
          </a:xfrm>
          <a:prstGeom prst="straightConnector1">
            <a:avLst/>
          </a:prstGeom>
          <a:noFill/>
          <a:ln w="12700" cap="rnd" algn="ctr">
            <a:solidFill>
              <a:srgbClr val="084CA1"/>
            </a:solidFill>
            <a:prstDash val="sysDash"/>
            <a:miter lim="800000"/>
            <a:headEnd type="oval" w="med" len="med"/>
            <a:tailEnd type="triangle" w="med" len="med"/>
          </a:ln>
          <a:extLst>
            <a:ext uri="{909E8E84-426E-40DD-AFC4-6F175D3DCCD1}">
              <a14:hiddenFill xmlns:a14="http://schemas.microsoft.com/office/drawing/2010/main">
                <a:noFill/>
              </a14:hiddenFill>
            </a:ext>
          </a:extLst>
        </p:spPr>
      </p:cxnSp>
      <p:sp>
        <p:nvSpPr>
          <p:cNvPr id="28" name="MH_SubTitle_1"/>
          <p:cNvSpPr txBox="1">
            <a:spLocks noChangeArrowheads="1"/>
          </p:cNvSpPr>
          <p:nvPr>
            <p:custDataLst>
              <p:tags r:id="rId13"/>
            </p:custDataLst>
          </p:nvPr>
        </p:nvSpPr>
        <p:spPr bwMode="auto">
          <a:xfrm>
            <a:off x="3786330" y="1832085"/>
            <a:ext cx="880683" cy="438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defRPr sz="2100">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sz="15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eaLnBrk="0" fontAlgn="base" hangingPunct="0">
              <a:spcAft>
                <a:spcPct val="0"/>
              </a:spcAft>
              <a:defRPr sz="1300">
                <a:solidFill>
                  <a:schemeClr val="tx1"/>
                </a:solidFill>
                <a:latin typeface="Calibri" pitchFamily="34" charset="0"/>
                <a:ea typeface="宋体" pitchFamily="2" charset="-122"/>
              </a:defRPr>
            </a:lvl6pPr>
            <a:lvl7pPr marL="2971800" indent="-228600" eaLnBrk="0" fontAlgn="base" hangingPunct="0">
              <a:spcAft>
                <a:spcPct val="0"/>
              </a:spcAft>
              <a:defRPr sz="1300">
                <a:solidFill>
                  <a:schemeClr val="tx1"/>
                </a:solidFill>
                <a:latin typeface="Calibri" pitchFamily="34" charset="0"/>
                <a:ea typeface="宋体" pitchFamily="2" charset="-122"/>
              </a:defRPr>
            </a:lvl7pPr>
            <a:lvl8pPr marL="3429000" indent="-228600" eaLnBrk="0" fontAlgn="base" hangingPunct="0">
              <a:spcAft>
                <a:spcPct val="0"/>
              </a:spcAft>
              <a:defRPr sz="1300">
                <a:solidFill>
                  <a:schemeClr val="tx1"/>
                </a:solidFill>
                <a:latin typeface="Calibri" pitchFamily="34" charset="0"/>
                <a:ea typeface="宋体" pitchFamily="2" charset="-122"/>
              </a:defRPr>
            </a:lvl8pPr>
            <a:lvl9pPr marL="3886200" indent="-228600" eaLnBrk="0" fontAlgn="base" hangingPunct="0">
              <a:spcAft>
                <a:spcPct val="0"/>
              </a:spcAft>
              <a:defRPr sz="1300">
                <a:solidFill>
                  <a:schemeClr val="tx1"/>
                </a:solidFill>
                <a:latin typeface="Calibri" pitchFamily="34" charset="0"/>
                <a:ea typeface="宋体" pitchFamily="2" charset="-122"/>
              </a:defRPr>
            </a:lvl9pPr>
          </a:lstStyle>
          <a:p>
            <a:pPr eaLnBrk="1" hangingPunct="1"/>
            <a:r>
              <a:rPr lang="zh-CN" altLang="en-US" sz="1800" b="1" dirty="0" smtClean="0">
                <a:solidFill>
                  <a:srgbClr val="084CA1"/>
                </a:solidFill>
                <a:latin typeface="微软雅黑" pitchFamily="34" charset="-122"/>
                <a:ea typeface="微软雅黑" pitchFamily="34" charset="-122"/>
              </a:rPr>
              <a:t>透支额</a:t>
            </a:r>
            <a:endParaRPr lang="zh-CN" altLang="en-US" sz="1800" b="1" dirty="0">
              <a:solidFill>
                <a:srgbClr val="084CA1"/>
              </a:solidFill>
              <a:latin typeface="微软雅黑" pitchFamily="34" charset="-122"/>
              <a:ea typeface="微软雅黑" pitchFamily="34" charset="-122"/>
            </a:endParaRPr>
          </a:p>
        </p:txBody>
      </p:sp>
      <p:sp>
        <p:nvSpPr>
          <p:cNvPr id="29" name="MH_Text_1"/>
          <p:cNvSpPr txBox="1">
            <a:spLocks noChangeArrowheads="1"/>
          </p:cNvSpPr>
          <p:nvPr>
            <p:custDataLst>
              <p:tags r:id="rId14"/>
            </p:custDataLst>
          </p:nvPr>
        </p:nvSpPr>
        <p:spPr bwMode="auto">
          <a:xfrm>
            <a:off x="4783729" y="1660344"/>
            <a:ext cx="3313791" cy="782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rmAutofit lnSpcReduction="10000"/>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285750" indent="-285750">
              <a:lnSpc>
                <a:spcPct val="150000"/>
              </a:lnSpc>
              <a:buFont typeface="Wingdings" pitchFamily="2" charset="2"/>
              <a:buChar char="ü"/>
              <a:defRPr/>
            </a:pPr>
            <a:r>
              <a:rPr lang="zh-CN" altLang="en-US" sz="1800" dirty="0">
                <a:latin typeface="微软雅黑" pitchFamily="34" charset="-122"/>
              </a:rPr>
              <a:t>金卡最高不得超过</a:t>
            </a:r>
            <a:r>
              <a:rPr lang="en-US" altLang="zh-CN" sz="1800" dirty="0">
                <a:latin typeface="微软雅黑" pitchFamily="34" charset="-122"/>
              </a:rPr>
              <a:t>10 000</a:t>
            </a:r>
            <a:r>
              <a:rPr lang="zh-CN" altLang="en-US" sz="1800" dirty="0" smtClean="0">
                <a:latin typeface="微软雅黑" pitchFamily="34" charset="-122"/>
              </a:rPr>
              <a:t>元</a:t>
            </a:r>
            <a:endParaRPr lang="en-US" altLang="zh-CN" sz="1800" dirty="0" smtClean="0">
              <a:latin typeface="微软雅黑" pitchFamily="34" charset="-122"/>
            </a:endParaRPr>
          </a:p>
          <a:p>
            <a:pPr marL="285750" indent="-285750">
              <a:lnSpc>
                <a:spcPct val="150000"/>
              </a:lnSpc>
              <a:buFont typeface="Wingdings" pitchFamily="2" charset="2"/>
              <a:buChar char="ü"/>
              <a:defRPr/>
            </a:pPr>
            <a:r>
              <a:rPr lang="zh-CN" altLang="en-US" sz="1800" dirty="0" smtClean="0">
                <a:latin typeface="微软雅黑" pitchFamily="34" charset="-122"/>
              </a:rPr>
              <a:t>普通</a:t>
            </a:r>
            <a:r>
              <a:rPr lang="zh-CN" altLang="en-US" sz="1800" dirty="0">
                <a:latin typeface="微软雅黑" pitchFamily="34" charset="-122"/>
              </a:rPr>
              <a:t>卡最高不得超过</a:t>
            </a:r>
            <a:r>
              <a:rPr lang="en-US" altLang="zh-CN" sz="1800" dirty="0">
                <a:latin typeface="微软雅黑" pitchFamily="34" charset="-122"/>
              </a:rPr>
              <a:t>5 000</a:t>
            </a:r>
            <a:r>
              <a:rPr lang="zh-CN" altLang="en-US" sz="1800" dirty="0">
                <a:latin typeface="微软雅黑" pitchFamily="34" charset="-122"/>
              </a:rPr>
              <a:t>元</a:t>
            </a:r>
            <a:endParaRPr lang="zh-CN" altLang="en-US" sz="1800" dirty="0" smtClean="0">
              <a:solidFill>
                <a:schemeClr val="tx1">
                  <a:lumMod val="50000"/>
                  <a:lumOff val="50000"/>
                </a:schemeClr>
              </a:solidFill>
              <a:latin typeface="幼圆" panose="02010509060101010101" pitchFamily="49" charset="-122"/>
              <a:ea typeface="幼圆" panose="02010509060101010101" pitchFamily="49" charset="-122"/>
            </a:endParaRPr>
          </a:p>
        </p:txBody>
      </p:sp>
      <p:sp>
        <p:nvSpPr>
          <p:cNvPr id="30" name="MH_SubTitle_1"/>
          <p:cNvSpPr txBox="1">
            <a:spLocks noChangeArrowheads="1"/>
          </p:cNvSpPr>
          <p:nvPr>
            <p:custDataLst>
              <p:tags r:id="rId15"/>
            </p:custDataLst>
          </p:nvPr>
        </p:nvSpPr>
        <p:spPr bwMode="auto">
          <a:xfrm>
            <a:off x="3786330" y="2470155"/>
            <a:ext cx="997399" cy="438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defRPr sz="2100">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sz="15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eaLnBrk="0" fontAlgn="base" hangingPunct="0">
              <a:spcAft>
                <a:spcPct val="0"/>
              </a:spcAft>
              <a:defRPr sz="1300">
                <a:solidFill>
                  <a:schemeClr val="tx1"/>
                </a:solidFill>
                <a:latin typeface="Calibri" pitchFamily="34" charset="0"/>
                <a:ea typeface="宋体" pitchFamily="2" charset="-122"/>
              </a:defRPr>
            </a:lvl6pPr>
            <a:lvl7pPr marL="2971800" indent="-228600" eaLnBrk="0" fontAlgn="base" hangingPunct="0">
              <a:spcAft>
                <a:spcPct val="0"/>
              </a:spcAft>
              <a:defRPr sz="1300">
                <a:solidFill>
                  <a:schemeClr val="tx1"/>
                </a:solidFill>
                <a:latin typeface="Calibri" pitchFamily="34" charset="0"/>
                <a:ea typeface="宋体" pitchFamily="2" charset="-122"/>
              </a:defRPr>
            </a:lvl7pPr>
            <a:lvl8pPr marL="3429000" indent="-228600" eaLnBrk="0" fontAlgn="base" hangingPunct="0">
              <a:spcAft>
                <a:spcPct val="0"/>
              </a:spcAft>
              <a:defRPr sz="1300">
                <a:solidFill>
                  <a:schemeClr val="tx1"/>
                </a:solidFill>
                <a:latin typeface="Calibri" pitchFamily="34" charset="0"/>
                <a:ea typeface="宋体" pitchFamily="2" charset="-122"/>
              </a:defRPr>
            </a:lvl8pPr>
            <a:lvl9pPr marL="3886200" indent="-228600" eaLnBrk="0" fontAlgn="base" hangingPunct="0">
              <a:spcAft>
                <a:spcPct val="0"/>
              </a:spcAft>
              <a:defRPr sz="1300">
                <a:solidFill>
                  <a:schemeClr val="tx1"/>
                </a:solidFill>
                <a:latin typeface="Calibri" pitchFamily="34" charset="0"/>
                <a:ea typeface="宋体" pitchFamily="2" charset="-122"/>
              </a:defRPr>
            </a:lvl9pPr>
          </a:lstStyle>
          <a:p>
            <a:pPr eaLnBrk="1" hangingPunct="1"/>
            <a:r>
              <a:rPr lang="zh-CN" altLang="en-US" sz="1800" b="1" dirty="0" smtClean="0">
                <a:solidFill>
                  <a:srgbClr val="084CA1"/>
                </a:solidFill>
                <a:latin typeface="微软雅黑" pitchFamily="34" charset="-122"/>
                <a:ea typeface="微软雅黑" pitchFamily="34" charset="-122"/>
              </a:rPr>
              <a:t>透支期限</a:t>
            </a:r>
            <a:endParaRPr lang="zh-CN" altLang="en-US" sz="1800" b="1" dirty="0">
              <a:solidFill>
                <a:srgbClr val="084CA1"/>
              </a:solidFill>
              <a:latin typeface="微软雅黑" pitchFamily="34" charset="-122"/>
              <a:ea typeface="微软雅黑" pitchFamily="34" charset="-122"/>
            </a:endParaRPr>
          </a:p>
        </p:txBody>
      </p:sp>
      <p:sp>
        <p:nvSpPr>
          <p:cNvPr id="31" name="MH_Text_1"/>
          <p:cNvSpPr txBox="1">
            <a:spLocks noChangeArrowheads="1"/>
          </p:cNvSpPr>
          <p:nvPr>
            <p:custDataLst>
              <p:tags r:id="rId16"/>
            </p:custDataLst>
          </p:nvPr>
        </p:nvSpPr>
        <p:spPr bwMode="auto">
          <a:xfrm>
            <a:off x="4783729" y="2582347"/>
            <a:ext cx="2543133" cy="3646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285750" indent="-285750">
              <a:lnSpc>
                <a:spcPct val="150000"/>
              </a:lnSpc>
              <a:buFont typeface="Wingdings" pitchFamily="2" charset="2"/>
              <a:buChar char="ü"/>
              <a:defRPr/>
            </a:pPr>
            <a:r>
              <a:rPr lang="zh-CN" altLang="en-US" sz="1800" dirty="0">
                <a:latin typeface="微软雅黑" pitchFamily="34" charset="-122"/>
              </a:rPr>
              <a:t>最长为</a:t>
            </a:r>
            <a:r>
              <a:rPr lang="en-US" altLang="zh-CN" sz="1800" dirty="0">
                <a:latin typeface="微软雅黑" pitchFamily="34" charset="-122"/>
              </a:rPr>
              <a:t>60</a:t>
            </a:r>
            <a:r>
              <a:rPr lang="zh-CN" altLang="en-US" sz="1800" dirty="0">
                <a:latin typeface="微软雅黑" pitchFamily="34" charset="-122"/>
              </a:rPr>
              <a:t>天</a:t>
            </a:r>
          </a:p>
        </p:txBody>
      </p:sp>
      <p:sp>
        <p:nvSpPr>
          <p:cNvPr id="32" name="MH_SubTitle_1"/>
          <p:cNvSpPr txBox="1">
            <a:spLocks noChangeArrowheads="1"/>
          </p:cNvSpPr>
          <p:nvPr>
            <p:custDataLst>
              <p:tags r:id="rId17"/>
            </p:custDataLst>
          </p:nvPr>
        </p:nvSpPr>
        <p:spPr bwMode="auto">
          <a:xfrm>
            <a:off x="3786330" y="3153801"/>
            <a:ext cx="997399" cy="438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a:defRPr sz="2100">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sz="15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eaLnBrk="0" fontAlgn="base" hangingPunct="0">
              <a:spcAft>
                <a:spcPct val="0"/>
              </a:spcAft>
              <a:defRPr sz="1300">
                <a:solidFill>
                  <a:schemeClr val="tx1"/>
                </a:solidFill>
                <a:latin typeface="Calibri" pitchFamily="34" charset="0"/>
                <a:ea typeface="宋体" pitchFamily="2" charset="-122"/>
              </a:defRPr>
            </a:lvl6pPr>
            <a:lvl7pPr marL="2971800" indent="-228600" eaLnBrk="0" fontAlgn="base" hangingPunct="0">
              <a:spcAft>
                <a:spcPct val="0"/>
              </a:spcAft>
              <a:defRPr sz="1300">
                <a:solidFill>
                  <a:schemeClr val="tx1"/>
                </a:solidFill>
                <a:latin typeface="Calibri" pitchFamily="34" charset="0"/>
                <a:ea typeface="宋体" pitchFamily="2" charset="-122"/>
              </a:defRPr>
            </a:lvl7pPr>
            <a:lvl8pPr marL="3429000" indent="-228600" eaLnBrk="0" fontAlgn="base" hangingPunct="0">
              <a:spcAft>
                <a:spcPct val="0"/>
              </a:spcAft>
              <a:defRPr sz="1300">
                <a:solidFill>
                  <a:schemeClr val="tx1"/>
                </a:solidFill>
                <a:latin typeface="Calibri" pitchFamily="34" charset="0"/>
                <a:ea typeface="宋体" pitchFamily="2" charset="-122"/>
              </a:defRPr>
            </a:lvl8pPr>
            <a:lvl9pPr marL="3886200" indent="-228600" eaLnBrk="0" fontAlgn="base" hangingPunct="0">
              <a:spcAft>
                <a:spcPct val="0"/>
              </a:spcAft>
              <a:defRPr sz="1300">
                <a:solidFill>
                  <a:schemeClr val="tx1"/>
                </a:solidFill>
                <a:latin typeface="Calibri" pitchFamily="34" charset="0"/>
                <a:ea typeface="宋体" pitchFamily="2" charset="-122"/>
              </a:defRPr>
            </a:lvl9pPr>
          </a:lstStyle>
          <a:p>
            <a:pPr eaLnBrk="1" hangingPunct="1"/>
            <a:r>
              <a:rPr lang="zh-CN" altLang="en-US" sz="1800" b="1" dirty="0" smtClean="0">
                <a:solidFill>
                  <a:srgbClr val="084CA1"/>
                </a:solidFill>
                <a:latin typeface="微软雅黑" pitchFamily="34" charset="-122"/>
                <a:ea typeface="微软雅黑" pitchFamily="34" charset="-122"/>
              </a:rPr>
              <a:t>透支利息</a:t>
            </a:r>
            <a:endParaRPr lang="zh-CN" altLang="en-US" sz="1800" b="1" dirty="0">
              <a:solidFill>
                <a:srgbClr val="084CA1"/>
              </a:solidFill>
              <a:latin typeface="微软雅黑" pitchFamily="34" charset="-122"/>
              <a:ea typeface="微软雅黑" pitchFamily="34" charset="-122"/>
            </a:endParaRPr>
          </a:p>
        </p:txBody>
      </p:sp>
      <p:sp>
        <p:nvSpPr>
          <p:cNvPr id="33" name="MH_Text_1"/>
          <p:cNvSpPr txBox="1">
            <a:spLocks noChangeArrowheads="1"/>
          </p:cNvSpPr>
          <p:nvPr>
            <p:custDataLst>
              <p:tags r:id="rId18"/>
            </p:custDataLst>
          </p:nvPr>
        </p:nvSpPr>
        <p:spPr bwMode="auto">
          <a:xfrm>
            <a:off x="2703152" y="3802057"/>
            <a:ext cx="6440848" cy="1305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o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285750" indent="-285750">
              <a:lnSpc>
                <a:spcPct val="150000"/>
              </a:lnSpc>
              <a:buFont typeface="Wingdings" pitchFamily="2" charset="2"/>
              <a:buChar char="ü"/>
              <a:defRPr/>
            </a:pPr>
            <a:r>
              <a:rPr lang="zh-CN" altLang="en-US" sz="1800" dirty="0">
                <a:latin typeface="微软雅黑" pitchFamily="34" charset="-122"/>
              </a:rPr>
              <a:t>自签单日或银行记账日起</a:t>
            </a:r>
            <a:r>
              <a:rPr lang="en-US" altLang="zh-CN" sz="1800" dirty="0">
                <a:latin typeface="微软雅黑" pitchFamily="34" charset="-122"/>
              </a:rPr>
              <a:t>15</a:t>
            </a:r>
            <a:r>
              <a:rPr lang="zh-CN" altLang="en-US" sz="1800" dirty="0">
                <a:latin typeface="微软雅黑" pitchFamily="34" charset="-122"/>
              </a:rPr>
              <a:t>日内按日息万分之五</a:t>
            </a:r>
            <a:r>
              <a:rPr lang="zh-CN" altLang="en-US" sz="1800" dirty="0" smtClean="0">
                <a:latin typeface="微软雅黑" pitchFamily="34" charset="-122"/>
              </a:rPr>
              <a:t>计算</a:t>
            </a:r>
            <a:endParaRPr lang="en-US" altLang="zh-CN" sz="1800" dirty="0" smtClean="0">
              <a:latin typeface="微软雅黑" pitchFamily="34" charset="-122"/>
            </a:endParaRPr>
          </a:p>
          <a:p>
            <a:pPr marL="285750" indent="-285750">
              <a:lnSpc>
                <a:spcPct val="150000"/>
              </a:lnSpc>
              <a:buFont typeface="Wingdings" pitchFamily="2" charset="2"/>
              <a:buChar char="ü"/>
              <a:defRPr/>
            </a:pPr>
            <a:r>
              <a:rPr lang="zh-CN" altLang="en-US" sz="1800" dirty="0">
                <a:latin typeface="微软雅黑" pitchFamily="34" charset="-122"/>
              </a:rPr>
              <a:t>超过</a:t>
            </a:r>
            <a:r>
              <a:rPr lang="en-US" altLang="zh-CN" sz="1800" dirty="0">
                <a:latin typeface="微软雅黑" pitchFamily="34" charset="-122"/>
              </a:rPr>
              <a:t>15</a:t>
            </a:r>
            <a:r>
              <a:rPr lang="zh-CN" altLang="en-US" sz="1800" dirty="0">
                <a:latin typeface="微软雅黑" pitchFamily="34" charset="-122"/>
              </a:rPr>
              <a:t>日按日息万分之十</a:t>
            </a:r>
            <a:r>
              <a:rPr lang="zh-CN" altLang="en-US" sz="1800" dirty="0" smtClean="0">
                <a:latin typeface="微软雅黑" pitchFamily="34" charset="-122"/>
              </a:rPr>
              <a:t>计算；</a:t>
            </a:r>
            <a:endParaRPr lang="en-US" altLang="zh-CN" sz="1800" dirty="0" smtClean="0">
              <a:latin typeface="微软雅黑" pitchFamily="34" charset="-122"/>
            </a:endParaRPr>
          </a:p>
          <a:p>
            <a:pPr marL="285750" indent="-285750">
              <a:lnSpc>
                <a:spcPct val="150000"/>
              </a:lnSpc>
              <a:buFont typeface="Wingdings" pitchFamily="2" charset="2"/>
              <a:buChar char="ü"/>
              <a:defRPr/>
            </a:pPr>
            <a:r>
              <a:rPr lang="zh-CN" altLang="en-US" sz="1800" dirty="0">
                <a:latin typeface="微软雅黑" pitchFamily="34" charset="-122"/>
              </a:rPr>
              <a:t>超过</a:t>
            </a:r>
            <a:r>
              <a:rPr lang="en-US" altLang="zh-CN" sz="1800" dirty="0">
                <a:latin typeface="微软雅黑" pitchFamily="34" charset="-122"/>
              </a:rPr>
              <a:t>30</a:t>
            </a:r>
            <a:r>
              <a:rPr lang="zh-CN" altLang="en-US" sz="1800" dirty="0">
                <a:latin typeface="微软雅黑" pitchFamily="34" charset="-122"/>
              </a:rPr>
              <a:t>日或透支金额超过规定</a:t>
            </a:r>
            <a:r>
              <a:rPr lang="zh-CN" altLang="en-US" sz="1800" dirty="0" smtClean="0">
                <a:latin typeface="微软雅黑" pitchFamily="34" charset="-122"/>
              </a:rPr>
              <a:t>限额，</a:t>
            </a:r>
            <a:r>
              <a:rPr lang="zh-CN" altLang="en-US" sz="1800" dirty="0">
                <a:latin typeface="微软雅黑" pitchFamily="34" charset="-122"/>
              </a:rPr>
              <a:t>按日息万分之十五计算</a:t>
            </a:r>
            <a:endParaRPr lang="zh-CN" altLang="en-US" sz="1800" dirty="0" smtClean="0">
              <a:solidFill>
                <a:schemeClr val="tx1">
                  <a:lumMod val="50000"/>
                  <a:lumOff val="50000"/>
                </a:schemeClr>
              </a:solidFill>
              <a:latin typeface="幼圆" panose="02010509060101010101" pitchFamily="49" charset="-122"/>
              <a:ea typeface="幼圆" panose="02010509060101010101" pitchFamily="49" charset="-122"/>
            </a:endParaRPr>
          </a:p>
        </p:txBody>
      </p:sp>
      <p:pic>
        <p:nvPicPr>
          <p:cNvPr id="34" name="Picture 2" descr="http://mpic.tiankong.com/c6d/c78/c6dc788ffb82f71655785fd63c69b11c/640.jpg@!670w"/>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54000" y="1576840"/>
            <a:ext cx="2666744" cy="2276576"/>
          </a:xfrm>
          <a:prstGeom prst="rect">
            <a:avLst/>
          </a:prstGeom>
          <a:noFill/>
          <a:extLst>
            <a:ext uri="{909E8E84-426E-40DD-AFC4-6F175D3DCCD1}">
              <a14:hiddenFill xmlns:a14="http://schemas.microsoft.com/office/drawing/2010/main">
                <a:solidFill>
                  <a:srgbClr val="FFFFFF"/>
                </a:solidFill>
              </a14:hiddenFill>
            </a:ext>
          </a:extLst>
        </p:spPr>
      </p:pic>
      <p:sp>
        <p:nvSpPr>
          <p:cNvPr id="35" name="矩形 34"/>
          <p:cNvSpPr/>
          <p:nvPr/>
        </p:nvSpPr>
        <p:spPr>
          <a:xfrm>
            <a:off x="254000" y="1133590"/>
            <a:ext cx="4801314" cy="369332"/>
          </a:xfrm>
          <a:prstGeom prst="rect">
            <a:avLst/>
          </a:prstGeom>
        </p:spPr>
        <p:txBody>
          <a:bodyPr wrap="none">
            <a:spAutoFit/>
          </a:bodyPr>
          <a:lstStyle/>
          <a:p>
            <a:r>
              <a:rPr lang="zh-CN" altLang="en-US" sz="1800" b="1" dirty="0">
                <a:latin typeface="微软雅黑" pitchFamily="34" charset="-122"/>
                <a:ea typeface="微软雅黑" pitchFamily="34" charset="-122"/>
              </a:rPr>
              <a:t>信用卡在规定的限额和期限内允许善意</a:t>
            </a:r>
            <a:r>
              <a:rPr lang="zh-CN" altLang="en-US" sz="1800" b="1" dirty="0" smtClean="0">
                <a:latin typeface="微软雅黑" pitchFamily="34" charset="-122"/>
                <a:ea typeface="微软雅黑" pitchFamily="34" charset="-122"/>
              </a:rPr>
              <a:t>透支</a:t>
            </a:r>
            <a:r>
              <a:rPr lang="zh-CN" altLang="en-US" sz="1800" b="1" dirty="0">
                <a:latin typeface="微软雅黑" pitchFamily="34" charset="-122"/>
                <a:ea typeface="微软雅黑" pitchFamily="34" charset="-122"/>
              </a:rPr>
              <a:t>：</a:t>
            </a:r>
            <a:endParaRPr lang="zh-CN" altLang="en-US" sz="1800" b="1" dirty="0"/>
          </a:p>
        </p:txBody>
      </p:sp>
    </p:spTree>
    <p:custDataLst>
      <p:tags r:id="rId1"/>
    </p:custDataLst>
    <p:extLst>
      <p:ext uri="{BB962C8B-B14F-4D97-AF65-F5344CB8AC3E}">
        <p14:creationId xmlns:p14="http://schemas.microsoft.com/office/powerpoint/2010/main" val="107188640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261134"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汇兑</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aphicFrame>
        <p:nvGraphicFramePr>
          <p:cNvPr id="36" name="表格 35"/>
          <p:cNvGraphicFramePr>
            <a:graphicFrameLocks noGrp="1"/>
          </p:cNvGraphicFramePr>
          <p:nvPr>
            <p:extLst>
              <p:ext uri="{D42A27DB-BD31-4B8C-83A1-F6EECF244321}">
                <p14:modId xmlns:p14="http://schemas.microsoft.com/office/powerpoint/2010/main" val="431880129"/>
              </p:ext>
            </p:extLst>
          </p:nvPr>
        </p:nvGraphicFramePr>
        <p:xfrm>
          <a:off x="961999" y="1123950"/>
          <a:ext cx="7031716" cy="3540743"/>
        </p:xfrm>
        <a:graphic>
          <a:graphicData uri="http://schemas.openxmlformats.org/drawingml/2006/table">
            <a:tbl>
              <a:tblPr firstRow="1" bandRow="1">
                <a:tableStyleId>{69CF1AB2-1976-4502-BF36-3FF5EA218861}</a:tableStyleId>
              </a:tblPr>
              <a:tblGrid>
                <a:gridCol w="1365565"/>
                <a:gridCol w="5666151"/>
              </a:tblGrid>
              <a:tr h="873388">
                <a:tc>
                  <a:txBody>
                    <a:bodyPr/>
                    <a:lstStyle>
                      <a:lvl1pPr marL="0" algn="l" defTabSz="685703" rtl="0" eaLnBrk="1" latinLnBrk="0" hangingPunct="1">
                        <a:defRPr sz="1400" b="1" kern="1200">
                          <a:solidFill>
                            <a:schemeClr val="tx1"/>
                          </a:solidFill>
                          <a:latin typeface="Calibri"/>
                        </a:defRPr>
                      </a:lvl1pPr>
                      <a:lvl2pPr marL="342851" algn="l" defTabSz="685703" rtl="0" eaLnBrk="1" latinLnBrk="0" hangingPunct="1">
                        <a:defRPr sz="1400" b="1" kern="1200">
                          <a:solidFill>
                            <a:schemeClr val="tx1"/>
                          </a:solidFill>
                          <a:latin typeface="Calibri"/>
                        </a:defRPr>
                      </a:lvl2pPr>
                      <a:lvl3pPr marL="685703" algn="l" defTabSz="685703" rtl="0" eaLnBrk="1" latinLnBrk="0" hangingPunct="1">
                        <a:defRPr sz="1400" b="1" kern="1200">
                          <a:solidFill>
                            <a:schemeClr val="tx1"/>
                          </a:solidFill>
                          <a:latin typeface="Calibri"/>
                        </a:defRPr>
                      </a:lvl3pPr>
                      <a:lvl4pPr marL="1028555" algn="l" defTabSz="685703" rtl="0" eaLnBrk="1" latinLnBrk="0" hangingPunct="1">
                        <a:defRPr sz="1400" b="1" kern="1200">
                          <a:solidFill>
                            <a:schemeClr val="tx1"/>
                          </a:solidFill>
                          <a:latin typeface="Calibri"/>
                        </a:defRPr>
                      </a:lvl4pPr>
                      <a:lvl5pPr marL="1371405" algn="l" defTabSz="685703" rtl="0" eaLnBrk="1" latinLnBrk="0" hangingPunct="1">
                        <a:defRPr sz="1400" b="1" kern="1200">
                          <a:solidFill>
                            <a:schemeClr val="tx1"/>
                          </a:solidFill>
                          <a:latin typeface="Calibri"/>
                        </a:defRPr>
                      </a:lvl5pPr>
                      <a:lvl6pPr marL="1714256" algn="l" defTabSz="685703" rtl="0" eaLnBrk="1" latinLnBrk="0" hangingPunct="1">
                        <a:defRPr sz="1400" b="1" kern="1200">
                          <a:solidFill>
                            <a:schemeClr val="tx1"/>
                          </a:solidFill>
                          <a:latin typeface="Calibri"/>
                        </a:defRPr>
                      </a:lvl6pPr>
                      <a:lvl7pPr marL="2057108" algn="l" defTabSz="685703" rtl="0" eaLnBrk="1" latinLnBrk="0" hangingPunct="1">
                        <a:defRPr sz="1400" b="1" kern="1200">
                          <a:solidFill>
                            <a:schemeClr val="tx1"/>
                          </a:solidFill>
                          <a:latin typeface="Calibri"/>
                        </a:defRPr>
                      </a:lvl7pPr>
                      <a:lvl8pPr marL="2399959" algn="l" defTabSz="685703" rtl="0" eaLnBrk="1" latinLnBrk="0" hangingPunct="1">
                        <a:defRPr sz="1400" b="1" kern="1200">
                          <a:solidFill>
                            <a:schemeClr val="tx1"/>
                          </a:solidFill>
                          <a:latin typeface="Calibri"/>
                        </a:defRPr>
                      </a:lvl8pPr>
                      <a:lvl9pPr marL="2742809" algn="l" defTabSz="685703" rtl="0" eaLnBrk="1" latinLnBrk="0" hangingPunct="1">
                        <a:defRPr sz="1400" b="1" kern="1200">
                          <a:solidFill>
                            <a:schemeClr val="tx1"/>
                          </a:solidFill>
                          <a:latin typeface="Calibri"/>
                        </a:defRPr>
                      </a:lvl9pPr>
                    </a:lstStyle>
                    <a:p>
                      <a:pPr algn="ctr">
                        <a:lnSpc>
                          <a:spcPct val="150000"/>
                        </a:lnSpc>
                      </a:pPr>
                      <a:r>
                        <a:rPr lang="zh-CN" altLang="en-US" sz="1800" b="0" dirty="0" smtClean="0">
                          <a:latin typeface="微软雅黑" pitchFamily="34" charset="-122"/>
                          <a:ea typeface="微软雅黑" pitchFamily="34" charset="-122"/>
                        </a:rPr>
                        <a:t>含义</a:t>
                      </a:r>
                      <a:endParaRPr lang="zh-CN" altLang="en-US" sz="1800" b="0" dirty="0">
                        <a:solidFill>
                          <a:schemeClr val="tx1"/>
                        </a:solidFill>
                        <a:latin typeface="微软雅黑" pitchFamily="34" charset="-122"/>
                        <a:ea typeface="微软雅黑" pitchFamily="34" charset="-122"/>
                        <a:cs typeface="+mn-ea"/>
                      </a:endParaRPr>
                    </a:p>
                  </a:txBody>
                  <a:tcPr anchor="ctr">
                    <a:noFill/>
                  </a:tcPr>
                </a:tc>
                <a:tc>
                  <a:txBody>
                    <a:bodyPr/>
                    <a:lstStyle>
                      <a:lvl1pPr marL="0" algn="l" defTabSz="685703" rtl="0" eaLnBrk="1" latinLnBrk="0" hangingPunct="1">
                        <a:defRPr sz="1400" b="1" kern="1200">
                          <a:solidFill>
                            <a:schemeClr val="tx1"/>
                          </a:solidFill>
                          <a:latin typeface="Calibri"/>
                        </a:defRPr>
                      </a:lvl1pPr>
                      <a:lvl2pPr marL="342851" algn="l" defTabSz="685703" rtl="0" eaLnBrk="1" latinLnBrk="0" hangingPunct="1">
                        <a:defRPr sz="1400" b="1" kern="1200">
                          <a:solidFill>
                            <a:schemeClr val="tx1"/>
                          </a:solidFill>
                          <a:latin typeface="Calibri"/>
                        </a:defRPr>
                      </a:lvl2pPr>
                      <a:lvl3pPr marL="685703" algn="l" defTabSz="685703" rtl="0" eaLnBrk="1" latinLnBrk="0" hangingPunct="1">
                        <a:defRPr sz="1400" b="1" kern="1200">
                          <a:solidFill>
                            <a:schemeClr val="tx1"/>
                          </a:solidFill>
                          <a:latin typeface="Calibri"/>
                        </a:defRPr>
                      </a:lvl3pPr>
                      <a:lvl4pPr marL="1028555" algn="l" defTabSz="685703" rtl="0" eaLnBrk="1" latinLnBrk="0" hangingPunct="1">
                        <a:defRPr sz="1400" b="1" kern="1200">
                          <a:solidFill>
                            <a:schemeClr val="tx1"/>
                          </a:solidFill>
                          <a:latin typeface="Calibri"/>
                        </a:defRPr>
                      </a:lvl4pPr>
                      <a:lvl5pPr marL="1371405" algn="l" defTabSz="685703" rtl="0" eaLnBrk="1" latinLnBrk="0" hangingPunct="1">
                        <a:defRPr sz="1400" b="1" kern="1200">
                          <a:solidFill>
                            <a:schemeClr val="tx1"/>
                          </a:solidFill>
                          <a:latin typeface="Calibri"/>
                        </a:defRPr>
                      </a:lvl5pPr>
                      <a:lvl6pPr marL="1714256" algn="l" defTabSz="685703" rtl="0" eaLnBrk="1" latinLnBrk="0" hangingPunct="1">
                        <a:defRPr sz="1400" b="1" kern="1200">
                          <a:solidFill>
                            <a:schemeClr val="tx1"/>
                          </a:solidFill>
                          <a:latin typeface="Calibri"/>
                        </a:defRPr>
                      </a:lvl6pPr>
                      <a:lvl7pPr marL="2057108" algn="l" defTabSz="685703" rtl="0" eaLnBrk="1" latinLnBrk="0" hangingPunct="1">
                        <a:defRPr sz="1400" b="1" kern="1200">
                          <a:solidFill>
                            <a:schemeClr val="tx1"/>
                          </a:solidFill>
                          <a:latin typeface="Calibri"/>
                        </a:defRPr>
                      </a:lvl7pPr>
                      <a:lvl8pPr marL="2399959" algn="l" defTabSz="685703" rtl="0" eaLnBrk="1" latinLnBrk="0" hangingPunct="1">
                        <a:defRPr sz="1400" b="1" kern="1200">
                          <a:solidFill>
                            <a:schemeClr val="tx1"/>
                          </a:solidFill>
                          <a:latin typeface="Calibri"/>
                        </a:defRPr>
                      </a:lvl8pPr>
                      <a:lvl9pPr marL="2742809" algn="l" defTabSz="685703" rtl="0" eaLnBrk="1" latinLnBrk="0" hangingPunct="1">
                        <a:defRPr sz="1400" b="1" kern="1200">
                          <a:solidFill>
                            <a:schemeClr val="tx1"/>
                          </a:solidFill>
                          <a:latin typeface="Calibri"/>
                        </a:defRPr>
                      </a:lvl9pPr>
                    </a:lstStyle>
                    <a:p>
                      <a:pPr algn="l">
                        <a:lnSpc>
                          <a:spcPct val="150000"/>
                        </a:lnSpc>
                      </a:pPr>
                      <a:r>
                        <a:rPr lang="zh-CN" altLang="en-US" sz="1800" b="1" dirty="0" smtClean="0">
                          <a:latin typeface="微软雅黑" pitchFamily="34" charset="-122"/>
                          <a:ea typeface="微软雅黑" pitchFamily="34" charset="-122"/>
                        </a:rPr>
                        <a:t>汇兑</a:t>
                      </a:r>
                      <a:r>
                        <a:rPr lang="zh-CN" altLang="en-US" sz="1800" b="0" dirty="0" smtClean="0">
                          <a:latin typeface="微软雅黑" pitchFamily="34" charset="-122"/>
                          <a:ea typeface="微软雅黑" pitchFamily="34" charset="-122"/>
                        </a:rPr>
                        <a:t>又称“汇兑结算”，是汇款人委托银行将其款项支付给收款人的结算方式。</a:t>
                      </a:r>
                      <a:r>
                        <a:rPr lang="zh-CN" altLang="en-US" sz="1800" b="1" u="dbl" baseline="0" dirty="0" smtClean="0">
                          <a:solidFill>
                            <a:srgbClr val="C00000"/>
                          </a:solidFill>
                          <a:latin typeface="微软雅黑" pitchFamily="34" charset="-122"/>
                          <a:ea typeface="微软雅黑" pitchFamily="34" charset="-122"/>
                        </a:rPr>
                        <a:t>单位</a:t>
                      </a:r>
                      <a:r>
                        <a:rPr lang="zh-CN" altLang="en-US" sz="1800" b="1" dirty="0" smtClean="0">
                          <a:solidFill>
                            <a:srgbClr val="C00000"/>
                          </a:solidFill>
                          <a:latin typeface="微软雅黑" pitchFamily="34" charset="-122"/>
                          <a:ea typeface="微软雅黑" pitchFamily="34" charset="-122"/>
                        </a:rPr>
                        <a:t>和</a:t>
                      </a:r>
                      <a:r>
                        <a:rPr lang="zh-CN" altLang="en-US" sz="1800" b="1" u="dbl" baseline="0" dirty="0" smtClean="0">
                          <a:solidFill>
                            <a:srgbClr val="C00000"/>
                          </a:solidFill>
                          <a:latin typeface="微软雅黑" pitchFamily="34" charset="-122"/>
                          <a:ea typeface="微软雅黑" pitchFamily="34" charset="-122"/>
                        </a:rPr>
                        <a:t>个人</a:t>
                      </a:r>
                      <a:r>
                        <a:rPr lang="zh-CN" altLang="en-US" sz="1800" b="1" dirty="0" smtClean="0">
                          <a:solidFill>
                            <a:srgbClr val="C00000"/>
                          </a:solidFill>
                          <a:latin typeface="微软雅黑" pitchFamily="34" charset="-122"/>
                          <a:ea typeface="微软雅黑" pitchFamily="34" charset="-122"/>
                        </a:rPr>
                        <a:t>的各种款项的结算</a:t>
                      </a:r>
                      <a:r>
                        <a:rPr lang="zh-CN" altLang="en-US" sz="1800" b="0" dirty="0" smtClean="0">
                          <a:latin typeface="微软雅黑" pitchFamily="34" charset="-122"/>
                          <a:ea typeface="微软雅黑" pitchFamily="34" charset="-122"/>
                        </a:rPr>
                        <a:t>，均可使用汇兑结算方式。</a:t>
                      </a:r>
                      <a:endParaRPr lang="zh-CN" altLang="en-US" sz="1800" b="0" dirty="0">
                        <a:solidFill>
                          <a:schemeClr val="tx1"/>
                        </a:solidFill>
                        <a:latin typeface="微软雅黑" pitchFamily="34" charset="-122"/>
                        <a:ea typeface="微软雅黑" pitchFamily="34" charset="-122"/>
                        <a:cs typeface="+mn-ea"/>
                      </a:endParaRPr>
                    </a:p>
                  </a:txBody>
                  <a:tcPr anchor="ctr">
                    <a:noFill/>
                  </a:tcPr>
                </a:tc>
              </a:tr>
              <a:tr h="590253">
                <a:tc>
                  <a:txBody>
                    <a:bodyPr/>
                    <a:lstStyle>
                      <a:lvl1pPr marL="0" algn="l" defTabSz="685703" rtl="0" eaLnBrk="1" latinLnBrk="0" hangingPunct="1">
                        <a:defRPr sz="1400" kern="1200">
                          <a:solidFill>
                            <a:schemeClr val="tx1"/>
                          </a:solidFill>
                          <a:latin typeface="Calibri"/>
                        </a:defRPr>
                      </a:lvl1pPr>
                      <a:lvl2pPr marL="342851" algn="l" defTabSz="685703" rtl="0" eaLnBrk="1" latinLnBrk="0" hangingPunct="1">
                        <a:defRPr sz="1400" kern="1200">
                          <a:solidFill>
                            <a:schemeClr val="tx1"/>
                          </a:solidFill>
                          <a:latin typeface="Calibri"/>
                        </a:defRPr>
                      </a:lvl2pPr>
                      <a:lvl3pPr marL="685703" algn="l" defTabSz="685703" rtl="0" eaLnBrk="1" latinLnBrk="0" hangingPunct="1">
                        <a:defRPr sz="1400" kern="1200">
                          <a:solidFill>
                            <a:schemeClr val="tx1"/>
                          </a:solidFill>
                          <a:latin typeface="Calibri"/>
                        </a:defRPr>
                      </a:lvl3pPr>
                      <a:lvl4pPr marL="1028555" algn="l" defTabSz="685703" rtl="0" eaLnBrk="1" latinLnBrk="0" hangingPunct="1">
                        <a:defRPr sz="1400" kern="1200">
                          <a:solidFill>
                            <a:schemeClr val="tx1"/>
                          </a:solidFill>
                          <a:latin typeface="Calibri"/>
                        </a:defRPr>
                      </a:lvl4pPr>
                      <a:lvl5pPr marL="1371405" algn="l" defTabSz="685703" rtl="0" eaLnBrk="1" latinLnBrk="0" hangingPunct="1">
                        <a:defRPr sz="1400" kern="1200">
                          <a:solidFill>
                            <a:schemeClr val="tx1"/>
                          </a:solidFill>
                          <a:latin typeface="Calibri"/>
                        </a:defRPr>
                      </a:lvl5pPr>
                      <a:lvl6pPr marL="1714256" algn="l" defTabSz="685703" rtl="0" eaLnBrk="1" latinLnBrk="0" hangingPunct="1">
                        <a:defRPr sz="1400" kern="1200">
                          <a:solidFill>
                            <a:schemeClr val="tx1"/>
                          </a:solidFill>
                          <a:latin typeface="Calibri"/>
                        </a:defRPr>
                      </a:lvl6pPr>
                      <a:lvl7pPr marL="2057108" algn="l" defTabSz="685703" rtl="0" eaLnBrk="1" latinLnBrk="0" hangingPunct="1">
                        <a:defRPr sz="1400" kern="1200">
                          <a:solidFill>
                            <a:schemeClr val="tx1"/>
                          </a:solidFill>
                          <a:latin typeface="Calibri"/>
                        </a:defRPr>
                      </a:lvl7pPr>
                      <a:lvl8pPr marL="2399959" algn="l" defTabSz="685703" rtl="0" eaLnBrk="1" latinLnBrk="0" hangingPunct="1">
                        <a:defRPr sz="1400" kern="1200">
                          <a:solidFill>
                            <a:schemeClr val="tx1"/>
                          </a:solidFill>
                          <a:latin typeface="Calibri"/>
                        </a:defRPr>
                      </a:lvl8pPr>
                      <a:lvl9pPr marL="2742809" algn="l" defTabSz="685703" rtl="0" eaLnBrk="1" latinLnBrk="0" hangingPunct="1">
                        <a:defRPr sz="1400" kern="1200">
                          <a:solidFill>
                            <a:schemeClr val="tx1"/>
                          </a:solidFill>
                          <a:latin typeface="Calibri"/>
                        </a:defRPr>
                      </a:lvl9pPr>
                    </a:lstStyle>
                    <a:p>
                      <a:pPr algn="ctr">
                        <a:lnSpc>
                          <a:spcPct val="150000"/>
                        </a:lnSpc>
                      </a:pPr>
                      <a:r>
                        <a:rPr lang="zh-CN" altLang="en-US" sz="1800" b="0" dirty="0" smtClean="0">
                          <a:latin typeface="微软雅黑" pitchFamily="34" charset="-122"/>
                          <a:ea typeface="微软雅黑" pitchFamily="34" charset="-122"/>
                        </a:rPr>
                        <a:t>特点</a:t>
                      </a:r>
                      <a:endParaRPr lang="zh-CN" altLang="en-US" sz="1800" b="0" dirty="0">
                        <a:solidFill>
                          <a:schemeClr val="tx1"/>
                        </a:solidFill>
                        <a:latin typeface="微软雅黑" pitchFamily="34" charset="-122"/>
                        <a:ea typeface="微软雅黑" pitchFamily="34" charset="-122"/>
                        <a:cs typeface="+mn-ea"/>
                      </a:endParaRPr>
                    </a:p>
                  </a:txBody>
                  <a:tcPr anchor="ctr">
                    <a:noFill/>
                  </a:tcPr>
                </a:tc>
                <a:tc>
                  <a:txBody>
                    <a:bodyPr/>
                    <a:lstStyle>
                      <a:lvl1pPr marL="0" algn="l" defTabSz="685703" rtl="0" eaLnBrk="1" latinLnBrk="0" hangingPunct="1">
                        <a:defRPr sz="1400" kern="1200">
                          <a:solidFill>
                            <a:schemeClr val="tx1"/>
                          </a:solidFill>
                          <a:latin typeface="Calibri"/>
                        </a:defRPr>
                      </a:lvl1pPr>
                      <a:lvl2pPr marL="342851" algn="l" defTabSz="685703" rtl="0" eaLnBrk="1" latinLnBrk="0" hangingPunct="1">
                        <a:defRPr sz="1400" kern="1200">
                          <a:solidFill>
                            <a:schemeClr val="tx1"/>
                          </a:solidFill>
                          <a:latin typeface="Calibri"/>
                        </a:defRPr>
                      </a:lvl2pPr>
                      <a:lvl3pPr marL="685703" algn="l" defTabSz="685703" rtl="0" eaLnBrk="1" latinLnBrk="0" hangingPunct="1">
                        <a:defRPr sz="1400" kern="1200">
                          <a:solidFill>
                            <a:schemeClr val="tx1"/>
                          </a:solidFill>
                          <a:latin typeface="Calibri"/>
                        </a:defRPr>
                      </a:lvl3pPr>
                      <a:lvl4pPr marL="1028555" algn="l" defTabSz="685703" rtl="0" eaLnBrk="1" latinLnBrk="0" hangingPunct="1">
                        <a:defRPr sz="1400" kern="1200">
                          <a:solidFill>
                            <a:schemeClr val="tx1"/>
                          </a:solidFill>
                          <a:latin typeface="Calibri"/>
                        </a:defRPr>
                      </a:lvl4pPr>
                      <a:lvl5pPr marL="1371405" algn="l" defTabSz="685703" rtl="0" eaLnBrk="1" latinLnBrk="0" hangingPunct="1">
                        <a:defRPr sz="1400" kern="1200">
                          <a:solidFill>
                            <a:schemeClr val="tx1"/>
                          </a:solidFill>
                          <a:latin typeface="Calibri"/>
                        </a:defRPr>
                      </a:lvl5pPr>
                      <a:lvl6pPr marL="1714256" algn="l" defTabSz="685703" rtl="0" eaLnBrk="1" latinLnBrk="0" hangingPunct="1">
                        <a:defRPr sz="1400" kern="1200">
                          <a:solidFill>
                            <a:schemeClr val="tx1"/>
                          </a:solidFill>
                          <a:latin typeface="Calibri"/>
                        </a:defRPr>
                      </a:lvl6pPr>
                      <a:lvl7pPr marL="2057108" algn="l" defTabSz="685703" rtl="0" eaLnBrk="1" latinLnBrk="0" hangingPunct="1">
                        <a:defRPr sz="1400" kern="1200">
                          <a:solidFill>
                            <a:schemeClr val="tx1"/>
                          </a:solidFill>
                          <a:latin typeface="Calibri"/>
                        </a:defRPr>
                      </a:lvl7pPr>
                      <a:lvl8pPr marL="2399959" algn="l" defTabSz="685703" rtl="0" eaLnBrk="1" latinLnBrk="0" hangingPunct="1">
                        <a:defRPr sz="1400" kern="1200">
                          <a:solidFill>
                            <a:schemeClr val="tx1"/>
                          </a:solidFill>
                          <a:latin typeface="Calibri"/>
                        </a:defRPr>
                      </a:lvl8pPr>
                      <a:lvl9pPr marL="2742809" algn="l" defTabSz="685703" rtl="0" eaLnBrk="1" latinLnBrk="0" hangingPunct="1">
                        <a:defRPr sz="1400" kern="1200">
                          <a:solidFill>
                            <a:schemeClr val="tx1"/>
                          </a:solidFill>
                          <a:latin typeface="Calibri"/>
                        </a:defRPr>
                      </a:lvl9pPr>
                    </a:lstStyle>
                    <a:p>
                      <a:pPr algn="l">
                        <a:lnSpc>
                          <a:spcPct val="150000"/>
                        </a:lnSpc>
                      </a:pPr>
                      <a:r>
                        <a:rPr lang="zh-CN" altLang="en-US" sz="1800" b="0" dirty="0" smtClean="0">
                          <a:latin typeface="微软雅黑" pitchFamily="34" charset="-122"/>
                          <a:ea typeface="微软雅黑" pitchFamily="34" charset="-122"/>
                        </a:rPr>
                        <a:t>（</a:t>
                      </a:r>
                      <a:r>
                        <a:rPr lang="en-US" altLang="zh-CN" sz="1800" b="0" dirty="0" smtClean="0">
                          <a:latin typeface="微软雅黑" pitchFamily="34" charset="-122"/>
                          <a:ea typeface="微软雅黑" pitchFamily="34" charset="-122"/>
                        </a:rPr>
                        <a:t>1</a:t>
                      </a:r>
                      <a:r>
                        <a:rPr lang="zh-CN" altLang="en-US" sz="1800" b="0" dirty="0" smtClean="0">
                          <a:latin typeface="微软雅黑" pitchFamily="34" charset="-122"/>
                          <a:ea typeface="微软雅黑" pitchFamily="34" charset="-122"/>
                        </a:rPr>
                        <a:t>）无金额起点限制     （</a:t>
                      </a:r>
                      <a:r>
                        <a:rPr lang="en-US" altLang="zh-CN" sz="1800" b="0" dirty="0" smtClean="0">
                          <a:latin typeface="微软雅黑" pitchFamily="34" charset="-122"/>
                          <a:ea typeface="微软雅黑" pitchFamily="34" charset="-122"/>
                        </a:rPr>
                        <a:t>2</a:t>
                      </a:r>
                      <a:r>
                        <a:rPr lang="zh-CN" altLang="en-US" sz="1800" b="0" dirty="0" smtClean="0">
                          <a:latin typeface="微软雅黑" pitchFamily="34" charset="-122"/>
                          <a:ea typeface="微软雅黑" pitchFamily="34" charset="-122"/>
                        </a:rPr>
                        <a:t>）手续简便，划款迅速</a:t>
                      </a:r>
                      <a:endParaRPr lang="zh-CN" altLang="en-US" sz="1800" b="0" kern="1200" dirty="0" smtClean="0">
                        <a:solidFill>
                          <a:schemeClr val="tx1"/>
                        </a:solidFill>
                        <a:effectLst/>
                        <a:latin typeface="微软雅黑" pitchFamily="34" charset="-122"/>
                        <a:ea typeface="微软雅黑" pitchFamily="34" charset="-122"/>
                        <a:cs typeface="+mn-ea"/>
                      </a:endParaRPr>
                    </a:p>
                  </a:txBody>
                  <a:tcPr anchor="ctr">
                    <a:noFill/>
                  </a:tcPr>
                </a:tc>
              </a:tr>
              <a:tr h="613989">
                <a:tc>
                  <a:txBody>
                    <a:bodyPr/>
                    <a:lstStyle/>
                    <a:p>
                      <a:pPr algn="ctr">
                        <a:lnSpc>
                          <a:spcPct val="150000"/>
                        </a:lnSpc>
                      </a:pPr>
                      <a:r>
                        <a:rPr lang="zh-CN" altLang="en-US" sz="1800" b="0" dirty="0" smtClean="0">
                          <a:solidFill>
                            <a:schemeClr val="tx1"/>
                          </a:solidFill>
                          <a:latin typeface="微软雅黑" pitchFamily="34" charset="-122"/>
                          <a:ea typeface="微软雅黑" pitchFamily="34" charset="-122"/>
                          <a:cs typeface="+mn-ea"/>
                        </a:rPr>
                        <a:t>适用范围</a:t>
                      </a:r>
                      <a:endParaRPr lang="zh-CN" altLang="en-US" sz="1800" b="0" dirty="0">
                        <a:solidFill>
                          <a:schemeClr val="tx1"/>
                        </a:solidFill>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zh-CN" sz="1800" b="1" kern="1200" dirty="0" smtClean="0">
                          <a:solidFill>
                            <a:srgbClr val="C00000"/>
                          </a:solidFill>
                          <a:latin typeface="微软雅黑" pitchFamily="34" charset="-122"/>
                          <a:ea typeface="微软雅黑" pitchFamily="34" charset="-122"/>
                          <a:cs typeface="+mn-cs"/>
                        </a:rPr>
                        <a:t>异地</a:t>
                      </a:r>
                      <a:r>
                        <a:rPr lang="zh-CN" altLang="zh-CN" sz="1800" b="0" kern="1200" dirty="0" smtClean="0">
                          <a:solidFill>
                            <a:schemeClr val="dk1"/>
                          </a:solidFill>
                          <a:latin typeface="微软雅黑" pitchFamily="34" charset="-122"/>
                          <a:ea typeface="微软雅黑" pitchFamily="34" charset="-122"/>
                          <a:cs typeface="+mn-cs"/>
                        </a:rPr>
                        <a:t>之间的各种款项结算</a:t>
                      </a:r>
                      <a:endParaRPr lang="zh-CN" altLang="en-US" sz="1800" b="0" kern="1200" dirty="0" smtClean="0">
                        <a:solidFill>
                          <a:schemeClr val="dk1"/>
                        </a:solidFill>
                        <a:latin typeface="微软雅黑" pitchFamily="34" charset="-122"/>
                        <a:ea typeface="微软雅黑" pitchFamily="34" charset="-122"/>
                        <a:cs typeface="+mn-cs"/>
                      </a:endParaRPr>
                    </a:p>
                  </a:txBody>
                  <a:tcPr anchor="ctr">
                    <a:noFill/>
                  </a:tcPr>
                </a:tc>
              </a:tr>
              <a:tr h="1010621">
                <a:tc>
                  <a:txBody>
                    <a:bodyPr/>
                    <a:lstStyle>
                      <a:lvl1pPr marL="0" algn="l" defTabSz="685703" rtl="0" eaLnBrk="1" latinLnBrk="0" hangingPunct="1">
                        <a:defRPr sz="1400" kern="1200">
                          <a:solidFill>
                            <a:schemeClr val="tx1"/>
                          </a:solidFill>
                          <a:latin typeface="Calibri"/>
                        </a:defRPr>
                      </a:lvl1pPr>
                      <a:lvl2pPr marL="342851" algn="l" defTabSz="685703" rtl="0" eaLnBrk="1" latinLnBrk="0" hangingPunct="1">
                        <a:defRPr sz="1400" kern="1200">
                          <a:solidFill>
                            <a:schemeClr val="tx1"/>
                          </a:solidFill>
                          <a:latin typeface="Calibri"/>
                        </a:defRPr>
                      </a:lvl2pPr>
                      <a:lvl3pPr marL="685703" algn="l" defTabSz="685703" rtl="0" eaLnBrk="1" latinLnBrk="0" hangingPunct="1">
                        <a:defRPr sz="1400" kern="1200">
                          <a:solidFill>
                            <a:schemeClr val="tx1"/>
                          </a:solidFill>
                          <a:latin typeface="Calibri"/>
                        </a:defRPr>
                      </a:lvl3pPr>
                      <a:lvl4pPr marL="1028555" algn="l" defTabSz="685703" rtl="0" eaLnBrk="1" latinLnBrk="0" hangingPunct="1">
                        <a:defRPr sz="1400" kern="1200">
                          <a:solidFill>
                            <a:schemeClr val="tx1"/>
                          </a:solidFill>
                          <a:latin typeface="Calibri"/>
                        </a:defRPr>
                      </a:lvl4pPr>
                      <a:lvl5pPr marL="1371405" algn="l" defTabSz="685703" rtl="0" eaLnBrk="1" latinLnBrk="0" hangingPunct="1">
                        <a:defRPr sz="1400" kern="1200">
                          <a:solidFill>
                            <a:schemeClr val="tx1"/>
                          </a:solidFill>
                          <a:latin typeface="Calibri"/>
                        </a:defRPr>
                      </a:lvl5pPr>
                      <a:lvl6pPr marL="1714256" algn="l" defTabSz="685703" rtl="0" eaLnBrk="1" latinLnBrk="0" hangingPunct="1">
                        <a:defRPr sz="1400" kern="1200">
                          <a:solidFill>
                            <a:schemeClr val="tx1"/>
                          </a:solidFill>
                          <a:latin typeface="Calibri"/>
                        </a:defRPr>
                      </a:lvl6pPr>
                      <a:lvl7pPr marL="2057108" algn="l" defTabSz="685703" rtl="0" eaLnBrk="1" latinLnBrk="0" hangingPunct="1">
                        <a:defRPr sz="1400" kern="1200">
                          <a:solidFill>
                            <a:schemeClr val="tx1"/>
                          </a:solidFill>
                          <a:latin typeface="Calibri"/>
                        </a:defRPr>
                      </a:lvl7pPr>
                      <a:lvl8pPr marL="2399959" algn="l" defTabSz="685703" rtl="0" eaLnBrk="1" latinLnBrk="0" hangingPunct="1">
                        <a:defRPr sz="1400" kern="1200">
                          <a:solidFill>
                            <a:schemeClr val="tx1"/>
                          </a:solidFill>
                          <a:latin typeface="Calibri"/>
                        </a:defRPr>
                      </a:lvl8pPr>
                      <a:lvl9pPr marL="2742809" algn="l" defTabSz="685703" rtl="0" eaLnBrk="1" latinLnBrk="0" hangingPunct="1">
                        <a:defRPr sz="1400" kern="1200">
                          <a:solidFill>
                            <a:schemeClr val="tx1"/>
                          </a:solidFill>
                          <a:latin typeface="Calibri"/>
                        </a:defRPr>
                      </a:lvl9pPr>
                    </a:lstStyle>
                    <a:p>
                      <a:pPr algn="ctr">
                        <a:lnSpc>
                          <a:spcPct val="150000"/>
                        </a:lnSpc>
                      </a:pPr>
                      <a:r>
                        <a:rPr lang="zh-CN" altLang="en-US" sz="1800" b="0" dirty="0" smtClean="0">
                          <a:latin typeface="微软雅黑" pitchFamily="34" charset="-122"/>
                          <a:ea typeface="微软雅黑" pitchFamily="34" charset="-122"/>
                        </a:rPr>
                        <a:t>类型</a:t>
                      </a:r>
                      <a:endParaRPr lang="zh-CN" altLang="en-US" sz="1800" b="0" dirty="0">
                        <a:solidFill>
                          <a:schemeClr val="tx1"/>
                        </a:solidFill>
                        <a:latin typeface="微软雅黑" pitchFamily="34" charset="-122"/>
                        <a:ea typeface="微软雅黑" pitchFamily="34" charset="-122"/>
                        <a:cs typeface="+mn-ea"/>
                      </a:endParaRPr>
                    </a:p>
                  </a:txBody>
                  <a:tcPr anchor="ctr">
                    <a:noFill/>
                  </a:tcPr>
                </a:tc>
                <a:tc>
                  <a:txBody>
                    <a:bodyPr/>
                    <a:lstStyle>
                      <a:lvl1pPr marL="0" algn="l" defTabSz="685703" rtl="0" eaLnBrk="1" latinLnBrk="0" hangingPunct="1">
                        <a:defRPr sz="1400" kern="1200">
                          <a:solidFill>
                            <a:schemeClr val="tx1"/>
                          </a:solidFill>
                          <a:latin typeface="Calibri"/>
                        </a:defRPr>
                      </a:lvl1pPr>
                      <a:lvl2pPr marL="342851" algn="l" defTabSz="685703" rtl="0" eaLnBrk="1" latinLnBrk="0" hangingPunct="1">
                        <a:defRPr sz="1400" kern="1200">
                          <a:solidFill>
                            <a:schemeClr val="tx1"/>
                          </a:solidFill>
                          <a:latin typeface="Calibri"/>
                        </a:defRPr>
                      </a:lvl2pPr>
                      <a:lvl3pPr marL="685703" algn="l" defTabSz="685703" rtl="0" eaLnBrk="1" latinLnBrk="0" hangingPunct="1">
                        <a:defRPr sz="1400" kern="1200">
                          <a:solidFill>
                            <a:schemeClr val="tx1"/>
                          </a:solidFill>
                          <a:latin typeface="Calibri"/>
                        </a:defRPr>
                      </a:lvl3pPr>
                      <a:lvl4pPr marL="1028555" algn="l" defTabSz="685703" rtl="0" eaLnBrk="1" latinLnBrk="0" hangingPunct="1">
                        <a:defRPr sz="1400" kern="1200">
                          <a:solidFill>
                            <a:schemeClr val="tx1"/>
                          </a:solidFill>
                          <a:latin typeface="Calibri"/>
                        </a:defRPr>
                      </a:lvl4pPr>
                      <a:lvl5pPr marL="1371405" algn="l" defTabSz="685703" rtl="0" eaLnBrk="1" latinLnBrk="0" hangingPunct="1">
                        <a:defRPr sz="1400" kern="1200">
                          <a:solidFill>
                            <a:schemeClr val="tx1"/>
                          </a:solidFill>
                          <a:latin typeface="Calibri"/>
                        </a:defRPr>
                      </a:lvl5pPr>
                      <a:lvl6pPr marL="1714256" algn="l" defTabSz="685703" rtl="0" eaLnBrk="1" latinLnBrk="0" hangingPunct="1">
                        <a:defRPr sz="1400" kern="1200">
                          <a:solidFill>
                            <a:schemeClr val="tx1"/>
                          </a:solidFill>
                          <a:latin typeface="Calibri"/>
                        </a:defRPr>
                      </a:lvl6pPr>
                      <a:lvl7pPr marL="2057108" algn="l" defTabSz="685703" rtl="0" eaLnBrk="1" latinLnBrk="0" hangingPunct="1">
                        <a:defRPr sz="1400" kern="1200">
                          <a:solidFill>
                            <a:schemeClr val="tx1"/>
                          </a:solidFill>
                          <a:latin typeface="Calibri"/>
                        </a:defRPr>
                      </a:lvl7pPr>
                      <a:lvl8pPr marL="2399959" algn="l" defTabSz="685703" rtl="0" eaLnBrk="1" latinLnBrk="0" hangingPunct="1">
                        <a:defRPr sz="1400" kern="1200">
                          <a:solidFill>
                            <a:schemeClr val="tx1"/>
                          </a:solidFill>
                          <a:latin typeface="Calibri"/>
                        </a:defRPr>
                      </a:lvl8pPr>
                      <a:lvl9pPr marL="2742809" algn="l" defTabSz="685703" rtl="0" eaLnBrk="1" latinLnBrk="0" hangingPunct="1">
                        <a:defRPr sz="1400" kern="1200">
                          <a:solidFill>
                            <a:schemeClr val="tx1"/>
                          </a:solidFill>
                          <a:latin typeface="Calibri"/>
                        </a:defRPr>
                      </a:lvl9pPr>
                    </a:lstStyle>
                    <a:p>
                      <a:pPr algn="l">
                        <a:lnSpc>
                          <a:spcPct val="150000"/>
                        </a:lnSpc>
                      </a:pPr>
                      <a:r>
                        <a:rPr lang="zh-CN" altLang="en-US" sz="1800" b="0" dirty="0" smtClean="0">
                          <a:latin typeface="微软雅黑" pitchFamily="34" charset="-122"/>
                          <a:ea typeface="微软雅黑" pitchFamily="34" charset="-122"/>
                        </a:rPr>
                        <a:t>汇兑根据划转款项的不同方法以及传递方式的不同可以分为</a:t>
                      </a:r>
                      <a:r>
                        <a:rPr lang="zh-CN" altLang="en-US" sz="1800" b="1" u="dbl" baseline="0" dirty="0" smtClean="0">
                          <a:solidFill>
                            <a:srgbClr val="C00000"/>
                          </a:solidFill>
                          <a:latin typeface="微软雅黑" pitchFamily="34" charset="-122"/>
                          <a:ea typeface="微软雅黑" pitchFamily="34" charset="-122"/>
                        </a:rPr>
                        <a:t>信汇</a:t>
                      </a:r>
                      <a:r>
                        <a:rPr lang="zh-CN" altLang="en-US" sz="1800" b="0" dirty="0" smtClean="0">
                          <a:latin typeface="微软雅黑" pitchFamily="34" charset="-122"/>
                          <a:ea typeface="微软雅黑" pitchFamily="34" charset="-122"/>
                        </a:rPr>
                        <a:t>和</a:t>
                      </a:r>
                      <a:r>
                        <a:rPr lang="zh-CN" altLang="en-US" sz="1800" b="1" u="dbl" baseline="0" dirty="0" smtClean="0">
                          <a:solidFill>
                            <a:srgbClr val="C00000"/>
                          </a:solidFill>
                          <a:latin typeface="微软雅黑" pitchFamily="34" charset="-122"/>
                          <a:ea typeface="微软雅黑" pitchFamily="34" charset="-122"/>
                        </a:rPr>
                        <a:t>电汇</a:t>
                      </a:r>
                      <a:r>
                        <a:rPr lang="zh-CN" altLang="en-US" sz="1800" b="0" dirty="0" smtClean="0">
                          <a:latin typeface="微软雅黑" pitchFamily="34" charset="-122"/>
                          <a:ea typeface="微软雅黑" pitchFamily="34" charset="-122"/>
                        </a:rPr>
                        <a:t>两种</a:t>
                      </a:r>
                      <a:endParaRPr lang="zh-CN" altLang="en-US" sz="1800" b="0" dirty="0">
                        <a:solidFill>
                          <a:schemeClr val="tx1"/>
                        </a:solidFill>
                        <a:latin typeface="微软雅黑" pitchFamily="34" charset="-122"/>
                        <a:ea typeface="微软雅黑" pitchFamily="34" charset="-122"/>
                        <a:cs typeface="+mn-ea"/>
                      </a:endParaRPr>
                    </a:p>
                  </a:txBody>
                  <a:tcPr anchor="ctr">
                    <a:noFill/>
                  </a:tcPr>
                </a:tc>
              </a:tr>
            </a:tbl>
          </a:graphicData>
        </a:graphic>
      </p:graphicFrame>
    </p:spTree>
    <p:custDataLst>
      <p:tags r:id="rId1"/>
    </p:custDataLst>
    <p:extLst>
      <p:ext uri="{BB962C8B-B14F-4D97-AF65-F5344CB8AC3E}">
        <p14:creationId xmlns:p14="http://schemas.microsoft.com/office/powerpoint/2010/main" val="42017716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261134"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汇兑</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pic>
        <p:nvPicPr>
          <p:cNvPr id="8195"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50679" y="1296924"/>
            <a:ext cx="6106670" cy="34243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2" name="组合 21"/>
          <p:cNvGrpSpPr/>
          <p:nvPr/>
        </p:nvGrpSpPr>
        <p:grpSpPr>
          <a:xfrm>
            <a:off x="6916603" y="815954"/>
            <a:ext cx="1303697" cy="1309343"/>
            <a:chOff x="7521013" y="301559"/>
            <a:chExt cx="967880" cy="1169798"/>
          </a:xfrm>
        </p:grpSpPr>
        <p:grpSp>
          <p:nvGrpSpPr>
            <p:cNvPr id="23" name="Group 157"/>
            <p:cNvGrpSpPr/>
            <p:nvPr/>
          </p:nvGrpSpPr>
          <p:grpSpPr>
            <a:xfrm rot="1457873">
              <a:off x="7521013" y="301559"/>
              <a:ext cx="967880" cy="1169798"/>
              <a:chOff x="0" y="0"/>
              <a:chExt cx="832429" cy="1006091"/>
            </a:xfrm>
          </p:grpSpPr>
          <p:sp>
            <p:nvSpPr>
              <p:cNvPr id="25"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19050" cap="flat">
                <a:solidFill>
                  <a:srgbClr val="084CA1"/>
                </a:solidFill>
                <a:prstDash val="dash"/>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26" name="Shape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noFill/>
              <a:ln w="1905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24" name="TextBox 23"/>
            <p:cNvSpPr txBox="1"/>
            <p:nvPr/>
          </p:nvSpPr>
          <p:spPr>
            <a:xfrm>
              <a:off x="7770276" y="442019"/>
              <a:ext cx="593279" cy="515576"/>
            </a:xfrm>
            <a:prstGeom prst="rect">
              <a:avLst/>
            </a:prstGeom>
            <a:noFill/>
            <a:ln w="19050">
              <a:noFill/>
            </a:ln>
          </p:spPr>
          <p:txBody>
            <a:bodyPr wrap="square" lIns="68579" tIns="34289" rIns="68579" bIns="34289" rtlCol="0">
              <a:spAutoFit/>
            </a:bodyPr>
            <a:lstStyle/>
            <a:p>
              <a:pPr>
                <a:lnSpc>
                  <a:spcPct val="150000"/>
                </a:lnSpc>
              </a:pPr>
              <a:r>
                <a:rPr lang="zh-CN" altLang="en-US" sz="2200" b="1" dirty="0" smtClean="0">
                  <a:solidFill>
                    <a:srgbClr val="084CA1"/>
                  </a:solidFill>
                  <a:latin typeface="微软雅黑" pitchFamily="34" charset="-122"/>
                  <a:ea typeface="微软雅黑" pitchFamily="34" charset="-122"/>
                  <a:cs typeface="+mn-ea"/>
                </a:rPr>
                <a:t>格 式</a:t>
              </a:r>
              <a:endParaRPr lang="zh-CN" altLang="en-US" sz="2200" b="1" dirty="0">
                <a:solidFill>
                  <a:srgbClr val="084CA1"/>
                </a:solidFill>
                <a:latin typeface="微软雅黑" pitchFamily="34" charset="-122"/>
                <a:ea typeface="微软雅黑" pitchFamily="34" charset="-122"/>
                <a:cs typeface="+mn-ea"/>
              </a:endParaRPr>
            </a:p>
          </p:txBody>
        </p:sp>
      </p:grpSp>
    </p:spTree>
    <p:custDataLst>
      <p:tags r:id="rId1"/>
    </p:custDataLst>
    <p:extLst>
      <p:ext uri="{BB962C8B-B14F-4D97-AF65-F5344CB8AC3E}">
        <p14:creationId xmlns:p14="http://schemas.microsoft.com/office/powerpoint/2010/main" val="365597768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261134"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汇兑</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pic>
        <p:nvPicPr>
          <p:cNvPr id="14" name="图片 13"/>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21954" y="1537494"/>
            <a:ext cx="6418398" cy="3334458"/>
          </a:xfrm>
          <a:prstGeom prst="rect">
            <a:avLst/>
          </a:prstGeom>
        </p:spPr>
      </p:pic>
      <p:grpSp>
        <p:nvGrpSpPr>
          <p:cNvPr id="15" name="组合 14"/>
          <p:cNvGrpSpPr/>
          <p:nvPr/>
        </p:nvGrpSpPr>
        <p:grpSpPr>
          <a:xfrm>
            <a:off x="6916603" y="815954"/>
            <a:ext cx="1303697" cy="1309343"/>
            <a:chOff x="7521013" y="301559"/>
            <a:chExt cx="967880" cy="1169798"/>
          </a:xfrm>
        </p:grpSpPr>
        <p:grpSp>
          <p:nvGrpSpPr>
            <p:cNvPr id="16" name="Group 157"/>
            <p:cNvGrpSpPr/>
            <p:nvPr/>
          </p:nvGrpSpPr>
          <p:grpSpPr>
            <a:xfrm rot="1457873">
              <a:off x="7521013" y="301559"/>
              <a:ext cx="967880" cy="1169798"/>
              <a:chOff x="0" y="0"/>
              <a:chExt cx="832429" cy="1006091"/>
            </a:xfrm>
          </p:grpSpPr>
          <p:sp>
            <p:nvSpPr>
              <p:cNvPr id="18"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19050" cap="flat">
                <a:solidFill>
                  <a:srgbClr val="084CA1"/>
                </a:solidFill>
                <a:prstDash val="dash"/>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19" name="Shape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noFill/>
              <a:ln w="1905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17" name="TextBox 16"/>
            <p:cNvSpPr txBox="1"/>
            <p:nvPr/>
          </p:nvSpPr>
          <p:spPr>
            <a:xfrm>
              <a:off x="7770276" y="442019"/>
              <a:ext cx="593279" cy="515576"/>
            </a:xfrm>
            <a:prstGeom prst="rect">
              <a:avLst/>
            </a:prstGeom>
            <a:noFill/>
            <a:ln w="19050">
              <a:noFill/>
            </a:ln>
          </p:spPr>
          <p:txBody>
            <a:bodyPr wrap="square" lIns="68579" tIns="34289" rIns="68579" bIns="34289" rtlCol="0">
              <a:spAutoFit/>
            </a:bodyPr>
            <a:lstStyle/>
            <a:p>
              <a:pPr>
                <a:lnSpc>
                  <a:spcPct val="150000"/>
                </a:lnSpc>
              </a:pPr>
              <a:r>
                <a:rPr lang="zh-CN" altLang="en-US" sz="2200" b="1" dirty="0" smtClean="0">
                  <a:solidFill>
                    <a:srgbClr val="084CA1"/>
                  </a:solidFill>
                  <a:latin typeface="微软雅黑" pitchFamily="34" charset="-122"/>
                  <a:ea typeface="微软雅黑" pitchFamily="34" charset="-122"/>
                  <a:cs typeface="+mn-ea"/>
                </a:rPr>
                <a:t>格 式</a:t>
              </a:r>
              <a:endParaRPr lang="zh-CN" altLang="en-US" sz="2200" b="1" dirty="0">
                <a:solidFill>
                  <a:srgbClr val="084CA1"/>
                </a:solidFill>
                <a:latin typeface="微软雅黑" pitchFamily="34" charset="-122"/>
                <a:ea typeface="微软雅黑" pitchFamily="34" charset="-122"/>
                <a:cs typeface="+mn-ea"/>
              </a:endParaRPr>
            </a:p>
          </p:txBody>
        </p:sp>
      </p:grpSp>
    </p:spTree>
    <p:custDataLst>
      <p:tags r:id="rId1"/>
    </p:custDataLst>
    <p:extLst>
      <p:ext uri="{BB962C8B-B14F-4D97-AF65-F5344CB8AC3E}">
        <p14:creationId xmlns:p14="http://schemas.microsoft.com/office/powerpoint/2010/main" val="123778229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261134"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汇兑</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21" name="组合 126"/>
          <p:cNvGrpSpPr>
            <a:grpSpLocks/>
          </p:cNvGrpSpPr>
          <p:nvPr/>
        </p:nvGrpSpPr>
        <p:grpSpPr bwMode="auto">
          <a:xfrm>
            <a:off x="1723433" y="1815287"/>
            <a:ext cx="5680075" cy="2901950"/>
            <a:chOff x="1260" y="1706"/>
            <a:chExt cx="8945" cy="4570"/>
          </a:xfrm>
        </p:grpSpPr>
        <p:sp>
          <p:nvSpPr>
            <p:cNvPr id="23" name="自选图形 127"/>
            <p:cNvSpPr>
              <a:spLocks noChangeArrowheads="1"/>
            </p:cNvSpPr>
            <p:nvPr/>
          </p:nvSpPr>
          <p:spPr bwMode="auto">
            <a:xfrm>
              <a:off x="1260" y="5340"/>
              <a:ext cx="2340" cy="936"/>
            </a:xfrm>
            <a:prstGeom prst="flowChartProcess">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4" name="矩形 128"/>
            <p:cNvSpPr>
              <a:spLocks noChangeArrowheads="1"/>
            </p:cNvSpPr>
            <p:nvPr/>
          </p:nvSpPr>
          <p:spPr bwMode="auto">
            <a:xfrm>
              <a:off x="7560" y="5340"/>
              <a:ext cx="2645" cy="936"/>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5" name="矩形 129"/>
            <p:cNvSpPr>
              <a:spLocks noChangeArrowheads="1"/>
            </p:cNvSpPr>
            <p:nvPr/>
          </p:nvSpPr>
          <p:spPr bwMode="auto">
            <a:xfrm>
              <a:off x="7560" y="1706"/>
              <a:ext cx="2532" cy="78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6" name="矩形 130"/>
            <p:cNvSpPr>
              <a:spLocks noChangeArrowheads="1"/>
            </p:cNvSpPr>
            <p:nvPr/>
          </p:nvSpPr>
          <p:spPr bwMode="auto">
            <a:xfrm>
              <a:off x="1440" y="1706"/>
              <a:ext cx="2160" cy="78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27" name="直线 131"/>
            <p:cNvSpPr>
              <a:spLocks noChangeShapeType="1"/>
            </p:cNvSpPr>
            <p:nvPr/>
          </p:nvSpPr>
          <p:spPr bwMode="auto">
            <a:xfrm>
              <a:off x="8867" y="2486"/>
              <a:ext cx="0" cy="2854"/>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28" name="直线 133"/>
            <p:cNvSpPr>
              <a:spLocks noChangeShapeType="1"/>
            </p:cNvSpPr>
            <p:nvPr/>
          </p:nvSpPr>
          <p:spPr bwMode="auto">
            <a:xfrm flipH="1" flipV="1">
              <a:off x="3600" y="5808"/>
              <a:ext cx="3960" cy="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29" name="直线 135"/>
            <p:cNvSpPr>
              <a:spLocks noChangeShapeType="1"/>
            </p:cNvSpPr>
            <p:nvPr/>
          </p:nvSpPr>
          <p:spPr bwMode="auto">
            <a:xfrm flipV="1">
              <a:off x="2948" y="2486"/>
              <a:ext cx="0" cy="2854"/>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30" name="直线 136"/>
            <p:cNvSpPr>
              <a:spLocks noChangeShapeType="1"/>
            </p:cNvSpPr>
            <p:nvPr/>
          </p:nvSpPr>
          <p:spPr bwMode="auto">
            <a:xfrm>
              <a:off x="2054" y="2486"/>
              <a:ext cx="0" cy="2854"/>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pSp>
      <p:grpSp>
        <p:nvGrpSpPr>
          <p:cNvPr id="31" name="组合 30"/>
          <p:cNvGrpSpPr/>
          <p:nvPr/>
        </p:nvGrpSpPr>
        <p:grpSpPr>
          <a:xfrm rot="20971146">
            <a:off x="6622664" y="702952"/>
            <a:ext cx="1637964" cy="1169798"/>
            <a:chOff x="7521013" y="301559"/>
            <a:chExt cx="1051948" cy="1169798"/>
          </a:xfrm>
        </p:grpSpPr>
        <p:grpSp>
          <p:nvGrpSpPr>
            <p:cNvPr id="32" name="Group 157"/>
            <p:cNvGrpSpPr/>
            <p:nvPr/>
          </p:nvGrpSpPr>
          <p:grpSpPr>
            <a:xfrm rot="1457873">
              <a:off x="7521013" y="301559"/>
              <a:ext cx="967880" cy="1169798"/>
              <a:chOff x="0" y="0"/>
              <a:chExt cx="832429" cy="1006091"/>
            </a:xfrm>
          </p:grpSpPr>
          <p:sp>
            <p:nvSpPr>
              <p:cNvPr id="34"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19050" cap="flat">
                <a:solidFill>
                  <a:srgbClr val="084CA1"/>
                </a:solidFill>
                <a:prstDash val="dash"/>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35" name="Shape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noFill/>
              <a:ln w="1905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33" name="TextBox 32"/>
            <p:cNvSpPr txBox="1"/>
            <p:nvPr/>
          </p:nvSpPr>
          <p:spPr>
            <a:xfrm rot="628854">
              <a:off x="7599097" y="553154"/>
              <a:ext cx="973864" cy="407802"/>
            </a:xfrm>
            <a:prstGeom prst="rect">
              <a:avLst/>
            </a:prstGeom>
            <a:noFill/>
            <a:ln w="19050">
              <a:noFill/>
            </a:ln>
          </p:spPr>
          <p:txBody>
            <a:bodyPr wrap="square" lIns="68579" tIns="34289" rIns="68579" bIns="34289" rtlCol="0">
              <a:spAutoFit/>
            </a:bodyPr>
            <a:lstStyle/>
            <a:p>
              <a:r>
                <a:rPr lang="zh-CN" altLang="en-US" sz="2200" b="1" dirty="0" smtClean="0">
                  <a:solidFill>
                    <a:srgbClr val="084CA1"/>
                  </a:solidFill>
                  <a:latin typeface="微软雅黑" pitchFamily="34" charset="-122"/>
                  <a:ea typeface="微软雅黑" pitchFamily="34" charset="-122"/>
                  <a:cs typeface="+mn-ea"/>
                </a:rPr>
                <a:t>结算程序</a:t>
              </a:r>
              <a:endParaRPr lang="zh-CN" altLang="en-US" sz="2200" b="1" dirty="0">
                <a:solidFill>
                  <a:srgbClr val="084CA1"/>
                </a:solidFill>
                <a:latin typeface="微软雅黑" pitchFamily="34" charset="-122"/>
                <a:ea typeface="微软雅黑" pitchFamily="34" charset="-122"/>
                <a:cs typeface="+mn-ea"/>
              </a:endParaRPr>
            </a:p>
          </p:txBody>
        </p:sp>
      </p:grpSp>
      <p:graphicFrame>
        <p:nvGraphicFramePr>
          <p:cNvPr id="36" name="表格 35"/>
          <p:cNvGraphicFramePr>
            <a:graphicFrameLocks noGrp="1"/>
          </p:cNvGraphicFramePr>
          <p:nvPr>
            <p:extLst>
              <p:ext uri="{D42A27DB-BD31-4B8C-83A1-F6EECF244321}">
                <p14:modId xmlns:p14="http://schemas.microsoft.com/office/powerpoint/2010/main" val="1051779244"/>
              </p:ext>
            </p:extLst>
          </p:nvPr>
        </p:nvGraphicFramePr>
        <p:xfrm>
          <a:off x="1778938" y="4263559"/>
          <a:ext cx="1404000" cy="274320"/>
        </p:xfrm>
        <a:graphic>
          <a:graphicData uri="http://schemas.openxmlformats.org/drawingml/2006/table">
            <a:tbl>
              <a:tblPr>
                <a:tableStyleId>{5C22544A-7EE6-4342-B048-85BDC9FD1C3A}</a:tableStyleId>
              </a:tblPr>
              <a:tblGrid>
                <a:gridCol w="1404000"/>
              </a:tblGrid>
              <a:tr h="158719">
                <a:tc>
                  <a:txBody>
                    <a:body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付款人</a:t>
                      </a:r>
                      <a:r>
                        <a:rPr lang="zh-CN" sz="1800" kern="100" dirty="0" smtClean="0">
                          <a:solidFill>
                            <a:schemeClr val="tx1"/>
                          </a:solidFill>
                          <a:effectLst/>
                          <a:latin typeface="微软雅黑" pitchFamily="34" charset="-122"/>
                          <a:ea typeface="微软雅黑" pitchFamily="34" charset="-122"/>
                          <a:cs typeface="+mn-cs"/>
                        </a:rPr>
                        <a:t>开户行</a:t>
                      </a:r>
                      <a:endParaRPr lang="en-US" altLang="zh-CN" sz="1800" kern="100" dirty="0" smtClean="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graphicFrame>
        <p:nvGraphicFramePr>
          <p:cNvPr id="37" name="表格 36"/>
          <p:cNvGraphicFramePr>
            <a:graphicFrameLocks noGrp="1"/>
          </p:cNvGraphicFramePr>
          <p:nvPr>
            <p:extLst>
              <p:ext uri="{D42A27DB-BD31-4B8C-83A1-F6EECF244321}">
                <p14:modId xmlns:p14="http://schemas.microsoft.com/office/powerpoint/2010/main" val="530715275"/>
              </p:ext>
            </p:extLst>
          </p:nvPr>
        </p:nvGraphicFramePr>
        <p:xfrm>
          <a:off x="5834035" y="4263559"/>
          <a:ext cx="1512000" cy="336183"/>
        </p:xfrm>
        <a:graphic>
          <a:graphicData uri="http://schemas.openxmlformats.org/drawingml/2006/table">
            <a:tbl>
              <a:tblPr>
                <a:tableStyleId>{5C22544A-7EE6-4342-B048-85BDC9FD1C3A}</a:tableStyleId>
              </a:tblPr>
              <a:tblGrid>
                <a:gridCol w="1512000"/>
              </a:tblGrid>
              <a:tr h="336183">
                <a:tc>
                  <a:txBody>
                    <a:bodyPr/>
                    <a:lstStyle/>
                    <a:p>
                      <a:pPr marL="0" algn="ctr" defTabSz="914400" rtl="0" eaLnBrk="1" latinLnBrk="0" hangingPunct="1">
                        <a:spcAft>
                          <a:spcPts val="0"/>
                        </a:spcAft>
                      </a:pPr>
                      <a:r>
                        <a:rPr lang="zh-CN" sz="1800" kern="100" dirty="0" smtClean="0">
                          <a:solidFill>
                            <a:schemeClr val="tx1"/>
                          </a:solidFill>
                          <a:effectLst/>
                          <a:latin typeface="微软雅黑" pitchFamily="34" charset="-122"/>
                          <a:ea typeface="微软雅黑" pitchFamily="34" charset="-122"/>
                          <a:cs typeface="+mn-cs"/>
                        </a:rPr>
                        <a:t>收款人开户</a:t>
                      </a:r>
                      <a:r>
                        <a:rPr lang="zh-CN" sz="1800" kern="100" dirty="0">
                          <a:solidFill>
                            <a:schemeClr val="tx1"/>
                          </a:solidFill>
                          <a:effectLst/>
                          <a:latin typeface="微软雅黑" pitchFamily="34" charset="-122"/>
                          <a:ea typeface="微软雅黑" pitchFamily="34" charset="-122"/>
                          <a:cs typeface="+mn-cs"/>
                        </a:rPr>
                        <a:t>行</a:t>
                      </a:r>
                    </a:p>
                  </a:txBody>
                  <a:tcPr marL="0" marR="0" marT="0" marB="0" anchor="ctr">
                    <a:noFill/>
                  </a:tcPr>
                </a:tc>
              </a:tr>
            </a:tbl>
          </a:graphicData>
        </a:graphic>
      </p:graphicFrame>
      <p:graphicFrame>
        <p:nvGraphicFramePr>
          <p:cNvPr id="38" name="表格 37"/>
          <p:cNvGraphicFramePr>
            <a:graphicFrameLocks noGrp="1"/>
          </p:cNvGraphicFramePr>
          <p:nvPr>
            <p:extLst>
              <p:ext uri="{D42A27DB-BD31-4B8C-83A1-F6EECF244321}">
                <p14:modId xmlns:p14="http://schemas.microsoft.com/office/powerpoint/2010/main" val="2814719397"/>
              </p:ext>
            </p:extLst>
          </p:nvPr>
        </p:nvGraphicFramePr>
        <p:xfrm>
          <a:off x="5764588" y="1919040"/>
          <a:ext cx="1548000" cy="274320"/>
        </p:xfrm>
        <a:graphic>
          <a:graphicData uri="http://schemas.openxmlformats.org/drawingml/2006/table">
            <a:tbl>
              <a:tblPr>
                <a:tableStyleId>{5C22544A-7EE6-4342-B048-85BDC9FD1C3A}</a:tableStyleId>
              </a:tblPr>
              <a:tblGrid>
                <a:gridCol w="1548000"/>
              </a:tblGrid>
              <a:tr h="0">
                <a:tc>
                  <a:txBody>
                    <a:bodyPr/>
                    <a:lstStyle/>
                    <a:p>
                      <a:pPr algn="ctr">
                        <a:spcAft>
                          <a:spcPts val="0"/>
                        </a:spcAft>
                      </a:pPr>
                      <a:r>
                        <a:rPr lang="zh-CN" sz="1800" kern="100" dirty="0" smtClean="0">
                          <a:solidFill>
                            <a:schemeClr val="tx1"/>
                          </a:solidFill>
                          <a:effectLst/>
                          <a:latin typeface="微软雅黑" pitchFamily="34" charset="-122"/>
                          <a:ea typeface="微软雅黑" pitchFamily="34" charset="-122"/>
                        </a:rPr>
                        <a:t>收款人</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graphicFrame>
        <p:nvGraphicFramePr>
          <p:cNvPr id="39" name="表格 38"/>
          <p:cNvGraphicFramePr>
            <a:graphicFrameLocks noGrp="1"/>
          </p:cNvGraphicFramePr>
          <p:nvPr>
            <p:extLst>
              <p:ext uri="{D42A27DB-BD31-4B8C-83A1-F6EECF244321}">
                <p14:modId xmlns:p14="http://schemas.microsoft.com/office/powerpoint/2010/main" val="2382697814"/>
              </p:ext>
            </p:extLst>
          </p:nvPr>
        </p:nvGraphicFramePr>
        <p:xfrm>
          <a:off x="1966588" y="1919040"/>
          <a:ext cx="1188720" cy="274320"/>
        </p:xfrm>
        <a:graphic>
          <a:graphicData uri="http://schemas.openxmlformats.org/drawingml/2006/table">
            <a:tbl>
              <a:tblPr>
                <a:tableStyleId>{5C22544A-7EE6-4342-B048-85BDC9FD1C3A}</a:tableStyleId>
              </a:tblPr>
              <a:tblGrid>
                <a:gridCol w="1188720"/>
              </a:tblGrid>
              <a:tr h="160020">
                <a:tc>
                  <a:txBody>
                    <a:body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付款人</a:t>
                      </a:r>
                      <a:endParaRPr lang="zh-CN" sz="1800" kern="100" dirty="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graphicFrame>
        <p:nvGraphicFramePr>
          <p:cNvPr id="40" name="表格 39"/>
          <p:cNvGraphicFramePr>
            <a:graphicFrameLocks noGrp="1"/>
          </p:cNvGraphicFramePr>
          <p:nvPr>
            <p:extLst>
              <p:ext uri="{D42A27DB-BD31-4B8C-83A1-F6EECF244321}">
                <p14:modId xmlns:p14="http://schemas.microsoft.com/office/powerpoint/2010/main" val="3098359835"/>
              </p:ext>
            </p:extLst>
          </p:nvPr>
        </p:nvGraphicFramePr>
        <p:xfrm>
          <a:off x="3878152" y="4083950"/>
          <a:ext cx="1872000" cy="288000"/>
        </p:xfrm>
        <a:graphic>
          <a:graphicData uri="http://schemas.openxmlformats.org/drawingml/2006/table">
            <a:tbl>
              <a:tblPr>
                <a:tableStyleId>{5C22544A-7EE6-4342-B048-85BDC9FD1C3A}</a:tableStyleId>
              </a:tblPr>
              <a:tblGrid>
                <a:gridCol w="1872000"/>
              </a:tblGrid>
              <a:tr h="288000">
                <a:tc>
                  <a:txBody>
                    <a:bodyPr/>
                    <a:lstStyle/>
                    <a:p>
                      <a:pPr algn="just">
                        <a:spcAft>
                          <a:spcPts val="0"/>
                        </a:spcAft>
                      </a:pPr>
                      <a:r>
                        <a:rPr lang="zh-CN" altLang="en-US" sz="1800" kern="100" dirty="0" smtClean="0">
                          <a:solidFill>
                            <a:schemeClr val="tx1"/>
                          </a:solidFill>
                          <a:effectLst/>
                          <a:latin typeface="微软雅黑" pitchFamily="34" charset="-122"/>
                          <a:ea typeface="微软雅黑" pitchFamily="34" charset="-122"/>
                        </a:rPr>
                        <a:t>③划转汇款</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sp>
        <p:nvSpPr>
          <p:cNvPr id="41" name="TextBox 40"/>
          <p:cNvSpPr txBox="1"/>
          <p:nvPr/>
        </p:nvSpPr>
        <p:spPr>
          <a:xfrm>
            <a:off x="1801587" y="2585016"/>
            <a:ext cx="461665" cy="1246495"/>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①委托汇款</a:t>
            </a:r>
            <a:endParaRPr lang="zh-CN" altLang="en-US" sz="1800" dirty="0">
              <a:latin typeface="微软雅黑" pitchFamily="34" charset="-122"/>
              <a:ea typeface="微软雅黑" pitchFamily="34" charset="-122"/>
            </a:endParaRPr>
          </a:p>
        </p:txBody>
      </p:sp>
      <p:sp>
        <p:nvSpPr>
          <p:cNvPr id="42" name="TextBox 41"/>
          <p:cNvSpPr txBox="1"/>
          <p:nvPr/>
        </p:nvSpPr>
        <p:spPr>
          <a:xfrm>
            <a:off x="2420042" y="2830657"/>
            <a:ext cx="461665" cy="78483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②受理</a:t>
            </a:r>
            <a:endParaRPr lang="zh-CN" altLang="en-US" sz="1800" dirty="0">
              <a:latin typeface="微软雅黑" pitchFamily="34" charset="-122"/>
              <a:ea typeface="微软雅黑" pitchFamily="34" charset="-122"/>
            </a:endParaRPr>
          </a:p>
        </p:txBody>
      </p:sp>
      <p:sp>
        <p:nvSpPr>
          <p:cNvPr id="43" name="TextBox 42"/>
          <p:cNvSpPr txBox="1"/>
          <p:nvPr/>
        </p:nvSpPr>
        <p:spPr>
          <a:xfrm>
            <a:off x="6164458" y="2304718"/>
            <a:ext cx="461665" cy="170816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④通知收妥入账</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9327262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库存现金</a:t>
            </a:r>
          </a:p>
        </p:txBody>
      </p:sp>
      <p:sp>
        <p:nvSpPr>
          <p:cNvPr id="77" name="矩形 76"/>
          <p:cNvSpPr/>
          <p:nvPr/>
        </p:nvSpPr>
        <p:spPr>
          <a:xfrm>
            <a:off x="1421259" y="649144"/>
            <a:ext cx="3799469"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现金管理</a:t>
            </a:r>
            <a:r>
              <a:rPr lang="zh-CN" altLang="zh-CN" sz="1800" b="1" dirty="0" smtClean="0">
                <a:solidFill>
                  <a:srgbClr val="084CA1"/>
                </a:solidFill>
                <a:ea typeface="微软雅黑"/>
                <a:cs typeface="+mn-ea"/>
              </a:rPr>
              <a:t>制度</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现金的</a:t>
            </a:r>
            <a:r>
              <a:rPr lang="zh-CN" altLang="en-US" sz="1800" b="1" dirty="0">
                <a:solidFill>
                  <a:srgbClr val="084CA1"/>
                </a:solidFill>
                <a:ea typeface="微软雅黑"/>
                <a:cs typeface="+mn-ea"/>
              </a:rPr>
              <a:t>限额</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49" name="TextBox 7"/>
          <p:cNvSpPr txBox="1"/>
          <p:nvPr/>
        </p:nvSpPr>
        <p:spPr>
          <a:xfrm>
            <a:off x="474870" y="1310153"/>
            <a:ext cx="8632318" cy="507831"/>
          </a:xfrm>
          <a:prstGeom prst="rect">
            <a:avLst/>
          </a:prstGeom>
          <a:noFill/>
          <a:ln w="9525">
            <a:noFill/>
          </a:ln>
        </p:spPr>
        <p:txBody>
          <a:bodyPr wrap="square">
            <a:spAutoFit/>
          </a:bodyPr>
          <a:lstStyle/>
          <a:p>
            <a:pPr fontAlgn="base">
              <a:lnSpc>
                <a:spcPct val="150000"/>
              </a:lnSpc>
              <a:spcBef>
                <a:spcPct val="0"/>
              </a:spcBef>
              <a:spcAft>
                <a:spcPct val="0"/>
              </a:spcAft>
              <a:defRPr/>
            </a:pPr>
            <a:r>
              <a:rPr lang="zh-CN" altLang="zh-CN" sz="1800" dirty="0">
                <a:latin typeface="微软雅黑" pitchFamily="34" charset="-122"/>
                <a:ea typeface="微软雅黑" pitchFamily="34" charset="-122"/>
              </a:rPr>
              <a:t>现金的</a:t>
            </a:r>
            <a:r>
              <a:rPr lang="zh-CN" altLang="zh-CN" sz="1800" dirty="0" smtClean="0">
                <a:latin typeface="微软雅黑" pitchFamily="34" charset="-122"/>
                <a:ea typeface="微软雅黑" pitchFamily="34" charset="-122"/>
              </a:rPr>
              <a:t>限额</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为了</a:t>
            </a:r>
            <a:r>
              <a:rPr lang="zh-CN" altLang="zh-CN" sz="1800" dirty="0">
                <a:latin typeface="微软雅黑" pitchFamily="34" charset="-122"/>
                <a:ea typeface="微软雅黑" pitchFamily="34" charset="-122"/>
              </a:rPr>
              <a:t>保证企业日常零星开支的需要，允许单位留存现金的最高数额。</a:t>
            </a:r>
            <a:endParaRPr lang="zh-CN" altLang="en-US" sz="1800" b="1" dirty="0">
              <a:latin typeface="微软雅黑" pitchFamily="34" charset="-122"/>
              <a:ea typeface="微软雅黑" pitchFamily="34" charset="-122"/>
            </a:endParaRPr>
          </a:p>
        </p:txBody>
      </p:sp>
      <p:sp>
        <p:nvSpPr>
          <p:cNvPr id="52" name="矩形 51"/>
          <p:cNvSpPr/>
          <p:nvPr/>
        </p:nvSpPr>
        <p:spPr>
          <a:xfrm>
            <a:off x="513688" y="4335804"/>
            <a:ext cx="4849043" cy="726281"/>
          </a:xfrm>
          <a:prstGeom prst="rect">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nSpc>
                <a:spcPts val="2800"/>
              </a:lnSpc>
            </a:pPr>
            <a:r>
              <a:rPr lang="zh-CN" altLang="en-US" sz="1800" b="1" dirty="0">
                <a:solidFill>
                  <a:srgbClr val="FFC000"/>
                </a:solidFill>
                <a:latin typeface="微软雅黑" pitchFamily="34" charset="-122"/>
                <a:ea typeface="微软雅黑" pitchFamily="34" charset="-122"/>
              </a:rPr>
              <a:t>注：</a:t>
            </a:r>
            <a:r>
              <a:rPr lang="zh-CN" altLang="en-US" sz="1800" b="1" dirty="0">
                <a:solidFill>
                  <a:schemeClr val="bg1"/>
                </a:solidFill>
                <a:latin typeface="微软雅黑" pitchFamily="34" charset="-122"/>
                <a:ea typeface="微软雅黑" pitchFamily="34" charset="-122"/>
              </a:rPr>
              <a:t>开户单位如需要</a:t>
            </a:r>
            <a:r>
              <a:rPr lang="zh-CN" altLang="en-US" sz="1800" b="1" dirty="0">
                <a:solidFill>
                  <a:srgbClr val="FFC000"/>
                </a:solidFill>
                <a:latin typeface="微软雅黑" pitchFamily="34" charset="-122"/>
                <a:ea typeface="微软雅黑" pitchFamily="34" charset="-122"/>
              </a:rPr>
              <a:t>增加或减少</a:t>
            </a:r>
            <a:r>
              <a:rPr lang="zh-CN" altLang="en-US" sz="1800" b="1" dirty="0">
                <a:solidFill>
                  <a:schemeClr val="bg1"/>
                </a:solidFill>
                <a:latin typeface="微软雅黑" pitchFamily="34" charset="-122"/>
                <a:ea typeface="微软雅黑" pitchFamily="34" charset="-122"/>
              </a:rPr>
              <a:t>库存现金限额，应向开户银行提出申请，由</a:t>
            </a:r>
            <a:r>
              <a:rPr lang="zh-CN" altLang="en-US" sz="1800" b="1" dirty="0">
                <a:solidFill>
                  <a:srgbClr val="FFC000"/>
                </a:solidFill>
                <a:latin typeface="微软雅黑" pitchFamily="34" charset="-122"/>
                <a:ea typeface="微软雅黑" pitchFamily="34" charset="-122"/>
              </a:rPr>
              <a:t>开户银行</a:t>
            </a:r>
            <a:r>
              <a:rPr lang="zh-CN" altLang="en-US" sz="1800" b="1" dirty="0">
                <a:solidFill>
                  <a:schemeClr val="bg1"/>
                </a:solidFill>
                <a:latin typeface="微软雅黑" pitchFamily="34" charset="-122"/>
                <a:ea typeface="微软雅黑" pitchFamily="34" charset="-122"/>
              </a:rPr>
              <a:t>来核定。</a:t>
            </a:r>
          </a:p>
        </p:txBody>
      </p:sp>
      <p:sp>
        <p:nvSpPr>
          <p:cNvPr id="53" name="MH_Other_1"/>
          <p:cNvSpPr/>
          <p:nvPr>
            <p:custDataLst>
              <p:tags r:id="rId7"/>
            </p:custDataLst>
          </p:nvPr>
        </p:nvSpPr>
        <p:spPr>
          <a:xfrm>
            <a:off x="4436544" y="2763989"/>
            <a:ext cx="1080000" cy="1080000"/>
          </a:xfrm>
          <a:custGeom>
            <a:avLst/>
            <a:gdLst>
              <a:gd name="connsiteX0" fmla="*/ 592183 w 1184366"/>
              <a:gd name="connsiteY0" fmla="*/ 0 h 1184366"/>
              <a:gd name="connsiteX1" fmla="*/ 1184366 w 1184366"/>
              <a:gd name="connsiteY1" fmla="*/ 592183 h 1184366"/>
              <a:gd name="connsiteX2" fmla="*/ 1184366 w 1184366"/>
              <a:gd name="connsiteY2" fmla="*/ 1184366 h 1184366"/>
              <a:gd name="connsiteX3" fmla="*/ 592183 w 1184366"/>
              <a:gd name="connsiteY3" fmla="*/ 1184366 h 1184366"/>
              <a:gd name="connsiteX4" fmla="*/ 0 w 1184366"/>
              <a:gd name="connsiteY4" fmla="*/ 592183 h 1184366"/>
              <a:gd name="connsiteX5" fmla="*/ 592183 w 1184366"/>
              <a:gd name="connsiteY5" fmla="*/ 0 h 1184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4366" h="1184366">
                <a:moveTo>
                  <a:pt x="592183" y="0"/>
                </a:moveTo>
                <a:cubicBezTo>
                  <a:pt x="919237" y="0"/>
                  <a:pt x="1184366" y="265129"/>
                  <a:pt x="1184366" y="592183"/>
                </a:cubicBezTo>
                <a:lnTo>
                  <a:pt x="1184366" y="1184366"/>
                </a:lnTo>
                <a:lnTo>
                  <a:pt x="592183" y="1184366"/>
                </a:lnTo>
                <a:cubicBezTo>
                  <a:pt x="265129" y="1184366"/>
                  <a:pt x="0" y="919237"/>
                  <a:pt x="0" y="592183"/>
                </a:cubicBezTo>
                <a:cubicBezTo>
                  <a:pt x="0" y="265129"/>
                  <a:pt x="265129" y="0"/>
                  <a:pt x="592183" y="0"/>
                </a:cubicBezTo>
                <a:close/>
              </a:path>
            </a:pathLst>
          </a:cu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en-US" altLang="zh-CN" sz="2400" dirty="0">
                <a:solidFill>
                  <a:srgbClr val="585858"/>
                </a:solidFill>
                <a:latin typeface="微软雅黑" pitchFamily="34" charset="-122"/>
                <a:ea typeface="微软雅黑" pitchFamily="34" charset="-122"/>
              </a:rPr>
              <a:t>  04</a:t>
            </a:r>
            <a:endParaRPr lang="zh-CN" altLang="en-US" sz="2400" dirty="0">
              <a:solidFill>
                <a:srgbClr val="585858"/>
              </a:solidFill>
              <a:latin typeface="微软雅黑" pitchFamily="34" charset="-122"/>
              <a:ea typeface="微软雅黑" pitchFamily="34" charset="-122"/>
            </a:endParaRPr>
          </a:p>
        </p:txBody>
      </p:sp>
      <p:sp>
        <p:nvSpPr>
          <p:cNvPr id="63" name="MH_Other_2"/>
          <p:cNvSpPr/>
          <p:nvPr>
            <p:custDataLst>
              <p:tags r:id="rId8"/>
            </p:custDataLst>
          </p:nvPr>
        </p:nvSpPr>
        <p:spPr>
          <a:xfrm flipH="1">
            <a:off x="4436544" y="1875782"/>
            <a:ext cx="1080000" cy="1080000"/>
          </a:xfrm>
          <a:custGeom>
            <a:avLst/>
            <a:gdLst>
              <a:gd name="connsiteX0" fmla="*/ 0 w 1184366"/>
              <a:gd name="connsiteY0" fmla="*/ 0 h 1184366"/>
              <a:gd name="connsiteX1" fmla="*/ 592183 w 1184366"/>
              <a:gd name="connsiteY1" fmla="*/ 0 h 1184366"/>
              <a:gd name="connsiteX2" fmla="*/ 1184366 w 1184366"/>
              <a:gd name="connsiteY2" fmla="*/ 592183 h 1184366"/>
              <a:gd name="connsiteX3" fmla="*/ 592183 w 1184366"/>
              <a:gd name="connsiteY3" fmla="*/ 1184366 h 1184366"/>
              <a:gd name="connsiteX4" fmla="*/ 0 w 1184366"/>
              <a:gd name="connsiteY4" fmla="*/ 592183 h 1184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4366" h="1184366">
                <a:moveTo>
                  <a:pt x="0" y="0"/>
                </a:moveTo>
                <a:lnTo>
                  <a:pt x="592183" y="0"/>
                </a:lnTo>
                <a:cubicBezTo>
                  <a:pt x="919237" y="0"/>
                  <a:pt x="1184366" y="265129"/>
                  <a:pt x="1184366" y="592183"/>
                </a:cubicBezTo>
                <a:cubicBezTo>
                  <a:pt x="1184366" y="919237"/>
                  <a:pt x="919237" y="1184366"/>
                  <a:pt x="592183" y="1184366"/>
                </a:cubicBezTo>
                <a:cubicBezTo>
                  <a:pt x="265129" y="1184366"/>
                  <a:pt x="0" y="919237"/>
                  <a:pt x="0" y="592183"/>
                </a:cubicBezTo>
                <a:close/>
              </a:path>
            </a:pathLst>
          </a:cu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a:defRPr/>
            </a:pPr>
            <a:r>
              <a:rPr lang="en-US" altLang="zh-CN" sz="2400" dirty="0">
                <a:solidFill>
                  <a:srgbClr val="585858"/>
                </a:solidFill>
                <a:latin typeface="微软雅黑" pitchFamily="34" charset="-122"/>
                <a:ea typeface="微软雅黑" pitchFamily="34" charset="-122"/>
              </a:rPr>
              <a:t>  02</a:t>
            </a:r>
            <a:endParaRPr lang="zh-CN" altLang="en-US" sz="2400" dirty="0">
              <a:solidFill>
                <a:srgbClr val="585858"/>
              </a:solidFill>
              <a:latin typeface="微软雅黑" pitchFamily="34" charset="-122"/>
              <a:ea typeface="微软雅黑" pitchFamily="34" charset="-122"/>
            </a:endParaRPr>
          </a:p>
        </p:txBody>
      </p:sp>
      <p:sp>
        <p:nvSpPr>
          <p:cNvPr id="68" name="MH_Other_3"/>
          <p:cNvSpPr/>
          <p:nvPr>
            <p:custDataLst>
              <p:tags r:id="rId9"/>
            </p:custDataLst>
          </p:nvPr>
        </p:nvSpPr>
        <p:spPr>
          <a:xfrm>
            <a:off x="3364694" y="1875782"/>
            <a:ext cx="1080000" cy="1080000"/>
          </a:xfrm>
          <a:custGeom>
            <a:avLst/>
            <a:gdLst>
              <a:gd name="connsiteX0" fmla="*/ 0 w 1184366"/>
              <a:gd name="connsiteY0" fmla="*/ 0 h 1184366"/>
              <a:gd name="connsiteX1" fmla="*/ 592183 w 1184366"/>
              <a:gd name="connsiteY1" fmla="*/ 0 h 1184366"/>
              <a:gd name="connsiteX2" fmla="*/ 1184366 w 1184366"/>
              <a:gd name="connsiteY2" fmla="*/ 592183 h 1184366"/>
              <a:gd name="connsiteX3" fmla="*/ 592183 w 1184366"/>
              <a:gd name="connsiteY3" fmla="*/ 1184366 h 1184366"/>
              <a:gd name="connsiteX4" fmla="*/ 0 w 1184366"/>
              <a:gd name="connsiteY4" fmla="*/ 592183 h 1184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4366" h="1184366">
                <a:moveTo>
                  <a:pt x="0" y="0"/>
                </a:moveTo>
                <a:lnTo>
                  <a:pt x="592183" y="0"/>
                </a:lnTo>
                <a:cubicBezTo>
                  <a:pt x="919237" y="0"/>
                  <a:pt x="1184366" y="265129"/>
                  <a:pt x="1184366" y="592183"/>
                </a:cubicBezTo>
                <a:cubicBezTo>
                  <a:pt x="1184366" y="919237"/>
                  <a:pt x="919237" y="1184366"/>
                  <a:pt x="592183" y="1184366"/>
                </a:cubicBezTo>
                <a:cubicBezTo>
                  <a:pt x="265129" y="1184366"/>
                  <a:pt x="0" y="919237"/>
                  <a:pt x="0" y="592183"/>
                </a:cubicBezTo>
                <a:close/>
              </a:path>
            </a:pathLst>
          </a:cu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defRPr/>
            </a:pPr>
            <a:r>
              <a:rPr lang="en-US" altLang="zh-CN" sz="2400" dirty="0">
                <a:solidFill>
                  <a:srgbClr val="585858"/>
                </a:solidFill>
                <a:latin typeface="微软雅黑" pitchFamily="34" charset="-122"/>
                <a:ea typeface="微软雅黑" pitchFamily="34" charset="-122"/>
              </a:rPr>
              <a:t>  01</a:t>
            </a:r>
            <a:endParaRPr lang="zh-CN" altLang="en-US" sz="2400" dirty="0">
              <a:solidFill>
                <a:srgbClr val="585858"/>
              </a:solidFill>
              <a:latin typeface="微软雅黑" pitchFamily="34" charset="-122"/>
              <a:ea typeface="微软雅黑" pitchFamily="34" charset="-122"/>
            </a:endParaRPr>
          </a:p>
        </p:txBody>
      </p:sp>
      <p:sp>
        <p:nvSpPr>
          <p:cNvPr id="69" name="MH_Other_4"/>
          <p:cNvSpPr/>
          <p:nvPr>
            <p:custDataLst>
              <p:tags r:id="rId10"/>
            </p:custDataLst>
          </p:nvPr>
        </p:nvSpPr>
        <p:spPr>
          <a:xfrm>
            <a:off x="3364694" y="2763989"/>
            <a:ext cx="1080000" cy="1080000"/>
          </a:xfrm>
          <a:custGeom>
            <a:avLst/>
            <a:gdLst>
              <a:gd name="connsiteX0" fmla="*/ 592183 w 1184366"/>
              <a:gd name="connsiteY0" fmla="*/ 0 h 1184366"/>
              <a:gd name="connsiteX1" fmla="*/ 1184366 w 1184366"/>
              <a:gd name="connsiteY1" fmla="*/ 592183 h 1184366"/>
              <a:gd name="connsiteX2" fmla="*/ 592183 w 1184366"/>
              <a:gd name="connsiteY2" fmla="*/ 1184366 h 1184366"/>
              <a:gd name="connsiteX3" fmla="*/ 0 w 1184366"/>
              <a:gd name="connsiteY3" fmla="*/ 1184366 h 1184366"/>
              <a:gd name="connsiteX4" fmla="*/ 0 w 1184366"/>
              <a:gd name="connsiteY4" fmla="*/ 592183 h 1184366"/>
              <a:gd name="connsiteX5" fmla="*/ 592183 w 1184366"/>
              <a:gd name="connsiteY5" fmla="*/ 0 h 1184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4366" h="1184366">
                <a:moveTo>
                  <a:pt x="592183" y="0"/>
                </a:moveTo>
                <a:cubicBezTo>
                  <a:pt x="919237" y="0"/>
                  <a:pt x="1184366" y="265129"/>
                  <a:pt x="1184366" y="592183"/>
                </a:cubicBezTo>
                <a:cubicBezTo>
                  <a:pt x="1184366" y="919237"/>
                  <a:pt x="919237" y="1184366"/>
                  <a:pt x="592183" y="1184366"/>
                </a:cubicBezTo>
                <a:lnTo>
                  <a:pt x="0" y="1184366"/>
                </a:lnTo>
                <a:lnTo>
                  <a:pt x="0" y="592183"/>
                </a:lnTo>
                <a:cubicBezTo>
                  <a:pt x="0" y="265129"/>
                  <a:pt x="265129" y="0"/>
                  <a:pt x="592183" y="0"/>
                </a:cubicBezTo>
                <a:close/>
              </a:path>
            </a:pathLst>
          </a:cu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defRPr/>
            </a:pPr>
            <a:r>
              <a:rPr lang="en-US" altLang="zh-CN" sz="2400" dirty="0">
                <a:solidFill>
                  <a:srgbClr val="585858"/>
                </a:solidFill>
                <a:latin typeface="微软雅黑" pitchFamily="34" charset="-122"/>
                <a:ea typeface="微软雅黑" pitchFamily="34" charset="-122"/>
              </a:rPr>
              <a:t>  03</a:t>
            </a:r>
            <a:endParaRPr lang="zh-CN" altLang="en-US" sz="2400" dirty="0">
              <a:solidFill>
                <a:srgbClr val="585858"/>
              </a:solidFill>
              <a:latin typeface="微软雅黑" pitchFamily="34" charset="-122"/>
              <a:ea typeface="微软雅黑" pitchFamily="34" charset="-122"/>
            </a:endParaRPr>
          </a:p>
        </p:txBody>
      </p:sp>
      <p:sp>
        <p:nvSpPr>
          <p:cNvPr id="70" name="MH_Title_1"/>
          <p:cNvSpPr/>
          <p:nvPr>
            <p:custDataLst>
              <p:tags r:id="rId11"/>
            </p:custDataLst>
          </p:nvPr>
        </p:nvSpPr>
        <p:spPr>
          <a:xfrm>
            <a:off x="3908426" y="2328219"/>
            <a:ext cx="1080000" cy="1080000"/>
          </a:xfrm>
          <a:prstGeom prst="ellipse">
            <a:avLst/>
          </a:prstGeom>
          <a:solidFill>
            <a:srgbClr val="EEB50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defRPr/>
            </a:pPr>
            <a:r>
              <a:rPr lang="zh-CN" altLang="en-US" sz="2400" b="1" dirty="0">
                <a:solidFill>
                  <a:srgbClr val="FFFFFF"/>
                </a:solidFill>
                <a:latin typeface="微软雅黑" pitchFamily="34" charset="-122"/>
                <a:ea typeface="微软雅黑" pitchFamily="34" charset="-122"/>
              </a:rPr>
              <a:t>具体要求</a:t>
            </a:r>
          </a:p>
        </p:txBody>
      </p:sp>
      <p:sp>
        <p:nvSpPr>
          <p:cNvPr id="71" name="矩形 70"/>
          <p:cNvSpPr/>
          <p:nvPr/>
        </p:nvSpPr>
        <p:spPr>
          <a:xfrm>
            <a:off x="790575" y="2014000"/>
            <a:ext cx="2745569" cy="752578"/>
          </a:xfrm>
          <a:prstGeom prst="rect">
            <a:avLst/>
          </a:prstGeom>
        </p:spPr>
        <p:txBody>
          <a:bodyPr wrap="square" lIns="68580" tIns="34290" rIns="68580" bIns="34290">
            <a:spAutoFit/>
          </a:bodyPr>
          <a:lstStyle/>
          <a:p>
            <a:pPr lvl="0" eaLnBrk="0" fontAlgn="base" hangingPunct="0">
              <a:lnSpc>
                <a:spcPts val="2800"/>
              </a:lnSpc>
              <a:spcBef>
                <a:spcPct val="0"/>
              </a:spcBef>
              <a:spcAft>
                <a:spcPct val="0"/>
              </a:spcAft>
              <a:defRPr/>
            </a:pPr>
            <a:r>
              <a:rPr lang="zh-CN" altLang="en-US" sz="1800" dirty="0">
                <a:latin typeface="微软雅黑" pitchFamily="34" charset="-122"/>
                <a:ea typeface="微软雅黑" pitchFamily="34" charset="-122"/>
              </a:rPr>
              <a:t>限额一般不超过</a:t>
            </a:r>
            <a:r>
              <a:rPr lang="en-US" altLang="zh-CN" sz="1800" b="1" dirty="0">
                <a:solidFill>
                  <a:srgbClr val="C00000"/>
                </a:solidFill>
                <a:latin typeface="微软雅黑" pitchFamily="34" charset="-122"/>
                <a:ea typeface="微软雅黑" pitchFamily="34" charset="-122"/>
              </a:rPr>
              <a:t>3</a:t>
            </a:r>
            <a:r>
              <a:rPr lang="zh-CN" altLang="en-US" sz="1800" b="1" dirty="0">
                <a:solidFill>
                  <a:srgbClr val="C00000"/>
                </a:solidFill>
                <a:latin typeface="微软雅黑" pitchFamily="34" charset="-122"/>
                <a:ea typeface="微软雅黑" pitchFamily="34" charset="-122"/>
              </a:rPr>
              <a:t>～</a:t>
            </a:r>
            <a:r>
              <a:rPr lang="en-US" altLang="zh-CN" sz="1800" b="1" dirty="0">
                <a:solidFill>
                  <a:srgbClr val="C00000"/>
                </a:solidFill>
                <a:latin typeface="微软雅黑" pitchFamily="34" charset="-122"/>
                <a:ea typeface="微软雅黑" pitchFamily="34" charset="-122"/>
              </a:rPr>
              <a:t>5</a:t>
            </a:r>
            <a:r>
              <a:rPr lang="zh-CN" altLang="en-US" sz="1800" b="1" dirty="0">
                <a:solidFill>
                  <a:srgbClr val="C00000"/>
                </a:solidFill>
                <a:latin typeface="微软雅黑" pitchFamily="34" charset="-122"/>
                <a:ea typeface="微软雅黑" pitchFamily="34" charset="-122"/>
              </a:rPr>
              <a:t>天</a:t>
            </a:r>
            <a:r>
              <a:rPr lang="zh-CN" altLang="en-US" sz="1800" dirty="0">
                <a:latin typeface="微软雅黑" pitchFamily="34" charset="-122"/>
                <a:ea typeface="微软雅黑" pitchFamily="34" charset="-122"/>
              </a:rPr>
              <a:t>的日常零星开支需要量。</a:t>
            </a:r>
            <a:endParaRPr lang="en-US" altLang="zh-CN" sz="1800" kern="0" dirty="0">
              <a:solidFill>
                <a:srgbClr val="FDF58D"/>
              </a:solidFill>
              <a:latin typeface="微软雅黑" pitchFamily="34" charset="-122"/>
              <a:ea typeface="微软雅黑" pitchFamily="34" charset="-122"/>
            </a:endParaRPr>
          </a:p>
        </p:txBody>
      </p:sp>
      <p:sp>
        <p:nvSpPr>
          <p:cNvPr id="73" name="矩形 72"/>
          <p:cNvSpPr/>
          <p:nvPr/>
        </p:nvSpPr>
        <p:spPr>
          <a:xfrm>
            <a:off x="5455037" y="1834464"/>
            <a:ext cx="3466648" cy="1111651"/>
          </a:xfrm>
          <a:prstGeom prst="rect">
            <a:avLst/>
          </a:prstGeom>
          <a:noFill/>
        </p:spPr>
        <p:txBody>
          <a:bodyPr wrap="square" lIns="68580" tIns="34290" rIns="68580" bIns="34290">
            <a:spAutoFit/>
          </a:bodyPr>
          <a:lstStyle/>
          <a:p>
            <a:pPr lvl="0" eaLnBrk="0" fontAlgn="base" hangingPunct="0">
              <a:lnSpc>
                <a:spcPts val="2800"/>
              </a:lnSpc>
              <a:spcBef>
                <a:spcPct val="0"/>
              </a:spcBef>
              <a:spcAft>
                <a:spcPct val="0"/>
              </a:spcAft>
              <a:defRPr/>
            </a:pPr>
            <a:r>
              <a:rPr lang="zh-CN" altLang="en-US" sz="1800" b="1" dirty="0">
                <a:solidFill>
                  <a:srgbClr val="C00000"/>
                </a:solidFill>
                <a:latin typeface="微软雅黑" pitchFamily="34" charset="-122"/>
                <a:ea typeface="微软雅黑" pitchFamily="34" charset="-122"/>
              </a:rPr>
              <a:t>边远地区和交通不发达地区</a:t>
            </a:r>
            <a:r>
              <a:rPr lang="zh-CN" altLang="en-US" sz="1800" dirty="0">
                <a:latin typeface="微软雅黑" pitchFamily="34" charset="-122"/>
                <a:ea typeface="微软雅黑" pitchFamily="34" charset="-122"/>
              </a:rPr>
              <a:t>的开户单位，可</a:t>
            </a:r>
            <a:r>
              <a:rPr lang="zh-CN" altLang="en-US" sz="1800" b="1" dirty="0">
                <a:solidFill>
                  <a:srgbClr val="C00000"/>
                </a:solidFill>
                <a:latin typeface="微软雅黑" pitchFamily="34" charset="-122"/>
                <a:ea typeface="微软雅黑" pitchFamily="34" charset="-122"/>
              </a:rPr>
              <a:t>多于</a:t>
            </a:r>
            <a:r>
              <a:rPr lang="en-US" altLang="zh-CN" sz="1800" b="1" dirty="0">
                <a:solidFill>
                  <a:srgbClr val="C00000"/>
                </a:solidFill>
                <a:latin typeface="微软雅黑" pitchFamily="34" charset="-122"/>
                <a:ea typeface="微软雅黑" pitchFamily="34" charset="-122"/>
              </a:rPr>
              <a:t>5</a:t>
            </a:r>
            <a:r>
              <a:rPr lang="zh-CN" altLang="en-US" sz="1800" b="1" dirty="0">
                <a:solidFill>
                  <a:srgbClr val="C00000"/>
                </a:solidFill>
                <a:latin typeface="微软雅黑" pitchFamily="34" charset="-122"/>
                <a:ea typeface="微软雅黑" pitchFamily="34" charset="-122"/>
              </a:rPr>
              <a:t>天不得超过</a:t>
            </a:r>
            <a:r>
              <a:rPr lang="en-US" altLang="zh-CN" sz="1800" b="1" dirty="0">
                <a:solidFill>
                  <a:srgbClr val="C00000"/>
                </a:solidFill>
                <a:latin typeface="微软雅黑" pitchFamily="34" charset="-122"/>
                <a:ea typeface="微软雅黑" pitchFamily="34" charset="-122"/>
              </a:rPr>
              <a:t>15</a:t>
            </a:r>
            <a:r>
              <a:rPr lang="zh-CN" altLang="en-US" sz="1800" b="1" dirty="0">
                <a:solidFill>
                  <a:srgbClr val="C00000"/>
                </a:solidFill>
                <a:latin typeface="微软雅黑" pitchFamily="34" charset="-122"/>
                <a:ea typeface="微软雅黑" pitchFamily="34" charset="-122"/>
              </a:rPr>
              <a:t>天</a:t>
            </a:r>
            <a:r>
              <a:rPr lang="zh-CN" altLang="en-US" sz="1800" dirty="0">
                <a:latin typeface="微软雅黑" pitchFamily="34" charset="-122"/>
                <a:ea typeface="微软雅黑" pitchFamily="34" charset="-122"/>
              </a:rPr>
              <a:t>的</a:t>
            </a:r>
            <a:r>
              <a:rPr lang="zh-CN" altLang="en-US" sz="1800" b="1" dirty="0">
                <a:solidFill>
                  <a:srgbClr val="C00000"/>
                </a:solidFill>
                <a:latin typeface="微软雅黑" pitchFamily="34" charset="-122"/>
                <a:ea typeface="微软雅黑" pitchFamily="34" charset="-122"/>
              </a:rPr>
              <a:t>日常零星开支</a:t>
            </a:r>
            <a:r>
              <a:rPr lang="zh-CN" altLang="en-US" sz="1800" dirty="0">
                <a:latin typeface="微软雅黑" pitchFamily="34" charset="-122"/>
                <a:ea typeface="微软雅黑" pitchFamily="34" charset="-122"/>
              </a:rPr>
              <a:t>的需要确定。</a:t>
            </a:r>
            <a:endParaRPr lang="en-US" altLang="zh-CN" sz="1800" kern="0" dirty="0">
              <a:solidFill>
                <a:srgbClr val="FDF58D"/>
              </a:solidFill>
              <a:latin typeface="微软雅黑" pitchFamily="34" charset="-122"/>
              <a:ea typeface="微软雅黑" pitchFamily="34" charset="-122"/>
            </a:endParaRPr>
          </a:p>
        </p:txBody>
      </p:sp>
      <p:sp>
        <p:nvSpPr>
          <p:cNvPr id="78" name="矩形 77"/>
          <p:cNvSpPr/>
          <p:nvPr/>
        </p:nvSpPr>
        <p:spPr>
          <a:xfrm>
            <a:off x="104172" y="3083379"/>
            <a:ext cx="3431972" cy="1111651"/>
          </a:xfrm>
          <a:prstGeom prst="rect">
            <a:avLst/>
          </a:prstGeom>
        </p:spPr>
        <p:txBody>
          <a:bodyPr wrap="square" lIns="68580" tIns="34290" rIns="68580" bIns="34290">
            <a:spAutoFit/>
          </a:bodyPr>
          <a:lstStyle/>
          <a:p>
            <a:pPr lvl="0" eaLnBrk="0" fontAlgn="base" hangingPunct="0">
              <a:lnSpc>
                <a:spcPts val="2800"/>
              </a:lnSpc>
              <a:spcBef>
                <a:spcPct val="0"/>
              </a:spcBef>
              <a:spcAft>
                <a:spcPct val="0"/>
              </a:spcAft>
              <a:defRPr/>
            </a:pPr>
            <a:r>
              <a:rPr lang="zh-CN" altLang="en-US" sz="1800" b="1" dirty="0">
                <a:solidFill>
                  <a:srgbClr val="C00000"/>
                </a:solidFill>
                <a:latin typeface="微软雅黑" pitchFamily="34" charset="-122"/>
                <a:ea typeface="微软雅黑" pitchFamily="34" charset="-122"/>
              </a:rPr>
              <a:t>没有</a:t>
            </a:r>
            <a:r>
              <a:rPr lang="zh-CN" altLang="en-US" sz="1800" dirty="0">
                <a:latin typeface="微软雅黑" pitchFamily="34" charset="-122"/>
                <a:ea typeface="微软雅黑" pitchFamily="34" charset="-122"/>
              </a:rPr>
              <a:t>在银行</a:t>
            </a:r>
            <a:r>
              <a:rPr lang="zh-CN" altLang="en-US" sz="1800" b="1" dirty="0">
                <a:solidFill>
                  <a:srgbClr val="C00000"/>
                </a:solidFill>
                <a:latin typeface="微软雅黑" pitchFamily="34" charset="-122"/>
                <a:ea typeface="微软雅黑" pitchFamily="34" charset="-122"/>
              </a:rPr>
              <a:t>单独开立账户</a:t>
            </a:r>
            <a:r>
              <a:rPr lang="zh-CN" altLang="en-US" sz="1800" dirty="0">
                <a:latin typeface="微软雅黑" pitchFamily="34" charset="-122"/>
                <a:ea typeface="微软雅黑" pitchFamily="34" charset="-122"/>
              </a:rPr>
              <a:t>的</a:t>
            </a:r>
            <a:r>
              <a:rPr lang="zh-CN" altLang="en-US" sz="1800" b="1" dirty="0">
                <a:solidFill>
                  <a:srgbClr val="C00000"/>
                </a:solidFill>
                <a:latin typeface="微软雅黑" pitchFamily="34" charset="-122"/>
                <a:ea typeface="微软雅黑" pitchFamily="34" charset="-122"/>
              </a:rPr>
              <a:t>附属单位</a:t>
            </a:r>
            <a:r>
              <a:rPr lang="zh-CN" altLang="en-US" sz="1800" dirty="0">
                <a:latin typeface="微软雅黑" pitchFamily="34" charset="-122"/>
                <a:ea typeface="微软雅黑" pitchFamily="34" charset="-122"/>
              </a:rPr>
              <a:t>也要实行现金管理，限额包括</a:t>
            </a:r>
            <a:r>
              <a:rPr lang="zh-CN" altLang="en-US" sz="1800" b="1" dirty="0">
                <a:solidFill>
                  <a:srgbClr val="C00000"/>
                </a:solidFill>
                <a:latin typeface="微软雅黑" pitchFamily="34" charset="-122"/>
                <a:ea typeface="微软雅黑" pitchFamily="34" charset="-122"/>
              </a:rPr>
              <a:t>在开户单位的库存限额之内</a:t>
            </a:r>
            <a:r>
              <a:rPr lang="zh-CN" altLang="en-US" sz="1800" dirty="0">
                <a:latin typeface="微软雅黑" pitchFamily="34" charset="-122"/>
                <a:ea typeface="微软雅黑" pitchFamily="34" charset="-122"/>
              </a:rPr>
              <a:t>。</a:t>
            </a:r>
            <a:endParaRPr lang="en-US" altLang="zh-CN" sz="1800" kern="0" dirty="0">
              <a:solidFill>
                <a:srgbClr val="FDF58D"/>
              </a:solidFill>
              <a:latin typeface="微软雅黑" pitchFamily="34" charset="-122"/>
              <a:ea typeface="微软雅黑" pitchFamily="34" charset="-122"/>
            </a:endParaRPr>
          </a:p>
        </p:txBody>
      </p:sp>
      <p:sp>
        <p:nvSpPr>
          <p:cNvPr id="79" name="矩形 78"/>
          <p:cNvSpPr/>
          <p:nvPr/>
        </p:nvSpPr>
        <p:spPr>
          <a:xfrm>
            <a:off x="5466611" y="3083379"/>
            <a:ext cx="3640577" cy="1069524"/>
          </a:xfrm>
          <a:prstGeom prst="rect">
            <a:avLst/>
          </a:prstGeom>
        </p:spPr>
        <p:txBody>
          <a:bodyPr wrap="square" lIns="68580" tIns="34290" rIns="68580" bIns="34290">
            <a:spAutoFit/>
          </a:bodyPr>
          <a:lstStyle/>
          <a:p>
            <a:pPr lvl="0" eaLnBrk="0" fontAlgn="base" hangingPunct="0">
              <a:lnSpc>
                <a:spcPts val="2600"/>
              </a:lnSpc>
              <a:spcBef>
                <a:spcPct val="0"/>
              </a:spcBef>
              <a:spcAft>
                <a:spcPct val="0"/>
              </a:spcAft>
              <a:defRPr/>
            </a:pPr>
            <a:r>
              <a:rPr lang="zh-CN" altLang="en-US" sz="1800" b="1" dirty="0">
                <a:solidFill>
                  <a:srgbClr val="C00000"/>
                </a:solidFill>
                <a:latin typeface="微软雅黑" pitchFamily="34" charset="-122"/>
                <a:ea typeface="微软雅黑" pitchFamily="34" charset="-122"/>
              </a:rPr>
              <a:t>商业和服务业的找零备用金</a:t>
            </a:r>
            <a:r>
              <a:rPr lang="zh-CN" altLang="en-US" sz="1800" dirty="0">
                <a:latin typeface="微软雅黑" pitchFamily="34" charset="-122"/>
                <a:ea typeface="微软雅黑" pitchFamily="34" charset="-122"/>
              </a:rPr>
              <a:t>也要根据营业额核定定额，但</a:t>
            </a:r>
            <a:r>
              <a:rPr lang="zh-CN" altLang="en-US" sz="1800" b="1" dirty="0">
                <a:solidFill>
                  <a:srgbClr val="C00000"/>
                </a:solidFill>
                <a:latin typeface="微软雅黑" pitchFamily="34" charset="-122"/>
                <a:ea typeface="微软雅黑" pitchFamily="34" charset="-122"/>
              </a:rPr>
              <a:t>不包括在开户单位的库存现金限额之内</a:t>
            </a:r>
            <a:r>
              <a:rPr lang="zh-CN" altLang="en-US" sz="1800" dirty="0">
                <a:latin typeface="微软雅黑" pitchFamily="34" charset="-122"/>
                <a:ea typeface="微软雅黑" pitchFamily="34" charset="-122"/>
              </a:rPr>
              <a:t>。</a:t>
            </a:r>
            <a:endParaRPr lang="en-US" altLang="zh-CN" sz="1800" kern="0" dirty="0">
              <a:solidFill>
                <a:srgbClr val="FDF58D"/>
              </a:solidFill>
              <a:latin typeface="微软雅黑" pitchFamily="34" charset="-122"/>
              <a:ea typeface="微软雅黑" pitchFamily="34" charset="-122"/>
            </a:endParaRPr>
          </a:p>
        </p:txBody>
      </p:sp>
      <p:pic>
        <p:nvPicPr>
          <p:cNvPr id="80" name="B650921D39DF2C20931525A5FE154C1B.png" descr="C:\Documents and Settings\Administrator\Local Settings\Temp\SoEasy\B650921D39DF2C20931525A5FE154C1B.png"/>
          <p:cNvPicPr>
            <a:picLocks noChangeAspect="1"/>
          </p:cNvPicPr>
          <p:nvPr/>
        </p:nvPicPr>
        <p:blipFill>
          <a:blip r:embed="rId13" r:link="rId14"/>
          <a:stretch>
            <a:fillRect/>
          </a:stretch>
        </p:blipFill>
        <p:spPr>
          <a:xfrm>
            <a:off x="5421536" y="4249584"/>
            <a:ext cx="979264" cy="901778"/>
          </a:xfrm>
          <a:prstGeom prst="rect">
            <a:avLst/>
          </a:prstGeom>
          <a:noFill/>
          <a:ln w="9525">
            <a:noFill/>
          </a:ln>
        </p:spPr>
      </p:pic>
    </p:spTree>
    <p:custDataLst>
      <p:tags r:id="rId1"/>
    </p:custDataLst>
    <p:extLst>
      <p:ext uri="{BB962C8B-B14F-4D97-AF65-F5344CB8AC3E}">
        <p14:creationId xmlns:p14="http://schemas.microsoft.com/office/powerpoint/2010/main" val="259901143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72279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委托收款</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aphicFrame>
        <p:nvGraphicFramePr>
          <p:cNvPr id="44" name="表格 43"/>
          <p:cNvGraphicFramePr>
            <a:graphicFrameLocks noGrp="1"/>
          </p:cNvGraphicFramePr>
          <p:nvPr>
            <p:extLst>
              <p:ext uri="{D42A27DB-BD31-4B8C-83A1-F6EECF244321}">
                <p14:modId xmlns:p14="http://schemas.microsoft.com/office/powerpoint/2010/main" val="2587725528"/>
              </p:ext>
            </p:extLst>
          </p:nvPr>
        </p:nvGraphicFramePr>
        <p:xfrm>
          <a:off x="1135713" y="1630164"/>
          <a:ext cx="7180703" cy="3101826"/>
        </p:xfrm>
        <a:graphic>
          <a:graphicData uri="http://schemas.openxmlformats.org/drawingml/2006/table">
            <a:tbl>
              <a:tblPr firstRow="1" bandRow="1">
                <a:tableStyleId>{69CF1AB2-1976-4502-BF36-3FF5EA218861}</a:tableStyleId>
              </a:tblPr>
              <a:tblGrid>
                <a:gridCol w="843999"/>
                <a:gridCol w="6336704"/>
              </a:tblGrid>
              <a:tr h="675530">
                <a:tc>
                  <a:txBody>
                    <a:bodyPr/>
                    <a:lstStyle/>
                    <a:p>
                      <a:pPr algn="ctr">
                        <a:lnSpc>
                          <a:spcPct val="150000"/>
                        </a:lnSpc>
                      </a:pPr>
                      <a:r>
                        <a:rPr lang="zh-CN" altLang="en-US" sz="1800" b="0" dirty="0" smtClean="0">
                          <a:latin typeface="微软雅黑" pitchFamily="34" charset="-122"/>
                          <a:ea typeface="微软雅黑" pitchFamily="34" charset="-122"/>
                        </a:rPr>
                        <a:t>含义</a:t>
                      </a:r>
                      <a:endParaRPr lang="zh-CN" altLang="en-US" sz="1800" b="0" dirty="0">
                        <a:solidFill>
                          <a:schemeClr val="tx1"/>
                        </a:solidFill>
                        <a:latin typeface="微软雅黑" pitchFamily="34" charset="-122"/>
                        <a:ea typeface="微软雅黑" pitchFamily="34" charset="-122"/>
                        <a:cs typeface="+mn-ea"/>
                      </a:endParaRPr>
                    </a:p>
                  </a:txBody>
                  <a:tcPr marL="73822" marR="73822" marT="36911" marB="36911" anchor="ctr">
                    <a:noFill/>
                  </a:tcPr>
                </a:tc>
                <a:tc>
                  <a:txBody>
                    <a:bodyPr/>
                    <a:lstStyle/>
                    <a:p>
                      <a:pPr marL="0" marR="0" indent="0" algn="l" defTabSz="914400" rtl="0" eaLnBrk="1" fontAlgn="auto" latinLnBrk="0" hangingPunct="1">
                        <a:lnSpc>
                          <a:spcPct val="150000"/>
                        </a:lnSpc>
                        <a:spcBef>
                          <a:spcPts val="0"/>
                        </a:spcBef>
                        <a:spcAft>
                          <a:spcPts val="0"/>
                        </a:spcAft>
                        <a:buClrTx/>
                        <a:buSzTx/>
                        <a:buFontTx/>
                        <a:buNone/>
                        <a:defRPr/>
                      </a:pPr>
                      <a:r>
                        <a:rPr lang="zh-CN" altLang="en-US" sz="1800" b="1" dirty="0" smtClean="0">
                          <a:latin typeface="微软雅黑" pitchFamily="34" charset="-122"/>
                          <a:ea typeface="微软雅黑" pitchFamily="34" charset="-122"/>
                        </a:rPr>
                        <a:t>委托收款结算</a:t>
                      </a:r>
                      <a:r>
                        <a:rPr lang="zh-CN" altLang="en-US" sz="1800" b="0" dirty="0" smtClean="0">
                          <a:latin typeface="微软雅黑" pitchFamily="34" charset="-122"/>
                          <a:ea typeface="微软雅黑" pitchFamily="34" charset="-122"/>
                        </a:rPr>
                        <a:t>是收款人向银行提供收款依据，委托银行向付款人收取款项的一种结算方式。</a:t>
                      </a:r>
                      <a:endParaRPr lang="en-US" altLang="zh-CN" sz="1800" b="0" dirty="0" smtClean="0">
                        <a:solidFill>
                          <a:schemeClr val="tx1"/>
                        </a:solidFill>
                        <a:latin typeface="微软雅黑" pitchFamily="34" charset="-122"/>
                        <a:ea typeface="微软雅黑" pitchFamily="34" charset="-122"/>
                        <a:cs typeface="+mn-ea"/>
                      </a:endParaRPr>
                    </a:p>
                  </a:txBody>
                  <a:tcPr marL="73822" marR="73822" marT="36911" marB="36911" anchor="ctr">
                    <a:noFill/>
                  </a:tcPr>
                </a:tc>
              </a:tr>
              <a:tr h="366906">
                <a:tc>
                  <a:txBody>
                    <a:bodyPr/>
                    <a:lstStyle/>
                    <a:p>
                      <a:pPr algn="ctr">
                        <a:lnSpc>
                          <a:spcPct val="150000"/>
                        </a:lnSpc>
                      </a:pPr>
                      <a:r>
                        <a:rPr lang="zh-CN" altLang="en-US" sz="1800" b="0" dirty="0" smtClean="0">
                          <a:latin typeface="微软雅黑" pitchFamily="34" charset="-122"/>
                          <a:ea typeface="微软雅黑" pitchFamily="34" charset="-122"/>
                        </a:rPr>
                        <a:t>适用</a:t>
                      </a:r>
                      <a:endParaRPr lang="en-US" altLang="zh-CN" sz="1800" b="0" dirty="0" smtClean="0">
                        <a:latin typeface="微软雅黑" pitchFamily="34" charset="-122"/>
                        <a:ea typeface="微软雅黑" pitchFamily="34" charset="-122"/>
                      </a:endParaRPr>
                    </a:p>
                    <a:p>
                      <a:pPr algn="ctr">
                        <a:lnSpc>
                          <a:spcPct val="150000"/>
                        </a:lnSpc>
                      </a:pPr>
                      <a:r>
                        <a:rPr lang="zh-CN" altLang="en-US" sz="1800" b="0" dirty="0" smtClean="0">
                          <a:latin typeface="微软雅黑" pitchFamily="34" charset="-122"/>
                          <a:ea typeface="微软雅黑" pitchFamily="34" charset="-122"/>
                        </a:rPr>
                        <a:t>范围</a:t>
                      </a:r>
                      <a:endParaRPr lang="zh-CN" altLang="en-US" sz="1800" b="0" dirty="0">
                        <a:solidFill>
                          <a:schemeClr val="tx1"/>
                        </a:solidFill>
                        <a:latin typeface="微软雅黑" pitchFamily="34" charset="-122"/>
                        <a:ea typeface="微软雅黑" pitchFamily="34" charset="-122"/>
                        <a:cs typeface="+mn-ea"/>
                      </a:endParaRPr>
                    </a:p>
                  </a:txBody>
                  <a:tcPr marL="73822" marR="73822" marT="36911" marB="36911" anchor="ctr">
                    <a:noFill/>
                  </a:tcPr>
                </a:tc>
                <a:tc>
                  <a:txBody>
                    <a:bodyPr/>
                    <a:lstStyle/>
                    <a:p>
                      <a:pPr algn="l">
                        <a:lnSpc>
                          <a:spcPct val="150000"/>
                        </a:lnSpc>
                      </a:pPr>
                      <a:r>
                        <a:rPr lang="zh-CN" altLang="en-US" sz="1800" b="0" kern="1200" dirty="0" smtClean="0">
                          <a:effectLst/>
                          <a:latin typeface="微软雅黑" pitchFamily="34" charset="-122"/>
                          <a:ea typeface="微软雅黑" pitchFamily="34" charset="-122"/>
                        </a:rPr>
                        <a:t>企业可凭已承兑商业汇票、债券、存单等付款人债务证明办理收取</a:t>
                      </a:r>
                      <a:r>
                        <a:rPr lang="zh-CN" altLang="en-US" sz="1800" b="1" kern="1200" dirty="0" smtClean="0">
                          <a:solidFill>
                            <a:srgbClr val="C00000"/>
                          </a:solidFill>
                          <a:effectLst/>
                          <a:latin typeface="微软雅黑" pitchFamily="34" charset="-122"/>
                          <a:ea typeface="微软雅黑" pitchFamily="34" charset="-122"/>
                        </a:rPr>
                        <a:t>同城</a:t>
                      </a:r>
                      <a:r>
                        <a:rPr lang="zh-CN" altLang="en-US" sz="1800" b="0" kern="1200" dirty="0" smtClean="0">
                          <a:effectLst/>
                          <a:latin typeface="微软雅黑" pitchFamily="34" charset="-122"/>
                          <a:ea typeface="微软雅黑" pitchFamily="34" charset="-122"/>
                        </a:rPr>
                        <a:t>或</a:t>
                      </a:r>
                      <a:r>
                        <a:rPr lang="zh-CN" altLang="en-US" sz="1800" b="1" kern="1200" dirty="0" smtClean="0">
                          <a:solidFill>
                            <a:srgbClr val="C00000"/>
                          </a:solidFill>
                          <a:effectLst/>
                          <a:latin typeface="微软雅黑" pitchFamily="34" charset="-122"/>
                          <a:ea typeface="微软雅黑" pitchFamily="34" charset="-122"/>
                        </a:rPr>
                        <a:t>异地</a:t>
                      </a:r>
                      <a:r>
                        <a:rPr lang="zh-CN" altLang="en-US" sz="1800" b="0" kern="1200" dirty="0" smtClean="0">
                          <a:effectLst/>
                          <a:latin typeface="微软雅黑" pitchFamily="34" charset="-122"/>
                          <a:ea typeface="微软雅黑" pitchFamily="34" charset="-122"/>
                        </a:rPr>
                        <a:t>款项。委托收款还适用于收取电费、电话费等付款人众多、分散的公用事业费等有关款项。</a:t>
                      </a:r>
                      <a:endParaRPr lang="zh-CN" altLang="en-US" sz="1800" b="0" dirty="0">
                        <a:solidFill>
                          <a:schemeClr val="tx1"/>
                        </a:solidFill>
                        <a:latin typeface="微软雅黑" pitchFamily="34" charset="-122"/>
                        <a:ea typeface="微软雅黑" pitchFamily="34" charset="-122"/>
                        <a:cs typeface="+mn-ea"/>
                      </a:endParaRPr>
                    </a:p>
                  </a:txBody>
                  <a:tcPr marL="73822" marR="73822" marT="36911" marB="36911" anchor="ctr">
                    <a:noFill/>
                  </a:tcPr>
                </a:tc>
              </a:tr>
              <a:tr h="532686">
                <a:tc>
                  <a:txBody>
                    <a:bodyPr/>
                    <a:lstStyle/>
                    <a:p>
                      <a:pPr algn="ctr">
                        <a:lnSpc>
                          <a:spcPct val="150000"/>
                        </a:lnSpc>
                      </a:pPr>
                      <a:r>
                        <a:rPr lang="zh-CN" altLang="en-US" sz="1800" b="0" dirty="0" smtClean="0">
                          <a:latin typeface="微软雅黑" pitchFamily="34" charset="-122"/>
                          <a:ea typeface="微软雅黑" pitchFamily="34" charset="-122"/>
                        </a:rPr>
                        <a:t>分类</a:t>
                      </a:r>
                      <a:endParaRPr lang="zh-CN" altLang="en-US" sz="1800" b="0" dirty="0">
                        <a:solidFill>
                          <a:schemeClr val="tx1"/>
                        </a:solidFill>
                        <a:latin typeface="微软雅黑" pitchFamily="34" charset="-122"/>
                        <a:ea typeface="微软雅黑" pitchFamily="34" charset="-122"/>
                        <a:cs typeface="+mn-ea"/>
                      </a:endParaRPr>
                    </a:p>
                  </a:txBody>
                  <a:tcPr marL="73822" marR="73822" marT="36911" marB="36911" anchor="ctr">
                    <a:noFill/>
                  </a:tcPr>
                </a:tc>
                <a:tc>
                  <a:txBody>
                    <a:bodyPr/>
                    <a:lstStyle/>
                    <a:p>
                      <a:pPr marL="0" lvl="1" algn="l" eaLnBrk="1" hangingPunct="1">
                        <a:lnSpc>
                          <a:spcPct val="150000"/>
                        </a:lnSpc>
                        <a:buNone/>
                      </a:pPr>
                      <a:r>
                        <a:rPr lang="zh-CN" altLang="en-US" sz="1800" b="0" dirty="0" smtClean="0">
                          <a:latin typeface="微软雅黑" pitchFamily="34" charset="-122"/>
                          <a:ea typeface="微软雅黑" pitchFamily="34" charset="-122"/>
                        </a:rPr>
                        <a:t>委托收款结算款项划回的方式分为</a:t>
                      </a:r>
                      <a:r>
                        <a:rPr lang="zh-CN" altLang="en-US" sz="1800" b="1" u="heavy" baseline="0" dirty="0" smtClean="0">
                          <a:solidFill>
                            <a:srgbClr val="C00000"/>
                          </a:solidFill>
                          <a:uFill>
                            <a:solidFill>
                              <a:srgbClr val="C00000"/>
                            </a:solidFill>
                          </a:uFill>
                          <a:latin typeface="微软雅黑" pitchFamily="34" charset="-122"/>
                          <a:ea typeface="微软雅黑" pitchFamily="34" charset="-122"/>
                        </a:rPr>
                        <a:t>邮寄</a:t>
                      </a:r>
                      <a:r>
                        <a:rPr lang="zh-CN" altLang="en-US" sz="1800" b="0" dirty="0" smtClean="0">
                          <a:latin typeface="微软雅黑" pitchFamily="34" charset="-122"/>
                          <a:ea typeface="微软雅黑" pitchFamily="34" charset="-122"/>
                        </a:rPr>
                        <a:t>和</a:t>
                      </a:r>
                      <a:r>
                        <a:rPr lang="zh-CN" altLang="en-US" sz="1800" b="1" u="heavy" baseline="0" dirty="0" smtClean="0">
                          <a:solidFill>
                            <a:srgbClr val="C00000"/>
                          </a:solidFill>
                          <a:uFill>
                            <a:solidFill>
                              <a:srgbClr val="C00000"/>
                            </a:solidFill>
                          </a:uFill>
                          <a:latin typeface="微软雅黑" pitchFamily="34" charset="-122"/>
                          <a:ea typeface="微软雅黑" pitchFamily="34" charset="-122"/>
                        </a:rPr>
                        <a:t>电报</a:t>
                      </a:r>
                      <a:r>
                        <a:rPr lang="zh-CN" altLang="en-US" sz="1800" b="0" dirty="0" smtClean="0">
                          <a:latin typeface="微软雅黑" pitchFamily="34" charset="-122"/>
                          <a:ea typeface="微软雅黑" pitchFamily="34" charset="-122"/>
                        </a:rPr>
                        <a:t>两种</a:t>
                      </a:r>
                      <a:endParaRPr lang="en-US" altLang="zh-CN" sz="1800" b="0" dirty="0" smtClean="0">
                        <a:latin typeface="微软雅黑" pitchFamily="34" charset="-122"/>
                        <a:ea typeface="微软雅黑" pitchFamily="34" charset="-122"/>
                      </a:endParaRPr>
                    </a:p>
                    <a:p>
                      <a:pPr marL="0" lvl="1" algn="l" eaLnBrk="1" hangingPunct="1">
                        <a:lnSpc>
                          <a:spcPct val="150000"/>
                        </a:lnSpc>
                        <a:buNone/>
                      </a:pPr>
                      <a:r>
                        <a:rPr lang="zh-CN" altLang="en-US" sz="1800" b="0" dirty="0" smtClean="0">
                          <a:latin typeface="微软雅黑" pitchFamily="34" charset="-122"/>
                          <a:ea typeface="微软雅黑" pitchFamily="34" charset="-122"/>
                        </a:rPr>
                        <a:t>由收款人选用</a:t>
                      </a:r>
                      <a:endParaRPr lang="zh-CN" altLang="en-US" sz="1800" b="0" dirty="0" smtClean="0">
                        <a:solidFill>
                          <a:schemeClr val="tx1"/>
                        </a:solidFill>
                        <a:latin typeface="微软雅黑" pitchFamily="34" charset="-122"/>
                        <a:ea typeface="微软雅黑" pitchFamily="34" charset="-122"/>
                        <a:cs typeface="+mn-ea"/>
                      </a:endParaRPr>
                    </a:p>
                  </a:txBody>
                  <a:tcPr marL="73822" marR="73822" marT="36911" marB="36911" anchor="ctr">
                    <a:noFill/>
                  </a:tcPr>
                </a:tc>
              </a:tr>
            </a:tbl>
          </a:graphicData>
        </a:graphic>
      </p:graphicFrame>
    </p:spTree>
    <p:custDataLst>
      <p:tags r:id="rId1"/>
    </p:custDataLst>
    <p:extLst>
      <p:ext uri="{BB962C8B-B14F-4D97-AF65-F5344CB8AC3E}">
        <p14:creationId xmlns:p14="http://schemas.microsoft.com/office/powerpoint/2010/main" val="89001095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72279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委托收款</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aphicFrame>
        <p:nvGraphicFramePr>
          <p:cNvPr id="9" name="表格 8"/>
          <p:cNvGraphicFramePr>
            <a:graphicFrameLocks noGrp="1"/>
          </p:cNvGraphicFramePr>
          <p:nvPr>
            <p:extLst>
              <p:ext uri="{D42A27DB-BD31-4B8C-83A1-F6EECF244321}">
                <p14:modId xmlns:p14="http://schemas.microsoft.com/office/powerpoint/2010/main" val="548783361"/>
              </p:ext>
            </p:extLst>
          </p:nvPr>
        </p:nvGraphicFramePr>
        <p:xfrm>
          <a:off x="2974644" y="3969660"/>
          <a:ext cx="2098700" cy="288000"/>
        </p:xfrm>
        <a:graphic>
          <a:graphicData uri="http://schemas.openxmlformats.org/drawingml/2006/table">
            <a:tbl>
              <a:tblPr>
                <a:tableStyleId>{5C22544A-7EE6-4342-B048-85BDC9FD1C3A}</a:tableStyleId>
              </a:tblPr>
              <a:tblGrid>
                <a:gridCol w="2098700"/>
              </a:tblGrid>
              <a:tr h="288000">
                <a:tc>
                  <a:txBody>
                    <a:bodyPr/>
                    <a:lstStyle/>
                    <a:p>
                      <a:pPr algn="just">
                        <a:spcAft>
                          <a:spcPts val="0"/>
                        </a:spcAft>
                      </a:pPr>
                      <a:r>
                        <a:rPr lang="zh-CN" altLang="en-US" sz="1800" kern="100" dirty="0" smtClean="0">
                          <a:solidFill>
                            <a:schemeClr val="tx1"/>
                          </a:solidFill>
                          <a:effectLst/>
                          <a:latin typeface="微软雅黑" pitchFamily="34" charset="-122"/>
                          <a:ea typeface="微软雅黑" pitchFamily="34" charset="-122"/>
                        </a:rPr>
                        <a:t>④传递委托收款凭证</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grpSp>
        <p:nvGrpSpPr>
          <p:cNvPr id="2" name="组合 1"/>
          <p:cNvGrpSpPr/>
          <p:nvPr/>
        </p:nvGrpSpPr>
        <p:grpSpPr>
          <a:xfrm>
            <a:off x="1250774" y="1713630"/>
            <a:ext cx="5680075" cy="2901950"/>
            <a:chOff x="1250774" y="1737380"/>
            <a:chExt cx="5680075" cy="2901950"/>
          </a:xfrm>
        </p:grpSpPr>
        <p:sp>
          <p:nvSpPr>
            <p:cNvPr id="11" name="自选图形 127"/>
            <p:cNvSpPr>
              <a:spLocks noChangeArrowheads="1"/>
            </p:cNvSpPr>
            <p:nvPr/>
          </p:nvSpPr>
          <p:spPr bwMode="auto">
            <a:xfrm>
              <a:off x="1250774" y="4044970"/>
              <a:ext cx="1485900" cy="594360"/>
            </a:xfrm>
            <a:prstGeom prst="flowChartProcess">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2" name="矩形 128"/>
            <p:cNvSpPr>
              <a:spLocks noChangeArrowheads="1"/>
            </p:cNvSpPr>
            <p:nvPr/>
          </p:nvSpPr>
          <p:spPr bwMode="auto">
            <a:xfrm>
              <a:off x="5251274" y="4044970"/>
              <a:ext cx="1679575" cy="59436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3" name="矩形 129"/>
            <p:cNvSpPr>
              <a:spLocks noChangeArrowheads="1"/>
            </p:cNvSpPr>
            <p:nvPr/>
          </p:nvSpPr>
          <p:spPr bwMode="auto">
            <a:xfrm>
              <a:off x="5251274" y="1737380"/>
              <a:ext cx="1607820" cy="49530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4" name="矩形 130"/>
            <p:cNvSpPr>
              <a:spLocks noChangeArrowheads="1"/>
            </p:cNvSpPr>
            <p:nvPr/>
          </p:nvSpPr>
          <p:spPr bwMode="auto">
            <a:xfrm>
              <a:off x="1365074" y="1737380"/>
              <a:ext cx="1371600" cy="49530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5" name="直线 133"/>
            <p:cNvSpPr>
              <a:spLocks noChangeShapeType="1"/>
            </p:cNvSpPr>
            <p:nvPr/>
          </p:nvSpPr>
          <p:spPr bwMode="auto">
            <a:xfrm flipH="1" flipV="1">
              <a:off x="2736674" y="4257695"/>
              <a:ext cx="2514600" cy="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16" name="直线 135"/>
            <p:cNvSpPr>
              <a:spLocks noChangeShapeType="1"/>
            </p:cNvSpPr>
            <p:nvPr/>
          </p:nvSpPr>
          <p:spPr bwMode="auto">
            <a:xfrm flipV="1">
              <a:off x="2048969" y="2232680"/>
              <a:ext cx="0" cy="181229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17" name="直线 136"/>
            <p:cNvSpPr>
              <a:spLocks noChangeShapeType="1"/>
            </p:cNvSpPr>
            <p:nvPr/>
          </p:nvSpPr>
          <p:spPr bwMode="auto">
            <a:xfrm>
              <a:off x="1544779" y="2232680"/>
              <a:ext cx="0" cy="181229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pSp>
      <p:grpSp>
        <p:nvGrpSpPr>
          <p:cNvPr id="18" name="组合 17"/>
          <p:cNvGrpSpPr/>
          <p:nvPr/>
        </p:nvGrpSpPr>
        <p:grpSpPr>
          <a:xfrm rot="20971146">
            <a:off x="6952816" y="868058"/>
            <a:ext cx="1519406" cy="1169798"/>
            <a:chOff x="7521013" y="301559"/>
            <a:chExt cx="975806" cy="1169798"/>
          </a:xfrm>
        </p:grpSpPr>
        <p:grpSp>
          <p:nvGrpSpPr>
            <p:cNvPr id="19" name="Group 157"/>
            <p:cNvGrpSpPr/>
            <p:nvPr/>
          </p:nvGrpSpPr>
          <p:grpSpPr>
            <a:xfrm rot="1457873">
              <a:off x="7521013" y="301559"/>
              <a:ext cx="967880" cy="1169798"/>
              <a:chOff x="0" y="0"/>
              <a:chExt cx="832429" cy="1006091"/>
            </a:xfrm>
          </p:grpSpPr>
          <p:sp>
            <p:nvSpPr>
              <p:cNvPr id="21"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19050" cap="flat">
                <a:solidFill>
                  <a:srgbClr val="084CA1"/>
                </a:solidFill>
                <a:prstDash val="dash"/>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22" name="Shape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noFill/>
              <a:ln w="1905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20" name="TextBox 19"/>
            <p:cNvSpPr txBox="1"/>
            <p:nvPr/>
          </p:nvSpPr>
          <p:spPr>
            <a:xfrm rot="628854">
              <a:off x="7586300" y="545579"/>
              <a:ext cx="910519" cy="407802"/>
            </a:xfrm>
            <a:prstGeom prst="rect">
              <a:avLst/>
            </a:prstGeom>
            <a:noFill/>
            <a:ln w="19050">
              <a:noFill/>
            </a:ln>
          </p:spPr>
          <p:txBody>
            <a:bodyPr wrap="square" lIns="68579" tIns="34289" rIns="68579" bIns="34289" rtlCol="0" anchor="ctr">
              <a:spAutoFit/>
            </a:bodyPr>
            <a:lstStyle/>
            <a:p>
              <a:pPr algn="ctr"/>
              <a:r>
                <a:rPr lang="zh-CN" altLang="en-US" sz="2200" b="1" dirty="0" smtClean="0">
                  <a:solidFill>
                    <a:srgbClr val="084CA1"/>
                  </a:solidFill>
                  <a:latin typeface="微软雅黑" pitchFamily="34" charset="-122"/>
                  <a:ea typeface="微软雅黑" pitchFamily="34" charset="-122"/>
                  <a:cs typeface="+mn-ea"/>
                </a:rPr>
                <a:t>结算程序</a:t>
              </a:r>
              <a:endParaRPr lang="zh-CN" altLang="en-US" sz="2200" b="1" dirty="0">
                <a:solidFill>
                  <a:srgbClr val="084CA1"/>
                </a:solidFill>
                <a:latin typeface="微软雅黑" pitchFamily="34" charset="-122"/>
                <a:ea typeface="微软雅黑" pitchFamily="34" charset="-122"/>
                <a:cs typeface="+mn-ea"/>
              </a:endParaRPr>
            </a:p>
          </p:txBody>
        </p:sp>
      </p:grpSp>
      <p:graphicFrame>
        <p:nvGraphicFramePr>
          <p:cNvPr id="23" name="表格 22"/>
          <p:cNvGraphicFramePr>
            <a:graphicFrameLocks noGrp="1"/>
          </p:cNvGraphicFramePr>
          <p:nvPr>
            <p:extLst>
              <p:ext uri="{D42A27DB-BD31-4B8C-83A1-F6EECF244321}">
                <p14:modId xmlns:p14="http://schemas.microsoft.com/office/powerpoint/2010/main" val="2535622176"/>
              </p:ext>
            </p:extLst>
          </p:nvPr>
        </p:nvGraphicFramePr>
        <p:xfrm>
          <a:off x="1306279" y="4185652"/>
          <a:ext cx="1404000" cy="274320"/>
        </p:xfrm>
        <a:graphic>
          <a:graphicData uri="http://schemas.openxmlformats.org/drawingml/2006/table">
            <a:tbl>
              <a:tblPr>
                <a:tableStyleId>{5C22544A-7EE6-4342-B048-85BDC9FD1C3A}</a:tableStyleId>
              </a:tblPr>
              <a:tblGrid>
                <a:gridCol w="1404000"/>
              </a:tblGrid>
              <a:tr h="158719">
                <a:tc>
                  <a:txBody>
                    <a:body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付款人</a:t>
                      </a:r>
                      <a:r>
                        <a:rPr lang="zh-CN" sz="1800" kern="100" dirty="0" smtClean="0">
                          <a:solidFill>
                            <a:schemeClr val="tx1"/>
                          </a:solidFill>
                          <a:effectLst/>
                          <a:latin typeface="微软雅黑" pitchFamily="34" charset="-122"/>
                          <a:ea typeface="微软雅黑" pitchFamily="34" charset="-122"/>
                          <a:cs typeface="+mn-cs"/>
                        </a:rPr>
                        <a:t>开户行</a:t>
                      </a:r>
                      <a:endParaRPr lang="en-US" altLang="zh-CN" sz="1800" kern="100" dirty="0" smtClean="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graphicFrame>
        <p:nvGraphicFramePr>
          <p:cNvPr id="24" name="表格 23"/>
          <p:cNvGraphicFramePr>
            <a:graphicFrameLocks noGrp="1"/>
          </p:cNvGraphicFramePr>
          <p:nvPr>
            <p:extLst>
              <p:ext uri="{D42A27DB-BD31-4B8C-83A1-F6EECF244321}">
                <p14:modId xmlns:p14="http://schemas.microsoft.com/office/powerpoint/2010/main" val="770432114"/>
              </p:ext>
            </p:extLst>
          </p:nvPr>
        </p:nvGraphicFramePr>
        <p:xfrm>
          <a:off x="5361376" y="4185652"/>
          <a:ext cx="1512000" cy="336183"/>
        </p:xfrm>
        <a:graphic>
          <a:graphicData uri="http://schemas.openxmlformats.org/drawingml/2006/table">
            <a:tbl>
              <a:tblPr>
                <a:tableStyleId>{5C22544A-7EE6-4342-B048-85BDC9FD1C3A}</a:tableStyleId>
              </a:tblPr>
              <a:tblGrid>
                <a:gridCol w="1512000"/>
              </a:tblGrid>
              <a:tr h="336183">
                <a:tc>
                  <a:txBody>
                    <a:bodyPr/>
                    <a:lstStyle/>
                    <a:p>
                      <a:pPr marL="0" algn="ctr" defTabSz="914400" rtl="0" eaLnBrk="1" latinLnBrk="0" hangingPunct="1">
                        <a:spcAft>
                          <a:spcPts val="0"/>
                        </a:spcAft>
                      </a:pPr>
                      <a:r>
                        <a:rPr lang="zh-CN" sz="1800" kern="100" dirty="0" smtClean="0">
                          <a:solidFill>
                            <a:schemeClr val="tx1"/>
                          </a:solidFill>
                          <a:effectLst/>
                          <a:latin typeface="微软雅黑" pitchFamily="34" charset="-122"/>
                          <a:ea typeface="微软雅黑" pitchFamily="34" charset="-122"/>
                          <a:cs typeface="+mn-cs"/>
                        </a:rPr>
                        <a:t>收款人开户</a:t>
                      </a:r>
                      <a:r>
                        <a:rPr lang="zh-CN" sz="1800" kern="100" dirty="0">
                          <a:solidFill>
                            <a:schemeClr val="tx1"/>
                          </a:solidFill>
                          <a:effectLst/>
                          <a:latin typeface="微软雅黑" pitchFamily="34" charset="-122"/>
                          <a:ea typeface="微软雅黑" pitchFamily="34" charset="-122"/>
                          <a:cs typeface="+mn-cs"/>
                        </a:rPr>
                        <a:t>行</a:t>
                      </a:r>
                    </a:p>
                  </a:txBody>
                  <a:tcPr marL="0" marR="0" marT="0" marB="0" anchor="ctr">
                    <a:noFill/>
                  </a:tcPr>
                </a:tc>
              </a:tr>
            </a:tbl>
          </a:graphicData>
        </a:graphic>
      </p:graphicFrame>
      <p:graphicFrame>
        <p:nvGraphicFramePr>
          <p:cNvPr id="25" name="表格 24"/>
          <p:cNvGraphicFramePr>
            <a:graphicFrameLocks noGrp="1"/>
          </p:cNvGraphicFramePr>
          <p:nvPr>
            <p:extLst>
              <p:ext uri="{D42A27DB-BD31-4B8C-83A1-F6EECF244321}">
                <p14:modId xmlns:p14="http://schemas.microsoft.com/office/powerpoint/2010/main" val="631913263"/>
              </p:ext>
            </p:extLst>
          </p:nvPr>
        </p:nvGraphicFramePr>
        <p:xfrm>
          <a:off x="5291929" y="1841133"/>
          <a:ext cx="1548000" cy="274320"/>
        </p:xfrm>
        <a:graphic>
          <a:graphicData uri="http://schemas.openxmlformats.org/drawingml/2006/table">
            <a:tbl>
              <a:tblPr>
                <a:tableStyleId>{5C22544A-7EE6-4342-B048-85BDC9FD1C3A}</a:tableStyleId>
              </a:tblPr>
              <a:tblGrid>
                <a:gridCol w="1548000"/>
              </a:tblGrid>
              <a:tr h="0">
                <a:tc>
                  <a:txBody>
                    <a:bodyPr/>
                    <a:lstStyle/>
                    <a:p>
                      <a:pPr algn="ctr">
                        <a:spcAft>
                          <a:spcPts val="0"/>
                        </a:spcAft>
                      </a:pPr>
                      <a:r>
                        <a:rPr lang="zh-CN" sz="1800" kern="100" dirty="0" smtClean="0">
                          <a:solidFill>
                            <a:schemeClr val="tx1"/>
                          </a:solidFill>
                          <a:effectLst/>
                          <a:latin typeface="微软雅黑" pitchFamily="34" charset="-122"/>
                          <a:ea typeface="微软雅黑" pitchFamily="34" charset="-122"/>
                        </a:rPr>
                        <a:t>收款人</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graphicFrame>
        <p:nvGraphicFramePr>
          <p:cNvPr id="26" name="表格 25"/>
          <p:cNvGraphicFramePr>
            <a:graphicFrameLocks noGrp="1"/>
          </p:cNvGraphicFramePr>
          <p:nvPr>
            <p:extLst>
              <p:ext uri="{D42A27DB-BD31-4B8C-83A1-F6EECF244321}">
                <p14:modId xmlns:p14="http://schemas.microsoft.com/office/powerpoint/2010/main" val="3995813263"/>
              </p:ext>
            </p:extLst>
          </p:nvPr>
        </p:nvGraphicFramePr>
        <p:xfrm>
          <a:off x="1493929" y="1841133"/>
          <a:ext cx="1188720" cy="274320"/>
        </p:xfrm>
        <a:graphic>
          <a:graphicData uri="http://schemas.openxmlformats.org/drawingml/2006/table">
            <a:tbl>
              <a:tblPr>
                <a:tableStyleId>{5C22544A-7EE6-4342-B048-85BDC9FD1C3A}</a:tableStyleId>
              </a:tblPr>
              <a:tblGrid>
                <a:gridCol w="1188720"/>
              </a:tblGrid>
              <a:tr h="160020">
                <a:tc>
                  <a:txBody>
                    <a:body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付款人</a:t>
                      </a:r>
                      <a:endParaRPr lang="zh-CN" sz="1800" kern="100" dirty="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sp>
        <p:nvSpPr>
          <p:cNvPr id="27" name="TextBox 26"/>
          <p:cNvSpPr txBox="1"/>
          <p:nvPr/>
        </p:nvSpPr>
        <p:spPr>
          <a:xfrm>
            <a:off x="1659351" y="2515576"/>
            <a:ext cx="461665" cy="1246495"/>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③通知受理</a:t>
            </a:r>
            <a:endParaRPr lang="zh-CN" altLang="en-US" sz="1800" dirty="0">
              <a:latin typeface="微软雅黑" pitchFamily="34" charset="-122"/>
              <a:ea typeface="微软雅黑" pitchFamily="34" charset="-122"/>
            </a:endParaRPr>
          </a:p>
        </p:txBody>
      </p:sp>
      <p:sp>
        <p:nvSpPr>
          <p:cNvPr id="28" name="TextBox 27"/>
          <p:cNvSpPr txBox="1"/>
          <p:nvPr/>
        </p:nvSpPr>
        <p:spPr>
          <a:xfrm>
            <a:off x="1083287" y="2515577"/>
            <a:ext cx="461665" cy="1246495"/>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②委托收款</a:t>
            </a:r>
            <a:endParaRPr lang="zh-CN" altLang="en-US" sz="1800" dirty="0">
              <a:latin typeface="微软雅黑" pitchFamily="34" charset="-122"/>
              <a:ea typeface="微软雅黑" pitchFamily="34" charset="-122"/>
            </a:endParaRPr>
          </a:p>
        </p:txBody>
      </p:sp>
      <p:sp>
        <p:nvSpPr>
          <p:cNvPr id="29" name="TextBox 28"/>
          <p:cNvSpPr txBox="1"/>
          <p:nvPr/>
        </p:nvSpPr>
        <p:spPr>
          <a:xfrm>
            <a:off x="5649408" y="2507108"/>
            <a:ext cx="461665" cy="1246495"/>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⑤通知付款</a:t>
            </a:r>
            <a:endParaRPr lang="zh-CN" altLang="en-US" sz="1800" dirty="0">
              <a:latin typeface="微软雅黑" pitchFamily="34" charset="-122"/>
              <a:ea typeface="微软雅黑" pitchFamily="34" charset="-122"/>
            </a:endParaRPr>
          </a:p>
        </p:txBody>
      </p:sp>
      <p:sp>
        <p:nvSpPr>
          <p:cNvPr id="30" name="直线 123"/>
          <p:cNvSpPr>
            <a:spLocks noChangeShapeType="1"/>
          </p:cNvSpPr>
          <p:nvPr/>
        </p:nvSpPr>
        <p:spPr bwMode="auto">
          <a:xfrm flipV="1">
            <a:off x="2736674" y="1985030"/>
            <a:ext cx="2514600" cy="9636"/>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aphicFrame>
        <p:nvGraphicFramePr>
          <p:cNvPr id="31" name="表格 30"/>
          <p:cNvGraphicFramePr>
            <a:graphicFrameLocks noGrp="1"/>
          </p:cNvGraphicFramePr>
          <p:nvPr>
            <p:extLst>
              <p:ext uri="{D42A27DB-BD31-4B8C-83A1-F6EECF244321}">
                <p14:modId xmlns:p14="http://schemas.microsoft.com/office/powerpoint/2010/main" val="1321529926"/>
              </p:ext>
            </p:extLst>
          </p:nvPr>
        </p:nvGraphicFramePr>
        <p:xfrm>
          <a:off x="2846738" y="1665372"/>
          <a:ext cx="2442630" cy="288000"/>
        </p:xfrm>
        <a:graphic>
          <a:graphicData uri="http://schemas.openxmlformats.org/drawingml/2006/table">
            <a:tbl>
              <a:tblPr>
                <a:tableStyleId>{5C22544A-7EE6-4342-B048-85BDC9FD1C3A}</a:tableStyleId>
              </a:tblPr>
              <a:tblGrid>
                <a:gridCol w="2442630"/>
              </a:tblGrid>
              <a:tr h="288000">
                <a:tc>
                  <a:txBody>
                    <a:bodyPr/>
                    <a:lstStyle/>
                    <a:p>
                      <a:pPr algn="just">
                        <a:spcAft>
                          <a:spcPts val="0"/>
                        </a:spcAft>
                      </a:pPr>
                      <a:r>
                        <a:rPr lang="zh-CN" altLang="en-US" sz="1800" kern="100" dirty="0" smtClean="0">
                          <a:solidFill>
                            <a:schemeClr val="tx1"/>
                          </a:solidFill>
                          <a:effectLst/>
                          <a:latin typeface="微软雅黑" pitchFamily="34" charset="-122"/>
                          <a:ea typeface="微软雅黑" pitchFamily="34" charset="-122"/>
                        </a:rPr>
                        <a:t>①发出商品或提供劳务</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sp>
        <p:nvSpPr>
          <p:cNvPr id="32" name="直线 135"/>
          <p:cNvSpPr>
            <a:spLocks noChangeShapeType="1"/>
          </p:cNvSpPr>
          <p:nvPr/>
        </p:nvSpPr>
        <p:spPr bwMode="auto">
          <a:xfrm flipV="1">
            <a:off x="6111073" y="2224210"/>
            <a:ext cx="0" cy="181229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33" name="直线 123"/>
          <p:cNvSpPr>
            <a:spLocks noChangeShapeType="1"/>
          </p:cNvSpPr>
          <p:nvPr/>
        </p:nvSpPr>
        <p:spPr bwMode="auto">
          <a:xfrm flipV="1">
            <a:off x="2736674" y="4401676"/>
            <a:ext cx="2514600" cy="9636"/>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aphicFrame>
        <p:nvGraphicFramePr>
          <p:cNvPr id="34" name="表格 33"/>
          <p:cNvGraphicFramePr>
            <a:graphicFrameLocks noGrp="1"/>
          </p:cNvGraphicFramePr>
          <p:nvPr>
            <p:extLst>
              <p:ext uri="{D42A27DB-BD31-4B8C-83A1-F6EECF244321}">
                <p14:modId xmlns:p14="http://schemas.microsoft.com/office/powerpoint/2010/main" val="615945539"/>
              </p:ext>
            </p:extLst>
          </p:nvPr>
        </p:nvGraphicFramePr>
        <p:xfrm>
          <a:off x="3273144" y="4422931"/>
          <a:ext cx="1296144" cy="288000"/>
        </p:xfrm>
        <a:graphic>
          <a:graphicData uri="http://schemas.openxmlformats.org/drawingml/2006/table">
            <a:tbl>
              <a:tblPr>
                <a:tableStyleId>{5C22544A-7EE6-4342-B048-85BDC9FD1C3A}</a:tableStyleId>
              </a:tblPr>
              <a:tblGrid>
                <a:gridCol w="1296144"/>
              </a:tblGrid>
              <a:tr h="288000">
                <a:tc>
                  <a:txBody>
                    <a:bodyPr/>
                    <a:lstStyle/>
                    <a:p>
                      <a:pPr algn="just">
                        <a:spcAft>
                          <a:spcPts val="0"/>
                        </a:spcAft>
                      </a:pPr>
                      <a:r>
                        <a:rPr lang="zh-CN" altLang="en-US" sz="1800" kern="100" dirty="0" smtClean="0">
                          <a:solidFill>
                            <a:schemeClr val="tx1"/>
                          </a:solidFill>
                          <a:effectLst/>
                          <a:latin typeface="微软雅黑" pitchFamily="34" charset="-122"/>
                          <a:ea typeface="微软雅黑" pitchFamily="34" charset="-122"/>
                        </a:rPr>
                        <a:t>⑥划转款项</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sp>
        <p:nvSpPr>
          <p:cNvPr id="35" name="直线 135"/>
          <p:cNvSpPr>
            <a:spLocks noChangeShapeType="1"/>
          </p:cNvSpPr>
          <p:nvPr/>
        </p:nvSpPr>
        <p:spPr bwMode="auto">
          <a:xfrm flipV="1">
            <a:off x="2553064" y="2224210"/>
            <a:ext cx="0" cy="181229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36" name="TextBox 35"/>
          <p:cNvSpPr txBox="1"/>
          <p:nvPr/>
        </p:nvSpPr>
        <p:spPr>
          <a:xfrm>
            <a:off x="2163407" y="2261468"/>
            <a:ext cx="461665" cy="170816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⑦通知收妥入账</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732225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72279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托收承付</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aphicFrame>
        <p:nvGraphicFramePr>
          <p:cNvPr id="37" name="表格 36"/>
          <p:cNvGraphicFramePr>
            <a:graphicFrameLocks noGrp="1"/>
          </p:cNvGraphicFramePr>
          <p:nvPr>
            <p:extLst>
              <p:ext uri="{D42A27DB-BD31-4B8C-83A1-F6EECF244321}">
                <p14:modId xmlns:p14="http://schemas.microsoft.com/office/powerpoint/2010/main" val="2001181738"/>
              </p:ext>
            </p:extLst>
          </p:nvPr>
        </p:nvGraphicFramePr>
        <p:xfrm>
          <a:off x="779889" y="1341505"/>
          <a:ext cx="7938640" cy="3474720"/>
        </p:xfrm>
        <a:graphic>
          <a:graphicData uri="http://schemas.openxmlformats.org/drawingml/2006/table">
            <a:tbl>
              <a:tblPr firstRow="1" bandRow="1">
                <a:tableStyleId>{69CF1AB2-1976-4502-BF36-3FF5EA218861}</a:tableStyleId>
              </a:tblPr>
              <a:tblGrid>
                <a:gridCol w="901104"/>
                <a:gridCol w="7037536"/>
              </a:tblGrid>
              <a:tr h="741384">
                <a:tc>
                  <a:txBody>
                    <a:bodyPr/>
                    <a:lstStyle/>
                    <a:p>
                      <a:pPr algn="ctr">
                        <a:lnSpc>
                          <a:spcPct val="150000"/>
                        </a:lnSpc>
                      </a:pPr>
                      <a:r>
                        <a:rPr lang="zh-CN" altLang="en-US" sz="1800" b="0" dirty="0" smtClean="0">
                          <a:latin typeface="微软雅黑" pitchFamily="34" charset="-122"/>
                          <a:ea typeface="微软雅黑" pitchFamily="34" charset="-122"/>
                        </a:rPr>
                        <a:t>含义</a:t>
                      </a:r>
                      <a:endParaRPr lang="zh-CN" altLang="en-US" sz="1800" b="0" dirty="0">
                        <a:solidFill>
                          <a:schemeClr val="tx1"/>
                        </a:solidFill>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en-US" sz="1800" b="1" dirty="0" smtClean="0">
                          <a:latin typeface="微软雅黑" pitchFamily="34" charset="-122"/>
                          <a:ea typeface="微软雅黑" pitchFamily="34" charset="-122"/>
                        </a:rPr>
                        <a:t>托收承付</a:t>
                      </a:r>
                      <a:r>
                        <a:rPr lang="zh-CN" altLang="en-US" sz="1800" b="0" dirty="0" smtClean="0">
                          <a:latin typeface="微软雅黑" pitchFamily="34" charset="-122"/>
                          <a:ea typeface="微软雅黑" pitchFamily="34" charset="-122"/>
                        </a:rPr>
                        <a:t>是根据购销合同由收款人发货后委托银行向异地付款人收取款项，由付款人向银行承认付款的结算方式</a:t>
                      </a:r>
                      <a:endParaRPr lang="zh-CN" altLang="en-US" sz="1800" b="0" dirty="0">
                        <a:solidFill>
                          <a:schemeClr val="tx1"/>
                        </a:solidFill>
                        <a:latin typeface="微软雅黑" pitchFamily="34" charset="-122"/>
                        <a:ea typeface="微软雅黑" pitchFamily="34" charset="-122"/>
                        <a:cs typeface="+mn-ea"/>
                      </a:endParaRPr>
                    </a:p>
                  </a:txBody>
                  <a:tcPr anchor="ctr">
                    <a:noFill/>
                  </a:tcPr>
                </a:tc>
              </a:tr>
              <a:tr h="1648833">
                <a:tc>
                  <a:txBody>
                    <a:bodyPr/>
                    <a:lstStyle/>
                    <a:p>
                      <a:pPr algn="ctr">
                        <a:lnSpc>
                          <a:spcPct val="150000"/>
                        </a:lnSpc>
                      </a:pPr>
                      <a:r>
                        <a:rPr lang="zh-CN" altLang="en-US" sz="1800" b="0" dirty="0" smtClean="0">
                          <a:latin typeface="微软雅黑" pitchFamily="34" charset="-122"/>
                          <a:ea typeface="微软雅黑" pitchFamily="34" charset="-122"/>
                        </a:rPr>
                        <a:t>有关</a:t>
                      </a:r>
                      <a:endParaRPr lang="en-US" altLang="zh-CN" sz="1800" b="0" dirty="0" smtClean="0">
                        <a:latin typeface="微软雅黑" pitchFamily="34" charset="-122"/>
                        <a:ea typeface="微软雅黑" pitchFamily="34" charset="-122"/>
                      </a:endParaRPr>
                    </a:p>
                    <a:p>
                      <a:pPr algn="ctr">
                        <a:lnSpc>
                          <a:spcPct val="150000"/>
                        </a:lnSpc>
                      </a:pPr>
                      <a:r>
                        <a:rPr lang="zh-CN" altLang="en-US" sz="1800" b="0" dirty="0" smtClean="0">
                          <a:latin typeface="微软雅黑" pitchFamily="34" charset="-122"/>
                          <a:ea typeface="微软雅黑" pitchFamily="34" charset="-122"/>
                        </a:rPr>
                        <a:t>规定</a:t>
                      </a:r>
                      <a:endParaRPr lang="zh-CN" altLang="en-US" sz="1800" b="0" dirty="0">
                        <a:solidFill>
                          <a:schemeClr val="tx1"/>
                        </a:solidFill>
                        <a:latin typeface="微软雅黑" pitchFamily="34" charset="-122"/>
                        <a:ea typeface="微软雅黑" pitchFamily="34" charset="-122"/>
                        <a:cs typeface="+mn-ea"/>
                      </a:endParaRPr>
                    </a:p>
                  </a:txBody>
                  <a:tcPr anchor="ctr">
                    <a:noFill/>
                  </a:tcPr>
                </a:tc>
                <a:tc>
                  <a:txBody>
                    <a:bodyPr/>
                    <a:lstStyle/>
                    <a:p>
                      <a:pPr>
                        <a:lnSpc>
                          <a:spcPct val="150000"/>
                        </a:lnSpc>
                      </a:pPr>
                      <a:r>
                        <a:rPr lang="zh-CN" altLang="en-US" sz="1800" b="0" dirty="0" smtClean="0">
                          <a:latin typeface="微软雅黑" pitchFamily="34" charset="-122"/>
                          <a:ea typeface="微软雅黑" pitchFamily="34" charset="-122"/>
                        </a:rPr>
                        <a:t>（</a:t>
                      </a:r>
                      <a:r>
                        <a:rPr lang="en-US" altLang="zh-CN" sz="1800" b="0" dirty="0" smtClean="0">
                          <a:latin typeface="微软雅黑" pitchFamily="34" charset="-122"/>
                          <a:ea typeface="微软雅黑" pitchFamily="34" charset="-122"/>
                        </a:rPr>
                        <a:t>1</a:t>
                      </a:r>
                      <a:r>
                        <a:rPr lang="zh-CN" altLang="en-US" sz="1800" b="0" dirty="0" smtClean="0">
                          <a:latin typeface="微软雅黑" pitchFamily="34" charset="-122"/>
                          <a:ea typeface="微软雅黑" pitchFamily="34" charset="-122"/>
                        </a:rPr>
                        <a:t>）异地托收承付结算</a:t>
                      </a:r>
                      <a:r>
                        <a:rPr lang="zh-CN" altLang="en-US" sz="1800" b="1" dirty="0" smtClean="0">
                          <a:solidFill>
                            <a:srgbClr val="C00000"/>
                          </a:solidFill>
                          <a:latin typeface="微软雅黑" pitchFamily="34" charset="-122"/>
                          <a:ea typeface="微软雅黑" pitchFamily="34" charset="-122"/>
                        </a:rPr>
                        <a:t>每笔金额起点为</a:t>
                      </a:r>
                      <a:r>
                        <a:rPr lang="en-US" altLang="zh-CN" sz="1800" b="1" dirty="0" smtClean="0">
                          <a:solidFill>
                            <a:srgbClr val="C00000"/>
                          </a:solidFill>
                          <a:latin typeface="微软雅黑" pitchFamily="34" charset="-122"/>
                          <a:ea typeface="微软雅黑" pitchFamily="34" charset="-122"/>
                        </a:rPr>
                        <a:t>10000</a:t>
                      </a:r>
                      <a:r>
                        <a:rPr lang="zh-CN" altLang="en-US" sz="1800" b="1" dirty="0" smtClean="0">
                          <a:solidFill>
                            <a:srgbClr val="C00000"/>
                          </a:solidFill>
                          <a:latin typeface="微软雅黑" pitchFamily="34" charset="-122"/>
                          <a:ea typeface="微软雅黑" pitchFamily="34" charset="-122"/>
                        </a:rPr>
                        <a:t>元</a:t>
                      </a:r>
                      <a:r>
                        <a:rPr lang="zh-CN" altLang="en-US" sz="1800" b="0" dirty="0" smtClean="0">
                          <a:latin typeface="微软雅黑" pitchFamily="34" charset="-122"/>
                          <a:ea typeface="微软雅黑" pitchFamily="34" charset="-122"/>
                        </a:rPr>
                        <a:t>；  　　</a:t>
                      </a:r>
                      <a:endParaRPr lang="en-US" altLang="zh-CN" sz="1800" b="0" dirty="0" smtClean="0">
                        <a:latin typeface="微软雅黑" pitchFamily="34" charset="-122"/>
                        <a:ea typeface="微软雅黑" pitchFamily="34" charset="-122"/>
                      </a:endParaRPr>
                    </a:p>
                    <a:p>
                      <a:pPr marL="0" marR="0" indent="0" algn="l" defTabSz="914400" rtl="0" eaLnBrk="1" fontAlgn="auto" latinLnBrk="0" hangingPunct="1">
                        <a:lnSpc>
                          <a:spcPct val="150000"/>
                        </a:lnSpc>
                        <a:spcBef>
                          <a:spcPts val="0"/>
                        </a:spcBef>
                        <a:spcAft>
                          <a:spcPts val="0"/>
                        </a:spcAft>
                        <a:buClrTx/>
                        <a:buSzTx/>
                        <a:buFontTx/>
                        <a:buNone/>
                        <a:tabLst/>
                        <a:defRPr/>
                      </a:pPr>
                      <a:r>
                        <a:rPr lang="zh-CN" altLang="en-US" sz="1800" b="0" dirty="0" smtClean="0">
                          <a:latin typeface="微软雅黑" pitchFamily="34" charset="-122"/>
                          <a:ea typeface="微软雅黑" pitchFamily="34" charset="-122"/>
                        </a:rPr>
                        <a:t>（</a:t>
                      </a:r>
                      <a:r>
                        <a:rPr lang="en-US" altLang="zh-CN" sz="1800" b="0" dirty="0" smtClean="0">
                          <a:latin typeface="微软雅黑" pitchFamily="34" charset="-122"/>
                          <a:ea typeface="微软雅黑" pitchFamily="34" charset="-122"/>
                        </a:rPr>
                        <a:t>2</a:t>
                      </a:r>
                      <a:r>
                        <a:rPr lang="zh-CN" altLang="en-US" sz="1800" b="0" dirty="0" smtClean="0">
                          <a:latin typeface="微软雅黑" pitchFamily="34" charset="-122"/>
                          <a:ea typeface="微软雅黑" pitchFamily="34" charset="-122"/>
                        </a:rPr>
                        <a:t>）收款单位按合同发货后，填写托收承付结算凭证，与发票和运单等一并交开户行。</a:t>
                      </a:r>
                      <a:r>
                        <a:rPr lang="zh-CN" altLang="en-US" sz="1800" b="1" dirty="0" smtClean="0">
                          <a:solidFill>
                            <a:srgbClr val="C00000"/>
                          </a:solidFill>
                          <a:latin typeface="微软雅黑" pitchFamily="34" charset="-122"/>
                          <a:ea typeface="微软雅黑" pitchFamily="34" charset="-122"/>
                        </a:rPr>
                        <a:t>验单付款期</a:t>
                      </a:r>
                      <a:r>
                        <a:rPr lang="zh-CN" altLang="zh-CN" sz="1800" b="1" dirty="0" smtClean="0">
                          <a:solidFill>
                            <a:srgbClr val="C00000"/>
                          </a:solidFill>
                          <a:latin typeface="微软雅黑" pitchFamily="34" charset="-122"/>
                          <a:ea typeface="微软雅黑" pitchFamily="34" charset="-122"/>
                        </a:rPr>
                        <a:t>3</a:t>
                      </a:r>
                      <a:r>
                        <a:rPr lang="zh-CN" altLang="en-US" sz="1800" b="1" dirty="0" smtClean="0">
                          <a:solidFill>
                            <a:srgbClr val="C00000"/>
                          </a:solidFill>
                          <a:latin typeface="微软雅黑" pitchFamily="34" charset="-122"/>
                          <a:ea typeface="微软雅黑" pitchFamily="34" charset="-122"/>
                        </a:rPr>
                        <a:t>天，验货承付款期</a:t>
                      </a:r>
                      <a:r>
                        <a:rPr lang="zh-CN" altLang="zh-CN" sz="1800" b="1" dirty="0" smtClean="0">
                          <a:solidFill>
                            <a:srgbClr val="C00000"/>
                          </a:solidFill>
                          <a:latin typeface="微软雅黑" pitchFamily="34" charset="-122"/>
                          <a:ea typeface="微软雅黑" pitchFamily="34" charset="-122"/>
                        </a:rPr>
                        <a:t>10</a:t>
                      </a:r>
                      <a:r>
                        <a:rPr lang="zh-CN" altLang="en-US" sz="1800" b="1" dirty="0" smtClean="0">
                          <a:solidFill>
                            <a:srgbClr val="C00000"/>
                          </a:solidFill>
                          <a:latin typeface="微软雅黑" pitchFamily="34" charset="-122"/>
                          <a:ea typeface="微软雅黑" pitchFamily="34" charset="-122"/>
                        </a:rPr>
                        <a:t>天</a:t>
                      </a:r>
                      <a:r>
                        <a:rPr lang="zh-CN" altLang="en-US" sz="1800" b="0" dirty="0" smtClean="0">
                          <a:latin typeface="微软雅黑" pitchFamily="34" charset="-122"/>
                          <a:ea typeface="微软雅黑" pitchFamily="34" charset="-122"/>
                        </a:rPr>
                        <a:t>；</a:t>
                      </a:r>
                      <a:endParaRPr lang="en-US" altLang="zh-CN" sz="1800" b="0" dirty="0" smtClean="0">
                        <a:latin typeface="微软雅黑" pitchFamily="34" charset="-122"/>
                        <a:ea typeface="微软雅黑" pitchFamily="34" charset="-122"/>
                      </a:endParaRPr>
                    </a:p>
                    <a:p>
                      <a:pPr marL="0" marR="0" indent="0" algn="l" defTabSz="914400" rtl="0" eaLnBrk="1" fontAlgn="auto" latinLnBrk="0" hangingPunct="1">
                        <a:lnSpc>
                          <a:spcPct val="150000"/>
                        </a:lnSpc>
                        <a:spcBef>
                          <a:spcPts val="0"/>
                        </a:spcBef>
                        <a:spcAft>
                          <a:spcPts val="0"/>
                        </a:spcAft>
                        <a:buClrTx/>
                        <a:buSzTx/>
                        <a:buFontTx/>
                        <a:buNone/>
                        <a:tabLst/>
                        <a:defRPr/>
                      </a:pPr>
                      <a:r>
                        <a:rPr lang="zh-CN" altLang="en-US" sz="1800" b="0" dirty="0" smtClean="0">
                          <a:latin typeface="微软雅黑" pitchFamily="34" charset="-122"/>
                          <a:ea typeface="微软雅黑" pitchFamily="34" charset="-122"/>
                        </a:rPr>
                        <a:t>（</a:t>
                      </a:r>
                      <a:r>
                        <a:rPr lang="en-US" altLang="zh-CN" sz="1800" b="0" dirty="0" smtClean="0">
                          <a:latin typeface="微软雅黑" pitchFamily="34" charset="-122"/>
                          <a:ea typeface="微软雅黑" pitchFamily="34" charset="-122"/>
                        </a:rPr>
                        <a:t>3</a:t>
                      </a:r>
                      <a:r>
                        <a:rPr lang="zh-CN" altLang="en-US" sz="1800" b="0" dirty="0" smtClean="0">
                          <a:latin typeface="微软雅黑" pitchFamily="34" charset="-122"/>
                          <a:ea typeface="微软雅黑" pitchFamily="34" charset="-122"/>
                        </a:rPr>
                        <a:t>）适用范围：</a:t>
                      </a:r>
                      <a:r>
                        <a:rPr lang="zh-CN" altLang="en-US" sz="1800" b="0" kern="1200" dirty="0" smtClean="0">
                          <a:latin typeface="微软雅黑" pitchFamily="34" charset="-122"/>
                          <a:ea typeface="微软雅黑" pitchFamily="34" charset="-122"/>
                        </a:rPr>
                        <a:t>只能在</a:t>
                      </a:r>
                      <a:r>
                        <a:rPr lang="zh-CN" altLang="en-US" sz="1800" b="1" kern="1200" dirty="0" smtClean="0">
                          <a:solidFill>
                            <a:srgbClr val="C00000"/>
                          </a:solidFill>
                          <a:latin typeface="微软雅黑" pitchFamily="34" charset="-122"/>
                          <a:ea typeface="微软雅黑" pitchFamily="34" charset="-122"/>
                        </a:rPr>
                        <a:t>异地</a:t>
                      </a:r>
                      <a:r>
                        <a:rPr lang="zh-CN" altLang="en-US" sz="1800" b="0" kern="1200" dirty="0" smtClean="0">
                          <a:latin typeface="微软雅黑" pitchFamily="34" charset="-122"/>
                          <a:ea typeface="微软雅黑" pitchFamily="34" charset="-122"/>
                        </a:rPr>
                        <a:t>使用，不能在同城使用</a:t>
                      </a:r>
                    </a:p>
                    <a:p>
                      <a:pPr marL="0" marR="0" indent="0" algn="l" defTabSz="914400" rtl="0" eaLnBrk="1" fontAlgn="auto" latinLnBrk="0" hangingPunct="1">
                        <a:lnSpc>
                          <a:spcPct val="150000"/>
                        </a:lnSpc>
                        <a:spcBef>
                          <a:spcPts val="0"/>
                        </a:spcBef>
                        <a:spcAft>
                          <a:spcPts val="0"/>
                        </a:spcAft>
                        <a:buClrTx/>
                        <a:buSzTx/>
                        <a:buFontTx/>
                        <a:buNone/>
                        <a:defRPr/>
                      </a:pPr>
                      <a:r>
                        <a:rPr lang="zh-CN" altLang="en-US" sz="1800" b="0" dirty="0" smtClean="0">
                          <a:latin typeface="微软雅黑" pitchFamily="34" charset="-122"/>
                          <a:ea typeface="微软雅黑" pitchFamily="34" charset="-122"/>
                        </a:rPr>
                        <a:t>（</a:t>
                      </a:r>
                      <a:r>
                        <a:rPr lang="en-US" altLang="zh-CN" sz="1800" b="0" dirty="0" smtClean="0">
                          <a:latin typeface="微软雅黑" pitchFamily="34" charset="-122"/>
                          <a:ea typeface="微软雅黑" pitchFamily="34" charset="-122"/>
                        </a:rPr>
                        <a:t>4</a:t>
                      </a:r>
                      <a:r>
                        <a:rPr lang="zh-CN" altLang="en-US" sz="1800" b="0" dirty="0" smtClean="0">
                          <a:latin typeface="微软雅黑" pitchFamily="34" charset="-122"/>
                          <a:ea typeface="微软雅黑" pitchFamily="34" charset="-122"/>
                        </a:rPr>
                        <a:t>）购货单位拒付，应在承付期内填写“拒绝付款理由书”交开户行审查。承付期內的银行视作承付，期满次日划款给收款人</a:t>
                      </a:r>
                      <a:endParaRPr lang="en-US" altLang="zh-CN" sz="1800" b="0" dirty="0" smtClean="0">
                        <a:solidFill>
                          <a:schemeClr val="tx1"/>
                        </a:solidFill>
                        <a:latin typeface="微软雅黑" pitchFamily="34" charset="-122"/>
                        <a:ea typeface="微软雅黑" pitchFamily="34" charset="-122"/>
                        <a:cs typeface="+mn-ea"/>
                      </a:endParaRPr>
                    </a:p>
                  </a:txBody>
                  <a:tcPr anchor="ctr">
                    <a:noFill/>
                  </a:tcPr>
                </a:tc>
              </a:tr>
            </a:tbl>
          </a:graphicData>
        </a:graphic>
      </p:graphicFrame>
    </p:spTree>
    <p:custDataLst>
      <p:tags r:id="rId1"/>
    </p:custDataLst>
    <p:extLst>
      <p:ext uri="{BB962C8B-B14F-4D97-AF65-F5344CB8AC3E}">
        <p14:creationId xmlns:p14="http://schemas.microsoft.com/office/powerpoint/2010/main" val="402474417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72279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托收承付</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aphicFrame>
        <p:nvGraphicFramePr>
          <p:cNvPr id="35" name="表格 34"/>
          <p:cNvGraphicFramePr>
            <a:graphicFrameLocks noGrp="1"/>
          </p:cNvGraphicFramePr>
          <p:nvPr>
            <p:extLst>
              <p:ext uri="{D42A27DB-BD31-4B8C-83A1-F6EECF244321}">
                <p14:modId xmlns:p14="http://schemas.microsoft.com/office/powerpoint/2010/main" val="3572859032"/>
              </p:ext>
            </p:extLst>
          </p:nvPr>
        </p:nvGraphicFramePr>
        <p:xfrm>
          <a:off x="3279963" y="4011942"/>
          <a:ext cx="1872000" cy="288000"/>
        </p:xfrm>
        <a:graphic>
          <a:graphicData uri="http://schemas.openxmlformats.org/drawingml/2006/table">
            <a:tbl>
              <a:tblPr>
                <a:tableStyleId>{5C22544A-7EE6-4342-B048-85BDC9FD1C3A}</a:tableStyleId>
              </a:tblPr>
              <a:tblGrid>
                <a:gridCol w="1872000"/>
              </a:tblGrid>
              <a:tr h="288000">
                <a:tc>
                  <a:txBody>
                    <a:bodyPr/>
                    <a:lstStyle/>
                    <a:p>
                      <a:pPr algn="just">
                        <a:spcAft>
                          <a:spcPts val="0"/>
                        </a:spcAft>
                      </a:pPr>
                      <a:r>
                        <a:rPr lang="zh-CN" altLang="en-US" sz="1800" kern="100" dirty="0" smtClean="0">
                          <a:solidFill>
                            <a:schemeClr val="tx1"/>
                          </a:solidFill>
                          <a:effectLst/>
                          <a:latin typeface="微软雅黑" pitchFamily="34" charset="-122"/>
                          <a:ea typeface="微软雅黑" pitchFamily="34" charset="-122"/>
                        </a:rPr>
                        <a:t>④传递托收凭证</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grpSp>
        <p:nvGrpSpPr>
          <p:cNvPr id="3" name="组合 2"/>
          <p:cNvGrpSpPr/>
          <p:nvPr/>
        </p:nvGrpSpPr>
        <p:grpSpPr>
          <a:xfrm>
            <a:off x="1390933" y="1779662"/>
            <a:ext cx="5680075" cy="2901950"/>
            <a:chOff x="1901558" y="1779662"/>
            <a:chExt cx="5680075" cy="2901950"/>
          </a:xfrm>
        </p:grpSpPr>
        <p:sp>
          <p:nvSpPr>
            <p:cNvPr id="38" name="自选图形 127"/>
            <p:cNvSpPr>
              <a:spLocks noChangeArrowheads="1"/>
            </p:cNvSpPr>
            <p:nvPr/>
          </p:nvSpPr>
          <p:spPr bwMode="auto">
            <a:xfrm>
              <a:off x="1901558" y="4087252"/>
              <a:ext cx="1485900" cy="594360"/>
            </a:xfrm>
            <a:prstGeom prst="flowChartProcess">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39" name="矩形 128"/>
            <p:cNvSpPr>
              <a:spLocks noChangeArrowheads="1"/>
            </p:cNvSpPr>
            <p:nvPr/>
          </p:nvSpPr>
          <p:spPr bwMode="auto">
            <a:xfrm>
              <a:off x="5902058" y="4087252"/>
              <a:ext cx="1679575" cy="59436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40" name="矩形 129"/>
            <p:cNvSpPr>
              <a:spLocks noChangeArrowheads="1"/>
            </p:cNvSpPr>
            <p:nvPr/>
          </p:nvSpPr>
          <p:spPr bwMode="auto">
            <a:xfrm>
              <a:off x="5902058" y="1779662"/>
              <a:ext cx="1607820" cy="49530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41" name="矩形 130"/>
            <p:cNvSpPr>
              <a:spLocks noChangeArrowheads="1"/>
            </p:cNvSpPr>
            <p:nvPr/>
          </p:nvSpPr>
          <p:spPr bwMode="auto">
            <a:xfrm>
              <a:off x="2015858" y="1779662"/>
              <a:ext cx="1371600" cy="49530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42" name="直线 133"/>
            <p:cNvSpPr>
              <a:spLocks noChangeShapeType="1"/>
            </p:cNvSpPr>
            <p:nvPr/>
          </p:nvSpPr>
          <p:spPr bwMode="auto">
            <a:xfrm flipH="1" flipV="1">
              <a:off x="3387458" y="4299977"/>
              <a:ext cx="2514600" cy="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43" name="直线 135"/>
            <p:cNvSpPr>
              <a:spLocks noChangeShapeType="1"/>
            </p:cNvSpPr>
            <p:nvPr/>
          </p:nvSpPr>
          <p:spPr bwMode="auto">
            <a:xfrm flipV="1">
              <a:off x="2699753" y="2274962"/>
              <a:ext cx="0" cy="181229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44" name="直线 136"/>
            <p:cNvSpPr>
              <a:spLocks noChangeShapeType="1"/>
            </p:cNvSpPr>
            <p:nvPr/>
          </p:nvSpPr>
          <p:spPr bwMode="auto">
            <a:xfrm>
              <a:off x="2195563" y="2274962"/>
              <a:ext cx="0" cy="181229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pSp>
      <p:graphicFrame>
        <p:nvGraphicFramePr>
          <p:cNvPr id="45" name="表格 44"/>
          <p:cNvGraphicFramePr>
            <a:graphicFrameLocks noGrp="1"/>
          </p:cNvGraphicFramePr>
          <p:nvPr>
            <p:extLst>
              <p:ext uri="{D42A27DB-BD31-4B8C-83A1-F6EECF244321}">
                <p14:modId xmlns:p14="http://schemas.microsoft.com/office/powerpoint/2010/main" val="2559745571"/>
              </p:ext>
            </p:extLst>
          </p:nvPr>
        </p:nvGraphicFramePr>
        <p:xfrm>
          <a:off x="1446438" y="4227934"/>
          <a:ext cx="1404000" cy="274320"/>
        </p:xfrm>
        <a:graphic>
          <a:graphicData uri="http://schemas.openxmlformats.org/drawingml/2006/table">
            <a:tbl>
              <a:tblPr>
                <a:tableStyleId>{5C22544A-7EE6-4342-B048-85BDC9FD1C3A}</a:tableStyleId>
              </a:tblPr>
              <a:tblGrid>
                <a:gridCol w="1404000"/>
              </a:tblGrid>
              <a:tr h="158719">
                <a:tc>
                  <a:txBody>
                    <a:body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付款人</a:t>
                      </a:r>
                      <a:r>
                        <a:rPr lang="zh-CN" sz="1800" kern="100" dirty="0" smtClean="0">
                          <a:solidFill>
                            <a:schemeClr val="tx1"/>
                          </a:solidFill>
                          <a:effectLst/>
                          <a:latin typeface="微软雅黑" pitchFamily="34" charset="-122"/>
                          <a:ea typeface="微软雅黑" pitchFamily="34" charset="-122"/>
                          <a:cs typeface="+mn-cs"/>
                        </a:rPr>
                        <a:t>开户行</a:t>
                      </a:r>
                      <a:endParaRPr lang="en-US" altLang="zh-CN" sz="1800" kern="100" dirty="0" smtClean="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graphicFrame>
        <p:nvGraphicFramePr>
          <p:cNvPr id="46" name="表格 45"/>
          <p:cNvGraphicFramePr>
            <a:graphicFrameLocks noGrp="1"/>
          </p:cNvGraphicFramePr>
          <p:nvPr>
            <p:extLst>
              <p:ext uri="{D42A27DB-BD31-4B8C-83A1-F6EECF244321}">
                <p14:modId xmlns:p14="http://schemas.microsoft.com/office/powerpoint/2010/main" val="1781148014"/>
              </p:ext>
            </p:extLst>
          </p:nvPr>
        </p:nvGraphicFramePr>
        <p:xfrm>
          <a:off x="5501535" y="4227934"/>
          <a:ext cx="1512000" cy="336183"/>
        </p:xfrm>
        <a:graphic>
          <a:graphicData uri="http://schemas.openxmlformats.org/drawingml/2006/table">
            <a:tbl>
              <a:tblPr>
                <a:tableStyleId>{5C22544A-7EE6-4342-B048-85BDC9FD1C3A}</a:tableStyleId>
              </a:tblPr>
              <a:tblGrid>
                <a:gridCol w="1512000"/>
              </a:tblGrid>
              <a:tr h="336183">
                <a:tc>
                  <a:txBody>
                    <a:bodyPr/>
                    <a:lstStyle/>
                    <a:p>
                      <a:pPr marL="0" algn="ctr" defTabSz="914400" rtl="0" eaLnBrk="1" latinLnBrk="0" hangingPunct="1">
                        <a:spcAft>
                          <a:spcPts val="0"/>
                        </a:spcAft>
                      </a:pPr>
                      <a:r>
                        <a:rPr lang="zh-CN" sz="1800" kern="100" dirty="0" smtClean="0">
                          <a:solidFill>
                            <a:schemeClr val="tx1"/>
                          </a:solidFill>
                          <a:effectLst/>
                          <a:latin typeface="微软雅黑" pitchFamily="34" charset="-122"/>
                          <a:ea typeface="微软雅黑" pitchFamily="34" charset="-122"/>
                          <a:cs typeface="+mn-cs"/>
                        </a:rPr>
                        <a:t>收款人开户</a:t>
                      </a:r>
                      <a:r>
                        <a:rPr lang="zh-CN" sz="1800" kern="100" dirty="0">
                          <a:solidFill>
                            <a:schemeClr val="tx1"/>
                          </a:solidFill>
                          <a:effectLst/>
                          <a:latin typeface="微软雅黑" pitchFamily="34" charset="-122"/>
                          <a:ea typeface="微软雅黑" pitchFamily="34" charset="-122"/>
                          <a:cs typeface="+mn-cs"/>
                        </a:rPr>
                        <a:t>行</a:t>
                      </a:r>
                    </a:p>
                  </a:txBody>
                  <a:tcPr marL="0" marR="0" marT="0" marB="0" anchor="ctr">
                    <a:noFill/>
                  </a:tcPr>
                </a:tc>
              </a:tr>
            </a:tbl>
          </a:graphicData>
        </a:graphic>
      </p:graphicFrame>
      <p:graphicFrame>
        <p:nvGraphicFramePr>
          <p:cNvPr id="47" name="表格 46"/>
          <p:cNvGraphicFramePr>
            <a:graphicFrameLocks noGrp="1"/>
          </p:cNvGraphicFramePr>
          <p:nvPr>
            <p:extLst>
              <p:ext uri="{D42A27DB-BD31-4B8C-83A1-F6EECF244321}">
                <p14:modId xmlns:p14="http://schemas.microsoft.com/office/powerpoint/2010/main" val="4179983859"/>
              </p:ext>
            </p:extLst>
          </p:nvPr>
        </p:nvGraphicFramePr>
        <p:xfrm>
          <a:off x="5432088" y="1883415"/>
          <a:ext cx="1548000" cy="274320"/>
        </p:xfrm>
        <a:graphic>
          <a:graphicData uri="http://schemas.openxmlformats.org/drawingml/2006/table">
            <a:tbl>
              <a:tblPr>
                <a:tableStyleId>{5C22544A-7EE6-4342-B048-85BDC9FD1C3A}</a:tableStyleId>
              </a:tblPr>
              <a:tblGrid>
                <a:gridCol w="1548000"/>
              </a:tblGrid>
              <a:tr h="0">
                <a:tc>
                  <a:txBody>
                    <a:bodyPr/>
                    <a:lstStyle/>
                    <a:p>
                      <a:pPr algn="ctr">
                        <a:spcAft>
                          <a:spcPts val="0"/>
                        </a:spcAft>
                      </a:pPr>
                      <a:r>
                        <a:rPr lang="zh-CN" sz="1800" kern="100" dirty="0" smtClean="0">
                          <a:solidFill>
                            <a:schemeClr val="tx1"/>
                          </a:solidFill>
                          <a:effectLst/>
                          <a:latin typeface="微软雅黑" pitchFamily="34" charset="-122"/>
                          <a:ea typeface="微软雅黑" pitchFamily="34" charset="-122"/>
                        </a:rPr>
                        <a:t>收款人</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graphicFrame>
        <p:nvGraphicFramePr>
          <p:cNvPr id="48" name="表格 47"/>
          <p:cNvGraphicFramePr>
            <a:graphicFrameLocks noGrp="1"/>
          </p:cNvGraphicFramePr>
          <p:nvPr>
            <p:extLst>
              <p:ext uri="{D42A27DB-BD31-4B8C-83A1-F6EECF244321}">
                <p14:modId xmlns:p14="http://schemas.microsoft.com/office/powerpoint/2010/main" val="2314793603"/>
              </p:ext>
            </p:extLst>
          </p:nvPr>
        </p:nvGraphicFramePr>
        <p:xfrm>
          <a:off x="1634088" y="1883415"/>
          <a:ext cx="1188720" cy="274320"/>
        </p:xfrm>
        <a:graphic>
          <a:graphicData uri="http://schemas.openxmlformats.org/drawingml/2006/table">
            <a:tbl>
              <a:tblPr>
                <a:tableStyleId>{5C22544A-7EE6-4342-B048-85BDC9FD1C3A}</a:tableStyleId>
              </a:tblPr>
              <a:tblGrid>
                <a:gridCol w="1188720"/>
              </a:tblGrid>
              <a:tr h="160020">
                <a:tc>
                  <a:txBody>
                    <a:body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付款人</a:t>
                      </a:r>
                      <a:endParaRPr lang="zh-CN" sz="1800" kern="100" dirty="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sp>
        <p:nvSpPr>
          <p:cNvPr id="49" name="TextBox 48"/>
          <p:cNvSpPr txBox="1"/>
          <p:nvPr/>
        </p:nvSpPr>
        <p:spPr>
          <a:xfrm>
            <a:off x="1799510" y="2557858"/>
            <a:ext cx="461665" cy="1246495"/>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③通知受理</a:t>
            </a:r>
            <a:endParaRPr lang="zh-CN" altLang="en-US" sz="1800" dirty="0">
              <a:latin typeface="微软雅黑" pitchFamily="34" charset="-122"/>
              <a:ea typeface="微软雅黑" pitchFamily="34" charset="-122"/>
            </a:endParaRPr>
          </a:p>
        </p:txBody>
      </p:sp>
      <p:sp>
        <p:nvSpPr>
          <p:cNvPr id="50" name="TextBox 49"/>
          <p:cNvSpPr txBox="1"/>
          <p:nvPr/>
        </p:nvSpPr>
        <p:spPr>
          <a:xfrm>
            <a:off x="1223446" y="2557859"/>
            <a:ext cx="461665" cy="1246495"/>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②委托收款</a:t>
            </a:r>
            <a:endParaRPr lang="zh-CN" altLang="en-US" sz="1800" dirty="0">
              <a:latin typeface="微软雅黑" pitchFamily="34" charset="-122"/>
              <a:ea typeface="微软雅黑" pitchFamily="34" charset="-122"/>
            </a:endParaRPr>
          </a:p>
        </p:txBody>
      </p:sp>
      <p:sp>
        <p:nvSpPr>
          <p:cNvPr id="51" name="TextBox 50"/>
          <p:cNvSpPr txBox="1"/>
          <p:nvPr/>
        </p:nvSpPr>
        <p:spPr>
          <a:xfrm>
            <a:off x="5543926" y="2549390"/>
            <a:ext cx="461665" cy="1246495"/>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⑤通知付款</a:t>
            </a:r>
            <a:endParaRPr lang="zh-CN" altLang="en-US" sz="1800" dirty="0">
              <a:latin typeface="微软雅黑" pitchFamily="34" charset="-122"/>
              <a:ea typeface="微软雅黑" pitchFamily="34" charset="-122"/>
            </a:endParaRPr>
          </a:p>
        </p:txBody>
      </p:sp>
      <p:sp>
        <p:nvSpPr>
          <p:cNvPr id="52" name="直线 123"/>
          <p:cNvSpPr>
            <a:spLocks noChangeShapeType="1"/>
          </p:cNvSpPr>
          <p:nvPr/>
        </p:nvSpPr>
        <p:spPr bwMode="auto">
          <a:xfrm flipV="1">
            <a:off x="2876833" y="2027312"/>
            <a:ext cx="2514600" cy="9636"/>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aphicFrame>
        <p:nvGraphicFramePr>
          <p:cNvPr id="53" name="表格 52"/>
          <p:cNvGraphicFramePr>
            <a:graphicFrameLocks noGrp="1"/>
          </p:cNvGraphicFramePr>
          <p:nvPr>
            <p:extLst>
              <p:ext uri="{D42A27DB-BD31-4B8C-83A1-F6EECF244321}">
                <p14:modId xmlns:p14="http://schemas.microsoft.com/office/powerpoint/2010/main" val="3886269218"/>
              </p:ext>
            </p:extLst>
          </p:nvPr>
        </p:nvGraphicFramePr>
        <p:xfrm>
          <a:off x="3332128" y="1707654"/>
          <a:ext cx="1478046" cy="288000"/>
        </p:xfrm>
        <a:graphic>
          <a:graphicData uri="http://schemas.openxmlformats.org/drawingml/2006/table">
            <a:tbl>
              <a:tblPr>
                <a:tableStyleId>{5C22544A-7EE6-4342-B048-85BDC9FD1C3A}</a:tableStyleId>
              </a:tblPr>
              <a:tblGrid>
                <a:gridCol w="1478046"/>
              </a:tblGrid>
              <a:tr h="288000">
                <a:tc>
                  <a:txBody>
                    <a:bodyPr/>
                    <a:lstStyle/>
                    <a:p>
                      <a:pPr algn="just">
                        <a:spcAft>
                          <a:spcPts val="0"/>
                        </a:spcAft>
                      </a:pPr>
                      <a:r>
                        <a:rPr lang="zh-CN" altLang="en-US" sz="1800" kern="100" dirty="0" smtClean="0">
                          <a:solidFill>
                            <a:schemeClr val="tx1"/>
                          </a:solidFill>
                          <a:effectLst/>
                          <a:latin typeface="微软雅黑" pitchFamily="34" charset="-122"/>
                          <a:ea typeface="微软雅黑" pitchFamily="34" charset="-122"/>
                        </a:rPr>
                        <a:t>①按合同发货</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sp>
        <p:nvSpPr>
          <p:cNvPr id="54" name="直线 131"/>
          <p:cNvSpPr>
            <a:spLocks noChangeShapeType="1"/>
          </p:cNvSpPr>
          <p:nvPr/>
        </p:nvSpPr>
        <p:spPr bwMode="auto">
          <a:xfrm>
            <a:off x="6437639" y="2266492"/>
            <a:ext cx="0" cy="181229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55" name="TextBox 54"/>
          <p:cNvSpPr txBox="1"/>
          <p:nvPr/>
        </p:nvSpPr>
        <p:spPr>
          <a:xfrm>
            <a:off x="6437639" y="2526310"/>
            <a:ext cx="461665" cy="1246495"/>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⑥同意付款</a:t>
            </a:r>
            <a:endParaRPr lang="zh-CN" altLang="en-US" sz="1800" dirty="0">
              <a:latin typeface="微软雅黑" pitchFamily="34" charset="-122"/>
              <a:ea typeface="微软雅黑" pitchFamily="34" charset="-122"/>
            </a:endParaRPr>
          </a:p>
        </p:txBody>
      </p:sp>
      <p:sp>
        <p:nvSpPr>
          <p:cNvPr id="56" name="直线 135"/>
          <p:cNvSpPr>
            <a:spLocks noChangeShapeType="1"/>
          </p:cNvSpPr>
          <p:nvPr/>
        </p:nvSpPr>
        <p:spPr bwMode="auto">
          <a:xfrm flipV="1">
            <a:off x="6005591" y="2266492"/>
            <a:ext cx="0" cy="181229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57" name="直线 123"/>
          <p:cNvSpPr>
            <a:spLocks noChangeShapeType="1"/>
          </p:cNvSpPr>
          <p:nvPr/>
        </p:nvSpPr>
        <p:spPr bwMode="auto">
          <a:xfrm flipV="1">
            <a:off x="2876833" y="4443958"/>
            <a:ext cx="2514600" cy="9636"/>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aphicFrame>
        <p:nvGraphicFramePr>
          <p:cNvPr id="58" name="表格 57"/>
          <p:cNvGraphicFramePr>
            <a:graphicFrameLocks noGrp="1"/>
          </p:cNvGraphicFramePr>
          <p:nvPr>
            <p:extLst>
              <p:ext uri="{D42A27DB-BD31-4B8C-83A1-F6EECF244321}">
                <p14:modId xmlns:p14="http://schemas.microsoft.com/office/powerpoint/2010/main" val="3765835992"/>
              </p:ext>
            </p:extLst>
          </p:nvPr>
        </p:nvGraphicFramePr>
        <p:xfrm>
          <a:off x="3413303" y="4465213"/>
          <a:ext cx="1296144" cy="288000"/>
        </p:xfrm>
        <a:graphic>
          <a:graphicData uri="http://schemas.openxmlformats.org/drawingml/2006/table">
            <a:tbl>
              <a:tblPr>
                <a:tableStyleId>{5C22544A-7EE6-4342-B048-85BDC9FD1C3A}</a:tableStyleId>
              </a:tblPr>
              <a:tblGrid>
                <a:gridCol w="1296144"/>
              </a:tblGrid>
              <a:tr h="288000">
                <a:tc>
                  <a:txBody>
                    <a:bodyPr/>
                    <a:lstStyle/>
                    <a:p>
                      <a:pPr algn="just">
                        <a:spcAft>
                          <a:spcPts val="0"/>
                        </a:spcAft>
                      </a:pPr>
                      <a:r>
                        <a:rPr lang="zh-CN" altLang="en-US" sz="1800" kern="100" dirty="0" smtClean="0">
                          <a:solidFill>
                            <a:schemeClr val="tx1"/>
                          </a:solidFill>
                          <a:effectLst/>
                          <a:latin typeface="微软雅黑" pitchFamily="34" charset="-122"/>
                          <a:ea typeface="微软雅黑" pitchFamily="34" charset="-122"/>
                        </a:rPr>
                        <a:t>⑦划转款项</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sp>
        <p:nvSpPr>
          <p:cNvPr id="59" name="直线 135"/>
          <p:cNvSpPr>
            <a:spLocks noChangeShapeType="1"/>
          </p:cNvSpPr>
          <p:nvPr/>
        </p:nvSpPr>
        <p:spPr bwMode="auto">
          <a:xfrm flipV="1">
            <a:off x="2693223" y="2266492"/>
            <a:ext cx="0" cy="181229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60" name="TextBox 59"/>
          <p:cNvSpPr txBox="1"/>
          <p:nvPr/>
        </p:nvSpPr>
        <p:spPr>
          <a:xfrm>
            <a:off x="2303566" y="2303750"/>
            <a:ext cx="461665" cy="170816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⑧通知收妥入账</a:t>
            </a:r>
            <a:endParaRPr lang="zh-CN" altLang="en-US" sz="1800" dirty="0">
              <a:latin typeface="微软雅黑" pitchFamily="34" charset="-122"/>
              <a:ea typeface="微软雅黑" pitchFamily="34" charset="-122"/>
            </a:endParaRPr>
          </a:p>
        </p:txBody>
      </p:sp>
      <p:grpSp>
        <p:nvGrpSpPr>
          <p:cNvPr id="61" name="组合 60"/>
          <p:cNvGrpSpPr/>
          <p:nvPr/>
        </p:nvGrpSpPr>
        <p:grpSpPr>
          <a:xfrm rot="20971146">
            <a:off x="6952816" y="868058"/>
            <a:ext cx="1519406" cy="1169798"/>
            <a:chOff x="7521013" y="301559"/>
            <a:chExt cx="975806" cy="1169798"/>
          </a:xfrm>
        </p:grpSpPr>
        <p:grpSp>
          <p:nvGrpSpPr>
            <p:cNvPr id="62" name="Group 157"/>
            <p:cNvGrpSpPr/>
            <p:nvPr/>
          </p:nvGrpSpPr>
          <p:grpSpPr>
            <a:xfrm rot="1457873">
              <a:off x="7521013" y="301559"/>
              <a:ext cx="967880" cy="1169798"/>
              <a:chOff x="0" y="0"/>
              <a:chExt cx="832429" cy="1006091"/>
            </a:xfrm>
          </p:grpSpPr>
          <p:sp>
            <p:nvSpPr>
              <p:cNvPr id="64"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19050" cap="flat">
                <a:solidFill>
                  <a:srgbClr val="084CA1"/>
                </a:solidFill>
                <a:prstDash val="dash"/>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65" name="Shape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noFill/>
              <a:ln w="1905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63" name="TextBox 62"/>
            <p:cNvSpPr txBox="1"/>
            <p:nvPr/>
          </p:nvSpPr>
          <p:spPr>
            <a:xfrm rot="628854">
              <a:off x="7586300" y="545579"/>
              <a:ext cx="910519" cy="407802"/>
            </a:xfrm>
            <a:prstGeom prst="rect">
              <a:avLst/>
            </a:prstGeom>
            <a:noFill/>
            <a:ln w="19050">
              <a:noFill/>
            </a:ln>
          </p:spPr>
          <p:txBody>
            <a:bodyPr wrap="square" lIns="68579" tIns="34289" rIns="68579" bIns="34289" rtlCol="0" anchor="ctr">
              <a:spAutoFit/>
            </a:bodyPr>
            <a:lstStyle/>
            <a:p>
              <a:pPr algn="ctr"/>
              <a:r>
                <a:rPr lang="zh-CN" altLang="en-US" sz="2200" b="1" dirty="0" smtClean="0">
                  <a:solidFill>
                    <a:srgbClr val="084CA1"/>
                  </a:solidFill>
                  <a:latin typeface="微软雅黑" pitchFamily="34" charset="-122"/>
                  <a:ea typeface="微软雅黑" pitchFamily="34" charset="-122"/>
                  <a:cs typeface="+mn-ea"/>
                </a:rPr>
                <a:t>结算程序</a:t>
              </a:r>
              <a:endParaRPr lang="zh-CN" altLang="en-US" sz="2200" b="1" dirty="0">
                <a:solidFill>
                  <a:srgbClr val="084CA1"/>
                </a:solidFill>
                <a:latin typeface="微软雅黑" pitchFamily="34" charset="-122"/>
                <a:ea typeface="微软雅黑" pitchFamily="34" charset="-122"/>
                <a:cs typeface="+mn-ea"/>
              </a:endParaRPr>
            </a:p>
          </p:txBody>
        </p:sp>
      </p:grpSp>
    </p:spTree>
    <p:custDataLst>
      <p:tags r:id="rId1"/>
    </p:custDataLst>
    <p:extLst>
      <p:ext uri="{BB962C8B-B14F-4D97-AF65-F5344CB8AC3E}">
        <p14:creationId xmlns:p14="http://schemas.microsoft.com/office/powerpoint/2010/main" val="247045625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72279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托收承付</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66" name="TextBox 65"/>
          <p:cNvSpPr txBox="1"/>
          <p:nvPr/>
        </p:nvSpPr>
        <p:spPr>
          <a:xfrm>
            <a:off x="3560111" y="2764541"/>
            <a:ext cx="2052165" cy="923330"/>
          </a:xfrm>
          <a:prstGeom prst="rect">
            <a:avLst/>
          </a:prstGeom>
          <a:noFill/>
          <a:ln>
            <a:noFill/>
          </a:ln>
        </p:spPr>
        <p:txBody>
          <a:bodyPr vert="horz" wrap="none" rtlCol="0">
            <a:spAutoFit/>
          </a:bodyPr>
          <a:lstStyle/>
          <a:p>
            <a:pPr>
              <a:lnSpc>
                <a:spcPct val="150000"/>
              </a:lnSpc>
            </a:pPr>
            <a:r>
              <a:rPr lang="zh-CN" altLang="en-US" sz="1800" dirty="0">
                <a:latin typeface="微软雅黑" pitchFamily="34" charset="-122"/>
                <a:ea typeface="微软雅黑" pitchFamily="34" charset="-122"/>
              </a:rPr>
              <a:t>借：银行存款</a:t>
            </a:r>
          </a:p>
          <a:p>
            <a:pPr>
              <a:lnSpc>
                <a:spcPct val="1500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贷</a:t>
            </a:r>
            <a:r>
              <a:rPr lang="zh-CN" altLang="en-US" sz="1800" dirty="0">
                <a:latin typeface="微软雅黑" pitchFamily="34" charset="-122"/>
                <a:ea typeface="微软雅黑" pitchFamily="34" charset="-122"/>
              </a:rPr>
              <a:t>：应收账款</a:t>
            </a:r>
          </a:p>
        </p:txBody>
      </p:sp>
      <p:sp>
        <p:nvSpPr>
          <p:cNvPr id="67" name="TextBox 66"/>
          <p:cNvSpPr txBox="1"/>
          <p:nvPr/>
        </p:nvSpPr>
        <p:spPr>
          <a:xfrm>
            <a:off x="3560111" y="1512676"/>
            <a:ext cx="4804520" cy="1338828"/>
          </a:xfrm>
          <a:prstGeom prst="rect">
            <a:avLst/>
          </a:prstGeom>
          <a:noFill/>
          <a:ln>
            <a:noFill/>
          </a:ln>
        </p:spPr>
        <p:txBody>
          <a:bodyPr vert="horz" wrap="none" rtlCol="0">
            <a:spAutoFit/>
          </a:bodyPr>
          <a:lstStyle/>
          <a:p>
            <a:pPr>
              <a:lnSpc>
                <a:spcPct val="150000"/>
              </a:lnSpc>
            </a:pPr>
            <a:r>
              <a:rPr lang="zh-CN" altLang="en-US" sz="1800" dirty="0">
                <a:latin typeface="微软雅黑" pitchFamily="34" charset="-122"/>
                <a:ea typeface="微软雅黑" pitchFamily="34" charset="-122"/>
              </a:rPr>
              <a:t>借：应收账款</a:t>
            </a:r>
          </a:p>
          <a:p>
            <a:pPr>
              <a:lnSpc>
                <a:spcPct val="150000"/>
              </a:lnSpc>
            </a:pPr>
            <a:r>
              <a:rPr lang="zh-CN" altLang="en-US" sz="1800" dirty="0" smtClean="0">
                <a:latin typeface="微软雅黑" pitchFamily="34" charset="-122"/>
                <a:ea typeface="微软雅黑" pitchFamily="34" charset="-122"/>
              </a:rPr>
              <a:t>      贷</a:t>
            </a:r>
            <a:r>
              <a:rPr lang="zh-CN" altLang="en-US" sz="1800" dirty="0">
                <a:latin typeface="微软雅黑" pitchFamily="34" charset="-122"/>
                <a:ea typeface="微软雅黑" pitchFamily="34" charset="-122"/>
              </a:rPr>
              <a:t>：主营业务收入</a:t>
            </a:r>
          </a:p>
          <a:p>
            <a:pPr>
              <a:lnSpc>
                <a:spcPct val="150000"/>
              </a:lnSpc>
            </a:pPr>
            <a:r>
              <a:rPr lang="zh-CN" altLang="en-US" sz="1800" dirty="0" smtClean="0">
                <a:latin typeface="微软雅黑" pitchFamily="34" charset="-122"/>
                <a:ea typeface="微软雅黑" pitchFamily="34" charset="-122"/>
              </a:rPr>
              <a:t>             应</a:t>
            </a:r>
            <a:r>
              <a:rPr lang="zh-CN" altLang="en-US"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应交</a:t>
            </a:r>
            <a:r>
              <a:rPr lang="zh-CN" altLang="en-US" sz="1800" dirty="0" smtClean="0">
                <a:latin typeface="微软雅黑" pitchFamily="34" charset="-122"/>
                <a:ea typeface="微软雅黑" pitchFamily="34" charset="-122"/>
              </a:rPr>
              <a:t>增值税</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销</a:t>
            </a:r>
            <a:r>
              <a:rPr lang="zh-CN" altLang="en-US" sz="1800" dirty="0">
                <a:latin typeface="微软雅黑" pitchFamily="34" charset="-122"/>
                <a:ea typeface="微软雅黑" pitchFamily="34" charset="-122"/>
              </a:rPr>
              <a:t>项</a:t>
            </a:r>
            <a:r>
              <a:rPr lang="zh-CN" altLang="en-US" sz="1800" dirty="0" smtClean="0">
                <a:latin typeface="微软雅黑" pitchFamily="34" charset="-122"/>
                <a:ea typeface="微软雅黑" pitchFamily="34" charset="-122"/>
              </a:rPr>
              <a:t>税额</a:t>
            </a:r>
            <a:r>
              <a:rPr lang="en-US" altLang="zh-CN"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68" name="TextBox 67"/>
          <p:cNvSpPr txBox="1"/>
          <p:nvPr/>
        </p:nvSpPr>
        <p:spPr>
          <a:xfrm>
            <a:off x="335222" y="3004787"/>
            <a:ext cx="2954655" cy="369332"/>
          </a:xfrm>
          <a:prstGeom prst="rect">
            <a:avLst/>
          </a:prstGeom>
          <a:solidFill>
            <a:schemeClr val="accent1">
              <a:lumMod val="40000"/>
              <a:lumOff val="60000"/>
            </a:schemeClr>
          </a:solidFill>
        </p:spPr>
        <p:txBody>
          <a:bodyPr vert="horz" wrap="none" rtlCol="0">
            <a:spAutoFit/>
          </a:bodyPr>
          <a:lstStyle/>
          <a:p>
            <a:r>
              <a:rPr lang="zh-CN" altLang="en-US" sz="1800" dirty="0">
                <a:latin typeface="微软雅黑" pitchFamily="34" charset="-122"/>
                <a:ea typeface="微软雅黑" pitchFamily="34" charset="-122"/>
              </a:rPr>
              <a:t>接到银行转来的收款</a:t>
            </a:r>
            <a:r>
              <a:rPr lang="zh-CN" altLang="en-US" sz="1800" dirty="0" smtClean="0">
                <a:latin typeface="微软雅黑" pitchFamily="34" charset="-122"/>
                <a:ea typeface="微软雅黑" pitchFamily="34" charset="-122"/>
              </a:rPr>
              <a:t>通知：</a:t>
            </a:r>
            <a:endParaRPr lang="zh-CN" altLang="en-US" sz="1800" dirty="0">
              <a:latin typeface="微软雅黑" pitchFamily="34" charset="-122"/>
              <a:ea typeface="微软雅黑" pitchFamily="34" charset="-122"/>
            </a:endParaRPr>
          </a:p>
        </p:txBody>
      </p:sp>
      <p:grpSp>
        <p:nvGrpSpPr>
          <p:cNvPr id="71" name="组合 70"/>
          <p:cNvGrpSpPr/>
          <p:nvPr/>
        </p:nvGrpSpPr>
        <p:grpSpPr>
          <a:xfrm>
            <a:off x="7243986" y="648123"/>
            <a:ext cx="1123788" cy="1169798"/>
            <a:chOff x="7521013" y="301559"/>
            <a:chExt cx="1123788" cy="1169798"/>
          </a:xfrm>
        </p:grpSpPr>
        <p:grpSp>
          <p:nvGrpSpPr>
            <p:cNvPr id="73" name="Group 157"/>
            <p:cNvGrpSpPr/>
            <p:nvPr/>
          </p:nvGrpSpPr>
          <p:grpSpPr>
            <a:xfrm rot="1457873">
              <a:off x="7521013" y="301559"/>
              <a:ext cx="967880" cy="1169798"/>
              <a:chOff x="0" y="0"/>
              <a:chExt cx="832429" cy="1006091"/>
            </a:xfrm>
          </p:grpSpPr>
          <p:sp>
            <p:nvSpPr>
              <p:cNvPr id="79"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19050" cap="flat">
                <a:solidFill>
                  <a:srgbClr val="084CA1"/>
                </a:solidFill>
                <a:prstDash val="dash"/>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80" name="Shape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noFill/>
              <a:ln w="1905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78" name="TextBox 77"/>
            <p:cNvSpPr txBox="1"/>
            <p:nvPr/>
          </p:nvSpPr>
          <p:spPr>
            <a:xfrm>
              <a:off x="7670937" y="470319"/>
              <a:ext cx="973864" cy="517255"/>
            </a:xfrm>
            <a:prstGeom prst="rect">
              <a:avLst/>
            </a:prstGeom>
            <a:noFill/>
            <a:ln w="19050">
              <a:noFill/>
            </a:ln>
          </p:spPr>
          <p:txBody>
            <a:bodyPr wrap="square" lIns="68579" tIns="34289" rIns="68579" bIns="34289" rtlCol="0">
              <a:spAutoFit/>
            </a:bodyPr>
            <a:lstStyle/>
            <a:p>
              <a:pPr>
                <a:lnSpc>
                  <a:spcPct val="150000"/>
                </a:lnSpc>
              </a:pPr>
              <a:r>
                <a:rPr lang="zh-CN" altLang="en-US" sz="2200" b="1" dirty="0" smtClean="0">
                  <a:solidFill>
                    <a:srgbClr val="084CA1"/>
                  </a:solidFill>
                  <a:latin typeface="微软雅黑" pitchFamily="34" charset="-122"/>
                  <a:ea typeface="微软雅黑" pitchFamily="34" charset="-122"/>
                  <a:cs typeface="+mn-ea"/>
                </a:rPr>
                <a:t>核 算</a:t>
              </a:r>
              <a:endParaRPr lang="zh-CN" altLang="en-US" sz="2200" b="1" dirty="0">
                <a:solidFill>
                  <a:srgbClr val="084CA1"/>
                </a:solidFill>
                <a:latin typeface="微软雅黑" pitchFamily="34" charset="-122"/>
                <a:ea typeface="微软雅黑" pitchFamily="34" charset="-122"/>
                <a:cs typeface="+mn-ea"/>
              </a:endParaRPr>
            </a:p>
          </p:txBody>
        </p:sp>
      </p:grpSp>
      <p:sp>
        <p:nvSpPr>
          <p:cNvPr id="81" name="TextBox 80"/>
          <p:cNvSpPr txBox="1"/>
          <p:nvPr/>
        </p:nvSpPr>
        <p:spPr>
          <a:xfrm>
            <a:off x="3560111" y="3612527"/>
            <a:ext cx="4322017" cy="1338828"/>
          </a:xfrm>
          <a:prstGeom prst="rect">
            <a:avLst/>
          </a:prstGeom>
          <a:noFill/>
          <a:ln>
            <a:noFill/>
          </a:ln>
        </p:spPr>
        <p:txBody>
          <a:bodyPr vert="horz" wrap="none" rtlCol="0">
            <a:spAutoFit/>
          </a:bodyPr>
          <a:lstStyle/>
          <a:p>
            <a:pPr>
              <a:lnSpc>
                <a:spcPct val="150000"/>
              </a:lnSpc>
            </a:pPr>
            <a:r>
              <a:rPr lang="zh-CN" altLang="en-US" sz="1800" dirty="0">
                <a:latin typeface="微软雅黑" pitchFamily="34" charset="-122"/>
                <a:ea typeface="微软雅黑" pitchFamily="34" charset="-122"/>
              </a:rPr>
              <a:t>借：材料采购等科目</a:t>
            </a:r>
          </a:p>
          <a:p>
            <a:pPr>
              <a:lnSpc>
                <a:spcPct val="1500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应</a:t>
            </a:r>
            <a:r>
              <a:rPr lang="zh-CN" altLang="en-US"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应交增值税</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进项税额</a:t>
            </a:r>
            <a:r>
              <a:rPr lang="en-US" altLang="zh-CN" sz="1800" dirty="0" smtClean="0">
                <a:latin typeface="微软雅黑" pitchFamily="34" charset="-122"/>
                <a:ea typeface="微软雅黑" pitchFamily="34" charset="-122"/>
              </a:rPr>
              <a:t>)</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贷：银行存款</a:t>
            </a:r>
            <a:endParaRPr lang="zh-CN" altLang="en-US" sz="1800" dirty="0">
              <a:latin typeface="微软雅黑" pitchFamily="34" charset="-122"/>
              <a:ea typeface="微软雅黑" pitchFamily="34" charset="-122"/>
            </a:endParaRPr>
          </a:p>
        </p:txBody>
      </p:sp>
      <p:sp>
        <p:nvSpPr>
          <p:cNvPr id="82" name="圆角矩形 81"/>
          <p:cNvSpPr/>
          <p:nvPr/>
        </p:nvSpPr>
        <p:spPr>
          <a:xfrm>
            <a:off x="3511467" y="1612204"/>
            <a:ext cx="4781156" cy="1139772"/>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3" name="圆角矩形 82"/>
          <p:cNvSpPr/>
          <p:nvPr/>
        </p:nvSpPr>
        <p:spPr>
          <a:xfrm>
            <a:off x="3511467" y="2851504"/>
            <a:ext cx="2209652" cy="749404"/>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84" name="圆角矩形 83"/>
          <p:cNvSpPr/>
          <p:nvPr/>
        </p:nvSpPr>
        <p:spPr>
          <a:xfrm>
            <a:off x="3511467" y="3712055"/>
            <a:ext cx="4493124" cy="1139772"/>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grpSp>
        <p:nvGrpSpPr>
          <p:cNvPr id="85" name="组合 84"/>
          <p:cNvGrpSpPr/>
          <p:nvPr/>
        </p:nvGrpSpPr>
        <p:grpSpPr>
          <a:xfrm>
            <a:off x="3280250" y="2126044"/>
            <a:ext cx="264689" cy="112092"/>
            <a:chOff x="4397953" y="665994"/>
            <a:chExt cx="264689" cy="112092"/>
          </a:xfrm>
        </p:grpSpPr>
        <p:cxnSp>
          <p:nvCxnSpPr>
            <p:cNvPr id="86" name="Straight Connector 14"/>
            <p:cNvCxnSpPr/>
            <p:nvPr/>
          </p:nvCxnSpPr>
          <p:spPr>
            <a:xfrm flipH="1">
              <a:off x="4397953" y="717071"/>
              <a:ext cx="208643" cy="1369"/>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87" name="îṩ1íḍè"/>
            <p:cNvSpPr/>
            <p:nvPr/>
          </p:nvSpPr>
          <p:spPr bwMode="auto">
            <a:xfrm>
              <a:off x="4550550" y="665994"/>
              <a:ext cx="112092" cy="112092"/>
            </a:xfrm>
            <a:prstGeom prst="ellipse">
              <a:avLst/>
            </a:prstGeom>
            <a:solidFill>
              <a:srgbClr val="084CA1"/>
            </a:solidFill>
            <a:ln w="19050">
              <a:solidFill>
                <a:srgbClr val="084CA1"/>
              </a:solidFill>
              <a:round/>
            </a:ln>
          </p:spPr>
          <p:txBody>
            <a:bodyPr anchor="ctr"/>
            <a:lstStyle/>
            <a:p>
              <a:pPr algn="ctr"/>
              <a:endParaRPr sz="1800">
                <a:cs typeface="+mn-ea"/>
                <a:sym typeface="+mn-lt"/>
              </a:endParaRPr>
            </a:p>
          </p:txBody>
        </p:sp>
      </p:grpSp>
      <p:grpSp>
        <p:nvGrpSpPr>
          <p:cNvPr id="88" name="组合 87"/>
          <p:cNvGrpSpPr/>
          <p:nvPr/>
        </p:nvGrpSpPr>
        <p:grpSpPr>
          <a:xfrm>
            <a:off x="3274561" y="3133407"/>
            <a:ext cx="275887" cy="112092"/>
            <a:chOff x="4386755" y="665994"/>
            <a:chExt cx="275887" cy="112092"/>
          </a:xfrm>
        </p:grpSpPr>
        <p:cxnSp>
          <p:nvCxnSpPr>
            <p:cNvPr id="89" name="Straight Connector 14"/>
            <p:cNvCxnSpPr/>
            <p:nvPr/>
          </p:nvCxnSpPr>
          <p:spPr>
            <a:xfrm flipH="1">
              <a:off x="4386755" y="728946"/>
              <a:ext cx="208643" cy="1369"/>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90" name="îṩ1íḍè"/>
            <p:cNvSpPr/>
            <p:nvPr/>
          </p:nvSpPr>
          <p:spPr bwMode="auto">
            <a:xfrm>
              <a:off x="4550550" y="665994"/>
              <a:ext cx="112092" cy="112092"/>
            </a:xfrm>
            <a:prstGeom prst="ellipse">
              <a:avLst/>
            </a:prstGeom>
            <a:solidFill>
              <a:srgbClr val="084CA1"/>
            </a:solidFill>
            <a:ln w="19050">
              <a:solidFill>
                <a:srgbClr val="084CA1"/>
              </a:solidFill>
              <a:round/>
            </a:ln>
          </p:spPr>
          <p:txBody>
            <a:bodyPr anchor="ctr"/>
            <a:lstStyle/>
            <a:p>
              <a:pPr algn="ctr"/>
              <a:endParaRPr sz="1800">
                <a:cs typeface="+mn-ea"/>
                <a:sym typeface="+mn-lt"/>
              </a:endParaRPr>
            </a:p>
          </p:txBody>
        </p:sp>
      </p:grpSp>
      <p:sp>
        <p:nvSpPr>
          <p:cNvPr id="93" name="îṩ1íḍè"/>
          <p:cNvSpPr/>
          <p:nvPr/>
        </p:nvSpPr>
        <p:spPr bwMode="auto">
          <a:xfrm>
            <a:off x="3448019" y="4208896"/>
            <a:ext cx="112092" cy="112092"/>
          </a:xfrm>
          <a:prstGeom prst="ellipse">
            <a:avLst/>
          </a:prstGeom>
          <a:solidFill>
            <a:srgbClr val="084CA1"/>
          </a:solidFill>
          <a:ln w="19050">
            <a:solidFill>
              <a:srgbClr val="084CA1"/>
            </a:solidFill>
            <a:round/>
          </a:ln>
        </p:spPr>
        <p:txBody>
          <a:bodyPr anchor="ctr"/>
          <a:lstStyle/>
          <a:p>
            <a:pPr algn="ctr"/>
            <a:endParaRPr sz="1800">
              <a:cs typeface="+mn-ea"/>
              <a:sym typeface="+mn-lt"/>
            </a:endParaRPr>
          </a:p>
        </p:txBody>
      </p:sp>
      <p:cxnSp>
        <p:nvCxnSpPr>
          <p:cNvPr id="94" name="Straight Connector 14"/>
          <p:cNvCxnSpPr/>
          <p:nvPr/>
        </p:nvCxnSpPr>
        <p:spPr>
          <a:xfrm flipH="1">
            <a:off x="3274287" y="4259488"/>
            <a:ext cx="208643" cy="1369"/>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254000" y="3600908"/>
            <a:ext cx="3070071" cy="1338828"/>
          </a:xfrm>
          <a:prstGeom prst="rect">
            <a:avLst/>
          </a:prstGeom>
          <a:solidFill>
            <a:schemeClr val="accent1">
              <a:lumMod val="40000"/>
              <a:lumOff val="60000"/>
            </a:schemeClr>
          </a:solidFill>
        </p:spPr>
        <p:txBody>
          <a:bodyPr vert="horz" wrap="square" rtlCol="0">
            <a:spAutoFit/>
          </a:bodyPr>
          <a:lstStyle/>
          <a:p>
            <a:pPr algn="dist">
              <a:lnSpc>
                <a:spcPct val="150000"/>
              </a:lnSpc>
            </a:pPr>
            <a:r>
              <a:rPr lang="zh-CN" altLang="en-US" sz="1800" dirty="0">
                <a:latin typeface="微软雅黑" pitchFamily="34" charset="-122"/>
                <a:ea typeface="微软雅黑" pitchFamily="34" charset="-122"/>
              </a:rPr>
              <a:t>付款单位收到开户银行转</a:t>
            </a:r>
            <a:r>
              <a:rPr lang="zh-CN" altLang="en-US" sz="1800" dirty="0" smtClean="0">
                <a:latin typeface="微软雅黑" pitchFamily="34" charset="-122"/>
                <a:ea typeface="微软雅黑" pitchFamily="34" charset="-122"/>
              </a:rPr>
              <a:t>来</a:t>
            </a:r>
            <a:endParaRPr lang="en-US" altLang="zh-CN" sz="1800" dirty="0" smtClean="0">
              <a:latin typeface="微软雅黑" pitchFamily="34" charset="-122"/>
              <a:ea typeface="微软雅黑" pitchFamily="34" charset="-122"/>
            </a:endParaRPr>
          </a:p>
          <a:p>
            <a:pPr algn="dist">
              <a:lnSpc>
                <a:spcPct val="150000"/>
              </a:lnSpc>
            </a:pPr>
            <a:r>
              <a:rPr lang="zh-CN" altLang="en-US" sz="1800" dirty="0" smtClean="0">
                <a:latin typeface="微软雅黑" pitchFamily="34" charset="-122"/>
                <a:ea typeface="微软雅黑" pitchFamily="34" charset="-122"/>
              </a:rPr>
              <a:t>的“托收承付结算凭证”连</a:t>
            </a:r>
            <a:endParaRPr lang="en-US" altLang="zh-CN" sz="1800" dirty="0" smtClean="0">
              <a:latin typeface="微软雅黑" pitchFamily="34" charset="-122"/>
              <a:ea typeface="微软雅黑" pitchFamily="34" charset="-122"/>
            </a:endParaRPr>
          </a:p>
          <a:p>
            <a:pPr algn="dist">
              <a:lnSpc>
                <a:spcPct val="150000"/>
              </a:lnSpc>
            </a:pPr>
            <a:r>
              <a:rPr lang="zh-CN" altLang="en-US" sz="1800" dirty="0" smtClean="0">
                <a:latin typeface="微软雅黑" pitchFamily="34" charset="-122"/>
                <a:ea typeface="微软雅黑" pitchFamily="34" charset="-122"/>
              </a:rPr>
              <a:t>同发货票</a:t>
            </a:r>
            <a:r>
              <a:rPr lang="zh-CN" altLang="en-US" sz="1800" dirty="0">
                <a:latin typeface="微软雅黑" pitchFamily="34" charset="-122"/>
                <a:ea typeface="微软雅黑" pitchFamily="34" charset="-122"/>
              </a:rPr>
              <a:t>账单，同意承付</a:t>
            </a:r>
            <a:r>
              <a:rPr lang="zh-CN" altLang="en-US" sz="1800" dirty="0" smtClean="0">
                <a:latin typeface="微软雅黑" pitchFamily="34" charset="-122"/>
                <a:ea typeface="微软雅黑" pitchFamily="34" charset="-122"/>
              </a:rPr>
              <a:t>后：</a:t>
            </a:r>
            <a:endParaRPr lang="zh-CN" altLang="en-US" sz="1800" dirty="0">
              <a:latin typeface="微软雅黑" pitchFamily="34" charset="-122"/>
              <a:ea typeface="微软雅黑" pitchFamily="34" charset="-122"/>
            </a:endParaRPr>
          </a:p>
        </p:txBody>
      </p:sp>
      <p:sp>
        <p:nvSpPr>
          <p:cNvPr id="96" name="TextBox 95"/>
          <p:cNvSpPr txBox="1"/>
          <p:nvPr/>
        </p:nvSpPr>
        <p:spPr>
          <a:xfrm>
            <a:off x="338147" y="1728700"/>
            <a:ext cx="2954655" cy="923330"/>
          </a:xfrm>
          <a:prstGeom prst="rect">
            <a:avLst/>
          </a:prstGeom>
          <a:solidFill>
            <a:schemeClr val="accent1">
              <a:lumMod val="40000"/>
              <a:lumOff val="60000"/>
            </a:schemeClr>
          </a:solidFill>
        </p:spPr>
        <p:txBody>
          <a:bodyPr vert="horz" wrap="none" rtlCol="0">
            <a:spAutoFit/>
          </a:bodyPr>
          <a:lstStyle/>
          <a:p>
            <a:pPr>
              <a:lnSpc>
                <a:spcPct val="150000"/>
              </a:lnSpc>
            </a:pPr>
            <a:r>
              <a:rPr lang="zh-CN" altLang="en-US" sz="1800" dirty="0">
                <a:latin typeface="微软雅黑" pitchFamily="34" charset="-122"/>
                <a:ea typeface="微软雅黑" pitchFamily="34" charset="-122"/>
              </a:rPr>
              <a:t>收款单位在收到银行</a:t>
            </a:r>
            <a:r>
              <a:rPr lang="zh-CN" altLang="en-US" sz="1800" b="1" dirty="0">
                <a:solidFill>
                  <a:srgbClr val="C00000"/>
                </a:solidFill>
                <a:latin typeface="微软雅黑" pitchFamily="34" charset="-122"/>
                <a:ea typeface="微软雅黑" pitchFamily="34" charset="-122"/>
              </a:rPr>
              <a:t>退回</a:t>
            </a:r>
            <a:r>
              <a:rPr lang="zh-CN" altLang="en-US" sz="1800" dirty="0" smtClean="0">
                <a:latin typeface="微软雅黑" pitchFamily="34" charset="-122"/>
                <a:ea typeface="微软雅黑" pitchFamily="34" charset="-122"/>
              </a:rPr>
              <a:t>的</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托收承付</a:t>
            </a:r>
            <a:r>
              <a:rPr lang="zh-CN" altLang="en-US" sz="1800" dirty="0">
                <a:latin typeface="微软雅黑" pitchFamily="34" charset="-122"/>
                <a:ea typeface="微软雅黑" pitchFamily="34" charset="-122"/>
              </a:rPr>
              <a:t>结算凭证回单后：</a:t>
            </a:r>
          </a:p>
        </p:txBody>
      </p:sp>
    </p:spTree>
    <p:custDataLst>
      <p:tags r:id="rId1"/>
    </p:custDataLst>
    <p:extLst>
      <p:ext uri="{BB962C8B-B14F-4D97-AF65-F5344CB8AC3E}">
        <p14:creationId xmlns:p14="http://schemas.microsoft.com/office/powerpoint/2010/main" val="67597089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491967"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a:solidFill>
                  <a:srgbClr val="084CA1"/>
                </a:solidFill>
                <a:ea typeface="微软雅黑"/>
                <a:cs typeface="+mn-ea"/>
              </a:rPr>
              <a:t>信用证</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aphicFrame>
        <p:nvGraphicFramePr>
          <p:cNvPr id="37" name="表格 36"/>
          <p:cNvGraphicFramePr>
            <a:graphicFrameLocks noGrp="1"/>
          </p:cNvGraphicFramePr>
          <p:nvPr>
            <p:extLst>
              <p:ext uri="{D42A27DB-BD31-4B8C-83A1-F6EECF244321}">
                <p14:modId xmlns:p14="http://schemas.microsoft.com/office/powerpoint/2010/main" val="3014542936"/>
              </p:ext>
            </p:extLst>
          </p:nvPr>
        </p:nvGraphicFramePr>
        <p:xfrm>
          <a:off x="513688" y="1377129"/>
          <a:ext cx="8204841" cy="2957363"/>
        </p:xfrm>
        <a:graphic>
          <a:graphicData uri="http://schemas.openxmlformats.org/drawingml/2006/table">
            <a:tbl>
              <a:tblPr firstRow="1" bandRow="1">
                <a:tableStyleId>{69CF1AB2-1976-4502-BF36-3FF5EA218861}</a:tableStyleId>
              </a:tblPr>
              <a:tblGrid>
                <a:gridCol w="1243639"/>
                <a:gridCol w="6961202"/>
              </a:tblGrid>
              <a:tr h="1194808">
                <a:tc>
                  <a:txBody>
                    <a:bodyPr/>
                    <a:lstStyle/>
                    <a:p>
                      <a:pPr algn="ctr">
                        <a:lnSpc>
                          <a:spcPct val="150000"/>
                        </a:lnSpc>
                      </a:pPr>
                      <a:r>
                        <a:rPr lang="zh-CN" altLang="en-US" sz="1800" b="0" dirty="0" smtClean="0">
                          <a:latin typeface="微软雅黑" pitchFamily="34" charset="-122"/>
                          <a:ea typeface="微软雅黑" pitchFamily="34" charset="-122"/>
                        </a:rPr>
                        <a:t>含义</a:t>
                      </a:r>
                      <a:endParaRPr lang="zh-CN" altLang="en-US" sz="1800" b="0" dirty="0">
                        <a:solidFill>
                          <a:schemeClr val="tx1"/>
                        </a:solidFill>
                        <a:latin typeface="微软雅黑" pitchFamily="34" charset="-122"/>
                        <a:ea typeface="微软雅黑" pitchFamily="34" charset="-122"/>
                        <a:cs typeface="+mn-ea"/>
                      </a:endParaRPr>
                    </a:p>
                  </a:txBody>
                  <a:tcPr anchor="ctr">
                    <a:noFill/>
                  </a:tcPr>
                </a:tc>
                <a:tc>
                  <a:txBody>
                    <a:bodyPr/>
                    <a:lstStyle/>
                    <a:p>
                      <a:pPr marL="0" marR="0" indent="0" algn="l" defTabSz="685703" rtl="0" eaLnBrk="1" fontAlgn="auto" latinLnBrk="0" hangingPunct="1">
                        <a:lnSpc>
                          <a:spcPct val="150000"/>
                        </a:lnSpc>
                        <a:spcBef>
                          <a:spcPts val="0"/>
                        </a:spcBef>
                        <a:spcAft>
                          <a:spcPts val="0"/>
                        </a:spcAft>
                        <a:buClrTx/>
                        <a:buSzTx/>
                        <a:buFontTx/>
                        <a:buNone/>
                        <a:tabLst/>
                        <a:defRPr/>
                      </a:pPr>
                      <a:r>
                        <a:rPr lang="zh-CN" altLang="en-US" sz="1800" b="1" dirty="0" smtClean="0">
                          <a:solidFill>
                            <a:srgbClr val="C00000"/>
                          </a:solidFill>
                          <a:latin typeface="微软雅黑" pitchFamily="34" charset="-122"/>
                          <a:ea typeface="微软雅黑" pitchFamily="34" charset="-122"/>
                          <a:cs typeface="+mn-ea"/>
                        </a:rPr>
                        <a:t>信用证</a:t>
                      </a:r>
                      <a:r>
                        <a:rPr lang="zh-CN" altLang="en-US" sz="1800" b="0" dirty="0" smtClean="0">
                          <a:solidFill>
                            <a:schemeClr val="tx1"/>
                          </a:solidFill>
                          <a:latin typeface="微软雅黑" pitchFamily="34" charset="-122"/>
                          <a:ea typeface="微软雅黑" pitchFamily="34" charset="-122"/>
                          <a:cs typeface="+mn-ea"/>
                        </a:rPr>
                        <a:t>是一种银行开立的</a:t>
                      </a:r>
                      <a:r>
                        <a:rPr lang="zh-CN" altLang="en-US" sz="1800" b="1" dirty="0" smtClean="0">
                          <a:solidFill>
                            <a:srgbClr val="C00000"/>
                          </a:solidFill>
                          <a:latin typeface="微软雅黑" pitchFamily="34" charset="-122"/>
                          <a:ea typeface="微软雅黑" pitchFamily="34" charset="-122"/>
                          <a:cs typeface="+mn-ea"/>
                        </a:rPr>
                        <a:t>有条件的承诺付款</a:t>
                      </a:r>
                      <a:r>
                        <a:rPr lang="zh-CN" altLang="en-US" sz="1800" b="0" dirty="0" smtClean="0">
                          <a:solidFill>
                            <a:schemeClr val="tx1"/>
                          </a:solidFill>
                          <a:latin typeface="微软雅黑" pitchFamily="34" charset="-122"/>
                          <a:ea typeface="微软雅黑" pitchFamily="34" charset="-122"/>
                          <a:cs typeface="+mn-ea"/>
                        </a:rPr>
                        <a:t>的书面文件。结算方式是</a:t>
                      </a:r>
                      <a:r>
                        <a:rPr lang="zh-CN" altLang="en-US" sz="1800" b="1" dirty="0" smtClean="0">
                          <a:solidFill>
                            <a:srgbClr val="C00000"/>
                          </a:solidFill>
                          <a:latin typeface="微软雅黑" pitchFamily="34" charset="-122"/>
                          <a:ea typeface="微软雅黑" pitchFamily="34" charset="-122"/>
                          <a:cs typeface="+mn-ea"/>
                        </a:rPr>
                        <a:t>国际结算</a:t>
                      </a:r>
                      <a:r>
                        <a:rPr lang="zh-CN" altLang="en-US" sz="1800" b="0" dirty="0" smtClean="0">
                          <a:solidFill>
                            <a:schemeClr val="tx1"/>
                          </a:solidFill>
                          <a:latin typeface="微软雅黑" pitchFamily="34" charset="-122"/>
                          <a:ea typeface="微软雅黑" pitchFamily="34" charset="-122"/>
                          <a:cs typeface="+mn-ea"/>
                        </a:rPr>
                        <a:t>的一种主要方式。（</a:t>
                      </a:r>
                      <a:r>
                        <a:rPr lang="zh-CN" altLang="en-US" sz="1800" b="1" u="heavy" baseline="0" dirty="0" smtClean="0">
                          <a:solidFill>
                            <a:srgbClr val="C00000"/>
                          </a:solidFill>
                          <a:uFill>
                            <a:solidFill>
                              <a:srgbClr val="C00000"/>
                            </a:solidFill>
                          </a:uFill>
                          <a:latin typeface="微软雅黑" pitchFamily="34" charset="-122"/>
                          <a:ea typeface="微软雅黑" pitchFamily="34" charset="-122"/>
                          <a:cs typeface="+mn-ea"/>
                        </a:rPr>
                        <a:t>只限于转账结算，不得支取现金</a:t>
                      </a:r>
                      <a:r>
                        <a:rPr lang="zh-CN" altLang="en-US" sz="1800" b="0" dirty="0" smtClean="0">
                          <a:solidFill>
                            <a:schemeClr val="tx1"/>
                          </a:solidFill>
                          <a:latin typeface="微软雅黑" pitchFamily="34" charset="-122"/>
                          <a:ea typeface="微软雅黑" pitchFamily="34" charset="-122"/>
                          <a:cs typeface="+mn-ea"/>
                        </a:rPr>
                        <a:t>）</a:t>
                      </a:r>
                    </a:p>
                  </a:txBody>
                  <a:tcPr anchor="ctr">
                    <a:noFill/>
                  </a:tcPr>
                </a:tc>
              </a:tr>
              <a:tr h="1762555">
                <a:tc>
                  <a:txBody>
                    <a:bodyPr/>
                    <a:lstStyle/>
                    <a:p>
                      <a:pPr algn="ctr">
                        <a:lnSpc>
                          <a:spcPct val="150000"/>
                        </a:lnSpc>
                      </a:pPr>
                      <a:r>
                        <a:rPr lang="zh-CN" altLang="en-US" sz="1800" b="0" dirty="0" smtClean="0">
                          <a:solidFill>
                            <a:schemeClr val="tx1"/>
                          </a:solidFill>
                          <a:latin typeface="微软雅黑" pitchFamily="34" charset="-122"/>
                          <a:ea typeface="微软雅黑" pitchFamily="34" charset="-122"/>
                          <a:cs typeface="+mn-ea"/>
                        </a:rPr>
                        <a:t>适用范围</a:t>
                      </a:r>
                      <a:endParaRPr lang="zh-CN" altLang="en-US" sz="1800" b="0" dirty="0">
                        <a:solidFill>
                          <a:schemeClr val="tx1"/>
                        </a:solidFill>
                        <a:latin typeface="微软雅黑" pitchFamily="34" charset="-122"/>
                        <a:ea typeface="微软雅黑" pitchFamily="34" charset="-122"/>
                        <a:cs typeface="+mn-ea"/>
                      </a:endParaRPr>
                    </a:p>
                  </a:txBody>
                  <a:tcPr anchor="ctr">
                    <a:noFill/>
                  </a:tcPr>
                </a:tc>
                <a:tc>
                  <a:txBody>
                    <a:bodyPr/>
                    <a:lstStyle/>
                    <a:p>
                      <a:pPr marL="0" marR="0" indent="0" algn="l" defTabSz="685703" rtl="0" eaLnBrk="1" fontAlgn="auto" latinLnBrk="0" hangingPunct="1">
                        <a:lnSpc>
                          <a:spcPct val="150000"/>
                        </a:lnSpc>
                        <a:spcBef>
                          <a:spcPts val="0"/>
                        </a:spcBef>
                        <a:spcAft>
                          <a:spcPts val="0"/>
                        </a:spcAft>
                        <a:buClrTx/>
                        <a:buSzTx/>
                        <a:buFontTx/>
                        <a:buNone/>
                        <a:tabLst/>
                        <a:defRPr/>
                      </a:pPr>
                      <a:r>
                        <a:rPr lang="zh-CN" altLang="en-US" sz="1800" b="1" dirty="0" smtClean="0">
                          <a:solidFill>
                            <a:srgbClr val="C00000"/>
                          </a:solidFill>
                          <a:latin typeface="微软雅黑" pitchFamily="34" charset="-122"/>
                          <a:ea typeface="微软雅黑" pitchFamily="34" charset="-122"/>
                          <a:cs typeface="+mn-ea"/>
                        </a:rPr>
                        <a:t>同城、异地</a:t>
                      </a:r>
                      <a:r>
                        <a:rPr lang="zh-CN" altLang="en-US" sz="1800" b="0" dirty="0" smtClean="0">
                          <a:solidFill>
                            <a:schemeClr val="tx1"/>
                          </a:solidFill>
                          <a:latin typeface="微软雅黑" pitchFamily="34" charset="-122"/>
                          <a:ea typeface="微软雅黑" pitchFamily="34" charset="-122"/>
                          <a:cs typeface="+mn-ea"/>
                        </a:rPr>
                        <a:t>均可使用。</a:t>
                      </a:r>
                      <a:r>
                        <a:rPr lang="zh-CN" altLang="zh-CN" sz="1800" kern="1200" dirty="0" smtClean="0">
                          <a:solidFill>
                            <a:schemeClr val="dk1"/>
                          </a:solidFill>
                          <a:effectLst/>
                          <a:latin typeface="微软雅黑" pitchFamily="34" charset="-122"/>
                          <a:ea typeface="微软雅黑" pitchFamily="34" charset="-122"/>
                          <a:cs typeface="+mn-cs"/>
                        </a:rPr>
                        <a:t>经中国人民银行批准经营结算业务的商业银行总行以及经商业银行总行批准开办信用证业务的分支机构，也可以办理国内商品流通小企业之间商品交易的信用证结算业务。</a:t>
                      </a:r>
                    </a:p>
                  </a:txBody>
                  <a:tcPr anchor="ctr">
                    <a:noFill/>
                  </a:tcPr>
                </a:tc>
              </a:tr>
            </a:tbl>
          </a:graphicData>
        </a:graphic>
      </p:graphicFrame>
    </p:spTree>
    <p:custDataLst>
      <p:tags r:id="rId1"/>
    </p:custDataLst>
    <p:extLst>
      <p:ext uri="{BB962C8B-B14F-4D97-AF65-F5344CB8AC3E}">
        <p14:creationId xmlns:p14="http://schemas.microsoft.com/office/powerpoint/2010/main" val="412605068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491967"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银行存款支付结算的</a:t>
            </a:r>
            <a:r>
              <a:rPr lang="zh-CN" altLang="zh-CN" sz="1800" b="1" dirty="0" smtClean="0">
                <a:solidFill>
                  <a:srgbClr val="084CA1"/>
                </a:solidFill>
                <a:ea typeface="微软雅黑"/>
                <a:cs typeface="+mn-ea"/>
              </a:rPr>
              <a:t>方式</a:t>
            </a:r>
            <a:r>
              <a:rPr lang="en-US" altLang="zh-CN" sz="1800" b="1" dirty="0" smtClean="0">
                <a:solidFill>
                  <a:srgbClr val="084CA1"/>
                </a:solidFill>
                <a:ea typeface="微软雅黑"/>
                <a:cs typeface="+mn-ea"/>
              </a:rPr>
              <a:t>——</a:t>
            </a:r>
            <a:r>
              <a:rPr lang="zh-CN" altLang="en-US" sz="1800" b="1" dirty="0">
                <a:solidFill>
                  <a:srgbClr val="084CA1"/>
                </a:solidFill>
                <a:ea typeface="微软雅黑"/>
                <a:cs typeface="+mn-ea"/>
              </a:rPr>
              <a:t>信用证</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aphicFrame>
        <p:nvGraphicFramePr>
          <p:cNvPr id="9" name="表格 8"/>
          <p:cNvGraphicFramePr>
            <a:graphicFrameLocks noGrp="1"/>
          </p:cNvGraphicFramePr>
          <p:nvPr>
            <p:extLst>
              <p:ext uri="{D42A27DB-BD31-4B8C-83A1-F6EECF244321}">
                <p14:modId xmlns:p14="http://schemas.microsoft.com/office/powerpoint/2010/main" val="4160267071"/>
              </p:ext>
            </p:extLst>
          </p:nvPr>
        </p:nvGraphicFramePr>
        <p:xfrm>
          <a:off x="3279963" y="3869442"/>
          <a:ext cx="1872000" cy="288000"/>
        </p:xfrm>
        <a:graphic>
          <a:graphicData uri="http://schemas.openxmlformats.org/drawingml/2006/table">
            <a:tbl>
              <a:tblPr>
                <a:tableStyleId>{5C22544A-7EE6-4342-B048-85BDC9FD1C3A}</a:tableStyleId>
              </a:tblPr>
              <a:tblGrid>
                <a:gridCol w="1872000"/>
              </a:tblGrid>
              <a:tr h="288000">
                <a:tc>
                  <a:txBody>
                    <a:bodyPr/>
                    <a:lstStyle/>
                    <a:p>
                      <a:pPr algn="just">
                        <a:spcAft>
                          <a:spcPts val="0"/>
                        </a:spcAft>
                      </a:pPr>
                      <a:r>
                        <a:rPr lang="zh-CN" altLang="en-US" sz="1800" kern="100" dirty="0" smtClean="0">
                          <a:solidFill>
                            <a:schemeClr val="tx1"/>
                          </a:solidFill>
                          <a:effectLst/>
                          <a:latin typeface="微软雅黑" pitchFamily="34" charset="-122"/>
                          <a:ea typeface="微软雅黑" pitchFamily="34" charset="-122"/>
                        </a:rPr>
                        <a:t>②开立国内信用证</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sp>
        <p:nvSpPr>
          <p:cNvPr id="11" name="自选图形 127"/>
          <p:cNvSpPr>
            <a:spLocks noChangeArrowheads="1"/>
          </p:cNvSpPr>
          <p:nvPr/>
        </p:nvSpPr>
        <p:spPr bwMode="auto">
          <a:xfrm>
            <a:off x="1231483" y="4087252"/>
            <a:ext cx="1609725" cy="805382"/>
          </a:xfrm>
          <a:prstGeom prst="flowChartProcess">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2" name="矩形 128"/>
          <p:cNvSpPr>
            <a:spLocks noChangeArrowheads="1"/>
          </p:cNvSpPr>
          <p:nvPr/>
        </p:nvSpPr>
        <p:spPr bwMode="auto">
          <a:xfrm>
            <a:off x="5391433" y="4087252"/>
            <a:ext cx="1677600" cy="805382"/>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3" name="矩形 129"/>
          <p:cNvSpPr>
            <a:spLocks noChangeArrowheads="1"/>
          </p:cNvSpPr>
          <p:nvPr/>
        </p:nvSpPr>
        <p:spPr bwMode="auto">
          <a:xfrm>
            <a:off x="5391433" y="1473180"/>
            <a:ext cx="1677600" cy="80640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4" name="矩形 130"/>
          <p:cNvSpPr>
            <a:spLocks noChangeArrowheads="1"/>
          </p:cNvSpPr>
          <p:nvPr/>
        </p:nvSpPr>
        <p:spPr bwMode="auto">
          <a:xfrm>
            <a:off x="1231483" y="1473180"/>
            <a:ext cx="1677600" cy="806400"/>
          </a:xfrm>
          <a:prstGeom prst="rect">
            <a:avLst/>
          </a:prstGeom>
          <a:solidFill>
            <a:srgbClr val="FFFFFF"/>
          </a:solidFill>
          <a:ln w="19050">
            <a:solidFill>
              <a:srgbClr val="084CA1"/>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zh-CN" sz="1800" b="0" i="0" u="none" strike="noStrike" cap="none" normalizeH="0" baseline="0" smtClean="0">
              <a:ln>
                <a:noFill/>
              </a:ln>
              <a:solidFill>
                <a:schemeClr val="tx1"/>
              </a:solidFill>
              <a:effectLst/>
              <a:latin typeface="Arial" pitchFamily="34" charset="0"/>
              <a:ea typeface="宋体" pitchFamily="2" charset="-122"/>
              <a:cs typeface="宋体" pitchFamily="2" charset="-122"/>
            </a:endParaRPr>
          </a:p>
        </p:txBody>
      </p:sp>
      <p:sp>
        <p:nvSpPr>
          <p:cNvPr id="15" name="直线 133"/>
          <p:cNvSpPr>
            <a:spLocks noChangeShapeType="1"/>
          </p:cNvSpPr>
          <p:nvPr/>
        </p:nvSpPr>
        <p:spPr bwMode="auto">
          <a:xfrm flipH="1" flipV="1">
            <a:off x="2876833" y="4157477"/>
            <a:ext cx="2514600" cy="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16" name="直线 135"/>
          <p:cNvSpPr>
            <a:spLocks noChangeShapeType="1"/>
          </p:cNvSpPr>
          <p:nvPr/>
        </p:nvSpPr>
        <p:spPr bwMode="auto">
          <a:xfrm>
            <a:off x="2189128" y="2274962"/>
            <a:ext cx="0" cy="181229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17" name="直线 136"/>
          <p:cNvSpPr>
            <a:spLocks noChangeShapeType="1"/>
          </p:cNvSpPr>
          <p:nvPr/>
        </p:nvSpPr>
        <p:spPr bwMode="auto">
          <a:xfrm flipV="1">
            <a:off x="1684938" y="2274962"/>
            <a:ext cx="0" cy="181229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aphicFrame>
        <p:nvGraphicFramePr>
          <p:cNvPr id="18" name="表格 17"/>
          <p:cNvGraphicFramePr>
            <a:graphicFrameLocks noGrp="1"/>
          </p:cNvGraphicFramePr>
          <p:nvPr>
            <p:extLst>
              <p:ext uri="{D42A27DB-BD31-4B8C-83A1-F6EECF244321}">
                <p14:modId xmlns:p14="http://schemas.microsoft.com/office/powerpoint/2010/main" val="3926394370"/>
              </p:ext>
            </p:extLst>
          </p:nvPr>
        </p:nvGraphicFramePr>
        <p:xfrm>
          <a:off x="1223446" y="4342577"/>
          <a:ext cx="1626992" cy="274320"/>
        </p:xfrm>
        <a:graphic>
          <a:graphicData uri="http://schemas.openxmlformats.org/drawingml/2006/table">
            <a:tbl>
              <a:tblPr>
                <a:tableStyleId>{5C22544A-7EE6-4342-B048-85BDC9FD1C3A}</a:tableStyleId>
              </a:tblPr>
              <a:tblGrid>
                <a:gridCol w="1626992"/>
              </a:tblGrid>
              <a:tr h="158719">
                <a:tc>
                  <a:txBody>
                    <a:body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通知行、议付行</a:t>
                      </a:r>
                      <a:endParaRPr lang="en-US" altLang="zh-CN" sz="1800" kern="100" dirty="0" smtClean="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graphicFrame>
        <p:nvGraphicFramePr>
          <p:cNvPr id="19" name="表格 18"/>
          <p:cNvGraphicFramePr>
            <a:graphicFrameLocks noGrp="1"/>
          </p:cNvGraphicFramePr>
          <p:nvPr>
            <p:extLst>
              <p:ext uri="{D42A27DB-BD31-4B8C-83A1-F6EECF244321}">
                <p14:modId xmlns:p14="http://schemas.microsoft.com/office/powerpoint/2010/main" val="265096554"/>
              </p:ext>
            </p:extLst>
          </p:nvPr>
        </p:nvGraphicFramePr>
        <p:xfrm>
          <a:off x="5501535" y="4280714"/>
          <a:ext cx="1512000" cy="336183"/>
        </p:xfrm>
        <a:graphic>
          <a:graphicData uri="http://schemas.openxmlformats.org/drawingml/2006/table">
            <a:tbl>
              <a:tblPr>
                <a:tableStyleId>{5C22544A-7EE6-4342-B048-85BDC9FD1C3A}</a:tableStyleId>
              </a:tblPr>
              <a:tblGrid>
                <a:gridCol w="1512000"/>
              </a:tblGrid>
              <a:tr h="336183">
                <a:tc>
                  <a:txBody>
                    <a:bodyPr/>
                    <a:lstStyle/>
                    <a:p>
                      <a:pPr marL="0" algn="ctr" defTabSz="914400" rtl="0" eaLnBrk="1" latinLnBrk="0" hangingPunct="1">
                        <a:spcAft>
                          <a:spcPts val="0"/>
                        </a:spcAft>
                      </a:pPr>
                      <a:r>
                        <a:rPr lang="zh-CN" sz="1800" kern="100" dirty="0" smtClean="0">
                          <a:solidFill>
                            <a:schemeClr val="tx1"/>
                          </a:solidFill>
                          <a:effectLst/>
                          <a:latin typeface="微软雅黑" pitchFamily="34" charset="-122"/>
                          <a:ea typeface="微软雅黑" pitchFamily="34" charset="-122"/>
                          <a:cs typeface="+mn-cs"/>
                        </a:rPr>
                        <a:t>开</a:t>
                      </a:r>
                      <a:r>
                        <a:rPr lang="zh-CN" altLang="en-US" sz="1800" kern="100" dirty="0" smtClean="0">
                          <a:solidFill>
                            <a:schemeClr val="tx1"/>
                          </a:solidFill>
                          <a:effectLst/>
                          <a:latin typeface="微软雅黑" pitchFamily="34" charset="-122"/>
                          <a:ea typeface="微软雅黑" pitchFamily="34" charset="-122"/>
                          <a:cs typeface="+mn-cs"/>
                        </a:rPr>
                        <a:t>证</a:t>
                      </a:r>
                      <a:r>
                        <a:rPr lang="zh-CN" sz="1800" kern="100" dirty="0" smtClean="0">
                          <a:solidFill>
                            <a:schemeClr val="tx1"/>
                          </a:solidFill>
                          <a:effectLst/>
                          <a:latin typeface="微软雅黑" pitchFamily="34" charset="-122"/>
                          <a:ea typeface="微软雅黑" pitchFamily="34" charset="-122"/>
                          <a:cs typeface="+mn-cs"/>
                        </a:rPr>
                        <a:t>行</a:t>
                      </a:r>
                      <a:endParaRPr lang="zh-CN" sz="1800" kern="100" dirty="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graphicFrame>
        <p:nvGraphicFramePr>
          <p:cNvPr id="20" name="表格 19"/>
          <p:cNvGraphicFramePr>
            <a:graphicFrameLocks noGrp="1"/>
          </p:cNvGraphicFramePr>
          <p:nvPr>
            <p:extLst>
              <p:ext uri="{D42A27DB-BD31-4B8C-83A1-F6EECF244321}">
                <p14:modId xmlns:p14="http://schemas.microsoft.com/office/powerpoint/2010/main" val="1362076009"/>
              </p:ext>
            </p:extLst>
          </p:nvPr>
        </p:nvGraphicFramePr>
        <p:xfrm>
          <a:off x="5438884" y="1752992"/>
          <a:ext cx="1548000" cy="274320"/>
        </p:xfrm>
        <a:graphic>
          <a:graphicData uri="http://schemas.openxmlformats.org/drawingml/2006/table">
            <a:tbl>
              <a:tblPr>
                <a:tableStyleId>{5C22544A-7EE6-4342-B048-85BDC9FD1C3A}</a:tableStyleId>
              </a:tblPr>
              <a:tblGrid>
                <a:gridCol w="1548000"/>
              </a:tblGrid>
              <a:tr h="0">
                <a:tc>
                  <a:txBody>
                    <a:bodyPr/>
                    <a:lstStyle/>
                    <a:p>
                      <a:pPr algn="ctr">
                        <a:spcAft>
                          <a:spcPts val="0"/>
                        </a:spcAft>
                      </a:pPr>
                      <a:r>
                        <a:rPr lang="zh-CN" altLang="en-US" sz="1800" kern="100" dirty="0" smtClean="0">
                          <a:solidFill>
                            <a:schemeClr val="tx1"/>
                          </a:solidFill>
                          <a:effectLst/>
                          <a:latin typeface="微软雅黑" pitchFamily="34" charset="-122"/>
                          <a:ea typeface="微软雅黑" pitchFamily="34" charset="-122"/>
                        </a:rPr>
                        <a:t>开证申请人</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graphicFrame>
        <p:nvGraphicFramePr>
          <p:cNvPr id="21" name="表格 20"/>
          <p:cNvGraphicFramePr>
            <a:graphicFrameLocks noGrp="1"/>
          </p:cNvGraphicFramePr>
          <p:nvPr>
            <p:extLst>
              <p:ext uri="{D42A27DB-BD31-4B8C-83A1-F6EECF244321}">
                <p14:modId xmlns:p14="http://schemas.microsoft.com/office/powerpoint/2010/main" val="2265825856"/>
              </p:ext>
            </p:extLst>
          </p:nvPr>
        </p:nvGraphicFramePr>
        <p:xfrm>
          <a:off x="1454278" y="1739220"/>
          <a:ext cx="1188720" cy="274320"/>
        </p:xfrm>
        <a:graphic>
          <a:graphicData uri="http://schemas.openxmlformats.org/drawingml/2006/table">
            <a:tbl>
              <a:tblPr>
                <a:tableStyleId>{5C22544A-7EE6-4342-B048-85BDC9FD1C3A}</a:tableStyleId>
              </a:tblPr>
              <a:tblGrid>
                <a:gridCol w="1188720"/>
              </a:tblGrid>
              <a:tr h="160020">
                <a:tc>
                  <a:txBody>
                    <a:bodyPr/>
                    <a:lstStyle/>
                    <a:p>
                      <a:pPr marL="0" algn="ctr" defTabSz="914400" rtl="0" eaLnBrk="1" latinLnBrk="0" hangingPunct="1">
                        <a:spcAft>
                          <a:spcPts val="0"/>
                        </a:spcAft>
                      </a:pPr>
                      <a:r>
                        <a:rPr lang="zh-CN" altLang="en-US" sz="1800" kern="100" dirty="0" smtClean="0">
                          <a:solidFill>
                            <a:schemeClr val="tx1"/>
                          </a:solidFill>
                          <a:effectLst/>
                          <a:latin typeface="微软雅黑" pitchFamily="34" charset="-122"/>
                          <a:ea typeface="微软雅黑" pitchFamily="34" charset="-122"/>
                          <a:cs typeface="+mn-cs"/>
                        </a:rPr>
                        <a:t>受益人</a:t>
                      </a:r>
                      <a:endParaRPr lang="zh-CN" sz="1800" kern="100" dirty="0">
                        <a:solidFill>
                          <a:schemeClr val="tx1"/>
                        </a:solidFill>
                        <a:effectLst/>
                        <a:latin typeface="微软雅黑" pitchFamily="34" charset="-122"/>
                        <a:ea typeface="微软雅黑" pitchFamily="34" charset="-122"/>
                        <a:cs typeface="+mn-cs"/>
                      </a:endParaRPr>
                    </a:p>
                  </a:txBody>
                  <a:tcPr marL="0" marR="0" marT="0" marB="0" anchor="ctr">
                    <a:noFill/>
                  </a:tcPr>
                </a:tc>
              </a:tr>
            </a:tbl>
          </a:graphicData>
        </a:graphic>
      </p:graphicFrame>
      <p:sp>
        <p:nvSpPr>
          <p:cNvPr id="22" name="TextBox 21"/>
          <p:cNvSpPr txBox="1"/>
          <p:nvPr/>
        </p:nvSpPr>
        <p:spPr>
          <a:xfrm>
            <a:off x="1727463" y="2327027"/>
            <a:ext cx="461665" cy="170816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④交单委托收款</a:t>
            </a:r>
            <a:endParaRPr lang="zh-CN" altLang="en-US" sz="1800" dirty="0">
              <a:latin typeface="微软雅黑" pitchFamily="34" charset="-122"/>
              <a:ea typeface="微软雅黑" pitchFamily="34" charset="-122"/>
            </a:endParaRPr>
          </a:p>
        </p:txBody>
      </p:sp>
      <p:sp>
        <p:nvSpPr>
          <p:cNvPr id="23" name="TextBox 22"/>
          <p:cNvSpPr txBox="1"/>
          <p:nvPr/>
        </p:nvSpPr>
        <p:spPr>
          <a:xfrm>
            <a:off x="1223446" y="2557859"/>
            <a:ext cx="461665" cy="1246495"/>
          </a:xfrm>
          <a:prstGeom prst="rect">
            <a:avLst/>
          </a:prstGeom>
          <a:noFill/>
          <a:ln>
            <a:noFill/>
          </a:ln>
        </p:spPr>
        <p:txBody>
          <a:bodyPr vert="eaVert" wrap="none" rtlCol="0">
            <a:spAutoFit/>
          </a:bodyPr>
          <a:lstStyle/>
          <a:p>
            <a:r>
              <a:rPr lang="zh-CN" altLang="en-US" sz="1800" dirty="0">
                <a:latin typeface="微软雅黑" pitchFamily="34" charset="-122"/>
                <a:ea typeface="微软雅黑" pitchFamily="34" charset="-122"/>
              </a:rPr>
              <a:t>③</a:t>
            </a:r>
            <a:r>
              <a:rPr lang="zh-CN" altLang="en-US" sz="1800" dirty="0" smtClean="0">
                <a:latin typeface="微软雅黑" pitchFamily="34" charset="-122"/>
                <a:ea typeface="微软雅黑" pitchFamily="34" charset="-122"/>
              </a:rPr>
              <a:t>通知卖方</a:t>
            </a:r>
            <a:endParaRPr lang="zh-CN" altLang="en-US" sz="1800" dirty="0">
              <a:latin typeface="微软雅黑" pitchFamily="34" charset="-122"/>
              <a:ea typeface="微软雅黑" pitchFamily="34" charset="-122"/>
            </a:endParaRPr>
          </a:p>
        </p:txBody>
      </p:sp>
      <p:sp>
        <p:nvSpPr>
          <p:cNvPr id="25" name="直线 123"/>
          <p:cNvSpPr>
            <a:spLocks noChangeShapeType="1"/>
          </p:cNvSpPr>
          <p:nvPr/>
        </p:nvSpPr>
        <p:spPr bwMode="auto">
          <a:xfrm flipV="1">
            <a:off x="2876833" y="2027312"/>
            <a:ext cx="2514600" cy="9636"/>
          </a:xfrm>
          <a:prstGeom prst="line">
            <a:avLst/>
          </a:prstGeom>
          <a:noFill/>
          <a:ln w="19050">
            <a:solidFill>
              <a:srgbClr val="084CA1"/>
            </a:solidFill>
            <a:prstDash val="dash"/>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aphicFrame>
        <p:nvGraphicFramePr>
          <p:cNvPr id="26" name="表格 25"/>
          <p:cNvGraphicFramePr>
            <a:graphicFrameLocks noGrp="1"/>
          </p:cNvGraphicFramePr>
          <p:nvPr>
            <p:extLst>
              <p:ext uri="{D42A27DB-BD31-4B8C-83A1-F6EECF244321}">
                <p14:modId xmlns:p14="http://schemas.microsoft.com/office/powerpoint/2010/main" val="2341946649"/>
              </p:ext>
            </p:extLst>
          </p:nvPr>
        </p:nvGraphicFramePr>
        <p:xfrm>
          <a:off x="3332128" y="1707654"/>
          <a:ext cx="1478046" cy="288000"/>
        </p:xfrm>
        <a:graphic>
          <a:graphicData uri="http://schemas.openxmlformats.org/drawingml/2006/table">
            <a:tbl>
              <a:tblPr>
                <a:tableStyleId>{5C22544A-7EE6-4342-B048-85BDC9FD1C3A}</a:tableStyleId>
              </a:tblPr>
              <a:tblGrid>
                <a:gridCol w="1478046"/>
              </a:tblGrid>
              <a:tr h="288000">
                <a:tc>
                  <a:txBody>
                    <a:bodyPr/>
                    <a:lstStyle/>
                    <a:p>
                      <a:pPr algn="ctr">
                        <a:spcAft>
                          <a:spcPts val="0"/>
                        </a:spcAft>
                      </a:pPr>
                      <a:r>
                        <a:rPr lang="zh-CN" altLang="en-US" sz="1800" kern="100" dirty="0" smtClean="0">
                          <a:solidFill>
                            <a:schemeClr val="tx1"/>
                          </a:solidFill>
                          <a:effectLst/>
                          <a:latin typeface="微软雅黑" pitchFamily="34" charset="-122"/>
                          <a:ea typeface="微软雅黑" pitchFamily="34" charset="-122"/>
                        </a:rPr>
                        <a:t>签合同</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sp>
        <p:nvSpPr>
          <p:cNvPr id="30" name="直线 123"/>
          <p:cNvSpPr>
            <a:spLocks noChangeShapeType="1"/>
          </p:cNvSpPr>
          <p:nvPr/>
        </p:nvSpPr>
        <p:spPr bwMode="auto">
          <a:xfrm flipV="1">
            <a:off x="2876833" y="4539112"/>
            <a:ext cx="2514600" cy="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aphicFrame>
        <p:nvGraphicFramePr>
          <p:cNvPr id="31" name="表格 30"/>
          <p:cNvGraphicFramePr>
            <a:graphicFrameLocks noGrp="1"/>
          </p:cNvGraphicFramePr>
          <p:nvPr>
            <p:extLst>
              <p:ext uri="{D42A27DB-BD31-4B8C-83A1-F6EECF244321}">
                <p14:modId xmlns:p14="http://schemas.microsoft.com/office/powerpoint/2010/main" val="2201279617"/>
              </p:ext>
            </p:extLst>
          </p:nvPr>
        </p:nvGraphicFramePr>
        <p:xfrm>
          <a:off x="3486061" y="4183814"/>
          <a:ext cx="1296144" cy="288000"/>
        </p:xfrm>
        <a:graphic>
          <a:graphicData uri="http://schemas.openxmlformats.org/drawingml/2006/table">
            <a:tbl>
              <a:tblPr>
                <a:tableStyleId>{5C22544A-7EE6-4342-B048-85BDC9FD1C3A}</a:tableStyleId>
              </a:tblPr>
              <a:tblGrid>
                <a:gridCol w="1296144"/>
              </a:tblGrid>
              <a:tr h="288000">
                <a:tc>
                  <a:txBody>
                    <a:bodyPr/>
                    <a:lstStyle/>
                    <a:p>
                      <a:pPr algn="just">
                        <a:spcAft>
                          <a:spcPts val="0"/>
                        </a:spcAft>
                      </a:pPr>
                      <a:r>
                        <a:rPr lang="zh-CN" altLang="en-US" sz="1800" dirty="0" smtClean="0">
                          <a:latin typeface="微软雅黑" pitchFamily="34" charset="-122"/>
                          <a:ea typeface="微软雅黑" pitchFamily="34" charset="-122"/>
                        </a:rPr>
                        <a:t>⑤寄单索偿</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sp>
        <p:nvSpPr>
          <p:cNvPr id="32" name="直线 135"/>
          <p:cNvSpPr>
            <a:spLocks noChangeShapeType="1"/>
          </p:cNvSpPr>
          <p:nvPr/>
        </p:nvSpPr>
        <p:spPr bwMode="auto">
          <a:xfrm flipV="1">
            <a:off x="2693223" y="2266492"/>
            <a:ext cx="0" cy="181229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33" name="TextBox 32"/>
          <p:cNvSpPr txBox="1"/>
          <p:nvPr/>
        </p:nvSpPr>
        <p:spPr>
          <a:xfrm>
            <a:off x="2303566" y="2244375"/>
            <a:ext cx="461665" cy="1938992"/>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⑨收款入卖方账户</a:t>
            </a:r>
            <a:endParaRPr lang="zh-CN" altLang="en-US" sz="1800" dirty="0">
              <a:latin typeface="微软雅黑" pitchFamily="34" charset="-122"/>
              <a:ea typeface="微软雅黑" pitchFamily="34" charset="-122"/>
            </a:endParaRPr>
          </a:p>
        </p:txBody>
      </p:sp>
      <p:grpSp>
        <p:nvGrpSpPr>
          <p:cNvPr id="34" name="组合 33"/>
          <p:cNvGrpSpPr/>
          <p:nvPr/>
        </p:nvGrpSpPr>
        <p:grpSpPr>
          <a:xfrm rot="20971146">
            <a:off x="6952816" y="868058"/>
            <a:ext cx="1519406" cy="1169798"/>
            <a:chOff x="7521013" y="301559"/>
            <a:chExt cx="975806" cy="1169798"/>
          </a:xfrm>
        </p:grpSpPr>
        <p:grpSp>
          <p:nvGrpSpPr>
            <p:cNvPr id="35" name="Group 157"/>
            <p:cNvGrpSpPr/>
            <p:nvPr/>
          </p:nvGrpSpPr>
          <p:grpSpPr>
            <a:xfrm rot="1457873">
              <a:off x="7521013" y="301559"/>
              <a:ext cx="967880" cy="1169798"/>
              <a:chOff x="0" y="0"/>
              <a:chExt cx="832429" cy="1006091"/>
            </a:xfrm>
          </p:grpSpPr>
          <p:sp>
            <p:nvSpPr>
              <p:cNvPr id="38" name="Shape 153"/>
              <p:cNvSpPr/>
              <p:nvPr/>
            </p:nvSpPr>
            <p:spPr>
              <a:xfrm>
                <a:off x="0" y="0"/>
                <a:ext cx="825247" cy="1004894"/>
              </a:xfrm>
              <a:custGeom>
                <a:avLst/>
                <a:gdLst/>
                <a:ahLst/>
                <a:cxnLst>
                  <a:cxn ang="0">
                    <a:pos x="wd2" y="hd2"/>
                  </a:cxn>
                  <a:cxn ang="5400000">
                    <a:pos x="wd2" y="hd2"/>
                  </a:cxn>
                  <a:cxn ang="10800000">
                    <a:pos x="wd2" y="hd2"/>
                  </a:cxn>
                  <a:cxn ang="16200000">
                    <a:pos x="wd2" y="hd2"/>
                  </a:cxn>
                </a:cxnLst>
                <a:rect l="0" t="0" r="r" b="b"/>
                <a:pathLst>
                  <a:path w="20617" h="18782" extrusionOk="0">
                    <a:moveTo>
                      <a:pt x="20606" y="8003"/>
                    </a:moveTo>
                    <a:cubicBezTo>
                      <a:pt x="20536" y="9105"/>
                      <a:pt x="20133" y="10194"/>
                      <a:pt x="19322" y="11192"/>
                    </a:cubicBezTo>
                    <a:cubicBezTo>
                      <a:pt x="17235" y="13763"/>
                      <a:pt x="10676" y="14469"/>
                      <a:pt x="6988" y="14575"/>
                    </a:cubicBezTo>
                    <a:cubicBezTo>
                      <a:pt x="4986" y="15277"/>
                      <a:pt x="3185" y="16577"/>
                      <a:pt x="3059" y="18782"/>
                    </a:cubicBezTo>
                    <a:cubicBezTo>
                      <a:pt x="2578" y="17275"/>
                      <a:pt x="1936" y="15773"/>
                      <a:pt x="4218" y="13676"/>
                    </a:cubicBezTo>
                    <a:cubicBezTo>
                      <a:pt x="3958" y="13915"/>
                      <a:pt x="973" y="11280"/>
                      <a:pt x="253" y="9351"/>
                    </a:cubicBezTo>
                    <a:cubicBezTo>
                      <a:pt x="-538" y="7230"/>
                      <a:pt x="624" y="4258"/>
                      <a:pt x="2405" y="2680"/>
                    </a:cubicBezTo>
                    <a:cubicBezTo>
                      <a:pt x="8610" y="-2818"/>
                      <a:pt x="21062" y="731"/>
                      <a:pt x="20606" y="8003"/>
                    </a:cubicBezTo>
                    <a:close/>
                  </a:path>
                </a:pathLst>
              </a:custGeom>
              <a:noFill/>
              <a:ln w="19050" cap="flat">
                <a:solidFill>
                  <a:srgbClr val="084CA1"/>
                </a:solidFill>
                <a:prstDash val="dash"/>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39" name="Shape 152"/>
              <p:cNvSpPr/>
              <p:nvPr/>
            </p:nvSpPr>
            <p:spPr>
              <a:xfrm>
                <a:off x="63500" y="177800"/>
                <a:ext cx="768929" cy="828291"/>
              </a:xfrm>
              <a:custGeom>
                <a:avLst/>
                <a:gdLst/>
                <a:ahLst/>
                <a:cxnLst>
                  <a:cxn ang="0">
                    <a:pos x="wd2" y="hd2"/>
                  </a:cxn>
                  <a:cxn ang="5400000">
                    <a:pos x="wd2" y="hd2"/>
                  </a:cxn>
                  <a:cxn ang="10800000">
                    <a:pos x="wd2" y="hd2"/>
                  </a:cxn>
                  <a:cxn ang="16200000">
                    <a:pos x="wd2" y="hd2"/>
                  </a:cxn>
                </a:cxnLst>
                <a:rect l="0" t="0" r="r" b="b"/>
                <a:pathLst>
                  <a:path w="21412" h="21600" extrusionOk="0">
                    <a:moveTo>
                      <a:pt x="21365" y="6553"/>
                    </a:moveTo>
                    <a:cubicBezTo>
                      <a:pt x="21209" y="8299"/>
                      <a:pt x="20695" y="9966"/>
                      <a:pt x="20017" y="11011"/>
                    </a:cubicBezTo>
                    <a:cubicBezTo>
                      <a:pt x="17690" y="14597"/>
                      <a:pt x="10380" y="15582"/>
                      <a:pt x="6269" y="15729"/>
                    </a:cubicBezTo>
                    <a:cubicBezTo>
                      <a:pt x="4038" y="16710"/>
                      <a:pt x="2030" y="18524"/>
                      <a:pt x="1890" y="21600"/>
                    </a:cubicBezTo>
                    <a:cubicBezTo>
                      <a:pt x="1354" y="19498"/>
                      <a:pt x="638" y="17403"/>
                      <a:pt x="3179" y="14478"/>
                    </a:cubicBezTo>
                    <a:cubicBezTo>
                      <a:pt x="2729" y="14996"/>
                      <a:pt x="-3" y="11060"/>
                      <a:pt x="0" y="10322"/>
                    </a:cubicBezTo>
                    <a:cubicBezTo>
                      <a:pt x="7119" y="10785"/>
                      <a:pt x="20375" y="9891"/>
                      <a:pt x="18971" y="0"/>
                    </a:cubicBezTo>
                    <a:cubicBezTo>
                      <a:pt x="21020" y="1136"/>
                      <a:pt x="21597" y="3933"/>
                      <a:pt x="21365" y="6553"/>
                    </a:cubicBezTo>
                    <a:close/>
                  </a:path>
                </a:pathLst>
              </a:custGeom>
              <a:noFill/>
              <a:ln w="19050" cap="flat">
                <a:noFill/>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36" name="TextBox 35"/>
            <p:cNvSpPr txBox="1"/>
            <p:nvPr/>
          </p:nvSpPr>
          <p:spPr>
            <a:xfrm rot="628854">
              <a:off x="7586300" y="545579"/>
              <a:ext cx="910519" cy="407802"/>
            </a:xfrm>
            <a:prstGeom prst="rect">
              <a:avLst/>
            </a:prstGeom>
            <a:noFill/>
            <a:ln w="19050">
              <a:noFill/>
            </a:ln>
          </p:spPr>
          <p:txBody>
            <a:bodyPr wrap="square" lIns="68579" tIns="34289" rIns="68579" bIns="34289" rtlCol="0" anchor="ctr">
              <a:spAutoFit/>
            </a:bodyPr>
            <a:lstStyle/>
            <a:p>
              <a:pPr algn="ctr"/>
              <a:r>
                <a:rPr lang="zh-CN" altLang="en-US" sz="2200" b="1" dirty="0" smtClean="0">
                  <a:solidFill>
                    <a:srgbClr val="084CA1"/>
                  </a:solidFill>
                  <a:latin typeface="微软雅黑" pitchFamily="34" charset="-122"/>
                  <a:ea typeface="微软雅黑" pitchFamily="34" charset="-122"/>
                  <a:cs typeface="+mn-ea"/>
                </a:rPr>
                <a:t>结算程序</a:t>
              </a:r>
              <a:endParaRPr lang="zh-CN" altLang="en-US" sz="2200" b="1" dirty="0">
                <a:solidFill>
                  <a:srgbClr val="084CA1"/>
                </a:solidFill>
                <a:latin typeface="微软雅黑" pitchFamily="34" charset="-122"/>
                <a:ea typeface="微软雅黑" pitchFamily="34" charset="-122"/>
                <a:cs typeface="+mn-ea"/>
              </a:endParaRPr>
            </a:p>
          </p:txBody>
        </p:sp>
      </p:grpSp>
      <p:sp>
        <p:nvSpPr>
          <p:cNvPr id="40" name="直线 135"/>
          <p:cNvSpPr>
            <a:spLocks noChangeShapeType="1"/>
          </p:cNvSpPr>
          <p:nvPr/>
        </p:nvSpPr>
        <p:spPr bwMode="auto">
          <a:xfrm flipV="1">
            <a:off x="6212884" y="2274962"/>
            <a:ext cx="0" cy="181229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41" name="直线 136"/>
          <p:cNvSpPr>
            <a:spLocks noChangeShapeType="1"/>
          </p:cNvSpPr>
          <p:nvPr/>
        </p:nvSpPr>
        <p:spPr bwMode="auto">
          <a:xfrm>
            <a:off x="5708694" y="2274962"/>
            <a:ext cx="0" cy="181229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42" name="直线 135"/>
          <p:cNvSpPr>
            <a:spLocks noChangeShapeType="1"/>
          </p:cNvSpPr>
          <p:nvPr/>
        </p:nvSpPr>
        <p:spPr bwMode="auto">
          <a:xfrm>
            <a:off x="6716979" y="2266492"/>
            <a:ext cx="0" cy="181229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sp>
        <p:nvSpPr>
          <p:cNvPr id="43" name="TextBox 42"/>
          <p:cNvSpPr txBox="1"/>
          <p:nvPr/>
        </p:nvSpPr>
        <p:spPr>
          <a:xfrm>
            <a:off x="5733678" y="2350301"/>
            <a:ext cx="461665" cy="170816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⑥提示买方到单</a:t>
            </a:r>
            <a:endParaRPr lang="zh-CN" altLang="en-US" sz="1800" dirty="0">
              <a:latin typeface="微软雅黑" pitchFamily="34" charset="-122"/>
              <a:ea typeface="微软雅黑" pitchFamily="34" charset="-122"/>
            </a:endParaRPr>
          </a:p>
        </p:txBody>
      </p:sp>
      <p:sp>
        <p:nvSpPr>
          <p:cNvPr id="44" name="TextBox 43"/>
          <p:cNvSpPr txBox="1"/>
          <p:nvPr/>
        </p:nvSpPr>
        <p:spPr>
          <a:xfrm>
            <a:off x="5212672" y="2534582"/>
            <a:ext cx="461665" cy="1246495"/>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⑦买方付款</a:t>
            </a:r>
            <a:endParaRPr lang="zh-CN" altLang="en-US" sz="1800" dirty="0">
              <a:latin typeface="微软雅黑" pitchFamily="34" charset="-122"/>
              <a:ea typeface="微软雅黑" pitchFamily="34" charset="-122"/>
            </a:endParaRPr>
          </a:p>
        </p:txBody>
      </p:sp>
      <p:sp>
        <p:nvSpPr>
          <p:cNvPr id="45" name="TextBox 44"/>
          <p:cNvSpPr txBox="1"/>
          <p:nvPr/>
        </p:nvSpPr>
        <p:spPr>
          <a:xfrm>
            <a:off x="6255314" y="2765415"/>
            <a:ext cx="461665" cy="784830"/>
          </a:xfrm>
          <a:prstGeom prst="rect">
            <a:avLst/>
          </a:prstGeom>
          <a:noFill/>
          <a:ln>
            <a:noFill/>
          </a:ln>
        </p:spPr>
        <p:txBody>
          <a:bodyPr vert="eaVert" wrap="none" rtlCol="0">
            <a:spAutoFit/>
          </a:bodyPr>
          <a:lstStyle/>
          <a:p>
            <a:r>
              <a:rPr lang="zh-CN" altLang="en-US" sz="1800" dirty="0" smtClean="0">
                <a:latin typeface="微软雅黑" pitchFamily="34" charset="-122"/>
                <a:ea typeface="微软雅黑" pitchFamily="34" charset="-122"/>
              </a:rPr>
              <a:t>①申请</a:t>
            </a:r>
            <a:endParaRPr lang="zh-CN" altLang="en-US" sz="1800" dirty="0">
              <a:latin typeface="微软雅黑" pitchFamily="34" charset="-122"/>
              <a:ea typeface="微软雅黑" pitchFamily="34" charset="-122"/>
            </a:endParaRPr>
          </a:p>
        </p:txBody>
      </p:sp>
      <p:sp>
        <p:nvSpPr>
          <p:cNvPr id="46" name="直线 123"/>
          <p:cNvSpPr>
            <a:spLocks noChangeShapeType="1"/>
          </p:cNvSpPr>
          <p:nvPr/>
        </p:nvSpPr>
        <p:spPr bwMode="auto">
          <a:xfrm flipH="1" flipV="1">
            <a:off x="2876833" y="4909023"/>
            <a:ext cx="2514600" cy="0"/>
          </a:xfrm>
          <a:prstGeom prst="line">
            <a:avLst/>
          </a:prstGeom>
          <a:noFill/>
          <a:ln w="19050">
            <a:solidFill>
              <a:srgbClr val="084CA1"/>
            </a:solidFill>
            <a:round/>
            <a:headEnd/>
            <a:tailEnd type="triangle"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sz="1800"/>
          </a:p>
        </p:txBody>
      </p:sp>
      <p:graphicFrame>
        <p:nvGraphicFramePr>
          <p:cNvPr id="47" name="表格 46"/>
          <p:cNvGraphicFramePr>
            <a:graphicFrameLocks noGrp="1"/>
          </p:cNvGraphicFramePr>
          <p:nvPr>
            <p:extLst>
              <p:ext uri="{D42A27DB-BD31-4B8C-83A1-F6EECF244321}">
                <p14:modId xmlns:p14="http://schemas.microsoft.com/office/powerpoint/2010/main" val="2896814045"/>
              </p:ext>
            </p:extLst>
          </p:nvPr>
        </p:nvGraphicFramePr>
        <p:xfrm>
          <a:off x="3377407" y="4570079"/>
          <a:ext cx="1537201" cy="288000"/>
        </p:xfrm>
        <a:graphic>
          <a:graphicData uri="http://schemas.openxmlformats.org/drawingml/2006/table">
            <a:tbl>
              <a:tblPr>
                <a:tableStyleId>{5C22544A-7EE6-4342-B048-85BDC9FD1C3A}</a:tableStyleId>
              </a:tblPr>
              <a:tblGrid>
                <a:gridCol w="1537201"/>
              </a:tblGrid>
              <a:tr h="288000">
                <a:tc>
                  <a:txBody>
                    <a:bodyPr/>
                    <a:lstStyle/>
                    <a:p>
                      <a:pPr algn="just">
                        <a:spcAft>
                          <a:spcPts val="0"/>
                        </a:spcAft>
                      </a:pPr>
                      <a:r>
                        <a:rPr lang="zh-CN" altLang="en-US" sz="1800" kern="100" dirty="0" smtClean="0">
                          <a:solidFill>
                            <a:schemeClr val="tx1"/>
                          </a:solidFill>
                          <a:effectLst/>
                          <a:latin typeface="微软雅黑" pitchFamily="34" charset="-122"/>
                          <a:ea typeface="微软雅黑" pitchFamily="34" charset="-122"/>
                        </a:rPr>
                        <a:t>⑧开证行付款</a:t>
                      </a:r>
                      <a:endParaRPr lang="zh-CN" sz="1800" kern="100" dirty="0">
                        <a:solidFill>
                          <a:schemeClr val="tx1"/>
                        </a:solidFill>
                        <a:effectLst/>
                        <a:latin typeface="微软雅黑" pitchFamily="34" charset="-122"/>
                        <a:ea typeface="微软雅黑" pitchFamily="34" charset="-122"/>
                      </a:endParaRPr>
                    </a:p>
                  </a:txBody>
                  <a:tcPr marL="0" marR="0" marT="0" marB="0" anchor="ctr">
                    <a:noFill/>
                  </a:tcPr>
                </a:tc>
              </a:tr>
            </a:tbl>
          </a:graphicData>
        </a:graphic>
      </p:graphicFrame>
    </p:spTree>
    <p:custDataLst>
      <p:tags r:id="rId1"/>
    </p:custDataLst>
    <p:extLst>
      <p:ext uri="{BB962C8B-B14F-4D97-AF65-F5344CB8AC3E}">
        <p14:creationId xmlns:p14="http://schemas.microsoft.com/office/powerpoint/2010/main" val="41615090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953631"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（四）</a:t>
            </a:r>
            <a:r>
              <a:rPr lang="zh-CN" altLang="zh-CN" sz="1800" b="1" dirty="0">
                <a:solidFill>
                  <a:srgbClr val="084CA1"/>
                </a:solidFill>
                <a:ea typeface="微软雅黑"/>
                <a:cs typeface="+mn-ea"/>
              </a:rPr>
              <a:t>银行存款的核算及账务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开设账户</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49" name="ïšļíďé"/>
          <p:cNvGrpSpPr/>
          <p:nvPr/>
        </p:nvGrpSpPr>
        <p:grpSpPr>
          <a:xfrm>
            <a:off x="787863" y="1554761"/>
            <a:ext cx="5908315" cy="3249237"/>
            <a:chOff x="1660525" y="3814763"/>
            <a:chExt cx="10310812" cy="6083300"/>
          </a:xfrm>
          <a:solidFill>
            <a:srgbClr val="084CA1"/>
          </a:solidFill>
        </p:grpSpPr>
        <p:sp>
          <p:nvSpPr>
            <p:cNvPr id="50" name="î$ḷïdè"/>
            <p:cNvSpPr/>
            <p:nvPr/>
          </p:nvSpPr>
          <p:spPr bwMode="auto">
            <a:xfrm>
              <a:off x="2898775" y="4237038"/>
              <a:ext cx="7829550" cy="4830763"/>
            </a:xfrm>
            <a:custGeom>
              <a:avLst/>
              <a:gdLst>
                <a:gd name="T0" fmla="*/ 0 w 4932"/>
                <a:gd name="T1" fmla="*/ 3043 h 3043"/>
                <a:gd name="T2" fmla="*/ 4932 w 4932"/>
                <a:gd name="T3" fmla="*/ 3043 h 3043"/>
                <a:gd name="T4" fmla="*/ 4932 w 4932"/>
                <a:gd name="T5" fmla="*/ 0 h 3043"/>
                <a:gd name="T6" fmla="*/ 0 w 4932"/>
                <a:gd name="T7" fmla="*/ 0 h 3043"/>
                <a:gd name="T8" fmla="*/ 0 w 4932"/>
                <a:gd name="T9" fmla="*/ 3043 h 3043"/>
                <a:gd name="T10" fmla="*/ 41 w 4932"/>
                <a:gd name="T11" fmla="*/ 40 h 3043"/>
                <a:gd name="T12" fmla="*/ 4891 w 4932"/>
                <a:gd name="T13" fmla="*/ 40 h 3043"/>
                <a:gd name="T14" fmla="*/ 4891 w 4932"/>
                <a:gd name="T15" fmla="*/ 3003 h 3043"/>
                <a:gd name="T16" fmla="*/ 41 w 4932"/>
                <a:gd name="T17" fmla="*/ 3003 h 3043"/>
                <a:gd name="T18" fmla="*/ 41 w 4932"/>
                <a:gd name="T19" fmla="*/ 40 h 3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32" h="3043">
                  <a:moveTo>
                    <a:pt x="0" y="3043"/>
                  </a:moveTo>
                  <a:lnTo>
                    <a:pt x="4932" y="3043"/>
                  </a:lnTo>
                  <a:lnTo>
                    <a:pt x="4932" y="0"/>
                  </a:lnTo>
                  <a:lnTo>
                    <a:pt x="0" y="0"/>
                  </a:lnTo>
                  <a:lnTo>
                    <a:pt x="0" y="3043"/>
                  </a:lnTo>
                  <a:close/>
                  <a:moveTo>
                    <a:pt x="41" y="40"/>
                  </a:moveTo>
                  <a:lnTo>
                    <a:pt x="4891" y="40"/>
                  </a:lnTo>
                  <a:lnTo>
                    <a:pt x="4891" y="3003"/>
                  </a:lnTo>
                  <a:lnTo>
                    <a:pt x="41" y="3003"/>
                  </a:lnTo>
                  <a:lnTo>
                    <a:pt x="41" y="40"/>
                  </a:lnTo>
                  <a:close/>
                </a:path>
              </a:pathLst>
            </a:custGeom>
            <a:grp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cs typeface="+mn-ea"/>
                <a:sym typeface="+mn-lt"/>
              </a:endParaRPr>
            </a:p>
          </p:txBody>
        </p:sp>
        <p:sp>
          <p:nvSpPr>
            <p:cNvPr id="51" name="ïSļidè"/>
            <p:cNvSpPr/>
            <p:nvPr/>
          </p:nvSpPr>
          <p:spPr bwMode="auto">
            <a:xfrm>
              <a:off x="6777038" y="4057651"/>
              <a:ext cx="76200" cy="71438"/>
            </a:xfrm>
            <a:prstGeom prst="ellipse">
              <a:avLst/>
            </a:prstGeom>
            <a:grp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cs typeface="+mn-ea"/>
                <a:sym typeface="+mn-lt"/>
              </a:endParaRPr>
            </a:p>
          </p:txBody>
        </p:sp>
        <p:sp>
          <p:nvSpPr>
            <p:cNvPr id="52" name="ï$líḍè"/>
            <p:cNvSpPr/>
            <p:nvPr/>
          </p:nvSpPr>
          <p:spPr bwMode="auto">
            <a:xfrm>
              <a:off x="1660525" y="3814763"/>
              <a:ext cx="10310812" cy="6083300"/>
            </a:xfrm>
            <a:custGeom>
              <a:avLst/>
              <a:gdLst>
                <a:gd name="T0" fmla="*/ 2333 w 2547"/>
                <a:gd name="T1" fmla="*/ 1380 h 1525"/>
                <a:gd name="T2" fmla="*/ 2333 w 2547"/>
                <a:gd name="T3" fmla="*/ 115 h 1525"/>
                <a:gd name="T4" fmla="*/ 2218 w 2547"/>
                <a:gd name="T5" fmla="*/ 0 h 1525"/>
                <a:gd name="T6" fmla="*/ 329 w 2547"/>
                <a:gd name="T7" fmla="*/ 0 h 1525"/>
                <a:gd name="T8" fmla="*/ 214 w 2547"/>
                <a:gd name="T9" fmla="*/ 115 h 1525"/>
                <a:gd name="T10" fmla="*/ 214 w 2547"/>
                <a:gd name="T11" fmla="*/ 1380 h 1525"/>
                <a:gd name="T12" fmla="*/ 0 w 2547"/>
                <a:gd name="T13" fmla="*/ 1380 h 1525"/>
                <a:gd name="T14" fmla="*/ 0 w 2547"/>
                <a:gd name="T15" fmla="*/ 1418 h 1525"/>
                <a:gd name="T16" fmla="*/ 107 w 2547"/>
                <a:gd name="T17" fmla="*/ 1525 h 1525"/>
                <a:gd name="T18" fmla="*/ 2440 w 2547"/>
                <a:gd name="T19" fmla="*/ 1525 h 1525"/>
                <a:gd name="T20" fmla="*/ 2547 w 2547"/>
                <a:gd name="T21" fmla="*/ 1418 h 1525"/>
                <a:gd name="T22" fmla="*/ 2547 w 2547"/>
                <a:gd name="T23" fmla="*/ 1380 h 1525"/>
                <a:gd name="T24" fmla="*/ 2333 w 2547"/>
                <a:gd name="T25" fmla="*/ 1380 h 1525"/>
                <a:gd name="T26" fmla="*/ 246 w 2547"/>
                <a:gd name="T27" fmla="*/ 115 h 1525"/>
                <a:gd name="T28" fmla="*/ 329 w 2547"/>
                <a:gd name="T29" fmla="*/ 32 h 1525"/>
                <a:gd name="T30" fmla="*/ 2218 w 2547"/>
                <a:gd name="T31" fmla="*/ 32 h 1525"/>
                <a:gd name="T32" fmla="*/ 2301 w 2547"/>
                <a:gd name="T33" fmla="*/ 115 h 1525"/>
                <a:gd name="T34" fmla="*/ 2301 w 2547"/>
                <a:gd name="T35" fmla="*/ 1380 h 1525"/>
                <a:gd name="T36" fmla="*/ 246 w 2547"/>
                <a:gd name="T37" fmla="*/ 1380 h 1525"/>
                <a:gd name="T38" fmla="*/ 246 w 2547"/>
                <a:gd name="T39" fmla="*/ 115 h 1525"/>
                <a:gd name="T40" fmla="*/ 1486 w 2547"/>
                <a:gd name="T41" fmla="*/ 1412 h 1525"/>
                <a:gd name="T42" fmla="*/ 1446 w 2547"/>
                <a:gd name="T43" fmla="*/ 1448 h 1525"/>
                <a:gd name="T44" fmla="*/ 1100 w 2547"/>
                <a:gd name="T45" fmla="*/ 1448 h 1525"/>
                <a:gd name="T46" fmla="*/ 1061 w 2547"/>
                <a:gd name="T47" fmla="*/ 1412 h 1525"/>
                <a:gd name="T48" fmla="*/ 1486 w 2547"/>
                <a:gd name="T49" fmla="*/ 1412 h 1525"/>
                <a:gd name="T50" fmla="*/ 2515 w 2547"/>
                <a:gd name="T51" fmla="*/ 1418 h 1525"/>
                <a:gd name="T52" fmla="*/ 2440 w 2547"/>
                <a:gd name="T53" fmla="*/ 1493 h 1525"/>
                <a:gd name="T54" fmla="*/ 107 w 2547"/>
                <a:gd name="T55" fmla="*/ 1493 h 1525"/>
                <a:gd name="T56" fmla="*/ 32 w 2547"/>
                <a:gd name="T57" fmla="*/ 1418 h 1525"/>
                <a:gd name="T58" fmla="*/ 32 w 2547"/>
                <a:gd name="T59" fmla="*/ 1412 h 1525"/>
                <a:gd name="T60" fmla="*/ 1045 w 2547"/>
                <a:gd name="T61" fmla="*/ 1412 h 1525"/>
                <a:gd name="T62" fmla="*/ 1100 w 2547"/>
                <a:gd name="T63" fmla="*/ 1464 h 1525"/>
                <a:gd name="T64" fmla="*/ 1446 w 2547"/>
                <a:gd name="T65" fmla="*/ 1464 h 1525"/>
                <a:gd name="T66" fmla="*/ 1502 w 2547"/>
                <a:gd name="T67" fmla="*/ 1412 h 1525"/>
                <a:gd name="T68" fmla="*/ 2515 w 2547"/>
                <a:gd name="T69" fmla="*/ 1412 h 1525"/>
                <a:gd name="T70" fmla="*/ 2515 w 2547"/>
                <a:gd name="T71" fmla="*/ 1418 h 1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47" h="1525">
                  <a:moveTo>
                    <a:pt x="2333" y="1380"/>
                  </a:moveTo>
                  <a:cubicBezTo>
                    <a:pt x="2333" y="115"/>
                    <a:pt x="2333" y="115"/>
                    <a:pt x="2333" y="115"/>
                  </a:cubicBezTo>
                  <a:cubicBezTo>
                    <a:pt x="2333" y="51"/>
                    <a:pt x="2281" y="0"/>
                    <a:pt x="2218" y="0"/>
                  </a:cubicBezTo>
                  <a:cubicBezTo>
                    <a:pt x="329" y="0"/>
                    <a:pt x="329" y="0"/>
                    <a:pt x="329" y="0"/>
                  </a:cubicBezTo>
                  <a:cubicBezTo>
                    <a:pt x="265" y="0"/>
                    <a:pt x="214" y="51"/>
                    <a:pt x="214" y="115"/>
                  </a:cubicBezTo>
                  <a:cubicBezTo>
                    <a:pt x="214" y="1380"/>
                    <a:pt x="214" y="1380"/>
                    <a:pt x="214" y="1380"/>
                  </a:cubicBezTo>
                  <a:cubicBezTo>
                    <a:pt x="0" y="1380"/>
                    <a:pt x="0" y="1380"/>
                    <a:pt x="0" y="1380"/>
                  </a:cubicBezTo>
                  <a:cubicBezTo>
                    <a:pt x="0" y="1418"/>
                    <a:pt x="0" y="1418"/>
                    <a:pt x="0" y="1418"/>
                  </a:cubicBezTo>
                  <a:cubicBezTo>
                    <a:pt x="0" y="1477"/>
                    <a:pt x="48" y="1525"/>
                    <a:pt x="107" y="1525"/>
                  </a:cubicBezTo>
                  <a:cubicBezTo>
                    <a:pt x="2440" y="1525"/>
                    <a:pt x="2440" y="1525"/>
                    <a:pt x="2440" y="1525"/>
                  </a:cubicBezTo>
                  <a:cubicBezTo>
                    <a:pt x="2499" y="1525"/>
                    <a:pt x="2547" y="1477"/>
                    <a:pt x="2547" y="1418"/>
                  </a:cubicBezTo>
                  <a:cubicBezTo>
                    <a:pt x="2547" y="1380"/>
                    <a:pt x="2547" y="1380"/>
                    <a:pt x="2547" y="1380"/>
                  </a:cubicBezTo>
                  <a:lnTo>
                    <a:pt x="2333" y="1380"/>
                  </a:lnTo>
                  <a:close/>
                  <a:moveTo>
                    <a:pt x="246" y="115"/>
                  </a:moveTo>
                  <a:cubicBezTo>
                    <a:pt x="246" y="69"/>
                    <a:pt x="283" y="32"/>
                    <a:pt x="329" y="32"/>
                  </a:cubicBezTo>
                  <a:cubicBezTo>
                    <a:pt x="2218" y="32"/>
                    <a:pt x="2218" y="32"/>
                    <a:pt x="2218" y="32"/>
                  </a:cubicBezTo>
                  <a:cubicBezTo>
                    <a:pt x="2264" y="32"/>
                    <a:pt x="2301" y="69"/>
                    <a:pt x="2301" y="115"/>
                  </a:cubicBezTo>
                  <a:cubicBezTo>
                    <a:pt x="2301" y="1380"/>
                    <a:pt x="2301" y="1380"/>
                    <a:pt x="2301" y="1380"/>
                  </a:cubicBezTo>
                  <a:cubicBezTo>
                    <a:pt x="246" y="1380"/>
                    <a:pt x="246" y="1380"/>
                    <a:pt x="246" y="1380"/>
                  </a:cubicBezTo>
                  <a:lnTo>
                    <a:pt x="246" y="115"/>
                  </a:lnTo>
                  <a:close/>
                  <a:moveTo>
                    <a:pt x="1486" y="1412"/>
                  </a:moveTo>
                  <a:cubicBezTo>
                    <a:pt x="1485" y="1432"/>
                    <a:pt x="1467" y="1448"/>
                    <a:pt x="1446" y="1448"/>
                  </a:cubicBezTo>
                  <a:cubicBezTo>
                    <a:pt x="1100" y="1448"/>
                    <a:pt x="1100" y="1448"/>
                    <a:pt x="1100" y="1448"/>
                  </a:cubicBezTo>
                  <a:cubicBezTo>
                    <a:pt x="1080" y="1448"/>
                    <a:pt x="1062" y="1432"/>
                    <a:pt x="1061" y="1412"/>
                  </a:cubicBezTo>
                  <a:lnTo>
                    <a:pt x="1486" y="1412"/>
                  </a:lnTo>
                  <a:close/>
                  <a:moveTo>
                    <a:pt x="2515" y="1418"/>
                  </a:moveTo>
                  <a:cubicBezTo>
                    <a:pt x="2515" y="1460"/>
                    <a:pt x="2481" y="1493"/>
                    <a:pt x="2440" y="1493"/>
                  </a:cubicBezTo>
                  <a:cubicBezTo>
                    <a:pt x="107" y="1493"/>
                    <a:pt x="107" y="1493"/>
                    <a:pt x="107" y="1493"/>
                  </a:cubicBezTo>
                  <a:cubicBezTo>
                    <a:pt x="66" y="1493"/>
                    <a:pt x="32" y="1460"/>
                    <a:pt x="32" y="1418"/>
                  </a:cubicBezTo>
                  <a:cubicBezTo>
                    <a:pt x="32" y="1412"/>
                    <a:pt x="32" y="1412"/>
                    <a:pt x="32" y="1412"/>
                  </a:cubicBezTo>
                  <a:cubicBezTo>
                    <a:pt x="1045" y="1412"/>
                    <a:pt x="1045" y="1412"/>
                    <a:pt x="1045" y="1412"/>
                  </a:cubicBezTo>
                  <a:cubicBezTo>
                    <a:pt x="1046" y="1441"/>
                    <a:pt x="1071" y="1464"/>
                    <a:pt x="1100" y="1464"/>
                  </a:cubicBezTo>
                  <a:cubicBezTo>
                    <a:pt x="1446" y="1464"/>
                    <a:pt x="1446" y="1464"/>
                    <a:pt x="1446" y="1464"/>
                  </a:cubicBezTo>
                  <a:cubicBezTo>
                    <a:pt x="1476" y="1464"/>
                    <a:pt x="1501" y="1441"/>
                    <a:pt x="1502" y="1412"/>
                  </a:cubicBezTo>
                  <a:cubicBezTo>
                    <a:pt x="2515" y="1412"/>
                    <a:pt x="2515" y="1412"/>
                    <a:pt x="2515" y="1412"/>
                  </a:cubicBezTo>
                  <a:lnTo>
                    <a:pt x="2515" y="1418"/>
                  </a:lnTo>
                  <a:close/>
                </a:path>
              </a:pathLst>
            </a:custGeom>
            <a:grp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cs typeface="+mn-ea"/>
                <a:sym typeface="+mn-lt"/>
              </a:endParaRPr>
            </a:p>
          </p:txBody>
        </p:sp>
      </p:grpSp>
      <p:cxnSp>
        <p:nvCxnSpPr>
          <p:cNvPr id="53" name="直接连接符 52"/>
          <p:cNvCxnSpPr/>
          <p:nvPr/>
        </p:nvCxnSpPr>
        <p:spPr>
          <a:xfrm>
            <a:off x="1651959" y="2139702"/>
            <a:ext cx="4162711" cy="0"/>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3740191" y="2139702"/>
            <a:ext cx="0" cy="2118129"/>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2991329" y="1785901"/>
            <a:ext cx="1497724" cy="369332"/>
          </a:xfrm>
          <a:prstGeom prst="rect">
            <a:avLst/>
          </a:prstGeom>
          <a:noFill/>
        </p:spPr>
        <p:txBody>
          <a:bodyPr wrap="square" rtlCol="0">
            <a:spAutoFit/>
          </a:bodyPr>
          <a:lstStyle/>
          <a:p>
            <a:pPr algn="ctr"/>
            <a:r>
              <a:rPr lang="zh-CN" altLang="en-US" sz="1800" b="1" dirty="0" smtClean="0">
                <a:solidFill>
                  <a:srgbClr val="084CA1"/>
                </a:solidFill>
                <a:latin typeface="微软雅黑" pitchFamily="34" charset="-122"/>
                <a:ea typeface="微软雅黑" pitchFamily="34" charset="-122"/>
                <a:cs typeface="+mn-ea"/>
              </a:rPr>
              <a:t>银行存款</a:t>
            </a:r>
            <a:endParaRPr lang="zh-CN" altLang="en-US" sz="1800" b="1" dirty="0">
              <a:solidFill>
                <a:srgbClr val="084CA1"/>
              </a:solidFill>
              <a:latin typeface="微软雅黑" pitchFamily="34" charset="-122"/>
              <a:ea typeface="微软雅黑" pitchFamily="34" charset="-122"/>
              <a:cs typeface="+mn-ea"/>
            </a:endParaRPr>
          </a:p>
        </p:txBody>
      </p:sp>
      <p:sp>
        <p:nvSpPr>
          <p:cNvPr id="56" name="TextBox 55"/>
          <p:cNvSpPr txBox="1"/>
          <p:nvPr/>
        </p:nvSpPr>
        <p:spPr>
          <a:xfrm>
            <a:off x="1807237" y="2145941"/>
            <a:ext cx="1860946" cy="923330"/>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登记企业</a:t>
            </a:r>
            <a:endParaRPr lang="en-US" altLang="zh-CN" sz="1800" dirty="0" smtClean="0">
              <a:latin typeface="微软雅黑" pitchFamily="34" charset="-122"/>
              <a:ea typeface="微软雅黑" pitchFamily="34" charset="-122"/>
              <a:cs typeface="+mn-ea"/>
            </a:endParaRPr>
          </a:p>
          <a:p>
            <a:pPr>
              <a:lnSpc>
                <a:spcPct val="150000"/>
              </a:lnSpc>
            </a:pPr>
            <a:r>
              <a:rPr lang="zh-CN" altLang="en-US" sz="1800" dirty="0">
                <a:latin typeface="微软雅黑" pitchFamily="34" charset="-122"/>
                <a:ea typeface="微软雅黑" pitchFamily="34" charset="-122"/>
                <a:cs typeface="+mn-ea"/>
              </a:rPr>
              <a:t>银行</a:t>
            </a:r>
            <a:r>
              <a:rPr lang="zh-CN" altLang="en-US" sz="1800" dirty="0" smtClean="0">
                <a:latin typeface="微软雅黑" pitchFamily="34" charset="-122"/>
                <a:ea typeface="微软雅黑" pitchFamily="34" charset="-122"/>
                <a:cs typeface="+mn-ea"/>
              </a:rPr>
              <a:t>存款的</a:t>
            </a:r>
            <a:r>
              <a:rPr lang="zh-CN" altLang="en-US" sz="1800" b="1" dirty="0" smtClean="0">
                <a:solidFill>
                  <a:srgbClr val="C00000"/>
                </a:solidFill>
                <a:latin typeface="微软雅黑" pitchFamily="34" charset="-122"/>
                <a:ea typeface="微软雅黑" pitchFamily="34" charset="-122"/>
                <a:cs typeface="+mn-ea"/>
              </a:rPr>
              <a:t>增加</a:t>
            </a:r>
            <a:endParaRPr lang="zh-CN" altLang="en-US" sz="1800" b="1" dirty="0">
              <a:solidFill>
                <a:srgbClr val="C00000"/>
              </a:solidFill>
              <a:latin typeface="微软雅黑" pitchFamily="34" charset="-122"/>
              <a:ea typeface="微软雅黑" pitchFamily="34" charset="-122"/>
              <a:cs typeface="+mn-ea"/>
            </a:endParaRPr>
          </a:p>
        </p:txBody>
      </p:sp>
      <p:sp>
        <p:nvSpPr>
          <p:cNvPr id="57" name="TextBox 56"/>
          <p:cNvSpPr txBox="1"/>
          <p:nvPr/>
        </p:nvSpPr>
        <p:spPr>
          <a:xfrm>
            <a:off x="3966229" y="2145941"/>
            <a:ext cx="1860946" cy="923330"/>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登记企业</a:t>
            </a:r>
            <a:endParaRPr lang="en-US" altLang="zh-CN" sz="1800" dirty="0" smtClean="0">
              <a:latin typeface="微软雅黑" pitchFamily="34" charset="-122"/>
              <a:ea typeface="微软雅黑" pitchFamily="34" charset="-122"/>
              <a:cs typeface="+mn-ea"/>
            </a:endParaRPr>
          </a:p>
          <a:p>
            <a:pPr>
              <a:lnSpc>
                <a:spcPct val="150000"/>
              </a:lnSpc>
            </a:pPr>
            <a:r>
              <a:rPr lang="zh-CN" altLang="en-US" sz="1800" dirty="0">
                <a:latin typeface="微软雅黑" pitchFamily="34" charset="-122"/>
                <a:ea typeface="微软雅黑" pitchFamily="34" charset="-122"/>
                <a:cs typeface="+mn-ea"/>
              </a:rPr>
              <a:t>银行</a:t>
            </a:r>
            <a:r>
              <a:rPr lang="zh-CN" altLang="en-US" sz="1800" dirty="0" smtClean="0">
                <a:latin typeface="微软雅黑" pitchFamily="34" charset="-122"/>
                <a:ea typeface="微软雅黑" pitchFamily="34" charset="-122"/>
                <a:cs typeface="+mn-ea"/>
              </a:rPr>
              <a:t>存款的</a:t>
            </a:r>
            <a:r>
              <a:rPr lang="zh-CN" altLang="en-US" sz="1800" b="1" dirty="0" smtClean="0">
                <a:solidFill>
                  <a:srgbClr val="C00000"/>
                </a:solidFill>
                <a:latin typeface="微软雅黑" pitchFamily="34" charset="-122"/>
                <a:ea typeface="微软雅黑" pitchFamily="34" charset="-122"/>
                <a:cs typeface="+mn-ea"/>
              </a:rPr>
              <a:t>减少</a:t>
            </a:r>
            <a:endParaRPr lang="zh-CN" altLang="en-US" sz="1800" b="1" dirty="0">
              <a:solidFill>
                <a:srgbClr val="C00000"/>
              </a:solidFill>
              <a:latin typeface="微软雅黑" pitchFamily="34" charset="-122"/>
              <a:ea typeface="微软雅黑" pitchFamily="34" charset="-122"/>
              <a:cs typeface="+mn-ea"/>
            </a:endParaRPr>
          </a:p>
        </p:txBody>
      </p:sp>
      <p:cxnSp>
        <p:nvCxnSpPr>
          <p:cNvPr id="58" name="直接连接符 57"/>
          <p:cNvCxnSpPr/>
          <p:nvPr/>
        </p:nvCxnSpPr>
        <p:spPr>
          <a:xfrm>
            <a:off x="1665712" y="3082045"/>
            <a:ext cx="4162711" cy="0"/>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1658837" y="3010037"/>
            <a:ext cx="2081354" cy="1338828"/>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cs typeface="+mn-ea"/>
              </a:rPr>
              <a:t>期末余额：</a:t>
            </a:r>
            <a:r>
              <a:rPr lang="zh-CN" altLang="en-US" sz="1800" dirty="0" smtClean="0">
                <a:latin typeface="微软雅黑" pitchFamily="34" charset="-122"/>
                <a:ea typeface="微软雅黑" pitchFamily="34" charset="-122"/>
                <a:cs typeface="+mn-ea"/>
              </a:rPr>
              <a:t>反映企业</a:t>
            </a:r>
            <a:r>
              <a:rPr lang="zh-CN" altLang="en-US" sz="1800" b="1" dirty="0" smtClean="0">
                <a:solidFill>
                  <a:srgbClr val="C00000"/>
                </a:solidFill>
                <a:latin typeface="微软雅黑" pitchFamily="34" charset="-122"/>
                <a:ea typeface="微软雅黑" pitchFamily="34" charset="-122"/>
                <a:cs typeface="+mn-ea"/>
              </a:rPr>
              <a:t>实际持有</a:t>
            </a:r>
            <a:r>
              <a:rPr lang="zh-CN" altLang="en-US" sz="1800" dirty="0">
                <a:latin typeface="微软雅黑" pitchFamily="34" charset="-122"/>
                <a:ea typeface="微软雅黑" pitchFamily="34" charset="-122"/>
                <a:cs typeface="+mn-ea"/>
              </a:rPr>
              <a:t>的银行</a:t>
            </a:r>
            <a:r>
              <a:rPr lang="zh-CN" altLang="en-US" sz="1800" dirty="0" smtClean="0">
                <a:latin typeface="微软雅黑" pitchFamily="34" charset="-122"/>
                <a:ea typeface="微软雅黑" pitchFamily="34" charset="-122"/>
                <a:cs typeface="+mn-ea"/>
              </a:rPr>
              <a:t>存款的金额</a:t>
            </a:r>
            <a:endParaRPr lang="zh-CN" altLang="en-US" sz="1800" dirty="0">
              <a:latin typeface="微软雅黑" pitchFamily="34" charset="-122"/>
              <a:ea typeface="微软雅黑" pitchFamily="34" charset="-122"/>
              <a:cs typeface="+mn-ea"/>
            </a:endParaRPr>
          </a:p>
        </p:txBody>
      </p:sp>
      <p:sp>
        <p:nvSpPr>
          <p:cNvPr id="60" name="矩形 59"/>
          <p:cNvSpPr/>
          <p:nvPr/>
        </p:nvSpPr>
        <p:spPr>
          <a:xfrm>
            <a:off x="6692226" y="712316"/>
            <a:ext cx="1800493" cy="923330"/>
          </a:xfrm>
          <a:prstGeom prst="rect">
            <a:avLst/>
          </a:prstGeom>
        </p:spPr>
        <p:txBody>
          <a:bodyPr wrap="none">
            <a:spAutoFit/>
          </a:bodyPr>
          <a:lstStyle/>
          <a:p>
            <a:pPr>
              <a:lnSpc>
                <a:spcPct val="150000"/>
              </a:lnSpc>
            </a:pPr>
            <a:r>
              <a:rPr lang="zh-CN" altLang="zh-CN" sz="1800" dirty="0">
                <a:latin typeface="微软雅黑" pitchFamily="34" charset="-122"/>
                <a:ea typeface="微软雅黑" pitchFamily="34" charset="-122"/>
              </a:rPr>
              <a:t>不从事出纳</a:t>
            </a:r>
            <a:r>
              <a:rPr lang="zh-CN" altLang="zh-CN" sz="1800" dirty="0" smtClean="0">
                <a:latin typeface="微软雅黑" pitchFamily="34" charset="-122"/>
                <a:ea typeface="微软雅黑" pitchFamily="34" charset="-122"/>
              </a:rPr>
              <a:t>工作</a:t>
            </a:r>
            <a:endParaRPr lang="en-US" altLang="zh-CN" sz="1800" dirty="0" smtClean="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会计</a:t>
            </a:r>
            <a:r>
              <a:rPr lang="zh-CN" altLang="zh-CN" sz="1800" dirty="0">
                <a:latin typeface="微软雅黑" pitchFamily="34" charset="-122"/>
                <a:ea typeface="微软雅黑" pitchFamily="34" charset="-122"/>
              </a:rPr>
              <a:t>人员登记</a:t>
            </a:r>
            <a:endParaRPr lang="zh-CN" altLang="en-US" sz="1800" dirty="0">
              <a:latin typeface="微软雅黑" pitchFamily="34" charset="-122"/>
              <a:ea typeface="微软雅黑" pitchFamily="34" charset="-122"/>
            </a:endParaRPr>
          </a:p>
        </p:txBody>
      </p:sp>
      <p:cxnSp>
        <p:nvCxnSpPr>
          <p:cNvPr id="61" name="直接连接符 60"/>
          <p:cNvCxnSpPr/>
          <p:nvPr/>
        </p:nvCxnSpPr>
        <p:spPr>
          <a:xfrm flipV="1">
            <a:off x="6092761" y="1214219"/>
            <a:ext cx="576064" cy="461448"/>
          </a:xfrm>
          <a:prstGeom prst="line">
            <a:avLst/>
          </a:prstGeom>
          <a:ln w="28575">
            <a:solidFill>
              <a:srgbClr val="084CA1"/>
            </a:solidFill>
            <a:prstDash val="dash"/>
          </a:ln>
        </p:spPr>
        <p:style>
          <a:lnRef idx="1">
            <a:schemeClr val="accent1"/>
          </a:lnRef>
          <a:fillRef idx="0">
            <a:schemeClr val="accent1"/>
          </a:fillRef>
          <a:effectRef idx="0">
            <a:schemeClr val="accent1"/>
          </a:effectRef>
          <a:fontRef idx="minor">
            <a:schemeClr val="tx1"/>
          </a:fontRef>
        </p:style>
      </p:cxnSp>
      <p:sp>
        <p:nvSpPr>
          <p:cNvPr id="62" name="流程图: 联系 61"/>
          <p:cNvSpPr/>
          <p:nvPr/>
        </p:nvSpPr>
        <p:spPr>
          <a:xfrm>
            <a:off x="6589951" y="1167884"/>
            <a:ext cx="110359" cy="107722"/>
          </a:xfrm>
          <a:prstGeom prst="flowChartConnector">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cs typeface="+mn-ea"/>
            </a:endParaRPr>
          </a:p>
        </p:txBody>
      </p:sp>
      <p:cxnSp>
        <p:nvCxnSpPr>
          <p:cNvPr id="63" name="直接连接符 62"/>
          <p:cNvCxnSpPr/>
          <p:nvPr/>
        </p:nvCxnSpPr>
        <p:spPr>
          <a:xfrm>
            <a:off x="6161183" y="2589897"/>
            <a:ext cx="483948" cy="0"/>
          </a:xfrm>
          <a:prstGeom prst="line">
            <a:avLst/>
          </a:prstGeom>
          <a:ln w="28575">
            <a:solidFill>
              <a:srgbClr val="084CA1"/>
            </a:solidFill>
            <a:prstDash val="dash"/>
          </a:ln>
        </p:spPr>
        <p:style>
          <a:lnRef idx="1">
            <a:schemeClr val="accent1"/>
          </a:lnRef>
          <a:fillRef idx="0">
            <a:schemeClr val="accent1"/>
          </a:fillRef>
          <a:effectRef idx="0">
            <a:schemeClr val="accent1"/>
          </a:effectRef>
          <a:fontRef idx="minor">
            <a:schemeClr val="tx1"/>
          </a:fontRef>
        </p:style>
      </p:cxnSp>
      <p:sp>
        <p:nvSpPr>
          <p:cNvPr id="64" name="流程图: 联系 63"/>
          <p:cNvSpPr/>
          <p:nvPr/>
        </p:nvSpPr>
        <p:spPr>
          <a:xfrm>
            <a:off x="6586616" y="2536036"/>
            <a:ext cx="110359" cy="107722"/>
          </a:xfrm>
          <a:prstGeom prst="flowChartConnector">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cs typeface="+mn-ea"/>
            </a:endParaRPr>
          </a:p>
        </p:txBody>
      </p:sp>
      <p:sp>
        <p:nvSpPr>
          <p:cNvPr id="65" name="矩形 64"/>
          <p:cNvSpPr/>
          <p:nvPr/>
        </p:nvSpPr>
        <p:spPr>
          <a:xfrm>
            <a:off x="6476495" y="2139702"/>
            <a:ext cx="2016224" cy="923330"/>
          </a:xfrm>
          <a:prstGeom prst="rect">
            <a:avLst/>
          </a:prstGeom>
        </p:spPr>
        <p:txBody>
          <a:bodyPr wrap="square">
            <a:spAutoFit/>
          </a:bodyPr>
          <a:lstStyle/>
          <a:p>
            <a:pPr algn="ctr">
              <a:lnSpc>
                <a:spcPct val="150000"/>
              </a:lnSpc>
            </a:pPr>
            <a:r>
              <a:rPr lang="zh-CN" altLang="en-US" sz="1800" dirty="0">
                <a:latin typeface="微软雅黑" pitchFamily="34" charset="-122"/>
                <a:ea typeface="微软雅黑" pitchFamily="34" charset="-122"/>
              </a:rPr>
              <a:t>订本</a:t>
            </a:r>
            <a:r>
              <a:rPr lang="zh-CN" altLang="en-US" sz="1800" dirty="0" smtClean="0">
                <a:latin typeface="微软雅黑" pitchFamily="34" charset="-122"/>
                <a:ea typeface="微软雅黑" pitchFamily="34" charset="-122"/>
              </a:rPr>
              <a:t>式</a:t>
            </a:r>
            <a:endParaRPr lang="en-US" altLang="zh-CN" sz="1800" dirty="0">
              <a:latin typeface="微软雅黑" pitchFamily="34" charset="-122"/>
              <a:ea typeface="微软雅黑" pitchFamily="34" charset="-122"/>
            </a:endParaRPr>
          </a:p>
          <a:p>
            <a:pPr algn="ctr">
              <a:lnSpc>
                <a:spcPct val="150000"/>
              </a:lnSpc>
            </a:pPr>
            <a:r>
              <a:rPr lang="zh-CN" altLang="en-US" sz="1800" dirty="0" smtClean="0">
                <a:latin typeface="微软雅黑" pitchFamily="34" charset="-122"/>
                <a:ea typeface="微软雅黑" pitchFamily="34" charset="-122"/>
              </a:rPr>
              <a:t>“三栏式”</a:t>
            </a:r>
            <a:r>
              <a:rPr lang="zh-CN" altLang="en-US" sz="1800" dirty="0">
                <a:latin typeface="微软雅黑" pitchFamily="34" charset="-122"/>
                <a:ea typeface="微软雅黑" pitchFamily="34" charset="-122"/>
              </a:rPr>
              <a:t>账簿</a:t>
            </a:r>
          </a:p>
        </p:txBody>
      </p:sp>
      <p:cxnSp>
        <p:nvCxnSpPr>
          <p:cNvPr id="66" name="直接连接符 65"/>
          <p:cNvCxnSpPr>
            <a:endCxn id="68" idx="1"/>
          </p:cNvCxnSpPr>
          <p:nvPr/>
        </p:nvCxnSpPr>
        <p:spPr>
          <a:xfrm>
            <a:off x="6161183" y="3547137"/>
            <a:ext cx="526339" cy="461665"/>
          </a:xfrm>
          <a:prstGeom prst="line">
            <a:avLst/>
          </a:prstGeom>
          <a:ln w="28575">
            <a:solidFill>
              <a:srgbClr val="084CA1"/>
            </a:solidFill>
            <a:prstDash val="dash"/>
          </a:ln>
        </p:spPr>
        <p:style>
          <a:lnRef idx="1">
            <a:schemeClr val="accent1"/>
          </a:lnRef>
          <a:fillRef idx="0">
            <a:schemeClr val="accent1"/>
          </a:fillRef>
          <a:effectRef idx="0">
            <a:schemeClr val="accent1"/>
          </a:effectRef>
          <a:fontRef idx="minor">
            <a:schemeClr val="tx1"/>
          </a:fontRef>
        </p:style>
      </p:cxnSp>
      <p:sp>
        <p:nvSpPr>
          <p:cNvPr id="67" name="流程图: 联系 66"/>
          <p:cNvSpPr/>
          <p:nvPr/>
        </p:nvSpPr>
        <p:spPr>
          <a:xfrm>
            <a:off x="6589950" y="3939902"/>
            <a:ext cx="110359" cy="107722"/>
          </a:xfrm>
          <a:prstGeom prst="flowChartConnector">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cs typeface="+mn-ea"/>
            </a:endParaRPr>
          </a:p>
        </p:txBody>
      </p:sp>
      <p:sp>
        <p:nvSpPr>
          <p:cNvPr id="68" name="矩形 67"/>
          <p:cNvSpPr/>
          <p:nvPr/>
        </p:nvSpPr>
        <p:spPr>
          <a:xfrm>
            <a:off x="6687522" y="3547137"/>
            <a:ext cx="2492990" cy="923330"/>
          </a:xfrm>
          <a:prstGeom prst="rect">
            <a:avLst/>
          </a:prstGeom>
        </p:spPr>
        <p:txBody>
          <a:bodyPr wrap="none">
            <a:spAutoFit/>
          </a:bodyPr>
          <a:lstStyle/>
          <a:p>
            <a:pPr algn="ctr">
              <a:lnSpc>
                <a:spcPct val="150000"/>
              </a:lnSpc>
            </a:pPr>
            <a:r>
              <a:rPr lang="zh-CN" altLang="en-US" sz="1800" dirty="0" smtClean="0">
                <a:latin typeface="微软雅黑" pitchFamily="34" charset="-122"/>
                <a:ea typeface="微软雅黑" pitchFamily="34" charset="-122"/>
              </a:rPr>
              <a:t>银行存款总</a:t>
            </a:r>
            <a:r>
              <a:rPr lang="zh-CN" altLang="en-US" sz="1800" dirty="0">
                <a:latin typeface="微软雅黑" pitchFamily="34" charset="-122"/>
                <a:ea typeface="微软雅黑" pitchFamily="34" charset="-122"/>
              </a:rPr>
              <a:t>分类账</a:t>
            </a:r>
            <a:r>
              <a:rPr lang="zh-CN" altLang="en-US" sz="1800" dirty="0" smtClean="0">
                <a:latin typeface="微软雅黑" pitchFamily="34" charset="-122"/>
                <a:ea typeface="微软雅黑" pitchFamily="34" charset="-122"/>
              </a:rPr>
              <a:t>余额</a:t>
            </a:r>
            <a:endParaRPr lang="en-US" altLang="zh-CN" sz="1800" dirty="0" smtClean="0">
              <a:latin typeface="微软雅黑" pitchFamily="34" charset="-122"/>
              <a:ea typeface="微软雅黑" pitchFamily="34" charset="-122"/>
            </a:endParaRPr>
          </a:p>
          <a:p>
            <a:pPr algn="ctr">
              <a:lnSpc>
                <a:spcPct val="150000"/>
              </a:lnSpc>
            </a:pPr>
            <a:r>
              <a:rPr lang="zh-CN" altLang="en-US" sz="1800" dirty="0" smtClean="0">
                <a:latin typeface="微软雅黑" pitchFamily="34" charset="-122"/>
                <a:ea typeface="微软雅黑" pitchFamily="34" charset="-122"/>
              </a:rPr>
              <a:t>银行存款日记账</a:t>
            </a:r>
            <a:r>
              <a:rPr lang="zh-CN" altLang="en-US" sz="1800" dirty="0">
                <a:latin typeface="微软雅黑" pitchFamily="34" charset="-122"/>
                <a:ea typeface="微软雅黑" pitchFamily="34" charset="-122"/>
              </a:rPr>
              <a:t>余额</a:t>
            </a:r>
          </a:p>
        </p:txBody>
      </p:sp>
      <p:sp>
        <p:nvSpPr>
          <p:cNvPr id="69" name="KSO_Shape"/>
          <p:cNvSpPr/>
          <p:nvPr/>
        </p:nvSpPr>
        <p:spPr>
          <a:xfrm rot="5400000">
            <a:off x="7824878" y="3932900"/>
            <a:ext cx="187242" cy="219769"/>
          </a:xfrm>
          <a:prstGeom prst="mathEqual">
            <a:avLst>
              <a:gd name="adj1" fmla="val 13987"/>
              <a:gd name="adj2" fmla="val 11760"/>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800">
              <a:solidFill>
                <a:srgbClr val="FFFFFF"/>
              </a:solidFill>
            </a:endParaRPr>
          </a:p>
        </p:txBody>
      </p:sp>
      <p:sp>
        <p:nvSpPr>
          <p:cNvPr id="70" name="TextBox 69"/>
          <p:cNvSpPr txBox="1"/>
          <p:nvPr/>
        </p:nvSpPr>
        <p:spPr>
          <a:xfrm>
            <a:off x="1661737" y="1780308"/>
            <a:ext cx="866221" cy="408656"/>
          </a:xfrm>
          <a:prstGeom prst="rect">
            <a:avLst/>
          </a:prstGeom>
          <a:noFill/>
        </p:spPr>
        <p:txBody>
          <a:bodyPr wrap="square" rtlCol="0">
            <a:spAutoFit/>
          </a:bodyPr>
          <a:lstStyle/>
          <a:p>
            <a:r>
              <a:rPr lang="zh-CN" altLang="en-US" sz="1800" b="1" dirty="0" smtClean="0">
                <a:latin typeface="Microsoft YaHei"/>
                <a:ea typeface="Microsoft YaHei"/>
                <a:sym typeface="Microsoft YaHei"/>
              </a:rPr>
              <a:t>借方</a:t>
            </a:r>
            <a:endParaRPr lang="zh-CN" altLang="en-US" sz="1800" b="1" dirty="0">
              <a:latin typeface="Microsoft YaHei"/>
              <a:ea typeface="Microsoft YaHei"/>
              <a:sym typeface="Microsoft YaHei"/>
            </a:endParaRPr>
          </a:p>
        </p:txBody>
      </p:sp>
      <p:sp>
        <p:nvSpPr>
          <p:cNvPr id="71" name="TextBox 70"/>
          <p:cNvSpPr txBox="1"/>
          <p:nvPr/>
        </p:nvSpPr>
        <p:spPr>
          <a:xfrm>
            <a:off x="5175860" y="1780308"/>
            <a:ext cx="712420" cy="408656"/>
          </a:xfrm>
          <a:prstGeom prst="rect">
            <a:avLst/>
          </a:prstGeom>
          <a:noFill/>
        </p:spPr>
        <p:txBody>
          <a:bodyPr wrap="square" rtlCol="0">
            <a:spAutoFit/>
          </a:bodyPr>
          <a:lstStyle/>
          <a:p>
            <a:r>
              <a:rPr lang="zh-CN" altLang="en-US" sz="1800" b="1" dirty="0">
                <a:latin typeface="Microsoft YaHei"/>
                <a:ea typeface="Microsoft YaHei"/>
                <a:sym typeface="Microsoft YaHei"/>
              </a:rPr>
              <a:t>贷</a:t>
            </a:r>
            <a:r>
              <a:rPr lang="zh-CN" altLang="en-US" sz="1800" b="1" dirty="0" smtClean="0">
                <a:latin typeface="Microsoft YaHei"/>
                <a:ea typeface="Microsoft YaHei"/>
                <a:sym typeface="Microsoft YaHei"/>
              </a:rPr>
              <a:t>方</a:t>
            </a:r>
            <a:endParaRPr lang="zh-CN" altLang="en-US" sz="1800" b="1" dirty="0">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222753953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pic>
        <p:nvPicPr>
          <p:cNvPr id="32" name="Picture 2" descr="http://g-search1.alicdn.com/img/bao/uploaded/i4/TB1TGROSpXXXXa8aFXXXXXXXXXX_!!0-item_pic.jpg_300x300.jpg"/>
          <p:cNvPicPr>
            <a:picLocks noChangeAspect="1" noChangeArrowheads="1"/>
          </p:cNvPicPr>
          <p:nvPr/>
        </p:nvPicPr>
        <p:blipFill rotWithShape="1">
          <a:blip r:embed="rId8">
            <a:extLst>
              <a:ext uri="{28A0092B-C50C-407E-A947-70E740481C1C}">
                <a14:useLocalDpi xmlns:a14="http://schemas.microsoft.com/office/drawing/2010/main" val="0"/>
              </a:ext>
            </a:extLst>
          </a:blip>
          <a:srcRect b="25024"/>
          <a:stretch>
            <a:fillRect/>
          </a:stretch>
        </p:blipFill>
        <p:spPr bwMode="auto">
          <a:xfrm>
            <a:off x="919667" y="1771272"/>
            <a:ext cx="4588437" cy="2289989"/>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5796136" y="1771272"/>
            <a:ext cx="2808312" cy="2289990"/>
          </a:xfrm>
          <a:prstGeom prst="rect">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cs typeface="+mn-ea"/>
            </a:endParaRPr>
          </a:p>
        </p:txBody>
      </p:sp>
      <p:sp>
        <p:nvSpPr>
          <p:cNvPr id="34" name="矩形 33"/>
          <p:cNvSpPr/>
          <p:nvPr/>
        </p:nvSpPr>
        <p:spPr>
          <a:xfrm rot="19042042">
            <a:off x="1558151" y="2729066"/>
            <a:ext cx="1481642" cy="362608"/>
          </a:xfrm>
          <a:prstGeom prst="rect">
            <a:avLst/>
          </a:prstGeom>
          <a:noFill/>
          <a:ln>
            <a:solidFill>
              <a:srgbClr val="EF7A4F"/>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cs typeface="+mn-ea"/>
            </a:endParaRPr>
          </a:p>
        </p:txBody>
      </p:sp>
      <p:cxnSp>
        <p:nvCxnSpPr>
          <p:cNvPr id="35" name="直接连接符 34"/>
          <p:cNvCxnSpPr/>
          <p:nvPr/>
        </p:nvCxnSpPr>
        <p:spPr>
          <a:xfrm>
            <a:off x="1935578" y="2049089"/>
            <a:ext cx="4004574" cy="17758"/>
          </a:xfrm>
          <a:prstGeom prst="line">
            <a:avLst/>
          </a:prstGeom>
          <a:ln w="19050">
            <a:solidFill>
              <a:srgbClr val="EF7A4F"/>
            </a:solidFill>
          </a:ln>
        </p:spPr>
        <p:style>
          <a:lnRef idx="1">
            <a:schemeClr val="accent1"/>
          </a:lnRef>
          <a:fillRef idx="0">
            <a:schemeClr val="accent1"/>
          </a:fillRef>
          <a:effectRef idx="0">
            <a:schemeClr val="accent1"/>
          </a:effectRef>
          <a:fontRef idx="minor">
            <a:schemeClr val="tx1"/>
          </a:fontRef>
        </p:style>
      </p:cxnSp>
      <p:sp>
        <p:nvSpPr>
          <p:cNvPr id="36" name="流程图: 联系 35"/>
          <p:cNvSpPr/>
          <p:nvPr/>
        </p:nvSpPr>
        <p:spPr>
          <a:xfrm>
            <a:off x="5901801" y="2003885"/>
            <a:ext cx="110359" cy="107722"/>
          </a:xfrm>
          <a:prstGeom prst="flowChartConnector">
            <a:avLst/>
          </a:prstGeom>
          <a:solidFill>
            <a:srgbClr val="EF7A4F"/>
          </a:solidFill>
          <a:ln>
            <a:solidFill>
              <a:srgbClr val="EF7A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cs typeface="+mn-ea"/>
            </a:endParaRPr>
          </a:p>
        </p:txBody>
      </p:sp>
      <p:sp>
        <p:nvSpPr>
          <p:cNvPr id="37" name="TextBox 36"/>
          <p:cNvSpPr txBox="1"/>
          <p:nvPr/>
        </p:nvSpPr>
        <p:spPr>
          <a:xfrm>
            <a:off x="6012160" y="1788251"/>
            <a:ext cx="2520280" cy="2169825"/>
          </a:xfrm>
          <a:prstGeom prst="rect">
            <a:avLst/>
          </a:prstGeom>
          <a:noFill/>
        </p:spPr>
        <p:txBody>
          <a:bodyPr wrap="square" rtlCol="0">
            <a:spAutoFit/>
          </a:bodyPr>
          <a:lstStyle/>
          <a:p>
            <a:pPr>
              <a:lnSpc>
                <a:spcPct val="150000"/>
              </a:lnSpc>
            </a:pPr>
            <a:r>
              <a:rPr lang="zh-CN" altLang="en-US" sz="1800" dirty="0" smtClean="0">
                <a:solidFill>
                  <a:schemeClr val="bg1"/>
                </a:solidFill>
                <a:latin typeface="微软雅黑" pitchFamily="34" charset="-122"/>
                <a:ea typeface="微软雅黑" pitchFamily="34" charset="-122"/>
                <a:cs typeface="+mn-ea"/>
              </a:rPr>
              <a:t>“</a:t>
            </a:r>
            <a:r>
              <a:rPr lang="zh-CN" altLang="en-US" sz="1800" b="1" dirty="0" smtClean="0">
                <a:solidFill>
                  <a:srgbClr val="FFC000"/>
                </a:solidFill>
                <a:latin typeface="微软雅黑" pitchFamily="34" charset="-122"/>
                <a:ea typeface="微软雅黑" pitchFamily="34" charset="-122"/>
                <a:cs typeface="+mn-ea"/>
              </a:rPr>
              <a:t>银行存款日记账</a:t>
            </a:r>
            <a:r>
              <a:rPr lang="zh-CN" altLang="en-US" sz="1800" dirty="0" smtClean="0">
                <a:solidFill>
                  <a:schemeClr val="bg1"/>
                </a:solidFill>
                <a:latin typeface="微软雅黑" pitchFamily="34" charset="-122"/>
                <a:ea typeface="微软雅黑" pitchFamily="34" charset="-122"/>
                <a:cs typeface="+mn-ea"/>
              </a:rPr>
              <a:t>”应由</a:t>
            </a:r>
            <a:r>
              <a:rPr lang="zh-CN" altLang="en-US" sz="1800" b="1" dirty="0" smtClean="0">
                <a:solidFill>
                  <a:srgbClr val="FFC000"/>
                </a:solidFill>
                <a:latin typeface="微软雅黑" pitchFamily="34" charset="-122"/>
                <a:ea typeface="微软雅黑" pitchFamily="34" charset="-122"/>
                <a:cs typeface="+mn-ea"/>
              </a:rPr>
              <a:t>出纳</a:t>
            </a:r>
            <a:r>
              <a:rPr lang="zh-CN" altLang="en-US" sz="1800" dirty="0" smtClean="0">
                <a:solidFill>
                  <a:schemeClr val="bg1"/>
                </a:solidFill>
                <a:latin typeface="微软雅黑" pitchFamily="34" charset="-122"/>
                <a:ea typeface="微软雅黑" pitchFamily="34" charset="-122"/>
                <a:cs typeface="+mn-ea"/>
              </a:rPr>
              <a:t>人员登记，定期与“</a:t>
            </a:r>
            <a:r>
              <a:rPr lang="zh-CN" altLang="en-US" sz="1800" b="1" dirty="0" smtClean="0">
                <a:solidFill>
                  <a:srgbClr val="FFC000"/>
                </a:solidFill>
                <a:latin typeface="微软雅黑" pitchFamily="34" charset="-122"/>
                <a:ea typeface="微软雅黑" pitchFamily="34" charset="-122"/>
                <a:cs typeface="+mn-ea"/>
              </a:rPr>
              <a:t>银行对账单</a:t>
            </a:r>
            <a:r>
              <a:rPr lang="zh-CN" altLang="en-US" sz="1800" dirty="0" smtClean="0">
                <a:solidFill>
                  <a:schemeClr val="bg1"/>
                </a:solidFill>
                <a:latin typeface="微软雅黑" pitchFamily="34" charset="-122"/>
                <a:ea typeface="微软雅黑" pitchFamily="34" charset="-122"/>
                <a:cs typeface="+mn-ea"/>
              </a:rPr>
              <a:t>”核对，至少每月核对一次，并做到</a:t>
            </a:r>
            <a:r>
              <a:rPr lang="zh-CN" altLang="en-US" sz="1800" b="1" dirty="0" smtClean="0">
                <a:solidFill>
                  <a:srgbClr val="FFC000"/>
                </a:solidFill>
                <a:latin typeface="微软雅黑" pitchFamily="34" charset="-122"/>
                <a:ea typeface="微软雅黑" pitchFamily="34" charset="-122"/>
                <a:cs typeface="+mn-ea"/>
              </a:rPr>
              <a:t>日清月结</a:t>
            </a:r>
            <a:r>
              <a:rPr lang="zh-CN" altLang="en-US" sz="1800" dirty="0" smtClean="0">
                <a:solidFill>
                  <a:schemeClr val="bg1"/>
                </a:solidFill>
                <a:latin typeface="微软雅黑" pitchFamily="34" charset="-122"/>
                <a:ea typeface="微软雅黑" pitchFamily="34" charset="-122"/>
                <a:cs typeface="+mn-ea"/>
              </a:rPr>
              <a:t>。</a:t>
            </a:r>
            <a:endParaRPr lang="zh-CN" altLang="en-US" sz="1800" dirty="0">
              <a:solidFill>
                <a:schemeClr val="bg1"/>
              </a:solidFill>
              <a:latin typeface="微软雅黑" pitchFamily="34" charset="-122"/>
              <a:ea typeface="微软雅黑" pitchFamily="34" charset="-122"/>
              <a:cs typeface="+mn-ea"/>
            </a:endParaRPr>
          </a:p>
        </p:txBody>
      </p:sp>
      <p:sp>
        <p:nvSpPr>
          <p:cNvPr id="38" name="矩形 37"/>
          <p:cNvSpPr/>
          <p:nvPr/>
        </p:nvSpPr>
        <p:spPr>
          <a:xfrm rot="19073752">
            <a:off x="594401" y="2340151"/>
            <a:ext cx="1481642" cy="362608"/>
          </a:xfrm>
          <a:prstGeom prst="rect">
            <a:avLst/>
          </a:prstGeom>
          <a:noFill/>
          <a:ln>
            <a:solidFill>
              <a:srgbClr val="EF7A4F"/>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cs typeface="+mn-ea"/>
            </a:endParaRPr>
          </a:p>
        </p:txBody>
      </p:sp>
      <p:cxnSp>
        <p:nvCxnSpPr>
          <p:cNvPr id="39" name="直接连接符 38"/>
          <p:cNvCxnSpPr/>
          <p:nvPr/>
        </p:nvCxnSpPr>
        <p:spPr>
          <a:xfrm>
            <a:off x="2123728" y="3280396"/>
            <a:ext cx="3833252" cy="21821"/>
          </a:xfrm>
          <a:prstGeom prst="line">
            <a:avLst/>
          </a:prstGeom>
          <a:ln w="19050">
            <a:solidFill>
              <a:srgbClr val="EF7A4F"/>
            </a:solidFill>
          </a:ln>
        </p:spPr>
        <p:style>
          <a:lnRef idx="1">
            <a:schemeClr val="accent1"/>
          </a:lnRef>
          <a:fillRef idx="0">
            <a:schemeClr val="accent1"/>
          </a:fillRef>
          <a:effectRef idx="0">
            <a:schemeClr val="accent1"/>
          </a:effectRef>
          <a:fontRef idx="minor">
            <a:schemeClr val="tx1"/>
          </a:fontRef>
        </p:style>
      </p:cxnSp>
      <p:sp>
        <p:nvSpPr>
          <p:cNvPr id="40" name="流程图: 联系 39"/>
          <p:cNvSpPr/>
          <p:nvPr/>
        </p:nvSpPr>
        <p:spPr>
          <a:xfrm>
            <a:off x="5907378" y="3256116"/>
            <a:ext cx="110359" cy="107722"/>
          </a:xfrm>
          <a:prstGeom prst="flowChartConnector">
            <a:avLst/>
          </a:prstGeom>
          <a:solidFill>
            <a:srgbClr val="EF7A4F"/>
          </a:solidFill>
          <a:ln>
            <a:solidFill>
              <a:srgbClr val="EF7A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cs typeface="+mn-ea"/>
            </a:endParaRPr>
          </a:p>
        </p:txBody>
      </p:sp>
      <p:sp>
        <p:nvSpPr>
          <p:cNvPr id="18" name="矩形 17"/>
          <p:cNvSpPr/>
          <p:nvPr/>
        </p:nvSpPr>
        <p:spPr>
          <a:xfrm>
            <a:off x="1421259" y="649144"/>
            <a:ext cx="4953631"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（四）</a:t>
            </a:r>
            <a:r>
              <a:rPr lang="zh-CN" altLang="zh-CN" sz="1800" b="1" dirty="0">
                <a:solidFill>
                  <a:srgbClr val="084CA1"/>
                </a:solidFill>
                <a:ea typeface="微软雅黑"/>
                <a:cs typeface="+mn-ea"/>
              </a:rPr>
              <a:t>银行存款的核算及账务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开设账户</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114064874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495363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（四）</a:t>
            </a:r>
            <a:r>
              <a:rPr lang="zh-CN" altLang="zh-CN" sz="1800" b="1" dirty="0">
                <a:solidFill>
                  <a:srgbClr val="084CA1"/>
                </a:solidFill>
                <a:ea typeface="微软雅黑"/>
                <a:cs typeface="+mn-ea"/>
              </a:rPr>
              <a:t>银行存款的核算及账务处理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8" name="矩形 17"/>
          <p:cNvSpPr/>
          <p:nvPr/>
        </p:nvSpPr>
        <p:spPr>
          <a:xfrm>
            <a:off x="698125" y="3219982"/>
            <a:ext cx="3801865" cy="1440000"/>
          </a:xfrm>
          <a:prstGeom prst="rect">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cs typeface="+mn-ea"/>
            </a:endParaRPr>
          </a:p>
        </p:txBody>
      </p:sp>
      <p:sp>
        <p:nvSpPr>
          <p:cNvPr id="19" name="MH_SubTitle_1"/>
          <p:cNvSpPr/>
          <p:nvPr>
            <p:custDataLst>
              <p:tags r:id="rId7"/>
            </p:custDataLst>
          </p:nvPr>
        </p:nvSpPr>
        <p:spPr bwMode="auto">
          <a:xfrm flipH="1">
            <a:off x="1860650" y="1723581"/>
            <a:ext cx="2639337" cy="439162"/>
          </a:xfrm>
          <a:custGeom>
            <a:avLst/>
            <a:gdLst>
              <a:gd name="T0" fmla="*/ 0 w 3883669"/>
              <a:gd name="T1" fmla="*/ 0 h 1092200"/>
              <a:gd name="T2" fmla="*/ 2642588 w 3883669"/>
              <a:gd name="T3" fmla="*/ 0 h 1092200"/>
              <a:gd name="T4" fmla="*/ 2642588 w 3883669"/>
              <a:gd name="T5" fmla="*/ 850333 h 1092200"/>
              <a:gd name="T6" fmla="*/ 0 w 3883669"/>
              <a:gd name="T7" fmla="*/ 850333 h 1092200"/>
              <a:gd name="T8" fmla="*/ 439688 w 3883669"/>
              <a:gd name="T9" fmla="*/ 425167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0" tIns="0" rIns="144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30000"/>
              </a:lnSpc>
            </a:pPr>
            <a:r>
              <a:rPr lang="zh-CN" altLang="en-US" sz="1800" dirty="0" smtClean="0">
                <a:latin typeface="微软雅黑" pitchFamily="34" charset="-122"/>
                <a:ea typeface="微软雅黑" pitchFamily="34" charset="-122"/>
                <a:cs typeface="+mn-ea"/>
              </a:rPr>
              <a:t>现金</a:t>
            </a:r>
            <a:r>
              <a:rPr lang="zh-CN" altLang="en-US" sz="1800" dirty="0">
                <a:latin typeface="微软雅黑" pitchFamily="34" charset="-122"/>
                <a:ea typeface="微软雅黑" pitchFamily="34" charset="-122"/>
                <a:cs typeface="+mn-ea"/>
              </a:rPr>
              <a:t>缴存</a:t>
            </a:r>
            <a:endParaRPr lang="da-DK" altLang="zh-CN" sz="1800" dirty="0">
              <a:latin typeface="微软雅黑" pitchFamily="34" charset="-122"/>
              <a:ea typeface="微软雅黑" pitchFamily="34" charset="-122"/>
              <a:cs typeface="+mn-ea"/>
            </a:endParaRPr>
          </a:p>
        </p:txBody>
      </p:sp>
      <p:sp>
        <p:nvSpPr>
          <p:cNvPr id="20" name="MH_Other_1"/>
          <p:cNvSpPr/>
          <p:nvPr>
            <p:custDataLst>
              <p:tags r:id="rId8"/>
            </p:custDataLst>
          </p:nvPr>
        </p:nvSpPr>
        <p:spPr>
          <a:xfrm flipH="1">
            <a:off x="3822624" y="1707814"/>
            <a:ext cx="677368" cy="454929"/>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dir="10800000" algn="r" rotWithShape="0">
              <a:prstClr val="black">
                <a:alpha val="40000"/>
              </a:prstClr>
            </a:outerShdw>
          </a:effectLst>
        </p:spPr>
        <p:txBody>
          <a:bodyPr lIns="288000" rIns="90000" anchor="ctr">
            <a:noAutofit/>
          </a:bodyPr>
          <a:lstStyle/>
          <a:p>
            <a:pPr algn="ctr" eaLnBrk="1" fontAlgn="auto" hangingPunct="1">
              <a:spcBef>
                <a:spcPts val="0"/>
              </a:spcBef>
              <a:spcAft>
                <a:spcPts val="0"/>
              </a:spcAft>
              <a:defRPr/>
            </a:pPr>
            <a:r>
              <a:rPr lang="en-US" altLang="zh-CN" sz="1800" b="1" dirty="0" smtClean="0">
                <a:solidFill>
                  <a:srgbClr val="084CA1"/>
                </a:solidFill>
                <a:latin typeface="微软雅黑" pitchFamily="34" charset="-122"/>
                <a:ea typeface="微软雅黑" pitchFamily="34" charset="-122"/>
                <a:cs typeface="+mn-ea"/>
              </a:rPr>
              <a:t>1</a:t>
            </a:r>
            <a:endParaRPr lang="zh-CN" altLang="en-US" sz="1800" b="1" dirty="0" err="1">
              <a:solidFill>
                <a:srgbClr val="084CA1"/>
              </a:solidFill>
              <a:latin typeface="微软雅黑" pitchFamily="34" charset="-122"/>
              <a:ea typeface="微软雅黑" pitchFamily="34" charset="-122"/>
              <a:cs typeface="+mn-ea"/>
            </a:endParaRPr>
          </a:p>
        </p:txBody>
      </p:sp>
      <p:sp>
        <p:nvSpPr>
          <p:cNvPr id="21" name="MH_SubTitle_2"/>
          <p:cNvSpPr/>
          <p:nvPr>
            <p:custDataLst>
              <p:tags r:id="rId9"/>
            </p:custDataLst>
          </p:nvPr>
        </p:nvSpPr>
        <p:spPr bwMode="auto">
          <a:xfrm>
            <a:off x="4644008" y="1723581"/>
            <a:ext cx="2520280" cy="439162"/>
          </a:xfrm>
          <a:custGeom>
            <a:avLst/>
            <a:gdLst>
              <a:gd name="T0" fmla="*/ 0 w 3883669"/>
              <a:gd name="T1" fmla="*/ 0 h 1092200"/>
              <a:gd name="T2" fmla="*/ 2642927 w 3883669"/>
              <a:gd name="T3" fmla="*/ 0 h 1092200"/>
              <a:gd name="T4" fmla="*/ 2642927 w 3883669"/>
              <a:gd name="T5" fmla="*/ 850333 h 1092200"/>
              <a:gd name="T6" fmla="*/ 0 w 3883669"/>
              <a:gd name="T7" fmla="*/ 850333 h 1092200"/>
              <a:gd name="T8" fmla="*/ 439744 w 3883669"/>
              <a:gd name="T9" fmla="*/ 425167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0" tIns="0" rIns="144000" bIns="0" anchor="ctr"/>
          <a:lstStyle/>
          <a:p>
            <a:pPr algn="ctr">
              <a:lnSpc>
                <a:spcPct val="130000"/>
              </a:lnSpc>
            </a:pPr>
            <a:r>
              <a:rPr lang="zh-CN" altLang="en-US" sz="1800" dirty="0" smtClean="0">
                <a:latin typeface="微软雅黑" pitchFamily="34" charset="-122"/>
                <a:ea typeface="微软雅黑" pitchFamily="34" charset="-122"/>
                <a:cs typeface="+mn-ea"/>
              </a:rPr>
              <a:t>        收</a:t>
            </a:r>
            <a:r>
              <a:rPr lang="zh-CN" altLang="en-US" sz="1800" dirty="0">
                <a:latin typeface="微软雅黑" pitchFamily="34" charset="-122"/>
                <a:ea typeface="微软雅黑" pitchFamily="34" charset="-122"/>
                <a:cs typeface="+mn-ea"/>
              </a:rPr>
              <a:t>回销货款</a:t>
            </a:r>
          </a:p>
        </p:txBody>
      </p:sp>
      <p:sp>
        <p:nvSpPr>
          <p:cNvPr id="22" name="MH_Other_2"/>
          <p:cNvSpPr/>
          <p:nvPr>
            <p:custDataLst>
              <p:tags r:id="rId10"/>
            </p:custDataLst>
          </p:nvPr>
        </p:nvSpPr>
        <p:spPr>
          <a:xfrm>
            <a:off x="4667276" y="1723581"/>
            <a:ext cx="624803" cy="439162"/>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algn="l" rotWithShape="0">
              <a:prstClr val="black">
                <a:alpha val="40000"/>
              </a:prstClr>
            </a:outerShdw>
          </a:effectLst>
        </p:spPr>
        <p:txBody>
          <a:bodyPr rIns="288000" anchor="ctr">
            <a:normAutofit/>
          </a:bodyPr>
          <a:lstStyle/>
          <a:p>
            <a:pPr algn="ctr" eaLnBrk="1" fontAlgn="auto" hangingPunct="1">
              <a:spcBef>
                <a:spcPts val="0"/>
              </a:spcBef>
              <a:spcAft>
                <a:spcPts val="0"/>
              </a:spcAft>
              <a:defRPr/>
            </a:pPr>
            <a:r>
              <a:rPr lang="en-US" altLang="zh-CN" sz="1800" b="1" dirty="0" smtClean="0">
                <a:solidFill>
                  <a:srgbClr val="084CA1"/>
                </a:solidFill>
                <a:cs typeface="+mn-ea"/>
              </a:rPr>
              <a:t>2</a:t>
            </a:r>
            <a:endParaRPr lang="zh-CN" altLang="en-US" sz="1800" b="1" dirty="0" err="1">
              <a:solidFill>
                <a:srgbClr val="084CA1"/>
              </a:solidFill>
              <a:cs typeface="+mn-ea"/>
            </a:endParaRPr>
          </a:p>
        </p:txBody>
      </p:sp>
      <p:sp>
        <p:nvSpPr>
          <p:cNvPr id="23" name="MH_SubTitle_3"/>
          <p:cNvSpPr/>
          <p:nvPr>
            <p:custDataLst>
              <p:tags r:id="rId11"/>
            </p:custDataLst>
          </p:nvPr>
        </p:nvSpPr>
        <p:spPr bwMode="auto">
          <a:xfrm flipH="1">
            <a:off x="1860649" y="2420742"/>
            <a:ext cx="2648551" cy="439200"/>
          </a:xfrm>
          <a:custGeom>
            <a:avLst/>
            <a:gdLst>
              <a:gd name="T0" fmla="*/ 0 w 3883669"/>
              <a:gd name="T1" fmla="*/ 0 h 1092200"/>
              <a:gd name="T2" fmla="*/ 2642588 w 3883669"/>
              <a:gd name="T3" fmla="*/ 0 h 1092200"/>
              <a:gd name="T4" fmla="*/ 2642588 w 3883669"/>
              <a:gd name="T5" fmla="*/ 850333 h 1092200"/>
              <a:gd name="T6" fmla="*/ 0 w 3883669"/>
              <a:gd name="T7" fmla="*/ 850333 h 1092200"/>
              <a:gd name="T8" fmla="*/ 439688 w 3883669"/>
              <a:gd name="T9" fmla="*/ 425167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0" tIns="0" rIns="144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30000"/>
              </a:lnSpc>
            </a:pPr>
            <a:r>
              <a:rPr lang="zh-CN" altLang="en-US" sz="1800" dirty="0">
                <a:latin typeface="微软雅黑" pitchFamily="34" charset="-122"/>
                <a:ea typeface="微软雅黑" pitchFamily="34" charset="-122"/>
                <a:cs typeface="+mn-ea"/>
              </a:rPr>
              <a:t>收到投资款</a:t>
            </a:r>
          </a:p>
        </p:txBody>
      </p:sp>
      <p:sp>
        <p:nvSpPr>
          <p:cNvPr id="24" name="MH_Other_3"/>
          <p:cNvSpPr/>
          <p:nvPr>
            <p:custDataLst>
              <p:tags r:id="rId12"/>
            </p:custDataLst>
          </p:nvPr>
        </p:nvSpPr>
        <p:spPr>
          <a:xfrm flipH="1">
            <a:off x="3822623" y="2394882"/>
            <a:ext cx="681051" cy="465060"/>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dir="10800000" algn="r" rotWithShape="0">
              <a:prstClr val="black">
                <a:alpha val="40000"/>
              </a:prstClr>
            </a:outerShdw>
          </a:effectLst>
        </p:spPr>
        <p:txBody>
          <a:bodyPr lIns="288000" rIns="90000" anchor="ctr">
            <a:normAutofit/>
          </a:bodyPr>
          <a:lstStyle/>
          <a:p>
            <a:pPr algn="ctr" eaLnBrk="1" fontAlgn="auto" hangingPunct="1">
              <a:spcBef>
                <a:spcPts val="0"/>
              </a:spcBef>
              <a:spcAft>
                <a:spcPts val="0"/>
              </a:spcAft>
              <a:defRPr/>
            </a:pPr>
            <a:r>
              <a:rPr lang="en-US" altLang="zh-CN" sz="1800" b="1" dirty="0" smtClean="0">
                <a:solidFill>
                  <a:srgbClr val="084CA1"/>
                </a:solidFill>
                <a:latin typeface="微软雅黑" pitchFamily="34" charset="-122"/>
                <a:ea typeface="微软雅黑" pitchFamily="34" charset="-122"/>
                <a:cs typeface="+mn-ea"/>
              </a:rPr>
              <a:t>3</a:t>
            </a:r>
            <a:endParaRPr lang="zh-CN" altLang="en-US" sz="1800" b="1" dirty="0" err="1">
              <a:solidFill>
                <a:srgbClr val="084CA1"/>
              </a:solidFill>
              <a:latin typeface="微软雅黑" pitchFamily="34" charset="-122"/>
              <a:ea typeface="微软雅黑" pitchFamily="34" charset="-122"/>
              <a:cs typeface="+mn-ea"/>
            </a:endParaRPr>
          </a:p>
        </p:txBody>
      </p:sp>
      <p:sp>
        <p:nvSpPr>
          <p:cNvPr id="25" name="MH_SubTitle_4"/>
          <p:cNvSpPr/>
          <p:nvPr>
            <p:custDataLst>
              <p:tags r:id="rId13"/>
            </p:custDataLst>
          </p:nvPr>
        </p:nvSpPr>
        <p:spPr bwMode="auto">
          <a:xfrm>
            <a:off x="4667276" y="2420742"/>
            <a:ext cx="2497012" cy="439200"/>
          </a:xfrm>
          <a:custGeom>
            <a:avLst/>
            <a:gdLst>
              <a:gd name="T0" fmla="*/ 0 w 3883669"/>
              <a:gd name="T1" fmla="*/ 0 h 1092200"/>
              <a:gd name="T2" fmla="*/ 2642927 w 3883669"/>
              <a:gd name="T3" fmla="*/ 0 h 1092200"/>
              <a:gd name="T4" fmla="*/ 2642927 w 3883669"/>
              <a:gd name="T5" fmla="*/ 850333 h 1092200"/>
              <a:gd name="T6" fmla="*/ 0 w 3883669"/>
              <a:gd name="T7" fmla="*/ 850333 h 1092200"/>
              <a:gd name="T8" fmla="*/ 439744 w 3883669"/>
              <a:gd name="T9" fmla="*/ 425167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144000" tIns="0" rIns="0" bIns="0" anchor="ctr"/>
          <a:lstStyle/>
          <a:p>
            <a:pPr algn="ctr">
              <a:lnSpc>
                <a:spcPct val="130000"/>
              </a:lnSpc>
            </a:pPr>
            <a:r>
              <a:rPr lang="zh-CN" altLang="en-US" sz="1800" dirty="0" smtClean="0">
                <a:latin typeface="微软雅黑" pitchFamily="34" charset="-122"/>
                <a:ea typeface="微软雅黑" pitchFamily="34" charset="-122"/>
                <a:cs typeface="+mn-ea"/>
              </a:rPr>
              <a:t>    收到</a:t>
            </a:r>
            <a:r>
              <a:rPr lang="zh-CN" altLang="en-US" sz="1800" dirty="0">
                <a:latin typeface="微软雅黑" pitchFamily="34" charset="-122"/>
                <a:ea typeface="微软雅黑" pitchFamily="34" charset="-122"/>
                <a:cs typeface="+mn-ea"/>
              </a:rPr>
              <a:t>银行借款</a:t>
            </a:r>
          </a:p>
        </p:txBody>
      </p:sp>
      <p:sp>
        <p:nvSpPr>
          <p:cNvPr id="26" name="MH_Other_4"/>
          <p:cNvSpPr/>
          <p:nvPr>
            <p:custDataLst>
              <p:tags r:id="rId14"/>
            </p:custDataLst>
          </p:nvPr>
        </p:nvSpPr>
        <p:spPr>
          <a:xfrm>
            <a:off x="4667276" y="2420742"/>
            <a:ext cx="552795" cy="439055"/>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algn="l" rotWithShape="0">
              <a:prstClr val="black">
                <a:alpha val="40000"/>
              </a:prstClr>
            </a:outerShdw>
          </a:effectLst>
        </p:spPr>
        <p:txBody>
          <a:bodyPr rIns="288000" anchor="ctr">
            <a:noAutofit/>
          </a:bodyPr>
          <a:lstStyle/>
          <a:p>
            <a:pPr algn="ctr" eaLnBrk="1" fontAlgn="auto" hangingPunct="1">
              <a:spcBef>
                <a:spcPts val="0"/>
              </a:spcBef>
              <a:spcAft>
                <a:spcPts val="0"/>
              </a:spcAft>
              <a:defRPr/>
            </a:pPr>
            <a:r>
              <a:rPr lang="en-US" altLang="zh-CN" sz="1800" b="1" dirty="0" smtClean="0">
                <a:solidFill>
                  <a:srgbClr val="084CA1"/>
                </a:solidFill>
                <a:latin typeface="微软雅黑" pitchFamily="34" charset="-122"/>
                <a:ea typeface="微软雅黑" pitchFamily="34" charset="-122"/>
                <a:cs typeface="+mn-ea"/>
              </a:rPr>
              <a:t>4</a:t>
            </a:r>
            <a:endParaRPr lang="zh-CN" altLang="en-US" sz="1800" b="1" dirty="0" err="1">
              <a:solidFill>
                <a:srgbClr val="084CA1"/>
              </a:solidFill>
              <a:latin typeface="微软雅黑" pitchFamily="34" charset="-122"/>
              <a:ea typeface="微软雅黑" pitchFamily="34" charset="-122"/>
              <a:cs typeface="+mn-ea"/>
            </a:endParaRPr>
          </a:p>
        </p:txBody>
      </p:sp>
      <p:sp>
        <p:nvSpPr>
          <p:cNvPr id="27" name="矩形 26"/>
          <p:cNvSpPr/>
          <p:nvPr/>
        </p:nvSpPr>
        <p:spPr>
          <a:xfrm>
            <a:off x="4644008" y="3219982"/>
            <a:ext cx="3816424" cy="1440000"/>
          </a:xfrm>
          <a:prstGeom prst="rect">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cs typeface="+mn-ea"/>
            </a:endParaRPr>
          </a:p>
        </p:txBody>
      </p:sp>
      <p:sp>
        <p:nvSpPr>
          <p:cNvPr id="28" name="矩形 27"/>
          <p:cNvSpPr/>
          <p:nvPr/>
        </p:nvSpPr>
        <p:spPr>
          <a:xfrm>
            <a:off x="851857" y="3652739"/>
            <a:ext cx="3648134" cy="937180"/>
          </a:xfrm>
          <a:prstGeom prst="rect">
            <a:avLst/>
          </a:prstGeom>
        </p:spPr>
        <p:txBody>
          <a:bodyPr wrap="square">
            <a:spAutoFit/>
          </a:bodyPr>
          <a:lstStyle/>
          <a:p>
            <a:pPr lvl="0">
              <a:lnSpc>
                <a:spcPct val="150000"/>
              </a:lnSpc>
              <a:spcBef>
                <a:spcPct val="5000"/>
              </a:spcBef>
            </a:pPr>
            <a:r>
              <a:rPr lang="zh-CN" altLang="en-US" sz="1800" b="1" dirty="0">
                <a:solidFill>
                  <a:schemeClr val="bg1"/>
                </a:solidFill>
                <a:latin typeface="微软雅黑" pitchFamily="34" charset="-122"/>
                <a:ea typeface="微软雅黑" pitchFamily="34" charset="-122"/>
                <a:cs typeface="+mn-ea"/>
              </a:rPr>
              <a:t>借：银行存款</a:t>
            </a:r>
          </a:p>
          <a:p>
            <a:pPr lvl="0">
              <a:lnSpc>
                <a:spcPct val="150000"/>
              </a:lnSpc>
              <a:spcBef>
                <a:spcPct val="5000"/>
              </a:spcBef>
            </a:pPr>
            <a:r>
              <a:rPr lang="zh-CN" altLang="en-US" sz="1800" b="1" dirty="0">
                <a:solidFill>
                  <a:schemeClr val="bg1"/>
                </a:solidFill>
                <a:latin typeface="微软雅黑" pitchFamily="34" charset="-122"/>
                <a:ea typeface="微软雅黑" pitchFamily="34" charset="-122"/>
                <a:cs typeface="+mn-ea"/>
              </a:rPr>
              <a:t>    </a:t>
            </a:r>
            <a:r>
              <a:rPr lang="zh-CN" altLang="en-US" sz="1800" b="1" dirty="0" smtClean="0">
                <a:solidFill>
                  <a:schemeClr val="bg1"/>
                </a:solidFill>
                <a:latin typeface="微软雅黑" pitchFamily="34" charset="-122"/>
                <a:ea typeface="微软雅黑" pitchFamily="34" charset="-122"/>
                <a:cs typeface="+mn-ea"/>
              </a:rPr>
              <a:t>  贷</a:t>
            </a:r>
            <a:r>
              <a:rPr lang="zh-CN" altLang="en-US" sz="1800" b="1" dirty="0">
                <a:solidFill>
                  <a:schemeClr val="bg1"/>
                </a:solidFill>
                <a:latin typeface="微软雅黑" pitchFamily="34" charset="-122"/>
                <a:ea typeface="微软雅黑" pitchFamily="34" charset="-122"/>
                <a:cs typeface="+mn-ea"/>
              </a:rPr>
              <a:t>：资产、收入等相关帐户</a:t>
            </a:r>
          </a:p>
        </p:txBody>
      </p:sp>
      <p:sp>
        <p:nvSpPr>
          <p:cNvPr id="29" name="TextBox 28"/>
          <p:cNvSpPr txBox="1"/>
          <p:nvPr/>
        </p:nvSpPr>
        <p:spPr>
          <a:xfrm>
            <a:off x="851856" y="3356491"/>
            <a:ext cx="2144110" cy="369332"/>
          </a:xfrm>
          <a:prstGeom prst="rect">
            <a:avLst/>
          </a:prstGeom>
          <a:noFill/>
        </p:spPr>
        <p:txBody>
          <a:bodyPr wrap="square" rtlCol="0">
            <a:spAutoFit/>
          </a:bodyPr>
          <a:lstStyle/>
          <a:p>
            <a:r>
              <a:rPr lang="zh-CN" altLang="en-US" sz="1800" b="1" dirty="0">
                <a:solidFill>
                  <a:srgbClr val="FFC000"/>
                </a:solidFill>
                <a:latin typeface="微软雅黑" pitchFamily="34" charset="-122"/>
                <a:ea typeface="微软雅黑" pitchFamily="34" charset="-122"/>
                <a:cs typeface="+mn-ea"/>
              </a:rPr>
              <a:t>收取</a:t>
            </a:r>
            <a:r>
              <a:rPr lang="zh-CN" altLang="en-US" sz="1800" b="1" dirty="0">
                <a:solidFill>
                  <a:schemeClr val="bg1"/>
                </a:solidFill>
                <a:latin typeface="微软雅黑" pitchFamily="34" charset="-122"/>
                <a:ea typeface="微软雅黑" pitchFamily="34" charset="-122"/>
                <a:cs typeface="+mn-ea"/>
              </a:rPr>
              <a:t>业务</a:t>
            </a:r>
            <a:r>
              <a:rPr lang="en-US" altLang="zh-CN" sz="1800" b="1" dirty="0" smtClean="0">
                <a:solidFill>
                  <a:schemeClr val="bg1"/>
                </a:solidFill>
                <a:latin typeface="微软雅黑" pitchFamily="34" charset="-122"/>
                <a:ea typeface="微软雅黑" pitchFamily="34" charset="-122"/>
                <a:cs typeface="+mn-ea"/>
              </a:rPr>
              <a:t>:</a:t>
            </a:r>
            <a:endParaRPr lang="zh-CN" altLang="en-US" sz="1800" b="1" dirty="0">
              <a:solidFill>
                <a:schemeClr val="bg1"/>
              </a:solidFill>
              <a:latin typeface="微软雅黑" pitchFamily="34" charset="-122"/>
              <a:ea typeface="微软雅黑" pitchFamily="34" charset="-122"/>
              <a:cs typeface="+mn-ea"/>
            </a:endParaRPr>
          </a:p>
        </p:txBody>
      </p:sp>
      <p:sp>
        <p:nvSpPr>
          <p:cNvPr id="30" name="矩形 29"/>
          <p:cNvSpPr/>
          <p:nvPr/>
        </p:nvSpPr>
        <p:spPr>
          <a:xfrm>
            <a:off x="4797739" y="3652739"/>
            <a:ext cx="3950725" cy="923330"/>
          </a:xfrm>
          <a:prstGeom prst="rect">
            <a:avLst/>
          </a:prstGeom>
        </p:spPr>
        <p:txBody>
          <a:bodyPr wrap="square">
            <a:spAutoFit/>
          </a:bodyPr>
          <a:lstStyle/>
          <a:p>
            <a:pPr>
              <a:lnSpc>
                <a:spcPct val="150000"/>
              </a:lnSpc>
            </a:pPr>
            <a:r>
              <a:rPr lang="zh-CN" altLang="en-US" sz="1800" b="1" dirty="0">
                <a:solidFill>
                  <a:schemeClr val="bg1"/>
                </a:solidFill>
                <a:latin typeface="微软雅黑" pitchFamily="34" charset="-122"/>
                <a:ea typeface="微软雅黑" pitchFamily="34" charset="-122"/>
                <a:cs typeface="+mn-ea"/>
              </a:rPr>
              <a:t>借：银行存款       </a:t>
            </a:r>
            <a:r>
              <a:rPr lang="zh-CN" altLang="en-US" sz="1800" b="1" dirty="0" smtClean="0">
                <a:solidFill>
                  <a:schemeClr val="bg1"/>
                </a:solidFill>
                <a:latin typeface="微软雅黑" pitchFamily="34" charset="-122"/>
                <a:ea typeface="微软雅黑" pitchFamily="34" charset="-122"/>
                <a:cs typeface="+mn-ea"/>
              </a:rPr>
              <a:t> </a:t>
            </a:r>
            <a:r>
              <a:rPr lang="en-US" altLang="zh-CN" sz="1800" b="1" dirty="0" smtClean="0">
                <a:solidFill>
                  <a:schemeClr val="bg1"/>
                </a:solidFill>
                <a:latin typeface="微软雅黑" pitchFamily="34" charset="-122"/>
                <a:ea typeface="微软雅黑" pitchFamily="34" charset="-122"/>
                <a:cs typeface="+mn-ea"/>
              </a:rPr>
              <a:t>10 000.00</a:t>
            </a:r>
            <a:endParaRPr lang="en-US" altLang="zh-CN" sz="1800" b="1" dirty="0">
              <a:solidFill>
                <a:schemeClr val="bg1"/>
              </a:solidFill>
              <a:latin typeface="微软雅黑" pitchFamily="34" charset="-122"/>
              <a:ea typeface="微软雅黑" pitchFamily="34" charset="-122"/>
              <a:cs typeface="+mn-ea"/>
            </a:endParaRPr>
          </a:p>
          <a:p>
            <a:pPr>
              <a:lnSpc>
                <a:spcPct val="150000"/>
              </a:lnSpc>
            </a:pPr>
            <a:r>
              <a:rPr lang="en-US" altLang="zh-CN" sz="1800" b="1" dirty="0">
                <a:solidFill>
                  <a:schemeClr val="bg1"/>
                </a:solidFill>
                <a:latin typeface="微软雅黑" pitchFamily="34" charset="-122"/>
                <a:ea typeface="微软雅黑" pitchFamily="34" charset="-122"/>
                <a:cs typeface="+mn-ea"/>
              </a:rPr>
              <a:t>    </a:t>
            </a:r>
            <a:r>
              <a:rPr lang="zh-CN" altLang="en-US" sz="1800" b="1" dirty="0">
                <a:solidFill>
                  <a:schemeClr val="bg1"/>
                </a:solidFill>
                <a:latin typeface="微软雅黑" pitchFamily="34" charset="-122"/>
                <a:ea typeface="微软雅黑" pitchFamily="34" charset="-122"/>
                <a:cs typeface="+mn-ea"/>
              </a:rPr>
              <a:t>贷：实收资本      </a:t>
            </a:r>
            <a:r>
              <a:rPr lang="zh-CN" altLang="en-US" sz="1800" b="1" dirty="0" smtClean="0">
                <a:solidFill>
                  <a:schemeClr val="bg1"/>
                </a:solidFill>
                <a:latin typeface="微软雅黑" pitchFamily="34" charset="-122"/>
                <a:ea typeface="微软雅黑" pitchFamily="34" charset="-122"/>
                <a:cs typeface="+mn-ea"/>
              </a:rPr>
              <a:t>     </a:t>
            </a:r>
            <a:r>
              <a:rPr lang="en-US" altLang="zh-CN" sz="1800" b="1" dirty="0" smtClean="0">
                <a:solidFill>
                  <a:schemeClr val="bg1"/>
                </a:solidFill>
                <a:latin typeface="微软雅黑" pitchFamily="34" charset="-122"/>
                <a:ea typeface="微软雅黑" pitchFamily="34" charset="-122"/>
                <a:cs typeface="+mn-ea"/>
              </a:rPr>
              <a:t>10 000.00</a:t>
            </a:r>
            <a:endParaRPr lang="en-US" altLang="zh-CN" sz="1800" b="1" dirty="0">
              <a:solidFill>
                <a:schemeClr val="bg1"/>
              </a:solidFill>
              <a:latin typeface="微软雅黑" pitchFamily="34" charset="-122"/>
              <a:ea typeface="微软雅黑" pitchFamily="34" charset="-122"/>
              <a:cs typeface="+mn-ea"/>
            </a:endParaRPr>
          </a:p>
        </p:txBody>
      </p:sp>
      <p:sp>
        <p:nvSpPr>
          <p:cNvPr id="31" name="矩形 30"/>
          <p:cNvSpPr/>
          <p:nvPr/>
        </p:nvSpPr>
        <p:spPr>
          <a:xfrm>
            <a:off x="4644008" y="3354706"/>
            <a:ext cx="2744662" cy="369332"/>
          </a:xfrm>
          <a:prstGeom prst="rect">
            <a:avLst/>
          </a:prstGeom>
        </p:spPr>
        <p:txBody>
          <a:bodyPr wrap="none">
            <a:spAutoFit/>
          </a:bodyPr>
          <a:lstStyle/>
          <a:p>
            <a:r>
              <a:rPr lang="zh-CN" altLang="en-US" sz="1800" b="1" dirty="0">
                <a:solidFill>
                  <a:schemeClr val="bg1"/>
                </a:solidFill>
                <a:latin typeface="微软雅黑" pitchFamily="34" charset="-122"/>
                <a:ea typeface="微软雅黑" pitchFamily="34" charset="-122"/>
                <a:cs typeface="+mn-ea"/>
              </a:rPr>
              <a:t>企业收到投资</a:t>
            </a:r>
            <a:r>
              <a:rPr lang="en-US" altLang="zh-CN" sz="1800" b="1" dirty="0">
                <a:solidFill>
                  <a:schemeClr val="bg1"/>
                </a:solidFill>
                <a:latin typeface="微软雅黑" pitchFamily="34" charset="-122"/>
                <a:ea typeface="微软雅黑" pitchFamily="34" charset="-122"/>
                <a:cs typeface="+mn-ea"/>
              </a:rPr>
              <a:t>10000</a:t>
            </a:r>
            <a:r>
              <a:rPr lang="zh-CN" altLang="en-US" sz="1800" b="1" dirty="0">
                <a:solidFill>
                  <a:schemeClr val="bg1"/>
                </a:solidFill>
                <a:latin typeface="微软雅黑" pitchFamily="34" charset="-122"/>
                <a:ea typeface="微软雅黑" pitchFamily="34" charset="-122"/>
                <a:cs typeface="+mn-ea"/>
              </a:rPr>
              <a:t>元：</a:t>
            </a:r>
          </a:p>
        </p:txBody>
      </p:sp>
    </p:spTree>
    <p:custDataLst>
      <p:tags r:id="rId1"/>
    </p:custDataLst>
    <p:extLst>
      <p:ext uri="{BB962C8B-B14F-4D97-AF65-F5344CB8AC3E}">
        <p14:creationId xmlns:p14="http://schemas.microsoft.com/office/powerpoint/2010/main" val="2719026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库存现金</a:t>
            </a:r>
          </a:p>
        </p:txBody>
      </p:sp>
      <p:sp>
        <p:nvSpPr>
          <p:cNvPr id="77" name="矩形 76"/>
          <p:cNvSpPr/>
          <p:nvPr/>
        </p:nvSpPr>
        <p:spPr>
          <a:xfrm>
            <a:off x="1421259" y="649144"/>
            <a:ext cx="518446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现金管理制度</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现金收支手续的相关规定</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0" name="组合 9"/>
          <p:cNvGrpSpPr/>
          <p:nvPr/>
        </p:nvGrpSpPr>
        <p:grpSpPr>
          <a:xfrm>
            <a:off x="574995" y="1561784"/>
            <a:ext cx="804463" cy="759190"/>
            <a:chOff x="2735796" y="1319654"/>
            <a:chExt cx="1404156" cy="1053117"/>
          </a:xfrm>
        </p:grpSpPr>
        <p:sp>
          <p:nvSpPr>
            <p:cNvPr id="11" name="MH_Other_1"/>
            <p:cNvSpPr/>
            <p:nvPr>
              <p:custDataLst>
                <p:tags r:id="rId13"/>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12" name="MH_Other_2"/>
            <p:cNvSpPr/>
            <p:nvPr>
              <p:custDataLst>
                <p:tags r:id="rId14"/>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sz="3600" b="1" kern="0" dirty="0" smtClean="0">
                  <a:solidFill>
                    <a:srgbClr val="FFFFFF"/>
                  </a:solidFill>
                  <a:latin typeface="华文新魏" pitchFamily="2" charset="-122"/>
                  <a:ea typeface="华文新魏" pitchFamily="2" charset="-122"/>
                </a:rPr>
                <a:t>1</a:t>
              </a:r>
              <a:endParaRPr lang="en-US" sz="3600" b="1" kern="0" dirty="0">
                <a:solidFill>
                  <a:srgbClr val="FFFFFF"/>
                </a:solidFill>
                <a:latin typeface="华文新魏" pitchFamily="2" charset="-122"/>
                <a:ea typeface="华文新魏" pitchFamily="2" charset="-122"/>
              </a:endParaRPr>
            </a:p>
          </p:txBody>
        </p:sp>
        <p:sp>
          <p:nvSpPr>
            <p:cNvPr id="13" name="MH_Other_3"/>
            <p:cNvSpPr/>
            <p:nvPr>
              <p:custDataLst>
                <p:tags r:id="rId15"/>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sp>
        <p:nvSpPr>
          <p:cNvPr id="2" name="矩形 1"/>
          <p:cNvSpPr/>
          <p:nvPr/>
        </p:nvSpPr>
        <p:spPr>
          <a:xfrm>
            <a:off x="1681778" y="1687463"/>
            <a:ext cx="6782662" cy="507831"/>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企业应按规定</a:t>
            </a:r>
            <a:r>
              <a:rPr lang="zh-CN" altLang="zh-CN" sz="1800" b="1" dirty="0">
                <a:solidFill>
                  <a:srgbClr val="C00000"/>
                </a:solidFill>
                <a:latin typeface="微软雅黑" pitchFamily="34" charset="-122"/>
                <a:ea typeface="微软雅黑" pitchFamily="34" charset="-122"/>
              </a:rPr>
              <a:t>编制现金收付计划</a:t>
            </a:r>
            <a:r>
              <a:rPr lang="zh-CN" altLang="zh-CN" sz="1800" dirty="0">
                <a:latin typeface="微软雅黑" pitchFamily="34" charset="-122"/>
                <a:ea typeface="微软雅黑" pitchFamily="34" charset="-122"/>
              </a:rPr>
              <a:t>，并按计划组织现金收支活动。</a:t>
            </a:r>
            <a:endParaRPr lang="zh-CN" altLang="en-US" sz="1800" dirty="0">
              <a:latin typeface="微软雅黑" pitchFamily="34" charset="-122"/>
              <a:ea typeface="微软雅黑" pitchFamily="34" charset="-122"/>
            </a:endParaRPr>
          </a:p>
        </p:txBody>
      </p:sp>
      <p:grpSp>
        <p:nvGrpSpPr>
          <p:cNvPr id="14" name="组合 13"/>
          <p:cNvGrpSpPr/>
          <p:nvPr/>
        </p:nvGrpSpPr>
        <p:grpSpPr>
          <a:xfrm>
            <a:off x="574995" y="2761192"/>
            <a:ext cx="804463" cy="759190"/>
            <a:chOff x="2735796" y="1319654"/>
            <a:chExt cx="1404156" cy="1053117"/>
          </a:xfrm>
        </p:grpSpPr>
        <p:sp>
          <p:nvSpPr>
            <p:cNvPr id="15" name="MH_Other_1"/>
            <p:cNvSpPr/>
            <p:nvPr>
              <p:custDataLst>
                <p:tags r:id="rId10"/>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16" name="MH_Other_2"/>
            <p:cNvSpPr/>
            <p:nvPr>
              <p:custDataLst>
                <p:tags r:id="rId11"/>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3600" b="1" kern="0" dirty="0" smtClean="0">
                  <a:solidFill>
                    <a:srgbClr val="FFFFFF"/>
                  </a:solidFill>
                  <a:latin typeface="华文新魏" pitchFamily="2" charset="-122"/>
                  <a:ea typeface="华文新魏" pitchFamily="2" charset="-122"/>
                </a:rPr>
                <a:t>2</a:t>
              </a:r>
              <a:endParaRPr lang="en-US" sz="3600" b="1" kern="0" dirty="0">
                <a:solidFill>
                  <a:srgbClr val="FFFFFF"/>
                </a:solidFill>
                <a:latin typeface="华文新魏" pitchFamily="2" charset="-122"/>
                <a:ea typeface="华文新魏" pitchFamily="2" charset="-122"/>
              </a:endParaRPr>
            </a:p>
          </p:txBody>
        </p:sp>
        <p:sp>
          <p:nvSpPr>
            <p:cNvPr id="17" name="MH_Other_3"/>
            <p:cNvSpPr/>
            <p:nvPr>
              <p:custDataLst>
                <p:tags r:id="rId12"/>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grpSp>
        <p:nvGrpSpPr>
          <p:cNvPr id="18" name="组合 17"/>
          <p:cNvGrpSpPr/>
          <p:nvPr/>
        </p:nvGrpSpPr>
        <p:grpSpPr>
          <a:xfrm>
            <a:off x="574995" y="4043727"/>
            <a:ext cx="804463" cy="759190"/>
            <a:chOff x="2735796" y="1319654"/>
            <a:chExt cx="1404156" cy="1053117"/>
          </a:xfrm>
        </p:grpSpPr>
        <p:sp>
          <p:nvSpPr>
            <p:cNvPr id="19" name="MH_Other_1"/>
            <p:cNvSpPr/>
            <p:nvPr>
              <p:custDataLst>
                <p:tags r:id="rId7"/>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20" name="MH_Other_2"/>
            <p:cNvSpPr/>
            <p:nvPr>
              <p:custDataLst>
                <p:tags r:id="rId8"/>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3600" b="1" kern="0" dirty="0" smtClean="0">
                  <a:solidFill>
                    <a:srgbClr val="FFFFFF"/>
                  </a:solidFill>
                  <a:latin typeface="华文新魏" pitchFamily="2" charset="-122"/>
                  <a:ea typeface="华文新魏" pitchFamily="2" charset="-122"/>
                </a:rPr>
                <a:t>3</a:t>
              </a:r>
              <a:endParaRPr lang="en-US" sz="3600" b="1" kern="0" dirty="0">
                <a:solidFill>
                  <a:srgbClr val="FFFFFF"/>
                </a:solidFill>
                <a:latin typeface="华文新魏" pitchFamily="2" charset="-122"/>
                <a:ea typeface="华文新魏" pitchFamily="2" charset="-122"/>
              </a:endParaRPr>
            </a:p>
          </p:txBody>
        </p:sp>
        <p:sp>
          <p:nvSpPr>
            <p:cNvPr id="21" name="MH_Other_3"/>
            <p:cNvSpPr/>
            <p:nvPr>
              <p:custDataLst>
                <p:tags r:id="rId9"/>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sp>
        <p:nvSpPr>
          <p:cNvPr id="3" name="矩形 2"/>
          <p:cNvSpPr/>
          <p:nvPr/>
        </p:nvSpPr>
        <p:spPr>
          <a:xfrm>
            <a:off x="1681778" y="2679122"/>
            <a:ext cx="6640159"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企业的会计部门，</a:t>
            </a:r>
            <a:r>
              <a:rPr lang="zh-CN" altLang="zh-CN" sz="1800" b="1" dirty="0">
                <a:solidFill>
                  <a:srgbClr val="C00000"/>
                </a:solidFill>
                <a:latin typeface="微软雅黑" pitchFamily="34" charset="-122"/>
                <a:ea typeface="微软雅黑" pitchFamily="34" charset="-122"/>
              </a:rPr>
              <a:t>出纳工作和会计工作必须合理分工</a:t>
            </a:r>
            <a:r>
              <a:rPr lang="zh-CN" altLang="zh-CN" sz="1800" dirty="0">
                <a:latin typeface="微软雅黑" pitchFamily="34" charset="-122"/>
                <a:ea typeface="微软雅黑" pitchFamily="34" charset="-122"/>
              </a:rPr>
              <a:t>，现金的收付保管应由出纳人员负责办理，非出纳人员不得经管现金。</a:t>
            </a:r>
            <a:endParaRPr lang="zh-CN" altLang="en-US" sz="1800" dirty="0">
              <a:latin typeface="微软雅黑" pitchFamily="34" charset="-122"/>
              <a:ea typeface="微软雅黑" pitchFamily="34" charset="-122"/>
            </a:endParaRPr>
          </a:p>
        </p:txBody>
      </p:sp>
      <p:sp>
        <p:nvSpPr>
          <p:cNvPr id="4" name="矩形 3"/>
          <p:cNvSpPr/>
          <p:nvPr/>
        </p:nvSpPr>
        <p:spPr>
          <a:xfrm>
            <a:off x="1681778" y="4243270"/>
            <a:ext cx="6512196" cy="369332"/>
          </a:xfrm>
          <a:prstGeom prst="rect">
            <a:avLst/>
          </a:prstGeom>
        </p:spPr>
        <p:txBody>
          <a:bodyPr wrap="square">
            <a:spAutoFit/>
          </a:bodyPr>
          <a:lstStyle/>
          <a:p>
            <a:r>
              <a:rPr lang="zh-CN" altLang="zh-CN" sz="1800" dirty="0">
                <a:latin typeface="微软雅黑" pitchFamily="34" charset="-122"/>
                <a:ea typeface="微软雅黑" pitchFamily="34" charset="-122"/>
              </a:rPr>
              <a:t>严格执行现金清查盘点制度，保证现金安全完整</a:t>
            </a:r>
            <a:r>
              <a:rPr lang="zh-CN" altLang="zh-CN" sz="1800" dirty="0" smtClean="0">
                <a:latin typeface="微软雅黑" pitchFamily="34" charset="-122"/>
                <a:ea typeface="微软雅黑" pitchFamily="34" charset="-122"/>
              </a:rPr>
              <a:t>。</a:t>
            </a:r>
            <a:r>
              <a:rPr lang="zh-CN" altLang="en-US" sz="1800" b="1" dirty="0" smtClean="0">
                <a:solidFill>
                  <a:srgbClr val="C00000"/>
                </a:solidFill>
                <a:latin typeface="微软雅黑" pitchFamily="34" charset="-122"/>
                <a:ea typeface="微软雅黑" pitchFamily="34" charset="-122"/>
              </a:rPr>
              <a:t>（日清月结）</a:t>
            </a:r>
            <a:endParaRPr lang="zh-CN" altLang="zh-CN" sz="1800" b="1" dirty="0">
              <a:solidFill>
                <a:srgbClr val="C00000"/>
              </a:solidFill>
            </a:endParaRPr>
          </a:p>
        </p:txBody>
      </p:sp>
    </p:spTree>
    <p:custDataLst>
      <p:tags r:id="rId1"/>
    </p:custDataLst>
    <p:extLst>
      <p:ext uri="{BB962C8B-B14F-4D97-AF65-F5344CB8AC3E}">
        <p14:creationId xmlns:p14="http://schemas.microsoft.com/office/powerpoint/2010/main" val="37591437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2" name="矩形 31"/>
          <p:cNvSpPr/>
          <p:nvPr/>
        </p:nvSpPr>
        <p:spPr>
          <a:xfrm>
            <a:off x="563824" y="3219982"/>
            <a:ext cx="3801865" cy="1440000"/>
          </a:xfrm>
          <a:prstGeom prst="rect">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cs typeface="+mn-ea"/>
            </a:endParaRPr>
          </a:p>
        </p:txBody>
      </p:sp>
      <p:sp>
        <p:nvSpPr>
          <p:cNvPr id="33" name="MH_SubTitle_1"/>
          <p:cNvSpPr/>
          <p:nvPr>
            <p:custDataLst>
              <p:tags r:id="rId7"/>
            </p:custDataLst>
          </p:nvPr>
        </p:nvSpPr>
        <p:spPr bwMode="auto">
          <a:xfrm flipH="1">
            <a:off x="1331641" y="1723581"/>
            <a:ext cx="3024328" cy="439162"/>
          </a:xfrm>
          <a:custGeom>
            <a:avLst/>
            <a:gdLst>
              <a:gd name="T0" fmla="*/ 0 w 3883669"/>
              <a:gd name="T1" fmla="*/ 0 h 1092200"/>
              <a:gd name="T2" fmla="*/ 2642588 w 3883669"/>
              <a:gd name="T3" fmla="*/ 0 h 1092200"/>
              <a:gd name="T4" fmla="*/ 2642588 w 3883669"/>
              <a:gd name="T5" fmla="*/ 850333 h 1092200"/>
              <a:gd name="T6" fmla="*/ 0 w 3883669"/>
              <a:gd name="T7" fmla="*/ 850333 h 1092200"/>
              <a:gd name="T8" fmla="*/ 439688 w 3883669"/>
              <a:gd name="T9" fmla="*/ 425167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0" tIns="0" rIns="144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30000"/>
              </a:lnSpc>
            </a:pPr>
            <a:r>
              <a:rPr lang="zh-CN" altLang="en-US" sz="1800" dirty="0" smtClean="0">
                <a:latin typeface="微软雅黑" pitchFamily="34" charset="-122"/>
                <a:ea typeface="微软雅黑" pitchFamily="34" charset="-122"/>
                <a:cs typeface="+mn-ea"/>
              </a:rPr>
              <a:t>   购买</a:t>
            </a:r>
            <a:r>
              <a:rPr lang="zh-CN" altLang="en-US" sz="1800" dirty="0">
                <a:latin typeface="微软雅黑" pitchFamily="34" charset="-122"/>
                <a:ea typeface="微软雅黑" pitchFamily="34" charset="-122"/>
                <a:cs typeface="+mn-ea"/>
              </a:rPr>
              <a:t>固定资产、存货</a:t>
            </a:r>
            <a:endParaRPr lang="da-DK" altLang="zh-CN" sz="1800" dirty="0">
              <a:latin typeface="微软雅黑" pitchFamily="34" charset="-122"/>
              <a:ea typeface="微软雅黑" pitchFamily="34" charset="-122"/>
              <a:cs typeface="+mn-ea"/>
            </a:endParaRPr>
          </a:p>
        </p:txBody>
      </p:sp>
      <p:sp>
        <p:nvSpPr>
          <p:cNvPr id="34" name="MH_Other_1"/>
          <p:cNvSpPr/>
          <p:nvPr>
            <p:custDataLst>
              <p:tags r:id="rId8"/>
            </p:custDataLst>
          </p:nvPr>
        </p:nvSpPr>
        <p:spPr>
          <a:xfrm flipH="1">
            <a:off x="3678610" y="1707814"/>
            <a:ext cx="677368" cy="454929"/>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dir="10800000" algn="r" rotWithShape="0">
              <a:prstClr val="black">
                <a:alpha val="40000"/>
              </a:prstClr>
            </a:outerShdw>
          </a:effectLst>
        </p:spPr>
        <p:txBody>
          <a:bodyPr lIns="288000" rIns="90000" anchor="ctr">
            <a:noAutofit/>
          </a:bodyPr>
          <a:lstStyle/>
          <a:p>
            <a:pPr algn="ctr" eaLnBrk="1" fontAlgn="auto" hangingPunct="1">
              <a:spcBef>
                <a:spcPts val="0"/>
              </a:spcBef>
              <a:spcAft>
                <a:spcPts val="0"/>
              </a:spcAft>
              <a:defRPr/>
            </a:pPr>
            <a:r>
              <a:rPr lang="en-US" altLang="zh-CN" sz="1800" b="1" dirty="0" smtClean="0">
                <a:solidFill>
                  <a:srgbClr val="084CA1"/>
                </a:solidFill>
                <a:latin typeface="微软雅黑" pitchFamily="34" charset="-122"/>
                <a:ea typeface="微软雅黑" pitchFamily="34" charset="-122"/>
                <a:cs typeface="+mn-ea"/>
              </a:rPr>
              <a:t>1</a:t>
            </a:r>
            <a:endParaRPr lang="zh-CN" altLang="en-US" sz="1800" b="1" dirty="0" err="1">
              <a:solidFill>
                <a:srgbClr val="084CA1"/>
              </a:solidFill>
              <a:latin typeface="微软雅黑" pitchFamily="34" charset="-122"/>
              <a:ea typeface="微软雅黑" pitchFamily="34" charset="-122"/>
              <a:cs typeface="+mn-ea"/>
            </a:endParaRPr>
          </a:p>
        </p:txBody>
      </p:sp>
      <p:sp>
        <p:nvSpPr>
          <p:cNvPr id="35" name="MH_SubTitle_2"/>
          <p:cNvSpPr/>
          <p:nvPr>
            <p:custDataLst>
              <p:tags r:id="rId9"/>
            </p:custDataLst>
          </p:nvPr>
        </p:nvSpPr>
        <p:spPr bwMode="auto">
          <a:xfrm>
            <a:off x="4499994" y="1723581"/>
            <a:ext cx="2520280" cy="439162"/>
          </a:xfrm>
          <a:custGeom>
            <a:avLst/>
            <a:gdLst>
              <a:gd name="T0" fmla="*/ 0 w 3883669"/>
              <a:gd name="T1" fmla="*/ 0 h 1092200"/>
              <a:gd name="T2" fmla="*/ 2642927 w 3883669"/>
              <a:gd name="T3" fmla="*/ 0 h 1092200"/>
              <a:gd name="T4" fmla="*/ 2642927 w 3883669"/>
              <a:gd name="T5" fmla="*/ 850333 h 1092200"/>
              <a:gd name="T6" fmla="*/ 0 w 3883669"/>
              <a:gd name="T7" fmla="*/ 850333 h 1092200"/>
              <a:gd name="T8" fmla="*/ 439744 w 3883669"/>
              <a:gd name="T9" fmla="*/ 425167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0" tIns="0" rIns="144000" bIns="0" anchor="ctr"/>
          <a:lstStyle/>
          <a:p>
            <a:pPr algn="ctr">
              <a:lnSpc>
                <a:spcPct val="130000"/>
              </a:lnSpc>
            </a:pPr>
            <a:r>
              <a:rPr lang="zh-CN" altLang="en-US" sz="1800" dirty="0" smtClean="0">
                <a:latin typeface="微软雅黑" pitchFamily="34" charset="-122"/>
                <a:ea typeface="微软雅黑" pitchFamily="34" charset="-122"/>
                <a:cs typeface="+mn-ea"/>
              </a:rPr>
              <a:t>         发放</a:t>
            </a:r>
            <a:r>
              <a:rPr lang="zh-CN" altLang="en-US" sz="1800" dirty="0">
                <a:latin typeface="微软雅黑" pitchFamily="34" charset="-122"/>
                <a:ea typeface="微软雅黑" pitchFamily="34" charset="-122"/>
                <a:cs typeface="+mn-ea"/>
              </a:rPr>
              <a:t>工资</a:t>
            </a:r>
          </a:p>
        </p:txBody>
      </p:sp>
      <p:sp>
        <p:nvSpPr>
          <p:cNvPr id="36" name="MH_Other_2"/>
          <p:cNvSpPr/>
          <p:nvPr>
            <p:custDataLst>
              <p:tags r:id="rId10"/>
            </p:custDataLst>
          </p:nvPr>
        </p:nvSpPr>
        <p:spPr>
          <a:xfrm>
            <a:off x="4523262" y="1723581"/>
            <a:ext cx="624803" cy="439162"/>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algn="l" rotWithShape="0">
              <a:prstClr val="black">
                <a:alpha val="40000"/>
              </a:prstClr>
            </a:outerShdw>
          </a:effectLst>
        </p:spPr>
        <p:txBody>
          <a:bodyPr rIns="288000" anchor="ctr">
            <a:normAutofit/>
          </a:bodyPr>
          <a:lstStyle/>
          <a:p>
            <a:pPr algn="ctr" eaLnBrk="1" fontAlgn="auto" hangingPunct="1">
              <a:spcBef>
                <a:spcPts val="0"/>
              </a:spcBef>
              <a:spcAft>
                <a:spcPts val="0"/>
              </a:spcAft>
              <a:defRPr/>
            </a:pPr>
            <a:r>
              <a:rPr lang="en-US" altLang="zh-CN" sz="1800" b="1" dirty="0" smtClean="0">
                <a:solidFill>
                  <a:srgbClr val="084CA1"/>
                </a:solidFill>
                <a:latin typeface="微软雅黑" pitchFamily="34" charset="-122"/>
                <a:ea typeface="微软雅黑" pitchFamily="34" charset="-122"/>
                <a:cs typeface="+mn-ea"/>
              </a:rPr>
              <a:t>2</a:t>
            </a:r>
            <a:endParaRPr lang="zh-CN" altLang="en-US" sz="1800" b="1" dirty="0" err="1">
              <a:solidFill>
                <a:srgbClr val="084CA1"/>
              </a:solidFill>
              <a:latin typeface="微软雅黑" pitchFamily="34" charset="-122"/>
              <a:ea typeface="微软雅黑" pitchFamily="34" charset="-122"/>
              <a:cs typeface="+mn-ea"/>
            </a:endParaRPr>
          </a:p>
        </p:txBody>
      </p:sp>
      <p:sp>
        <p:nvSpPr>
          <p:cNvPr id="37" name="MH_SubTitle_3"/>
          <p:cNvSpPr/>
          <p:nvPr>
            <p:custDataLst>
              <p:tags r:id="rId11"/>
            </p:custDataLst>
          </p:nvPr>
        </p:nvSpPr>
        <p:spPr bwMode="auto">
          <a:xfrm flipH="1">
            <a:off x="1331640" y="2420742"/>
            <a:ext cx="3033544" cy="439200"/>
          </a:xfrm>
          <a:custGeom>
            <a:avLst/>
            <a:gdLst>
              <a:gd name="T0" fmla="*/ 0 w 3883669"/>
              <a:gd name="T1" fmla="*/ 0 h 1092200"/>
              <a:gd name="T2" fmla="*/ 2642588 w 3883669"/>
              <a:gd name="T3" fmla="*/ 0 h 1092200"/>
              <a:gd name="T4" fmla="*/ 2642588 w 3883669"/>
              <a:gd name="T5" fmla="*/ 850333 h 1092200"/>
              <a:gd name="T6" fmla="*/ 0 w 3883669"/>
              <a:gd name="T7" fmla="*/ 850333 h 1092200"/>
              <a:gd name="T8" fmla="*/ 439688 w 3883669"/>
              <a:gd name="T9" fmla="*/ 425167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0" tIns="0" rIns="144000" bIns="0"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lnSpc>
                <a:spcPct val="130000"/>
              </a:lnSpc>
            </a:pPr>
            <a:r>
              <a:rPr lang="zh-CN" altLang="en-US" sz="1800" dirty="0">
                <a:latin typeface="微软雅黑" pitchFamily="34" charset="-122"/>
                <a:ea typeface="微软雅黑" pitchFamily="34" charset="-122"/>
                <a:cs typeface="+mn-ea"/>
              </a:rPr>
              <a:t>支付水电费</a:t>
            </a:r>
          </a:p>
        </p:txBody>
      </p:sp>
      <p:sp>
        <p:nvSpPr>
          <p:cNvPr id="38" name="MH_Other_3"/>
          <p:cNvSpPr/>
          <p:nvPr>
            <p:custDataLst>
              <p:tags r:id="rId12"/>
            </p:custDataLst>
          </p:nvPr>
        </p:nvSpPr>
        <p:spPr>
          <a:xfrm flipH="1">
            <a:off x="3678609" y="2394882"/>
            <a:ext cx="681051" cy="465060"/>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dir="10800000" algn="r" rotWithShape="0">
              <a:prstClr val="black">
                <a:alpha val="40000"/>
              </a:prstClr>
            </a:outerShdw>
          </a:effectLst>
        </p:spPr>
        <p:txBody>
          <a:bodyPr lIns="288000" rIns="90000" anchor="ctr">
            <a:normAutofit/>
          </a:bodyPr>
          <a:lstStyle/>
          <a:p>
            <a:pPr algn="ctr" eaLnBrk="1" fontAlgn="auto" hangingPunct="1">
              <a:spcBef>
                <a:spcPts val="0"/>
              </a:spcBef>
              <a:spcAft>
                <a:spcPts val="0"/>
              </a:spcAft>
              <a:defRPr/>
            </a:pPr>
            <a:r>
              <a:rPr lang="en-US" altLang="zh-CN" sz="1800" b="1" dirty="0" smtClean="0">
                <a:solidFill>
                  <a:srgbClr val="084CA1"/>
                </a:solidFill>
                <a:latin typeface="微软雅黑" pitchFamily="34" charset="-122"/>
                <a:ea typeface="微软雅黑" pitchFamily="34" charset="-122"/>
                <a:cs typeface="+mn-ea"/>
              </a:rPr>
              <a:t>3</a:t>
            </a:r>
            <a:endParaRPr lang="zh-CN" altLang="en-US" sz="1800" b="1" dirty="0" err="1">
              <a:solidFill>
                <a:srgbClr val="084CA1"/>
              </a:solidFill>
              <a:latin typeface="微软雅黑" pitchFamily="34" charset="-122"/>
              <a:ea typeface="微软雅黑" pitchFamily="34" charset="-122"/>
              <a:cs typeface="+mn-ea"/>
            </a:endParaRPr>
          </a:p>
        </p:txBody>
      </p:sp>
      <p:sp>
        <p:nvSpPr>
          <p:cNvPr id="39" name="MH_SubTitle_4"/>
          <p:cNvSpPr/>
          <p:nvPr>
            <p:custDataLst>
              <p:tags r:id="rId13"/>
            </p:custDataLst>
          </p:nvPr>
        </p:nvSpPr>
        <p:spPr bwMode="auto">
          <a:xfrm>
            <a:off x="4523262" y="2420742"/>
            <a:ext cx="2497012" cy="439200"/>
          </a:xfrm>
          <a:custGeom>
            <a:avLst/>
            <a:gdLst>
              <a:gd name="T0" fmla="*/ 0 w 3883669"/>
              <a:gd name="T1" fmla="*/ 0 h 1092200"/>
              <a:gd name="T2" fmla="*/ 2642927 w 3883669"/>
              <a:gd name="T3" fmla="*/ 0 h 1092200"/>
              <a:gd name="T4" fmla="*/ 2642927 w 3883669"/>
              <a:gd name="T5" fmla="*/ 850333 h 1092200"/>
              <a:gd name="T6" fmla="*/ 0 w 3883669"/>
              <a:gd name="T7" fmla="*/ 850333 h 1092200"/>
              <a:gd name="T8" fmla="*/ 439744 w 3883669"/>
              <a:gd name="T9" fmla="*/ 425167 h 1092200"/>
              <a:gd name="T10" fmla="*/ 0 60000 65536"/>
              <a:gd name="T11" fmla="*/ 0 60000 65536"/>
              <a:gd name="T12" fmla="*/ 0 60000 65536"/>
              <a:gd name="T13" fmla="*/ 0 60000 65536"/>
              <a:gd name="T14" fmla="*/ 0 60000 65536"/>
              <a:gd name="T15" fmla="*/ 0 w 3883669"/>
              <a:gd name="T16" fmla="*/ 0 h 1092200"/>
              <a:gd name="T17" fmla="*/ 3883669 w 3883669"/>
              <a:gd name="T18" fmla="*/ 1092200 h 1092200"/>
            </a:gdLst>
            <a:ahLst/>
            <a:cxnLst>
              <a:cxn ang="T10">
                <a:pos x="T0" y="T1"/>
              </a:cxn>
              <a:cxn ang="T11">
                <a:pos x="T2" y="T3"/>
              </a:cxn>
              <a:cxn ang="T12">
                <a:pos x="T4" y="T5"/>
              </a:cxn>
              <a:cxn ang="T13">
                <a:pos x="T6" y="T7"/>
              </a:cxn>
              <a:cxn ang="T14">
                <a:pos x="T8" y="T9"/>
              </a:cxn>
            </a:cxnLst>
            <a:rect l="T15" t="T16" r="T17" b="T18"/>
            <a:pathLst>
              <a:path w="3883669" h="1092200">
                <a:moveTo>
                  <a:pt x="0" y="0"/>
                </a:moveTo>
                <a:lnTo>
                  <a:pt x="3883669" y="0"/>
                </a:lnTo>
                <a:lnTo>
                  <a:pt x="3883669" y="1092200"/>
                </a:lnTo>
                <a:lnTo>
                  <a:pt x="0" y="1092200"/>
                </a:lnTo>
                <a:lnTo>
                  <a:pt x="646185" y="546100"/>
                </a:lnTo>
                <a:lnTo>
                  <a:pt x="0" y="0"/>
                </a:lnTo>
                <a:close/>
              </a:path>
            </a:pathLst>
          </a:custGeom>
          <a:solidFill>
            <a:srgbClr val="FFC000"/>
          </a:solidFill>
          <a:ln>
            <a:noFill/>
          </a:ln>
          <a:extLst/>
        </p:spPr>
        <p:txBody>
          <a:bodyPr lIns="144000" tIns="0" rIns="0" bIns="0" anchor="ctr"/>
          <a:lstStyle/>
          <a:p>
            <a:pPr algn="ctr">
              <a:lnSpc>
                <a:spcPct val="130000"/>
              </a:lnSpc>
            </a:pPr>
            <a:r>
              <a:rPr lang="zh-CN" altLang="en-US" sz="1800" dirty="0" smtClean="0">
                <a:latin typeface="微软雅黑" pitchFamily="34" charset="-122"/>
                <a:ea typeface="微软雅黑" pitchFamily="34" charset="-122"/>
                <a:cs typeface="+mn-ea"/>
              </a:rPr>
              <a:t>    缴纳</a:t>
            </a:r>
            <a:r>
              <a:rPr lang="zh-CN" altLang="en-US" sz="1800" dirty="0">
                <a:latin typeface="微软雅黑" pitchFamily="34" charset="-122"/>
                <a:ea typeface="微软雅黑" pitchFamily="34" charset="-122"/>
                <a:cs typeface="+mn-ea"/>
              </a:rPr>
              <a:t>税金</a:t>
            </a:r>
          </a:p>
        </p:txBody>
      </p:sp>
      <p:sp>
        <p:nvSpPr>
          <p:cNvPr id="40" name="MH_Other_4"/>
          <p:cNvSpPr/>
          <p:nvPr>
            <p:custDataLst>
              <p:tags r:id="rId14"/>
            </p:custDataLst>
          </p:nvPr>
        </p:nvSpPr>
        <p:spPr>
          <a:xfrm>
            <a:off x="4523262" y="2420742"/>
            <a:ext cx="552795" cy="439055"/>
          </a:xfrm>
          <a:custGeom>
            <a:avLst/>
            <a:gdLst>
              <a:gd name="connsiteX0" fmla="*/ 0 w 826516"/>
              <a:gd name="connsiteY0" fmla="*/ 0 h 1397000"/>
              <a:gd name="connsiteX1" fmla="*/ 826516 w 826516"/>
              <a:gd name="connsiteY1" fmla="*/ 698500 h 1397000"/>
              <a:gd name="connsiteX2" fmla="*/ 0 w 826516"/>
              <a:gd name="connsiteY2" fmla="*/ 1397000 h 1397000"/>
            </a:gdLst>
            <a:ahLst/>
            <a:cxnLst>
              <a:cxn ang="0">
                <a:pos x="connsiteX0" y="connsiteY0"/>
              </a:cxn>
              <a:cxn ang="0">
                <a:pos x="connsiteX1" y="connsiteY1"/>
              </a:cxn>
              <a:cxn ang="0">
                <a:pos x="connsiteX2" y="connsiteY2"/>
              </a:cxn>
            </a:cxnLst>
            <a:rect l="l" t="t" r="r" b="b"/>
            <a:pathLst>
              <a:path w="826516" h="1397000">
                <a:moveTo>
                  <a:pt x="0" y="0"/>
                </a:moveTo>
                <a:lnTo>
                  <a:pt x="826516" y="698500"/>
                </a:lnTo>
                <a:lnTo>
                  <a:pt x="0" y="1397000"/>
                </a:lnTo>
                <a:close/>
              </a:path>
            </a:pathLst>
          </a:custGeom>
          <a:solidFill>
            <a:srgbClr val="F3EFEF"/>
          </a:solidFill>
          <a:effectLst>
            <a:outerShdw blurRad="50800" dist="38100" algn="l" rotWithShape="0">
              <a:prstClr val="black">
                <a:alpha val="40000"/>
              </a:prstClr>
            </a:outerShdw>
          </a:effectLst>
        </p:spPr>
        <p:txBody>
          <a:bodyPr rIns="288000" anchor="ctr">
            <a:noAutofit/>
          </a:bodyPr>
          <a:lstStyle/>
          <a:p>
            <a:pPr algn="ctr" eaLnBrk="1" fontAlgn="auto" hangingPunct="1">
              <a:spcBef>
                <a:spcPts val="0"/>
              </a:spcBef>
              <a:spcAft>
                <a:spcPts val="0"/>
              </a:spcAft>
              <a:defRPr/>
            </a:pPr>
            <a:r>
              <a:rPr lang="en-US" altLang="zh-CN" sz="1800" b="1" dirty="0" smtClean="0">
                <a:solidFill>
                  <a:srgbClr val="084CA1"/>
                </a:solidFill>
                <a:latin typeface="微软雅黑" pitchFamily="34" charset="-122"/>
                <a:ea typeface="微软雅黑" pitchFamily="34" charset="-122"/>
                <a:cs typeface="+mn-ea"/>
              </a:rPr>
              <a:t>4</a:t>
            </a:r>
            <a:endParaRPr lang="zh-CN" altLang="en-US" sz="1800" b="1" dirty="0" err="1">
              <a:solidFill>
                <a:srgbClr val="084CA1"/>
              </a:solidFill>
              <a:latin typeface="微软雅黑" pitchFamily="34" charset="-122"/>
              <a:ea typeface="微软雅黑" pitchFamily="34" charset="-122"/>
              <a:cs typeface="+mn-ea"/>
            </a:endParaRPr>
          </a:p>
        </p:txBody>
      </p:sp>
      <p:sp>
        <p:nvSpPr>
          <p:cNvPr id="41" name="矩形 40"/>
          <p:cNvSpPr/>
          <p:nvPr/>
        </p:nvSpPr>
        <p:spPr>
          <a:xfrm>
            <a:off x="4509706" y="3219982"/>
            <a:ext cx="3950725" cy="1440000"/>
          </a:xfrm>
          <a:prstGeom prst="rect">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cs typeface="+mn-ea"/>
            </a:endParaRPr>
          </a:p>
        </p:txBody>
      </p:sp>
      <p:sp>
        <p:nvSpPr>
          <p:cNvPr id="42" name="矩形 41"/>
          <p:cNvSpPr/>
          <p:nvPr/>
        </p:nvSpPr>
        <p:spPr>
          <a:xfrm>
            <a:off x="717556" y="3652739"/>
            <a:ext cx="3648134" cy="937180"/>
          </a:xfrm>
          <a:prstGeom prst="rect">
            <a:avLst/>
          </a:prstGeom>
        </p:spPr>
        <p:txBody>
          <a:bodyPr wrap="square">
            <a:spAutoFit/>
          </a:bodyPr>
          <a:lstStyle/>
          <a:p>
            <a:pPr lvl="0">
              <a:lnSpc>
                <a:spcPct val="150000"/>
              </a:lnSpc>
              <a:spcBef>
                <a:spcPct val="5000"/>
              </a:spcBef>
            </a:pPr>
            <a:r>
              <a:rPr lang="zh-CN" altLang="en-US" sz="1800" b="1" dirty="0">
                <a:solidFill>
                  <a:schemeClr val="bg1"/>
                </a:solidFill>
                <a:latin typeface="微软雅黑" pitchFamily="34" charset="-122"/>
                <a:ea typeface="微软雅黑" pitchFamily="34" charset="-122"/>
                <a:cs typeface="+mn-ea"/>
              </a:rPr>
              <a:t>借：费用、负债、资产等相关帐户</a:t>
            </a:r>
          </a:p>
          <a:p>
            <a:pPr lvl="0">
              <a:lnSpc>
                <a:spcPct val="150000"/>
              </a:lnSpc>
              <a:spcBef>
                <a:spcPct val="5000"/>
              </a:spcBef>
            </a:pPr>
            <a:r>
              <a:rPr lang="zh-CN" altLang="en-US" sz="1800" b="1" dirty="0">
                <a:solidFill>
                  <a:schemeClr val="bg1"/>
                </a:solidFill>
                <a:latin typeface="微软雅黑" pitchFamily="34" charset="-122"/>
                <a:ea typeface="微软雅黑" pitchFamily="34" charset="-122"/>
                <a:cs typeface="+mn-ea"/>
              </a:rPr>
              <a:t>   </a:t>
            </a:r>
            <a:r>
              <a:rPr lang="zh-CN" altLang="en-US" sz="1800" b="1" dirty="0" smtClean="0">
                <a:solidFill>
                  <a:schemeClr val="bg1"/>
                </a:solidFill>
                <a:latin typeface="微软雅黑" pitchFamily="34" charset="-122"/>
                <a:ea typeface="微软雅黑" pitchFamily="34" charset="-122"/>
                <a:cs typeface="+mn-ea"/>
              </a:rPr>
              <a:t>    </a:t>
            </a:r>
            <a:r>
              <a:rPr lang="zh-CN" altLang="en-US" sz="1800" b="1" dirty="0">
                <a:solidFill>
                  <a:schemeClr val="bg1"/>
                </a:solidFill>
                <a:latin typeface="微软雅黑" pitchFamily="34" charset="-122"/>
                <a:ea typeface="微软雅黑" pitchFamily="34" charset="-122"/>
                <a:cs typeface="+mn-ea"/>
              </a:rPr>
              <a:t>贷：银行存款</a:t>
            </a:r>
          </a:p>
        </p:txBody>
      </p:sp>
      <p:sp>
        <p:nvSpPr>
          <p:cNvPr id="43" name="TextBox 42"/>
          <p:cNvSpPr txBox="1"/>
          <p:nvPr/>
        </p:nvSpPr>
        <p:spPr>
          <a:xfrm>
            <a:off x="717555" y="3356491"/>
            <a:ext cx="2144110" cy="369332"/>
          </a:xfrm>
          <a:prstGeom prst="rect">
            <a:avLst/>
          </a:prstGeom>
          <a:noFill/>
        </p:spPr>
        <p:txBody>
          <a:bodyPr wrap="square" rtlCol="0">
            <a:spAutoFit/>
          </a:bodyPr>
          <a:lstStyle/>
          <a:p>
            <a:r>
              <a:rPr lang="zh-CN" altLang="en-US" sz="1800" b="1" dirty="0">
                <a:solidFill>
                  <a:srgbClr val="FFC000"/>
                </a:solidFill>
                <a:latin typeface="微软雅黑" pitchFamily="34" charset="-122"/>
                <a:ea typeface="微软雅黑" pitchFamily="34" charset="-122"/>
                <a:cs typeface="+mn-ea"/>
              </a:rPr>
              <a:t>付款</a:t>
            </a:r>
            <a:r>
              <a:rPr lang="zh-CN" altLang="en-US" sz="1800" b="1" dirty="0" smtClean="0">
                <a:solidFill>
                  <a:schemeClr val="bg1"/>
                </a:solidFill>
                <a:latin typeface="微软雅黑" pitchFamily="34" charset="-122"/>
                <a:ea typeface="微软雅黑" pitchFamily="34" charset="-122"/>
                <a:cs typeface="+mn-ea"/>
              </a:rPr>
              <a:t>业务</a:t>
            </a:r>
            <a:r>
              <a:rPr lang="en-US" altLang="zh-CN" sz="1800" b="1" dirty="0" smtClean="0">
                <a:solidFill>
                  <a:schemeClr val="bg1"/>
                </a:solidFill>
                <a:latin typeface="微软雅黑" pitchFamily="34" charset="-122"/>
                <a:ea typeface="微软雅黑" pitchFamily="34" charset="-122"/>
                <a:cs typeface="+mn-ea"/>
              </a:rPr>
              <a:t>:</a:t>
            </a:r>
            <a:endParaRPr lang="zh-CN" altLang="en-US" sz="1800" b="1" dirty="0">
              <a:solidFill>
                <a:schemeClr val="bg1"/>
              </a:solidFill>
              <a:latin typeface="微软雅黑" pitchFamily="34" charset="-122"/>
              <a:ea typeface="微软雅黑" pitchFamily="34" charset="-122"/>
              <a:cs typeface="+mn-ea"/>
            </a:endParaRPr>
          </a:p>
        </p:txBody>
      </p:sp>
      <p:sp>
        <p:nvSpPr>
          <p:cNvPr id="44" name="矩形 43"/>
          <p:cNvSpPr/>
          <p:nvPr/>
        </p:nvSpPr>
        <p:spPr>
          <a:xfrm>
            <a:off x="4509707" y="3652739"/>
            <a:ext cx="3950725" cy="923330"/>
          </a:xfrm>
          <a:prstGeom prst="rect">
            <a:avLst/>
          </a:prstGeom>
        </p:spPr>
        <p:txBody>
          <a:bodyPr wrap="square">
            <a:spAutoFit/>
          </a:bodyPr>
          <a:lstStyle/>
          <a:p>
            <a:pPr>
              <a:lnSpc>
                <a:spcPct val="150000"/>
              </a:lnSpc>
            </a:pPr>
            <a:r>
              <a:rPr lang="zh-CN" altLang="en-US" sz="1800" b="1" dirty="0" smtClean="0">
                <a:solidFill>
                  <a:schemeClr val="bg1"/>
                </a:solidFill>
                <a:latin typeface="微软雅黑" pitchFamily="34" charset="-122"/>
                <a:ea typeface="微软雅黑" pitchFamily="34" charset="-122"/>
                <a:cs typeface="+mn-ea"/>
              </a:rPr>
              <a:t>借</a:t>
            </a:r>
            <a:r>
              <a:rPr lang="en-US" altLang="zh-CN" sz="1800" b="1" dirty="0" smtClean="0">
                <a:solidFill>
                  <a:schemeClr val="bg1"/>
                </a:solidFill>
                <a:latin typeface="微软雅黑" pitchFamily="34" charset="-122"/>
                <a:ea typeface="微软雅黑" pitchFamily="34" charset="-122"/>
                <a:cs typeface="+mn-ea"/>
              </a:rPr>
              <a:t>:</a:t>
            </a:r>
            <a:r>
              <a:rPr lang="zh-CN" altLang="en-US" sz="1800" b="1" dirty="0" smtClean="0">
                <a:solidFill>
                  <a:schemeClr val="bg1"/>
                </a:solidFill>
                <a:latin typeface="微软雅黑" pitchFamily="34" charset="-122"/>
                <a:ea typeface="微软雅黑" pitchFamily="34" charset="-122"/>
                <a:cs typeface="+mn-ea"/>
              </a:rPr>
              <a:t>应</a:t>
            </a:r>
            <a:r>
              <a:rPr lang="zh-CN" altLang="en-US" sz="1800" b="1" dirty="0">
                <a:solidFill>
                  <a:schemeClr val="bg1"/>
                </a:solidFill>
                <a:latin typeface="微软雅黑" pitchFamily="34" charset="-122"/>
                <a:ea typeface="微软雅黑" pitchFamily="34" charset="-122"/>
                <a:cs typeface="+mn-ea"/>
              </a:rPr>
              <a:t>交税</a:t>
            </a:r>
            <a:r>
              <a:rPr lang="zh-CN" altLang="en-US" sz="1800" b="1" dirty="0" smtClean="0">
                <a:solidFill>
                  <a:schemeClr val="bg1"/>
                </a:solidFill>
                <a:latin typeface="微软雅黑" pitchFamily="34" charset="-122"/>
                <a:ea typeface="微软雅黑" pitchFamily="34" charset="-122"/>
                <a:cs typeface="+mn-ea"/>
              </a:rPr>
              <a:t>费</a:t>
            </a:r>
            <a:r>
              <a:rPr lang="en-US" altLang="zh-CN" sz="1800" b="1" dirty="0" smtClean="0">
                <a:solidFill>
                  <a:schemeClr val="bg1"/>
                </a:solidFill>
                <a:latin typeface="微软雅黑" pitchFamily="34" charset="-122"/>
                <a:ea typeface="微软雅黑" pitchFamily="34" charset="-122"/>
                <a:cs typeface="+mn-ea"/>
              </a:rPr>
              <a:t>-</a:t>
            </a:r>
            <a:r>
              <a:rPr lang="zh-CN" altLang="en-US" sz="1800" b="1" dirty="0" smtClean="0">
                <a:solidFill>
                  <a:schemeClr val="bg1"/>
                </a:solidFill>
                <a:latin typeface="微软雅黑" pitchFamily="34" charset="-122"/>
                <a:ea typeface="微软雅黑" pitchFamily="34" charset="-122"/>
                <a:cs typeface="+mn-ea"/>
              </a:rPr>
              <a:t>应</a:t>
            </a:r>
            <a:r>
              <a:rPr lang="zh-CN" altLang="en-US" sz="1800" b="1" dirty="0">
                <a:solidFill>
                  <a:schemeClr val="bg1"/>
                </a:solidFill>
                <a:latin typeface="微软雅黑" pitchFamily="34" charset="-122"/>
                <a:ea typeface="微软雅黑" pitchFamily="34" charset="-122"/>
                <a:cs typeface="+mn-ea"/>
              </a:rPr>
              <a:t>交</a:t>
            </a:r>
            <a:r>
              <a:rPr lang="zh-CN" altLang="en-US" sz="1800" b="1" dirty="0" smtClean="0">
                <a:solidFill>
                  <a:schemeClr val="bg1"/>
                </a:solidFill>
                <a:latin typeface="微软雅黑" pitchFamily="34" charset="-122"/>
                <a:ea typeface="微软雅黑" pitchFamily="34" charset="-122"/>
                <a:cs typeface="+mn-ea"/>
              </a:rPr>
              <a:t>所得税</a:t>
            </a:r>
            <a:r>
              <a:rPr lang="en-US" altLang="zh-CN" sz="1800" b="1" dirty="0" smtClean="0">
                <a:solidFill>
                  <a:schemeClr val="bg1"/>
                </a:solidFill>
                <a:latin typeface="微软雅黑" pitchFamily="34" charset="-122"/>
                <a:ea typeface="微软雅黑" pitchFamily="34" charset="-122"/>
                <a:cs typeface="+mn-ea"/>
              </a:rPr>
              <a:t>10 000.00</a:t>
            </a:r>
            <a:endParaRPr lang="en-US" altLang="zh-CN" sz="1800" b="1" dirty="0">
              <a:solidFill>
                <a:schemeClr val="bg1"/>
              </a:solidFill>
              <a:latin typeface="微软雅黑" pitchFamily="34" charset="-122"/>
              <a:ea typeface="微软雅黑" pitchFamily="34" charset="-122"/>
              <a:cs typeface="+mn-ea"/>
            </a:endParaRPr>
          </a:p>
          <a:p>
            <a:pPr>
              <a:lnSpc>
                <a:spcPct val="150000"/>
              </a:lnSpc>
            </a:pPr>
            <a:r>
              <a:rPr lang="en-US" altLang="zh-CN" sz="1800" b="1" dirty="0">
                <a:solidFill>
                  <a:schemeClr val="bg1"/>
                </a:solidFill>
                <a:latin typeface="微软雅黑" pitchFamily="34" charset="-122"/>
                <a:ea typeface="微软雅黑" pitchFamily="34" charset="-122"/>
                <a:cs typeface="+mn-ea"/>
              </a:rPr>
              <a:t>    </a:t>
            </a:r>
            <a:r>
              <a:rPr lang="zh-CN" altLang="en-US" sz="1800" b="1" dirty="0">
                <a:solidFill>
                  <a:schemeClr val="bg1"/>
                </a:solidFill>
                <a:latin typeface="微软雅黑" pitchFamily="34" charset="-122"/>
                <a:ea typeface="微软雅黑" pitchFamily="34" charset="-122"/>
                <a:cs typeface="+mn-ea"/>
              </a:rPr>
              <a:t>贷：银行存款           </a:t>
            </a:r>
            <a:r>
              <a:rPr lang="zh-CN" altLang="en-US" sz="1800" b="1" dirty="0" smtClean="0">
                <a:solidFill>
                  <a:schemeClr val="bg1"/>
                </a:solidFill>
                <a:latin typeface="微软雅黑" pitchFamily="34" charset="-122"/>
                <a:ea typeface="微软雅黑" pitchFamily="34" charset="-122"/>
                <a:cs typeface="+mn-ea"/>
              </a:rPr>
              <a:t>   </a:t>
            </a:r>
            <a:r>
              <a:rPr lang="en-US" altLang="zh-CN" sz="1800" b="1" dirty="0" smtClean="0">
                <a:solidFill>
                  <a:schemeClr val="bg1"/>
                </a:solidFill>
                <a:latin typeface="微软雅黑" pitchFamily="34" charset="-122"/>
                <a:ea typeface="微软雅黑" pitchFamily="34" charset="-122"/>
                <a:cs typeface="+mn-ea"/>
              </a:rPr>
              <a:t>10 000.00</a:t>
            </a:r>
            <a:endParaRPr lang="en-US" altLang="zh-CN" sz="1800" b="1" dirty="0">
              <a:solidFill>
                <a:schemeClr val="bg1"/>
              </a:solidFill>
              <a:latin typeface="微软雅黑" pitchFamily="34" charset="-122"/>
              <a:ea typeface="微软雅黑" pitchFamily="34" charset="-122"/>
              <a:cs typeface="+mn-ea"/>
            </a:endParaRPr>
          </a:p>
        </p:txBody>
      </p:sp>
      <p:sp>
        <p:nvSpPr>
          <p:cNvPr id="45" name="矩形 44"/>
          <p:cNvSpPr/>
          <p:nvPr/>
        </p:nvSpPr>
        <p:spPr>
          <a:xfrm>
            <a:off x="4509707" y="3354706"/>
            <a:ext cx="2975495" cy="369332"/>
          </a:xfrm>
          <a:prstGeom prst="rect">
            <a:avLst/>
          </a:prstGeom>
        </p:spPr>
        <p:txBody>
          <a:bodyPr wrap="none">
            <a:spAutoFit/>
          </a:bodyPr>
          <a:lstStyle/>
          <a:p>
            <a:r>
              <a:rPr lang="zh-CN" altLang="en-US" sz="1800" b="1" dirty="0">
                <a:solidFill>
                  <a:schemeClr val="bg1"/>
                </a:solidFill>
                <a:latin typeface="微软雅黑" pitchFamily="34" charset="-122"/>
                <a:ea typeface="微软雅黑" pitchFamily="34" charset="-122"/>
                <a:cs typeface="+mn-ea"/>
              </a:rPr>
              <a:t>企业缴纳所得税</a:t>
            </a:r>
            <a:r>
              <a:rPr lang="en-US" altLang="zh-CN" sz="1800" b="1" dirty="0">
                <a:solidFill>
                  <a:schemeClr val="bg1"/>
                </a:solidFill>
                <a:latin typeface="微软雅黑" pitchFamily="34" charset="-122"/>
                <a:ea typeface="微软雅黑" pitchFamily="34" charset="-122"/>
                <a:cs typeface="+mn-ea"/>
              </a:rPr>
              <a:t>10000</a:t>
            </a:r>
            <a:r>
              <a:rPr lang="zh-CN" altLang="en-US" sz="1800" b="1" dirty="0">
                <a:solidFill>
                  <a:schemeClr val="bg1"/>
                </a:solidFill>
                <a:latin typeface="微软雅黑" pitchFamily="34" charset="-122"/>
                <a:ea typeface="微软雅黑" pitchFamily="34" charset="-122"/>
                <a:cs typeface="+mn-ea"/>
              </a:rPr>
              <a:t>元：</a:t>
            </a:r>
          </a:p>
        </p:txBody>
      </p:sp>
      <p:sp>
        <p:nvSpPr>
          <p:cNvPr id="23" name="矩形 22"/>
          <p:cNvSpPr/>
          <p:nvPr/>
        </p:nvSpPr>
        <p:spPr>
          <a:xfrm>
            <a:off x="1421259" y="649144"/>
            <a:ext cx="495363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（四）</a:t>
            </a:r>
            <a:r>
              <a:rPr lang="zh-CN" altLang="zh-CN" sz="1800" b="1" dirty="0">
                <a:solidFill>
                  <a:srgbClr val="084CA1"/>
                </a:solidFill>
                <a:ea typeface="微软雅黑"/>
                <a:cs typeface="+mn-ea"/>
              </a:rPr>
              <a:t>银行存款的核算及账务处理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710110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wheel(1)">
                                      <p:cBhvr>
                                        <p:cTn id="7"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245935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（五）</a:t>
            </a:r>
            <a:r>
              <a:rPr lang="zh-CN" altLang="zh-CN" sz="1800" b="1" dirty="0">
                <a:solidFill>
                  <a:srgbClr val="084CA1"/>
                </a:solidFill>
                <a:ea typeface="微软雅黑"/>
                <a:cs typeface="+mn-ea"/>
              </a:rPr>
              <a:t>银行存款</a:t>
            </a:r>
            <a:r>
              <a:rPr lang="zh-CN" altLang="zh-CN" sz="1800" b="1" dirty="0" smtClean="0">
                <a:solidFill>
                  <a:srgbClr val="084CA1"/>
                </a:solidFill>
                <a:ea typeface="微软雅黑"/>
                <a:cs typeface="+mn-ea"/>
              </a:rPr>
              <a:t>的</a:t>
            </a:r>
            <a:r>
              <a:rPr lang="zh-CN" altLang="en-US" sz="1800" b="1" dirty="0" smtClean="0">
                <a:solidFill>
                  <a:srgbClr val="084CA1"/>
                </a:solidFill>
                <a:ea typeface="微软雅黑"/>
                <a:cs typeface="+mn-ea"/>
              </a:rPr>
              <a:t>核对</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55" name="MH_Other_1"/>
          <p:cNvSpPr>
            <a:spLocks noEditPoints="1"/>
          </p:cNvSpPr>
          <p:nvPr>
            <p:custDataLst>
              <p:tags r:id="rId7"/>
            </p:custDataLst>
          </p:nvPr>
        </p:nvSpPr>
        <p:spPr bwMode="auto">
          <a:xfrm>
            <a:off x="513686" y="1218304"/>
            <a:ext cx="507689" cy="506269"/>
          </a:xfrm>
          <a:custGeom>
            <a:avLst/>
            <a:gdLst>
              <a:gd name="T0" fmla="*/ 2147483646 w 128"/>
              <a:gd name="T1" fmla="*/ 2147483646 h 196"/>
              <a:gd name="T2" fmla="*/ 2147483646 w 128"/>
              <a:gd name="T3" fmla="*/ 2147483646 h 196"/>
              <a:gd name="T4" fmla="*/ 2147483646 w 128"/>
              <a:gd name="T5" fmla="*/ 2147483646 h 196"/>
              <a:gd name="T6" fmla="*/ 2147483646 w 128"/>
              <a:gd name="T7" fmla="*/ 2147483646 h 196"/>
              <a:gd name="T8" fmla="*/ 2147483646 w 128"/>
              <a:gd name="T9" fmla="*/ 2147483646 h 196"/>
              <a:gd name="T10" fmla="*/ 2147483646 w 128"/>
              <a:gd name="T11" fmla="*/ 2147483646 h 196"/>
              <a:gd name="T12" fmla="*/ 2147483646 w 128"/>
              <a:gd name="T13" fmla="*/ 2147483646 h 196"/>
              <a:gd name="T14" fmla="*/ 2147483646 w 128"/>
              <a:gd name="T15" fmla="*/ 2147483646 h 196"/>
              <a:gd name="T16" fmla="*/ 2147483646 w 128"/>
              <a:gd name="T17" fmla="*/ 2147483646 h 196"/>
              <a:gd name="T18" fmla="*/ 2147483646 w 128"/>
              <a:gd name="T19" fmla="*/ 2147483646 h 196"/>
              <a:gd name="T20" fmla="*/ 2147483646 w 128"/>
              <a:gd name="T21" fmla="*/ 2147483646 h 196"/>
              <a:gd name="T22" fmla="*/ 2147483646 w 128"/>
              <a:gd name="T23" fmla="*/ 2147483646 h 196"/>
              <a:gd name="T24" fmla="*/ 2147483646 w 128"/>
              <a:gd name="T25" fmla="*/ 2147483646 h 196"/>
              <a:gd name="T26" fmla="*/ 2147483646 w 128"/>
              <a:gd name="T27" fmla="*/ 2147483646 h 196"/>
              <a:gd name="T28" fmla="*/ 2147483646 w 128"/>
              <a:gd name="T29" fmla="*/ 2147483646 h 196"/>
              <a:gd name="T30" fmla="*/ 2147483646 w 128"/>
              <a:gd name="T31" fmla="*/ 2147483646 h 196"/>
              <a:gd name="T32" fmla="*/ 2147483646 w 128"/>
              <a:gd name="T33" fmla="*/ 2147483646 h 196"/>
              <a:gd name="T34" fmla="*/ 2147483646 w 128"/>
              <a:gd name="T35" fmla="*/ 2147483646 h 196"/>
              <a:gd name="T36" fmla="*/ 2147483646 w 128"/>
              <a:gd name="T37" fmla="*/ 2147483646 h 196"/>
              <a:gd name="T38" fmla="*/ 2147483646 w 128"/>
              <a:gd name="T39" fmla="*/ 2147483646 h 196"/>
              <a:gd name="T40" fmla="*/ 2147483646 w 128"/>
              <a:gd name="T41" fmla="*/ 2147483646 h 196"/>
              <a:gd name="T42" fmla="*/ 2147483646 w 128"/>
              <a:gd name="T43" fmla="*/ 2147483646 h 196"/>
              <a:gd name="T44" fmla="*/ 2147483646 w 128"/>
              <a:gd name="T45" fmla="*/ 2147483646 h 196"/>
              <a:gd name="T46" fmla="*/ 2147483646 w 128"/>
              <a:gd name="T47" fmla="*/ 2147483646 h 196"/>
              <a:gd name="T48" fmla="*/ 2147483646 w 128"/>
              <a:gd name="T49" fmla="*/ 2147483646 h 196"/>
              <a:gd name="T50" fmla="*/ 2147483646 w 128"/>
              <a:gd name="T51" fmla="*/ 2147483646 h 196"/>
              <a:gd name="T52" fmla="*/ 2147483646 w 128"/>
              <a:gd name="T53" fmla="*/ 2147483646 h 196"/>
              <a:gd name="T54" fmla="*/ 2147483646 w 128"/>
              <a:gd name="T55" fmla="*/ 2147483646 h 196"/>
              <a:gd name="T56" fmla="*/ 2147483646 w 128"/>
              <a:gd name="T57" fmla="*/ 2147483646 h 196"/>
              <a:gd name="T58" fmla="*/ 2147483646 w 128"/>
              <a:gd name="T59" fmla="*/ 2147483646 h 196"/>
              <a:gd name="T60" fmla="*/ 2147483646 w 128"/>
              <a:gd name="T61" fmla="*/ 2147483646 h 196"/>
              <a:gd name="T62" fmla="*/ 2147483646 w 128"/>
              <a:gd name="T63" fmla="*/ 2147483646 h 196"/>
              <a:gd name="T64" fmla="*/ 2147483646 w 128"/>
              <a:gd name="T65" fmla="*/ 2147483646 h 196"/>
              <a:gd name="T66" fmla="*/ 2147483646 w 128"/>
              <a:gd name="T67" fmla="*/ 2147483646 h 196"/>
              <a:gd name="T68" fmla="*/ 2147483646 w 128"/>
              <a:gd name="T69" fmla="*/ 2147483646 h 196"/>
              <a:gd name="T70" fmla="*/ 2147483646 w 128"/>
              <a:gd name="T71" fmla="*/ 2147483646 h 196"/>
              <a:gd name="T72" fmla="*/ 2147483646 w 128"/>
              <a:gd name="T73" fmla="*/ 2147483646 h 196"/>
              <a:gd name="T74" fmla="*/ 2147483646 w 128"/>
              <a:gd name="T75" fmla="*/ 2147483646 h 196"/>
              <a:gd name="T76" fmla="*/ 2147483646 w 128"/>
              <a:gd name="T77" fmla="*/ 2147483646 h 196"/>
              <a:gd name="T78" fmla="*/ 2147483646 w 128"/>
              <a:gd name="T79" fmla="*/ 2147483646 h 196"/>
              <a:gd name="T80" fmla="*/ 2147483646 w 128"/>
              <a:gd name="T81" fmla="*/ 2147483646 h 196"/>
              <a:gd name="T82" fmla="*/ 2147483646 w 128"/>
              <a:gd name="T83" fmla="*/ 2147483646 h 196"/>
              <a:gd name="T84" fmla="*/ 2147483646 w 128"/>
              <a:gd name="T85" fmla="*/ 2147483646 h 196"/>
              <a:gd name="T86" fmla="*/ 2147483646 w 128"/>
              <a:gd name="T87" fmla="*/ 2147483646 h 196"/>
              <a:gd name="T88" fmla="*/ 2147483646 w 128"/>
              <a:gd name="T89" fmla="*/ 2147483646 h 196"/>
              <a:gd name="T90" fmla="*/ 2147483646 w 128"/>
              <a:gd name="T91" fmla="*/ 2147483646 h 196"/>
              <a:gd name="T92" fmla="*/ 2147483646 w 128"/>
              <a:gd name="T93" fmla="*/ 2147483646 h 196"/>
              <a:gd name="T94" fmla="*/ 2147483646 w 128"/>
              <a:gd name="T95" fmla="*/ 2147483646 h 196"/>
              <a:gd name="T96" fmla="*/ 2147483646 w 128"/>
              <a:gd name="T97" fmla="*/ 2147483646 h 196"/>
              <a:gd name="T98" fmla="*/ 2147483646 w 128"/>
              <a:gd name="T99" fmla="*/ 2147483646 h 196"/>
              <a:gd name="T100" fmla="*/ 2147483646 w 128"/>
              <a:gd name="T101" fmla="*/ 2147483646 h 196"/>
              <a:gd name="T102" fmla="*/ 2147483646 w 128"/>
              <a:gd name="T103" fmla="*/ 2147483646 h 196"/>
              <a:gd name="T104" fmla="*/ 2147483646 w 128"/>
              <a:gd name="T105" fmla="*/ 2147483646 h 196"/>
              <a:gd name="T106" fmla="*/ 2147483646 w 128"/>
              <a:gd name="T107" fmla="*/ 2147483646 h 196"/>
              <a:gd name="T108" fmla="*/ 2147483646 w 128"/>
              <a:gd name="T109" fmla="*/ 2147483646 h 196"/>
              <a:gd name="T110" fmla="*/ 2147483646 w 128"/>
              <a:gd name="T111" fmla="*/ 2147483646 h 196"/>
              <a:gd name="T112" fmla="*/ 2147483646 w 128"/>
              <a:gd name="T113" fmla="*/ 2147483646 h 196"/>
              <a:gd name="T114" fmla="*/ 2147483646 w 128"/>
              <a:gd name="T115" fmla="*/ 2147483646 h 196"/>
              <a:gd name="T116" fmla="*/ 2147483646 w 128"/>
              <a:gd name="T117" fmla="*/ 2147483646 h 19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28" h="196">
                <a:moveTo>
                  <a:pt x="110" y="32"/>
                </a:moveTo>
                <a:cubicBezTo>
                  <a:pt x="110" y="31"/>
                  <a:pt x="110" y="31"/>
                  <a:pt x="110" y="31"/>
                </a:cubicBezTo>
                <a:cubicBezTo>
                  <a:pt x="110" y="31"/>
                  <a:pt x="109" y="32"/>
                  <a:pt x="110" y="32"/>
                </a:cubicBezTo>
                <a:close/>
                <a:moveTo>
                  <a:pt x="87" y="145"/>
                </a:moveTo>
                <a:cubicBezTo>
                  <a:pt x="90" y="146"/>
                  <a:pt x="90" y="146"/>
                  <a:pt x="90" y="146"/>
                </a:cubicBezTo>
                <a:cubicBezTo>
                  <a:pt x="89" y="145"/>
                  <a:pt x="88" y="145"/>
                  <a:pt x="87" y="145"/>
                </a:cubicBezTo>
                <a:close/>
                <a:moveTo>
                  <a:pt x="81" y="136"/>
                </a:moveTo>
                <a:cubicBezTo>
                  <a:pt x="81" y="136"/>
                  <a:pt x="81" y="136"/>
                  <a:pt x="81" y="136"/>
                </a:cubicBezTo>
                <a:cubicBezTo>
                  <a:pt x="82" y="137"/>
                  <a:pt x="82" y="137"/>
                  <a:pt x="82" y="137"/>
                </a:cubicBezTo>
                <a:cubicBezTo>
                  <a:pt x="82" y="137"/>
                  <a:pt x="83" y="138"/>
                  <a:pt x="83" y="138"/>
                </a:cubicBezTo>
                <a:cubicBezTo>
                  <a:pt x="83" y="137"/>
                  <a:pt x="83" y="137"/>
                  <a:pt x="82" y="137"/>
                </a:cubicBezTo>
                <a:cubicBezTo>
                  <a:pt x="82" y="136"/>
                  <a:pt x="82" y="136"/>
                  <a:pt x="81" y="136"/>
                </a:cubicBezTo>
                <a:close/>
                <a:moveTo>
                  <a:pt x="101" y="97"/>
                </a:moveTo>
                <a:cubicBezTo>
                  <a:pt x="101" y="97"/>
                  <a:pt x="102" y="98"/>
                  <a:pt x="102" y="98"/>
                </a:cubicBezTo>
                <a:cubicBezTo>
                  <a:pt x="102" y="97"/>
                  <a:pt x="102" y="97"/>
                  <a:pt x="101" y="96"/>
                </a:cubicBezTo>
                <a:cubicBezTo>
                  <a:pt x="101" y="96"/>
                  <a:pt x="100" y="96"/>
                  <a:pt x="101" y="97"/>
                </a:cubicBezTo>
                <a:close/>
                <a:moveTo>
                  <a:pt x="60" y="183"/>
                </a:moveTo>
                <a:cubicBezTo>
                  <a:pt x="60" y="183"/>
                  <a:pt x="60" y="183"/>
                  <a:pt x="60" y="183"/>
                </a:cubicBezTo>
                <a:cubicBezTo>
                  <a:pt x="60" y="183"/>
                  <a:pt x="61" y="185"/>
                  <a:pt x="62" y="184"/>
                </a:cubicBezTo>
                <a:cubicBezTo>
                  <a:pt x="61" y="184"/>
                  <a:pt x="61" y="183"/>
                  <a:pt x="60" y="183"/>
                </a:cubicBezTo>
                <a:cubicBezTo>
                  <a:pt x="60" y="182"/>
                  <a:pt x="60" y="182"/>
                  <a:pt x="60" y="183"/>
                </a:cubicBezTo>
                <a:close/>
                <a:moveTo>
                  <a:pt x="103" y="90"/>
                </a:moveTo>
                <a:cubicBezTo>
                  <a:pt x="102" y="91"/>
                  <a:pt x="103" y="91"/>
                  <a:pt x="103" y="91"/>
                </a:cubicBezTo>
                <a:cubicBezTo>
                  <a:pt x="103" y="92"/>
                  <a:pt x="104" y="93"/>
                  <a:pt x="104" y="92"/>
                </a:cubicBezTo>
                <a:cubicBezTo>
                  <a:pt x="103" y="91"/>
                  <a:pt x="103" y="90"/>
                  <a:pt x="103" y="90"/>
                </a:cubicBezTo>
                <a:close/>
                <a:moveTo>
                  <a:pt x="103" y="166"/>
                </a:moveTo>
                <a:cubicBezTo>
                  <a:pt x="103" y="166"/>
                  <a:pt x="102" y="166"/>
                  <a:pt x="102" y="166"/>
                </a:cubicBezTo>
                <a:cubicBezTo>
                  <a:pt x="102" y="165"/>
                  <a:pt x="101" y="164"/>
                  <a:pt x="101" y="164"/>
                </a:cubicBezTo>
                <a:cubicBezTo>
                  <a:pt x="101" y="165"/>
                  <a:pt x="102" y="166"/>
                  <a:pt x="103" y="166"/>
                </a:cubicBezTo>
                <a:close/>
                <a:moveTo>
                  <a:pt x="62" y="182"/>
                </a:moveTo>
                <a:cubicBezTo>
                  <a:pt x="62" y="182"/>
                  <a:pt x="62" y="182"/>
                  <a:pt x="62" y="182"/>
                </a:cubicBezTo>
                <a:cubicBezTo>
                  <a:pt x="62" y="182"/>
                  <a:pt x="62" y="182"/>
                  <a:pt x="62" y="182"/>
                </a:cubicBezTo>
                <a:cubicBezTo>
                  <a:pt x="63" y="183"/>
                  <a:pt x="63" y="183"/>
                  <a:pt x="63" y="183"/>
                </a:cubicBezTo>
                <a:cubicBezTo>
                  <a:pt x="63" y="183"/>
                  <a:pt x="63" y="184"/>
                  <a:pt x="63" y="184"/>
                </a:cubicBezTo>
                <a:cubicBezTo>
                  <a:pt x="64" y="184"/>
                  <a:pt x="64" y="185"/>
                  <a:pt x="65" y="185"/>
                </a:cubicBezTo>
                <a:cubicBezTo>
                  <a:pt x="65" y="185"/>
                  <a:pt x="65" y="184"/>
                  <a:pt x="64" y="184"/>
                </a:cubicBezTo>
                <a:cubicBezTo>
                  <a:pt x="64" y="184"/>
                  <a:pt x="64" y="184"/>
                  <a:pt x="63" y="184"/>
                </a:cubicBezTo>
                <a:cubicBezTo>
                  <a:pt x="63" y="183"/>
                  <a:pt x="63" y="183"/>
                  <a:pt x="63" y="183"/>
                </a:cubicBezTo>
                <a:cubicBezTo>
                  <a:pt x="62" y="182"/>
                  <a:pt x="62" y="182"/>
                  <a:pt x="62" y="182"/>
                </a:cubicBezTo>
                <a:cubicBezTo>
                  <a:pt x="62" y="182"/>
                  <a:pt x="62" y="182"/>
                  <a:pt x="62" y="182"/>
                </a:cubicBezTo>
                <a:close/>
                <a:moveTo>
                  <a:pt x="100" y="176"/>
                </a:moveTo>
                <a:cubicBezTo>
                  <a:pt x="100" y="177"/>
                  <a:pt x="100" y="177"/>
                  <a:pt x="100" y="177"/>
                </a:cubicBezTo>
                <a:cubicBezTo>
                  <a:pt x="100" y="177"/>
                  <a:pt x="100" y="177"/>
                  <a:pt x="101" y="177"/>
                </a:cubicBezTo>
                <a:cubicBezTo>
                  <a:pt x="101" y="178"/>
                  <a:pt x="101" y="178"/>
                  <a:pt x="101" y="178"/>
                </a:cubicBezTo>
                <a:cubicBezTo>
                  <a:pt x="101" y="178"/>
                  <a:pt x="101" y="178"/>
                  <a:pt x="101" y="178"/>
                </a:cubicBezTo>
                <a:cubicBezTo>
                  <a:pt x="101" y="178"/>
                  <a:pt x="101" y="179"/>
                  <a:pt x="102" y="179"/>
                </a:cubicBezTo>
                <a:cubicBezTo>
                  <a:pt x="102" y="179"/>
                  <a:pt x="102" y="179"/>
                  <a:pt x="102" y="179"/>
                </a:cubicBezTo>
                <a:cubicBezTo>
                  <a:pt x="103" y="179"/>
                  <a:pt x="103" y="179"/>
                  <a:pt x="103" y="179"/>
                </a:cubicBezTo>
                <a:cubicBezTo>
                  <a:pt x="103" y="180"/>
                  <a:pt x="103" y="180"/>
                  <a:pt x="103" y="181"/>
                </a:cubicBezTo>
                <a:cubicBezTo>
                  <a:pt x="104" y="180"/>
                  <a:pt x="103" y="180"/>
                  <a:pt x="103" y="179"/>
                </a:cubicBezTo>
                <a:cubicBezTo>
                  <a:pt x="102" y="179"/>
                  <a:pt x="102" y="179"/>
                  <a:pt x="102" y="179"/>
                </a:cubicBezTo>
                <a:cubicBezTo>
                  <a:pt x="102" y="179"/>
                  <a:pt x="102" y="179"/>
                  <a:pt x="102" y="179"/>
                </a:cubicBezTo>
                <a:cubicBezTo>
                  <a:pt x="102" y="178"/>
                  <a:pt x="102" y="178"/>
                  <a:pt x="101" y="178"/>
                </a:cubicBezTo>
                <a:cubicBezTo>
                  <a:pt x="101" y="178"/>
                  <a:pt x="101" y="178"/>
                  <a:pt x="101" y="178"/>
                </a:cubicBezTo>
                <a:cubicBezTo>
                  <a:pt x="101" y="177"/>
                  <a:pt x="101" y="177"/>
                  <a:pt x="101" y="177"/>
                </a:cubicBezTo>
                <a:cubicBezTo>
                  <a:pt x="100" y="177"/>
                  <a:pt x="100" y="177"/>
                  <a:pt x="100" y="177"/>
                </a:cubicBezTo>
                <a:lnTo>
                  <a:pt x="100" y="176"/>
                </a:lnTo>
                <a:close/>
                <a:moveTo>
                  <a:pt x="103" y="157"/>
                </a:moveTo>
                <a:cubicBezTo>
                  <a:pt x="103" y="157"/>
                  <a:pt x="103" y="158"/>
                  <a:pt x="104" y="158"/>
                </a:cubicBezTo>
                <a:cubicBezTo>
                  <a:pt x="104" y="159"/>
                  <a:pt x="104" y="159"/>
                  <a:pt x="104" y="159"/>
                </a:cubicBezTo>
                <a:cubicBezTo>
                  <a:pt x="104" y="159"/>
                  <a:pt x="105" y="160"/>
                  <a:pt x="105" y="160"/>
                </a:cubicBezTo>
                <a:cubicBezTo>
                  <a:pt x="105" y="160"/>
                  <a:pt x="106" y="161"/>
                  <a:pt x="106" y="160"/>
                </a:cubicBezTo>
                <a:cubicBezTo>
                  <a:pt x="105" y="160"/>
                  <a:pt x="105" y="160"/>
                  <a:pt x="105" y="160"/>
                </a:cubicBezTo>
                <a:cubicBezTo>
                  <a:pt x="105" y="159"/>
                  <a:pt x="105" y="159"/>
                  <a:pt x="104" y="159"/>
                </a:cubicBezTo>
                <a:cubicBezTo>
                  <a:pt x="104" y="158"/>
                  <a:pt x="104" y="158"/>
                  <a:pt x="104" y="158"/>
                </a:cubicBezTo>
                <a:cubicBezTo>
                  <a:pt x="104" y="158"/>
                  <a:pt x="103" y="157"/>
                  <a:pt x="103" y="157"/>
                </a:cubicBezTo>
                <a:close/>
                <a:moveTo>
                  <a:pt x="96" y="182"/>
                </a:moveTo>
                <a:cubicBezTo>
                  <a:pt x="96" y="182"/>
                  <a:pt x="96" y="182"/>
                  <a:pt x="96" y="182"/>
                </a:cubicBezTo>
                <a:cubicBezTo>
                  <a:pt x="97" y="183"/>
                  <a:pt x="97" y="183"/>
                  <a:pt x="97" y="183"/>
                </a:cubicBezTo>
                <a:cubicBezTo>
                  <a:pt x="97" y="184"/>
                  <a:pt x="98" y="185"/>
                  <a:pt x="99" y="185"/>
                </a:cubicBezTo>
                <a:cubicBezTo>
                  <a:pt x="99" y="186"/>
                  <a:pt x="99" y="185"/>
                  <a:pt x="99" y="185"/>
                </a:cubicBezTo>
                <a:cubicBezTo>
                  <a:pt x="98" y="184"/>
                  <a:pt x="98" y="183"/>
                  <a:pt x="97" y="183"/>
                </a:cubicBezTo>
                <a:cubicBezTo>
                  <a:pt x="96" y="182"/>
                  <a:pt x="96" y="182"/>
                  <a:pt x="96" y="182"/>
                </a:cubicBezTo>
                <a:close/>
                <a:moveTo>
                  <a:pt x="40" y="179"/>
                </a:moveTo>
                <a:cubicBezTo>
                  <a:pt x="40" y="179"/>
                  <a:pt x="40" y="179"/>
                  <a:pt x="40" y="179"/>
                </a:cubicBezTo>
                <a:cubicBezTo>
                  <a:pt x="41" y="180"/>
                  <a:pt x="42" y="181"/>
                  <a:pt x="43" y="182"/>
                </a:cubicBezTo>
                <a:cubicBezTo>
                  <a:pt x="43" y="182"/>
                  <a:pt x="43" y="182"/>
                  <a:pt x="43" y="182"/>
                </a:cubicBezTo>
                <a:cubicBezTo>
                  <a:pt x="43" y="182"/>
                  <a:pt x="43" y="182"/>
                  <a:pt x="43" y="182"/>
                </a:cubicBezTo>
                <a:cubicBezTo>
                  <a:pt x="43" y="182"/>
                  <a:pt x="43" y="182"/>
                  <a:pt x="43" y="182"/>
                </a:cubicBezTo>
                <a:cubicBezTo>
                  <a:pt x="43" y="182"/>
                  <a:pt x="43" y="182"/>
                  <a:pt x="43" y="182"/>
                </a:cubicBezTo>
                <a:cubicBezTo>
                  <a:pt x="42" y="181"/>
                  <a:pt x="41" y="180"/>
                  <a:pt x="40" y="179"/>
                </a:cubicBezTo>
                <a:close/>
                <a:moveTo>
                  <a:pt x="101" y="167"/>
                </a:moveTo>
                <a:cubicBezTo>
                  <a:pt x="102" y="168"/>
                  <a:pt x="102" y="168"/>
                  <a:pt x="102" y="168"/>
                </a:cubicBezTo>
                <a:cubicBezTo>
                  <a:pt x="102" y="168"/>
                  <a:pt x="102" y="168"/>
                  <a:pt x="102" y="168"/>
                </a:cubicBezTo>
                <a:cubicBezTo>
                  <a:pt x="102" y="168"/>
                  <a:pt x="102" y="168"/>
                  <a:pt x="102" y="168"/>
                </a:cubicBezTo>
                <a:cubicBezTo>
                  <a:pt x="103" y="169"/>
                  <a:pt x="103" y="169"/>
                  <a:pt x="103" y="169"/>
                </a:cubicBezTo>
                <a:cubicBezTo>
                  <a:pt x="103" y="169"/>
                  <a:pt x="103" y="169"/>
                  <a:pt x="103" y="170"/>
                </a:cubicBezTo>
                <a:cubicBezTo>
                  <a:pt x="103" y="170"/>
                  <a:pt x="103" y="170"/>
                  <a:pt x="103" y="170"/>
                </a:cubicBezTo>
                <a:cubicBezTo>
                  <a:pt x="104" y="171"/>
                  <a:pt x="105" y="171"/>
                  <a:pt x="105" y="172"/>
                </a:cubicBezTo>
                <a:cubicBezTo>
                  <a:pt x="105" y="172"/>
                  <a:pt x="105" y="172"/>
                  <a:pt x="105" y="171"/>
                </a:cubicBezTo>
                <a:cubicBezTo>
                  <a:pt x="105" y="171"/>
                  <a:pt x="104" y="170"/>
                  <a:pt x="103" y="170"/>
                </a:cubicBezTo>
                <a:cubicBezTo>
                  <a:pt x="103" y="170"/>
                  <a:pt x="103" y="170"/>
                  <a:pt x="103" y="170"/>
                </a:cubicBezTo>
                <a:cubicBezTo>
                  <a:pt x="103" y="169"/>
                  <a:pt x="103" y="169"/>
                  <a:pt x="103" y="169"/>
                </a:cubicBezTo>
                <a:cubicBezTo>
                  <a:pt x="102" y="168"/>
                  <a:pt x="102" y="168"/>
                  <a:pt x="102" y="168"/>
                </a:cubicBezTo>
                <a:cubicBezTo>
                  <a:pt x="102" y="168"/>
                  <a:pt x="102" y="168"/>
                  <a:pt x="102" y="168"/>
                </a:cubicBezTo>
                <a:cubicBezTo>
                  <a:pt x="102" y="168"/>
                  <a:pt x="102" y="168"/>
                  <a:pt x="102" y="168"/>
                </a:cubicBezTo>
                <a:lnTo>
                  <a:pt x="101" y="167"/>
                </a:lnTo>
                <a:close/>
                <a:moveTo>
                  <a:pt x="50" y="122"/>
                </a:moveTo>
                <a:cubicBezTo>
                  <a:pt x="50" y="124"/>
                  <a:pt x="49" y="126"/>
                  <a:pt x="49" y="127"/>
                </a:cubicBezTo>
                <a:cubicBezTo>
                  <a:pt x="49" y="126"/>
                  <a:pt x="50" y="123"/>
                  <a:pt x="50" y="122"/>
                </a:cubicBezTo>
                <a:close/>
                <a:moveTo>
                  <a:pt x="102" y="16"/>
                </a:moveTo>
                <a:cubicBezTo>
                  <a:pt x="102" y="16"/>
                  <a:pt x="102" y="16"/>
                  <a:pt x="102" y="16"/>
                </a:cubicBezTo>
                <a:cubicBezTo>
                  <a:pt x="103" y="16"/>
                  <a:pt x="105" y="16"/>
                  <a:pt x="106" y="17"/>
                </a:cubicBezTo>
                <a:cubicBezTo>
                  <a:pt x="106" y="17"/>
                  <a:pt x="107" y="17"/>
                  <a:pt x="107" y="16"/>
                </a:cubicBezTo>
                <a:lnTo>
                  <a:pt x="102" y="16"/>
                </a:lnTo>
                <a:close/>
                <a:moveTo>
                  <a:pt x="77" y="137"/>
                </a:moveTo>
                <a:cubicBezTo>
                  <a:pt x="77" y="138"/>
                  <a:pt x="77" y="138"/>
                  <a:pt x="77" y="139"/>
                </a:cubicBezTo>
                <a:cubicBezTo>
                  <a:pt x="76" y="140"/>
                  <a:pt x="78" y="139"/>
                  <a:pt x="79" y="139"/>
                </a:cubicBezTo>
                <a:cubicBezTo>
                  <a:pt x="78" y="139"/>
                  <a:pt x="77" y="138"/>
                  <a:pt x="77" y="137"/>
                </a:cubicBezTo>
                <a:close/>
                <a:moveTo>
                  <a:pt x="90" y="108"/>
                </a:moveTo>
                <a:cubicBezTo>
                  <a:pt x="89" y="107"/>
                  <a:pt x="89" y="106"/>
                  <a:pt x="88" y="105"/>
                </a:cubicBezTo>
                <a:cubicBezTo>
                  <a:pt x="88" y="105"/>
                  <a:pt x="88" y="105"/>
                  <a:pt x="88" y="105"/>
                </a:cubicBezTo>
                <a:cubicBezTo>
                  <a:pt x="87" y="105"/>
                  <a:pt x="88" y="106"/>
                  <a:pt x="88" y="107"/>
                </a:cubicBezTo>
                <a:cubicBezTo>
                  <a:pt x="88" y="107"/>
                  <a:pt x="90" y="109"/>
                  <a:pt x="90" y="108"/>
                </a:cubicBezTo>
                <a:close/>
                <a:moveTo>
                  <a:pt x="115" y="47"/>
                </a:moveTo>
                <a:cubicBezTo>
                  <a:pt x="115" y="48"/>
                  <a:pt x="115" y="48"/>
                  <a:pt x="114" y="48"/>
                </a:cubicBezTo>
                <a:cubicBezTo>
                  <a:pt x="114" y="49"/>
                  <a:pt x="115" y="50"/>
                  <a:pt x="116" y="49"/>
                </a:cubicBezTo>
                <a:cubicBezTo>
                  <a:pt x="116" y="49"/>
                  <a:pt x="116" y="48"/>
                  <a:pt x="116" y="48"/>
                </a:cubicBezTo>
                <a:cubicBezTo>
                  <a:pt x="116" y="48"/>
                  <a:pt x="115" y="45"/>
                  <a:pt x="115" y="47"/>
                </a:cubicBezTo>
                <a:close/>
                <a:moveTo>
                  <a:pt x="84" y="182"/>
                </a:moveTo>
                <a:cubicBezTo>
                  <a:pt x="85" y="184"/>
                  <a:pt x="86" y="184"/>
                  <a:pt x="87" y="186"/>
                </a:cubicBezTo>
                <a:cubicBezTo>
                  <a:pt x="87" y="186"/>
                  <a:pt x="88" y="186"/>
                  <a:pt x="88" y="186"/>
                </a:cubicBezTo>
                <a:cubicBezTo>
                  <a:pt x="87" y="184"/>
                  <a:pt x="85" y="184"/>
                  <a:pt x="84" y="182"/>
                </a:cubicBezTo>
                <a:close/>
                <a:moveTo>
                  <a:pt x="105" y="83"/>
                </a:moveTo>
                <a:cubicBezTo>
                  <a:pt x="105" y="83"/>
                  <a:pt x="105" y="84"/>
                  <a:pt x="105" y="84"/>
                </a:cubicBezTo>
                <a:cubicBezTo>
                  <a:pt x="105" y="84"/>
                  <a:pt x="106" y="85"/>
                  <a:pt x="107" y="86"/>
                </a:cubicBezTo>
                <a:cubicBezTo>
                  <a:pt x="107" y="85"/>
                  <a:pt x="106" y="84"/>
                  <a:pt x="106" y="83"/>
                </a:cubicBezTo>
                <a:cubicBezTo>
                  <a:pt x="106" y="83"/>
                  <a:pt x="104" y="82"/>
                  <a:pt x="105" y="83"/>
                </a:cubicBezTo>
                <a:close/>
                <a:moveTo>
                  <a:pt x="16" y="148"/>
                </a:moveTo>
                <a:cubicBezTo>
                  <a:pt x="17" y="143"/>
                  <a:pt x="17" y="143"/>
                  <a:pt x="17" y="143"/>
                </a:cubicBezTo>
                <a:cubicBezTo>
                  <a:pt x="18" y="142"/>
                  <a:pt x="17" y="143"/>
                  <a:pt x="17" y="143"/>
                </a:cubicBezTo>
                <a:lnTo>
                  <a:pt x="16" y="148"/>
                </a:lnTo>
                <a:close/>
                <a:moveTo>
                  <a:pt x="110" y="32"/>
                </a:moveTo>
                <a:cubicBezTo>
                  <a:pt x="111" y="33"/>
                  <a:pt x="111" y="33"/>
                  <a:pt x="111" y="33"/>
                </a:cubicBezTo>
                <a:cubicBezTo>
                  <a:pt x="111" y="33"/>
                  <a:pt x="111" y="33"/>
                  <a:pt x="111" y="33"/>
                </a:cubicBezTo>
                <a:cubicBezTo>
                  <a:pt x="111" y="34"/>
                  <a:pt x="111" y="34"/>
                  <a:pt x="111" y="34"/>
                </a:cubicBezTo>
                <a:cubicBezTo>
                  <a:pt x="111" y="34"/>
                  <a:pt x="111" y="34"/>
                  <a:pt x="111" y="34"/>
                </a:cubicBezTo>
                <a:cubicBezTo>
                  <a:pt x="112" y="35"/>
                  <a:pt x="112" y="35"/>
                  <a:pt x="112" y="35"/>
                </a:cubicBezTo>
                <a:cubicBezTo>
                  <a:pt x="112" y="35"/>
                  <a:pt x="112" y="36"/>
                  <a:pt x="112" y="36"/>
                </a:cubicBezTo>
                <a:cubicBezTo>
                  <a:pt x="113" y="37"/>
                  <a:pt x="113" y="38"/>
                  <a:pt x="114" y="39"/>
                </a:cubicBezTo>
                <a:cubicBezTo>
                  <a:pt x="115" y="38"/>
                  <a:pt x="114" y="38"/>
                  <a:pt x="113" y="37"/>
                </a:cubicBezTo>
                <a:cubicBezTo>
                  <a:pt x="113" y="37"/>
                  <a:pt x="113" y="36"/>
                  <a:pt x="112" y="36"/>
                </a:cubicBezTo>
                <a:cubicBezTo>
                  <a:pt x="112" y="35"/>
                  <a:pt x="112" y="35"/>
                  <a:pt x="112" y="35"/>
                </a:cubicBezTo>
                <a:cubicBezTo>
                  <a:pt x="111" y="34"/>
                  <a:pt x="111" y="34"/>
                  <a:pt x="111" y="34"/>
                </a:cubicBezTo>
                <a:cubicBezTo>
                  <a:pt x="111" y="34"/>
                  <a:pt x="111" y="34"/>
                  <a:pt x="111" y="34"/>
                </a:cubicBezTo>
                <a:cubicBezTo>
                  <a:pt x="111" y="33"/>
                  <a:pt x="111" y="33"/>
                  <a:pt x="111" y="33"/>
                </a:cubicBezTo>
                <a:cubicBezTo>
                  <a:pt x="111" y="33"/>
                  <a:pt x="111" y="33"/>
                  <a:pt x="111" y="33"/>
                </a:cubicBezTo>
                <a:lnTo>
                  <a:pt x="110" y="32"/>
                </a:lnTo>
                <a:close/>
                <a:moveTo>
                  <a:pt x="103" y="66"/>
                </a:moveTo>
                <a:cubicBezTo>
                  <a:pt x="103" y="68"/>
                  <a:pt x="104" y="69"/>
                  <a:pt x="105" y="70"/>
                </a:cubicBezTo>
                <a:cubicBezTo>
                  <a:pt x="105" y="71"/>
                  <a:pt x="105" y="70"/>
                  <a:pt x="105" y="69"/>
                </a:cubicBezTo>
                <a:cubicBezTo>
                  <a:pt x="104" y="68"/>
                  <a:pt x="103" y="67"/>
                  <a:pt x="103" y="66"/>
                </a:cubicBezTo>
                <a:close/>
                <a:moveTo>
                  <a:pt x="89" y="110"/>
                </a:moveTo>
                <a:cubicBezTo>
                  <a:pt x="89" y="110"/>
                  <a:pt x="89" y="110"/>
                  <a:pt x="89" y="110"/>
                </a:cubicBezTo>
                <a:cubicBezTo>
                  <a:pt x="89" y="110"/>
                  <a:pt x="89" y="110"/>
                  <a:pt x="89" y="110"/>
                </a:cubicBezTo>
                <a:cubicBezTo>
                  <a:pt x="91" y="114"/>
                  <a:pt x="91" y="114"/>
                  <a:pt x="91" y="114"/>
                </a:cubicBezTo>
                <a:cubicBezTo>
                  <a:pt x="91" y="114"/>
                  <a:pt x="92" y="113"/>
                  <a:pt x="91" y="112"/>
                </a:cubicBezTo>
                <a:cubicBezTo>
                  <a:pt x="90" y="112"/>
                  <a:pt x="90" y="111"/>
                  <a:pt x="89" y="110"/>
                </a:cubicBezTo>
                <a:cubicBezTo>
                  <a:pt x="89" y="110"/>
                  <a:pt x="89" y="110"/>
                  <a:pt x="89" y="110"/>
                </a:cubicBezTo>
                <a:close/>
                <a:moveTo>
                  <a:pt x="87" y="121"/>
                </a:moveTo>
                <a:cubicBezTo>
                  <a:pt x="86" y="120"/>
                  <a:pt x="85" y="118"/>
                  <a:pt x="84" y="117"/>
                </a:cubicBezTo>
                <a:cubicBezTo>
                  <a:pt x="84" y="116"/>
                  <a:pt x="84" y="118"/>
                  <a:pt x="84" y="118"/>
                </a:cubicBezTo>
                <a:cubicBezTo>
                  <a:pt x="85" y="119"/>
                  <a:pt x="85" y="119"/>
                  <a:pt x="86" y="120"/>
                </a:cubicBezTo>
                <a:cubicBezTo>
                  <a:pt x="86" y="120"/>
                  <a:pt x="88" y="122"/>
                  <a:pt x="87" y="121"/>
                </a:cubicBezTo>
                <a:close/>
                <a:moveTo>
                  <a:pt x="78" y="182"/>
                </a:moveTo>
                <a:cubicBezTo>
                  <a:pt x="78" y="183"/>
                  <a:pt x="79" y="185"/>
                  <a:pt x="80" y="186"/>
                </a:cubicBezTo>
                <a:cubicBezTo>
                  <a:pt x="80" y="185"/>
                  <a:pt x="82" y="186"/>
                  <a:pt x="81" y="185"/>
                </a:cubicBezTo>
                <a:cubicBezTo>
                  <a:pt x="80" y="184"/>
                  <a:pt x="79" y="183"/>
                  <a:pt x="78" y="182"/>
                </a:cubicBezTo>
                <a:close/>
                <a:moveTo>
                  <a:pt x="89" y="181"/>
                </a:moveTo>
                <a:cubicBezTo>
                  <a:pt x="90" y="182"/>
                  <a:pt x="90" y="183"/>
                  <a:pt x="91" y="184"/>
                </a:cubicBezTo>
                <a:cubicBezTo>
                  <a:pt x="92" y="184"/>
                  <a:pt x="92" y="186"/>
                  <a:pt x="94" y="185"/>
                </a:cubicBezTo>
                <a:cubicBezTo>
                  <a:pt x="93" y="184"/>
                  <a:pt x="90" y="182"/>
                  <a:pt x="89" y="181"/>
                </a:cubicBezTo>
                <a:close/>
                <a:moveTo>
                  <a:pt x="48" y="131"/>
                </a:moveTo>
                <a:cubicBezTo>
                  <a:pt x="46" y="137"/>
                  <a:pt x="46" y="137"/>
                  <a:pt x="46" y="137"/>
                </a:cubicBezTo>
                <a:cubicBezTo>
                  <a:pt x="46" y="137"/>
                  <a:pt x="47" y="137"/>
                  <a:pt x="47" y="137"/>
                </a:cubicBezTo>
                <a:cubicBezTo>
                  <a:pt x="47" y="135"/>
                  <a:pt x="48" y="133"/>
                  <a:pt x="48" y="131"/>
                </a:cubicBezTo>
                <a:close/>
                <a:moveTo>
                  <a:pt x="84" y="120"/>
                </a:moveTo>
                <a:cubicBezTo>
                  <a:pt x="85" y="122"/>
                  <a:pt x="86" y="124"/>
                  <a:pt x="87" y="125"/>
                </a:cubicBezTo>
                <a:cubicBezTo>
                  <a:pt x="89" y="124"/>
                  <a:pt x="86" y="123"/>
                  <a:pt x="86" y="123"/>
                </a:cubicBezTo>
                <a:cubicBezTo>
                  <a:pt x="85" y="122"/>
                  <a:pt x="85" y="121"/>
                  <a:pt x="84" y="120"/>
                </a:cubicBezTo>
                <a:close/>
                <a:moveTo>
                  <a:pt x="80" y="130"/>
                </a:moveTo>
                <a:cubicBezTo>
                  <a:pt x="79" y="131"/>
                  <a:pt x="79" y="131"/>
                  <a:pt x="79" y="131"/>
                </a:cubicBezTo>
                <a:cubicBezTo>
                  <a:pt x="80" y="132"/>
                  <a:pt x="82" y="134"/>
                  <a:pt x="83" y="135"/>
                </a:cubicBezTo>
                <a:cubicBezTo>
                  <a:pt x="82" y="133"/>
                  <a:pt x="81" y="131"/>
                  <a:pt x="80" y="130"/>
                </a:cubicBezTo>
                <a:close/>
                <a:moveTo>
                  <a:pt x="102" y="60"/>
                </a:moveTo>
                <a:cubicBezTo>
                  <a:pt x="103" y="60"/>
                  <a:pt x="103" y="60"/>
                  <a:pt x="103" y="60"/>
                </a:cubicBezTo>
                <a:cubicBezTo>
                  <a:pt x="103" y="62"/>
                  <a:pt x="105" y="64"/>
                  <a:pt x="106" y="66"/>
                </a:cubicBezTo>
                <a:cubicBezTo>
                  <a:pt x="107" y="67"/>
                  <a:pt x="107" y="65"/>
                  <a:pt x="106" y="65"/>
                </a:cubicBezTo>
                <a:cubicBezTo>
                  <a:pt x="103" y="60"/>
                  <a:pt x="103" y="60"/>
                  <a:pt x="103" y="60"/>
                </a:cubicBezTo>
                <a:lnTo>
                  <a:pt x="102" y="60"/>
                </a:lnTo>
                <a:close/>
                <a:moveTo>
                  <a:pt x="90" y="104"/>
                </a:moveTo>
                <a:cubicBezTo>
                  <a:pt x="90" y="106"/>
                  <a:pt x="92" y="108"/>
                  <a:pt x="93" y="109"/>
                </a:cubicBezTo>
                <a:cubicBezTo>
                  <a:pt x="93" y="109"/>
                  <a:pt x="93" y="108"/>
                  <a:pt x="93" y="107"/>
                </a:cubicBezTo>
                <a:cubicBezTo>
                  <a:pt x="92" y="106"/>
                  <a:pt x="91" y="105"/>
                  <a:pt x="90" y="104"/>
                </a:cubicBezTo>
                <a:close/>
                <a:moveTo>
                  <a:pt x="93" y="105"/>
                </a:moveTo>
                <a:cubicBezTo>
                  <a:pt x="92" y="104"/>
                  <a:pt x="91" y="102"/>
                  <a:pt x="90" y="100"/>
                </a:cubicBezTo>
                <a:cubicBezTo>
                  <a:pt x="89" y="99"/>
                  <a:pt x="89" y="101"/>
                  <a:pt x="90" y="101"/>
                </a:cubicBezTo>
                <a:cubicBezTo>
                  <a:pt x="90" y="103"/>
                  <a:pt x="92" y="104"/>
                  <a:pt x="93" y="105"/>
                </a:cubicBezTo>
                <a:close/>
                <a:moveTo>
                  <a:pt x="100" y="172"/>
                </a:moveTo>
                <a:cubicBezTo>
                  <a:pt x="104" y="177"/>
                  <a:pt x="104" y="177"/>
                  <a:pt x="104" y="177"/>
                </a:cubicBezTo>
                <a:cubicBezTo>
                  <a:pt x="104" y="177"/>
                  <a:pt x="105" y="175"/>
                  <a:pt x="104" y="175"/>
                </a:cubicBezTo>
                <a:cubicBezTo>
                  <a:pt x="103" y="174"/>
                  <a:pt x="102" y="172"/>
                  <a:pt x="101" y="171"/>
                </a:cubicBezTo>
                <a:cubicBezTo>
                  <a:pt x="100" y="171"/>
                  <a:pt x="100" y="172"/>
                  <a:pt x="100" y="172"/>
                </a:cubicBezTo>
                <a:close/>
                <a:moveTo>
                  <a:pt x="105" y="53"/>
                </a:moveTo>
                <a:cubicBezTo>
                  <a:pt x="105" y="53"/>
                  <a:pt x="105" y="53"/>
                  <a:pt x="105" y="53"/>
                </a:cubicBezTo>
                <a:cubicBezTo>
                  <a:pt x="106" y="55"/>
                  <a:pt x="107" y="57"/>
                  <a:pt x="108" y="58"/>
                </a:cubicBezTo>
                <a:cubicBezTo>
                  <a:pt x="108" y="58"/>
                  <a:pt x="108" y="59"/>
                  <a:pt x="109" y="59"/>
                </a:cubicBezTo>
                <a:cubicBezTo>
                  <a:pt x="109" y="56"/>
                  <a:pt x="107" y="55"/>
                  <a:pt x="105" y="53"/>
                </a:cubicBezTo>
                <a:close/>
                <a:moveTo>
                  <a:pt x="75" y="144"/>
                </a:moveTo>
                <a:cubicBezTo>
                  <a:pt x="75" y="144"/>
                  <a:pt x="75" y="144"/>
                  <a:pt x="75" y="144"/>
                </a:cubicBezTo>
                <a:cubicBezTo>
                  <a:pt x="85" y="145"/>
                  <a:pt x="85" y="145"/>
                  <a:pt x="85" y="145"/>
                </a:cubicBezTo>
                <a:lnTo>
                  <a:pt x="75" y="144"/>
                </a:lnTo>
                <a:close/>
                <a:moveTo>
                  <a:pt x="93" y="91"/>
                </a:moveTo>
                <a:cubicBezTo>
                  <a:pt x="94" y="93"/>
                  <a:pt x="95" y="95"/>
                  <a:pt x="97" y="96"/>
                </a:cubicBezTo>
                <a:cubicBezTo>
                  <a:pt x="97" y="96"/>
                  <a:pt x="97" y="95"/>
                  <a:pt x="97" y="95"/>
                </a:cubicBezTo>
                <a:cubicBezTo>
                  <a:pt x="96" y="93"/>
                  <a:pt x="95" y="92"/>
                  <a:pt x="94" y="91"/>
                </a:cubicBezTo>
                <a:cubicBezTo>
                  <a:pt x="94" y="91"/>
                  <a:pt x="93" y="91"/>
                  <a:pt x="93" y="91"/>
                </a:cubicBezTo>
                <a:close/>
                <a:moveTo>
                  <a:pt x="102" y="153"/>
                </a:moveTo>
                <a:cubicBezTo>
                  <a:pt x="104" y="155"/>
                  <a:pt x="106" y="157"/>
                  <a:pt x="107" y="158"/>
                </a:cubicBezTo>
                <a:cubicBezTo>
                  <a:pt x="107" y="158"/>
                  <a:pt x="108" y="157"/>
                  <a:pt x="107" y="157"/>
                </a:cubicBezTo>
                <a:cubicBezTo>
                  <a:pt x="103" y="153"/>
                  <a:pt x="103" y="153"/>
                  <a:pt x="103" y="153"/>
                </a:cubicBezTo>
                <a:cubicBezTo>
                  <a:pt x="102" y="152"/>
                  <a:pt x="102" y="153"/>
                  <a:pt x="102" y="153"/>
                </a:cubicBezTo>
                <a:close/>
                <a:moveTo>
                  <a:pt x="89" y="184"/>
                </a:moveTo>
                <a:cubicBezTo>
                  <a:pt x="89" y="184"/>
                  <a:pt x="89" y="184"/>
                  <a:pt x="89" y="184"/>
                </a:cubicBezTo>
                <a:cubicBezTo>
                  <a:pt x="88" y="183"/>
                  <a:pt x="87" y="181"/>
                  <a:pt x="86" y="180"/>
                </a:cubicBezTo>
                <a:cubicBezTo>
                  <a:pt x="85" y="179"/>
                  <a:pt x="84" y="179"/>
                  <a:pt x="83" y="179"/>
                </a:cubicBezTo>
                <a:cubicBezTo>
                  <a:pt x="85" y="181"/>
                  <a:pt x="87" y="183"/>
                  <a:pt x="89" y="184"/>
                </a:cubicBezTo>
                <a:close/>
                <a:moveTo>
                  <a:pt x="39" y="175"/>
                </a:moveTo>
                <a:cubicBezTo>
                  <a:pt x="41" y="177"/>
                  <a:pt x="43" y="179"/>
                  <a:pt x="45" y="181"/>
                </a:cubicBezTo>
                <a:cubicBezTo>
                  <a:pt x="43" y="179"/>
                  <a:pt x="41" y="176"/>
                  <a:pt x="39" y="174"/>
                </a:cubicBezTo>
                <a:cubicBezTo>
                  <a:pt x="39" y="174"/>
                  <a:pt x="38" y="174"/>
                  <a:pt x="39" y="175"/>
                </a:cubicBezTo>
                <a:close/>
                <a:moveTo>
                  <a:pt x="97" y="77"/>
                </a:moveTo>
                <a:cubicBezTo>
                  <a:pt x="98" y="80"/>
                  <a:pt x="100" y="82"/>
                  <a:pt x="101" y="84"/>
                </a:cubicBezTo>
                <a:cubicBezTo>
                  <a:pt x="101" y="83"/>
                  <a:pt x="102" y="83"/>
                  <a:pt x="101" y="82"/>
                </a:cubicBezTo>
                <a:lnTo>
                  <a:pt x="97" y="77"/>
                </a:lnTo>
                <a:close/>
                <a:moveTo>
                  <a:pt x="96" y="185"/>
                </a:moveTo>
                <a:cubicBezTo>
                  <a:pt x="93" y="182"/>
                  <a:pt x="93" y="182"/>
                  <a:pt x="93" y="182"/>
                </a:cubicBezTo>
                <a:cubicBezTo>
                  <a:pt x="93" y="181"/>
                  <a:pt x="92" y="180"/>
                  <a:pt x="90" y="180"/>
                </a:cubicBezTo>
                <a:cubicBezTo>
                  <a:pt x="94" y="183"/>
                  <a:pt x="94" y="183"/>
                  <a:pt x="94" y="183"/>
                </a:cubicBezTo>
                <a:cubicBezTo>
                  <a:pt x="95" y="184"/>
                  <a:pt x="97" y="185"/>
                  <a:pt x="96" y="185"/>
                </a:cubicBezTo>
                <a:close/>
                <a:moveTo>
                  <a:pt x="43" y="176"/>
                </a:moveTo>
                <a:cubicBezTo>
                  <a:pt x="44" y="177"/>
                  <a:pt x="44" y="177"/>
                  <a:pt x="44" y="177"/>
                </a:cubicBezTo>
                <a:cubicBezTo>
                  <a:pt x="45" y="179"/>
                  <a:pt x="46" y="180"/>
                  <a:pt x="48" y="182"/>
                </a:cubicBezTo>
                <a:cubicBezTo>
                  <a:pt x="48" y="182"/>
                  <a:pt x="49" y="183"/>
                  <a:pt x="50" y="183"/>
                </a:cubicBezTo>
                <a:cubicBezTo>
                  <a:pt x="44" y="177"/>
                  <a:pt x="44" y="177"/>
                  <a:pt x="44" y="177"/>
                </a:cubicBezTo>
                <a:lnTo>
                  <a:pt x="43" y="176"/>
                </a:lnTo>
                <a:close/>
                <a:moveTo>
                  <a:pt x="91" y="98"/>
                </a:moveTo>
                <a:cubicBezTo>
                  <a:pt x="94" y="104"/>
                  <a:pt x="94" y="104"/>
                  <a:pt x="94" y="104"/>
                </a:cubicBezTo>
                <a:cubicBezTo>
                  <a:pt x="94" y="103"/>
                  <a:pt x="95" y="102"/>
                  <a:pt x="95" y="102"/>
                </a:cubicBezTo>
                <a:cubicBezTo>
                  <a:pt x="94" y="101"/>
                  <a:pt x="93" y="99"/>
                  <a:pt x="91" y="98"/>
                </a:cubicBezTo>
                <a:cubicBezTo>
                  <a:pt x="91" y="97"/>
                  <a:pt x="90" y="97"/>
                  <a:pt x="91" y="98"/>
                </a:cubicBezTo>
                <a:close/>
                <a:moveTo>
                  <a:pt x="85" y="114"/>
                </a:moveTo>
                <a:cubicBezTo>
                  <a:pt x="86" y="116"/>
                  <a:pt x="88" y="119"/>
                  <a:pt x="89" y="121"/>
                </a:cubicBezTo>
                <a:cubicBezTo>
                  <a:pt x="89" y="121"/>
                  <a:pt x="90" y="119"/>
                  <a:pt x="89" y="119"/>
                </a:cubicBezTo>
                <a:cubicBezTo>
                  <a:pt x="88" y="118"/>
                  <a:pt x="87" y="116"/>
                  <a:pt x="85" y="114"/>
                </a:cubicBezTo>
                <a:cubicBezTo>
                  <a:pt x="85" y="114"/>
                  <a:pt x="84" y="113"/>
                  <a:pt x="85" y="114"/>
                </a:cubicBezTo>
                <a:close/>
                <a:moveTo>
                  <a:pt x="81" y="126"/>
                </a:moveTo>
                <a:cubicBezTo>
                  <a:pt x="82" y="128"/>
                  <a:pt x="84" y="130"/>
                  <a:pt x="85" y="131"/>
                </a:cubicBezTo>
                <a:cubicBezTo>
                  <a:pt x="86" y="131"/>
                  <a:pt x="86" y="130"/>
                  <a:pt x="86" y="130"/>
                </a:cubicBezTo>
                <a:cubicBezTo>
                  <a:pt x="81" y="125"/>
                  <a:pt x="81" y="125"/>
                  <a:pt x="81" y="125"/>
                </a:cubicBezTo>
                <a:cubicBezTo>
                  <a:pt x="81" y="125"/>
                  <a:pt x="81" y="126"/>
                  <a:pt x="81" y="126"/>
                </a:cubicBezTo>
                <a:close/>
                <a:moveTo>
                  <a:pt x="78" y="179"/>
                </a:moveTo>
                <a:cubicBezTo>
                  <a:pt x="79" y="181"/>
                  <a:pt x="81" y="183"/>
                  <a:pt x="83" y="184"/>
                </a:cubicBezTo>
                <a:cubicBezTo>
                  <a:pt x="83" y="185"/>
                  <a:pt x="84" y="186"/>
                  <a:pt x="85" y="185"/>
                </a:cubicBezTo>
                <a:cubicBezTo>
                  <a:pt x="79" y="179"/>
                  <a:pt x="79" y="179"/>
                  <a:pt x="79" y="179"/>
                </a:cubicBezTo>
                <a:cubicBezTo>
                  <a:pt x="78" y="179"/>
                  <a:pt x="77" y="179"/>
                  <a:pt x="78" y="179"/>
                </a:cubicBezTo>
                <a:close/>
                <a:moveTo>
                  <a:pt x="50" y="176"/>
                </a:moveTo>
                <a:cubicBezTo>
                  <a:pt x="51" y="179"/>
                  <a:pt x="53" y="180"/>
                  <a:pt x="55" y="183"/>
                </a:cubicBezTo>
                <a:cubicBezTo>
                  <a:pt x="56" y="184"/>
                  <a:pt x="57" y="183"/>
                  <a:pt x="58" y="184"/>
                </a:cubicBezTo>
                <a:cubicBezTo>
                  <a:pt x="50" y="176"/>
                  <a:pt x="50" y="176"/>
                  <a:pt x="50" y="176"/>
                </a:cubicBezTo>
                <a:cubicBezTo>
                  <a:pt x="50" y="176"/>
                  <a:pt x="50" y="176"/>
                  <a:pt x="50" y="176"/>
                </a:cubicBezTo>
                <a:close/>
                <a:moveTo>
                  <a:pt x="82" y="123"/>
                </a:moveTo>
                <a:cubicBezTo>
                  <a:pt x="82" y="124"/>
                  <a:pt x="82" y="124"/>
                  <a:pt x="82" y="124"/>
                </a:cubicBezTo>
                <a:cubicBezTo>
                  <a:pt x="83" y="125"/>
                  <a:pt x="85" y="127"/>
                  <a:pt x="87" y="128"/>
                </a:cubicBezTo>
                <a:cubicBezTo>
                  <a:pt x="83" y="123"/>
                  <a:pt x="83" y="123"/>
                  <a:pt x="83" y="123"/>
                </a:cubicBezTo>
                <a:cubicBezTo>
                  <a:pt x="83" y="122"/>
                  <a:pt x="83" y="121"/>
                  <a:pt x="82" y="122"/>
                </a:cubicBezTo>
                <a:cubicBezTo>
                  <a:pt x="82" y="122"/>
                  <a:pt x="82" y="123"/>
                  <a:pt x="82" y="123"/>
                </a:cubicBezTo>
                <a:close/>
                <a:moveTo>
                  <a:pt x="107" y="43"/>
                </a:moveTo>
                <a:cubicBezTo>
                  <a:pt x="108" y="45"/>
                  <a:pt x="109" y="48"/>
                  <a:pt x="111" y="51"/>
                </a:cubicBezTo>
                <a:cubicBezTo>
                  <a:pt x="111" y="50"/>
                  <a:pt x="112" y="49"/>
                  <a:pt x="111" y="49"/>
                </a:cubicBezTo>
                <a:lnTo>
                  <a:pt x="107" y="43"/>
                </a:lnTo>
                <a:close/>
                <a:moveTo>
                  <a:pt x="45" y="176"/>
                </a:moveTo>
                <a:cubicBezTo>
                  <a:pt x="47" y="178"/>
                  <a:pt x="50" y="180"/>
                  <a:pt x="52" y="182"/>
                </a:cubicBezTo>
                <a:cubicBezTo>
                  <a:pt x="52" y="182"/>
                  <a:pt x="53" y="183"/>
                  <a:pt x="52" y="182"/>
                </a:cubicBezTo>
                <a:cubicBezTo>
                  <a:pt x="51" y="181"/>
                  <a:pt x="49" y="178"/>
                  <a:pt x="47" y="176"/>
                </a:cubicBezTo>
                <a:cubicBezTo>
                  <a:pt x="47" y="176"/>
                  <a:pt x="46" y="175"/>
                  <a:pt x="46" y="176"/>
                </a:cubicBezTo>
                <a:cubicBezTo>
                  <a:pt x="45" y="175"/>
                  <a:pt x="44" y="175"/>
                  <a:pt x="45" y="176"/>
                </a:cubicBezTo>
                <a:close/>
                <a:moveTo>
                  <a:pt x="101" y="161"/>
                </a:moveTo>
                <a:cubicBezTo>
                  <a:pt x="102" y="163"/>
                  <a:pt x="104" y="165"/>
                  <a:pt x="106" y="167"/>
                </a:cubicBezTo>
                <a:cubicBezTo>
                  <a:pt x="106" y="167"/>
                  <a:pt x="106" y="165"/>
                  <a:pt x="106" y="165"/>
                </a:cubicBezTo>
                <a:cubicBezTo>
                  <a:pt x="104" y="163"/>
                  <a:pt x="102" y="161"/>
                  <a:pt x="101" y="159"/>
                </a:cubicBezTo>
                <a:cubicBezTo>
                  <a:pt x="101" y="160"/>
                  <a:pt x="101" y="161"/>
                  <a:pt x="101" y="161"/>
                </a:cubicBezTo>
                <a:close/>
                <a:moveTo>
                  <a:pt x="86" y="111"/>
                </a:moveTo>
                <a:cubicBezTo>
                  <a:pt x="86" y="111"/>
                  <a:pt x="85" y="112"/>
                  <a:pt x="85" y="112"/>
                </a:cubicBezTo>
                <a:cubicBezTo>
                  <a:pt x="87" y="114"/>
                  <a:pt x="89" y="115"/>
                  <a:pt x="90" y="117"/>
                </a:cubicBezTo>
                <a:cubicBezTo>
                  <a:pt x="90" y="117"/>
                  <a:pt x="90" y="116"/>
                  <a:pt x="90" y="116"/>
                </a:cubicBezTo>
                <a:cubicBezTo>
                  <a:pt x="89" y="114"/>
                  <a:pt x="87" y="112"/>
                  <a:pt x="86" y="109"/>
                </a:cubicBezTo>
                <a:cubicBezTo>
                  <a:pt x="86" y="110"/>
                  <a:pt x="86" y="110"/>
                  <a:pt x="86" y="111"/>
                </a:cubicBezTo>
                <a:close/>
                <a:moveTo>
                  <a:pt x="70" y="184"/>
                </a:moveTo>
                <a:cubicBezTo>
                  <a:pt x="70" y="185"/>
                  <a:pt x="72" y="187"/>
                  <a:pt x="74" y="186"/>
                </a:cubicBezTo>
                <a:cubicBezTo>
                  <a:pt x="65" y="177"/>
                  <a:pt x="65" y="177"/>
                  <a:pt x="65" y="177"/>
                </a:cubicBezTo>
                <a:lnTo>
                  <a:pt x="70" y="184"/>
                </a:lnTo>
                <a:close/>
                <a:moveTo>
                  <a:pt x="100" y="66"/>
                </a:moveTo>
                <a:cubicBezTo>
                  <a:pt x="100" y="66"/>
                  <a:pt x="100" y="66"/>
                  <a:pt x="99" y="66"/>
                </a:cubicBezTo>
                <a:cubicBezTo>
                  <a:pt x="99" y="67"/>
                  <a:pt x="99" y="68"/>
                  <a:pt x="99" y="68"/>
                </a:cubicBezTo>
                <a:cubicBezTo>
                  <a:pt x="101" y="70"/>
                  <a:pt x="103" y="72"/>
                  <a:pt x="104" y="74"/>
                </a:cubicBezTo>
                <a:cubicBezTo>
                  <a:pt x="104" y="73"/>
                  <a:pt x="104" y="73"/>
                  <a:pt x="104" y="73"/>
                </a:cubicBezTo>
                <a:cubicBezTo>
                  <a:pt x="100" y="67"/>
                  <a:pt x="100" y="67"/>
                  <a:pt x="100" y="67"/>
                </a:cubicBezTo>
                <a:cubicBezTo>
                  <a:pt x="100" y="66"/>
                  <a:pt x="100" y="65"/>
                  <a:pt x="100" y="66"/>
                </a:cubicBezTo>
                <a:close/>
                <a:moveTo>
                  <a:pt x="52" y="176"/>
                </a:moveTo>
                <a:cubicBezTo>
                  <a:pt x="54" y="178"/>
                  <a:pt x="57" y="181"/>
                  <a:pt x="59" y="182"/>
                </a:cubicBezTo>
                <a:cubicBezTo>
                  <a:pt x="58" y="180"/>
                  <a:pt x="56" y="178"/>
                  <a:pt x="55" y="176"/>
                </a:cubicBezTo>
                <a:cubicBezTo>
                  <a:pt x="55" y="176"/>
                  <a:pt x="53" y="175"/>
                  <a:pt x="52" y="176"/>
                </a:cubicBezTo>
                <a:close/>
                <a:moveTo>
                  <a:pt x="92" y="92"/>
                </a:moveTo>
                <a:cubicBezTo>
                  <a:pt x="91" y="94"/>
                  <a:pt x="91" y="95"/>
                  <a:pt x="91" y="96"/>
                </a:cubicBezTo>
                <a:cubicBezTo>
                  <a:pt x="93" y="97"/>
                  <a:pt x="94" y="99"/>
                  <a:pt x="95" y="100"/>
                </a:cubicBezTo>
                <a:cubicBezTo>
                  <a:pt x="96" y="100"/>
                  <a:pt x="96" y="99"/>
                  <a:pt x="96" y="99"/>
                </a:cubicBezTo>
                <a:cubicBezTo>
                  <a:pt x="95" y="97"/>
                  <a:pt x="93" y="95"/>
                  <a:pt x="92" y="92"/>
                </a:cubicBezTo>
                <a:close/>
                <a:moveTo>
                  <a:pt x="111" y="25"/>
                </a:moveTo>
                <a:cubicBezTo>
                  <a:pt x="111" y="26"/>
                  <a:pt x="110" y="27"/>
                  <a:pt x="111" y="28"/>
                </a:cubicBezTo>
                <a:cubicBezTo>
                  <a:pt x="112" y="30"/>
                  <a:pt x="114" y="33"/>
                  <a:pt x="116" y="34"/>
                </a:cubicBezTo>
                <a:cubicBezTo>
                  <a:pt x="114" y="31"/>
                  <a:pt x="113" y="28"/>
                  <a:pt x="111" y="25"/>
                </a:cubicBezTo>
                <a:close/>
                <a:moveTo>
                  <a:pt x="96" y="79"/>
                </a:moveTo>
                <a:cubicBezTo>
                  <a:pt x="96" y="80"/>
                  <a:pt x="95" y="81"/>
                  <a:pt x="95" y="81"/>
                </a:cubicBezTo>
                <a:cubicBezTo>
                  <a:pt x="96" y="83"/>
                  <a:pt x="98" y="85"/>
                  <a:pt x="99" y="87"/>
                </a:cubicBezTo>
                <a:cubicBezTo>
                  <a:pt x="100" y="88"/>
                  <a:pt x="100" y="86"/>
                  <a:pt x="100" y="86"/>
                </a:cubicBezTo>
                <a:cubicBezTo>
                  <a:pt x="99" y="84"/>
                  <a:pt x="97" y="82"/>
                  <a:pt x="96" y="78"/>
                </a:cubicBezTo>
                <a:cubicBezTo>
                  <a:pt x="96" y="78"/>
                  <a:pt x="96" y="79"/>
                  <a:pt x="96" y="79"/>
                </a:cubicBezTo>
                <a:close/>
                <a:moveTo>
                  <a:pt x="30" y="174"/>
                </a:moveTo>
                <a:cubicBezTo>
                  <a:pt x="33" y="177"/>
                  <a:pt x="35" y="181"/>
                  <a:pt x="38" y="183"/>
                </a:cubicBezTo>
                <a:cubicBezTo>
                  <a:pt x="39" y="183"/>
                  <a:pt x="40" y="183"/>
                  <a:pt x="40" y="183"/>
                </a:cubicBezTo>
                <a:cubicBezTo>
                  <a:pt x="37" y="180"/>
                  <a:pt x="34" y="177"/>
                  <a:pt x="31" y="174"/>
                </a:cubicBezTo>
                <a:cubicBezTo>
                  <a:pt x="31" y="174"/>
                  <a:pt x="31" y="174"/>
                  <a:pt x="30" y="174"/>
                </a:cubicBezTo>
                <a:close/>
                <a:moveTo>
                  <a:pt x="94" y="86"/>
                </a:moveTo>
                <a:cubicBezTo>
                  <a:pt x="94" y="87"/>
                  <a:pt x="93" y="88"/>
                  <a:pt x="93" y="88"/>
                </a:cubicBezTo>
                <a:cubicBezTo>
                  <a:pt x="95" y="90"/>
                  <a:pt x="96" y="92"/>
                  <a:pt x="98" y="94"/>
                </a:cubicBezTo>
                <a:cubicBezTo>
                  <a:pt x="98" y="93"/>
                  <a:pt x="98" y="92"/>
                  <a:pt x="98" y="92"/>
                </a:cubicBezTo>
                <a:cubicBezTo>
                  <a:pt x="97" y="90"/>
                  <a:pt x="96" y="88"/>
                  <a:pt x="94" y="85"/>
                </a:cubicBezTo>
                <a:cubicBezTo>
                  <a:pt x="94" y="85"/>
                  <a:pt x="94" y="85"/>
                  <a:pt x="94" y="86"/>
                </a:cubicBezTo>
                <a:close/>
                <a:moveTo>
                  <a:pt x="67" y="184"/>
                </a:moveTo>
                <a:cubicBezTo>
                  <a:pt x="67" y="184"/>
                  <a:pt x="67" y="183"/>
                  <a:pt x="67" y="183"/>
                </a:cubicBezTo>
                <a:cubicBezTo>
                  <a:pt x="65" y="181"/>
                  <a:pt x="64" y="179"/>
                  <a:pt x="63" y="177"/>
                </a:cubicBezTo>
                <a:cubicBezTo>
                  <a:pt x="62" y="176"/>
                  <a:pt x="60" y="177"/>
                  <a:pt x="59" y="176"/>
                </a:cubicBezTo>
                <a:cubicBezTo>
                  <a:pt x="62" y="179"/>
                  <a:pt x="64" y="182"/>
                  <a:pt x="67" y="184"/>
                </a:cubicBezTo>
                <a:close/>
                <a:moveTo>
                  <a:pt x="98" y="71"/>
                </a:moveTo>
                <a:cubicBezTo>
                  <a:pt x="98" y="72"/>
                  <a:pt x="97" y="72"/>
                  <a:pt x="97" y="72"/>
                </a:cubicBezTo>
                <a:cubicBezTo>
                  <a:pt x="98" y="73"/>
                  <a:pt x="97" y="74"/>
                  <a:pt x="97" y="75"/>
                </a:cubicBezTo>
                <a:cubicBezTo>
                  <a:pt x="99" y="76"/>
                  <a:pt x="100" y="79"/>
                  <a:pt x="102" y="80"/>
                </a:cubicBezTo>
                <a:cubicBezTo>
                  <a:pt x="102" y="80"/>
                  <a:pt x="103" y="79"/>
                  <a:pt x="102" y="79"/>
                </a:cubicBezTo>
                <a:cubicBezTo>
                  <a:pt x="101" y="77"/>
                  <a:pt x="100" y="74"/>
                  <a:pt x="98" y="71"/>
                </a:cubicBezTo>
                <a:close/>
                <a:moveTo>
                  <a:pt x="24" y="172"/>
                </a:moveTo>
                <a:cubicBezTo>
                  <a:pt x="26" y="176"/>
                  <a:pt x="30" y="180"/>
                  <a:pt x="33" y="183"/>
                </a:cubicBezTo>
                <a:cubicBezTo>
                  <a:pt x="33" y="183"/>
                  <a:pt x="34" y="183"/>
                  <a:pt x="35" y="183"/>
                </a:cubicBezTo>
                <a:cubicBezTo>
                  <a:pt x="32" y="179"/>
                  <a:pt x="28" y="176"/>
                  <a:pt x="25" y="173"/>
                </a:cubicBezTo>
                <a:cubicBezTo>
                  <a:pt x="25" y="173"/>
                  <a:pt x="24" y="172"/>
                  <a:pt x="24" y="172"/>
                </a:cubicBezTo>
                <a:close/>
                <a:moveTo>
                  <a:pt x="106" y="46"/>
                </a:moveTo>
                <a:cubicBezTo>
                  <a:pt x="106" y="47"/>
                  <a:pt x="105" y="49"/>
                  <a:pt x="105" y="49"/>
                </a:cubicBezTo>
                <a:cubicBezTo>
                  <a:pt x="106" y="51"/>
                  <a:pt x="108" y="53"/>
                  <a:pt x="110" y="55"/>
                </a:cubicBezTo>
                <a:cubicBezTo>
                  <a:pt x="109" y="55"/>
                  <a:pt x="110" y="54"/>
                  <a:pt x="110" y="54"/>
                </a:cubicBezTo>
                <a:cubicBezTo>
                  <a:pt x="106" y="46"/>
                  <a:pt x="106" y="46"/>
                  <a:pt x="106" y="46"/>
                </a:cubicBezTo>
                <a:cubicBezTo>
                  <a:pt x="106" y="45"/>
                  <a:pt x="106" y="46"/>
                  <a:pt x="106" y="46"/>
                </a:cubicBezTo>
                <a:close/>
                <a:moveTo>
                  <a:pt x="103" y="55"/>
                </a:moveTo>
                <a:cubicBezTo>
                  <a:pt x="103" y="56"/>
                  <a:pt x="102" y="57"/>
                  <a:pt x="102" y="57"/>
                </a:cubicBezTo>
                <a:cubicBezTo>
                  <a:pt x="107" y="63"/>
                  <a:pt x="107" y="63"/>
                  <a:pt x="107" y="63"/>
                </a:cubicBezTo>
                <a:cubicBezTo>
                  <a:pt x="108" y="63"/>
                  <a:pt x="108" y="62"/>
                  <a:pt x="108" y="61"/>
                </a:cubicBezTo>
                <a:cubicBezTo>
                  <a:pt x="107" y="59"/>
                  <a:pt x="105" y="57"/>
                  <a:pt x="104" y="54"/>
                </a:cubicBezTo>
                <a:cubicBezTo>
                  <a:pt x="104" y="54"/>
                  <a:pt x="104" y="53"/>
                  <a:pt x="103" y="54"/>
                </a:cubicBezTo>
                <a:cubicBezTo>
                  <a:pt x="103" y="54"/>
                  <a:pt x="103" y="55"/>
                  <a:pt x="103" y="55"/>
                </a:cubicBezTo>
                <a:close/>
                <a:moveTo>
                  <a:pt x="83" y="18"/>
                </a:moveTo>
                <a:cubicBezTo>
                  <a:pt x="76" y="18"/>
                  <a:pt x="76" y="18"/>
                  <a:pt x="76" y="18"/>
                </a:cubicBezTo>
                <a:cubicBezTo>
                  <a:pt x="85" y="18"/>
                  <a:pt x="95" y="18"/>
                  <a:pt x="103" y="18"/>
                </a:cubicBezTo>
                <a:cubicBezTo>
                  <a:pt x="97" y="17"/>
                  <a:pt x="90" y="17"/>
                  <a:pt x="83" y="18"/>
                </a:cubicBezTo>
                <a:close/>
                <a:moveTo>
                  <a:pt x="112" y="23"/>
                </a:moveTo>
                <a:cubicBezTo>
                  <a:pt x="114" y="26"/>
                  <a:pt x="115" y="29"/>
                  <a:pt x="117" y="32"/>
                </a:cubicBezTo>
                <a:cubicBezTo>
                  <a:pt x="117" y="31"/>
                  <a:pt x="118" y="29"/>
                  <a:pt x="118" y="28"/>
                </a:cubicBezTo>
                <a:cubicBezTo>
                  <a:pt x="118" y="27"/>
                  <a:pt x="117" y="26"/>
                  <a:pt x="116" y="25"/>
                </a:cubicBezTo>
                <a:cubicBezTo>
                  <a:pt x="115" y="24"/>
                  <a:pt x="115" y="23"/>
                  <a:pt x="114" y="22"/>
                </a:cubicBezTo>
                <a:cubicBezTo>
                  <a:pt x="114" y="22"/>
                  <a:pt x="113" y="22"/>
                  <a:pt x="112" y="21"/>
                </a:cubicBezTo>
                <a:cubicBezTo>
                  <a:pt x="112" y="21"/>
                  <a:pt x="112" y="22"/>
                  <a:pt x="112" y="23"/>
                </a:cubicBezTo>
                <a:close/>
                <a:moveTo>
                  <a:pt x="67" y="178"/>
                </a:moveTo>
                <a:cubicBezTo>
                  <a:pt x="75" y="186"/>
                  <a:pt x="75" y="186"/>
                  <a:pt x="75" y="186"/>
                </a:cubicBezTo>
                <a:cubicBezTo>
                  <a:pt x="76" y="187"/>
                  <a:pt x="78" y="186"/>
                  <a:pt x="79" y="186"/>
                </a:cubicBezTo>
                <a:cubicBezTo>
                  <a:pt x="77" y="184"/>
                  <a:pt x="76" y="183"/>
                  <a:pt x="75" y="182"/>
                </a:cubicBezTo>
                <a:cubicBezTo>
                  <a:pt x="74" y="179"/>
                  <a:pt x="71" y="177"/>
                  <a:pt x="67" y="178"/>
                </a:cubicBezTo>
                <a:close/>
                <a:moveTo>
                  <a:pt x="52" y="42"/>
                </a:moveTo>
                <a:cubicBezTo>
                  <a:pt x="51" y="42"/>
                  <a:pt x="50" y="42"/>
                  <a:pt x="49" y="43"/>
                </a:cubicBezTo>
                <a:cubicBezTo>
                  <a:pt x="49" y="45"/>
                  <a:pt x="49" y="47"/>
                  <a:pt x="49" y="49"/>
                </a:cubicBezTo>
                <a:cubicBezTo>
                  <a:pt x="46" y="67"/>
                  <a:pt x="46" y="67"/>
                  <a:pt x="46" y="67"/>
                </a:cubicBezTo>
                <a:cubicBezTo>
                  <a:pt x="48" y="58"/>
                  <a:pt x="51" y="51"/>
                  <a:pt x="52" y="42"/>
                </a:cubicBezTo>
                <a:cubicBezTo>
                  <a:pt x="52" y="42"/>
                  <a:pt x="53" y="41"/>
                  <a:pt x="52" y="42"/>
                </a:cubicBezTo>
                <a:close/>
                <a:moveTo>
                  <a:pt x="109" y="35"/>
                </a:moveTo>
                <a:cubicBezTo>
                  <a:pt x="107" y="41"/>
                  <a:pt x="107" y="41"/>
                  <a:pt x="107" y="41"/>
                </a:cubicBezTo>
                <a:cubicBezTo>
                  <a:pt x="109" y="42"/>
                  <a:pt x="110" y="44"/>
                  <a:pt x="112" y="46"/>
                </a:cubicBezTo>
                <a:cubicBezTo>
                  <a:pt x="112" y="46"/>
                  <a:pt x="112" y="47"/>
                  <a:pt x="112" y="46"/>
                </a:cubicBezTo>
                <a:cubicBezTo>
                  <a:pt x="113" y="45"/>
                  <a:pt x="113" y="43"/>
                  <a:pt x="113" y="42"/>
                </a:cubicBezTo>
                <a:cubicBezTo>
                  <a:pt x="109" y="34"/>
                  <a:pt x="109" y="34"/>
                  <a:pt x="109" y="34"/>
                </a:cubicBezTo>
                <a:cubicBezTo>
                  <a:pt x="109" y="34"/>
                  <a:pt x="109" y="35"/>
                  <a:pt x="109" y="35"/>
                </a:cubicBezTo>
                <a:close/>
                <a:moveTo>
                  <a:pt x="36" y="74"/>
                </a:moveTo>
                <a:cubicBezTo>
                  <a:pt x="44" y="82"/>
                  <a:pt x="44" y="82"/>
                  <a:pt x="44" y="82"/>
                </a:cubicBezTo>
                <a:cubicBezTo>
                  <a:pt x="47" y="83"/>
                  <a:pt x="49" y="83"/>
                  <a:pt x="51" y="84"/>
                </a:cubicBezTo>
                <a:cubicBezTo>
                  <a:pt x="51" y="80"/>
                  <a:pt x="52" y="77"/>
                  <a:pt x="53" y="75"/>
                </a:cubicBezTo>
                <a:cubicBezTo>
                  <a:pt x="48" y="76"/>
                  <a:pt x="42" y="74"/>
                  <a:pt x="37" y="73"/>
                </a:cubicBezTo>
                <a:cubicBezTo>
                  <a:pt x="37" y="73"/>
                  <a:pt x="35" y="74"/>
                  <a:pt x="36" y="74"/>
                </a:cubicBezTo>
                <a:close/>
                <a:moveTo>
                  <a:pt x="100" y="19"/>
                </a:moveTo>
                <a:cubicBezTo>
                  <a:pt x="99" y="19"/>
                  <a:pt x="98" y="19"/>
                  <a:pt x="97" y="20"/>
                </a:cubicBezTo>
                <a:cubicBezTo>
                  <a:pt x="100" y="20"/>
                  <a:pt x="103" y="20"/>
                  <a:pt x="105" y="21"/>
                </a:cubicBezTo>
                <a:cubicBezTo>
                  <a:pt x="105" y="22"/>
                  <a:pt x="104" y="22"/>
                  <a:pt x="104" y="22"/>
                </a:cubicBezTo>
                <a:cubicBezTo>
                  <a:pt x="100" y="23"/>
                  <a:pt x="96" y="23"/>
                  <a:pt x="92" y="22"/>
                </a:cubicBezTo>
                <a:cubicBezTo>
                  <a:pt x="92" y="23"/>
                  <a:pt x="93" y="23"/>
                  <a:pt x="93" y="23"/>
                </a:cubicBezTo>
                <a:cubicBezTo>
                  <a:pt x="95" y="23"/>
                  <a:pt x="97" y="23"/>
                  <a:pt x="100" y="24"/>
                </a:cubicBezTo>
                <a:cubicBezTo>
                  <a:pt x="100" y="24"/>
                  <a:pt x="101" y="25"/>
                  <a:pt x="101" y="25"/>
                </a:cubicBezTo>
                <a:cubicBezTo>
                  <a:pt x="100" y="26"/>
                  <a:pt x="99" y="26"/>
                  <a:pt x="99" y="26"/>
                </a:cubicBezTo>
                <a:cubicBezTo>
                  <a:pt x="92" y="26"/>
                  <a:pt x="84" y="26"/>
                  <a:pt x="77" y="26"/>
                </a:cubicBezTo>
                <a:cubicBezTo>
                  <a:pt x="77" y="27"/>
                  <a:pt x="77" y="27"/>
                  <a:pt x="78" y="27"/>
                </a:cubicBezTo>
                <a:cubicBezTo>
                  <a:pt x="81" y="27"/>
                  <a:pt x="84" y="28"/>
                  <a:pt x="86" y="28"/>
                </a:cubicBezTo>
                <a:cubicBezTo>
                  <a:pt x="87" y="29"/>
                  <a:pt x="87" y="29"/>
                  <a:pt x="87" y="28"/>
                </a:cubicBezTo>
                <a:cubicBezTo>
                  <a:pt x="89" y="29"/>
                  <a:pt x="91" y="29"/>
                  <a:pt x="92" y="29"/>
                </a:cubicBezTo>
                <a:cubicBezTo>
                  <a:pt x="93" y="29"/>
                  <a:pt x="94" y="30"/>
                  <a:pt x="94" y="30"/>
                </a:cubicBezTo>
                <a:cubicBezTo>
                  <a:pt x="94" y="31"/>
                  <a:pt x="93" y="32"/>
                  <a:pt x="93" y="32"/>
                </a:cubicBezTo>
                <a:cubicBezTo>
                  <a:pt x="88" y="32"/>
                  <a:pt x="84" y="32"/>
                  <a:pt x="80" y="33"/>
                </a:cubicBezTo>
                <a:cubicBezTo>
                  <a:pt x="79" y="33"/>
                  <a:pt x="78" y="34"/>
                  <a:pt x="78" y="34"/>
                </a:cubicBezTo>
                <a:cubicBezTo>
                  <a:pt x="81" y="36"/>
                  <a:pt x="85" y="36"/>
                  <a:pt x="87" y="38"/>
                </a:cubicBezTo>
                <a:cubicBezTo>
                  <a:pt x="88" y="39"/>
                  <a:pt x="87" y="40"/>
                  <a:pt x="87" y="40"/>
                </a:cubicBezTo>
                <a:cubicBezTo>
                  <a:pt x="86" y="40"/>
                  <a:pt x="84" y="40"/>
                  <a:pt x="83" y="41"/>
                </a:cubicBezTo>
                <a:cubicBezTo>
                  <a:pt x="83" y="41"/>
                  <a:pt x="82" y="41"/>
                  <a:pt x="82" y="41"/>
                </a:cubicBezTo>
                <a:cubicBezTo>
                  <a:pt x="84" y="42"/>
                  <a:pt x="86" y="43"/>
                  <a:pt x="87" y="44"/>
                </a:cubicBezTo>
                <a:cubicBezTo>
                  <a:pt x="85" y="45"/>
                  <a:pt x="82" y="46"/>
                  <a:pt x="80" y="47"/>
                </a:cubicBezTo>
                <a:cubicBezTo>
                  <a:pt x="80" y="48"/>
                  <a:pt x="81" y="48"/>
                  <a:pt x="81" y="49"/>
                </a:cubicBezTo>
                <a:cubicBezTo>
                  <a:pt x="83" y="50"/>
                  <a:pt x="85" y="51"/>
                  <a:pt x="87" y="53"/>
                </a:cubicBezTo>
                <a:cubicBezTo>
                  <a:pt x="84" y="52"/>
                  <a:pt x="83" y="51"/>
                  <a:pt x="81" y="50"/>
                </a:cubicBezTo>
                <a:cubicBezTo>
                  <a:pt x="81" y="50"/>
                  <a:pt x="79" y="49"/>
                  <a:pt x="79" y="48"/>
                </a:cubicBezTo>
                <a:cubicBezTo>
                  <a:pt x="79" y="47"/>
                  <a:pt x="79" y="46"/>
                  <a:pt x="80" y="45"/>
                </a:cubicBezTo>
                <a:cubicBezTo>
                  <a:pt x="81" y="45"/>
                  <a:pt x="83" y="45"/>
                  <a:pt x="85" y="43"/>
                </a:cubicBezTo>
                <a:cubicBezTo>
                  <a:pt x="83" y="44"/>
                  <a:pt x="82" y="43"/>
                  <a:pt x="82" y="43"/>
                </a:cubicBezTo>
                <a:cubicBezTo>
                  <a:pt x="81" y="42"/>
                  <a:pt x="80" y="42"/>
                  <a:pt x="81" y="41"/>
                </a:cubicBezTo>
                <a:cubicBezTo>
                  <a:pt x="82" y="40"/>
                  <a:pt x="83" y="39"/>
                  <a:pt x="86" y="39"/>
                </a:cubicBezTo>
                <a:cubicBezTo>
                  <a:pt x="83" y="38"/>
                  <a:pt x="80" y="37"/>
                  <a:pt x="77" y="35"/>
                </a:cubicBezTo>
                <a:cubicBezTo>
                  <a:pt x="77" y="35"/>
                  <a:pt x="76" y="34"/>
                  <a:pt x="76" y="34"/>
                </a:cubicBezTo>
                <a:cubicBezTo>
                  <a:pt x="78" y="32"/>
                  <a:pt x="80" y="31"/>
                  <a:pt x="83" y="31"/>
                </a:cubicBezTo>
                <a:cubicBezTo>
                  <a:pt x="85" y="31"/>
                  <a:pt x="88" y="31"/>
                  <a:pt x="89" y="30"/>
                </a:cubicBezTo>
                <a:cubicBezTo>
                  <a:pt x="89" y="30"/>
                  <a:pt x="88" y="30"/>
                  <a:pt x="87" y="30"/>
                </a:cubicBezTo>
                <a:cubicBezTo>
                  <a:pt x="86" y="30"/>
                  <a:pt x="85" y="29"/>
                  <a:pt x="84" y="29"/>
                </a:cubicBezTo>
                <a:cubicBezTo>
                  <a:pt x="80" y="29"/>
                  <a:pt x="76" y="28"/>
                  <a:pt x="73" y="27"/>
                </a:cubicBezTo>
                <a:cubicBezTo>
                  <a:pt x="74" y="26"/>
                  <a:pt x="74" y="25"/>
                  <a:pt x="75" y="25"/>
                </a:cubicBezTo>
                <a:cubicBezTo>
                  <a:pt x="95" y="25"/>
                  <a:pt x="95" y="25"/>
                  <a:pt x="95" y="25"/>
                </a:cubicBezTo>
                <a:cubicBezTo>
                  <a:pt x="74" y="23"/>
                  <a:pt x="74" y="23"/>
                  <a:pt x="74" y="23"/>
                </a:cubicBezTo>
                <a:cubicBezTo>
                  <a:pt x="73" y="25"/>
                  <a:pt x="71" y="27"/>
                  <a:pt x="70" y="29"/>
                </a:cubicBezTo>
                <a:cubicBezTo>
                  <a:pt x="70" y="30"/>
                  <a:pt x="71" y="30"/>
                  <a:pt x="71" y="30"/>
                </a:cubicBezTo>
                <a:cubicBezTo>
                  <a:pt x="71" y="30"/>
                  <a:pt x="71" y="31"/>
                  <a:pt x="71" y="31"/>
                </a:cubicBezTo>
                <a:cubicBezTo>
                  <a:pt x="54" y="41"/>
                  <a:pt x="54" y="41"/>
                  <a:pt x="54" y="41"/>
                </a:cubicBezTo>
                <a:cubicBezTo>
                  <a:pt x="53" y="41"/>
                  <a:pt x="55" y="42"/>
                  <a:pt x="55" y="42"/>
                </a:cubicBezTo>
                <a:cubicBezTo>
                  <a:pt x="55" y="44"/>
                  <a:pt x="54" y="46"/>
                  <a:pt x="54" y="47"/>
                </a:cubicBezTo>
                <a:cubicBezTo>
                  <a:pt x="54" y="48"/>
                  <a:pt x="55" y="49"/>
                  <a:pt x="54" y="50"/>
                </a:cubicBezTo>
                <a:cubicBezTo>
                  <a:pt x="53" y="56"/>
                  <a:pt x="51" y="61"/>
                  <a:pt x="50" y="67"/>
                </a:cubicBezTo>
                <a:cubicBezTo>
                  <a:pt x="51" y="66"/>
                  <a:pt x="53" y="67"/>
                  <a:pt x="55" y="66"/>
                </a:cubicBezTo>
                <a:cubicBezTo>
                  <a:pt x="55" y="65"/>
                  <a:pt x="56" y="64"/>
                  <a:pt x="59" y="65"/>
                </a:cubicBezTo>
                <a:cubicBezTo>
                  <a:pt x="59" y="65"/>
                  <a:pt x="59" y="65"/>
                  <a:pt x="59" y="66"/>
                </a:cubicBezTo>
                <a:cubicBezTo>
                  <a:pt x="61" y="66"/>
                  <a:pt x="63" y="65"/>
                  <a:pt x="64" y="66"/>
                </a:cubicBezTo>
                <a:cubicBezTo>
                  <a:pt x="65" y="67"/>
                  <a:pt x="66" y="68"/>
                  <a:pt x="66" y="69"/>
                </a:cubicBezTo>
                <a:cubicBezTo>
                  <a:pt x="65" y="70"/>
                  <a:pt x="64" y="70"/>
                  <a:pt x="64" y="70"/>
                </a:cubicBezTo>
                <a:cubicBezTo>
                  <a:pt x="61" y="94"/>
                  <a:pt x="56" y="115"/>
                  <a:pt x="52" y="137"/>
                </a:cubicBezTo>
                <a:cubicBezTo>
                  <a:pt x="52" y="139"/>
                  <a:pt x="54" y="140"/>
                  <a:pt x="53" y="141"/>
                </a:cubicBezTo>
                <a:cubicBezTo>
                  <a:pt x="53" y="141"/>
                  <a:pt x="53" y="142"/>
                  <a:pt x="52" y="142"/>
                </a:cubicBezTo>
                <a:cubicBezTo>
                  <a:pt x="50" y="142"/>
                  <a:pt x="47" y="143"/>
                  <a:pt x="44" y="144"/>
                </a:cubicBezTo>
                <a:cubicBezTo>
                  <a:pt x="40" y="143"/>
                  <a:pt x="34" y="143"/>
                  <a:pt x="30" y="145"/>
                </a:cubicBezTo>
                <a:cubicBezTo>
                  <a:pt x="28" y="145"/>
                  <a:pt x="26" y="145"/>
                  <a:pt x="25" y="146"/>
                </a:cubicBezTo>
                <a:cubicBezTo>
                  <a:pt x="23" y="152"/>
                  <a:pt x="23" y="159"/>
                  <a:pt x="23" y="166"/>
                </a:cubicBezTo>
                <a:cubicBezTo>
                  <a:pt x="23" y="167"/>
                  <a:pt x="23" y="168"/>
                  <a:pt x="24" y="168"/>
                </a:cubicBezTo>
                <a:cubicBezTo>
                  <a:pt x="39" y="170"/>
                  <a:pt x="39" y="170"/>
                  <a:pt x="39" y="170"/>
                </a:cubicBezTo>
                <a:cubicBezTo>
                  <a:pt x="40" y="170"/>
                  <a:pt x="44" y="170"/>
                  <a:pt x="43" y="170"/>
                </a:cubicBezTo>
                <a:cubicBezTo>
                  <a:pt x="43" y="169"/>
                  <a:pt x="43" y="168"/>
                  <a:pt x="44" y="168"/>
                </a:cubicBezTo>
                <a:cubicBezTo>
                  <a:pt x="47" y="167"/>
                  <a:pt x="50" y="167"/>
                  <a:pt x="53" y="167"/>
                </a:cubicBezTo>
                <a:cubicBezTo>
                  <a:pt x="52" y="167"/>
                  <a:pt x="51" y="166"/>
                  <a:pt x="52" y="166"/>
                </a:cubicBezTo>
                <a:cubicBezTo>
                  <a:pt x="53" y="165"/>
                  <a:pt x="55" y="165"/>
                  <a:pt x="56" y="164"/>
                </a:cubicBezTo>
                <a:cubicBezTo>
                  <a:pt x="56" y="164"/>
                  <a:pt x="55" y="163"/>
                  <a:pt x="56" y="163"/>
                </a:cubicBezTo>
                <a:cubicBezTo>
                  <a:pt x="56" y="162"/>
                  <a:pt x="56" y="162"/>
                  <a:pt x="57" y="162"/>
                </a:cubicBezTo>
                <a:cubicBezTo>
                  <a:pt x="56" y="162"/>
                  <a:pt x="56" y="161"/>
                  <a:pt x="56" y="161"/>
                </a:cubicBezTo>
                <a:cubicBezTo>
                  <a:pt x="56" y="160"/>
                  <a:pt x="56" y="158"/>
                  <a:pt x="56" y="156"/>
                </a:cubicBezTo>
                <a:cubicBezTo>
                  <a:pt x="57" y="155"/>
                  <a:pt x="58" y="156"/>
                  <a:pt x="60" y="156"/>
                </a:cubicBezTo>
                <a:cubicBezTo>
                  <a:pt x="60" y="156"/>
                  <a:pt x="62" y="155"/>
                  <a:pt x="62" y="156"/>
                </a:cubicBezTo>
                <a:cubicBezTo>
                  <a:pt x="61" y="156"/>
                  <a:pt x="60" y="157"/>
                  <a:pt x="58" y="157"/>
                </a:cubicBezTo>
                <a:cubicBezTo>
                  <a:pt x="58" y="157"/>
                  <a:pt x="59" y="158"/>
                  <a:pt x="58" y="159"/>
                </a:cubicBezTo>
                <a:cubicBezTo>
                  <a:pt x="58" y="160"/>
                  <a:pt x="59" y="161"/>
                  <a:pt x="60" y="161"/>
                </a:cubicBezTo>
                <a:cubicBezTo>
                  <a:pt x="60" y="161"/>
                  <a:pt x="60" y="162"/>
                  <a:pt x="60" y="162"/>
                </a:cubicBezTo>
                <a:cubicBezTo>
                  <a:pt x="60" y="164"/>
                  <a:pt x="62" y="163"/>
                  <a:pt x="62" y="164"/>
                </a:cubicBezTo>
                <a:cubicBezTo>
                  <a:pt x="63" y="164"/>
                  <a:pt x="62" y="165"/>
                  <a:pt x="63" y="165"/>
                </a:cubicBezTo>
                <a:cubicBezTo>
                  <a:pt x="62" y="165"/>
                  <a:pt x="59" y="165"/>
                  <a:pt x="59" y="165"/>
                </a:cubicBezTo>
                <a:cubicBezTo>
                  <a:pt x="59" y="166"/>
                  <a:pt x="60" y="166"/>
                  <a:pt x="60" y="166"/>
                </a:cubicBezTo>
                <a:cubicBezTo>
                  <a:pt x="61" y="166"/>
                  <a:pt x="62" y="167"/>
                  <a:pt x="61" y="168"/>
                </a:cubicBezTo>
                <a:cubicBezTo>
                  <a:pt x="61" y="168"/>
                  <a:pt x="60" y="168"/>
                  <a:pt x="60" y="169"/>
                </a:cubicBezTo>
                <a:cubicBezTo>
                  <a:pt x="60" y="168"/>
                  <a:pt x="57" y="168"/>
                  <a:pt x="56" y="168"/>
                </a:cubicBezTo>
                <a:cubicBezTo>
                  <a:pt x="55" y="168"/>
                  <a:pt x="55" y="169"/>
                  <a:pt x="55" y="169"/>
                </a:cubicBezTo>
                <a:cubicBezTo>
                  <a:pt x="61" y="170"/>
                  <a:pt x="68" y="170"/>
                  <a:pt x="74" y="171"/>
                </a:cubicBezTo>
                <a:cubicBezTo>
                  <a:pt x="85" y="173"/>
                  <a:pt x="85" y="173"/>
                  <a:pt x="85" y="173"/>
                </a:cubicBezTo>
                <a:cubicBezTo>
                  <a:pt x="86" y="173"/>
                  <a:pt x="88" y="173"/>
                  <a:pt x="89" y="173"/>
                </a:cubicBezTo>
                <a:cubicBezTo>
                  <a:pt x="88" y="172"/>
                  <a:pt x="88" y="171"/>
                  <a:pt x="87" y="170"/>
                </a:cubicBezTo>
                <a:cubicBezTo>
                  <a:pt x="86" y="170"/>
                  <a:pt x="87" y="169"/>
                  <a:pt x="87" y="169"/>
                </a:cubicBezTo>
                <a:cubicBezTo>
                  <a:pt x="88" y="169"/>
                  <a:pt x="89" y="171"/>
                  <a:pt x="90" y="171"/>
                </a:cubicBezTo>
                <a:cubicBezTo>
                  <a:pt x="90" y="169"/>
                  <a:pt x="90" y="168"/>
                  <a:pt x="89" y="167"/>
                </a:cubicBezTo>
                <a:cubicBezTo>
                  <a:pt x="89" y="166"/>
                  <a:pt x="90" y="166"/>
                  <a:pt x="90" y="166"/>
                </a:cubicBezTo>
                <a:cubicBezTo>
                  <a:pt x="89" y="161"/>
                  <a:pt x="90" y="155"/>
                  <a:pt x="90" y="150"/>
                </a:cubicBezTo>
                <a:cubicBezTo>
                  <a:pt x="85" y="149"/>
                  <a:pt x="80" y="149"/>
                  <a:pt x="74" y="149"/>
                </a:cubicBezTo>
                <a:cubicBezTo>
                  <a:pt x="72" y="150"/>
                  <a:pt x="68" y="149"/>
                  <a:pt x="67" y="147"/>
                </a:cubicBezTo>
                <a:cubicBezTo>
                  <a:pt x="72" y="127"/>
                  <a:pt x="79" y="108"/>
                  <a:pt x="84" y="88"/>
                </a:cubicBezTo>
                <a:cubicBezTo>
                  <a:pt x="91" y="65"/>
                  <a:pt x="100" y="43"/>
                  <a:pt x="106" y="19"/>
                </a:cubicBezTo>
                <a:cubicBezTo>
                  <a:pt x="104" y="19"/>
                  <a:pt x="102" y="19"/>
                  <a:pt x="100" y="19"/>
                </a:cubicBezTo>
                <a:close/>
                <a:moveTo>
                  <a:pt x="2" y="157"/>
                </a:moveTo>
                <a:cubicBezTo>
                  <a:pt x="3" y="157"/>
                  <a:pt x="3" y="157"/>
                  <a:pt x="3" y="157"/>
                </a:cubicBezTo>
                <a:cubicBezTo>
                  <a:pt x="5" y="160"/>
                  <a:pt x="8" y="164"/>
                  <a:pt x="10" y="166"/>
                </a:cubicBezTo>
                <a:cubicBezTo>
                  <a:pt x="11" y="166"/>
                  <a:pt x="10" y="165"/>
                  <a:pt x="10" y="165"/>
                </a:cubicBezTo>
                <a:cubicBezTo>
                  <a:pt x="9" y="164"/>
                  <a:pt x="8" y="163"/>
                  <a:pt x="9" y="162"/>
                </a:cubicBezTo>
                <a:cubicBezTo>
                  <a:pt x="9" y="161"/>
                  <a:pt x="10" y="162"/>
                  <a:pt x="11" y="162"/>
                </a:cubicBezTo>
                <a:cubicBezTo>
                  <a:pt x="12" y="148"/>
                  <a:pt x="12" y="148"/>
                  <a:pt x="12" y="148"/>
                </a:cubicBezTo>
                <a:cubicBezTo>
                  <a:pt x="12" y="140"/>
                  <a:pt x="12" y="140"/>
                  <a:pt x="12" y="140"/>
                </a:cubicBezTo>
                <a:cubicBezTo>
                  <a:pt x="15" y="139"/>
                  <a:pt x="18" y="138"/>
                  <a:pt x="22" y="137"/>
                </a:cubicBezTo>
                <a:cubicBezTo>
                  <a:pt x="22" y="137"/>
                  <a:pt x="22" y="137"/>
                  <a:pt x="22" y="137"/>
                </a:cubicBezTo>
                <a:cubicBezTo>
                  <a:pt x="23" y="136"/>
                  <a:pt x="26" y="137"/>
                  <a:pt x="26" y="137"/>
                </a:cubicBezTo>
                <a:cubicBezTo>
                  <a:pt x="31" y="137"/>
                  <a:pt x="36" y="137"/>
                  <a:pt x="41" y="137"/>
                </a:cubicBezTo>
                <a:cubicBezTo>
                  <a:pt x="40" y="136"/>
                  <a:pt x="40" y="134"/>
                  <a:pt x="41" y="133"/>
                </a:cubicBezTo>
                <a:cubicBezTo>
                  <a:pt x="42" y="133"/>
                  <a:pt x="43" y="134"/>
                  <a:pt x="43" y="133"/>
                </a:cubicBezTo>
                <a:cubicBezTo>
                  <a:pt x="46" y="122"/>
                  <a:pt x="46" y="107"/>
                  <a:pt x="48" y="95"/>
                </a:cubicBezTo>
                <a:cubicBezTo>
                  <a:pt x="49" y="93"/>
                  <a:pt x="50" y="90"/>
                  <a:pt x="50" y="87"/>
                </a:cubicBezTo>
                <a:cubicBezTo>
                  <a:pt x="47" y="87"/>
                  <a:pt x="45" y="86"/>
                  <a:pt x="42" y="85"/>
                </a:cubicBezTo>
                <a:cubicBezTo>
                  <a:pt x="38" y="83"/>
                  <a:pt x="38" y="83"/>
                  <a:pt x="38" y="83"/>
                </a:cubicBezTo>
                <a:cubicBezTo>
                  <a:pt x="37" y="82"/>
                  <a:pt x="36" y="81"/>
                  <a:pt x="35" y="80"/>
                </a:cubicBezTo>
                <a:cubicBezTo>
                  <a:pt x="35" y="80"/>
                  <a:pt x="35" y="80"/>
                  <a:pt x="35" y="80"/>
                </a:cubicBezTo>
                <a:cubicBezTo>
                  <a:pt x="34" y="81"/>
                  <a:pt x="33" y="81"/>
                  <a:pt x="32" y="80"/>
                </a:cubicBezTo>
                <a:cubicBezTo>
                  <a:pt x="31" y="80"/>
                  <a:pt x="31" y="79"/>
                  <a:pt x="31" y="78"/>
                </a:cubicBezTo>
                <a:cubicBezTo>
                  <a:pt x="30" y="70"/>
                  <a:pt x="31" y="62"/>
                  <a:pt x="33" y="56"/>
                </a:cubicBezTo>
                <a:cubicBezTo>
                  <a:pt x="34" y="49"/>
                  <a:pt x="37" y="43"/>
                  <a:pt x="36" y="36"/>
                </a:cubicBezTo>
                <a:cubicBezTo>
                  <a:pt x="38" y="35"/>
                  <a:pt x="40" y="35"/>
                  <a:pt x="41" y="36"/>
                </a:cubicBezTo>
                <a:cubicBezTo>
                  <a:pt x="54" y="36"/>
                  <a:pt x="61" y="31"/>
                  <a:pt x="67" y="25"/>
                </a:cubicBezTo>
                <a:cubicBezTo>
                  <a:pt x="68" y="22"/>
                  <a:pt x="68" y="18"/>
                  <a:pt x="69" y="15"/>
                </a:cubicBezTo>
                <a:cubicBezTo>
                  <a:pt x="66" y="16"/>
                  <a:pt x="63" y="16"/>
                  <a:pt x="61" y="17"/>
                </a:cubicBezTo>
                <a:cubicBezTo>
                  <a:pt x="60" y="17"/>
                  <a:pt x="59" y="16"/>
                  <a:pt x="57" y="16"/>
                </a:cubicBezTo>
                <a:cubicBezTo>
                  <a:pt x="57" y="16"/>
                  <a:pt x="57" y="14"/>
                  <a:pt x="57" y="14"/>
                </a:cubicBezTo>
                <a:cubicBezTo>
                  <a:pt x="59" y="13"/>
                  <a:pt x="61" y="12"/>
                  <a:pt x="63" y="12"/>
                </a:cubicBezTo>
                <a:cubicBezTo>
                  <a:pt x="63" y="12"/>
                  <a:pt x="63" y="10"/>
                  <a:pt x="65" y="10"/>
                </a:cubicBezTo>
                <a:cubicBezTo>
                  <a:pt x="64" y="10"/>
                  <a:pt x="65" y="9"/>
                  <a:pt x="65" y="8"/>
                </a:cubicBezTo>
                <a:cubicBezTo>
                  <a:pt x="69" y="7"/>
                  <a:pt x="74" y="8"/>
                  <a:pt x="79" y="7"/>
                </a:cubicBezTo>
                <a:cubicBezTo>
                  <a:pt x="90" y="7"/>
                  <a:pt x="100" y="8"/>
                  <a:pt x="110" y="9"/>
                </a:cubicBezTo>
                <a:cubicBezTo>
                  <a:pt x="110" y="10"/>
                  <a:pt x="111" y="9"/>
                  <a:pt x="111" y="9"/>
                </a:cubicBezTo>
                <a:cubicBezTo>
                  <a:pt x="111" y="6"/>
                  <a:pt x="112" y="3"/>
                  <a:pt x="112" y="1"/>
                </a:cubicBezTo>
                <a:cubicBezTo>
                  <a:pt x="113" y="0"/>
                  <a:pt x="114" y="0"/>
                  <a:pt x="114" y="0"/>
                </a:cubicBezTo>
                <a:cubicBezTo>
                  <a:pt x="116" y="0"/>
                  <a:pt x="117" y="2"/>
                  <a:pt x="117" y="4"/>
                </a:cubicBezTo>
                <a:cubicBezTo>
                  <a:pt x="116" y="5"/>
                  <a:pt x="115" y="8"/>
                  <a:pt x="115" y="10"/>
                </a:cubicBezTo>
                <a:cubicBezTo>
                  <a:pt x="117" y="10"/>
                  <a:pt x="118" y="12"/>
                  <a:pt x="118" y="14"/>
                </a:cubicBezTo>
                <a:cubicBezTo>
                  <a:pt x="118" y="14"/>
                  <a:pt x="117" y="14"/>
                  <a:pt x="117" y="15"/>
                </a:cubicBezTo>
                <a:cubicBezTo>
                  <a:pt x="118" y="14"/>
                  <a:pt x="118" y="15"/>
                  <a:pt x="118" y="15"/>
                </a:cubicBezTo>
                <a:cubicBezTo>
                  <a:pt x="119" y="16"/>
                  <a:pt x="118" y="17"/>
                  <a:pt x="118" y="16"/>
                </a:cubicBezTo>
                <a:cubicBezTo>
                  <a:pt x="117" y="16"/>
                  <a:pt x="116" y="16"/>
                  <a:pt x="115" y="15"/>
                </a:cubicBezTo>
                <a:cubicBezTo>
                  <a:pt x="117" y="20"/>
                  <a:pt x="118" y="23"/>
                  <a:pt x="121" y="26"/>
                </a:cubicBezTo>
                <a:cubicBezTo>
                  <a:pt x="122" y="30"/>
                  <a:pt x="125" y="33"/>
                  <a:pt x="126" y="36"/>
                </a:cubicBezTo>
                <a:cubicBezTo>
                  <a:pt x="127" y="36"/>
                  <a:pt x="128" y="37"/>
                  <a:pt x="127" y="38"/>
                </a:cubicBezTo>
                <a:cubicBezTo>
                  <a:pt x="126" y="38"/>
                  <a:pt x="125" y="38"/>
                  <a:pt x="125" y="38"/>
                </a:cubicBezTo>
                <a:cubicBezTo>
                  <a:pt x="123" y="36"/>
                  <a:pt x="122" y="34"/>
                  <a:pt x="121" y="32"/>
                </a:cubicBezTo>
                <a:cubicBezTo>
                  <a:pt x="119" y="33"/>
                  <a:pt x="118" y="36"/>
                  <a:pt x="119" y="38"/>
                </a:cubicBezTo>
                <a:cubicBezTo>
                  <a:pt x="119" y="39"/>
                  <a:pt x="117" y="38"/>
                  <a:pt x="117" y="40"/>
                </a:cubicBezTo>
                <a:cubicBezTo>
                  <a:pt x="118" y="41"/>
                  <a:pt x="119" y="43"/>
                  <a:pt x="119" y="45"/>
                </a:cubicBezTo>
                <a:cubicBezTo>
                  <a:pt x="119" y="46"/>
                  <a:pt x="117" y="46"/>
                  <a:pt x="117" y="46"/>
                </a:cubicBezTo>
                <a:cubicBezTo>
                  <a:pt x="117" y="47"/>
                  <a:pt x="118" y="49"/>
                  <a:pt x="117" y="50"/>
                </a:cubicBezTo>
                <a:cubicBezTo>
                  <a:pt x="117" y="51"/>
                  <a:pt x="116" y="51"/>
                  <a:pt x="114" y="51"/>
                </a:cubicBezTo>
                <a:cubicBezTo>
                  <a:pt x="116" y="52"/>
                  <a:pt x="115" y="52"/>
                  <a:pt x="114" y="51"/>
                </a:cubicBezTo>
                <a:cubicBezTo>
                  <a:pt x="114" y="51"/>
                  <a:pt x="114" y="51"/>
                  <a:pt x="113" y="52"/>
                </a:cubicBezTo>
                <a:cubicBezTo>
                  <a:pt x="114" y="52"/>
                  <a:pt x="114" y="52"/>
                  <a:pt x="114" y="53"/>
                </a:cubicBezTo>
                <a:cubicBezTo>
                  <a:pt x="113" y="52"/>
                  <a:pt x="113" y="53"/>
                  <a:pt x="113" y="54"/>
                </a:cubicBezTo>
                <a:cubicBezTo>
                  <a:pt x="113" y="55"/>
                  <a:pt x="114" y="57"/>
                  <a:pt x="114" y="59"/>
                </a:cubicBezTo>
                <a:cubicBezTo>
                  <a:pt x="114" y="59"/>
                  <a:pt x="113" y="60"/>
                  <a:pt x="113" y="60"/>
                </a:cubicBezTo>
                <a:cubicBezTo>
                  <a:pt x="113" y="60"/>
                  <a:pt x="112" y="60"/>
                  <a:pt x="112" y="60"/>
                </a:cubicBezTo>
                <a:cubicBezTo>
                  <a:pt x="111" y="60"/>
                  <a:pt x="111" y="61"/>
                  <a:pt x="111" y="63"/>
                </a:cubicBezTo>
                <a:cubicBezTo>
                  <a:pt x="111" y="63"/>
                  <a:pt x="112" y="65"/>
                  <a:pt x="111" y="66"/>
                </a:cubicBezTo>
                <a:cubicBezTo>
                  <a:pt x="111" y="66"/>
                  <a:pt x="111" y="66"/>
                  <a:pt x="110" y="67"/>
                </a:cubicBezTo>
                <a:cubicBezTo>
                  <a:pt x="110" y="67"/>
                  <a:pt x="109" y="67"/>
                  <a:pt x="109" y="67"/>
                </a:cubicBezTo>
                <a:cubicBezTo>
                  <a:pt x="109" y="70"/>
                  <a:pt x="108" y="74"/>
                  <a:pt x="107" y="77"/>
                </a:cubicBezTo>
                <a:cubicBezTo>
                  <a:pt x="107" y="78"/>
                  <a:pt x="107" y="79"/>
                  <a:pt x="108" y="80"/>
                </a:cubicBezTo>
                <a:cubicBezTo>
                  <a:pt x="107" y="80"/>
                  <a:pt x="107" y="80"/>
                  <a:pt x="106" y="79"/>
                </a:cubicBezTo>
                <a:cubicBezTo>
                  <a:pt x="106" y="79"/>
                  <a:pt x="106" y="80"/>
                  <a:pt x="106" y="81"/>
                </a:cubicBezTo>
                <a:cubicBezTo>
                  <a:pt x="107" y="83"/>
                  <a:pt x="108" y="84"/>
                  <a:pt x="109" y="86"/>
                </a:cubicBezTo>
                <a:cubicBezTo>
                  <a:pt x="109" y="86"/>
                  <a:pt x="109" y="88"/>
                  <a:pt x="108" y="88"/>
                </a:cubicBezTo>
                <a:cubicBezTo>
                  <a:pt x="106" y="88"/>
                  <a:pt x="105" y="86"/>
                  <a:pt x="104" y="86"/>
                </a:cubicBezTo>
                <a:cubicBezTo>
                  <a:pt x="104" y="87"/>
                  <a:pt x="103" y="88"/>
                  <a:pt x="104" y="89"/>
                </a:cubicBezTo>
                <a:cubicBezTo>
                  <a:pt x="105" y="90"/>
                  <a:pt x="106" y="91"/>
                  <a:pt x="106" y="93"/>
                </a:cubicBezTo>
                <a:cubicBezTo>
                  <a:pt x="106" y="94"/>
                  <a:pt x="105" y="95"/>
                  <a:pt x="104" y="94"/>
                </a:cubicBezTo>
                <a:cubicBezTo>
                  <a:pt x="103" y="94"/>
                  <a:pt x="103" y="94"/>
                  <a:pt x="102" y="93"/>
                </a:cubicBezTo>
                <a:cubicBezTo>
                  <a:pt x="102" y="93"/>
                  <a:pt x="102" y="94"/>
                  <a:pt x="102" y="94"/>
                </a:cubicBezTo>
                <a:cubicBezTo>
                  <a:pt x="103" y="96"/>
                  <a:pt x="104" y="97"/>
                  <a:pt x="104" y="99"/>
                </a:cubicBezTo>
                <a:cubicBezTo>
                  <a:pt x="104" y="99"/>
                  <a:pt x="103" y="100"/>
                  <a:pt x="103" y="100"/>
                </a:cubicBezTo>
                <a:cubicBezTo>
                  <a:pt x="102" y="100"/>
                  <a:pt x="101" y="99"/>
                  <a:pt x="100" y="99"/>
                </a:cubicBezTo>
                <a:cubicBezTo>
                  <a:pt x="100" y="99"/>
                  <a:pt x="99" y="100"/>
                  <a:pt x="99" y="101"/>
                </a:cubicBezTo>
                <a:cubicBezTo>
                  <a:pt x="99" y="102"/>
                  <a:pt x="100" y="103"/>
                  <a:pt x="100" y="103"/>
                </a:cubicBezTo>
                <a:cubicBezTo>
                  <a:pt x="99" y="104"/>
                  <a:pt x="99" y="104"/>
                  <a:pt x="98" y="104"/>
                </a:cubicBezTo>
                <a:cubicBezTo>
                  <a:pt x="98" y="105"/>
                  <a:pt x="97" y="107"/>
                  <a:pt x="97" y="109"/>
                </a:cubicBezTo>
                <a:cubicBezTo>
                  <a:pt x="97" y="109"/>
                  <a:pt x="98" y="111"/>
                  <a:pt x="97" y="111"/>
                </a:cubicBezTo>
                <a:cubicBezTo>
                  <a:pt x="96" y="111"/>
                  <a:pt x="96" y="111"/>
                  <a:pt x="96" y="112"/>
                </a:cubicBezTo>
                <a:cubicBezTo>
                  <a:pt x="95" y="113"/>
                  <a:pt x="96" y="114"/>
                  <a:pt x="96" y="115"/>
                </a:cubicBezTo>
                <a:cubicBezTo>
                  <a:pt x="94" y="116"/>
                  <a:pt x="94" y="117"/>
                  <a:pt x="94" y="119"/>
                </a:cubicBezTo>
                <a:cubicBezTo>
                  <a:pt x="94" y="119"/>
                  <a:pt x="95" y="120"/>
                  <a:pt x="95" y="121"/>
                </a:cubicBezTo>
                <a:cubicBezTo>
                  <a:pt x="95" y="121"/>
                  <a:pt x="94" y="122"/>
                  <a:pt x="94" y="122"/>
                </a:cubicBezTo>
                <a:cubicBezTo>
                  <a:pt x="93" y="122"/>
                  <a:pt x="93" y="122"/>
                  <a:pt x="92" y="121"/>
                </a:cubicBezTo>
                <a:cubicBezTo>
                  <a:pt x="92" y="122"/>
                  <a:pt x="92" y="123"/>
                  <a:pt x="92" y="124"/>
                </a:cubicBezTo>
                <a:cubicBezTo>
                  <a:pt x="92" y="125"/>
                  <a:pt x="92" y="125"/>
                  <a:pt x="93" y="126"/>
                </a:cubicBezTo>
                <a:cubicBezTo>
                  <a:pt x="91" y="127"/>
                  <a:pt x="89" y="129"/>
                  <a:pt x="91" y="130"/>
                </a:cubicBezTo>
                <a:cubicBezTo>
                  <a:pt x="91" y="131"/>
                  <a:pt x="92" y="132"/>
                  <a:pt x="92" y="133"/>
                </a:cubicBezTo>
                <a:cubicBezTo>
                  <a:pt x="91" y="134"/>
                  <a:pt x="90" y="134"/>
                  <a:pt x="90" y="133"/>
                </a:cubicBezTo>
                <a:cubicBezTo>
                  <a:pt x="90" y="135"/>
                  <a:pt x="89" y="136"/>
                  <a:pt x="90" y="137"/>
                </a:cubicBezTo>
                <a:cubicBezTo>
                  <a:pt x="89" y="138"/>
                  <a:pt x="89" y="138"/>
                  <a:pt x="89" y="138"/>
                </a:cubicBezTo>
                <a:cubicBezTo>
                  <a:pt x="88" y="141"/>
                  <a:pt x="88" y="141"/>
                  <a:pt x="88" y="141"/>
                </a:cubicBezTo>
                <a:cubicBezTo>
                  <a:pt x="90" y="141"/>
                  <a:pt x="92" y="141"/>
                  <a:pt x="93" y="141"/>
                </a:cubicBezTo>
                <a:cubicBezTo>
                  <a:pt x="94" y="140"/>
                  <a:pt x="95" y="139"/>
                  <a:pt x="97" y="140"/>
                </a:cubicBezTo>
                <a:cubicBezTo>
                  <a:pt x="97" y="140"/>
                  <a:pt x="97" y="142"/>
                  <a:pt x="98" y="141"/>
                </a:cubicBezTo>
                <a:cubicBezTo>
                  <a:pt x="100" y="141"/>
                  <a:pt x="103" y="142"/>
                  <a:pt x="103" y="144"/>
                </a:cubicBezTo>
                <a:cubicBezTo>
                  <a:pt x="103" y="145"/>
                  <a:pt x="104" y="146"/>
                  <a:pt x="105" y="147"/>
                </a:cubicBezTo>
                <a:cubicBezTo>
                  <a:pt x="108" y="151"/>
                  <a:pt x="112" y="154"/>
                  <a:pt x="116" y="156"/>
                </a:cubicBezTo>
                <a:cubicBezTo>
                  <a:pt x="116" y="157"/>
                  <a:pt x="115" y="158"/>
                  <a:pt x="115" y="157"/>
                </a:cubicBezTo>
                <a:cubicBezTo>
                  <a:pt x="113" y="157"/>
                  <a:pt x="112" y="156"/>
                  <a:pt x="111" y="155"/>
                </a:cubicBezTo>
                <a:cubicBezTo>
                  <a:pt x="111" y="156"/>
                  <a:pt x="111" y="158"/>
                  <a:pt x="112" y="159"/>
                </a:cubicBezTo>
                <a:cubicBezTo>
                  <a:pt x="110" y="159"/>
                  <a:pt x="110" y="160"/>
                  <a:pt x="110" y="161"/>
                </a:cubicBezTo>
                <a:cubicBezTo>
                  <a:pt x="110" y="162"/>
                  <a:pt x="111" y="162"/>
                  <a:pt x="111" y="163"/>
                </a:cubicBezTo>
                <a:cubicBezTo>
                  <a:pt x="109" y="163"/>
                  <a:pt x="110" y="165"/>
                  <a:pt x="110" y="166"/>
                </a:cubicBezTo>
                <a:cubicBezTo>
                  <a:pt x="110" y="166"/>
                  <a:pt x="111" y="167"/>
                  <a:pt x="110" y="167"/>
                </a:cubicBezTo>
                <a:cubicBezTo>
                  <a:pt x="108" y="167"/>
                  <a:pt x="109" y="168"/>
                  <a:pt x="109" y="169"/>
                </a:cubicBezTo>
                <a:cubicBezTo>
                  <a:pt x="109" y="169"/>
                  <a:pt x="109" y="170"/>
                  <a:pt x="109" y="171"/>
                </a:cubicBezTo>
                <a:cubicBezTo>
                  <a:pt x="109" y="172"/>
                  <a:pt x="110" y="173"/>
                  <a:pt x="109" y="174"/>
                </a:cubicBezTo>
                <a:cubicBezTo>
                  <a:pt x="109" y="174"/>
                  <a:pt x="109" y="174"/>
                  <a:pt x="108" y="174"/>
                </a:cubicBezTo>
                <a:cubicBezTo>
                  <a:pt x="108" y="176"/>
                  <a:pt x="109" y="177"/>
                  <a:pt x="109" y="178"/>
                </a:cubicBezTo>
                <a:cubicBezTo>
                  <a:pt x="109" y="179"/>
                  <a:pt x="108" y="179"/>
                  <a:pt x="108" y="178"/>
                </a:cubicBezTo>
                <a:cubicBezTo>
                  <a:pt x="107" y="179"/>
                  <a:pt x="107" y="181"/>
                  <a:pt x="108" y="181"/>
                </a:cubicBezTo>
                <a:cubicBezTo>
                  <a:pt x="108" y="183"/>
                  <a:pt x="110" y="184"/>
                  <a:pt x="110" y="185"/>
                </a:cubicBezTo>
                <a:cubicBezTo>
                  <a:pt x="110" y="185"/>
                  <a:pt x="109" y="186"/>
                  <a:pt x="109" y="185"/>
                </a:cubicBezTo>
                <a:cubicBezTo>
                  <a:pt x="108" y="185"/>
                  <a:pt x="107" y="184"/>
                  <a:pt x="106" y="184"/>
                </a:cubicBezTo>
                <a:cubicBezTo>
                  <a:pt x="109" y="188"/>
                  <a:pt x="112" y="191"/>
                  <a:pt x="115" y="195"/>
                </a:cubicBezTo>
                <a:cubicBezTo>
                  <a:pt x="115" y="195"/>
                  <a:pt x="116" y="196"/>
                  <a:pt x="114" y="196"/>
                </a:cubicBezTo>
                <a:cubicBezTo>
                  <a:pt x="114" y="196"/>
                  <a:pt x="114" y="195"/>
                  <a:pt x="113" y="195"/>
                </a:cubicBezTo>
                <a:cubicBezTo>
                  <a:pt x="113" y="196"/>
                  <a:pt x="112" y="196"/>
                  <a:pt x="111" y="196"/>
                </a:cubicBezTo>
                <a:cubicBezTo>
                  <a:pt x="109" y="194"/>
                  <a:pt x="107" y="192"/>
                  <a:pt x="105" y="190"/>
                </a:cubicBezTo>
                <a:cubicBezTo>
                  <a:pt x="105" y="190"/>
                  <a:pt x="102" y="189"/>
                  <a:pt x="101" y="189"/>
                </a:cubicBezTo>
                <a:cubicBezTo>
                  <a:pt x="102" y="189"/>
                  <a:pt x="101" y="191"/>
                  <a:pt x="101" y="190"/>
                </a:cubicBezTo>
                <a:cubicBezTo>
                  <a:pt x="98" y="189"/>
                  <a:pt x="93" y="190"/>
                  <a:pt x="89" y="190"/>
                </a:cubicBezTo>
                <a:cubicBezTo>
                  <a:pt x="87" y="190"/>
                  <a:pt x="84" y="190"/>
                  <a:pt x="82" y="189"/>
                </a:cubicBezTo>
                <a:cubicBezTo>
                  <a:pt x="82" y="191"/>
                  <a:pt x="80" y="191"/>
                  <a:pt x="79" y="190"/>
                </a:cubicBezTo>
                <a:cubicBezTo>
                  <a:pt x="78" y="189"/>
                  <a:pt x="76" y="189"/>
                  <a:pt x="75" y="190"/>
                </a:cubicBezTo>
                <a:cubicBezTo>
                  <a:pt x="74" y="190"/>
                  <a:pt x="74" y="190"/>
                  <a:pt x="73" y="190"/>
                </a:cubicBezTo>
                <a:cubicBezTo>
                  <a:pt x="68" y="190"/>
                  <a:pt x="64" y="190"/>
                  <a:pt x="59" y="190"/>
                </a:cubicBezTo>
                <a:cubicBezTo>
                  <a:pt x="56" y="189"/>
                  <a:pt x="53" y="189"/>
                  <a:pt x="51" y="189"/>
                </a:cubicBezTo>
                <a:cubicBezTo>
                  <a:pt x="50" y="189"/>
                  <a:pt x="50" y="188"/>
                  <a:pt x="50" y="188"/>
                </a:cubicBezTo>
                <a:cubicBezTo>
                  <a:pt x="45" y="188"/>
                  <a:pt x="41" y="186"/>
                  <a:pt x="35" y="187"/>
                </a:cubicBezTo>
                <a:cubicBezTo>
                  <a:pt x="36" y="187"/>
                  <a:pt x="37" y="188"/>
                  <a:pt x="37" y="189"/>
                </a:cubicBezTo>
                <a:cubicBezTo>
                  <a:pt x="38" y="189"/>
                  <a:pt x="37" y="190"/>
                  <a:pt x="36" y="190"/>
                </a:cubicBezTo>
                <a:cubicBezTo>
                  <a:pt x="35" y="189"/>
                  <a:pt x="33" y="186"/>
                  <a:pt x="30" y="186"/>
                </a:cubicBezTo>
                <a:cubicBezTo>
                  <a:pt x="30" y="188"/>
                  <a:pt x="32" y="190"/>
                  <a:pt x="33" y="190"/>
                </a:cubicBezTo>
                <a:cubicBezTo>
                  <a:pt x="34" y="191"/>
                  <a:pt x="33" y="192"/>
                  <a:pt x="34" y="193"/>
                </a:cubicBezTo>
                <a:cubicBezTo>
                  <a:pt x="34" y="194"/>
                  <a:pt x="33" y="194"/>
                  <a:pt x="33" y="194"/>
                </a:cubicBezTo>
                <a:cubicBezTo>
                  <a:pt x="30" y="191"/>
                  <a:pt x="28" y="189"/>
                  <a:pt x="25" y="186"/>
                </a:cubicBezTo>
                <a:cubicBezTo>
                  <a:pt x="25" y="186"/>
                  <a:pt x="24" y="186"/>
                  <a:pt x="24" y="187"/>
                </a:cubicBezTo>
                <a:cubicBezTo>
                  <a:pt x="23" y="186"/>
                  <a:pt x="21" y="185"/>
                  <a:pt x="20" y="183"/>
                </a:cubicBezTo>
                <a:cubicBezTo>
                  <a:pt x="17" y="176"/>
                  <a:pt x="11" y="171"/>
                  <a:pt x="7" y="165"/>
                </a:cubicBezTo>
                <a:cubicBezTo>
                  <a:pt x="4" y="163"/>
                  <a:pt x="2" y="160"/>
                  <a:pt x="1" y="157"/>
                </a:cubicBezTo>
                <a:cubicBezTo>
                  <a:pt x="0" y="156"/>
                  <a:pt x="1" y="156"/>
                  <a:pt x="2" y="156"/>
                </a:cubicBezTo>
                <a:cubicBezTo>
                  <a:pt x="2" y="156"/>
                  <a:pt x="2" y="157"/>
                  <a:pt x="2" y="157"/>
                </a:cubicBezTo>
                <a:close/>
              </a:path>
            </a:pathLst>
          </a:custGeom>
          <a:solidFill>
            <a:srgbClr val="B2332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6" name="MH_Other_2"/>
          <p:cNvSpPr>
            <a:spLocks noEditPoints="1"/>
          </p:cNvSpPr>
          <p:nvPr>
            <p:custDataLst>
              <p:tags r:id="rId8"/>
            </p:custDataLst>
          </p:nvPr>
        </p:nvSpPr>
        <p:spPr bwMode="auto">
          <a:xfrm>
            <a:off x="513686" y="2160481"/>
            <a:ext cx="507689" cy="506269"/>
          </a:xfrm>
          <a:custGeom>
            <a:avLst/>
            <a:gdLst>
              <a:gd name="T0" fmla="*/ 2147483646 w 168"/>
              <a:gd name="T1" fmla="*/ 2147483646 h 213"/>
              <a:gd name="T2" fmla="*/ 2147483646 w 168"/>
              <a:gd name="T3" fmla="*/ 2147483646 h 213"/>
              <a:gd name="T4" fmla="*/ 2147483646 w 168"/>
              <a:gd name="T5" fmla="*/ 2147483646 h 213"/>
              <a:gd name="T6" fmla="*/ 2147483646 w 168"/>
              <a:gd name="T7" fmla="*/ 2147483646 h 213"/>
              <a:gd name="T8" fmla="*/ 2147483646 w 168"/>
              <a:gd name="T9" fmla="*/ 2147483646 h 213"/>
              <a:gd name="T10" fmla="*/ 2147483646 w 168"/>
              <a:gd name="T11" fmla="*/ 2147483646 h 213"/>
              <a:gd name="T12" fmla="*/ 2147483646 w 168"/>
              <a:gd name="T13" fmla="*/ 2147483646 h 213"/>
              <a:gd name="T14" fmla="*/ 2147483646 w 168"/>
              <a:gd name="T15" fmla="*/ 2147483646 h 213"/>
              <a:gd name="T16" fmla="*/ 2147483646 w 168"/>
              <a:gd name="T17" fmla="*/ 2147483646 h 213"/>
              <a:gd name="T18" fmla="*/ 2147483646 w 168"/>
              <a:gd name="T19" fmla="*/ 2147483646 h 213"/>
              <a:gd name="T20" fmla="*/ 2147483646 w 168"/>
              <a:gd name="T21" fmla="*/ 2147483646 h 213"/>
              <a:gd name="T22" fmla="*/ 2147483646 w 168"/>
              <a:gd name="T23" fmla="*/ 2147483646 h 213"/>
              <a:gd name="T24" fmla="*/ 2147483646 w 168"/>
              <a:gd name="T25" fmla="*/ 2147483646 h 213"/>
              <a:gd name="T26" fmla="*/ 2147483646 w 168"/>
              <a:gd name="T27" fmla="*/ 2147483646 h 213"/>
              <a:gd name="T28" fmla="*/ 2147483646 w 168"/>
              <a:gd name="T29" fmla="*/ 2147483646 h 213"/>
              <a:gd name="T30" fmla="*/ 2147483646 w 168"/>
              <a:gd name="T31" fmla="*/ 2147483646 h 213"/>
              <a:gd name="T32" fmla="*/ 2147483646 w 168"/>
              <a:gd name="T33" fmla="*/ 2147483646 h 213"/>
              <a:gd name="T34" fmla="*/ 2147483646 w 168"/>
              <a:gd name="T35" fmla="*/ 2147483646 h 213"/>
              <a:gd name="T36" fmla="*/ 2147483646 w 168"/>
              <a:gd name="T37" fmla="*/ 2147483646 h 213"/>
              <a:gd name="T38" fmla="*/ 2147483646 w 168"/>
              <a:gd name="T39" fmla="*/ 2147483646 h 213"/>
              <a:gd name="T40" fmla="*/ 2147483646 w 168"/>
              <a:gd name="T41" fmla="*/ 2147483646 h 213"/>
              <a:gd name="T42" fmla="*/ 2147483646 w 168"/>
              <a:gd name="T43" fmla="*/ 2147483646 h 213"/>
              <a:gd name="T44" fmla="*/ 2147483646 w 168"/>
              <a:gd name="T45" fmla="*/ 2147483646 h 213"/>
              <a:gd name="T46" fmla="*/ 2147483646 w 168"/>
              <a:gd name="T47" fmla="*/ 2147483646 h 213"/>
              <a:gd name="T48" fmla="*/ 2147483646 w 168"/>
              <a:gd name="T49" fmla="*/ 2147483646 h 213"/>
              <a:gd name="T50" fmla="*/ 2147483646 w 168"/>
              <a:gd name="T51" fmla="*/ 2147483646 h 213"/>
              <a:gd name="T52" fmla="*/ 2147483646 w 168"/>
              <a:gd name="T53" fmla="*/ 2147483646 h 213"/>
              <a:gd name="T54" fmla="*/ 2147483646 w 168"/>
              <a:gd name="T55" fmla="*/ 2147483646 h 213"/>
              <a:gd name="T56" fmla="*/ 2147483646 w 168"/>
              <a:gd name="T57" fmla="*/ 2147483646 h 213"/>
              <a:gd name="T58" fmla="*/ 2147483646 w 168"/>
              <a:gd name="T59" fmla="*/ 2147483646 h 213"/>
              <a:gd name="T60" fmla="*/ 2147483646 w 168"/>
              <a:gd name="T61" fmla="*/ 2147483646 h 213"/>
              <a:gd name="T62" fmla="*/ 2147483646 w 168"/>
              <a:gd name="T63" fmla="*/ 2147483646 h 213"/>
              <a:gd name="T64" fmla="*/ 2147483646 w 168"/>
              <a:gd name="T65" fmla="*/ 2147483646 h 213"/>
              <a:gd name="T66" fmla="*/ 2147483646 w 168"/>
              <a:gd name="T67" fmla="*/ 2147483646 h 213"/>
              <a:gd name="T68" fmla="*/ 2147483646 w 168"/>
              <a:gd name="T69" fmla="*/ 2147483646 h 213"/>
              <a:gd name="T70" fmla="*/ 2147483646 w 168"/>
              <a:gd name="T71" fmla="*/ 2147483646 h 213"/>
              <a:gd name="T72" fmla="*/ 2147483646 w 168"/>
              <a:gd name="T73" fmla="*/ 2147483646 h 213"/>
              <a:gd name="T74" fmla="*/ 2147483646 w 168"/>
              <a:gd name="T75" fmla="*/ 2147483646 h 213"/>
              <a:gd name="T76" fmla="*/ 2147483646 w 168"/>
              <a:gd name="T77" fmla="*/ 2147483646 h 213"/>
              <a:gd name="T78" fmla="*/ 2147483646 w 168"/>
              <a:gd name="T79" fmla="*/ 2147483646 h 213"/>
              <a:gd name="T80" fmla="*/ 2147483646 w 168"/>
              <a:gd name="T81" fmla="*/ 2147483646 h 213"/>
              <a:gd name="T82" fmla="*/ 2147483646 w 168"/>
              <a:gd name="T83" fmla="*/ 2147483646 h 213"/>
              <a:gd name="T84" fmla="*/ 2147483646 w 168"/>
              <a:gd name="T85" fmla="*/ 2147483646 h 213"/>
              <a:gd name="T86" fmla="*/ 2147483646 w 168"/>
              <a:gd name="T87" fmla="*/ 2147483646 h 213"/>
              <a:gd name="T88" fmla="*/ 2147483646 w 168"/>
              <a:gd name="T89" fmla="*/ 2147483646 h 213"/>
              <a:gd name="T90" fmla="*/ 2147483646 w 168"/>
              <a:gd name="T91" fmla="*/ 2147483646 h 213"/>
              <a:gd name="T92" fmla="*/ 2147483646 w 168"/>
              <a:gd name="T93" fmla="*/ 2147483646 h 213"/>
              <a:gd name="T94" fmla="*/ 2147483646 w 168"/>
              <a:gd name="T95" fmla="*/ 2147483646 h 213"/>
              <a:gd name="T96" fmla="*/ 2147483646 w 168"/>
              <a:gd name="T97" fmla="*/ 2147483646 h 213"/>
              <a:gd name="T98" fmla="*/ 2147483646 w 168"/>
              <a:gd name="T99" fmla="*/ 2147483646 h 213"/>
              <a:gd name="T100" fmla="*/ 2147483646 w 168"/>
              <a:gd name="T101" fmla="*/ 2147483646 h 213"/>
              <a:gd name="T102" fmla="*/ 2147483646 w 168"/>
              <a:gd name="T103" fmla="*/ 2147483646 h 213"/>
              <a:gd name="T104" fmla="*/ 2147483646 w 168"/>
              <a:gd name="T105" fmla="*/ 2147483646 h 213"/>
              <a:gd name="T106" fmla="*/ 2147483646 w 168"/>
              <a:gd name="T107" fmla="*/ 2147483646 h 213"/>
              <a:gd name="T108" fmla="*/ 2147483646 w 168"/>
              <a:gd name="T109" fmla="*/ 2147483646 h 213"/>
              <a:gd name="T110" fmla="*/ 2147483646 w 168"/>
              <a:gd name="T111" fmla="*/ 2147483646 h 213"/>
              <a:gd name="T112" fmla="*/ 2147483646 w 168"/>
              <a:gd name="T113" fmla="*/ 2147483646 h 213"/>
              <a:gd name="T114" fmla="*/ 2147483646 w 168"/>
              <a:gd name="T115" fmla="*/ 2147483646 h 213"/>
              <a:gd name="T116" fmla="*/ 2147483646 w 168"/>
              <a:gd name="T117" fmla="*/ 2147483646 h 213"/>
              <a:gd name="T118" fmla="*/ 2147483646 w 168"/>
              <a:gd name="T119" fmla="*/ 2147483646 h 213"/>
              <a:gd name="T120" fmla="*/ 2147483646 w 168"/>
              <a:gd name="T121" fmla="*/ 2147483646 h 213"/>
              <a:gd name="T122" fmla="*/ 2147483646 w 168"/>
              <a:gd name="T123" fmla="*/ 2147483646 h 2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68" h="213">
                <a:moveTo>
                  <a:pt x="74" y="183"/>
                </a:moveTo>
                <a:cubicBezTo>
                  <a:pt x="73" y="183"/>
                  <a:pt x="72" y="184"/>
                  <a:pt x="72" y="184"/>
                </a:cubicBezTo>
                <a:cubicBezTo>
                  <a:pt x="73" y="184"/>
                  <a:pt x="74" y="184"/>
                  <a:pt x="74" y="183"/>
                </a:cubicBezTo>
                <a:close/>
                <a:moveTo>
                  <a:pt x="92" y="190"/>
                </a:moveTo>
                <a:cubicBezTo>
                  <a:pt x="92" y="190"/>
                  <a:pt x="92" y="190"/>
                  <a:pt x="93" y="189"/>
                </a:cubicBezTo>
                <a:cubicBezTo>
                  <a:pt x="93" y="189"/>
                  <a:pt x="94" y="189"/>
                  <a:pt x="94" y="188"/>
                </a:cubicBezTo>
                <a:cubicBezTo>
                  <a:pt x="93" y="188"/>
                  <a:pt x="93" y="189"/>
                  <a:pt x="93" y="189"/>
                </a:cubicBezTo>
                <a:lnTo>
                  <a:pt x="92" y="190"/>
                </a:lnTo>
                <a:close/>
                <a:moveTo>
                  <a:pt x="9" y="149"/>
                </a:moveTo>
                <a:cubicBezTo>
                  <a:pt x="10" y="149"/>
                  <a:pt x="10" y="148"/>
                  <a:pt x="10" y="148"/>
                </a:cubicBezTo>
                <a:cubicBezTo>
                  <a:pt x="9" y="148"/>
                  <a:pt x="9" y="149"/>
                  <a:pt x="9" y="149"/>
                </a:cubicBezTo>
                <a:close/>
                <a:moveTo>
                  <a:pt x="26" y="80"/>
                </a:moveTo>
                <a:cubicBezTo>
                  <a:pt x="27" y="79"/>
                  <a:pt x="27" y="78"/>
                  <a:pt x="27" y="78"/>
                </a:cubicBezTo>
                <a:cubicBezTo>
                  <a:pt x="26" y="77"/>
                  <a:pt x="26" y="79"/>
                  <a:pt x="26" y="80"/>
                </a:cubicBezTo>
                <a:close/>
                <a:moveTo>
                  <a:pt x="29" y="88"/>
                </a:moveTo>
                <a:cubicBezTo>
                  <a:pt x="29" y="87"/>
                  <a:pt x="29" y="87"/>
                  <a:pt x="30" y="86"/>
                </a:cubicBezTo>
                <a:cubicBezTo>
                  <a:pt x="30" y="86"/>
                  <a:pt x="30" y="85"/>
                  <a:pt x="29" y="85"/>
                </a:cubicBezTo>
                <a:cubicBezTo>
                  <a:pt x="29" y="86"/>
                  <a:pt x="29" y="87"/>
                  <a:pt x="29" y="88"/>
                </a:cubicBezTo>
                <a:close/>
                <a:moveTo>
                  <a:pt x="40" y="88"/>
                </a:moveTo>
                <a:cubicBezTo>
                  <a:pt x="40" y="88"/>
                  <a:pt x="41" y="87"/>
                  <a:pt x="41" y="87"/>
                </a:cubicBezTo>
                <a:cubicBezTo>
                  <a:pt x="41" y="87"/>
                  <a:pt x="41" y="86"/>
                  <a:pt x="42" y="86"/>
                </a:cubicBezTo>
                <a:cubicBezTo>
                  <a:pt x="42" y="86"/>
                  <a:pt x="42" y="85"/>
                  <a:pt x="42" y="85"/>
                </a:cubicBezTo>
                <a:cubicBezTo>
                  <a:pt x="42" y="86"/>
                  <a:pt x="42" y="86"/>
                  <a:pt x="42" y="86"/>
                </a:cubicBezTo>
                <a:cubicBezTo>
                  <a:pt x="41" y="86"/>
                  <a:pt x="41" y="86"/>
                  <a:pt x="41" y="87"/>
                </a:cubicBezTo>
                <a:cubicBezTo>
                  <a:pt x="40" y="87"/>
                  <a:pt x="40" y="88"/>
                  <a:pt x="40" y="88"/>
                </a:cubicBezTo>
                <a:close/>
                <a:moveTo>
                  <a:pt x="62" y="76"/>
                </a:moveTo>
                <a:cubicBezTo>
                  <a:pt x="63" y="75"/>
                  <a:pt x="63" y="75"/>
                  <a:pt x="63" y="75"/>
                </a:cubicBezTo>
                <a:cubicBezTo>
                  <a:pt x="63" y="75"/>
                  <a:pt x="64" y="75"/>
                  <a:pt x="64" y="74"/>
                </a:cubicBezTo>
                <a:cubicBezTo>
                  <a:pt x="64" y="74"/>
                  <a:pt x="64" y="74"/>
                  <a:pt x="64" y="74"/>
                </a:cubicBezTo>
                <a:cubicBezTo>
                  <a:pt x="65" y="73"/>
                  <a:pt x="65" y="73"/>
                  <a:pt x="65" y="73"/>
                </a:cubicBezTo>
                <a:cubicBezTo>
                  <a:pt x="64" y="74"/>
                  <a:pt x="64" y="74"/>
                  <a:pt x="64" y="74"/>
                </a:cubicBezTo>
                <a:cubicBezTo>
                  <a:pt x="64" y="74"/>
                  <a:pt x="64" y="74"/>
                  <a:pt x="64" y="74"/>
                </a:cubicBezTo>
                <a:cubicBezTo>
                  <a:pt x="63" y="74"/>
                  <a:pt x="63" y="75"/>
                  <a:pt x="63" y="75"/>
                </a:cubicBezTo>
                <a:lnTo>
                  <a:pt x="62" y="76"/>
                </a:lnTo>
                <a:close/>
                <a:moveTo>
                  <a:pt x="26" y="60"/>
                </a:moveTo>
                <a:cubicBezTo>
                  <a:pt x="26" y="59"/>
                  <a:pt x="26" y="59"/>
                  <a:pt x="26" y="59"/>
                </a:cubicBezTo>
                <a:cubicBezTo>
                  <a:pt x="27" y="59"/>
                  <a:pt x="27" y="58"/>
                  <a:pt x="28" y="58"/>
                </a:cubicBezTo>
                <a:cubicBezTo>
                  <a:pt x="28" y="56"/>
                  <a:pt x="26" y="58"/>
                  <a:pt x="26" y="59"/>
                </a:cubicBezTo>
                <a:lnTo>
                  <a:pt x="26" y="60"/>
                </a:lnTo>
                <a:close/>
                <a:moveTo>
                  <a:pt x="29" y="52"/>
                </a:moveTo>
                <a:cubicBezTo>
                  <a:pt x="29" y="52"/>
                  <a:pt x="29" y="52"/>
                  <a:pt x="29" y="52"/>
                </a:cubicBezTo>
                <a:cubicBezTo>
                  <a:pt x="30" y="51"/>
                  <a:pt x="30" y="51"/>
                  <a:pt x="30" y="51"/>
                </a:cubicBezTo>
                <a:cubicBezTo>
                  <a:pt x="30" y="51"/>
                  <a:pt x="30" y="51"/>
                  <a:pt x="30" y="51"/>
                </a:cubicBezTo>
                <a:cubicBezTo>
                  <a:pt x="30" y="50"/>
                  <a:pt x="30" y="50"/>
                  <a:pt x="30" y="50"/>
                </a:cubicBezTo>
                <a:cubicBezTo>
                  <a:pt x="31" y="49"/>
                  <a:pt x="32" y="49"/>
                  <a:pt x="32" y="48"/>
                </a:cubicBezTo>
                <a:cubicBezTo>
                  <a:pt x="31" y="48"/>
                  <a:pt x="31" y="49"/>
                  <a:pt x="30" y="50"/>
                </a:cubicBezTo>
                <a:cubicBezTo>
                  <a:pt x="30" y="51"/>
                  <a:pt x="30" y="51"/>
                  <a:pt x="30" y="51"/>
                </a:cubicBezTo>
                <a:cubicBezTo>
                  <a:pt x="30" y="51"/>
                  <a:pt x="30" y="51"/>
                  <a:pt x="30" y="51"/>
                </a:cubicBezTo>
                <a:cubicBezTo>
                  <a:pt x="29" y="52"/>
                  <a:pt x="29" y="52"/>
                  <a:pt x="29" y="52"/>
                </a:cubicBezTo>
                <a:close/>
                <a:moveTo>
                  <a:pt x="73" y="202"/>
                </a:moveTo>
                <a:cubicBezTo>
                  <a:pt x="72" y="202"/>
                  <a:pt x="72" y="201"/>
                  <a:pt x="72" y="200"/>
                </a:cubicBezTo>
                <a:cubicBezTo>
                  <a:pt x="73" y="200"/>
                  <a:pt x="74" y="200"/>
                  <a:pt x="74" y="201"/>
                </a:cubicBezTo>
                <a:cubicBezTo>
                  <a:pt x="74" y="201"/>
                  <a:pt x="73" y="201"/>
                  <a:pt x="73" y="202"/>
                </a:cubicBezTo>
                <a:close/>
                <a:moveTo>
                  <a:pt x="129" y="175"/>
                </a:moveTo>
                <a:cubicBezTo>
                  <a:pt x="129" y="175"/>
                  <a:pt x="130" y="175"/>
                  <a:pt x="130" y="175"/>
                </a:cubicBezTo>
                <a:cubicBezTo>
                  <a:pt x="131" y="175"/>
                  <a:pt x="132" y="176"/>
                  <a:pt x="133" y="175"/>
                </a:cubicBezTo>
                <a:lnTo>
                  <a:pt x="129" y="175"/>
                </a:lnTo>
                <a:close/>
                <a:moveTo>
                  <a:pt x="42" y="27"/>
                </a:moveTo>
                <a:cubicBezTo>
                  <a:pt x="43" y="27"/>
                  <a:pt x="43" y="26"/>
                  <a:pt x="43" y="25"/>
                </a:cubicBezTo>
                <a:cubicBezTo>
                  <a:pt x="43" y="25"/>
                  <a:pt x="42" y="26"/>
                  <a:pt x="42" y="26"/>
                </a:cubicBezTo>
                <a:cubicBezTo>
                  <a:pt x="42" y="26"/>
                  <a:pt x="41" y="27"/>
                  <a:pt x="42" y="27"/>
                </a:cubicBezTo>
                <a:close/>
                <a:moveTo>
                  <a:pt x="32" y="144"/>
                </a:moveTo>
                <a:cubicBezTo>
                  <a:pt x="32" y="143"/>
                  <a:pt x="32" y="143"/>
                  <a:pt x="32" y="143"/>
                </a:cubicBezTo>
                <a:cubicBezTo>
                  <a:pt x="33" y="143"/>
                  <a:pt x="33" y="143"/>
                  <a:pt x="33" y="143"/>
                </a:cubicBezTo>
                <a:cubicBezTo>
                  <a:pt x="34" y="142"/>
                  <a:pt x="35" y="141"/>
                  <a:pt x="35" y="140"/>
                </a:cubicBezTo>
                <a:cubicBezTo>
                  <a:pt x="35" y="140"/>
                  <a:pt x="34" y="141"/>
                  <a:pt x="33" y="142"/>
                </a:cubicBezTo>
                <a:cubicBezTo>
                  <a:pt x="33" y="142"/>
                  <a:pt x="33" y="143"/>
                  <a:pt x="33" y="143"/>
                </a:cubicBezTo>
                <a:cubicBezTo>
                  <a:pt x="32" y="143"/>
                  <a:pt x="32" y="143"/>
                  <a:pt x="32" y="143"/>
                </a:cubicBezTo>
                <a:lnTo>
                  <a:pt x="32" y="144"/>
                </a:lnTo>
                <a:close/>
                <a:moveTo>
                  <a:pt x="64" y="81"/>
                </a:moveTo>
                <a:cubicBezTo>
                  <a:pt x="63" y="81"/>
                  <a:pt x="63" y="81"/>
                  <a:pt x="62" y="82"/>
                </a:cubicBezTo>
                <a:cubicBezTo>
                  <a:pt x="62" y="82"/>
                  <a:pt x="60" y="83"/>
                  <a:pt x="61" y="83"/>
                </a:cubicBezTo>
                <a:cubicBezTo>
                  <a:pt x="63" y="83"/>
                  <a:pt x="63" y="82"/>
                  <a:pt x="64" y="81"/>
                </a:cubicBezTo>
                <a:close/>
                <a:moveTo>
                  <a:pt x="46" y="76"/>
                </a:moveTo>
                <a:cubicBezTo>
                  <a:pt x="46" y="76"/>
                  <a:pt x="46" y="76"/>
                  <a:pt x="46" y="76"/>
                </a:cubicBezTo>
                <a:cubicBezTo>
                  <a:pt x="47" y="75"/>
                  <a:pt x="48" y="74"/>
                  <a:pt x="48" y="73"/>
                </a:cubicBezTo>
                <a:cubicBezTo>
                  <a:pt x="48" y="71"/>
                  <a:pt x="47" y="73"/>
                  <a:pt x="47" y="73"/>
                </a:cubicBezTo>
                <a:cubicBezTo>
                  <a:pt x="47" y="74"/>
                  <a:pt x="46" y="75"/>
                  <a:pt x="46" y="76"/>
                </a:cubicBezTo>
                <a:close/>
                <a:moveTo>
                  <a:pt x="92" y="190"/>
                </a:moveTo>
                <a:cubicBezTo>
                  <a:pt x="88" y="192"/>
                  <a:pt x="88" y="192"/>
                  <a:pt x="88" y="192"/>
                </a:cubicBezTo>
                <a:cubicBezTo>
                  <a:pt x="88" y="193"/>
                  <a:pt x="89" y="193"/>
                  <a:pt x="89" y="193"/>
                </a:cubicBezTo>
                <a:cubicBezTo>
                  <a:pt x="90" y="192"/>
                  <a:pt x="91" y="191"/>
                  <a:pt x="92" y="190"/>
                </a:cubicBezTo>
                <a:close/>
                <a:moveTo>
                  <a:pt x="40" y="88"/>
                </a:moveTo>
                <a:cubicBezTo>
                  <a:pt x="40" y="88"/>
                  <a:pt x="40" y="88"/>
                  <a:pt x="39" y="88"/>
                </a:cubicBezTo>
                <a:cubicBezTo>
                  <a:pt x="38" y="89"/>
                  <a:pt x="38" y="91"/>
                  <a:pt x="37" y="92"/>
                </a:cubicBezTo>
                <a:cubicBezTo>
                  <a:pt x="36" y="92"/>
                  <a:pt x="37" y="93"/>
                  <a:pt x="37" y="93"/>
                </a:cubicBezTo>
                <a:lnTo>
                  <a:pt x="40" y="88"/>
                </a:lnTo>
                <a:close/>
                <a:moveTo>
                  <a:pt x="88" y="80"/>
                </a:moveTo>
                <a:cubicBezTo>
                  <a:pt x="88" y="80"/>
                  <a:pt x="89" y="80"/>
                  <a:pt x="89" y="80"/>
                </a:cubicBezTo>
                <a:cubicBezTo>
                  <a:pt x="89" y="79"/>
                  <a:pt x="90" y="78"/>
                  <a:pt x="90" y="76"/>
                </a:cubicBezTo>
                <a:cubicBezTo>
                  <a:pt x="89" y="77"/>
                  <a:pt x="89" y="78"/>
                  <a:pt x="88" y="79"/>
                </a:cubicBezTo>
                <a:cubicBezTo>
                  <a:pt x="88" y="80"/>
                  <a:pt x="87" y="80"/>
                  <a:pt x="88" y="80"/>
                </a:cubicBezTo>
                <a:close/>
                <a:moveTo>
                  <a:pt x="70" y="182"/>
                </a:moveTo>
                <a:cubicBezTo>
                  <a:pt x="69" y="182"/>
                  <a:pt x="69" y="182"/>
                  <a:pt x="69" y="182"/>
                </a:cubicBezTo>
                <a:cubicBezTo>
                  <a:pt x="68" y="183"/>
                  <a:pt x="66" y="185"/>
                  <a:pt x="66" y="187"/>
                </a:cubicBezTo>
                <a:cubicBezTo>
                  <a:pt x="67" y="185"/>
                  <a:pt x="68" y="184"/>
                  <a:pt x="70" y="182"/>
                </a:cubicBezTo>
                <a:close/>
                <a:moveTo>
                  <a:pt x="45" y="81"/>
                </a:moveTo>
                <a:cubicBezTo>
                  <a:pt x="45" y="80"/>
                  <a:pt x="46" y="80"/>
                  <a:pt x="46" y="80"/>
                </a:cubicBezTo>
                <a:cubicBezTo>
                  <a:pt x="47" y="78"/>
                  <a:pt x="48" y="77"/>
                  <a:pt x="49" y="75"/>
                </a:cubicBezTo>
                <a:cubicBezTo>
                  <a:pt x="48" y="76"/>
                  <a:pt x="46" y="78"/>
                  <a:pt x="45" y="81"/>
                </a:cubicBezTo>
                <a:close/>
                <a:moveTo>
                  <a:pt x="63" y="79"/>
                </a:moveTo>
                <a:cubicBezTo>
                  <a:pt x="63" y="78"/>
                  <a:pt x="63" y="78"/>
                  <a:pt x="63" y="78"/>
                </a:cubicBezTo>
                <a:cubicBezTo>
                  <a:pt x="64" y="78"/>
                  <a:pt x="64" y="78"/>
                  <a:pt x="64" y="77"/>
                </a:cubicBezTo>
                <a:cubicBezTo>
                  <a:pt x="64" y="77"/>
                  <a:pt x="65" y="77"/>
                  <a:pt x="65" y="76"/>
                </a:cubicBezTo>
                <a:cubicBezTo>
                  <a:pt x="65" y="76"/>
                  <a:pt x="65" y="76"/>
                  <a:pt x="66" y="76"/>
                </a:cubicBezTo>
                <a:cubicBezTo>
                  <a:pt x="67" y="75"/>
                  <a:pt x="67" y="74"/>
                  <a:pt x="68" y="73"/>
                </a:cubicBezTo>
                <a:cubicBezTo>
                  <a:pt x="68" y="73"/>
                  <a:pt x="68" y="73"/>
                  <a:pt x="68" y="73"/>
                </a:cubicBezTo>
                <a:cubicBezTo>
                  <a:pt x="68" y="73"/>
                  <a:pt x="68" y="73"/>
                  <a:pt x="68" y="73"/>
                </a:cubicBezTo>
                <a:cubicBezTo>
                  <a:pt x="67" y="74"/>
                  <a:pt x="66" y="75"/>
                  <a:pt x="66" y="76"/>
                </a:cubicBezTo>
                <a:cubicBezTo>
                  <a:pt x="65" y="76"/>
                  <a:pt x="65" y="76"/>
                  <a:pt x="65" y="76"/>
                </a:cubicBezTo>
                <a:cubicBezTo>
                  <a:pt x="64" y="76"/>
                  <a:pt x="64" y="77"/>
                  <a:pt x="64" y="77"/>
                </a:cubicBezTo>
                <a:cubicBezTo>
                  <a:pt x="63" y="77"/>
                  <a:pt x="63" y="78"/>
                  <a:pt x="63" y="78"/>
                </a:cubicBezTo>
                <a:lnTo>
                  <a:pt x="63" y="79"/>
                </a:lnTo>
                <a:close/>
                <a:moveTo>
                  <a:pt x="24" y="151"/>
                </a:moveTo>
                <a:cubicBezTo>
                  <a:pt x="23" y="151"/>
                  <a:pt x="22" y="153"/>
                  <a:pt x="21" y="153"/>
                </a:cubicBezTo>
                <a:cubicBezTo>
                  <a:pt x="20" y="153"/>
                  <a:pt x="20" y="155"/>
                  <a:pt x="20" y="155"/>
                </a:cubicBezTo>
                <a:cubicBezTo>
                  <a:pt x="21" y="154"/>
                  <a:pt x="23" y="153"/>
                  <a:pt x="24" y="151"/>
                </a:cubicBezTo>
                <a:close/>
                <a:moveTo>
                  <a:pt x="55" y="176"/>
                </a:moveTo>
                <a:cubicBezTo>
                  <a:pt x="56" y="175"/>
                  <a:pt x="56" y="175"/>
                  <a:pt x="56" y="175"/>
                </a:cubicBezTo>
                <a:cubicBezTo>
                  <a:pt x="56" y="175"/>
                  <a:pt x="56" y="175"/>
                  <a:pt x="56" y="175"/>
                </a:cubicBezTo>
                <a:cubicBezTo>
                  <a:pt x="57" y="174"/>
                  <a:pt x="59" y="173"/>
                  <a:pt x="60" y="171"/>
                </a:cubicBezTo>
                <a:cubicBezTo>
                  <a:pt x="60" y="171"/>
                  <a:pt x="59" y="171"/>
                  <a:pt x="59" y="171"/>
                </a:cubicBezTo>
                <a:cubicBezTo>
                  <a:pt x="58" y="173"/>
                  <a:pt x="57" y="173"/>
                  <a:pt x="56" y="175"/>
                </a:cubicBezTo>
                <a:cubicBezTo>
                  <a:pt x="56" y="175"/>
                  <a:pt x="56" y="175"/>
                  <a:pt x="56" y="175"/>
                </a:cubicBezTo>
                <a:lnTo>
                  <a:pt x="55" y="176"/>
                </a:lnTo>
                <a:close/>
                <a:moveTo>
                  <a:pt x="55" y="78"/>
                </a:moveTo>
                <a:cubicBezTo>
                  <a:pt x="56" y="77"/>
                  <a:pt x="58" y="76"/>
                  <a:pt x="58" y="75"/>
                </a:cubicBezTo>
                <a:cubicBezTo>
                  <a:pt x="57" y="75"/>
                  <a:pt x="56" y="76"/>
                  <a:pt x="55" y="76"/>
                </a:cubicBezTo>
                <a:cubicBezTo>
                  <a:pt x="55" y="77"/>
                  <a:pt x="55" y="77"/>
                  <a:pt x="55" y="78"/>
                </a:cubicBezTo>
                <a:close/>
                <a:moveTo>
                  <a:pt x="36" y="180"/>
                </a:moveTo>
                <a:cubicBezTo>
                  <a:pt x="37" y="180"/>
                  <a:pt x="37" y="179"/>
                  <a:pt x="37" y="179"/>
                </a:cubicBezTo>
                <a:cubicBezTo>
                  <a:pt x="37" y="179"/>
                  <a:pt x="37" y="179"/>
                  <a:pt x="37" y="179"/>
                </a:cubicBezTo>
                <a:cubicBezTo>
                  <a:pt x="38" y="178"/>
                  <a:pt x="39" y="177"/>
                  <a:pt x="40" y="177"/>
                </a:cubicBezTo>
                <a:cubicBezTo>
                  <a:pt x="40" y="176"/>
                  <a:pt x="40" y="176"/>
                  <a:pt x="40" y="176"/>
                </a:cubicBezTo>
                <a:cubicBezTo>
                  <a:pt x="40" y="176"/>
                  <a:pt x="40" y="176"/>
                  <a:pt x="41" y="175"/>
                </a:cubicBezTo>
                <a:cubicBezTo>
                  <a:pt x="41" y="175"/>
                  <a:pt x="41" y="175"/>
                  <a:pt x="41" y="174"/>
                </a:cubicBezTo>
                <a:cubicBezTo>
                  <a:pt x="42" y="174"/>
                  <a:pt x="42" y="174"/>
                  <a:pt x="42" y="174"/>
                </a:cubicBezTo>
                <a:cubicBezTo>
                  <a:pt x="42" y="174"/>
                  <a:pt x="43" y="174"/>
                  <a:pt x="42" y="173"/>
                </a:cubicBezTo>
                <a:cubicBezTo>
                  <a:pt x="42" y="174"/>
                  <a:pt x="42" y="174"/>
                  <a:pt x="42" y="174"/>
                </a:cubicBezTo>
                <a:cubicBezTo>
                  <a:pt x="41" y="174"/>
                  <a:pt x="41" y="174"/>
                  <a:pt x="41" y="174"/>
                </a:cubicBezTo>
                <a:cubicBezTo>
                  <a:pt x="41" y="174"/>
                  <a:pt x="41" y="175"/>
                  <a:pt x="41" y="175"/>
                </a:cubicBezTo>
                <a:cubicBezTo>
                  <a:pt x="40" y="175"/>
                  <a:pt x="40" y="176"/>
                  <a:pt x="40" y="176"/>
                </a:cubicBezTo>
                <a:cubicBezTo>
                  <a:pt x="39" y="177"/>
                  <a:pt x="38" y="177"/>
                  <a:pt x="38" y="178"/>
                </a:cubicBezTo>
                <a:cubicBezTo>
                  <a:pt x="38" y="178"/>
                  <a:pt x="37" y="179"/>
                  <a:pt x="37" y="179"/>
                </a:cubicBezTo>
                <a:cubicBezTo>
                  <a:pt x="37" y="179"/>
                  <a:pt x="37" y="179"/>
                  <a:pt x="37" y="179"/>
                </a:cubicBezTo>
                <a:cubicBezTo>
                  <a:pt x="36" y="179"/>
                  <a:pt x="36" y="180"/>
                  <a:pt x="36" y="180"/>
                </a:cubicBezTo>
                <a:close/>
                <a:moveTo>
                  <a:pt x="106" y="204"/>
                </a:moveTo>
                <a:cubicBezTo>
                  <a:pt x="107" y="203"/>
                  <a:pt x="108" y="202"/>
                  <a:pt x="109" y="201"/>
                </a:cubicBezTo>
                <a:cubicBezTo>
                  <a:pt x="109" y="201"/>
                  <a:pt x="107" y="201"/>
                  <a:pt x="107" y="202"/>
                </a:cubicBezTo>
                <a:cubicBezTo>
                  <a:pt x="106" y="203"/>
                  <a:pt x="106" y="203"/>
                  <a:pt x="106" y="204"/>
                </a:cubicBezTo>
                <a:close/>
                <a:moveTo>
                  <a:pt x="70" y="182"/>
                </a:moveTo>
                <a:cubicBezTo>
                  <a:pt x="70" y="182"/>
                  <a:pt x="70" y="182"/>
                  <a:pt x="70" y="182"/>
                </a:cubicBezTo>
                <a:cubicBezTo>
                  <a:pt x="70" y="181"/>
                  <a:pt x="70" y="181"/>
                  <a:pt x="70" y="181"/>
                </a:cubicBezTo>
                <a:cubicBezTo>
                  <a:pt x="71" y="181"/>
                  <a:pt x="71" y="181"/>
                  <a:pt x="71" y="180"/>
                </a:cubicBezTo>
                <a:cubicBezTo>
                  <a:pt x="73" y="179"/>
                  <a:pt x="74" y="177"/>
                  <a:pt x="76" y="176"/>
                </a:cubicBezTo>
                <a:cubicBezTo>
                  <a:pt x="74" y="176"/>
                  <a:pt x="72" y="178"/>
                  <a:pt x="71" y="180"/>
                </a:cubicBezTo>
                <a:cubicBezTo>
                  <a:pt x="71" y="180"/>
                  <a:pt x="71" y="180"/>
                  <a:pt x="71" y="180"/>
                </a:cubicBezTo>
                <a:cubicBezTo>
                  <a:pt x="71" y="180"/>
                  <a:pt x="70" y="181"/>
                  <a:pt x="70" y="181"/>
                </a:cubicBezTo>
                <a:cubicBezTo>
                  <a:pt x="70" y="182"/>
                  <a:pt x="70" y="182"/>
                  <a:pt x="70" y="182"/>
                </a:cubicBezTo>
                <a:close/>
                <a:moveTo>
                  <a:pt x="73" y="188"/>
                </a:moveTo>
                <a:cubicBezTo>
                  <a:pt x="74" y="186"/>
                  <a:pt x="77" y="184"/>
                  <a:pt x="78" y="182"/>
                </a:cubicBezTo>
                <a:cubicBezTo>
                  <a:pt x="76" y="184"/>
                  <a:pt x="74" y="185"/>
                  <a:pt x="72" y="187"/>
                </a:cubicBezTo>
                <a:cubicBezTo>
                  <a:pt x="72" y="187"/>
                  <a:pt x="72" y="189"/>
                  <a:pt x="73" y="188"/>
                </a:cubicBezTo>
                <a:close/>
                <a:moveTo>
                  <a:pt x="25" y="45"/>
                </a:moveTo>
                <a:cubicBezTo>
                  <a:pt x="26" y="44"/>
                  <a:pt x="26" y="44"/>
                  <a:pt x="26" y="44"/>
                </a:cubicBezTo>
                <a:cubicBezTo>
                  <a:pt x="26" y="44"/>
                  <a:pt x="26" y="44"/>
                  <a:pt x="26" y="44"/>
                </a:cubicBezTo>
                <a:cubicBezTo>
                  <a:pt x="27" y="43"/>
                  <a:pt x="27" y="43"/>
                  <a:pt x="27" y="43"/>
                </a:cubicBezTo>
                <a:cubicBezTo>
                  <a:pt x="28" y="42"/>
                  <a:pt x="29" y="40"/>
                  <a:pt x="30" y="38"/>
                </a:cubicBezTo>
                <a:cubicBezTo>
                  <a:pt x="30" y="38"/>
                  <a:pt x="30" y="38"/>
                  <a:pt x="30" y="38"/>
                </a:cubicBezTo>
                <a:cubicBezTo>
                  <a:pt x="31" y="38"/>
                  <a:pt x="32" y="37"/>
                  <a:pt x="31" y="36"/>
                </a:cubicBezTo>
                <a:cubicBezTo>
                  <a:pt x="31" y="36"/>
                  <a:pt x="30" y="37"/>
                  <a:pt x="30" y="38"/>
                </a:cubicBezTo>
                <a:cubicBezTo>
                  <a:pt x="29" y="39"/>
                  <a:pt x="28" y="41"/>
                  <a:pt x="27" y="42"/>
                </a:cubicBezTo>
                <a:cubicBezTo>
                  <a:pt x="27" y="42"/>
                  <a:pt x="27" y="43"/>
                  <a:pt x="27" y="43"/>
                </a:cubicBezTo>
                <a:cubicBezTo>
                  <a:pt x="26" y="44"/>
                  <a:pt x="26" y="44"/>
                  <a:pt x="26" y="44"/>
                </a:cubicBezTo>
                <a:cubicBezTo>
                  <a:pt x="26" y="44"/>
                  <a:pt x="26" y="44"/>
                  <a:pt x="26" y="44"/>
                </a:cubicBezTo>
                <a:lnTo>
                  <a:pt x="25" y="45"/>
                </a:lnTo>
                <a:close/>
                <a:moveTo>
                  <a:pt x="80" y="75"/>
                </a:moveTo>
                <a:cubicBezTo>
                  <a:pt x="80" y="75"/>
                  <a:pt x="80" y="75"/>
                  <a:pt x="80" y="75"/>
                </a:cubicBezTo>
                <a:cubicBezTo>
                  <a:pt x="79" y="77"/>
                  <a:pt x="77" y="78"/>
                  <a:pt x="75" y="80"/>
                </a:cubicBezTo>
                <a:cubicBezTo>
                  <a:pt x="75" y="80"/>
                  <a:pt x="76" y="81"/>
                  <a:pt x="76" y="81"/>
                </a:cubicBezTo>
                <a:lnTo>
                  <a:pt x="80" y="75"/>
                </a:lnTo>
                <a:close/>
                <a:moveTo>
                  <a:pt x="46" y="90"/>
                </a:moveTo>
                <a:cubicBezTo>
                  <a:pt x="46" y="90"/>
                  <a:pt x="47" y="89"/>
                  <a:pt x="47" y="88"/>
                </a:cubicBezTo>
                <a:cubicBezTo>
                  <a:pt x="47" y="88"/>
                  <a:pt x="48" y="88"/>
                  <a:pt x="48" y="87"/>
                </a:cubicBezTo>
                <a:cubicBezTo>
                  <a:pt x="49" y="87"/>
                  <a:pt x="49" y="86"/>
                  <a:pt x="49" y="85"/>
                </a:cubicBezTo>
                <a:cubicBezTo>
                  <a:pt x="50" y="84"/>
                  <a:pt x="50" y="84"/>
                  <a:pt x="50" y="84"/>
                </a:cubicBezTo>
                <a:cubicBezTo>
                  <a:pt x="50" y="84"/>
                  <a:pt x="50" y="84"/>
                  <a:pt x="50" y="84"/>
                </a:cubicBezTo>
                <a:cubicBezTo>
                  <a:pt x="51" y="83"/>
                  <a:pt x="51" y="83"/>
                  <a:pt x="51" y="82"/>
                </a:cubicBezTo>
                <a:cubicBezTo>
                  <a:pt x="51" y="81"/>
                  <a:pt x="51" y="81"/>
                  <a:pt x="51" y="82"/>
                </a:cubicBezTo>
                <a:cubicBezTo>
                  <a:pt x="50" y="82"/>
                  <a:pt x="51" y="83"/>
                  <a:pt x="50" y="84"/>
                </a:cubicBezTo>
                <a:cubicBezTo>
                  <a:pt x="50" y="84"/>
                  <a:pt x="50" y="84"/>
                  <a:pt x="50" y="84"/>
                </a:cubicBezTo>
                <a:cubicBezTo>
                  <a:pt x="49" y="85"/>
                  <a:pt x="49" y="85"/>
                  <a:pt x="49" y="85"/>
                </a:cubicBezTo>
                <a:cubicBezTo>
                  <a:pt x="48" y="85"/>
                  <a:pt x="48" y="86"/>
                  <a:pt x="48" y="87"/>
                </a:cubicBezTo>
                <a:cubicBezTo>
                  <a:pt x="47" y="88"/>
                  <a:pt x="46" y="89"/>
                  <a:pt x="46" y="90"/>
                </a:cubicBezTo>
                <a:close/>
                <a:moveTo>
                  <a:pt x="89" y="185"/>
                </a:moveTo>
                <a:cubicBezTo>
                  <a:pt x="87" y="187"/>
                  <a:pt x="85" y="189"/>
                  <a:pt x="83" y="191"/>
                </a:cubicBezTo>
                <a:cubicBezTo>
                  <a:pt x="83" y="191"/>
                  <a:pt x="83" y="192"/>
                  <a:pt x="83" y="191"/>
                </a:cubicBezTo>
                <a:cubicBezTo>
                  <a:pt x="85" y="190"/>
                  <a:pt x="88" y="188"/>
                  <a:pt x="89" y="185"/>
                </a:cubicBezTo>
                <a:close/>
                <a:moveTo>
                  <a:pt x="59" y="175"/>
                </a:moveTo>
                <a:cubicBezTo>
                  <a:pt x="52" y="182"/>
                  <a:pt x="52" y="182"/>
                  <a:pt x="52" y="182"/>
                </a:cubicBezTo>
                <a:cubicBezTo>
                  <a:pt x="52" y="183"/>
                  <a:pt x="52" y="184"/>
                  <a:pt x="52" y="183"/>
                </a:cubicBezTo>
                <a:cubicBezTo>
                  <a:pt x="55" y="180"/>
                  <a:pt x="57" y="178"/>
                  <a:pt x="59" y="175"/>
                </a:cubicBezTo>
                <a:close/>
                <a:moveTo>
                  <a:pt x="134" y="61"/>
                </a:moveTo>
                <a:cubicBezTo>
                  <a:pt x="136" y="60"/>
                  <a:pt x="137" y="59"/>
                  <a:pt x="139" y="58"/>
                </a:cubicBezTo>
                <a:cubicBezTo>
                  <a:pt x="139" y="58"/>
                  <a:pt x="137" y="57"/>
                  <a:pt x="137" y="57"/>
                </a:cubicBezTo>
                <a:cubicBezTo>
                  <a:pt x="136" y="58"/>
                  <a:pt x="134" y="59"/>
                  <a:pt x="134" y="60"/>
                </a:cubicBezTo>
                <a:cubicBezTo>
                  <a:pt x="134" y="60"/>
                  <a:pt x="134" y="60"/>
                  <a:pt x="134" y="61"/>
                </a:cubicBezTo>
                <a:close/>
                <a:moveTo>
                  <a:pt x="116" y="23"/>
                </a:moveTo>
                <a:cubicBezTo>
                  <a:pt x="116" y="23"/>
                  <a:pt x="116" y="23"/>
                  <a:pt x="116" y="23"/>
                </a:cubicBezTo>
                <a:cubicBezTo>
                  <a:pt x="119" y="21"/>
                  <a:pt x="121" y="19"/>
                  <a:pt x="124" y="18"/>
                </a:cubicBezTo>
                <a:cubicBezTo>
                  <a:pt x="124" y="18"/>
                  <a:pt x="122" y="17"/>
                  <a:pt x="122" y="18"/>
                </a:cubicBezTo>
                <a:cubicBezTo>
                  <a:pt x="120" y="19"/>
                  <a:pt x="119" y="21"/>
                  <a:pt x="116" y="22"/>
                </a:cubicBezTo>
                <a:cubicBezTo>
                  <a:pt x="116" y="22"/>
                  <a:pt x="116" y="22"/>
                  <a:pt x="116" y="23"/>
                </a:cubicBezTo>
                <a:close/>
                <a:moveTo>
                  <a:pt x="146" y="63"/>
                </a:moveTo>
                <a:cubicBezTo>
                  <a:pt x="146" y="63"/>
                  <a:pt x="146" y="63"/>
                  <a:pt x="145" y="63"/>
                </a:cubicBezTo>
                <a:cubicBezTo>
                  <a:pt x="137" y="68"/>
                  <a:pt x="137" y="68"/>
                  <a:pt x="137" y="68"/>
                </a:cubicBezTo>
                <a:cubicBezTo>
                  <a:pt x="141" y="67"/>
                  <a:pt x="144" y="65"/>
                  <a:pt x="146" y="63"/>
                </a:cubicBezTo>
                <a:close/>
                <a:moveTo>
                  <a:pt x="125" y="23"/>
                </a:moveTo>
                <a:cubicBezTo>
                  <a:pt x="127" y="22"/>
                  <a:pt x="129" y="21"/>
                  <a:pt x="132" y="20"/>
                </a:cubicBezTo>
                <a:cubicBezTo>
                  <a:pt x="131" y="19"/>
                  <a:pt x="129" y="19"/>
                  <a:pt x="129" y="19"/>
                </a:cubicBezTo>
                <a:cubicBezTo>
                  <a:pt x="128" y="20"/>
                  <a:pt x="127" y="21"/>
                  <a:pt x="126" y="22"/>
                </a:cubicBezTo>
                <a:cubicBezTo>
                  <a:pt x="125" y="22"/>
                  <a:pt x="123" y="24"/>
                  <a:pt x="125" y="23"/>
                </a:cubicBezTo>
                <a:close/>
                <a:moveTo>
                  <a:pt x="58" y="183"/>
                </a:moveTo>
                <a:cubicBezTo>
                  <a:pt x="61" y="180"/>
                  <a:pt x="64" y="177"/>
                  <a:pt x="67" y="174"/>
                </a:cubicBezTo>
                <a:cubicBezTo>
                  <a:pt x="63" y="176"/>
                  <a:pt x="61" y="180"/>
                  <a:pt x="58" y="183"/>
                </a:cubicBezTo>
                <a:cubicBezTo>
                  <a:pt x="58" y="183"/>
                  <a:pt x="58" y="183"/>
                  <a:pt x="58" y="183"/>
                </a:cubicBezTo>
                <a:close/>
                <a:moveTo>
                  <a:pt x="74" y="183"/>
                </a:moveTo>
                <a:cubicBezTo>
                  <a:pt x="76" y="181"/>
                  <a:pt x="78" y="179"/>
                  <a:pt x="81" y="178"/>
                </a:cubicBezTo>
                <a:cubicBezTo>
                  <a:pt x="80" y="178"/>
                  <a:pt x="79" y="177"/>
                  <a:pt x="78" y="178"/>
                </a:cubicBezTo>
                <a:cubicBezTo>
                  <a:pt x="77" y="179"/>
                  <a:pt x="76" y="181"/>
                  <a:pt x="74" y="182"/>
                </a:cubicBezTo>
                <a:cubicBezTo>
                  <a:pt x="74" y="182"/>
                  <a:pt x="74" y="183"/>
                  <a:pt x="74" y="183"/>
                </a:cubicBezTo>
                <a:close/>
                <a:moveTo>
                  <a:pt x="27" y="63"/>
                </a:moveTo>
                <a:cubicBezTo>
                  <a:pt x="27" y="63"/>
                  <a:pt x="27" y="63"/>
                  <a:pt x="27" y="63"/>
                </a:cubicBezTo>
                <a:cubicBezTo>
                  <a:pt x="27" y="62"/>
                  <a:pt x="27" y="62"/>
                  <a:pt x="27" y="62"/>
                </a:cubicBezTo>
                <a:cubicBezTo>
                  <a:pt x="30" y="59"/>
                  <a:pt x="31" y="57"/>
                  <a:pt x="33" y="54"/>
                </a:cubicBezTo>
                <a:cubicBezTo>
                  <a:pt x="34" y="53"/>
                  <a:pt x="34" y="53"/>
                  <a:pt x="34" y="53"/>
                </a:cubicBezTo>
                <a:cubicBezTo>
                  <a:pt x="35" y="52"/>
                  <a:pt x="37" y="49"/>
                  <a:pt x="38" y="47"/>
                </a:cubicBezTo>
                <a:cubicBezTo>
                  <a:pt x="34" y="53"/>
                  <a:pt x="34" y="53"/>
                  <a:pt x="34" y="53"/>
                </a:cubicBezTo>
                <a:cubicBezTo>
                  <a:pt x="33" y="54"/>
                  <a:pt x="33" y="54"/>
                  <a:pt x="33" y="54"/>
                </a:cubicBezTo>
                <a:cubicBezTo>
                  <a:pt x="31" y="56"/>
                  <a:pt x="29" y="59"/>
                  <a:pt x="27" y="62"/>
                </a:cubicBezTo>
                <a:cubicBezTo>
                  <a:pt x="27" y="63"/>
                  <a:pt x="27" y="63"/>
                  <a:pt x="27" y="63"/>
                </a:cubicBezTo>
                <a:close/>
                <a:moveTo>
                  <a:pt x="129" y="189"/>
                </a:moveTo>
                <a:cubicBezTo>
                  <a:pt x="130" y="189"/>
                  <a:pt x="131" y="189"/>
                  <a:pt x="131" y="190"/>
                </a:cubicBezTo>
                <a:cubicBezTo>
                  <a:pt x="135" y="188"/>
                  <a:pt x="135" y="188"/>
                  <a:pt x="135" y="188"/>
                </a:cubicBezTo>
                <a:cubicBezTo>
                  <a:pt x="134" y="187"/>
                  <a:pt x="133" y="187"/>
                  <a:pt x="132" y="187"/>
                </a:cubicBezTo>
                <a:cubicBezTo>
                  <a:pt x="131" y="187"/>
                  <a:pt x="130" y="188"/>
                  <a:pt x="129" y="189"/>
                </a:cubicBezTo>
                <a:close/>
                <a:moveTo>
                  <a:pt x="85" y="26"/>
                </a:moveTo>
                <a:cubicBezTo>
                  <a:pt x="86" y="26"/>
                  <a:pt x="87" y="26"/>
                  <a:pt x="87" y="25"/>
                </a:cubicBezTo>
                <a:cubicBezTo>
                  <a:pt x="88" y="24"/>
                  <a:pt x="88" y="24"/>
                  <a:pt x="88" y="24"/>
                </a:cubicBezTo>
                <a:cubicBezTo>
                  <a:pt x="88" y="24"/>
                  <a:pt x="88" y="24"/>
                  <a:pt x="88" y="24"/>
                </a:cubicBezTo>
                <a:cubicBezTo>
                  <a:pt x="89" y="24"/>
                  <a:pt x="89" y="24"/>
                  <a:pt x="89" y="24"/>
                </a:cubicBezTo>
                <a:cubicBezTo>
                  <a:pt x="89" y="23"/>
                  <a:pt x="89" y="23"/>
                  <a:pt x="89" y="23"/>
                </a:cubicBezTo>
                <a:cubicBezTo>
                  <a:pt x="89" y="23"/>
                  <a:pt x="90" y="23"/>
                  <a:pt x="90" y="23"/>
                </a:cubicBezTo>
                <a:cubicBezTo>
                  <a:pt x="90" y="22"/>
                  <a:pt x="90" y="22"/>
                  <a:pt x="90" y="22"/>
                </a:cubicBezTo>
                <a:cubicBezTo>
                  <a:pt x="91" y="22"/>
                  <a:pt x="91" y="22"/>
                  <a:pt x="91" y="22"/>
                </a:cubicBezTo>
                <a:cubicBezTo>
                  <a:pt x="91" y="22"/>
                  <a:pt x="91" y="22"/>
                  <a:pt x="91" y="22"/>
                </a:cubicBezTo>
                <a:cubicBezTo>
                  <a:pt x="92" y="21"/>
                  <a:pt x="92" y="21"/>
                  <a:pt x="92" y="21"/>
                </a:cubicBezTo>
                <a:cubicBezTo>
                  <a:pt x="92" y="21"/>
                  <a:pt x="93" y="20"/>
                  <a:pt x="93" y="20"/>
                </a:cubicBezTo>
                <a:cubicBezTo>
                  <a:pt x="100" y="16"/>
                  <a:pt x="100" y="16"/>
                  <a:pt x="100" y="16"/>
                </a:cubicBezTo>
                <a:cubicBezTo>
                  <a:pt x="99" y="15"/>
                  <a:pt x="97" y="15"/>
                  <a:pt x="97" y="16"/>
                </a:cubicBezTo>
                <a:cubicBezTo>
                  <a:pt x="96" y="17"/>
                  <a:pt x="94" y="19"/>
                  <a:pt x="93" y="19"/>
                </a:cubicBezTo>
                <a:cubicBezTo>
                  <a:pt x="93" y="19"/>
                  <a:pt x="93" y="20"/>
                  <a:pt x="93" y="20"/>
                </a:cubicBezTo>
                <a:cubicBezTo>
                  <a:pt x="92" y="20"/>
                  <a:pt x="92" y="20"/>
                  <a:pt x="92" y="21"/>
                </a:cubicBezTo>
                <a:cubicBezTo>
                  <a:pt x="91" y="21"/>
                  <a:pt x="91" y="21"/>
                  <a:pt x="91" y="22"/>
                </a:cubicBezTo>
                <a:cubicBezTo>
                  <a:pt x="91" y="22"/>
                  <a:pt x="91" y="22"/>
                  <a:pt x="91" y="22"/>
                </a:cubicBezTo>
                <a:cubicBezTo>
                  <a:pt x="90" y="22"/>
                  <a:pt x="90" y="22"/>
                  <a:pt x="90" y="22"/>
                </a:cubicBezTo>
                <a:cubicBezTo>
                  <a:pt x="90" y="23"/>
                  <a:pt x="90" y="23"/>
                  <a:pt x="90" y="23"/>
                </a:cubicBezTo>
                <a:cubicBezTo>
                  <a:pt x="89" y="23"/>
                  <a:pt x="89" y="23"/>
                  <a:pt x="89" y="23"/>
                </a:cubicBezTo>
                <a:cubicBezTo>
                  <a:pt x="89" y="24"/>
                  <a:pt x="89" y="24"/>
                  <a:pt x="89" y="24"/>
                </a:cubicBezTo>
                <a:cubicBezTo>
                  <a:pt x="88" y="24"/>
                  <a:pt x="88" y="24"/>
                  <a:pt x="88" y="24"/>
                </a:cubicBezTo>
                <a:cubicBezTo>
                  <a:pt x="88" y="24"/>
                  <a:pt x="88" y="24"/>
                  <a:pt x="88" y="24"/>
                </a:cubicBezTo>
                <a:cubicBezTo>
                  <a:pt x="87" y="25"/>
                  <a:pt x="87" y="25"/>
                  <a:pt x="87" y="25"/>
                </a:cubicBezTo>
                <a:cubicBezTo>
                  <a:pt x="87" y="25"/>
                  <a:pt x="86" y="26"/>
                  <a:pt x="85" y="26"/>
                </a:cubicBezTo>
                <a:close/>
                <a:moveTo>
                  <a:pt x="24" y="151"/>
                </a:moveTo>
                <a:cubicBezTo>
                  <a:pt x="27" y="147"/>
                  <a:pt x="30" y="142"/>
                  <a:pt x="34" y="138"/>
                </a:cubicBezTo>
                <a:cubicBezTo>
                  <a:pt x="34" y="137"/>
                  <a:pt x="33" y="138"/>
                  <a:pt x="33" y="138"/>
                </a:cubicBezTo>
                <a:cubicBezTo>
                  <a:pt x="30" y="142"/>
                  <a:pt x="27" y="146"/>
                  <a:pt x="24" y="150"/>
                </a:cubicBezTo>
                <a:cubicBezTo>
                  <a:pt x="23" y="150"/>
                  <a:pt x="23" y="151"/>
                  <a:pt x="24" y="151"/>
                </a:cubicBezTo>
                <a:close/>
                <a:moveTo>
                  <a:pt x="39" y="65"/>
                </a:moveTo>
                <a:cubicBezTo>
                  <a:pt x="37" y="69"/>
                  <a:pt x="35" y="72"/>
                  <a:pt x="32" y="75"/>
                </a:cubicBezTo>
                <a:cubicBezTo>
                  <a:pt x="31" y="76"/>
                  <a:pt x="31" y="77"/>
                  <a:pt x="32" y="78"/>
                </a:cubicBezTo>
                <a:cubicBezTo>
                  <a:pt x="34" y="74"/>
                  <a:pt x="37" y="69"/>
                  <a:pt x="39" y="65"/>
                </a:cubicBezTo>
                <a:close/>
                <a:moveTo>
                  <a:pt x="104" y="187"/>
                </a:moveTo>
                <a:cubicBezTo>
                  <a:pt x="101" y="189"/>
                  <a:pt x="98" y="191"/>
                  <a:pt x="95" y="194"/>
                </a:cubicBezTo>
                <a:cubicBezTo>
                  <a:pt x="96" y="194"/>
                  <a:pt x="97" y="195"/>
                  <a:pt x="98" y="194"/>
                </a:cubicBezTo>
                <a:cubicBezTo>
                  <a:pt x="100" y="192"/>
                  <a:pt x="102" y="190"/>
                  <a:pt x="104" y="187"/>
                </a:cubicBezTo>
                <a:close/>
                <a:moveTo>
                  <a:pt x="66" y="27"/>
                </a:moveTo>
                <a:cubicBezTo>
                  <a:pt x="66" y="26"/>
                  <a:pt x="66" y="26"/>
                  <a:pt x="66" y="26"/>
                </a:cubicBezTo>
                <a:cubicBezTo>
                  <a:pt x="67" y="26"/>
                  <a:pt x="67" y="26"/>
                  <a:pt x="67" y="26"/>
                </a:cubicBezTo>
                <a:cubicBezTo>
                  <a:pt x="67" y="26"/>
                  <a:pt x="67" y="26"/>
                  <a:pt x="67" y="26"/>
                </a:cubicBezTo>
                <a:cubicBezTo>
                  <a:pt x="68" y="26"/>
                  <a:pt x="68" y="25"/>
                  <a:pt x="68" y="25"/>
                </a:cubicBezTo>
                <a:cubicBezTo>
                  <a:pt x="72" y="22"/>
                  <a:pt x="75" y="18"/>
                  <a:pt x="79" y="15"/>
                </a:cubicBezTo>
                <a:cubicBezTo>
                  <a:pt x="75" y="16"/>
                  <a:pt x="74" y="18"/>
                  <a:pt x="72" y="21"/>
                </a:cubicBezTo>
                <a:cubicBezTo>
                  <a:pt x="71" y="22"/>
                  <a:pt x="70" y="23"/>
                  <a:pt x="69" y="24"/>
                </a:cubicBezTo>
                <a:cubicBezTo>
                  <a:pt x="68" y="24"/>
                  <a:pt x="68" y="24"/>
                  <a:pt x="68" y="25"/>
                </a:cubicBezTo>
                <a:cubicBezTo>
                  <a:pt x="68" y="25"/>
                  <a:pt x="67" y="25"/>
                  <a:pt x="67" y="26"/>
                </a:cubicBezTo>
                <a:cubicBezTo>
                  <a:pt x="67" y="26"/>
                  <a:pt x="67" y="26"/>
                  <a:pt x="67" y="26"/>
                </a:cubicBezTo>
                <a:cubicBezTo>
                  <a:pt x="66" y="26"/>
                  <a:pt x="66" y="26"/>
                  <a:pt x="66" y="26"/>
                </a:cubicBezTo>
                <a:lnTo>
                  <a:pt x="66" y="27"/>
                </a:lnTo>
                <a:close/>
                <a:moveTo>
                  <a:pt x="85" y="180"/>
                </a:moveTo>
                <a:cubicBezTo>
                  <a:pt x="82" y="183"/>
                  <a:pt x="79" y="186"/>
                  <a:pt x="76" y="189"/>
                </a:cubicBezTo>
                <a:cubicBezTo>
                  <a:pt x="76" y="190"/>
                  <a:pt x="77" y="190"/>
                  <a:pt x="77" y="190"/>
                </a:cubicBezTo>
                <a:cubicBezTo>
                  <a:pt x="86" y="181"/>
                  <a:pt x="86" y="181"/>
                  <a:pt x="86" y="181"/>
                </a:cubicBezTo>
                <a:cubicBezTo>
                  <a:pt x="86" y="181"/>
                  <a:pt x="86" y="180"/>
                  <a:pt x="85" y="180"/>
                </a:cubicBezTo>
                <a:close/>
                <a:moveTo>
                  <a:pt x="140" y="64"/>
                </a:moveTo>
                <a:cubicBezTo>
                  <a:pt x="141" y="64"/>
                  <a:pt x="141" y="64"/>
                  <a:pt x="141" y="64"/>
                </a:cubicBezTo>
                <a:cubicBezTo>
                  <a:pt x="141" y="64"/>
                  <a:pt x="141" y="64"/>
                  <a:pt x="141" y="64"/>
                </a:cubicBezTo>
                <a:cubicBezTo>
                  <a:pt x="142" y="63"/>
                  <a:pt x="142" y="63"/>
                  <a:pt x="142" y="63"/>
                </a:cubicBezTo>
                <a:cubicBezTo>
                  <a:pt x="142" y="63"/>
                  <a:pt x="143" y="63"/>
                  <a:pt x="143" y="63"/>
                </a:cubicBezTo>
                <a:cubicBezTo>
                  <a:pt x="146" y="61"/>
                  <a:pt x="148" y="59"/>
                  <a:pt x="152" y="58"/>
                </a:cubicBezTo>
                <a:cubicBezTo>
                  <a:pt x="151" y="57"/>
                  <a:pt x="152" y="56"/>
                  <a:pt x="152" y="56"/>
                </a:cubicBezTo>
                <a:cubicBezTo>
                  <a:pt x="143" y="62"/>
                  <a:pt x="143" y="62"/>
                  <a:pt x="143" y="62"/>
                </a:cubicBezTo>
                <a:cubicBezTo>
                  <a:pt x="143" y="62"/>
                  <a:pt x="143" y="63"/>
                  <a:pt x="143" y="63"/>
                </a:cubicBezTo>
                <a:cubicBezTo>
                  <a:pt x="142" y="63"/>
                  <a:pt x="142" y="63"/>
                  <a:pt x="142" y="63"/>
                </a:cubicBezTo>
                <a:cubicBezTo>
                  <a:pt x="142" y="63"/>
                  <a:pt x="141" y="64"/>
                  <a:pt x="141" y="64"/>
                </a:cubicBezTo>
                <a:cubicBezTo>
                  <a:pt x="141" y="64"/>
                  <a:pt x="141" y="64"/>
                  <a:pt x="141" y="64"/>
                </a:cubicBezTo>
                <a:lnTo>
                  <a:pt x="140" y="64"/>
                </a:lnTo>
                <a:close/>
                <a:moveTo>
                  <a:pt x="23" y="160"/>
                </a:moveTo>
                <a:cubicBezTo>
                  <a:pt x="24" y="160"/>
                  <a:pt x="24" y="160"/>
                  <a:pt x="24" y="160"/>
                </a:cubicBezTo>
                <a:cubicBezTo>
                  <a:pt x="24" y="160"/>
                  <a:pt x="25" y="159"/>
                  <a:pt x="25" y="159"/>
                </a:cubicBezTo>
                <a:cubicBezTo>
                  <a:pt x="26" y="158"/>
                  <a:pt x="27" y="157"/>
                  <a:pt x="28" y="156"/>
                </a:cubicBezTo>
                <a:cubicBezTo>
                  <a:pt x="28" y="155"/>
                  <a:pt x="28" y="155"/>
                  <a:pt x="28" y="155"/>
                </a:cubicBezTo>
                <a:cubicBezTo>
                  <a:pt x="31" y="152"/>
                  <a:pt x="33" y="149"/>
                  <a:pt x="36" y="147"/>
                </a:cubicBezTo>
                <a:cubicBezTo>
                  <a:pt x="36" y="147"/>
                  <a:pt x="36" y="145"/>
                  <a:pt x="36" y="144"/>
                </a:cubicBezTo>
                <a:cubicBezTo>
                  <a:pt x="28" y="154"/>
                  <a:pt x="28" y="154"/>
                  <a:pt x="28" y="154"/>
                </a:cubicBezTo>
                <a:cubicBezTo>
                  <a:pt x="28" y="154"/>
                  <a:pt x="28" y="155"/>
                  <a:pt x="28" y="155"/>
                </a:cubicBezTo>
                <a:cubicBezTo>
                  <a:pt x="27" y="156"/>
                  <a:pt x="26" y="157"/>
                  <a:pt x="25" y="158"/>
                </a:cubicBezTo>
                <a:cubicBezTo>
                  <a:pt x="25" y="158"/>
                  <a:pt x="25" y="159"/>
                  <a:pt x="25" y="159"/>
                </a:cubicBezTo>
                <a:cubicBezTo>
                  <a:pt x="24" y="159"/>
                  <a:pt x="24" y="159"/>
                  <a:pt x="24" y="160"/>
                </a:cubicBezTo>
                <a:lnTo>
                  <a:pt x="23" y="160"/>
                </a:lnTo>
                <a:close/>
                <a:moveTo>
                  <a:pt x="109" y="194"/>
                </a:moveTo>
                <a:cubicBezTo>
                  <a:pt x="113" y="192"/>
                  <a:pt x="116" y="188"/>
                  <a:pt x="119" y="186"/>
                </a:cubicBezTo>
                <a:cubicBezTo>
                  <a:pt x="119" y="186"/>
                  <a:pt x="118" y="185"/>
                  <a:pt x="118" y="185"/>
                </a:cubicBezTo>
                <a:cubicBezTo>
                  <a:pt x="114" y="188"/>
                  <a:pt x="112" y="191"/>
                  <a:pt x="109" y="194"/>
                </a:cubicBezTo>
                <a:cubicBezTo>
                  <a:pt x="109" y="194"/>
                  <a:pt x="109" y="194"/>
                  <a:pt x="109" y="194"/>
                </a:cubicBezTo>
                <a:close/>
                <a:moveTo>
                  <a:pt x="21" y="148"/>
                </a:moveTo>
                <a:cubicBezTo>
                  <a:pt x="25" y="143"/>
                  <a:pt x="30" y="138"/>
                  <a:pt x="34" y="133"/>
                </a:cubicBezTo>
                <a:cubicBezTo>
                  <a:pt x="33" y="133"/>
                  <a:pt x="32" y="134"/>
                  <a:pt x="32" y="134"/>
                </a:cubicBezTo>
                <a:cubicBezTo>
                  <a:pt x="28" y="138"/>
                  <a:pt x="25" y="143"/>
                  <a:pt x="21" y="147"/>
                </a:cubicBezTo>
                <a:cubicBezTo>
                  <a:pt x="21" y="147"/>
                  <a:pt x="21" y="148"/>
                  <a:pt x="21" y="149"/>
                </a:cubicBezTo>
                <a:cubicBezTo>
                  <a:pt x="21" y="149"/>
                  <a:pt x="21" y="148"/>
                  <a:pt x="21" y="148"/>
                </a:cubicBezTo>
                <a:close/>
                <a:moveTo>
                  <a:pt x="46" y="182"/>
                </a:moveTo>
                <a:cubicBezTo>
                  <a:pt x="49" y="178"/>
                  <a:pt x="52" y="174"/>
                  <a:pt x="56" y="171"/>
                </a:cubicBezTo>
                <a:cubicBezTo>
                  <a:pt x="57" y="170"/>
                  <a:pt x="55" y="169"/>
                  <a:pt x="55" y="170"/>
                </a:cubicBezTo>
                <a:cubicBezTo>
                  <a:pt x="46" y="182"/>
                  <a:pt x="46" y="182"/>
                  <a:pt x="46" y="182"/>
                </a:cubicBezTo>
                <a:cubicBezTo>
                  <a:pt x="46" y="182"/>
                  <a:pt x="45" y="183"/>
                  <a:pt x="46" y="182"/>
                </a:cubicBezTo>
                <a:close/>
                <a:moveTo>
                  <a:pt x="43" y="30"/>
                </a:moveTo>
                <a:cubicBezTo>
                  <a:pt x="43" y="33"/>
                  <a:pt x="44" y="35"/>
                  <a:pt x="45" y="37"/>
                </a:cubicBezTo>
                <a:cubicBezTo>
                  <a:pt x="45" y="37"/>
                  <a:pt x="46" y="37"/>
                  <a:pt x="47" y="38"/>
                </a:cubicBezTo>
                <a:cubicBezTo>
                  <a:pt x="46" y="36"/>
                  <a:pt x="46" y="35"/>
                  <a:pt x="46" y="34"/>
                </a:cubicBezTo>
                <a:cubicBezTo>
                  <a:pt x="46" y="32"/>
                  <a:pt x="45" y="31"/>
                  <a:pt x="43" y="30"/>
                </a:cubicBezTo>
                <a:cubicBezTo>
                  <a:pt x="43" y="30"/>
                  <a:pt x="43" y="29"/>
                  <a:pt x="43" y="30"/>
                </a:cubicBezTo>
                <a:close/>
                <a:moveTo>
                  <a:pt x="55" y="51"/>
                </a:moveTo>
                <a:cubicBezTo>
                  <a:pt x="56" y="55"/>
                  <a:pt x="57" y="59"/>
                  <a:pt x="58" y="63"/>
                </a:cubicBezTo>
                <a:cubicBezTo>
                  <a:pt x="58" y="63"/>
                  <a:pt x="59" y="62"/>
                  <a:pt x="59" y="62"/>
                </a:cubicBezTo>
                <a:cubicBezTo>
                  <a:pt x="58" y="58"/>
                  <a:pt x="58" y="54"/>
                  <a:pt x="56" y="51"/>
                </a:cubicBezTo>
                <a:cubicBezTo>
                  <a:pt x="56" y="50"/>
                  <a:pt x="55" y="50"/>
                  <a:pt x="55" y="51"/>
                </a:cubicBezTo>
                <a:close/>
                <a:moveTo>
                  <a:pt x="81" y="65"/>
                </a:moveTo>
                <a:cubicBezTo>
                  <a:pt x="83" y="65"/>
                  <a:pt x="84" y="66"/>
                  <a:pt x="86" y="66"/>
                </a:cubicBezTo>
                <a:cubicBezTo>
                  <a:pt x="92" y="67"/>
                  <a:pt x="95" y="70"/>
                  <a:pt x="96" y="75"/>
                </a:cubicBezTo>
                <a:cubicBezTo>
                  <a:pt x="96" y="75"/>
                  <a:pt x="96" y="74"/>
                  <a:pt x="96" y="74"/>
                </a:cubicBezTo>
                <a:cubicBezTo>
                  <a:pt x="95" y="67"/>
                  <a:pt x="87" y="63"/>
                  <a:pt x="79" y="64"/>
                </a:cubicBezTo>
                <a:cubicBezTo>
                  <a:pt x="79" y="64"/>
                  <a:pt x="81" y="65"/>
                  <a:pt x="81" y="65"/>
                </a:cubicBezTo>
                <a:close/>
                <a:moveTo>
                  <a:pt x="121" y="41"/>
                </a:moveTo>
                <a:cubicBezTo>
                  <a:pt x="122" y="40"/>
                  <a:pt x="124" y="40"/>
                  <a:pt x="125" y="39"/>
                </a:cubicBezTo>
                <a:cubicBezTo>
                  <a:pt x="126" y="38"/>
                  <a:pt x="127" y="37"/>
                  <a:pt x="129" y="35"/>
                </a:cubicBezTo>
                <a:cubicBezTo>
                  <a:pt x="128" y="35"/>
                  <a:pt x="130" y="34"/>
                  <a:pt x="129" y="34"/>
                </a:cubicBezTo>
                <a:cubicBezTo>
                  <a:pt x="126" y="35"/>
                  <a:pt x="123" y="37"/>
                  <a:pt x="121" y="40"/>
                </a:cubicBezTo>
                <a:cubicBezTo>
                  <a:pt x="121" y="40"/>
                  <a:pt x="120" y="41"/>
                  <a:pt x="121" y="41"/>
                </a:cubicBezTo>
                <a:close/>
                <a:moveTo>
                  <a:pt x="94" y="27"/>
                </a:moveTo>
                <a:cubicBezTo>
                  <a:pt x="94" y="26"/>
                  <a:pt x="94" y="26"/>
                  <a:pt x="94" y="26"/>
                </a:cubicBezTo>
                <a:cubicBezTo>
                  <a:pt x="94" y="26"/>
                  <a:pt x="94" y="26"/>
                  <a:pt x="94" y="26"/>
                </a:cubicBezTo>
                <a:cubicBezTo>
                  <a:pt x="95" y="26"/>
                  <a:pt x="95" y="26"/>
                  <a:pt x="95" y="26"/>
                </a:cubicBezTo>
                <a:cubicBezTo>
                  <a:pt x="95" y="25"/>
                  <a:pt x="95" y="25"/>
                  <a:pt x="95" y="25"/>
                </a:cubicBezTo>
                <a:cubicBezTo>
                  <a:pt x="96" y="25"/>
                  <a:pt x="96" y="25"/>
                  <a:pt x="96" y="25"/>
                </a:cubicBezTo>
                <a:cubicBezTo>
                  <a:pt x="96" y="25"/>
                  <a:pt x="97" y="24"/>
                  <a:pt x="97" y="24"/>
                </a:cubicBezTo>
                <a:cubicBezTo>
                  <a:pt x="101" y="20"/>
                  <a:pt x="106" y="17"/>
                  <a:pt x="111" y="14"/>
                </a:cubicBezTo>
                <a:cubicBezTo>
                  <a:pt x="107" y="13"/>
                  <a:pt x="107" y="13"/>
                  <a:pt x="107" y="13"/>
                </a:cubicBezTo>
                <a:cubicBezTo>
                  <a:pt x="107" y="14"/>
                  <a:pt x="108" y="14"/>
                  <a:pt x="108" y="15"/>
                </a:cubicBezTo>
                <a:cubicBezTo>
                  <a:pt x="106" y="15"/>
                  <a:pt x="105" y="16"/>
                  <a:pt x="104" y="17"/>
                </a:cubicBezTo>
                <a:cubicBezTo>
                  <a:pt x="101" y="19"/>
                  <a:pt x="99" y="21"/>
                  <a:pt x="97" y="23"/>
                </a:cubicBezTo>
                <a:cubicBezTo>
                  <a:pt x="97" y="23"/>
                  <a:pt x="97" y="24"/>
                  <a:pt x="97" y="24"/>
                </a:cubicBezTo>
                <a:cubicBezTo>
                  <a:pt x="96" y="24"/>
                  <a:pt x="96" y="24"/>
                  <a:pt x="96" y="25"/>
                </a:cubicBezTo>
                <a:cubicBezTo>
                  <a:pt x="95" y="25"/>
                  <a:pt x="95" y="25"/>
                  <a:pt x="95" y="25"/>
                </a:cubicBezTo>
                <a:cubicBezTo>
                  <a:pt x="95" y="26"/>
                  <a:pt x="95" y="26"/>
                  <a:pt x="95" y="26"/>
                </a:cubicBezTo>
                <a:cubicBezTo>
                  <a:pt x="94" y="26"/>
                  <a:pt x="94" y="26"/>
                  <a:pt x="94" y="26"/>
                </a:cubicBezTo>
                <a:cubicBezTo>
                  <a:pt x="94" y="26"/>
                  <a:pt x="94" y="26"/>
                  <a:pt x="94" y="26"/>
                </a:cubicBezTo>
                <a:lnTo>
                  <a:pt x="94" y="27"/>
                </a:lnTo>
                <a:close/>
                <a:moveTo>
                  <a:pt x="118" y="36"/>
                </a:moveTo>
                <a:cubicBezTo>
                  <a:pt x="119" y="35"/>
                  <a:pt x="119" y="35"/>
                  <a:pt x="119" y="35"/>
                </a:cubicBezTo>
                <a:cubicBezTo>
                  <a:pt x="125" y="32"/>
                  <a:pt x="130" y="27"/>
                  <a:pt x="134" y="22"/>
                </a:cubicBezTo>
                <a:cubicBezTo>
                  <a:pt x="129" y="26"/>
                  <a:pt x="124" y="31"/>
                  <a:pt x="119" y="34"/>
                </a:cubicBezTo>
                <a:cubicBezTo>
                  <a:pt x="119" y="35"/>
                  <a:pt x="119" y="35"/>
                  <a:pt x="119" y="35"/>
                </a:cubicBezTo>
                <a:cubicBezTo>
                  <a:pt x="118" y="35"/>
                  <a:pt x="118" y="35"/>
                  <a:pt x="118" y="36"/>
                </a:cubicBezTo>
                <a:close/>
                <a:moveTo>
                  <a:pt x="132" y="54"/>
                </a:moveTo>
                <a:cubicBezTo>
                  <a:pt x="137" y="51"/>
                  <a:pt x="141" y="48"/>
                  <a:pt x="146" y="44"/>
                </a:cubicBezTo>
                <a:cubicBezTo>
                  <a:pt x="140" y="46"/>
                  <a:pt x="136" y="51"/>
                  <a:pt x="132" y="54"/>
                </a:cubicBezTo>
                <a:close/>
                <a:moveTo>
                  <a:pt x="32" y="153"/>
                </a:moveTo>
                <a:cubicBezTo>
                  <a:pt x="29" y="157"/>
                  <a:pt x="25" y="160"/>
                  <a:pt x="22" y="165"/>
                </a:cubicBezTo>
                <a:cubicBezTo>
                  <a:pt x="22" y="165"/>
                  <a:pt x="22" y="166"/>
                  <a:pt x="22" y="167"/>
                </a:cubicBezTo>
                <a:cubicBezTo>
                  <a:pt x="26" y="163"/>
                  <a:pt x="29" y="158"/>
                  <a:pt x="32" y="153"/>
                </a:cubicBezTo>
                <a:close/>
                <a:moveTo>
                  <a:pt x="140" y="84"/>
                </a:moveTo>
                <a:cubicBezTo>
                  <a:pt x="143" y="84"/>
                  <a:pt x="145" y="82"/>
                  <a:pt x="147" y="80"/>
                </a:cubicBezTo>
                <a:cubicBezTo>
                  <a:pt x="148" y="80"/>
                  <a:pt x="148" y="78"/>
                  <a:pt x="148" y="76"/>
                </a:cubicBezTo>
                <a:cubicBezTo>
                  <a:pt x="145" y="79"/>
                  <a:pt x="142" y="81"/>
                  <a:pt x="140" y="84"/>
                </a:cubicBezTo>
                <a:cubicBezTo>
                  <a:pt x="140" y="84"/>
                  <a:pt x="140" y="84"/>
                  <a:pt x="140" y="84"/>
                </a:cubicBezTo>
                <a:close/>
                <a:moveTo>
                  <a:pt x="26" y="172"/>
                </a:moveTo>
                <a:cubicBezTo>
                  <a:pt x="27" y="172"/>
                  <a:pt x="27" y="172"/>
                  <a:pt x="27" y="171"/>
                </a:cubicBezTo>
                <a:cubicBezTo>
                  <a:pt x="30" y="168"/>
                  <a:pt x="33" y="165"/>
                  <a:pt x="36" y="162"/>
                </a:cubicBezTo>
                <a:cubicBezTo>
                  <a:pt x="36" y="161"/>
                  <a:pt x="36" y="160"/>
                  <a:pt x="37" y="159"/>
                </a:cubicBezTo>
                <a:cubicBezTo>
                  <a:pt x="37" y="158"/>
                  <a:pt x="38" y="159"/>
                  <a:pt x="39" y="158"/>
                </a:cubicBezTo>
                <a:cubicBezTo>
                  <a:pt x="38" y="158"/>
                  <a:pt x="39" y="156"/>
                  <a:pt x="38" y="157"/>
                </a:cubicBezTo>
                <a:cubicBezTo>
                  <a:pt x="27" y="171"/>
                  <a:pt x="27" y="171"/>
                  <a:pt x="27" y="171"/>
                </a:cubicBezTo>
                <a:cubicBezTo>
                  <a:pt x="26" y="171"/>
                  <a:pt x="26" y="172"/>
                  <a:pt x="26" y="172"/>
                </a:cubicBezTo>
                <a:close/>
                <a:moveTo>
                  <a:pt x="159" y="127"/>
                </a:moveTo>
                <a:cubicBezTo>
                  <a:pt x="160" y="127"/>
                  <a:pt x="160" y="128"/>
                  <a:pt x="160" y="128"/>
                </a:cubicBezTo>
                <a:cubicBezTo>
                  <a:pt x="160" y="128"/>
                  <a:pt x="160" y="129"/>
                  <a:pt x="160" y="129"/>
                </a:cubicBezTo>
                <a:cubicBezTo>
                  <a:pt x="161" y="129"/>
                  <a:pt x="162" y="130"/>
                  <a:pt x="163" y="131"/>
                </a:cubicBezTo>
                <a:cubicBezTo>
                  <a:pt x="164" y="129"/>
                  <a:pt x="164" y="127"/>
                  <a:pt x="165" y="126"/>
                </a:cubicBezTo>
                <a:cubicBezTo>
                  <a:pt x="163" y="126"/>
                  <a:pt x="161" y="126"/>
                  <a:pt x="159" y="125"/>
                </a:cubicBezTo>
                <a:cubicBezTo>
                  <a:pt x="159" y="126"/>
                  <a:pt x="160" y="126"/>
                  <a:pt x="159" y="127"/>
                </a:cubicBezTo>
                <a:close/>
                <a:moveTo>
                  <a:pt x="87" y="191"/>
                </a:moveTo>
                <a:cubicBezTo>
                  <a:pt x="99" y="181"/>
                  <a:pt x="99" y="181"/>
                  <a:pt x="99" y="181"/>
                </a:cubicBezTo>
                <a:cubicBezTo>
                  <a:pt x="98" y="181"/>
                  <a:pt x="97" y="181"/>
                  <a:pt x="96" y="180"/>
                </a:cubicBezTo>
                <a:cubicBezTo>
                  <a:pt x="93" y="184"/>
                  <a:pt x="90" y="187"/>
                  <a:pt x="87" y="191"/>
                </a:cubicBezTo>
                <a:close/>
                <a:moveTo>
                  <a:pt x="127" y="190"/>
                </a:moveTo>
                <a:cubicBezTo>
                  <a:pt x="124" y="192"/>
                  <a:pt x="120" y="195"/>
                  <a:pt x="117" y="198"/>
                </a:cubicBezTo>
                <a:cubicBezTo>
                  <a:pt x="121" y="197"/>
                  <a:pt x="125" y="195"/>
                  <a:pt x="128" y="192"/>
                </a:cubicBezTo>
                <a:cubicBezTo>
                  <a:pt x="129" y="191"/>
                  <a:pt x="127" y="191"/>
                  <a:pt x="127" y="190"/>
                </a:cubicBezTo>
                <a:close/>
                <a:moveTo>
                  <a:pt x="78" y="81"/>
                </a:moveTo>
                <a:cubicBezTo>
                  <a:pt x="82" y="79"/>
                  <a:pt x="84" y="76"/>
                  <a:pt x="88" y="73"/>
                </a:cubicBezTo>
                <a:cubicBezTo>
                  <a:pt x="88" y="72"/>
                  <a:pt x="86" y="72"/>
                  <a:pt x="85" y="71"/>
                </a:cubicBezTo>
                <a:cubicBezTo>
                  <a:pt x="83" y="75"/>
                  <a:pt x="80" y="78"/>
                  <a:pt x="78" y="81"/>
                </a:cubicBezTo>
                <a:close/>
                <a:moveTo>
                  <a:pt x="21" y="143"/>
                </a:moveTo>
                <a:cubicBezTo>
                  <a:pt x="26" y="138"/>
                  <a:pt x="29" y="134"/>
                  <a:pt x="33" y="129"/>
                </a:cubicBezTo>
                <a:cubicBezTo>
                  <a:pt x="33" y="128"/>
                  <a:pt x="33" y="128"/>
                  <a:pt x="33" y="127"/>
                </a:cubicBezTo>
                <a:cubicBezTo>
                  <a:pt x="30" y="130"/>
                  <a:pt x="27" y="134"/>
                  <a:pt x="25" y="137"/>
                </a:cubicBezTo>
                <a:cubicBezTo>
                  <a:pt x="24" y="139"/>
                  <a:pt x="22" y="141"/>
                  <a:pt x="21" y="143"/>
                </a:cubicBezTo>
                <a:close/>
                <a:moveTo>
                  <a:pt x="80" y="191"/>
                </a:moveTo>
                <a:cubicBezTo>
                  <a:pt x="84" y="187"/>
                  <a:pt x="88" y="183"/>
                  <a:pt x="93" y="180"/>
                </a:cubicBezTo>
                <a:cubicBezTo>
                  <a:pt x="92" y="180"/>
                  <a:pt x="90" y="180"/>
                  <a:pt x="90" y="180"/>
                </a:cubicBezTo>
                <a:cubicBezTo>
                  <a:pt x="89" y="179"/>
                  <a:pt x="88" y="181"/>
                  <a:pt x="87" y="182"/>
                </a:cubicBezTo>
                <a:cubicBezTo>
                  <a:pt x="85" y="185"/>
                  <a:pt x="82" y="188"/>
                  <a:pt x="80" y="191"/>
                </a:cubicBezTo>
                <a:close/>
                <a:moveTo>
                  <a:pt x="103" y="26"/>
                </a:moveTo>
                <a:cubicBezTo>
                  <a:pt x="104" y="26"/>
                  <a:pt x="104" y="26"/>
                  <a:pt x="104" y="26"/>
                </a:cubicBezTo>
                <a:cubicBezTo>
                  <a:pt x="108" y="23"/>
                  <a:pt x="113" y="19"/>
                  <a:pt x="118" y="16"/>
                </a:cubicBezTo>
                <a:cubicBezTo>
                  <a:pt x="117" y="15"/>
                  <a:pt x="115" y="14"/>
                  <a:pt x="115" y="15"/>
                </a:cubicBezTo>
                <a:cubicBezTo>
                  <a:pt x="104" y="25"/>
                  <a:pt x="104" y="25"/>
                  <a:pt x="104" y="25"/>
                </a:cubicBezTo>
                <a:cubicBezTo>
                  <a:pt x="104" y="25"/>
                  <a:pt x="104" y="26"/>
                  <a:pt x="104" y="26"/>
                </a:cubicBezTo>
                <a:lnTo>
                  <a:pt x="103" y="26"/>
                </a:lnTo>
                <a:close/>
                <a:moveTo>
                  <a:pt x="30" y="64"/>
                </a:moveTo>
                <a:cubicBezTo>
                  <a:pt x="30" y="64"/>
                  <a:pt x="30" y="64"/>
                  <a:pt x="30" y="64"/>
                </a:cubicBezTo>
                <a:cubicBezTo>
                  <a:pt x="39" y="51"/>
                  <a:pt x="39" y="51"/>
                  <a:pt x="39" y="51"/>
                </a:cubicBezTo>
                <a:cubicBezTo>
                  <a:pt x="39" y="51"/>
                  <a:pt x="39" y="50"/>
                  <a:pt x="38" y="50"/>
                </a:cubicBezTo>
                <a:cubicBezTo>
                  <a:pt x="35" y="55"/>
                  <a:pt x="32" y="59"/>
                  <a:pt x="29" y="63"/>
                </a:cubicBezTo>
                <a:cubicBezTo>
                  <a:pt x="28" y="64"/>
                  <a:pt x="29" y="64"/>
                  <a:pt x="30" y="64"/>
                </a:cubicBezTo>
                <a:close/>
                <a:moveTo>
                  <a:pt x="131" y="123"/>
                </a:moveTo>
                <a:cubicBezTo>
                  <a:pt x="131" y="123"/>
                  <a:pt x="132" y="123"/>
                  <a:pt x="133" y="124"/>
                </a:cubicBezTo>
                <a:cubicBezTo>
                  <a:pt x="150" y="127"/>
                  <a:pt x="150" y="127"/>
                  <a:pt x="150" y="127"/>
                </a:cubicBezTo>
                <a:cubicBezTo>
                  <a:pt x="144" y="125"/>
                  <a:pt x="139" y="123"/>
                  <a:pt x="132" y="121"/>
                </a:cubicBezTo>
                <a:cubicBezTo>
                  <a:pt x="133" y="122"/>
                  <a:pt x="131" y="123"/>
                  <a:pt x="131" y="123"/>
                </a:cubicBezTo>
                <a:close/>
                <a:moveTo>
                  <a:pt x="67" y="81"/>
                </a:moveTo>
                <a:cubicBezTo>
                  <a:pt x="69" y="81"/>
                  <a:pt x="70" y="81"/>
                  <a:pt x="71" y="80"/>
                </a:cubicBezTo>
                <a:cubicBezTo>
                  <a:pt x="80" y="71"/>
                  <a:pt x="80" y="71"/>
                  <a:pt x="80" y="71"/>
                </a:cubicBezTo>
                <a:cubicBezTo>
                  <a:pt x="79" y="71"/>
                  <a:pt x="78" y="70"/>
                  <a:pt x="77" y="71"/>
                </a:cubicBezTo>
                <a:cubicBezTo>
                  <a:pt x="74" y="74"/>
                  <a:pt x="71" y="78"/>
                  <a:pt x="67" y="81"/>
                </a:cubicBezTo>
                <a:close/>
                <a:moveTo>
                  <a:pt x="24" y="168"/>
                </a:moveTo>
                <a:cubicBezTo>
                  <a:pt x="25" y="168"/>
                  <a:pt x="25" y="168"/>
                  <a:pt x="25" y="168"/>
                </a:cubicBezTo>
                <a:cubicBezTo>
                  <a:pt x="25" y="167"/>
                  <a:pt x="25" y="167"/>
                  <a:pt x="25" y="167"/>
                </a:cubicBezTo>
                <a:cubicBezTo>
                  <a:pt x="29" y="163"/>
                  <a:pt x="33" y="158"/>
                  <a:pt x="37" y="154"/>
                </a:cubicBezTo>
                <a:cubicBezTo>
                  <a:pt x="38" y="154"/>
                  <a:pt x="37" y="151"/>
                  <a:pt x="37" y="150"/>
                </a:cubicBezTo>
                <a:cubicBezTo>
                  <a:pt x="37" y="150"/>
                  <a:pt x="36" y="150"/>
                  <a:pt x="36" y="150"/>
                </a:cubicBezTo>
                <a:cubicBezTo>
                  <a:pt x="33" y="157"/>
                  <a:pt x="29" y="162"/>
                  <a:pt x="25" y="167"/>
                </a:cubicBezTo>
                <a:cubicBezTo>
                  <a:pt x="25" y="168"/>
                  <a:pt x="25" y="168"/>
                  <a:pt x="25" y="168"/>
                </a:cubicBezTo>
                <a:lnTo>
                  <a:pt x="24" y="168"/>
                </a:lnTo>
                <a:close/>
                <a:moveTo>
                  <a:pt x="31" y="74"/>
                </a:moveTo>
                <a:cubicBezTo>
                  <a:pt x="35" y="69"/>
                  <a:pt x="38" y="64"/>
                  <a:pt x="42" y="59"/>
                </a:cubicBezTo>
                <a:cubicBezTo>
                  <a:pt x="42" y="59"/>
                  <a:pt x="41" y="58"/>
                  <a:pt x="41" y="57"/>
                </a:cubicBezTo>
                <a:cubicBezTo>
                  <a:pt x="31" y="71"/>
                  <a:pt x="31" y="71"/>
                  <a:pt x="31" y="71"/>
                </a:cubicBezTo>
                <a:cubicBezTo>
                  <a:pt x="31" y="72"/>
                  <a:pt x="31" y="73"/>
                  <a:pt x="31" y="74"/>
                </a:cubicBezTo>
                <a:close/>
                <a:moveTo>
                  <a:pt x="51" y="27"/>
                </a:moveTo>
                <a:cubicBezTo>
                  <a:pt x="51" y="28"/>
                  <a:pt x="51" y="29"/>
                  <a:pt x="51" y="30"/>
                </a:cubicBezTo>
                <a:cubicBezTo>
                  <a:pt x="60" y="20"/>
                  <a:pt x="60" y="20"/>
                  <a:pt x="60" y="20"/>
                </a:cubicBezTo>
                <a:cubicBezTo>
                  <a:pt x="57" y="21"/>
                  <a:pt x="55" y="23"/>
                  <a:pt x="53" y="24"/>
                </a:cubicBezTo>
                <a:cubicBezTo>
                  <a:pt x="52" y="25"/>
                  <a:pt x="50" y="25"/>
                  <a:pt x="51" y="27"/>
                </a:cubicBezTo>
                <a:close/>
                <a:moveTo>
                  <a:pt x="62" y="186"/>
                </a:moveTo>
                <a:cubicBezTo>
                  <a:pt x="62" y="186"/>
                  <a:pt x="63" y="186"/>
                  <a:pt x="63" y="186"/>
                </a:cubicBezTo>
                <a:cubicBezTo>
                  <a:pt x="66" y="183"/>
                  <a:pt x="69" y="179"/>
                  <a:pt x="72" y="175"/>
                </a:cubicBezTo>
                <a:cubicBezTo>
                  <a:pt x="72" y="175"/>
                  <a:pt x="71" y="175"/>
                  <a:pt x="71" y="175"/>
                </a:cubicBezTo>
                <a:cubicBezTo>
                  <a:pt x="67" y="178"/>
                  <a:pt x="64" y="182"/>
                  <a:pt x="61" y="185"/>
                </a:cubicBezTo>
                <a:cubicBezTo>
                  <a:pt x="61" y="185"/>
                  <a:pt x="62" y="186"/>
                  <a:pt x="62" y="186"/>
                </a:cubicBezTo>
                <a:close/>
                <a:moveTo>
                  <a:pt x="65" y="22"/>
                </a:moveTo>
                <a:cubicBezTo>
                  <a:pt x="64" y="22"/>
                  <a:pt x="64" y="24"/>
                  <a:pt x="64" y="24"/>
                </a:cubicBezTo>
                <a:cubicBezTo>
                  <a:pt x="63" y="24"/>
                  <a:pt x="62" y="25"/>
                  <a:pt x="61" y="26"/>
                </a:cubicBezTo>
                <a:cubicBezTo>
                  <a:pt x="60" y="28"/>
                  <a:pt x="59" y="29"/>
                  <a:pt x="58" y="31"/>
                </a:cubicBezTo>
                <a:cubicBezTo>
                  <a:pt x="58" y="32"/>
                  <a:pt x="59" y="31"/>
                  <a:pt x="60" y="31"/>
                </a:cubicBezTo>
                <a:cubicBezTo>
                  <a:pt x="72" y="18"/>
                  <a:pt x="72" y="18"/>
                  <a:pt x="72" y="18"/>
                </a:cubicBezTo>
                <a:cubicBezTo>
                  <a:pt x="71" y="17"/>
                  <a:pt x="71" y="18"/>
                  <a:pt x="71" y="19"/>
                </a:cubicBezTo>
                <a:cubicBezTo>
                  <a:pt x="70" y="19"/>
                  <a:pt x="69" y="18"/>
                  <a:pt x="70" y="18"/>
                </a:cubicBezTo>
                <a:cubicBezTo>
                  <a:pt x="71" y="18"/>
                  <a:pt x="71" y="17"/>
                  <a:pt x="70" y="18"/>
                </a:cubicBezTo>
                <a:cubicBezTo>
                  <a:pt x="69" y="18"/>
                  <a:pt x="68" y="20"/>
                  <a:pt x="67" y="21"/>
                </a:cubicBezTo>
                <a:cubicBezTo>
                  <a:pt x="67" y="21"/>
                  <a:pt x="67" y="22"/>
                  <a:pt x="66" y="22"/>
                </a:cubicBezTo>
                <a:cubicBezTo>
                  <a:pt x="66" y="23"/>
                  <a:pt x="65" y="22"/>
                  <a:pt x="65" y="22"/>
                </a:cubicBezTo>
                <a:close/>
                <a:moveTo>
                  <a:pt x="92" y="193"/>
                </a:moveTo>
                <a:cubicBezTo>
                  <a:pt x="92" y="193"/>
                  <a:pt x="93" y="193"/>
                  <a:pt x="93" y="193"/>
                </a:cubicBezTo>
                <a:cubicBezTo>
                  <a:pt x="98" y="190"/>
                  <a:pt x="102" y="186"/>
                  <a:pt x="107" y="183"/>
                </a:cubicBezTo>
                <a:cubicBezTo>
                  <a:pt x="105" y="182"/>
                  <a:pt x="104" y="181"/>
                  <a:pt x="103" y="182"/>
                </a:cubicBezTo>
                <a:cubicBezTo>
                  <a:pt x="92" y="192"/>
                  <a:pt x="92" y="192"/>
                  <a:pt x="92" y="192"/>
                </a:cubicBezTo>
                <a:cubicBezTo>
                  <a:pt x="92" y="192"/>
                  <a:pt x="91" y="193"/>
                  <a:pt x="92" y="193"/>
                </a:cubicBezTo>
                <a:close/>
                <a:moveTo>
                  <a:pt x="129" y="32"/>
                </a:moveTo>
                <a:cubicBezTo>
                  <a:pt x="132" y="31"/>
                  <a:pt x="134" y="29"/>
                  <a:pt x="137" y="28"/>
                </a:cubicBezTo>
                <a:cubicBezTo>
                  <a:pt x="137" y="27"/>
                  <a:pt x="138" y="28"/>
                  <a:pt x="138" y="29"/>
                </a:cubicBezTo>
                <a:cubicBezTo>
                  <a:pt x="130" y="36"/>
                  <a:pt x="130" y="36"/>
                  <a:pt x="130" y="36"/>
                </a:cubicBezTo>
                <a:cubicBezTo>
                  <a:pt x="129" y="37"/>
                  <a:pt x="131" y="36"/>
                  <a:pt x="131" y="36"/>
                </a:cubicBezTo>
                <a:cubicBezTo>
                  <a:pt x="135" y="34"/>
                  <a:pt x="138" y="32"/>
                  <a:pt x="142" y="30"/>
                </a:cubicBezTo>
                <a:cubicBezTo>
                  <a:pt x="140" y="29"/>
                  <a:pt x="138" y="27"/>
                  <a:pt x="137" y="25"/>
                </a:cubicBezTo>
                <a:cubicBezTo>
                  <a:pt x="130" y="31"/>
                  <a:pt x="130" y="31"/>
                  <a:pt x="130" y="31"/>
                </a:cubicBezTo>
                <a:cubicBezTo>
                  <a:pt x="130" y="31"/>
                  <a:pt x="130" y="32"/>
                  <a:pt x="129" y="32"/>
                </a:cubicBezTo>
                <a:close/>
                <a:moveTo>
                  <a:pt x="33" y="87"/>
                </a:moveTo>
                <a:cubicBezTo>
                  <a:pt x="35" y="87"/>
                  <a:pt x="35" y="87"/>
                  <a:pt x="35" y="87"/>
                </a:cubicBezTo>
                <a:cubicBezTo>
                  <a:pt x="46" y="70"/>
                  <a:pt x="46" y="70"/>
                  <a:pt x="46" y="70"/>
                </a:cubicBezTo>
                <a:cubicBezTo>
                  <a:pt x="46" y="70"/>
                  <a:pt x="46" y="69"/>
                  <a:pt x="45" y="68"/>
                </a:cubicBezTo>
                <a:cubicBezTo>
                  <a:pt x="38" y="79"/>
                  <a:pt x="38" y="79"/>
                  <a:pt x="38" y="79"/>
                </a:cubicBezTo>
                <a:cubicBezTo>
                  <a:pt x="37" y="81"/>
                  <a:pt x="34" y="84"/>
                  <a:pt x="33" y="87"/>
                </a:cubicBezTo>
                <a:close/>
                <a:moveTo>
                  <a:pt x="32" y="81"/>
                </a:moveTo>
                <a:cubicBezTo>
                  <a:pt x="32" y="81"/>
                  <a:pt x="33" y="82"/>
                  <a:pt x="33" y="83"/>
                </a:cubicBezTo>
                <a:cubicBezTo>
                  <a:pt x="44" y="65"/>
                  <a:pt x="44" y="65"/>
                  <a:pt x="44" y="65"/>
                </a:cubicBezTo>
                <a:cubicBezTo>
                  <a:pt x="45" y="64"/>
                  <a:pt x="44" y="63"/>
                  <a:pt x="43" y="63"/>
                </a:cubicBezTo>
                <a:cubicBezTo>
                  <a:pt x="41" y="68"/>
                  <a:pt x="37" y="72"/>
                  <a:pt x="35" y="76"/>
                </a:cubicBezTo>
                <a:cubicBezTo>
                  <a:pt x="34" y="78"/>
                  <a:pt x="32" y="79"/>
                  <a:pt x="32" y="81"/>
                </a:cubicBezTo>
                <a:close/>
                <a:moveTo>
                  <a:pt x="101" y="195"/>
                </a:moveTo>
                <a:cubicBezTo>
                  <a:pt x="101" y="195"/>
                  <a:pt x="101" y="195"/>
                  <a:pt x="101" y="195"/>
                </a:cubicBezTo>
                <a:cubicBezTo>
                  <a:pt x="106" y="192"/>
                  <a:pt x="110" y="189"/>
                  <a:pt x="114" y="184"/>
                </a:cubicBezTo>
                <a:cubicBezTo>
                  <a:pt x="113" y="184"/>
                  <a:pt x="112" y="185"/>
                  <a:pt x="111" y="183"/>
                </a:cubicBezTo>
                <a:cubicBezTo>
                  <a:pt x="100" y="194"/>
                  <a:pt x="100" y="194"/>
                  <a:pt x="100" y="194"/>
                </a:cubicBezTo>
                <a:cubicBezTo>
                  <a:pt x="100" y="195"/>
                  <a:pt x="100" y="195"/>
                  <a:pt x="101" y="195"/>
                </a:cubicBezTo>
                <a:close/>
                <a:moveTo>
                  <a:pt x="79" y="83"/>
                </a:moveTo>
                <a:cubicBezTo>
                  <a:pt x="81" y="84"/>
                  <a:pt x="83" y="84"/>
                  <a:pt x="84" y="85"/>
                </a:cubicBezTo>
                <a:cubicBezTo>
                  <a:pt x="85" y="84"/>
                  <a:pt x="87" y="83"/>
                  <a:pt x="87" y="82"/>
                </a:cubicBezTo>
                <a:cubicBezTo>
                  <a:pt x="87" y="82"/>
                  <a:pt x="86" y="82"/>
                  <a:pt x="86" y="82"/>
                </a:cubicBezTo>
                <a:cubicBezTo>
                  <a:pt x="85" y="81"/>
                  <a:pt x="86" y="80"/>
                  <a:pt x="86" y="79"/>
                </a:cubicBezTo>
                <a:cubicBezTo>
                  <a:pt x="87" y="78"/>
                  <a:pt x="88" y="77"/>
                  <a:pt x="89" y="76"/>
                </a:cubicBezTo>
                <a:cubicBezTo>
                  <a:pt x="89" y="75"/>
                  <a:pt x="89" y="74"/>
                  <a:pt x="89" y="75"/>
                </a:cubicBezTo>
                <a:cubicBezTo>
                  <a:pt x="83" y="79"/>
                  <a:pt x="83" y="79"/>
                  <a:pt x="83" y="79"/>
                </a:cubicBezTo>
                <a:cubicBezTo>
                  <a:pt x="82" y="80"/>
                  <a:pt x="79" y="82"/>
                  <a:pt x="79" y="83"/>
                </a:cubicBezTo>
                <a:close/>
                <a:moveTo>
                  <a:pt x="145" y="71"/>
                </a:moveTo>
                <a:cubicBezTo>
                  <a:pt x="145" y="72"/>
                  <a:pt x="143" y="73"/>
                  <a:pt x="142" y="74"/>
                </a:cubicBezTo>
                <a:cubicBezTo>
                  <a:pt x="141" y="74"/>
                  <a:pt x="140" y="74"/>
                  <a:pt x="140" y="73"/>
                </a:cubicBezTo>
                <a:cubicBezTo>
                  <a:pt x="139" y="74"/>
                  <a:pt x="139" y="74"/>
                  <a:pt x="139" y="75"/>
                </a:cubicBezTo>
                <a:cubicBezTo>
                  <a:pt x="149" y="72"/>
                  <a:pt x="149" y="72"/>
                  <a:pt x="149" y="72"/>
                </a:cubicBezTo>
                <a:cubicBezTo>
                  <a:pt x="150" y="68"/>
                  <a:pt x="151" y="65"/>
                  <a:pt x="151" y="61"/>
                </a:cubicBezTo>
                <a:cubicBezTo>
                  <a:pt x="151" y="61"/>
                  <a:pt x="150" y="62"/>
                  <a:pt x="149" y="63"/>
                </a:cubicBezTo>
                <a:cubicBezTo>
                  <a:pt x="149" y="63"/>
                  <a:pt x="149" y="64"/>
                  <a:pt x="149" y="65"/>
                </a:cubicBezTo>
                <a:cubicBezTo>
                  <a:pt x="146" y="67"/>
                  <a:pt x="143" y="70"/>
                  <a:pt x="141" y="72"/>
                </a:cubicBezTo>
                <a:cubicBezTo>
                  <a:pt x="141" y="72"/>
                  <a:pt x="142" y="72"/>
                  <a:pt x="142" y="72"/>
                </a:cubicBezTo>
                <a:cubicBezTo>
                  <a:pt x="143" y="72"/>
                  <a:pt x="144" y="71"/>
                  <a:pt x="145" y="71"/>
                </a:cubicBezTo>
                <a:cubicBezTo>
                  <a:pt x="145" y="71"/>
                  <a:pt x="146" y="70"/>
                  <a:pt x="145" y="71"/>
                </a:cubicBezTo>
                <a:close/>
                <a:moveTo>
                  <a:pt x="113" y="198"/>
                </a:moveTo>
                <a:cubicBezTo>
                  <a:pt x="113" y="198"/>
                  <a:pt x="114" y="198"/>
                  <a:pt x="114" y="198"/>
                </a:cubicBezTo>
                <a:cubicBezTo>
                  <a:pt x="119" y="194"/>
                  <a:pt x="124" y="190"/>
                  <a:pt x="129" y="187"/>
                </a:cubicBezTo>
                <a:cubicBezTo>
                  <a:pt x="123" y="186"/>
                  <a:pt x="123" y="186"/>
                  <a:pt x="123" y="186"/>
                </a:cubicBezTo>
                <a:cubicBezTo>
                  <a:pt x="119" y="189"/>
                  <a:pt x="115" y="193"/>
                  <a:pt x="111" y="197"/>
                </a:cubicBezTo>
                <a:cubicBezTo>
                  <a:pt x="112" y="197"/>
                  <a:pt x="113" y="198"/>
                  <a:pt x="113" y="198"/>
                </a:cubicBezTo>
                <a:close/>
                <a:moveTo>
                  <a:pt x="23" y="181"/>
                </a:moveTo>
                <a:cubicBezTo>
                  <a:pt x="23" y="182"/>
                  <a:pt x="23" y="183"/>
                  <a:pt x="23" y="183"/>
                </a:cubicBezTo>
                <a:cubicBezTo>
                  <a:pt x="23" y="184"/>
                  <a:pt x="24" y="183"/>
                  <a:pt x="25" y="183"/>
                </a:cubicBezTo>
                <a:cubicBezTo>
                  <a:pt x="40" y="167"/>
                  <a:pt x="40" y="167"/>
                  <a:pt x="40" y="167"/>
                </a:cubicBezTo>
                <a:cubicBezTo>
                  <a:pt x="40" y="166"/>
                  <a:pt x="39" y="165"/>
                  <a:pt x="39" y="164"/>
                </a:cubicBezTo>
                <a:cubicBezTo>
                  <a:pt x="38" y="163"/>
                  <a:pt x="38" y="164"/>
                  <a:pt x="37" y="163"/>
                </a:cubicBezTo>
                <a:cubicBezTo>
                  <a:pt x="26" y="175"/>
                  <a:pt x="26" y="175"/>
                  <a:pt x="26" y="175"/>
                </a:cubicBezTo>
                <a:cubicBezTo>
                  <a:pt x="24" y="176"/>
                  <a:pt x="22" y="178"/>
                  <a:pt x="23" y="181"/>
                </a:cubicBezTo>
                <a:close/>
                <a:moveTo>
                  <a:pt x="131" y="48"/>
                </a:moveTo>
                <a:cubicBezTo>
                  <a:pt x="132" y="47"/>
                  <a:pt x="132" y="47"/>
                  <a:pt x="132" y="47"/>
                </a:cubicBezTo>
                <a:cubicBezTo>
                  <a:pt x="132" y="47"/>
                  <a:pt x="132" y="47"/>
                  <a:pt x="132" y="47"/>
                </a:cubicBezTo>
                <a:cubicBezTo>
                  <a:pt x="133" y="47"/>
                  <a:pt x="133" y="47"/>
                  <a:pt x="133" y="47"/>
                </a:cubicBezTo>
                <a:cubicBezTo>
                  <a:pt x="136" y="45"/>
                  <a:pt x="140" y="42"/>
                  <a:pt x="144" y="40"/>
                </a:cubicBezTo>
                <a:cubicBezTo>
                  <a:pt x="145" y="40"/>
                  <a:pt x="145" y="41"/>
                  <a:pt x="145" y="42"/>
                </a:cubicBezTo>
                <a:cubicBezTo>
                  <a:pt x="145" y="42"/>
                  <a:pt x="144" y="43"/>
                  <a:pt x="145" y="43"/>
                </a:cubicBezTo>
                <a:cubicBezTo>
                  <a:pt x="146" y="43"/>
                  <a:pt x="147" y="42"/>
                  <a:pt x="148" y="42"/>
                </a:cubicBezTo>
                <a:cubicBezTo>
                  <a:pt x="149" y="43"/>
                  <a:pt x="148" y="44"/>
                  <a:pt x="148" y="44"/>
                </a:cubicBezTo>
                <a:cubicBezTo>
                  <a:pt x="147" y="44"/>
                  <a:pt x="147" y="45"/>
                  <a:pt x="146" y="46"/>
                </a:cubicBezTo>
                <a:cubicBezTo>
                  <a:pt x="147" y="45"/>
                  <a:pt x="149" y="44"/>
                  <a:pt x="149" y="44"/>
                </a:cubicBezTo>
                <a:cubicBezTo>
                  <a:pt x="150" y="45"/>
                  <a:pt x="151" y="46"/>
                  <a:pt x="150" y="47"/>
                </a:cubicBezTo>
                <a:cubicBezTo>
                  <a:pt x="147" y="49"/>
                  <a:pt x="142" y="52"/>
                  <a:pt x="138" y="56"/>
                </a:cubicBezTo>
                <a:cubicBezTo>
                  <a:pt x="140" y="56"/>
                  <a:pt x="143" y="55"/>
                  <a:pt x="144" y="54"/>
                </a:cubicBezTo>
                <a:cubicBezTo>
                  <a:pt x="147" y="54"/>
                  <a:pt x="149" y="53"/>
                  <a:pt x="151" y="52"/>
                </a:cubicBezTo>
                <a:cubicBezTo>
                  <a:pt x="152" y="46"/>
                  <a:pt x="151" y="41"/>
                  <a:pt x="150" y="38"/>
                </a:cubicBezTo>
                <a:cubicBezTo>
                  <a:pt x="149" y="36"/>
                  <a:pt x="148" y="34"/>
                  <a:pt x="146" y="32"/>
                </a:cubicBezTo>
                <a:cubicBezTo>
                  <a:pt x="146" y="32"/>
                  <a:pt x="144" y="34"/>
                  <a:pt x="143" y="35"/>
                </a:cubicBezTo>
                <a:cubicBezTo>
                  <a:pt x="144" y="35"/>
                  <a:pt x="144" y="36"/>
                  <a:pt x="144" y="37"/>
                </a:cubicBezTo>
                <a:cubicBezTo>
                  <a:pt x="141" y="40"/>
                  <a:pt x="138" y="42"/>
                  <a:pt x="135" y="45"/>
                </a:cubicBezTo>
                <a:cubicBezTo>
                  <a:pt x="134" y="45"/>
                  <a:pt x="133" y="46"/>
                  <a:pt x="133" y="47"/>
                </a:cubicBezTo>
                <a:cubicBezTo>
                  <a:pt x="132" y="47"/>
                  <a:pt x="132" y="47"/>
                  <a:pt x="132" y="47"/>
                </a:cubicBezTo>
                <a:cubicBezTo>
                  <a:pt x="132" y="47"/>
                  <a:pt x="132" y="47"/>
                  <a:pt x="132" y="47"/>
                </a:cubicBezTo>
                <a:lnTo>
                  <a:pt x="131" y="48"/>
                </a:lnTo>
                <a:close/>
                <a:moveTo>
                  <a:pt x="92" y="139"/>
                </a:moveTo>
                <a:cubicBezTo>
                  <a:pt x="92" y="139"/>
                  <a:pt x="92" y="139"/>
                  <a:pt x="92" y="139"/>
                </a:cubicBezTo>
                <a:cubicBezTo>
                  <a:pt x="96" y="135"/>
                  <a:pt x="100" y="131"/>
                  <a:pt x="104" y="128"/>
                </a:cubicBezTo>
                <a:cubicBezTo>
                  <a:pt x="104" y="128"/>
                  <a:pt x="105" y="128"/>
                  <a:pt x="105" y="129"/>
                </a:cubicBezTo>
                <a:cubicBezTo>
                  <a:pt x="101" y="135"/>
                  <a:pt x="97" y="140"/>
                  <a:pt x="93" y="146"/>
                </a:cubicBezTo>
                <a:cubicBezTo>
                  <a:pt x="93" y="147"/>
                  <a:pt x="93" y="146"/>
                  <a:pt x="93" y="147"/>
                </a:cubicBezTo>
                <a:cubicBezTo>
                  <a:pt x="99" y="143"/>
                  <a:pt x="103" y="138"/>
                  <a:pt x="108" y="135"/>
                </a:cubicBezTo>
                <a:cubicBezTo>
                  <a:pt x="108" y="135"/>
                  <a:pt x="111" y="135"/>
                  <a:pt x="110" y="136"/>
                </a:cubicBezTo>
                <a:cubicBezTo>
                  <a:pt x="103" y="146"/>
                  <a:pt x="103" y="146"/>
                  <a:pt x="103" y="146"/>
                </a:cubicBezTo>
                <a:cubicBezTo>
                  <a:pt x="106" y="145"/>
                  <a:pt x="108" y="143"/>
                  <a:pt x="110" y="141"/>
                </a:cubicBezTo>
                <a:cubicBezTo>
                  <a:pt x="110" y="141"/>
                  <a:pt x="111" y="141"/>
                  <a:pt x="111" y="142"/>
                </a:cubicBezTo>
                <a:cubicBezTo>
                  <a:pt x="111" y="143"/>
                  <a:pt x="111" y="143"/>
                  <a:pt x="111" y="144"/>
                </a:cubicBezTo>
                <a:cubicBezTo>
                  <a:pt x="111" y="143"/>
                  <a:pt x="113" y="142"/>
                  <a:pt x="114" y="142"/>
                </a:cubicBezTo>
                <a:cubicBezTo>
                  <a:pt x="115" y="143"/>
                  <a:pt x="114" y="144"/>
                  <a:pt x="114" y="144"/>
                </a:cubicBezTo>
                <a:cubicBezTo>
                  <a:pt x="114" y="144"/>
                  <a:pt x="113" y="143"/>
                  <a:pt x="113" y="144"/>
                </a:cubicBezTo>
                <a:cubicBezTo>
                  <a:pt x="111" y="144"/>
                  <a:pt x="110" y="146"/>
                  <a:pt x="109" y="145"/>
                </a:cubicBezTo>
                <a:cubicBezTo>
                  <a:pt x="108" y="144"/>
                  <a:pt x="105" y="147"/>
                  <a:pt x="105" y="147"/>
                </a:cubicBezTo>
                <a:cubicBezTo>
                  <a:pt x="104" y="148"/>
                  <a:pt x="102" y="148"/>
                  <a:pt x="102" y="147"/>
                </a:cubicBezTo>
                <a:cubicBezTo>
                  <a:pt x="102" y="146"/>
                  <a:pt x="102" y="145"/>
                  <a:pt x="102" y="144"/>
                </a:cubicBezTo>
                <a:cubicBezTo>
                  <a:pt x="107" y="138"/>
                  <a:pt x="107" y="138"/>
                  <a:pt x="107" y="138"/>
                </a:cubicBezTo>
                <a:cubicBezTo>
                  <a:pt x="102" y="141"/>
                  <a:pt x="98" y="145"/>
                  <a:pt x="94" y="148"/>
                </a:cubicBezTo>
                <a:cubicBezTo>
                  <a:pt x="93" y="148"/>
                  <a:pt x="91" y="149"/>
                  <a:pt x="91" y="147"/>
                </a:cubicBezTo>
                <a:cubicBezTo>
                  <a:pt x="91" y="145"/>
                  <a:pt x="92" y="144"/>
                  <a:pt x="93" y="142"/>
                </a:cubicBezTo>
                <a:cubicBezTo>
                  <a:pt x="95" y="140"/>
                  <a:pt x="96" y="139"/>
                  <a:pt x="98" y="137"/>
                </a:cubicBezTo>
                <a:cubicBezTo>
                  <a:pt x="98" y="137"/>
                  <a:pt x="98" y="136"/>
                  <a:pt x="98" y="136"/>
                </a:cubicBezTo>
                <a:cubicBezTo>
                  <a:pt x="98" y="136"/>
                  <a:pt x="98" y="136"/>
                  <a:pt x="98" y="136"/>
                </a:cubicBezTo>
                <a:cubicBezTo>
                  <a:pt x="99" y="136"/>
                  <a:pt x="99" y="135"/>
                  <a:pt x="99" y="135"/>
                </a:cubicBezTo>
                <a:cubicBezTo>
                  <a:pt x="98" y="135"/>
                  <a:pt x="98" y="135"/>
                  <a:pt x="98" y="136"/>
                </a:cubicBezTo>
                <a:cubicBezTo>
                  <a:pt x="98" y="136"/>
                  <a:pt x="98" y="136"/>
                  <a:pt x="98" y="136"/>
                </a:cubicBezTo>
                <a:cubicBezTo>
                  <a:pt x="95" y="139"/>
                  <a:pt x="91" y="142"/>
                  <a:pt x="88" y="144"/>
                </a:cubicBezTo>
                <a:cubicBezTo>
                  <a:pt x="88" y="145"/>
                  <a:pt x="87" y="144"/>
                  <a:pt x="87" y="143"/>
                </a:cubicBezTo>
                <a:cubicBezTo>
                  <a:pt x="87" y="142"/>
                  <a:pt x="88" y="141"/>
                  <a:pt x="89" y="140"/>
                </a:cubicBezTo>
                <a:cubicBezTo>
                  <a:pt x="89" y="139"/>
                  <a:pt x="89" y="140"/>
                  <a:pt x="88" y="140"/>
                </a:cubicBezTo>
                <a:cubicBezTo>
                  <a:pt x="87" y="141"/>
                  <a:pt x="86" y="142"/>
                  <a:pt x="85" y="143"/>
                </a:cubicBezTo>
                <a:cubicBezTo>
                  <a:pt x="84" y="143"/>
                  <a:pt x="83" y="142"/>
                  <a:pt x="83" y="141"/>
                </a:cubicBezTo>
                <a:cubicBezTo>
                  <a:pt x="84" y="140"/>
                  <a:pt x="83" y="138"/>
                  <a:pt x="85" y="137"/>
                </a:cubicBezTo>
                <a:cubicBezTo>
                  <a:pt x="96" y="124"/>
                  <a:pt x="96" y="124"/>
                  <a:pt x="96" y="124"/>
                </a:cubicBezTo>
                <a:cubicBezTo>
                  <a:pt x="97" y="124"/>
                  <a:pt x="97" y="126"/>
                  <a:pt x="97" y="126"/>
                </a:cubicBezTo>
                <a:cubicBezTo>
                  <a:pt x="95" y="130"/>
                  <a:pt x="92" y="133"/>
                  <a:pt x="89" y="136"/>
                </a:cubicBezTo>
                <a:cubicBezTo>
                  <a:pt x="88" y="137"/>
                  <a:pt x="89" y="137"/>
                  <a:pt x="90" y="136"/>
                </a:cubicBezTo>
                <a:cubicBezTo>
                  <a:pt x="93" y="134"/>
                  <a:pt x="96" y="130"/>
                  <a:pt x="99" y="128"/>
                </a:cubicBezTo>
                <a:cubicBezTo>
                  <a:pt x="100" y="127"/>
                  <a:pt x="100" y="129"/>
                  <a:pt x="100" y="129"/>
                </a:cubicBezTo>
                <a:cubicBezTo>
                  <a:pt x="98" y="132"/>
                  <a:pt x="95" y="135"/>
                  <a:pt x="92" y="139"/>
                </a:cubicBezTo>
                <a:close/>
                <a:moveTo>
                  <a:pt x="144" y="85"/>
                </a:moveTo>
                <a:cubicBezTo>
                  <a:pt x="142" y="85"/>
                  <a:pt x="140" y="86"/>
                  <a:pt x="138" y="86"/>
                </a:cubicBezTo>
                <a:cubicBezTo>
                  <a:pt x="137" y="86"/>
                  <a:pt x="137" y="84"/>
                  <a:pt x="138" y="84"/>
                </a:cubicBezTo>
                <a:cubicBezTo>
                  <a:pt x="140" y="80"/>
                  <a:pt x="144" y="78"/>
                  <a:pt x="147" y="75"/>
                </a:cubicBezTo>
                <a:cubicBezTo>
                  <a:pt x="147" y="74"/>
                  <a:pt x="147" y="74"/>
                  <a:pt x="146" y="74"/>
                </a:cubicBezTo>
                <a:cubicBezTo>
                  <a:pt x="144" y="75"/>
                  <a:pt x="141" y="76"/>
                  <a:pt x="139" y="77"/>
                </a:cubicBezTo>
                <a:cubicBezTo>
                  <a:pt x="138" y="77"/>
                  <a:pt x="137" y="76"/>
                  <a:pt x="137" y="75"/>
                </a:cubicBezTo>
                <a:cubicBezTo>
                  <a:pt x="137" y="73"/>
                  <a:pt x="139" y="71"/>
                  <a:pt x="140" y="69"/>
                </a:cubicBezTo>
                <a:cubicBezTo>
                  <a:pt x="138" y="71"/>
                  <a:pt x="135" y="69"/>
                  <a:pt x="134" y="67"/>
                </a:cubicBezTo>
                <a:cubicBezTo>
                  <a:pt x="134" y="67"/>
                  <a:pt x="135" y="66"/>
                  <a:pt x="135" y="66"/>
                </a:cubicBezTo>
                <a:cubicBezTo>
                  <a:pt x="138" y="63"/>
                  <a:pt x="142" y="61"/>
                  <a:pt x="145" y="58"/>
                </a:cubicBezTo>
                <a:cubicBezTo>
                  <a:pt x="145" y="58"/>
                  <a:pt x="146" y="56"/>
                  <a:pt x="145" y="57"/>
                </a:cubicBezTo>
                <a:cubicBezTo>
                  <a:pt x="141" y="59"/>
                  <a:pt x="137" y="61"/>
                  <a:pt x="133" y="63"/>
                </a:cubicBezTo>
                <a:cubicBezTo>
                  <a:pt x="132" y="63"/>
                  <a:pt x="131" y="62"/>
                  <a:pt x="131" y="61"/>
                </a:cubicBezTo>
                <a:cubicBezTo>
                  <a:pt x="131" y="60"/>
                  <a:pt x="133" y="59"/>
                  <a:pt x="134" y="57"/>
                </a:cubicBezTo>
                <a:cubicBezTo>
                  <a:pt x="135" y="56"/>
                  <a:pt x="136" y="55"/>
                  <a:pt x="136" y="54"/>
                </a:cubicBezTo>
                <a:cubicBezTo>
                  <a:pt x="133" y="55"/>
                  <a:pt x="131" y="58"/>
                  <a:pt x="127" y="59"/>
                </a:cubicBezTo>
                <a:cubicBezTo>
                  <a:pt x="127" y="58"/>
                  <a:pt x="127" y="57"/>
                  <a:pt x="127" y="56"/>
                </a:cubicBezTo>
                <a:cubicBezTo>
                  <a:pt x="129" y="54"/>
                  <a:pt x="131" y="52"/>
                  <a:pt x="134" y="49"/>
                </a:cubicBezTo>
                <a:cubicBezTo>
                  <a:pt x="133" y="49"/>
                  <a:pt x="132" y="50"/>
                  <a:pt x="131" y="50"/>
                </a:cubicBezTo>
                <a:cubicBezTo>
                  <a:pt x="130" y="51"/>
                  <a:pt x="129" y="52"/>
                  <a:pt x="127" y="51"/>
                </a:cubicBezTo>
                <a:cubicBezTo>
                  <a:pt x="126" y="51"/>
                  <a:pt x="126" y="49"/>
                  <a:pt x="127" y="49"/>
                </a:cubicBezTo>
                <a:cubicBezTo>
                  <a:pt x="128" y="48"/>
                  <a:pt x="125" y="47"/>
                  <a:pt x="127" y="46"/>
                </a:cubicBezTo>
                <a:cubicBezTo>
                  <a:pt x="132" y="42"/>
                  <a:pt x="136" y="38"/>
                  <a:pt x="141" y="33"/>
                </a:cubicBezTo>
                <a:cubicBezTo>
                  <a:pt x="130" y="40"/>
                  <a:pt x="130" y="40"/>
                  <a:pt x="130" y="40"/>
                </a:cubicBezTo>
                <a:cubicBezTo>
                  <a:pt x="129" y="40"/>
                  <a:pt x="127" y="40"/>
                  <a:pt x="126" y="41"/>
                </a:cubicBezTo>
                <a:cubicBezTo>
                  <a:pt x="124" y="42"/>
                  <a:pt x="122" y="43"/>
                  <a:pt x="120" y="43"/>
                </a:cubicBezTo>
                <a:cubicBezTo>
                  <a:pt x="119" y="42"/>
                  <a:pt x="119" y="41"/>
                  <a:pt x="119" y="41"/>
                </a:cubicBezTo>
                <a:cubicBezTo>
                  <a:pt x="120" y="38"/>
                  <a:pt x="122" y="36"/>
                  <a:pt x="123" y="35"/>
                </a:cubicBezTo>
                <a:cubicBezTo>
                  <a:pt x="124" y="34"/>
                  <a:pt x="125" y="33"/>
                  <a:pt x="124" y="34"/>
                </a:cubicBezTo>
                <a:cubicBezTo>
                  <a:pt x="121" y="36"/>
                  <a:pt x="118" y="38"/>
                  <a:pt x="114" y="39"/>
                </a:cubicBezTo>
                <a:cubicBezTo>
                  <a:pt x="114" y="40"/>
                  <a:pt x="113" y="39"/>
                  <a:pt x="113" y="38"/>
                </a:cubicBezTo>
                <a:cubicBezTo>
                  <a:pt x="113" y="38"/>
                  <a:pt x="113" y="37"/>
                  <a:pt x="114" y="37"/>
                </a:cubicBezTo>
                <a:cubicBezTo>
                  <a:pt x="118" y="33"/>
                  <a:pt x="123" y="29"/>
                  <a:pt x="128" y="25"/>
                </a:cubicBezTo>
                <a:cubicBezTo>
                  <a:pt x="127" y="25"/>
                  <a:pt x="126" y="26"/>
                  <a:pt x="125" y="26"/>
                </a:cubicBezTo>
                <a:cubicBezTo>
                  <a:pt x="119" y="28"/>
                  <a:pt x="114" y="33"/>
                  <a:pt x="109" y="37"/>
                </a:cubicBezTo>
                <a:cubicBezTo>
                  <a:pt x="108" y="37"/>
                  <a:pt x="107" y="37"/>
                  <a:pt x="107" y="36"/>
                </a:cubicBezTo>
                <a:cubicBezTo>
                  <a:pt x="106" y="35"/>
                  <a:pt x="107" y="35"/>
                  <a:pt x="108" y="34"/>
                </a:cubicBezTo>
                <a:cubicBezTo>
                  <a:pt x="112" y="30"/>
                  <a:pt x="116" y="27"/>
                  <a:pt x="120" y="24"/>
                </a:cubicBezTo>
                <a:cubicBezTo>
                  <a:pt x="121" y="23"/>
                  <a:pt x="125" y="21"/>
                  <a:pt x="125" y="19"/>
                </a:cubicBezTo>
                <a:cubicBezTo>
                  <a:pt x="119" y="23"/>
                  <a:pt x="114" y="27"/>
                  <a:pt x="108" y="31"/>
                </a:cubicBezTo>
                <a:cubicBezTo>
                  <a:pt x="106" y="32"/>
                  <a:pt x="104" y="34"/>
                  <a:pt x="102" y="34"/>
                </a:cubicBezTo>
                <a:cubicBezTo>
                  <a:pt x="101" y="35"/>
                  <a:pt x="101" y="33"/>
                  <a:pt x="102" y="32"/>
                </a:cubicBezTo>
                <a:cubicBezTo>
                  <a:pt x="105" y="29"/>
                  <a:pt x="109" y="26"/>
                  <a:pt x="112" y="23"/>
                </a:cubicBezTo>
                <a:cubicBezTo>
                  <a:pt x="114" y="22"/>
                  <a:pt x="117" y="20"/>
                  <a:pt x="118" y="18"/>
                </a:cubicBezTo>
                <a:cubicBezTo>
                  <a:pt x="113" y="21"/>
                  <a:pt x="109" y="24"/>
                  <a:pt x="104" y="28"/>
                </a:cubicBezTo>
                <a:cubicBezTo>
                  <a:pt x="101" y="30"/>
                  <a:pt x="98" y="32"/>
                  <a:pt x="95" y="34"/>
                </a:cubicBezTo>
                <a:cubicBezTo>
                  <a:pt x="94" y="33"/>
                  <a:pt x="95" y="32"/>
                  <a:pt x="95" y="31"/>
                </a:cubicBezTo>
                <a:cubicBezTo>
                  <a:pt x="100" y="26"/>
                  <a:pt x="106" y="21"/>
                  <a:pt x="111" y="16"/>
                </a:cubicBezTo>
                <a:cubicBezTo>
                  <a:pt x="102" y="21"/>
                  <a:pt x="94" y="29"/>
                  <a:pt x="86" y="36"/>
                </a:cubicBezTo>
                <a:cubicBezTo>
                  <a:pt x="85" y="36"/>
                  <a:pt x="84" y="35"/>
                  <a:pt x="84" y="35"/>
                </a:cubicBezTo>
                <a:cubicBezTo>
                  <a:pt x="84" y="34"/>
                  <a:pt x="84" y="34"/>
                  <a:pt x="85" y="33"/>
                </a:cubicBezTo>
                <a:cubicBezTo>
                  <a:pt x="89" y="27"/>
                  <a:pt x="95" y="23"/>
                  <a:pt x="101" y="18"/>
                </a:cubicBezTo>
                <a:cubicBezTo>
                  <a:pt x="100" y="17"/>
                  <a:pt x="100" y="17"/>
                  <a:pt x="100" y="17"/>
                </a:cubicBezTo>
                <a:cubicBezTo>
                  <a:pt x="93" y="22"/>
                  <a:pt x="87" y="28"/>
                  <a:pt x="80" y="33"/>
                </a:cubicBezTo>
                <a:cubicBezTo>
                  <a:pt x="79" y="33"/>
                  <a:pt x="79" y="32"/>
                  <a:pt x="79" y="32"/>
                </a:cubicBezTo>
                <a:cubicBezTo>
                  <a:pt x="79" y="31"/>
                  <a:pt x="80" y="30"/>
                  <a:pt x="80" y="29"/>
                </a:cubicBezTo>
                <a:cubicBezTo>
                  <a:pt x="85" y="24"/>
                  <a:pt x="90" y="20"/>
                  <a:pt x="95" y="15"/>
                </a:cubicBezTo>
                <a:cubicBezTo>
                  <a:pt x="94" y="15"/>
                  <a:pt x="92" y="14"/>
                  <a:pt x="91" y="15"/>
                </a:cubicBezTo>
                <a:cubicBezTo>
                  <a:pt x="83" y="20"/>
                  <a:pt x="77" y="27"/>
                  <a:pt x="70" y="33"/>
                </a:cubicBezTo>
                <a:cubicBezTo>
                  <a:pt x="69" y="34"/>
                  <a:pt x="69" y="35"/>
                  <a:pt x="68" y="34"/>
                </a:cubicBezTo>
                <a:cubicBezTo>
                  <a:pt x="67" y="33"/>
                  <a:pt x="68" y="32"/>
                  <a:pt x="69" y="31"/>
                </a:cubicBezTo>
                <a:cubicBezTo>
                  <a:pt x="74" y="25"/>
                  <a:pt x="80" y="21"/>
                  <a:pt x="85" y="15"/>
                </a:cubicBezTo>
                <a:cubicBezTo>
                  <a:pt x="84" y="15"/>
                  <a:pt x="83" y="14"/>
                  <a:pt x="82" y="15"/>
                </a:cubicBezTo>
                <a:cubicBezTo>
                  <a:pt x="75" y="21"/>
                  <a:pt x="68" y="27"/>
                  <a:pt x="61" y="33"/>
                </a:cubicBezTo>
                <a:cubicBezTo>
                  <a:pt x="60" y="34"/>
                  <a:pt x="60" y="35"/>
                  <a:pt x="59" y="35"/>
                </a:cubicBezTo>
                <a:cubicBezTo>
                  <a:pt x="58" y="34"/>
                  <a:pt x="58" y="33"/>
                  <a:pt x="59" y="33"/>
                </a:cubicBezTo>
                <a:cubicBezTo>
                  <a:pt x="58" y="32"/>
                  <a:pt x="57" y="34"/>
                  <a:pt x="56" y="33"/>
                </a:cubicBezTo>
                <a:cubicBezTo>
                  <a:pt x="56" y="34"/>
                  <a:pt x="56" y="35"/>
                  <a:pt x="55" y="36"/>
                </a:cubicBezTo>
                <a:cubicBezTo>
                  <a:pt x="55" y="37"/>
                  <a:pt x="54" y="36"/>
                  <a:pt x="54" y="36"/>
                </a:cubicBezTo>
                <a:cubicBezTo>
                  <a:pt x="54" y="34"/>
                  <a:pt x="55" y="33"/>
                  <a:pt x="55" y="32"/>
                </a:cubicBezTo>
                <a:cubicBezTo>
                  <a:pt x="53" y="32"/>
                  <a:pt x="52" y="34"/>
                  <a:pt x="53" y="34"/>
                </a:cubicBezTo>
                <a:cubicBezTo>
                  <a:pt x="53" y="37"/>
                  <a:pt x="53" y="39"/>
                  <a:pt x="54" y="41"/>
                </a:cubicBezTo>
                <a:cubicBezTo>
                  <a:pt x="57" y="47"/>
                  <a:pt x="60" y="53"/>
                  <a:pt x="61" y="60"/>
                </a:cubicBezTo>
                <a:cubicBezTo>
                  <a:pt x="64" y="57"/>
                  <a:pt x="67" y="54"/>
                  <a:pt x="70" y="51"/>
                </a:cubicBezTo>
                <a:cubicBezTo>
                  <a:pt x="71" y="53"/>
                  <a:pt x="71" y="54"/>
                  <a:pt x="70" y="54"/>
                </a:cubicBezTo>
                <a:cubicBezTo>
                  <a:pt x="68" y="58"/>
                  <a:pt x="66" y="62"/>
                  <a:pt x="62" y="66"/>
                </a:cubicBezTo>
                <a:cubicBezTo>
                  <a:pt x="64" y="66"/>
                  <a:pt x="65" y="65"/>
                  <a:pt x="66" y="64"/>
                </a:cubicBezTo>
                <a:cubicBezTo>
                  <a:pt x="69" y="63"/>
                  <a:pt x="71" y="61"/>
                  <a:pt x="74" y="61"/>
                </a:cubicBezTo>
                <a:cubicBezTo>
                  <a:pt x="79" y="61"/>
                  <a:pt x="83" y="61"/>
                  <a:pt x="88" y="63"/>
                </a:cubicBezTo>
                <a:cubicBezTo>
                  <a:pt x="94" y="64"/>
                  <a:pt x="98" y="69"/>
                  <a:pt x="98" y="76"/>
                </a:cubicBezTo>
                <a:cubicBezTo>
                  <a:pt x="96" y="87"/>
                  <a:pt x="89" y="94"/>
                  <a:pt x="82" y="100"/>
                </a:cubicBezTo>
                <a:cubicBezTo>
                  <a:pt x="73" y="108"/>
                  <a:pt x="62" y="113"/>
                  <a:pt x="53" y="119"/>
                </a:cubicBezTo>
                <a:cubicBezTo>
                  <a:pt x="53" y="132"/>
                  <a:pt x="55" y="145"/>
                  <a:pt x="54" y="159"/>
                </a:cubicBezTo>
                <a:cubicBezTo>
                  <a:pt x="71" y="164"/>
                  <a:pt x="87" y="169"/>
                  <a:pt x="107" y="171"/>
                </a:cubicBezTo>
                <a:cubicBezTo>
                  <a:pt x="117" y="172"/>
                  <a:pt x="125" y="172"/>
                  <a:pt x="134" y="173"/>
                </a:cubicBezTo>
                <a:cubicBezTo>
                  <a:pt x="136" y="167"/>
                  <a:pt x="136" y="167"/>
                  <a:pt x="136" y="167"/>
                </a:cubicBezTo>
                <a:cubicBezTo>
                  <a:pt x="136" y="167"/>
                  <a:pt x="136" y="165"/>
                  <a:pt x="137" y="166"/>
                </a:cubicBezTo>
                <a:cubicBezTo>
                  <a:pt x="137" y="165"/>
                  <a:pt x="138" y="164"/>
                  <a:pt x="138" y="164"/>
                </a:cubicBezTo>
                <a:cubicBezTo>
                  <a:pt x="143" y="154"/>
                  <a:pt x="147" y="142"/>
                  <a:pt x="153" y="133"/>
                </a:cubicBezTo>
                <a:cubicBezTo>
                  <a:pt x="138" y="130"/>
                  <a:pt x="124" y="126"/>
                  <a:pt x="109" y="123"/>
                </a:cubicBezTo>
                <a:cubicBezTo>
                  <a:pt x="107" y="121"/>
                  <a:pt x="104" y="121"/>
                  <a:pt x="101" y="121"/>
                </a:cubicBezTo>
                <a:cubicBezTo>
                  <a:pt x="98" y="121"/>
                  <a:pt x="96" y="120"/>
                  <a:pt x="95" y="118"/>
                </a:cubicBezTo>
                <a:cubicBezTo>
                  <a:pt x="94" y="118"/>
                  <a:pt x="93" y="118"/>
                  <a:pt x="92" y="118"/>
                </a:cubicBezTo>
                <a:cubicBezTo>
                  <a:pt x="91" y="117"/>
                  <a:pt x="91" y="117"/>
                  <a:pt x="91" y="116"/>
                </a:cubicBezTo>
                <a:cubicBezTo>
                  <a:pt x="92" y="116"/>
                  <a:pt x="92" y="116"/>
                  <a:pt x="93" y="116"/>
                </a:cubicBezTo>
                <a:cubicBezTo>
                  <a:pt x="92" y="115"/>
                  <a:pt x="92" y="114"/>
                  <a:pt x="93" y="114"/>
                </a:cubicBezTo>
                <a:cubicBezTo>
                  <a:pt x="96" y="114"/>
                  <a:pt x="99" y="115"/>
                  <a:pt x="101" y="115"/>
                </a:cubicBezTo>
                <a:cubicBezTo>
                  <a:pt x="102" y="115"/>
                  <a:pt x="102" y="114"/>
                  <a:pt x="103" y="113"/>
                </a:cubicBezTo>
                <a:cubicBezTo>
                  <a:pt x="103" y="113"/>
                  <a:pt x="105" y="113"/>
                  <a:pt x="104" y="112"/>
                </a:cubicBezTo>
                <a:cubicBezTo>
                  <a:pt x="104" y="111"/>
                  <a:pt x="106" y="109"/>
                  <a:pt x="108" y="109"/>
                </a:cubicBezTo>
                <a:cubicBezTo>
                  <a:pt x="109" y="109"/>
                  <a:pt x="111" y="109"/>
                  <a:pt x="110" y="108"/>
                </a:cubicBezTo>
                <a:cubicBezTo>
                  <a:pt x="115" y="106"/>
                  <a:pt x="120" y="103"/>
                  <a:pt x="124" y="101"/>
                </a:cubicBezTo>
                <a:cubicBezTo>
                  <a:pt x="125" y="100"/>
                  <a:pt x="124" y="100"/>
                  <a:pt x="124" y="99"/>
                </a:cubicBezTo>
                <a:cubicBezTo>
                  <a:pt x="129" y="95"/>
                  <a:pt x="134" y="93"/>
                  <a:pt x="138" y="89"/>
                </a:cubicBezTo>
                <a:cubicBezTo>
                  <a:pt x="140" y="88"/>
                  <a:pt x="142" y="87"/>
                  <a:pt x="144" y="85"/>
                </a:cubicBezTo>
                <a:close/>
                <a:moveTo>
                  <a:pt x="9" y="149"/>
                </a:moveTo>
                <a:cubicBezTo>
                  <a:pt x="8" y="149"/>
                  <a:pt x="7" y="151"/>
                  <a:pt x="7" y="151"/>
                </a:cubicBezTo>
                <a:cubicBezTo>
                  <a:pt x="6" y="152"/>
                  <a:pt x="4" y="153"/>
                  <a:pt x="5" y="154"/>
                </a:cubicBezTo>
                <a:cubicBezTo>
                  <a:pt x="3" y="155"/>
                  <a:pt x="3" y="156"/>
                  <a:pt x="2" y="157"/>
                </a:cubicBezTo>
                <a:cubicBezTo>
                  <a:pt x="1" y="157"/>
                  <a:pt x="0" y="156"/>
                  <a:pt x="0" y="156"/>
                </a:cubicBezTo>
                <a:cubicBezTo>
                  <a:pt x="5" y="149"/>
                  <a:pt x="10" y="143"/>
                  <a:pt x="15" y="136"/>
                </a:cubicBezTo>
                <a:cubicBezTo>
                  <a:pt x="15" y="136"/>
                  <a:pt x="13" y="135"/>
                  <a:pt x="13" y="134"/>
                </a:cubicBezTo>
                <a:cubicBezTo>
                  <a:pt x="16" y="132"/>
                  <a:pt x="19" y="131"/>
                  <a:pt x="20" y="127"/>
                </a:cubicBezTo>
                <a:cubicBezTo>
                  <a:pt x="21" y="125"/>
                  <a:pt x="23" y="124"/>
                  <a:pt x="24" y="122"/>
                </a:cubicBezTo>
                <a:cubicBezTo>
                  <a:pt x="24" y="122"/>
                  <a:pt x="25" y="122"/>
                  <a:pt x="25" y="122"/>
                </a:cubicBezTo>
                <a:cubicBezTo>
                  <a:pt x="26" y="122"/>
                  <a:pt x="26" y="123"/>
                  <a:pt x="27" y="122"/>
                </a:cubicBezTo>
                <a:cubicBezTo>
                  <a:pt x="28" y="120"/>
                  <a:pt x="30" y="118"/>
                  <a:pt x="32" y="116"/>
                </a:cubicBezTo>
                <a:cubicBezTo>
                  <a:pt x="32" y="116"/>
                  <a:pt x="31" y="115"/>
                  <a:pt x="31" y="114"/>
                </a:cubicBezTo>
                <a:cubicBezTo>
                  <a:pt x="32" y="113"/>
                  <a:pt x="32" y="112"/>
                  <a:pt x="33" y="112"/>
                </a:cubicBezTo>
                <a:cubicBezTo>
                  <a:pt x="34" y="112"/>
                  <a:pt x="35" y="113"/>
                  <a:pt x="36" y="113"/>
                </a:cubicBezTo>
                <a:cubicBezTo>
                  <a:pt x="39" y="110"/>
                  <a:pt x="39" y="110"/>
                  <a:pt x="39" y="110"/>
                </a:cubicBezTo>
                <a:cubicBezTo>
                  <a:pt x="40" y="109"/>
                  <a:pt x="40" y="110"/>
                  <a:pt x="40" y="110"/>
                </a:cubicBezTo>
                <a:cubicBezTo>
                  <a:pt x="40" y="112"/>
                  <a:pt x="39" y="113"/>
                  <a:pt x="39" y="114"/>
                </a:cubicBezTo>
                <a:cubicBezTo>
                  <a:pt x="45" y="112"/>
                  <a:pt x="49" y="108"/>
                  <a:pt x="55" y="106"/>
                </a:cubicBezTo>
                <a:cubicBezTo>
                  <a:pt x="65" y="102"/>
                  <a:pt x="73" y="96"/>
                  <a:pt x="81" y="89"/>
                </a:cubicBezTo>
                <a:cubicBezTo>
                  <a:pt x="82" y="88"/>
                  <a:pt x="80" y="88"/>
                  <a:pt x="80" y="87"/>
                </a:cubicBezTo>
                <a:cubicBezTo>
                  <a:pt x="77" y="86"/>
                  <a:pt x="74" y="85"/>
                  <a:pt x="70" y="85"/>
                </a:cubicBezTo>
                <a:cubicBezTo>
                  <a:pt x="69" y="87"/>
                  <a:pt x="67" y="88"/>
                  <a:pt x="66" y="87"/>
                </a:cubicBezTo>
                <a:cubicBezTo>
                  <a:pt x="59" y="89"/>
                  <a:pt x="52" y="91"/>
                  <a:pt x="47" y="94"/>
                </a:cubicBezTo>
                <a:cubicBezTo>
                  <a:pt x="44" y="95"/>
                  <a:pt x="41" y="98"/>
                  <a:pt x="36" y="98"/>
                </a:cubicBezTo>
                <a:cubicBezTo>
                  <a:pt x="36" y="98"/>
                  <a:pt x="35" y="98"/>
                  <a:pt x="35" y="97"/>
                </a:cubicBezTo>
                <a:cubicBezTo>
                  <a:pt x="34" y="96"/>
                  <a:pt x="33" y="94"/>
                  <a:pt x="33" y="92"/>
                </a:cubicBezTo>
                <a:cubicBezTo>
                  <a:pt x="32" y="93"/>
                  <a:pt x="31" y="93"/>
                  <a:pt x="30" y="92"/>
                </a:cubicBezTo>
                <a:cubicBezTo>
                  <a:pt x="30" y="92"/>
                  <a:pt x="30" y="91"/>
                  <a:pt x="30" y="90"/>
                </a:cubicBezTo>
                <a:cubicBezTo>
                  <a:pt x="28" y="91"/>
                  <a:pt x="26" y="90"/>
                  <a:pt x="27" y="88"/>
                </a:cubicBezTo>
                <a:cubicBezTo>
                  <a:pt x="27" y="86"/>
                  <a:pt x="28" y="84"/>
                  <a:pt x="29" y="83"/>
                </a:cubicBezTo>
                <a:cubicBezTo>
                  <a:pt x="29" y="82"/>
                  <a:pt x="29" y="81"/>
                  <a:pt x="28" y="80"/>
                </a:cubicBezTo>
                <a:cubicBezTo>
                  <a:pt x="27" y="81"/>
                  <a:pt x="26" y="83"/>
                  <a:pt x="25" y="82"/>
                </a:cubicBezTo>
                <a:cubicBezTo>
                  <a:pt x="24" y="82"/>
                  <a:pt x="24" y="81"/>
                  <a:pt x="24" y="80"/>
                </a:cubicBezTo>
                <a:cubicBezTo>
                  <a:pt x="26" y="75"/>
                  <a:pt x="26" y="75"/>
                  <a:pt x="26" y="75"/>
                </a:cubicBezTo>
                <a:cubicBezTo>
                  <a:pt x="26" y="75"/>
                  <a:pt x="25" y="75"/>
                  <a:pt x="25" y="75"/>
                </a:cubicBezTo>
                <a:cubicBezTo>
                  <a:pt x="24" y="74"/>
                  <a:pt x="25" y="73"/>
                  <a:pt x="25" y="72"/>
                </a:cubicBezTo>
                <a:cubicBezTo>
                  <a:pt x="26" y="71"/>
                  <a:pt x="25" y="70"/>
                  <a:pt x="24" y="69"/>
                </a:cubicBezTo>
                <a:cubicBezTo>
                  <a:pt x="24" y="69"/>
                  <a:pt x="23" y="70"/>
                  <a:pt x="23" y="69"/>
                </a:cubicBezTo>
                <a:cubicBezTo>
                  <a:pt x="22" y="69"/>
                  <a:pt x="22" y="69"/>
                  <a:pt x="22" y="68"/>
                </a:cubicBezTo>
                <a:cubicBezTo>
                  <a:pt x="22" y="68"/>
                  <a:pt x="22" y="67"/>
                  <a:pt x="22" y="66"/>
                </a:cubicBezTo>
                <a:cubicBezTo>
                  <a:pt x="22" y="66"/>
                  <a:pt x="21" y="66"/>
                  <a:pt x="21" y="65"/>
                </a:cubicBezTo>
                <a:cubicBezTo>
                  <a:pt x="21" y="65"/>
                  <a:pt x="21" y="64"/>
                  <a:pt x="21" y="63"/>
                </a:cubicBezTo>
                <a:cubicBezTo>
                  <a:pt x="20" y="64"/>
                  <a:pt x="18" y="66"/>
                  <a:pt x="18" y="64"/>
                </a:cubicBezTo>
                <a:cubicBezTo>
                  <a:pt x="18" y="61"/>
                  <a:pt x="19" y="59"/>
                  <a:pt x="20" y="58"/>
                </a:cubicBezTo>
                <a:cubicBezTo>
                  <a:pt x="19" y="58"/>
                  <a:pt x="19" y="58"/>
                  <a:pt x="19" y="58"/>
                </a:cubicBezTo>
                <a:cubicBezTo>
                  <a:pt x="18" y="57"/>
                  <a:pt x="18" y="56"/>
                  <a:pt x="18" y="56"/>
                </a:cubicBezTo>
                <a:cubicBezTo>
                  <a:pt x="18" y="56"/>
                  <a:pt x="16" y="56"/>
                  <a:pt x="17" y="55"/>
                </a:cubicBezTo>
                <a:cubicBezTo>
                  <a:pt x="17" y="53"/>
                  <a:pt x="18" y="52"/>
                  <a:pt x="19" y="51"/>
                </a:cubicBezTo>
                <a:cubicBezTo>
                  <a:pt x="19" y="50"/>
                  <a:pt x="19" y="49"/>
                  <a:pt x="19" y="49"/>
                </a:cubicBezTo>
                <a:cubicBezTo>
                  <a:pt x="19" y="50"/>
                  <a:pt x="19" y="50"/>
                  <a:pt x="19" y="50"/>
                </a:cubicBezTo>
                <a:cubicBezTo>
                  <a:pt x="17" y="49"/>
                  <a:pt x="17" y="51"/>
                  <a:pt x="17" y="52"/>
                </a:cubicBezTo>
                <a:cubicBezTo>
                  <a:pt x="16" y="51"/>
                  <a:pt x="16" y="53"/>
                  <a:pt x="15" y="54"/>
                </a:cubicBezTo>
                <a:cubicBezTo>
                  <a:pt x="13" y="54"/>
                  <a:pt x="10" y="56"/>
                  <a:pt x="10" y="60"/>
                </a:cubicBezTo>
                <a:cubicBezTo>
                  <a:pt x="10" y="58"/>
                  <a:pt x="9" y="60"/>
                  <a:pt x="9" y="61"/>
                </a:cubicBezTo>
                <a:cubicBezTo>
                  <a:pt x="8" y="61"/>
                  <a:pt x="7" y="60"/>
                  <a:pt x="7" y="60"/>
                </a:cubicBezTo>
                <a:cubicBezTo>
                  <a:pt x="10" y="55"/>
                  <a:pt x="13" y="51"/>
                  <a:pt x="17" y="46"/>
                </a:cubicBezTo>
                <a:cubicBezTo>
                  <a:pt x="17" y="44"/>
                  <a:pt x="17" y="42"/>
                  <a:pt x="18" y="41"/>
                </a:cubicBezTo>
                <a:cubicBezTo>
                  <a:pt x="19" y="41"/>
                  <a:pt x="19" y="41"/>
                  <a:pt x="19" y="41"/>
                </a:cubicBezTo>
                <a:cubicBezTo>
                  <a:pt x="24" y="35"/>
                  <a:pt x="28" y="29"/>
                  <a:pt x="33" y="23"/>
                </a:cubicBezTo>
                <a:cubicBezTo>
                  <a:pt x="34" y="22"/>
                  <a:pt x="33" y="21"/>
                  <a:pt x="32" y="20"/>
                </a:cubicBezTo>
                <a:cubicBezTo>
                  <a:pt x="34" y="19"/>
                  <a:pt x="33" y="18"/>
                  <a:pt x="34" y="18"/>
                </a:cubicBezTo>
                <a:cubicBezTo>
                  <a:pt x="35" y="19"/>
                  <a:pt x="37" y="18"/>
                  <a:pt x="37" y="20"/>
                </a:cubicBezTo>
                <a:cubicBezTo>
                  <a:pt x="55" y="1"/>
                  <a:pt x="55" y="1"/>
                  <a:pt x="55" y="1"/>
                </a:cubicBezTo>
                <a:cubicBezTo>
                  <a:pt x="55" y="0"/>
                  <a:pt x="56" y="1"/>
                  <a:pt x="56" y="1"/>
                </a:cubicBezTo>
                <a:cubicBezTo>
                  <a:pt x="55" y="2"/>
                  <a:pt x="57" y="3"/>
                  <a:pt x="56" y="3"/>
                </a:cubicBezTo>
                <a:cubicBezTo>
                  <a:pt x="56" y="4"/>
                  <a:pt x="55" y="4"/>
                  <a:pt x="54" y="5"/>
                </a:cubicBezTo>
                <a:cubicBezTo>
                  <a:pt x="54" y="4"/>
                  <a:pt x="54" y="4"/>
                  <a:pt x="54" y="4"/>
                </a:cubicBezTo>
                <a:cubicBezTo>
                  <a:pt x="55" y="3"/>
                  <a:pt x="55" y="3"/>
                  <a:pt x="55" y="3"/>
                </a:cubicBezTo>
                <a:cubicBezTo>
                  <a:pt x="54" y="4"/>
                  <a:pt x="54" y="4"/>
                  <a:pt x="54" y="4"/>
                </a:cubicBezTo>
                <a:cubicBezTo>
                  <a:pt x="54" y="5"/>
                  <a:pt x="54" y="5"/>
                  <a:pt x="54" y="5"/>
                </a:cubicBezTo>
                <a:cubicBezTo>
                  <a:pt x="54" y="5"/>
                  <a:pt x="54" y="6"/>
                  <a:pt x="52" y="6"/>
                </a:cubicBezTo>
                <a:cubicBezTo>
                  <a:pt x="52" y="6"/>
                  <a:pt x="52" y="7"/>
                  <a:pt x="51" y="8"/>
                </a:cubicBezTo>
                <a:cubicBezTo>
                  <a:pt x="52" y="9"/>
                  <a:pt x="51" y="10"/>
                  <a:pt x="50" y="10"/>
                </a:cubicBezTo>
                <a:cubicBezTo>
                  <a:pt x="49" y="11"/>
                  <a:pt x="49" y="12"/>
                  <a:pt x="47" y="13"/>
                </a:cubicBezTo>
                <a:cubicBezTo>
                  <a:pt x="50" y="13"/>
                  <a:pt x="52" y="12"/>
                  <a:pt x="53" y="11"/>
                </a:cubicBezTo>
                <a:cubicBezTo>
                  <a:pt x="62" y="8"/>
                  <a:pt x="71" y="6"/>
                  <a:pt x="78" y="2"/>
                </a:cubicBezTo>
                <a:cubicBezTo>
                  <a:pt x="84" y="1"/>
                  <a:pt x="88" y="1"/>
                  <a:pt x="94" y="1"/>
                </a:cubicBezTo>
                <a:cubicBezTo>
                  <a:pt x="95" y="1"/>
                  <a:pt x="97" y="2"/>
                  <a:pt x="98" y="2"/>
                </a:cubicBezTo>
                <a:cubicBezTo>
                  <a:pt x="104" y="2"/>
                  <a:pt x="109" y="3"/>
                  <a:pt x="115" y="5"/>
                </a:cubicBezTo>
                <a:cubicBezTo>
                  <a:pt x="115" y="4"/>
                  <a:pt x="115" y="4"/>
                  <a:pt x="116" y="4"/>
                </a:cubicBezTo>
                <a:cubicBezTo>
                  <a:pt x="119" y="5"/>
                  <a:pt x="122" y="5"/>
                  <a:pt x="125" y="7"/>
                </a:cubicBezTo>
                <a:cubicBezTo>
                  <a:pt x="127" y="9"/>
                  <a:pt x="130" y="10"/>
                  <a:pt x="133" y="11"/>
                </a:cubicBezTo>
                <a:cubicBezTo>
                  <a:pt x="136" y="13"/>
                  <a:pt x="139" y="14"/>
                  <a:pt x="141" y="16"/>
                </a:cubicBezTo>
                <a:cubicBezTo>
                  <a:pt x="142" y="17"/>
                  <a:pt x="140" y="19"/>
                  <a:pt x="142" y="19"/>
                </a:cubicBezTo>
                <a:cubicBezTo>
                  <a:pt x="143" y="20"/>
                  <a:pt x="143" y="18"/>
                  <a:pt x="144" y="18"/>
                </a:cubicBezTo>
                <a:cubicBezTo>
                  <a:pt x="150" y="21"/>
                  <a:pt x="154" y="27"/>
                  <a:pt x="156" y="34"/>
                </a:cubicBezTo>
                <a:cubicBezTo>
                  <a:pt x="156" y="34"/>
                  <a:pt x="157" y="35"/>
                  <a:pt x="158" y="37"/>
                </a:cubicBezTo>
                <a:cubicBezTo>
                  <a:pt x="159" y="39"/>
                  <a:pt x="161" y="40"/>
                  <a:pt x="162" y="43"/>
                </a:cubicBezTo>
                <a:cubicBezTo>
                  <a:pt x="162" y="44"/>
                  <a:pt x="162" y="46"/>
                  <a:pt x="161" y="46"/>
                </a:cubicBezTo>
                <a:cubicBezTo>
                  <a:pt x="161" y="49"/>
                  <a:pt x="162" y="51"/>
                  <a:pt x="164" y="53"/>
                </a:cubicBezTo>
                <a:cubicBezTo>
                  <a:pt x="165" y="55"/>
                  <a:pt x="164" y="57"/>
                  <a:pt x="164" y="60"/>
                </a:cubicBezTo>
                <a:cubicBezTo>
                  <a:pt x="163" y="62"/>
                  <a:pt x="163" y="64"/>
                  <a:pt x="162" y="66"/>
                </a:cubicBezTo>
                <a:cubicBezTo>
                  <a:pt x="163" y="67"/>
                  <a:pt x="163" y="68"/>
                  <a:pt x="162" y="70"/>
                </a:cubicBezTo>
                <a:cubicBezTo>
                  <a:pt x="160" y="84"/>
                  <a:pt x="150" y="91"/>
                  <a:pt x="142" y="98"/>
                </a:cubicBezTo>
                <a:cubicBezTo>
                  <a:pt x="140" y="101"/>
                  <a:pt x="137" y="102"/>
                  <a:pt x="135" y="104"/>
                </a:cubicBezTo>
                <a:cubicBezTo>
                  <a:pt x="135" y="105"/>
                  <a:pt x="136" y="106"/>
                  <a:pt x="136" y="107"/>
                </a:cubicBezTo>
                <a:cubicBezTo>
                  <a:pt x="135" y="108"/>
                  <a:pt x="134" y="108"/>
                  <a:pt x="133" y="109"/>
                </a:cubicBezTo>
                <a:cubicBezTo>
                  <a:pt x="132" y="109"/>
                  <a:pt x="132" y="109"/>
                  <a:pt x="131" y="110"/>
                </a:cubicBezTo>
                <a:cubicBezTo>
                  <a:pt x="134" y="110"/>
                  <a:pt x="137" y="109"/>
                  <a:pt x="140" y="111"/>
                </a:cubicBezTo>
                <a:cubicBezTo>
                  <a:pt x="140" y="111"/>
                  <a:pt x="141" y="112"/>
                  <a:pt x="141" y="112"/>
                </a:cubicBezTo>
                <a:cubicBezTo>
                  <a:pt x="141" y="113"/>
                  <a:pt x="140" y="114"/>
                  <a:pt x="139" y="115"/>
                </a:cubicBezTo>
                <a:cubicBezTo>
                  <a:pt x="138" y="115"/>
                  <a:pt x="138" y="114"/>
                  <a:pt x="137" y="115"/>
                </a:cubicBezTo>
                <a:cubicBezTo>
                  <a:pt x="150" y="117"/>
                  <a:pt x="150" y="117"/>
                  <a:pt x="150" y="117"/>
                </a:cubicBezTo>
                <a:cubicBezTo>
                  <a:pt x="149" y="119"/>
                  <a:pt x="151" y="120"/>
                  <a:pt x="151" y="121"/>
                </a:cubicBezTo>
                <a:cubicBezTo>
                  <a:pt x="153" y="120"/>
                  <a:pt x="155" y="121"/>
                  <a:pt x="156" y="122"/>
                </a:cubicBezTo>
                <a:cubicBezTo>
                  <a:pt x="160" y="123"/>
                  <a:pt x="164" y="124"/>
                  <a:pt x="167" y="124"/>
                </a:cubicBezTo>
                <a:cubicBezTo>
                  <a:pt x="168" y="124"/>
                  <a:pt x="168" y="124"/>
                  <a:pt x="168" y="125"/>
                </a:cubicBezTo>
                <a:cubicBezTo>
                  <a:pt x="167" y="128"/>
                  <a:pt x="164" y="131"/>
                  <a:pt x="164" y="135"/>
                </a:cubicBezTo>
                <a:cubicBezTo>
                  <a:pt x="164" y="135"/>
                  <a:pt x="163" y="135"/>
                  <a:pt x="163" y="136"/>
                </a:cubicBezTo>
                <a:cubicBezTo>
                  <a:pt x="160" y="145"/>
                  <a:pt x="156" y="152"/>
                  <a:pt x="153" y="160"/>
                </a:cubicBezTo>
                <a:cubicBezTo>
                  <a:pt x="153" y="166"/>
                  <a:pt x="150" y="172"/>
                  <a:pt x="147" y="177"/>
                </a:cubicBezTo>
                <a:cubicBezTo>
                  <a:pt x="147" y="177"/>
                  <a:pt x="147" y="178"/>
                  <a:pt x="147" y="178"/>
                </a:cubicBezTo>
                <a:cubicBezTo>
                  <a:pt x="147" y="179"/>
                  <a:pt x="146" y="180"/>
                  <a:pt x="145" y="181"/>
                </a:cubicBezTo>
                <a:cubicBezTo>
                  <a:pt x="148" y="180"/>
                  <a:pt x="151" y="178"/>
                  <a:pt x="153" y="176"/>
                </a:cubicBezTo>
                <a:cubicBezTo>
                  <a:pt x="154" y="175"/>
                  <a:pt x="156" y="174"/>
                  <a:pt x="157" y="174"/>
                </a:cubicBezTo>
                <a:cubicBezTo>
                  <a:pt x="158" y="174"/>
                  <a:pt x="158" y="175"/>
                  <a:pt x="158" y="175"/>
                </a:cubicBezTo>
                <a:cubicBezTo>
                  <a:pt x="156" y="176"/>
                  <a:pt x="155" y="178"/>
                  <a:pt x="153" y="179"/>
                </a:cubicBezTo>
                <a:cubicBezTo>
                  <a:pt x="153" y="180"/>
                  <a:pt x="152" y="181"/>
                  <a:pt x="152" y="181"/>
                </a:cubicBezTo>
                <a:cubicBezTo>
                  <a:pt x="147" y="185"/>
                  <a:pt x="147" y="185"/>
                  <a:pt x="147" y="185"/>
                </a:cubicBezTo>
                <a:cubicBezTo>
                  <a:pt x="148" y="185"/>
                  <a:pt x="148" y="186"/>
                  <a:pt x="147" y="187"/>
                </a:cubicBezTo>
                <a:cubicBezTo>
                  <a:pt x="148" y="186"/>
                  <a:pt x="149" y="187"/>
                  <a:pt x="148" y="188"/>
                </a:cubicBezTo>
                <a:cubicBezTo>
                  <a:pt x="144" y="190"/>
                  <a:pt x="140" y="192"/>
                  <a:pt x="136" y="194"/>
                </a:cubicBezTo>
                <a:cubicBezTo>
                  <a:pt x="135" y="196"/>
                  <a:pt x="133" y="197"/>
                  <a:pt x="131" y="197"/>
                </a:cubicBezTo>
                <a:cubicBezTo>
                  <a:pt x="126" y="201"/>
                  <a:pt x="122" y="205"/>
                  <a:pt x="118" y="209"/>
                </a:cubicBezTo>
                <a:cubicBezTo>
                  <a:pt x="112" y="213"/>
                  <a:pt x="112" y="213"/>
                  <a:pt x="112" y="213"/>
                </a:cubicBezTo>
                <a:cubicBezTo>
                  <a:pt x="112" y="213"/>
                  <a:pt x="111" y="212"/>
                  <a:pt x="111" y="212"/>
                </a:cubicBezTo>
                <a:cubicBezTo>
                  <a:pt x="114" y="208"/>
                  <a:pt x="117" y="206"/>
                  <a:pt x="120" y="203"/>
                </a:cubicBezTo>
                <a:cubicBezTo>
                  <a:pt x="117" y="204"/>
                  <a:pt x="113" y="207"/>
                  <a:pt x="110" y="208"/>
                </a:cubicBezTo>
                <a:cubicBezTo>
                  <a:pt x="109" y="209"/>
                  <a:pt x="109" y="209"/>
                  <a:pt x="108" y="209"/>
                </a:cubicBezTo>
                <a:cubicBezTo>
                  <a:pt x="108" y="209"/>
                  <a:pt x="107" y="208"/>
                  <a:pt x="108" y="207"/>
                </a:cubicBezTo>
                <a:cubicBezTo>
                  <a:pt x="110" y="206"/>
                  <a:pt x="113" y="204"/>
                  <a:pt x="115" y="202"/>
                </a:cubicBezTo>
                <a:cubicBezTo>
                  <a:pt x="114" y="202"/>
                  <a:pt x="113" y="201"/>
                  <a:pt x="112" y="202"/>
                </a:cubicBezTo>
                <a:cubicBezTo>
                  <a:pt x="110" y="203"/>
                  <a:pt x="107" y="205"/>
                  <a:pt x="105" y="206"/>
                </a:cubicBezTo>
                <a:cubicBezTo>
                  <a:pt x="104" y="206"/>
                  <a:pt x="103" y="206"/>
                  <a:pt x="103" y="205"/>
                </a:cubicBezTo>
                <a:cubicBezTo>
                  <a:pt x="103" y="203"/>
                  <a:pt x="104" y="202"/>
                  <a:pt x="105" y="201"/>
                </a:cubicBezTo>
                <a:cubicBezTo>
                  <a:pt x="104" y="201"/>
                  <a:pt x="103" y="202"/>
                  <a:pt x="102" y="201"/>
                </a:cubicBezTo>
                <a:cubicBezTo>
                  <a:pt x="101" y="199"/>
                  <a:pt x="98" y="200"/>
                  <a:pt x="97" y="201"/>
                </a:cubicBezTo>
                <a:cubicBezTo>
                  <a:pt x="96" y="201"/>
                  <a:pt x="96" y="201"/>
                  <a:pt x="95" y="201"/>
                </a:cubicBezTo>
                <a:cubicBezTo>
                  <a:pt x="95" y="201"/>
                  <a:pt x="94" y="200"/>
                  <a:pt x="94" y="200"/>
                </a:cubicBezTo>
                <a:cubicBezTo>
                  <a:pt x="88" y="199"/>
                  <a:pt x="88" y="199"/>
                  <a:pt x="88" y="199"/>
                </a:cubicBezTo>
                <a:cubicBezTo>
                  <a:pt x="88" y="199"/>
                  <a:pt x="87" y="200"/>
                  <a:pt x="87" y="199"/>
                </a:cubicBezTo>
                <a:cubicBezTo>
                  <a:pt x="85" y="198"/>
                  <a:pt x="81" y="198"/>
                  <a:pt x="80" y="198"/>
                </a:cubicBezTo>
                <a:cubicBezTo>
                  <a:pt x="79" y="199"/>
                  <a:pt x="79" y="197"/>
                  <a:pt x="80" y="196"/>
                </a:cubicBezTo>
                <a:cubicBezTo>
                  <a:pt x="77" y="195"/>
                  <a:pt x="75" y="198"/>
                  <a:pt x="74" y="198"/>
                </a:cubicBezTo>
                <a:cubicBezTo>
                  <a:pt x="73" y="197"/>
                  <a:pt x="73" y="197"/>
                  <a:pt x="73" y="196"/>
                </a:cubicBezTo>
                <a:cubicBezTo>
                  <a:pt x="69" y="195"/>
                  <a:pt x="66" y="195"/>
                  <a:pt x="63" y="194"/>
                </a:cubicBezTo>
                <a:cubicBezTo>
                  <a:pt x="61" y="195"/>
                  <a:pt x="60" y="197"/>
                  <a:pt x="59" y="198"/>
                </a:cubicBezTo>
                <a:cubicBezTo>
                  <a:pt x="58" y="198"/>
                  <a:pt x="58" y="197"/>
                  <a:pt x="58" y="196"/>
                </a:cubicBezTo>
                <a:cubicBezTo>
                  <a:pt x="57" y="195"/>
                  <a:pt x="58" y="194"/>
                  <a:pt x="58" y="193"/>
                </a:cubicBezTo>
                <a:cubicBezTo>
                  <a:pt x="57" y="192"/>
                  <a:pt x="56" y="192"/>
                  <a:pt x="55" y="192"/>
                </a:cubicBezTo>
                <a:cubicBezTo>
                  <a:pt x="54" y="192"/>
                  <a:pt x="54" y="193"/>
                  <a:pt x="53" y="193"/>
                </a:cubicBezTo>
                <a:cubicBezTo>
                  <a:pt x="52" y="193"/>
                  <a:pt x="52" y="192"/>
                  <a:pt x="52" y="191"/>
                </a:cubicBezTo>
                <a:cubicBezTo>
                  <a:pt x="51" y="190"/>
                  <a:pt x="50" y="192"/>
                  <a:pt x="50" y="192"/>
                </a:cubicBezTo>
                <a:cubicBezTo>
                  <a:pt x="49" y="193"/>
                  <a:pt x="48" y="194"/>
                  <a:pt x="47" y="193"/>
                </a:cubicBezTo>
                <a:cubicBezTo>
                  <a:pt x="46" y="192"/>
                  <a:pt x="47" y="191"/>
                  <a:pt x="47" y="190"/>
                </a:cubicBezTo>
                <a:cubicBezTo>
                  <a:pt x="47" y="189"/>
                  <a:pt x="46" y="190"/>
                  <a:pt x="45" y="190"/>
                </a:cubicBezTo>
                <a:cubicBezTo>
                  <a:pt x="44" y="192"/>
                  <a:pt x="42" y="194"/>
                  <a:pt x="41" y="195"/>
                </a:cubicBezTo>
                <a:cubicBezTo>
                  <a:pt x="40" y="195"/>
                  <a:pt x="40" y="194"/>
                  <a:pt x="39" y="194"/>
                </a:cubicBezTo>
                <a:cubicBezTo>
                  <a:pt x="39" y="193"/>
                  <a:pt x="40" y="193"/>
                  <a:pt x="40" y="192"/>
                </a:cubicBezTo>
                <a:cubicBezTo>
                  <a:pt x="39" y="192"/>
                  <a:pt x="37" y="192"/>
                  <a:pt x="38" y="190"/>
                </a:cubicBezTo>
                <a:cubicBezTo>
                  <a:pt x="38" y="190"/>
                  <a:pt x="38" y="189"/>
                  <a:pt x="38" y="188"/>
                </a:cubicBezTo>
                <a:cubicBezTo>
                  <a:pt x="33" y="188"/>
                  <a:pt x="33" y="188"/>
                  <a:pt x="33" y="188"/>
                </a:cubicBezTo>
                <a:cubicBezTo>
                  <a:pt x="32" y="188"/>
                  <a:pt x="32" y="190"/>
                  <a:pt x="31" y="190"/>
                </a:cubicBezTo>
                <a:cubicBezTo>
                  <a:pt x="30" y="190"/>
                  <a:pt x="30" y="189"/>
                  <a:pt x="30" y="189"/>
                </a:cubicBezTo>
                <a:cubicBezTo>
                  <a:pt x="30" y="189"/>
                  <a:pt x="30" y="188"/>
                  <a:pt x="30" y="187"/>
                </a:cubicBezTo>
                <a:cubicBezTo>
                  <a:pt x="27" y="187"/>
                  <a:pt x="27" y="187"/>
                  <a:pt x="27" y="187"/>
                </a:cubicBezTo>
                <a:cubicBezTo>
                  <a:pt x="27" y="188"/>
                  <a:pt x="26" y="189"/>
                  <a:pt x="25" y="189"/>
                </a:cubicBezTo>
                <a:cubicBezTo>
                  <a:pt x="25" y="189"/>
                  <a:pt x="25" y="188"/>
                  <a:pt x="24" y="188"/>
                </a:cubicBezTo>
                <a:cubicBezTo>
                  <a:pt x="25" y="189"/>
                  <a:pt x="25" y="190"/>
                  <a:pt x="25" y="191"/>
                </a:cubicBezTo>
                <a:cubicBezTo>
                  <a:pt x="25" y="192"/>
                  <a:pt x="24" y="192"/>
                  <a:pt x="23" y="192"/>
                </a:cubicBezTo>
                <a:cubicBezTo>
                  <a:pt x="23" y="192"/>
                  <a:pt x="22" y="191"/>
                  <a:pt x="22" y="191"/>
                </a:cubicBezTo>
                <a:cubicBezTo>
                  <a:pt x="17" y="195"/>
                  <a:pt x="13" y="199"/>
                  <a:pt x="9" y="205"/>
                </a:cubicBezTo>
                <a:cubicBezTo>
                  <a:pt x="9" y="205"/>
                  <a:pt x="8" y="205"/>
                  <a:pt x="8" y="205"/>
                </a:cubicBezTo>
                <a:cubicBezTo>
                  <a:pt x="7" y="205"/>
                  <a:pt x="7" y="204"/>
                  <a:pt x="7" y="204"/>
                </a:cubicBezTo>
                <a:cubicBezTo>
                  <a:pt x="12" y="198"/>
                  <a:pt x="16" y="193"/>
                  <a:pt x="21" y="188"/>
                </a:cubicBezTo>
                <a:cubicBezTo>
                  <a:pt x="20" y="187"/>
                  <a:pt x="20" y="186"/>
                  <a:pt x="20" y="185"/>
                </a:cubicBezTo>
                <a:cubicBezTo>
                  <a:pt x="19" y="186"/>
                  <a:pt x="19" y="186"/>
                  <a:pt x="18" y="186"/>
                </a:cubicBezTo>
                <a:cubicBezTo>
                  <a:pt x="17" y="185"/>
                  <a:pt x="15" y="183"/>
                  <a:pt x="16" y="181"/>
                </a:cubicBezTo>
                <a:cubicBezTo>
                  <a:pt x="14" y="174"/>
                  <a:pt x="13" y="165"/>
                  <a:pt x="15" y="155"/>
                </a:cubicBezTo>
                <a:cubicBezTo>
                  <a:pt x="15" y="153"/>
                  <a:pt x="13" y="154"/>
                  <a:pt x="14" y="152"/>
                </a:cubicBezTo>
                <a:cubicBezTo>
                  <a:pt x="14" y="151"/>
                  <a:pt x="15" y="151"/>
                  <a:pt x="15" y="150"/>
                </a:cubicBezTo>
                <a:cubicBezTo>
                  <a:pt x="14" y="149"/>
                  <a:pt x="14" y="149"/>
                  <a:pt x="13" y="149"/>
                </a:cubicBezTo>
                <a:cubicBezTo>
                  <a:pt x="12" y="149"/>
                  <a:pt x="12" y="149"/>
                  <a:pt x="12" y="150"/>
                </a:cubicBezTo>
                <a:cubicBezTo>
                  <a:pt x="12" y="151"/>
                  <a:pt x="13" y="151"/>
                  <a:pt x="12" y="151"/>
                </a:cubicBezTo>
                <a:cubicBezTo>
                  <a:pt x="11" y="151"/>
                  <a:pt x="11" y="152"/>
                  <a:pt x="10" y="152"/>
                </a:cubicBezTo>
                <a:cubicBezTo>
                  <a:pt x="8" y="152"/>
                  <a:pt x="9" y="150"/>
                  <a:pt x="9" y="149"/>
                </a:cubicBezTo>
                <a:close/>
              </a:path>
            </a:pathLst>
          </a:custGeom>
          <a:solidFill>
            <a:srgbClr val="283A4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7" name="MH_Other_3"/>
          <p:cNvSpPr>
            <a:spLocks noEditPoints="1"/>
          </p:cNvSpPr>
          <p:nvPr>
            <p:custDataLst>
              <p:tags r:id="rId9"/>
            </p:custDataLst>
          </p:nvPr>
        </p:nvSpPr>
        <p:spPr bwMode="auto">
          <a:xfrm>
            <a:off x="513686" y="3110861"/>
            <a:ext cx="507689" cy="506269"/>
          </a:xfrm>
          <a:custGeom>
            <a:avLst/>
            <a:gdLst>
              <a:gd name="T0" fmla="*/ 2147483646 w 137"/>
              <a:gd name="T1" fmla="*/ 2147483646 h 215"/>
              <a:gd name="T2" fmla="*/ 2147483646 w 137"/>
              <a:gd name="T3" fmla="*/ 2147483646 h 215"/>
              <a:gd name="T4" fmla="*/ 2147483646 w 137"/>
              <a:gd name="T5" fmla="*/ 2147483646 h 215"/>
              <a:gd name="T6" fmla="*/ 2147483646 w 137"/>
              <a:gd name="T7" fmla="*/ 2147483646 h 215"/>
              <a:gd name="T8" fmla="*/ 2147483646 w 137"/>
              <a:gd name="T9" fmla="*/ 2147483646 h 215"/>
              <a:gd name="T10" fmla="*/ 2147483646 w 137"/>
              <a:gd name="T11" fmla="*/ 2147483646 h 215"/>
              <a:gd name="T12" fmla="*/ 2147483646 w 137"/>
              <a:gd name="T13" fmla="*/ 2147483646 h 215"/>
              <a:gd name="T14" fmla="*/ 2147483646 w 137"/>
              <a:gd name="T15" fmla="*/ 2147483646 h 215"/>
              <a:gd name="T16" fmla="*/ 2147483646 w 137"/>
              <a:gd name="T17" fmla="*/ 2147483646 h 215"/>
              <a:gd name="T18" fmla="*/ 2147483646 w 137"/>
              <a:gd name="T19" fmla="*/ 2147483646 h 215"/>
              <a:gd name="T20" fmla="*/ 2147483646 w 137"/>
              <a:gd name="T21" fmla="*/ 2147483646 h 215"/>
              <a:gd name="T22" fmla="*/ 2147483646 w 137"/>
              <a:gd name="T23" fmla="*/ 2147483646 h 215"/>
              <a:gd name="T24" fmla="*/ 2147483646 w 137"/>
              <a:gd name="T25" fmla="*/ 2147483646 h 215"/>
              <a:gd name="T26" fmla="*/ 2147483646 w 137"/>
              <a:gd name="T27" fmla="*/ 2147483646 h 215"/>
              <a:gd name="T28" fmla="*/ 2147483646 w 137"/>
              <a:gd name="T29" fmla="*/ 2147483646 h 215"/>
              <a:gd name="T30" fmla="*/ 2147483646 w 137"/>
              <a:gd name="T31" fmla="*/ 2147483646 h 215"/>
              <a:gd name="T32" fmla="*/ 2147483646 w 137"/>
              <a:gd name="T33" fmla="*/ 2147483646 h 215"/>
              <a:gd name="T34" fmla="*/ 2147483646 w 137"/>
              <a:gd name="T35" fmla="*/ 2147483646 h 215"/>
              <a:gd name="T36" fmla="*/ 2147483646 w 137"/>
              <a:gd name="T37" fmla="*/ 2147483646 h 215"/>
              <a:gd name="T38" fmla="*/ 2147483646 w 137"/>
              <a:gd name="T39" fmla="*/ 2147483646 h 215"/>
              <a:gd name="T40" fmla="*/ 2147483646 w 137"/>
              <a:gd name="T41" fmla="*/ 2147483646 h 215"/>
              <a:gd name="T42" fmla="*/ 2147483646 w 137"/>
              <a:gd name="T43" fmla="*/ 2147483646 h 215"/>
              <a:gd name="T44" fmla="*/ 2147483646 w 137"/>
              <a:gd name="T45" fmla="*/ 2147483646 h 215"/>
              <a:gd name="T46" fmla="*/ 2147483646 w 137"/>
              <a:gd name="T47" fmla="*/ 2147483646 h 215"/>
              <a:gd name="T48" fmla="*/ 2147483646 w 137"/>
              <a:gd name="T49" fmla="*/ 2147483646 h 215"/>
              <a:gd name="T50" fmla="*/ 2147483646 w 137"/>
              <a:gd name="T51" fmla="*/ 2147483646 h 215"/>
              <a:gd name="T52" fmla="*/ 2147483646 w 137"/>
              <a:gd name="T53" fmla="*/ 2147483646 h 215"/>
              <a:gd name="T54" fmla="*/ 2147483646 w 137"/>
              <a:gd name="T55" fmla="*/ 2147483646 h 215"/>
              <a:gd name="T56" fmla="*/ 2147483646 w 137"/>
              <a:gd name="T57" fmla="*/ 2147483646 h 215"/>
              <a:gd name="T58" fmla="*/ 2147483646 w 137"/>
              <a:gd name="T59" fmla="*/ 2147483646 h 215"/>
              <a:gd name="T60" fmla="*/ 2147483646 w 137"/>
              <a:gd name="T61" fmla="*/ 2147483646 h 215"/>
              <a:gd name="T62" fmla="*/ 2147483646 w 137"/>
              <a:gd name="T63" fmla="*/ 2147483646 h 215"/>
              <a:gd name="T64" fmla="*/ 2147483646 w 137"/>
              <a:gd name="T65" fmla="*/ 2147483646 h 215"/>
              <a:gd name="T66" fmla="*/ 2147483646 w 137"/>
              <a:gd name="T67" fmla="*/ 2147483646 h 215"/>
              <a:gd name="T68" fmla="*/ 2147483646 w 137"/>
              <a:gd name="T69" fmla="*/ 2147483646 h 215"/>
              <a:gd name="T70" fmla="*/ 2147483646 w 137"/>
              <a:gd name="T71" fmla="*/ 2147483646 h 215"/>
              <a:gd name="T72" fmla="*/ 2147483646 w 137"/>
              <a:gd name="T73" fmla="*/ 2147483646 h 215"/>
              <a:gd name="T74" fmla="*/ 2147483646 w 137"/>
              <a:gd name="T75" fmla="*/ 2147483646 h 215"/>
              <a:gd name="T76" fmla="*/ 2147483646 w 137"/>
              <a:gd name="T77" fmla="*/ 2147483646 h 215"/>
              <a:gd name="T78" fmla="*/ 2147483646 w 137"/>
              <a:gd name="T79" fmla="*/ 2147483646 h 215"/>
              <a:gd name="T80" fmla="*/ 2147483646 w 137"/>
              <a:gd name="T81" fmla="*/ 2147483646 h 215"/>
              <a:gd name="T82" fmla="*/ 2147483646 w 137"/>
              <a:gd name="T83" fmla="*/ 2147483646 h 215"/>
              <a:gd name="T84" fmla="*/ 2147483646 w 137"/>
              <a:gd name="T85" fmla="*/ 2147483646 h 215"/>
              <a:gd name="T86" fmla="*/ 2147483646 w 137"/>
              <a:gd name="T87" fmla="*/ 2147483646 h 215"/>
              <a:gd name="T88" fmla="*/ 2147483646 w 137"/>
              <a:gd name="T89" fmla="*/ 2147483646 h 215"/>
              <a:gd name="T90" fmla="*/ 2147483646 w 137"/>
              <a:gd name="T91" fmla="*/ 2147483646 h 215"/>
              <a:gd name="T92" fmla="*/ 2147483646 w 137"/>
              <a:gd name="T93" fmla="*/ 2147483646 h 215"/>
              <a:gd name="T94" fmla="*/ 2147483646 w 137"/>
              <a:gd name="T95" fmla="*/ 2147483646 h 215"/>
              <a:gd name="T96" fmla="*/ 2147483646 w 137"/>
              <a:gd name="T97" fmla="*/ 2147483646 h 215"/>
              <a:gd name="T98" fmla="*/ 2147483646 w 137"/>
              <a:gd name="T99" fmla="*/ 2147483646 h 215"/>
              <a:gd name="T100" fmla="*/ 2147483646 w 137"/>
              <a:gd name="T101" fmla="*/ 2147483646 h 215"/>
              <a:gd name="T102" fmla="*/ 2147483646 w 137"/>
              <a:gd name="T103" fmla="*/ 2147483646 h 215"/>
              <a:gd name="T104" fmla="*/ 2147483646 w 137"/>
              <a:gd name="T105" fmla="*/ 2147483646 h 215"/>
              <a:gd name="T106" fmla="*/ 2147483646 w 137"/>
              <a:gd name="T107" fmla="*/ 2147483646 h 215"/>
              <a:gd name="T108" fmla="*/ 2147483646 w 137"/>
              <a:gd name="T109" fmla="*/ 2147483646 h 215"/>
              <a:gd name="T110" fmla="*/ 2147483646 w 137"/>
              <a:gd name="T111" fmla="*/ 2147483646 h 215"/>
              <a:gd name="T112" fmla="*/ 2147483646 w 137"/>
              <a:gd name="T113" fmla="*/ 2147483646 h 215"/>
              <a:gd name="T114" fmla="*/ 2147483646 w 137"/>
              <a:gd name="T115" fmla="*/ 2147483646 h 215"/>
              <a:gd name="T116" fmla="*/ 2147483646 w 137"/>
              <a:gd name="T117" fmla="*/ 2147483646 h 215"/>
              <a:gd name="T118" fmla="*/ 2147483646 w 137"/>
              <a:gd name="T119" fmla="*/ 2147483646 h 215"/>
              <a:gd name="T120" fmla="*/ 2147483646 w 137"/>
              <a:gd name="T121" fmla="*/ 2147483646 h 215"/>
              <a:gd name="T122" fmla="*/ 2147483646 w 137"/>
              <a:gd name="T123" fmla="*/ 2147483646 h 215"/>
              <a:gd name="T124" fmla="*/ 2147483646 w 137"/>
              <a:gd name="T125" fmla="*/ 2147483646 h 215"/>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37" h="215">
                <a:moveTo>
                  <a:pt x="123" y="111"/>
                </a:moveTo>
                <a:cubicBezTo>
                  <a:pt x="124" y="111"/>
                  <a:pt x="124" y="110"/>
                  <a:pt x="125" y="109"/>
                </a:cubicBezTo>
                <a:cubicBezTo>
                  <a:pt x="124" y="109"/>
                  <a:pt x="123" y="110"/>
                  <a:pt x="123" y="111"/>
                </a:cubicBezTo>
                <a:close/>
                <a:moveTo>
                  <a:pt x="79" y="11"/>
                </a:moveTo>
                <a:cubicBezTo>
                  <a:pt x="79" y="11"/>
                  <a:pt x="79" y="11"/>
                  <a:pt x="80" y="10"/>
                </a:cubicBezTo>
                <a:cubicBezTo>
                  <a:pt x="79" y="10"/>
                  <a:pt x="79" y="10"/>
                  <a:pt x="78" y="10"/>
                </a:cubicBezTo>
                <a:cubicBezTo>
                  <a:pt x="79" y="11"/>
                  <a:pt x="78" y="11"/>
                  <a:pt x="78" y="12"/>
                </a:cubicBezTo>
                <a:cubicBezTo>
                  <a:pt x="79" y="12"/>
                  <a:pt x="79" y="11"/>
                  <a:pt x="79" y="11"/>
                </a:cubicBezTo>
                <a:close/>
                <a:moveTo>
                  <a:pt x="45" y="91"/>
                </a:moveTo>
                <a:cubicBezTo>
                  <a:pt x="46" y="91"/>
                  <a:pt x="46" y="90"/>
                  <a:pt x="46" y="89"/>
                </a:cubicBezTo>
                <a:cubicBezTo>
                  <a:pt x="46" y="90"/>
                  <a:pt x="45" y="91"/>
                  <a:pt x="45" y="91"/>
                </a:cubicBezTo>
                <a:close/>
                <a:moveTo>
                  <a:pt x="66" y="122"/>
                </a:moveTo>
                <a:cubicBezTo>
                  <a:pt x="67" y="121"/>
                  <a:pt x="67" y="121"/>
                  <a:pt x="68" y="120"/>
                </a:cubicBezTo>
                <a:cubicBezTo>
                  <a:pt x="68" y="120"/>
                  <a:pt x="67" y="120"/>
                  <a:pt x="67" y="120"/>
                </a:cubicBezTo>
                <a:lnTo>
                  <a:pt x="66" y="122"/>
                </a:lnTo>
                <a:close/>
                <a:moveTo>
                  <a:pt x="71" y="24"/>
                </a:moveTo>
                <a:cubicBezTo>
                  <a:pt x="72" y="23"/>
                  <a:pt x="73" y="22"/>
                  <a:pt x="73" y="21"/>
                </a:cubicBezTo>
                <a:cubicBezTo>
                  <a:pt x="72" y="21"/>
                  <a:pt x="71" y="23"/>
                  <a:pt x="71" y="24"/>
                </a:cubicBezTo>
                <a:close/>
                <a:moveTo>
                  <a:pt x="37" y="71"/>
                </a:moveTo>
                <a:cubicBezTo>
                  <a:pt x="36" y="71"/>
                  <a:pt x="35" y="72"/>
                  <a:pt x="35" y="73"/>
                </a:cubicBezTo>
                <a:cubicBezTo>
                  <a:pt x="35" y="72"/>
                  <a:pt x="37" y="72"/>
                  <a:pt x="37" y="71"/>
                </a:cubicBezTo>
                <a:close/>
                <a:moveTo>
                  <a:pt x="54" y="198"/>
                </a:moveTo>
                <a:cubicBezTo>
                  <a:pt x="54" y="198"/>
                  <a:pt x="53" y="199"/>
                  <a:pt x="53" y="199"/>
                </a:cubicBezTo>
                <a:cubicBezTo>
                  <a:pt x="53" y="200"/>
                  <a:pt x="53" y="200"/>
                  <a:pt x="53" y="200"/>
                </a:cubicBezTo>
                <a:cubicBezTo>
                  <a:pt x="52" y="200"/>
                  <a:pt x="52" y="200"/>
                  <a:pt x="52" y="200"/>
                </a:cubicBezTo>
                <a:cubicBezTo>
                  <a:pt x="52" y="201"/>
                  <a:pt x="52" y="201"/>
                  <a:pt x="52" y="201"/>
                </a:cubicBezTo>
                <a:cubicBezTo>
                  <a:pt x="52" y="200"/>
                  <a:pt x="52" y="200"/>
                  <a:pt x="52" y="200"/>
                </a:cubicBezTo>
                <a:cubicBezTo>
                  <a:pt x="53" y="200"/>
                  <a:pt x="53" y="200"/>
                  <a:pt x="53" y="200"/>
                </a:cubicBezTo>
                <a:cubicBezTo>
                  <a:pt x="53" y="199"/>
                  <a:pt x="53" y="199"/>
                  <a:pt x="53" y="199"/>
                </a:cubicBezTo>
                <a:cubicBezTo>
                  <a:pt x="54" y="199"/>
                  <a:pt x="54" y="199"/>
                  <a:pt x="54" y="198"/>
                </a:cubicBezTo>
                <a:close/>
                <a:moveTo>
                  <a:pt x="90" y="12"/>
                </a:moveTo>
                <a:cubicBezTo>
                  <a:pt x="90" y="11"/>
                  <a:pt x="91" y="11"/>
                  <a:pt x="92" y="10"/>
                </a:cubicBezTo>
                <a:cubicBezTo>
                  <a:pt x="90" y="9"/>
                  <a:pt x="90" y="11"/>
                  <a:pt x="90" y="12"/>
                </a:cubicBezTo>
                <a:close/>
                <a:moveTo>
                  <a:pt x="109" y="95"/>
                </a:moveTo>
                <a:cubicBezTo>
                  <a:pt x="110" y="95"/>
                  <a:pt x="110" y="95"/>
                  <a:pt x="110" y="95"/>
                </a:cubicBezTo>
                <a:cubicBezTo>
                  <a:pt x="111" y="94"/>
                  <a:pt x="111" y="94"/>
                  <a:pt x="110" y="94"/>
                </a:cubicBezTo>
                <a:cubicBezTo>
                  <a:pt x="110" y="94"/>
                  <a:pt x="109" y="96"/>
                  <a:pt x="109" y="95"/>
                </a:cubicBezTo>
                <a:close/>
                <a:moveTo>
                  <a:pt x="95" y="13"/>
                </a:moveTo>
                <a:cubicBezTo>
                  <a:pt x="96" y="12"/>
                  <a:pt x="97" y="12"/>
                  <a:pt x="97" y="11"/>
                </a:cubicBezTo>
                <a:cubicBezTo>
                  <a:pt x="95" y="10"/>
                  <a:pt x="95" y="12"/>
                  <a:pt x="95" y="13"/>
                </a:cubicBezTo>
                <a:close/>
                <a:moveTo>
                  <a:pt x="99" y="15"/>
                </a:moveTo>
                <a:cubicBezTo>
                  <a:pt x="100" y="15"/>
                  <a:pt x="100" y="14"/>
                  <a:pt x="101" y="13"/>
                </a:cubicBezTo>
                <a:cubicBezTo>
                  <a:pt x="101" y="12"/>
                  <a:pt x="100" y="13"/>
                  <a:pt x="99" y="14"/>
                </a:cubicBezTo>
                <a:cubicBezTo>
                  <a:pt x="99" y="14"/>
                  <a:pt x="99" y="15"/>
                  <a:pt x="99" y="15"/>
                </a:cubicBezTo>
                <a:close/>
                <a:moveTo>
                  <a:pt x="5" y="172"/>
                </a:moveTo>
                <a:cubicBezTo>
                  <a:pt x="6" y="172"/>
                  <a:pt x="6" y="172"/>
                  <a:pt x="7" y="172"/>
                </a:cubicBezTo>
                <a:cubicBezTo>
                  <a:pt x="8" y="171"/>
                  <a:pt x="7" y="171"/>
                  <a:pt x="6" y="170"/>
                </a:cubicBezTo>
                <a:cubicBezTo>
                  <a:pt x="7" y="171"/>
                  <a:pt x="5" y="171"/>
                  <a:pt x="5" y="172"/>
                </a:cubicBezTo>
                <a:close/>
                <a:moveTo>
                  <a:pt x="14" y="174"/>
                </a:moveTo>
                <a:cubicBezTo>
                  <a:pt x="13" y="174"/>
                  <a:pt x="13" y="174"/>
                  <a:pt x="13" y="175"/>
                </a:cubicBezTo>
                <a:cubicBezTo>
                  <a:pt x="12" y="176"/>
                  <a:pt x="12" y="176"/>
                  <a:pt x="12" y="176"/>
                </a:cubicBezTo>
                <a:cubicBezTo>
                  <a:pt x="11" y="176"/>
                  <a:pt x="11" y="177"/>
                  <a:pt x="11" y="177"/>
                </a:cubicBezTo>
                <a:cubicBezTo>
                  <a:pt x="11" y="177"/>
                  <a:pt x="12" y="176"/>
                  <a:pt x="12" y="176"/>
                </a:cubicBezTo>
                <a:cubicBezTo>
                  <a:pt x="13" y="175"/>
                  <a:pt x="13" y="175"/>
                  <a:pt x="13" y="175"/>
                </a:cubicBezTo>
                <a:cubicBezTo>
                  <a:pt x="13" y="175"/>
                  <a:pt x="13" y="174"/>
                  <a:pt x="14" y="174"/>
                </a:cubicBezTo>
                <a:close/>
                <a:moveTo>
                  <a:pt x="58" y="120"/>
                </a:moveTo>
                <a:cubicBezTo>
                  <a:pt x="58" y="121"/>
                  <a:pt x="58" y="121"/>
                  <a:pt x="58" y="121"/>
                </a:cubicBezTo>
                <a:cubicBezTo>
                  <a:pt x="57" y="121"/>
                  <a:pt x="57" y="122"/>
                  <a:pt x="56" y="122"/>
                </a:cubicBezTo>
                <a:cubicBezTo>
                  <a:pt x="56" y="123"/>
                  <a:pt x="55" y="124"/>
                  <a:pt x="56" y="124"/>
                </a:cubicBezTo>
                <a:cubicBezTo>
                  <a:pt x="56" y="123"/>
                  <a:pt x="57" y="122"/>
                  <a:pt x="58" y="121"/>
                </a:cubicBezTo>
                <a:lnTo>
                  <a:pt x="58" y="120"/>
                </a:lnTo>
                <a:close/>
                <a:moveTo>
                  <a:pt x="32" y="152"/>
                </a:moveTo>
                <a:cubicBezTo>
                  <a:pt x="33" y="151"/>
                  <a:pt x="33" y="150"/>
                  <a:pt x="33" y="149"/>
                </a:cubicBezTo>
                <a:cubicBezTo>
                  <a:pt x="32" y="150"/>
                  <a:pt x="32" y="152"/>
                  <a:pt x="31" y="153"/>
                </a:cubicBezTo>
                <a:cubicBezTo>
                  <a:pt x="32" y="153"/>
                  <a:pt x="32" y="152"/>
                  <a:pt x="32" y="152"/>
                </a:cubicBezTo>
                <a:close/>
                <a:moveTo>
                  <a:pt x="16" y="162"/>
                </a:moveTo>
                <a:cubicBezTo>
                  <a:pt x="16" y="162"/>
                  <a:pt x="15" y="163"/>
                  <a:pt x="15" y="163"/>
                </a:cubicBezTo>
                <a:cubicBezTo>
                  <a:pt x="15" y="164"/>
                  <a:pt x="15" y="164"/>
                  <a:pt x="15" y="164"/>
                </a:cubicBezTo>
                <a:cubicBezTo>
                  <a:pt x="14" y="164"/>
                  <a:pt x="13" y="165"/>
                  <a:pt x="13" y="166"/>
                </a:cubicBezTo>
                <a:cubicBezTo>
                  <a:pt x="14" y="165"/>
                  <a:pt x="14" y="164"/>
                  <a:pt x="15" y="164"/>
                </a:cubicBezTo>
                <a:cubicBezTo>
                  <a:pt x="15" y="163"/>
                  <a:pt x="15" y="163"/>
                  <a:pt x="15" y="163"/>
                </a:cubicBezTo>
                <a:cubicBezTo>
                  <a:pt x="16" y="163"/>
                  <a:pt x="16" y="162"/>
                  <a:pt x="16" y="162"/>
                </a:cubicBezTo>
                <a:close/>
                <a:moveTo>
                  <a:pt x="46" y="107"/>
                </a:moveTo>
                <a:cubicBezTo>
                  <a:pt x="45" y="107"/>
                  <a:pt x="47" y="106"/>
                  <a:pt x="47" y="105"/>
                </a:cubicBezTo>
                <a:cubicBezTo>
                  <a:pt x="46" y="105"/>
                  <a:pt x="45" y="107"/>
                  <a:pt x="45" y="108"/>
                </a:cubicBezTo>
                <a:cubicBezTo>
                  <a:pt x="45" y="108"/>
                  <a:pt x="46" y="108"/>
                  <a:pt x="46" y="107"/>
                </a:cubicBezTo>
                <a:close/>
                <a:moveTo>
                  <a:pt x="41" y="118"/>
                </a:moveTo>
                <a:cubicBezTo>
                  <a:pt x="41" y="118"/>
                  <a:pt x="40" y="119"/>
                  <a:pt x="40" y="119"/>
                </a:cubicBezTo>
                <a:cubicBezTo>
                  <a:pt x="39" y="120"/>
                  <a:pt x="38" y="122"/>
                  <a:pt x="39" y="122"/>
                </a:cubicBezTo>
                <a:cubicBezTo>
                  <a:pt x="39" y="121"/>
                  <a:pt x="40" y="120"/>
                  <a:pt x="40" y="119"/>
                </a:cubicBezTo>
                <a:cubicBezTo>
                  <a:pt x="41" y="119"/>
                  <a:pt x="41" y="119"/>
                  <a:pt x="41" y="118"/>
                </a:cubicBezTo>
                <a:close/>
                <a:moveTo>
                  <a:pt x="46" y="115"/>
                </a:moveTo>
                <a:cubicBezTo>
                  <a:pt x="47" y="115"/>
                  <a:pt x="48" y="114"/>
                  <a:pt x="48" y="112"/>
                </a:cubicBezTo>
                <a:cubicBezTo>
                  <a:pt x="49" y="111"/>
                  <a:pt x="47" y="112"/>
                  <a:pt x="47" y="113"/>
                </a:cubicBezTo>
                <a:cubicBezTo>
                  <a:pt x="47" y="114"/>
                  <a:pt x="46" y="114"/>
                  <a:pt x="46" y="115"/>
                </a:cubicBezTo>
                <a:close/>
                <a:moveTo>
                  <a:pt x="33" y="73"/>
                </a:moveTo>
                <a:cubicBezTo>
                  <a:pt x="33" y="72"/>
                  <a:pt x="34" y="71"/>
                  <a:pt x="34" y="70"/>
                </a:cubicBezTo>
                <a:cubicBezTo>
                  <a:pt x="33" y="70"/>
                  <a:pt x="34" y="71"/>
                  <a:pt x="33" y="71"/>
                </a:cubicBezTo>
                <a:cubicBezTo>
                  <a:pt x="32" y="72"/>
                  <a:pt x="31" y="73"/>
                  <a:pt x="32" y="75"/>
                </a:cubicBezTo>
                <a:cubicBezTo>
                  <a:pt x="32" y="74"/>
                  <a:pt x="33" y="73"/>
                  <a:pt x="33" y="73"/>
                </a:cubicBezTo>
                <a:close/>
                <a:moveTo>
                  <a:pt x="64" y="63"/>
                </a:moveTo>
                <a:cubicBezTo>
                  <a:pt x="65" y="62"/>
                  <a:pt x="67" y="61"/>
                  <a:pt x="67" y="59"/>
                </a:cubicBezTo>
                <a:cubicBezTo>
                  <a:pt x="66" y="60"/>
                  <a:pt x="66" y="60"/>
                  <a:pt x="65" y="61"/>
                </a:cubicBezTo>
                <a:cubicBezTo>
                  <a:pt x="65" y="62"/>
                  <a:pt x="64" y="62"/>
                  <a:pt x="64" y="63"/>
                </a:cubicBezTo>
                <a:close/>
                <a:moveTo>
                  <a:pt x="54" y="198"/>
                </a:moveTo>
                <a:cubicBezTo>
                  <a:pt x="55" y="197"/>
                  <a:pt x="57" y="196"/>
                  <a:pt x="58" y="195"/>
                </a:cubicBezTo>
                <a:cubicBezTo>
                  <a:pt x="56" y="195"/>
                  <a:pt x="56" y="195"/>
                  <a:pt x="56" y="195"/>
                </a:cubicBezTo>
                <a:cubicBezTo>
                  <a:pt x="56" y="196"/>
                  <a:pt x="54" y="197"/>
                  <a:pt x="54" y="198"/>
                </a:cubicBezTo>
                <a:close/>
                <a:moveTo>
                  <a:pt x="14" y="174"/>
                </a:moveTo>
                <a:cubicBezTo>
                  <a:pt x="18" y="170"/>
                  <a:pt x="18" y="170"/>
                  <a:pt x="18" y="170"/>
                </a:cubicBezTo>
                <a:cubicBezTo>
                  <a:pt x="16" y="170"/>
                  <a:pt x="15" y="172"/>
                  <a:pt x="14" y="174"/>
                </a:cubicBezTo>
                <a:close/>
                <a:moveTo>
                  <a:pt x="60" y="66"/>
                </a:moveTo>
                <a:cubicBezTo>
                  <a:pt x="60" y="65"/>
                  <a:pt x="62" y="64"/>
                  <a:pt x="63" y="62"/>
                </a:cubicBezTo>
                <a:cubicBezTo>
                  <a:pt x="62" y="62"/>
                  <a:pt x="62" y="63"/>
                  <a:pt x="61" y="63"/>
                </a:cubicBezTo>
                <a:cubicBezTo>
                  <a:pt x="61" y="64"/>
                  <a:pt x="58" y="67"/>
                  <a:pt x="60" y="66"/>
                </a:cubicBezTo>
                <a:close/>
                <a:moveTo>
                  <a:pt x="74" y="14"/>
                </a:moveTo>
                <a:cubicBezTo>
                  <a:pt x="74" y="13"/>
                  <a:pt x="76" y="12"/>
                  <a:pt x="76" y="11"/>
                </a:cubicBezTo>
                <a:cubicBezTo>
                  <a:pt x="76" y="11"/>
                  <a:pt x="75" y="11"/>
                  <a:pt x="75" y="11"/>
                </a:cubicBezTo>
                <a:cubicBezTo>
                  <a:pt x="74" y="13"/>
                  <a:pt x="73" y="14"/>
                  <a:pt x="73" y="15"/>
                </a:cubicBezTo>
                <a:cubicBezTo>
                  <a:pt x="73" y="15"/>
                  <a:pt x="74" y="15"/>
                  <a:pt x="74" y="14"/>
                </a:cubicBezTo>
                <a:close/>
                <a:moveTo>
                  <a:pt x="69" y="126"/>
                </a:moveTo>
                <a:cubicBezTo>
                  <a:pt x="72" y="124"/>
                  <a:pt x="72" y="124"/>
                  <a:pt x="72" y="124"/>
                </a:cubicBezTo>
                <a:cubicBezTo>
                  <a:pt x="72" y="124"/>
                  <a:pt x="71" y="123"/>
                  <a:pt x="71" y="123"/>
                </a:cubicBezTo>
                <a:cubicBezTo>
                  <a:pt x="70" y="124"/>
                  <a:pt x="69" y="125"/>
                  <a:pt x="69" y="126"/>
                </a:cubicBezTo>
                <a:close/>
                <a:moveTo>
                  <a:pt x="25" y="191"/>
                </a:moveTo>
                <a:cubicBezTo>
                  <a:pt x="26" y="190"/>
                  <a:pt x="28" y="189"/>
                  <a:pt x="29" y="188"/>
                </a:cubicBezTo>
                <a:cubicBezTo>
                  <a:pt x="28" y="187"/>
                  <a:pt x="27" y="188"/>
                  <a:pt x="27" y="189"/>
                </a:cubicBezTo>
                <a:cubicBezTo>
                  <a:pt x="26" y="190"/>
                  <a:pt x="25" y="190"/>
                  <a:pt x="25" y="191"/>
                </a:cubicBezTo>
                <a:close/>
                <a:moveTo>
                  <a:pt x="105" y="98"/>
                </a:moveTo>
                <a:cubicBezTo>
                  <a:pt x="107" y="97"/>
                  <a:pt x="107" y="95"/>
                  <a:pt x="108" y="94"/>
                </a:cubicBezTo>
                <a:cubicBezTo>
                  <a:pt x="107" y="95"/>
                  <a:pt x="105" y="96"/>
                  <a:pt x="104" y="98"/>
                </a:cubicBezTo>
                <a:cubicBezTo>
                  <a:pt x="104" y="98"/>
                  <a:pt x="105" y="98"/>
                  <a:pt x="105" y="98"/>
                </a:cubicBezTo>
                <a:close/>
                <a:moveTo>
                  <a:pt x="129" y="164"/>
                </a:moveTo>
                <a:cubicBezTo>
                  <a:pt x="129" y="161"/>
                  <a:pt x="130" y="158"/>
                  <a:pt x="130" y="155"/>
                </a:cubicBezTo>
                <a:cubicBezTo>
                  <a:pt x="129" y="158"/>
                  <a:pt x="129" y="162"/>
                  <a:pt x="128" y="165"/>
                </a:cubicBezTo>
                <a:cubicBezTo>
                  <a:pt x="129" y="165"/>
                  <a:pt x="129" y="164"/>
                  <a:pt x="129" y="164"/>
                </a:cubicBezTo>
                <a:close/>
                <a:moveTo>
                  <a:pt x="54" y="22"/>
                </a:moveTo>
                <a:cubicBezTo>
                  <a:pt x="55" y="20"/>
                  <a:pt x="57" y="18"/>
                  <a:pt x="58" y="16"/>
                </a:cubicBezTo>
                <a:cubicBezTo>
                  <a:pt x="57" y="17"/>
                  <a:pt x="56" y="17"/>
                  <a:pt x="56" y="17"/>
                </a:cubicBezTo>
                <a:cubicBezTo>
                  <a:pt x="55" y="19"/>
                  <a:pt x="54" y="21"/>
                  <a:pt x="54" y="22"/>
                </a:cubicBezTo>
                <a:close/>
                <a:moveTo>
                  <a:pt x="43" y="200"/>
                </a:moveTo>
                <a:cubicBezTo>
                  <a:pt x="41" y="202"/>
                  <a:pt x="39" y="203"/>
                  <a:pt x="37" y="205"/>
                </a:cubicBezTo>
                <a:cubicBezTo>
                  <a:pt x="38" y="205"/>
                  <a:pt x="38" y="206"/>
                  <a:pt x="39" y="205"/>
                </a:cubicBezTo>
                <a:cubicBezTo>
                  <a:pt x="40" y="203"/>
                  <a:pt x="42" y="202"/>
                  <a:pt x="43" y="200"/>
                </a:cubicBezTo>
                <a:close/>
                <a:moveTo>
                  <a:pt x="21" y="161"/>
                </a:moveTo>
                <a:cubicBezTo>
                  <a:pt x="20" y="161"/>
                  <a:pt x="20" y="161"/>
                  <a:pt x="20" y="161"/>
                </a:cubicBezTo>
                <a:cubicBezTo>
                  <a:pt x="19" y="162"/>
                  <a:pt x="19" y="162"/>
                  <a:pt x="19" y="163"/>
                </a:cubicBezTo>
                <a:cubicBezTo>
                  <a:pt x="18" y="163"/>
                  <a:pt x="18" y="163"/>
                  <a:pt x="18" y="163"/>
                </a:cubicBezTo>
                <a:cubicBezTo>
                  <a:pt x="17" y="164"/>
                  <a:pt x="16" y="165"/>
                  <a:pt x="15" y="167"/>
                </a:cubicBezTo>
                <a:cubicBezTo>
                  <a:pt x="15" y="167"/>
                  <a:pt x="15" y="167"/>
                  <a:pt x="15" y="168"/>
                </a:cubicBezTo>
                <a:cubicBezTo>
                  <a:pt x="14" y="168"/>
                  <a:pt x="14" y="168"/>
                  <a:pt x="13" y="169"/>
                </a:cubicBezTo>
                <a:cubicBezTo>
                  <a:pt x="13" y="170"/>
                  <a:pt x="13" y="170"/>
                  <a:pt x="13" y="170"/>
                </a:cubicBezTo>
                <a:cubicBezTo>
                  <a:pt x="12" y="170"/>
                  <a:pt x="12" y="170"/>
                  <a:pt x="12" y="171"/>
                </a:cubicBezTo>
                <a:cubicBezTo>
                  <a:pt x="13" y="171"/>
                  <a:pt x="13" y="170"/>
                  <a:pt x="13" y="170"/>
                </a:cubicBezTo>
                <a:cubicBezTo>
                  <a:pt x="13" y="169"/>
                  <a:pt x="13" y="169"/>
                  <a:pt x="13" y="169"/>
                </a:cubicBezTo>
                <a:cubicBezTo>
                  <a:pt x="14" y="169"/>
                  <a:pt x="14" y="168"/>
                  <a:pt x="15" y="168"/>
                </a:cubicBezTo>
                <a:cubicBezTo>
                  <a:pt x="16" y="166"/>
                  <a:pt x="18" y="165"/>
                  <a:pt x="18" y="163"/>
                </a:cubicBezTo>
                <a:cubicBezTo>
                  <a:pt x="19" y="163"/>
                  <a:pt x="19" y="163"/>
                  <a:pt x="19" y="163"/>
                </a:cubicBezTo>
                <a:cubicBezTo>
                  <a:pt x="20" y="163"/>
                  <a:pt x="20" y="162"/>
                  <a:pt x="20" y="161"/>
                </a:cubicBezTo>
                <a:lnTo>
                  <a:pt x="21" y="161"/>
                </a:lnTo>
                <a:close/>
                <a:moveTo>
                  <a:pt x="29" y="62"/>
                </a:moveTo>
                <a:cubicBezTo>
                  <a:pt x="30" y="60"/>
                  <a:pt x="31" y="58"/>
                  <a:pt x="33" y="55"/>
                </a:cubicBezTo>
                <a:cubicBezTo>
                  <a:pt x="31" y="56"/>
                  <a:pt x="31" y="57"/>
                  <a:pt x="30" y="58"/>
                </a:cubicBezTo>
                <a:cubicBezTo>
                  <a:pt x="29" y="59"/>
                  <a:pt x="28" y="61"/>
                  <a:pt x="29" y="62"/>
                </a:cubicBezTo>
                <a:close/>
                <a:moveTo>
                  <a:pt x="27" y="56"/>
                </a:moveTo>
                <a:cubicBezTo>
                  <a:pt x="29" y="54"/>
                  <a:pt x="30" y="51"/>
                  <a:pt x="32" y="48"/>
                </a:cubicBezTo>
                <a:cubicBezTo>
                  <a:pt x="30" y="51"/>
                  <a:pt x="28" y="53"/>
                  <a:pt x="26" y="56"/>
                </a:cubicBezTo>
                <a:cubicBezTo>
                  <a:pt x="26" y="56"/>
                  <a:pt x="26" y="57"/>
                  <a:pt x="27" y="56"/>
                </a:cubicBezTo>
                <a:close/>
                <a:moveTo>
                  <a:pt x="116" y="112"/>
                </a:moveTo>
                <a:cubicBezTo>
                  <a:pt x="119" y="110"/>
                  <a:pt x="121" y="107"/>
                  <a:pt x="123" y="106"/>
                </a:cubicBezTo>
                <a:cubicBezTo>
                  <a:pt x="124" y="105"/>
                  <a:pt x="122" y="105"/>
                  <a:pt x="122" y="106"/>
                </a:cubicBezTo>
                <a:cubicBezTo>
                  <a:pt x="120" y="108"/>
                  <a:pt x="118" y="109"/>
                  <a:pt x="117" y="111"/>
                </a:cubicBezTo>
                <a:cubicBezTo>
                  <a:pt x="116" y="111"/>
                  <a:pt x="116" y="112"/>
                  <a:pt x="116" y="112"/>
                </a:cubicBezTo>
                <a:close/>
                <a:moveTo>
                  <a:pt x="38" y="107"/>
                </a:moveTo>
                <a:cubicBezTo>
                  <a:pt x="41" y="104"/>
                  <a:pt x="44" y="100"/>
                  <a:pt x="46" y="96"/>
                </a:cubicBezTo>
                <a:cubicBezTo>
                  <a:pt x="44" y="100"/>
                  <a:pt x="41" y="103"/>
                  <a:pt x="38" y="107"/>
                </a:cubicBezTo>
                <a:close/>
                <a:moveTo>
                  <a:pt x="24" y="45"/>
                </a:moveTo>
                <a:cubicBezTo>
                  <a:pt x="27" y="41"/>
                  <a:pt x="27" y="41"/>
                  <a:pt x="27" y="41"/>
                </a:cubicBezTo>
                <a:cubicBezTo>
                  <a:pt x="28" y="40"/>
                  <a:pt x="29" y="39"/>
                  <a:pt x="29" y="38"/>
                </a:cubicBezTo>
                <a:cubicBezTo>
                  <a:pt x="27" y="40"/>
                  <a:pt x="24" y="43"/>
                  <a:pt x="23" y="46"/>
                </a:cubicBezTo>
                <a:cubicBezTo>
                  <a:pt x="24" y="47"/>
                  <a:pt x="24" y="46"/>
                  <a:pt x="24" y="45"/>
                </a:cubicBezTo>
                <a:close/>
                <a:moveTo>
                  <a:pt x="33" y="204"/>
                </a:moveTo>
                <a:cubicBezTo>
                  <a:pt x="34" y="204"/>
                  <a:pt x="34" y="204"/>
                  <a:pt x="34" y="204"/>
                </a:cubicBezTo>
                <a:cubicBezTo>
                  <a:pt x="36" y="202"/>
                  <a:pt x="37" y="201"/>
                  <a:pt x="39" y="198"/>
                </a:cubicBezTo>
                <a:cubicBezTo>
                  <a:pt x="34" y="202"/>
                  <a:pt x="34" y="202"/>
                  <a:pt x="34" y="202"/>
                </a:cubicBezTo>
                <a:cubicBezTo>
                  <a:pt x="34" y="202"/>
                  <a:pt x="32" y="204"/>
                  <a:pt x="33" y="204"/>
                </a:cubicBezTo>
                <a:close/>
                <a:moveTo>
                  <a:pt x="39" y="111"/>
                </a:moveTo>
                <a:cubicBezTo>
                  <a:pt x="42" y="107"/>
                  <a:pt x="44" y="104"/>
                  <a:pt x="47" y="100"/>
                </a:cubicBezTo>
                <a:cubicBezTo>
                  <a:pt x="44" y="103"/>
                  <a:pt x="42" y="106"/>
                  <a:pt x="40" y="109"/>
                </a:cubicBezTo>
                <a:cubicBezTo>
                  <a:pt x="39" y="109"/>
                  <a:pt x="39" y="110"/>
                  <a:pt x="39" y="111"/>
                </a:cubicBezTo>
                <a:close/>
                <a:moveTo>
                  <a:pt x="80" y="58"/>
                </a:moveTo>
                <a:cubicBezTo>
                  <a:pt x="81" y="59"/>
                  <a:pt x="81" y="59"/>
                  <a:pt x="81" y="59"/>
                </a:cubicBezTo>
                <a:cubicBezTo>
                  <a:pt x="83" y="60"/>
                  <a:pt x="83" y="61"/>
                  <a:pt x="85" y="62"/>
                </a:cubicBezTo>
                <a:cubicBezTo>
                  <a:pt x="85" y="62"/>
                  <a:pt x="85" y="61"/>
                  <a:pt x="85" y="61"/>
                </a:cubicBezTo>
                <a:cubicBezTo>
                  <a:pt x="85" y="60"/>
                  <a:pt x="84" y="59"/>
                  <a:pt x="83" y="59"/>
                </a:cubicBezTo>
                <a:cubicBezTo>
                  <a:pt x="82" y="58"/>
                  <a:pt x="80" y="57"/>
                  <a:pt x="78" y="58"/>
                </a:cubicBezTo>
                <a:cubicBezTo>
                  <a:pt x="79" y="58"/>
                  <a:pt x="80" y="58"/>
                  <a:pt x="80" y="58"/>
                </a:cubicBezTo>
                <a:close/>
                <a:moveTo>
                  <a:pt x="66" y="203"/>
                </a:moveTo>
                <a:cubicBezTo>
                  <a:pt x="74" y="194"/>
                  <a:pt x="74" y="194"/>
                  <a:pt x="74" y="194"/>
                </a:cubicBezTo>
                <a:cubicBezTo>
                  <a:pt x="74" y="194"/>
                  <a:pt x="73" y="194"/>
                  <a:pt x="73" y="195"/>
                </a:cubicBezTo>
                <a:lnTo>
                  <a:pt x="66" y="203"/>
                </a:lnTo>
                <a:close/>
                <a:moveTo>
                  <a:pt x="57" y="201"/>
                </a:moveTo>
                <a:cubicBezTo>
                  <a:pt x="63" y="196"/>
                  <a:pt x="63" y="196"/>
                  <a:pt x="63" y="196"/>
                </a:cubicBezTo>
                <a:cubicBezTo>
                  <a:pt x="64" y="196"/>
                  <a:pt x="64" y="195"/>
                  <a:pt x="65" y="195"/>
                </a:cubicBezTo>
                <a:cubicBezTo>
                  <a:pt x="63" y="195"/>
                  <a:pt x="62" y="195"/>
                  <a:pt x="61" y="196"/>
                </a:cubicBezTo>
                <a:lnTo>
                  <a:pt x="57" y="201"/>
                </a:lnTo>
                <a:close/>
                <a:moveTo>
                  <a:pt x="77" y="200"/>
                </a:moveTo>
                <a:cubicBezTo>
                  <a:pt x="80" y="197"/>
                  <a:pt x="82" y="195"/>
                  <a:pt x="85" y="192"/>
                </a:cubicBezTo>
                <a:cubicBezTo>
                  <a:pt x="84" y="192"/>
                  <a:pt x="83" y="193"/>
                  <a:pt x="82" y="193"/>
                </a:cubicBezTo>
                <a:cubicBezTo>
                  <a:pt x="81" y="195"/>
                  <a:pt x="79" y="197"/>
                  <a:pt x="77" y="199"/>
                </a:cubicBezTo>
                <a:cubicBezTo>
                  <a:pt x="78" y="199"/>
                  <a:pt x="77" y="200"/>
                  <a:pt x="77" y="200"/>
                </a:cubicBezTo>
                <a:close/>
                <a:moveTo>
                  <a:pt x="69" y="68"/>
                </a:moveTo>
                <a:cubicBezTo>
                  <a:pt x="69" y="68"/>
                  <a:pt x="69" y="68"/>
                  <a:pt x="69" y="68"/>
                </a:cubicBezTo>
                <a:cubicBezTo>
                  <a:pt x="70" y="66"/>
                  <a:pt x="71" y="64"/>
                  <a:pt x="73" y="61"/>
                </a:cubicBezTo>
                <a:cubicBezTo>
                  <a:pt x="70" y="63"/>
                  <a:pt x="69" y="65"/>
                  <a:pt x="67" y="67"/>
                </a:cubicBezTo>
                <a:cubicBezTo>
                  <a:pt x="67" y="68"/>
                  <a:pt x="68" y="68"/>
                  <a:pt x="69" y="68"/>
                </a:cubicBezTo>
                <a:close/>
                <a:moveTo>
                  <a:pt x="65" y="127"/>
                </a:moveTo>
                <a:cubicBezTo>
                  <a:pt x="67" y="125"/>
                  <a:pt x="68" y="124"/>
                  <a:pt x="70" y="121"/>
                </a:cubicBezTo>
                <a:cubicBezTo>
                  <a:pt x="67" y="123"/>
                  <a:pt x="66" y="124"/>
                  <a:pt x="64" y="126"/>
                </a:cubicBezTo>
                <a:lnTo>
                  <a:pt x="65" y="127"/>
                </a:lnTo>
                <a:close/>
                <a:moveTo>
                  <a:pt x="64" y="67"/>
                </a:moveTo>
                <a:cubicBezTo>
                  <a:pt x="66" y="65"/>
                  <a:pt x="67" y="62"/>
                  <a:pt x="69" y="60"/>
                </a:cubicBezTo>
                <a:cubicBezTo>
                  <a:pt x="67" y="62"/>
                  <a:pt x="65" y="64"/>
                  <a:pt x="63" y="67"/>
                </a:cubicBezTo>
                <a:cubicBezTo>
                  <a:pt x="63" y="67"/>
                  <a:pt x="64" y="67"/>
                  <a:pt x="64" y="67"/>
                </a:cubicBezTo>
                <a:close/>
                <a:moveTo>
                  <a:pt x="101" y="23"/>
                </a:moveTo>
                <a:cubicBezTo>
                  <a:pt x="107" y="17"/>
                  <a:pt x="107" y="17"/>
                  <a:pt x="107" y="17"/>
                </a:cubicBezTo>
                <a:cubicBezTo>
                  <a:pt x="107" y="16"/>
                  <a:pt x="106" y="16"/>
                  <a:pt x="105" y="16"/>
                </a:cubicBezTo>
                <a:cubicBezTo>
                  <a:pt x="104" y="19"/>
                  <a:pt x="102" y="20"/>
                  <a:pt x="101" y="23"/>
                </a:cubicBezTo>
                <a:close/>
                <a:moveTo>
                  <a:pt x="78" y="72"/>
                </a:moveTo>
                <a:cubicBezTo>
                  <a:pt x="79" y="71"/>
                  <a:pt x="81" y="70"/>
                  <a:pt x="82" y="69"/>
                </a:cubicBezTo>
                <a:cubicBezTo>
                  <a:pt x="82" y="68"/>
                  <a:pt x="83" y="66"/>
                  <a:pt x="83" y="65"/>
                </a:cubicBezTo>
                <a:cubicBezTo>
                  <a:pt x="83" y="64"/>
                  <a:pt x="83" y="63"/>
                  <a:pt x="82" y="63"/>
                </a:cubicBezTo>
                <a:cubicBezTo>
                  <a:pt x="82" y="64"/>
                  <a:pt x="83" y="64"/>
                  <a:pt x="83" y="65"/>
                </a:cubicBezTo>
                <a:cubicBezTo>
                  <a:pt x="81" y="68"/>
                  <a:pt x="80" y="70"/>
                  <a:pt x="78" y="72"/>
                </a:cubicBezTo>
                <a:close/>
                <a:moveTo>
                  <a:pt x="38" y="117"/>
                </a:moveTo>
                <a:cubicBezTo>
                  <a:pt x="41" y="115"/>
                  <a:pt x="43" y="112"/>
                  <a:pt x="45" y="108"/>
                </a:cubicBezTo>
                <a:cubicBezTo>
                  <a:pt x="45" y="108"/>
                  <a:pt x="44" y="108"/>
                  <a:pt x="44" y="108"/>
                </a:cubicBezTo>
                <a:cubicBezTo>
                  <a:pt x="42" y="111"/>
                  <a:pt x="39" y="114"/>
                  <a:pt x="38" y="117"/>
                </a:cubicBezTo>
                <a:close/>
                <a:moveTo>
                  <a:pt x="39" y="102"/>
                </a:moveTo>
                <a:cubicBezTo>
                  <a:pt x="39" y="102"/>
                  <a:pt x="40" y="102"/>
                  <a:pt x="40" y="102"/>
                </a:cubicBezTo>
                <a:cubicBezTo>
                  <a:pt x="42" y="99"/>
                  <a:pt x="44" y="96"/>
                  <a:pt x="46" y="93"/>
                </a:cubicBezTo>
                <a:cubicBezTo>
                  <a:pt x="40" y="100"/>
                  <a:pt x="40" y="100"/>
                  <a:pt x="40" y="100"/>
                </a:cubicBezTo>
                <a:cubicBezTo>
                  <a:pt x="39" y="101"/>
                  <a:pt x="38" y="102"/>
                  <a:pt x="38" y="104"/>
                </a:cubicBezTo>
                <a:cubicBezTo>
                  <a:pt x="39" y="104"/>
                  <a:pt x="39" y="103"/>
                  <a:pt x="39" y="102"/>
                </a:cubicBezTo>
                <a:close/>
                <a:moveTo>
                  <a:pt x="111" y="111"/>
                </a:moveTo>
                <a:cubicBezTo>
                  <a:pt x="114" y="108"/>
                  <a:pt x="118" y="106"/>
                  <a:pt x="121" y="103"/>
                </a:cubicBezTo>
                <a:cubicBezTo>
                  <a:pt x="121" y="103"/>
                  <a:pt x="121" y="101"/>
                  <a:pt x="120" y="102"/>
                </a:cubicBezTo>
                <a:cubicBezTo>
                  <a:pt x="117" y="105"/>
                  <a:pt x="114" y="108"/>
                  <a:pt x="111" y="111"/>
                </a:cubicBezTo>
                <a:close/>
                <a:moveTo>
                  <a:pt x="16" y="197"/>
                </a:moveTo>
                <a:cubicBezTo>
                  <a:pt x="26" y="188"/>
                  <a:pt x="26" y="188"/>
                  <a:pt x="26" y="188"/>
                </a:cubicBezTo>
                <a:cubicBezTo>
                  <a:pt x="27" y="187"/>
                  <a:pt x="26" y="187"/>
                  <a:pt x="25" y="187"/>
                </a:cubicBezTo>
                <a:cubicBezTo>
                  <a:pt x="16" y="196"/>
                  <a:pt x="16" y="196"/>
                  <a:pt x="16" y="196"/>
                </a:cubicBezTo>
                <a:cubicBezTo>
                  <a:pt x="15" y="196"/>
                  <a:pt x="16" y="198"/>
                  <a:pt x="16" y="197"/>
                </a:cubicBezTo>
                <a:close/>
                <a:moveTo>
                  <a:pt x="49" y="207"/>
                </a:moveTo>
                <a:cubicBezTo>
                  <a:pt x="50" y="207"/>
                  <a:pt x="50" y="206"/>
                  <a:pt x="50" y="206"/>
                </a:cubicBezTo>
                <a:cubicBezTo>
                  <a:pt x="52" y="204"/>
                  <a:pt x="55" y="201"/>
                  <a:pt x="57" y="199"/>
                </a:cubicBezTo>
                <a:cubicBezTo>
                  <a:pt x="48" y="206"/>
                  <a:pt x="48" y="206"/>
                  <a:pt x="48" y="206"/>
                </a:cubicBezTo>
                <a:cubicBezTo>
                  <a:pt x="47" y="207"/>
                  <a:pt x="49" y="206"/>
                  <a:pt x="49" y="207"/>
                </a:cubicBezTo>
                <a:close/>
                <a:moveTo>
                  <a:pt x="10" y="185"/>
                </a:moveTo>
                <a:cubicBezTo>
                  <a:pt x="13" y="181"/>
                  <a:pt x="16" y="177"/>
                  <a:pt x="19" y="174"/>
                </a:cubicBezTo>
                <a:cubicBezTo>
                  <a:pt x="16" y="177"/>
                  <a:pt x="12" y="181"/>
                  <a:pt x="9" y="186"/>
                </a:cubicBezTo>
                <a:cubicBezTo>
                  <a:pt x="10" y="186"/>
                  <a:pt x="10" y="185"/>
                  <a:pt x="10" y="185"/>
                </a:cubicBezTo>
                <a:close/>
                <a:moveTo>
                  <a:pt x="61" y="125"/>
                </a:moveTo>
                <a:cubicBezTo>
                  <a:pt x="61" y="125"/>
                  <a:pt x="61" y="124"/>
                  <a:pt x="61" y="124"/>
                </a:cubicBezTo>
                <a:cubicBezTo>
                  <a:pt x="63" y="123"/>
                  <a:pt x="64" y="121"/>
                  <a:pt x="65" y="119"/>
                </a:cubicBezTo>
                <a:cubicBezTo>
                  <a:pt x="63" y="120"/>
                  <a:pt x="61" y="122"/>
                  <a:pt x="59" y="125"/>
                </a:cubicBezTo>
                <a:lnTo>
                  <a:pt x="61" y="125"/>
                </a:lnTo>
                <a:close/>
                <a:moveTo>
                  <a:pt x="36" y="198"/>
                </a:moveTo>
                <a:cubicBezTo>
                  <a:pt x="39" y="196"/>
                  <a:pt x="42" y="194"/>
                  <a:pt x="44" y="193"/>
                </a:cubicBezTo>
                <a:cubicBezTo>
                  <a:pt x="41" y="192"/>
                  <a:pt x="41" y="192"/>
                  <a:pt x="41" y="192"/>
                </a:cubicBezTo>
                <a:cubicBezTo>
                  <a:pt x="40" y="194"/>
                  <a:pt x="38" y="196"/>
                  <a:pt x="36" y="198"/>
                </a:cubicBezTo>
                <a:close/>
                <a:moveTo>
                  <a:pt x="110" y="106"/>
                </a:moveTo>
                <a:cubicBezTo>
                  <a:pt x="113" y="104"/>
                  <a:pt x="115" y="102"/>
                  <a:pt x="117" y="100"/>
                </a:cubicBezTo>
                <a:cubicBezTo>
                  <a:pt x="119" y="99"/>
                  <a:pt x="118" y="98"/>
                  <a:pt x="117" y="98"/>
                </a:cubicBezTo>
                <a:cubicBezTo>
                  <a:pt x="115" y="100"/>
                  <a:pt x="111" y="104"/>
                  <a:pt x="110" y="106"/>
                </a:cubicBezTo>
                <a:close/>
                <a:moveTo>
                  <a:pt x="64" y="22"/>
                </a:moveTo>
                <a:cubicBezTo>
                  <a:pt x="66" y="19"/>
                  <a:pt x="69" y="15"/>
                  <a:pt x="72" y="12"/>
                </a:cubicBezTo>
                <a:cubicBezTo>
                  <a:pt x="70" y="12"/>
                  <a:pt x="69" y="12"/>
                  <a:pt x="68" y="14"/>
                </a:cubicBezTo>
                <a:cubicBezTo>
                  <a:pt x="67" y="16"/>
                  <a:pt x="66" y="19"/>
                  <a:pt x="64" y="21"/>
                </a:cubicBezTo>
                <a:cubicBezTo>
                  <a:pt x="64" y="21"/>
                  <a:pt x="64" y="22"/>
                  <a:pt x="64" y="22"/>
                </a:cubicBezTo>
                <a:close/>
                <a:moveTo>
                  <a:pt x="114" y="40"/>
                </a:moveTo>
                <a:cubicBezTo>
                  <a:pt x="114" y="39"/>
                  <a:pt x="116" y="38"/>
                  <a:pt x="117" y="38"/>
                </a:cubicBezTo>
                <a:cubicBezTo>
                  <a:pt x="118" y="37"/>
                  <a:pt x="117" y="35"/>
                  <a:pt x="117" y="34"/>
                </a:cubicBezTo>
                <a:cubicBezTo>
                  <a:pt x="115" y="36"/>
                  <a:pt x="114" y="38"/>
                  <a:pt x="113" y="40"/>
                </a:cubicBezTo>
                <a:cubicBezTo>
                  <a:pt x="113" y="41"/>
                  <a:pt x="113" y="41"/>
                  <a:pt x="114" y="40"/>
                </a:cubicBezTo>
                <a:close/>
                <a:moveTo>
                  <a:pt x="45" y="124"/>
                </a:moveTo>
                <a:cubicBezTo>
                  <a:pt x="48" y="122"/>
                  <a:pt x="50" y="119"/>
                  <a:pt x="53" y="116"/>
                </a:cubicBezTo>
                <a:cubicBezTo>
                  <a:pt x="52" y="116"/>
                  <a:pt x="51" y="116"/>
                  <a:pt x="51" y="117"/>
                </a:cubicBezTo>
                <a:cubicBezTo>
                  <a:pt x="43" y="124"/>
                  <a:pt x="43" y="124"/>
                  <a:pt x="43" y="124"/>
                </a:cubicBezTo>
                <a:cubicBezTo>
                  <a:pt x="44" y="124"/>
                  <a:pt x="44" y="124"/>
                  <a:pt x="45" y="124"/>
                </a:cubicBezTo>
                <a:close/>
                <a:moveTo>
                  <a:pt x="12" y="187"/>
                </a:moveTo>
                <a:cubicBezTo>
                  <a:pt x="19" y="182"/>
                  <a:pt x="19" y="182"/>
                  <a:pt x="19" y="182"/>
                </a:cubicBezTo>
                <a:cubicBezTo>
                  <a:pt x="20" y="182"/>
                  <a:pt x="18" y="180"/>
                  <a:pt x="19" y="179"/>
                </a:cubicBezTo>
                <a:cubicBezTo>
                  <a:pt x="16" y="182"/>
                  <a:pt x="14" y="184"/>
                  <a:pt x="12" y="187"/>
                </a:cubicBezTo>
                <a:close/>
                <a:moveTo>
                  <a:pt x="49" y="197"/>
                </a:moveTo>
                <a:cubicBezTo>
                  <a:pt x="53" y="194"/>
                  <a:pt x="53" y="194"/>
                  <a:pt x="53" y="194"/>
                </a:cubicBezTo>
                <a:cubicBezTo>
                  <a:pt x="50" y="194"/>
                  <a:pt x="48" y="194"/>
                  <a:pt x="45" y="193"/>
                </a:cubicBezTo>
                <a:cubicBezTo>
                  <a:pt x="46" y="193"/>
                  <a:pt x="46" y="194"/>
                  <a:pt x="45" y="195"/>
                </a:cubicBezTo>
                <a:cubicBezTo>
                  <a:pt x="44" y="196"/>
                  <a:pt x="43" y="197"/>
                  <a:pt x="42" y="198"/>
                </a:cubicBezTo>
                <a:cubicBezTo>
                  <a:pt x="44" y="197"/>
                  <a:pt x="46" y="195"/>
                  <a:pt x="48" y="194"/>
                </a:cubicBezTo>
                <a:cubicBezTo>
                  <a:pt x="49" y="194"/>
                  <a:pt x="50" y="195"/>
                  <a:pt x="49" y="196"/>
                </a:cubicBezTo>
                <a:cubicBezTo>
                  <a:pt x="49" y="196"/>
                  <a:pt x="49" y="197"/>
                  <a:pt x="49" y="197"/>
                </a:cubicBezTo>
                <a:close/>
                <a:moveTo>
                  <a:pt x="58" y="23"/>
                </a:moveTo>
                <a:cubicBezTo>
                  <a:pt x="61" y="19"/>
                  <a:pt x="63" y="16"/>
                  <a:pt x="66" y="13"/>
                </a:cubicBezTo>
                <a:cubicBezTo>
                  <a:pt x="64" y="14"/>
                  <a:pt x="62" y="14"/>
                  <a:pt x="61" y="15"/>
                </a:cubicBezTo>
                <a:cubicBezTo>
                  <a:pt x="60" y="18"/>
                  <a:pt x="59" y="20"/>
                  <a:pt x="58" y="23"/>
                </a:cubicBezTo>
                <a:close/>
                <a:moveTo>
                  <a:pt x="79" y="15"/>
                </a:moveTo>
                <a:cubicBezTo>
                  <a:pt x="80" y="14"/>
                  <a:pt x="82" y="13"/>
                  <a:pt x="83" y="12"/>
                </a:cubicBezTo>
                <a:cubicBezTo>
                  <a:pt x="84" y="12"/>
                  <a:pt x="84" y="13"/>
                  <a:pt x="84" y="13"/>
                </a:cubicBezTo>
                <a:cubicBezTo>
                  <a:pt x="84" y="12"/>
                  <a:pt x="87" y="12"/>
                  <a:pt x="87" y="10"/>
                </a:cubicBezTo>
                <a:cubicBezTo>
                  <a:pt x="85" y="10"/>
                  <a:pt x="83" y="10"/>
                  <a:pt x="82" y="10"/>
                </a:cubicBezTo>
                <a:cubicBezTo>
                  <a:pt x="81" y="11"/>
                  <a:pt x="80" y="13"/>
                  <a:pt x="79" y="15"/>
                </a:cubicBezTo>
                <a:close/>
                <a:moveTo>
                  <a:pt x="27" y="199"/>
                </a:moveTo>
                <a:cubicBezTo>
                  <a:pt x="30" y="195"/>
                  <a:pt x="34" y="192"/>
                  <a:pt x="38" y="191"/>
                </a:cubicBezTo>
                <a:cubicBezTo>
                  <a:pt x="34" y="190"/>
                  <a:pt x="34" y="190"/>
                  <a:pt x="34" y="190"/>
                </a:cubicBezTo>
                <a:cubicBezTo>
                  <a:pt x="32" y="192"/>
                  <a:pt x="30" y="195"/>
                  <a:pt x="27" y="198"/>
                </a:cubicBezTo>
                <a:cubicBezTo>
                  <a:pt x="27" y="198"/>
                  <a:pt x="27" y="198"/>
                  <a:pt x="27" y="199"/>
                </a:cubicBezTo>
                <a:close/>
                <a:moveTo>
                  <a:pt x="31" y="66"/>
                </a:moveTo>
                <a:cubicBezTo>
                  <a:pt x="31" y="66"/>
                  <a:pt x="32" y="65"/>
                  <a:pt x="32" y="65"/>
                </a:cubicBezTo>
                <a:cubicBezTo>
                  <a:pt x="34" y="63"/>
                  <a:pt x="35" y="60"/>
                  <a:pt x="36" y="58"/>
                </a:cubicBezTo>
                <a:cubicBezTo>
                  <a:pt x="34" y="60"/>
                  <a:pt x="32" y="62"/>
                  <a:pt x="30" y="65"/>
                </a:cubicBezTo>
                <a:cubicBezTo>
                  <a:pt x="29" y="66"/>
                  <a:pt x="30" y="68"/>
                  <a:pt x="31" y="68"/>
                </a:cubicBezTo>
                <a:cubicBezTo>
                  <a:pt x="31" y="68"/>
                  <a:pt x="31" y="67"/>
                  <a:pt x="31" y="66"/>
                </a:cubicBezTo>
                <a:close/>
                <a:moveTo>
                  <a:pt x="70" y="69"/>
                </a:moveTo>
                <a:cubicBezTo>
                  <a:pt x="73" y="68"/>
                  <a:pt x="75" y="66"/>
                  <a:pt x="76" y="64"/>
                </a:cubicBezTo>
                <a:cubicBezTo>
                  <a:pt x="76" y="63"/>
                  <a:pt x="75" y="62"/>
                  <a:pt x="74" y="61"/>
                </a:cubicBezTo>
                <a:cubicBezTo>
                  <a:pt x="71" y="68"/>
                  <a:pt x="71" y="68"/>
                  <a:pt x="71" y="68"/>
                </a:cubicBezTo>
                <a:cubicBezTo>
                  <a:pt x="71" y="68"/>
                  <a:pt x="70" y="70"/>
                  <a:pt x="70" y="69"/>
                </a:cubicBezTo>
                <a:close/>
                <a:moveTo>
                  <a:pt x="26" y="54"/>
                </a:moveTo>
                <a:cubicBezTo>
                  <a:pt x="26" y="53"/>
                  <a:pt x="26" y="53"/>
                  <a:pt x="27" y="52"/>
                </a:cubicBezTo>
                <a:cubicBezTo>
                  <a:pt x="28" y="50"/>
                  <a:pt x="30" y="48"/>
                  <a:pt x="32" y="45"/>
                </a:cubicBezTo>
                <a:cubicBezTo>
                  <a:pt x="32" y="45"/>
                  <a:pt x="32" y="43"/>
                  <a:pt x="31" y="44"/>
                </a:cubicBezTo>
                <a:cubicBezTo>
                  <a:pt x="25" y="51"/>
                  <a:pt x="25" y="51"/>
                  <a:pt x="25" y="51"/>
                </a:cubicBezTo>
                <a:cubicBezTo>
                  <a:pt x="24" y="52"/>
                  <a:pt x="25" y="53"/>
                  <a:pt x="26" y="54"/>
                </a:cubicBezTo>
                <a:close/>
                <a:moveTo>
                  <a:pt x="84" y="201"/>
                </a:moveTo>
                <a:cubicBezTo>
                  <a:pt x="89" y="196"/>
                  <a:pt x="94" y="191"/>
                  <a:pt x="97" y="186"/>
                </a:cubicBezTo>
                <a:cubicBezTo>
                  <a:pt x="93" y="190"/>
                  <a:pt x="89" y="195"/>
                  <a:pt x="84" y="201"/>
                </a:cubicBezTo>
                <a:cubicBezTo>
                  <a:pt x="85" y="201"/>
                  <a:pt x="84" y="202"/>
                  <a:pt x="84" y="201"/>
                </a:cubicBezTo>
                <a:close/>
                <a:moveTo>
                  <a:pt x="43" y="206"/>
                </a:moveTo>
                <a:cubicBezTo>
                  <a:pt x="44" y="206"/>
                  <a:pt x="44" y="206"/>
                  <a:pt x="44" y="206"/>
                </a:cubicBezTo>
                <a:cubicBezTo>
                  <a:pt x="52" y="197"/>
                  <a:pt x="52" y="197"/>
                  <a:pt x="52" y="197"/>
                </a:cubicBezTo>
                <a:cubicBezTo>
                  <a:pt x="53" y="197"/>
                  <a:pt x="53" y="197"/>
                  <a:pt x="52" y="197"/>
                </a:cubicBezTo>
                <a:cubicBezTo>
                  <a:pt x="49" y="200"/>
                  <a:pt x="45" y="202"/>
                  <a:pt x="42" y="206"/>
                </a:cubicBezTo>
                <a:cubicBezTo>
                  <a:pt x="42" y="206"/>
                  <a:pt x="43" y="206"/>
                  <a:pt x="43" y="206"/>
                </a:cubicBezTo>
                <a:close/>
                <a:moveTo>
                  <a:pt x="72" y="134"/>
                </a:moveTo>
                <a:cubicBezTo>
                  <a:pt x="74" y="134"/>
                  <a:pt x="74" y="132"/>
                  <a:pt x="74" y="131"/>
                </a:cubicBezTo>
                <a:cubicBezTo>
                  <a:pt x="74" y="131"/>
                  <a:pt x="72" y="130"/>
                  <a:pt x="72" y="130"/>
                </a:cubicBezTo>
                <a:cubicBezTo>
                  <a:pt x="71" y="129"/>
                  <a:pt x="72" y="127"/>
                  <a:pt x="72" y="126"/>
                </a:cubicBezTo>
                <a:cubicBezTo>
                  <a:pt x="71" y="127"/>
                  <a:pt x="69" y="128"/>
                  <a:pt x="68" y="129"/>
                </a:cubicBezTo>
                <a:cubicBezTo>
                  <a:pt x="68" y="129"/>
                  <a:pt x="69" y="130"/>
                  <a:pt x="70" y="130"/>
                </a:cubicBezTo>
                <a:cubicBezTo>
                  <a:pt x="71" y="131"/>
                  <a:pt x="72" y="133"/>
                  <a:pt x="72" y="134"/>
                </a:cubicBezTo>
                <a:close/>
                <a:moveTo>
                  <a:pt x="100" y="31"/>
                </a:moveTo>
                <a:cubicBezTo>
                  <a:pt x="103" y="28"/>
                  <a:pt x="106" y="24"/>
                  <a:pt x="110" y="21"/>
                </a:cubicBezTo>
                <a:cubicBezTo>
                  <a:pt x="111" y="20"/>
                  <a:pt x="109" y="19"/>
                  <a:pt x="108" y="18"/>
                </a:cubicBezTo>
                <a:cubicBezTo>
                  <a:pt x="106" y="23"/>
                  <a:pt x="102" y="28"/>
                  <a:pt x="100" y="31"/>
                </a:cubicBezTo>
                <a:close/>
                <a:moveTo>
                  <a:pt x="103" y="34"/>
                </a:moveTo>
                <a:cubicBezTo>
                  <a:pt x="106" y="32"/>
                  <a:pt x="109" y="28"/>
                  <a:pt x="113" y="25"/>
                </a:cubicBezTo>
                <a:cubicBezTo>
                  <a:pt x="113" y="25"/>
                  <a:pt x="112" y="24"/>
                  <a:pt x="112" y="22"/>
                </a:cubicBezTo>
                <a:cubicBezTo>
                  <a:pt x="109" y="27"/>
                  <a:pt x="105" y="30"/>
                  <a:pt x="103" y="34"/>
                </a:cubicBezTo>
                <a:close/>
                <a:moveTo>
                  <a:pt x="13" y="196"/>
                </a:moveTo>
                <a:cubicBezTo>
                  <a:pt x="17" y="193"/>
                  <a:pt x="20" y="189"/>
                  <a:pt x="24" y="186"/>
                </a:cubicBezTo>
                <a:cubicBezTo>
                  <a:pt x="24" y="186"/>
                  <a:pt x="23" y="185"/>
                  <a:pt x="23" y="186"/>
                </a:cubicBezTo>
                <a:cubicBezTo>
                  <a:pt x="19" y="188"/>
                  <a:pt x="15" y="192"/>
                  <a:pt x="11" y="195"/>
                </a:cubicBezTo>
                <a:lnTo>
                  <a:pt x="13" y="196"/>
                </a:lnTo>
                <a:close/>
                <a:moveTo>
                  <a:pt x="44" y="71"/>
                </a:moveTo>
                <a:cubicBezTo>
                  <a:pt x="45" y="70"/>
                  <a:pt x="47" y="69"/>
                  <a:pt x="49" y="69"/>
                </a:cubicBezTo>
                <a:cubicBezTo>
                  <a:pt x="50" y="69"/>
                  <a:pt x="51" y="67"/>
                  <a:pt x="52" y="65"/>
                </a:cubicBezTo>
                <a:cubicBezTo>
                  <a:pt x="53" y="65"/>
                  <a:pt x="55" y="63"/>
                  <a:pt x="54" y="63"/>
                </a:cubicBezTo>
                <a:cubicBezTo>
                  <a:pt x="53" y="64"/>
                  <a:pt x="50" y="64"/>
                  <a:pt x="49" y="64"/>
                </a:cubicBezTo>
                <a:cubicBezTo>
                  <a:pt x="47" y="65"/>
                  <a:pt x="45" y="68"/>
                  <a:pt x="44" y="70"/>
                </a:cubicBezTo>
                <a:cubicBezTo>
                  <a:pt x="43" y="71"/>
                  <a:pt x="43" y="72"/>
                  <a:pt x="44" y="71"/>
                </a:cubicBezTo>
                <a:close/>
                <a:moveTo>
                  <a:pt x="28" y="203"/>
                </a:moveTo>
                <a:cubicBezTo>
                  <a:pt x="32" y="200"/>
                  <a:pt x="36" y="196"/>
                  <a:pt x="39" y="192"/>
                </a:cubicBezTo>
                <a:cubicBezTo>
                  <a:pt x="34" y="194"/>
                  <a:pt x="30" y="198"/>
                  <a:pt x="26" y="202"/>
                </a:cubicBezTo>
                <a:cubicBezTo>
                  <a:pt x="27" y="202"/>
                  <a:pt x="28" y="202"/>
                  <a:pt x="28" y="203"/>
                </a:cubicBezTo>
                <a:close/>
                <a:moveTo>
                  <a:pt x="106" y="39"/>
                </a:moveTo>
                <a:cubicBezTo>
                  <a:pt x="110" y="37"/>
                  <a:pt x="113" y="35"/>
                  <a:pt x="116" y="32"/>
                </a:cubicBezTo>
                <a:cubicBezTo>
                  <a:pt x="116" y="31"/>
                  <a:pt x="115" y="29"/>
                  <a:pt x="114" y="28"/>
                </a:cubicBezTo>
                <a:cubicBezTo>
                  <a:pt x="107" y="38"/>
                  <a:pt x="107" y="38"/>
                  <a:pt x="107" y="38"/>
                </a:cubicBezTo>
                <a:cubicBezTo>
                  <a:pt x="107" y="39"/>
                  <a:pt x="105" y="40"/>
                  <a:pt x="106" y="39"/>
                </a:cubicBezTo>
                <a:close/>
                <a:moveTo>
                  <a:pt x="76" y="204"/>
                </a:moveTo>
                <a:cubicBezTo>
                  <a:pt x="77" y="203"/>
                  <a:pt x="80" y="203"/>
                  <a:pt x="81" y="203"/>
                </a:cubicBezTo>
                <a:cubicBezTo>
                  <a:pt x="84" y="198"/>
                  <a:pt x="88" y="194"/>
                  <a:pt x="92" y="190"/>
                </a:cubicBezTo>
                <a:cubicBezTo>
                  <a:pt x="90" y="189"/>
                  <a:pt x="89" y="190"/>
                  <a:pt x="89" y="190"/>
                </a:cubicBezTo>
                <a:lnTo>
                  <a:pt x="76" y="204"/>
                </a:lnTo>
                <a:close/>
                <a:moveTo>
                  <a:pt x="22" y="200"/>
                </a:moveTo>
                <a:cubicBezTo>
                  <a:pt x="22" y="200"/>
                  <a:pt x="23" y="200"/>
                  <a:pt x="23" y="200"/>
                </a:cubicBezTo>
                <a:cubicBezTo>
                  <a:pt x="26" y="196"/>
                  <a:pt x="29" y="193"/>
                  <a:pt x="32" y="189"/>
                </a:cubicBezTo>
                <a:cubicBezTo>
                  <a:pt x="32" y="189"/>
                  <a:pt x="31" y="189"/>
                  <a:pt x="31" y="189"/>
                </a:cubicBezTo>
                <a:cubicBezTo>
                  <a:pt x="27" y="192"/>
                  <a:pt x="23" y="195"/>
                  <a:pt x="19" y="199"/>
                </a:cubicBezTo>
                <a:cubicBezTo>
                  <a:pt x="20" y="199"/>
                  <a:pt x="21" y="199"/>
                  <a:pt x="22" y="200"/>
                </a:cubicBezTo>
                <a:close/>
                <a:moveTo>
                  <a:pt x="66" y="205"/>
                </a:moveTo>
                <a:cubicBezTo>
                  <a:pt x="67" y="205"/>
                  <a:pt x="70" y="205"/>
                  <a:pt x="71" y="204"/>
                </a:cubicBezTo>
                <a:cubicBezTo>
                  <a:pt x="74" y="201"/>
                  <a:pt x="77" y="197"/>
                  <a:pt x="80" y="193"/>
                </a:cubicBezTo>
                <a:cubicBezTo>
                  <a:pt x="79" y="194"/>
                  <a:pt x="77" y="193"/>
                  <a:pt x="77" y="194"/>
                </a:cubicBezTo>
                <a:cubicBezTo>
                  <a:pt x="73" y="198"/>
                  <a:pt x="70" y="201"/>
                  <a:pt x="66" y="205"/>
                </a:cubicBezTo>
                <a:cubicBezTo>
                  <a:pt x="66" y="205"/>
                  <a:pt x="65" y="206"/>
                  <a:pt x="66" y="205"/>
                </a:cubicBezTo>
                <a:close/>
                <a:moveTo>
                  <a:pt x="55" y="207"/>
                </a:moveTo>
                <a:cubicBezTo>
                  <a:pt x="57" y="206"/>
                  <a:pt x="59" y="206"/>
                  <a:pt x="60" y="206"/>
                </a:cubicBezTo>
                <a:cubicBezTo>
                  <a:pt x="70" y="195"/>
                  <a:pt x="70" y="195"/>
                  <a:pt x="70" y="195"/>
                </a:cubicBezTo>
                <a:cubicBezTo>
                  <a:pt x="69" y="195"/>
                  <a:pt x="68" y="194"/>
                  <a:pt x="67" y="195"/>
                </a:cubicBezTo>
                <a:cubicBezTo>
                  <a:pt x="55" y="205"/>
                  <a:pt x="55" y="205"/>
                  <a:pt x="55" y="205"/>
                </a:cubicBezTo>
                <a:cubicBezTo>
                  <a:pt x="55" y="205"/>
                  <a:pt x="54" y="207"/>
                  <a:pt x="55" y="207"/>
                </a:cubicBezTo>
                <a:close/>
                <a:moveTo>
                  <a:pt x="32" y="70"/>
                </a:moveTo>
                <a:cubicBezTo>
                  <a:pt x="32" y="70"/>
                  <a:pt x="33" y="69"/>
                  <a:pt x="33" y="69"/>
                </a:cubicBezTo>
                <a:cubicBezTo>
                  <a:pt x="34" y="67"/>
                  <a:pt x="35" y="65"/>
                  <a:pt x="36" y="64"/>
                </a:cubicBezTo>
                <a:cubicBezTo>
                  <a:pt x="37" y="63"/>
                  <a:pt x="38" y="61"/>
                  <a:pt x="40" y="61"/>
                </a:cubicBezTo>
                <a:cubicBezTo>
                  <a:pt x="40" y="60"/>
                  <a:pt x="41" y="59"/>
                  <a:pt x="41" y="59"/>
                </a:cubicBezTo>
                <a:cubicBezTo>
                  <a:pt x="40" y="54"/>
                  <a:pt x="38" y="50"/>
                  <a:pt x="34" y="47"/>
                </a:cubicBezTo>
                <a:cubicBezTo>
                  <a:pt x="33" y="51"/>
                  <a:pt x="30" y="55"/>
                  <a:pt x="27" y="59"/>
                </a:cubicBezTo>
                <a:cubicBezTo>
                  <a:pt x="30" y="56"/>
                  <a:pt x="32" y="53"/>
                  <a:pt x="34" y="51"/>
                </a:cubicBezTo>
                <a:cubicBezTo>
                  <a:pt x="35" y="51"/>
                  <a:pt x="36" y="51"/>
                  <a:pt x="36" y="51"/>
                </a:cubicBezTo>
                <a:cubicBezTo>
                  <a:pt x="35" y="54"/>
                  <a:pt x="34" y="56"/>
                  <a:pt x="33" y="59"/>
                </a:cubicBezTo>
                <a:cubicBezTo>
                  <a:pt x="34" y="58"/>
                  <a:pt x="35" y="57"/>
                  <a:pt x="36" y="56"/>
                </a:cubicBezTo>
                <a:cubicBezTo>
                  <a:pt x="36" y="55"/>
                  <a:pt x="38" y="55"/>
                  <a:pt x="38" y="56"/>
                </a:cubicBezTo>
                <a:cubicBezTo>
                  <a:pt x="39" y="57"/>
                  <a:pt x="38" y="59"/>
                  <a:pt x="37" y="60"/>
                </a:cubicBezTo>
                <a:cubicBezTo>
                  <a:pt x="35" y="64"/>
                  <a:pt x="33" y="67"/>
                  <a:pt x="31" y="70"/>
                </a:cubicBezTo>
                <a:cubicBezTo>
                  <a:pt x="32" y="70"/>
                  <a:pt x="32" y="70"/>
                  <a:pt x="32" y="70"/>
                </a:cubicBezTo>
                <a:close/>
                <a:moveTo>
                  <a:pt x="89" y="200"/>
                </a:moveTo>
                <a:cubicBezTo>
                  <a:pt x="99" y="194"/>
                  <a:pt x="108" y="185"/>
                  <a:pt x="114" y="171"/>
                </a:cubicBezTo>
                <a:cubicBezTo>
                  <a:pt x="105" y="179"/>
                  <a:pt x="97" y="190"/>
                  <a:pt x="89" y="200"/>
                </a:cubicBezTo>
                <a:close/>
                <a:moveTo>
                  <a:pt x="124" y="113"/>
                </a:moveTo>
                <a:cubicBezTo>
                  <a:pt x="124" y="113"/>
                  <a:pt x="123" y="113"/>
                  <a:pt x="123" y="113"/>
                </a:cubicBezTo>
                <a:cubicBezTo>
                  <a:pt x="119" y="116"/>
                  <a:pt x="115" y="119"/>
                  <a:pt x="111" y="123"/>
                </a:cubicBezTo>
                <a:cubicBezTo>
                  <a:pt x="111" y="123"/>
                  <a:pt x="109" y="123"/>
                  <a:pt x="109" y="122"/>
                </a:cubicBezTo>
                <a:cubicBezTo>
                  <a:pt x="109" y="122"/>
                  <a:pt x="110" y="121"/>
                  <a:pt x="110" y="121"/>
                </a:cubicBezTo>
                <a:cubicBezTo>
                  <a:pt x="114" y="117"/>
                  <a:pt x="118" y="114"/>
                  <a:pt x="122" y="109"/>
                </a:cubicBezTo>
                <a:cubicBezTo>
                  <a:pt x="117" y="113"/>
                  <a:pt x="114" y="116"/>
                  <a:pt x="110" y="119"/>
                </a:cubicBezTo>
                <a:cubicBezTo>
                  <a:pt x="109" y="119"/>
                  <a:pt x="108" y="118"/>
                  <a:pt x="109" y="117"/>
                </a:cubicBezTo>
                <a:cubicBezTo>
                  <a:pt x="112" y="114"/>
                  <a:pt x="115" y="111"/>
                  <a:pt x="118" y="107"/>
                </a:cubicBezTo>
                <a:cubicBezTo>
                  <a:pt x="119" y="107"/>
                  <a:pt x="119" y="107"/>
                  <a:pt x="119" y="106"/>
                </a:cubicBezTo>
                <a:cubicBezTo>
                  <a:pt x="118" y="106"/>
                  <a:pt x="118" y="107"/>
                  <a:pt x="118" y="107"/>
                </a:cubicBezTo>
                <a:cubicBezTo>
                  <a:pt x="118" y="107"/>
                  <a:pt x="118" y="107"/>
                  <a:pt x="118" y="107"/>
                </a:cubicBezTo>
                <a:cubicBezTo>
                  <a:pt x="113" y="111"/>
                  <a:pt x="113" y="111"/>
                  <a:pt x="113" y="111"/>
                </a:cubicBezTo>
                <a:cubicBezTo>
                  <a:pt x="111" y="113"/>
                  <a:pt x="109" y="114"/>
                  <a:pt x="108" y="115"/>
                </a:cubicBezTo>
                <a:cubicBezTo>
                  <a:pt x="107" y="115"/>
                  <a:pt x="106" y="114"/>
                  <a:pt x="107" y="113"/>
                </a:cubicBezTo>
                <a:cubicBezTo>
                  <a:pt x="119" y="101"/>
                  <a:pt x="119" y="101"/>
                  <a:pt x="119" y="101"/>
                </a:cubicBezTo>
                <a:cubicBezTo>
                  <a:pt x="119" y="101"/>
                  <a:pt x="120" y="100"/>
                  <a:pt x="119" y="101"/>
                </a:cubicBezTo>
                <a:cubicBezTo>
                  <a:pt x="115" y="104"/>
                  <a:pt x="112" y="106"/>
                  <a:pt x="109" y="108"/>
                </a:cubicBezTo>
                <a:cubicBezTo>
                  <a:pt x="108" y="109"/>
                  <a:pt x="106" y="108"/>
                  <a:pt x="107" y="107"/>
                </a:cubicBezTo>
                <a:cubicBezTo>
                  <a:pt x="109" y="104"/>
                  <a:pt x="112" y="101"/>
                  <a:pt x="115" y="98"/>
                </a:cubicBezTo>
                <a:cubicBezTo>
                  <a:pt x="112" y="100"/>
                  <a:pt x="110" y="102"/>
                  <a:pt x="107" y="103"/>
                </a:cubicBezTo>
                <a:cubicBezTo>
                  <a:pt x="106" y="104"/>
                  <a:pt x="106" y="103"/>
                  <a:pt x="106" y="102"/>
                </a:cubicBezTo>
                <a:cubicBezTo>
                  <a:pt x="108" y="100"/>
                  <a:pt x="111" y="98"/>
                  <a:pt x="114" y="94"/>
                </a:cubicBezTo>
                <a:cubicBezTo>
                  <a:pt x="110" y="96"/>
                  <a:pt x="108" y="98"/>
                  <a:pt x="105" y="100"/>
                </a:cubicBezTo>
                <a:cubicBezTo>
                  <a:pt x="104" y="100"/>
                  <a:pt x="102" y="98"/>
                  <a:pt x="103" y="97"/>
                </a:cubicBezTo>
                <a:cubicBezTo>
                  <a:pt x="107" y="93"/>
                  <a:pt x="107" y="93"/>
                  <a:pt x="107" y="93"/>
                </a:cubicBezTo>
                <a:cubicBezTo>
                  <a:pt x="105" y="92"/>
                  <a:pt x="102" y="92"/>
                  <a:pt x="100" y="91"/>
                </a:cubicBezTo>
                <a:cubicBezTo>
                  <a:pt x="94" y="90"/>
                  <a:pt x="89" y="92"/>
                  <a:pt x="86" y="94"/>
                </a:cubicBezTo>
                <a:cubicBezTo>
                  <a:pt x="85" y="94"/>
                  <a:pt x="84" y="92"/>
                  <a:pt x="85" y="92"/>
                </a:cubicBezTo>
                <a:cubicBezTo>
                  <a:pt x="95" y="86"/>
                  <a:pt x="95" y="86"/>
                  <a:pt x="95" y="86"/>
                </a:cubicBezTo>
                <a:cubicBezTo>
                  <a:pt x="96" y="86"/>
                  <a:pt x="96" y="84"/>
                  <a:pt x="97" y="83"/>
                </a:cubicBezTo>
                <a:cubicBezTo>
                  <a:pt x="100" y="79"/>
                  <a:pt x="103" y="75"/>
                  <a:pt x="106" y="72"/>
                </a:cubicBezTo>
                <a:cubicBezTo>
                  <a:pt x="110" y="67"/>
                  <a:pt x="112" y="62"/>
                  <a:pt x="115" y="57"/>
                </a:cubicBezTo>
                <a:cubicBezTo>
                  <a:pt x="118" y="51"/>
                  <a:pt x="119" y="43"/>
                  <a:pt x="118" y="38"/>
                </a:cubicBezTo>
                <a:cubicBezTo>
                  <a:pt x="116" y="39"/>
                  <a:pt x="114" y="42"/>
                  <a:pt x="112" y="42"/>
                </a:cubicBezTo>
                <a:cubicBezTo>
                  <a:pt x="112" y="41"/>
                  <a:pt x="112" y="40"/>
                  <a:pt x="112" y="40"/>
                </a:cubicBezTo>
                <a:cubicBezTo>
                  <a:pt x="112" y="38"/>
                  <a:pt x="113" y="36"/>
                  <a:pt x="114" y="35"/>
                </a:cubicBezTo>
                <a:cubicBezTo>
                  <a:pt x="115" y="34"/>
                  <a:pt x="115" y="34"/>
                  <a:pt x="115" y="34"/>
                </a:cubicBezTo>
                <a:cubicBezTo>
                  <a:pt x="114" y="35"/>
                  <a:pt x="114" y="35"/>
                  <a:pt x="114" y="35"/>
                </a:cubicBezTo>
                <a:cubicBezTo>
                  <a:pt x="112" y="37"/>
                  <a:pt x="109" y="39"/>
                  <a:pt x="106" y="41"/>
                </a:cubicBezTo>
                <a:cubicBezTo>
                  <a:pt x="106" y="41"/>
                  <a:pt x="104" y="41"/>
                  <a:pt x="105" y="40"/>
                </a:cubicBezTo>
                <a:cubicBezTo>
                  <a:pt x="107" y="36"/>
                  <a:pt x="110" y="32"/>
                  <a:pt x="113" y="28"/>
                </a:cubicBezTo>
                <a:cubicBezTo>
                  <a:pt x="113" y="28"/>
                  <a:pt x="115" y="27"/>
                  <a:pt x="113" y="25"/>
                </a:cubicBezTo>
                <a:cubicBezTo>
                  <a:pt x="110" y="30"/>
                  <a:pt x="106" y="34"/>
                  <a:pt x="102" y="37"/>
                </a:cubicBezTo>
                <a:cubicBezTo>
                  <a:pt x="101" y="36"/>
                  <a:pt x="100" y="36"/>
                  <a:pt x="101" y="35"/>
                </a:cubicBezTo>
                <a:cubicBezTo>
                  <a:pt x="102" y="33"/>
                  <a:pt x="103" y="32"/>
                  <a:pt x="104" y="30"/>
                </a:cubicBezTo>
                <a:cubicBezTo>
                  <a:pt x="106" y="27"/>
                  <a:pt x="109" y="26"/>
                  <a:pt x="111" y="22"/>
                </a:cubicBezTo>
                <a:cubicBezTo>
                  <a:pt x="106" y="26"/>
                  <a:pt x="101" y="31"/>
                  <a:pt x="97" y="36"/>
                </a:cubicBezTo>
                <a:cubicBezTo>
                  <a:pt x="96" y="37"/>
                  <a:pt x="95" y="34"/>
                  <a:pt x="96" y="34"/>
                </a:cubicBezTo>
                <a:cubicBezTo>
                  <a:pt x="99" y="29"/>
                  <a:pt x="103" y="24"/>
                  <a:pt x="106" y="19"/>
                </a:cubicBezTo>
                <a:cubicBezTo>
                  <a:pt x="95" y="32"/>
                  <a:pt x="95" y="32"/>
                  <a:pt x="95" y="32"/>
                </a:cubicBezTo>
                <a:cubicBezTo>
                  <a:pt x="94" y="33"/>
                  <a:pt x="93" y="33"/>
                  <a:pt x="93" y="32"/>
                </a:cubicBezTo>
                <a:cubicBezTo>
                  <a:pt x="92" y="30"/>
                  <a:pt x="94" y="29"/>
                  <a:pt x="95" y="28"/>
                </a:cubicBezTo>
                <a:cubicBezTo>
                  <a:pt x="95" y="27"/>
                  <a:pt x="96" y="27"/>
                  <a:pt x="96" y="26"/>
                </a:cubicBezTo>
                <a:cubicBezTo>
                  <a:pt x="98" y="25"/>
                  <a:pt x="99" y="23"/>
                  <a:pt x="100" y="21"/>
                </a:cubicBezTo>
                <a:cubicBezTo>
                  <a:pt x="100" y="21"/>
                  <a:pt x="101" y="20"/>
                  <a:pt x="101" y="20"/>
                </a:cubicBezTo>
                <a:cubicBezTo>
                  <a:pt x="101" y="20"/>
                  <a:pt x="102" y="19"/>
                  <a:pt x="102" y="18"/>
                </a:cubicBezTo>
                <a:cubicBezTo>
                  <a:pt x="102" y="18"/>
                  <a:pt x="101" y="19"/>
                  <a:pt x="101" y="20"/>
                </a:cubicBezTo>
                <a:cubicBezTo>
                  <a:pt x="99" y="21"/>
                  <a:pt x="98" y="23"/>
                  <a:pt x="96" y="25"/>
                </a:cubicBezTo>
                <a:cubicBezTo>
                  <a:pt x="96" y="25"/>
                  <a:pt x="96" y="26"/>
                  <a:pt x="96" y="26"/>
                </a:cubicBezTo>
                <a:cubicBezTo>
                  <a:pt x="95" y="26"/>
                  <a:pt x="95" y="27"/>
                  <a:pt x="95" y="28"/>
                </a:cubicBezTo>
                <a:cubicBezTo>
                  <a:pt x="91" y="32"/>
                  <a:pt x="91" y="32"/>
                  <a:pt x="91" y="32"/>
                </a:cubicBezTo>
                <a:cubicBezTo>
                  <a:pt x="90" y="33"/>
                  <a:pt x="90" y="32"/>
                  <a:pt x="89" y="32"/>
                </a:cubicBezTo>
                <a:cubicBezTo>
                  <a:pt x="89" y="32"/>
                  <a:pt x="89" y="31"/>
                  <a:pt x="89" y="30"/>
                </a:cubicBezTo>
                <a:cubicBezTo>
                  <a:pt x="93" y="25"/>
                  <a:pt x="98" y="20"/>
                  <a:pt x="101" y="15"/>
                </a:cubicBezTo>
                <a:cubicBezTo>
                  <a:pt x="87" y="31"/>
                  <a:pt x="87" y="31"/>
                  <a:pt x="87" y="31"/>
                </a:cubicBezTo>
                <a:cubicBezTo>
                  <a:pt x="87" y="31"/>
                  <a:pt x="86" y="31"/>
                  <a:pt x="86" y="30"/>
                </a:cubicBezTo>
                <a:cubicBezTo>
                  <a:pt x="85" y="29"/>
                  <a:pt x="86" y="29"/>
                  <a:pt x="87" y="28"/>
                </a:cubicBezTo>
                <a:cubicBezTo>
                  <a:pt x="91" y="23"/>
                  <a:pt x="95" y="18"/>
                  <a:pt x="99" y="11"/>
                </a:cubicBezTo>
                <a:cubicBezTo>
                  <a:pt x="98" y="12"/>
                  <a:pt x="98" y="12"/>
                  <a:pt x="97" y="13"/>
                </a:cubicBezTo>
                <a:cubicBezTo>
                  <a:pt x="92" y="18"/>
                  <a:pt x="87" y="24"/>
                  <a:pt x="82" y="30"/>
                </a:cubicBezTo>
                <a:cubicBezTo>
                  <a:pt x="81" y="30"/>
                  <a:pt x="81" y="29"/>
                  <a:pt x="80" y="29"/>
                </a:cubicBezTo>
                <a:cubicBezTo>
                  <a:pt x="85" y="23"/>
                  <a:pt x="90" y="17"/>
                  <a:pt x="94" y="11"/>
                </a:cubicBezTo>
                <a:cubicBezTo>
                  <a:pt x="95" y="10"/>
                  <a:pt x="93" y="11"/>
                  <a:pt x="93" y="11"/>
                </a:cubicBezTo>
                <a:cubicBezTo>
                  <a:pt x="87" y="16"/>
                  <a:pt x="83" y="23"/>
                  <a:pt x="78" y="28"/>
                </a:cubicBezTo>
                <a:cubicBezTo>
                  <a:pt x="77" y="29"/>
                  <a:pt x="76" y="28"/>
                  <a:pt x="76" y="27"/>
                </a:cubicBezTo>
                <a:cubicBezTo>
                  <a:pt x="80" y="22"/>
                  <a:pt x="84" y="17"/>
                  <a:pt x="88" y="12"/>
                </a:cubicBezTo>
                <a:cubicBezTo>
                  <a:pt x="88" y="11"/>
                  <a:pt x="88" y="11"/>
                  <a:pt x="88" y="11"/>
                </a:cubicBezTo>
                <a:cubicBezTo>
                  <a:pt x="88" y="12"/>
                  <a:pt x="88" y="12"/>
                  <a:pt x="88" y="12"/>
                </a:cubicBezTo>
                <a:cubicBezTo>
                  <a:pt x="88" y="12"/>
                  <a:pt x="87" y="12"/>
                  <a:pt x="87" y="12"/>
                </a:cubicBezTo>
                <a:cubicBezTo>
                  <a:pt x="82" y="17"/>
                  <a:pt x="77" y="24"/>
                  <a:pt x="73" y="29"/>
                </a:cubicBezTo>
                <a:cubicBezTo>
                  <a:pt x="72" y="30"/>
                  <a:pt x="71" y="30"/>
                  <a:pt x="70" y="30"/>
                </a:cubicBezTo>
                <a:cubicBezTo>
                  <a:pt x="71" y="29"/>
                  <a:pt x="71" y="28"/>
                  <a:pt x="72" y="27"/>
                </a:cubicBezTo>
                <a:cubicBezTo>
                  <a:pt x="75" y="24"/>
                  <a:pt x="78" y="20"/>
                  <a:pt x="81" y="16"/>
                </a:cubicBezTo>
                <a:cubicBezTo>
                  <a:pt x="79" y="17"/>
                  <a:pt x="75" y="23"/>
                  <a:pt x="72" y="26"/>
                </a:cubicBezTo>
                <a:cubicBezTo>
                  <a:pt x="72" y="26"/>
                  <a:pt x="72" y="27"/>
                  <a:pt x="72" y="27"/>
                </a:cubicBezTo>
                <a:cubicBezTo>
                  <a:pt x="70" y="28"/>
                  <a:pt x="70" y="29"/>
                  <a:pt x="69" y="30"/>
                </a:cubicBezTo>
                <a:cubicBezTo>
                  <a:pt x="67" y="28"/>
                  <a:pt x="67" y="28"/>
                  <a:pt x="67" y="28"/>
                </a:cubicBezTo>
                <a:cubicBezTo>
                  <a:pt x="71" y="20"/>
                  <a:pt x="71" y="20"/>
                  <a:pt x="71" y="20"/>
                </a:cubicBezTo>
                <a:cubicBezTo>
                  <a:pt x="69" y="23"/>
                  <a:pt x="66" y="26"/>
                  <a:pt x="64" y="29"/>
                </a:cubicBezTo>
                <a:cubicBezTo>
                  <a:pt x="63" y="29"/>
                  <a:pt x="64" y="28"/>
                  <a:pt x="64" y="27"/>
                </a:cubicBezTo>
                <a:cubicBezTo>
                  <a:pt x="66" y="23"/>
                  <a:pt x="69" y="19"/>
                  <a:pt x="71" y="15"/>
                </a:cubicBezTo>
                <a:cubicBezTo>
                  <a:pt x="66" y="20"/>
                  <a:pt x="62" y="27"/>
                  <a:pt x="58" y="33"/>
                </a:cubicBezTo>
                <a:cubicBezTo>
                  <a:pt x="58" y="34"/>
                  <a:pt x="57" y="33"/>
                  <a:pt x="57" y="32"/>
                </a:cubicBezTo>
                <a:cubicBezTo>
                  <a:pt x="57" y="32"/>
                  <a:pt x="57" y="31"/>
                  <a:pt x="57" y="31"/>
                </a:cubicBezTo>
                <a:cubicBezTo>
                  <a:pt x="60" y="25"/>
                  <a:pt x="63" y="20"/>
                  <a:pt x="66" y="15"/>
                </a:cubicBezTo>
                <a:cubicBezTo>
                  <a:pt x="62" y="19"/>
                  <a:pt x="59" y="24"/>
                  <a:pt x="56" y="29"/>
                </a:cubicBezTo>
                <a:cubicBezTo>
                  <a:pt x="56" y="30"/>
                  <a:pt x="54" y="30"/>
                  <a:pt x="54" y="29"/>
                </a:cubicBezTo>
                <a:cubicBezTo>
                  <a:pt x="56" y="25"/>
                  <a:pt x="57" y="21"/>
                  <a:pt x="59" y="18"/>
                </a:cubicBezTo>
                <a:cubicBezTo>
                  <a:pt x="56" y="21"/>
                  <a:pt x="53" y="26"/>
                  <a:pt x="51" y="31"/>
                </a:cubicBezTo>
                <a:cubicBezTo>
                  <a:pt x="51" y="32"/>
                  <a:pt x="50" y="32"/>
                  <a:pt x="49" y="31"/>
                </a:cubicBezTo>
                <a:cubicBezTo>
                  <a:pt x="49" y="29"/>
                  <a:pt x="50" y="27"/>
                  <a:pt x="51" y="26"/>
                </a:cubicBezTo>
                <a:cubicBezTo>
                  <a:pt x="49" y="28"/>
                  <a:pt x="49" y="30"/>
                  <a:pt x="48" y="32"/>
                </a:cubicBezTo>
                <a:cubicBezTo>
                  <a:pt x="48" y="32"/>
                  <a:pt x="48" y="32"/>
                  <a:pt x="48" y="32"/>
                </a:cubicBezTo>
                <a:cubicBezTo>
                  <a:pt x="47" y="32"/>
                  <a:pt x="47" y="32"/>
                  <a:pt x="47" y="33"/>
                </a:cubicBezTo>
                <a:cubicBezTo>
                  <a:pt x="47" y="33"/>
                  <a:pt x="45" y="34"/>
                  <a:pt x="45" y="33"/>
                </a:cubicBezTo>
                <a:cubicBezTo>
                  <a:pt x="46" y="31"/>
                  <a:pt x="47" y="27"/>
                  <a:pt x="48" y="25"/>
                </a:cubicBezTo>
                <a:cubicBezTo>
                  <a:pt x="48" y="24"/>
                  <a:pt x="50" y="22"/>
                  <a:pt x="50" y="21"/>
                </a:cubicBezTo>
                <a:cubicBezTo>
                  <a:pt x="48" y="24"/>
                  <a:pt x="46" y="27"/>
                  <a:pt x="45" y="30"/>
                </a:cubicBezTo>
                <a:cubicBezTo>
                  <a:pt x="45" y="31"/>
                  <a:pt x="44" y="32"/>
                  <a:pt x="44" y="31"/>
                </a:cubicBezTo>
                <a:cubicBezTo>
                  <a:pt x="43" y="30"/>
                  <a:pt x="43" y="28"/>
                  <a:pt x="43" y="28"/>
                </a:cubicBezTo>
                <a:cubicBezTo>
                  <a:pt x="43" y="27"/>
                  <a:pt x="42" y="28"/>
                  <a:pt x="42" y="28"/>
                </a:cubicBezTo>
                <a:cubicBezTo>
                  <a:pt x="40" y="30"/>
                  <a:pt x="38" y="33"/>
                  <a:pt x="38" y="36"/>
                </a:cubicBezTo>
                <a:cubicBezTo>
                  <a:pt x="42" y="43"/>
                  <a:pt x="46" y="49"/>
                  <a:pt x="48" y="57"/>
                </a:cubicBezTo>
                <a:cubicBezTo>
                  <a:pt x="51" y="57"/>
                  <a:pt x="53" y="55"/>
                  <a:pt x="56" y="55"/>
                </a:cubicBezTo>
                <a:cubicBezTo>
                  <a:pt x="64" y="53"/>
                  <a:pt x="74" y="51"/>
                  <a:pt x="83" y="56"/>
                </a:cubicBezTo>
                <a:cubicBezTo>
                  <a:pt x="85" y="57"/>
                  <a:pt x="87" y="58"/>
                  <a:pt x="88" y="59"/>
                </a:cubicBezTo>
                <a:cubicBezTo>
                  <a:pt x="87" y="63"/>
                  <a:pt x="86" y="67"/>
                  <a:pt x="85" y="69"/>
                </a:cubicBezTo>
                <a:cubicBezTo>
                  <a:pt x="85" y="69"/>
                  <a:pt x="85" y="69"/>
                  <a:pt x="85" y="68"/>
                </a:cubicBezTo>
                <a:cubicBezTo>
                  <a:pt x="81" y="76"/>
                  <a:pt x="76" y="80"/>
                  <a:pt x="70" y="83"/>
                </a:cubicBezTo>
                <a:cubicBezTo>
                  <a:pt x="66" y="85"/>
                  <a:pt x="61" y="86"/>
                  <a:pt x="56" y="88"/>
                </a:cubicBezTo>
                <a:cubicBezTo>
                  <a:pt x="55" y="88"/>
                  <a:pt x="53" y="89"/>
                  <a:pt x="53" y="90"/>
                </a:cubicBezTo>
                <a:cubicBezTo>
                  <a:pt x="54" y="96"/>
                  <a:pt x="55" y="102"/>
                  <a:pt x="56" y="109"/>
                </a:cubicBezTo>
                <a:cubicBezTo>
                  <a:pt x="67" y="111"/>
                  <a:pt x="73" y="116"/>
                  <a:pt x="78" y="122"/>
                </a:cubicBezTo>
                <a:cubicBezTo>
                  <a:pt x="82" y="127"/>
                  <a:pt x="81" y="139"/>
                  <a:pt x="75" y="143"/>
                </a:cubicBezTo>
                <a:cubicBezTo>
                  <a:pt x="66" y="150"/>
                  <a:pt x="54" y="153"/>
                  <a:pt x="40" y="150"/>
                </a:cubicBezTo>
                <a:cubicBezTo>
                  <a:pt x="38" y="150"/>
                  <a:pt x="37" y="150"/>
                  <a:pt x="36" y="150"/>
                </a:cubicBezTo>
                <a:cubicBezTo>
                  <a:pt x="35" y="154"/>
                  <a:pt x="33" y="155"/>
                  <a:pt x="32" y="158"/>
                </a:cubicBezTo>
                <a:cubicBezTo>
                  <a:pt x="32" y="159"/>
                  <a:pt x="30" y="159"/>
                  <a:pt x="31" y="160"/>
                </a:cubicBezTo>
                <a:cubicBezTo>
                  <a:pt x="31" y="160"/>
                  <a:pt x="30" y="160"/>
                  <a:pt x="31" y="161"/>
                </a:cubicBezTo>
                <a:cubicBezTo>
                  <a:pt x="31" y="162"/>
                  <a:pt x="30" y="161"/>
                  <a:pt x="30" y="162"/>
                </a:cubicBezTo>
                <a:cubicBezTo>
                  <a:pt x="28" y="166"/>
                  <a:pt x="27" y="172"/>
                  <a:pt x="27" y="176"/>
                </a:cubicBezTo>
                <a:cubicBezTo>
                  <a:pt x="28" y="176"/>
                  <a:pt x="29" y="174"/>
                  <a:pt x="30" y="174"/>
                </a:cubicBezTo>
                <a:cubicBezTo>
                  <a:pt x="31" y="174"/>
                  <a:pt x="32" y="175"/>
                  <a:pt x="31" y="175"/>
                </a:cubicBezTo>
                <a:cubicBezTo>
                  <a:pt x="30" y="177"/>
                  <a:pt x="28" y="178"/>
                  <a:pt x="27" y="180"/>
                </a:cubicBezTo>
                <a:cubicBezTo>
                  <a:pt x="36" y="183"/>
                  <a:pt x="48" y="187"/>
                  <a:pt x="57" y="187"/>
                </a:cubicBezTo>
                <a:cubicBezTo>
                  <a:pt x="74" y="188"/>
                  <a:pt x="88" y="185"/>
                  <a:pt x="99" y="176"/>
                </a:cubicBezTo>
                <a:cubicBezTo>
                  <a:pt x="112" y="165"/>
                  <a:pt x="123" y="143"/>
                  <a:pt x="126" y="119"/>
                </a:cubicBezTo>
                <a:cubicBezTo>
                  <a:pt x="126" y="117"/>
                  <a:pt x="126" y="115"/>
                  <a:pt x="125" y="113"/>
                </a:cubicBezTo>
                <a:cubicBezTo>
                  <a:pt x="123" y="115"/>
                  <a:pt x="121" y="117"/>
                  <a:pt x="120" y="119"/>
                </a:cubicBezTo>
                <a:cubicBezTo>
                  <a:pt x="119" y="119"/>
                  <a:pt x="118" y="119"/>
                  <a:pt x="118" y="120"/>
                </a:cubicBezTo>
                <a:cubicBezTo>
                  <a:pt x="118" y="121"/>
                  <a:pt x="118" y="121"/>
                  <a:pt x="118" y="121"/>
                </a:cubicBezTo>
                <a:cubicBezTo>
                  <a:pt x="118" y="120"/>
                  <a:pt x="118" y="120"/>
                  <a:pt x="118" y="120"/>
                </a:cubicBezTo>
                <a:cubicBezTo>
                  <a:pt x="119" y="120"/>
                  <a:pt x="120" y="120"/>
                  <a:pt x="120" y="119"/>
                </a:cubicBezTo>
                <a:cubicBezTo>
                  <a:pt x="121" y="118"/>
                  <a:pt x="123" y="116"/>
                  <a:pt x="126" y="115"/>
                </a:cubicBezTo>
                <a:cubicBezTo>
                  <a:pt x="124" y="120"/>
                  <a:pt x="120" y="123"/>
                  <a:pt x="117" y="126"/>
                </a:cubicBezTo>
                <a:cubicBezTo>
                  <a:pt x="117" y="126"/>
                  <a:pt x="117" y="126"/>
                  <a:pt x="117" y="127"/>
                </a:cubicBezTo>
                <a:cubicBezTo>
                  <a:pt x="117" y="127"/>
                  <a:pt x="117" y="126"/>
                  <a:pt x="117" y="126"/>
                </a:cubicBezTo>
                <a:cubicBezTo>
                  <a:pt x="119" y="125"/>
                  <a:pt x="120" y="124"/>
                  <a:pt x="121" y="124"/>
                </a:cubicBezTo>
                <a:cubicBezTo>
                  <a:pt x="123" y="124"/>
                  <a:pt x="122" y="125"/>
                  <a:pt x="122" y="125"/>
                </a:cubicBezTo>
                <a:cubicBezTo>
                  <a:pt x="119" y="130"/>
                  <a:pt x="115" y="134"/>
                  <a:pt x="111" y="138"/>
                </a:cubicBezTo>
                <a:cubicBezTo>
                  <a:pt x="113" y="137"/>
                  <a:pt x="115" y="135"/>
                  <a:pt x="117" y="135"/>
                </a:cubicBezTo>
                <a:cubicBezTo>
                  <a:pt x="117" y="134"/>
                  <a:pt x="118" y="135"/>
                  <a:pt x="118" y="136"/>
                </a:cubicBezTo>
                <a:cubicBezTo>
                  <a:pt x="116" y="138"/>
                  <a:pt x="114" y="141"/>
                  <a:pt x="111" y="144"/>
                </a:cubicBezTo>
                <a:cubicBezTo>
                  <a:pt x="113" y="144"/>
                  <a:pt x="113" y="143"/>
                  <a:pt x="114" y="143"/>
                </a:cubicBezTo>
                <a:cubicBezTo>
                  <a:pt x="115" y="143"/>
                  <a:pt x="116" y="144"/>
                  <a:pt x="115" y="145"/>
                </a:cubicBezTo>
                <a:cubicBezTo>
                  <a:pt x="113" y="147"/>
                  <a:pt x="111" y="150"/>
                  <a:pt x="109" y="153"/>
                </a:cubicBezTo>
                <a:cubicBezTo>
                  <a:pt x="108" y="153"/>
                  <a:pt x="109" y="155"/>
                  <a:pt x="108" y="154"/>
                </a:cubicBezTo>
                <a:cubicBezTo>
                  <a:pt x="108" y="153"/>
                  <a:pt x="107" y="152"/>
                  <a:pt x="108" y="151"/>
                </a:cubicBezTo>
                <a:cubicBezTo>
                  <a:pt x="110" y="149"/>
                  <a:pt x="112" y="147"/>
                  <a:pt x="113" y="144"/>
                </a:cubicBezTo>
                <a:cubicBezTo>
                  <a:pt x="112" y="145"/>
                  <a:pt x="111" y="146"/>
                  <a:pt x="111" y="146"/>
                </a:cubicBezTo>
                <a:cubicBezTo>
                  <a:pt x="109" y="145"/>
                  <a:pt x="110" y="144"/>
                  <a:pt x="111" y="143"/>
                </a:cubicBezTo>
                <a:cubicBezTo>
                  <a:pt x="112" y="141"/>
                  <a:pt x="114" y="140"/>
                  <a:pt x="115" y="137"/>
                </a:cubicBezTo>
                <a:cubicBezTo>
                  <a:pt x="113" y="139"/>
                  <a:pt x="111" y="140"/>
                  <a:pt x="109" y="141"/>
                </a:cubicBezTo>
                <a:cubicBezTo>
                  <a:pt x="108" y="141"/>
                  <a:pt x="108" y="139"/>
                  <a:pt x="108" y="139"/>
                </a:cubicBezTo>
                <a:cubicBezTo>
                  <a:pt x="112" y="134"/>
                  <a:pt x="116" y="130"/>
                  <a:pt x="119" y="126"/>
                </a:cubicBezTo>
                <a:cubicBezTo>
                  <a:pt x="117" y="129"/>
                  <a:pt x="114" y="131"/>
                  <a:pt x="111" y="133"/>
                </a:cubicBezTo>
                <a:cubicBezTo>
                  <a:pt x="110" y="133"/>
                  <a:pt x="110" y="134"/>
                  <a:pt x="109" y="133"/>
                </a:cubicBezTo>
                <a:cubicBezTo>
                  <a:pt x="109" y="133"/>
                  <a:pt x="109" y="132"/>
                  <a:pt x="109" y="131"/>
                </a:cubicBezTo>
                <a:cubicBezTo>
                  <a:pt x="112" y="128"/>
                  <a:pt x="116" y="125"/>
                  <a:pt x="119" y="121"/>
                </a:cubicBezTo>
                <a:cubicBezTo>
                  <a:pt x="120" y="121"/>
                  <a:pt x="121" y="121"/>
                  <a:pt x="120" y="120"/>
                </a:cubicBezTo>
                <a:cubicBezTo>
                  <a:pt x="120" y="120"/>
                  <a:pt x="120" y="121"/>
                  <a:pt x="119" y="121"/>
                </a:cubicBezTo>
                <a:cubicBezTo>
                  <a:pt x="116" y="124"/>
                  <a:pt x="112" y="128"/>
                  <a:pt x="108" y="130"/>
                </a:cubicBezTo>
                <a:cubicBezTo>
                  <a:pt x="107" y="129"/>
                  <a:pt x="108" y="128"/>
                  <a:pt x="109" y="127"/>
                </a:cubicBezTo>
                <a:cubicBezTo>
                  <a:pt x="114" y="122"/>
                  <a:pt x="119" y="117"/>
                  <a:pt x="124" y="113"/>
                </a:cubicBezTo>
                <a:close/>
                <a:moveTo>
                  <a:pt x="19" y="54"/>
                </a:moveTo>
                <a:cubicBezTo>
                  <a:pt x="19" y="54"/>
                  <a:pt x="18" y="56"/>
                  <a:pt x="18" y="56"/>
                </a:cubicBezTo>
                <a:cubicBezTo>
                  <a:pt x="17" y="55"/>
                  <a:pt x="17" y="53"/>
                  <a:pt x="18" y="52"/>
                </a:cubicBezTo>
                <a:cubicBezTo>
                  <a:pt x="16" y="55"/>
                  <a:pt x="14" y="59"/>
                  <a:pt x="14" y="62"/>
                </a:cubicBezTo>
                <a:cubicBezTo>
                  <a:pt x="13" y="63"/>
                  <a:pt x="11" y="63"/>
                  <a:pt x="10" y="61"/>
                </a:cubicBezTo>
                <a:cubicBezTo>
                  <a:pt x="10" y="60"/>
                  <a:pt x="10" y="59"/>
                  <a:pt x="10" y="58"/>
                </a:cubicBezTo>
                <a:cubicBezTo>
                  <a:pt x="12" y="57"/>
                  <a:pt x="11" y="56"/>
                  <a:pt x="12" y="55"/>
                </a:cubicBezTo>
                <a:cubicBezTo>
                  <a:pt x="18" y="41"/>
                  <a:pt x="26" y="30"/>
                  <a:pt x="34" y="17"/>
                </a:cubicBezTo>
                <a:cubicBezTo>
                  <a:pt x="34" y="15"/>
                  <a:pt x="36" y="15"/>
                  <a:pt x="37" y="13"/>
                </a:cubicBezTo>
                <a:cubicBezTo>
                  <a:pt x="38" y="12"/>
                  <a:pt x="38" y="10"/>
                  <a:pt x="39" y="10"/>
                </a:cubicBezTo>
                <a:cubicBezTo>
                  <a:pt x="40" y="10"/>
                  <a:pt x="40" y="10"/>
                  <a:pt x="40" y="11"/>
                </a:cubicBezTo>
                <a:cubicBezTo>
                  <a:pt x="39" y="13"/>
                  <a:pt x="36" y="17"/>
                  <a:pt x="37" y="18"/>
                </a:cubicBezTo>
                <a:cubicBezTo>
                  <a:pt x="37" y="19"/>
                  <a:pt x="38" y="20"/>
                  <a:pt x="37" y="21"/>
                </a:cubicBezTo>
                <a:cubicBezTo>
                  <a:pt x="43" y="16"/>
                  <a:pt x="49" y="13"/>
                  <a:pt x="55" y="10"/>
                </a:cubicBezTo>
                <a:cubicBezTo>
                  <a:pt x="68" y="4"/>
                  <a:pt x="83" y="0"/>
                  <a:pt x="102" y="6"/>
                </a:cubicBezTo>
                <a:cubicBezTo>
                  <a:pt x="115" y="12"/>
                  <a:pt x="120" y="24"/>
                  <a:pt x="123" y="36"/>
                </a:cubicBezTo>
                <a:cubicBezTo>
                  <a:pt x="128" y="45"/>
                  <a:pt x="124" y="61"/>
                  <a:pt x="117" y="68"/>
                </a:cubicBezTo>
                <a:cubicBezTo>
                  <a:pt x="115" y="74"/>
                  <a:pt x="111" y="77"/>
                  <a:pt x="108" y="81"/>
                </a:cubicBezTo>
                <a:cubicBezTo>
                  <a:pt x="107" y="82"/>
                  <a:pt x="107" y="83"/>
                  <a:pt x="106" y="84"/>
                </a:cubicBezTo>
                <a:cubicBezTo>
                  <a:pt x="120" y="90"/>
                  <a:pt x="129" y="99"/>
                  <a:pt x="132" y="111"/>
                </a:cubicBezTo>
                <a:cubicBezTo>
                  <a:pt x="132" y="100"/>
                  <a:pt x="132" y="100"/>
                  <a:pt x="132" y="100"/>
                </a:cubicBezTo>
                <a:cubicBezTo>
                  <a:pt x="132" y="100"/>
                  <a:pt x="133" y="99"/>
                  <a:pt x="134" y="100"/>
                </a:cubicBezTo>
                <a:cubicBezTo>
                  <a:pt x="134" y="101"/>
                  <a:pt x="136" y="101"/>
                  <a:pt x="136" y="102"/>
                </a:cubicBezTo>
                <a:cubicBezTo>
                  <a:pt x="137" y="115"/>
                  <a:pt x="135" y="128"/>
                  <a:pt x="133" y="142"/>
                </a:cubicBezTo>
                <a:cubicBezTo>
                  <a:pt x="132" y="150"/>
                  <a:pt x="132" y="158"/>
                  <a:pt x="130" y="167"/>
                </a:cubicBezTo>
                <a:cubicBezTo>
                  <a:pt x="130" y="167"/>
                  <a:pt x="129" y="168"/>
                  <a:pt x="128" y="169"/>
                </a:cubicBezTo>
                <a:cubicBezTo>
                  <a:pt x="127" y="170"/>
                  <a:pt x="128" y="171"/>
                  <a:pt x="128" y="172"/>
                </a:cubicBezTo>
                <a:cubicBezTo>
                  <a:pt x="127" y="172"/>
                  <a:pt x="126" y="173"/>
                  <a:pt x="126" y="172"/>
                </a:cubicBezTo>
                <a:cubicBezTo>
                  <a:pt x="126" y="170"/>
                  <a:pt x="126" y="169"/>
                  <a:pt x="126" y="166"/>
                </a:cubicBezTo>
                <a:cubicBezTo>
                  <a:pt x="126" y="165"/>
                  <a:pt x="125" y="168"/>
                  <a:pt x="125" y="168"/>
                </a:cubicBezTo>
                <a:cubicBezTo>
                  <a:pt x="124" y="174"/>
                  <a:pt x="124" y="174"/>
                  <a:pt x="124" y="174"/>
                </a:cubicBezTo>
                <a:cubicBezTo>
                  <a:pt x="123" y="174"/>
                  <a:pt x="123" y="174"/>
                  <a:pt x="123" y="174"/>
                </a:cubicBezTo>
                <a:cubicBezTo>
                  <a:pt x="124" y="167"/>
                  <a:pt x="124" y="167"/>
                  <a:pt x="124" y="167"/>
                </a:cubicBezTo>
                <a:cubicBezTo>
                  <a:pt x="116" y="184"/>
                  <a:pt x="105" y="197"/>
                  <a:pt x="91" y="205"/>
                </a:cubicBezTo>
                <a:cubicBezTo>
                  <a:pt x="74" y="211"/>
                  <a:pt x="56" y="215"/>
                  <a:pt x="32" y="209"/>
                </a:cubicBezTo>
                <a:cubicBezTo>
                  <a:pt x="31" y="210"/>
                  <a:pt x="31" y="211"/>
                  <a:pt x="30" y="211"/>
                </a:cubicBezTo>
                <a:cubicBezTo>
                  <a:pt x="29" y="211"/>
                  <a:pt x="29" y="211"/>
                  <a:pt x="28" y="210"/>
                </a:cubicBezTo>
                <a:cubicBezTo>
                  <a:pt x="28" y="210"/>
                  <a:pt x="29" y="209"/>
                  <a:pt x="29" y="208"/>
                </a:cubicBezTo>
                <a:cubicBezTo>
                  <a:pt x="29" y="208"/>
                  <a:pt x="28" y="208"/>
                  <a:pt x="28" y="208"/>
                </a:cubicBezTo>
                <a:cubicBezTo>
                  <a:pt x="26" y="208"/>
                  <a:pt x="25" y="210"/>
                  <a:pt x="24" y="211"/>
                </a:cubicBezTo>
                <a:cubicBezTo>
                  <a:pt x="24" y="211"/>
                  <a:pt x="23" y="210"/>
                  <a:pt x="22" y="210"/>
                </a:cubicBezTo>
                <a:cubicBezTo>
                  <a:pt x="22" y="209"/>
                  <a:pt x="24" y="208"/>
                  <a:pt x="25" y="207"/>
                </a:cubicBezTo>
                <a:cubicBezTo>
                  <a:pt x="24" y="206"/>
                  <a:pt x="23" y="205"/>
                  <a:pt x="22" y="206"/>
                </a:cubicBezTo>
                <a:cubicBezTo>
                  <a:pt x="21" y="206"/>
                  <a:pt x="20" y="208"/>
                  <a:pt x="18" y="208"/>
                </a:cubicBezTo>
                <a:cubicBezTo>
                  <a:pt x="18" y="208"/>
                  <a:pt x="17" y="208"/>
                  <a:pt x="17" y="207"/>
                </a:cubicBezTo>
                <a:cubicBezTo>
                  <a:pt x="17" y="206"/>
                  <a:pt x="18" y="205"/>
                  <a:pt x="19" y="204"/>
                </a:cubicBezTo>
                <a:cubicBezTo>
                  <a:pt x="15" y="203"/>
                  <a:pt x="15" y="203"/>
                  <a:pt x="15" y="203"/>
                </a:cubicBezTo>
                <a:cubicBezTo>
                  <a:pt x="15" y="205"/>
                  <a:pt x="13" y="205"/>
                  <a:pt x="12" y="206"/>
                </a:cubicBezTo>
                <a:cubicBezTo>
                  <a:pt x="11" y="206"/>
                  <a:pt x="10" y="206"/>
                  <a:pt x="10" y="205"/>
                </a:cubicBezTo>
                <a:cubicBezTo>
                  <a:pt x="10" y="203"/>
                  <a:pt x="12" y="202"/>
                  <a:pt x="13" y="200"/>
                </a:cubicBezTo>
                <a:cubicBezTo>
                  <a:pt x="10" y="201"/>
                  <a:pt x="9" y="203"/>
                  <a:pt x="8" y="204"/>
                </a:cubicBezTo>
                <a:cubicBezTo>
                  <a:pt x="8" y="204"/>
                  <a:pt x="7" y="203"/>
                  <a:pt x="7" y="203"/>
                </a:cubicBezTo>
                <a:cubicBezTo>
                  <a:pt x="7" y="201"/>
                  <a:pt x="9" y="201"/>
                  <a:pt x="10" y="200"/>
                </a:cubicBezTo>
                <a:cubicBezTo>
                  <a:pt x="10" y="199"/>
                  <a:pt x="8" y="198"/>
                  <a:pt x="7" y="197"/>
                </a:cubicBezTo>
                <a:cubicBezTo>
                  <a:pt x="6" y="199"/>
                  <a:pt x="5" y="201"/>
                  <a:pt x="3" y="202"/>
                </a:cubicBezTo>
                <a:cubicBezTo>
                  <a:pt x="2" y="202"/>
                  <a:pt x="2" y="201"/>
                  <a:pt x="2" y="200"/>
                </a:cubicBezTo>
                <a:cubicBezTo>
                  <a:pt x="2" y="198"/>
                  <a:pt x="4" y="198"/>
                  <a:pt x="5" y="197"/>
                </a:cubicBezTo>
                <a:cubicBezTo>
                  <a:pt x="4" y="195"/>
                  <a:pt x="4" y="194"/>
                  <a:pt x="4" y="192"/>
                </a:cubicBezTo>
                <a:cubicBezTo>
                  <a:pt x="4" y="186"/>
                  <a:pt x="6" y="179"/>
                  <a:pt x="7" y="173"/>
                </a:cubicBezTo>
                <a:cubicBezTo>
                  <a:pt x="5" y="174"/>
                  <a:pt x="3" y="175"/>
                  <a:pt x="0" y="176"/>
                </a:cubicBezTo>
                <a:cubicBezTo>
                  <a:pt x="0" y="176"/>
                  <a:pt x="0" y="175"/>
                  <a:pt x="0" y="175"/>
                </a:cubicBezTo>
                <a:cubicBezTo>
                  <a:pt x="2" y="171"/>
                  <a:pt x="5" y="167"/>
                  <a:pt x="8" y="165"/>
                </a:cubicBezTo>
                <a:cubicBezTo>
                  <a:pt x="7" y="163"/>
                  <a:pt x="6" y="162"/>
                  <a:pt x="8" y="161"/>
                </a:cubicBezTo>
                <a:cubicBezTo>
                  <a:pt x="15" y="155"/>
                  <a:pt x="22" y="147"/>
                  <a:pt x="29" y="141"/>
                </a:cubicBezTo>
                <a:cubicBezTo>
                  <a:pt x="40" y="144"/>
                  <a:pt x="50" y="145"/>
                  <a:pt x="58" y="144"/>
                </a:cubicBezTo>
                <a:cubicBezTo>
                  <a:pt x="62" y="142"/>
                  <a:pt x="66" y="140"/>
                  <a:pt x="69" y="138"/>
                </a:cubicBezTo>
                <a:cubicBezTo>
                  <a:pt x="69" y="136"/>
                  <a:pt x="67" y="134"/>
                  <a:pt x="66" y="133"/>
                </a:cubicBezTo>
                <a:cubicBezTo>
                  <a:pt x="65" y="133"/>
                  <a:pt x="65" y="132"/>
                  <a:pt x="64" y="132"/>
                </a:cubicBezTo>
                <a:cubicBezTo>
                  <a:pt x="63" y="133"/>
                  <a:pt x="62" y="133"/>
                  <a:pt x="62" y="132"/>
                </a:cubicBezTo>
                <a:cubicBezTo>
                  <a:pt x="62" y="132"/>
                  <a:pt x="62" y="131"/>
                  <a:pt x="62" y="131"/>
                </a:cubicBezTo>
                <a:cubicBezTo>
                  <a:pt x="61" y="130"/>
                  <a:pt x="60" y="130"/>
                  <a:pt x="60" y="130"/>
                </a:cubicBezTo>
                <a:cubicBezTo>
                  <a:pt x="60" y="131"/>
                  <a:pt x="59" y="131"/>
                  <a:pt x="58" y="132"/>
                </a:cubicBezTo>
                <a:cubicBezTo>
                  <a:pt x="57" y="132"/>
                  <a:pt x="57" y="132"/>
                  <a:pt x="56" y="131"/>
                </a:cubicBezTo>
                <a:cubicBezTo>
                  <a:pt x="56" y="130"/>
                  <a:pt x="57" y="130"/>
                  <a:pt x="57" y="129"/>
                </a:cubicBezTo>
                <a:cubicBezTo>
                  <a:pt x="56" y="129"/>
                  <a:pt x="55" y="128"/>
                  <a:pt x="54" y="129"/>
                </a:cubicBezTo>
                <a:cubicBezTo>
                  <a:pt x="54" y="130"/>
                  <a:pt x="53" y="131"/>
                  <a:pt x="52" y="131"/>
                </a:cubicBezTo>
                <a:cubicBezTo>
                  <a:pt x="51" y="130"/>
                  <a:pt x="52" y="129"/>
                  <a:pt x="51" y="129"/>
                </a:cubicBezTo>
                <a:cubicBezTo>
                  <a:pt x="49" y="128"/>
                  <a:pt x="49" y="131"/>
                  <a:pt x="47" y="131"/>
                </a:cubicBezTo>
                <a:cubicBezTo>
                  <a:pt x="46" y="130"/>
                  <a:pt x="47" y="129"/>
                  <a:pt x="46" y="129"/>
                </a:cubicBezTo>
                <a:cubicBezTo>
                  <a:pt x="43" y="129"/>
                  <a:pt x="40" y="129"/>
                  <a:pt x="37" y="129"/>
                </a:cubicBezTo>
                <a:cubicBezTo>
                  <a:pt x="36" y="129"/>
                  <a:pt x="35" y="127"/>
                  <a:pt x="34" y="126"/>
                </a:cubicBezTo>
                <a:cubicBezTo>
                  <a:pt x="33" y="119"/>
                  <a:pt x="33" y="111"/>
                  <a:pt x="34" y="103"/>
                </a:cubicBezTo>
                <a:cubicBezTo>
                  <a:pt x="34" y="101"/>
                  <a:pt x="32" y="99"/>
                  <a:pt x="32" y="99"/>
                </a:cubicBezTo>
                <a:cubicBezTo>
                  <a:pt x="37" y="94"/>
                  <a:pt x="41" y="89"/>
                  <a:pt x="45" y="84"/>
                </a:cubicBezTo>
                <a:cubicBezTo>
                  <a:pt x="46" y="83"/>
                  <a:pt x="48" y="82"/>
                  <a:pt x="50" y="82"/>
                </a:cubicBezTo>
                <a:cubicBezTo>
                  <a:pt x="50" y="81"/>
                  <a:pt x="52" y="82"/>
                  <a:pt x="52" y="82"/>
                </a:cubicBezTo>
                <a:cubicBezTo>
                  <a:pt x="58" y="79"/>
                  <a:pt x="63" y="77"/>
                  <a:pt x="68" y="73"/>
                </a:cubicBezTo>
                <a:cubicBezTo>
                  <a:pt x="62" y="70"/>
                  <a:pt x="56" y="72"/>
                  <a:pt x="51" y="73"/>
                </a:cubicBezTo>
                <a:cubicBezTo>
                  <a:pt x="51" y="74"/>
                  <a:pt x="53" y="73"/>
                  <a:pt x="53" y="74"/>
                </a:cubicBezTo>
                <a:cubicBezTo>
                  <a:pt x="54" y="74"/>
                  <a:pt x="53" y="75"/>
                  <a:pt x="53" y="75"/>
                </a:cubicBezTo>
                <a:cubicBezTo>
                  <a:pt x="50" y="76"/>
                  <a:pt x="47" y="75"/>
                  <a:pt x="45" y="76"/>
                </a:cubicBezTo>
                <a:cubicBezTo>
                  <a:pt x="42" y="77"/>
                  <a:pt x="40" y="77"/>
                  <a:pt x="37" y="78"/>
                </a:cubicBezTo>
                <a:cubicBezTo>
                  <a:pt x="35" y="81"/>
                  <a:pt x="33" y="83"/>
                  <a:pt x="31" y="87"/>
                </a:cubicBezTo>
                <a:cubicBezTo>
                  <a:pt x="31" y="86"/>
                  <a:pt x="32" y="87"/>
                  <a:pt x="31" y="87"/>
                </a:cubicBezTo>
                <a:cubicBezTo>
                  <a:pt x="31" y="87"/>
                  <a:pt x="30" y="87"/>
                  <a:pt x="30" y="88"/>
                </a:cubicBezTo>
                <a:cubicBezTo>
                  <a:pt x="30" y="89"/>
                  <a:pt x="28" y="89"/>
                  <a:pt x="29" y="91"/>
                </a:cubicBezTo>
                <a:cubicBezTo>
                  <a:pt x="28" y="91"/>
                  <a:pt x="28" y="90"/>
                  <a:pt x="28" y="90"/>
                </a:cubicBezTo>
                <a:cubicBezTo>
                  <a:pt x="28" y="89"/>
                  <a:pt x="28" y="88"/>
                  <a:pt x="28" y="87"/>
                </a:cubicBezTo>
                <a:cubicBezTo>
                  <a:pt x="29" y="87"/>
                  <a:pt x="30" y="87"/>
                  <a:pt x="29" y="86"/>
                </a:cubicBezTo>
                <a:cubicBezTo>
                  <a:pt x="30" y="84"/>
                  <a:pt x="32" y="81"/>
                  <a:pt x="33" y="79"/>
                </a:cubicBezTo>
                <a:cubicBezTo>
                  <a:pt x="32" y="78"/>
                  <a:pt x="31" y="77"/>
                  <a:pt x="30" y="78"/>
                </a:cubicBezTo>
                <a:cubicBezTo>
                  <a:pt x="28" y="76"/>
                  <a:pt x="27" y="72"/>
                  <a:pt x="26" y="70"/>
                </a:cubicBezTo>
                <a:cubicBezTo>
                  <a:pt x="26" y="70"/>
                  <a:pt x="26" y="71"/>
                  <a:pt x="25" y="71"/>
                </a:cubicBezTo>
                <a:cubicBezTo>
                  <a:pt x="24" y="71"/>
                  <a:pt x="24" y="70"/>
                  <a:pt x="24" y="69"/>
                </a:cubicBezTo>
                <a:cubicBezTo>
                  <a:pt x="24" y="69"/>
                  <a:pt x="25" y="67"/>
                  <a:pt x="25" y="67"/>
                </a:cubicBezTo>
                <a:cubicBezTo>
                  <a:pt x="25" y="66"/>
                  <a:pt x="25" y="65"/>
                  <a:pt x="25" y="64"/>
                </a:cubicBezTo>
                <a:cubicBezTo>
                  <a:pt x="24" y="65"/>
                  <a:pt x="23" y="67"/>
                  <a:pt x="22" y="67"/>
                </a:cubicBezTo>
                <a:cubicBezTo>
                  <a:pt x="21" y="66"/>
                  <a:pt x="22" y="64"/>
                  <a:pt x="22" y="64"/>
                </a:cubicBezTo>
                <a:cubicBezTo>
                  <a:pt x="23" y="63"/>
                  <a:pt x="24" y="61"/>
                  <a:pt x="24" y="60"/>
                </a:cubicBezTo>
                <a:cubicBezTo>
                  <a:pt x="23" y="60"/>
                  <a:pt x="22" y="61"/>
                  <a:pt x="21" y="60"/>
                </a:cubicBezTo>
                <a:cubicBezTo>
                  <a:pt x="22" y="59"/>
                  <a:pt x="23" y="57"/>
                  <a:pt x="22" y="55"/>
                </a:cubicBezTo>
                <a:cubicBezTo>
                  <a:pt x="21" y="56"/>
                  <a:pt x="19" y="56"/>
                  <a:pt x="20" y="54"/>
                </a:cubicBezTo>
                <a:cubicBezTo>
                  <a:pt x="20" y="53"/>
                  <a:pt x="21" y="52"/>
                  <a:pt x="20" y="51"/>
                </a:cubicBezTo>
                <a:cubicBezTo>
                  <a:pt x="20" y="51"/>
                  <a:pt x="19" y="52"/>
                  <a:pt x="19" y="53"/>
                </a:cubicBezTo>
                <a:cubicBezTo>
                  <a:pt x="19" y="54"/>
                  <a:pt x="19" y="54"/>
                  <a:pt x="19" y="54"/>
                </a:cubicBezTo>
                <a:close/>
              </a:path>
            </a:pathLst>
          </a:custGeom>
          <a:solidFill>
            <a:srgbClr val="2471A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58" name="MH_Other_4"/>
          <p:cNvSpPr>
            <a:spLocks noEditPoints="1"/>
          </p:cNvSpPr>
          <p:nvPr>
            <p:custDataLst>
              <p:tags r:id="rId10"/>
            </p:custDataLst>
          </p:nvPr>
        </p:nvSpPr>
        <p:spPr bwMode="auto">
          <a:xfrm>
            <a:off x="513685" y="4109477"/>
            <a:ext cx="507689" cy="506269"/>
          </a:xfrm>
          <a:custGeom>
            <a:avLst/>
            <a:gdLst>
              <a:gd name="T0" fmla="*/ 2147483646 w 153"/>
              <a:gd name="T1" fmla="*/ 2147483646 h 199"/>
              <a:gd name="T2" fmla="*/ 2147483646 w 153"/>
              <a:gd name="T3" fmla="*/ 2147483646 h 199"/>
              <a:gd name="T4" fmla="*/ 2147483646 w 153"/>
              <a:gd name="T5" fmla="*/ 2147483646 h 199"/>
              <a:gd name="T6" fmla="*/ 2147483646 w 153"/>
              <a:gd name="T7" fmla="*/ 2147483646 h 199"/>
              <a:gd name="T8" fmla="*/ 2147483646 w 153"/>
              <a:gd name="T9" fmla="*/ 2147483646 h 199"/>
              <a:gd name="T10" fmla="*/ 2147483646 w 153"/>
              <a:gd name="T11" fmla="*/ 2147483646 h 199"/>
              <a:gd name="T12" fmla="*/ 2147483646 w 153"/>
              <a:gd name="T13" fmla="*/ 2147483646 h 199"/>
              <a:gd name="T14" fmla="*/ 2147483646 w 153"/>
              <a:gd name="T15" fmla="*/ 2147483646 h 199"/>
              <a:gd name="T16" fmla="*/ 2147483646 w 153"/>
              <a:gd name="T17" fmla="*/ 2147483646 h 199"/>
              <a:gd name="T18" fmla="*/ 2147483646 w 153"/>
              <a:gd name="T19" fmla="*/ 2147483646 h 199"/>
              <a:gd name="T20" fmla="*/ 2147483646 w 153"/>
              <a:gd name="T21" fmla="*/ 2147483646 h 199"/>
              <a:gd name="T22" fmla="*/ 2147483646 w 153"/>
              <a:gd name="T23" fmla="*/ 2147483646 h 199"/>
              <a:gd name="T24" fmla="*/ 2147483646 w 153"/>
              <a:gd name="T25" fmla="*/ 2147483646 h 199"/>
              <a:gd name="T26" fmla="*/ 2147483646 w 153"/>
              <a:gd name="T27" fmla="*/ 2147483646 h 199"/>
              <a:gd name="T28" fmla="*/ 2147483646 w 153"/>
              <a:gd name="T29" fmla="*/ 2147483646 h 199"/>
              <a:gd name="T30" fmla="*/ 2147483646 w 153"/>
              <a:gd name="T31" fmla="*/ 2147483646 h 199"/>
              <a:gd name="T32" fmla="*/ 2147483646 w 153"/>
              <a:gd name="T33" fmla="*/ 2147483646 h 199"/>
              <a:gd name="T34" fmla="*/ 2147483646 w 153"/>
              <a:gd name="T35" fmla="*/ 2147483646 h 199"/>
              <a:gd name="T36" fmla="*/ 2147483646 w 153"/>
              <a:gd name="T37" fmla="*/ 2147483646 h 199"/>
              <a:gd name="T38" fmla="*/ 2147483646 w 153"/>
              <a:gd name="T39" fmla="*/ 2147483646 h 199"/>
              <a:gd name="T40" fmla="*/ 2147483646 w 153"/>
              <a:gd name="T41" fmla="*/ 2147483646 h 199"/>
              <a:gd name="T42" fmla="*/ 2147483646 w 153"/>
              <a:gd name="T43" fmla="*/ 2147483646 h 199"/>
              <a:gd name="T44" fmla="*/ 2147483646 w 153"/>
              <a:gd name="T45" fmla="*/ 2147483646 h 199"/>
              <a:gd name="T46" fmla="*/ 2147483646 w 153"/>
              <a:gd name="T47" fmla="*/ 2147483646 h 199"/>
              <a:gd name="T48" fmla="*/ 2147483646 w 153"/>
              <a:gd name="T49" fmla="*/ 2147483646 h 199"/>
              <a:gd name="T50" fmla="*/ 2147483646 w 153"/>
              <a:gd name="T51" fmla="*/ 2147483646 h 199"/>
              <a:gd name="T52" fmla="*/ 2147483646 w 153"/>
              <a:gd name="T53" fmla="*/ 2147483646 h 199"/>
              <a:gd name="T54" fmla="*/ 2147483646 w 153"/>
              <a:gd name="T55" fmla="*/ 2147483646 h 199"/>
              <a:gd name="T56" fmla="*/ 2147483646 w 153"/>
              <a:gd name="T57" fmla="*/ 2147483646 h 199"/>
              <a:gd name="T58" fmla="*/ 2147483646 w 153"/>
              <a:gd name="T59" fmla="*/ 2147483646 h 199"/>
              <a:gd name="T60" fmla="*/ 2147483646 w 153"/>
              <a:gd name="T61" fmla="*/ 2147483646 h 199"/>
              <a:gd name="T62" fmla="*/ 2147483646 w 153"/>
              <a:gd name="T63" fmla="*/ 2147483646 h 199"/>
              <a:gd name="T64" fmla="*/ 2147483646 w 153"/>
              <a:gd name="T65" fmla="*/ 2147483646 h 199"/>
              <a:gd name="T66" fmla="*/ 2147483646 w 153"/>
              <a:gd name="T67" fmla="*/ 2147483646 h 199"/>
              <a:gd name="T68" fmla="*/ 2147483646 w 153"/>
              <a:gd name="T69" fmla="*/ 2147483646 h 199"/>
              <a:gd name="T70" fmla="*/ 2147483646 w 153"/>
              <a:gd name="T71" fmla="*/ 2147483646 h 199"/>
              <a:gd name="T72" fmla="*/ 2147483646 w 153"/>
              <a:gd name="T73" fmla="*/ 2147483646 h 199"/>
              <a:gd name="T74" fmla="*/ 2147483646 w 153"/>
              <a:gd name="T75" fmla="*/ 2147483646 h 199"/>
              <a:gd name="T76" fmla="*/ 2147483646 w 153"/>
              <a:gd name="T77" fmla="*/ 2147483646 h 199"/>
              <a:gd name="T78" fmla="*/ 2147483646 w 153"/>
              <a:gd name="T79" fmla="*/ 2147483646 h 199"/>
              <a:gd name="T80" fmla="*/ 2147483646 w 153"/>
              <a:gd name="T81" fmla="*/ 2147483646 h 199"/>
              <a:gd name="T82" fmla="*/ 2147483646 w 153"/>
              <a:gd name="T83" fmla="*/ 2147483646 h 199"/>
              <a:gd name="T84" fmla="*/ 2147483646 w 153"/>
              <a:gd name="T85" fmla="*/ 2147483646 h 199"/>
              <a:gd name="T86" fmla="*/ 2147483646 w 153"/>
              <a:gd name="T87" fmla="*/ 2147483646 h 199"/>
              <a:gd name="T88" fmla="*/ 2147483646 w 153"/>
              <a:gd name="T89" fmla="*/ 2147483646 h 199"/>
              <a:gd name="T90" fmla="*/ 2147483646 w 153"/>
              <a:gd name="T91" fmla="*/ 2147483646 h 199"/>
              <a:gd name="T92" fmla="*/ 2147483646 w 153"/>
              <a:gd name="T93" fmla="*/ 2147483646 h 199"/>
              <a:gd name="T94" fmla="*/ 2147483646 w 153"/>
              <a:gd name="T95" fmla="*/ 2147483646 h 199"/>
              <a:gd name="T96" fmla="*/ 2147483646 w 153"/>
              <a:gd name="T97" fmla="*/ 2147483646 h 199"/>
              <a:gd name="T98" fmla="*/ 2147483646 w 153"/>
              <a:gd name="T99" fmla="*/ 2147483646 h 199"/>
              <a:gd name="T100" fmla="*/ 2147483646 w 153"/>
              <a:gd name="T101" fmla="*/ 2147483646 h 199"/>
              <a:gd name="T102" fmla="*/ 2147483646 w 153"/>
              <a:gd name="T103" fmla="*/ 2147483646 h 199"/>
              <a:gd name="T104" fmla="*/ 2147483646 w 153"/>
              <a:gd name="T105" fmla="*/ 2147483646 h 199"/>
              <a:gd name="T106" fmla="*/ 2147483646 w 153"/>
              <a:gd name="T107" fmla="*/ 2147483646 h 199"/>
              <a:gd name="T108" fmla="*/ 2147483646 w 153"/>
              <a:gd name="T109" fmla="*/ 2147483646 h 199"/>
              <a:gd name="T110" fmla="*/ 2147483646 w 153"/>
              <a:gd name="T111" fmla="*/ 2147483646 h 199"/>
              <a:gd name="T112" fmla="*/ 2147483646 w 153"/>
              <a:gd name="T113" fmla="*/ 2147483646 h 199"/>
              <a:gd name="T114" fmla="*/ 2147483646 w 153"/>
              <a:gd name="T115" fmla="*/ 2147483646 h 199"/>
              <a:gd name="T116" fmla="*/ 2147483646 w 153"/>
              <a:gd name="T117" fmla="*/ 2147483646 h 199"/>
              <a:gd name="T118" fmla="*/ 2147483646 w 153"/>
              <a:gd name="T119" fmla="*/ 2147483646 h 199"/>
              <a:gd name="T120" fmla="*/ 2147483646 w 153"/>
              <a:gd name="T121" fmla="*/ 2147483646 h 199"/>
              <a:gd name="T122" fmla="*/ 2147483646 w 153"/>
              <a:gd name="T123" fmla="*/ 2147483646 h 19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3" h="199">
                <a:moveTo>
                  <a:pt x="85" y="17"/>
                </a:moveTo>
                <a:cubicBezTo>
                  <a:pt x="85" y="17"/>
                  <a:pt x="84" y="16"/>
                  <a:pt x="84" y="16"/>
                </a:cubicBezTo>
                <a:cubicBezTo>
                  <a:pt x="84" y="17"/>
                  <a:pt x="83" y="17"/>
                  <a:pt x="83" y="18"/>
                </a:cubicBezTo>
                <a:cubicBezTo>
                  <a:pt x="84" y="18"/>
                  <a:pt x="85" y="18"/>
                  <a:pt x="85" y="17"/>
                </a:cubicBezTo>
                <a:close/>
                <a:moveTo>
                  <a:pt x="19" y="101"/>
                </a:moveTo>
                <a:cubicBezTo>
                  <a:pt x="18" y="101"/>
                  <a:pt x="18" y="101"/>
                  <a:pt x="18" y="101"/>
                </a:cubicBezTo>
                <a:cubicBezTo>
                  <a:pt x="18" y="102"/>
                  <a:pt x="18" y="102"/>
                  <a:pt x="18" y="102"/>
                </a:cubicBezTo>
                <a:cubicBezTo>
                  <a:pt x="18" y="102"/>
                  <a:pt x="18" y="102"/>
                  <a:pt x="18" y="102"/>
                </a:cubicBezTo>
                <a:cubicBezTo>
                  <a:pt x="18" y="102"/>
                  <a:pt x="17" y="103"/>
                  <a:pt x="17" y="103"/>
                </a:cubicBezTo>
                <a:cubicBezTo>
                  <a:pt x="17" y="104"/>
                  <a:pt x="17" y="104"/>
                  <a:pt x="17" y="104"/>
                </a:cubicBezTo>
                <a:cubicBezTo>
                  <a:pt x="17" y="103"/>
                  <a:pt x="17" y="103"/>
                  <a:pt x="17" y="103"/>
                </a:cubicBezTo>
                <a:cubicBezTo>
                  <a:pt x="17" y="103"/>
                  <a:pt x="18" y="103"/>
                  <a:pt x="18" y="102"/>
                </a:cubicBezTo>
                <a:cubicBezTo>
                  <a:pt x="18" y="102"/>
                  <a:pt x="18" y="102"/>
                  <a:pt x="18" y="102"/>
                </a:cubicBezTo>
                <a:cubicBezTo>
                  <a:pt x="18" y="101"/>
                  <a:pt x="18" y="101"/>
                  <a:pt x="18" y="101"/>
                </a:cubicBezTo>
                <a:lnTo>
                  <a:pt x="19" y="101"/>
                </a:lnTo>
                <a:close/>
                <a:moveTo>
                  <a:pt x="76" y="45"/>
                </a:moveTo>
                <a:cubicBezTo>
                  <a:pt x="77" y="43"/>
                  <a:pt x="77" y="43"/>
                  <a:pt x="77" y="43"/>
                </a:cubicBezTo>
                <a:cubicBezTo>
                  <a:pt x="77" y="44"/>
                  <a:pt x="79" y="42"/>
                  <a:pt x="77" y="43"/>
                </a:cubicBezTo>
                <a:cubicBezTo>
                  <a:pt x="77" y="43"/>
                  <a:pt x="76" y="44"/>
                  <a:pt x="76" y="45"/>
                </a:cubicBezTo>
                <a:close/>
                <a:moveTo>
                  <a:pt x="52" y="119"/>
                </a:moveTo>
                <a:cubicBezTo>
                  <a:pt x="52" y="119"/>
                  <a:pt x="52" y="119"/>
                  <a:pt x="52" y="119"/>
                </a:cubicBezTo>
                <a:cubicBezTo>
                  <a:pt x="51" y="120"/>
                  <a:pt x="50" y="120"/>
                  <a:pt x="50" y="121"/>
                </a:cubicBezTo>
                <a:cubicBezTo>
                  <a:pt x="50" y="121"/>
                  <a:pt x="51" y="120"/>
                  <a:pt x="52" y="119"/>
                </a:cubicBezTo>
                <a:close/>
                <a:moveTo>
                  <a:pt x="26" y="67"/>
                </a:moveTo>
                <a:cubicBezTo>
                  <a:pt x="26" y="68"/>
                  <a:pt x="26" y="68"/>
                  <a:pt x="26" y="68"/>
                </a:cubicBezTo>
                <a:cubicBezTo>
                  <a:pt x="25" y="69"/>
                  <a:pt x="25" y="69"/>
                  <a:pt x="25" y="69"/>
                </a:cubicBezTo>
                <a:cubicBezTo>
                  <a:pt x="25" y="69"/>
                  <a:pt x="24" y="69"/>
                  <a:pt x="24" y="70"/>
                </a:cubicBezTo>
                <a:cubicBezTo>
                  <a:pt x="24" y="71"/>
                  <a:pt x="24" y="71"/>
                  <a:pt x="24" y="71"/>
                </a:cubicBezTo>
                <a:cubicBezTo>
                  <a:pt x="24" y="71"/>
                  <a:pt x="24" y="70"/>
                  <a:pt x="24" y="70"/>
                </a:cubicBezTo>
                <a:cubicBezTo>
                  <a:pt x="25" y="70"/>
                  <a:pt x="25" y="69"/>
                  <a:pt x="25" y="69"/>
                </a:cubicBezTo>
                <a:cubicBezTo>
                  <a:pt x="26" y="68"/>
                  <a:pt x="26" y="68"/>
                  <a:pt x="26" y="68"/>
                </a:cubicBezTo>
                <a:lnTo>
                  <a:pt x="26" y="67"/>
                </a:lnTo>
                <a:close/>
                <a:moveTo>
                  <a:pt x="79" y="23"/>
                </a:moveTo>
                <a:cubicBezTo>
                  <a:pt x="79" y="23"/>
                  <a:pt x="78" y="23"/>
                  <a:pt x="78" y="24"/>
                </a:cubicBezTo>
                <a:cubicBezTo>
                  <a:pt x="78" y="24"/>
                  <a:pt x="77" y="24"/>
                  <a:pt x="77" y="25"/>
                </a:cubicBezTo>
                <a:cubicBezTo>
                  <a:pt x="77" y="26"/>
                  <a:pt x="77" y="26"/>
                  <a:pt x="77" y="26"/>
                </a:cubicBezTo>
                <a:cubicBezTo>
                  <a:pt x="77" y="26"/>
                  <a:pt x="77" y="26"/>
                  <a:pt x="77" y="26"/>
                </a:cubicBezTo>
                <a:cubicBezTo>
                  <a:pt x="77" y="26"/>
                  <a:pt x="77" y="26"/>
                  <a:pt x="77" y="26"/>
                </a:cubicBezTo>
                <a:cubicBezTo>
                  <a:pt x="77" y="25"/>
                  <a:pt x="77" y="25"/>
                  <a:pt x="77" y="25"/>
                </a:cubicBezTo>
                <a:cubicBezTo>
                  <a:pt x="78" y="25"/>
                  <a:pt x="78" y="25"/>
                  <a:pt x="78" y="24"/>
                </a:cubicBezTo>
                <a:cubicBezTo>
                  <a:pt x="79" y="24"/>
                  <a:pt x="79" y="23"/>
                  <a:pt x="79" y="23"/>
                </a:cubicBezTo>
                <a:close/>
                <a:moveTo>
                  <a:pt x="25" y="90"/>
                </a:moveTo>
                <a:cubicBezTo>
                  <a:pt x="26" y="89"/>
                  <a:pt x="27" y="89"/>
                  <a:pt x="27" y="87"/>
                </a:cubicBezTo>
                <a:cubicBezTo>
                  <a:pt x="26" y="87"/>
                  <a:pt x="26" y="89"/>
                  <a:pt x="25" y="90"/>
                </a:cubicBezTo>
                <a:cubicBezTo>
                  <a:pt x="25" y="90"/>
                  <a:pt x="25" y="90"/>
                  <a:pt x="25" y="90"/>
                </a:cubicBezTo>
                <a:close/>
                <a:moveTo>
                  <a:pt x="79" y="34"/>
                </a:moveTo>
                <a:cubicBezTo>
                  <a:pt x="78" y="34"/>
                  <a:pt x="78" y="34"/>
                  <a:pt x="78" y="34"/>
                </a:cubicBezTo>
                <a:cubicBezTo>
                  <a:pt x="78" y="35"/>
                  <a:pt x="78" y="35"/>
                  <a:pt x="78" y="35"/>
                </a:cubicBezTo>
                <a:cubicBezTo>
                  <a:pt x="77" y="36"/>
                  <a:pt x="77" y="36"/>
                  <a:pt x="77" y="36"/>
                </a:cubicBezTo>
                <a:cubicBezTo>
                  <a:pt x="77" y="36"/>
                  <a:pt x="77" y="36"/>
                  <a:pt x="77" y="37"/>
                </a:cubicBezTo>
                <a:cubicBezTo>
                  <a:pt x="76" y="37"/>
                  <a:pt x="76" y="38"/>
                  <a:pt x="76" y="38"/>
                </a:cubicBezTo>
                <a:cubicBezTo>
                  <a:pt x="77" y="38"/>
                  <a:pt x="77" y="37"/>
                  <a:pt x="77" y="37"/>
                </a:cubicBezTo>
                <a:cubicBezTo>
                  <a:pt x="77" y="36"/>
                  <a:pt x="77" y="36"/>
                  <a:pt x="77" y="36"/>
                </a:cubicBezTo>
                <a:cubicBezTo>
                  <a:pt x="78" y="35"/>
                  <a:pt x="78" y="35"/>
                  <a:pt x="78" y="35"/>
                </a:cubicBezTo>
                <a:cubicBezTo>
                  <a:pt x="78" y="34"/>
                  <a:pt x="78" y="34"/>
                  <a:pt x="78" y="34"/>
                </a:cubicBezTo>
                <a:lnTo>
                  <a:pt x="79" y="34"/>
                </a:lnTo>
                <a:close/>
                <a:moveTo>
                  <a:pt x="49" y="123"/>
                </a:moveTo>
                <a:cubicBezTo>
                  <a:pt x="48" y="123"/>
                  <a:pt x="46" y="123"/>
                  <a:pt x="46" y="124"/>
                </a:cubicBezTo>
                <a:cubicBezTo>
                  <a:pt x="48" y="124"/>
                  <a:pt x="50" y="124"/>
                  <a:pt x="49" y="123"/>
                </a:cubicBezTo>
                <a:close/>
                <a:moveTo>
                  <a:pt x="25" y="82"/>
                </a:moveTo>
                <a:cubicBezTo>
                  <a:pt x="25" y="83"/>
                  <a:pt x="24" y="83"/>
                  <a:pt x="24" y="84"/>
                </a:cubicBezTo>
                <a:cubicBezTo>
                  <a:pt x="24" y="85"/>
                  <a:pt x="24" y="85"/>
                  <a:pt x="24" y="85"/>
                </a:cubicBezTo>
                <a:cubicBezTo>
                  <a:pt x="24" y="85"/>
                  <a:pt x="24" y="85"/>
                  <a:pt x="24" y="85"/>
                </a:cubicBezTo>
                <a:cubicBezTo>
                  <a:pt x="23" y="85"/>
                  <a:pt x="23" y="86"/>
                  <a:pt x="23" y="86"/>
                </a:cubicBezTo>
                <a:cubicBezTo>
                  <a:pt x="23" y="87"/>
                  <a:pt x="23" y="87"/>
                  <a:pt x="23" y="87"/>
                </a:cubicBezTo>
                <a:cubicBezTo>
                  <a:pt x="23" y="86"/>
                  <a:pt x="23" y="86"/>
                  <a:pt x="23" y="86"/>
                </a:cubicBezTo>
                <a:cubicBezTo>
                  <a:pt x="23" y="86"/>
                  <a:pt x="24" y="86"/>
                  <a:pt x="24" y="85"/>
                </a:cubicBezTo>
                <a:cubicBezTo>
                  <a:pt x="24" y="85"/>
                  <a:pt x="24" y="85"/>
                  <a:pt x="24" y="85"/>
                </a:cubicBezTo>
                <a:cubicBezTo>
                  <a:pt x="24" y="84"/>
                  <a:pt x="24" y="84"/>
                  <a:pt x="24" y="84"/>
                </a:cubicBezTo>
                <a:cubicBezTo>
                  <a:pt x="25" y="84"/>
                  <a:pt x="25" y="83"/>
                  <a:pt x="25" y="82"/>
                </a:cubicBezTo>
                <a:close/>
                <a:moveTo>
                  <a:pt x="81" y="34"/>
                </a:moveTo>
                <a:cubicBezTo>
                  <a:pt x="82" y="33"/>
                  <a:pt x="83" y="32"/>
                  <a:pt x="83" y="31"/>
                </a:cubicBezTo>
                <a:cubicBezTo>
                  <a:pt x="84" y="30"/>
                  <a:pt x="83" y="31"/>
                  <a:pt x="83" y="31"/>
                </a:cubicBezTo>
                <a:cubicBezTo>
                  <a:pt x="82" y="32"/>
                  <a:pt x="82" y="33"/>
                  <a:pt x="81" y="34"/>
                </a:cubicBezTo>
                <a:close/>
                <a:moveTo>
                  <a:pt x="25" y="82"/>
                </a:moveTo>
                <a:cubicBezTo>
                  <a:pt x="27" y="82"/>
                  <a:pt x="27" y="81"/>
                  <a:pt x="27" y="79"/>
                </a:cubicBezTo>
                <a:cubicBezTo>
                  <a:pt x="27" y="78"/>
                  <a:pt x="26" y="81"/>
                  <a:pt x="26" y="82"/>
                </a:cubicBezTo>
                <a:cubicBezTo>
                  <a:pt x="26" y="82"/>
                  <a:pt x="25" y="82"/>
                  <a:pt x="25" y="82"/>
                </a:cubicBezTo>
                <a:close/>
                <a:moveTo>
                  <a:pt x="33" y="45"/>
                </a:moveTo>
                <a:cubicBezTo>
                  <a:pt x="33" y="44"/>
                  <a:pt x="34" y="42"/>
                  <a:pt x="33" y="42"/>
                </a:cubicBezTo>
                <a:cubicBezTo>
                  <a:pt x="32" y="42"/>
                  <a:pt x="32" y="43"/>
                  <a:pt x="32" y="44"/>
                </a:cubicBezTo>
                <a:cubicBezTo>
                  <a:pt x="32" y="44"/>
                  <a:pt x="32" y="45"/>
                  <a:pt x="33" y="45"/>
                </a:cubicBezTo>
                <a:close/>
                <a:moveTo>
                  <a:pt x="41" y="125"/>
                </a:moveTo>
                <a:cubicBezTo>
                  <a:pt x="42" y="123"/>
                  <a:pt x="42" y="123"/>
                  <a:pt x="42" y="123"/>
                </a:cubicBezTo>
                <a:cubicBezTo>
                  <a:pt x="41" y="124"/>
                  <a:pt x="39" y="124"/>
                  <a:pt x="38" y="125"/>
                </a:cubicBezTo>
                <a:cubicBezTo>
                  <a:pt x="39" y="125"/>
                  <a:pt x="40" y="125"/>
                  <a:pt x="41" y="125"/>
                </a:cubicBezTo>
                <a:close/>
                <a:moveTo>
                  <a:pt x="26" y="71"/>
                </a:moveTo>
                <a:cubicBezTo>
                  <a:pt x="25" y="72"/>
                  <a:pt x="25" y="72"/>
                  <a:pt x="25" y="72"/>
                </a:cubicBezTo>
                <a:cubicBezTo>
                  <a:pt x="25" y="72"/>
                  <a:pt x="25" y="72"/>
                  <a:pt x="25" y="72"/>
                </a:cubicBezTo>
                <a:cubicBezTo>
                  <a:pt x="25" y="73"/>
                  <a:pt x="24" y="73"/>
                  <a:pt x="24" y="73"/>
                </a:cubicBezTo>
                <a:cubicBezTo>
                  <a:pt x="24" y="74"/>
                  <a:pt x="24" y="74"/>
                  <a:pt x="24" y="74"/>
                </a:cubicBezTo>
                <a:cubicBezTo>
                  <a:pt x="24" y="75"/>
                  <a:pt x="24" y="75"/>
                  <a:pt x="24" y="75"/>
                </a:cubicBezTo>
                <a:cubicBezTo>
                  <a:pt x="23" y="75"/>
                  <a:pt x="23" y="76"/>
                  <a:pt x="23" y="76"/>
                </a:cubicBezTo>
                <a:cubicBezTo>
                  <a:pt x="22" y="77"/>
                  <a:pt x="22" y="77"/>
                  <a:pt x="22" y="77"/>
                </a:cubicBezTo>
                <a:cubicBezTo>
                  <a:pt x="22" y="77"/>
                  <a:pt x="22" y="77"/>
                  <a:pt x="22" y="77"/>
                </a:cubicBezTo>
                <a:cubicBezTo>
                  <a:pt x="21" y="78"/>
                  <a:pt x="21" y="78"/>
                  <a:pt x="21" y="78"/>
                </a:cubicBezTo>
                <a:cubicBezTo>
                  <a:pt x="22" y="77"/>
                  <a:pt x="22" y="77"/>
                  <a:pt x="22" y="77"/>
                </a:cubicBezTo>
                <a:cubicBezTo>
                  <a:pt x="22" y="77"/>
                  <a:pt x="22" y="77"/>
                  <a:pt x="22" y="77"/>
                </a:cubicBezTo>
                <a:cubicBezTo>
                  <a:pt x="23" y="76"/>
                  <a:pt x="23" y="76"/>
                  <a:pt x="23" y="76"/>
                </a:cubicBezTo>
                <a:cubicBezTo>
                  <a:pt x="23" y="76"/>
                  <a:pt x="24" y="75"/>
                  <a:pt x="24" y="75"/>
                </a:cubicBezTo>
                <a:cubicBezTo>
                  <a:pt x="24" y="74"/>
                  <a:pt x="24" y="74"/>
                  <a:pt x="24" y="74"/>
                </a:cubicBezTo>
                <a:cubicBezTo>
                  <a:pt x="24" y="73"/>
                  <a:pt x="24" y="73"/>
                  <a:pt x="24" y="73"/>
                </a:cubicBezTo>
                <a:cubicBezTo>
                  <a:pt x="25" y="73"/>
                  <a:pt x="25" y="73"/>
                  <a:pt x="25" y="72"/>
                </a:cubicBezTo>
                <a:cubicBezTo>
                  <a:pt x="25" y="72"/>
                  <a:pt x="25" y="72"/>
                  <a:pt x="25" y="72"/>
                </a:cubicBezTo>
                <a:lnTo>
                  <a:pt x="26" y="71"/>
                </a:lnTo>
                <a:close/>
                <a:moveTo>
                  <a:pt x="24" y="80"/>
                </a:moveTo>
                <a:cubicBezTo>
                  <a:pt x="24" y="80"/>
                  <a:pt x="23" y="81"/>
                  <a:pt x="23" y="81"/>
                </a:cubicBezTo>
                <a:cubicBezTo>
                  <a:pt x="22" y="82"/>
                  <a:pt x="22" y="83"/>
                  <a:pt x="22" y="84"/>
                </a:cubicBezTo>
                <a:cubicBezTo>
                  <a:pt x="21" y="84"/>
                  <a:pt x="20" y="85"/>
                  <a:pt x="21" y="86"/>
                </a:cubicBezTo>
                <a:cubicBezTo>
                  <a:pt x="22" y="84"/>
                  <a:pt x="22" y="84"/>
                  <a:pt x="22" y="84"/>
                </a:cubicBezTo>
                <a:cubicBezTo>
                  <a:pt x="23" y="83"/>
                  <a:pt x="23" y="82"/>
                  <a:pt x="23" y="81"/>
                </a:cubicBezTo>
                <a:lnTo>
                  <a:pt x="24" y="80"/>
                </a:lnTo>
                <a:close/>
                <a:moveTo>
                  <a:pt x="114" y="12"/>
                </a:moveTo>
                <a:cubicBezTo>
                  <a:pt x="117" y="9"/>
                  <a:pt x="117" y="9"/>
                  <a:pt x="117" y="9"/>
                </a:cubicBezTo>
                <a:cubicBezTo>
                  <a:pt x="116" y="9"/>
                  <a:pt x="115" y="9"/>
                  <a:pt x="115" y="10"/>
                </a:cubicBezTo>
                <a:cubicBezTo>
                  <a:pt x="114" y="10"/>
                  <a:pt x="114" y="11"/>
                  <a:pt x="114" y="12"/>
                </a:cubicBezTo>
                <a:close/>
                <a:moveTo>
                  <a:pt x="15" y="95"/>
                </a:moveTo>
                <a:cubicBezTo>
                  <a:pt x="16" y="94"/>
                  <a:pt x="18" y="92"/>
                  <a:pt x="17" y="90"/>
                </a:cubicBezTo>
                <a:cubicBezTo>
                  <a:pt x="17" y="92"/>
                  <a:pt x="15" y="93"/>
                  <a:pt x="15" y="95"/>
                </a:cubicBezTo>
                <a:close/>
                <a:moveTo>
                  <a:pt x="74" y="120"/>
                </a:moveTo>
                <a:cubicBezTo>
                  <a:pt x="76" y="118"/>
                  <a:pt x="77" y="116"/>
                  <a:pt x="78" y="115"/>
                </a:cubicBezTo>
                <a:cubicBezTo>
                  <a:pt x="79" y="115"/>
                  <a:pt x="79" y="114"/>
                  <a:pt x="79" y="113"/>
                </a:cubicBezTo>
                <a:cubicBezTo>
                  <a:pt x="77" y="115"/>
                  <a:pt x="75" y="118"/>
                  <a:pt x="74" y="120"/>
                </a:cubicBezTo>
                <a:close/>
                <a:moveTo>
                  <a:pt x="108" y="178"/>
                </a:moveTo>
                <a:cubicBezTo>
                  <a:pt x="109" y="177"/>
                  <a:pt x="109" y="176"/>
                  <a:pt x="109" y="175"/>
                </a:cubicBezTo>
                <a:cubicBezTo>
                  <a:pt x="110" y="175"/>
                  <a:pt x="111" y="173"/>
                  <a:pt x="110" y="174"/>
                </a:cubicBezTo>
                <a:cubicBezTo>
                  <a:pt x="109" y="175"/>
                  <a:pt x="107" y="176"/>
                  <a:pt x="107" y="178"/>
                </a:cubicBezTo>
                <a:cubicBezTo>
                  <a:pt x="107" y="178"/>
                  <a:pt x="108" y="178"/>
                  <a:pt x="108" y="178"/>
                </a:cubicBezTo>
                <a:close/>
                <a:moveTo>
                  <a:pt x="34" y="30"/>
                </a:moveTo>
                <a:cubicBezTo>
                  <a:pt x="34" y="30"/>
                  <a:pt x="34" y="30"/>
                  <a:pt x="34" y="30"/>
                </a:cubicBezTo>
                <a:cubicBezTo>
                  <a:pt x="33" y="31"/>
                  <a:pt x="33" y="31"/>
                  <a:pt x="33" y="31"/>
                </a:cubicBezTo>
                <a:cubicBezTo>
                  <a:pt x="33" y="31"/>
                  <a:pt x="33" y="31"/>
                  <a:pt x="33" y="31"/>
                </a:cubicBezTo>
                <a:cubicBezTo>
                  <a:pt x="32" y="32"/>
                  <a:pt x="32" y="32"/>
                  <a:pt x="31" y="33"/>
                </a:cubicBezTo>
                <a:cubicBezTo>
                  <a:pt x="31" y="34"/>
                  <a:pt x="31" y="34"/>
                  <a:pt x="31" y="34"/>
                </a:cubicBezTo>
                <a:cubicBezTo>
                  <a:pt x="31" y="34"/>
                  <a:pt x="30" y="34"/>
                  <a:pt x="30" y="35"/>
                </a:cubicBezTo>
                <a:cubicBezTo>
                  <a:pt x="30" y="35"/>
                  <a:pt x="30" y="35"/>
                  <a:pt x="30" y="35"/>
                </a:cubicBezTo>
                <a:cubicBezTo>
                  <a:pt x="29" y="35"/>
                  <a:pt x="29" y="36"/>
                  <a:pt x="29" y="37"/>
                </a:cubicBezTo>
                <a:cubicBezTo>
                  <a:pt x="29" y="38"/>
                  <a:pt x="29" y="38"/>
                  <a:pt x="29" y="38"/>
                </a:cubicBezTo>
                <a:cubicBezTo>
                  <a:pt x="28" y="38"/>
                  <a:pt x="28" y="38"/>
                  <a:pt x="28" y="38"/>
                </a:cubicBezTo>
                <a:cubicBezTo>
                  <a:pt x="28" y="39"/>
                  <a:pt x="28" y="39"/>
                  <a:pt x="28" y="39"/>
                </a:cubicBezTo>
                <a:cubicBezTo>
                  <a:pt x="27" y="39"/>
                  <a:pt x="27" y="39"/>
                  <a:pt x="27" y="39"/>
                </a:cubicBezTo>
                <a:cubicBezTo>
                  <a:pt x="27" y="40"/>
                  <a:pt x="27" y="40"/>
                  <a:pt x="27" y="40"/>
                </a:cubicBezTo>
                <a:cubicBezTo>
                  <a:pt x="27" y="39"/>
                  <a:pt x="27" y="39"/>
                  <a:pt x="27" y="39"/>
                </a:cubicBezTo>
                <a:cubicBezTo>
                  <a:pt x="28" y="39"/>
                  <a:pt x="28" y="39"/>
                  <a:pt x="28" y="39"/>
                </a:cubicBezTo>
                <a:cubicBezTo>
                  <a:pt x="28" y="38"/>
                  <a:pt x="28" y="38"/>
                  <a:pt x="28" y="38"/>
                </a:cubicBezTo>
                <a:cubicBezTo>
                  <a:pt x="29" y="38"/>
                  <a:pt x="29" y="38"/>
                  <a:pt x="29" y="38"/>
                </a:cubicBezTo>
                <a:cubicBezTo>
                  <a:pt x="29" y="37"/>
                  <a:pt x="29" y="37"/>
                  <a:pt x="29" y="37"/>
                </a:cubicBezTo>
                <a:cubicBezTo>
                  <a:pt x="30" y="37"/>
                  <a:pt x="30" y="36"/>
                  <a:pt x="30" y="35"/>
                </a:cubicBezTo>
                <a:cubicBezTo>
                  <a:pt x="30" y="35"/>
                  <a:pt x="30" y="35"/>
                  <a:pt x="30" y="35"/>
                </a:cubicBezTo>
                <a:cubicBezTo>
                  <a:pt x="31" y="35"/>
                  <a:pt x="31" y="34"/>
                  <a:pt x="31" y="34"/>
                </a:cubicBezTo>
                <a:cubicBezTo>
                  <a:pt x="31" y="33"/>
                  <a:pt x="31" y="33"/>
                  <a:pt x="31" y="33"/>
                </a:cubicBezTo>
                <a:cubicBezTo>
                  <a:pt x="32" y="33"/>
                  <a:pt x="33" y="32"/>
                  <a:pt x="33" y="31"/>
                </a:cubicBezTo>
                <a:cubicBezTo>
                  <a:pt x="33" y="31"/>
                  <a:pt x="33" y="31"/>
                  <a:pt x="33" y="31"/>
                </a:cubicBezTo>
                <a:cubicBezTo>
                  <a:pt x="34" y="30"/>
                  <a:pt x="34" y="30"/>
                  <a:pt x="34" y="30"/>
                </a:cubicBezTo>
                <a:close/>
                <a:moveTo>
                  <a:pt x="26" y="67"/>
                </a:moveTo>
                <a:cubicBezTo>
                  <a:pt x="27" y="66"/>
                  <a:pt x="29" y="65"/>
                  <a:pt x="29" y="64"/>
                </a:cubicBezTo>
                <a:cubicBezTo>
                  <a:pt x="30" y="63"/>
                  <a:pt x="30" y="62"/>
                  <a:pt x="29" y="62"/>
                </a:cubicBezTo>
                <a:cubicBezTo>
                  <a:pt x="28" y="64"/>
                  <a:pt x="27" y="65"/>
                  <a:pt x="26" y="67"/>
                </a:cubicBezTo>
                <a:close/>
                <a:moveTo>
                  <a:pt x="111" y="168"/>
                </a:moveTo>
                <a:cubicBezTo>
                  <a:pt x="113" y="167"/>
                  <a:pt x="114" y="164"/>
                  <a:pt x="115" y="163"/>
                </a:cubicBezTo>
                <a:cubicBezTo>
                  <a:pt x="116" y="162"/>
                  <a:pt x="114" y="163"/>
                  <a:pt x="114" y="163"/>
                </a:cubicBezTo>
                <a:cubicBezTo>
                  <a:pt x="113" y="164"/>
                  <a:pt x="112" y="166"/>
                  <a:pt x="111" y="168"/>
                </a:cubicBezTo>
                <a:cubicBezTo>
                  <a:pt x="111" y="167"/>
                  <a:pt x="110" y="170"/>
                  <a:pt x="111" y="168"/>
                </a:cubicBezTo>
                <a:close/>
                <a:moveTo>
                  <a:pt x="103" y="178"/>
                </a:moveTo>
                <a:cubicBezTo>
                  <a:pt x="105" y="177"/>
                  <a:pt x="105" y="175"/>
                  <a:pt x="106" y="173"/>
                </a:cubicBezTo>
                <a:cubicBezTo>
                  <a:pt x="101" y="179"/>
                  <a:pt x="101" y="179"/>
                  <a:pt x="101" y="179"/>
                </a:cubicBezTo>
                <a:cubicBezTo>
                  <a:pt x="102" y="178"/>
                  <a:pt x="103" y="178"/>
                  <a:pt x="103" y="178"/>
                </a:cubicBezTo>
                <a:close/>
                <a:moveTo>
                  <a:pt x="21" y="105"/>
                </a:moveTo>
                <a:cubicBezTo>
                  <a:pt x="20" y="106"/>
                  <a:pt x="20" y="106"/>
                  <a:pt x="20" y="106"/>
                </a:cubicBezTo>
                <a:cubicBezTo>
                  <a:pt x="19" y="106"/>
                  <a:pt x="19" y="107"/>
                  <a:pt x="19" y="109"/>
                </a:cubicBezTo>
                <a:cubicBezTo>
                  <a:pt x="18" y="109"/>
                  <a:pt x="17" y="110"/>
                  <a:pt x="17" y="111"/>
                </a:cubicBezTo>
                <a:cubicBezTo>
                  <a:pt x="17" y="112"/>
                  <a:pt x="15" y="113"/>
                  <a:pt x="16" y="114"/>
                </a:cubicBezTo>
                <a:cubicBezTo>
                  <a:pt x="17" y="112"/>
                  <a:pt x="19" y="111"/>
                  <a:pt x="19" y="109"/>
                </a:cubicBezTo>
                <a:cubicBezTo>
                  <a:pt x="20" y="108"/>
                  <a:pt x="20" y="107"/>
                  <a:pt x="20" y="106"/>
                </a:cubicBezTo>
                <a:lnTo>
                  <a:pt x="21" y="105"/>
                </a:lnTo>
                <a:close/>
                <a:moveTo>
                  <a:pt x="79" y="30"/>
                </a:moveTo>
                <a:cubicBezTo>
                  <a:pt x="84" y="22"/>
                  <a:pt x="84" y="22"/>
                  <a:pt x="84" y="22"/>
                </a:cubicBezTo>
                <a:cubicBezTo>
                  <a:pt x="85" y="22"/>
                  <a:pt x="84" y="21"/>
                  <a:pt x="84" y="21"/>
                </a:cubicBezTo>
                <a:lnTo>
                  <a:pt x="79" y="30"/>
                </a:lnTo>
                <a:close/>
                <a:moveTo>
                  <a:pt x="112" y="19"/>
                </a:moveTo>
                <a:cubicBezTo>
                  <a:pt x="114" y="18"/>
                  <a:pt x="116" y="15"/>
                  <a:pt x="118" y="14"/>
                </a:cubicBezTo>
                <a:cubicBezTo>
                  <a:pt x="119" y="13"/>
                  <a:pt x="118" y="12"/>
                  <a:pt x="118" y="11"/>
                </a:cubicBezTo>
                <a:cubicBezTo>
                  <a:pt x="116" y="14"/>
                  <a:pt x="114" y="16"/>
                  <a:pt x="112" y="19"/>
                </a:cubicBezTo>
                <a:close/>
                <a:moveTo>
                  <a:pt x="21" y="102"/>
                </a:moveTo>
                <a:cubicBezTo>
                  <a:pt x="22" y="101"/>
                  <a:pt x="23" y="98"/>
                  <a:pt x="25" y="97"/>
                </a:cubicBezTo>
                <a:cubicBezTo>
                  <a:pt x="26" y="97"/>
                  <a:pt x="26" y="94"/>
                  <a:pt x="26" y="93"/>
                </a:cubicBezTo>
                <a:lnTo>
                  <a:pt x="21" y="102"/>
                </a:lnTo>
                <a:close/>
                <a:moveTo>
                  <a:pt x="65" y="117"/>
                </a:moveTo>
                <a:cubicBezTo>
                  <a:pt x="63" y="118"/>
                  <a:pt x="61" y="120"/>
                  <a:pt x="60" y="122"/>
                </a:cubicBezTo>
                <a:cubicBezTo>
                  <a:pt x="59" y="122"/>
                  <a:pt x="60" y="123"/>
                  <a:pt x="60" y="124"/>
                </a:cubicBezTo>
                <a:cubicBezTo>
                  <a:pt x="62" y="122"/>
                  <a:pt x="64" y="119"/>
                  <a:pt x="65" y="117"/>
                </a:cubicBezTo>
                <a:close/>
                <a:moveTo>
                  <a:pt x="80" y="56"/>
                </a:moveTo>
                <a:cubicBezTo>
                  <a:pt x="80" y="56"/>
                  <a:pt x="81" y="56"/>
                  <a:pt x="81" y="56"/>
                </a:cubicBezTo>
                <a:cubicBezTo>
                  <a:pt x="84" y="50"/>
                  <a:pt x="84" y="50"/>
                  <a:pt x="84" y="50"/>
                </a:cubicBezTo>
                <a:cubicBezTo>
                  <a:pt x="84" y="50"/>
                  <a:pt x="83" y="47"/>
                  <a:pt x="83" y="48"/>
                </a:cubicBezTo>
                <a:cubicBezTo>
                  <a:pt x="79" y="56"/>
                  <a:pt x="79" y="56"/>
                  <a:pt x="79" y="56"/>
                </a:cubicBezTo>
                <a:cubicBezTo>
                  <a:pt x="79" y="56"/>
                  <a:pt x="79" y="57"/>
                  <a:pt x="80" y="56"/>
                </a:cubicBezTo>
                <a:close/>
                <a:moveTo>
                  <a:pt x="129" y="107"/>
                </a:moveTo>
                <a:cubicBezTo>
                  <a:pt x="129" y="106"/>
                  <a:pt x="131" y="105"/>
                  <a:pt x="131" y="104"/>
                </a:cubicBezTo>
                <a:cubicBezTo>
                  <a:pt x="131" y="103"/>
                  <a:pt x="132" y="101"/>
                  <a:pt x="131" y="102"/>
                </a:cubicBezTo>
                <a:cubicBezTo>
                  <a:pt x="127" y="108"/>
                  <a:pt x="127" y="108"/>
                  <a:pt x="127" y="108"/>
                </a:cubicBezTo>
                <a:cubicBezTo>
                  <a:pt x="127" y="108"/>
                  <a:pt x="126" y="109"/>
                  <a:pt x="127" y="109"/>
                </a:cubicBezTo>
                <a:cubicBezTo>
                  <a:pt x="128" y="109"/>
                  <a:pt x="130" y="109"/>
                  <a:pt x="129" y="107"/>
                </a:cubicBezTo>
                <a:close/>
                <a:moveTo>
                  <a:pt x="76" y="151"/>
                </a:moveTo>
                <a:cubicBezTo>
                  <a:pt x="72" y="156"/>
                  <a:pt x="72" y="156"/>
                  <a:pt x="72" y="156"/>
                </a:cubicBezTo>
                <a:cubicBezTo>
                  <a:pt x="71" y="157"/>
                  <a:pt x="71" y="159"/>
                  <a:pt x="72" y="161"/>
                </a:cubicBezTo>
                <a:lnTo>
                  <a:pt x="76" y="151"/>
                </a:lnTo>
                <a:close/>
                <a:moveTo>
                  <a:pt x="99" y="177"/>
                </a:moveTo>
                <a:cubicBezTo>
                  <a:pt x="100" y="176"/>
                  <a:pt x="100" y="175"/>
                  <a:pt x="100" y="174"/>
                </a:cubicBezTo>
                <a:cubicBezTo>
                  <a:pt x="100" y="174"/>
                  <a:pt x="102" y="171"/>
                  <a:pt x="101" y="172"/>
                </a:cubicBezTo>
                <a:cubicBezTo>
                  <a:pt x="95" y="180"/>
                  <a:pt x="95" y="180"/>
                  <a:pt x="95" y="180"/>
                </a:cubicBezTo>
                <a:cubicBezTo>
                  <a:pt x="97" y="179"/>
                  <a:pt x="98" y="178"/>
                  <a:pt x="100" y="179"/>
                </a:cubicBezTo>
                <a:cubicBezTo>
                  <a:pt x="100" y="179"/>
                  <a:pt x="99" y="178"/>
                  <a:pt x="99" y="177"/>
                </a:cubicBezTo>
                <a:close/>
                <a:moveTo>
                  <a:pt x="75" y="162"/>
                </a:moveTo>
                <a:cubicBezTo>
                  <a:pt x="74" y="161"/>
                  <a:pt x="73" y="163"/>
                  <a:pt x="72" y="162"/>
                </a:cubicBezTo>
                <a:cubicBezTo>
                  <a:pt x="71" y="161"/>
                  <a:pt x="71" y="162"/>
                  <a:pt x="71" y="162"/>
                </a:cubicBezTo>
                <a:cubicBezTo>
                  <a:pt x="71" y="165"/>
                  <a:pt x="71" y="167"/>
                  <a:pt x="71" y="170"/>
                </a:cubicBezTo>
                <a:cubicBezTo>
                  <a:pt x="70" y="170"/>
                  <a:pt x="70" y="170"/>
                  <a:pt x="70" y="170"/>
                </a:cubicBezTo>
                <a:cubicBezTo>
                  <a:pt x="71" y="171"/>
                  <a:pt x="71" y="170"/>
                  <a:pt x="71" y="170"/>
                </a:cubicBezTo>
                <a:cubicBezTo>
                  <a:pt x="73" y="167"/>
                  <a:pt x="74" y="164"/>
                  <a:pt x="75" y="162"/>
                </a:cubicBezTo>
                <a:close/>
                <a:moveTo>
                  <a:pt x="77" y="162"/>
                </a:moveTo>
                <a:cubicBezTo>
                  <a:pt x="79" y="160"/>
                  <a:pt x="81" y="157"/>
                  <a:pt x="82" y="155"/>
                </a:cubicBezTo>
                <a:cubicBezTo>
                  <a:pt x="83" y="154"/>
                  <a:pt x="83" y="152"/>
                  <a:pt x="83" y="151"/>
                </a:cubicBezTo>
                <a:cubicBezTo>
                  <a:pt x="80" y="155"/>
                  <a:pt x="79" y="158"/>
                  <a:pt x="77" y="162"/>
                </a:cubicBezTo>
                <a:cubicBezTo>
                  <a:pt x="77" y="162"/>
                  <a:pt x="77" y="162"/>
                  <a:pt x="77" y="162"/>
                </a:cubicBezTo>
                <a:close/>
                <a:moveTo>
                  <a:pt x="22" y="53"/>
                </a:moveTo>
                <a:cubicBezTo>
                  <a:pt x="26" y="49"/>
                  <a:pt x="29" y="43"/>
                  <a:pt x="32" y="39"/>
                </a:cubicBezTo>
                <a:cubicBezTo>
                  <a:pt x="28" y="43"/>
                  <a:pt x="25" y="48"/>
                  <a:pt x="22" y="52"/>
                </a:cubicBezTo>
                <a:cubicBezTo>
                  <a:pt x="22" y="53"/>
                  <a:pt x="22" y="53"/>
                  <a:pt x="22" y="53"/>
                </a:cubicBezTo>
                <a:close/>
                <a:moveTo>
                  <a:pt x="77" y="154"/>
                </a:moveTo>
                <a:cubicBezTo>
                  <a:pt x="79" y="151"/>
                  <a:pt x="82" y="149"/>
                  <a:pt x="83" y="146"/>
                </a:cubicBezTo>
                <a:cubicBezTo>
                  <a:pt x="83" y="145"/>
                  <a:pt x="83" y="143"/>
                  <a:pt x="83" y="142"/>
                </a:cubicBezTo>
                <a:lnTo>
                  <a:pt x="77" y="154"/>
                </a:lnTo>
                <a:close/>
                <a:moveTo>
                  <a:pt x="71" y="180"/>
                </a:moveTo>
                <a:cubicBezTo>
                  <a:pt x="72" y="178"/>
                  <a:pt x="73" y="176"/>
                  <a:pt x="74" y="174"/>
                </a:cubicBezTo>
                <a:cubicBezTo>
                  <a:pt x="74" y="174"/>
                  <a:pt x="73" y="174"/>
                  <a:pt x="73" y="174"/>
                </a:cubicBezTo>
                <a:cubicBezTo>
                  <a:pt x="71" y="174"/>
                  <a:pt x="72" y="173"/>
                  <a:pt x="73" y="172"/>
                </a:cubicBezTo>
                <a:cubicBezTo>
                  <a:pt x="72" y="172"/>
                  <a:pt x="71" y="172"/>
                  <a:pt x="71" y="172"/>
                </a:cubicBezTo>
                <a:cubicBezTo>
                  <a:pt x="71" y="174"/>
                  <a:pt x="69" y="177"/>
                  <a:pt x="70" y="179"/>
                </a:cubicBezTo>
                <a:cubicBezTo>
                  <a:pt x="70" y="180"/>
                  <a:pt x="71" y="179"/>
                  <a:pt x="71" y="180"/>
                </a:cubicBezTo>
                <a:close/>
                <a:moveTo>
                  <a:pt x="76" y="49"/>
                </a:moveTo>
                <a:cubicBezTo>
                  <a:pt x="79" y="46"/>
                  <a:pt x="81" y="43"/>
                  <a:pt x="83" y="40"/>
                </a:cubicBezTo>
                <a:cubicBezTo>
                  <a:pt x="84" y="40"/>
                  <a:pt x="84" y="38"/>
                  <a:pt x="83" y="37"/>
                </a:cubicBezTo>
                <a:cubicBezTo>
                  <a:pt x="81" y="41"/>
                  <a:pt x="79" y="45"/>
                  <a:pt x="76" y="49"/>
                </a:cubicBezTo>
                <a:close/>
                <a:moveTo>
                  <a:pt x="104" y="173"/>
                </a:moveTo>
                <a:cubicBezTo>
                  <a:pt x="106" y="170"/>
                  <a:pt x="109" y="166"/>
                  <a:pt x="111" y="163"/>
                </a:cubicBezTo>
                <a:cubicBezTo>
                  <a:pt x="110" y="163"/>
                  <a:pt x="109" y="163"/>
                  <a:pt x="109" y="163"/>
                </a:cubicBezTo>
                <a:cubicBezTo>
                  <a:pt x="107" y="166"/>
                  <a:pt x="105" y="169"/>
                  <a:pt x="103" y="172"/>
                </a:cubicBezTo>
                <a:cubicBezTo>
                  <a:pt x="103" y="172"/>
                  <a:pt x="103" y="173"/>
                  <a:pt x="104" y="173"/>
                </a:cubicBezTo>
                <a:close/>
                <a:moveTo>
                  <a:pt x="97" y="174"/>
                </a:moveTo>
                <a:cubicBezTo>
                  <a:pt x="106" y="163"/>
                  <a:pt x="106" y="163"/>
                  <a:pt x="106" y="163"/>
                </a:cubicBezTo>
                <a:cubicBezTo>
                  <a:pt x="101" y="163"/>
                  <a:pt x="101" y="163"/>
                  <a:pt x="101" y="163"/>
                </a:cubicBezTo>
                <a:cubicBezTo>
                  <a:pt x="100" y="167"/>
                  <a:pt x="99" y="170"/>
                  <a:pt x="97" y="174"/>
                </a:cubicBezTo>
                <a:cubicBezTo>
                  <a:pt x="97" y="174"/>
                  <a:pt x="96" y="176"/>
                  <a:pt x="97" y="174"/>
                </a:cubicBezTo>
                <a:close/>
                <a:moveTo>
                  <a:pt x="21" y="68"/>
                </a:moveTo>
                <a:cubicBezTo>
                  <a:pt x="23" y="65"/>
                  <a:pt x="26" y="62"/>
                  <a:pt x="29" y="58"/>
                </a:cubicBezTo>
                <a:cubicBezTo>
                  <a:pt x="29" y="58"/>
                  <a:pt x="31" y="59"/>
                  <a:pt x="31" y="58"/>
                </a:cubicBezTo>
                <a:cubicBezTo>
                  <a:pt x="31" y="55"/>
                  <a:pt x="31" y="53"/>
                  <a:pt x="31" y="51"/>
                </a:cubicBezTo>
                <a:cubicBezTo>
                  <a:pt x="28" y="57"/>
                  <a:pt x="24" y="62"/>
                  <a:pt x="21" y="67"/>
                </a:cubicBezTo>
                <a:cubicBezTo>
                  <a:pt x="21" y="68"/>
                  <a:pt x="21" y="68"/>
                  <a:pt x="21" y="68"/>
                </a:cubicBezTo>
                <a:close/>
                <a:moveTo>
                  <a:pt x="111" y="177"/>
                </a:moveTo>
                <a:cubicBezTo>
                  <a:pt x="115" y="172"/>
                  <a:pt x="119" y="167"/>
                  <a:pt x="122" y="161"/>
                </a:cubicBezTo>
                <a:cubicBezTo>
                  <a:pt x="117" y="162"/>
                  <a:pt x="116" y="166"/>
                  <a:pt x="115" y="169"/>
                </a:cubicBezTo>
                <a:cubicBezTo>
                  <a:pt x="114" y="172"/>
                  <a:pt x="112" y="174"/>
                  <a:pt x="111" y="177"/>
                </a:cubicBezTo>
                <a:close/>
                <a:moveTo>
                  <a:pt x="14" y="123"/>
                </a:moveTo>
                <a:cubicBezTo>
                  <a:pt x="15" y="122"/>
                  <a:pt x="16" y="120"/>
                  <a:pt x="17" y="119"/>
                </a:cubicBezTo>
                <a:cubicBezTo>
                  <a:pt x="21" y="114"/>
                  <a:pt x="25" y="107"/>
                  <a:pt x="25" y="100"/>
                </a:cubicBezTo>
                <a:cubicBezTo>
                  <a:pt x="22" y="107"/>
                  <a:pt x="18" y="115"/>
                  <a:pt x="14" y="122"/>
                </a:cubicBezTo>
                <a:cubicBezTo>
                  <a:pt x="14" y="123"/>
                  <a:pt x="14" y="124"/>
                  <a:pt x="14" y="123"/>
                </a:cubicBezTo>
                <a:close/>
                <a:moveTo>
                  <a:pt x="47" y="121"/>
                </a:moveTo>
                <a:cubicBezTo>
                  <a:pt x="55" y="111"/>
                  <a:pt x="55" y="111"/>
                  <a:pt x="55" y="111"/>
                </a:cubicBezTo>
                <a:cubicBezTo>
                  <a:pt x="57" y="110"/>
                  <a:pt x="59" y="108"/>
                  <a:pt x="60" y="105"/>
                </a:cubicBezTo>
                <a:cubicBezTo>
                  <a:pt x="58" y="106"/>
                  <a:pt x="56" y="106"/>
                  <a:pt x="55" y="107"/>
                </a:cubicBezTo>
                <a:cubicBezTo>
                  <a:pt x="52" y="111"/>
                  <a:pt x="49" y="116"/>
                  <a:pt x="45" y="121"/>
                </a:cubicBezTo>
                <a:cubicBezTo>
                  <a:pt x="45" y="121"/>
                  <a:pt x="46" y="121"/>
                  <a:pt x="47" y="121"/>
                </a:cubicBezTo>
                <a:close/>
                <a:moveTo>
                  <a:pt x="72" y="117"/>
                </a:moveTo>
                <a:cubicBezTo>
                  <a:pt x="76" y="113"/>
                  <a:pt x="79" y="109"/>
                  <a:pt x="83" y="106"/>
                </a:cubicBezTo>
                <a:cubicBezTo>
                  <a:pt x="83" y="105"/>
                  <a:pt x="83" y="104"/>
                  <a:pt x="83" y="103"/>
                </a:cubicBezTo>
                <a:cubicBezTo>
                  <a:pt x="80" y="103"/>
                  <a:pt x="78" y="103"/>
                  <a:pt x="76" y="103"/>
                </a:cubicBezTo>
                <a:cubicBezTo>
                  <a:pt x="75" y="103"/>
                  <a:pt x="77" y="104"/>
                  <a:pt x="76" y="105"/>
                </a:cubicBezTo>
                <a:cubicBezTo>
                  <a:pt x="68" y="116"/>
                  <a:pt x="68" y="116"/>
                  <a:pt x="68" y="116"/>
                </a:cubicBezTo>
                <a:cubicBezTo>
                  <a:pt x="71" y="113"/>
                  <a:pt x="74" y="111"/>
                  <a:pt x="76" y="108"/>
                </a:cubicBezTo>
                <a:cubicBezTo>
                  <a:pt x="77" y="107"/>
                  <a:pt x="79" y="108"/>
                  <a:pt x="78" y="109"/>
                </a:cubicBezTo>
                <a:lnTo>
                  <a:pt x="72" y="117"/>
                </a:lnTo>
                <a:close/>
                <a:moveTo>
                  <a:pt x="84" y="62"/>
                </a:moveTo>
                <a:cubicBezTo>
                  <a:pt x="84" y="59"/>
                  <a:pt x="84" y="56"/>
                  <a:pt x="84" y="53"/>
                </a:cubicBezTo>
                <a:cubicBezTo>
                  <a:pt x="79" y="63"/>
                  <a:pt x="79" y="63"/>
                  <a:pt x="79" y="63"/>
                </a:cubicBezTo>
                <a:cubicBezTo>
                  <a:pt x="78" y="62"/>
                  <a:pt x="78" y="61"/>
                  <a:pt x="79" y="61"/>
                </a:cubicBezTo>
                <a:cubicBezTo>
                  <a:pt x="80" y="59"/>
                  <a:pt x="77" y="59"/>
                  <a:pt x="77" y="58"/>
                </a:cubicBezTo>
                <a:cubicBezTo>
                  <a:pt x="78" y="53"/>
                  <a:pt x="81" y="49"/>
                  <a:pt x="83" y="45"/>
                </a:cubicBezTo>
                <a:cubicBezTo>
                  <a:pt x="83" y="45"/>
                  <a:pt x="84" y="42"/>
                  <a:pt x="83" y="44"/>
                </a:cubicBezTo>
                <a:cubicBezTo>
                  <a:pt x="81" y="47"/>
                  <a:pt x="79" y="49"/>
                  <a:pt x="76" y="52"/>
                </a:cubicBezTo>
                <a:cubicBezTo>
                  <a:pt x="76" y="56"/>
                  <a:pt x="76" y="60"/>
                  <a:pt x="76" y="64"/>
                </a:cubicBezTo>
                <a:cubicBezTo>
                  <a:pt x="78" y="63"/>
                  <a:pt x="82" y="63"/>
                  <a:pt x="84" y="62"/>
                </a:cubicBezTo>
                <a:close/>
                <a:moveTo>
                  <a:pt x="54" y="120"/>
                </a:moveTo>
                <a:cubicBezTo>
                  <a:pt x="58" y="116"/>
                  <a:pt x="63" y="111"/>
                  <a:pt x="67" y="106"/>
                </a:cubicBezTo>
                <a:cubicBezTo>
                  <a:pt x="67" y="105"/>
                  <a:pt x="68" y="107"/>
                  <a:pt x="68" y="107"/>
                </a:cubicBezTo>
                <a:cubicBezTo>
                  <a:pt x="61" y="116"/>
                  <a:pt x="61" y="116"/>
                  <a:pt x="61" y="116"/>
                </a:cubicBezTo>
                <a:cubicBezTo>
                  <a:pt x="61" y="116"/>
                  <a:pt x="61" y="117"/>
                  <a:pt x="62" y="116"/>
                </a:cubicBezTo>
                <a:cubicBezTo>
                  <a:pt x="66" y="112"/>
                  <a:pt x="70" y="107"/>
                  <a:pt x="75" y="103"/>
                </a:cubicBezTo>
                <a:cubicBezTo>
                  <a:pt x="71" y="104"/>
                  <a:pt x="67" y="104"/>
                  <a:pt x="62" y="105"/>
                </a:cubicBezTo>
                <a:cubicBezTo>
                  <a:pt x="61" y="105"/>
                  <a:pt x="62" y="106"/>
                  <a:pt x="62" y="106"/>
                </a:cubicBezTo>
                <a:cubicBezTo>
                  <a:pt x="53" y="120"/>
                  <a:pt x="53" y="120"/>
                  <a:pt x="53" y="120"/>
                </a:cubicBezTo>
                <a:cubicBezTo>
                  <a:pt x="53" y="121"/>
                  <a:pt x="53" y="121"/>
                  <a:pt x="54" y="120"/>
                </a:cubicBezTo>
                <a:close/>
                <a:moveTo>
                  <a:pt x="133" y="105"/>
                </a:moveTo>
                <a:cubicBezTo>
                  <a:pt x="134" y="104"/>
                  <a:pt x="135" y="103"/>
                  <a:pt x="136" y="102"/>
                </a:cubicBezTo>
                <a:cubicBezTo>
                  <a:pt x="137" y="100"/>
                  <a:pt x="139" y="97"/>
                  <a:pt x="140" y="94"/>
                </a:cubicBezTo>
                <a:cubicBezTo>
                  <a:pt x="134" y="96"/>
                  <a:pt x="129" y="97"/>
                  <a:pt x="123" y="97"/>
                </a:cubicBezTo>
                <a:cubicBezTo>
                  <a:pt x="123" y="98"/>
                  <a:pt x="123" y="98"/>
                  <a:pt x="123" y="98"/>
                </a:cubicBezTo>
                <a:cubicBezTo>
                  <a:pt x="122" y="100"/>
                  <a:pt x="123" y="104"/>
                  <a:pt x="123" y="106"/>
                </a:cubicBezTo>
                <a:cubicBezTo>
                  <a:pt x="123" y="105"/>
                  <a:pt x="124" y="104"/>
                  <a:pt x="124" y="104"/>
                </a:cubicBezTo>
                <a:cubicBezTo>
                  <a:pt x="124" y="102"/>
                  <a:pt x="125" y="99"/>
                  <a:pt x="126" y="98"/>
                </a:cubicBezTo>
                <a:cubicBezTo>
                  <a:pt x="127" y="98"/>
                  <a:pt x="128" y="99"/>
                  <a:pt x="128" y="99"/>
                </a:cubicBezTo>
                <a:cubicBezTo>
                  <a:pt x="127" y="102"/>
                  <a:pt x="126" y="105"/>
                  <a:pt x="124" y="107"/>
                </a:cubicBezTo>
                <a:cubicBezTo>
                  <a:pt x="124" y="108"/>
                  <a:pt x="124" y="108"/>
                  <a:pt x="124" y="108"/>
                </a:cubicBezTo>
                <a:cubicBezTo>
                  <a:pt x="124" y="109"/>
                  <a:pt x="124" y="109"/>
                  <a:pt x="124" y="109"/>
                </a:cubicBezTo>
                <a:cubicBezTo>
                  <a:pt x="124" y="108"/>
                  <a:pt x="124" y="108"/>
                  <a:pt x="124" y="108"/>
                </a:cubicBezTo>
                <a:cubicBezTo>
                  <a:pt x="132" y="99"/>
                  <a:pt x="132" y="99"/>
                  <a:pt x="132" y="99"/>
                </a:cubicBezTo>
                <a:cubicBezTo>
                  <a:pt x="133" y="98"/>
                  <a:pt x="134" y="98"/>
                  <a:pt x="134" y="99"/>
                </a:cubicBezTo>
                <a:cubicBezTo>
                  <a:pt x="134" y="101"/>
                  <a:pt x="133" y="103"/>
                  <a:pt x="133" y="104"/>
                </a:cubicBezTo>
                <a:cubicBezTo>
                  <a:pt x="132" y="104"/>
                  <a:pt x="133" y="105"/>
                  <a:pt x="133" y="105"/>
                </a:cubicBezTo>
                <a:close/>
                <a:moveTo>
                  <a:pt x="113" y="156"/>
                </a:moveTo>
                <a:cubicBezTo>
                  <a:pt x="112" y="156"/>
                  <a:pt x="112" y="156"/>
                  <a:pt x="111" y="155"/>
                </a:cubicBezTo>
                <a:cubicBezTo>
                  <a:pt x="111" y="155"/>
                  <a:pt x="112" y="155"/>
                  <a:pt x="112" y="154"/>
                </a:cubicBezTo>
                <a:cubicBezTo>
                  <a:pt x="111" y="154"/>
                  <a:pt x="110" y="156"/>
                  <a:pt x="109" y="155"/>
                </a:cubicBezTo>
                <a:cubicBezTo>
                  <a:pt x="108" y="155"/>
                  <a:pt x="108" y="154"/>
                  <a:pt x="108" y="154"/>
                </a:cubicBezTo>
                <a:cubicBezTo>
                  <a:pt x="113" y="144"/>
                  <a:pt x="113" y="144"/>
                  <a:pt x="113" y="144"/>
                </a:cubicBezTo>
                <a:cubicBezTo>
                  <a:pt x="112" y="146"/>
                  <a:pt x="110" y="148"/>
                  <a:pt x="107" y="150"/>
                </a:cubicBezTo>
                <a:cubicBezTo>
                  <a:pt x="107" y="151"/>
                  <a:pt x="105" y="150"/>
                  <a:pt x="106" y="149"/>
                </a:cubicBezTo>
                <a:cubicBezTo>
                  <a:pt x="108" y="144"/>
                  <a:pt x="111" y="138"/>
                  <a:pt x="114" y="132"/>
                </a:cubicBezTo>
                <a:cubicBezTo>
                  <a:pt x="107" y="140"/>
                  <a:pt x="107" y="140"/>
                  <a:pt x="107" y="140"/>
                </a:cubicBezTo>
                <a:cubicBezTo>
                  <a:pt x="106" y="140"/>
                  <a:pt x="105" y="140"/>
                  <a:pt x="105" y="139"/>
                </a:cubicBezTo>
                <a:cubicBezTo>
                  <a:pt x="108" y="135"/>
                  <a:pt x="110" y="131"/>
                  <a:pt x="112" y="127"/>
                </a:cubicBezTo>
                <a:cubicBezTo>
                  <a:pt x="110" y="128"/>
                  <a:pt x="110" y="130"/>
                  <a:pt x="108" y="130"/>
                </a:cubicBezTo>
                <a:cubicBezTo>
                  <a:pt x="107" y="130"/>
                  <a:pt x="107" y="129"/>
                  <a:pt x="107" y="128"/>
                </a:cubicBezTo>
                <a:cubicBezTo>
                  <a:pt x="109" y="125"/>
                  <a:pt x="110" y="123"/>
                  <a:pt x="111" y="120"/>
                </a:cubicBezTo>
                <a:cubicBezTo>
                  <a:pt x="110" y="119"/>
                  <a:pt x="107" y="121"/>
                  <a:pt x="107" y="120"/>
                </a:cubicBezTo>
                <a:cubicBezTo>
                  <a:pt x="107" y="116"/>
                  <a:pt x="108" y="113"/>
                  <a:pt x="110" y="110"/>
                </a:cubicBezTo>
                <a:cubicBezTo>
                  <a:pt x="110" y="110"/>
                  <a:pt x="111" y="110"/>
                  <a:pt x="110" y="111"/>
                </a:cubicBezTo>
                <a:cubicBezTo>
                  <a:pt x="109" y="113"/>
                  <a:pt x="109" y="115"/>
                  <a:pt x="108" y="118"/>
                </a:cubicBezTo>
                <a:cubicBezTo>
                  <a:pt x="110" y="118"/>
                  <a:pt x="112" y="117"/>
                  <a:pt x="113" y="119"/>
                </a:cubicBezTo>
                <a:cubicBezTo>
                  <a:pt x="113" y="121"/>
                  <a:pt x="112" y="123"/>
                  <a:pt x="112" y="124"/>
                </a:cubicBezTo>
                <a:cubicBezTo>
                  <a:pt x="114" y="123"/>
                  <a:pt x="114" y="123"/>
                  <a:pt x="114" y="123"/>
                </a:cubicBezTo>
                <a:cubicBezTo>
                  <a:pt x="114" y="124"/>
                  <a:pt x="115" y="125"/>
                  <a:pt x="115" y="125"/>
                </a:cubicBezTo>
                <a:cubicBezTo>
                  <a:pt x="111" y="133"/>
                  <a:pt x="111" y="133"/>
                  <a:pt x="111" y="133"/>
                </a:cubicBezTo>
                <a:cubicBezTo>
                  <a:pt x="113" y="132"/>
                  <a:pt x="114" y="130"/>
                  <a:pt x="116" y="129"/>
                </a:cubicBezTo>
                <a:cubicBezTo>
                  <a:pt x="117" y="128"/>
                  <a:pt x="118" y="130"/>
                  <a:pt x="117" y="131"/>
                </a:cubicBezTo>
                <a:cubicBezTo>
                  <a:pt x="115" y="135"/>
                  <a:pt x="112" y="140"/>
                  <a:pt x="110" y="145"/>
                </a:cubicBezTo>
                <a:cubicBezTo>
                  <a:pt x="112" y="143"/>
                  <a:pt x="114" y="141"/>
                  <a:pt x="117" y="139"/>
                </a:cubicBezTo>
                <a:cubicBezTo>
                  <a:pt x="118" y="138"/>
                  <a:pt x="117" y="142"/>
                  <a:pt x="116" y="143"/>
                </a:cubicBezTo>
                <a:cubicBezTo>
                  <a:pt x="111" y="152"/>
                  <a:pt x="111" y="152"/>
                  <a:pt x="111" y="152"/>
                </a:cubicBezTo>
                <a:cubicBezTo>
                  <a:pt x="113" y="151"/>
                  <a:pt x="114" y="149"/>
                  <a:pt x="116" y="148"/>
                </a:cubicBezTo>
                <a:cubicBezTo>
                  <a:pt x="116" y="148"/>
                  <a:pt x="118" y="148"/>
                  <a:pt x="117" y="149"/>
                </a:cubicBezTo>
                <a:cubicBezTo>
                  <a:pt x="115" y="151"/>
                  <a:pt x="114" y="153"/>
                  <a:pt x="113" y="156"/>
                </a:cubicBezTo>
                <a:close/>
                <a:moveTo>
                  <a:pt x="73" y="149"/>
                </a:moveTo>
                <a:cubicBezTo>
                  <a:pt x="78" y="139"/>
                  <a:pt x="78" y="139"/>
                  <a:pt x="78" y="139"/>
                </a:cubicBezTo>
                <a:cubicBezTo>
                  <a:pt x="77" y="138"/>
                  <a:pt x="76" y="139"/>
                  <a:pt x="75" y="139"/>
                </a:cubicBezTo>
                <a:cubicBezTo>
                  <a:pt x="77" y="137"/>
                  <a:pt x="79" y="135"/>
                  <a:pt x="80" y="133"/>
                </a:cubicBezTo>
                <a:cubicBezTo>
                  <a:pt x="80" y="132"/>
                  <a:pt x="82" y="133"/>
                  <a:pt x="82" y="134"/>
                </a:cubicBezTo>
                <a:cubicBezTo>
                  <a:pt x="75" y="149"/>
                  <a:pt x="75" y="149"/>
                  <a:pt x="75" y="149"/>
                </a:cubicBezTo>
                <a:cubicBezTo>
                  <a:pt x="77" y="147"/>
                  <a:pt x="79" y="144"/>
                  <a:pt x="80" y="142"/>
                </a:cubicBezTo>
                <a:cubicBezTo>
                  <a:pt x="81" y="141"/>
                  <a:pt x="82" y="140"/>
                  <a:pt x="83" y="140"/>
                </a:cubicBezTo>
                <a:cubicBezTo>
                  <a:pt x="83" y="130"/>
                  <a:pt x="83" y="121"/>
                  <a:pt x="83" y="111"/>
                </a:cubicBezTo>
                <a:cubicBezTo>
                  <a:pt x="80" y="116"/>
                  <a:pt x="76" y="121"/>
                  <a:pt x="73" y="125"/>
                </a:cubicBezTo>
                <a:cubicBezTo>
                  <a:pt x="72" y="126"/>
                  <a:pt x="73" y="127"/>
                  <a:pt x="73" y="127"/>
                </a:cubicBezTo>
                <a:cubicBezTo>
                  <a:pt x="73" y="130"/>
                  <a:pt x="73" y="134"/>
                  <a:pt x="73" y="137"/>
                </a:cubicBezTo>
                <a:cubicBezTo>
                  <a:pt x="73" y="137"/>
                  <a:pt x="74" y="137"/>
                  <a:pt x="74" y="138"/>
                </a:cubicBezTo>
                <a:cubicBezTo>
                  <a:pt x="74" y="142"/>
                  <a:pt x="74" y="145"/>
                  <a:pt x="73" y="149"/>
                </a:cubicBezTo>
                <a:close/>
                <a:moveTo>
                  <a:pt x="92" y="180"/>
                </a:moveTo>
                <a:cubicBezTo>
                  <a:pt x="92" y="180"/>
                  <a:pt x="92" y="180"/>
                  <a:pt x="92" y="180"/>
                </a:cubicBezTo>
                <a:cubicBezTo>
                  <a:pt x="95" y="175"/>
                  <a:pt x="97" y="171"/>
                  <a:pt x="98" y="166"/>
                </a:cubicBezTo>
                <a:cubicBezTo>
                  <a:pt x="98" y="167"/>
                  <a:pt x="97" y="168"/>
                  <a:pt x="97" y="168"/>
                </a:cubicBezTo>
                <a:cubicBezTo>
                  <a:pt x="95" y="171"/>
                  <a:pt x="93" y="174"/>
                  <a:pt x="90" y="177"/>
                </a:cubicBezTo>
                <a:cubicBezTo>
                  <a:pt x="89" y="177"/>
                  <a:pt x="88" y="176"/>
                  <a:pt x="88" y="176"/>
                </a:cubicBezTo>
                <a:cubicBezTo>
                  <a:pt x="92" y="173"/>
                  <a:pt x="95" y="169"/>
                  <a:pt x="98" y="165"/>
                </a:cubicBezTo>
                <a:cubicBezTo>
                  <a:pt x="98" y="164"/>
                  <a:pt x="99" y="164"/>
                  <a:pt x="97" y="164"/>
                </a:cubicBezTo>
                <a:cubicBezTo>
                  <a:pt x="85" y="165"/>
                  <a:pt x="85" y="165"/>
                  <a:pt x="85" y="165"/>
                </a:cubicBezTo>
                <a:cubicBezTo>
                  <a:pt x="74" y="180"/>
                  <a:pt x="74" y="180"/>
                  <a:pt x="74" y="180"/>
                </a:cubicBezTo>
                <a:cubicBezTo>
                  <a:pt x="80" y="180"/>
                  <a:pt x="86" y="181"/>
                  <a:pt x="92" y="180"/>
                </a:cubicBezTo>
                <a:close/>
                <a:moveTo>
                  <a:pt x="40" y="122"/>
                </a:moveTo>
                <a:cubicBezTo>
                  <a:pt x="44" y="117"/>
                  <a:pt x="49" y="112"/>
                  <a:pt x="53" y="107"/>
                </a:cubicBezTo>
                <a:cubicBezTo>
                  <a:pt x="43" y="108"/>
                  <a:pt x="35" y="108"/>
                  <a:pt x="26" y="109"/>
                </a:cubicBezTo>
                <a:cubicBezTo>
                  <a:pt x="23" y="114"/>
                  <a:pt x="20" y="120"/>
                  <a:pt x="17" y="125"/>
                </a:cubicBezTo>
                <a:cubicBezTo>
                  <a:pt x="17" y="125"/>
                  <a:pt x="18" y="125"/>
                  <a:pt x="19" y="125"/>
                </a:cubicBezTo>
                <a:cubicBezTo>
                  <a:pt x="22" y="125"/>
                  <a:pt x="26" y="125"/>
                  <a:pt x="29" y="124"/>
                </a:cubicBezTo>
                <a:cubicBezTo>
                  <a:pt x="35" y="111"/>
                  <a:pt x="35" y="111"/>
                  <a:pt x="35" y="111"/>
                </a:cubicBezTo>
                <a:cubicBezTo>
                  <a:pt x="35" y="115"/>
                  <a:pt x="33" y="119"/>
                  <a:pt x="32" y="123"/>
                </a:cubicBezTo>
                <a:cubicBezTo>
                  <a:pt x="37" y="119"/>
                  <a:pt x="42" y="114"/>
                  <a:pt x="45" y="110"/>
                </a:cubicBezTo>
                <a:cubicBezTo>
                  <a:pt x="46" y="109"/>
                  <a:pt x="46" y="110"/>
                  <a:pt x="46" y="111"/>
                </a:cubicBezTo>
                <a:cubicBezTo>
                  <a:pt x="43" y="114"/>
                  <a:pt x="40" y="118"/>
                  <a:pt x="38" y="122"/>
                </a:cubicBezTo>
                <a:cubicBezTo>
                  <a:pt x="38" y="122"/>
                  <a:pt x="39" y="122"/>
                  <a:pt x="40" y="122"/>
                </a:cubicBezTo>
                <a:close/>
                <a:moveTo>
                  <a:pt x="112" y="28"/>
                </a:moveTo>
                <a:cubicBezTo>
                  <a:pt x="111" y="28"/>
                  <a:pt x="111" y="28"/>
                  <a:pt x="111" y="29"/>
                </a:cubicBezTo>
                <a:cubicBezTo>
                  <a:pt x="110" y="29"/>
                  <a:pt x="109" y="30"/>
                  <a:pt x="109" y="30"/>
                </a:cubicBezTo>
                <a:cubicBezTo>
                  <a:pt x="107" y="32"/>
                  <a:pt x="104" y="35"/>
                  <a:pt x="102" y="37"/>
                </a:cubicBezTo>
                <a:cubicBezTo>
                  <a:pt x="101" y="37"/>
                  <a:pt x="100" y="35"/>
                  <a:pt x="101" y="34"/>
                </a:cubicBezTo>
                <a:cubicBezTo>
                  <a:pt x="102" y="33"/>
                  <a:pt x="100" y="33"/>
                  <a:pt x="100" y="33"/>
                </a:cubicBezTo>
                <a:cubicBezTo>
                  <a:pt x="100" y="31"/>
                  <a:pt x="101" y="30"/>
                  <a:pt x="102" y="28"/>
                </a:cubicBezTo>
                <a:cubicBezTo>
                  <a:pt x="102" y="28"/>
                  <a:pt x="101" y="27"/>
                  <a:pt x="101" y="27"/>
                </a:cubicBezTo>
                <a:cubicBezTo>
                  <a:pt x="101" y="25"/>
                  <a:pt x="103" y="24"/>
                  <a:pt x="104" y="22"/>
                </a:cubicBezTo>
                <a:cubicBezTo>
                  <a:pt x="106" y="20"/>
                  <a:pt x="108" y="17"/>
                  <a:pt x="109" y="15"/>
                </a:cubicBezTo>
                <a:cubicBezTo>
                  <a:pt x="110" y="15"/>
                  <a:pt x="110" y="14"/>
                  <a:pt x="110" y="13"/>
                </a:cubicBezTo>
                <a:cubicBezTo>
                  <a:pt x="107" y="16"/>
                  <a:pt x="106" y="19"/>
                  <a:pt x="103" y="21"/>
                </a:cubicBezTo>
                <a:cubicBezTo>
                  <a:pt x="103" y="21"/>
                  <a:pt x="104" y="22"/>
                  <a:pt x="104" y="22"/>
                </a:cubicBezTo>
                <a:cubicBezTo>
                  <a:pt x="103" y="22"/>
                  <a:pt x="102" y="22"/>
                  <a:pt x="102" y="22"/>
                </a:cubicBezTo>
                <a:cubicBezTo>
                  <a:pt x="103" y="19"/>
                  <a:pt x="106" y="16"/>
                  <a:pt x="109" y="12"/>
                </a:cubicBezTo>
                <a:cubicBezTo>
                  <a:pt x="109" y="12"/>
                  <a:pt x="112" y="9"/>
                  <a:pt x="110" y="9"/>
                </a:cubicBezTo>
                <a:cubicBezTo>
                  <a:pt x="102" y="11"/>
                  <a:pt x="95" y="14"/>
                  <a:pt x="87" y="15"/>
                </a:cubicBezTo>
                <a:cubicBezTo>
                  <a:pt x="87" y="15"/>
                  <a:pt x="87" y="17"/>
                  <a:pt x="87" y="18"/>
                </a:cubicBezTo>
                <a:cubicBezTo>
                  <a:pt x="86" y="20"/>
                  <a:pt x="88" y="19"/>
                  <a:pt x="88" y="20"/>
                </a:cubicBezTo>
                <a:cubicBezTo>
                  <a:pt x="89" y="21"/>
                  <a:pt x="87" y="23"/>
                  <a:pt x="87" y="24"/>
                </a:cubicBezTo>
                <a:cubicBezTo>
                  <a:pt x="86" y="25"/>
                  <a:pt x="86" y="27"/>
                  <a:pt x="87" y="26"/>
                </a:cubicBezTo>
                <a:cubicBezTo>
                  <a:pt x="88" y="26"/>
                  <a:pt x="88" y="25"/>
                  <a:pt x="90" y="25"/>
                </a:cubicBezTo>
                <a:cubicBezTo>
                  <a:pt x="90" y="27"/>
                  <a:pt x="88" y="29"/>
                  <a:pt x="87" y="30"/>
                </a:cubicBezTo>
                <a:cubicBezTo>
                  <a:pt x="86" y="32"/>
                  <a:pt x="86" y="34"/>
                  <a:pt x="86" y="36"/>
                </a:cubicBezTo>
                <a:cubicBezTo>
                  <a:pt x="86" y="37"/>
                  <a:pt x="87" y="35"/>
                  <a:pt x="89" y="36"/>
                </a:cubicBezTo>
                <a:cubicBezTo>
                  <a:pt x="88" y="38"/>
                  <a:pt x="87" y="41"/>
                  <a:pt x="86" y="43"/>
                </a:cubicBezTo>
                <a:cubicBezTo>
                  <a:pt x="86" y="50"/>
                  <a:pt x="86" y="56"/>
                  <a:pt x="87" y="63"/>
                </a:cubicBezTo>
                <a:cubicBezTo>
                  <a:pt x="87" y="64"/>
                  <a:pt x="87" y="65"/>
                  <a:pt x="86" y="65"/>
                </a:cubicBezTo>
                <a:cubicBezTo>
                  <a:pt x="82" y="66"/>
                  <a:pt x="77" y="65"/>
                  <a:pt x="73" y="68"/>
                </a:cubicBezTo>
                <a:cubicBezTo>
                  <a:pt x="70" y="69"/>
                  <a:pt x="67" y="69"/>
                  <a:pt x="64" y="68"/>
                </a:cubicBezTo>
                <a:cubicBezTo>
                  <a:pt x="63" y="67"/>
                  <a:pt x="63" y="66"/>
                  <a:pt x="63" y="65"/>
                </a:cubicBezTo>
                <a:cubicBezTo>
                  <a:pt x="63" y="50"/>
                  <a:pt x="64" y="35"/>
                  <a:pt x="63" y="20"/>
                </a:cubicBezTo>
                <a:cubicBezTo>
                  <a:pt x="60" y="19"/>
                  <a:pt x="56" y="19"/>
                  <a:pt x="52" y="19"/>
                </a:cubicBezTo>
                <a:cubicBezTo>
                  <a:pt x="47" y="20"/>
                  <a:pt x="42" y="20"/>
                  <a:pt x="39" y="19"/>
                </a:cubicBezTo>
                <a:cubicBezTo>
                  <a:pt x="37" y="19"/>
                  <a:pt x="37" y="21"/>
                  <a:pt x="38" y="22"/>
                </a:cubicBezTo>
                <a:cubicBezTo>
                  <a:pt x="38" y="21"/>
                  <a:pt x="39" y="20"/>
                  <a:pt x="40" y="20"/>
                </a:cubicBezTo>
                <a:cubicBezTo>
                  <a:pt x="40" y="19"/>
                  <a:pt x="41" y="20"/>
                  <a:pt x="41" y="21"/>
                </a:cubicBezTo>
                <a:cubicBezTo>
                  <a:pt x="40" y="24"/>
                  <a:pt x="38" y="27"/>
                  <a:pt x="36" y="30"/>
                </a:cubicBezTo>
                <a:cubicBezTo>
                  <a:pt x="37" y="31"/>
                  <a:pt x="38" y="31"/>
                  <a:pt x="38" y="31"/>
                </a:cubicBezTo>
                <a:cubicBezTo>
                  <a:pt x="38" y="33"/>
                  <a:pt x="36" y="35"/>
                  <a:pt x="36" y="38"/>
                </a:cubicBezTo>
                <a:cubicBezTo>
                  <a:pt x="35" y="47"/>
                  <a:pt x="35" y="47"/>
                  <a:pt x="35" y="47"/>
                </a:cubicBezTo>
                <a:cubicBezTo>
                  <a:pt x="31" y="66"/>
                  <a:pt x="30" y="87"/>
                  <a:pt x="27" y="106"/>
                </a:cubicBezTo>
                <a:cubicBezTo>
                  <a:pt x="39" y="106"/>
                  <a:pt x="53" y="104"/>
                  <a:pt x="66" y="102"/>
                </a:cubicBezTo>
                <a:cubicBezTo>
                  <a:pt x="74" y="101"/>
                  <a:pt x="81" y="100"/>
                  <a:pt x="87" y="100"/>
                </a:cubicBezTo>
                <a:cubicBezTo>
                  <a:pt x="88" y="101"/>
                  <a:pt x="88" y="102"/>
                  <a:pt x="87" y="102"/>
                </a:cubicBezTo>
                <a:cubicBezTo>
                  <a:pt x="88" y="104"/>
                  <a:pt x="86" y="105"/>
                  <a:pt x="86" y="106"/>
                </a:cubicBezTo>
                <a:cubicBezTo>
                  <a:pt x="85" y="143"/>
                  <a:pt x="85" y="143"/>
                  <a:pt x="85" y="143"/>
                </a:cubicBezTo>
                <a:cubicBezTo>
                  <a:pt x="86" y="146"/>
                  <a:pt x="85" y="149"/>
                  <a:pt x="86" y="153"/>
                </a:cubicBezTo>
                <a:cubicBezTo>
                  <a:pt x="86" y="154"/>
                  <a:pt x="85" y="157"/>
                  <a:pt x="85" y="160"/>
                </a:cubicBezTo>
                <a:cubicBezTo>
                  <a:pt x="85" y="160"/>
                  <a:pt x="86" y="160"/>
                  <a:pt x="86" y="160"/>
                </a:cubicBezTo>
                <a:cubicBezTo>
                  <a:pt x="87" y="159"/>
                  <a:pt x="88" y="159"/>
                  <a:pt x="87" y="160"/>
                </a:cubicBezTo>
                <a:cubicBezTo>
                  <a:pt x="87" y="161"/>
                  <a:pt x="87" y="162"/>
                  <a:pt x="88" y="162"/>
                </a:cubicBezTo>
                <a:cubicBezTo>
                  <a:pt x="90" y="161"/>
                  <a:pt x="93" y="161"/>
                  <a:pt x="96" y="161"/>
                </a:cubicBezTo>
                <a:cubicBezTo>
                  <a:pt x="97" y="161"/>
                  <a:pt x="100" y="161"/>
                  <a:pt x="102" y="160"/>
                </a:cubicBezTo>
                <a:cubicBezTo>
                  <a:pt x="103" y="159"/>
                  <a:pt x="103" y="161"/>
                  <a:pt x="104" y="161"/>
                </a:cubicBezTo>
                <a:cubicBezTo>
                  <a:pt x="107" y="160"/>
                  <a:pt x="110" y="160"/>
                  <a:pt x="112" y="160"/>
                </a:cubicBezTo>
                <a:cubicBezTo>
                  <a:pt x="114" y="160"/>
                  <a:pt x="114" y="158"/>
                  <a:pt x="115" y="158"/>
                </a:cubicBezTo>
                <a:cubicBezTo>
                  <a:pt x="115" y="159"/>
                  <a:pt x="116" y="159"/>
                  <a:pt x="116" y="160"/>
                </a:cubicBezTo>
                <a:cubicBezTo>
                  <a:pt x="118" y="160"/>
                  <a:pt x="121" y="159"/>
                  <a:pt x="124" y="158"/>
                </a:cubicBezTo>
                <a:cubicBezTo>
                  <a:pt x="123" y="141"/>
                  <a:pt x="123" y="141"/>
                  <a:pt x="123" y="141"/>
                </a:cubicBezTo>
                <a:cubicBezTo>
                  <a:pt x="123" y="125"/>
                  <a:pt x="120" y="110"/>
                  <a:pt x="120" y="94"/>
                </a:cubicBezTo>
                <a:cubicBezTo>
                  <a:pt x="126" y="96"/>
                  <a:pt x="133" y="94"/>
                  <a:pt x="140" y="92"/>
                </a:cubicBezTo>
                <a:cubicBezTo>
                  <a:pt x="141" y="84"/>
                  <a:pt x="142" y="77"/>
                  <a:pt x="142" y="68"/>
                </a:cubicBezTo>
                <a:cubicBezTo>
                  <a:pt x="142" y="67"/>
                  <a:pt x="141" y="68"/>
                  <a:pt x="140" y="68"/>
                </a:cubicBezTo>
                <a:cubicBezTo>
                  <a:pt x="135" y="68"/>
                  <a:pt x="131" y="68"/>
                  <a:pt x="126" y="69"/>
                </a:cubicBezTo>
                <a:cubicBezTo>
                  <a:pt x="123" y="70"/>
                  <a:pt x="121" y="68"/>
                  <a:pt x="120" y="66"/>
                </a:cubicBezTo>
                <a:cubicBezTo>
                  <a:pt x="118" y="48"/>
                  <a:pt x="118" y="32"/>
                  <a:pt x="119" y="15"/>
                </a:cubicBezTo>
                <a:cubicBezTo>
                  <a:pt x="110" y="26"/>
                  <a:pt x="110" y="26"/>
                  <a:pt x="110" y="26"/>
                </a:cubicBezTo>
                <a:cubicBezTo>
                  <a:pt x="110" y="27"/>
                  <a:pt x="110" y="27"/>
                  <a:pt x="110" y="27"/>
                </a:cubicBezTo>
                <a:cubicBezTo>
                  <a:pt x="110" y="26"/>
                  <a:pt x="110" y="26"/>
                  <a:pt x="110" y="26"/>
                </a:cubicBezTo>
                <a:cubicBezTo>
                  <a:pt x="112" y="25"/>
                  <a:pt x="114" y="23"/>
                  <a:pt x="116" y="23"/>
                </a:cubicBezTo>
                <a:cubicBezTo>
                  <a:pt x="116" y="23"/>
                  <a:pt x="117" y="24"/>
                  <a:pt x="116" y="25"/>
                </a:cubicBezTo>
                <a:cubicBezTo>
                  <a:pt x="112" y="31"/>
                  <a:pt x="107" y="36"/>
                  <a:pt x="103" y="42"/>
                </a:cubicBezTo>
                <a:cubicBezTo>
                  <a:pt x="104" y="42"/>
                  <a:pt x="105" y="41"/>
                  <a:pt x="106" y="40"/>
                </a:cubicBezTo>
                <a:cubicBezTo>
                  <a:pt x="107" y="39"/>
                  <a:pt x="109" y="36"/>
                  <a:pt x="113" y="34"/>
                </a:cubicBezTo>
                <a:cubicBezTo>
                  <a:pt x="110" y="39"/>
                  <a:pt x="108" y="43"/>
                  <a:pt x="105" y="47"/>
                </a:cubicBezTo>
                <a:cubicBezTo>
                  <a:pt x="105" y="47"/>
                  <a:pt x="104" y="48"/>
                  <a:pt x="105" y="48"/>
                </a:cubicBezTo>
                <a:cubicBezTo>
                  <a:pt x="107" y="47"/>
                  <a:pt x="108" y="45"/>
                  <a:pt x="110" y="44"/>
                </a:cubicBezTo>
                <a:cubicBezTo>
                  <a:pt x="111" y="44"/>
                  <a:pt x="110" y="45"/>
                  <a:pt x="110" y="46"/>
                </a:cubicBezTo>
                <a:cubicBezTo>
                  <a:pt x="109" y="48"/>
                  <a:pt x="107" y="51"/>
                  <a:pt x="107" y="54"/>
                </a:cubicBezTo>
                <a:cubicBezTo>
                  <a:pt x="108" y="54"/>
                  <a:pt x="108" y="54"/>
                  <a:pt x="109" y="55"/>
                </a:cubicBezTo>
                <a:cubicBezTo>
                  <a:pt x="109" y="55"/>
                  <a:pt x="110" y="56"/>
                  <a:pt x="109" y="58"/>
                </a:cubicBezTo>
                <a:cubicBezTo>
                  <a:pt x="109" y="61"/>
                  <a:pt x="106" y="64"/>
                  <a:pt x="106" y="68"/>
                </a:cubicBezTo>
                <a:cubicBezTo>
                  <a:pt x="106" y="69"/>
                  <a:pt x="105" y="67"/>
                  <a:pt x="105" y="67"/>
                </a:cubicBezTo>
                <a:cubicBezTo>
                  <a:pt x="105" y="64"/>
                  <a:pt x="106" y="61"/>
                  <a:pt x="107" y="59"/>
                </a:cubicBezTo>
                <a:cubicBezTo>
                  <a:pt x="108" y="58"/>
                  <a:pt x="108" y="57"/>
                  <a:pt x="108" y="55"/>
                </a:cubicBezTo>
                <a:cubicBezTo>
                  <a:pt x="105" y="55"/>
                  <a:pt x="105" y="55"/>
                  <a:pt x="105" y="55"/>
                </a:cubicBezTo>
                <a:cubicBezTo>
                  <a:pt x="105" y="53"/>
                  <a:pt x="106" y="51"/>
                  <a:pt x="107" y="49"/>
                </a:cubicBezTo>
                <a:cubicBezTo>
                  <a:pt x="108" y="49"/>
                  <a:pt x="109" y="46"/>
                  <a:pt x="108" y="47"/>
                </a:cubicBezTo>
                <a:cubicBezTo>
                  <a:pt x="106" y="49"/>
                  <a:pt x="105" y="50"/>
                  <a:pt x="103" y="51"/>
                </a:cubicBezTo>
                <a:cubicBezTo>
                  <a:pt x="103" y="51"/>
                  <a:pt x="102" y="50"/>
                  <a:pt x="102" y="49"/>
                </a:cubicBezTo>
                <a:cubicBezTo>
                  <a:pt x="103" y="48"/>
                  <a:pt x="103" y="47"/>
                  <a:pt x="104" y="46"/>
                </a:cubicBezTo>
                <a:cubicBezTo>
                  <a:pt x="105" y="44"/>
                  <a:pt x="107" y="41"/>
                  <a:pt x="108" y="40"/>
                </a:cubicBezTo>
                <a:cubicBezTo>
                  <a:pt x="106" y="42"/>
                  <a:pt x="104" y="44"/>
                  <a:pt x="101" y="46"/>
                </a:cubicBezTo>
                <a:cubicBezTo>
                  <a:pt x="101" y="46"/>
                  <a:pt x="100" y="44"/>
                  <a:pt x="100" y="44"/>
                </a:cubicBezTo>
                <a:cubicBezTo>
                  <a:pt x="103" y="39"/>
                  <a:pt x="107" y="34"/>
                  <a:pt x="111" y="29"/>
                </a:cubicBezTo>
                <a:cubicBezTo>
                  <a:pt x="111" y="29"/>
                  <a:pt x="112" y="28"/>
                  <a:pt x="112" y="28"/>
                </a:cubicBezTo>
                <a:close/>
                <a:moveTo>
                  <a:pt x="69" y="189"/>
                </a:moveTo>
                <a:cubicBezTo>
                  <a:pt x="69" y="192"/>
                  <a:pt x="68" y="194"/>
                  <a:pt x="67" y="195"/>
                </a:cubicBezTo>
                <a:cubicBezTo>
                  <a:pt x="66" y="196"/>
                  <a:pt x="64" y="196"/>
                  <a:pt x="64" y="195"/>
                </a:cubicBezTo>
                <a:cubicBezTo>
                  <a:pt x="63" y="195"/>
                  <a:pt x="62" y="194"/>
                  <a:pt x="62" y="193"/>
                </a:cubicBezTo>
                <a:cubicBezTo>
                  <a:pt x="62" y="171"/>
                  <a:pt x="63" y="151"/>
                  <a:pt x="66" y="130"/>
                </a:cubicBezTo>
                <a:cubicBezTo>
                  <a:pt x="47" y="131"/>
                  <a:pt x="28" y="131"/>
                  <a:pt x="10" y="132"/>
                </a:cubicBezTo>
                <a:cubicBezTo>
                  <a:pt x="7" y="132"/>
                  <a:pt x="6" y="136"/>
                  <a:pt x="4" y="136"/>
                </a:cubicBezTo>
                <a:cubicBezTo>
                  <a:pt x="3" y="137"/>
                  <a:pt x="1" y="136"/>
                  <a:pt x="1" y="135"/>
                </a:cubicBezTo>
                <a:cubicBezTo>
                  <a:pt x="0" y="133"/>
                  <a:pt x="2" y="131"/>
                  <a:pt x="2" y="128"/>
                </a:cubicBezTo>
                <a:cubicBezTo>
                  <a:pt x="2" y="115"/>
                  <a:pt x="1" y="101"/>
                  <a:pt x="2" y="89"/>
                </a:cubicBezTo>
                <a:cubicBezTo>
                  <a:pt x="4" y="78"/>
                  <a:pt x="5" y="66"/>
                  <a:pt x="5" y="54"/>
                </a:cubicBezTo>
                <a:cubicBezTo>
                  <a:pt x="4" y="54"/>
                  <a:pt x="4" y="52"/>
                  <a:pt x="4" y="52"/>
                </a:cubicBezTo>
                <a:cubicBezTo>
                  <a:pt x="5" y="49"/>
                  <a:pt x="7" y="46"/>
                  <a:pt x="5" y="42"/>
                </a:cubicBezTo>
                <a:cubicBezTo>
                  <a:pt x="5" y="41"/>
                  <a:pt x="6" y="40"/>
                  <a:pt x="7" y="39"/>
                </a:cubicBezTo>
                <a:cubicBezTo>
                  <a:pt x="8" y="39"/>
                  <a:pt x="9" y="37"/>
                  <a:pt x="11" y="37"/>
                </a:cubicBezTo>
                <a:cubicBezTo>
                  <a:pt x="12" y="37"/>
                  <a:pt x="12" y="38"/>
                  <a:pt x="12" y="38"/>
                </a:cubicBezTo>
                <a:cubicBezTo>
                  <a:pt x="13" y="36"/>
                  <a:pt x="14" y="33"/>
                  <a:pt x="16" y="31"/>
                </a:cubicBezTo>
                <a:cubicBezTo>
                  <a:pt x="17" y="32"/>
                  <a:pt x="19" y="30"/>
                  <a:pt x="20" y="30"/>
                </a:cubicBezTo>
                <a:cubicBezTo>
                  <a:pt x="27" y="19"/>
                  <a:pt x="34" y="9"/>
                  <a:pt x="43" y="0"/>
                </a:cubicBezTo>
                <a:cubicBezTo>
                  <a:pt x="44" y="1"/>
                  <a:pt x="44" y="2"/>
                  <a:pt x="44" y="3"/>
                </a:cubicBezTo>
                <a:cubicBezTo>
                  <a:pt x="43" y="7"/>
                  <a:pt x="40" y="11"/>
                  <a:pt x="37" y="14"/>
                </a:cubicBezTo>
                <a:cubicBezTo>
                  <a:pt x="47" y="12"/>
                  <a:pt x="55" y="10"/>
                  <a:pt x="61" y="13"/>
                </a:cubicBezTo>
                <a:cubicBezTo>
                  <a:pt x="62" y="14"/>
                  <a:pt x="62" y="15"/>
                  <a:pt x="62" y="16"/>
                </a:cubicBezTo>
                <a:cubicBezTo>
                  <a:pt x="62" y="16"/>
                  <a:pt x="61" y="17"/>
                  <a:pt x="62" y="17"/>
                </a:cubicBezTo>
                <a:cubicBezTo>
                  <a:pt x="63" y="17"/>
                  <a:pt x="63" y="18"/>
                  <a:pt x="64" y="17"/>
                </a:cubicBezTo>
                <a:cubicBezTo>
                  <a:pt x="63" y="13"/>
                  <a:pt x="63" y="9"/>
                  <a:pt x="64" y="7"/>
                </a:cubicBezTo>
                <a:cubicBezTo>
                  <a:pt x="64" y="5"/>
                  <a:pt x="65" y="4"/>
                  <a:pt x="66" y="5"/>
                </a:cubicBezTo>
                <a:cubicBezTo>
                  <a:pt x="67" y="6"/>
                  <a:pt x="68" y="6"/>
                  <a:pt x="68" y="7"/>
                </a:cubicBezTo>
                <a:cubicBezTo>
                  <a:pt x="68" y="11"/>
                  <a:pt x="68" y="14"/>
                  <a:pt x="68" y="18"/>
                </a:cubicBezTo>
                <a:cubicBezTo>
                  <a:pt x="68" y="19"/>
                  <a:pt x="69" y="21"/>
                  <a:pt x="69" y="22"/>
                </a:cubicBezTo>
                <a:cubicBezTo>
                  <a:pt x="67" y="21"/>
                  <a:pt x="69" y="23"/>
                  <a:pt x="69" y="23"/>
                </a:cubicBezTo>
                <a:cubicBezTo>
                  <a:pt x="68" y="37"/>
                  <a:pt x="67" y="49"/>
                  <a:pt x="68" y="63"/>
                </a:cubicBezTo>
                <a:cubicBezTo>
                  <a:pt x="69" y="63"/>
                  <a:pt x="71" y="63"/>
                  <a:pt x="71" y="62"/>
                </a:cubicBezTo>
                <a:cubicBezTo>
                  <a:pt x="70" y="24"/>
                  <a:pt x="70" y="24"/>
                  <a:pt x="70" y="24"/>
                </a:cubicBezTo>
                <a:cubicBezTo>
                  <a:pt x="90" y="1"/>
                  <a:pt x="90" y="1"/>
                  <a:pt x="90" y="1"/>
                </a:cubicBezTo>
                <a:cubicBezTo>
                  <a:pt x="91" y="1"/>
                  <a:pt x="92" y="2"/>
                  <a:pt x="93" y="2"/>
                </a:cubicBezTo>
                <a:cubicBezTo>
                  <a:pt x="94" y="3"/>
                  <a:pt x="93" y="3"/>
                  <a:pt x="93" y="4"/>
                </a:cubicBezTo>
                <a:cubicBezTo>
                  <a:pt x="92" y="5"/>
                  <a:pt x="91" y="6"/>
                  <a:pt x="91" y="8"/>
                </a:cubicBezTo>
                <a:cubicBezTo>
                  <a:pt x="94" y="7"/>
                  <a:pt x="98" y="6"/>
                  <a:pt x="101" y="5"/>
                </a:cubicBezTo>
                <a:cubicBezTo>
                  <a:pt x="120" y="2"/>
                  <a:pt x="120" y="2"/>
                  <a:pt x="120" y="2"/>
                </a:cubicBezTo>
                <a:cubicBezTo>
                  <a:pt x="122" y="2"/>
                  <a:pt x="125" y="3"/>
                  <a:pt x="125" y="6"/>
                </a:cubicBezTo>
                <a:cubicBezTo>
                  <a:pt x="126" y="25"/>
                  <a:pt x="124" y="42"/>
                  <a:pt x="126" y="61"/>
                </a:cubicBezTo>
                <a:cubicBezTo>
                  <a:pt x="126" y="62"/>
                  <a:pt x="127" y="63"/>
                  <a:pt x="127" y="63"/>
                </a:cubicBezTo>
                <a:cubicBezTo>
                  <a:pt x="133" y="62"/>
                  <a:pt x="139" y="62"/>
                  <a:pt x="144" y="62"/>
                </a:cubicBezTo>
                <a:cubicBezTo>
                  <a:pt x="144" y="59"/>
                  <a:pt x="145" y="56"/>
                  <a:pt x="145" y="55"/>
                </a:cubicBezTo>
                <a:cubicBezTo>
                  <a:pt x="145" y="52"/>
                  <a:pt x="147" y="52"/>
                  <a:pt x="149" y="53"/>
                </a:cubicBezTo>
                <a:cubicBezTo>
                  <a:pt x="150" y="53"/>
                  <a:pt x="150" y="54"/>
                  <a:pt x="151" y="54"/>
                </a:cubicBezTo>
                <a:cubicBezTo>
                  <a:pt x="151" y="54"/>
                  <a:pt x="153" y="53"/>
                  <a:pt x="153" y="54"/>
                </a:cubicBezTo>
                <a:cubicBezTo>
                  <a:pt x="152" y="65"/>
                  <a:pt x="151" y="76"/>
                  <a:pt x="151" y="87"/>
                </a:cubicBezTo>
                <a:cubicBezTo>
                  <a:pt x="153" y="90"/>
                  <a:pt x="150" y="92"/>
                  <a:pt x="150" y="95"/>
                </a:cubicBezTo>
                <a:cubicBezTo>
                  <a:pt x="149" y="99"/>
                  <a:pt x="149" y="103"/>
                  <a:pt x="148" y="108"/>
                </a:cubicBezTo>
                <a:cubicBezTo>
                  <a:pt x="148" y="108"/>
                  <a:pt x="148" y="109"/>
                  <a:pt x="147" y="109"/>
                </a:cubicBezTo>
                <a:cubicBezTo>
                  <a:pt x="148" y="110"/>
                  <a:pt x="147" y="112"/>
                  <a:pt x="147" y="113"/>
                </a:cubicBezTo>
                <a:cubicBezTo>
                  <a:pt x="146" y="113"/>
                  <a:pt x="145" y="113"/>
                  <a:pt x="145" y="112"/>
                </a:cubicBezTo>
                <a:cubicBezTo>
                  <a:pt x="144" y="110"/>
                  <a:pt x="143" y="108"/>
                  <a:pt x="143" y="106"/>
                </a:cubicBezTo>
                <a:cubicBezTo>
                  <a:pt x="143" y="106"/>
                  <a:pt x="142" y="105"/>
                  <a:pt x="142" y="105"/>
                </a:cubicBezTo>
                <a:cubicBezTo>
                  <a:pt x="140" y="107"/>
                  <a:pt x="138" y="110"/>
                  <a:pt x="136" y="113"/>
                </a:cubicBezTo>
                <a:cubicBezTo>
                  <a:pt x="134" y="115"/>
                  <a:pt x="132" y="117"/>
                  <a:pt x="130" y="119"/>
                </a:cubicBezTo>
                <a:cubicBezTo>
                  <a:pt x="130" y="145"/>
                  <a:pt x="130" y="145"/>
                  <a:pt x="130" y="145"/>
                </a:cubicBezTo>
                <a:cubicBezTo>
                  <a:pt x="130" y="146"/>
                  <a:pt x="130" y="146"/>
                  <a:pt x="130" y="145"/>
                </a:cubicBezTo>
                <a:cubicBezTo>
                  <a:pt x="131" y="144"/>
                  <a:pt x="132" y="144"/>
                  <a:pt x="133" y="144"/>
                </a:cubicBezTo>
                <a:cubicBezTo>
                  <a:pt x="134" y="145"/>
                  <a:pt x="135" y="145"/>
                  <a:pt x="135" y="147"/>
                </a:cubicBezTo>
                <a:cubicBezTo>
                  <a:pt x="135" y="147"/>
                  <a:pt x="133" y="150"/>
                  <a:pt x="133" y="151"/>
                </a:cubicBezTo>
                <a:cubicBezTo>
                  <a:pt x="133" y="152"/>
                  <a:pt x="134" y="152"/>
                  <a:pt x="135" y="152"/>
                </a:cubicBezTo>
                <a:cubicBezTo>
                  <a:pt x="135" y="153"/>
                  <a:pt x="135" y="154"/>
                  <a:pt x="135" y="154"/>
                </a:cubicBezTo>
                <a:cubicBezTo>
                  <a:pt x="133" y="157"/>
                  <a:pt x="132" y="159"/>
                  <a:pt x="131" y="162"/>
                </a:cubicBezTo>
                <a:cubicBezTo>
                  <a:pt x="131" y="163"/>
                  <a:pt x="130" y="164"/>
                  <a:pt x="130" y="165"/>
                </a:cubicBezTo>
                <a:cubicBezTo>
                  <a:pt x="129" y="166"/>
                  <a:pt x="128" y="166"/>
                  <a:pt x="128" y="166"/>
                </a:cubicBezTo>
                <a:cubicBezTo>
                  <a:pt x="121" y="179"/>
                  <a:pt x="121" y="179"/>
                  <a:pt x="121" y="179"/>
                </a:cubicBezTo>
                <a:cubicBezTo>
                  <a:pt x="122" y="179"/>
                  <a:pt x="121" y="180"/>
                  <a:pt x="120" y="181"/>
                </a:cubicBezTo>
                <a:cubicBezTo>
                  <a:pt x="117" y="187"/>
                  <a:pt x="115" y="193"/>
                  <a:pt x="112" y="199"/>
                </a:cubicBezTo>
                <a:cubicBezTo>
                  <a:pt x="110" y="199"/>
                  <a:pt x="108" y="199"/>
                  <a:pt x="108" y="197"/>
                </a:cubicBezTo>
                <a:cubicBezTo>
                  <a:pt x="108" y="195"/>
                  <a:pt x="109" y="192"/>
                  <a:pt x="111" y="190"/>
                </a:cubicBezTo>
                <a:cubicBezTo>
                  <a:pt x="111" y="189"/>
                  <a:pt x="109" y="188"/>
                  <a:pt x="109" y="186"/>
                </a:cubicBezTo>
                <a:cubicBezTo>
                  <a:pt x="95" y="187"/>
                  <a:pt x="82" y="186"/>
                  <a:pt x="68" y="186"/>
                </a:cubicBezTo>
                <a:cubicBezTo>
                  <a:pt x="69" y="188"/>
                  <a:pt x="72" y="190"/>
                  <a:pt x="73" y="191"/>
                </a:cubicBezTo>
                <a:cubicBezTo>
                  <a:pt x="72" y="191"/>
                  <a:pt x="71" y="191"/>
                  <a:pt x="69" y="189"/>
                </a:cubicBezTo>
                <a:close/>
              </a:path>
            </a:pathLst>
          </a:custGeom>
          <a:solidFill>
            <a:srgbClr val="E9A12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 name="矩形 1"/>
          <p:cNvSpPr/>
          <p:nvPr/>
        </p:nvSpPr>
        <p:spPr>
          <a:xfrm>
            <a:off x="1197349" y="1271383"/>
            <a:ext cx="1210588" cy="400110"/>
          </a:xfrm>
          <a:prstGeom prst="rect">
            <a:avLst/>
          </a:prstGeom>
        </p:spPr>
        <p:txBody>
          <a:bodyPr wrap="none">
            <a:spAutoFit/>
          </a:bodyPr>
          <a:lstStyle/>
          <a:p>
            <a:r>
              <a:rPr lang="zh-CN" altLang="en-US" sz="2000" b="1" dirty="0">
                <a:solidFill>
                  <a:srgbClr val="084CA1"/>
                </a:solidFill>
                <a:ea typeface="微软雅黑"/>
                <a:cs typeface="+mn-ea"/>
              </a:rPr>
              <a:t>核对依据</a:t>
            </a:r>
          </a:p>
        </p:txBody>
      </p:sp>
      <p:sp>
        <p:nvSpPr>
          <p:cNvPr id="3" name="矩形 2"/>
          <p:cNvSpPr/>
          <p:nvPr/>
        </p:nvSpPr>
        <p:spPr>
          <a:xfrm>
            <a:off x="1197349" y="2213560"/>
            <a:ext cx="1210588" cy="400110"/>
          </a:xfrm>
          <a:prstGeom prst="rect">
            <a:avLst/>
          </a:prstGeom>
        </p:spPr>
        <p:txBody>
          <a:bodyPr wrap="none">
            <a:spAutoFit/>
          </a:bodyPr>
          <a:lstStyle/>
          <a:p>
            <a:r>
              <a:rPr lang="zh-CN" altLang="en-US" sz="2000" b="1" dirty="0">
                <a:solidFill>
                  <a:srgbClr val="084CA1"/>
                </a:solidFill>
                <a:ea typeface="微软雅黑"/>
                <a:cs typeface="+mn-ea"/>
              </a:rPr>
              <a:t>核对时间</a:t>
            </a:r>
          </a:p>
        </p:txBody>
      </p:sp>
      <p:sp>
        <p:nvSpPr>
          <p:cNvPr id="4" name="矩形 3"/>
          <p:cNvSpPr/>
          <p:nvPr/>
        </p:nvSpPr>
        <p:spPr>
          <a:xfrm>
            <a:off x="1197349" y="3163940"/>
            <a:ext cx="1210588" cy="400110"/>
          </a:xfrm>
          <a:prstGeom prst="rect">
            <a:avLst/>
          </a:prstGeom>
        </p:spPr>
        <p:txBody>
          <a:bodyPr wrap="none">
            <a:spAutoFit/>
          </a:bodyPr>
          <a:lstStyle/>
          <a:p>
            <a:r>
              <a:rPr lang="zh-CN" altLang="en-US" sz="2000" b="1" dirty="0">
                <a:solidFill>
                  <a:srgbClr val="084CA1"/>
                </a:solidFill>
                <a:ea typeface="微软雅黑"/>
                <a:cs typeface="+mn-ea"/>
              </a:rPr>
              <a:t>核对方法</a:t>
            </a:r>
          </a:p>
        </p:txBody>
      </p:sp>
      <p:sp>
        <p:nvSpPr>
          <p:cNvPr id="59" name="矩形 58"/>
          <p:cNvSpPr/>
          <p:nvPr/>
        </p:nvSpPr>
        <p:spPr>
          <a:xfrm>
            <a:off x="1197349" y="4162556"/>
            <a:ext cx="1210588" cy="400110"/>
          </a:xfrm>
          <a:prstGeom prst="rect">
            <a:avLst/>
          </a:prstGeom>
        </p:spPr>
        <p:txBody>
          <a:bodyPr wrap="none">
            <a:spAutoFit/>
          </a:bodyPr>
          <a:lstStyle/>
          <a:p>
            <a:r>
              <a:rPr lang="zh-CN" altLang="en-US" sz="2000" b="1" dirty="0">
                <a:solidFill>
                  <a:srgbClr val="084CA1"/>
                </a:solidFill>
                <a:ea typeface="微软雅黑"/>
                <a:cs typeface="+mn-ea"/>
              </a:rPr>
              <a:t>核对原因</a:t>
            </a:r>
          </a:p>
        </p:txBody>
      </p:sp>
      <p:sp>
        <p:nvSpPr>
          <p:cNvPr id="5" name="矩形 4"/>
          <p:cNvSpPr/>
          <p:nvPr/>
        </p:nvSpPr>
        <p:spPr>
          <a:xfrm>
            <a:off x="2765009" y="1271383"/>
            <a:ext cx="3666388" cy="369332"/>
          </a:xfrm>
          <a:prstGeom prst="rect">
            <a:avLst/>
          </a:prstGeom>
        </p:spPr>
        <p:txBody>
          <a:bodyPr wrap="none">
            <a:spAutoFit/>
          </a:bodyPr>
          <a:lstStyle/>
          <a:p>
            <a:pPr defTabSz="914400">
              <a:defRPr/>
            </a:pPr>
            <a:r>
              <a:rPr lang="zh-CN" altLang="en-US" sz="1800" dirty="0">
                <a:latin typeface="微软雅黑" pitchFamily="34" charset="-122"/>
                <a:ea typeface="微软雅黑" pitchFamily="34" charset="-122"/>
                <a:cs typeface="+mn-ea"/>
              </a:rPr>
              <a:t>企业</a:t>
            </a:r>
            <a:r>
              <a:rPr lang="zh-CN" altLang="en-US" sz="1800" b="1" dirty="0">
                <a:solidFill>
                  <a:srgbClr val="C00000"/>
                </a:solidFill>
                <a:latin typeface="微软雅黑" pitchFamily="34" charset="-122"/>
                <a:ea typeface="微软雅黑" pitchFamily="34" charset="-122"/>
                <a:cs typeface="+mn-ea"/>
              </a:rPr>
              <a:t>银行存款日记帐</a:t>
            </a:r>
            <a:r>
              <a:rPr lang="zh-CN" altLang="en-US" sz="1800" dirty="0">
                <a:latin typeface="微软雅黑" pitchFamily="34" charset="-122"/>
                <a:ea typeface="微软雅黑" pitchFamily="34" charset="-122"/>
                <a:cs typeface="+mn-ea"/>
              </a:rPr>
              <a:t>和</a:t>
            </a:r>
            <a:r>
              <a:rPr lang="zh-CN" altLang="en-US" sz="1800" b="1" dirty="0">
                <a:solidFill>
                  <a:srgbClr val="C00000"/>
                </a:solidFill>
                <a:latin typeface="微软雅黑" pitchFamily="34" charset="-122"/>
                <a:ea typeface="微软雅黑" pitchFamily="34" charset="-122"/>
                <a:cs typeface="+mn-ea"/>
              </a:rPr>
              <a:t>银行对帐单</a:t>
            </a:r>
          </a:p>
        </p:txBody>
      </p:sp>
      <p:sp>
        <p:nvSpPr>
          <p:cNvPr id="6" name="矩形 5"/>
          <p:cNvSpPr/>
          <p:nvPr/>
        </p:nvSpPr>
        <p:spPr>
          <a:xfrm>
            <a:off x="2765009" y="2213560"/>
            <a:ext cx="3890809" cy="369332"/>
          </a:xfrm>
          <a:prstGeom prst="rect">
            <a:avLst/>
          </a:prstGeom>
        </p:spPr>
        <p:txBody>
          <a:bodyPr wrap="none">
            <a:spAutoFit/>
          </a:bodyPr>
          <a:lstStyle/>
          <a:p>
            <a:pPr defTabSz="914400">
              <a:defRPr/>
            </a:pPr>
            <a:r>
              <a:rPr lang="zh-CN" altLang="en-US" sz="1800" b="1" dirty="0">
                <a:solidFill>
                  <a:srgbClr val="C00000"/>
                </a:solidFill>
                <a:latin typeface="微软雅黑" pitchFamily="34" charset="-122"/>
                <a:ea typeface="微软雅黑" pitchFamily="34" charset="-122"/>
                <a:cs typeface="+mn-ea"/>
              </a:rPr>
              <a:t>至少每月核对一次</a:t>
            </a:r>
            <a:r>
              <a:rPr lang="zh-CN" altLang="en-US" sz="1800" dirty="0">
                <a:latin typeface="微软雅黑" pitchFamily="34" charset="-122"/>
                <a:ea typeface="微软雅黑" pitchFamily="34" charset="-122"/>
                <a:cs typeface="+mn-ea"/>
              </a:rPr>
              <a:t>，一般在月末进行</a:t>
            </a:r>
          </a:p>
        </p:txBody>
      </p:sp>
      <p:sp>
        <p:nvSpPr>
          <p:cNvPr id="7" name="矩形 6"/>
          <p:cNvSpPr/>
          <p:nvPr/>
        </p:nvSpPr>
        <p:spPr>
          <a:xfrm>
            <a:off x="2765009" y="3056219"/>
            <a:ext cx="4572000" cy="507831"/>
          </a:xfrm>
          <a:prstGeom prst="rect">
            <a:avLst/>
          </a:prstGeom>
        </p:spPr>
        <p:txBody>
          <a:bodyPr>
            <a:spAutoFit/>
          </a:bodyPr>
          <a:lstStyle/>
          <a:p>
            <a:pPr defTabSz="914400">
              <a:lnSpc>
                <a:spcPct val="150000"/>
              </a:lnSpc>
              <a:defRPr/>
            </a:pPr>
            <a:r>
              <a:rPr lang="zh-CN" altLang="en-US" sz="1800" dirty="0">
                <a:latin typeface="微软雅黑" pitchFamily="34" charset="-122"/>
                <a:ea typeface="微软雅黑" pitchFamily="34" charset="-122"/>
                <a:cs typeface="+mn-ea"/>
              </a:rPr>
              <a:t>根据凭证种类、号码和金额等需要</a:t>
            </a:r>
            <a:r>
              <a:rPr lang="zh-CN" altLang="en-US" sz="1800" b="1" dirty="0">
                <a:solidFill>
                  <a:srgbClr val="C00000"/>
                </a:solidFill>
                <a:latin typeface="微软雅黑" pitchFamily="34" charset="-122"/>
                <a:ea typeface="微软雅黑" pitchFamily="34" charset="-122"/>
                <a:cs typeface="+mn-ea"/>
              </a:rPr>
              <a:t>逐笔核对</a:t>
            </a:r>
            <a:r>
              <a:rPr lang="zh-CN" altLang="en-US" sz="1800" dirty="0" smtClean="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cs typeface="+mn-ea"/>
            </a:endParaRPr>
          </a:p>
        </p:txBody>
      </p:sp>
      <p:sp>
        <p:nvSpPr>
          <p:cNvPr id="9" name="矩形 8"/>
          <p:cNvSpPr/>
          <p:nvPr/>
        </p:nvSpPr>
        <p:spPr>
          <a:xfrm>
            <a:off x="2765009" y="4193334"/>
            <a:ext cx="3647152" cy="369332"/>
          </a:xfrm>
          <a:prstGeom prst="rect">
            <a:avLst/>
          </a:prstGeom>
        </p:spPr>
        <p:txBody>
          <a:bodyPr wrap="none">
            <a:spAutoFit/>
          </a:bodyPr>
          <a:lstStyle/>
          <a:p>
            <a:r>
              <a:rPr lang="en-US" altLang="zh-CN" sz="1800" dirty="0">
                <a:latin typeface="微软雅黑" pitchFamily="34" charset="-122"/>
                <a:ea typeface="微软雅黑" pitchFamily="34" charset="-122"/>
                <a:cs typeface="+mn-ea"/>
              </a:rPr>
              <a:t>①</a:t>
            </a:r>
            <a:r>
              <a:rPr lang="zh-CN" altLang="en-US" sz="1800" dirty="0">
                <a:latin typeface="微软雅黑" pitchFamily="34" charset="-122"/>
                <a:ea typeface="微软雅黑" pitchFamily="34" charset="-122"/>
                <a:cs typeface="+mn-ea"/>
              </a:rPr>
              <a:t>未达账项</a:t>
            </a:r>
            <a:r>
              <a:rPr lang="en-US" altLang="zh-CN" sz="1800" dirty="0">
                <a:latin typeface="微软雅黑" pitchFamily="34" charset="-122"/>
                <a:ea typeface="微软雅黑" pitchFamily="34" charset="-122"/>
                <a:cs typeface="+mn-ea"/>
              </a:rPr>
              <a:t>②</a:t>
            </a:r>
            <a:r>
              <a:rPr lang="zh-CN" altLang="en-US" sz="1800" dirty="0">
                <a:latin typeface="微软雅黑" pitchFamily="34" charset="-122"/>
                <a:ea typeface="微软雅黑" pitchFamily="34" charset="-122"/>
                <a:cs typeface="+mn-ea"/>
              </a:rPr>
              <a:t>记账错漏③计算错误</a:t>
            </a:r>
          </a:p>
        </p:txBody>
      </p:sp>
    </p:spTree>
    <p:custDataLst>
      <p:tags r:id="rId1"/>
    </p:custDataLst>
    <p:extLst>
      <p:ext uri="{BB962C8B-B14F-4D97-AF65-F5344CB8AC3E}">
        <p14:creationId xmlns:p14="http://schemas.microsoft.com/office/powerpoint/2010/main" val="135893103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421259" y="649144"/>
            <a:ext cx="245935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（五）</a:t>
            </a:r>
            <a:r>
              <a:rPr lang="zh-CN" altLang="zh-CN" sz="1800" b="1" dirty="0">
                <a:solidFill>
                  <a:srgbClr val="084CA1"/>
                </a:solidFill>
                <a:ea typeface="微软雅黑"/>
                <a:cs typeface="+mn-ea"/>
              </a:rPr>
              <a:t>银行存款</a:t>
            </a:r>
            <a:r>
              <a:rPr lang="zh-CN" altLang="zh-CN" sz="1800" b="1" dirty="0" smtClean="0">
                <a:solidFill>
                  <a:srgbClr val="084CA1"/>
                </a:solidFill>
                <a:ea typeface="微软雅黑"/>
                <a:cs typeface="+mn-ea"/>
              </a:rPr>
              <a:t>的</a:t>
            </a:r>
            <a:r>
              <a:rPr lang="zh-CN" altLang="en-US" sz="1800" b="1" dirty="0" smtClean="0">
                <a:solidFill>
                  <a:srgbClr val="084CA1"/>
                </a:solidFill>
                <a:ea typeface="微软雅黑"/>
                <a:cs typeface="+mn-ea"/>
              </a:rPr>
              <a:t>核对</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1" name="矩形 30"/>
          <p:cNvSpPr/>
          <p:nvPr/>
        </p:nvSpPr>
        <p:spPr>
          <a:xfrm>
            <a:off x="6444208" y="987574"/>
            <a:ext cx="2357762" cy="3672605"/>
          </a:xfrm>
          <a:prstGeom prst="rect">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cs typeface="+mn-ea"/>
            </a:endParaRPr>
          </a:p>
        </p:txBody>
      </p:sp>
      <p:sp>
        <p:nvSpPr>
          <p:cNvPr id="46" name="矩形 45"/>
          <p:cNvSpPr/>
          <p:nvPr/>
        </p:nvSpPr>
        <p:spPr>
          <a:xfrm>
            <a:off x="2498460" y="1520589"/>
            <a:ext cx="2217556" cy="331081"/>
          </a:xfrm>
          <a:prstGeom prst="rect">
            <a:avLst/>
          </a:prstGeom>
          <a:noFill/>
          <a:ln>
            <a:solidFill>
              <a:srgbClr val="EF7A4F"/>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cs typeface="+mn-ea"/>
            </a:endParaRPr>
          </a:p>
        </p:txBody>
      </p:sp>
      <p:cxnSp>
        <p:nvCxnSpPr>
          <p:cNvPr id="47" name="直接连接符 46"/>
          <p:cNvCxnSpPr>
            <a:stCxn id="46" idx="3"/>
            <a:endCxn id="49" idx="2"/>
          </p:cNvCxnSpPr>
          <p:nvPr/>
        </p:nvCxnSpPr>
        <p:spPr>
          <a:xfrm>
            <a:off x="4716016" y="1686130"/>
            <a:ext cx="1745020" cy="255695"/>
          </a:xfrm>
          <a:prstGeom prst="line">
            <a:avLst/>
          </a:prstGeom>
          <a:ln>
            <a:solidFill>
              <a:srgbClr val="EF7A4F"/>
            </a:solidFill>
          </a:ln>
        </p:spPr>
        <p:style>
          <a:lnRef idx="1">
            <a:schemeClr val="accent1"/>
          </a:lnRef>
          <a:fillRef idx="0">
            <a:schemeClr val="accent1"/>
          </a:fillRef>
          <a:effectRef idx="0">
            <a:schemeClr val="accent1"/>
          </a:effectRef>
          <a:fontRef idx="minor">
            <a:schemeClr val="tx1"/>
          </a:fontRef>
        </p:style>
      </p:cxnSp>
      <p:sp>
        <p:nvSpPr>
          <p:cNvPr id="49" name="流程图: 联系 48"/>
          <p:cNvSpPr/>
          <p:nvPr/>
        </p:nvSpPr>
        <p:spPr>
          <a:xfrm>
            <a:off x="6461036" y="1887964"/>
            <a:ext cx="110359" cy="107722"/>
          </a:xfrm>
          <a:prstGeom prst="flowChartConnector">
            <a:avLst/>
          </a:prstGeom>
          <a:solidFill>
            <a:srgbClr val="EF7A4F"/>
          </a:solidFill>
          <a:ln>
            <a:solidFill>
              <a:srgbClr val="EF7A4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cs typeface="+mn-ea"/>
            </a:endParaRPr>
          </a:p>
        </p:txBody>
      </p:sp>
      <p:sp>
        <p:nvSpPr>
          <p:cNvPr id="50" name="TextBox 49"/>
          <p:cNvSpPr txBox="1"/>
          <p:nvPr/>
        </p:nvSpPr>
        <p:spPr>
          <a:xfrm>
            <a:off x="6516216" y="915566"/>
            <a:ext cx="2412942" cy="3831818"/>
          </a:xfrm>
          <a:prstGeom prst="rect">
            <a:avLst/>
          </a:prstGeom>
          <a:noFill/>
        </p:spPr>
        <p:txBody>
          <a:bodyPr wrap="square" rtlCol="0">
            <a:spAutoFit/>
          </a:bodyPr>
          <a:lstStyle/>
          <a:p>
            <a:pPr marL="0" lvl="1">
              <a:lnSpc>
                <a:spcPct val="150000"/>
              </a:lnSpc>
            </a:pPr>
            <a:r>
              <a:rPr lang="zh-CN" altLang="en-US" sz="1800" dirty="0" smtClean="0">
                <a:solidFill>
                  <a:schemeClr val="bg1"/>
                </a:solidFill>
                <a:latin typeface="微软雅黑" pitchFamily="34" charset="-122"/>
                <a:ea typeface="微软雅黑" pitchFamily="34" charset="-122"/>
                <a:cs typeface="+mn-ea"/>
              </a:rPr>
              <a:t>企业银行存款账面余额与银行对账单余额之间如有差额，因编制“</a:t>
            </a:r>
            <a:r>
              <a:rPr lang="zh-CN" altLang="en-US" sz="1800" b="1" dirty="0" smtClean="0">
                <a:solidFill>
                  <a:srgbClr val="FFC000"/>
                </a:solidFill>
                <a:latin typeface="微软雅黑" pitchFamily="34" charset="-122"/>
                <a:ea typeface="微软雅黑" pitchFamily="34" charset="-122"/>
                <a:cs typeface="+mn-ea"/>
              </a:rPr>
              <a:t>银行存款余额调节表</a:t>
            </a:r>
            <a:r>
              <a:rPr lang="zh-CN" altLang="en-US" sz="1800" dirty="0" smtClean="0">
                <a:solidFill>
                  <a:schemeClr val="bg1"/>
                </a:solidFill>
                <a:latin typeface="微软雅黑" pitchFamily="34" charset="-122"/>
                <a:ea typeface="微软雅黑" pitchFamily="34" charset="-122"/>
                <a:cs typeface="+mn-ea"/>
              </a:rPr>
              <a:t>”，如没有记账错误，调节后的双方余额应相等</a:t>
            </a:r>
            <a:r>
              <a:rPr lang="zh-CN" altLang="en-US" sz="1800" dirty="0">
                <a:solidFill>
                  <a:schemeClr val="bg1"/>
                </a:solidFill>
                <a:latin typeface="微软雅黑" pitchFamily="34" charset="-122"/>
                <a:ea typeface="微软雅黑" pitchFamily="34" charset="-122"/>
                <a:cs typeface="+mn-ea"/>
              </a:rPr>
              <a:t>。</a:t>
            </a:r>
            <a:r>
              <a:rPr lang="zh-CN" altLang="en-US" sz="1800" b="1" dirty="0">
                <a:solidFill>
                  <a:srgbClr val="FFC000"/>
                </a:solidFill>
                <a:latin typeface="微软雅黑" pitchFamily="34" charset="-122"/>
                <a:ea typeface="微软雅黑" pitchFamily="34" charset="-122"/>
                <a:cs typeface="+mn-ea"/>
              </a:rPr>
              <a:t>银行存款余额调节表不能作为记账的原始</a:t>
            </a:r>
            <a:r>
              <a:rPr lang="zh-CN" altLang="en-US" sz="1800" b="1" dirty="0" smtClean="0">
                <a:solidFill>
                  <a:srgbClr val="FFC000"/>
                </a:solidFill>
                <a:latin typeface="微软雅黑" pitchFamily="34" charset="-122"/>
                <a:ea typeface="微软雅黑" pitchFamily="34" charset="-122"/>
                <a:cs typeface="+mn-ea"/>
              </a:rPr>
              <a:t>依据。</a:t>
            </a:r>
            <a:endParaRPr lang="zh-CN" altLang="en-US" sz="1800" b="1" dirty="0">
              <a:solidFill>
                <a:srgbClr val="FFC000"/>
              </a:solidFill>
              <a:latin typeface="微软雅黑" pitchFamily="34" charset="-122"/>
              <a:ea typeface="微软雅黑" pitchFamily="34" charset="-122"/>
              <a:cs typeface="+mn-ea"/>
            </a:endParaRPr>
          </a:p>
        </p:txBody>
      </p:sp>
      <p:graphicFrame>
        <p:nvGraphicFramePr>
          <p:cNvPr id="51" name="表格 50"/>
          <p:cNvGraphicFramePr>
            <a:graphicFrameLocks noGrp="1"/>
          </p:cNvGraphicFramePr>
          <p:nvPr>
            <p:extLst>
              <p:ext uri="{D42A27DB-BD31-4B8C-83A1-F6EECF244321}">
                <p14:modId xmlns:p14="http://schemas.microsoft.com/office/powerpoint/2010/main" val="3089467049"/>
              </p:ext>
            </p:extLst>
          </p:nvPr>
        </p:nvGraphicFramePr>
        <p:xfrm>
          <a:off x="499200" y="2122767"/>
          <a:ext cx="5788041" cy="2926080"/>
        </p:xfrm>
        <a:graphic>
          <a:graphicData uri="http://schemas.openxmlformats.org/drawingml/2006/table">
            <a:tbl>
              <a:tblPr firstRow="1" bandRow="1">
                <a:tableStyleId>{69CF1AB2-1976-4502-BF36-3FF5EA218861}</a:tableStyleId>
              </a:tblPr>
              <a:tblGrid>
                <a:gridCol w="1874999"/>
                <a:gridCol w="1059782"/>
                <a:gridCol w="1711956"/>
                <a:gridCol w="1141304"/>
              </a:tblGrid>
              <a:tr h="333792">
                <a:tc>
                  <a:txBody>
                    <a:bodyPr/>
                    <a:lstStyle/>
                    <a:p>
                      <a:pPr algn="ctr"/>
                      <a:r>
                        <a:rPr lang="zh-CN" altLang="en-US" sz="1800" b="0" dirty="0" smtClean="0">
                          <a:latin typeface="微软雅黑" pitchFamily="34" charset="-122"/>
                          <a:ea typeface="微软雅黑" pitchFamily="34" charset="-122"/>
                        </a:rPr>
                        <a:t>项目</a:t>
                      </a:r>
                      <a:endParaRPr lang="zh-CN" altLang="en-US" sz="1800" b="0" dirty="0">
                        <a:solidFill>
                          <a:schemeClr val="tx1"/>
                        </a:solidFill>
                        <a:latin typeface="微软雅黑" pitchFamily="34" charset="-122"/>
                        <a:ea typeface="微软雅黑" pitchFamily="34" charset="-122"/>
                      </a:endParaRPr>
                    </a:p>
                  </a:txBody>
                  <a:tcPr anchor="ctr">
                    <a:noFill/>
                  </a:tcPr>
                </a:tc>
                <a:tc>
                  <a:txBody>
                    <a:bodyPr/>
                    <a:lstStyle/>
                    <a:p>
                      <a:pPr algn="ctr"/>
                      <a:r>
                        <a:rPr lang="zh-CN" altLang="en-US" sz="1800" b="0" dirty="0" smtClean="0">
                          <a:latin typeface="微软雅黑" pitchFamily="34" charset="-122"/>
                          <a:ea typeface="微软雅黑" pitchFamily="34" charset="-122"/>
                        </a:rPr>
                        <a:t>金额</a:t>
                      </a:r>
                      <a:endParaRPr lang="zh-CN" altLang="en-US" sz="1800" b="0" dirty="0">
                        <a:solidFill>
                          <a:schemeClr val="tx1"/>
                        </a:solidFill>
                        <a:latin typeface="微软雅黑" pitchFamily="34" charset="-122"/>
                        <a:ea typeface="微软雅黑" pitchFamily="34" charset="-122"/>
                      </a:endParaRPr>
                    </a:p>
                  </a:txBody>
                  <a:tcPr anchor="ctr">
                    <a:noFill/>
                  </a:tcPr>
                </a:tc>
                <a:tc>
                  <a:txBody>
                    <a:bodyPr/>
                    <a:lstStyle/>
                    <a:p>
                      <a:pPr algn="ctr"/>
                      <a:r>
                        <a:rPr lang="zh-CN" altLang="en-US" sz="1800" b="0" dirty="0" smtClean="0">
                          <a:latin typeface="微软雅黑" pitchFamily="34" charset="-122"/>
                          <a:ea typeface="微软雅黑" pitchFamily="34" charset="-122"/>
                        </a:rPr>
                        <a:t>项目</a:t>
                      </a:r>
                      <a:endParaRPr lang="zh-CN" altLang="en-US" sz="1800" b="0" dirty="0">
                        <a:solidFill>
                          <a:schemeClr val="tx1"/>
                        </a:solidFill>
                        <a:latin typeface="微软雅黑" pitchFamily="34" charset="-122"/>
                        <a:ea typeface="微软雅黑" pitchFamily="34" charset="-122"/>
                      </a:endParaRPr>
                    </a:p>
                  </a:txBody>
                  <a:tcPr anchor="ctr">
                    <a:noFill/>
                  </a:tcPr>
                </a:tc>
                <a:tc>
                  <a:txBody>
                    <a:bodyPr/>
                    <a:lstStyle/>
                    <a:p>
                      <a:pPr algn="ctr"/>
                      <a:r>
                        <a:rPr lang="zh-CN" altLang="en-US" sz="1800" b="0" dirty="0" smtClean="0">
                          <a:latin typeface="微软雅黑" pitchFamily="34" charset="-122"/>
                          <a:ea typeface="微软雅黑" pitchFamily="34" charset="-122"/>
                        </a:rPr>
                        <a:t>金额</a:t>
                      </a:r>
                      <a:endParaRPr lang="zh-CN" altLang="en-US" sz="1800" b="0" dirty="0">
                        <a:solidFill>
                          <a:schemeClr val="tx1"/>
                        </a:solidFill>
                        <a:latin typeface="微软雅黑" pitchFamily="34" charset="-122"/>
                        <a:ea typeface="微软雅黑" pitchFamily="34" charset="-122"/>
                      </a:endParaRPr>
                    </a:p>
                  </a:txBody>
                  <a:tcPr anchor="ctr">
                    <a:noFill/>
                  </a:tcPr>
                </a:tc>
              </a:tr>
              <a:tr h="568072">
                <a:tc>
                  <a:txBody>
                    <a:bodyPr/>
                    <a:lstStyle/>
                    <a:p>
                      <a:pPr algn="ctr"/>
                      <a:r>
                        <a:rPr lang="zh-CN" altLang="en-US" sz="1800" b="0" dirty="0" smtClean="0">
                          <a:latin typeface="微软雅黑" pitchFamily="34" charset="-122"/>
                          <a:ea typeface="微软雅黑" pitchFamily="34" charset="-122"/>
                        </a:rPr>
                        <a:t>企业银行存款</a:t>
                      </a:r>
                      <a:endParaRPr lang="en-US" altLang="zh-CN" sz="1800" b="0" dirty="0" smtClean="0">
                        <a:latin typeface="微软雅黑" pitchFamily="34" charset="-122"/>
                        <a:ea typeface="微软雅黑" pitchFamily="34" charset="-122"/>
                      </a:endParaRPr>
                    </a:p>
                    <a:p>
                      <a:pPr algn="ctr"/>
                      <a:r>
                        <a:rPr lang="zh-CN" altLang="en-US" sz="1800" b="0" dirty="0" smtClean="0">
                          <a:latin typeface="微软雅黑" pitchFamily="34" charset="-122"/>
                          <a:ea typeface="微软雅黑" pitchFamily="34" charset="-122"/>
                        </a:rPr>
                        <a:t>日记账余额</a:t>
                      </a:r>
                      <a:endParaRPr lang="zh-CN" altLang="en-US" sz="1800" b="0" dirty="0">
                        <a:solidFill>
                          <a:schemeClr val="tx1"/>
                        </a:solidFill>
                        <a:latin typeface="微软雅黑" pitchFamily="34" charset="-122"/>
                        <a:ea typeface="微软雅黑" pitchFamily="34" charset="-122"/>
                      </a:endParaRPr>
                    </a:p>
                  </a:txBody>
                  <a:tcPr anchor="ctr">
                    <a:noFill/>
                  </a:tcPr>
                </a:tc>
                <a:tc>
                  <a:txBody>
                    <a:bodyPr/>
                    <a:lstStyle/>
                    <a:p>
                      <a:pPr algn="ctr"/>
                      <a:endParaRPr lang="zh-CN" altLang="en-US" sz="1800" b="0" dirty="0">
                        <a:solidFill>
                          <a:schemeClr val="tx1"/>
                        </a:solidFill>
                        <a:latin typeface="微软雅黑" pitchFamily="34" charset="-122"/>
                        <a:ea typeface="微软雅黑" pitchFamily="34" charset="-122"/>
                      </a:endParaRPr>
                    </a:p>
                  </a:txBody>
                  <a:tcPr anchor="ctr">
                    <a:noFill/>
                  </a:tcPr>
                </a:tc>
                <a:tc>
                  <a:txBody>
                    <a:bodyPr/>
                    <a:lstStyle/>
                    <a:p>
                      <a:pPr algn="ctr"/>
                      <a:r>
                        <a:rPr lang="zh-CN" altLang="en-US" sz="1800" b="0" dirty="0" smtClean="0">
                          <a:latin typeface="微软雅黑" pitchFamily="34" charset="-122"/>
                          <a:ea typeface="微软雅黑" pitchFamily="34" charset="-122"/>
                        </a:rPr>
                        <a:t>银行对账单</a:t>
                      </a:r>
                      <a:endParaRPr lang="en-US" altLang="zh-CN" sz="1800" b="0" dirty="0" smtClean="0">
                        <a:latin typeface="微软雅黑" pitchFamily="34" charset="-122"/>
                        <a:ea typeface="微软雅黑" pitchFamily="34" charset="-122"/>
                      </a:endParaRPr>
                    </a:p>
                    <a:p>
                      <a:pPr algn="ctr"/>
                      <a:r>
                        <a:rPr lang="zh-CN" altLang="en-US" sz="1800" b="0" dirty="0" smtClean="0">
                          <a:latin typeface="微软雅黑" pitchFamily="34" charset="-122"/>
                          <a:ea typeface="微软雅黑" pitchFamily="34" charset="-122"/>
                        </a:rPr>
                        <a:t>余额</a:t>
                      </a:r>
                      <a:endParaRPr lang="zh-CN" altLang="en-US" sz="1800" b="0" dirty="0">
                        <a:solidFill>
                          <a:schemeClr val="tx1"/>
                        </a:solidFill>
                        <a:latin typeface="微软雅黑" pitchFamily="34" charset="-122"/>
                        <a:ea typeface="微软雅黑" pitchFamily="34" charset="-122"/>
                      </a:endParaRPr>
                    </a:p>
                  </a:txBody>
                  <a:tcPr anchor="ctr">
                    <a:noFill/>
                  </a:tcPr>
                </a:tc>
                <a:tc>
                  <a:txBody>
                    <a:bodyPr/>
                    <a:lstStyle/>
                    <a:p>
                      <a:pPr algn="ctr"/>
                      <a:endParaRPr lang="zh-CN" altLang="en-US" sz="1800" b="0">
                        <a:solidFill>
                          <a:schemeClr val="tx1"/>
                        </a:solidFill>
                        <a:latin typeface="微软雅黑" pitchFamily="34" charset="-122"/>
                        <a:ea typeface="微软雅黑" pitchFamily="34" charset="-122"/>
                      </a:endParaRPr>
                    </a:p>
                  </a:txBody>
                  <a:tcPr anchor="ctr">
                    <a:noFill/>
                  </a:tcPr>
                </a:tc>
              </a:tr>
              <a:tr h="568072">
                <a:tc>
                  <a:txBody>
                    <a:bodyPr/>
                    <a:lstStyle/>
                    <a:p>
                      <a:pPr algn="ctr"/>
                      <a:r>
                        <a:rPr lang="zh-CN" altLang="en-US" sz="1800" b="0" dirty="0" smtClean="0">
                          <a:latin typeface="微软雅黑" pitchFamily="34" charset="-122"/>
                          <a:ea typeface="微软雅黑" pitchFamily="34" charset="-122"/>
                        </a:rPr>
                        <a:t>加：银行已收、企业未收款</a:t>
                      </a:r>
                      <a:endParaRPr lang="zh-CN" altLang="en-US" sz="1800" b="0" dirty="0">
                        <a:solidFill>
                          <a:schemeClr val="tx1"/>
                        </a:solidFill>
                        <a:latin typeface="微软雅黑" pitchFamily="34" charset="-122"/>
                        <a:ea typeface="微软雅黑" pitchFamily="34" charset="-122"/>
                      </a:endParaRPr>
                    </a:p>
                  </a:txBody>
                  <a:tcPr anchor="ctr">
                    <a:noFill/>
                  </a:tcPr>
                </a:tc>
                <a:tc>
                  <a:txBody>
                    <a:bodyPr/>
                    <a:lstStyle/>
                    <a:p>
                      <a:pPr algn="ctr"/>
                      <a:endParaRPr lang="zh-CN" altLang="en-US" sz="1800" b="0" dirty="0">
                        <a:solidFill>
                          <a:schemeClr val="tx1"/>
                        </a:solidFill>
                        <a:latin typeface="微软雅黑" pitchFamily="34" charset="-122"/>
                        <a:ea typeface="微软雅黑" pitchFamily="34" charset="-122"/>
                      </a:endParaRPr>
                    </a:p>
                  </a:txBody>
                  <a:tcPr anchor="ctr">
                    <a:noFill/>
                  </a:tcPr>
                </a:tc>
                <a:tc>
                  <a:txBody>
                    <a:bodyPr/>
                    <a:lstStyle/>
                    <a:p>
                      <a:pPr algn="ctr"/>
                      <a:r>
                        <a:rPr lang="zh-CN" altLang="en-US" sz="1800" b="0" dirty="0" smtClean="0">
                          <a:latin typeface="微软雅黑" pitchFamily="34" charset="-122"/>
                          <a:ea typeface="微软雅黑" pitchFamily="34" charset="-122"/>
                        </a:rPr>
                        <a:t>加：企业已收、银行未收款</a:t>
                      </a:r>
                      <a:endParaRPr lang="zh-CN" altLang="en-US" sz="1800" b="0" dirty="0">
                        <a:solidFill>
                          <a:schemeClr val="tx1"/>
                        </a:solidFill>
                        <a:latin typeface="微软雅黑" pitchFamily="34" charset="-122"/>
                        <a:ea typeface="微软雅黑" pitchFamily="34" charset="-122"/>
                      </a:endParaRPr>
                    </a:p>
                  </a:txBody>
                  <a:tcPr anchor="ctr">
                    <a:noFill/>
                  </a:tcPr>
                </a:tc>
                <a:tc>
                  <a:txBody>
                    <a:bodyPr/>
                    <a:lstStyle/>
                    <a:p>
                      <a:pPr algn="ctr"/>
                      <a:endParaRPr lang="zh-CN" altLang="en-US" sz="1800" b="0" dirty="0">
                        <a:solidFill>
                          <a:schemeClr val="tx1"/>
                        </a:solidFill>
                        <a:latin typeface="微软雅黑" pitchFamily="34" charset="-122"/>
                        <a:ea typeface="微软雅黑" pitchFamily="34" charset="-122"/>
                      </a:endParaRPr>
                    </a:p>
                  </a:txBody>
                  <a:tcPr anchor="ctr">
                    <a:noFill/>
                  </a:tcPr>
                </a:tc>
              </a:tr>
              <a:tr h="568072">
                <a:tc>
                  <a:txBody>
                    <a:bodyPr/>
                    <a:lstStyle/>
                    <a:p>
                      <a:pPr algn="ctr"/>
                      <a:r>
                        <a:rPr lang="zh-CN" altLang="en-US" sz="1800" b="0" dirty="0" smtClean="0">
                          <a:latin typeface="微软雅黑" pitchFamily="34" charset="-122"/>
                          <a:ea typeface="微软雅黑" pitchFamily="34" charset="-122"/>
                        </a:rPr>
                        <a:t>减：银行已付、企业未付款</a:t>
                      </a:r>
                      <a:endParaRPr lang="zh-CN" altLang="en-US" sz="1800" b="0" dirty="0">
                        <a:solidFill>
                          <a:schemeClr val="tx1"/>
                        </a:solidFill>
                        <a:latin typeface="微软雅黑" pitchFamily="34" charset="-122"/>
                        <a:ea typeface="微软雅黑" pitchFamily="34" charset="-122"/>
                      </a:endParaRPr>
                    </a:p>
                  </a:txBody>
                  <a:tcPr anchor="ctr">
                    <a:noFill/>
                  </a:tcPr>
                </a:tc>
                <a:tc>
                  <a:txBody>
                    <a:bodyPr/>
                    <a:lstStyle/>
                    <a:p>
                      <a:pPr algn="ctr"/>
                      <a:endParaRPr lang="zh-CN" altLang="en-US" sz="1800" b="0">
                        <a:solidFill>
                          <a:schemeClr val="tx1"/>
                        </a:solidFill>
                        <a:latin typeface="微软雅黑" pitchFamily="34" charset="-122"/>
                        <a:ea typeface="微软雅黑" pitchFamily="34" charset="-122"/>
                      </a:endParaRPr>
                    </a:p>
                  </a:txBody>
                  <a:tcPr anchor="ctr">
                    <a:noFill/>
                  </a:tcPr>
                </a:tc>
                <a:tc>
                  <a:txBody>
                    <a:bodyPr/>
                    <a:lstStyle/>
                    <a:p>
                      <a:pPr algn="ctr"/>
                      <a:r>
                        <a:rPr lang="zh-CN" altLang="en-US" sz="1800" b="0" dirty="0" smtClean="0">
                          <a:latin typeface="微软雅黑" pitchFamily="34" charset="-122"/>
                          <a:ea typeface="微软雅黑" pitchFamily="34" charset="-122"/>
                        </a:rPr>
                        <a:t>减：企业已付、银行未付款</a:t>
                      </a:r>
                      <a:endParaRPr lang="zh-CN" altLang="en-US" sz="1800" b="0" dirty="0">
                        <a:solidFill>
                          <a:schemeClr val="tx1"/>
                        </a:solidFill>
                        <a:latin typeface="微软雅黑" pitchFamily="34" charset="-122"/>
                        <a:ea typeface="微软雅黑" pitchFamily="34" charset="-122"/>
                      </a:endParaRPr>
                    </a:p>
                  </a:txBody>
                  <a:tcPr anchor="ctr">
                    <a:noFill/>
                  </a:tcPr>
                </a:tc>
                <a:tc>
                  <a:txBody>
                    <a:bodyPr/>
                    <a:lstStyle/>
                    <a:p>
                      <a:pPr algn="ctr"/>
                      <a:endParaRPr lang="zh-CN" altLang="en-US" sz="1800" b="0" dirty="0">
                        <a:solidFill>
                          <a:schemeClr val="tx1"/>
                        </a:solidFill>
                        <a:latin typeface="微软雅黑" pitchFamily="34" charset="-122"/>
                        <a:ea typeface="微软雅黑" pitchFamily="34" charset="-122"/>
                      </a:endParaRPr>
                    </a:p>
                  </a:txBody>
                  <a:tcPr anchor="ctr">
                    <a:noFill/>
                  </a:tcPr>
                </a:tc>
              </a:tr>
              <a:tr h="626368">
                <a:tc>
                  <a:txBody>
                    <a:bodyPr/>
                    <a:lstStyle/>
                    <a:p>
                      <a:pPr algn="ctr"/>
                      <a:r>
                        <a:rPr lang="zh-CN" altLang="en-US" sz="1800" b="0" dirty="0" smtClean="0">
                          <a:latin typeface="微软雅黑" pitchFamily="34" charset="-122"/>
                          <a:ea typeface="微软雅黑" pitchFamily="34" charset="-122"/>
                        </a:rPr>
                        <a:t>调整后的存款</a:t>
                      </a:r>
                      <a:endParaRPr lang="en-US" altLang="zh-CN" sz="1800" b="0" dirty="0" smtClean="0">
                        <a:latin typeface="微软雅黑" pitchFamily="34" charset="-122"/>
                        <a:ea typeface="微软雅黑" pitchFamily="34" charset="-122"/>
                      </a:endParaRPr>
                    </a:p>
                    <a:p>
                      <a:pPr algn="ctr"/>
                      <a:r>
                        <a:rPr lang="zh-CN" altLang="en-US" sz="1800" b="0" dirty="0" smtClean="0">
                          <a:latin typeface="微软雅黑" pitchFamily="34" charset="-122"/>
                          <a:ea typeface="微软雅黑" pitchFamily="34" charset="-122"/>
                        </a:rPr>
                        <a:t>余额</a:t>
                      </a:r>
                      <a:endParaRPr lang="zh-CN" altLang="en-US" sz="1800" b="0" dirty="0">
                        <a:solidFill>
                          <a:schemeClr val="tx1"/>
                        </a:solidFill>
                        <a:latin typeface="微软雅黑" pitchFamily="34" charset="-122"/>
                        <a:ea typeface="微软雅黑" pitchFamily="34" charset="-122"/>
                      </a:endParaRPr>
                    </a:p>
                  </a:txBody>
                  <a:tcPr anchor="ctr">
                    <a:noFill/>
                  </a:tcPr>
                </a:tc>
                <a:tc>
                  <a:txBody>
                    <a:bodyPr/>
                    <a:lstStyle/>
                    <a:p>
                      <a:pPr algn="ctr"/>
                      <a:endParaRPr lang="zh-CN" altLang="en-US" sz="1800" b="0">
                        <a:solidFill>
                          <a:schemeClr val="tx1"/>
                        </a:solidFill>
                        <a:latin typeface="微软雅黑" pitchFamily="34" charset="-122"/>
                        <a:ea typeface="微软雅黑" pitchFamily="34" charset="-122"/>
                      </a:endParaRPr>
                    </a:p>
                  </a:txBody>
                  <a:tcPr anchor="c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zh-CN" altLang="en-US" sz="1800" b="0" dirty="0" smtClean="0">
                          <a:latin typeface="微软雅黑" pitchFamily="34" charset="-122"/>
                          <a:ea typeface="微软雅黑" pitchFamily="34" charset="-122"/>
                        </a:rPr>
                        <a:t>调整后的存款余额</a:t>
                      </a:r>
                      <a:endParaRPr lang="zh-CN" altLang="en-US" sz="1800" b="0" dirty="0" smtClean="0">
                        <a:solidFill>
                          <a:schemeClr val="tx1"/>
                        </a:solidFill>
                        <a:latin typeface="微软雅黑" pitchFamily="34" charset="-122"/>
                        <a:ea typeface="微软雅黑" pitchFamily="34" charset="-122"/>
                      </a:endParaRPr>
                    </a:p>
                  </a:txBody>
                  <a:tcPr anchor="ctr">
                    <a:noFill/>
                  </a:tcPr>
                </a:tc>
                <a:tc>
                  <a:txBody>
                    <a:bodyPr/>
                    <a:lstStyle/>
                    <a:p>
                      <a:pPr algn="ctr"/>
                      <a:endParaRPr lang="zh-CN" altLang="en-US" sz="1800" b="0" dirty="0">
                        <a:solidFill>
                          <a:schemeClr val="tx1"/>
                        </a:solidFill>
                        <a:latin typeface="微软雅黑" pitchFamily="34" charset="-122"/>
                        <a:ea typeface="微软雅黑" pitchFamily="34" charset="-122"/>
                      </a:endParaRPr>
                    </a:p>
                  </a:txBody>
                  <a:tcPr anchor="ctr">
                    <a:noFill/>
                  </a:tcPr>
                </a:tc>
              </a:tr>
            </a:tbl>
          </a:graphicData>
        </a:graphic>
      </p:graphicFrame>
      <p:sp>
        <p:nvSpPr>
          <p:cNvPr id="52" name="TextBox 51"/>
          <p:cNvSpPr txBox="1"/>
          <p:nvPr/>
        </p:nvSpPr>
        <p:spPr>
          <a:xfrm>
            <a:off x="2477533" y="1419670"/>
            <a:ext cx="2310491" cy="507831"/>
          </a:xfrm>
          <a:prstGeom prst="rect">
            <a:avLst/>
          </a:prstGeom>
          <a:noFill/>
        </p:spPr>
        <p:txBody>
          <a:bodyPr wrap="square" rtlCol="0">
            <a:spAutoFit/>
          </a:bodyPr>
          <a:lstStyle/>
          <a:p>
            <a:pPr marL="0" lvl="1">
              <a:lnSpc>
                <a:spcPct val="150000"/>
              </a:lnSpc>
            </a:pPr>
            <a:r>
              <a:rPr lang="zh-CN" altLang="en-US" sz="1800" dirty="0" smtClean="0">
                <a:latin typeface="微软雅黑" pitchFamily="34" charset="-122"/>
                <a:ea typeface="微软雅黑" pitchFamily="34" charset="-122"/>
                <a:cs typeface="+mn-ea"/>
              </a:rPr>
              <a:t>银行存款余额调节表</a:t>
            </a:r>
            <a:endParaRPr lang="zh-CN" altLang="en-US" sz="1800" dirty="0">
              <a:latin typeface="微软雅黑" pitchFamily="34" charset="-122"/>
              <a:ea typeface="微软雅黑" pitchFamily="34" charset="-122"/>
              <a:cs typeface="+mn-ea"/>
            </a:endParaRPr>
          </a:p>
        </p:txBody>
      </p:sp>
      <p:sp>
        <p:nvSpPr>
          <p:cNvPr id="53" name="TextBox 52"/>
          <p:cNvSpPr txBox="1"/>
          <p:nvPr/>
        </p:nvSpPr>
        <p:spPr>
          <a:xfrm>
            <a:off x="513689" y="1726962"/>
            <a:ext cx="1730748" cy="507831"/>
          </a:xfrm>
          <a:prstGeom prst="rect">
            <a:avLst/>
          </a:prstGeom>
          <a:noFill/>
        </p:spPr>
        <p:txBody>
          <a:bodyPr wrap="square" rtlCol="0" anchor="ctr">
            <a:spAutoFit/>
          </a:bodyPr>
          <a:lstStyle/>
          <a:p>
            <a:pPr marL="0" lvl="1">
              <a:lnSpc>
                <a:spcPct val="150000"/>
              </a:lnSpc>
            </a:pPr>
            <a:r>
              <a:rPr lang="zh-CN" altLang="en-US" sz="1800" dirty="0" smtClean="0">
                <a:latin typeface="微软雅黑" pitchFamily="34" charset="-122"/>
                <a:ea typeface="微软雅黑" pitchFamily="34" charset="-122"/>
                <a:cs typeface="+mn-ea"/>
              </a:rPr>
              <a:t>开户行及账号：</a:t>
            </a:r>
            <a:endParaRPr lang="zh-CN" altLang="en-US" sz="1800" dirty="0">
              <a:latin typeface="微软雅黑" pitchFamily="34" charset="-122"/>
              <a:ea typeface="微软雅黑" pitchFamily="34" charset="-122"/>
              <a:cs typeface="+mn-ea"/>
            </a:endParaRPr>
          </a:p>
        </p:txBody>
      </p:sp>
      <p:sp>
        <p:nvSpPr>
          <p:cNvPr id="54" name="TextBox 53"/>
          <p:cNvSpPr txBox="1"/>
          <p:nvPr/>
        </p:nvSpPr>
        <p:spPr>
          <a:xfrm>
            <a:off x="4740812" y="1726962"/>
            <a:ext cx="1775404" cy="507831"/>
          </a:xfrm>
          <a:prstGeom prst="rect">
            <a:avLst/>
          </a:prstGeom>
          <a:noFill/>
        </p:spPr>
        <p:txBody>
          <a:bodyPr wrap="square" rtlCol="0" anchor="ctr">
            <a:spAutoFit/>
          </a:bodyPr>
          <a:lstStyle/>
          <a:p>
            <a:pPr marL="0" lvl="1">
              <a:lnSpc>
                <a:spcPct val="150000"/>
              </a:lnSpc>
            </a:pPr>
            <a:r>
              <a:rPr lang="zh-CN" altLang="en-US" sz="1800" dirty="0" smtClean="0">
                <a:latin typeface="微软雅黑" pitchFamily="34" charset="-122"/>
                <a:ea typeface="微软雅黑" pitchFamily="34" charset="-122"/>
                <a:cs typeface="+mn-ea"/>
              </a:rPr>
              <a:t>金额单位：元</a:t>
            </a:r>
            <a:endParaRPr lang="zh-CN" altLang="en-US" sz="1800" dirty="0">
              <a:latin typeface="微软雅黑" pitchFamily="34" charset="-122"/>
              <a:ea typeface="微软雅黑" pitchFamily="34" charset="-122"/>
              <a:cs typeface="+mn-ea"/>
            </a:endParaRPr>
          </a:p>
        </p:txBody>
      </p:sp>
    </p:spTree>
    <p:custDataLst>
      <p:tags r:id="rId1"/>
    </p:custDataLst>
    <p:extLst>
      <p:ext uri="{BB962C8B-B14F-4D97-AF65-F5344CB8AC3E}">
        <p14:creationId xmlns:p14="http://schemas.microsoft.com/office/powerpoint/2010/main" val="411607080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8" name="TextBox 17"/>
          <p:cNvSpPr txBox="1"/>
          <p:nvPr/>
        </p:nvSpPr>
        <p:spPr>
          <a:xfrm>
            <a:off x="323528" y="1515145"/>
            <a:ext cx="8712968" cy="2951898"/>
          </a:xfrm>
          <a:prstGeom prst="rect">
            <a:avLst/>
          </a:prstGeom>
          <a:noFill/>
        </p:spPr>
        <p:txBody>
          <a:bodyPr wrap="square" rtlCol="0">
            <a:spAutoFit/>
          </a:bodyPr>
          <a:lstStyle/>
          <a:p>
            <a:pPr marL="0" lvl="1">
              <a:lnSpc>
                <a:spcPct val="150000"/>
              </a:lnSpc>
            </a:pPr>
            <a:r>
              <a:rPr lang="zh-CN" altLang="en-US" sz="1800" dirty="0" smtClean="0">
                <a:latin typeface="微软雅黑" pitchFamily="34" charset="-122"/>
                <a:ea typeface="微软雅黑" pitchFamily="34" charset="-122"/>
                <a:cs typeface="+mn-ea"/>
              </a:rPr>
              <a:t>       某企业</a:t>
            </a:r>
            <a:r>
              <a:rPr lang="en-US" altLang="zh-CN" sz="1800" dirty="0" smtClean="0">
                <a:latin typeface="微软雅黑" pitchFamily="34" charset="-122"/>
                <a:ea typeface="微软雅黑" pitchFamily="34" charset="-122"/>
                <a:cs typeface="+mn-ea"/>
              </a:rPr>
              <a:t>2017</a:t>
            </a:r>
            <a:r>
              <a:rPr lang="zh-CN" altLang="en-US" sz="1800" dirty="0">
                <a:latin typeface="微软雅黑" pitchFamily="34" charset="-122"/>
                <a:ea typeface="微软雅黑" pitchFamily="34" charset="-122"/>
                <a:cs typeface="+mn-ea"/>
              </a:rPr>
              <a:t>年</a:t>
            </a:r>
            <a:r>
              <a:rPr lang="en-US" altLang="zh-CN" sz="1800" dirty="0">
                <a:latin typeface="微软雅黑" pitchFamily="34" charset="-122"/>
                <a:ea typeface="微软雅黑" pitchFamily="34" charset="-122"/>
                <a:cs typeface="+mn-ea"/>
              </a:rPr>
              <a:t>6</a:t>
            </a:r>
            <a:r>
              <a:rPr lang="zh-CN" altLang="en-US" sz="1800" dirty="0">
                <a:latin typeface="微软雅黑" pitchFamily="34" charset="-122"/>
                <a:ea typeface="微软雅黑" pitchFamily="34" charset="-122"/>
                <a:cs typeface="+mn-ea"/>
              </a:rPr>
              <a:t>月</a:t>
            </a:r>
            <a:r>
              <a:rPr lang="en-US" altLang="zh-CN" sz="1800" dirty="0">
                <a:latin typeface="微软雅黑" pitchFamily="34" charset="-122"/>
                <a:ea typeface="微软雅黑" pitchFamily="34" charset="-122"/>
                <a:cs typeface="+mn-ea"/>
              </a:rPr>
              <a:t>30</a:t>
            </a:r>
            <a:r>
              <a:rPr lang="zh-CN" altLang="en-US" sz="1800" dirty="0">
                <a:latin typeface="微软雅黑" pitchFamily="34" charset="-122"/>
                <a:ea typeface="微软雅黑" pitchFamily="34" charset="-122"/>
                <a:cs typeface="+mn-ea"/>
              </a:rPr>
              <a:t>日银行存款日记帐的帐面余额为</a:t>
            </a:r>
            <a:r>
              <a:rPr lang="en-US" altLang="zh-CN" sz="1800" dirty="0" smtClean="0">
                <a:latin typeface="微软雅黑" pitchFamily="34" charset="-122"/>
                <a:ea typeface="微软雅黑" pitchFamily="34" charset="-122"/>
                <a:cs typeface="+mn-ea"/>
              </a:rPr>
              <a:t>48 200</a:t>
            </a:r>
            <a:r>
              <a:rPr lang="zh-CN" altLang="en-US" sz="1800" dirty="0">
                <a:latin typeface="微软雅黑" pitchFamily="34" charset="-122"/>
                <a:ea typeface="微软雅黑" pitchFamily="34" charset="-122"/>
                <a:cs typeface="+mn-ea"/>
              </a:rPr>
              <a:t>元，银行对帐单上的余额为</a:t>
            </a:r>
            <a:r>
              <a:rPr lang="en-US" altLang="zh-CN" sz="1800" dirty="0" smtClean="0">
                <a:latin typeface="微软雅黑" pitchFamily="34" charset="-122"/>
                <a:ea typeface="微软雅黑" pitchFamily="34" charset="-122"/>
                <a:cs typeface="+mn-ea"/>
              </a:rPr>
              <a:t>47 500</a:t>
            </a:r>
            <a:r>
              <a:rPr lang="zh-CN" altLang="en-US" sz="1800" dirty="0">
                <a:latin typeface="微软雅黑" pitchFamily="34" charset="-122"/>
                <a:ea typeface="微软雅黑" pitchFamily="34" charset="-122"/>
                <a:cs typeface="+mn-ea"/>
              </a:rPr>
              <a:t>元，经核对发现有下列未达帐项：</a:t>
            </a:r>
          </a:p>
          <a:p>
            <a:pPr marL="0" lvl="1">
              <a:lnSpc>
                <a:spcPct val="150000"/>
              </a:lnSpc>
            </a:pPr>
            <a:r>
              <a:rPr lang="en-US" altLang="zh-CN" sz="1800" dirty="0">
                <a:latin typeface="微软雅黑" pitchFamily="34" charset="-122"/>
                <a:ea typeface="微软雅黑" pitchFamily="34" charset="-122"/>
                <a:cs typeface="+mn-ea"/>
              </a:rPr>
              <a:t>1</a:t>
            </a:r>
            <a:r>
              <a:rPr lang="zh-CN" altLang="en-US" sz="1800" dirty="0">
                <a:latin typeface="微软雅黑" pitchFamily="34" charset="-122"/>
                <a:ea typeface="微软雅黑" pitchFamily="34" charset="-122"/>
                <a:cs typeface="+mn-ea"/>
              </a:rPr>
              <a:t>、</a:t>
            </a:r>
            <a:r>
              <a:rPr lang="en-US" altLang="zh-CN" sz="1800" dirty="0">
                <a:latin typeface="微软雅黑" pitchFamily="34" charset="-122"/>
                <a:ea typeface="微软雅黑" pitchFamily="34" charset="-122"/>
                <a:cs typeface="+mn-ea"/>
              </a:rPr>
              <a:t>6</a:t>
            </a:r>
            <a:r>
              <a:rPr lang="zh-CN" altLang="en-US" sz="1800" dirty="0">
                <a:latin typeface="微软雅黑" pitchFamily="34" charset="-122"/>
                <a:ea typeface="微软雅黑" pitchFamily="34" charset="-122"/>
                <a:cs typeface="+mn-ea"/>
              </a:rPr>
              <a:t>月</a:t>
            </a:r>
            <a:r>
              <a:rPr lang="en-US" altLang="zh-CN" sz="1800" dirty="0">
                <a:latin typeface="微软雅黑" pitchFamily="34" charset="-122"/>
                <a:ea typeface="微软雅黑" pitchFamily="34" charset="-122"/>
                <a:cs typeface="+mn-ea"/>
              </a:rPr>
              <a:t>28</a:t>
            </a:r>
            <a:r>
              <a:rPr lang="zh-CN" altLang="en-US" sz="1800" dirty="0">
                <a:latin typeface="微软雅黑" pitchFamily="34" charset="-122"/>
                <a:ea typeface="微软雅黑" pitchFamily="34" charset="-122"/>
                <a:cs typeface="+mn-ea"/>
              </a:rPr>
              <a:t>日，企业销售产品收到转帐支票一张计</a:t>
            </a:r>
            <a:r>
              <a:rPr lang="en-US" altLang="zh-CN" sz="1800" dirty="0" smtClean="0">
                <a:latin typeface="微软雅黑" pitchFamily="34" charset="-122"/>
                <a:ea typeface="微软雅黑" pitchFamily="34" charset="-122"/>
                <a:cs typeface="+mn-ea"/>
              </a:rPr>
              <a:t>2 300</a:t>
            </a:r>
            <a:r>
              <a:rPr lang="zh-CN" altLang="en-US" sz="1800" dirty="0">
                <a:latin typeface="微软雅黑" pitchFamily="34" charset="-122"/>
                <a:ea typeface="微软雅黑" pitchFamily="34" charset="-122"/>
                <a:cs typeface="+mn-ea"/>
              </a:rPr>
              <a:t>元，企业</a:t>
            </a:r>
            <a:r>
              <a:rPr lang="zh-CN" altLang="en-US" sz="1800" dirty="0" smtClean="0">
                <a:latin typeface="微软雅黑" pitchFamily="34" charset="-122"/>
                <a:ea typeface="微软雅黑" pitchFamily="34" charset="-122"/>
                <a:cs typeface="+mn-ea"/>
              </a:rPr>
              <a:t>已入帐而银行未</a:t>
            </a:r>
            <a:r>
              <a:rPr lang="zh-CN" altLang="en-US" sz="1800" dirty="0">
                <a:latin typeface="微软雅黑" pitchFamily="34" charset="-122"/>
                <a:ea typeface="微软雅黑" pitchFamily="34" charset="-122"/>
                <a:cs typeface="+mn-ea"/>
              </a:rPr>
              <a:t>入帐。</a:t>
            </a:r>
          </a:p>
          <a:p>
            <a:pPr marL="0" lvl="1">
              <a:lnSpc>
                <a:spcPct val="150000"/>
              </a:lnSpc>
            </a:pPr>
            <a:r>
              <a:rPr lang="en-US" altLang="zh-CN" sz="1800" dirty="0">
                <a:latin typeface="微软雅黑" pitchFamily="34" charset="-122"/>
                <a:ea typeface="微软雅黑" pitchFamily="34" charset="-122"/>
                <a:cs typeface="+mn-ea"/>
              </a:rPr>
              <a:t>2</a:t>
            </a:r>
            <a:r>
              <a:rPr lang="zh-CN" altLang="en-US" sz="1800" dirty="0">
                <a:latin typeface="微软雅黑" pitchFamily="34" charset="-122"/>
                <a:ea typeface="微软雅黑" pitchFamily="34" charset="-122"/>
                <a:cs typeface="+mn-ea"/>
              </a:rPr>
              <a:t>、</a:t>
            </a:r>
            <a:r>
              <a:rPr lang="en-US" altLang="zh-CN" sz="1800" dirty="0">
                <a:latin typeface="微软雅黑" pitchFamily="34" charset="-122"/>
                <a:ea typeface="微软雅黑" pitchFamily="34" charset="-122"/>
                <a:cs typeface="+mn-ea"/>
              </a:rPr>
              <a:t>6</a:t>
            </a:r>
            <a:r>
              <a:rPr lang="zh-CN" altLang="en-US" sz="1800" dirty="0">
                <a:latin typeface="微软雅黑" pitchFamily="34" charset="-122"/>
                <a:ea typeface="微软雅黑" pitchFamily="34" charset="-122"/>
                <a:cs typeface="+mn-ea"/>
              </a:rPr>
              <a:t>月</a:t>
            </a:r>
            <a:r>
              <a:rPr lang="en-US" altLang="zh-CN" sz="1800" dirty="0">
                <a:latin typeface="微软雅黑" pitchFamily="34" charset="-122"/>
                <a:ea typeface="微软雅黑" pitchFamily="34" charset="-122"/>
                <a:cs typeface="+mn-ea"/>
              </a:rPr>
              <a:t>29</a:t>
            </a:r>
            <a:r>
              <a:rPr lang="zh-CN" altLang="en-US" sz="1800" dirty="0">
                <a:latin typeface="微软雅黑" pitchFamily="34" charset="-122"/>
                <a:ea typeface="微软雅黑" pitchFamily="34" charset="-122"/>
                <a:cs typeface="+mn-ea"/>
              </a:rPr>
              <a:t>日，企业支付货款开出转帐支票一张计</a:t>
            </a:r>
            <a:r>
              <a:rPr lang="en-US" altLang="zh-CN" sz="1800" dirty="0" smtClean="0">
                <a:latin typeface="微软雅黑" pitchFamily="34" charset="-122"/>
                <a:ea typeface="微软雅黑" pitchFamily="34" charset="-122"/>
                <a:cs typeface="+mn-ea"/>
              </a:rPr>
              <a:t>1 700</a:t>
            </a:r>
            <a:r>
              <a:rPr lang="zh-CN" altLang="en-US" sz="1800" dirty="0">
                <a:latin typeface="微软雅黑" pitchFamily="34" charset="-122"/>
                <a:ea typeface="微软雅黑" pitchFamily="34" charset="-122"/>
                <a:cs typeface="+mn-ea"/>
              </a:rPr>
              <a:t>元，企业</a:t>
            </a:r>
            <a:r>
              <a:rPr lang="zh-CN" altLang="en-US" sz="1800" dirty="0" smtClean="0">
                <a:latin typeface="微软雅黑" pitchFamily="34" charset="-122"/>
                <a:ea typeface="微软雅黑" pitchFamily="34" charset="-122"/>
                <a:cs typeface="+mn-ea"/>
              </a:rPr>
              <a:t>已入帐银行</a:t>
            </a:r>
            <a:r>
              <a:rPr lang="zh-CN" altLang="en-US" sz="1800" dirty="0">
                <a:latin typeface="微软雅黑" pitchFamily="34" charset="-122"/>
                <a:ea typeface="微软雅黑" pitchFamily="34" charset="-122"/>
                <a:cs typeface="+mn-ea"/>
              </a:rPr>
              <a:t>尚未入帐。</a:t>
            </a:r>
          </a:p>
          <a:p>
            <a:pPr marL="0" lvl="1">
              <a:lnSpc>
                <a:spcPct val="150000"/>
              </a:lnSpc>
            </a:pPr>
            <a:r>
              <a:rPr lang="en-US" altLang="zh-CN" sz="1800" dirty="0">
                <a:latin typeface="微软雅黑" pitchFamily="34" charset="-122"/>
                <a:ea typeface="微软雅黑" pitchFamily="34" charset="-122"/>
                <a:cs typeface="+mn-ea"/>
              </a:rPr>
              <a:t>3</a:t>
            </a:r>
            <a:r>
              <a:rPr lang="zh-CN" altLang="en-US" sz="1800" dirty="0">
                <a:latin typeface="微软雅黑" pitchFamily="34" charset="-122"/>
                <a:ea typeface="微软雅黑" pitchFamily="34" charset="-122"/>
                <a:cs typeface="+mn-ea"/>
              </a:rPr>
              <a:t>、</a:t>
            </a:r>
            <a:r>
              <a:rPr lang="en-US" altLang="zh-CN" sz="1800" dirty="0">
                <a:latin typeface="微软雅黑" pitchFamily="34" charset="-122"/>
                <a:ea typeface="微软雅黑" pitchFamily="34" charset="-122"/>
                <a:cs typeface="+mn-ea"/>
              </a:rPr>
              <a:t>6</a:t>
            </a:r>
            <a:r>
              <a:rPr lang="zh-CN" altLang="en-US" sz="1800" dirty="0">
                <a:latin typeface="微软雅黑" pitchFamily="34" charset="-122"/>
                <a:ea typeface="微软雅黑" pitchFamily="34" charset="-122"/>
                <a:cs typeface="+mn-ea"/>
              </a:rPr>
              <a:t>月</a:t>
            </a:r>
            <a:r>
              <a:rPr lang="en-US" altLang="zh-CN" sz="1800" dirty="0">
                <a:latin typeface="微软雅黑" pitchFamily="34" charset="-122"/>
                <a:ea typeface="微软雅黑" pitchFamily="34" charset="-122"/>
                <a:cs typeface="+mn-ea"/>
              </a:rPr>
              <a:t>30</a:t>
            </a:r>
            <a:r>
              <a:rPr lang="zh-CN" altLang="en-US" sz="1800" dirty="0">
                <a:latin typeface="微软雅黑" pitchFamily="34" charset="-122"/>
                <a:ea typeface="微软雅黑" pitchFamily="34" charset="-122"/>
                <a:cs typeface="+mn-ea"/>
              </a:rPr>
              <a:t>日，银行代企业支付水电费</a:t>
            </a:r>
            <a:r>
              <a:rPr lang="en-US" altLang="zh-CN" sz="1800" dirty="0" smtClean="0">
                <a:latin typeface="微软雅黑" pitchFamily="34" charset="-122"/>
                <a:ea typeface="微软雅黑" pitchFamily="34" charset="-122"/>
                <a:cs typeface="+mn-ea"/>
              </a:rPr>
              <a:t>1 000</a:t>
            </a:r>
            <a:r>
              <a:rPr lang="zh-CN" altLang="en-US" sz="1800" dirty="0">
                <a:latin typeface="微软雅黑" pitchFamily="34" charset="-122"/>
                <a:ea typeface="微软雅黑" pitchFamily="34" charset="-122"/>
                <a:cs typeface="+mn-ea"/>
              </a:rPr>
              <a:t>元，银行已登记入帐，企业尚未入帐。</a:t>
            </a:r>
          </a:p>
          <a:p>
            <a:pPr marL="0" lvl="1">
              <a:lnSpc>
                <a:spcPct val="150000"/>
              </a:lnSpc>
            </a:pPr>
            <a:r>
              <a:rPr lang="en-US" altLang="zh-CN" sz="1800" dirty="0">
                <a:latin typeface="微软雅黑" pitchFamily="34" charset="-122"/>
                <a:ea typeface="微软雅黑" pitchFamily="34" charset="-122"/>
                <a:cs typeface="+mn-ea"/>
              </a:rPr>
              <a:t>4</a:t>
            </a:r>
            <a:r>
              <a:rPr lang="zh-CN" altLang="en-US" sz="1800" dirty="0">
                <a:latin typeface="微软雅黑" pitchFamily="34" charset="-122"/>
                <a:ea typeface="微软雅黑" pitchFamily="34" charset="-122"/>
                <a:cs typeface="+mn-ea"/>
              </a:rPr>
              <a:t>、</a:t>
            </a:r>
            <a:r>
              <a:rPr lang="en-US" altLang="zh-CN" sz="1800" dirty="0">
                <a:latin typeface="微软雅黑" pitchFamily="34" charset="-122"/>
                <a:ea typeface="微软雅黑" pitchFamily="34" charset="-122"/>
                <a:cs typeface="+mn-ea"/>
              </a:rPr>
              <a:t>6</a:t>
            </a:r>
            <a:r>
              <a:rPr lang="zh-CN" altLang="en-US" sz="1800" dirty="0">
                <a:latin typeface="微软雅黑" pitchFamily="34" charset="-122"/>
                <a:ea typeface="微软雅黑" pitchFamily="34" charset="-122"/>
                <a:cs typeface="+mn-ea"/>
              </a:rPr>
              <a:t>月</a:t>
            </a:r>
            <a:r>
              <a:rPr lang="en-US" altLang="zh-CN" sz="1800" dirty="0">
                <a:latin typeface="微软雅黑" pitchFamily="34" charset="-122"/>
                <a:ea typeface="微软雅黑" pitchFamily="34" charset="-122"/>
                <a:cs typeface="+mn-ea"/>
              </a:rPr>
              <a:t>30</a:t>
            </a:r>
            <a:r>
              <a:rPr lang="zh-CN" altLang="en-US" sz="1800" dirty="0">
                <a:latin typeface="微软雅黑" pitchFamily="34" charset="-122"/>
                <a:ea typeface="微软雅黑" pitchFamily="34" charset="-122"/>
                <a:cs typeface="+mn-ea"/>
              </a:rPr>
              <a:t>日，银行收到企业委托收款</a:t>
            </a:r>
            <a:r>
              <a:rPr lang="en-US" altLang="zh-CN" sz="1800" dirty="0">
                <a:latin typeface="微软雅黑" pitchFamily="34" charset="-122"/>
                <a:ea typeface="微软雅黑" pitchFamily="34" charset="-122"/>
                <a:cs typeface="+mn-ea"/>
              </a:rPr>
              <a:t>900</a:t>
            </a:r>
            <a:r>
              <a:rPr lang="zh-CN" altLang="en-US" sz="1800" dirty="0">
                <a:latin typeface="微软雅黑" pitchFamily="34" charset="-122"/>
                <a:ea typeface="微软雅黑" pitchFamily="34" charset="-122"/>
                <a:cs typeface="+mn-ea"/>
              </a:rPr>
              <a:t>元，银行已登记入帐，企业尚未入帐。</a:t>
            </a:r>
          </a:p>
          <a:p>
            <a:pPr marL="0" lvl="1">
              <a:lnSpc>
                <a:spcPct val="150000"/>
              </a:lnSpc>
            </a:pPr>
            <a:r>
              <a:rPr lang="zh-CN" altLang="en-US" sz="1800" dirty="0" smtClean="0">
                <a:latin typeface="微软雅黑" pitchFamily="34" charset="-122"/>
                <a:ea typeface="微软雅黑" pitchFamily="34" charset="-122"/>
                <a:cs typeface="+mn-ea"/>
              </a:rPr>
              <a:t>       要求</a:t>
            </a:r>
            <a:r>
              <a:rPr lang="zh-CN" altLang="en-US" sz="1800" dirty="0">
                <a:latin typeface="微软雅黑" pitchFamily="34" charset="-122"/>
                <a:ea typeface="微软雅黑" pitchFamily="34" charset="-122"/>
                <a:cs typeface="+mn-ea"/>
              </a:rPr>
              <a:t>：根据以上内容编制银行存款余额调节表。</a:t>
            </a:r>
          </a:p>
        </p:txBody>
      </p:sp>
    </p:spTree>
    <p:custDataLst>
      <p:tags r:id="rId1"/>
    </p:custDataLst>
    <p:extLst>
      <p:ext uri="{BB962C8B-B14F-4D97-AF65-F5344CB8AC3E}">
        <p14:creationId xmlns:p14="http://schemas.microsoft.com/office/powerpoint/2010/main" val="327189667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银行存款</a:t>
            </a:r>
            <a:endParaRPr lang="zh-CN" altLang="en-US" sz="2600" kern="0" dirty="0">
              <a:solidFill>
                <a:srgbClr val="084CA1"/>
              </a:solidFill>
              <a:latin typeface="微软雅黑"/>
              <a:ea typeface="微软雅黑"/>
            </a:endParaRPr>
          </a:p>
        </p:txBody>
      </p:sp>
      <p:sp>
        <p:nvSpPr>
          <p:cNvPr id="77" name="矩形 7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aphicFrame>
        <p:nvGraphicFramePr>
          <p:cNvPr id="9" name="表格 8"/>
          <p:cNvGraphicFramePr/>
          <p:nvPr>
            <p:extLst>
              <p:ext uri="{D42A27DB-BD31-4B8C-83A1-F6EECF244321}">
                <p14:modId xmlns:p14="http://schemas.microsoft.com/office/powerpoint/2010/main" val="1800357133"/>
              </p:ext>
            </p:extLst>
          </p:nvPr>
        </p:nvGraphicFramePr>
        <p:xfrm>
          <a:off x="1259632" y="1588146"/>
          <a:ext cx="6804000" cy="3337560"/>
        </p:xfrm>
        <a:graphic>
          <a:graphicData uri="http://schemas.openxmlformats.org/drawingml/2006/table">
            <a:tbl>
              <a:tblPr>
                <a:tableStyleId>{69CF1AB2-1976-4502-BF36-3FF5EA218861}</a:tableStyleId>
              </a:tblPr>
              <a:tblGrid>
                <a:gridCol w="2255971"/>
                <a:gridCol w="1038462"/>
                <a:gridCol w="2506913"/>
                <a:gridCol w="1002654"/>
              </a:tblGrid>
              <a:tr h="434533">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eaLnBrk="0" hangingPunct="0">
                        <a:lnSpc>
                          <a:spcPct val="150000"/>
                        </a:lnSpc>
                        <a:spcBef>
                          <a:spcPct val="0"/>
                        </a:spcBef>
                        <a:buClrTx/>
                        <a:buSzPct val="100000"/>
                        <a:buNone/>
                        <a:tabLst>
                          <a:tab pos="342900" algn="l"/>
                        </a:tabLst>
                      </a:pPr>
                      <a:r>
                        <a:rPr lang="zh-CN" altLang="en-US" sz="1800" b="0" dirty="0" smtClean="0">
                          <a:solidFill>
                            <a:srgbClr val="000000"/>
                          </a:solidFill>
                          <a:latin typeface="微软雅黑" pitchFamily="34" charset="-122"/>
                          <a:ea typeface="微软雅黑" pitchFamily="34" charset="-122"/>
                          <a:cs typeface="+mn-ea"/>
                        </a:rPr>
                        <a:t>项   </a:t>
                      </a:r>
                      <a:r>
                        <a:rPr lang="zh-CN" altLang="en-US" sz="1800" b="0" dirty="0">
                          <a:solidFill>
                            <a:srgbClr val="000000"/>
                          </a:solidFill>
                          <a:latin typeface="微软雅黑" pitchFamily="34" charset="-122"/>
                          <a:ea typeface="微软雅黑" pitchFamily="34" charset="-122"/>
                          <a:cs typeface="+mn-ea"/>
                        </a:rPr>
                        <a:t>目</a:t>
                      </a:r>
                      <a:endParaRPr lang="zh-CN" altLang="en-US" sz="1800" b="0" dirty="0">
                        <a:latin typeface="微软雅黑" pitchFamily="34" charset="-122"/>
                        <a:ea typeface="微软雅黑" pitchFamily="34" charset="-122"/>
                        <a:cs typeface="+mn-ea"/>
                      </a:endParaRPr>
                    </a:p>
                  </a:txBody>
                  <a:tcPr anchor="c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zh-CN" altLang="en-US" sz="1800" b="0" dirty="0">
                          <a:solidFill>
                            <a:srgbClr val="000000"/>
                          </a:solidFill>
                          <a:latin typeface="微软雅黑" pitchFamily="34" charset="-122"/>
                          <a:ea typeface="微软雅黑" pitchFamily="34" charset="-122"/>
                          <a:cs typeface="+mn-ea"/>
                        </a:rPr>
                        <a:t>金   额</a:t>
                      </a:r>
                      <a:endParaRPr lang="zh-CN" altLang="en-US" sz="1800" b="0" dirty="0">
                        <a:latin typeface="微软雅黑" pitchFamily="34" charset="-122"/>
                        <a:ea typeface="微软雅黑" pitchFamily="34" charset="-122"/>
                        <a:cs typeface="+mn-ea"/>
                      </a:endParaRPr>
                    </a:p>
                  </a:txBody>
                  <a:tcPr anchor="c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zh-CN" altLang="en-US" sz="1800" b="0" dirty="0">
                          <a:solidFill>
                            <a:srgbClr val="000000"/>
                          </a:solidFill>
                          <a:latin typeface="微软雅黑" pitchFamily="34" charset="-122"/>
                          <a:ea typeface="微软雅黑" pitchFamily="34" charset="-122"/>
                          <a:cs typeface="+mn-ea"/>
                        </a:rPr>
                        <a:t>项    目</a:t>
                      </a:r>
                      <a:endParaRPr lang="zh-CN" altLang="en-US" sz="1800" b="0" dirty="0">
                        <a:latin typeface="微软雅黑" pitchFamily="34" charset="-122"/>
                        <a:ea typeface="微软雅黑" pitchFamily="34" charset="-122"/>
                        <a:cs typeface="+mn-ea"/>
                      </a:endParaRPr>
                    </a:p>
                  </a:txBody>
                  <a:tcPr anchor="c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zh-CN" altLang="en-US" sz="1800" b="0" dirty="0">
                          <a:solidFill>
                            <a:srgbClr val="000000"/>
                          </a:solidFill>
                          <a:latin typeface="微软雅黑" pitchFamily="34" charset="-122"/>
                          <a:ea typeface="微软雅黑" pitchFamily="34" charset="-122"/>
                          <a:cs typeface="+mn-ea"/>
                        </a:rPr>
                        <a:t>金   额</a:t>
                      </a:r>
                      <a:endParaRPr lang="zh-CN" altLang="en-US" sz="1800" b="0" dirty="0">
                        <a:latin typeface="微软雅黑" pitchFamily="34" charset="-122"/>
                        <a:ea typeface="微软雅黑" pitchFamily="34" charset="-122"/>
                        <a:cs typeface="+mn-ea"/>
                      </a:endParaRPr>
                    </a:p>
                  </a:txBody>
                  <a:tcPr anchor="ctr">
                    <a:noFill/>
                  </a:tcPr>
                </a:tc>
              </a:tr>
              <a:tr h="434533">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zh-CN" altLang="en-US" sz="1800" b="0" dirty="0">
                          <a:solidFill>
                            <a:srgbClr val="000000"/>
                          </a:solidFill>
                          <a:latin typeface="微软雅黑" pitchFamily="34" charset="-122"/>
                          <a:ea typeface="微软雅黑" pitchFamily="34" charset="-122"/>
                          <a:cs typeface="+mn-ea"/>
                        </a:rPr>
                        <a:t>银行存款日记帐余额</a:t>
                      </a:r>
                      <a:endParaRPr lang="zh-CN" altLang="en-US" sz="1800" b="0" dirty="0">
                        <a:latin typeface="微软雅黑" pitchFamily="34" charset="-122"/>
                        <a:ea typeface="微软雅黑" pitchFamily="34" charset="-122"/>
                        <a:cs typeface="+mn-ea"/>
                      </a:endParaRPr>
                    </a:p>
                  </a:txBody>
                  <a:tcPr anchor="c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en-US" altLang="zh-CN" sz="1800" b="0" dirty="0" smtClean="0">
                          <a:solidFill>
                            <a:srgbClr val="000000"/>
                          </a:solidFill>
                          <a:latin typeface="微软雅黑" pitchFamily="34" charset="-122"/>
                          <a:ea typeface="微软雅黑" pitchFamily="34" charset="-122"/>
                          <a:cs typeface="+mn-ea"/>
                        </a:rPr>
                        <a:t>48 200</a:t>
                      </a:r>
                      <a:endParaRPr lang="zh-CN" altLang="en-US" sz="1800" b="0" dirty="0">
                        <a:latin typeface="微软雅黑" pitchFamily="34" charset="-122"/>
                        <a:ea typeface="微软雅黑" pitchFamily="34" charset="-122"/>
                        <a:cs typeface="+mn-ea"/>
                      </a:endParaRPr>
                    </a:p>
                  </a:txBody>
                  <a:tcPr anchor="c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zh-CN" altLang="en-US" sz="1800" b="0" dirty="0">
                          <a:solidFill>
                            <a:srgbClr val="000000"/>
                          </a:solidFill>
                          <a:latin typeface="微软雅黑" pitchFamily="34" charset="-122"/>
                          <a:ea typeface="微软雅黑" pitchFamily="34" charset="-122"/>
                          <a:cs typeface="+mn-ea"/>
                        </a:rPr>
                        <a:t>银行对帐单余额</a:t>
                      </a:r>
                      <a:endParaRPr lang="zh-CN" altLang="en-US" sz="1800" b="0" dirty="0">
                        <a:latin typeface="微软雅黑" pitchFamily="34" charset="-122"/>
                        <a:ea typeface="微软雅黑" pitchFamily="34" charset="-122"/>
                        <a:cs typeface="+mn-ea"/>
                      </a:endParaRPr>
                    </a:p>
                  </a:txBody>
                  <a:tcPr anchor="c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en-US" altLang="zh-CN" sz="1800" b="0" dirty="0" smtClean="0">
                          <a:solidFill>
                            <a:srgbClr val="000000"/>
                          </a:solidFill>
                          <a:latin typeface="微软雅黑" pitchFamily="34" charset="-122"/>
                          <a:ea typeface="微软雅黑" pitchFamily="34" charset="-122"/>
                          <a:cs typeface="+mn-ea"/>
                        </a:rPr>
                        <a:t>47 500</a:t>
                      </a:r>
                      <a:endParaRPr lang="zh-CN" altLang="en-US" sz="1800" b="0" dirty="0">
                        <a:latin typeface="微软雅黑" pitchFamily="34" charset="-122"/>
                        <a:ea typeface="微软雅黑" pitchFamily="34" charset="-122"/>
                        <a:cs typeface="+mn-ea"/>
                      </a:endParaRPr>
                    </a:p>
                  </a:txBody>
                  <a:tcPr anchor="ctr">
                    <a:noFill/>
                  </a:tcPr>
                </a:tc>
              </a:tr>
              <a:tr h="842201">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zh-CN" altLang="en-US" sz="1800" b="0" dirty="0">
                          <a:solidFill>
                            <a:srgbClr val="000000"/>
                          </a:solidFill>
                          <a:latin typeface="微软雅黑" pitchFamily="34" charset="-122"/>
                          <a:ea typeface="微软雅黑" pitchFamily="34" charset="-122"/>
                          <a:cs typeface="+mn-ea"/>
                        </a:rPr>
                        <a:t>加：银行已入帐、企业未入帐的收入款项</a:t>
                      </a:r>
                      <a:endParaRPr lang="zh-CN" altLang="en-US" sz="1800" b="0" dirty="0">
                        <a:latin typeface="微软雅黑" pitchFamily="34" charset="-122"/>
                        <a:ea typeface="微软雅黑" pitchFamily="34" charset="-122"/>
                        <a:cs typeface="+mn-ea"/>
                      </a:endParaRPr>
                    </a:p>
                  </a:txBody>
                  <a:tcPr anchor="c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en-US" altLang="zh-CN" sz="1800" b="0" dirty="0">
                          <a:solidFill>
                            <a:srgbClr val="000000"/>
                          </a:solidFill>
                          <a:latin typeface="微软雅黑" pitchFamily="34" charset="-122"/>
                          <a:ea typeface="微软雅黑" pitchFamily="34" charset="-122"/>
                          <a:cs typeface="+mn-ea"/>
                        </a:rPr>
                        <a:t>900</a:t>
                      </a:r>
                      <a:endParaRPr lang="zh-CN" altLang="en-US" sz="1800" b="0" dirty="0">
                        <a:latin typeface="微软雅黑" pitchFamily="34" charset="-122"/>
                        <a:ea typeface="微软雅黑" pitchFamily="34" charset="-122"/>
                        <a:cs typeface="+mn-ea"/>
                      </a:endParaRPr>
                    </a:p>
                  </a:txBody>
                  <a:tcPr anchor="c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zh-CN" altLang="en-US" sz="1800" b="0" dirty="0">
                          <a:solidFill>
                            <a:srgbClr val="000000"/>
                          </a:solidFill>
                          <a:latin typeface="微软雅黑" pitchFamily="34" charset="-122"/>
                          <a:ea typeface="微软雅黑" pitchFamily="34" charset="-122"/>
                          <a:cs typeface="+mn-ea"/>
                        </a:rPr>
                        <a:t>加：企业已入帐、银行未入帐的收入款项</a:t>
                      </a:r>
                      <a:endParaRPr lang="zh-CN" altLang="en-US" sz="1800" b="0" dirty="0">
                        <a:latin typeface="微软雅黑" pitchFamily="34" charset="-122"/>
                        <a:ea typeface="微软雅黑" pitchFamily="34" charset="-122"/>
                        <a:cs typeface="+mn-ea"/>
                      </a:endParaRPr>
                    </a:p>
                  </a:txBody>
                  <a:tcPr anchor="c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en-US" altLang="zh-CN" sz="1800" b="0" dirty="0" smtClean="0">
                          <a:solidFill>
                            <a:srgbClr val="000000"/>
                          </a:solidFill>
                          <a:latin typeface="微软雅黑" pitchFamily="34" charset="-122"/>
                          <a:ea typeface="微软雅黑" pitchFamily="34" charset="-122"/>
                          <a:cs typeface="+mn-ea"/>
                        </a:rPr>
                        <a:t>2 300</a:t>
                      </a:r>
                      <a:endParaRPr lang="zh-CN" altLang="en-US" sz="1800" b="0" dirty="0">
                        <a:latin typeface="微软雅黑" pitchFamily="34" charset="-122"/>
                        <a:ea typeface="微软雅黑" pitchFamily="34" charset="-122"/>
                        <a:cs typeface="+mn-ea"/>
                      </a:endParaRPr>
                    </a:p>
                  </a:txBody>
                  <a:tcPr anchor="ctr">
                    <a:noFill/>
                  </a:tcPr>
                </a:tc>
              </a:tr>
              <a:tr h="842201">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zh-CN" altLang="en-US" sz="1800" b="0" dirty="0">
                          <a:solidFill>
                            <a:srgbClr val="000000"/>
                          </a:solidFill>
                          <a:latin typeface="微软雅黑" pitchFamily="34" charset="-122"/>
                          <a:ea typeface="微软雅黑" pitchFamily="34" charset="-122"/>
                          <a:cs typeface="+mn-ea"/>
                        </a:rPr>
                        <a:t>减：银行已入帐、企业未入帐的支出款项</a:t>
                      </a:r>
                      <a:endParaRPr lang="zh-CN" altLang="en-US" sz="1800" b="0" dirty="0">
                        <a:latin typeface="微软雅黑" pitchFamily="34" charset="-122"/>
                        <a:ea typeface="微软雅黑" pitchFamily="34" charset="-122"/>
                        <a:cs typeface="+mn-ea"/>
                      </a:endParaRPr>
                    </a:p>
                  </a:txBody>
                  <a:tcPr anchor="c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en-US" altLang="zh-CN" sz="1800" b="0" dirty="0" smtClean="0">
                          <a:solidFill>
                            <a:srgbClr val="000000"/>
                          </a:solidFill>
                          <a:latin typeface="微软雅黑" pitchFamily="34" charset="-122"/>
                          <a:ea typeface="微软雅黑" pitchFamily="34" charset="-122"/>
                          <a:cs typeface="+mn-ea"/>
                        </a:rPr>
                        <a:t>1 000</a:t>
                      </a:r>
                      <a:endParaRPr lang="zh-CN" altLang="en-US" sz="1800" b="0" dirty="0">
                        <a:latin typeface="微软雅黑" pitchFamily="34" charset="-122"/>
                        <a:ea typeface="微软雅黑" pitchFamily="34" charset="-122"/>
                        <a:cs typeface="+mn-ea"/>
                      </a:endParaRPr>
                    </a:p>
                  </a:txBody>
                  <a:tcPr anchor="c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zh-CN" altLang="en-US" sz="1800" b="0" dirty="0">
                          <a:solidFill>
                            <a:srgbClr val="000000"/>
                          </a:solidFill>
                          <a:latin typeface="微软雅黑" pitchFamily="34" charset="-122"/>
                          <a:ea typeface="微软雅黑" pitchFamily="34" charset="-122"/>
                          <a:cs typeface="+mn-ea"/>
                        </a:rPr>
                        <a:t>减：企业已入帐、银行未入帐的支出款项</a:t>
                      </a:r>
                      <a:endParaRPr lang="zh-CN" altLang="en-US" sz="1800" b="0" dirty="0">
                        <a:latin typeface="微软雅黑" pitchFamily="34" charset="-122"/>
                        <a:ea typeface="微软雅黑" pitchFamily="34" charset="-122"/>
                        <a:cs typeface="+mn-ea"/>
                      </a:endParaRPr>
                    </a:p>
                  </a:txBody>
                  <a:tcPr anchor="c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en-US" altLang="zh-CN" sz="1800" b="0" dirty="0" smtClean="0">
                          <a:solidFill>
                            <a:srgbClr val="000000"/>
                          </a:solidFill>
                          <a:latin typeface="微软雅黑" pitchFamily="34" charset="-122"/>
                          <a:ea typeface="微软雅黑" pitchFamily="34" charset="-122"/>
                          <a:cs typeface="+mn-ea"/>
                        </a:rPr>
                        <a:t>1 700</a:t>
                      </a:r>
                      <a:endParaRPr lang="zh-CN" altLang="en-US" sz="1800" b="0" dirty="0">
                        <a:latin typeface="微软雅黑" pitchFamily="34" charset="-122"/>
                        <a:ea typeface="微软雅黑" pitchFamily="34" charset="-122"/>
                        <a:cs typeface="+mn-ea"/>
                      </a:endParaRPr>
                    </a:p>
                  </a:txBody>
                  <a:tcPr anchor="ctr">
                    <a:noFill/>
                  </a:tcPr>
                </a:tc>
              </a:tr>
              <a:tr h="434533">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zh-CN" altLang="en-US" sz="1800" b="0" dirty="0">
                          <a:solidFill>
                            <a:srgbClr val="000000"/>
                          </a:solidFill>
                          <a:latin typeface="微软雅黑" pitchFamily="34" charset="-122"/>
                          <a:ea typeface="微软雅黑" pitchFamily="34" charset="-122"/>
                          <a:cs typeface="+mn-ea"/>
                        </a:rPr>
                        <a:t>调整后的存款余额</a:t>
                      </a:r>
                      <a:endParaRPr lang="zh-CN" altLang="en-US" sz="1800" b="0" dirty="0">
                        <a:latin typeface="微软雅黑" pitchFamily="34" charset="-122"/>
                        <a:ea typeface="微软雅黑" pitchFamily="34" charset="-122"/>
                        <a:cs typeface="+mn-ea"/>
                      </a:endParaRPr>
                    </a:p>
                  </a:txBody>
                  <a:tcPr anchor="c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en-US" altLang="zh-CN" sz="1800" b="0" dirty="0" smtClean="0">
                          <a:solidFill>
                            <a:srgbClr val="000000"/>
                          </a:solidFill>
                          <a:latin typeface="微软雅黑" pitchFamily="34" charset="-122"/>
                          <a:ea typeface="微软雅黑" pitchFamily="34" charset="-122"/>
                          <a:cs typeface="+mn-ea"/>
                        </a:rPr>
                        <a:t>48 100</a:t>
                      </a:r>
                      <a:endParaRPr lang="zh-CN" altLang="en-US" sz="1800" b="0" dirty="0">
                        <a:latin typeface="微软雅黑" pitchFamily="34" charset="-122"/>
                        <a:ea typeface="微软雅黑" pitchFamily="34" charset="-122"/>
                        <a:cs typeface="+mn-ea"/>
                      </a:endParaRPr>
                    </a:p>
                  </a:txBody>
                  <a:tcPr anchor="c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zh-CN" altLang="en-US" sz="1800" b="0" dirty="0">
                          <a:solidFill>
                            <a:srgbClr val="000000"/>
                          </a:solidFill>
                          <a:latin typeface="微软雅黑" pitchFamily="34" charset="-122"/>
                          <a:ea typeface="微软雅黑" pitchFamily="34" charset="-122"/>
                          <a:cs typeface="+mn-ea"/>
                        </a:rPr>
                        <a:t>调整后的存款余额</a:t>
                      </a:r>
                      <a:endParaRPr lang="zh-CN" altLang="en-US" sz="1800" b="0" dirty="0">
                        <a:latin typeface="微软雅黑" pitchFamily="34" charset="-122"/>
                        <a:ea typeface="微软雅黑" pitchFamily="34" charset="-122"/>
                        <a:cs typeface="+mn-ea"/>
                      </a:endParaRPr>
                    </a:p>
                  </a:txBody>
                  <a:tcPr anchor="c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lgn="ctr" defTabSz="0">
                        <a:lnSpc>
                          <a:spcPct val="150000"/>
                        </a:lnSpc>
                        <a:spcBef>
                          <a:spcPct val="0"/>
                        </a:spcBef>
                        <a:buClrTx/>
                        <a:buSzPct val="100000"/>
                        <a:buNone/>
                        <a:tabLst>
                          <a:tab pos="342900" algn="l"/>
                        </a:tabLst>
                      </a:pPr>
                      <a:r>
                        <a:rPr lang="en-US" altLang="zh-CN" sz="1800" b="0" dirty="0" smtClean="0">
                          <a:solidFill>
                            <a:srgbClr val="000000"/>
                          </a:solidFill>
                          <a:latin typeface="微软雅黑" pitchFamily="34" charset="-122"/>
                          <a:ea typeface="微软雅黑" pitchFamily="34" charset="-122"/>
                          <a:cs typeface="+mn-ea"/>
                        </a:rPr>
                        <a:t>48 100</a:t>
                      </a:r>
                      <a:endParaRPr lang="zh-CN" altLang="en-US" sz="1800" b="0" dirty="0">
                        <a:latin typeface="微软雅黑" pitchFamily="34" charset="-122"/>
                        <a:ea typeface="微软雅黑" pitchFamily="34" charset="-122"/>
                        <a:cs typeface="+mn-ea"/>
                      </a:endParaRPr>
                    </a:p>
                  </a:txBody>
                  <a:tcPr anchor="ctr">
                    <a:noFill/>
                  </a:tcPr>
                </a:tc>
              </a:tr>
            </a:tbl>
          </a:graphicData>
        </a:graphic>
      </p:graphicFrame>
      <p:sp>
        <p:nvSpPr>
          <p:cNvPr id="10" name="矩形 9"/>
          <p:cNvSpPr/>
          <p:nvPr/>
        </p:nvSpPr>
        <p:spPr>
          <a:xfrm>
            <a:off x="3068095" y="1131417"/>
            <a:ext cx="2872057" cy="369332"/>
          </a:xfrm>
          <a:prstGeom prst="rect">
            <a:avLst/>
          </a:prstGeom>
          <a:noFill/>
          <a:ln w="9525">
            <a:noFill/>
          </a:ln>
        </p:spPr>
        <p:txBody>
          <a:bodyPr wrap="square" anchor="ctr">
            <a:spAutoFit/>
          </a:bodyPr>
          <a:lstStyle/>
          <a:p>
            <a:pPr indent="266700" algn="ctr" defTabSz="0">
              <a:tabLst>
                <a:tab pos="342900" algn="l"/>
              </a:tabLst>
            </a:pPr>
            <a:r>
              <a:rPr lang="zh-CN" altLang="en-US" sz="1800" b="1" dirty="0">
                <a:latin typeface="微软雅黑" pitchFamily="34" charset="-122"/>
                <a:ea typeface="微软雅黑" pitchFamily="34" charset="-122"/>
                <a:cs typeface="+mn-ea"/>
              </a:rPr>
              <a:t>银行存款余额调节</a:t>
            </a:r>
            <a:r>
              <a:rPr lang="zh-CN" altLang="en-US" sz="1800" b="1" dirty="0" smtClean="0">
                <a:latin typeface="微软雅黑" pitchFamily="34" charset="-122"/>
                <a:ea typeface="微软雅黑" pitchFamily="34" charset="-122"/>
                <a:cs typeface="+mn-ea"/>
              </a:rPr>
              <a:t>表</a:t>
            </a:r>
            <a:endParaRPr lang="en-US" altLang="zh-CN" sz="1800" b="1" dirty="0" smtClean="0">
              <a:latin typeface="微软雅黑" pitchFamily="34" charset="-122"/>
              <a:ea typeface="微软雅黑" pitchFamily="34" charset="-122"/>
              <a:cs typeface="+mn-ea"/>
            </a:endParaRPr>
          </a:p>
        </p:txBody>
      </p:sp>
      <p:sp>
        <p:nvSpPr>
          <p:cNvPr id="11" name="矩形 10"/>
          <p:cNvSpPr/>
          <p:nvPr/>
        </p:nvSpPr>
        <p:spPr>
          <a:xfrm>
            <a:off x="835575" y="1228106"/>
            <a:ext cx="2296265" cy="369332"/>
          </a:xfrm>
          <a:prstGeom prst="rect">
            <a:avLst/>
          </a:prstGeom>
          <a:noFill/>
          <a:ln w="9525">
            <a:noFill/>
          </a:ln>
        </p:spPr>
        <p:txBody>
          <a:bodyPr wrap="square" anchor="ctr">
            <a:spAutoFit/>
          </a:bodyPr>
          <a:lstStyle/>
          <a:p>
            <a:pPr indent="266700" algn="ctr" defTabSz="0">
              <a:tabLst>
                <a:tab pos="342900" algn="l"/>
              </a:tabLst>
            </a:pPr>
            <a:r>
              <a:rPr lang="en-US" altLang="zh-CN" sz="1800" dirty="0" smtClean="0">
                <a:latin typeface="微软雅黑" pitchFamily="34" charset="-122"/>
                <a:ea typeface="微软雅黑" pitchFamily="34" charset="-122"/>
                <a:cs typeface="+mn-ea"/>
              </a:rPr>
              <a:t>2017</a:t>
            </a:r>
            <a:r>
              <a:rPr lang="zh-CN" altLang="en-US" sz="1800" dirty="0" smtClean="0">
                <a:latin typeface="微软雅黑" pitchFamily="34" charset="-122"/>
                <a:ea typeface="微软雅黑" pitchFamily="34" charset="-122"/>
                <a:cs typeface="+mn-ea"/>
              </a:rPr>
              <a:t>年</a:t>
            </a:r>
            <a:r>
              <a:rPr lang="en-US" altLang="zh-CN" sz="1800" dirty="0" smtClean="0">
                <a:latin typeface="微软雅黑" pitchFamily="34" charset="-122"/>
                <a:ea typeface="微软雅黑" pitchFamily="34" charset="-122"/>
                <a:cs typeface="+mn-ea"/>
              </a:rPr>
              <a:t>6</a:t>
            </a:r>
            <a:r>
              <a:rPr lang="zh-CN" altLang="en-US" sz="1800" dirty="0" smtClean="0">
                <a:latin typeface="微软雅黑" pitchFamily="34" charset="-122"/>
                <a:ea typeface="微软雅黑" pitchFamily="34" charset="-122"/>
                <a:cs typeface="+mn-ea"/>
              </a:rPr>
              <a:t>月</a:t>
            </a:r>
            <a:r>
              <a:rPr lang="en-US" altLang="zh-CN" sz="1800" dirty="0" smtClean="0">
                <a:latin typeface="微软雅黑" pitchFamily="34" charset="-122"/>
                <a:ea typeface="微软雅黑" pitchFamily="34" charset="-122"/>
                <a:cs typeface="+mn-ea"/>
              </a:rPr>
              <a:t>30</a:t>
            </a:r>
            <a:r>
              <a:rPr lang="zh-CN" altLang="en-US" sz="1800" dirty="0" smtClean="0">
                <a:latin typeface="微软雅黑" pitchFamily="34" charset="-122"/>
                <a:ea typeface="微软雅黑" pitchFamily="34" charset="-122"/>
                <a:cs typeface="+mn-ea"/>
              </a:rPr>
              <a:t>日</a:t>
            </a:r>
            <a:endParaRPr lang="en-US" altLang="zh-CN" sz="1800" dirty="0" smtClean="0">
              <a:latin typeface="微软雅黑" pitchFamily="34" charset="-122"/>
              <a:ea typeface="微软雅黑" pitchFamily="34" charset="-122"/>
              <a:cs typeface="+mn-ea"/>
            </a:endParaRPr>
          </a:p>
        </p:txBody>
      </p:sp>
      <p:sp>
        <p:nvSpPr>
          <p:cNvPr id="12" name="矩形 11"/>
          <p:cNvSpPr/>
          <p:nvPr/>
        </p:nvSpPr>
        <p:spPr>
          <a:xfrm>
            <a:off x="6732240" y="1228106"/>
            <a:ext cx="1487581" cy="369332"/>
          </a:xfrm>
          <a:prstGeom prst="rect">
            <a:avLst/>
          </a:prstGeom>
          <a:noFill/>
          <a:ln w="9525">
            <a:noFill/>
          </a:ln>
        </p:spPr>
        <p:txBody>
          <a:bodyPr wrap="square" anchor="ctr">
            <a:spAutoFit/>
          </a:bodyPr>
          <a:lstStyle/>
          <a:p>
            <a:pPr indent="266700" algn="ctr" defTabSz="0">
              <a:tabLst>
                <a:tab pos="342900" algn="l"/>
              </a:tabLst>
            </a:pPr>
            <a:r>
              <a:rPr lang="zh-CN" altLang="en-US" sz="1800" dirty="0" smtClean="0">
                <a:latin typeface="微软雅黑" pitchFamily="34" charset="-122"/>
                <a:ea typeface="微软雅黑" pitchFamily="34" charset="-122"/>
                <a:cs typeface="+mn-ea"/>
              </a:rPr>
              <a:t>单位：元</a:t>
            </a:r>
            <a:endParaRPr lang="en-US" altLang="zh-CN" sz="1800" dirty="0" smtClean="0">
              <a:latin typeface="微软雅黑" pitchFamily="34" charset="-122"/>
              <a:ea typeface="微软雅黑" pitchFamily="34" charset="-122"/>
              <a:cs typeface="+mn-ea"/>
            </a:endParaRPr>
          </a:p>
        </p:txBody>
      </p:sp>
    </p:spTree>
    <p:custDataLst>
      <p:tags r:id="rId1"/>
    </p:custDataLst>
    <p:extLst>
      <p:ext uri="{BB962C8B-B14F-4D97-AF65-F5344CB8AC3E}">
        <p14:creationId xmlns:p14="http://schemas.microsoft.com/office/powerpoint/2010/main" val="90532132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42201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其他货币资金</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TextBox 12"/>
          <p:cNvSpPr txBox="1"/>
          <p:nvPr/>
        </p:nvSpPr>
        <p:spPr>
          <a:xfrm>
            <a:off x="683568" y="1359082"/>
            <a:ext cx="6932327" cy="484746"/>
          </a:xfrm>
          <a:prstGeom prst="rect">
            <a:avLst/>
          </a:prstGeom>
          <a:noFill/>
        </p:spPr>
        <p:txBody>
          <a:bodyPr wrap="square" lIns="68579" tIns="34289" rIns="68579" bIns="34289" rtlCol="0">
            <a:spAutoFit/>
          </a:bodyPr>
          <a:lstStyle/>
          <a:p>
            <a:pPr>
              <a:lnSpc>
                <a:spcPct val="150000"/>
              </a:lnSpc>
            </a:pPr>
            <a:r>
              <a:rPr lang="zh-CN" altLang="en-US" sz="1800" b="1" dirty="0" smtClean="0">
                <a:latin typeface="微软雅黑" pitchFamily="34" charset="-122"/>
                <a:ea typeface="微软雅黑" pitchFamily="34" charset="-122"/>
                <a:cs typeface="+mn-ea"/>
              </a:rPr>
              <a:t>         其他</a:t>
            </a:r>
            <a:r>
              <a:rPr lang="zh-CN" altLang="en-US" sz="1800" b="1" dirty="0">
                <a:latin typeface="微软雅黑" pitchFamily="34" charset="-122"/>
                <a:ea typeface="微软雅黑" pitchFamily="34" charset="-122"/>
                <a:cs typeface="+mn-ea"/>
              </a:rPr>
              <a:t>货币</a:t>
            </a:r>
            <a:r>
              <a:rPr lang="zh-CN" altLang="en-US" sz="1800" b="1" dirty="0" smtClean="0">
                <a:latin typeface="微软雅黑" pitchFamily="34" charset="-122"/>
                <a:ea typeface="微软雅黑" pitchFamily="34" charset="-122"/>
                <a:cs typeface="+mn-ea"/>
              </a:rPr>
              <a:t>资金</a:t>
            </a:r>
            <a:r>
              <a:rPr lang="zh-CN" altLang="en-US" sz="1800" dirty="0" smtClean="0">
                <a:latin typeface="微软雅黑" pitchFamily="34" charset="-122"/>
                <a:ea typeface="微软雅黑" pitchFamily="34" charset="-122"/>
                <a:cs typeface="+mn-ea"/>
              </a:rPr>
              <a:t>：除</a:t>
            </a:r>
            <a:r>
              <a:rPr lang="zh-CN" altLang="en-US" sz="1800" dirty="0">
                <a:latin typeface="微软雅黑" pitchFamily="34" charset="-122"/>
                <a:ea typeface="微软雅黑" pitchFamily="34" charset="-122"/>
                <a:cs typeface="+mn-ea"/>
              </a:rPr>
              <a:t>现金和银行存款以外的货币资金</a:t>
            </a:r>
            <a:r>
              <a:rPr lang="zh-CN" altLang="en-US" sz="1800" dirty="0" smtClean="0">
                <a:latin typeface="微软雅黑" pitchFamily="34" charset="-122"/>
                <a:ea typeface="微软雅黑" pitchFamily="34" charset="-122"/>
                <a:cs typeface="+mn-ea"/>
              </a:rPr>
              <a:t>。</a:t>
            </a:r>
            <a:endParaRPr lang="en-US" altLang="zh-CN" sz="1800" dirty="0" smtClean="0">
              <a:latin typeface="微软雅黑" pitchFamily="34" charset="-122"/>
              <a:ea typeface="微软雅黑" pitchFamily="34" charset="-122"/>
              <a:cs typeface="+mn-ea"/>
            </a:endParaRPr>
          </a:p>
        </p:txBody>
      </p:sp>
      <p:sp>
        <p:nvSpPr>
          <p:cNvPr id="14" name="TextBox 13"/>
          <p:cNvSpPr txBox="1"/>
          <p:nvPr/>
        </p:nvSpPr>
        <p:spPr>
          <a:xfrm>
            <a:off x="4578188" y="3804942"/>
            <a:ext cx="1145941" cy="484746"/>
          </a:xfrm>
          <a:prstGeom prst="rect">
            <a:avLst/>
          </a:prstGeom>
          <a:noFill/>
        </p:spPr>
        <p:txBody>
          <a:bodyPr wrap="square" lIns="68579" tIns="34289" rIns="68579" bIns="34289" rtlCol="0">
            <a:spAutoFit/>
          </a:bodyPr>
          <a:lstStyle/>
          <a:p>
            <a:pPr>
              <a:lnSpc>
                <a:spcPct val="150000"/>
              </a:lnSpc>
            </a:pPr>
            <a:r>
              <a:rPr lang="zh-CN" altLang="en-US" sz="1800" dirty="0">
                <a:latin typeface="微软雅黑" pitchFamily="34" charset="-122"/>
                <a:ea typeface="微软雅黑" pitchFamily="34" charset="-122"/>
                <a:cs typeface="+mn-ea"/>
              </a:rPr>
              <a:t>外埠存款</a:t>
            </a:r>
          </a:p>
        </p:txBody>
      </p:sp>
      <p:sp>
        <p:nvSpPr>
          <p:cNvPr id="15" name="TextBox 14"/>
          <p:cNvSpPr txBox="1"/>
          <p:nvPr/>
        </p:nvSpPr>
        <p:spPr>
          <a:xfrm>
            <a:off x="1940673" y="2096060"/>
            <a:ext cx="1649996" cy="484746"/>
          </a:xfrm>
          <a:prstGeom prst="rect">
            <a:avLst/>
          </a:prstGeom>
          <a:noFill/>
        </p:spPr>
        <p:txBody>
          <a:bodyPr wrap="square" lIns="68579" tIns="34289" rIns="68579" bIns="34289" rtlCol="0">
            <a:spAutoFit/>
          </a:bodyPr>
          <a:lstStyle/>
          <a:p>
            <a:pPr>
              <a:lnSpc>
                <a:spcPct val="150000"/>
              </a:lnSpc>
            </a:pPr>
            <a:r>
              <a:rPr lang="zh-CN" altLang="en-US" sz="1800" dirty="0">
                <a:latin typeface="微软雅黑" pitchFamily="34" charset="-122"/>
                <a:ea typeface="微软雅黑" pitchFamily="34" charset="-122"/>
                <a:cs typeface="+mn-ea"/>
              </a:rPr>
              <a:t>银行汇票存款</a:t>
            </a:r>
          </a:p>
        </p:txBody>
      </p:sp>
      <p:grpSp>
        <p:nvGrpSpPr>
          <p:cNvPr id="16" name="Group 44"/>
          <p:cNvGrpSpPr/>
          <p:nvPr/>
        </p:nvGrpSpPr>
        <p:grpSpPr>
          <a:xfrm>
            <a:off x="1430430" y="2093693"/>
            <a:ext cx="396411" cy="445236"/>
            <a:chOff x="0" y="0"/>
            <a:chExt cx="807366" cy="906807"/>
          </a:xfrm>
        </p:grpSpPr>
        <p:sp>
          <p:nvSpPr>
            <p:cNvPr id="17"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18"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grpSp>
        <p:nvGrpSpPr>
          <p:cNvPr id="19" name="Group 44"/>
          <p:cNvGrpSpPr/>
          <p:nvPr/>
        </p:nvGrpSpPr>
        <p:grpSpPr>
          <a:xfrm>
            <a:off x="4120077" y="2093693"/>
            <a:ext cx="396411" cy="445236"/>
            <a:chOff x="0" y="0"/>
            <a:chExt cx="807366" cy="906807"/>
          </a:xfrm>
        </p:grpSpPr>
        <p:sp>
          <p:nvSpPr>
            <p:cNvPr id="20"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21"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22" name="TextBox 21"/>
          <p:cNvSpPr txBox="1"/>
          <p:nvPr/>
        </p:nvSpPr>
        <p:spPr>
          <a:xfrm>
            <a:off x="4578188" y="2096060"/>
            <a:ext cx="1534147" cy="484746"/>
          </a:xfrm>
          <a:prstGeom prst="rect">
            <a:avLst/>
          </a:prstGeom>
          <a:noFill/>
        </p:spPr>
        <p:txBody>
          <a:bodyPr wrap="square" lIns="68579" tIns="34289" rIns="68579" bIns="34289" rtlCol="0">
            <a:spAutoFit/>
          </a:bodyPr>
          <a:lstStyle/>
          <a:p>
            <a:pPr>
              <a:lnSpc>
                <a:spcPct val="150000"/>
              </a:lnSpc>
            </a:pPr>
            <a:r>
              <a:rPr lang="zh-CN" altLang="en-US" sz="1800" dirty="0">
                <a:latin typeface="微软雅黑" pitchFamily="34" charset="-122"/>
                <a:ea typeface="微软雅黑" pitchFamily="34" charset="-122"/>
                <a:cs typeface="+mn-ea"/>
              </a:rPr>
              <a:t>银行本票存款</a:t>
            </a:r>
          </a:p>
        </p:txBody>
      </p:sp>
      <p:sp>
        <p:nvSpPr>
          <p:cNvPr id="23" name="TextBox 22"/>
          <p:cNvSpPr txBox="1"/>
          <p:nvPr/>
        </p:nvSpPr>
        <p:spPr>
          <a:xfrm>
            <a:off x="4578188" y="2940846"/>
            <a:ext cx="2154052" cy="484746"/>
          </a:xfrm>
          <a:prstGeom prst="rect">
            <a:avLst/>
          </a:prstGeom>
          <a:noFill/>
        </p:spPr>
        <p:txBody>
          <a:bodyPr wrap="square" lIns="68579" tIns="34289" rIns="68579" bIns="34289" rtlCol="0">
            <a:spAutoFit/>
          </a:bodyPr>
          <a:lstStyle/>
          <a:p>
            <a:pPr>
              <a:lnSpc>
                <a:spcPct val="150000"/>
              </a:lnSpc>
            </a:pPr>
            <a:r>
              <a:rPr lang="zh-CN" altLang="en-US" sz="1800" dirty="0">
                <a:latin typeface="微软雅黑" pitchFamily="34" charset="-122"/>
                <a:ea typeface="微软雅黑" pitchFamily="34" charset="-122"/>
                <a:cs typeface="+mn-ea"/>
              </a:rPr>
              <a:t>信用证保证金存款</a:t>
            </a:r>
          </a:p>
        </p:txBody>
      </p:sp>
      <p:grpSp>
        <p:nvGrpSpPr>
          <p:cNvPr id="24" name="Group 44"/>
          <p:cNvGrpSpPr/>
          <p:nvPr/>
        </p:nvGrpSpPr>
        <p:grpSpPr>
          <a:xfrm>
            <a:off x="1430430" y="2948134"/>
            <a:ext cx="396411" cy="445236"/>
            <a:chOff x="0" y="0"/>
            <a:chExt cx="807366" cy="906807"/>
          </a:xfrm>
        </p:grpSpPr>
        <p:sp>
          <p:nvSpPr>
            <p:cNvPr id="25"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26"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grpSp>
        <p:nvGrpSpPr>
          <p:cNvPr id="27" name="Group 44"/>
          <p:cNvGrpSpPr/>
          <p:nvPr/>
        </p:nvGrpSpPr>
        <p:grpSpPr>
          <a:xfrm>
            <a:off x="4120077" y="2938479"/>
            <a:ext cx="396411" cy="445236"/>
            <a:chOff x="0" y="0"/>
            <a:chExt cx="807366" cy="906807"/>
          </a:xfrm>
        </p:grpSpPr>
        <p:sp>
          <p:nvSpPr>
            <p:cNvPr id="28"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29"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30" name="TextBox 29"/>
          <p:cNvSpPr txBox="1"/>
          <p:nvPr/>
        </p:nvSpPr>
        <p:spPr>
          <a:xfrm>
            <a:off x="1940673" y="2940846"/>
            <a:ext cx="1534147" cy="484746"/>
          </a:xfrm>
          <a:prstGeom prst="rect">
            <a:avLst/>
          </a:prstGeom>
          <a:noFill/>
        </p:spPr>
        <p:txBody>
          <a:bodyPr wrap="square" lIns="68579" tIns="34289" rIns="68579" bIns="34289" rtlCol="0">
            <a:spAutoFit/>
          </a:bodyPr>
          <a:lstStyle/>
          <a:p>
            <a:pPr>
              <a:lnSpc>
                <a:spcPct val="150000"/>
              </a:lnSpc>
            </a:pPr>
            <a:r>
              <a:rPr lang="zh-CN" altLang="en-US" sz="1800" dirty="0">
                <a:latin typeface="微软雅黑" pitchFamily="34" charset="-122"/>
                <a:ea typeface="微软雅黑" pitchFamily="34" charset="-122"/>
                <a:cs typeface="+mn-ea"/>
              </a:rPr>
              <a:t>信用卡存款</a:t>
            </a:r>
          </a:p>
        </p:txBody>
      </p:sp>
      <p:sp>
        <p:nvSpPr>
          <p:cNvPr id="31" name="TextBox 30"/>
          <p:cNvSpPr txBox="1"/>
          <p:nvPr/>
        </p:nvSpPr>
        <p:spPr>
          <a:xfrm>
            <a:off x="1940673" y="3804942"/>
            <a:ext cx="2154052" cy="484746"/>
          </a:xfrm>
          <a:prstGeom prst="rect">
            <a:avLst/>
          </a:prstGeom>
          <a:noFill/>
        </p:spPr>
        <p:txBody>
          <a:bodyPr wrap="square" lIns="68579" tIns="34289" rIns="68579" bIns="34289" rtlCol="0">
            <a:spAutoFit/>
          </a:bodyPr>
          <a:lstStyle/>
          <a:p>
            <a:pPr>
              <a:lnSpc>
                <a:spcPct val="150000"/>
              </a:lnSpc>
            </a:pPr>
            <a:r>
              <a:rPr lang="zh-CN" altLang="en-US" sz="1800" dirty="0">
                <a:latin typeface="微软雅黑" pitchFamily="34" charset="-122"/>
                <a:ea typeface="微软雅黑" pitchFamily="34" charset="-122"/>
                <a:cs typeface="+mn-ea"/>
              </a:rPr>
              <a:t>存出投资款</a:t>
            </a:r>
          </a:p>
        </p:txBody>
      </p:sp>
      <p:grpSp>
        <p:nvGrpSpPr>
          <p:cNvPr id="32" name="Group 44"/>
          <p:cNvGrpSpPr/>
          <p:nvPr/>
        </p:nvGrpSpPr>
        <p:grpSpPr>
          <a:xfrm>
            <a:off x="1430430" y="3802575"/>
            <a:ext cx="396411" cy="445236"/>
            <a:chOff x="0" y="0"/>
            <a:chExt cx="807366" cy="906807"/>
          </a:xfrm>
        </p:grpSpPr>
        <p:sp>
          <p:nvSpPr>
            <p:cNvPr id="33"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34"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grpSp>
        <p:nvGrpSpPr>
          <p:cNvPr id="35" name="Group 44"/>
          <p:cNvGrpSpPr/>
          <p:nvPr/>
        </p:nvGrpSpPr>
        <p:grpSpPr>
          <a:xfrm>
            <a:off x="4120077" y="3802575"/>
            <a:ext cx="396411" cy="445236"/>
            <a:chOff x="0" y="0"/>
            <a:chExt cx="807366" cy="906807"/>
          </a:xfrm>
        </p:grpSpPr>
        <p:sp>
          <p:nvSpPr>
            <p:cNvPr id="36"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37"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38" name="矩形 37"/>
          <p:cNvSpPr/>
          <p:nvPr/>
        </p:nvSpPr>
        <p:spPr>
          <a:xfrm>
            <a:off x="1421259" y="649144"/>
            <a:ext cx="2921024"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其他货币资金的内容</a:t>
            </a:r>
          </a:p>
        </p:txBody>
      </p:sp>
    </p:spTree>
    <p:custDataLst>
      <p:tags r:id="rId1"/>
    </p:custDataLst>
    <p:extLst>
      <p:ext uri="{BB962C8B-B14F-4D97-AF65-F5344CB8AC3E}">
        <p14:creationId xmlns:p14="http://schemas.microsoft.com/office/powerpoint/2010/main" val="188800061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42201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其他货币资金</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8" name="矩形 37"/>
          <p:cNvSpPr/>
          <p:nvPr/>
        </p:nvSpPr>
        <p:spPr>
          <a:xfrm>
            <a:off x="1421259" y="649144"/>
            <a:ext cx="2921024"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其他货币资金</a:t>
            </a:r>
            <a:r>
              <a:rPr lang="zh-CN" altLang="zh-CN" sz="1800" b="1" dirty="0" smtClean="0">
                <a:solidFill>
                  <a:srgbClr val="084CA1"/>
                </a:solidFill>
                <a:ea typeface="微软雅黑"/>
                <a:cs typeface="+mn-ea"/>
              </a:rPr>
              <a:t>的</a:t>
            </a:r>
            <a:r>
              <a:rPr lang="zh-CN" altLang="en-US" sz="1800" b="1" dirty="0" smtClean="0">
                <a:solidFill>
                  <a:srgbClr val="084CA1"/>
                </a:solidFill>
                <a:ea typeface="微软雅黑"/>
                <a:cs typeface="+mn-ea"/>
              </a:rPr>
              <a:t>核算</a:t>
            </a:r>
            <a:endParaRPr lang="zh-CN" altLang="zh-CN" sz="1800" b="1" dirty="0">
              <a:solidFill>
                <a:srgbClr val="084CA1"/>
              </a:solidFill>
              <a:ea typeface="微软雅黑"/>
              <a:cs typeface="+mn-ea"/>
            </a:endParaRPr>
          </a:p>
        </p:txBody>
      </p:sp>
      <p:grpSp>
        <p:nvGrpSpPr>
          <p:cNvPr id="39" name="ïšļíďé"/>
          <p:cNvGrpSpPr/>
          <p:nvPr/>
        </p:nvGrpSpPr>
        <p:grpSpPr>
          <a:xfrm>
            <a:off x="1164273" y="1194721"/>
            <a:ext cx="6432064" cy="3537269"/>
            <a:chOff x="1660525" y="3814763"/>
            <a:chExt cx="10310812" cy="6083300"/>
          </a:xfrm>
          <a:solidFill>
            <a:srgbClr val="084CA1"/>
          </a:solidFill>
        </p:grpSpPr>
        <p:sp>
          <p:nvSpPr>
            <p:cNvPr id="40" name="î$ḷïdè"/>
            <p:cNvSpPr/>
            <p:nvPr/>
          </p:nvSpPr>
          <p:spPr bwMode="auto">
            <a:xfrm>
              <a:off x="2898775" y="4237038"/>
              <a:ext cx="7829550" cy="4830763"/>
            </a:xfrm>
            <a:custGeom>
              <a:avLst/>
              <a:gdLst>
                <a:gd name="T0" fmla="*/ 0 w 4932"/>
                <a:gd name="T1" fmla="*/ 3043 h 3043"/>
                <a:gd name="T2" fmla="*/ 4932 w 4932"/>
                <a:gd name="T3" fmla="*/ 3043 h 3043"/>
                <a:gd name="T4" fmla="*/ 4932 w 4932"/>
                <a:gd name="T5" fmla="*/ 0 h 3043"/>
                <a:gd name="T6" fmla="*/ 0 w 4932"/>
                <a:gd name="T7" fmla="*/ 0 h 3043"/>
                <a:gd name="T8" fmla="*/ 0 w 4932"/>
                <a:gd name="T9" fmla="*/ 3043 h 3043"/>
                <a:gd name="T10" fmla="*/ 41 w 4932"/>
                <a:gd name="T11" fmla="*/ 40 h 3043"/>
                <a:gd name="T12" fmla="*/ 4891 w 4932"/>
                <a:gd name="T13" fmla="*/ 40 h 3043"/>
                <a:gd name="T14" fmla="*/ 4891 w 4932"/>
                <a:gd name="T15" fmla="*/ 3003 h 3043"/>
                <a:gd name="T16" fmla="*/ 41 w 4932"/>
                <a:gd name="T17" fmla="*/ 3003 h 3043"/>
                <a:gd name="T18" fmla="*/ 41 w 4932"/>
                <a:gd name="T19" fmla="*/ 40 h 3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32" h="3043">
                  <a:moveTo>
                    <a:pt x="0" y="3043"/>
                  </a:moveTo>
                  <a:lnTo>
                    <a:pt x="4932" y="3043"/>
                  </a:lnTo>
                  <a:lnTo>
                    <a:pt x="4932" y="0"/>
                  </a:lnTo>
                  <a:lnTo>
                    <a:pt x="0" y="0"/>
                  </a:lnTo>
                  <a:lnTo>
                    <a:pt x="0" y="3043"/>
                  </a:lnTo>
                  <a:close/>
                  <a:moveTo>
                    <a:pt x="41" y="40"/>
                  </a:moveTo>
                  <a:lnTo>
                    <a:pt x="4891" y="40"/>
                  </a:lnTo>
                  <a:lnTo>
                    <a:pt x="4891" y="3003"/>
                  </a:lnTo>
                  <a:lnTo>
                    <a:pt x="41" y="3003"/>
                  </a:lnTo>
                  <a:lnTo>
                    <a:pt x="41" y="40"/>
                  </a:lnTo>
                  <a:close/>
                </a:path>
              </a:pathLst>
            </a:custGeom>
            <a:grpFill/>
            <a:ln>
              <a:solidFill>
                <a:srgbClr val="084CA1"/>
              </a:solid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cs typeface="+mn-ea"/>
                <a:sym typeface="+mn-lt"/>
              </a:endParaRPr>
            </a:p>
          </p:txBody>
        </p:sp>
        <p:sp>
          <p:nvSpPr>
            <p:cNvPr id="41" name="ïSļidè"/>
            <p:cNvSpPr/>
            <p:nvPr/>
          </p:nvSpPr>
          <p:spPr bwMode="auto">
            <a:xfrm>
              <a:off x="6777038" y="4057651"/>
              <a:ext cx="76200" cy="71438"/>
            </a:xfrm>
            <a:prstGeom prst="ellipse">
              <a:avLst/>
            </a:prstGeom>
            <a:grpFill/>
            <a:ln>
              <a:solidFill>
                <a:srgbClr val="084CA1"/>
              </a:solid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cs typeface="+mn-ea"/>
                <a:sym typeface="+mn-lt"/>
              </a:endParaRPr>
            </a:p>
          </p:txBody>
        </p:sp>
        <p:sp>
          <p:nvSpPr>
            <p:cNvPr id="42" name="ï$líḍè"/>
            <p:cNvSpPr/>
            <p:nvPr/>
          </p:nvSpPr>
          <p:spPr bwMode="auto">
            <a:xfrm>
              <a:off x="1660525" y="3814763"/>
              <a:ext cx="10310812" cy="6083300"/>
            </a:xfrm>
            <a:custGeom>
              <a:avLst/>
              <a:gdLst>
                <a:gd name="T0" fmla="*/ 2333 w 2547"/>
                <a:gd name="T1" fmla="*/ 1380 h 1525"/>
                <a:gd name="T2" fmla="*/ 2333 w 2547"/>
                <a:gd name="T3" fmla="*/ 115 h 1525"/>
                <a:gd name="T4" fmla="*/ 2218 w 2547"/>
                <a:gd name="T5" fmla="*/ 0 h 1525"/>
                <a:gd name="T6" fmla="*/ 329 w 2547"/>
                <a:gd name="T7" fmla="*/ 0 h 1525"/>
                <a:gd name="T8" fmla="*/ 214 w 2547"/>
                <a:gd name="T9" fmla="*/ 115 h 1525"/>
                <a:gd name="T10" fmla="*/ 214 w 2547"/>
                <a:gd name="T11" fmla="*/ 1380 h 1525"/>
                <a:gd name="T12" fmla="*/ 0 w 2547"/>
                <a:gd name="T13" fmla="*/ 1380 h 1525"/>
                <a:gd name="T14" fmla="*/ 0 w 2547"/>
                <a:gd name="T15" fmla="*/ 1418 h 1525"/>
                <a:gd name="T16" fmla="*/ 107 w 2547"/>
                <a:gd name="T17" fmla="*/ 1525 h 1525"/>
                <a:gd name="T18" fmla="*/ 2440 w 2547"/>
                <a:gd name="T19" fmla="*/ 1525 h 1525"/>
                <a:gd name="T20" fmla="*/ 2547 w 2547"/>
                <a:gd name="T21" fmla="*/ 1418 h 1525"/>
                <a:gd name="T22" fmla="*/ 2547 w 2547"/>
                <a:gd name="T23" fmla="*/ 1380 h 1525"/>
                <a:gd name="T24" fmla="*/ 2333 w 2547"/>
                <a:gd name="T25" fmla="*/ 1380 h 1525"/>
                <a:gd name="T26" fmla="*/ 246 w 2547"/>
                <a:gd name="T27" fmla="*/ 115 h 1525"/>
                <a:gd name="T28" fmla="*/ 329 w 2547"/>
                <a:gd name="T29" fmla="*/ 32 h 1525"/>
                <a:gd name="T30" fmla="*/ 2218 w 2547"/>
                <a:gd name="T31" fmla="*/ 32 h 1525"/>
                <a:gd name="T32" fmla="*/ 2301 w 2547"/>
                <a:gd name="T33" fmla="*/ 115 h 1525"/>
                <a:gd name="T34" fmla="*/ 2301 w 2547"/>
                <a:gd name="T35" fmla="*/ 1380 h 1525"/>
                <a:gd name="T36" fmla="*/ 246 w 2547"/>
                <a:gd name="T37" fmla="*/ 1380 h 1525"/>
                <a:gd name="T38" fmla="*/ 246 w 2547"/>
                <a:gd name="T39" fmla="*/ 115 h 1525"/>
                <a:gd name="T40" fmla="*/ 1486 w 2547"/>
                <a:gd name="T41" fmla="*/ 1412 h 1525"/>
                <a:gd name="T42" fmla="*/ 1446 w 2547"/>
                <a:gd name="T43" fmla="*/ 1448 h 1525"/>
                <a:gd name="T44" fmla="*/ 1100 w 2547"/>
                <a:gd name="T45" fmla="*/ 1448 h 1525"/>
                <a:gd name="T46" fmla="*/ 1061 w 2547"/>
                <a:gd name="T47" fmla="*/ 1412 h 1525"/>
                <a:gd name="T48" fmla="*/ 1486 w 2547"/>
                <a:gd name="T49" fmla="*/ 1412 h 1525"/>
                <a:gd name="T50" fmla="*/ 2515 w 2547"/>
                <a:gd name="T51" fmla="*/ 1418 h 1525"/>
                <a:gd name="T52" fmla="*/ 2440 w 2547"/>
                <a:gd name="T53" fmla="*/ 1493 h 1525"/>
                <a:gd name="T54" fmla="*/ 107 w 2547"/>
                <a:gd name="T55" fmla="*/ 1493 h 1525"/>
                <a:gd name="T56" fmla="*/ 32 w 2547"/>
                <a:gd name="T57" fmla="*/ 1418 h 1525"/>
                <a:gd name="T58" fmla="*/ 32 w 2547"/>
                <a:gd name="T59" fmla="*/ 1412 h 1525"/>
                <a:gd name="T60" fmla="*/ 1045 w 2547"/>
                <a:gd name="T61" fmla="*/ 1412 h 1525"/>
                <a:gd name="T62" fmla="*/ 1100 w 2547"/>
                <a:gd name="T63" fmla="*/ 1464 h 1525"/>
                <a:gd name="T64" fmla="*/ 1446 w 2547"/>
                <a:gd name="T65" fmla="*/ 1464 h 1525"/>
                <a:gd name="T66" fmla="*/ 1502 w 2547"/>
                <a:gd name="T67" fmla="*/ 1412 h 1525"/>
                <a:gd name="T68" fmla="*/ 2515 w 2547"/>
                <a:gd name="T69" fmla="*/ 1412 h 1525"/>
                <a:gd name="T70" fmla="*/ 2515 w 2547"/>
                <a:gd name="T71" fmla="*/ 1418 h 1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47" h="1525">
                  <a:moveTo>
                    <a:pt x="2333" y="1380"/>
                  </a:moveTo>
                  <a:cubicBezTo>
                    <a:pt x="2333" y="115"/>
                    <a:pt x="2333" y="115"/>
                    <a:pt x="2333" y="115"/>
                  </a:cubicBezTo>
                  <a:cubicBezTo>
                    <a:pt x="2333" y="51"/>
                    <a:pt x="2281" y="0"/>
                    <a:pt x="2218" y="0"/>
                  </a:cubicBezTo>
                  <a:cubicBezTo>
                    <a:pt x="329" y="0"/>
                    <a:pt x="329" y="0"/>
                    <a:pt x="329" y="0"/>
                  </a:cubicBezTo>
                  <a:cubicBezTo>
                    <a:pt x="265" y="0"/>
                    <a:pt x="214" y="51"/>
                    <a:pt x="214" y="115"/>
                  </a:cubicBezTo>
                  <a:cubicBezTo>
                    <a:pt x="214" y="1380"/>
                    <a:pt x="214" y="1380"/>
                    <a:pt x="214" y="1380"/>
                  </a:cubicBezTo>
                  <a:cubicBezTo>
                    <a:pt x="0" y="1380"/>
                    <a:pt x="0" y="1380"/>
                    <a:pt x="0" y="1380"/>
                  </a:cubicBezTo>
                  <a:cubicBezTo>
                    <a:pt x="0" y="1418"/>
                    <a:pt x="0" y="1418"/>
                    <a:pt x="0" y="1418"/>
                  </a:cubicBezTo>
                  <a:cubicBezTo>
                    <a:pt x="0" y="1477"/>
                    <a:pt x="48" y="1525"/>
                    <a:pt x="107" y="1525"/>
                  </a:cubicBezTo>
                  <a:cubicBezTo>
                    <a:pt x="2440" y="1525"/>
                    <a:pt x="2440" y="1525"/>
                    <a:pt x="2440" y="1525"/>
                  </a:cubicBezTo>
                  <a:cubicBezTo>
                    <a:pt x="2499" y="1525"/>
                    <a:pt x="2547" y="1477"/>
                    <a:pt x="2547" y="1418"/>
                  </a:cubicBezTo>
                  <a:cubicBezTo>
                    <a:pt x="2547" y="1380"/>
                    <a:pt x="2547" y="1380"/>
                    <a:pt x="2547" y="1380"/>
                  </a:cubicBezTo>
                  <a:lnTo>
                    <a:pt x="2333" y="1380"/>
                  </a:lnTo>
                  <a:close/>
                  <a:moveTo>
                    <a:pt x="246" y="115"/>
                  </a:moveTo>
                  <a:cubicBezTo>
                    <a:pt x="246" y="69"/>
                    <a:pt x="283" y="32"/>
                    <a:pt x="329" y="32"/>
                  </a:cubicBezTo>
                  <a:cubicBezTo>
                    <a:pt x="2218" y="32"/>
                    <a:pt x="2218" y="32"/>
                    <a:pt x="2218" y="32"/>
                  </a:cubicBezTo>
                  <a:cubicBezTo>
                    <a:pt x="2264" y="32"/>
                    <a:pt x="2301" y="69"/>
                    <a:pt x="2301" y="115"/>
                  </a:cubicBezTo>
                  <a:cubicBezTo>
                    <a:pt x="2301" y="1380"/>
                    <a:pt x="2301" y="1380"/>
                    <a:pt x="2301" y="1380"/>
                  </a:cubicBezTo>
                  <a:cubicBezTo>
                    <a:pt x="246" y="1380"/>
                    <a:pt x="246" y="1380"/>
                    <a:pt x="246" y="1380"/>
                  </a:cubicBezTo>
                  <a:lnTo>
                    <a:pt x="246" y="115"/>
                  </a:lnTo>
                  <a:close/>
                  <a:moveTo>
                    <a:pt x="1486" y="1412"/>
                  </a:moveTo>
                  <a:cubicBezTo>
                    <a:pt x="1485" y="1432"/>
                    <a:pt x="1467" y="1448"/>
                    <a:pt x="1446" y="1448"/>
                  </a:cubicBezTo>
                  <a:cubicBezTo>
                    <a:pt x="1100" y="1448"/>
                    <a:pt x="1100" y="1448"/>
                    <a:pt x="1100" y="1448"/>
                  </a:cubicBezTo>
                  <a:cubicBezTo>
                    <a:pt x="1080" y="1448"/>
                    <a:pt x="1062" y="1432"/>
                    <a:pt x="1061" y="1412"/>
                  </a:cubicBezTo>
                  <a:lnTo>
                    <a:pt x="1486" y="1412"/>
                  </a:lnTo>
                  <a:close/>
                  <a:moveTo>
                    <a:pt x="2515" y="1418"/>
                  </a:moveTo>
                  <a:cubicBezTo>
                    <a:pt x="2515" y="1460"/>
                    <a:pt x="2481" y="1493"/>
                    <a:pt x="2440" y="1493"/>
                  </a:cubicBezTo>
                  <a:cubicBezTo>
                    <a:pt x="107" y="1493"/>
                    <a:pt x="107" y="1493"/>
                    <a:pt x="107" y="1493"/>
                  </a:cubicBezTo>
                  <a:cubicBezTo>
                    <a:pt x="66" y="1493"/>
                    <a:pt x="32" y="1460"/>
                    <a:pt x="32" y="1418"/>
                  </a:cubicBezTo>
                  <a:cubicBezTo>
                    <a:pt x="32" y="1412"/>
                    <a:pt x="32" y="1412"/>
                    <a:pt x="32" y="1412"/>
                  </a:cubicBezTo>
                  <a:cubicBezTo>
                    <a:pt x="1045" y="1412"/>
                    <a:pt x="1045" y="1412"/>
                    <a:pt x="1045" y="1412"/>
                  </a:cubicBezTo>
                  <a:cubicBezTo>
                    <a:pt x="1046" y="1441"/>
                    <a:pt x="1071" y="1464"/>
                    <a:pt x="1100" y="1464"/>
                  </a:cubicBezTo>
                  <a:cubicBezTo>
                    <a:pt x="1446" y="1464"/>
                    <a:pt x="1446" y="1464"/>
                    <a:pt x="1446" y="1464"/>
                  </a:cubicBezTo>
                  <a:cubicBezTo>
                    <a:pt x="1476" y="1464"/>
                    <a:pt x="1501" y="1441"/>
                    <a:pt x="1502" y="1412"/>
                  </a:cubicBezTo>
                  <a:cubicBezTo>
                    <a:pt x="2515" y="1412"/>
                    <a:pt x="2515" y="1412"/>
                    <a:pt x="2515" y="1412"/>
                  </a:cubicBezTo>
                  <a:lnTo>
                    <a:pt x="2515" y="1418"/>
                  </a:lnTo>
                  <a:close/>
                </a:path>
              </a:pathLst>
            </a:custGeom>
            <a:grpFill/>
            <a:ln>
              <a:solidFill>
                <a:srgbClr val="084CA1"/>
              </a:solid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cs typeface="+mn-ea"/>
                <a:sym typeface="+mn-lt"/>
              </a:endParaRPr>
            </a:p>
          </p:txBody>
        </p:sp>
      </p:grpSp>
      <p:cxnSp>
        <p:nvCxnSpPr>
          <p:cNvPr id="43" name="直接连接符 42"/>
          <p:cNvCxnSpPr/>
          <p:nvPr/>
        </p:nvCxnSpPr>
        <p:spPr>
          <a:xfrm>
            <a:off x="2339752" y="1946763"/>
            <a:ext cx="4162711" cy="0"/>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4427984" y="1946763"/>
            <a:ext cx="0" cy="2118129"/>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535106" y="1554346"/>
            <a:ext cx="1756974" cy="369332"/>
          </a:xfrm>
          <a:prstGeom prst="rect">
            <a:avLst/>
          </a:prstGeom>
          <a:noFill/>
        </p:spPr>
        <p:txBody>
          <a:bodyPr wrap="square" rtlCol="0">
            <a:spAutoFit/>
          </a:bodyPr>
          <a:lstStyle/>
          <a:p>
            <a:pPr algn="ctr"/>
            <a:r>
              <a:rPr lang="zh-CN" altLang="en-US" sz="1800" b="1" dirty="0" smtClean="0">
                <a:solidFill>
                  <a:srgbClr val="084CA1"/>
                </a:solidFill>
                <a:latin typeface="微软雅黑" pitchFamily="34" charset="-122"/>
                <a:ea typeface="微软雅黑" pitchFamily="34" charset="-122"/>
                <a:cs typeface="+mn-ea"/>
              </a:rPr>
              <a:t>其他货币资金</a:t>
            </a:r>
            <a:endParaRPr lang="zh-CN" altLang="en-US" sz="1800" b="1" dirty="0">
              <a:solidFill>
                <a:srgbClr val="084CA1"/>
              </a:solidFill>
              <a:latin typeface="微软雅黑" pitchFamily="34" charset="-122"/>
              <a:ea typeface="微软雅黑" pitchFamily="34" charset="-122"/>
              <a:cs typeface="+mn-ea"/>
            </a:endParaRPr>
          </a:p>
        </p:txBody>
      </p:sp>
      <p:sp>
        <p:nvSpPr>
          <p:cNvPr id="46" name="TextBox 45"/>
          <p:cNvSpPr txBox="1"/>
          <p:nvPr/>
        </p:nvSpPr>
        <p:spPr>
          <a:xfrm>
            <a:off x="2267745" y="1953002"/>
            <a:ext cx="2160240" cy="874407"/>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登记企业其他货币资金的</a:t>
            </a:r>
            <a:r>
              <a:rPr lang="zh-CN" altLang="en-US" sz="1800" b="1" dirty="0" smtClean="0">
                <a:solidFill>
                  <a:srgbClr val="C00000"/>
                </a:solidFill>
                <a:latin typeface="微软雅黑" pitchFamily="34" charset="-122"/>
                <a:ea typeface="微软雅黑" pitchFamily="34" charset="-122"/>
                <a:cs typeface="+mn-ea"/>
              </a:rPr>
              <a:t>增加</a:t>
            </a:r>
            <a:endParaRPr lang="zh-CN" altLang="en-US" sz="1800" b="1" dirty="0">
              <a:solidFill>
                <a:srgbClr val="C00000"/>
              </a:solidFill>
              <a:latin typeface="微软雅黑" pitchFamily="34" charset="-122"/>
              <a:ea typeface="微软雅黑" pitchFamily="34" charset="-122"/>
              <a:cs typeface="+mn-ea"/>
            </a:endParaRPr>
          </a:p>
        </p:txBody>
      </p:sp>
      <p:sp>
        <p:nvSpPr>
          <p:cNvPr id="47" name="TextBox 46"/>
          <p:cNvSpPr txBox="1"/>
          <p:nvPr/>
        </p:nvSpPr>
        <p:spPr>
          <a:xfrm>
            <a:off x="4654022" y="1953002"/>
            <a:ext cx="2078218" cy="874407"/>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登记企业其他货币资金的</a:t>
            </a:r>
            <a:r>
              <a:rPr lang="zh-CN" altLang="en-US" sz="1800" b="1" dirty="0" smtClean="0">
                <a:solidFill>
                  <a:srgbClr val="C00000"/>
                </a:solidFill>
                <a:latin typeface="微软雅黑" pitchFamily="34" charset="-122"/>
                <a:ea typeface="微软雅黑" pitchFamily="34" charset="-122"/>
                <a:cs typeface="+mn-ea"/>
              </a:rPr>
              <a:t>减少</a:t>
            </a:r>
            <a:endParaRPr lang="zh-CN" altLang="en-US" sz="1800" b="1" dirty="0">
              <a:solidFill>
                <a:srgbClr val="C00000"/>
              </a:solidFill>
              <a:latin typeface="微软雅黑" pitchFamily="34" charset="-122"/>
              <a:ea typeface="微软雅黑" pitchFamily="34" charset="-122"/>
              <a:cs typeface="+mn-ea"/>
            </a:endParaRPr>
          </a:p>
        </p:txBody>
      </p:sp>
      <p:cxnSp>
        <p:nvCxnSpPr>
          <p:cNvPr id="48" name="直接连接符 47"/>
          <p:cNvCxnSpPr/>
          <p:nvPr/>
        </p:nvCxnSpPr>
        <p:spPr>
          <a:xfrm>
            <a:off x="2353505" y="2889106"/>
            <a:ext cx="4162711" cy="0"/>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2346630" y="2817098"/>
            <a:ext cx="2081354" cy="1338828"/>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cs typeface="+mn-ea"/>
              </a:rPr>
              <a:t>期末余额：</a:t>
            </a:r>
            <a:r>
              <a:rPr lang="zh-CN" altLang="en-US" sz="1800" dirty="0" smtClean="0">
                <a:latin typeface="微软雅黑" pitchFamily="34" charset="-122"/>
                <a:ea typeface="微软雅黑" pitchFamily="34" charset="-122"/>
                <a:cs typeface="+mn-ea"/>
              </a:rPr>
              <a:t>反映企业</a:t>
            </a:r>
            <a:r>
              <a:rPr lang="zh-CN" altLang="en-US" sz="1800" b="1" dirty="0" smtClean="0">
                <a:solidFill>
                  <a:srgbClr val="C00000"/>
                </a:solidFill>
                <a:latin typeface="微软雅黑" pitchFamily="34" charset="-122"/>
                <a:ea typeface="微软雅黑" pitchFamily="34" charset="-122"/>
                <a:cs typeface="+mn-ea"/>
              </a:rPr>
              <a:t>实际持有</a:t>
            </a:r>
            <a:r>
              <a:rPr lang="zh-CN" altLang="en-US" sz="1800" dirty="0" smtClean="0">
                <a:latin typeface="微软雅黑" pitchFamily="34" charset="-122"/>
                <a:ea typeface="微软雅黑" pitchFamily="34" charset="-122"/>
                <a:cs typeface="+mn-ea"/>
              </a:rPr>
              <a:t>的其他货币资金的金额</a:t>
            </a:r>
            <a:endParaRPr lang="zh-CN" altLang="en-US" sz="1800" dirty="0">
              <a:latin typeface="微软雅黑" pitchFamily="34" charset="-122"/>
              <a:ea typeface="微软雅黑" pitchFamily="34" charset="-122"/>
              <a:cs typeface="+mn-ea"/>
            </a:endParaRPr>
          </a:p>
        </p:txBody>
      </p:sp>
      <p:sp>
        <p:nvSpPr>
          <p:cNvPr id="50" name="TextBox 49"/>
          <p:cNvSpPr txBox="1"/>
          <p:nvPr/>
        </p:nvSpPr>
        <p:spPr>
          <a:xfrm>
            <a:off x="2339752" y="1537781"/>
            <a:ext cx="866221" cy="408656"/>
          </a:xfrm>
          <a:prstGeom prst="rect">
            <a:avLst/>
          </a:prstGeom>
          <a:noFill/>
        </p:spPr>
        <p:txBody>
          <a:bodyPr wrap="square" rtlCol="0">
            <a:spAutoFit/>
          </a:bodyPr>
          <a:lstStyle/>
          <a:p>
            <a:r>
              <a:rPr lang="zh-CN" altLang="en-US" sz="1800" b="1" dirty="0" smtClean="0">
                <a:latin typeface="Microsoft YaHei"/>
                <a:ea typeface="Microsoft YaHei"/>
                <a:sym typeface="Microsoft YaHei"/>
              </a:rPr>
              <a:t>借方</a:t>
            </a:r>
            <a:endParaRPr lang="zh-CN" altLang="en-US" sz="1800" b="1" dirty="0">
              <a:latin typeface="Microsoft YaHei"/>
              <a:ea typeface="Microsoft YaHei"/>
              <a:sym typeface="Microsoft YaHei"/>
            </a:endParaRPr>
          </a:p>
        </p:txBody>
      </p:sp>
      <p:sp>
        <p:nvSpPr>
          <p:cNvPr id="51" name="TextBox 50"/>
          <p:cNvSpPr txBox="1"/>
          <p:nvPr/>
        </p:nvSpPr>
        <p:spPr>
          <a:xfrm>
            <a:off x="5853875" y="1537781"/>
            <a:ext cx="712420" cy="408656"/>
          </a:xfrm>
          <a:prstGeom prst="rect">
            <a:avLst/>
          </a:prstGeom>
          <a:noFill/>
        </p:spPr>
        <p:txBody>
          <a:bodyPr wrap="square" rtlCol="0">
            <a:spAutoFit/>
          </a:bodyPr>
          <a:lstStyle/>
          <a:p>
            <a:r>
              <a:rPr lang="zh-CN" altLang="en-US" sz="1800" b="1" dirty="0">
                <a:latin typeface="Microsoft YaHei"/>
                <a:ea typeface="Microsoft YaHei"/>
                <a:sym typeface="Microsoft YaHei"/>
              </a:rPr>
              <a:t>贷</a:t>
            </a:r>
            <a:r>
              <a:rPr lang="zh-CN" altLang="en-US" sz="1800" b="1" dirty="0" smtClean="0">
                <a:latin typeface="Microsoft YaHei"/>
                <a:ea typeface="Microsoft YaHei"/>
                <a:sym typeface="Microsoft YaHei"/>
              </a:rPr>
              <a:t>方</a:t>
            </a:r>
            <a:endParaRPr lang="zh-CN" altLang="en-US" sz="1800" b="1" dirty="0">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325194775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42201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其他货币资金</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8" name="矩形 37"/>
          <p:cNvSpPr/>
          <p:nvPr/>
        </p:nvSpPr>
        <p:spPr>
          <a:xfrm>
            <a:off x="1421259" y="649144"/>
            <a:ext cx="472279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其他货币资金</a:t>
            </a:r>
            <a:r>
              <a:rPr lang="zh-CN" altLang="zh-CN" sz="1800" b="1" dirty="0" smtClean="0">
                <a:solidFill>
                  <a:srgbClr val="084CA1"/>
                </a:solidFill>
                <a:ea typeface="微软雅黑"/>
                <a:cs typeface="+mn-ea"/>
              </a:rPr>
              <a:t>的</a:t>
            </a:r>
            <a:r>
              <a:rPr lang="zh-CN" altLang="en-US"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银行汇票存款</a:t>
            </a:r>
          </a:p>
        </p:txBody>
      </p:sp>
      <p:sp>
        <p:nvSpPr>
          <p:cNvPr id="21" name="TextBox 20"/>
          <p:cNvSpPr txBox="1"/>
          <p:nvPr/>
        </p:nvSpPr>
        <p:spPr>
          <a:xfrm>
            <a:off x="899592" y="1576412"/>
            <a:ext cx="3743936" cy="923330"/>
          </a:xfrm>
          <a:prstGeom prst="rect">
            <a:avLst/>
          </a:prstGeom>
          <a:solidFill>
            <a:schemeClr val="accent1">
              <a:lumMod val="40000"/>
              <a:lumOff val="60000"/>
            </a:schemeClr>
          </a:solidFill>
        </p:spPr>
        <p:txBody>
          <a:bodyPr wrap="square" rtlCol="0">
            <a:spAutoFit/>
          </a:bodyPr>
          <a:lstStyle/>
          <a:p>
            <a:pPr>
              <a:lnSpc>
                <a:spcPct val="150000"/>
              </a:lnSpc>
            </a:pPr>
            <a:r>
              <a:rPr lang="zh-CN" altLang="en-US" sz="1800" dirty="0">
                <a:latin typeface="微软雅黑" pitchFamily="34" charset="-122"/>
                <a:ea typeface="微软雅黑" pitchFamily="34" charset="-122"/>
                <a:cs typeface="+mn-ea"/>
              </a:rPr>
              <a:t>向银行提交“银行汇票委托书”并将款项交存开户银行，取得</a:t>
            </a:r>
            <a:r>
              <a:rPr lang="zh-CN" altLang="en-US" sz="1800" dirty="0" smtClean="0">
                <a:latin typeface="微软雅黑" pitchFamily="34" charset="-122"/>
                <a:ea typeface="微软雅黑" pitchFamily="34" charset="-122"/>
                <a:cs typeface="+mn-ea"/>
              </a:rPr>
              <a:t>汇票后</a:t>
            </a:r>
            <a:r>
              <a:rPr lang="en-US" altLang="zh-CN" sz="1800" dirty="0" smtClean="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cs typeface="+mn-ea"/>
            </a:endParaRPr>
          </a:p>
        </p:txBody>
      </p:sp>
      <p:sp>
        <p:nvSpPr>
          <p:cNvPr id="22" name="TextBox 21"/>
          <p:cNvSpPr txBox="1"/>
          <p:nvPr/>
        </p:nvSpPr>
        <p:spPr>
          <a:xfrm>
            <a:off x="4860032" y="1517178"/>
            <a:ext cx="3456384" cy="923330"/>
          </a:xfrm>
          <a:prstGeom prst="rect">
            <a:avLst/>
          </a:prstGeom>
          <a:noFill/>
          <a:ln>
            <a:noFill/>
          </a:ln>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借</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其他</a:t>
            </a:r>
            <a:r>
              <a:rPr lang="zh-CN" altLang="en-US" sz="1800" dirty="0">
                <a:latin typeface="微软雅黑" pitchFamily="34" charset="-122"/>
                <a:ea typeface="微软雅黑" pitchFamily="34" charset="-122"/>
                <a:cs typeface="+mn-ea"/>
              </a:rPr>
              <a:t>货币资金</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银行汇票     贷</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银行存款</a:t>
            </a:r>
            <a:endParaRPr lang="zh-CN" altLang="en-US" sz="1800" dirty="0">
              <a:latin typeface="微软雅黑" pitchFamily="34" charset="-122"/>
              <a:ea typeface="微软雅黑" pitchFamily="34" charset="-122"/>
              <a:cs typeface="+mn-ea"/>
            </a:endParaRPr>
          </a:p>
        </p:txBody>
      </p:sp>
      <p:grpSp>
        <p:nvGrpSpPr>
          <p:cNvPr id="23" name="组合 22"/>
          <p:cNvGrpSpPr/>
          <p:nvPr/>
        </p:nvGrpSpPr>
        <p:grpSpPr>
          <a:xfrm>
            <a:off x="4644008" y="1582700"/>
            <a:ext cx="3518850" cy="792286"/>
            <a:chOff x="3294111" y="2780105"/>
            <a:chExt cx="3518850" cy="792286"/>
          </a:xfrm>
        </p:grpSpPr>
        <p:sp>
          <p:nvSpPr>
            <p:cNvPr id="24" name="圆角矩形 23"/>
            <p:cNvSpPr/>
            <p:nvPr/>
          </p:nvSpPr>
          <p:spPr>
            <a:xfrm>
              <a:off x="3502754" y="2780105"/>
              <a:ext cx="3310207" cy="792286"/>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25" name="组合 24"/>
            <p:cNvGrpSpPr/>
            <p:nvPr/>
          </p:nvGrpSpPr>
          <p:grpSpPr>
            <a:xfrm>
              <a:off x="3294111" y="3155159"/>
              <a:ext cx="275887" cy="112092"/>
              <a:chOff x="4386755" y="665994"/>
              <a:chExt cx="275887" cy="112092"/>
            </a:xfrm>
          </p:grpSpPr>
          <p:cxnSp>
            <p:nvCxnSpPr>
              <p:cNvPr id="26" name="Straight Connector 14"/>
              <p:cNvCxnSpPr/>
              <p:nvPr/>
            </p:nvCxnSpPr>
            <p:spPr>
              <a:xfrm flipH="1">
                <a:off x="4386755" y="728946"/>
                <a:ext cx="208643" cy="1369"/>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7" name="îṩ1íḍè"/>
              <p:cNvSpPr/>
              <p:nvPr/>
            </p:nvSpPr>
            <p:spPr bwMode="auto">
              <a:xfrm>
                <a:off x="4550550" y="665994"/>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grpSp>
      <p:sp>
        <p:nvSpPr>
          <p:cNvPr id="28" name="TextBox 27"/>
          <p:cNvSpPr txBox="1"/>
          <p:nvPr/>
        </p:nvSpPr>
        <p:spPr>
          <a:xfrm>
            <a:off x="1331395" y="2904223"/>
            <a:ext cx="2952573" cy="507831"/>
          </a:xfrm>
          <a:prstGeom prst="rect">
            <a:avLst/>
          </a:prstGeom>
          <a:solidFill>
            <a:schemeClr val="accent1">
              <a:lumMod val="40000"/>
              <a:lumOff val="60000"/>
            </a:schemeClr>
          </a:solidFill>
        </p:spPr>
        <p:txBody>
          <a:bodyPr wrap="square" rtlCol="0">
            <a:spAutoFit/>
          </a:bodyPr>
          <a:lstStyle/>
          <a:p>
            <a:pPr>
              <a:lnSpc>
                <a:spcPct val="150000"/>
              </a:lnSpc>
            </a:pPr>
            <a:r>
              <a:rPr lang="zh-CN" altLang="en-US" sz="1800" dirty="0">
                <a:latin typeface="微软雅黑" pitchFamily="34" charset="-122"/>
                <a:ea typeface="微软雅黑" pitchFamily="34" charset="-122"/>
                <a:cs typeface="+mn-ea"/>
              </a:rPr>
              <a:t>使用银行汇票支付款项后</a:t>
            </a:r>
            <a:r>
              <a:rPr lang="en-US" altLang="zh-CN" sz="1800" dirty="0" smtClean="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cs typeface="+mn-ea"/>
            </a:endParaRPr>
          </a:p>
        </p:txBody>
      </p:sp>
      <p:sp>
        <p:nvSpPr>
          <p:cNvPr id="29" name="TextBox 28"/>
          <p:cNvSpPr txBox="1"/>
          <p:nvPr/>
        </p:nvSpPr>
        <p:spPr>
          <a:xfrm>
            <a:off x="4784601" y="2488724"/>
            <a:ext cx="3816424" cy="1338828"/>
          </a:xfrm>
          <a:prstGeom prst="rect">
            <a:avLst/>
          </a:prstGeom>
          <a:noFill/>
          <a:ln>
            <a:noFill/>
          </a:ln>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借</a:t>
            </a:r>
            <a:r>
              <a:rPr lang="en-US" altLang="zh-CN" sz="1800" dirty="0" smtClean="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原材料</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材料采购</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在途物资</a:t>
            </a:r>
            <a:endParaRPr lang="en-US" altLang="zh-CN" sz="1800" dirty="0">
              <a:latin typeface="微软雅黑" pitchFamily="34" charset="-122"/>
              <a:ea typeface="微软雅黑" pitchFamily="34" charset="-122"/>
              <a:cs typeface="+mn-ea"/>
            </a:endParaRPr>
          </a:p>
          <a:p>
            <a:pPr>
              <a:lnSpc>
                <a:spcPct val="150000"/>
              </a:lnSpc>
            </a:pPr>
            <a:r>
              <a:rPr lang="zh-CN" altLang="en-US" sz="1800" dirty="0" smtClean="0">
                <a:latin typeface="微软雅黑" pitchFamily="34" charset="-122"/>
                <a:ea typeface="微软雅黑" pitchFamily="34" charset="-122"/>
                <a:cs typeface="+mn-ea"/>
              </a:rPr>
              <a:t>    应</a:t>
            </a:r>
            <a:r>
              <a:rPr lang="zh-CN" altLang="en-US" sz="1800" dirty="0">
                <a:latin typeface="微软雅黑" pitchFamily="34" charset="-122"/>
                <a:ea typeface="微软雅黑" pitchFamily="34" charset="-122"/>
                <a:cs typeface="+mn-ea"/>
              </a:rPr>
              <a:t>交税</a:t>
            </a:r>
            <a:r>
              <a:rPr lang="zh-CN" altLang="en-US" sz="1800" dirty="0" smtClean="0">
                <a:latin typeface="微软雅黑" pitchFamily="34" charset="-122"/>
                <a:ea typeface="微软雅黑" pitchFamily="34" charset="-122"/>
                <a:cs typeface="+mn-ea"/>
              </a:rPr>
              <a:t>费</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应</a:t>
            </a:r>
            <a:r>
              <a:rPr lang="zh-CN" altLang="en-US" sz="1800" dirty="0">
                <a:latin typeface="微软雅黑" pitchFamily="34" charset="-122"/>
                <a:ea typeface="微软雅黑" pitchFamily="34" charset="-122"/>
                <a:cs typeface="+mn-ea"/>
              </a:rPr>
              <a:t>交</a:t>
            </a:r>
            <a:r>
              <a:rPr lang="zh-CN" altLang="en-US" sz="1800" dirty="0" smtClean="0">
                <a:latin typeface="微软雅黑" pitchFamily="34" charset="-122"/>
                <a:ea typeface="微软雅黑" pitchFamily="34" charset="-122"/>
                <a:cs typeface="+mn-ea"/>
              </a:rPr>
              <a:t>增值税</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进项税额</a:t>
            </a:r>
            <a:r>
              <a:rPr lang="en-US" altLang="zh-CN" sz="1800" dirty="0" smtClean="0">
                <a:latin typeface="微软雅黑" pitchFamily="34" charset="-122"/>
                <a:ea typeface="微软雅黑" pitchFamily="34" charset="-122"/>
                <a:cs typeface="+mn-ea"/>
              </a:rPr>
              <a:t>)</a:t>
            </a:r>
            <a:endParaRPr lang="en-US" altLang="zh-CN" sz="1800" dirty="0">
              <a:latin typeface="微软雅黑" pitchFamily="34" charset="-122"/>
              <a:ea typeface="微软雅黑" pitchFamily="34" charset="-122"/>
              <a:cs typeface="+mn-ea"/>
            </a:endParaRPr>
          </a:p>
          <a:p>
            <a:pPr>
              <a:lnSpc>
                <a:spcPct val="150000"/>
              </a:lnSpc>
            </a:pPr>
            <a:r>
              <a:rPr lang="zh-CN" altLang="en-US" sz="1800" dirty="0" smtClean="0">
                <a:latin typeface="微软雅黑" pitchFamily="34" charset="-122"/>
                <a:ea typeface="微软雅黑" pitchFamily="34" charset="-122"/>
                <a:cs typeface="+mn-ea"/>
              </a:rPr>
              <a:t>    贷</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其他</a:t>
            </a:r>
            <a:r>
              <a:rPr lang="zh-CN" altLang="en-US" sz="1800" dirty="0">
                <a:latin typeface="微软雅黑" pitchFamily="34" charset="-122"/>
                <a:ea typeface="微软雅黑" pitchFamily="34" charset="-122"/>
                <a:cs typeface="+mn-ea"/>
              </a:rPr>
              <a:t>货币资金</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银行汇票</a:t>
            </a:r>
            <a:endParaRPr lang="zh-CN" altLang="en-US" sz="1800" dirty="0">
              <a:latin typeface="微软雅黑" pitchFamily="34" charset="-122"/>
              <a:ea typeface="微软雅黑" pitchFamily="34" charset="-122"/>
              <a:cs typeface="+mn-ea"/>
            </a:endParaRPr>
          </a:p>
        </p:txBody>
      </p:sp>
      <p:grpSp>
        <p:nvGrpSpPr>
          <p:cNvPr id="30" name="组合 29"/>
          <p:cNvGrpSpPr/>
          <p:nvPr/>
        </p:nvGrpSpPr>
        <p:grpSpPr>
          <a:xfrm>
            <a:off x="4283640" y="2567216"/>
            <a:ext cx="4184763" cy="1181844"/>
            <a:chOff x="2649614" y="2708293"/>
            <a:chExt cx="4184763" cy="1181844"/>
          </a:xfrm>
        </p:grpSpPr>
        <p:sp>
          <p:nvSpPr>
            <p:cNvPr id="31" name="圆角矩形 30"/>
            <p:cNvSpPr/>
            <p:nvPr/>
          </p:nvSpPr>
          <p:spPr>
            <a:xfrm>
              <a:off x="3161970" y="2708293"/>
              <a:ext cx="3672407" cy="1181844"/>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32" name="组合 31"/>
            <p:cNvGrpSpPr/>
            <p:nvPr/>
          </p:nvGrpSpPr>
          <p:grpSpPr>
            <a:xfrm>
              <a:off x="2649614" y="3243757"/>
              <a:ext cx="568402" cy="112092"/>
              <a:chOff x="3742258" y="754592"/>
              <a:chExt cx="568402" cy="112092"/>
            </a:xfrm>
          </p:grpSpPr>
          <p:cxnSp>
            <p:nvCxnSpPr>
              <p:cNvPr id="33" name="Straight Connector 14"/>
              <p:cNvCxnSpPr>
                <a:stCxn id="31" idx="1"/>
              </p:cNvCxnSpPr>
              <p:nvPr/>
            </p:nvCxnSpPr>
            <p:spPr>
              <a:xfrm flipH="1">
                <a:off x="3742258" y="810050"/>
                <a:ext cx="512356"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4" name="îṩ1íḍè"/>
              <p:cNvSpPr/>
              <p:nvPr/>
            </p:nvSpPr>
            <p:spPr bwMode="auto">
              <a:xfrm>
                <a:off x="4198568" y="754592"/>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grpSp>
      <p:sp>
        <p:nvSpPr>
          <p:cNvPr id="35" name="TextBox 34"/>
          <p:cNvSpPr txBox="1"/>
          <p:nvPr/>
        </p:nvSpPr>
        <p:spPr>
          <a:xfrm>
            <a:off x="1331640" y="3893442"/>
            <a:ext cx="2952000" cy="923330"/>
          </a:xfrm>
          <a:prstGeom prst="rect">
            <a:avLst/>
          </a:prstGeom>
          <a:solidFill>
            <a:schemeClr val="accent1">
              <a:lumMod val="40000"/>
              <a:lumOff val="60000"/>
            </a:schemeClr>
          </a:solidFill>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实际支付后银行汇票</a:t>
            </a:r>
            <a:r>
              <a:rPr lang="zh-CN" altLang="en-US" sz="1800" dirty="0">
                <a:latin typeface="微软雅黑" pitchFamily="34" charset="-122"/>
                <a:ea typeface="微软雅黑" pitchFamily="34" charset="-122"/>
                <a:cs typeface="+mn-ea"/>
              </a:rPr>
              <a:t>有</a:t>
            </a:r>
            <a:r>
              <a:rPr lang="zh-CN" altLang="en-US" sz="1800" dirty="0" smtClean="0">
                <a:latin typeface="微软雅黑" pitchFamily="34" charset="-122"/>
                <a:ea typeface="微软雅黑" pitchFamily="34" charset="-122"/>
                <a:cs typeface="+mn-ea"/>
              </a:rPr>
              <a:t>余额，或超过付款期限退还款项</a:t>
            </a:r>
            <a:r>
              <a:rPr lang="en-US" altLang="zh-CN" sz="1800" dirty="0" smtClean="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cs typeface="+mn-ea"/>
            </a:endParaRPr>
          </a:p>
        </p:txBody>
      </p:sp>
      <p:sp>
        <p:nvSpPr>
          <p:cNvPr id="36" name="TextBox 35"/>
          <p:cNvSpPr txBox="1"/>
          <p:nvPr/>
        </p:nvSpPr>
        <p:spPr>
          <a:xfrm>
            <a:off x="4788024" y="3952676"/>
            <a:ext cx="3816424" cy="923330"/>
          </a:xfrm>
          <a:prstGeom prst="rect">
            <a:avLst/>
          </a:prstGeom>
          <a:noFill/>
          <a:ln>
            <a:noFill/>
          </a:ln>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借</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银行存款</a:t>
            </a:r>
            <a:endParaRPr lang="en-US" altLang="zh-CN" sz="1800" dirty="0" smtClean="0">
              <a:latin typeface="微软雅黑" pitchFamily="34" charset="-122"/>
              <a:ea typeface="微软雅黑" pitchFamily="34" charset="-122"/>
              <a:cs typeface="+mn-ea"/>
            </a:endParaRPr>
          </a:p>
          <a:p>
            <a:pPr>
              <a:lnSpc>
                <a:spcPct val="150000"/>
              </a:lnSpc>
            </a:pPr>
            <a:r>
              <a:rPr lang="zh-CN" altLang="en-US" sz="1800" dirty="0" smtClean="0">
                <a:latin typeface="微软雅黑" pitchFamily="34" charset="-122"/>
                <a:ea typeface="微软雅黑" pitchFamily="34" charset="-122"/>
                <a:cs typeface="+mn-ea"/>
              </a:rPr>
              <a:t>      贷</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其他</a:t>
            </a:r>
            <a:r>
              <a:rPr lang="zh-CN" altLang="en-US" sz="1800" dirty="0">
                <a:latin typeface="微软雅黑" pitchFamily="34" charset="-122"/>
                <a:ea typeface="微软雅黑" pitchFamily="34" charset="-122"/>
                <a:cs typeface="+mn-ea"/>
              </a:rPr>
              <a:t>货币资金</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银行汇票</a:t>
            </a:r>
            <a:endParaRPr lang="zh-CN" altLang="en-US" sz="1800" dirty="0">
              <a:latin typeface="微软雅黑" pitchFamily="34" charset="-122"/>
              <a:ea typeface="微软雅黑" pitchFamily="34" charset="-122"/>
              <a:cs typeface="+mn-ea"/>
            </a:endParaRPr>
          </a:p>
        </p:txBody>
      </p:sp>
      <p:grpSp>
        <p:nvGrpSpPr>
          <p:cNvPr id="37" name="组合 36"/>
          <p:cNvGrpSpPr/>
          <p:nvPr/>
        </p:nvGrpSpPr>
        <p:grpSpPr>
          <a:xfrm>
            <a:off x="4283968" y="3952676"/>
            <a:ext cx="4189165" cy="896276"/>
            <a:chOff x="2633816" y="2757815"/>
            <a:chExt cx="4189165" cy="896276"/>
          </a:xfrm>
        </p:grpSpPr>
        <p:sp>
          <p:nvSpPr>
            <p:cNvPr id="52" name="圆角矩形 51"/>
            <p:cNvSpPr/>
            <p:nvPr/>
          </p:nvSpPr>
          <p:spPr>
            <a:xfrm>
              <a:off x="3150574" y="2757815"/>
              <a:ext cx="3672407" cy="896276"/>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53" name="组合 52"/>
            <p:cNvGrpSpPr/>
            <p:nvPr/>
          </p:nvGrpSpPr>
          <p:grpSpPr>
            <a:xfrm>
              <a:off x="2633816" y="3155159"/>
              <a:ext cx="572805" cy="112092"/>
              <a:chOff x="3726460" y="665994"/>
              <a:chExt cx="572805" cy="112092"/>
            </a:xfrm>
          </p:grpSpPr>
          <p:cxnSp>
            <p:nvCxnSpPr>
              <p:cNvPr id="54" name="Straight Connector 14"/>
              <p:cNvCxnSpPr/>
              <p:nvPr/>
            </p:nvCxnSpPr>
            <p:spPr>
              <a:xfrm flipH="1">
                <a:off x="3726460" y="722040"/>
                <a:ext cx="460712"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55" name="îṩ1íḍè"/>
              <p:cNvSpPr/>
              <p:nvPr/>
            </p:nvSpPr>
            <p:spPr bwMode="auto">
              <a:xfrm>
                <a:off x="4187173" y="665994"/>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grpSp>
    </p:spTree>
    <p:custDataLst>
      <p:tags r:id="rId1"/>
    </p:custDataLst>
    <p:extLst>
      <p:ext uri="{BB962C8B-B14F-4D97-AF65-F5344CB8AC3E}">
        <p14:creationId xmlns:p14="http://schemas.microsoft.com/office/powerpoint/2010/main" val="5779985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42201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其他货币资金</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9" name="矩形 38"/>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40" name="矩形 39"/>
          <p:cNvSpPr/>
          <p:nvPr/>
        </p:nvSpPr>
        <p:spPr>
          <a:xfrm>
            <a:off x="968113" y="1123950"/>
            <a:ext cx="7011321" cy="810478"/>
          </a:xfrm>
          <a:prstGeom prst="rect">
            <a:avLst/>
          </a:prstGeom>
        </p:spPr>
        <p:txBody>
          <a:bodyPr wrap="square">
            <a:spAutoFit/>
          </a:bodyPr>
          <a:lstStyle/>
          <a:p>
            <a:pPr>
              <a:lnSpc>
                <a:spcPts val="2800"/>
              </a:lnSpc>
            </a:pPr>
            <a:r>
              <a:rPr lang="zh-CN" altLang="en-US" sz="1800" dirty="0">
                <a:solidFill>
                  <a:srgbClr val="084CA1"/>
                </a:solidFill>
                <a:latin typeface="微软雅黑" pitchFamily="34" charset="-122"/>
                <a:ea typeface="微软雅黑" pitchFamily="34" charset="-122"/>
              </a:rPr>
              <a:t>大华公司</a:t>
            </a:r>
            <a:r>
              <a:rPr lang="en-US" altLang="zh-CN" sz="1800" dirty="0" smtClean="0">
                <a:solidFill>
                  <a:srgbClr val="084CA1"/>
                </a:solidFill>
                <a:latin typeface="微软雅黑" pitchFamily="34" charset="-122"/>
                <a:ea typeface="微软雅黑" pitchFamily="34" charset="-122"/>
              </a:rPr>
              <a:t>2018</a:t>
            </a:r>
            <a:r>
              <a:rPr lang="zh-CN" altLang="en-US" sz="1800" dirty="0" smtClean="0">
                <a:solidFill>
                  <a:srgbClr val="084CA1"/>
                </a:solidFill>
                <a:latin typeface="微软雅黑" pitchFamily="34" charset="-122"/>
                <a:ea typeface="微软雅黑" pitchFamily="34" charset="-122"/>
              </a:rPr>
              <a:t>年</a:t>
            </a:r>
            <a:r>
              <a:rPr lang="en-US" altLang="zh-CN" sz="1800" dirty="0" smtClean="0">
                <a:solidFill>
                  <a:srgbClr val="084CA1"/>
                </a:solidFill>
                <a:latin typeface="微软雅黑" pitchFamily="34" charset="-122"/>
                <a:ea typeface="微软雅黑" pitchFamily="34" charset="-122"/>
              </a:rPr>
              <a:t>8</a:t>
            </a:r>
            <a:r>
              <a:rPr lang="zh-CN" altLang="en-US" sz="1800" dirty="0" smtClean="0">
                <a:solidFill>
                  <a:srgbClr val="084CA1"/>
                </a:solidFill>
                <a:latin typeface="微软雅黑" pitchFamily="34" charset="-122"/>
                <a:ea typeface="微软雅黑" pitchFamily="34" charset="-122"/>
              </a:rPr>
              <a:t>月</a:t>
            </a:r>
            <a:r>
              <a:rPr lang="zh-CN" altLang="en-US" sz="1800" dirty="0">
                <a:solidFill>
                  <a:srgbClr val="084CA1"/>
                </a:solidFill>
                <a:latin typeface="微软雅黑" pitchFamily="34" charset="-122"/>
                <a:ea typeface="微软雅黑" pitchFamily="34" charset="-122"/>
              </a:rPr>
              <a:t>发生的有关银行汇票结算业务如下：</a:t>
            </a:r>
          </a:p>
          <a:p>
            <a:pPr>
              <a:lnSpc>
                <a:spcPts val="2800"/>
              </a:lnSpc>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en-US" sz="1800" b="1" dirty="0">
                <a:solidFill>
                  <a:srgbClr val="084CA1"/>
                </a:solidFill>
                <a:latin typeface="微软雅黑" pitchFamily="34" charset="-122"/>
                <a:ea typeface="微软雅黑" pitchFamily="34" charset="-122"/>
              </a:rPr>
              <a:t>）公司向开户银行申请办理银行汇票，金额</a:t>
            </a:r>
            <a:r>
              <a:rPr lang="en-US" altLang="zh-CN" sz="1800" b="1" dirty="0">
                <a:solidFill>
                  <a:srgbClr val="084CA1"/>
                </a:solidFill>
                <a:latin typeface="微软雅黑" pitchFamily="34" charset="-122"/>
                <a:ea typeface="微软雅黑" pitchFamily="34" charset="-122"/>
              </a:rPr>
              <a:t>100 000</a:t>
            </a:r>
            <a:r>
              <a:rPr lang="zh-CN" altLang="en-US" sz="1800" b="1" dirty="0">
                <a:solidFill>
                  <a:srgbClr val="084CA1"/>
                </a:solidFill>
                <a:latin typeface="微软雅黑" pitchFamily="34" charset="-122"/>
                <a:ea typeface="微软雅黑" pitchFamily="34" charset="-122"/>
              </a:rPr>
              <a:t>元。</a:t>
            </a:r>
          </a:p>
        </p:txBody>
      </p:sp>
      <p:sp>
        <p:nvSpPr>
          <p:cNvPr id="41" name="矩形 40"/>
          <p:cNvSpPr/>
          <p:nvPr/>
        </p:nvSpPr>
        <p:spPr>
          <a:xfrm>
            <a:off x="1229600" y="1959969"/>
            <a:ext cx="7011321" cy="775662"/>
          </a:xfrm>
          <a:prstGeom prst="rect">
            <a:avLst/>
          </a:prstGeom>
        </p:spPr>
        <p:txBody>
          <a:bodyPr wrap="square">
            <a:spAutoFit/>
          </a:bodyPr>
          <a:lstStyle/>
          <a:p>
            <a:pPr>
              <a:lnSpc>
                <a:spcPts val="28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：其他货币资金</a:t>
            </a:r>
            <a:r>
              <a:rPr lang="zh-CN"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银行汇票存</a:t>
            </a:r>
            <a:r>
              <a:rPr lang="zh-CN" altLang="zh-CN" sz="1800" dirty="0" smtClean="0">
                <a:latin typeface="微软雅黑" pitchFamily="34" charset="-122"/>
                <a:ea typeface="微软雅黑" pitchFamily="34" charset="-122"/>
              </a:rPr>
              <a:t>款</a:t>
            </a:r>
            <a:r>
              <a:rPr lang="en-US" altLang="zh-CN" sz="1800" dirty="0" smtClean="0">
                <a:latin typeface="微软雅黑" pitchFamily="34" charset="-122"/>
                <a:ea typeface="微软雅黑" pitchFamily="34" charset="-122"/>
              </a:rPr>
              <a:t>             100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贷：银行存款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100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
        <p:nvSpPr>
          <p:cNvPr id="42" name="矩形 41"/>
          <p:cNvSpPr/>
          <p:nvPr/>
        </p:nvSpPr>
        <p:spPr>
          <a:xfrm>
            <a:off x="968113" y="2735631"/>
            <a:ext cx="6421848" cy="775662"/>
          </a:xfrm>
          <a:prstGeom prst="rect">
            <a:avLst/>
          </a:prstGeom>
        </p:spPr>
        <p:txBody>
          <a:bodyPr wrap="square">
            <a:spAutoFit/>
          </a:bodyPr>
          <a:lstStyle/>
          <a:p>
            <a:pPr>
              <a:lnSpc>
                <a:spcPts val="2800"/>
              </a:lnSpc>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en-US" sz="1800" b="1" dirty="0">
                <a:solidFill>
                  <a:srgbClr val="084CA1"/>
                </a:solidFill>
                <a:latin typeface="微软雅黑" pitchFamily="34" charset="-122"/>
                <a:ea typeface="微软雅黑" pitchFamily="34" charset="-122"/>
              </a:rPr>
              <a:t>）公司持银行汇票办理异地采购</a:t>
            </a:r>
            <a:r>
              <a:rPr lang="zh-CN" altLang="en-US" sz="1800" b="1" dirty="0" smtClean="0">
                <a:solidFill>
                  <a:srgbClr val="084CA1"/>
                </a:solidFill>
                <a:latin typeface="微软雅黑" pitchFamily="34" charset="-122"/>
                <a:ea typeface="微软雅黑" pitchFamily="34" charset="-122"/>
              </a:rPr>
              <a:t>。购货取得的增值税发票上金额为</a:t>
            </a:r>
            <a:r>
              <a:rPr lang="en-US" altLang="zh-CN" sz="1800" b="1" dirty="0" smtClean="0">
                <a:solidFill>
                  <a:srgbClr val="084CA1"/>
                </a:solidFill>
                <a:latin typeface="微软雅黑" pitchFamily="34" charset="-122"/>
                <a:ea typeface="微软雅黑" pitchFamily="34" charset="-122"/>
              </a:rPr>
              <a:t>70 </a:t>
            </a:r>
            <a:r>
              <a:rPr lang="en-US" altLang="zh-CN" sz="1800" b="1" dirty="0">
                <a:solidFill>
                  <a:srgbClr val="084CA1"/>
                </a:solidFill>
                <a:latin typeface="微软雅黑" pitchFamily="34" charset="-122"/>
                <a:ea typeface="微软雅黑" pitchFamily="34" charset="-122"/>
              </a:rPr>
              <a:t>000</a:t>
            </a:r>
            <a:r>
              <a:rPr lang="zh-CN" altLang="en-US" sz="1800" b="1" dirty="0">
                <a:solidFill>
                  <a:srgbClr val="084CA1"/>
                </a:solidFill>
                <a:latin typeface="微软雅黑" pitchFamily="34" charset="-122"/>
                <a:ea typeface="微软雅黑" pitchFamily="34" charset="-122"/>
              </a:rPr>
              <a:t>元</a:t>
            </a:r>
            <a:r>
              <a:rPr lang="zh-CN" altLang="en-US" sz="1800" b="1" dirty="0" smtClean="0">
                <a:solidFill>
                  <a:srgbClr val="084CA1"/>
                </a:solidFill>
                <a:latin typeface="微软雅黑" pitchFamily="34" charset="-122"/>
                <a:ea typeface="微软雅黑" pitchFamily="34" charset="-122"/>
              </a:rPr>
              <a:t>，增值</a:t>
            </a:r>
            <a:r>
              <a:rPr lang="zh-CN" altLang="en-US" sz="1800" b="1" dirty="0">
                <a:solidFill>
                  <a:srgbClr val="084CA1"/>
                </a:solidFill>
                <a:latin typeface="微软雅黑" pitchFamily="34" charset="-122"/>
                <a:ea typeface="微软雅黑" pitchFamily="34" charset="-122"/>
              </a:rPr>
              <a:t>税率</a:t>
            </a:r>
            <a:r>
              <a:rPr lang="en-US" altLang="zh-CN" sz="1800" b="1" dirty="0" smtClean="0">
                <a:solidFill>
                  <a:srgbClr val="084CA1"/>
                </a:solidFill>
                <a:latin typeface="微软雅黑" pitchFamily="34" charset="-122"/>
                <a:ea typeface="微软雅黑" pitchFamily="34" charset="-122"/>
              </a:rPr>
              <a:t>16%</a:t>
            </a:r>
            <a:r>
              <a:rPr lang="zh-CN" altLang="en-US" sz="1800" b="1" dirty="0" smtClean="0">
                <a:solidFill>
                  <a:srgbClr val="084CA1"/>
                </a:solidFill>
                <a:latin typeface="微软雅黑" pitchFamily="34" charset="-122"/>
                <a:ea typeface="微软雅黑" pitchFamily="34" charset="-122"/>
              </a:rPr>
              <a:t>。</a:t>
            </a:r>
            <a:endParaRPr lang="zh-CN" altLang="en-US" sz="1800" b="1" dirty="0">
              <a:solidFill>
                <a:srgbClr val="084CA1"/>
              </a:solidFill>
              <a:latin typeface="微软雅黑" pitchFamily="34" charset="-122"/>
              <a:ea typeface="微软雅黑" pitchFamily="34" charset="-122"/>
            </a:endParaRPr>
          </a:p>
        </p:txBody>
      </p:sp>
      <p:sp>
        <p:nvSpPr>
          <p:cNvPr id="43" name="矩形 42"/>
          <p:cNvSpPr/>
          <p:nvPr/>
        </p:nvSpPr>
        <p:spPr>
          <a:xfrm>
            <a:off x="978035" y="3539799"/>
            <a:ext cx="7011321" cy="1169551"/>
          </a:xfrm>
          <a:prstGeom prst="rect">
            <a:avLst/>
          </a:prstGeom>
        </p:spPr>
        <p:txBody>
          <a:bodyPr wrap="square">
            <a:spAutoFit/>
          </a:bodyPr>
          <a:lstStyle/>
          <a:p>
            <a:pPr>
              <a:lnSpc>
                <a:spcPts val="2800"/>
              </a:lnSpc>
            </a:pPr>
            <a:r>
              <a:rPr lang="zh-CN" altLang="en-US" sz="1800" dirty="0">
                <a:latin typeface="微软雅黑" pitchFamily="34" charset="-122"/>
                <a:ea typeface="微软雅黑" pitchFamily="34" charset="-122"/>
              </a:rPr>
              <a:t>借：原材料                            </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70 </a:t>
            </a:r>
            <a:r>
              <a:rPr lang="en-US" altLang="zh-CN" sz="1800" dirty="0">
                <a:latin typeface="微软雅黑" pitchFamily="34" charset="-122"/>
                <a:ea typeface="微软雅黑" pitchFamily="34" charset="-122"/>
              </a:rPr>
              <a:t>000</a:t>
            </a:r>
          </a:p>
          <a:p>
            <a:pPr>
              <a:lnSpc>
                <a:spcPts val="28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应</a:t>
            </a:r>
            <a:r>
              <a:rPr lang="zh-CN" altLang="en-US"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应交增值税（进项税额</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11 200</a:t>
            </a:r>
            <a:endParaRPr lang="en-US"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：其他货币资金</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银行汇票存款     </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81 </a:t>
            </a:r>
            <a:r>
              <a:rPr lang="en-US" altLang="zh-CN" sz="1800" dirty="0">
                <a:latin typeface="微软雅黑" pitchFamily="34" charset="-122"/>
                <a:ea typeface="微软雅黑" pitchFamily="34" charset="-122"/>
              </a:rPr>
              <a:t>2</a:t>
            </a:r>
            <a:r>
              <a:rPr lang="en-US" altLang="zh-CN" sz="1800" dirty="0" smtClean="0">
                <a:latin typeface="微软雅黑" pitchFamily="34" charset="-122"/>
                <a:ea typeface="微软雅黑" pitchFamily="34" charset="-122"/>
              </a:rPr>
              <a:t>00</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066671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3"/>
                                        </p:tgtEl>
                                        <p:attrNameLst>
                                          <p:attrName>style.visibility</p:attrName>
                                        </p:attrNameLst>
                                      </p:cBhvr>
                                      <p:to>
                                        <p:strVal val="visible"/>
                                      </p:to>
                                    </p:set>
                                    <p:animEffect transition="in" filter="fade">
                                      <p:cBhvr>
                                        <p:cTn id="1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42201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其他货币资金</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9" name="矩形 38"/>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nvSpPr>
        <p:spPr>
          <a:xfrm>
            <a:off x="974876" y="1563638"/>
            <a:ext cx="6781888" cy="458908"/>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3</a:t>
            </a:r>
            <a:r>
              <a:rPr lang="zh-CN" altLang="en-US" sz="1800" b="1" dirty="0">
                <a:solidFill>
                  <a:srgbClr val="084CA1"/>
                </a:solidFill>
                <a:latin typeface="微软雅黑" pitchFamily="34" charset="-122"/>
                <a:ea typeface="微软雅黑" pitchFamily="34" charset="-122"/>
              </a:rPr>
              <a:t>）公司收到开户行汇票多余款</a:t>
            </a:r>
            <a:r>
              <a:rPr lang="en-US" altLang="zh-CN" sz="1800" b="1" dirty="0">
                <a:solidFill>
                  <a:srgbClr val="084CA1"/>
                </a:solidFill>
                <a:latin typeface="微软雅黑" pitchFamily="34" charset="-122"/>
                <a:ea typeface="微软雅黑" pitchFamily="34" charset="-122"/>
              </a:rPr>
              <a:t>18 </a:t>
            </a:r>
            <a:r>
              <a:rPr lang="en-US" altLang="zh-CN" sz="1800" b="1" dirty="0" smtClean="0">
                <a:solidFill>
                  <a:srgbClr val="084CA1"/>
                </a:solidFill>
                <a:latin typeface="微软雅黑" pitchFamily="34" charset="-122"/>
                <a:ea typeface="微软雅黑" pitchFamily="34" charset="-122"/>
              </a:rPr>
              <a:t>800</a:t>
            </a:r>
            <a:r>
              <a:rPr lang="zh-CN" altLang="en-US" sz="1800" b="1" dirty="0">
                <a:solidFill>
                  <a:srgbClr val="084CA1"/>
                </a:solidFill>
                <a:latin typeface="微软雅黑" pitchFamily="34" charset="-122"/>
                <a:ea typeface="微软雅黑" pitchFamily="34" charset="-122"/>
              </a:rPr>
              <a:t>元退回通知。</a:t>
            </a:r>
          </a:p>
        </p:txBody>
      </p:sp>
      <p:sp>
        <p:nvSpPr>
          <p:cNvPr id="13" name="矩形 12"/>
          <p:cNvSpPr/>
          <p:nvPr/>
        </p:nvSpPr>
        <p:spPr>
          <a:xfrm>
            <a:off x="1276044" y="2156251"/>
            <a:ext cx="7011321" cy="874407"/>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借：银行存款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18 </a:t>
            </a:r>
            <a:r>
              <a:rPr lang="en-US" altLang="zh-CN" sz="1800" dirty="0" smtClean="0">
                <a:latin typeface="微软雅黑" pitchFamily="34" charset="-122"/>
                <a:ea typeface="微软雅黑" pitchFamily="34" charset="-122"/>
              </a:rPr>
              <a:t>800</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：其他货币资金</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银行汇票存款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18 </a:t>
            </a:r>
            <a:r>
              <a:rPr lang="en-US" altLang="zh-CN" sz="1800" dirty="0" smtClean="0">
                <a:latin typeface="微软雅黑" pitchFamily="34" charset="-122"/>
                <a:ea typeface="微软雅黑" pitchFamily="34" charset="-122"/>
              </a:rPr>
              <a:t>800</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259385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库存现金</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0" name="组合 9"/>
          <p:cNvGrpSpPr/>
          <p:nvPr/>
        </p:nvGrpSpPr>
        <p:grpSpPr>
          <a:xfrm>
            <a:off x="574995" y="1561784"/>
            <a:ext cx="804463" cy="759190"/>
            <a:chOff x="2735796" y="1319654"/>
            <a:chExt cx="1404156" cy="1053117"/>
          </a:xfrm>
        </p:grpSpPr>
        <p:sp>
          <p:nvSpPr>
            <p:cNvPr id="11" name="MH_Other_1"/>
            <p:cNvSpPr/>
            <p:nvPr>
              <p:custDataLst>
                <p:tags r:id="rId13"/>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12" name="MH_Other_2"/>
            <p:cNvSpPr/>
            <p:nvPr>
              <p:custDataLst>
                <p:tags r:id="rId14"/>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3600" b="1" kern="0" dirty="0" smtClean="0">
                  <a:solidFill>
                    <a:srgbClr val="FFFFFF"/>
                  </a:solidFill>
                  <a:latin typeface="华文新魏" pitchFamily="2" charset="-122"/>
                  <a:ea typeface="华文新魏" pitchFamily="2" charset="-122"/>
                </a:rPr>
                <a:t>4</a:t>
              </a:r>
              <a:endParaRPr lang="en-US" sz="3600" b="1" kern="0" dirty="0">
                <a:solidFill>
                  <a:srgbClr val="FFFFFF"/>
                </a:solidFill>
                <a:latin typeface="华文新魏" pitchFamily="2" charset="-122"/>
                <a:ea typeface="华文新魏" pitchFamily="2" charset="-122"/>
              </a:endParaRPr>
            </a:p>
          </p:txBody>
        </p:sp>
        <p:sp>
          <p:nvSpPr>
            <p:cNvPr id="13" name="MH_Other_3"/>
            <p:cNvSpPr/>
            <p:nvPr>
              <p:custDataLst>
                <p:tags r:id="rId15"/>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sp>
        <p:nvSpPr>
          <p:cNvPr id="2" name="矩形 1"/>
          <p:cNvSpPr/>
          <p:nvPr/>
        </p:nvSpPr>
        <p:spPr>
          <a:xfrm>
            <a:off x="1681778" y="1687463"/>
            <a:ext cx="6782662" cy="507831"/>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一切现金收入都应开具</a:t>
            </a:r>
            <a:r>
              <a:rPr lang="zh-CN" altLang="zh-CN" sz="1800" b="1" dirty="0">
                <a:solidFill>
                  <a:srgbClr val="C00000"/>
                </a:solidFill>
                <a:latin typeface="微软雅黑" pitchFamily="34" charset="-122"/>
                <a:ea typeface="微软雅黑" pitchFamily="34" charset="-122"/>
              </a:rPr>
              <a:t>收款收据</a:t>
            </a:r>
            <a:r>
              <a:rPr lang="zh-CN" altLang="en-US" sz="1800" dirty="0">
                <a:latin typeface="微软雅黑" pitchFamily="34" charset="-122"/>
                <a:ea typeface="微软雅黑" pitchFamily="34" charset="-122"/>
              </a:rPr>
              <a:t>。</a:t>
            </a:r>
          </a:p>
        </p:txBody>
      </p:sp>
      <p:grpSp>
        <p:nvGrpSpPr>
          <p:cNvPr id="14" name="组合 13"/>
          <p:cNvGrpSpPr/>
          <p:nvPr/>
        </p:nvGrpSpPr>
        <p:grpSpPr>
          <a:xfrm>
            <a:off x="574995" y="2761192"/>
            <a:ext cx="804463" cy="759190"/>
            <a:chOff x="2735796" y="1319654"/>
            <a:chExt cx="1404156" cy="1053117"/>
          </a:xfrm>
        </p:grpSpPr>
        <p:sp>
          <p:nvSpPr>
            <p:cNvPr id="15" name="MH_Other_1"/>
            <p:cNvSpPr/>
            <p:nvPr>
              <p:custDataLst>
                <p:tags r:id="rId10"/>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16" name="MH_Other_2"/>
            <p:cNvSpPr/>
            <p:nvPr>
              <p:custDataLst>
                <p:tags r:id="rId11"/>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3600" b="1" kern="0" dirty="0" smtClean="0">
                  <a:solidFill>
                    <a:srgbClr val="FFFFFF"/>
                  </a:solidFill>
                  <a:latin typeface="华文新魏" pitchFamily="2" charset="-122"/>
                  <a:ea typeface="华文新魏" pitchFamily="2" charset="-122"/>
                </a:rPr>
                <a:t>5</a:t>
              </a:r>
              <a:endParaRPr lang="en-US" sz="3600" b="1" kern="0" dirty="0">
                <a:solidFill>
                  <a:srgbClr val="FFFFFF"/>
                </a:solidFill>
                <a:latin typeface="华文新魏" pitchFamily="2" charset="-122"/>
                <a:ea typeface="华文新魏" pitchFamily="2" charset="-122"/>
              </a:endParaRPr>
            </a:p>
          </p:txBody>
        </p:sp>
        <p:sp>
          <p:nvSpPr>
            <p:cNvPr id="17" name="MH_Other_3"/>
            <p:cNvSpPr/>
            <p:nvPr>
              <p:custDataLst>
                <p:tags r:id="rId12"/>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grpSp>
        <p:nvGrpSpPr>
          <p:cNvPr id="18" name="组合 17"/>
          <p:cNvGrpSpPr/>
          <p:nvPr/>
        </p:nvGrpSpPr>
        <p:grpSpPr>
          <a:xfrm>
            <a:off x="574995" y="4043727"/>
            <a:ext cx="804463" cy="759190"/>
            <a:chOff x="2735796" y="1319654"/>
            <a:chExt cx="1404156" cy="1053117"/>
          </a:xfrm>
        </p:grpSpPr>
        <p:sp>
          <p:nvSpPr>
            <p:cNvPr id="19" name="MH_Other_1"/>
            <p:cNvSpPr/>
            <p:nvPr>
              <p:custDataLst>
                <p:tags r:id="rId7"/>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20" name="MH_Other_2"/>
            <p:cNvSpPr/>
            <p:nvPr>
              <p:custDataLst>
                <p:tags r:id="rId8"/>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3600" b="1" kern="0" dirty="0" smtClean="0">
                  <a:solidFill>
                    <a:srgbClr val="FFFFFF"/>
                  </a:solidFill>
                  <a:latin typeface="华文新魏" pitchFamily="2" charset="-122"/>
                  <a:ea typeface="华文新魏" pitchFamily="2" charset="-122"/>
                </a:rPr>
                <a:t>6</a:t>
              </a:r>
              <a:endParaRPr lang="en-US" sz="3600" b="1" kern="0" dirty="0">
                <a:solidFill>
                  <a:srgbClr val="FFFFFF"/>
                </a:solidFill>
                <a:latin typeface="华文新魏" pitchFamily="2" charset="-122"/>
                <a:ea typeface="华文新魏" pitchFamily="2" charset="-122"/>
              </a:endParaRPr>
            </a:p>
          </p:txBody>
        </p:sp>
        <p:sp>
          <p:nvSpPr>
            <p:cNvPr id="21" name="MH_Other_3"/>
            <p:cNvSpPr/>
            <p:nvPr>
              <p:custDataLst>
                <p:tags r:id="rId9"/>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sp>
        <p:nvSpPr>
          <p:cNvPr id="3" name="矩形 2"/>
          <p:cNvSpPr/>
          <p:nvPr/>
        </p:nvSpPr>
        <p:spPr>
          <a:xfrm>
            <a:off x="1681778" y="2679122"/>
            <a:ext cx="6640159"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一切现金收入必须当天入账，</a:t>
            </a:r>
            <a:r>
              <a:rPr lang="zh-CN" altLang="zh-CN" sz="1800" b="1" dirty="0">
                <a:solidFill>
                  <a:srgbClr val="C00000"/>
                </a:solidFill>
                <a:latin typeface="微软雅黑" pitchFamily="34" charset="-122"/>
                <a:ea typeface="微软雅黑" pitchFamily="34" charset="-122"/>
              </a:rPr>
              <a:t>当天送存银行</a:t>
            </a:r>
            <a:r>
              <a:rPr lang="zh-CN" altLang="en-US"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当日送存确有困难的，应取得开户银行同意后，按双方协商的时间送存。</a:t>
            </a:r>
          </a:p>
        </p:txBody>
      </p:sp>
      <p:sp>
        <p:nvSpPr>
          <p:cNvPr id="4" name="矩形 3"/>
          <p:cNvSpPr/>
          <p:nvPr/>
        </p:nvSpPr>
        <p:spPr>
          <a:xfrm>
            <a:off x="1681778" y="4243270"/>
            <a:ext cx="6640159" cy="369332"/>
          </a:xfrm>
          <a:prstGeom prst="rect">
            <a:avLst/>
          </a:prstGeom>
        </p:spPr>
        <p:txBody>
          <a:bodyPr wrap="square">
            <a:spAutoFit/>
          </a:bodyPr>
          <a:lstStyle/>
          <a:p>
            <a:r>
              <a:rPr lang="zh-CN" altLang="zh-CN" sz="1800" b="1" dirty="0">
                <a:solidFill>
                  <a:srgbClr val="C00000"/>
                </a:solidFill>
                <a:latin typeface="微软雅黑" pitchFamily="34" charset="-122"/>
                <a:ea typeface="微软雅黑" pitchFamily="34" charset="-122"/>
              </a:rPr>
              <a:t>不准</a:t>
            </a:r>
            <a:r>
              <a:rPr lang="zh-CN" altLang="zh-CN" sz="1800" dirty="0">
                <a:latin typeface="微软雅黑" pitchFamily="34" charset="-122"/>
                <a:ea typeface="微软雅黑" pitchFamily="34" charset="-122"/>
              </a:rPr>
              <a:t>利用银行存款账户代其他单位、个人存入或支取现金。</a:t>
            </a:r>
          </a:p>
        </p:txBody>
      </p:sp>
      <p:sp>
        <p:nvSpPr>
          <p:cNvPr id="24" name="矩形 23"/>
          <p:cNvSpPr/>
          <p:nvPr/>
        </p:nvSpPr>
        <p:spPr>
          <a:xfrm>
            <a:off x="1421259" y="649144"/>
            <a:ext cx="518446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现金管理制度</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现金收支手续的相关规定</a:t>
            </a:r>
          </a:p>
        </p:txBody>
      </p:sp>
    </p:spTree>
    <p:custDataLst>
      <p:tags r:id="rId1"/>
    </p:custDataLst>
    <p:extLst>
      <p:ext uri="{BB962C8B-B14F-4D97-AF65-F5344CB8AC3E}">
        <p14:creationId xmlns:p14="http://schemas.microsoft.com/office/powerpoint/2010/main" val="147017758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42201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其他货币资金</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8" name="矩形 37"/>
          <p:cNvSpPr/>
          <p:nvPr/>
        </p:nvSpPr>
        <p:spPr>
          <a:xfrm>
            <a:off x="1421259" y="649144"/>
            <a:ext cx="4722799"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其他货币资金</a:t>
            </a:r>
            <a:r>
              <a:rPr lang="zh-CN" altLang="zh-CN" sz="1800" b="1" dirty="0" smtClean="0">
                <a:solidFill>
                  <a:srgbClr val="084CA1"/>
                </a:solidFill>
                <a:ea typeface="微软雅黑"/>
                <a:cs typeface="+mn-ea"/>
              </a:rPr>
              <a:t>的</a:t>
            </a:r>
            <a:r>
              <a:rPr lang="zh-CN" altLang="en-US"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zh-CN" sz="1800" b="1" dirty="0" smtClean="0">
                <a:solidFill>
                  <a:srgbClr val="084CA1"/>
                </a:solidFill>
                <a:ea typeface="微软雅黑"/>
                <a:cs typeface="+mn-ea"/>
              </a:rPr>
              <a:t>银行</a:t>
            </a:r>
            <a:r>
              <a:rPr lang="zh-CN" altLang="en-US" sz="1800" b="1" dirty="0" smtClean="0">
                <a:solidFill>
                  <a:srgbClr val="084CA1"/>
                </a:solidFill>
                <a:ea typeface="微软雅黑"/>
                <a:cs typeface="+mn-ea"/>
              </a:rPr>
              <a:t>本票</a:t>
            </a:r>
            <a:r>
              <a:rPr lang="zh-CN" altLang="zh-CN" sz="1800" b="1" dirty="0" smtClean="0">
                <a:solidFill>
                  <a:srgbClr val="084CA1"/>
                </a:solidFill>
                <a:ea typeface="微软雅黑"/>
                <a:cs typeface="+mn-ea"/>
              </a:rPr>
              <a:t>存款</a:t>
            </a:r>
            <a:endParaRPr lang="zh-CN" altLang="zh-CN" sz="1800" b="1" dirty="0">
              <a:solidFill>
                <a:srgbClr val="084CA1"/>
              </a:solidFill>
              <a:ea typeface="微软雅黑"/>
              <a:cs typeface="+mn-ea"/>
            </a:endParaRPr>
          </a:p>
        </p:txBody>
      </p:sp>
      <p:sp>
        <p:nvSpPr>
          <p:cNvPr id="39" name="TextBox 38"/>
          <p:cNvSpPr txBox="1"/>
          <p:nvPr/>
        </p:nvSpPr>
        <p:spPr>
          <a:xfrm>
            <a:off x="899592" y="1348989"/>
            <a:ext cx="3743936" cy="923330"/>
          </a:xfrm>
          <a:prstGeom prst="rect">
            <a:avLst/>
          </a:prstGeom>
          <a:solidFill>
            <a:schemeClr val="accent1">
              <a:lumMod val="40000"/>
              <a:lumOff val="60000"/>
            </a:schemeClr>
          </a:solidFill>
        </p:spPr>
        <p:txBody>
          <a:bodyPr wrap="square" rtlCol="0">
            <a:spAutoFit/>
          </a:bodyPr>
          <a:lstStyle/>
          <a:p>
            <a:pPr>
              <a:lnSpc>
                <a:spcPct val="150000"/>
              </a:lnSpc>
            </a:pPr>
            <a:r>
              <a:rPr lang="zh-CN" altLang="en-US" sz="1800" dirty="0">
                <a:latin typeface="微软雅黑" pitchFamily="34" charset="-122"/>
                <a:ea typeface="微软雅黑" pitchFamily="34" charset="-122"/>
                <a:cs typeface="+mn-ea"/>
              </a:rPr>
              <a:t>向银行提交</a:t>
            </a:r>
            <a:r>
              <a:rPr lang="zh-CN" altLang="en-US" sz="1800" dirty="0" smtClean="0">
                <a:latin typeface="微软雅黑" pitchFamily="34" charset="-122"/>
                <a:ea typeface="微软雅黑" pitchFamily="34" charset="-122"/>
                <a:cs typeface="+mn-ea"/>
              </a:rPr>
              <a:t>“银行本票委托书”</a:t>
            </a:r>
            <a:r>
              <a:rPr lang="zh-CN" altLang="en-US" sz="1800" dirty="0">
                <a:latin typeface="微软雅黑" pitchFamily="34" charset="-122"/>
                <a:ea typeface="微软雅黑" pitchFamily="34" charset="-122"/>
                <a:cs typeface="+mn-ea"/>
              </a:rPr>
              <a:t>并将款项交存开户银行，</a:t>
            </a:r>
            <a:r>
              <a:rPr lang="zh-CN" altLang="en-US" sz="1800" dirty="0" smtClean="0">
                <a:latin typeface="微软雅黑" pitchFamily="34" charset="-122"/>
                <a:ea typeface="微软雅黑" pitchFamily="34" charset="-122"/>
                <a:cs typeface="+mn-ea"/>
              </a:rPr>
              <a:t>取得本票后</a:t>
            </a:r>
            <a:r>
              <a:rPr lang="en-US" altLang="zh-CN" sz="1800" dirty="0" smtClean="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cs typeface="+mn-ea"/>
            </a:endParaRPr>
          </a:p>
        </p:txBody>
      </p:sp>
      <p:sp>
        <p:nvSpPr>
          <p:cNvPr id="40" name="TextBox 39"/>
          <p:cNvSpPr txBox="1"/>
          <p:nvPr/>
        </p:nvSpPr>
        <p:spPr>
          <a:xfrm>
            <a:off x="4860032" y="1289755"/>
            <a:ext cx="3456384" cy="923330"/>
          </a:xfrm>
          <a:prstGeom prst="rect">
            <a:avLst/>
          </a:prstGeom>
          <a:noFill/>
          <a:ln>
            <a:noFill/>
          </a:ln>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借</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其他</a:t>
            </a:r>
            <a:r>
              <a:rPr lang="zh-CN" altLang="en-US" sz="1800" dirty="0">
                <a:latin typeface="微软雅黑" pitchFamily="34" charset="-122"/>
                <a:ea typeface="微软雅黑" pitchFamily="34" charset="-122"/>
                <a:cs typeface="+mn-ea"/>
              </a:rPr>
              <a:t>货币资金</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银行本票     贷</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银行存款</a:t>
            </a:r>
            <a:endParaRPr lang="zh-CN" altLang="en-US" sz="1800" dirty="0">
              <a:latin typeface="微软雅黑" pitchFamily="34" charset="-122"/>
              <a:ea typeface="微软雅黑" pitchFamily="34" charset="-122"/>
              <a:cs typeface="+mn-ea"/>
            </a:endParaRPr>
          </a:p>
        </p:txBody>
      </p:sp>
      <p:grpSp>
        <p:nvGrpSpPr>
          <p:cNvPr id="41" name="组合 40"/>
          <p:cNvGrpSpPr/>
          <p:nvPr/>
        </p:nvGrpSpPr>
        <p:grpSpPr>
          <a:xfrm>
            <a:off x="4644008" y="1355277"/>
            <a:ext cx="3518850" cy="792286"/>
            <a:chOff x="3294111" y="2780105"/>
            <a:chExt cx="3518850" cy="792286"/>
          </a:xfrm>
        </p:grpSpPr>
        <p:sp>
          <p:nvSpPr>
            <p:cNvPr id="42" name="圆角矩形 41"/>
            <p:cNvSpPr/>
            <p:nvPr/>
          </p:nvSpPr>
          <p:spPr>
            <a:xfrm>
              <a:off x="3502754" y="2780105"/>
              <a:ext cx="3310207" cy="792286"/>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43" name="组合 42"/>
            <p:cNvGrpSpPr/>
            <p:nvPr/>
          </p:nvGrpSpPr>
          <p:grpSpPr>
            <a:xfrm>
              <a:off x="3294111" y="3155159"/>
              <a:ext cx="275887" cy="112092"/>
              <a:chOff x="4386755" y="665994"/>
              <a:chExt cx="275887" cy="112092"/>
            </a:xfrm>
          </p:grpSpPr>
          <p:cxnSp>
            <p:nvCxnSpPr>
              <p:cNvPr id="44" name="Straight Connector 14"/>
              <p:cNvCxnSpPr/>
              <p:nvPr/>
            </p:nvCxnSpPr>
            <p:spPr>
              <a:xfrm flipH="1">
                <a:off x="4386755" y="728946"/>
                <a:ext cx="208643" cy="1369"/>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45" name="îṩ1íḍè"/>
              <p:cNvSpPr/>
              <p:nvPr/>
            </p:nvSpPr>
            <p:spPr bwMode="auto">
              <a:xfrm>
                <a:off x="4550550" y="665994"/>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grpSp>
      <p:sp>
        <p:nvSpPr>
          <p:cNvPr id="46" name="TextBox 45"/>
          <p:cNvSpPr txBox="1"/>
          <p:nvPr/>
        </p:nvSpPr>
        <p:spPr>
          <a:xfrm>
            <a:off x="1331395" y="2676800"/>
            <a:ext cx="2952573" cy="507831"/>
          </a:xfrm>
          <a:prstGeom prst="rect">
            <a:avLst/>
          </a:prstGeom>
          <a:solidFill>
            <a:schemeClr val="accent1">
              <a:lumMod val="40000"/>
              <a:lumOff val="60000"/>
            </a:schemeClr>
          </a:solidFill>
        </p:spPr>
        <p:txBody>
          <a:bodyPr wrap="square" rtlCol="0">
            <a:spAutoFit/>
          </a:bodyPr>
          <a:lstStyle/>
          <a:p>
            <a:pPr>
              <a:lnSpc>
                <a:spcPct val="150000"/>
              </a:lnSpc>
            </a:pPr>
            <a:r>
              <a:rPr lang="zh-CN" altLang="en-US" sz="1800" dirty="0">
                <a:latin typeface="微软雅黑" pitchFamily="34" charset="-122"/>
                <a:ea typeface="微软雅黑" pitchFamily="34" charset="-122"/>
                <a:cs typeface="+mn-ea"/>
              </a:rPr>
              <a:t>使用银行汇票支付款项后</a:t>
            </a:r>
            <a:r>
              <a:rPr lang="en-US" altLang="zh-CN" sz="1800" dirty="0" smtClean="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cs typeface="+mn-ea"/>
            </a:endParaRPr>
          </a:p>
        </p:txBody>
      </p:sp>
      <p:sp>
        <p:nvSpPr>
          <p:cNvPr id="47" name="TextBox 46"/>
          <p:cNvSpPr txBox="1"/>
          <p:nvPr/>
        </p:nvSpPr>
        <p:spPr>
          <a:xfrm>
            <a:off x="4784601" y="2261301"/>
            <a:ext cx="3816424" cy="1338828"/>
          </a:xfrm>
          <a:prstGeom prst="rect">
            <a:avLst/>
          </a:prstGeom>
          <a:noFill/>
          <a:ln>
            <a:noFill/>
          </a:ln>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借</a:t>
            </a:r>
            <a:r>
              <a:rPr lang="en-US" altLang="zh-CN" sz="1800" dirty="0" smtClean="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原材料</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材料采购</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在途物资</a:t>
            </a:r>
            <a:endParaRPr lang="en-US" altLang="zh-CN" sz="1800" dirty="0">
              <a:latin typeface="微软雅黑" pitchFamily="34" charset="-122"/>
              <a:ea typeface="微软雅黑" pitchFamily="34" charset="-122"/>
              <a:cs typeface="+mn-ea"/>
            </a:endParaRPr>
          </a:p>
          <a:p>
            <a:pPr>
              <a:lnSpc>
                <a:spcPct val="150000"/>
              </a:lnSpc>
            </a:pPr>
            <a:r>
              <a:rPr lang="zh-CN" altLang="en-US" sz="1800" dirty="0" smtClean="0">
                <a:latin typeface="微软雅黑" pitchFamily="34" charset="-122"/>
                <a:ea typeface="微软雅黑" pitchFamily="34" charset="-122"/>
                <a:cs typeface="+mn-ea"/>
              </a:rPr>
              <a:t>    应</a:t>
            </a:r>
            <a:r>
              <a:rPr lang="zh-CN" altLang="en-US" sz="1800" dirty="0">
                <a:latin typeface="微软雅黑" pitchFamily="34" charset="-122"/>
                <a:ea typeface="微软雅黑" pitchFamily="34" charset="-122"/>
                <a:cs typeface="+mn-ea"/>
              </a:rPr>
              <a:t>交税</a:t>
            </a:r>
            <a:r>
              <a:rPr lang="zh-CN" altLang="en-US" sz="1800" dirty="0" smtClean="0">
                <a:latin typeface="微软雅黑" pitchFamily="34" charset="-122"/>
                <a:ea typeface="微软雅黑" pitchFamily="34" charset="-122"/>
                <a:cs typeface="+mn-ea"/>
              </a:rPr>
              <a:t>费</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应</a:t>
            </a:r>
            <a:r>
              <a:rPr lang="zh-CN" altLang="en-US" sz="1800" dirty="0">
                <a:latin typeface="微软雅黑" pitchFamily="34" charset="-122"/>
                <a:ea typeface="微软雅黑" pitchFamily="34" charset="-122"/>
                <a:cs typeface="+mn-ea"/>
              </a:rPr>
              <a:t>交</a:t>
            </a:r>
            <a:r>
              <a:rPr lang="zh-CN" altLang="en-US" sz="1800" dirty="0" smtClean="0">
                <a:latin typeface="微软雅黑" pitchFamily="34" charset="-122"/>
                <a:ea typeface="微软雅黑" pitchFamily="34" charset="-122"/>
                <a:cs typeface="+mn-ea"/>
              </a:rPr>
              <a:t>增值税</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进项税额</a:t>
            </a:r>
            <a:r>
              <a:rPr lang="en-US" altLang="zh-CN" sz="1800" dirty="0" smtClean="0">
                <a:latin typeface="微软雅黑" pitchFamily="34" charset="-122"/>
                <a:ea typeface="微软雅黑" pitchFamily="34" charset="-122"/>
                <a:cs typeface="+mn-ea"/>
              </a:rPr>
              <a:t>)</a:t>
            </a:r>
            <a:endParaRPr lang="en-US" altLang="zh-CN" sz="1800" dirty="0">
              <a:latin typeface="微软雅黑" pitchFamily="34" charset="-122"/>
              <a:ea typeface="微软雅黑" pitchFamily="34" charset="-122"/>
              <a:cs typeface="+mn-ea"/>
            </a:endParaRPr>
          </a:p>
          <a:p>
            <a:pPr>
              <a:lnSpc>
                <a:spcPct val="150000"/>
              </a:lnSpc>
            </a:pPr>
            <a:r>
              <a:rPr lang="zh-CN" altLang="en-US" sz="1800" dirty="0" smtClean="0">
                <a:latin typeface="微软雅黑" pitchFamily="34" charset="-122"/>
                <a:ea typeface="微软雅黑" pitchFamily="34" charset="-122"/>
                <a:cs typeface="+mn-ea"/>
              </a:rPr>
              <a:t>    贷</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其他</a:t>
            </a:r>
            <a:r>
              <a:rPr lang="zh-CN" altLang="en-US" sz="1800" dirty="0">
                <a:latin typeface="微软雅黑" pitchFamily="34" charset="-122"/>
                <a:ea typeface="微软雅黑" pitchFamily="34" charset="-122"/>
                <a:cs typeface="+mn-ea"/>
              </a:rPr>
              <a:t>货币资金</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银行本票</a:t>
            </a:r>
            <a:endParaRPr lang="zh-CN" altLang="en-US" sz="1800" dirty="0">
              <a:latin typeface="微软雅黑" pitchFamily="34" charset="-122"/>
              <a:ea typeface="微软雅黑" pitchFamily="34" charset="-122"/>
              <a:cs typeface="+mn-ea"/>
            </a:endParaRPr>
          </a:p>
        </p:txBody>
      </p:sp>
      <p:grpSp>
        <p:nvGrpSpPr>
          <p:cNvPr id="48" name="组合 47"/>
          <p:cNvGrpSpPr/>
          <p:nvPr/>
        </p:nvGrpSpPr>
        <p:grpSpPr>
          <a:xfrm>
            <a:off x="4283640" y="2339793"/>
            <a:ext cx="4184763" cy="1181844"/>
            <a:chOff x="2649614" y="2708293"/>
            <a:chExt cx="4184763" cy="1181844"/>
          </a:xfrm>
        </p:grpSpPr>
        <p:sp>
          <p:nvSpPr>
            <p:cNvPr id="49" name="圆角矩形 48"/>
            <p:cNvSpPr/>
            <p:nvPr/>
          </p:nvSpPr>
          <p:spPr>
            <a:xfrm>
              <a:off x="3161970" y="2708293"/>
              <a:ext cx="3672407" cy="1181844"/>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50" name="组合 49"/>
            <p:cNvGrpSpPr/>
            <p:nvPr/>
          </p:nvGrpSpPr>
          <p:grpSpPr>
            <a:xfrm>
              <a:off x="2649614" y="3243757"/>
              <a:ext cx="568402" cy="112092"/>
              <a:chOff x="3742258" y="754592"/>
              <a:chExt cx="568402" cy="112092"/>
            </a:xfrm>
          </p:grpSpPr>
          <p:cxnSp>
            <p:nvCxnSpPr>
              <p:cNvPr id="51" name="Straight Connector 14"/>
              <p:cNvCxnSpPr>
                <a:stCxn id="49" idx="1"/>
              </p:cNvCxnSpPr>
              <p:nvPr/>
            </p:nvCxnSpPr>
            <p:spPr>
              <a:xfrm flipH="1">
                <a:off x="3742258" y="810050"/>
                <a:ext cx="512356"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56" name="îṩ1íḍè"/>
              <p:cNvSpPr/>
              <p:nvPr/>
            </p:nvSpPr>
            <p:spPr bwMode="auto">
              <a:xfrm>
                <a:off x="4198568" y="754592"/>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grpSp>
      <p:sp>
        <p:nvSpPr>
          <p:cNvPr id="57" name="TextBox 56"/>
          <p:cNvSpPr txBox="1"/>
          <p:nvPr/>
        </p:nvSpPr>
        <p:spPr>
          <a:xfrm>
            <a:off x="1331640" y="3666019"/>
            <a:ext cx="2952000" cy="923330"/>
          </a:xfrm>
          <a:prstGeom prst="rect">
            <a:avLst/>
          </a:prstGeom>
          <a:solidFill>
            <a:schemeClr val="accent1">
              <a:lumMod val="40000"/>
              <a:lumOff val="60000"/>
            </a:schemeClr>
          </a:solidFill>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实际支付后银行汇票</a:t>
            </a:r>
            <a:r>
              <a:rPr lang="zh-CN" altLang="en-US" sz="1800" dirty="0">
                <a:latin typeface="微软雅黑" pitchFamily="34" charset="-122"/>
                <a:ea typeface="微软雅黑" pitchFamily="34" charset="-122"/>
                <a:cs typeface="+mn-ea"/>
              </a:rPr>
              <a:t>有</a:t>
            </a:r>
            <a:r>
              <a:rPr lang="zh-CN" altLang="en-US" sz="1800" dirty="0" smtClean="0">
                <a:latin typeface="微软雅黑" pitchFamily="34" charset="-122"/>
                <a:ea typeface="微软雅黑" pitchFamily="34" charset="-122"/>
                <a:cs typeface="+mn-ea"/>
              </a:rPr>
              <a:t>余额，或超过付款期限退还款项</a:t>
            </a:r>
            <a:r>
              <a:rPr lang="en-US" altLang="zh-CN" sz="1800" dirty="0" smtClean="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cs typeface="+mn-ea"/>
            </a:endParaRPr>
          </a:p>
        </p:txBody>
      </p:sp>
      <p:sp>
        <p:nvSpPr>
          <p:cNvPr id="58" name="TextBox 57"/>
          <p:cNvSpPr txBox="1"/>
          <p:nvPr/>
        </p:nvSpPr>
        <p:spPr>
          <a:xfrm>
            <a:off x="4788024" y="3725253"/>
            <a:ext cx="3816424" cy="923330"/>
          </a:xfrm>
          <a:prstGeom prst="rect">
            <a:avLst/>
          </a:prstGeom>
          <a:noFill/>
          <a:ln>
            <a:noFill/>
          </a:ln>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借</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银行存款</a:t>
            </a:r>
            <a:endParaRPr lang="en-US" altLang="zh-CN" sz="1800" dirty="0" smtClean="0">
              <a:latin typeface="微软雅黑" pitchFamily="34" charset="-122"/>
              <a:ea typeface="微软雅黑" pitchFamily="34" charset="-122"/>
              <a:cs typeface="+mn-ea"/>
            </a:endParaRPr>
          </a:p>
          <a:p>
            <a:pPr>
              <a:lnSpc>
                <a:spcPct val="150000"/>
              </a:lnSpc>
            </a:pPr>
            <a:r>
              <a:rPr lang="zh-CN" altLang="en-US" sz="1800" dirty="0" smtClean="0">
                <a:latin typeface="微软雅黑" pitchFamily="34" charset="-122"/>
                <a:ea typeface="微软雅黑" pitchFamily="34" charset="-122"/>
                <a:cs typeface="+mn-ea"/>
              </a:rPr>
              <a:t>      贷</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其他</a:t>
            </a:r>
            <a:r>
              <a:rPr lang="zh-CN" altLang="en-US" sz="1800" dirty="0">
                <a:latin typeface="微软雅黑" pitchFamily="34" charset="-122"/>
                <a:ea typeface="微软雅黑" pitchFamily="34" charset="-122"/>
                <a:cs typeface="+mn-ea"/>
              </a:rPr>
              <a:t>货币资金</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银行本票</a:t>
            </a:r>
            <a:endParaRPr lang="zh-CN" altLang="en-US" sz="1800" dirty="0">
              <a:latin typeface="微软雅黑" pitchFamily="34" charset="-122"/>
              <a:ea typeface="微软雅黑" pitchFamily="34" charset="-122"/>
              <a:cs typeface="+mn-ea"/>
            </a:endParaRPr>
          </a:p>
        </p:txBody>
      </p:sp>
      <p:grpSp>
        <p:nvGrpSpPr>
          <p:cNvPr id="59" name="组合 58"/>
          <p:cNvGrpSpPr/>
          <p:nvPr/>
        </p:nvGrpSpPr>
        <p:grpSpPr>
          <a:xfrm>
            <a:off x="4283968" y="3725253"/>
            <a:ext cx="4189165" cy="896276"/>
            <a:chOff x="2633816" y="2757815"/>
            <a:chExt cx="4189165" cy="896276"/>
          </a:xfrm>
        </p:grpSpPr>
        <p:sp>
          <p:nvSpPr>
            <p:cNvPr id="60" name="圆角矩形 59"/>
            <p:cNvSpPr/>
            <p:nvPr/>
          </p:nvSpPr>
          <p:spPr>
            <a:xfrm>
              <a:off x="3150574" y="2757815"/>
              <a:ext cx="3672407" cy="896276"/>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61" name="组合 60"/>
            <p:cNvGrpSpPr/>
            <p:nvPr/>
          </p:nvGrpSpPr>
          <p:grpSpPr>
            <a:xfrm>
              <a:off x="2633816" y="3155159"/>
              <a:ext cx="572805" cy="112092"/>
              <a:chOff x="3726460" y="665994"/>
              <a:chExt cx="572805" cy="112092"/>
            </a:xfrm>
          </p:grpSpPr>
          <p:cxnSp>
            <p:nvCxnSpPr>
              <p:cNvPr id="62" name="Straight Connector 14"/>
              <p:cNvCxnSpPr/>
              <p:nvPr/>
            </p:nvCxnSpPr>
            <p:spPr>
              <a:xfrm flipH="1">
                <a:off x="3726460" y="722040"/>
                <a:ext cx="460712"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63" name="îṩ1íḍè"/>
              <p:cNvSpPr/>
              <p:nvPr/>
            </p:nvSpPr>
            <p:spPr bwMode="auto">
              <a:xfrm>
                <a:off x="4187173" y="665994"/>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grpSp>
    </p:spTree>
    <p:custDataLst>
      <p:tags r:id="rId1"/>
    </p:custDataLst>
    <p:extLst>
      <p:ext uri="{BB962C8B-B14F-4D97-AF65-F5344CB8AC3E}">
        <p14:creationId xmlns:p14="http://schemas.microsoft.com/office/powerpoint/2010/main" val="8350859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42201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其他货币资金</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8" name="矩形 37"/>
          <p:cNvSpPr/>
          <p:nvPr/>
        </p:nvSpPr>
        <p:spPr>
          <a:xfrm>
            <a:off x="1421259" y="649144"/>
            <a:ext cx="4491967"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其他货币资金</a:t>
            </a:r>
            <a:r>
              <a:rPr lang="zh-CN" altLang="zh-CN" sz="1800" b="1" dirty="0" smtClean="0">
                <a:solidFill>
                  <a:srgbClr val="084CA1"/>
                </a:solidFill>
                <a:ea typeface="微软雅黑"/>
                <a:cs typeface="+mn-ea"/>
              </a:rPr>
              <a:t>的</a:t>
            </a:r>
            <a:r>
              <a:rPr lang="zh-CN" altLang="en-US"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信用卡</a:t>
            </a:r>
            <a:r>
              <a:rPr lang="zh-CN" altLang="zh-CN" sz="1800" b="1" dirty="0" smtClean="0">
                <a:solidFill>
                  <a:srgbClr val="084CA1"/>
                </a:solidFill>
                <a:ea typeface="微软雅黑"/>
                <a:cs typeface="+mn-ea"/>
              </a:rPr>
              <a:t>存款</a:t>
            </a:r>
            <a:endParaRPr lang="zh-CN" altLang="zh-CN" sz="1800" b="1" dirty="0">
              <a:solidFill>
                <a:srgbClr val="084CA1"/>
              </a:solidFill>
              <a:ea typeface="微软雅黑"/>
              <a:cs typeface="+mn-ea"/>
            </a:endParaRPr>
          </a:p>
        </p:txBody>
      </p:sp>
      <p:sp>
        <p:nvSpPr>
          <p:cNvPr id="29" name="TextBox 28"/>
          <p:cNvSpPr txBox="1"/>
          <p:nvPr/>
        </p:nvSpPr>
        <p:spPr>
          <a:xfrm>
            <a:off x="971600" y="1779662"/>
            <a:ext cx="3384000" cy="1338828"/>
          </a:xfrm>
          <a:prstGeom prst="rect">
            <a:avLst/>
          </a:prstGeom>
          <a:solidFill>
            <a:schemeClr val="accent1">
              <a:lumMod val="40000"/>
              <a:lumOff val="60000"/>
            </a:schemeClr>
          </a:solidFill>
        </p:spPr>
        <p:txBody>
          <a:bodyPr wrap="square" rtlCol="0">
            <a:spAutoFit/>
          </a:bodyPr>
          <a:lstStyle/>
          <a:p>
            <a:pPr>
              <a:lnSpc>
                <a:spcPct val="150000"/>
              </a:lnSpc>
            </a:pPr>
            <a:r>
              <a:rPr lang="zh-CN" altLang="en-US" sz="1800" dirty="0">
                <a:latin typeface="微软雅黑" pitchFamily="34" charset="-122"/>
                <a:ea typeface="微软雅黑" pitchFamily="34" charset="-122"/>
                <a:cs typeface="+mn-ea"/>
              </a:rPr>
              <a:t>按规定填制申请表，连同支票和有关资料一并交发卡银行，根据银行盖章退回的进账单第一联后</a:t>
            </a:r>
            <a:r>
              <a:rPr lang="en-US" altLang="zh-CN" sz="1800" dirty="0" smtClean="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cs typeface="+mn-ea"/>
            </a:endParaRPr>
          </a:p>
        </p:txBody>
      </p:sp>
      <p:sp>
        <p:nvSpPr>
          <p:cNvPr id="30" name="TextBox 29"/>
          <p:cNvSpPr txBox="1"/>
          <p:nvPr/>
        </p:nvSpPr>
        <p:spPr>
          <a:xfrm>
            <a:off x="4932040" y="1960913"/>
            <a:ext cx="4104456" cy="923330"/>
          </a:xfrm>
          <a:prstGeom prst="rect">
            <a:avLst/>
          </a:prstGeom>
          <a:noFill/>
          <a:ln>
            <a:noFill/>
          </a:ln>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借</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其他</a:t>
            </a:r>
            <a:r>
              <a:rPr lang="zh-CN" altLang="en-US" sz="1800" dirty="0">
                <a:latin typeface="微软雅黑" pitchFamily="34" charset="-122"/>
                <a:ea typeface="微软雅黑" pitchFamily="34" charset="-122"/>
                <a:cs typeface="+mn-ea"/>
              </a:rPr>
              <a:t>货币资金</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信用卡存款</a:t>
            </a:r>
            <a:endParaRPr lang="en-US" altLang="zh-CN" sz="1800" dirty="0" smtClean="0">
              <a:latin typeface="微软雅黑" pitchFamily="34" charset="-122"/>
              <a:ea typeface="微软雅黑" pitchFamily="34" charset="-122"/>
              <a:cs typeface="+mn-ea"/>
            </a:endParaRPr>
          </a:p>
          <a:p>
            <a:pPr>
              <a:lnSpc>
                <a:spcPct val="150000"/>
              </a:lnSpc>
            </a:pP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贷</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银行存款</a:t>
            </a:r>
            <a:endParaRPr lang="zh-CN" altLang="en-US" sz="1800" dirty="0">
              <a:latin typeface="微软雅黑" pitchFamily="34" charset="-122"/>
              <a:ea typeface="微软雅黑" pitchFamily="34" charset="-122"/>
              <a:cs typeface="+mn-ea"/>
            </a:endParaRPr>
          </a:p>
        </p:txBody>
      </p:sp>
      <p:grpSp>
        <p:nvGrpSpPr>
          <p:cNvPr id="31" name="组合 30"/>
          <p:cNvGrpSpPr/>
          <p:nvPr/>
        </p:nvGrpSpPr>
        <p:grpSpPr>
          <a:xfrm>
            <a:off x="4355648" y="2045328"/>
            <a:ext cx="4320808" cy="792286"/>
            <a:chOff x="3005751" y="2780105"/>
            <a:chExt cx="4320808" cy="792286"/>
          </a:xfrm>
        </p:grpSpPr>
        <p:sp>
          <p:nvSpPr>
            <p:cNvPr id="32" name="圆角矩形 31"/>
            <p:cNvSpPr/>
            <p:nvPr/>
          </p:nvSpPr>
          <p:spPr>
            <a:xfrm>
              <a:off x="3502754" y="2780105"/>
              <a:ext cx="3823805" cy="792286"/>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33" name="组合 32"/>
            <p:cNvGrpSpPr/>
            <p:nvPr/>
          </p:nvGrpSpPr>
          <p:grpSpPr>
            <a:xfrm>
              <a:off x="3005751" y="3155159"/>
              <a:ext cx="564247" cy="112092"/>
              <a:chOff x="4098395" y="665994"/>
              <a:chExt cx="564247" cy="112092"/>
            </a:xfrm>
          </p:grpSpPr>
          <p:cxnSp>
            <p:nvCxnSpPr>
              <p:cNvPr id="34" name="Straight Connector 14"/>
              <p:cNvCxnSpPr/>
              <p:nvPr/>
            </p:nvCxnSpPr>
            <p:spPr>
              <a:xfrm flipH="1">
                <a:off x="4098395" y="728946"/>
                <a:ext cx="49700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5" name="îṩ1íḍè"/>
              <p:cNvSpPr/>
              <p:nvPr/>
            </p:nvSpPr>
            <p:spPr bwMode="auto">
              <a:xfrm>
                <a:off x="4550550" y="665994"/>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grpSp>
      <p:sp>
        <p:nvSpPr>
          <p:cNvPr id="36" name="TextBox 35"/>
          <p:cNvSpPr txBox="1"/>
          <p:nvPr/>
        </p:nvSpPr>
        <p:spPr>
          <a:xfrm>
            <a:off x="1088839" y="3577261"/>
            <a:ext cx="3267137" cy="507831"/>
          </a:xfrm>
          <a:prstGeom prst="rect">
            <a:avLst/>
          </a:prstGeom>
          <a:solidFill>
            <a:schemeClr val="accent1">
              <a:lumMod val="40000"/>
              <a:lumOff val="60000"/>
            </a:schemeClr>
          </a:solidFill>
        </p:spPr>
        <p:txBody>
          <a:bodyPr wrap="square" rtlCol="0">
            <a:spAutoFit/>
          </a:bodyPr>
          <a:lstStyle/>
          <a:p>
            <a:pPr>
              <a:lnSpc>
                <a:spcPct val="150000"/>
              </a:lnSpc>
            </a:pPr>
            <a:r>
              <a:rPr lang="zh-CN" altLang="en-US" sz="1800" dirty="0">
                <a:latin typeface="微软雅黑" pitchFamily="34" charset="-122"/>
                <a:ea typeface="微软雅黑" pitchFamily="34" charset="-122"/>
                <a:cs typeface="+mn-ea"/>
              </a:rPr>
              <a:t>用信用卡购物或支付有关费用</a:t>
            </a:r>
            <a:r>
              <a:rPr lang="en-US" altLang="zh-CN" sz="1800" dirty="0" smtClean="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cs typeface="+mn-ea"/>
            </a:endParaRPr>
          </a:p>
        </p:txBody>
      </p:sp>
      <p:sp>
        <p:nvSpPr>
          <p:cNvPr id="37" name="TextBox 36"/>
          <p:cNvSpPr txBox="1"/>
          <p:nvPr/>
        </p:nvSpPr>
        <p:spPr>
          <a:xfrm>
            <a:off x="4640584" y="3363838"/>
            <a:ext cx="4179888" cy="874407"/>
          </a:xfrm>
          <a:prstGeom prst="rect">
            <a:avLst/>
          </a:prstGeom>
          <a:noFill/>
          <a:ln>
            <a:noFill/>
          </a:ln>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借</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有关账户（</a:t>
            </a:r>
            <a:r>
              <a:rPr lang="zh-CN" altLang="en-US" sz="1800" dirty="0">
                <a:latin typeface="微软雅黑" pitchFamily="34" charset="-122"/>
                <a:ea typeface="微软雅黑" pitchFamily="34" charset="-122"/>
                <a:cs typeface="+mn-ea"/>
              </a:rPr>
              <a:t>管理费用</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销售费用等）</a:t>
            </a:r>
            <a:endParaRPr lang="en-US" altLang="zh-CN" sz="1800" dirty="0">
              <a:latin typeface="微软雅黑" pitchFamily="34" charset="-122"/>
              <a:ea typeface="微软雅黑" pitchFamily="34" charset="-122"/>
              <a:cs typeface="+mn-ea"/>
            </a:endParaRPr>
          </a:p>
          <a:p>
            <a:pPr>
              <a:lnSpc>
                <a:spcPct val="150000"/>
              </a:lnSpc>
            </a:pPr>
            <a:r>
              <a:rPr lang="zh-CN" altLang="en-US" sz="1800" dirty="0">
                <a:latin typeface="微软雅黑" pitchFamily="34" charset="-122"/>
                <a:ea typeface="微软雅黑" pitchFamily="34" charset="-122"/>
                <a:cs typeface="+mn-ea"/>
              </a:rPr>
              <a:t>    贷</a:t>
            </a: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其他货币资金</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信用卡存款</a:t>
            </a:r>
          </a:p>
        </p:txBody>
      </p:sp>
      <p:grpSp>
        <p:nvGrpSpPr>
          <p:cNvPr id="52" name="组合 51"/>
          <p:cNvGrpSpPr/>
          <p:nvPr/>
        </p:nvGrpSpPr>
        <p:grpSpPr>
          <a:xfrm>
            <a:off x="4355600" y="3435942"/>
            <a:ext cx="4328380" cy="864000"/>
            <a:chOff x="2865590" y="2888605"/>
            <a:chExt cx="4328380" cy="864000"/>
          </a:xfrm>
        </p:grpSpPr>
        <p:sp>
          <p:nvSpPr>
            <p:cNvPr id="53" name="圆角矩形 52"/>
            <p:cNvSpPr/>
            <p:nvPr/>
          </p:nvSpPr>
          <p:spPr>
            <a:xfrm>
              <a:off x="3161970" y="2888605"/>
              <a:ext cx="4032000" cy="864000"/>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54" name="组合 53"/>
            <p:cNvGrpSpPr/>
            <p:nvPr/>
          </p:nvGrpSpPr>
          <p:grpSpPr>
            <a:xfrm>
              <a:off x="2865590" y="3243757"/>
              <a:ext cx="352426" cy="112092"/>
              <a:chOff x="3958234" y="754592"/>
              <a:chExt cx="352426" cy="112092"/>
            </a:xfrm>
          </p:grpSpPr>
          <p:cxnSp>
            <p:nvCxnSpPr>
              <p:cNvPr id="55" name="Straight Connector 14"/>
              <p:cNvCxnSpPr>
                <a:stCxn id="53" idx="1"/>
              </p:cNvCxnSpPr>
              <p:nvPr/>
            </p:nvCxnSpPr>
            <p:spPr>
              <a:xfrm flipH="1">
                <a:off x="3958234" y="831440"/>
                <a:ext cx="29638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64" name="îṩ1íḍè"/>
              <p:cNvSpPr/>
              <p:nvPr/>
            </p:nvSpPr>
            <p:spPr bwMode="auto">
              <a:xfrm>
                <a:off x="4198568" y="754592"/>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grpSp>
    </p:spTree>
    <p:custDataLst>
      <p:tags r:id="rId1"/>
    </p:custDataLst>
    <p:extLst>
      <p:ext uri="{BB962C8B-B14F-4D97-AF65-F5344CB8AC3E}">
        <p14:creationId xmlns:p14="http://schemas.microsoft.com/office/powerpoint/2010/main" val="241525092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42201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其他货币资金</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 name="矩形 1"/>
          <p:cNvSpPr/>
          <p:nvPr/>
        </p:nvSpPr>
        <p:spPr>
          <a:xfrm>
            <a:off x="718456" y="1459040"/>
            <a:ext cx="8069283" cy="874407"/>
          </a:xfrm>
          <a:prstGeom prst="rect">
            <a:avLst/>
          </a:prstGeom>
        </p:spPr>
        <p:txBody>
          <a:bodyPr wrap="square">
            <a:spAutoFit/>
          </a:bodyPr>
          <a:lstStyle/>
          <a:p>
            <a:pPr>
              <a:lnSpc>
                <a:spcPct val="150000"/>
              </a:lnSpc>
            </a:pPr>
            <a:r>
              <a:rPr lang="zh-CN" altLang="zh-CN" sz="1800" dirty="0">
                <a:solidFill>
                  <a:srgbClr val="084CA1"/>
                </a:solidFill>
                <a:latin typeface="微软雅黑" pitchFamily="34" charset="-122"/>
                <a:ea typeface="微软雅黑" pitchFamily="34" charset="-122"/>
              </a:rPr>
              <a:t>公司向开户银行提交‌“信用卡申请书‌</a:t>
            </a:r>
            <a:r>
              <a:rPr lang="en-US" altLang="zh-CN" sz="1800" dirty="0">
                <a:solidFill>
                  <a:srgbClr val="084CA1"/>
                </a:solidFill>
                <a:latin typeface="微软雅黑" pitchFamily="34" charset="-122"/>
                <a:ea typeface="微软雅黑" pitchFamily="34" charset="-122"/>
              </a:rPr>
              <a:t>”</a:t>
            </a:r>
            <a:r>
              <a:rPr lang="zh-CN" altLang="zh-CN" sz="1800" dirty="0">
                <a:solidFill>
                  <a:srgbClr val="084CA1"/>
                </a:solidFill>
                <a:latin typeface="微软雅黑" pitchFamily="34" charset="-122"/>
                <a:ea typeface="微软雅黑" pitchFamily="34" charset="-122"/>
              </a:rPr>
              <a:t>以及</a:t>
            </a:r>
            <a:r>
              <a:rPr lang="en-US" altLang="zh-CN" sz="1800" dirty="0">
                <a:solidFill>
                  <a:srgbClr val="084CA1"/>
                </a:solidFill>
                <a:latin typeface="微软雅黑" pitchFamily="34" charset="-122"/>
                <a:ea typeface="微软雅黑" pitchFamily="34" charset="-122"/>
              </a:rPr>
              <a:t>2 000</a:t>
            </a:r>
            <a:r>
              <a:rPr lang="zh-CN" altLang="zh-CN" sz="1800" dirty="0">
                <a:solidFill>
                  <a:srgbClr val="084CA1"/>
                </a:solidFill>
                <a:latin typeface="微软雅黑" pitchFamily="34" charset="-122"/>
                <a:ea typeface="微软雅黑" pitchFamily="34" charset="-122"/>
              </a:rPr>
              <a:t>元转账支票办理信用卡。办妥后，用信用卡支付购买大宗办公用品</a:t>
            </a:r>
            <a:r>
              <a:rPr lang="en-US" altLang="zh-CN" sz="1800" dirty="0">
                <a:solidFill>
                  <a:srgbClr val="084CA1"/>
                </a:solidFill>
                <a:latin typeface="微软雅黑" pitchFamily="34" charset="-122"/>
                <a:ea typeface="微软雅黑" pitchFamily="34" charset="-122"/>
              </a:rPr>
              <a:t>18 000</a:t>
            </a:r>
            <a:r>
              <a:rPr lang="zh-CN" altLang="zh-CN" sz="1800" dirty="0">
                <a:solidFill>
                  <a:srgbClr val="084CA1"/>
                </a:solidFill>
                <a:latin typeface="微软雅黑" pitchFamily="34" charset="-122"/>
                <a:ea typeface="微软雅黑" pitchFamily="34" charset="-122"/>
              </a:rPr>
              <a:t>元。以后又续现金</a:t>
            </a:r>
            <a:r>
              <a:rPr lang="en-US" altLang="zh-CN" sz="1800" dirty="0">
                <a:solidFill>
                  <a:srgbClr val="084CA1"/>
                </a:solidFill>
                <a:latin typeface="微软雅黑" pitchFamily="34" charset="-122"/>
                <a:ea typeface="微软雅黑" pitchFamily="34" charset="-122"/>
              </a:rPr>
              <a:t>20 000</a:t>
            </a:r>
            <a:r>
              <a:rPr lang="zh-CN" altLang="zh-CN" sz="1800" dirty="0">
                <a:solidFill>
                  <a:srgbClr val="084CA1"/>
                </a:solidFill>
                <a:latin typeface="微软雅黑" pitchFamily="34" charset="-122"/>
                <a:ea typeface="微软雅黑" pitchFamily="34" charset="-122"/>
              </a:rPr>
              <a:t>元</a:t>
            </a:r>
            <a:r>
              <a:rPr lang="zh-CN" altLang="zh-CN" sz="1800" dirty="0" smtClean="0">
                <a:solidFill>
                  <a:srgbClr val="084CA1"/>
                </a:solidFill>
                <a:latin typeface="微软雅黑" pitchFamily="34" charset="-122"/>
                <a:ea typeface="微软雅黑" pitchFamily="34" charset="-122"/>
              </a:rPr>
              <a:t>。</a:t>
            </a:r>
            <a:endParaRPr lang="zh-CN" altLang="zh-CN" sz="1800" dirty="0">
              <a:solidFill>
                <a:srgbClr val="084CA1"/>
              </a:solidFill>
              <a:latin typeface="微软雅黑" pitchFamily="34" charset="-122"/>
              <a:ea typeface="微软雅黑" pitchFamily="34" charset="-122"/>
            </a:endParaRPr>
          </a:p>
        </p:txBody>
      </p:sp>
      <p:sp>
        <p:nvSpPr>
          <p:cNvPr id="3" name="矩形 2"/>
          <p:cNvSpPr/>
          <p:nvPr/>
        </p:nvSpPr>
        <p:spPr>
          <a:xfrm>
            <a:off x="718457" y="2499571"/>
            <a:ext cx="5262979"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办妥信用卡时，根据银行退回的申请书存根联：　</a:t>
            </a:r>
          </a:p>
        </p:txBody>
      </p:sp>
      <p:sp>
        <p:nvSpPr>
          <p:cNvPr id="4" name="矩形 3"/>
          <p:cNvSpPr/>
          <p:nvPr/>
        </p:nvSpPr>
        <p:spPr>
          <a:xfrm>
            <a:off x="827388" y="3072964"/>
            <a:ext cx="6796570"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借：其他货币资金</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信用卡</a:t>
            </a:r>
            <a:r>
              <a:rPr lang="en-US" altLang="zh-CN" sz="1800" dirty="0">
                <a:latin typeface="微软雅黑" pitchFamily="34" charset="-122"/>
                <a:ea typeface="微软雅黑" pitchFamily="34" charset="-122"/>
              </a:rPr>
              <a:t>              2 000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贷：银行存款</a:t>
            </a:r>
            <a:r>
              <a:rPr lang="en-US" altLang="zh-CN" sz="1800" dirty="0">
                <a:latin typeface="微软雅黑" pitchFamily="34" charset="-122"/>
                <a:ea typeface="微软雅黑" pitchFamily="34" charset="-122"/>
              </a:rPr>
              <a:t>                                             2 000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823899061"/>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42201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其他货币资金</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5" name="矩形 4"/>
          <p:cNvSpPr/>
          <p:nvPr/>
        </p:nvSpPr>
        <p:spPr>
          <a:xfrm>
            <a:off x="972848" y="1943423"/>
            <a:ext cx="7180707"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　　借：管理费用</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办公费</a:t>
            </a:r>
            <a:r>
              <a:rPr lang="en-US" altLang="zh-CN" sz="1800" dirty="0">
                <a:latin typeface="微软雅黑" pitchFamily="34" charset="-122"/>
                <a:ea typeface="微软雅黑" pitchFamily="34" charset="-122"/>
              </a:rPr>
              <a:t>                 18 000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贷：其他货币资金</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信用卡</a:t>
            </a:r>
            <a:r>
              <a:rPr lang="en-US" altLang="zh-CN" sz="1800" dirty="0">
                <a:latin typeface="微软雅黑" pitchFamily="34" charset="-122"/>
                <a:ea typeface="微软雅黑" pitchFamily="34" charset="-122"/>
              </a:rPr>
              <a:t>                              18 </a:t>
            </a:r>
            <a:r>
              <a:rPr lang="en-US" altLang="zh-CN" sz="1800" dirty="0" smtClean="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
        <p:nvSpPr>
          <p:cNvPr id="6" name="矩形 5"/>
          <p:cNvSpPr/>
          <p:nvPr/>
        </p:nvSpPr>
        <p:spPr>
          <a:xfrm>
            <a:off x="972849" y="1456549"/>
            <a:ext cx="5262979"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报销时，根据发票账单及开户银行转来的凭证等：</a:t>
            </a:r>
          </a:p>
        </p:txBody>
      </p:sp>
      <p:sp>
        <p:nvSpPr>
          <p:cNvPr id="7" name="矩形 6"/>
          <p:cNvSpPr/>
          <p:nvPr/>
        </p:nvSpPr>
        <p:spPr>
          <a:xfrm>
            <a:off x="972848" y="3565549"/>
            <a:ext cx="7115378"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　　借：其他货币资金</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信用卡</a:t>
            </a:r>
            <a:r>
              <a:rPr lang="en-US" altLang="zh-CN" sz="1800" dirty="0">
                <a:latin typeface="微软雅黑" pitchFamily="34" charset="-122"/>
                <a:ea typeface="微软雅黑" pitchFamily="34" charset="-122"/>
              </a:rPr>
              <a:t>              20 000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贷：银行存款　</a:t>
            </a:r>
            <a:r>
              <a:rPr lang="en-US" altLang="zh-CN" sz="1800" dirty="0">
                <a:latin typeface="微软雅黑" pitchFamily="34" charset="-122"/>
                <a:ea typeface="微软雅黑" pitchFamily="34" charset="-122"/>
              </a:rPr>
              <a:t>                                           20 000</a:t>
            </a:r>
            <a:endParaRPr lang="zh-CN" altLang="zh-CN" sz="1800" dirty="0">
              <a:latin typeface="微软雅黑" pitchFamily="34" charset="-122"/>
              <a:ea typeface="微软雅黑" pitchFamily="34" charset="-122"/>
            </a:endParaRPr>
          </a:p>
        </p:txBody>
      </p:sp>
      <p:sp>
        <p:nvSpPr>
          <p:cNvPr id="9" name="矩形 8"/>
          <p:cNvSpPr/>
          <p:nvPr/>
        </p:nvSpPr>
        <p:spPr>
          <a:xfrm>
            <a:off x="972849" y="3056753"/>
            <a:ext cx="3647152" cy="507831"/>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续存资金时，根据转账支票存根：</a:t>
            </a:r>
          </a:p>
        </p:txBody>
      </p:sp>
    </p:spTree>
    <p:custDataLst>
      <p:tags r:id="rId1"/>
    </p:custDataLst>
    <p:extLst>
      <p:ext uri="{BB962C8B-B14F-4D97-AF65-F5344CB8AC3E}">
        <p14:creationId xmlns:p14="http://schemas.microsoft.com/office/powerpoint/2010/main" val="408752673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42201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其他货币资金</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8" name="矩形 37"/>
          <p:cNvSpPr/>
          <p:nvPr/>
        </p:nvSpPr>
        <p:spPr>
          <a:xfrm>
            <a:off x="1421259" y="649144"/>
            <a:ext cx="518446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其他货币资金</a:t>
            </a:r>
            <a:r>
              <a:rPr lang="zh-CN" altLang="zh-CN" sz="1800" b="1" dirty="0" smtClean="0">
                <a:solidFill>
                  <a:srgbClr val="084CA1"/>
                </a:solidFill>
                <a:ea typeface="微软雅黑"/>
                <a:cs typeface="+mn-ea"/>
              </a:rPr>
              <a:t>的</a:t>
            </a:r>
            <a:r>
              <a:rPr lang="zh-CN" altLang="en-US" sz="1800" b="1" dirty="0" smtClean="0">
                <a:solidFill>
                  <a:srgbClr val="084CA1"/>
                </a:solidFill>
                <a:ea typeface="微软雅黑"/>
                <a:cs typeface="+mn-ea"/>
              </a:rPr>
              <a:t>核算</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信用证保证金</a:t>
            </a:r>
            <a:r>
              <a:rPr lang="zh-CN" altLang="zh-CN" sz="1800" b="1" dirty="0">
                <a:solidFill>
                  <a:srgbClr val="084CA1"/>
                </a:solidFill>
                <a:ea typeface="微软雅黑"/>
                <a:cs typeface="+mn-ea"/>
              </a:rPr>
              <a:t>存款</a:t>
            </a:r>
          </a:p>
        </p:txBody>
      </p:sp>
      <p:sp>
        <p:nvSpPr>
          <p:cNvPr id="22" name="TextBox 21"/>
          <p:cNvSpPr txBox="1"/>
          <p:nvPr/>
        </p:nvSpPr>
        <p:spPr>
          <a:xfrm>
            <a:off x="946920" y="1128999"/>
            <a:ext cx="2951847" cy="923330"/>
          </a:xfrm>
          <a:prstGeom prst="rect">
            <a:avLst/>
          </a:prstGeom>
          <a:solidFill>
            <a:schemeClr val="accent1">
              <a:lumMod val="40000"/>
              <a:lumOff val="60000"/>
            </a:schemeClr>
          </a:solidFill>
        </p:spPr>
        <p:txBody>
          <a:bodyPr wrap="square" rtlCol="0">
            <a:spAutoFit/>
          </a:bodyPr>
          <a:lstStyle/>
          <a:p>
            <a:pPr>
              <a:lnSpc>
                <a:spcPct val="150000"/>
              </a:lnSpc>
            </a:pPr>
            <a:r>
              <a:rPr lang="zh-CN" altLang="en-US" sz="1800" dirty="0">
                <a:latin typeface="微软雅黑" pitchFamily="34" charset="-122"/>
                <a:ea typeface="微软雅黑" pitchFamily="34" charset="-122"/>
                <a:cs typeface="+mn-ea"/>
              </a:rPr>
              <a:t>向银行交纳</a:t>
            </a:r>
            <a:r>
              <a:rPr lang="zh-CN" altLang="en-US" sz="1800" dirty="0" smtClean="0">
                <a:latin typeface="微软雅黑" pitchFamily="34" charset="-122"/>
                <a:ea typeface="微软雅黑" pitchFamily="34" charset="-122"/>
                <a:cs typeface="+mn-ea"/>
              </a:rPr>
              <a:t>保证金，取得银行退回的进账联第一联后</a:t>
            </a:r>
            <a:r>
              <a:rPr lang="en-US" altLang="zh-CN" sz="1800" dirty="0" smtClean="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cs typeface="+mn-ea"/>
            </a:endParaRPr>
          </a:p>
        </p:txBody>
      </p:sp>
      <p:sp>
        <p:nvSpPr>
          <p:cNvPr id="23" name="TextBox 22"/>
          <p:cNvSpPr txBox="1"/>
          <p:nvPr/>
        </p:nvSpPr>
        <p:spPr>
          <a:xfrm>
            <a:off x="4474831" y="1069765"/>
            <a:ext cx="4104456" cy="923330"/>
          </a:xfrm>
          <a:prstGeom prst="rect">
            <a:avLst/>
          </a:prstGeom>
          <a:noFill/>
          <a:ln>
            <a:noFill/>
          </a:ln>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借</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其他</a:t>
            </a:r>
            <a:r>
              <a:rPr lang="zh-CN" altLang="en-US" sz="1800" dirty="0">
                <a:latin typeface="微软雅黑" pitchFamily="34" charset="-122"/>
                <a:ea typeface="微软雅黑" pitchFamily="34" charset="-122"/>
                <a:cs typeface="+mn-ea"/>
              </a:rPr>
              <a:t>货币资金</a:t>
            </a:r>
            <a:r>
              <a:rPr lang="en-US" altLang="zh-CN" sz="1800" dirty="0" smtClean="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信用证</a:t>
            </a:r>
            <a:r>
              <a:rPr lang="zh-CN" altLang="en-US" sz="1800" dirty="0" smtClean="0">
                <a:latin typeface="微软雅黑" pitchFamily="34" charset="-122"/>
                <a:ea typeface="微软雅黑" pitchFamily="34" charset="-122"/>
                <a:cs typeface="+mn-ea"/>
              </a:rPr>
              <a:t>保证金</a:t>
            </a:r>
            <a:endParaRPr lang="en-US" altLang="zh-CN" sz="1800" dirty="0" smtClean="0">
              <a:latin typeface="微软雅黑" pitchFamily="34" charset="-122"/>
              <a:ea typeface="微软雅黑" pitchFamily="34" charset="-122"/>
              <a:cs typeface="+mn-ea"/>
            </a:endParaRPr>
          </a:p>
          <a:p>
            <a:pPr>
              <a:lnSpc>
                <a:spcPct val="150000"/>
              </a:lnSpc>
            </a:pPr>
            <a:r>
              <a:rPr lang="en-US" altLang="zh-CN" sz="1800" dirty="0">
                <a:latin typeface="微软雅黑" pitchFamily="34" charset="-122"/>
                <a:ea typeface="微软雅黑" pitchFamily="34" charset="-122"/>
                <a:cs typeface="+mn-ea"/>
              </a:rPr>
              <a:t> </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贷</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银行存款</a:t>
            </a:r>
            <a:endParaRPr lang="zh-CN" altLang="en-US" sz="1800" dirty="0">
              <a:latin typeface="微软雅黑" pitchFamily="34" charset="-122"/>
              <a:ea typeface="微软雅黑" pitchFamily="34" charset="-122"/>
              <a:cs typeface="+mn-ea"/>
            </a:endParaRPr>
          </a:p>
        </p:txBody>
      </p:sp>
      <p:grpSp>
        <p:nvGrpSpPr>
          <p:cNvPr id="24" name="组合 23"/>
          <p:cNvGrpSpPr/>
          <p:nvPr/>
        </p:nvGrpSpPr>
        <p:grpSpPr>
          <a:xfrm>
            <a:off x="3898439" y="1135287"/>
            <a:ext cx="4320808" cy="792286"/>
            <a:chOff x="3005751" y="2780105"/>
            <a:chExt cx="4320808" cy="792286"/>
          </a:xfrm>
        </p:grpSpPr>
        <p:sp>
          <p:nvSpPr>
            <p:cNvPr id="25" name="圆角矩形 24"/>
            <p:cNvSpPr/>
            <p:nvPr/>
          </p:nvSpPr>
          <p:spPr>
            <a:xfrm>
              <a:off x="3502754" y="2780105"/>
              <a:ext cx="3823805" cy="792286"/>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26" name="组合 25"/>
            <p:cNvGrpSpPr/>
            <p:nvPr/>
          </p:nvGrpSpPr>
          <p:grpSpPr>
            <a:xfrm>
              <a:off x="3005751" y="3155159"/>
              <a:ext cx="564247" cy="112092"/>
              <a:chOff x="4098395" y="665994"/>
              <a:chExt cx="564247" cy="112092"/>
            </a:xfrm>
          </p:grpSpPr>
          <p:cxnSp>
            <p:nvCxnSpPr>
              <p:cNvPr id="27" name="Straight Connector 14"/>
              <p:cNvCxnSpPr/>
              <p:nvPr/>
            </p:nvCxnSpPr>
            <p:spPr>
              <a:xfrm flipH="1">
                <a:off x="4098395" y="728946"/>
                <a:ext cx="49700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8" name="îṩ1íḍè"/>
              <p:cNvSpPr/>
              <p:nvPr/>
            </p:nvSpPr>
            <p:spPr bwMode="auto">
              <a:xfrm>
                <a:off x="4550550" y="665994"/>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grpSp>
      <p:sp>
        <p:nvSpPr>
          <p:cNvPr id="39" name="TextBox 38"/>
          <p:cNvSpPr txBox="1"/>
          <p:nvPr/>
        </p:nvSpPr>
        <p:spPr>
          <a:xfrm>
            <a:off x="946194" y="2493052"/>
            <a:ext cx="2952573" cy="923330"/>
          </a:xfrm>
          <a:prstGeom prst="rect">
            <a:avLst/>
          </a:prstGeom>
          <a:solidFill>
            <a:schemeClr val="accent1">
              <a:lumMod val="40000"/>
              <a:lumOff val="60000"/>
            </a:schemeClr>
          </a:solidFill>
        </p:spPr>
        <p:txBody>
          <a:bodyPr wrap="square" rtlCol="0">
            <a:spAutoFit/>
          </a:bodyPr>
          <a:lstStyle/>
          <a:p>
            <a:pPr>
              <a:lnSpc>
                <a:spcPct val="150000"/>
              </a:lnSpc>
            </a:pPr>
            <a:r>
              <a:rPr lang="zh-CN" altLang="en-US" sz="1800" dirty="0">
                <a:latin typeface="微软雅黑" pitchFamily="34" charset="-122"/>
                <a:ea typeface="微软雅黑" pitchFamily="34" charset="-122"/>
                <a:cs typeface="+mn-ea"/>
              </a:rPr>
              <a:t>根据银行转来的信用证结算凭证及有关单据列明的金额</a:t>
            </a:r>
            <a:r>
              <a:rPr lang="en-US" altLang="zh-CN" sz="1800" dirty="0" smtClean="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cs typeface="+mn-ea"/>
            </a:endParaRPr>
          </a:p>
        </p:txBody>
      </p:sp>
      <p:sp>
        <p:nvSpPr>
          <p:cNvPr id="40" name="TextBox 39"/>
          <p:cNvSpPr txBox="1"/>
          <p:nvPr/>
        </p:nvSpPr>
        <p:spPr>
          <a:xfrm>
            <a:off x="4399399" y="2306351"/>
            <a:ext cx="4179888" cy="1338828"/>
          </a:xfrm>
          <a:prstGeom prst="rect">
            <a:avLst/>
          </a:prstGeom>
          <a:noFill/>
          <a:ln>
            <a:noFill/>
          </a:ln>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借</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原材料</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材料采购</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在途物资</a:t>
            </a:r>
            <a:endParaRPr lang="en-US" altLang="zh-CN" sz="1800" dirty="0">
              <a:latin typeface="微软雅黑" pitchFamily="34" charset="-122"/>
              <a:ea typeface="微软雅黑" pitchFamily="34" charset="-122"/>
              <a:cs typeface="+mn-ea"/>
            </a:endParaRPr>
          </a:p>
          <a:p>
            <a:pPr>
              <a:lnSpc>
                <a:spcPct val="150000"/>
              </a:lnSpc>
            </a:pPr>
            <a:r>
              <a:rPr lang="zh-CN" altLang="en-US" sz="1800" dirty="0" smtClean="0">
                <a:latin typeface="微软雅黑" pitchFamily="34" charset="-122"/>
                <a:ea typeface="微软雅黑" pitchFamily="34" charset="-122"/>
                <a:cs typeface="+mn-ea"/>
              </a:rPr>
              <a:t>    应</a:t>
            </a:r>
            <a:r>
              <a:rPr lang="zh-CN" altLang="en-US" sz="1800" dirty="0">
                <a:latin typeface="微软雅黑" pitchFamily="34" charset="-122"/>
                <a:ea typeface="微软雅黑" pitchFamily="34" charset="-122"/>
                <a:cs typeface="+mn-ea"/>
              </a:rPr>
              <a:t>交税</a:t>
            </a:r>
            <a:r>
              <a:rPr lang="zh-CN" altLang="en-US" sz="1800" dirty="0" smtClean="0">
                <a:latin typeface="微软雅黑" pitchFamily="34" charset="-122"/>
                <a:ea typeface="微软雅黑" pitchFamily="34" charset="-122"/>
                <a:cs typeface="+mn-ea"/>
              </a:rPr>
              <a:t>费</a:t>
            </a:r>
            <a:r>
              <a:rPr lang="en-US" altLang="zh-CN" sz="1800" dirty="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应</a:t>
            </a:r>
            <a:r>
              <a:rPr lang="zh-CN" altLang="en-US" sz="1800" dirty="0">
                <a:latin typeface="微软雅黑" pitchFamily="34" charset="-122"/>
                <a:ea typeface="微软雅黑" pitchFamily="34" charset="-122"/>
                <a:cs typeface="+mn-ea"/>
              </a:rPr>
              <a:t>交</a:t>
            </a:r>
            <a:r>
              <a:rPr lang="zh-CN" altLang="en-US" sz="1800" dirty="0" smtClean="0">
                <a:latin typeface="微软雅黑" pitchFamily="34" charset="-122"/>
                <a:ea typeface="微软雅黑" pitchFamily="34" charset="-122"/>
                <a:cs typeface="+mn-ea"/>
              </a:rPr>
              <a:t>增值税</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进项税额</a:t>
            </a:r>
            <a:r>
              <a:rPr lang="en-US" altLang="zh-CN" sz="1800" dirty="0" smtClean="0">
                <a:latin typeface="微软雅黑" pitchFamily="34" charset="-122"/>
                <a:ea typeface="微软雅黑" pitchFamily="34" charset="-122"/>
                <a:cs typeface="+mn-ea"/>
              </a:rPr>
              <a:t>)</a:t>
            </a:r>
            <a:endParaRPr lang="en-US" altLang="zh-CN" sz="1800" dirty="0">
              <a:latin typeface="微软雅黑" pitchFamily="34" charset="-122"/>
              <a:ea typeface="微软雅黑" pitchFamily="34" charset="-122"/>
              <a:cs typeface="+mn-ea"/>
            </a:endParaRPr>
          </a:p>
          <a:p>
            <a:pPr>
              <a:lnSpc>
                <a:spcPct val="150000"/>
              </a:lnSpc>
            </a:pPr>
            <a:r>
              <a:rPr lang="zh-CN" altLang="en-US" sz="1800" dirty="0" smtClean="0">
                <a:latin typeface="微软雅黑" pitchFamily="34" charset="-122"/>
                <a:ea typeface="微软雅黑" pitchFamily="34" charset="-122"/>
                <a:cs typeface="+mn-ea"/>
              </a:rPr>
              <a:t>    贷</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其他</a:t>
            </a:r>
            <a:r>
              <a:rPr lang="zh-CN" altLang="en-US" sz="1800" dirty="0">
                <a:latin typeface="微软雅黑" pitchFamily="34" charset="-122"/>
                <a:ea typeface="微软雅黑" pitchFamily="34" charset="-122"/>
                <a:cs typeface="+mn-ea"/>
              </a:rPr>
              <a:t>货币资金</a:t>
            </a:r>
            <a:r>
              <a:rPr lang="en-US" altLang="zh-CN" sz="1800" dirty="0" smtClean="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信用证保证金</a:t>
            </a:r>
          </a:p>
        </p:txBody>
      </p:sp>
      <p:grpSp>
        <p:nvGrpSpPr>
          <p:cNvPr id="41" name="组合 40"/>
          <p:cNvGrpSpPr/>
          <p:nvPr/>
        </p:nvGrpSpPr>
        <p:grpSpPr>
          <a:xfrm>
            <a:off x="3898439" y="2384843"/>
            <a:ext cx="4536832" cy="1181844"/>
            <a:chOff x="2649614" y="2708293"/>
            <a:chExt cx="4536832" cy="1181844"/>
          </a:xfrm>
        </p:grpSpPr>
        <p:sp>
          <p:nvSpPr>
            <p:cNvPr id="42" name="圆角矩形 41"/>
            <p:cNvSpPr/>
            <p:nvPr/>
          </p:nvSpPr>
          <p:spPr>
            <a:xfrm>
              <a:off x="3161970" y="2708293"/>
              <a:ext cx="4024476" cy="1181844"/>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43" name="组合 42"/>
            <p:cNvGrpSpPr/>
            <p:nvPr/>
          </p:nvGrpSpPr>
          <p:grpSpPr>
            <a:xfrm>
              <a:off x="2649614" y="3243757"/>
              <a:ext cx="568402" cy="112092"/>
              <a:chOff x="3742258" y="754592"/>
              <a:chExt cx="568402" cy="112092"/>
            </a:xfrm>
          </p:grpSpPr>
          <p:cxnSp>
            <p:nvCxnSpPr>
              <p:cNvPr id="44" name="Straight Connector 14"/>
              <p:cNvCxnSpPr>
                <a:stCxn id="42" idx="1"/>
              </p:cNvCxnSpPr>
              <p:nvPr/>
            </p:nvCxnSpPr>
            <p:spPr>
              <a:xfrm flipH="1">
                <a:off x="3742258" y="810050"/>
                <a:ext cx="512356"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45" name="îṩ1íḍè"/>
              <p:cNvSpPr/>
              <p:nvPr/>
            </p:nvSpPr>
            <p:spPr bwMode="auto">
              <a:xfrm>
                <a:off x="4198568" y="754592"/>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grpSp>
      <p:sp>
        <p:nvSpPr>
          <p:cNvPr id="46" name="TextBox 45"/>
          <p:cNvSpPr txBox="1"/>
          <p:nvPr/>
        </p:nvSpPr>
        <p:spPr>
          <a:xfrm>
            <a:off x="946194" y="3905390"/>
            <a:ext cx="2952000" cy="923330"/>
          </a:xfrm>
          <a:prstGeom prst="rect">
            <a:avLst/>
          </a:prstGeom>
          <a:solidFill>
            <a:schemeClr val="accent1">
              <a:lumMod val="40000"/>
              <a:lumOff val="60000"/>
            </a:schemeClr>
          </a:solidFill>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实际支付后信用证有余额，或超过付款期限退还款项</a:t>
            </a:r>
            <a:r>
              <a:rPr lang="en-US" altLang="zh-CN" sz="1800" dirty="0" smtClean="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cs typeface="+mn-ea"/>
            </a:endParaRPr>
          </a:p>
        </p:txBody>
      </p:sp>
      <p:sp>
        <p:nvSpPr>
          <p:cNvPr id="47" name="TextBox 46"/>
          <p:cNvSpPr txBox="1"/>
          <p:nvPr/>
        </p:nvSpPr>
        <p:spPr>
          <a:xfrm>
            <a:off x="4402577" y="3964624"/>
            <a:ext cx="4337662" cy="923330"/>
          </a:xfrm>
          <a:prstGeom prst="rect">
            <a:avLst/>
          </a:prstGeom>
          <a:noFill/>
          <a:ln>
            <a:noFill/>
          </a:ln>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借</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银行存款</a:t>
            </a:r>
            <a:endParaRPr lang="en-US" altLang="zh-CN" sz="1800" dirty="0" smtClean="0">
              <a:latin typeface="微软雅黑" pitchFamily="34" charset="-122"/>
              <a:ea typeface="微软雅黑" pitchFamily="34" charset="-122"/>
              <a:cs typeface="+mn-ea"/>
            </a:endParaRPr>
          </a:p>
          <a:p>
            <a:pPr>
              <a:lnSpc>
                <a:spcPct val="150000"/>
              </a:lnSpc>
            </a:pPr>
            <a:r>
              <a:rPr lang="zh-CN" altLang="en-US" sz="1800" dirty="0" smtClean="0">
                <a:latin typeface="微软雅黑" pitchFamily="34" charset="-122"/>
                <a:ea typeface="微软雅黑" pitchFamily="34" charset="-122"/>
                <a:cs typeface="+mn-ea"/>
              </a:rPr>
              <a:t>      贷</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其他</a:t>
            </a:r>
            <a:r>
              <a:rPr lang="zh-CN" altLang="en-US" sz="1800" dirty="0">
                <a:latin typeface="微软雅黑" pitchFamily="34" charset="-122"/>
                <a:ea typeface="微软雅黑" pitchFamily="34" charset="-122"/>
                <a:cs typeface="+mn-ea"/>
              </a:rPr>
              <a:t>货币资金</a:t>
            </a:r>
            <a:r>
              <a:rPr lang="en-US" altLang="zh-CN" sz="1800" dirty="0" smtClean="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信用证保证金</a:t>
            </a:r>
          </a:p>
        </p:txBody>
      </p:sp>
      <p:grpSp>
        <p:nvGrpSpPr>
          <p:cNvPr id="48" name="组合 47"/>
          <p:cNvGrpSpPr/>
          <p:nvPr/>
        </p:nvGrpSpPr>
        <p:grpSpPr>
          <a:xfrm>
            <a:off x="3898522" y="3964624"/>
            <a:ext cx="4680765" cy="896276"/>
            <a:chOff x="2633816" y="2757815"/>
            <a:chExt cx="4680765" cy="896276"/>
          </a:xfrm>
        </p:grpSpPr>
        <p:sp>
          <p:nvSpPr>
            <p:cNvPr id="49" name="圆角矩形 48"/>
            <p:cNvSpPr/>
            <p:nvPr/>
          </p:nvSpPr>
          <p:spPr>
            <a:xfrm>
              <a:off x="3150574" y="2757815"/>
              <a:ext cx="4164007" cy="896276"/>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50" name="组合 49"/>
            <p:cNvGrpSpPr/>
            <p:nvPr/>
          </p:nvGrpSpPr>
          <p:grpSpPr>
            <a:xfrm>
              <a:off x="2633816" y="3155159"/>
              <a:ext cx="572805" cy="112092"/>
              <a:chOff x="3726460" y="665994"/>
              <a:chExt cx="572805" cy="112092"/>
            </a:xfrm>
          </p:grpSpPr>
          <p:cxnSp>
            <p:nvCxnSpPr>
              <p:cNvPr id="51" name="Straight Connector 14"/>
              <p:cNvCxnSpPr/>
              <p:nvPr/>
            </p:nvCxnSpPr>
            <p:spPr>
              <a:xfrm flipH="1">
                <a:off x="3726460" y="722040"/>
                <a:ext cx="460712"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56" name="îṩ1íḍè"/>
              <p:cNvSpPr/>
              <p:nvPr/>
            </p:nvSpPr>
            <p:spPr bwMode="auto">
              <a:xfrm>
                <a:off x="4187173" y="665994"/>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grpSp>
    </p:spTree>
    <p:custDataLst>
      <p:tags r:id="rId1"/>
    </p:custDataLst>
    <p:extLst>
      <p:ext uri="{BB962C8B-B14F-4D97-AF65-F5344CB8AC3E}">
        <p14:creationId xmlns:p14="http://schemas.microsoft.com/office/powerpoint/2010/main" val="87197852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42201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其他货币资金</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8" name="矩形 37"/>
          <p:cNvSpPr/>
          <p:nvPr/>
        </p:nvSpPr>
        <p:spPr>
          <a:xfrm>
            <a:off x="1421259" y="649144"/>
            <a:ext cx="4491967"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其他货币资金</a:t>
            </a:r>
            <a:r>
              <a:rPr lang="zh-CN" altLang="zh-CN" sz="1800" b="1" dirty="0" smtClean="0">
                <a:solidFill>
                  <a:srgbClr val="084CA1"/>
                </a:solidFill>
                <a:ea typeface="微软雅黑"/>
                <a:cs typeface="+mn-ea"/>
              </a:rPr>
              <a:t>的</a:t>
            </a:r>
            <a:r>
              <a:rPr lang="zh-CN" altLang="en-US"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存出投资款</a:t>
            </a:r>
            <a:endParaRPr lang="zh-CN" altLang="zh-CN" sz="1800" b="1" dirty="0">
              <a:solidFill>
                <a:srgbClr val="084CA1"/>
              </a:solidFill>
              <a:ea typeface="微软雅黑"/>
              <a:cs typeface="+mn-ea"/>
            </a:endParaRPr>
          </a:p>
        </p:txBody>
      </p:sp>
      <p:sp>
        <p:nvSpPr>
          <p:cNvPr id="29" name="TextBox 28"/>
          <p:cNvSpPr txBox="1"/>
          <p:nvPr/>
        </p:nvSpPr>
        <p:spPr>
          <a:xfrm>
            <a:off x="1043608" y="1745138"/>
            <a:ext cx="2988000" cy="507831"/>
          </a:xfrm>
          <a:prstGeom prst="rect">
            <a:avLst/>
          </a:prstGeom>
          <a:solidFill>
            <a:schemeClr val="accent1">
              <a:lumMod val="40000"/>
              <a:lumOff val="60000"/>
            </a:schemeClr>
          </a:solidFill>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企业将</a:t>
            </a:r>
            <a:r>
              <a:rPr lang="zh-CN" altLang="en-US" sz="1800" dirty="0">
                <a:latin typeface="微软雅黑" pitchFamily="34" charset="-122"/>
                <a:ea typeface="微软雅黑" pitchFamily="34" charset="-122"/>
                <a:cs typeface="+mn-ea"/>
              </a:rPr>
              <a:t>款项存入</a:t>
            </a:r>
            <a:r>
              <a:rPr lang="zh-CN" altLang="en-US" sz="1800" dirty="0" smtClean="0">
                <a:latin typeface="微软雅黑" pitchFamily="34" charset="-122"/>
                <a:ea typeface="微软雅黑" pitchFamily="34" charset="-122"/>
                <a:cs typeface="+mn-ea"/>
              </a:rPr>
              <a:t>证券公司 </a:t>
            </a:r>
            <a:r>
              <a:rPr lang="en-US" altLang="zh-CN" sz="1800" dirty="0" smtClean="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cs typeface="+mn-ea"/>
            </a:endParaRPr>
          </a:p>
        </p:txBody>
      </p:sp>
      <p:sp>
        <p:nvSpPr>
          <p:cNvPr id="30" name="TextBox 29"/>
          <p:cNvSpPr txBox="1"/>
          <p:nvPr/>
        </p:nvSpPr>
        <p:spPr>
          <a:xfrm>
            <a:off x="4572000" y="1491630"/>
            <a:ext cx="4104456" cy="923330"/>
          </a:xfrm>
          <a:prstGeom prst="rect">
            <a:avLst/>
          </a:prstGeom>
          <a:noFill/>
          <a:ln>
            <a:noFill/>
          </a:ln>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借</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其他</a:t>
            </a:r>
            <a:r>
              <a:rPr lang="zh-CN" altLang="en-US" sz="1800" dirty="0">
                <a:latin typeface="微软雅黑" pitchFamily="34" charset="-122"/>
                <a:ea typeface="微软雅黑" pitchFamily="34" charset="-122"/>
                <a:cs typeface="+mn-ea"/>
              </a:rPr>
              <a:t>货币资金</a:t>
            </a:r>
            <a:r>
              <a:rPr lang="en-US" altLang="zh-CN" sz="1800" dirty="0" smtClean="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存出投资</a:t>
            </a:r>
            <a:r>
              <a:rPr lang="zh-CN" altLang="en-US" sz="1800" dirty="0" smtClean="0">
                <a:latin typeface="微软雅黑" pitchFamily="34" charset="-122"/>
                <a:ea typeface="微软雅黑" pitchFamily="34" charset="-122"/>
                <a:cs typeface="+mn-ea"/>
              </a:rPr>
              <a:t>款</a:t>
            </a:r>
            <a:endParaRPr lang="en-US" altLang="zh-CN" sz="1800" dirty="0">
              <a:latin typeface="微软雅黑" pitchFamily="34" charset="-122"/>
              <a:ea typeface="微软雅黑" pitchFamily="34" charset="-122"/>
              <a:cs typeface="+mn-ea"/>
            </a:endParaRPr>
          </a:p>
          <a:p>
            <a:pPr>
              <a:lnSpc>
                <a:spcPct val="150000"/>
              </a:lnSpc>
            </a:pP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贷</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银行存款</a:t>
            </a:r>
            <a:endParaRPr lang="zh-CN" altLang="en-US" sz="1800" dirty="0">
              <a:latin typeface="微软雅黑" pitchFamily="34" charset="-122"/>
              <a:ea typeface="微软雅黑" pitchFamily="34" charset="-122"/>
              <a:cs typeface="+mn-ea"/>
            </a:endParaRPr>
          </a:p>
        </p:txBody>
      </p:sp>
      <p:grpSp>
        <p:nvGrpSpPr>
          <p:cNvPr id="31" name="组合 30"/>
          <p:cNvGrpSpPr/>
          <p:nvPr/>
        </p:nvGrpSpPr>
        <p:grpSpPr>
          <a:xfrm>
            <a:off x="4031280" y="1563638"/>
            <a:ext cx="4141120" cy="792286"/>
            <a:chOff x="3005751" y="2780105"/>
            <a:chExt cx="4141120" cy="792286"/>
          </a:xfrm>
        </p:grpSpPr>
        <p:sp>
          <p:nvSpPr>
            <p:cNvPr id="32" name="圆角矩形 31"/>
            <p:cNvSpPr/>
            <p:nvPr/>
          </p:nvSpPr>
          <p:spPr>
            <a:xfrm>
              <a:off x="3502754" y="2780105"/>
              <a:ext cx="3644117" cy="792286"/>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33" name="组合 32"/>
            <p:cNvGrpSpPr/>
            <p:nvPr/>
          </p:nvGrpSpPr>
          <p:grpSpPr>
            <a:xfrm>
              <a:off x="3005751" y="3155159"/>
              <a:ext cx="564247" cy="112092"/>
              <a:chOff x="4098395" y="665994"/>
              <a:chExt cx="564247" cy="112092"/>
            </a:xfrm>
          </p:grpSpPr>
          <p:cxnSp>
            <p:nvCxnSpPr>
              <p:cNvPr id="34" name="Straight Connector 14"/>
              <p:cNvCxnSpPr/>
              <p:nvPr/>
            </p:nvCxnSpPr>
            <p:spPr>
              <a:xfrm flipH="1">
                <a:off x="4098395" y="728946"/>
                <a:ext cx="49700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5" name="îṩ1íḍè"/>
              <p:cNvSpPr/>
              <p:nvPr/>
            </p:nvSpPr>
            <p:spPr bwMode="auto">
              <a:xfrm>
                <a:off x="4550550" y="665994"/>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grpSp>
      <p:sp>
        <p:nvSpPr>
          <p:cNvPr id="36" name="TextBox 35"/>
          <p:cNvSpPr txBox="1"/>
          <p:nvPr/>
        </p:nvSpPr>
        <p:spPr>
          <a:xfrm>
            <a:off x="1043363" y="3211130"/>
            <a:ext cx="2952000" cy="507831"/>
          </a:xfrm>
          <a:prstGeom prst="rect">
            <a:avLst/>
          </a:prstGeom>
          <a:solidFill>
            <a:schemeClr val="accent1">
              <a:lumMod val="40000"/>
              <a:lumOff val="60000"/>
            </a:schemeClr>
          </a:solidFill>
        </p:spPr>
        <p:txBody>
          <a:bodyPr wrap="square" rtlCol="0">
            <a:spAutoFit/>
          </a:bodyPr>
          <a:lstStyle/>
          <a:p>
            <a:pPr algn="ctr">
              <a:lnSpc>
                <a:spcPct val="150000"/>
              </a:lnSpc>
              <a:defRPr/>
            </a:pPr>
            <a:r>
              <a:rPr lang="zh-CN" altLang="en-US" sz="1800" dirty="0">
                <a:latin typeface="微软雅黑" pitchFamily="34" charset="-122"/>
                <a:ea typeface="微软雅黑" pitchFamily="34" charset="-122"/>
                <a:cs typeface="+mn-ea"/>
              </a:rPr>
              <a:t>购买股票、债券等时</a:t>
            </a:r>
          </a:p>
        </p:txBody>
      </p:sp>
      <p:sp>
        <p:nvSpPr>
          <p:cNvPr id="37" name="TextBox 36"/>
          <p:cNvSpPr txBox="1"/>
          <p:nvPr/>
        </p:nvSpPr>
        <p:spPr>
          <a:xfrm>
            <a:off x="4499746" y="3009114"/>
            <a:ext cx="4337662" cy="923330"/>
          </a:xfrm>
          <a:prstGeom prst="rect">
            <a:avLst/>
          </a:prstGeom>
          <a:noFill/>
          <a:ln>
            <a:noFill/>
          </a:ln>
        </p:spPr>
        <p:txBody>
          <a:bodyPr wrap="square" rtlCol="0">
            <a:spAutoFit/>
          </a:bodyPr>
          <a:lstStyle/>
          <a:p>
            <a:pPr>
              <a:lnSpc>
                <a:spcPct val="150000"/>
              </a:lnSpc>
            </a:pPr>
            <a:r>
              <a:rPr lang="zh-CN" altLang="en-US" sz="1800" dirty="0">
                <a:latin typeface="微软雅黑" pitchFamily="34" charset="-122"/>
                <a:ea typeface="微软雅黑" pitchFamily="34" charset="-122"/>
                <a:cs typeface="+mn-ea"/>
              </a:rPr>
              <a:t>借：交易性金融资产</a:t>
            </a:r>
          </a:p>
          <a:p>
            <a:pPr>
              <a:lnSpc>
                <a:spcPct val="150000"/>
              </a:lnSpc>
            </a:pPr>
            <a:r>
              <a:rPr lang="zh-CN" altLang="en-US" sz="1800" dirty="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     贷</a:t>
            </a:r>
            <a:r>
              <a:rPr lang="zh-CN" altLang="en-US" sz="1800" dirty="0">
                <a:latin typeface="微软雅黑" pitchFamily="34" charset="-122"/>
                <a:ea typeface="微软雅黑" pitchFamily="34" charset="-122"/>
                <a:cs typeface="+mn-ea"/>
              </a:rPr>
              <a:t>： 其他货币资金</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存出投资款</a:t>
            </a:r>
          </a:p>
        </p:txBody>
      </p:sp>
      <p:grpSp>
        <p:nvGrpSpPr>
          <p:cNvPr id="52" name="组合 51"/>
          <p:cNvGrpSpPr/>
          <p:nvPr/>
        </p:nvGrpSpPr>
        <p:grpSpPr>
          <a:xfrm>
            <a:off x="3995691" y="3009114"/>
            <a:ext cx="4841717" cy="896276"/>
            <a:chOff x="2633816" y="2757815"/>
            <a:chExt cx="4841717" cy="896276"/>
          </a:xfrm>
        </p:grpSpPr>
        <p:sp>
          <p:nvSpPr>
            <p:cNvPr id="53" name="圆角矩形 52"/>
            <p:cNvSpPr/>
            <p:nvPr/>
          </p:nvSpPr>
          <p:spPr>
            <a:xfrm>
              <a:off x="3150574" y="2757815"/>
              <a:ext cx="4324959" cy="896276"/>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54" name="组合 53"/>
            <p:cNvGrpSpPr/>
            <p:nvPr/>
          </p:nvGrpSpPr>
          <p:grpSpPr>
            <a:xfrm>
              <a:off x="2633816" y="3155159"/>
              <a:ext cx="572805" cy="112092"/>
              <a:chOff x="3726460" y="665994"/>
              <a:chExt cx="572805" cy="112092"/>
            </a:xfrm>
          </p:grpSpPr>
          <p:cxnSp>
            <p:nvCxnSpPr>
              <p:cNvPr id="55" name="Straight Connector 14"/>
              <p:cNvCxnSpPr/>
              <p:nvPr/>
            </p:nvCxnSpPr>
            <p:spPr>
              <a:xfrm flipH="1">
                <a:off x="3726460" y="722040"/>
                <a:ext cx="460712"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57" name="îṩ1íḍè"/>
              <p:cNvSpPr/>
              <p:nvPr/>
            </p:nvSpPr>
            <p:spPr bwMode="auto">
              <a:xfrm>
                <a:off x="4187173" y="665994"/>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grpSp>
    </p:spTree>
    <p:custDataLst>
      <p:tags r:id="rId1"/>
    </p:custDataLst>
    <p:extLst>
      <p:ext uri="{BB962C8B-B14F-4D97-AF65-F5344CB8AC3E}">
        <p14:creationId xmlns:p14="http://schemas.microsoft.com/office/powerpoint/2010/main" val="77746013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42201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其他货币资金</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6" name="矩形 5"/>
          <p:cNvSpPr/>
          <p:nvPr/>
        </p:nvSpPr>
        <p:spPr>
          <a:xfrm>
            <a:off x="972849" y="1456549"/>
            <a:ext cx="6657592"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企业向证券公司划出款项</a:t>
            </a:r>
            <a:r>
              <a:rPr lang="en-US" altLang="zh-CN" sz="1800" b="1" dirty="0">
                <a:solidFill>
                  <a:srgbClr val="084CA1"/>
                </a:solidFill>
                <a:latin typeface="微软雅黑" pitchFamily="34" charset="-122"/>
                <a:ea typeface="微软雅黑" pitchFamily="34" charset="-122"/>
              </a:rPr>
              <a:t>500 000</a:t>
            </a:r>
            <a:r>
              <a:rPr lang="zh-CN" altLang="zh-CN" sz="1800" b="1" dirty="0">
                <a:solidFill>
                  <a:srgbClr val="084CA1"/>
                </a:solidFill>
                <a:latin typeface="微软雅黑" pitchFamily="34" charset="-122"/>
                <a:ea typeface="微软雅黑" pitchFamily="34" charset="-122"/>
              </a:rPr>
              <a:t>元，拟购买股票。划出款项时</a:t>
            </a:r>
            <a:r>
              <a:rPr lang="en-US" altLang="zh-CN" sz="1800" b="1" dirty="0">
                <a:solidFill>
                  <a:srgbClr val="084CA1"/>
                </a:solidFill>
                <a:latin typeface="微软雅黑" pitchFamily="34" charset="-122"/>
                <a:ea typeface="微软雅黑" pitchFamily="34" charset="-122"/>
              </a:rPr>
              <a:t>:</a:t>
            </a:r>
            <a:endParaRPr lang="zh-CN" altLang="zh-CN" sz="1800" b="1" dirty="0">
              <a:solidFill>
                <a:srgbClr val="084CA1"/>
              </a:solidFill>
              <a:latin typeface="微软雅黑" pitchFamily="34" charset="-122"/>
              <a:ea typeface="微软雅黑" pitchFamily="34" charset="-122"/>
            </a:endParaRPr>
          </a:p>
        </p:txBody>
      </p:sp>
      <p:sp>
        <p:nvSpPr>
          <p:cNvPr id="7" name="矩形 6"/>
          <p:cNvSpPr/>
          <p:nvPr/>
        </p:nvSpPr>
        <p:spPr>
          <a:xfrm>
            <a:off x="972847" y="3565549"/>
            <a:ext cx="7115378"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　　借</a:t>
            </a:r>
            <a:r>
              <a:rPr lang="zh-CN"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交易性金融资产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其他货币资金</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存出投资款</a:t>
            </a:r>
            <a:r>
              <a:rPr lang="en-US" altLang="zh-CN" sz="1800" dirty="0">
                <a:latin typeface="微软雅黑" pitchFamily="34" charset="-122"/>
                <a:ea typeface="微软雅黑" pitchFamily="34" charset="-122"/>
              </a:rPr>
              <a:t>                 500 000</a:t>
            </a:r>
            <a:endParaRPr lang="zh-CN" altLang="zh-CN" sz="1800" dirty="0">
              <a:latin typeface="微软雅黑" pitchFamily="34" charset="-122"/>
              <a:ea typeface="微软雅黑" pitchFamily="34" charset="-122"/>
            </a:endParaRPr>
          </a:p>
        </p:txBody>
      </p:sp>
      <p:sp>
        <p:nvSpPr>
          <p:cNvPr id="9" name="矩形 8"/>
          <p:cNvSpPr/>
          <p:nvPr/>
        </p:nvSpPr>
        <p:spPr>
          <a:xfrm>
            <a:off x="972849" y="3056753"/>
            <a:ext cx="1569660" cy="458908"/>
          </a:xfrm>
          <a:prstGeom prst="rect">
            <a:avLst/>
          </a:prstGeom>
        </p:spPr>
        <p:txBody>
          <a:bodyPr wrap="non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购买股票时</a:t>
            </a:r>
            <a:r>
              <a:rPr lang="zh-CN" altLang="zh-CN" sz="1800" b="1" dirty="0" smtClean="0">
                <a:solidFill>
                  <a:srgbClr val="084CA1"/>
                </a:solidFill>
                <a:latin typeface="微软雅黑" pitchFamily="34" charset="-122"/>
                <a:ea typeface="微软雅黑" pitchFamily="34" charset="-122"/>
              </a:rPr>
              <a:t>：</a:t>
            </a:r>
            <a:endParaRPr lang="zh-CN" altLang="zh-CN" sz="1800" b="1" dirty="0">
              <a:solidFill>
                <a:srgbClr val="084CA1"/>
              </a:solidFill>
              <a:latin typeface="微软雅黑" pitchFamily="34" charset="-122"/>
              <a:ea typeface="微软雅黑" pitchFamily="34" charset="-122"/>
            </a:endParaRPr>
          </a:p>
        </p:txBody>
      </p:sp>
      <p:sp>
        <p:nvSpPr>
          <p:cNvPr id="12" name="矩形 11"/>
          <p:cNvSpPr/>
          <p:nvPr/>
        </p:nvSpPr>
        <p:spPr>
          <a:xfrm>
            <a:off x="972847" y="1998582"/>
            <a:ext cx="7011321"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　　借：其他货币资金——存出投资款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500 000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500 000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351040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42201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其他货币资金</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8" name="矩形 37"/>
          <p:cNvSpPr/>
          <p:nvPr/>
        </p:nvSpPr>
        <p:spPr>
          <a:xfrm>
            <a:off x="1421259" y="649144"/>
            <a:ext cx="426113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其他货币资金</a:t>
            </a:r>
            <a:r>
              <a:rPr lang="zh-CN" altLang="zh-CN" sz="1800" b="1" dirty="0" smtClean="0">
                <a:solidFill>
                  <a:srgbClr val="084CA1"/>
                </a:solidFill>
                <a:ea typeface="微软雅黑"/>
                <a:cs typeface="+mn-ea"/>
              </a:rPr>
              <a:t>的</a:t>
            </a:r>
            <a:r>
              <a:rPr lang="zh-CN" altLang="en-US"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外埠存款</a:t>
            </a:r>
            <a:endParaRPr lang="zh-CN" altLang="zh-CN" sz="1800" b="1" dirty="0">
              <a:solidFill>
                <a:srgbClr val="084CA1"/>
              </a:solidFill>
              <a:ea typeface="微软雅黑"/>
              <a:cs typeface="+mn-ea"/>
            </a:endParaRPr>
          </a:p>
        </p:txBody>
      </p:sp>
      <p:sp>
        <p:nvSpPr>
          <p:cNvPr id="22" name="TextBox 21"/>
          <p:cNvSpPr txBox="1"/>
          <p:nvPr/>
        </p:nvSpPr>
        <p:spPr>
          <a:xfrm>
            <a:off x="827584" y="1487855"/>
            <a:ext cx="4320000" cy="507831"/>
          </a:xfrm>
          <a:prstGeom prst="rect">
            <a:avLst/>
          </a:prstGeom>
          <a:solidFill>
            <a:schemeClr val="accent1">
              <a:lumMod val="40000"/>
              <a:lumOff val="60000"/>
            </a:schemeClr>
          </a:solidFill>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将</a:t>
            </a:r>
            <a:r>
              <a:rPr lang="zh-CN" altLang="en-US" sz="1800" dirty="0">
                <a:latin typeface="微软雅黑" pitchFamily="34" charset="-122"/>
                <a:ea typeface="微软雅黑" pitchFamily="34" charset="-122"/>
                <a:cs typeface="+mn-ea"/>
              </a:rPr>
              <a:t>款项委托当地银行汇往采购地开立专</a:t>
            </a:r>
            <a:r>
              <a:rPr lang="zh-CN" altLang="en-US" sz="1800" dirty="0" smtClean="0">
                <a:latin typeface="微软雅黑" pitchFamily="34" charset="-122"/>
                <a:ea typeface="微软雅黑" pitchFamily="34" charset="-122"/>
                <a:cs typeface="+mn-ea"/>
              </a:rPr>
              <a:t>户</a:t>
            </a:r>
            <a:r>
              <a:rPr lang="en-US" altLang="zh-CN" sz="1800" dirty="0" smtClean="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cs typeface="+mn-ea"/>
            </a:endParaRPr>
          </a:p>
        </p:txBody>
      </p:sp>
      <p:sp>
        <p:nvSpPr>
          <p:cNvPr id="23" name="TextBox 22"/>
          <p:cNvSpPr txBox="1"/>
          <p:nvPr/>
        </p:nvSpPr>
        <p:spPr>
          <a:xfrm>
            <a:off x="5364088" y="1216372"/>
            <a:ext cx="3456384" cy="923330"/>
          </a:xfrm>
          <a:prstGeom prst="rect">
            <a:avLst/>
          </a:prstGeom>
          <a:noFill/>
          <a:ln>
            <a:noFill/>
          </a:ln>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借</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其他</a:t>
            </a:r>
            <a:r>
              <a:rPr lang="zh-CN" altLang="en-US" sz="1800" dirty="0">
                <a:latin typeface="微软雅黑" pitchFamily="34" charset="-122"/>
                <a:ea typeface="微软雅黑" pitchFamily="34" charset="-122"/>
                <a:cs typeface="+mn-ea"/>
              </a:rPr>
              <a:t>货币资金</a:t>
            </a:r>
            <a:r>
              <a:rPr lang="en-US" altLang="zh-CN" sz="1800" dirty="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外埠存款</a:t>
            </a:r>
            <a:endParaRPr lang="en-US" altLang="zh-CN" sz="1800" dirty="0" smtClean="0">
              <a:latin typeface="微软雅黑" pitchFamily="34" charset="-122"/>
              <a:ea typeface="微软雅黑" pitchFamily="34" charset="-122"/>
              <a:cs typeface="+mn-ea"/>
            </a:endParaRPr>
          </a:p>
          <a:p>
            <a:pPr>
              <a:lnSpc>
                <a:spcPct val="150000"/>
              </a:lnSpc>
            </a:pPr>
            <a:r>
              <a:rPr lang="zh-CN" altLang="en-US" sz="1800" dirty="0" smtClean="0">
                <a:latin typeface="微软雅黑" pitchFamily="34" charset="-122"/>
                <a:ea typeface="微软雅黑" pitchFamily="34" charset="-122"/>
                <a:cs typeface="+mn-ea"/>
              </a:rPr>
              <a:t>     贷</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银行存款</a:t>
            </a:r>
            <a:endParaRPr lang="zh-CN" altLang="en-US" sz="1800" dirty="0">
              <a:latin typeface="微软雅黑" pitchFamily="34" charset="-122"/>
              <a:ea typeface="微软雅黑" pitchFamily="34" charset="-122"/>
              <a:cs typeface="+mn-ea"/>
            </a:endParaRPr>
          </a:p>
        </p:txBody>
      </p:sp>
      <p:grpSp>
        <p:nvGrpSpPr>
          <p:cNvPr id="24" name="组合 23"/>
          <p:cNvGrpSpPr/>
          <p:nvPr/>
        </p:nvGrpSpPr>
        <p:grpSpPr>
          <a:xfrm>
            <a:off x="5147584" y="1281894"/>
            <a:ext cx="3518850" cy="792286"/>
            <a:chOff x="3294111" y="2780105"/>
            <a:chExt cx="3518850" cy="792286"/>
          </a:xfrm>
        </p:grpSpPr>
        <p:sp>
          <p:nvSpPr>
            <p:cNvPr id="25" name="圆角矩形 24"/>
            <p:cNvSpPr/>
            <p:nvPr/>
          </p:nvSpPr>
          <p:spPr>
            <a:xfrm>
              <a:off x="3502754" y="2780105"/>
              <a:ext cx="3310207" cy="792286"/>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26" name="组合 25"/>
            <p:cNvGrpSpPr/>
            <p:nvPr/>
          </p:nvGrpSpPr>
          <p:grpSpPr>
            <a:xfrm>
              <a:off x="3294111" y="3155159"/>
              <a:ext cx="275887" cy="112092"/>
              <a:chOff x="4386755" y="665994"/>
              <a:chExt cx="275887" cy="112092"/>
            </a:xfrm>
          </p:grpSpPr>
          <p:cxnSp>
            <p:nvCxnSpPr>
              <p:cNvPr id="27" name="Straight Connector 14"/>
              <p:cNvCxnSpPr/>
              <p:nvPr/>
            </p:nvCxnSpPr>
            <p:spPr>
              <a:xfrm flipH="1">
                <a:off x="4386755" y="728946"/>
                <a:ext cx="208643" cy="1369"/>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8" name="îṩ1íḍè"/>
              <p:cNvSpPr/>
              <p:nvPr/>
            </p:nvSpPr>
            <p:spPr bwMode="auto">
              <a:xfrm>
                <a:off x="4550550" y="665994"/>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grpSp>
      <p:sp>
        <p:nvSpPr>
          <p:cNvPr id="39" name="TextBox 38"/>
          <p:cNvSpPr txBox="1"/>
          <p:nvPr/>
        </p:nvSpPr>
        <p:spPr>
          <a:xfrm>
            <a:off x="1259632" y="2424506"/>
            <a:ext cx="3168597" cy="923330"/>
          </a:xfrm>
          <a:prstGeom prst="rect">
            <a:avLst/>
          </a:prstGeom>
          <a:solidFill>
            <a:schemeClr val="accent1">
              <a:lumMod val="40000"/>
              <a:lumOff val="60000"/>
            </a:schemeClr>
          </a:solidFill>
        </p:spPr>
        <p:txBody>
          <a:bodyPr wrap="square" rtlCol="0">
            <a:spAutoFit/>
          </a:bodyPr>
          <a:lstStyle/>
          <a:p>
            <a:pPr>
              <a:lnSpc>
                <a:spcPct val="150000"/>
              </a:lnSpc>
            </a:pPr>
            <a:r>
              <a:rPr lang="zh-CN" altLang="en-US" sz="1800" dirty="0">
                <a:latin typeface="微软雅黑" pitchFamily="34" charset="-122"/>
                <a:ea typeface="微软雅黑" pitchFamily="34" charset="-122"/>
                <a:cs typeface="+mn-ea"/>
              </a:rPr>
              <a:t>外出采购人员报销用外埠存款支付材料的采购货款等款项</a:t>
            </a:r>
            <a:r>
              <a:rPr lang="en-US" altLang="zh-CN" sz="1800" dirty="0" smtClean="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cs typeface="+mn-ea"/>
            </a:endParaRPr>
          </a:p>
        </p:txBody>
      </p:sp>
      <p:sp>
        <p:nvSpPr>
          <p:cNvPr id="40" name="TextBox 39"/>
          <p:cNvSpPr txBox="1"/>
          <p:nvPr/>
        </p:nvSpPr>
        <p:spPr>
          <a:xfrm>
            <a:off x="4800972" y="2241034"/>
            <a:ext cx="3816424" cy="1338828"/>
          </a:xfrm>
          <a:prstGeom prst="rect">
            <a:avLst/>
          </a:prstGeom>
          <a:noFill/>
          <a:ln>
            <a:noFill/>
          </a:ln>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借</a:t>
            </a:r>
            <a:r>
              <a:rPr lang="en-US" altLang="zh-CN" sz="1800" dirty="0" smtClean="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原材料</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材料采购</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在途物资</a:t>
            </a:r>
            <a:endParaRPr lang="en-US" altLang="zh-CN" sz="1800" dirty="0">
              <a:latin typeface="微软雅黑" pitchFamily="34" charset="-122"/>
              <a:ea typeface="微软雅黑" pitchFamily="34" charset="-122"/>
              <a:cs typeface="+mn-ea"/>
            </a:endParaRPr>
          </a:p>
          <a:p>
            <a:pPr>
              <a:lnSpc>
                <a:spcPct val="150000"/>
              </a:lnSpc>
            </a:pPr>
            <a:r>
              <a:rPr lang="zh-CN" altLang="en-US" sz="1800" dirty="0" smtClean="0">
                <a:latin typeface="微软雅黑" pitchFamily="34" charset="-122"/>
                <a:ea typeface="微软雅黑" pitchFamily="34" charset="-122"/>
                <a:cs typeface="+mn-ea"/>
              </a:rPr>
              <a:t>    应</a:t>
            </a:r>
            <a:r>
              <a:rPr lang="zh-CN" altLang="en-US" sz="1800" dirty="0">
                <a:latin typeface="微软雅黑" pitchFamily="34" charset="-122"/>
                <a:ea typeface="微软雅黑" pitchFamily="34" charset="-122"/>
                <a:cs typeface="+mn-ea"/>
              </a:rPr>
              <a:t>交税</a:t>
            </a:r>
            <a:r>
              <a:rPr lang="zh-CN" altLang="en-US" sz="1800" dirty="0" smtClean="0">
                <a:latin typeface="微软雅黑" pitchFamily="34" charset="-122"/>
                <a:ea typeface="微软雅黑" pitchFamily="34" charset="-122"/>
                <a:cs typeface="+mn-ea"/>
              </a:rPr>
              <a:t>费</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应</a:t>
            </a:r>
            <a:r>
              <a:rPr lang="zh-CN" altLang="en-US" sz="1800" dirty="0">
                <a:latin typeface="微软雅黑" pitchFamily="34" charset="-122"/>
                <a:ea typeface="微软雅黑" pitchFamily="34" charset="-122"/>
                <a:cs typeface="+mn-ea"/>
              </a:rPr>
              <a:t>交</a:t>
            </a:r>
            <a:r>
              <a:rPr lang="zh-CN" altLang="en-US" sz="1800" dirty="0" smtClean="0">
                <a:latin typeface="微软雅黑" pitchFamily="34" charset="-122"/>
                <a:ea typeface="微软雅黑" pitchFamily="34" charset="-122"/>
                <a:cs typeface="+mn-ea"/>
              </a:rPr>
              <a:t>增值税</a:t>
            </a:r>
            <a:r>
              <a:rPr lang="en-US" altLang="zh-CN" sz="1800" dirty="0" smtClean="0">
                <a:latin typeface="微软雅黑" pitchFamily="34" charset="-122"/>
                <a:ea typeface="微软雅黑" pitchFamily="34" charset="-122"/>
                <a:cs typeface="+mn-ea"/>
              </a:rPr>
              <a:t>(</a:t>
            </a:r>
            <a:r>
              <a:rPr lang="zh-CN" altLang="en-US" sz="1800" dirty="0" smtClean="0">
                <a:latin typeface="微软雅黑" pitchFamily="34" charset="-122"/>
                <a:ea typeface="微软雅黑" pitchFamily="34" charset="-122"/>
                <a:cs typeface="+mn-ea"/>
              </a:rPr>
              <a:t>进项税额</a:t>
            </a:r>
            <a:r>
              <a:rPr lang="en-US" altLang="zh-CN" sz="1800" dirty="0" smtClean="0">
                <a:latin typeface="微软雅黑" pitchFamily="34" charset="-122"/>
                <a:ea typeface="微软雅黑" pitchFamily="34" charset="-122"/>
                <a:cs typeface="+mn-ea"/>
              </a:rPr>
              <a:t>)</a:t>
            </a:r>
            <a:endParaRPr lang="en-US" altLang="zh-CN" sz="1800" dirty="0">
              <a:latin typeface="微软雅黑" pitchFamily="34" charset="-122"/>
              <a:ea typeface="微软雅黑" pitchFamily="34" charset="-122"/>
              <a:cs typeface="+mn-ea"/>
            </a:endParaRPr>
          </a:p>
          <a:p>
            <a:pPr>
              <a:lnSpc>
                <a:spcPct val="150000"/>
              </a:lnSpc>
            </a:pPr>
            <a:r>
              <a:rPr lang="zh-CN" altLang="en-US" sz="1800" dirty="0" smtClean="0">
                <a:latin typeface="微软雅黑" pitchFamily="34" charset="-122"/>
                <a:ea typeface="微软雅黑" pitchFamily="34" charset="-122"/>
                <a:cs typeface="+mn-ea"/>
              </a:rPr>
              <a:t>    贷</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其他</a:t>
            </a:r>
            <a:r>
              <a:rPr lang="zh-CN" altLang="en-US" sz="1800" dirty="0">
                <a:latin typeface="微软雅黑" pitchFamily="34" charset="-122"/>
                <a:ea typeface="微软雅黑" pitchFamily="34" charset="-122"/>
                <a:cs typeface="+mn-ea"/>
              </a:rPr>
              <a:t>货币资金</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外埠存款</a:t>
            </a:r>
          </a:p>
        </p:txBody>
      </p:sp>
      <p:grpSp>
        <p:nvGrpSpPr>
          <p:cNvPr id="41" name="组合 40"/>
          <p:cNvGrpSpPr/>
          <p:nvPr/>
        </p:nvGrpSpPr>
        <p:grpSpPr>
          <a:xfrm>
            <a:off x="4428229" y="2326010"/>
            <a:ext cx="4045149" cy="1181844"/>
            <a:chOff x="2777832" y="2659319"/>
            <a:chExt cx="4045149" cy="1181844"/>
          </a:xfrm>
        </p:grpSpPr>
        <p:sp>
          <p:nvSpPr>
            <p:cNvPr id="42" name="圆角矩形 41"/>
            <p:cNvSpPr/>
            <p:nvPr/>
          </p:nvSpPr>
          <p:spPr>
            <a:xfrm>
              <a:off x="3150574" y="2659319"/>
              <a:ext cx="3672407" cy="1181844"/>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43" name="组合 42"/>
            <p:cNvGrpSpPr/>
            <p:nvPr/>
          </p:nvGrpSpPr>
          <p:grpSpPr>
            <a:xfrm>
              <a:off x="2777832" y="3155159"/>
              <a:ext cx="428789" cy="112092"/>
              <a:chOff x="3870476" y="665994"/>
              <a:chExt cx="428789" cy="112092"/>
            </a:xfrm>
          </p:grpSpPr>
          <p:cxnSp>
            <p:nvCxnSpPr>
              <p:cNvPr id="44" name="Straight Connector 14"/>
              <p:cNvCxnSpPr/>
              <p:nvPr/>
            </p:nvCxnSpPr>
            <p:spPr>
              <a:xfrm flipH="1">
                <a:off x="3870476" y="722040"/>
                <a:ext cx="316696"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45" name="îṩ1íḍè"/>
              <p:cNvSpPr/>
              <p:nvPr/>
            </p:nvSpPr>
            <p:spPr bwMode="auto">
              <a:xfrm>
                <a:off x="4187173" y="665994"/>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grpSp>
      <p:sp>
        <p:nvSpPr>
          <p:cNvPr id="46" name="TextBox 45"/>
          <p:cNvSpPr txBox="1"/>
          <p:nvPr/>
        </p:nvSpPr>
        <p:spPr>
          <a:xfrm>
            <a:off x="1259632" y="3691698"/>
            <a:ext cx="3168597" cy="923330"/>
          </a:xfrm>
          <a:prstGeom prst="rect">
            <a:avLst/>
          </a:prstGeom>
          <a:solidFill>
            <a:schemeClr val="accent1">
              <a:lumMod val="40000"/>
              <a:lumOff val="60000"/>
            </a:schemeClr>
          </a:solidFill>
        </p:spPr>
        <p:txBody>
          <a:bodyPr wrap="square" rtlCol="0">
            <a:spAutoFit/>
          </a:bodyPr>
          <a:lstStyle/>
          <a:p>
            <a:pPr>
              <a:lnSpc>
                <a:spcPct val="150000"/>
              </a:lnSpc>
            </a:pPr>
            <a:r>
              <a:rPr lang="zh-CN" altLang="en-US" sz="1800" dirty="0">
                <a:latin typeface="微软雅黑" pitchFamily="34" charset="-122"/>
                <a:ea typeface="微软雅黑" pitchFamily="34" charset="-122"/>
                <a:cs typeface="+mn-ea"/>
              </a:rPr>
              <a:t>采购员完成采购任务，将多余的外埠存款转回当地银行</a:t>
            </a:r>
            <a:r>
              <a:rPr lang="en-US" altLang="zh-CN" sz="1800" dirty="0" smtClean="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cs typeface="+mn-ea"/>
            </a:endParaRPr>
          </a:p>
        </p:txBody>
      </p:sp>
      <p:sp>
        <p:nvSpPr>
          <p:cNvPr id="47" name="TextBox 46"/>
          <p:cNvSpPr txBox="1"/>
          <p:nvPr/>
        </p:nvSpPr>
        <p:spPr>
          <a:xfrm>
            <a:off x="4788024" y="3664644"/>
            <a:ext cx="3816424" cy="923330"/>
          </a:xfrm>
          <a:prstGeom prst="rect">
            <a:avLst/>
          </a:prstGeom>
          <a:noFill/>
          <a:ln>
            <a:noFill/>
          </a:ln>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借</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银行存款</a:t>
            </a:r>
            <a:endParaRPr lang="en-US" altLang="zh-CN" sz="1800" dirty="0" smtClean="0">
              <a:latin typeface="微软雅黑" pitchFamily="34" charset="-122"/>
              <a:ea typeface="微软雅黑" pitchFamily="34" charset="-122"/>
              <a:cs typeface="+mn-ea"/>
            </a:endParaRPr>
          </a:p>
          <a:p>
            <a:pPr>
              <a:lnSpc>
                <a:spcPct val="150000"/>
              </a:lnSpc>
            </a:pPr>
            <a:r>
              <a:rPr lang="zh-CN" altLang="en-US" sz="1800" dirty="0" smtClean="0">
                <a:latin typeface="微软雅黑" pitchFamily="34" charset="-122"/>
                <a:ea typeface="微软雅黑" pitchFamily="34" charset="-122"/>
                <a:cs typeface="+mn-ea"/>
              </a:rPr>
              <a:t>      贷</a:t>
            </a:r>
            <a:r>
              <a:rPr lang="en-US" altLang="zh-CN" sz="1800" dirty="0" smtClean="0">
                <a:latin typeface="微软雅黑" pitchFamily="34" charset="-122"/>
                <a:ea typeface="微软雅黑" pitchFamily="34" charset="-122"/>
                <a:cs typeface="+mn-ea"/>
              </a:rPr>
              <a:t>: </a:t>
            </a:r>
            <a:r>
              <a:rPr lang="zh-CN" altLang="en-US" sz="1800" dirty="0" smtClean="0">
                <a:latin typeface="微软雅黑" pitchFamily="34" charset="-122"/>
                <a:ea typeface="微软雅黑" pitchFamily="34" charset="-122"/>
                <a:cs typeface="+mn-ea"/>
              </a:rPr>
              <a:t>其他</a:t>
            </a:r>
            <a:r>
              <a:rPr lang="zh-CN" altLang="en-US" sz="1800" dirty="0">
                <a:latin typeface="微软雅黑" pitchFamily="34" charset="-122"/>
                <a:ea typeface="微软雅黑" pitchFamily="34" charset="-122"/>
                <a:cs typeface="+mn-ea"/>
              </a:rPr>
              <a:t>货币资金</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外埠存款</a:t>
            </a:r>
          </a:p>
        </p:txBody>
      </p:sp>
      <p:grpSp>
        <p:nvGrpSpPr>
          <p:cNvPr id="48" name="组合 47"/>
          <p:cNvGrpSpPr/>
          <p:nvPr/>
        </p:nvGrpSpPr>
        <p:grpSpPr>
          <a:xfrm>
            <a:off x="4428229" y="3691698"/>
            <a:ext cx="4045149" cy="896276"/>
            <a:chOff x="2777832" y="2757815"/>
            <a:chExt cx="4045149" cy="896276"/>
          </a:xfrm>
        </p:grpSpPr>
        <p:sp>
          <p:nvSpPr>
            <p:cNvPr id="49" name="圆角矩形 48"/>
            <p:cNvSpPr/>
            <p:nvPr/>
          </p:nvSpPr>
          <p:spPr>
            <a:xfrm>
              <a:off x="3150574" y="2757815"/>
              <a:ext cx="3672407" cy="896276"/>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50" name="组合 49"/>
            <p:cNvGrpSpPr/>
            <p:nvPr/>
          </p:nvGrpSpPr>
          <p:grpSpPr>
            <a:xfrm>
              <a:off x="2777832" y="3155159"/>
              <a:ext cx="428789" cy="112092"/>
              <a:chOff x="3870476" y="665994"/>
              <a:chExt cx="428789" cy="112092"/>
            </a:xfrm>
          </p:grpSpPr>
          <p:cxnSp>
            <p:nvCxnSpPr>
              <p:cNvPr id="51" name="Straight Connector 14"/>
              <p:cNvCxnSpPr/>
              <p:nvPr/>
            </p:nvCxnSpPr>
            <p:spPr>
              <a:xfrm flipH="1">
                <a:off x="3870476" y="722040"/>
                <a:ext cx="316696"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56" name="îṩ1íḍè"/>
              <p:cNvSpPr/>
              <p:nvPr/>
            </p:nvSpPr>
            <p:spPr bwMode="auto">
              <a:xfrm>
                <a:off x="4187173" y="665994"/>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grpSp>
    </p:spTree>
    <p:custDataLst>
      <p:tags r:id="rId1"/>
    </p:custDataLst>
    <p:extLst>
      <p:ext uri="{BB962C8B-B14F-4D97-AF65-F5344CB8AC3E}">
        <p14:creationId xmlns:p14="http://schemas.microsoft.com/office/powerpoint/2010/main" val="306630915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42201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其他货币资金</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 name="矩形 1"/>
          <p:cNvSpPr/>
          <p:nvPr/>
        </p:nvSpPr>
        <p:spPr>
          <a:xfrm>
            <a:off x="967837" y="1697343"/>
            <a:ext cx="7582395" cy="874407"/>
          </a:xfrm>
          <a:prstGeom prst="rect">
            <a:avLst/>
          </a:prstGeom>
        </p:spPr>
        <p:txBody>
          <a:bodyPr wrap="square">
            <a:spAutoFit/>
          </a:bodyPr>
          <a:lstStyle/>
          <a:p>
            <a:pPr>
              <a:lnSpc>
                <a:spcPct val="150000"/>
              </a:lnSpc>
            </a:pPr>
            <a:r>
              <a:rPr lang="en-US" altLang="zh-CN" sz="1800" b="1" dirty="0">
                <a:solidFill>
                  <a:srgbClr val="084CA1"/>
                </a:solidFill>
                <a:latin typeface="微软雅黑" pitchFamily="34" charset="-122"/>
                <a:ea typeface="微软雅黑" pitchFamily="34" charset="-122"/>
              </a:rPr>
              <a:t>2018</a:t>
            </a:r>
            <a:r>
              <a:rPr lang="zh-CN" altLang="zh-CN" sz="1800" b="1" dirty="0">
                <a:solidFill>
                  <a:srgbClr val="084CA1"/>
                </a:solidFill>
                <a:latin typeface="微软雅黑" pitchFamily="34" charset="-122"/>
                <a:ea typeface="微软雅黑" pitchFamily="34" charset="-122"/>
              </a:rPr>
              <a:t>年</a:t>
            </a:r>
            <a:r>
              <a:rPr lang="en-US" altLang="zh-CN" sz="1800" b="1" dirty="0">
                <a:solidFill>
                  <a:srgbClr val="084CA1"/>
                </a:solidFill>
                <a:latin typeface="微软雅黑" pitchFamily="34" charset="-122"/>
                <a:ea typeface="微软雅黑" pitchFamily="34" charset="-122"/>
              </a:rPr>
              <a:t>6</a:t>
            </a:r>
            <a:r>
              <a:rPr lang="zh-CN" altLang="zh-CN"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日，达森公司从银行账户中将临时采购款</a:t>
            </a:r>
            <a:r>
              <a:rPr lang="en-US" altLang="zh-CN" sz="1800" b="1" dirty="0">
                <a:solidFill>
                  <a:srgbClr val="084CA1"/>
                </a:solidFill>
                <a:latin typeface="微软雅黑" pitchFamily="34" charset="-122"/>
                <a:ea typeface="微软雅黑" pitchFamily="34" charset="-122"/>
              </a:rPr>
              <a:t>8 000</a:t>
            </a:r>
            <a:r>
              <a:rPr lang="zh-CN" altLang="zh-CN" sz="1800" b="1" dirty="0">
                <a:solidFill>
                  <a:srgbClr val="084CA1"/>
                </a:solidFill>
                <a:latin typeface="微软雅黑" pitchFamily="34" charset="-122"/>
                <a:ea typeface="微软雅黑" pitchFamily="34" charset="-122"/>
              </a:rPr>
              <a:t>元汇入中国工商银行广州分行采购专户。应根据电汇凭证回单，作如下分录：</a:t>
            </a:r>
          </a:p>
        </p:txBody>
      </p:sp>
      <p:sp>
        <p:nvSpPr>
          <p:cNvPr id="3" name="矩形 2"/>
          <p:cNvSpPr/>
          <p:nvPr/>
        </p:nvSpPr>
        <p:spPr>
          <a:xfrm>
            <a:off x="967837" y="2642263"/>
            <a:ext cx="7238011"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借：其他货币资金</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外埠存款（广州工商行）</a:t>
            </a:r>
            <a:r>
              <a:rPr lang="en-US" altLang="zh-CN" sz="1800" dirty="0">
                <a:latin typeface="微软雅黑" pitchFamily="34" charset="-122"/>
                <a:ea typeface="微软雅黑" pitchFamily="34" charset="-122"/>
              </a:rPr>
              <a:t> 8 000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                                        8 000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79291669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42201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其他货币资金</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4" name="矩形 3"/>
          <p:cNvSpPr/>
          <p:nvPr/>
        </p:nvSpPr>
        <p:spPr>
          <a:xfrm>
            <a:off x="967838" y="1126047"/>
            <a:ext cx="7930100" cy="1338828"/>
          </a:xfrm>
          <a:prstGeom prst="rect">
            <a:avLst/>
          </a:prstGeom>
        </p:spPr>
        <p:txBody>
          <a:bodyPr wrap="square">
            <a:spAutoFit/>
          </a:bodyPr>
          <a:lstStyle/>
          <a:p>
            <a:pPr>
              <a:lnSpc>
                <a:spcPct val="150000"/>
              </a:lnSpc>
            </a:pPr>
            <a:r>
              <a:rPr lang="en-US" altLang="zh-CN" sz="1800" b="1" dirty="0">
                <a:solidFill>
                  <a:srgbClr val="084CA1"/>
                </a:solidFill>
                <a:latin typeface="微软雅黑" pitchFamily="34" charset="-122"/>
                <a:ea typeface="微软雅黑" pitchFamily="34" charset="-122"/>
              </a:rPr>
              <a:t>2018</a:t>
            </a:r>
            <a:r>
              <a:rPr lang="zh-CN" altLang="zh-CN" sz="1800" b="1" dirty="0">
                <a:solidFill>
                  <a:srgbClr val="084CA1"/>
                </a:solidFill>
                <a:latin typeface="微软雅黑" pitchFamily="34" charset="-122"/>
                <a:ea typeface="微软雅黑" pitchFamily="34" charset="-122"/>
              </a:rPr>
              <a:t>年</a:t>
            </a:r>
            <a:r>
              <a:rPr lang="en-US" altLang="zh-CN" sz="1800" b="1" dirty="0">
                <a:solidFill>
                  <a:srgbClr val="084CA1"/>
                </a:solidFill>
                <a:latin typeface="微软雅黑" pitchFamily="34" charset="-122"/>
                <a:ea typeface="微软雅黑" pitchFamily="34" charset="-122"/>
              </a:rPr>
              <a:t>6</a:t>
            </a:r>
            <a:r>
              <a:rPr lang="zh-CN" altLang="zh-CN"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15</a:t>
            </a:r>
            <a:r>
              <a:rPr lang="zh-CN" altLang="zh-CN" sz="1800" b="1" dirty="0">
                <a:solidFill>
                  <a:srgbClr val="084CA1"/>
                </a:solidFill>
                <a:latin typeface="微软雅黑" pitchFamily="34" charset="-122"/>
                <a:ea typeface="微软雅黑" pitchFamily="34" charset="-122"/>
              </a:rPr>
              <a:t>日，达森公司采购部交来从广州市工商银行采购专户付款购入材料的有关凭证，资料买价为</a:t>
            </a:r>
            <a:r>
              <a:rPr lang="en-US" altLang="zh-CN" sz="1800" b="1" dirty="0">
                <a:solidFill>
                  <a:srgbClr val="084CA1"/>
                </a:solidFill>
                <a:latin typeface="微软雅黑" pitchFamily="34" charset="-122"/>
                <a:ea typeface="微软雅黑" pitchFamily="34" charset="-122"/>
              </a:rPr>
              <a:t>6 000</a:t>
            </a:r>
            <a:r>
              <a:rPr lang="zh-CN" altLang="zh-CN" sz="1800" b="1" dirty="0">
                <a:solidFill>
                  <a:srgbClr val="084CA1"/>
                </a:solidFill>
                <a:latin typeface="微软雅黑" pitchFamily="34" charset="-122"/>
                <a:ea typeface="微软雅黑" pitchFamily="34" charset="-122"/>
              </a:rPr>
              <a:t>元，增值税款为</a:t>
            </a:r>
            <a:r>
              <a:rPr lang="en-US" altLang="zh-CN" sz="1800" b="1" dirty="0">
                <a:solidFill>
                  <a:srgbClr val="084CA1"/>
                </a:solidFill>
                <a:latin typeface="微软雅黑" pitchFamily="34" charset="-122"/>
                <a:ea typeface="微软雅黑" pitchFamily="34" charset="-122"/>
              </a:rPr>
              <a:t>960</a:t>
            </a:r>
            <a:r>
              <a:rPr lang="zh-CN" altLang="zh-CN" sz="1800" b="1" dirty="0">
                <a:solidFill>
                  <a:srgbClr val="084CA1"/>
                </a:solidFill>
                <a:latin typeface="微软雅黑" pitchFamily="34" charset="-122"/>
                <a:ea typeface="微软雅黑" pitchFamily="34" charset="-122"/>
              </a:rPr>
              <a:t>元，材料已经验收入库，应根据采购专户支票存根和增值税专用发票等，作如下分录：</a:t>
            </a:r>
          </a:p>
        </p:txBody>
      </p:sp>
      <p:sp>
        <p:nvSpPr>
          <p:cNvPr id="5" name="矩形 4"/>
          <p:cNvSpPr/>
          <p:nvPr/>
        </p:nvSpPr>
        <p:spPr>
          <a:xfrm>
            <a:off x="967838" y="2663596"/>
            <a:ext cx="7475518"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借：原材料</a:t>
            </a:r>
            <a:r>
              <a:rPr lang="en-US" altLang="zh-CN" sz="1800" dirty="0">
                <a:latin typeface="微软雅黑" pitchFamily="34" charset="-122"/>
                <a:ea typeface="微软雅黑" pitchFamily="34" charset="-122"/>
              </a:rPr>
              <a:t>                                 6 000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交税金</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en-US" altLang="zh-CN" sz="1800" dirty="0">
                <a:latin typeface="微软雅黑" pitchFamily="34" charset="-122"/>
                <a:ea typeface="微软雅黑" pitchFamily="34" charset="-122"/>
              </a:rPr>
              <a:t>       960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：其他货币资金</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外埠存款（广州工商行）</a:t>
            </a:r>
            <a:r>
              <a:rPr lang="en-US" altLang="zh-CN" sz="1800" dirty="0">
                <a:latin typeface="微软雅黑" pitchFamily="34" charset="-122"/>
                <a:ea typeface="微软雅黑" pitchFamily="34" charset="-122"/>
              </a:rPr>
              <a:t>          6 960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9925595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库存现金</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0" name="组合 9"/>
          <p:cNvGrpSpPr/>
          <p:nvPr/>
        </p:nvGrpSpPr>
        <p:grpSpPr>
          <a:xfrm>
            <a:off x="574995" y="1561784"/>
            <a:ext cx="804463" cy="759190"/>
            <a:chOff x="2735796" y="1319654"/>
            <a:chExt cx="1404156" cy="1053117"/>
          </a:xfrm>
        </p:grpSpPr>
        <p:sp>
          <p:nvSpPr>
            <p:cNvPr id="11" name="MH_Other_1"/>
            <p:cNvSpPr/>
            <p:nvPr>
              <p:custDataLst>
                <p:tags r:id="rId13"/>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12" name="MH_Other_2"/>
            <p:cNvSpPr/>
            <p:nvPr>
              <p:custDataLst>
                <p:tags r:id="rId14"/>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3600" b="1" kern="0" dirty="0" smtClean="0">
                  <a:solidFill>
                    <a:srgbClr val="FFFFFF"/>
                  </a:solidFill>
                  <a:latin typeface="华文新魏" pitchFamily="2" charset="-122"/>
                  <a:ea typeface="华文新魏" pitchFamily="2" charset="-122"/>
                </a:rPr>
                <a:t>7</a:t>
              </a:r>
              <a:endParaRPr lang="en-US" sz="3600" b="1" kern="0" dirty="0">
                <a:solidFill>
                  <a:srgbClr val="FFFFFF"/>
                </a:solidFill>
                <a:latin typeface="华文新魏" pitchFamily="2" charset="-122"/>
                <a:ea typeface="华文新魏" pitchFamily="2" charset="-122"/>
              </a:endParaRPr>
            </a:p>
          </p:txBody>
        </p:sp>
        <p:sp>
          <p:nvSpPr>
            <p:cNvPr id="13" name="MH_Other_3"/>
            <p:cNvSpPr/>
            <p:nvPr>
              <p:custDataLst>
                <p:tags r:id="rId15"/>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sp>
        <p:nvSpPr>
          <p:cNvPr id="2" name="矩形 1"/>
          <p:cNvSpPr/>
          <p:nvPr/>
        </p:nvSpPr>
        <p:spPr>
          <a:xfrm>
            <a:off x="1681777" y="1344161"/>
            <a:ext cx="7217747"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一切现金支出都要有</a:t>
            </a:r>
            <a:r>
              <a:rPr lang="zh-CN" altLang="zh-CN" sz="1800" b="1" dirty="0">
                <a:solidFill>
                  <a:srgbClr val="C00000"/>
                </a:solidFill>
                <a:latin typeface="微软雅黑" pitchFamily="34" charset="-122"/>
                <a:ea typeface="微软雅黑" pitchFamily="34" charset="-122"/>
              </a:rPr>
              <a:t>原始凭证</a:t>
            </a:r>
            <a:r>
              <a:rPr lang="zh-CN" altLang="zh-CN" sz="1800" dirty="0">
                <a:latin typeface="微软雅黑" pitchFamily="34" charset="-122"/>
                <a:ea typeface="微软雅黑" pitchFamily="34" charset="-122"/>
              </a:rPr>
              <a:t>，由经办人签名，经主管和有关人员审核后，出纳人员才能据以付款，在付款后，应加盖‌</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现金付讫‌</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戳记，妥善保管。</a:t>
            </a:r>
            <a:r>
              <a:rPr lang="zh-CN" altLang="en-US" sz="1800" b="1" dirty="0">
                <a:solidFill>
                  <a:srgbClr val="C00000"/>
                </a:solidFill>
                <a:latin typeface="微软雅黑" pitchFamily="34" charset="-122"/>
                <a:ea typeface="微软雅黑" pitchFamily="34" charset="-122"/>
              </a:rPr>
              <a:t>不得</a:t>
            </a:r>
            <a:r>
              <a:rPr lang="zh-CN" altLang="zh-CN" sz="1800" b="1" dirty="0">
                <a:solidFill>
                  <a:srgbClr val="C00000"/>
                </a:solidFill>
                <a:latin typeface="微软雅黑" pitchFamily="34" charset="-122"/>
                <a:ea typeface="微软雅黑" pitchFamily="34" charset="-122"/>
              </a:rPr>
              <a:t>坐支</a:t>
            </a:r>
            <a:r>
              <a:rPr lang="zh-CN" altLang="en-US" sz="1800" b="1" dirty="0">
                <a:solidFill>
                  <a:srgbClr val="C00000"/>
                </a:solidFill>
                <a:latin typeface="微软雅黑" pitchFamily="34" charset="-122"/>
                <a:ea typeface="微软雅黑" pitchFamily="34" charset="-122"/>
              </a:rPr>
              <a:t>现金</a:t>
            </a:r>
            <a:r>
              <a:rPr lang="zh-CN" altLang="en-US" sz="1800" dirty="0">
                <a:latin typeface="微软雅黑" pitchFamily="34" charset="-122"/>
                <a:ea typeface="微软雅黑" pitchFamily="34" charset="-122"/>
              </a:rPr>
              <a:t>。</a:t>
            </a:r>
          </a:p>
        </p:txBody>
      </p:sp>
      <p:grpSp>
        <p:nvGrpSpPr>
          <p:cNvPr id="14" name="组合 13"/>
          <p:cNvGrpSpPr/>
          <p:nvPr/>
        </p:nvGrpSpPr>
        <p:grpSpPr>
          <a:xfrm>
            <a:off x="574995" y="2761192"/>
            <a:ext cx="804463" cy="759190"/>
            <a:chOff x="2735796" y="1319654"/>
            <a:chExt cx="1404156" cy="1053117"/>
          </a:xfrm>
        </p:grpSpPr>
        <p:sp>
          <p:nvSpPr>
            <p:cNvPr id="15" name="MH_Other_1"/>
            <p:cNvSpPr/>
            <p:nvPr>
              <p:custDataLst>
                <p:tags r:id="rId10"/>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16" name="MH_Other_2"/>
            <p:cNvSpPr/>
            <p:nvPr>
              <p:custDataLst>
                <p:tags r:id="rId11"/>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3600" b="1" kern="0" dirty="0" smtClean="0">
                  <a:solidFill>
                    <a:srgbClr val="FFFFFF"/>
                  </a:solidFill>
                  <a:latin typeface="华文新魏" pitchFamily="2" charset="-122"/>
                  <a:ea typeface="华文新魏" pitchFamily="2" charset="-122"/>
                </a:rPr>
                <a:t>8</a:t>
              </a:r>
              <a:endParaRPr lang="en-US" sz="3600" b="1" kern="0" dirty="0">
                <a:solidFill>
                  <a:srgbClr val="FFFFFF"/>
                </a:solidFill>
                <a:latin typeface="华文新魏" pitchFamily="2" charset="-122"/>
                <a:ea typeface="华文新魏" pitchFamily="2" charset="-122"/>
              </a:endParaRPr>
            </a:p>
          </p:txBody>
        </p:sp>
        <p:sp>
          <p:nvSpPr>
            <p:cNvPr id="17" name="MH_Other_3"/>
            <p:cNvSpPr/>
            <p:nvPr>
              <p:custDataLst>
                <p:tags r:id="rId12"/>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grpSp>
        <p:nvGrpSpPr>
          <p:cNvPr id="18" name="组合 17"/>
          <p:cNvGrpSpPr/>
          <p:nvPr/>
        </p:nvGrpSpPr>
        <p:grpSpPr>
          <a:xfrm>
            <a:off x="574995" y="4043727"/>
            <a:ext cx="804463" cy="759190"/>
            <a:chOff x="2735796" y="1319654"/>
            <a:chExt cx="1404156" cy="1053117"/>
          </a:xfrm>
        </p:grpSpPr>
        <p:sp>
          <p:nvSpPr>
            <p:cNvPr id="19" name="MH_Other_1"/>
            <p:cNvSpPr/>
            <p:nvPr>
              <p:custDataLst>
                <p:tags r:id="rId7"/>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20" name="MH_Other_2"/>
            <p:cNvSpPr/>
            <p:nvPr>
              <p:custDataLst>
                <p:tags r:id="rId8"/>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3600" b="1" kern="0" dirty="0">
                  <a:solidFill>
                    <a:srgbClr val="FFFFFF"/>
                  </a:solidFill>
                  <a:latin typeface="华文新魏" pitchFamily="2" charset="-122"/>
                  <a:ea typeface="华文新魏" pitchFamily="2" charset="-122"/>
                </a:rPr>
                <a:t>9</a:t>
              </a:r>
              <a:endParaRPr lang="en-US" sz="3600" b="1" kern="0" dirty="0">
                <a:solidFill>
                  <a:srgbClr val="FFFFFF"/>
                </a:solidFill>
                <a:latin typeface="华文新魏" pitchFamily="2" charset="-122"/>
                <a:ea typeface="华文新魏" pitchFamily="2" charset="-122"/>
              </a:endParaRPr>
            </a:p>
          </p:txBody>
        </p:sp>
        <p:sp>
          <p:nvSpPr>
            <p:cNvPr id="21" name="MH_Other_3"/>
            <p:cNvSpPr/>
            <p:nvPr>
              <p:custDataLst>
                <p:tags r:id="rId9"/>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sp>
        <p:nvSpPr>
          <p:cNvPr id="3" name="矩形 2"/>
          <p:cNvSpPr/>
          <p:nvPr/>
        </p:nvSpPr>
        <p:spPr>
          <a:xfrm>
            <a:off x="1681778" y="2679122"/>
            <a:ext cx="6640159"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企业从开户银行</a:t>
            </a:r>
            <a:r>
              <a:rPr lang="zh-CN" altLang="zh-CN" sz="1800" b="1" dirty="0">
                <a:solidFill>
                  <a:srgbClr val="C00000"/>
                </a:solidFill>
                <a:latin typeface="微软雅黑" pitchFamily="34" charset="-122"/>
                <a:ea typeface="微软雅黑" pitchFamily="34" charset="-122"/>
              </a:rPr>
              <a:t>提取现金</a:t>
            </a:r>
            <a:r>
              <a:rPr lang="zh-CN" altLang="zh-CN" sz="1800" dirty="0">
                <a:latin typeface="微软雅黑" pitchFamily="34" charset="-122"/>
                <a:ea typeface="微软雅黑" pitchFamily="34" charset="-122"/>
              </a:rPr>
              <a:t>时，应当</a:t>
            </a:r>
            <a:r>
              <a:rPr lang="zh-CN" altLang="zh-CN" sz="1800" b="1" dirty="0">
                <a:solidFill>
                  <a:srgbClr val="C00000"/>
                </a:solidFill>
                <a:latin typeface="微软雅黑" pitchFamily="34" charset="-122"/>
                <a:ea typeface="微软雅黑" pitchFamily="34" charset="-122"/>
              </a:rPr>
              <a:t>写明用途</a:t>
            </a:r>
            <a:r>
              <a:rPr lang="zh-CN" altLang="zh-CN" sz="1800" dirty="0">
                <a:latin typeface="微软雅黑" pitchFamily="34" charset="-122"/>
                <a:ea typeface="微软雅黑" pitchFamily="34" charset="-122"/>
              </a:rPr>
              <a:t>。由本单位财会部门负责人签字盖章，经开户银行审核后，予以支付。</a:t>
            </a:r>
          </a:p>
        </p:txBody>
      </p:sp>
      <p:sp>
        <p:nvSpPr>
          <p:cNvPr id="4" name="矩形 3"/>
          <p:cNvSpPr/>
          <p:nvPr/>
        </p:nvSpPr>
        <p:spPr>
          <a:xfrm>
            <a:off x="1681778" y="3676657"/>
            <a:ext cx="6640159"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因采购地点不确定、交通不便，生产或市场急需，抢险救灾以及其他</a:t>
            </a:r>
            <a:r>
              <a:rPr lang="zh-CN" altLang="zh-CN" sz="1800" b="1" dirty="0">
                <a:solidFill>
                  <a:srgbClr val="C00000"/>
                </a:solidFill>
                <a:latin typeface="微软雅黑" pitchFamily="34" charset="-122"/>
                <a:ea typeface="微软雅黑" pitchFamily="34" charset="-122"/>
              </a:rPr>
              <a:t>特殊情况</a:t>
            </a:r>
            <a:r>
              <a:rPr lang="zh-CN" altLang="zh-CN" sz="1800" dirty="0">
                <a:latin typeface="微软雅黑" pitchFamily="34" charset="-122"/>
                <a:ea typeface="微软雅黑" pitchFamily="34" charset="-122"/>
              </a:rPr>
              <a:t>必须使用现金的，企业应向开户行提出申请，本单位财会部门负责人签字盖章，经开户银行审核后，予以支付。</a:t>
            </a:r>
          </a:p>
        </p:txBody>
      </p:sp>
      <p:sp>
        <p:nvSpPr>
          <p:cNvPr id="24" name="矩形 23"/>
          <p:cNvSpPr/>
          <p:nvPr/>
        </p:nvSpPr>
        <p:spPr>
          <a:xfrm>
            <a:off x="1421259" y="649144"/>
            <a:ext cx="518446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现金管理制度</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现金收支手续的相关规定</a:t>
            </a:r>
          </a:p>
        </p:txBody>
      </p:sp>
    </p:spTree>
    <p:custDataLst>
      <p:tags r:id="rId1"/>
    </p:custDataLst>
    <p:extLst>
      <p:ext uri="{BB962C8B-B14F-4D97-AF65-F5344CB8AC3E}">
        <p14:creationId xmlns:p14="http://schemas.microsoft.com/office/powerpoint/2010/main" val="305469808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42201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其他货币资金</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4" name="矩形 3"/>
          <p:cNvSpPr/>
          <p:nvPr/>
        </p:nvSpPr>
        <p:spPr>
          <a:xfrm>
            <a:off x="967838" y="1458547"/>
            <a:ext cx="7930100" cy="874407"/>
          </a:xfrm>
          <a:prstGeom prst="rect">
            <a:avLst/>
          </a:prstGeom>
        </p:spPr>
        <p:txBody>
          <a:bodyPr wrap="square">
            <a:spAutoFit/>
          </a:bodyPr>
          <a:lstStyle/>
          <a:p>
            <a:pPr>
              <a:lnSpc>
                <a:spcPct val="150000"/>
              </a:lnSpc>
            </a:pPr>
            <a:r>
              <a:rPr lang="en-US" altLang="zh-CN" sz="1800" b="1" dirty="0">
                <a:solidFill>
                  <a:srgbClr val="084CA1"/>
                </a:solidFill>
                <a:latin typeface="微软雅黑" pitchFamily="34" charset="-122"/>
                <a:ea typeface="微软雅黑" pitchFamily="34" charset="-122"/>
              </a:rPr>
              <a:t>2018</a:t>
            </a:r>
            <a:r>
              <a:rPr lang="zh-CN" altLang="zh-CN" sz="1800" b="1" dirty="0">
                <a:solidFill>
                  <a:srgbClr val="084CA1"/>
                </a:solidFill>
                <a:latin typeface="微软雅黑" pitchFamily="34" charset="-122"/>
                <a:ea typeface="微软雅黑" pitchFamily="34" charset="-122"/>
              </a:rPr>
              <a:t>年</a:t>
            </a:r>
            <a:r>
              <a:rPr lang="en-US" altLang="zh-CN" sz="1800" b="1" dirty="0">
                <a:solidFill>
                  <a:srgbClr val="084CA1"/>
                </a:solidFill>
                <a:latin typeface="微软雅黑" pitchFamily="34" charset="-122"/>
                <a:ea typeface="微软雅黑" pitchFamily="34" charset="-122"/>
              </a:rPr>
              <a:t>7</a:t>
            </a:r>
            <a:r>
              <a:rPr lang="zh-CN" altLang="zh-CN"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日，广州工商银行将公司采购专户存款余额</a:t>
            </a:r>
            <a:r>
              <a:rPr lang="en-US" altLang="zh-CN" sz="1800" b="1" dirty="0">
                <a:solidFill>
                  <a:srgbClr val="084CA1"/>
                </a:solidFill>
                <a:latin typeface="微软雅黑" pitchFamily="34" charset="-122"/>
                <a:ea typeface="微软雅黑" pitchFamily="34" charset="-122"/>
              </a:rPr>
              <a:t>1 040</a:t>
            </a:r>
            <a:r>
              <a:rPr lang="zh-CN" altLang="zh-CN" sz="1800" b="1" dirty="0">
                <a:solidFill>
                  <a:srgbClr val="084CA1"/>
                </a:solidFill>
                <a:latin typeface="微软雅黑" pitchFamily="34" charset="-122"/>
                <a:ea typeface="微软雅黑" pitchFamily="34" charset="-122"/>
              </a:rPr>
              <a:t>元转回公司的银行账户。应根据开户银行的收账通知，作如下分录：</a:t>
            </a:r>
          </a:p>
        </p:txBody>
      </p:sp>
      <p:sp>
        <p:nvSpPr>
          <p:cNvPr id="5" name="矩形 4"/>
          <p:cNvSpPr/>
          <p:nvPr/>
        </p:nvSpPr>
        <p:spPr>
          <a:xfrm>
            <a:off x="967838" y="2663596"/>
            <a:ext cx="7475518"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借：银行存款</a:t>
            </a:r>
            <a:r>
              <a:rPr lang="en-US" altLang="zh-CN" sz="1800" dirty="0">
                <a:latin typeface="微软雅黑" pitchFamily="34" charset="-122"/>
                <a:ea typeface="微软雅黑" pitchFamily="34" charset="-122"/>
              </a:rPr>
              <a:t>                                1 040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：其他货币资金</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外埠存款（广州工商行）</a:t>
            </a:r>
            <a:r>
              <a:rPr lang="en-US" altLang="zh-CN" sz="1800" dirty="0">
                <a:latin typeface="微软雅黑" pitchFamily="34" charset="-122"/>
                <a:ea typeface="微软雅黑" pitchFamily="34" charset="-122"/>
              </a:rPr>
              <a:t>            1 040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22583336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18948824">
            <a:off x="1876435" y="69803"/>
            <a:ext cx="4268390" cy="3862089"/>
          </a:xfrm>
          <a:prstGeom prst="triangle">
            <a:avLst/>
          </a:prstGeom>
          <a:solidFill>
            <a:srgbClr val="084CA1">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srgbClr val="0070C0"/>
                </a:solidFill>
              </a:rPr>
              <a:t> </a:t>
            </a:r>
            <a:endParaRPr lang="zh-CN" altLang="en-US" dirty="0">
              <a:solidFill>
                <a:srgbClr val="0070C0"/>
              </a:solidFill>
            </a:endParaRPr>
          </a:p>
        </p:txBody>
      </p:sp>
      <p:sp>
        <p:nvSpPr>
          <p:cNvPr id="7" name="等腰三角形 6"/>
          <p:cNvSpPr/>
          <p:nvPr/>
        </p:nvSpPr>
        <p:spPr>
          <a:xfrm rot="17636959">
            <a:off x="1973331" y="276494"/>
            <a:ext cx="3647489" cy="3660041"/>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8" name="等腰三角形 7"/>
          <p:cNvSpPr/>
          <p:nvPr/>
        </p:nvSpPr>
        <p:spPr>
          <a:xfrm rot="20206928">
            <a:off x="2113796" y="332144"/>
            <a:ext cx="4042807" cy="3658787"/>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3" name="矩形 2"/>
          <p:cNvSpPr/>
          <p:nvPr/>
        </p:nvSpPr>
        <p:spPr>
          <a:xfrm>
            <a:off x="3408763" y="1898038"/>
            <a:ext cx="2306000" cy="700184"/>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zh-CN" altLang="en-US" sz="4000" b="1" spc="113" dirty="0">
                <a:ln w="11430"/>
                <a:solidFill>
                  <a:srgbClr val="F8F8F8"/>
                </a:solidFill>
                <a:effectLst>
                  <a:outerShdw blurRad="50800" dist="38100" algn="l" rotWithShape="0">
                    <a:prstClr val="black">
                      <a:alpha val="40000"/>
                    </a:prstClr>
                  </a:outerShdw>
                </a:effectLst>
                <a:latin typeface="微软雅黑" pitchFamily="34" charset="-122"/>
                <a:ea typeface="微软雅黑" pitchFamily="34" charset="-122"/>
              </a:rPr>
              <a:t>谢谢观看</a:t>
            </a:r>
          </a:p>
        </p:txBody>
      </p:sp>
      <p:sp>
        <p:nvSpPr>
          <p:cNvPr id="10" name="矩形 9"/>
          <p:cNvSpPr/>
          <p:nvPr/>
        </p:nvSpPr>
        <p:spPr>
          <a:xfrm>
            <a:off x="3119715" y="2546135"/>
            <a:ext cx="2975542" cy="346241"/>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en-US" altLang="zh-CN" sz="1800" b="1" spc="113" dirty="0">
                <a:ln w="11430"/>
                <a:solidFill>
                  <a:srgbClr val="F8F8F8"/>
                </a:solidFill>
                <a:effectLst>
                  <a:outerShdw blurRad="50800" dist="38100" algn="l" rotWithShape="0">
                    <a:prstClr val="black">
                      <a:alpha val="40000"/>
                    </a:prstClr>
                  </a:outerShdw>
                </a:effectLst>
              </a:rPr>
              <a:t>THANKS FOR WATCHING</a:t>
            </a:r>
            <a:endParaRPr lang="zh-CN" altLang="en-US" sz="1800" b="1" spc="113" dirty="0">
              <a:ln w="11430"/>
              <a:solidFill>
                <a:srgbClr val="F8F8F8"/>
              </a:solidFill>
              <a:effectLst>
                <a:outerShdw blurRad="50800" dist="38100" algn="l" rotWithShape="0">
                  <a:prstClr val="black">
                    <a:alpha val="40000"/>
                  </a:prstClr>
                </a:outerShdw>
              </a:effectLst>
            </a:endParaRPr>
          </a:p>
        </p:txBody>
      </p:sp>
    </p:spTree>
    <p:custDataLst>
      <p:tags r:id="rId1"/>
    </p:custDataLst>
    <p:extLst>
      <p:ext uri="{BB962C8B-B14F-4D97-AF65-F5344CB8AC3E}">
        <p14:creationId xmlns:p14="http://schemas.microsoft.com/office/powerpoint/2010/main" val="396032167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库存现金</a:t>
            </a:r>
          </a:p>
        </p:txBody>
      </p:sp>
      <p:sp>
        <p:nvSpPr>
          <p:cNvPr id="77" name="矩形 76"/>
          <p:cNvSpPr/>
          <p:nvPr/>
        </p:nvSpPr>
        <p:spPr>
          <a:xfrm>
            <a:off x="1421259" y="649144"/>
            <a:ext cx="495363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库存现金的核算及账务处理</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开设账户</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î$ḷïdè"/>
          <p:cNvSpPr/>
          <p:nvPr/>
        </p:nvSpPr>
        <p:spPr bwMode="auto">
          <a:xfrm>
            <a:off x="1489882" y="1647170"/>
            <a:ext cx="4790890" cy="2689096"/>
          </a:xfrm>
          <a:custGeom>
            <a:avLst/>
            <a:gdLst>
              <a:gd name="T0" fmla="*/ 0 w 4932"/>
              <a:gd name="T1" fmla="*/ 3043 h 3043"/>
              <a:gd name="T2" fmla="*/ 4932 w 4932"/>
              <a:gd name="T3" fmla="*/ 3043 h 3043"/>
              <a:gd name="T4" fmla="*/ 4932 w 4932"/>
              <a:gd name="T5" fmla="*/ 0 h 3043"/>
              <a:gd name="T6" fmla="*/ 0 w 4932"/>
              <a:gd name="T7" fmla="*/ 0 h 3043"/>
              <a:gd name="T8" fmla="*/ 0 w 4932"/>
              <a:gd name="T9" fmla="*/ 3043 h 3043"/>
              <a:gd name="T10" fmla="*/ 41 w 4932"/>
              <a:gd name="T11" fmla="*/ 40 h 3043"/>
              <a:gd name="T12" fmla="*/ 4891 w 4932"/>
              <a:gd name="T13" fmla="*/ 40 h 3043"/>
              <a:gd name="T14" fmla="*/ 4891 w 4932"/>
              <a:gd name="T15" fmla="*/ 3003 h 3043"/>
              <a:gd name="T16" fmla="*/ 41 w 4932"/>
              <a:gd name="T17" fmla="*/ 3003 h 3043"/>
              <a:gd name="T18" fmla="*/ 41 w 4932"/>
              <a:gd name="T19" fmla="*/ 40 h 3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32" h="3043">
                <a:moveTo>
                  <a:pt x="0" y="3043"/>
                </a:moveTo>
                <a:lnTo>
                  <a:pt x="4932" y="3043"/>
                </a:lnTo>
                <a:lnTo>
                  <a:pt x="4932" y="0"/>
                </a:lnTo>
                <a:lnTo>
                  <a:pt x="0" y="0"/>
                </a:lnTo>
                <a:lnTo>
                  <a:pt x="0" y="3043"/>
                </a:lnTo>
                <a:close/>
                <a:moveTo>
                  <a:pt x="41" y="40"/>
                </a:moveTo>
                <a:lnTo>
                  <a:pt x="4891" y="40"/>
                </a:lnTo>
                <a:lnTo>
                  <a:pt x="4891" y="3003"/>
                </a:lnTo>
                <a:lnTo>
                  <a:pt x="41" y="3003"/>
                </a:lnTo>
                <a:lnTo>
                  <a:pt x="41" y="40"/>
                </a:lnTo>
                <a:close/>
              </a:path>
            </a:pathLst>
          </a:custGeom>
          <a:solidFill>
            <a:srgbClr val="084CA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ysClr val="windowText" lastClr="000000"/>
              </a:solidFill>
              <a:effectLst/>
              <a:uLnTx/>
              <a:uFillTx/>
              <a:cs typeface="+mn-ea"/>
              <a:sym typeface="+mn-lt"/>
            </a:endParaRPr>
          </a:p>
        </p:txBody>
      </p:sp>
      <p:sp>
        <p:nvSpPr>
          <p:cNvPr id="26" name="ïSļidè"/>
          <p:cNvSpPr/>
          <p:nvPr/>
        </p:nvSpPr>
        <p:spPr bwMode="auto">
          <a:xfrm>
            <a:off x="3862986" y="1547312"/>
            <a:ext cx="46627" cy="39767"/>
          </a:xfrm>
          <a:prstGeom prst="ellipse">
            <a:avLst/>
          </a:prstGeom>
          <a:solidFill>
            <a:srgbClr val="084CA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ysClr val="windowText" lastClr="000000"/>
              </a:solidFill>
              <a:effectLst/>
              <a:uLnTx/>
              <a:uFillTx/>
              <a:cs typeface="+mn-ea"/>
              <a:sym typeface="+mn-lt"/>
            </a:endParaRPr>
          </a:p>
        </p:txBody>
      </p:sp>
      <p:sp>
        <p:nvSpPr>
          <p:cNvPr id="27" name="ï$líḍè"/>
          <p:cNvSpPr/>
          <p:nvPr/>
        </p:nvSpPr>
        <p:spPr bwMode="auto">
          <a:xfrm>
            <a:off x="720324" y="1412106"/>
            <a:ext cx="6309171" cy="3386334"/>
          </a:xfrm>
          <a:custGeom>
            <a:avLst/>
            <a:gdLst>
              <a:gd name="T0" fmla="*/ 2333 w 2547"/>
              <a:gd name="T1" fmla="*/ 1380 h 1525"/>
              <a:gd name="T2" fmla="*/ 2333 w 2547"/>
              <a:gd name="T3" fmla="*/ 115 h 1525"/>
              <a:gd name="T4" fmla="*/ 2218 w 2547"/>
              <a:gd name="T5" fmla="*/ 0 h 1525"/>
              <a:gd name="T6" fmla="*/ 329 w 2547"/>
              <a:gd name="T7" fmla="*/ 0 h 1525"/>
              <a:gd name="T8" fmla="*/ 214 w 2547"/>
              <a:gd name="T9" fmla="*/ 115 h 1525"/>
              <a:gd name="T10" fmla="*/ 214 w 2547"/>
              <a:gd name="T11" fmla="*/ 1380 h 1525"/>
              <a:gd name="T12" fmla="*/ 0 w 2547"/>
              <a:gd name="T13" fmla="*/ 1380 h 1525"/>
              <a:gd name="T14" fmla="*/ 0 w 2547"/>
              <a:gd name="T15" fmla="*/ 1418 h 1525"/>
              <a:gd name="T16" fmla="*/ 107 w 2547"/>
              <a:gd name="T17" fmla="*/ 1525 h 1525"/>
              <a:gd name="T18" fmla="*/ 2440 w 2547"/>
              <a:gd name="T19" fmla="*/ 1525 h 1525"/>
              <a:gd name="T20" fmla="*/ 2547 w 2547"/>
              <a:gd name="T21" fmla="*/ 1418 h 1525"/>
              <a:gd name="T22" fmla="*/ 2547 w 2547"/>
              <a:gd name="T23" fmla="*/ 1380 h 1525"/>
              <a:gd name="T24" fmla="*/ 2333 w 2547"/>
              <a:gd name="T25" fmla="*/ 1380 h 1525"/>
              <a:gd name="T26" fmla="*/ 246 w 2547"/>
              <a:gd name="T27" fmla="*/ 115 h 1525"/>
              <a:gd name="T28" fmla="*/ 329 w 2547"/>
              <a:gd name="T29" fmla="*/ 32 h 1525"/>
              <a:gd name="T30" fmla="*/ 2218 w 2547"/>
              <a:gd name="T31" fmla="*/ 32 h 1525"/>
              <a:gd name="T32" fmla="*/ 2301 w 2547"/>
              <a:gd name="T33" fmla="*/ 115 h 1525"/>
              <a:gd name="T34" fmla="*/ 2301 w 2547"/>
              <a:gd name="T35" fmla="*/ 1380 h 1525"/>
              <a:gd name="T36" fmla="*/ 246 w 2547"/>
              <a:gd name="T37" fmla="*/ 1380 h 1525"/>
              <a:gd name="T38" fmla="*/ 246 w 2547"/>
              <a:gd name="T39" fmla="*/ 115 h 1525"/>
              <a:gd name="T40" fmla="*/ 1486 w 2547"/>
              <a:gd name="T41" fmla="*/ 1412 h 1525"/>
              <a:gd name="T42" fmla="*/ 1446 w 2547"/>
              <a:gd name="T43" fmla="*/ 1448 h 1525"/>
              <a:gd name="T44" fmla="*/ 1100 w 2547"/>
              <a:gd name="T45" fmla="*/ 1448 h 1525"/>
              <a:gd name="T46" fmla="*/ 1061 w 2547"/>
              <a:gd name="T47" fmla="*/ 1412 h 1525"/>
              <a:gd name="T48" fmla="*/ 1486 w 2547"/>
              <a:gd name="T49" fmla="*/ 1412 h 1525"/>
              <a:gd name="T50" fmla="*/ 2515 w 2547"/>
              <a:gd name="T51" fmla="*/ 1418 h 1525"/>
              <a:gd name="T52" fmla="*/ 2440 w 2547"/>
              <a:gd name="T53" fmla="*/ 1493 h 1525"/>
              <a:gd name="T54" fmla="*/ 107 w 2547"/>
              <a:gd name="T55" fmla="*/ 1493 h 1525"/>
              <a:gd name="T56" fmla="*/ 32 w 2547"/>
              <a:gd name="T57" fmla="*/ 1418 h 1525"/>
              <a:gd name="T58" fmla="*/ 32 w 2547"/>
              <a:gd name="T59" fmla="*/ 1412 h 1525"/>
              <a:gd name="T60" fmla="*/ 1045 w 2547"/>
              <a:gd name="T61" fmla="*/ 1412 h 1525"/>
              <a:gd name="T62" fmla="*/ 1100 w 2547"/>
              <a:gd name="T63" fmla="*/ 1464 h 1525"/>
              <a:gd name="T64" fmla="*/ 1446 w 2547"/>
              <a:gd name="T65" fmla="*/ 1464 h 1525"/>
              <a:gd name="T66" fmla="*/ 1502 w 2547"/>
              <a:gd name="T67" fmla="*/ 1412 h 1525"/>
              <a:gd name="T68" fmla="*/ 2515 w 2547"/>
              <a:gd name="T69" fmla="*/ 1412 h 1525"/>
              <a:gd name="T70" fmla="*/ 2515 w 2547"/>
              <a:gd name="T71" fmla="*/ 1418 h 1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47" h="1525">
                <a:moveTo>
                  <a:pt x="2333" y="1380"/>
                </a:moveTo>
                <a:cubicBezTo>
                  <a:pt x="2333" y="115"/>
                  <a:pt x="2333" y="115"/>
                  <a:pt x="2333" y="115"/>
                </a:cubicBezTo>
                <a:cubicBezTo>
                  <a:pt x="2333" y="51"/>
                  <a:pt x="2281" y="0"/>
                  <a:pt x="2218" y="0"/>
                </a:cubicBezTo>
                <a:cubicBezTo>
                  <a:pt x="329" y="0"/>
                  <a:pt x="329" y="0"/>
                  <a:pt x="329" y="0"/>
                </a:cubicBezTo>
                <a:cubicBezTo>
                  <a:pt x="265" y="0"/>
                  <a:pt x="214" y="51"/>
                  <a:pt x="214" y="115"/>
                </a:cubicBezTo>
                <a:cubicBezTo>
                  <a:pt x="214" y="1380"/>
                  <a:pt x="214" y="1380"/>
                  <a:pt x="214" y="1380"/>
                </a:cubicBezTo>
                <a:cubicBezTo>
                  <a:pt x="0" y="1380"/>
                  <a:pt x="0" y="1380"/>
                  <a:pt x="0" y="1380"/>
                </a:cubicBezTo>
                <a:cubicBezTo>
                  <a:pt x="0" y="1418"/>
                  <a:pt x="0" y="1418"/>
                  <a:pt x="0" y="1418"/>
                </a:cubicBezTo>
                <a:cubicBezTo>
                  <a:pt x="0" y="1477"/>
                  <a:pt x="48" y="1525"/>
                  <a:pt x="107" y="1525"/>
                </a:cubicBezTo>
                <a:cubicBezTo>
                  <a:pt x="2440" y="1525"/>
                  <a:pt x="2440" y="1525"/>
                  <a:pt x="2440" y="1525"/>
                </a:cubicBezTo>
                <a:cubicBezTo>
                  <a:pt x="2499" y="1525"/>
                  <a:pt x="2547" y="1477"/>
                  <a:pt x="2547" y="1418"/>
                </a:cubicBezTo>
                <a:cubicBezTo>
                  <a:pt x="2547" y="1380"/>
                  <a:pt x="2547" y="1380"/>
                  <a:pt x="2547" y="1380"/>
                </a:cubicBezTo>
                <a:lnTo>
                  <a:pt x="2333" y="1380"/>
                </a:lnTo>
                <a:close/>
                <a:moveTo>
                  <a:pt x="246" y="115"/>
                </a:moveTo>
                <a:cubicBezTo>
                  <a:pt x="246" y="69"/>
                  <a:pt x="283" y="32"/>
                  <a:pt x="329" y="32"/>
                </a:cubicBezTo>
                <a:cubicBezTo>
                  <a:pt x="2218" y="32"/>
                  <a:pt x="2218" y="32"/>
                  <a:pt x="2218" y="32"/>
                </a:cubicBezTo>
                <a:cubicBezTo>
                  <a:pt x="2264" y="32"/>
                  <a:pt x="2301" y="69"/>
                  <a:pt x="2301" y="115"/>
                </a:cubicBezTo>
                <a:cubicBezTo>
                  <a:pt x="2301" y="1380"/>
                  <a:pt x="2301" y="1380"/>
                  <a:pt x="2301" y="1380"/>
                </a:cubicBezTo>
                <a:cubicBezTo>
                  <a:pt x="246" y="1380"/>
                  <a:pt x="246" y="1380"/>
                  <a:pt x="246" y="1380"/>
                </a:cubicBezTo>
                <a:lnTo>
                  <a:pt x="246" y="115"/>
                </a:lnTo>
                <a:close/>
                <a:moveTo>
                  <a:pt x="1486" y="1412"/>
                </a:moveTo>
                <a:cubicBezTo>
                  <a:pt x="1485" y="1432"/>
                  <a:pt x="1467" y="1448"/>
                  <a:pt x="1446" y="1448"/>
                </a:cubicBezTo>
                <a:cubicBezTo>
                  <a:pt x="1100" y="1448"/>
                  <a:pt x="1100" y="1448"/>
                  <a:pt x="1100" y="1448"/>
                </a:cubicBezTo>
                <a:cubicBezTo>
                  <a:pt x="1080" y="1448"/>
                  <a:pt x="1062" y="1432"/>
                  <a:pt x="1061" y="1412"/>
                </a:cubicBezTo>
                <a:lnTo>
                  <a:pt x="1486" y="1412"/>
                </a:lnTo>
                <a:close/>
                <a:moveTo>
                  <a:pt x="2515" y="1418"/>
                </a:moveTo>
                <a:cubicBezTo>
                  <a:pt x="2515" y="1460"/>
                  <a:pt x="2481" y="1493"/>
                  <a:pt x="2440" y="1493"/>
                </a:cubicBezTo>
                <a:cubicBezTo>
                  <a:pt x="107" y="1493"/>
                  <a:pt x="107" y="1493"/>
                  <a:pt x="107" y="1493"/>
                </a:cubicBezTo>
                <a:cubicBezTo>
                  <a:pt x="66" y="1493"/>
                  <a:pt x="32" y="1460"/>
                  <a:pt x="32" y="1418"/>
                </a:cubicBezTo>
                <a:cubicBezTo>
                  <a:pt x="32" y="1412"/>
                  <a:pt x="32" y="1412"/>
                  <a:pt x="32" y="1412"/>
                </a:cubicBezTo>
                <a:cubicBezTo>
                  <a:pt x="1045" y="1412"/>
                  <a:pt x="1045" y="1412"/>
                  <a:pt x="1045" y="1412"/>
                </a:cubicBezTo>
                <a:cubicBezTo>
                  <a:pt x="1046" y="1441"/>
                  <a:pt x="1071" y="1464"/>
                  <a:pt x="1100" y="1464"/>
                </a:cubicBezTo>
                <a:cubicBezTo>
                  <a:pt x="1446" y="1464"/>
                  <a:pt x="1446" y="1464"/>
                  <a:pt x="1446" y="1464"/>
                </a:cubicBezTo>
                <a:cubicBezTo>
                  <a:pt x="1476" y="1464"/>
                  <a:pt x="1501" y="1441"/>
                  <a:pt x="1502" y="1412"/>
                </a:cubicBezTo>
                <a:cubicBezTo>
                  <a:pt x="2515" y="1412"/>
                  <a:pt x="2515" y="1412"/>
                  <a:pt x="2515" y="1412"/>
                </a:cubicBezTo>
                <a:lnTo>
                  <a:pt x="2515" y="1418"/>
                </a:lnTo>
                <a:close/>
              </a:path>
            </a:pathLst>
          </a:custGeom>
          <a:solidFill>
            <a:srgbClr val="084CA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ysClr val="windowText" lastClr="000000"/>
              </a:solidFill>
              <a:effectLst/>
              <a:uLnTx/>
              <a:uFillTx/>
              <a:cs typeface="+mn-ea"/>
              <a:sym typeface="+mn-lt"/>
            </a:endParaRPr>
          </a:p>
        </p:txBody>
      </p:sp>
      <p:grpSp>
        <p:nvGrpSpPr>
          <p:cNvPr id="30" name="组合 29"/>
          <p:cNvGrpSpPr/>
          <p:nvPr/>
        </p:nvGrpSpPr>
        <p:grpSpPr>
          <a:xfrm>
            <a:off x="1516926" y="1708962"/>
            <a:ext cx="4785373" cy="2456813"/>
            <a:chOff x="1041571" y="1805625"/>
            <a:chExt cx="6501630" cy="2493825"/>
          </a:xfrm>
        </p:grpSpPr>
        <p:cxnSp>
          <p:nvCxnSpPr>
            <p:cNvPr id="31" name="直接连接符 30"/>
            <p:cNvCxnSpPr/>
            <p:nvPr/>
          </p:nvCxnSpPr>
          <p:spPr>
            <a:xfrm>
              <a:off x="1041571" y="2429948"/>
              <a:ext cx="6377218" cy="0"/>
            </a:xfrm>
            <a:prstGeom prst="line">
              <a:avLst/>
            </a:prstGeom>
            <a:ln w="28575">
              <a:solidFill>
                <a:srgbClr val="084CA1"/>
              </a:solidFill>
            </a:ln>
          </p:spPr>
          <p:style>
            <a:lnRef idx="1">
              <a:schemeClr val="dk1"/>
            </a:lnRef>
            <a:fillRef idx="0">
              <a:schemeClr val="dk1"/>
            </a:fillRef>
            <a:effectRef idx="0">
              <a:schemeClr val="dk1"/>
            </a:effectRef>
            <a:fontRef idx="minor">
              <a:schemeClr val="tx1"/>
            </a:fontRef>
          </p:style>
        </p:cxnSp>
        <p:cxnSp>
          <p:nvCxnSpPr>
            <p:cNvPr id="32" name="直接连接符 31"/>
            <p:cNvCxnSpPr/>
            <p:nvPr/>
          </p:nvCxnSpPr>
          <p:spPr>
            <a:xfrm>
              <a:off x="1041571" y="3401919"/>
              <a:ext cx="6416503" cy="0"/>
            </a:xfrm>
            <a:prstGeom prst="line">
              <a:avLst/>
            </a:prstGeom>
            <a:ln w="28575">
              <a:solidFill>
                <a:srgbClr val="084CA1"/>
              </a:solidFill>
            </a:ln>
          </p:spPr>
          <p:style>
            <a:lnRef idx="1">
              <a:schemeClr val="dk1"/>
            </a:lnRef>
            <a:fillRef idx="0">
              <a:schemeClr val="dk1"/>
            </a:fillRef>
            <a:effectRef idx="0">
              <a:schemeClr val="dk1"/>
            </a:effectRef>
            <a:fontRef idx="minor">
              <a:schemeClr val="tx1"/>
            </a:fontRef>
          </p:style>
        </p:cxnSp>
        <p:cxnSp>
          <p:nvCxnSpPr>
            <p:cNvPr id="33" name="直接连接符 32"/>
            <p:cNvCxnSpPr/>
            <p:nvPr/>
          </p:nvCxnSpPr>
          <p:spPr>
            <a:xfrm flipH="1">
              <a:off x="4427302" y="2440524"/>
              <a:ext cx="1" cy="1843373"/>
            </a:xfrm>
            <a:prstGeom prst="line">
              <a:avLst/>
            </a:prstGeom>
            <a:ln w="28575">
              <a:solidFill>
                <a:srgbClr val="084CA1"/>
              </a:solidFill>
            </a:ln>
          </p:spPr>
          <p:style>
            <a:lnRef idx="1">
              <a:schemeClr val="dk1"/>
            </a:lnRef>
            <a:fillRef idx="0">
              <a:schemeClr val="dk1"/>
            </a:fillRef>
            <a:effectRef idx="0">
              <a:schemeClr val="dk1"/>
            </a:effectRef>
            <a:fontRef idx="minor">
              <a:schemeClr val="tx1"/>
            </a:fontRef>
          </p:style>
        </p:cxnSp>
        <p:sp>
          <p:nvSpPr>
            <p:cNvPr id="34" name="TextBox 33"/>
            <p:cNvSpPr txBox="1"/>
            <p:nvPr/>
          </p:nvSpPr>
          <p:spPr>
            <a:xfrm>
              <a:off x="3534175" y="1805625"/>
              <a:ext cx="1786253" cy="406138"/>
            </a:xfrm>
            <a:prstGeom prst="rect">
              <a:avLst/>
            </a:prstGeom>
            <a:noFill/>
          </p:spPr>
          <p:txBody>
            <a:bodyPr wrap="square" rtlCol="0">
              <a:spAutoFit/>
            </a:bodyPr>
            <a:lstStyle/>
            <a:p>
              <a:r>
                <a:rPr lang="zh-CN" altLang="en-US" sz="2000" b="1" dirty="0" smtClean="0">
                  <a:solidFill>
                    <a:srgbClr val="084CA1"/>
                  </a:solidFill>
                  <a:latin typeface="Microsoft YaHei"/>
                  <a:ea typeface="Microsoft YaHei"/>
                  <a:sym typeface="Microsoft YaHei"/>
                </a:rPr>
                <a:t>库存现金</a:t>
              </a:r>
              <a:endParaRPr lang="zh-CN" altLang="en-US" sz="2000" b="1" dirty="0">
                <a:solidFill>
                  <a:srgbClr val="084CA1"/>
                </a:solidFill>
                <a:latin typeface="Microsoft YaHei"/>
                <a:ea typeface="Microsoft YaHei"/>
                <a:sym typeface="Microsoft YaHei"/>
              </a:endParaRPr>
            </a:p>
          </p:txBody>
        </p:sp>
        <p:sp>
          <p:nvSpPr>
            <p:cNvPr id="35" name="TextBox 34"/>
            <p:cNvSpPr txBox="1"/>
            <p:nvPr/>
          </p:nvSpPr>
          <p:spPr>
            <a:xfrm>
              <a:off x="1209676" y="2415124"/>
              <a:ext cx="3020505" cy="467318"/>
            </a:xfrm>
            <a:prstGeom prst="rect">
              <a:avLst/>
            </a:prstGeom>
            <a:noFill/>
          </p:spPr>
          <p:txBody>
            <a:bodyPr wrap="square" rtlCol="0">
              <a:spAutoFit/>
            </a:bodyPr>
            <a:lstStyle/>
            <a:p>
              <a:pPr>
                <a:lnSpc>
                  <a:spcPct val="150000"/>
                </a:lnSpc>
              </a:pPr>
              <a:r>
                <a:rPr lang="zh-CN" altLang="zh-CN" sz="1800" dirty="0">
                  <a:latin typeface="Microsoft YaHei"/>
                  <a:ea typeface="Microsoft YaHei"/>
                </a:rPr>
                <a:t>库存现金的增加</a:t>
              </a:r>
              <a:endParaRPr lang="zh-CN" altLang="en-US" sz="1800" dirty="0">
                <a:latin typeface="Microsoft YaHei"/>
                <a:ea typeface="Microsoft YaHei"/>
              </a:endParaRPr>
            </a:p>
          </p:txBody>
        </p:sp>
        <p:sp>
          <p:nvSpPr>
            <p:cNvPr id="36" name="TextBox 35"/>
            <p:cNvSpPr txBox="1"/>
            <p:nvPr/>
          </p:nvSpPr>
          <p:spPr>
            <a:xfrm>
              <a:off x="4535730" y="2429948"/>
              <a:ext cx="2922344" cy="515481"/>
            </a:xfrm>
            <a:prstGeom prst="rect">
              <a:avLst/>
            </a:prstGeom>
            <a:noFill/>
          </p:spPr>
          <p:txBody>
            <a:bodyPr wrap="square" rtlCol="0">
              <a:spAutoFit/>
            </a:bodyPr>
            <a:lstStyle/>
            <a:p>
              <a:pPr>
                <a:lnSpc>
                  <a:spcPct val="150000"/>
                </a:lnSpc>
              </a:pPr>
              <a:r>
                <a:rPr lang="zh-CN" altLang="en-US" sz="1800" dirty="0" smtClean="0">
                  <a:latin typeface="Microsoft YaHei"/>
                  <a:ea typeface="Microsoft YaHei"/>
                  <a:sym typeface="Microsoft YaHei"/>
                </a:rPr>
                <a:t>库存现金的减少</a:t>
              </a:r>
              <a:endParaRPr lang="zh-CN" altLang="en-US" sz="1800" dirty="0">
                <a:latin typeface="Microsoft YaHei"/>
                <a:ea typeface="Microsoft YaHei"/>
                <a:sym typeface="Microsoft YaHei"/>
              </a:endParaRPr>
            </a:p>
          </p:txBody>
        </p:sp>
        <p:sp>
          <p:nvSpPr>
            <p:cNvPr id="37" name="TextBox 36"/>
            <p:cNvSpPr txBox="1"/>
            <p:nvPr/>
          </p:nvSpPr>
          <p:spPr>
            <a:xfrm>
              <a:off x="1041572" y="3362210"/>
              <a:ext cx="3494159" cy="937240"/>
            </a:xfrm>
            <a:prstGeom prst="rect">
              <a:avLst/>
            </a:prstGeom>
            <a:noFill/>
          </p:spPr>
          <p:txBody>
            <a:bodyPr wrap="square" rtlCol="0">
              <a:spAutoFit/>
            </a:bodyPr>
            <a:lstStyle/>
            <a:p>
              <a:pPr>
                <a:lnSpc>
                  <a:spcPct val="150000"/>
                </a:lnSpc>
              </a:pPr>
              <a:r>
                <a:rPr lang="zh-CN" altLang="en-US" sz="1800" b="1" dirty="0" smtClean="0">
                  <a:latin typeface="Microsoft YaHei"/>
                  <a:ea typeface="Microsoft YaHei"/>
                  <a:sym typeface="Microsoft YaHei"/>
                </a:rPr>
                <a:t>期末余额：</a:t>
              </a:r>
              <a:r>
                <a:rPr lang="zh-CN" altLang="en-US" sz="1800" dirty="0" smtClean="0">
                  <a:latin typeface="Microsoft YaHei"/>
                  <a:ea typeface="Microsoft YaHei"/>
                  <a:sym typeface="Microsoft YaHei"/>
                </a:rPr>
                <a:t>企业</a:t>
              </a:r>
              <a:r>
                <a:rPr lang="zh-CN" altLang="en-US" sz="1800" dirty="0" smtClean="0">
                  <a:solidFill>
                    <a:srgbClr val="C00000"/>
                  </a:solidFill>
                  <a:latin typeface="Microsoft YaHei"/>
                  <a:ea typeface="Microsoft YaHei"/>
                  <a:sym typeface="Microsoft YaHei"/>
                </a:rPr>
                <a:t>实际持有</a:t>
              </a:r>
              <a:r>
                <a:rPr lang="zh-CN" altLang="en-US" sz="1800" dirty="0" smtClean="0">
                  <a:latin typeface="Microsoft YaHei"/>
                  <a:ea typeface="Microsoft YaHei"/>
                  <a:sym typeface="Microsoft YaHei"/>
                </a:rPr>
                <a:t>的库存现金的余额</a:t>
              </a:r>
              <a:endParaRPr lang="zh-CN" altLang="en-US" sz="1800" dirty="0">
                <a:latin typeface="Microsoft YaHei"/>
                <a:ea typeface="Microsoft YaHei"/>
                <a:sym typeface="Microsoft YaHei"/>
              </a:endParaRPr>
            </a:p>
          </p:txBody>
        </p:sp>
        <p:sp>
          <p:nvSpPr>
            <p:cNvPr id="38" name="TextBox 37"/>
            <p:cNvSpPr txBox="1"/>
            <p:nvPr/>
          </p:nvSpPr>
          <p:spPr>
            <a:xfrm>
              <a:off x="1209674" y="2006453"/>
              <a:ext cx="1176888" cy="414812"/>
            </a:xfrm>
            <a:prstGeom prst="rect">
              <a:avLst/>
            </a:prstGeom>
            <a:noFill/>
          </p:spPr>
          <p:txBody>
            <a:bodyPr wrap="square" rtlCol="0">
              <a:spAutoFit/>
            </a:bodyPr>
            <a:lstStyle/>
            <a:p>
              <a:r>
                <a:rPr lang="zh-CN" altLang="en-US" sz="1800" b="1" dirty="0" smtClean="0">
                  <a:latin typeface="Microsoft YaHei"/>
                  <a:ea typeface="Microsoft YaHei"/>
                  <a:sym typeface="Microsoft YaHei"/>
                </a:rPr>
                <a:t>借方</a:t>
              </a:r>
              <a:endParaRPr lang="zh-CN" altLang="en-US" sz="1800" b="1" dirty="0">
                <a:latin typeface="Microsoft YaHei"/>
                <a:ea typeface="Microsoft YaHei"/>
                <a:sym typeface="Microsoft YaHei"/>
              </a:endParaRPr>
            </a:p>
          </p:txBody>
        </p:sp>
        <p:sp>
          <p:nvSpPr>
            <p:cNvPr id="39" name="TextBox 38"/>
            <p:cNvSpPr txBox="1"/>
            <p:nvPr/>
          </p:nvSpPr>
          <p:spPr>
            <a:xfrm>
              <a:off x="6575274" y="2006453"/>
              <a:ext cx="967927" cy="414812"/>
            </a:xfrm>
            <a:prstGeom prst="rect">
              <a:avLst/>
            </a:prstGeom>
            <a:noFill/>
          </p:spPr>
          <p:txBody>
            <a:bodyPr wrap="square" rtlCol="0">
              <a:spAutoFit/>
            </a:bodyPr>
            <a:lstStyle/>
            <a:p>
              <a:r>
                <a:rPr lang="zh-CN" altLang="en-US" sz="1800" b="1" dirty="0">
                  <a:latin typeface="Microsoft YaHei"/>
                  <a:ea typeface="Microsoft YaHei"/>
                  <a:sym typeface="Microsoft YaHei"/>
                </a:rPr>
                <a:t>贷</a:t>
              </a:r>
              <a:r>
                <a:rPr lang="zh-CN" altLang="en-US" sz="1800" b="1" dirty="0" smtClean="0">
                  <a:latin typeface="Microsoft YaHei"/>
                  <a:ea typeface="Microsoft YaHei"/>
                  <a:sym typeface="Microsoft YaHei"/>
                </a:rPr>
                <a:t>方</a:t>
              </a:r>
              <a:endParaRPr lang="zh-CN" altLang="en-US" sz="1800" b="1" dirty="0">
                <a:latin typeface="Microsoft YaHei"/>
                <a:ea typeface="Microsoft YaHei"/>
                <a:sym typeface="Microsoft YaHei"/>
              </a:endParaRPr>
            </a:p>
          </p:txBody>
        </p:sp>
      </p:grpSp>
      <p:sp>
        <p:nvSpPr>
          <p:cNvPr id="22" name="矩形 21"/>
          <p:cNvSpPr/>
          <p:nvPr/>
        </p:nvSpPr>
        <p:spPr>
          <a:xfrm>
            <a:off x="7084101" y="712316"/>
            <a:ext cx="1800493" cy="923330"/>
          </a:xfrm>
          <a:prstGeom prst="rect">
            <a:avLst/>
          </a:prstGeom>
        </p:spPr>
        <p:txBody>
          <a:bodyPr wrap="none">
            <a:spAutoFit/>
          </a:bodyPr>
          <a:lstStyle/>
          <a:p>
            <a:pPr>
              <a:lnSpc>
                <a:spcPct val="150000"/>
              </a:lnSpc>
            </a:pPr>
            <a:r>
              <a:rPr lang="zh-CN" altLang="zh-CN" sz="1800" dirty="0">
                <a:latin typeface="微软雅黑" pitchFamily="34" charset="-122"/>
                <a:ea typeface="微软雅黑" pitchFamily="34" charset="-122"/>
              </a:rPr>
              <a:t>不从事出纳</a:t>
            </a:r>
            <a:r>
              <a:rPr lang="zh-CN" altLang="zh-CN" sz="1800" dirty="0" smtClean="0">
                <a:latin typeface="微软雅黑" pitchFamily="34" charset="-122"/>
                <a:ea typeface="微软雅黑" pitchFamily="34" charset="-122"/>
              </a:rPr>
              <a:t>工作</a:t>
            </a:r>
            <a:endParaRPr lang="en-US" altLang="zh-CN" sz="1800" dirty="0" smtClean="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会计</a:t>
            </a:r>
            <a:r>
              <a:rPr lang="zh-CN" altLang="zh-CN" sz="1800" dirty="0">
                <a:latin typeface="微软雅黑" pitchFamily="34" charset="-122"/>
                <a:ea typeface="微软雅黑" pitchFamily="34" charset="-122"/>
              </a:rPr>
              <a:t>人员登记</a:t>
            </a:r>
            <a:endParaRPr lang="zh-CN" altLang="en-US" sz="1800" dirty="0">
              <a:latin typeface="微软雅黑" pitchFamily="34" charset="-122"/>
              <a:ea typeface="微软雅黑" pitchFamily="34" charset="-122"/>
            </a:endParaRPr>
          </a:p>
        </p:txBody>
      </p:sp>
      <p:cxnSp>
        <p:nvCxnSpPr>
          <p:cNvPr id="23" name="直接连接符 22"/>
          <p:cNvCxnSpPr/>
          <p:nvPr/>
        </p:nvCxnSpPr>
        <p:spPr>
          <a:xfrm flipV="1">
            <a:off x="6484636" y="1214219"/>
            <a:ext cx="576064" cy="461448"/>
          </a:xfrm>
          <a:prstGeom prst="line">
            <a:avLst/>
          </a:prstGeom>
          <a:ln w="28575">
            <a:solidFill>
              <a:srgbClr val="084CA1"/>
            </a:solidFill>
            <a:prstDash val="dash"/>
          </a:ln>
        </p:spPr>
        <p:style>
          <a:lnRef idx="1">
            <a:schemeClr val="accent1"/>
          </a:lnRef>
          <a:fillRef idx="0">
            <a:schemeClr val="accent1"/>
          </a:fillRef>
          <a:effectRef idx="0">
            <a:schemeClr val="accent1"/>
          </a:effectRef>
          <a:fontRef idx="minor">
            <a:schemeClr val="tx1"/>
          </a:fontRef>
        </p:style>
      </p:cxnSp>
      <p:sp>
        <p:nvSpPr>
          <p:cNvPr id="24" name="流程图: 联系 23"/>
          <p:cNvSpPr/>
          <p:nvPr/>
        </p:nvSpPr>
        <p:spPr>
          <a:xfrm>
            <a:off x="6981826" y="1167884"/>
            <a:ext cx="110359" cy="107722"/>
          </a:xfrm>
          <a:prstGeom prst="flowChartConnector">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cxnSp>
        <p:nvCxnSpPr>
          <p:cNvPr id="28" name="直接连接符 27"/>
          <p:cNvCxnSpPr/>
          <p:nvPr/>
        </p:nvCxnSpPr>
        <p:spPr>
          <a:xfrm>
            <a:off x="6553058" y="2589897"/>
            <a:ext cx="483948" cy="0"/>
          </a:xfrm>
          <a:prstGeom prst="line">
            <a:avLst/>
          </a:prstGeom>
          <a:ln w="28575">
            <a:solidFill>
              <a:srgbClr val="084CA1"/>
            </a:solidFill>
            <a:prstDash val="dash"/>
          </a:ln>
        </p:spPr>
        <p:style>
          <a:lnRef idx="1">
            <a:schemeClr val="accent1"/>
          </a:lnRef>
          <a:fillRef idx="0">
            <a:schemeClr val="accent1"/>
          </a:fillRef>
          <a:effectRef idx="0">
            <a:schemeClr val="accent1"/>
          </a:effectRef>
          <a:fontRef idx="minor">
            <a:schemeClr val="tx1"/>
          </a:fontRef>
        </p:style>
      </p:cxnSp>
      <p:sp>
        <p:nvSpPr>
          <p:cNvPr id="29" name="流程图: 联系 28"/>
          <p:cNvSpPr/>
          <p:nvPr/>
        </p:nvSpPr>
        <p:spPr>
          <a:xfrm>
            <a:off x="6978491" y="2536036"/>
            <a:ext cx="110359" cy="107722"/>
          </a:xfrm>
          <a:prstGeom prst="flowChartConnector">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40" name="矩形 39"/>
          <p:cNvSpPr/>
          <p:nvPr/>
        </p:nvSpPr>
        <p:spPr>
          <a:xfrm>
            <a:off x="6868370" y="2139702"/>
            <a:ext cx="2016224" cy="923330"/>
          </a:xfrm>
          <a:prstGeom prst="rect">
            <a:avLst/>
          </a:prstGeom>
        </p:spPr>
        <p:txBody>
          <a:bodyPr wrap="square">
            <a:spAutoFit/>
          </a:bodyPr>
          <a:lstStyle/>
          <a:p>
            <a:pPr algn="ctr">
              <a:lnSpc>
                <a:spcPct val="150000"/>
              </a:lnSpc>
            </a:pPr>
            <a:r>
              <a:rPr lang="zh-CN" altLang="en-US" sz="1800" dirty="0">
                <a:latin typeface="微软雅黑" pitchFamily="34" charset="-122"/>
                <a:ea typeface="微软雅黑" pitchFamily="34" charset="-122"/>
              </a:rPr>
              <a:t>订本</a:t>
            </a:r>
            <a:r>
              <a:rPr lang="zh-CN" altLang="en-US" sz="1800" dirty="0" smtClean="0">
                <a:latin typeface="微软雅黑" pitchFamily="34" charset="-122"/>
                <a:ea typeface="微软雅黑" pitchFamily="34" charset="-122"/>
              </a:rPr>
              <a:t>式</a:t>
            </a:r>
            <a:endParaRPr lang="en-US" altLang="zh-CN" sz="1800" dirty="0">
              <a:latin typeface="微软雅黑" pitchFamily="34" charset="-122"/>
              <a:ea typeface="微软雅黑" pitchFamily="34" charset="-122"/>
            </a:endParaRPr>
          </a:p>
          <a:p>
            <a:pPr algn="ctr">
              <a:lnSpc>
                <a:spcPct val="150000"/>
              </a:lnSpc>
            </a:pPr>
            <a:r>
              <a:rPr lang="zh-CN" altLang="en-US" sz="1800" dirty="0" smtClean="0">
                <a:latin typeface="微软雅黑" pitchFamily="34" charset="-122"/>
                <a:ea typeface="微软雅黑" pitchFamily="34" charset="-122"/>
              </a:rPr>
              <a:t>“三栏式”</a:t>
            </a:r>
            <a:r>
              <a:rPr lang="zh-CN" altLang="en-US" sz="1800" dirty="0">
                <a:latin typeface="微软雅黑" pitchFamily="34" charset="-122"/>
                <a:ea typeface="微软雅黑" pitchFamily="34" charset="-122"/>
              </a:rPr>
              <a:t>账簿</a:t>
            </a:r>
          </a:p>
        </p:txBody>
      </p:sp>
      <p:cxnSp>
        <p:nvCxnSpPr>
          <p:cNvPr id="41" name="直接连接符 40"/>
          <p:cNvCxnSpPr/>
          <p:nvPr/>
        </p:nvCxnSpPr>
        <p:spPr>
          <a:xfrm>
            <a:off x="6505558" y="3544880"/>
            <a:ext cx="483948" cy="428297"/>
          </a:xfrm>
          <a:prstGeom prst="line">
            <a:avLst/>
          </a:prstGeom>
          <a:ln w="28575">
            <a:solidFill>
              <a:srgbClr val="084CA1"/>
            </a:solidFill>
            <a:prstDash val="dash"/>
          </a:ln>
        </p:spPr>
        <p:style>
          <a:lnRef idx="1">
            <a:schemeClr val="accent1"/>
          </a:lnRef>
          <a:fillRef idx="0">
            <a:schemeClr val="accent1"/>
          </a:fillRef>
          <a:effectRef idx="0">
            <a:schemeClr val="accent1"/>
          </a:effectRef>
          <a:fontRef idx="minor">
            <a:schemeClr val="tx1"/>
          </a:fontRef>
        </p:style>
      </p:cxnSp>
      <p:sp>
        <p:nvSpPr>
          <p:cNvPr id="42" name="流程图: 联系 41"/>
          <p:cNvSpPr/>
          <p:nvPr/>
        </p:nvSpPr>
        <p:spPr>
          <a:xfrm>
            <a:off x="6934325" y="3940571"/>
            <a:ext cx="110359" cy="107722"/>
          </a:xfrm>
          <a:prstGeom prst="flowChartConnector">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43" name="矩形 42"/>
          <p:cNvSpPr/>
          <p:nvPr/>
        </p:nvSpPr>
        <p:spPr>
          <a:xfrm>
            <a:off x="6977631" y="3464012"/>
            <a:ext cx="2106993" cy="923330"/>
          </a:xfrm>
          <a:prstGeom prst="rect">
            <a:avLst/>
          </a:prstGeom>
        </p:spPr>
        <p:txBody>
          <a:bodyPr wrap="square">
            <a:spAutoFit/>
          </a:bodyPr>
          <a:lstStyle/>
          <a:p>
            <a:pPr algn="ctr">
              <a:lnSpc>
                <a:spcPct val="150000"/>
              </a:lnSpc>
            </a:pPr>
            <a:r>
              <a:rPr lang="zh-CN" altLang="en-US" sz="1800" dirty="0">
                <a:latin typeface="微软雅黑" pitchFamily="34" charset="-122"/>
                <a:ea typeface="微软雅黑" pitchFamily="34" charset="-122"/>
              </a:rPr>
              <a:t>现金总分类账</a:t>
            </a:r>
            <a:r>
              <a:rPr lang="zh-CN" altLang="en-US" sz="1800" dirty="0" smtClean="0">
                <a:latin typeface="微软雅黑" pitchFamily="34" charset="-122"/>
                <a:ea typeface="微软雅黑" pitchFamily="34" charset="-122"/>
              </a:rPr>
              <a:t>余额</a:t>
            </a:r>
            <a:endParaRPr lang="en-US" altLang="zh-CN" sz="1800" dirty="0" smtClean="0">
              <a:latin typeface="微软雅黑" pitchFamily="34" charset="-122"/>
              <a:ea typeface="微软雅黑" pitchFamily="34" charset="-122"/>
            </a:endParaRPr>
          </a:p>
          <a:p>
            <a:pPr algn="ctr">
              <a:lnSpc>
                <a:spcPct val="150000"/>
              </a:lnSpc>
            </a:pPr>
            <a:r>
              <a:rPr lang="zh-CN" altLang="en-US" sz="1800" dirty="0">
                <a:latin typeface="微软雅黑" pitchFamily="34" charset="-122"/>
                <a:ea typeface="微软雅黑" pitchFamily="34" charset="-122"/>
              </a:rPr>
              <a:t>现金日记账余额</a:t>
            </a:r>
          </a:p>
        </p:txBody>
      </p:sp>
      <p:sp>
        <p:nvSpPr>
          <p:cNvPr id="44" name="KSO_Shape"/>
          <p:cNvSpPr/>
          <p:nvPr/>
        </p:nvSpPr>
        <p:spPr>
          <a:xfrm rot="5400000">
            <a:off x="7959046" y="3837900"/>
            <a:ext cx="187242" cy="219769"/>
          </a:xfrm>
          <a:prstGeom prst="mathEqual">
            <a:avLst>
              <a:gd name="adj1" fmla="val 13987"/>
              <a:gd name="adj2" fmla="val 11760"/>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Tree>
    <p:custDataLst>
      <p:tags r:id="rId1"/>
    </p:custDataLst>
    <p:extLst>
      <p:ext uri="{BB962C8B-B14F-4D97-AF65-F5344CB8AC3E}">
        <p14:creationId xmlns:p14="http://schemas.microsoft.com/office/powerpoint/2010/main" val="5749148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库存现金</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pic>
        <p:nvPicPr>
          <p:cNvPr id="22" name="Picture 6" descr="http://a2.att.hudong.com/23/53/01300539233291138923533929614.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4002" y="1310154"/>
            <a:ext cx="5137396" cy="3624978"/>
          </a:xfrm>
          <a:prstGeom prst="rect">
            <a:avLst/>
          </a:prstGeom>
          <a:noFill/>
          <a:extLst>
            <a:ext uri="{909E8E84-426E-40DD-AFC4-6F175D3DCCD1}">
              <a14:hiddenFill xmlns:a14="http://schemas.microsoft.com/office/drawing/2010/main">
                <a:solidFill>
                  <a:srgbClr val="FFFFFF"/>
                </a:solidFill>
              </a14:hiddenFill>
            </a:ext>
          </a:extLst>
        </p:spPr>
      </p:pic>
      <p:sp>
        <p:nvSpPr>
          <p:cNvPr id="23" name="矩形 22"/>
          <p:cNvSpPr/>
          <p:nvPr/>
        </p:nvSpPr>
        <p:spPr>
          <a:xfrm>
            <a:off x="5391398" y="1310154"/>
            <a:ext cx="3508127" cy="3622223"/>
          </a:xfrm>
          <a:prstGeom prst="rect">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3" name="组合 2"/>
          <p:cNvGrpSpPr/>
          <p:nvPr/>
        </p:nvGrpSpPr>
        <p:grpSpPr>
          <a:xfrm>
            <a:off x="1708195" y="1310153"/>
            <a:ext cx="3752861" cy="198457"/>
            <a:chOff x="2053060" y="1310154"/>
            <a:chExt cx="4361561" cy="286780"/>
          </a:xfrm>
        </p:grpSpPr>
        <p:sp>
          <p:nvSpPr>
            <p:cNvPr id="24" name="矩形 23"/>
            <p:cNvSpPr/>
            <p:nvPr/>
          </p:nvSpPr>
          <p:spPr>
            <a:xfrm>
              <a:off x="2053060" y="1310154"/>
              <a:ext cx="1130843" cy="286780"/>
            </a:xfrm>
            <a:prstGeom prst="rect">
              <a:avLst/>
            </a:prstGeom>
            <a:no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cxnSp>
          <p:nvCxnSpPr>
            <p:cNvPr id="28" name="直接连接符 27"/>
            <p:cNvCxnSpPr>
              <a:stCxn id="24" idx="3"/>
            </p:cNvCxnSpPr>
            <p:nvPr/>
          </p:nvCxnSpPr>
          <p:spPr>
            <a:xfrm>
              <a:off x="3183903" y="1453544"/>
              <a:ext cx="3194622"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29" name="流程图: 联系 28"/>
            <p:cNvSpPr/>
            <p:nvPr/>
          </p:nvSpPr>
          <p:spPr>
            <a:xfrm>
              <a:off x="6330391" y="1423415"/>
              <a:ext cx="84230" cy="85195"/>
            </a:xfrm>
            <a:prstGeom prst="flowChartConnector">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sp>
        <p:nvSpPr>
          <p:cNvPr id="40" name="TextBox 39"/>
          <p:cNvSpPr txBox="1"/>
          <p:nvPr/>
        </p:nvSpPr>
        <p:spPr>
          <a:xfrm>
            <a:off x="5496446" y="1347263"/>
            <a:ext cx="3303170" cy="923330"/>
          </a:xfrm>
          <a:prstGeom prst="rect">
            <a:avLst/>
          </a:prstGeom>
          <a:noFill/>
        </p:spPr>
        <p:txBody>
          <a:bodyPr wrap="square" rtlCol="0">
            <a:spAutoFit/>
          </a:bodyPr>
          <a:lstStyle/>
          <a:p>
            <a:r>
              <a:rPr lang="zh-CN" altLang="en-US" sz="1800" dirty="0" smtClean="0">
                <a:solidFill>
                  <a:schemeClr val="bg1"/>
                </a:solidFill>
                <a:latin typeface="微软雅黑" pitchFamily="34" charset="-122"/>
                <a:ea typeface="微软雅黑" pitchFamily="34" charset="-122"/>
                <a:cs typeface="+mn-ea"/>
              </a:rPr>
              <a:t>为了随时掌握现金收付的动态和库存余额，保证现金的安全，</a:t>
            </a:r>
            <a:r>
              <a:rPr lang="zh-CN" altLang="en-US" sz="1800" b="1" dirty="0" smtClean="0">
                <a:solidFill>
                  <a:schemeClr val="bg1"/>
                </a:solidFill>
                <a:latin typeface="微软雅黑" pitchFamily="34" charset="-122"/>
                <a:ea typeface="微软雅黑" pitchFamily="34" charset="-122"/>
                <a:cs typeface="+mn-ea"/>
              </a:rPr>
              <a:t>企业</a:t>
            </a:r>
            <a:r>
              <a:rPr lang="zh-CN" altLang="en-US" sz="1800" b="1" dirty="0" smtClean="0">
                <a:solidFill>
                  <a:srgbClr val="FFC000"/>
                </a:solidFill>
                <a:latin typeface="微软雅黑" pitchFamily="34" charset="-122"/>
                <a:ea typeface="微软雅黑" pitchFamily="34" charset="-122"/>
                <a:cs typeface="+mn-ea"/>
              </a:rPr>
              <a:t>必须</a:t>
            </a:r>
            <a:r>
              <a:rPr lang="zh-CN" altLang="en-US" sz="1800" b="1" dirty="0" smtClean="0">
                <a:solidFill>
                  <a:schemeClr val="bg1"/>
                </a:solidFill>
                <a:latin typeface="微软雅黑" pitchFamily="34" charset="-122"/>
                <a:ea typeface="微软雅黑" pitchFamily="34" charset="-122"/>
                <a:cs typeface="+mn-ea"/>
              </a:rPr>
              <a:t>设置“现金日记账”</a:t>
            </a:r>
            <a:endParaRPr lang="zh-CN" altLang="en-US" sz="1800" b="1" dirty="0">
              <a:solidFill>
                <a:schemeClr val="bg1"/>
              </a:solidFill>
              <a:latin typeface="微软雅黑" pitchFamily="34" charset="-122"/>
              <a:ea typeface="微软雅黑" pitchFamily="34" charset="-122"/>
              <a:cs typeface="+mn-ea"/>
            </a:endParaRPr>
          </a:p>
        </p:txBody>
      </p:sp>
      <p:grpSp>
        <p:nvGrpSpPr>
          <p:cNvPr id="6" name="组合 5"/>
          <p:cNvGrpSpPr/>
          <p:nvPr/>
        </p:nvGrpSpPr>
        <p:grpSpPr>
          <a:xfrm>
            <a:off x="851139" y="2090300"/>
            <a:ext cx="4597807" cy="1763463"/>
            <a:chOff x="815514" y="2090300"/>
            <a:chExt cx="5190342" cy="1763463"/>
          </a:xfrm>
        </p:grpSpPr>
        <p:sp>
          <p:nvSpPr>
            <p:cNvPr id="41" name="矩形 40"/>
            <p:cNvSpPr/>
            <p:nvPr/>
          </p:nvSpPr>
          <p:spPr>
            <a:xfrm>
              <a:off x="815514" y="2090300"/>
              <a:ext cx="451116" cy="1763463"/>
            </a:xfrm>
            <a:prstGeom prst="rect">
              <a:avLst/>
            </a:prstGeom>
            <a:no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cxnSp>
          <p:nvCxnSpPr>
            <p:cNvPr id="42" name="直接连接符 41"/>
            <p:cNvCxnSpPr/>
            <p:nvPr/>
          </p:nvCxnSpPr>
          <p:spPr>
            <a:xfrm>
              <a:off x="1266630" y="2722661"/>
              <a:ext cx="4686583"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3" name="流程图: 联系 42"/>
            <p:cNvSpPr/>
            <p:nvPr/>
          </p:nvSpPr>
          <p:spPr>
            <a:xfrm>
              <a:off x="5921626" y="2674622"/>
              <a:ext cx="84230" cy="85195"/>
            </a:xfrm>
            <a:prstGeom prst="flowChartConnector">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sp>
        <p:nvSpPr>
          <p:cNvPr id="44" name="TextBox 43"/>
          <p:cNvSpPr txBox="1"/>
          <p:nvPr/>
        </p:nvSpPr>
        <p:spPr>
          <a:xfrm>
            <a:off x="5496446" y="2377598"/>
            <a:ext cx="2928819" cy="646331"/>
          </a:xfrm>
          <a:prstGeom prst="rect">
            <a:avLst/>
          </a:prstGeom>
          <a:noFill/>
        </p:spPr>
        <p:txBody>
          <a:bodyPr wrap="square" rtlCol="0">
            <a:spAutoFit/>
          </a:bodyPr>
          <a:lstStyle/>
          <a:p>
            <a:r>
              <a:rPr lang="zh-CN" altLang="en-US" sz="1800" dirty="0" smtClean="0">
                <a:solidFill>
                  <a:schemeClr val="bg1"/>
                </a:solidFill>
                <a:latin typeface="微软雅黑" pitchFamily="34" charset="-122"/>
                <a:ea typeface="微软雅黑" pitchFamily="34" charset="-122"/>
                <a:cs typeface="+mn-ea"/>
              </a:rPr>
              <a:t>按照现金业务发生的先后顺序</a:t>
            </a:r>
            <a:r>
              <a:rPr lang="zh-CN" altLang="en-US" sz="1800" b="1" dirty="0" smtClean="0">
                <a:solidFill>
                  <a:srgbClr val="FFC000"/>
                </a:solidFill>
                <a:latin typeface="微软雅黑" pitchFamily="34" charset="-122"/>
                <a:ea typeface="微软雅黑" pitchFamily="34" charset="-122"/>
                <a:cs typeface="+mn-ea"/>
              </a:rPr>
              <a:t>逐笔序时登记</a:t>
            </a:r>
            <a:endParaRPr lang="zh-CN" altLang="en-US" sz="1800" b="1" dirty="0">
              <a:solidFill>
                <a:srgbClr val="FFC000"/>
              </a:solidFill>
              <a:latin typeface="微软雅黑" pitchFamily="34" charset="-122"/>
              <a:ea typeface="微软雅黑" pitchFamily="34" charset="-122"/>
              <a:cs typeface="+mn-ea"/>
            </a:endParaRPr>
          </a:p>
        </p:txBody>
      </p:sp>
      <p:sp>
        <p:nvSpPr>
          <p:cNvPr id="48" name="TextBox 47"/>
          <p:cNvSpPr txBox="1"/>
          <p:nvPr/>
        </p:nvSpPr>
        <p:spPr>
          <a:xfrm>
            <a:off x="5496446" y="3047679"/>
            <a:ext cx="3170712" cy="923330"/>
          </a:xfrm>
          <a:prstGeom prst="rect">
            <a:avLst/>
          </a:prstGeom>
          <a:noFill/>
        </p:spPr>
        <p:txBody>
          <a:bodyPr wrap="square" rtlCol="0">
            <a:spAutoFit/>
          </a:bodyPr>
          <a:lstStyle/>
          <a:p>
            <a:r>
              <a:rPr lang="zh-CN" altLang="en-US" sz="1800" dirty="0" smtClean="0">
                <a:solidFill>
                  <a:schemeClr val="bg1"/>
                </a:solidFill>
                <a:latin typeface="微软雅黑" pitchFamily="34" charset="-122"/>
                <a:ea typeface="微软雅黑" pitchFamily="34" charset="-122"/>
                <a:cs typeface="+mn-ea"/>
              </a:rPr>
              <a:t>每日终了，应根据登记的结余数与实际库存数进行核对，做到</a:t>
            </a:r>
            <a:r>
              <a:rPr lang="zh-CN" altLang="en-US" sz="1800" b="1" dirty="0" smtClean="0">
                <a:solidFill>
                  <a:srgbClr val="FFC000"/>
                </a:solidFill>
                <a:latin typeface="微软雅黑" pitchFamily="34" charset="-122"/>
                <a:ea typeface="微软雅黑" pitchFamily="34" charset="-122"/>
                <a:cs typeface="+mn-ea"/>
              </a:rPr>
              <a:t>账实相符，日清月结</a:t>
            </a:r>
            <a:endParaRPr lang="zh-CN" altLang="en-US" sz="1800" b="1" dirty="0">
              <a:solidFill>
                <a:srgbClr val="FFC000"/>
              </a:solidFill>
              <a:latin typeface="微软雅黑" pitchFamily="34" charset="-122"/>
              <a:ea typeface="微软雅黑" pitchFamily="34" charset="-122"/>
              <a:cs typeface="+mn-ea"/>
            </a:endParaRPr>
          </a:p>
        </p:txBody>
      </p:sp>
      <p:sp>
        <p:nvSpPr>
          <p:cNvPr id="51" name="TextBox 50"/>
          <p:cNvSpPr txBox="1"/>
          <p:nvPr/>
        </p:nvSpPr>
        <p:spPr>
          <a:xfrm>
            <a:off x="5496446" y="3984753"/>
            <a:ext cx="3170712" cy="923330"/>
          </a:xfrm>
          <a:prstGeom prst="rect">
            <a:avLst/>
          </a:prstGeom>
          <a:noFill/>
        </p:spPr>
        <p:txBody>
          <a:bodyPr wrap="square" rtlCol="0">
            <a:spAutoFit/>
          </a:bodyPr>
          <a:lstStyle/>
          <a:p>
            <a:r>
              <a:rPr lang="zh-CN" altLang="en-US" sz="1800" dirty="0" smtClean="0">
                <a:solidFill>
                  <a:schemeClr val="bg1"/>
                </a:solidFill>
                <a:latin typeface="微软雅黑" pitchFamily="34" charset="-122"/>
                <a:ea typeface="微软雅黑" pitchFamily="34" charset="-122"/>
                <a:cs typeface="+mn-ea"/>
              </a:rPr>
              <a:t>月末终了，“</a:t>
            </a:r>
            <a:r>
              <a:rPr lang="zh-CN" altLang="en-US" sz="1800" b="1" dirty="0" smtClean="0">
                <a:solidFill>
                  <a:srgbClr val="FFC000"/>
                </a:solidFill>
                <a:latin typeface="微软雅黑" pitchFamily="34" charset="-122"/>
                <a:ea typeface="微软雅黑" pitchFamily="34" charset="-122"/>
                <a:cs typeface="+mn-ea"/>
              </a:rPr>
              <a:t>现金日记账</a:t>
            </a:r>
            <a:r>
              <a:rPr lang="zh-CN" altLang="en-US" sz="1800" dirty="0" smtClean="0">
                <a:solidFill>
                  <a:schemeClr val="bg1"/>
                </a:solidFill>
                <a:latin typeface="微软雅黑" pitchFamily="34" charset="-122"/>
                <a:ea typeface="微软雅黑" pitchFamily="34" charset="-122"/>
                <a:cs typeface="+mn-ea"/>
              </a:rPr>
              <a:t>”的余额必须与“</a:t>
            </a:r>
            <a:r>
              <a:rPr lang="zh-CN" altLang="en-US" sz="1800" b="1" dirty="0" smtClean="0">
                <a:solidFill>
                  <a:srgbClr val="FFC000"/>
                </a:solidFill>
                <a:latin typeface="微软雅黑" pitchFamily="34" charset="-122"/>
                <a:ea typeface="微软雅黑" pitchFamily="34" charset="-122"/>
                <a:cs typeface="+mn-ea"/>
              </a:rPr>
              <a:t>库存现金</a:t>
            </a:r>
            <a:r>
              <a:rPr lang="zh-CN" altLang="en-US" sz="1800" dirty="0" smtClean="0">
                <a:solidFill>
                  <a:schemeClr val="bg1"/>
                </a:solidFill>
                <a:latin typeface="微软雅黑" pitchFamily="34" charset="-122"/>
                <a:ea typeface="微软雅黑" pitchFamily="34" charset="-122"/>
                <a:cs typeface="+mn-ea"/>
              </a:rPr>
              <a:t>”</a:t>
            </a:r>
            <a:r>
              <a:rPr lang="zh-CN" altLang="en-US" sz="1800" b="1" dirty="0" smtClean="0">
                <a:solidFill>
                  <a:srgbClr val="FFC000"/>
                </a:solidFill>
                <a:latin typeface="微软雅黑" pitchFamily="34" charset="-122"/>
                <a:ea typeface="微软雅黑" pitchFamily="34" charset="-122"/>
                <a:cs typeface="+mn-ea"/>
              </a:rPr>
              <a:t>总账科目</a:t>
            </a:r>
            <a:r>
              <a:rPr lang="zh-CN" altLang="en-US" sz="1800" dirty="0" smtClean="0">
                <a:solidFill>
                  <a:schemeClr val="bg1"/>
                </a:solidFill>
                <a:latin typeface="微软雅黑" pitchFamily="34" charset="-122"/>
                <a:ea typeface="微软雅黑" pitchFamily="34" charset="-122"/>
                <a:cs typeface="+mn-ea"/>
              </a:rPr>
              <a:t>的余额</a:t>
            </a:r>
            <a:r>
              <a:rPr lang="zh-CN" altLang="en-US" sz="1800" b="1" dirty="0" smtClean="0">
                <a:solidFill>
                  <a:srgbClr val="FFC000"/>
                </a:solidFill>
                <a:latin typeface="微软雅黑" pitchFamily="34" charset="-122"/>
                <a:ea typeface="微软雅黑" pitchFamily="34" charset="-122"/>
                <a:cs typeface="+mn-ea"/>
              </a:rPr>
              <a:t>核对相符</a:t>
            </a:r>
            <a:endParaRPr lang="zh-CN" altLang="en-US" sz="1800" b="1" dirty="0">
              <a:solidFill>
                <a:srgbClr val="FFC000"/>
              </a:solidFill>
              <a:latin typeface="微软雅黑" pitchFamily="34" charset="-122"/>
              <a:ea typeface="微软雅黑" pitchFamily="34" charset="-122"/>
              <a:cs typeface="+mn-ea"/>
            </a:endParaRPr>
          </a:p>
        </p:txBody>
      </p:sp>
      <p:grpSp>
        <p:nvGrpSpPr>
          <p:cNvPr id="7" name="组合 6"/>
          <p:cNvGrpSpPr/>
          <p:nvPr/>
        </p:nvGrpSpPr>
        <p:grpSpPr>
          <a:xfrm>
            <a:off x="2158644" y="3590224"/>
            <a:ext cx="3337802" cy="897906"/>
            <a:chOff x="2158643" y="3590224"/>
            <a:chExt cx="3972083" cy="897906"/>
          </a:xfrm>
        </p:grpSpPr>
        <p:sp>
          <p:nvSpPr>
            <p:cNvPr id="45" name="矩形 44"/>
            <p:cNvSpPr/>
            <p:nvPr/>
          </p:nvSpPr>
          <p:spPr>
            <a:xfrm>
              <a:off x="2158643" y="3821034"/>
              <a:ext cx="645101" cy="132588"/>
            </a:xfrm>
            <a:prstGeom prst="rect">
              <a:avLst/>
            </a:prstGeom>
            <a:no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cxnSp>
          <p:nvCxnSpPr>
            <p:cNvPr id="46" name="直接连接符 45"/>
            <p:cNvCxnSpPr/>
            <p:nvPr/>
          </p:nvCxnSpPr>
          <p:spPr>
            <a:xfrm flipV="1">
              <a:off x="2815778" y="3620353"/>
              <a:ext cx="3230719" cy="26697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7" name="流程图: 联系 46"/>
            <p:cNvSpPr/>
            <p:nvPr/>
          </p:nvSpPr>
          <p:spPr>
            <a:xfrm>
              <a:off x="6046496" y="3590224"/>
              <a:ext cx="84230" cy="85195"/>
            </a:xfrm>
            <a:prstGeom prst="flowChartConnector">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cxnSp>
          <p:nvCxnSpPr>
            <p:cNvPr id="49" name="直接连接符 48"/>
            <p:cNvCxnSpPr/>
            <p:nvPr/>
          </p:nvCxnSpPr>
          <p:spPr>
            <a:xfrm>
              <a:off x="2815778" y="4036463"/>
              <a:ext cx="3202928" cy="39660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0" name="流程图: 联系 49"/>
            <p:cNvSpPr/>
            <p:nvPr/>
          </p:nvSpPr>
          <p:spPr>
            <a:xfrm>
              <a:off x="6018705" y="4401585"/>
              <a:ext cx="84230" cy="86545"/>
            </a:xfrm>
            <a:prstGeom prst="flowChartConnector">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52" name="矩形 51"/>
            <p:cNvSpPr/>
            <p:nvPr/>
          </p:nvSpPr>
          <p:spPr>
            <a:xfrm>
              <a:off x="2158643" y="3966407"/>
              <a:ext cx="645100" cy="132588"/>
            </a:xfrm>
            <a:prstGeom prst="rect">
              <a:avLst/>
            </a:prstGeom>
            <a:noFill/>
            <a:ln>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sp>
        <p:nvSpPr>
          <p:cNvPr id="30" name="矩形 29"/>
          <p:cNvSpPr/>
          <p:nvPr/>
        </p:nvSpPr>
        <p:spPr>
          <a:xfrm>
            <a:off x="1421259" y="649144"/>
            <a:ext cx="495363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库存现金的核算及账务处理</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开设账户</a:t>
            </a:r>
          </a:p>
        </p:txBody>
      </p:sp>
    </p:spTree>
    <p:custDataLst>
      <p:tags r:id="rId1"/>
    </p:custDataLst>
    <p:extLst>
      <p:ext uri="{BB962C8B-B14F-4D97-AF65-F5344CB8AC3E}">
        <p14:creationId xmlns:p14="http://schemas.microsoft.com/office/powerpoint/2010/main" val="275097869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1129"/>
  <p:tag name="MH_SECTIONID" val="1130,1131,"/>
</p:tagLst>
</file>

<file path=ppt/tags/tag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1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02.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1"/>
</p:tagLst>
</file>

<file path=ppt/tags/tag103.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1"/>
</p:tagLst>
</file>

<file path=ppt/tags/tag104.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2"/>
</p:tagLst>
</file>

<file path=ppt/tags/tag105.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2"/>
</p:tagLst>
</file>

<file path=ppt/tags/tag106.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3"/>
</p:tagLst>
</file>

<file path=ppt/tags/tag107.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3"/>
</p:tagLst>
</file>

<file path=ppt/tags/tag108.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4"/>
</p:tagLst>
</file>

<file path=ppt/tags/tag109.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110.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5"/>
</p:tagLst>
</file>

<file path=ppt/tags/tag111.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5"/>
</p:tagLst>
</file>

<file path=ppt/tags/tag112.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6"/>
</p:tagLst>
</file>

<file path=ppt/tags/tag113.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6"/>
</p:tagLst>
</file>

<file path=ppt/tags/tag1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120.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1"/>
</p:tagLst>
</file>

<file path=ppt/tags/tag121.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1"/>
</p:tagLst>
</file>

<file path=ppt/tags/tag122.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2"/>
</p:tagLst>
</file>

<file path=ppt/tags/tag123.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2"/>
</p:tagLst>
</file>

<file path=ppt/tags/tag124.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3"/>
</p:tagLst>
</file>

<file path=ppt/tags/tag125.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3"/>
</p:tagLst>
</file>

<file path=ppt/tags/tag126.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4"/>
</p:tagLst>
</file>

<file path=ppt/tags/tag127.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4"/>
</p:tagLst>
</file>

<file path=ppt/tags/tag12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1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34.xml><?xml version="1.0" encoding="utf-8"?>
<p:tagLst xmlns:a="http://schemas.openxmlformats.org/drawingml/2006/main" xmlns:r="http://schemas.openxmlformats.org/officeDocument/2006/relationships" xmlns:p="http://schemas.openxmlformats.org/presentationml/2006/main">
  <p:tag name="MH" val="20180716185652"/>
  <p:tag name="MH_LIBRARY" val="GRAPHIC"/>
  <p:tag name="MH_TYPE" val="Other"/>
  <p:tag name="MH_ORDER" val="5"/>
</p:tagLst>
</file>

<file path=ppt/tags/tag135.xml><?xml version="1.0" encoding="utf-8"?>
<p:tagLst xmlns:a="http://schemas.openxmlformats.org/drawingml/2006/main" xmlns:r="http://schemas.openxmlformats.org/officeDocument/2006/relationships" xmlns:p="http://schemas.openxmlformats.org/presentationml/2006/main">
  <p:tag name="MH" val="20180716185652"/>
  <p:tag name="MH_LIBRARY" val="GRAPHIC"/>
  <p:tag name="MH_TYPE" val="Other"/>
  <p:tag name="MH_ORDER" val="6"/>
</p:tagLst>
</file>

<file path=ppt/tags/tag136.xml><?xml version="1.0" encoding="utf-8"?>
<p:tagLst xmlns:a="http://schemas.openxmlformats.org/drawingml/2006/main" xmlns:r="http://schemas.openxmlformats.org/officeDocument/2006/relationships" xmlns:p="http://schemas.openxmlformats.org/presentationml/2006/main">
  <p:tag name="MH" val="20180716185652"/>
  <p:tag name="MH_LIBRARY" val="GRAPHIC"/>
  <p:tag name="MH_TYPE" val="Desc"/>
  <p:tag name="MH_ORDER" val="1"/>
</p:tagLst>
</file>

<file path=ppt/tags/tag137.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Title"/>
  <p:tag name="MH_ORDER" val="1"/>
</p:tagLst>
</file>

<file path=ppt/tags/tag138.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Other"/>
  <p:tag name="MH_ORDER" val="1"/>
</p:tagLst>
</file>

<file path=ppt/tags/tag139.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Other"/>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140.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Other"/>
  <p:tag name="MH_ORDER" val="3"/>
</p:tagLst>
</file>

<file path=ppt/tags/tag141.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Other"/>
  <p:tag name="MH_ORDER" val="4"/>
</p:tagLst>
</file>

<file path=ppt/tags/tag142.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Other"/>
  <p:tag name="MH_ORDER" val="5"/>
</p:tagLst>
</file>

<file path=ppt/tags/tag143.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Other"/>
  <p:tag name="MH_ORDER" val="6"/>
</p:tagLst>
</file>

<file path=ppt/tags/tag144.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Other"/>
  <p:tag name="MH_ORDER" val="7"/>
</p:tagLst>
</file>

<file path=ppt/tags/tag145.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Other"/>
  <p:tag name="MH_ORDER" val="8"/>
</p:tagLst>
</file>

<file path=ppt/tags/tag146.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Other"/>
  <p:tag name="MH_ORDER" val="9"/>
</p:tagLst>
</file>

<file path=ppt/tags/tag147.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Other"/>
  <p:tag name="MH_ORDER" val="10"/>
</p:tagLst>
</file>

<file path=ppt/tags/tag148.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Other"/>
  <p:tag name="MH_ORDER" val="11"/>
</p:tagLst>
</file>

<file path=ppt/tags/tag149.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Other"/>
  <p:tag name="MH_ORDER" val="12"/>
</p:tagLst>
</file>

<file path=ppt/tags/tag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150.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SubTitle"/>
  <p:tag name="MH_ORDER" val="1"/>
</p:tagLst>
</file>

<file path=ppt/tags/tag151.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SubTitle"/>
  <p:tag name="MH_ORDER" val="2"/>
</p:tagLst>
</file>

<file path=ppt/tags/tag152.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SubTitle"/>
  <p:tag name="MH_ORDER" val="3"/>
</p:tagLst>
</file>

<file path=ppt/tags/tag153.xml><?xml version="1.0" encoding="utf-8"?>
<p:tagLst xmlns:a="http://schemas.openxmlformats.org/drawingml/2006/main" xmlns:r="http://schemas.openxmlformats.org/officeDocument/2006/relationships" xmlns:p="http://schemas.openxmlformats.org/presentationml/2006/main">
  <p:tag name="MH" val="20180716190529"/>
  <p:tag name="MH_LIBRARY" val="GRAPHIC"/>
  <p:tag name="MH_TYPE" val="SubTitle"/>
  <p:tag name="MH_ORDER" val="4"/>
</p:tagLst>
</file>

<file path=ppt/tags/tag15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6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7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7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8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0.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191.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192.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193.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194.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195.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196.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197.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198.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19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05.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206.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207.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208.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209.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2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0.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2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2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2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3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4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4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5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5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6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8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8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9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0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07.xml><?xml version="1.0" encoding="utf-8"?>
<p:tagLst xmlns:a="http://schemas.openxmlformats.org/drawingml/2006/main" xmlns:r="http://schemas.openxmlformats.org/officeDocument/2006/relationships" xmlns:p="http://schemas.openxmlformats.org/presentationml/2006/main">
  <p:tag name="MH" val="20180717132613"/>
  <p:tag name="MH_LIBRARY" val="GRAPHIC"/>
  <p:tag name="MH_TYPE" val="Other"/>
  <p:tag name="MH_ORDER" val="1"/>
</p:tagLst>
</file>

<file path=ppt/tags/tag308.xml><?xml version="1.0" encoding="utf-8"?>
<p:tagLst xmlns:a="http://schemas.openxmlformats.org/drawingml/2006/main" xmlns:r="http://schemas.openxmlformats.org/officeDocument/2006/relationships" xmlns:p="http://schemas.openxmlformats.org/presentationml/2006/main">
  <p:tag name="MH" val="20180717132613"/>
  <p:tag name="MH_LIBRARY" val="GRAPHIC"/>
  <p:tag name="MH_TYPE" val="Other"/>
  <p:tag name="MH_ORDER" val="2"/>
</p:tagLst>
</file>

<file path=ppt/tags/tag309.xml><?xml version="1.0" encoding="utf-8"?>
<p:tagLst xmlns:a="http://schemas.openxmlformats.org/drawingml/2006/main" xmlns:r="http://schemas.openxmlformats.org/officeDocument/2006/relationships" xmlns:p="http://schemas.openxmlformats.org/presentationml/2006/main">
  <p:tag name="MH" val="20180717132613"/>
  <p:tag name="MH_LIBRARY" val="GRAPHIC"/>
  <p:tag name="MH_TYPE" val="Other"/>
  <p:tag name="MH_ORDER" val="3"/>
</p:tagLst>
</file>

<file path=ppt/tags/tag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0.xml><?xml version="1.0" encoding="utf-8"?>
<p:tagLst xmlns:a="http://schemas.openxmlformats.org/drawingml/2006/main" xmlns:r="http://schemas.openxmlformats.org/officeDocument/2006/relationships" xmlns:p="http://schemas.openxmlformats.org/presentationml/2006/main">
  <p:tag name="MH" val="20180717132613"/>
  <p:tag name="MH_LIBRARY" val="GRAPHIC"/>
  <p:tag name="MH_TYPE" val="Other"/>
  <p:tag name="MH_ORDER" val="9"/>
</p:tagLst>
</file>

<file path=ppt/tags/tag311.xml><?xml version="1.0" encoding="utf-8"?>
<p:tagLst xmlns:a="http://schemas.openxmlformats.org/drawingml/2006/main" xmlns:r="http://schemas.openxmlformats.org/officeDocument/2006/relationships" xmlns:p="http://schemas.openxmlformats.org/presentationml/2006/main">
  <p:tag name="MH" val="20180717132613"/>
  <p:tag name="MH_LIBRARY" val="GRAPHIC"/>
  <p:tag name="MH_TYPE" val="Other"/>
  <p:tag name="MH_ORDER" val="10"/>
</p:tagLst>
</file>

<file path=ppt/tags/tag312.xml><?xml version="1.0" encoding="utf-8"?>
<p:tagLst xmlns:a="http://schemas.openxmlformats.org/drawingml/2006/main" xmlns:r="http://schemas.openxmlformats.org/officeDocument/2006/relationships" xmlns:p="http://schemas.openxmlformats.org/presentationml/2006/main">
  <p:tag name="MH" val="20180717132613"/>
  <p:tag name="MH_LIBRARY" val="GRAPHIC"/>
  <p:tag name="MH_TYPE" val="Other"/>
  <p:tag name="MH_ORDER" val="11"/>
</p:tagLst>
</file>

<file path=ppt/tags/tag313.xml><?xml version="1.0" encoding="utf-8"?>
<p:tagLst xmlns:a="http://schemas.openxmlformats.org/drawingml/2006/main" xmlns:r="http://schemas.openxmlformats.org/officeDocument/2006/relationships" xmlns:p="http://schemas.openxmlformats.org/presentationml/2006/main">
  <p:tag name="MH" val="20180717132613"/>
  <p:tag name="MH_LIBRARY" val="GRAPHIC"/>
  <p:tag name="MH_TYPE" val="SubTitle"/>
  <p:tag name="MH_ORDER" val="1"/>
</p:tagLst>
</file>

<file path=ppt/tags/tag314.xml><?xml version="1.0" encoding="utf-8"?>
<p:tagLst xmlns:a="http://schemas.openxmlformats.org/drawingml/2006/main" xmlns:r="http://schemas.openxmlformats.org/officeDocument/2006/relationships" xmlns:p="http://schemas.openxmlformats.org/presentationml/2006/main">
  <p:tag name="MH" val="20180717132613"/>
  <p:tag name="MH_LIBRARY" val="GRAPHIC"/>
  <p:tag name="MH_TYPE" val="Text"/>
  <p:tag name="MH_ORDER" val="1"/>
</p:tagLst>
</file>

<file path=ppt/tags/tag315.xml><?xml version="1.0" encoding="utf-8"?>
<p:tagLst xmlns:a="http://schemas.openxmlformats.org/drawingml/2006/main" xmlns:r="http://schemas.openxmlformats.org/officeDocument/2006/relationships" xmlns:p="http://schemas.openxmlformats.org/presentationml/2006/main">
  <p:tag name="MH" val="20180717132613"/>
  <p:tag name="MH_LIBRARY" val="GRAPHIC"/>
  <p:tag name="MH_TYPE" val="SubTitle"/>
  <p:tag name="MH_ORDER" val="1"/>
</p:tagLst>
</file>

<file path=ppt/tags/tag316.xml><?xml version="1.0" encoding="utf-8"?>
<p:tagLst xmlns:a="http://schemas.openxmlformats.org/drawingml/2006/main" xmlns:r="http://schemas.openxmlformats.org/officeDocument/2006/relationships" xmlns:p="http://schemas.openxmlformats.org/presentationml/2006/main">
  <p:tag name="MH" val="20180717132613"/>
  <p:tag name="MH_LIBRARY" val="GRAPHIC"/>
  <p:tag name="MH_TYPE" val="Text"/>
  <p:tag name="MH_ORDER" val="1"/>
</p:tagLst>
</file>

<file path=ppt/tags/tag317.xml><?xml version="1.0" encoding="utf-8"?>
<p:tagLst xmlns:a="http://schemas.openxmlformats.org/drawingml/2006/main" xmlns:r="http://schemas.openxmlformats.org/officeDocument/2006/relationships" xmlns:p="http://schemas.openxmlformats.org/presentationml/2006/main">
  <p:tag name="MH" val="20180717132613"/>
  <p:tag name="MH_LIBRARY" val="GRAPHIC"/>
  <p:tag name="MH_TYPE" val="SubTitle"/>
  <p:tag name="MH_ORDER" val="1"/>
</p:tagLst>
</file>

<file path=ppt/tags/tag318.xml><?xml version="1.0" encoding="utf-8"?>
<p:tagLst xmlns:a="http://schemas.openxmlformats.org/drawingml/2006/main" xmlns:r="http://schemas.openxmlformats.org/officeDocument/2006/relationships" xmlns:p="http://schemas.openxmlformats.org/presentationml/2006/main">
  <p:tag name="MH" val="20180717132613"/>
  <p:tag name="MH_LIBRARY" val="GRAPHIC"/>
  <p:tag name="MH_TYPE" val="Text"/>
  <p:tag name="MH_ORDER" val="1"/>
</p:tagLst>
</file>

<file path=ppt/tags/tag31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2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3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3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3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xml><?xml version="1.0" encoding="utf-8"?>
<p:tagLst xmlns:a="http://schemas.openxmlformats.org/drawingml/2006/main" xmlns:r="http://schemas.openxmlformats.org/officeDocument/2006/relationships" xmlns:p="http://schemas.openxmlformats.org/presentationml/2006/main">
  <p:tag name="MH" val="20180109095737"/>
  <p:tag name="MH_LIBRARY" val="GRAPHIC"/>
  <p:tag name="MH_TYPE" val="Other"/>
  <p:tag name="MH_ORDER" val="1"/>
</p:tagLst>
</file>

<file path=ppt/tags/tag3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4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4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5.xml><?xml version="1.0" encoding="utf-8"?>
<p:tagLst xmlns:a="http://schemas.openxmlformats.org/drawingml/2006/main" xmlns:r="http://schemas.openxmlformats.org/officeDocument/2006/relationships" xmlns:p="http://schemas.openxmlformats.org/presentationml/2006/main">
  <p:tag name="MH" val="20180109095737"/>
  <p:tag name="MH_LIBRARY" val="GRAPHIC"/>
  <p:tag name="MH_TYPE" val="Other"/>
  <p:tag name="MH_ORDER" val="2"/>
</p:tagLst>
</file>

<file path=ppt/tags/tag3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5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xml><?xml version="1.0" encoding="utf-8"?>
<p:tagLst xmlns:a="http://schemas.openxmlformats.org/drawingml/2006/main" xmlns:r="http://schemas.openxmlformats.org/officeDocument/2006/relationships" xmlns:p="http://schemas.openxmlformats.org/presentationml/2006/main">
  <p:tag name="MH" val="20180109095737"/>
  <p:tag name="MH_LIBRARY" val="GRAPHIC"/>
  <p:tag name="MH_TYPE" val="Other"/>
  <p:tag name="MH_ORDER" val="3"/>
</p:tagLst>
</file>

<file path=ppt/tags/tag36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6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6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xml><?xml version="1.0" encoding="utf-8"?>
<p:tagLst xmlns:a="http://schemas.openxmlformats.org/drawingml/2006/main" xmlns:r="http://schemas.openxmlformats.org/officeDocument/2006/relationships" xmlns:p="http://schemas.openxmlformats.org/presentationml/2006/main">
  <p:tag name="MH" val="20180109095737"/>
  <p:tag name="MH_LIBRARY" val="GRAPHIC"/>
  <p:tag name="MH_TYPE" val="Other"/>
  <p:tag name="MH_ORDER" val="4"/>
</p:tagLst>
</file>

<file path=ppt/tags/tag3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7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7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8.xml><?xml version="1.0" encoding="utf-8"?>
<p:tagLst xmlns:a="http://schemas.openxmlformats.org/drawingml/2006/main" xmlns:r="http://schemas.openxmlformats.org/officeDocument/2006/relationships" xmlns:p="http://schemas.openxmlformats.org/presentationml/2006/main">
  <p:tag name="MH" val="20180109095737"/>
  <p:tag name="MH_LIBRARY" val="GRAPHIC"/>
  <p:tag name="MH_TYPE" val="Title"/>
  <p:tag name="MH_ORDER" val="1"/>
</p:tagLst>
</file>

<file path=ppt/tags/tag3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8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9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9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9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03.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1"/>
</p:tagLst>
</file>

<file path=ppt/tags/tag404.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1"/>
</p:tagLst>
</file>

<file path=ppt/tags/tag405.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2"/>
</p:tagLst>
</file>

<file path=ppt/tags/tag406.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2"/>
</p:tagLst>
</file>

<file path=ppt/tags/tag407.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3"/>
</p:tagLst>
</file>

<file path=ppt/tags/tag408.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3"/>
</p:tagLst>
</file>

<file path=ppt/tags/tag409.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4"/>
</p:tagLst>
</file>

<file path=ppt/tags/tag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0.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4"/>
</p:tagLst>
</file>

<file path=ppt/tags/tag4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17.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1"/>
</p:tagLst>
</file>

<file path=ppt/tags/tag418.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1"/>
</p:tagLst>
</file>

<file path=ppt/tags/tag419.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2"/>
</p:tagLst>
</file>

<file path=ppt/tags/tag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0.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2"/>
</p:tagLst>
</file>

<file path=ppt/tags/tag421.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3"/>
</p:tagLst>
</file>

<file path=ppt/tags/tag422.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3"/>
</p:tagLst>
</file>

<file path=ppt/tags/tag423.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SubTitle"/>
  <p:tag name="MH_ORDER" val="4"/>
</p:tagLst>
</file>

<file path=ppt/tags/tag424.xml><?xml version="1.0" encoding="utf-8"?>
<p:tagLst xmlns:a="http://schemas.openxmlformats.org/drawingml/2006/main" xmlns:r="http://schemas.openxmlformats.org/officeDocument/2006/relationships" xmlns:p="http://schemas.openxmlformats.org/presentationml/2006/main">
  <p:tag name="MH" val="20171207150052"/>
  <p:tag name="MH_LIBRARY" val="GRAPHIC"/>
  <p:tag name="MH_TYPE" val="Other"/>
  <p:tag name="MH_ORDER" val="4"/>
</p:tagLst>
</file>

<file path=ppt/tags/tag42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31.xml><?xml version="1.0" encoding="utf-8"?>
<p:tagLst xmlns:a="http://schemas.openxmlformats.org/drawingml/2006/main" xmlns:r="http://schemas.openxmlformats.org/officeDocument/2006/relationships" xmlns:p="http://schemas.openxmlformats.org/presentationml/2006/main">
  <p:tag name="MH" val="20180110164941"/>
  <p:tag name="MH_LIBRARY" val="GRAPHIC"/>
  <p:tag name="MH_TYPE" val="Other"/>
  <p:tag name="MH_ORDER" val="1"/>
</p:tagLst>
</file>

<file path=ppt/tags/tag432.xml><?xml version="1.0" encoding="utf-8"?>
<p:tagLst xmlns:a="http://schemas.openxmlformats.org/drawingml/2006/main" xmlns:r="http://schemas.openxmlformats.org/officeDocument/2006/relationships" xmlns:p="http://schemas.openxmlformats.org/presentationml/2006/main">
  <p:tag name="MH" val="20180110164941"/>
  <p:tag name="MH_LIBRARY" val="GRAPHIC"/>
  <p:tag name="MH_TYPE" val="Other"/>
  <p:tag name="MH_ORDER" val="2"/>
</p:tagLst>
</file>

<file path=ppt/tags/tag433.xml><?xml version="1.0" encoding="utf-8"?>
<p:tagLst xmlns:a="http://schemas.openxmlformats.org/drawingml/2006/main" xmlns:r="http://schemas.openxmlformats.org/officeDocument/2006/relationships" xmlns:p="http://schemas.openxmlformats.org/presentationml/2006/main">
  <p:tag name="MH" val="20180110164941"/>
  <p:tag name="MH_LIBRARY" val="GRAPHIC"/>
  <p:tag name="MH_TYPE" val="Other"/>
  <p:tag name="MH_ORDER" val="3"/>
</p:tagLst>
</file>

<file path=ppt/tags/tag434.xml><?xml version="1.0" encoding="utf-8"?>
<p:tagLst xmlns:a="http://schemas.openxmlformats.org/drawingml/2006/main" xmlns:r="http://schemas.openxmlformats.org/officeDocument/2006/relationships" xmlns:p="http://schemas.openxmlformats.org/presentationml/2006/main">
  <p:tag name="MH" val="20180110164941"/>
  <p:tag name="MH_LIBRARY" val="GRAPHIC"/>
  <p:tag name="MH_TYPE" val="Other"/>
  <p:tag name="MH_ORDER" val="4"/>
</p:tagLst>
</file>

<file path=ppt/tags/tag43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4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4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4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4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5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5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6.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4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6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47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7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7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4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8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8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9.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4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9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50.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50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0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0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5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1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2.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5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2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53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3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3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4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49.xml><?xml version="1.0" encoding="utf-8"?>
<p:tagLst xmlns:a="http://schemas.openxmlformats.org/drawingml/2006/main" xmlns:r="http://schemas.openxmlformats.org/officeDocument/2006/relationships" xmlns:p="http://schemas.openxmlformats.org/presentationml/2006/main">
  <p:tag name="MH" val="20180629132639"/>
  <p:tag name="MH_LIBRARY" val="GRAPHIC"/>
</p:tagLst>
</file>

<file path=ppt/tags/tag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60.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61.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62.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63.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64.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65.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66.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67.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68.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6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5.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76.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77.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78.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79.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80.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81.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82.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83.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8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9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6650</TotalTime>
  <Words>5577</Words>
  <Application>Microsoft Office PowerPoint</Application>
  <PresentationFormat>全屏显示(16:9)</PresentationFormat>
  <Paragraphs>875</Paragraphs>
  <Slides>71</Slides>
  <Notes>1</Notes>
  <HiddenSlides>0</HiddenSlides>
  <MMClips>0</MMClips>
  <ScaleCrop>false</ScaleCrop>
  <HeadingPairs>
    <vt:vector size="4" baseType="variant">
      <vt:variant>
        <vt:lpstr>主题</vt:lpstr>
      </vt:variant>
      <vt:variant>
        <vt:i4>2</vt:i4>
      </vt:variant>
      <vt:variant>
        <vt:lpstr>幻灯片标题</vt:lpstr>
      </vt:variant>
      <vt:variant>
        <vt:i4>71</vt:i4>
      </vt:variant>
    </vt:vector>
  </HeadingPairs>
  <TitlesOfParts>
    <vt:vector size="73"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lujinxia</cp:lastModifiedBy>
  <cp:revision>482</cp:revision>
  <dcterms:created xsi:type="dcterms:W3CDTF">2018-01-31T05:19:00Z</dcterms:created>
  <dcterms:modified xsi:type="dcterms:W3CDTF">2018-08-23T03:50:10Z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