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  <p:sldMasterId id="2147483694" r:id="rId3"/>
  </p:sldMasterIdLst>
  <p:notesMasterIdLst>
    <p:notesMasterId r:id="rId42"/>
  </p:notesMasterIdLst>
  <p:sldIdLst>
    <p:sldId id="1125" r:id="rId4"/>
    <p:sldId id="1129" r:id="rId5"/>
    <p:sldId id="1128" r:id="rId6"/>
    <p:sldId id="1126" r:id="rId7"/>
    <p:sldId id="1127" r:id="rId8"/>
    <p:sldId id="1130" r:id="rId9"/>
    <p:sldId id="1134" r:id="rId10"/>
    <p:sldId id="1135" r:id="rId11"/>
    <p:sldId id="1137" r:id="rId12"/>
    <p:sldId id="1138" r:id="rId13"/>
    <p:sldId id="1140" r:id="rId14"/>
    <p:sldId id="1136" r:id="rId15"/>
    <p:sldId id="1141" r:id="rId16"/>
    <p:sldId id="1142" r:id="rId17"/>
    <p:sldId id="1143" r:id="rId18"/>
    <p:sldId id="1144" r:id="rId19"/>
    <p:sldId id="1145" r:id="rId20"/>
    <p:sldId id="1146" r:id="rId21"/>
    <p:sldId id="1147" r:id="rId22"/>
    <p:sldId id="1148" r:id="rId23"/>
    <p:sldId id="1149" r:id="rId24"/>
    <p:sldId id="1150" r:id="rId25"/>
    <p:sldId id="1151" r:id="rId26"/>
    <p:sldId id="1152" r:id="rId27"/>
    <p:sldId id="1153" r:id="rId28"/>
    <p:sldId id="1154" r:id="rId29"/>
    <p:sldId id="1155" r:id="rId30"/>
    <p:sldId id="1156" r:id="rId31"/>
    <p:sldId id="1157" r:id="rId32"/>
    <p:sldId id="1158" r:id="rId33"/>
    <p:sldId id="1159" r:id="rId34"/>
    <p:sldId id="1160" r:id="rId35"/>
    <p:sldId id="1161" r:id="rId36"/>
    <p:sldId id="1162" r:id="rId37"/>
    <p:sldId id="1163" r:id="rId38"/>
    <p:sldId id="1164" r:id="rId39"/>
    <p:sldId id="1165" r:id="rId40"/>
    <p:sldId id="1131" r:id="rId41"/>
  </p:sldIdLst>
  <p:sldSz cx="9144000" cy="5143500" type="screen16x9"/>
  <p:notesSz cx="7104063" cy="10234613"/>
  <p:custDataLst>
    <p:tags r:id="rId43"/>
  </p:custDataLst>
  <p:defaultTextStyle>
    <a:defPPr>
      <a:defRPr lang="zh-CN"/>
    </a:defPPr>
    <a:lvl1pPr marL="0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CA1"/>
    <a:srgbClr val="5BB9FF"/>
    <a:srgbClr val="0C72EE"/>
    <a:srgbClr val="0081E2"/>
    <a:srgbClr val="159BFF"/>
    <a:srgbClr val="0594FF"/>
    <a:srgbClr val="AD8684"/>
    <a:srgbClr val="F45E62"/>
    <a:srgbClr val="C6695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97" autoAdjust="0"/>
    <p:restoredTop sz="99419" autoAdjust="0"/>
  </p:normalViewPr>
  <p:slideViewPr>
    <p:cSldViewPr snapToGrid="0">
      <p:cViewPr varScale="1">
        <p:scale>
          <a:sx n="67" d="100"/>
          <a:sy n="67" d="100"/>
        </p:scale>
        <p:origin x="-102" y="-390"/>
      </p:cViewPr>
      <p:guideLst>
        <p:guide orient="horz" pos="2981"/>
        <p:guide orient="horz" pos="2977"/>
        <p:guide pos="2883"/>
        <p:guide pos="5606"/>
        <p:guide pos="2265"/>
      </p:guideLst>
    </p:cSldViewPr>
  </p:slideViewPr>
  <p:outlineViewPr>
    <p:cViewPr>
      <p:scale>
        <a:sx n="33" d="100"/>
        <a:sy n="33" d="100"/>
      </p:scale>
      <p:origin x="0" y="395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58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2018/8/8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804986" indent="-30961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C6D8A45C-C72D-4672-9BA5-0359BDE4593E}" type="slidenum">
              <a:rPr lang="zh-CN" altLang="en-US">
                <a:latin typeface="Calibri" pitchFamily="34" charset="0"/>
                <a:ea typeface="宋体" charset="-122"/>
              </a:rPr>
              <a:pPr/>
              <a:t>38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微软雅黑" pitchFamily="34" charset="-122"/>
                <a:ea typeface="微软雅黑" pitchFamily="34" charset="-122"/>
              </a:defRPr>
            </a:lvl1pPr>
            <a:lvl2pPr marL="342851" indent="0" algn="ctr">
              <a:buNone/>
              <a:defRPr sz="1500"/>
            </a:lvl2pPr>
            <a:lvl3pPr marL="685703" indent="0" algn="ctr">
              <a:buNone/>
              <a:defRPr sz="1400"/>
            </a:lvl3pPr>
            <a:lvl4pPr marL="1028555" indent="0" algn="ctr">
              <a:buNone/>
              <a:defRPr sz="1200"/>
            </a:lvl4pPr>
            <a:lvl5pPr marL="1371405" indent="0" algn="ctr">
              <a:buNone/>
              <a:defRPr sz="1200"/>
            </a:lvl5pPr>
            <a:lvl6pPr marL="1714256" indent="0" algn="ctr">
              <a:buNone/>
              <a:defRPr sz="1200"/>
            </a:lvl6pPr>
            <a:lvl7pPr marL="2057108" indent="0" algn="ctr">
              <a:buNone/>
              <a:defRPr sz="1200"/>
            </a:lvl7pPr>
            <a:lvl8pPr marL="2399959" indent="0" algn="ctr">
              <a:buNone/>
              <a:defRPr sz="1200"/>
            </a:lvl8pPr>
            <a:lvl9pPr marL="2742809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48A06D0-1428-4789-A7A1-82702A4526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9539D534-A9D5-4F1B-9A55-77B6922CC8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42" indent="0" algn="ctr">
              <a:buNone/>
              <a:defRPr sz="1500"/>
            </a:lvl2pPr>
            <a:lvl3pPr marL="685686" indent="0" algn="ctr">
              <a:buNone/>
              <a:defRPr sz="1400"/>
            </a:lvl3pPr>
            <a:lvl4pPr marL="1028528" indent="0" algn="ctr">
              <a:buNone/>
              <a:defRPr sz="1200"/>
            </a:lvl4pPr>
            <a:lvl5pPr marL="1371371" indent="0" algn="ctr">
              <a:buNone/>
              <a:defRPr sz="1200"/>
            </a:lvl5pPr>
            <a:lvl6pPr marL="1714214" indent="0" algn="ctr">
              <a:buNone/>
              <a:defRPr sz="1200"/>
            </a:lvl6pPr>
            <a:lvl7pPr marL="2057056" indent="0" algn="ctr">
              <a:buNone/>
              <a:defRPr sz="1200"/>
            </a:lvl7pPr>
            <a:lvl8pPr marL="2399898" indent="0" algn="ctr">
              <a:buNone/>
              <a:defRPr sz="1200"/>
            </a:lvl8pPr>
            <a:lvl9pPr marL="2742742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690686F-87B9-4A4B-B0A5-C0E666C79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AB4500E-B7DC-4FB4-8F14-B77194B6D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422C639-B652-44D5-8B98-445CFBFC8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04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1F64315-AA06-4E31-AF94-C01EDF0B1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EDEADD9-65AA-494A-85E6-61D55D6D3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13DB22D-051A-47AC-9379-F8748973A2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4A99334-65C2-4064-911C-406761446C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0073112-A3C9-4E33-81C5-EFE2EC190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050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1CE7AA8-61AB-426A-A121-FC852BCAD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9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C35EF20-1893-4325-81AA-29ACD13F33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4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6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37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1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0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8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74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4729A14-9EDE-4536-943E-195F55D76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AC248A6-1936-438E-92F4-FB8EDC3B0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50C2B95-2EB1-4487-8762-ACF9B4CDE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00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AFB389F-211B-43C2-A318-6C8FBEE61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B181340-81AA-4C3A-9495-F23924B53F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AB03201-4289-4622-9F5F-DB55BD0187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1BDC75D3-28C5-4DD5-B717-01C8509671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171BD1E-691D-440F-88C5-565642A54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E3F78E5-BF60-4C8F-AE75-07467964D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87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94689F5-C8B9-4E1C-BF86-93B7CF533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F354D94-C950-4864-BEDB-BF57CAC20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42" indent="0">
              <a:buNone/>
              <a:defRPr sz="1500" b="1"/>
            </a:lvl2pPr>
            <a:lvl3pPr marL="685686" indent="0">
              <a:buNone/>
              <a:defRPr sz="1400" b="1"/>
            </a:lvl3pPr>
            <a:lvl4pPr marL="1028528" indent="0">
              <a:buNone/>
              <a:defRPr sz="1200" b="1"/>
            </a:lvl4pPr>
            <a:lvl5pPr marL="1371371" indent="0">
              <a:buNone/>
              <a:defRPr sz="1200" b="1"/>
            </a:lvl5pPr>
            <a:lvl6pPr marL="1714214" indent="0">
              <a:buNone/>
              <a:defRPr sz="1200" b="1"/>
            </a:lvl6pPr>
            <a:lvl7pPr marL="2057056" indent="0">
              <a:buNone/>
              <a:defRPr sz="1200" b="1"/>
            </a:lvl7pPr>
            <a:lvl8pPr marL="2399898" indent="0">
              <a:buNone/>
              <a:defRPr sz="1200" b="1"/>
            </a:lvl8pPr>
            <a:lvl9pPr marL="2742742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376E3CE-7D59-43F9-81CF-235CB4AE5C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1F4AC88A-A106-45D6-B522-BFAE8F9BB8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42" indent="0">
              <a:buNone/>
              <a:defRPr sz="1500" b="1"/>
            </a:lvl2pPr>
            <a:lvl3pPr marL="685686" indent="0">
              <a:buNone/>
              <a:defRPr sz="1400" b="1"/>
            </a:lvl3pPr>
            <a:lvl4pPr marL="1028528" indent="0">
              <a:buNone/>
              <a:defRPr sz="1200" b="1"/>
            </a:lvl4pPr>
            <a:lvl5pPr marL="1371371" indent="0">
              <a:buNone/>
              <a:defRPr sz="1200" b="1"/>
            </a:lvl5pPr>
            <a:lvl6pPr marL="1714214" indent="0">
              <a:buNone/>
              <a:defRPr sz="1200" b="1"/>
            </a:lvl6pPr>
            <a:lvl7pPr marL="2057056" indent="0">
              <a:buNone/>
              <a:defRPr sz="1200" b="1"/>
            </a:lvl7pPr>
            <a:lvl8pPr marL="2399898" indent="0">
              <a:buNone/>
              <a:defRPr sz="1200" b="1"/>
            </a:lvl8pPr>
            <a:lvl9pPr marL="2742742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A133F31D-6B3F-4159-B327-0FE39C2751A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0F700CBF-7C98-4390-A736-D75FC76FA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3F106244-75B1-4A27-940A-E2EC5EA0D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9BBE280A-17EE-4DB1-8016-48D1291B9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485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D417F8A-F383-4E69-BEAC-8DD60EA495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087575C-8882-4ECD-92AE-D33098361E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2F5353F6-3BC8-4BDE-9C52-F1C35C5AF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C4DAD995-44C6-45C1-A150-C29FEB980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219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7F2B897-CEDD-451D-995D-C8AA20EFB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00DDC96-C28D-494B-9740-F17D972D1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6FF8CDF3-BCB2-45DF-81DE-528780B2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27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0CB3FEB-30CE-41B2-A8A5-685DB6DA9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1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B635776-0240-4CE1-8712-40678BD51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F72C381-49CC-4AF5-BB94-6095E52F33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42" indent="0">
              <a:buNone/>
              <a:defRPr sz="1100"/>
            </a:lvl2pPr>
            <a:lvl3pPr marL="685686" indent="0">
              <a:buNone/>
              <a:defRPr sz="900"/>
            </a:lvl3pPr>
            <a:lvl4pPr marL="1028528" indent="0">
              <a:buNone/>
              <a:defRPr sz="800"/>
            </a:lvl4pPr>
            <a:lvl5pPr marL="1371371" indent="0">
              <a:buNone/>
              <a:defRPr sz="800"/>
            </a:lvl5pPr>
            <a:lvl6pPr marL="1714214" indent="0">
              <a:buNone/>
              <a:defRPr sz="800"/>
            </a:lvl6pPr>
            <a:lvl7pPr marL="2057056" indent="0">
              <a:buNone/>
              <a:defRPr sz="800"/>
            </a:lvl7pPr>
            <a:lvl8pPr marL="2399898" indent="0">
              <a:buNone/>
              <a:defRPr sz="800"/>
            </a:lvl8pPr>
            <a:lvl9pPr marL="2742742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911ED42-020A-4A3D-B579-8CD125B7FE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50DF688-3A5C-47A4-9C12-6899305E0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8194310-064D-4D44-B816-6D1A344A1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050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E6EC1FF-A49E-47E0-B626-80CDEF09B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1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25CBA6BB-A155-4EC0-8059-6A58DF083E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72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42" indent="0">
              <a:buNone/>
              <a:defRPr sz="2100"/>
            </a:lvl2pPr>
            <a:lvl3pPr marL="685686" indent="0">
              <a:buNone/>
              <a:defRPr sz="1800"/>
            </a:lvl3pPr>
            <a:lvl4pPr marL="1028528" indent="0">
              <a:buNone/>
              <a:defRPr sz="1500"/>
            </a:lvl4pPr>
            <a:lvl5pPr marL="1371371" indent="0">
              <a:buNone/>
              <a:defRPr sz="1500"/>
            </a:lvl5pPr>
            <a:lvl6pPr marL="1714214" indent="0">
              <a:buNone/>
              <a:defRPr sz="1500"/>
            </a:lvl6pPr>
            <a:lvl7pPr marL="2057056" indent="0">
              <a:buNone/>
              <a:defRPr sz="1500"/>
            </a:lvl7pPr>
            <a:lvl8pPr marL="2399898" indent="0">
              <a:buNone/>
              <a:defRPr sz="1500"/>
            </a:lvl8pPr>
            <a:lvl9pPr marL="2742742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B5BF58B8-C4FE-4628-8F44-69125C7A92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42" indent="0">
              <a:buNone/>
              <a:defRPr sz="1100"/>
            </a:lvl2pPr>
            <a:lvl3pPr marL="685686" indent="0">
              <a:buNone/>
              <a:defRPr sz="900"/>
            </a:lvl3pPr>
            <a:lvl4pPr marL="1028528" indent="0">
              <a:buNone/>
              <a:defRPr sz="800"/>
            </a:lvl4pPr>
            <a:lvl5pPr marL="1371371" indent="0">
              <a:buNone/>
              <a:defRPr sz="800"/>
            </a:lvl5pPr>
            <a:lvl6pPr marL="1714214" indent="0">
              <a:buNone/>
              <a:defRPr sz="800"/>
            </a:lvl6pPr>
            <a:lvl7pPr marL="2057056" indent="0">
              <a:buNone/>
              <a:defRPr sz="800"/>
            </a:lvl7pPr>
            <a:lvl8pPr marL="2399898" indent="0">
              <a:buNone/>
              <a:defRPr sz="800"/>
            </a:lvl8pPr>
            <a:lvl9pPr marL="2742742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B8DEDB4-3F5B-4F35-88B7-C882C8CD7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8F03E2B-76C9-4AF9-9131-F8499DCE5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054516B-D65A-4506-A536-4EFDEF6A6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32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C760F72-EA9E-4393-AF95-2EB66C218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B851789-333E-4AD7-B99B-92B33D0898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1F659CF-C9EA-4C1C-B0FF-99CC8AF74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778F641-7F55-48B5-AF42-7C997E9DA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DDEAE33-B05A-4F46-A25A-BF502C207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826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B5C9CF4E-75D2-405E-B1A1-1660350A14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7" y="273847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3C91082-F582-4C7C-A56A-59936F6883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2" y="273847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4819C5B-C4E8-456D-AFFB-CFC855F06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50A1978-11F3-462E-84E3-921B5E0C5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4777B99-4832-476B-88DC-3565BC333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85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85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622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201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673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431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666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205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72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511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483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80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6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5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5" y="1999036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1" indent="0">
              <a:buNone/>
              <a:defRPr sz="1400"/>
            </a:lvl2pPr>
            <a:lvl3pPr marL="685703" indent="0">
              <a:buNone/>
              <a:defRPr sz="1200"/>
            </a:lvl3pPr>
            <a:lvl4pPr marL="1028555" indent="0">
              <a:buNone/>
              <a:defRPr sz="1100"/>
            </a:lvl4pPr>
            <a:lvl5pPr marL="1371405" indent="0">
              <a:buNone/>
              <a:defRPr sz="1100"/>
            </a:lvl5pPr>
            <a:lvl6pPr marL="1714256" indent="0">
              <a:buNone/>
              <a:defRPr sz="1100"/>
            </a:lvl6pPr>
            <a:lvl7pPr marL="2057108" indent="0">
              <a:buNone/>
              <a:defRPr sz="1100"/>
            </a:lvl7pPr>
            <a:lvl8pPr marL="2399959" indent="0">
              <a:buNone/>
              <a:defRPr sz="1100"/>
            </a:lvl8pPr>
            <a:lvl9pPr marL="27428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70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7CDE5F3F-7401-4121-AC54-B66E084E3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4" rIns="68570" bIns="34284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A132BF57-5BEE-48A7-90E8-9E757C3324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4" rIns="68570" bIns="34284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A876AB6-4E2B-42E2-9D87-CD85DC637F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4" rIns="68570" bIns="34284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86"/>
            <a:fld id="{4C0D9A2F-C039-4B3F-96BC-A43299609A5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686"/>
              <a:t>2018/8/8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DE86C37-E367-4723-9086-E80CC599BC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4" rIns="68570" bIns="34284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86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9FF5F6E-EECD-4C6B-A00A-E496DF6C8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4" rIns="68570" bIns="34284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686"/>
            <a:fld id="{0AE3E745-8BB0-43E7-B4A1-981737749D4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686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987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mc:AlternateContent xmlns:mc="http://schemas.openxmlformats.org/markup-compatibility/2006" xmlns:p14="http://schemas.microsoft.com/office/powerpoint/2010/main">
    <mc:Choice Requires="p14">
      <p:transition spd="slow" p14:dur="1250" advTm="2000">
        <p14:switch dir="r"/>
      </p:transition>
    </mc:Choice>
    <mc:Fallback xmlns="">
      <p:transition spd="slow" advTm="2000">
        <p:fade/>
      </p:transition>
    </mc:Fallback>
  </mc:AlternateContent>
  <p:txStyles>
    <p:titleStyle>
      <a:lvl1pPr algn="l" defTabSz="68568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2" indent="-171422" algn="l" defTabSz="68568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65" indent="-171422" algn="l" defTabSz="6856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05" indent="-171422" algn="l" defTabSz="6856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50" indent="-171422" algn="l" defTabSz="6856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793" indent="-171422" algn="l" defTabSz="6856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35" indent="-171422" algn="l" defTabSz="6856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478" indent="-171422" algn="l" defTabSz="6856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20" indent="-171422" algn="l" defTabSz="6856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163" indent="-171422" algn="l" defTabSz="68568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42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686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28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371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14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056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898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742" algn="l" defTabSz="685686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5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78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11" Type="http://schemas.openxmlformats.org/officeDocument/2006/relationships/slideLayout" Target="../slideLayouts/slideLayout28.xml"/><Relationship Id="rId5" Type="http://schemas.openxmlformats.org/officeDocument/2006/relationships/tags" Target="../tags/tag75.xml"/><Relationship Id="rId10" Type="http://schemas.openxmlformats.org/officeDocument/2006/relationships/tags" Target="../tags/tag80.xml"/><Relationship Id="rId4" Type="http://schemas.openxmlformats.org/officeDocument/2006/relationships/tags" Target="../tags/tag74.xml"/><Relationship Id="rId9" Type="http://schemas.openxmlformats.org/officeDocument/2006/relationships/tags" Target="../tags/tag7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88.xml"/><Relationship Id="rId3" Type="http://schemas.openxmlformats.org/officeDocument/2006/relationships/tags" Target="../tags/tag83.xml"/><Relationship Id="rId7" Type="http://schemas.openxmlformats.org/officeDocument/2006/relationships/tags" Target="../tags/tag87.xml"/><Relationship Id="rId12" Type="http://schemas.openxmlformats.org/officeDocument/2006/relationships/image" Target="../media/image5.png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tags" Target="../tags/tag86.xml"/><Relationship Id="rId11" Type="http://schemas.openxmlformats.org/officeDocument/2006/relationships/slideLayout" Target="../slideLayouts/slideLayout28.xml"/><Relationship Id="rId5" Type="http://schemas.openxmlformats.org/officeDocument/2006/relationships/tags" Target="../tags/tag85.xml"/><Relationship Id="rId10" Type="http://schemas.openxmlformats.org/officeDocument/2006/relationships/tags" Target="../tags/tag90.xml"/><Relationship Id="rId4" Type="http://schemas.openxmlformats.org/officeDocument/2006/relationships/tags" Target="../tags/tag84.xml"/><Relationship Id="rId9" Type="http://schemas.openxmlformats.org/officeDocument/2006/relationships/tags" Target="../tags/tag8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98.xml"/><Relationship Id="rId13" Type="http://schemas.openxmlformats.org/officeDocument/2006/relationships/tags" Target="../tags/tag103.xml"/><Relationship Id="rId3" Type="http://schemas.openxmlformats.org/officeDocument/2006/relationships/tags" Target="../tags/tag93.xml"/><Relationship Id="rId7" Type="http://schemas.openxmlformats.org/officeDocument/2006/relationships/tags" Target="../tags/tag97.xml"/><Relationship Id="rId12" Type="http://schemas.openxmlformats.org/officeDocument/2006/relationships/tags" Target="../tags/tag102.xml"/><Relationship Id="rId2" Type="http://schemas.openxmlformats.org/officeDocument/2006/relationships/tags" Target="../tags/tag92.xml"/><Relationship Id="rId1" Type="http://schemas.openxmlformats.org/officeDocument/2006/relationships/tags" Target="../tags/tag91.xml"/><Relationship Id="rId6" Type="http://schemas.openxmlformats.org/officeDocument/2006/relationships/tags" Target="../tags/tag96.xml"/><Relationship Id="rId11" Type="http://schemas.openxmlformats.org/officeDocument/2006/relationships/tags" Target="../tags/tag101.xml"/><Relationship Id="rId5" Type="http://schemas.openxmlformats.org/officeDocument/2006/relationships/tags" Target="../tags/tag95.xml"/><Relationship Id="rId15" Type="http://schemas.openxmlformats.org/officeDocument/2006/relationships/slideLayout" Target="../slideLayouts/slideLayout28.xml"/><Relationship Id="rId10" Type="http://schemas.openxmlformats.org/officeDocument/2006/relationships/tags" Target="../tags/tag100.xml"/><Relationship Id="rId4" Type="http://schemas.openxmlformats.org/officeDocument/2006/relationships/tags" Target="../tags/tag94.xml"/><Relationship Id="rId9" Type="http://schemas.openxmlformats.org/officeDocument/2006/relationships/tags" Target="../tags/tag99.xml"/><Relationship Id="rId14" Type="http://schemas.openxmlformats.org/officeDocument/2006/relationships/tags" Target="../tags/tag10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09.xml"/><Relationship Id="rId4" Type="http://schemas.openxmlformats.org/officeDocument/2006/relationships/tags" Target="../tags/tag10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14.xml"/><Relationship Id="rId4" Type="http://schemas.openxmlformats.org/officeDocument/2006/relationships/tags" Target="../tags/tag1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22.xml"/><Relationship Id="rId13" Type="http://schemas.openxmlformats.org/officeDocument/2006/relationships/tags" Target="../tags/tag127.xml"/><Relationship Id="rId18" Type="http://schemas.openxmlformats.org/officeDocument/2006/relationships/tags" Target="../tags/tag132.xml"/><Relationship Id="rId3" Type="http://schemas.openxmlformats.org/officeDocument/2006/relationships/tags" Target="../tags/tag117.xml"/><Relationship Id="rId21" Type="http://schemas.openxmlformats.org/officeDocument/2006/relationships/tags" Target="../tags/tag135.xml"/><Relationship Id="rId7" Type="http://schemas.openxmlformats.org/officeDocument/2006/relationships/tags" Target="../tags/tag121.xml"/><Relationship Id="rId12" Type="http://schemas.openxmlformats.org/officeDocument/2006/relationships/tags" Target="../tags/tag126.xml"/><Relationship Id="rId17" Type="http://schemas.openxmlformats.org/officeDocument/2006/relationships/tags" Target="../tags/tag131.xml"/><Relationship Id="rId2" Type="http://schemas.openxmlformats.org/officeDocument/2006/relationships/tags" Target="../tags/tag116.xml"/><Relationship Id="rId16" Type="http://schemas.openxmlformats.org/officeDocument/2006/relationships/tags" Target="../tags/tag130.xml"/><Relationship Id="rId20" Type="http://schemas.openxmlformats.org/officeDocument/2006/relationships/tags" Target="../tags/tag134.xml"/><Relationship Id="rId1" Type="http://schemas.openxmlformats.org/officeDocument/2006/relationships/tags" Target="../tags/tag115.xml"/><Relationship Id="rId6" Type="http://schemas.openxmlformats.org/officeDocument/2006/relationships/tags" Target="../tags/tag120.xml"/><Relationship Id="rId11" Type="http://schemas.openxmlformats.org/officeDocument/2006/relationships/tags" Target="../tags/tag125.xml"/><Relationship Id="rId5" Type="http://schemas.openxmlformats.org/officeDocument/2006/relationships/tags" Target="../tags/tag119.xml"/><Relationship Id="rId15" Type="http://schemas.openxmlformats.org/officeDocument/2006/relationships/tags" Target="../tags/tag129.xml"/><Relationship Id="rId10" Type="http://schemas.openxmlformats.org/officeDocument/2006/relationships/tags" Target="../tags/tag124.xml"/><Relationship Id="rId19" Type="http://schemas.openxmlformats.org/officeDocument/2006/relationships/tags" Target="../tags/tag133.xml"/><Relationship Id="rId4" Type="http://schemas.openxmlformats.org/officeDocument/2006/relationships/tags" Target="../tags/tag118.xml"/><Relationship Id="rId9" Type="http://schemas.openxmlformats.org/officeDocument/2006/relationships/tags" Target="../tags/tag123.xml"/><Relationship Id="rId14" Type="http://schemas.openxmlformats.org/officeDocument/2006/relationships/tags" Target="../tags/tag128.xml"/><Relationship Id="rId22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40.xml"/><Relationship Id="rId4" Type="http://schemas.openxmlformats.org/officeDocument/2006/relationships/tags" Target="../tags/tag13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143.xml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45.xml"/><Relationship Id="rId4" Type="http://schemas.openxmlformats.org/officeDocument/2006/relationships/tags" Target="../tags/tag14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50.xml"/><Relationship Id="rId4" Type="http://schemas.openxmlformats.org/officeDocument/2006/relationships/tags" Target="../tags/tag14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55.xml"/><Relationship Id="rId4" Type="http://schemas.openxmlformats.org/officeDocument/2006/relationships/tags" Target="../tags/tag15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slideLayout" Target="../slideLayouts/slideLayout7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158.xml"/><Relationship Id="rId2" Type="http://schemas.openxmlformats.org/officeDocument/2006/relationships/tags" Target="../tags/tag157.xml"/><Relationship Id="rId1" Type="http://schemas.openxmlformats.org/officeDocument/2006/relationships/tags" Target="../tags/tag156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60.xml"/><Relationship Id="rId4" Type="http://schemas.openxmlformats.org/officeDocument/2006/relationships/tags" Target="../tags/tag15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163.xml"/><Relationship Id="rId2" Type="http://schemas.openxmlformats.org/officeDocument/2006/relationships/tags" Target="../tags/tag162.xml"/><Relationship Id="rId1" Type="http://schemas.openxmlformats.org/officeDocument/2006/relationships/tags" Target="../tags/tag161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65.xml"/><Relationship Id="rId4" Type="http://schemas.openxmlformats.org/officeDocument/2006/relationships/tags" Target="../tags/tag16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168.xml"/><Relationship Id="rId2" Type="http://schemas.openxmlformats.org/officeDocument/2006/relationships/tags" Target="../tags/tag167.xml"/><Relationship Id="rId1" Type="http://schemas.openxmlformats.org/officeDocument/2006/relationships/tags" Target="../tags/tag166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70.xml"/><Relationship Id="rId4" Type="http://schemas.openxmlformats.org/officeDocument/2006/relationships/tags" Target="../tags/tag16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173.xml"/><Relationship Id="rId2" Type="http://schemas.openxmlformats.org/officeDocument/2006/relationships/tags" Target="../tags/tag172.xml"/><Relationship Id="rId1" Type="http://schemas.openxmlformats.org/officeDocument/2006/relationships/tags" Target="../tags/tag171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75.xml"/><Relationship Id="rId4" Type="http://schemas.openxmlformats.org/officeDocument/2006/relationships/tags" Target="../tags/tag17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" Type="http://schemas.openxmlformats.org/officeDocument/2006/relationships/tags" Target="../tags/tag176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80.xml"/><Relationship Id="rId4" Type="http://schemas.openxmlformats.org/officeDocument/2006/relationships/tags" Target="../tags/tag17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183.xml"/><Relationship Id="rId2" Type="http://schemas.openxmlformats.org/officeDocument/2006/relationships/tags" Target="../tags/tag182.xml"/><Relationship Id="rId1" Type="http://schemas.openxmlformats.org/officeDocument/2006/relationships/tags" Target="../tags/tag181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85.xml"/><Relationship Id="rId4" Type="http://schemas.openxmlformats.org/officeDocument/2006/relationships/tags" Target="../tags/tag18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188.xml"/><Relationship Id="rId2" Type="http://schemas.openxmlformats.org/officeDocument/2006/relationships/tags" Target="../tags/tag187.xml"/><Relationship Id="rId1" Type="http://schemas.openxmlformats.org/officeDocument/2006/relationships/tags" Target="../tags/tag186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90.xml"/><Relationship Id="rId4" Type="http://schemas.openxmlformats.org/officeDocument/2006/relationships/tags" Target="../tags/tag18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" Type="http://schemas.openxmlformats.org/officeDocument/2006/relationships/tags" Target="../tags/tag191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195.xml"/><Relationship Id="rId4" Type="http://schemas.openxmlformats.org/officeDocument/2006/relationships/tags" Target="../tags/tag19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tags" Target="../tags/tag198.xml"/><Relationship Id="rId2" Type="http://schemas.openxmlformats.org/officeDocument/2006/relationships/tags" Target="../tags/tag197.xml"/><Relationship Id="rId1" Type="http://schemas.openxmlformats.org/officeDocument/2006/relationships/tags" Target="../tags/tag196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200.xml"/><Relationship Id="rId4" Type="http://schemas.openxmlformats.org/officeDocument/2006/relationships/tags" Target="../tags/tag19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203.xml"/><Relationship Id="rId2" Type="http://schemas.openxmlformats.org/officeDocument/2006/relationships/tags" Target="../tags/tag202.xml"/><Relationship Id="rId1" Type="http://schemas.openxmlformats.org/officeDocument/2006/relationships/tags" Target="../tags/tag201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205.xml"/><Relationship Id="rId4" Type="http://schemas.openxmlformats.org/officeDocument/2006/relationships/tags" Target="../tags/tag20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tags" Target="../tags/tag208.xml"/><Relationship Id="rId2" Type="http://schemas.openxmlformats.org/officeDocument/2006/relationships/tags" Target="../tags/tag207.xml"/><Relationship Id="rId1" Type="http://schemas.openxmlformats.org/officeDocument/2006/relationships/tags" Target="../tags/tag206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210.xml"/><Relationship Id="rId4" Type="http://schemas.openxmlformats.org/officeDocument/2006/relationships/tags" Target="../tags/tag20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tags" Target="../tags/tag213.xml"/><Relationship Id="rId2" Type="http://schemas.openxmlformats.org/officeDocument/2006/relationships/tags" Target="../tags/tag212.xml"/><Relationship Id="rId1" Type="http://schemas.openxmlformats.org/officeDocument/2006/relationships/tags" Target="../tags/tag211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215.xml"/><Relationship Id="rId4" Type="http://schemas.openxmlformats.org/officeDocument/2006/relationships/tags" Target="../tags/tag2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218.xml"/><Relationship Id="rId2" Type="http://schemas.openxmlformats.org/officeDocument/2006/relationships/tags" Target="../tags/tag217.xml"/><Relationship Id="rId1" Type="http://schemas.openxmlformats.org/officeDocument/2006/relationships/tags" Target="../tags/tag216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220.xml"/><Relationship Id="rId4" Type="http://schemas.openxmlformats.org/officeDocument/2006/relationships/tags" Target="../tags/tag219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tags" Target="../tags/tag228.xml"/><Relationship Id="rId3" Type="http://schemas.openxmlformats.org/officeDocument/2006/relationships/tags" Target="../tags/tag223.xml"/><Relationship Id="rId7" Type="http://schemas.openxmlformats.org/officeDocument/2006/relationships/tags" Target="../tags/tag227.xml"/><Relationship Id="rId2" Type="http://schemas.openxmlformats.org/officeDocument/2006/relationships/tags" Target="../tags/tag222.xml"/><Relationship Id="rId1" Type="http://schemas.openxmlformats.org/officeDocument/2006/relationships/tags" Target="../tags/tag221.xml"/><Relationship Id="rId6" Type="http://schemas.openxmlformats.org/officeDocument/2006/relationships/tags" Target="../tags/tag226.xml"/><Relationship Id="rId5" Type="http://schemas.openxmlformats.org/officeDocument/2006/relationships/tags" Target="../tags/tag225.xml"/><Relationship Id="rId4" Type="http://schemas.openxmlformats.org/officeDocument/2006/relationships/tags" Target="../tags/tag224.xml"/><Relationship Id="rId9" Type="http://schemas.openxmlformats.org/officeDocument/2006/relationships/slideLayout" Target="../slideLayouts/slideLayout2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231.xml"/><Relationship Id="rId7" Type="http://schemas.openxmlformats.org/officeDocument/2006/relationships/slideLayout" Target="../slideLayouts/slideLayout28.xml"/><Relationship Id="rId2" Type="http://schemas.openxmlformats.org/officeDocument/2006/relationships/tags" Target="../tags/tag230.xml"/><Relationship Id="rId1" Type="http://schemas.openxmlformats.org/officeDocument/2006/relationships/tags" Target="../tags/tag229.xml"/><Relationship Id="rId6" Type="http://schemas.openxmlformats.org/officeDocument/2006/relationships/tags" Target="../tags/tag234.xml"/><Relationship Id="rId5" Type="http://schemas.openxmlformats.org/officeDocument/2006/relationships/tags" Target="../tags/tag233.xml"/><Relationship Id="rId4" Type="http://schemas.openxmlformats.org/officeDocument/2006/relationships/tags" Target="../tags/tag23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tags" Target="../tags/tag237.xml"/><Relationship Id="rId7" Type="http://schemas.openxmlformats.org/officeDocument/2006/relationships/slideLayout" Target="../slideLayouts/slideLayout28.xml"/><Relationship Id="rId2" Type="http://schemas.openxmlformats.org/officeDocument/2006/relationships/tags" Target="../tags/tag236.xml"/><Relationship Id="rId1" Type="http://schemas.openxmlformats.org/officeDocument/2006/relationships/tags" Target="../tags/tag235.xml"/><Relationship Id="rId6" Type="http://schemas.openxmlformats.org/officeDocument/2006/relationships/tags" Target="../tags/tag240.xml"/><Relationship Id="rId5" Type="http://schemas.openxmlformats.org/officeDocument/2006/relationships/tags" Target="../tags/tag239.xml"/><Relationship Id="rId4" Type="http://schemas.openxmlformats.org/officeDocument/2006/relationships/tags" Target="../tags/tag23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243.xml"/><Relationship Id="rId7" Type="http://schemas.openxmlformats.org/officeDocument/2006/relationships/slideLayout" Target="../slideLayouts/slideLayout28.xml"/><Relationship Id="rId2" Type="http://schemas.openxmlformats.org/officeDocument/2006/relationships/tags" Target="../tags/tag242.xml"/><Relationship Id="rId1" Type="http://schemas.openxmlformats.org/officeDocument/2006/relationships/tags" Target="../tags/tag241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8.xml"/><Relationship Id="rId1" Type="http://schemas.openxmlformats.org/officeDocument/2006/relationships/tags" Target="../tags/tag24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tags" Target="../tags/tag23.xml"/><Relationship Id="rId18" Type="http://schemas.openxmlformats.org/officeDocument/2006/relationships/slide" Target="slide6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17" Type="http://schemas.openxmlformats.org/officeDocument/2006/relationships/slideLayout" Target="../slideLayouts/slideLayout28.xml"/><Relationship Id="rId2" Type="http://schemas.openxmlformats.org/officeDocument/2006/relationships/tags" Target="../tags/tag12.xml"/><Relationship Id="rId16" Type="http://schemas.openxmlformats.org/officeDocument/2006/relationships/tags" Target="../tags/tag26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5" Type="http://schemas.openxmlformats.org/officeDocument/2006/relationships/tags" Target="../tags/tag15.xml"/><Relationship Id="rId15" Type="http://schemas.openxmlformats.org/officeDocument/2006/relationships/tags" Target="../tags/tag25.xml"/><Relationship Id="rId10" Type="http://schemas.openxmlformats.org/officeDocument/2006/relationships/tags" Target="../tags/tag20.xml"/><Relationship Id="rId19" Type="http://schemas.openxmlformats.org/officeDocument/2006/relationships/slide" Target="slide3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tags" Target="../tags/tag2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13" Type="http://schemas.openxmlformats.org/officeDocument/2006/relationships/tags" Target="../tags/tag39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12" Type="http://schemas.openxmlformats.org/officeDocument/2006/relationships/tags" Target="../tags/tag38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11" Type="http://schemas.openxmlformats.org/officeDocument/2006/relationships/tags" Target="../tags/tag37.xml"/><Relationship Id="rId5" Type="http://schemas.openxmlformats.org/officeDocument/2006/relationships/tags" Target="../tags/tag31.xml"/><Relationship Id="rId15" Type="http://schemas.openxmlformats.org/officeDocument/2006/relationships/slideLayout" Target="../slideLayouts/slideLayout28.xml"/><Relationship Id="rId10" Type="http://schemas.openxmlformats.org/officeDocument/2006/relationships/tags" Target="../tags/tag36.xml"/><Relationship Id="rId4" Type="http://schemas.openxmlformats.org/officeDocument/2006/relationships/tags" Target="../tags/tag30.xml"/><Relationship Id="rId9" Type="http://schemas.openxmlformats.org/officeDocument/2006/relationships/tags" Target="../tags/tag35.xml"/><Relationship Id="rId14" Type="http://schemas.openxmlformats.org/officeDocument/2006/relationships/tags" Target="../tags/tag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Layout" Target="../slideLayouts/slideLayout28.xml"/><Relationship Id="rId5" Type="http://schemas.openxmlformats.org/officeDocument/2006/relationships/tags" Target="../tags/tag45.xml"/><Relationship Id="rId4" Type="http://schemas.openxmlformats.org/officeDocument/2006/relationships/tags" Target="../tags/tag4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53.xml"/><Relationship Id="rId13" Type="http://schemas.openxmlformats.org/officeDocument/2006/relationships/tags" Target="../tags/tag58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12" Type="http://schemas.openxmlformats.org/officeDocument/2006/relationships/tags" Target="../tags/tag57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tags" Target="../tags/tag56.xml"/><Relationship Id="rId5" Type="http://schemas.openxmlformats.org/officeDocument/2006/relationships/tags" Target="../tags/tag50.xml"/><Relationship Id="rId15" Type="http://schemas.openxmlformats.org/officeDocument/2006/relationships/slideLayout" Target="../slideLayouts/slideLayout28.xml"/><Relationship Id="rId10" Type="http://schemas.openxmlformats.org/officeDocument/2006/relationships/tags" Target="../tags/tag55.xml"/><Relationship Id="rId4" Type="http://schemas.openxmlformats.org/officeDocument/2006/relationships/tags" Target="../tags/tag49.xml"/><Relationship Id="rId9" Type="http://schemas.openxmlformats.org/officeDocument/2006/relationships/tags" Target="../tags/tag54.xml"/><Relationship Id="rId14" Type="http://schemas.openxmlformats.org/officeDocument/2006/relationships/tags" Target="../tags/tag5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3" Type="http://schemas.openxmlformats.org/officeDocument/2006/relationships/tags" Target="../tags/tag62.xml"/><Relationship Id="rId7" Type="http://schemas.openxmlformats.org/officeDocument/2006/relationships/tags" Target="../tags/tag66.xml"/><Relationship Id="rId12" Type="http://schemas.openxmlformats.org/officeDocument/2006/relationships/slideLayout" Target="../slideLayouts/slideLayout28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11" Type="http://schemas.openxmlformats.org/officeDocument/2006/relationships/tags" Target="../tags/tag70.xml"/><Relationship Id="rId5" Type="http://schemas.openxmlformats.org/officeDocument/2006/relationships/tags" Target="../tags/tag64.xml"/><Relationship Id="rId10" Type="http://schemas.openxmlformats.org/officeDocument/2006/relationships/tags" Target="../tags/tag69.xml"/><Relationship Id="rId4" Type="http://schemas.openxmlformats.org/officeDocument/2006/relationships/tags" Target="../tags/tag63.xml"/><Relationship Id="rId9" Type="http://schemas.openxmlformats.org/officeDocument/2006/relationships/tags" Target="../tags/tag6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qdnpt.com/upload/main/contentmanage/article/image/2018/03/06/bccef38ba982464fb884cdf57d964466_1920_40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5" r="34814"/>
          <a:stretch/>
        </p:blipFill>
        <p:spPr bwMode="auto">
          <a:xfrm>
            <a:off x="4077604" y="1286125"/>
            <a:ext cx="5066396" cy="290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黔东南项目（初级财务会计）\黔东南-1-初级财务会计\黔东南民族职业技术学院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57" y="844931"/>
            <a:ext cx="659212" cy="65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4077604" y="1286125"/>
            <a:ext cx="5066396" cy="2908376"/>
          </a:xfrm>
          <a:prstGeom prst="rect">
            <a:avLst/>
          </a:prstGeom>
          <a:solidFill>
            <a:srgbClr val="084CA1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1" rIns="91424" bIns="45711" rtlCol="0" anchor="ctr"/>
          <a:lstStyle/>
          <a:p>
            <a:pPr algn="ctr" defTabSz="685669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文本框 12">
            <a:extLst>
              <a:ext uri="{FF2B5EF4-FFF2-40B4-BE49-F238E27FC236}">
                <a16:creationId xmlns="" xmlns:a16="http://schemas.microsoft.com/office/drawing/2014/main" id="{9DF9185F-6201-4112-8DF9-26E814DEF738}"/>
              </a:ext>
            </a:extLst>
          </p:cNvPr>
          <p:cNvSpPr txBox="1"/>
          <p:nvPr/>
        </p:nvSpPr>
        <p:spPr>
          <a:xfrm>
            <a:off x="736943" y="990742"/>
            <a:ext cx="3526232" cy="392405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 algn="ctr" defTabSz="685669"/>
            <a:r>
              <a:rPr lang="zh-CN" altLang="en-US" sz="2100" dirty="0">
                <a:solidFill>
                  <a:srgbClr val="084CA1"/>
                </a:solidFill>
                <a:latin typeface="华文行楷" pitchFamily="2" charset="-122"/>
                <a:ea typeface="华文行楷" pitchFamily="2" charset="-122"/>
              </a:rPr>
              <a:t>黔东南民族职业技术学院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" y="1109876"/>
            <a:ext cx="5096245" cy="3084625"/>
            <a:chOff x="1" y="1109876"/>
            <a:chExt cx="5096245" cy="3084625"/>
          </a:xfrm>
        </p:grpSpPr>
        <p:sp>
          <p:nvSpPr>
            <p:cNvPr id="3" name="五边形 2"/>
            <p:cNvSpPr/>
            <p:nvPr/>
          </p:nvSpPr>
          <p:spPr>
            <a:xfrm>
              <a:off x="1" y="1572037"/>
              <a:ext cx="4579950" cy="2278855"/>
            </a:xfrm>
            <a:prstGeom prst="homePlate">
              <a:avLst>
                <a:gd name="adj" fmla="val 18946"/>
              </a:avLst>
            </a:prstGeom>
            <a:solidFill>
              <a:srgbClr val="084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7" tIns="34284" rIns="68567" bIns="34284" spcCol="0" rtlCol="0" anchor="ctr"/>
            <a:lstStyle/>
            <a:p>
              <a:pPr algn="ctr" defTabSz="685669"/>
              <a:endParaRPr lang="zh-CN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6" name="直角三角形 5"/>
            <p:cNvSpPr/>
            <p:nvPr/>
          </p:nvSpPr>
          <p:spPr>
            <a:xfrm>
              <a:off x="4075422" y="1286125"/>
              <a:ext cx="767511" cy="2908376"/>
            </a:xfrm>
            <a:custGeom>
              <a:avLst/>
              <a:gdLst>
                <a:gd name="connsiteX0" fmla="*/ 0 w 1124736"/>
                <a:gd name="connsiteY0" fmla="*/ 2908376 h 2908376"/>
                <a:gd name="connsiteX1" fmla="*/ 0 w 1124736"/>
                <a:gd name="connsiteY1" fmla="*/ 0 h 2908376"/>
                <a:gd name="connsiteX2" fmla="*/ 1124736 w 1124736"/>
                <a:gd name="connsiteY2" fmla="*/ 2908376 h 2908376"/>
                <a:gd name="connsiteX3" fmla="*/ 0 w 1124736"/>
                <a:gd name="connsiteY3" fmla="*/ 2908376 h 2908376"/>
                <a:gd name="connsiteX0" fmla="*/ 0 w 902100"/>
                <a:gd name="connsiteY0" fmla="*/ 2908376 h 2908376"/>
                <a:gd name="connsiteX1" fmla="*/ 0 w 902100"/>
                <a:gd name="connsiteY1" fmla="*/ 0 h 2908376"/>
                <a:gd name="connsiteX2" fmla="*/ 902100 w 902100"/>
                <a:gd name="connsiteY2" fmla="*/ 2335882 h 2908376"/>
                <a:gd name="connsiteX3" fmla="*/ 0 w 902100"/>
                <a:gd name="connsiteY3" fmla="*/ 2908376 h 2908376"/>
                <a:gd name="connsiteX0" fmla="*/ 0 w 830538"/>
                <a:gd name="connsiteY0" fmla="*/ 2908376 h 2908376"/>
                <a:gd name="connsiteX1" fmla="*/ 0 w 830538"/>
                <a:gd name="connsiteY1" fmla="*/ 0 h 2908376"/>
                <a:gd name="connsiteX2" fmla="*/ 830538 w 830538"/>
                <a:gd name="connsiteY2" fmla="*/ 2121197 h 2908376"/>
                <a:gd name="connsiteX3" fmla="*/ 0 w 830538"/>
                <a:gd name="connsiteY3" fmla="*/ 2908376 h 2908376"/>
                <a:gd name="connsiteX0" fmla="*/ 0 w 814636"/>
                <a:gd name="connsiteY0" fmla="*/ 2908376 h 2908376"/>
                <a:gd name="connsiteX1" fmla="*/ 0 w 814636"/>
                <a:gd name="connsiteY1" fmla="*/ 0 h 2908376"/>
                <a:gd name="connsiteX2" fmla="*/ 814636 w 814636"/>
                <a:gd name="connsiteY2" fmla="*/ 2240467 h 2908376"/>
                <a:gd name="connsiteX3" fmla="*/ 0 w 814636"/>
                <a:gd name="connsiteY3" fmla="*/ 2908376 h 2908376"/>
                <a:gd name="connsiteX0" fmla="*/ 0 w 911244"/>
                <a:gd name="connsiteY0" fmla="*/ 2908376 h 2908376"/>
                <a:gd name="connsiteX1" fmla="*/ 0 w 911244"/>
                <a:gd name="connsiteY1" fmla="*/ 0 h 2908376"/>
                <a:gd name="connsiteX2" fmla="*/ 911244 w 911244"/>
                <a:gd name="connsiteY2" fmla="*/ 2254047 h 2908376"/>
                <a:gd name="connsiteX3" fmla="*/ 0 w 911244"/>
                <a:gd name="connsiteY3" fmla="*/ 2908376 h 2908376"/>
                <a:gd name="connsiteX0" fmla="*/ 0 w 911244"/>
                <a:gd name="connsiteY0" fmla="*/ 2908376 h 2908376"/>
                <a:gd name="connsiteX1" fmla="*/ 0 w 911244"/>
                <a:gd name="connsiteY1" fmla="*/ 0 h 2908376"/>
                <a:gd name="connsiteX2" fmla="*/ 911244 w 911244"/>
                <a:gd name="connsiteY2" fmla="*/ 2254047 h 2908376"/>
                <a:gd name="connsiteX3" fmla="*/ 0 w 911244"/>
                <a:gd name="connsiteY3" fmla="*/ 2908376 h 2908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11244" h="2908376">
                  <a:moveTo>
                    <a:pt x="0" y="2908376"/>
                  </a:moveTo>
                  <a:lnTo>
                    <a:pt x="0" y="0"/>
                  </a:lnTo>
                  <a:cubicBezTo>
                    <a:pt x="303748" y="751349"/>
                    <a:pt x="671831" y="1502698"/>
                    <a:pt x="911244" y="2254047"/>
                  </a:cubicBezTo>
                  <a:lnTo>
                    <a:pt x="0" y="2908376"/>
                  </a:lnTo>
                  <a:close/>
                </a:path>
              </a:pathLst>
            </a:custGeom>
            <a:solidFill>
              <a:srgbClr val="084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7" tIns="34284" rIns="68567" bIns="34284" spcCol="0" rtlCol="0" anchor="ctr"/>
            <a:lstStyle/>
            <a:p>
              <a:pPr algn="ctr" defTabSz="685669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" name="直角三角形 5"/>
            <p:cNvSpPr/>
            <p:nvPr/>
          </p:nvSpPr>
          <p:spPr>
            <a:xfrm rot="20318456">
              <a:off x="4388598" y="1109876"/>
              <a:ext cx="707648" cy="2382346"/>
            </a:xfrm>
            <a:custGeom>
              <a:avLst/>
              <a:gdLst>
                <a:gd name="connsiteX0" fmla="*/ 0 w 1124736"/>
                <a:gd name="connsiteY0" fmla="*/ 2908376 h 2908376"/>
                <a:gd name="connsiteX1" fmla="*/ 0 w 1124736"/>
                <a:gd name="connsiteY1" fmla="*/ 0 h 2908376"/>
                <a:gd name="connsiteX2" fmla="*/ 1124736 w 1124736"/>
                <a:gd name="connsiteY2" fmla="*/ 2908376 h 2908376"/>
                <a:gd name="connsiteX3" fmla="*/ 0 w 1124736"/>
                <a:gd name="connsiteY3" fmla="*/ 2908376 h 2908376"/>
                <a:gd name="connsiteX0" fmla="*/ 0 w 902100"/>
                <a:gd name="connsiteY0" fmla="*/ 2908376 h 2908376"/>
                <a:gd name="connsiteX1" fmla="*/ 0 w 902100"/>
                <a:gd name="connsiteY1" fmla="*/ 0 h 2908376"/>
                <a:gd name="connsiteX2" fmla="*/ 902100 w 902100"/>
                <a:gd name="connsiteY2" fmla="*/ 2335882 h 2908376"/>
                <a:gd name="connsiteX3" fmla="*/ 0 w 902100"/>
                <a:gd name="connsiteY3" fmla="*/ 2908376 h 2908376"/>
                <a:gd name="connsiteX0" fmla="*/ 0 w 839683"/>
                <a:gd name="connsiteY0" fmla="*/ 2908376 h 2908376"/>
                <a:gd name="connsiteX1" fmla="*/ 0 w 839683"/>
                <a:gd name="connsiteY1" fmla="*/ 0 h 2908376"/>
                <a:gd name="connsiteX2" fmla="*/ 839684 w 839683"/>
                <a:gd name="connsiteY2" fmla="*/ 1502651 h 2908376"/>
                <a:gd name="connsiteX3" fmla="*/ 0 w 839683"/>
                <a:gd name="connsiteY3" fmla="*/ 2908376 h 2908376"/>
                <a:gd name="connsiteX0" fmla="*/ 0 w 952819"/>
                <a:gd name="connsiteY0" fmla="*/ 2828578 h 2828578"/>
                <a:gd name="connsiteX1" fmla="*/ 113134 w 952819"/>
                <a:gd name="connsiteY1" fmla="*/ 0 h 2828578"/>
                <a:gd name="connsiteX2" fmla="*/ 952818 w 952819"/>
                <a:gd name="connsiteY2" fmla="*/ 1502651 h 2828578"/>
                <a:gd name="connsiteX3" fmla="*/ 0 w 952819"/>
                <a:gd name="connsiteY3" fmla="*/ 2828578 h 2828578"/>
                <a:gd name="connsiteX0" fmla="*/ 0 w 952818"/>
                <a:gd name="connsiteY0" fmla="*/ 2837757 h 2837757"/>
                <a:gd name="connsiteX1" fmla="*/ 137920 w 952818"/>
                <a:gd name="connsiteY1" fmla="*/ 0 h 2837757"/>
                <a:gd name="connsiteX2" fmla="*/ 952818 w 952818"/>
                <a:gd name="connsiteY2" fmla="*/ 1511830 h 2837757"/>
                <a:gd name="connsiteX3" fmla="*/ 0 w 952818"/>
                <a:gd name="connsiteY3" fmla="*/ 2837757 h 2837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818" h="2837757">
                  <a:moveTo>
                    <a:pt x="0" y="2837757"/>
                  </a:moveTo>
                  <a:lnTo>
                    <a:pt x="137920" y="0"/>
                  </a:lnTo>
                  <a:lnTo>
                    <a:pt x="952818" y="1511830"/>
                  </a:lnTo>
                  <a:lnTo>
                    <a:pt x="0" y="2837757"/>
                  </a:lnTo>
                  <a:close/>
                </a:path>
              </a:pathLst>
            </a:custGeom>
            <a:solidFill>
              <a:srgbClr val="084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67" tIns="34284" rIns="68567" bIns="34284" spcCol="0" rtlCol="0" anchor="ctr"/>
            <a:lstStyle/>
            <a:p>
              <a:pPr algn="ctr" defTabSz="685669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9" name="文本框 12">
            <a:extLst>
              <a:ext uri="{FF2B5EF4-FFF2-40B4-BE49-F238E27FC236}">
                <a16:creationId xmlns="" xmlns:a16="http://schemas.microsoft.com/office/drawing/2014/main" id="{9DF9185F-6201-4112-8DF9-26E814DEF738}"/>
              </a:ext>
            </a:extLst>
          </p:cNvPr>
          <p:cNvSpPr txBox="1"/>
          <p:nvPr/>
        </p:nvSpPr>
        <p:spPr>
          <a:xfrm>
            <a:off x="715027" y="3946835"/>
            <a:ext cx="3149900" cy="288529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 algn="ctr" defTabSz="685669"/>
            <a:r>
              <a:rPr lang="zh-CN" altLang="en-US" dirty="0">
                <a:solidFill>
                  <a:srgbClr val="084CA1"/>
                </a:solidFill>
                <a:latin typeface="华文新魏" pitchFamily="2" charset="-122"/>
                <a:ea typeface="华文新魏" pitchFamily="2" charset="-122"/>
              </a:rPr>
              <a:t>厚德至善      精技致新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3146" y="1985703"/>
            <a:ext cx="3843472" cy="830981"/>
          </a:xfrm>
          <a:prstGeom prst="rect">
            <a:avLst/>
          </a:prstGeom>
          <a:noFill/>
        </p:spPr>
        <p:txBody>
          <a:bodyPr wrap="square" lIns="91424" tIns="45711" rIns="91424" bIns="45711" rtlCol="0">
            <a:spAutoFit/>
          </a:bodyPr>
          <a:lstStyle/>
          <a:p>
            <a:pPr algn="dist" defTabSz="457112">
              <a:lnSpc>
                <a:spcPct val="120000"/>
              </a:lnSpc>
            </a:pPr>
            <a:r>
              <a:rPr lang="zh-CN" altLang="en-US" sz="4000" kern="0" dirty="0">
                <a:solidFill>
                  <a:prstClr val="white"/>
                </a:solidFill>
              </a:rPr>
              <a:t>初级财务会计</a:t>
            </a:r>
          </a:p>
        </p:txBody>
      </p:sp>
      <p:sp>
        <p:nvSpPr>
          <p:cNvPr id="11" name="文本框 6">
            <a:extLst>
              <a:ext uri="{FF2B5EF4-FFF2-40B4-BE49-F238E27FC236}">
                <a16:creationId xmlns="" xmlns:a16="http://schemas.microsoft.com/office/drawing/2014/main" id="{F96B3445-9F6F-4F1F-B3CE-C0C63C8232A0}"/>
              </a:ext>
            </a:extLst>
          </p:cNvPr>
          <p:cNvSpPr txBox="1"/>
          <p:nvPr/>
        </p:nvSpPr>
        <p:spPr>
          <a:xfrm>
            <a:off x="513146" y="2925495"/>
            <a:ext cx="3565955" cy="332387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 algn="dist" defTabSz="342836">
              <a:lnSpc>
                <a:spcPct val="120000"/>
              </a:lnSpc>
            </a:pPr>
            <a:r>
              <a:rPr lang="en-US" altLang="zh-CN" dirty="0">
                <a:solidFill>
                  <a:prstClr val="white"/>
                </a:solidFill>
              </a:rPr>
              <a:t>Introductory Financial Accounting</a:t>
            </a:r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13" name="文本框 6">
            <a:extLst>
              <a:ext uri="{FF2B5EF4-FFF2-40B4-BE49-F238E27FC236}">
                <a16:creationId xmlns="" xmlns:a16="http://schemas.microsoft.com/office/drawing/2014/main" id="{F96B3445-9F6F-4F1F-B3CE-C0C63C8232A0}"/>
              </a:ext>
            </a:extLst>
          </p:cNvPr>
          <p:cNvSpPr txBox="1"/>
          <p:nvPr/>
        </p:nvSpPr>
        <p:spPr>
          <a:xfrm>
            <a:off x="1210276" y="1336598"/>
            <a:ext cx="3041999" cy="235439"/>
          </a:xfrm>
          <a:prstGeom prst="rect">
            <a:avLst/>
          </a:prstGeom>
          <a:noFill/>
        </p:spPr>
        <p:txBody>
          <a:bodyPr wrap="square" lIns="68567" tIns="34284" rIns="68567" bIns="34284" rtlCol="0">
            <a:spAutoFit/>
          </a:bodyPr>
          <a:lstStyle/>
          <a:p>
            <a:pPr defTabSz="342836">
              <a:lnSpc>
                <a:spcPct val="120000"/>
              </a:lnSpc>
            </a:pPr>
            <a:r>
              <a:rPr lang="en-US" altLang="zh-CN" sz="900" dirty="0">
                <a:solidFill>
                  <a:srgbClr val="084CA1"/>
                </a:solidFill>
                <a:ea typeface="华文新魏" pitchFamily="2" charset="-122"/>
              </a:rPr>
              <a:t>QIANDONGNAN  NATIONAL  POLYCHNIC</a:t>
            </a:r>
            <a:endParaRPr lang="zh-CN" altLang="en-US" sz="900" dirty="0">
              <a:solidFill>
                <a:srgbClr val="084CA1"/>
              </a:solidFill>
              <a:ea typeface="华文新魏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804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2000">
        <p:dissolve/>
      </p:transition>
    </mc:Choice>
    <mc:Fallback xmlns="">
      <p:transition spd="slow" advTm="2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表体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格式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909972" y="835578"/>
            <a:ext cx="4685391" cy="1048713"/>
            <a:chOff x="3909972" y="835578"/>
            <a:chExt cx="4685391" cy="1048713"/>
          </a:xfrm>
        </p:grpSpPr>
        <p:sp>
          <p:nvSpPr>
            <p:cNvPr id="7" name="TextBox 6"/>
            <p:cNvSpPr txBox="1"/>
            <p:nvPr/>
          </p:nvSpPr>
          <p:spPr>
            <a:xfrm>
              <a:off x="5094518" y="835578"/>
              <a:ext cx="350084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latin typeface="华文中宋" pitchFamily="2" charset="-122"/>
                  <a:ea typeface="华文中宋" pitchFamily="2" charset="-122"/>
                  <a:sym typeface="Microsoft YaHei"/>
                </a:rPr>
                <a:t> 利润表（单步式</a:t>
              </a:r>
              <a:r>
                <a:rPr lang="en-US" altLang="zh-CN" sz="1800" dirty="0">
                  <a:latin typeface="华文中宋" pitchFamily="2" charset="-122"/>
                  <a:ea typeface="华文中宋" pitchFamily="2" charset="-122"/>
                  <a:sym typeface="Microsoft YaHei"/>
                </a:rPr>
                <a:t>)</a:t>
              </a:r>
              <a:r>
                <a:rPr lang="zh-CN" altLang="en-US" sz="1800" dirty="0" smtClean="0">
                  <a:latin typeface="华文中宋" pitchFamily="2" charset="-122"/>
                  <a:ea typeface="华文中宋" pitchFamily="2" charset="-122"/>
                  <a:sym typeface="Microsoft YaHei"/>
                </a:rPr>
                <a:t>         会企</a:t>
              </a:r>
              <a:r>
                <a:rPr lang="en-US" altLang="zh-CN" sz="1800" dirty="0" smtClean="0">
                  <a:latin typeface="华文中宋" pitchFamily="2" charset="-122"/>
                  <a:ea typeface="华文中宋" pitchFamily="2" charset="-122"/>
                  <a:sym typeface="Microsoft YaHei"/>
                </a:rPr>
                <a:t>02</a:t>
              </a:r>
              <a:r>
                <a:rPr lang="zh-CN" altLang="en-US" sz="1800" dirty="0" smtClean="0">
                  <a:latin typeface="华文中宋" pitchFamily="2" charset="-122"/>
                  <a:ea typeface="华文中宋" pitchFamily="2" charset="-122"/>
                  <a:sym typeface="Microsoft YaHei"/>
                </a:rPr>
                <a:t>表</a:t>
              </a:r>
              <a:endParaRPr lang="zh-CN" altLang="en-US" sz="1800" dirty="0">
                <a:latin typeface="华文中宋" pitchFamily="2" charset="-122"/>
                <a:ea typeface="华文中宋" pitchFamily="2" charset="-122"/>
                <a:sym typeface="Microsoft YaHei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909972" y="1237960"/>
              <a:ext cx="46853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800" dirty="0" smtClean="0">
                  <a:latin typeface="华文中宋" pitchFamily="2" charset="-122"/>
                  <a:ea typeface="华文中宋" pitchFamily="2" charset="-122"/>
                  <a:sym typeface="Microsoft YaHei"/>
                </a:rPr>
                <a:t>编制单位：          年   月   日         单位：元</a:t>
              </a:r>
              <a:endParaRPr lang="zh-CN" altLang="en-US" sz="1800" dirty="0">
                <a:latin typeface="华文中宋" pitchFamily="2" charset="-122"/>
                <a:ea typeface="华文中宋" pitchFamily="2" charset="-122"/>
                <a:sym typeface="Microsoft YaHei"/>
              </a:endParaRPr>
            </a:p>
          </p:txBody>
        </p:sp>
      </p:grp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903884"/>
              </p:ext>
            </p:extLst>
          </p:nvPr>
        </p:nvGraphicFramePr>
        <p:xfrm>
          <a:off x="4031982" y="1598372"/>
          <a:ext cx="4441371" cy="347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4377"/>
                <a:gridCol w="207699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华文中宋" pitchFamily="2" charset="-122"/>
                          <a:ea typeface="华文中宋" pitchFamily="2" charset="-122"/>
                          <a:sym typeface="Microsoft YaHei"/>
                        </a:rPr>
                        <a:t>项目</a:t>
                      </a:r>
                      <a:endParaRPr lang="zh-CN" altLang="en-US" sz="1800" dirty="0">
                        <a:latin typeface="华文中宋" pitchFamily="2" charset="-122"/>
                        <a:ea typeface="华文中宋" pitchFamily="2" charset="-122"/>
                        <a:sym typeface="Microsoft YaHei"/>
                      </a:endParaRPr>
                    </a:p>
                  </a:txBody>
                  <a:tcPr>
                    <a:solidFill>
                      <a:srgbClr val="084C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华文中宋" pitchFamily="2" charset="-122"/>
                          <a:ea typeface="华文中宋" pitchFamily="2" charset="-122"/>
                          <a:sym typeface="Microsoft YaHei"/>
                        </a:rPr>
                        <a:t>金额</a:t>
                      </a:r>
                      <a:endParaRPr lang="zh-CN" altLang="en-US" sz="1800" dirty="0">
                        <a:latin typeface="华文中宋" pitchFamily="2" charset="-122"/>
                        <a:ea typeface="华文中宋" pitchFamily="2" charset="-122"/>
                        <a:sym typeface="Microsoft YaHei"/>
                      </a:endParaRPr>
                    </a:p>
                  </a:txBody>
                  <a:tcPr>
                    <a:solidFill>
                      <a:srgbClr val="084CA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1800" dirty="0" smtClean="0">
                          <a:latin typeface="华文中宋" pitchFamily="2" charset="-122"/>
                          <a:ea typeface="华文中宋" pitchFamily="2" charset="-122"/>
                          <a:sym typeface="Microsoft YaHei"/>
                        </a:rPr>
                        <a:t>一、收入</a:t>
                      </a:r>
                      <a:endParaRPr lang="en-US" altLang="zh-CN" sz="1800" dirty="0" smtClean="0">
                        <a:latin typeface="华文中宋" pitchFamily="2" charset="-122"/>
                        <a:ea typeface="华文中宋" pitchFamily="2" charset="-122"/>
                        <a:sym typeface="Microsoft YaHei"/>
                      </a:endParaRPr>
                    </a:p>
                    <a:p>
                      <a:r>
                        <a:rPr lang="zh-CN" altLang="en-US" sz="1800" dirty="0" smtClean="0">
                          <a:latin typeface="华文中宋" pitchFamily="2" charset="-122"/>
                          <a:ea typeface="华文中宋" pitchFamily="2" charset="-122"/>
                          <a:sym typeface="Microsoft YaHei"/>
                        </a:rPr>
                        <a:t>营业收入</a:t>
                      </a:r>
                      <a:endParaRPr lang="en-US" altLang="zh-CN" sz="1800" dirty="0" smtClean="0">
                        <a:latin typeface="华文中宋" pitchFamily="2" charset="-122"/>
                        <a:ea typeface="华文中宋" pitchFamily="2" charset="-122"/>
                        <a:sym typeface="Microsoft YaHei"/>
                      </a:endParaRPr>
                    </a:p>
                    <a:p>
                      <a:r>
                        <a:rPr lang="en-US" altLang="zh-CN" sz="1800" dirty="0" smtClean="0">
                          <a:latin typeface="华文中宋" pitchFamily="2" charset="-122"/>
                          <a:ea typeface="华文中宋" pitchFamily="2" charset="-122"/>
                          <a:sym typeface="Microsoft YaHei"/>
                        </a:rPr>
                        <a:t>......</a:t>
                      </a:r>
                    </a:p>
                    <a:p>
                      <a:r>
                        <a:rPr lang="en-US" altLang="zh-CN" sz="1800" dirty="0" smtClean="0">
                          <a:latin typeface="华文中宋" pitchFamily="2" charset="-122"/>
                          <a:ea typeface="华文中宋" pitchFamily="2" charset="-122"/>
                          <a:sym typeface="Microsoft YaHei"/>
                        </a:rPr>
                        <a:t>……</a:t>
                      </a:r>
                    </a:p>
                    <a:p>
                      <a:r>
                        <a:rPr lang="zh-CN" altLang="en-US" sz="1800" dirty="0" smtClean="0">
                          <a:latin typeface="华文中宋" pitchFamily="2" charset="-122"/>
                          <a:ea typeface="华文中宋" pitchFamily="2" charset="-122"/>
                          <a:sym typeface="Microsoft YaHei"/>
                        </a:rPr>
                        <a:t>收入小计</a:t>
                      </a:r>
                      <a:endParaRPr lang="en-US" altLang="zh-CN" sz="1800" dirty="0" smtClean="0">
                        <a:latin typeface="华文中宋" pitchFamily="2" charset="-122"/>
                        <a:ea typeface="华文中宋" pitchFamily="2" charset="-122"/>
                        <a:sym typeface="Microsoft YaHei"/>
                      </a:endParaRPr>
                    </a:p>
                    <a:p>
                      <a:r>
                        <a:rPr lang="zh-CN" altLang="en-US" sz="1800" dirty="0" smtClean="0">
                          <a:latin typeface="华文中宋" pitchFamily="2" charset="-122"/>
                          <a:ea typeface="华文中宋" pitchFamily="2" charset="-122"/>
                          <a:sym typeface="Microsoft YaHei"/>
                        </a:rPr>
                        <a:t>二、费用、成本</a:t>
                      </a:r>
                      <a:endParaRPr lang="en-US" altLang="zh-CN" sz="1800" dirty="0" smtClean="0">
                        <a:latin typeface="华文中宋" pitchFamily="2" charset="-122"/>
                        <a:ea typeface="华文中宋" pitchFamily="2" charset="-122"/>
                        <a:sym typeface="Microsoft YaHei"/>
                      </a:endParaRPr>
                    </a:p>
                    <a:p>
                      <a:r>
                        <a:rPr lang="zh-CN" altLang="en-US" sz="1800" dirty="0" smtClean="0">
                          <a:latin typeface="华文中宋" pitchFamily="2" charset="-122"/>
                          <a:ea typeface="华文中宋" pitchFamily="2" charset="-122"/>
                          <a:sym typeface="Microsoft YaHei"/>
                        </a:rPr>
                        <a:t>营业成本</a:t>
                      </a:r>
                      <a:endParaRPr lang="en-US" altLang="zh-CN" sz="1800" dirty="0" smtClean="0">
                        <a:latin typeface="华文中宋" pitchFamily="2" charset="-122"/>
                        <a:ea typeface="华文中宋" pitchFamily="2" charset="-122"/>
                        <a:sym typeface="Microsoft YaHei"/>
                      </a:endParaRPr>
                    </a:p>
                    <a:p>
                      <a:r>
                        <a:rPr lang="en-US" altLang="zh-CN" sz="1800" dirty="0" smtClean="0">
                          <a:latin typeface="华文中宋" pitchFamily="2" charset="-122"/>
                          <a:ea typeface="华文中宋" pitchFamily="2" charset="-122"/>
                          <a:sym typeface="Microsoft YaHei"/>
                        </a:rPr>
                        <a:t>……</a:t>
                      </a:r>
                    </a:p>
                    <a:p>
                      <a:r>
                        <a:rPr lang="en-US" altLang="zh-CN" sz="1800" dirty="0" smtClean="0">
                          <a:latin typeface="华文中宋" pitchFamily="2" charset="-122"/>
                          <a:ea typeface="华文中宋" pitchFamily="2" charset="-122"/>
                          <a:sym typeface="Microsoft YaHei"/>
                        </a:rPr>
                        <a:t>……</a:t>
                      </a:r>
                    </a:p>
                    <a:p>
                      <a:r>
                        <a:rPr lang="zh-CN" altLang="en-US" sz="1800" dirty="0" smtClean="0">
                          <a:latin typeface="华文中宋" pitchFamily="2" charset="-122"/>
                          <a:ea typeface="华文中宋" pitchFamily="2" charset="-122"/>
                          <a:sym typeface="Microsoft YaHei"/>
                        </a:rPr>
                        <a:t>费用、支出小计</a:t>
                      </a:r>
                      <a:endParaRPr lang="en-US" altLang="zh-CN" sz="1800" dirty="0" smtClean="0">
                        <a:latin typeface="华文中宋" pitchFamily="2" charset="-122"/>
                        <a:ea typeface="华文中宋" pitchFamily="2" charset="-122"/>
                        <a:sym typeface="Microsoft YaHei"/>
                      </a:endParaRPr>
                    </a:p>
                    <a:p>
                      <a:r>
                        <a:rPr lang="zh-CN" altLang="en-US" sz="1800" dirty="0" smtClean="0">
                          <a:latin typeface="华文中宋" pitchFamily="2" charset="-122"/>
                          <a:ea typeface="华文中宋" pitchFamily="2" charset="-122"/>
                          <a:sym typeface="Microsoft YaHei"/>
                        </a:rPr>
                        <a:t>三、净利润</a:t>
                      </a:r>
                      <a:endParaRPr lang="en-US" altLang="zh-CN" sz="1800" dirty="0" smtClean="0">
                        <a:latin typeface="华文中宋" pitchFamily="2" charset="-122"/>
                        <a:ea typeface="华文中宋" pitchFamily="2" charset="-122"/>
                        <a:sym typeface="Microsoft YaHei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1800" dirty="0">
                        <a:latin typeface="华文中宋" pitchFamily="2" charset="-122"/>
                        <a:ea typeface="华文中宋" pitchFamily="2" charset="-122"/>
                        <a:sym typeface="Microsoft YaHei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0" name="组合 9"/>
          <p:cNvGrpSpPr/>
          <p:nvPr/>
        </p:nvGrpSpPr>
        <p:grpSpPr>
          <a:xfrm>
            <a:off x="497190" y="1775163"/>
            <a:ext cx="2880783" cy="2200729"/>
            <a:chOff x="497190" y="1775163"/>
            <a:chExt cx="2880783" cy="2200729"/>
          </a:xfrm>
        </p:grpSpPr>
        <p:sp>
          <p:nvSpPr>
            <p:cNvPr id="11" name="TextBox 10"/>
            <p:cNvSpPr txBox="1"/>
            <p:nvPr/>
          </p:nvSpPr>
          <p:spPr>
            <a:xfrm>
              <a:off x="510023" y="1787863"/>
              <a:ext cx="2867949" cy="2169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b="1" dirty="0">
                  <a:solidFill>
                    <a:srgbClr val="C00000"/>
                  </a:solidFill>
                  <a:latin typeface="Microsoft YaHei"/>
                  <a:ea typeface="Microsoft YaHei"/>
                  <a:sym typeface="Microsoft YaHei"/>
                </a:rPr>
                <a:t>单步式利润表：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Microsoft YaHei"/>
                  <a:ea typeface="Microsoft YaHei"/>
                  <a:sym typeface="Microsoft YaHei"/>
                </a:rPr>
                <a:t>先将当期所有的收入列在一起，然后将所有的费用列在一起，两者相减得出当期净损益。</a:t>
              </a:r>
            </a:p>
          </p:txBody>
        </p:sp>
        <p:cxnSp>
          <p:nvCxnSpPr>
            <p:cNvPr id="12" name="MH_Other_4"/>
            <p:cNvCxnSpPr>
              <a:cxnSpLocks noChangeShapeType="1"/>
            </p:cNvCxnSpPr>
            <p:nvPr>
              <p:custDataLst>
                <p:tags r:id="rId7"/>
              </p:custDataLst>
            </p:nvPr>
          </p:nvCxnSpPr>
          <p:spPr bwMode="auto">
            <a:xfrm rot="5400000" flipH="1">
              <a:off x="-43354" y="2417307"/>
              <a:ext cx="1081087" cy="0"/>
            </a:xfrm>
            <a:prstGeom prst="line">
              <a:avLst/>
            </a:prstGeom>
            <a:noFill/>
            <a:ln w="6350" algn="ctr">
              <a:solidFill>
                <a:srgbClr val="084CA1"/>
              </a:solidFill>
              <a:prstDash val="sysDash"/>
              <a:miter lim="800000"/>
              <a:headEnd/>
              <a:tailEnd type="diamond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3" name="MH_Other_5"/>
            <p:cNvCxnSpPr>
              <a:cxnSpLocks noChangeShapeType="1"/>
            </p:cNvCxnSpPr>
            <p:nvPr>
              <p:custDataLst>
                <p:tags r:id="rId8"/>
              </p:custDataLst>
            </p:nvPr>
          </p:nvCxnSpPr>
          <p:spPr bwMode="auto">
            <a:xfrm flipH="1">
              <a:off x="497190" y="1775163"/>
              <a:ext cx="2779410" cy="0"/>
            </a:xfrm>
            <a:prstGeom prst="line">
              <a:avLst/>
            </a:prstGeom>
            <a:noFill/>
            <a:ln w="6350" algn="ctr">
              <a:solidFill>
                <a:srgbClr val="084CA1"/>
              </a:solidFill>
              <a:prstDash val="sysDash"/>
              <a:miter lim="800000"/>
              <a:headEnd/>
              <a:tailEnd type="diamond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MH_Other_6"/>
            <p:cNvCxnSpPr>
              <a:cxnSpLocks noChangeShapeType="1"/>
            </p:cNvCxnSpPr>
            <p:nvPr>
              <p:custDataLst>
                <p:tags r:id="rId9"/>
              </p:custDataLst>
            </p:nvPr>
          </p:nvCxnSpPr>
          <p:spPr bwMode="auto">
            <a:xfrm rot="5400000" flipH="1">
              <a:off x="2837429" y="3333749"/>
              <a:ext cx="1081087" cy="0"/>
            </a:xfrm>
            <a:prstGeom prst="line">
              <a:avLst/>
            </a:prstGeom>
            <a:noFill/>
            <a:ln w="6350" algn="ctr">
              <a:solidFill>
                <a:srgbClr val="084CA1"/>
              </a:solidFill>
              <a:prstDash val="sysDash"/>
              <a:miter lim="800000"/>
              <a:headEnd type="diamond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MH_Other_7"/>
            <p:cNvCxnSpPr>
              <a:cxnSpLocks noChangeShapeType="1"/>
            </p:cNvCxnSpPr>
            <p:nvPr>
              <p:custDataLst>
                <p:tags r:id="rId10"/>
              </p:custDataLst>
            </p:nvPr>
          </p:nvCxnSpPr>
          <p:spPr bwMode="auto">
            <a:xfrm flipH="1">
              <a:off x="545107" y="3975892"/>
              <a:ext cx="2832866" cy="0"/>
            </a:xfrm>
            <a:prstGeom prst="line">
              <a:avLst/>
            </a:prstGeom>
            <a:noFill/>
            <a:ln w="6350" algn="ctr">
              <a:solidFill>
                <a:srgbClr val="084CA1"/>
              </a:solidFill>
              <a:prstDash val="sysDash"/>
              <a:miter lim="800000"/>
              <a:headEnd type="diamond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" name="矩形 15"/>
          <p:cNvSpPr/>
          <p:nvPr/>
        </p:nvSpPr>
        <p:spPr>
          <a:xfrm>
            <a:off x="1421258" y="649144"/>
            <a:ext cx="1536029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（一）单步式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7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608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>
                <a:solidFill>
                  <a:srgbClr val="084CA1"/>
                </a:solidFill>
                <a:latin typeface="微软雅黑"/>
                <a:ea typeface="微软雅黑"/>
              </a:rPr>
              <a:t>表体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格式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421258" y="649144"/>
            <a:ext cx="1536029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（二）多步式</a:t>
            </a:r>
            <a:endParaRPr lang="en-US" altLang="zh-CN" sz="1800" b="1" dirty="0">
              <a:solidFill>
                <a:srgbClr val="084CA1"/>
              </a:solidFill>
              <a:ea typeface="微软雅黑"/>
              <a:cs typeface="+mn-ea"/>
              <a:sym typeface="+mn-lt"/>
            </a:endParaRPr>
          </a:p>
        </p:txBody>
      </p:sp>
      <p:sp>
        <p:nvSpPr>
          <p:cNvPr id="17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243190" y="1775163"/>
            <a:ext cx="3571165" cy="2607129"/>
            <a:chOff x="243190" y="1775163"/>
            <a:chExt cx="3571165" cy="2607129"/>
          </a:xfrm>
        </p:grpSpPr>
        <p:sp>
          <p:nvSpPr>
            <p:cNvPr id="19" name="TextBox 18"/>
            <p:cNvSpPr txBox="1"/>
            <p:nvPr/>
          </p:nvSpPr>
          <p:spPr>
            <a:xfrm>
              <a:off x="338705" y="1790371"/>
              <a:ext cx="3475650" cy="2585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b="1" dirty="0" smtClean="0">
                  <a:solidFill>
                    <a:srgbClr val="C00000"/>
                  </a:solidFill>
                  <a:latin typeface="Microsoft YaHei"/>
                  <a:ea typeface="Microsoft YaHei"/>
                  <a:sym typeface="Microsoft YaHei"/>
                </a:rPr>
                <a:t>多步式</a:t>
              </a:r>
              <a:r>
                <a:rPr lang="zh-CN" altLang="en-US" sz="1800" b="1" dirty="0">
                  <a:solidFill>
                    <a:srgbClr val="C00000"/>
                  </a:solidFill>
                  <a:latin typeface="Microsoft YaHei"/>
                  <a:ea typeface="Microsoft YaHei"/>
                  <a:sym typeface="Microsoft YaHei"/>
                </a:rPr>
                <a:t>利润表：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800" dirty="0">
                  <a:latin typeface="Microsoft YaHei"/>
                  <a:ea typeface="Microsoft YaHei"/>
                  <a:sym typeface="Microsoft YaHei"/>
                </a:rPr>
                <a:t>通过对当期的收入、费用和支出项目按性质加以归类，按利润形成的主要环节列示一些中间性利润指标，分步计算当期损益。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1800" b="1" dirty="0">
                  <a:solidFill>
                    <a:srgbClr val="C00000"/>
                  </a:solidFill>
                  <a:latin typeface="Microsoft YaHei"/>
                  <a:ea typeface="Microsoft YaHei"/>
                  <a:sym typeface="Microsoft YaHei"/>
                </a:rPr>
                <a:t>我国的利润表采用多步式格式。</a:t>
              </a:r>
            </a:p>
          </p:txBody>
        </p:sp>
        <p:cxnSp>
          <p:nvCxnSpPr>
            <p:cNvPr id="20" name="MH_Other_4"/>
            <p:cNvCxnSpPr>
              <a:cxnSpLocks noChangeShapeType="1"/>
            </p:cNvCxnSpPr>
            <p:nvPr>
              <p:custDataLst>
                <p:tags r:id="rId7"/>
              </p:custDataLst>
            </p:nvPr>
          </p:nvCxnSpPr>
          <p:spPr bwMode="auto">
            <a:xfrm rot="5400000" flipH="1">
              <a:off x="-297354" y="2417307"/>
              <a:ext cx="1081087" cy="0"/>
            </a:xfrm>
            <a:prstGeom prst="line">
              <a:avLst/>
            </a:prstGeom>
            <a:noFill/>
            <a:ln w="6350" algn="ctr">
              <a:solidFill>
                <a:srgbClr val="084CA1"/>
              </a:solidFill>
              <a:prstDash val="sysDash"/>
              <a:miter lim="800000"/>
              <a:headEnd/>
              <a:tailEnd type="diamond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1" name="MH_Other_5"/>
            <p:cNvCxnSpPr>
              <a:cxnSpLocks noChangeShapeType="1"/>
            </p:cNvCxnSpPr>
            <p:nvPr>
              <p:custDataLst>
                <p:tags r:id="rId8"/>
              </p:custDataLst>
            </p:nvPr>
          </p:nvCxnSpPr>
          <p:spPr bwMode="auto">
            <a:xfrm flipH="1">
              <a:off x="243190" y="1775163"/>
              <a:ext cx="2779410" cy="0"/>
            </a:xfrm>
            <a:prstGeom prst="line">
              <a:avLst/>
            </a:prstGeom>
            <a:noFill/>
            <a:ln w="6350" algn="ctr">
              <a:solidFill>
                <a:srgbClr val="084CA1"/>
              </a:solidFill>
              <a:prstDash val="sysDash"/>
              <a:miter lim="800000"/>
              <a:headEnd/>
              <a:tailEnd type="diamond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2" name="MH_Other_6"/>
            <p:cNvCxnSpPr>
              <a:cxnSpLocks noChangeShapeType="1"/>
            </p:cNvCxnSpPr>
            <p:nvPr>
              <p:custDataLst>
                <p:tags r:id="rId9"/>
              </p:custDataLst>
            </p:nvPr>
          </p:nvCxnSpPr>
          <p:spPr bwMode="auto">
            <a:xfrm rot="5400000" flipH="1">
              <a:off x="3154929" y="3740149"/>
              <a:ext cx="1081087" cy="0"/>
            </a:xfrm>
            <a:prstGeom prst="line">
              <a:avLst/>
            </a:prstGeom>
            <a:noFill/>
            <a:ln w="6350" algn="ctr">
              <a:solidFill>
                <a:srgbClr val="084CA1"/>
              </a:solidFill>
              <a:prstDash val="sysDash"/>
              <a:miter lim="800000"/>
              <a:headEnd type="diamond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" name="MH_Other_7"/>
            <p:cNvCxnSpPr>
              <a:cxnSpLocks noChangeShapeType="1"/>
            </p:cNvCxnSpPr>
            <p:nvPr>
              <p:custDataLst>
                <p:tags r:id="rId10"/>
              </p:custDataLst>
            </p:nvPr>
          </p:nvCxnSpPr>
          <p:spPr bwMode="auto">
            <a:xfrm flipH="1">
              <a:off x="862607" y="4382292"/>
              <a:ext cx="2832866" cy="0"/>
            </a:xfrm>
            <a:prstGeom prst="line">
              <a:avLst/>
            </a:prstGeom>
            <a:noFill/>
            <a:ln w="6350" algn="ctr">
              <a:solidFill>
                <a:srgbClr val="084CA1"/>
              </a:solidFill>
              <a:prstDash val="sysDash"/>
              <a:miter lim="800000"/>
              <a:headEnd type="diamond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24" name="Picture 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1" y="674270"/>
            <a:ext cx="3710151" cy="4433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8750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 smtClean="0">
                <a:solidFill>
                  <a:srgbClr val="084CA1"/>
                </a:solidFill>
                <a:latin typeface="Arial" charset="0"/>
                <a:cs typeface="Arial" charset="0"/>
              </a:rPr>
              <a:t>03</a:t>
            </a:r>
            <a:endParaRPr lang="en-US" altLang="zh-CN" sz="8600" b="1" dirty="0">
              <a:solidFill>
                <a:srgbClr val="084CA1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等腰三角形 18"/>
          <p:cNvSpPr/>
          <p:nvPr>
            <p:custDataLst>
              <p:tags r:id="rId3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4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5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6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7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8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9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0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1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2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3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5" name="文本框 16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558927" y="2357441"/>
            <a:ext cx="5781673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利润表</a:t>
            </a:r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的编制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681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247788"/>
              </p:ext>
            </p:extLst>
          </p:nvPr>
        </p:nvGraphicFramePr>
        <p:xfrm>
          <a:off x="1124561" y="978175"/>
          <a:ext cx="6894877" cy="3899056"/>
        </p:xfrm>
        <a:graphic>
          <a:graphicData uri="http://schemas.openxmlformats.org/drawingml/2006/table">
            <a:tbl>
              <a:tblPr/>
              <a:tblGrid>
                <a:gridCol w="4519569"/>
                <a:gridCol w="1252910"/>
                <a:gridCol w="1122398"/>
              </a:tblGrid>
              <a:tr h="8009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一、营业收入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……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二、营业利润（亏损以“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-”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号填列）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</a:t>
                      </a:r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……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三、利润总额（亏损总额以“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-”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号填列）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减：所得税费用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四、净利润（净亏损以“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-”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号填列）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9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……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五、其他综合收益的税后净额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</a:t>
                      </a:r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……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六、综合收益总额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七、每股收益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……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19" name="组合 18"/>
          <p:cNvGrpSpPr/>
          <p:nvPr/>
        </p:nvGrpSpPr>
        <p:grpSpPr>
          <a:xfrm>
            <a:off x="6473162" y="1872828"/>
            <a:ext cx="2720528" cy="1504950"/>
            <a:chOff x="6804248" y="2109318"/>
            <a:chExt cx="2720528" cy="1504950"/>
          </a:xfrm>
        </p:grpSpPr>
        <p:sp>
          <p:nvSpPr>
            <p:cNvPr id="20" name="椭圆形标注 19"/>
            <p:cNvSpPr/>
            <p:nvPr/>
          </p:nvSpPr>
          <p:spPr bwMode="auto">
            <a:xfrm rot="10800000">
              <a:off x="6804248" y="2109318"/>
              <a:ext cx="2590800" cy="1504950"/>
            </a:xfrm>
            <a:prstGeom prst="wedgeEllipseCallout">
              <a:avLst>
                <a:gd name="adj1" fmla="val 17081"/>
                <a:gd name="adj2" fmla="val 88984"/>
              </a:avLst>
            </a:prstGeom>
            <a:solidFill>
              <a:srgbClr val="084CA1"/>
            </a:solidFill>
            <a:ln>
              <a:noFill/>
            </a:ln>
          </p:spPr>
          <p:txBody>
            <a:bodyPr rtlCol="0" anchor="ctr"/>
            <a:lstStyle/>
            <a:p>
              <a:pPr algn="ctr"/>
              <a:endParaRPr lang="zh-CN" altLang="en-US" sz="1800"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6948264" y="2192379"/>
              <a:ext cx="2576512" cy="1338828"/>
              <a:chOff x="8681815" y="3513737"/>
              <a:chExt cx="2576512" cy="1338828"/>
            </a:xfrm>
          </p:grpSpPr>
          <p:sp>
            <p:nvSpPr>
              <p:cNvPr id="22" name="矩形 21"/>
              <p:cNvSpPr/>
              <p:nvPr/>
            </p:nvSpPr>
            <p:spPr>
              <a:xfrm>
                <a:off x="8681815" y="3513737"/>
                <a:ext cx="2576512" cy="13388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800" b="1" dirty="0" smtClean="0">
                    <a:solidFill>
                      <a:srgbClr val="EF704F"/>
                    </a:solidFill>
                    <a:latin typeface="微软雅黑" pitchFamily="34" charset="-122"/>
                    <a:ea typeface="微软雅黑" pitchFamily="34" charset="-122"/>
                  </a:rPr>
                  <a:t>        </a:t>
                </a:r>
                <a:r>
                  <a:rPr lang="zh-CN" altLang="en-US" sz="1800" b="1" dirty="0" smtClean="0">
                    <a:solidFill>
                      <a:srgbClr val="FFC000"/>
                    </a:solidFill>
                    <a:latin typeface="微软雅黑" pitchFamily="34" charset="-122"/>
                    <a:ea typeface="微软雅黑" pitchFamily="34" charset="-122"/>
                  </a:rPr>
                  <a:t>上期金额</a:t>
                </a:r>
                <a:endParaRPr lang="en-US" altLang="zh-CN" sz="1800" b="1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zh-CN" altLang="en-US" sz="180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上年同期</a:t>
                </a:r>
                <a:r>
                  <a:rPr lang="zh-CN" altLang="en-US" sz="18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利润</a:t>
                </a:r>
                <a:r>
                  <a:rPr lang="zh-CN" altLang="en-US" sz="180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表的  “本期金额”</a:t>
                </a:r>
                <a:endParaRPr lang="zh-CN" altLang="en-US" sz="1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cxnSp>
            <p:nvCxnSpPr>
              <p:cNvPr id="23" name="直接连接符 22"/>
              <p:cNvCxnSpPr/>
              <p:nvPr/>
            </p:nvCxnSpPr>
            <p:spPr>
              <a:xfrm>
                <a:off x="8684039" y="3969330"/>
                <a:ext cx="2259962" cy="0"/>
              </a:xfrm>
              <a:prstGeom prst="line">
                <a:avLst/>
              </a:prstGeom>
              <a:ln w="1905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89904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aphicFrame>
        <p:nvGraphicFramePr>
          <p:cNvPr id="18" name="表格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189868"/>
              </p:ext>
            </p:extLst>
          </p:nvPr>
        </p:nvGraphicFramePr>
        <p:xfrm>
          <a:off x="1124561" y="978175"/>
          <a:ext cx="6894877" cy="3899056"/>
        </p:xfrm>
        <a:graphic>
          <a:graphicData uri="http://schemas.openxmlformats.org/drawingml/2006/table">
            <a:tbl>
              <a:tblPr/>
              <a:tblGrid>
                <a:gridCol w="4519569"/>
                <a:gridCol w="1252910"/>
                <a:gridCol w="1122398"/>
              </a:tblGrid>
              <a:tr h="80098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上期金额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一、营业收入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……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二、营业利润（亏损以“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-”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号填列）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</a:t>
                      </a:r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……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三、利润总额（亏损总额以“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-”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号填列）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减：所得税费用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四、净利润（净亏损以“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-”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号填列）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9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……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五、其他综合收益的税后净额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</a:t>
                      </a:r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……</a:t>
                      </a:r>
                      <a:endParaRPr lang="en-US" altLang="zh-CN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六、综合收益总额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七、每股收益</a:t>
                      </a: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098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……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4184" marR="4184" marT="418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184" marR="4184" marT="41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24" name="组合 23"/>
          <p:cNvGrpSpPr/>
          <p:nvPr/>
        </p:nvGrpSpPr>
        <p:grpSpPr>
          <a:xfrm>
            <a:off x="4339576" y="1899403"/>
            <a:ext cx="2590800" cy="1504950"/>
            <a:chOff x="883054" y="3095624"/>
            <a:chExt cx="2590800" cy="1504950"/>
          </a:xfrm>
        </p:grpSpPr>
        <p:grpSp>
          <p:nvGrpSpPr>
            <p:cNvPr id="25" name="组合 24"/>
            <p:cNvGrpSpPr/>
            <p:nvPr/>
          </p:nvGrpSpPr>
          <p:grpSpPr>
            <a:xfrm>
              <a:off x="883054" y="3095624"/>
              <a:ext cx="2590800" cy="1504950"/>
              <a:chOff x="883054" y="3095624"/>
              <a:chExt cx="2590800" cy="1504950"/>
            </a:xfrm>
          </p:grpSpPr>
          <p:sp>
            <p:nvSpPr>
              <p:cNvPr id="27" name="椭圆形标注 26"/>
              <p:cNvSpPr/>
              <p:nvPr/>
            </p:nvSpPr>
            <p:spPr bwMode="auto">
              <a:xfrm rot="10800000">
                <a:off x="883054" y="3095624"/>
                <a:ext cx="2590800" cy="1504950"/>
              </a:xfrm>
              <a:prstGeom prst="wedgeEllipseCallout">
                <a:avLst>
                  <a:gd name="adj1" fmla="val -25190"/>
                  <a:gd name="adj2" fmla="val 87571"/>
                </a:avLst>
              </a:prstGeom>
              <a:solidFill>
                <a:srgbClr val="084CA1"/>
              </a:solidFill>
              <a:ln>
                <a:noFill/>
              </a:ln>
            </p:spPr>
            <p:txBody>
              <a:bodyPr rtlCol="0" anchor="ctr"/>
              <a:lstStyle/>
              <a:p>
                <a:pPr algn="ctr"/>
                <a:endParaRPr lang="zh-CN" altLang="en-US" sz="1800"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8" name="矩形 27"/>
              <p:cNvSpPr/>
              <p:nvPr/>
            </p:nvSpPr>
            <p:spPr>
              <a:xfrm>
                <a:off x="890197" y="3178685"/>
                <a:ext cx="2576512" cy="13388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zh-CN" altLang="en-US" sz="1800" b="1" dirty="0" smtClean="0">
                    <a:solidFill>
                      <a:srgbClr val="066DCA"/>
                    </a:solidFill>
                    <a:latin typeface="微软雅黑" pitchFamily="34" charset="-122"/>
                    <a:ea typeface="微软雅黑" pitchFamily="34" charset="-122"/>
                  </a:rPr>
                  <a:t> </a:t>
                </a:r>
                <a:r>
                  <a:rPr lang="zh-CN" altLang="en-US" sz="1800" b="1" dirty="0" smtClean="0">
                    <a:solidFill>
                      <a:srgbClr val="FFC000"/>
                    </a:solidFill>
                    <a:latin typeface="微软雅黑" pitchFamily="34" charset="-122"/>
                    <a:ea typeface="微软雅黑" pitchFamily="34" charset="-122"/>
                  </a:rPr>
                  <a:t>本期金额</a:t>
                </a:r>
                <a:endParaRPr lang="en-US" altLang="zh-CN" sz="1800" b="1" dirty="0" smtClean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zh-CN" altLang="zh-CN" sz="18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损益类科目和所有者权益</a:t>
                </a:r>
                <a:r>
                  <a:rPr lang="zh-CN" altLang="zh-CN" sz="1800" dirty="0" smtClean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类科目</a:t>
                </a:r>
                <a:r>
                  <a:rPr lang="zh-CN" altLang="zh-CN" sz="1800" dirty="0">
                    <a:solidFill>
                      <a:schemeClr val="bg1"/>
                    </a:solidFill>
                    <a:latin typeface="微软雅黑" pitchFamily="34" charset="-122"/>
                    <a:ea typeface="微软雅黑" pitchFamily="34" charset="-122"/>
                  </a:rPr>
                  <a:t>的发生额</a:t>
                </a:r>
                <a:endParaRPr lang="zh-CN" altLang="en-US" sz="1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</p:grpSp>
        <p:cxnSp>
          <p:nvCxnSpPr>
            <p:cNvPr id="26" name="直接连接符 25"/>
            <p:cNvCxnSpPr/>
            <p:nvPr/>
          </p:nvCxnSpPr>
          <p:spPr>
            <a:xfrm>
              <a:off x="1048472" y="3614268"/>
              <a:ext cx="2259962" cy="0"/>
            </a:xfrm>
            <a:prstGeom prst="line">
              <a:avLst/>
            </a:prstGeom>
            <a:ln w="1905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373015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29260" y="1155700"/>
            <a:ext cx="8352812" cy="3886200"/>
            <a:chOff x="429260" y="1155700"/>
            <a:chExt cx="8352812" cy="3886200"/>
          </a:xfrm>
        </p:grpSpPr>
        <p:cxnSp>
          <p:nvCxnSpPr>
            <p:cNvPr id="13" name="直接连接符 12"/>
            <p:cNvCxnSpPr/>
            <p:nvPr>
              <p:custDataLst>
                <p:tags r:id="rId6"/>
              </p:custDataLst>
            </p:nvPr>
          </p:nvCxnSpPr>
          <p:spPr>
            <a:xfrm>
              <a:off x="4004945" y="1227667"/>
              <a:ext cx="0" cy="3814233"/>
            </a:xfrm>
            <a:prstGeom prst="line">
              <a:avLst/>
            </a:prstGeom>
            <a:ln w="28575">
              <a:solidFill>
                <a:srgbClr val="084CA1"/>
              </a:solidFill>
              <a:prstDash val="sysDot"/>
            </a:ln>
          </p:spPr>
          <p:style>
            <a:lnRef idx="1">
              <a:srgbClr val="DEAB81"/>
            </a:lnRef>
            <a:fillRef idx="0">
              <a:srgbClr val="DEAB81"/>
            </a:fillRef>
            <a:effectRef idx="0">
              <a:srgbClr val="DEAB81"/>
            </a:effectRef>
            <a:fontRef idx="minor">
              <a:srgbClr val="5F5F5F"/>
            </a:fontRef>
          </p:style>
        </p:cxnSp>
        <p:cxnSp>
          <p:nvCxnSpPr>
            <p:cNvPr id="14" name="直接连接符 13"/>
            <p:cNvCxnSpPr/>
            <p:nvPr>
              <p:custDataLst>
                <p:tags r:id="rId7"/>
              </p:custDataLst>
            </p:nvPr>
          </p:nvCxnSpPr>
          <p:spPr>
            <a:xfrm>
              <a:off x="4005143" y="1326364"/>
              <a:ext cx="863568" cy="0"/>
            </a:xfrm>
            <a:prstGeom prst="line">
              <a:avLst/>
            </a:prstGeom>
            <a:ln>
              <a:solidFill>
                <a:srgbClr val="084CA1"/>
              </a:solidFill>
              <a:headEnd type="oval"/>
            </a:ln>
          </p:spPr>
          <p:style>
            <a:lnRef idx="1">
              <a:srgbClr val="DEAB81"/>
            </a:lnRef>
            <a:fillRef idx="0">
              <a:srgbClr val="DEAB81"/>
            </a:fillRef>
            <a:effectRef idx="0">
              <a:srgbClr val="DEAB81"/>
            </a:effectRef>
            <a:fontRef idx="minor">
              <a:srgbClr val="5F5F5F"/>
            </a:fontRef>
          </p:style>
        </p:cxnSp>
        <p:sp>
          <p:nvSpPr>
            <p:cNvPr id="15" name="矩形 14"/>
            <p:cNvSpPr/>
            <p:nvPr>
              <p:custDataLst>
                <p:tags r:id="rId8"/>
              </p:custDataLst>
            </p:nvPr>
          </p:nvSpPr>
          <p:spPr>
            <a:xfrm>
              <a:off x="4704887" y="1155700"/>
              <a:ext cx="848329" cy="340642"/>
            </a:xfrm>
            <a:prstGeom prst="rect">
              <a:avLst/>
            </a:prstGeom>
            <a:solidFill>
              <a:srgbClr val="084CA1"/>
            </a:solidFill>
            <a:ln w="3175">
              <a:solidFill>
                <a:srgbClr val="084CA1"/>
              </a:solidFill>
            </a:ln>
          </p:spPr>
          <p:style>
            <a:lnRef idx="2">
              <a:srgbClr val="DEAB81">
                <a:shade val="50000"/>
              </a:srgbClr>
            </a:lnRef>
            <a:fillRef idx="1">
              <a:srgbClr val="DEAB81"/>
            </a:fillRef>
            <a:effectRef idx="0">
              <a:srgbClr val="DEAB81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r>
                <a:rPr lang="zh-CN" altLang="en-US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第</a:t>
              </a:r>
              <a:r>
                <a:rPr lang="en-US" altLang="zh-CN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1</a:t>
              </a:r>
              <a:r>
                <a:rPr lang="zh-CN" altLang="en-US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步</a:t>
              </a:r>
            </a:p>
          </p:txBody>
        </p:sp>
        <p:sp>
          <p:nvSpPr>
            <p:cNvPr id="16" name="矩形 15"/>
            <p:cNvSpPr/>
            <p:nvPr>
              <p:custDataLst>
                <p:tags r:id="rId9"/>
              </p:custDataLst>
            </p:nvPr>
          </p:nvSpPr>
          <p:spPr>
            <a:xfrm>
              <a:off x="4095945" y="1496342"/>
              <a:ext cx="4686127" cy="1302254"/>
            </a:xfrm>
            <a:prstGeom prst="rect">
              <a:avLst/>
            </a:prstGeom>
            <a:solidFill>
              <a:srgbClr val="FEFFFF"/>
            </a:solidFill>
            <a:ln w="25400">
              <a:solidFill>
                <a:srgbClr val="084CA1"/>
              </a:solidFill>
            </a:ln>
          </p:spPr>
          <p:style>
            <a:lnRef idx="2">
              <a:srgbClr val="DEAB81">
                <a:shade val="50000"/>
              </a:srgbClr>
            </a:lnRef>
            <a:fillRef idx="1">
              <a:srgbClr val="DEAB81"/>
            </a:fillRef>
            <a:effectRef idx="0">
              <a:srgbClr val="DEAB81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r>
                <a:rPr lang="en-US" altLang="zh-CN" sz="1800" dirty="0" err="1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营业收入-营业成本-税金及附加</a:t>
              </a:r>
              <a:r>
                <a:rPr lang="en-US" altLang="zh-CN" sz="1800" dirty="0" err="1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-</a:t>
              </a:r>
              <a:r>
                <a:rPr lang="en-US" altLang="zh-CN" sz="1800" dirty="0" err="1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销售费用-管理费用</a:t>
              </a:r>
              <a:r>
                <a:rPr lang="en-US" altLang="zh-CN" sz="180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-</a:t>
              </a:r>
              <a:r>
                <a:rPr lang="zh-CN" altLang="en-US" sz="180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研发费用</a:t>
              </a:r>
              <a:r>
                <a:rPr lang="en-US" altLang="zh-CN" sz="180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-</a:t>
              </a:r>
              <a:r>
                <a:rPr lang="en-US" altLang="zh-CN" sz="1800" dirty="0" err="1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财务费用-资产减值损失</a:t>
              </a:r>
              <a:r>
                <a:rPr lang="en-US" altLang="zh-CN" sz="180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+</a:t>
              </a:r>
              <a:r>
                <a:rPr lang="zh-CN" altLang="en-US" sz="180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其他收益</a:t>
              </a:r>
              <a:r>
                <a:rPr lang="en-US" altLang="zh-CN" sz="180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+</a:t>
              </a:r>
              <a:r>
                <a:rPr lang="en-US" altLang="zh-CN" sz="1800" dirty="0" err="1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公允价值变动收益</a:t>
              </a:r>
              <a:r>
                <a:rPr lang="en-US" altLang="zh-CN" sz="180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(-</a:t>
              </a:r>
              <a:r>
                <a:rPr lang="en-US" altLang="zh-CN" sz="1800" dirty="0" err="1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公允价值变动损失</a:t>
              </a:r>
              <a:r>
                <a:rPr lang="en-US" altLang="zh-CN" sz="180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)+</a:t>
              </a:r>
              <a:r>
                <a:rPr lang="en-US" altLang="zh-CN" sz="1800" dirty="0" err="1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投资收益</a:t>
              </a:r>
              <a:r>
                <a:rPr lang="en-US" altLang="zh-CN" sz="180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(-</a:t>
              </a:r>
              <a:r>
                <a:rPr lang="en-US" altLang="zh-CN" sz="1800" dirty="0" err="1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投资损失</a:t>
              </a:r>
              <a:r>
                <a:rPr lang="en-US" altLang="zh-CN" sz="180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)+</a:t>
              </a:r>
              <a:r>
                <a:rPr lang="zh-CN" altLang="en-US" sz="180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资产处置收益（</a:t>
              </a:r>
              <a:r>
                <a:rPr lang="en-US" altLang="zh-CN" sz="180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-</a:t>
              </a:r>
              <a:r>
                <a:rPr lang="zh-CN" altLang="en-US" sz="180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资产处置损失）</a:t>
              </a:r>
              <a:r>
                <a:rPr lang="en-US" altLang="zh-CN" sz="180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=</a:t>
              </a:r>
              <a:r>
                <a:rPr lang="en-US" altLang="zh-CN" sz="1800" dirty="0" err="1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营业利润</a:t>
              </a:r>
              <a:endParaRPr lang="en-US" altLang="zh-CN" sz="180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  <a:sym typeface="Microsoft YaHei"/>
              </a:endParaRPr>
            </a:p>
          </p:txBody>
        </p:sp>
        <p:cxnSp>
          <p:nvCxnSpPr>
            <p:cNvPr id="17" name="直接连接符 16"/>
            <p:cNvCxnSpPr/>
            <p:nvPr>
              <p:custDataLst>
                <p:tags r:id="rId10"/>
              </p:custDataLst>
            </p:nvPr>
          </p:nvCxnSpPr>
          <p:spPr>
            <a:xfrm>
              <a:off x="3141428" y="1909700"/>
              <a:ext cx="863714" cy="0"/>
            </a:xfrm>
            <a:prstGeom prst="line">
              <a:avLst/>
            </a:prstGeom>
            <a:ln>
              <a:solidFill>
                <a:srgbClr val="084CA1"/>
              </a:solidFill>
              <a:headEnd type="none"/>
              <a:tailEnd type="oval"/>
            </a:ln>
          </p:spPr>
          <p:style>
            <a:lnRef idx="1">
              <a:srgbClr val="DEAB81"/>
            </a:lnRef>
            <a:fillRef idx="0">
              <a:srgbClr val="DEAB81"/>
            </a:fillRef>
            <a:effectRef idx="0">
              <a:srgbClr val="DEAB81"/>
            </a:effectRef>
            <a:fontRef idx="minor">
              <a:srgbClr val="5F5F5F"/>
            </a:fontRef>
          </p:style>
        </p:cxnSp>
        <p:sp>
          <p:nvSpPr>
            <p:cNvPr id="19" name="矩形 18"/>
            <p:cNvSpPr/>
            <p:nvPr>
              <p:custDataLst>
                <p:tags r:id="rId11"/>
              </p:custDataLst>
            </p:nvPr>
          </p:nvSpPr>
          <p:spPr>
            <a:xfrm>
              <a:off x="2286000" y="1708130"/>
              <a:ext cx="846455" cy="340642"/>
            </a:xfrm>
            <a:prstGeom prst="rect">
              <a:avLst/>
            </a:prstGeom>
            <a:solidFill>
              <a:srgbClr val="084CA1"/>
            </a:solidFill>
            <a:ln w="3175">
              <a:solidFill>
                <a:srgbClr val="084CA1"/>
              </a:solidFill>
            </a:ln>
          </p:spPr>
          <p:style>
            <a:lnRef idx="2">
              <a:srgbClr val="DEAB81">
                <a:shade val="50000"/>
              </a:srgbClr>
            </a:lnRef>
            <a:fillRef idx="1">
              <a:srgbClr val="DEAB81"/>
            </a:fillRef>
            <a:effectRef idx="0">
              <a:srgbClr val="DEAB81"/>
            </a:effectRef>
            <a:fontRef idx="minor">
              <a:srgbClr val="FFFFFF"/>
            </a:fontRef>
          </p:style>
          <p:txBody>
            <a:bodyPr rtlCol="0" anchor="ctr">
              <a:noAutofit/>
            </a:bodyPr>
            <a:lstStyle/>
            <a:p>
              <a:r>
                <a:rPr lang="zh-CN" altLang="en-US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第</a:t>
              </a:r>
              <a:r>
                <a:rPr lang="en-US" altLang="zh-CN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2</a:t>
              </a:r>
              <a:r>
                <a:rPr lang="zh-CN" altLang="en-US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步</a:t>
              </a:r>
            </a:p>
          </p:txBody>
        </p:sp>
        <p:sp>
          <p:nvSpPr>
            <p:cNvPr id="20" name="矩形 19"/>
            <p:cNvSpPr/>
            <p:nvPr>
              <p:custDataLst>
                <p:tags r:id="rId12"/>
              </p:custDataLst>
            </p:nvPr>
          </p:nvSpPr>
          <p:spPr>
            <a:xfrm>
              <a:off x="429260" y="2059738"/>
              <a:ext cx="3495040" cy="821105"/>
            </a:xfrm>
            <a:prstGeom prst="rect">
              <a:avLst/>
            </a:prstGeom>
            <a:solidFill>
              <a:srgbClr val="FEFFFF"/>
            </a:solidFill>
            <a:ln w="25400">
              <a:solidFill>
                <a:srgbClr val="084CA1"/>
              </a:solidFill>
            </a:ln>
          </p:spPr>
          <p:style>
            <a:lnRef idx="2">
              <a:srgbClr val="DEAB81">
                <a:shade val="50000"/>
              </a:srgbClr>
            </a:lnRef>
            <a:fillRef idx="1">
              <a:srgbClr val="DEAB81"/>
            </a:fillRef>
            <a:effectRef idx="0">
              <a:srgbClr val="DEAB81"/>
            </a:effectRef>
            <a:fontRef idx="minor">
              <a:srgbClr val="FFFFFF"/>
            </a:fontRef>
          </p:style>
          <p:txBody>
            <a:bodyPr rtlCol="0" anchor="ctr">
              <a:normAutofit/>
            </a:bodyPr>
            <a:lstStyle/>
            <a:p>
              <a:r>
                <a:rPr lang="en-US" altLang="zh-CN" sz="1800" dirty="0" err="1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营业利润+营业外收入-营业外支出</a:t>
              </a:r>
              <a:r>
                <a:rPr lang="en-US" altLang="zh-CN" sz="180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=</a:t>
              </a:r>
              <a:r>
                <a:rPr lang="en-US" altLang="zh-CN" sz="1800" dirty="0" err="1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利润总额</a:t>
              </a:r>
              <a:endParaRPr lang="en-US" altLang="zh-CN" sz="1800" dirty="0">
                <a:solidFill>
                  <a:srgbClr val="4D4D4D"/>
                </a:solidFill>
                <a:latin typeface="微软雅黑" pitchFamily="34" charset="-122"/>
                <a:ea typeface="微软雅黑" pitchFamily="34" charset="-122"/>
                <a:cs typeface="Arial" panose="020B0604020202020204" pitchFamily="34" charset="0"/>
                <a:sym typeface="Microsoft YaHei"/>
              </a:endParaRPr>
            </a:p>
          </p:txBody>
        </p:sp>
        <p:cxnSp>
          <p:nvCxnSpPr>
            <p:cNvPr id="21" name="直接连接符 20"/>
            <p:cNvCxnSpPr/>
            <p:nvPr>
              <p:custDataLst>
                <p:tags r:id="rId13"/>
              </p:custDataLst>
            </p:nvPr>
          </p:nvCxnSpPr>
          <p:spPr>
            <a:xfrm flipV="1">
              <a:off x="4005580" y="2967889"/>
              <a:ext cx="731520" cy="1371"/>
            </a:xfrm>
            <a:prstGeom prst="line">
              <a:avLst/>
            </a:prstGeom>
            <a:ln>
              <a:solidFill>
                <a:srgbClr val="084CA1"/>
              </a:solidFill>
              <a:headEnd type="oval"/>
            </a:ln>
          </p:spPr>
          <p:style>
            <a:lnRef idx="1">
              <a:srgbClr val="DEAB81"/>
            </a:lnRef>
            <a:fillRef idx="0">
              <a:srgbClr val="DEAB81"/>
            </a:fillRef>
            <a:effectRef idx="0">
              <a:srgbClr val="DEAB81"/>
            </a:effectRef>
            <a:fontRef idx="minor">
              <a:srgbClr val="5F5F5F"/>
            </a:fontRef>
          </p:style>
        </p:cxnSp>
        <p:sp>
          <p:nvSpPr>
            <p:cNvPr id="22" name="矩形 21"/>
            <p:cNvSpPr/>
            <p:nvPr>
              <p:custDataLst>
                <p:tags r:id="rId14"/>
              </p:custDataLst>
            </p:nvPr>
          </p:nvSpPr>
          <p:spPr>
            <a:xfrm>
              <a:off x="4737100" y="2798596"/>
              <a:ext cx="815975" cy="340642"/>
            </a:xfrm>
            <a:prstGeom prst="rect">
              <a:avLst/>
            </a:prstGeom>
            <a:solidFill>
              <a:srgbClr val="084CA1"/>
            </a:solidFill>
            <a:ln w="3175">
              <a:solidFill>
                <a:srgbClr val="084CA1"/>
              </a:solidFill>
            </a:ln>
          </p:spPr>
          <p:style>
            <a:lnRef idx="2">
              <a:srgbClr val="DEAB81">
                <a:shade val="50000"/>
              </a:srgbClr>
            </a:lnRef>
            <a:fillRef idx="1">
              <a:srgbClr val="DEAB81"/>
            </a:fillRef>
            <a:effectRef idx="0">
              <a:srgbClr val="DEAB81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r>
                <a:rPr lang="zh-CN" altLang="en-US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第</a:t>
              </a:r>
              <a:r>
                <a:rPr lang="en-US" altLang="zh-CN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3</a:t>
              </a:r>
              <a:r>
                <a:rPr lang="zh-CN" altLang="en-US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步</a:t>
              </a:r>
            </a:p>
          </p:txBody>
        </p:sp>
        <p:sp>
          <p:nvSpPr>
            <p:cNvPr id="23" name="矩形 22"/>
            <p:cNvSpPr/>
            <p:nvPr>
              <p:custDataLst>
                <p:tags r:id="rId15"/>
              </p:custDataLst>
            </p:nvPr>
          </p:nvSpPr>
          <p:spPr>
            <a:xfrm>
              <a:off x="4095750" y="3142665"/>
              <a:ext cx="4686300" cy="648386"/>
            </a:xfrm>
            <a:prstGeom prst="rect">
              <a:avLst/>
            </a:prstGeom>
            <a:solidFill>
              <a:srgbClr val="FEFFFF"/>
            </a:solidFill>
            <a:ln w="25400">
              <a:solidFill>
                <a:srgbClr val="084CA1"/>
              </a:solidFill>
            </a:ln>
          </p:spPr>
          <p:style>
            <a:lnRef idx="2">
              <a:srgbClr val="DEAB81">
                <a:shade val="50000"/>
              </a:srgbClr>
            </a:lnRef>
            <a:fillRef idx="1">
              <a:srgbClr val="DEAB81"/>
            </a:fillRef>
            <a:effectRef idx="0">
              <a:srgbClr val="DEAB81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r>
                <a:rPr lang="en-US" altLang="zh-CN" sz="1800" dirty="0" err="1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利润总额-所得税费用</a:t>
              </a:r>
              <a:r>
                <a:rPr lang="en-US" altLang="zh-CN" sz="1800" dirty="0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=</a:t>
              </a:r>
              <a:r>
                <a:rPr lang="en-US" altLang="zh-CN" sz="1800" dirty="0" err="1" smtClean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净利润</a:t>
              </a:r>
              <a:r>
                <a:rPr lang="en-US" altLang="zh-CN" sz="180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(或净亏损)</a:t>
              </a:r>
            </a:p>
          </p:txBody>
        </p:sp>
        <p:cxnSp>
          <p:nvCxnSpPr>
            <p:cNvPr id="29" name="直接连接符 28"/>
            <p:cNvCxnSpPr/>
            <p:nvPr>
              <p:custDataLst>
                <p:tags r:id="rId16"/>
              </p:custDataLst>
            </p:nvPr>
          </p:nvCxnSpPr>
          <p:spPr>
            <a:xfrm>
              <a:off x="3141428" y="3550031"/>
              <a:ext cx="863714" cy="0"/>
            </a:xfrm>
            <a:prstGeom prst="line">
              <a:avLst/>
            </a:prstGeom>
            <a:ln>
              <a:solidFill>
                <a:srgbClr val="084CA1"/>
              </a:solidFill>
              <a:headEnd type="none"/>
              <a:tailEnd type="oval"/>
            </a:ln>
          </p:spPr>
          <p:style>
            <a:lnRef idx="1">
              <a:srgbClr val="DEAB81"/>
            </a:lnRef>
            <a:fillRef idx="0">
              <a:srgbClr val="DEAB81"/>
            </a:fillRef>
            <a:effectRef idx="0">
              <a:srgbClr val="DEAB81"/>
            </a:effectRef>
            <a:fontRef idx="minor">
              <a:srgbClr val="5F5F5F"/>
            </a:fontRef>
          </p:style>
        </p:cxnSp>
        <p:sp>
          <p:nvSpPr>
            <p:cNvPr id="30" name="矩形 29"/>
            <p:cNvSpPr/>
            <p:nvPr>
              <p:custDataLst>
                <p:tags r:id="rId17"/>
              </p:custDataLst>
            </p:nvPr>
          </p:nvSpPr>
          <p:spPr>
            <a:xfrm>
              <a:off x="2286000" y="3390094"/>
              <a:ext cx="846455" cy="340642"/>
            </a:xfrm>
            <a:prstGeom prst="rect">
              <a:avLst/>
            </a:prstGeom>
            <a:solidFill>
              <a:srgbClr val="084CA1"/>
            </a:solidFill>
            <a:ln w="3175">
              <a:solidFill>
                <a:srgbClr val="084CA1"/>
              </a:solidFill>
            </a:ln>
          </p:spPr>
          <p:style>
            <a:lnRef idx="2">
              <a:srgbClr val="DEAB81">
                <a:shade val="50000"/>
              </a:srgbClr>
            </a:lnRef>
            <a:fillRef idx="1">
              <a:srgbClr val="DEAB81"/>
            </a:fillRef>
            <a:effectRef idx="0">
              <a:srgbClr val="DEAB81"/>
            </a:effectRef>
            <a:fontRef idx="minor">
              <a:srgbClr val="FFFFFF"/>
            </a:fontRef>
          </p:style>
          <p:txBody>
            <a:bodyPr rtlCol="0" anchor="ctr">
              <a:noAutofit/>
            </a:bodyPr>
            <a:lstStyle/>
            <a:p>
              <a:r>
                <a:rPr lang="zh-CN" altLang="en-US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第</a:t>
              </a:r>
              <a:r>
                <a:rPr lang="en-US" altLang="zh-CN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4</a:t>
              </a:r>
              <a:r>
                <a:rPr lang="zh-CN" altLang="en-US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步</a:t>
              </a:r>
            </a:p>
          </p:txBody>
        </p:sp>
        <p:sp>
          <p:nvSpPr>
            <p:cNvPr id="31" name="矩形 30"/>
            <p:cNvSpPr/>
            <p:nvPr>
              <p:custDataLst>
                <p:tags r:id="rId18"/>
              </p:custDataLst>
            </p:nvPr>
          </p:nvSpPr>
          <p:spPr>
            <a:xfrm>
              <a:off x="429260" y="3730736"/>
              <a:ext cx="3495040" cy="628509"/>
            </a:xfrm>
            <a:prstGeom prst="rect">
              <a:avLst/>
            </a:prstGeom>
            <a:solidFill>
              <a:srgbClr val="FEFFFF"/>
            </a:solidFill>
            <a:ln w="25400">
              <a:solidFill>
                <a:srgbClr val="084CA1"/>
              </a:solidFill>
            </a:ln>
          </p:spPr>
          <p:style>
            <a:lnRef idx="2">
              <a:srgbClr val="DEAB81">
                <a:shade val="50000"/>
              </a:srgbClr>
            </a:lnRef>
            <a:fillRef idx="1">
              <a:srgbClr val="DEAB81"/>
            </a:fillRef>
            <a:effectRef idx="0">
              <a:srgbClr val="DEAB81"/>
            </a:effectRef>
            <a:fontRef idx="minor">
              <a:srgbClr val="FFFFFF"/>
            </a:fontRef>
          </p:style>
          <p:txBody>
            <a:bodyPr rtlCol="0" anchor="ctr">
              <a:normAutofit lnSpcReduction="10000"/>
            </a:bodyPr>
            <a:lstStyle/>
            <a:p>
              <a:r>
                <a:rPr lang="en-US" altLang="zh-CN" sz="180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以净利润（或亏损）为基础，计算每股收益</a:t>
              </a:r>
            </a:p>
          </p:txBody>
        </p:sp>
        <p:cxnSp>
          <p:nvCxnSpPr>
            <p:cNvPr id="32" name="直接连接符 31"/>
            <p:cNvCxnSpPr/>
            <p:nvPr>
              <p:custDataLst>
                <p:tags r:id="rId19"/>
              </p:custDataLst>
            </p:nvPr>
          </p:nvCxnSpPr>
          <p:spPr>
            <a:xfrm>
              <a:off x="4004945" y="4189267"/>
              <a:ext cx="774065" cy="6169"/>
            </a:xfrm>
            <a:prstGeom prst="line">
              <a:avLst/>
            </a:prstGeom>
            <a:ln>
              <a:solidFill>
                <a:srgbClr val="084CA1"/>
              </a:solidFill>
              <a:headEnd type="oval"/>
            </a:ln>
          </p:spPr>
          <p:style>
            <a:lnRef idx="1">
              <a:srgbClr val="DEAB81"/>
            </a:lnRef>
            <a:fillRef idx="0">
              <a:srgbClr val="DEAB81"/>
            </a:fillRef>
            <a:effectRef idx="0">
              <a:srgbClr val="DEAB81"/>
            </a:effectRef>
            <a:fontRef idx="minor">
              <a:srgbClr val="5F5F5F"/>
            </a:fontRef>
          </p:style>
        </p:cxnSp>
        <p:sp>
          <p:nvSpPr>
            <p:cNvPr id="33" name="矩形 32"/>
            <p:cNvSpPr/>
            <p:nvPr>
              <p:custDataLst>
                <p:tags r:id="rId20"/>
              </p:custDataLst>
            </p:nvPr>
          </p:nvSpPr>
          <p:spPr>
            <a:xfrm>
              <a:off x="4737100" y="4018603"/>
              <a:ext cx="815975" cy="340642"/>
            </a:xfrm>
            <a:prstGeom prst="rect">
              <a:avLst/>
            </a:prstGeom>
            <a:solidFill>
              <a:srgbClr val="084CA1"/>
            </a:solidFill>
            <a:ln w="3175">
              <a:solidFill>
                <a:srgbClr val="084CA1"/>
              </a:solidFill>
            </a:ln>
          </p:spPr>
          <p:style>
            <a:lnRef idx="2">
              <a:srgbClr val="DEAB81">
                <a:shade val="50000"/>
              </a:srgbClr>
            </a:lnRef>
            <a:fillRef idx="1">
              <a:srgbClr val="DEAB81"/>
            </a:fillRef>
            <a:effectRef idx="0">
              <a:srgbClr val="DEAB81"/>
            </a:effectRef>
            <a:fontRef idx="minor">
              <a:srgbClr val="FFFFFF"/>
            </a:fontRef>
          </p:style>
          <p:txBody>
            <a:bodyPr rtlCol="0" anchor="ctr">
              <a:noAutofit/>
            </a:bodyPr>
            <a:lstStyle/>
            <a:p>
              <a:r>
                <a:rPr lang="zh-CN" altLang="en-US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第</a:t>
              </a:r>
              <a:r>
                <a:rPr lang="en-US" altLang="zh-CN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5</a:t>
              </a:r>
              <a:r>
                <a:rPr lang="zh-CN" altLang="en-US" sz="18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步</a:t>
              </a:r>
            </a:p>
          </p:txBody>
        </p:sp>
        <p:sp>
          <p:nvSpPr>
            <p:cNvPr id="34" name="矩形 33"/>
            <p:cNvSpPr/>
            <p:nvPr>
              <p:custDataLst>
                <p:tags r:id="rId21"/>
              </p:custDataLst>
            </p:nvPr>
          </p:nvSpPr>
          <p:spPr>
            <a:xfrm>
              <a:off x="4095750" y="4359245"/>
              <a:ext cx="4686300" cy="587385"/>
            </a:xfrm>
            <a:prstGeom prst="rect">
              <a:avLst/>
            </a:prstGeom>
            <a:solidFill>
              <a:srgbClr val="FEFFFF"/>
            </a:solidFill>
            <a:ln w="25400">
              <a:solidFill>
                <a:srgbClr val="084CA1"/>
              </a:solidFill>
            </a:ln>
          </p:spPr>
          <p:style>
            <a:lnRef idx="2">
              <a:srgbClr val="DEAB81">
                <a:shade val="50000"/>
              </a:srgbClr>
            </a:lnRef>
            <a:fillRef idx="1">
              <a:srgbClr val="DEAB81"/>
            </a:fillRef>
            <a:effectRef idx="0">
              <a:srgbClr val="DEAB81"/>
            </a:effectRef>
            <a:fontRef idx="minor">
              <a:srgbClr val="FFFFFF"/>
            </a:fontRef>
          </p:style>
          <p:txBody>
            <a:bodyPr rtlCol="0" anchor="ctr"/>
            <a:lstStyle/>
            <a:p>
              <a:r>
                <a:rPr lang="en-US" altLang="zh-CN" sz="1800" dirty="0">
                  <a:solidFill>
                    <a:srgbClr val="4D4D4D"/>
                  </a:solidFill>
                  <a:latin typeface="微软雅黑" pitchFamily="34" charset="-122"/>
                  <a:ea typeface="微软雅黑" pitchFamily="34" charset="-122"/>
                  <a:cs typeface="Arial" panose="020B0604020202020204" pitchFamily="34" charset="0"/>
                  <a:sym typeface="Microsoft YaHei"/>
                </a:rPr>
                <a:t>以净利润（或亏损）和其他综合收益为基础，计算综合收益总额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45809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aphicFrame>
        <p:nvGraphicFramePr>
          <p:cNvPr id="40" name="表格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7177"/>
              </p:ext>
            </p:extLst>
          </p:nvPr>
        </p:nvGraphicFramePr>
        <p:xfrm>
          <a:off x="3475990" y="1091443"/>
          <a:ext cx="5346700" cy="4011930"/>
        </p:xfrm>
        <a:graphic>
          <a:graphicData uri="http://schemas.openxmlformats.org/drawingml/2006/table">
            <a:tbl>
              <a:tblPr/>
              <a:tblGrid>
                <a:gridCol w="3686175"/>
                <a:gridCol w="927100"/>
                <a:gridCol w="733425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上年金额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一、营业收入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减：营业成本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税金及附加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销售费用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管理费用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研发费用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财务费用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其中：利息费用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     利息收入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信用减值损失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加：其他收益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投资收益（损失以“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其中：对联营企业和合营企业的投资收益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净敞口套期收益（损失以“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公允价值变动收益（损失以“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资产处置收益（损失以“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41" name="组合 40"/>
          <p:cNvGrpSpPr/>
          <p:nvPr/>
        </p:nvGrpSpPr>
        <p:grpSpPr>
          <a:xfrm>
            <a:off x="784494" y="1900872"/>
            <a:ext cx="2541905" cy="1939290"/>
            <a:chOff x="2179131" y="2342298"/>
            <a:chExt cx="2542092" cy="1938739"/>
          </a:xfrm>
        </p:grpSpPr>
        <p:sp>
          <p:nvSpPr>
            <p:cNvPr id="42" name="矩形 41"/>
            <p:cNvSpPr/>
            <p:nvPr/>
          </p:nvSpPr>
          <p:spPr>
            <a:xfrm>
              <a:off x="2179131" y="2342298"/>
              <a:ext cx="2542092" cy="1938739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营业收入</a:t>
              </a:r>
            </a:p>
            <a:p>
              <a:pPr marL="285750" marR="0" lvl="0" indent="-28575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84CA1"/>
                </a:buClr>
                <a:buSzTx/>
                <a:buFont typeface="Wingdings" panose="05000000000000000000" pitchFamily="2" charset="2"/>
                <a:buChar char="p"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“</a:t>
              </a: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主营业务收入</a:t>
              </a: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”</a:t>
              </a: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科目的发生额</a:t>
              </a:r>
            </a:p>
            <a:p>
              <a:pPr marL="285750" marR="0" lvl="0" indent="-28575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84CA1"/>
                </a:buClr>
                <a:buSzTx/>
                <a:buFont typeface="Wingdings" panose="05000000000000000000" pitchFamily="2" charset="2"/>
                <a:buChar char="p"/>
                <a:tabLst/>
                <a:defRPr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“</a:t>
              </a: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其他业务收入</a:t>
              </a: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”</a:t>
              </a:r>
              <a:r>
                <a:rPr kumimoji="0" lang="zh-CN" alt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科目的发生额</a:t>
              </a: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2236279" y="2723213"/>
              <a:ext cx="846523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</p:cxnSp>
      </p:grpSp>
      <p:grpSp>
        <p:nvGrpSpPr>
          <p:cNvPr id="44" name="组合 43"/>
          <p:cNvGrpSpPr/>
          <p:nvPr/>
        </p:nvGrpSpPr>
        <p:grpSpPr>
          <a:xfrm>
            <a:off x="1917700" y="1328737"/>
            <a:ext cx="2662189" cy="626745"/>
            <a:chOff x="3130550" y="2533013"/>
            <a:chExt cx="2431416" cy="626667"/>
          </a:xfrm>
        </p:grpSpPr>
        <p:sp>
          <p:nvSpPr>
            <p:cNvPr id="45" name="矩形 44"/>
            <p:cNvSpPr/>
            <p:nvPr/>
          </p:nvSpPr>
          <p:spPr bwMode="auto">
            <a:xfrm>
              <a:off x="4761866" y="2533013"/>
              <a:ext cx="800100" cy="193016"/>
            </a:xfrm>
            <a:prstGeom prst="rect">
              <a:avLst/>
            </a:prstGeom>
            <a:noFill/>
            <a:ln w="28575"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  <p:cxnSp>
          <p:nvCxnSpPr>
            <p:cNvPr id="46" name="直接连接符 45"/>
            <p:cNvCxnSpPr>
              <a:stCxn id="45" idx="1"/>
            </p:cNvCxnSpPr>
            <p:nvPr/>
          </p:nvCxnSpPr>
          <p:spPr>
            <a:xfrm flipH="1" flipV="1">
              <a:off x="3222531" y="2629737"/>
              <a:ext cx="1539334" cy="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cxnSp>
          <p:nvCxnSpPr>
            <p:cNvPr id="47" name="直接连接符 46"/>
            <p:cNvCxnSpPr/>
            <p:nvPr/>
          </p:nvCxnSpPr>
          <p:spPr>
            <a:xfrm>
              <a:off x="3222531" y="2638425"/>
              <a:ext cx="0" cy="28531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sp>
          <p:nvSpPr>
            <p:cNvPr id="48" name="椭圆 47"/>
            <p:cNvSpPr/>
            <p:nvPr/>
          </p:nvSpPr>
          <p:spPr bwMode="auto">
            <a:xfrm>
              <a:off x="3130550" y="2974989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</p:grpSp>
      <p:sp>
        <p:nvSpPr>
          <p:cNvPr id="49" name="文本框 35"/>
          <p:cNvSpPr txBox="1"/>
          <p:nvPr/>
        </p:nvSpPr>
        <p:spPr>
          <a:xfrm>
            <a:off x="985154" y="2859087"/>
            <a:ext cx="772160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C00000"/>
                </a:solidFill>
                <a:latin typeface="Microsoft YaHei"/>
                <a:ea typeface="Microsoft YaHei"/>
                <a:sym typeface="Microsoft YaHei"/>
              </a:rPr>
              <a:t>＋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063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785495" y="2150745"/>
            <a:ext cx="2545080" cy="1939290"/>
            <a:chOff x="2160080" y="2370878"/>
            <a:chExt cx="2545268" cy="1938766"/>
          </a:xfrm>
        </p:grpSpPr>
        <p:sp>
          <p:nvSpPr>
            <p:cNvPr id="17" name="矩形 16"/>
            <p:cNvSpPr/>
            <p:nvPr/>
          </p:nvSpPr>
          <p:spPr>
            <a:xfrm>
              <a:off x="2160080" y="2370878"/>
              <a:ext cx="2545268" cy="1938766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营业成本</a:t>
              </a:r>
            </a:p>
            <a:p>
              <a:pPr marL="285750" indent="-285750" defTabSz="914400">
                <a:lnSpc>
                  <a:spcPct val="150000"/>
                </a:lnSpc>
                <a:buClr>
                  <a:srgbClr val="084CA1"/>
                </a:buClr>
                <a:buFont typeface="Wingdings" panose="05000000000000000000" pitchFamily="2" charset="2"/>
                <a:buChar char="p"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“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主营业务成本</a:t>
              </a: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”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科目的发生额</a:t>
              </a:r>
            </a:p>
            <a:p>
              <a:pPr marL="285750" indent="-285750" defTabSz="914400">
                <a:lnSpc>
                  <a:spcPct val="150000"/>
                </a:lnSpc>
                <a:buClr>
                  <a:srgbClr val="084CA1"/>
                </a:buClr>
                <a:buFont typeface="Wingdings" panose="05000000000000000000" pitchFamily="2" charset="2"/>
                <a:buChar char="p"/>
              </a:pP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“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其他业务成本</a:t>
              </a: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”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科目的发生额</a:t>
              </a: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2207703" y="2742268"/>
              <a:ext cx="836998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</p:cxnSp>
      </p:grpSp>
      <p:grpSp>
        <p:nvGrpSpPr>
          <p:cNvPr id="19" name="组合 18"/>
          <p:cNvGrpSpPr/>
          <p:nvPr/>
        </p:nvGrpSpPr>
        <p:grpSpPr>
          <a:xfrm>
            <a:off x="1927225" y="1550035"/>
            <a:ext cx="2873375" cy="648970"/>
            <a:chOff x="3130550" y="2533013"/>
            <a:chExt cx="2431416" cy="648889"/>
          </a:xfrm>
        </p:grpSpPr>
        <p:sp>
          <p:nvSpPr>
            <p:cNvPr id="20" name="矩形 19"/>
            <p:cNvSpPr/>
            <p:nvPr/>
          </p:nvSpPr>
          <p:spPr bwMode="auto">
            <a:xfrm>
              <a:off x="4761866" y="2533013"/>
              <a:ext cx="800100" cy="193016"/>
            </a:xfrm>
            <a:prstGeom prst="rect">
              <a:avLst/>
            </a:prstGeom>
            <a:noFill/>
            <a:ln w="28575"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  <p:cxnSp>
          <p:nvCxnSpPr>
            <p:cNvPr id="21" name="直接连接符 20"/>
            <p:cNvCxnSpPr>
              <a:stCxn id="20" idx="1"/>
            </p:cNvCxnSpPr>
            <p:nvPr/>
          </p:nvCxnSpPr>
          <p:spPr>
            <a:xfrm flipH="1" flipV="1">
              <a:off x="3222531" y="2629737"/>
              <a:ext cx="1539334" cy="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cxnSp>
          <p:nvCxnSpPr>
            <p:cNvPr id="22" name="直接连接符 21"/>
            <p:cNvCxnSpPr/>
            <p:nvPr/>
          </p:nvCxnSpPr>
          <p:spPr>
            <a:xfrm>
              <a:off x="3222531" y="2638425"/>
              <a:ext cx="0" cy="285318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sp>
          <p:nvSpPr>
            <p:cNvPr id="23" name="椭圆 22"/>
            <p:cNvSpPr/>
            <p:nvPr/>
          </p:nvSpPr>
          <p:spPr bwMode="auto">
            <a:xfrm>
              <a:off x="3130550" y="2997211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</p:grpSp>
      <p:sp>
        <p:nvSpPr>
          <p:cNvPr id="24" name="文本框 35"/>
          <p:cNvSpPr txBox="1"/>
          <p:nvPr/>
        </p:nvSpPr>
        <p:spPr>
          <a:xfrm>
            <a:off x="755650" y="3105150"/>
            <a:ext cx="772160" cy="3987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latin typeface="Microsoft YaHei"/>
                <a:ea typeface="Microsoft YaHei"/>
                <a:sym typeface="Microsoft YaHei"/>
              </a:rPr>
              <a:t>＋</a:t>
            </a:r>
          </a:p>
        </p:txBody>
      </p:sp>
      <p:graphicFrame>
        <p:nvGraphicFramePr>
          <p:cNvPr id="25" name="表格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999488"/>
              </p:ext>
            </p:extLst>
          </p:nvPr>
        </p:nvGraphicFramePr>
        <p:xfrm>
          <a:off x="3475990" y="1091443"/>
          <a:ext cx="5346700" cy="4011930"/>
        </p:xfrm>
        <a:graphic>
          <a:graphicData uri="http://schemas.openxmlformats.org/drawingml/2006/table">
            <a:tbl>
              <a:tblPr/>
              <a:tblGrid>
                <a:gridCol w="3686175"/>
                <a:gridCol w="927100"/>
                <a:gridCol w="733425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上年金额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一、营业收入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减：营业成本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税金及附加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销售费用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管理费用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研发费用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财务费用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其中：利息费用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     利息收入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信用减值损失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加：其他收益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投资收益（损失以“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其中：对联营企业和合营企业的投资收益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净敞口套期收益（损失以“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公允价值变动收益（损失以“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资产处置收益（损失以“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477731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00735" y="2458720"/>
            <a:ext cx="2545080" cy="1200150"/>
            <a:chOff x="2179132" y="2447062"/>
            <a:chExt cx="2545268" cy="1200651"/>
          </a:xfrm>
        </p:grpSpPr>
        <p:sp>
          <p:nvSpPr>
            <p:cNvPr id="7" name="矩形 6"/>
            <p:cNvSpPr/>
            <p:nvPr/>
          </p:nvSpPr>
          <p:spPr>
            <a:xfrm>
              <a:off x="2179132" y="2447062"/>
              <a:ext cx="2545268" cy="1200651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税金及附加</a:t>
              </a:r>
            </a:p>
            <a:p>
              <a:pPr marL="285750" indent="-285750" defTabSz="914400">
                <a:lnSpc>
                  <a:spcPct val="150000"/>
                </a:lnSpc>
                <a:buClr>
                  <a:srgbClr val="084CA1"/>
                </a:buClr>
                <a:buFont typeface="Wingdings" panose="05000000000000000000" pitchFamily="2" charset="2"/>
                <a:buChar char="p"/>
              </a:pP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“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税金及附加</a:t>
              </a: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”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科目的发生额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245805" y="2821640"/>
              <a:ext cx="990045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</p:cxnSp>
      </p:grpSp>
      <p:grpSp>
        <p:nvGrpSpPr>
          <p:cNvPr id="9" name="组合 8"/>
          <p:cNvGrpSpPr/>
          <p:nvPr/>
        </p:nvGrpSpPr>
        <p:grpSpPr>
          <a:xfrm>
            <a:off x="1907540" y="1783715"/>
            <a:ext cx="2791460" cy="753745"/>
            <a:chOff x="3140075" y="2533013"/>
            <a:chExt cx="2421891" cy="753651"/>
          </a:xfrm>
        </p:grpSpPr>
        <p:sp>
          <p:nvSpPr>
            <p:cNvPr id="10" name="矩形 9"/>
            <p:cNvSpPr/>
            <p:nvPr/>
          </p:nvSpPr>
          <p:spPr bwMode="auto">
            <a:xfrm>
              <a:off x="4761866" y="2533013"/>
              <a:ext cx="800100" cy="193016"/>
            </a:xfrm>
            <a:prstGeom prst="rect">
              <a:avLst/>
            </a:prstGeom>
            <a:noFill/>
            <a:ln w="28575"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  <p:cxnSp>
          <p:nvCxnSpPr>
            <p:cNvPr id="11" name="直接连接符 10"/>
            <p:cNvCxnSpPr>
              <a:stCxn id="10" idx="1"/>
            </p:cNvCxnSpPr>
            <p:nvPr/>
          </p:nvCxnSpPr>
          <p:spPr>
            <a:xfrm flipH="1" flipV="1">
              <a:off x="3222531" y="2629737"/>
              <a:ext cx="1539334" cy="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cxnSp>
          <p:nvCxnSpPr>
            <p:cNvPr id="12" name="直接连接符 11"/>
            <p:cNvCxnSpPr/>
            <p:nvPr/>
          </p:nvCxnSpPr>
          <p:spPr>
            <a:xfrm>
              <a:off x="3222531" y="2638425"/>
              <a:ext cx="0" cy="57063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sp>
          <p:nvSpPr>
            <p:cNvPr id="13" name="椭圆 12"/>
            <p:cNvSpPr/>
            <p:nvPr/>
          </p:nvSpPr>
          <p:spPr bwMode="auto">
            <a:xfrm>
              <a:off x="3140075" y="3101973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5943306"/>
              </p:ext>
            </p:extLst>
          </p:nvPr>
        </p:nvGraphicFramePr>
        <p:xfrm>
          <a:off x="3475990" y="1091443"/>
          <a:ext cx="5346700" cy="4011930"/>
        </p:xfrm>
        <a:graphic>
          <a:graphicData uri="http://schemas.openxmlformats.org/drawingml/2006/table">
            <a:tbl>
              <a:tblPr/>
              <a:tblGrid>
                <a:gridCol w="3686175"/>
                <a:gridCol w="927100"/>
                <a:gridCol w="733425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上年金额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一、营业收入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减：营业成本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税金及附加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销售费用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管理费用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研发费用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财务费用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其中：利息费用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     利息收入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信用减值损失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加：其他收益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投资收益（损失以“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其中：对联营企业和合营企业的投资收益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净敞口套期收益（损失以“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公允价值变动收益（损失以“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资产处置收益（损失以“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4384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29310" y="2684145"/>
            <a:ext cx="2545080" cy="1200150"/>
            <a:chOff x="2179132" y="2447062"/>
            <a:chExt cx="2545268" cy="1200382"/>
          </a:xfrm>
        </p:grpSpPr>
        <p:sp>
          <p:nvSpPr>
            <p:cNvPr id="7" name="矩形 6"/>
            <p:cNvSpPr/>
            <p:nvPr/>
          </p:nvSpPr>
          <p:spPr>
            <a:xfrm>
              <a:off x="2179132" y="2447062"/>
              <a:ext cx="2545268" cy="1200382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销售费用</a:t>
              </a:r>
            </a:p>
            <a:p>
              <a:pPr marL="285750" indent="-285750" defTabSz="914400">
                <a:lnSpc>
                  <a:spcPct val="150000"/>
                </a:lnSpc>
                <a:buClr>
                  <a:srgbClr val="084CA1"/>
                </a:buClr>
                <a:buFont typeface="Wingdings" panose="05000000000000000000" pitchFamily="2" charset="2"/>
                <a:buChar char="p"/>
              </a:pP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“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销售费用</a:t>
              </a: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”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科目的发生额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280733" y="2837512"/>
              <a:ext cx="790005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</p:cxnSp>
      </p:grpSp>
      <p:grpSp>
        <p:nvGrpSpPr>
          <p:cNvPr id="9" name="组合 8"/>
          <p:cNvGrpSpPr/>
          <p:nvPr/>
        </p:nvGrpSpPr>
        <p:grpSpPr>
          <a:xfrm>
            <a:off x="1961514" y="2008505"/>
            <a:ext cx="2610485" cy="753745"/>
            <a:chOff x="3140075" y="2533013"/>
            <a:chExt cx="2421891" cy="753651"/>
          </a:xfrm>
        </p:grpSpPr>
        <p:sp>
          <p:nvSpPr>
            <p:cNvPr id="10" name="矩形 9"/>
            <p:cNvSpPr/>
            <p:nvPr/>
          </p:nvSpPr>
          <p:spPr bwMode="auto">
            <a:xfrm>
              <a:off x="4761866" y="2533013"/>
              <a:ext cx="800100" cy="193016"/>
            </a:xfrm>
            <a:prstGeom prst="rect">
              <a:avLst/>
            </a:prstGeom>
            <a:noFill/>
            <a:ln w="28575"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  <p:cxnSp>
          <p:nvCxnSpPr>
            <p:cNvPr id="11" name="直接连接符 10"/>
            <p:cNvCxnSpPr>
              <a:stCxn id="10" idx="1"/>
            </p:cNvCxnSpPr>
            <p:nvPr/>
          </p:nvCxnSpPr>
          <p:spPr>
            <a:xfrm flipH="1" flipV="1">
              <a:off x="3222531" y="2629737"/>
              <a:ext cx="1539334" cy="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cxnSp>
          <p:nvCxnSpPr>
            <p:cNvPr id="12" name="直接连接符 11"/>
            <p:cNvCxnSpPr/>
            <p:nvPr/>
          </p:nvCxnSpPr>
          <p:spPr>
            <a:xfrm>
              <a:off x="3222531" y="2638425"/>
              <a:ext cx="0" cy="57063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sp>
          <p:nvSpPr>
            <p:cNvPr id="13" name="椭圆 12"/>
            <p:cNvSpPr/>
            <p:nvPr/>
          </p:nvSpPr>
          <p:spPr bwMode="auto">
            <a:xfrm>
              <a:off x="3140075" y="3101973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06134"/>
              </p:ext>
            </p:extLst>
          </p:nvPr>
        </p:nvGraphicFramePr>
        <p:xfrm>
          <a:off x="3475990" y="1091443"/>
          <a:ext cx="5346700" cy="4011930"/>
        </p:xfrm>
        <a:graphic>
          <a:graphicData uri="http://schemas.openxmlformats.org/drawingml/2006/table">
            <a:tbl>
              <a:tblPr/>
              <a:tblGrid>
                <a:gridCol w="3686175"/>
                <a:gridCol w="927100"/>
                <a:gridCol w="733425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上年金额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一、营业收入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减：营业成本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税金及附加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销售费用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管理费用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研发费用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财务费用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其中：利息费用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     利息收入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信用减值损失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加：其他收益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投资收益（损失以“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其中：对联营企业和合营企业的投资收益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净敞口套期收益（损失以“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公允价值变动收益（损失以“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资产处置收益（损失以“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4384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Freeform 127"/>
          <p:cNvSpPr>
            <a:spLocks noEditPoints="1"/>
          </p:cNvSpPr>
          <p:nvPr>
            <p:custDataLst>
              <p:tags r:id="rId2"/>
            </p:custDataLst>
          </p:nvPr>
        </p:nvSpPr>
        <p:spPr bwMode="auto">
          <a:xfrm>
            <a:off x="3563938" y="1127687"/>
            <a:ext cx="5580062" cy="751285"/>
          </a:xfrm>
          <a:custGeom>
            <a:avLst/>
            <a:gdLst>
              <a:gd name="T0" fmla="*/ 2147483646 w 2081"/>
              <a:gd name="T1" fmla="*/ 7251648 h 372"/>
              <a:gd name="T2" fmla="*/ 1624972510 w 2081"/>
              <a:gd name="T3" fmla="*/ 0 h 372"/>
              <a:gd name="T4" fmla="*/ 1136042704 w 2081"/>
              <a:gd name="T5" fmla="*/ 203046148 h 372"/>
              <a:gd name="T6" fmla="*/ 0 w 2081"/>
              <a:gd name="T7" fmla="*/ 1348798476 h 372"/>
              <a:gd name="T8" fmla="*/ 1136042704 w 2081"/>
              <a:gd name="T9" fmla="*/ 2147483646 h 372"/>
              <a:gd name="T10" fmla="*/ 1617783588 w 2081"/>
              <a:gd name="T11" fmla="*/ 2147483646 h 372"/>
              <a:gd name="T12" fmla="*/ 2147483646 w 2081"/>
              <a:gd name="T13" fmla="*/ 2147483646 h 372"/>
              <a:gd name="T14" fmla="*/ 2147483646 w 2081"/>
              <a:gd name="T15" fmla="*/ 7251648 h 372"/>
              <a:gd name="T16" fmla="*/ 1351747898 w 2081"/>
              <a:gd name="T17" fmla="*/ 2147483646 h 372"/>
              <a:gd name="T18" fmla="*/ 424218784 w 2081"/>
              <a:gd name="T19" fmla="*/ 1348798476 h 372"/>
              <a:gd name="T20" fmla="*/ 1351747898 w 2081"/>
              <a:gd name="T21" fmla="*/ 420592899 h 372"/>
              <a:gd name="T22" fmla="*/ 1883819278 w 2081"/>
              <a:gd name="T23" fmla="*/ 420592899 h 372"/>
              <a:gd name="T24" fmla="*/ 2147483646 w 2081"/>
              <a:gd name="T25" fmla="*/ 1348798476 h 372"/>
              <a:gd name="T26" fmla="*/ 1883819278 w 2081"/>
              <a:gd name="T27" fmla="*/ 2147483646 h 372"/>
              <a:gd name="T28" fmla="*/ 1351747898 w 2081"/>
              <a:gd name="T29" fmla="*/ 2147483646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081"/>
              <a:gd name="T46" fmla="*/ 0 h 372"/>
              <a:gd name="T47" fmla="*/ 2081 w 2081"/>
              <a:gd name="T48" fmla="*/ 372 h 37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081" h="372">
                <a:moveTo>
                  <a:pt x="2081" y="1"/>
                </a:moveTo>
                <a:cubicBezTo>
                  <a:pt x="1969" y="1"/>
                  <a:pt x="247" y="0"/>
                  <a:pt x="226" y="0"/>
                </a:cubicBezTo>
                <a:cubicBezTo>
                  <a:pt x="201" y="0"/>
                  <a:pt x="176" y="9"/>
                  <a:pt x="158" y="28"/>
                </a:cubicBezTo>
                <a:cubicBezTo>
                  <a:pt x="0" y="186"/>
                  <a:pt x="0" y="186"/>
                  <a:pt x="0" y="186"/>
                </a:cubicBezTo>
                <a:cubicBezTo>
                  <a:pt x="158" y="344"/>
                  <a:pt x="158" y="344"/>
                  <a:pt x="158" y="344"/>
                </a:cubicBezTo>
                <a:cubicBezTo>
                  <a:pt x="176" y="363"/>
                  <a:pt x="201" y="372"/>
                  <a:pt x="225" y="372"/>
                </a:cubicBezTo>
                <a:cubicBezTo>
                  <a:pt x="247" y="372"/>
                  <a:pt x="1969" y="371"/>
                  <a:pt x="2081" y="371"/>
                </a:cubicBezTo>
                <a:cubicBezTo>
                  <a:pt x="2081" y="1"/>
                  <a:pt x="2081" y="1"/>
                  <a:pt x="2081" y="1"/>
                </a:cubicBezTo>
                <a:moveTo>
                  <a:pt x="188" y="314"/>
                </a:moveTo>
                <a:cubicBezTo>
                  <a:pt x="59" y="186"/>
                  <a:pt x="59" y="186"/>
                  <a:pt x="59" y="186"/>
                </a:cubicBezTo>
                <a:cubicBezTo>
                  <a:pt x="188" y="58"/>
                  <a:pt x="188" y="58"/>
                  <a:pt x="188" y="58"/>
                </a:cubicBezTo>
                <a:cubicBezTo>
                  <a:pt x="208" y="37"/>
                  <a:pt x="242" y="37"/>
                  <a:pt x="262" y="58"/>
                </a:cubicBezTo>
                <a:cubicBezTo>
                  <a:pt x="390" y="186"/>
                  <a:pt x="390" y="186"/>
                  <a:pt x="390" y="186"/>
                </a:cubicBezTo>
                <a:cubicBezTo>
                  <a:pt x="262" y="314"/>
                  <a:pt x="262" y="314"/>
                  <a:pt x="262" y="314"/>
                </a:cubicBezTo>
                <a:cubicBezTo>
                  <a:pt x="242" y="335"/>
                  <a:pt x="208" y="335"/>
                  <a:pt x="188" y="314"/>
                </a:cubicBezTo>
              </a:path>
            </a:pathLst>
          </a:custGeom>
          <a:solidFill>
            <a:srgbClr val="084CA1"/>
          </a:solidFill>
          <a:ln>
            <a:noFill/>
          </a:ln>
          <a:extLst/>
        </p:spPr>
        <p:txBody>
          <a:bodyPr lIns="917869" tIns="34286" rIns="68570" bIns="34286" anchor="ctr"/>
          <a:lstStyle/>
          <a:p>
            <a:pPr algn="just"/>
            <a:r>
              <a:rPr lang="zh-CN" altLang="en-US" sz="2400" b="1" dirty="0">
                <a:solidFill>
                  <a:schemeClr val="bg1"/>
                </a:solidFill>
                <a:latin typeface="Microsoft YaHei"/>
                <a:ea typeface="Microsoft YaHei"/>
                <a:cs typeface="+mn-ea"/>
                <a:sym typeface="Microsoft YaHei"/>
              </a:rPr>
              <a:t>    会计要素的核算</a:t>
            </a:r>
            <a:endParaRPr lang="en-US" altLang="zh-CN" sz="2400" b="1" dirty="0">
              <a:solidFill>
                <a:schemeClr val="bg1"/>
              </a:solidFill>
              <a:latin typeface="Microsoft YaHei"/>
              <a:ea typeface="Microsoft YaHei"/>
              <a:cs typeface="+mn-ea"/>
              <a:sym typeface="Microsoft YaHei"/>
            </a:endParaRPr>
          </a:p>
        </p:txBody>
      </p:sp>
      <p:sp>
        <p:nvSpPr>
          <p:cNvPr id="3075" name="Freeform 127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3563938" y="2176625"/>
            <a:ext cx="5580062" cy="752475"/>
          </a:xfrm>
          <a:custGeom>
            <a:avLst/>
            <a:gdLst>
              <a:gd name="T0" fmla="*/ 2147483646 w 2081"/>
              <a:gd name="T1" fmla="*/ 7263137 h 372"/>
              <a:gd name="T2" fmla="*/ 1624972510 w 2081"/>
              <a:gd name="T3" fmla="*/ 0 h 372"/>
              <a:gd name="T4" fmla="*/ 1136042704 w 2081"/>
              <a:gd name="T5" fmla="*/ 203367831 h 372"/>
              <a:gd name="T6" fmla="*/ 0 w 2081"/>
              <a:gd name="T7" fmla="*/ 1350935359 h 372"/>
              <a:gd name="T8" fmla="*/ 1136042704 w 2081"/>
              <a:gd name="T9" fmla="*/ 2147483646 h 372"/>
              <a:gd name="T10" fmla="*/ 1617783588 w 2081"/>
              <a:gd name="T11" fmla="*/ 2147483646 h 372"/>
              <a:gd name="T12" fmla="*/ 2147483646 w 2081"/>
              <a:gd name="T13" fmla="*/ 2147483646 h 372"/>
              <a:gd name="T14" fmla="*/ 2147483646 w 2081"/>
              <a:gd name="T15" fmla="*/ 7263137 h 372"/>
              <a:gd name="T16" fmla="*/ 1351747898 w 2081"/>
              <a:gd name="T17" fmla="*/ 2147483646 h 372"/>
              <a:gd name="T18" fmla="*/ 424218784 w 2081"/>
              <a:gd name="T19" fmla="*/ 1350935359 h 372"/>
              <a:gd name="T20" fmla="*/ 1351747898 w 2081"/>
              <a:gd name="T21" fmla="*/ 421259239 h 372"/>
              <a:gd name="T22" fmla="*/ 1883819278 w 2081"/>
              <a:gd name="T23" fmla="*/ 421259239 h 372"/>
              <a:gd name="T24" fmla="*/ 2147483646 w 2081"/>
              <a:gd name="T25" fmla="*/ 1350935359 h 372"/>
              <a:gd name="T26" fmla="*/ 1883819278 w 2081"/>
              <a:gd name="T27" fmla="*/ 2147483646 h 372"/>
              <a:gd name="T28" fmla="*/ 1351747898 w 2081"/>
              <a:gd name="T29" fmla="*/ 2147483646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081"/>
              <a:gd name="T46" fmla="*/ 0 h 372"/>
              <a:gd name="T47" fmla="*/ 2081 w 2081"/>
              <a:gd name="T48" fmla="*/ 372 h 37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081" h="372">
                <a:moveTo>
                  <a:pt x="2081" y="1"/>
                </a:moveTo>
                <a:cubicBezTo>
                  <a:pt x="1969" y="1"/>
                  <a:pt x="247" y="0"/>
                  <a:pt x="226" y="0"/>
                </a:cubicBezTo>
                <a:cubicBezTo>
                  <a:pt x="201" y="0"/>
                  <a:pt x="176" y="9"/>
                  <a:pt x="158" y="28"/>
                </a:cubicBezTo>
                <a:cubicBezTo>
                  <a:pt x="0" y="186"/>
                  <a:pt x="0" y="186"/>
                  <a:pt x="0" y="186"/>
                </a:cubicBezTo>
                <a:cubicBezTo>
                  <a:pt x="158" y="344"/>
                  <a:pt x="158" y="344"/>
                  <a:pt x="158" y="344"/>
                </a:cubicBezTo>
                <a:cubicBezTo>
                  <a:pt x="176" y="363"/>
                  <a:pt x="201" y="372"/>
                  <a:pt x="225" y="372"/>
                </a:cubicBezTo>
                <a:cubicBezTo>
                  <a:pt x="247" y="372"/>
                  <a:pt x="1969" y="371"/>
                  <a:pt x="2081" y="371"/>
                </a:cubicBezTo>
                <a:cubicBezTo>
                  <a:pt x="2081" y="1"/>
                  <a:pt x="2081" y="1"/>
                  <a:pt x="2081" y="1"/>
                </a:cubicBezTo>
                <a:moveTo>
                  <a:pt x="188" y="314"/>
                </a:moveTo>
                <a:cubicBezTo>
                  <a:pt x="59" y="186"/>
                  <a:pt x="59" y="186"/>
                  <a:pt x="59" y="186"/>
                </a:cubicBezTo>
                <a:cubicBezTo>
                  <a:pt x="188" y="58"/>
                  <a:pt x="188" y="58"/>
                  <a:pt x="188" y="58"/>
                </a:cubicBezTo>
                <a:cubicBezTo>
                  <a:pt x="208" y="37"/>
                  <a:pt x="242" y="37"/>
                  <a:pt x="262" y="58"/>
                </a:cubicBezTo>
                <a:cubicBezTo>
                  <a:pt x="390" y="186"/>
                  <a:pt x="390" y="186"/>
                  <a:pt x="390" y="186"/>
                </a:cubicBezTo>
                <a:cubicBezTo>
                  <a:pt x="262" y="314"/>
                  <a:pt x="262" y="314"/>
                  <a:pt x="262" y="314"/>
                </a:cubicBezTo>
                <a:cubicBezTo>
                  <a:pt x="242" y="335"/>
                  <a:pt x="208" y="335"/>
                  <a:pt x="188" y="314"/>
                </a:cubicBezTo>
              </a:path>
            </a:pathLst>
          </a:custGeom>
          <a:solidFill>
            <a:srgbClr val="084CA1"/>
          </a:solidFill>
          <a:ln>
            <a:noFill/>
          </a:ln>
          <a:extLst/>
        </p:spPr>
        <p:txBody>
          <a:bodyPr lIns="917869" tIns="34286" rIns="68570" bIns="34286" anchor="ctr"/>
          <a:lstStyle/>
          <a:p>
            <a:r>
              <a:rPr lang="zh-CN" altLang="en-US" sz="2400" b="1" dirty="0">
                <a:solidFill>
                  <a:schemeClr val="bg1"/>
                </a:solidFill>
                <a:latin typeface="Microsoft YaHei"/>
                <a:ea typeface="Microsoft YaHei"/>
                <a:cs typeface="+mn-ea"/>
                <a:sym typeface="Microsoft YaHei"/>
              </a:rPr>
              <a:t>    财务报表的编制</a:t>
            </a:r>
          </a:p>
        </p:txBody>
      </p:sp>
      <p:sp>
        <p:nvSpPr>
          <p:cNvPr id="3076" name="Freeform 127"/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3563938" y="3226756"/>
            <a:ext cx="5580062" cy="751284"/>
          </a:xfrm>
          <a:custGeom>
            <a:avLst/>
            <a:gdLst>
              <a:gd name="T0" fmla="*/ 2147483646 w 2081"/>
              <a:gd name="T1" fmla="*/ 7251641 h 372"/>
              <a:gd name="T2" fmla="*/ 1624972510 w 2081"/>
              <a:gd name="T3" fmla="*/ 0 h 372"/>
              <a:gd name="T4" fmla="*/ 1136042704 w 2081"/>
              <a:gd name="T5" fmla="*/ 203045945 h 372"/>
              <a:gd name="T6" fmla="*/ 0 w 2081"/>
              <a:gd name="T7" fmla="*/ 1348797130 h 372"/>
              <a:gd name="T8" fmla="*/ 1136042704 w 2081"/>
              <a:gd name="T9" fmla="*/ 2147483646 h 372"/>
              <a:gd name="T10" fmla="*/ 1617783588 w 2081"/>
              <a:gd name="T11" fmla="*/ 2147483646 h 372"/>
              <a:gd name="T12" fmla="*/ 2147483646 w 2081"/>
              <a:gd name="T13" fmla="*/ 2147483646 h 372"/>
              <a:gd name="T14" fmla="*/ 2147483646 w 2081"/>
              <a:gd name="T15" fmla="*/ 7251641 h 372"/>
              <a:gd name="T16" fmla="*/ 1351747898 w 2081"/>
              <a:gd name="T17" fmla="*/ 2147483646 h 372"/>
              <a:gd name="T18" fmla="*/ 424218784 w 2081"/>
              <a:gd name="T19" fmla="*/ 1348797130 h 372"/>
              <a:gd name="T20" fmla="*/ 1351747898 w 2081"/>
              <a:gd name="T21" fmla="*/ 420592480 h 372"/>
              <a:gd name="T22" fmla="*/ 1883819278 w 2081"/>
              <a:gd name="T23" fmla="*/ 420592480 h 372"/>
              <a:gd name="T24" fmla="*/ 2147483646 w 2081"/>
              <a:gd name="T25" fmla="*/ 1348797130 h 372"/>
              <a:gd name="T26" fmla="*/ 1883819278 w 2081"/>
              <a:gd name="T27" fmla="*/ 2147483646 h 372"/>
              <a:gd name="T28" fmla="*/ 1351747898 w 2081"/>
              <a:gd name="T29" fmla="*/ 2147483646 h 37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081"/>
              <a:gd name="T46" fmla="*/ 0 h 372"/>
              <a:gd name="T47" fmla="*/ 2081 w 2081"/>
              <a:gd name="T48" fmla="*/ 372 h 37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081" h="372">
                <a:moveTo>
                  <a:pt x="2081" y="1"/>
                </a:moveTo>
                <a:cubicBezTo>
                  <a:pt x="1969" y="1"/>
                  <a:pt x="247" y="0"/>
                  <a:pt x="226" y="0"/>
                </a:cubicBezTo>
                <a:cubicBezTo>
                  <a:pt x="201" y="0"/>
                  <a:pt x="176" y="9"/>
                  <a:pt x="158" y="28"/>
                </a:cubicBezTo>
                <a:cubicBezTo>
                  <a:pt x="0" y="186"/>
                  <a:pt x="0" y="186"/>
                  <a:pt x="0" y="186"/>
                </a:cubicBezTo>
                <a:cubicBezTo>
                  <a:pt x="158" y="344"/>
                  <a:pt x="158" y="344"/>
                  <a:pt x="158" y="344"/>
                </a:cubicBezTo>
                <a:cubicBezTo>
                  <a:pt x="176" y="363"/>
                  <a:pt x="201" y="372"/>
                  <a:pt x="225" y="372"/>
                </a:cubicBezTo>
                <a:cubicBezTo>
                  <a:pt x="247" y="372"/>
                  <a:pt x="1969" y="371"/>
                  <a:pt x="2081" y="371"/>
                </a:cubicBezTo>
                <a:cubicBezTo>
                  <a:pt x="2081" y="1"/>
                  <a:pt x="2081" y="1"/>
                  <a:pt x="2081" y="1"/>
                </a:cubicBezTo>
                <a:moveTo>
                  <a:pt x="188" y="314"/>
                </a:moveTo>
                <a:cubicBezTo>
                  <a:pt x="59" y="186"/>
                  <a:pt x="59" y="186"/>
                  <a:pt x="59" y="186"/>
                </a:cubicBezTo>
                <a:cubicBezTo>
                  <a:pt x="188" y="58"/>
                  <a:pt x="188" y="58"/>
                  <a:pt x="188" y="58"/>
                </a:cubicBezTo>
                <a:cubicBezTo>
                  <a:pt x="208" y="37"/>
                  <a:pt x="242" y="37"/>
                  <a:pt x="262" y="58"/>
                </a:cubicBezTo>
                <a:cubicBezTo>
                  <a:pt x="390" y="186"/>
                  <a:pt x="390" y="186"/>
                  <a:pt x="390" y="186"/>
                </a:cubicBezTo>
                <a:cubicBezTo>
                  <a:pt x="262" y="314"/>
                  <a:pt x="262" y="314"/>
                  <a:pt x="262" y="314"/>
                </a:cubicBezTo>
                <a:cubicBezTo>
                  <a:pt x="242" y="335"/>
                  <a:pt x="208" y="335"/>
                  <a:pt x="188" y="314"/>
                </a:cubicBezTo>
              </a:path>
            </a:pathLst>
          </a:custGeom>
          <a:solidFill>
            <a:srgbClr val="084CA1"/>
          </a:solidFill>
          <a:ln>
            <a:noFill/>
          </a:ln>
          <a:extLst/>
        </p:spPr>
        <p:txBody>
          <a:bodyPr lIns="917869" tIns="34286" rIns="68570" bIns="34286" anchor="ctr"/>
          <a:lstStyle/>
          <a:p>
            <a:r>
              <a:rPr lang="zh-CN" altLang="en-US" sz="2400" b="1" dirty="0">
                <a:solidFill>
                  <a:schemeClr val="bg1"/>
                </a:solidFill>
                <a:latin typeface="Microsoft YaHei"/>
                <a:ea typeface="Microsoft YaHei"/>
                <a:cs typeface="+mn-ea"/>
                <a:sym typeface="Microsoft YaHei"/>
              </a:rPr>
              <a:t>    考证闯关实训和岗位实训</a:t>
            </a:r>
          </a:p>
        </p:txBody>
      </p:sp>
      <p:sp>
        <p:nvSpPr>
          <p:cNvPr id="3078" name="文本框 317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813178" y="1127687"/>
            <a:ext cx="720725" cy="751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084CA1"/>
                </a:solidFill>
                <a:latin typeface="Bodoni MT" pitchFamily="18" charset="0"/>
              </a:rPr>
              <a:t>01</a:t>
            </a:r>
            <a:endParaRPr lang="zh-CN" altLang="en-US" sz="2400" b="1" dirty="0">
              <a:solidFill>
                <a:srgbClr val="084CA1"/>
              </a:solidFill>
              <a:latin typeface="Bodoni MT" pitchFamily="18" charset="0"/>
              <a:ea typeface="时尚中黑简体" pitchFamily="2" charset="-122"/>
              <a:cs typeface="Verdana" pitchFamily="34" charset="0"/>
            </a:endParaRPr>
          </a:p>
        </p:txBody>
      </p:sp>
      <p:sp>
        <p:nvSpPr>
          <p:cNvPr id="3079" name="文本框 170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813178" y="2173056"/>
            <a:ext cx="720725" cy="751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084CA1"/>
                </a:solidFill>
                <a:latin typeface="Bodoni MT" pitchFamily="18" charset="0"/>
              </a:rPr>
              <a:t>02</a:t>
            </a:r>
            <a:endParaRPr lang="zh-CN" altLang="en-US" sz="2400" b="1" dirty="0">
              <a:solidFill>
                <a:srgbClr val="084CA1"/>
              </a:solidFill>
              <a:latin typeface="Bodoni MT" pitchFamily="18" charset="0"/>
              <a:ea typeface="时尚中黑简体" pitchFamily="2" charset="-122"/>
              <a:cs typeface="Verdana" pitchFamily="34" charset="0"/>
            </a:endParaRPr>
          </a:p>
        </p:txBody>
      </p:sp>
      <p:sp>
        <p:nvSpPr>
          <p:cNvPr id="3080" name="文本框 171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813178" y="3218425"/>
            <a:ext cx="720725" cy="751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rgbClr val="084CA1"/>
                </a:solidFill>
                <a:latin typeface="Bodoni MT" pitchFamily="18" charset="0"/>
              </a:rPr>
              <a:t>03</a:t>
            </a:r>
            <a:endParaRPr lang="zh-CN" altLang="en-US" sz="2400" b="1" dirty="0">
              <a:solidFill>
                <a:srgbClr val="084CA1"/>
              </a:solidFill>
              <a:latin typeface="Bodoni MT" pitchFamily="18" charset="0"/>
              <a:ea typeface="时尚中黑简体" pitchFamily="2" charset="-122"/>
              <a:cs typeface="Verdana" pitchFamily="34" charset="0"/>
            </a:endParaRPr>
          </a:p>
        </p:txBody>
      </p:sp>
      <p:sp>
        <p:nvSpPr>
          <p:cNvPr id="3082" name="文本框 3180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684216" y="320278"/>
            <a:ext cx="719137" cy="2099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70" tIns="34286" rIns="68570" bIns="34286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zh-CN" altLang="en-US" sz="6000" b="1" dirty="0">
                <a:solidFill>
                  <a:srgbClr val="084CA1"/>
                </a:solidFill>
                <a:latin typeface="华文中宋" pitchFamily="2" charset="-122"/>
                <a:ea typeface="华文中宋" pitchFamily="2" charset="-122"/>
              </a:rPr>
              <a:t>目录</a:t>
            </a:r>
          </a:p>
        </p:txBody>
      </p:sp>
      <p:sp>
        <p:nvSpPr>
          <p:cNvPr id="3083" name="文本框 177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403353" y="540546"/>
            <a:ext cx="720725" cy="407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lIns="68570" tIns="34286" rIns="68570" bIns="34286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400" dirty="0">
                <a:solidFill>
                  <a:srgbClr val="BCBCBC"/>
                </a:solidFill>
                <a:latin typeface="华文中宋" pitchFamily="2" charset="-122"/>
                <a:ea typeface="华文中宋" pitchFamily="2" charset="-122"/>
              </a:rPr>
              <a:t>CONTENTS</a:t>
            </a:r>
            <a:endParaRPr lang="zh-CN" altLang="en-US" sz="2400" dirty="0">
              <a:solidFill>
                <a:srgbClr val="BCBCBC"/>
              </a:solidFill>
              <a:latin typeface="华文中宋" pitchFamily="2" charset="-122"/>
              <a:ea typeface="华文中宋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6281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00100" y="2899410"/>
            <a:ext cx="2545080" cy="1200150"/>
            <a:chOff x="2179132" y="2447062"/>
            <a:chExt cx="2545268" cy="1200382"/>
          </a:xfrm>
        </p:grpSpPr>
        <p:sp>
          <p:nvSpPr>
            <p:cNvPr id="7" name="矩形 6"/>
            <p:cNvSpPr/>
            <p:nvPr/>
          </p:nvSpPr>
          <p:spPr>
            <a:xfrm>
              <a:off x="2179132" y="2447062"/>
              <a:ext cx="2545268" cy="1200382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管理费用</a:t>
              </a:r>
            </a:p>
            <a:p>
              <a:pPr marL="285750" indent="-285750" defTabSz="914400">
                <a:lnSpc>
                  <a:spcPct val="150000"/>
                </a:lnSpc>
                <a:buClr>
                  <a:srgbClr val="084CA1"/>
                </a:buClr>
                <a:buFont typeface="Wingdings" panose="05000000000000000000" pitchFamily="2" charset="2"/>
                <a:buChar char="p"/>
              </a:pP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“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管理费用</a:t>
              </a: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”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科目的发生额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255244" y="2840680"/>
              <a:ext cx="790727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</p:cxnSp>
      </p:grpSp>
      <p:grpSp>
        <p:nvGrpSpPr>
          <p:cNvPr id="9" name="组合 8"/>
          <p:cNvGrpSpPr/>
          <p:nvPr/>
        </p:nvGrpSpPr>
        <p:grpSpPr>
          <a:xfrm>
            <a:off x="1932305" y="2223770"/>
            <a:ext cx="2697186" cy="766445"/>
            <a:chOff x="3140075" y="2533013"/>
            <a:chExt cx="2421891" cy="766349"/>
          </a:xfrm>
        </p:grpSpPr>
        <p:sp>
          <p:nvSpPr>
            <p:cNvPr id="10" name="矩形 9"/>
            <p:cNvSpPr/>
            <p:nvPr/>
          </p:nvSpPr>
          <p:spPr bwMode="auto">
            <a:xfrm>
              <a:off x="4761866" y="2533013"/>
              <a:ext cx="800100" cy="193016"/>
            </a:xfrm>
            <a:prstGeom prst="rect">
              <a:avLst/>
            </a:prstGeom>
            <a:noFill/>
            <a:ln w="28575"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  <p:cxnSp>
          <p:nvCxnSpPr>
            <p:cNvPr id="11" name="直接连接符 10"/>
            <p:cNvCxnSpPr>
              <a:stCxn id="10" idx="1"/>
            </p:cNvCxnSpPr>
            <p:nvPr/>
          </p:nvCxnSpPr>
          <p:spPr>
            <a:xfrm flipH="1" flipV="1">
              <a:off x="3222531" y="2629737"/>
              <a:ext cx="1539334" cy="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cxnSp>
          <p:nvCxnSpPr>
            <p:cNvPr id="12" name="直接连接符 11"/>
            <p:cNvCxnSpPr/>
            <p:nvPr/>
          </p:nvCxnSpPr>
          <p:spPr>
            <a:xfrm>
              <a:off x="3222531" y="2638425"/>
              <a:ext cx="0" cy="57063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sp>
          <p:nvSpPr>
            <p:cNvPr id="13" name="椭圆 12"/>
            <p:cNvSpPr/>
            <p:nvPr/>
          </p:nvSpPr>
          <p:spPr bwMode="auto">
            <a:xfrm>
              <a:off x="3140075" y="3114671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49295"/>
              </p:ext>
            </p:extLst>
          </p:nvPr>
        </p:nvGraphicFramePr>
        <p:xfrm>
          <a:off x="3475990" y="1091443"/>
          <a:ext cx="5346700" cy="4011930"/>
        </p:xfrm>
        <a:graphic>
          <a:graphicData uri="http://schemas.openxmlformats.org/drawingml/2006/table">
            <a:tbl>
              <a:tblPr/>
              <a:tblGrid>
                <a:gridCol w="3686175"/>
                <a:gridCol w="927100"/>
                <a:gridCol w="733425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上年金额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一、营业收入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减：营业成本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税金及附加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销售费用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管理费用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研发费用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财务费用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其中：利息费用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     利息收入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信用减值损失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加：其他收益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投资收益（损失以“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其中：对联营企业和合营企业的投资收益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净敞口套期收益（损失以“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公允价值变动收益（损失以“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资产处置收益（损失以“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4384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00100" y="3128008"/>
            <a:ext cx="2545080" cy="1200329"/>
            <a:chOff x="2179132" y="2447062"/>
            <a:chExt cx="2545268" cy="1200562"/>
          </a:xfrm>
        </p:grpSpPr>
        <p:sp>
          <p:nvSpPr>
            <p:cNvPr id="7" name="矩形 6"/>
            <p:cNvSpPr/>
            <p:nvPr/>
          </p:nvSpPr>
          <p:spPr>
            <a:xfrm>
              <a:off x="2179132" y="2447062"/>
              <a:ext cx="2545268" cy="1200562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研发</a:t>
              </a: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费用</a:t>
              </a:r>
            </a:p>
            <a:p>
              <a:pPr marL="285750" indent="-285750" defTabSz="914400">
                <a:lnSpc>
                  <a:spcPct val="150000"/>
                </a:lnSpc>
                <a:buClr>
                  <a:srgbClr val="084CA1"/>
                </a:buClr>
                <a:buFont typeface="Wingdings" panose="05000000000000000000" pitchFamily="2" charset="2"/>
                <a:buChar char="p"/>
              </a:pP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“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研发费用</a:t>
              </a: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”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科目的发生额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255244" y="2840680"/>
              <a:ext cx="790727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</p:cxnSp>
      </p:grpSp>
      <p:grpSp>
        <p:nvGrpSpPr>
          <p:cNvPr id="9" name="组合 8"/>
          <p:cNvGrpSpPr/>
          <p:nvPr/>
        </p:nvGrpSpPr>
        <p:grpSpPr>
          <a:xfrm>
            <a:off x="1932305" y="2452370"/>
            <a:ext cx="2697186" cy="766445"/>
            <a:chOff x="3140075" y="2533013"/>
            <a:chExt cx="2421891" cy="766349"/>
          </a:xfrm>
        </p:grpSpPr>
        <p:sp>
          <p:nvSpPr>
            <p:cNvPr id="10" name="矩形 9"/>
            <p:cNvSpPr/>
            <p:nvPr/>
          </p:nvSpPr>
          <p:spPr bwMode="auto">
            <a:xfrm>
              <a:off x="4761866" y="2533013"/>
              <a:ext cx="800100" cy="193016"/>
            </a:xfrm>
            <a:prstGeom prst="rect">
              <a:avLst/>
            </a:prstGeom>
            <a:noFill/>
            <a:ln w="28575"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  <p:cxnSp>
          <p:nvCxnSpPr>
            <p:cNvPr id="11" name="直接连接符 10"/>
            <p:cNvCxnSpPr>
              <a:stCxn id="10" idx="1"/>
            </p:cNvCxnSpPr>
            <p:nvPr/>
          </p:nvCxnSpPr>
          <p:spPr>
            <a:xfrm flipH="1" flipV="1">
              <a:off x="3222531" y="2629737"/>
              <a:ext cx="1539334" cy="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cxnSp>
          <p:nvCxnSpPr>
            <p:cNvPr id="12" name="直接连接符 11"/>
            <p:cNvCxnSpPr/>
            <p:nvPr/>
          </p:nvCxnSpPr>
          <p:spPr>
            <a:xfrm>
              <a:off x="3222531" y="2638425"/>
              <a:ext cx="0" cy="57063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sp>
          <p:nvSpPr>
            <p:cNvPr id="13" name="椭圆 12"/>
            <p:cNvSpPr/>
            <p:nvPr/>
          </p:nvSpPr>
          <p:spPr bwMode="auto">
            <a:xfrm>
              <a:off x="3140075" y="3114671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720912"/>
              </p:ext>
            </p:extLst>
          </p:nvPr>
        </p:nvGraphicFramePr>
        <p:xfrm>
          <a:off x="3475990" y="1091443"/>
          <a:ext cx="5346700" cy="4011930"/>
        </p:xfrm>
        <a:graphic>
          <a:graphicData uri="http://schemas.openxmlformats.org/drawingml/2006/table">
            <a:tbl>
              <a:tblPr/>
              <a:tblGrid>
                <a:gridCol w="3686175"/>
                <a:gridCol w="927100"/>
                <a:gridCol w="733425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上年金额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一、营业收入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减：营业成本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税金及附加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销售费用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管理费用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研发费用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财务费用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其中：利息费用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     利息收入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信用减值损失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加：其他收益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投资收益（损失以“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其中：对联营企业和合营企业的投资收益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净敞口套期收益（损失以“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公允价值变动收益（损失以“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资产处置收益（损失以“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4384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00100" y="3342640"/>
            <a:ext cx="2545080" cy="1200150"/>
            <a:chOff x="2179132" y="2447062"/>
            <a:chExt cx="2545268" cy="1200090"/>
          </a:xfrm>
        </p:grpSpPr>
        <p:sp>
          <p:nvSpPr>
            <p:cNvPr id="7" name="矩形 6"/>
            <p:cNvSpPr/>
            <p:nvPr/>
          </p:nvSpPr>
          <p:spPr>
            <a:xfrm>
              <a:off x="2179132" y="2447062"/>
              <a:ext cx="2545268" cy="1200090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财务费用</a:t>
              </a:r>
            </a:p>
            <a:p>
              <a:pPr marL="285750" indent="-285750" defTabSz="914400">
                <a:lnSpc>
                  <a:spcPct val="150000"/>
                </a:lnSpc>
                <a:buClr>
                  <a:srgbClr val="084CA1"/>
                </a:buClr>
                <a:buFont typeface="Wingdings" panose="05000000000000000000" pitchFamily="2" charset="2"/>
                <a:buChar char="p"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“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财务费用</a:t>
              </a: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”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科目的发生额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274382" y="2821636"/>
              <a:ext cx="847795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</p:cxnSp>
      </p:grpSp>
      <p:grpSp>
        <p:nvGrpSpPr>
          <p:cNvPr id="9" name="组合 8"/>
          <p:cNvGrpSpPr/>
          <p:nvPr/>
        </p:nvGrpSpPr>
        <p:grpSpPr>
          <a:xfrm>
            <a:off x="1911552" y="2667000"/>
            <a:ext cx="2717936" cy="753745"/>
            <a:chOff x="3122754" y="2533013"/>
            <a:chExt cx="2439212" cy="753651"/>
          </a:xfrm>
        </p:grpSpPr>
        <p:sp>
          <p:nvSpPr>
            <p:cNvPr id="10" name="矩形 9"/>
            <p:cNvSpPr/>
            <p:nvPr/>
          </p:nvSpPr>
          <p:spPr bwMode="auto">
            <a:xfrm>
              <a:off x="4761866" y="2533013"/>
              <a:ext cx="800100" cy="193016"/>
            </a:xfrm>
            <a:prstGeom prst="rect">
              <a:avLst/>
            </a:prstGeom>
            <a:noFill/>
            <a:ln w="28575"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  <p:cxnSp>
          <p:nvCxnSpPr>
            <p:cNvPr id="11" name="直接连接符 10"/>
            <p:cNvCxnSpPr>
              <a:stCxn id="10" idx="1"/>
            </p:cNvCxnSpPr>
            <p:nvPr/>
          </p:nvCxnSpPr>
          <p:spPr>
            <a:xfrm flipH="1" flipV="1">
              <a:off x="3222531" y="2629737"/>
              <a:ext cx="1539334" cy="1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cxnSp>
          <p:nvCxnSpPr>
            <p:cNvPr id="12" name="直接连接符 11"/>
            <p:cNvCxnSpPr/>
            <p:nvPr/>
          </p:nvCxnSpPr>
          <p:spPr>
            <a:xfrm>
              <a:off x="3222531" y="2638425"/>
              <a:ext cx="0" cy="57063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sp>
          <p:nvSpPr>
            <p:cNvPr id="13" name="椭圆 12"/>
            <p:cNvSpPr/>
            <p:nvPr/>
          </p:nvSpPr>
          <p:spPr bwMode="auto">
            <a:xfrm>
              <a:off x="3122754" y="3101973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051197"/>
              </p:ext>
            </p:extLst>
          </p:nvPr>
        </p:nvGraphicFramePr>
        <p:xfrm>
          <a:off x="3475990" y="1091443"/>
          <a:ext cx="5346700" cy="4011930"/>
        </p:xfrm>
        <a:graphic>
          <a:graphicData uri="http://schemas.openxmlformats.org/drawingml/2006/table">
            <a:tbl>
              <a:tblPr/>
              <a:tblGrid>
                <a:gridCol w="3686175"/>
                <a:gridCol w="927100"/>
                <a:gridCol w="733425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上年金额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一、营业收入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减：营业成本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税金及附加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销售费用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管理费用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研发费用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财务费用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其中：利息费用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     利息收入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信用减值损失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加：其他收益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投资收益（损失以“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其中：对联营企业和合营企业的投资收益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净敞口套期收益（损失以“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公允价值变动收益（损失以“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资产处置收益（损失以“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4384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38200" y="3729990"/>
            <a:ext cx="2545080" cy="1200150"/>
            <a:chOff x="2179132" y="2447062"/>
            <a:chExt cx="2545268" cy="1200382"/>
          </a:xfrm>
        </p:grpSpPr>
        <p:sp>
          <p:nvSpPr>
            <p:cNvPr id="7" name="矩形 6"/>
            <p:cNvSpPr/>
            <p:nvPr/>
          </p:nvSpPr>
          <p:spPr>
            <a:xfrm>
              <a:off x="2179132" y="2447062"/>
              <a:ext cx="2545268" cy="1200382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资产减值损失</a:t>
              </a:r>
            </a:p>
            <a:p>
              <a:pPr marL="285750" indent="-285750" defTabSz="914400">
                <a:lnSpc>
                  <a:spcPct val="150000"/>
                </a:lnSpc>
                <a:buClr>
                  <a:srgbClr val="084CA1"/>
                </a:buClr>
                <a:buFont typeface="Wingdings" panose="05000000000000000000" pitchFamily="2" charset="2"/>
                <a:buChar char="p"/>
              </a:pP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“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资产减值损失</a:t>
              </a: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”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科目的发生额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274382" y="2827950"/>
              <a:ext cx="1272634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</p:cxnSp>
      </p:grpSp>
      <p:grpSp>
        <p:nvGrpSpPr>
          <p:cNvPr id="9" name="组合 8"/>
          <p:cNvGrpSpPr/>
          <p:nvPr/>
        </p:nvGrpSpPr>
        <p:grpSpPr>
          <a:xfrm>
            <a:off x="1946107" y="3333731"/>
            <a:ext cx="2925146" cy="474336"/>
            <a:chOff x="3127375" y="2533013"/>
            <a:chExt cx="2665458" cy="474280"/>
          </a:xfrm>
        </p:grpSpPr>
        <p:sp>
          <p:nvSpPr>
            <p:cNvPr id="10" name="矩形 9"/>
            <p:cNvSpPr/>
            <p:nvPr/>
          </p:nvSpPr>
          <p:spPr bwMode="auto">
            <a:xfrm>
              <a:off x="4761866" y="2533013"/>
              <a:ext cx="1030967" cy="193016"/>
            </a:xfrm>
            <a:prstGeom prst="rect">
              <a:avLst/>
            </a:prstGeom>
            <a:noFill/>
            <a:ln w="28575"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  <p:cxnSp>
          <p:nvCxnSpPr>
            <p:cNvPr id="11" name="直接连接符 10"/>
            <p:cNvCxnSpPr>
              <a:stCxn id="10" idx="1"/>
            </p:cNvCxnSpPr>
            <p:nvPr/>
          </p:nvCxnSpPr>
          <p:spPr>
            <a:xfrm flipH="1">
              <a:off x="3222533" y="2629521"/>
              <a:ext cx="1539333" cy="21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cxnSp>
          <p:nvCxnSpPr>
            <p:cNvPr id="12" name="直接连接符 11"/>
            <p:cNvCxnSpPr/>
            <p:nvPr/>
          </p:nvCxnSpPr>
          <p:spPr>
            <a:xfrm flipH="1">
              <a:off x="3219720" y="2638425"/>
              <a:ext cx="2811" cy="32316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sp>
          <p:nvSpPr>
            <p:cNvPr id="13" name="椭圆 12"/>
            <p:cNvSpPr/>
            <p:nvPr/>
          </p:nvSpPr>
          <p:spPr bwMode="auto">
            <a:xfrm>
              <a:off x="3127375" y="2822602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1748517"/>
              </p:ext>
            </p:extLst>
          </p:nvPr>
        </p:nvGraphicFramePr>
        <p:xfrm>
          <a:off x="3475990" y="1091443"/>
          <a:ext cx="5346700" cy="4011930"/>
        </p:xfrm>
        <a:graphic>
          <a:graphicData uri="http://schemas.openxmlformats.org/drawingml/2006/table">
            <a:tbl>
              <a:tblPr/>
              <a:tblGrid>
                <a:gridCol w="3686175"/>
                <a:gridCol w="927100"/>
                <a:gridCol w="733425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上年金额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一、营业收入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减：营业成本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税金及附加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销售费用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管理费用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研发费用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财务费用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其中：利息费用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     利息收入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资产减值损失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信用减值损失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加：其他收益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投资收益（损失以“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其中：对联营企业和合营企业的投资收益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净敞口套期收益（损失以“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公允价值变动收益（损失以“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资产处置收益（损失以“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4384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12800" y="2006600"/>
            <a:ext cx="2545080" cy="1200150"/>
            <a:chOff x="2179132" y="2447062"/>
            <a:chExt cx="2545268" cy="1200382"/>
          </a:xfrm>
        </p:grpSpPr>
        <p:sp>
          <p:nvSpPr>
            <p:cNvPr id="7" name="矩形 6"/>
            <p:cNvSpPr/>
            <p:nvPr/>
          </p:nvSpPr>
          <p:spPr>
            <a:xfrm>
              <a:off x="2179132" y="2447062"/>
              <a:ext cx="2545268" cy="1200382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信用</a:t>
              </a: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减值损失</a:t>
              </a:r>
            </a:p>
            <a:p>
              <a:pPr marL="285750" indent="-285750" defTabSz="914400">
                <a:lnSpc>
                  <a:spcPct val="150000"/>
                </a:lnSpc>
                <a:buClr>
                  <a:srgbClr val="084CA1"/>
                </a:buClr>
                <a:buFont typeface="Wingdings" panose="05000000000000000000" pitchFamily="2" charset="2"/>
                <a:buChar char="p"/>
              </a:pP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“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信用减值损失</a:t>
              </a: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”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科目的发生额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274382" y="2827950"/>
              <a:ext cx="1272634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</p:cxnSp>
      </p:grpSp>
      <p:grpSp>
        <p:nvGrpSpPr>
          <p:cNvPr id="9" name="组合 8"/>
          <p:cNvGrpSpPr/>
          <p:nvPr/>
        </p:nvGrpSpPr>
        <p:grpSpPr>
          <a:xfrm>
            <a:off x="1946107" y="3108045"/>
            <a:ext cx="2925146" cy="647293"/>
            <a:chOff x="3127375" y="2078805"/>
            <a:chExt cx="2665458" cy="647224"/>
          </a:xfrm>
        </p:grpSpPr>
        <p:sp>
          <p:nvSpPr>
            <p:cNvPr id="10" name="矩形 9"/>
            <p:cNvSpPr/>
            <p:nvPr/>
          </p:nvSpPr>
          <p:spPr bwMode="auto">
            <a:xfrm>
              <a:off x="4761866" y="2533013"/>
              <a:ext cx="1030967" cy="193016"/>
            </a:xfrm>
            <a:prstGeom prst="rect">
              <a:avLst/>
            </a:prstGeom>
            <a:noFill/>
            <a:ln w="28575"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  <p:cxnSp>
          <p:nvCxnSpPr>
            <p:cNvPr id="11" name="直接连接符 10"/>
            <p:cNvCxnSpPr>
              <a:stCxn id="10" idx="1"/>
            </p:cNvCxnSpPr>
            <p:nvPr/>
          </p:nvCxnSpPr>
          <p:spPr>
            <a:xfrm flipH="1">
              <a:off x="3222533" y="2629521"/>
              <a:ext cx="1539333" cy="21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cxnSp>
          <p:nvCxnSpPr>
            <p:cNvPr id="12" name="直接连接符 11"/>
            <p:cNvCxnSpPr/>
            <p:nvPr/>
          </p:nvCxnSpPr>
          <p:spPr>
            <a:xfrm>
              <a:off x="3219720" y="2171151"/>
              <a:ext cx="1" cy="472963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sp>
          <p:nvSpPr>
            <p:cNvPr id="13" name="椭圆 12"/>
            <p:cNvSpPr/>
            <p:nvPr/>
          </p:nvSpPr>
          <p:spPr bwMode="auto">
            <a:xfrm>
              <a:off x="3127375" y="2078805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</p:grpSp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109778"/>
              </p:ext>
            </p:extLst>
          </p:nvPr>
        </p:nvGraphicFramePr>
        <p:xfrm>
          <a:off x="3475990" y="1091443"/>
          <a:ext cx="5346700" cy="4011930"/>
        </p:xfrm>
        <a:graphic>
          <a:graphicData uri="http://schemas.openxmlformats.org/drawingml/2006/table">
            <a:tbl>
              <a:tblPr/>
              <a:tblGrid>
                <a:gridCol w="3686175"/>
                <a:gridCol w="927100"/>
                <a:gridCol w="733425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上年金额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一、营业收入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减：营业成本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税金及附加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销售费用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管理费用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研发费用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财务费用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其中：利息费用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     利息收入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资产减值损失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信用减值损失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加：其他收益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投资收益（损失以“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其中：对联营企业和合营企业的投资收益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净敞口套期收益（损失以“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公允价值变动收益（损失以“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资产处置收益（损失以“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4384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50195" y="2588260"/>
            <a:ext cx="3104515" cy="831215"/>
            <a:chOff x="2179131" y="2246995"/>
            <a:chExt cx="3104745" cy="830954"/>
          </a:xfrm>
        </p:grpSpPr>
        <p:sp>
          <p:nvSpPr>
            <p:cNvPr id="7" name="矩形 6"/>
            <p:cNvSpPr/>
            <p:nvPr/>
          </p:nvSpPr>
          <p:spPr>
            <a:xfrm>
              <a:off x="2179131" y="2246995"/>
              <a:ext cx="3104745" cy="830954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其他收益</a:t>
              </a:r>
            </a:p>
            <a:p>
              <a:pPr marL="285750" indent="-285750" defTabSz="914400">
                <a:lnSpc>
                  <a:spcPct val="150000"/>
                </a:lnSpc>
                <a:buClr>
                  <a:srgbClr val="084CA1"/>
                </a:buClr>
                <a:buFont typeface="Wingdings" panose="05000000000000000000" pitchFamily="2" charset="2"/>
                <a:buChar char="p"/>
              </a:pP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“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其他收益</a:t>
              </a: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”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科目的发生额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283285" y="2630452"/>
              <a:ext cx="888113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628005"/>
              </p:ext>
            </p:extLst>
          </p:nvPr>
        </p:nvGraphicFramePr>
        <p:xfrm>
          <a:off x="3475990" y="1091443"/>
          <a:ext cx="5346700" cy="4011930"/>
        </p:xfrm>
        <a:graphic>
          <a:graphicData uri="http://schemas.openxmlformats.org/drawingml/2006/table">
            <a:tbl>
              <a:tblPr/>
              <a:tblGrid>
                <a:gridCol w="3686175"/>
                <a:gridCol w="927100"/>
                <a:gridCol w="733425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上年金额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一、营业收入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减：营业成本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税金及附加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销售费用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管理费用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研发费用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财务费用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其中：利息费用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     利息收入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资产减值损失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信用减值损失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加：其他收益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投资收益（损失以“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其中：对联营企业和合营企业的投资收益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净敞口套期收益（损失以“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公允价值变动收益（损失以“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资产处置收益（损失以“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0" name="组合 9"/>
          <p:cNvGrpSpPr/>
          <p:nvPr/>
        </p:nvGrpSpPr>
        <p:grpSpPr>
          <a:xfrm>
            <a:off x="2060406" y="3336645"/>
            <a:ext cx="2714794" cy="647293"/>
            <a:chOff x="3127375" y="2078805"/>
            <a:chExt cx="2473781" cy="647224"/>
          </a:xfrm>
        </p:grpSpPr>
        <p:sp>
          <p:nvSpPr>
            <p:cNvPr id="11" name="矩形 10"/>
            <p:cNvSpPr/>
            <p:nvPr/>
          </p:nvSpPr>
          <p:spPr bwMode="auto">
            <a:xfrm>
              <a:off x="4761867" y="2533013"/>
              <a:ext cx="839289" cy="193016"/>
            </a:xfrm>
            <a:prstGeom prst="rect">
              <a:avLst/>
            </a:prstGeom>
            <a:noFill/>
            <a:ln w="28575"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  <p:cxnSp>
          <p:nvCxnSpPr>
            <p:cNvPr id="12" name="直接连接符 11"/>
            <p:cNvCxnSpPr>
              <a:stCxn id="11" idx="1"/>
            </p:cNvCxnSpPr>
            <p:nvPr/>
          </p:nvCxnSpPr>
          <p:spPr>
            <a:xfrm flipH="1">
              <a:off x="3222534" y="2629521"/>
              <a:ext cx="1539334" cy="21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cxnSp>
          <p:nvCxnSpPr>
            <p:cNvPr id="13" name="直接连接符 12"/>
            <p:cNvCxnSpPr/>
            <p:nvPr/>
          </p:nvCxnSpPr>
          <p:spPr>
            <a:xfrm>
              <a:off x="3219720" y="2171151"/>
              <a:ext cx="1" cy="472963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sp>
          <p:nvSpPr>
            <p:cNvPr id="14" name="椭圆 13"/>
            <p:cNvSpPr/>
            <p:nvPr/>
          </p:nvSpPr>
          <p:spPr bwMode="auto">
            <a:xfrm>
              <a:off x="3127375" y="2078805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384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6545" y="2087293"/>
            <a:ext cx="2929255" cy="1569660"/>
            <a:chOff x="2217140" y="2238169"/>
            <a:chExt cx="3913794" cy="1273249"/>
          </a:xfrm>
        </p:grpSpPr>
        <p:sp>
          <p:nvSpPr>
            <p:cNvPr id="7" name="矩形 6"/>
            <p:cNvSpPr/>
            <p:nvPr/>
          </p:nvSpPr>
          <p:spPr>
            <a:xfrm>
              <a:off x="2217140" y="2238169"/>
              <a:ext cx="3913794" cy="1273249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投资收益</a:t>
              </a:r>
            </a:p>
            <a:p>
              <a:pPr marL="285750" indent="-285750" defTabSz="914400">
                <a:lnSpc>
                  <a:spcPct val="150000"/>
                </a:lnSpc>
                <a:buClr>
                  <a:srgbClr val="084CA1"/>
                </a:buClr>
                <a:buFont typeface="Wingdings" panose="05000000000000000000" pitchFamily="2" charset="2"/>
                <a:buChar char="p"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“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投资收益</a:t>
              </a: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”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科目的发生额，如为投资损失，本项目以 “ － ”号填列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 flipV="1">
              <a:off x="2307055" y="2540250"/>
              <a:ext cx="1159818" cy="2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582226"/>
              </p:ext>
            </p:extLst>
          </p:nvPr>
        </p:nvGraphicFramePr>
        <p:xfrm>
          <a:off x="3475990" y="1091443"/>
          <a:ext cx="5346700" cy="4011930"/>
        </p:xfrm>
        <a:graphic>
          <a:graphicData uri="http://schemas.openxmlformats.org/drawingml/2006/table">
            <a:tbl>
              <a:tblPr/>
              <a:tblGrid>
                <a:gridCol w="3686175"/>
                <a:gridCol w="927100"/>
                <a:gridCol w="733425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上年金额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一、营业收入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减：营业成本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税金及附加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销售费用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管理费用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研发费用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财务费用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其中：利息费用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     利息收入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资产减值损失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信用减值损失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加：其他收益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投资收益（损失以“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其中：对联营企业和合营企业的投资收益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净敞口套期收益（损失以“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公允价值变动收益（损失以“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资产处置收益（损失以“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0" name="组合 9"/>
          <p:cNvGrpSpPr/>
          <p:nvPr/>
        </p:nvGrpSpPr>
        <p:grpSpPr>
          <a:xfrm>
            <a:off x="1908006" y="3552545"/>
            <a:ext cx="2714794" cy="647293"/>
            <a:chOff x="3127375" y="2078805"/>
            <a:chExt cx="2473781" cy="647224"/>
          </a:xfrm>
        </p:grpSpPr>
        <p:sp>
          <p:nvSpPr>
            <p:cNvPr id="11" name="矩形 10"/>
            <p:cNvSpPr/>
            <p:nvPr/>
          </p:nvSpPr>
          <p:spPr bwMode="auto">
            <a:xfrm>
              <a:off x="4761867" y="2533013"/>
              <a:ext cx="839289" cy="193016"/>
            </a:xfrm>
            <a:prstGeom prst="rect">
              <a:avLst/>
            </a:prstGeom>
            <a:noFill/>
            <a:ln w="28575"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  <p:cxnSp>
          <p:nvCxnSpPr>
            <p:cNvPr id="12" name="直接连接符 11"/>
            <p:cNvCxnSpPr>
              <a:stCxn id="11" idx="1"/>
            </p:cNvCxnSpPr>
            <p:nvPr/>
          </p:nvCxnSpPr>
          <p:spPr>
            <a:xfrm flipH="1">
              <a:off x="3222534" y="2629521"/>
              <a:ext cx="1539334" cy="21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cxnSp>
          <p:nvCxnSpPr>
            <p:cNvPr id="13" name="直接连接符 12"/>
            <p:cNvCxnSpPr/>
            <p:nvPr/>
          </p:nvCxnSpPr>
          <p:spPr>
            <a:xfrm>
              <a:off x="3219720" y="2171151"/>
              <a:ext cx="1" cy="472963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sp>
          <p:nvSpPr>
            <p:cNvPr id="14" name="椭圆 13"/>
            <p:cNvSpPr/>
            <p:nvPr/>
          </p:nvSpPr>
          <p:spPr bwMode="auto">
            <a:xfrm>
              <a:off x="3127375" y="2078805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384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6545" y="2533650"/>
            <a:ext cx="2929255" cy="1569660"/>
            <a:chOff x="2217140" y="2238169"/>
            <a:chExt cx="3913794" cy="1273249"/>
          </a:xfrm>
        </p:grpSpPr>
        <p:sp>
          <p:nvSpPr>
            <p:cNvPr id="7" name="矩形 6"/>
            <p:cNvSpPr/>
            <p:nvPr/>
          </p:nvSpPr>
          <p:spPr>
            <a:xfrm>
              <a:off x="2217140" y="2238169"/>
              <a:ext cx="3913794" cy="1273249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净敞口套期收益</a:t>
              </a:r>
            </a:p>
            <a:p>
              <a:pPr marL="285750" indent="-285750" defTabSz="914400">
                <a:lnSpc>
                  <a:spcPct val="150000"/>
                </a:lnSpc>
                <a:buClr>
                  <a:srgbClr val="084CA1"/>
                </a:buClr>
                <a:buFont typeface="Wingdings" panose="05000000000000000000" pitchFamily="2" charset="2"/>
                <a:buChar char="p"/>
              </a:pPr>
              <a:r>
                <a:rPr kumimoji="0" lang="en-US" altLang="zh-CN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“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净敞口套期收益</a:t>
              </a: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”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科目的发生额，如为损失，本项目以 “ － ”号填列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2307055" y="2540252"/>
              <a:ext cx="2063167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632225"/>
              </p:ext>
            </p:extLst>
          </p:nvPr>
        </p:nvGraphicFramePr>
        <p:xfrm>
          <a:off x="3475990" y="1091443"/>
          <a:ext cx="5346700" cy="4011930"/>
        </p:xfrm>
        <a:graphic>
          <a:graphicData uri="http://schemas.openxmlformats.org/drawingml/2006/table">
            <a:tbl>
              <a:tblPr/>
              <a:tblGrid>
                <a:gridCol w="3686175"/>
                <a:gridCol w="927100"/>
                <a:gridCol w="733425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上年金额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一、营业收入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减：营业成本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税金及附加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销售费用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管理费用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研发费用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财务费用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其中：利息费用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     利息收入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资产减值损失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信用减值损失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加：其他收益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投资收益（损失以“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其中：对联营企业和合营企业的投资收益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净敞口套期收益（损失以“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公允价值变动收益（损失以“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资产处置收益（损失以“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0" name="组合 9"/>
          <p:cNvGrpSpPr/>
          <p:nvPr/>
        </p:nvGrpSpPr>
        <p:grpSpPr>
          <a:xfrm>
            <a:off x="1908006" y="3997045"/>
            <a:ext cx="4924594" cy="647293"/>
            <a:chOff x="3127375" y="2078805"/>
            <a:chExt cx="4487400" cy="647224"/>
          </a:xfrm>
        </p:grpSpPr>
        <p:sp>
          <p:nvSpPr>
            <p:cNvPr id="11" name="矩形 10"/>
            <p:cNvSpPr/>
            <p:nvPr/>
          </p:nvSpPr>
          <p:spPr bwMode="auto">
            <a:xfrm>
              <a:off x="4761867" y="2533013"/>
              <a:ext cx="2852908" cy="193016"/>
            </a:xfrm>
            <a:prstGeom prst="rect">
              <a:avLst/>
            </a:prstGeom>
            <a:noFill/>
            <a:ln w="28575"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  <p:cxnSp>
          <p:nvCxnSpPr>
            <p:cNvPr id="12" name="直接连接符 11"/>
            <p:cNvCxnSpPr>
              <a:stCxn id="11" idx="1"/>
            </p:cNvCxnSpPr>
            <p:nvPr/>
          </p:nvCxnSpPr>
          <p:spPr>
            <a:xfrm flipH="1">
              <a:off x="3222536" y="2629521"/>
              <a:ext cx="1539332" cy="21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cxnSp>
          <p:nvCxnSpPr>
            <p:cNvPr id="13" name="直接连接符 12"/>
            <p:cNvCxnSpPr/>
            <p:nvPr/>
          </p:nvCxnSpPr>
          <p:spPr>
            <a:xfrm>
              <a:off x="3219720" y="2171151"/>
              <a:ext cx="1" cy="472963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sp>
          <p:nvSpPr>
            <p:cNvPr id="14" name="椭圆 13"/>
            <p:cNvSpPr/>
            <p:nvPr/>
          </p:nvSpPr>
          <p:spPr bwMode="auto">
            <a:xfrm>
              <a:off x="3127375" y="2078805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384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474304" y="2762250"/>
            <a:ext cx="2922905" cy="1569720"/>
            <a:chOff x="2179132" y="2228010"/>
            <a:chExt cx="2923119" cy="1569492"/>
          </a:xfrm>
        </p:grpSpPr>
        <p:sp>
          <p:nvSpPr>
            <p:cNvPr id="7" name="矩形 6"/>
            <p:cNvSpPr/>
            <p:nvPr/>
          </p:nvSpPr>
          <p:spPr>
            <a:xfrm>
              <a:off x="2179132" y="2228010"/>
              <a:ext cx="2923119" cy="1569492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b="1" dirty="0" smtClean="0">
                  <a:latin typeface="Microsoft YaHei"/>
                  <a:ea typeface="Microsoft YaHei"/>
                  <a:sym typeface="Microsoft YaHei"/>
                </a:rPr>
                <a:t>公允价值变动收益</a:t>
              </a:r>
            </a:p>
            <a:p>
              <a:pPr marL="285750" indent="-285750" defTabSz="914400">
                <a:lnSpc>
                  <a:spcPct val="150000"/>
                </a:lnSpc>
                <a:buClr>
                  <a:srgbClr val="084CA1"/>
                </a:buClr>
                <a:buFont typeface="Wingdings" panose="05000000000000000000" pitchFamily="2" charset="2"/>
                <a:buChar char="p"/>
              </a:pPr>
              <a:r>
                <a:rPr lang="en-US" altLang="zh-CN" sz="1600" dirty="0" smtClean="0">
                  <a:latin typeface="Microsoft YaHei"/>
                  <a:ea typeface="Microsoft YaHei"/>
                  <a:sym typeface="Microsoft YaHei"/>
                </a:rPr>
                <a:t>“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公允价值变动损益</a:t>
              </a: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”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科目的发生额，如为净损失，本项目以 “ － ”号填列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 flipV="1">
              <a:off x="2273119" y="2609590"/>
              <a:ext cx="1766704" cy="1"/>
            </a:xfrm>
            <a:prstGeom prst="line">
              <a:avLst/>
            </a:prstGeom>
            <a:ln w="19050">
              <a:solidFill>
                <a:srgbClr val="084CA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318898"/>
              </p:ext>
            </p:extLst>
          </p:nvPr>
        </p:nvGraphicFramePr>
        <p:xfrm>
          <a:off x="3475990" y="1091443"/>
          <a:ext cx="5346700" cy="401193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3686175"/>
                <a:gridCol w="927100"/>
                <a:gridCol w="733425"/>
              </a:tblGrid>
              <a:tr h="18097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上年金额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一、营业收入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减：营业成本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税金及附加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销售费用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管理费用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研发费用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财务费用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其中：利息费用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     利息收入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资产减值损失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信用减值损失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加：其他收益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投资收益（损失以“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其中：对联营企业和合营企业的投资收益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净敞口套期收益（损失以“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公允价值变动收益（损失以“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  <a:tr h="171450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资产处置收益（损失以“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pSp>
        <p:nvGrpSpPr>
          <p:cNvPr id="10" name="组合 9"/>
          <p:cNvGrpSpPr/>
          <p:nvPr/>
        </p:nvGrpSpPr>
        <p:grpSpPr>
          <a:xfrm>
            <a:off x="1908006" y="4225645"/>
            <a:ext cx="5127794" cy="647293"/>
            <a:chOff x="3127375" y="2078805"/>
            <a:chExt cx="4672560" cy="647224"/>
          </a:xfrm>
        </p:grpSpPr>
        <p:sp>
          <p:nvSpPr>
            <p:cNvPr id="11" name="矩形 10"/>
            <p:cNvSpPr/>
            <p:nvPr/>
          </p:nvSpPr>
          <p:spPr bwMode="auto">
            <a:xfrm>
              <a:off x="4761867" y="2533013"/>
              <a:ext cx="3038068" cy="193016"/>
            </a:xfrm>
            <a:prstGeom prst="rect">
              <a:avLst/>
            </a:prstGeom>
            <a:noFill/>
            <a:ln w="28575">
              <a:solidFill>
                <a:srgbClr val="084CA1"/>
              </a:solidFill>
            </a:ln>
          </p:spPr>
          <p:txBody>
            <a:bodyPr rtlCol="0" anchor="ctr"/>
            <a:lstStyle/>
            <a:p>
              <a:pPr algn="ctr"/>
              <a:endParaRPr lang="zh-CN" altLang="en-US">
                <a:latin typeface="Microsoft YaHei"/>
                <a:ea typeface="Microsoft YaHei"/>
                <a:sym typeface="Microsoft YaHei"/>
              </a:endParaRPr>
            </a:p>
          </p:txBody>
        </p:sp>
        <p:cxnSp>
          <p:nvCxnSpPr>
            <p:cNvPr id="12" name="直接连接符 11"/>
            <p:cNvCxnSpPr>
              <a:stCxn id="11" idx="1"/>
            </p:cNvCxnSpPr>
            <p:nvPr/>
          </p:nvCxnSpPr>
          <p:spPr>
            <a:xfrm flipH="1">
              <a:off x="3222537" y="2629521"/>
              <a:ext cx="1539330" cy="217"/>
            </a:xfrm>
            <a:prstGeom prst="line">
              <a:avLst/>
            </a:prstGeom>
            <a:ln w="19050">
              <a:solidFill>
                <a:srgbClr val="084CA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3219720" y="2171151"/>
              <a:ext cx="1" cy="472963"/>
            </a:xfrm>
            <a:prstGeom prst="line">
              <a:avLst/>
            </a:prstGeom>
            <a:ln w="19050">
              <a:solidFill>
                <a:srgbClr val="084CA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 bwMode="auto">
            <a:xfrm>
              <a:off x="3127375" y="2078805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algn="ctr"/>
              <a:endParaRPr lang="zh-CN" altLang="en-US">
                <a:latin typeface="Microsoft YaHei"/>
                <a:ea typeface="Microsoft YaHei"/>
                <a:sym typeface="Microsoft YaHe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384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38704" y="2979083"/>
            <a:ext cx="2994990" cy="1569660"/>
            <a:chOff x="751510" y="1823383"/>
            <a:chExt cx="2994990" cy="1569660"/>
          </a:xfrm>
        </p:grpSpPr>
        <p:sp>
          <p:nvSpPr>
            <p:cNvPr id="7" name="矩形 6"/>
            <p:cNvSpPr/>
            <p:nvPr/>
          </p:nvSpPr>
          <p:spPr>
            <a:xfrm>
              <a:off x="751510" y="1823383"/>
              <a:ext cx="2994990" cy="1569660"/>
            </a:xfrm>
            <a:prstGeom prst="rect">
              <a:avLst/>
            </a:prstGeom>
            <a:ln w="19050">
              <a:solidFill>
                <a:srgbClr val="084CA1"/>
              </a:solidFill>
              <a:prstDash val="dashDot"/>
            </a:ln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rPr>
                <a:t>资产处置收益</a:t>
              </a:r>
            </a:p>
            <a:p>
              <a:pPr marL="285750" indent="-285750" defTabSz="914400">
                <a:lnSpc>
                  <a:spcPct val="150000"/>
                </a:lnSpc>
                <a:buClr>
                  <a:srgbClr val="084CA1"/>
                </a:buClr>
                <a:buFont typeface="Wingdings" panose="05000000000000000000" pitchFamily="2" charset="2"/>
                <a:buChar char="p"/>
              </a:pP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“资产处置损益”科目的发生额分析填列；如为处置损失，本项目以“</a:t>
              </a:r>
              <a:r>
                <a:rPr lang="en-US" altLang="zh-CN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-”</a:t>
              </a:r>
              <a:r>
                <a:rPr lang="zh-CN" altLang="en-US" sz="1600" kern="0" dirty="0">
                  <a:solidFill>
                    <a:sysClr val="windowText" lastClr="000000"/>
                  </a:solidFill>
                  <a:latin typeface="Microsoft YaHei"/>
                  <a:ea typeface="Microsoft YaHei"/>
                  <a:sym typeface="Microsoft YaHei"/>
                </a:rPr>
                <a:t>号填列。</a:t>
              </a:r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838206" y="2206503"/>
              <a:ext cx="1225450" cy="0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</p:cxnSp>
      </p:grp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947658"/>
              </p:ext>
            </p:extLst>
          </p:nvPr>
        </p:nvGraphicFramePr>
        <p:xfrm>
          <a:off x="3475990" y="1091443"/>
          <a:ext cx="5346700" cy="4011930"/>
        </p:xfrm>
        <a:graphic>
          <a:graphicData uri="http://schemas.openxmlformats.org/drawingml/2006/table">
            <a:tbl>
              <a:tblPr/>
              <a:tblGrid>
                <a:gridCol w="3686175"/>
                <a:gridCol w="927100"/>
                <a:gridCol w="733425"/>
              </a:tblGrid>
              <a:tr h="180975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本期金额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上年金额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一、营业收入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减：营业成本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税金及附加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销售费用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管理费用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研发费用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财务费用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其中：利息费用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     利息收入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资产减值损失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信用减值损失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加：其他收益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投资收益（损失以“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  其中：对联营企业和合营企业的投资收益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净敞口套期收益（损失以“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公允价值变动收益（损失以“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    资产处置收益（损失以“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10" name="组合 9"/>
          <p:cNvGrpSpPr/>
          <p:nvPr/>
        </p:nvGrpSpPr>
        <p:grpSpPr>
          <a:xfrm>
            <a:off x="1908006" y="4441545"/>
            <a:ext cx="4772194" cy="647293"/>
            <a:chOff x="3127375" y="2078805"/>
            <a:chExt cx="4348529" cy="647224"/>
          </a:xfrm>
        </p:grpSpPr>
        <p:sp>
          <p:nvSpPr>
            <p:cNvPr id="11" name="矩形 10"/>
            <p:cNvSpPr/>
            <p:nvPr/>
          </p:nvSpPr>
          <p:spPr bwMode="auto">
            <a:xfrm>
              <a:off x="4761867" y="2533013"/>
              <a:ext cx="2714037" cy="193016"/>
            </a:xfrm>
            <a:prstGeom prst="rect">
              <a:avLst/>
            </a:prstGeom>
            <a:noFill/>
            <a:ln w="28575"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  <p:cxnSp>
          <p:nvCxnSpPr>
            <p:cNvPr id="12" name="直接连接符 11"/>
            <p:cNvCxnSpPr>
              <a:stCxn id="11" idx="1"/>
            </p:cNvCxnSpPr>
            <p:nvPr/>
          </p:nvCxnSpPr>
          <p:spPr>
            <a:xfrm flipH="1">
              <a:off x="3222538" y="2629521"/>
              <a:ext cx="1539329" cy="217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cxnSp>
          <p:nvCxnSpPr>
            <p:cNvPr id="13" name="直接连接符 12"/>
            <p:cNvCxnSpPr/>
            <p:nvPr/>
          </p:nvCxnSpPr>
          <p:spPr>
            <a:xfrm>
              <a:off x="3219720" y="2171151"/>
              <a:ext cx="1" cy="472963"/>
            </a:xfrm>
            <a:prstGeom prst="line">
              <a:avLst/>
            </a:prstGeom>
            <a:noFill/>
            <a:ln w="19050" cap="flat" cmpd="sng" algn="ctr">
              <a:solidFill>
                <a:srgbClr val="084CA1"/>
              </a:solidFill>
              <a:prstDash val="dashDot"/>
              <a:miter lim="800000"/>
            </a:ln>
            <a:effectLst/>
          </p:spPr>
        </p:cxnSp>
        <p:sp>
          <p:nvSpPr>
            <p:cNvPr id="14" name="椭圆 13"/>
            <p:cNvSpPr/>
            <p:nvPr/>
          </p:nvSpPr>
          <p:spPr bwMode="auto">
            <a:xfrm>
              <a:off x="3127375" y="2078805"/>
              <a:ext cx="184691" cy="184691"/>
            </a:xfrm>
            <a:prstGeom prst="ellipse">
              <a:avLst/>
            </a:prstGeom>
            <a:solidFill>
              <a:srgbClr val="084CA1"/>
            </a:solidFill>
            <a:ln>
              <a:solidFill>
                <a:srgbClr val="084CA1"/>
              </a:solidFill>
            </a:ln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Microsoft YaHei"/>
                <a:ea typeface="Microsoft YaHei"/>
                <a:sym typeface="Microsoft YaHe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3841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9"/>
          <p:cNvSpPr txBox="1"/>
          <p:nvPr/>
        </p:nvSpPr>
        <p:spPr>
          <a:xfrm>
            <a:off x="1768938" y="3263296"/>
            <a:ext cx="5905501" cy="530906"/>
          </a:xfrm>
          <a:prstGeom prst="rect">
            <a:avLst/>
          </a:prstGeom>
          <a:noFill/>
        </p:spPr>
        <p:txBody>
          <a:bodyPr wrap="square" lIns="68570" tIns="34286" rIns="68570" bIns="34286" rtlCol="0">
            <a:spAutoFit/>
          </a:bodyPr>
          <a:lstStyle/>
          <a:p>
            <a:pPr algn="ctr"/>
            <a:r>
              <a:rPr lang="zh-CN" altLang="en-US" sz="300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第二部分  财务报表的编制</a:t>
            </a:r>
            <a:endParaRPr lang="zh-CN" altLang="en-US" sz="300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  <p:sp>
        <p:nvSpPr>
          <p:cNvPr id="10" name="文本框 10"/>
          <p:cNvSpPr txBox="1"/>
          <p:nvPr/>
        </p:nvSpPr>
        <p:spPr>
          <a:xfrm>
            <a:off x="3620469" y="3963601"/>
            <a:ext cx="2062116" cy="346241"/>
          </a:xfrm>
          <a:prstGeom prst="rect">
            <a:avLst/>
          </a:prstGeom>
          <a:noFill/>
        </p:spPr>
        <p:txBody>
          <a:bodyPr wrap="square" lIns="68570" tIns="34286" rIns="68570" bIns="34286" rtlCol="0">
            <a:spAutoFit/>
          </a:bodyPr>
          <a:lstStyle/>
          <a:p>
            <a:pPr algn="dist"/>
            <a:r>
              <a:rPr lang="zh-CN" altLang="en-US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主讲教师：</a:t>
            </a:r>
            <a:r>
              <a:rPr lang="en-US" altLang="zh-CN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XX</a:t>
            </a:r>
            <a:r>
              <a:rPr lang="zh-CN" altLang="en-US" sz="180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老师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" y="2"/>
            <a:ext cx="9135428" cy="2942273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1838387" y="3788022"/>
            <a:ext cx="5905501" cy="86864"/>
            <a:chOff x="5182" y="8055"/>
            <a:chExt cx="9270" cy="120"/>
          </a:xfrm>
          <a:solidFill>
            <a:srgbClr val="084CA1"/>
          </a:solidFill>
        </p:grpSpPr>
        <p:cxnSp>
          <p:nvCxnSpPr>
            <p:cNvPr id="17" name="直接连接符 16"/>
            <p:cNvCxnSpPr/>
            <p:nvPr/>
          </p:nvCxnSpPr>
          <p:spPr>
            <a:xfrm>
              <a:off x="5302" y="8115"/>
              <a:ext cx="9150" cy="0"/>
            </a:xfrm>
            <a:prstGeom prst="line">
              <a:avLst/>
            </a:prstGeom>
            <a:grpFill/>
            <a:ln w="635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</p:cxnSp>
        <p:sp>
          <p:nvSpPr>
            <p:cNvPr id="18" name="椭圆 17"/>
            <p:cNvSpPr/>
            <p:nvPr/>
          </p:nvSpPr>
          <p:spPr>
            <a:xfrm flipH="1">
              <a:off x="5182" y="8055"/>
              <a:ext cx="120" cy="120"/>
            </a:xfrm>
            <a:prstGeom prst="ellipse">
              <a:avLst/>
            </a:prstGeom>
            <a:grpFill/>
            <a:ln w="1270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47869">
                <a:defRPr/>
              </a:pPr>
              <a:endParaRPr lang="zh-CN" altLang="en-US" sz="1500" kern="0">
                <a:solidFill>
                  <a:prstClr val="white"/>
                </a:solidFill>
                <a:latin typeface="Arial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14332" y="8055"/>
              <a:ext cx="120" cy="120"/>
            </a:xfrm>
            <a:prstGeom prst="ellipse">
              <a:avLst/>
            </a:prstGeom>
            <a:grpFill/>
            <a:ln w="12700" cap="flat" cmpd="sng" algn="ctr">
              <a:solidFill>
                <a:srgbClr val="084CA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747869">
                <a:defRPr/>
              </a:pPr>
              <a:endParaRPr lang="zh-CN" altLang="en-US" sz="1500" kern="0">
                <a:solidFill>
                  <a:prstClr val="white"/>
                </a:solidFill>
                <a:latin typeface="Arial"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5368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131538"/>
              </p:ext>
            </p:extLst>
          </p:nvPr>
        </p:nvGraphicFramePr>
        <p:xfrm>
          <a:off x="3578225" y="1724660"/>
          <a:ext cx="5346700" cy="1783080"/>
        </p:xfrm>
        <a:graphic>
          <a:graphicData uri="http://schemas.openxmlformats.org/drawingml/2006/table">
            <a:tbl>
              <a:tblPr/>
              <a:tblGrid>
                <a:gridCol w="3803650"/>
                <a:gridCol w="787400"/>
                <a:gridCol w="755650"/>
              </a:tblGrid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二、营业利润（亏损以“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加：营业外收入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减：营业外支出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三、利润总额（亏损总额以“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减：所得税费用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四、净利润（净亏损以“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（一）持续经营净利润（净亏损以“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b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（二）终止经营净利润（净亏损以“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b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b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7" name="组合 6"/>
          <p:cNvGrpSpPr/>
          <p:nvPr/>
        </p:nvGrpSpPr>
        <p:grpSpPr>
          <a:xfrm>
            <a:off x="799465" y="1951355"/>
            <a:ext cx="4224655" cy="1875155"/>
            <a:chOff x="3162" y="3989"/>
            <a:chExt cx="6653" cy="2953"/>
          </a:xfrm>
        </p:grpSpPr>
        <p:grpSp>
          <p:nvGrpSpPr>
            <p:cNvPr id="8" name="组合 7"/>
            <p:cNvGrpSpPr/>
            <p:nvPr/>
          </p:nvGrpSpPr>
          <p:grpSpPr>
            <a:xfrm>
              <a:off x="3162" y="5052"/>
              <a:ext cx="4231" cy="1890"/>
              <a:chOff x="2179132" y="2447062"/>
              <a:chExt cx="2686882" cy="1200587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2179132" y="2447062"/>
                <a:ext cx="2686882" cy="1200587"/>
              </a:xfrm>
              <a:prstGeom prst="rect">
                <a:avLst/>
              </a:prstGeom>
              <a:ln w="19050">
                <a:solidFill>
                  <a:srgbClr val="084CA1"/>
                </a:solidFill>
                <a:prstDash val="dashDot"/>
              </a:ln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Microsoft YaHei"/>
                    <a:ea typeface="Microsoft YaHei"/>
                    <a:sym typeface="Microsoft YaHei"/>
                  </a:rPr>
                  <a:t>营业外收入</a:t>
                </a:r>
              </a:p>
              <a:p>
                <a:pPr marL="285750" indent="-285750" defTabSz="914400">
                  <a:lnSpc>
                    <a:spcPct val="150000"/>
                  </a:lnSpc>
                  <a:buClr>
                    <a:srgbClr val="084CA1"/>
                  </a:buClr>
                  <a:buFont typeface="Wingdings" panose="05000000000000000000" pitchFamily="2" charset="2"/>
                  <a:buChar char="p"/>
                </a:pPr>
                <a:r>
                  <a:rPr kumimoji="0" lang="en-US" altLang="zh-CN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Microsoft YaHei"/>
                    <a:ea typeface="Microsoft YaHei"/>
                    <a:sym typeface="Microsoft YaHei"/>
                  </a:rPr>
                  <a:t>“</a:t>
                </a:r>
                <a:r>
                  <a:rPr lang="zh-CN" altLang="en-US" sz="1600" kern="0" dirty="0">
                    <a:solidFill>
                      <a:sysClr val="windowText" lastClr="000000"/>
                    </a:solidFill>
                    <a:latin typeface="Microsoft YaHei"/>
                    <a:ea typeface="Microsoft YaHei"/>
                    <a:sym typeface="Microsoft YaHei"/>
                  </a:rPr>
                  <a:t>营业外收入</a:t>
                </a:r>
                <a:r>
                  <a:rPr lang="en-US" altLang="zh-CN" sz="1600" kern="0" dirty="0">
                    <a:solidFill>
                      <a:sysClr val="windowText" lastClr="000000"/>
                    </a:solidFill>
                    <a:latin typeface="Microsoft YaHei"/>
                    <a:ea typeface="Microsoft YaHei"/>
                    <a:sym typeface="Microsoft YaHei"/>
                  </a:rPr>
                  <a:t>”</a:t>
                </a:r>
                <a:r>
                  <a:rPr lang="zh-CN" altLang="en-US" sz="1600" kern="0" dirty="0">
                    <a:solidFill>
                      <a:sysClr val="windowText" lastClr="000000"/>
                    </a:solidFill>
                    <a:latin typeface="Microsoft YaHei"/>
                    <a:ea typeface="Microsoft YaHei"/>
                    <a:sym typeface="Microsoft YaHei"/>
                  </a:rPr>
                  <a:t>科目的发生额</a:t>
                </a:r>
              </a:p>
            </p:txBody>
          </p:sp>
          <p:cxnSp>
            <p:nvCxnSpPr>
              <p:cNvPr id="15" name="直接连接符 14"/>
              <p:cNvCxnSpPr/>
              <p:nvPr/>
            </p:nvCxnSpPr>
            <p:spPr>
              <a:xfrm flipV="1">
                <a:off x="2246769" y="2843266"/>
                <a:ext cx="999877" cy="1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9" name="组合 8"/>
            <p:cNvGrpSpPr/>
            <p:nvPr/>
          </p:nvGrpSpPr>
          <p:grpSpPr>
            <a:xfrm>
              <a:off x="4925" y="3989"/>
              <a:ext cx="4890" cy="1207"/>
              <a:chOff x="3127375" y="2533013"/>
              <a:chExt cx="3105153" cy="766349"/>
            </a:xfrm>
          </p:grpSpPr>
          <p:sp>
            <p:nvSpPr>
              <p:cNvPr id="10" name="矩形 9"/>
              <p:cNvSpPr/>
              <p:nvPr/>
            </p:nvSpPr>
            <p:spPr bwMode="auto">
              <a:xfrm>
                <a:off x="5208907" y="2533013"/>
                <a:ext cx="1023621" cy="193016"/>
              </a:xfrm>
              <a:prstGeom prst="rect">
                <a:avLst/>
              </a:prstGeom>
              <a:noFill/>
              <a:ln w="28575">
                <a:solidFill>
                  <a:srgbClr val="084CA1"/>
                </a:solidFill>
              </a:ln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endParaRPr>
              </a:p>
            </p:txBody>
          </p:sp>
          <p:cxnSp>
            <p:nvCxnSpPr>
              <p:cNvPr id="11" name="直接连接符 10"/>
              <p:cNvCxnSpPr>
                <a:stCxn id="10" idx="1"/>
              </p:cNvCxnSpPr>
              <p:nvPr/>
            </p:nvCxnSpPr>
            <p:spPr>
              <a:xfrm flipH="1">
                <a:off x="3369853" y="2629521"/>
                <a:ext cx="1839054" cy="217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dashDot"/>
                <a:miter lim="800000"/>
              </a:ln>
              <a:effectLst/>
            </p:spPr>
          </p:cxnSp>
          <p:cxnSp>
            <p:nvCxnSpPr>
              <p:cNvPr id="12" name="直接连接符 11"/>
              <p:cNvCxnSpPr/>
              <p:nvPr/>
            </p:nvCxnSpPr>
            <p:spPr>
              <a:xfrm>
                <a:off x="3222531" y="2638425"/>
                <a:ext cx="0" cy="570637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dashDot"/>
                <a:miter lim="800000"/>
              </a:ln>
              <a:effectLst/>
            </p:spPr>
          </p:cxnSp>
          <p:sp>
            <p:nvSpPr>
              <p:cNvPr id="13" name="椭圆 12"/>
              <p:cNvSpPr/>
              <p:nvPr/>
            </p:nvSpPr>
            <p:spPr bwMode="auto">
              <a:xfrm>
                <a:off x="3127375" y="3114671"/>
                <a:ext cx="184691" cy="184691"/>
              </a:xfrm>
              <a:prstGeom prst="ellipse">
                <a:avLst/>
              </a:prstGeom>
              <a:solidFill>
                <a:srgbClr val="084CA1"/>
              </a:solidFill>
              <a:ln>
                <a:solidFill>
                  <a:srgbClr val="084CA1"/>
                </a:solidFill>
              </a:ln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endParaRPr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3841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906780" y="2195830"/>
            <a:ext cx="4287520" cy="1875155"/>
            <a:chOff x="3162" y="3989"/>
            <a:chExt cx="6752" cy="2953"/>
          </a:xfrm>
        </p:grpSpPr>
        <p:grpSp>
          <p:nvGrpSpPr>
            <p:cNvPr id="7" name="组合 6"/>
            <p:cNvGrpSpPr/>
            <p:nvPr/>
          </p:nvGrpSpPr>
          <p:grpSpPr>
            <a:xfrm>
              <a:off x="3162" y="5052"/>
              <a:ext cx="4008" cy="1890"/>
              <a:chOff x="2179132" y="2447062"/>
              <a:chExt cx="2545268" cy="1200597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2179132" y="2447062"/>
                <a:ext cx="2545268" cy="1200597"/>
              </a:xfrm>
              <a:prstGeom prst="rect">
                <a:avLst/>
              </a:prstGeom>
              <a:ln w="19050">
                <a:solidFill>
                  <a:srgbClr val="084CA1"/>
                </a:solidFill>
                <a:prstDash val="dashDot"/>
              </a:ln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Microsoft YaHei"/>
                    <a:ea typeface="Microsoft YaHei"/>
                    <a:sym typeface="Microsoft YaHei"/>
                  </a:rPr>
                  <a:t>营业外支出</a:t>
                </a:r>
              </a:p>
              <a:p>
                <a:pPr marL="285750" indent="-285750" defTabSz="914400">
                  <a:lnSpc>
                    <a:spcPct val="150000"/>
                  </a:lnSpc>
                  <a:buClr>
                    <a:srgbClr val="084CA1"/>
                  </a:buClr>
                  <a:buFont typeface="Wingdings" panose="05000000000000000000" pitchFamily="2" charset="2"/>
                  <a:buChar char="p"/>
                </a:pPr>
                <a:r>
                  <a:rPr kumimoji="0" lang="en-US" altLang="zh-CN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Microsoft YaHei"/>
                    <a:ea typeface="Microsoft YaHei"/>
                    <a:sym typeface="Microsoft YaHei"/>
                  </a:rPr>
                  <a:t>“</a:t>
                </a:r>
                <a:r>
                  <a:rPr lang="zh-CN" altLang="en-US" sz="1600" kern="0" dirty="0">
                    <a:solidFill>
                      <a:sysClr val="windowText" lastClr="000000"/>
                    </a:solidFill>
                    <a:latin typeface="Microsoft YaHei"/>
                    <a:ea typeface="Microsoft YaHei"/>
                    <a:sym typeface="Microsoft YaHei"/>
                  </a:rPr>
                  <a:t>营业外支出</a:t>
                </a:r>
                <a:r>
                  <a:rPr lang="en-US" altLang="zh-CN" sz="1600" kern="0" dirty="0">
                    <a:solidFill>
                      <a:sysClr val="windowText" lastClr="000000"/>
                    </a:solidFill>
                    <a:latin typeface="Microsoft YaHei"/>
                    <a:ea typeface="Microsoft YaHei"/>
                    <a:sym typeface="Microsoft YaHei"/>
                  </a:rPr>
                  <a:t>”</a:t>
                </a:r>
                <a:r>
                  <a:rPr lang="zh-CN" altLang="en-US" sz="1600" kern="0" dirty="0">
                    <a:solidFill>
                      <a:sysClr val="windowText" lastClr="000000"/>
                    </a:solidFill>
                    <a:latin typeface="Microsoft YaHei"/>
                    <a:ea typeface="Microsoft YaHei"/>
                    <a:sym typeface="Microsoft YaHei"/>
                  </a:rPr>
                  <a:t>科目的发生额</a:t>
                </a: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2201041" y="2852756"/>
                <a:ext cx="1039890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8" name="组合 7"/>
            <p:cNvGrpSpPr/>
            <p:nvPr/>
          </p:nvGrpSpPr>
          <p:grpSpPr>
            <a:xfrm>
              <a:off x="4925" y="3989"/>
              <a:ext cx="4989" cy="1207"/>
              <a:chOff x="3127375" y="2533013"/>
              <a:chExt cx="3168017" cy="766349"/>
            </a:xfrm>
          </p:grpSpPr>
          <p:sp>
            <p:nvSpPr>
              <p:cNvPr id="9" name="矩形 8"/>
              <p:cNvSpPr/>
              <p:nvPr/>
            </p:nvSpPr>
            <p:spPr bwMode="auto">
              <a:xfrm>
                <a:off x="4761866" y="2533013"/>
                <a:ext cx="1533526" cy="193016"/>
              </a:xfrm>
              <a:prstGeom prst="rect">
                <a:avLst/>
              </a:prstGeom>
              <a:noFill/>
              <a:ln w="28575">
                <a:solidFill>
                  <a:srgbClr val="084CA1"/>
                </a:solidFill>
              </a:ln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endParaRPr>
              </a:p>
            </p:txBody>
          </p:sp>
          <p:cxnSp>
            <p:nvCxnSpPr>
              <p:cNvPr id="10" name="直接连接符 9"/>
              <p:cNvCxnSpPr>
                <a:stCxn id="9" idx="1"/>
              </p:cNvCxnSpPr>
              <p:nvPr/>
            </p:nvCxnSpPr>
            <p:spPr>
              <a:xfrm flipH="1">
                <a:off x="3222533" y="2629521"/>
                <a:ext cx="1539333" cy="217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dashDot"/>
                <a:miter lim="800000"/>
              </a:ln>
              <a:effectLst/>
            </p:spPr>
          </p:cxnSp>
          <p:cxnSp>
            <p:nvCxnSpPr>
              <p:cNvPr id="11" name="直接连接符 10"/>
              <p:cNvCxnSpPr/>
              <p:nvPr/>
            </p:nvCxnSpPr>
            <p:spPr>
              <a:xfrm>
                <a:off x="3222531" y="2638425"/>
                <a:ext cx="0" cy="570637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dashDot"/>
                <a:miter lim="800000"/>
              </a:ln>
              <a:effectLst/>
            </p:spPr>
          </p:cxnSp>
          <p:sp>
            <p:nvSpPr>
              <p:cNvPr id="12" name="椭圆 11"/>
              <p:cNvSpPr/>
              <p:nvPr/>
            </p:nvSpPr>
            <p:spPr bwMode="auto">
              <a:xfrm>
                <a:off x="3127375" y="3114671"/>
                <a:ext cx="184691" cy="184691"/>
              </a:xfrm>
              <a:prstGeom prst="ellipse">
                <a:avLst/>
              </a:prstGeom>
              <a:solidFill>
                <a:srgbClr val="084CA1"/>
              </a:solidFill>
              <a:ln>
                <a:solidFill>
                  <a:srgbClr val="084CA1"/>
                </a:solidFill>
              </a:ln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endParaRPr>
              </a:p>
            </p:txBody>
          </p:sp>
        </p:grpSp>
      </p:grpSp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7037515"/>
              </p:ext>
            </p:extLst>
          </p:nvPr>
        </p:nvGraphicFramePr>
        <p:xfrm>
          <a:off x="3578225" y="1724660"/>
          <a:ext cx="5346700" cy="1783080"/>
        </p:xfrm>
        <a:graphic>
          <a:graphicData uri="http://schemas.openxmlformats.org/drawingml/2006/table">
            <a:tbl>
              <a:tblPr/>
              <a:tblGrid>
                <a:gridCol w="3803650"/>
                <a:gridCol w="787400"/>
                <a:gridCol w="755650"/>
              </a:tblGrid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二、营业利润（亏损以“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加：营业外收入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减：营业外支出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三、利润总额（亏损总额以“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减：所得税费用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四、净利润（净亏损以“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（一）持续经营净利润（净亏损以“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b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（二）终止经营净利润（净亏损以“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b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b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43841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849630" y="2637155"/>
            <a:ext cx="4243070" cy="1875790"/>
            <a:chOff x="3162" y="3989"/>
            <a:chExt cx="6682" cy="2954"/>
          </a:xfrm>
        </p:grpSpPr>
        <p:grpSp>
          <p:nvGrpSpPr>
            <p:cNvPr id="7" name="组合 6"/>
            <p:cNvGrpSpPr/>
            <p:nvPr/>
          </p:nvGrpSpPr>
          <p:grpSpPr>
            <a:xfrm>
              <a:off x="3162" y="5053"/>
              <a:ext cx="4008" cy="1890"/>
              <a:chOff x="2179132" y="2447062"/>
              <a:chExt cx="2545268" cy="1200329"/>
            </a:xfrm>
          </p:grpSpPr>
          <p:sp>
            <p:nvSpPr>
              <p:cNvPr id="13" name="矩形 12"/>
              <p:cNvSpPr/>
              <p:nvPr/>
            </p:nvSpPr>
            <p:spPr>
              <a:xfrm>
                <a:off x="2179132" y="2447062"/>
                <a:ext cx="2545268" cy="1200329"/>
              </a:xfrm>
              <a:prstGeom prst="rect">
                <a:avLst/>
              </a:prstGeom>
              <a:ln w="19050">
                <a:solidFill>
                  <a:srgbClr val="084CA1"/>
                </a:solidFill>
                <a:prstDash val="dashDot"/>
              </a:ln>
            </p:spPr>
            <p:txBody>
              <a:bodyPr wrap="squar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Microsoft YaHei"/>
                    <a:ea typeface="Microsoft YaHei"/>
                    <a:sym typeface="Microsoft YaHei"/>
                  </a:rPr>
                  <a:t>所得税费用</a:t>
                </a:r>
              </a:p>
              <a:p>
                <a:pPr marL="285750" indent="-285750" defTabSz="914400">
                  <a:lnSpc>
                    <a:spcPct val="150000"/>
                  </a:lnSpc>
                  <a:buClr>
                    <a:srgbClr val="084CA1"/>
                  </a:buClr>
                  <a:buFont typeface="Wingdings" panose="05000000000000000000" pitchFamily="2" charset="2"/>
                  <a:buChar char="p"/>
                </a:pPr>
                <a:r>
                  <a:rPr kumimoji="0" lang="en-US" altLang="zh-CN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Microsoft YaHei"/>
                    <a:ea typeface="Microsoft YaHei"/>
                    <a:sym typeface="Microsoft YaHei"/>
                  </a:rPr>
                  <a:t>“</a:t>
                </a:r>
                <a:r>
                  <a:rPr lang="zh-CN" altLang="en-US" sz="1600" kern="0" dirty="0">
                    <a:solidFill>
                      <a:sysClr val="windowText" lastClr="000000"/>
                    </a:solidFill>
                    <a:latin typeface="Microsoft YaHei"/>
                    <a:ea typeface="Microsoft YaHei"/>
                    <a:sym typeface="Microsoft YaHei"/>
                  </a:rPr>
                  <a:t>所得税费用</a:t>
                </a:r>
                <a:r>
                  <a:rPr lang="en-US" altLang="zh-CN" sz="1600" kern="0" dirty="0">
                    <a:solidFill>
                      <a:sysClr val="windowText" lastClr="000000"/>
                    </a:solidFill>
                    <a:latin typeface="Microsoft YaHei"/>
                    <a:ea typeface="Microsoft YaHei"/>
                    <a:sym typeface="Microsoft YaHei"/>
                  </a:rPr>
                  <a:t>”</a:t>
                </a:r>
                <a:r>
                  <a:rPr lang="zh-CN" altLang="en-US" sz="1600" kern="0" dirty="0">
                    <a:solidFill>
                      <a:sysClr val="windowText" lastClr="000000"/>
                    </a:solidFill>
                    <a:latin typeface="Microsoft YaHei"/>
                    <a:ea typeface="Microsoft YaHei"/>
                    <a:sym typeface="Microsoft YaHei"/>
                  </a:rPr>
                  <a:t>科目的发生额</a:t>
                </a:r>
              </a:p>
            </p:txBody>
          </p:sp>
          <p:cxnSp>
            <p:nvCxnSpPr>
              <p:cNvPr id="14" name="直接连接符 13"/>
              <p:cNvCxnSpPr/>
              <p:nvPr/>
            </p:nvCxnSpPr>
            <p:spPr>
              <a:xfrm>
                <a:off x="2244542" y="2824187"/>
                <a:ext cx="1117683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solid"/>
                <a:miter lim="800000"/>
              </a:ln>
              <a:effectLst/>
            </p:spPr>
          </p:cxnSp>
        </p:grpSp>
        <p:grpSp>
          <p:nvGrpSpPr>
            <p:cNvPr id="8" name="组合 7"/>
            <p:cNvGrpSpPr/>
            <p:nvPr/>
          </p:nvGrpSpPr>
          <p:grpSpPr>
            <a:xfrm>
              <a:off x="4925" y="3989"/>
              <a:ext cx="4919" cy="1207"/>
              <a:chOff x="3127375" y="2533013"/>
              <a:chExt cx="3123567" cy="766350"/>
            </a:xfrm>
          </p:grpSpPr>
          <p:sp>
            <p:nvSpPr>
              <p:cNvPr id="9" name="矩形 8"/>
              <p:cNvSpPr/>
              <p:nvPr/>
            </p:nvSpPr>
            <p:spPr bwMode="auto">
              <a:xfrm>
                <a:off x="4761866" y="2533013"/>
                <a:ext cx="1489076" cy="193016"/>
              </a:xfrm>
              <a:prstGeom prst="rect">
                <a:avLst/>
              </a:prstGeom>
              <a:noFill/>
              <a:ln w="28575">
                <a:solidFill>
                  <a:srgbClr val="084CA1"/>
                </a:solidFill>
              </a:ln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endParaRPr>
              </a:p>
            </p:txBody>
          </p:sp>
          <p:cxnSp>
            <p:nvCxnSpPr>
              <p:cNvPr id="10" name="直接连接符 9"/>
              <p:cNvCxnSpPr>
                <a:stCxn id="9" idx="1"/>
              </p:cNvCxnSpPr>
              <p:nvPr/>
            </p:nvCxnSpPr>
            <p:spPr>
              <a:xfrm flipH="1">
                <a:off x="3222533" y="2629521"/>
                <a:ext cx="1539333" cy="217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dashDot"/>
                <a:miter lim="800000"/>
              </a:ln>
              <a:effectLst/>
            </p:spPr>
          </p:cxnSp>
          <p:cxnSp>
            <p:nvCxnSpPr>
              <p:cNvPr id="11" name="直接连接符 10"/>
              <p:cNvCxnSpPr/>
              <p:nvPr/>
            </p:nvCxnSpPr>
            <p:spPr>
              <a:xfrm>
                <a:off x="3222531" y="2638425"/>
                <a:ext cx="0" cy="570637"/>
              </a:xfrm>
              <a:prstGeom prst="line">
                <a:avLst/>
              </a:prstGeom>
              <a:noFill/>
              <a:ln w="19050" cap="flat" cmpd="sng" algn="ctr">
                <a:solidFill>
                  <a:srgbClr val="084CA1"/>
                </a:solidFill>
                <a:prstDash val="dashDot"/>
                <a:miter lim="800000"/>
              </a:ln>
              <a:effectLst/>
            </p:spPr>
          </p:cxnSp>
          <p:sp>
            <p:nvSpPr>
              <p:cNvPr id="12" name="椭圆 11"/>
              <p:cNvSpPr/>
              <p:nvPr/>
            </p:nvSpPr>
            <p:spPr bwMode="auto">
              <a:xfrm>
                <a:off x="3127375" y="3114672"/>
                <a:ext cx="184691" cy="184691"/>
              </a:xfrm>
              <a:prstGeom prst="ellipse">
                <a:avLst/>
              </a:prstGeom>
              <a:solidFill>
                <a:srgbClr val="084CA1"/>
              </a:solidFill>
              <a:ln>
                <a:solidFill>
                  <a:srgbClr val="084CA1"/>
                </a:solidFill>
              </a:ln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Microsoft YaHei"/>
                  <a:ea typeface="Microsoft YaHei"/>
                  <a:sym typeface="Microsoft YaHei"/>
                </a:endParaRPr>
              </a:p>
            </p:txBody>
          </p:sp>
        </p:grpSp>
      </p:grpSp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4126243"/>
              </p:ext>
            </p:extLst>
          </p:nvPr>
        </p:nvGraphicFramePr>
        <p:xfrm>
          <a:off x="3578225" y="1724660"/>
          <a:ext cx="5346700" cy="1783080"/>
        </p:xfrm>
        <a:graphic>
          <a:graphicData uri="http://schemas.openxmlformats.org/drawingml/2006/table">
            <a:tbl>
              <a:tblPr/>
              <a:tblGrid>
                <a:gridCol w="3803650"/>
                <a:gridCol w="787400"/>
                <a:gridCol w="755650"/>
              </a:tblGrid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二、营业利润（亏损以“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加：营业外收入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减：营业外支出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三、利润总额（亏损总额以“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减：所得税费用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四、净利润（净亏损以“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（一）持续经营净利润（净亏损以“</a:t>
                      </a:r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b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ctr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  （二）终止经营净利润（净亏损以“</a:t>
                      </a:r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-”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号填列）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b"/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1pPr>
                      <a:lvl2pPr marL="342851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2pPr>
                      <a:lvl3pPr marL="685703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3pPr>
                      <a:lvl4pPr marL="102855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4pPr>
                      <a:lvl5pPr marL="1371405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5pPr>
                      <a:lvl6pPr marL="1714256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6pPr>
                      <a:lvl7pPr marL="2057108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7pPr>
                      <a:lvl8pPr marL="239995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8pPr>
                      <a:lvl9pPr marL="2742809" algn="l" defTabSz="685703" rtl="0" eaLnBrk="1" latinLnBrk="0" hangingPunct="1">
                        <a:defRPr sz="1400" kern="1200">
                          <a:solidFill>
                            <a:schemeClr val="tx1"/>
                          </a:solidFill>
                          <a:latin typeface="等线"/>
                        </a:defRPr>
                      </a:lvl9pPr>
                    </a:lstStyle>
                    <a:p>
                      <a:pPr algn="l" fontAlgn="b"/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　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b">
                    <a:lnL w="12700" cmpd="sng">
                      <a:solidFill>
                        <a:srgbClr val="ED7D31"/>
                      </a:solidFill>
                    </a:lnL>
                    <a:lnR w="12700" cmpd="sng">
                      <a:solidFill>
                        <a:srgbClr val="ED7D31"/>
                      </a:solidFill>
                    </a:lnR>
                    <a:lnT w="12700" cmpd="sng">
                      <a:solidFill>
                        <a:srgbClr val="ED7D31"/>
                      </a:solidFill>
                    </a:lnT>
                    <a:lnB w="12700" cmpd="sng">
                      <a:solidFill>
                        <a:srgbClr val="ED7D31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438414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41474" y="2059417"/>
            <a:ext cx="5853841" cy="961289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        根据甲公司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2018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年年末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sym typeface="Microsoft YaHei"/>
              </a:rPr>
              <a:t>根据“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损益类科目累计发生额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简表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)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  <a:sym typeface="Microsoft YaHei"/>
              </a:rPr>
              <a:t>”编制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sym typeface="Microsoft YaHei"/>
              </a:rPr>
              <a:t>“利润表”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MH_Other_1"/>
          <p:cNvSpPr/>
          <p:nvPr>
            <p:custDataLst>
              <p:tags r:id="rId6"/>
            </p:custDataLst>
          </p:nvPr>
        </p:nvSpPr>
        <p:spPr>
          <a:xfrm>
            <a:off x="1056702" y="1789889"/>
            <a:ext cx="769545" cy="596517"/>
          </a:xfrm>
          <a:custGeom>
            <a:avLst/>
            <a:gdLst>
              <a:gd name="connsiteX0" fmla="*/ 743029 w 757237"/>
              <a:gd name="connsiteY0" fmla="*/ 463225 h 783577"/>
              <a:gd name="connsiteX1" fmla="*/ 757237 w 757237"/>
              <a:gd name="connsiteY1" fmla="*/ 463225 h 783577"/>
              <a:gd name="connsiteX2" fmla="*/ 757237 w 757237"/>
              <a:gd name="connsiteY2" fmla="*/ 783577 h 783577"/>
              <a:gd name="connsiteX3" fmla="*/ 450056 w 757237"/>
              <a:gd name="connsiteY3" fmla="*/ 783577 h 783577"/>
              <a:gd name="connsiteX4" fmla="*/ 450056 w 757237"/>
              <a:gd name="connsiteY4" fmla="*/ 768874 h 783577"/>
              <a:gd name="connsiteX5" fmla="*/ 743029 w 757237"/>
              <a:gd name="connsiteY5" fmla="*/ 768874 h 783577"/>
              <a:gd name="connsiteX6" fmla="*/ 0 w 757237"/>
              <a:gd name="connsiteY6" fmla="*/ 463225 h 783577"/>
              <a:gd name="connsiteX7" fmla="*/ 14207 w 757237"/>
              <a:gd name="connsiteY7" fmla="*/ 463225 h 783577"/>
              <a:gd name="connsiteX8" fmla="*/ 14207 w 757237"/>
              <a:gd name="connsiteY8" fmla="*/ 768874 h 783577"/>
              <a:gd name="connsiteX9" fmla="*/ 307181 w 757237"/>
              <a:gd name="connsiteY9" fmla="*/ 768874 h 783577"/>
              <a:gd name="connsiteX10" fmla="*/ 307181 w 757237"/>
              <a:gd name="connsiteY10" fmla="*/ 783577 h 783577"/>
              <a:gd name="connsiteX11" fmla="*/ 0 w 757237"/>
              <a:gd name="connsiteY11" fmla="*/ 783577 h 783577"/>
              <a:gd name="connsiteX12" fmla="*/ 450056 w 757237"/>
              <a:gd name="connsiteY12" fmla="*/ 0 h 783577"/>
              <a:gd name="connsiteX13" fmla="*/ 757237 w 757237"/>
              <a:gd name="connsiteY13" fmla="*/ 0 h 783577"/>
              <a:gd name="connsiteX14" fmla="*/ 757237 w 757237"/>
              <a:gd name="connsiteY14" fmla="*/ 320350 h 783577"/>
              <a:gd name="connsiteX15" fmla="*/ 743029 w 757237"/>
              <a:gd name="connsiteY15" fmla="*/ 320350 h 783577"/>
              <a:gd name="connsiteX16" fmla="*/ 743029 w 757237"/>
              <a:gd name="connsiteY16" fmla="*/ 14702 h 783577"/>
              <a:gd name="connsiteX17" fmla="*/ 450056 w 757237"/>
              <a:gd name="connsiteY17" fmla="*/ 14702 h 783577"/>
              <a:gd name="connsiteX18" fmla="*/ 0 w 757237"/>
              <a:gd name="connsiteY18" fmla="*/ 0 h 783577"/>
              <a:gd name="connsiteX19" fmla="*/ 307181 w 757237"/>
              <a:gd name="connsiteY19" fmla="*/ 0 h 783577"/>
              <a:gd name="connsiteX20" fmla="*/ 307181 w 757237"/>
              <a:gd name="connsiteY20" fmla="*/ 14702 h 783577"/>
              <a:gd name="connsiteX21" fmla="*/ 14207 w 757237"/>
              <a:gd name="connsiteY21" fmla="*/ 14702 h 783577"/>
              <a:gd name="connsiteX22" fmla="*/ 14207 w 757237"/>
              <a:gd name="connsiteY22" fmla="*/ 320350 h 783577"/>
              <a:gd name="connsiteX23" fmla="*/ 0 w 757237"/>
              <a:gd name="connsiteY23" fmla="*/ 320350 h 783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57237" h="783577">
                <a:moveTo>
                  <a:pt x="743029" y="463225"/>
                </a:moveTo>
                <a:lnTo>
                  <a:pt x="757237" y="463225"/>
                </a:lnTo>
                <a:lnTo>
                  <a:pt x="757237" y="783577"/>
                </a:lnTo>
                <a:lnTo>
                  <a:pt x="450056" y="783577"/>
                </a:lnTo>
                <a:lnTo>
                  <a:pt x="450056" y="768874"/>
                </a:lnTo>
                <a:lnTo>
                  <a:pt x="743029" y="768874"/>
                </a:lnTo>
                <a:close/>
                <a:moveTo>
                  <a:pt x="0" y="463225"/>
                </a:moveTo>
                <a:lnTo>
                  <a:pt x="14207" y="463225"/>
                </a:lnTo>
                <a:lnTo>
                  <a:pt x="14207" y="768874"/>
                </a:lnTo>
                <a:lnTo>
                  <a:pt x="307181" y="768874"/>
                </a:lnTo>
                <a:lnTo>
                  <a:pt x="307181" y="783577"/>
                </a:lnTo>
                <a:lnTo>
                  <a:pt x="0" y="783577"/>
                </a:lnTo>
                <a:close/>
                <a:moveTo>
                  <a:pt x="450056" y="0"/>
                </a:moveTo>
                <a:lnTo>
                  <a:pt x="757237" y="0"/>
                </a:lnTo>
                <a:lnTo>
                  <a:pt x="757237" y="320350"/>
                </a:lnTo>
                <a:lnTo>
                  <a:pt x="743029" y="320350"/>
                </a:lnTo>
                <a:lnTo>
                  <a:pt x="743029" y="14702"/>
                </a:lnTo>
                <a:lnTo>
                  <a:pt x="450056" y="14702"/>
                </a:lnTo>
                <a:close/>
                <a:moveTo>
                  <a:pt x="0" y="0"/>
                </a:moveTo>
                <a:lnTo>
                  <a:pt x="307181" y="0"/>
                </a:lnTo>
                <a:lnTo>
                  <a:pt x="307181" y="14702"/>
                </a:lnTo>
                <a:lnTo>
                  <a:pt x="14207" y="14702"/>
                </a:lnTo>
                <a:lnTo>
                  <a:pt x="14207" y="320350"/>
                </a:lnTo>
                <a:lnTo>
                  <a:pt x="0" y="320350"/>
                </a:lnTo>
                <a:close/>
              </a:path>
            </a:pathLst>
          </a:custGeom>
          <a:solidFill>
            <a:srgbClr val="00A9B7"/>
          </a:solidFill>
          <a:ln>
            <a:solidFill>
              <a:srgbClr val="084CA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18" name="MH_Other_2"/>
          <p:cNvSpPr/>
          <p:nvPr>
            <p:custDataLst>
              <p:tags r:id="rId7"/>
            </p:custDataLst>
          </p:nvPr>
        </p:nvSpPr>
        <p:spPr>
          <a:xfrm>
            <a:off x="1163181" y="1872168"/>
            <a:ext cx="556588" cy="431960"/>
          </a:xfrm>
          <a:prstGeom prst="rect">
            <a:avLst/>
          </a:prstGeom>
          <a:solidFill>
            <a:srgbClr val="084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ea"/>
              </a:rPr>
              <a:t>例</a:t>
            </a:r>
            <a:endParaRPr lang="zh-CN" altLang="en-US" sz="2000" b="1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  <a:cs typeface="+mn-ea"/>
            </a:endParaRPr>
          </a:p>
        </p:txBody>
      </p:sp>
      <p:sp>
        <p:nvSpPr>
          <p:cNvPr id="19" name="MH_Other_1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026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1553823"/>
              </p:ext>
            </p:extLst>
          </p:nvPr>
        </p:nvGraphicFramePr>
        <p:xfrm>
          <a:off x="135622" y="1490253"/>
          <a:ext cx="4608512" cy="3495402"/>
        </p:xfrm>
        <a:graphic>
          <a:graphicData uri="http://schemas.openxmlformats.org/drawingml/2006/table">
            <a:tbl>
              <a:tblPr/>
              <a:tblGrid>
                <a:gridCol w="1492530"/>
                <a:gridCol w="1557991"/>
                <a:gridCol w="1557991"/>
              </a:tblGrid>
              <a:tr h="169704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科目名称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2018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年度累计发生额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970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借方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贷方</a:t>
                      </a:r>
                    </a:p>
                  </a:txBody>
                  <a:tcPr marL="7378" marR="7378" marT="73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主营业务收入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48 438 000.00</a:t>
                      </a:r>
                    </a:p>
                  </a:txBody>
                  <a:tcPr marL="7378" marR="7378" marT="73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其他业务收入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301 850.00</a:t>
                      </a:r>
                    </a:p>
                  </a:txBody>
                  <a:tcPr marL="7378" marR="7378" marT="73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主营业务成本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27 650 246.00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7378" marR="7378" marT="73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其他业务成本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258 005.00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7378" marR="7378" marT="73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税金及附加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440 320.21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7378" marR="7378" marT="73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销售费用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2 207 276.10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7378" marR="7378" marT="73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管理费用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4 864 561.01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7378" marR="7378" marT="73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885607" y="1130213"/>
            <a:ext cx="34131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损益类科目累计发生额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简表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)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7988848"/>
              </p:ext>
            </p:extLst>
          </p:nvPr>
        </p:nvGraphicFramePr>
        <p:xfrm>
          <a:off x="4888151" y="1495913"/>
          <a:ext cx="4110483" cy="2809875"/>
        </p:xfrm>
        <a:graphic>
          <a:graphicData uri="http://schemas.openxmlformats.org/drawingml/2006/table">
            <a:tbl>
              <a:tblPr/>
              <a:tblGrid>
                <a:gridCol w="2592287"/>
                <a:gridCol w="1518196"/>
              </a:tblGrid>
              <a:tr h="17145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一、营业收入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48 739 850.00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减：营业成本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27 908 251.00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税金及附加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440 320.21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销售费用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2 207 276.10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管理费用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CN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4 864 561.01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研发费用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矩形 11"/>
          <p:cNvSpPr/>
          <p:nvPr/>
        </p:nvSpPr>
        <p:spPr>
          <a:xfrm>
            <a:off x="6377053" y="1130213"/>
            <a:ext cx="1636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利润表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简表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)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643152" y="1828166"/>
            <a:ext cx="5844730" cy="3006224"/>
            <a:chOff x="1615034" y="749423"/>
            <a:chExt cx="5844730" cy="3006224"/>
          </a:xfrm>
        </p:grpSpPr>
        <p:sp>
          <p:nvSpPr>
            <p:cNvPr id="14" name="矩形 13"/>
            <p:cNvSpPr/>
            <p:nvPr/>
          </p:nvSpPr>
          <p:spPr>
            <a:xfrm>
              <a:off x="3131840" y="1024796"/>
              <a:ext cx="1614080" cy="777042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15" name="直接箭头连接符 14"/>
            <p:cNvCxnSpPr>
              <a:stCxn id="14" idx="3"/>
            </p:cNvCxnSpPr>
            <p:nvPr/>
          </p:nvCxnSpPr>
          <p:spPr>
            <a:xfrm flipV="1">
              <a:off x="4745920" y="962761"/>
              <a:ext cx="2706400" cy="450556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527310" y="749423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加</a:t>
              </a:r>
            </a:p>
          </p:txBody>
        </p:sp>
        <p:sp>
          <p:nvSpPr>
            <p:cNvPr id="20" name="矩形 19"/>
            <p:cNvSpPr/>
            <p:nvPr/>
          </p:nvSpPr>
          <p:spPr>
            <a:xfrm>
              <a:off x="1615034" y="1941680"/>
              <a:ext cx="1638362" cy="77408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1" name="直接箭头连接符 20"/>
            <p:cNvCxnSpPr>
              <a:stCxn id="20" idx="3"/>
            </p:cNvCxnSpPr>
            <p:nvPr/>
          </p:nvCxnSpPr>
          <p:spPr>
            <a:xfrm flipV="1">
              <a:off x="3253396" y="1352905"/>
              <a:ext cx="4206368" cy="975818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3401443" y="1840814"/>
              <a:ext cx="44114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加</a:t>
              </a:r>
              <a:endParaRPr lang="zh-CN" altLang="en-US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cxnSp>
          <p:nvCxnSpPr>
            <p:cNvPr id="23" name="直接箭头连接符 22"/>
            <p:cNvCxnSpPr/>
            <p:nvPr/>
          </p:nvCxnSpPr>
          <p:spPr>
            <a:xfrm flipV="1">
              <a:off x="3161888" y="1801838"/>
              <a:ext cx="4295381" cy="1128745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箭头连接符 23"/>
            <p:cNvCxnSpPr/>
            <p:nvPr/>
          </p:nvCxnSpPr>
          <p:spPr>
            <a:xfrm flipV="1">
              <a:off x="3161888" y="2211710"/>
              <a:ext cx="4290432" cy="1187768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 flipV="1">
              <a:off x="3167843" y="2571750"/>
              <a:ext cx="4284477" cy="1183897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3192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2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graphicFrame>
        <p:nvGraphicFramePr>
          <p:cNvPr id="28" name="表格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0889112"/>
              </p:ext>
            </p:extLst>
          </p:nvPr>
        </p:nvGraphicFramePr>
        <p:xfrm>
          <a:off x="135622" y="1422519"/>
          <a:ext cx="4608512" cy="3641150"/>
        </p:xfrm>
        <a:graphic>
          <a:graphicData uri="http://schemas.openxmlformats.org/drawingml/2006/table">
            <a:tbl>
              <a:tblPr/>
              <a:tblGrid>
                <a:gridCol w="1492530"/>
                <a:gridCol w="1557991"/>
                <a:gridCol w="1557991"/>
              </a:tblGrid>
              <a:tr h="169704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科目名称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2018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年度累计发生额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970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借方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贷方</a:t>
                      </a:r>
                    </a:p>
                  </a:txBody>
                  <a:tcPr marL="7378" marR="7378" marT="73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财务费用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1 011 175.30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6 158.90</a:t>
                      </a:r>
                    </a:p>
                  </a:txBody>
                  <a:tcPr marL="7378" marR="7378" marT="73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利息收入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6 158.90</a:t>
                      </a:r>
                    </a:p>
                  </a:txBody>
                  <a:tcPr marL="7378" marR="7378" marT="73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利息费用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524 568.42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7378" marR="7378" marT="73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资产减值损失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30 688.00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投资收益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1 832.00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公允价值变动损益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0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12 800.00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资产处置损益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8 892.00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20 640.00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9" name="矩形 28"/>
          <p:cNvSpPr/>
          <p:nvPr/>
        </p:nvSpPr>
        <p:spPr>
          <a:xfrm>
            <a:off x="885607" y="1062479"/>
            <a:ext cx="34131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损益类科目累计发生额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简表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)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30" name="表格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949606"/>
              </p:ext>
            </p:extLst>
          </p:nvPr>
        </p:nvGraphicFramePr>
        <p:xfrm>
          <a:off x="4888151" y="1428179"/>
          <a:ext cx="4110483" cy="3651885"/>
        </p:xfrm>
        <a:graphic>
          <a:graphicData uri="http://schemas.openxmlformats.org/drawingml/2006/table">
            <a:tbl>
              <a:tblPr/>
              <a:tblGrid>
                <a:gridCol w="2592287"/>
                <a:gridCol w="1518196"/>
              </a:tblGrid>
              <a:tr h="171450"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财务费用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1 005 016.40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其中：利息费用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524 568.42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       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利息收入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6 158.90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资产减值损失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30 688.00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加：其他收益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投资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收益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- 1 832.00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公允价值变动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收益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12 800.00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l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资产处置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收益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11 748.00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1" name="矩形 30"/>
          <p:cNvSpPr/>
          <p:nvPr/>
        </p:nvSpPr>
        <p:spPr>
          <a:xfrm>
            <a:off x="6377053" y="1062479"/>
            <a:ext cx="1636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利润表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简表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)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2" name="直接箭头连接符 31"/>
          <p:cNvCxnSpPr/>
          <p:nvPr/>
        </p:nvCxnSpPr>
        <p:spPr>
          <a:xfrm flipV="1">
            <a:off x="3281116" y="2469729"/>
            <a:ext cx="4415084" cy="602613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>
            <a:off x="4823487" y="2688477"/>
            <a:ext cx="2872713" cy="82558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加号 33"/>
          <p:cNvSpPr/>
          <p:nvPr/>
        </p:nvSpPr>
        <p:spPr>
          <a:xfrm>
            <a:off x="1419798" y="2103840"/>
            <a:ext cx="360040" cy="280499"/>
          </a:xfrm>
          <a:prstGeom prst="mathPl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减号 34"/>
          <p:cNvSpPr/>
          <p:nvPr/>
        </p:nvSpPr>
        <p:spPr>
          <a:xfrm>
            <a:off x="3412100" y="2116621"/>
            <a:ext cx="360040" cy="280499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467884" y="2021347"/>
            <a:ext cx="3384375" cy="4338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 flipV="1">
            <a:off x="4823487" y="1957847"/>
            <a:ext cx="2717956" cy="311763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 flipV="1">
            <a:off x="3160071" y="3266016"/>
            <a:ext cx="4536129" cy="311764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>
            <a:off x="4868268" y="3940958"/>
            <a:ext cx="2827932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>
            <a:off x="4868268" y="4385458"/>
            <a:ext cx="3018432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加号 40"/>
          <p:cNvSpPr/>
          <p:nvPr/>
        </p:nvSpPr>
        <p:spPr>
          <a:xfrm>
            <a:off x="3356100" y="4232507"/>
            <a:ext cx="360040" cy="280499"/>
          </a:xfrm>
          <a:prstGeom prst="mathPl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减号 41"/>
          <p:cNvSpPr/>
          <p:nvPr/>
        </p:nvSpPr>
        <p:spPr>
          <a:xfrm>
            <a:off x="1893797" y="4232508"/>
            <a:ext cx="360040" cy="280499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1581843" y="4155822"/>
            <a:ext cx="3286425" cy="4338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4" name="加号 43"/>
          <p:cNvSpPr/>
          <p:nvPr/>
        </p:nvSpPr>
        <p:spPr>
          <a:xfrm>
            <a:off x="3340091" y="3809426"/>
            <a:ext cx="360040" cy="280499"/>
          </a:xfrm>
          <a:prstGeom prst="mathPl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减号 44"/>
          <p:cNvSpPr/>
          <p:nvPr/>
        </p:nvSpPr>
        <p:spPr>
          <a:xfrm>
            <a:off x="1877788" y="3809427"/>
            <a:ext cx="360040" cy="280499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1565834" y="3694641"/>
            <a:ext cx="3286425" cy="4338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7" name="加号 46"/>
          <p:cNvSpPr/>
          <p:nvPr/>
        </p:nvSpPr>
        <p:spPr>
          <a:xfrm>
            <a:off x="3374075" y="4718579"/>
            <a:ext cx="360040" cy="280499"/>
          </a:xfrm>
          <a:prstGeom prst="mathPl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8" name="减号 47"/>
          <p:cNvSpPr/>
          <p:nvPr/>
        </p:nvSpPr>
        <p:spPr>
          <a:xfrm>
            <a:off x="1911772" y="4718580"/>
            <a:ext cx="360040" cy="280499"/>
          </a:xfrm>
          <a:prstGeom prst="mathMinus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椭圆 48"/>
          <p:cNvSpPr/>
          <p:nvPr/>
        </p:nvSpPr>
        <p:spPr>
          <a:xfrm>
            <a:off x="1599818" y="4641894"/>
            <a:ext cx="3286425" cy="4338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0" name="直接箭头连接符 49"/>
          <p:cNvCxnSpPr/>
          <p:nvPr/>
        </p:nvCxnSpPr>
        <p:spPr>
          <a:xfrm>
            <a:off x="4868268" y="4841620"/>
            <a:ext cx="3018432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20439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5125900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表“上期金额”栏的填列方法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6" name="MH_Other_1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1250774" y="674270"/>
            <a:ext cx="288925" cy="283369"/>
          </a:xfrm>
          <a:custGeom>
            <a:avLst/>
            <a:gdLst>
              <a:gd name="T0" fmla="*/ 88122 w 289560"/>
              <a:gd name="T1" fmla="*/ 199537 h 378262"/>
              <a:gd name="T2" fmla="*/ 176246 w 289560"/>
              <a:gd name="T3" fmla="*/ 288027 h 378262"/>
              <a:gd name="T4" fmla="*/ 88122 w 289560"/>
              <a:gd name="T5" fmla="*/ 376518 h 378262"/>
              <a:gd name="T6" fmla="*/ 0 w 289560"/>
              <a:gd name="T7" fmla="*/ 288027 h 378262"/>
              <a:gd name="T8" fmla="*/ 198906 w 289560"/>
              <a:gd name="T9" fmla="*/ 99768 h 378262"/>
              <a:gd name="T10" fmla="*/ 287028 w 289560"/>
              <a:gd name="T11" fmla="*/ 188259 h 378262"/>
              <a:gd name="T12" fmla="*/ 198906 w 289560"/>
              <a:gd name="T13" fmla="*/ 276749 h 378262"/>
              <a:gd name="T14" fmla="*/ 110783 w 289560"/>
              <a:gd name="T15" fmla="*/ 188259 h 378262"/>
              <a:gd name="T16" fmla="*/ 88122 w 289560"/>
              <a:gd name="T17" fmla="*/ 0 h 378262"/>
              <a:gd name="T18" fmla="*/ 176246 w 289560"/>
              <a:gd name="T19" fmla="*/ 88490 h 378262"/>
              <a:gd name="T20" fmla="*/ 88122 w 289560"/>
              <a:gd name="T21" fmla="*/ 176980 h 378262"/>
              <a:gd name="T22" fmla="*/ 0 w 289560"/>
              <a:gd name="T23" fmla="*/ 88490 h 37826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289560" h="378262">
                <a:moveTo>
                  <a:pt x="88900" y="200462"/>
                </a:moveTo>
                <a:lnTo>
                  <a:pt x="177800" y="289362"/>
                </a:lnTo>
                <a:lnTo>
                  <a:pt x="88900" y="378262"/>
                </a:lnTo>
                <a:lnTo>
                  <a:pt x="0" y="289362"/>
                </a:lnTo>
                <a:lnTo>
                  <a:pt x="88900" y="200462"/>
                </a:lnTo>
                <a:close/>
                <a:moveTo>
                  <a:pt x="200660" y="100231"/>
                </a:moveTo>
                <a:lnTo>
                  <a:pt x="289560" y="189131"/>
                </a:lnTo>
                <a:lnTo>
                  <a:pt x="200660" y="278031"/>
                </a:lnTo>
                <a:lnTo>
                  <a:pt x="111760" y="189131"/>
                </a:lnTo>
                <a:lnTo>
                  <a:pt x="200660" y="100231"/>
                </a:lnTo>
                <a:close/>
                <a:moveTo>
                  <a:pt x="88900" y="0"/>
                </a:moveTo>
                <a:lnTo>
                  <a:pt x="177800" y="88900"/>
                </a:lnTo>
                <a:lnTo>
                  <a:pt x="88900" y="177800"/>
                </a:lnTo>
                <a:lnTo>
                  <a:pt x="0" y="88900"/>
                </a:lnTo>
                <a:lnTo>
                  <a:pt x="88900" y="0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</p:spPr>
        <p:txBody>
          <a:bodyPr lIns="81630" tIns="40815" rIns="81630" bIns="40815" anchor="ctr"/>
          <a:lstStyle/>
          <a:p>
            <a:endParaRPr lang="zh-CN" altLang="en-US">
              <a:solidFill>
                <a:srgbClr val="00B0F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45943" y="649144"/>
            <a:ext cx="612700" cy="352515"/>
          </a:xfrm>
          <a:prstGeom prst="rect">
            <a:avLst/>
          </a:prstGeom>
        </p:spPr>
        <p:txBody>
          <a:bodyPr wrap="none" lIns="74787" tIns="37393" rIns="74787" bIns="37393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srgbClr val="084CA1"/>
                </a:solidFill>
                <a:ea typeface="微软雅黑"/>
                <a:cs typeface="+mn-ea"/>
                <a:sym typeface="+mn-lt"/>
              </a:rPr>
              <a:t>案例</a:t>
            </a:r>
            <a:endParaRPr lang="zh-CN" altLang="zh-CN" sz="1800" b="1" dirty="0">
              <a:solidFill>
                <a:srgbClr val="084CA1"/>
              </a:solidFill>
              <a:ea typeface="微软雅黑"/>
              <a:cs typeface="+mn-ea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292736"/>
              </p:ext>
            </p:extLst>
          </p:nvPr>
        </p:nvGraphicFramePr>
        <p:xfrm>
          <a:off x="135622" y="1490253"/>
          <a:ext cx="4608512" cy="2247416"/>
        </p:xfrm>
        <a:graphic>
          <a:graphicData uri="http://schemas.openxmlformats.org/drawingml/2006/table">
            <a:tbl>
              <a:tblPr/>
              <a:tblGrid>
                <a:gridCol w="1492530"/>
                <a:gridCol w="1557991"/>
                <a:gridCol w="1557991"/>
              </a:tblGrid>
              <a:tr h="169704">
                <a:tc rowSpan="2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科目名称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2018</a:t>
                      </a: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年度累计发生额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16970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借方</a:t>
                      </a:r>
                    </a:p>
                  </a:txBody>
                  <a:tcPr marL="7378" marR="7378" marT="737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0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贷方</a:t>
                      </a:r>
                    </a:p>
                  </a:txBody>
                  <a:tcPr marL="7378" marR="7378" marT="7378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营业外收入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77 570.00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营业外支出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134 620.00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所得税费用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3 094 358.82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9704"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合计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39 701 974.44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ct val="150000"/>
                        </a:lnSpc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48 857 018.90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885607" y="1130213"/>
            <a:ext cx="341311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损益类科目累计发生额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简表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)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7854843"/>
              </p:ext>
            </p:extLst>
          </p:nvPr>
        </p:nvGraphicFramePr>
        <p:xfrm>
          <a:off x="4888151" y="1495908"/>
          <a:ext cx="4110483" cy="3647596"/>
        </p:xfrm>
        <a:graphic>
          <a:graphicData uri="http://schemas.openxmlformats.org/drawingml/2006/table">
            <a:tbl>
              <a:tblPr/>
              <a:tblGrid>
                <a:gridCol w="2592287"/>
                <a:gridCol w="1518196"/>
              </a:tblGrid>
              <a:tr h="333247">
                <a:tc>
                  <a:txBody>
                    <a:bodyPr/>
                    <a:lstStyle/>
                    <a:p>
                      <a:pPr algn="ctr" fontAlgn="ctr">
                        <a:lnSpc>
                          <a:spcPts val="2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2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47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二、营业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利润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ts val="2000"/>
                        </a:lnSpc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12 306 453.28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47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加：营业外收入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ts val="2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77 570.00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47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减：营业外支出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ts val="2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134 620.00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47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三、利润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总额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ts val="2000"/>
                        </a:lnSpc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12 249 403.28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47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减：所得税费用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ts val="2000"/>
                        </a:lnSpc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3 094 358.82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47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四、净</a:t>
                      </a:r>
                      <a:r>
                        <a:rPr lang="zh-CN" alt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利润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楷体" pitchFamily="49" charset="-122"/>
                        <a:ea typeface="楷体" pitchFamily="49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ts val="2000"/>
                        </a:lnSpc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9 155 044.46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373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五、其他综合收益的税后净额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ts val="2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156 750.00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47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六、综合收益总额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lnSpc>
                          <a:spcPts val="2000"/>
                        </a:lnSpc>
                      </a:pPr>
                      <a:r>
                        <a:rPr lang="en-US" altLang="zh-C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9 311 794.46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3247"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七、每股收益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lnSpc>
                          <a:spcPts val="2000"/>
                        </a:lnSpc>
                      </a:pPr>
                      <a:r>
                        <a:rPr lang="zh-CN" alt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矩形 10"/>
          <p:cNvSpPr/>
          <p:nvPr/>
        </p:nvSpPr>
        <p:spPr>
          <a:xfrm>
            <a:off x="6377053" y="1130213"/>
            <a:ext cx="16369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利润表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简表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)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形标注 11"/>
          <p:cNvSpPr/>
          <p:nvPr/>
        </p:nvSpPr>
        <p:spPr>
          <a:xfrm>
            <a:off x="5604149" y="4192568"/>
            <a:ext cx="1935828" cy="794944"/>
          </a:xfrm>
          <a:prstGeom prst="wedgeEllipseCallout">
            <a:avLst>
              <a:gd name="adj1" fmla="val 58774"/>
              <a:gd name="adj2" fmla="val -40861"/>
            </a:avLst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="1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734222" y="4280769"/>
            <a:ext cx="1805755" cy="6463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8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“其他综合收益”科目发生额</a:t>
            </a: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4724573" y="2209800"/>
            <a:ext cx="3149427" cy="4164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3227626" y="2738623"/>
            <a:ext cx="4646374" cy="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>
            <a:off x="3221276" y="3200400"/>
            <a:ext cx="4320167" cy="1333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66580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表格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444344"/>
              </p:ext>
            </p:extLst>
          </p:nvPr>
        </p:nvGraphicFramePr>
        <p:xfrm>
          <a:off x="899591" y="195486"/>
          <a:ext cx="8028891" cy="4958660"/>
        </p:xfrm>
        <a:graphic>
          <a:graphicData uri="http://schemas.openxmlformats.org/drawingml/2006/table">
            <a:tbl>
              <a:tblPr/>
              <a:tblGrid>
                <a:gridCol w="4500499"/>
                <a:gridCol w="1728192"/>
                <a:gridCol w="1800200"/>
              </a:tblGrid>
              <a:tr h="7367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项目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本期金额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上年金额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一、营业收入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48 739 850.00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43 283 348.00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减：营业成本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27 908 251.00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24 853 526.96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税金及附加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440 320.21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276 172.28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销售费用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2 207 276.10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1 568 206.60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管理费用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4 864 561.01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2 777 190.60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财务费用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1 005 016.40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715 526.55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资产减值损失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30 688.00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25 176.00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</a:t>
                      </a:r>
                      <a:r>
                        <a:rPr lang="zh-CN" alt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加：投资</a:t>
                      </a:r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收益（损失以“</a:t>
                      </a:r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-”</a:t>
                      </a:r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号填列）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- 1 832.00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61 710.00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公允价值变动收益（损失以“</a:t>
                      </a:r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-”</a:t>
                      </a:r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号填列）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12 800.00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    资产处置收益（损失以“</a:t>
                      </a:r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-”</a:t>
                      </a:r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号填列）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11 748.00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二、营业利润（亏损以“</a:t>
                      </a:r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-”</a:t>
                      </a:r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号填列）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12 306 453.28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13 129 259.01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加：营业外收入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77 570.00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106 580.00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减：营业外支出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134 620.00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58 280.00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三、利润总额（亏损总额以“</a:t>
                      </a:r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-”</a:t>
                      </a:r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号填列）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12 249 403.28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13 177 559.01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 减：所得税费用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3 094 358.82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3 308 769.75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四、净利润（净亏损以“</a:t>
                      </a:r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-”</a:t>
                      </a:r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号填列）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9 155 044.46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9 868 789.26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五、其他综合收益的税后净额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 </a:t>
                      </a:r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156 750.00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367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六、综合收益总额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9 311 794.46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zh-CN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9 868 789.26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007"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七、每股收益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楷体" pitchFamily="49" charset="-122"/>
                          <a:ea typeface="楷体" pitchFamily="49" charset="-122"/>
                        </a:rPr>
                        <a:t>　</a:t>
                      </a:r>
                    </a:p>
                  </a:txBody>
                  <a:tcPr marL="4093" marR="4093" marT="409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矩形 17"/>
          <p:cNvSpPr/>
          <p:nvPr/>
        </p:nvSpPr>
        <p:spPr>
          <a:xfrm>
            <a:off x="247246" y="1845840"/>
            <a:ext cx="5760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利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润</a:t>
            </a:r>
            <a:endParaRPr lang="en-US" altLang="zh-CN" sz="2000" dirty="0" smtClean="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表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(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简表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)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112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8948824">
            <a:off x="1876435" y="69803"/>
            <a:ext cx="4268390" cy="3862089"/>
          </a:xfrm>
          <a:prstGeom prst="triangle">
            <a:avLst/>
          </a:prstGeom>
          <a:solidFill>
            <a:srgbClr val="084CA1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7636959">
            <a:off x="1973331" y="276494"/>
            <a:ext cx="3647489" cy="3660041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8" name="等腰三角形 7"/>
          <p:cNvSpPr/>
          <p:nvPr/>
        </p:nvSpPr>
        <p:spPr>
          <a:xfrm rot="20206928">
            <a:off x="2113796" y="332144"/>
            <a:ext cx="4042807" cy="3658787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08763" y="1898038"/>
            <a:ext cx="2306000" cy="700184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40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sp>
        <p:nvSpPr>
          <p:cNvPr id="10" name="矩形 9"/>
          <p:cNvSpPr/>
          <p:nvPr/>
        </p:nvSpPr>
        <p:spPr>
          <a:xfrm>
            <a:off x="3119715" y="2546135"/>
            <a:ext cx="2975542" cy="346241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18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THANKS FOR WATCHING</a:t>
            </a:r>
            <a:endParaRPr lang="zh-CN" altLang="en-US" sz="1800" b="1" spc="113" dirty="0">
              <a:ln w="11430"/>
              <a:solidFill>
                <a:srgbClr val="F8F8F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0321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前凸带形 1"/>
          <p:cNvSpPr/>
          <p:nvPr/>
        </p:nvSpPr>
        <p:spPr>
          <a:xfrm>
            <a:off x="576741" y="0"/>
            <a:ext cx="8261033" cy="735330"/>
          </a:xfrm>
          <a:prstGeom prst="ribbon">
            <a:avLst/>
          </a:prstGeom>
          <a:solidFill>
            <a:srgbClr val="084CA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64" tIns="34284" rIns="68564" bIns="34284" spcCol="0" rtlCol="0" anchor="ctr"/>
          <a:lstStyle/>
          <a:p>
            <a:pPr algn="ctr" defTabSz="513801"/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0" name="TextBox 7"/>
          <p:cNvSpPr>
            <a:spLocks noChangeArrowheads="1"/>
          </p:cNvSpPr>
          <p:nvPr/>
        </p:nvSpPr>
        <p:spPr bwMode="auto">
          <a:xfrm>
            <a:off x="2660811" y="150413"/>
            <a:ext cx="3997643" cy="62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66DC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 lIns="68564" tIns="34284" rIns="68564" bIns="34284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defTabSz="513801">
              <a:lnSpc>
                <a:spcPct val="150000"/>
              </a:lnSpc>
            </a:pPr>
            <a:r>
              <a:rPr lang="zh-CN" altLang="en-US" sz="24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cs typeface="+mn-ea"/>
                <a:sym typeface="+mn-lt"/>
              </a:rPr>
              <a:t>《初级财务会计》</a:t>
            </a:r>
          </a:p>
        </p:txBody>
      </p:sp>
      <p:sp>
        <p:nvSpPr>
          <p:cNvPr id="96" name="ïṣḻíďê"/>
          <p:cNvSpPr txBox="1"/>
          <p:nvPr/>
        </p:nvSpPr>
        <p:spPr bwMode="auto">
          <a:xfrm>
            <a:off x="5449451" y="1640053"/>
            <a:ext cx="1985139" cy="438569"/>
          </a:xfrm>
          <a:prstGeom prst="rect">
            <a:avLst/>
          </a:prstGeom>
          <a:noFill/>
        </p:spPr>
        <p:txBody>
          <a:bodyPr wrap="none" lIns="68570" tIns="34284" rIns="68570" bIns="34284" rtlCol="0">
            <a:spAutoFit/>
          </a:bodyPr>
          <a:lstStyle>
            <a:defPPr>
              <a:defRPr lang="zh-CN"/>
            </a:defPPr>
          </a:lstStyle>
          <a:p>
            <a:pPr defTabSz="513801"/>
            <a:r>
              <a:rPr lang="zh-CN" alt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利润表的编制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251578" y="1640053"/>
            <a:ext cx="2600692" cy="438569"/>
          </a:xfrm>
          <a:prstGeom prst="rect">
            <a:avLst/>
          </a:prstGeom>
          <a:noFill/>
        </p:spPr>
        <p:txBody>
          <a:bodyPr wrap="none" lIns="68570" tIns="34284" rIns="68570" bIns="34284" rtlCol="0">
            <a:spAutoFit/>
          </a:bodyPr>
          <a:lstStyle/>
          <a:p>
            <a:pPr defTabSz="513801"/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资产负债表的编制</a:t>
            </a:r>
          </a:p>
        </p:txBody>
      </p:sp>
      <p:sp>
        <p:nvSpPr>
          <p:cNvPr id="44" name="ïṧļiḓé"/>
          <p:cNvSpPr txBox="1"/>
          <p:nvPr/>
        </p:nvSpPr>
        <p:spPr bwMode="auto">
          <a:xfrm>
            <a:off x="1251578" y="2504002"/>
            <a:ext cx="2946316" cy="438569"/>
          </a:xfrm>
          <a:prstGeom prst="rect">
            <a:avLst/>
          </a:prstGeom>
          <a:noFill/>
        </p:spPr>
        <p:txBody>
          <a:bodyPr wrap="square" lIns="68570" tIns="34284" rIns="68570" bIns="34284" rtlCol="0">
            <a:spAutoFit/>
          </a:bodyPr>
          <a:lstStyle>
            <a:defPPr>
              <a:defRPr lang="zh-CN"/>
            </a:defPPr>
          </a:lstStyle>
          <a:p>
            <a:pPr defTabSz="513801"/>
            <a:r>
              <a:rPr lang="zh-CN" altLang="en-US" sz="2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现金流量表的编制</a:t>
            </a:r>
            <a:endParaRPr lang="zh-CN" altLang="en-US" sz="2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ïṣḻíďê"/>
          <p:cNvSpPr txBox="1"/>
          <p:nvPr/>
        </p:nvSpPr>
        <p:spPr bwMode="auto">
          <a:xfrm>
            <a:off x="1251578" y="3410356"/>
            <a:ext cx="2057242" cy="438572"/>
          </a:xfrm>
          <a:prstGeom prst="rect">
            <a:avLst/>
          </a:prstGeom>
          <a:noFill/>
        </p:spPr>
        <p:txBody>
          <a:bodyPr wrap="square" lIns="68570" tIns="34284" rIns="68570" bIns="34284" rtlCol="0">
            <a:spAutoFit/>
          </a:bodyPr>
          <a:lstStyle>
            <a:defPPr>
              <a:defRPr lang="zh-CN"/>
            </a:defPPr>
          </a:lstStyle>
          <a:p>
            <a:pPr defTabSz="513801"/>
            <a:r>
              <a:rPr lang="zh-CN" altLang="en-US" sz="2400" dirty="0" smtClean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附注</a:t>
            </a:r>
            <a:endParaRPr lang="zh-CN" altLang="en-US" sz="2400" dirty="0">
              <a:solidFill>
                <a:srgbClr val="0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449451" y="2504002"/>
            <a:ext cx="3524021" cy="438569"/>
          </a:xfrm>
          <a:prstGeom prst="rect">
            <a:avLst/>
          </a:prstGeom>
          <a:noFill/>
        </p:spPr>
        <p:txBody>
          <a:bodyPr wrap="none" lIns="68570" tIns="34284" rIns="68570" bIns="34284" rtlCol="0">
            <a:spAutoFit/>
          </a:bodyPr>
          <a:lstStyle/>
          <a:p>
            <a:pPr defTabSz="513801"/>
            <a:r>
              <a:rPr lang="zh-CN" altLang="en-US" sz="2400" dirty="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</a:rPr>
              <a:t>所有者权益变动表的编制</a:t>
            </a:r>
          </a:p>
        </p:txBody>
      </p:sp>
      <p:grpSp>
        <p:nvGrpSpPr>
          <p:cNvPr id="64" name="iṧlîḓê"/>
          <p:cNvGrpSpPr/>
          <p:nvPr/>
        </p:nvGrpSpPr>
        <p:grpSpPr>
          <a:xfrm>
            <a:off x="4667835" y="1550867"/>
            <a:ext cx="633600" cy="633600"/>
            <a:chOff x="4007768" y="4221088"/>
            <a:chExt cx="864096" cy="864096"/>
          </a:xfrm>
        </p:grpSpPr>
        <p:cxnSp>
          <p:nvCxnSpPr>
            <p:cNvPr id="65" name="直接连接符 64"/>
            <p:cNvCxnSpPr/>
            <p:nvPr/>
          </p:nvCxnSpPr>
          <p:spPr>
            <a:xfrm flipH="1">
              <a:off x="4007768" y="4221088"/>
              <a:ext cx="864096" cy="864096"/>
            </a:xfrm>
            <a:prstGeom prst="line">
              <a:avLst/>
            </a:prstGeom>
            <a:solidFill>
              <a:srgbClr val="FFFFFF"/>
            </a:solidFill>
            <a:ln w="3175" cap="flat" cmpd="sng" algn="ctr">
              <a:gradFill>
                <a:gsLst>
                  <a:gs pos="0">
                    <a:srgbClr val="C00000"/>
                  </a:gs>
                  <a:gs pos="58000">
                    <a:srgbClr val="CF1769"/>
                  </a:gs>
                  <a:gs pos="100000">
                    <a:srgbClr val="FF0000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sp>
          <p:nvSpPr>
            <p:cNvPr id="66" name="iSľidè"/>
            <p:cNvSpPr/>
            <p:nvPr/>
          </p:nvSpPr>
          <p:spPr>
            <a:xfrm>
              <a:off x="4121508" y="4334830"/>
              <a:ext cx="636617" cy="636612"/>
            </a:xfrm>
            <a:prstGeom prst="ellipse">
              <a:avLst/>
            </a:prstGeom>
            <a:solidFill>
              <a:srgbClr val="FFFFFF"/>
            </a:solidFill>
            <a:ln w="28575" cap="flat" cmpd="sng" algn="ctr">
              <a:gradFill>
                <a:gsLst>
                  <a:gs pos="0">
                    <a:srgbClr val="C00000"/>
                  </a:gs>
                  <a:gs pos="58000">
                    <a:srgbClr val="CF1769"/>
                  </a:gs>
                  <a:gs pos="100000">
                    <a:srgbClr val="FF0000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wrap="none" anchor="ctr">
              <a:noAutofit/>
            </a:bodyPr>
            <a:lstStyle/>
            <a:p>
              <a:pPr marL="138148" indent="-138148" algn="ctr" defTabSz="56038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2</a:t>
              </a:r>
            </a:p>
          </p:txBody>
        </p:sp>
      </p:grpSp>
      <p:grpSp>
        <p:nvGrpSpPr>
          <p:cNvPr id="79" name="îṧ1íḑe"/>
          <p:cNvGrpSpPr/>
          <p:nvPr/>
        </p:nvGrpSpPr>
        <p:grpSpPr>
          <a:xfrm>
            <a:off x="4667835" y="2436134"/>
            <a:ext cx="633600" cy="633600"/>
            <a:chOff x="4007768" y="4221088"/>
            <a:chExt cx="864096" cy="864096"/>
          </a:xfrm>
        </p:grpSpPr>
        <p:cxnSp>
          <p:nvCxnSpPr>
            <p:cNvPr id="80" name="直接连接符 79"/>
            <p:cNvCxnSpPr/>
            <p:nvPr/>
          </p:nvCxnSpPr>
          <p:spPr>
            <a:xfrm flipH="1">
              <a:off x="4007768" y="4221088"/>
              <a:ext cx="864096" cy="864096"/>
            </a:xfrm>
            <a:prstGeom prst="line">
              <a:avLst/>
            </a:prstGeom>
            <a:solidFill>
              <a:srgbClr val="FFFFFF"/>
            </a:solidFill>
            <a:ln w="3175" cap="flat" cmpd="sng" algn="ctr">
              <a:gradFill>
                <a:gsLst>
                  <a:gs pos="0">
                    <a:srgbClr val="066DCA"/>
                  </a:gs>
                  <a:gs pos="58000">
                    <a:srgbClr val="00A4E6"/>
                  </a:gs>
                  <a:gs pos="100000">
                    <a:srgbClr val="00B0D3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sp>
          <p:nvSpPr>
            <p:cNvPr id="81" name="isḷíḋè"/>
            <p:cNvSpPr/>
            <p:nvPr/>
          </p:nvSpPr>
          <p:spPr>
            <a:xfrm>
              <a:off x="4121508" y="4334830"/>
              <a:ext cx="636617" cy="636612"/>
            </a:xfrm>
            <a:prstGeom prst="ellipse">
              <a:avLst/>
            </a:prstGeom>
            <a:solidFill>
              <a:srgbClr val="FFFFFF"/>
            </a:solidFill>
            <a:ln w="28575" cap="flat" cmpd="sng" algn="ctr">
              <a:gradFill>
                <a:gsLst>
                  <a:gs pos="0">
                    <a:srgbClr val="066DCA"/>
                  </a:gs>
                  <a:gs pos="58000">
                    <a:srgbClr val="00A4E6"/>
                  </a:gs>
                  <a:gs pos="100000">
                    <a:srgbClr val="00B0D3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wrap="none" anchor="ctr">
              <a:noAutofit/>
            </a:bodyPr>
            <a:lstStyle/>
            <a:p>
              <a:pPr marL="138148" indent="-138148" algn="ctr" defTabSz="56038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2" name="îṧ1íḑe"/>
          <p:cNvGrpSpPr/>
          <p:nvPr/>
        </p:nvGrpSpPr>
        <p:grpSpPr>
          <a:xfrm>
            <a:off x="523577" y="2436134"/>
            <a:ext cx="633600" cy="633600"/>
            <a:chOff x="4007768" y="4221088"/>
            <a:chExt cx="864096" cy="864096"/>
          </a:xfrm>
        </p:grpSpPr>
        <p:cxnSp>
          <p:nvCxnSpPr>
            <p:cNvPr id="83" name="直接连接符 82"/>
            <p:cNvCxnSpPr/>
            <p:nvPr/>
          </p:nvCxnSpPr>
          <p:spPr>
            <a:xfrm flipH="1">
              <a:off x="4007768" y="4221088"/>
              <a:ext cx="864096" cy="864096"/>
            </a:xfrm>
            <a:prstGeom prst="line">
              <a:avLst/>
            </a:prstGeom>
            <a:solidFill>
              <a:srgbClr val="FFFFFF"/>
            </a:solidFill>
            <a:ln w="3175" cap="flat" cmpd="sng" algn="ctr">
              <a:gradFill>
                <a:gsLst>
                  <a:gs pos="0">
                    <a:srgbClr val="066DCA"/>
                  </a:gs>
                  <a:gs pos="58000">
                    <a:srgbClr val="00A4E6"/>
                  </a:gs>
                  <a:gs pos="100000">
                    <a:srgbClr val="00B0D3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sp>
          <p:nvSpPr>
            <p:cNvPr id="84" name="isḷíḋè"/>
            <p:cNvSpPr/>
            <p:nvPr/>
          </p:nvSpPr>
          <p:spPr>
            <a:xfrm>
              <a:off x="4121508" y="4334830"/>
              <a:ext cx="636617" cy="636612"/>
            </a:xfrm>
            <a:prstGeom prst="ellipse">
              <a:avLst/>
            </a:prstGeom>
            <a:solidFill>
              <a:srgbClr val="FFFFFF"/>
            </a:solidFill>
            <a:ln w="28575" cap="flat" cmpd="sng" algn="ctr">
              <a:gradFill>
                <a:gsLst>
                  <a:gs pos="0">
                    <a:srgbClr val="066DCA"/>
                  </a:gs>
                  <a:gs pos="58000">
                    <a:srgbClr val="00A4E6"/>
                  </a:gs>
                  <a:gs pos="100000">
                    <a:srgbClr val="00B0D3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wrap="none" anchor="ctr">
              <a:noAutofit/>
            </a:bodyPr>
            <a:lstStyle/>
            <a:p>
              <a:pPr marL="138148" indent="-138148" algn="ctr" defTabSz="56038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5" name="îṧ1íḑe"/>
          <p:cNvGrpSpPr/>
          <p:nvPr/>
        </p:nvGrpSpPr>
        <p:grpSpPr>
          <a:xfrm>
            <a:off x="523577" y="1550867"/>
            <a:ext cx="633600" cy="633600"/>
            <a:chOff x="4007768" y="4221088"/>
            <a:chExt cx="864096" cy="864096"/>
          </a:xfrm>
        </p:grpSpPr>
        <p:cxnSp>
          <p:nvCxnSpPr>
            <p:cNvPr id="86" name="直接连接符 85"/>
            <p:cNvCxnSpPr/>
            <p:nvPr/>
          </p:nvCxnSpPr>
          <p:spPr>
            <a:xfrm flipH="1">
              <a:off x="4007768" y="4221088"/>
              <a:ext cx="864096" cy="864096"/>
            </a:xfrm>
            <a:prstGeom prst="line">
              <a:avLst/>
            </a:prstGeom>
            <a:solidFill>
              <a:srgbClr val="FFFFFF"/>
            </a:solidFill>
            <a:ln w="3175" cap="flat" cmpd="sng" algn="ctr">
              <a:gradFill>
                <a:gsLst>
                  <a:gs pos="0">
                    <a:srgbClr val="066DCA"/>
                  </a:gs>
                  <a:gs pos="58000">
                    <a:srgbClr val="00A4E6"/>
                  </a:gs>
                  <a:gs pos="100000">
                    <a:srgbClr val="00B0D3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sp>
          <p:nvSpPr>
            <p:cNvPr id="87" name="isḷíḋè"/>
            <p:cNvSpPr/>
            <p:nvPr/>
          </p:nvSpPr>
          <p:spPr>
            <a:xfrm>
              <a:off x="4121508" y="4334830"/>
              <a:ext cx="636617" cy="636612"/>
            </a:xfrm>
            <a:prstGeom prst="ellipse">
              <a:avLst/>
            </a:prstGeom>
            <a:solidFill>
              <a:srgbClr val="FFFFFF"/>
            </a:solidFill>
            <a:ln w="28575" cap="flat" cmpd="sng" algn="ctr">
              <a:gradFill>
                <a:gsLst>
                  <a:gs pos="0">
                    <a:srgbClr val="066DCA"/>
                  </a:gs>
                  <a:gs pos="58000">
                    <a:srgbClr val="00A4E6"/>
                  </a:gs>
                  <a:gs pos="100000">
                    <a:srgbClr val="00B0D3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wrap="none" anchor="ctr">
              <a:noAutofit/>
            </a:bodyPr>
            <a:lstStyle/>
            <a:p>
              <a:pPr marL="138148" indent="-138148" algn="ctr" defTabSz="56038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1" name="îṧ1íḑe"/>
          <p:cNvGrpSpPr/>
          <p:nvPr/>
        </p:nvGrpSpPr>
        <p:grpSpPr>
          <a:xfrm>
            <a:off x="523577" y="3342488"/>
            <a:ext cx="633600" cy="633600"/>
            <a:chOff x="4007768" y="4221088"/>
            <a:chExt cx="864096" cy="864096"/>
          </a:xfrm>
        </p:grpSpPr>
        <p:cxnSp>
          <p:nvCxnSpPr>
            <p:cNvPr id="92" name="直接连接符 91"/>
            <p:cNvCxnSpPr/>
            <p:nvPr/>
          </p:nvCxnSpPr>
          <p:spPr>
            <a:xfrm flipH="1">
              <a:off x="4007768" y="4221088"/>
              <a:ext cx="864096" cy="864096"/>
            </a:xfrm>
            <a:prstGeom prst="line">
              <a:avLst/>
            </a:prstGeom>
            <a:solidFill>
              <a:srgbClr val="FFFFFF"/>
            </a:solidFill>
            <a:ln w="3175" cap="flat" cmpd="sng" algn="ctr">
              <a:gradFill>
                <a:gsLst>
                  <a:gs pos="0">
                    <a:srgbClr val="066DCA"/>
                  </a:gs>
                  <a:gs pos="58000">
                    <a:srgbClr val="00A4E6"/>
                  </a:gs>
                  <a:gs pos="100000">
                    <a:srgbClr val="00B0D3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</p:cxnSp>
        <p:sp>
          <p:nvSpPr>
            <p:cNvPr id="93" name="isḷíḋè"/>
            <p:cNvSpPr/>
            <p:nvPr/>
          </p:nvSpPr>
          <p:spPr>
            <a:xfrm>
              <a:off x="4121508" y="4334830"/>
              <a:ext cx="636617" cy="636612"/>
            </a:xfrm>
            <a:prstGeom prst="ellipse">
              <a:avLst/>
            </a:prstGeom>
            <a:solidFill>
              <a:srgbClr val="FFFFFF"/>
            </a:solidFill>
            <a:ln w="28575" cap="flat" cmpd="sng" algn="ctr">
              <a:gradFill>
                <a:gsLst>
                  <a:gs pos="0">
                    <a:srgbClr val="066DCA"/>
                  </a:gs>
                  <a:gs pos="58000">
                    <a:srgbClr val="00A4E6"/>
                  </a:gs>
                  <a:gs pos="100000">
                    <a:srgbClr val="00B0D3"/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txBody>
            <a:bodyPr wrap="none" anchor="ctr">
              <a:noAutofit/>
            </a:bodyPr>
            <a:lstStyle/>
            <a:p>
              <a:pPr marL="138148" indent="-138148" algn="ctr" defTabSz="560382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kern="0" dirty="0">
                  <a:solidFill>
                    <a:prstClr val="black"/>
                  </a:solidFill>
                  <a:latin typeface="微软雅黑" pitchFamily="34" charset="-122"/>
                  <a:ea typeface="微软雅黑" pitchFamily="34" charset="-122"/>
                </a:rPr>
                <a:t>5</a:t>
              </a:r>
              <a:endParaRPr lang="zh-CN" altLang="en-US" sz="2400" kern="0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2378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MH_Others_11"/>
          <p:cNvSpPr txBox="1"/>
          <p:nvPr>
            <p:custDataLst>
              <p:tags r:id="rId2"/>
            </p:custDataLst>
          </p:nvPr>
        </p:nvSpPr>
        <p:spPr>
          <a:xfrm>
            <a:off x="3312980" y="609732"/>
            <a:ext cx="1711779" cy="438581"/>
          </a:xfrm>
          <a:prstGeom prst="rect">
            <a:avLst/>
          </a:prstGeom>
          <a:noFill/>
        </p:spPr>
        <p:txBody>
          <a:bodyPr wrap="square" lIns="68570" tIns="34286" rIns="68570" bIns="34286" rtlCol="0">
            <a:noAutofit/>
          </a:bodyPr>
          <a:lstStyle/>
          <a:p>
            <a:pPr algn="r"/>
            <a:r>
              <a:rPr lang="zh-CN" altLang="en-US" sz="2800" b="1" dirty="0" smtClean="0">
                <a:solidFill>
                  <a:srgbClr val="084CA1"/>
                </a:solidFill>
                <a:latin typeface="微软雅黑"/>
                <a:ea typeface="微软雅黑"/>
              </a:rPr>
              <a:t>单元二</a:t>
            </a:r>
            <a:endParaRPr lang="zh-CN" altLang="en-US" sz="2800" b="1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cxnSp>
        <p:nvCxnSpPr>
          <p:cNvPr id="21" name="MH_Others_12"/>
          <p:cNvCxnSpPr/>
          <p:nvPr>
            <p:custDataLst>
              <p:tags r:id="rId3"/>
            </p:custDataLst>
          </p:nvPr>
        </p:nvCxnSpPr>
        <p:spPr>
          <a:xfrm>
            <a:off x="5045254" y="709914"/>
            <a:ext cx="4478" cy="338398"/>
          </a:xfrm>
          <a:prstGeom prst="line">
            <a:avLst/>
          </a:prstGeom>
          <a:ln w="38100">
            <a:solidFill>
              <a:srgbClr val="084CA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MH_Others_13"/>
          <p:cNvSpPr txBox="1"/>
          <p:nvPr>
            <p:custDataLst>
              <p:tags r:id="rId4"/>
            </p:custDataLst>
          </p:nvPr>
        </p:nvSpPr>
        <p:spPr>
          <a:xfrm>
            <a:off x="5099159" y="597532"/>
            <a:ext cx="4123862" cy="484748"/>
          </a:xfrm>
          <a:prstGeom prst="rect">
            <a:avLst/>
          </a:prstGeom>
          <a:noFill/>
        </p:spPr>
        <p:txBody>
          <a:bodyPr wrap="square" lIns="68570" tIns="34286" rIns="68570" bIns="34286" rtlCol="0">
            <a:noAutofit/>
          </a:bodyPr>
          <a:lstStyle/>
          <a:p>
            <a:r>
              <a:rPr lang="zh-CN" altLang="en-US" sz="2800" b="1" dirty="0">
                <a:solidFill>
                  <a:srgbClr val="084CA1"/>
                </a:solidFill>
                <a:latin typeface="微软雅黑"/>
                <a:ea typeface="微软雅黑"/>
                <a:cs typeface="Arial" panose="020B0604020202020204" pitchFamily="34" charset="0"/>
              </a:rPr>
              <a:t>利润表</a:t>
            </a:r>
            <a:r>
              <a:rPr lang="zh-CN" altLang="en-US" sz="2800" b="1" dirty="0" smtClean="0">
                <a:solidFill>
                  <a:srgbClr val="084CA1"/>
                </a:solidFill>
                <a:latin typeface="微软雅黑"/>
                <a:ea typeface="微软雅黑"/>
                <a:cs typeface="Arial" panose="020B0604020202020204" pitchFamily="34" charset="0"/>
              </a:rPr>
              <a:t>的编制</a:t>
            </a:r>
            <a:endParaRPr lang="zh-CN" altLang="en-US" sz="2800" b="1" dirty="0">
              <a:solidFill>
                <a:srgbClr val="084CA1"/>
              </a:solidFill>
              <a:latin typeface="微软雅黑"/>
              <a:ea typeface="微软雅黑"/>
              <a:cs typeface="Arial" panose="020B0604020202020204" pitchFamily="34" charset="0"/>
            </a:endParaRPr>
          </a:p>
        </p:txBody>
      </p:sp>
      <p:sp>
        <p:nvSpPr>
          <p:cNvPr id="26" name="MH_Number_1">
            <a:hlinkClick r:id="rId18" action="ppaction://hlinksldjump"/>
          </p:cNvPr>
          <p:cNvSpPr txBox="1"/>
          <p:nvPr>
            <p:custDataLst>
              <p:tags r:id="rId5"/>
            </p:custDataLst>
          </p:nvPr>
        </p:nvSpPr>
        <p:spPr>
          <a:xfrm>
            <a:off x="4135561" y="1715124"/>
            <a:ext cx="504831" cy="40820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000" b="1">
                <a:latin typeface="微软雅黑" pitchFamily="34" charset="-122"/>
                <a:ea typeface="微软雅黑" pitchFamily="34" charset="-122"/>
              </a:rPr>
              <a:t>01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MH_Entry_1">
            <a:hlinkClick r:id="rId18" action="ppaction://hlinksldjump"/>
          </p:cNvPr>
          <p:cNvSpPr txBox="1"/>
          <p:nvPr>
            <p:custDataLst>
              <p:tags r:id="rId6"/>
            </p:custDataLst>
          </p:nvPr>
        </p:nvSpPr>
        <p:spPr>
          <a:xfrm>
            <a:off x="4906307" y="1638471"/>
            <a:ext cx="3041752" cy="54790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pPr algn="just"/>
            <a:r>
              <a:rPr lang="zh-CN" altLang="en-US" sz="2000" spc="150" dirty="0" smtClean="0">
                <a:latin typeface="微软雅黑" pitchFamily="34" charset="-122"/>
                <a:ea typeface="微软雅黑" pitchFamily="34" charset="-122"/>
                <a:sym typeface="Microsoft YaHei"/>
              </a:rPr>
              <a:t>利润表概述</a:t>
            </a:r>
            <a:endParaRPr lang="en-US" altLang="zh-CN" sz="2000" spc="150" dirty="0">
              <a:latin typeface="微软雅黑" pitchFamily="34" charset="-122"/>
              <a:ea typeface="微软雅黑" pitchFamily="34" charset="-122"/>
              <a:sym typeface="Microsoft YaHei"/>
            </a:endParaRPr>
          </a:p>
        </p:txBody>
      </p:sp>
      <p:sp>
        <p:nvSpPr>
          <p:cNvPr id="29" name="MH_Number_2">
            <a:hlinkClick r:id="rId19" action="ppaction://hlinksldjump"/>
          </p:cNvPr>
          <p:cNvSpPr txBox="1"/>
          <p:nvPr>
            <p:custDataLst>
              <p:tags r:id="rId7"/>
            </p:custDataLst>
          </p:nvPr>
        </p:nvSpPr>
        <p:spPr>
          <a:xfrm>
            <a:off x="4135558" y="2263025"/>
            <a:ext cx="504831" cy="40820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zh-CN"/>
            </a:defPPr>
            <a:lvl1pPr algn="ctr">
              <a:defRPr sz="2000">
                <a:solidFill>
                  <a:srgbClr val="00B0F0"/>
                </a:solidFill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r>
              <a:rPr lang="en-US" altLang="zh-CN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02</a:t>
            </a:r>
            <a:endParaRPr lang="zh-CN" altLang="en-US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MH_Entry_2">
            <a:hlinkClick r:id="rId19" action="ppaction://hlinksldjump"/>
          </p:cNvPr>
          <p:cNvSpPr txBox="1"/>
          <p:nvPr>
            <p:custDataLst>
              <p:tags r:id="rId8"/>
            </p:custDataLst>
          </p:nvPr>
        </p:nvSpPr>
        <p:spPr>
          <a:xfrm>
            <a:off x="4906306" y="2186373"/>
            <a:ext cx="3662239" cy="54790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>
            <a:defPPr>
              <a:defRPr lang="zh-CN"/>
            </a:defPPr>
            <a:lvl1pPr>
              <a:defRPr sz="1600">
                <a:solidFill>
                  <a:srgbClr val="333333"/>
                </a:solidFill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</a:lstStyle>
          <a:p>
            <a:r>
              <a:rPr lang="zh-CN" altLang="en-US" sz="2000" spc="150" dirty="0">
                <a:latin typeface="微软雅黑" pitchFamily="34" charset="-122"/>
                <a:ea typeface="微软雅黑" pitchFamily="34" charset="-122"/>
                <a:sym typeface="Microsoft YaHei"/>
              </a:rPr>
              <a:t>利润表</a:t>
            </a:r>
            <a:r>
              <a:rPr lang="zh-CN" altLang="en-US" sz="2000" dirty="0" smtClean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+mn-ea"/>
                <a:sym typeface="Microsoft YaHei"/>
              </a:rPr>
              <a:t>的结构</a:t>
            </a:r>
            <a:endParaRPr lang="zh-CN" altLang="en-US" sz="2000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  <a:cs typeface="+mn-ea"/>
              <a:sym typeface="Microsoft YaHei"/>
            </a:endParaRPr>
          </a:p>
        </p:txBody>
      </p:sp>
      <p:cxnSp>
        <p:nvCxnSpPr>
          <p:cNvPr id="31" name="MH_Others_5"/>
          <p:cNvCxnSpPr/>
          <p:nvPr>
            <p:custDataLst>
              <p:tags r:id="rId9"/>
            </p:custDataLst>
          </p:nvPr>
        </p:nvCxnSpPr>
        <p:spPr>
          <a:xfrm>
            <a:off x="4758525" y="1807192"/>
            <a:ext cx="0" cy="239486"/>
          </a:xfrm>
          <a:prstGeom prst="line">
            <a:avLst/>
          </a:prstGeom>
          <a:ln w="25400">
            <a:solidFill>
              <a:srgbClr val="D1D1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MH_Others_6"/>
          <p:cNvCxnSpPr/>
          <p:nvPr>
            <p:custDataLst>
              <p:tags r:id="rId10"/>
            </p:custDataLst>
          </p:nvPr>
        </p:nvCxnSpPr>
        <p:spPr>
          <a:xfrm>
            <a:off x="4758523" y="2337163"/>
            <a:ext cx="0" cy="239486"/>
          </a:xfrm>
          <a:prstGeom prst="line">
            <a:avLst/>
          </a:prstGeom>
          <a:ln w="25400">
            <a:solidFill>
              <a:srgbClr val="D1D1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MH_Number_1">
            <a:hlinkClick r:id="rId18" action="ppaction://hlinksldjump"/>
          </p:cNvPr>
          <p:cNvSpPr txBox="1"/>
          <p:nvPr>
            <p:custDataLst>
              <p:tags r:id="rId11"/>
            </p:custDataLst>
          </p:nvPr>
        </p:nvSpPr>
        <p:spPr>
          <a:xfrm>
            <a:off x="4135561" y="2811374"/>
            <a:ext cx="504831" cy="40820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altLang="zh-CN" sz="2000" b="1" dirty="0">
                <a:latin typeface="微软雅黑" pitchFamily="34" charset="-122"/>
                <a:ea typeface="微软雅黑" pitchFamily="34" charset="-122"/>
              </a:rPr>
              <a:t>03</a:t>
            </a:r>
            <a:endParaRPr lang="zh-CN" altLang="en-US" sz="20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MH_Entry_1">
            <a:hlinkClick r:id="rId18" action="ppaction://hlinksldjump"/>
          </p:cNvPr>
          <p:cNvSpPr txBox="1"/>
          <p:nvPr>
            <p:custDataLst>
              <p:tags r:id="rId12"/>
            </p:custDataLst>
          </p:nvPr>
        </p:nvSpPr>
        <p:spPr>
          <a:xfrm>
            <a:off x="4906307" y="2734722"/>
            <a:ext cx="3135618" cy="54790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r>
              <a:rPr lang="zh-CN" altLang="en-US" sz="2000" spc="150" dirty="0">
                <a:latin typeface="微软雅黑" pitchFamily="34" charset="-122"/>
                <a:ea typeface="微软雅黑" pitchFamily="34" charset="-122"/>
                <a:sym typeface="Microsoft YaHei"/>
              </a:rPr>
              <a:t>利润表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  <a:cs typeface="+mn-ea"/>
                <a:sym typeface="Microsoft YaHei"/>
              </a:rPr>
              <a:t>的编制</a:t>
            </a:r>
            <a:endParaRPr lang="zh-CN" altLang="en-US" sz="2000" dirty="0">
              <a:latin typeface="微软雅黑" pitchFamily="34" charset="-122"/>
              <a:ea typeface="微软雅黑" pitchFamily="34" charset="-122"/>
              <a:cs typeface="+mn-ea"/>
              <a:sym typeface="Microsoft YaHei"/>
            </a:endParaRPr>
          </a:p>
        </p:txBody>
      </p:sp>
      <p:cxnSp>
        <p:nvCxnSpPr>
          <p:cNvPr id="36" name="MH_Others_5"/>
          <p:cNvCxnSpPr/>
          <p:nvPr>
            <p:custDataLst>
              <p:tags r:id="rId13"/>
            </p:custDataLst>
          </p:nvPr>
        </p:nvCxnSpPr>
        <p:spPr>
          <a:xfrm>
            <a:off x="4758525" y="2903443"/>
            <a:ext cx="0" cy="239486"/>
          </a:xfrm>
          <a:prstGeom prst="line">
            <a:avLst/>
          </a:prstGeom>
          <a:ln w="25400">
            <a:solidFill>
              <a:srgbClr val="D1D1D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MH_Others_10"/>
          <p:cNvSpPr/>
          <p:nvPr>
            <p:custDataLst>
              <p:tags r:id="rId14"/>
            </p:custDataLst>
          </p:nvPr>
        </p:nvSpPr>
        <p:spPr>
          <a:xfrm>
            <a:off x="3917925" y="1132561"/>
            <a:ext cx="5226076" cy="361715"/>
          </a:xfrm>
          <a:custGeom>
            <a:avLst/>
            <a:gdLst>
              <a:gd name="connsiteX0" fmla="*/ 0 w 5609212"/>
              <a:gd name="connsiteY0" fmla="*/ 0 h 504056"/>
              <a:gd name="connsiteX1" fmla="*/ 5609212 w 5609212"/>
              <a:gd name="connsiteY1" fmla="*/ 0 h 504056"/>
              <a:gd name="connsiteX2" fmla="*/ 5609212 w 5609212"/>
              <a:gd name="connsiteY2" fmla="*/ 504056 h 504056"/>
              <a:gd name="connsiteX3" fmla="*/ 0 w 5609212"/>
              <a:gd name="connsiteY3" fmla="*/ 504056 h 504056"/>
              <a:gd name="connsiteX4" fmla="*/ 0 w 5609212"/>
              <a:gd name="connsiteY4" fmla="*/ 0 h 504056"/>
              <a:gd name="connsiteX0-1" fmla="*/ 0 w 5609212"/>
              <a:gd name="connsiteY0-2" fmla="*/ 0 h 504056"/>
              <a:gd name="connsiteX1-3" fmla="*/ 5609212 w 5609212"/>
              <a:gd name="connsiteY1-4" fmla="*/ 0 h 504056"/>
              <a:gd name="connsiteX2-5" fmla="*/ 5609212 w 5609212"/>
              <a:gd name="connsiteY2-6" fmla="*/ 504056 h 504056"/>
              <a:gd name="connsiteX3-7" fmla="*/ 128954 w 5609212"/>
              <a:gd name="connsiteY3-8" fmla="*/ 504056 h 504056"/>
              <a:gd name="connsiteX4-9" fmla="*/ 0 w 5609212"/>
              <a:gd name="connsiteY4-10" fmla="*/ 0 h 5040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609212" h="504056">
                <a:moveTo>
                  <a:pt x="0" y="0"/>
                </a:moveTo>
                <a:lnTo>
                  <a:pt x="5609212" y="0"/>
                </a:lnTo>
                <a:lnTo>
                  <a:pt x="5609212" y="504056"/>
                </a:lnTo>
                <a:lnTo>
                  <a:pt x="128954" y="504056"/>
                </a:lnTo>
                <a:lnTo>
                  <a:pt x="0" y="0"/>
                </a:lnTo>
                <a:close/>
              </a:path>
            </a:pathLst>
          </a:cu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4787" tIns="37393" rIns="74787" bIns="37393" numCol="1" spcCol="0" rtlCol="0" fromWordArt="0" anchor="ctr" anchorCtr="0" forceAA="0" compatLnSpc="1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084CA1"/>
              </a:solidFill>
              <a:latin typeface="Arial"/>
              <a:ea typeface="微软雅黑"/>
            </a:endParaRPr>
          </a:p>
        </p:txBody>
      </p:sp>
      <p:sp>
        <p:nvSpPr>
          <p:cNvPr id="53" name="MH_Others_14"/>
          <p:cNvSpPr/>
          <p:nvPr>
            <p:custDataLst>
              <p:tags r:id="rId15"/>
            </p:custDataLst>
          </p:nvPr>
        </p:nvSpPr>
        <p:spPr>
          <a:xfrm>
            <a:off x="-643" y="281221"/>
            <a:ext cx="3750377" cy="862964"/>
          </a:xfrm>
          <a:custGeom>
            <a:avLst/>
            <a:gdLst>
              <a:gd name="connsiteX0" fmla="*/ 0 w 3356114"/>
              <a:gd name="connsiteY0" fmla="*/ 0 h 1620180"/>
              <a:gd name="connsiteX1" fmla="*/ 3356114 w 3356114"/>
              <a:gd name="connsiteY1" fmla="*/ 0 h 1620180"/>
              <a:gd name="connsiteX2" fmla="*/ 3356114 w 3356114"/>
              <a:gd name="connsiteY2" fmla="*/ 1620180 h 1620180"/>
              <a:gd name="connsiteX3" fmla="*/ 0 w 3356114"/>
              <a:gd name="connsiteY3" fmla="*/ 1620180 h 1620180"/>
              <a:gd name="connsiteX4" fmla="*/ 0 w 3356114"/>
              <a:gd name="connsiteY4" fmla="*/ 0 h 1620180"/>
              <a:gd name="connsiteX0-1" fmla="*/ 0 w 3356114"/>
              <a:gd name="connsiteY0-2" fmla="*/ 0 h 1620180"/>
              <a:gd name="connsiteX1-3" fmla="*/ 3027868 w 3356114"/>
              <a:gd name="connsiteY1-4" fmla="*/ 23446 h 1620180"/>
              <a:gd name="connsiteX2-5" fmla="*/ 3356114 w 3356114"/>
              <a:gd name="connsiteY2-6" fmla="*/ 1620180 h 1620180"/>
              <a:gd name="connsiteX3-7" fmla="*/ 0 w 3356114"/>
              <a:gd name="connsiteY3-8" fmla="*/ 1620180 h 1620180"/>
              <a:gd name="connsiteX4-9" fmla="*/ 0 w 3356114"/>
              <a:gd name="connsiteY4-10" fmla="*/ 0 h 1620180"/>
              <a:gd name="connsiteX0-11" fmla="*/ 0 w 3356114"/>
              <a:gd name="connsiteY0-12" fmla="*/ 0 h 1620180"/>
              <a:gd name="connsiteX1-13" fmla="*/ 2957529 w 3356114"/>
              <a:gd name="connsiteY1-14" fmla="*/ 23446 h 1620180"/>
              <a:gd name="connsiteX2-15" fmla="*/ 3356114 w 3356114"/>
              <a:gd name="connsiteY2-16" fmla="*/ 1620180 h 1620180"/>
              <a:gd name="connsiteX3-17" fmla="*/ 0 w 3356114"/>
              <a:gd name="connsiteY3-18" fmla="*/ 1620180 h 1620180"/>
              <a:gd name="connsiteX4-19" fmla="*/ 0 w 3356114"/>
              <a:gd name="connsiteY4-20" fmla="*/ 0 h 1620180"/>
              <a:gd name="connsiteX0-21" fmla="*/ 0 w 3356114"/>
              <a:gd name="connsiteY0-22" fmla="*/ 0 h 1620180"/>
              <a:gd name="connsiteX1-23" fmla="*/ 3004422 w 3356114"/>
              <a:gd name="connsiteY1-24" fmla="*/ 9189 h 1620180"/>
              <a:gd name="connsiteX2-25" fmla="*/ 3356114 w 3356114"/>
              <a:gd name="connsiteY2-26" fmla="*/ 1620180 h 1620180"/>
              <a:gd name="connsiteX3-27" fmla="*/ 0 w 3356114"/>
              <a:gd name="connsiteY3-28" fmla="*/ 1620180 h 1620180"/>
              <a:gd name="connsiteX4-29" fmla="*/ 0 w 3356114"/>
              <a:gd name="connsiteY4-30" fmla="*/ 0 h 1620180"/>
              <a:gd name="connsiteX0-31" fmla="*/ 0 w 3356114"/>
              <a:gd name="connsiteY0-32" fmla="*/ 5069 h 1625249"/>
              <a:gd name="connsiteX1-33" fmla="*/ 3051314 w 3356114"/>
              <a:gd name="connsiteY1-34" fmla="*/ 0 h 1625249"/>
              <a:gd name="connsiteX2-35" fmla="*/ 3356114 w 3356114"/>
              <a:gd name="connsiteY2-36" fmla="*/ 1625249 h 1625249"/>
              <a:gd name="connsiteX3-37" fmla="*/ 0 w 3356114"/>
              <a:gd name="connsiteY3-38" fmla="*/ 1625249 h 1625249"/>
              <a:gd name="connsiteX4-39" fmla="*/ 0 w 3356114"/>
              <a:gd name="connsiteY4-40" fmla="*/ 5069 h 1625249"/>
              <a:gd name="connsiteX0-41" fmla="*/ 0 w 3356114"/>
              <a:gd name="connsiteY0-42" fmla="*/ 5069 h 1625249"/>
              <a:gd name="connsiteX1-43" fmla="*/ 3016145 w 3356114"/>
              <a:gd name="connsiteY1-44" fmla="*/ 0 h 1625249"/>
              <a:gd name="connsiteX2-45" fmla="*/ 3356114 w 3356114"/>
              <a:gd name="connsiteY2-46" fmla="*/ 1625249 h 1625249"/>
              <a:gd name="connsiteX3-47" fmla="*/ 0 w 3356114"/>
              <a:gd name="connsiteY3-48" fmla="*/ 1625249 h 1625249"/>
              <a:gd name="connsiteX4-49" fmla="*/ 0 w 3356114"/>
              <a:gd name="connsiteY4-50" fmla="*/ 5069 h 162524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356114" h="1625249">
                <a:moveTo>
                  <a:pt x="0" y="5069"/>
                </a:moveTo>
                <a:lnTo>
                  <a:pt x="3016145" y="0"/>
                </a:lnTo>
                <a:lnTo>
                  <a:pt x="3356114" y="1625249"/>
                </a:lnTo>
                <a:lnTo>
                  <a:pt x="0" y="1625249"/>
                </a:lnTo>
                <a:lnTo>
                  <a:pt x="0" y="5069"/>
                </a:lnTo>
                <a:close/>
              </a:path>
            </a:pathLst>
          </a:cu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4787" tIns="37393" rIns="74787" bIns="37393" numCol="1" spcCol="0" rtlCol="0" fromWordArt="0" anchor="ctr" anchorCtr="0" forceAA="0" compatLnSpc="1">
            <a:normAutofit/>
          </a:bodyPr>
          <a:lstStyle/>
          <a:p>
            <a:pPr algn="ctr" defTabSz="747869">
              <a:defRPr/>
            </a:pPr>
            <a:endParaRPr lang="zh-CN" altLang="en-US" sz="1500" kern="0" dirty="0">
              <a:solidFill>
                <a:srgbClr val="084CA1"/>
              </a:solidFill>
              <a:latin typeface="Arial"/>
              <a:ea typeface="微软雅黑"/>
            </a:endParaRPr>
          </a:p>
        </p:txBody>
      </p:sp>
      <p:sp>
        <p:nvSpPr>
          <p:cNvPr id="54" name="MH_Others_15"/>
          <p:cNvSpPr/>
          <p:nvPr>
            <p:custDataLst>
              <p:tags r:id="rId16"/>
            </p:custDataLst>
          </p:nvPr>
        </p:nvSpPr>
        <p:spPr>
          <a:xfrm>
            <a:off x="-10000" y="602402"/>
            <a:ext cx="3527371" cy="259369"/>
          </a:xfrm>
          <a:custGeom>
            <a:avLst/>
            <a:gdLst>
              <a:gd name="connsiteX0" fmla="*/ 1857013 w 3156552"/>
              <a:gd name="connsiteY0" fmla="*/ 104678 h 401637"/>
              <a:gd name="connsiteX1" fmla="*/ 1929021 w 3156552"/>
              <a:gd name="connsiteY1" fmla="*/ 104678 h 401637"/>
              <a:gd name="connsiteX2" fmla="*/ 1929021 w 3156552"/>
              <a:gd name="connsiteY2" fmla="*/ 297257 h 401637"/>
              <a:gd name="connsiteX3" fmla="*/ 1857013 w 3156552"/>
              <a:gd name="connsiteY3" fmla="*/ 297257 h 401637"/>
              <a:gd name="connsiteX4" fmla="*/ 1702944 w 3156552"/>
              <a:gd name="connsiteY4" fmla="*/ 104678 h 401637"/>
              <a:gd name="connsiteX5" fmla="*/ 1774952 w 3156552"/>
              <a:gd name="connsiteY5" fmla="*/ 104678 h 401637"/>
              <a:gd name="connsiteX6" fmla="*/ 1774952 w 3156552"/>
              <a:gd name="connsiteY6" fmla="*/ 297257 h 401637"/>
              <a:gd name="connsiteX7" fmla="*/ 1702944 w 3156552"/>
              <a:gd name="connsiteY7" fmla="*/ 297257 h 401637"/>
              <a:gd name="connsiteX8" fmla="*/ 1548875 w 3156552"/>
              <a:gd name="connsiteY8" fmla="*/ 104678 h 401637"/>
              <a:gd name="connsiteX9" fmla="*/ 1620883 w 3156552"/>
              <a:gd name="connsiteY9" fmla="*/ 104678 h 401637"/>
              <a:gd name="connsiteX10" fmla="*/ 1620883 w 3156552"/>
              <a:gd name="connsiteY10" fmla="*/ 297257 h 401637"/>
              <a:gd name="connsiteX11" fmla="*/ 1548875 w 3156552"/>
              <a:gd name="connsiteY11" fmla="*/ 297257 h 401637"/>
              <a:gd name="connsiteX12" fmla="*/ 1394806 w 3156552"/>
              <a:gd name="connsiteY12" fmla="*/ 104678 h 401637"/>
              <a:gd name="connsiteX13" fmla="*/ 1466814 w 3156552"/>
              <a:gd name="connsiteY13" fmla="*/ 104678 h 401637"/>
              <a:gd name="connsiteX14" fmla="*/ 1466814 w 3156552"/>
              <a:gd name="connsiteY14" fmla="*/ 297257 h 401637"/>
              <a:gd name="connsiteX15" fmla="*/ 1394806 w 3156552"/>
              <a:gd name="connsiteY15" fmla="*/ 297257 h 401637"/>
              <a:gd name="connsiteX16" fmla="*/ 1240737 w 3156552"/>
              <a:gd name="connsiteY16" fmla="*/ 104678 h 401637"/>
              <a:gd name="connsiteX17" fmla="*/ 1312745 w 3156552"/>
              <a:gd name="connsiteY17" fmla="*/ 104678 h 401637"/>
              <a:gd name="connsiteX18" fmla="*/ 1312745 w 3156552"/>
              <a:gd name="connsiteY18" fmla="*/ 297257 h 401637"/>
              <a:gd name="connsiteX19" fmla="*/ 1240737 w 3156552"/>
              <a:gd name="connsiteY19" fmla="*/ 297257 h 401637"/>
              <a:gd name="connsiteX20" fmla="*/ 1086668 w 3156552"/>
              <a:gd name="connsiteY20" fmla="*/ 104678 h 401637"/>
              <a:gd name="connsiteX21" fmla="*/ 1158676 w 3156552"/>
              <a:gd name="connsiteY21" fmla="*/ 104678 h 401637"/>
              <a:gd name="connsiteX22" fmla="*/ 1158676 w 3156552"/>
              <a:gd name="connsiteY22" fmla="*/ 297257 h 401637"/>
              <a:gd name="connsiteX23" fmla="*/ 1086668 w 3156552"/>
              <a:gd name="connsiteY23" fmla="*/ 297257 h 401637"/>
              <a:gd name="connsiteX24" fmla="*/ 932599 w 3156552"/>
              <a:gd name="connsiteY24" fmla="*/ 104678 h 401637"/>
              <a:gd name="connsiteX25" fmla="*/ 1004607 w 3156552"/>
              <a:gd name="connsiteY25" fmla="*/ 104678 h 401637"/>
              <a:gd name="connsiteX26" fmla="*/ 1004607 w 3156552"/>
              <a:gd name="connsiteY26" fmla="*/ 297257 h 401637"/>
              <a:gd name="connsiteX27" fmla="*/ 932599 w 3156552"/>
              <a:gd name="connsiteY27" fmla="*/ 297257 h 401637"/>
              <a:gd name="connsiteX28" fmla="*/ 778530 w 3156552"/>
              <a:gd name="connsiteY28" fmla="*/ 104678 h 401637"/>
              <a:gd name="connsiteX29" fmla="*/ 850538 w 3156552"/>
              <a:gd name="connsiteY29" fmla="*/ 104678 h 401637"/>
              <a:gd name="connsiteX30" fmla="*/ 850538 w 3156552"/>
              <a:gd name="connsiteY30" fmla="*/ 297257 h 401637"/>
              <a:gd name="connsiteX31" fmla="*/ 778530 w 3156552"/>
              <a:gd name="connsiteY31" fmla="*/ 297257 h 401637"/>
              <a:gd name="connsiteX32" fmla="*/ 622824 w 3156552"/>
              <a:gd name="connsiteY32" fmla="*/ 104678 h 401637"/>
              <a:gd name="connsiteX33" fmla="*/ 694832 w 3156552"/>
              <a:gd name="connsiteY33" fmla="*/ 104678 h 401637"/>
              <a:gd name="connsiteX34" fmla="*/ 694832 w 3156552"/>
              <a:gd name="connsiteY34" fmla="*/ 297257 h 401637"/>
              <a:gd name="connsiteX35" fmla="*/ 622824 w 3156552"/>
              <a:gd name="connsiteY35" fmla="*/ 297257 h 401637"/>
              <a:gd name="connsiteX36" fmla="*/ 467118 w 3156552"/>
              <a:gd name="connsiteY36" fmla="*/ 104678 h 401637"/>
              <a:gd name="connsiteX37" fmla="*/ 539126 w 3156552"/>
              <a:gd name="connsiteY37" fmla="*/ 104678 h 401637"/>
              <a:gd name="connsiteX38" fmla="*/ 539126 w 3156552"/>
              <a:gd name="connsiteY38" fmla="*/ 297257 h 401637"/>
              <a:gd name="connsiteX39" fmla="*/ 467118 w 3156552"/>
              <a:gd name="connsiteY39" fmla="*/ 297257 h 401637"/>
              <a:gd name="connsiteX40" fmla="*/ 311412 w 3156552"/>
              <a:gd name="connsiteY40" fmla="*/ 104678 h 401637"/>
              <a:gd name="connsiteX41" fmla="*/ 383420 w 3156552"/>
              <a:gd name="connsiteY41" fmla="*/ 104678 h 401637"/>
              <a:gd name="connsiteX42" fmla="*/ 383420 w 3156552"/>
              <a:gd name="connsiteY42" fmla="*/ 297257 h 401637"/>
              <a:gd name="connsiteX43" fmla="*/ 311412 w 3156552"/>
              <a:gd name="connsiteY43" fmla="*/ 297257 h 401637"/>
              <a:gd name="connsiteX44" fmla="*/ 155706 w 3156552"/>
              <a:gd name="connsiteY44" fmla="*/ 104678 h 401637"/>
              <a:gd name="connsiteX45" fmla="*/ 227714 w 3156552"/>
              <a:gd name="connsiteY45" fmla="*/ 104678 h 401637"/>
              <a:gd name="connsiteX46" fmla="*/ 227714 w 3156552"/>
              <a:gd name="connsiteY46" fmla="*/ 297257 h 401637"/>
              <a:gd name="connsiteX47" fmla="*/ 155706 w 3156552"/>
              <a:gd name="connsiteY47" fmla="*/ 297257 h 401637"/>
              <a:gd name="connsiteX48" fmla="*/ 0 w 3156552"/>
              <a:gd name="connsiteY48" fmla="*/ 104678 h 401637"/>
              <a:gd name="connsiteX49" fmla="*/ 72008 w 3156552"/>
              <a:gd name="connsiteY49" fmla="*/ 104678 h 401637"/>
              <a:gd name="connsiteX50" fmla="*/ 72008 w 3156552"/>
              <a:gd name="connsiteY50" fmla="*/ 297257 h 401637"/>
              <a:gd name="connsiteX51" fmla="*/ 0 w 3156552"/>
              <a:gd name="connsiteY51" fmla="*/ 297257 h 401637"/>
              <a:gd name="connsiteX52" fmla="*/ 2955734 w 3156552"/>
              <a:gd name="connsiteY52" fmla="*/ 0 h 401637"/>
              <a:gd name="connsiteX53" fmla="*/ 3156552 w 3156552"/>
              <a:gd name="connsiteY53" fmla="*/ 200819 h 401637"/>
              <a:gd name="connsiteX54" fmla="*/ 2955734 w 3156552"/>
              <a:gd name="connsiteY54" fmla="*/ 401637 h 401637"/>
              <a:gd name="connsiteX55" fmla="*/ 2955734 w 3156552"/>
              <a:gd name="connsiteY55" fmla="*/ 301228 h 401637"/>
              <a:gd name="connsiteX56" fmla="*/ 2004424 w 3156552"/>
              <a:gd name="connsiteY56" fmla="*/ 301228 h 401637"/>
              <a:gd name="connsiteX57" fmla="*/ 2004424 w 3156552"/>
              <a:gd name="connsiteY57" fmla="*/ 100409 h 401637"/>
              <a:gd name="connsiteX58" fmla="*/ 2955734 w 3156552"/>
              <a:gd name="connsiteY58" fmla="*/ 100409 h 401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3156552" h="401637">
                <a:moveTo>
                  <a:pt x="1857013" y="104678"/>
                </a:moveTo>
                <a:lnTo>
                  <a:pt x="1929021" y="104678"/>
                </a:lnTo>
                <a:lnTo>
                  <a:pt x="1929021" y="297257"/>
                </a:lnTo>
                <a:lnTo>
                  <a:pt x="1857013" y="297257"/>
                </a:lnTo>
                <a:close/>
                <a:moveTo>
                  <a:pt x="1702944" y="104678"/>
                </a:moveTo>
                <a:lnTo>
                  <a:pt x="1774952" y="104678"/>
                </a:lnTo>
                <a:lnTo>
                  <a:pt x="1774952" y="297257"/>
                </a:lnTo>
                <a:lnTo>
                  <a:pt x="1702944" y="297257"/>
                </a:lnTo>
                <a:close/>
                <a:moveTo>
                  <a:pt x="1548875" y="104678"/>
                </a:moveTo>
                <a:lnTo>
                  <a:pt x="1620883" y="104678"/>
                </a:lnTo>
                <a:lnTo>
                  <a:pt x="1620883" y="297257"/>
                </a:lnTo>
                <a:lnTo>
                  <a:pt x="1548875" y="297257"/>
                </a:lnTo>
                <a:close/>
                <a:moveTo>
                  <a:pt x="1394806" y="104678"/>
                </a:moveTo>
                <a:lnTo>
                  <a:pt x="1466814" y="104678"/>
                </a:lnTo>
                <a:lnTo>
                  <a:pt x="1466814" y="297257"/>
                </a:lnTo>
                <a:lnTo>
                  <a:pt x="1394806" y="297257"/>
                </a:lnTo>
                <a:close/>
                <a:moveTo>
                  <a:pt x="1240737" y="104678"/>
                </a:moveTo>
                <a:lnTo>
                  <a:pt x="1312745" y="104678"/>
                </a:lnTo>
                <a:lnTo>
                  <a:pt x="1312745" y="297257"/>
                </a:lnTo>
                <a:lnTo>
                  <a:pt x="1240737" y="297257"/>
                </a:lnTo>
                <a:close/>
                <a:moveTo>
                  <a:pt x="1086668" y="104678"/>
                </a:moveTo>
                <a:lnTo>
                  <a:pt x="1158676" y="104678"/>
                </a:lnTo>
                <a:lnTo>
                  <a:pt x="1158676" y="297257"/>
                </a:lnTo>
                <a:lnTo>
                  <a:pt x="1086668" y="297257"/>
                </a:lnTo>
                <a:close/>
                <a:moveTo>
                  <a:pt x="932599" y="104678"/>
                </a:moveTo>
                <a:lnTo>
                  <a:pt x="1004607" y="104678"/>
                </a:lnTo>
                <a:lnTo>
                  <a:pt x="1004607" y="297257"/>
                </a:lnTo>
                <a:lnTo>
                  <a:pt x="932599" y="297257"/>
                </a:lnTo>
                <a:close/>
                <a:moveTo>
                  <a:pt x="778530" y="104678"/>
                </a:moveTo>
                <a:lnTo>
                  <a:pt x="850538" y="104678"/>
                </a:lnTo>
                <a:lnTo>
                  <a:pt x="850538" y="297257"/>
                </a:lnTo>
                <a:lnTo>
                  <a:pt x="778530" y="297257"/>
                </a:lnTo>
                <a:close/>
                <a:moveTo>
                  <a:pt x="622824" y="104678"/>
                </a:moveTo>
                <a:lnTo>
                  <a:pt x="694832" y="104678"/>
                </a:lnTo>
                <a:lnTo>
                  <a:pt x="694832" y="297257"/>
                </a:lnTo>
                <a:lnTo>
                  <a:pt x="622824" y="297257"/>
                </a:lnTo>
                <a:close/>
                <a:moveTo>
                  <a:pt x="467118" y="104678"/>
                </a:moveTo>
                <a:lnTo>
                  <a:pt x="539126" y="104678"/>
                </a:lnTo>
                <a:lnTo>
                  <a:pt x="539126" y="297257"/>
                </a:lnTo>
                <a:lnTo>
                  <a:pt x="467118" y="297257"/>
                </a:lnTo>
                <a:close/>
                <a:moveTo>
                  <a:pt x="311412" y="104678"/>
                </a:moveTo>
                <a:lnTo>
                  <a:pt x="383420" y="104678"/>
                </a:lnTo>
                <a:lnTo>
                  <a:pt x="383420" y="297257"/>
                </a:lnTo>
                <a:lnTo>
                  <a:pt x="311412" y="297257"/>
                </a:lnTo>
                <a:close/>
                <a:moveTo>
                  <a:pt x="155706" y="104678"/>
                </a:moveTo>
                <a:lnTo>
                  <a:pt x="227714" y="104678"/>
                </a:lnTo>
                <a:lnTo>
                  <a:pt x="227714" y="297257"/>
                </a:lnTo>
                <a:lnTo>
                  <a:pt x="155706" y="297257"/>
                </a:lnTo>
                <a:close/>
                <a:moveTo>
                  <a:pt x="0" y="104678"/>
                </a:moveTo>
                <a:lnTo>
                  <a:pt x="72008" y="104678"/>
                </a:lnTo>
                <a:lnTo>
                  <a:pt x="72008" y="297257"/>
                </a:lnTo>
                <a:lnTo>
                  <a:pt x="0" y="297257"/>
                </a:lnTo>
                <a:close/>
                <a:moveTo>
                  <a:pt x="2955734" y="0"/>
                </a:moveTo>
                <a:lnTo>
                  <a:pt x="3156552" y="200819"/>
                </a:lnTo>
                <a:lnTo>
                  <a:pt x="2955734" y="401637"/>
                </a:lnTo>
                <a:lnTo>
                  <a:pt x="2955734" y="301228"/>
                </a:lnTo>
                <a:lnTo>
                  <a:pt x="2004424" y="301228"/>
                </a:lnTo>
                <a:lnTo>
                  <a:pt x="2004424" y="100409"/>
                </a:lnTo>
                <a:lnTo>
                  <a:pt x="2955734" y="100409"/>
                </a:lnTo>
                <a:close/>
              </a:path>
            </a:pathLst>
          </a:custGeom>
          <a:solidFill>
            <a:srgbClr val="FFFFFF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4787" tIns="37393" rIns="74787" bIns="37393" numCol="1" spcCol="0" rtlCol="0" fromWordArt="0" anchor="ctr" anchorCtr="0" forceAA="0" compatLnSpc="1">
            <a:normAutofit fontScale="92500" lnSpcReduction="20000"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104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>
                <a:solidFill>
                  <a:srgbClr val="084CA1"/>
                </a:solidFill>
                <a:latin typeface="Arial" charset="0"/>
                <a:cs typeface="Arial" charset="0"/>
              </a:rPr>
              <a:t>01</a:t>
            </a:r>
          </a:p>
        </p:txBody>
      </p:sp>
      <p:sp>
        <p:nvSpPr>
          <p:cNvPr id="19" name="等腰三角形 18"/>
          <p:cNvSpPr/>
          <p:nvPr>
            <p:custDataLst>
              <p:tags r:id="rId3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4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5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6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7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8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9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0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1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2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3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5" name="文本框 16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558927" y="2357441"/>
            <a:ext cx="5781673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利润表概述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11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的概念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85565" y="1563638"/>
            <a:ext cx="767873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利润</a:t>
            </a:r>
            <a:r>
              <a:rPr lang="zh-CN" altLang="en-US" sz="2000" b="1" dirty="0" smtClean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表：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又</a:t>
            </a: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称损益表，是反映企业在一定会计期间经营成果的报表。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19179" y="2694850"/>
            <a:ext cx="226857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latin typeface="微软雅黑" pitchFamily="34" charset="-122"/>
                <a:ea typeface="微软雅黑" pitchFamily="34" charset="-122"/>
              </a:rPr>
              <a:t>利润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＝收入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– </a:t>
            </a: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费用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19179" y="3721223"/>
            <a:ext cx="685315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微软雅黑" pitchFamily="34" charset="-122"/>
                <a:ea typeface="微软雅黑" pitchFamily="34" charset="-122"/>
              </a:rPr>
              <a:t>动态报表：反映一定期间内企业经营业绩的主要来源和构成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Freeform 148"/>
          <p:cNvSpPr>
            <a:spLocks noEditPoints="1"/>
          </p:cNvSpPr>
          <p:nvPr/>
        </p:nvSpPr>
        <p:spPr bwMode="auto">
          <a:xfrm>
            <a:off x="808006" y="2522720"/>
            <a:ext cx="914654" cy="915777"/>
          </a:xfrm>
          <a:custGeom>
            <a:avLst/>
            <a:gdLst>
              <a:gd name="T0" fmla="*/ 31 w 260"/>
              <a:gd name="T1" fmla="*/ 220 h 260"/>
              <a:gd name="T2" fmla="*/ 36 w 260"/>
              <a:gd name="T3" fmla="*/ 228 h 260"/>
              <a:gd name="T4" fmla="*/ 221 w 260"/>
              <a:gd name="T5" fmla="*/ 228 h 260"/>
              <a:gd name="T6" fmla="*/ 229 w 260"/>
              <a:gd name="T7" fmla="*/ 224 h 260"/>
              <a:gd name="T8" fmla="*/ 229 w 260"/>
              <a:gd name="T9" fmla="*/ 41 h 260"/>
              <a:gd name="T10" fmla="*/ 223 w 260"/>
              <a:gd name="T11" fmla="*/ 33 h 260"/>
              <a:gd name="T12" fmla="*/ 39 w 260"/>
              <a:gd name="T13" fmla="*/ 31 h 260"/>
              <a:gd name="T14" fmla="*/ 31 w 260"/>
              <a:gd name="T15" fmla="*/ 37 h 260"/>
              <a:gd name="T16" fmla="*/ 252 w 260"/>
              <a:gd name="T17" fmla="*/ 0 h 260"/>
              <a:gd name="T18" fmla="*/ 200 w 260"/>
              <a:gd name="T19" fmla="*/ 0 h 260"/>
              <a:gd name="T20" fmla="*/ 195 w 260"/>
              <a:gd name="T21" fmla="*/ 8 h 260"/>
              <a:gd name="T22" fmla="*/ 197 w 260"/>
              <a:gd name="T23" fmla="*/ 13 h 260"/>
              <a:gd name="T24" fmla="*/ 244 w 260"/>
              <a:gd name="T25" fmla="*/ 16 h 260"/>
              <a:gd name="T26" fmla="*/ 244 w 260"/>
              <a:gd name="T27" fmla="*/ 60 h 260"/>
              <a:gd name="T28" fmla="*/ 252 w 260"/>
              <a:gd name="T29" fmla="*/ 65 h 260"/>
              <a:gd name="T30" fmla="*/ 257 w 260"/>
              <a:gd name="T31" fmla="*/ 63 h 260"/>
              <a:gd name="T32" fmla="*/ 260 w 260"/>
              <a:gd name="T33" fmla="*/ 8 h 260"/>
              <a:gd name="T34" fmla="*/ 257 w 260"/>
              <a:gd name="T35" fmla="*/ 3 h 260"/>
              <a:gd name="T36" fmla="*/ 252 w 260"/>
              <a:gd name="T37" fmla="*/ 0 h 260"/>
              <a:gd name="T38" fmla="*/ 248 w 260"/>
              <a:gd name="T39" fmla="*/ 195 h 260"/>
              <a:gd name="T40" fmla="*/ 244 w 260"/>
              <a:gd name="T41" fmla="*/ 203 h 260"/>
              <a:gd name="T42" fmla="*/ 203 w 260"/>
              <a:gd name="T43" fmla="*/ 245 h 260"/>
              <a:gd name="T44" fmla="*/ 195 w 260"/>
              <a:gd name="T45" fmla="*/ 249 h 260"/>
              <a:gd name="T46" fmla="*/ 195 w 260"/>
              <a:gd name="T47" fmla="*/ 255 h 260"/>
              <a:gd name="T48" fmla="*/ 203 w 260"/>
              <a:gd name="T49" fmla="*/ 260 h 260"/>
              <a:gd name="T50" fmla="*/ 255 w 260"/>
              <a:gd name="T51" fmla="*/ 259 h 260"/>
              <a:gd name="T52" fmla="*/ 260 w 260"/>
              <a:gd name="T53" fmla="*/ 252 h 260"/>
              <a:gd name="T54" fmla="*/ 260 w 260"/>
              <a:gd name="T55" fmla="*/ 200 h 260"/>
              <a:gd name="T56" fmla="*/ 252 w 260"/>
              <a:gd name="T57" fmla="*/ 195 h 260"/>
              <a:gd name="T58" fmla="*/ 8 w 260"/>
              <a:gd name="T59" fmla="*/ 65 h 260"/>
              <a:gd name="T60" fmla="*/ 15 w 260"/>
              <a:gd name="T61" fmla="*/ 60 h 260"/>
              <a:gd name="T62" fmla="*/ 57 w 260"/>
              <a:gd name="T63" fmla="*/ 16 h 260"/>
              <a:gd name="T64" fmla="*/ 62 w 260"/>
              <a:gd name="T65" fmla="*/ 13 h 260"/>
              <a:gd name="T66" fmla="*/ 65 w 260"/>
              <a:gd name="T67" fmla="*/ 8 h 260"/>
              <a:gd name="T68" fmla="*/ 60 w 260"/>
              <a:gd name="T69" fmla="*/ 0 h 260"/>
              <a:gd name="T70" fmla="*/ 8 w 260"/>
              <a:gd name="T71" fmla="*/ 0 h 260"/>
              <a:gd name="T72" fmla="*/ 0 w 260"/>
              <a:gd name="T73" fmla="*/ 5 h 260"/>
              <a:gd name="T74" fmla="*/ 0 w 260"/>
              <a:gd name="T75" fmla="*/ 57 h 260"/>
              <a:gd name="T76" fmla="*/ 5 w 260"/>
              <a:gd name="T77" fmla="*/ 64 h 260"/>
              <a:gd name="T78" fmla="*/ 57 w 260"/>
              <a:gd name="T79" fmla="*/ 245 h 260"/>
              <a:gd name="T80" fmla="*/ 15 w 260"/>
              <a:gd name="T81" fmla="*/ 203 h 260"/>
              <a:gd name="T82" fmla="*/ 12 w 260"/>
              <a:gd name="T83" fmla="*/ 195 h 260"/>
              <a:gd name="T84" fmla="*/ 5 w 260"/>
              <a:gd name="T85" fmla="*/ 195 h 260"/>
              <a:gd name="T86" fmla="*/ 0 w 260"/>
              <a:gd name="T87" fmla="*/ 203 h 260"/>
              <a:gd name="T88" fmla="*/ 0 w 260"/>
              <a:gd name="T89" fmla="*/ 255 h 260"/>
              <a:gd name="T90" fmla="*/ 8 w 260"/>
              <a:gd name="T91" fmla="*/ 260 h 260"/>
              <a:gd name="T92" fmla="*/ 60 w 260"/>
              <a:gd name="T93" fmla="*/ 259 h 260"/>
              <a:gd name="T94" fmla="*/ 65 w 260"/>
              <a:gd name="T95" fmla="*/ 252 h 260"/>
              <a:gd name="T96" fmla="*/ 62 w 260"/>
              <a:gd name="T97" fmla="*/ 246 h 260"/>
              <a:gd name="T98" fmla="*/ 57 w 260"/>
              <a:gd name="T99" fmla="*/ 245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0" h="260">
                <a:moveTo>
                  <a:pt x="31" y="41"/>
                </a:moveTo>
                <a:lnTo>
                  <a:pt x="31" y="220"/>
                </a:lnTo>
                <a:lnTo>
                  <a:pt x="31" y="220"/>
                </a:lnTo>
                <a:lnTo>
                  <a:pt x="31" y="224"/>
                </a:lnTo>
                <a:lnTo>
                  <a:pt x="34" y="226"/>
                </a:lnTo>
                <a:lnTo>
                  <a:pt x="36" y="228"/>
                </a:lnTo>
                <a:lnTo>
                  <a:pt x="39" y="228"/>
                </a:lnTo>
                <a:lnTo>
                  <a:pt x="221" y="228"/>
                </a:lnTo>
                <a:lnTo>
                  <a:pt x="221" y="228"/>
                </a:lnTo>
                <a:lnTo>
                  <a:pt x="223" y="228"/>
                </a:lnTo>
                <a:lnTo>
                  <a:pt x="226" y="226"/>
                </a:lnTo>
                <a:lnTo>
                  <a:pt x="229" y="224"/>
                </a:lnTo>
                <a:lnTo>
                  <a:pt x="229" y="220"/>
                </a:lnTo>
                <a:lnTo>
                  <a:pt x="229" y="41"/>
                </a:lnTo>
                <a:lnTo>
                  <a:pt x="229" y="41"/>
                </a:lnTo>
                <a:lnTo>
                  <a:pt x="229" y="37"/>
                </a:lnTo>
                <a:lnTo>
                  <a:pt x="226" y="34"/>
                </a:lnTo>
                <a:lnTo>
                  <a:pt x="223" y="33"/>
                </a:lnTo>
                <a:lnTo>
                  <a:pt x="221" y="31"/>
                </a:lnTo>
                <a:lnTo>
                  <a:pt x="39" y="31"/>
                </a:lnTo>
                <a:lnTo>
                  <a:pt x="39" y="31"/>
                </a:lnTo>
                <a:lnTo>
                  <a:pt x="36" y="33"/>
                </a:lnTo>
                <a:lnTo>
                  <a:pt x="34" y="34"/>
                </a:lnTo>
                <a:lnTo>
                  <a:pt x="31" y="37"/>
                </a:lnTo>
                <a:lnTo>
                  <a:pt x="31" y="41"/>
                </a:lnTo>
                <a:lnTo>
                  <a:pt x="31" y="41"/>
                </a:lnTo>
                <a:close/>
                <a:moveTo>
                  <a:pt x="252" y="0"/>
                </a:moveTo>
                <a:lnTo>
                  <a:pt x="203" y="0"/>
                </a:lnTo>
                <a:lnTo>
                  <a:pt x="203" y="0"/>
                </a:lnTo>
                <a:lnTo>
                  <a:pt x="200" y="0"/>
                </a:lnTo>
                <a:lnTo>
                  <a:pt x="197" y="3"/>
                </a:lnTo>
                <a:lnTo>
                  <a:pt x="195" y="5"/>
                </a:lnTo>
                <a:lnTo>
                  <a:pt x="195" y="8"/>
                </a:lnTo>
                <a:lnTo>
                  <a:pt x="195" y="8"/>
                </a:lnTo>
                <a:lnTo>
                  <a:pt x="195" y="11"/>
                </a:lnTo>
                <a:lnTo>
                  <a:pt x="197" y="13"/>
                </a:lnTo>
                <a:lnTo>
                  <a:pt x="200" y="15"/>
                </a:lnTo>
                <a:lnTo>
                  <a:pt x="203" y="16"/>
                </a:lnTo>
                <a:lnTo>
                  <a:pt x="244" y="16"/>
                </a:lnTo>
                <a:lnTo>
                  <a:pt x="244" y="57"/>
                </a:lnTo>
                <a:lnTo>
                  <a:pt x="244" y="57"/>
                </a:lnTo>
                <a:lnTo>
                  <a:pt x="244" y="60"/>
                </a:lnTo>
                <a:lnTo>
                  <a:pt x="247" y="63"/>
                </a:lnTo>
                <a:lnTo>
                  <a:pt x="248" y="64"/>
                </a:lnTo>
                <a:lnTo>
                  <a:pt x="252" y="65"/>
                </a:lnTo>
                <a:lnTo>
                  <a:pt x="252" y="65"/>
                </a:lnTo>
                <a:lnTo>
                  <a:pt x="255" y="64"/>
                </a:lnTo>
                <a:lnTo>
                  <a:pt x="257" y="63"/>
                </a:lnTo>
                <a:lnTo>
                  <a:pt x="260" y="60"/>
                </a:lnTo>
                <a:lnTo>
                  <a:pt x="260" y="57"/>
                </a:lnTo>
                <a:lnTo>
                  <a:pt x="260" y="8"/>
                </a:lnTo>
                <a:lnTo>
                  <a:pt x="260" y="8"/>
                </a:lnTo>
                <a:lnTo>
                  <a:pt x="260" y="5"/>
                </a:lnTo>
                <a:lnTo>
                  <a:pt x="257" y="3"/>
                </a:lnTo>
                <a:lnTo>
                  <a:pt x="255" y="0"/>
                </a:lnTo>
                <a:lnTo>
                  <a:pt x="252" y="0"/>
                </a:lnTo>
                <a:lnTo>
                  <a:pt x="252" y="0"/>
                </a:lnTo>
                <a:close/>
                <a:moveTo>
                  <a:pt x="252" y="195"/>
                </a:moveTo>
                <a:lnTo>
                  <a:pt x="252" y="195"/>
                </a:lnTo>
                <a:lnTo>
                  <a:pt x="248" y="195"/>
                </a:lnTo>
                <a:lnTo>
                  <a:pt x="247" y="198"/>
                </a:lnTo>
                <a:lnTo>
                  <a:pt x="244" y="200"/>
                </a:lnTo>
                <a:lnTo>
                  <a:pt x="244" y="203"/>
                </a:lnTo>
                <a:lnTo>
                  <a:pt x="244" y="245"/>
                </a:lnTo>
                <a:lnTo>
                  <a:pt x="203" y="245"/>
                </a:lnTo>
                <a:lnTo>
                  <a:pt x="203" y="245"/>
                </a:lnTo>
                <a:lnTo>
                  <a:pt x="200" y="245"/>
                </a:lnTo>
                <a:lnTo>
                  <a:pt x="197" y="246"/>
                </a:lnTo>
                <a:lnTo>
                  <a:pt x="195" y="249"/>
                </a:lnTo>
                <a:lnTo>
                  <a:pt x="195" y="252"/>
                </a:lnTo>
                <a:lnTo>
                  <a:pt x="195" y="252"/>
                </a:lnTo>
                <a:lnTo>
                  <a:pt x="195" y="255"/>
                </a:lnTo>
                <a:lnTo>
                  <a:pt x="197" y="258"/>
                </a:lnTo>
                <a:lnTo>
                  <a:pt x="200" y="259"/>
                </a:lnTo>
                <a:lnTo>
                  <a:pt x="203" y="260"/>
                </a:lnTo>
                <a:lnTo>
                  <a:pt x="252" y="260"/>
                </a:lnTo>
                <a:lnTo>
                  <a:pt x="252" y="260"/>
                </a:lnTo>
                <a:lnTo>
                  <a:pt x="255" y="259"/>
                </a:lnTo>
                <a:lnTo>
                  <a:pt x="257" y="258"/>
                </a:lnTo>
                <a:lnTo>
                  <a:pt x="260" y="255"/>
                </a:lnTo>
                <a:lnTo>
                  <a:pt x="260" y="252"/>
                </a:lnTo>
                <a:lnTo>
                  <a:pt x="260" y="203"/>
                </a:lnTo>
                <a:lnTo>
                  <a:pt x="260" y="203"/>
                </a:lnTo>
                <a:lnTo>
                  <a:pt x="260" y="200"/>
                </a:lnTo>
                <a:lnTo>
                  <a:pt x="257" y="198"/>
                </a:lnTo>
                <a:lnTo>
                  <a:pt x="255" y="195"/>
                </a:lnTo>
                <a:lnTo>
                  <a:pt x="252" y="195"/>
                </a:lnTo>
                <a:lnTo>
                  <a:pt x="252" y="195"/>
                </a:lnTo>
                <a:close/>
                <a:moveTo>
                  <a:pt x="8" y="65"/>
                </a:moveTo>
                <a:lnTo>
                  <a:pt x="8" y="65"/>
                </a:lnTo>
                <a:lnTo>
                  <a:pt x="12" y="64"/>
                </a:lnTo>
                <a:lnTo>
                  <a:pt x="13" y="63"/>
                </a:lnTo>
                <a:lnTo>
                  <a:pt x="15" y="60"/>
                </a:lnTo>
                <a:lnTo>
                  <a:pt x="15" y="57"/>
                </a:lnTo>
                <a:lnTo>
                  <a:pt x="15" y="16"/>
                </a:lnTo>
                <a:lnTo>
                  <a:pt x="57" y="16"/>
                </a:lnTo>
                <a:lnTo>
                  <a:pt x="57" y="16"/>
                </a:lnTo>
                <a:lnTo>
                  <a:pt x="60" y="15"/>
                </a:lnTo>
                <a:lnTo>
                  <a:pt x="62" y="13"/>
                </a:lnTo>
                <a:lnTo>
                  <a:pt x="65" y="11"/>
                </a:lnTo>
                <a:lnTo>
                  <a:pt x="65" y="8"/>
                </a:lnTo>
                <a:lnTo>
                  <a:pt x="65" y="8"/>
                </a:lnTo>
                <a:lnTo>
                  <a:pt x="65" y="5"/>
                </a:lnTo>
                <a:lnTo>
                  <a:pt x="62" y="3"/>
                </a:lnTo>
                <a:lnTo>
                  <a:pt x="60" y="0"/>
                </a:lnTo>
                <a:lnTo>
                  <a:pt x="57" y="0"/>
                </a:lnTo>
                <a:lnTo>
                  <a:pt x="8" y="0"/>
                </a:lnTo>
                <a:lnTo>
                  <a:pt x="8" y="0"/>
                </a:lnTo>
                <a:lnTo>
                  <a:pt x="5" y="0"/>
                </a:lnTo>
                <a:lnTo>
                  <a:pt x="2" y="3"/>
                </a:lnTo>
                <a:lnTo>
                  <a:pt x="0" y="5"/>
                </a:lnTo>
                <a:lnTo>
                  <a:pt x="0" y="8"/>
                </a:lnTo>
                <a:lnTo>
                  <a:pt x="0" y="57"/>
                </a:lnTo>
                <a:lnTo>
                  <a:pt x="0" y="57"/>
                </a:lnTo>
                <a:lnTo>
                  <a:pt x="0" y="60"/>
                </a:lnTo>
                <a:lnTo>
                  <a:pt x="2" y="63"/>
                </a:lnTo>
                <a:lnTo>
                  <a:pt x="5" y="64"/>
                </a:lnTo>
                <a:lnTo>
                  <a:pt x="8" y="65"/>
                </a:lnTo>
                <a:lnTo>
                  <a:pt x="8" y="65"/>
                </a:lnTo>
                <a:close/>
                <a:moveTo>
                  <a:pt x="57" y="245"/>
                </a:moveTo>
                <a:lnTo>
                  <a:pt x="15" y="245"/>
                </a:lnTo>
                <a:lnTo>
                  <a:pt x="15" y="203"/>
                </a:lnTo>
                <a:lnTo>
                  <a:pt x="15" y="203"/>
                </a:lnTo>
                <a:lnTo>
                  <a:pt x="15" y="200"/>
                </a:lnTo>
                <a:lnTo>
                  <a:pt x="13" y="198"/>
                </a:lnTo>
                <a:lnTo>
                  <a:pt x="12" y="195"/>
                </a:lnTo>
                <a:lnTo>
                  <a:pt x="8" y="195"/>
                </a:lnTo>
                <a:lnTo>
                  <a:pt x="8" y="195"/>
                </a:lnTo>
                <a:lnTo>
                  <a:pt x="5" y="195"/>
                </a:lnTo>
                <a:lnTo>
                  <a:pt x="2" y="198"/>
                </a:lnTo>
                <a:lnTo>
                  <a:pt x="0" y="200"/>
                </a:lnTo>
                <a:lnTo>
                  <a:pt x="0" y="203"/>
                </a:lnTo>
                <a:lnTo>
                  <a:pt x="0" y="252"/>
                </a:lnTo>
                <a:lnTo>
                  <a:pt x="0" y="252"/>
                </a:lnTo>
                <a:lnTo>
                  <a:pt x="0" y="255"/>
                </a:lnTo>
                <a:lnTo>
                  <a:pt x="2" y="258"/>
                </a:lnTo>
                <a:lnTo>
                  <a:pt x="5" y="259"/>
                </a:lnTo>
                <a:lnTo>
                  <a:pt x="8" y="260"/>
                </a:lnTo>
                <a:lnTo>
                  <a:pt x="57" y="260"/>
                </a:lnTo>
                <a:lnTo>
                  <a:pt x="57" y="260"/>
                </a:lnTo>
                <a:lnTo>
                  <a:pt x="60" y="259"/>
                </a:lnTo>
                <a:lnTo>
                  <a:pt x="62" y="258"/>
                </a:lnTo>
                <a:lnTo>
                  <a:pt x="65" y="255"/>
                </a:lnTo>
                <a:lnTo>
                  <a:pt x="65" y="252"/>
                </a:lnTo>
                <a:lnTo>
                  <a:pt x="65" y="252"/>
                </a:lnTo>
                <a:lnTo>
                  <a:pt x="65" y="249"/>
                </a:lnTo>
                <a:lnTo>
                  <a:pt x="62" y="246"/>
                </a:lnTo>
                <a:lnTo>
                  <a:pt x="60" y="245"/>
                </a:lnTo>
                <a:lnTo>
                  <a:pt x="57" y="245"/>
                </a:lnTo>
                <a:lnTo>
                  <a:pt x="57" y="245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隶书" pitchFamily="49" charset="-122"/>
                <a:ea typeface="隶书" pitchFamily="49" charset="-122"/>
              </a:rPr>
              <a:t>理论依据</a:t>
            </a:r>
            <a:endParaRPr lang="zh-CN" altLang="en-US" sz="2000" b="1" dirty="0">
              <a:solidFill>
                <a:schemeClr val="bg1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8" name="Freeform 148"/>
          <p:cNvSpPr>
            <a:spLocks noEditPoints="1"/>
          </p:cNvSpPr>
          <p:nvPr/>
        </p:nvSpPr>
        <p:spPr bwMode="auto">
          <a:xfrm>
            <a:off x="808006" y="3549093"/>
            <a:ext cx="914654" cy="915777"/>
          </a:xfrm>
          <a:custGeom>
            <a:avLst/>
            <a:gdLst>
              <a:gd name="T0" fmla="*/ 31 w 260"/>
              <a:gd name="T1" fmla="*/ 220 h 260"/>
              <a:gd name="T2" fmla="*/ 36 w 260"/>
              <a:gd name="T3" fmla="*/ 228 h 260"/>
              <a:gd name="T4" fmla="*/ 221 w 260"/>
              <a:gd name="T5" fmla="*/ 228 h 260"/>
              <a:gd name="T6" fmla="*/ 229 w 260"/>
              <a:gd name="T7" fmla="*/ 224 h 260"/>
              <a:gd name="T8" fmla="*/ 229 w 260"/>
              <a:gd name="T9" fmla="*/ 41 h 260"/>
              <a:gd name="T10" fmla="*/ 223 w 260"/>
              <a:gd name="T11" fmla="*/ 33 h 260"/>
              <a:gd name="T12" fmla="*/ 39 w 260"/>
              <a:gd name="T13" fmla="*/ 31 h 260"/>
              <a:gd name="T14" fmla="*/ 31 w 260"/>
              <a:gd name="T15" fmla="*/ 37 h 260"/>
              <a:gd name="T16" fmla="*/ 252 w 260"/>
              <a:gd name="T17" fmla="*/ 0 h 260"/>
              <a:gd name="T18" fmla="*/ 200 w 260"/>
              <a:gd name="T19" fmla="*/ 0 h 260"/>
              <a:gd name="T20" fmla="*/ 195 w 260"/>
              <a:gd name="T21" fmla="*/ 8 h 260"/>
              <a:gd name="T22" fmla="*/ 197 w 260"/>
              <a:gd name="T23" fmla="*/ 13 h 260"/>
              <a:gd name="T24" fmla="*/ 244 w 260"/>
              <a:gd name="T25" fmla="*/ 16 h 260"/>
              <a:gd name="T26" fmla="*/ 244 w 260"/>
              <a:gd name="T27" fmla="*/ 60 h 260"/>
              <a:gd name="T28" fmla="*/ 252 w 260"/>
              <a:gd name="T29" fmla="*/ 65 h 260"/>
              <a:gd name="T30" fmla="*/ 257 w 260"/>
              <a:gd name="T31" fmla="*/ 63 h 260"/>
              <a:gd name="T32" fmla="*/ 260 w 260"/>
              <a:gd name="T33" fmla="*/ 8 h 260"/>
              <a:gd name="T34" fmla="*/ 257 w 260"/>
              <a:gd name="T35" fmla="*/ 3 h 260"/>
              <a:gd name="T36" fmla="*/ 252 w 260"/>
              <a:gd name="T37" fmla="*/ 0 h 260"/>
              <a:gd name="T38" fmla="*/ 248 w 260"/>
              <a:gd name="T39" fmla="*/ 195 h 260"/>
              <a:gd name="T40" fmla="*/ 244 w 260"/>
              <a:gd name="T41" fmla="*/ 203 h 260"/>
              <a:gd name="T42" fmla="*/ 203 w 260"/>
              <a:gd name="T43" fmla="*/ 245 h 260"/>
              <a:gd name="T44" fmla="*/ 195 w 260"/>
              <a:gd name="T45" fmla="*/ 249 h 260"/>
              <a:gd name="T46" fmla="*/ 195 w 260"/>
              <a:gd name="T47" fmla="*/ 255 h 260"/>
              <a:gd name="T48" fmla="*/ 203 w 260"/>
              <a:gd name="T49" fmla="*/ 260 h 260"/>
              <a:gd name="T50" fmla="*/ 255 w 260"/>
              <a:gd name="T51" fmla="*/ 259 h 260"/>
              <a:gd name="T52" fmla="*/ 260 w 260"/>
              <a:gd name="T53" fmla="*/ 252 h 260"/>
              <a:gd name="T54" fmla="*/ 260 w 260"/>
              <a:gd name="T55" fmla="*/ 200 h 260"/>
              <a:gd name="T56" fmla="*/ 252 w 260"/>
              <a:gd name="T57" fmla="*/ 195 h 260"/>
              <a:gd name="T58" fmla="*/ 8 w 260"/>
              <a:gd name="T59" fmla="*/ 65 h 260"/>
              <a:gd name="T60" fmla="*/ 15 w 260"/>
              <a:gd name="T61" fmla="*/ 60 h 260"/>
              <a:gd name="T62" fmla="*/ 57 w 260"/>
              <a:gd name="T63" fmla="*/ 16 h 260"/>
              <a:gd name="T64" fmla="*/ 62 w 260"/>
              <a:gd name="T65" fmla="*/ 13 h 260"/>
              <a:gd name="T66" fmla="*/ 65 w 260"/>
              <a:gd name="T67" fmla="*/ 8 h 260"/>
              <a:gd name="T68" fmla="*/ 60 w 260"/>
              <a:gd name="T69" fmla="*/ 0 h 260"/>
              <a:gd name="T70" fmla="*/ 8 w 260"/>
              <a:gd name="T71" fmla="*/ 0 h 260"/>
              <a:gd name="T72" fmla="*/ 0 w 260"/>
              <a:gd name="T73" fmla="*/ 5 h 260"/>
              <a:gd name="T74" fmla="*/ 0 w 260"/>
              <a:gd name="T75" fmla="*/ 57 h 260"/>
              <a:gd name="T76" fmla="*/ 5 w 260"/>
              <a:gd name="T77" fmla="*/ 64 h 260"/>
              <a:gd name="T78" fmla="*/ 57 w 260"/>
              <a:gd name="T79" fmla="*/ 245 h 260"/>
              <a:gd name="T80" fmla="*/ 15 w 260"/>
              <a:gd name="T81" fmla="*/ 203 h 260"/>
              <a:gd name="T82" fmla="*/ 12 w 260"/>
              <a:gd name="T83" fmla="*/ 195 h 260"/>
              <a:gd name="T84" fmla="*/ 5 w 260"/>
              <a:gd name="T85" fmla="*/ 195 h 260"/>
              <a:gd name="T86" fmla="*/ 0 w 260"/>
              <a:gd name="T87" fmla="*/ 203 h 260"/>
              <a:gd name="T88" fmla="*/ 0 w 260"/>
              <a:gd name="T89" fmla="*/ 255 h 260"/>
              <a:gd name="T90" fmla="*/ 8 w 260"/>
              <a:gd name="T91" fmla="*/ 260 h 260"/>
              <a:gd name="T92" fmla="*/ 60 w 260"/>
              <a:gd name="T93" fmla="*/ 259 h 260"/>
              <a:gd name="T94" fmla="*/ 65 w 260"/>
              <a:gd name="T95" fmla="*/ 252 h 260"/>
              <a:gd name="T96" fmla="*/ 62 w 260"/>
              <a:gd name="T97" fmla="*/ 246 h 260"/>
              <a:gd name="T98" fmla="*/ 57 w 260"/>
              <a:gd name="T99" fmla="*/ 245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0" h="260">
                <a:moveTo>
                  <a:pt x="31" y="41"/>
                </a:moveTo>
                <a:lnTo>
                  <a:pt x="31" y="220"/>
                </a:lnTo>
                <a:lnTo>
                  <a:pt x="31" y="220"/>
                </a:lnTo>
                <a:lnTo>
                  <a:pt x="31" y="224"/>
                </a:lnTo>
                <a:lnTo>
                  <a:pt x="34" y="226"/>
                </a:lnTo>
                <a:lnTo>
                  <a:pt x="36" y="228"/>
                </a:lnTo>
                <a:lnTo>
                  <a:pt x="39" y="228"/>
                </a:lnTo>
                <a:lnTo>
                  <a:pt x="221" y="228"/>
                </a:lnTo>
                <a:lnTo>
                  <a:pt x="221" y="228"/>
                </a:lnTo>
                <a:lnTo>
                  <a:pt x="223" y="228"/>
                </a:lnTo>
                <a:lnTo>
                  <a:pt x="226" y="226"/>
                </a:lnTo>
                <a:lnTo>
                  <a:pt x="229" y="224"/>
                </a:lnTo>
                <a:lnTo>
                  <a:pt x="229" y="220"/>
                </a:lnTo>
                <a:lnTo>
                  <a:pt x="229" y="41"/>
                </a:lnTo>
                <a:lnTo>
                  <a:pt x="229" y="41"/>
                </a:lnTo>
                <a:lnTo>
                  <a:pt x="229" y="37"/>
                </a:lnTo>
                <a:lnTo>
                  <a:pt x="226" y="34"/>
                </a:lnTo>
                <a:lnTo>
                  <a:pt x="223" y="33"/>
                </a:lnTo>
                <a:lnTo>
                  <a:pt x="221" y="31"/>
                </a:lnTo>
                <a:lnTo>
                  <a:pt x="39" y="31"/>
                </a:lnTo>
                <a:lnTo>
                  <a:pt x="39" y="31"/>
                </a:lnTo>
                <a:lnTo>
                  <a:pt x="36" y="33"/>
                </a:lnTo>
                <a:lnTo>
                  <a:pt x="34" y="34"/>
                </a:lnTo>
                <a:lnTo>
                  <a:pt x="31" y="37"/>
                </a:lnTo>
                <a:lnTo>
                  <a:pt x="31" y="41"/>
                </a:lnTo>
                <a:lnTo>
                  <a:pt x="31" y="41"/>
                </a:lnTo>
                <a:close/>
                <a:moveTo>
                  <a:pt x="252" y="0"/>
                </a:moveTo>
                <a:lnTo>
                  <a:pt x="203" y="0"/>
                </a:lnTo>
                <a:lnTo>
                  <a:pt x="203" y="0"/>
                </a:lnTo>
                <a:lnTo>
                  <a:pt x="200" y="0"/>
                </a:lnTo>
                <a:lnTo>
                  <a:pt x="197" y="3"/>
                </a:lnTo>
                <a:lnTo>
                  <a:pt x="195" y="5"/>
                </a:lnTo>
                <a:lnTo>
                  <a:pt x="195" y="8"/>
                </a:lnTo>
                <a:lnTo>
                  <a:pt x="195" y="8"/>
                </a:lnTo>
                <a:lnTo>
                  <a:pt x="195" y="11"/>
                </a:lnTo>
                <a:lnTo>
                  <a:pt x="197" y="13"/>
                </a:lnTo>
                <a:lnTo>
                  <a:pt x="200" y="15"/>
                </a:lnTo>
                <a:lnTo>
                  <a:pt x="203" y="16"/>
                </a:lnTo>
                <a:lnTo>
                  <a:pt x="244" y="16"/>
                </a:lnTo>
                <a:lnTo>
                  <a:pt x="244" y="57"/>
                </a:lnTo>
                <a:lnTo>
                  <a:pt x="244" y="57"/>
                </a:lnTo>
                <a:lnTo>
                  <a:pt x="244" y="60"/>
                </a:lnTo>
                <a:lnTo>
                  <a:pt x="247" y="63"/>
                </a:lnTo>
                <a:lnTo>
                  <a:pt x="248" y="64"/>
                </a:lnTo>
                <a:lnTo>
                  <a:pt x="252" y="65"/>
                </a:lnTo>
                <a:lnTo>
                  <a:pt x="252" y="65"/>
                </a:lnTo>
                <a:lnTo>
                  <a:pt x="255" y="64"/>
                </a:lnTo>
                <a:lnTo>
                  <a:pt x="257" y="63"/>
                </a:lnTo>
                <a:lnTo>
                  <a:pt x="260" y="60"/>
                </a:lnTo>
                <a:lnTo>
                  <a:pt x="260" y="57"/>
                </a:lnTo>
                <a:lnTo>
                  <a:pt x="260" y="8"/>
                </a:lnTo>
                <a:lnTo>
                  <a:pt x="260" y="8"/>
                </a:lnTo>
                <a:lnTo>
                  <a:pt x="260" y="5"/>
                </a:lnTo>
                <a:lnTo>
                  <a:pt x="257" y="3"/>
                </a:lnTo>
                <a:lnTo>
                  <a:pt x="255" y="0"/>
                </a:lnTo>
                <a:lnTo>
                  <a:pt x="252" y="0"/>
                </a:lnTo>
                <a:lnTo>
                  <a:pt x="252" y="0"/>
                </a:lnTo>
                <a:close/>
                <a:moveTo>
                  <a:pt x="252" y="195"/>
                </a:moveTo>
                <a:lnTo>
                  <a:pt x="252" y="195"/>
                </a:lnTo>
                <a:lnTo>
                  <a:pt x="248" y="195"/>
                </a:lnTo>
                <a:lnTo>
                  <a:pt x="247" y="198"/>
                </a:lnTo>
                <a:lnTo>
                  <a:pt x="244" y="200"/>
                </a:lnTo>
                <a:lnTo>
                  <a:pt x="244" y="203"/>
                </a:lnTo>
                <a:lnTo>
                  <a:pt x="244" y="245"/>
                </a:lnTo>
                <a:lnTo>
                  <a:pt x="203" y="245"/>
                </a:lnTo>
                <a:lnTo>
                  <a:pt x="203" y="245"/>
                </a:lnTo>
                <a:lnTo>
                  <a:pt x="200" y="245"/>
                </a:lnTo>
                <a:lnTo>
                  <a:pt x="197" y="246"/>
                </a:lnTo>
                <a:lnTo>
                  <a:pt x="195" y="249"/>
                </a:lnTo>
                <a:lnTo>
                  <a:pt x="195" y="252"/>
                </a:lnTo>
                <a:lnTo>
                  <a:pt x="195" y="252"/>
                </a:lnTo>
                <a:lnTo>
                  <a:pt x="195" y="255"/>
                </a:lnTo>
                <a:lnTo>
                  <a:pt x="197" y="258"/>
                </a:lnTo>
                <a:lnTo>
                  <a:pt x="200" y="259"/>
                </a:lnTo>
                <a:lnTo>
                  <a:pt x="203" y="260"/>
                </a:lnTo>
                <a:lnTo>
                  <a:pt x="252" y="260"/>
                </a:lnTo>
                <a:lnTo>
                  <a:pt x="252" y="260"/>
                </a:lnTo>
                <a:lnTo>
                  <a:pt x="255" y="259"/>
                </a:lnTo>
                <a:lnTo>
                  <a:pt x="257" y="258"/>
                </a:lnTo>
                <a:lnTo>
                  <a:pt x="260" y="255"/>
                </a:lnTo>
                <a:lnTo>
                  <a:pt x="260" y="252"/>
                </a:lnTo>
                <a:lnTo>
                  <a:pt x="260" y="203"/>
                </a:lnTo>
                <a:lnTo>
                  <a:pt x="260" y="203"/>
                </a:lnTo>
                <a:lnTo>
                  <a:pt x="260" y="200"/>
                </a:lnTo>
                <a:lnTo>
                  <a:pt x="257" y="198"/>
                </a:lnTo>
                <a:lnTo>
                  <a:pt x="255" y="195"/>
                </a:lnTo>
                <a:lnTo>
                  <a:pt x="252" y="195"/>
                </a:lnTo>
                <a:lnTo>
                  <a:pt x="252" y="195"/>
                </a:lnTo>
                <a:close/>
                <a:moveTo>
                  <a:pt x="8" y="65"/>
                </a:moveTo>
                <a:lnTo>
                  <a:pt x="8" y="65"/>
                </a:lnTo>
                <a:lnTo>
                  <a:pt x="12" y="64"/>
                </a:lnTo>
                <a:lnTo>
                  <a:pt x="13" y="63"/>
                </a:lnTo>
                <a:lnTo>
                  <a:pt x="15" y="60"/>
                </a:lnTo>
                <a:lnTo>
                  <a:pt x="15" y="57"/>
                </a:lnTo>
                <a:lnTo>
                  <a:pt x="15" y="16"/>
                </a:lnTo>
                <a:lnTo>
                  <a:pt x="57" y="16"/>
                </a:lnTo>
                <a:lnTo>
                  <a:pt x="57" y="16"/>
                </a:lnTo>
                <a:lnTo>
                  <a:pt x="60" y="15"/>
                </a:lnTo>
                <a:lnTo>
                  <a:pt x="62" y="13"/>
                </a:lnTo>
                <a:lnTo>
                  <a:pt x="65" y="11"/>
                </a:lnTo>
                <a:lnTo>
                  <a:pt x="65" y="8"/>
                </a:lnTo>
                <a:lnTo>
                  <a:pt x="65" y="8"/>
                </a:lnTo>
                <a:lnTo>
                  <a:pt x="65" y="5"/>
                </a:lnTo>
                <a:lnTo>
                  <a:pt x="62" y="3"/>
                </a:lnTo>
                <a:lnTo>
                  <a:pt x="60" y="0"/>
                </a:lnTo>
                <a:lnTo>
                  <a:pt x="57" y="0"/>
                </a:lnTo>
                <a:lnTo>
                  <a:pt x="8" y="0"/>
                </a:lnTo>
                <a:lnTo>
                  <a:pt x="8" y="0"/>
                </a:lnTo>
                <a:lnTo>
                  <a:pt x="5" y="0"/>
                </a:lnTo>
                <a:lnTo>
                  <a:pt x="2" y="3"/>
                </a:lnTo>
                <a:lnTo>
                  <a:pt x="0" y="5"/>
                </a:lnTo>
                <a:lnTo>
                  <a:pt x="0" y="8"/>
                </a:lnTo>
                <a:lnTo>
                  <a:pt x="0" y="57"/>
                </a:lnTo>
                <a:lnTo>
                  <a:pt x="0" y="57"/>
                </a:lnTo>
                <a:lnTo>
                  <a:pt x="0" y="60"/>
                </a:lnTo>
                <a:lnTo>
                  <a:pt x="2" y="63"/>
                </a:lnTo>
                <a:lnTo>
                  <a:pt x="5" y="64"/>
                </a:lnTo>
                <a:lnTo>
                  <a:pt x="8" y="65"/>
                </a:lnTo>
                <a:lnTo>
                  <a:pt x="8" y="65"/>
                </a:lnTo>
                <a:close/>
                <a:moveTo>
                  <a:pt x="57" y="245"/>
                </a:moveTo>
                <a:lnTo>
                  <a:pt x="15" y="245"/>
                </a:lnTo>
                <a:lnTo>
                  <a:pt x="15" y="203"/>
                </a:lnTo>
                <a:lnTo>
                  <a:pt x="15" y="203"/>
                </a:lnTo>
                <a:lnTo>
                  <a:pt x="15" y="200"/>
                </a:lnTo>
                <a:lnTo>
                  <a:pt x="13" y="198"/>
                </a:lnTo>
                <a:lnTo>
                  <a:pt x="12" y="195"/>
                </a:lnTo>
                <a:lnTo>
                  <a:pt x="8" y="195"/>
                </a:lnTo>
                <a:lnTo>
                  <a:pt x="8" y="195"/>
                </a:lnTo>
                <a:lnTo>
                  <a:pt x="5" y="195"/>
                </a:lnTo>
                <a:lnTo>
                  <a:pt x="2" y="198"/>
                </a:lnTo>
                <a:lnTo>
                  <a:pt x="0" y="200"/>
                </a:lnTo>
                <a:lnTo>
                  <a:pt x="0" y="203"/>
                </a:lnTo>
                <a:lnTo>
                  <a:pt x="0" y="252"/>
                </a:lnTo>
                <a:lnTo>
                  <a:pt x="0" y="252"/>
                </a:lnTo>
                <a:lnTo>
                  <a:pt x="0" y="255"/>
                </a:lnTo>
                <a:lnTo>
                  <a:pt x="2" y="258"/>
                </a:lnTo>
                <a:lnTo>
                  <a:pt x="5" y="259"/>
                </a:lnTo>
                <a:lnTo>
                  <a:pt x="8" y="260"/>
                </a:lnTo>
                <a:lnTo>
                  <a:pt x="57" y="260"/>
                </a:lnTo>
                <a:lnTo>
                  <a:pt x="57" y="260"/>
                </a:lnTo>
                <a:lnTo>
                  <a:pt x="60" y="259"/>
                </a:lnTo>
                <a:lnTo>
                  <a:pt x="62" y="258"/>
                </a:lnTo>
                <a:lnTo>
                  <a:pt x="65" y="255"/>
                </a:lnTo>
                <a:lnTo>
                  <a:pt x="65" y="252"/>
                </a:lnTo>
                <a:lnTo>
                  <a:pt x="65" y="252"/>
                </a:lnTo>
                <a:lnTo>
                  <a:pt x="65" y="249"/>
                </a:lnTo>
                <a:lnTo>
                  <a:pt x="62" y="246"/>
                </a:lnTo>
                <a:lnTo>
                  <a:pt x="60" y="245"/>
                </a:lnTo>
                <a:lnTo>
                  <a:pt x="57" y="245"/>
                </a:lnTo>
                <a:lnTo>
                  <a:pt x="57" y="245"/>
                </a:lnTo>
                <a:close/>
              </a:path>
            </a:pathLst>
          </a:custGeom>
          <a:solidFill>
            <a:srgbClr val="084CA1"/>
          </a:solidFill>
          <a:ln>
            <a:noFill/>
          </a:ln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隶书" pitchFamily="49" charset="-122"/>
                <a:ea typeface="隶书" pitchFamily="49" charset="-122"/>
              </a:rPr>
              <a:t>特征</a:t>
            </a:r>
            <a:endParaRPr lang="zh-CN" altLang="en-US" sz="2000" b="1" dirty="0">
              <a:solidFill>
                <a:schemeClr val="bg1"/>
              </a:solidFill>
              <a:latin typeface="隶书" pitchFamily="49" charset="-122"/>
              <a:ea typeface="隶书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20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 smtClean="0">
                <a:solidFill>
                  <a:srgbClr val="084CA1"/>
                </a:solidFill>
                <a:latin typeface="Arial" charset="0"/>
                <a:cs typeface="Arial" charset="0"/>
              </a:rPr>
              <a:t>02</a:t>
            </a:r>
            <a:endParaRPr lang="en-US" altLang="zh-CN" sz="8600" b="1" dirty="0">
              <a:solidFill>
                <a:srgbClr val="084CA1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等腰三角形 18"/>
          <p:cNvSpPr/>
          <p:nvPr>
            <p:custDataLst>
              <p:tags r:id="rId3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4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5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6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7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8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9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0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1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2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3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5" name="文本框 16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558927" y="2357441"/>
            <a:ext cx="5781673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利润表</a:t>
            </a:r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的结构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681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表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结构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63614" y="1481959"/>
            <a:ext cx="6961186" cy="3244030"/>
            <a:chOff x="963614" y="1880196"/>
            <a:chExt cx="6961186" cy="2800422"/>
          </a:xfrm>
        </p:grpSpPr>
        <p:sp>
          <p:nvSpPr>
            <p:cNvPr id="12" name="MH_Other_1"/>
            <p:cNvSpPr/>
            <p:nvPr>
              <p:custDataLst>
                <p:tags r:id="rId6"/>
              </p:custDataLst>
            </p:nvPr>
          </p:nvSpPr>
          <p:spPr>
            <a:xfrm>
              <a:off x="963614" y="2580866"/>
              <a:ext cx="6288086" cy="740182"/>
            </a:xfrm>
            <a:custGeom>
              <a:avLst/>
              <a:gdLst>
                <a:gd name="connsiteX0" fmla="*/ 0 w 6192688"/>
                <a:gd name="connsiteY0" fmla="*/ 0 h 1261899"/>
                <a:gd name="connsiteX1" fmla="*/ 1656183 w 6192688"/>
                <a:gd name="connsiteY1" fmla="*/ 0 h 1261899"/>
                <a:gd name="connsiteX2" fmla="*/ 4179979 w 6192688"/>
                <a:gd name="connsiteY2" fmla="*/ 0 h 1261899"/>
                <a:gd name="connsiteX3" fmla="*/ 6192688 w 6192688"/>
                <a:gd name="connsiteY3" fmla="*/ 0 h 1261899"/>
                <a:gd name="connsiteX4" fmla="*/ 6192688 w 6192688"/>
                <a:gd name="connsiteY4" fmla="*/ 72008 h 1261899"/>
                <a:gd name="connsiteX5" fmla="*/ 4176343 w 6192688"/>
                <a:gd name="connsiteY5" fmla="*/ 72008 h 1261899"/>
                <a:gd name="connsiteX6" fmla="*/ 2918081 w 6192688"/>
                <a:gd name="connsiteY6" fmla="*/ 1261899 h 1261899"/>
                <a:gd name="connsiteX7" fmla="*/ 1659819 w 6192688"/>
                <a:gd name="connsiteY7" fmla="*/ 72008 h 1261899"/>
                <a:gd name="connsiteX8" fmla="*/ 0 w 6192688"/>
                <a:gd name="connsiteY8" fmla="*/ 72008 h 1261899"/>
                <a:gd name="connsiteX9" fmla="*/ 91440 w 6192688"/>
                <a:gd name="connsiteY9" fmla="*/ 91440 h 1261899"/>
                <a:gd name="connsiteX0" fmla="*/ 1656183 w 6192688"/>
                <a:gd name="connsiteY0" fmla="*/ 0 h 1261899"/>
                <a:gd name="connsiteX1" fmla="*/ 4179979 w 6192688"/>
                <a:gd name="connsiteY1" fmla="*/ 0 h 1261899"/>
                <a:gd name="connsiteX2" fmla="*/ 6192688 w 6192688"/>
                <a:gd name="connsiteY2" fmla="*/ 0 h 1261899"/>
                <a:gd name="connsiteX3" fmla="*/ 6192688 w 6192688"/>
                <a:gd name="connsiteY3" fmla="*/ 72008 h 1261899"/>
                <a:gd name="connsiteX4" fmla="*/ 4176343 w 6192688"/>
                <a:gd name="connsiteY4" fmla="*/ 72008 h 1261899"/>
                <a:gd name="connsiteX5" fmla="*/ 2918081 w 6192688"/>
                <a:gd name="connsiteY5" fmla="*/ 1261899 h 1261899"/>
                <a:gd name="connsiteX6" fmla="*/ 1659819 w 6192688"/>
                <a:gd name="connsiteY6" fmla="*/ 72008 h 1261899"/>
                <a:gd name="connsiteX7" fmla="*/ 0 w 6192688"/>
                <a:gd name="connsiteY7" fmla="*/ 72008 h 1261899"/>
                <a:gd name="connsiteX8" fmla="*/ 91440 w 6192688"/>
                <a:gd name="connsiteY8" fmla="*/ 91440 h 1261899"/>
                <a:gd name="connsiteX0" fmla="*/ 4179979 w 6192688"/>
                <a:gd name="connsiteY0" fmla="*/ 0 h 1261899"/>
                <a:gd name="connsiteX1" fmla="*/ 6192688 w 6192688"/>
                <a:gd name="connsiteY1" fmla="*/ 0 h 1261899"/>
                <a:gd name="connsiteX2" fmla="*/ 6192688 w 6192688"/>
                <a:gd name="connsiteY2" fmla="*/ 72008 h 1261899"/>
                <a:gd name="connsiteX3" fmla="*/ 4176343 w 6192688"/>
                <a:gd name="connsiteY3" fmla="*/ 72008 h 1261899"/>
                <a:gd name="connsiteX4" fmla="*/ 2918081 w 6192688"/>
                <a:gd name="connsiteY4" fmla="*/ 1261899 h 1261899"/>
                <a:gd name="connsiteX5" fmla="*/ 1659819 w 6192688"/>
                <a:gd name="connsiteY5" fmla="*/ 72008 h 1261899"/>
                <a:gd name="connsiteX6" fmla="*/ 0 w 6192688"/>
                <a:gd name="connsiteY6" fmla="*/ 72008 h 1261899"/>
                <a:gd name="connsiteX7" fmla="*/ 91440 w 6192688"/>
                <a:gd name="connsiteY7" fmla="*/ 91440 h 1261899"/>
                <a:gd name="connsiteX0" fmla="*/ 6192688 w 6192688"/>
                <a:gd name="connsiteY0" fmla="*/ 0 h 1261899"/>
                <a:gd name="connsiteX1" fmla="*/ 6192688 w 6192688"/>
                <a:gd name="connsiteY1" fmla="*/ 72008 h 1261899"/>
                <a:gd name="connsiteX2" fmla="*/ 4176343 w 6192688"/>
                <a:gd name="connsiteY2" fmla="*/ 72008 h 1261899"/>
                <a:gd name="connsiteX3" fmla="*/ 2918081 w 6192688"/>
                <a:gd name="connsiteY3" fmla="*/ 1261899 h 1261899"/>
                <a:gd name="connsiteX4" fmla="*/ 1659819 w 6192688"/>
                <a:gd name="connsiteY4" fmla="*/ 72008 h 1261899"/>
                <a:gd name="connsiteX5" fmla="*/ 0 w 6192688"/>
                <a:gd name="connsiteY5" fmla="*/ 72008 h 1261899"/>
                <a:gd name="connsiteX6" fmla="*/ 91440 w 6192688"/>
                <a:gd name="connsiteY6" fmla="*/ 91440 h 1261899"/>
                <a:gd name="connsiteX0" fmla="*/ 6192688 w 6192688"/>
                <a:gd name="connsiteY0" fmla="*/ 7233 h 1197124"/>
                <a:gd name="connsiteX1" fmla="*/ 4176343 w 6192688"/>
                <a:gd name="connsiteY1" fmla="*/ 7233 h 1197124"/>
                <a:gd name="connsiteX2" fmla="*/ 2918081 w 6192688"/>
                <a:gd name="connsiteY2" fmla="*/ 1197124 h 1197124"/>
                <a:gd name="connsiteX3" fmla="*/ 1659819 w 6192688"/>
                <a:gd name="connsiteY3" fmla="*/ 7233 h 1197124"/>
                <a:gd name="connsiteX4" fmla="*/ 0 w 6192688"/>
                <a:gd name="connsiteY4" fmla="*/ 7233 h 1197124"/>
                <a:gd name="connsiteX5" fmla="*/ 91440 w 6192688"/>
                <a:gd name="connsiteY5" fmla="*/ 26665 h 1197124"/>
                <a:gd name="connsiteX0" fmla="*/ 6101248 w 6101248"/>
                <a:gd name="connsiteY0" fmla="*/ 0 h 1189891"/>
                <a:gd name="connsiteX1" fmla="*/ 4084903 w 6101248"/>
                <a:gd name="connsiteY1" fmla="*/ 0 h 1189891"/>
                <a:gd name="connsiteX2" fmla="*/ 2826641 w 6101248"/>
                <a:gd name="connsiteY2" fmla="*/ 1189891 h 1189891"/>
                <a:gd name="connsiteX3" fmla="*/ 1568379 w 6101248"/>
                <a:gd name="connsiteY3" fmla="*/ 0 h 1189891"/>
                <a:gd name="connsiteX4" fmla="*/ 0 w 6101248"/>
                <a:gd name="connsiteY4" fmla="*/ 19432 h 1189891"/>
                <a:gd name="connsiteX0" fmla="*/ 6144791 w 6144791"/>
                <a:gd name="connsiteY0" fmla="*/ 0 h 1189891"/>
                <a:gd name="connsiteX1" fmla="*/ 4128446 w 6144791"/>
                <a:gd name="connsiteY1" fmla="*/ 0 h 1189891"/>
                <a:gd name="connsiteX2" fmla="*/ 2870184 w 6144791"/>
                <a:gd name="connsiteY2" fmla="*/ 1189891 h 1189891"/>
                <a:gd name="connsiteX3" fmla="*/ 1611922 w 6144791"/>
                <a:gd name="connsiteY3" fmla="*/ 0 h 1189891"/>
                <a:gd name="connsiteX4" fmla="*/ 0 w 6144791"/>
                <a:gd name="connsiteY4" fmla="*/ 4918 h 1189891"/>
                <a:gd name="connsiteX0" fmla="*/ 9163763 w 9163763"/>
                <a:gd name="connsiteY0" fmla="*/ 14515 h 1189891"/>
                <a:gd name="connsiteX1" fmla="*/ 4128446 w 9163763"/>
                <a:gd name="connsiteY1" fmla="*/ 0 h 1189891"/>
                <a:gd name="connsiteX2" fmla="*/ 2870184 w 9163763"/>
                <a:gd name="connsiteY2" fmla="*/ 1189891 h 1189891"/>
                <a:gd name="connsiteX3" fmla="*/ 1611922 w 9163763"/>
                <a:gd name="connsiteY3" fmla="*/ 0 h 1189891"/>
                <a:gd name="connsiteX4" fmla="*/ 0 w 9163763"/>
                <a:gd name="connsiteY4" fmla="*/ 4918 h 1189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63763" h="1189891">
                  <a:moveTo>
                    <a:pt x="9163763" y="14515"/>
                  </a:moveTo>
                  <a:lnTo>
                    <a:pt x="4128446" y="0"/>
                  </a:lnTo>
                  <a:cubicBezTo>
                    <a:pt x="4092690" y="663472"/>
                    <a:pt x="3542913" y="1189891"/>
                    <a:pt x="2870184" y="1189891"/>
                  </a:cubicBezTo>
                  <a:cubicBezTo>
                    <a:pt x="2197455" y="1189891"/>
                    <a:pt x="1647677" y="663471"/>
                    <a:pt x="1611922" y="0"/>
                  </a:cubicBezTo>
                  <a:lnTo>
                    <a:pt x="0" y="4918"/>
                  </a:lnTo>
                </a:path>
              </a:pathLst>
            </a:custGeom>
            <a:noFill/>
            <a:ln w="76200" cmpd="thinThick">
              <a:solidFill>
                <a:srgbClr val="084C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rgbClr val="FFFFFF"/>
                </a:solidFill>
                <a:latin typeface="+mn-ea"/>
              </a:endParaRPr>
            </a:p>
          </p:txBody>
        </p:sp>
        <p:sp>
          <p:nvSpPr>
            <p:cNvPr id="13" name="MH_Title_1"/>
            <p:cNvSpPr/>
            <p:nvPr>
              <p:custDataLst>
                <p:tags r:id="rId7"/>
              </p:custDataLst>
            </p:nvPr>
          </p:nvSpPr>
          <p:spPr>
            <a:xfrm>
              <a:off x="2222974" y="1880196"/>
              <a:ext cx="1433667" cy="1298611"/>
            </a:xfrm>
            <a:prstGeom prst="ellipse">
              <a:avLst/>
            </a:prstGeom>
            <a:solidFill>
              <a:srgbClr val="084CA1"/>
            </a:solidFill>
            <a:ln w="127000" cmpd="thinThick">
              <a:solidFill>
                <a:srgbClr val="084C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rmAutofit fontScale="925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 smtClean="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</a:rPr>
                <a:t>利润表结构</a:t>
              </a:r>
              <a:endParaRPr lang="zh-CN" altLang="en-US" sz="2800" b="1" dirty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9" name="MH_SubTitle_1"/>
            <p:cNvSpPr/>
            <p:nvPr>
              <p:custDataLst>
                <p:tags r:id="rId8"/>
              </p:custDataLst>
            </p:nvPr>
          </p:nvSpPr>
          <p:spPr>
            <a:xfrm>
              <a:off x="4002346" y="2400430"/>
              <a:ext cx="1377017" cy="359555"/>
            </a:xfrm>
            <a:prstGeom prst="roundRect">
              <a:avLst>
                <a:gd name="adj" fmla="val 36824"/>
              </a:avLst>
            </a:prstGeom>
            <a:solidFill>
              <a:srgbClr val="084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Autofit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  <a:sym typeface="Microsoft YaHei"/>
                </a:rPr>
                <a:t>表头</a:t>
              </a:r>
              <a:endParaRPr lang="zh-CN" altLang="en-US" sz="2000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MH_SubTitle_2"/>
            <p:cNvSpPr/>
            <p:nvPr>
              <p:custDataLst>
                <p:tags r:id="rId9"/>
              </p:custDataLst>
            </p:nvPr>
          </p:nvSpPr>
          <p:spPr>
            <a:xfrm>
              <a:off x="5584172" y="2400430"/>
              <a:ext cx="1377017" cy="359555"/>
            </a:xfrm>
            <a:prstGeom prst="roundRect">
              <a:avLst>
                <a:gd name="adj" fmla="val 36824"/>
              </a:avLst>
            </a:prstGeom>
            <a:solidFill>
              <a:srgbClr val="084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>
              <a:noAutofit/>
            </a:bodyPr>
            <a:lstStyle/>
            <a:p>
              <a:pPr algn="ctr">
                <a:defRPr/>
              </a:pPr>
              <a:r>
                <a:rPr lang="zh-CN" altLang="en-US" sz="2000" b="1" dirty="0">
                  <a:solidFill>
                    <a:srgbClr val="FFC000"/>
                  </a:solidFill>
                  <a:latin typeface="微软雅黑" pitchFamily="34" charset="-122"/>
                  <a:ea typeface="微软雅黑" pitchFamily="34" charset="-122"/>
                  <a:sym typeface="Microsoft YaHei"/>
                </a:rPr>
                <a:t>表体</a:t>
              </a:r>
              <a:endParaRPr lang="zh-CN" altLang="en-US" sz="2000" dirty="0">
                <a:solidFill>
                  <a:srgbClr val="FFC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MH_Text_1"/>
            <p:cNvSpPr txBox="1"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905250" y="2950956"/>
              <a:ext cx="1678922" cy="17296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marL="285750" indent="-285750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zh-CN" altLang="en-US" sz="1800" dirty="0">
                  <a:latin typeface="楷体" pitchFamily="49" charset="-122"/>
                  <a:ea typeface="楷体" pitchFamily="49" charset="-122"/>
                  <a:sym typeface="Microsoft YaHei"/>
                </a:rPr>
                <a:t>报表名称</a:t>
              </a:r>
            </a:p>
            <a:p>
              <a:pPr marL="285750" indent="-285750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zh-CN" altLang="en-US" sz="1800" dirty="0">
                  <a:latin typeface="楷体" pitchFamily="49" charset="-122"/>
                  <a:ea typeface="楷体" pitchFamily="49" charset="-122"/>
                  <a:sym typeface="Microsoft YaHei"/>
                </a:rPr>
                <a:t>编制单位名称</a:t>
              </a:r>
            </a:p>
            <a:p>
              <a:pPr marL="285750" indent="-285750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zh-CN" altLang="en-US" sz="1800" dirty="0">
                  <a:latin typeface="楷体" pitchFamily="49" charset="-122"/>
                  <a:ea typeface="楷体" pitchFamily="49" charset="-122"/>
                  <a:sym typeface="Microsoft YaHei"/>
                </a:rPr>
                <a:t>编制日期</a:t>
              </a:r>
            </a:p>
            <a:p>
              <a:pPr marL="285750" indent="-285750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zh-CN" altLang="en-US" sz="1800" dirty="0">
                  <a:latin typeface="楷体" pitchFamily="49" charset="-122"/>
                  <a:ea typeface="楷体" pitchFamily="49" charset="-122"/>
                  <a:sym typeface="Microsoft YaHei"/>
                </a:rPr>
                <a:t>报表编号</a:t>
              </a:r>
            </a:p>
            <a:p>
              <a:pPr marL="285750" indent="-285750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zh-CN" altLang="en-US" sz="1800" dirty="0">
                  <a:latin typeface="楷体" pitchFamily="49" charset="-122"/>
                  <a:ea typeface="楷体" pitchFamily="49" charset="-122"/>
                  <a:sym typeface="Microsoft YaHei"/>
                </a:rPr>
                <a:t>计量单位</a:t>
              </a:r>
            </a:p>
          </p:txBody>
        </p:sp>
        <p:sp>
          <p:nvSpPr>
            <p:cNvPr id="22" name="MH_Text_2"/>
            <p:cNvSpPr txBox="1"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5636464" y="2950955"/>
              <a:ext cx="2288336" cy="6642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>
              <a:noAutofit/>
            </a:bodyPr>
            <a:lstStyle>
              <a:lvl1pPr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 Narrow" panose="020B0606020202030204" pitchFamily="34" charset="0"/>
                  <a:ea typeface="宋体" panose="02010600030101010101" pitchFamily="2" charset="-122"/>
                </a:defRPr>
              </a:lvl9pPr>
            </a:lstStyle>
            <a:p>
              <a:pPr marL="285750" indent="-285750">
                <a:lnSpc>
                  <a:spcPct val="150000"/>
                </a:lnSpc>
                <a:buFont typeface="Wingdings" pitchFamily="2" charset="2"/>
                <a:buChar char="ü"/>
              </a:pPr>
              <a:r>
                <a:rPr lang="zh-CN" altLang="en-US" sz="1800" dirty="0">
                  <a:latin typeface="楷体" pitchFamily="49" charset="-122"/>
                  <a:ea typeface="楷体" pitchFamily="49" charset="-122"/>
                  <a:sym typeface="Microsoft YaHei"/>
                </a:rPr>
                <a:t>形成经营成果的各个项目和计算过程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46613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1129"/>
  <p:tag name="MH_SECTIONID" val="1130,1131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446"/>
  <p:tag name="MH_LIBRARY" val="GRAPHIC"/>
  <p:tag name="MH_ORDER" val="文本框 177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AUTOCOLOR" val="TRUE"/>
  <p:tag name="MH_TYPE" val="CONTENTS"/>
  <p:tag name="ID" val="54584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082"/>
  <p:tag name="KSO_WM_UNIT_TYPE" val="m_i"/>
  <p:tag name="KSO_WM_UNIT_INDEX" val="1_1"/>
  <p:tag name="KSO_WM_UNIT_ID" val="diagram160082_5*m_i*1_1"/>
  <p:tag name="KSO_WM_UNIT_CLEAR" val="1"/>
  <p:tag name="KSO_WM_UNIT_LAYERLEVEL" val="1_1"/>
  <p:tag name="KSO_WM_DIAGRAM_GROUP_CODE" val="m1-1"/>
  <p:tag name="KSO_WM_UNIT_LINE_FORE_SCHEMECOLOR_INDEX" val="7"/>
  <p:tag name="KSO_WM_UNIT_LINE_FILL_TYPE" val="2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082"/>
  <p:tag name="KSO_WM_UNIT_TYPE" val="m_i"/>
  <p:tag name="KSO_WM_UNIT_INDEX" val="1_2"/>
  <p:tag name="KSO_WM_UNIT_ID" val="diagram160082_5*m_i*1_2"/>
  <p:tag name="KSO_WM_UNIT_CLEAR" val="1"/>
  <p:tag name="KSO_WM_UNIT_LAYERLEVEL" val="1_1"/>
  <p:tag name="KSO_WM_DIAGRAM_GROUP_CODE" val="m1-1"/>
  <p:tag name="KSO_WM_UNIT_LINE_FORE_SCHEMECOLOR_INDEX" val="5"/>
  <p:tag name="KSO_WM_UNIT_LINE_FILL_TYPE" val="2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082"/>
  <p:tag name="KSO_WM_UNIT_TYPE" val="m_h_a"/>
  <p:tag name="KSO_WM_UNIT_INDEX" val="1_1_1"/>
  <p:tag name="KSO_WM_UNIT_ID" val="diagram160082_5*m_h_a*1_1_1"/>
  <p:tag name="KSO_WM_UNIT_CLEAR" val="1"/>
  <p:tag name="KSO_WM_UNIT_LAYERLEVEL" val="1_1_1"/>
  <p:tag name="KSO_WM_UNIT_VALUE" val="8"/>
  <p:tag name="KSO_WM_UNIT_HIGHLIGHT" val="0"/>
  <p:tag name="KSO_WM_UNIT_COMPATIBLE" val="0"/>
  <p:tag name="KSO_WM_DIAGRAM_GROUP_CODE" val="m1-1"/>
  <p:tag name="KSO_WM_UNIT_PRESET_TEXT" val="LOREM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082"/>
  <p:tag name="KSO_WM_UNIT_TYPE" val="m_h_f"/>
  <p:tag name="KSO_WM_UNIT_INDEX" val="1_1_1"/>
  <p:tag name="KSO_WM_UNIT_ID" val="diagram160082_5*m_h_f*1_1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LINE_FORE_SCHEMECOLOR_INDEX" val="5"/>
  <p:tag name="KSO_WM_UNIT_LINE_FILL_TYPE" val="2"/>
  <p:tag name="KSO_WM_UNIT_TEXT_FILL_FORE_SCHEMECOLOR_INDEX" val="15"/>
  <p:tag name="KSO_WM_UNIT_TEXT_FILL_TYPE" val="1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082"/>
  <p:tag name="KSO_WM_UNIT_TYPE" val="m_i"/>
  <p:tag name="KSO_WM_UNIT_INDEX" val="1_4"/>
  <p:tag name="KSO_WM_UNIT_ID" val="diagram160082_5*m_i*1_4"/>
  <p:tag name="KSO_WM_UNIT_CLEAR" val="1"/>
  <p:tag name="KSO_WM_UNIT_LAYERLEVEL" val="1_1"/>
  <p:tag name="KSO_WM_DIAGRAM_GROUP_CODE" val="m1-1"/>
  <p:tag name="KSO_WM_UNIT_LINE_FORE_SCHEMECOLOR_INDEX" val="6"/>
  <p:tag name="KSO_WM_UNIT_LINE_FILL_TYPE" val="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082"/>
  <p:tag name="KSO_WM_UNIT_TYPE" val="m_h_a"/>
  <p:tag name="KSO_WM_UNIT_INDEX" val="1_2_1"/>
  <p:tag name="KSO_WM_UNIT_ID" val="diagram160082_5*m_h_a*1_2_1"/>
  <p:tag name="KSO_WM_UNIT_CLEAR" val="1"/>
  <p:tag name="KSO_WM_UNIT_LAYERLEVEL" val="1_1_1"/>
  <p:tag name="KSO_WM_UNIT_VALUE" val="8"/>
  <p:tag name="KSO_WM_UNIT_HIGHLIGHT" val="0"/>
  <p:tag name="KSO_WM_UNIT_COMPATIBLE" val="0"/>
  <p:tag name="KSO_WM_DIAGRAM_GROUP_CODE" val="m1-1"/>
  <p:tag name="KSO_WM_UNIT_PRESET_TEXT" val="LOREM"/>
  <p:tag name="KSO_WM_UNIT_FILL_FORE_SCHEMECOLOR_INDEX" val="6"/>
  <p:tag name="KSO_WM_UNIT_FILL_TYPE" val="1"/>
  <p:tag name="KSO_WM_UNIT_LINE_FORE_SCHEMECOLOR_INDEX" val="6"/>
  <p:tag name="KSO_WM_UNIT_LINE_FILL_TYPE" val="2"/>
  <p:tag name="KSO_WM_UNIT_TEXT_FILL_FORE_SCHEMECOLOR_INDEX" val="14"/>
  <p:tag name="KSO_WM_UNIT_TEXT_FILL_TYPE" val="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082"/>
  <p:tag name="KSO_WM_UNIT_TYPE" val="m_h_f"/>
  <p:tag name="KSO_WM_UNIT_INDEX" val="1_2_1"/>
  <p:tag name="KSO_WM_UNIT_ID" val="diagram160082_5*m_h_f*1_2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LINE_FORE_SCHEMECOLOR_INDEX" val="6"/>
  <p:tag name="KSO_WM_UNIT_LINE_FILL_TYPE" val="2"/>
  <p:tag name="KSO_WM_UNIT_TEXT_FILL_FORE_SCHEMECOLOR_INDEX" val="15"/>
  <p:tag name="KSO_WM_UNIT_TEXT_FILL_TYPE" val="1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082"/>
  <p:tag name="KSO_WM_UNIT_TYPE" val="m_i"/>
  <p:tag name="KSO_WM_UNIT_INDEX" val="1_6"/>
  <p:tag name="KSO_WM_UNIT_ID" val="diagram160082_5*m_i*1_6"/>
  <p:tag name="KSO_WM_UNIT_CLEAR" val="1"/>
  <p:tag name="KSO_WM_UNIT_LAYERLEVEL" val="1_1"/>
  <p:tag name="KSO_WM_DIAGRAM_GROUP_CODE" val="m1-1"/>
  <p:tag name="KSO_WM_UNIT_LINE_FORE_SCHEMECOLOR_INDEX" val="5"/>
  <p:tag name="KSO_WM_UNIT_LINE_FILL_TYPE" val="2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082"/>
  <p:tag name="KSO_WM_UNIT_TYPE" val="m_h_a"/>
  <p:tag name="KSO_WM_UNIT_INDEX" val="1_3_1"/>
  <p:tag name="KSO_WM_UNIT_ID" val="diagram160082_5*m_h_a*1_3_1"/>
  <p:tag name="KSO_WM_UNIT_CLEAR" val="1"/>
  <p:tag name="KSO_WM_UNIT_LAYERLEVEL" val="1_1_1"/>
  <p:tag name="KSO_WM_UNIT_VALUE" val="8"/>
  <p:tag name="KSO_WM_UNIT_HIGHLIGHT" val="0"/>
  <p:tag name="KSO_WM_UNIT_COMPATIBLE" val="0"/>
  <p:tag name="KSO_WM_DIAGRAM_GROUP_CODE" val="m1-1"/>
  <p:tag name="KSO_WM_UNIT_PRESET_TEXT" val="LOREM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082"/>
  <p:tag name="KSO_WM_UNIT_TYPE" val="m_h_f"/>
  <p:tag name="KSO_WM_UNIT_INDEX" val="1_3_1"/>
  <p:tag name="KSO_WM_UNIT_ID" val="diagram160082_5*m_h_f*1_3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LINE_FORE_SCHEMECOLOR_INDEX" val="5"/>
  <p:tag name="KSO_WM_UNIT_LINE_FILL_TYPE" val="2"/>
  <p:tag name="KSO_WM_UNIT_TEXT_FILL_FORE_SCHEMECOLOR_INDEX" val="15"/>
  <p:tag name="KSO_WM_UNIT_TEXT_FILL_TYP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082"/>
  <p:tag name="KSO_WM_UNIT_TYPE" val="m_i"/>
  <p:tag name="KSO_WM_UNIT_INDEX" val="1_8"/>
  <p:tag name="KSO_WM_UNIT_ID" val="diagram160082_5*m_i*1_8"/>
  <p:tag name="KSO_WM_UNIT_CLEAR" val="1"/>
  <p:tag name="KSO_WM_UNIT_LAYERLEVEL" val="1_1"/>
  <p:tag name="KSO_WM_DIAGRAM_GROUP_CODE" val="m1-1"/>
  <p:tag name="KSO_WM_UNIT_LINE_FORE_SCHEMECOLOR_INDEX" val="6"/>
  <p:tag name="KSO_WM_UNIT_LINE_FILL_TYPE" val="2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082"/>
  <p:tag name="KSO_WM_UNIT_TYPE" val="m_h_a"/>
  <p:tag name="KSO_WM_UNIT_INDEX" val="1_4_1"/>
  <p:tag name="KSO_WM_UNIT_ID" val="diagram160082_5*m_h_a*1_4_1"/>
  <p:tag name="KSO_WM_UNIT_CLEAR" val="1"/>
  <p:tag name="KSO_WM_UNIT_LAYERLEVEL" val="1_1_1"/>
  <p:tag name="KSO_WM_UNIT_VALUE" val="8"/>
  <p:tag name="KSO_WM_UNIT_HIGHLIGHT" val="0"/>
  <p:tag name="KSO_WM_UNIT_COMPATIBLE" val="0"/>
  <p:tag name="KSO_WM_DIAGRAM_GROUP_CODE" val="m1-1"/>
  <p:tag name="KSO_WM_UNIT_PRESET_TEXT" val="LOREM"/>
  <p:tag name="KSO_WM_UNIT_FILL_FORE_SCHEMECOLOR_INDEX" val="6"/>
  <p:tag name="KSO_WM_UNIT_FILL_TYPE" val="1"/>
  <p:tag name="KSO_WM_UNIT_LINE_FORE_SCHEMECOLOR_INDEX" val="6"/>
  <p:tag name="KSO_WM_UNIT_LINE_FILL_TYPE" val="2"/>
  <p:tag name="KSO_WM_UNIT_TEXT_FILL_FORE_SCHEMECOLOR_INDEX" val="14"/>
  <p:tag name="KSO_WM_UNIT_TEXT_FILL_TYPE" val="1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082"/>
  <p:tag name="KSO_WM_UNIT_TYPE" val="m_h_f"/>
  <p:tag name="KSO_WM_UNIT_INDEX" val="1_4_1"/>
  <p:tag name="KSO_WM_UNIT_ID" val="diagram160082_5*m_h_f*1_4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LINE_FORE_SCHEMECOLOR_INDEX" val="6"/>
  <p:tag name="KSO_WM_UNIT_LINE_FILL_TYPE" val="2"/>
  <p:tag name="KSO_WM_UNIT_TEXT_FILL_FORE_SCHEMECOLOR_INDEX" val="15"/>
  <p:tag name="KSO_WM_UNIT_TEXT_FILL_TYPE" val="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082"/>
  <p:tag name="KSO_WM_UNIT_TYPE" val="m_i"/>
  <p:tag name="KSO_WM_UNIT_INDEX" val="1_10"/>
  <p:tag name="KSO_WM_UNIT_ID" val="diagram160082_5*m_i*1_10"/>
  <p:tag name="KSO_WM_UNIT_CLEAR" val="1"/>
  <p:tag name="KSO_WM_UNIT_LAYERLEVEL" val="1_1"/>
  <p:tag name="KSO_WM_DIAGRAM_GROUP_CODE" val="m1-1"/>
  <p:tag name="KSO_WM_UNIT_LINE_FORE_SCHEMECOLOR_INDEX" val="5"/>
  <p:tag name="KSO_WM_UNIT_LINE_FILL_TYPE" val="2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082"/>
  <p:tag name="KSO_WM_UNIT_TYPE" val="m_h_a"/>
  <p:tag name="KSO_WM_UNIT_INDEX" val="1_5_1"/>
  <p:tag name="KSO_WM_UNIT_ID" val="diagram160082_5*m_h_a*1_5_1"/>
  <p:tag name="KSO_WM_UNIT_CLEAR" val="1"/>
  <p:tag name="KSO_WM_UNIT_LAYERLEVEL" val="1_1_1"/>
  <p:tag name="KSO_WM_UNIT_VALUE" val="8"/>
  <p:tag name="KSO_WM_UNIT_HIGHLIGHT" val="0"/>
  <p:tag name="KSO_WM_UNIT_COMPATIBLE" val="0"/>
  <p:tag name="KSO_WM_DIAGRAM_GROUP_CODE" val="m1-1"/>
  <p:tag name="KSO_WM_UNIT_PRESET_TEXT" val="LOREM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160082"/>
  <p:tag name="KSO_WM_UNIT_TYPE" val="m_h_f"/>
  <p:tag name="KSO_WM_UNIT_INDEX" val="1_5_1"/>
  <p:tag name="KSO_WM_UNIT_ID" val="diagram160082_5*m_h_f*1_5_1"/>
  <p:tag name="KSO_WM_UNIT_CLEAR" val="1"/>
  <p:tag name="KSO_WM_UNIT_LAYERLEVEL" val="1_1_1"/>
  <p:tag name="KSO_WM_UNIT_VALUE" val="24"/>
  <p:tag name="KSO_WM_UNIT_HIGHLIGHT" val="0"/>
  <p:tag name="KSO_WM_UNIT_COMPATIBLE" val="0"/>
  <p:tag name="KSO_WM_UNIT_PRESET_TEXT_INDEX" val="4"/>
  <p:tag name="KSO_WM_UNIT_PRESET_TEXT_LEN" val="12"/>
  <p:tag name="KSO_WM_DIAGRAM_GROUP_CODE" val="m1-1"/>
  <p:tag name="KSO_WM_UNIT_LINE_FORE_SCHEMECOLOR_INDEX" val="5"/>
  <p:tag name="KSO_WM_UNIT_LINE_FILL_TYPE" val="2"/>
  <p:tag name="KSO_WM_UNIT_TEXT_FILL_FORE_SCHEMECOLOR_INDEX" val="15"/>
  <p:tag name="KSO_WM_UNIT_TEXT_FILL_TYPE" val="1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NUMBER"/>
  <p:tag name="ID" val="545840"/>
  <p:tag name="MH_ORDER" val="1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ENTRY"/>
  <p:tag name="ID" val="545840"/>
  <p:tag name="MH_ORDER" val="1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NUMBER"/>
  <p:tag name="ID" val="545840"/>
  <p:tag name="MH_ORDER" val="2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ENTRY"/>
  <p:tag name="ID" val="545840"/>
  <p:tag name="MH_ORDER" val="2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" val="20180629131446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NUMBER"/>
  <p:tag name="ID" val="545840"/>
  <p:tag name="MH_ORDER" val="1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ENTRY"/>
  <p:tag name="ID" val="545840"/>
  <p:tag name="MH_ORDER" val="1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208120326"/>
  <p:tag name="MH_LIBRARY" val="GRAPHIC"/>
  <p:tag name="MH_TYPE" val="Other"/>
  <p:tag name="MH_ORDER" val="1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208120326"/>
  <p:tag name="MH_LIBRARY" val="GRAPHIC"/>
  <p:tag name="MH_TYPE" val="Other"/>
  <p:tag name="MH_ORDER" val="2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2639"/>
  <p:tag name="MH_LIBRARY" val="GRAPHIC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15320"/>
  <p:tag name="MH_LIBRARY" val="CONTENTS"/>
  <p:tag name="MH_TYPE" val="OTHERS"/>
  <p:tag name="ID" val="54584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446"/>
  <p:tag name="MH_LIBRARY" val="GRAPHIC"/>
  <p:tag name="MH_ORDER" val="Freeform 12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446"/>
  <p:tag name="MH_LIBRARY" val="GRAPHIC"/>
  <p:tag name="MH_ORDER" val="Freeform 12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446"/>
  <p:tag name="MH_LIBRARY" val="GRAPHIC"/>
  <p:tag name="MH_ORDER" val="Freeform 127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446"/>
  <p:tag name="MH_LIBRARY" val="GRAPHIC"/>
  <p:tag name="MH_ORDER" val="文本框 317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10164410"/>
  <p:tag name="MH_LIBRARY" val="GRAPHIC"/>
  <p:tag name="MH_TYPE" val="Other"/>
  <p:tag name="MH_ORDER" val="1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10164410"/>
  <p:tag name="MH_LIBRARY" val="GRAPHIC"/>
  <p:tag name="MH_TYPE" val="Title"/>
  <p:tag name="MH_ORDER" val="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10164410"/>
  <p:tag name="MH_LIBRARY" val="GRAPHIC"/>
  <p:tag name="MH_TYPE" val="SubTitle"/>
  <p:tag name="MH_ORDER" val="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10164410"/>
  <p:tag name="MH_LIBRARY" val="GRAPHIC"/>
  <p:tag name="MH_TYPE" val="SubTitle"/>
  <p:tag name="MH_ORDER" val="2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10164410"/>
  <p:tag name="MH_LIBRARY" val="GRAPHIC"/>
  <p:tag name="MH_TYPE" val="Text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446"/>
  <p:tag name="MH_LIBRARY" val="GRAPHIC"/>
  <p:tag name="MH_ORDER" val="文本框 17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710164410"/>
  <p:tag name="MH_LIBRARY" val="GRAPHIC"/>
  <p:tag name="MH_TYPE" val="Text"/>
  <p:tag name="MH_ORDER" val="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20165848"/>
  <p:tag name="MH_LIBRARY" val="GRAPHIC"/>
  <p:tag name="MH_TYPE" val="Other"/>
  <p:tag name="MH_ORDER" val="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20165848"/>
  <p:tag name="MH_LIBRARY" val="GRAPHIC"/>
  <p:tag name="MH_TYPE" val="Other"/>
  <p:tag name="MH_ORDER" val="5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20165848"/>
  <p:tag name="MH_LIBRARY" val="GRAPHIC"/>
  <p:tag name="MH_TYPE" val="Other"/>
  <p:tag name="MH_ORDER" val="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446"/>
  <p:tag name="MH_LIBRARY" val="GRAPHIC"/>
  <p:tag name="MH_ORDER" val="文本框 171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20165848"/>
  <p:tag name="MH_LIBRARY" val="GRAPHIC"/>
  <p:tag name="MH_TYPE" val="Other"/>
  <p:tag name="MH_ORDER" val="7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55725"/>
  <p:tag name="MH_LIBRARY" val="GRAPHIC"/>
  <p:tag name="MH_TYPE" val="Other"/>
  <p:tag name="MH_ORDER" val="1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20165848"/>
  <p:tag name="MH_LIBRARY" val="GRAPHIC"/>
  <p:tag name="MH_TYPE" val="Other"/>
  <p:tag name="MH_ORDER" val="4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20165848"/>
  <p:tag name="MH_LIBRARY" val="GRAPHIC"/>
  <p:tag name="MH_TYPE" val="Other"/>
  <p:tag name="MH_ORDER" val="5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20165848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446"/>
  <p:tag name="MH_LIBRARY" val="GRAPHIC"/>
  <p:tag name="MH_ORDER" val="文本框 318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20165848"/>
  <p:tag name="MH_LIBRARY" val="GRAPHIC"/>
  <p:tag name="MH_TYPE" val="Other"/>
  <p:tag name="MH_ORDER" val="7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千图网海量PPT模板www.58pic.com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视点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AD425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marL="0" marR="0" indent="0" algn="r" defTabSz="457200" eaLnBrk="1" fontAlgn="auto" latinLnBrk="0" hangingPunct="1">
          <a:lnSpc>
            <a:spcPct val="12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0" cap="none" spc="0" normalizeH="0" baseline="0" noProof="0" dirty="0" smtClean="0">
            <a:ln>
              <a:noFill/>
            </a:ln>
            <a:solidFill>
              <a:schemeClr val="tx1">
                <a:lumMod val="85000"/>
                <a:lumOff val="15000"/>
              </a:schemeClr>
            </a:solidFill>
            <a:effectLst/>
            <a:uLnTx/>
            <a:uFillTx/>
          </a:defRPr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6939</TotalTime>
  <Words>3588</Words>
  <Application>Microsoft Office PowerPoint</Application>
  <PresentationFormat>全屏显示(16:9)</PresentationFormat>
  <Paragraphs>1299</Paragraphs>
  <Slides>38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38</vt:i4>
      </vt:variant>
    </vt:vector>
  </HeadingPairs>
  <TitlesOfParts>
    <vt:vector size="41" baseType="lpstr">
      <vt:lpstr>Office 主题</vt:lpstr>
      <vt:lpstr>千图网海量PPT模板www.58pic.com​​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lujinxia</cp:lastModifiedBy>
  <cp:revision>506</cp:revision>
  <dcterms:created xsi:type="dcterms:W3CDTF">2018-01-31T05:19:00Z</dcterms:created>
  <dcterms:modified xsi:type="dcterms:W3CDTF">2018-08-08T07:17:56Z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