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372C91E-B211-48A5-BD28-78DF2C302536}"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F9E55F-89DF-4E94-8B0B-13012FC793CB}" type="slidenum">
              <a:rPr lang="zh-CN" altLang="en-US" smtClean="0"/>
              <a:t>‹#›</a:t>
            </a:fld>
            <a:endParaRPr lang="zh-CN" altLang="en-US"/>
          </a:p>
        </p:txBody>
      </p:sp>
    </p:spTree>
    <p:extLst>
      <p:ext uri="{BB962C8B-B14F-4D97-AF65-F5344CB8AC3E}">
        <p14:creationId xmlns:p14="http://schemas.microsoft.com/office/powerpoint/2010/main" val="37603643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372C91E-B211-48A5-BD28-78DF2C302536}"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F9E55F-89DF-4E94-8B0B-13012FC793CB}" type="slidenum">
              <a:rPr lang="zh-CN" altLang="en-US" smtClean="0"/>
              <a:t>‹#›</a:t>
            </a:fld>
            <a:endParaRPr lang="zh-CN" altLang="en-US"/>
          </a:p>
        </p:txBody>
      </p:sp>
    </p:spTree>
    <p:extLst>
      <p:ext uri="{BB962C8B-B14F-4D97-AF65-F5344CB8AC3E}">
        <p14:creationId xmlns:p14="http://schemas.microsoft.com/office/powerpoint/2010/main" val="12984712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372C91E-B211-48A5-BD28-78DF2C302536}"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F9E55F-89DF-4E94-8B0B-13012FC793CB}" type="slidenum">
              <a:rPr lang="zh-CN" altLang="en-US" smtClean="0"/>
              <a:t>‹#›</a:t>
            </a:fld>
            <a:endParaRPr lang="zh-CN" altLang="en-US"/>
          </a:p>
        </p:txBody>
      </p:sp>
    </p:spTree>
    <p:extLst>
      <p:ext uri="{BB962C8B-B14F-4D97-AF65-F5344CB8AC3E}">
        <p14:creationId xmlns:p14="http://schemas.microsoft.com/office/powerpoint/2010/main" val="27420237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0880990C-F54C-4882-88CB-44EA1A53275C}"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32748379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852084" y="622300"/>
            <a:ext cx="9997016" cy="74930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612900"/>
            <a:ext cx="10862733" cy="452120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810585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372C91E-B211-48A5-BD28-78DF2C302536}"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F9E55F-89DF-4E94-8B0B-13012FC793CB}" type="slidenum">
              <a:rPr lang="zh-CN" altLang="en-US" smtClean="0"/>
              <a:t>‹#›</a:t>
            </a:fld>
            <a:endParaRPr lang="zh-CN" altLang="en-US"/>
          </a:p>
        </p:txBody>
      </p:sp>
    </p:spTree>
    <p:extLst>
      <p:ext uri="{BB962C8B-B14F-4D97-AF65-F5344CB8AC3E}">
        <p14:creationId xmlns:p14="http://schemas.microsoft.com/office/powerpoint/2010/main" val="33621979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372C91E-B211-48A5-BD28-78DF2C302536}"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F9E55F-89DF-4E94-8B0B-13012FC793CB}" type="slidenum">
              <a:rPr lang="zh-CN" altLang="en-US" smtClean="0"/>
              <a:t>‹#›</a:t>
            </a:fld>
            <a:endParaRPr lang="zh-CN" altLang="en-US"/>
          </a:p>
        </p:txBody>
      </p:sp>
    </p:spTree>
    <p:extLst>
      <p:ext uri="{BB962C8B-B14F-4D97-AF65-F5344CB8AC3E}">
        <p14:creationId xmlns:p14="http://schemas.microsoft.com/office/powerpoint/2010/main" val="22363243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372C91E-B211-48A5-BD28-78DF2C302536}"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F9E55F-89DF-4E94-8B0B-13012FC793CB}" type="slidenum">
              <a:rPr lang="zh-CN" altLang="en-US" smtClean="0"/>
              <a:t>‹#›</a:t>
            </a:fld>
            <a:endParaRPr lang="zh-CN" altLang="en-US"/>
          </a:p>
        </p:txBody>
      </p:sp>
    </p:spTree>
    <p:extLst>
      <p:ext uri="{BB962C8B-B14F-4D97-AF65-F5344CB8AC3E}">
        <p14:creationId xmlns:p14="http://schemas.microsoft.com/office/powerpoint/2010/main" val="29926735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372C91E-B211-48A5-BD28-78DF2C302536}" type="datetimeFigureOut">
              <a:rPr lang="zh-CN" altLang="en-US" smtClean="0"/>
              <a:t>2021/1/19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5F9E55F-89DF-4E94-8B0B-13012FC793CB}" type="slidenum">
              <a:rPr lang="zh-CN" altLang="en-US" smtClean="0"/>
              <a:t>‹#›</a:t>
            </a:fld>
            <a:endParaRPr lang="zh-CN" altLang="en-US"/>
          </a:p>
        </p:txBody>
      </p:sp>
    </p:spTree>
    <p:extLst>
      <p:ext uri="{BB962C8B-B14F-4D97-AF65-F5344CB8AC3E}">
        <p14:creationId xmlns:p14="http://schemas.microsoft.com/office/powerpoint/2010/main" val="23710560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372C91E-B211-48A5-BD28-78DF2C302536}" type="datetimeFigureOut">
              <a:rPr lang="zh-CN" altLang="en-US" smtClean="0"/>
              <a:t>2021/1/19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5F9E55F-89DF-4E94-8B0B-13012FC793CB}" type="slidenum">
              <a:rPr lang="zh-CN" altLang="en-US" smtClean="0"/>
              <a:t>‹#›</a:t>
            </a:fld>
            <a:endParaRPr lang="zh-CN" altLang="en-US"/>
          </a:p>
        </p:txBody>
      </p:sp>
    </p:spTree>
    <p:extLst>
      <p:ext uri="{BB962C8B-B14F-4D97-AF65-F5344CB8AC3E}">
        <p14:creationId xmlns:p14="http://schemas.microsoft.com/office/powerpoint/2010/main" val="35109193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372C91E-B211-48A5-BD28-78DF2C302536}" type="datetimeFigureOut">
              <a:rPr lang="zh-CN" altLang="en-US" smtClean="0"/>
              <a:t>2021/1/19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5F9E55F-89DF-4E94-8B0B-13012FC793CB}" type="slidenum">
              <a:rPr lang="zh-CN" altLang="en-US" smtClean="0"/>
              <a:t>‹#›</a:t>
            </a:fld>
            <a:endParaRPr lang="zh-CN" altLang="en-US"/>
          </a:p>
        </p:txBody>
      </p:sp>
    </p:spTree>
    <p:extLst>
      <p:ext uri="{BB962C8B-B14F-4D97-AF65-F5344CB8AC3E}">
        <p14:creationId xmlns:p14="http://schemas.microsoft.com/office/powerpoint/2010/main" val="27410418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372C91E-B211-48A5-BD28-78DF2C302536}"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F9E55F-89DF-4E94-8B0B-13012FC793CB}" type="slidenum">
              <a:rPr lang="zh-CN" altLang="en-US" smtClean="0"/>
              <a:t>‹#›</a:t>
            </a:fld>
            <a:endParaRPr lang="zh-CN" altLang="en-US"/>
          </a:p>
        </p:txBody>
      </p:sp>
    </p:spTree>
    <p:extLst>
      <p:ext uri="{BB962C8B-B14F-4D97-AF65-F5344CB8AC3E}">
        <p14:creationId xmlns:p14="http://schemas.microsoft.com/office/powerpoint/2010/main" val="1228786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372C91E-B211-48A5-BD28-78DF2C302536}"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F9E55F-89DF-4E94-8B0B-13012FC793CB}" type="slidenum">
              <a:rPr lang="zh-CN" altLang="en-US" smtClean="0"/>
              <a:t>‹#›</a:t>
            </a:fld>
            <a:endParaRPr lang="zh-CN" altLang="en-US"/>
          </a:p>
        </p:txBody>
      </p:sp>
    </p:spTree>
    <p:extLst>
      <p:ext uri="{BB962C8B-B14F-4D97-AF65-F5344CB8AC3E}">
        <p14:creationId xmlns:p14="http://schemas.microsoft.com/office/powerpoint/2010/main" val="1667589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72C91E-B211-48A5-BD28-78DF2C302536}" type="datetimeFigureOut">
              <a:rPr lang="zh-CN" altLang="en-US" smtClean="0"/>
              <a:t>2021/1/19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F9E55F-89DF-4E94-8B0B-13012FC793CB}" type="slidenum">
              <a:rPr lang="zh-CN" altLang="en-US" smtClean="0"/>
              <a:t>‹#›</a:t>
            </a:fld>
            <a:endParaRPr lang="zh-CN" altLang="en-US"/>
          </a:p>
        </p:txBody>
      </p:sp>
    </p:spTree>
    <p:extLst>
      <p:ext uri="{BB962C8B-B14F-4D97-AF65-F5344CB8AC3E}">
        <p14:creationId xmlns:p14="http://schemas.microsoft.com/office/powerpoint/2010/main" val="42694063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1" name="内容占位符 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27" name="Rectangle 5"/>
          <p:cNvSpPr>
            <a:spLocks noGrp="1" noChangeArrowheads="1"/>
          </p:cNvSpPr>
          <p:nvPr>
            <p:ph type="title"/>
          </p:nvPr>
        </p:nvSpPr>
        <p:spPr bwMode="auto">
          <a:xfrm>
            <a:off x="1585384" y="274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spTree>
    <p:extLst>
      <p:ext uri="{BB962C8B-B14F-4D97-AF65-F5344CB8AC3E}">
        <p14:creationId xmlns:p14="http://schemas.microsoft.com/office/powerpoint/2010/main" val="1739964808"/>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2"/>
          <p:cNvGrpSpPr>
            <a:grpSpLocks/>
          </p:cNvGrpSpPr>
          <p:nvPr/>
        </p:nvGrpSpPr>
        <p:grpSpPr bwMode="auto">
          <a:xfrm>
            <a:off x="1847850" y="4173539"/>
            <a:ext cx="4032250" cy="935037"/>
            <a:chOff x="0" y="0"/>
            <a:chExt cx="2540" cy="589"/>
          </a:xfrm>
        </p:grpSpPr>
        <p:sp>
          <p:nvSpPr>
            <p:cNvPr id="3082" name="Text Box 3"/>
            <p:cNvSpPr txBox="1">
              <a:spLocks noChangeArrowheads="1"/>
            </p:cNvSpPr>
            <p:nvPr/>
          </p:nvSpPr>
          <p:spPr bwMode="auto">
            <a:xfrm>
              <a:off x="0" y="0"/>
              <a:ext cx="2540" cy="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buFontTx/>
                <a:buNone/>
              </a:pPr>
              <a:r>
                <a:rPr lang="zh-CN" altLang="zh-CN" sz="3000">
                  <a:solidFill>
                    <a:srgbClr val="FFFFFF"/>
                  </a:solidFill>
                  <a:latin typeface="黑体" panose="02010609060101010101" pitchFamily="49" charset="-122"/>
                  <a:ea typeface="黑体" panose="02010609060101010101" pitchFamily="49" charset="-122"/>
                </a:rPr>
                <a:t>2010上海世界博览会</a:t>
              </a:r>
            </a:p>
          </p:txBody>
        </p:sp>
        <p:sp>
          <p:nvSpPr>
            <p:cNvPr id="3083" name="Text Box 4"/>
            <p:cNvSpPr txBox="1">
              <a:spLocks noChangeArrowheads="1"/>
            </p:cNvSpPr>
            <p:nvPr/>
          </p:nvSpPr>
          <p:spPr bwMode="auto">
            <a:xfrm>
              <a:off x="499" y="301"/>
              <a:ext cx="154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buFontTx/>
                <a:buNone/>
              </a:pPr>
              <a:r>
                <a:rPr lang="zh-CN" altLang="zh-CN" sz="2400">
                  <a:solidFill>
                    <a:srgbClr val="FFFFFF"/>
                  </a:solidFill>
                  <a:latin typeface="黑体" panose="02010609060101010101" pitchFamily="49" charset="-122"/>
                  <a:ea typeface="黑体" panose="02010609060101010101" pitchFamily="49" charset="-122"/>
                </a:rPr>
                <a:t>山东馆方案说明</a:t>
              </a:r>
              <a:endParaRPr lang="zh-CN" altLang="zh-CN" sz="2400" b="1">
                <a:solidFill>
                  <a:srgbClr val="FFFFFF"/>
                </a:solidFill>
                <a:latin typeface="黑体" panose="02010609060101010101" pitchFamily="49" charset="-122"/>
                <a:ea typeface="黑体" panose="02010609060101010101" pitchFamily="49" charset="-122"/>
              </a:endParaRPr>
            </a:p>
          </p:txBody>
        </p:sp>
      </p:grpSp>
      <p:pic>
        <p:nvPicPr>
          <p:cNvPr id="12" name="内容占位符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0" y="0"/>
            <a:ext cx="12192000" cy="6864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 Box 11"/>
          <p:cNvSpPr txBox="1">
            <a:spLocks noChangeArrowheads="1"/>
          </p:cNvSpPr>
          <p:nvPr/>
        </p:nvSpPr>
        <p:spPr bwMode="auto">
          <a:xfrm>
            <a:off x="4031087" y="3342542"/>
            <a:ext cx="744398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4800" b="1" dirty="0">
                <a:solidFill>
                  <a:srgbClr val="000000"/>
                </a:solidFill>
                <a:latin typeface="微软雅黑" panose="020B0503020204020204" pitchFamily="34" charset="-122"/>
                <a:ea typeface="微软雅黑" panose="020B0503020204020204" pitchFamily="34" charset="-122"/>
              </a:rPr>
              <a:t>第七章    票据法</a:t>
            </a:r>
          </a:p>
        </p:txBody>
      </p:sp>
    </p:spTree>
    <p:extLst>
      <p:ext uri="{BB962C8B-B14F-4D97-AF65-F5344CB8AC3E}">
        <p14:creationId xmlns:p14="http://schemas.microsoft.com/office/powerpoint/2010/main" val="23253710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票据的转让与流通</a:t>
            </a:r>
            <a:endParaRPr lang="zh-CN" altLang="en-US" smtClean="0">
              <a:ea typeface="方正书宋_GBK"/>
              <a:cs typeface="Times New Roman" panose="02020603050405020304" pitchFamily="18" charset="0"/>
            </a:endParaRPr>
          </a:p>
        </p:txBody>
      </p:sp>
      <p:sp>
        <p:nvSpPr>
          <p:cNvPr id="13312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二、票据流通性的条件与流通方式</a:t>
            </a:r>
          </a:p>
          <a:p>
            <a:pPr eaLnBrk="1" hangingPunct="1"/>
            <a:r>
              <a:rPr lang="zh-CN" altLang="zh-CN" smtClean="0"/>
              <a:t>包括我国在内的很多国家关于票据具备流通性的条件大体是一致的</a:t>
            </a:r>
            <a:r>
              <a:rPr lang="en-US" altLang="zh-CN" smtClean="0"/>
              <a:t>,</a:t>
            </a:r>
            <a:r>
              <a:rPr lang="zh-CN" altLang="zh-CN" smtClean="0"/>
              <a:t>即除画线支票外</a:t>
            </a:r>
            <a:r>
              <a:rPr lang="en-US" altLang="zh-CN" smtClean="0"/>
              <a:t>,</a:t>
            </a:r>
            <a:r>
              <a:rPr lang="zh-CN" altLang="zh-CN" smtClean="0"/>
              <a:t>凡未注明“不可转让”或“不得由指定人收款”或“仅付某某”“委托收款”之类字样的票据皆具备流通性</a:t>
            </a:r>
            <a:r>
              <a:rPr lang="en-US" altLang="zh-CN" smtClean="0"/>
              <a:t>;</a:t>
            </a:r>
            <a:r>
              <a:rPr lang="zh-CN" altLang="zh-CN" smtClean="0"/>
              <a:t>反之</a:t>
            </a:r>
            <a:r>
              <a:rPr lang="en-US" altLang="zh-CN" smtClean="0"/>
              <a:t>,</a:t>
            </a:r>
            <a:r>
              <a:rPr lang="zh-CN" altLang="zh-CN" smtClean="0"/>
              <a:t>就不具备流通性。</a:t>
            </a:r>
          </a:p>
          <a:p>
            <a:pPr eaLnBrk="1" hangingPunct="1"/>
            <a:r>
              <a:rPr lang="zh-CN" altLang="zh-CN" smtClean="0"/>
              <a:t>英美法规定</a:t>
            </a:r>
            <a:r>
              <a:rPr lang="en-US" altLang="zh-CN" smtClean="0"/>
              <a:t>,</a:t>
            </a:r>
            <a:r>
              <a:rPr lang="zh-CN" altLang="zh-CN" smtClean="0"/>
              <a:t>票据的流通方式有两种</a:t>
            </a:r>
            <a:r>
              <a:rPr lang="en-US" altLang="zh-CN" smtClean="0"/>
              <a:t>:</a:t>
            </a:r>
            <a:r>
              <a:rPr lang="zh-CN" altLang="zh-CN" smtClean="0"/>
              <a:t>背书与交付。记名式的指示性票据只能通过背书方式流通转让</a:t>
            </a:r>
            <a:r>
              <a:rPr lang="en-US" altLang="zh-CN" smtClean="0"/>
              <a:t>,</a:t>
            </a:r>
            <a:r>
              <a:rPr lang="zh-CN" altLang="zh-CN" smtClean="0"/>
              <a:t>但经空白背书后仅凭交付即可流通转让</a:t>
            </a:r>
            <a:r>
              <a:rPr lang="en-US" altLang="zh-CN" smtClean="0"/>
              <a:t>;</a:t>
            </a:r>
            <a:r>
              <a:rPr lang="zh-CN" altLang="zh-CN" smtClean="0"/>
              <a:t>来人票据一律凭交付流通转让。</a:t>
            </a:r>
          </a:p>
          <a:p>
            <a:pPr eaLnBrk="1" hangingPunct="1"/>
            <a:endParaRPr lang="zh-CN" altLang="en-US" smtClean="0"/>
          </a:p>
        </p:txBody>
      </p:sp>
    </p:spTree>
    <p:extLst>
      <p:ext uri="{BB962C8B-B14F-4D97-AF65-F5344CB8AC3E}">
        <p14:creationId xmlns:p14="http://schemas.microsoft.com/office/powerpoint/2010/main" val="15399409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票据的转让与流通</a:t>
            </a:r>
            <a:endParaRPr lang="zh-CN" altLang="en-US" smtClean="0">
              <a:ea typeface="方正书宋_GBK"/>
              <a:cs typeface="Times New Roman" panose="02020603050405020304" pitchFamily="18" charset="0"/>
            </a:endParaRPr>
          </a:p>
        </p:txBody>
      </p:sp>
      <p:sp>
        <p:nvSpPr>
          <p:cNvPr id="134147" name="内容占位符 2"/>
          <p:cNvSpPr>
            <a:spLocks noGrp="1"/>
          </p:cNvSpPr>
          <p:nvPr>
            <p:ph idx="1"/>
          </p:nvPr>
        </p:nvSpPr>
        <p:spPr/>
        <p:txBody>
          <a:bodyPr/>
          <a:lstStyle/>
          <a:p>
            <a:pPr eaLnBrk="1" hangingPunct="1">
              <a:lnSpc>
                <a:spcPct val="114000"/>
              </a:lnSpc>
              <a:buFontTx/>
              <a:buNone/>
            </a:pPr>
            <a:r>
              <a:rPr lang="zh-CN" altLang="zh-CN" sz="2600" b="1">
                <a:latin typeface="黑体" panose="02010609060101010101" pitchFamily="49" charset="-122"/>
                <a:ea typeface="黑体" panose="02010609060101010101" pitchFamily="49" charset="-122"/>
              </a:rPr>
              <a:t>三、背书</a:t>
            </a:r>
          </a:p>
          <a:p>
            <a:pPr eaLnBrk="1" hangingPunct="1">
              <a:lnSpc>
                <a:spcPct val="114000"/>
              </a:lnSpc>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票据流通转让背书的有效条件</a:t>
            </a:r>
          </a:p>
          <a:p>
            <a:pPr>
              <a:lnSpc>
                <a:spcPct val="114000"/>
              </a:lnSpc>
            </a:pPr>
            <a:r>
              <a:rPr lang="en-US" altLang="zh-CN" smtClean="0"/>
              <a:t>1.</a:t>
            </a:r>
            <a:r>
              <a:rPr lang="zh-CN" altLang="zh-CN" smtClean="0"/>
              <a:t>必须有背书人的签名</a:t>
            </a:r>
          </a:p>
          <a:p>
            <a:pPr>
              <a:lnSpc>
                <a:spcPct val="114000"/>
              </a:lnSpc>
            </a:pPr>
            <a:r>
              <a:rPr lang="en-US" altLang="zh-CN" smtClean="0"/>
              <a:t>2.</a:t>
            </a:r>
            <a:r>
              <a:rPr lang="zh-CN" altLang="zh-CN" smtClean="0"/>
              <a:t>必须由受款人或持票人或其代表作出</a:t>
            </a:r>
          </a:p>
          <a:p>
            <a:pPr>
              <a:lnSpc>
                <a:spcPct val="114000"/>
              </a:lnSpc>
            </a:pPr>
            <a:r>
              <a:rPr lang="en-US" altLang="zh-CN" smtClean="0"/>
              <a:t>3.</a:t>
            </a:r>
            <a:r>
              <a:rPr lang="zh-CN" altLang="zh-CN" smtClean="0"/>
              <a:t>背书必须具有连续性</a:t>
            </a:r>
          </a:p>
          <a:p>
            <a:pPr>
              <a:lnSpc>
                <a:spcPct val="114000"/>
              </a:lnSpc>
            </a:pPr>
            <a:r>
              <a:rPr lang="en-US" altLang="zh-CN" smtClean="0"/>
              <a:t>4.</a:t>
            </a:r>
            <a:r>
              <a:rPr lang="zh-CN" altLang="zh-CN" smtClean="0"/>
              <a:t>背书必须书写于票据上或与票据连成一体的粘页上</a:t>
            </a:r>
          </a:p>
          <a:p>
            <a:pPr>
              <a:lnSpc>
                <a:spcPct val="114000"/>
              </a:lnSpc>
            </a:pPr>
            <a:r>
              <a:rPr lang="en-US" altLang="zh-CN" smtClean="0"/>
              <a:t>5.</a:t>
            </a:r>
            <a:r>
              <a:rPr lang="zh-CN" altLang="zh-CN" smtClean="0"/>
              <a:t>背书必须是无条件的</a:t>
            </a:r>
          </a:p>
          <a:p>
            <a:pPr eaLnBrk="1" hangingPunct="1">
              <a:lnSpc>
                <a:spcPct val="114000"/>
              </a:lnSpc>
              <a:spcBef>
                <a:spcPts val="12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背书种类</a:t>
            </a:r>
          </a:p>
          <a:p>
            <a:pPr>
              <a:lnSpc>
                <a:spcPct val="114000"/>
              </a:lnSpc>
            </a:pPr>
            <a:r>
              <a:rPr lang="en-US" altLang="zh-CN" smtClean="0"/>
              <a:t>1.</a:t>
            </a:r>
            <a:r>
              <a:rPr lang="zh-CN" altLang="zh-CN" smtClean="0"/>
              <a:t>记名背书</a:t>
            </a:r>
          </a:p>
          <a:p>
            <a:pPr>
              <a:lnSpc>
                <a:spcPct val="114000"/>
              </a:lnSpc>
            </a:pPr>
            <a:r>
              <a:rPr lang="en-US" altLang="zh-CN" smtClean="0"/>
              <a:t>2.</a:t>
            </a:r>
            <a:r>
              <a:rPr lang="zh-CN" altLang="zh-CN" smtClean="0"/>
              <a:t>空白背书</a:t>
            </a:r>
          </a:p>
          <a:p>
            <a:pPr>
              <a:lnSpc>
                <a:spcPct val="114000"/>
              </a:lnSpc>
            </a:pPr>
            <a:r>
              <a:rPr lang="en-US" altLang="zh-CN" smtClean="0"/>
              <a:t>3.</a:t>
            </a:r>
            <a:r>
              <a:rPr lang="zh-CN" altLang="zh-CN" smtClean="0"/>
              <a:t>限制性背书</a:t>
            </a:r>
          </a:p>
          <a:p>
            <a:pPr>
              <a:lnSpc>
                <a:spcPct val="114000"/>
              </a:lnSpc>
            </a:pPr>
            <a:r>
              <a:rPr lang="en-US" altLang="zh-CN" smtClean="0"/>
              <a:t>4.</a:t>
            </a:r>
            <a:r>
              <a:rPr lang="zh-CN" altLang="zh-CN" smtClean="0"/>
              <a:t>融通背书</a:t>
            </a:r>
          </a:p>
        </p:txBody>
      </p:sp>
    </p:spTree>
    <p:extLst>
      <p:ext uri="{BB962C8B-B14F-4D97-AF65-F5344CB8AC3E}">
        <p14:creationId xmlns:p14="http://schemas.microsoft.com/office/powerpoint/2010/main" val="849467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票据的转让与流通</a:t>
            </a:r>
            <a:endParaRPr lang="zh-CN" altLang="en-US" smtClean="0">
              <a:ea typeface="方正书宋_GBK"/>
              <a:cs typeface="Times New Roman" panose="02020603050405020304" pitchFamily="18" charset="0"/>
            </a:endParaRPr>
          </a:p>
        </p:txBody>
      </p:sp>
      <p:sp>
        <p:nvSpPr>
          <p:cNvPr id="135171" name="内容占位符 2"/>
          <p:cNvSpPr>
            <a:spLocks noGrp="1"/>
          </p:cNvSpPr>
          <p:nvPr>
            <p:ph idx="1"/>
          </p:nvPr>
        </p:nvSpPr>
        <p:spPr/>
        <p:txBody>
          <a:bodyPr/>
          <a:lstStyle/>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背书人的责任</a:t>
            </a:r>
          </a:p>
          <a:p>
            <a:r>
              <a:rPr lang="zh-CN" altLang="zh-CN" smtClean="0"/>
              <a:t>英美法系国家关于背书人责任的规定主要是背书人须对付出过对价的后手作以下担保</a:t>
            </a:r>
            <a:r>
              <a:rPr lang="en-US" altLang="zh-CN" smtClean="0"/>
              <a:t>:</a:t>
            </a:r>
            <a:endParaRPr lang="zh-CN" altLang="zh-CN" smtClean="0"/>
          </a:p>
          <a:p>
            <a:r>
              <a:rPr lang="en-US" altLang="zh-CN" smtClean="0"/>
              <a:t>(1)</a:t>
            </a:r>
            <a:r>
              <a:rPr lang="zh-CN" altLang="zh-CN" smtClean="0"/>
              <a:t>他对票据拥有合法的权利</a:t>
            </a:r>
            <a:r>
              <a:rPr lang="en-US" altLang="zh-CN" smtClean="0"/>
              <a:t>,</a:t>
            </a:r>
            <a:r>
              <a:rPr lang="zh-CN" altLang="zh-CN" smtClean="0"/>
              <a:t>即对票据享有充分的所有权或拥有充分的授权</a:t>
            </a:r>
            <a:r>
              <a:rPr lang="en-US" altLang="zh-CN" smtClean="0"/>
              <a:t>,</a:t>
            </a:r>
            <a:r>
              <a:rPr lang="zh-CN" altLang="zh-CN" smtClean="0"/>
              <a:t>并且该项流通转让之背书在其他方面也是正当有效的</a:t>
            </a:r>
            <a:r>
              <a:rPr lang="en-US" altLang="zh-CN" smtClean="0"/>
              <a:t>,</a:t>
            </a:r>
            <a:r>
              <a:rPr lang="zh-CN" altLang="zh-CN" smtClean="0"/>
              <a:t>所谓“正当有效”即是该票据是被允许背书流通转让的。</a:t>
            </a:r>
          </a:p>
          <a:p>
            <a:r>
              <a:rPr lang="en-US" altLang="zh-CN" smtClean="0"/>
              <a:t>(2)</a:t>
            </a:r>
            <a:r>
              <a:rPr lang="zh-CN" altLang="zh-CN" smtClean="0"/>
              <a:t>票据凭正式提示即会按其文义被承兑和付款</a:t>
            </a:r>
            <a:r>
              <a:rPr lang="en-US" altLang="zh-CN" smtClean="0"/>
              <a:t>,</a:t>
            </a:r>
            <a:r>
              <a:rPr lang="zh-CN" altLang="zh-CN" smtClean="0"/>
              <a:t>如遭拒付且背书人收到必要的拒付通知和拒付书时</a:t>
            </a:r>
            <a:r>
              <a:rPr lang="en-US" altLang="zh-CN" smtClean="0"/>
              <a:t>,</a:t>
            </a:r>
            <a:r>
              <a:rPr lang="zh-CN" altLang="zh-CN" smtClean="0"/>
              <a:t>他将向持票人或任何被迫赔过款的后手背书人或受让人予以赔偿</a:t>
            </a:r>
            <a:r>
              <a:rPr lang="en-US" altLang="zh-CN" smtClean="0"/>
              <a:t>,</a:t>
            </a:r>
            <a:r>
              <a:rPr lang="zh-CN" altLang="zh-CN" smtClean="0"/>
              <a:t>即使其所有前手或其他后手未履行同样义务。</a:t>
            </a:r>
          </a:p>
          <a:p>
            <a:r>
              <a:rPr lang="en-US" altLang="zh-CN" smtClean="0"/>
              <a:t>(3)</a:t>
            </a:r>
            <a:r>
              <a:rPr lang="zh-CN" altLang="zh-CN" smtClean="0"/>
              <a:t>出票人的签字及全部前手的背书都是真实有效的。</a:t>
            </a:r>
          </a:p>
          <a:p>
            <a:r>
              <a:rPr lang="zh-CN" altLang="zh-CN" smtClean="0"/>
              <a:t>此外</a:t>
            </a:r>
            <a:r>
              <a:rPr lang="en-US" altLang="zh-CN" smtClean="0"/>
              <a:t>,</a:t>
            </a:r>
            <a:r>
              <a:rPr lang="zh-CN" altLang="zh-CN" smtClean="0"/>
              <a:t>美国票据法规定背书人还得担保</a:t>
            </a:r>
            <a:r>
              <a:rPr lang="en-US" altLang="zh-CN" smtClean="0"/>
              <a:t>:</a:t>
            </a:r>
            <a:r>
              <a:rPr lang="zh-CN" altLang="zh-CN" smtClean="0"/>
              <a:t>票据未经重大涂改</a:t>
            </a:r>
            <a:r>
              <a:rPr lang="en-US" altLang="zh-CN" smtClean="0"/>
              <a:t>,</a:t>
            </a:r>
            <a:r>
              <a:rPr lang="zh-CN" altLang="zh-CN" smtClean="0"/>
              <a:t>并且他不了解存在本票的出票人或者其他票据的承兑人或未获承兑的出票人破产的诉讼。</a:t>
            </a:r>
          </a:p>
          <a:p>
            <a:r>
              <a:rPr lang="zh-CN" altLang="zh-CN" smtClean="0"/>
              <a:t>我国《票据法》关于背书人责任的规定与英美法较接近。但就背书的真实性而言</a:t>
            </a:r>
            <a:r>
              <a:rPr lang="en-US" altLang="zh-CN" smtClean="0"/>
              <a:t>,</a:t>
            </a:r>
            <a:r>
              <a:rPr lang="zh-CN" altLang="zh-CN" smtClean="0"/>
              <a:t>我国《票据法》规定</a:t>
            </a:r>
            <a:r>
              <a:rPr lang="en-US" altLang="zh-CN" smtClean="0"/>
              <a:t>,</a:t>
            </a:r>
            <a:r>
              <a:rPr lang="zh-CN" altLang="zh-CN" smtClean="0"/>
              <a:t>背书人只向后手担保其直接前手的背书是真实的。</a:t>
            </a:r>
          </a:p>
        </p:txBody>
      </p:sp>
    </p:spTree>
    <p:extLst>
      <p:ext uri="{BB962C8B-B14F-4D97-AF65-F5344CB8AC3E}">
        <p14:creationId xmlns:p14="http://schemas.microsoft.com/office/powerpoint/2010/main" val="3609594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票据的转让与流通</a:t>
            </a:r>
            <a:endParaRPr lang="zh-CN" altLang="en-US" smtClean="0">
              <a:ea typeface="方正书宋_GBK"/>
              <a:cs typeface="Times New Roman" panose="02020603050405020304" pitchFamily="18" charset="0"/>
            </a:endParaRPr>
          </a:p>
        </p:txBody>
      </p:sp>
      <p:sp>
        <p:nvSpPr>
          <p:cNvPr id="139267" name="内容占位符 2"/>
          <p:cNvSpPr>
            <a:spLocks noGrp="1"/>
          </p:cNvSpPr>
          <p:nvPr>
            <p:ph idx="1"/>
          </p:nvPr>
        </p:nvSpPr>
        <p:spPr/>
        <p:txBody>
          <a:bodyPr/>
          <a:lstStyle/>
          <a:p>
            <a:pPr eaLnBrk="1" hangingPunct="1">
              <a:buFontTx/>
              <a:buNone/>
              <a:defRPr/>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四</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伪造的与未经授权背书的后果</a:t>
            </a:r>
          </a:p>
          <a:p>
            <a:pPr>
              <a:defRPr/>
            </a:pPr>
            <a:r>
              <a:rPr lang="zh-CN" altLang="zh-CN" dirty="0" smtClean="0"/>
              <a:t>关于伪造背书的后果</a:t>
            </a:r>
            <a:r>
              <a:rPr lang="en-US" altLang="zh-CN" dirty="0" smtClean="0"/>
              <a:t>,</a:t>
            </a:r>
            <a:r>
              <a:rPr lang="zh-CN" altLang="zh-CN" dirty="0" smtClean="0"/>
              <a:t>各国的法律规定很不一致。</a:t>
            </a:r>
          </a:p>
          <a:p>
            <a:pPr>
              <a:defRPr/>
            </a:pPr>
            <a:r>
              <a:rPr lang="zh-CN" altLang="zh-CN" dirty="0" smtClean="0"/>
              <a:t>日内瓦统一法系国家对伪造背书的后果的规定却没有英美法那样严重。这些国家一般规定</a:t>
            </a:r>
            <a:r>
              <a:rPr lang="en-US" altLang="zh-CN" dirty="0" smtClean="0"/>
              <a:t>,</a:t>
            </a:r>
            <a:r>
              <a:rPr lang="zh-CN" altLang="zh-CN" dirty="0" smtClean="0"/>
              <a:t>伪造背书并不当然影响后手的票据权利</a:t>
            </a:r>
            <a:r>
              <a:rPr lang="en-US" altLang="zh-CN" dirty="0" smtClean="0"/>
              <a:t>,</a:t>
            </a:r>
            <a:r>
              <a:rPr lang="zh-CN" altLang="zh-CN" dirty="0" smtClean="0"/>
              <a:t>除了有恶意或重大过失者外</a:t>
            </a:r>
            <a:r>
              <a:rPr lang="en-US" altLang="zh-CN" dirty="0" smtClean="0"/>
              <a:t>,</a:t>
            </a:r>
            <a:r>
              <a:rPr lang="zh-CN" altLang="zh-CN" dirty="0" smtClean="0"/>
              <a:t>票据的持有者仅以背书之连续即可证明其票据权利的存在</a:t>
            </a:r>
            <a:r>
              <a:rPr lang="en-US" altLang="zh-CN" dirty="0" smtClean="0"/>
              <a:t>,</a:t>
            </a:r>
            <a:r>
              <a:rPr lang="zh-CN" altLang="zh-CN" dirty="0" smtClean="0"/>
              <a:t>至于这些连续性背书中有一个或几个是伪造者</a:t>
            </a:r>
            <a:r>
              <a:rPr lang="en-US" altLang="zh-CN" dirty="0" smtClean="0"/>
              <a:t>,</a:t>
            </a:r>
            <a:r>
              <a:rPr lang="zh-CN" altLang="zh-CN" dirty="0" smtClean="0"/>
              <a:t>只要持票人取得票据时处于善意的不知悉状态</a:t>
            </a:r>
            <a:r>
              <a:rPr lang="en-US" altLang="zh-CN" dirty="0" smtClean="0"/>
              <a:t>,</a:t>
            </a:r>
            <a:r>
              <a:rPr lang="zh-CN" altLang="zh-CN" dirty="0" smtClean="0"/>
              <a:t>即不影响其票据权利。日内瓦统一法系国家作出这样规定的目的是为了保护善意的后手持票人</a:t>
            </a:r>
            <a:r>
              <a:rPr lang="en-US" altLang="zh-CN" dirty="0" smtClean="0"/>
              <a:t>,</a:t>
            </a:r>
            <a:r>
              <a:rPr lang="zh-CN" altLang="zh-CN" dirty="0" smtClean="0"/>
              <a:t>促进票据的流通</a:t>
            </a:r>
            <a:r>
              <a:rPr lang="en-US" altLang="zh-CN" dirty="0" smtClean="0"/>
              <a:t>,</a:t>
            </a:r>
            <a:r>
              <a:rPr lang="zh-CN" altLang="zh-CN" dirty="0" smtClean="0"/>
              <a:t>至于背书伪造者的责任</a:t>
            </a:r>
            <a:r>
              <a:rPr lang="en-US" altLang="zh-CN" dirty="0" smtClean="0"/>
              <a:t>,</a:t>
            </a:r>
            <a:r>
              <a:rPr lang="zh-CN" altLang="zh-CN" dirty="0" smtClean="0"/>
              <a:t>这些国家当然不会放过</a:t>
            </a:r>
            <a:r>
              <a:rPr lang="en-US" altLang="zh-CN" dirty="0" smtClean="0"/>
              <a:t>,</a:t>
            </a:r>
            <a:r>
              <a:rPr lang="zh-CN" altLang="zh-CN" dirty="0" smtClean="0"/>
              <a:t>不过这一任务由刑法或民法完成。</a:t>
            </a:r>
          </a:p>
          <a:p>
            <a:pPr>
              <a:defRPr/>
            </a:pPr>
            <a:r>
              <a:rPr lang="zh-CN" altLang="zh-CN" dirty="0" smtClean="0"/>
              <a:t>我国《票据法》对伪造背书的态度与日内瓦统一法一致。</a:t>
            </a:r>
          </a:p>
          <a:p>
            <a:pPr marL="0" indent="0" eaLnBrk="1" hangingPunct="1">
              <a:buNone/>
              <a:defRPr/>
            </a:pPr>
            <a:endParaRPr lang="zh-CN" altLang="en-US" b="1" dirty="0" smtClean="0"/>
          </a:p>
        </p:txBody>
      </p:sp>
    </p:spTree>
    <p:extLst>
      <p:ext uri="{BB962C8B-B14F-4D97-AF65-F5344CB8AC3E}">
        <p14:creationId xmlns:p14="http://schemas.microsoft.com/office/powerpoint/2010/main" val="8629682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标题 1"/>
          <p:cNvSpPr>
            <a:spLocks noGrp="1"/>
          </p:cNvSpPr>
          <p:nvPr>
            <p:ph type="title"/>
          </p:nvPr>
        </p:nvSpPr>
        <p:spPr/>
        <p:txBody>
          <a:bodyPr/>
          <a:lstStyle/>
          <a:p>
            <a:r>
              <a:rPr lang="zh-CN" altLang="zh-CN" smtClean="0">
                <a:solidFill>
                  <a:srgbClr val="000000"/>
                </a:solidFill>
                <a:latin typeface="NEU-BZ-S92"/>
                <a:ea typeface="方正书宋_GBK"/>
                <a:cs typeface="Times New Roman" panose="02020603050405020304" pitchFamily="18" charset="0"/>
              </a:rPr>
              <a:t>第三节　票据的转让与流通</a:t>
            </a:r>
            <a:endParaRPr lang="zh-CN" altLang="en-US" smtClean="0">
              <a:cs typeface="Times New Roman" panose="02020603050405020304" pitchFamily="18" charset="0"/>
            </a:endParaRPr>
          </a:p>
        </p:txBody>
      </p:sp>
      <p:sp>
        <p:nvSpPr>
          <p:cNvPr id="137219"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四、交付转让人的责任</a:t>
            </a:r>
          </a:p>
          <a:p>
            <a:r>
              <a:rPr lang="zh-CN" altLang="zh-CN" smtClean="0"/>
              <a:t>来人票据及最后一项为空白背书的票据仅凭交付即可流通转让</a:t>
            </a:r>
            <a:r>
              <a:rPr lang="en-US" altLang="zh-CN" smtClean="0"/>
              <a:t>,</a:t>
            </a:r>
            <a:r>
              <a:rPr lang="zh-CN" altLang="zh-CN" smtClean="0"/>
              <a:t>未在这类票据上背书的出让人称交付转让人。</a:t>
            </a:r>
            <a:endParaRPr lang="en-US" altLang="zh-CN" smtClean="0"/>
          </a:p>
          <a:p>
            <a:r>
              <a:rPr lang="zh-CN" altLang="zh-CN" smtClean="0"/>
              <a:t>关于交付转让人的责任</a:t>
            </a:r>
            <a:r>
              <a:rPr lang="en-US" altLang="zh-CN" smtClean="0"/>
              <a:t>,</a:t>
            </a:r>
            <a:r>
              <a:rPr lang="zh-CN" altLang="zh-CN" smtClean="0"/>
              <a:t>各国的规定大体是一致的</a:t>
            </a:r>
            <a:r>
              <a:rPr lang="en-US" altLang="zh-CN" smtClean="0"/>
              <a:t>,</a:t>
            </a:r>
            <a:r>
              <a:rPr lang="zh-CN" altLang="zh-CN" smtClean="0"/>
              <a:t>即交付转让人须对直接的后手对价受让人保证</a:t>
            </a:r>
            <a:r>
              <a:rPr lang="en-US" altLang="zh-CN" smtClean="0"/>
              <a:t>:</a:t>
            </a:r>
            <a:r>
              <a:rPr lang="zh-CN" altLang="zh-CN" smtClean="0"/>
              <a:t>按票据的文义</a:t>
            </a:r>
            <a:r>
              <a:rPr lang="en-US" altLang="zh-CN" smtClean="0"/>
              <a:t>,</a:t>
            </a:r>
            <a:r>
              <a:rPr lang="zh-CN" altLang="zh-CN" smtClean="0"/>
              <a:t>他有权转让该票据</a:t>
            </a:r>
            <a:r>
              <a:rPr lang="en-US" altLang="zh-CN" smtClean="0"/>
              <a:t>,</a:t>
            </a:r>
            <a:r>
              <a:rPr lang="zh-CN" altLang="zh-CN" smtClean="0"/>
              <a:t>并在他转让时未曾获悉有使票据失去任何价值的事实</a:t>
            </a:r>
            <a:r>
              <a:rPr lang="en-US" altLang="zh-CN" smtClean="0"/>
              <a:t>,</a:t>
            </a:r>
            <a:r>
              <a:rPr lang="zh-CN" altLang="zh-CN" smtClean="0"/>
              <a:t>该票据会被承兑和付款。除此之外</a:t>
            </a:r>
            <a:r>
              <a:rPr lang="en-US" altLang="zh-CN" smtClean="0"/>
              <a:t>,</a:t>
            </a:r>
            <a:r>
              <a:rPr lang="zh-CN" altLang="zh-CN" smtClean="0"/>
              <a:t>交付转让人对其后的任何间接受让人不负如此之责。</a:t>
            </a:r>
          </a:p>
          <a:p>
            <a:endParaRPr lang="zh-CN" altLang="en-US" b="1" smtClean="0"/>
          </a:p>
        </p:txBody>
      </p:sp>
    </p:spTree>
    <p:extLst>
      <p:ext uri="{BB962C8B-B14F-4D97-AF65-F5344CB8AC3E}">
        <p14:creationId xmlns:p14="http://schemas.microsoft.com/office/powerpoint/2010/main" val="9090305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标题 1"/>
          <p:cNvSpPr>
            <a:spLocks noGrp="1"/>
          </p:cNvSpPr>
          <p:nvPr>
            <p:ph type="title"/>
          </p:nvPr>
        </p:nvSpPr>
        <p:spPr/>
        <p:txBody>
          <a:bodyPr/>
          <a:lstStyle/>
          <a:p>
            <a:r>
              <a:rPr lang="zh-CN" altLang="zh-CN" smtClean="0">
                <a:solidFill>
                  <a:srgbClr val="000000"/>
                </a:solidFill>
                <a:latin typeface="NEU-BZ-S92"/>
                <a:ea typeface="方正书宋_GBK"/>
                <a:cs typeface="Times New Roman" panose="02020603050405020304" pitchFamily="18" charset="0"/>
              </a:rPr>
              <a:t>第三节　票据的转让与流通</a:t>
            </a:r>
            <a:endParaRPr lang="zh-CN" altLang="en-US" b="0" smtClean="0">
              <a:cs typeface="Times New Roman" panose="02020603050405020304" pitchFamily="18" charset="0"/>
            </a:endParaRPr>
          </a:p>
        </p:txBody>
      </p:sp>
      <p:sp>
        <p:nvSpPr>
          <p:cNvPr id="13824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五、过期或被拒付的票据的流通转让问题</a:t>
            </a:r>
          </a:p>
          <a:p>
            <a:r>
              <a:rPr lang="zh-CN" altLang="zh-CN" smtClean="0"/>
              <a:t>过期票据是指付款期限已过的票据。但对其中的即期票据的过期确定问题</a:t>
            </a:r>
            <a:r>
              <a:rPr lang="en-US" altLang="zh-CN" smtClean="0"/>
              <a:t>,</a:t>
            </a:r>
            <a:r>
              <a:rPr lang="zh-CN" altLang="zh-CN" smtClean="0"/>
              <a:t>两大法系国家的规定是不一样的。英美法系国家一般规定</a:t>
            </a:r>
            <a:r>
              <a:rPr lang="en-US" altLang="zh-CN" smtClean="0"/>
              <a:t>,</a:t>
            </a:r>
            <a:r>
              <a:rPr lang="zh-CN" altLang="zh-CN" smtClean="0"/>
              <a:t>当其票面显示已流通了一段不合理的时间</a:t>
            </a:r>
            <a:r>
              <a:rPr lang="en-US" altLang="zh-CN" smtClean="0"/>
              <a:t>,</a:t>
            </a:r>
            <a:r>
              <a:rPr lang="zh-CN" altLang="zh-CN" smtClean="0"/>
              <a:t>便被认为是过期。这里的“合理时间”之判定</a:t>
            </a:r>
            <a:r>
              <a:rPr lang="en-US" altLang="zh-CN" smtClean="0"/>
              <a:t>,</a:t>
            </a:r>
            <a:r>
              <a:rPr lang="zh-CN" altLang="zh-CN" smtClean="0"/>
              <a:t>仍是以具体情形为依据。日内瓦统一法系国家一般规定</a:t>
            </a:r>
            <a:r>
              <a:rPr lang="en-US" altLang="zh-CN" smtClean="0"/>
              <a:t>,</a:t>
            </a:r>
            <a:r>
              <a:rPr lang="zh-CN" altLang="zh-CN" smtClean="0"/>
              <a:t>即期票据流通达</a:t>
            </a:r>
            <a:r>
              <a:rPr lang="en-US" altLang="zh-CN" smtClean="0"/>
              <a:t>1</a:t>
            </a:r>
            <a:r>
              <a:rPr lang="zh-CN" altLang="zh-CN" smtClean="0"/>
              <a:t>年后即被视为过期</a:t>
            </a:r>
            <a:r>
              <a:rPr lang="en-US" altLang="zh-CN" smtClean="0"/>
              <a:t>,</a:t>
            </a:r>
            <a:r>
              <a:rPr lang="zh-CN" altLang="zh-CN" smtClean="0"/>
              <a:t>除非出票人或背书人有相反规定。</a:t>
            </a:r>
          </a:p>
          <a:p>
            <a:r>
              <a:rPr lang="zh-CN" altLang="zh-CN" smtClean="0"/>
              <a:t>关于被拒付票据的流通问题</a:t>
            </a:r>
            <a:r>
              <a:rPr lang="en-US" altLang="zh-CN" smtClean="0"/>
              <a:t>,</a:t>
            </a:r>
            <a:r>
              <a:rPr lang="zh-CN" altLang="zh-CN" smtClean="0"/>
              <a:t>两大法系国家的规定仍有差异。</a:t>
            </a:r>
          </a:p>
          <a:p>
            <a:r>
              <a:rPr lang="zh-CN" altLang="zh-CN" smtClean="0"/>
              <a:t>日内瓦统一法系国家却规定</a:t>
            </a:r>
            <a:r>
              <a:rPr lang="en-US" altLang="zh-CN" smtClean="0"/>
              <a:t>,</a:t>
            </a:r>
            <a:r>
              <a:rPr lang="zh-CN" altLang="zh-CN" smtClean="0"/>
              <a:t>因不获付款做成拒绝证书后</a:t>
            </a:r>
            <a:r>
              <a:rPr lang="en-US" altLang="zh-CN" smtClean="0"/>
              <a:t>,</a:t>
            </a:r>
            <a:r>
              <a:rPr lang="zh-CN" altLang="zh-CN" smtClean="0"/>
              <a:t>或已过了做拒绝证书的期限</a:t>
            </a:r>
            <a:r>
              <a:rPr lang="en-US" altLang="zh-CN" smtClean="0"/>
              <a:t>,</a:t>
            </a:r>
            <a:r>
              <a:rPr lang="zh-CN" altLang="zh-CN" smtClean="0"/>
              <a:t>票据即不能再作流通</a:t>
            </a:r>
            <a:r>
              <a:rPr lang="en-US" altLang="zh-CN" smtClean="0"/>
              <a:t>,</a:t>
            </a:r>
            <a:r>
              <a:rPr lang="zh-CN" altLang="zh-CN" smtClean="0"/>
              <a:t>持票人若对被拒付的票据交付或背书出让</a:t>
            </a:r>
            <a:r>
              <a:rPr lang="en-US" altLang="zh-CN" smtClean="0"/>
              <a:t>,</a:t>
            </a:r>
            <a:r>
              <a:rPr lang="zh-CN" altLang="zh-CN" smtClean="0"/>
              <a:t>则该项转让仅有通常债权让与的效力。为避免纠纷</a:t>
            </a:r>
            <a:r>
              <a:rPr lang="en-US" altLang="zh-CN" smtClean="0"/>
              <a:t>,</a:t>
            </a:r>
            <a:r>
              <a:rPr lang="zh-CN" altLang="zh-CN" smtClean="0"/>
              <a:t>日内瓦统一法规定</a:t>
            </a:r>
            <a:r>
              <a:rPr lang="en-US" altLang="zh-CN" smtClean="0"/>
              <a:t>,</a:t>
            </a:r>
            <a:r>
              <a:rPr lang="zh-CN" altLang="zh-CN" smtClean="0"/>
              <a:t>除有反证外</a:t>
            </a:r>
            <a:r>
              <a:rPr lang="en-US" altLang="zh-CN" smtClean="0"/>
              <a:t>,</a:t>
            </a:r>
            <a:r>
              <a:rPr lang="zh-CN" altLang="zh-CN" smtClean="0"/>
              <a:t>背书未载明期限的</a:t>
            </a:r>
            <a:r>
              <a:rPr lang="en-US" altLang="zh-CN" smtClean="0"/>
              <a:t>,</a:t>
            </a:r>
            <a:r>
              <a:rPr lang="zh-CN" altLang="zh-CN" smtClean="0"/>
              <a:t>推定其在做成拒绝证书期限之前做成。</a:t>
            </a:r>
          </a:p>
          <a:p>
            <a:endParaRPr lang="zh-CN" altLang="en-US" smtClean="0"/>
          </a:p>
        </p:txBody>
      </p:sp>
    </p:spTree>
    <p:extLst>
      <p:ext uri="{BB962C8B-B14F-4D97-AF65-F5344CB8AC3E}">
        <p14:creationId xmlns:p14="http://schemas.microsoft.com/office/powerpoint/2010/main" val="41586943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标题 1"/>
          <p:cNvSpPr>
            <a:spLocks noGrp="1"/>
          </p:cNvSpPr>
          <p:nvPr>
            <p:ph type="title"/>
          </p:nvPr>
        </p:nvSpPr>
        <p:spPr/>
        <p:txBody>
          <a:bodyPr/>
          <a:lstStyle/>
          <a:p>
            <a:r>
              <a:rPr lang="zh-CN" altLang="zh-CN" smtClean="0">
                <a:solidFill>
                  <a:srgbClr val="000000"/>
                </a:solidFill>
                <a:latin typeface="NEU-BZ-S92"/>
                <a:ea typeface="方正书宋_GBK"/>
                <a:cs typeface="Times New Roman" panose="02020603050405020304" pitchFamily="18" charset="0"/>
              </a:rPr>
              <a:t>第四节　持票人的权利与责任</a:t>
            </a:r>
            <a:endParaRPr lang="zh-CN" altLang="en-US" smtClean="0">
              <a:cs typeface="Times New Roman" panose="02020603050405020304" pitchFamily="18" charset="0"/>
            </a:endParaRPr>
          </a:p>
        </p:txBody>
      </p:sp>
      <p:sp>
        <p:nvSpPr>
          <p:cNvPr id="139267" name="内容占位符 2"/>
          <p:cNvSpPr>
            <a:spLocks noGrp="1"/>
          </p:cNvSpPr>
          <p:nvPr>
            <p:ph idx="1"/>
          </p:nvPr>
        </p:nvSpPr>
        <p:spPr>
          <a:xfrm>
            <a:off x="618186" y="1725769"/>
            <a:ext cx="10964214" cy="4586132"/>
          </a:xfrm>
        </p:spPr>
        <p:txBody>
          <a:bodyPr/>
          <a:lstStyle/>
          <a:p>
            <a:pPr eaLnBrk="1" hangingPunct="1">
              <a:lnSpc>
                <a:spcPct val="114000"/>
              </a:lnSpc>
              <a:buFontTx/>
              <a:buNone/>
            </a:pPr>
            <a:r>
              <a:rPr lang="zh-CN" altLang="zh-CN" sz="2600" b="1" dirty="0">
                <a:latin typeface="黑体" panose="02010609060101010101" pitchFamily="49" charset="-122"/>
                <a:ea typeface="黑体" panose="02010609060101010101" pitchFamily="49" charset="-122"/>
              </a:rPr>
              <a:t>一、持票人的种类与权利</a:t>
            </a:r>
          </a:p>
          <a:p>
            <a:pPr eaLnBrk="1" hangingPunct="1">
              <a:lnSpc>
                <a:spcPct val="114000"/>
              </a:lnSpc>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单纯持票人</a:t>
            </a:r>
          </a:p>
          <a:p>
            <a:pPr>
              <a:lnSpc>
                <a:spcPct val="114000"/>
              </a:lnSpc>
            </a:pPr>
            <a:r>
              <a:rPr lang="zh-CN" altLang="zh-CN" dirty="0" smtClean="0"/>
              <a:t>出票人和付款人以外的占有票据者</a:t>
            </a:r>
            <a:r>
              <a:rPr lang="en-US" altLang="zh-CN" dirty="0" smtClean="0"/>
              <a:t>,</a:t>
            </a:r>
            <a:r>
              <a:rPr lang="zh-CN" altLang="zh-CN" dirty="0" smtClean="0"/>
              <a:t>不论其如何取得票据</a:t>
            </a:r>
            <a:r>
              <a:rPr lang="en-US" altLang="zh-CN" dirty="0" smtClean="0"/>
              <a:t>(</a:t>
            </a:r>
            <a:r>
              <a:rPr lang="zh-CN" altLang="zh-CN" dirty="0" smtClean="0"/>
              <a:t>拾得或窃得的票据以来人票据为限</a:t>
            </a:r>
            <a:r>
              <a:rPr lang="en-US" altLang="zh-CN" dirty="0" smtClean="0"/>
              <a:t>),</a:t>
            </a:r>
            <a:r>
              <a:rPr lang="zh-CN" altLang="zh-CN" dirty="0" smtClean="0"/>
              <a:t>皆为单纯持票人。</a:t>
            </a:r>
          </a:p>
          <a:p>
            <a:pPr>
              <a:lnSpc>
                <a:spcPct val="114000"/>
              </a:lnSpc>
            </a:pPr>
            <a:r>
              <a:rPr lang="zh-CN" altLang="zh-CN" dirty="0" smtClean="0"/>
              <a:t>在英美法中</a:t>
            </a:r>
            <a:r>
              <a:rPr lang="en-US" altLang="zh-CN" dirty="0" smtClean="0"/>
              <a:t>,</a:t>
            </a:r>
            <a:r>
              <a:rPr lang="zh-CN" altLang="zh-CN" dirty="0" smtClean="0"/>
              <a:t>单纯持票人通常与“持票人”概念等同</a:t>
            </a:r>
            <a:r>
              <a:rPr lang="en-US" altLang="zh-CN" dirty="0" smtClean="0"/>
              <a:t>,</a:t>
            </a:r>
            <a:r>
              <a:rPr lang="zh-CN" altLang="zh-CN" dirty="0" smtClean="0"/>
              <a:t>其权利是</a:t>
            </a:r>
            <a:r>
              <a:rPr lang="en-US" altLang="zh-CN" dirty="0" smtClean="0"/>
              <a:t>:</a:t>
            </a:r>
            <a:r>
              <a:rPr lang="zh-CN" altLang="zh-CN" dirty="0" smtClean="0"/>
              <a:t>于票据到期时提示要求承兑或付款</a:t>
            </a:r>
            <a:r>
              <a:rPr lang="en-US" altLang="zh-CN" dirty="0" smtClean="0"/>
              <a:t>;</a:t>
            </a:r>
            <a:r>
              <a:rPr lang="zh-CN" altLang="zh-CN" dirty="0" smtClean="0"/>
              <a:t>将手中的票据转让或流通并解除自己的票据责任</a:t>
            </a:r>
            <a:r>
              <a:rPr lang="en-US" altLang="zh-CN" dirty="0" smtClean="0"/>
              <a:t>;</a:t>
            </a:r>
            <a:r>
              <a:rPr lang="zh-CN" altLang="zh-CN" dirty="0" smtClean="0"/>
              <a:t>以自己的名义对票据上的责任者起诉并强制他们付款。</a:t>
            </a:r>
          </a:p>
          <a:p>
            <a:pPr eaLnBrk="1" hangingPunct="1">
              <a:lnSpc>
                <a:spcPct val="114000"/>
              </a:lnSpc>
              <a:spcBef>
                <a:spcPts val="1800"/>
              </a:spcBef>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对价持票人</a:t>
            </a:r>
          </a:p>
          <a:p>
            <a:pPr>
              <a:lnSpc>
                <a:spcPct val="114000"/>
              </a:lnSpc>
            </a:pPr>
            <a:r>
              <a:rPr lang="zh-CN" altLang="zh-CN" dirty="0" smtClean="0"/>
              <a:t>对价持票人首先应是持票人</a:t>
            </a:r>
            <a:r>
              <a:rPr lang="en-US" altLang="zh-CN" dirty="0" smtClean="0"/>
              <a:t>,</a:t>
            </a:r>
            <a:r>
              <a:rPr lang="zh-CN" altLang="zh-CN" dirty="0" smtClean="0"/>
              <a:t>但在取得票据时付出过对价。</a:t>
            </a:r>
          </a:p>
          <a:p>
            <a:pPr>
              <a:lnSpc>
                <a:spcPct val="114000"/>
              </a:lnSpc>
            </a:pPr>
            <a:r>
              <a:rPr lang="zh-CN" altLang="zh-CN" dirty="0" smtClean="0"/>
              <a:t>根据英国《票据法》的规定</a:t>
            </a:r>
            <a:r>
              <a:rPr lang="en-US" altLang="zh-CN" dirty="0" smtClean="0"/>
              <a:t>,</a:t>
            </a:r>
            <a:r>
              <a:rPr lang="zh-CN" altLang="zh-CN" dirty="0" smtClean="0"/>
              <a:t>下列价值皆为对价</a:t>
            </a:r>
            <a:r>
              <a:rPr lang="en-US" altLang="zh-CN" dirty="0" smtClean="0"/>
              <a:t>:</a:t>
            </a:r>
            <a:r>
              <a:rPr lang="zh-CN" altLang="zh-CN" dirty="0" smtClean="0"/>
              <a:t>任何足以支持一项简单合约之物</a:t>
            </a:r>
            <a:r>
              <a:rPr lang="en-US" altLang="zh-CN" dirty="0" smtClean="0"/>
              <a:t>,</a:t>
            </a:r>
            <a:r>
              <a:rPr lang="zh-CN" altLang="zh-CN" dirty="0" smtClean="0"/>
              <a:t>如劳务、货物、货币、技术等</a:t>
            </a:r>
            <a:r>
              <a:rPr lang="en-US" altLang="zh-CN" dirty="0" smtClean="0"/>
              <a:t>;</a:t>
            </a:r>
            <a:r>
              <a:rPr lang="zh-CN" altLang="zh-CN" dirty="0" smtClean="0"/>
              <a:t>一宗原因债务或负债务</a:t>
            </a:r>
            <a:r>
              <a:rPr lang="en-US" altLang="zh-CN" dirty="0" smtClean="0"/>
              <a:t>,</a:t>
            </a:r>
            <a:r>
              <a:rPr lang="zh-CN" altLang="zh-CN" dirty="0" smtClean="0"/>
              <a:t>如</a:t>
            </a:r>
            <a:r>
              <a:rPr lang="en-US" altLang="zh-CN" dirty="0" smtClean="0"/>
              <a:t>A</a:t>
            </a:r>
            <a:r>
              <a:rPr lang="zh-CN" altLang="zh-CN" dirty="0" smtClean="0"/>
              <a:t>欠</a:t>
            </a:r>
            <a:r>
              <a:rPr lang="en-US" altLang="zh-CN" dirty="0" smtClean="0"/>
              <a:t>B</a:t>
            </a:r>
            <a:r>
              <a:rPr lang="zh-CN" altLang="zh-CN" dirty="0" smtClean="0"/>
              <a:t>的贷款</a:t>
            </a:r>
            <a:r>
              <a:rPr lang="en-US" altLang="zh-CN" dirty="0" smtClean="0"/>
              <a:t>,B</a:t>
            </a:r>
            <a:r>
              <a:rPr lang="zh-CN" altLang="zh-CN" dirty="0" smtClean="0"/>
              <a:t>便将一张以自己为收款人的支票背书转让给</a:t>
            </a:r>
            <a:r>
              <a:rPr lang="en-US" altLang="zh-CN" dirty="0" smtClean="0"/>
              <a:t>A,</a:t>
            </a:r>
            <a:r>
              <a:rPr lang="zh-CN" altLang="zh-CN" dirty="0" smtClean="0"/>
              <a:t>这里</a:t>
            </a:r>
            <a:r>
              <a:rPr lang="en-US" altLang="zh-CN" dirty="0" smtClean="0"/>
              <a:t>A</a:t>
            </a:r>
            <a:r>
              <a:rPr lang="zh-CN" altLang="zh-CN" dirty="0" smtClean="0"/>
              <a:t>取得支票的对价就是</a:t>
            </a:r>
            <a:r>
              <a:rPr lang="en-US" altLang="zh-CN" dirty="0" smtClean="0"/>
              <a:t>B</a:t>
            </a:r>
            <a:r>
              <a:rPr lang="zh-CN" altLang="zh-CN" dirty="0" smtClean="0"/>
              <a:t>对其所负的债务。</a:t>
            </a:r>
          </a:p>
          <a:p>
            <a:pPr>
              <a:lnSpc>
                <a:spcPct val="114000"/>
              </a:lnSpc>
            </a:pPr>
            <a:endParaRPr lang="zh-CN" altLang="en-US" b="1" dirty="0" smtClean="0"/>
          </a:p>
        </p:txBody>
      </p:sp>
    </p:spTree>
    <p:extLst>
      <p:ext uri="{BB962C8B-B14F-4D97-AF65-F5344CB8AC3E}">
        <p14:creationId xmlns:p14="http://schemas.microsoft.com/office/powerpoint/2010/main" val="19221519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标题 1"/>
          <p:cNvSpPr>
            <a:spLocks noGrp="1"/>
          </p:cNvSpPr>
          <p:nvPr>
            <p:ph type="title"/>
          </p:nvPr>
        </p:nvSpPr>
        <p:spPr/>
        <p:txBody>
          <a:bodyPr/>
          <a:lstStyle/>
          <a:p>
            <a:r>
              <a:rPr lang="zh-CN" altLang="zh-CN" smtClean="0">
                <a:solidFill>
                  <a:srgbClr val="000000"/>
                </a:solidFill>
                <a:latin typeface="NEU-BZ-S92"/>
                <a:ea typeface="方正书宋_GBK"/>
                <a:cs typeface="Times New Roman" panose="02020603050405020304" pitchFamily="18" charset="0"/>
              </a:rPr>
              <a:t>第四节　持票人的权利与责任</a:t>
            </a:r>
            <a:endParaRPr lang="zh-CN" altLang="en-US" smtClean="0">
              <a:cs typeface="Times New Roman" panose="02020603050405020304" pitchFamily="18" charset="0"/>
            </a:endParaRPr>
          </a:p>
        </p:txBody>
      </p:sp>
      <p:sp>
        <p:nvSpPr>
          <p:cNvPr id="140291" name="内容占位符 2"/>
          <p:cNvSpPr>
            <a:spLocks noGrp="1"/>
          </p:cNvSpPr>
          <p:nvPr>
            <p:ph idx="1"/>
          </p:nvPr>
        </p:nvSpPr>
        <p:spPr/>
        <p:txBody>
          <a:bodyPr/>
          <a:lstStyle/>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正当持票人</a:t>
            </a:r>
          </a:p>
          <a:p>
            <a:r>
              <a:rPr lang="zh-CN" altLang="zh-CN" smtClean="0"/>
              <a:t>在英美法系国家</a:t>
            </a:r>
            <a:r>
              <a:rPr lang="en-US" altLang="zh-CN" smtClean="0"/>
              <a:t>,</a:t>
            </a:r>
            <a:r>
              <a:rPr lang="zh-CN" altLang="zh-CN" smtClean="0"/>
              <a:t>正当持票人</a:t>
            </a:r>
            <a:r>
              <a:rPr lang="en-US" altLang="zh-CN" smtClean="0"/>
              <a:t>(holder in due course)</a:t>
            </a:r>
            <a:r>
              <a:rPr lang="zh-CN" altLang="zh-CN" smtClean="0"/>
              <a:t>是指符合以下两个条件的持票人</a:t>
            </a:r>
            <a:r>
              <a:rPr lang="en-US" altLang="zh-CN" smtClean="0"/>
              <a:t>:</a:t>
            </a:r>
            <a:endParaRPr lang="zh-CN" altLang="zh-CN" smtClean="0"/>
          </a:p>
          <a:p>
            <a:r>
              <a:rPr lang="en-US" altLang="zh-CN" smtClean="0"/>
              <a:t>(1)</a:t>
            </a:r>
            <a:r>
              <a:rPr lang="zh-CN" altLang="zh-CN" smtClean="0"/>
              <a:t>所持的票据表面是完整而合格的</a:t>
            </a:r>
            <a:r>
              <a:rPr lang="en-US" altLang="zh-CN" smtClean="0"/>
              <a:t>,</a:t>
            </a:r>
            <a:r>
              <a:rPr lang="zh-CN" altLang="zh-CN" smtClean="0"/>
              <a:t>即票据表面符合法定要件的规定。</a:t>
            </a:r>
          </a:p>
          <a:p>
            <a:r>
              <a:rPr lang="en-US" altLang="zh-CN" smtClean="0"/>
              <a:t>(2)</a:t>
            </a:r>
            <a:r>
              <a:rPr lang="zh-CN" altLang="zh-CN" smtClean="0"/>
              <a:t>取得票据时是善意的</a:t>
            </a:r>
            <a:r>
              <a:rPr lang="en-US" altLang="zh-CN" smtClean="0"/>
              <a:t>,</a:t>
            </a:r>
            <a:r>
              <a:rPr lang="zh-CN" altLang="zh-CN" smtClean="0"/>
              <a:t>并付了对价。</a:t>
            </a:r>
            <a:endParaRPr lang="zh-CN" altLang="en-US" smtClean="0"/>
          </a:p>
        </p:txBody>
      </p:sp>
    </p:spTree>
    <p:extLst>
      <p:ext uri="{BB962C8B-B14F-4D97-AF65-F5344CB8AC3E}">
        <p14:creationId xmlns:p14="http://schemas.microsoft.com/office/powerpoint/2010/main" val="22363042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标题 1"/>
          <p:cNvSpPr>
            <a:spLocks noGrp="1"/>
          </p:cNvSpPr>
          <p:nvPr>
            <p:ph type="title"/>
          </p:nvPr>
        </p:nvSpPr>
        <p:spPr/>
        <p:txBody>
          <a:bodyPr/>
          <a:lstStyle/>
          <a:p>
            <a:r>
              <a:rPr lang="zh-CN" altLang="zh-CN" smtClean="0">
                <a:solidFill>
                  <a:srgbClr val="000000"/>
                </a:solidFill>
                <a:latin typeface="NEU-BZ-S92"/>
                <a:ea typeface="方正书宋_GBK"/>
                <a:cs typeface="Times New Roman" panose="02020603050405020304" pitchFamily="18" charset="0"/>
              </a:rPr>
              <a:t>第四节　持票人的权利与责任</a:t>
            </a:r>
            <a:endParaRPr lang="zh-CN" altLang="en-US" smtClean="0">
              <a:cs typeface="Times New Roman" panose="02020603050405020304" pitchFamily="18" charset="0"/>
            </a:endParaRPr>
          </a:p>
        </p:txBody>
      </p:sp>
      <p:sp>
        <p:nvSpPr>
          <p:cNvPr id="141315"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二、持票人的责任</a:t>
            </a:r>
          </a:p>
          <a:p>
            <a:r>
              <a:rPr lang="zh-CN" altLang="zh-CN" dirty="0" smtClean="0"/>
              <a:t>各国皆规定</a:t>
            </a:r>
            <a:r>
              <a:rPr lang="en-US" altLang="zh-CN" dirty="0" smtClean="0"/>
              <a:t>,</a:t>
            </a:r>
            <a:r>
              <a:rPr lang="zh-CN" altLang="zh-CN" dirty="0" smtClean="0"/>
              <a:t>持票人在行使其票据权利时</a:t>
            </a:r>
            <a:r>
              <a:rPr lang="en-US" altLang="zh-CN" dirty="0" smtClean="0"/>
              <a:t>,</a:t>
            </a:r>
            <a:r>
              <a:rPr lang="zh-CN" altLang="zh-CN" dirty="0" smtClean="0"/>
              <a:t>亦须承担一些责任。这些责任主要是</a:t>
            </a:r>
            <a:r>
              <a:rPr lang="en-US" altLang="zh-CN" dirty="0" smtClean="0"/>
              <a:t>:</a:t>
            </a:r>
            <a:endParaRPr lang="zh-CN" altLang="zh-CN" dirty="0" smtClean="0"/>
          </a:p>
          <a:p>
            <a:r>
              <a:rPr lang="en-US" altLang="zh-CN" dirty="0" smtClean="0"/>
              <a:t>1.</a:t>
            </a:r>
            <a:r>
              <a:rPr lang="zh-CN" altLang="zh-CN" dirty="0" smtClean="0"/>
              <a:t>不得对票据进行涂改</a:t>
            </a:r>
          </a:p>
          <a:p>
            <a:r>
              <a:rPr lang="en-US" altLang="zh-CN" dirty="0" smtClean="0"/>
              <a:t>2.</a:t>
            </a:r>
            <a:r>
              <a:rPr lang="zh-CN" altLang="zh-CN" dirty="0" smtClean="0"/>
              <a:t>正确地进行提示</a:t>
            </a:r>
            <a:endParaRPr lang="en-US" altLang="zh-CN" dirty="0" smtClean="0"/>
          </a:p>
          <a:p>
            <a:r>
              <a:rPr lang="en-US" altLang="zh-CN" dirty="0" smtClean="0"/>
              <a:t>3.</a:t>
            </a:r>
            <a:r>
              <a:rPr lang="zh-CN" altLang="zh-CN" dirty="0" smtClean="0"/>
              <a:t>依法作拒付书、拒付通知</a:t>
            </a:r>
            <a:r>
              <a:rPr lang="en-US" altLang="zh-CN" dirty="0" smtClean="0"/>
              <a:t>,</a:t>
            </a:r>
            <a:r>
              <a:rPr lang="zh-CN" altLang="zh-CN" dirty="0" smtClean="0"/>
              <a:t>并须恰当地行使追索权</a:t>
            </a:r>
            <a:endParaRPr lang="en-US" altLang="zh-CN" dirty="0"/>
          </a:p>
          <a:p>
            <a:r>
              <a:rPr lang="en-US" altLang="zh-CN" dirty="0" smtClean="0"/>
              <a:t>4.</a:t>
            </a:r>
            <a:r>
              <a:rPr lang="zh-CN" altLang="zh-CN" dirty="0" smtClean="0"/>
              <a:t>转让或流通票据时须承担保证责任</a:t>
            </a:r>
            <a:endParaRPr lang="zh-CN" altLang="en-US" dirty="0" smtClean="0"/>
          </a:p>
        </p:txBody>
      </p:sp>
    </p:spTree>
    <p:extLst>
      <p:ext uri="{BB962C8B-B14F-4D97-AF65-F5344CB8AC3E}">
        <p14:creationId xmlns:p14="http://schemas.microsoft.com/office/powerpoint/2010/main" val="21237327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第五节　票据的提示、承兑与付款</a:t>
            </a:r>
            <a:endParaRPr lang="zh-CN" altLang="en-US" smtClean="0">
              <a:ea typeface="方正书宋_GBK"/>
              <a:cs typeface="Times New Roman" panose="02020603050405020304" pitchFamily="18" charset="0"/>
            </a:endParaRPr>
          </a:p>
        </p:txBody>
      </p:sp>
      <p:sp>
        <p:nvSpPr>
          <p:cNvPr id="142339" name="内容占位符 2"/>
          <p:cNvSpPr>
            <a:spLocks noGrp="1"/>
          </p:cNvSpPr>
          <p:nvPr>
            <p:ph idx="1"/>
          </p:nvPr>
        </p:nvSpPr>
        <p:spPr/>
        <p:txBody>
          <a:bodyPr/>
          <a:lstStyle/>
          <a:p>
            <a:pPr eaLnBrk="1" hangingPunct="1">
              <a:lnSpc>
                <a:spcPct val="114000"/>
              </a:lnSpc>
              <a:buFontTx/>
              <a:buNone/>
            </a:pPr>
            <a:r>
              <a:rPr lang="zh-CN" altLang="zh-CN" sz="2600" b="1">
                <a:latin typeface="黑体" panose="02010609060101010101" pitchFamily="49" charset="-122"/>
                <a:ea typeface="黑体" panose="02010609060101010101" pitchFamily="49" charset="-122"/>
              </a:rPr>
              <a:t>一、票据的提示</a:t>
            </a:r>
          </a:p>
          <a:p>
            <a:pPr eaLnBrk="1" hangingPunct="1">
              <a:lnSpc>
                <a:spcPct val="114000"/>
              </a:lnSpc>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承兑提示</a:t>
            </a:r>
          </a:p>
          <a:p>
            <a:pPr>
              <a:lnSpc>
                <a:spcPct val="114000"/>
              </a:lnSpc>
            </a:pPr>
            <a:r>
              <a:rPr lang="en-US" altLang="zh-CN" smtClean="0"/>
              <a:t>1.</a:t>
            </a:r>
            <a:r>
              <a:rPr lang="zh-CN" altLang="zh-CN" smtClean="0"/>
              <a:t>须作承兑提示的情形</a:t>
            </a:r>
          </a:p>
          <a:p>
            <a:pPr>
              <a:lnSpc>
                <a:spcPct val="114000"/>
              </a:lnSpc>
            </a:pPr>
            <a:r>
              <a:rPr lang="en-US" altLang="zh-CN" smtClean="0"/>
              <a:t>2.</a:t>
            </a:r>
            <a:r>
              <a:rPr lang="zh-CN" altLang="zh-CN" smtClean="0"/>
              <a:t>承兑提示的作出时间</a:t>
            </a:r>
          </a:p>
          <a:p>
            <a:pPr>
              <a:lnSpc>
                <a:spcPct val="114000"/>
              </a:lnSpc>
            </a:pPr>
            <a:r>
              <a:rPr lang="en-US" altLang="zh-CN" smtClean="0"/>
              <a:t>3.</a:t>
            </a:r>
            <a:r>
              <a:rPr lang="zh-CN" altLang="zh-CN" smtClean="0"/>
              <a:t>承兑提示的地点</a:t>
            </a:r>
          </a:p>
          <a:p>
            <a:pPr>
              <a:lnSpc>
                <a:spcPct val="114000"/>
              </a:lnSpc>
            </a:pPr>
            <a:r>
              <a:rPr lang="en-US" altLang="zh-CN" smtClean="0"/>
              <a:t>4.</a:t>
            </a:r>
            <a:r>
              <a:rPr lang="zh-CN" altLang="zh-CN" smtClean="0"/>
              <a:t>承兑提示的方式</a:t>
            </a:r>
          </a:p>
          <a:p>
            <a:pPr>
              <a:lnSpc>
                <a:spcPct val="114000"/>
              </a:lnSpc>
            </a:pPr>
            <a:r>
              <a:rPr lang="en-US" altLang="zh-CN" smtClean="0"/>
              <a:t>5.</a:t>
            </a:r>
            <a:r>
              <a:rPr lang="zh-CN" altLang="zh-CN" smtClean="0"/>
              <a:t>未作承兑提示的后果</a:t>
            </a:r>
          </a:p>
          <a:p>
            <a:pPr eaLnBrk="1" hangingPunct="1">
              <a:lnSpc>
                <a:spcPct val="114000"/>
              </a:lnSpc>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付款提示</a:t>
            </a:r>
          </a:p>
          <a:p>
            <a:pPr>
              <a:lnSpc>
                <a:spcPct val="114000"/>
              </a:lnSpc>
            </a:pPr>
            <a:r>
              <a:rPr lang="en-US" altLang="zh-CN" smtClean="0"/>
              <a:t>1.</a:t>
            </a:r>
            <a:r>
              <a:rPr lang="zh-CN" altLang="zh-CN" smtClean="0"/>
              <a:t>须做付款提示的情形</a:t>
            </a:r>
          </a:p>
          <a:p>
            <a:pPr>
              <a:lnSpc>
                <a:spcPct val="114000"/>
              </a:lnSpc>
            </a:pPr>
            <a:r>
              <a:rPr lang="en-US" altLang="zh-CN" smtClean="0"/>
              <a:t>2.</a:t>
            </a:r>
            <a:r>
              <a:rPr lang="zh-CN" altLang="zh-CN" smtClean="0"/>
              <a:t>付款提示的时间</a:t>
            </a:r>
          </a:p>
          <a:p>
            <a:pPr>
              <a:lnSpc>
                <a:spcPct val="114000"/>
              </a:lnSpc>
            </a:pPr>
            <a:r>
              <a:rPr lang="en-US" altLang="zh-CN" smtClean="0"/>
              <a:t>3.</a:t>
            </a:r>
            <a:r>
              <a:rPr lang="zh-CN" altLang="zh-CN" smtClean="0"/>
              <a:t>付款提示的地点</a:t>
            </a:r>
          </a:p>
          <a:p>
            <a:pPr>
              <a:lnSpc>
                <a:spcPct val="114000"/>
              </a:lnSpc>
            </a:pPr>
            <a:r>
              <a:rPr lang="en-US" altLang="zh-CN" smtClean="0"/>
              <a:t>4.</a:t>
            </a:r>
            <a:r>
              <a:rPr lang="zh-CN" altLang="zh-CN" smtClean="0"/>
              <a:t>未做付款提示的后果</a:t>
            </a:r>
          </a:p>
          <a:p>
            <a:pPr eaLnBrk="1" hangingPunct="1">
              <a:lnSpc>
                <a:spcPct val="114000"/>
              </a:lnSpc>
            </a:pPr>
            <a:endParaRPr lang="zh-CN" altLang="en-US" smtClean="0"/>
          </a:p>
        </p:txBody>
      </p:sp>
    </p:spTree>
    <p:extLst>
      <p:ext uri="{BB962C8B-B14F-4D97-AF65-F5344CB8AC3E}">
        <p14:creationId xmlns:p14="http://schemas.microsoft.com/office/powerpoint/2010/main" val="3168371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30654" y="1511904"/>
            <a:ext cx="6458799" cy="4980713"/>
            <a:chOff x="2530654" y="1511904"/>
            <a:chExt cx="6458799" cy="4980713"/>
          </a:xfrm>
        </p:grpSpPr>
        <p:grpSp>
          <p:nvGrpSpPr>
            <p:cNvPr id="124930" name="Group 2"/>
            <p:cNvGrpSpPr>
              <a:grpSpLocks/>
            </p:cNvGrpSpPr>
            <p:nvPr/>
          </p:nvGrpSpPr>
          <p:grpSpPr bwMode="auto">
            <a:xfrm>
              <a:off x="2533827" y="1511904"/>
              <a:ext cx="6455283" cy="646112"/>
              <a:chOff x="0" y="0"/>
              <a:chExt cx="8840" cy="1019"/>
            </a:xfrm>
          </p:grpSpPr>
          <p:sp>
            <p:nvSpPr>
              <p:cNvPr id="124963"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24964" name="Group 4"/>
              <p:cNvGrpSpPr>
                <a:grpSpLocks/>
              </p:cNvGrpSpPr>
              <p:nvPr/>
            </p:nvGrpSpPr>
            <p:grpSpPr bwMode="auto">
              <a:xfrm>
                <a:off x="108" y="36"/>
                <a:ext cx="8673" cy="981"/>
                <a:chOff x="0" y="0"/>
                <a:chExt cx="8673" cy="981"/>
              </a:xfrm>
            </p:grpSpPr>
            <p:pic>
              <p:nvPicPr>
                <p:cNvPr id="124965"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4966"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第一节　概述</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124933" name="Group 9"/>
            <p:cNvGrpSpPr>
              <a:grpSpLocks/>
            </p:cNvGrpSpPr>
            <p:nvPr/>
          </p:nvGrpSpPr>
          <p:grpSpPr bwMode="auto">
            <a:xfrm>
              <a:off x="2530654" y="2227866"/>
              <a:ext cx="6458799" cy="647700"/>
              <a:chOff x="0" y="0"/>
              <a:chExt cx="8840" cy="1019"/>
            </a:xfrm>
          </p:grpSpPr>
          <p:sp>
            <p:nvSpPr>
              <p:cNvPr id="124959"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24960" name="Group 11"/>
              <p:cNvGrpSpPr>
                <a:grpSpLocks/>
              </p:cNvGrpSpPr>
              <p:nvPr/>
            </p:nvGrpSpPr>
            <p:grpSpPr bwMode="auto">
              <a:xfrm>
                <a:off x="108" y="36"/>
                <a:ext cx="8673" cy="981"/>
                <a:chOff x="0" y="0"/>
                <a:chExt cx="8673" cy="981"/>
              </a:xfrm>
            </p:grpSpPr>
            <p:pic>
              <p:nvPicPr>
                <p:cNvPr id="124961"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4962"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第二节　票据的出立</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124934" name="Group 14"/>
            <p:cNvGrpSpPr>
              <a:grpSpLocks/>
            </p:cNvGrpSpPr>
            <p:nvPr/>
          </p:nvGrpSpPr>
          <p:grpSpPr bwMode="auto">
            <a:xfrm>
              <a:off x="2530654" y="2951766"/>
              <a:ext cx="6458799" cy="647700"/>
              <a:chOff x="0" y="0"/>
              <a:chExt cx="8840" cy="1019"/>
            </a:xfrm>
          </p:grpSpPr>
          <p:sp>
            <p:nvSpPr>
              <p:cNvPr id="124955"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24956" name="Group 16"/>
              <p:cNvGrpSpPr>
                <a:grpSpLocks/>
              </p:cNvGrpSpPr>
              <p:nvPr/>
            </p:nvGrpSpPr>
            <p:grpSpPr bwMode="auto">
              <a:xfrm>
                <a:off x="108" y="36"/>
                <a:ext cx="8673" cy="981"/>
                <a:chOff x="0" y="0"/>
                <a:chExt cx="8673" cy="981"/>
              </a:xfrm>
            </p:grpSpPr>
            <p:pic>
              <p:nvPicPr>
                <p:cNvPr id="124957"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4958" name="TextBox 2"/>
                <p:cNvSpPr>
                  <a:spLocks noChangeArrowheads="1"/>
                </p:cNvSpPr>
                <p:nvPr/>
              </p:nvSpPr>
              <p:spPr bwMode="auto">
                <a:xfrm>
                  <a:off x="0" y="193"/>
                  <a:ext cx="8260" cy="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第三节　票据的转让与流通</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124935" name="Group 19"/>
            <p:cNvGrpSpPr>
              <a:grpSpLocks/>
            </p:cNvGrpSpPr>
            <p:nvPr/>
          </p:nvGrpSpPr>
          <p:grpSpPr bwMode="auto">
            <a:xfrm>
              <a:off x="2530654" y="3670904"/>
              <a:ext cx="6458799" cy="647700"/>
              <a:chOff x="0" y="0"/>
              <a:chExt cx="8840" cy="1019"/>
            </a:xfrm>
          </p:grpSpPr>
          <p:sp>
            <p:nvSpPr>
              <p:cNvPr id="124951"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24952" name="Group 21"/>
              <p:cNvGrpSpPr>
                <a:grpSpLocks/>
              </p:cNvGrpSpPr>
              <p:nvPr/>
            </p:nvGrpSpPr>
            <p:grpSpPr bwMode="auto">
              <a:xfrm>
                <a:off x="108" y="36"/>
                <a:ext cx="8673" cy="981"/>
                <a:chOff x="0" y="0"/>
                <a:chExt cx="8673" cy="981"/>
              </a:xfrm>
            </p:grpSpPr>
            <p:pic>
              <p:nvPicPr>
                <p:cNvPr id="124953"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4954"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第四节　持票人的权利与责任</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124936" name="Group 24"/>
            <p:cNvGrpSpPr>
              <a:grpSpLocks/>
            </p:cNvGrpSpPr>
            <p:nvPr/>
          </p:nvGrpSpPr>
          <p:grpSpPr bwMode="auto">
            <a:xfrm>
              <a:off x="2530654" y="4393217"/>
              <a:ext cx="6458799" cy="646113"/>
              <a:chOff x="0" y="0"/>
              <a:chExt cx="8840" cy="1019"/>
            </a:xfrm>
          </p:grpSpPr>
          <p:sp>
            <p:nvSpPr>
              <p:cNvPr id="124947"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24948" name="Group 26"/>
              <p:cNvGrpSpPr>
                <a:grpSpLocks/>
              </p:cNvGrpSpPr>
              <p:nvPr/>
            </p:nvGrpSpPr>
            <p:grpSpPr bwMode="auto">
              <a:xfrm>
                <a:off x="108" y="36"/>
                <a:ext cx="8673" cy="981"/>
                <a:chOff x="0" y="0"/>
                <a:chExt cx="8673" cy="981"/>
              </a:xfrm>
            </p:grpSpPr>
            <p:pic>
              <p:nvPicPr>
                <p:cNvPr id="124949"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4950"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第五节　票据的提示、承兑与付款</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124937" name="Group 24"/>
            <p:cNvGrpSpPr>
              <a:grpSpLocks/>
            </p:cNvGrpSpPr>
            <p:nvPr/>
          </p:nvGrpSpPr>
          <p:grpSpPr bwMode="auto">
            <a:xfrm>
              <a:off x="2530654" y="5110766"/>
              <a:ext cx="6458799" cy="647700"/>
              <a:chOff x="0" y="0"/>
              <a:chExt cx="8840" cy="1019"/>
            </a:xfrm>
          </p:grpSpPr>
          <p:sp>
            <p:nvSpPr>
              <p:cNvPr id="124943"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24944" name="Group 26"/>
              <p:cNvGrpSpPr>
                <a:grpSpLocks/>
              </p:cNvGrpSpPr>
              <p:nvPr/>
            </p:nvGrpSpPr>
            <p:grpSpPr bwMode="auto">
              <a:xfrm>
                <a:off x="108" y="36"/>
                <a:ext cx="8673" cy="981"/>
                <a:chOff x="0" y="0"/>
                <a:chExt cx="8673" cy="981"/>
              </a:xfrm>
            </p:grpSpPr>
            <p:pic>
              <p:nvPicPr>
                <p:cNvPr id="124945"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4946"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第六节　票据的拒付与追索</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124938" name="Group 24"/>
            <p:cNvGrpSpPr>
              <a:grpSpLocks/>
            </p:cNvGrpSpPr>
            <p:nvPr/>
          </p:nvGrpSpPr>
          <p:grpSpPr bwMode="auto">
            <a:xfrm>
              <a:off x="2530654" y="5833079"/>
              <a:ext cx="6458799" cy="659538"/>
              <a:chOff x="0" y="0"/>
              <a:chExt cx="8840" cy="1171"/>
            </a:xfrm>
          </p:grpSpPr>
          <p:sp>
            <p:nvSpPr>
              <p:cNvPr id="124939" name="矩形 1"/>
              <p:cNvSpPr>
                <a:spLocks noChangeArrowheads="1"/>
              </p:cNvSpPr>
              <p:nvPr/>
            </p:nvSpPr>
            <p:spPr bwMode="auto">
              <a:xfrm>
                <a:off x="0" y="0"/>
                <a:ext cx="8840" cy="1168"/>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24940" name="Group 26"/>
              <p:cNvGrpSpPr>
                <a:grpSpLocks/>
              </p:cNvGrpSpPr>
              <p:nvPr/>
            </p:nvGrpSpPr>
            <p:grpSpPr bwMode="auto">
              <a:xfrm>
                <a:off x="108" y="36"/>
                <a:ext cx="8673" cy="1135"/>
                <a:chOff x="0" y="0"/>
                <a:chExt cx="8673" cy="1135"/>
              </a:xfrm>
            </p:grpSpPr>
            <p:pic>
              <p:nvPicPr>
                <p:cNvPr id="124941"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1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4942" name="TextBox 2"/>
                <p:cNvSpPr>
                  <a:spLocks noChangeArrowheads="1"/>
                </p:cNvSpPr>
                <p:nvPr/>
              </p:nvSpPr>
              <p:spPr bwMode="auto">
                <a:xfrm>
                  <a:off x="0" y="193"/>
                  <a:ext cx="8260" cy="7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第七节　关于票据的其他规定</a:t>
                  </a:r>
                </a:p>
              </p:txBody>
            </p:sp>
          </p:grpSp>
        </p:grpSp>
      </p:grpSp>
      <p:sp>
        <p:nvSpPr>
          <p:cNvPr id="39" name="标题 1"/>
          <p:cNvSpPr>
            <a:spLocks noGrp="1"/>
          </p:cNvSpPr>
          <p:nvPr>
            <p:ph type="title"/>
          </p:nvPr>
        </p:nvSpPr>
        <p:spPr>
          <a:xfrm>
            <a:off x="1609860" y="622300"/>
            <a:ext cx="7512832" cy="749300"/>
          </a:xfrm>
        </p:spPr>
        <p:txBody>
          <a:bodyPr/>
          <a:lstStyle/>
          <a:p>
            <a:pPr algn="ctr" eaLnBrk="1" hangingPunct="1"/>
            <a:r>
              <a:rPr lang="zh-CN" altLang="en-US" sz="3200" dirty="0" smtClean="0">
                <a:latin typeface="微软雅黑" panose="020B0503020204020204" pitchFamily="34" charset="-122"/>
                <a:ea typeface="微软雅黑" panose="020B0503020204020204" pitchFamily="34" charset="-122"/>
              </a:rPr>
              <a:t>目   录</a:t>
            </a:r>
            <a:endParaRPr lang="zh-CN" altLang="en-US" sz="3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585657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第五节　票据的提示、承兑与付款</a:t>
            </a:r>
            <a:endParaRPr lang="zh-CN" altLang="en-US" smtClean="0">
              <a:ea typeface="方正书宋_GBK"/>
              <a:cs typeface="Times New Roman" panose="02020603050405020304" pitchFamily="18" charset="0"/>
            </a:endParaRPr>
          </a:p>
        </p:txBody>
      </p:sp>
      <p:sp>
        <p:nvSpPr>
          <p:cNvPr id="14336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二、票据的承兑</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承兑要件</a:t>
            </a:r>
          </a:p>
          <a:p>
            <a:r>
              <a:rPr lang="en-US" altLang="zh-CN" smtClean="0"/>
              <a:t>1.</a:t>
            </a:r>
            <a:r>
              <a:rPr lang="zh-CN" altLang="zh-CN" smtClean="0"/>
              <a:t>承兑人的签名</a:t>
            </a:r>
          </a:p>
          <a:p>
            <a:r>
              <a:rPr lang="en-US" altLang="zh-CN" smtClean="0"/>
              <a:t>2.</a:t>
            </a:r>
            <a:r>
              <a:rPr lang="zh-CN" altLang="zh-CN" smtClean="0"/>
              <a:t>承兑签名须写在票据上</a:t>
            </a:r>
          </a:p>
          <a:p>
            <a:r>
              <a:rPr lang="en-US" altLang="zh-CN" smtClean="0"/>
              <a:t>3.</a:t>
            </a:r>
            <a:r>
              <a:rPr lang="zh-CN" altLang="zh-CN" smtClean="0"/>
              <a:t>见票后定期付款或指定承兑期限之票据须注明承兑期限</a:t>
            </a:r>
          </a:p>
          <a:p>
            <a:r>
              <a:rPr lang="en-US" altLang="zh-CN" smtClean="0"/>
              <a:t>4.</a:t>
            </a:r>
            <a:r>
              <a:rPr lang="zh-CN" altLang="zh-CN" smtClean="0"/>
              <a:t>承兑须在法定时间内作出</a:t>
            </a:r>
          </a:p>
          <a:p>
            <a:r>
              <a:rPr lang="en-US" altLang="zh-CN" smtClean="0"/>
              <a:t>5.</a:t>
            </a:r>
            <a:r>
              <a:rPr lang="zh-CN" altLang="zh-CN" smtClean="0"/>
              <a:t>承兑于交付或通知到达持票人时生效</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各种承兑及其法律后果</a:t>
            </a:r>
          </a:p>
          <a:p>
            <a:r>
              <a:rPr lang="en-US" altLang="zh-CN" smtClean="0"/>
              <a:t>1.</a:t>
            </a:r>
            <a:r>
              <a:rPr lang="zh-CN" altLang="zh-CN" smtClean="0"/>
              <a:t>普通承兑</a:t>
            </a:r>
          </a:p>
          <a:p>
            <a:r>
              <a:rPr lang="en-US" altLang="zh-CN" smtClean="0"/>
              <a:t>2.</a:t>
            </a:r>
            <a:r>
              <a:rPr lang="zh-CN" altLang="zh-CN" smtClean="0"/>
              <a:t>限制承兑</a:t>
            </a:r>
          </a:p>
          <a:p>
            <a:pPr eaLnBrk="1" hangingPunct="1"/>
            <a:endParaRPr lang="zh-CN" altLang="en-US" b="1" smtClean="0"/>
          </a:p>
        </p:txBody>
      </p:sp>
    </p:spTree>
    <p:extLst>
      <p:ext uri="{BB962C8B-B14F-4D97-AF65-F5344CB8AC3E}">
        <p14:creationId xmlns:p14="http://schemas.microsoft.com/office/powerpoint/2010/main" val="3838884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第五节　票据的提示、承兑与付款</a:t>
            </a:r>
            <a:endParaRPr lang="zh-CN" altLang="en-US" smtClean="0">
              <a:ea typeface="方正书宋_GBK"/>
              <a:cs typeface="Times New Roman" panose="02020603050405020304" pitchFamily="18" charset="0"/>
            </a:endParaRPr>
          </a:p>
        </p:txBody>
      </p:sp>
      <p:sp>
        <p:nvSpPr>
          <p:cNvPr id="144387"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三、票据的付款</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正式付款的有效条件</a:t>
            </a:r>
          </a:p>
          <a:p>
            <a:r>
              <a:rPr lang="en-US" altLang="zh-CN" smtClean="0"/>
              <a:t>1.</a:t>
            </a:r>
            <a:r>
              <a:rPr lang="zh-CN" altLang="zh-CN" smtClean="0"/>
              <a:t>必须在票据到期日或到期日以后付款</a:t>
            </a:r>
          </a:p>
          <a:p>
            <a:r>
              <a:rPr lang="en-US" altLang="zh-CN" smtClean="0"/>
              <a:t>2.</a:t>
            </a:r>
            <a:r>
              <a:rPr lang="zh-CN" altLang="zh-CN" smtClean="0"/>
              <a:t>必须是善意的付款</a:t>
            </a:r>
          </a:p>
          <a:p>
            <a:r>
              <a:rPr lang="en-US" altLang="zh-CN" smtClean="0"/>
              <a:t>3.</a:t>
            </a:r>
            <a:r>
              <a:rPr lang="zh-CN" altLang="zh-CN" smtClean="0"/>
              <a:t>付款必须符合票据的文义</a:t>
            </a:r>
          </a:p>
          <a:p>
            <a:r>
              <a:rPr lang="en-US" altLang="zh-CN" smtClean="0"/>
              <a:t>4.</a:t>
            </a:r>
            <a:r>
              <a:rPr lang="zh-CN" altLang="zh-CN" smtClean="0"/>
              <a:t>必须在法定时限内作出付款</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付款的类型及其法律意义</a:t>
            </a:r>
          </a:p>
          <a:p>
            <a:r>
              <a:rPr lang="en-US" altLang="zh-CN" smtClean="0"/>
              <a:t>1.</a:t>
            </a:r>
            <a:r>
              <a:rPr lang="zh-CN" altLang="zh-CN" smtClean="0"/>
              <a:t>全部付款</a:t>
            </a:r>
          </a:p>
          <a:p>
            <a:r>
              <a:rPr lang="en-US" altLang="zh-CN" smtClean="0"/>
              <a:t>2.</a:t>
            </a:r>
            <a:r>
              <a:rPr lang="zh-CN" altLang="zh-CN" smtClean="0"/>
              <a:t>部分付款</a:t>
            </a:r>
          </a:p>
          <a:p>
            <a:pPr eaLnBrk="1" hangingPunct="1"/>
            <a:endParaRPr lang="zh-CN" altLang="en-US" smtClean="0"/>
          </a:p>
        </p:txBody>
      </p:sp>
    </p:spTree>
    <p:extLst>
      <p:ext uri="{BB962C8B-B14F-4D97-AF65-F5344CB8AC3E}">
        <p14:creationId xmlns:p14="http://schemas.microsoft.com/office/powerpoint/2010/main" val="36337514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第五节　票据的提示、承兑与付款</a:t>
            </a:r>
            <a:endParaRPr lang="zh-CN" altLang="en-US" smtClean="0">
              <a:ea typeface="方正书宋_GBK"/>
              <a:cs typeface="Times New Roman" panose="02020603050405020304" pitchFamily="18" charset="0"/>
            </a:endParaRPr>
          </a:p>
        </p:txBody>
      </p:sp>
      <p:sp>
        <p:nvSpPr>
          <p:cNvPr id="145411" name="内容占位符 2"/>
          <p:cNvSpPr>
            <a:spLocks noGrp="1"/>
          </p:cNvSpPr>
          <p:nvPr>
            <p:ph idx="1"/>
          </p:nvPr>
        </p:nvSpPr>
        <p:spPr/>
        <p:txBody>
          <a:bodyPr/>
          <a:lstStyle/>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付款人的权利</a:t>
            </a:r>
          </a:p>
          <a:p>
            <a:r>
              <a:rPr lang="zh-CN" altLang="zh-CN" smtClean="0"/>
              <a:t>各国关于付款人的权利规定大体是一致的</a:t>
            </a:r>
            <a:r>
              <a:rPr lang="en-US" altLang="zh-CN" smtClean="0"/>
              <a:t>,</a:t>
            </a:r>
            <a:r>
              <a:rPr lang="zh-CN" altLang="zh-CN" smtClean="0"/>
              <a:t>即付款人在付款时须行使下列权利而不构成拒付</a:t>
            </a:r>
            <a:r>
              <a:rPr lang="en-US" altLang="zh-CN" smtClean="0"/>
              <a:t>:</a:t>
            </a:r>
            <a:endParaRPr lang="zh-CN" altLang="zh-CN" smtClean="0"/>
          </a:p>
          <a:p>
            <a:r>
              <a:rPr lang="en-US" altLang="zh-CN" smtClean="0"/>
              <a:t>(1)</a:t>
            </a:r>
            <a:r>
              <a:rPr lang="zh-CN" altLang="zh-CN" smtClean="0"/>
              <a:t>要求持票人出示票据</a:t>
            </a:r>
            <a:r>
              <a:rPr lang="en-US" altLang="zh-CN" smtClean="0"/>
              <a:t>;</a:t>
            </a:r>
            <a:endParaRPr lang="zh-CN" altLang="zh-CN" smtClean="0"/>
          </a:p>
          <a:p>
            <a:r>
              <a:rPr lang="en-US" altLang="zh-CN" smtClean="0"/>
              <a:t>(2)</a:t>
            </a:r>
            <a:r>
              <a:rPr lang="zh-CN" altLang="zh-CN" smtClean="0"/>
              <a:t>合理地验明持票人的身份</a:t>
            </a:r>
            <a:r>
              <a:rPr lang="en-US" altLang="zh-CN" smtClean="0"/>
              <a:t>;</a:t>
            </a:r>
            <a:endParaRPr lang="zh-CN" altLang="zh-CN" smtClean="0"/>
          </a:p>
          <a:p>
            <a:r>
              <a:rPr lang="en-US" altLang="zh-CN" smtClean="0"/>
              <a:t>(3)</a:t>
            </a:r>
            <a:r>
              <a:rPr lang="zh-CN" altLang="zh-CN" smtClean="0"/>
              <a:t>在付款提示者为持票人的代表或代理人的场合</a:t>
            </a:r>
            <a:r>
              <a:rPr lang="en-US" altLang="zh-CN" smtClean="0"/>
              <a:t>,</a:t>
            </a:r>
            <a:r>
              <a:rPr lang="zh-CN" altLang="zh-CN" smtClean="0"/>
              <a:t>要求其提供充分的授权证明</a:t>
            </a:r>
            <a:r>
              <a:rPr lang="en-US" altLang="zh-CN" smtClean="0"/>
              <a:t>;</a:t>
            </a:r>
            <a:endParaRPr lang="zh-CN" altLang="zh-CN" smtClean="0"/>
          </a:p>
          <a:p>
            <a:r>
              <a:rPr lang="en-US" altLang="zh-CN" smtClean="0"/>
              <a:t>(4)</a:t>
            </a:r>
            <a:r>
              <a:rPr lang="zh-CN" altLang="zh-CN" smtClean="0"/>
              <a:t>要求提示者在票据上签名并注明所收讫的款项</a:t>
            </a:r>
            <a:r>
              <a:rPr lang="en-US" altLang="zh-CN" smtClean="0"/>
              <a:t>;</a:t>
            </a:r>
            <a:endParaRPr lang="zh-CN" altLang="zh-CN" smtClean="0"/>
          </a:p>
          <a:p>
            <a:r>
              <a:rPr lang="en-US" altLang="zh-CN" smtClean="0"/>
              <a:t>(5)</a:t>
            </a:r>
            <a:r>
              <a:rPr lang="zh-CN" altLang="zh-CN" smtClean="0"/>
              <a:t>在付清票款时要求持票人当场交出票据。</a:t>
            </a:r>
          </a:p>
          <a:p>
            <a:pPr eaLnBrk="1" hangingPunct="1"/>
            <a:endParaRPr lang="zh-CN" altLang="en-US" smtClean="0"/>
          </a:p>
        </p:txBody>
      </p:sp>
    </p:spTree>
    <p:extLst>
      <p:ext uri="{BB962C8B-B14F-4D97-AF65-F5344CB8AC3E}">
        <p14:creationId xmlns:p14="http://schemas.microsoft.com/office/powerpoint/2010/main" val="1526644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第六节　票据的拒付与追索</a:t>
            </a:r>
            <a:endParaRPr lang="zh-CN" altLang="en-US" smtClean="0">
              <a:ea typeface="方正书宋_GBK"/>
              <a:cs typeface="Times New Roman" panose="02020603050405020304" pitchFamily="18" charset="0"/>
            </a:endParaRPr>
          </a:p>
        </p:txBody>
      </p:sp>
      <p:sp>
        <p:nvSpPr>
          <p:cNvPr id="146435" name="内容占位符 2"/>
          <p:cNvSpPr>
            <a:spLocks noGrp="1"/>
          </p:cNvSpPr>
          <p:nvPr>
            <p:ph idx="1"/>
          </p:nvPr>
        </p:nvSpPr>
        <p:spPr>
          <a:xfrm>
            <a:off x="492369" y="1622738"/>
            <a:ext cx="11090031" cy="4762188"/>
          </a:xfrm>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一、拒绝证书</a:t>
            </a:r>
          </a:p>
          <a:p>
            <a:r>
              <a:rPr lang="zh-CN" altLang="zh-CN" dirty="0" smtClean="0"/>
              <a:t>拒绝证书</a:t>
            </a:r>
            <a:r>
              <a:rPr lang="en-US" altLang="zh-CN" dirty="0" smtClean="0"/>
              <a:t>,</a:t>
            </a:r>
            <a:r>
              <a:rPr lang="zh-CN" altLang="zh-CN" dirty="0" smtClean="0"/>
              <a:t>又称拒付书</a:t>
            </a:r>
            <a:r>
              <a:rPr lang="en-US" altLang="zh-CN" dirty="0" smtClean="0"/>
              <a:t>,</a:t>
            </a:r>
            <a:r>
              <a:rPr lang="zh-CN" altLang="zh-CN" dirty="0" smtClean="0"/>
              <a:t>是一种证明票据被拒付的正式文件。由于拒付分不获承兑和不获付款两种</a:t>
            </a:r>
            <a:r>
              <a:rPr lang="en-US" altLang="zh-CN" dirty="0" smtClean="0"/>
              <a:t>,</a:t>
            </a:r>
            <a:r>
              <a:rPr lang="zh-CN" altLang="zh-CN" dirty="0" smtClean="0"/>
              <a:t>因此</a:t>
            </a:r>
            <a:r>
              <a:rPr lang="en-US" altLang="zh-CN" dirty="0" smtClean="0"/>
              <a:t>,</a:t>
            </a:r>
            <a:r>
              <a:rPr lang="zh-CN" altLang="zh-CN" dirty="0" smtClean="0"/>
              <a:t>拒绝证书又被分成拒绝承兑证书和拒绝付款证书两种。</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须做拒绝证书的场合</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拒绝证书的做成规则</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三</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未做拒绝证书的法律后果</a:t>
            </a:r>
          </a:p>
          <a:p>
            <a:pPr eaLnBrk="1" hangingPunct="1"/>
            <a:endParaRPr lang="zh-CN" altLang="en-US" dirty="0" smtClean="0"/>
          </a:p>
        </p:txBody>
      </p:sp>
    </p:spTree>
    <p:extLst>
      <p:ext uri="{BB962C8B-B14F-4D97-AF65-F5344CB8AC3E}">
        <p14:creationId xmlns:p14="http://schemas.microsoft.com/office/powerpoint/2010/main" val="36644295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第六节　票据的拒付与追索</a:t>
            </a:r>
            <a:endParaRPr lang="zh-CN" altLang="en-US" smtClean="0">
              <a:ea typeface="方正书宋_GBK"/>
              <a:cs typeface="Times New Roman" panose="02020603050405020304" pitchFamily="18" charset="0"/>
            </a:endParaRPr>
          </a:p>
        </p:txBody>
      </p:sp>
      <p:sp>
        <p:nvSpPr>
          <p:cNvPr id="147459"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二、拒付通知</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需发拒付通知的场合与例外</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拒付通知的发送规则</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未发拒付通知的法律后果</a:t>
            </a:r>
          </a:p>
          <a:p>
            <a:pPr eaLnBrk="1" hangingPunct="1"/>
            <a:endParaRPr lang="zh-CN" altLang="en-US" b="1" smtClean="0"/>
          </a:p>
        </p:txBody>
      </p:sp>
    </p:spTree>
    <p:extLst>
      <p:ext uri="{BB962C8B-B14F-4D97-AF65-F5344CB8AC3E}">
        <p14:creationId xmlns:p14="http://schemas.microsoft.com/office/powerpoint/2010/main" val="18059889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第六节　票据的拒付与追索</a:t>
            </a:r>
            <a:endParaRPr lang="zh-CN" altLang="en-US" smtClean="0">
              <a:ea typeface="方正书宋_GBK"/>
              <a:cs typeface="Times New Roman" panose="02020603050405020304" pitchFamily="18" charset="0"/>
            </a:endParaRPr>
          </a:p>
        </p:txBody>
      </p:sp>
      <p:sp>
        <p:nvSpPr>
          <p:cNvPr id="14848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三、追索规则</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被追索者的责任</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追索金额</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被追索者的权利</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四</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追索时效</a:t>
            </a:r>
          </a:p>
          <a:p>
            <a:pPr eaLnBrk="1" hangingPunct="1"/>
            <a:endParaRPr lang="zh-CN" altLang="en-US" b="1" smtClean="0"/>
          </a:p>
        </p:txBody>
      </p:sp>
    </p:spTree>
    <p:extLst>
      <p:ext uri="{BB962C8B-B14F-4D97-AF65-F5344CB8AC3E}">
        <p14:creationId xmlns:p14="http://schemas.microsoft.com/office/powerpoint/2010/main" val="18092434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第七节　关于票据的其他规定</a:t>
            </a:r>
            <a:endParaRPr lang="zh-CN" altLang="en-US" smtClean="0">
              <a:ea typeface="方正书宋_GBK"/>
              <a:cs typeface="Times New Roman" panose="02020603050405020304" pitchFamily="18" charset="0"/>
            </a:endParaRPr>
          </a:p>
        </p:txBody>
      </p:sp>
      <p:sp>
        <p:nvSpPr>
          <p:cNvPr id="149507"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一、成套票据</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成套票据的构成要件</a:t>
            </a:r>
          </a:p>
          <a:p>
            <a:r>
              <a:rPr lang="en-US" altLang="zh-CN" smtClean="0"/>
              <a:t>1.</a:t>
            </a:r>
            <a:r>
              <a:rPr lang="zh-CN" altLang="zh-CN" smtClean="0"/>
              <a:t>同样文义的票据两张以上</a:t>
            </a:r>
            <a:r>
              <a:rPr lang="en-US" altLang="zh-CN" smtClean="0"/>
              <a:t>(</a:t>
            </a:r>
            <a:r>
              <a:rPr lang="zh-CN" altLang="zh-CN" smtClean="0"/>
              <a:t>包括两张</a:t>
            </a:r>
            <a:r>
              <a:rPr lang="en-US" altLang="zh-CN" smtClean="0"/>
              <a:t>)</a:t>
            </a:r>
            <a:endParaRPr lang="zh-CN" altLang="zh-CN" smtClean="0"/>
          </a:p>
          <a:p>
            <a:r>
              <a:rPr lang="en-US" altLang="zh-CN" smtClean="0"/>
              <a:t>2.</a:t>
            </a:r>
            <a:r>
              <a:rPr lang="zh-CN" altLang="zh-CN" smtClean="0"/>
              <a:t>每张上面均须有编号</a:t>
            </a:r>
          </a:p>
          <a:p>
            <a:pPr eaLnBrk="1" hangingPunct="1">
              <a:spcBef>
                <a:spcPts val="12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成套票据的运行规则</a:t>
            </a:r>
          </a:p>
          <a:p>
            <a:r>
              <a:rPr lang="zh-CN" altLang="zh-CN" smtClean="0"/>
              <a:t>各国关于成套票据的最基本的运行规则是</a:t>
            </a:r>
            <a:r>
              <a:rPr lang="en-US" altLang="zh-CN" smtClean="0"/>
              <a:t>,</a:t>
            </a:r>
            <a:r>
              <a:rPr lang="zh-CN" altLang="zh-CN" smtClean="0"/>
              <a:t>成套票据中的各张可一同或只让其中一张转让或流通</a:t>
            </a:r>
            <a:r>
              <a:rPr lang="en-US" altLang="zh-CN" smtClean="0"/>
              <a:t>,</a:t>
            </a:r>
            <a:r>
              <a:rPr lang="zh-CN" altLang="zh-CN" smtClean="0"/>
              <a:t>但付款人只需而且只能对其中的一张支付票款</a:t>
            </a:r>
            <a:r>
              <a:rPr lang="en-US" altLang="zh-CN" smtClean="0"/>
              <a:t>,</a:t>
            </a:r>
            <a:r>
              <a:rPr lang="zh-CN" altLang="zh-CN" smtClean="0"/>
              <a:t>随后其余各张即告作废。</a:t>
            </a:r>
          </a:p>
          <a:p>
            <a:pPr eaLnBrk="1" hangingPunct="1">
              <a:spcBef>
                <a:spcPts val="12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成套票据的作用</a:t>
            </a:r>
          </a:p>
          <a:p>
            <a:r>
              <a:rPr lang="zh-CN" altLang="zh-CN" smtClean="0"/>
              <a:t>成套票据主要被用于对外贸易结算</a:t>
            </a:r>
            <a:r>
              <a:rPr lang="en-US" altLang="zh-CN" smtClean="0"/>
              <a:t>,</a:t>
            </a:r>
            <a:r>
              <a:rPr lang="zh-CN" altLang="zh-CN" smtClean="0"/>
              <a:t>其主要作用在于出票人可将各张分开而经不同的航班寄出</a:t>
            </a:r>
            <a:r>
              <a:rPr lang="en-US" altLang="zh-CN" smtClean="0"/>
              <a:t>,</a:t>
            </a:r>
            <a:r>
              <a:rPr lang="zh-CN" altLang="zh-CN" smtClean="0"/>
              <a:t>这样就不至于因其中的一张遗失、延误而造成损失。</a:t>
            </a:r>
          </a:p>
          <a:p>
            <a:pPr eaLnBrk="1" hangingPunct="1"/>
            <a:endParaRPr lang="zh-CN" altLang="en-US" b="1" smtClean="0"/>
          </a:p>
        </p:txBody>
      </p:sp>
    </p:spTree>
    <p:extLst>
      <p:ext uri="{BB962C8B-B14F-4D97-AF65-F5344CB8AC3E}">
        <p14:creationId xmlns:p14="http://schemas.microsoft.com/office/powerpoint/2010/main" val="9985695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第七节　关于票据的其他规定</a:t>
            </a:r>
            <a:endParaRPr lang="zh-CN" altLang="en-US" smtClean="0">
              <a:ea typeface="方正书宋_GBK"/>
              <a:cs typeface="Times New Roman" panose="02020603050405020304" pitchFamily="18" charset="0"/>
            </a:endParaRPr>
          </a:p>
        </p:txBody>
      </p:sp>
      <p:sp>
        <p:nvSpPr>
          <p:cNvPr id="150531" name="内容占位符 2"/>
          <p:cNvSpPr>
            <a:spLocks noGrp="1"/>
          </p:cNvSpPr>
          <p:nvPr>
            <p:ph idx="1"/>
          </p:nvPr>
        </p:nvSpPr>
        <p:spPr>
          <a:xfrm>
            <a:off x="527537" y="1687132"/>
            <a:ext cx="11430001" cy="4697794"/>
          </a:xfrm>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二、票据的保证</a:t>
            </a:r>
          </a:p>
          <a:p>
            <a:r>
              <a:rPr lang="zh-CN" altLang="zh-CN" dirty="0" smtClean="0"/>
              <a:t>票据的保证是指票据责任者以外的人为出票人、背书人或承兑人的票据债务所做的保证行为。做出保证行为者称票据保证人</a:t>
            </a:r>
            <a:r>
              <a:rPr lang="en-US" altLang="zh-CN" dirty="0" smtClean="0"/>
              <a:t>,</a:t>
            </a:r>
            <a:r>
              <a:rPr lang="zh-CN" altLang="zh-CN" dirty="0" smtClean="0"/>
              <a:t>其所保证的对象称被保证人。</a:t>
            </a:r>
          </a:p>
          <a:p>
            <a:r>
              <a:rPr lang="zh-CN" altLang="zh-CN" dirty="0" smtClean="0"/>
              <a:t>英国《票据法》中无关于“票据保证”的规定</a:t>
            </a:r>
            <a:r>
              <a:rPr lang="en-US" altLang="zh-CN" dirty="0" smtClean="0"/>
              <a:t>,</a:t>
            </a:r>
            <a:r>
              <a:rPr lang="zh-CN" altLang="zh-CN" dirty="0" smtClean="0"/>
              <a:t>但是美国和日内瓦统一法系国家都普遍规定了票据保证制度。</a:t>
            </a:r>
            <a:endParaRPr lang="en-US" altLang="zh-CN" dirty="0" smtClean="0"/>
          </a:p>
          <a:p>
            <a:r>
              <a:rPr lang="zh-CN" altLang="zh-CN" dirty="0"/>
              <a:t>此外</a:t>
            </a:r>
            <a:r>
              <a:rPr lang="en-US" altLang="zh-CN" dirty="0"/>
              <a:t>,</a:t>
            </a:r>
            <a:r>
              <a:rPr lang="zh-CN" altLang="zh-CN" dirty="0"/>
              <a:t>各国一般还规定</a:t>
            </a:r>
            <a:r>
              <a:rPr lang="en-US" altLang="zh-CN" dirty="0"/>
              <a:t>,</a:t>
            </a:r>
            <a:r>
              <a:rPr lang="zh-CN" altLang="zh-CN" dirty="0"/>
              <a:t>被保证人的票据债务除因方式欠缺而无效者外</a:t>
            </a:r>
            <a:r>
              <a:rPr lang="en-US" altLang="zh-CN" dirty="0"/>
              <a:t>,</a:t>
            </a:r>
            <a:r>
              <a:rPr lang="zh-CN" altLang="zh-CN" dirty="0"/>
              <a:t>保证的票据债务不因任何原因而失效。保证人清偿其保证债务后即在其清偿的范围内取得被保证人的票据地位</a:t>
            </a:r>
            <a:r>
              <a:rPr lang="en-US" altLang="zh-CN" dirty="0"/>
              <a:t>,</a:t>
            </a:r>
            <a:r>
              <a:rPr lang="zh-CN" altLang="zh-CN" dirty="0"/>
              <a:t>拥有对被保证人及其前手、出票人或承兑人的追索权。</a:t>
            </a:r>
          </a:p>
          <a:p>
            <a:endParaRPr lang="zh-CN" altLang="zh-CN" dirty="0" smtClean="0"/>
          </a:p>
          <a:p>
            <a:pPr eaLnBrk="1" hangingPunct="1"/>
            <a:endParaRPr lang="zh-CN" altLang="en-US" b="1" dirty="0" smtClean="0"/>
          </a:p>
        </p:txBody>
      </p:sp>
    </p:spTree>
    <p:extLst>
      <p:ext uri="{BB962C8B-B14F-4D97-AF65-F5344CB8AC3E}">
        <p14:creationId xmlns:p14="http://schemas.microsoft.com/office/powerpoint/2010/main" val="42786575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第七节　关于票据的其他规定</a:t>
            </a:r>
            <a:endParaRPr lang="zh-CN" altLang="en-US" smtClean="0">
              <a:ea typeface="方正书宋_GBK"/>
              <a:cs typeface="Times New Roman" panose="02020603050405020304" pitchFamily="18" charset="0"/>
            </a:endParaRPr>
          </a:p>
        </p:txBody>
      </p:sp>
      <p:sp>
        <p:nvSpPr>
          <p:cNvPr id="151555"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三、参加承兑与参加付款</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参加承兑</a:t>
            </a:r>
          </a:p>
          <a:p>
            <a:r>
              <a:rPr lang="zh-CN" altLang="zh-CN" smtClean="0"/>
              <a:t>在英美法系国家</a:t>
            </a:r>
            <a:r>
              <a:rPr lang="en-US" altLang="zh-CN" smtClean="0"/>
              <a:t>,</a:t>
            </a:r>
            <a:r>
              <a:rPr lang="zh-CN" altLang="zh-CN" smtClean="0"/>
              <a:t>参加承兑是指在不获承兑而遭拒付并已做成拒绝证书且该票据尚未过期的情况下</a:t>
            </a:r>
            <a:r>
              <a:rPr lang="en-US" altLang="zh-CN" smtClean="0"/>
              <a:t>,</a:t>
            </a:r>
            <a:r>
              <a:rPr lang="zh-CN" altLang="zh-CN" smtClean="0"/>
              <a:t>经持票人的同意</a:t>
            </a:r>
            <a:r>
              <a:rPr lang="en-US" altLang="zh-CN" smtClean="0"/>
              <a:t>,</a:t>
            </a:r>
            <a:r>
              <a:rPr lang="zh-CN" altLang="zh-CN" smtClean="0"/>
              <a:t>该票据上已有责任者以外的任何人为票据上的某一责任者的信誉而做出的承兑</a:t>
            </a:r>
            <a:r>
              <a:rPr lang="en-US" altLang="zh-CN" smtClean="0"/>
              <a:t>,</a:t>
            </a:r>
            <a:r>
              <a:rPr lang="zh-CN" altLang="zh-CN" smtClean="0"/>
              <a:t>因此</a:t>
            </a:r>
            <a:r>
              <a:rPr lang="en-US" altLang="zh-CN" smtClean="0"/>
              <a:t>,</a:t>
            </a:r>
            <a:r>
              <a:rPr lang="zh-CN" altLang="zh-CN" smtClean="0"/>
              <a:t>它又被称作“超越拒绝证书的参加承兑”。日内瓦统一法系国家虽然要求参加承兑须以票据尚未过期且未获承兑为前提</a:t>
            </a:r>
            <a:r>
              <a:rPr lang="en-US" altLang="zh-CN" smtClean="0"/>
              <a:t>,</a:t>
            </a:r>
            <a:r>
              <a:rPr lang="zh-CN" altLang="zh-CN" smtClean="0"/>
              <a:t>但一般并不要求持票人必须做成拒绝证书</a:t>
            </a:r>
            <a:r>
              <a:rPr lang="en-US" altLang="zh-CN" smtClean="0"/>
              <a:t>,</a:t>
            </a:r>
            <a:r>
              <a:rPr lang="zh-CN" altLang="zh-CN" smtClean="0"/>
              <a:t>亦无须事先征得持票人的同意。</a:t>
            </a:r>
          </a:p>
          <a:p>
            <a:pPr eaLnBrk="1" hangingPunct="1">
              <a:spcBef>
                <a:spcPts val="12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参加付款</a:t>
            </a:r>
          </a:p>
          <a:p>
            <a:r>
              <a:rPr lang="zh-CN" altLang="zh-CN" smtClean="0"/>
              <a:t>依英国《票据法》</a:t>
            </a:r>
            <a:r>
              <a:rPr lang="en-US" altLang="zh-CN" smtClean="0"/>
              <a:t>,</a:t>
            </a:r>
            <a:r>
              <a:rPr lang="zh-CN" altLang="zh-CN" smtClean="0"/>
              <a:t>凡票据在遭拒绝付款并被做成拒绝付款证书的情况下</a:t>
            </a:r>
            <a:r>
              <a:rPr lang="en-US" altLang="zh-CN" smtClean="0"/>
              <a:t>,</a:t>
            </a:r>
            <a:r>
              <a:rPr lang="zh-CN" altLang="zh-CN" smtClean="0"/>
              <a:t>任何人为票据上任一责任者之信誉而作的付款即为参加付款。美国和日内瓦统一法系国家除此之外还允许票据在到期日前遭拒绝承兑的场合下被参加付款。</a:t>
            </a:r>
          </a:p>
          <a:p>
            <a:pPr eaLnBrk="1" hangingPunct="1"/>
            <a:endParaRPr lang="zh-CN" altLang="en-US" smtClean="0"/>
          </a:p>
        </p:txBody>
      </p:sp>
    </p:spTree>
    <p:extLst>
      <p:ext uri="{BB962C8B-B14F-4D97-AF65-F5344CB8AC3E}">
        <p14:creationId xmlns:p14="http://schemas.microsoft.com/office/powerpoint/2010/main" val="38235177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第七节　关于票据的其他规定</a:t>
            </a:r>
            <a:endParaRPr lang="zh-CN" altLang="en-US" smtClean="0">
              <a:ea typeface="方正书宋_GBK"/>
              <a:cs typeface="Times New Roman" panose="02020603050405020304" pitchFamily="18" charset="0"/>
            </a:endParaRPr>
          </a:p>
        </p:txBody>
      </p:sp>
      <p:sp>
        <p:nvSpPr>
          <p:cNvPr id="152579"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四、票据的冲突规则</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行为能力</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行为方式</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行为的效力</a:t>
            </a:r>
          </a:p>
          <a:p>
            <a:pPr eaLnBrk="1" hangingPunct="1"/>
            <a:endParaRPr lang="zh-CN" altLang="en-US" b="1" smtClean="0"/>
          </a:p>
        </p:txBody>
      </p:sp>
    </p:spTree>
    <p:extLst>
      <p:ext uri="{BB962C8B-B14F-4D97-AF65-F5344CB8AC3E}">
        <p14:creationId xmlns:p14="http://schemas.microsoft.com/office/powerpoint/2010/main" val="18047170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125955"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一、票据的概念和特征</a:t>
            </a:r>
          </a:p>
          <a:p>
            <a:pPr eaLnBrk="1" hangingPunct="1"/>
            <a:r>
              <a:rPr lang="zh-CN" altLang="zh-CN" smtClean="0"/>
              <a:t>“票据”在各国一般是指具备一定格式、可以流通转让的货币债权凭据。它载明一定的货币金额</a:t>
            </a:r>
            <a:r>
              <a:rPr lang="en-US" altLang="zh-CN" smtClean="0"/>
              <a:t>,</a:t>
            </a:r>
            <a:r>
              <a:rPr lang="zh-CN" altLang="zh-CN" smtClean="0"/>
              <a:t>由出票人本人承诺或指令某一付款人于一定的时间向持票人支付该笔款项。然而</a:t>
            </a:r>
            <a:r>
              <a:rPr lang="en-US" altLang="zh-CN" smtClean="0"/>
              <a:t>,</a:t>
            </a:r>
            <a:r>
              <a:rPr lang="zh-CN" altLang="zh-CN" smtClean="0"/>
              <a:t>个别国家</a:t>
            </a:r>
            <a:r>
              <a:rPr lang="en-US" altLang="zh-CN" smtClean="0"/>
              <a:t>(</a:t>
            </a:r>
            <a:r>
              <a:rPr lang="zh-CN" altLang="zh-CN" smtClean="0"/>
              <a:t>如意大利</a:t>
            </a:r>
            <a:r>
              <a:rPr lang="en-US" altLang="zh-CN" smtClean="0"/>
              <a:t>)</a:t>
            </a:r>
            <a:r>
              <a:rPr lang="zh-CN" altLang="zh-CN" smtClean="0"/>
              <a:t>承认物品债权凭据也是票据。</a:t>
            </a:r>
          </a:p>
          <a:p>
            <a:pPr eaLnBrk="1" hangingPunct="1"/>
            <a:r>
              <a:rPr lang="zh-CN" altLang="zh-CN" smtClean="0"/>
              <a:t>根据世界上多数国家的观点</a:t>
            </a:r>
            <a:r>
              <a:rPr lang="en-US" altLang="zh-CN" smtClean="0"/>
              <a:t>,</a:t>
            </a:r>
            <a:r>
              <a:rPr lang="zh-CN" altLang="zh-CN" smtClean="0"/>
              <a:t>票据的特征主要有以下几项</a:t>
            </a:r>
            <a:r>
              <a:rPr lang="en-US" altLang="zh-CN" smtClean="0"/>
              <a:t>:</a:t>
            </a:r>
          </a:p>
          <a:p>
            <a:pPr eaLnBrk="1" hangingPunct="1"/>
            <a:r>
              <a:rPr lang="en-US" altLang="zh-CN" smtClean="0"/>
              <a:t>(1)</a:t>
            </a:r>
            <a:r>
              <a:rPr lang="zh-CN" altLang="zh-CN" smtClean="0"/>
              <a:t>票据是货币证券。</a:t>
            </a:r>
          </a:p>
          <a:p>
            <a:pPr eaLnBrk="1" hangingPunct="1"/>
            <a:r>
              <a:rPr lang="en-US" altLang="zh-CN" smtClean="0"/>
              <a:t>(2)</a:t>
            </a:r>
            <a:r>
              <a:rPr lang="zh-CN" altLang="zh-CN" smtClean="0"/>
              <a:t>票据是要式证券。</a:t>
            </a:r>
          </a:p>
          <a:p>
            <a:pPr eaLnBrk="1" hangingPunct="1"/>
            <a:r>
              <a:rPr lang="en-US" altLang="zh-CN" smtClean="0"/>
              <a:t>(3)</a:t>
            </a:r>
            <a:r>
              <a:rPr lang="zh-CN" altLang="zh-CN" smtClean="0"/>
              <a:t>票据是文义证券。</a:t>
            </a:r>
          </a:p>
          <a:p>
            <a:pPr eaLnBrk="1" hangingPunct="1"/>
            <a:r>
              <a:rPr lang="en-US" altLang="zh-CN" smtClean="0"/>
              <a:t>(4)</a:t>
            </a:r>
            <a:r>
              <a:rPr lang="zh-CN" altLang="zh-CN" smtClean="0"/>
              <a:t>票据为无因证券。</a:t>
            </a:r>
          </a:p>
          <a:p>
            <a:pPr eaLnBrk="1" hangingPunct="1"/>
            <a:r>
              <a:rPr lang="en-US" altLang="zh-CN" smtClean="0"/>
              <a:t>(5)</a:t>
            </a:r>
            <a:r>
              <a:rPr lang="zh-CN" altLang="zh-CN" smtClean="0"/>
              <a:t>票据是设权证券。</a:t>
            </a:r>
          </a:p>
          <a:p>
            <a:pPr eaLnBrk="1" hangingPunct="1"/>
            <a:r>
              <a:rPr lang="en-US" altLang="zh-CN" smtClean="0"/>
              <a:t>(6)</a:t>
            </a:r>
            <a:r>
              <a:rPr lang="zh-CN" altLang="zh-CN" smtClean="0"/>
              <a:t>票据是流通证券。</a:t>
            </a:r>
          </a:p>
          <a:p>
            <a:pPr eaLnBrk="1" hangingPunct="1"/>
            <a:endParaRPr lang="zh-CN" altLang="en-US" smtClean="0"/>
          </a:p>
        </p:txBody>
      </p:sp>
    </p:spTree>
    <p:extLst>
      <p:ext uri="{BB962C8B-B14F-4D97-AF65-F5344CB8AC3E}">
        <p14:creationId xmlns:p14="http://schemas.microsoft.com/office/powerpoint/2010/main" val="129956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126979"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二、调整票据的法律规范</a:t>
            </a:r>
          </a:p>
          <a:p>
            <a:pPr eaLnBrk="1" hangingPunct="1"/>
            <a:r>
              <a:rPr lang="zh-CN" altLang="zh-CN" smtClean="0"/>
              <a:t>票据是当今各国尤其是发达的资本主义各国广泛使用的支付工具和信用工具。票据被用来执行货币现金的上述两种职能的主要原因是</a:t>
            </a:r>
            <a:r>
              <a:rPr lang="en-US" altLang="zh-CN" smtClean="0"/>
              <a:t>:</a:t>
            </a:r>
            <a:r>
              <a:rPr lang="zh-CN" altLang="zh-CN" smtClean="0"/>
              <a:t>持有大量现金既不安全又不方便</a:t>
            </a:r>
            <a:r>
              <a:rPr lang="en-US" altLang="zh-CN" smtClean="0"/>
              <a:t>;</a:t>
            </a:r>
            <a:r>
              <a:rPr lang="zh-CN" altLang="zh-CN" smtClean="0"/>
              <a:t>长距离地输送现金涉及运</a:t>
            </a:r>
            <a:r>
              <a:rPr lang="en-US" altLang="zh-CN" smtClean="0"/>
              <a:t>(</a:t>
            </a:r>
            <a:r>
              <a:rPr lang="zh-CN" altLang="zh-CN" smtClean="0"/>
              <a:t>邮</a:t>
            </a:r>
            <a:r>
              <a:rPr lang="en-US" altLang="zh-CN" smtClean="0"/>
              <a:t>)</a:t>
            </a:r>
            <a:r>
              <a:rPr lang="zh-CN" altLang="zh-CN" smtClean="0"/>
              <a:t>费和保险费</a:t>
            </a:r>
            <a:r>
              <a:rPr lang="en-US" altLang="zh-CN" smtClean="0"/>
              <a:t>,</a:t>
            </a:r>
            <a:r>
              <a:rPr lang="zh-CN" altLang="zh-CN" smtClean="0"/>
              <a:t>成本太高。</a:t>
            </a:r>
            <a:endParaRPr lang="en-US" altLang="zh-CN" smtClean="0"/>
          </a:p>
          <a:p>
            <a:pPr eaLnBrk="1" hangingPunct="1"/>
            <a:r>
              <a:rPr lang="zh-CN" altLang="zh-CN" smtClean="0"/>
              <a:t>票据却能避免或减弱上述这些问题。票据的金额可以写得很大</a:t>
            </a:r>
            <a:r>
              <a:rPr lang="en-US" altLang="zh-CN" smtClean="0"/>
              <a:t>,</a:t>
            </a:r>
            <a:r>
              <a:rPr lang="zh-CN" altLang="zh-CN" smtClean="0"/>
              <a:t>携带很方便</a:t>
            </a:r>
            <a:r>
              <a:rPr lang="en-US" altLang="zh-CN" smtClean="0"/>
              <a:t>,</a:t>
            </a:r>
            <a:r>
              <a:rPr lang="zh-CN" altLang="zh-CN" smtClean="0"/>
              <a:t>可用限定性文句等方式确保付款安全。</a:t>
            </a:r>
            <a:endParaRPr lang="en-US" altLang="zh-CN" smtClean="0"/>
          </a:p>
          <a:p>
            <a:pPr eaLnBrk="1" hangingPunct="1"/>
            <a:r>
              <a:rPr lang="zh-CN" altLang="zh-CN" smtClean="0"/>
              <a:t>此外</a:t>
            </a:r>
            <a:r>
              <a:rPr lang="en-US" altLang="zh-CN" smtClean="0"/>
              <a:t>,</a:t>
            </a:r>
            <a:r>
              <a:rPr lang="zh-CN" altLang="zh-CN" smtClean="0"/>
              <a:t>票据亦可作债权凭据流通转让并可抵押</a:t>
            </a:r>
            <a:r>
              <a:rPr lang="en-US" altLang="zh-CN" smtClean="0"/>
              <a:t>,</a:t>
            </a:r>
            <a:r>
              <a:rPr lang="zh-CN" altLang="zh-CN" smtClean="0"/>
              <a:t>还可作为会计凭证或证据</a:t>
            </a:r>
            <a:r>
              <a:rPr lang="en-US" altLang="zh-CN" smtClean="0"/>
              <a:t>;</a:t>
            </a:r>
            <a:r>
              <a:rPr lang="zh-CN" altLang="zh-CN" smtClean="0"/>
              <a:t>从政府方面来看</a:t>
            </a:r>
            <a:r>
              <a:rPr lang="en-US" altLang="zh-CN" smtClean="0"/>
              <a:t>,</a:t>
            </a:r>
            <a:r>
              <a:rPr lang="zh-CN" altLang="zh-CN" smtClean="0"/>
              <a:t>票据也可作征税对象</a:t>
            </a:r>
            <a:r>
              <a:rPr lang="en-US" altLang="zh-CN" smtClean="0"/>
              <a:t>,</a:t>
            </a:r>
            <a:r>
              <a:rPr lang="zh-CN" altLang="zh-CN" smtClean="0"/>
              <a:t>如印花税等。</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英美法系</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大陆法系</a:t>
            </a:r>
          </a:p>
          <a:p>
            <a:pPr eaLnBrk="1" hangingPunct="1"/>
            <a:endParaRPr lang="zh-CN" altLang="en-US" smtClean="0"/>
          </a:p>
        </p:txBody>
      </p:sp>
    </p:spTree>
    <p:extLst>
      <p:ext uri="{BB962C8B-B14F-4D97-AF65-F5344CB8AC3E}">
        <p14:creationId xmlns:p14="http://schemas.microsoft.com/office/powerpoint/2010/main" val="20015997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12800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三、与票据有关的基本用语</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票据行为</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票据关系</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非票据关系</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四</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票据当事人</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五</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票据的类型</a:t>
            </a:r>
          </a:p>
          <a:p>
            <a:pPr eaLnBrk="1" hangingPunct="1"/>
            <a:endParaRPr lang="zh-CN" altLang="en-US" smtClean="0"/>
          </a:p>
        </p:txBody>
      </p:sp>
    </p:spTree>
    <p:extLst>
      <p:ext uri="{BB962C8B-B14F-4D97-AF65-F5344CB8AC3E}">
        <p14:creationId xmlns:p14="http://schemas.microsoft.com/office/powerpoint/2010/main" val="12370817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票据的出立</a:t>
            </a:r>
            <a:endParaRPr lang="zh-CN" altLang="en-US" smtClean="0">
              <a:ea typeface="方正书宋_GBK"/>
              <a:cs typeface="Times New Roman" panose="02020603050405020304" pitchFamily="18" charset="0"/>
            </a:endParaRPr>
          </a:p>
        </p:txBody>
      </p:sp>
      <p:sp>
        <p:nvSpPr>
          <p:cNvPr id="129027"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一、票据的要件</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须注明其为某类票据的字样</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须是无条件地支付一定金额的指令或承诺</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付款人姓名或商号</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四</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付款日期</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五</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付款地</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六</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收款人或其指定人的姓名或商号</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七</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出票日期与出票地址</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八</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出票人的签名</a:t>
            </a:r>
          </a:p>
          <a:p>
            <a:pPr eaLnBrk="1" hangingPunct="1"/>
            <a:endParaRPr lang="zh-CN" altLang="en-US" smtClean="0"/>
          </a:p>
        </p:txBody>
      </p:sp>
    </p:spTree>
    <p:extLst>
      <p:ext uri="{BB962C8B-B14F-4D97-AF65-F5344CB8AC3E}">
        <p14:creationId xmlns:p14="http://schemas.microsoft.com/office/powerpoint/2010/main" val="9718678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票据的出立</a:t>
            </a:r>
            <a:endParaRPr lang="zh-CN" altLang="en-US" smtClean="0">
              <a:ea typeface="方正书宋_GBK"/>
              <a:cs typeface="Times New Roman" panose="02020603050405020304" pitchFamily="18" charset="0"/>
            </a:endParaRPr>
          </a:p>
        </p:txBody>
      </p:sp>
      <p:sp>
        <p:nvSpPr>
          <p:cNvPr id="130051"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二、不完整票据的处理</a:t>
            </a:r>
          </a:p>
          <a:p>
            <a:pPr eaLnBrk="1" hangingPunct="1"/>
            <a:r>
              <a:rPr lang="zh-CN" altLang="zh-CN" smtClean="0"/>
              <a:t>不完整票据是指缺乏法定实质要件中的一项或数项的票据</a:t>
            </a:r>
            <a:r>
              <a:rPr lang="en-US" altLang="zh-CN" smtClean="0"/>
              <a:t>,</a:t>
            </a:r>
            <a:r>
              <a:rPr lang="zh-CN" altLang="zh-CN" smtClean="0"/>
              <a:t>它有时也被称作“缺项票据”。</a:t>
            </a:r>
          </a:p>
          <a:p>
            <a:pPr eaLnBrk="1" hangingPunct="1"/>
            <a:r>
              <a:rPr lang="zh-CN" altLang="zh-CN" smtClean="0"/>
              <a:t>对不完整票据的处理方法</a:t>
            </a:r>
            <a:r>
              <a:rPr lang="en-US" altLang="zh-CN" smtClean="0"/>
              <a:t>,</a:t>
            </a:r>
            <a:r>
              <a:rPr lang="zh-CN" altLang="zh-CN" smtClean="0"/>
              <a:t>英美法系国家的规定不太一致。美国规定</a:t>
            </a:r>
            <a:r>
              <a:rPr lang="en-US" altLang="zh-CN" smtClean="0"/>
              <a:t>,</a:t>
            </a:r>
            <a:r>
              <a:rPr lang="zh-CN" altLang="zh-CN" smtClean="0"/>
              <a:t>这种不完整票据经出票人本人或授权他人添补完整后生效</a:t>
            </a:r>
            <a:r>
              <a:rPr lang="en-US" altLang="zh-CN" smtClean="0"/>
              <a:t>,</a:t>
            </a:r>
            <a:r>
              <a:rPr lang="zh-CN" altLang="zh-CN" smtClean="0"/>
              <a:t>但在添补完整之前</a:t>
            </a:r>
            <a:r>
              <a:rPr lang="en-US" altLang="zh-CN" smtClean="0"/>
              <a:t>,</a:t>
            </a:r>
            <a:r>
              <a:rPr lang="zh-CN" altLang="zh-CN" smtClean="0"/>
              <a:t>该票据是不能强制执行的。</a:t>
            </a:r>
          </a:p>
          <a:p>
            <a:pPr eaLnBrk="1" hangingPunct="1"/>
            <a:endParaRPr lang="zh-CN" altLang="en-US" smtClean="0"/>
          </a:p>
        </p:txBody>
      </p:sp>
    </p:spTree>
    <p:extLst>
      <p:ext uri="{BB962C8B-B14F-4D97-AF65-F5344CB8AC3E}">
        <p14:creationId xmlns:p14="http://schemas.microsoft.com/office/powerpoint/2010/main" val="15546893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票据的出立</a:t>
            </a:r>
            <a:endParaRPr lang="zh-CN" altLang="en-US" smtClean="0">
              <a:ea typeface="方正书宋_GBK"/>
              <a:cs typeface="Times New Roman" panose="02020603050405020304" pitchFamily="18" charset="0"/>
            </a:endParaRPr>
          </a:p>
        </p:txBody>
      </p:sp>
      <p:sp>
        <p:nvSpPr>
          <p:cNvPr id="131075"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三、瑕疵票据的处理</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票据伪造</a:t>
            </a:r>
          </a:p>
          <a:p>
            <a:pPr eaLnBrk="1" hangingPunct="1"/>
            <a:r>
              <a:rPr lang="zh-CN" altLang="zh-CN" smtClean="0"/>
              <a:t>票据伪造</a:t>
            </a:r>
            <a:r>
              <a:rPr lang="en-US" altLang="zh-CN" smtClean="0"/>
              <a:t>,</a:t>
            </a:r>
            <a:r>
              <a:rPr lang="zh-CN" altLang="zh-CN" smtClean="0"/>
              <a:t>是指以行使票据权利为目的</a:t>
            </a:r>
            <a:r>
              <a:rPr lang="en-US" altLang="zh-CN" smtClean="0"/>
              <a:t>,</a:t>
            </a:r>
            <a:r>
              <a:rPr lang="zh-CN" altLang="zh-CN" smtClean="0"/>
              <a:t>假冒他人或者虚构他人的名义签发票据或者为其他票据行为的行为。票据伪造主要表现为对票据中行为人签名的伪造</a:t>
            </a:r>
            <a:r>
              <a:rPr lang="en-US" altLang="zh-CN" smtClean="0"/>
              <a:t>,</a:t>
            </a:r>
            <a:r>
              <a:rPr lang="zh-CN" altLang="zh-CN" smtClean="0"/>
              <a:t>分为出票伪造和背书伪造两种。</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票据变造</a:t>
            </a:r>
          </a:p>
          <a:p>
            <a:pPr eaLnBrk="1" hangingPunct="1"/>
            <a:r>
              <a:rPr lang="zh-CN" altLang="zh-CN" smtClean="0"/>
              <a:t>票据变造</a:t>
            </a:r>
            <a:r>
              <a:rPr lang="en-US" altLang="zh-CN" smtClean="0"/>
              <a:t>,</a:t>
            </a:r>
            <a:r>
              <a:rPr lang="zh-CN" altLang="zh-CN" smtClean="0"/>
              <a:t>是指无权更改票据内容之人</a:t>
            </a:r>
            <a:r>
              <a:rPr lang="en-US" altLang="zh-CN" smtClean="0"/>
              <a:t>,</a:t>
            </a:r>
            <a:r>
              <a:rPr lang="zh-CN" altLang="zh-CN" smtClean="0"/>
              <a:t>以行使票据权利为目的</a:t>
            </a:r>
            <a:r>
              <a:rPr lang="en-US" altLang="zh-CN" smtClean="0"/>
              <a:t>,</a:t>
            </a:r>
            <a:r>
              <a:rPr lang="zh-CN" altLang="zh-CN" smtClean="0"/>
              <a:t>对票据上签章以外的有效记载事项加以改变的行为。在英美法系国家</a:t>
            </a:r>
            <a:r>
              <a:rPr lang="en-US" altLang="zh-CN" smtClean="0"/>
              <a:t>,</a:t>
            </a:r>
            <a:r>
              <a:rPr lang="zh-CN" altLang="zh-CN" smtClean="0"/>
              <a:t>日期的更改、应付金额的更改、付款时间的更改、付款地的更改以及未经承兑人的同意加注付款地的更改等票据的变造行为被称为票据的实质更改。</a:t>
            </a:r>
          </a:p>
          <a:p>
            <a:pPr eaLnBrk="1" hangingPunct="1"/>
            <a:endParaRPr lang="zh-CN" altLang="en-US" smtClean="0"/>
          </a:p>
        </p:txBody>
      </p:sp>
    </p:spTree>
    <p:extLst>
      <p:ext uri="{BB962C8B-B14F-4D97-AF65-F5344CB8AC3E}">
        <p14:creationId xmlns:p14="http://schemas.microsoft.com/office/powerpoint/2010/main" val="778445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票据的转让与流通</a:t>
            </a:r>
            <a:endParaRPr lang="zh-CN" altLang="en-US" smtClean="0">
              <a:ea typeface="方正书宋_GBK"/>
              <a:cs typeface="Times New Roman" panose="02020603050405020304" pitchFamily="18" charset="0"/>
            </a:endParaRPr>
          </a:p>
        </p:txBody>
      </p:sp>
      <p:sp>
        <p:nvSpPr>
          <p:cNvPr id="132099"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一、票据转让与票据流通的概念</a:t>
            </a:r>
          </a:p>
          <a:p>
            <a:pPr eaLnBrk="1" hangingPunct="1"/>
            <a:r>
              <a:rPr lang="zh-CN" altLang="zh-CN" smtClean="0"/>
              <a:t>在各国票据法中</a:t>
            </a:r>
            <a:r>
              <a:rPr lang="en-US" altLang="zh-CN" smtClean="0"/>
              <a:t>,</a:t>
            </a:r>
            <a:r>
              <a:rPr lang="zh-CN" altLang="zh-CN" smtClean="0"/>
              <a:t>“票据的转让”与“票据的流通”是种属关系的两个概念</a:t>
            </a:r>
            <a:r>
              <a:rPr lang="en-US" altLang="zh-CN" smtClean="0"/>
              <a:t>,</a:t>
            </a:r>
            <a:r>
              <a:rPr lang="zh-CN" altLang="zh-CN" smtClean="0"/>
              <a:t>票据的转让包括票据的流通</a:t>
            </a:r>
            <a:r>
              <a:rPr lang="en-US" altLang="zh-CN" smtClean="0"/>
              <a:t>,</a:t>
            </a:r>
            <a:r>
              <a:rPr lang="zh-CN" altLang="zh-CN" smtClean="0"/>
              <a:t>但并不是票据的所有转让都能归为票据的流通</a:t>
            </a:r>
            <a:r>
              <a:rPr lang="en-US" altLang="zh-CN" smtClean="0"/>
              <a:t>,</a:t>
            </a:r>
            <a:r>
              <a:rPr lang="zh-CN" altLang="zh-CN" smtClean="0"/>
              <a:t>它是票据转让给他人的行为。</a:t>
            </a:r>
          </a:p>
          <a:p>
            <a:pPr eaLnBrk="1" hangingPunct="1"/>
            <a:r>
              <a:rPr lang="zh-CN" altLang="zh-CN" smtClean="0"/>
              <a:t>票据的流通</a:t>
            </a:r>
            <a:r>
              <a:rPr lang="en-US" altLang="zh-CN" smtClean="0"/>
              <a:t>(Negotiation),</a:t>
            </a:r>
            <a:r>
              <a:rPr lang="zh-CN" altLang="zh-CN" smtClean="0"/>
              <a:t>是指票据仅凭背书或交付即能易主</a:t>
            </a:r>
            <a:r>
              <a:rPr lang="en-US" altLang="zh-CN" smtClean="0"/>
              <a:t>,</a:t>
            </a:r>
            <a:r>
              <a:rPr lang="zh-CN" altLang="zh-CN" smtClean="0"/>
              <a:t>可流通的票据在转让时无须填写转让证书</a:t>
            </a:r>
            <a:r>
              <a:rPr lang="en-US" altLang="zh-CN" smtClean="0"/>
              <a:t>,</a:t>
            </a:r>
            <a:r>
              <a:rPr lang="zh-CN" altLang="zh-CN" smtClean="0"/>
              <a:t>也不需要征得票据上债务人的同意</a:t>
            </a:r>
            <a:r>
              <a:rPr lang="en-US" altLang="zh-CN" smtClean="0"/>
              <a:t>;</a:t>
            </a:r>
            <a:r>
              <a:rPr lang="zh-CN" altLang="zh-CN" smtClean="0"/>
              <a:t>在该票据被拒付时</a:t>
            </a:r>
            <a:r>
              <a:rPr lang="en-US" altLang="zh-CN" smtClean="0"/>
              <a:t>,</a:t>
            </a:r>
            <a:r>
              <a:rPr lang="zh-CN" altLang="zh-CN" smtClean="0"/>
              <a:t>受让人</a:t>
            </a:r>
            <a:r>
              <a:rPr lang="en-US" altLang="zh-CN" smtClean="0"/>
              <a:t>(</a:t>
            </a:r>
            <a:r>
              <a:rPr lang="zh-CN" altLang="zh-CN" smtClean="0"/>
              <a:t>又称后手</a:t>
            </a:r>
            <a:r>
              <a:rPr lang="en-US" altLang="zh-CN" smtClean="0"/>
              <a:t>)</a:t>
            </a:r>
            <a:r>
              <a:rPr lang="zh-CN" altLang="zh-CN" smtClean="0"/>
              <a:t>可以用自己的名义对出票人、承兑人或在其之前的一连串出让人</a:t>
            </a:r>
            <a:r>
              <a:rPr lang="en-US" altLang="zh-CN" smtClean="0"/>
              <a:t>(</a:t>
            </a:r>
            <a:r>
              <a:rPr lang="zh-CN" altLang="zh-CN" smtClean="0"/>
              <a:t>又称前手</a:t>
            </a:r>
            <a:r>
              <a:rPr lang="en-US" altLang="zh-CN" smtClean="0"/>
              <a:t>)</a:t>
            </a:r>
            <a:r>
              <a:rPr lang="zh-CN" altLang="zh-CN" smtClean="0"/>
              <a:t>起诉</a:t>
            </a:r>
            <a:r>
              <a:rPr lang="en-US" altLang="zh-CN" smtClean="0"/>
              <a:t>,</a:t>
            </a:r>
            <a:r>
              <a:rPr lang="zh-CN" altLang="zh-CN" smtClean="0"/>
              <a:t>这些票据的债务人不得以“无契约关系”作抗辩理由</a:t>
            </a:r>
            <a:r>
              <a:rPr lang="en-US" altLang="zh-CN" smtClean="0"/>
              <a:t>;</a:t>
            </a:r>
            <a:r>
              <a:rPr lang="zh-CN" altLang="zh-CN" smtClean="0"/>
              <a:t>并且</a:t>
            </a:r>
            <a:r>
              <a:rPr lang="en-US" altLang="zh-CN" smtClean="0"/>
              <a:t>,</a:t>
            </a:r>
            <a:r>
              <a:rPr lang="zh-CN" altLang="zh-CN" smtClean="0"/>
              <a:t>流通票据的后手正当持票人或合法持票人不受其前手对票据的权利缺陷的约束。</a:t>
            </a:r>
          </a:p>
          <a:p>
            <a:pPr eaLnBrk="1" hangingPunct="1"/>
            <a:endParaRPr lang="zh-CN" altLang="en-US" smtClean="0"/>
          </a:p>
        </p:txBody>
      </p:sp>
    </p:spTree>
    <p:extLst>
      <p:ext uri="{BB962C8B-B14F-4D97-AF65-F5344CB8AC3E}">
        <p14:creationId xmlns:p14="http://schemas.microsoft.com/office/powerpoint/2010/main" val="270463776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3146</Words>
  <Application>Microsoft Office PowerPoint</Application>
  <PresentationFormat>宽屏</PresentationFormat>
  <Paragraphs>202</Paragraphs>
  <Slides>29</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29</vt:i4>
      </vt:variant>
    </vt:vector>
  </HeadingPairs>
  <TitlesOfParts>
    <vt:vector size="43" baseType="lpstr">
      <vt:lpstr>GungsuhChe</vt:lpstr>
      <vt:lpstr>NEU-BZ-S92</vt:lpstr>
      <vt:lpstr>方正书宋_GBK</vt:lpstr>
      <vt:lpstr>黑体</vt:lpstr>
      <vt:lpstr>华文细黑</vt:lpstr>
      <vt:lpstr>楷体_GB2312</vt:lpstr>
      <vt:lpstr>宋体</vt:lpstr>
      <vt:lpstr>微软雅黑</vt:lpstr>
      <vt:lpstr>Arial</vt:lpstr>
      <vt:lpstr>Calibri</vt:lpstr>
      <vt:lpstr>Calibri Light</vt:lpstr>
      <vt:lpstr>Times New Roman</vt:lpstr>
      <vt:lpstr>Office 主题</vt:lpstr>
      <vt:lpstr>默认设计模板</vt:lpstr>
      <vt:lpstr>PowerPoint 演示文稿</vt:lpstr>
      <vt:lpstr>目   录</vt:lpstr>
      <vt:lpstr>第一节　概述</vt:lpstr>
      <vt:lpstr>第一节　概述</vt:lpstr>
      <vt:lpstr>第一节　概述</vt:lpstr>
      <vt:lpstr>第二节　票据的出立</vt:lpstr>
      <vt:lpstr>第二节　票据的出立</vt:lpstr>
      <vt:lpstr>第二节　票据的出立</vt:lpstr>
      <vt:lpstr>第三节　票据的转让与流通</vt:lpstr>
      <vt:lpstr>第三节　票据的转让与流通</vt:lpstr>
      <vt:lpstr>第三节　票据的转让与流通</vt:lpstr>
      <vt:lpstr>第三节　票据的转让与流通</vt:lpstr>
      <vt:lpstr>第三节　票据的转让与流通</vt:lpstr>
      <vt:lpstr>第三节　票据的转让与流通</vt:lpstr>
      <vt:lpstr>第三节　票据的转让与流通</vt:lpstr>
      <vt:lpstr>第四节　持票人的权利与责任</vt:lpstr>
      <vt:lpstr>第四节　持票人的权利与责任</vt:lpstr>
      <vt:lpstr>第四节　持票人的权利与责任</vt:lpstr>
      <vt:lpstr>第五节　票据的提示、承兑与付款</vt:lpstr>
      <vt:lpstr>第五节　票据的提示、承兑与付款</vt:lpstr>
      <vt:lpstr>第五节　票据的提示、承兑与付款</vt:lpstr>
      <vt:lpstr>第五节　票据的提示、承兑与付款</vt:lpstr>
      <vt:lpstr>第六节　票据的拒付与追索</vt:lpstr>
      <vt:lpstr>第六节　票据的拒付与追索</vt:lpstr>
      <vt:lpstr>第六节　票据的拒付与追索</vt:lpstr>
      <vt:lpstr>第七节　关于票据的其他规定</vt:lpstr>
      <vt:lpstr>第七节　关于票据的其他规定</vt:lpstr>
      <vt:lpstr>第七节　关于票据的其他规定</vt:lpstr>
      <vt:lpstr>第七节　关于票据的其他规定</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2021-01-19T07:58:33Z</dcterms:created>
  <dcterms:modified xsi:type="dcterms:W3CDTF">2021-01-19T08:10:19Z</dcterms:modified>
</cp:coreProperties>
</file>