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4273839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3072010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14474522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4017175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403157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2664894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3353981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2239109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1263041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1748383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1117432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B9F5B0-FBFB-410B-BDBF-06784883FF4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4188308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B9F5B0-FBFB-410B-BDBF-06784883FF4F}"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C60903-1D5B-4C38-86A2-4BF1E3FBD2EC}" type="slidenum">
              <a:rPr lang="zh-CN" altLang="en-US" smtClean="0"/>
              <a:t>‹#›</a:t>
            </a:fld>
            <a:endParaRPr lang="zh-CN" altLang="en-US"/>
          </a:p>
        </p:txBody>
      </p:sp>
    </p:spTree>
    <p:extLst>
      <p:ext uri="{BB962C8B-B14F-4D97-AF65-F5344CB8AC3E}">
        <p14:creationId xmlns:p14="http://schemas.microsoft.com/office/powerpoint/2010/main" val="3953890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224494"/>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984500"/>
            <a:ext cx="9427845" cy="829945"/>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第九章    证券公司主要业务的核算</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sz="2000" b="1">
                <a:solidFill>
                  <a:srgbClr val="000000"/>
                </a:solidFill>
                <a:latin typeface="NEU-BZ-S92" charset="0"/>
                <a:cs typeface="方正书宋_GBK" charset="0"/>
              </a:rPr>
              <a:t>第二编  非银行金融机构业务核算</a:t>
            </a:r>
          </a:p>
        </p:txBody>
      </p:sp>
    </p:spTree>
    <p:extLst>
      <p:ext uri="{BB962C8B-B14F-4D97-AF65-F5344CB8AC3E}">
        <p14:creationId xmlns:p14="http://schemas.microsoft.com/office/powerpoint/2010/main" val="21051857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二、买入自营证券的核算</a:t>
            </a:r>
          </a:p>
          <a:p>
            <a:r>
              <a:rPr lang="zh-CN" altLang="en-US" dirty="0"/>
              <a:t>【例9-5】　上海证券股份有限公司为进行自营证券业务而存入指定的清算代理机构款项70 000 000元。</a:t>
            </a:r>
          </a:p>
          <a:p>
            <a:r>
              <a:rPr lang="zh-CN" altLang="en-US" dirty="0"/>
              <a:t>　借:结算备付金——自有	70 000 000</a:t>
            </a:r>
          </a:p>
          <a:p>
            <a:r>
              <a:rPr lang="zh-CN" altLang="en-US" dirty="0"/>
              <a:t>　贷:银行存款	70 000 000</a:t>
            </a:r>
          </a:p>
          <a:p>
            <a:r>
              <a:rPr lang="zh-CN" altLang="en-US" dirty="0"/>
              <a:t>【例9-6】　1月10日,上海证券股份有限公司购入某钢铁公司股票20万股,作为交易性金融资产进行核算和管理。每股面值1元,每股成交价6元,共计1 200 000元。应支付交易费用2 680元。</a:t>
            </a:r>
          </a:p>
          <a:p>
            <a:r>
              <a:rPr lang="zh-CN" altLang="en-US" dirty="0"/>
              <a:t>　借:交易性金融资产——成本	1 200 000</a:t>
            </a:r>
          </a:p>
          <a:p>
            <a:r>
              <a:rPr lang="zh-CN" altLang="en-US" dirty="0"/>
              <a:t>投资收益	2 680</a:t>
            </a:r>
          </a:p>
          <a:p>
            <a:r>
              <a:rPr lang="zh-CN" altLang="en-US" dirty="0"/>
              <a:t>　贷:结算备付金——自有	1 202 680</a:t>
            </a:r>
          </a:p>
        </p:txBody>
      </p:sp>
    </p:spTree>
    <p:extLst>
      <p:ext uri="{BB962C8B-B14F-4D97-AF65-F5344CB8AC3E}">
        <p14:creationId xmlns:p14="http://schemas.microsoft.com/office/powerpoint/2010/main" val="19374148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lstStyle/>
          <a:p>
            <a:r>
              <a:rPr lang="zh-CN" altLang="en-US"/>
              <a:t>【例9-7】　若上题其他条件不变,购入的股票作为可供出售金融资产进行核算和管理。</a:t>
            </a:r>
          </a:p>
          <a:p>
            <a:r>
              <a:rPr lang="zh-CN" altLang="en-US"/>
              <a:t>　借:可供出售金融资产	1 202 680</a:t>
            </a:r>
          </a:p>
          <a:p>
            <a:r>
              <a:rPr lang="zh-CN" altLang="en-US"/>
              <a:t>　贷:结算备付金——自有	1 202 680</a:t>
            </a:r>
          </a:p>
        </p:txBody>
      </p:sp>
    </p:spTree>
    <p:extLst>
      <p:ext uri="{BB962C8B-B14F-4D97-AF65-F5344CB8AC3E}">
        <p14:creationId xmlns:p14="http://schemas.microsoft.com/office/powerpoint/2010/main" val="2366039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normAutofit/>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三、卖出自营证券的核算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(一)出售交易性金融资产</a:t>
            </a:r>
          </a:p>
          <a:p>
            <a:r>
              <a:rPr lang="zh-CN" altLang="en-US" dirty="0"/>
              <a:t>会计分录如下:</a:t>
            </a:r>
          </a:p>
          <a:p>
            <a:r>
              <a:rPr lang="zh-CN" altLang="en-US" dirty="0"/>
              <a:t>　借:结算备付金——自有</a:t>
            </a:r>
          </a:p>
          <a:p>
            <a:r>
              <a:rPr lang="zh-CN" altLang="en-US" dirty="0"/>
              <a:t>借或贷:投资收益</a:t>
            </a:r>
          </a:p>
          <a:p>
            <a:r>
              <a:rPr lang="zh-CN" altLang="en-US" dirty="0"/>
              <a:t>　贷:交易性金融资产</a:t>
            </a:r>
          </a:p>
          <a:p>
            <a:r>
              <a:rPr lang="zh-CN" altLang="en-US" dirty="0"/>
              <a:t>同时:</a:t>
            </a:r>
          </a:p>
          <a:p>
            <a:r>
              <a:rPr lang="zh-CN" altLang="en-US" dirty="0"/>
              <a:t>　借或贷:公允价值变动损益</a:t>
            </a:r>
          </a:p>
          <a:p>
            <a:r>
              <a:rPr lang="zh-CN" altLang="en-US" dirty="0"/>
              <a:t>　贷或借:投资收益</a:t>
            </a:r>
          </a:p>
          <a:p>
            <a:endParaRPr lang="zh-CN" altLang="en-US" dirty="0"/>
          </a:p>
        </p:txBody>
      </p:sp>
    </p:spTree>
    <p:extLst>
      <p:ext uri="{BB962C8B-B14F-4D97-AF65-F5344CB8AC3E}">
        <p14:creationId xmlns:p14="http://schemas.microsoft.com/office/powerpoint/2010/main" val="303512976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(二)出售可供出售金融资产</a:t>
            </a:r>
            <a:endParaRPr lang="zh-CN" altLang="en-US" sz="2200" b="1" dirty="0">
              <a:latin typeface="楷体" panose="02010609060101010101" pitchFamily="49" charset="-122"/>
              <a:ea typeface="楷体" panose="02010609060101010101" pitchFamily="49" charset="-122"/>
            </a:endParaRPr>
          </a:p>
          <a:p>
            <a:r>
              <a:rPr lang="zh-CN" altLang="en-US" dirty="0">
                <a:sym typeface="+mn-ea"/>
              </a:rPr>
              <a:t>会计分录如下:</a:t>
            </a:r>
            <a:endParaRPr lang="zh-CN" altLang="en-US" dirty="0"/>
          </a:p>
          <a:p>
            <a:r>
              <a:rPr lang="zh-CN" altLang="en-US" dirty="0">
                <a:sym typeface="+mn-ea"/>
              </a:rPr>
              <a:t>　借:结算备付金——自有</a:t>
            </a:r>
            <a:endParaRPr lang="zh-CN" altLang="en-US" dirty="0"/>
          </a:p>
          <a:p>
            <a:r>
              <a:rPr lang="zh-CN" altLang="en-US" dirty="0">
                <a:sym typeface="+mn-ea"/>
              </a:rPr>
              <a:t>借或贷:投资收益</a:t>
            </a:r>
            <a:endParaRPr lang="zh-CN" altLang="en-US" dirty="0"/>
          </a:p>
          <a:p>
            <a:r>
              <a:rPr lang="zh-CN" altLang="en-US" dirty="0">
                <a:sym typeface="+mn-ea"/>
              </a:rPr>
              <a:t>　贷:可供出售金融资产</a:t>
            </a:r>
            <a:endParaRPr lang="zh-CN" altLang="en-US" dirty="0"/>
          </a:p>
          <a:p>
            <a:r>
              <a:rPr lang="zh-CN" altLang="en-US" dirty="0">
                <a:sym typeface="+mn-ea"/>
              </a:rPr>
              <a:t>同时:</a:t>
            </a:r>
            <a:endParaRPr lang="zh-CN" altLang="en-US" dirty="0"/>
          </a:p>
          <a:p>
            <a:r>
              <a:rPr lang="zh-CN" altLang="en-US" dirty="0">
                <a:sym typeface="+mn-ea"/>
              </a:rPr>
              <a:t>　借或贷:资本公积——其他资本公积</a:t>
            </a:r>
            <a:endParaRPr lang="zh-CN" altLang="en-US" dirty="0"/>
          </a:p>
          <a:p>
            <a:r>
              <a:rPr lang="zh-CN" altLang="en-US" dirty="0">
                <a:sym typeface="+mn-ea"/>
              </a:rPr>
              <a:t>　贷或借:投资收益</a:t>
            </a:r>
            <a:endParaRPr lang="zh-CN" altLang="en-US" dirty="0"/>
          </a:p>
          <a:p>
            <a:endParaRPr lang="zh-CN" altLang="en-US" dirty="0"/>
          </a:p>
        </p:txBody>
      </p:sp>
    </p:spTree>
    <p:extLst>
      <p:ext uri="{BB962C8B-B14F-4D97-AF65-F5344CB8AC3E}">
        <p14:creationId xmlns:p14="http://schemas.microsoft.com/office/powerpoint/2010/main" val="34369211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四、自营证券卖出成本的核算</a:t>
            </a:r>
          </a:p>
          <a:p>
            <a:r>
              <a:rPr lang="zh-CN" altLang="en-US" dirty="0"/>
              <a:t>出售自营证券需要转出证券的账面余额,并且把记入“公允价值变动损益”和“资本公积(其他资本公积)”明细科目的金额转入投资收益。如果一笔证券买进后,又整笔卖出,上述的结转是比较容易的。但证券公司经营的自营证券种类很多,卖出与买进频繁且数量不可能相对应,因此采用实际成本结转时,就需选择适当的方法计算出应结转的账面余额。这些方法主要有先进先出法、加权平均计算法、个别计价法。这些方法各有利弊,但方法一经确定,不得随意变更,如有变更,应当在会计报表附注中予以说明。</a:t>
            </a:r>
          </a:p>
          <a:p>
            <a:r>
              <a:rPr lang="zh-CN" altLang="en-US" dirty="0"/>
              <a:t>下面主要以先进先出法为例,介绍自营证券卖出成本的核算。采用先进先出法计算售出证券成本,就是以先购入的证券先出售这样一种证券实物流转假设为前提,对证券出售进行计价的一种方法。采用这种方法,先购入的证券成本在后购入的证券成本之前转出,据此确定出售证券和期末证券的成本。</a:t>
            </a:r>
          </a:p>
        </p:txBody>
      </p:sp>
    </p:spTree>
    <p:extLst>
      <p:ext uri="{BB962C8B-B14F-4D97-AF65-F5344CB8AC3E}">
        <p14:creationId xmlns:p14="http://schemas.microsoft.com/office/powerpoint/2010/main" val="2694855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证券自营业务的核算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五、自营证券减值准备的核算</a:t>
            </a:r>
          </a:p>
          <a:p>
            <a:r>
              <a:rPr lang="zh-CN" altLang="en-US" dirty="0"/>
              <a:t>按照《企业会计准则第22号——金融工具确认和计量》的规定,确定可供出售金融资产发生减值的,按应减记的金额,借记“资产减值损失”科目;按应从所有者权益中转出原计入资本公积的累计损失金额,贷记“资本公积——其他资本公积”科目;按其差额,贷记“可供出售金融资产——公允价值变动”科目。对于已确认减值损失的可供出售金融资产在随后的会计期间内公允价值上升的,且客观上与确认原减值损失事项有关的,应在原已计提的减值准备金额内,按恢复增加的金额,借记“可供出售金融资产——公允价值变动”科目,贷记“资产减值损失”科目;但可供出售金融资产为股票等权益工具投资的(不含在活跃市场上没有报价,公允价值不能可靠计量的权益工具投资),借记“可供出售金融资产——公允价值变动”科目, 贷记“资本公积——其他资本公积”科目。</a:t>
            </a:r>
          </a:p>
        </p:txBody>
      </p:sp>
    </p:spTree>
    <p:extLst>
      <p:ext uri="{BB962C8B-B14F-4D97-AF65-F5344CB8AC3E}">
        <p14:creationId xmlns:p14="http://schemas.microsoft.com/office/powerpoint/2010/main" val="14798294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证券承销业务的核算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一、会计科目的设置</a:t>
            </a:r>
          </a:p>
          <a:p>
            <a:r>
              <a:rPr lang="zh-CN" altLang="en-US" dirty="0"/>
              <a:t>证券公司接受委托采用全额承购包销方式承销的证券,以及采用余额承购包销方式承销的证券、承购的证券,应在收到证券时,将其进行分类。如划分为以公允价值计量且其变动计入当期损益的金融资产,应在“交易性金融资产”科目核算;如划分为可供出售金融资产,应在“可供出售金融资产”科目核算。</a:t>
            </a:r>
          </a:p>
          <a:p>
            <a:r>
              <a:rPr lang="zh-CN" altLang="en-US" dirty="0"/>
              <a:t>“交易性金融资产”科目及“可供出售金融资产”科目在本章第三节中已做介绍,这里不再重复。证券承销业务除需设置以上两个会计科目以外,还需要设置“代理承销证券款”科目进行核算。</a:t>
            </a:r>
          </a:p>
          <a:p>
            <a:r>
              <a:rPr lang="zh-CN" altLang="en-US" dirty="0"/>
              <a:t>“代理承销证券款”为负债类性质科目,用来核算证券公司接受委托,采用余额承购包销方式或代销方式承销证券所形成的、应付证券发行人的承销资金。该科目应当按照委托单位和证券种类进行明细核算。</a:t>
            </a:r>
          </a:p>
        </p:txBody>
      </p:sp>
    </p:spTree>
    <p:extLst>
      <p:ext uri="{BB962C8B-B14F-4D97-AF65-F5344CB8AC3E}">
        <p14:creationId xmlns:p14="http://schemas.microsoft.com/office/powerpoint/2010/main" val="2074075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证券承销业务的核算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二、全额承购包销方式承销证券的核算</a:t>
            </a:r>
          </a:p>
          <a:p>
            <a:r>
              <a:rPr lang="zh-CN" altLang="en-US" dirty="0"/>
              <a:t>(1)当证券公司根据协议,按承购价格购入全部待发售证券并向委托发行单位支付全部证券款时,会计分录如下:</a:t>
            </a:r>
          </a:p>
          <a:p>
            <a:r>
              <a:rPr lang="zh-CN" altLang="en-US" dirty="0"/>
              <a:t>　借:交易性金融资产(或可供出售金融资产等科目)</a:t>
            </a:r>
          </a:p>
          <a:p>
            <a:r>
              <a:rPr lang="zh-CN" altLang="en-US" dirty="0"/>
              <a:t>　贷:银行存款</a:t>
            </a:r>
          </a:p>
          <a:p>
            <a:r>
              <a:rPr lang="zh-CN" altLang="en-US" dirty="0"/>
              <a:t>(2)当证券公司将证券转售给投资者时,应按发行价格进行价款结算,按已发行证券的承购价格结转代发行证券的成本并确认投资收益。会计分录如下:</a:t>
            </a:r>
          </a:p>
          <a:p>
            <a:r>
              <a:rPr lang="zh-CN" altLang="en-US" dirty="0"/>
              <a:t>　借:银行存款</a:t>
            </a:r>
          </a:p>
          <a:p>
            <a:r>
              <a:rPr lang="zh-CN" altLang="en-US" dirty="0"/>
              <a:t>　贷:交易性金融资产(或可供出售金融资产等科目)</a:t>
            </a:r>
          </a:p>
          <a:p>
            <a:r>
              <a:rPr lang="zh-CN" altLang="en-US" dirty="0"/>
              <a:t>投资收益</a:t>
            </a:r>
          </a:p>
          <a:p>
            <a:r>
              <a:rPr lang="zh-CN" altLang="en-US" dirty="0"/>
              <a:t>(3)发行期结束后,如有未售出的证券,应按自营证券有关规定进行会计核算。</a:t>
            </a:r>
          </a:p>
        </p:txBody>
      </p:sp>
    </p:spTree>
    <p:extLst>
      <p:ext uri="{BB962C8B-B14F-4D97-AF65-F5344CB8AC3E}">
        <p14:creationId xmlns:p14="http://schemas.microsoft.com/office/powerpoint/2010/main" val="8583726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证券承销业务的核算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三、余额承购包销方式承销证券的核算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(一)证券公司承销无记名证券的核算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(二)证券公司承销记名证券的核算</a:t>
            </a:r>
          </a:p>
        </p:txBody>
      </p:sp>
    </p:spTree>
    <p:extLst>
      <p:ext uri="{BB962C8B-B14F-4D97-AF65-F5344CB8AC3E}">
        <p14:creationId xmlns:p14="http://schemas.microsoft.com/office/powerpoint/2010/main" val="22444404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证券承销业务的核算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四、代销方式承销证券的核算</a:t>
            </a:r>
          </a:p>
          <a:p>
            <a:r>
              <a:rPr lang="zh-CN" altLang="en-US" dirty="0"/>
              <a:t>代销方式就是指证券公司受发行单位委托,按照规定的条件,在约定的期限内,代为向社会销售证券,发行期结束,证券未按原定发行额售出,未售部分仍退回发行单位,代销证券的证券公司向委托人收取手续费,不承担任何发行风险,因此代销的佣金很低。用代销方式承销证券可以降低证券的发行成本。</a:t>
            </a:r>
          </a:p>
          <a:p>
            <a:r>
              <a:rPr lang="zh-CN" altLang="en-US" dirty="0"/>
              <a:t>证券公司采用代销方式承销证券时,收到代销证券、承销期内发售证券、承销期结束与发行单位结算承销证券款项及手续费的会计核算与采用余额包销方式承销证券相同,只是在承销期结束后,若有未售出的证券,在采用代销方式承销证券时,应将未售出的证券退还给委托单位,并冲销备查簿中登记的承销证券。</a:t>
            </a:r>
          </a:p>
        </p:txBody>
      </p:sp>
    </p:spTree>
    <p:extLst>
      <p:ext uri="{BB962C8B-B14F-4D97-AF65-F5344CB8AC3E}">
        <p14:creationId xmlns:p14="http://schemas.microsoft.com/office/powerpoint/2010/main" val="25932334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339975" y="1867535"/>
            <a:ext cx="6194425" cy="4218305"/>
            <a:chOff x="3685" y="2941"/>
            <a:chExt cx="9755" cy="6643"/>
          </a:xfrm>
        </p:grpSpPr>
        <p:grpSp>
          <p:nvGrpSpPr>
            <p:cNvPr id="16387" name="组合 16386"/>
            <p:cNvGrpSpPr/>
            <p:nvPr/>
          </p:nvGrpSpPr>
          <p:grpSpPr>
            <a:xfrm>
              <a:off x="3685" y="2941"/>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证券公司业务概述</a:t>
                </a:r>
              </a:p>
            </p:txBody>
          </p:sp>
        </p:grpSp>
        <p:grpSp>
          <p:nvGrpSpPr>
            <p:cNvPr id="16395" name="组合 16394"/>
            <p:cNvGrpSpPr/>
            <p:nvPr/>
          </p:nvGrpSpPr>
          <p:grpSpPr>
            <a:xfrm>
              <a:off x="3685" y="4381"/>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证券经纪业务的核算</a:t>
                </a:r>
              </a:p>
            </p:txBody>
          </p:sp>
        </p:grpSp>
        <p:grpSp>
          <p:nvGrpSpPr>
            <p:cNvPr id="16403" name="组合 16402"/>
            <p:cNvGrpSpPr/>
            <p:nvPr/>
          </p:nvGrpSpPr>
          <p:grpSpPr>
            <a:xfrm>
              <a:off x="3685" y="5786"/>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证券自营业务的核算</a:t>
                </a:r>
              </a:p>
            </p:txBody>
          </p:sp>
        </p:grpSp>
        <p:grpSp>
          <p:nvGrpSpPr>
            <p:cNvPr id="3" name="组合 2"/>
            <p:cNvGrpSpPr/>
            <p:nvPr/>
          </p:nvGrpSpPr>
          <p:grpSpPr>
            <a:xfrm>
              <a:off x="3694" y="7159"/>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第四节  证券承销业务的核算</a:t>
                </a:r>
              </a:p>
            </p:txBody>
          </p:sp>
        </p:grpSp>
        <p:grpSp>
          <p:nvGrpSpPr>
            <p:cNvPr id="10" name="组合 9"/>
            <p:cNvGrpSpPr/>
            <p:nvPr/>
          </p:nvGrpSpPr>
          <p:grpSpPr>
            <a:xfrm>
              <a:off x="3687" y="8538"/>
              <a:ext cx="9747" cy="1047"/>
              <a:chOff x="0" y="0"/>
              <a:chExt cx="3408" cy="419"/>
            </a:xfrm>
          </p:grpSpPr>
          <p:grpSp>
            <p:nvGrpSpPr>
              <p:cNvPr id="11" name="组合 10"/>
              <p:cNvGrpSpPr/>
              <p:nvPr/>
            </p:nvGrpSpPr>
            <p:grpSpPr>
              <a:xfrm>
                <a:off x="0" y="0"/>
                <a:ext cx="480" cy="419"/>
                <a:chOff x="0" y="0"/>
                <a:chExt cx="1549" cy="1351"/>
              </a:xfrm>
            </p:grpSpPr>
            <p:sp>
              <p:nvSpPr>
                <p:cNvPr id="12"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3"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4"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5"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第五节  其他证券业务的核算</a:t>
                </a:r>
              </a:p>
            </p:txBody>
          </p:sp>
        </p:grpSp>
      </p:grpSp>
      <p:sp>
        <p:nvSpPr>
          <p:cNvPr id="18" name="标题 17"/>
          <p:cNvSpPr>
            <a:spLocks noGrp="1"/>
          </p:cNvSpPr>
          <p:nvPr>
            <p:ph type="title"/>
          </p:nvPr>
        </p:nvSpPr>
        <p:spPr/>
        <p:txBody>
          <a:bodyPr/>
          <a:lstStyle/>
          <a:p>
            <a:r>
              <a:rPr lang="zh-CN" altLang="en-US" sz="3200"/>
              <a:t>目录</a:t>
            </a:r>
          </a:p>
        </p:txBody>
      </p:sp>
    </p:spTree>
    <p:extLst>
      <p:ext uri="{BB962C8B-B14F-4D97-AF65-F5344CB8AC3E}">
        <p14:creationId xmlns:p14="http://schemas.microsoft.com/office/powerpoint/2010/main" val="14428831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一、会计科目的设置</a:t>
            </a:r>
          </a:p>
          <a:p>
            <a:pPr marL="0" indent="0">
              <a:lnSpc>
                <a:spcPct val="135000"/>
              </a:lnSpc>
              <a:buNone/>
            </a:pPr>
            <a:r>
              <a:rPr lang="zh-CN" altLang="en-US" sz="2200" b="1" dirty="0">
                <a:latin typeface="楷体" panose="02010609060101010101" pitchFamily="49" charset="-122"/>
                <a:ea typeface="楷体" panose="02010609060101010101" pitchFamily="49" charset="-122"/>
              </a:rPr>
              <a:t>(一)“买入返售金融资产”科目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(二)“卖出回购金融资产款”科目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(三)“代理业务资产”科目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(四)“代理业务负债”科目</a:t>
            </a:r>
          </a:p>
        </p:txBody>
      </p:sp>
    </p:spTree>
    <p:extLst>
      <p:ext uri="{BB962C8B-B14F-4D97-AF65-F5344CB8AC3E}">
        <p14:creationId xmlns:p14="http://schemas.microsoft.com/office/powerpoint/2010/main" val="26332560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二、买入返售证券的核算</a:t>
            </a:r>
          </a:p>
          <a:p>
            <a:r>
              <a:rPr lang="zh-CN" altLang="en-US" dirty="0"/>
              <a:t>(1)证券公司根据返售协议买入返售证券时,会计分录如下:</a:t>
            </a:r>
          </a:p>
          <a:p>
            <a:r>
              <a:rPr lang="zh-CN" altLang="en-US" dirty="0"/>
              <a:t>　借:买入返售金融资产	(实际支付的款项和交易费用之和)</a:t>
            </a:r>
          </a:p>
          <a:p>
            <a:r>
              <a:rPr lang="zh-CN" altLang="en-US" dirty="0"/>
              <a:t>　贷:银行存款(或结算备付金科目)</a:t>
            </a:r>
          </a:p>
          <a:p>
            <a:r>
              <a:rPr lang="zh-CN" altLang="en-US" dirty="0"/>
              <a:t>(2)当返售证券宣布发放现金股利,或在资产负债表日计提买入返售证券利息收入时,会计分录如下:</a:t>
            </a:r>
          </a:p>
          <a:p>
            <a:r>
              <a:rPr lang="zh-CN" altLang="en-US" dirty="0"/>
              <a:t>　借:应收股利(或应收利息科目)</a:t>
            </a:r>
          </a:p>
          <a:p>
            <a:r>
              <a:rPr lang="zh-CN" altLang="en-US" dirty="0"/>
              <a:t>　贷:投资收益(或利息收入科目)</a:t>
            </a:r>
          </a:p>
        </p:txBody>
      </p:sp>
    </p:spTree>
    <p:extLst>
      <p:ext uri="{BB962C8B-B14F-4D97-AF65-F5344CB8AC3E}">
        <p14:creationId xmlns:p14="http://schemas.microsoft.com/office/powerpoint/2010/main" val="17854283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lstStyle/>
          <a:p>
            <a:r>
              <a:rPr lang="zh-CN" altLang="en-US" dirty="0"/>
              <a:t>(3)当证券公司收到支付的买入返售证券的现金股利和利息时,会计分录如下:</a:t>
            </a:r>
          </a:p>
          <a:p>
            <a:r>
              <a:rPr lang="zh-CN" altLang="en-US" dirty="0"/>
              <a:t>　借:银行存款(或结算备付金科目)</a:t>
            </a:r>
          </a:p>
          <a:p>
            <a:r>
              <a:rPr lang="zh-CN" altLang="en-US" dirty="0"/>
              <a:t>　贷:应收股利(或应收利息科目)</a:t>
            </a:r>
          </a:p>
          <a:p>
            <a:r>
              <a:rPr lang="zh-CN" altLang="en-US" dirty="0"/>
              <a:t>(4)返售日,收到返售价款时,会计分录如下:</a:t>
            </a:r>
          </a:p>
          <a:p>
            <a:r>
              <a:rPr lang="zh-CN" altLang="en-US" dirty="0"/>
              <a:t>　借:银行存款(或结算备付金科目)	(实际收到的金额)</a:t>
            </a:r>
          </a:p>
          <a:p>
            <a:r>
              <a:rPr lang="zh-CN" altLang="en-US" dirty="0"/>
              <a:t>　贷:买入返售金融资产	(账面余额)</a:t>
            </a:r>
          </a:p>
          <a:p>
            <a:pPr marL="0" indent="0">
              <a:buNone/>
            </a:pPr>
            <a:r>
              <a:rPr lang="zh-CN" altLang="en-US" dirty="0" smtClean="0"/>
              <a:t>                 利息收入</a:t>
            </a:r>
            <a:r>
              <a:rPr lang="zh-CN" altLang="en-US" dirty="0"/>
              <a:t>(或投资收益科目)</a:t>
            </a:r>
          </a:p>
        </p:txBody>
      </p:sp>
    </p:spTree>
    <p:extLst>
      <p:ext uri="{BB962C8B-B14F-4D97-AF65-F5344CB8AC3E}">
        <p14:creationId xmlns:p14="http://schemas.microsoft.com/office/powerpoint/2010/main" val="313071584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normAutofit lnSpcReduction="10000"/>
          </a:bodyPr>
          <a:lstStyle/>
          <a:p>
            <a:pPr marL="0" indent="0">
              <a:lnSpc>
                <a:spcPct val="145000"/>
              </a:lnSpc>
              <a:buNone/>
            </a:pPr>
            <a:r>
              <a:rPr lang="zh-CN" altLang="en-US" sz="2600" b="1" dirty="0">
                <a:latin typeface="黑体" panose="02010609060101010101" pitchFamily="49" charset="-122"/>
                <a:ea typeface="黑体" panose="02010609060101010101" pitchFamily="49" charset="-122"/>
              </a:rPr>
              <a:t>三、卖出回购证券的核算</a:t>
            </a:r>
          </a:p>
          <a:p>
            <a:r>
              <a:rPr lang="zh-CN" altLang="en-US" dirty="0"/>
              <a:t>(1)当证券公司根据回购协议卖出证券时,会计分录如下:</a:t>
            </a:r>
          </a:p>
          <a:p>
            <a:r>
              <a:rPr lang="zh-CN" altLang="en-US" dirty="0"/>
              <a:t>　借:银行存款(或结算备付金科目)	(实际收到的金额)</a:t>
            </a:r>
          </a:p>
          <a:p>
            <a:r>
              <a:rPr lang="zh-CN" altLang="en-US" dirty="0"/>
              <a:t>　贷:卖出回购金融资产款</a:t>
            </a:r>
          </a:p>
          <a:p>
            <a:r>
              <a:rPr lang="zh-CN" altLang="en-US" dirty="0"/>
              <a:t>(2)资产负债表日,计提卖出回购证券利息费用时,会计分录如下:</a:t>
            </a:r>
          </a:p>
          <a:p>
            <a:r>
              <a:rPr lang="zh-CN" altLang="en-US" dirty="0"/>
              <a:t>　借:利息支出</a:t>
            </a:r>
          </a:p>
          <a:p>
            <a:r>
              <a:rPr lang="zh-CN" altLang="en-US" dirty="0"/>
              <a:t>　贷:应付利息</a:t>
            </a:r>
          </a:p>
          <a:p>
            <a:r>
              <a:rPr lang="zh-CN" altLang="en-US" dirty="0"/>
              <a:t>(3)回购到期日,按合同规定的价格将证券从对方回购时,会计分录如下:</a:t>
            </a:r>
          </a:p>
          <a:p>
            <a:r>
              <a:rPr lang="zh-CN" altLang="en-US" dirty="0"/>
              <a:t>　借:卖出回购金融资产款	(账面余额)</a:t>
            </a:r>
          </a:p>
          <a:p>
            <a:pPr marL="0" indent="0">
              <a:buNone/>
            </a:pPr>
            <a:r>
              <a:rPr lang="zh-CN" altLang="en-US" dirty="0" smtClean="0"/>
              <a:t>                 应付利息 </a:t>
            </a:r>
            <a:r>
              <a:rPr lang="zh-CN" altLang="en-US" dirty="0"/>
              <a:t>	</a:t>
            </a:r>
            <a:r>
              <a:rPr lang="zh-CN" altLang="en-US" dirty="0" smtClean="0"/>
              <a:t>                 (</a:t>
            </a:r>
            <a:r>
              <a:rPr lang="zh-CN" altLang="en-US" dirty="0"/>
              <a:t>账面余额)</a:t>
            </a:r>
          </a:p>
          <a:p>
            <a:pPr marL="0" indent="0">
              <a:buNone/>
            </a:pPr>
            <a:r>
              <a:rPr lang="zh-CN" altLang="en-US" dirty="0" smtClean="0"/>
              <a:t>                利息</a:t>
            </a:r>
            <a:r>
              <a:rPr lang="zh-CN" altLang="en-US" dirty="0"/>
              <a:t>支出</a:t>
            </a:r>
          </a:p>
          <a:p>
            <a:r>
              <a:rPr lang="zh-CN" altLang="en-US" dirty="0"/>
              <a:t>　贷:银行存款(或结算备付金科目)	(实际支付的金额)</a:t>
            </a:r>
          </a:p>
        </p:txBody>
      </p:sp>
    </p:spTree>
    <p:extLst>
      <p:ext uri="{BB962C8B-B14F-4D97-AF65-F5344CB8AC3E}">
        <p14:creationId xmlns:p14="http://schemas.microsoft.com/office/powerpoint/2010/main" val="351482200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四、受托资产管理的核算</a:t>
            </a:r>
          </a:p>
          <a:p>
            <a:r>
              <a:rPr lang="zh-CN" altLang="en-US" dirty="0"/>
              <a:t>(1)证券公司按合同收到委托单位交来委托负责经营管理的款项时,会计分录如下:</a:t>
            </a:r>
          </a:p>
          <a:p>
            <a:r>
              <a:rPr lang="zh-CN" altLang="en-US" dirty="0"/>
              <a:t>　借:银行存款(结算备付金等)</a:t>
            </a:r>
          </a:p>
          <a:p>
            <a:r>
              <a:rPr lang="zh-CN" altLang="en-US" dirty="0"/>
              <a:t>　贷:代理业务负债</a:t>
            </a:r>
          </a:p>
          <a:p>
            <a:r>
              <a:rPr lang="zh-CN" altLang="en-US" dirty="0"/>
              <a:t>(2)证券公司用受托资金购买证券时,会计分录如下:</a:t>
            </a:r>
          </a:p>
          <a:p>
            <a:r>
              <a:rPr lang="zh-CN" altLang="en-US" dirty="0"/>
              <a:t>　借:代理业务资产——成本</a:t>
            </a:r>
          </a:p>
          <a:p>
            <a:r>
              <a:rPr lang="zh-CN" altLang="en-US" dirty="0"/>
              <a:t>　贷:结算备付金——客户</a:t>
            </a:r>
          </a:p>
          <a:p>
            <a:r>
              <a:rPr lang="zh-CN" altLang="en-US" dirty="0">
                <a:sym typeface="+mn-ea"/>
              </a:rPr>
              <a:t>(3)证券公司将购入的证券卖出时,会计分录如下:</a:t>
            </a:r>
            <a:endParaRPr lang="zh-CN" altLang="en-US" dirty="0"/>
          </a:p>
          <a:p>
            <a:r>
              <a:rPr lang="zh-CN" altLang="en-US" dirty="0">
                <a:sym typeface="+mn-ea"/>
              </a:rPr>
              <a:t>　借:结算备付金——客户</a:t>
            </a:r>
            <a:endParaRPr lang="zh-CN" altLang="en-US" dirty="0"/>
          </a:p>
          <a:p>
            <a:r>
              <a:rPr lang="zh-CN" altLang="en-US" dirty="0">
                <a:sym typeface="+mn-ea"/>
              </a:rPr>
              <a:t>　借或贷:代理业务资产——已实现未结算损益</a:t>
            </a:r>
            <a:endParaRPr lang="zh-CN" altLang="en-US" dirty="0"/>
          </a:p>
          <a:p>
            <a:r>
              <a:rPr lang="zh-CN" altLang="en-US" dirty="0">
                <a:sym typeface="+mn-ea"/>
              </a:rPr>
              <a:t>　贷:代理业务资产——成本</a:t>
            </a:r>
            <a:endParaRPr lang="zh-CN" altLang="en-US" dirty="0"/>
          </a:p>
        </p:txBody>
      </p:sp>
    </p:spTree>
    <p:extLst>
      <p:ext uri="{BB962C8B-B14F-4D97-AF65-F5344CB8AC3E}">
        <p14:creationId xmlns:p14="http://schemas.microsoft.com/office/powerpoint/2010/main" val="5455267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其他证券业务的核算</a:t>
            </a:r>
          </a:p>
        </p:txBody>
      </p:sp>
      <p:sp>
        <p:nvSpPr>
          <p:cNvPr id="3" name="内容占位符 2"/>
          <p:cNvSpPr>
            <a:spLocks noGrp="1"/>
          </p:cNvSpPr>
          <p:nvPr>
            <p:ph idx="1"/>
          </p:nvPr>
        </p:nvSpPr>
        <p:spPr/>
        <p:txBody>
          <a:bodyPr>
            <a:normAutofit fontScale="97500" lnSpcReduction="10000"/>
          </a:bodyPr>
          <a:lstStyle/>
          <a:p>
            <a:r>
              <a:rPr lang="zh-CN" altLang="en-US" dirty="0"/>
              <a:t>(4)证券公司在合同到期与委托单位结算损益时,会计分录如下:</a:t>
            </a:r>
          </a:p>
          <a:p>
            <a:r>
              <a:rPr lang="zh-CN" altLang="en-US" dirty="0"/>
              <a:t>若为收益:</a:t>
            </a:r>
          </a:p>
          <a:p>
            <a:r>
              <a:rPr lang="zh-CN" altLang="en-US" dirty="0"/>
              <a:t>　借:代理业务资产——已实现未结算损益</a:t>
            </a:r>
          </a:p>
          <a:p>
            <a:r>
              <a:rPr lang="zh-CN" altLang="en-US" dirty="0"/>
              <a:t>　贷:代理业务负债	(委托单位应享有的收益)</a:t>
            </a:r>
          </a:p>
          <a:p>
            <a:pPr marL="0" indent="0">
              <a:buNone/>
            </a:pPr>
            <a:r>
              <a:rPr lang="zh-CN" altLang="en-US" dirty="0" smtClean="0"/>
              <a:t>                 手续费</a:t>
            </a:r>
            <a:r>
              <a:rPr lang="zh-CN" altLang="en-US" dirty="0"/>
              <a:t>及佣金收入	(证券公司应享有的收益)</a:t>
            </a:r>
          </a:p>
          <a:p>
            <a:r>
              <a:rPr lang="zh-CN" altLang="en-US" dirty="0"/>
              <a:t>若为亏损:</a:t>
            </a:r>
          </a:p>
          <a:p>
            <a:r>
              <a:rPr lang="zh-CN" altLang="en-US" dirty="0"/>
              <a:t>　借:代理业务负债	(委托单位应承担的损失)</a:t>
            </a:r>
          </a:p>
          <a:p>
            <a:pPr marL="0" indent="0">
              <a:buNone/>
            </a:pPr>
            <a:r>
              <a:rPr lang="zh-CN" altLang="en-US" dirty="0" smtClean="0"/>
              <a:t>                手续费</a:t>
            </a:r>
            <a:r>
              <a:rPr lang="zh-CN" altLang="en-US" dirty="0"/>
              <a:t>及佣金支出	(证券公司应承担的损失)</a:t>
            </a:r>
          </a:p>
          <a:p>
            <a:r>
              <a:rPr lang="zh-CN" altLang="en-US" dirty="0"/>
              <a:t>　贷:代理业务资产——已实现未结算损益</a:t>
            </a:r>
          </a:p>
          <a:p>
            <a:r>
              <a:rPr lang="zh-CN" altLang="en-US" dirty="0">
                <a:sym typeface="+mn-ea"/>
              </a:rPr>
              <a:t>(5)到期退还委托经营管理的资金及损益时,会计分录如下:</a:t>
            </a:r>
            <a:endParaRPr lang="zh-CN" altLang="en-US" dirty="0"/>
          </a:p>
          <a:p>
            <a:r>
              <a:rPr lang="zh-CN" altLang="en-US" dirty="0">
                <a:sym typeface="+mn-ea"/>
              </a:rPr>
              <a:t>　借:代理业务负债</a:t>
            </a:r>
            <a:endParaRPr lang="zh-CN" altLang="en-US" dirty="0"/>
          </a:p>
          <a:p>
            <a:r>
              <a:rPr lang="zh-CN" altLang="en-US" dirty="0">
                <a:sym typeface="+mn-ea"/>
              </a:rPr>
              <a:t>　贷:银行存款(结算备付金等)</a:t>
            </a:r>
            <a:endParaRPr lang="zh-CN" altLang="en-US" dirty="0"/>
          </a:p>
          <a:p>
            <a:endParaRPr lang="zh-CN" altLang="en-US" dirty="0"/>
          </a:p>
        </p:txBody>
      </p:sp>
    </p:spTree>
    <p:extLst>
      <p:ext uri="{BB962C8B-B14F-4D97-AF65-F5344CB8AC3E}">
        <p14:creationId xmlns:p14="http://schemas.microsoft.com/office/powerpoint/2010/main" val="29648163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证券公司业务概述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一、证券的概念与分类</a:t>
            </a:r>
          </a:p>
          <a:p>
            <a:r>
              <a:rPr lang="zh-CN" altLang="en-US" dirty="0"/>
              <a:t>证券是以证明或设立权利为目的而形成的书面凭证,它表明证券持有人或第三者有权取得该证券拥有的特定权益,或证明其曾经发生过的行为。从法律上讲,证券可分为有价证券和证据证券两种。</a:t>
            </a:r>
          </a:p>
          <a:p>
            <a:r>
              <a:rPr lang="zh-CN" altLang="en-US" dirty="0"/>
              <a:t>有价证券是具有一定票面金额,代表或证明财产所有权的书面凭证,持券人有权按凭证取得一定收入,它又有广义和狭义之分。广义的有价证券根据其所表示权利性质的不同,又可分为商品证券、货币证券和资本证券三类。</a:t>
            </a:r>
          </a:p>
          <a:p>
            <a:r>
              <a:rPr lang="zh-CN" altLang="en-US" dirty="0"/>
              <a:t>狭义的有价证券专指资本证券。</a:t>
            </a:r>
          </a:p>
          <a:p>
            <a:r>
              <a:rPr lang="zh-CN" altLang="en-US" dirty="0"/>
              <a:t>证据证券是一种单纯证明某种事实的文件,其本身不能使持有人或第三者取得一定收入,如借据、收据、保险单等。</a:t>
            </a:r>
          </a:p>
          <a:p>
            <a:r>
              <a:rPr lang="zh-CN" altLang="en-US" dirty="0"/>
              <a:t>目前,我国证券市场所交易的证券种类,仅限于资本证券。</a:t>
            </a:r>
          </a:p>
        </p:txBody>
      </p:sp>
    </p:spTree>
    <p:extLst>
      <p:ext uri="{BB962C8B-B14F-4D97-AF65-F5344CB8AC3E}">
        <p14:creationId xmlns:p14="http://schemas.microsoft.com/office/powerpoint/2010/main" val="38005199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证券公司业务概述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二、证券公司业务的种类</a:t>
            </a:r>
          </a:p>
          <a:p>
            <a:r>
              <a:rPr lang="zh-CN" altLang="en-US" dirty="0"/>
              <a:t>证券公司是指依照《中华人民共和国公司法》和《证券法》规定设立的经营证券业务的有限责任公司或者股份有限公司。</a:t>
            </a:r>
          </a:p>
          <a:p>
            <a:r>
              <a:rPr lang="zh-CN" altLang="en-US" dirty="0"/>
              <a:t>现行的《证券法》规定:经国务院证券监督管理机构批准,证券公司可以经营下列部分或者全部业务:证券经纪;证券自营;证券承销与保荐;证券投资咨询;与证券交易、证券投资活动有关的财务顾问;证券资产管理;其他证券业务。</a:t>
            </a:r>
          </a:p>
          <a:p>
            <a:r>
              <a:rPr lang="zh-CN" altLang="en-US" dirty="0"/>
              <a:t>按其主要内容划分,证券公司的业务可分为证券经纪业务、证券自营业务、证券承销业务和其他证券业务。</a:t>
            </a:r>
          </a:p>
        </p:txBody>
      </p:sp>
    </p:spTree>
    <p:extLst>
      <p:ext uri="{BB962C8B-B14F-4D97-AF65-F5344CB8AC3E}">
        <p14:creationId xmlns:p14="http://schemas.microsoft.com/office/powerpoint/2010/main" val="24061577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证券经纪业务的核算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一、会计科目的设置</a:t>
            </a:r>
          </a:p>
          <a:p>
            <a:pPr marL="0" indent="0">
              <a:lnSpc>
                <a:spcPct val="135000"/>
              </a:lnSpc>
              <a:buNone/>
            </a:pPr>
            <a:r>
              <a:rPr lang="zh-CN" altLang="en-US" sz="2200" b="1" dirty="0">
                <a:latin typeface="楷体" panose="02010609060101010101" pitchFamily="49" charset="-122"/>
                <a:ea typeface="楷体" panose="02010609060101010101" pitchFamily="49" charset="-122"/>
              </a:rPr>
              <a:t>(一)“结算备付金”科目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(二)“代理兑付证券”科目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(三)“代理买卖证券款”科目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(四)“代理兑付证券款”科目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(五)“手续费及佣金收入”科目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(六)“手续费及佣金支出”科目</a:t>
            </a:r>
          </a:p>
        </p:txBody>
      </p:sp>
    </p:spTree>
    <p:extLst>
      <p:ext uri="{BB962C8B-B14F-4D97-AF65-F5344CB8AC3E}">
        <p14:creationId xmlns:p14="http://schemas.microsoft.com/office/powerpoint/2010/main" val="16348330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证券经纪业务的核算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二、代理买卖证券业务的核算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(一)资金专户的核算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(二)代理认购新股的核算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(三)代理客户配股的核算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(四)代理买卖证券的核算</a:t>
            </a:r>
          </a:p>
        </p:txBody>
      </p:sp>
    </p:spTree>
    <p:extLst>
      <p:ext uri="{BB962C8B-B14F-4D97-AF65-F5344CB8AC3E}">
        <p14:creationId xmlns:p14="http://schemas.microsoft.com/office/powerpoint/2010/main" val="32243160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证券经纪业务的核算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三、代理兑付证券业务的核算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(一)代理兑付无记名证券的核算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(二)代理兑付记名证券的核算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(三)手续费收入的核算</a:t>
            </a:r>
          </a:p>
        </p:txBody>
      </p:sp>
    </p:spTree>
    <p:extLst>
      <p:ext uri="{BB962C8B-B14F-4D97-AF65-F5344CB8AC3E}">
        <p14:creationId xmlns:p14="http://schemas.microsoft.com/office/powerpoint/2010/main" val="16495110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证券经纪业务的核算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四、代理保管证券业务的核算</a:t>
            </a:r>
          </a:p>
          <a:p>
            <a:r>
              <a:rPr lang="zh-CN" altLang="en-US" dirty="0"/>
              <a:t>代理保管证券业务是指证券公司接受客户委托,代客户保管证券并收取手续费或免费代为保管。</a:t>
            </a:r>
          </a:p>
          <a:p>
            <a:r>
              <a:rPr lang="zh-CN" altLang="en-US" dirty="0"/>
              <a:t>代理保管证券主要设置“代保管证券”这一表外科目进行记录。当证券公司收到代保管的证券时,在专设的备查簿中记录代保管证券的情况;当保管服务完成时,冲销备查簿中登记的代保管证券。代保管证券收取的手续费,在提供保管服务完成时确认为手续费及佣金收入。</a:t>
            </a:r>
          </a:p>
        </p:txBody>
      </p:sp>
    </p:spTree>
    <p:extLst>
      <p:ext uri="{BB962C8B-B14F-4D97-AF65-F5344CB8AC3E}">
        <p14:creationId xmlns:p14="http://schemas.microsoft.com/office/powerpoint/2010/main" val="294923300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证券自营业务的核算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一、会计科目的设置</a:t>
            </a:r>
          </a:p>
          <a:p>
            <a:pPr marL="0" indent="0">
              <a:lnSpc>
                <a:spcPct val="135000"/>
              </a:lnSpc>
              <a:buNone/>
            </a:pPr>
            <a:r>
              <a:rPr lang="zh-CN" altLang="en-US" sz="2200" b="1" dirty="0">
                <a:latin typeface="楷体" panose="02010609060101010101" pitchFamily="49" charset="-122"/>
                <a:ea typeface="楷体" panose="02010609060101010101" pitchFamily="49" charset="-122"/>
              </a:rPr>
              <a:t>(一)“交易性金融资产”科目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(二)“可供出售金融资产”科目</a:t>
            </a:r>
          </a:p>
          <a:p>
            <a:pPr marL="0" indent="0">
              <a:lnSpc>
                <a:spcPct val="135000"/>
              </a:lnSpc>
              <a:buNone/>
            </a:pPr>
            <a:r>
              <a:rPr lang="zh-CN" altLang="en-US" sz="2200" b="1" dirty="0">
                <a:latin typeface="楷体" panose="02010609060101010101" pitchFamily="49" charset="-122"/>
                <a:ea typeface="楷体" panose="02010609060101010101" pitchFamily="49" charset="-122"/>
              </a:rPr>
              <a:t>(三)“资产减值损失”科目</a:t>
            </a:r>
          </a:p>
        </p:txBody>
      </p:sp>
    </p:spTree>
    <p:extLst>
      <p:ext uri="{BB962C8B-B14F-4D97-AF65-F5344CB8AC3E}">
        <p14:creationId xmlns:p14="http://schemas.microsoft.com/office/powerpoint/2010/main" val="13343477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1846</Words>
  <Application>Microsoft Office PowerPoint</Application>
  <PresentationFormat>宽屏</PresentationFormat>
  <Paragraphs>170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证券公司业务概述</vt:lpstr>
      <vt:lpstr>第一节  证券公司业务概述</vt:lpstr>
      <vt:lpstr>第二节  证券经纪业务的核算</vt:lpstr>
      <vt:lpstr>第二节  证券经纪业务的核算</vt:lpstr>
      <vt:lpstr>第二节  证券经纪业务的核算</vt:lpstr>
      <vt:lpstr>第二节  证券经纪业务的核算</vt:lpstr>
      <vt:lpstr>第三节  证券自营业务的核算</vt:lpstr>
      <vt:lpstr>第三节  证券自营业务的核算</vt:lpstr>
      <vt:lpstr>第三节  证券自营业务的核算</vt:lpstr>
      <vt:lpstr>第三节  证券自营业务的核算</vt:lpstr>
      <vt:lpstr>第三节  证券自营业务的核算</vt:lpstr>
      <vt:lpstr>第三节  证券自营业务的核算</vt:lpstr>
      <vt:lpstr>第三节  证券自营业务的核算</vt:lpstr>
      <vt:lpstr>第四节  证券承销业务的核算</vt:lpstr>
      <vt:lpstr>第四节  证券承销业务的核算</vt:lpstr>
      <vt:lpstr>第四节  证券承销业务的核算</vt:lpstr>
      <vt:lpstr>第四节  证券承销业务的核算</vt:lpstr>
      <vt:lpstr>第五节  其他证券业务的核算</vt:lpstr>
      <vt:lpstr>第五节  其他证券业务的核算</vt:lpstr>
      <vt:lpstr>第五节  其他证券业务的核算</vt:lpstr>
      <vt:lpstr>第五节  其他证券业务的核算</vt:lpstr>
      <vt:lpstr>第五节  其他证券业务的核算</vt:lpstr>
      <vt:lpstr>第五节  其他证券业务的核算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2020-08-19T01:07:52Z</dcterms:created>
  <dcterms:modified xsi:type="dcterms:W3CDTF">2020-12-27T07:47:06Z</dcterms:modified>
</cp:coreProperties>
</file>