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70" r:id="rId11"/>
    <p:sldId id="265" r:id="rId12"/>
    <p:sldId id="266" r:id="rId13"/>
    <p:sldId id="267" r:id="rId14"/>
    <p:sldId id="268" r:id="rId15"/>
    <p:sldId id="269"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99" d="100"/>
          <a:sy n="99" d="100"/>
        </p:scale>
        <p:origin x="90" y="22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1D3B28-4DF1-2514-948F-BC157DCC034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B793063-4DB4-2E75-11FD-5898A02D66F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5813317-277A-DC90-14B4-8F95EABDF512}"/>
              </a:ext>
            </a:extLst>
          </p:cNvPr>
          <p:cNvSpPr>
            <a:spLocks noGrp="1"/>
          </p:cNvSpPr>
          <p:nvPr>
            <p:ph type="dt" sz="half" idx="10"/>
          </p:nvPr>
        </p:nvSpPr>
        <p:spPr/>
        <p:txBody>
          <a:bodyPr/>
          <a:lstStyle/>
          <a:p>
            <a:fld id="{D9C5FD42-A9EC-4573-854E-09FDAC931D33}"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9A86F05F-B1DD-E9FF-F145-431A397EE20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9BB3FBD-F635-CFF7-FAC5-93A9B0982B8A}"/>
              </a:ext>
            </a:extLst>
          </p:cNvPr>
          <p:cNvSpPr>
            <a:spLocks noGrp="1"/>
          </p:cNvSpPr>
          <p:nvPr>
            <p:ph type="sldNum" sz="quarter" idx="12"/>
          </p:nvPr>
        </p:nvSpPr>
        <p:spPr/>
        <p:txBody>
          <a:bodyPr/>
          <a:lstStyle/>
          <a:p>
            <a:fld id="{4942381C-8B7F-46A9-A8F8-9D0695929D38}" type="slidenum">
              <a:rPr lang="zh-CN" altLang="en-US" smtClean="0"/>
              <a:t>‹#›</a:t>
            </a:fld>
            <a:endParaRPr lang="zh-CN" altLang="en-US"/>
          </a:p>
        </p:txBody>
      </p:sp>
    </p:spTree>
    <p:extLst>
      <p:ext uri="{BB962C8B-B14F-4D97-AF65-F5344CB8AC3E}">
        <p14:creationId xmlns:p14="http://schemas.microsoft.com/office/powerpoint/2010/main" val="267178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9BDC78-0766-AC01-8CC6-E7B7AA92B9F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2E4B8B1-2622-7E06-1325-76B0597C689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7B6B7C6-89D2-354F-BB5A-0C3E0F938DDB}"/>
              </a:ext>
            </a:extLst>
          </p:cNvPr>
          <p:cNvSpPr>
            <a:spLocks noGrp="1"/>
          </p:cNvSpPr>
          <p:nvPr>
            <p:ph type="dt" sz="half" idx="10"/>
          </p:nvPr>
        </p:nvSpPr>
        <p:spPr/>
        <p:txBody>
          <a:bodyPr/>
          <a:lstStyle/>
          <a:p>
            <a:fld id="{D9C5FD42-A9EC-4573-854E-09FDAC931D33}"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6C1D9500-8324-B2A6-35A9-65DC84F3770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F488E62-CE02-AE89-78E3-46F08776127B}"/>
              </a:ext>
            </a:extLst>
          </p:cNvPr>
          <p:cNvSpPr>
            <a:spLocks noGrp="1"/>
          </p:cNvSpPr>
          <p:nvPr>
            <p:ph type="sldNum" sz="quarter" idx="12"/>
          </p:nvPr>
        </p:nvSpPr>
        <p:spPr/>
        <p:txBody>
          <a:bodyPr/>
          <a:lstStyle/>
          <a:p>
            <a:fld id="{4942381C-8B7F-46A9-A8F8-9D0695929D38}" type="slidenum">
              <a:rPr lang="zh-CN" altLang="en-US" smtClean="0"/>
              <a:t>‹#›</a:t>
            </a:fld>
            <a:endParaRPr lang="zh-CN" altLang="en-US"/>
          </a:p>
        </p:txBody>
      </p:sp>
    </p:spTree>
    <p:extLst>
      <p:ext uri="{BB962C8B-B14F-4D97-AF65-F5344CB8AC3E}">
        <p14:creationId xmlns:p14="http://schemas.microsoft.com/office/powerpoint/2010/main" val="543681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FB5AE75-8631-6738-3D94-730C464DD75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57CBA56-35A7-5A80-1EFC-2DEA508FA0A8}"/>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FC66328-E99D-6199-99E4-0FFBB1104650}"/>
              </a:ext>
            </a:extLst>
          </p:cNvPr>
          <p:cNvSpPr>
            <a:spLocks noGrp="1"/>
          </p:cNvSpPr>
          <p:nvPr>
            <p:ph type="dt" sz="half" idx="10"/>
          </p:nvPr>
        </p:nvSpPr>
        <p:spPr/>
        <p:txBody>
          <a:bodyPr/>
          <a:lstStyle/>
          <a:p>
            <a:fld id="{D9C5FD42-A9EC-4573-854E-09FDAC931D33}"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1B572F70-8980-AF22-CA25-D9EEB6E4988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20709EB-213C-3A3C-DA13-0106A5EEF08A}"/>
              </a:ext>
            </a:extLst>
          </p:cNvPr>
          <p:cNvSpPr>
            <a:spLocks noGrp="1"/>
          </p:cNvSpPr>
          <p:nvPr>
            <p:ph type="sldNum" sz="quarter" idx="12"/>
          </p:nvPr>
        </p:nvSpPr>
        <p:spPr/>
        <p:txBody>
          <a:bodyPr/>
          <a:lstStyle/>
          <a:p>
            <a:fld id="{4942381C-8B7F-46A9-A8F8-9D0695929D38}" type="slidenum">
              <a:rPr lang="zh-CN" altLang="en-US" smtClean="0"/>
              <a:t>‹#›</a:t>
            </a:fld>
            <a:endParaRPr lang="zh-CN" altLang="en-US"/>
          </a:p>
        </p:txBody>
      </p:sp>
    </p:spTree>
    <p:extLst>
      <p:ext uri="{BB962C8B-B14F-4D97-AF65-F5344CB8AC3E}">
        <p14:creationId xmlns:p14="http://schemas.microsoft.com/office/powerpoint/2010/main" val="34284100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DE7C48-CFDF-03D6-85DF-F919E50B310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DAFEEBD-D42C-CA41-3181-903AA8D91DF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6FCEBDA-2EC4-4B27-9D0C-507449006936}"/>
              </a:ext>
            </a:extLst>
          </p:cNvPr>
          <p:cNvSpPr>
            <a:spLocks noGrp="1"/>
          </p:cNvSpPr>
          <p:nvPr>
            <p:ph type="dt" sz="half" idx="10"/>
          </p:nvPr>
        </p:nvSpPr>
        <p:spPr/>
        <p:txBody>
          <a:bodyPr/>
          <a:lstStyle/>
          <a:p>
            <a:fld id="{D9C5FD42-A9EC-4573-854E-09FDAC931D33}"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A4C4419A-7EA8-F6B3-0CF4-CD9FF844CD0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353D63C-8722-80B6-CF2D-116EAB6A05AD}"/>
              </a:ext>
            </a:extLst>
          </p:cNvPr>
          <p:cNvSpPr>
            <a:spLocks noGrp="1"/>
          </p:cNvSpPr>
          <p:nvPr>
            <p:ph type="sldNum" sz="quarter" idx="12"/>
          </p:nvPr>
        </p:nvSpPr>
        <p:spPr/>
        <p:txBody>
          <a:bodyPr/>
          <a:lstStyle/>
          <a:p>
            <a:fld id="{4942381C-8B7F-46A9-A8F8-9D0695929D38}" type="slidenum">
              <a:rPr lang="zh-CN" altLang="en-US" smtClean="0"/>
              <a:t>‹#›</a:t>
            </a:fld>
            <a:endParaRPr lang="zh-CN" altLang="en-US"/>
          </a:p>
        </p:txBody>
      </p:sp>
    </p:spTree>
    <p:extLst>
      <p:ext uri="{BB962C8B-B14F-4D97-AF65-F5344CB8AC3E}">
        <p14:creationId xmlns:p14="http://schemas.microsoft.com/office/powerpoint/2010/main" val="2455598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76EC08-01A5-7752-FFCA-F72D39A7EBD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F96E8E2-5B45-5FF3-746B-03CF538C00B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1D8C7945-5DBB-F2D9-ACC9-11CB3BBD2BC2}"/>
              </a:ext>
            </a:extLst>
          </p:cNvPr>
          <p:cNvSpPr>
            <a:spLocks noGrp="1"/>
          </p:cNvSpPr>
          <p:nvPr>
            <p:ph type="dt" sz="half" idx="10"/>
          </p:nvPr>
        </p:nvSpPr>
        <p:spPr/>
        <p:txBody>
          <a:bodyPr/>
          <a:lstStyle/>
          <a:p>
            <a:fld id="{D9C5FD42-A9EC-4573-854E-09FDAC931D33}"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367F47BB-55BA-DC56-2819-CA1CB237A57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F281508-771C-6C60-BBDA-1C78335B1070}"/>
              </a:ext>
            </a:extLst>
          </p:cNvPr>
          <p:cNvSpPr>
            <a:spLocks noGrp="1"/>
          </p:cNvSpPr>
          <p:nvPr>
            <p:ph type="sldNum" sz="quarter" idx="12"/>
          </p:nvPr>
        </p:nvSpPr>
        <p:spPr/>
        <p:txBody>
          <a:bodyPr/>
          <a:lstStyle/>
          <a:p>
            <a:fld id="{4942381C-8B7F-46A9-A8F8-9D0695929D38}" type="slidenum">
              <a:rPr lang="zh-CN" altLang="en-US" smtClean="0"/>
              <a:t>‹#›</a:t>
            </a:fld>
            <a:endParaRPr lang="zh-CN" altLang="en-US"/>
          </a:p>
        </p:txBody>
      </p:sp>
    </p:spTree>
    <p:extLst>
      <p:ext uri="{BB962C8B-B14F-4D97-AF65-F5344CB8AC3E}">
        <p14:creationId xmlns:p14="http://schemas.microsoft.com/office/powerpoint/2010/main" val="551770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D111B4-3BBC-31C3-F12D-00E0B3410B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84FE952-FB04-7594-51F0-1D3AB27C0170}"/>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701071B2-A83C-60E7-D796-527C6F19C9DF}"/>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6EA454BA-F5FF-E928-805F-807B363DB7CF}"/>
              </a:ext>
            </a:extLst>
          </p:cNvPr>
          <p:cNvSpPr>
            <a:spLocks noGrp="1"/>
          </p:cNvSpPr>
          <p:nvPr>
            <p:ph type="dt" sz="half" idx="10"/>
          </p:nvPr>
        </p:nvSpPr>
        <p:spPr/>
        <p:txBody>
          <a:bodyPr/>
          <a:lstStyle/>
          <a:p>
            <a:fld id="{D9C5FD42-A9EC-4573-854E-09FDAC931D33}"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F8EFA71F-180C-A26D-62B9-3C85E8412FC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B3BC60A-0343-8E8A-CF1F-D3F523FC30FE}"/>
              </a:ext>
            </a:extLst>
          </p:cNvPr>
          <p:cNvSpPr>
            <a:spLocks noGrp="1"/>
          </p:cNvSpPr>
          <p:nvPr>
            <p:ph type="sldNum" sz="quarter" idx="12"/>
          </p:nvPr>
        </p:nvSpPr>
        <p:spPr/>
        <p:txBody>
          <a:bodyPr/>
          <a:lstStyle/>
          <a:p>
            <a:fld id="{4942381C-8B7F-46A9-A8F8-9D0695929D38}" type="slidenum">
              <a:rPr lang="zh-CN" altLang="en-US" smtClean="0"/>
              <a:t>‹#›</a:t>
            </a:fld>
            <a:endParaRPr lang="zh-CN" altLang="en-US"/>
          </a:p>
        </p:txBody>
      </p:sp>
    </p:spTree>
    <p:extLst>
      <p:ext uri="{BB962C8B-B14F-4D97-AF65-F5344CB8AC3E}">
        <p14:creationId xmlns:p14="http://schemas.microsoft.com/office/powerpoint/2010/main" val="15224168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F136CC-6448-9CF6-246E-C5CDDCB331E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8A08C52-FF44-E843-71C8-5A0051C375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B94F0897-C896-EC01-B426-76D386EE46F6}"/>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12E05866-7417-F672-C9A9-3054635049C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CAC7F3BA-7F39-0FF1-E2B4-3AE387FF8FF8}"/>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E630E52A-79DC-2FBE-6912-0B9B1697D7A3}"/>
              </a:ext>
            </a:extLst>
          </p:cNvPr>
          <p:cNvSpPr>
            <a:spLocks noGrp="1"/>
          </p:cNvSpPr>
          <p:nvPr>
            <p:ph type="dt" sz="half" idx="10"/>
          </p:nvPr>
        </p:nvSpPr>
        <p:spPr/>
        <p:txBody>
          <a:bodyPr/>
          <a:lstStyle/>
          <a:p>
            <a:fld id="{D9C5FD42-A9EC-4573-854E-09FDAC931D33}" type="datetimeFigureOut">
              <a:rPr lang="zh-CN" altLang="en-US" smtClean="0"/>
              <a:t>2024/12/12</a:t>
            </a:fld>
            <a:endParaRPr lang="zh-CN" altLang="en-US"/>
          </a:p>
        </p:txBody>
      </p:sp>
      <p:sp>
        <p:nvSpPr>
          <p:cNvPr id="8" name="页脚占位符 7">
            <a:extLst>
              <a:ext uri="{FF2B5EF4-FFF2-40B4-BE49-F238E27FC236}">
                <a16:creationId xmlns:a16="http://schemas.microsoft.com/office/drawing/2014/main" id="{DDE5BB05-5AF5-5715-6627-E990B6A4B12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32CE556-06E9-40CA-800D-50ABCF17AFC7}"/>
              </a:ext>
            </a:extLst>
          </p:cNvPr>
          <p:cNvSpPr>
            <a:spLocks noGrp="1"/>
          </p:cNvSpPr>
          <p:nvPr>
            <p:ph type="sldNum" sz="quarter" idx="12"/>
          </p:nvPr>
        </p:nvSpPr>
        <p:spPr/>
        <p:txBody>
          <a:bodyPr/>
          <a:lstStyle/>
          <a:p>
            <a:fld id="{4942381C-8B7F-46A9-A8F8-9D0695929D38}" type="slidenum">
              <a:rPr lang="zh-CN" altLang="en-US" smtClean="0"/>
              <a:t>‹#›</a:t>
            </a:fld>
            <a:endParaRPr lang="zh-CN" altLang="en-US"/>
          </a:p>
        </p:txBody>
      </p:sp>
    </p:spTree>
    <p:extLst>
      <p:ext uri="{BB962C8B-B14F-4D97-AF65-F5344CB8AC3E}">
        <p14:creationId xmlns:p14="http://schemas.microsoft.com/office/powerpoint/2010/main" val="1763815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A30579-38D0-14A0-C0E5-34A999A64A5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0F7993A-A6DA-4CAC-3985-8FD42E138BC7}"/>
              </a:ext>
            </a:extLst>
          </p:cNvPr>
          <p:cNvSpPr>
            <a:spLocks noGrp="1"/>
          </p:cNvSpPr>
          <p:nvPr>
            <p:ph type="dt" sz="half" idx="10"/>
          </p:nvPr>
        </p:nvSpPr>
        <p:spPr/>
        <p:txBody>
          <a:bodyPr/>
          <a:lstStyle/>
          <a:p>
            <a:fld id="{D9C5FD42-A9EC-4573-854E-09FDAC931D33}" type="datetimeFigureOut">
              <a:rPr lang="zh-CN" altLang="en-US" smtClean="0"/>
              <a:t>2024/12/12</a:t>
            </a:fld>
            <a:endParaRPr lang="zh-CN" altLang="en-US"/>
          </a:p>
        </p:txBody>
      </p:sp>
      <p:sp>
        <p:nvSpPr>
          <p:cNvPr id="4" name="页脚占位符 3">
            <a:extLst>
              <a:ext uri="{FF2B5EF4-FFF2-40B4-BE49-F238E27FC236}">
                <a16:creationId xmlns:a16="http://schemas.microsoft.com/office/drawing/2014/main" id="{CEEC6208-E2B6-AA62-BE9D-CDF73004338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5DC6E6B-3A9C-9BC8-FFF0-2B307281040E}"/>
              </a:ext>
            </a:extLst>
          </p:cNvPr>
          <p:cNvSpPr>
            <a:spLocks noGrp="1"/>
          </p:cNvSpPr>
          <p:nvPr>
            <p:ph type="sldNum" sz="quarter" idx="12"/>
          </p:nvPr>
        </p:nvSpPr>
        <p:spPr/>
        <p:txBody>
          <a:bodyPr/>
          <a:lstStyle/>
          <a:p>
            <a:fld id="{4942381C-8B7F-46A9-A8F8-9D0695929D38}" type="slidenum">
              <a:rPr lang="zh-CN" altLang="en-US" smtClean="0"/>
              <a:t>‹#›</a:t>
            </a:fld>
            <a:endParaRPr lang="zh-CN" altLang="en-US"/>
          </a:p>
        </p:txBody>
      </p:sp>
    </p:spTree>
    <p:extLst>
      <p:ext uri="{BB962C8B-B14F-4D97-AF65-F5344CB8AC3E}">
        <p14:creationId xmlns:p14="http://schemas.microsoft.com/office/powerpoint/2010/main" val="36465417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D13B80A-D01F-7D9E-407F-368BBE7691B8}"/>
              </a:ext>
            </a:extLst>
          </p:cNvPr>
          <p:cNvSpPr>
            <a:spLocks noGrp="1"/>
          </p:cNvSpPr>
          <p:nvPr>
            <p:ph type="dt" sz="half" idx="10"/>
          </p:nvPr>
        </p:nvSpPr>
        <p:spPr/>
        <p:txBody>
          <a:bodyPr/>
          <a:lstStyle/>
          <a:p>
            <a:fld id="{D9C5FD42-A9EC-4573-854E-09FDAC931D33}" type="datetimeFigureOut">
              <a:rPr lang="zh-CN" altLang="en-US" smtClean="0"/>
              <a:t>2024/12/12</a:t>
            </a:fld>
            <a:endParaRPr lang="zh-CN" altLang="en-US"/>
          </a:p>
        </p:txBody>
      </p:sp>
      <p:sp>
        <p:nvSpPr>
          <p:cNvPr id="3" name="页脚占位符 2">
            <a:extLst>
              <a:ext uri="{FF2B5EF4-FFF2-40B4-BE49-F238E27FC236}">
                <a16:creationId xmlns:a16="http://schemas.microsoft.com/office/drawing/2014/main" id="{96E8D1C0-5D1C-A2D0-234A-F059132B4D2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189C273-7AC3-FFAF-40DC-3C2B550B6260}"/>
              </a:ext>
            </a:extLst>
          </p:cNvPr>
          <p:cNvSpPr>
            <a:spLocks noGrp="1"/>
          </p:cNvSpPr>
          <p:nvPr>
            <p:ph type="sldNum" sz="quarter" idx="12"/>
          </p:nvPr>
        </p:nvSpPr>
        <p:spPr/>
        <p:txBody>
          <a:bodyPr/>
          <a:lstStyle/>
          <a:p>
            <a:fld id="{4942381C-8B7F-46A9-A8F8-9D0695929D38}" type="slidenum">
              <a:rPr lang="zh-CN" altLang="en-US" smtClean="0"/>
              <a:t>‹#›</a:t>
            </a:fld>
            <a:endParaRPr lang="zh-CN" altLang="en-US"/>
          </a:p>
        </p:txBody>
      </p:sp>
    </p:spTree>
    <p:extLst>
      <p:ext uri="{BB962C8B-B14F-4D97-AF65-F5344CB8AC3E}">
        <p14:creationId xmlns:p14="http://schemas.microsoft.com/office/powerpoint/2010/main" val="3207433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AFCBB5-0FD7-2AA9-7315-7FF81BA2F1C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E76DB662-3F53-78B8-8911-DEB6DBA2D87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723ADB37-5AD5-FA5D-B184-30D2E02FBC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BB4A55C-EC99-B2AE-F644-6D79B811FC7D}"/>
              </a:ext>
            </a:extLst>
          </p:cNvPr>
          <p:cNvSpPr>
            <a:spLocks noGrp="1"/>
          </p:cNvSpPr>
          <p:nvPr>
            <p:ph type="dt" sz="half" idx="10"/>
          </p:nvPr>
        </p:nvSpPr>
        <p:spPr/>
        <p:txBody>
          <a:bodyPr/>
          <a:lstStyle/>
          <a:p>
            <a:fld id="{D9C5FD42-A9EC-4573-854E-09FDAC931D33}"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B5905266-6844-DD5A-DD8A-3665585071B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92DCF98-3CC7-2C22-7CA5-A6A3E1B943A5}"/>
              </a:ext>
            </a:extLst>
          </p:cNvPr>
          <p:cNvSpPr>
            <a:spLocks noGrp="1"/>
          </p:cNvSpPr>
          <p:nvPr>
            <p:ph type="sldNum" sz="quarter" idx="12"/>
          </p:nvPr>
        </p:nvSpPr>
        <p:spPr/>
        <p:txBody>
          <a:bodyPr/>
          <a:lstStyle/>
          <a:p>
            <a:fld id="{4942381C-8B7F-46A9-A8F8-9D0695929D38}" type="slidenum">
              <a:rPr lang="zh-CN" altLang="en-US" smtClean="0"/>
              <a:t>‹#›</a:t>
            </a:fld>
            <a:endParaRPr lang="zh-CN" altLang="en-US"/>
          </a:p>
        </p:txBody>
      </p:sp>
    </p:spTree>
    <p:extLst>
      <p:ext uri="{BB962C8B-B14F-4D97-AF65-F5344CB8AC3E}">
        <p14:creationId xmlns:p14="http://schemas.microsoft.com/office/powerpoint/2010/main" val="3253242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C5C76A-4511-500C-20F5-2E9CE150EE6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12FDD2D-D8BE-280E-0670-F51F40AE02A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69E8A41-6561-C0B6-141D-CFE30BD70C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D84F752-6AFE-B627-053E-987BDD23E78B}"/>
              </a:ext>
            </a:extLst>
          </p:cNvPr>
          <p:cNvSpPr>
            <a:spLocks noGrp="1"/>
          </p:cNvSpPr>
          <p:nvPr>
            <p:ph type="dt" sz="half" idx="10"/>
          </p:nvPr>
        </p:nvSpPr>
        <p:spPr/>
        <p:txBody>
          <a:bodyPr/>
          <a:lstStyle/>
          <a:p>
            <a:fld id="{D9C5FD42-A9EC-4573-854E-09FDAC931D33}"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8E2B7041-4622-0CFB-AB7C-92BE30C163A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4DEDD2D-B392-A441-9C22-723C4CD1FA62}"/>
              </a:ext>
            </a:extLst>
          </p:cNvPr>
          <p:cNvSpPr>
            <a:spLocks noGrp="1"/>
          </p:cNvSpPr>
          <p:nvPr>
            <p:ph type="sldNum" sz="quarter" idx="12"/>
          </p:nvPr>
        </p:nvSpPr>
        <p:spPr/>
        <p:txBody>
          <a:bodyPr/>
          <a:lstStyle/>
          <a:p>
            <a:fld id="{4942381C-8B7F-46A9-A8F8-9D0695929D38}" type="slidenum">
              <a:rPr lang="zh-CN" altLang="en-US" smtClean="0"/>
              <a:t>‹#›</a:t>
            </a:fld>
            <a:endParaRPr lang="zh-CN" altLang="en-US"/>
          </a:p>
        </p:txBody>
      </p:sp>
    </p:spTree>
    <p:extLst>
      <p:ext uri="{BB962C8B-B14F-4D97-AF65-F5344CB8AC3E}">
        <p14:creationId xmlns:p14="http://schemas.microsoft.com/office/powerpoint/2010/main" val="3859567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9DE044D-C1BF-280B-8D5A-017A6733D58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C0BA56B-1F66-B16B-2F48-B15403D25A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9F0B56A-C365-106E-037A-103BEDC05C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C5FD42-A9EC-4573-854E-09FDAC931D33}"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21BD0EDD-531B-91C9-5494-86E7A3C477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08CA86D-98B6-1003-797B-DB2F7FAF51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42381C-8B7F-46A9-A8F8-9D0695929D38}" type="slidenum">
              <a:rPr lang="zh-CN" altLang="en-US" smtClean="0"/>
              <a:t>‹#›</a:t>
            </a:fld>
            <a:endParaRPr lang="zh-CN" altLang="en-US"/>
          </a:p>
        </p:txBody>
      </p:sp>
    </p:spTree>
    <p:extLst>
      <p:ext uri="{BB962C8B-B14F-4D97-AF65-F5344CB8AC3E}">
        <p14:creationId xmlns:p14="http://schemas.microsoft.com/office/powerpoint/2010/main" val="2850237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01665524-CECC-1CCF-CBA7-ABC766B202D1}"/>
              </a:ext>
            </a:extLst>
          </p:cNvPr>
          <p:cNvSpPr>
            <a:spLocks noGrp="1"/>
          </p:cNvSpPr>
          <p:nvPr>
            <p:ph type="subTitle" idx="1"/>
          </p:nvPr>
        </p:nvSpPr>
        <p:spPr>
          <a:xfrm>
            <a:off x="1379461" y="5422273"/>
            <a:ext cx="9144000" cy="772427"/>
          </a:xfrm>
        </p:spPr>
        <p:txBody>
          <a:bodyPr>
            <a:normAutofit fontScale="77500" lnSpcReduction="20000"/>
          </a:bodyPr>
          <a:lstStyle/>
          <a:p>
            <a:endParaRPr lang="zh-CN" altLang="en-US" dirty="0"/>
          </a:p>
          <a:p>
            <a:r>
              <a:rPr lang="zh-CN" altLang="en-US" sz="4100" b="0" dirty="0">
                <a:solidFill>
                  <a:srgbClr val="000000"/>
                </a:solidFill>
                <a:effectLst/>
                <a:latin typeface="宋体" panose="02010600030101010101" pitchFamily="2" charset="-122"/>
                <a:ea typeface="宋体" panose="02010600030101010101" pitchFamily="2" charset="-122"/>
              </a:rPr>
              <a:t>新中国成立前的企业家理论与实践 </a:t>
            </a:r>
            <a:endParaRPr lang="zh-CN" altLang="en-US" sz="4100" dirty="0">
              <a:latin typeface="宋体" panose="02010600030101010101" pitchFamily="2" charset="-122"/>
              <a:ea typeface="宋体" panose="02010600030101010101" pitchFamily="2" charset="-122"/>
            </a:endParaRPr>
          </a:p>
          <a:p>
            <a:endParaRPr lang="zh-CN" altLang="en-US" dirty="0"/>
          </a:p>
        </p:txBody>
      </p:sp>
      <p:sp>
        <p:nvSpPr>
          <p:cNvPr id="4" name="文本框 3">
            <a:extLst>
              <a:ext uri="{FF2B5EF4-FFF2-40B4-BE49-F238E27FC236}">
                <a16:creationId xmlns:a16="http://schemas.microsoft.com/office/drawing/2014/main" id="{A803CE0D-3958-EE57-CC57-86A532B5CA67}"/>
              </a:ext>
            </a:extLst>
          </p:cNvPr>
          <p:cNvSpPr txBox="1"/>
          <p:nvPr/>
        </p:nvSpPr>
        <p:spPr>
          <a:xfrm>
            <a:off x="3174411" y="4837498"/>
            <a:ext cx="2704699" cy="584775"/>
          </a:xfrm>
          <a:prstGeom prst="rect">
            <a:avLst/>
          </a:prstGeom>
          <a:noFill/>
        </p:spPr>
        <p:txBody>
          <a:bodyPr wrap="square" rtlCol="0">
            <a:spAutoFit/>
          </a:bodyPr>
          <a:lstStyle/>
          <a:p>
            <a:r>
              <a:rPr lang="zh-CN" altLang="en-US" sz="3200" dirty="0">
                <a:latin typeface="宋体" panose="02010600030101010101" pitchFamily="2" charset="-122"/>
                <a:ea typeface="宋体" panose="02010600030101010101" pitchFamily="2" charset="-122"/>
              </a:rPr>
              <a:t>第三章</a:t>
            </a:r>
          </a:p>
        </p:txBody>
      </p:sp>
      <p:pic>
        <p:nvPicPr>
          <p:cNvPr id="5" name="图片 4">
            <a:extLst>
              <a:ext uri="{FF2B5EF4-FFF2-40B4-BE49-F238E27FC236}">
                <a16:creationId xmlns:a16="http://schemas.microsoft.com/office/drawing/2014/main" id="{1E182E03-8C71-2C29-087F-B7EBF97D9D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8024" y="502920"/>
            <a:ext cx="6565392" cy="3968496"/>
          </a:xfrm>
          <a:prstGeom prst="rect">
            <a:avLst/>
          </a:prstGeom>
        </p:spPr>
      </p:pic>
    </p:spTree>
    <p:extLst>
      <p:ext uri="{BB962C8B-B14F-4D97-AF65-F5344CB8AC3E}">
        <p14:creationId xmlns:p14="http://schemas.microsoft.com/office/powerpoint/2010/main" val="2936621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2FD6360-BA4C-5A5A-F0CE-ECBB0638B0A2}"/>
              </a:ext>
            </a:extLst>
          </p:cNvPr>
          <p:cNvSpPr>
            <a:spLocks noGrp="1"/>
          </p:cNvSpPr>
          <p:nvPr>
            <p:ph idx="1"/>
          </p:nvPr>
        </p:nvSpPr>
        <p:spPr>
          <a:xfrm>
            <a:off x="838200" y="1251283"/>
            <a:ext cx="10515600" cy="4925679"/>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（四）重商文化与宋代商人的人格特征</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唐代以前商人不属国家管辖。到了唐代</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 官商关系不平等。宋代“重农”民营工商企业在社会上所占比重很大。</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（五）“士人”与“士大夫”观念的形成及其影响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中国古代士人的产生与发展</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从某种意义上说</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也与商业的兴起有着直接的关系。</a:t>
            </a:r>
            <a:endParaRPr lang="zh-CN" altLang="en-US" sz="200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29392616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4F8577-915A-B2FF-AA0C-80A3B351A2B7}"/>
              </a:ext>
            </a:extLst>
          </p:cNvPr>
          <p:cNvSpPr>
            <a:spLocks noGrp="1"/>
          </p:cNvSpPr>
          <p:nvPr>
            <p:ph type="title"/>
          </p:nvPr>
        </p:nvSpPr>
        <p:spPr>
          <a:xfrm>
            <a:off x="838200" y="365125"/>
            <a:ext cx="10515600" cy="857283"/>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第三节 明清时期的企业家实践</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E1C0AAFE-78CA-9C77-8FF7-6491BACE024E}"/>
              </a:ext>
            </a:extLst>
          </p:cNvPr>
          <p:cNvSpPr>
            <a:spLocks noGrp="1"/>
          </p:cNvSpPr>
          <p:nvPr>
            <p:ph idx="1"/>
          </p:nvPr>
        </p:nvSpPr>
        <p:spPr>
          <a:xfrm>
            <a:off x="838200" y="1299411"/>
            <a:ext cx="10515600" cy="5342021"/>
          </a:xfrm>
        </p:spPr>
        <p:txBody>
          <a:bodyPr>
            <a:normAutofit fontScale="32500" lnSpcReduction="20000"/>
          </a:bodyPr>
          <a:lstStyle/>
          <a:p>
            <a:pPr marL="0" indent="0">
              <a:buNone/>
            </a:pPr>
            <a:r>
              <a:rPr lang="zh-CN" altLang="en-US" sz="6200" b="0" spc="150" dirty="0">
                <a:solidFill>
                  <a:srgbClr val="000000"/>
                </a:solidFill>
                <a:effectLst/>
                <a:latin typeface="宋体" panose="02010600030101010101" pitchFamily="2" charset="-122"/>
                <a:ea typeface="宋体" panose="02010600030101010101" pitchFamily="2" charset="-122"/>
              </a:rPr>
              <a:t>一、传统文化中的企业家地位 </a:t>
            </a:r>
            <a:endParaRPr lang="en-US" altLang="zh-CN" sz="62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6200" b="0" spc="150" dirty="0">
                <a:solidFill>
                  <a:srgbClr val="000000"/>
                </a:solidFill>
                <a:effectLst/>
                <a:latin typeface="宋体" panose="02010600030101010101" pitchFamily="2" charset="-122"/>
                <a:ea typeface="宋体" panose="02010600030101010101" pitchFamily="2" charset="-122"/>
              </a:rPr>
              <a:t>（一）商人是具有特定属性的社会群体 </a:t>
            </a:r>
            <a:endParaRPr lang="zh-CN" altLang="en-US" sz="6200" spc="150" dirty="0">
              <a:latin typeface="宋体" panose="02010600030101010101" pitchFamily="2" charset="-122"/>
              <a:ea typeface="宋体" panose="02010600030101010101" pitchFamily="2" charset="-122"/>
            </a:endParaRPr>
          </a:p>
          <a:p>
            <a:pPr marL="0" indent="0">
              <a:lnSpc>
                <a:spcPct val="150000"/>
              </a:lnSpc>
              <a:buNone/>
            </a:pPr>
            <a:r>
              <a:rPr lang="zh-CN" altLang="en-US" sz="6200" b="0" spc="150" dirty="0">
                <a:solidFill>
                  <a:srgbClr val="000000"/>
                </a:solidFill>
                <a:effectLst/>
                <a:latin typeface="宋体" panose="02010600030101010101" pitchFamily="2" charset="-122"/>
                <a:ea typeface="宋体" panose="02010600030101010101" pitchFamily="2" charset="-122"/>
              </a:rPr>
              <a:t>在明代</a:t>
            </a:r>
            <a:r>
              <a:rPr lang="en-US" altLang="zh-CN" sz="6200" b="0" spc="150" dirty="0">
                <a:solidFill>
                  <a:srgbClr val="000000"/>
                </a:solidFill>
                <a:effectLst/>
                <a:latin typeface="宋体" panose="02010600030101010101" pitchFamily="2" charset="-122"/>
                <a:ea typeface="宋体" panose="02010600030101010101" pitchFamily="2" charset="-122"/>
              </a:rPr>
              <a:t>,</a:t>
            </a:r>
            <a:r>
              <a:rPr lang="zh-CN" altLang="en-US" sz="6200" b="0" spc="150" dirty="0">
                <a:solidFill>
                  <a:srgbClr val="000000"/>
                </a:solidFill>
                <a:effectLst/>
                <a:latin typeface="宋体" panose="02010600030101010101" pitchFamily="2" charset="-122"/>
                <a:ea typeface="宋体" panose="02010600030101010101" pitchFamily="2" charset="-122"/>
              </a:rPr>
              <a:t>企业家是一种新的社会群体</a:t>
            </a:r>
            <a:r>
              <a:rPr lang="en-US" altLang="zh-CN" sz="6200" b="0" spc="150" dirty="0">
                <a:solidFill>
                  <a:srgbClr val="000000"/>
                </a:solidFill>
                <a:effectLst/>
                <a:latin typeface="宋体" panose="02010600030101010101" pitchFamily="2" charset="-122"/>
                <a:ea typeface="宋体" panose="02010600030101010101" pitchFamily="2" charset="-122"/>
              </a:rPr>
              <a:t>,</a:t>
            </a:r>
            <a:r>
              <a:rPr lang="zh-CN" altLang="en-US" sz="6200" b="0" spc="150" dirty="0">
                <a:solidFill>
                  <a:srgbClr val="000000"/>
                </a:solidFill>
                <a:effectLst/>
                <a:latin typeface="宋体" panose="02010600030101010101" pitchFamily="2" charset="-122"/>
                <a:ea typeface="宋体" panose="02010600030101010101" pitchFamily="2" charset="-122"/>
              </a:rPr>
              <a:t>与传统社会结构有着密切的联系。</a:t>
            </a:r>
            <a:endParaRPr lang="en-US" altLang="zh-CN" sz="62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62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6200" b="0" spc="150" dirty="0">
                <a:solidFill>
                  <a:srgbClr val="000000"/>
                </a:solidFill>
                <a:effectLst/>
                <a:latin typeface="宋体" panose="02010600030101010101" pitchFamily="2" charset="-122"/>
                <a:ea typeface="宋体" panose="02010600030101010101" pitchFamily="2" charset="-122"/>
              </a:rPr>
              <a:t>（二）商人与其他阶层的关系 </a:t>
            </a:r>
            <a:endParaRPr lang="en-US" altLang="zh-CN" sz="62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6200" b="0" spc="150" dirty="0">
                <a:solidFill>
                  <a:srgbClr val="000000"/>
                </a:solidFill>
                <a:effectLst/>
                <a:latin typeface="宋体" panose="02010600030101010101" pitchFamily="2" charset="-122"/>
                <a:ea typeface="宋体" panose="02010600030101010101" pitchFamily="2" charset="-122"/>
              </a:rPr>
              <a:t>明清之际的思想家顾炎武指出</a:t>
            </a:r>
            <a:r>
              <a:rPr lang="en-US" altLang="zh-CN" sz="6200" b="0" spc="150" dirty="0">
                <a:solidFill>
                  <a:srgbClr val="000000"/>
                </a:solidFill>
                <a:effectLst/>
                <a:latin typeface="宋体" panose="02010600030101010101" pitchFamily="2" charset="-122"/>
                <a:ea typeface="宋体" panose="02010600030101010101" pitchFamily="2" charset="-122"/>
              </a:rPr>
              <a:t>,“</a:t>
            </a:r>
            <a:r>
              <a:rPr lang="zh-CN" altLang="en-US" sz="6200" b="0" spc="150" dirty="0">
                <a:solidFill>
                  <a:srgbClr val="000000"/>
                </a:solidFill>
                <a:effectLst/>
                <a:latin typeface="宋体" panose="02010600030101010101" pitchFamily="2" charset="-122"/>
                <a:ea typeface="宋体" panose="02010600030101010101" pitchFamily="2" charset="-122"/>
              </a:rPr>
              <a:t>士农工商四民者</a:t>
            </a:r>
            <a:r>
              <a:rPr lang="en-US" altLang="zh-CN" sz="6200" b="0" spc="150" dirty="0">
                <a:solidFill>
                  <a:srgbClr val="000000"/>
                </a:solidFill>
                <a:effectLst/>
                <a:latin typeface="宋体" panose="02010600030101010101" pitchFamily="2" charset="-122"/>
                <a:ea typeface="宋体" panose="02010600030101010101" pitchFamily="2" charset="-122"/>
              </a:rPr>
              <a:t>,</a:t>
            </a:r>
            <a:r>
              <a:rPr lang="zh-CN" altLang="en-US" sz="6200" b="0" spc="150" dirty="0">
                <a:solidFill>
                  <a:srgbClr val="000000"/>
                </a:solidFill>
                <a:effectLst/>
                <a:latin typeface="宋体" panose="02010600030101010101" pitchFamily="2" charset="-122"/>
                <a:ea typeface="宋体" panose="02010600030101010101" pitchFamily="2" charset="-122"/>
              </a:rPr>
              <a:t>国之四民也”“商业末业”。 </a:t>
            </a:r>
            <a:endParaRPr lang="en-US" altLang="zh-CN" sz="62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62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6200" b="0" spc="150" dirty="0">
                <a:solidFill>
                  <a:srgbClr val="000000"/>
                </a:solidFill>
                <a:effectLst/>
                <a:latin typeface="宋体" panose="02010600030101010101" pitchFamily="2" charset="-122"/>
                <a:ea typeface="宋体" panose="02010600030101010101" pitchFamily="2" charset="-122"/>
              </a:rPr>
              <a:t>（三）企业家群体对传统经济秩序的维护 </a:t>
            </a:r>
            <a:endParaRPr lang="zh-CN" altLang="en-US" sz="6200" spc="150" dirty="0">
              <a:latin typeface="宋体" panose="02010600030101010101" pitchFamily="2" charset="-122"/>
              <a:ea typeface="宋体" panose="02010600030101010101" pitchFamily="2" charset="-122"/>
            </a:endParaRPr>
          </a:p>
          <a:p>
            <a:pPr marL="0" indent="0">
              <a:lnSpc>
                <a:spcPct val="150000"/>
              </a:lnSpc>
              <a:buNone/>
            </a:pPr>
            <a:r>
              <a:rPr lang="zh-CN" altLang="en-US" sz="6200" b="0" spc="150" dirty="0">
                <a:solidFill>
                  <a:srgbClr val="000000"/>
                </a:solidFill>
                <a:effectLst/>
                <a:latin typeface="宋体" panose="02010600030101010101" pitchFamily="2" charset="-122"/>
                <a:ea typeface="宋体" panose="02010600030101010101" pitchFamily="2" charset="-122"/>
              </a:rPr>
              <a:t>传统社会的企业家通过对财富的分配实现自己的商业目的</a:t>
            </a:r>
            <a:r>
              <a:rPr lang="en-US" altLang="zh-CN" sz="6200" b="0" spc="150" dirty="0">
                <a:solidFill>
                  <a:srgbClr val="000000"/>
                </a:solidFill>
                <a:effectLst/>
                <a:latin typeface="宋体" panose="02010600030101010101" pitchFamily="2" charset="-122"/>
                <a:ea typeface="宋体" panose="02010600030101010101" pitchFamily="2" charset="-122"/>
              </a:rPr>
              <a:t>,</a:t>
            </a:r>
            <a:r>
              <a:rPr lang="zh-CN" altLang="en-US" sz="6200" b="0" spc="150" dirty="0">
                <a:solidFill>
                  <a:srgbClr val="000000"/>
                </a:solidFill>
                <a:effectLst/>
                <a:latin typeface="宋体" panose="02010600030101010101" pitchFamily="2" charset="-122"/>
                <a:ea typeface="宋体" panose="02010600030101010101" pitchFamily="2" charset="-122"/>
              </a:rPr>
              <a:t>这一过程也是以经济利益为中心对经济秩序的维护。</a:t>
            </a:r>
            <a:endParaRPr lang="zh-CN" altLang="en-US" sz="6200" spc="150" dirty="0">
              <a:latin typeface="宋体" panose="02010600030101010101" pitchFamily="2" charset="-122"/>
              <a:ea typeface="宋体" panose="02010600030101010101" pitchFamily="2" charset="-122"/>
            </a:endParaRPr>
          </a:p>
          <a:p>
            <a:pPr marL="0" indent="0">
              <a:buNone/>
            </a:pPr>
            <a:endParaRPr lang="en-US" altLang="zh-CN" sz="5000" b="0" dirty="0">
              <a:solidFill>
                <a:srgbClr val="000000"/>
              </a:solidFill>
              <a:effectLst/>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7947559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2DAD1A-513A-72B6-3FBC-5CABD54A6B02}"/>
              </a:ext>
            </a:extLst>
          </p:cNvPr>
          <p:cNvSpPr>
            <a:spLocks noGrp="1"/>
          </p:cNvSpPr>
          <p:nvPr>
            <p:ph type="title"/>
          </p:nvPr>
        </p:nvSpPr>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二、企业家的民族意识 </a:t>
            </a:r>
            <a:br>
              <a:rPr lang="zh-CN" altLang="en-US" sz="2400" dirty="0"/>
            </a:br>
            <a:endParaRPr lang="zh-CN" altLang="en-US" sz="2400" dirty="0"/>
          </a:p>
        </p:txBody>
      </p:sp>
      <p:sp>
        <p:nvSpPr>
          <p:cNvPr id="3" name="内容占位符 2">
            <a:extLst>
              <a:ext uri="{FF2B5EF4-FFF2-40B4-BE49-F238E27FC236}">
                <a16:creationId xmlns:a16="http://schemas.microsoft.com/office/drawing/2014/main" id="{F8CB7633-54F1-FFFB-8A89-6E975CE67613}"/>
              </a:ext>
            </a:extLst>
          </p:cNvPr>
          <p:cNvSpPr>
            <a:spLocks noGrp="1"/>
          </p:cNvSpPr>
          <p:nvPr>
            <p:ph idx="1"/>
          </p:nvPr>
        </p:nvSpPr>
        <p:spPr/>
        <p:txBody>
          <a:bodyPr>
            <a:normAutofit fontScale="92500" lnSpcReduction="10000"/>
          </a:bodyPr>
          <a:lstStyle/>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（一）明清时期企业家的民族意识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明清时期</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儒家思想与商业的结合更加紧密。</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（二）中国近代企业家</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民族企业的经营者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明清时期</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中国商人一直处于弱势地位。</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（三）儒商与商人：儒家传统与近代商人群体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中国传统社会是一个以农业为主的社会</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在这一背景下</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中国商人群体主要以家庭经营为主。</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endParaRPr lang="zh-CN" altLang="en-US" sz="2000" spc="15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20302400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FB731C-688C-ED4F-8405-C3116C945E37}"/>
              </a:ext>
            </a:extLst>
          </p:cNvPr>
          <p:cNvSpPr>
            <a:spLocks noGrp="1"/>
          </p:cNvSpPr>
          <p:nvPr>
            <p:ph type="title"/>
          </p:nvPr>
        </p:nvSpPr>
        <p:spPr>
          <a:xfrm>
            <a:off x="838200" y="365126"/>
            <a:ext cx="10515600" cy="712904"/>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三、企业家的社会意识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A5D41708-5501-65D7-83D5-D71092D3CF0E}"/>
              </a:ext>
            </a:extLst>
          </p:cNvPr>
          <p:cNvSpPr>
            <a:spLocks noGrp="1"/>
          </p:cNvSpPr>
          <p:nvPr>
            <p:ph idx="1"/>
          </p:nvPr>
        </p:nvSpPr>
        <p:spPr>
          <a:xfrm>
            <a:off x="838200" y="1078030"/>
            <a:ext cx="10515600" cy="5505649"/>
          </a:xfrm>
        </p:spPr>
        <p:txBody>
          <a:bodyPr>
            <a:normAutofit fontScale="85000" lnSpcReduction="20000"/>
          </a:bodyPr>
          <a:lstStyle/>
          <a:p>
            <a:pPr marL="0" indent="0">
              <a:lnSpc>
                <a:spcPct val="170000"/>
              </a:lnSpc>
              <a:buNone/>
            </a:pPr>
            <a:r>
              <a:rPr lang="zh-CN" altLang="en-US" sz="2400" b="0" spc="150" dirty="0">
                <a:solidFill>
                  <a:srgbClr val="000000"/>
                </a:solidFill>
                <a:effectLst/>
                <a:latin typeface="宋体" panose="02010600030101010101" pitchFamily="2" charset="-122"/>
                <a:ea typeface="宋体" panose="02010600030101010101" pitchFamily="2" charset="-122"/>
              </a:rPr>
              <a:t>（一）以“士商”分野为中心的企业家政治意识</a:t>
            </a:r>
            <a:endParaRPr lang="en-US" altLang="zh-CN" sz="2400" b="0" spc="15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400" b="0" spc="150" dirty="0">
                <a:solidFill>
                  <a:srgbClr val="000000"/>
                </a:solidFill>
                <a:effectLst/>
                <a:latin typeface="宋体" panose="02010600030101010101" pitchFamily="2" charset="-122"/>
                <a:ea typeface="宋体" panose="02010600030101010101" pitchFamily="2" charset="-122"/>
              </a:rPr>
              <a:t>对于商人群体内部错综复杂的利益冲突</a:t>
            </a:r>
            <a:r>
              <a:rPr lang="en-US" altLang="zh-CN" sz="2400" b="0" spc="150" dirty="0">
                <a:solidFill>
                  <a:srgbClr val="000000"/>
                </a:solidFill>
                <a:effectLst/>
                <a:latin typeface="宋体" panose="02010600030101010101" pitchFamily="2" charset="-122"/>
                <a:ea typeface="宋体" panose="02010600030101010101" pitchFamily="2" charset="-122"/>
              </a:rPr>
              <a:t>,</a:t>
            </a:r>
            <a:r>
              <a:rPr lang="zh-CN" altLang="en-US" sz="2400" b="0" spc="150" dirty="0">
                <a:solidFill>
                  <a:srgbClr val="000000"/>
                </a:solidFill>
                <a:effectLst/>
                <a:latin typeface="宋体" panose="02010600030101010101" pitchFamily="2" charset="-122"/>
                <a:ea typeface="宋体" panose="02010600030101010101" pitchFamily="2" charset="-122"/>
              </a:rPr>
              <a:t>他 们有着清晰的认识</a:t>
            </a:r>
            <a:r>
              <a:rPr lang="en-US" altLang="zh-CN" sz="2400" b="0" spc="150" dirty="0">
                <a:solidFill>
                  <a:srgbClr val="000000"/>
                </a:solidFill>
                <a:effectLst/>
                <a:latin typeface="宋体" panose="02010600030101010101" pitchFamily="2" charset="-122"/>
                <a:ea typeface="宋体" panose="02010600030101010101" pitchFamily="2" charset="-122"/>
              </a:rPr>
              <a:t>,</a:t>
            </a:r>
            <a:r>
              <a:rPr lang="zh-CN" altLang="en-US" sz="2400" b="0" spc="150" dirty="0">
                <a:solidFill>
                  <a:srgbClr val="000000"/>
                </a:solidFill>
                <a:effectLst/>
                <a:latin typeface="宋体" panose="02010600030101010101" pitchFamily="2" charset="-122"/>
                <a:ea typeface="宋体" panose="02010600030101010101" pitchFamily="2" charset="-122"/>
              </a:rPr>
              <a:t>并积极寻求解决方案</a:t>
            </a:r>
            <a:r>
              <a:rPr lang="en-US" altLang="zh-CN" sz="2400" b="0" spc="150" dirty="0">
                <a:solidFill>
                  <a:srgbClr val="000000"/>
                </a:solidFill>
                <a:effectLst/>
                <a:latin typeface="宋体" panose="02010600030101010101" pitchFamily="2" charset="-122"/>
                <a:ea typeface="宋体" panose="02010600030101010101" pitchFamily="2" charset="-122"/>
              </a:rPr>
              <a:t>,</a:t>
            </a:r>
            <a:r>
              <a:rPr lang="zh-CN" altLang="en-US" sz="2400" b="0" spc="150" dirty="0">
                <a:solidFill>
                  <a:srgbClr val="000000"/>
                </a:solidFill>
                <a:effectLst/>
                <a:latin typeface="宋体" panose="02010600030101010101" pitchFamily="2" charset="-122"/>
                <a:ea typeface="宋体" panose="02010600030101010101" pitchFamily="2" charset="-122"/>
              </a:rPr>
              <a:t>以化解潜在的矛盾。 </a:t>
            </a:r>
            <a:endParaRPr lang="en-US" altLang="zh-CN" sz="2400" b="0" spc="15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endParaRPr lang="en-US" altLang="zh-CN" sz="2400" b="0" spc="15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400" b="0" spc="150" dirty="0">
                <a:solidFill>
                  <a:srgbClr val="000000"/>
                </a:solidFill>
                <a:effectLst/>
                <a:latin typeface="宋体" panose="02010600030101010101" pitchFamily="2" charset="-122"/>
                <a:ea typeface="宋体" panose="02010600030101010101" pitchFamily="2" charset="-122"/>
              </a:rPr>
              <a:t>（二）对社会变革中企业家角色理解的反思和补充 </a:t>
            </a:r>
            <a:endParaRPr lang="en-US" altLang="zh-CN" sz="2400" b="0" spc="15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400" b="0" spc="150" dirty="0">
                <a:solidFill>
                  <a:srgbClr val="000000"/>
                </a:solidFill>
                <a:effectLst/>
                <a:latin typeface="宋体" panose="02010600030101010101" pitchFamily="2" charset="-122"/>
                <a:ea typeface="宋体" panose="02010600030101010101" pitchFamily="2" charset="-122"/>
              </a:rPr>
              <a:t>企业家作为中国社会中的重要群体</a:t>
            </a:r>
            <a:r>
              <a:rPr lang="en-US" altLang="zh-CN" sz="2400" b="0" spc="150" dirty="0">
                <a:solidFill>
                  <a:srgbClr val="000000"/>
                </a:solidFill>
                <a:effectLst/>
                <a:latin typeface="宋体" panose="02010600030101010101" pitchFamily="2" charset="-122"/>
                <a:ea typeface="宋体" panose="02010600030101010101" pitchFamily="2" charset="-122"/>
              </a:rPr>
              <a:t>,</a:t>
            </a:r>
            <a:r>
              <a:rPr lang="zh-CN" altLang="en-US" sz="2400" b="0" spc="150" dirty="0">
                <a:solidFill>
                  <a:srgbClr val="000000"/>
                </a:solidFill>
                <a:effectLst/>
                <a:latin typeface="宋体" panose="02010600030101010101" pitchFamily="2" charset="-122"/>
                <a:ea typeface="宋体" panose="02010600030101010101" pitchFamily="2" charset="-122"/>
              </a:rPr>
              <a:t>在通过商业活动推动社会发展的同时</a:t>
            </a:r>
            <a:r>
              <a:rPr lang="en-US" altLang="zh-CN" sz="2400" b="0" spc="150" dirty="0">
                <a:solidFill>
                  <a:srgbClr val="000000"/>
                </a:solidFill>
                <a:effectLst/>
                <a:latin typeface="宋体" panose="02010600030101010101" pitchFamily="2" charset="-122"/>
                <a:ea typeface="宋体" panose="02010600030101010101" pitchFamily="2" charset="-122"/>
              </a:rPr>
              <a:t>,</a:t>
            </a:r>
            <a:r>
              <a:rPr lang="zh-CN" altLang="en-US" sz="2400" b="0" spc="150" dirty="0">
                <a:solidFill>
                  <a:srgbClr val="000000"/>
                </a:solidFill>
                <a:effectLst/>
                <a:latin typeface="宋体" panose="02010600030101010101" pitchFamily="2" charset="-122"/>
                <a:ea typeface="宋体" panose="02010600030101010101" pitchFamily="2" charset="-122"/>
              </a:rPr>
              <a:t>也推动着社会文化的变迁。</a:t>
            </a:r>
            <a:endParaRPr lang="en-US" altLang="zh-CN" sz="2400" b="0" spc="15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endParaRPr lang="en-US" altLang="zh-CN" sz="2400" b="0" spc="15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400" b="0" spc="150" dirty="0">
                <a:solidFill>
                  <a:srgbClr val="000000"/>
                </a:solidFill>
                <a:effectLst/>
                <a:latin typeface="宋体" panose="02010600030101010101" pitchFamily="2" charset="-122"/>
                <a:ea typeface="宋体" panose="02010600030101010101" pitchFamily="2" charset="-122"/>
              </a:rPr>
              <a:t>企业家的特点</a:t>
            </a:r>
            <a:r>
              <a:rPr lang="en-US" altLang="zh-CN" sz="2400" b="0" spc="150" dirty="0">
                <a:solidFill>
                  <a:srgbClr val="000000"/>
                </a:solidFill>
                <a:effectLst/>
                <a:latin typeface="宋体" panose="02010600030101010101" pitchFamily="2" charset="-122"/>
                <a:ea typeface="宋体" panose="02010600030101010101" pitchFamily="2" charset="-122"/>
              </a:rPr>
              <a:t>:</a:t>
            </a:r>
            <a:r>
              <a:rPr lang="zh-CN" altLang="en-US" sz="2400" b="0" spc="150" dirty="0">
                <a:solidFill>
                  <a:srgbClr val="000000"/>
                </a:solidFill>
                <a:effectLst/>
                <a:latin typeface="宋体" panose="02010600030101010101" pitchFamily="2" charset="-122"/>
                <a:ea typeface="宋体" panose="02010600030101010101" pitchFamily="2" charset="-122"/>
              </a:rPr>
              <a:t>一方面</a:t>
            </a:r>
            <a:r>
              <a:rPr lang="en-US" altLang="zh-CN" sz="2400" b="0" spc="150" dirty="0">
                <a:solidFill>
                  <a:srgbClr val="000000"/>
                </a:solidFill>
                <a:effectLst/>
                <a:latin typeface="宋体" panose="02010600030101010101" pitchFamily="2" charset="-122"/>
                <a:ea typeface="宋体" panose="02010600030101010101" pitchFamily="2" charset="-122"/>
              </a:rPr>
              <a:t>,</a:t>
            </a:r>
            <a:r>
              <a:rPr lang="zh-CN" altLang="en-US" sz="2400" b="0" spc="150" dirty="0">
                <a:solidFill>
                  <a:srgbClr val="000000"/>
                </a:solidFill>
                <a:effectLst/>
                <a:latin typeface="宋体" panose="02010600030101010101" pitchFamily="2" charset="-122"/>
                <a:ea typeface="宋体" panose="02010600030101010101" pitchFamily="2" charset="-122"/>
              </a:rPr>
              <a:t>他们对商业价值、商业文化等有了更深刻的认识</a:t>
            </a:r>
            <a:r>
              <a:rPr lang="en-US" altLang="zh-CN" sz="2400" b="0" spc="150" dirty="0">
                <a:solidFill>
                  <a:srgbClr val="000000"/>
                </a:solidFill>
                <a:effectLst/>
                <a:latin typeface="宋体" panose="02010600030101010101" pitchFamily="2" charset="-122"/>
                <a:ea typeface="宋体" panose="02010600030101010101" pitchFamily="2" charset="-122"/>
              </a:rPr>
              <a:t>;</a:t>
            </a:r>
            <a:r>
              <a:rPr lang="zh-CN" altLang="en-US" sz="2400" b="0" spc="150" dirty="0">
                <a:solidFill>
                  <a:srgbClr val="000000"/>
                </a:solidFill>
                <a:effectLst/>
                <a:latin typeface="宋体" panose="02010600030101010101" pitchFamily="2" charset="-122"/>
                <a:ea typeface="宋体" panose="02010600030101010101" pitchFamily="2" charset="-122"/>
              </a:rPr>
              <a:t>另一方面</a:t>
            </a:r>
            <a:r>
              <a:rPr lang="en-US" altLang="zh-CN" sz="2400" b="0" spc="150" dirty="0">
                <a:solidFill>
                  <a:srgbClr val="000000"/>
                </a:solidFill>
                <a:effectLst/>
                <a:latin typeface="宋体" panose="02010600030101010101" pitchFamily="2" charset="-122"/>
                <a:ea typeface="宋体" panose="02010600030101010101" pitchFamily="2" charset="-122"/>
              </a:rPr>
              <a:t>,</a:t>
            </a:r>
            <a:r>
              <a:rPr lang="zh-CN" altLang="en-US" sz="2400" b="0" spc="150" dirty="0">
                <a:solidFill>
                  <a:srgbClr val="000000"/>
                </a:solidFill>
                <a:effectLst/>
                <a:latin typeface="宋体" panose="02010600030101010101" pitchFamily="2" charset="-122"/>
                <a:ea typeface="宋体" panose="02010600030101010101" pitchFamily="2" charset="-122"/>
              </a:rPr>
              <a:t>他们对国家民族也有了更深层次的理解。</a:t>
            </a:r>
            <a:endParaRPr lang="en-US" altLang="zh-CN" sz="24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18539766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F75992-CE7C-FC89-EF7C-6932D968348E}"/>
              </a:ext>
            </a:extLst>
          </p:cNvPr>
          <p:cNvSpPr>
            <a:spLocks noGrp="1"/>
          </p:cNvSpPr>
          <p:nvPr>
            <p:ph type="title"/>
          </p:nvPr>
        </p:nvSpPr>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第四节 晚清及民国时期的企业家理论与实践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AF8740F9-C3EE-4A15-8979-717F4426953E}"/>
              </a:ext>
            </a:extLst>
          </p:cNvPr>
          <p:cNvSpPr>
            <a:spLocks noGrp="1"/>
          </p:cNvSpPr>
          <p:nvPr>
            <p:ph idx="1"/>
          </p:nvPr>
        </p:nvSpPr>
        <p:spPr/>
        <p:txBody>
          <a:bodyPr>
            <a:normAutofit fontScale="92500"/>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一、晚清时期的企业家理论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（一）企业家的概念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“企业家”是指利用其所拥有的财产和知识资本进行生 产经营活动而获取利润的人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包括企业家本人和企业。</a:t>
            </a:r>
            <a:endParaRPr lang="zh-CN" altLang="en-US" sz="2000" dirty="0">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（二）企业家的作用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晚清企业家对中国经济的近代化作出了不可磨灭的贡献</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也为中华民族走向复兴奠定了坚实的基础。</a:t>
            </a:r>
            <a:endParaRPr lang="en-US" altLang="zh-CN" sz="2000" b="0" dirty="0">
              <a:solidFill>
                <a:srgbClr val="000000"/>
              </a:solidFill>
              <a:effectLst/>
              <a:latin typeface="宋体" panose="02010600030101010101" pitchFamily="2" charset="-122"/>
              <a:ea typeface="宋体" panose="02010600030101010101" pitchFamily="2" charset="-122"/>
            </a:endParaRPr>
          </a:p>
          <a:p>
            <a:endParaRPr lang="zh-CN" altLang="en-US" sz="2000" spc="150" dirty="0"/>
          </a:p>
          <a:p>
            <a:pPr marL="0" indent="0">
              <a:buNone/>
            </a:pPr>
            <a:endParaRPr lang="zh-CN" altLang="en-US" dirty="0"/>
          </a:p>
        </p:txBody>
      </p:sp>
    </p:spTree>
    <p:extLst>
      <p:ext uri="{BB962C8B-B14F-4D97-AF65-F5344CB8AC3E}">
        <p14:creationId xmlns:p14="http://schemas.microsoft.com/office/powerpoint/2010/main" val="39722952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96091745-83C1-010E-F998-7C77FD28A003}"/>
              </a:ext>
            </a:extLst>
          </p:cNvPr>
          <p:cNvSpPr>
            <a:spLocks noGrp="1"/>
          </p:cNvSpPr>
          <p:nvPr>
            <p:ph idx="1"/>
          </p:nvPr>
        </p:nvSpPr>
        <p:spPr>
          <a:xfrm>
            <a:off x="327259" y="202131"/>
            <a:ext cx="11588817" cy="6391174"/>
          </a:xfrm>
        </p:spPr>
        <p:txBody>
          <a:bodyPr>
            <a:noAutofit/>
          </a:bodyPr>
          <a:lstStyle/>
          <a:p>
            <a:pPr marL="0" indent="0">
              <a:buNone/>
            </a:pPr>
            <a:r>
              <a:rPr lang="zh-CN" altLang="en-US" sz="2400" b="0" spc="150" dirty="0">
                <a:solidFill>
                  <a:srgbClr val="000000"/>
                </a:solidFill>
                <a:effectLst/>
                <a:latin typeface="宋体" panose="02010600030101010101" pitchFamily="2" charset="-122"/>
                <a:ea typeface="宋体" panose="02010600030101010101" pitchFamily="2" charset="-122"/>
              </a:rPr>
              <a:t>二、民国时期的企业家理论 </a:t>
            </a:r>
            <a:endParaRPr lang="en-US" altLang="zh-CN" sz="24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（一）企业家理论的发展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民国时期</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中国企业家群体不仅在政治、经济、文化、社会生活等方面发挥着重要作用</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而且形成了富有特色的企业家理论。</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（二）关于企业家的观点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民国时期的企业家理论主要有“企业家是生产的组织者”和“企业家是企业的 灵魂”两种观点</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（三）企业家对技术创新的作用 </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在民国时期</a:t>
            </a:r>
            <a:r>
              <a:rPr lang="en-US" altLang="zh-CN" sz="2000" b="0" spc="150" dirty="0">
                <a:solidFill>
                  <a:srgbClr val="000000"/>
                </a:solidFill>
                <a:effectLst/>
                <a:latin typeface="宋体" panose="02010600030101010101" pitchFamily="2" charset="-122"/>
                <a:ea typeface="宋体" panose="02010600030101010101" pitchFamily="2" charset="-122"/>
              </a:rPr>
              <a:t>,</a:t>
            </a:r>
            <a:r>
              <a:rPr lang="zh-CN" altLang="en-US" sz="2000" b="0" spc="150" dirty="0">
                <a:solidFill>
                  <a:srgbClr val="000000"/>
                </a:solidFill>
                <a:effectLst/>
                <a:latin typeface="宋体" panose="02010600030101010101" pitchFamily="2" charset="-122"/>
                <a:ea typeface="宋体" panose="02010600030101010101" pitchFamily="2" charset="-122"/>
              </a:rPr>
              <a:t>企业家对技术创新的作用十分突出。</a:t>
            </a:r>
            <a:endParaRPr lang="zh-CN" altLang="en-US" sz="2000" spc="150" dirty="0">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（四）“企业之魂”：企业家理论与人力资本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spc="150" dirty="0">
                <a:solidFill>
                  <a:srgbClr val="000000"/>
                </a:solidFill>
                <a:effectLst/>
                <a:latin typeface="宋体" panose="02010600030101010101" pitchFamily="2" charset="-122"/>
                <a:ea typeface="宋体" panose="02010600030101010101" pitchFamily="2" charset="-122"/>
              </a:rPr>
              <a:t>民国时期出现了很多对当时社会产生深远影响的企业家理论与实践活动。</a:t>
            </a:r>
            <a:endParaRPr lang="en-US" altLang="zh-CN" sz="2000" b="0" spc="150" dirty="0">
              <a:solidFill>
                <a:srgbClr val="000000"/>
              </a:solidFill>
              <a:effectLst/>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824620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81B4B88-24B0-F5C8-00E2-6E3DD22BEEA1}"/>
              </a:ext>
            </a:extLst>
          </p:cNvPr>
          <p:cNvSpPr>
            <a:spLocks noGrp="1"/>
          </p:cNvSpPr>
          <p:nvPr>
            <p:ph idx="1"/>
          </p:nvPr>
        </p:nvSpPr>
        <p:spPr>
          <a:xfrm>
            <a:off x="838200" y="1825625"/>
            <a:ext cx="10515600" cy="1447927"/>
          </a:xfrm>
        </p:spPr>
        <p:txBody>
          <a:bodyPr>
            <a:normAutofit fontScale="92500"/>
          </a:bodyPr>
          <a:lstStyle/>
          <a:p>
            <a:pPr marL="0" indent="0">
              <a:lnSpc>
                <a:spcPct val="150000"/>
              </a:lnSpc>
              <a:buNone/>
            </a:pPr>
            <a:r>
              <a:rPr lang="zh-CN" altLang="en-US" sz="2400" dirty="0">
                <a:solidFill>
                  <a:srgbClr val="000000"/>
                </a:solidFill>
                <a:latin typeface="宋体" panose="02010600030101010101" pitchFamily="2" charset="-122"/>
                <a:ea typeface="宋体" panose="02010600030101010101" pitchFamily="2" charset="-122"/>
              </a:rPr>
              <a:t>根据</a:t>
            </a:r>
            <a:r>
              <a:rPr lang="en-US" altLang="zh-CN" sz="2400" dirty="0">
                <a:solidFill>
                  <a:srgbClr val="000000"/>
                </a:solidFill>
                <a:latin typeface="宋体" panose="02010600030101010101" pitchFamily="2" charset="-122"/>
                <a:ea typeface="宋体" panose="02010600030101010101" pitchFamily="2" charset="-122"/>
              </a:rPr>
              <a:t>《</a:t>
            </a:r>
            <a:r>
              <a:rPr lang="zh-CN" altLang="en-US" sz="2400" b="0" dirty="0">
                <a:solidFill>
                  <a:srgbClr val="000000"/>
                </a:solidFill>
                <a:effectLst/>
                <a:latin typeface="宋体" panose="02010600030101010101" pitchFamily="2" charset="-122"/>
                <a:ea typeface="宋体" panose="02010600030101010101" pitchFamily="2" charset="-122"/>
              </a:rPr>
              <a:t>民族企业的荣光 </a:t>
            </a:r>
            <a:r>
              <a:rPr kumimoji="0" lang="en-US" altLang="zh-CN" sz="24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a:p>
            <a:pPr marL="0" indent="0">
              <a:lnSpc>
                <a:spcPct val="150000"/>
              </a:lnSpc>
              <a:buNone/>
            </a:pPr>
            <a:r>
              <a:rPr lang="zh-CN" altLang="en-US" sz="2400" b="0" dirty="0">
                <a:solidFill>
                  <a:srgbClr val="000000"/>
                </a:solidFill>
                <a:effectLst/>
                <a:latin typeface="宋体" panose="02010600030101010101" pitchFamily="2" charset="-122"/>
                <a:ea typeface="宋体" panose="02010600030101010101" pitchFamily="2" charset="-122"/>
              </a:rPr>
              <a:t>“此刻</a:t>
            </a:r>
            <a:r>
              <a:rPr lang="en-US" altLang="zh-CN" sz="2400" b="0" dirty="0">
                <a:solidFill>
                  <a:srgbClr val="000000"/>
                </a:solidFill>
                <a:effectLst/>
                <a:latin typeface="宋体" panose="02010600030101010101" pitchFamily="2" charset="-122"/>
                <a:ea typeface="宋体" panose="02010600030101010101" pitchFamily="2" charset="-122"/>
              </a:rPr>
              <a:t>,</a:t>
            </a:r>
            <a:r>
              <a:rPr lang="zh-CN" altLang="en-US" sz="2400" b="0" dirty="0">
                <a:solidFill>
                  <a:srgbClr val="000000"/>
                </a:solidFill>
                <a:effectLst/>
                <a:latin typeface="宋体" panose="02010600030101010101" pitchFamily="2" charset="-122"/>
                <a:ea typeface="宋体" panose="02010600030101010101" pitchFamily="2" charset="-122"/>
              </a:rPr>
              <a:t>他们穿越百年风尘</a:t>
            </a:r>
            <a:r>
              <a:rPr lang="en-US" altLang="zh-CN" sz="2400" b="0" dirty="0">
                <a:solidFill>
                  <a:srgbClr val="000000"/>
                </a:solidFill>
                <a:effectLst/>
                <a:latin typeface="宋体" panose="02010600030101010101" pitchFamily="2" charset="-122"/>
                <a:ea typeface="宋体" panose="02010600030101010101" pitchFamily="2" charset="-122"/>
              </a:rPr>
              <a:t>,</a:t>
            </a:r>
            <a:r>
              <a:rPr lang="zh-CN" altLang="en-US" sz="2400" b="0" dirty="0">
                <a:solidFill>
                  <a:srgbClr val="000000"/>
                </a:solidFill>
                <a:effectLst/>
                <a:latin typeface="宋体" panose="02010600030101010101" pitchFamily="2" charset="-122"/>
                <a:ea typeface="宋体" panose="02010600030101010101" pitchFamily="2" charset="-122"/>
              </a:rPr>
              <a:t>身着青衫</a:t>
            </a:r>
            <a:r>
              <a:rPr lang="en-US" altLang="zh-CN" sz="2400" b="0" dirty="0">
                <a:solidFill>
                  <a:srgbClr val="000000"/>
                </a:solidFill>
                <a:effectLst/>
                <a:latin typeface="宋体" panose="02010600030101010101" pitchFamily="2" charset="-122"/>
                <a:ea typeface="宋体" panose="02010600030101010101" pitchFamily="2" charset="-122"/>
              </a:rPr>
              <a:t>,</a:t>
            </a:r>
            <a:r>
              <a:rPr lang="zh-CN" altLang="en-US" sz="2400" b="0" dirty="0">
                <a:solidFill>
                  <a:srgbClr val="000000"/>
                </a:solidFill>
                <a:effectLst/>
                <a:latin typeface="宋体" panose="02010600030101010101" pitchFamily="2" charset="-122"/>
                <a:ea typeface="宋体" panose="02010600030101010101" pitchFamily="2" charset="-122"/>
              </a:rPr>
              <a:t>面无表情</a:t>
            </a:r>
            <a:r>
              <a:rPr lang="en-US" altLang="zh-CN" sz="2400" b="0" dirty="0">
                <a:solidFill>
                  <a:srgbClr val="000000"/>
                </a:solidFill>
                <a:effectLst/>
                <a:latin typeface="宋体" panose="02010600030101010101" pitchFamily="2" charset="-122"/>
                <a:ea typeface="宋体" panose="02010600030101010101" pitchFamily="2" charset="-122"/>
              </a:rPr>
              <a:t>,</a:t>
            </a:r>
            <a:r>
              <a:rPr lang="zh-CN" altLang="en-US" sz="2400" b="0" dirty="0">
                <a:solidFill>
                  <a:srgbClr val="000000"/>
                </a:solidFill>
                <a:effectLst/>
                <a:latin typeface="宋体" panose="02010600030101010101" pitchFamily="2" charset="-122"/>
                <a:ea typeface="宋体" panose="02010600030101010101" pitchFamily="2" charset="-122"/>
              </a:rPr>
              <a:t>正砸响门环。” </a:t>
            </a:r>
            <a:r>
              <a:rPr lang="en-US" altLang="zh-CN" sz="2400" b="0" dirty="0">
                <a:solidFill>
                  <a:srgbClr val="000000"/>
                </a:solidFill>
                <a:effectLst/>
                <a:latin typeface="宋体" panose="02010600030101010101" pitchFamily="2" charset="-122"/>
                <a:ea typeface="宋体" panose="02010600030101010101" pitchFamily="2" charset="-122"/>
              </a:rPr>
              <a:t>———</a:t>
            </a:r>
            <a:r>
              <a:rPr lang="zh-CN" altLang="en-US" sz="2400" b="0" dirty="0">
                <a:solidFill>
                  <a:srgbClr val="000000"/>
                </a:solidFill>
                <a:effectLst/>
                <a:latin typeface="宋体" panose="02010600030101010101" pitchFamily="2" charset="-122"/>
                <a:ea typeface="宋体" panose="02010600030101010101" pitchFamily="2" charset="-122"/>
              </a:rPr>
              <a:t>吴晓波 </a:t>
            </a:r>
            <a:endParaRPr lang="zh-CN" altLang="en-US" sz="2400" dirty="0">
              <a:latin typeface="宋体" panose="02010600030101010101" pitchFamily="2" charset="-122"/>
              <a:ea typeface="宋体" panose="02010600030101010101" pitchFamily="2" charset="-122"/>
            </a:endParaRPr>
          </a:p>
          <a:p>
            <a:endParaRPr lang="zh-CN" altLang="en-US" dirty="0"/>
          </a:p>
        </p:txBody>
      </p:sp>
      <p:sp>
        <p:nvSpPr>
          <p:cNvPr id="4" name="文本框 3">
            <a:extLst>
              <a:ext uri="{FF2B5EF4-FFF2-40B4-BE49-F238E27FC236}">
                <a16:creationId xmlns:a16="http://schemas.microsoft.com/office/drawing/2014/main" id="{AA19B93A-F8C7-F929-1C0C-6D8D68B93A33}"/>
              </a:ext>
            </a:extLst>
          </p:cNvPr>
          <p:cNvSpPr txBox="1"/>
          <p:nvPr/>
        </p:nvSpPr>
        <p:spPr>
          <a:xfrm>
            <a:off x="292608" y="539496"/>
            <a:ext cx="3419856" cy="461665"/>
          </a:xfrm>
          <a:prstGeom prst="rect">
            <a:avLst/>
          </a:prstGeom>
          <a:noFill/>
        </p:spPr>
        <p:txBody>
          <a:bodyPr wrap="square" rtlCol="0">
            <a:spAutoFit/>
          </a:bodyPr>
          <a:lstStyle/>
          <a:p>
            <a:r>
              <a:rPr lang="zh-CN" altLang="en-US" sz="2400" dirty="0">
                <a:solidFill>
                  <a:srgbClr val="000000"/>
                </a:solidFill>
                <a:effectLst/>
                <a:latin typeface="宋体" panose="02010600030101010101" pitchFamily="2" charset="-122"/>
                <a:ea typeface="宋体" panose="02010600030101010101" pitchFamily="2" charset="-122"/>
              </a:rPr>
              <a:t>导入案例 </a:t>
            </a:r>
            <a:endParaRPr lang="zh-CN" altLang="en-US" sz="2400" dirty="0">
              <a:latin typeface="宋体" panose="02010600030101010101" pitchFamily="2" charset="-122"/>
              <a:ea typeface="宋体" panose="02010600030101010101" pitchFamily="2" charset="-122"/>
            </a:endParaRPr>
          </a:p>
        </p:txBody>
      </p:sp>
      <p:sp>
        <p:nvSpPr>
          <p:cNvPr id="6" name="文本框 5">
            <a:extLst>
              <a:ext uri="{FF2B5EF4-FFF2-40B4-BE49-F238E27FC236}">
                <a16:creationId xmlns:a16="http://schemas.microsoft.com/office/drawing/2014/main" id="{9A9344BB-12F4-8F95-5F07-977E967BDCB9}"/>
              </a:ext>
            </a:extLst>
          </p:cNvPr>
          <p:cNvSpPr txBox="1"/>
          <p:nvPr/>
        </p:nvSpPr>
        <p:spPr>
          <a:xfrm>
            <a:off x="838200" y="4354758"/>
            <a:ext cx="10683240" cy="1436932"/>
          </a:xfrm>
          <a:prstGeom prst="rect">
            <a:avLst/>
          </a:prstGeom>
          <a:noFill/>
        </p:spPr>
        <p:txBody>
          <a:bodyPr wrap="square" rtlCol="0">
            <a:spAutoFit/>
          </a:bodyPr>
          <a:lstStyle/>
          <a:p>
            <a:pPr>
              <a:lnSpc>
                <a:spcPct val="200000"/>
              </a:lnSpc>
            </a:pPr>
            <a:r>
              <a:rPr lang="en-US" altLang="zh-CN" sz="2400" b="0" dirty="0">
                <a:solidFill>
                  <a:srgbClr val="000000"/>
                </a:solidFill>
                <a:effectLst/>
                <a:latin typeface="宋体" panose="02010600030101010101" pitchFamily="2" charset="-122"/>
                <a:ea typeface="宋体" panose="02010600030101010101" pitchFamily="2" charset="-122"/>
              </a:rPr>
              <a:t>1.</a:t>
            </a:r>
            <a:r>
              <a:rPr lang="zh-CN" altLang="en-US" sz="2400" b="0" dirty="0">
                <a:solidFill>
                  <a:srgbClr val="000000"/>
                </a:solidFill>
                <a:effectLst/>
                <a:latin typeface="宋体" panose="02010600030101010101" pitchFamily="2" charset="-122"/>
                <a:ea typeface="宋体" panose="02010600030101010101" pitchFamily="2" charset="-122"/>
              </a:rPr>
              <a:t>新中国成立前有哪些企业家实践活动</a:t>
            </a:r>
            <a:r>
              <a:rPr lang="en-US" altLang="zh-CN" sz="2400" b="0" dirty="0">
                <a:solidFill>
                  <a:srgbClr val="000000"/>
                </a:solidFill>
                <a:effectLst/>
                <a:latin typeface="宋体" panose="02010600030101010101" pitchFamily="2" charset="-122"/>
                <a:ea typeface="宋体" panose="02010600030101010101" pitchFamily="2" charset="-122"/>
              </a:rPr>
              <a:t>? </a:t>
            </a:r>
            <a:endParaRPr lang="zh-CN" altLang="en-US" sz="2400" dirty="0">
              <a:latin typeface="宋体" panose="02010600030101010101" pitchFamily="2" charset="-122"/>
              <a:ea typeface="宋体" panose="02010600030101010101" pitchFamily="2" charset="-122"/>
            </a:endParaRPr>
          </a:p>
          <a:p>
            <a:pPr>
              <a:lnSpc>
                <a:spcPct val="200000"/>
              </a:lnSpc>
            </a:pPr>
            <a:r>
              <a:rPr lang="en-US" altLang="zh-CN" sz="2400" b="0" dirty="0">
                <a:solidFill>
                  <a:srgbClr val="000000"/>
                </a:solidFill>
                <a:effectLst/>
                <a:latin typeface="宋体" panose="02010600030101010101" pitchFamily="2" charset="-122"/>
                <a:ea typeface="宋体" panose="02010600030101010101" pitchFamily="2" charset="-122"/>
              </a:rPr>
              <a:t>2.</a:t>
            </a:r>
            <a:r>
              <a:rPr lang="zh-CN" altLang="en-US" sz="2400" b="0" dirty="0">
                <a:solidFill>
                  <a:srgbClr val="000000"/>
                </a:solidFill>
                <a:effectLst/>
                <a:latin typeface="宋体" panose="02010600030101010101" pitchFamily="2" charset="-122"/>
                <a:ea typeface="宋体" panose="02010600030101010101" pitchFamily="2" charset="-122"/>
              </a:rPr>
              <a:t>新中国成立前的企业家实践活动对现代企业家精神有哪些影响</a:t>
            </a:r>
            <a:r>
              <a:rPr lang="en-US" altLang="zh-CN" sz="2400" b="0" dirty="0">
                <a:solidFill>
                  <a:srgbClr val="000000"/>
                </a:solidFill>
                <a:effectLst/>
                <a:latin typeface="宋体" panose="02010600030101010101" pitchFamily="2" charset="-122"/>
                <a:ea typeface="宋体" panose="02010600030101010101" pitchFamily="2" charset="-122"/>
              </a:rPr>
              <a:t>? </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539369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7DBED9-6DC1-42EE-0292-AE056E45B173}"/>
              </a:ext>
            </a:extLst>
          </p:cNvPr>
          <p:cNvSpPr>
            <a:spLocks noGrp="1"/>
          </p:cNvSpPr>
          <p:nvPr>
            <p:ph type="title"/>
          </p:nvPr>
        </p:nvSpPr>
        <p:spPr>
          <a:xfrm>
            <a:off x="838200" y="365125"/>
            <a:ext cx="10515600" cy="860171"/>
          </a:xfrm>
        </p:spPr>
        <p:txBody>
          <a:bodyPr/>
          <a:lstStyle/>
          <a:p>
            <a:r>
              <a:rPr lang="zh-CN" altLang="en-US" sz="1800" b="0" dirty="0">
                <a:solidFill>
                  <a:srgbClr val="000000"/>
                </a:solidFill>
                <a:effectLst/>
                <a:latin typeface="FZXBSK--GBK1-0"/>
              </a:rPr>
              <a:t>第一节</a:t>
            </a:r>
            <a:r>
              <a:rPr lang="zh-CN" altLang="en-US" sz="1800" b="0" dirty="0">
                <a:solidFill>
                  <a:srgbClr val="000000"/>
                </a:solidFill>
                <a:effectLst/>
                <a:latin typeface="E-BZ"/>
              </a:rPr>
              <a:t> </a:t>
            </a:r>
            <a:r>
              <a:rPr lang="zh-CN" altLang="en-US" sz="1800" b="0" dirty="0">
                <a:solidFill>
                  <a:srgbClr val="000000"/>
                </a:solidFill>
                <a:effectLst/>
                <a:latin typeface="FZXBSK--GBK1-0"/>
              </a:rPr>
              <a:t>先秦时期的企业家思想</a:t>
            </a:r>
            <a:endParaRPr lang="zh-CN" altLang="en-US" dirty="0"/>
          </a:p>
        </p:txBody>
      </p:sp>
      <p:sp>
        <p:nvSpPr>
          <p:cNvPr id="3" name="内容占位符 2">
            <a:extLst>
              <a:ext uri="{FF2B5EF4-FFF2-40B4-BE49-F238E27FC236}">
                <a16:creationId xmlns:a16="http://schemas.microsoft.com/office/drawing/2014/main" id="{53383CB4-0250-3038-F242-B833BCE8D4FC}"/>
              </a:ext>
            </a:extLst>
          </p:cNvPr>
          <p:cNvSpPr>
            <a:spLocks noGrp="1"/>
          </p:cNvSpPr>
          <p:nvPr>
            <p:ph idx="1"/>
          </p:nvPr>
        </p:nvSpPr>
        <p:spPr>
          <a:xfrm>
            <a:off x="838200" y="2615184"/>
            <a:ext cx="10515600" cy="4005071"/>
          </a:xfrm>
        </p:spPr>
        <p:txBody>
          <a:bodyPr>
            <a:normAutofit/>
          </a:bodyPr>
          <a:lstStyle/>
          <a:p>
            <a:pPr marL="0" indent="0">
              <a:buNone/>
            </a:pPr>
            <a:r>
              <a:rPr lang="zh-CN" altLang="en-US" sz="2000" b="0" dirty="0">
                <a:solidFill>
                  <a:srgbClr val="000000"/>
                </a:solidFill>
                <a:effectLst/>
                <a:latin typeface="宋体" panose="02010600030101010101" pitchFamily="2" charset="-122"/>
                <a:ea typeface="宋体" panose="02010600030101010101" pitchFamily="2" charset="-122"/>
              </a:rPr>
              <a:t>一、先秦时期企业家思想主要的来源</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dirty="0">
              <a:solidFill>
                <a:srgbClr val="000000"/>
              </a:solidFill>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（一）“知人”与“善任”</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管子</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形势解</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说</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善任之术莫若知命者。”</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左 传</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僖公二十一年</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有云</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善任者得命也。不善于任命者不得命也。”</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国语</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楚语 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说</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知命者</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唯人也</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善任者</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唯君也。君无知天命之理</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则不敢任命乎天</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君德不 修</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则不能任命乎人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君义不弘</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则不能任命乎人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是故必知命矣。”</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吕氏春秋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通识 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则认为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知事者必于知命有得。”</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韩诗外传</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也说</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知命者</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是故知难而进 </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不知命无所为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是故非知难而不畏也。”</a:t>
            </a:r>
            <a:endParaRPr lang="zh-CN" altLang="en-US" sz="2000" dirty="0">
              <a:latin typeface="宋体" panose="02010600030101010101" pitchFamily="2" charset="-122"/>
              <a:ea typeface="宋体" panose="02010600030101010101" pitchFamily="2" charset="-122"/>
            </a:endParaRPr>
          </a:p>
          <a:p>
            <a:pPr marL="0" indent="0">
              <a:buNone/>
            </a:pPr>
            <a:endParaRPr lang="en-US" altLang="zh-CN" sz="1800" b="0" dirty="0">
              <a:solidFill>
                <a:srgbClr val="000000"/>
              </a:solidFill>
              <a:effectLst/>
              <a:latin typeface="FZLTHK--GBK1-0"/>
            </a:endParaRPr>
          </a:p>
        </p:txBody>
      </p:sp>
      <p:sp>
        <p:nvSpPr>
          <p:cNvPr id="4" name="文本框 3">
            <a:extLst>
              <a:ext uri="{FF2B5EF4-FFF2-40B4-BE49-F238E27FC236}">
                <a16:creationId xmlns:a16="http://schemas.microsoft.com/office/drawing/2014/main" id="{3F2B7FB8-403A-D53B-8F5B-A3E41F2776B7}"/>
              </a:ext>
            </a:extLst>
          </p:cNvPr>
          <p:cNvSpPr txBox="1"/>
          <p:nvPr/>
        </p:nvSpPr>
        <p:spPr>
          <a:xfrm>
            <a:off x="838200" y="1448476"/>
            <a:ext cx="9805416" cy="943528"/>
          </a:xfrm>
          <a:prstGeom prst="rect">
            <a:avLst/>
          </a:prstGeom>
          <a:noFill/>
        </p:spPr>
        <p:txBody>
          <a:bodyPr wrap="square" rtlCol="0">
            <a:sp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先秦时期的企业家思想包括四个方面</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一是人与企业的关系以及人在社会中地位变化的规律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二是商人与生产活动</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三是商人行为准则与经营理念</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四是经济活动及其思想。</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64949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D97ADF6-FA67-EBF7-89F7-E3485BF2B8AD}"/>
              </a:ext>
            </a:extLst>
          </p:cNvPr>
          <p:cNvSpPr>
            <a:spLocks noGrp="1"/>
          </p:cNvSpPr>
          <p:nvPr>
            <p:ph idx="1"/>
          </p:nvPr>
        </p:nvSpPr>
        <p:spPr>
          <a:xfrm>
            <a:off x="838200" y="866274"/>
            <a:ext cx="10515600" cy="4841508"/>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（二）“知物”与“知天”</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孔子提出了“知物”的问题</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认为要掌握事物发展变化的规律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了解事物运行过程中的矛盾、冲突、变化和发展以及这些矛盾或冲突对人的行为所产生的影响、制约</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同时还要了解天人之道与谁相关的关系</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孔子尝为鲁将</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使于宋。宋之人弗告而反者</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天也。</a:t>
            </a:r>
            <a:endParaRPr lang="zh-CN" altLang="en-US" sz="2000" dirty="0">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（三）“商贾”与“儒者”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儒家认为企业家要有道德修养和人格情操</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要能够适应时势的变化</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要懂得经营之道</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并提出了培养、选拔具有良好道德修养和人格情操的人担任企业家职位或企业领导职务等要求。 </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207711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C310C4-261E-5169-627D-50368A253E3C}"/>
              </a:ext>
            </a:extLst>
          </p:cNvPr>
          <p:cNvSpPr>
            <a:spLocks noGrp="1"/>
          </p:cNvSpPr>
          <p:nvPr>
            <p:ph type="title"/>
          </p:nvPr>
        </p:nvSpPr>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二、先秦时期的企业管理思想内容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64134C6C-D5EF-80E0-A4CB-69BD2E0C095F}"/>
              </a:ext>
            </a:extLst>
          </p:cNvPr>
          <p:cNvSpPr>
            <a:spLocks noGrp="1"/>
          </p:cNvSpPr>
          <p:nvPr>
            <p:ph idx="1"/>
          </p:nvPr>
        </p:nvSpPr>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（一）儒家思想</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在企业管理方面</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儒家认为应树立正确的 经营观念</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建立完备的法人制度和严格的内部管理体系。儒家还认为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应该制定严格的劳动纪律制度与惩罚制度来保证规范的良好执行。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（二）道家思想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道家思想认为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企业经营与管理应该做到“无事无为”。</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对于企业来说</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这个原则同样适用</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无事无为”是指没有任何工作应该做或不应该做</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而“无事而为”就是指不要事事都去做。</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93530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23D1E4-18C3-60F9-82B7-A57141F1878F}"/>
              </a:ext>
            </a:extLst>
          </p:cNvPr>
          <p:cNvSpPr>
            <a:spLocks noGrp="1"/>
          </p:cNvSpPr>
          <p:nvPr>
            <p:ph type="title"/>
          </p:nvPr>
        </p:nvSpPr>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三、先秦时期的社会经济与企业家精神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3CB22F30-16AC-60F6-7794-BAF6877AF8A3}"/>
              </a:ext>
            </a:extLst>
          </p:cNvPr>
          <p:cNvSpPr>
            <a:spLocks noGrp="1"/>
          </p:cNvSpPr>
          <p:nvPr>
            <p:ph idx="1"/>
          </p:nvPr>
        </p:nvSpPr>
        <p:spPr>
          <a:xfrm>
            <a:off x="838200" y="1549667"/>
            <a:ext cx="10515600" cy="5043638"/>
          </a:xfrm>
        </p:spPr>
        <p:txBody>
          <a:bodyPr>
            <a:no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（一）先秦时期的社会背景</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在春秋战国时期</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各个诸侯国之间的矛盾十分尖锐</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这一矛盾主要是由利益分配不均引起的。从战国中期开始到秦统一中国之前这一段时期内</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商人成为社会 中最有权势的人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士农工商”四业之中都有商人的身影。比如</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在齐景公时期</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齐国就出现了以“重利”为特征的“小生产者”。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（二）政治经济政策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随着诸侯国之间在经济、政治上的相互竞争</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为了达到各自的既定目标</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各诸侯国官府都采取了相应措施来促进商业发展。比如</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商鞅变法废除了“井田制”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改为“封建地主阶段的土地国有制”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实行重农抑商的政策</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采取一系列鼓励发展农业生产的措施</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如奖励垦荒、兴修水利、劝课农桑等。</a:t>
            </a:r>
            <a:endParaRPr lang="en-US" altLang="zh-CN" sz="2000" b="0" dirty="0">
              <a:solidFill>
                <a:srgbClr val="000000"/>
              </a:solidFill>
              <a:effectLst/>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552917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9E06CA31-D792-3B2B-E373-FA1E6AB91267}"/>
              </a:ext>
            </a:extLst>
          </p:cNvPr>
          <p:cNvSpPr>
            <a:spLocks noGrp="1"/>
          </p:cNvSpPr>
          <p:nvPr>
            <p:ph idx="1"/>
          </p:nvPr>
        </p:nvSpPr>
        <p:spPr>
          <a:xfrm>
            <a:off x="838200" y="779646"/>
            <a:ext cx="10515600" cy="5397317"/>
          </a:xfrm>
        </p:spPr>
        <p:txBody>
          <a:bodyPr/>
          <a:lstStyle/>
          <a:p>
            <a:pPr marL="0" indent="0">
              <a:lnSpc>
                <a:spcPct val="150000"/>
              </a:lnSpc>
              <a:buNone/>
            </a:pPr>
            <a:r>
              <a:rPr lang="zh-CN" altLang="en-US" sz="2400" b="0" dirty="0">
                <a:solidFill>
                  <a:srgbClr val="000000"/>
                </a:solidFill>
                <a:effectLst/>
                <a:latin typeface="宋体" panose="02010600030101010101" pitchFamily="2" charset="-122"/>
                <a:ea typeface="宋体" panose="02010600030101010101" pitchFamily="2" charset="-122"/>
              </a:rPr>
              <a:t>（三）先秦时期对企业家思想的影响</a:t>
            </a:r>
            <a:endParaRPr lang="en-US" altLang="zh-CN" sz="24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在战国时期</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人们将商业与国家发展紧密联系起来</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提出了“修君之政</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使民以时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修民之政</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使民以业”的观点</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强调了以经济建设为中心推动国家发展的重要性。</a:t>
            </a:r>
            <a:endParaRPr lang="zh-CN" altLang="en-US" sz="2000" dirty="0">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在经济方面</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由于生产力水平低下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人们需要通过自身努力来 获取更多的收益以维持生计</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因此国家发展商业以促进社会经济的发展和改善人民的生活。在社会政治方面</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私有制的实行和商业活动的繁荣使得政府开始对商业进行管理和规范。</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646881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0F188D-08D9-B69C-D864-557C1B74EDFC}"/>
              </a:ext>
            </a:extLst>
          </p:cNvPr>
          <p:cNvSpPr>
            <a:spLocks noGrp="1"/>
          </p:cNvSpPr>
          <p:nvPr>
            <p:ph type="title"/>
          </p:nvPr>
        </p:nvSpPr>
        <p:spPr/>
        <p:txBody>
          <a:bodyPr>
            <a:normAutofit/>
          </a:bodyPr>
          <a:lstStyle/>
          <a:p>
            <a:r>
              <a:rPr lang="zh-CN" altLang="en-US" sz="2400" b="0" dirty="0">
                <a:solidFill>
                  <a:srgbClr val="000000"/>
                </a:solidFill>
                <a:effectLst/>
                <a:latin typeface="FZXBSK--GBK1-0"/>
              </a:rPr>
              <a:t>第二节</a:t>
            </a:r>
            <a:r>
              <a:rPr lang="zh-CN" altLang="en-US" sz="2400" b="0" dirty="0">
                <a:solidFill>
                  <a:srgbClr val="000000"/>
                </a:solidFill>
                <a:effectLst/>
                <a:latin typeface="E-BZ"/>
              </a:rPr>
              <a:t> </a:t>
            </a:r>
            <a:r>
              <a:rPr lang="zh-CN" altLang="en-US" sz="2400" b="0" dirty="0">
                <a:solidFill>
                  <a:srgbClr val="000000"/>
                </a:solidFill>
                <a:effectLst/>
                <a:latin typeface="FZXBSK--GBK1-0"/>
              </a:rPr>
              <a:t>唐宋时期的企业家思想</a:t>
            </a:r>
            <a:endParaRPr lang="zh-CN" altLang="en-US" sz="2400" dirty="0"/>
          </a:p>
        </p:txBody>
      </p:sp>
      <p:sp>
        <p:nvSpPr>
          <p:cNvPr id="3" name="内容占位符 2">
            <a:extLst>
              <a:ext uri="{FF2B5EF4-FFF2-40B4-BE49-F238E27FC236}">
                <a16:creationId xmlns:a16="http://schemas.microsoft.com/office/drawing/2014/main" id="{A42EE537-A6E7-0C54-59A9-9209AF356EF0}"/>
              </a:ext>
            </a:extLst>
          </p:cNvPr>
          <p:cNvSpPr>
            <a:spLocks noGrp="1"/>
          </p:cNvSpPr>
          <p:nvPr>
            <p:ph idx="1"/>
          </p:nvPr>
        </p:nvSpPr>
        <p:spPr/>
        <p:txBody>
          <a:bodyPr>
            <a:normAutofit lnSpcReduction="10000"/>
          </a:bodyPr>
          <a:lstStyle/>
          <a:p>
            <a:pPr marL="0" indent="0">
              <a:buNone/>
            </a:pPr>
            <a:r>
              <a:rPr lang="zh-CN" altLang="en-US" sz="2000" b="0" spc="150" dirty="0">
                <a:solidFill>
                  <a:srgbClr val="000000"/>
                </a:solidFill>
                <a:effectLst/>
                <a:latin typeface="宋体" panose="02010600030101010101" pitchFamily="2" charset="-122"/>
                <a:ea typeface="宋体" panose="02010600030101010101" pitchFamily="2" charset="-122"/>
              </a:rPr>
              <a:t>一、唐宋时期形成了独特的企业经营思想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r>
              <a:rPr lang="zh-CN" altLang="en-US" sz="2000" b="0" spc="150" dirty="0">
                <a:solidFill>
                  <a:srgbClr val="000000"/>
                </a:solidFill>
                <a:effectLst/>
                <a:latin typeface="宋体" panose="02010600030101010101" pitchFamily="2" charset="-122"/>
                <a:ea typeface="宋体" panose="02010600030101010101" pitchFamily="2" charset="-122"/>
              </a:rPr>
              <a:t>（一）重商思想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r>
              <a:rPr lang="zh-CN" altLang="en-US" sz="2000" b="0" spc="150" dirty="0">
                <a:solidFill>
                  <a:srgbClr val="000000"/>
                </a:solidFill>
                <a:effectLst/>
                <a:latin typeface="宋体" panose="02010600030101010101" pitchFamily="2" charset="-122"/>
                <a:ea typeface="宋体" panose="02010600030101010101" pitchFamily="2" charset="-122"/>
              </a:rPr>
              <a:t>（二）“以商为本”思想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r>
              <a:rPr lang="zh-CN" altLang="en-US" sz="2000" b="0" spc="150" dirty="0">
                <a:solidFill>
                  <a:srgbClr val="000000"/>
                </a:solidFill>
                <a:effectLst/>
                <a:latin typeface="宋体" panose="02010600030101010101" pitchFamily="2" charset="-122"/>
                <a:ea typeface="宋体" panose="02010600030101010101" pitchFamily="2" charset="-122"/>
              </a:rPr>
              <a:t>（三）注重实业教育</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r>
              <a:rPr lang="zh-CN" altLang="en-US" sz="2000" b="0" spc="150" dirty="0">
                <a:solidFill>
                  <a:srgbClr val="000000"/>
                </a:solidFill>
                <a:effectLst/>
                <a:latin typeface="宋体" panose="02010600030101010101" pitchFamily="2" charset="-122"/>
                <a:ea typeface="宋体" panose="02010600030101010101" pitchFamily="2" charset="-122"/>
              </a:rPr>
              <a:t>（四）主张“兼通” </a:t>
            </a: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000" b="0" spc="150" dirty="0">
              <a:solidFill>
                <a:srgbClr val="000000"/>
              </a:solidFill>
              <a:effectLst/>
              <a:latin typeface="宋体" panose="02010600030101010101" pitchFamily="2" charset="-122"/>
              <a:ea typeface="宋体" panose="02010600030101010101" pitchFamily="2" charset="-122"/>
            </a:endParaRPr>
          </a:p>
          <a:p>
            <a:pPr marL="0" indent="0">
              <a:buNone/>
            </a:pPr>
            <a:r>
              <a:rPr lang="zh-CN" altLang="en-US" sz="2000" b="0" spc="150" dirty="0">
                <a:solidFill>
                  <a:srgbClr val="000000"/>
                </a:solidFill>
                <a:effectLst/>
                <a:latin typeface="宋体" panose="02010600030101010101" pitchFamily="2" charset="-122"/>
                <a:ea typeface="宋体" panose="02010600030101010101" pitchFamily="2" charset="-122"/>
              </a:rPr>
              <a:t>（五）重视民族工商业 </a:t>
            </a:r>
            <a:endParaRPr lang="en-US" altLang="zh-CN" sz="2000" b="0" spc="150" dirty="0">
              <a:solidFill>
                <a:srgbClr val="000000"/>
              </a:solidFill>
              <a:effectLst/>
              <a:latin typeface="宋体" panose="02010600030101010101" pitchFamily="2" charset="-122"/>
              <a:ea typeface="宋体" panose="02010600030101010101" pitchFamily="2" charset="-122"/>
            </a:endParaRPr>
          </a:p>
        </p:txBody>
      </p:sp>
      <p:pic>
        <p:nvPicPr>
          <p:cNvPr id="5" name="图片 4">
            <a:extLst>
              <a:ext uri="{FF2B5EF4-FFF2-40B4-BE49-F238E27FC236}">
                <a16:creationId xmlns:a16="http://schemas.microsoft.com/office/drawing/2014/main" id="{DFF9385B-9071-0901-DAE7-3B97F800EC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8909" y="817512"/>
            <a:ext cx="4728943" cy="505389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06012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D3B96A-B781-E6BE-5869-E833B2668F2B}"/>
              </a:ext>
            </a:extLst>
          </p:cNvPr>
          <p:cNvSpPr>
            <a:spLocks noGrp="1"/>
          </p:cNvSpPr>
          <p:nvPr>
            <p:ph type="title"/>
          </p:nvPr>
        </p:nvSpPr>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二、唐宋时期是我国古代企业家精神形成的重要时期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67350C62-2C04-0552-912C-2C8B177E43EA}"/>
              </a:ext>
            </a:extLst>
          </p:cNvPr>
          <p:cNvSpPr>
            <a:spLocks noGrp="1"/>
          </p:cNvSpPr>
          <p:nvPr>
            <p:ph idx="1"/>
          </p:nvPr>
        </p:nvSpPr>
        <p:spPr>
          <a:xfrm>
            <a:off x="1049154" y="1690688"/>
            <a:ext cx="10304646" cy="4802187"/>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（一）重商精神 </a:t>
            </a:r>
            <a:endParaRPr lang="en-US" altLang="zh-CN"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 “重商”思想是中国传统商业文化的主要内容</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也是中国商业发展史上一个重要的特征。</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（二）工商并举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唐宋时期</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商业与农业和手工业之间相互依存、相互促进、相互制约</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呈现出一 种“工商并举”的态势。</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（三）商人意识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企业家精神与经营活动相结合的特征</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必然要求商人具有强烈的企业家意识。</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109088943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TotalTime>
  <Words>1627</Words>
  <Application>Microsoft Office PowerPoint</Application>
  <PresentationFormat>宽屏</PresentationFormat>
  <Paragraphs>105</Paragraphs>
  <Slides>15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15</vt:i4>
      </vt:variant>
    </vt:vector>
  </HeadingPairs>
  <TitlesOfParts>
    <vt:vector size="23" baseType="lpstr">
      <vt:lpstr>E-BZ</vt:lpstr>
      <vt:lpstr>FZLTHK--GBK1-0</vt:lpstr>
      <vt:lpstr>FZXBSK--GBK1-0</vt:lpstr>
      <vt:lpstr>等线</vt:lpstr>
      <vt:lpstr>等线 Light</vt:lpstr>
      <vt:lpstr>宋体</vt:lpstr>
      <vt:lpstr>Arial</vt:lpstr>
      <vt:lpstr>Office 主题​​</vt:lpstr>
      <vt:lpstr>PowerPoint 演示文稿</vt:lpstr>
      <vt:lpstr>PowerPoint 演示文稿</vt:lpstr>
      <vt:lpstr>第一节 先秦时期的企业家思想</vt:lpstr>
      <vt:lpstr>PowerPoint 演示文稿</vt:lpstr>
      <vt:lpstr>二、先秦时期的企业管理思想内容 </vt:lpstr>
      <vt:lpstr>三、先秦时期的社会经济与企业家精神 </vt:lpstr>
      <vt:lpstr>PowerPoint 演示文稿</vt:lpstr>
      <vt:lpstr>第二节 唐宋时期的企业家思想</vt:lpstr>
      <vt:lpstr>二、唐宋时期是我国古代企业家精神形成的重要时期 </vt:lpstr>
      <vt:lpstr>PowerPoint 演示文稿</vt:lpstr>
      <vt:lpstr>第三节 明清时期的企业家实践</vt:lpstr>
      <vt:lpstr>二、企业家的民族意识  </vt:lpstr>
      <vt:lpstr>三、企业家的社会意识 </vt:lpstr>
      <vt:lpstr>第四节 晚清及民国时期的企业家理论与实践 </vt:lpstr>
      <vt:lpstr>PowerPoint 演示文稿</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金玲 王</dc:creator>
  <cp:lastModifiedBy>金玲 王</cp:lastModifiedBy>
  <cp:revision>9</cp:revision>
  <dcterms:created xsi:type="dcterms:W3CDTF">2024-11-21T07:19:50Z</dcterms:created>
  <dcterms:modified xsi:type="dcterms:W3CDTF">2024-12-12T07:59:37Z</dcterms:modified>
</cp:coreProperties>
</file>