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72" r:id="rId2"/>
    <p:sldId id="411" r:id="rId3"/>
    <p:sldId id="473" r:id="rId4"/>
    <p:sldId id="412" r:id="rId5"/>
    <p:sldId id="413" r:id="rId6"/>
    <p:sldId id="414" r:id="rId7"/>
    <p:sldId id="430" r:id="rId8"/>
    <p:sldId id="431" r:id="rId9"/>
    <p:sldId id="432" r:id="rId10"/>
    <p:sldId id="415" r:id="rId11"/>
    <p:sldId id="437" r:id="rId12"/>
    <p:sldId id="438" r:id="rId13"/>
    <p:sldId id="439" r:id="rId14"/>
    <p:sldId id="440" r:id="rId15"/>
    <p:sldId id="416" r:id="rId16"/>
    <p:sldId id="417" r:id="rId17"/>
    <p:sldId id="441" r:id="rId18"/>
    <p:sldId id="442" r:id="rId19"/>
    <p:sldId id="443" r:id="rId20"/>
    <p:sldId id="418" r:id="rId21"/>
    <p:sldId id="444" r:id="rId22"/>
    <p:sldId id="445" r:id="rId23"/>
    <p:sldId id="446" r:id="rId24"/>
    <p:sldId id="447" r:id="rId25"/>
    <p:sldId id="419" r:id="rId26"/>
    <p:sldId id="448" r:id="rId27"/>
    <p:sldId id="449" r:id="rId28"/>
    <p:sldId id="450" r:id="rId29"/>
    <p:sldId id="420" r:id="rId30"/>
    <p:sldId id="451" r:id="rId31"/>
    <p:sldId id="452" r:id="rId32"/>
    <p:sldId id="453" r:id="rId33"/>
    <p:sldId id="421" r:id="rId34"/>
    <p:sldId id="422" r:id="rId35"/>
    <p:sldId id="454" r:id="rId36"/>
    <p:sldId id="455" r:id="rId37"/>
    <p:sldId id="423" r:id="rId38"/>
    <p:sldId id="456" r:id="rId39"/>
    <p:sldId id="457" r:id="rId40"/>
    <p:sldId id="424" r:id="rId41"/>
    <p:sldId id="425" r:id="rId42"/>
    <p:sldId id="426" r:id="rId43"/>
    <p:sldId id="427" r:id="rId44"/>
    <p:sldId id="428" r:id="rId45"/>
    <p:sldId id="429" r:id="rId46"/>
    <p:sldId id="517" r:id="rId47"/>
    <p:sldId id="518" r:id="rId48"/>
    <p:sldId id="519" r:id="rId49"/>
    <p:sldId id="520" r:id="rId50"/>
    <p:sldId id="521" r:id="rId51"/>
    <p:sldId id="522" r:id="rId52"/>
    <p:sldId id="523" r:id="rId53"/>
    <p:sldId id="524" r:id="rId54"/>
    <p:sldId id="525"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6" d="100"/>
          <a:sy n="76" d="100"/>
        </p:scale>
        <p:origin x="624" y="90"/>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12189884"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sz="2400"/>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sz="2400"/>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sz="2400"/>
              </a:p>
            </p:txBody>
          </p:sp>
        </p:grpSp>
      </p:grpSp>
      <p:sp>
        <p:nvSpPr>
          <p:cNvPr id="3100" name="Rectangle 28"/>
          <p:cNvSpPr>
            <a:spLocks noGrp="1" noChangeArrowheads="1"/>
          </p:cNvSpPr>
          <p:nvPr>
            <p:ph type="ctrTitle" sz="quarter"/>
          </p:nvPr>
        </p:nvSpPr>
        <p:spPr>
          <a:xfrm>
            <a:off x="914400" y="2286000"/>
            <a:ext cx="103632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743200" y="4114800"/>
            <a:ext cx="85344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914400" y="6248400"/>
            <a:ext cx="2540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4165600" y="6248400"/>
            <a:ext cx="38608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8737600" y="6248400"/>
            <a:ext cx="2540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914400" y="1981200"/>
            <a:ext cx="508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981200"/>
            <a:ext cx="508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317" y="2505075"/>
            <a:ext cx="5158316"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5"/>
            <a:ext cx="617220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914400" y="117475"/>
            <a:ext cx="11275484"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914400" y="609600"/>
            <a:ext cx="103632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914400" y="1981200"/>
            <a:ext cx="103632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txBox="1">
            <a:spLocks noGrp="1"/>
          </p:cNvSpPr>
          <p:nvPr>
            <p:ph type="dt" sz="quarter" idx="2"/>
          </p:nvPr>
        </p:nvSpPr>
        <p:spPr>
          <a:ln w="12700"/>
        </p:spPr>
        <p:txBody>
          <a:bodyPr/>
          <a:lstStyle/>
          <a:p>
            <a:pPr marL="0" indent="0" eaLnBrk="1" hangingPunct="1">
              <a:spcBef>
                <a:spcPct val="50000"/>
              </a:spcBef>
              <a:buNone/>
            </a:pPr>
            <a:fld id="{BB962C8B-B14F-4D97-AF65-F5344CB8AC3E}" type="datetime1">
              <a:rPr kumimoji="1" lang="zh-CN" altLang="en-US" sz="1400" kern="1200" dirty="0">
                <a:solidFill>
                  <a:srgbClr val="FFFFFF"/>
                </a:solidFill>
                <a:latin typeface="+mn-lt"/>
                <a:ea typeface="+mn-ea"/>
                <a:cs typeface="+mn-cs"/>
              </a:rPr>
              <a:t>2021/6/1</a:t>
            </a:fld>
            <a:endParaRPr kumimoji="1" lang="zh-CN" altLang="en-US" sz="1400" kern="1200" dirty="0">
              <a:solidFill>
                <a:srgbClr val="FFFFFF"/>
              </a:solidFill>
              <a:latin typeface="+mn-lt"/>
              <a:ea typeface="+mn-ea"/>
              <a:cs typeface="+mn-cs"/>
            </a:endParaRPr>
          </a:p>
        </p:txBody>
      </p:sp>
      <p:sp>
        <p:nvSpPr>
          <p:cNvPr id="5123" name="Rectangle 32"/>
          <p:cNvSpPr txBox="1">
            <a:spLocks noGrp="1"/>
          </p:cNvSpPr>
          <p:nvPr>
            <p:ph type="sldNum" sz="quarter" idx="4"/>
          </p:nvPr>
        </p:nvSpPr>
        <p:spPr>
          <a:ln w="12700"/>
        </p:spPr>
        <p:txBody>
          <a:bodyPr/>
          <a:lstStyle/>
          <a:p>
            <a:pPr marL="0" indent="0" algn="r" eaLnBrk="1" hangingPunct="1">
              <a:spcBef>
                <a:spcPct val="50000"/>
              </a:spcBef>
              <a:buNone/>
            </a:pPr>
            <a:fld id="{9A0DB2DC-4C9A-4742-B13C-FB6460FD3503}" type="slidenum">
              <a:rPr lang="zh-CN" altLang="en-US" sz="1400" dirty="0">
                <a:solidFill>
                  <a:srgbClr val="FFFFFF"/>
                </a:solidFill>
              </a:rPr>
              <a:t>1</a:t>
            </a:fld>
            <a:endParaRPr lang="zh-CN" altLang="en-US" sz="1400" dirty="0">
              <a:solidFill>
                <a:srgbClr val="FFFFFF"/>
              </a:solidFill>
            </a:endParaRPr>
          </a:p>
        </p:txBody>
      </p:sp>
      <p:sp>
        <p:nvSpPr>
          <p:cNvPr id="5124" name="Rectangle 2"/>
          <p:cNvSpPr>
            <a:spLocks noGrp="1"/>
          </p:cNvSpPr>
          <p:nvPr>
            <p:ph type="ctrTitle" sz="quarter"/>
          </p:nvPr>
        </p:nvSpPr>
        <p:spPr>
          <a:xfrm>
            <a:off x="2209800" y="1196975"/>
            <a:ext cx="7772400" cy="2460625"/>
          </a:xfrm>
        </p:spPr>
        <p:txBody>
          <a:bodyPr vert="horz" wrap="square" lIns="92075" tIns="46038" rIns="92075" bIns="46038" anchor="ctr" anchorCtr="0"/>
          <a:lstStyle/>
          <a:p>
            <a:pPr eaLnBrk="1" hangingPunct="1">
              <a:buClrTx/>
              <a:buSzTx/>
              <a:buFontTx/>
            </a:pPr>
            <a:r>
              <a:rPr kumimoji="1" lang="zh-CN" altLang="en-US" sz="48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48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3581400" y="4149725"/>
            <a:ext cx="6400800" cy="1752600"/>
          </a:xfrm>
        </p:spPr>
        <p:txBody>
          <a:bodyPr vert="horz" wrap="square" lIns="92075" tIns="46038" rIns="92075" bIns="46038" anchor="t" anchorCtr="0"/>
          <a:lstStyle/>
          <a:p>
            <a:pPr eaLnBrk="1" hangingPunct="1">
              <a:buClrTx/>
              <a:buSzTx/>
            </a:pPr>
            <a:endParaRPr kumimoji="1" lang="en-US" altLang="zh-CN" b="1" kern="1200" dirty="0">
              <a:latin typeface="+mn-lt"/>
              <a:ea typeface="楷体_GB2312" pitchFamily="49" charset="-122"/>
              <a:cs typeface="+mn-cs"/>
            </a:endParaRPr>
          </a:p>
          <a:p>
            <a:pPr eaLnBrk="1" hangingPunct="1">
              <a:buClrTx/>
              <a:buSzTx/>
            </a:pPr>
            <a:r>
              <a:rPr kumimoji="1" lang="zh-CN" altLang="en-US" b="1" kern="1200" dirty="0">
                <a:latin typeface="+mn-lt"/>
                <a:ea typeface="楷体_GB2312" pitchFamily="49" charset="-122"/>
                <a:cs typeface="+mn-cs"/>
              </a:rPr>
              <a:t>上海财经大学出版社</a:t>
            </a:r>
          </a:p>
          <a:p>
            <a:pPr eaLnBrk="1" hangingPunct="1">
              <a:buClrTx/>
              <a:buSzTx/>
            </a:pPr>
            <a:endParaRPr kumimoji="1" lang="zh-CN" altLang="en-US"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（三）我国健全现代企业制度的基本要求</a:t>
            </a:r>
          </a:p>
        </p:txBody>
      </p:sp>
      <p:sp>
        <p:nvSpPr>
          <p:cNvPr id="3" name="内容占位符 2"/>
          <p:cNvSpPr>
            <a:spLocks noGrp="1"/>
          </p:cNvSpPr>
          <p:nvPr>
            <p:ph idx="1"/>
          </p:nvPr>
        </p:nvSpPr>
        <p:spPr/>
        <p:txBody>
          <a:bodyPr/>
          <a:lstStyle/>
          <a:p>
            <a:pPr>
              <a:lnSpc>
                <a:spcPct val="150000"/>
              </a:lnSpc>
            </a:pPr>
            <a:r>
              <a:rPr lang="zh-CN" altLang="en-US" b="1" dirty="0"/>
              <a:t>1、产权清晰；</a:t>
            </a:r>
          </a:p>
          <a:p>
            <a:pPr>
              <a:lnSpc>
                <a:spcPct val="150000"/>
              </a:lnSpc>
            </a:pPr>
            <a:r>
              <a:rPr lang="zh-CN" altLang="en-US" b="1" dirty="0"/>
              <a:t>2、权责明确；</a:t>
            </a:r>
          </a:p>
          <a:p>
            <a:pPr>
              <a:lnSpc>
                <a:spcPct val="150000"/>
              </a:lnSpc>
            </a:pPr>
            <a:r>
              <a:rPr lang="zh-CN" altLang="en-US" b="1" dirty="0"/>
              <a:t>3、政企分开；</a:t>
            </a:r>
          </a:p>
          <a:p>
            <a:pPr>
              <a:lnSpc>
                <a:spcPct val="150000"/>
              </a:lnSpc>
            </a:pPr>
            <a:r>
              <a:rPr lang="zh-CN" altLang="en-US" b="1" dirty="0"/>
              <a:t>4、管理科学。</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1、产权清晰</a:t>
            </a:r>
          </a:p>
        </p:txBody>
      </p:sp>
      <p:sp>
        <p:nvSpPr>
          <p:cNvPr id="3" name="内容占位符 2"/>
          <p:cNvSpPr>
            <a:spLocks noGrp="1"/>
          </p:cNvSpPr>
          <p:nvPr>
            <p:ph idx="1"/>
          </p:nvPr>
        </p:nvSpPr>
        <p:spPr/>
        <p:txBody>
          <a:bodyPr/>
          <a:lstStyle/>
          <a:p>
            <a:pPr indent="304800" algn="just"/>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产权清晰是公有企业改革的基本要求。这种清晰主要表现为：一是主体清晰，即要有特定的机构代表国家或集体行使法人财产的权利；二是结构清晰，即多元化的投资主体依其投资的比例享有相应的责任和利益；三是关系清晰，即资产的归属、权益的享用等要清晰，要弄清公有资产在实物、价值、权利上的边界；四是作用清晰，即投资者要按其投资的比例规范运行，充分发挥其对公司监督与激励的作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2、权责明确</a:t>
            </a:r>
          </a:p>
        </p:txBody>
      </p:sp>
      <p:sp>
        <p:nvSpPr>
          <p:cNvPr id="3" name="内容占位符 2"/>
          <p:cNvSpPr>
            <a:spLocks noGrp="1"/>
          </p:cNvSpPr>
          <p:nvPr>
            <p:ph idx="1"/>
          </p:nvPr>
        </p:nvSpPr>
        <p:spPr/>
        <p:txBody>
          <a:bodyPr/>
          <a:lstStyle/>
          <a:p>
            <a:r>
              <a:rPr lang="zh-CN" altLang="en-US" dirty="0"/>
              <a:t>        一是权利明确。</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所有者按其出资额享有资产受益、重大决策和选择管理者的权利，企业破产时则对债务承担相应的有限责任。</a:t>
            </a:r>
            <a:endParaRPr lang="zh-CN" altLang="en-US" dirty="0"/>
          </a:p>
          <a:p>
            <a:r>
              <a:rPr lang="zh-CN" altLang="en-US" dirty="0"/>
              <a:t>        二是责任明确。</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权责明确意味着，除了明确界定所有者、经营者、劳动者及其他利益相关者的权利和责任外，还必须使权利和责任相对应或相平衡。</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3、政企分开</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政企分开是我国建立现代企业制度的前提。政企不分是原有体制的特点和弊端，政企分开就是将政府的行政管理职能与企业的经营管理职能分开。也就是政府将经营管理的职能还给企业（“放权让利”、“扩大企业自主权”等），而企业则将原来承担的住房、医疗、养老等职能还给政府和社会。</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4、管理科学</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管理科学就是要采取科学的制度和手段，取得更高的管理效益。严格来讲，管理科学包括人事管理、质量管理、生产管理、经营管理、研发管理等的科学化，是对一切大中企业的共同要求。我国将其纳入现代企业制度范畴，反映出不少企业存在“重技术轻管理”的不良倾向。</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7100" y="609600"/>
            <a:ext cx="11040745" cy="1143000"/>
          </a:xfrm>
        </p:spPr>
        <p:txBody>
          <a:bodyPr/>
          <a:lstStyle/>
          <a:p>
            <a:r>
              <a:rPr lang="zh-CN" altLang="en-US" b="1"/>
              <a:t>二、 股份制成为公有制的主要实现形式</a:t>
            </a:r>
          </a:p>
        </p:txBody>
      </p:sp>
      <p:sp>
        <p:nvSpPr>
          <p:cNvPr id="3" name="内容占位符 2"/>
          <p:cNvSpPr>
            <a:spLocks noGrp="1"/>
          </p:cNvSpPr>
          <p:nvPr>
            <p:ph idx="1"/>
          </p:nvPr>
        </p:nvSpPr>
        <p:spPr/>
        <p:txBody>
          <a:bodyPr/>
          <a:lstStyle/>
          <a:p>
            <a:pPr>
              <a:lnSpc>
                <a:spcPct val="150000"/>
              </a:lnSpc>
            </a:pPr>
            <a:r>
              <a:rPr lang="zh-CN" altLang="en-US" b="1" dirty="0"/>
              <a:t>（一）我国推行股份制的进程；</a:t>
            </a:r>
          </a:p>
          <a:p>
            <a:pPr>
              <a:lnSpc>
                <a:spcPct val="150000"/>
              </a:lnSpc>
            </a:pPr>
            <a:r>
              <a:rPr lang="zh-CN" altLang="en-US" b="1" dirty="0"/>
              <a:t>（二）用股份制改造公有企业的必要性；</a:t>
            </a:r>
          </a:p>
          <a:p>
            <a:pPr>
              <a:lnSpc>
                <a:spcPct val="150000"/>
              </a:lnSpc>
            </a:pPr>
            <a:r>
              <a:rPr lang="zh-CN" altLang="en-US" b="1" dirty="0"/>
              <a:t>（三）公有企业在股份制改造中的问题；</a:t>
            </a:r>
          </a:p>
          <a:p>
            <a:pPr>
              <a:lnSpc>
                <a:spcPct val="150000"/>
              </a:lnSpc>
            </a:pPr>
            <a:r>
              <a:rPr lang="zh-CN" altLang="en-US" b="1" dirty="0"/>
              <a:t>（四）公有经济股份制的规范化。</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（一）我国推行股份制的进程</a:t>
            </a:r>
          </a:p>
        </p:txBody>
      </p:sp>
      <p:sp>
        <p:nvSpPr>
          <p:cNvPr id="3" name="内容占位符 2"/>
          <p:cNvSpPr>
            <a:spLocks noGrp="1"/>
          </p:cNvSpPr>
          <p:nvPr>
            <p:ph idx="1"/>
          </p:nvPr>
        </p:nvSpPr>
        <p:spPr/>
        <p:txBody>
          <a:bodyPr/>
          <a:lstStyle/>
          <a:p>
            <a:pPr>
              <a:lnSpc>
                <a:spcPct val="150000"/>
              </a:lnSpc>
            </a:pPr>
            <a:r>
              <a:rPr lang="zh-CN" altLang="en-US" b="1" dirty="0"/>
              <a:t>1、正确认识股份制及其适用范围</a:t>
            </a:r>
          </a:p>
          <a:p>
            <a:pPr>
              <a:lnSpc>
                <a:spcPct val="150000"/>
              </a:lnSpc>
            </a:pPr>
            <a:r>
              <a:rPr lang="zh-CN" altLang="en-US" b="1" dirty="0"/>
              <a:t>2、国企改革显现股份制的优越性</a:t>
            </a:r>
          </a:p>
          <a:p>
            <a:pPr>
              <a:lnSpc>
                <a:spcPct val="150000"/>
              </a:lnSpc>
            </a:pPr>
            <a:r>
              <a:rPr lang="zh-CN" altLang="en-US" b="1" dirty="0"/>
              <a:t>3、股份制成为公有制的主要实现形式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1、正确认识股份制及其适用范围</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过去，人们总是把股份制与私有制相联系，而与公有制相对立。产生这一错误的根源在于，把股份制这种企业的经营管理制度与资本主义的基本经济制度划了等号。其实，企业的经营管理制度与社会的基本经济制度是两个不同层次的范畴，股份制是体现经营管理的具体制度，而基本经济制度则是体现生产关系的根本制度，二者不能等同。</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2、国企改革显现股份制的优越性</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党的十四大报告指出：“股份制有利于政企分开、转换企业经营机制和积聚社会资金，要积极试点，总结经验，抓紧制定和落实有关法规，使之有秩序地健康发展。”这就为国有企业的股份制改革创造了有利条件。</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实践是检验真理的唯一标准，股份制试点给国有企业带来的效益证明，股份制确实有其无法替代的优越性，它促进了国有企业经营机制转换和经济活力增强。</a:t>
            </a:r>
            <a:endParaRPr lang="zh-CN" altLang="zh-CN" kern="100" dirty="0">
              <a:effectLst/>
              <a:latin typeface="Times New Roman" panose="02020603050405020304" pitchFamily="18" charset="0"/>
              <a:ea typeface="宋体" panose="02010600030101010101" pitchFamily="2" charset="-122"/>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3、股份制成为公有制的主要实现形式</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党的十五大以来，股份制已逐渐成为公有制的主要实现形式。党的十九大进一步明确提出：“要完善各类国有资产管理体制，改革国有资本授权经营体制，加快国有经济布局优化、结构调整、战略性重组，促进国有资产保值增值。”这就为深化国有股份制企业的发展指明了前进方向。</a:t>
            </a:r>
            <a:r>
              <a:rPr lang="zh-CN" altLang="zh-CN" dirty="0">
                <a:effectLst/>
              </a:rPr>
              <a:t> </a:t>
            </a:r>
            <a:endParaRPr lang="zh-CN" altLang="zh-CN" kern="100" dirty="0">
              <a:effectLst/>
              <a:latin typeface="Times New Roman" panose="02020603050405020304" pitchFamily="18" charset="0"/>
              <a:ea typeface="宋体" panose="02010600030101010101" pitchFamily="2" charset="-122"/>
            </a:endParaRPr>
          </a:p>
          <a:p>
            <a:r>
              <a:rPr lang="en-US" altLang="zh-CN" kern="100" dirty="0">
                <a:effectLst/>
                <a:latin typeface="Times New Roman" panose="02020603050405020304" pitchFamily="18" charset="0"/>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第八章 企业公有制与股份制</a:t>
            </a:r>
          </a:p>
        </p:txBody>
      </p:sp>
      <p:sp>
        <p:nvSpPr>
          <p:cNvPr id="3" name="内容占位符 2"/>
          <p:cNvSpPr>
            <a:spLocks noGrp="1"/>
          </p:cNvSpPr>
          <p:nvPr>
            <p:ph idx="1"/>
          </p:nvPr>
        </p:nvSpPr>
        <p:spPr/>
        <p:txBody>
          <a:bodyPr/>
          <a:lstStyle/>
          <a:p>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现代企业制度是大生产和市场经济条件下，企业经营管理的基本形式。我国引入现代企业制度的时间不长，但已走过了研讨、模仿、反思到完善的曲折历程。改革开放以来，不仅使股份制逐步成为公有制的主要实现形式，而且通过建立和健全国有控股公司，使国有企业的两重经济职能得到更有效的发挥，并通过完善现代企业制度，使职工的两层次积极性得到更充分的调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b="1"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（二）用股份制改造公有企业的必要性</a:t>
            </a:r>
          </a:p>
        </p:txBody>
      </p:sp>
      <p:sp>
        <p:nvSpPr>
          <p:cNvPr id="3" name="内容占位符 2"/>
          <p:cNvSpPr>
            <a:spLocks noGrp="1"/>
          </p:cNvSpPr>
          <p:nvPr>
            <p:ph idx="1"/>
          </p:nvPr>
        </p:nvSpPr>
        <p:spPr/>
        <p:txBody>
          <a:bodyPr/>
          <a:lstStyle/>
          <a:p>
            <a:pPr>
              <a:lnSpc>
                <a:spcPct val="150000"/>
              </a:lnSpc>
            </a:pPr>
            <a:r>
              <a:rPr lang="zh-CN" altLang="en-US" b="1" dirty="0"/>
              <a:t> 1、明晰公有产权和完善治理结构；</a:t>
            </a:r>
          </a:p>
          <a:p>
            <a:pPr>
              <a:lnSpc>
                <a:spcPct val="150000"/>
              </a:lnSpc>
            </a:pPr>
            <a:r>
              <a:rPr lang="zh-CN" altLang="en-US" b="1" dirty="0"/>
              <a:t> 2、提高公有企业利用资源的能力；</a:t>
            </a:r>
          </a:p>
          <a:p>
            <a:pPr>
              <a:lnSpc>
                <a:spcPct val="150000"/>
              </a:lnSpc>
            </a:pPr>
            <a:r>
              <a:rPr lang="zh-CN" altLang="en-US" b="1" dirty="0"/>
              <a:t> 3、有利于增强公有经济的竞争力；</a:t>
            </a:r>
          </a:p>
          <a:p>
            <a:pPr>
              <a:lnSpc>
                <a:spcPct val="150000"/>
              </a:lnSpc>
            </a:pPr>
            <a:r>
              <a:rPr lang="zh-CN" altLang="en-US" b="1" dirty="0"/>
              <a:t> 4、增大公有资本的渗透力和控制力。</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1、明晰公有产权和完善治理结构</a:t>
            </a:r>
          </a:p>
        </p:txBody>
      </p:sp>
      <p:sp>
        <p:nvSpPr>
          <p:cNvPr id="3" name="内容占位符 2"/>
          <p:cNvSpPr>
            <a:spLocks noGrp="1"/>
          </p:cNvSpPr>
          <p:nvPr>
            <p:ph idx="1"/>
          </p:nvPr>
        </p:nvSpPr>
        <p:spPr/>
        <p:txBody>
          <a:bodyPr/>
          <a:lstStyle/>
          <a:p>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对国有企业实行股份制改造，明确产权主体，理顺产权关系，既有利于保护国有资产，又有利于实现政企分开。同时，股份制要求完善公司的法人治理结构。在这种形式下，既能保证所有者对经营者的有效监督，又能保证经营者享有自主权，使企业保持自我发展、自我完善的能力和活力。</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2、提高公有企业利用资源的能力</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股份制可以突破不同所有制的约束，使资金、资源、土地、技术等生产要素优化组合，不断形成新的生产力，并且在“利益共享、风险共担”的原则下，使生产要素充分发挥效用。股份制以其强大的资金实力和灵活的经营机制，有效地聚集各种要素，有利于形成新的经济增长点，为巩固和壮大公有经济开辟道路。</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3、有利于增强公有经济的竞争力</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使股份制成为公有制的主要实现形式，有利于增强公有经济的生命力，形成市场竞争的优势，从而加强公有制的主体地位和发挥国有经济的主导作用。股份制企业能集中资金优势，分散投资风险，使企业形成自主经营、自负盈亏的经营机制，从而取得更好的整体效益。</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因此，把股份制与公有制结合起来，就能提高企业的竞争力和创新能力，增强公有经济的活力和实力。</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4、增大公有资本的渗透力和控制力</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通过股份制，公有企业可以联合其他所有者，实现资本的聚集和集中，扩大公有经济的优势。股权的分散并没有削弱公有经济的主体地位，通过公有经济与其他经济互相参股，使其支配的资本增大，渗透力和控制力加强。党的十九大提出：“要深化国有企业改革，发展混合所有制经济，培养具有全球竞争力的世界一流企业。”</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（三）公有企业在股份制改造中的问题</a:t>
            </a:r>
          </a:p>
        </p:txBody>
      </p:sp>
      <p:sp>
        <p:nvSpPr>
          <p:cNvPr id="3" name="内容占位符 2"/>
          <p:cNvSpPr>
            <a:spLocks noGrp="1"/>
          </p:cNvSpPr>
          <p:nvPr>
            <p:ph idx="1"/>
          </p:nvPr>
        </p:nvSpPr>
        <p:spPr/>
        <p:txBody>
          <a:bodyPr/>
          <a:lstStyle/>
          <a:p>
            <a:r>
              <a:rPr lang="zh-CN" altLang="en-US" b="1" dirty="0"/>
              <a:t>1、产权界定中的问题；</a:t>
            </a:r>
          </a:p>
          <a:p>
            <a:r>
              <a:rPr lang="zh-CN" altLang="en-US" b="1" dirty="0"/>
              <a:t>2、政府行政干预问题；</a:t>
            </a:r>
          </a:p>
          <a:p>
            <a:r>
              <a:rPr lang="zh-CN" altLang="en-US" b="1" dirty="0"/>
              <a:t>3、“内部人控制”的问题。</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1、产权界定中的问题</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现有的股份制，多数是由国有或集体企业改造而成的。在实际工作中，有的企业将发明权、商标权等无形资产排除在国有资产之外；也有企业将投入到其他单位的资产不计入国有资产，这两种情况均导致国有资产的流失。对国有资产的评估没有科学标准和严格程序，甚至有些企业为了吸引外资而低估国有资产。</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2、政府行政干预问题</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从理论上讲，国有企业实行股份制以后，拥有了完全的自主权，因而能够避免行政干预。但在实际中，政府部门仍习惯于过去的管理方式，对股份制企业进行各种干预。目前突出的问题是股权结构不合理，有些企业的国有股或集体股占</a:t>
            </a:r>
            <a:r>
              <a:rPr lang="en-US" altLang="zh-CN" dirty="0">
                <a:effectLst/>
                <a:latin typeface="Times New Roman" panose="02020603050405020304" pitchFamily="18" charset="0"/>
                <a:ea typeface="宋体" panose="02010600030101010101" pitchFamily="2" charset="-122"/>
              </a:rPr>
              <a:t>80%</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以上，这就为行政干预提供了现实基础。</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3、“内部人控制”的问题</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作为股份制企业，资本所有权和经营权的分离，使委托——代理关系成为必然。由于信息不对称和契约不完整，使代理人有可能逃避委托人的监督，形成内部人控制问题。在国有企业中主要表现为：（</a:t>
            </a:r>
            <a:r>
              <a:rPr lang="en-US" altLang="zh-CN" dirty="0">
                <a:effectLst/>
                <a:latin typeface="Times New Roman" panose="02020603050405020304" pitchFamily="18" charset="0"/>
                <a:ea typeface="宋体" panose="02010600030101010101" pitchFamily="2" charset="-122"/>
              </a:rPr>
              <a:t>1</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）成本外溢，如过分的职务消费；（</a:t>
            </a:r>
            <a:r>
              <a:rPr lang="en-US" altLang="zh-CN" dirty="0">
                <a:effectLst/>
                <a:latin typeface="Times New Roman" panose="02020603050405020304" pitchFamily="18" charset="0"/>
                <a:ea typeface="宋体" panose="02010600030101010101" pitchFamily="2" charset="-122"/>
              </a:rPr>
              <a:t>2</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）短期行为，盲目的投资和耗用资产；（</a:t>
            </a:r>
            <a:r>
              <a:rPr lang="en-US" altLang="zh-CN" dirty="0">
                <a:effectLst/>
                <a:latin typeface="Times New Roman" panose="02020603050405020304" pitchFamily="18" charset="0"/>
                <a:ea typeface="宋体" panose="02010600030101010101" pitchFamily="2" charset="-122"/>
              </a:rPr>
              <a:t>3</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）收益内化，如大幅提高工资、奖金和集体福利；（</a:t>
            </a:r>
            <a:r>
              <a:rPr lang="en-US" altLang="zh-CN" dirty="0">
                <a:effectLst/>
                <a:latin typeface="Times New Roman" panose="02020603050405020304" pitchFamily="18" charset="0"/>
                <a:ea typeface="宋体" panose="02010600030101010101" pitchFamily="2" charset="-122"/>
              </a:rPr>
              <a:t>4</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）转移国有资产等。</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（四）公有经济股份制的规范化</a:t>
            </a:r>
          </a:p>
        </p:txBody>
      </p:sp>
      <p:sp>
        <p:nvSpPr>
          <p:cNvPr id="3" name="内容占位符 2"/>
          <p:cNvSpPr>
            <a:spLocks noGrp="1"/>
          </p:cNvSpPr>
          <p:nvPr>
            <p:ph idx="1"/>
          </p:nvPr>
        </p:nvSpPr>
        <p:spPr/>
        <p:txBody>
          <a:bodyPr/>
          <a:lstStyle/>
          <a:p>
            <a:r>
              <a:rPr lang="zh-CN" altLang="en-US" b="1" dirty="0"/>
              <a:t> 1、规范政府行为，实现政企分开；</a:t>
            </a:r>
          </a:p>
          <a:p>
            <a:r>
              <a:rPr lang="zh-CN" altLang="en-US" b="1" dirty="0"/>
              <a:t> 2、遵循股份制发展的基本原则；</a:t>
            </a:r>
          </a:p>
          <a:p>
            <a:r>
              <a:rPr lang="en-US" altLang="zh-CN" b="1" dirty="0"/>
              <a:t> </a:t>
            </a:r>
            <a:r>
              <a:rPr lang="zh-CN" altLang="en-US" b="1" dirty="0"/>
              <a:t>3、形成健全的法人治理结构。</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第八章的主要内容</a:t>
            </a:r>
          </a:p>
        </p:txBody>
      </p:sp>
      <p:sp>
        <p:nvSpPr>
          <p:cNvPr id="3" name="内容占位符 2"/>
          <p:cNvSpPr>
            <a:spLocks noGrp="1"/>
          </p:cNvSpPr>
          <p:nvPr>
            <p:ph idx="1"/>
          </p:nvPr>
        </p:nvSpPr>
        <p:spPr/>
        <p:txBody>
          <a:bodyPr/>
          <a:lstStyle/>
          <a:p>
            <a:pPr>
              <a:lnSpc>
                <a:spcPct val="150000"/>
              </a:lnSpc>
            </a:pPr>
            <a:r>
              <a:rPr lang="zh-CN" altLang="en-US" b="1" dirty="0"/>
              <a:t>一、 现代企业制度的本源与发展；</a:t>
            </a:r>
          </a:p>
          <a:p>
            <a:pPr>
              <a:lnSpc>
                <a:spcPct val="150000"/>
              </a:lnSpc>
            </a:pPr>
            <a:r>
              <a:rPr lang="zh-CN" altLang="en-US" b="1" dirty="0"/>
              <a:t>二、股份制成为公有制的主要实现形式；</a:t>
            </a:r>
          </a:p>
          <a:p>
            <a:pPr>
              <a:lnSpc>
                <a:spcPct val="150000"/>
              </a:lnSpc>
            </a:pPr>
            <a:r>
              <a:rPr lang="zh-CN" altLang="en-US" b="1" dirty="0"/>
              <a:t>三、 国有控股公司的两重经济职能；</a:t>
            </a:r>
          </a:p>
          <a:p>
            <a:pPr>
              <a:lnSpc>
                <a:spcPct val="150000"/>
              </a:lnSpc>
            </a:pPr>
            <a:r>
              <a:rPr lang="zh-CN" altLang="en-US" b="1" dirty="0"/>
              <a:t>四、 企业职工的两层次积极性。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1、规范政府行为，实现政企分开</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在原有的计划经济体制下，政府直接介入企业的经营管理，使企业难以发挥能动作用。因此，在我国推行股份制，就“要按照社会主义市场经济的要求，转变政府职能，实现政企分开，把企业生产经营管理的权力切实交给企业”。</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为促进股份制的发展，国企的经营管理者必须从官员队伍中分离出来，形成具有独立利益和地位的企业家阶层。</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2、遵循股份制发展的基本原则</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股份制发展必须坚持基本原则，主动与国际接轨。我国股份制应遵循下列原则：股份制要依法设立和依法运行；产权界限明晰、责任明确；做到同股、同权、同责、同利；股东大会、董事会、监事会的权利和责任明确，做到相互制约；公司财务、章程及其他重要信息要向股东和社会公开；外资股东可依法进入并享受国民待遇等。</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3、形成健全的法人治理结构</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在法人治理结构中，股东大会是最高权力机构，主要行使重大问题的决策权、资产收益权、经营者选择权。董事会是股东大会的常设机构，它与股东大会是信任托管关系，行使资产经营的权力。经理层与董事会是委托代理关系。经理层负责企业的日常经营活动，承担实现利润最大化的责任。监事会则受股东大会的指派，负责监督企业的财务状况和董事、经理的职务行为。</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三、国有控股公司的两重经济职能</a:t>
            </a:r>
          </a:p>
        </p:txBody>
      </p:sp>
      <p:sp>
        <p:nvSpPr>
          <p:cNvPr id="3" name="内容占位符 2"/>
          <p:cNvSpPr>
            <a:spLocks noGrp="1"/>
          </p:cNvSpPr>
          <p:nvPr>
            <p:ph idx="1"/>
          </p:nvPr>
        </p:nvSpPr>
        <p:spPr/>
        <p:txBody>
          <a:bodyPr/>
          <a:lstStyle/>
          <a:p>
            <a:pPr>
              <a:lnSpc>
                <a:spcPct val="150000"/>
              </a:lnSpc>
            </a:pPr>
            <a:r>
              <a:rPr lang="zh-CN" altLang="en-US" b="1" dirty="0"/>
              <a:t>（一）国有控股公司的主导作用及存在问题；</a:t>
            </a:r>
          </a:p>
          <a:p>
            <a:pPr>
              <a:lnSpc>
                <a:spcPct val="150000"/>
              </a:lnSpc>
            </a:pPr>
            <a:r>
              <a:rPr lang="zh-CN" altLang="en-US" b="1" dirty="0"/>
              <a:t>（二）国有控股公司的市场主体作用及其困境；</a:t>
            </a:r>
          </a:p>
          <a:p>
            <a:pPr>
              <a:lnSpc>
                <a:spcPct val="150000"/>
              </a:lnSpc>
            </a:pPr>
            <a:r>
              <a:rPr lang="zh-CN" altLang="en-US" b="1" dirty="0"/>
              <a:t>（三）两重经济职能的有机结合。</a:t>
            </a:r>
          </a:p>
          <a:p>
            <a:endParaRPr lang="zh-CN" altLang="en-US" b="1"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a:t>（一）国有控股公司的主导作用及存在问题</a:t>
            </a:r>
          </a:p>
        </p:txBody>
      </p:sp>
      <p:sp>
        <p:nvSpPr>
          <p:cNvPr id="3" name="内容占位符 2"/>
          <p:cNvSpPr>
            <a:spLocks noGrp="1"/>
          </p:cNvSpPr>
          <p:nvPr>
            <p:ph idx="1"/>
          </p:nvPr>
        </p:nvSpPr>
        <p:spPr/>
        <p:txBody>
          <a:bodyPr/>
          <a:lstStyle/>
          <a:p>
            <a:pPr marL="0" indent="0">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国有控股公司是国有资本与股份制结合的产物。事实上，政府出于稳定经济和保障民生，必须控制一部分重要的经济活动。“国有控股公司的组建，正是在现代公司制度基础之上，国家直接干预社会经济活动的结果。”</a:t>
            </a:r>
            <a:endParaRPr lang="en-US" altLang="zh-CN" b="1" dirty="0"/>
          </a:p>
          <a:p>
            <a:r>
              <a:rPr lang="zh-CN" altLang="en-US" b="1" dirty="0"/>
              <a:t>1、国有控股公司的主导作用；</a:t>
            </a:r>
          </a:p>
          <a:p>
            <a:r>
              <a:rPr lang="zh-CN" altLang="en-US" b="1" dirty="0"/>
              <a:t>2、国有控股公司存在的问题。</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1、国有控股公司的主导作用</a:t>
            </a:r>
          </a:p>
        </p:txBody>
      </p:sp>
      <p:sp>
        <p:nvSpPr>
          <p:cNvPr id="3" name="内容占位符 2"/>
          <p:cNvSpPr>
            <a:spLocks noGrp="1"/>
          </p:cNvSpPr>
          <p:nvPr>
            <p:ph idx="1"/>
          </p:nvPr>
        </p:nvSpPr>
        <p:spPr/>
        <p:txBody>
          <a:bodyPr/>
          <a:lstStyle/>
          <a:p>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作为政府的投资主体，国有控股公司应在国民经济中占据领导地位和发挥主导作用。由于市场经济具有先天的缺陷，市场的规模越大，竞争的程度越高，其自发性和盲目性就越大。因此，加强政府的宏观调控是经济运行的必要手段，而国有控股公司则是实现宏观调控的直接载体和重要力量。</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2、国有控股公司存在的问题</a:t>
            </a:r>
          </a:p>
        </p:txBody>
      </p:sp>
      <p:sp>
        <p:nvSpPr>
          <p:cNvPr id="3" name="内容占位符 2"/>
          <p:cNvSpPr>
            <a:spLocks noGrp="1"/>
          </p:cNvSpPr>
          <p:nvPr>
            <p:ph idx="1"/>
          </p:nvPr>
        </p:nvSpPr>
        <p:spPr/>
        <p:txBody>
          <a:bodyPr/>
          <a:lstStyle/>
          <a:p>
            <a:pPr indent="304800" algn="just"/>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在宏观上，中央和地方在权力和利益上会有矛盾。地方政府为了保证财政收入稳定，形成和维护“诸侯经济”，割裂了经济发展的内在联系。</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在微观上，国有控股公司的管理体制存在缺陷。国有控股公司的委托</a:t>
            </a:r>
            <a:r>
              <a:rPr lang="en-US" altLang="zh-CN" dirty="0">
                <a:effectLst/>
                <a:latin typeface="Times New Roman" panose="02020603050405020304" pitchFamily="18" charset="0"/>
                <a:ea typeface="宋体" panose="02010600030101010101" pitchFamily="2" charset="-122"/>
              </a:rPr>
              <a:t>-</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代理链过长，国资委与国有控股公司，董事会与经理层，以及国有控股公司与下属子公司的关系经常会有矛盾和冲突，导致各种机会主义蔓延。</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1015345" cy="1143000"/>
          </a:xfrm>
        </p:spPr>
        <p:txBody>
          <a:bodyPr/>
          <a:lstStyle/>
          <a:p>
            <a:r>
              <a:rPr lang="zh-CN" altLang="en-US" sz="4000" b="1"/>
              <a:t>（二）国有控股公司的市场主体作用及其困境</a:t>
            </a:r>
          </a:p>
        </p:txBody>
      </p:sp>
      <p:sp>
        <p:nvSpPr>
          <p:cNvPr id="3" name="内容占位符 2"/>
          <p:cNvSpPr>
            <a:spLocks noGrp="1"/>
          </p:cNvSpPr>
          <p:nvPr>
            <p:ph idx="1"/>
          </p:nvPr>
        </p:nvSpPr>
        <p:spPr/>
        <p:txBody>
          <a:bodyPr/>
          <a:lstStyle/>
          <a:p>
            <a:pPr>
              <a:lnSpc>
                <a:spcPct val="150000"/>
              </a:lnSpc>
            </a:pPr>
            <a:r>
              <a:rPr lang="zh-CN" altLang="en-US" b="1" dirty="0"/>
              <a:t>1、国有控股公司作为市场主体的积极作用；</a:t>
            </a:r>
          </a:p>
          <a:p>
            <a:pPr>
              <a:lnSpc>
                <a:spcPct val="150000"/>
              </a:lnSpc>
            </a:pPr>
            <a:r>
              <a:rPr lang="zh-CN" altLang="en-US" b="1" dirty="0"/>
              <a:t>2、国有控股公司作为市场主体面临的困境。</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1181080" cy="1143000"/>
          </a:xfrm>
        </p:spPr>
        <p:txBody>
          <a:bodyPr/>
          <a:lstStyle/>
          <a:p>
            <a:r>
              <a:rPr lang="zh-CN" altLang="en-US" b="1"/>
              <a:t>1、国有控股公司作为市场主体的积极作用</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国有控股公司作为市场主体，能有效避免过度的行政干预。第一，有效的市场竞争是投融资体制改革的前提</a:t>
            </a:r>
            <a:r>
              <a:rPr lang="zh-CN" altLang="en-US"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第二，有效的市场竞争是企业并购优化的关键</a:t>
            </a:r>
            <a:r>
              <a:rPr lang="zh-CN" altLang="en-US"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第三，有效的市场竞争是建立企业退出机制的必要条件。当国有控股公司面临破产时，只有遵循市场运行规律，按照破产程序规范操作，才能减少国有资产的损失</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1525885" cy="1143000"/>
          </a:xfrm>
        </p:spPr>
        <p:txBody>
          <a:bodyPr/>
          <a:lstStyle/>
          <a:p>
            <a:r>
              <a:rPr lang="zh-CN" altLang="en-US" b="1"/>
              <a:t>2、国有控股公司作为市场主体面临的困境</a:t>
            </a:r>
          </a:p>
        </p:txBody>
      </p:sp>
      <p:sp>
        <p:nvSpPr>
          <p:cNvPr id="3" name="内容占位符 2"/>
          <p:cNvSpPr>
            <a:spLocks noGrp="1"/>
          </p:cNvSpPr>
          <p:nvPr>
            <p:ph idx="1"/>
          </p:nvPr>
        </p:nvSpPr>
        <p:spPr/>
        <p:txBody>
          <a:bodyPr/>
          <a:lstStyle/>
          <a:p>
            <a:r>
              <a:rPr lang="zh-CN" altLang="en-US" dirty="0"/>
              <a:t>        首先，外部环境不健全主要指资本市场，以及经理人市场的缺陷，制约了国有控股公司的市场化进程。</a:t>
            </a:r>
          </a:p>
          <a:p>
            <a:r>
              <a:rPr lang="zh-CN" altLang="en-US" dirty="0"/>
              <a:t>        其次，内部制度障碍指的是公司治理结构不完善，以及经营和决策的透明度低。</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一、  现代企业制度的本源与发展</a:t>
            </a:r>
          </a:p>
        </p:txBody>
      </p:sp>
      <p:sp>
        <p:nvSpPr>
          <p:cNvPr id="3" name="内容占位符 2"/>
          <p:cNvSpPr>
            <a:spLocks noGrp="1"/>
          </p:cNvSpPr>
          <p:nvPr>
            <p:ph idx="1"/>
          </p:nvPr>
        </p:nvSpPr>
        <p:spPr/>
        <p:txBody>
          <a:bodyPr/>
          <a:lstStyle/>
          <a:p>
            <a:pPr>
              <a:lnSpc>
                <a:spcPct val="150000"/>
              </a:lnSpc>
            </a:pPr>
            <a:r>
              <a:rPr lang="zh-CN" altLang="en-US" b="1" dirty="0"/>
              <a:t>（一）现代企业制度的产生；</a:t>
            </a:r>
          </a:p>
          <a:p>
            <a:pPr>
              <a:lnSpc>
                <a:spcPct val="150000"/>
              </a:lnSpc>
            </a:pPr>
            <a:r>
              <a:rPr lang="zh-CN" altLang="en-US" b="1" dirty="0"/>
              <a:t>（二）现代企业制度的本质特征；</a:t>
            </a:r>
          </a:p>
          <a:p>
            <a:pPr>
              <a:lnSpc>
                <a:spcPct val="150000"/>
              </a:lnSpc>
            </a:pPr>
            <a:r>
              <a:rPr lang="zh-CN" altLang="en-US" b="1" dirty="0"/>
              <a:t>（三）我国健全现代企业制度的基本要求。</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（三）两重经济职能的有机结合</a:t>
            </a:r>
          </a:p>
        </p:txBody>
      </p:sp>
      <p:sp>
        <p:nvSpPr>
          <p:cNvPr id="3" name="内容占位符 2"/>
          <p:cNvSpPr>
            <a:spLocks noGrp="1"/>
          </p:cNvSpPr>
          <p:nvPr>
            <p:ph idx="1"/>
          </p:nvPr>
        </p:nvSpPr>
        <p:spPr/>
        <p:txBody>
          <a:bodyPr/>
          <a:lstStyle/>
          <a:p>
            <a:r>
              <a:rPr lang="zh-CN" altLang="en-US" dirty="0"/>
              <a:t>         一方面，国有控股公司作为市场的竞争主体，不仅可以发挥主导作用，而且能克服相关问题。</a:t>
            </a:r>
          </a:p>
          <a:p>
            <a:r>
              <a:rPr lang="zh-CN" altLang="en-US" dirty="0"/>
              <a:t>        另一方面，国有控股公司作为投资主体，不仅可以发挥其市场主体的作用，而且能够摆脱现有的困境。</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四、 企业职工的两层次积极性</a:t>
            </a:r>
          </a:p>
        </p:txBody>
      </p:sp>
      <p:sp>
        <p:nvSpPr>
          <p:cNvPr id="3" name="内容占位符 2"/>
          <p:cNvSpPr>
            <a:spLocks noGrp="1"/>
          </p:cNvSpPr>
          <p:nvPr>
            <p:ph idx="1"/>
          </p:nvPr>
        </p:nvSpPr>
        <p:spPr/>
        <p:txBody>
          <a:bodyPr/>
          <a:lstStyle/>
          <a:p>
            <a:r>
              <a:rPr lang="zh-CN" altLang="en-US" b="1" dirty="0"/>
              <a:t>（一）两层次积极性的区分；</a:t>
            </a:r>
          </a:p>
          <a:p>
            <a:r>
              <a:rPr lang="zh-CN" altLang="en-US" b="1" dirty="0"/>
              <a:t>（二）不能忽视第一层次积极性；</a:t>
            </a:r>
          </a:p>
          <a:p>
            <a:r>
              <a:rPr lang="zh-CN" altLang="en-US" b="1" dirty="0"/>
              <a:t>（三）深入调动第二层次积极性；</a:t>
            </a:r>
          </a:p>
          <a:p>
            <a:r>
              <a:rPr lang="zh-CN" altLang="en-US" b="1" dirty="0"/>
              <a:t>（四）两层次积极性的相互关系。</a:t>
            </a:r>
          </a:p>
          <a:p>
            <a:endParaRPr lang="zh-CN" altLang="en-US" b="1"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（一）两层次积极性的区分</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所谓积极性，是职工对待工作的主动性、责任感和开拓精神。从来源上划分，积极性有两个层次。第一层是一切人所共有的，为满足个人需要而产生的积极性；第二层是有觉悟的人特有的，为满足社会需要而产生的积极性。</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（二）不能忽视第一层次积极性</a:t>
            </a:r>
          </a:p>
        </p:txBody>
      </p:sp>
      <p:sp>
        <p:nvSpPr>
          <p:cNvPr id="3" name="内容占位符 2"/>
          <p:cNvSpPr>
            <a:spLocks noGrp="1"/>
          </p:cNvSpPr>
          <p:nvPr>
            <p:ph idx="1"/>
          </p:nvPr>
        </p:nvSpPr>
        <p:spPr/>
        <p:txBody>
          <a:bodyPr/>
          <a:lstStyle/>
          <a:p>
            <a:pPr>
              <a:lnSpc>
                <a:spcPct val="150000"/>
              </a:lnSpc>
            </a:pPr>
            <a:r>
              <a:rPr lang="zh-CN" altLang="en-US" dirty="0"/>
              <a:t>第一，需要说；</a:t>
            </a:r>
          </a:p>
          <a:p>
            <a:pPr>
              <a:lnSpc>
                <a:spcPct val="150000"/>
              </a:lnSpc>
            </a:pPr>
            <a:r>
              <a:rPr lang="zh-CN" altLang="en-US" dirty="0"/>
              <a:t>第二，公平观；</a:t>
            </a:r>
          </a:p>
          <a:p>
            <a:pPr>
              <a:lnSpc>
                <a:spcPct val="150000"/>
              </a:lnSpc>
            </a:pPr>
            <a:r>
              <a:rPr lang="zh-CN" altLang="en-US" dirty="0"/>
              <a:t>第三，双因论。</a:t>
            </a: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（三）深入调动第二层次积极性</a:t>
            </a:r>
          </a:p>
        </p:txBody>
      </p:sp>
      <p:sp>
        <p:nvSpPr>
          <p:cNvPr id="3" name="内容占位符 2"/>
          <p:cNvSpPr>
            <a:spLocks noGrp="1"/>
          </p:cNvSpPr>
          <p:nvPr>
            <p:ph idx="1"/>
          </p:nvPr>
        </p:nvSpPr>
        <p:spPr/>
        <p:txBody>
          <a:bodyPr/>
          <a:lstStyle/>
          <a:p>
            <a:pPr>
              <a:lnSpc>
                <a:spcPct val="150000"/>
              </a:lnSpc>
            </a:pPr>
            <a:r>
              <a:rPr lang="zh-CN" altLang="en-US" dirty="0"/>
              <a:t>第一，理想教育；</a:t>
            </a:r>
          </a:p>
          <a:p>
            <a:pPr>
              <a:lnSpc>
                <a:spcPct val="150000"/>
              </a:lnSpc>
            </a:pPr>
            <a:r>
              <a:rPr lang="zh-CN" altLang="en-US" dirty="0"/>
              <a:t>第二，情操教育；</a:t>
            </a:r>
          </a:p>
          <a:p>
            <a:pPr>
              <a:lnSpc>
                <a:spcPct val="150000"/>
              </a:lnSpc>
            </a:pPr>
            <a:r>
              <a:rPr lang="zh-CN" altLang="en-US" dirty="0"/>
              <a:t>第三，主人翁教育。</a:t>
            </a: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992505"/>
            <a:ext cx="10363200" cy="861695"/>
          </a:xfrm>
        </p:spPr>
        <p:txBody>
          <a:bodyPr/>
          <a:lstStyle/>
          <a:p>
            <a:r>
              <a:rPr lang="zh-CN" altLang="en-US" b="1"/>
              <a:t>（四）两层次积极性的相互关系</a:t>
            </a:r>
            <a:br>
              <a:rPr lang="zh-CN" altLang="en-US" b="1"/>
            </a:br>
            <a:endParaRPr lang="zh-CN" altLang="en-US" b="1"/>
          </a:p>
        </p:txBody>
      </p:sp>
      <p:sp>
        <p:nvSpPr>
          <p:cNvPr id="3" name="内容占位符 2"/>
          <p:cNvSpPr>
            <a:spLocks noGrp="1"/>
          </p:cNvSpPr>
          <p:nvPr>
            <p:ph idx="1"/>
          </p:nvPr>
        </p:nvSpPr>
        <p:spPr/>
        <p:txBody>
          <a:bodyPr/>
          <a:lstStyle/>
          <a:p>
            <a:pPr>
              <a:lnSpc>
                <a:spcPct val="150000"/>
              </a:lnSpc>
            </a:pPr>
            <a:r>
              <a:rPr lang="zh-CN" altLang="en-US" dirty="0"/>
              <a:t>首先，两层次积极性不可偏废；</a:t>
            </a:r>
          </a:p>
          <a:p>
            <a:pPr>
              <a:lnSpc>
                <a:spcPct val="150000"/>
              </a:lnSpc>
            </a:pPr>
            <a:r>
              <a:rPr lang="zh-CN" altLang="en-US" dirty="0"/>
              <a:t>其次，两层次积极性可以互补；</a:t>
            </a:r>
          </a:p>
          <a:p>
            <a:pPr>
              <a:lnSpc>
                <a:spcPct val="150000"/>
              </a:lnSpc>
            </a:pPr>
            <a:r>
              <a:rPr lang="zh-CN" altLang="en-US" dirty="0"/>
              <a:t>第三，两层次积极性会相互转化。</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课后习题</a:t>
            </a:r>
          </a:p>
        </p:txBody>
      </p:sp>
      <p:sp>
        <p:nvSpPr>
          <p:cNvPr id="3" name="内容占位符 2"/>
          <p:cNvSpPr>
            <a:spLocks noGrp="1"/>
          </p:cNvSpPr>
          <p:nvPr>
            <p:ph idx="1"/>
          </p:nvPr>
        </p:nvSpPr>
        <p:spPr/>
        <p:txBody>
          <a:bodyPr/>
          <a:lstStyle/>
          <a:p>
            <a:r>
              <a:rPr lang="zh-CN" altLang="en-US" sz="4000" b="1" dirty="0"/>
              <a:t>一、概念题</a:t>
            </a:r>
          </a:p>
          <a:p>
            <a:r>
              <a:rPr lang="zh-CN" altLang="en-US" dirty="0"/>
              <a:t>1、现代企业制度；</a:t>
            </a:r>
          </a:p>
          <a:p>
            <a:r>
              <a:rPr lang="zh-CN" altLang="en-US" dirty="0"/>
              <a:t>  2、法人财产制度；</a:t>
            </a:r>
          </a:p>
          <a:p>
            <a:r>
              <a:rPr lang="zh-CN" altLang="en-US" dirty="0"/>
              <a:t> 3、法人治理结构；</a:t>
            </a:r>
          </a:p>
          <a:p>
            <a:r>
              <a:rPr lang="zh-CN" altLang="en-US" dirty="0"/>
              <a:t>4、股份有限公司； </a:t>
            </a:r>
          </a:p>
          <a:p>
            <a:r>
              <a:rPr lang="zh-CN" altLang="en-US" dirty="0"/>
              <a:t> 5、国有控股公司。</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二、填充题</a:t>
            </a:r>
          </a:p>
        </p:txBody>
      </p:sp>
      <p:sp>
        <p:nvSpPr>
          <p:cNvPr id="3" name="内容占位符 2"/>
          <p:cNvSpPr>
            <a:spLocks noGrp="1"/>
          </p:cNvSpPr>
          <p:nvPr>
            <p:ph idx="1"/>
          </p:nvPr>
        </p:nvSpPr>
        <p:spPr/>
        <p:txBody>
          <a:bodyPr/>
          <a:lstStyle/>
          <a:p>
            <a:r>
              <a:rPr lang="zh-CN" altLang="en-US"/>
              <a:t>1、从公司制向现代企业制度转变的标志，是___________与___________的分离。</a:t>
            </a:r>
          </a:p>
          <a:p>
            <a:r>
              <a:rPr lang="zh-CN" altLang="en-US"/>
              <a:t>2、___________是体现经营管理的具体制度，而___________则是体现生产关系的根本制度，二者不能等同。</a:t>
            </a:r>
          </a:p>
          <a:p>
            <a:r>
              <a:rPr lang="zh-CN" altLang="en-US"/>
              <a:t>3、现代企业制度分为两种：___________公司和___________公司。</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二、填充题</a:t>
            </a:r>
          </a:p>
        </p:txBody>
      </p:sp>
      <p:sp>
        <p:nvSpPr>
          <p:cNvPr id="3" name="内容占位符 2"/>
          <p:cNvSpPr>
            <a:spLocks noGrp="1"/>
          </p:cNvSpPr>
          <p:nvPr>
            <p:ph idx="1"/>
          </p:nvPr>
        </p:nvSpPr>
        <p:spPr/>
        <p:txBody>
          <a:bodyPr/>
          <a:lstStyle/>
          <a:p>
            <a:r>
              <a:rPr lang="zh-CN" altLang="en-US"/>
              <a:t>4、现代企业制度包括两种制衡机制：一是股东大会与董事会之间的___________，二是董事会与管理层之间的___________。</a:t>
            </a:r>
          </a:p>
          <a:p>
            <a:r>
              <a:rPr lang="zh-CN" altLang="en-US"/>
              <a:t>5、股份制以其强大的___________和灵活的___________，有效地聚集各种要素，为巩固和壮大公有经济开辟道路。</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p:txBody>
          <a:bodyPr/>
          <a:lstStyle/>
          <a:p>
            <a:r>
              <a:rPr lang="zh-CN" altLang="en-US" dirty="0"/>
              <a:t>1、（①职工大会、②股东大会、③董事会、④经理层）是由全体股东组成的最高权力机构，是股东借以行使自身权力和维护自身利益的主要方式。              （     ）</a:t>
            </a:r>
          </a:p>
          <a:p>
            <a:r>
              <a:rPr lang="zh-CN" altLang="en-US" dirty="0"/>
              <a:t>2、要深化国有制改革，发展（①公有制、②私有制、③混合所有制、④集体所有制）经济，培育具有全球竞争力的世界一流企业。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（一）现代企业制度的产生</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近代公司制是现代企业制度的萌芽，源于</a:t>
            </a:r>
            <a:r>
              <a:rPr lang="en-US" altLang="zh-CN" dirty="0">
                <a:effectLst/>
                <a:latin typeface="Times New Roman" panose="02020603050405020304" pitchFamily="18" charset="0"/>
                <a:ea typeface="宋体" panose="02010600030101010101" pitchFamily="2" charset="-122"/>
              </a:rPr>
              <a:t>l8</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世纪的民间合股公司。当时的合股公司未经政府特许，股票可以自由转让，股东只承担有限责任，由股东集体授权的经理人经营。鉴于这种公司具有筹集资金多，所有权转让容易、经营有连续性和由非所有者管理等优点，受到投资者们的欢迎。</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三、单项选择题</a:t>
            </a:r>
          </a:p>
        </p:txBody>
      </p:sp>
      <p:sp>
        <p:nvSpPr>
          <p:cNvPr id="3" name="内容占位符 2"/>
          <p:cNvSpPr>
            <a:spLocks noGrp="1"/>
          </p:cNvSpPr>
          <p:nvPr>
            <p:ph idx="1"/>
          </p:nvPr>
        </p:nvSpPr>
        <p:spPr>
          <a:xfrm>
            <a:off x="405765" y="1752600"/>
            <a:ext cx="11660505" cy="4495800"/>
          </a:xfrm>
        </p:spPr>
        <p:txBody>
          <a:bodyPr/>
          <a:lstStyle/>
          <a:p>
            <a:r>
              <a:rPr lang="zh-CN" altLang="en-US" dirty="0"/>
              <a:t>3、作为政府的投资主体，（①国有控股、②外商控股、③有限责任、④无限责任）公司应在国民经济中占据领导地位和发挥主导作用。                                                                      （     ）</a:t>
            </a:r>
          </a:p>
          <a:p>
            <a:r>
              <a:rPr lang="zh-CN" altLang="en-US" dirty="0"/>
              <a:t>4、美国心理学家赫茨伯格在上世纪五十年代，提出了（①幸福观、②痛苦观、③双因素、④多因素）理论。           （ </a:t>
            </a:r>
            <a:r>
              <a:rPr lang="en-US" altLang="zh-CN" dirty="0"/>
              <a:t>   </a:t>
            </a:r>
            <a:r>
              <a:rPr lang="zh-CN" altLang="en-US" dirty="0"/>
              <a:t>）           </a:t>
            </a:r>
          </a:p>
          <a:p>
            <a:r>
              <a:rPr lang="zh-CN" altLang="en-US" dirty="0"/>
              <a:t>5、美国心理学家马斯洛在《人在动机理论》一文中，提出了人的（①公平观、②双因素、③积极性、④需要层次）理论。                      </a:t>
            </a:r>
            <a:endParaRPr lang="en-US" altLang="zh-CN" dirty="0"/>
          </a:p>
          <a:p>
            <a:r>
              <a:rPr lang="zh-CN" altLang="en-US" dirty="0"/>
              <a:t>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p:txBody>
          <a:bodyPr/>
          <a:lstStyle/>
          <a:p>
            <a:r>
              <a:rPr lang="zh-CN" altLang="en-US" dirty="0"/>
              <a:t>1、现代企业制度具有以下基本特征：（①法人财产制度、②文化教育制度、③法人治理结构、④管理制衡机制、⑤干部任免制度）。                                   （         ）</a:t>
            </a:r>
          </a:p>
          <a:p>
            <a:r>
              <a:rPr lang="zh-CN" altLang="en-US" dirty="0"/>
              <a:t>2、对改革和完善公有制企业，提出了（①注重名牌、②产权清晰、③权责明确、④政企分开、⑤管理科学）等基本要求。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四、多项选择题</a:t>
            </a:r>
          </a:p>
        </p:txBody>
      </p:sp>
      <p:sp>
        <p:nvSpPr>
          <p:cNvPr id="3" name="内容占位符 2"/>
          <p:cNvSpPr>
            <a:spLocks noGrp="1"/>
          </p:cNvSpPr>
          <p:nvPr>
            <p:ph idx="1"/>
          </p:nvPr>
        </p:nvSpPr>
        <p:spPr/>
        <p:txBody>
          <a:bodyPr/>
          <a:lstStyle/>
          <a:p>
            <a:r>
              <a:rPr lang="zh-CN" altLang="en-US" dirty="0"/>
              <a:t>3、企业的管理科学包括（①人事管理、②质量管理、③生产管理、④经营管理、⑤研发管理）等的科学化。                               </a:t>
            </a:r>
            <a:endParaRPr lang="en-US" altLang="zh-CN" dirty="0"/>
          </a:p>
          <a:p>
            <a:r>
              <a:rPr lang="en-US" altLang="zh-CN" dirty="0"/>
              <a:t>                                                                             </a:t>
            </a:r>
            <a:r>
              <a:rPr lang="zh-CN" altLang="en-US" dirty="0"/>
              <a:t>（         ）</a:t>
            </a:r>
          </a:p>
          <a:p>
            <a:r>
              <a:rPr lang="zh-CN" altLang="en-US" dirty="0"/>
              <a:t>4、企业实行股份制有利于（①政企分开、②增加贷款、③转换经营机制、④增加就业、⑤积聚社会资金）。                             </a:t>
            </a:r>
            <a:endParaRPr lang="en-US" altLang="zh-CN" dirty="0"/>
          </a:p>
          <a:p>
            <a:r>
              <a:rPr lang="en-US" altLang="zh-CN" dirty="0"/>
              <a:t>                                                                              </a:t>
            </a:r>
            <a:r>
              <a:rPr lang="zh-CN" altLang="en-US" dirty="0"/>
              <a:t>（         ）</a:t>
            </a:r>
          </a:p>
          <a:p>
            <a:r>
              <a:rPr lang="zh-CN" altLang="en-US" dirty="0"/>
              <a:t>5、股份制应遵循（①同股、②同权、③同责、④同利、⑤同心）的原则。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五、简答题</a:t>
            </a:r>
          </a:p>
        </p:txBody>
      </p:sp>
      <p:sp>
        <p:nvSpPr>
          <p:cNvPr id="3" name="内容占位符 2"/>
          <p:cNvSpPr>
            <a:spLocks noGrp="1"/>
          </p:cNvSpPr>
          <p:nvPr>
            <p:ph idx="1"/>
          </p:nvPr>
        </p:nvSpPr>
        <p:spPr/>
        <p:txBody>
          <a:bodyPr/>
          <a:lstStyle/>
          <a:p>
            <a:r>
              <a:rPr lang="zh-CN" altLang="en-US"/>
              <a:t>1、公司治理结构包括哪些基本的内容和要求？</a:t>
            </a:r>
          </a:p>
          <a:p>
            <a:r>
              <a:rPr lang="zh-CN" altLang="en-US"/>
              <a:t>2、如何理解现代企业中的信托机制和委托代理机制？</a:t>
            </a:r>
          </a:p>
          <a:p>
            <a:r>
              <a:rPr lang="zh-CN" altLang="en-US"/>
              <a:t>3、怎样对公有的股份制经济实行规范化改造？</a:t>
            </a:r>
          </a:p>
          <a:p>
            <a:r>
              <a:rPr lang="zh-CN" altLang="en-US"/>
              <a:t>4、如何正确认识企业职工两层次积极性的相互关系？</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六、论述题</a:t>
            </a:r>
          </a:p>
        </p:txBody>
      </p:sp>
      <p:sp>
        <p:nvSpPr>
          <p:cNvPr id="3" name="内容占位符 2"/>
          <p:cNvSpPr>
            <a:spLocks noGrp="1"/>
          </p:cNvSpPr>
          <p:nvPr>
            <p:ph idx="1"/>
          </p:nvPr>
        </p:nvSpPr>
        <p:spPr/>
        <p:txBody>
          <a:bodyPr/>
          <a:lstStyle/>
          <a:p>
            <a:r>
              <a:rPr lang="zh-CN" altLang="en-US" sz="4000"/>
              <a:t>1、为什么要使股份制成为公有制的实现形式？</a:t>
            </a:r>
          </a:p>
          <a:p>
            <a:r>
              <a:rPr lang="zh-CN" altLang="en-US" sz="4000"/>
              <a:t>2、怎样才能使国有控股公司的两重经济职能有机结合？</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（二）现代企业制度的本质特征</a:t>
            </a:r>
          </a:p>
        </p:txBody>
      </p:sp>
      <p:sp>
        <p:nvSpPr>
          <p:cNvPr id="3" name="内容占位符 2"/>
          <p:cNvSpPr>
            <a:spLocks noGrp="1"/>
          </p:cNvSpPr>
          <p:nvPr>
            <p:ph idx="1"/>
          </p:nvPr>
        </p:nvSpPr>
        <p:spPr/>
        <p:txBody>
          <a:bodyPr/>
          <a:lstStyle/>
          <a:p>
            <a:pPr>
              <a:lnSpc>
                <a:spcPct val="150000"/>
              </a:lnSpc>
            </a:pPr>
            <a:r>
              <a:rPr lang="zh-CN" altLang="en-US" b="1" dirty="0"/>
              <a:t>1、可靠的法人财产制度；</a:t>
            </a:r>
          </a:p>
          <a:p>
            <a:pPr>
              <a:lnSpc>
                <a:spcPct val="150000"/>
              </a:lnSpc>
            </a:pPr>
            <a:r>
              <a:rPr lang="zh-CN" altLang="en-US" b="1" dirty="0"/>
              <a:t>2、健全的公司治理结构；</a:t>
            </a:r>
          </a:p>
          <a:p>
            <a:pPr>
              <a:lnSpc>
                <a:spcPct val="150000"/>
              </a:lnSpc>
            </a:pPr>
            <a:r>
              <a:rPr lang="zh-CN" altLang="en-US" b="1" dirty="0"/>
              <a:t>3、有效的管理和制衡机制。</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1、可靠的法人财产制度</a:t>
            </a:r>
          </a:p>
        </p:txBody>
      </p:sp>
      <p:sp>
        <p:nvSpPr>
          <p:cNvPr id="3" name="内容占位符 2"/>
          <p:cNvSpPr>
            <a:spLocks noGrp="1"/>
          </p:cNvSpPr>
          <p:nvPr>
            <p:ph idx="1"/>
          </p:nvPr>
        </p:nvSpPr>
        <p:spPr/>
        <p:txBody>
          <a:bodyPr/>
          <a:lstStyle/>
          <a:p>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法人财产制度是现代企业制度的基础，是以企业法人而非出资人（股东）作为财产主体的法律制度。该制度将企业财产分解为终极所有权和法人财产权，出资人（股东）只能通过一定的组织程序，才能控制和支配企业资产。法人财产</a:t>
            </a:r>
            <a:r>
              <a:rPr lang="zh-CN" altLang="en-US" dirty="0">
                <a:effectLst/>
                <a:latin typeface="Times New Roman" panose="02020603050405020304" pitchFamily="18" charset="0"/>
                <a:ea typeface="宋体" panose="02010600030101010101" pitchFamily="2" charset="-122"/>
                <a:cs typeface="Times New Roman" panose="02020603050405020304" pitchFamily="18" charset="0"/>
              </a:rPr>
              <a:t>制度</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包括</a:t>
            </a:r>
            <a:r>
              <a:rPr lang="zh-CN" altLang="en-US" dirty="0">
                <a:effectLst/>
                <a:latin typeface="Times New Roman" panose="02020603050405020304" pitchFamily="18" charset="0"/>
                <a:ea typeface="宋体" panose="02010600030101010101" pitchFamily="2" charset="-122"/>
                <a:cs typeface="Times New Roman" panose="02020603050405020304" pitchFamily="18" charset="0"/>
              </a:rPr>
              <a:t>三个要点</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effectLst/>
                <a:latin typeface="Times New Roman" panose="02020603050405020304" pitchFamily="18" charset="0"/>
                <a:ea typeface="宋体" panose="02010600030101010101" pitchFamily="2" charset="-122"/>
              </a:rPr>
              <a:t>1</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）独立的法人资格</a:t>
            </a:r>
            <a:r>
              <a:rPr lang="zh-CN" altLang="en-US"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effectLst/>
                <a:latin typeface="Times New Roman" panose="02020603050405020304" pitchFamily="18" charset="0"/>
                <a:ea typeface="宋体" panose="02010600030101010101" pitchFamily="2" charset="-122"/>
              </a:rPr>
              <a:t>2</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）只需承担有限责任</a:t>
            </a:r>
            <a:r>
              <a:rPr lang="zh-CN" altLang="en-US"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effectLst/>
                <a:latin typeface="Times New Roman" panose="02020603050405020304" pitchFamily="18" charset="0"/>
                <a:ea typeface="宋体" panose="02010600030101010101" pitchFamily="2" charset="-122"/>
              </a:rPr>
              <a:t>3</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）股权可以自由让渡。</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2、健全的公司治理结构</a:t>
            </a:r>
          </a:p>
        </p:txBody>
      </p:sp>
      <p:sp>
        <p:nvSpPr>
          <p:cNvPr id="3" name="内容占位符 2"/>
          <p:cNvSpPr>
            <a:spLocks noGrp="1"/>
          </p:cNvSpPr>
          <p:nvPr>
            <p:ph idx="1"/>
          </p:nvPr>
        </p:nvSpPr>
        <p:spPr/>
        <p:txBody>
          <a:bodyPr/>
          <a:lstStyle/>
          <a:p>
            <a:pPr>
              <a:lnSpc>
                <a:spcPct val="150000"/>
              </a:lnSpc>
            </a:pPr>
            <a:r>
              <a:rPr lang="zh-CN" altLang="en-US" dirty="0"/>
              <a:t>第一，股东大会；</a:t>
            </a:r>
          </a:p>
          <a:p>
            <a:pPr>
              <a:lnSpc>
                <a:spcPct val="150000"/>
              </a:lnSpc>
            </a:pPr>
            <a:r>
              <a:rPr lang="zh-CN" altLang="en-US" dirty="0"/>
              <a:t>第二，董事会；</a:t>
            </a:r>
          </a:p>
          <a:p>
            <a:pPr>
              <a:lnSpc>
                <a:spcPct val="150000"/>
              </a:lnSpc>
            </a:pPr>
            <a:r>
              <a:rPr lang="zh-CN" altLang="en-US" dirty="0"/>
              <a:t>第三，经理层；</a:t>
            </a:r>
          </a:p>
          <a:p>
            <a:pPr>
              <a:lnSpc>
                <a:spcPct val="150000"/>
              </a:lnSpc>
            </a:pPr>
            <a:r>
              <a:rPr lang="zh-CN" altLang="en-US" dirty="0"/>
              <a:t>第四，监事会。</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3、有效的管理和制衡机制</a:t>
            </a:r>
          </a:p>
        </p:txBody>
      </p:sp>
      <p:sp>
        <p:nvSpPr>
          <p:cNvPr id="3" name="内容占位符 2"/>
          <p:cNvSpPr>
            <a:spLocks noGrp="1"/>
          </p:cNvSpPr>
          <p:nvPr>
            <p:ph idx="1"/>
          </p:nvPr>
        </p:nvSpPr>
        <p:spPr/>
        <p:txBody>
          <a:bodyPr/>
          <a:lstStyle/>
          <a:p>
            <a:pPr>
              <a:lnSpc>
                <a:spcPct val="150000"/>
              </a:lnSpc>
            </a:pPr>
            <a:r>
              <a:rPr lang="zh-CN" altLang="en-US" dirty="0"/>
              <a:t>第一，股东大会与董事会的信托机制；</a:t>
            </a:r>
          </a:p>
          <a:p>
            <a:pPr>
              <a:lnSpc>
                <a:spcPct val="150000"/>
              </a:lnSpc>
            </a:pPr>
            <a:r>
              <a:rPr lang="zh-CN" altLang="en-US" dirty="0"/>
              <a:t>第二，董事会与经理层的委托代理机制。</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3734</Words>
  <Application>Microsoft Office PowerPoint</Application>
  <PresentationFormat>宽屏</PresentationFormat>
  <Paragraphs>230</Paragraphs>
  <Slides>54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54</vt:i4>
      </vt:variant>
    </vt:vector>
  </HeadingPairs>
  <TitlesOfParts>
    <vt:vector size="59" baseType="lpstr">
      <vt:lpstr>等线</vt:lpstr>
      <vt:lpstr>黑体</vt:lpstr>
      <vt:lpstr>Arial</vt:lpstr>
      <vt:lpstr>Times New Roman</vt:lpstr>
      <vt:lpstr>时代型模板</vt:lpstr>
      <vt:lpstr>《政治经济学通论》  （第3版）</vt:lpstr>
      <vt:lpstr>第八章 企业公有制与股份制</vt:lpstr>
      <vt:lpstr>第八章的主要内容</vt:lpstr>
      <vt:lpstr>一、  现代企业制度的本源与发展</vt:lpstr>
      <vt:lpstr>（一）现代企业制度的产生</vt:lpstr>
      <vt:lpstr>（二）现代企业制度的本质特征</vt:lpstr>
      <vt:lpstr>1、可靠的法人财产制度</vt:lpstr>
      <vt:lpstr>2、健全的公司治理结构</vt:lpstr>
      <vt:lpstr>3、有效的管理和制衡机制</vt:lpstr>
      <vt:lpstr>（三）我国健全现代企业制度的基本要求</vt:lpstr>
      <vt:lpstr>1、产权清晰</vt:lpstr>
      <vt:lpstr>2、权责明确</vt:lpstr>
      <vt:lpstr>3、政企分开</vt:lpstr>
      <vt:lpstr>4、管理科学</vt:lpstr>
      <vt:lpstr>二、 股份制成为公有制的主要实现形式</vt:lpstr>
      <vt:lpstr>（一）我国推行股份制的进程</vt:lpstr>
      <vt:lpstr>1、正确认识股份制及其适用范围</vt:lpstr>
      <vt:lpstr> 2、国企改革显现股份制的优越性</vt:lpstr>
      <vt:lpstr>3、股份制成为公有制的主要实现形式</vt:lpstr>
      <vt:lpstr>（二）用股份制改造公有企业的必要性</vt:lpstr>
      <vt:lpstr>1、明晰公有产权和完善治理结构</vt:lpstr>
      <vt:lpstr>2、提高公有企业利用资源的能力</vt:lpstr>
      <vt:lpstr>3、有利于增强公有经济的竞争力</vt:lpstr>
      <vt:lpstr>4、增大公有资本的渗透力和控制力</vt:lpstr>
      <vt:lpstr>（三）公有企业在股份制改造中的问题</vt:lpstr>
      <vt:lpstr>1、产权界定中的问题</vt:lpstr>
      <vt:lpstr>2、政府行政干预问题</vt:lpstr>
      <vt:lpstr>3、“内部人控制”的问题</vt:lpstr>
      <vt:lpstr>（四）公有经济股份制的规范化</vt:lpstr>
      <vt:lpstr>1、规范政府行为，实现政企分开</vt:lpstr>
      <vt:lpstr> 2、遵循股份制发展的基本原则</vt:lpstr>
      <vt:lpstr>3、形成健全的法人治理结构</vt:lpstr>
      <vt:lpstr>三、国有控股公司的两重经济职能</vt:lpstr>
      <vt:lpstr>（一）国有控股公司的主导作用及存在问题</vt:lpstr>
      <vt:lpstr>1、国有控股公司的主导作用</vt:lpstr>
      <vt:lpstr>2、国有控股公司存在的问题</vt:lpstr>
      <vt:lpstr>（二）国有控股公司的市场主体作用及其困境</vt:lpstr>
      <vt:lpstr>1、国有控股公司作为市场主体的积极作用</vt:lpstr>
      <vt:lpstr>2、国有控股公司作为市场主体面临的困境</vt:lpstr>
      <vt:lpstr>（三）两重经济职能的有机结合</vt:lpstr>
      <vt:lpstr>四、 企业职工的两层次积极性</vt:lpstr>
      <vt:lpstr>（一）两层次积极性的区分</vt:lpstr>
      <vt:lpstr>（二）不能忽视第一层次积极性</vt:lpstr>
      <vt:lpstr>（三）深入调动第二层次积极性</vt:lpstr>
      <vt:lpstr>（四）两层次积极性的相互关系 </vt:lpstr>
      <vt:lpstr>课后习题</vt:lpstr>
      <vt:lpstr>二、填充题</vt:lpstr>
      <vt:lpstr>二、填充题</vt:lpstr>
      <vt:lpstr>三、单项选择题</vt:lpstr>
      <vt:lpstr>三、单项选择题</vt:lpstr>
      <vt:lpstr>四、多项选择题</vt:lpstr>
      <vt:lpstr>四、多项选择题</vt:lpstr>
      <vt:lpstr>五、简答题</vt:lpstr>
      <vt:lpstr>六、论述题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《政治经济学通论》  （第3版）</dc:title>
  <dc:creator>chenchengming</dc:creator>
  <cp:lastModifiedBy>chenchengming</cp:lastModifiedBy>
  <cp:revision>190</cp:revision>
  <dcterms:created xsi:type="dcterms:W3CDTF">2019-06-19T02:08:00Z</dcterms:created>
  <dcterms:modified xsi:type="dcterms:W3CDTF">2021-06-01T10:01:09Z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B7F1EE2192904327B4488DC4A8D636FB</vt:lpwstr>
  </property>
</Properties>
</file>