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94" r:id="rId2"/>
  </p:sldMasterIdLst>
  <p:notesMasterIdLst>
    <p:notesMasterId r:id="rId48"/>
  </p:notesMasterIdLst>
  <p:sldIdLst>
    <p:sldId id="1289" r:id="rId3"/>
    <p:sldId id="1290" r:id="rId4"/>
    <p:sldId id="1528" r:id="rId5"/>
    <p:sldId id="1529" r:id="rId6"/>
    <p:sldId id="1530" r:id="rId7"/>
    <p:sldId id="1531" r:id="rId8"/>
    <p:sldId id="1532" r:id="rId9"/>
    <p:sldId id="1533" r:id="rId10"/>
    <p:sldId id="1535" r:id="rId11"/>
    <p:sldId id="1534" r:id="rId12"/>
    <p:sldId id="1536" r:id="rId13"/>
    <p:sldId id="1537" r:id="rId14"/>
    <p:sldId id="1538" r:id="rId15"/>
    <p:sldId id="1539" r:id="rId16"/>
    <p:sldId id="1540" r:id="rId17"/>
    <p:sldId id="1541" r:id="rId18"/>
    <p:sldId id="1542" r:id="rId19"/>
    <p:sldId id="1543" r:id="rId20"/>
    <p:sldId id="1546" r:id="rId21"/>
    <p:sldId id="1544" r:id="rId22"/>
    <p:sldId id="1545" r:id="rId23"/>
    <p:sldId id="1547" r:id="rId24"/>
    <p:sldId id="1548" r:id="rId25"/>
    <p:sldId id="1549" r:id="rId26"/>
    <p:sldId id="1550" r:id="rId27"/>
    <p:sldId id="1551" r:id="rId28"/>
    <p:sldId id="1552" r:id="rId29"/>
    <p:sldId id="1553" r:id="rId30"/>
    <p:sldId id="1554" r:id="rId31"/>
    <p:sldId id="1555" r:id="rId32"/>
    <p:sldId id="1556" r:id="rId33"/>
    <p:sldId id="1557" r:id="rId34"/>
    <p:sldId id="1558" r:id="rId35"/>
    <p:sldId id="1559" r:id="rId36"/>
    <p:sldId id="1560" r:id="rId37"/>
    <p:sldId id="1561" r:id="rId38"/>
    <p:sldId id="1562" r:id="rId39"/>
    <p:sldId id="1563" r:id="rId40"/>
    <p:sldId id="1564" r:id="rId41"/>
    <p:sldId id="1565" r:id="rId42"/>
    <p:sldId id="1566" r:id="rId43"/>
    <p:sldId id="1567" r:id="rId44"/>
    <p:sldId id="1568" r:id="rId45"/>
    <p:sldId id="1569" r:id="rId46"/>
    <p:sldId id="1131" r:id="rId47"/>
  </p:sldIdLst>
  <p:sldSz cx="9144000" cy="5143500" type="screen16x9"/>
  <p:notesSz cx="7104063" cy="10234613"/>
  <p:custDataLst>
    <p:tags r:id="rId49"/>
  </p:custDataLst>
  <p:defaultText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4CA1"/>
    <a:srgbClr val="5BB9FF"/>
    <a:srgbClr val="0C72EE"/>
    <a:srgbClr val="0081E2"/>
    <a:srgbClr val="159BFF"/>
    <a:srgbClr val="0594FF"/>
    <a:srgbClr val="AD8684"/>
    <a:srgbClr val="F45E62"/>
    <a:srgbClr val="C66951"/>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928" autoAdjust="0"/>
    <p:restoredTop sz="99423" autoAdjust="0"/>
  </p:normalViewPr>
  <p:slideViewPr>
    <p:cSldViewPr snapToGrid="0">
      <p:cViewPr varScale="1">
        <p:scale>
          <a:sx n="84" d="100"/>
          <a:sy n="84" d="100"/>
        </p:scale>
        <p:origin x="-954" y="-90"/>
      </p:cViewPr>
      <p:guideLst>
        <p:guide orient="horz" pos="1620"/>
        <p:guide orient="horz" pos="2981"/>
        <p:guide orient="horz" pos="708"/>
        <p:guide pos="2883"/>
        <p:guide pos="157"/>
        <p:guide pos="5606"/>
        <p:guide pos="2265"/>
      </p:guideLst>
    </p:cSldViewPr>
  </p:slideViewPr>
  <p:outlineViewPr>
    <p:cViewPr>
      <p:scale>
        <a:sx n="33" d="100"/>
        <a:sy n="33" d="100"/>
      </p:scale>
      <p:origin x="0" y="39522"/>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2018/8/23</a:t>
            </a:fld>
            <a:endParaRPr lang="zh-CN" altLang="en-US"/>
          </a:p>
        </p:txBody>
      </p:sp>
      <p:sp>
        <p:nvSpPr>
          <p:cNvPr id="4" name="幻灯片图像占位符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416605213"/>
      </p:ext>
    </p:extLst>
  </p:cSld>
  <p:clrMap bg1="lt1" tx1="dk1" bg2="lt2" tx2="dk2" accent1="accent1" accent2="accent2" accent3="accent3" accent4="accent4" accent5="accent5" accent6="accent6" hlink="hlink" folHlink="folHlink"/>
  <p:notesStyle>
    <a:lvl1pPr marL="0" algn="l" defTabSz="685703" rtl="0" eaLnBrk="1" latinLnBrk="0" hangingPunct="1">
      <a:defRPr sz="900" kern="1200">
        <a:solidFill>
          <a:schemeClr val="tx1"/>
        </a:solidFill>
        <a:latin typeface="+mn-lt"/>
        <a:ea typeface="+mn-ea"/>
        <a:cs typeface="+mn-cs"/>
      </a:defRPr>
    </a:lvl1pPr>
    <a:lvl2pPr marL="342851" algn="l" defTabSz="685703" rtl="0" eaLnBrk="1" latinLnBrk="0" hangingPunct="1">
      <a:defRPr sz="900" kern="1200">
        <a:solidFill>
          <a:schemeClr val="tx1"/>
        </a:solidFill>
        <a:latin typeface="+mn-lt"/>
        <a:ea typeface="+mn-ea"/>
        <a:cs typeface="+mn-cs"/>
      </a:defRPr>
    </a:lvl2pPr>
    <a:lvl3pPr marL="685703" algn="l" defTabSz="685703" rtl="0" eaLnBrk="1" latinLnBrk="0" hangingPunct="1">
      <a:defRPr sz="900" kern="1200">
        <a:solidFill>
          <a:schemeClr val="tx1"/>
        </a:solidFill>
        <a:latin typeface="+mn-lt"/>
        <a:ea typeface="+mn-ea"/>
        <a:cs typeface="+mn-cs"/>
      </a:defRPr>
    </a:lvl3pPr>
    <a:lvl4pPr marL="1028555" algn="l" defTabSz="685703" rtl="0" eaLnBrk="1" latinLnBrk="0" hangingPunct="1">
      <a:defRPr sz="900" kern="1200">
        <a:solidFill>
          <a:schemeClr val="tx1"/>
        </a:solidFill>
        <a:latin typeface="+mn-lt"/>
        <a:ea typeface="+mn-ea"/>
        <a:cs typeface="+mn-cs"/>
      </a:defRPr>
    </a:lvl4pPr>
    <a:lvl5pPr marL="1371405" algn="l" defTabSz="685703" rtl="0" eaLnBrk="1" latinLnBrk="0" hangingPunct="1">
      <a:defRPr sz="900" kern="1200">
        <a:solidFill>
          <a:schemeClr val="tx1"/>
        </a:solidFill>
        <a:latin typeface="+mn-lt"/>
        <a:ea typeface="+mn-ea"/>
        <a:cs typeface="+mn-cs"/>
      </a:defRPr>
    </a:lvl5pPr>
    <a:lvl6pPr marL="1714256" algn="l" defTabSz="685703" rtl="0" eaLnBrk="1" latinLnBrk="0" hangingPunct="1">
      <a:defRPr sz="900" kern="1200">
        <a:solidFill>
          <a:schemeClr val="tx1"/>
        </a:solidFill>
        <a:latin typeface="+mn-lt"/>
        <a:ea typeface="+mn-ea"/>
        <a:cs typeface="+mn-cs"/>
      </a:defRPr>
    </a:lvl6pPr>
    <a:lvl7pPr marL="2057108" algn="l" defTabSz="685703" rtl="0" eaLnBrk="1" latinLnBrk="0" hangingPunct="1">
      <a:defRPr sz="900" kern="1200">
        <a:solidFill>
          <a:schemeClr val="tx1"/>
        </a:solidFill>
        <a:latin typeface="+mn-lt"/>
        <a:ea typeface="+mn-ea"/>
        <a:cs typeface="+mn-cs"/>
      </a:defRPr>
    </a:lvl7pPr>
    <a:lvl8pPr marL="2399959" algn="l" defTabSz="685703" rtl="0" eaLnBrk="1" latinLnBrk="0" hangingPunct="1">
      <a:defRPr sz="900" kern="1200">
        <a:solidFill>
          <a:schemeClr val="tx1"/>
        </a:solidFill>
        <a:latin typeface="+mn-lt"/>
        <a:ea typeface="+mn-ea"/>
        <a:cs typeface="+mn-cs"/>
      </a:defRPr>
    </a:lvl8pPr>
    <a:lvl9pPr marL="2742809" algn="l" defTabSz="685703"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481013" y="1279525"/>
            <a:ext cx="6140450" cy="34544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smtClean="0"/>
              <a:t>模板来自于 </a:t>
            </a:r>
            <a:r>
              <a:rPr lang="en-US" altLang="zh-CN" smtClean="0"/>
              <a:t>http://docer.wps.cn</a:t>
            </a:r>
            <a:endParaRPr lang="zh-CN" altLang="en-US"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微软雅黑" pitchFamily="34" charset="-122"/>
              </a:defRPr>
            </a:lvl1pPr>
            <a:lvl2pPr marL="804986" indent="-309610">
              <a:defRPr>
                <a:solidFill>
                  <a:schemeClr val="tx1"/>
                </a:solidFill>
                <a:latin typeface="Arial Narrow" pitchFamily="34" charset="0"/>
                <a:ea typeface="微软雅黑" pitchFamily="34" charset="-122"/>
              </a:defRPr>
            </a:lvl2pPr>
            <a:lvl3pPr marL="1238441" indent="-247688">
              <a:defRPr>
                <a:solidFill>
                  <a:schemeClr val="tx1"/>
                </a:solidFill>
                <a:latin typeface="Arial Narrow" pitchFamily="34" charset="0"/>
                <a:ea typeface="微软雅黑" pitchFamily="34" charset="-122"/>
              </a:defRPr>
            </a:lvl3pPr>
            <a:lvl4pPr marL="1733817" indent="-247688">
              <a:defRPr>
                <a:solidFill>
                  <a:schemeClr val="tx1"/>
                </a:solidFill>
                <a:latin typeface="Arial Narrow" pitchFamily="34" charset="0"/>
                <a:ea typeface="微软雅黑" pitchFamily="34" charset="-122"/>
              </a:defRPr>
            </a:lvl4pPr>
            <a:lvl5pPr marL="2229193" indent="-247688">
              <a:defRPr>
                <a:solidFill>
                  <a:schemeClr val="tx1"/>
                </a:solidFill>
                <a:latin typeface="Arial Narrow" pitchFamily="34" charset="0"/>
                <a:ea typeface="微软雅黑" pitchFamily="34" charset="-122"/>
              </a:defRPr>
            </a:lvl5pPr>
            <a:lvl6pPr marL="2724569" indent="-247688" eaLnBrk="0" fontAlgn="base" hangingPunct="0">
              <a:spcBef>
                <a:spcPct val="0"/>
              </a:spcBef>
              <a:spcAft>
                <a:spcPct val="0"/>
              </a:spcAft>
              <a:defRPr>
                <a:solidFill>
                  <a:schemeClr val="tx1"/>
                </a:solidFill>
                <a:latin typeface="Arial Narrow" pitchFamily="34" charset="0"/>
                <a:ea typeface="微软雅黑" pitchFamily="34" charset="-122"/>
              </a:defRPr>
            </a:lvl6pPr>
            <a:lvl7pPr marL="3219945" indent="-247688" eaLnBrk="0" fontAlgn="base" hangingPunct="0">
              <a:spcBef>
                <a:spcPct val="0"/>
              </a:spcBef>
              <a:spcAft>
                <a:spcPct val="0"/>
              </a:spcAft>
              <a:defRPr>
                <a:solidFill>
                  <a:schemeClr val="tx1"/>
                </a:solidFill>
                <a:latin typeface="Arial Narrow" pitchFamily="34" charset="0"/>
                <a:ea typeface="微软雅黑" pitchFamily="34" charset="-122"/>
              </a:defRPr>
            </a:lvl7pPr>
            <a:lvl8pPr marL="3715322" indent="-247688" eaLnBrk="0" fontAlgn="base" hangingPunct="0">
              <a:spcBef>
                <a:spcPct val="0"/>
              </a:spcBef>
              <a:spcAft>
                <a:spcPct val="0"/>
              </a:spcAft>
              <a:defRPr>
                <a:solidFill>
                  <a:schemeClr val="tx1"/>
                </a:solidFill>
                <a:latin typeface="Arial Narrow" pitchFamily="34" charset="0"/>
                <a:ea typeface="微软雅黑" pitchFamily="34" charset="-122"/>
              </a:defRPr>
            </a:lvl8pPr>
            <a:lvl9pPr marL="4210698" indent="-247688" eaLnBrk="0" fontAlgn="base" hangingPunct="0">
              <a:spcBef>
                <a:spcPct val="0"/>
              </a:spcBef>
              <a:spcAft>
                <a:spcPct val="0"/>
              </a:spcAft>
              <a:defRPr>
                <a:solidFill>
                  <a:schemeClr val="tx1"/>
                </a:solidFill>
                <a:latin typeface="Arial Narrow" pitchFamily="34" charset="0"/>
                <a:ea typeface="微软雅黑" pitchFamily="34" charset="-122"/>
              </a:defRPr>
            </a:lvl9pPr>
          </a:lstStyle>
          <a:p>
            <a:fld id="{C6D8A45C-C72D-4672-9BA5-0359BDE4593E}" type="slidenum">
              <a:rPr lang="zh-CN" altLang="en-US">
                <a:latin typeface="Calibri" pitchFamily="34" charset="0"/>
                <a:ea typeface="宋体" charset="-122"/>
              </a:rPr>
              <a:pPr/>
              <a:t>45</a:t>
            </a:fld>
            <a:endParaRPr lang="zh-CN" altLang="en-US">
              <a:latin typeface="Calibri" pitchFamily="34" charset="0"/>
              <a:ea typeface="宋体"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1" y="841772"/>
            <a:ext cx="6858000" cy="1790700"/>
          </a:xfrm>
        </p:spPr>
        <p:txBody>
          <a:bodyPr anchor="b"/>
          <a:lstStyle>
            <a:lvl1pPr algn="ctr">
              <a:defRPr sz="4500">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143001" y="2701528"/>
            <a:ext cx="6858000" cy="1241822"/>
          </a:xfrm>
        </p:spPr>
        <p:txBody>
          <a:bodyPr/>
          <a:lstStyle>
            <a:lvl1pPr marL="0" indent="0" algn="ctr">
              <a:buNone/>
              <a:defRPr sz="1800">
                <a:latin typeface="微软雅黑" pitchFamily="34" charset="-122"/>
                <a:ea typeface="微软雅黑" pitchFamily="34" charset="-122"/>
              </a:defRPr>
            </a:lvl1pPr>
            <a:lvl2pPr marL="342851" indent="0" algn="ctr">
              <a:buNone/>
              <a:defRPr sz="1500"/>
            </a:lvl2pPr>
            <a:lvl3pPr marL="685703" indent="0" algn="ctr">
              <a:buNone/>
              <a:defRPr sz="1400"/>
            </a:lvl3pPr>
            <a:lvl4pPr marL="1028555" indent="0" algn="ctr">
              <a:buNone/>
              <a:defRPr sz="1200"/>
            </a:lvl4pPr>
            <a:lvl5pPr marL="1371405" indent="0" algn="ctr">
              <a:buNone/>
              <a:defRPr sz="1200"/>
            </a:lvl5pPr>
            <a:lvl6pPr marL="1714256" indent="0" algn="ctr">
              <a:buNone/>
              <a:defRPr sz="1200"/>
            </a:lvl6pPr>
            <a:lvl7pPr marL="2057108" indent="0" algn="ctr">
              <a:buNone/>
              <a:defRPr sz="1200"/>
            </a:lvl7pPr>
            <a:lvl8pPr marL="2399959" indent="0" algn="ctr">
              <a:buNone/>
              <a:defRPr sz="1200"/>
            </a:lvl8pPr>
            <a:lvl9pPr marL="2742809"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1" y="273846"/>
            <a:ext cx="7886700" cy="435887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1" y="1597823"/>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851" indent="0" algn="ctr">
              <a:buNone/>
              <a:defRPr>
                <a:solidFill>
                  <a:schemeClr val="tx1">
                    <a:tint val="75000"/>
                  </a:schemeClr>
                </a:solidFill>
              </a:defRPr>
            </a:lvl2pPr>
            <a:lvl3pPr marL="685703" indent="0" algn="ctr">
              <a:buNone/>
              <a:defRPr>
                <a:solidFill>
                  <a:schemeClr val="tx1">
                    <a:tint val="75000"/>
                  </a:schemeClr>
                </a:solidFill>
              </a:defRPr>
            </a:lvl3pPr>
            <a:lvl4pPr marL="1028555" indent="0" algn="ctr">
              <a:buNone/>
              <a:defRPr>
                <a:solidFill>
                  <a:schemeClr val="tx1">
                    <a:tint val="75000"/>
                  </a:schemeClr>
                </a:solidFill>
              </a:defRPr>
            </a:lvl4pPr>
            <a:lvl5pPr marL="1371405" indent="0" algn="ctr">
              <a:buNone/>
              <a:defRPr>
                <a:solidFill>
                  <a:schemeClr val="tx1">
                    <a:tint val="75000"/>
                  </a:schemeClr>
                </a:solidFill>
              </a:defRPr>
            </a:lvl5pPr>
            <a:lvl6pPr marL="1714256" indent="0" algn="ctr">
              <a:buNone/>
              <a:defRPr>
                <a:solidFill>
                  <a:schemeClr val="tx1">
                    <a:tint val="75000"/>
                  </a:schemeClr>
                </a:solidFill>
              </a:defRPr>
            </a:lvl6pPr>
            <a:lvl7pPr marL="2057108" indent="0" algn="ctr">
              <a:buNone/>
              <a:defRPr>
                <a:solidFill>
                  <a:schemeClr val="tx1">
                    <a:tint val="75000"/>
                  </a:schemeClr>
                </a:solidFill>
              </a:defRPr>
            </a:lvl7pPr>
            <a:lvl8pPr marL="2399959" indent="0" algn="ctr">
              <a:buNone/>
              <a:defRPr>
                <a:solidFill>
                  <a:schemeClr val="tx1">
                    <a:tint val="75000"/>
                  </a:schemeClr>
                </a:solidFill>
              </a:defRPr>
            </a:lvl8pPr>
            <a:lvl9pPr marL="2742809"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9785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02622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9"/>
            <a:ext cx="7772400" cy="1021556"/>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851" indent="0">
              <a:buNone/>
              <a:defRPr sz="1400">
                <a:solidFill>
                  <a:schemeClr val="tx1">
                    <a:tint val="75000"/>
                  </a:schemeClr>
                </a:solidFill>
              </a:defRPr>
            </a:lvl2pPr>
            <a:lvl3pPr marL="685703" indent="0">
              <a:buNone/>
              <a:defRPr sz="1200">
                <a:solidFill>
                  <a:schemeClr val="tx1">
                    <a:tint val="75000"/>
                  </a:schemeClr>
                </a:solidFill>
              </a:defRPr>
            </a:lvl3pPr>
            <a:lvl4pPr marL="1028555" indent="0">
              <a:buNone/>
              <a:defRPr sz="1100">
                <a:solidFill>
                  <a:schemeClr val="tx1">
                    <a:tint val="75000"/>
                  </a:schemeClr>
                </a:solidFill>
              </a:defRPr>
            </a:lvl4pPr>
            <a:lvl5pPr marL="1371405" indent="0">
              <a:buNone/>
              <a:defRPr sz="1100">
                <a:solidFill>
                  <a:schemeClr val="tx1">
                    <a:tint val="75000"/>
                  </a:schemeClr>
                </a:solidFill>
              </a:defRPr>
            </a:lvl5pPr>
            <a:lvl6pPr marL="1714256" indent="0">
              <a:buNone/>
              <a:defRPr sz="1100">
                <a:solidFill>
                  <a:schemeClr val="tx1">
                    <a:tint val="75000"/>
                  </a:schemeClr>
                </a:solidFill>
              </a:defRPr>
            </a:lvl6pPr>
            <a:lvl7pPr marL="2057108" indent="0">
              <a:buNone/>
              <a:defRPr sz="1100">
                <a:solidFill>
                  <a:schemeClr val="tx1">
                    <a:tint val="75000"/>
                  </a:schemeClr>
                </a:solidFill>
              </a:defRPr>
            </a:lvl7pPr>
            <a:lvl8pPr marL="2399959" indent="0">
              <a:buNone/>
              <a:defRPr sz="1100">
                <a:solidFill>
                  <a:schemeClr val="tx1">
                    <a:tint val="75000"/>
                  </a:schemeClr>
                </a:solidFill>
              </a:defRPr>
            </a:lvl8pPr>
            <a:lvl9pPr marL="2742809" indent="0">
              <a:buNone/>
              <a:defRPr sz="11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2820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1" y="1200154"/>
            <a:ext cx="54102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1" y="1200154"/>
            <a:ext cx="54102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64673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2" y="1151337"/>
            <a:ext cx="4040188" cy="479822"/>
          </a:xfrm>
        </p:spPr>
        <p:txBody>
          <a:bodyPr anchor="b"/>
          <a:lstStyle>
            <a:lvl1pPr marL="0" indent="0">
              <a:buNone/>
              <a:defRPr sz="1800" b="1"/>
            </a:lvl1pPr>
            <a:lvl2pPr marL="342851" indent="0">
              <a:buNone/>
              <a:defRPr sz="1500" b="1"/>
            </a:lvl2pPr>
            <a:lvl3pPr marL="685703" indent="0">
              <a:buNone/>
              <a:defRPr sz="1400" b="1"/>
            </a:lvl3pPr>
            <a:lvl4pPr marL="1028555" indent="0">
              <a:buNone/>
              <a:defRPr sz="1200" b="1"/>
            </a:lvl4pPr>
            <a:lvl5pPr marL="1371405" indent="0">
              <a:buNone/>
              <a:defRPr sz="1200" b="1"/>
            </a:lvl5pPr>
            <a:lvl6pPr marL="1714256" indent="0">
              <a:buNone/>
              <a:defRPr sz="1200" b="1"/>
            </a:lvl6pPr>
            <a:lvl7pPr marL="2057108" indent="0">
              <a:buNone/>
              <a:defRPr sz="1200" b="1"/>
            </a:lvl7pPr>
            <a:lvl8pPr marL="2399959" indent="0">
              <a:buNone/>
              <a:defRPr sz="1200" b="1"/>
            </a:lvl8pPr>
            <a:lvl9pPr marL="2742809"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202" y="1631156"/>
            <a:ext cx="4040188"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9" y="1151337"/>
            <a:ext cx="4041775" cy="479822"/>
          </a:xfrm>
        </p:spPr>
        <p:txBody>
          <a:bodyPr anchor="b"/>
          <a:lstStyle>
            <a:lvl1pPr marL="0" indent="0">
              <a:buNone/>
              <a:defRPr sz="1800" b="1"/>
            </a:lvl1pPr>
            <a:lvl2pPr marL="342851" indent="0">
              <a:buNone/>
              <a:defRPr sz="1500" b="1"/>
            </a:lvl2pPr>
            <a:lvl3pPr marL="685703" indent="0">
              <a:buNone/>
              <a:defRPr sz="1400" b="1"/>
            </a:lvl3pPr>
            <a:lvl4pPr marL="1028555" indent="0">
              <a:buNone/>
              <a:defRPr sz="1200" b="1"/>
            </a:lvl4pPr>
            <a:lvl5pPr marL="1371405" indent="0">
              <a:buNone/>
              <a:defRPr sz="1200" b="1"/>
            </a:lvl5pPr>
            <a:lvl6pPr marL="1714256" indent="0">
              <a:buNone/>
              <a:defRPr sz="1200" b="1"/>
            </a:lvl6pPr>
            <a:lvl7pPr marL="2057108" indent="0">
              <a:buNone/>
              <a:defRPr sz="1200" b="1"/>
            </a:lvl7pPr>
            <a:lvl8pPr marL="2399959" indent="0">
              <a:buNone/>
              <a:defRPr sz="1200" b="1"/>
            </a:lvl8pPr>
            <a:lvl9pPr marL="2742809"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5029" y="1631156"/>
            <a:ext cx="4041775"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95431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48666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23205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4" y="204787"/>
            <a:ext cx="3008313" cy="871538"/>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92"/>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4" y="1076330"/>
            <a:ext cx="3008313" cy="3518297"/>
          </a:xfrm>
        </p:spPr>
        <p:txBody>
          <a:bodyPr/>
          <a:lstStyle>
            <a:lvl1pPr marL="0" indent="0">
              <a:buNone/>
              <a:defRPr sz="1100"/>
            </a:lvl1pPr>
            <a:lvl2pPr marL="342851" indent="0">
              <a:buNone/>
              <a:defRPr sz="900"/>
            </a:lvl2pPr>
            <a:lvl3pPr marL="685703" indent="0">
              <a:buNone/>
              <a:defRPr sz="800"/>
            </a:lvl3pPr>
            <a:lvl4pPr marL="1028555" indent="0">
              <a:buNone/>
              <a:defRPr sz="700"/>
            </a:lvl4pPr>
            <a:lvl5pPr marL="1371405" indent="0">
              <a:buNone/>
              <a:defRPr sz="700"/>
            </a:lvl5pPr>
            <a:lvl6pPr marL="1714256" indent="0">
              <a:buNone/>
              <a:defRPr sz="700"/>
            </a:lvl6pPr>
            <a:lvl7pPr marL="2057108" indent="0">
              <a:buNone/>
              <a:defRPr sz="700"/>
            </a:lvl7pPr>
            <a:lvl8pPr marL="2399959" indent="0">
              <a:buNone/>
              <a:defRPr sz="700"/>
            </a:lvl8pPr>
            <a:lvl9pPr marL="2742809"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09724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2400"/>
            </a:lvl1pPr>
            <a:lvl2pPr marL="342851" indent="0">
              <a:buNone/>
              <a:defRPr sz="2100"/>
            </a:lvl2pPr>
            <a:lvl3pPr marL="685703" indent="0">
              <a:buNone/>
              <a:defRPr sz="1800"/>
            </a:lvl3pPr>
            <a:lvl4pPr marL="1028555" indent="0">
              <a:buNone/>
              <a:defRPr sz="1500"/>
            </a:lvl4pPr>
            <a:lvl5pPr marL="1371405" indent="0">
              <a:buNone/>
              <a:defRPr sz="1500"/>
            </a:lvl5pPr>
            <a:lvl6pPr marL="1714256" indent="0">
              <a:buNone/>
              <a:defRPr sz="1500"/>
            </a:lvl6pPr>
            <a:lvl7pPr marL="2057108" indent="0">
              <a:buNone/>
              <a:defRPr sz="1500"/>
            </a:lvl7pPr>
            <a:lvl8pPr marL="2399959" indent="0">
              <a:buNone/>
              <a:defRPr sz="1500"/>
            </a:lvl8pPr>
            <a:lvl9pPr marL="2742809" indent="0">
              <a:buNone/>
              <a:defRPr sz="1500"/>
            </a:lvl9pPr>
          </a:lstStyle>
          <a:p>
            <a:endParaRPr lang="zh-CN" altLang="en-US"/>
          </a:p>
        </p:txBody>
      </p:sp>
      <p:sp>
        <p:nvSpPr>
          <p:cNvPr id="4" name="文本占位符 3"/>
          <p:cNvSpPr>
            <a:spLocks noGrp="1"/>
          </p:cNvSpPr>
          <p:nvPr>
            <p:ph type="body" sz="half" idx="2"/>
          </p:nvPr>
        </p:nvSpPr>
        <p:spPr>
          <a:xfrm>
            <a:off x="1792288" y="4025505"/>
            <a:ext cx="5486400" cy="603647"/>
          </a:xfrm>
        </p:spPr>
        <p:txBody>
          <a:bodyPr/>
          <a:lstStyle>
            <a:lvl1pPr marL="0" indent="0">
              <a:buNone/>
              <a:defRPr sz="1100"/>
            </a:lvl1pPr>
            <a:lvl2pPr marL="342851" indent="0">
              <a:buNone/>
              <a:defRPr sz="900"/>
            </a:lvl2pPr>
            <a:lvl3pPr marL="685703" indent="0">
              <a:buNone/>
              <a:defRPr sz="800"/>
            </a:lvl3pPr>
            <a:lvl4pPr marL="1028555" indent="0">
              <a:buNone/>
              <a:defRPr sz="700"/>
            </a:lvl4pPr>
            <a:lvl5pPr marL="1371405" indent="0">
              <a:buNone/>
              <a:defRPr sz="700"/>
            </a:lvl5pPr>
            <a:lvl6pPr marL="1714256" indent="0">
              <a:buNone/>
              <a:defRPr sz="700"/>
            </a:lvl6pPr>
            <a:lvl7pPr marL="2057108" indent="0">
              <a:buNone/>
              <a:defRPr sz="700"/>
            </a:lvl7pPr>
            <a:lvl8pPr marL="2399959" indent="0">
              <a:buNone/>
              <a:defRPr sz="700"/>
            </a:lvl8pPr>
            <a:lvl9pPr marL="2742809"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0651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52483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05982"/>
            <a:ext cx="27432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05982"/>
            <a:ext cx="80772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7780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9" y="1282306"/>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9" y="3442099"/>
            <a:ext cx="7886700" cy="1125140"/>
          </a:xfrm>
        </p:spPr>
        <p:txBody>
          <a:bodyPr/>
          <a:lstStyle>
            <a:lvl1pPr marL="0" indent="0">
              <a:buNone/>
              <a:defRPr sz="1800">
                <a:solidFill>
                  <a:schemeClr val="tx1">
                    <a:tint val="75000"/>
                  </a:schemeClr>
                </a:solidFill>
              </a:defRPr>
            </a:lvl1pPr>
            <a:lvl2pPr marL="342851" indent="0">
              <a:buNone/>
              <a:defRPr sz="1500">
                <a:solidFill>
                  <a:schemeClr val="tx1">
                    <a:tint val="75000"/>
                  </a:schemeClr>
                </a:solidFill>
              </a:defRPr>
            </a:lvl2pPr>
            <a:lvl3pPr marL="685703" indent="0">
              <a:buNone/>
              <a:defRPr sz="1400">
                <a:solidFill>
                  <a:schemeClr val="tx1">
                    <a:tint val="75000"/>
                  </a:schemeClr>
                </a:solidFill>
              </a:defRPr>
            </a:lvl3pPr>
            <a:lvl4pPr marL="1028555" indent="0">
              <a:buNone/>
              <a:defRPr sz="1200">
                <a:solidFill>
                  <a:schemeClr val="tx1">
                    <a:tint val="75000"/>
                  </a:schemeClr>
                </a:solidFill>
              </a:defRPr>
            </a:lvl4pPr>
            <a:lvl5pPr marL="1371405" indent="0">
              <a:buNone/>
              <a:defRPr sz="1200">
                <a:solidFill>
                  <a:schemeClr val="tx1">
                    <a:tint val="75000"/>
                  </a:schemeClr>
                </a:solidFill>
              </a:defRPr>
            </a:lvl5pPr>
            <a:lvl6pPr marL="1714256" indent="0">
              <a:buNone/>
              <a:defRPr sz="1200">
                <a:solidFill>
                  <a:schemeClr val="tx1">
                    <a:tint val="75000"/>
                  </a:schemeClr>
                </a:solidFill>
              </a:defRPr>
            </a:lvl6pPr>
            <a:lvl7pPr marL="2057108" indent="0">
              <a:buNone/>
              <a:defRPr sz="1200">
                <a:solidFill>
                  <a:schemeClr val="tx1">
                    <a:tint val="75000"/>
                  </a:schemeClr>
                </a:solidFill>
              </a:defRPr>
            </a:lvl7pPr>
            <a:lvl8pPr marL="2399959" indent="0">
              <a:buNone/>
              <a:defRPr sz="1200">
                <a:solidFill>
                  <a:schemeClr val="tx1">
                    <a:tint val="75000"/>
                  </a:schemeClr>
                </a:solidFill>
              </a:defRPr>
            </a:lvl8pPr>
            <a:lvl9pPr marL="2742809"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1"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2" y="1333829"/>
            <a:ext cx="3655181" cy="617934"/>
          </a:xfrm>
        </p:spPr>
        <p:txBody>
          <a:bodyPr anchor="ctr" anchorCtr="0"/>
          <a:lstStyle>
            <a:lvl1pPr marL="0" indent="0">
              <a:buNone/>
              <a:defRPr sz="2100"/>
            </a:lvl1pPr>
            <a:lvl2pPr marL="342851" indent="0">
              <a:buNone/>
              <a:defRPr sz="1800"/>
            </a:lvl2pPr>
            <a:lvl3pPr marL="685703" indent="0">
              <a:buNone/>
              <a:defRPr sz="1500"/>
            </a:lvl3pPr>
            <a:lvl4pPr marL="1028555" indent="0">
              <a:buNone/>
              <a:defRPr sz="1400"/>
            </a:lvl4pPr>
            <a:lvl5pPr marL="1371405" indent="0">
              <a:buNone/>
              <a:defRPr sz="1400"/>
            </a:lvl5pPr>
            <a:lvl6pPr marL="1714256" indent="0">
              <a:buNone/>
              <a:defRPr sz="1400"/>
            </a:lvl6pPr>
            <a:lvl7pPr marL="2057108" indent="0">
              <a:buNone/>
              <a:defRPr sz="1400"/>
            </a:lvl7pPr>
            <a:lvl8pPr marL="2399959" indent="0">
              <a:buNone/>
              <a:defRPr sz="1400"/>
            </a:lvl8pPr>
            <a:lvl9pPr marL="2742809" indent="0">
              <a:buNone/>
              <a:defRPr sz="1400"/>
            </a:lvl9pPr>
          </a:lstStyle>
          <a:p>
            <a:pPr lvl="0"/>
            <a:r>
              <a:rPr lang="zh-CN" altLang="en-US" smtClean="0"/>
              <a:t>单击此处编辑母版文本样式</a:t>
            </a:r>
          </a:p>
        </p:txBody>
      </p:sp>
      <p:sp>
        <p:nvSpPr>
          <p:cNvPr id="4" name="内容占位符 3"/>
          <p:cNvSpPr>
            <a:spLocks noGrp="1"/>
          </p:cNvSpPr>
          <p:nvPr>
            <p:ph sz="half" idx="2"/>
          </p:nvPr>
        </p:nvSpPr>
        <p:spPr>
          <a:xfrm>
            <a:off x="890082" y="1999036"/>
            <a:ext cx="3655181"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92705" y="1333829"/>
            <a:ext cx="3673182" cy="617934"/>
          </a:xfrm>
        </p:spPr>
        <p:txBody>
          <a:bodyPr anchor="ctr" anchorCtr="0"/>
          <a:lstStyle>
            <a:lvl1pPr marL="0" indent="0">
              <a:buNone/>
              <a:defRPr sz="2100"/>
            </a:lvl1pPr>
            <a:lvl2pPr marL="342851" indent="0">
              <a:buNone/>
              <a:defRPr sz="1800"/>
            </a:lvl2pPr>
            <a:lvl3pPr marL="685703" indent="0">
              <a:buNone/>
              <a:defRPr sz="1500"/>
            </a:lvl3pPr>
            <a:lvl4pPr marL="1028555" indent="0">
              <a:buNone/>
              <a:defRPr sz="1400"/>
            </a:lvl4pPr>
            <a:lvl5pPr marL="1371405" indent="0">
              <a:buNone/>
              <a:defRPr sz="1400"/>
            </a:lvl5pPr>
            <a:lvl6pPr marL="1714256" indent="0">
              <a:buNone/>
              <a:defRPr sz="1400"/>
            </a:lvl6pPr>
            <a:lvl7pPr marL="2057108" indent="0">
              <a:buNone/>
              <a:defRPr sz="1400"/>
            </a:lvl7pPr>
            <a:lvl8pPr marL="2399959" indent="0">
              <a:buNone/>
              <a:defRPr sz="1400"/>
            </a:lvl8pPr>
            <a:lvl9pPr marL="2742809" indent="0">
              <a:buNone/>
              <a:defRPr sz="1400"/>
            </a:lvl9pPr>
          </a:lstStyle>
          <a:p>
            <a:pPr lvl="0"/>
            <a:r>
              <a:rPr lang="zh-CN" altLang="en-US" smtClean="0"/>
              <a:t>单击此处编辑母版文本样式</a:t>
            </a:r>
          </a:p>
        </p:txBody>
      </p:sp>
      <p:sp>
        <p:nvSpPr>
          <p:cNvPr id="6" name="内容占位符 5"/>
          <p:cNvSpPr>
            <a:spLocks noGrp="1"/>
          </p:cNvSpPr>
          <p:nvPr>
            <p:ph sz="quarter" idx="4"/>
          </p:nvPr>
        </p:nvSpPr>
        <p:spPr>
          <a:xfrm>
            <a:off x="4692705" y="1999036"/>
            <a:ext cx="3673182"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1"/>
            <a:ext cx="3124012"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851" indent="0">
              <a:buNone/>
              <a:defRPr sz="2100"/>
            </a:lvl2pPr>
            <a:lvl3pPr marL="685703" indent="0">
              <a:buNone/>
              <a:defRPr sz="1800"/>
            </a:lvl3pPr>
            <a:lvl4pPr marL="1028555" indent="0">
              <a:buNone/>
              <a:defRPr sz="1500"/>
            </a:lvl4pPr>
            <a:lvl5pPr marL="1371405" indent="0">
              <a:buNone/>
              <a:defRPr sz="1500"/>
            </a:lvl5pPr>
            <a:lvl6pPr marL="1714256" indent="0">
              <a:buNone/>
              <a:defRPr sz="1500"/>
            </a:lvl6pPr>
            <a:lvl7pPr marL="2057108" indent="0">
              <a:buNone/>
              <a:defRPr sz="1500"/>
            </a:lvl7pPr>
            <a:lvl8pPr marL="2399959" indent="0">
              <a:buNone/>
              <a:defRPr sz="1500"/>
            </a:lvl8pPr>
            <a:lvl9pPr marL="2742809" indent="0">
              <a:buNone/>
              <a:defRPr sz="1500"/>
            </a:lvl9pPr>
          </a:lstStyle>
          <a:p>
            <a:endParaRPr lang="zh-CN" altLang="en-US"/>
          </a:p>
        </p:txBody>
      </p:sp>
      <p:sp>
        <p:nvSpPr>
          <p:cNvPr id="4" name="文本占位符 3"/>
          <p:cNvSpPr>
            <a:spLocks noGrp="1"/>
          </p:cNvSpPr>
          <p:nvPr>
            <p:ph type="body" sz="half" idx="2"/>
          </p:nvPr>
        </p:nvSpPr>
        <p:spPr>
          <a:xfrm>
            <a:off x="629841" y="1543052"/>
            <a:ext cx="3124012" cy="2858691"/>
          </a:xfrm>
        </p:spPr>
        <p:txBody>
          <a:bodyPr/>
          <a:lstStyle>
            <a:lvl1pPr marL="0" indent="0">
              <a:buNone/>
              <a:defRPr sz="1500"/>
            </a:lvl1pPr>
            <a:lvl2pPr marL="342851" indent="0">
              <a:buNone/>
              <a:defRPr sz="1400"/>
            </a:lvl2pPr>
            <a:lvl3pPr marL="685703" indent="0">
              <a:buNone/>
              <a:defRPr sz="1200"/>
            </a:lvl3pPr>
            <a:lvl4pPr marL="1028555" indent="0">
              <a:buNone/>
              <a:defRPr sz="1100"/>
            </a:lvl4pPr>
            <a:lvl5pPr marL="1371405" indent="0">
              <a:buNone/>
              <a:defRPr sz="1100"/>
            </a:lvl5pPr>
            <a:lvl6pPr marL="1714256" indent="0">
              <a:buNone/>
              <a:defRPr sz="1100"/>
            </a:lvl6pPr>
            <a:lvl7pPr marL="2057108" indent="0">
              <a:buNone/>
              <a:defRPr sz="1100"/>
            </a:lvl7pPr>
            <a:lvl8pPr marL="2399959" indent="0">
              <a:buNone/>
              <a:defRPr sz="1100"/>
            </a:lvl8pPr>
            <a:lvl9pPr marL="2742809"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6"/>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1" y="273846"/>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1.jp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1" y="273844"/>
            <a:ext cx="7886700" cy="994172"/>
          </a:xfrm>
          <a:prstGeom prst="rect">
            <a:avLst/>
          </a:prstGeom>
        </p:spPr>
        <p:txBody>
          <a:bodyPr vert="horz" lIns="68570" tIns="34286" rIns="68570" bIns="3428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1" y="1369219"/>
            <a:ext cx="7886700" cy="3263504"/>
          </a:xfrm>
          <a:prstGeom prst="rect">
            <a:avLst/>
          </a:prstGeom>
        </p:spPr>
        <p:txBody>
          <a:bodyPr vert="horz" lIns="68570" tIns="34286" rIns="68570" bIns="3428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4"/>
            <a:ext cx="2057400" cy="273844"/>
          </a:xfrm>
          <a:prstGeom prst="rect">
            <a:avLst/>
          </a:prstGeom>
        </p:spPr>
        <p:txBody>
          <a:bodyPr vert="horz" lIns="68570" tIns="34286" rIns="68570" bIns="34286" rtlCol="0" anchor="ctr"/>
          <a:lstStyle>
            <a:lvl1pPr algn="l">
              <a:defRPr sz="900">
                <a:solidFill>
                  <a:schemeClr val="tx1">
                    <a:tint val="75000"/>
                  </a:schemeClr>
                </a:solidFill>
              </a:defRPr>
            </a:lvl1p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3"/>
          </p:nvPr>
        </p:nvSpPr>
        <p:spPr>
          <a:xfrm>
            <a:off x="3028951" y="4767264"/>
            <a:ext cx="3086100" cy="273844"/>
          </a:xfrm>
          <a:prstGeom prst="rect">
            <a:avLst/>
          </a:prstGeom>
        </p:spPr>
        <p:txBody>
          <a:bodyPr vert="horz" lIns="68570" tIns="34286" rIns="68570" bIns="3428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1" y="4767264"/>
            <a:ext cx="2057400" cy="273844"/>
          </a:xfrm>
          <a:prstGeom prst="rect">
            <a:avLst/>
          </a:prstGeom>
        </p:spPr>
        <p:txBody>
          <a:bodyPr vert="horz" lIns="68570" tIns="34286" rIns="68570" bIns="34286"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68570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26" indent="-171426" algn="l" defTabSz="68570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277" indent="-171426" algn="l" defTabSz="68570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28" indent="-171426" algn="l" defTabSz="68570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979"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2830"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682"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534"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384"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236"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68570" tIns="34286" rIns="68570" bIns="3428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4"/>
            <a:ext cx="8229600" cy="3394472"/>
          </a:xfrm>
          <a:prstGeom prst="rect">
            <a:avLst/>
          </a:prstGeom>
        </p:spPr>
        <p:txBody>
          <a:bodyPr vert="horz" lIns="68570" tIns="34286" rIns="68570" bIns="3428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6"/>
            <a:ext cx="2133600" cy="273844"/>
          </a:xfrm>
          <a:prstGeom prst="rect">
            <a:avLst/>
          </a:prstGeom>
        </p:spPr>
        <p:txBody>
          <a:bodyPr vert="horz" lIns="68570" tIns="34286" rIns="68570" bIns="34286" rtlCol="0" anchor="ctr"/>
          <a:lstStyle>
            <a:lvl1pPr algn="l">
              <a:defRPr sz="900">
                <a:solidFill>
                  <a:schemeClr val="tx1">
                    <a:tint val="75000"/>
                  </a:schemeClr>
                </a:solidFill>
              </a:defRPr>
            </a:lvl1p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3"/>
          </p:nvPr>
        </p:nvSpPr>
        <p:spPr>
          <a:xfrm>
            <a:off x="3124200" y="4767266"/>
            <a:ext cx="2895600" cy="273844"/>
          </a:xfrm>
          <a:prstGeom prst="rect">
            <a:avLst/>
          </a:prstGeom>
        </p:spPr>
        <p:txBody>
          <a:bodyPr vert="horz" lIns="68570" tIns="34286" rIns="68570" bIns="3428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6"/>
            <a:ext cx="2133600" cy="273844"/>
          </a:xfrm>
          <a:prstGeom prst="rect">
            <a:avLst/>
          </a:prstGeom>
        </p:spPr>
        <p:txBody>
          <a:bodyPr vert="horz" lIns="68570" tIns="34286" rIns="68570" bIns="34286"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234455334"/>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ctr" defTabSz="685703" rtl="0" eaLnBrk="1" latinLnBrk="0" hangingPunct="1">
        <a:spcBef>
          <a:spcPct val="0"/>
        </a:spcBef>
        <a:buNone/>
        <a:defRPr sz="3300" kern="1200">
          <a:solidFill>
            <a:schemeClr val="tx1"/>
          </a:solidFill>
          <a:latin typeface="+mj-lt"/>
          <a:ea typeface="+mj-ea"/>
          <a:cs typeface="+mj-cs"/>
        </a:defRPr>
      </a:lvl1pPr>
    </p:titleStyle>
    <p:bodyStyle>
      <a:lvl1pPr marL="257138" indent="-257138" algn="l" defTabSz="685703"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134" indent="-214283" algn="l" defTabSz="685703"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128" indent="-171426" algn="l" defTabSz="685703"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199979"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2830"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682"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534"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384"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236"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slideLayout" Target="../slideLayouts/slideLayout17.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10.xml.rels><?xml version="1.0" encoding="UTF-8" standalone="yes"?>
<Relationships xmlns="http://schemas.openxmlformats.org/package/2006/relationships"><Relationship Id="rId3" Type="http://schemas.openxmlformats.org/officeDocument/2006/relationships/tags" Target="../tags/tag79.xml"/><Relationship Id="rId7" Type="http://schemas.openxmlformats.org/officeDocument/2006/relationships/slideLayout" Target="../slideLayouts/slideLayout17.xml"/><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tags" Target="../tags/tag82.xml"/><Relationship Id="rId5" Type="http://schemas.openxmlformats.org/officeDocument/2006/relationships/tags" Target="../tags/tag81.xml"/><Relationship Id="rId4" Type="http://schemas.openxmlformats.org/officeDocument/2006/relationships/tags" Target="../tags/tag80.xml"/></Relationships>
</file>

<file path=ppt/slides/_rels/slide11.xml.rels><?xml version="1.0" encoding="UTF-8" standalone="yes"?>
<Relationships xmlns="http://schemas.openxmlformats.org/package/2006/relationships"><Relationship Id="rId3" Type="http://schemas.openxmlformats.org/officeDocument/2006/relationships/tags" Target="../tags/tag85.xml"/><Relationship Id="rId7" Type="http://schemas.openxmlformats.org/officeDocument/2006/relationships/slideLayout" Target="../slideLayouts/slideLayout17.xml"/><Relationship Id="rId2" Type="http://schemas.openxmlformats.org/officeDocument/2006/relationships/tags" Target="../tags/tag84.xml"/><Relationship Id="rId1" Type="http://schemas.openxmlformats.org/officeDocument/2006/relationships/tags" Target="../tags/tag83.xml"/><Relationship Id="rId6" Type="http://schemas.openxmlformats.org/officeDocument/2006/relationships/tags" Target="../tags/tag88.xml"/><Relationship Id="rId5" Type="http://schemas.openxmlformats.org/officeDocument/2006/relationships/tags" Target="../tags/tag87.xml"/><Relationship Id="rId4" Type="http://schemas.openxmlformats.org/officeDocument/2006/relationships/tags" Target="../tags/tag86.xml"/></Relationships>
</file>

<file path=ppt/slides/_rels/slide12.xml.rels><?xml version="1.0" encoding="UTF-8" standalone="yes"?>
<Relationships xmlns="http://schemas.openxmlformats.org/package/2006/relationships"><Relationship Id="rId3" Type="http://schemas.openxmlformats.org/officeDocument/2006/relationships/tags" Target="../tags/tag91.xml"/><Relationship Id="rId7" Type="http://schemas.openxmlformats.org/officeDocument/2006/relationships/slideLayout" Target="../slideLayouts/slideLayout17.xml"/><Relationship Id="rId2" Type="http://schemas.openxmlformats.org/officeDocument/2006/relationships/tags" Target="../tags/tag90.xml"/><Relationship Id="rId1" Type="http://schemas.openxmlformats.org/officeDocument/2006/relationships/tags" Target="../tags/tag89.xml"/><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s>
</file>

<file path=ppt/slides/_rels/slide13.xml.rels><?xml version="1.0" encoding="UTF-8" standalone="yes"?>
<Relationships xmlns="http://schemas.openxmlformats.org/package/2006/relationships"><Relationship Id="rId3" Type="http://schemas.openxmlformats.org/officeDocument/2006/relationships/tags" Target="../tags/tag97.xml"/><Relationship Id="rId7" Type="http://schemas.openxmlformats.org/officeDocument/2006/relationships/slideLayout" Target="../slideLayouts/slideLayout17.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5" Type="http://schemas.openxmlformats.org/officeDocument/2006/relationships/tags" Target="../tags/tag99.xml"/><Relationship Id="rId4" Type="http://schemas.openxmlformats.org/officeDocument/2006/relationships/tags" Target="../tags/tag98.xml"/></Relationships>
</file>

<file path=ppt/slides/_rels/slide14.xml.rels><?xml version="1.0" encoding="UTF-8" standalone="yes"?>
<Relationships xmlns="http://schemas.openxmlformats.org/package/2006/relationships"><Relationship Id="rId3" Type="http://schemas.openxmlformats.org/officeDocument/2006/relationships/tags" Target="../tags/tag103.xml"/><Relationship Id="rId7" Type="http://schemas.openxmlformats.org/officeDocument/2006/relationships/slideLayout" Target="../slideLayouts/slideLayout17.xml"/><Relationship Id="rId2" Type="http://schemas.openxmlformats.org/officeDocument/2006/relationships/tags" Target="../tags/tag102.xml"/><Relationship Id="rId1" Type="http://schemas.openxmlformats.org/officeDocument/2006/relationships/tags" Target="../tags/tag101.xml"/><Relationship Id="rId6" Type="http://schemas.openxmlformats.org/officeDocument/2006/relationships/tags" Target="../tags/tag106.xml"/><Relationship Id="rId5" Type="http://schemas.openxmlformats.org/officeDocument/2006/relationships/tags" Target="../tags/tag105.xml"/><Relationship Id="rId4" Type="http://schemas.openxmlformats.org/officeDocument/2006/relationships/tags" Target="../tags/tag104.xml"/></Relationships>
</file>

<file path=ppt/slides/_rels/slide15.xml.rels><?xml version="1.0" encoding="UTF-8" standalone="yes"?>
<Relationships xmlns="http://schemas.openxmlformats.org/package/2006/relationships"><Relationship Id="rId8" Type="http://schemas.openxmlformats.org/officeDocument/2006/relationships/tags" Target="../tags/tag114.xml"/><Relationship Id="rId3" Type="http://schemas.openxmlformats.org/officeDocument/2006/relationships/tags" Target="../tags/tag109.xml"/><Relationship Id="rId7" Type="http://schemas.openxmlformats.org/officeDocument/2006/relationships/tags" Target="../tags/tag113.xml"/><Relationship Id="rId2" Type="http://schemas.openxmlformats.org/officeDocument/2006/relationships/tags" Target="../tags/tag108.xml"/><Relationship Id="rId1" Type="http://schemas.openxmlformats.org/officeDocument/2006/relationships/tags" Target="../tags/tag107.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 Id="rId9"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tags" Target="../tags/tag117.xml"/><Relationship Id="rId7" Type="http://schemas.openxmlformats.org/officeDocument/2006/relationships/slideLayout" Target="../slideLayouts/slideLayout17.xml"/><Relationship Id="rId2" Type="http://schemas.openxmlformats.org/officeDocument/2006/relationships/tags" Target="../tags/tag116.xml"/><Relationship Id="rId1" Type="http://schemas.openxmlformats.org/officeDocument/2006/relationships/tags" Target="../tags/tag115.xml"/><Relationship Id="rId6" Type="http://schemas.openxmlformats.org/officeDocument/2006/relationships/tags" Target="../tags/tag120.xml"/><Relationship Id="rId5" Type="http://schemas.openxmlformats.org/officeDocument/2006/relationships/tags" Target="../tags/tag119.xml"/><Relationship Id="rId4" Type="http://schemas.openxmlformats.org/officeDocument/2006/relationships/tags" Target="../tags/tag118.xml"/></Relationships>
</file>

<file path=ppt/slides/_rels/slide17.xml.rels><?xml version="1.0" encoding="UTF-8" standalone="yes"?>
<Relationships xmlns="http://schemas.openxmlformats.org/package/2006/relationships"><Relationship Id="rId8" Type="http://schemas.openxmlformats.org/officeDocument/2006/relationships/tags" Target="../tags/tag128.xml"/><Relationship Id="rId3" Type="http://schemas.openxmlformats.org/officeDocument/2006/relationships/tags" Target="../tags/tag123.xml"/><Relationship Id="rId7" Type="http://schemas.openxmlformats.org/officeDocument/2006/relationships/tags" Target="../tags/tag127.xml"/><Relationship Id="rId2" Type="http://schemas.openxmlformats.org/officeDocument/2006/relationships/tags" Target="../tags/tag122.xml"/><Relationship Id="rId1" Type="http://schemas.openxmlformats.org/officeDocument/2006/relationships/tags" Target="../tags/tag121.xml"/><Relationship Id="rId6" Type="http://schemas.openxmlformats.org/officeDocument/2006/relationships/tags" Target="../tags/tag126.xml"/><Relationship Id="rId5" Type="http://schemas.openxmlformats.org/officeDocument/2006/relationships/tags" Target="../tags/tag125.xml"/><Relationship Id="rId4" Type="http://schemas.openxmlformats.org/officeDocument/2006/relationships/tags" Target="../tags/tag124.xml"/><Relationship Id="rId9"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tags" Target="../tags/tag131.xml"/><Relationship Id="rId7" Type="http://schemas.openxmlformats.org/officeDocument/2006/relationships/slideLayout" Target="../slideLayouts/slideLayout17.xml"/><Relationship Id="rId2" Type="http://schemas.openxmlformats.org/officeDocument/2006/relationships/tags" Target="../tags/tag130.xml"/><Relationship Id="rId1" Type="http://schemas.openxmlformats.org/officeDocument/2006/relationships/tags" Target="../tags/tag129.xml"/><Relationship Id="rId6" Type="http://schemas.openxmlformats.org/officeDocument/2006/relationships/tags" Target="../tags/tag134.xml"/><Relationship Id="rId5" Type="http://schemas.openxmlformats.org/officeDocument/2006/relationships/tags" Target="../tags/tag133.xml"/><Relationship Id="rId4" Type="http://schemas.openxmlformats.org/officeDocument/2006/relationships/tags" Target="../tags/tag132.xml"/></Relationships>
</file>

<file path=ppt/slides/_rels/slide19.xml.rels><?xml version="1.0" encoding="UTF-8" standalone="yes"?>
<Relationships xmlns="http://schemas.openxmlformats.org/package/2006/relationships"><Relationship Id="rId3" Type="http://schemas.openxmlformats.org/officeDocument/2006/relationships/tags" Target="../tags/tag137.xml"/><Relationship Id="rId7" Type="http://schemas.openxmlformats.org/officeDocument/2006/relationships/slideLayout" Target="../slideLayouts/slideLayout17.xml"/><Relationship Id="rId2" Type="http://schemas.openxmlformats.org/officeDocument/2006/relationships/tags" Target="../tags/tag136.xml"/><Relationship Id="rId1" Type="http://schemas.openxmlformats.org/officeDocument/2006/relationships/tags" Target="../tags/tag135.xml"/><Relationship Id="rId6" Type="http://schemas.openxmlformats.org/officeDocument/2006/relationships/tags" Target="../tags/tag140.xml"/><Relationship Id="rId5" Type="http://schemas.openxmlformats.org/officeDocument/2006/relationships/tags" Target="../tags/tag139.xml"/><Relationship Id="rId4" Type="http://schemas.openxmlformats.org/officeDocument/2006/relationships/tags" Target="../tags/tag138.xml"/></Relationships>
</file>

<file path=ppt/slides/_rels/slide2.xml.rels><?xml version="1.0" encoding="UTF-8" standalone="yes"?>
<Relationships xmlns="http://schemas.openxmlformats.org/package/2006/relationships"><Relationship Id="rId8" Type="http://schemas.openxmlformats.org/officeDocument/2006/relationships/image" Target="../media/image2.jpeg"/><Relationship Id="rId13" Type="http://schemas.openxmlformats.org/officeDocument/2006/relationships/image" Target="../media/image7.png"/><Relationship Id="rId3" Type="http://schemas.openxmlformats.org/officeDocument/2006/relationships/tags" Target="../tags/tag18.xml"/><Relationship Id="rId7" Type="http://schemas.openxmlformats.org/officeDocument/2006/relationships/slideLayout" Target="../slideLayouts/slideLayout17.xml"/><Relationship Id="rId12" Type="http://schemas.openxmlformats.org/officeDocument/2006/relationships/image" Target="../media/image6.pn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11" Type="http://schemas.openxmlformats.org/officeDocument/2006/relationships/image" Target="../media/image5.png"/><Relationship Id="rId5" Type="http://schemas.openxmlformats.org/officeDocument/2006/relationships/tags" Target="../tags/tag20.xml"/><Relationship Id="rId10" Type="http://schemas.openxmlformats.org/officeDocument/2006/relationships/image" Target="../media/image4.png"/><Relationship Id="rId4" Type="http://schemas.openxmlformats.org/officeDocument/2006/relationships/tags" Target="../tags/tag19.xml"/><Relationship Id="rId9"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tags" Target="../tags/tag143.xml"/><Relationship Id="rId7" Type="http://schemas.openxmlformats.org/officeDocument/2006/relationships/slideLayout" Target="../slideLayouts/slideLayout17.xml"/><Relationship Id="rId2" Type="http://schemas.openxmlformats.org/officeDocument/2006/relationships/tags" Target="../tags/tag142.xml"/><Relationship Id="rId1" Type="http://schemas.openxmlformats.org/officeDocument/2006/relationships/tags" Target="../tags/tag141.xml"/><Relationship Id="rId6" Type="http://schemas.openxmlformats.org/officeDocument/2006/relationships/tags" Target="../tags/tag146.xml"/><Relationship Id="rId5" Type="http://schemas.openxmlformats.org/officeDocument/2006/relationships/tags" Target="../tags/tag145.xml"/><Relationship Id="rId4" Type="http://schemas.openxmlformats.org/officeDocument/2006/relationships/tags" Target="../tags/tag144.xml"/></Relationships>
</file>

<file path=ppt/slides/_rels/slide21.xml.rels><?xml version="1.0" encoding="UTF-8" standalone="yes"?>
<Relationships xmlns="http://schemas.openxmlformats.org/package/2006/relationships"><Relationship Id="rId8" Type="http://schemas.openxmlformats.org/officeDocument/2006/relationships/tags" Target="../tags/tag154.xml"/><Relationship Id="rId3" Type="http://schemas.openxmlformats.org/officeDocument/2006/relationships/tags" Target="../tags/tag149.xml"/><Relationship Id="rId7" Type="http://schemas.openxmlformats.org/officeDocument/2006/relationships/tags" Target="../tags/tag153.xml"/><Relationship Id="rId2" Type="http://schemas.openxmlformats.org/officeDocument/2006/relationships/tags" Target="../tags/tag148.xml"/><Relationship Id="rId1" Type="http://schemas.openxmlformats.org/officeDocument/2006/relationships/tags" Target="../tags/tag147.xml"/><Relationship Id="rId6" Type="http://schemas.openxmlformats.org/officeDocument/2006/relationships/tags" Target="../tags/tag152.xml"/><Relationship Id="rId5" Type="http://schemas.openxmlformats.org/officeDocument/2006/relationships/tags" Target="../tags/tag151.xml"/><Relationship Id="rId4" Type="http://schemas.openxmlformats.org/officeDocument/2006/relationships/tags" Target="../tags/tag150.xml"/><Relationship Id="rId9"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8" Type="http://schemas.openxmlformats.org/officeDocument/2006/relationships/tags" Target="../tags/tag162.xml"/><Relationship Id="rId3" Type="http://schemas.openxmlformats.org/officeDocument/2006/relationships/tags" Target="../tags/tag157.xml"/><Relationship Id="rId7" Type="http://schemas.openxmlformats.org/officeDocument/2006/relationships/tags" Target="../tags/tag161.xml"/><Relationship Id="rId2" Type="http://schemas.openxmlformats.org/officeDocument/2006/relationships/tags" Target="../tags/tag156.xml"/><Relationship Id="rId1" Type="http://schemas.openxmlformats.org/officeDocument/2006/relationships/tags" Target="../tags/tag155.xml"/><Relationship Id="rId6" Type="http://schemas.openxmlformats.org/officeDocument/2006/relationships/tags" Target="../tags/tag160.xml"/><Relationship Id="rId5" Type="http://schemas.openxmlformats.org/officeDocument/2006/relationships/tags" Target="../tags/tag159.xml"/><Relationship Id="rId4" Type="http://schemas.openxmlformats.org/officeDocument/2006/relationships/tags" Target="../tags/tag158.xml"/><Relationship Id="rId9"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3" Type="http://schemas.openxmlformats.org/officeDocument/2006/relationships/tags" Target="../tags/tag165.xml"/><Relationship Id="rId7" Type="http://schemas.openxmlformats.org/officeDocument/2006/relationships/slideLayout" Target="../slideLayouts/slideLayout17.xml"/><Relationship Id="rId2" Type="http://schemas.openxmlformats.org/officeDocument/2006/relationships/tags" Target="../tags/tag164.xml"/><Relationship Id="rId1" Type="http://schemas.openxmlformats.org/officeDocument/2006/relationships/tags" Target="../tags/tag163.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s>
</file>

<file path=ppt/slides/_rels/slide24.xml.rels><?xml version="1.0" encoding="UTF-8" standalone="yes"?>
<Relationships xmlns="http://schemas.openxmlformats.org/package/2006/relationships"><Relationship Id="rId8" Type="http://schemas.openxmlformats.org/officeDocument/2006/relationships/tags" Target="../tags/tag176.xml"/><Relationship Id="rId3" Type="http://schemas.openxmlformats.org/officeDocument/2006/relationships/tags" Target="../tags/tag171.xml"/><Relationship Id="rId7" Type="http://schemas.openxmlformats.org/officeDocument/2006/relationships/tags" Target="../tags/tag175.xml"/><Relationship Id="rId2" Type="http://schemas.openxmlformats.org/officeDocument/2006/relationships/tags" Target="../tags/tag170.xml"/><Relationship Id="rId1" Type="http://schemas.openxmlformats.org/officeDocument/2006/relationships/tags" Target="../tags/tag169.xml"/><Relationship Id="rId6" Type="http://schemas.openxmlformats.org/officeDocument/2006/relationships/tags" Target="../tags/tag174.xml"/><Relationship Id="rId11" Type="http://schemas.openxmlformats.org/officeDocument/2006/relationships/slideLayout" Target="../slideLayouts/slideLayout17.xml"/><Relationship Id="rId5" Type="http://schemas.openxmlformats.org/officeDocument/2006/relationships/tags" Target="../tags/tag173.xml"/><Relationship Id="rId10" Type="http://schemas.openxmlformats.org/officeDocument/2006/relationships/tags" Target="../tags/tag178.xml"/><Relationship Id="rId4" Type="http://schemas.openxmlformats.org/officeDocument/2006/relationships/tags" Target="../tags/tag172.xml"/><Relationship Id="rId9" Type="http://schemas.openxmlformats.org/officeDocument/2006/relationships/tags" Target="../tags/tag177.xml"/></Relationships>
</file>

<file path=ppt/slides/_rels/slide25.xml.rels><?xml version="1.0" encoding="UTF-8" standalone="yes"?>
<Relationships xmlns="http://schemas.openxmlformats.org/package/2006/relationships"><Relationship Id="rId3" Type="http://schemas.openxmlformats.org/officeDocument/2006/relationships/tags" Target="../tags/tag181.xml"/><Relationship Id="rId7" Type="http://schemas.openxmlformats.org/officeDocument/2006/relationships/slideLayout" Target="../slideLayouts/slideLayout17.xml"/><Relationship Id="rId2" Type="http://schemas.openxmlformats.org/officeDocument/2006/relationships/tags" Target="../tags/tag180.xml"/><Relationship Id="rId1" Type="http://schemas.openxmlformats.org/officeDocument/2006/relationships/tags" Target="../tags/tag179.xml"/><Relationship Id="rId6" Type="http://schemas.openxmlformats.org/officeDocument/2006/relationships/tags" Target="../tags/tag184.xml"/><Relationship Id="rId5" Type="http://schemas.openxmlformats.org/officeDocument/2006/relationships/tags" Target="../tags/tag183.xml"/><Relationship Id="rId4" Type="http://schemas.openxmlformats.org/officeDocument/2006/relationships/tags" Target="../tags/tag182.xml"/></Relationships>
</file>

<file path=ppt/slides/_rels/slide26.xml.rels><?xml version="1.0" encoding="UTF-8" standalone="yes"?>
<Relationships xmlns="http://schemas.openxmlformats.org/package/2006/relationships"><Relationship Id="rId3" Type="http://schemas.openxmlformats.org/officeDocument/2006/relationships/tags" Target="../tags/tag187.xml"/><Relationship Id="rId7" Type="http://schemas.openxmlformats.org/officeDocument/2006/relationships/slideLayout" Target="../slideLayouts/slideLayout17.xml"/><Relationship Id="rId2" Type="http://schemas.openxmlformats.org/officeDocument/2006/relationships/tags" Target="../tags/tag186.xml"/><Relationship Id="rId1" Type="http://schemas.openxmlformats.org/officeDocument/2006/relationships/tags" Target="../tags/tag185.xml"/><Relationship Id="rId6" Type="http://schemas.openxmlformats.org/officeDocument/2006/relationships/tags" Target="../tags/tag190.xml"/><Relationship Id="rId5" Type="http://schemas.openxmlformats.org/officeDocument/2006/relationships/tags" Target="../tags/tag189.xml"/><Relationship Id="rId4" Type="http://schemas.openxmlformats.org/officeDocument/2006/relationships/tags" Target="../tags/tag188.xml"/></Relationships>
</file>

<file path=ppt/slides/_rels/slide27.xml.rels><?xml version="1.0" encoding="UTF-8" standalone="yes"?>
<Relationships xmlns="http://schemas.openxmlformats.org/package/2006/relationships"><Relationship Id="rId8" Type="http://schemas.openxmlformats.org/officeDocument/2006/relationships/tags" Target="../tags/tag198.xml"/><Relationship Id="rId3" Type="http://schemas.openxmlformats.org/officeDocument/2006/relationships/tags" Target="../tags/tag193.xml"/><Relationship Id="rId7" Type="http://schemas.openxmlformats.org/officeDocument/2006/relationships/tags" Target="../tags/tag197.xml"/><Relationship Id="rId2" Type="http://schemas.openxmlformats.org/officeDocument/2006/relationships/tags" Target="../tags/tag192.xml"/><Relationship Id="rId1" Type="http://schemas.openxmlformats.org/officeDocument/2006/relationships/tags" Target="../tags/tag191.xml"/><Relationship Id="rId6" Type="http://schemas.openxmlformats.org/officeDocument/2006/relationships/tags" Target="../tags/tag196.xml"/><Relationship Id="rId5" Type="http://schemas.openxmlformats.org/officeDocument/2006/relationships/tags" Target="../tags/tag195.xml"/><Relationship Id="rId4" Type="http://schemas.openxmlformats.org/officeDocument/2006/relationships/tags" Target="../tags/tag194.xml"/><Relationship Id="rId9"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8" Type="http://schemas.openxmlformats.org/officeDocument/2006/relationships/tags" Target="../tags/tag206.xml"/><Relationship Id="rId3" Type="http://schemas.openxmlformats.org/officeDocument/2006/relationships/tags" Target="../tags/tag201.xml"/><Relationship Id="rId7" Type="http://schemas.openxmlformats.org/officeDocument/2006/relationships/tags" Target="../tags/tag205.xml"/><Relationship Id="rId2" Type="http://schemas.openxmlformats.org/officeDocument/2006/relationships/tags" Target="../tags/tag200.xml"/><Relationship Id="rId1" Type="http://schemas.openxmlformats.org/officeDocument/2006/relationships/tags" Target="../tags/tag199.xml"/><Relationship Id="rId6" Type="http://schemas.openxmlformats.org/officeDocument/2006/relationships/tags" Target="../tags/tag204.xml"/><Relationship Id="rId5" Type="http://schemas.openxmlformats.org/officeDocument/2006/relationships/tags" Target="../tags/tag203.xml"/><Relationship Id="rId4" Type="http://schemas.openxmlformats.org/officeDocument/2006/relationships/tags" Target="../tags/tag202.xml"/><Relationship Id="rId9"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tags" Target="../tags/tag209.xml"/><Relationship Id="rId7" Type="http://schemas.openxmlformats.org/officeDocument/2006/relationships/tags" Target="../tags/tag213.xml"/><Relationship Id="rId2" Type="http://schemas.openxmlformats.org/officeDocument/2006/relationships/tags" Target="../tags/tag208.xml"/><Relationship Id="rId1" Type="http://schemas.openxmlformats.org/officeDocument/2006/relationships/tags" Target="../tags/tag207.xml"/><Relationship Id="rId6" Type="http://schemas.openxmlformats.org/officeDocument/2006/relationships/tags" Target="../tags/tag212.xml"/><Relationship Id="rId5" Type="http://schemas.openxmlformats.org/officeDocument/2006/relationships/tags" Target="../tags/tag211.xml"/><Relationship Id="rId4" Type="http://schemas.openxmlformats.org/officeDocument/2006/relationships/tags" Target="../tags/tag210.xml"/></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tags" Target="../tags/tag24.xml"/><Relationship Id="rId7" Type="http://schemas.openxmlformats.org/officeDocument/2006/relationships/tags" Target="../tags/tag28.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s>
</file>

<file path=ppt/slides/_rels/slide3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216.xml"/><Relationship Id="rId7" Type="http://schemas.openxmlformats.org/officeDocument/2006/relationships/slideLayout" Target="../slideLayouts/slideLayout17.xml"/><Relationship Id="rId2" Type="http://schemas.openxmlformats.org/officeDocument/2006/relationships/tags" Target="../tags/tag215.xml"/><Relationship Id="rId1" Type="http://schemas.openxmlformats.org/officeDocument/2006/relationships/tags" Target="../tags/tag214.xml"/><Relationship Id="rId6" Type="http://schemas.openxmlformats.org/officeDocument/2006/relationships/tags" Target="../tags/tag219.xml"/><Relationship Id="rId5" Type="http://schemas.openxmlformats.org/officeDocument/2006/relationships/tags" Target="../tags/tag218.xml"/><Relationship Id="rId10" Type="http://schemas.openxmlformats.org/officeDocument/2006/relationships/image" Target="../media/image10.png"/><Relationship Id="rId4" Type="http://schemas.openxmlformats.org/officeDocument/2006/relationships/tags" Target="../tags/tag217.xml"/><Relationship Id="rId9" Type="http://schemas.openxmlformats.org/officeDocument/2006/relationships/image" Target="../media/image9.png"/></Relationships>
</file>

<file path=ppt/slides/_rels/slide31.xml.rels><?xml version="1.0" encoding="UTF-8" standalone="yes"?>
<Relationships xmlns="http://schemas.openxmlformats.org/package/2006/relationships"><Relationship Id="rId3" Type="http://schemas.openxmlformats.org/officeDocument/2006/relationships/tags" Target="../tags/tag222.xml"/><Relationship Id="rId7" Type="http://schemas.openxmlformats.org/officeDocument/2006/relationships/slideLayout" Target="../slideLayouts/slideLayout17.xml"/><Relationship Id="rId2" Type="http://schemas.openxmlformats.org/officeDocument/2006/relationships/tags" Target="../tags/tag221.xml"/><Relationship Id="rId1" Type="http://schemas.openxmlformats.org/officeDocument/2006/relationships/tags" Target="../tags/tag220.xml"/><Relationship Id="rId6" Type="http://schemas.openxmlformats.org/officeDocument/2006/relationships/tags" Target="../tags/tag225.xml"/><Relationship Id="rId5" Type="http://schemas.openxmlformats.org/officeDocument/2006/relationships/tags" Target="../tags/tag224.xml"/><Relationship Id="rId4" Type="http://schemas.openxmlformats.org/officeDocument/2006/relationships/tags" Target="../tags/tag223.xml"/></Relationships>
</file>

<file path=ppt/slides/_rels/slide32.xml.rels><?xml version="1.0" encoding="UTF-8" standalone="yes"?>
<Relationships xmlns="http://schemas.openxmlformats.org/package/2006/relationships"><Relationship Id="rId8" Type="http://schemas.openxmlformats.org/officeDocument/2006/relationships/tags" Target="../tags/tag233.xml"/><Relationship Id="rId3" Type="http://schemas.openxmlformats.org/officeDocument/2006/relationships/tags" Target="../tags/tag228.xml"/><Relationship Id="rId7" Type="http://schemas.openxmlformats.org/officeDocument/2006/relationships/tags" Target="../tags/tag232.xml"/><Relationship Id="rId2" Type="http://schemas.openxmlformats.org/officeDocument/2006/relationships/tags" Target="../tags/tag227.xml"/><Relationship Id="rId1" Type="http://schemas.openxmlformats.org/officeDocument/2006/relationships/tags" Target="../tags/tag226.xml"/><Relationship Id="rId6" Type="http://schemas.openxmlformats.org/officeDocument/2006/relationships/tags" Target="../tags/tag231.xml"/><Relationship Id="rId5" Type="http://schemas.openxmlformats.org/officeDocument/2006/relationships/tags" Target="../tags/tag230.xml"/><Relationship Id="rId4" Type="http://schemas.openxmlformats.org/officeDocument/2006/relationships/tags" Target="../tags/tag229.xml"/><Relationship Id="rId9"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3" Type="http://schemas.openxmlformats.org/officeDocument/2006/relationships/tags" Target="../tags/tag236.xml"/><Relationship Id="rId7" Type="http://schemas.openxmlformats.org/officeDocument/2006/relationships/slideLayout" Target="../slideLayouts/slideLayout17.xml"/><Relationship Id="rId2" Type="http://schemas.openxmlformats.org/officeDocument/2006/relationships/tags" Target="../tags/tag235.xml"/><Relationship Id="rId1" Type="http://schemas.openxmlformats.org/officeDocument/2006/relationships/tags" Target="../tags/tag234.xml"/><Relationship Id="rId6" Type="http://schemas.openxmlformats.org/officeDocument/2006/relationships/tags" Target="../tags/tag239.xml"/><Relationship Id="rId5" Type="http://schemas.openxmlformats.org/officeDocument/2006/relationships/tags" Target="../tags/tag238.xml"/><Relationship Id="rId4" Type="http://schemas.openxmlformats.org/officeDocument/2006/relationships/tags" Target="../tags/tag237.xml"/></Relationships>
</file>

<file path=ppt/slides/_rels/slide34.xml.rels><?xml version="1.0" encoding="UTF-8" standalone="yes"?>
<Relationships xmlns="http://schemas.openxmlformats.org/package/2006/relationships"><Relationship Id="rId8" Type="http://schemas.openxmlformats.org/officeDocument/2006/relationships/tags" Target="../tags/tag247.xml"/><Relationship Id="rId3" Type="http://schemas.openxmlformats.org/officeDocument/2006/relationships/tags" Target="../tags/tag242.xml"/><Relationship Id="rId7" Type="http://schemas.openxmlformats.org/officeDocument/2006/relationships/tags" Target="../tags/tag246.xml"/><Relationship Id="rId2" Type="http://schemas.openxmlformats.org/officeDocument/2006/relationships/tags" Target="../tags/tag241.xml"/><Relationship Id="rId1" Type="http://schemas.openxmlformats.org/officeDocument/2006/relationships/tags" Target="../tags/tag240.xml"/><Relationship Id="rId6" Type="http://schemas.openxmlformats.org/officeDocument/2006/relationships/tags" Target="../tags/tag245.xml"/><Relationship Id="rId5" Type="http://schemas.openxmlformats.org/officeDocument/2006/relationships/tags" Target="../tags/tag244.xml"/><Relationship Id="rId4" Type="http://schemas.openxmlformats.org/officeDocument/2006/relationships/tags" Target="../tags/tag243.xml"/><Relationship Id="rId9"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3" Type="http://schemas.openxmlformats.org/officeDocument/2006/relationships/tags" Target="../tags/tag250.xml"/><Relationship Id="rId7" Type="http://schemas.openxmlformats.org/officeDocument/2006/relationships/slideLayout" Target="../slideLayouts/slideLayout17.xml"/><Relationship Id="rId2" Type="http://schemas.openxmlformats.org/officeDocument/2006/relationships/tags" Target="../tags/tag249.xml"/><Relationship Id="rId1" Type="http://schemas.openxmlformats.org/officeDocument/2006/relationships/tags" Target="../tags/tag248.xml"/><Relationship Id="rId6" Type="http://schemas.openxmlformats.org/officeDocument/2006/relationships/tags" Target="../tags/tag253.xml"/><Relationship Id="rId5" Type="http://schemas.openxmlformats.org/officeDocument/2006/relationships/tags" Target="../tags/tag252.xml"/><Relationship Id="rId4" Type="http://schemas.openxmlformats.org/officeDocument/2006/relationships/tags" Target="../tags/tag251.xml"/></Relationships>
</file>

<file path=ppt/slides/_rels/slide36.xml.rels><?xml version="1.0" encoding="UTF-8" standalone="yes"?>
<Relationships xmlns="http://schemas.openxmlformats.org/package/2006/relationships"><Relationship Id="rId8" Type="http://schemas.openxmlformats.org/officeDocument/2006/relationships/tags" Target="../tags/tag261.xml"/><Relationship Id="rId3" Type="http://schemas.openxmlformats.org/officeDocument/2006/relationships/tags" Target="../tags/tag256.xml"/><Relationship Id="rId7" Type="http://schemas.openxmlformats.org/officeDocument/2006/relationships/tags" Target="../tags/tag260.xml"/><Relationship Id="rId2" Type="http://schemas.openxmlformats.org/officeDocument/2006/relationships/tags" Target="../tags/tag255.xml"/><Relationship Id="rId1" Type="http://schemas.openxmlformats.org/officeDocument/2006/relationships/tags" Target="../tags/tag254.xml"/><Relationship Id="rId6" Type="http://schemas.openxmlformats.org/officeDocument/2006/relationships/tags" Target="../tags/tag259.xml"/><Relationship Id="rId5" Type="http://schemas.openxmlformats.org/officeDocument/2006/relationships/tags" Target="../tags/tag258.xml"/><Relationship Id="rId4" Type="http://schemas.openxmlformats.org/officeDocument/2006/relationships/tags" Target="../tags/tag257.xml"/><Relationship Id="rId9"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tags" Target="../tags/tag264.xml"/><Relationship Id="rId7" Type="http://schemas.openxmlformats.org/officeDocument/2006/relationships/tags" Target="../tags/tag268.xml"/><Relationship Id="rId2" Type="http://schemas.openxmlformats.org/officeDocument/2006/relationships/tags" Target="../tags/tag263.xml"/><Relationship Id="rId1" Type="http://schemas.openxmlformats.org/officeDocument/2006/relationships/tags" Target="../tags/tag262.xml"/><Relationship Id="rId6" Type="http://schemas.openxmlformats.org/officeDocument/2006/relationships/tags" Target="../tags/tag267.xml"/><Relationship Id="rId5" Type="http://schemas.openxmlformats.org/officeDocument/2006/relationships/tags" Target="../tags/tag266.xml"/><Relationship Id="rId4" Type="http://schemas.openxmlformats.org/officeDocument/2006/relationships/tags" Target="../tags/tag265.xml"/></Relationships>
</file>

<file path=ppt/slides/_rels/slide3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271.xml"/><Relationship Id="rId7" Type="http://schemas.openxmlformats.org/officeDocument/2006/relationships/slideLayout" Target="../slideLayouts/slideLayout17.xml"/><Relationship Id="rId2" Type="http://schemas.openxmlformats.org/officeDocument/2006/relationships/tags" Target="../tags/tag270.xml"/><Relationship Id="rId1" Type="http://schemas.openxmlformats.org/officeDocument/2006/relationships/tags" Target="../tags/tag269.xml"/><Relationship Id="rId6" Type="http://schemas.openxmlformats.org/officeDocument/2006/relationships/tags" Target="../tags/tag274.xml"/><Relationship Id="rId5" Type="http://schemas.openxmlformats.org/officeDocument/2006/relationships/tags" Target="../tags/tag273.xml"/><Relationship Id="rId4" Type="http://schemas.openxmlformats.org/officeDocument/2006/relationships/tags" Target="../tags/tag272.xml"/><Relationship Id="rId9" Type="http://schemas.openxmlformats.org/officeDocument/2006/relationships/image" Target="NULL" TargetMode="External"/></Relationships>
</file>

<file path=ppt/slides/_rels/slide39.xml.rels><?xml version="1.0" encoding="UTF-8" standalone="yes"?>
<Relationships xmlns="http://schemas.openxmlformats.org/package/2006/relationships"><Relationship Id="rId8" Type="http://schemas.openxmlformats.org/officeDocument/2006/relationships/tags" Target="../tags/tag282.xml"/><Relationship Id="rId3" Type="http://schemas.openxmlformats.org/officeDocument/2006/relationships/tags" Target="../tags/tag277.xml"/><Relationship Id="rId7" Type="http://schemas.openxmlformats.org/officeDocument/2006/relationships/tags" Target="../tags/tag281.xml"/><Relationship Id="rId2" Type="http://schemas.openxmlformats.org/officeDocument/2006/relationships/tags" Target="../tags/tag276.xml"/><Relationship Id="rId1" Type="http://schemas.openxmlformats.org/officeDocument/2006/relationships/tags" Target="../tags/tag275.xml"/><Relationship Id="rId6" Type="http://schemas.openxmlformats.org/officeDocument/2006/relationships/tags" Target="../tags/tag280.xml"/><Relationship Id="rId5" Type="http://schemas.openxmlformats.org/officeDocument/2006/relationships/tags" Target="../tags/tag279.xml"/><Relationship Id="rId4" Type="http://schemas.openxmlformats.org/officeDocument/2006/relationships/tags" Target="../tags/tag278.xml"/><Relationship Id="rId9"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tags" Target="../tags/tag31.xml"/><Relationship Id="rId7" Type="http://schemas.openxmlformats.org/officeDocument/2006/relationships/slideLayout" Target="../slideLayouts/slideLayout17.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s>
</file>

<file path=ppt/slides/_rels/slide40.xml.rels><?xml version="1.0" encoding="UTF-8" standalone="yes"?>
<Relationships xmlns="http://schemas.openxmlformats.org/package/2006/relationships"><Relationship Id="rId8" Type="http://schemas.openxmlformats.org/officeDocument/2006/relationships/tags" Target="../tags/tag290.xml"/><Relationship Id="rId13" Type="http://schemas.openxmlformats.org/officeDocument/2006/relationships/tags" Target="../tags/tag295.xml"/><Relationship Id="rId3" Type="http://schemas.openxmlformats.org/officeDocument/2006/relationships/tags" Target="../tags/tag285.xml"/><Relationship Id="rId7" Type="http://schemas.openxmlformats.org/officeDocument/2006/relationships/tags" Target="../tags/tag289.xml"/><Relationship Id="rId12" Type="http://schemas.openxmlformats.org/officeDocument/2006/relationships/tags" Target="../tags/tag294.xml"/><Relationship Id="rId2" Type="http://schemas.openxmlformats.org/officeDocument/2006/relationships/tags" Target="../tags/tag284.xml"/><Relationship Id="rId1" Type="http://schemas.openxmlformats.org/officeDocument/2006/relationships/tags" Target="../tags/tag283.xml"/><Relationship Id="rId6" Type="http://schemas.openxmlformats.org/officeDocument/2006/relationships/tags" Target="../tags/tag288.xml"/><Relationship Id="rId11" Type="http://schemas.openxmlformats.org/officeDocument/2006/relationships/tags" Target="../tags/tag293.xml"/><Relationship Id="rId5" Type="http://schemas.openxmlformats.org/officeDocument/2006/relationships/tags" Target="../tags/tag287.xml"/><Relationship Id="rId15" Type="http://schemas.openxmlformats.org/officeDocument/2006/relationships/slideLayout" Target="../slideLayouts/slideLayout17.xml"/><Relationship Id="rId10" Type="http://schemas.openxmlformats.org/officeDocument/2006/relationships/tags" Target="../tags/tag292.xml"/><Relationship Id="rId4" Type="http://schemas.openxmlformats.org/officeDocument/2006/relationships/tags" Target="../tags/tag286.xml"/><Relationship Id="rId9" Type="http://schemas.openxmlformats.org/officeDocument/2006/relationships/tags" Target="../tags/tag291.xml"/><Relationship Id="rId14" Type="http://schemas.openxmlformats.org/officeDocument/2006/relationships/tags" Target="../tags/tag296.xml"/></Relationships>
</file>

<file path=ppt/slides/_rels/slide41.xml.rels><?xml version="1.0" encoding="UTF-8" standalone="yes"?>
<Relationships xmlns="http://schemas.openxmlformats.org/package/2006/relationships"><Relationship Id="rId3" Type="http://schemas.openxmlformats.org/officeDocument/2006/relationships/tags" Target="../tags/tag299.xml"/><Relationship Id="rId7" Type="http://schemas.openxmlformats.org/officeDocument/2006/relationships/slideLayout" Target="../slideLayouts/slideLayout17.xml"/><Relationship Id="rId2" Type="http://schemas.openxmlformats.org/officeDocument/2006/relationships/tags" Target="../tags/tag298.xml"/><Relationship Id="rId1" Type="http://schemas.openxmlformats.org/officeDocument/2006/relationships/tags" Target="../tags/tag297.xml"/><Relationship Id="rId6" Type="http://schemas.openxmlformats.org/officeDocument/2006/relationships/tags" Target="../tags/tag302.xml"/><Relationship Id="rId5" Type="http://schemas.openxmlformats.org/officeDocument/2006/relationships/tags" Target="../tags/tag301.xml"/><Relationship Id="rId4" Type="http://schemas.openxmlformats.org/officeDocument/2006/relationships/tags" Target="../tags/tag300.xml"/></Relationships>
</file>

<file path=ppt/slides/_rels/slide42.xml.rels><?xml version="1.0" encoding="UTF-8" standalone="yes"?>
<Relationships xmlns="http://schemas.openxmlformats.org/package/2006/relationships"><Relationship Id="rId3" Type="http://schemas.openxmlformats.org/officeDocument/2006/relationships/tags" Target="../tags/tag305.xml"/><Relationship Id="rId7" Type="http://schemas.openxmlformats.org/officeDocument/2006/relationships/slideLayout" Target="../slideLayouts/slideLayout17.xml"/><Relationship Id="rId2" Type="http://schemas.openxmlformats.org/officeDocument/2006/relationships/tags" Target="../tags/tag304.xml"/><Relationship Id="rId1" Type="http://schemas.openxmlformats.org/officeDocument/2006/relationships/tags" Target="../tags/tag303.xml"/><Relationship Id="rId6" Type="http://schemas.openxmlformats.org/officeDocument/2006/relationships/tags" Target="../tags/tag308.xml"/><Relationship Id="rId5" Type="http://schemas.openxmlformats.org/officeDocument/2006/relationships/tags" Target="../tags/tag307.xml"/><Relationship Id="rId4" Type="http://schemas.openxmlformats.org/officeDocument/2006/relationships/tags" Target="../tags/tag306.xml"/></Relationships>
</file>

<file path=ppt/slides/_rels/slide43.xml.rels><?xml version="1.0" encoding="UTF-8" standalone="yes"?>
<Relationships xmlns="http://schemas.openxmlformats.org/package/2006/relationships"><Relationship Id="rId8" Type="http://schemas.openxmlformats.org/officeDocument/2006/relationships/tags" Target="../tags/tag316.xml"/><Relationship Id="rId3" Type="http://schemas.openxmlformats.org/officeDocument/2006/relationships/tags" Target="../tags/tag311.xml"/><Relationship Id="rId7" Type="http://schemas.openxmlformats.org/officeDocument/2006/relationships/tags" Target="../tags/tag315.xml"/><Relationship Id="rId2" Type="http://schemas.openxmlformats.org/officeDocument/2006/relationships/tags" Target="../tags/tag310.xml"/><Relationship Id="rId1" Type="http://schemas.openxmlformats.org/officeDocument/2006/relationships/tags" Target="../tags/tag309.xml"/><Relationship Id="rId6" Type="http://schemas.openxmlformats.org/officeDocument/2006/relationships/tags" Target="../tags/tag314.xml"/><Relationship Id="rId5" Type="http://schemas.openxmlformats.org/officeDocument/2006/relationships/tags" Target="../tags/tag313.xml"/><Relationship Id="rId4" Type="http://schemas.openxmlformats.org/officeDocument/2006/relationships/tags" Target="../tags/tag312.xml"/><Relationship Id="rId9" Type="http://schemas.openxmlformats.org/officeDocument/2006/relationships/slideLayout" Target="../slideLayouts/slideLayout17.xml"/></Relationships>
</file>

<file path=ppt/slides/_rels/slide44.xml.rels><?xml version="1.0" encoding="UTF-8" standalone="yes"?>
<Relationships xmlns="http://schemas.openxmlformats.org/package/2006/relationships"><Relationship Id="rId3" Type="http://schemas.openxmlformats.org/officeDocument/2006/relationships/tags" Target="../tags/tag319.xml"/><Relationship Id="rId7" Type="http://schemas.openxmlformats.org/officeDocument/2006/relationships/slideLayout" Target="../slideLayouts/slideLayout17.xml"/><Relationship Id="rId2" Type="http://schemas.openxmlformats.org/officeDocument/2006/relationships/tags" Target="../tags/tag318.xml"/><Relationship Id="rId1" Type="http://schemas.openxmlformats.org/officeDocument/2006/relationships/tags" Target="../tags/tag317.xml"/><Relationship Id="rId6" Type="http://schemas.openxmlformats.org/officeDocument/2006/relationships/tags" Target="../tags/tag322.xml"/><Relationship Id="rId5" Type="http://schemas.openxmlformats.org/officeDocument/2006/relationships/tags" Target="../tags/tag321.xml"/><Relationship Id="rId4" Type="http://schemas.openxmlformats.org/officeDocument/2006/relationships/tags" Target="../tags/tag320.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323.xml"/></Relationships>
</file>

<file path=ppt/slides/_rels/slide5.xml.rels><?xml version="1.0" encoding="UTF-8" standalone="yes"?>
<Relationships xmlns="http://schemas.openxmlformats.org/package/2006/relationships"><Relationship Id="rId8" Type="http://schemas.openxmlformats.org/officeDocument/2006/relationships/tags" Target="../tags/tag42.xml"/><Relationship Id="rId3" Type="http://schemas.openxmlformats.org/officeDocument/2006/relationships/tags" Target="../tags/tag37.xml"/><Relationship Id="rId7" Type="http://schemas.openxmlformats.org/officeDocument/2006/relationships/tags" Target="../tags/tag41.xm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tags" Target="../tags/tag40.xml"/><Relationship Id="rId5" Type="http://schemas.openxmlformats.org/officeDocument/2006/relationships/tags" Target="../tags/tag39.xml"/><Relationship Id="rId4" Type="http://schemas.openxmlformats.org/officeDocument/2006/relationships/tags" Target="../tags/tag38.xml"/><Relationship Id="rId9"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8" Type="http://schemas.openxmlformats.org/officeDocument/2006/relationships/tags" Target="../tags/tag50.xml"/><Relationship Id="rId3" Type="http://schemas.openxmlformats.org/officeDocument/2006/relationships/tags" Target="../tags/tag45.xml"/><Relationship Id="rId7" Type="http://schemas.openxmlformats.org/officeDocument/2006/relationships/tags" Target="../tags/tag49.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 Id="rId9"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8" Type="http://schemas.openxmlformats.org/officeDocument/2006/relationships/tags" Target="../tags/tag58.xml"/><Relationship Id="rId3" Type="http://schemas.openxmlformats.org/officeDocument/2006/relationships/tags" Target="../tags/tag53.xml"/><Relationship Id="rId7" Type="http://schemas.openxmlformats.org/officeDocument/2006/relationships/tags" Target="../tags/tag57.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tags" Target="../tags/tag56.xml"/><Relationship Id="rId11" Type="http://schemas.openxmlformats.org/officeDocument/2006/relationships/slideLayout" Target="../slideLayouts/slideLayout17.xml"/><Relationship Id="rId5" Type="http://schemas.openxmlformats.org/officeDocument/2006/relationships/tags" Target="../tags/tag55.xml"/><Relationship Id="rId10" Type="http://schemas.openxmlformats.org/officeDocument/2006/relationships/tags" Target="../tags/tag60.xml"/><Relationship Id="rId4" Type="http://schemas.openxmlformats.org/officeDocument/2006/relationships/tags" Target="../tags/tag54.xml"/><Relationship Id="rId9" Type="http://schemas.openxmlformats.org/officeDocument/2006/relationships/tags" Target="../tags/tag59.xml"/></Relationships>
</file>

<file path=ppt/slides/_rels/slide8.xml.rels><?xml version="1.0" encoding="UTF-8" standalone="yes"?>
<Relationships xmlns="http://schemas.openxmlformats.org/package/2006/relationships"><Relationship Id="rId8" Type="http://schemas.openxmlformats.org/officeDocument/2006/relationships/tags" Target="../tags/tag68.xml"/><Relationship Id="rId3" Type="http://schemas.openxmlformats.org/officeDocument/2006/relationships/tags" Target="../tags/tag63.xml"/><Relationship Id="rId7" Type="http://schemas.openxmlformats.org/officeDocument/2006/relationships/tags" Target="../tags/tag67.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tags" Target="../tags/tag66.xml"/><Relationship Id="rId11" Type="http://schemas.openxmlformats.org/officeDocument/2006/relationships/slideLayout" Target="../slideLayouts/slideLayout17.xml"/><Relationship Id="rId5" Type="http://schemas.openxmlformats.org/officeDocument/2006/relationships/tags" Target="../tags/tag65.xml"/><Relationship Id="rId10" Type="http://schemas.openxmlformats.org/officeDocument/2006/relationships/tags" Target="../tags/tag70.xml"/><Relationship Id="rId4" Type="http://schemas.openxmlformats.org/officeDocument/2006/relationships/tags" Target="../tags/tag64.xml"/><Relationship Id="rId9" Type="http://schemas.openxmlformats.org/officeDocument/2006/relationships/tags" Target="../tags/tag69.xml"/></Relationships>
</file>

<file path=ppt/slides/_rels/slide9.xml.rels><?xml version="1.0" encoding="UTF-8" standalone="yes"?>
<Relationships xmlns="http://schemas.openxmlformats.org/package/2006/relationships"><Relationship Id="rId3" Type="http://schemas.openxmlformats.org/officeDocument/2006/relationships/tags" Target="../tags/tag73.xml"/><Relationship Id="rId7" Type="http://schemas.openxmlformats.org/officeDocument/2006/relationships/slideLayout" Target="../slideLayouts/slideLayout17.xml"/><Relationship Id="rId2" Type="http://schemas.openxmlformats.org/officeDocument/2006/relationships/tags" Target="../tags/tag72.xml"/><Relationship Id="rId1" Type="http://schemas.openxmlformats.org/officeDocument/2006/relationships/tags" Target="../tags/tag71.xml"/><Relationship Id="rId6" Type="http://schemas.openxmlformats.org/officeDocument/2006/relationships/tags" Target="../tags/tag76.xml"/><Relationship Id="rId5" Type="http://schemas.openxmlformats.org/officeDocument/2006/relationships/tags" Target="../tags/tag75.xml"/><Relationship Id="rId4" Type="http://schemas.openxmlformats.org/officeDocument/2006/relationships/tags" Target="../tags/tag7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Placeholder 3"/>
          <p:cNvSpPr txBox="1">
            <a:spLocks/>
          </p:cNvSpPr>
          <p:nvPr>
            <p:custDataLst>
              <p:tags r:id="rId2"/>
            </p:custDataLst>
          </p:nvPr>
        </p:nvSpPr>
        <p:spPr bwMode="auto">
          <a:xfrm>
            <a:off x="17466" y="1910955"/>
            <a:ext cx="1641475" cy="1177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a:spcBef>
                <a:spcPct val="20000"/>
              </a:spcBef>
              <a:buFont typeface="Arial" charset="0"/>
              <a:buNone/>
            </a:pPr>
            <a:r>
              <a:rPr lang="en-US" altLang="zh-CN" sz="8600" b="1" dirty="0" smtClean="0">
                <a:solidFill>
                  <a:srgbClr val="084CA1"/>
                </a:solidFill>
                <a:latin typeface="Arial" charset="0"/>
                <a:cs typeface="Arial" charset="0"/>
              </a:rPr>
              <a:t>07</a:t>
            </a:r>
            <a:endParaRPr lang="en-US" altLang="zh-CN" sz="8600" b="1" dirty="0">
              <a:solidFill>
                <a:srgbClr val="084CA1"/>
              </a:solidFill>
              <a:latin typeface="Arial" charset="0"/>
              <a:cs typeface="Arial" charset="0"/>
            </a:endParaRPr>
          </a:p>
        </p:txBody>
      </p:sp>
      <p:sp>
        <p:nvSpPr>
          <p:cNvPr id="3075" name="文本框 16"/>
          <p:cNvSpPr txBox="1">
            <a:spLocks noChangeArrowheads="1"/>
          </p:cNvSpPr>
          <p:nvPr>
            <p:custDataLst>
              <p:tags r:id="rId3"/>
            </p:custDataLst>
          </p:nvPr>
        </p:nvSpPr>
        <p:spPr bwMode="auto">
          <a:xfrm>
            <a:off x="1627919" y="2411128"/>
            <a:ext cx="5032375" cy="56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nchor="b">
            <a:noAutofit/>
          </a:bodyPr>
          <a:lstStyle>
            <a:defPPr>
              <a:defRPr lang="zh-CN"/>
            </a:defPPr>
            <a:lvl1pPr>
              <a:defRPr sz="4400" b="1">
                <a:solidFill>
                  <a:srgbClr val="084CA1"/>
                </a:solidFill>
                <a:latin typeface="微软雅黑" pitchFamily="34" charset="-122"/>
                <a:ea typeface="微软雅黑" pitchFamily="34" charset="-122"/>
                <a:cs typeface="Arial" charset="0"/>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zh-CN" altLang="en-US" dirty="0">
                <a:sym typeface="Microsoft YaHei"/>
              </a:rPr>
              <a:t>无形</a:t>
            </a:r>
            <a:r>
              <a:rPr lang="zh-CN" altLang="en-US" dirty="0" smtClean="0">
                <a:sym typeface="Microsoft YaHei"/>
              </a:rPr>
              <a:t>资产</a:t>
            </a:r>
            <a:endParaRPr lang="en-US" altLang="zh-CN" dirty="0" smtClean="0">
              <a:sym typeface="Microsoft YaHei"/>
            </a:endParaRPr>
          </a:p>
          <a:p>
            <a:r>
              <a:rPr lang="zh-CN" altLang="en-US" dirty="0" smtClean="0">
                <a:sym typeface="Microsoft YaHei"/>
              </a:rPr>
              <a:t>及其他资产的核算</a:t>
            </a:r>
            <a:endParaRPr lang="zh-CN" altLang="en-US" dirty="0">
              <a:sym typeface="Microsoft YaHei"/>
            </a:endParaRPr>
          </a:p>
        </p:txBody>
      </p:sp>
      <p:sp>
        <p:nvSpPr>
          <p:cNvPr id="19" name="等腰三角形 18"/>
          <p:cNvSpPr/>
          <p:nvPr>
            <p:custDataLst>
              <p:tags r:id="rId4"/>
            </p:custDataLst>
          </p:nvPr>
        </p:nvSpPr>
        <p:spPr>
          <a:xfrm rot="9233090">
            <a:off x="7207250" y="1840708"/>
            <a:ext cx="266700" cy="172641"/>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0" name="等腰三角形 19"/>
          <p:cNvSpPr/>
          <p:nvPr>
            <p:custDataLst>
              <p:tags r:id="rId5"/>
            </p:custDataLst>
          </p:nvPr>
        </p:nvSpPr>
        <p:spPr>
          <a:xfrm rot="15569576">
            <a:off x="6904437" y="2303860"/>
            <a:ext cx="297656" cy="34290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1" name="等腰三角形 20"/>
          <p:cNvSpPr/>
          <p:nvPr>
            <p:custDataLst>
              <p:tags r:id="rId6"/>
            </p:custDataLst>
          </p:nvPr>
        </p:nvSpPr>
        <p:spPr>
          <a:xfrm rot="21371394">
            <a:off x="6723063" y="1353744"/>
            <a:ext cx="266700" cy="17264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2" name="等腰三角形 21"/>
          <p:cNvSpPr/>
          <p:nvPr>
            <p:custDataLst>
              <p:tags r:id="rId7"/>
            </p:custDataLst>
          </p:nvPr>
        </p:nvSpPr>
        <p:spPr>
          <a:xfrm rot="12912161">
            <a:off x="7764463" y="2615807"/>
            <a:ext cx="944562" cy="611981"/>
          </a:xfrm>
          <a:prstGeom prst="triangl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3" name="等腰三角形 22"/>
          <p:cNvSpPr/>
          <p:nvPr>
            <p:custDataLst>
              <p:tags r:id="rId8"/>
            </p:custDataLst>
          </p:nvPr>
        </p:nvSpPr>
        <p:spPr>
          <a:xfrm rot="12912161">
            <a:off x="7632700" y="2570561"/>
            <a:ext cx="1176338" cy="760809"/>
          </a:xfrm>
          <a:prstGeom prst="triangle">
            <a:avLst/>
          </a:prstGeom>
          <a:noFill/>
          <a:ln w="12700" cap="flat" cmpd="sng" algn="ctr">
            <a:solidFill>
              <a:srgbClr val="3B8DE9"/>
            </a:solid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4" name="椭圆 23"/>
          <p:cNvSpPr/>
          <p:nvPr>
            <p:custDataLst>
              <p:tags r:id="rId9"/>
            </p:custDataLst>
          </p:nvPr>
        </p:nvSpPr>
        <p:spPr>
          <a:xfrm rot="9110320">
            <a:off x="8953500" y="2844407"/>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ea typeface="幼圆"/>
            </a:endParaRPr>
          </a:p>
        </p:txBody>
      </p:sp>
      <p:sp>
        <p:nvSpPr>
          <p:cNvPr id="25" name="椭圆 24"/>
          <p:cNvSpPr/>
          <p:nvPr>
            <p:custDataLst>
              <p:tags r:id="rId10"/>
            </p:custDataLst>
          </p:nvPr>
        </p:nvSpPr>
        <p:spPr>
          <a:xfrm rot="9110320">
            <a:off x="7864476" y="3221832"/>
            <a:ext cx="115888" cy="86916"/>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ea typeface="幼圆"/>
            </a:endParaRPr>
          </a:p>
        </p:txBody>
      </p:sp>
      <p:sp>
        <p:nvSpPr>
          <p:cNvPr id="26" name="椭圆 25"/>
          <p:cNvSpPr/>
          <p:nvPr>
            <p:custDataLst>
              <p:tags r:id="rId11"/>
            </p:custDataLst>
          </p:nvPr>
        </p:nvSpPr>
        <p:spPr>
          <a:xfrm rot="9110320">
            <a:off x="7981950" y="2349106"/>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ea typeface="幼圆"/>
            </a:endParaRPr>
          </a:p>
        </p:txBody>
      </p:sp>
      <p:sp>
        <p:nvSpPr>
          <p:cNvPr id="27" name="等腰三角形 26"/>
          <p:cNvSpPr/>
          <p:nvPr>
            <p:custDataLst>
              <p:tags r:id="rId12"/>
            </p:custDataLst>
          </p:nvPr>
        </p:nvSpPr>
        <p:spPr>
          <a:xfrm rot="18210217">
            <a:off x="6330157" y="1608538"/>
            <a:ext cx="95250" cy="109537"/>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8" name="等腰三角形 27"/>
          <p:cNvSpPr/>
          <p:nvPr>
            <p:custDataLst>
              <p:tags r:id="rId13"/>
            </p:custDataLst>
          </p:nvPr>
        </p:nvSpPr>
        <p:spPr>
          <a:xfrm rot="8748521">
            <a:off x="6672266" y="1735932"/>
            <a:ext cx="128587" cy="82154"/>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cxnSp>
        <p:nvCxnSpPr>
          <p:cNvPr id="3087" name="Straight Connector 13"/>
          <p:cNvCxnSpPr>
            <a:cxnSpLocks noChangeShapeType="1"/>
          </p:cNvCxnSpPr>
          <p:nvPr>
            <p:custDataLst>
              <p:tags r:id="rId14"/>
            </p:custDataLst>
          </p:nvPr>
        </p:nvCxnSpPr>
        <p:spPr bwMode="auto">
          <a:xfrm flipH="1">
            <a:off x="0" y="3082529"/>
            <a:ext cx="6732588" cy="0"/>
          </a:xfrm>
          <a:prstGeom prst="line">
            <a:avLst/>
          </a:prstGeom>
          <a:noFill/>
          <a:ln w="19050" cap="sq" algn="ctr">
            <a:solidFill>
              <a:srgbClr val="084CA1"/>
            </a:solidFill>
            <a:miter lim="800000"/>
            <a:headEnd type="oval" w="med" len="med"/>
            <a:tailEnd/>
          </a:ln>
          <a:extLst>
            <a:ext uri="{909E8E84-426E-40DD-AFC4-6F175D3DCCD1}">
              <a14:hiddenFill xmlns:a14="http://schemas.microsoft.com/office/drawing/2010/main">
                <a:noFill/>
              </a14:hiddenFill>
            </a:ext>
          </a:extLst>
        </p:spPr>
      </p:cxnSp>
    </p:spTree>
    <p:custDataLst>
      <p:tags r:id="rId1"/>
    </p:custDataLst>
    <p:extLst>
      <p:ext uri="{BB962C8B-B14F-4D97-AF65-F5344CB8AC3E}">
        <p14:creationId xmlns:p14="http://schemas.microsoft.com/office/powerpoint/2010/main" val="31035509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4030302"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）无形资产账务处理</a:t>
            </a:r>
            <a:r>
              <a:rPr lang="en-US" altLang="zh-CN" sz="1800" b="1" dirty="0" smtClean="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设置账户</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cxnSp>
        <p:nvCxnSpPr>
          <p:cNvPr id="15" name="直接连接符 14"/>
          <p:cNvCxnSpPr/>
          <p:nvPr/>
        </p:nvCxnSpPr>
        <p:spPr>
          <a:xfrm>
            <a:off x="806391" y="1889924"/>
            <a:ext cx="4555481"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3088036" y="1889924"/>
            <a:ext cx="7613" cy="1550373"/>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806391" y="1475632"/>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借方</a:t>
            </a:r>
            <a:endParaRPr lang="zh-CN" altLang="en-US" sz="1800" b="1" dirty="0">
              <a:latin typeface="微软雅黑" pitchFamily="34" charset="-122"/>
              <a:ea typeface="微软雅黑" pitchFamily="34" charset="-122"/>
            </a:endParaRPr>
          </a:p>
        </p:txBody>
      </p:sp>
      <p:sp>
        <p:nvSpPr>
          <p:cNvPr id="18" name="TextBox 17"/>
          <p:cNvSpPr txBox="1"/>
          <p:nvPr/>
        </p:nvSpPr>
        <p:spPr>
          <a:xfrm>
            <a:off x="4737146" y="1509256"/>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贷方</a:t>
            </a:r>
            <a:endParaRPr lang="zh-CN" altLang="en-US" sz="1800" b="1" dirty="0">
              <a:latin typeface="微软雅黑" pitchFamily="34" charset="-122"/>
              <a:ea typeface="微软雅黑" pitchFamily="34" charset="-122"/>
            </a:endParaRPr>
          </a:p>
        </p:txBody>
      </p:sp>
      <p:sp>
        <p:nvSpPr>
          <p:cNvPr id="19" name="TextBox 18"/>
          <p:cNvSpPr txBox="1"/>
          <p:nvPr/>
        </p:nvSpPr>
        <p:spPr>
          <a:xfrm>
            <a:off x="2556682" y="1509256"/>
            <a:ext cx="1304118" cy="369332"/>
          </a:xfrm>
          <a:prstGeom prst="rect">
            <a:avLst/>
          </a:prstGeom>
          <a:noFill/>
        </p:spPr>
        <p:txBody>
          <a:bodyPr wrap="square" rtlCol="0">
            <a:spAutoFit/>
          </a:bodyPr>
          <a:lstStyle/>
          <a:p>
            <a:pPr algn="dist"/>
            <a:r>
              <a:rPr lang="zh-CN" altLang="en-US" sz="1800" b="1" dirty="0">
                <a:solidFill>
                  <a:srgbClr val="084CA1"/>
                </a:solidFill>
                <a:latin typeface="微软雅黑" pitchFamily="34" charset="-122"/>
                <a:ea typeface="微软雅黑" pitchFamily="34" charset="-122"/>
              </a:rPr>
              <a:t>无形资产</a:t>
            </a:r>
          </a:p>
        </p:txBody>
      </p:sp>
      <p:sp>
        <p:nvSpPr>
          <p:cNvPr id="20" name="TextBox 19"/>
          <p:cNvSpPr txBox="1"/>
          <p:nvPr/>
        </p:nvSpPr>
        <p:spPr>
          <a:xfrm>
            <a:off x="806391" y="1884456"/>
            <a:ext cx="2352981" cy="507831"/>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取得无形资产的成本</a:t>
            </a:r>
            <a:endParaRPr lang="en-US" altLang="zh-CN" sz="1800" dirty="0" smtClean="0">
              <a:latin typeface="微软雅黑" pitchFamily="34" charset="-122"/>
              <a:ea typeface="微软雅黑" pitchFamily="34" charset="-122"/>
            </a:endParaRPr>
          </a:p>
        </p:txBody>
      </p:sp>
      <p:sp>
        <p:nvSpPr>
          <p:cNvPr id="21" name="TextBox 20"/>
          <p:cNvSpPr txBox="1"/>
          <p:nvPr/>
        </p:nvSpPr>
        <p:spPr>
          <a:xfrm>
            <a:off x="3060738" y="1884454"/>
            <a:ext cx="2301134" cy="923330"/>
          </a:xfrm>
          <a:prstGeom prst="rect">
            <a:avLst/>
          </a:prstGeom>
          <a:noFill/>
        </p:spPr>
        <p:txBody>
          <a:bodyPr wrap="square" rtlCol="0">
            <a:spAutoFit/>
          </a:bodyPr>
          <a:lstStyle/>
          <a:p>
            <a:pPr algn="r">
              <a:lnSpc>
                <a:spcPct val="150000"/>
              </a:lnSpc>
            </a:pPr>
            <a:r>
              <a:rPr lang="zh-CN" altLang="zh-CN" sz="1800" dirty="0">
                <a:latin typeface="微软雅黑" pitchFamily="34" charset="-122"/>
                <a:ea typeface="微软雅黑" pitchFamily="34" charset="-122"/>
              </a:rPr>
              <a:t>出售无形资产转出的无形资产账面余额</a:t>
            </a:r>
            <a:endParaRPr lang="zh-CN" altLang="en-US" sz="1800" dirty="0">
              <a:latin typeface="微软雅黑" pitchFamily="34" charset="-122"/>
              <a:ea typeface="微软雅黑" pitchFamily="34" charset="-122"/>
            </a:endParaRPr>
          </a:p>
        </p:txBody>
      </p:sp>
      <p:cxnSp>
        <p:nvCxnSpPr>
          <p:cNvPr id="22" name="直接连接符 21"/>
          <p:cNvCxnSpPr/>
          <p:nvPr/>
        </p:nvCxnSpPr>
        <p:spPr>
          <a:xfrm>
            <a:off x="806391" y="2736846"/>
            <a:ext cx="4555481"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806391" y="2736846"/>
            <a:ext cx="2162587" cy="1338828"/>
          </a:xfrm>
          <a:prstGeom prst="rect">
            <a:avLst/>
          </a:prstGeom>
          <a:noFill/>
        </p:spPr>
        <p:txBody>
          <a:bodyPr wrap="square" rtlCol="0">
            <a:spAutoFit/>
          </a:bodyPr>
          <a:lstStyle/>
          <a:p>
            <a:pPr>
              <a:lnSpc>
                <a:spcPct val="150000"/>
              </a:lnSpc>
            </a:pPr>
            <a:r>
              <a:rPr lang="zh-CN" altLang="en-US" sz="1800" b="1" dirty="0" smtClean="0">
                <a:latin typeface="微软雅黑" pitchFamily="34" charset="-122"/>
                <a:ea typeface="微软雅黑" pitchFamily="34" charset="-122"/>
              </a:rPr>
              <a:t>期末余额：</a:t>
            </a:r>
            <a:r>
              <a:rPr lang="zh-CN" altLang="en-US" sz="1800" dirty="0">
                <a:latin typeface="微软雅黑" pitchFamily="34" charset="-122"/>
                <a:ea typeface="微软雅黑" pitchFamily="34" charset="-122"/>
                <a:cs typeface="+mn-ea"/>
              </a:rPr>
              <a:t>反映企业</a:t>
            </a:r>
            <a:r>
              <a:rPr lang="zh-CN" altLang="en-US" sz="1800" b="1" dirty="0">
                <a:solidFill>
                  <a:srgbClr val="C00000"/>
                </a:solidFill>
                <a:latin typeface="微软雅黑" pitchFamily="34" charset="-122"/>
                <a:ea typeface="微软雅黑" pitchFamily="34" charset="-122"/>
                <a:cs typeface="+mn-ea"/>
              </a:rPr>
              <a:t>已入账但尚未摊销</a:t>
            </a:r>
            <a:r>
              <a:rPr lang="zh-CN" altLang="en-US" sz="1800" dirty="0">
                <a:latin typeface="微软雅黑" pitchFamily="34" charset="-122"/>
                <a:ea typeface="微软雅黑" pitchFamily="34" charset="-122"/>
                <a:cs typeface="+mn-ea"/>
              </a:rPr>
              <a:t>的无形资产价值</a:t>
            </a:r>
          </a:p>
        </p:txBody>
      </p:sp>
      <p:cxnSp>
        <p:nvCxnSpPr>
          <p:cNvPr id="25" name="直接连接符 24"/>
          <p:cNvCxnSpPr/>
          <p:nvPr/>
        </p:nvCxnSpPr>
        <p:spPr>
          <a:xfrm flipV="1">
            <a:off x="4016026" y="3414735"/>
            <a:ext cx="4551910" cy="1726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6395821" y="3431996"/>
            <a:ext cx="6568" cy="1566364"/>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4016026" y="3036470"/>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借方</a:t>
            </a:r>
            <a:endParaRPr lang="zh-CN" altLang="en-US" sz="1800" b="1" dirty="0">
              <a:latin typeface="微软雅黑" pitchFamily="34" charset="-122"/>
              <a:ea typeface="微软雅黑" pitchFamily="34" charset="-122"/>
            </a:endParaRPr>
          </a:p>
        </p:txBody>
      </p:sp>
      <p:sp>
        <p:nvSpPr>
          <p:cNvPr id="28" name="TextBox 27"/>
          <p:cNvSpPr txBox="1"/>
          <p:nvPr/>
        </p:nvSpPr>
        <p:spPr>
          <a:xfrm>
            <a:off x="8030125" y="3004796"/>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贷方</a:t>
            </a:r>
            <a:endParaRPr lang="zh-CN" altLang="en-US" sz="1800" b="1" dirty="0">
              <a:latin typeface="微软雅黑" pitchFamily="34" charset="-122"/>
              <a:ea typeface="微软雅黑" pitchFamily="34" charset="-122"/>
            </a:endParaRPr>
          </a:p>
        </p:txBody>
      </p:sp>
      <p:sp>
        <p:nvSpPr>
          <p:cNvPr id="29" name="TextBox 28"/>
          <p:cNvSpPr txBox="1"/>
          <p:nvPr/>
        </p:nvSpPr>
        <p:spPr>
          <a:xfrm>
            <a:off x="5719546" y="3036470"/>
            <a:ext cx="1352550" cy="369332"/>
          </a:xfrm>
          <a:prstGeom prst="rect">
            <a:avLst/>
          </a:prstGeom>
          <a:noFill/>
        </p:spPr>
        <p:txBody>
          <a:bodyPr wrap="square" rtlCol="0">
            <a:spAutoFit/>
          </a:bodyPr>
          <a:lstStyle/>
          <a:p>
            <a:pPr algn="dist"/>
            <a:r>
              <a:rPr lang="zh-CN" altLang="en-US" sz="1800" b="1" dirty="0" smtClean="0">
                <a:solidFill>
                  <a:srgbClr val="084CA1"/>
                </a:solidFill>
                <a:latin typeface="微软雅黑" pitchFamily="34" charset="-122"/>
                <a:ea typeface="微软雅黑" pitchFamily="34" charset="-122"/>
              </a:rPr>
              <a:t>累计摊销</a:t>
            </a:r>
            <a:endParaRPr lang="zh-CN" altLang="en-US" sz="1800" b="1" dirty="0">
              <a:solidFill>
                <a:srgbClr val="084CA1"/>
              </a:solidFill>
              <a:latin typeface="微软雅黑" pitchFamily="34" charset="-122"/>
              <a:ea typeface="微软雅黑" pitchFamily="34" charset="-122"/>
            </a:endParaRPr>
          </a:p>
        </p:txBody>
      </p:sp>
      <p:sp>
        <p:nvSpPr>
          <p:cNvPr id="30" name="TextBox 29"/>
          <p:cNvSpPr txBox="1"/>
          <p:nvPr/>
        </p:nvSpPr>
        <p:spPr>
          <a:xfrm>
            <a:off x="4016026" y="3319960"/>
            <a:ext cx="2386363" cy="923330"/>
          </a:xfrm>
          <a:prstGeom prst="rect">
            <a:avLst/>
          </a:prstGeom>
          <a:noFill/>
        </p:spPr>
        <p:txBody>
          <a:bodyPr wrap="square" rtlCol="0">
            <a:spAutoFit/>
          </a:bodyPr>
          <a:lstStyle/>
          <a:p>
            <a:pPr lvl="0">
              <a:lnSpc>
                <a:spcPct val="150000"/>
              </a:lnSpc>
              <a:spcBef>
                <a:spcPct val="0"/>
              </a:spcBef>
            </a:pPr>
            <a:r>
              <a:rPr lang="zh-CN" altLang="zh-CN" sz="1800" dirty="0">
                <a:latin typeface="微软雅黑" pitchFamily="34" charset="-122"/>
                <a:ea typeface="微软雅黑" pitchFamily="34" charset="-122"/>
              </a:rPr>
              <a:t>处置无形资产转出的累计摊销</a:t>
            </a:r>
            <a:endParaRPr lang="zh-CN" altLang="en-US" sz="1800" dirty="0">
              <a:latin typeface="微软雅黑" pitchFamily="34" charset="-122"/>
              <a:ea typeface="微软雅黑" pitchFamily="34" charset="-122"/>
            </a:endParaRPr>
          </a:p>
        </p:txBody>
      </p:sp>
      <p:sp>
        <p:nvSpPr>
          <p:cNvPr id="31" name="TextBox 30"/>
          <p:cNvSpPr txBox="1"/>
          <p:nvPr/>
        </p:nvSpPr>
        <p:spPr>
          <a:xfrm>
            <a:off x="6395823" y="3313768"/>
            <a:ext cx="1957468" cy="923330"/>
          </a:xfrm>
          <a:prstGeom prst="rect">
            <a:avLst/>
          </a:prstGeom>
          <a:noFill/>
        </p:spPr>
        <p:txBody>
          <a:bodyPr wrap="square" rtlCol="0">
            <a:spAutoFit/>
          </a:bodyPr>
          <a:lstStyle/>
          <a:p>
            <a:pPr lvl="0">
              <a:lnSpc>
                <a:spcPct val="150000"/>
              </a:lnSpc>
              <a:spcBef>
                <a:spcPct val="0"/>
              </a:spcBef>
            </a:pPr>
            <a:r>
              <a:rPr lang="zh-CN" altLang="en-US" sz="1800" dirty="0" smtClean="0">
                <a:latin typeface="微软雅黑" pitchFamily="34" charset="-122"/>
                <a:ea typeface="微软雅黑" pitchFamily="34" charset="-122"/>
              </a:rPr>
              <a:t>企业</a:t>
            </a:r>
            <a:r>
              <a:rPr lang="zh-CN" altLang="zh-CN" sz="1800" dirty="0" smtClean="0">
                <a:latin typeface="微软雅黑" pitchFamily="34" charset="-122"/>
                <a:ea typeface="微软雅黑" pitchFamily="34" charset="-122"/>
              </a:rPr>
              <a:t>计提</a:t>
            </a:r>
            <a:r>
              <a:rPr lang="zh-CN" altLang="zh-CN" sz="1800" dirty="0">
                <a:latin typeface="微软雅黑" pitchFamily="34" charset="-122"/>
                <a:ea typeface="微软雅黑" pitchFamily="34" charset="-122"/>
              </a:rPr>
              <a:t>的无形资产摊销</a:t>
            </a:r>
            <a:endParaRPr lang="zh-CN" altLang="en-US" sz="1800" dirty="0">
              <a:latin typeface="微软雅黑" pitchFamily="34" charset="-122"/>
              <a:ea typeface="微软雅黑" pitchFamily="34" charset="-122"/>
            </a:endParaRPr>
          </a:p>
        </p:txBody>
      </p:sp>
      <p:cxnSp>
        <p:nvCxnSpPr>
          <p:cNvPr id="32" name="直接连接符 31"/>
          <p:cNvCxnSpPr/>
          <p:nvPr/>
        </p:nvCxnSpPr>
        <p:spPr>
          <a:xfrm>
            <a:off x="3995936" y="4177864"/>
            <a:ext cx="4572000"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6395822" y="4075030"/>
            <a:ext cx="2386363" cy="923330"/>
          </a:xfrm>
          <a:prstGeom prst="rect">
            <a:avLst/>
          </a:prstGeom>
          <a:noFill/>
        </p:spPr>
        <p:txBody>
          <a:bodyPr wrap="square" rtlCol="0">
            <a:spAutoFit/>
          </a:bodyPr>
          <a:lstStyle/>
          <a:p>
            <a:pPr>
              <a:lnSpc>
                <a:spcPct val="150000"/>
              </a:lnSpc>
            </a:pPr>
            <a:r>
              <a:rPr lang="zh-CN" altLang="en-US" sz="1800" b="1" dirty="0" smtClean="0">
                <a:latin typeface="微软雅黑" pitchFamily="34" charset="-122"/>
                <a:ea typeface="微软雅黑" pitchFamily="34" charset="-122"/>
              </a:rPr>
              <a:t>期末余额：</a:t>
            </a:r>
            <a:r>
              <a:rPr lang="zh-CN" altLang="zh-CN" sz="1800" dirty="0">
                <a:latin typeface="微软雅黑" pitchFamily="34" charset="-122"/>
                <a:ea typeface="微软雅黑" pitchFamily="34" charset="-122"/>
              </a:rPr>
              <a:t>无形资产的累计摊销额</a:t>
            </a:r>
            <a:endParaRPr lang="zh-CN" altLang="en-US" sz="1800" dirty="0">
              <a:latin typeface="微软雅黑" pitchFamily="34" charset="-122"/>
              <a:ea typeface="微软雅黑" pitchFamily="34" charset="-122"/>
            </a:endParaRPr>
          </a:p>
        </p:txBody>
      </p:sp>
      <p:sp>
        <p:nvSpPr>
          <p:cNvPr id="34" name="椭圆 33"/>
          <p:cNvSpPr/>
          <p:nvPr/>
        </p:nvSpPr>
        <p:spPr>
          <a:xfrm>
            <a:off x="5940152" y="1335618"/>
            <a:ext cx="1962472" cy="802751"/>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C00000"/>
                </a:solidFill>
                <a:latin typeface="微软雅黑" pitchFamily="34" charset="-122"/>
                <a:ea typeface="微软雅黑" pitchFamily="34" charset="-122"/>
              </a:rPr>
              <a:t>备抵账户</a:t>
            </a:r>
            <a:endParaRPr lang="zh-CN" altLang="en-US" sz="1800" b="1" dirty="0">
              <a:solidFill>
                <a:srgbClr val="C00000"/>
              </a:solidFill>
              <a:latin typeface="微软雅黑" pitchFamily="34" charset="-122"/>
              <a:ea typeface="微软雅黑" pitchFamily="34" charset="-122"/>
            </a:endParaRPr>
          </a:p>
        </p:txBody>
      </p:sp>
      <p:sp>
        <p:nvSpPr>
          <p:cNvPr id="35" name="上弧形箭头 34"/>
          <p:cNvSpPr/>
          <p:nvPr/>
        </p:nvSpPr>
        <p:spPr>
          <a:xfrm flipH="1">
            <a:off x="3652056" y="980588"/>
            <a:ext cx="2432111" cy="495044"/>
          </a:xfrm>
          <a:prstGeom prst="curved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itchFamily="34" charset="-122"/>
              <a:ea typeface="微软雅黑" pitchFamily="34" charset="-122"/>
            </a:endParaRPr>
          </a:p>
        </p:txBody>
      </p:sp>
      <p:sp>
        <p:nvSpPr>
          <p:cNvPr id="36" name="右弧形箭头 35"/>
          <p:cNvSpPr/>
          <p:nvPr/>
        </p:nvSpPr>
        <p:spPr>
          <a:xfrm rot="1120922">
            <a:off x="7308304" y="2172486"/>
            <a:ext cx="255627" cy="625098"/>
          </a:xfrm>
          <a:prstGeom prst="curvedLef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9863259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4030302"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）无形资产账务处理</a:t>
            </a:r>
            <a:r>
              <a:rPr lang="en-US" altLang="zh-CN" sz="1800" b="1" dirty="0" smtClean="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入账价值</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7" name="Rectangle 7"/>
          <p:cNvSpPr/>
          <p:nvPr/>
        </p:nvSpPr>
        <p:spPr>
          <a:xfrm>
            <a:off x="1173918" y="1238909"/>
            <a:ext cx="6796164" cy="1404849"/>
          </a:xfrm>
          <a:prstGeom prst="rect">
            <a:avLst/>
          </a:prstGeom>
          <a:noFill/>
          <a:ln w="9525">
            <a:noFill/>
          </a:ln>
        </p:spPr>
        <p:txBody>
          <a:bodyPr lIns="68579" tIns="34289" rIns="68579" bIns="34289"/>
          <a:lstStyle/>
          <a:p>
            <a:pPr marL="257168" indent="-257168">
              <a:lnSpc>
                <a:spcPct val="150000"/>
              </a:lnSpc>
              <a:spcBef>
                <a:spcPct val="20000"/>
              </a:spcBef>
              <a:buClr>
                <a:schemeClr val="folHlink"/>
              </a:buClr>
              <a:buSzPct val="60000"/>
            </a:pPr>
            <a:r>
              <a:rPr lang="zh-CN" altLang="en-US" sz="1800" dirty="0" smtClean="0">
                <a:latin typeface="微软雅黑" pitchFamily="34" charset="-122"/>
                <a:ea typeface="微软雅黑" pitchFamily="34" charset="-122"/>
                <a:cs typeface="+mn-ea"/>
              </a:rPr>
              <a:t>           无形</a:t>
            </a:r>
            <a:r>
              <a:rPr lang="zh-CN" altLang="en-US" sz="1800" dirty="0">
                <a:latin typeface="微软雅黑" pitchFamily="34" charset="-122"/>
                <a:ea typeface="微软雅黑" pitchFamily="34" charset="-122"/>
                <a:cs typeface="+mn-ea"/>
              </a:rPr>
              <a:t>资产应当按照</a:t>
            </a:r>
            <a:r>
              <a:rPr lang="zh-CN" altLang="en-US" sz="1800" b="1" dirty="0">
                <a:solidFill>
                  <a:srgbClr val="C00000"/>
                </a:solidFill>
                <a:latin typeface="微软雅黑" pitchFamily="34" charset="-122"/>
                <a:ea typeface="微软雅黑" pitchFamily="34" charset="-122"/>
                <a:cs typeface="+mn-ea"/>
              </a:rPr>
              <a:t>成本计价</a:t>
            </a:r>
            <a:r>
              <a:rPr lang="zh-CN" altLang="en-US" sz="1800" dirty="0">
                <a:latin typeface="微软雅黑" pitchFamily="34" charset="-122"/>
                <a:ea typeface="微软雅黑" pitchFamily="34" charset="-122"/>
                <a:cs typeface="+mn-ea"/>
              </a:rPr>
              <a:t>入账，即以取得无形资产并使之达到预定用途而发生的全部支出，作为无形资产的成本入账。对于不同来源取得的无形资产其成本构成不尽</a:t>
            </a:r>
            <a:r>
              <a:rPr lang="zh-CN" altLang="en-US" sz="1800" dirty="0" smtClean="0">
                <a:latin typeface="微软雅黑" pitchFamily="34" charset="-122"/>
                <a:ea typeface="微软雅黑" pitchFamily="34" charset="-122"/>
                <a:cs typeface="+mn-ea"/>
              </a:rPr>
              <a:t>相同</a:t>
            </a:r>
            <a:r>
              <a:rPr lang="zh-CN" altLang="en-US" sz="1800" dirty="0">
                <a:latin typeface="微软雅黑" pitchFamily="34" charset="-122"/>
                <a:ea typeface="微软雅黑" pitchFamily="34" charset="-122"/>
                <a:cs typeface="+mn-ea"/>
              </a:rPr>
              <a:t>。</a:t>
            </a:r>
          </a:p>
        </p:txBody>
      </p:sp>
      <p:grpSp>
        <p:nvGrpSpPr>
          <p:cNvPr id="38" name="Group 44"/>
          <p:cNvGrpSpPr/>
          <p:nvPr/>
        </p:nvGrpSpPr>
        <p:grpSpPr>
          <a:xfrm>
            <a:off x="1919571" y="2890853"/>
            <a:ext cx="396411" cy="445236"/>
            <a:chOff x="0" y="0"/>
            <a:chExt cx="807366" cy="906807"/>
          </a:xfrm>
        </p:grpSpPr>
        <p:sp>
          <p:nvSpPr>
            <p:cNvPr id="39"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40"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grpSp>
      <p:grpSp>
        <p:nvGrpSpPr>
          <p:cNvPr id="41" name="Group 44"/>
          <p:cNvGrpSpPr/>
          <p:nvPr/>
        </p:nvGrpSpPr>
        <p:grpSpPr>
          <a:xfrm>
            <a:off x="5123560" y="2890853"/>
            <a:ext cx="396411" cy="445236"/>
            <a:chOff x="0" y="0"/>
            <a:chExt cx="807366" cy="906807"/>
          </a:xfrm>
        </p:grpSpPr>
        <p:sp>
          <p:nvSpPr>
            <p:cNvPr id="42"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43"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grpSp>
      <p:sp>
        <p:nvSpPr>
          <p:cNvPr id="44" name="Rectangle 7"/>
          <p:cNvSpPr/>
          <p:nvPr/>
        </p:nvSpPr>
        <p:spPr>
          <a:xfrm>
            <a:off x="2419255" y="2884672"/>
            <a:ext cx="2147364" cy="523425"/>
          </a:xfrm>
          <a:prstGeom prst="rect">
            <a:avLst/>
          </a:prstGeom>
          <a:noFill/>
          <a:ln w="9525">
            <a:noFill/>
          </a:ln>
        </p:spPr>
        <p:txBody>
          <a:bodyPr lIns="68579" tIns="34289" rIns="68579" bIns="34289"/>
          <a:lstStyle/>
          <a:p>
            <a:pPr marL="257168" indent="-257168">
              <a:lnSpc>
                <a:spcPct val="150000"/>
              </a:lnSpc>
              <a:spcBef>
                <a:spcPct val="20000"/>
              </a:spcBef>
              <a:buClr>
                <a:schemeClr val="folHlink"/>
              </a:buClr>
              <a:buSzPct val="60000"/>
            </a:pPr>
            <a:r>
              <a:rPr lang="zh-CN" altLang="en-US" sz="1800" dirty="0" smtClean="0">
                <a:latin typeface="微软雅黑" pitchFamily="34" charset="-122"/>
                <a:ea typeface="微软雅黑" pitchFamily="34" charset="-122"/>
                <a:cs typeface="+mn-ea"/>
              </a:rPr>
              <a:t>外购</a:t>
            </a:r>
            <a:endParaRPr lang="zh-CN" altLang="en-US" sz="1800" dirty="0">
              <a:latin typeface="微软雅黑" pitchFamily="34" charset="-122"/>
              <a:ea typeface="微软雅黑" pitchFamily="34" charset="-122"/>
              <a:cs typeface="+mn-ea"/>
            </a:endParaRPr>
          </a:p>
        </p:txBody>
      </p:sp>
      <p:sp>
        <p:nvSpPr>
          <p:cNvPr id="45" name="Rectangle 7"/>
          <p:cNvSpPr/>
          <p:nvPr/>
        </p:nvSpPr>
        <p:spPr>
          <a:xfrm>
            <a:off x="5663987" y="2866029"/>
            <a:ext cx="1572309" cy="470060"/>
          </a:xfrm>
          <a:prstGeom prst="rect">
            <a:avLst/>
          </a:prstGeom>
          <a:noFill/>
          <a:ln w="9525">
            <a:noFill/>
          </a:ln>
        </p:spPr>
        <p:txBody>
          <a:bodyPr lIns="68579" tIns="34289" rIns="68579" bIns="34289"/>
          <a:lstStyle/>
          <a:p>
            <a:pPr marL="257168" indent="-257168">
              <a:lnSpc>
                <a:spcPct val="150000"/>
              </a:lnSpc>
              <a:spcBef>
                <a:spcPct val="20000"/>
              </a:spcBef>
              <a:buClr>
                <a:schemeClr val="folHlink"/>
              </a:buClr>
              <a:buSzPct val="60000"/>
            </a:pPr>
            <a:r>
              <a:rPr lang="zh-CN" altLang="en-US" sz="1800" dirty="0" smtClean="0">
                <a:latin typeface="微软雅黑" pitchFamily="34" charset="-122"/>
                <a:ea typeface="微软雅黑" pitchFamily="34" charset="-122"/>
                <a:cs typeface="+mn-ea"/>
              </a:rPr>
              <a:t>投资者投入</a:t>
            </a:r>
            <a:endParaRPr lang="zh-CN" altLang="en-US" sz="1800" dirty="0">
              <a:latin typeface="微软雅黑" pitchFamily="34" charset="-122"/>
              <a:ea typeface="微软雅黑" pitchFamily="34" charset="-122"/>
              <a:cs typeface="+mn-ea"/>
            </a:endParaRPr>
          </a:p>
        </p:txBody>
      </p:sp>
      <p:grpSp>
        <p:nvGrpSpPr>
          <p:cNvPr id="46" name="Group 44"/>
          <p:cNvGrpSpPr/>
          <p:nvPr/>
        </p:nvGrpSpPr>
        <p:grpSpPr>
          <a:xfrm>
            <a:off x="1919571" y="3702310"/>
            <a:ext cx="396411" cy="445236"/>
            <a:chOff x="0" y="0"/>
            <a:chExt cx="807366" cy="906807"/>
          </a:xfrm>
        </p:grpSpPr>
        <p:sp>
          <p:nvSpPr>
            <p:cNvPr id="47"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48"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grpSp>
      <p:sp>
        <p:nvSpPr>
          <p:cNvPr id="49" name="Rectangle 7"/>
          <p:cNvSpPr/>
          <p:nvPr/>
        </p:nvSpPr>
        <p:spPr>
          <a:xfrm>
            <a:off x="2419255" y="3696129"/>
            <a:ext cx="2147364" cy="523425"/>
          </a:xfrm>
          <a:prstGeom prst="rect">
            <a:avLst/>
          </a:prstGeom>
          <a:noFill/>
          <a:ln w="9525">
            <a:noFill/>
          </a:ln>
        </p:spPr>
        <p:txBody>
          <a:bodyPr lIns="68579" tIns="34289" rIns="68579" bIns="34289"/>
          <a:lstStyle/>
          <a:p>
            <a:pPr marL="257168" indent="-257168">
              <a:lnSpc>
                <a:spcPct val="150000"/>
              </a:lnSpc>
              <a:spcBef>
                <a:spcPct val="20000"/>
              </a:spcBef>
              <a:buClr>
                <a:schemeClr val="folHlink"/>
              </a:buClr>
              <a:buSzPct val="60000"/>
            </a:pPr>
            <a:r>
              <a:rPr lang="zh-CN" altLang="en-US" sz="1800" dirty="0" smtClean="0">
                <a:latin typeface="微软雅黑" pitchFamily="34" charset="-122"/>
                <a:ea typeface="微软雅黑" pitchFamily="34" charset="-122"/>
                <a:cs typeface="+mn-ea"/>
              </a:rPr>
              <a:t>自行开发</a:t>
            </a:r>
            <a:endParaRPr lang="zh-CN" altLang="en-US" sz="1800" dirty="0">
              <a:latin typeface="微软雅黑" pitchFamily="34" charset="-122"/>
              <a:ea typeface="微软雅黑" pitchFamily="34" charset="-122"/>
              <a:cs typeface="+mn-ea"/>
            </a:endParaRPr>
          </a:p>
        </p:txBody>
      </p:sp>
      <p:grpSp>
        <p:nvGrpSpPr>
          <p:cNvPr id="50" name="Group 44"/>
          <p:cNvGrpSpPr/>
          <p:nvPr/>
        </p:nvGrpSpPr>
        <p:grpSpPr>
          <a:xfrm>
            <a:off x="5123560" y="3710690"/>
            <a:ext cx="396411" cy="445236"/>
            <a:chOff x="0" y="0"/>
            <a:chExt cx="807366" cy="906807"/>
          </a:xfrm>
        </p:grpSpPr>
        <p:sp>
          <p:nvSpPr>
            <p:cNvPr id="51"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52"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grpSp>
      <p:sp>
        <p:nvSpPr>
          <p:cNvPr id="53" name="Rectangle 7"/>
          <p:cNvSpPr/>
          <p:nvPr/>
        </p:nvSpPr>
        <p:spPr>
          <a:xfrm>
            <a:off x="5663987" y="3704509"/>
            <a:ext cx="1247842" cy="523425"/>
          </a:xfrm>
          <a:prstGeom prst="rect">
            <a:avLst/>
          </a:prstGeom>
          <a:noFill/>
          <a:ln w="9525">
            <a:noFill/>
          </a:ln>
        </p:spPr>
        <p:txBody>
          <a:bodyPr lIns="68579" tIns="34289" rIns="68579" bIns="34289"/>
          <a:lstStyle/>
          <a:p>
            <a:pPr marL="257168" indent="-257168">
              <a:lnSpc>
                <a:spcPct val="150000"/>
              </a:lnSpc>
              <a:spcBef>
                <a:spcPct val="20000"/>
              </a:spcBef>
              <a:buClr>
                <a:schemeClr val="folHlink"/>
              </a:buClr>
              <a:buSzPct val="60000"/>
            </a:pPr>
            <a:r>
              <a:rPr lang="zh-CN" altLang="en-US" sz="1800" dirty="0" smtClean="0">
                <a:latin typeface="微软雅黑" pitchFamily="34" charset="-122"/>
                <a:ea typeface="微软雅黑" pitchFamily="34" charset="-122"/>
                <a:cs typeface="+mn-ea"/>
              </a:rPr>
              <a:t>其他方式</a:t>
            </a:r>
            <a:endParaRPr lang="zh-CN" altLang="en-US" sz="1800" dirty="0">
              <a:latin typeface="微软雅黑" pitchFamily="34" charset="-122"/>
              <a:ea typeface="微软雅黑" pitchFamily="34" charset="-122"/>
              <a:cs typeface="+mn-ea"/>
            </a:endParaRPr>
          </a:p>
        </p:txBody>
      </p:sp>
    </p:spTree>
    <p:custDataLst>
      <p:tags r:id="rId1"/>
    </p:custDataLst>
    <p:extLst>
      <p:ext uri="{BB962C8B-B14F-4D97-AF65-F5344CB8AC3E}">
        <p14:creationId xmlns:p14="http://schemas.microsoft.com/office/powerpoint/2010/main" val="35019348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4030302"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）无形资产账务处理</a:t>
            </a:r>
            <a:r>
              <a:rPr lang="en-US" altLang="zh-CN" sz="1800" b="1" dirty="0" smtClean="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入账价值</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5" name="ïṣḻíḑé"/>
          <p:cNvSpPr/>
          <p:nvPr/>
        </p:nvSpPr>
        <p:spPr bwMode="auto">
          <a:xfrm rot="2073021">
            <a:off x="1111811" y="2651646"/>
            <a:ext cx="1902132" cy="796625"/>
          </a:xfrm>
          <a:custGeom>
            <a:avLst/>
            <a:gdLst/>
            <a:ahLst/>
            <a:cxnLst>
              <a:cxn ang="0">
                <a:pos x="111" y="654"/>
              </a:cxn>
              <a:cxn ang="0">
                <a:pos x="55" y="624"/>
              </a:cxn>
              <a:cxn ang="0">
                <a:pos x="7" y="463"/>
              </a:cxn>
              <a:cxn ang="0">
                <a:pos x="37" y="408"/>
              </a:cxn>
              <a:cxn ang="0">
                <a:pos x="1373" y="7"/>
              </a:cxn>
              <a:cxn ang="0">
                <a:pos x="1429" y="37"/>
              </a:cxn>
              <a:cxn ang="0">
                <a:pos x="1477" y="198"/>
              </a:cxn>
              <a:cxn ang="0">
                <a:pos x="1447" y="254"/>
              </a:cxn>
              <a:cxn ang="0">
                <a:pos x="111" y="654"/>
              </a:cxn>
            </a:cxnLst>
            <a:rect l="0" t="0" r="r" b="b"/>
            <a:pathLst>
              <a:path w="1485" h="661">
                <a:moveTo>
                  <a:pt x="111" y="654"/>
                </a:moveTo>
                <a:cubicBezTo>
                  <a:pt x="87" y="661"/>
                  <a:pt x="62" y="648"/>
                  <a:pt x="55" y="624"/>
                </a:cubicBezTo>
                <a:cubicBezTo>
                  <a:pt x="7" y="463"/>
                  <a:pt x="7" y="463"/>
                  <a:pt x="7" y="463"/>
                </a:cubicBezTo>
                <a:cubicBezTo>
                  <a:pt x="0" y="440"/>
                  <a:pt x="13" y="415"/>
                  <a:pt x="37" y="408"/>
                </a:cubicBezTo>
                <a:cubicBezTo>
                  <a:pt x="1373" y="7"/>
                  <a:pt x="1373" y="7"/>
                  <a:pt x="1373" y="7"/>
                </a:cubicBezTo>
                <a:cubicBezTo>
                  <a:pt x="1397" y="0"/>
                  <a:pt x="1422" y="13"/>
                  <a:pt x="1429" y="37"/>
                </a:cubicBezTo>
                <a:cubicBezTo>
                  <a:pt x="1477" y="198"/>
                  <a:pt x="1477" y="198"/>
                  <a:pt x="1477" y="198"/>
                </a:cubicBezTo>
                <a:cubicBezTo>
                  <a:pt x="1485" y="221"/>
                  <a:pt x="1471" y="246"/>
                  <a:pt x="1447" y="254"/>
                </a:cubicBezTo>
                <a:lnTo>
                  <a:pt x="111" y="654"/>
                </a:lnTo>
                <a:close/>
              </a:path>
            </a:pathLst>
          </a:custGeom>
          <a:solidFill>
            <a:schemeClr val="accent1">
              <a:lumMod val="60000"/>
              <a:lumOff val="40000"/>
            </a:schemeClr>
          </a:solidFill>
          <a:ln w="12700">
            <a:solidFill>
              <a:srgbClr val="A9CADF"/>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6" name="íš1iḓè"/>
          <p:cNvSpPr/>
          <p:nvPr/>
        </p:nvSpPr>
        <p:spPr bwMode="auto">
          <a:xfrm rot="2073021">
            <a:off x="1221550" y="2781655"/>
            <a:ext cx="1717879" cy="526410"/>
          </a:xfrm>
          <a:custGeom>
            <a:avLst/>
            <a:gdLst/>
            <a:ahLst/>
            <a:cxnLst>
              <a:cxn ang="0">
                <a:pos x="1337" y="19"/>
              </a:cxn>
              <a:cxn ang="0">
                <a:pos x="1322" y="47"/>
              </a:cxn>
              <a:cxn ang="0">
                <a:pos x="32" y="433"/>
              </a:cxn>
              <a:cxn ang="0">
                <a:pos x="4" y="418"/>
              </a:cxn>
              <a:cxn ang="0">
                <a:pos x="19" y="390"/>
              </a:cxn>
              <a:cxn ang="0">
                <a:pos x="1309" y="3"/>
              </a:cxn>
              <a:cxn ang="0">
                <a:pos x="1337" y="19"/>
              </a:cxn>
            </a:cxnLst>
            <a:rect l="0" t="0" r="r" b="b"/>
            <a:pathLst>
              <a:path w="1341" h="437">
                <a:moveTo>
                  <a:pt x="1337" y="19"/>
                </a:moveTo>
                <a:cubicBezTo>
                  <a:pt x="1341" y="31"/>
                  <a:pt x="1334" y="43"/>
                  <a:pt x="1322" y="47"/>
                </a:cubicBezTo>
                <a:cubicBezTo>
                  <a:pt x="32" y="433"/>
                  <a:pt x="32" y="433"/>
                  <a:pt x="32" y="433"/>
                </a:cubicBezTo>
                <a:cubicBezTo>
                  <a:pt x="20" y="437"/>
                  <a:pt x="7" y="430"/>
                  <a:pt x="4" y="418"/>
                </a:cubicBezTo>
                <a:cubicBezTo>
                  <a:pt x="0" y="406"/>
                  <a:pt x="7" y="393"/>
                  <a:pt x="19" y="390"/>
                </a:cubicBezTo>
                <a:cubicBezTo>
                  <a:pt x="1309" y="3"/>
                  <a:pt x="1309" y="3"/>
                  <a:pt x="1309" y="3"/>
                </a:cubicBezTo>
                <a:cubicBezTo>
                  <a:pt x="1321" y="0"/>
                  <a:pt x="1333" y="7"/>
                  <a:pt x="1337" y="19"/>
                </a:cubicBezTo>
                <a:close/>
              </a:path>
            </a:pathLst>
          </a:custGeom>
          <a:solidFill>
            <a:sysClr val="window" lastClr="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7" name="Rectangle 7"/>
          <p:cNvSpPr/>
          <p:nvPr/>
        </p:nvSpPr>
        <p:spPr>
          <a:xfrm>
            <a:off x="4427984" y="1242810"/>
            <a:ext cx="2952328" cy="1334607"/>
          </a:xfrm>
          <a:prstGeom prst="rect">
            <a:avLst/>
          </a:prstGeom>
          <a:noFill/>
          <a:ln w="9525">
            <a:noFill/>
          </a:ln>
        </p:spPr>
        <p:txBody>
          <a:bodyPr lIns="68579" tIns="34289" rIns="68579" bIns="34289"/>
          <a:lstStyle/>
          <a:p>
            <a:pPr>
              <a:lnSpc>
                <a:spcPct val="150000"/>
              </a:lnSpc>
              <a:spcBef>
                <a:spcPct val="20000"/>
              </a:spcBef>
              <a:buClr>
                <a:schemeClr val="folHlink"/>
              </a:buClr>
              <a:buSzPct val="60000"/>
            </a:pPr>
            <a:r>
              <a:rPr lang="zh-CN" altLang="zh-CN" sz="1800" dirty="0" smtClean="0">
                <a:latin typeface="微软雅黑" pitchFamily="34" charset="-122"/>
                <a:ea typeface="微软雅黑" pitchFamily="34" charset="-122"/>
              </a:rPr>
              <a:t>购买价款</a:t>
            </a:r>
            <a:r>
              <a:rPr lang="en-US" altLang="zh-CN"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相</a:t>
            </a:r>
            <a:r>
              <a:rPr lang="zh-CN" altLang="zh-CN" sz="1800" dirty="0">
                <a:latin typeface="微软雅黑" pitchFamily="34" charset="-122"/>
                <a:ea typeface="微软雅黑" pitchFamily="34" charset="-122"/>
              </a:rPr>
              <a:t>关税</a:t>
            </a:r>
            <a:r>
              <a:rPr lang="zh-CN" altLang="zh-CN" sz="1800" dirty="0" smtClean="0">
                <a:latin typeface="微软雅黑" pitchFamily="34" charset="-122"/>
                <a:ea typeface="微软雅黑" pitchFamily="34" charset="-122"/>
              </a:rPr>
              <a:t>费</a:t>
            </a:r>
            <a:r>
              <a:rPr lang="en-US" altLang="zh-CN"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直</a:t>
            </a:r>
            <a:r>
              <a:rPr lang="zh-CN" altLang="en-US" sz="1800" dirty="0" smtClean="0">
                <a:latin typeface="微软雅黑" pitchFamily="34" charset="-122"/>
                <a:ea typeface="微软雅黑" pitchFamily="34" charset="-122"/>
              </a:rPr>
              <a:t>接</a:t>
            </a:r>
            <a:r>
              <a:rPr lang="zh-CN" altLang="zh-CN" sz="1800" dirty="0" smtClean="0">
                <a:latin typeface="微软雅黑" pitchFamily="34" charset="-122"/>
                <a:ea typeface="微软雅黑" pitchFamily="34" charset="-122"/>
              </a:rPr>
              <a:t>归属于使该</a:t>
            </a:r>
            <a:r>
              <a:rPr lang="zh-CN" altLang="zh-CN" sz="1800" dirty="0">
                <a:latin typeface="微软雅黑" pitchFamily="34" charset="-122"/>
                <a:ea typeface="微软雅黑" pitchFamily="34" charset="-122"/>
              </a:rPr>
              <a:t>资产达到预定用途所</a:t>
            </a:r>
            <a:r>
              <a:rPr lang="zh-CN" altLang="zh-CN" sz="1800" dirty="0" smtClean="0">
                <a:latin typeface="微软雅黑" pitchFamily="34" charset="-122"/>
                <a:ea typeface="微软雅黑" pitchFamily="34" charset="-122"/>
              </a:rPr>
              <a:t>发生其他</a:t>
            </a:r>
            <a:r>
              <a:rPr lang="zh-CN" altLang="zh-CN" sz="1800" dirty="0">
                <a:latin typeface="微软雅黑" pitchFamily="34" charset="-122"/>
                <a:ea typeface="微软雅黑" pitchFamily="34" charset="-122"/>
              </a:rPr>
              <a:t>支出</a:t>
            </a:r>
            <a:endParaRPr lang="zh-CN" altLang="en-US" sz="1800" dirty="0">
              <a:latin typeface="微软雅黑" pitchFamily="34" charset="-122"/>
              <a:ea typeface="微软雅黑" pitchFamily="34" charset="-122"/>
              <a:cs typeface="+mn-ea"/>
            </a:endParaRPr>
          </a:p>
        </p:txBody>
      </p:sp>
      <p:sp>
        <p:nvSpPr>
          <p:cNvPr id="28" name="Rectangle 7"/>
          <p:cNvSpPr/>
          <p:nvPr/>
        </p:nvSpPr>
        <p:spPr>
          <a:xfrm>
            <a:off x="7452320" y="2965786"/>
            <a:ext cx="1572309" cy="470060"/>
          </a:xfrm>
          <a:prstGeom prst="rect">
            <a:avLst/>
          </a:prstGeom>
          <a:noFill/>
          <a:ln w="9525">
            <a:noFill/>
          </a:ln>
        </p:spPr>
        <p:txBody>
          <a:bodyPr lIns="68579" tIns="34289" rIns="68579" bIns="34289"/>
          <a:lstStyle/>
          <a:p>
            <a:pPr algn="ctr">
              <a:lnSpc>
                <a:spcPct val="150000"/>
              </a:lnSpc>
              <a:spcBef>
                <a:spcPct val="20000"/>
              </a:spcBef>
              <a:buClr>
                <a:schemeClr val="folHlink"/>
              </a:buClr>
              <a:buSzPct val="60000"/>
            </a:pPr>
            <a:r>
              <a:rPr lang="zh-CN" altLang="en-US" sz="1800" b="1" dirty="0" smtClean="0">
                <a:latin typeface="微软雅黑" pitchFamily="34" charset="-122"/>
                <a:ea typeface="微软雅黑" pitchFamily="34" charset="-122"/>
                <a:cs typeface="+mn-ea"/>
              </a:rPr>
              <a:t>投资者</a:t>
            </a:r>
            <a:endParaRPr lang="en-US" altLang="zh-CN" sz="1800" b="1" dirty="0" smtClean="0">
              <a:latin typeface="微软雅黑" pitchFamily="34" charset="-122"/>
              <a:ea typeface="微软雅黑" pitchFamily="34" charset="-122"/>
              <a:cs typeface="+mn-ea"/>
            </a:endParaRPr>
          </a:p>
          <a:p>
            <a:pPr marL="257168" indent="-257168" algn="ctr">
              <a:lnSpc>
                <a:spcPct val="150000"/>
              </a:lnSpc>
              <a:spcBef>
                <a:spcPct val="20000"/>
              </a:spcBef>
              <a:buClr>
                <a:schemeClr val="folHlink"/>
              </a:buClr>
              <a:buSzPct val="60000"/>
            </a:pPr>
            <a:r>
              <a:rPr lang="zh-CN" altLang="en-US" sz="1800" b="1" dirty="0" smtClean="0">
                <a:latin typeface="微软雅黑" pitchFamily="34" charset="-122"/>
                <a:ea typeface="微软雅黑" pitchFamily="34" charset="-122"/>
                <a:cs typeface="+mn-ea"/>
              </a:rPr>
              <a:t>投入</a:t>
            </a:r>
            <a:endParaRPr lang="zh-CN" altLang="en-US" sz="1800" b="1" dirty="0">
              <a:latin typeface="微软雅黑" pitchFamily="34" charset="-122"/>
              <a:ea typeface="微软雅黑" pitchFamily="34" charset="-122"/>
              <a:cs typeface="+mn-ea"/>
            </a:endParaRPr>
          </a:p>
        </p:txBody>
      </p:sp>
      <p:sp>
        <p:nvSpPr>
          <p:cNvPr id="29" name="ïṣḻíḑé"/>
          <p:cNvSpPr/>
          <p:nvPr/>
        </p:nvSpPr>
        <p:spPr bwMode="auto">
          <a:xfrm rot="314339">
            <a:off x="1508053" y="1905970"/>
            <a:ext cx="1902132" cy="796625"/>
          </a:xfrm>
          <a:custGeom>
            <a:avLst/>
            <a:gdLst/>
            <a:ahLst/>
            <a:cxnLst>
              <a:cxn ang="0">
                <a:pos x="111" y="654"/>
              </a:cxn>
              <a:cxn ang="0">
                <a:pos x="55" y="624"/>
              </a:cxn>
              <a:cxn ang="0">
                <a:pos x="7" y="463"/>
              </a:cxn>
              <a:cxn ang="0">
                <a:pos x="37" y="408"/>
              </a:cxn>
              <a:cxn ang="0">
                <a:pos x="1373" y="7"/>
              </a:cxn>
              <a:cxn ang="0">
                <a:pos x="1429" y="37"/>
              </a:cxn>
              <a:cxn ang="0">
                <a:pos x="1477" y="198"/>
              </a:cxn>
              <a:cxn ang="0">
                <a:pos x="1447" y="254"/>
              </a:cxn>
              <a:cxn ang="0">
                <a:pos x="111" y="654"/>
              </a:cxn>
            </a:cxnLst>
            <a:rect l="0" t="0" r="r" b="b"/>
            <a:pathLst>
              <a:path w="1485" h="661">
                <a:moveTo>
                  <a:pt x="111" y="654"/>
                </a:moveTo>
                <a:cubicBezTo>
                  <a:pt x="87" y="661"/>
                  <a:pt x="62" y="648"/>
                  <a:pt x="55" y="624"/>
                </a:cubicBezTo>
                <a:cubicBezTo>
                  <a:pt x="7" y="463"/>
                  <a:pt x="7" y="463"/>
                  <a:pt x="7" y="463"/>
                </a:cubicBezTo>
                <a:cubicBezTo>
                  <a:pt x="0" y="440"/>
                  <a:pt x="13" y="415"/>
                  <a:pt x="37" y="408"/>
                </a:cubicBezTo>
                <a:cubicBezTo>
                  <a:pt x="1373" y="7"/>
                  <a:pt x="1373" y="7"/>
                  <a:pt x="1373" y="7"/>
                </a:cubicBezTo>
                <a:cubicBezTo>
                  <a:pt x="1397" y="0"/>
                  <a:pt x="1422" y="13"/>
                  <a:pt x="1429" y="37"/>
                </a:cubicBezTo>
                <a:cubicBezTo>
                  <a:pt x="1477" y="198"/>
                  <a:pt x="1477" y="198"/>
                  <a:pt x="1477" y="198"/>
                </a:cubicBezTo>
                <a:cubicBezTo>
                  <a:pt x="1485" y="221"/>
                  <a:pt x="1471" y="246"/>
                  <a:pt x="1447" y="254"/>
                </a:cubicBezTo>
                <a:lnTo>
                  <a:pt x="111" y="654"/>
                </a:lnTo>
                <a:close/>
              </a:path>
            </a:pathLst>
          </a:custGeom>
          <a:solidFill>
            <a:schemeClr val="accent1">
              <a:lumMod val="60000"/>
              <a:lumOff val="40000"/>
            </a:schemeClr>
          </a:solidFill>
          <a:ln w="12700">
            <a:solidFill>
              <a:srgbClr val="A9CADF"/>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0" name="ïṣḻíḑé"/>
          <p:cNvSpPr/>
          <p:nvPr/>
        </p:nvSpPr>
        <p:spPr bwMode="auto">
          <a:xfrm rot="926692">
            <a:off x="1910943" y="2327705"/>
            <a:ext cx="1939740" cy="813108"/>
          </a:xfrm>
          <a:custGeom>
            <a:avLst/>
            <a:gdLst/>
            <a:ahLst/>
            <a:cxnLst>
              <a:cxn ang="0">
                <a:pos x="111" y="654"/>
              </a:cxn>
              <a:cxn ang="0">
                <a:pos x="55" y="624"/>
              </a:cxn>
              <a:cxn ang="0">
                <a:pos x="7" y="463"/>
              </a:cxn>
              <a:cxn ang="0">
                <a:pos x="37" y="408"/>
              </a:cxn>
              <a:cxn ang="0">
                <a:pos x="1373" y="7"/>
              </a:cxn>
              <a:cxn ang="0">
                <a:pos x="1429" y="37"/>
              </a:cxn>
              <a:cxn ang="0">
                <a:pos x="1477" y="198"/>
              </a:cxn>
              <a:cxn ang="0">
                <a:pos x="1447" y="254"/>
              </a:cxn>
              <a:cxn ang="0">
                <a:pos x="111" y="654"/>
              </a:cxn>
            </a:cxnLst>
            <a:rect l="0" t="0" r="r" b="b"/>
            <a:pathLst>
              <a:path w="1485" h="661">
                <a:moveTo>
                  <a:pt x="111" y="654"/>
                </a:moveTo>
                <a:cubicBezTo>
                  <a:pt x="87" y="661"/>
                  <a:pt x="62" y="648"/>
                  <a:pt x="55" y="624"/>
                </a:cubicBezTo>
                <a:cubicBezTo>
                  <a:pt x="7" y="463"/>
                  <a:pt x="7" y="463"/>
                  <a:pt x="7" y="463"/>
                </a:cubicBezTo>
                <a:cubicBezTo>
                  <a:pt x="0" y="440"/>
                  <a:pt x="13" y="415"/>
                  <a:pt x="37" y="408"/>
                </a:cubicBezTo>
                <a:cubicBezTo>
                  <a:pt x="1373" y="7"/>
                  <a:pt x="1373" y="7"/>
                  <a:pt x="1373" y="7"/>
                </a:cubicBezTo>
                <a:cubicBezTo>
                  <a:pt x="1397" y="0"/>
                  <a:pt x="1422" y="13"/>
                  <a:pt x="1429" y="37"/>
                </a:cubicBezTo>
                <a:cubicBezTo>
                  <a:pt x="1477" y="198"/>
                  <a:pt x="1477" y="198"/>
                  <a:pt x="1477" y="198"/>
                </a:cubicBezTo>
                <a:cubicBezTo>
                  <a:pt x="1485" y="221"/>
                  <a:pt x="1471" y="246"/>
                  <a:pt x="1447" y="254"/>
                </a:cubicBezTo>
                <a:lnTo>
                  <a:pt x="111" y="654"/>
                </a:lnTo>
                <a:close/>
              </a:path>
            </a:pathLst>
          </a:custGeom>
          <a:solidFill>
            <a:srgbClr val="084CA1"/>
          </a:solidFill>
          <a:ln w="12700">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1" name="íš1iḓè"/>
          <p:cNvSpPr/>
          <p:nvPr/>
        </p:nvSpPr>
        <p:spPr bwMode="auto">
          <a:xfrm rot="314339">
            <a:off x="1617792" y="2035979"/>
            <a:ext cx="1717879" cy="526410"/>
          </a:xfrm>
          <a:custGeom>
            <a:avLst/>
            <a:gdLst/>
            <a:ahLst/>
            <a:cxnLst>
              <a:cxn ang="0">
                <a:pos x="1337" y="19"/>
              </a:cxn>
              <a:cxn ang="0">
                <a:pos x="1322" y="47"/>
              </a:cxn>
              <a:cxn ang="0">
                <a:pos x="32" y="433"/>
              </a:cxn>
              <a:cxn ang="0">
                <a:pos x="4" y="418"/>
              </a:cxn>
              <a:cxn ang="0">
                <a:pos x="19" y="390"/>
              </a:cxn>
              <a:cxn ang="0">
                <a:pos x="1309" y="3"/>
              </a:cxn>
              <a:cxn ang="0">
                <a:pos x="1337" y="19"/>
              </a:cxn>
            </a:cxnLst>
            <a:rect l="0" t="0" r="r" b="b"/>
            <a:pathLst>
              <a:path w="1341" h="437">
                <a:moveTo>
                  <a:pt x="1337" y="19"/>
                </a:moveTo>
                <a:cubicBezTo>
                  <a:pt x="1341" y="31"/>
                  <a:pt x="1334" y="43"/>
                  <a:pt x="1322" y="47"/>
                </a:cubicBezTo>
                <a:cubicBezTo>
                  <a:pt x="32" y="433"/>
                  <a:pt x="32" y="433"/>
                  <a:pt x="32" y="433"/>
                </a:cubicBezTo>
                <a:cubicBezTo>
                  <a:pt x="20" y="437"/>
                  <a:pt x="7" y="430"/>
                  <a:pt x="4" y="418"/>
                </a:cubicBezTo>
                <a:cubicBezTo>
                  <a:pt x="0" y="406"/>
                  <a:pt x="7" y="393"/>
                  <a:pt x="19" y="390"/>
                </a:cubicBezTo>
                <a:cubicBezTo>
                  <a:pt x="1309" y="3"/>
                  <a:pt x="1309" y="3"/>
                  <a:pt x="1309" y="3"/>
                </a:cubicBezTo>
                <a:cubicBezTo>
                  <a:pt x="1321" y="0"/>
                  <a:pt x="1333" y="7"/>
                  <a:pt x="1337" y="19"/>
                </a:cubicBezTo>
                <a:close/>
              </a:path>
            </a:pathLst>
          </a:custGeom>
          <a:solidFill>
            <a:sysClr val="window" lastClr="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2" name="ïṣḻíḑé"/>
          <p:cNvSpPr/>
          <p:nvPr/>
        </p:nvSpPr>
        <p:spPr bwMode="auto">
          <a:xfrm rot="20688536">
            <a:off x="1188226" y="1649221"/>
            <a:ext cx="1902132" cy="796625"/>
          </a:xfrm>
          <a:custGeom>
            <a:avLst/>
            <a:gdLst/>
            <a:ahLst/>
            <a:cxnLst>
              <a:cxn ang="0">
                <a:pos x="111" y="654"/>
              </a:cxn>
              <a:cxn ang="0">
                <a:pos x="55" y="624"/>
              </a:cxn>
              <a:cxn ang="0">
                <a:pos x="7" y="463"/>
              </a:cxn>
              <a:cxn ang="0">
                <a:pos x="37" y="408"/>
              </a:cxn>
              <a:cxn ang="0">
                <a:pos x="1373" y="7"/>
              </a:cxn>
              <a:cxn ang="0">
                <a:pos x="1429" y="37"/>
              </a:cxn>
              <a:cxn ang="0">
                <a:pos x="1477" y="198"/>
              </a:cxn>
              <a:cxn ang="0">
                <a:pos x="1447" y="254"/>
              </a:cxn>
              <a:cxn ang="0">
                <a:pos x="111" y="654"/>
              </a:cxn>
            </a:cxnLst>
            <a:rect l="0" t="0" r="r" b="b"/>
            <a:pathLst>
              <a:path w="1485" h="661">
                <a:moveTo>
                  <a:pt x="111" y="654"/>
                </a:moveTo>
                <a:cubicBezTo>
                  <a:pt x="87" y="661"/>
                  <a:pt x="62" y="648"/>
                  <a:pt x="55" y="624"/>
                </a:cubicBezTo>
                <a:cubicBezTo>
                  <a:pt x="7" y="463"/>
                  <a:pt x="7" y="463"/>
                  <a:pt x="7" y="463"/>
                </a:cubicBezTo>
                <a:cubicBezTo>
                  <a:pt x="0" y="440"/>
                  <a:pt x="13" y="415"/>
                  <a:pt x="37" y="408"/>
                </a:cubicBezTo>
                <a:cubicBezTo>
                  <a:pt x="1373" y="7"/>
                  <a:pt x="1373" y="7"/>
                  <a:pt x="1373" y="7"/>
                </a:cubicBezTo>
                <a:cubicBezTo>
                  <a:pt x="1397" y="0"/>
                  <a:pt x="1422" y="13"/>
                  <a:pt x="1429" y="37"/>
                </a:cubicBezTo>
                <a:cubicBezTo>
                  <a:pt x="1477" y="198"/>
                  <a:pt x="1477" y="198"/>
                  <a:pt x="1477" y="198"/>
                </a:cubicBezTo>
                <a:cubicBezTo>
                  <a:pt x="1485" y="221"/>
                  <a:pt x="1471" y="246"/>
                  <a:pt x="1447" y="254"/>
                </a:cubicBezTo>
                <a:lnTo>
                  <a:pt x="111" y="654"/>
                </a:lnTo>
                <a:close/>
              </a:path>
            </a:pathLst>
          </a:custGeom>
          <a:solidFill>
            <a:srgbClr val="084CA1"/>
          </a:solidFill>
          <a:ln w="12700">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3" name="íš1iḓè"/>
          <p:cNvSpPr/>
          <p:nvPr/>
        </p:nvSpPr>
        <p:spPr bwMode="auto">
          <a:xfrm rot="20665479">
            <a:off x="1297965" y="1779230"/>
            <a:ext cx="1717879" cy="526410"/>
          </a:xfrm>
          <a:custGeom>
            <a:avLst/>
            <a:gdLst/>
            <a:ahLst/>
            <a:cxnLst>
              <a:cxn ang="0">
                <a:pos x="1337" y="19"/>
              </a:cxn>
              <a:cxn ang="0">
                <a:pos x="1322" y="47"/>
              </a:cxn>
              <a:cxn ang="0">
                <a:pos x="32" y="433"/>
              </a:cxn>
              <a:cxn ang="0">
                <a:pos x="4" y="418"/>
              </a:cxn>
              <a:cxn ang="0">
                <a:pos x="19" y="390"/>
              </a:cxn>
              <a:cxn ang="0">
                <a:pos x="1309" y="3"/>
              </a:cxn>
              <a:cxn ang="0">
                <a:pos x="1337" y="19"/>
              </a:cxn>
            </a:cxnLst>
            <a:rect l="0" t="0" r="r" b="b"/>
            <a:pathLst>
              <a:path w="1341" h="437">
                <a:moveTo>
                  <a:pt x="1337" y="19"/>
                </a:moveTo>
                <a:cubicBezTo>
                  <a:pt x="1341" y="31"/>
                  <a:pt x="1334" y="43"/>
                  <a:pt x="1322" y="47"/>
                </a:cubicBezTo>
                <a:cubicBezTo>
                  <a:pt x="32" y="433"/>
                  <a:pt x="32" y="433"/>
                  <a:pt x="32" y="433"/>
                </a:cubicBezTo>
                <a:cubicBezTo>
                  <a:pt x="20" y="437"/>
                  <a:pt x="7" y="430"/>
                  <a:pt x="4" y="418"/>
                </a:cubicBezTo>
                <a:cubicBezTo>
                  <a:pt x="0" y="406"/>
                  <a:pt x="7" y="393"/>
                  <a:pt x="19" y="390"/>
                </a:cubicBezTo>
                <a:cubicBezTo>
                  <a:pt x="1309" y="3"/>
                  <a:pt x="1309" y="3"/>
                  <a:pt x="1309" y="3"/>
                </a:cubicBezTo>
                <a:cubicBezTo>
                  <a:pt x="1321" y="0"/>
                  <a:pt x="1333" y="7"/>
                  <a:pt x="1337" y="19"/>
                </a:cubicBezTo>
                <a:close/>
              </a:path>
            </a:pathLst>
          </a:custGeom>
          <a:solidFill>
            <a:sysClr val="window" lastClr="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4" name="íš1iḓè"/>
          <p:cNvSpPr/>
          <p:nvPr/>
        </p:nvSpPr>
        <p:spPr bwMode="auto">
          <a:xfrm rot="926692">
            <a:off x="2022781" y="2442227"/>
            <a:ext cx="1770037" cy="560637"/>
          </a:xfrm>
          <a:custGeom>
            <a:avLst/>
            <a:gdLst/>
            <a:ahLst/>
            <a:cxnLst>
              <a:cxn ang="0">
                <a:pos x="1337" y="19"/>
              </a:cxn>
              <a:cxn ang="0">
                <a:pos x="1322" y="47"/>
              </a:cxn>
              <a:cxn ang="0">
                <a:pos x="32" y="433"/>
              </a:cxn>
              <a:cxn ang="0">
                <a:pos x="4" y="418"/>
              </a:cxn>
              <a:cxn ang="0">
                <a:pos x="19" y="390"/>
              </a:cxn>
              <a:cxn ang="0">
                <a:pos x="1309" y="3"/>
              </a:cxn>
              <a:cxn ang="0">
                <a:pos x="1337" y="19"/>
              </a:cxn>
            </a:cxnLst>
            <a:rect l="0" t="0" r="r" b="b"/>
            <a:pathLst>
              <a:path w="1341" h="437">
                <a:moveTo>
                  <a:pt x="1337" y="19"/>
                </a:moveTo>
                <a:cubicBezTo>
                  <a:pt x="1341" y="31"/>
                  <a:pt x="1334" y="43"/>
                  <a:pt x="1322" y="47"/>
                </a:cubicBezTo>
                <a:cubicBezTo>
                  <a:pt x="32" y="433"/>
                  <a:pt x="32" y="433"/>
                  <a:pt x="32" y="433"/>
                </a:cubicBezTo>
                <a:cubicBezTo>
                  <a:pt x="20" y="437"/>
                  <a:pt x="7" y="430"/>
                  <a:pt x="4" y="418"/>
                </a:cubicBezTo>
                <a:cubicBezTo>
                  <a:pt x="0" y="406"/>
                  <a:pt x="7" y="393"/>
                  <a:pt x="19" y="390"/>
                </a:cubicBezTo>
                <a:cubicBezTo>
                  <a:pt x="1309" y="3"/>
                  <a:pt x="1309" y="3"/>
                  <a:pt x="1309" y="3"/>
                </a:cubicBezTo>
                <a:cubicBezTo>
                  <a:pt x="1321" y="0"/>
                  <a:pt x="1333" y="7"/>
                  <a:pt x="1337" y="19"/>
                </a:cubicBezTo>
                <a:close/>
              </a:path>
            </a:pathLst>
          </a:custGeom>
          <a:solidFill>
            <a:sysClr val="window" lastClr="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5" name="íṡḻîḑe"/>
          <p:cNvSpPr/>
          <p:nvPr/>
        </p:nvSpPr>
        <p:spPr bwMode="auto">
          <a:xfrm>
            <a:off x="3447987" y="2577418"/>
            <a:ext cx="331925" cy="313551"/>
          </a:xfrm>
          <a:custGeom>
            <a:avLst/>
            <a:gdLst/>
            <a:ahLst/>
            <a:cxnLst>
              <a:cxn ang="0">
                <a:pos x="19" y="164"/>
              </a:cxn>
              <a:cxn ang="0">
                <a:pos x="97" y="19"/>
              </a:cxn>
              <a:cxn ang="0">
                <a:pos x="242" y="97"/>
              </a:cxn>
              <a:cxn ang="0">
                <a:pos x="164" y="242"/>
              </a:cxn>
              <a:cxn ang="0">
                <a:pos x="19" y="164"/>
              </a:cxn>
            </a:cxnLst>
            <a:rect l="0" t="0" r="r" b="b"/>
            <a:pathLst>
              <a:path w="260" h="261">
                <a:moveTo>
                  <a:pt x="19" y="164"/>
                </a:moveTo>
                <a:cubicBezTo>
                  <a:pt x="0" y="102"/>
                  <a:pt x="35" y="37"/>
                  <a:pt x="97" y="19"/>
                </a:cubicBezTo>
                <a:cubicBezTo>
                  <a:pt x="159" y="0"/>
                  <a:pt x="224" y="35"/>
                  <a:pt x="242" y="97"/>
                </a:cubicBezTo>
                <a:cubicBezTo>
                  <a:pt x="260" y="159"/>
                  <a:pt x="225" y="224"/>
                  <a:pt x="164" y="242"/>
                </a:cubicBezTo>
                <a:cubicBezTo>
                  <a:pt x="102" y="261"/>
                  <a:pt x="37" y="226"/>
                  <a:pt x="19" y="164"/>
                </a:cubicBezTo>
                <a:close/>
              </a:path>
            </a:pathLst>
          </a:custGeom>
          <a:solidFill>
            <a:srgbClr val="4C91BB"/>
          </a:solidFill>
          <a:ln w="9525">
            <a:solidFill>
              <a:srgbClr val="4C91BB"/>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6" name="íṣ1îḑé"/>
          <p:cNvSpPr/>
          <p:nvPr/>
        </p:nvSpPr>
        <p:spPr bwMode="auto">
          <a:xfrm>
            <a:off x="3468673" y="2600673"/>
            <a:ext cx="293992" cy="275314"/>
          </a:xfrm>
          <a:custGeom>
            <a:avLst/>
            <a:gdLst/>
            <a:ahLst/>
            <a:cxnLst>
              <a:cxn ang="0">
                <a:pos x="214" y="85"/>
              </a:cxn>
              <a:cxn ang="0">
                <a:pos x="145" y="213"/>
              </a:cxn>
              <a:cxn ang="0">
                <a:pos x="17" y="144"/>
              </a:cxn>
              <a:cxn ang="0">
                <a:pos x="86" y="16"/>
              </a:cxn>
              <a:cxn ang="0">
                <a:pos x="214" y="85"/>
              </a:cxn>
            </a:cxnLst>
            <a:rect l="0" t="0" r="r" b="b"/>
            <a:pathLst>
              <a:path w="230" h="229">
                <a:moveTo>
                  <a:pt x="214" y="85"/>
                </a:moveTo>
                <a:cubicBezTo>
                  <a:pt x="230" y="139"/>
                  <a:pt x="199" y="197"/>
                  <a:pt x="145" y="213"/>
                </a:cubicBezTo>
                <a:cubicBezTo>
                  <a:pt x="90" y="229"/>
                  <a:pt x="33" y="198"/>
                  <a:pt x="17" y="144"/>
                </a:cubicBezTo>
                <a:cubicBezTo>
                  <a:pt x="0" y="90"/>
                  <a:pt x="31" y="32"/>
                  <a:pt x="86" y="16"/>
                </a:cubicBezTo>
                <a:cubicBezTo>
                  <a:pt x="140" y="0"/>
                  <a:pt x="198" y="30"/>
                  <a:pt x="214" y="85"/>
                </a:cubicBezTo>
                <a:close/>
              </a:path>
            </a:pathLst>
          </a:custGeom>
          <a:solidFill>
            <a:sysClr val="window" lastClr="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4" name="íŝḷidê"/>
          <p:cNvSpPr txBox="1"/>
          <p:nvPr/>
        </p:nvSpPr>
        <p:spPr>
          <a:xfrm rot="51">
            <a:off x="3501691" y="2637721"/>
            <a:ext cx="211567" cy="217878"/>
          </a:xfrm>
          <a:prstGeom prst="rect">
            <a:avLst/>
          </a:prstGeom>
          <a:noFill/>
        </p:spPr>
        <p:txBody>
          <a:bodyPr wrap="none" lIns="90000" tIns="46800" rIns="90000" bIns="46800" anchor="ctr" anchorCtr="0">
            <a:noAutofit/>
          </a:bodyPr>
          <a:lstStyle/>
          <a:p>
            <a:pPr algn="ctr"/>
            <a:r>
              <a:rPr lang="en-US" sz="1800" b="1" dirty="0" smtClean="0">
                <a:solidFill>
                  <a:srgbClr val="084CA1"/>
                </a:solidFill>
                <a:latin typeface="微软雅黑" pitchFamily="34" charset="-122"/>
                <a:ea typeface="微软雅黑" pitchFamily="34" charset="-122"/>
              </a:rPr>
              <a:t>3</a:t>
            </a:r>
            <a:endParaRPr lang="en-US" sz="1800" b="1" dirty="0">
              <a:solidFill>
                <a:srgbClr val="084CA1"/>
              </a:solidFill>
              <a:latin typeface="微软雅黑" pitchFamily="34" charset="-122"/>
              <a:ea typeface="微软雅黑" pitchFamily="34" charset="-122"/>
            </a:endParaRPr>
          </a:p>
        </p:txBody>
      </p:sp>
      <p:grpSp>
        <p:nvGrpSpPr>
          <p:cNvPr id="55" name="iSḻïďé"/>
          <p:cNvGrpSpPr/>
          <p:nvPr/>
        </p:nvGrpSpPr>
        <p:grpSpPr>
          <a:xfrm>
            <a:off x="275113" y="1463264"/>
            <a:ext cx="3633557" cy="3480933"/>
            <a:chOff x="1038172" y="1232754"/>
            <a:chExt cx="5543024" cy="5644295"/>
          </a:xfrm>
        </p:grpSpPr>
        <p:sp>
          <p:nvSpPr>
            <p:cNvPr id="56" name="ïšľiḓè"/>
            <p:cNvSpPr/>
            <p:nvPr/>
          </p:nvSpPr>
          <p:spPr bwMode="auto">
            <a:xfrm>
              <a:off x="2629569" y="1232754"/>
              <a:ext cx="607624" cy="3007124"/>
            </a:xfrm>
            <a:custGeom>
              <a:avLst/>
              <a:gdLst/>
              <a:ahLst/>
              <a:cxnLst>
                <a:cxn ang="0">
                  <a:pos x="72" y="1539"/>
                </a:cxn>
                <a:cxn ang="0">
                  <a:pos x="0" y="1467"/>
                </a:cxn>
                <a:cxn ang="0">
                  <a:pos x="0" y="72"/>
                </a:cxn>
                <a:cxn ang="0">
                  <a:pos x="72" y="0"/>
                </a:cxn>
                <a:cxn ang="0">
                  <a:pos x="239" y="0"/>
                </a:cxn>
                <a:cxn ang="0">
                  <a:pos x="311" y="72"/>
                </a:cxn>
                <a:cxn ang="0">
                  <a:pos x="311" y="1467"/>
                </a:cxn>
                <a:cxn ang="0">
                  <a:pos x="239" y="1539"/>
                </a:cxn>
                <a:cxn ang="0">
                  <a:pos x="72" y="1539"/>
                </a:cxn>
                <a:cxn ang="0">
                  <a:pos x="54" y="72"/>
                </a:cxn>
                <a:cxn ang="0">
                  <a:pos x="54" y="1467"/>
                </a:cxn>
                <a:cxn ang="0">
                  <a:pos x="72" y="1485"/>
                </a:cxn>
                <a:cxn ang="0">
                  <a:pos x="239" y="1485"/>
                </a:cxn>
                <a:cxn ang="0">
                  <a:pos x="257" y="1467"/>
                </a:cxn>
                <a:cxn ang="0">
                  <a:pos x="257" y="72"/>
                </a:cxn>
                <a:cxn ang="0">
                  <a:pos x="239" y="54"/>
                </a:cxn>
                <a:cxn ang="0">
                  <a:pos x="72" y="54"/>
                </a:cxn>
                <a:cxn ang="0">
                  <a:pos x="54" y="72"/>
                </a:cxn>
              </a:cxnLst>
              <a:rect l="0" t="0" r="r" b="b"/>
              <a:pathLst>
                <a:path w="311" h="1539">
                  <a:moveTo>
                    <a:pt x="72" y="1539"/>
                  </a:moveTo>
                  <a:cubicBezTo>
                    <a:pt x="32" y="1539"/>
                    <a:pt x="0" y="1506"/>
                    <a:pt x="0" y="1467"/>
                  </a:cubicBezTo>
                  <a:cubicBezTo>
                    <a:pt x="0" y="72"/>
                    <a:pt x="0" y="72"/>
                    <a:pt x="0" y="72"/>
                  </a:cubicBezTo>
                  <a:cubicBezTo>
                    <a:pt x="0" y="32"/>
                    <a:pt x="32" y="0"/>
                    <a:pt x="72" y="0"/>
                  </a:cubicBezTo>
                  <a:cubicBezTo>
                    <a:pt x="239" y="0"/>
                    <a:pt x="239" y="0"/>
                    <a:pt x="239" y="0"/>
                  </a:cubicBezTo>
                  <a:cubicBezTo>
                    <a:pt x="279" y="0"/>
                    <a:pt x="311" y="32"/>
                    <a:pt x="311" y="72"/>
                  </a:cubicBezTo>
                  <a:cubicBezTo>
                    <a:pt x="311" y="1467"/>
                    <a:pt x="311" y="1467"/>
                    <a:pt x="311" y="1467"/>
                  </a:cubicBezTo>
                  <a:cubicBezTo>
                    <a:pt x="311" y="1506"/>
                    <a:pt x="279" y="1539"/>
                    <a:pt x="239" y="1539"/>
                  </a:cubicBezTo>
                  <a:lnTo>
                    <a:pt x="72" y="1539"/>
                  </a:lnTo>
                  <a:close/>
                  <a:moveTo>
                    <a:pt x="54" y="72"/>
                  </a:moveTo>
                  <a:cubicBezTo>
                    <a:pt x="54" y="1467"/>
                    <a:pt x="54" y="1467"/>
                    <a:pt x="54" y="1467"/>
                  </a:cubicBezTo>
                  <a:cubicBezTo>
                    <a:pt x="54" y="1477"/>
                    <a:pt x="62" y="1485"/>
                    <a:pt x="72" y="1485"/>
                  </a:cubicBezTo>
                  <a:cubicBezTo>
                    <a:pt x="239" y="1485"/>
                    <a:pt x="239" y="1485"/>
                    <a:pt x="239" y="1485"/>
                  </a:cubicBezTo>
                  <a:cubicBezTo>
                    <a:pt x="249" y="1485"/>
                    <a:pt x="257" y="1477"/>
                    <a:pt x="257" y="1467"/>
                  </a:cubicBezTo>
                  <a:cubicBezTo>
                    <a:pt x="257" y="72"/>
                    <a:pt x="257" y="72"/>
                    <a:pt x="257" y="72"/>
                  </a:cubicBezTo>
                  <a:cubicBezTo>
                    <a:pt x="257" y="62"/>
                    <a:pt x="249" y="54"/>
                    <a:pt x="239" y="54"/>
                  </a:cubicBezTo>
                  <a:cubicBezTo>
                    <a:pt x="72" y="54"/>
                    <a:pt x="72" y="54"/>
                    <a:pt x="72" y="54"/>
                  </a:cubicBezTo>
                  <a:cubicBezTo>
                    <a:pt x="62" y="54"/>
                    <a:pt x="54" y="62"/>
                    <a:pt x="54" y="72"/>
                  </a:cubicBezTo>
                  <a:close/>
                </a:path>
              </a:pathLst>
            </a:custGeom>
            <a:solidFill>
              <a:sysClr val="windowText" lastClr="000000">
                <a:lumMod val="50000"/>
                <a:lumOff val="50000"/>
              </a:sys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7" name="íṡ1ïďè"/>
            <p:cNvSpPr/>
            <p:nvPr/>
          </p:nvSpPr>
          <p:spPr bwMode="auto">
            <a:xfrm>
              <a:off x="2677705" y="1298179"/>
              <a:ext cx="502220" cy="2899652"/>
            </a:xfrm>
            <a:custGeom>
              <a:avLst/>
              <a:gdLst/>
              <a:ahLst/>
              <a:cxnLst>
                <a:cxn ang="0">
                  <a:pos x="257" y="1440"/>
                </a:cxn>
                <a:cxn ang="0">
                  <a:pos x="212" y="1485"/>
                </a:cxn>
                <a:cxn ang="0">
                  <a:pos x="45" y="1485"/>
                </a:cxn>
                <a:cxn ang="0">
                  <a:pos x="0" y="1440"/>
                </a:cxn>
                <a:cxn ang="0">
                  <a:pos x="0" y="45"/>
                </a:cxn>
                <a:cxn ang="0">
                  <a:pos x="45" y="0"/>
                </a:cxn>
                <a:cxn ang="0">
                  <a:pos x="212" y="0"/>
                </a:cxn>
                <a:cxn ang="0">
                  <a:pos x="257" y="45"/>
                </a:cxn>
                <a:cxn ang="0">
                  <a:pos x="257" y="1440"/>
                </a:cxn>
              </a:cxnLst>
              <a:rect l="0" t="0" r="r" b="b"/>
              <a:pathLst>
                <a:path w="257" h="1485">
                  <a:moveTo>
                    <a:pt x="257" y="1440"/>
                  </a:moveTo>
                  <a:cubicBezTo>
                    <a:pt x="257" y="1464"/>
                    <a:pt x="237" y="1485"/>
                    <a:pt x="212" y="1485"/>
                  </a:cubicBezTo>
                  <a:cubicBezTo>
                    <a:pt x="45" y="1485"/>
                    <a:pt x="45" y="1485"/>
                    <a:pt x="45" y="1485"/>
                  </a:cubicBezTo>
                  <a:cubicBezTo>
                    <a:pt x="20" y="1485"/>
                    <a:pt x="0" y="1464"/>
                    <a:pt x="0" y="1440"/>
                  </a:cubicBezTo>
                  <a:cubicBezTo>
                    <a:pt x="0" y="45"/>
                    <a:pt x="0" y="45"/>
                    <a:pt x="0" y="45"/>
                  </a:cubicBezTo>
                  <a:cubicBezTo>
                    <a:pt x="0" y="20"/>
                    <a:pt x="20" y="0"/>
                    <a:pt x="45" y="0"/>
                  </a:cubicBezTo>
                  <a:cubicBezTo>
                    <a:pt x="212" y="0"/>
                    <a:pt x="212" y="0"/>
                    <a:pt x="212" y="0"/>
                  </a:cubicBezTo>
                  <a:cubicBezTo>
                    <a:pt x="237" y="0"/>
                    <a:pt x="257" y="20"/>
                    <a:pt x="257" y="45"/>
                  </a:cubicBezTo>
                  <a:lnTo>
                    <a:pt x="257" y="1440"/>
                  </a:lnTo>
                  <a:close/>
                </a:path>
              </a:pathLst>
            </a:custGeom>
            <a:solidFill>
              <a:sysClr val="window" lastClr="FFFFFF">
                <a:lumMod val="75000"/>
              </a:sysClr>
            </a:solidFill>
            <a:ln w="19050">
              <a:solidFill>
                <a:sysClr val="windowText" lastClr="000000">
                  <a:lumMod val="75000"/>
                  <a:lumOff val="25000"/>
                </a:sysClr>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8" name="iŝ1îďè"/>
            <p:cNvSpPr/>
            <p:nvPr/>
          </p:nvSpPr>
          <p:spPr bwMode="auto">
            <a:xfrm>
              <a:off x="1990820" y="2307466"/>
              <a:ext cx="1824681" cy="1822499"/>
            </a:xfrm>
            <a:prstGeom prst="ellipse">
              <a:avLst/>
            </a:prstGeom>
            <a:solidFill>
              <a:sysClr val="window" lastClr="FFFFFF">
                <a:lumMod val="85000"/>
              </a:sys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9" name="îṥḷîḋé"/>
            <p:cNvSpPr/>
            <p:nvPr/>
          </p:nvSpPr>
          <p:spPr bwMode="auto">
            <a:xfrm>
              <a:off x="2123593" y="2414935"/>
              <a:ext cx="1585195" cy="1585195"/>
            </a:xfrm>
            <a:prstGeom prst="ellipse">
              <a:avLst/>
            </a:prstGeom>
            <a:solidFill>
              <a:sysClr val="window" lastClr="FFFFFF">
                <a:lumMod val="65000"/>
              </a:sysClr>
            </a:solidFill>
            <a:ln w="9525">
              <a:noFill/>
              <a:round/>
              <a:headEnd/>
              <a:tailEnd/>
            </a:ln>
          </p:spPr>
          <p:txBody>
            <a:bodyPr vert="horz" wrap="none" lIns="91440" tIns="45720" rIns="91440" bIns="45720" anchor="b" anchorCtr="1" compatLnSpc="1">
              <a:prstTxWarp prst="textNoShape">
                <a:avLst/>
              </a:prstTxWarp>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入账价值</a:t>
              </a: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60" name="í$ľiḋê"/>
            <p:cNvGrpSpPr/>
            <p:nvPr/>
          </p:nvGrpSpPr>
          <p:grpSpPr>
            <a:xfrm>
              <a:off x="1645796" y="2904756"/>
              <a:ext cx="859768" cy="1601732"/>
              <a:chOff x="1448506" y="2904756"/>
              <a:chExt cx="859768" cy="1601731"/>
            </a:xfrm>
          </p:grpSpPr>
          <p:sp>
            <p:nvSpPr>
              <p:cNvPr id="95" name="iṡlidé"/>
              <p:cNvSpPr/>
              <p:nvPr/>
            </p:nvSpPr>
            <p:spPr bwMode="auto">
              <a:xfrm>
                <a:off x="1448506" y="2904756"/>
                <a:ext cx="859768" cy="1599664"/>
              </a:xfrm>
              <a:custGeom>
                <a:avLst/>
                <a:gdLst/>
                <a:ahLst/>
                <a:cxnLst>
                  <a:cxn ang="0">
                    <a:pos x="311" y="819"/>
                  </a:cxn>
                  <a:cxn ang="0">
                    <a:pos x="386" y="637"/>
                  </a:cxn>
                  <a:cxn ang="0">
                    <a:pos x="367" y="344"/>
                  </a:cxn>
                  <a:cxn ang="0">
                    <a:pos x="274" y="5"/>
                  </a:cxn>
                  <a:cxn ang="0">
                    <a:pos x="220" y="49"/>
                  </a:cxn>
                  <a:cxn ang="0">
                    <a:pos x="14" y="340"/>
                  </a:cxn>
                  <a:cxn ang="0">
                    <a:pos x="74" y="680"/>
                  </a:cxn>
                  <a:cxn ang="0">
                    <a:pos x="22" y="814"/>
                  </a:cxn>
                  <a:cxn ang="0">
                    <a:pos x="311" y="819"/>
                  </a:cxn>
                </a:cxnLst>
                <a:rect l="0" t="0" r="r" b="b"/>
                <a:pathLst>
                  <a:path w="440" h="819">
                    <a:moveTo>
                      <a:pt x="311" y="819"/>
                    </a:moveTo>
                    <a:cubicBezTo>
                      <a:pt x="311" y="819"/>
                      <a:pt x="411" y="765"/>
                      <a:pt x="386" y="637"/>
                    </a:cubicBezTo>
                    <a:cubicBezTo>
                      <a:pt x="386" y="637"/>
                      <a:pt x="440" y="505"/>
                      <a:pt x="367" y="344"/>
                    </a:cubicBezTo>
                    <a:cubicBezTo>
                      <a:pt x="295" y="184"/>
                      <a:pt x="394" y="32"/>
                      <a:pt x="274" y="5"/>
                    </a:cubicBezTo>
                    <a:cubicBezTo>
                      <a:pt x="274" y="5"/>
                      <a:pt x="232" y="0"/>
                      <a:pt x="220" y="49"/>
                    </a:cubicBezTo>
                    <a:cubicBezTo>
                      <a:pt x="220" y="49"/>
                      <a:pt x="0" y="238"/>
                      <a:pt x="14" y="340"/>
                    </a:cubicBezTo>
                    <a:cubicBezTo>
                      <a:pt x="28" y="442"/>
                      <a:pt x="98" y="609"/>
                      <a:pt x="74" y="680"/>
                    </a:cubicBezTo>
                    <a:cubicBezTo>
                      <a:pt x="50" y="751"/>
                      <a:pt x="22" y="814"/>
                      <a:pt x="22" y="814"/>
                    </a:cubicBezTo>
                    <a:cubicBezTo>
                      <a:pt x="311" y="819"/>
                      <a:pt x="311" y="819"/>
                      <a:pt x="311" y="819"/>
                    </a:cubicBezTo>
                  </a:path>
                </a:pathLst>
              </a:custGeom>
              <a:solidFill>
                <a:srgbClr val="4F81BD">
                  <a:lumMod val="20000"/>
                  <a:lumOff val="80000"/>
                </a:srgb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6" name="íŝļiḑe"/>
              <p:cNvSpPr/>
              <p:nvPr/>
            </p:nvSpPr>
            <p:spPr bwMode="auto">
              <a:xfrm>
                <a:off x="1851522" y="3006027"/>
                <a:ext cx="20667" cy="18601"/>
              </a:xfrm>
              <a:custGeom>
                <a:avLst/>
                <a:gdLst/>
                <a:ahLst/>
                <a:cxnLst>
                  <a:cxn ang="0">
                    <a:pos x="11" y="0"/>
                  </a:cxn>
                  <a:cxn ang="0">
                    <a:pos x="0" y="9"/>
                  </a:cxn>
                  <a:cxn ang="0">
                    <a:pos x="0" y="9"/>
                  </a:cxn>
                  <a:cxn ang="0">
                    <a:pos x="11" y="0"/>
                  </a:cxn>
                  <a:cxn ang="0">
                    <a:pos x="11" y="0"/>
                  </a:cxn>
                </a:cxnLst>
                <a:rect l="0" t="0" r="r" b="b"/>
                <a:pathLst>
                  <a:path w="11" h="9">
                    <a:moveTo>
                      <a:pt x="11" y="0"/>
                    </a:moveTo>
                    <a:cubicBezTo>
                      <a:pt x="8" y="2"/>
                      <a:pt x="5" y="5"/>
                      <a:pt x="0" y="9"/>
                    </a:cubicBezTo>
                    <a:cubicBezTo>
                      <a:pt x="0" y="9"/>
                      <a:pt x="0" y="9"/>
                      <a:pt x="0" y="9"/>
                    </a:cubicBezTo>
                    <a:cubicBezTo>
                      <a:pt x="5" y="5"/>
                      <a:pt x="8" y="2"/>
                      <a:pt x="11" y="0"/>
                    </a:cubicBezTo>
                    <a:cubicBezTo>
                      <a:pt x="11" y="0"/>
                      <a:pt x="11" y="0"/>
                      <a:pt x="11" y="0"/>
                    </a:cubicBezTo>
                  </a:path>
                </a:pathLst>
              </a:custGeom>
              <a:solidFill>
                <a:srgbClr val="DBDBDB"/>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7" name="îṡ1ídê"/>
              <p:cNvSpPr/>
              <p:nvPr/>
            </p:nvSpPr>
            <p:spPr bwMode="auto">
              <a:xfrm>
                <a:off x="1679982" y="3006027"/>
                <a:ext cx="210808" cy="555956"/>
              </a:xfrm>
              <a:custGeom>
                <a:avLst/>
                <a:gdLst/>
                <a:ahLst/>
                <a:cxnLst>
                  <a:cxn ang="0">
                    <a:pos x="98" y="0"/>
                  </a:cxn>
                  <a:cxn ang="0">
                    <a:pos x="87" y="9"/>
                  </a:cxn>
                  <a:cxn ang="0">
                    <a:pos x="21" y="175"/>
                  </a:cxn>
                  <a:cxn ang="0">
                    <a:pos x="91" y="284"/>
                  </a:cxn>
                  <a:cxn ang="0">
                    <a:pos x="95" y="138"/>
                  </a:cxn>
                  <a:cxn ang="0">
                    <a:pos x="98" y="0"/>
                  </a:cxn>
                </a:cxnLst>
                <a:rect l="0" t="0" r="r" b="b"/>
                <a:pathLst>
                  <a:path w="107" h="284">
                    <a:moveTo>
                      <a:pt x="98" y="0"/>
                    </a:moveTo>
                    <a:cubicBezTo>
                      <a:pt x="95" y="2"/>
                      <a:pt x="92" y="5"/>
                      <a:pt x="87" y="9"/>
                    </a:cubicBezTo>
                    <a:cubicBezTo>
                      <a:pt x="78" y="69"/>
                      <a:pt x="39" y="141"/>
                      <a:pt x="21" y="175"/>
                    </a:cubicBezTo>
                    <a:cubicBezTo>
                      <a:pt x="0" y="215"/>
                      <a:pt x="91" y="284"/>
                      <a:pt x="91" y="284"/>
                    </a:cubicBezTo>
                    <a:cubicBezTo>
                      <a:pt x="91" y="284"/>
                      <a:pt x="107" y="208"/>
                      <a:pt x="95" y="138"/>
                    </a:cubicBezTo>
                    <a:cubicBezTo>
                      <a:pt x="87" y="92"/>
                      <a:pt x="93" y="34"/>
                      <a:pt x="98" y="0"/>
                    </a:cubicBezTo>
                  </a:path>
                </a:pathLst>
              </a:custGeom>
              <a:solidFill>
                <a:srgbClr val="4F81BD">
                  <a:lumMod val="40000"/>
                  <a:lumOff val="60000"/>
                </a:srgb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8" name="îśļîḋè"/>
              <p:cNvSpPr/>
              <p:nvPr/>
            </p:nvSpPr>
            <p:spPr bwMode="auto">
              <a:xfrm>
                <a:off x="1915592" y="2968826"/>
                <a:ext cx="144672" cy="109538"/>
              </a:xfrm>
              <a:custGeom>
                <a:avLst/>
                <a:gdLst/>
                <a:ahLst/>
                <a:cxnLst>
                  <a:cxn ang="0">
                    <a:pos x="73" y="33"/>
                  </a:cxn>
                  <a:cxn ang="0">
                    <a:pos x="61" y="49"/>
                  </a:cxn>
                  <a:cxn ang="0">
                    <a:pos x="21" y="55"/>
                  </a:cxn>
                  <a:cxn ang="0">
                    <a:pos x="5" y="44"/>
                  </a:cxn>
                  <a:cxn ang="0">
                    <a:pos x="1" y="23"/>
                  </a:cxn>
                  <a:cxn ang="0">
                    <a:pos x="13" y="7"/>
                  </a:cxn>
                  <a:cxn ang="0">
                    <a:pos x="53" y="1"/>
                  </a:cxn>
                  <a:cxn ang="0">
                    <a:pos x="69" y="13"/>
                  </a:cxn>
                  <a:cxn ang="0">
                    <a:pos x="73" y="33"/>
                  </a:cxn>
                </a:cxnLst>
                <a:rect l="0" t="0" r="r" b="b"/>
                <a:pathLst>
                  <a:path w="74" h="56">
                    <a:moveTo>
                      <a:pt x="73" y="33"/>
                    </a:moveTo>
                    <a:cubicBezTo>
                      <a:pt x="74" y="40"/>
                      <a:pt x="69" y="47"/>
                      <a:pt x="61" y="49"/>
                    </a:cubicBezTo>
                    <a:cubicBezTo>
                      <a:pt x="21" y="55"/>
                      <a:pt x="21" y="55"/>
                      <a:pt x="21" y="55"/>
                    </a:cubicBezTo>
                    <a:cubicBezTo>
                      <a:pt x="13" y="56"/>
                      <a:pt x="6" y="51"/>
                      <a:pt x="5" y="44"/>
                    </a:cubicBezTo>
                    <a:cubicBezTo>
                      <a:pt x="1" y="23"/>
                      <a:pt x="1" y="23"/>
                      <a:pt x="1" y="23"/>
                    </a:cubicBezTo>
                    <a:cubicBezTo>
                      <a:pt x="0" y="16"/>
                      <a:pt x="5" y="9"/>
                      <a:pt x="13" y="7"/>
                    </a:cubicBezTo>
                    <a:cubicBezTo>
                      <a:pt x="53" y="1"/>
                      <a:pt x="53" y="1"/>
                      <a:pt x="53" y="1"/>
                    </a:cubicBezTo>
                    <a:cubicBezTo>
                      <a:pt x="61" y="0"/>
                      <a:pt x="68" y="5"/>
                      <a:pt x="69" y="13"/>
                    </a:cubicBezTo>
                    <a:lnTo>
                      <a:pt x="73" y="33"/>
                    </a:lnTo>
                    <a:close/>
                  </a:path>
                </a:pathLst>
              </a:custGeom>
              <a:solidFill>
                <a:srgbClr val="4F81BD">
                  <a:lumMod val="40000"/>
                  <a:lumOff val="60000"/>
                </a:srgb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9" name="ïṡ1idé"/>
              <p:cNvSpPr/>
              <p:nvPr/>
            </p:nvSpPr>
            <p:spPr bwMode="auto">
              <a:xfrm>
                <a:off x="2118133" y="3411110"/>
                <a:ext cx="4133" cy="20667"/>
              </a:xfrm>
              <a:custGeom>
                <a:avLst/>
                <a:gdLst/>
                <a:ahLst/>
                <a:cxnLst>
                  <a:cxn ang="0">
                    <a:pos x="2" y="11"/>
                  </a:cxn>
                  <a:cxn ang="0">
                    <a:pos x="2" y="11"/>
                  </a:cxn>
                  <a:cxn ang="0">
                    <a:pos x="2" y="11"/>
                  </a:cxn>
                  <a:cxn ang="0">
                    <a:pos x="0" y="0"/>
                  </a:cxn>
                  <a:cxn ang="0">
                    <a:pos x="2" y="11"/>
                  </a:cxn>
                  <a:cxn ang="0">
                    <a:pos x="0" y="0"/>
                  </a:cxn>
                </a:cxnLst>
                <a:rect l="0" t="0" r="r" b="b"/>
                <a:pathLst>
                  <a:path w="2" h="11">
                    <a:moveTo>
                      <a:pt x="2" y="11"/>
                    </a:moveTo>
                    <a:cubicBezTo>
                      <a:pt x="2" y="11"/>
                      <a:pt x="2" y="11"/>
                      <a:pt x="2" y="11"/>
                    </a:cubicBezTo>
                    <a:cubicBezTo>
                      <a:pt x="2" y="11"/>
                      <a:pt x="2" y="11"/>
                      <a:pt x="2" y="11"/>
                    </a:cubicBezTo>
                    <a:moveTo>
                      <a:pt x="0" y="0"/>
                    </a:moveTo>
                    <a:cubicBezTo>
                      <a:pt x="0" y="4"/>
                      <a:pt x="1" y="7"/>
                      <a:pt x="2" y="11"/>
                    </a:cubicBezTo>
                    <a:cubicBezTo>
                      <a:pt x="1" y="7"/>
                      <a:pt x="0" y="4"/>
                      <a:pt x="0" y="0"/>
                    </a:cubicBezTo>
                  </a:path>
                </a:pathLst>
              </a:custGeom>
              <a:solidFill>
                <a:srgbClr val="9E1D1D"/>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0" name="iśļîḓè"/>
              <p:cNvSpPr/>
              <p:nvPr/>
            </p:nvSpPr>
            <p:spPr bwMode="auto">
              <a:xfrm>
                <a:off x="2116066" y="3398710"/>
                <a:ext cx="10334" cy="59936"/>
              </a:xfrm>
              <a:custGeom>
                <a:avLst/>
                <a:gdLst/>
                <a:ahLst/>
                <a:cxnLst>
                  <a:cxn ang="0">
                    <a:pos x="0" y="0"/>
                  </a:cxn>
                  <a:cxn ang="0">
                    <a:pos x="5" y="30"/>
                  </a:cxn>
                  <a:cxn ang="0">
                    <a:pos x="3" y="17"/>
                  </a:cxn>
                  <a:cxn ang="0">
                    <a:pos x="3" y="17"/>
                  </a:cxn>
                  <a:cxn ang="0">
                    <a:pos x="3" y="17"/>
                  </a:cxn>
                  <a:cxn ang="0">
                    <a:pos x="1" y="6"/>
                  </a:cxn>
                  <a:cxn ang="0">
                    <a:pos x="0" y="0"/>
                  </a:cxn>
                </a:cxnLst>
                <a:rect l="0" t="0" r="r" b="b"/>
                <a:pathLst>
                  <a:path w="5" h="30">
                    <a:moveTo>
                      <a:pt x="0" y="0"/>
                    </a:moveTo>
                    <a:cubicBezTo>
                      <a:pt x="1" y="9"/>
                      <a:pt x="2" y="19"/>
                      <a:pt x="5" y="30"/>
                    </a:cubicBezTo>
                    <a:cubicBezTo>
                      <a:pt x="4" y="26"/>
                      <a:pt x="3" y="22"/>
                      <a:pt x="3" y="17"/>
                    </a:cubicBezTo>
                    <a:cubicBezTo>
                      <a:pt x="3" y="17"/>
                      <a:pt x="3" y="17"/>
                      <a:pt x="3" y="17"/>
                    </a:cubicBezTo>
                    <a:cubicBezTo>
                      <a:pt x="3" y="17"/>
                      <a:pt x="3" y="17"/>
                      <a:pt x="3" y="17"/>
                    </a:cubicBezTo>
                    <a:cubicBezTo>
                      <a:pt x="2" y="13"/>
                      <a:pt x="1" y="10"/>
                      <a:pt x="1" y="6"/>
                    </a:cubicBezTo>
                    <a:cubicBezTo>
                      <a:pt x="1" y="4"/>
                      <a:pt x="0" y="2"/>
                      <a:pt x="0" y="0"/>
                    </a:cubicBezTo>
                  </a:path>
                </a:pathLst>
              </a:custGeom>
              <a:solidFill>
                <a:srgbClr val="FFB57D"/>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1" name="i$lîḑe"/>
              <p:cNvSpPr/>
              <p:nvPr/>
            </p:nvSpPr>
            <p:spPr bwMode="auto">
              <a:xfrm>
                <a:off x="2016862" y="4504420"/>
                <a:ext cx="39269" cy="2067"/>
              </a:xfrm>
              <a:custGeom>
                <a:avLst/>
                <a:gdLst/>
                <a:ahLst/>
                <a:cxnLst>
                  <a:cxn ang="0">
                    <a:pos x="0" y="0"/>
                  </a:cxn>
                  <a:cxn ang="0">
                    <a:pos x="0" y="0"/>
                  </a:cxn>
                  <a:cxn ang="0">
                    <a:pos x="19" y="0"/>
                  </a:cxn>
                  <a:cxn ang="0">
                    <a:pos x="0" y="0"/>
                  </a:cxn>
                </a:cxnLst>
                <a:rect l="0" t="0" r="r" b="b"/>
                <a:pathLst>
                  <a:path w="19">
                    <a:moveTo>
                      <a:pt x="0" y="0"/>
                    </a:moveTo>
                    <a:lnTo>
                      <a:pt x="0" y="0"/>
                    </a:lnTo>
                    <a:lnTo>
                      <a:pt x="19" y="0"/>
                    </a:lnTo>
                    <a:lnTo>
                      <a:pt x="0" y="0"/>
                    </a:lnTo>
                    <a:close/>
                  </a:path>
                </a:pathLst>
              </a:custGeom>
              <a:solidFill>
                <a:srgbClr val="DBDBDB"/>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2" name="îSlïdé"/>
              <p:cNvSpPr/>
              <p:nvPr/>
            </p:nvSpPr>
            <p:spPr bwMode="auto">
              <a:xfrm>
                <a:off x="2016862" y="4504420"/>
                <a:ext cx="39269" cy="2067"/>
              </a:xfrm>
              <a:custGeom>
                <a:avLst/>
                <a:gdLst/>
                <a:ahLst/>
                <a:cxnLst>
                  <a:cxn ang="0">
                    <a:pos x="0" y="0"/>
                  </a:cxn>
                  <a:cxn ang="0">
                    <a:pos x="0" y="0"/>
                  </a:cxn>
                  <a:cxn ang="0">
                    <a:pos x="19" y="0"/>
                  </a:cxn>
                  <a:cxn ang="0">
                    <a:pos x="0" y="0"/>
                  </a:cxn>
                </a:cxnLst>
                <a:rect l="0" t="0" r="r" b="b"/>
                <a:pathLst>
                  <a:path w="19">
                    <a:moveTo>
                      <a:pt x="0" y="0"/>
                    </a:moveTo>
                    <a:lnTo>
                      <a:pt x="0" y="0"/>
                    </a:lnTo>
                    <a:lnTo>
                      <a:pt x="19" y="0"/>
                    </a:lnTo>
                    <a:lnTo>
                      <a:pt x="0" y="0"/>
                    </a:lnTo>
                  </a:path>
                </a:pathLst>
              </a:custGeom>
              <a:no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3" name="iṡľïde"/>
              <p:cNvSpPr/>
              <p:nvPr/>
            </p:nvSpPr>
            <p:spPr bwMode="auto">
              <a:xfrm>
                <a:off x="2016862" y="3485513"/>
                <a:ext cx="223209" cy="1018908"/>
              </a:xfrm>
              <a:custGeom>
                <a:avLst/>
                <a:gdLst/>
                <a:ahLst/>
                <a:cxnLst>
                  <a:cxn ang="0">
                    <a:pos x="60" y="0"/>
                  </a:cxn>
                  <a:cxn ang="0">
                    <a:pos x="69" y="332"/>
                  </a:cxn>
                  <a:cxn ang="0">
                    <a:pos x="0" y="522"/>
                  </a:cxn>
                  <a:cxn ang="0">
                    <a:pos x="20" y="522"/>
                  </a:cxn>
                  <a:cxn ang="0">
                    <a:pos x="99" y="380"/>
                  </a:cxn>
                  <a:cxn ang="0">
                    <a:pos x="95" y="340"/>
                  </a:cxn>
                  <a:cxn ang="0">
                    <a:pos x="95" y="340"/>
                  </a:cxn>
                  <a:cxn ang="0">
                    <a:pos x="95" y="340"/>
                  </a:cxn>
                  <a:cxn ang="0">
                    <a:pos x="114" y="220"/>
                  </a:cxn>
                  <a:cxn ang="0">
                    <a:pos x="76" y="47"/>
                  </a:cxn>
                  <a:cxn ang="0">
                    <a:pos x="76" y="47"/>
                  </a:cxn>
                  <a:cxn ang="0">
                    <a:pos x="60" y="0"/>
                  </a:cxn>
                </a:cxnLst>
                <a:rect l="0" t="0" r="r" b="b"/>
                <a:pathLst>
                  <a:path w="114" h="522">
                    <a:moveTo>
                      <a:pt x="60" y="0"/>
                    </a:moveTo>
                    <a:cubicBezTo>
                      <a:pt x="71" y="49"/>
                      <a:pt x="111" y="238"/>
                      <a:pt x="69" y="332"/>
                    </a:cubicBezTo>
                    <a:cubicBezTo>
                      <a:pt x="69" y="332"/>
                      <a:pt x="74" y="460"/>
                      <a:pt x="0" y="522"/>
                    </a:cubicBezTo>
                    <a:cubicBezTo>
                      <a:pt x="20" y="522"/>
                      <a:pt x="20" y="522"/>
                      <a:pt x="20" y="522"/>
                    </a:cubicBezTo>
                    <a:cubicBezTo>
                      <a:pt x="20" y="522"/>
                      <a:pt x="99" y="479"/>
                      <a:pt x="99" y="380"/>
                    </a:cubicBezTo>
                    <a:cubicBezTo>
                      <a:pt x="99" y="368"/>
                      <a:pt x="98" y="354"/>
                      <a:pt x="95" y="340"/>
                    </a:cubicBezTo>
                    <a:cubicBezTo>
                      <a:pt x="95" y="340"/>
                      <a:pt x="95" y="340"/>
                      <a:pt x="95" y="340"/>
                    </a:cubicBezTo>
                    <a:cubicBezTo>
                      <a:pt x="95" y="340"/>
                      <a:pt x="95" y="340"/>
                      <a:pt x="95" y="340"/>
                    </a:cubicBezTo>
                    <a:cubicBezTo>
                      <a:pt x="95" y="340"/>
                      <a:pt x="114" y="293"/>
                      <a:pt x="114" y="220"/>
                    </a:cubicBezTo>
                    <a:cubicBezTo>
                      <a:pt x="114" y="172"/>
                      <a:pt x="105" y="112"/>
                      <a:pt x="76" y="47"/>
                    </a:cubicBezTo>
                    <a:cubicBezTo>
                      <a:pt x="76" y="47"/>
                      <a:pt x="76" y="47"/>
                      <a:pt x="76" y="47"/>
                    </a:cubicBezTo>
                    <a:cubicBezTo>
                      <a:pt x="69" y="32"/>
                      <a:pt x="64" y="16"/>
                      <a:pt x="60" y="0"/>
                    </a:cubicBezTo>
                  </a:path>
                </a:pathLst>
              </a:custGeom>
              <a:solidFill>
                <a:srgbClr val="4F81BD">
                  <a:lumMod val="40000"/>
                  <a:lumOff val="60000"/>
                </a:srgb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sp>
          <p:nvSpPr>
            <p:cNvPr id="61" name="iŝlïdé"/>
            <p:cNvSpPr/>
            <p:nvPr/>
          </p:nvSpPr>
          <p:spPr bwMode="auto">
            <a:xfrm>
              <a:off x="1038172" y="4405216"/>
              <a:ext cx="1237983" cy="2463568"/>
            </a:xfrm>
            <a:custGeom>
              <a:avLst/>
              <a:gdLst/>
              <a:ahLst/>
              <a:cxnLst>
                <a:cxn ang="0">
                  <a:pos x="350" y="848"/>
                </a:cxn>
                <a:cxn ang="0">
                  <a:pos x="0" y="848"/>
                </a:cxn>
                <a:cxn ang="0">
                  <a:pos x="277" y="0"/>
                </a:cxn>
                <a:cxn ang="0">
                  <a:pos x="599" y="87"/>
                </a:cxn>
                <a:cxn ang="0">
                  <a:pos x="350" y="848"/>
                </a:cxn>
              </a:cxnLst>
              <a:rect l="0" t="0" r="r" b="b"/>
              <a:pathLst>
                <a:path w="599" h="848">
                  <a:moveTo>
                    <a:pt x="350" y="848"/>
                  </a:moveTo>
                  <a:lnTo>
                    <a:pt x="0" y="848"/>
                  </a:lnTo>
                  <a:lnTo>
                    <a:pt x="277" y="0"/>
                  </a:lnTo>
                  <a:lnTo>
                    <a:pt x="599" y="87"/>
                  </a:lnTo>
                  <a:lnTo>
                    <a:pt x="350" y="848"/>
                  </a:lnTo>
                  <a:close/>
                </a:path>
              </a:pathLst>
            </a:custGeom>
            <a:solidFill>
              <a:sysClr val="window" lastClr="FFFFFF">
                <a:lumMod val="65000"/>
              </a:sys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2" name="íśḷide"/>
            <p:cNvSpPr/>
            <p:nvPr/>
          </p:nvSpPr>
          <p:spPr bwMode="auto">
            <a:xfrm>
              <a:off x="1038172" y="4405216"/>
              <a:ext cx="1237983" cy="1752605"/>
            </a:xfrm>
            <a:custGeom>
              <a:avLst/>
              <a:gdLst/>
              <a:ahLst/>
              <a:cxnLst>
                <a:cxn ang="0">
                  <a:pos x="350" y="848"/>
                </a:cxn>
                <a:cxn ang="0">
                  <a:pos x="0" y="848"/>
                </a:cxn>
                <a:cxn ang="0">
                  <a:pos x="277" y="0"/>
                </a:cxn>
                <a:cxn ang="0">
                  <a:pos x="599" y="87"/>
                </a:cxn>
                <a:cxn ang="0">
                  <a:pos x="350" y="848"/>
                </a:cxn>
              </a:cxnLst>
              <a:rect l="0" t="0" r="r" b="b"/>
              <a:pathLst>
                <a:path w="599" h="848">
                  <a:moveTo>
                    <a:pt x="350" y="848"/>
                  </a:moveTo>
                  <a:lnTo>
                    <a:pt x="0" y="848"/>
                  </a:lnTo>
                  <a:lnTo>
                    <a:pt x="277" y="0"/>
                  </a:lnTo>
                  <a:lnTo>
                    <a:pt x="599" y="87"/>
                  </a:lnTo>
                  <a:lnTo>
                    <a:pt x="350" y="848"/>
                  </a:lnTo>
                </a:path>
              </a:pathLst>
            </a:custGeom>
            <a:no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3" name="îṧļîdê"/>
            <p:cNvSpPr/>
            <p:nvPr/>
          </p:nvSpPr>
          <p:spPr bwMode="auto">
            <a:xfrm>
              <a:off x="1761533" y="4547824"/>
              <a:ext cx="514621" cy="1610000"/>
            </a:xfrm>
            <a:custGeom>
              <a:avLst/>
              <a:gdLst/>
              <a:ahLst/>
              <a:cxnLst>
                <a:cxn ang="0">
                  <a:pos x="189" y="0"/>
                </a:cxn>
                <a:cxn ang="0">
                  <a:pos x="189" y="2"/>
                </a:cxn>
                <a:cxn ang="0">
                  <a:pos x="249" y="18"/>
                </a:cxn>
                <a:cxn ang="0">
                  <a:pos x="0" y="779"/>
                </a:cxn>
                <a:cxn ang="0">
                  <a:pos x="249" y="18"/>
                </a:cxn>
                <a:cxn ang="0">
                  <a:pos x="189" y="0"/>
                </a:cxn>
              </a:cxnLst>
              <a:rect l="0" t="0" r="r" b="b"/>
              <a:pathLst>
                <a:path w="249" h="779">
                  <a:moveTo>
                    <a:pt x="189" y="0"/>
                  </a:moveTo>
                  <a:lnTo>
                    <a:pt x="189" y="2"/>
                  </a:lnTo>
                  <a:lnTo>
                    <a:pt x="249" y="18"/>
                  </a:lnTo>
                  <a:lnTo>
                    <a:pt x="0" y="779"/>
                  </a:lnTo>
                  <a:lnTo>
                    <a:pt x="249" y="18"/>
                  </a:lnTo>
                  <a:lnTo>
                    <a:pt x="189" y="0"/>
                  </a:lnTo>
                  <a:close/>
                </a:path>
              </a:pathLst>
            </a:custGeom>
            <a:solidFill>
              <a:srgbClr val="DBDBDB"/>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4" name="îşḷíḓe"/>
            <p:cNvSpPr/>
            <p:nvPr/>
          </p:nvSpPr>
          <p:spPr bwMode="auto">
            <a:xfrm>
              <a:off x="1761533" y="4547824"/>
              <a:ext cx="514621" cy="1610000"/>
            </a:xfrm>
            <a:custGeom>
              <a:avLst/>
              <a:gdLst/>
              <a:ahLst/>
              <a:cxnLst>
                <a:cxn ang="0">
                  <a:pos x="189" y="0"/>
                </a:cxn>
                <a:cxn ang="0">
                  <a:pos x="189" y="2"/>
                </a:cxn>
                <a:cxn ang="0">
                  <a:pos x="249" y="18"/>
                </a:cxn>
                <a:cxn ang="0">
                  <a:pos x="0" y="779"/>
                </a:cxn>
                <a:cxn ang="0">
                  <a:pos x="249" y="18"/>
                </a:cxn>
                <a:cxn ang="0">
                  <a:pos x="189" y="0"/>
                </a:cxn>
              </a:cxnLst>
              <a:rect l="0" t="0" r="r" b="b"/>
              <a:pathLst>
                <a:path w="249" h="779">
                  <a:moveTo>
                    <a:pt x="189" y="0"/>
                  </a:moveTo>
                  <a:lnTo>
                    <a:pt x="189" y="2"/>
                  </a:lnTo>
                  <a:lnTo>
                    <a:pt x="249" y="18"/>
                  </a:lnTo>
                  <a:lnTo>
                    <a:pt x="0" y="779"/>
                  </a:lnTo>
                  <a:lnTo>
                    <a:pt x="249" y="18"/>
                  </a:lnTo>
                  <a:lnTo>
                    <a:pt x="189" y="0"/>
                  </a:lnTo>
                </a:path>
              </a:pathLst>
            </a:custGeom>
            <a:no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5" name="islíḓé"/>
            <p:cNvSpPr/>
            <p:nvPr/>
          </p:nvSpPr>
          <p:spPr bwMode="auto">
            <a:xfrm>
              <a:off x="1629261" y="4551954"/>
              <a:ext cx="655160" cy="2317301"/>
            </a:xfrm>
            <a:custGeom>
              <a:avLst/>
              <a:gdLst/>
              <a:ahLst/>
              <a:cxnLst>
                <a:cxn ang="0">
                  <a:pos x="257" y="0"/>
                </a:cxn>
                <a:cxn ang="0">
                  <a:pos x="0" y="777"/>
                </a:cxn>
                <a:cxn ang="0">
                  <a:pos x="68" y="777"/>
                </a:cxn>
                <a:cxn ang="0">
                  <a:pos x="317" y="16"/>
                </a:cxn>
                <a:cxn ang="0">
                  <a:pos x="257" y="0"/>
                </a:cxn>
              </a:cxnLst>
              <a:rect l="0" t="0" r="r" b="b"/>
              <a:pathLst>
                <a:path w="317" h="777">
                  <a:moveTo>
                    <a:pt x="257" y="0"/>
                  </a:moveTo>
                  <a:lnTo>
                    <a:pt x="0" y="777"/>
                  </a:lnTo>
                  <a:lnTo>
                    <a:pt x="68" y="777"/>
                  </a:lnTo>
                  <a:lnTo>
                    <a:pt x="317" y="16"/>
                  </a:lnTo>
                  <a:lnTo>
                    <a:pt x="257" y="0"/>
                  </a:lnTo>
                </a:path>
              </a:pathLst>
            </a:custGeom>
            <a:solidFill>
              <a:sysClr val="windowText" lastClr="000000">
                <a:lumMod val="50000"/>
                <a:lumOff val="50000"/>
              </a:sys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6" name="iślíḑe"/>
            <p:cNvSpPr/>
            <p:nvPr/>
          </p:nvSpPr>
          <p:spPr bwMode="auto">
            <a:xfrm>
              <a:off x="1513525" y="4299812"/>
              <a:ext cx="878369" cy="450551"/>
            </a:xfrm>
            <a:custGeom>
              <a:avLst/>
              <a:gdLst/>
              <a:ahLst/>
              <a:cxnLst>
                <a:cxn ang="0">
                  <a:pos x="441" y="180"/>
                </a:cxn>
                <a:cxn ang="0">
                  <a:pos x="377" y="223"/>
                </a:cxn>
                <a:cxn ang="0">
                  <a:pos x="39" y="122"/>
                </a:cxn>
                <a:cxn ang="0">
                  <a:pos x="9" y="50"/>
                </a:cxn>
                <a:cxn ang="0">
                  <a:pos x="73" y="7"/>
                </a:cxn>
                <a:cxn ang="0">
                  <a:pos x="411" y="109"/>
                </a:cxn>
                <a:cxn ang="0">
                  <a:pos x="441" y="180"/>
                </a:cxn>
              </a:cxnLst>
              <a:rect l="0" t="0" r="r" b="b"/>
              <a:pathLst>
                <a:path w="450" h="231">
                  <a:moveTo>
                    <a:pt x="441" y="180"/>
                  </a:moveTo>
                  <a:cubicBezTo>
                    <a:pt x="431" y="212"/>
                    <a:pt x="403" y="231"/>
                    <a:pt x="377" y="223"/>
                  </a:cubicBezTo>
                  <a:cubicBezTo>
                    <a:pt x="39" y="122"/>
                    <a:pt x="39" y="122"/>
                    <a:pt x="39" y="122"/>
                  </a:cubicBezTo>
                  <a:cubicBezTo>
                    <a:pt x="13" y="114"/>
                    <a:pt x="0" y="82"/>
                    <a:pt x="9" y="50"/>
                  </a:cubicBezTo>
                  <a:cubicBezTo>
                    <a:pt x="19" y="19"/>
                    <a:pt x="47" y="0"/>
                    <a:pt x="73" y="7"/>
                  </a:cubicBezTo>
                  <a:cubicBezTo>
                    <a:pt x="411" y="109"/>
                    <a:pt x="411" y="109"/>
                    <a:pt x="411" y="109"/>
                  </a:cubicBezTo>
                  <a:cubicBezTo>
                    <a:pt x="437" y="117"/>
                    <a:pt x="450" y="149"/>
                    <a:pt x="441" y="180"/>
                  </a:cubicBezTo>
                  <a:close/>
                </a:path>
              </a:pathLst>
            </a:custGeom>
            <a:solidFill>
              <a:sysClr val="window" lastClr="FFFFFF">
                <a:lumMod val="95000"/>
              </a:sys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7" name="íṡ1ídè"/>
            <p:cNvSpPr/>
            <p:nvPr/>
          </p:nvSpPr>
          <p:spPr bwMode="auto">
            <a:xfrm>
              <a:off x="2181084" y="4525089"/>
              <a:ext cx="121939" cy="119871"/>
            </a:xfrm>
            <a:custGeom>
              <a:avLst/>
              <a:gdLst/>
              <a:ahLst/>
              <a:cxnLst>
                <a:cxn ang="0">
                  <a:pos x="58" y="39"/>
                </a:cxn>
                <a:cxn ang="0">
                  <a:pos x="23" y="58"/>
                </a:cxn>
                <a:cxn ang="0">
                  <a:pos x="5" y="23"/>
                </a:cxn>
                <a:cxn ang="0">
                  <a:pos x="39" y="5"/>
                </a:cxn>
                <a:cxn ang="0">
                  <a:pos x="58" y="39"/>
                </a:cxn>
              </a:cxnLst>
              <a:rect l="0" t="0" r="r" b="b"/>
              <a:pathLst>
                <a:path w="62" h="62">
                  <a:moveTo>
                    <a:pt x="58" y="39"/>
                  </a:moveTo>
                  <a:cubicBezTo>
                    <a:pt x="53" y="54"/>
                    <a:pt x="38" y="62"/>
                    <a:pt x="23" y="58"/>
                  </a:cubicBezTo>
                  <a:cubicBezTo>
                    <a:pt x="8" y="53"/>
                    <a:pt x="0" y="38"/>
                    <a:pt x="5" y="23"/>
                  </a:cubicBezTo>
                  <a:cubicBezTo>
                    <a:pt x="9" y="9"/>
                    <a:pt x="24" y="0"/>
                    <a:pt x="39" y="5"/>
                  </a:cubicBezTo>
                  <a:cubicBezTo>
                    <a:pt x="54" y="9"/>
                    <a:pt x="62" y="24"/>
                    <a:pt x="58" y="39"/>
                  </a:cubicBezTo>
                  <a:close/>
                </a:path>
              </a:pathLst>
            </a:custGeom>
            <a:solidFill>
              <a:sysClr val="windowText" lastClr="000000">
                <a:lumMod val="50000"/>
                <a:lumOff val="50000"/>
              </a:sys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8" name="íṣ1ïḋè"/>
            <p:cNvSpPr/>
            <p:nvPr/>
          </p:nvSpPr>
          <p:spPr bwMode="auto">
            <a:xfrm>
              <a:off x="5839231" y="5076908"/>
              <a:ext cx="595224" cy="1800141"/>
            </a:xfrm>
            <a:prstGeom prst="rect">
              <a:avLst/>
            </a:prstGeom>
            <a:solidFill>
              <a:sysClr val="window" lastClr="FFFFFF">
                <a:lumMod val="65000"/>
              </a:sysClr>
            </a:solidFill>
            <a:ln w="9525">
              <a:no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9" name="iṥlîde"/>
            <p:cNvSpPr/>
            <p:nvPr/>
          </p:nvSpPr>
          <p:spPr bwMode="auto">
            <a:xfrm>
              <a:off x="5839231" y="5076910"/>
              <a:ext cx="595224" cy="1080911"/>
            </a:xfrm>
            <a:prstGeom prst="rect">
              <a:avLst/>
            </a:prstGeom>
            <a:noFill/>
            <a:ln w="9525">
              <a:no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0" name="íŝḻiḓê"/>
            <p:cNvSpPr/>
            <p:nvPr/>
          </p:nvSpPr>
          <p:spPr bwMode="auto">
            <a:xfrm>
              <a:off x="6283585" y="5076910"/>
              <a:ext cx="150873" cy="1080911"/>
            </a:xfrm>
            <a:custGeom>
              <a:avLst/>
              <a:gdLst/>
              <a:ahLst/>
              <a:cxnLst>
                <a:cxn ang="0">
                  <a:pos x="73" y="0"/>
                </a:cxn>
                <a:cxn ang="0">
                  <a:pos x="0" y="0"/>
                </a:cxn>
                <a:cxn ang="0">
                  <a:pos x="73" y="0"/>
                </a:cxn>
                <a:cxn ang="0">
                  <a:pos x="73" y="523"/>
                </a:cxn>
                <a:cxn ang="0">
                  <a:pos x="73" y="523"/>
                </a:cxn>
                <a:cxn ang="0">
                  <a:pos x="73" y="0"/>
                </a:cxn>
              </a:cxnLst>
              <a:rect l="0" t="0" r="r" b="b"/>
              <a:pathLst>
                <a:path w="73" h="523">
                  <a:moveTo>
                    <a:pt x="73" y="0"/>
                  </a:moveTo>
                  <a:lnTo>
                    <a:pt x="0" y="0"/>
                  </a:lnTo>
                  <a:lnTo>
                    <a:pt x="73" y="0"/>
                  </a:lnTo>
                  <a:lnTo>
                    <a:pt x="73" y="523"/>
                  </a:lnTo>
                  <a:lnTo>
                    <a:pt x="73" y="523"/>
                  </a:lnTo>
                  <a:lnTo>
                    <a:pt x="73" y="0"/>
                  </a:lnTo>
                  <a:close/>
                </a:path>
              </a:pathLst>
            </a:custGeom>
            <a:solidFill>
              <a:srgbClr val="DBDBDB"/>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1" name="íşľidê"/>
            <p:cNvSpPr/>
            <p:nvPr/>
          </p:nvSpPr>
          <p:spPr bwMode="auto">
            <a:xfrm>
              <a:off x="6283585" y="5076910"/>
              <a:ext cx="150873" cy="1080911"/>
            </a:xfrm>
            <a:custGeom>
              <a:avLst/>
              <a:gdLst/>
              <a:ahLst/>
              <a:cxnLst>
                <a:cxn ang="0">
                  <a:pos x="73" y="0"/>
                </a:cxn>
                <a:cxn ang="0">
                  <a:pos x="0" y="0"/>
                </a:cxn>
                <a:cxn ang="0">
                  <a:pos x="73" y="0"/>
                </a:cxn>
                <a:cxn ang="0">
                  <a:pos x="73" y="523"/>
                </a:cxn>
                <a:cxn ang="0">
                  <a:pos x="73" y="523"/>
                </a:cxn>
                <a:cxn ang="0">
                  <a:pos x="73" y="0"/>
                </a:cxn>
              </a:cxnLst>
              <a:rect l="0" t="0" r="r" b="b"/>
              <a:pathLst>
                <a:path w="73" h="523">
                  <a:moveTo>
                    <a:pt x="73" y="0"/>
                  </a:moveTo>
                  <a:lnTo>
                    <a:pt x="0" y="0"/>
                  </a:lnTo>
                  <a:lnTo>
                    <a:pt x="73" y="0"/>
                  </a:lnTo>
                  <a:lnTo>
                    <a:pt x="73" y="523"/>
                  </a:lnTo>
                  <a:lnTo>
                    <a:pt x="73" y="523"/>
                  </a:lnTo>
                  <a:lnTo>
                    <a:pt x="73" y="0"/>
                  </a:lnTo>
                </a:path>
              </a:pathLst>
            </a:custGeom>
            <a:no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73" name="i$1íḍé"/>
            <p:cNvSpPr/>
            <p:nvPr/>
          </p:nvSpPr>
          <p:spPr bwMode="auto">
            <a:xfrm>
              <a:off x="6283585" y="5076911"/>
              <a:ext cx="150873" cy="1791874"/>
            </a:xfrm>
            <a:prstGeom prst="rect">
              <a:avLst/>
            </a:prstGeom>
            <a:solidFill>
              <a:sysClr val="windowText" lastClr="000000">
                <a:lumMod val="50000"/>
                <a:lumOff val="50000"/>
              </a:sysClr>
            </a:solidFill>
            <a:ln w="9525">
              <a:no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nvGrpSpPr>
            <p:cNvPr id="78" name="isḷîḑe"/>
            <p:cNvGrpSpPr/>
            <p:nvPr/>
          </p:nvGrpSpPr>
          <p:grpSpPr>
            <a:xfrm>
              <a:off x="5436217" y="3262304"/>
              <a:ext cx="1144979" cy="1783608"/>
              <a:chOff x="5238926" y="3262304"/>
              <a:chExt cx="1144979" cy="1783606"/>
            </a:xfrm>
          </p:grpSpPr>
          <p:sp>
            <p:nvSpPr>
              <p:cNvPr id="83" name="î$ḻíďe"/>
              <p:cNvSpPr/>
              <p:nvPr/>
            </p:nvSpPr>
            <p:spPr bwMode="auto">
              <a:xfrm>
                <a:off x="5238926" y="3262304"/>
                <a:ext cx="1144979" cy="1783606"/>
              </a:xfrm>
              <a:custGeom>
                <a:avLst/>
                <a:gdLst/>
                <a:ahLst/>
                <a:cxnLst>
                  <a:cxn ang="0">
                    <a:pos x="527" y="913"/>
                  </a:cxn>
                  <a:cxn ang="0">
                    <a:pos x="527" y="865"/>
                  </a:cxn>
                  <a:cxn ang="0">
                    <a:pos x="555" y="728"/>
                  </a:cxn>
                  <a:cxn ang="0">
                    <a:pos x="586" y="609"/>
                  </a:cxn>
                  <a:cxn ang="0">
                    <a:pos x="586" y="421"/>
                  </a:cxn>
                  <a:cxn ang="0">
                    <a:pos x="586" y="420"/>
                  </a:cxn>
                  <a:cxn ang="0">
                    <a:pos x="586" y="418"/>
                  </a:cxn>
                  <a:cxn ang="0">
                    <a:pos x="574" y="375"/>
                  </a:cxn>
                  <a:cxn ang="0">
                    <a:pos x="508" y="344"/>
                  </a:cxn>
                  <a:cxn ang="0">
                    <a:pos x="504" y="344"/>
                  </a:cxn>
                  <a:cxn ang="0">
                    <a:pos x="494" y="337"/>
                  </a:cxn>
                  <a:cxn ang="0">
                    <a:pos x="494" y="337"/>
                  </a:cxn>
                  <a:cxn ang="0">
                    <a:pos x="494" y="337"/>
                  </a:cxn>
                  <a:cxn ang="0">
                    <a:pos x="492" y="333"/>
                  </a:cxn>
                  <a:cxn ang="0">
                    <a:pos x="484" y="323"/>
                  </a:cxn>
                  <a:cxn ang="0">
                    <a:pos x="441" y="307"/>
                  </a:cxn>
                  <a:cxn ang="0">
                    <a:pos x="413" y="311"/>
                  </a:cxn>
                  <a:cxn ang="0">
                    <a:pos x="402" y="306"/>
                  </a:cxn>
                  <a:cxn ang="0">
                    <a:pos x="401" y="305"/>
                  </a:cxn>
                  <a:cxn ang="0">
                    <a:pos x="398" y="300"/>
                  </a:cxn>
                  <a:cxn ang="0">
                    <a:pos x="386" y="286"/>
                  </a:cxn>
                  <a:cxn ang="0">
                    <a:pos x="342" y="267"/>
                  </a:cxn>
                  <a:cxn ang="0">
                    <a:pos x="323" y="270"/>
                  </a:cxn>
                  <a:cxn ang="0">
                    <a:pos x="314" y="268"/>
                  </a:cxn>
                  <a:cxn ang="0">
                    <a:pos x="310" y="260"/>
                  </a:cxn>
                  <a:cxn ang="0">
                    <a:pos x="310" y="57"/>
                  </a:cxn>
                  <a:cxn ang="0">
                    <a:pos x="310" y="55"/>
                  </a:cxn>
                  <a:cxn ang="0">
                    <a:pos x="308" y="49"/>
                  </a:cxn>
                  <a:cxn ang="0">
                    <a:pos x="297" y="29"/>
                  </a:cxn>
                  <a:cxn ang="0">
                    <a:pos x="249" y="0"/>
                  </a:cxn>
                  <a:cxn ang="0">
                    <a:pos x="248" y="0"/>
                  </a:cxn>
                  <a:cxn ang="0">
                    <a:pos x="196" y="26"/>
                  </a:cxn>
                  <a:cxn ang="0">
                    <a:pos x="178" y="64"/>
                  </a:cxn>
                  <a:cxn ang="0">
                    <a:pos x="178" y="66"/>
                  </a:cxn>
                  <a:cxn ang="0">
                    <a:pos x="178" y="440"/>
                  </a:cxn>
                  <a:cxn ang="0">
                    <a:pos x="164" y="449"/>
                  </a:cxn>
                  <a:cxn ang="0">
                    <a:pos x="153" y="448"/>
                  </a:cxn>
                  <a:cxn ang="0">
                    <a:pos x="118" y="417"/>
                  </a:cxn>
                  <a:cxn ang="0">
                    <a:pos x="104" y="409"/>
                  </a:cxn>
                  <a:cxn ang="0">
                    <a:pos x="64" y="397"/>
                  </a:cxn>
                  <a:cxn ang="0">
                    <a:pos x="61" y="397"/>
                  </a:cxn>
                  <a:cxn ang="0">
                    <a:pos x="20" y="413"/>
                  </a:cxn>
                  <a:cxn ang="0">
                    <a:pos x="0" y="456"/>
                  </a:cxn>
                  <a:cxn ang="0">
                    <a:pos x="0" y="456"/>
                  </a:cxn>
                  <a:cxn ang="0">
                    <a:pos x="27" y="510"/>
                  </a:cxn>
                  <a:cxn ang="0">
                    <a:pos x="82" y="568"/>
                  </a:cxn>
                  <a:cxn ang="0">
                    <a:pos x="100" y="611"/>
                  </a:cxn>
                  <a:cxn ang="0">
                    <a:pos x="141" y="686"/>
                  </a:cxn>
                  <a:cxn ang="0">
                    <a:pos x="190" y="895"/>
                  </a:cxn>
                  <a:cxn ang="0">
                    <a:pos x="190" y="913"/>
                  </a:cxn>
                  <a:cxn ang="0">
                    <a:pos x="527" y="913"/>
                  </a:cxn>
                </a:cxnLst>
                <a:rect l="0" t="0" r="r" b="b"/>
                <a:pathLst>
                  <a:path w="586" h="913">
                    <a:moveTo>
                      <a:pt x="527" y="913"/>
                    </a:moveTo>
                    <a:cubicBezTo>
                      <a:pt x="527" y="865"/>
                      <a:pt x="527" y="865"/>
                      <a:pt x="527" y="865"/>
                    </a:cubicBezTo>
                    <a:cubicBezTo>
                      <a:pt x="527" y="862"/>
                      <a:pt x="528" y="794"/>
                      <a:pt x="555" y="728"/>
                    </a:cubicBezTo>
                    <a:cubicBezTo>
                      <a:pt x="582" y="662"/>
                      <a:pt x="586" y="624"/>
                      <a:pt x="586" y="609"/>
                    </a:cubicBezTo>
                    <a:cubicBezTo>
                      <a:pt x="586" y="421"/>
                      <a:pt x="586" y="421"/>
                      <a:pt x="586" y="421"/>
                    </a:cubicBezTo>
                    <a:cubicBezTo>
                      <a:pt x="586" y="420"/>
                      <a:pt x="586" y="420"/>
                      <a:pt x="586" y="420"/>
                    </a:cubicBezTo>
                    <a:cubicBezTo>
                      <a:pt x="586" y="420"/>
                      <a:pt x="586" y="420"/>
                      <a:pt x="586" y="418"/>
                    </a:cubicBezTo>
                    <a:cubicBezTo>
                      <a:pt x="586" y="411"/>
                      <a:pt x="584" y="392"/>
                      <a:pt x="574" y="375"/>
                    </a:cubicBezTo>
                    <a:cubicBezTo>
                      <a:pt x="564" y="359"/>
                      <a:pt x="547" y="344"/>
                      <a:pt x="508" y="344"/>
                    </a:cubicBezTo>
                    <a:cubicBezTo>
                      <a:pt x="506" y="344"/>
                      <a:pt x="505" y="344"/>
                      <a:pt x="504" y="344"/>
                    </a:cubicBezTo>
                    <a:cubicBezTo>
                      <a:pt x="500" y="344"/>
                      <a:pt x="496" y="341"/>
                      <a:pt x="494" y="337"/>
                    </a:cubicBezTo>
                    <a:cubicBezTo>
                      <a:pt x="494" y="337"/>
                      <a:pt x="494" y="337"/>
                      <a:pt x="494" y="337"/>
                    </a:cubicBezTo>
                    <a:cubicBezTo>
                      <a:pt x="494" y="337"/>
                      <a:pt x="494" y="337"/>
                      <a:pt x="494" y="337"/>
                    </a:cubicBezTo>
                    <a:cubicBezTo>
                      <a:pt x="494" y="336"/>
                      <a:pt x="493" y="335"/>
                      <a:pt x="492" y="333"/>
                    </a:cubicBezTo>
                    <a:cubicBezTo>
                      <a:pt x="490" y="331"/>
                      <a:pt x="488" y="327"/>
                      <a:pt x="484" y="323"/>
                    </a:cubicBezTo>
                    <a:cubicBezTo>
                      <a:pt x="476" y="315"/>
                      <a:pt x="463" y="307"/>
                      <a:pt x="441" y="307"/>
                    </a:cubicBezTo>
                    <a:cubicBezTo>
                      <a:pt x="433" y="307"/>
                      <a:pt x="424" y="308"/>
                      <a:pt x="413" y="311"/>
                    </a:cubicBezTo>
                    <a:cubicBezTo>
                      <a:pt x="409" y="312"/>
                      <a:pt x="404" y="310"/>
                      <a:pt x="402" y="306"/>
                    </a:cubicBezTo>
                    <a:cubicBezTo>
                      <a:pt x="402" y="306"/>
                      <a:pt x="402" y="306"/>
                      <a:pt x="401" y="305"/>
                    </a:cubicBezTo>
                    <a:cubicBezTo>
                      <a:pt x="401" y="304"/>
                      <a:pt x="400" y="302"/>
                      <a:pt x="398" y="300"/>
                    </a:cubicBezTo>
                    <a:cubicBezTo>
                      <a:pt x="396" y="297"/>
                      <a:pt x="391" y="291"/>
                      <a:pt x="386" y="286"/>
                    </a:cubicBezTo>
                    <a:cubicBezTo>
                      <a:pt x="375" y="276"/>
                      <a:pt x="360" y="267"/>
                      <a:pt x="342" y="267"/>
                    </a:cubicBezTo>
                    <a:cubicBezTo>
                      <a:pt x="336" y="267"/>
                      <a:pt x="330" y="268"/>
                      <a:pt x="323" y="270"/>
                    </a:cubicBezTo>
                    <a:cubicBezTo>
                      <a:pt x="320" y="271"/>
                      <a:pt x="317" y="270"/>
                      <a:pt x="314" y="268"/>
                    </a:cubicBezTo>
                    <a:cubicBezTo>
                      <a:pt x="312" y="266"/>
                      <a:pt x="310" y="263"/>
                      <a:pt x="310" y="260"/>
                    </a:cubicBezTo>
                    <a:cubicBezTo>
                      <a:pt x="310" y="57"/>
                      <a:pt x="310" y="57"/>
                      <a:pt x="310" y="57"/>
                    </a:cubicBezTo>
                    <a:cubicBezTo>
                      <a:pt x="310" y="56"/>
                      <a:pt x="310" y="56"/>
                      <a:pt x="310" y="55"/>
                    </a:cubicBezTo>
                    <a:cubicBezTo>
                      <a:pt x="309" y="54"/>
                      <a:pt x="309" y="52"/>
                      <a:pt x="308" y="49"/>
                    </a:cubicBezTo>
                    <a:cubicBezTo>
                      <a:pt x="305" y="43"/>
                      <a:pt x="302" y="36"/>
                      <a:pt x="297" y="29"/>
                    </a:cubicBezTo>
                    <a:cubicBezTo>
                      <a:pt x="286" y="15"/>
                      <a:pt x="279" y="1"/>
                      <a:pt x="249" y="0"/>
                    </a:cubicBezTo>
                    <a:cubicBezTo>
                      <a:pt x="249" y="0"/>
                      <a:pt x="248" y="0"/>
                      <a:pt x="248" y="0"/>
                    </a:cubicBezTo>
                    <a:cubicBezTo>
                      <a:pt x="223" y="0"/>
                      <a:pt x="207" y="12"/>
                      <a:pt x="196" y="26"/>
                    </a:cubicBezTo>
                    <a:cubicBezTo>
                      <a:pt x="185" y="41"/>
                      <a:pt x="180" y="58"/>
                      <a:pt x="178" y="64"/>
                    </a:cubicBezTo>
                    <a:cubicBezTo>
                      <a:pt x="178" y="65"/>
                      <a:pt x="178" y="65"/>
                      <a:pt x="178" y="66"/>
                    </a:cubicBezTo>
                    <a:cubicBezTo>
                      <a:pt x="178" y="440"/>
                      <a:pt x="178" y="440"/>
                      <a:pt x="178" y="440"/>
                    </a:cubicBezTo>
                    <a:cubicBezTo>
                      <a:pt x="178" y="444"/>
                      <a:pt x="167" y="447"/>
                      <a:pt x="164" y="449"/>
                    </a:cubicBezTo>
                    <a:cubicBezTo>
                      <a:pt x="160" y="450"/>
                      <a:pt x="156" y="450"/>
                      <a:pt x="153" y="448"/>
                    </a:cubicBezTo>
                    <a:cubicBezTo>
                      <a:pt x="153" y="448"/>
                      <a:pt x="122" y="420"/>
                      <a:pt x="118" y="417"/>
                    </a:cubicBezTo>
                    <a:cubicBezTo>
                      <a:pt x="115" y="415"/>
                      <a:pt x="110" y="412"/>
                      <a:pt x="104" y="409"/>
                    </a:cubicBezTo>
                    <a:cubicBezTo>
                      <a:pt x="92" y="403"/>
                      <a:pt x="77" y="397"/>
                      <a:pt x="64" y="397"/>
                    </a:cubicBezTo>
                    <a:cubicBezTo>
                      <a:pt x="63" y="397"/>
                      <a:pt x="62" y="397"/>
                      <a:pt x="61" y="397"/>
                    </a:cubicBezTo>
                    <a:cubicBezTo>
                      <a:pt x="46" y="399"/>
                      <a:pt x="31" y="404"/>
                      <a:pt x="20" y="413"/>
                    </a:cubicBezTo>
                    <a:cubicBezTo>
                      <a:pt x="9" y="423"/>
                      <a:pt x="1" y="436"/>
                      <a:pt x="0" y="456"/>
                    </a:cubicBezTo>
                    <a:cubicBezTo>
                      <a:pt x="0" y="456"/>
                      <a:pt x="0" y="456"/>
                      <a:pt x="0" y="456"/>
                    </a:cubicBezTo>
                    <a:cubicBezTo>
                      <a:pt x="0" y="461"/>
                      <a:pt x="2" y="495"/>
                      <a:pt x="27" y="510"/>
                    </a:cubicBezTo>
                    <a:cubicBezTo>
                      <a:pt x="38" y="517"/>
                      <a:pt x="75" y="555"/>
                      <a:pt x="82" y="568"/>
                    </a:cubicBezTo>
                    <a:cubicBezTo>
                      <a:pt x="88" y="581"/>
                      <a:pt x="94" y="596"/>
                      <a:pt x="100" y="611"/>
                    </a:cubicBezTo>
                    <a:cubicBezTo>
                      <a:pt x="112" y="641"/>
                      <a:pt x="125" y="672"/>
                      <a:pt x="141" y="686"/>
                    </a:cubicBezTo>
                    <a:cubicBezTo>
                      <a:pt x="179" y="720"/>
                      <a:pt x="190" y="823"/>
                      <a:pt x="190" y="895"/>
                    </a:cubicBezTo>
                    <a:cubicBezTo>
                      <a:pt x="190" y="901"/>
                      <a:pt x="190" y="907"/>
                      <a:pt x="190" y="913"/>
                    </a:cubicBezTo>
                    <a:cubicBezTo>
                      <a:pt x="527" y="913"/>
                      <a:pt x="527" y="913"/>
                      <a:pt x="527" y="913"/>
                    </a:cubicBezTo>
                  </a:path>
                </a:pathLst>
              </a:custGeom>
              <a:solidFill>
                <a:srgbClr val="4F81BD">
                  <a:lumMod val="20000"/>
                  <a:lumOff val="80000"/>
                </a:srgb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nvGrpSpPr>
              <p:cNvPr id="84" name="íšḷíḓe"/>
              <p:cNvGrpSpPr/>
              <p:nvPr/>
            </p:nvGrpSpPr>
            <p:grpSpPr>
              <a:xfrm>
                <a:off x="5238926" y="3311906"/>
                <a:ext cx="551822" cy="915570"/>
                <a:chOff x="5238926" y="3311906"/>
                <a:chExt cx="551822" cy="915570"/>
              </a:xfrm>
            </p:grpSpPr>
            <p:sp>
              <p:nvSpPr>
                <p:cNvPr id="93" name="isḻïḍè"/>
                <p:cNvSpPr/>
                <p:nvPr/>
              </p:nvSpPr>
              <p:spPr bwMode="auto">
                <a:xfrm>
                  <a:off x="5648142" y="3311906"/>
                  <a:ext cx="142606" cy="84737"/>
                </a:xfrm>
                <a:custGeom>
                  <a:avLst/>
                  <a:gdLst/>
                  <a:ahLst/>
                  <a:cxnLst>
                    <a:cxn ang="0">
                      <a:pos x="73" y="22"/>
                    </a:cxn>
                    <a:cxn ang="0">
                      <a:pos x="51" y="44"/>
                    </a:cxn>
                    <a:cxn ang="0">
                      <a:pos x="22" y="44"/>
                    </a:cxn>
                    <a:cxn ang="0">
                      <a:pos x="0" y="22"/>
                    </a:cxn>
                    <a:cxn ang="0">
                      <a:pos x="22" y="0"/>
                    </a:cxn>
                    <a:cxn ang="0">
                      <a:pos x="51" y="0"/>
                    </a:cxn>
                    <a:cxn ang="0">
                      <a:pos x="73" y="22"/>
                    </a:cxn>
                  </a:cxnLst>
                  <a:rect l="0" t="0" r="r" b="b"/>
                  <a:pathLst>
                    <a:path w="73" h="44">
                      <a:moveTo>
                        <a:pt x="73" y="22"/>
                      </a:moveTo>
                      <a:cubicBezTo>
                        <a:pt x="73" y="34"/>
                        <a:pt x="63" y="44"/>
                        <a:pt x="51" y="44"/>
                      </a:cubicBezTo>
                      <a:cubicBezTo>
                        <a:pt x="22" y="44"/>
                        <a:pt x="22" y="44"/>
                        <a:pt x="22" y="44"/>
                      </a:cubicBezTo>
                      <a:cubicBezTo>
                        <a:pt x="10" y="44"/>
                        <a:pt x="0" y="34"/>
                        <a:pt x="0" y="22"/>
                      </a:cubicBezTo>
                      <a:cubicBezTo>
                        <a:pt x="0" y="10"/>
                        <a:pt x="10" y="0"/>
                        <a:pt x="22" y="0"/>
                      </a:cubicBezTo>
                      <a:cubicBezTo>
                        <a:pt x="51" y="0"/>
                        <a:pt x="51" y="0"/>
                        <a:pt x="51" y="0"/>
                      </a:cubicBezTo>
                      <a:cubicBezTo>
                        <a:pt x="63" y="0"/>
                        <a:pt x="73" y="10"/>
                        <a:pt x="73" y="22"/>
                      </a:cubicBezTo>
                      <a:close/>
                    </a:path>
                  </a:pathLst>
                </a:custGeom>
                <a:solidFill>
                  <a:srgbClr val="4F81BD">
                    <a:lumMod val="40000"/>
                    <a:lumOff val="60000"/>
                  </a:srgb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4" name="íṡlidê"/>
                <p:cNvSpPr/>
                <p:nvPr/>
              </p:nvSpPr>
              <p:spPr bwMode="auto">
                <a:xfrm>
                  <a:off x="5238926" y="4103471"/>
                  <a:ext cx="126072" cy="124005"/>
                </a:xfrm>
                <a:custGeom>
                  <a:avLst/>
                  <a:gdLst/>
                  <a:ahLst/>
                  <a:cxnLst>
                    <a:cxn ang="0">
                      <a:pos x="58" y="15"/>
                    </a:cxn>
                    <a:cxn ang="0">
                      <a:pos x="28" y="6"/>
                    </a:cxn>
                    <a:cxn ang="0">
                      <a:pos x="1" y="21"/>
                    </a:cxn>
                    <a:cxn ang="0">
                      <a:pos x="0" y="26"/>
                    </a:cxn>
                    <a:cxn ang="0">
                      <a:pos x="0" y="26"/>
                    </a:cxn>
                    <a:cxn ang="0">
                      <a:pos x="12" y="64"/>
                    </a:cxn>
                    <a:cxn ang="0">
                      <a:pos x="17" y="62"/>
                    </a:cxn>
                    <a:cxn ang="0">
                      <a:pos x="49" y="44"/>
                    </a:cxn>
                    <a:cxn ang="0">
                      <a:pos x="58" y="15"/>
                    </a:cxn>
                  </a:cxnLst>
                  <a:rect l="0" t="0" r="r" b="b"/>
                  <a:pathLst>
                    <a:path w="64" h="64">
                      <a:moveTo>
                        <a:pt x="58" y="15"/>
                      </a:moveTo>
                      <a:cubicBezTo>
                        <a:pt x="52" y="4"/>
                        <a:pt x="39" y="0"/>
                        <a:pt x="28" y="6"/>
                      </a:cubicBezTo>
                      <a:cubicBezTo>
                        <a:pt x="1" y="21"/>
                        <a:pt x="1" y="21"/>
                        <a:pt x="1" y="21"/>
                      </a:cubicBezTo>
                      <a:cubicBezTo>
                        <a:pt x="1" y="23"/>
                        <a:pt x="0" y="24"/>
                        <a:pt x="0" y="26"/>
                      </a:cubicBezTo>
                      <a:cubicBezTo>
                        <a:pt x="0" y="26"/>
                        <a:pt x="0" y="26"/>
                        <a:pt x="0" y="26"/>
                      </a:cubicBezTo>
                      <a:cubicBezTo>
                        <a:pt x="0" y="30"/>
                        <a:pt x="1" y="48"/>
                        <a:pt x="12" y="64"/>
                      </a:cubicBezTo>
                      <a:cubicBezTo>
                        <a:pt x="13" y="64"/>
                        <a:pt x="15" y="63"/>
                        <a:pt x="17" y="62"/>
                      </a:cubicBezTo>
                      <a:cubicBezTo>
                        <a:pt x="49" y="44"/>
                        <a:pt x="49" y="44"/>
                        <a:pt x="49" y="44"/>
                      </a:cubicBezTo>
                      <a:cubicBezTo>
                        <a:pt x="60" y="38"/>
                        <a:pt x="64" y="25"/>
                        <a:pt x="58" y="15"/>
                      </a:cubicBezTo>
                      <a:close/>
                    </a:path>
                  </a:pathLst>
                </a:custGeom>
                <a:solidFill>
                  <a:srgbClr val="4F81BD">
                    <a:lumMod val="40000"/>
                    <a:lumOff val="60000"/>
                  </a:srgb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nvGrpSpPr>
              <p:cNvPr id="85" name="ïŝḷiḋé"/>
              <p:cNvGrpSpPr/>
              <p:nvPr/>
            </p:nvGrpSpPr>
            <p:grpSpPr>
              <a:xfrm>
                <a:off x="5524137" y="3752123"/>
                <a:ext cx="859768" cy="1293786"/>
                <a:chOff x="5524137" y="3752123"/>
                <a:chExt cx="859768" cy="1293786"/>
              </a:xfrm>
            </p:grpSpPr>
            <p:sp>
              <p:nvSpPr>
                <p:cNvPr id="86" name="i$ļide"/>
                <p:cNvSpPr/>
                <p:nvPr/>
              </p:nvSpPr>
              <p:spPr bwMode="auto">
                <a:xfrm>
                  <a:off x="6094560" y="3938131"/>
                  <a:ext cx="289345" cy="1107778"/>
                </a:xfrm>
                <a:custGeom>
                  <a:avLst/>
                  <a:gdLst/>
                  <a:ahLst/>
                  <a:cxnLst>
                    <a:cxn ang="0">
                      <a:pos x="94" y="0"/>
                    </a:cxn>
                    <a:cxn ang="0">
                      <a:pos x="109" y="100"/>
                    </a:cxn>
                    <a:cxn ang="0">
                      <a:pos x="109" y="233"/>
                    </a:cxn>
                    <a:cxn ang="0">
                      <a:pos x="67" y="397"/>
                    </a:cxn>
                    <a:cxn ang="0">
                      <a:pos x="1" y="567"/>
                    </a:cxn>
                    <a:cxn ang="0">
                      <a:pos x="89" y="567"/>
                    </a:cxn>
                    <a:cxn ang="0">
                      <a:pos x="89" y="519"/>
                    </a:cxn>
                    <a:cxn ang="0">
                      <a:pos x="89" y="519"/>
                    </a:cxn>
                    <a:cxn ang="0">
                      <a:pos x="117" y="382"/>
                    </a:cxn>
                    <a:cxn ang="0">
                      <a:pos x="148" y="263"/>
                    </a:cxn>
                    <a:cxn ang="0">
                      <a:pos x="148" y="75"/>
                    </a:cxn>
                    <a:cxn ang="0">
                      <a:pos x="148" y="74"/>
                    </a:cxn>
                    <a:cxn ang="0">
                      <a:pos x="148" y="74"/>
                    </a:cxn>
                    <a:cxn ang="0">
                      <a:pos x="148" y="72"/>
                    </a:cxn>
                    <a:cxn ang="0">
                      <a:pos x="148" y="72"/>
                    </a:cxn>
                    <a:cxn ang="0">
                      <a:pos x="136" y="29"/>
                    </a:cxn>
                    <a:cxn ang="0">
                      <a:pos x="136" y="29"/>
                    </a:cxn>
                    <a:cxn ang="0">
                      <a:pos x="94" y="0"/>
                    </a:cxn>
                  </a:cxnLst>
                  <a:rect l="0" t="0" r="r" b="b"/>
                  <a:pathLst>
                    <a:path w="148" h="567">
                      <a:moveTo>
                        <a:pt x="94" y="0"/>
                      </a:moveTo>
                      <a:cubicBezTo>
                        <a:pt x="103" y="23"/>
                        <a:pt x="110" y="55"/>
                        <a:pt x="109" y="100"/>
                      </a:cubicBezTo>
                      <a:cubicBezTo>
                        <a:pt x="109" y="233"/>
                        <a:pt x="109" y="233"/>
                        <a:pt x="109" y="233"/>
                      </a:cubicBezTo>
                      <a:cubicBezTo>
                        <a:pt x="109" y="233"/>
                        <a:pt x="99" y="313"/>
                        <a:pt x="67" y="397"/>
                      </a:cubicBezTo>
                      <a:cubicBezTo>
                        <a:pt x="49" y="442"/>
                        <a:pt x="0" y="536"/>
                        <a:pt x="1" y="567"/>
                      </a:cubicBezTo>
                      <a:cubicBezTo>
                        <a:pt x="89" y="567"/>
                        <a:pt x="89" y="567"/>
                        <a:pt x="89" y="567"/>
                      </a:cubicBezTo>
                      <a:cubicBezTo>
                        <a:pt x="89" y="519"/>
                        <a:pt x="89" y="519"/>
                        <a:pt x="89" y="519"/>
                      </a:cubicBezTo>
                      <a:cubicBezTo>
                        <a:pt x="89" y="519"/>
                        <a:pt x="89" y="519"/>
                        <a:pt x="89" y="519"/>
                      </a:cubicBezTo>
                      <a:cubicBezTo>
                        <a:pt x="89" y="516"/>
                        <a:pt x="90" y="448"/>
                        <a:pt x="117" y="382"/>
                      </a:cubicBezTo>
                      <a:cubicBezTo>
                        <a:pt x="144" y="316"/>
                        <a:pt x="148" y="278"/>
                        <a:pt x="148" y="263"/>
                      </a:cubicBezTo>
                      <a:cubicBezTo>
                        <a:pt x="148" y="75"/>
                        <a:pt x="148" y="75"/>
                        <a:pt x="148" y="75"/>
                      </a:cubicBezTo>
                      <a:cubicBezTo>
                        <a:pt x="148" y="74"/>
                        <a:pt x="148" y="74"/>
                        <a:pt x="148" y="74"/>
                      </a:cubicBezTo>
                      <a:cubicBezTo>
                        <a:pt x="148" y="74"/>
                        <a:pt x="148" y="74"/>
                        <a:pt x="148" y="74"/>
                      </a:cubicBezTo>
                      <a:cubicBezTo>
                        <a:pt x="148" y="74"/>
                        <a:pt x="148" y="73"/>
                        <a:pt x="148" y="72"/>
                      </a:cubicBezTo>
                      <a:cubicBezTo>
                        <a:pt x="148" y="72"/>
                        <a:pt x="148" y="72"/>
                        <a:pt x="148" y="72"/>
                      </a:cubicBezTo>
                      <a:cubicBezTo>
                        <a:pt x="148" y="65"/>
                        <a:pt x="146" y="46"/>
                        <a:pt x="136" y="29"/>
                      </a:cubicBezTo>
                      <a:cubicBezTo>
                        <a:pt x="136" y="29"/>
                        <a:pt x="136" y="29"/>
                        <a:pt x="136" y="29"/>
                      </a:cubicBezTo>
                      <a:cubicBezTo>
                        <a:pt x="129" y="17"/>
                        <a:pt x="117" y="5"/>
                        <a:pt x="94" y="0"/>
                      </a:cubicBezTo>
                    </a:path>
                  </a:pathLst>
                </a:custGeom>
                <a:solidFill>
                  <a:srgbClr val="4F81BD">
                    <a:lumMod val="40000"/>
                    <a:lumOff val="60000"/>
                  </a:srgb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7" name="ïṩļíďê"/>
                <p:cNvSpPr/>
                <p:nvPr/>
              </p:nvSpPr>
              <p:spPr bwMode="auto">
                <a:xfrm>
                  <a:off x="6013956" y="3847194"/>
                  <a:ext cx="35135" cy="24801"/>
                </a:xfrm>
                <a:custGeom>
                  <a:avLst/>
                  <a:gdLst/>
                  <a:ahLst/>
                  <a:cxnLst>
                    <a:cxn ang="0">
                      <a:pos x="0" y="0"/>
                    </a:cxn>
                    <a:cxn ang="0">
                      <a:pos x="1" y="1"/>
                    </a:cxn>
                    <a:cxn ang="0">
                      <a:pos x="4" y="6"/>
                    </a:cxn>
                    <a:cxn ang="0">
                      <a:pos x="5" y="7"/>
                    </a:cxn>
                    <a:cxn ang="0">
                      <a:pos x="14" y="13"/>
                    </a:cxn>
                    <a:cxn ang="0">
                      <a:pos x="16" y="12"/>
                    </a:cxn>
                    <a:cxn ang="0">
                      <a:pos x="18" y="12"/>
                    </a:cxn>
                    <a:cxn ang="0">
                      <a:pos x="16" y="12"/>
                    </a:cxn>
                    <a:cxn ang="0">
                      <a:pos x="14" y="13"/>
                    </a:cxn>
                    <a:cxn ang="0">
                      <a:pos x="5" y="7"/>
                    </a:cxn>
                    <a:cxn ang="0">
                      <a:pos x="4" y="6"/>
                    </a:cxn>
                    <a:cxn ang="0">
                      <a:pos x="1" y="1"/>
                    </a:cxn>
                    <a:cxn ang="0">
                      <a:pos x="0" y="0"/>
                    </a:cxn>
                  </a:cxnLst>
                  <a:rect l="0" t="0" r="r" b="b"/>
                  <a:pathLst>
                    <a:path w="18" h="13">
                      <a:moveTo>
                        <a:pt x="0" y="0"/>
                      </a:moveTo>
                      <a:cubicBezTo>
                        <a:pt x="1" y="0"/>
                        <a:pt x="1" y="1"/>
                        <a:pt x="1" y="1"/>
                      </a:cubicBezTo>
                      <a:cubicBezTo>
                        <a:pt x="3" y="3"/>
                        <a:pt x="4" y="5"/>
                        <a:pt x="4" y="6"/>
                      </a:cubicBezTo>
                      <a:cubicBezTo>
                        <a:pt x="5" y="7"/>
                        <a:pt x="5" y="7"/>
                        <a:pt x="5" y="7"/>
                      </a:cubicBezTo>
                      <a:cubicBezTo>
                        <a:pt x="7" y="11"/>
                        <a:pt x="10" y="13"/>
                        <a:pt x="14" y="13"/>
                      </a:cubicBezTo>
                      <a:cubicBezTo>
                        <a:pt x="15" y="13"/>
                        <a:pt x="16" y="12"/>
                        <a:pt x="16" y="12"/>
                      </a:cubicBezTo>
                      <a:cubicBezTo>
                        <a:pt x="17" y="12"/>
                        <a:pt x="18" y="12"/>
                        <a:pt x="18" y="12"/>
                      </a:cubicBezTo>
                      <a:cubicBezTo>
                        <a:pt x="18" y="12"/>
                        <a:pt x="17" y="12"/>
                        <a:pt x="16" y="12"/>
                      </a:cubicBezTo>
                      <a:cubicBezTo>
                        <a:pt x="16" y="12"/>
                        <a:pt x="15" y="13"/>
                        <a:pt x="14" y="13"/>
                      </a:cubicBezTo>
                      <a:cubicBezTo>
                        <a:pt x="10" y="13"/>
                        <a:pt x="7" y="11"/>
                        <a:pt x="5" y="7"/>
                      </a:cubicBezTo>
                      <a:cubicBezTo>
                        <a:pt x="5" y="7"/>
                        <a:pt x="5" y="7"/>
                        <a:pt x="4" y="6"/>
                      </a:cubicBezTo>
                      <a:cubicBezTo>
                        <a:pt x="4" y="5"/>
                        <a:pt x="3" y="3"/>
                        <a:pt x="1" y="1"/>
                      </a:cubicBezTo>
                      <a:cubicBezTo>
                        <a:pt x="1" y="1"/>
                        <a:pt x="1" y="0"/>
                        <a:pt x="0" y="0"/>
                      </a:cubicBezTo>
                    </a:path>
                  </a:pathLst>
                </a:custGeom>
                <a:solidFill>
                  <a:srgbClr val="4F81BD">
                    <a:lumMod val="40000"/>
                    <a:lumOff val="60000"/>
                  </a:srgb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8" name="iṥ1îďê"/>
                <p:cNvSpPr/>
                <p:nvPr/>
              </p:nvSpPr>
              <p:spPr bwMode="auto">
                <a:xfrm>
                  <a:off x="6011890" y="3843060"/>
                  <a:ext cx="57869" cy="314146"/>
                </a:xfrm>
                <a:custGeom>
                  <a:avLst/>
                  <a:gdLst/>
                  <a:ahLst/>
                  <a:cxnLst>
                    <a:cxn ang="0">
                      <a:pos x="0" y="0"/>
                    </a:cxn>
                    <a:cxn ang="0">
                      <a:pos x="0" y="161"/>
                    </a:cxn>
                    <a:cxn ang="0">
                      <a:pos x="29" y="12"/>
                    </a:cxn>
                    <a:cxn ang="0">
                      <a:pos x="19" y="14"/>
                    </a:cxn>
                    <a:cxn ang="0">
                      <a:pos x="17" y="14"/>
                    </a:cxn>
                    <a:cxn ang="0">
                      <a:pos x="15" y="15"/>
                    </a:cxn>
                    <a:cxn ang="0">
                      <a:pos x="6" y="9"/>
                    </a:cxn>
                    <a:cxn ang="0">
                      <a:pos x="5" y="8"/>
                    </a:cxn>
                    <a:cxn ang="0">
                      <a:pos x="2" y="3"/>
                    </a:cxn>
                    <a:cxn ang="0">
                      <a:pos x="1" y="2"/>
                    </a:cxn>
                    <a:cxn ang="0">
                      <a:pos x="0" y="0"/>
                    </a:cxn>
                  </a:cxnLst>
                  <a:rect l="0" t="0" r="r" b="b"/>
                  <a:pathLst>
                    <a:path w="29" h="161">
                      <a:moveTo>
                        <a:pt x="0" y="0"/>
                      </a:moveTo>
                      <a:cubicBezTo>
                        <a:pt x="0" y="161"/>
                        <a:pt x="0" y="161"/>
                        <a:pt x="0" y="161"/>
                      </a:cubicBezTo>
                      <a:cubicBezTo>
                        <a:pt x="29" y="12"/>
                        <a:pt x="29" y="12"/>
                        <a:pt x="29" y="12"/>
                      </a:cubicBezTo>
                      <a:cubicBezTo>
                        <a:pt x="26" y="12"/>
                        <a:pt x="23" y="13"/>
                        <a:pt x="19" y="14"/>
                      </a:cubicBezTo>
                      <a:cubicBezTo>
                        <a:pt x="19" y="14"/>
                        <a:pt x="18" y="14"/>
                        <a:pt x="17" y="14"/>
                      </a:cubicBezTo>
                      <a:cubicBezTo>
                        <a:pt x="17" y="14"/>
                        <a:pt x="16" y="15"/>
                        <a:pt x="15" y="15"/>
                      </a:cubicBezTo>
                      <a:cubicBezTo>
                        <a:pt x="11" y="15"/>
                        <a:pt x="8" y="13"/>
                        <a:pt x="6" y="9"/>
                      </a:cubicBezTo>
                      <a:cubicBezTo>
                        <a:pt x="6" y="9"/>
                        <a:pt x="6" y="9"/>
                        <a:pt x="5" y="8"/>
                      </a:cubicBezTo>
                      <a:cubicBezTo>
                        <a:pt x="5" y="7"/>
                        <a:pt x="4" y="5"/>
                        <a:pt x="2" y="3"/>
                      </a:cubicBezTo>
                      <a:cubicBezTo>
                        <a:pt x="2" y="3"/>
                        <a:pt x="2" y="2"/>
                        <a:pt x="1" y="2"/>
                      </a:cubicBezTo>
                      <a:cubicBezTo>
                        <a:pt x="1" y="1"/>
                        <a:pt x="0" y="1"/>
                        <a:pt x="0" y="0"/>
                      </a:cubicBezTo>
                    </a:path>
                  </a:pathLst>
                </a:custGeom>
                <a:solidFill>
                  <a:srgbClr val="4F81BD">
                    <a:lumMod val="40000"/>
                    <a:lumOff val="60000"/>
                  </a:srgb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9" name="íşḷïdé"/>
                <p:cNvSpPr/>
                <p:nvPr/>
              </p:nvSpPr>
              <p:spPr bwMode="auto">
                <a:xfrm>
                  <a:off x="5844483" y="3752123"/>
                  <a:ext cx="55803" cy="316213"/>
                </a:xfrm>
                <a:custGeom>
                  <a:avLst/>
                  <a:gdLst/>
                  <a:ahLst/>
                  <a:cxnLst>
                    <a:cxn ang="0">
                      <a:pos x="0" y="0"/>
                    </a:cxn>
                    <a:cxn ang="0">
                      <a:pos x="0" y="161"/>
                    </a:cxn>
                    <a:cxn ang="0">
                      <a:pos x="28" y="16"/>
                    </a:cxn>
                    <a:cxn ang="0">
                      <a:pos x="13" y="19"/>
                    </a:cxn>
                    <a:cxn ang="0">
                      <a:pos x="13" y="19"/>
                    </a:cxn>
                    <a:cxn ang="0">
                      <a:pos x="10" y="19"/>
                    </a:cxn>
                    <a:cxn ang="0">
                      <a:pos x="4" y="17"/>
                    </a:cxn>
                    <a:cxn ang="0">
                      <a:pos x="0" y="9"/>
                    </a:cxn>
                    <a:cxn ang="0">
                      <a:pos x="0" y="0"/>
                    </a:cxn>
                    <a:cxn ang="0">
                      <a:pos x="0" y="0"/>
                    </a:cxn>
                  </a:cxnLst>
                  <a:rect l="0" t="0" r="r" b="b"/>
                  <a:pathLst>
                    <a:path w="28" h="161">
                      <a:moveTo>
                        <a:pt x="0" y="0"/>
                      </a:moveTo>
                      <a:cubicBezTo>
                        <a:pt x="0" y="161"/>
                        <a:pt x="0" y="161"/>
                        <a:pt x="0" y="161"/>
                      </a:cubicBezTo>
                      <a:cubicBezTo>
                        <a:pt x="28" y="16"/>
                        <a:pt x="28" y="16"/>
                        <a:pt x="28" y="16"/>
                      </a:cubicBezTo>
                      <a:cubicBezTo>
                        <a:pt x="23" y="16"/>
                        <a:pt x="18" y="17"/>
                        <a:pt x="13" y="19"/>
                      </a:cubicBezTo>
                      <a:cubicBezTo>
                        <a:pt x="13" y="19"/>
                        <a:pt x="13" y="19"/>
                        <a:pt x="13" y="19"/>
                      </a:cubicBezTo>
                      <a:cubicBezTo>
                        <a:pt x="12" y="19"/>
                        <a:pt x="11" y="19"/>
                        <a:pt x="10" y="19"/>
                      </a:cubicBezTo>
                      <a:cubicBezTo>
                        <a:pt x="8" y="19"/>
                        <a:pt x="6" y="19"/>
                        <a:pt x="4" y="17"/>
                      </a:cubicBezTo>
                      <a:cubicBezTo>
                        <a:pt x="2" y="15"/>
                        <a:pt x="0" y="12"/>
                        <a:pt x="0" y="9"/>
                      </a:cubicBezTo>
                      <a:cubicBezTo>
                        <a:pt x="0" y="0"/>
                        <a:pt x="0" y="0"/>
                        <a:pt x="0" y="0"/>
                      </a:cubicBezTo>
                      <a:cubicBezTo>
                        <a:pt x="0" y="0"/>
                        <a:pt x="0" y="0"/>
                        <a:pt x="0" y="0"/>
                      </a:cubicBezTo>
                    </a:path>
                  </a:pathLst>
                </a:custGeom>
                <a:solidFill>
                  <a:srgbClr val="4F81BD">
                    <a:lumMod val="40000"/>
                    <a:lumOff val="60000"/>
                  </a:srgb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0" name="iṩļiḓé"/>
                <p:cNvSpPr/>
                <p:nvPr/>
              </p:nvSpPr>
              <p:spPr bwMode="auto">
                <a:xfrm>
                  <a:off x="6189631" y="3898863"/>
                  <a:ext cx="51669" cy="301745"/>
                </a:xfrm>
                <a:custGeom>
                  <a:avLst/>
                  <a:gdLst/>
                  <a:ahLst/>
                  <a:cxnLst>
                    <a:cxn ang="0">
                      <a:pos x="0" y="0"/>
                    </a:cxn>
                    <a:cxn ang="0">
                      <a:pos x="0" y="154"/>
                    </a:cxn>
                    <a:cxn ang="0">
                      <a:pos x="26" y="18"/>
                    </a:cxn>
                    <a:cxn ang="0">
                      <a:pos x="21" y="18"/>
                    </a:cxn>
                    <a:cxn ang="0">
                      <a:pos x="21" y="18"/>
                    </a:cxn>
                    <a:cxn ang="0">
                      <a:pos x="17" y="18"/>
                    </a:cxn>
                    <a:cxn ang="0">
                      <a:pos x="17" y="18"/>
                    </a:cxn>
                    <a:cxn ang="0">
                      <a:pos x="7" y="11"/>
                    </a:cxn>
                    <a:cxn ang="0">
                      <a:pos x="7" y="11"/>
                    </a:cxn>
                    <a:cxn ang="0">
                      <a:pos x="7" y="11"/>
                    </a:cxn>
                    <a:cxn ang="0">
                      <a:pos x="5" y="7"/>
                    </a:cxn>
                    <a:cxn ang="0">
                      <a:pos x="5" y="7"/>
                    </a:cxn>
                    <a:cxn ang="0">
                      <a:pos x="0" y="0"/>
                    </a:cxn>
                  </a:cxnLst>
                  <a:rect l="0" t="0" r="r" b="b"/>
                  <a:pathLst>
                    <a:path w="26" h="154">
                      <a:moveTo>
                        <a:pt x="0" y="0"/>
                      </a:moveTo>
                      <a:cubicBezTo>
                        <a:pt x="0" y="154"/>
                        <a:pt x="0" y="154"/>
                        <a:pt x="0" y="154"/>
                      </a:cubicBezTo>
                      <a:cubicBezTo>
                        <a:pt x="26" y="18"/>
                        <a:pt x="26" y="18"/>
                        <a:pt x="26" y="18"/>
                      </a:cubicBezTo>
                      <a:cubicBezTo>
                        <a:pt x="24" y="18"/>
                        <a:pt x="23" y="18"/>
                        <a:pt x="21" y="18"/>
                      </a:cubicBezTo>
                      <a:cubicBezTo>
                        <a:pt x="21" y="18"/>
                        <a:pt x="21" y="18"/>
                        <a:pt x="21" y="18"/>
                      </a:cubicBezTo>
                      <a:cubicBezTo>
                        <a:pt x="19" y="18"/>
                        <a:pt x="18" y="18"/>
                        <a:pt x="17" y="18"/>
                      </a:cubicBezTo>
                      <a:cubicBezTo>
                        <a:pt x="17" y="18"/>
                        <a:pt x="17" y="18"/>
                        <a:pt x="17" y="18"/>
                      </a:cubicBezTo>
                      <a:cubicBezTo>
                        <a:pt x="13" y="18"/>
                        <a:pt x="9" y="15"/>
                        <a:pt x="7" y="11"/>
                      </a:cubicBezTo>
                      <a:cubicBezTo>
                        <a:pt x="7" y="11"/>
                        <a:pt x="7" y="11"/>
                        <a:pt x="7" y="11"/>
                      </a:cubicBezTo>
                      <a:cubicBezTo>
                        <a:pt x="7" y="11"/>
                        <a:pt x="7" y="11"/>
                        <a:pt x="7" y="11"/>
                      </a:cubicBezTo>
                      <a:cubicBezTo>
                        <a:pt x="7" y="10"/>
                        <a:pt x="6" y="9"/>
                        <a:pt x="5" y="7"/>
                      </a:cubicBezTo>
                      <a:cubicBezTo>
                        <a:pt x="5" y="7"/>
                        <a:pt x="5" y="7"/>
                        <a:pt x="5" y="7"/>
                      </a:cubicBezTo>
                      <a:cubicBezTo>
                        <a:pt x="4" y="5"/>
                        <a:pt x="2" y="3"/>
                        <a:pt x="0" y="0"/>
                      </a:cubicBezTo>
                    </a:path>
                  </a:pathLst>
                </a:custGeom>
                <a:solidFill>
                  <a:srgbClr val="4F81BD">
                    <a:lumMod val="40000"/>
                    <a:lumOff val="60000"/>
                  </a:srgb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1" name="îS1iḍè"/>
                <p:cNvSpPr/>
                <p:nvPr/>
              </p:nvSpPr>
              <p:spPr bwMode="auto">
                <a:xfrm>
                  <a:off x="5524137" y="4611891"/>
                  <a:ext cx="55803" cy="117805"/>
                </a:xfrm>
                <a:custGeom>
                  <a:avLst/>
                  <a:gdLst/>
                  <a:ahLst/>
                  <a:cxnLst>
                    <a:cxn ang="0">
                      <a:pos x="0" y="0"/>
                    </a:cxn>
                    <a:cxn ang="0">
                      <a:pos x="28" y="60"/>
                    </a:cxn>
                    <a:cxn ang="0">
                      <a:pos x="28" y="60"/>
                    </a:cxn>
                    <a:cxn ang="0">
                      <a:pos x="0" y="0"/>
                    </a:cxn>
                    <a:cxn ang="0">
                      <a:pos x="0" y="0"/>
                    </a:cxn>
                  </a:cxnLst>
                  <a:rect l="0" t="0" r="r" b="b"/>
                  <a:pathLst>
                    <a:path w="28" h="60">
                      <a:moveTo>
                        <a:pt x="0" y="0"/>
                      </a:moveTo>
                      <a:cubicBezTo>
                        <a:pt x="12" y="14"/>
                        <a:pt x="21" y="35"/>
                        <a:pt x="28" y="60"/>
                      </a:cubicBezTo>
                      <a:cubicBezTo>
                        <a:pt x="28" y="60"/>
                        <a:pt x="28" y="60"/>
                        <a:pt x="28" y="60"/>
                      </a:cubicBezTo>
                      <a:cubicBezTo>
                        <a:pt x="22" y="35"/>
                        <a:pt x="12" y="14"/>
                        <a:pt x="0" y="0"/>
                      </a:cubicBezTo>
                      <a:cubicBezTo>
                        <a:pt x="0" y="0"/>
                        <a:pt x="0" y="0"/>
                        <a:pt x="0" y="0"/>
                      </a:cubicBezTo>
                    </a:path>
                  </a:pathLst>
                </a:custGeom>
                <a:solidFill>
                  <a:srgbClr val="4F81BD">
                    <a:lumMod val="40000"/>
                    <a:lumOff val="60000"/>
                  </a:srgb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2" name="iṣlîḑé"/>
                <p:cNvSpPr/>
                <p:nvPr/>
              </p:nvSpPr>
              <p:spPr bwMode="auto">
                <a:xfrm>
                  <a:off x="5524137" y="4611891"/>
                  <a:ext cx="248010" cy="117805"/>
                </a:xfrm>
                <a:custGeom>
                  <a:avLst/>
                  <a:gdLst/>
                  <a:ahLst/>
                  <a:cxnLst>
                    <a:cxn ang="0">
                      <a:pos x="0" y="0"/>
                    </a:cxn>
                    <a:cxn ang="0">
                      <a:pos x="28" y="60"/>
                    </a:cxn>
                    <a:cxn ang="0">
                      <a:pos x="94" y="9"/>
                    </a:cxn>
                    <a:cxn ang="0">
                      <a:pos x="75" y="9"/>
                    </a:cxn>
                    <a:cxn ang="0">
                      <a:pos x="62" y="10"/>
                    </a:cxn>
                    <a:cxn ang="0">
                      <a:pos x="0" y="0"/>
                    </a:cxn>
                  </a:cxnLst>
                  <a:rect l="0" t="0" r="r" b="b"/>
                  <a:pathLst>
                    <a:path w="127" h="60">
                      <a:moveTo>
                        <a:pt x="0" y="0"/>
                      </a:moveTo>
                      <a:cubicBezTo>
                        <a:pt x="12" y="14"/>
                        <a:pt x="22" y="35"/>
                        <a:pt x="28" y="60"/>
                      </a:cubicBezTo>
                      <a:cubicBezTo>
                        <a:pt x="63" y="20"/>
                        <a:pt x="127" y="9"/>
                        <a:pt x="94" y="9"/>
                      </a:cubicBezTo>
                      <a:cubicBezTo>
                        <a:pt x="90" y="9"/>
                        <a:pt x="83" y="9"/>
                        <a:pt x="75" y="9"/>
                      </a:cubicBezTo>
                      <a:cubicBezTo>
                        <a:pt x="70" y="10"/>
                        <a:pt x="66" y="10"/>
                        <a:pt x="62" y="10"/>
                      </a:cubicBezTo>
                      <a:cubicBezTo>
                        <a:pt x="36" y="10"/>
                        <a:pt x="16" y="6"/>
                        <a:pt x="0" y="0"/>
                      </a:cubicBezTo>
                    </a:path>
                  </a:pathLst>
                </a:custGeom>
                <a:solidFill>
                  <a:srgbClr val="4F81BD">
                    <a:lumMod val="40000"/>
                    <a:lumOff val="60000"/>
                  </a:srgb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sp>
          <p:nvSpPr>
            <p:cNvPr id="79" name="íṧlïḓê"/>
            <p:cNvSpPr/>
            <p:nvPr/>
          </p:nvSpPr>
          <p:spPr bwMode="auto">
            <a:xfrm>
              <a:off x="2677705" y="2563111"/>
              <a:ext cx="521453" cy="514453"/>
            </a:xfrm>
            <a:custGeom>
              <a:avLst/>
              <a:gdLst/>
              <a:ahLst/>
              <a:cxnLst>
                <a:cxn ang="0">
                  <a:pos x="0" y="0"/>
                </a:cxn>
                <a:cxn ang="0">
                  <a:pos x="0" y="147"/>
                </a:cxn>
                <a:cxn ang="0">
                  <a:pos x="98" y="147"/>
                </a:cxn>
                <a:cxn ang="0">
                  <a:pos x="149" y="96"/>
                </a:cxn>
                <a:cxn ang="0">
                  <a:pos x="149" y="0"/>
                </a:cxn>
                <a:cxn ang="0">
                  <a:pos x="0" y="0"/>
                </a:cxn>
                <a:cxn ang="0">
                  <a:pos x="136" y="90"/>
                </a:cxn>
                <a:cxn ang="0">
                  <a:pos x="134" y="92"/>
                </a:cxn>
                <a:cxn ang="0">
                  <a:pos x="95" y="92"/>
                </a:cxn>
                <a:cxn ang="0">
                  <a:pos x="95" y="131"/>
                </a:cxn>
                <a:cxn ang="0">
                  <a:pos x="92" y="134"/>
                </a:cxn>
                <a:cxn ang="0">
                  <a:pos x="13" y="134"/>
                </a:cxn>
                <a:cxn ang="0">
                  <a:pos x="13" y="14"/>
                </a:cxn>
                <a:cxn ang="0">
                  <a:pos x="136" y="14"/>
                </a:cxn>
                <a:cxn ang="0">
                  <a:pos x="136" y="90"/>
                </a:cxn>
                <a:cxn ang="0">
                  <a:pos x="117" y="26"/>
                </a:cxn>
                <a:cxn ang="0">
                  <a:pos x="29" y="26"/>
                </a:cxn>
                <a:cxn ang="0">
                  <a:pos x="29" y="35"/>
                </a:cxn>
                <a:cxn ang="0">
                  <a:pos x="117" y="35"/>
                </a:cxn>
                <a:cxn ang="0">
                  <a:pos x="117" y="26"/>
                </a:cxn>
                <a:cxn ang="0">
                  <a:pos x="117" y="41"/>
                </a:cxn>
                <a:cxn ang="0">
                  <a:pos x="29" y="41"/>
                </a:cxn>
                <a:cxn ang="0">
                  <a:pos x="29" y="52"/>
                </a:cxn>
                <a:cxn ang="0">
                  <a:pos x="117" y="52"/>
                </a:cxn>
                <a:cxn ang="0">
                  <a:pos x="117" y="41"/>
                </a:cxn>
                <a:cxn ang="0">
                  <a:pos x="78" y="72"/>
                </a:cxn>
                <a:cxn ang="0">
                  <a:pos x="29" y="72"/>
                </a:cxn>
                <a:cxn ang="0">
                  <a:pos x="29" y="83"/>
                </a:cxn>
                <a:cxn ang="0">
                  <a:pos x="78" y="83"/>
                </a:cxn>
                <a:cxn ang="0">
                  <a:pos x="78" y="72"/>
                </a:cxn>
                <a:cxn ang="0">
                  <a:pos x="117" y="57"/>
                </a:cxn>
                <a:cxn ang="0">
                  <a:pos x="29" y="57"/>
                </a:cxn>
                <a:cxn ang="0">
                  <a:pos x="29" y="67"/>
                </a:cxn>
                <a:cxn ang="0">
                  <a:pos x="117" y="67"/>
                </a:cxn>
                <a:cxn ang="0">
                  <a:pos x="117" y="57"/>
                </a:cxn>
              </a:cxnLst>
              <a:rect l="0" t="0" r="r" b="b"/>
              <a:pathLst>
                <a:path w="149" h="147">
                  <a:moveTo>
                    <a:pt x="0" y="0"/>
                  </a:moveTo>
                  <a:lnTo>
                    <a:pt x="0" y="147"/>
                  </a:lnTo>
                  <a:lnTo>
                    <a:pt x="98" y="147"/>
                  </a:lnTo>
                  <a:lnTo>
                    <a:pt x="149" y="96"/>
                  </a:lnTo>
                  <a:lnTo>
                    <a:pt x="149" y="0"/>
                  </a:lnTo>
                  <a:lnTo>
                    <a:pt x="0" y="0"/>
                  </a:lnTo>
                  <a:close/>
                  <a:moveTo>
                    <a:pt x="136" y="90"/>
                  </a:moveTo>
                  <a:lnTo>
                    <a:pt x="134" y="92"/>
                  </a:lnTo>
                  <a:lnTo>
                    <a:pt x="95" y="92"/>
                  </a:lnTo>
                  <a:lnTo>
                    <a:pt x="95" y="131"/>
                  </a:lnTo>
                  <a:lnTo>
                    <a:pt x="92" y="134"/>
                  </a:lnTo>
                  <a:lnTo>
                    <a:pt x="13" y="134"/>
                  </a:lnTo>
                  <a:lnTo>
                    <a:pt x="13" y="14"/>
                  </a:lnTo>
                  <a:lnTo>
                    <a:pt x="136" y="14"/>
                  </a:lnTo>
                  <a:lnTo>
                    <a:pt x="136" y="90"/>
                  </a:lnTo>
                  <a:close/>
                  <a:moveTo>
                    <a:pt x="117" y="26"/>
                  </a:moveTo>
                  <a:lnTo>
                    <a:pt x="29" y="26"/>
                  </a:lnTo>
                  <a:lnTo>
                    <a:pt x="29" y="35"/>
                  </a:lnTo>
                  <a:lnTo>
                    <a:pt x="117" y="35"/>
                  </a:lnTo>
                  <a:lnTo>
                    <a:pt x="117" y="26"/>
                  </a:lnTo>
                  <a:close/>
                  <a:moveTo>
                    <a:pt x="117" y="41"/>
                  </a:moveTo>
                  <a:lnTo>
                    <a:pt x="29" y="41"/>
                  </a:lnTo>
                  <a:lnTo>
                    <a:pt x="29" y="52"/>
                  </a:lnTo>
                  <a:lnTo>
                    <a:pt x="117" y="52"/>
                  </a:lnTo>
                  <a:lnTo>
                    <a:pt x="117" y="41"/>
                  </a:lnTo>
                  <a:close/>
                  <a:moveTo>
                    <a:pt x="78" y="72"/>
                  </a:moveTo>
                  <a:lnTo>
                    <a:pt x="29" y="72"/>
                  </a:lnTo>
                  <a:lnTo>
                    <a:pt x="29" y="83"/>
                  </a:lnTo>
                  <a:lnTo>
                    <a:pt x="78" y="83"/>
                  </a:lnTo>
                  <a:lnTo>
                    <a:pt x="78" y="72"/>
                  </a:lnTo>
                  <a:close/>
                  <a:moveTo>
                    <a:pt x="117" y="57"/>
                  </a:moveTo>
                  <a:lnTo>
                    <a:pt x="29" y="57"/>
                  </a:lnTo>
                  <a:lnTo>
                    <a:pt x="29" y="67"/>
                  </a:lnTo>
                  <a:lnTo>
                    <a:pt x="117" y="67"/>
                  </a:lnTo>
                  <a:lnTo>
                    <a:pt x="117" y="57"/>
                  </a:lnTo>
                  <a:close/>
                </a:path>
              </a:pathLst>
            </a:custGeom>
            <a:solidFill>
              <a:sysClr val="window" lastClr="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nvGrpSpPr>
            <p:cNvPr id="80" name="îṩļiḓè"/>
            <p:cNvGrpSpPr/>
            <p:nvPr/>
          </p:nvGrpSpPr>
          <p:grpSpPr>
            <a:xfrm>
              <a:off x="5715226" y="4996308"/>
              <a:ext cx="843235" cy="221143"/>
              <a:chOff x="5517936" y="4996307"/>
              <a:chExt cx="843234" cy="221143"/>
            </a:xfrm>
          </p:grpSpPr>
          <p:sp>
            <p:nvSpPr>
              <p:cNvPr id="81" name="iṧľíḓe"/>
              <p:cNvSpPr/>
              <p:nvPr/>
            </p:nvSpPr>
            <p:spPr bwMode="auto">
              <a:xfrm>
                <a:off x="5517936" y="4996307"/>
                <a:ext cx="843234" cy="221143"/>
              </a:xfrm>
              <a:custGeom>
                <a:avLst/>
                <a:gdLst/>
                <a:ahLst/>
                <a:cxnLst>
                  <a:cxn ang="0">
                    <a:pos x="431" y="57"/>
                  </a:cxn>
                  <a:cxn ang="0">
                    <a:pos x="385" y="114"/>
                  </a:cxn>
                  <a:cxn ang="0">
                    <a:pos x="46" y="114"/>
                  </a:cxn>
                  <a:cxn ang="0">
                    <a:pos x="0" y="57"/>
                  </a:cxn>
                  <a:cxn ang="0">
                    <a:pos x="46" y="0"/>
                  </a:cxn>
                  <a:cxn ang="0">
                    <a:pos x="385" y="0"/>
                  </a:cxn>
                  <a:cxn ang="0">
                    <a:pos x="431" y="57"/>
                  </a:cxn>
                </a:cxnLst>
                <a:rect l="0" t="0" r="r" b="b"/>
                <a:pathLst>
                  <a:path w="431" h="114">
                    <a:moveTo>
                      <a:pt x="431" y="57"/>
                    </a:moveTo>
                    <a:cubicBezTo>
                      <a:pt x="431" y="88"/>
                      <a:pt x="410" y="114"/>
                      <a:pt x="385" y="114"/>
                    </a:cubicBezTo>
                    <a:cubicBezTo>
                      <a:pt x="46" y="114"/>
                      <a:pt x="46" y="114"/>
                      <a:pt x="46" y="114"/>
                    </a:cubicBezTo>
                    <a:cubicBezTo>
                      <a:pt x="21" y="114"/>
                      <a:pt x="0" y="88"/>
                      <a:pt x="0" y="57"/>
                    </a:cubicBezTo>
                    <a:cubicBezTo>
                      <a:pt x="0" y="25"/>
                      <a:pt x="21" y="0"/>
                      <a:pt x="46" y="0"/>
                    </a:cubicBezTo>
                    <a:cubicBezTo>
                      <a:pt x="385" y="0"/>
                      <a:pt x="385" y="0"/>
                      <a:pt x="385" y="0"/>
                    </a:cubicBezTo>
                    <a:cubicBezTo>
                      <a:pt x="410" y="0"/>
                      <a:pt x="431" y="25"/>
                      <a:pt x="431" y="57"/>
                    </a:cubicBezTo>
                    <a:close/>
                  </a:path>
                </a:pathLst>
              </a:custGeom>
              <a:solidFill>
                <a:sysClr val="window" lastClr="FFFFFF">
                  <a:lumMod val="95000"/>
                </a:sys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2" name="íślïdé"/>
              <p:cNvSpPr/>
              <p:nvPr/>
            </p:nvSpPr>
            <p:spPr bwMode="auto">
              <a:xfrm>
                <a:off x="6168963" y="5031442"/>
                <a:ext cx="103337" cy="103337"/>
              </a:xfrm>
              <a:prstGeom prst="ellipse">
                <a:avLst/>
              </a:prstGeom>
              <a:solidFill>
                <a:sysClr val="windowText" lastClr="000000">
                  <a:lumMod val="50000"/>
                  <a:lumOff val="50000"/>
                </a:sys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grpSp>
        <p:nvGrpSpPr>
          <p:cNvPr id="104" name="i$liḍé"/>
          <p:cNvGrpSpPr/>
          <p:nvPr/>
        </p:nvGrpSpPr>
        <p:grpSpPr>
          <a:xfrm>
            <a:off x="7513880" y="1738901"/>
            <a:ext cx="321838" cy="293857"/>
            <a:chOff x="10426468" y="1982983"/>
            <a:chExt cx="530072" cy="529091"/>
          </a:xfrm>
        </p:grpSpPr>
        <p:sp>
          <p:nvSpPr>
            <p:cNvPr id="105" name="îṣḷïḓê"/>
            <p:cNvSpPr/>
            <p:nvPr/>
          </p:nvSpPr>
          <p:spPr>
            <a:xfrm>
              <a:off x="10426468" y="2031082"/>
              <a:ext cx="530072" cy="480992"/>
            </a:xfrm>
            <a:prstGeom prst="roundRect">
              <a:avLst/>
            </a:prstGeom>
            <a:solidFill>
              <a:srgbClr val="4F81D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06" name="ïş1ïḍè"/>
            <p:cNvSpPr/>
            <p:nvPr/>
          </p:nvSpPr>
          <p:spPr>
            <a:xfrm>
              <a:off x="10426468" y="1982983"/>
              <a:ext cx="530072" cy="480992"/>
            </a:xfrm>
            <a:prstGeom prst="roundRect">
              <a:avLst/>
            </a:prstGeom>
            <a:solidFill>
              <a:srgbClr val="084CA1"/>
            </a:solidFill>
            <a:ln w="25400" cap="flat" cmpd="sng" algn="ctr">
              <a:noFill/>
              <a:prstDash val="solid"/>
            </a:ln>
            <a:effectLst/>
          </p:spPr>
          <p:txBody>
            <a:bodyPr wrap="none"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01</a:t>
              </a:r>
            </a:p>
          </p:txBody>
        </p:sp>
      </p:grpSp>
      <p:grpSp>
        <p:nvGrpSpPr>
          <p:cNvPr id="107" name="iṥḷiďé"/>
          <p:cNvGrpSpPr/>
          <p:nvPr/>
        </p:nvGrpSpPr>
        <p:grpSpPr>
          <a:xfrm>
            <a:off x="7513880" y="3339736"/>
            <a:ext cx="321838" cy="293857"/>
            <a:chOff x="10426468" y="3386099"/>
            <a:chExt cx="530072" cy="529091"/>
          </a:xfrm>
        </p:grpSpPr>
        <p:sp>
          <p:nvSpPr>
            <p:cNvPr id="108" name="í$lïďe"/>
            <p:cNvSpPr/>
            <p:nvPr/>
          </p:nvSpPr>
          <p:spPr>
            <a:xfrm>
              <a:off x="10426468" y="3434198"/>
              <a:ext cx="530072" cy="480992"/>
            </a:xfrm>
            <a:prstGeom prst="roundRect">
              <a:avLst/>
            </a:prstGeom>
            <a:solidFill>
              <a:srgbClr val="4C91BB"/>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09" name="iśļîde"/>
            <p:cNvSpPr/>
            <p:nvPr/>
          </p:nvSpPr>
          <p:spPr>
            <a:xfrm>
              <a:off x="10426468" y="3386099"/>
              <a:ext cx="530072" cy="480992"/>
            </a:xfrm>
            <a:prstGeom prst="roundRect">
              <a:avLst/>
            </a:prstGeom>
            <a:solidFill>
              <a:schemeClr val="accent1">
                <a:lumMod val="60000"/>
                <a:lumOff val="40000"/>
              </a:schemeClr>
            </a:solidFill>
            <a:ln w="25400" cap="flat" cmpd="sng" algn="ctr">
              <a:noFill/>
              <a:prstDash val="solid"/>
            </a:ln>
            <a:effectLst/>
          </p:spPr>
          <p:txBody>
            <a:bodyPr wrap="none"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02</a:t>
              </a:r>
            </a:p>
          </p:txBody>
        </p:sp>
      </p:grpSp>
      <p:sp>
        <p:nvSpPr>
          <p:cNvPr id="110" name="íṡḻîḑe"/>
          <p:cNvSpPr/>
          <p:nvPr/>
        </p:nvSpPr>
        <p:spPr bwMode="auto">
          <a:xfrm rot="20688485">
            <a:off x="2548607" y="1529643"/>
            <a:ext cx="331925" cy="313551"/>
          </a:xfrm>
          <a:custGeom>
            <a:avLst/>
            <a:gdLst/>
            <a:ahLst/>
            <a:cxnLst>
              <a:cxn ang="0">
                <a:pos x="19" y="164"/>
              </a:cxn>
              <a:cxn ang="0">
                <a:pos x="97" y="19"/>
              </a:cxn>
              <a:cxn ang="0">
                <a:pos x="242" y="97"/>
              </a:cxn>
              <a:cxn ang="0">
                <a:pos x="164" y="242"/>
              </a:cxn>
              <a:cxn ang="0">
                <a:pos x="19" y="164"/>
              </a:cxn>
            </a:cxnLst>
            <a:rect l="0" t="0" r="r" b="b"/>
            <a:pathLst>
              <a:path w="260" h="261">
                <a:moveTo>
                  <a:pt x="19" y="164"/>
                </a:moveTo>
                <a:cubicBezTo>
                  <a:pt x="0" y="102"/>
                  <a:pt x="35" y="37"/>
                  <a:pt x="97" y="19"/>
                </a:cubicBezTo>
                <a:cubicBezTo>
                  <a:pt x="159" y="0"/>
                  <a:pt x="224" y="35"/>
                  <a:pt x="242" y="97"/>
                </a:cubicBezTo>
                <a:cubicBezTo>
                  <a:pt x="260" y="159"/>
                  <a:pt x="225" y="224"/>
                  <a:pt x="164" y="242"/>
                </a:cubicBezTo>
                <a:cubicBezTo>
                  <a:pt x="102" y="261"/>
                  <a:pt x="37" y="226"/>
                  <a:pt x="19" y="164"/>
                </a:cubicBezTo>
                <a:close/>
              </a:path>
            </a:pathLst>
          </a:custGeom>
          <a:solidFill>
            <a:srgbClr val="4C91BB"/>
          </a:solidFill>
          <a:ln w="9525">
            <a:solidFill>
              <a:srgbClr val="4C91BB"/>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11" name="íṣ1îḑé"/>
          <p:cNvSpPr/>
          <p:nvPr/>
        </p:nvSpPr>
        <p:spPr bwMode="auto">
          <a:xfrm rot="20688485">
            <a:off x="2569293" y="1552898"/>
            <a:ext cx="293992" cy="275314"/>
          </a:xfrm>
          <a:custGeom>
            <a:avLst/>
            <a:gdLst/>
            <a:ahLst/>
            <a:cxnLst>
              <a:cxn ang="0">
                <a:pos x="214" y="85"/>
              </a:cxn>
              <a:cxn ang="0">
                <a:pos x="145" y="213"/>
              </a:cxn>
              <a:cxn ang="0">
                <a:pos x="17" y="144"/>
              </a:cxn>
              <a:cxn ang="0">
                <a:pos x="86" y="16"/>
              </a:cxn>
              <a:cxn ang="0">
                <a:pos x="214" y="85"/>
              </a:cxn>
            </a:cxnLst>
            <a:rect l="0" t="0" r="r" b="b"/>
            <a:pathLst>
              <a:path w="230" h="229">
                <a:moveTo>
                  <a:pt x="214" y="85"/>
                </a:moveTo>
                <a:cubicBezTo>
                  <a:pt x="230" y="139"/>
                  <a:pt x="199" y="197"/>
                  <a:pt x="145" y="213"/>
                </a:cubicBezTo>
                <a:cubicBezTo>
                  <a:pt x="90" y="229"/>
                  <a:pt x="33" y="198"/>
                  <a:pt x="17" y="144"/>
                </a:cubicBezTo>
                <a:cubicBezTo>
                  <a:pt x="0" y="90"/>
                  <a:pt x="31" y="32"/>
                  <a:pt x="86" y="16"/>
                </a:cubicBezTo>
                <a:cubicBezTo>
                  <a:pt x="140" y="0"/>
                  <a:pt x="198" y="30"/>
                  <a:pt x="214" y="85"/>
                </a:cubicBezTo>
                <a:close/>
              </a:path>
            </a:pathLst>
          </a:custGeom>
          <a:solidFill>
            <a:sysClr val="window" lastClr="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12" name="íŝḷidê"/>
          <p:cNvSpPr txBox="1"/>
          <p:nvPr/>
        </p:nvSpPr>
        <p:spPr>
          <a:xfrm rot="20688536">
            <a:off x="2602311" y="1589946"/>
            <a:ext cx="211567" cy="217878"/>
          </a:xfrm>
          <a:prstGeom prst="rect">
            <a:avLst/>
          </a:prstGeom>
          <a:noFill/>
        </p:spPr>
        <p:txBody>
          <a:bodyPr wrap="none" lIns="90000" tIns="46800" rIns="90000" bIns="46800" anchor="ctr" anchorCtr="0">
            <a:noAutofit/>
          </a:bodyPr>
          <a:lstStyle/>
          <a:p>
            <a:pPr algn="ctr"/>
            <a:r>
              <a:rPr lang="en-US" sz="1800" b="1" dirty="0" smtClean="0">
                <a:solidFill>
                  <a:srgbClr val="084CA1"/>
                </a:solidFill>
                <a:latin typeface="微软雅黑" pitchFamily="34" charset="-122"/>
                <a:ea typeface="微软雅黑" pitchFamily="34" charset="-122"/>
              </a:rPr>
              <a:t>1</a:t>
            </a:r>
            <a:endParaRPr lang="en-US" sz="1800" b="1" dirty="0">
              <a:solidFill>
                <a:srgbClr val="084CA1"/>
              </a:solidFill>
              <a:latin typeface="微软雅黑" pitchFamily="34" charset="-122"/>
              <a:ea typeface="微软雅黑" pitchFamily="34" charset="-122"/>
            </a:endParaRPr>
          </a:p>
        </p:txBody>
      </p:sp>
      <p:sp>
        <p:nvSpPr>
          <p:cNvPr id="113" name="íṡḻîḑe"/>
          <p:cNvSpPr/>
          <p:nvPr/>
        </p:nvSpPr>
        <p:spPr bwMode="auto">
          <a:xfrm rot="314288">
            <a:off x="2950828" y="2022349"/>
            <a:ext cx="331925" cy="313551"/>
          </a:xfrm>
          <a:custGeom>
            <a:avLst/>
            <a:gdLst/>
            <a:ahLst/>
            <a:cxnLst>
              <a:cxn ang="0">
                <a:pos x="19" y="164"/>
              </a:cxn>
              <a:cxn ang="0">
                <a:pos x="97" y="19"/>
              </a:cxn>
              <a:cxn ang="0">
                <a:pos x="242" y="97"/>
              </a:cxn>
              <a:cxn ang="0">
                <a:pos x="164" y="242"/>
              </a:cxn>
              <a:cxn ang="0">
                <a:pos x="19" y="164"/>
              </a:cxn>
            </a:cxnLst>
            <a:rect l="0" t="0" r="r" b="b"/>
            <a:pathLst>
              <a:path w="260" h="261">
                <a:moveTo>
                  <a:pt x="19" y="164"/>
                </a:moveTo>
                <a:cubicBezTo>
                  <a:pt x="0" y="102"/>
                  <a:pt x="35" y="37"/>
                  <a:pt x="97" y="19"/>
                </a:cubicBezTo>
                <a:cubicBezTo>
                  <a:pt x="159" y="0"/>
                  <a:pt x="224" y="35"/>
                  <a:pt x="242" y="97"/>
                </a:cubicBezTo>
                <a:cubicBezTo>
                  <a:pt x="260" y="159"/>
                  <a:pt x="225" y="224"/>
                  <a:pt x="164" y="242"/>
                </a:cubicBezTo>
                <a:cubicBezTo>
                  <a:pt x="102" y="261"/>
                  <a:pt x="37" y="226"/>
                  <a:pt x="19" y="164"/>
                </a:cubicBezTo>
                <a:close/>
              </a:path>
            </a:pathLst>
          </a:custGeom>
          <a:solidFill>
            <a:srgbClr val="A9CAD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14" name="íṣ1îḑé"/>
          <p:cNvSpPr/>
          <p:nvPr/>
        </p:nvSpPr>
        <p:spPr bwMode="auto">
          <a:xfrm rot="314288">
            <a:off x="2971514" y="2045604"/>
            <a:ext cx="293992" cy="275314"/>
          </a:xfrm>
          <a:custGeom>
            <a:avLst/>
            <a:gdLst/>
            <a:ahLst/>
            <a:cxnLst>
              <a:cxn ang="0">
                <a:pos x="214" y="85"/>
              </a:cxn>
              <a:cxn ang="0">
                <a:pos x="145" y="213"/>
              </a:cxn>
              <a:cxn ang="0">
                <a:pos x="17" y="144"/>
              </a:cxn>
              <a:cxn ang="0">
                <a:pos x="86" y="16"/>
              </a:cxn>
              <a:cxn ang="0">
                <a:pos x="214" y="85"/>
              </a:cxn>
            </a:cxnLst>
            <a:rect l="0" t="0" r="r" b="b"/>
            <a:pathLst>
              <a:path w="230" h="229">
                <a:moveTo>
                  <a:pt x="214" y="85"/>
                </a:moveTo>
                <a:cubicBezTo>
                  <a:pt x="230" y="139"/>
                  <a:pt x="199" y="197"/>
                  <a:pt x="145" y="213"/>
                </a:cubicBezTo>
                <a:cubicBezTo>
                  <a:pt x="90" y="229"/>
                  <a:pt x="33" y="198"/>
                  <a:pt x="17" y="144"/>
                </a:cubicBezTo>
                <a:cubicBezTo>
                  <a:pt x="0" y="90"/>
                  <a:pt x="31" y="32"/>
                  <a:pt x="86" y="16"/>
                </a:cubicBezTo>
                <a:cubicBezTo>
                  <a:pt x="140" y="0"/>
                  <a:pt x="198" y="30"/>
                  <a:pt x="214" y="85"/>
                </a:cubicBezTo>
                <a:close/>
              </a:path>
            </a:pathLst>
          </a:custGeom>
          <a:solidFill>
            <a:sysClr val="window" lastClr="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15" name="íŝḷidê"/>
          <p:cNvSpPr txBox="1"/>
          <p:nvPr/>
        </p:nvSpPr>
        <p:spPr>
          <a:xfrm rot="314339">
            <a:off x="3004532" y="2060343"/>
            <a:ext cx="211567" cy="217878"/>
          </a:xfrm>
          <a:prstGeom prst="rect">
            <a:avLst/>
          </a:prstGeom>
          <a:noFill/>
        </p:spPr>
        <p:txBody>
          <a:bodyPr wrap="none" lIns="90000" tIns="46800" rIns="90000" bIns="46800" anchor="ctr" anchorCtr="0">
            <a:noAutofit/>
          </a:bodyPr>
          <a:lstStyle/>
          <a:p>
            <a:pPr algn="ctr"/>
            <a:r>
              <a:rPr lang="en-US" sz="1800" b="1" dirty="0">
                <a:solidFill>
                  <a:schemeClr val="accent1">
                    <a:lumMod val="60000"/>
                    <a:lumOff val="40000"/>
                  </a:schemeClr>
                </a:solidFill>
                <a:latin typeface="微软雅黑" pitchFamily="34" charset="-122"/>
                <a:ea typeface="微软雅黑" pitchFamily="34" charset="-122"/>
              </a:rPr>
              <a:t>2</a:t>
            </a:r>
          </a:p>
        </p:txBody>
      </p:sp>
      <p:sp>
        <p:nvSpPr>
          <p:cNvPr id="116" name="íṡḻîḑe"/>
          <p:cNvSpPr/>
          <p:nvPr/>
        </p:nvSpPr>
        <p:spPr bwMode="auto">
          <a:xfrm rot="314288">
            <a:off x="2548443" y="3107798"/>
            <a:ext cx="331925" cy="313551"/>
          </a:xfrm>
          <a:custGeom>
            <a:avLst/>
            <a:gdLst/>
            <a:ahLst/>
            <a:cxnLst>
              <a:cxn ang="0">
                <a:pos x="19" y="164"/>
              </a:cxn>
              <a:cxn ang="0">
                <a:pos x="97" y="19"/>
              </a:cxn>
              <a:cxn ang="0">
                <a:pos x="242" y="97"/>
              </a:cxn>
              <a:cxn ang="0">
                <a:pos x="164" y="242"/>
              </a:cxn>
              <a:cxn ang="0">
                <a:pos x="19" y="164"/>
              </a:cxn>
            </a:cxnLst>
            <a:rect l="0" t="0" r="r" b="b"/>
            <a:pathLst>
              <a:path w="260" h="261">
                <a:moveTo>
                  <a:pt x="19" y="164"/>
                </a:moveTo>
                <a:cubicBezTo>
                  <a:pt x="0" y="102"/>
                  <a:pt x="35" y="37"/>
                  <a:pt x="97" y="19"/>
                </a:cubicBezTo>
                <a:cubicBezTo>
                  <a:pt x="159" y="0"/>
                  <a:pt x="224" y="35"/>
                  <a:pt x="242" y="97"/>
                </a:cubicBezTo>
                <a:cubicBezTo>
                  <a:pt x="260" y="159"/>
                  <a:pt x="225" y="224"/>
                  <a:pt x="164" y="242"/>
                </a:cubicBezTo>
                <a:cubicBezTo>
                  <a:pt x="102" y="261"/>
                  <a:pt x="37" y="226"/>
                  <a:pt x="19" y="164"/>
                </a:cubicBezTo>
                <a:close/>
              </a:path>
            </a:pathLst>
          </a:custGeom>
          <a:solidFill>
            <a:srgbClr val="A9CAD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17" name="íṣ1îḑé"/>
          <p:cNvSpPr/>
          <p:nvPr/>
        </p:nvSpPr>
        <p:spPr bwMode="auto">
          <a:xfrm rot="314288">
            <a:off x="2569129" y="3131053"/>
            <a:ext cx="293992" cy="275314"/>
          </a:xfrm>
          <a:custGeom>
            <a:avLst/>
            <a:gdLst/>
            <a:ahLst/>
            <a:cxnLst>
              <a:cxn ang="0">
                <a:pos x="214" y="85"/>
              </a:cxn>
              <a:cxn ang="0">
                <a:pos x="145" y="213"/>
              </a:cxn>
              <a:cxn ang="0">
                <a:pos x="17" y="144"/>
              </a:cxn>
              <a:cxn ang="0">
                <a:pos x="86" y="16"/>
              </a:cxn>
              <a:cxn ang="0">
                <a:pos x="214" y="85"/>
              </a:cxn>
            </a:cxnLst>
            <a:rect l="0" t="0" r="r" b="b"/>
            <a:pathLst>
              <a:path w="230" h="229">
                <a:moveTo>
                  <a:pt x="214" y="85"/>
                </a:moveTo>
                <a:cubicBezTo>
                  <a:pt x="230" y="139"/>
                  <a:pt x="199" y="197"/>
                  <a:pt x="145" y="213"/>
                </a:cubicBezTo>
                <a:cubicBezTo>
                  <a:pt x="90" y="229"/>
                  <a:pt x="33" y="198"/>
                  <a:pt x="17" y="144"/>
                </a:cubicBezTo>
                <a:cubicBezTo>
                  <a:pt x="0" y="90"/>
                  <a:pt x="31" y="32"/>
                  <a:pt x="86" y="16"/>
                </a:cubicBezTo>
                <a:cubicBezTo>
                  <a:pt x="140" y="0"/>
                  <a:pt x="198" y="30"/>
                  <a:pt x="214" y="85"/>
                </a:cubicBezTo>
                <a:close/>
              </a:path>
            </a:pathLst>
          </a:custGeom>
          <a:solidFill>
            <a:sysClr val="window" lastClr="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18" name="íŝḷidê"/>
          <p:cNvSpPr txBox="1"/>
          <p:nvPr/>
        </p:nvSpPr>
        <p:spPr>
          <a:xfrm rot="314339">
            <a:off x="2602147" y="3145792"/>
            <a:ext cx="211567" cy="217878"/>
          </a:xfrm>
          <a:prstGeom prst="rect">
            <a:avLst/>
          </a:prstGeom>
          <a:noFill/>
        </p:spPr>
        <p:txBody>
          <a:bodyPr wrap="none" lIns="90000" tIns="46800" rIns="90000" bIns="46800" anchor="ctr" anchorCtr="0">
            <a:noAutofit/>
          </a:bodyPr>
          <a:lstStyle/>
          <a:p>
            <a:pPr algn="ctr"/>
            <a:r>
              <a:rPr lang="en-US" sz="1800" b="1" dirty="0" smtClean="0">
                <a:solidFill>
                  <a:schemeClr val="accent1">
                    <a:lumMod val="60000"/>
                    <a:lumOff val="40000"/>
                  </a:schemeClr>
                </a:solidFill>
                <a:latin typeface="微软雅黑" pitchFamily="34" charset="-122"/>
                <a:ea typeface="微软雅黑" pitchFamily="34" charset="-122"/>
              </a:rPr>
              <a:t>4</a:t>
            </a:r>
            <a:endParaRPr lang="en-US" sz="1800" b="1" dirty="0">
              <a:solidFill>
                <a:schemeClr val="accent1">
                  <a:lumMod val="60000"/>
                  <a:lumOff val="40000"/>
                </a:schemeClr>
              </a:solidFill>
              <a:latin typeface="微软雅黑" pitchFamily="34" charset="-122"/>
              <a:ea typeface="微软雅黑" pitchFamily="34" charset="-122"/>
            </a:endParaRPr>
          </a:p>
        </p:txBody>
      </p:sp>
      <p:sp>
        <p:nvSpPr>
          <p:cNvPr id="119" name="Rectangle 7"/>
          <p:cNvSpPr/>
          <p:nvPr/>
        </p:nvSpPr>
        <p:spPr>
          <a:xfrm>
            <a:off x="7948484" y="1610759"/>
            <a:ext cx="704278" cy="523425"/>
          </a:xfrm>
          <a:prstGeom prst="rect">
            <a:avLst/>
          </a:prstGeom>
          <a:noFill/>
          <a:ln w="9525">
            <a:noFill/>
          </a:ln>
        </p:spPr>
        <p:txBody>
          <a:bodyPr lIns="68579" tIns="34289" rIns="68579" bIns="34289"/>
          <a:lstStyle/>
          <a:p>
            <a:pPr marL="257168" indent="-257168">
              <a:lnSpc>
                <a:spcPct val="150000"/>
              </a:lnSpc>
              <a:spcBef>
                <a:spcPct val="20000"/>
              </a:spcBef>
              <a:buClr>
                <a:schemeClr val="folHlink"/>
              </a:buClr>
              <a:buSzPct val="60000"/>
            </a:pPr>
            <a:r>
              <a:rPr lang="zh-CN" altLang="en-US" sz="1800" b="1" dirty="0" smtClean="0">
                <a:latin typeface="微软雅黑" pitchFamily="34" charset="-122"/>
                <a:ea typeface="微软雅黑" pitchFamily="34" charset="-122"/>
                <a:cs typeface="+mn-ea"/>
              </a:rPr>
              <a:t>外购</a:t>
            </a:r>
            <a:endParaRPr lang="zh-CN" altLang="en-US" sz="1800" b="1" dirty="0">
              <a:latin typeface="微软雅黑" pitchFamily="34" charset="-122"/>
              <a:ea typeface="微软雅黑" pitchFamily="34" charset="-122"/>
              <a:cs typeface="+mn-ea"/>
            </a:endParaRPr>
          </a:p>
        </p:txBody>
      </p:sp>
      <p:sp>
        <p:nvSpPr>
          <p:cNvPr id="120" name="Rectangle 7"/>
          <p:cNvSpPr/>
          <p:nvPr/>
        </p:nvSpPr>
        <p:spPr>
          <a:xfrm>
            <a:off x="4499992" y="2966054"/>
            <a:ext cx="2808312" cy="973848"/>
          </a:xfrm>
          <a:prstGeom prst="rect">
            <a:avLst/>
          </a:prstGeom>
          <a:noFill/>
          <a:ln w="9525">
            <a:noFill/>
          </a:ln>
        </p:spPr>
        <p:txBody>
          <a:bodyPr lIns="68579" tIns="34289" rIns="68579" bIns="34289"/>
          <a:lstStyle/>
          <a:p>
            <a:pPr>
              <a:lnSpc>
                <a:spcPct val="150000"/>
              </a:lnSpc>
              <a:spcBef>
                <a:spcPct val="20000"/>
              </a:spcBef>
              <a:buClr>
                <a:schemeClr val="folHlink"/>
              </a:buClr>
              <a:buSzPct val="60000"/>
            </a:pPr>
            <a:r>
              <a:rPr lang="zh-CN" altLang="en-US" sz="1800" dirty="0" smtClean="0">
                <a:latin typeface="微软雅黑" pitchFamily="34" charset="-122"/>
                <a:ea typeface="微软雅黑" pitchFamily="34" charset="-122"/>
              </a:rPr>
              <a:t>按</a:t>
            </a:r>
            <a:r>
              <a:rPr lang="zh-CN" altLang="en-US" sz="1800" dirty="0" smtClean="0">
                <a:solidFill>
                  <a:srgbClr val="C00000"/>
                </a:solidFill>
                <a:latin typeface="微软雅黑" pitchFamily="34" charset="-122"/>
                <a:ea typeface="微软雅黑" pitchFamily="34" charset="-122"/>
              </a:rPr>
              <a:t>投资</a:t>
            </a:r>
            <a:r>
              <a:rPr lang="zh-CN" altLang="en-US" sz="1800" dirty="0">
                <a:solidFill>
                  <a:srgbClr val="C00000"/>
                </a:solidFill>
                <a:latin typeface="微软雅黑" pitchFamily="34" charset="-122"/>
                <a:ea typeface="微软雅黑" pitchFamily="34" charset="-122"/>
              </a:rPr>
              <a:t>合同或协议约定的</a:t>
            </a:r>
            <a:r>
              <a:rPr lang="zh-CN" altLang="en-US" sz="1800" dirty="0" smtClean="0">
                <a:solidFill>
                  <a:srgbClr val="C00000"/>
                </a:solidFill>
                <a:latin typeface="微软雅黑" pitchFamily="34" charset="-122"/>
                <a:ea typeface="微软雅黑" pitchFamily="34" charset="-122"/>
              </a:rPr>
              <a:t>价值</a:t>
            </a:r>
            <a:r>
              <a:rPr lang="zh-CN" altLang="en-US" sz="1800" dirty="0" smtClean="0">
                <a:latin typeface="微软雅黑" pitchFamily="34" charset="-122"/>
                <a:ea typeface="微软雅黑" pitchFamily="34" charset="-122"/>
              </a:rPr>
              <a:t>；当约定的价值</a:t>
            </a:r>
            <a:r>
              <a:rPr lang="zh-CN" altLang="en-US" sz="1800" dirty="0" smtClean="0">
                <a:latin typeface="微软雅黑" pitchFamily="34" charset="-122"/>
                <a:ea typeface="微软雅黑" pitchFamily="34" charset="-122"/>
                <a:cs typeface="+mn-ea"/>
              </a:rPr>
              <a:t>不</a:t>
            </a:r>
            <a:r>
              <a:rPr lang="zh-CN" altLang="en-US" sz="1800" dirty="0">
                <a:latin typeface="微软雅黑" pitchFamily="34" charset="-122"/>
                <a:ea typeface="微软雅黑" pitchFamily="34" charset="-122"/>
                <a:cs typeface="+mn-ea"/>
              </a:rPr>
              <a:t>公允</a:t>
            </a:r>
            <a:r>
              <a:rPr lang="zh-CN" altLang="en-US" sz="1800" dirty="0" smtClean="0">
                <a:latin typeface="微软雅黑" pitchFamily="34" charset="-122"/>
                <a:ea typeface="微软雅黑" pitchFamily="34" charset="-122"/>
                <a:cs typeface="+mn-ea"/>
              </a:rPr>
              <a:t>时，按其公允价值入账</a:t>
            </a:r>
            <a:endParaRPr lang="zh-CN" altLang="en-US" sz="1800" dirty="0">
              <a:latin typeface="微软雅黑" pitchFamily="34" charset="-122"/>
              <a:ea typeface="微软雅黑" pitchFamily="34" charset="-122"/>
              <a:cs typeface="+mn-ea"/>
            </a:endParaRPr>
          </a:p>
        </p:txBody>
      </p:sp>
    </p:spTree>
    <p:custDataLst>
      <p:tags r:id="rId1"/>
    </p:custDataLst>
    <p:extLst>
      <p:ext uri="{BB962C8B-B14F-4D97-AF65-F5344CB8AC3E}">
        <p14:creationId xmlns:p14="http://schemas.microsoft.com/office/powerpoint/2010/main" val="37301621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4030302"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）无形资产账务处理</a:t>
            </a:r>
            <a:r>
              <a:rPr lang="en-US" altLang="zh-CN" sz="1800" b="1" dirty="0" smtClean="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入账价值</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3" name="Rectangle 7"/>
          <p:cNvSpPr/>
          <p:nvPr/>
        </p:nvSpPr>
        <p:spPr>
          <a:xfrm>
            <a:off x="4427984" y="1242810"/>
            <a:ext cx="2952328" cy="1334607"/>
          </a:xfrm>
          <a:prstGeom prst="rect">
            <a:avLst/>
          </a:prstGeom>
          <a:noFill/>
          <a:ln w="9525">
            <a:noFill/>
          </a:ln>
        </p:spPr>
        <p:txBody>
          <a:bodyPr lIns="68579" tIns="34289" rIns="68579" bIns="34289"/>
          <a:lstStyle/>
          <a:p>
            <a:pPr>
              <a:lnSpc>
                <a:spcPct val="150000"/>
              </a:lnSpc>
              <a:spcBef>
                <a:spcPct val="20000"/>
              </a:spcBef>
              <a:buClr>
                <a:schemeClr val="folHlink"/>
              </a:buClr>
              <a:buSzPct val="60000"/>
            </a:pPr>
            <a:r>
              <a:rPr lang="zh-CN" altLang="en-US" sz="1800" dirty="0">
                <a:latin typeface="微软雅黑" pitchFamily="34" charset="-122"/>
                <a:ea typeface="微软雅黑" pitchFamily="34" charset="-122"/>
              </a:rPr>
              <a:t>自</a:t>
            </a:r>
            <a:r>
              <a:rPr lang="zh-CN" altLang="en-US" sz="1800" dirty="0">
                <a:solidFill>
                  <a:srgbClr val="C00000"/>
                </a:solidFill>
                <a:latin typeface="微软雅黑" pitchFamily="34" charset="-122"/>
                <a:ea typeface="微软雅黑" pitchFamily="34" charset="-122"/>
              </a:rPr>
              <a:t>满足</a:t>
            </a:r>
            <a:r>
              <a:rPr lang="zh-CN" altLang="en-US" sz="1800" dirty="0">
                <a:latin typeface="微软雅黑" pitchFamily="34" charset="-122"/>
                <a:ea typeface="微软雅黑" pitchFamily="34" charset="-122"/>
              </a:rPr>
              <a:t>无形资产</a:t>
            </a:r>
            <a:r>
              <a:rPr lang="zh-CN" altLang="en-US" sz="1800" dirty="0">
                <a:solidFill>
                  <a:srgbClr val="C00000"/>
                </a:solidFill>
                <a:latin typeface="微软雅黑" pitchFamily="34" charset="-122"/>
                <a:ea typeface="微软雅黑" pitchFamily="34" charset="-122"/>
              </a:rPr>
              <a:t>确认条件后</a:t>
            </a:r>
            <a:r>
              <a:rPr lang="zh-CN" altLang="en-US" sz="1800" dirty="0">
                <a:latin typeface="微软雅黑" pitchFamily="34" charset="-122"/>
                <a:ea typeface="微软雅黑" pitchFamily="34" charset="-122"/>
              </a:rPr>
              <a:t>至达到预定用途前所发生的开发阶段的支出总额</a:t>
            </a:r>
            <a:endParaRPr lang="zh-CN" altLang="en-US" sz="1800" dirty="0">
              <a:latin typeface="微软雅黑" pitchFamily="34" charset="-122"/>
              <a:ea typeface="微软雅黑" pitchFamily="34" charset="-122"/>
              <a:cs typeface="+mn-ea"/>
            </a:endParaRPr>
          </a:p>
        </p:txBody>
      </p:sp>
      <p:sp>
        <p:nvSpPr>
          <p:cNvPr id="124" name="Rectangle 7"/>
          <p:cNvSpPr/>
          <p:nvPr/>
        </p:nvSpPr>
        <p:spPr>
          <a:xfrm>
            <a:off x="7884368" y="3023642"/>
            <a:ext cx="704277" cy="470060"/>
          </a:xfrm>
          <a:prstGeom prst="rect">
            <a:avLst/>
          </a:prstGeom>
          <a:noFill/>
          <a:ln w="9525">
            <a:noFill/>
          </a:ln>
        </p:spPr>
        <p:txBody>
          <a:bodyPr lIns="68579" tIns="34289" rIns="68579" bIns="34289"/>
          <a:lstStyle/>
          <a:p>
            <a:pPr algn="ctr">
              <a:lnSpc>
                <a:spcPct val="150000"/>
              </a:lnSpc>
              <a:spcBef>
                <a:spcPct val="20000"/>
              </a:spcBef>
              <a:buClr>
                <a:schemeClr val="folHlink"/>
              </a:buClr>
              <a:buSzPct val="60000"/>
            </a:pPr>
            <a:r>
              <a:rPr lang="zh-CN" altLang="en-US" sz="1800" b="1" dirty="0" smtClean="0">
                <a:latin typeface="微软雅黑" pitchFamily="34" charset="-122"/>
                <a:ea typeface="微软雅黑" pitchFamily="34" charset="-122"/>
                <a:cs typeface="+mn-ea"/>
              </a:rPr>
              <a:t>其他方式</a:t>
            </a:r>
            <a:endParaRPr lang="zh-CN" altLang="en-US" sz="1800" b="1" dirty="0">
              <a:latin typeface="微软雅黑" pitchFamily="34" charset="-122"/>
              <a:ea typeface="微软雅黑" pitchFamily="34" charset="-122"/>
              <a:cs typeface="+mn-ea"/>
            </a:endParaRPr>
          </a:p>
        </p:txBody>
      </p:sp>
      <p:grpSp>
        <p:nvGrpSpPr>
          <p:cNvPr id="178" name="i$liḍé"/>
          <p:cNvGrpSpPr/>
          <p:nvPr/>
        </p:nvGrpSpPr>
        <p:grpSpPr>
          <a:xfrm>
            <a:off x="7513880" y="1738901"/>
            <a:ext cx="321838" cy="293857"/>
            <a:chOff x="10426468" y="1982983"/>
            <a:chExt cx="530072" cy="529091"/>
          </a:xfrm>
        </p:grpSpPr>
        <p:sp>
          <p:nvSpPr>
            <p:cNvPr id="179" name="îṣḷïḓê"/>
            <p:cNvSpPr/>
            <p:nvPr/>
          </p:nvSpPr>
          <p:spPr>
            <a:xfrm>
              <a:off x="10426468" y="2031082"/>
              <a:ext cx="530072" cy="480992"/>
            </a:xfrm>
            <a:prstGeom prst="roundRect">
              <a:avLst/>
            </a:prstGeom>
            <a:solidFill>
              <a:srgbClr val="4F81D0"/>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0" name="ïş1ïḍè"/>
            <p:cNvSpPr/>
            <p:nvPr/>
          </p:nvSpPr>
          <p:spPr>
            <a:xfrm>
              <a:off x="10426468" y="1982983"/>
              <a:ext cx="530072" cy="480992"/>
            </a:xfrm>
            <a:prstGeom prst="roundRect">
              <a:avLst/>
            </a:prstGeom>
            <a:solidFill>
              <a:srgbClr val="084CA1"/>
            </a:solidFill>
            <a:ln w="25400" cap="flat" cmpd="sng" algn="ctr">
              <a:noFill/>
              <a:prstDash val="solid"/>
            </a:ln>
            <a:effectLst/>
          </p:spPr>
          <p:txBody>
            <a:bodyPr wrap="none"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03</a:t>
              </a:r>
              <a:endParaRPr kumimoji="0" 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181" name="iṥḷiďé"/>
          <p:cNvGrpSpPr/>
          <p:nvPr/>
        </p:nvGrpSpPr>
        <p:grpSpPr>
          <a:xfrm>
            <a:off x="7513880" y="3339736"/>
            <a:ext cx="321838" cy="293857"/>
            <a:chOff x="10426468" y="3386099"/>
            <a:chExt cx="530072" cy="529091"/>
          </a:xfrm>
        </p:grpSpPr>
        <p:sp>
          <p:nvSpPr>
            <p:cNvPr id="182" name="í$lïďe"/>
            <p:cNvSpPr/>
            <p:nvPr/>
          </p:nvSpPr>
          <p:spPr>
            <a:xfrm>
              <a:off x="10426468" y="3434198"/>
              <a:ext cx="530072" cy="480992"/>
            </a:xfrm>
            <a:prstGeom prst="roundRect">
              <a:avLst/>
            </a:prstGeom>
            <a:solidFill>
              <a:srgbClr val="4C91BB"/>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3" name="iśļîde"/>
            <p:cNvSpPr/>
            <p:nvPr/>
          </p:nvSpPr>
          <p:spPr>
            <a:xfrm>
              <a:off x="10426468" y="3386099"/>
              <a:ext cx="530072" cy="480992"/>
            </a:xfrm>
            <a:prstGeom prst="roundRect">
              <a:avLst/>
            </a:prstGeom>
            <a:solidFill>
              <a:schemeClr val="accent1">
                <a:lumMod val="60000"/>
                <a:lumOff val="40000"/>
              </a:schemeClr>
            </a:solidFill>
            <a:ln w="25400" cap="flat" cmpd="sng" algn="ctr">
              <a:noFill/>
              <a:prstDash val="solid"/>
            </a:ln>
            <a:effectLst/>
          </p:spPr>
          <p:txBody>
            <a:bodyPr wrap="none"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04</a:t>
              </a:r>
              <a:endParaRPr kumimoji="0" 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193" name="Rectangle 7"/>
          <p:cNvSpPr/>
          <p:nvPr/>
        </p:nvSpPr>
        <p:spPr>
          <a:xfrm>
            <a:off x="7948484" y="1419622"/>
            <a:ext cx="704278" cy="523425"/>
          </a:xfrm>
          <a:prstGeom prst="rect">
            <a:avLst/>
          </a:prstGeom>
          <a:noFill/>
          <a:ln w="9525">
            <a:noFill/>
          </a:ln>
        </p:spPr>
        <p:txBody>
          <a:bodyPr lIns="68579" tIns="34289" rIns="68579" bIns="34289"/>
          <a:lstStyle/>
          <a:p>
            <a:pPr>
              <a:lnSpc>
                <a:spcPct val="150000"/>
              </a:lnSpc>
              <a:spcBef>
                <a:spcPct val="20000"/>
              </a:spcBef>
              <a:buClr>
                <a:schemeClr val="folHlink"/>
              </a:buClr>
              <a:buSzPct val="60000"/>
            </a:pPr>
            <a:r>
              <a:rPr lang="zh-CN" altLang="en-US" sz="1800" b="1" dirty="0" smtClean="0">
                <a:latin typeface="微软雅黑" pitchFamily="34" charset="-122"/>
                <a:ea typeface="微软雅黑" pitchFamily="34" charset="-122"/>
                <a:cs typeface="+mn-ea"/>
              </a:rPr>
              <a:t>自行开发</a:t>
            </a:r>
            <a:endParaRPr lang="zh-CN" altLang="en-US" sz="1800" b="1" dirty="0">
              <a:latin typeface="微软雅黑" pitchFamily="34" charset="-122"/>
              <a:ea typeface="微软雅黑" pitchFamily="34" charset="-122"/>
              <a:cs typeface="+mn-ea"/>
            </a:endParaRPr>
          </a:p>
        </p:txBody>
      </p:sp>
      <p:sp>
        <p:nvSpPr>
          <p:cNvPr id="194" name="Rectangle 7"/>
          <p:cNvSpPr/>
          <p:nvPr/>
        </p:nvSpPr>
        <p:spPr>
          <a:xfrm>
            <a:off x="4499992" y="2966054"/>
            <a:ext cx="2808312" cy="973848"/>
          </a:xfrm>
          <a:prstGeom prst="rect">
            <a:avLst/>
          </a:prstGeom>
          <a:noFill/>
          <a:ln w="9525">
            <a:noFill/>
          </a:ln>
        </p:spPr>
        <p:txBody>
          <a:bodyPr lIns="68579" tIns="34289" rIns="68579" bIns="34289"/>
          <a:lstStyle/>
          <a:p>
            <a:pPr>
              <a:lnSpc>
                <a:spcPct val="150000"/>
              </a:lnSpc>
              <a:spcBef>
                <a:spcPct val="20000"/>
              </a:spcBef>
              <a:buClr>
                <a:schemeClr val="folHlink"/>
              </a:buClr>
              <a:buSzPct val="60000"/>
            </a:pPr>
            <a:r>
              <a:rPr lang="zh-CN" altLang="en-US" sz="1800" dirty="0" smtClean="0">
                <a:latin typeface="微软雅黑" pitchFamily="34" charset="-122"/>
                <a:ea typeface="微软雅黑" pitchFamily="34" charset="-122"/>
              </a:rPr>
              <a:t>政府</a:t>
            </a:r>
            <a:r>
              <a:rPr lang="zh-CN" altLang="en-US" sz="1800" dirty="0">
                <a:latin typeface="微软雅黑" pitchFamily="34" charset="-122"/>
                <a:ea typeface="微软雅黑" pitchFamily="34" charset="-122"/>
              </a:rPr>
              <a:t>补助取得、非货币性资产交换换入以及债务重组取得的按相应规定确定</a:t>
            </a:r>
            <a:endParaRPr lang="zh-CN" altLang="en-US" sz="1800" dirty="0">
              <a:latin typeface="微软雅黑" pitchFamily="34" charset="-122"/>
              <a:ea typeface="微软雅黑" pitchFamily="34" charset="-122"/>
              <a:cs typeface="+mn-ea"/>
            </a:endParaRPr>
          </a:p>
        </p:txBody>
      </p:sp>
      <p:sp>
        <p:nvSpPr>
          <p:cNvPr id="82" name="ïṣḻíḑé"/>
          <p:cNvSpPr/>
          <p:nvPr/>
        </p:nvSpPr>
        <p:spPr bwMode="auto">
          <a:xfrm rot="2073021">
            <a:off x="1111811" y="2651646"/>
            <a:ext cx="1902132" cy="796625"/>
          </a:xfrm>
          <a:custGeom>
            <a:avLst/>
            <a:gdLst/>
            <a:ahLst/>
            <a:cxnLst>
              <a:cxn ang="0">
                <a:pos x="111" y="654"/>
              </a:cxn>
              <a:cxn ang="0">
                <a:pos x="55" y="624"/>
              </a:cxn>
              <a:cxn ang="0">
                <a:pos x="7" y="463"/>
              </a:cxn>
              <a:cxn ang="0">
                <a:pos x="37" y="408"/>
              </a:cxn>
              <a:cxn ang="0">
                <a:pos x="1373" y="7"/>
              </a:cxn>
              <a:cxn ang="0">
                <a:pos x="1429" y="37"/>
              </a:cxn>
              <a:cxn ang="0">
                <a:pos x="1477" y="198"/>
              </a:cxn>
              <a:cxn ang="0">
                <a:pos x="1447" y="254"/>
              </a:cxn>
              <a:cxn ang="0">
                <a:pos x="111" y="654"/>
              </a:cxn>
            </a:cxnLst>
            <a:rect l="0" t="0" r="r" b="b"/>
            <a:pathLst>
              <a:path w="1485" h="661">
                <a:moveTo>
                  <a:pt x="111" y="654"/>
                </a:moveTo>
                <a:cubicBezTo>
                  <a:pt x="87" y="661"/>
                  <a:pt x="62" y="648"/>
                  <a:pt x="55" y="624"/>
                </a:cubicBezTo>
                <a:cubicBezTo>
                  <a:pt x="7" y="463"/>
                  <a:pt x="7" y="463"/>
                  <a:pt x="7" y="463"/>
                </a:cubicBezTo>
                <a:cubicBezTo>
                  <a:pt x="0" y="440"/>
                  <a:pt x="13" y="415"/>
                  <a:pt x="37" y="408"/>
                </a:cubicBezTo>
                <a:cubicBezTo>
                  <a:pt x="1373" y="7"/>
                  <a:pt x="1373" y="7"/>
                  <a:pt x="1373" y="7"/>
                </a:cubicBezTo>
                <a:cubicBezTo>
                  <a:pt x="1397" y="0"/>
                  <a:pt x="1422" y="13"/>
                  <a:pt x="1429" y="37"/>
                </a:cubicBezTo>
                <a:cubicBezTo>
                  <a:pt x="1477" y="198"/>
                  <a:pt x="1477" y="198"/>
                  <a:pt x="1477" y="198"/>
                </a:cubicBezTo>
                <a:cubicBezTo>
                  <a:pt x="1485" y="221"/>
                  <a:pt x="1471" y="246"/>
                  <a:pt x="1447" y="254"/>
                </a:cubicBezTo>
                <a:lnTo>
                  <a:pt x="111" y="654"/>
                </a:lnTo>
                <a:close/>
              </a:path>
            </a:pathLst>
          </a:custGeom>
          <a:solidFill>
            <a:schemeClr val="accent1">
              <a:lumMod val="60000"/>
              <a:lumOff val="40000"/>
            </a:schemeClr>
          </a:solidFill>
          <a:ln w="12700">
            <a:solidFill>
              <a:srgbClr val="A9CADF"/>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3" name="íš1iḓè"/>
          <p:cNvSpPr/>
          <p:nvPr/>
        </p:nvSpPr>
        <p:spPr bwMode="auto">
          <a:xfrm rot="2073021">
            <a:off x="1221550" y="2781655"/>
            <a:ext cx="1717879" cy="526410"/>
          </a:xfrm>
          <a:custGeom>
            <a:avLst/>
            <a:gdLst/>
            <a:ahLst/>
            <a:cxnLst>
              <a:cxn ang="0">
                <a:pos x="1337" y="19"/>
              </a:cxn>
              <a:cxn ang="0">
                <a:pos x="1322" y="47"/>
              </a:cxn>
              <a:cxn ang="0">
                <a:pos x="32" y="433"/>
              </a:cxn>
              <a:cxn ang="0">
                <a:pos x="4" y="418"/>
              </a:cxn>
              <a:cxn ang="0">
                <a:pos x="19" y="390"/>
              </a:cxn>
              <a:cxn ang="0">
                <a:pos x="1309" y="3"/>
              </a:cxn>
              <a:cxn ang="0">
                <a:pos x="1337" y="19"/>
              </a:cxn>
            </a:cxnLst>
            <a:rect l="0" t="0" r="r" b="b"/>
            <a:pathLst>
              <a:path w="1341" h="437">
                <a:moveTo>
                  <a:pt x="1337" y="19"/>
                </a:moveTo>
                <a:cubicBezTo>
                  <a:pt x="1341" y="31"/>
                  <a:pt x="1334" y="43"/>
                  <a:pt x="1322" y="47"/>
                </a:cubicBezTo>
                <a:cubicBezTo>
                  <a:pt x="32" y="433"/>
                  <a:pt x="32" y="433"/>
                  <a:pt x="32" y="433"/>
                </a:cubicBezTo>
                <a:cubicBezTo>
                  <a:pt x="20" y="437"/>
                  <a:pt x="7" y="430"/>
                  <a:pt x="4" y="418"/>
                </a:cubicBezTo>
                <a:cubicBezTo>
                  <a:pt x="0" y="406"/>
                  <a:pt x="7" y="393"/>
                  <a:pt x="19" y="390"/>
                </a:cubicBezTo>
                <a:cubicBezTo>
                  <a:pt x="1309" y="3"/>
                  <a:pt x="1309" y="3"/>
                  <a:pt x="1309" y="3"/>
                </a:cubicBezTo>
                <a:cubicBezTo>
                  <a:pt x="1321" y="0"/>
                  <a:pt x="1333" y="7"/>
                  <a:pt x="1337" y="19"/>
                </a:cubicBezTo>
                <a:close/>
              </a:path>
            </a:pathLst>
          </a:custGeom>
          <a:solidFill>
            <a:sysClr val="window" lastClr="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4" name="ïṣḻíḑé"/>
          <p:cNvSpPr/>
          <p:nvPr/>
        </p:nvSpPr>
        <p:spPr bwMode="auto">
          <a:xfrm rot="314339">
            <a:off x="1508053" y="1905970"/>
            <a:ext cx="1902132" cy="796625"/>
          </a:xfrm>
          <a:custGeom>
            <a:avLst/>
            <a:gdLst/>
            <a:ahLst/>
            <a:cxnLst>
              <a:cxn ang="0">
                <a:pos x="111" y="654"/>
              </a:cxn>
              <a:cxn ang="0">
                <a:pos x="55" y="624"/>
              </a:cxn>
              <a:cxn ang="0">
                <a:pos x="7" y="463"/>
              </a:cxn>
              <a:cxn ang="0">
                <a:pos x="37" y="408"/>
              </a:cxn>
              <a:cxn ang="0">
                <a:pos x="1373" y="7"/>
              </a:cxn>
              <a:cxn ang="0">
                <a:pos x="1429" y="37"/>
              </a:cxn>
              <a:cxn ang="0">
                <a:pos x="1477" y="198"/>
              </a:cxn>
              <a:cxn ang="0">
                <a:pos x="1447" y="254"/>
              </a:cxn>
              <a:cxn ang="0">
                <a:pos x="111" y="654"/>
              </a:cxn>
            </a:cxnLst>
            <a:rect l="0" t="0" r="r" b="b"/>
            <a:pathLst>
              <a:path w="1485" h="661">
                <a:moveTo>
                  <a:pt x="111" y="654"/>
                </a:moveTo>
                <a:cubicBezTo>
                  <a:pt x="87" y="661"/>
                  <a:pt x="62" y="648"/>
                  <a:pt x="55" y="624"/>
                </a:cubicBezTo>
                <a:cubicBezTo>
                  <a:pt x="7" y="463"/>
                  <a:pt x="7" y="463"/>
                  <a:pt x="7" y="463"/>
                </a:cubicBezTo>
                <a:cubicBezTo>
                  <a:pt x="0" y="440"/>
                  <a:pt x="13" y="415"/>
                  <a:pt x="37" y="408"/>
                </a:cubicBezTo>
                <a:cubicBezTo>
                  <a:pt x="1373" y="7"/>
                  <a:pt x="1373" y="7"/>
                  <a:pt x="1373" y="7"/>
                </a:cubicBezTo>
                <a:cubicBezTo>
                  <a:pt x="1397" y="0"/>
                  <a:pt x="1422" y="13"/>
                  <a:pt x="1429" y="37"/>
                </a:cubicBezTo>
                <a:cubicBezTo>
                  <a:pt x="1477" y="198"/>
                  <a:pt x="1477" y="198"/>
                  <a:pt x="1477" y="198"/>
                </a:cubicBezTo>
                <a:cubicBezTo>
                  <a:pt x="1485" y="221"/>
                  <a:pt x="1471" y="246"/>
                  <a:pt x="1447" y="254"/>
                </a:cubicBezTo>
                <a:lnTo>
                  <a:pt x="111" y="654"/>
                </a:lnTo>
                <a:close/>
              </a:path>
            </a:pathLst>
          </a:custGeom>
          <a:solidFill>
            <a:schemeClr val="accent1">
              <a:lumMod val="60000"/>
              <a:lumOff val="40000"/>
            </a:schemeClr>
          </a:solidFill>
          <a:ln w="12700">
            <a:solidFill>
              <a:srgbClr val="A9CADF"/>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5" name="ïṣḻíḑé"/>
          <p:cNvSpPr/>
          <p:nvPr/>
        </p:nvSpPr>
        <p:spPr bwMode="auto">
          <a:xfrm rot="926692">
            <a:off x="1910943" y="2327705"/>
            <a:ext cx="1939740" cy="813108"/>
          </a:xfrm>
          <a:custGeom>
            <a:avLst/>
            <a:gdLst/>
            <a:ahLst/>
            <a:cxnLst>
              <a:cxn ang="0">
                <a:pos x="111" y="654"/>
              </a:cxn>
              <a:cxn ang="0">
                <a:pos x="55" y="624"/>
              </a:cxn>
              <a:cxn ang="0">
                <a:pos x="7" y="463"/>
              </a:cxn>
              <a:cxn ang="0">
                <a:pos x="37" y="408"/>
              </a:cxn>
              <a:cxn ang="0">
                <a:pos x="1373" y="7"/>
              </a:cxn>
              <a:cxn ang="0">
                <a:pos x="1429" y="37"/>
              </a:cxn>
              <a:cxn ang="0">
                <a:pos x="1477" y="198"/>
              </a:cxn>
              <a:cxn ang="0">
                <a:pos x="1447" y="254"/>
              </a:cxn>
              <a:cxn ang="0">
                <a:pos x="111" y="654"/>
              </a:cxn>
            </a:cxnLst>
            <a:rect l="0" t="0" r="r" b="b"/>
            <a:pathLst>
              <a:path w="1485" h="661">
                <a:moveTo>
                  <a:pt x="111" y="654"/>
                </a:moveTo>
                <a:cubicBezTo>
                  <a:pt x="87" y="661"/>
                  <a:pt x="62" y="648"/>
                  <a:pt x="55" y="624"/>
                </a:cubicBezTo>
                <a:cubicBezTo>
                  <a:pt x="7" y="463"/>
                  <a:pt x="7" y="463"/>
                  <a:pt x="7" y="463"/>
                </a:cubicBezTo>
                <a:cubicBezTo>
                  <a:pt x="0" y="440"/>
                  <a:pt x="13" y="415"/>
                  <a:pt x="37" y="408"/>
                </a:cubicBezTo>
                <a:cubicBezTo>
                  <a:pt x="1373" y="7"/>
                  <a:pt x="1373" y="7"/>
                  <a:pt x="1373" y="7"/>
                </a:cubicBezTo>
                <a:cubicBezTo>
                  <a:pt x="1397" y="0"/>
                  <a:pt x="1422" y="13"/>
                  <a:pt x="1429" y="37"/>
                </a:cubicBezTo>
                <a:cubicBezTo>
                  <a:pt x="1477" y="198"/>
                  <a:pt x="1477" y="198"/>
                  <a:pt x="1477" y="198"/>
                </a:cubicBezTo>
                <a:cubicBezTo>
                  <a:pt x="1485" y="221"/>
                  <a:pt x="1471" y="246"/>
                  <a:pt x="1447" y="254"/>
                </a:cubicBezTo>
                <a:lnTo>
                  <a:pt x="111" y="654"/>
                </a:lnTo>
                <a:close/>
              </a:path>
            </a:pathLst>
          </a:custGeom>
          <a:solidFill>
            <a:srgbClr val="084CA1"/>
          </a:solidFill>
          <a:ln w="12700">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6" name="íš1iḓè"/>
          <p:cNvSpPr/>
          <p:nvPr/>
        </p:nvSpPr>
        <p:spPr bwMode="auto">
          <a:xfrm rot="314339">
            <a:off x="1617792" y="2035979"/>
            <a:ext cx="1717879" cy="526410"/>
          </a:xfrm>
          <a:custGeom>
            <a:avLst/>
            <a:gdLst/>
            <a:ahLst/>
            <a:cxnLst>
              <a:cxn ang="0">
                <a:pos x="1337" y="19"/>
              </a:cxn>
              <a:cxn ang="0">
                <a:pos x="1322" y="47"/>
              </a:cxn>
              <a:cxn ang="0">
                <a:pos x="32" y="433"/>
              </a:cxn>
              <a:cxn ang="0">
                <a:pos x="4" y="418"/>
              </a:cxn>
              <a:cxn ang="0">
                <a:pos x="19" y="390"/>
              </a:cxn>
              <a:cxn ang="0">
                <a:pos x="1309" y="3"/>
              </a:cxn>
              <a:cxn ang="0">
                <a:pos x="1337" y="19"/>
              </a:cxn>
            </a:cxnLst>
            <a:rect l="0" t="0" r="r" b="b"/>
            <a:pathLst>
              <a:path w="1341" h="437">
                <a:moveTo>
                  <a:pt x="1337" y="19"/>
                </a:moveTo>
                <a:cubicBezTo>
                  <a:pt x="1341" y="31"/>
                  <a:pt x="1334" y="43"/>
                  <a:pt x="1322" y="47"/>
                </a:cubicBezTo>
                <a:cubicBezTo>
                  <a:pt x="32" y="433"/>
                  <a:pt x="32" y="433"/>
                  <a:pt x="32" y="433"/>
                </a:cubicBezTo>
                <a:cubicBezTo>
                  <a:pt x="20" y="437"/>
                  <a:pt x="7" y="430"/>
                  <a:pt x="4" y="418"/>
                </a:cubicBezTo>
                <a:cubicBezTo>
                  <a:pt x="0" y="406"/>
                  <a:pt x="7" y="393"/>
                  <a:pt x="19" y="390"/>
                </a:cubicBezTo>
                <a:cubicBezTo>
                  <a:pt x="1309" y="3"/>
                  <a:pt x="1309" y="3"/>
                  <a:pt x="1309" y="3"/>
                </a:cubicBezTo>
                <a:cubicBezTo>
                  <a:pt x="1321" y="0"/>
                  <a:pt x="1333" y="7"/>
                  <a:pt x="1337" y="19"/>
                </a:cubicBezTo>
                <a:close/>
              </a:path>
            </a:pathLst>
          </a:custGeom>
          <a:solidFill>
            <a:sysClr val="window" lastClr="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7" name="ïṣḻíḑé"/>
          <p:cNvSpPr/>
          <p:nvPr/>
        </p:nvSpPr>
        <p:spPr bwMode="auto">
          <a:xfrm rot="20688536">
            <a:off x="1188226" y="1649221"/>
            <a:ext cx="1902132" cy="796625"/>
          </a:xfrm>
          <a:custGeom>
            <a:avLst/>
            <a:gdLst/>
            <a:ahLst/>
            <a:cxnLst>
              <a:cxn ang="0">
                <a:pos x="111" y="654"/>
              </a:cxn>
              <a:cxn ang="0">
                <a:pos x="55" y="624"/>
              </a:cxn>
              <a:cxn ang="0">
                <a:pos x="7" y="463"/>
              </a:cxn>
              <a:cxn ang="0">
                <a:pos x="37" y="408"/>
              </a:cxn>
              <a:cxn ang="0">
                <a:pos x="1373" y="7"/>
              </a:cxn>
              <a:cxn ang="0">
                <a:pos x="1429" y="37"/>
              </a:cxn>
              <a:cxn ang="0">
                <a:pos x="1477" y="198"/>
              </a:cxn>
              <a:cxn ang="0">
                <a:pos x="1447" y="254"/>
              </a:cxn>
              <a:cxn ang="0">
                <a:pos x="111" y="654"/>
              </a:cxn>
            </a:cxnLst>
            <a:rect l="0" t="0" r="r" b="b"/>
            <a:pathLst>
              <a:path w="1485" h="661">
                <a:moveTo>
                  <a:pt x="111" y="654"/>
                </a:moveTo>
                <a:cubicBezTo>
                  <a:pt x="87" y="661"/>
                  <a:pt x="62" y="648"/>
                  <a:pt x="55" y="624"/>
                </a:cubicBezTo>
                <a:cubicBezTo>
                  <a:pt x="7" y="463"/>
                  <a:pt x="7" y="463"/>
                  <a:pt x="7" y="463"/>
                </a:cubicBezTo>
                <a:cubicBezTo>
                  <a:pt x="0" y="440"/>
                  <a:pt x="13" y="415"/>
                  <a:pt x="37" y="408"/>
                </a:cubicBezTo>
                <a:cubicBezTo>
                  <a:pt x="1373" y="7"/>
                  <a:pt x="1373" y="7"/>
                  <a:pt x="1373" y="7"/>
                </a:cubicBezTo>
                <a:cubicBezTo>
                  <a:pt x="1397" y="0"/>
                  <a:pt x="1422" y="13"/>
                  <a:pt x="1429" y="37"/>
                </a:cubicBezTo>
                <a:cubicBezTo>
                  <a:pt x="1477" y="198"/>
                  <a:pt x="1477" y="198"/>
                  <a:pt x="1477" y="198"/>
                </a:cubicBezTo>
                <a:cubicBezTo>
                  <a:pt x="1485" y="221"/>
                  <a:pt x="1471" y="246"/>
                  <a:pt x="1447" y="254"/>
                </a:cubicBezTo>
                <a:lnTo>
                  <a:pt x="111" y="654"/>
                </a:lnTo>
                <a:close/>
              </a:path>
            </a:pathLst>
          </a:custGeom>
          <a:solidFill>
            <a:srgbClr val="084CA1"/>
          </a:solidFill>
          <a:ln w="12700">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8" name="íš1iḓè"/>
          <p:cNvSpPr/>
          <p:nvPr/>
        </p:nvSpPr>
        <p:spPr bwMode="auto">
          <a:xfrm rot="20665479">
            <a:off x="1297965" y="1779230"/>
            <a:ext cx="1717879" cy="526410"/>
          </a:xfrm>
          <a:custGeom>
            <a:avLst/>
            <a:gdLst/>
            <a:ahLst/>
            <a:cxnLst>
              <a:cxn ang="0">
                <a:pos x="1337" y="19"/>
              </a:cxn>
              <a:cxn ang="0">
                <a:pos x="1322" y="47"/>
              </a:cxn>
              <a:cxn ang="0">
                <a:pos x="32" y="433"/>
              </a:cxn>
              <a:cxn ang="0">
                <a:pos x="4" y="418"/>
              </a:cxn>
              <a:cxn ang="0">
                <a:pos x="19" y="390"/>
              </a:cxn>
              <a:cxn ang="0">
                <a:pos x="1309" y="3"/>
              </a:cxn>
              <a:cxn ang="0">
                <a:pos x="1337" y="19"/>
              </a:cxn>
            </a:cxnLst>
            <a:rect l="0" t="0" r="r" b="b"/>
            <a:pathLst>
              <a:path w="1341" h="437">
                <a:moveTo>
                  <a:pt x="1337" y="19"/>
                </a:moveTo>
                <a:cubicBezTo>
                  <a:pt x="1341" y="31"/>
                  <a:pt x="1334" y="43"/>
                  <a:pt x="1322" y="47"/>
                </a:cubicBezTo>
                <a:cubicBezTo>
                  <a:pt x="32" y="433"/>
                  <a:pt x="32" y="433"/>
                  <a:pt x="32" y="433"/>
                </a:cubicBezTo>
                <a:cubicBezTo>
                  <a:pt x="20" y="437"/>
                  <a:pt x="7" y="430"/>
                  <a:pt x="4" y="418"/>
                </a:cubicBezTo>
                <a:cubicBezTo>
                  <a:pt x="0" y="406"/>
                  <a:pt x="7" y="393"/>
                  <a:pt x="19" y="390"/>
                </a:cubicBezTo>
                <a:cubicBezTo>
                  <a:pt x="1309" y="3"/>
                  <a:pt x="1309" y="3"/>
                  <a:pt x="1309" y="3"/>
                </a:cubicBezTo>
                <a:cubicBezTo>
                  <a:pt x="1321" y="0"/>
                  <a:pt x="1333" y="7"/>
                  <a:pt x="1337" y="19"/>
                </a:cubicBezTo>
                <a:close/>
              </a:path>
            </a:pathLst>
          </a:custGeom>
          <a:solidFill>
            <a:sysClr val="window" lastClr="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9" name="íš1iḓè"/>
          <p:cNvSpPr/>
          <p:nvPr/>
        </p:nvSpPr>
        <p:spPr bwMode="auto">
          <a:xfrm rot="926692">
            <a:off x="2022781" y="2442227"/>
            <a:ext cx="1770037" cy="560637"/>
          </a:xfrm>
          <a:custGeom>
            <a:avLst/>
            <a:gdLst/>
            <a:ahLst/>
            <a:cxnLst>
              <a:cxn ang="0">
                <a:pos x="1337" y="19"/>
              </a:cxn>
              <a:cxn ang="0">
                <a:pos x="1322" y="47"/>
              </a:cxn>
              <a:cxn ang="0">
                <a:pos x="32" y="433"/>
              </a:cxn>
              <a:cxn ang="0">
                <a:pos x="4" y="418"/>
              </a:cxn>
              <a:cxn ang="0">
                <a:pos x="19" y="390"/>
              </a:cxn>
              <a:cxn ang="0">
                <a:pos x="1309" y="3"/>
              </a:cxn>
              <a:cxn ang="0">
                <a:pos x="1337" y="19"/>
              </a:cxn>
            </a:cxnLst>
            <a:rect l="0" t="0" r="r" b="b"/>
            <a:pathLst>
              <a:path w="1341" h="437">
                <a:moveTo>
                  <a:pt x="1337" y="19"/>
                </a:moveTo>
                <a:cubicBezTo>
                  <a:pt x="1341" y="31"/>
                  <a:pt x="1334" y="43"/>
                  <a:pt x="1322" y="47"/>
                </a:cubicBezTo>
                <a:cubicBezTo>
                  <a:pt x="32" y="433"/>
                  <a:pt x="32" y="433"/>
                  <a:pt x="32" y="433"/>
                </a:cubicBezTo>
                <a:cubicBezTo>
                  <a:pt x="20" y="437"/>
                  <a:pt x="7" y="430"/>
                  <a:pt x="4" y="418"/>
                </a:cubicBezTo>
                <a:cubicBezTo>
                  <a:pt x="0" y="406"/>
                  <a:pt x="7" y="393"/>
                  <a:pt x="19" y="390"/>
                </a:cubicBezTo>
                <a:cubicBezTo>
                  <a:pt x="1309" y="3"/>
                  <a:pt x="1309" y="3"/>
                  <a:pt x="1309" y="3"/>
                </a:cubicBezTo>
                <a:cubicBezTo>
                  <a:pt x="1321" y="0"/>
                  <a:pt x="1333" y="7"/>
                  <a:pt x="1337" y="19"/>
                </a:cubicBezTo>
                <a:close/>
              </a:path>
            </a:pathLst>
          </a:custGeom>
          <a:solidFill>
            <a:sysClr val="window" lastClr="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0" name="íṡḻîḑe"/>
          <p:cNvSpPr/>
          <p:nvPr/>
        </p:nvSpPr>
        <p:spPr bwMode="auto">
          <a:xfrm>
            <a:off x="3447987" y="2577418"/>
            <a:ext cx="331925" cy="313551"/>
          </a:xfrm>
          <a:custGeom>
            <a:avLst/>
            <a:gdLst/>
            <a:ahLst/>
            <a:cxnLst>
              <a:cxn ang="0">
                <a:pos x="19" y="164"/>
              </a:cxn>
              <a:cxn ang="0">
                <a:pos x="97" y="19"/>
              </a:cxn>
              <a:cxn ang="0">
                <a:pos x="242" y="97"/>
              </a:cxn>
              <a:cxn ang="0">
                <a:pos x="164" y="242"/>
              </a:cxn>
              <a:cxn ang="0">
                <a:pos x="19" y="164"/>
              </a:cxn>
            </a:cxnLst>
            <a:rect l="0" t="0" r="r" b="b"/>
            <a:pathLst>
              <a:path w="260" h="261">
                <a:moveTo>
                  <a:pt x="19" y="164"/>
                </a:moveTo>
                <a:cubicBezTo>
                  <a:pt x="0" y="102"/>
                  <a:pt x="35" y="37"/>
                  <a:pt x="97" y="19"/>
                </a:cubicBezTo>
                <a:cubicBezTo>
                  <a:pt x="159" y="0"/>
                  <a:pt x="224" y="35"/>
                  <a:pt x="242" y="97"/>
                </a:cubicBezTo>
                <a:cubicBezTo>
                  <a:pt x="260" y="159"/>
                  <a:pt x="225" y="224"/>
                  <a:pt x="164" y="242"/>
                </a:cubicBezTo>
                <a:cubicBezTo>
                  <a:pt x="102" y="261"/>
                  <a:pt x="37" y="226"/>
                  <a:pt x="19" y="164"/>
                </a:cubicBezTo>
                <a:close/>
              </a:path>
            </a:pathLst>
          </a:custGeom>
          <a:solidFill>
            <a:srgbClr val="4C91BB"/>
          </a:solidFill>
          <a:ln w="9525">
            <a:solidFill>
              <a:srgbClr val="4C91BB"/>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1" name="íṣ1îḑé"/>
          <p:cNvSpPr/>
          <p:nvPr/>
        </p:nvSpPr>
        <p:spPr bwMode="auto">
          <a:xfrm>
            <a:off x="3468673" y="2600673"/>
            <a:ext cx="293992" cy="275314"/>
          </a:xfrm>
          <a:custGeom>
            <a:avLst/>
            <a:gdLst/>
            <a:ahLst/>
            <a:cxnLst>
              <a:cxn ang="0">
                <a:pos x="214" y="85"/>
              </a:cxn>
              <a:cxn ang="0">
                <a:pos x="145" y="213"/>
              </a:cxn>
              <a:cxn ang="0">
                <a:pos x="17" y="144"/>
              </a:cxn>
              <a:cxn ang="0">
                <a:pos x="86" y="16"/>
              </a:cxn>
              <a:cxn ang="0">
                <a:pos x="214" y="85"/>
              </a:cxn>
            </a:cxnLst>
            <a:rect l="0" t="0" r="r" b="b"/>
            <a:pathLst>
              <a:path w="230" h="229">
                <a:moveTo>
                  <a:pt x="214" y="85"/>
                </a:moveTo>
                <a:cubicBezTo>
                  <a:pt x="230" y="139"/>
                  <a:pt x="199" y="197"/>
                  <a:pt x="145" y="213"/>
                </a:cubicBezTo>
                <a:cubicBezTo>
                  <a:pt x="90" y="229"/>
                  <a:pt x="33" y="198"/>
                  <a:pt x="17" y="144"/>
                </a:cubicBezTo>
                <a:cubicBezTo>
                  <a:pt x="0" y="90"/>
                  <a:pt x="31" y="32"/>
                  <a:pt x="86" y="16"/>
                </a:cubicBezTo>
                <a:cubicBezTo>
                  <a:pt x="140" y="0"/>
                  <a:pt x="198" y="30"/>
                  <a:pt x="214" y="85"/>
                </a:cubicBezTo>
                <a:close/>
              </a:path>
            </a:pathLst>
          </a:custGeom>
          <a:solidFill>
            <a:sysClr val="window" lastClr="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2" name="íŝḷidê"/>
          <p:cNvSpPr txBox="1"/>
          <p:nvPr/>
        </p:nvSpPr>
        <p:spPr>
          <a:xfrm rot="51">
            <a:off x="3501691" y="2637721"/>
            <a:ext cx="211567" cy="217878"/>
          </a:xfrm>
          <a:prstGeom prst="rect">
            <a:avLst/>
          </a:prstGeom>
          <a:noFill/>
        </p:spPr>
        <p:txBody>
          <a:bodyPr wrap="none" lIns="90000" tIns="46800" rIns="90000" bIns="46800" anchor="ctr" anchorCtr="0">
            <a:noAutofit/>
          </a:bodyPr>
          <a:lstStyle/>
          <a:p>
            <a:pPr algn="ctr"/>
            <a:r>
              <a:rPr lang="en-US" sz="1800" b="1" dirty="0" smtClean="0">
                <a:solidFill>
                  <a:srgbClr val="084CA1"/>
                </a:solidFill>
                <a:latin typeface="微软雅黑" pitchFamily="34" charset="-122"/>
                <a:ea typeface="微软雅黑" pitchFamily="34" charset="-122"/>
              </a:rPr>
              <a:t>3</a:t>
            </a:r>
            <a:endParaRPr lang="en-US" sz="1800" b="1" dirty="0">
              <a:solidFill>
                <a:srgbClr val="084CA1"/>
              </a:solidFill>
              <a:latin typeface="微软雅黑" pitchFamily="34" charset="-122"/>
              <a:ea typeface="微软雅黑" pitchFamily="34" charset="-122"/>
            </a:endParaRPr>
          </a:p>
        </p:txBody>
      </p:sp>
      <p:grpSp>
        <p:nvGrpSpPr>
          <p:cNvPr id="93" name="iSḻïďé"/>
          <p:cNvGrpSpPr/>
          <p:nvPr/>
        </p:nvGrpSpPr>
        <p:grpSpPr>
          <a:xfrm>
            <a:off x="275113" y="1463264"/>
            <a:ext cx="3633557" cy="3480933"/>
            <a:chOff x="1038172" y="1232754"/>
            <a:chExt cx="5543024" cy="5644295"/>
          </a:xfrm>
        </p:grpSpPr>
        <p:sp>
          <p:nvSpPr>
            <p:cNvPr id="94" name="ïšľiḓè"/>
            <p:cNvSpPr/>
            <p:nvPr/>
          </p:nvSpPr>
          <p:spPr bwMode="auto">
            <a:xfrm>
              <a:off x="2629569" y="1232754"/>
              <a:ext cx="607624" cy="3007124"/>
            </a:xfrm>
            <a:custGeom>
              <a:avLst/>
              <a:gdLst/>
              <a:ahLst/>
              <a:cxnLst>
                <a:cxn ang="0">
                  <a:pos x="72" y="1539"/>
                </a:cxn>
                <a:cxn ang="0">
                  <a:pos x="0" y="1467"/>
                </a:cxn>
                <a:cxn ang="0">
                  <a:pos x="0" y="72"/>
                </a:cxn>
                <a:cxn ang="0">
                  <a:pos x="72" y="0"/>
                </a:cxn>
                <a:cxn ang="0">
                  <a:pos x="239" y="0"/>
                </a:cxn>
                <a:cxn ang="0">
                  <a:pos x="311" y="72"/>
                </a:cxn>
                <a:cxn ang="0">
                  <a:pos x="311" y="1467"/>
                </a:cxn>
                <a:cxn ang="0">
                  <a:pos x="239" y="1539"/>
                </a:cxn>
                <a:cxn ang="0">
                  <a:pos x="72" y="1539"/>
                </a:cxn>
                <a:cxn ang="0">
                  <a:pos x="54" y="72"/>
                </a:cxn>
                <a:cxn ang="0">
                  <a:pos x="54" y="1467"/>
                </a:cxn>
                <a:cxn ang="0">
                  <a:pos x="72" y="1485"/>
                </a:cxn>
                <a:cxn ang="0">
                  <a:pos x="239" y="1485"/>
                </a:cxn>
                <a:cxn ang="0">
                  <a:pos x="257" y="1467"/>
                </a:cxn>
                <a:cxn ang="0">
                  <a:pos x="257" y="72"/>
                </a:cxn>
                <a:cxn ang="0">
                  <a:pos x="239" y="54"/>
                </a:cxn>
                <a:cxn ang="0">
                  <a:pos x="72" y="54"/>
                </a:cxn>
                <a:cxn ang="0">
                  <a:pos x="54" y="72"/>
                </a:cxn>
              </a:cxnLst>
              <a:rect l="0" t="0" r="r" b="b"/>
              <a:pathLst>
                <a:path w="311" h="1539">
                  <a:moveTo>
                    <a:pt x="72" y="1539"/>
                  </a:moveTo>
                  <a:cubicBezTo>
                    <a:pt x="32" y="1539"/>
                    <a:pt x="0" y="1506"/>
                    <a:pt x="0" y="1467"/>
                  </a:cubicBezTo>
                  <a:cubicBezTo>
                    <a:pt x="0" y="72"/>
                    <a:pt x="0" y="72"/>
                    <a:pt x="0" y="72"/>
                  </a:cubicBezTo>
                  <a:cubicBezTo>
                    <a:pt x="0" y="32"/>
                    <a:pt x="32" y="0"/>
                    <a:pt x="72" y="0"/>
                  </a:cubicBezTo>
                  <a:cubicBezTo>
                    <a:pt x="239" y="0"/>
                    <a:pt x="239" y="0"/>
                    <a:pt x="239" y="0"/>
                  </a:cubicBezTo>
                  <a:cubicBezTo>
                    <a:pt x="279" y="0"/>
                    <a:pt x="311" y="32"/>
                    <a:pt x="311" y="72"/>
                  </a:cubicBezTo>
                  <a:cubicBezTo>
                    <a:pt x="311" y="1467"/>
                    <a:pt x="311" y="1467"/>
                    <a:pt x="311" y="1467"/>
                  </a:cubicBezTo>
                  <a:cubicBezTo>
                    <a:pt x="311" y="1506"/>
                    <a:pt x="279" y="1539"/>
                    <a:pt x="239" y="1539"/>
                  </a:cubicBezTo>
                  <a:lnTo>
                    <a:pt x="72" y="1539"/>
                  </a:lnTo>
                  <a:close/>
                  <a:moveTo>
                    <a:pt x="54" y="72"/>
                  </a:moveTo>
                  <a:cubicBezTo>
                    <a:pt x="54" y="1467"/>
                    <a:pt x="54" y="1467"/>
                    <a:pt x="54" y="1467"/>
                  </a:cubicBezTo>
                  <a:cubicBezTo>
                    <a:pt x="54" y="1477"/>
                    <a:pt x="62" y="1485"/>
                    <a:pt x="72" y="1485"/>
                  </a:cubicBezTo>
                  <a:cubicBezTo>
                    <a:pt x="239" y="1485"/>
                    <a:pt x="239" y="1485"/>
                    <a:pt x="239" y="1485"/>
                  </a:cubicBezTo>
                  <a:cubicBezTo>
                    <a:pt x="249" y="1485"/>
                    <a:pt x="257" y="1477"/>
                    <a:pt x="257" y="1467"/>
                  </a:cubicBezTo>
                  <a:cubicBezTo>
                    <a:pt x="257" y="72"/>
                    <a:pt x="257" y="72"/>
                    <a:pt x="257" y="72"/>
                  </a:cubicBezTo>
                  <a:cubicBezTo>
                    <a:pt x="257" y="62"/>
                    <a:pt x="249" y="54"/>
                    <a:pt x="239" y="54"/>
                  </a:cubicBezTo>
                  <a:cubicBezTo>
                    <a:pt x="72" y="54"/>
                    <a:pt x="72" y="54"/>
                    <a:pt x="72" y="54"/>
                  </a:cubicBezTo>
                  <a:cubicBezTo>
                    <a:pt x="62" y="54"/>
                    <a:pt x="54" y="62"/>
                    <a:pt x="54" y="72"/>
                  </a:cubicBezTo>
                  <a:close/>
                </a:path>
              </a:pathLst>
            </a:custGeom>
            <a:solidFill>
              <a:sysClr val="windowText" lastClr="000000">
                <a:lumMod val="50000"/>
                <a:lumOff val="50000"/>
              </a:sys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5" name="íṡ1ïďè"/>
            <p:cNvSpPr/>
            <p:nvPr/>
          </p:nvSpPr>
          <p:spPr bwMode="auto">
            <a:xfrm>
              <a:off x="2677705" y="1298179"/>
              <a:ext cx="502220" cy="2899652"/>
            </a:xfrm>
            <a:custGeom>
              <a:avLst/>
              <a:gdLst/>
              <a:ahLst/>
              <a:cxnLst>
                <a:cxn ang="0">
                  <a:pos x="257" y="1440"/>
                </a:cxn>
                <a:cxn ang="0">
                  <a:pos x="212" y="1485"/>
                </a:cxn>
                <a:cxn ang="0">
                  <a:pos x="45" y="1485"/>
                </a:cxn>
                <a:cxn ang="0">
                  <a:pos x="0" y="1440"/>
                </a:cxn>
                <a:cxn ang="0">
                  <a:pos x="0" y="45"/>
                </a:cxn>
                <a:cxn ang="0">
                  <a:pos x="45" y="0"/>
                </a:cxn>
                <a:cxn ang="0">
                  <a:pos x="212" y="0"/>
                </a:cxn>
                <a:cxn ang="0">
                  <a:pos x="257" y="45"/>
                </a:cxn>
                <a:cxn ang="0">
                  <a:pos x="257" y="1440"/>
                </a:cxn>
              </a:cxnLst>
              <a:rect l="0" t="0" r="r" b="b"/>
              <a:pathLst>
                <a:path w="257" h="1485">
                  <a:moveTo>
                    <a:pt x="257" y="1440"/>
                  </a:moveTo>
                  <a:cubicBezTo>
                    <a:pt x="257" y="1464"/>
                    <a:pt x="237" y="1485"/>
                    <a:pt x="212" y="1485"/>
                  </a:cubicBezTo>
                  <a:cubicBezTo>
                    <a:pt x="45" y="1485"/>
                    <a:pt x="45" y="1485"/>
                    <a:pt x="45" y="1485"/>
                  </a:cubicBezTo>
                  <a:cubicBezTo>
                    <a:pt x="20" y="1485"/>
                    <a:pt x="0" y="1464"/>
                    <a:pt x="0" y="1440"/>
                  </a:cubicBezTo>
                  <a:cubicBezTo>
                    <a:pt x="0" y="45"/>
                    <a:pt x="0" y="45"/>
                    <a:pt x="0" y="45"/>
                  </a:cubicBezTo>
                  <a:cubicBezTo>
                    <a:pt x="0" y="20"/>
                    <a:pt x="20" y="0"/>
                    <a:pt x="45" y="0"/>
                  </a:cubicBezTo>
                  <a:cubicBezTo>
                    <a:pt x="212" y="0"/>
                    <a:pt x="212" y="0"/>
                    <a:pt x="212" y="0"/>
                  </a:cubicBezTo>
                  <a:cubicBezTo>
                    <a:pt x="237" y="0"/>
                    <a:pt x="257" y="20"/>
                    <a:pt x="257" y="45"/>
                  </a:cubicBezTo>
                  <a:lnTo>
                    <a:pt x="257" y="1440"/>
                  </a:lnTo>
                  <a:close/>
                </a:path>
              </a:pathLst>
            </a:custGeom>
            <a:solidFill>
              <a:sysClr val="window" lastClr="FFFFFF">
                <a:lumMod val="75000"/>
              </a:sysClr>
            </a:solidFill>
            <a:ln w="19050">
              <a:solidFill>
                <a:sysClr val="windowText" lastClr="000000">
                  <a:lumMod val="75000"/>
                  <a:lumOff val="25000"/>
                </a:sysClr>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6" name="iŝ1îďè"/>
            <p:cNvSpPr/>
            <p:nvPr/>
          </p:nvSpPr>
          <p:spPr bwMode="auto">
            <a:xfrm>
              <a:off x="1990820" y="2307466"/>
              <a:ext cx="1824681" cy="1822499"/>
            </a:xfrm>
            <a:prstGeom prst="ellipse">
              <a:avLst/>
            </a:prstGeom>
            <a:solidFill>
              <a:sysClr val="window" lastClr="FFFFFF">
                <a:lumMod val="85000"/>
              </a:sys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7" name="îṥḷîḋé"/>
            <p:cNvSpPr/>
            <p:nvPr/>
          </p:nvSpPr>
          <p:spPr bwMode="auto">
            <a:xfrm>
              <a:off x="2123593" y="2414935"/>
              <a:ext cx="1585195" cy="1585195"/>
            </a:xfrm>
            <a:prstGeom prst="ellipse">
              <a:avLst/>
            </a:prstGeom>
            <a:solidFill>
              <a:sysClr val="window" lastClr="FFFFFF">
                <a:lumMod val="65000"/>
              </a:sysClr>
            </a:solidFill>
            <a:ln w="9525">
              <a:noFill/>
              <a:round/>
              <a:headEnd/>
              <a:tailEnd/>
            </a:ln>
          </p:spPr>
          <p:txBody>
            <a:bodyPr vert="horz" wrap="none" lIns="91440" tIns="45720" rIns="91440" bIns="45720" anchor="b" anchorCtr="1" compatLnSpc="1">
              <a:prstTxWarp prst="textNoShape">
                <a:avLst/>
              </a:prstTxWarp>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入账价值</a:t>
              </a: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nvGrpSpPr>
            <p:cNvPr id="98" name="í$ľiḋê"/>
            <p:cNvGrpSpPr/>
            <p:nvPr/>
          </p:nvGrpSpPr>
          <p:grpSpPr>
            <a:xfrm>
              <a:off x="1645796" y="2904756"/>
              <a:ext cx="859768" cy="1601732"/>
              <a:chOff x="1448506" y="2904756"/>
              <a:chExt cx="859768" cy="1601731"/>
            </a:xfrm>
          </p:grpSpPr>
          <p:sp>
            <p:nvSpPr>
              <p:cNvPr id="202" name="iṡlidé"/>
              <p:cNvSpPr/>
              <p:nvPr/>
            </p:nvSpPr>
            <p:spPr bwMode="auto">
              <a:xfrm>
                <a:off x="1448506" y="2904756"/>
                <a:ext cx="859768" cy="1599664"/>
              </a:xfrm>
              <a:custGeom>
                <a:avLst/>
                <a:gdLst/>
                <a:ahLst/>
                <a:cxnLst>
                  <a:cxn ang="0">
                    <a:pos x="311" y="819"/>
                  </a:cxn>
                  <a:cxn ang="0">
                    <a:pos x="386" y="637"/>
                  </a:cxn>
                  <a:cxn ang="0">
                    <a:pos x="367" y="344"/>
                  </a:cxn>
                  <a:cxn ang="0">
                    <a:pos x="274" y="5"/>
                  </a:cxn>
                  <a:cxn ang="0">
                    <a:pos x="220" y="49"/>
                  </a:cxn>
                  <a:cxn ang="0">
                    <a:pos x="14" y="340"/>
                  </a:cxn>
                  <a:cxn ang="0">
                    <a:pos x="74" y="680"/>
                  </a:cxn>
                  <a:cxn ang="0">
                    <a:pos x="22" y="814"/>
                  </a:cxn>
                  <a:cxn ang="0">
                    <a:pos x="311" y="819"/>
                  </a:cxn>
                </a:cxnLst>
                <a:rect l="0" t="0" r="r" b="b"/>
                <a:pathLst>
                  <a:path w="440" h="819">
                    <a:moveTo>
                      <a:pt x="311" y="819"/>
                    </a:moveTo>
                    <a:cubicBezTo>
                      <a:pt x="311" y="819"/>
                      <a:pt x="411" y="765"/>
                      <a:pt x="386" y="637"/>
                    </a:cubicBezTo>
                    <a:cubicBezTo>
                      <a:pt x="386" y="637"/>
                      <a:pt x="440" y="505"/>
                      <a:pt x="367" y="344"/>
                    </a:cubicBezTo>
                    <a:cubicBezTo>
                      <a:pt x="295" y="184"/>
                      <a:pt x="394" y="32"/>
                      <a:pt x="274" y="5"/>
                    </a:cubicBezTo>
                    <a:cubicBezTo>
                      <a:pt x="274" y="5"/>
                      <a:pt x="232" y="0"/>
                      <a:pt x="220" y="49"/>
                    </a:cubicBezTo>
                    <a:cubicBezTo>
                      <a:pt x="220" y="49"/>
                      <a:pt x="0" y="238"/>
                      <a:pt x="14" y="340"/>
                    </a:cubicBezTo>
                    <a:cubicBezTo>
                      <a:pt x="28" y="442"/>
                      <a:pt x="98" y="609"/>
                      <a:pt x="74" y="680"/>
                    </a:cubicBezTo>
                    <a:cubicBezTo>
                      <a:pt x="50" y="751"/>
                      <a:pt x="22" y="814"/>
                      <a:pt x="22" y="814"/>
                    </a:cubicBezTo>
                    <a:cubicBezTo>
                      <a:pt x="311" y="819"/>
                      <a:pt x="311" y="819"/>
                      <a:pt x="311" y="819"/>
                    </a:cubicBezTo>
                  </a:path>
                </a:pathLst>
              </a:custGeom>
              <a:solidFill>
                <a:srgbClr val="4F81BD">
                  <a:lumMod val="20000"/>
                  <a:lumOff val="80000"/>
                </a:srgb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03" name="íŝļiḑe"/>
              <p:cNvSpPr/>
              <p:nvPr/>
            </p:nvSpPr>
            <p:spPr bwMode="auto">
              <a:xfrm>
                <a:off x="1851522" y="3006027"/>
                <a:ext cx="20667" cy="18601"/>
              </a:xfrm>
              <a:custGeom>
                <a:avLst/>
                <a:gdLst/>
                <a:ahLst/>
                <a:cxnLst>
                  <a:cxn ang="0">
                    <a:pos x="11" y="0"/>
                  </a:cxn>
                  <a:cxn ang="0">
                    <a:pos x="0" y="9"/>
                  </a:cxn>
                  <a:cxn ang="0">
                    <a:pos x="0" y="9"/>
                  </a:cxn>
                  <a:cxn ang="0">
                    <a:pos x="11" y="0"/>
                  </a:cxn>
                  <a:cxn ang="0">
                    <a:pos x="11" y="0"/>
                  </a:cxn>
                </a:cxnLst>
                <a:rect l="0" t="0" r="r" b="b"/>
                <a:pathLst>
                  <a:path w="11" h="9">
                    <a:moveTo>
                      <a:pt x="11" y="0"/>
                    </a:moveTo>
                    <a:cubicBezTo>
                      <a:pt x="8" y="2"/>
                      <a:pt x="5" y="5"/>
                      <a:pt x="0" y="9"/>
                    </a:cubicBezTo>
                    <a:cubicBezTo>
                      <a:pt x="0" y="9"/>
                      <a:pt x="0" y="9"/>
                      <a:pt x="0" y="9"/>
                    </a:cubicBezTo>
                    <a:cubicBezTo>
                      <a:pt x="5" y="5"/>
                      <a:pt x="8" y="2"/>
                      <a:pt x="11" y="0"/>
                    </a:cubicBezTo>
                    <a:cubicBezTo>
                      <a:pt x="11" y="0"/>
                      <a:pt x="11" y="0"/>
                      <a:pt x="11" y="0"/>
                    </a:cubicBezTo>
                  </a:path>
                </a:pathLst>
              </a:custGeom>
              <a:solidFill>
                <a:srgbClr val="DBDBDB"/>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04" name="îṡ1ídê"/>
              <p:cNvSpPr/>
              <p:nvPr/>
            </p:nvSpPr>
            <p:spPr bwMode="auto">
              <a:xfrm>
                <a:off x="1679982" y="3006027"/>
                <a:ext cx="210808" cy="555956"/>
              </a:xfrm>
              <a:custGeom>
                <a:avLst/>
                <a:gdLst/>
                <a:ahLst/>
                <a:cxnLst>
                  <a:cxn ang="0">
                    <a:pos x="98" y="0"/>
                  </a:cxn>
                  <a:cxn ang="0">
                    <a:pos x="87" y="9"/>
                  </a:cxn>
                  <a:cxn ang="0">
                    <a:pos x="21" y="175"/>
                  </a:cxn>
                  <a:cxn ang="0">
                    <a:pos x="91" y="284"/>
                  </a:cxn>
                  <a:cxn ang="0">
                    <a:pos x="95" y="138"/>
                  </a:cxn>
                  <a:cxn ang="0">
                    <a:pos x="98" y="0"/>
                  </a:cxn>
                </a:cxnLst>
                <a:rect l="0" t="0" r="r" b="b"/>
                <a:pathLst>
                  <a:path w="107" h="284">
                    <a:moveTo>
                      <a:pt x="98" y="0"/>
                    </a:moveTo>
                    <a:cubicBezTo>
                      <a:pt x="95" y="2"/>
                      <a:pt x="92" y="5"/>
                      <a:pt x="87" y="9"/>
                    </a:cubicBezTo>
                    <a:cubicBezTo>
                      <a:pt x="78" y="69"/>
                      <a:pt x="39" y="141"/>
                      <a:pt x="21" y="175"/>
                    </a:cubicBezTo>
                    <a:cubicBezTo>
                      <a:pt x="0" y="215"/>
                      <a:pt x="91" y="284"/>
                      <a:pt x="91" y="284"/>
                    </a:cubicBezTo>
                    <a:cubicBezTo>
                      <a:pt x="91" y="284"/>
                      <a:pt x="107" y="208"/>
                      <a:pt x="95" y="138"/>
                    </a:cubicBezTo>
                    <a:cubicBezTo>
                      <a:pt x="87" y="92"/>
                      <a:pt x="93" y="34"/>
                      <a:pt x="98" y="0"/>
                    </a:cubicBezTo>
                  </a:path>
                </a:pathLst>
              </a:custGeom>
              <a:solidFill>
                <a:srgbClr val="4F81BD">
                  <a:lumMod val="40000"/>
                  <a:lumOff val="60000"/>
                </a:srgb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05" name="îśļîḋè"/>
              <p:cNvSpPr/>
              <p:nvPr/>
            </p:nvSpPr>
            <p:spPr bwMode="auto">
              <a:xfrm>
                <a:off x="1915592" y="2968826"/>
                <a:ext cx="144672" cy="109538"/>
              </a:xfrm>
              <a:custGeom>
                <a:avLst/>
                <a:gdLst/>
                <a:ahLst/>
                <a:cxnLst>
                  <a:cxn ang="0">
                    <a:pos x="73" y="33"/>
                  </a:cxn>
                  <a:cxn ang="0">
                    <a:pos x="61" y="49"/>
                  </a:cxn>
                  <a:cxn ang="0">
                    <a:pos x="21" y="55"/>
                  </a:cxn>
                  <a:cxn ang="0">
                    <a:pos x="5" y="44"/>
                  </a:cxn>
                  <a:cxn ang="0">
                    <a:pos x="1" y="23"/>
                  </a:cxn>
                  <a:cxn ang="0">
                    <a:pos x="13" y="7"/>
                  </a:cxn>
                  <a:cxn ang="0">
                    <a:pos x="53" y="1"/>
                  </a:cxn>
                  <a:cxn ang="0">
                    <a:pos x="69" y="13"/>
                  </a:cxn>
                  <a:cxn ang="0">
                    <a:pos x="73" y="33"/>
                  </a:cxn>
                </a:cxnLst>
                <a:rect l="0" t="0" r="r" b="b"/>
                <a:pathLst>
                  <a:path w="74" h="56">
                    <a:moveTo>
                      <a:pt x="73" y="33"/>
                    </a:moveTo>
                    <a:cubicBezTo>
                      <a:pt x="74" y="40"/>
                      <a:pt x="69" y="47"/>
                      <a:pt x="61" y="49"/>
                    </a:cubicBezTo>
                    <a:cubicBezTo>
                      <a:pt x="21" y="55"/>
                      <a:pt x="21" y="55"/>
                      <a:pt x="21" y="55"/>
                    </a:cubicBezTo>
                    <a:cubicBezTo>
                      <a:pt x="13" y="56"/>
                      <a:pt x="6" y="51"/>
                      <a:pt x="5" y="44"/>
                    </a:cubicBezTo>
                    <a:cubicBezTo>
                      <a:pt x="1" y="23"/>
                      <a:pt x="1" y="23"/>
                      <a:pt x="1" y="23"/>
                    </a:cubicBezTo>
                    <a:cubicBezTo>
                      <a:pt x="0" y="16"/>
                      <a:pt x="5" y="9"/>
                      <a:pt x="13" y="7"/>
                    </a:cubicBezTo>
                    <a:cubicBezTo>
                      <a:pt x="53" y="1"/>
                      <a:pt x="53" y="1"/>
                      <a:pt x="53" y="1"/>
                    </a:cubicBezTo>
                    <a:cubicBezTo>
                      <a:pt x="61" y="0"/>
                      <a:pt x="68" y="5"/>
                      <a:pt x="69" y="13"/>
                    </a:cubicBezTo>
                    <a:lnTo>
                      <a:pt x="73" y="33"/>
                    </a:lnTo>
                    <a:close/>
                  </a:path>
                </a:pathLst>
              </a:custGeom>
              <a:solidFill>
                <a:srgbClr val="4F81BD">
                  <a:lumMod val="40000"/>
                  <a:lumOff val="60000"/>
                </a:srgb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06" name="ïṡ1idé"/>
              <p:cNvSpPr/>
              <p:nvPr/>
            </p:nvSpPr>
            <p:spPr bwMode="auto">
              <a:xfrm>
                <a:off x="2118133" y="3411110"/>
                <a:ext cx="4133" cy="20667"/>
              </a:xfrm>
              <a:custGeom>
                <a:avLst/>
                <a:gdLst/>
                <a:ahLst/>
                <a:cxnLst>
                  <a:cxn ang="0">
                    <a:pos x="2" y="11"/>
                  </a:cxn>
                  <a:cxn ang="0">
                    <a:pos x="2" y="11"/>
                  </a:cxn>
                  <a:cxn ang="0">
                    <a:pos x="2" y="11"/>
                  </a:cxn>
                  <a:cxn ang="0">
                    <a:pos x="0" y="0"/>
                  </a:cxn>
                  <a:cxn ang="0">
                    <a:pos x="2" y="11"/>
                  </a:cxn>
                  <a:cxn ang="0">
                    <a:pos x="0" y="0"/>
                  </a:cxn>
                </a:cxnLst>
                <a:rect l="0" t="0" r="r" b="b"/>
                <a:pathLst>
                  <a:path w="2" h="11">
                    <a:moveTo>
                      <a:pt x="2" y="11"/>
                    </a:moveTo>
                    <a:cubicBezTo>
                      <a:pt x="2" y="11"/>
                      <a:pt x="2" y="11"/>
                      <a:pt x="2" y="11"/>
                    </a:cubicBezTo>
                    <a:cubicBezTo>
                      <a:pt x="2" y="11"/>
                      <a:pt x="2" y="11"/>
                      <a:pt x="2" y="11"/>
                    </a:cubicBezTo>
                    <a:moveTo>
                      <a:pt x="0" y="0"/>
                    </a:moveTo>
                    <a:cubicBezTo>
                      <a:pt x="0" y="4"/>
                      <a:pt x="1" y="7"/>
                      <a:pt x="2" y="11"/>
                    </a:cubicBezTo>
                    <a:cubicBezTo>
                      <a:pt x="1" y="7"/>
                      <a:pt x="0" y="4"/>
                      <a:pt x="0" y="0"/>
                    </a:cubicBezTo>
                  </a:path>
                </a:pathLst>
              </a:custGeom>
              <a:solidFill>
                <a:srgbClr val="9E1D1D"/>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07" name="iśļîḓè"/>
              <p:cNvSpPr/>
              <p:nvPr/>
            </p:nvSpPr>
            <p:spPr bwMode="auto">
              <a:xfrm>
                <a:off x="2116066" y="3398710"/>
                <a:ext cx="10334" cy="59936"/>
              </a:xfrm>
              <a:custGeom>
                <a:avLst/>
                <a:gdLst/>
                <a:ahLst/>
                <a:cxnLst>
                  <a:cxn ang="0">
                    <a:pos x="0" y="0"/>
                  </a:cxn>
                  <a:cxn ang="0">
                    <a:pos x="5" y="30"/>
                  </a:cxn>
                  <a:cxn ang="0">
                    <a:pos x="3" y="17"/>
                  </a:cxn>
                  <a:cxn ang="0">
                    <a:pos x="3" y="17"/>
                  </a:cxn>
                  <a:cxn ang="0">
                    <a:pos x="3" y="17"/>
                  </a:cxn>
                  <a:cxn ang="0">
                    <a:pos x="1" y="6"/>
                  </a:cxn>
                  <a:cxn ang="0">
                    <a:pos x="0" y="0"/>
                  </a:cxn>
                </a:cxnLst>
                <a:rect l="0" t="0" r="r" b="b"/>
                <a:pathLst>
                  <a:path w="5" h="30">
                    <a:moveTo>
                      <a:pt x="0" y="0"/>
                    </a:moveTo>
                    <a:cubicBezTo>
                      <a:pt x="1" y="9"/>
                      <a:pt x="2" y="19"/>
                      <a:pt x="5" y="30"/>
                    </a:cubicBezTo>
                    <a:cubicBezTo>
                      <a:pt x="4" y="26"/>
                      <a:pt x="3" y="22"/>
                      <a:pt x="3" y="17"/>
                    </a:cubicBezTo>
                    <a:cubicBezTo>
                      <a:pt x="3" y="17"/>
                      <a:pt x="3" y="17"/>
                      <a:pt x="3" y="17"/>
                    </a:cubicBezTo>
                    <a:cubicBezTo>
                      <a:pt x="3" y="17"/>
                      <a:pt x="3" y="17"/>
                      <a:pt x="3" y="17"/>
                    </a:cubicBezTo>
                    <a:cubicBezTo>
                      <a:pt x="2" y="13"/>
                      <a:pt x="1" y="10"/>
                      <a:pt x="1" y="6"/>
                    </a:cubicBezTo>
                    <a:cubicBezTo>
                      <a:pt x="1" y="4"/>
                      <a:pt x="0" y="2"/>
                      <a:pt x="0" y="0"/>
                    </a:cubicBezTo>
                  </a:path>
                </a:pathLst>
              </a:custGeom>
              <a:solidFill>
                <a:srgbClr val="FFB57D"/>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08" name="i$lîḑe"/>
              <p:cNvSpPr/>
              <p:nvPr/>
            </p:nvSpPr>
            <p:spPr bwMode="auto">
              <a:xfrm>
                <a:off x="2016862" y="4504420"/>
                <a:ext cx="39269" cy="2067"/>
              </a:xfrm>
              <a:custGeom>
                <a:avLst/>
                <a:gdLst/>
                <a:ahLst/>
                <a:cxnLst>
                  <a:cxn ang="0">
                    <a:pos x="0" y="0"/>
                  </a:cxn>
                  <a:cxn ang="0">
                    <a:pos x="0" y="0"/>
                  </a:cxn>
                  <a:cxn ang="0">
                    <a:pos x="19" y="0"/>
                  </a:cxn>
                  <a:cxn ang="0">
                    <a:pos x="0" y="0"/>
                  </a:cxn>
                </a:cxnLst>
                <a:rect l="0" t="0" r="r" b="b"/>
                <a:pathLst>
                  <a:path w="19">
                    <a:moveTo>
                      <a:pt x="0" y="0"/>
                    </a:moveTo>
                    <a:lnTo>
                      <a:pt x="0" y="0"/>
                    </a:lnTo>
                    <a:lnTo>
                      <a:pt x="19" y="0"/>
                    </a:lnTo>
                    <a:lnTo>
                      <a:pt x="0" y="0"/>
                    </a:lnTo>
                    <a:close/>
                  </a:path>
                </a:pathLst>
              </a:custGeom>
              <a:solidFill>
                <a:srgbClr val="DBDBDB"/>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09" name="îSlïdé"/>
              <p:cNvSpPr/>
              <p:nvPr/>
            </p:nvSpPr>
            <p:spPr bwMode="auto">
              <a:xfrm>
                <a:off x="2016862" y="4504420"/>
                <a:ext cx="39269" cy="2067"/>
              </a:xfrm>
              <a:custGeom>
                <a:avLst/>
                <a:gdLst/>
                <a:ahLst/>
                <a:cxnLst>
                  <a:cxn ang="0">
                    <a:pos x="0" y="0"/>
                  </a:cxn>
                  <a:cxn ang="0">
                    <a:pos x="0" y="0"/>
                  </a:cxn>
                  <a:cxn ang="0">
                    <a:pos x="19" y="0"/>
                  </a:cxn>
                  <a:cxn ang="0">
                    <a:pos x="0" y="0"/>
                  </a:cxn>
                </a:cxnLst>
                <a:rect l="0" t="0" r="r" b="b"/>
                <a:pathLst>
                  <a:path w="19">
                    <a:moveTo>
                      <a:pt x="0" y="0"/>
                    </a:moveTo>
                    <a:lnTo>
                      <a:pt x="0" y="0"/>
                    </a:lnTo>
                    <a:lnTo>
                      <a:pt x="19" y="0"/>
                    </a:lnTo>
                    <a:lnTo>
                      <a:pt x="0" y="0"/>
                    </a:lnTo>
                  </a:path>
                </a:pathLst>
              </a:custGeom>
              <a:no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10" name="iṡľïde"/>
              <p:cNvSpPr/>
              <p:nvPr/>
            </p:nvSpPr>
            <p:spPr bwMode="auto">
              <a:xfrm>
                <a:off x="2016862" y="3485513"/>
                <a:ext cx="223209" cy="1018908"/>
              </a:xfrm>
              <a:custGeom>
                <a:avLst/>
                <a:gdLst/>
                <a:ahLst/>
                <a:cxnLst>
                  <a:cxn ang="0">
                    <a:pos x="60" y="0"/>
                  </a:cxn>
                  <a:cxn ang="0">
                    <a:pos x="69" y="332"/>
                  </a:cxn>
                  <a:cxn ang="0">
                    <a:pos x="0" y="522"/>
                  </a:cxn>
                  <a:cxn ang="0">
                    <a:pos x="20" y="522"/>
                  </a:cxn>
                  <a:cxn ang="0">
                    <a:pos x="99" y="380"/>
                  </a:cxn>
                  <a:cxn ang="0">
                    <a:pos x="95" y="340"/>
                  </a:cxn>
                  <a:cxn ang="0">
                    <a:pos x="95" y="340"/>
                  </a:cxn>
                  <a:cxn ang="0">
                    <a:pos x="95" y="340"/>
                  </a:cxn>
                  <a:cxn ang="0">
                    <a:pos x="114" y="220"/>
                  </a:cxn>
                  <a:cxn ang="0">
                    <a:pos x="76" y="47"/>
                  </a:cxn>
                  <a:cxn ang="0">
                    <a:pos x="76" y="47"/>
                  </a:cxn>
                  <a:cxn ang="0">
                    <a:pos x="60" y="0"/>
                  </a:cxn>
                </a:cxnLst>
                <a:rect l="0" t="0" r="r" b="b"/>
                <a:pathLst>
                  <a:path w="114" h="522">
                    <a:moveTo>
                      <a:pt x="60" y="0"/>
                    </a:moveTo>
                    <a:cubicBezTo>
                      <a:pt x="71" y="49"/>
                      <a:pt x="111" y="238"/>
                      <a:pt x="69" y="332"/>
                    </a:cubicBezTo>
                    <a:cubicBezTo>
                      <a:pt x="69" y="332"/>
                      <a:pt x="74" y="460"/>
                      <a:pt x="0" y="522"/>
                    </a:cubicBezTo>
                    <a:cubicBezTo>
                      <a:pt x="20" y="522"/>
                      <a:pt x="20" y="522"/>
                      <a:pt x="20" y="522"/>
                    </a:cubicBezTo>
                    <a:cubicBezTo>
                      <a:pt x="20" y="522"/>
                      <a:pt x="99" y="479"/>
                      <a:pt x="99" y="380"/>
                    </a:cubicBezTo>
                    <a:cubicBezTo>
                      <a:pt x="99" y="368"/>
                      <a:pt x="98" y="354"/>
                      <a:pt x="95" y="340"/>
                    </a:cubicBezTo>
                    <a:cubicBezTo>
                      <a:pt x="95" y="340"/>
                      <a:pt x="95" y="340"/>
                      <a:pt x="95" y="340"/>
                    </a:cubicBezTo>
                    <a:cubicBezTo>
                      <a:pt x="95" y="340"/>
                      <a:pt x="95" y="340"/>
                      <a:pt x="95" y="340"/>
                    </a:cubicBezTo>
                    <a:cubicBezTo>
                      <a:pt x="95" y="340"/>
                      <a:pt x="114" y="293"/>
                      <a:pt x="114" y="220"/>
                    </a:cubicBezTo>
                    <a:cubicBezTo>
                      <a:pt x="114" y="172"/>
                      <a:pt x="105" y="112"/>
                      <a:pt x="76" y="47"/>
                    </a:cubicBezTo>
                    <a:cubicBezTo>
                      <a:pt x="76" y="47"/>
                      <a:pt x="76" y="47"/>
                      <a:pt x="76" y="47"/>
                    </a:cubicBezTo>
                    <a:cubicBezTo>
                      <a:pt x="69" y="32"/>
                      <a:pt x="64" y="16"/>
                      <a:pt x="60" y="0"/>
                    </a:cubicBezTo>
                  </a:path>
                </a:pathLst>
              </a:custGeom>
              <a:solidFill>
                <a:srgbClr val="4F81BD">
                  <a:lumMod val="40000"/>
                  <a:lumOff val="60000"/>
                </a:srgb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sp>
          <p:nvSpPr>
            <p:cNvPr id="99" name="iŝlïdé"/>
            <p:cNvSpPr/>
            <p:nvPr/>
          </p:nvSpPr>
          <p:spPr bwMode="auto">
            <a:xfrm>
              <a:off x="1038172" y="4405216"/>
              <a:ext cx="1237983" cy="2463568"/>
            </a:xfrm>
            <a:custGeom>
              <a:avLst/>
              <a:gdLst/>
              <a:ahLst/>
              <a:cxnLst>
                <a:cxn ang="0">
                  <a:pos x="350" y="848"/>
                </a:cxn>
                <a:cxn ang="0">
                  <a:pos x="0" y="848"/>
                </a:cxn>
                <a:cxn ang="0">
                  <a:pos x="277" y="0"/>
                </a:cxn>
                <a:cxn ang="0">
                  <a:pos x="599" y="87"/>
                </a:cxn>
                <a:cxn ang="0">
                  <a:pos x="350" y="848"/>
                </a:cxn>
              </a:cxnLst>
              <a:rect l="0" t="0" r="r" b="b"/>
              <a:pathLst>
                <a:path w="599" h="848">
                  <a:moveTo>
                    <a:pt x="350" y="848"/>
                  </a:moveTo>
                  <a:lnTo>
                    <a:pt x="0" y="848"/>
                  </a:lnTo>
                  <a:lnTo>
                    <a:pt x="277" y="0"/>
                  </a:lnTo>
                  <a:lnTo>
                    <a:pt x="599" y="87"/>
                  </a:lnTo>
                  <a:lnTo>
                    <a:pt x="350" y="848"/>
                  </a:lnTo>
                  <a:close/>
                </a:path>
              </a:pathLst>
            </a:custGeom>
            <a:solidFill>
              <a:sysClr val="window" lastClr="FFFFFF">
                <a:lumMod val="65000"/>
              </a:sys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0" name="íśḷide"/>
            <p:cNvSpPr/>
            <p:nvPr/>
          </p:nvSpPr>
          <p:spPr bwMode="auto">
            <a:xfrm>
              <a:off x="1038172" y="4405216"/>
              <a:ext cx="1237983" cy="1752605"/>
            </a:xfrm>
            <a:custGeom>
              <a:avLst/>
              <a:gdLst/>
              <a:ahLst/>
              <a:cxnLst>
                <a:cxn ang="0">
                  <a:pos x="350" y="848"/>
                </a:cxn>
                <a:cxn ang="0">
                  <a:pos x="0" y="848"/>
                </a:cxn>
                <a:cxn ang="0">
                  <a:pos x="277" y="0"/>
                </a:cxn>
                <a:cxn ang="0">
                  <a:pos x="599" y="87"/>
                </a:cxn>
                <a:cxn ang="0">
                  <a:pos x="350" y="848"/>
                </a:cxn>
              </a:cxnLst>
              <a:rect l="0" t="0" r="r" b="b"/>
              <a:pathLst>
                <a:path w="599" h="848">
                  <a:moveTo>
                    <a:pt x="350" y="848"/>
                  </a:moveTo>
                  <a:lnTo>
                    <a:pt x="0" y="848"/>
                  </a:lnTo>
                  <a:lnTo>
                    <a:pt x="277" y="0"/>
                  </a:lnTo>
                  <a:lnTo>
                    <a:pt x="599" y="87"/>
                  </a:lnTo>
                  <a:lnTo>
                    <a:pt x="350" y="848"/>
                  </a:lnTo>
                </a:path>
              </a:pathLst>
            </a:custGeom>
            <a:no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1" name="îṧļîdê"/>
            <p:cNvSpPr/>
            <p:nvPr/>
          </p:nvSpPr>
          <p:spPr bwMode="auto">
            <a:xfrm>
              <a:off x="1761533" y="4547824"/>
              <a:ext cx="514621" cy="1610000"/>
            </a:xfrm>
            <a:custGeom>
              <a:avLst/>
              <a:gdLst/>
              <a:ahLst/>
              <a:cxnLst>
                <a:cxn ang="0">
                  <a:pos x="189" y="0"/>
                </a:cxn>
                <a:cxn ang="0">
                  <a:pos x="189" y="2"/>
                </a:cxn>
                <a:cxn ang="0">
                  <a:pos x="249" y="18"/>
                </a:cxn>
                <a:cxn ang="0">
                  <a:pos x="0" y="779"/>
                </a:cxn>
                <a:cxn ang="0">
                  <a:pos x="249" y="18"/>
                </a:cxn>
                <a:cxn ang="0">
                  <a:pos x="189" y="0"/>
                </a:cxn>
              </a:cxnLst>
              <a:rect l="0" t="0" r="r" b="b"/>
              <a:pathLst>
                <a:path w="249" h="779">
                  <a:moveTo>
                    <a:pt x="189" y="0"/>
                  </a:moveTo>
                  <a:lnTo>
                    <a:pt x="189" y="2"/>
                  </a:lnTo>
                  <a:lnTo>
                    <a:pt x="249" y="18"/>
                  </a:lnTo>
                  <a:lnTo>
                    <a:pt x="0" y="779"/>
                  </a:lnTo>
                  <a:lnTo>
                    <a:pt x="249" y="18"/>
                  </a:lnTo>
                  <a:lnTo>
                    <a:pt x="189" y="0"/>
                  </a:lnTo>
                  <a:close/>
                </a:path>
              </a:pathLst>
            </a:custGeom>
            <a:solidFill>
              <a:srgbClr val="DBDBDB"/>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2" name="îşḷíḓe"/>
            <p:cNvSpPr/>
            <p:nvPr/>
          </p:nvSpPr>
          <p:spPr bwMode="auto">
            <a:xfrm>
              <a:off x="1761533" y="4547824"/>
              <a:ext cx="514621" cy="1610000"/>
            </a:xfrm>
            <a:custGeom>
              <a:avLst/>
              <a:gdLst/>
              <a:ahLst/>
              <a:cxnLst>
                <a:cxn ang="0">
                  <a:pos x="189" y="0"/>
                </a:cxn>
                <a:cxn ang="0">
                  <a:pos x="189" y="2"/>
                </a:cxn>
                <a:cxn ang="0">
                  <a:pos x="249" y="18"/>
                </a:cxn>
                <a:cxn ang="0">
                  <a:pos x="0" y="779"/>
                </a:cxn>
                <a:cxn ang="0">
                  <a:pos x="249" y="18"/>
                </a:cxn>
                <a:cxn ang="0">
                  <a:pos x="189" y="0"/>
                </a:cxn>
              </a:cxnLst>
              <a:rect l="0" t="0" r="r" b="b"/>
              <a:pathLst>
                <a:path w="249" h="779">
                  <a:moveTo>
                    <a:pt x="189" y="0"/>
                  </a:moveTo>
                  <a:lnTo>
                    <a:pt x="189" y="2"/>
                  </a:lnTo>
                  <a:lnTo>
                    <a:pt x="249" y="18"/>
                  </a:lnTo>
                  <a:lnTo>
                    <a:pt x="0" y="779"/>
                  </a:lnTo>
                  <a:lnTo>
                    <a:pt x="249" y="18"/>
                  </a:lnTo>
                  <a:lnTo>
                    <a:pt x="189" y="0"/>
                  </a:lnTo>
                </a:path>
              </a:pathLst>
            </a:custGeom>
            <a:no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3" name="islíḓé"/>
            <p:cNvSpPr/>
            <p:nvPr/>
          </p:nvSpPr>
          <p:spPr bwMode="auto">
            <a:xfrm>
              <a:off x="1629261" y="4551954"/>
              <a:ext cx="655160" cy="2317301"/>
            </a:xfrm>
            <a:custGeom>
              <a:avLst/>
              <a:gdLst/>
              <a:ahLst/>
              <a:cxnLst>
                <a:cxn ang="0">
                  <a:pos x="257" y="0"/>
                </a:cxn>
                <a:cxn ang="0">
                  <a:pos x="0" y="777"/>
                </a:cxn>
                <a:cxn ang="0">
                  <a:pos x="68" y="777"/>
                </a:cxn>
                <a:cxn ang="0">
                  <a:pos x="317" y="16"/>
                </a:cxn>
                <a:cxn ang="0">
                  <a:pos x="257" y="0"/>
                </a:cxn>
              </a:cxnLst>
              <a:rect l="0" t="0" r="r" b="b"/>
              <a:pathLst>
                <a:path w="317" h="777">
                  <a:moveTo>
                    <a:pt x="257" y="0"/>
                  </a:moveTo>
                  <a:lnTo>
                    <a:pt x="0" y="777"/>
                  </a:lnTo>
                  <a:lnTo>
                    <a:pt x="68" y="777"/>
                  </a:lnTo>
                  <a:lnTo>
                    <a:pt x="317" y="16"/>
                  </a:lnTo>
                  <a:lnTo>
                    <a:pt x="257" y="0"/>
                  </a:lnTo>
                </a:path>
              </a:pathLst>
            </a:custGeom>
            <a:solidFill>
              <a:sysClr val="windowText" lastClr="000000">
                <a:lumMod val="50000"/>
                <a:lumOff val="50000"/>
              </a:sys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4" name="iślíḑe"/>
            <p:cNvSpPr/>
            <p:nvPr/>
          </p:nvSpPr>
          <p:spPr bwMode="auto">
            <a:xfrm>
              <a:off x="1513525" y="4299812"/>
              <a:ext cx="878369" cy="450551"/>
            </a:xfrm>
            <a:custGeom>
              <a:avLst/>
              <a:gdLst/>
              <a:ahLst/>
              <a:cxnLst>
                <a:cxn ang="0">
                  <a:pos x="441" y="180"/>
                </a:cxn>
                <a:cxn ang="0">
                  <a:pos x="377" y="223"/>
                </a:cxn>
                <a:cxn ang="0">
                  <a:pos x="39" y="122"/>
                </a:cxn>
                <a:cxn ang="0">
                  <a:pos x="9" y="50"/>
                </a:cxn>
                <a:cxn ang="0">
                  <a:pos x="73" y="7"/>
                </a:cxn>
                <a:cxn ang="0">
                  <a:pos x="411" y="109"/>
                </a:cxn>
                <a:cxn ang="0">
                  <a:pos x="441" y="180"/>
                </a:cxn>
              </a:cxnLst>
              <a:rect l="0" t="0" r="r" b="b"/>
              <a:pathLst>
                <a:path w="450" h="231">
                  <a:moveTo>
                    <a:pt x="441" y="180"/>
                  </a:moveTo>
                  <a:cubicBezTo>
                    <a:pt x="431" y="212"/>
                    <a:pt x="403" y="231"/>
                    <a:pt x="377" y="223"/>
                  </a:cubicBezTo>
                  <a:cubicBezTo>
                    <a:pt x="39" y="122"/>
                    <a:pt x="39" y="122"/>
                    <a:pt x="39" y="122"/>
                  </a:cubicBezTo>
                  <a:cubicBezTo>
                    <a:pt x="13" y="114"/>
                    <a:pt x="0" y="82"/>
                    <a:pt x="9" y="50"/>
                  </a:cubicBezTo>
                  <a:cubicBezTo>
                    <a:pt x="19" y="19"/>
                    <a:pt x="47" y="0"/>
                    <a:pt x="73" y="7"/>
                  </a:cubicBezTo>
                  <a:cubicBezTo>
                    <a:pt x="411" y="109"/>
                    <a:pt x="411" y="109"/>
                    <a:pt x="411" y="109"/>
                  </a:cubicBezTo>
                  <a:cubicBezTo>
                    <a:pt x="437" y="117"/>
                    <a:pt x="450" y="149"/>
                    <a:pt x="441" y="180"/>
                  </a:cubicBezTo>
                  <a:close/>
                </a:path>
              </a:pathLst>
            </a:custGeom>
            <a:solidFill>
              <a:sysClr val="window" lastClr="FFFFFF">
                <a:lumMod val="95000"/>
              </a:sys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5" name="íṡ1ídè"/>
            <p:cNvSpPr/>
            <p:nvPr/>
          </p:nvSpPr>
          <p:spPr bwMode="auto">
            <a:xfrm>
              <a:off x="2181084" y="4525089"/>
              <a:ext cx="121939" cy="119871"/>
            </a:xfrm>
            <a:custGeom>
              <a:avLst/>
              <a:gdLst/>
              <a:ahLst/>
              <a:cxnLst>
                <a:cxn ang="0">
                  <a:pos x="58" y="39"/>
                </a:cxn>
                <a:cxn ang="0">
                  <a:pos x="23" y="58"/>
                </a:cxn>
                <a:cxn ang="0">
                  <a:pos x="5" y="23"/>
                </a:cxn>
                <a:cxn ang="0">
                  <a:pos x="39" y="5"/>
                </a:cxn>
                <a:cxn ang="0">
                  <a:pos x="58" y="39"/>
                </a:cxn>
              </a:cxnLst>
              <a:rect l="0" t="0" r="r" b="b"/>
              <a:pathLst>
                <a:path w="62" h="62">
                  <a:moveTo>
                    <a:pt x="58" y="39"/>
                  </a:moveTo>
                  <a:cubicBezTo>
                    <a:pt x="53" y="54"/>
                    <a:pt x="38" y="62"/>
                    <a:pt x="23" y="58"/>
                  </a:cubicBezTo>
                  <a:cubicBezTo>
                    <a:pt x="8" y="53"/>
                    <a:pt x="0" y="38"/>
                    <a:pt x="5" y="23"/>
                  </a:cubicBezTo>
                  <a:cubicBezTo>
                    <a:pt x="9" y="9"/>
                    <a:pt x="24" y="0"/>
                    <a:pt x="39" y="5"/>
                  </a:cubicBezTo>
                  <a:cubicBezTo>
                    <a:pt x="54" y="9"/>
                    <a:pt x="62" y="24"/>
                    <a:pt x="58" y="39"/>
                  </a:cubicBezTo>
                  <a:close/>
                </a:path>
              </a:pathLst>
            </a:custGeom>
            <a:solidFill>
              <a:sysClr val="windowText" lastClr="000000">
                <a:lumMod val="50000"/>
                <a:lumOff val="50000"/>
              </a:sys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6" name="íṣ1ïḋè"/>
            <p:cNvSpPr/>
            <p:nvPr/>
          </p:nvSpPr>
          <p:spPr bwMode="auto">
            <a:xfrm>
              <a:off x="5839231" y="5076908"/>
              <a:ext cx="595224" cy="1800141"/>
            </a:xfrm>
            <a:prstGeom prst="rect">
              <a:avLst/>
            </a:prstGeom>
            <a:solidFill>
              <a:sysClr val="window" lastClr="FFFFFF">
                <a:lumMod val="65000"/>
              </a:sysClr>
            </a:solidFill>
            <a:ln w="9525">
              <a:no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7" name="iṥlîde"/>
            <p:cNvSpPr/>
            <p:nvPr/>
          </p:nvSpPr>
          <p:spPr bwMode="auto">
            <a:xfrm>
              <a:off x="5839231" y="5076910"/>
              <a:ext cx="595224" cy="1080911"/>
            </a:xfrm>
            <a:prstGeom prst="rect">
              <a:avLst/>
            </a:prstGeom>
            <a:noFill/>
            <a:ln w="9525">
              <a:no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8" name="íŝḻiḓê"/>
            <p:cNvSpPr/>
            <p:nvPr/>
          </p:nvSpPr>
          <p:spPr bwMode="auto">
            <a:xfrm>
              <a:off x="6283585" y="5076910"/>
              <a:ext cx="150873" cy="1080911"/>
            </a:xfrm>
            <a:custGeom>
              <a:avLst/>
              <a:gdLst/>
              <a:ahLst/>
              <a:cxnLst>
                <a:cxn ang="0">
                  <a:pos x="73" y="0"/>
                </a:cxn>
                <a:cxn ang="0">
                  <a:pos x="0" y="0"/>
                </a:cxn>
                <a:cxn ang="0">
                  <a:pos x="73" y="0"/>
                </a:cxn>
                <a:cxn ang="0">
                  <a:pos x="73" y="523"/>
                </a:cxn>
                <a:cxn ang="0">
                  <a:pos x="73" y="523"/>
                </a:cxn>
                <a:cxn ang="0">
                  <a:pos x="73" y="0"/>
                </a:cxn>
              </a:cxnLst>
              <a:rect l="0" t="0" r="r" b="b"/>
              <a:pathLst>
                <a:path w="73" h="523">
                  <a:moveTo>
                    <a:pt x="73" y="0"/>
                  </a:moveTo>
                  <a:lnTo>
                    <a:pt x="0" y="0"/>
                  </a:lnTo>
                  <a:lnTo>
                    <a:pt x="73" y="0"/>
                  </a:lnTo>
                  <a:lnTo>
                    <a:pt x="73" y="523"/>
                  </a:lnTo>
                  <a:lnTo>
                    <a:pt x="73" y="523"/>
                  </a:lnTo>
                  <a:lnTo>
                    <a:pt x="73" y="0"/>
                  </a:lnTo>
                  <a:close/>
                </a:path>
              </a:pathLst>
            </a:custGeom>
            <a:solidFill>
              <a:srgbClr val="DBDBDB"/>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9" name="íşľidê"/>
            <p:cNvSpPr/>
            <p:nvPr/>
          </p:nvSpPr>
          <p:spPr bwMode="auto">
            <a:xfrm>
              <a:off x="6283585" y="5076910"/>
              <a:ext cx="150873" cy="1080911"/>
            </a:xfrm>
            <a:custGeom>
              <a:avLst/>
              <a:gdLst/>
              <a:ahLst/>
              <a:cxnLst>
                <a:cxn ang="0">
                  <a:pos x="73" y="0"/>
                </a:cxn>
                <a:cxn ang="0">
                  <a:pos x="0" y="0"/>
                </a:cxn>
                <a:cxn ang="0">
                  <a:pos x="73" y="0"/>
                </a:cxn>
                <a:cxn ang="0">
                  <a:pos x="73" y="523"/>
                </a:cxn>
                <a:cxn ang="0">
                  <a:pos x="73" y="523"/>
                </a:cxn>
                <a:cxn ang="0">
                  <a:pos x="73" y="0"/>
                </a:cxn>
              </a:cxnLst>
              <a:rect l="0" t="0" r="r" b="b"/>
              <a:pathLst>
                <a:path w="73" h="523">
                  <a:moveTo>
                    <a:pt x="73" y="0"/>
                  </a:moveTo>
                  <a:lnTo>
                    <a:pt x="0" y="0"/>
                  </a:lnTo>
                  <a:lnTo>
                    <a:pt x="73" y="0"/>
                  </a:lnTo>
                  <a:lnTo>
                    <a:pt x="73" y="523"/>
                  </a:lnTo>
                  <a:lnTo>
                    <a:pt x="73" y="523"/>
                  </a:lnTo>
                  <a:lnTo>
                    <a:pt x="73" y="0"/>
                  </a:lnTo>
                </a:path>
              </a:pathLst>
            </a:custGeom>
            <a:no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10" name="i$1íḍé"/>
            <p:cNvSpPr/>
            <p:nvPr/>
          </p:nvSpPr>
          <p:spPr bwMode="auto">
            <a:xfrm>
              <a:off x="6283585" y="5076911"/>
              <a:ext cx="150873" cy="1791874"/>
            </a:xfrm>
            <a:prstGeom prst="rect">
              <a:avLst/>
            </a:prstGeom>
            <a:solidFill>
              <a:sysClr val="windowText" lastClr="000000">
                <a:lumMod val="50000"/>
                <a:lumOff val="50000"/>
              </a:sysClr>
            </a:solidFill>
            <a:ln w="9525">
              <a:no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nvGrpSpPr>
            <p:cNvPr id="111" name="isḷîḑe"/>
            <p:cNvGrpSpPr/>
            <p:nvPr/>
          </p:nvGrpSpPr>
          <p:grpSpPr>
            <a:xfrm>
              <a:off x="5436217" y="3262304"/>
              <a:ext cx="1144979" cy="1783608"/>
              <a:chOff x="5238926" y="3262304"/>
              <a:chExt cx="1144979" cy="1783606"/>
            </a:xfrm>
          </p:grpSpPr>
          <p:sp>
            <p:nvSpPr>
              <p:cNvPr id="116" name="î$ḻíďe"/>
              <p:cNvSpPr/>
              <p:nvPr/>
            </p:nvSpPr>
            <p:spPr bwMode="auto">
              <a:xfrm>
                <a:off x="5238926" y="3262304"/>
                <a:ext cx="1144979" cy="1783606"/>
              </a:xfrm>
              <a:custGeom>
                <a:avLst/>
                <a:gdLst/>
                <a:ahLst/>
                <a:cxnLst>
                  <a:cxn ang="0">
                    <a:pos x="527" y="913"/>
                  </a:cxn>
                  <a:cxn ang="0">
                    <a:pos x="527" y="865"/>
                  </a:cxn>
                  <a:cxn ang="0">
                    <a:pos x="555" y="728"/>
                  </a:cxn>
                  <a:cxn ang="0">
                    <a:pos x="586" y="609"/>
                  </a:cxn>
                  <a:cxn ang="0">
                    <a:pos x="586" y="421"/>
                  </a:cxn>
                  <a:cxn ang="0">
                    <a:pos x="586" y="420"/>
                  </a:cxn>
                  <a:cxn ang="0">
                    <a:pos x="586" y="418"/>
                  </a:cxn>
                  <a:cxn ang="0">
                    <a:pos x="574" y="375"/>
                  </a:cxn>
                  <a:cxn ang="0">
                    <a:pos x="508" y="344"/>
                  </a:cxn>
                  <a:cxn ang="0">
                    <a:pos x="504" y="344"/>
                  </a:cxn>
                  <a:cxn ang="0">
                    <a:pos x="494" y="337"/>
                  </a:cxn>
                  <a:cxn ang="0">
                    <a:pos x="494" y="337"/>
                  </a:cxn>
                  <a:cxn ang="0">
                    <a:pos x="494" y="337"/>
                  </a:cxn>
                  <a:cxn ang="0">
                    <a:pos x="492" y="333"/>
                  </a:cxn>
                  <a:cxn ang="0">
                    <a:pos x="484" y="323"/>
                  </a:cxn>
                  <a:cxn ang="0">
                    <a:pos x="441" y="307"/>
                  </a:cxn>
                  <a:cxn ang="0">
                    <a:pos x="413" y="311"/>
                  </a:cxn>
                  <a:cxn ang="0">
                    <a:pos x="402" y="306"/>
                  </a:cxn>
                  <a:cxn ang="0">
                    <a:pos x="401" y="305"/>
                  </a:cxn>
                  <a:cxn ang="0">
                    <a:pos x="398" y="300"/>
                  </a:cxn>
                  <a:cxn ang="0">
                    <a:pos x="386" y="286"/>
                  </a:cxn>
                  <a:cxn ang="0">
                    <a:pos x="342" y="267"/>
                  </a:cxn>
                  <a:cxn ang="0">
                    <a:pos x="323" y="270"/>
                  </a:cxn>
                  <a:cxn ang="0">
                    <a:pos x="314" y="268"/>
                  </a:cxn>
                  <a:cxn ang="0">
                    <a:pos x="310" y="260"/>
                  </a:cxn>
                  <a:cxn ang="0">
                    <a:pos x="310" y="57"/>
                  </a:cxn>
                  <a:cxn ang="0">
                    <a:pos x="310" y="55"/>
                  </a:cxn>
                  <a:cxn ang="0">
                    <a:pos x="308" y="49"/>
                  </a:cxn>
                  <a:cxn ang="0">
                    <a:pos x="297" y="29"/>
                  </a:cxn>
                  <a:cxn ang="0">
                    <a:pos x="249" y="0"/>
                  </a:cxn>
                  <a:cxn ang="0">
                    <a:pos x="248" y="0"/>
                  </a:cxn>
                  <a:cxn ang="0">
                    <a:pos x="196" y="26"/>
                  </a:cxn>
                  <a:cxn ang="0">
                    <a:pos x="178" y="64"/>
                  </a:cxn>
                  <a:cxn ang="0">
                    <a:pos x="178" y="66"/>
                  </a:cxn>
                  <a:cxn ang="0">
                    <a:pos x="178" y="440"/>
                  </a:cxn>
                  <a:cxn ang="0">
                    <a:pos x="164" y="449"/>
                  </a:cxn>
                  <a:cxn ang="0">
                    <a:pos x="153" y="448"/>
                  </a:cxn>
                  <a:cxn ang="0">
                    <a:pos x="118" y="417"/>
                  </a:cxn>
                  <a:cxn ang="0">
                    <a:pos x="104" y="409"/>
                  </a:cxn>
                  <a:cxn ang="0">
                    <a:pos x="64" y="397"/>
                  </a:cxn>
                  <a:cxn ang="0">
                    <a:pos x="61" y="397"/>
                  </a:cxn>
                  <a:cxn ang="0">
                    <a:pos x="20" y="413"/>
                  </a:cxn>
                  <a:cxn ang="0">
                    <a:pos x="0" y="456"/>
                  </a:cxn>
                  <a:cxn ang="0">
                    <a:pos x="0" y="456"/>
                  </a:cxn>
                  <a:cxn ang="0">
                    <a:pos x="27" y="510"/>
                  </a:cxn>
                  <a:cxn ang="0">
                    <a:pos x="82" y="568"/>
                  </a:cxn>
                  <a:cxn ang="0">
                    <a:pos x="100" y="611"/>
                  </a:cxn>
                  <a:cxn ang="0">
                    <a:pos x="141" y="686"/>
                  </a:cxn>
                  <a:cxn ang="0">
                    <a:pos x="190" y="895"/>
                  </a:cxn>
                  <a:cxn ang="0">
                    <a:pos x="190" y="913"/>
                  </a:cxn>
                  <a:cxn ang="0">
                    <a:pos x="527" y="913"/>
                  </a:cxn>
                </a:cxnLst>
                <a:rect l="0" t="0" r="r" b="b"/>
                <a:pathLst>
                  <a:path w="586" h="913">
                    <a:moveTo>
                      <a:pt x="527" y="913"/>
                    </a:moveTo>
                    <a:cubicBezTo>
                      <a:pt x="527" y="865"/>
                      <a:pt x="527" y="865"/>
                      <a:pt x="527" y="865"/>
                    </a:cubicBezTo>
                    <a:cubicBezTo>
                      <a:pt x="527" y="862"/>
                      <a:pt x="528" y="794"/>
                      <a:pt x="555" y="728"/>
                    </a:cubicBezTo>
                    <a:cubicBezTo>
                      <a:pt x="582" y="662"/>
                      <a:pt x="586" y="624"/>
                      <a:pt x="586" y="609"/>
                    </a:cubicBezTo>
                    <a:cubicBezTo>
                      <a:pt x="586" y="421"/>
                      <a:pt x="586" y="421"/>
                      <a:pt x="586" y="421"/>
                    </a:cubicBezTo>
                    <a:cubicBezTo>
                      <a:pt x="586" y="420"/>
                      <a:pt x="586" y="420"/>
                      <a:pt x="586" y="420"/>
                    </a:cubicBezTo>
                    <a:cubicBezTo>
                      <a:pt x="586" y="420"/>
                      <a:pt x="586" y="420"/>
                      <a:pt x="586" y="418"/>
                    </a:cubicBezTo>
                    <a:cubicBezTo>
                      <a:pt x="586" y="411"/>
                      <a:pt x="584" y="392"/>
                      <a:pt x="574" y="375"/>
                    </a:cubicBezTo>
                    <a:cubicBezTo>
                      <a:pt x="564" y="359"/>
                      <a:pt x="547" y="344"/>
                      <a:pt x="508" y="344"/>
                    </a:cubicBezTo>
                    <a:cubicBezTo>
                      <a:pt x="506" y="344"/>
                      <a:pt x="505" y="344"/>
                      <a:pt x="504" y="344"/>
                    </a:cubicBezTo>
                    <a:cubicBezTo>
                      <a:pt x="500" y="344"/>
                      <a:pt x="496" y="341"/>
                      <a:pt x="494" y="337"/>
                    </a:cubicBezTo>
                    <a:cubicBezTo>
                      <a:pt x="494" y="337"/>
                      <a:pt x="494" y="337"/>
                      <a:pt x="494" y="337"/>
                    </a:cubicBezTo>
                    <a:cubicBezTo>
                      <a:pt x="494" y="337"/>
                      <a:pt x="494" y="337"/>
                      <a:pt x="494" y="337"/>
                    </a:cubicBezTo>
                    <a:cubicBezTo>
                      <a:pt x="494" y="336"/>
                      <a:pt x="493" y="335"/>
                      <a:pt x="492" y="333"/>
                    </a:cubicBezTo>
                    <a:cubicBezTo>
                      <a:pt x="490" y="331"/>
                      <a:pt x="488" y="327"/>
                      <a:pt x="484" y="323"/>
                    </a:cubicBezTo>
                    <a:cubicBezTo>
                      <a:pt x="476" y="315"/>
                      <a:pt x="463" y="307"/>
                      <a:pt x="441" y="307"/>
                    </a:cubicBezTo>
                    <a:cubicBezTo>
                      <a:pt x="433" y="307"/>
                      <a:pt x="424" y="308"/>
                      <a:pt x="413" y="311"/>
                    </a:cubicBezTo>
                    <a:cubicBezTo>
                      <a:pt x="409" y="312"/>
                      <a:pt x="404" y="310"/>
                      <a:pt x="402" y="306"/>
                    </a:cubicBezTo>
                    <a:cubicBezTo>
                      <a:pt x="402" y="306"/>
                      <a:pt x="402" y="306"/>
                      <a:pt x="401" y="305"/>
                    </a:cubicBezTo>
                    <a:cubicBezTo>
                      <a:pt x="401" y="304"/>
                      <a:pt x="400" y="302"/>
                      <a:pt x="398" y="300"/>
                    </a:cubicBezTo>
                    <a:cubicBezTo>
                      <a:pt x="396" y="297"/>
                      <a:pt x="391" y="291"/>
                      <a:pt x="386" y="286"/>
                    </a:cubicBezTo>
                    <a:cubicBezTo>
                      <a:pt x="375" y="276"/>
                      <a:pt x="360" y="267"/>
                      <a:pt x="342" y="267"/>
                    </a:cubicBezTo>
                    <a:cubicBezTo>
                      <a:pt x="336" y="267"/>
                      <a:pt x="330" y="268"/>
                      <a:pt x="323" y="270"/>
                    </a:cubicBezTo>
                    <a:cubicBezTo>
                      <a:pt x="320" y="271"/>
                      <a:pt x="317" y="270"/>
                      <a:pt x="314" y="268"/>
                    </a:cubicBezTo>
                    <a:cubicBezTo>
                      <a:pt x="312" y="266"/>
                      <a:pt x="310" y="263"/>
                      <a:pt x="310" y="260"/>
                    </a:cubicBezTo>
                    <a:cubicBezTo>
                      <a:pt x="310" y="57"/>
                      <a:pt x="310" y="57"/>
                      <a:pt x="310" y="57"/>
                    </a:cubicBezTo>
                    <a:cubicBezTo>
                      <a:pt x="310" y="56"/>
                      <a:pt x="310" y="56"/>
                      <a:pt x="310" y="55"/>
                    </a:cubicBezTo>
                    <a:cubicBezTo>
                      <a:pt x="309" y="54"/>
                      <a:pt x="309" y="52"/>
                      <a:pt x="308" y="49"/>
                    </a:cubicBezTo>
                    <a:cubicBezTo>
                      <a:pt x="305" y="43"/>
                      <a:pt x="302" y="36"/>
                      <a:pt x="297" y="29"/>
                    </a:cubicBezTo>
                    <a:cubicBezTo>
                      <a:pt x="286" y="15"/>
                      <a:pt x="279" y="1"/>
                      <a:pt x="249" y="0"/>
                    </a:cubicBezTo>
                    <a:cubicBezTo>
                      <a:pt x="249" y="0"/>
                      <a:pt x="248" y="0"/>
                      <a:pt x="248" y="0"/>
                    </a:cubicBezTo>
                    <a:cubicBezTo>
                      <a:pt x="223" y="0"/>
                      <a:pt x="207" y="12"/>
                      <a:pt x="196" y="26"/>
                    </a:cubicBezTo>
                    <a:cubicBezTo>
                      <a:pt x="185" y="41"/>
                      <a:pt x="180" y="58"/>
                      <a:pt x="178" y="64"/>
                    </a:cubicBezTo>
                    <a:cubicBezTo>
                      <a:pt x="178" y="65"/>
                      <a:pt x="178" y="65"/>
                      <a:pt x="178" y="66"/>
                    </a:cubicBezTo>
                    <a:cubicBezTo>
                      <a:pt x="178" y="440"/>
                      <a:pt x="178" y="440"/>
                      <a:pt x="178" y="440"/>
                    </a:cubicBezTo>
                    <a:cubicBezTo>
                      <a:pt x="178" y="444"/>
                      <a:pt x="167" y="447"/>
                      <a:pt x="164" y="449"/>
                    </a:cubicBezTo>
                    <a:cubicBezTo>
                      <a:pt x="160" y="450"/>
                      <a:pt x="156" y="450"/>
                      <a:pt x="153" y="448"/>
                    </a:cubicBezTo>
                    <a:cubicBezTo>
                      <a:pt x="153" y="448"/>
                      <a:pt x="122" y="420"/>
                      <a:pt x="118" y="417"/>
                    </a:cubicBezTo>
                    <a:cubicBezTo>
                      <a:pt x="115" y="415"/>
                      <a:pt x="110" y="412"/>
                      <a:pt x="104" y="409"/>
                    </a:cubicBezTo>
                    <a:cubicBezTo>
                      <a:pt x="92" y="403"/>
                      <a:pt x="77" y="397"/>
                      <a:pt x="64" y="397"/>
                    </a:cubicBezTo>
                    <a:cubicBezTo>
                      <a:pt x="63" y="397"/>
                      <a:pt x="62" y="397"/>
                      <a:pt x="61" y="397"/>
                    </a:cubicBezTo>
                    <a:cubicBezTo>
                      <a:pt x="46" y="399"/>
                      <a:pt x="31" y="404"/>
                      <a:pt x="20" y="413"/>
                    </a:cubicBezTo>
                    <a:cubicBezTo>
                      <a:pt x="9" y="423"/>
                      <a:pt x="1" y="436"/>
                      <a:pt x="0" y="456"/>
                    </a:cubicBezTo>
                    <a:cubicBezTo>
                      <a:pt x="0" y="456"/>
                      <a:pt x="0" y="456"/>
                      <a:pt x="0" y="456"/>
                    </a:cubicBezTo>
                    <a:cubicBezTo>
                      <a:pt x="0" y="461"/>
                      <a:pt x="2" y="495"/>
                      <a:pt x="27" y="510"/>
                    </a:cubicBezTo>
                    <a:cubicBezTo>
                      <a:pt x="38" y="517"/>
                      <a:pt x="75" y="555"/>
                      <a:pt x="82" y="568"/>
                    </a:cubicBezTo>
                    <a:cubicBezTo>
                      <a:pt x="88" y="581"/>
                      <a:pt x="94" y="596"/>
                      <a:pt x="100" y="611"/>
                    </a:cubicBezTo>
                    <a:cubicBezTo>
                      <a:pt x="112" y="641"/>
                      <a:pt x="125" y="672"/>
                      <a:pt x="141" y="686"/>
                    </a:cubicBezTo>
                    <a:cubicBezTo>
                      <a:pt x="179" y="720"/>
                      <a:pt x="190" y="823"/>
                      <a:pt x="190" y="895"/>
                    </a:cubicBezTo>
                    <a:cubicBezTo>
                      <a:pt x="190" y="901"/>
                      <a:pt x="190" y="907"/>
                      <a:pt x="190" y="913"/>
                    </a:cubicBezTo>
                    <a:cubicBezTo>
                      <a:pt x="527" y="913"/>
                      <a:pt x="527" y="913"/>
                      <a:pt x="527" y="913"/>
                    </a:cubicBezTo>
                  </a:path>
                </a:pathLst>
              </a:custGeom>
              <a:solidFill>
                <a:srgbClr val="4F81BD">
                  <a:lumMod val="20000"/>
                  <a:lumOff val="80000"/>
                </a:srgb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nvGrpSpPr>
              <p:cNvPr id="117" name="íšḷíḓe"/>
              <p:cNvGrpSpPr/>
              <p:nvPr/>
            </p:nvGrpSpPr>
            <p:grpSpPr>
              <a:xfrm>
                <a:off x="5238926" y="3311906"/>
                <a:ext cx="551822" cy="915570"/>
                <a:chOff x="5238926" y="3311906"/>
                <a:chExt cx="551822" cy="915570"/>
              </a:xfrm>
            </p:grpSpPr>
            <p:sp>
              <p:nvSpPr>
                <p:cNvPr id="200" name="isḻïḍè"/>
                <p:cNvSpPr/>
                <p:nvPr/>
              </p:nvSpPr>
              <p:spPr bwMode="auto">
                <a:xfrm>
                  <a:off x="5648142" y="3311906"/>
                  <a:ext cx="142606" cy="84737"/>
                </a:xfrm>
                <a:custGeom>
                  <a:avLst/>
                  <a:gdLst/>
                  <a:ahLst/>
                  <a:cxnLst>
                    <a:cxn ang="0">
                      <a:pos x="73" y="22"/>
                    </a:cxn>
                    <a:cxn ang="0">
                      <a:pos x="51" y="44"/>
                    </a:cxn>
                    <a:cxn ang="0">
                      <a:pos x="22" y="44"/>
                    </a:cxn>
                    <a:cxn ang="0">
                      <a:pos x="0" y="22"/>
                    </a:cxn>
                    <a:cxn ang="0">
                      <a:pos x="22" y="0"/>
                    </a:cxn>
                    <a:cxn ang="0">
                      <a:pos x="51" y="0"/>
                    </a:cxn>
                    <a:cxn ang="0">
                      <a:pos x="73" y="22"/>
                    </a:cxn>
                  </a:cxnLst>
                  <a:rect l="0" t="0" r="r" b="b"/>
                  <a:pathLst>
                    <a:path w="73" h="44">
                      <a:moveTo>
                        <a:pt x="73" y="22"/>
                      </a:moveTo>
                      <a:cubicBezTo>
                        <a:pt x="73" y="34"/>
                        <a:pt x="63" y="44"/>
                        <a:pt x="51" y="44"/>
                      </a:cubicBezTo>
                      <a:cubicBezTo>
                        <a:pt x="22" y="44"/>
                        <a:pt x="22" y="44"/>
                        <a:pt x="22" y="44"/>
                      </a:cubicBezTo>
                      <a:cubicBezTo>
                        <a:pt x="10" y="44"/>
                        <a:pt x="0" y="34"/>
                        <a:pt x="0" y="22"/>
                      </a:cubicBezTo>
                      <a:cubicBezTo>
                        <a:pt x="0" y="10"/>
                        <a:pt x="10" y="0"/>
                        <a:pt x="22" y="0"/>
                      </a:cubicBezTo>
                      <a:cubicBezTo>
                        <a:pt x="51" y="0"/>
                        <a:pt x="51" y="0"/>
                        <a:pt x="51" y="0"/>
                      </a:cubicBezTo>
                      <a:cubicBezTo>
                        <a:pt x="63" y="0"/>
                        <a:pt x="73" y="10"/>
                        <a:pt x="73" y="22"/>
                      </a:cubicBezTo>
                      <a:close/>
                    </a:path>
                  </a:pathLst>
                </a:custGeom>
                <a:solidFill>
                  <a:srgbClr val="4F81BD">
                    <a:lumMod val="40000"/>
                    <a:lumOff val="60000"/>
                  </a:srgb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01" name="íṡlidê"/>
                <p:cNvSpPr/>
                <p:nvPr/>
              </p:nvSpPr>
              <p:spPr bwMode="auto">
                <a:xfrm>
                  <a:off x="5238926" y="4103471"/>
                  <a:ext cx="126072" cy="124005"/>
                </a:xfrm>
                <a:custGeom>
                  <a:avLst/>
                  <a:gdLst/>
                  <a:ahLst/>
                  <a:cxnLst>
                    <a:cxn ang="0">
                      <a:pos x="58" y="15"/>
                    </a:cxn>
                    <a:cxn ang="0">
                      <a:pos x="28" y="6"/>
                    </a:cxn>
                    <a:cxn ang="0">
                      <a:pos x="1" y="21"/>
                    </a:cxn>
                    <a:cxn ang="0">
                      <a:pos x="0" y="26"/>
                    </a:cxn>
                    <a:cxn ang="0">
                      <a:pos x="0" y="26"/>
                    </a:cxn>
                    <a:cxn ang="0">
                      <a:pos x="12" y="64"/>
                    </a:cxn>
                    <a:cxn ang="0">
                      <a:pos x="17" y="62"/>
                    </a:cxn>
                    <a:cxn ang="0">
                      <a:pos x="49" y="44"/>
                    </a:cxn>
                    <a:cxn ang="0">
                      <a:pos x="58" y="15"/>
                    </a:cxn>
                  </a:cxnLst>
                  <a:rect l="0" t="0" r="r" b="b"/>
                  <a:pathLst>
                    <a:path w="64" h="64">
                      <a:moveTo>
                        <a:pt x="58" y="15"/>
                      </a:moveTo>
                      <a:cubicBezTo>
                        <a:pt x="52" y="4"/>
                        <a:pt x="39" y="0"/>
                        <a:pt x="28" y="6"/>
                      </a:cubicBezTo>
                      <a:cubicBezTo>
                        <a:pt x="1" y="21"/>
                        <a:pt x="1" y="21"/>
                        <a:pt x="1" y="21"/>
                      </a:cubicBezTo>
                      <a:cubicBezTo>
                        <a:pt x="1" y="23"/>
                        <a:pt x="0" y="24"/>
                        <a:pt x="0" y="26"/>
                      </a:cubicBezTo>
                      <a:cubicBezTo>
                        <a:pt x="0" y="26"/>
                        <a:pt x="0" y="26"/>
                        <a:pt x="0" y="26"/>
                      </a:cubicBezTo>
                      <a:cubicBezTo>
                        <a:pt x="0" y="30"/>
                        <a:pt x="1" y="48"/>
                        <a:pt x="12" y="64"/>
                      </a:cubicBezTo>
                      <a:cubicBezTo>
                        <a:pt x="13" y="64"/>
                        <a:pt x="15" y="63"/>
                        <a:pt x="17" y="62"/>
                      </a:cubicBezTo>
                      <a:cubicBezTo>
                        <a:pt x="49" y="44"/>
                        <a:pt x="49" y="44"/>
                        <a:pt x="49" y="44"/>
                      </a:cubicBezTo>
                      <a:cubicBezTo>
                        <a:pt x="60" y="38"/>
                        <a:pt x="64" y="25"/>
                        <a:pt x="58" y="15"/>
                      </a:cubicBezTo>
                      <a:close/>
                    </a:path>
                  </a:pathLst>
                </a:custGeom>
                <a:solidFill>
                  <a:srgbClr val="4F81BD">
                    <a:lumMod val="40000"/>
                    <a:lumOff val="60000"/>
                  </a:srgb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nvGrpSpPr>
              <p:cNvPr id="118" name="ïŝḷiḋé"/>
              <p:cNvGrpSpPr/>
              <p:nvPr/>
            </p:nvGrpSpPr>
            <p:grpSpPr>
              <a:xfrm>
                <a:off x="5524137" y="3752123"/>
                <a:ext cx="859768" cy="1293786"/>
                <a:chOff x="5524137" y="3752123"/>
                <a:chExt cx="859768" cy="1293786"/>
              </a:xfrm>
            </p:grpSpPr>
            <p:sp>
              <p:nvSpPr>
                <p:cNvPr id="119" name="i$ļide"/>
                <p:cNvSpPr/>
                <p:nvPr/>
              </p:nvSpPr>
              <p:spPr bwMode="auto">
                <a:xfrm>
                  <a:off x="6094560" y="3938131"/>
                  <a:ext cx="289345" cy="1107778"/>
                </a:xfrm>
                <a:custGeom>
                  <a:avLst/>
                  <a:gdLst/>
                  <a:ahLst/>
                  <a:cxnLst>
                    <a:cxn ang="0">
                      <a:pos x="94" y="0"/>
                    </a:cxn>
                    <a:cxn ang="0">
                      <a:pos x="109" y="100"/>
                    </a:cxn>
                    <a:cxn ang="0">
                      <a:pos x="109" y="233"/>
                    </a:cxn>
                    <a:cxn ang="0">
                      <a:pos x="67" y="397"/>
                    </a:cxn>
                    <a:cxn ang="0">
                      <a:pos x="1" y="567"/>
                    </a:cxn>
                    <a:cxn ang="0">
                      <a:pos x="89" y="567"/>
                    </a:cxn>
                    <a:cxn ang="0">
                      <a:pos x="89" y="519"/>
                    </a:cxn>
                    <a:cxn ang="0">
                      <a:pos x="89" y="519"/>
                    </a:cxn>
                    <a:cxn ang="0">
                      <a:pos x="117" y="382"/>
                    </a:cxn>
                    <a:cxn ang="0">
                      <a:pos x="148" y="263"/>
                    </a:cxn>
                    <a:cxn ang="0">
                      <a:pos x="148" y="75"/>
                    </a:cxn>
                    <a:cxn ang="0">
                      <a:pos x="148" y="74"/>
                    </a:cxn>
                    <a:cxn ang="0">
                      <a:pos x="148" y="74"/>
                    </a:cxn>
                    <a:cxn ang="0">
                      <a:pos x="148" y="72"/>
                    </a:cxn>
                    <a:cxn ang="0">
                      <a:pos x="148" y="72"/>
                    </a:cxn>
                    <a:cxn ang="0">
                      <a:pos x="136" y="29"/>
                    </a:cxn>
                    <a:cxn ang="0">
                      <a:pos x="136" y="29"/>
                    </a:cxn>
                    <a:cxn ang="0">
                      <a:pos x="94" y="0"/>
                    </a:cxn>
                  </a:cxnLst>
                  <a:rect l="0" t="0" r="r" b="b"/>
                  <a:pathLst>
                    <a:path w="148" h="567">
                      <a:moveTo>
                        <a:pt x="94" y="0"/>
                      </a:moveTo>
                      <a:cubicBezTo>
                        <a:pt x="103" y="23"/>
                        <a:pt x="110" y="55"/>
                        <a:pt x="109" y="100"/>
                      </a:cubicBezTo>
                      <a:cubicBezTo>
                        <a:pt x="109" y="233"/>
                        <a:pt x="109" y="233"/>
                        <a:pt x="109" y="233"/>
                      </a:cubicBezTo>
                      <a:cubicBezTo>
                        <a:pt x="109" y="233"/>
                        <a:pt x="99" y="313"/>
                        <a:pt x="67" y="397"/>
                      </a:cubicBezTo>
                      <a:cubicBezTo>
                        <a:pt x="49" y="442"/>
                        <a:pt x="0" y="536"/>
                        <a:pt x="1" y="567"/>
                      </a:cubicBezTo>
                      <a:cubicBezTo>
                        <a:pt x="89" y="567"/>
                        <a:pt x="89" y="567"/>
                        <a:pt x="89" y="567"/>
                      </a:cubicBezTo>
                      <a:cubicBezTo>
                        <a:pt x="89" y="519"/>
                        <a:pt x="89" y="519"/>
                        <a:pt x="89" y="519"/>
                      </a:cubicBezTo>
                      <a:cubicBezTo>
                        <a:pt x="89" y="519"/>
                        <a:pt x="89" y="519"/>
                        <a:pt x="89" y="519"/>
                      </a:cubicBezTo>
                      <a:cubicBezTo>
                        <a:pt x="89" y="516"/>
                        <a:pt x="90" y="448"/>
                        <a:pt x="117" y="382"/>
                      </a:cubicBezTo>
                      <a:cubicBezTo>
                        <a:pt x="144" y="316"/>
                        <a:pt x="148" y="278"/>
                        <a:pt x="148" y="263"/>
                      </a:cubicBezTo>
                      <a:cubicBezTo>
                        <a:pt x="148" y="75"/>
                        <a:pt x="148" y="75"/>
                        <a:pt x="148" y="75"/>
                      </a:cubicBezTo>
                      <a:cubicBezTo>
                        <a:pt x="148" y="74"/>
                        <a:pt x="148" y="74"/>
                        <a:pt x="148" y="74"/>
                      </a:cubicBezTo>
                      <a:cubicBezTo>
                        <a:pt x="148" y="74"/>
                        <a:pt x="148" y="74"/>
                        <a:pt x="148" y="74"/>
                      </a:cubicBezTo>
                      <a:cubicBezTo>
                        <a:pt x="148" y="74"/>
                        <a:pt x="148" y="73"/>
                        <a:pt x="148" y="72"/>
                      </a:cubicBezTo>
                      <a:cubicBezTo>
                        <a:pt x="148" y="72"/>
                        <a:pt x="148" y="72"/>
                        <a:pt x="148" y="72"/>
                      </a:cubicBezTo>
                      <a:cubicBezTo>
                        <a:pt x="148" y="65"/>
                        <a:pt x="146" y="46"/>
                        <a:pt x="136" y="29"/>
                      </a:cubicBezTo>
                      <a:cubicBezTo>
                        <a:pt x="136" y="29"/>
                        <a:pt x="136" y="29"/>
                        <a:pt x="136" y="29"/>
                      </a:cubicBezTo>
                      <a:cubicBezTo>
                        <a:pt x="129" y="17"/>
                        <a:pt x="117" y="5"/>
                        <a:pt x="94" y="0"/>
                      </a:cubicBezTo>
                    </a:path>
                  </a:pathLst>
                </a:custGeom>
                <a:solidFill>
                  <a:srgbClr val="4F81BD">
                    <a:lumMod val="40000"/>
                    <a:lumOff val="60000"/>
                  </a:srgb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20" name="ïṩļíďê"/>
                <p:cNvSpPr/>
                <p:nvPr/>
              </p:nvSpPr>
              <p:spPr bwMode="auto">
                <a:xfrm>
                  <a:off x="6013956" y="3847194"/>
                  <a:ext cx="35135" cy="24801"/>
                </a:xfrm>
                <a:custGeom>
                  <a:avLst/>
                  <a:gdLst/>
                  <a:ahLst/>
                  <a:cxnLst>
                    <a:cxn ang="0">
                      <a:pos x="0" y="0"/>
                    </a:cxn>
                    <a:cxn ang="0">
                      <a:pos x="1" y="1"/>
                    </a:cxn>
                    <a:cxn ang="0">
                      <a:pos x="4" y="6"/>
                    </a:cxn>
                    <a:cxn ang="0">
                      <a:pos x="5" y="7"/>
                    </a:cxn>
                    <a:cxn ang="0">
                      <a:pos x="14" y="13"/>
                    </a:cxn>
                    <a:cxn ang="0">
                      <a:pos x="16" y="12"/>
                    </a:cxn>
                    <a:cxn ang="0">
                      <a:pos x="18" y="12"/>
                    </a:cxn>
                    <a:cxn ang="0">
                      <a:pos x="16" y="12"/>
                    </a:cxn>
                    <a:cxn ang="0">
                      <a:pos x="14" y="13"/>
                    </a:cxn>
                    <a:cxn ang="0">
                      <a:pos x="5" y="7"/>
                    </a:cxn>
                    <a:cxn ang="0">
                      <a:pos x="4" y="6"/>
                    </a:cxn>
                    <a:cxn ang="0">
                      <a:pos x="1" y="1"/>
                    </a:cxn>
                    <a:cxn ang="0">
                      <a:pos x="0" y="0"/>
                    </a:cxn>
                  </a:cxnLst>
                  <a:rect l="0" t="0" r="r" b="b"/>
                  <a:pathLst>
                    <a:path w="18" h="13">
                      <a:moveTo>
                        <a:pt x="0" y="0"/>
                      </a:moveTo>
                      <a:cubicBezTo>
                        <a:pt x="1" y="0"/>
                        <a:pt x="1" y="1"/>
                        <a:pt x="1" y="1"/>
                      </a:cubicBezTo>
                      <a:cubicBezTo>
                        <a:pt x="3" y="3"/>
                        <a:pt x="4" y="5"/>
                        <a:pt x="4" y="6"/>
                      </a:cubicBezTo>
                      <a:cubicBezTo>
                        <a:pt x="5" y="7"/>
                        <a:pt x="5" y="7"/>
                        <a:pt x="5" y="7"/>
                      </a:cubicBezTo>
                      <a:cubicBezTo>
                        <a:pt x="7" y="11"/>
                        <a:pt x="10" y="13"/>
                        <a:pt x="14" y="13"/>
                      </a:cubicBezTo>
                      <a:cubicBezTo>
                        <a:pt x="15" y="13"/>
                        <a:pt x="16" y="12"/>
                        <a:pt x="16" y="12"/>
                      </a:cubicBezTo>
                      <a:cubicBezTo>
                        <a:pt x="17" y="12"/>
                        <a:pt x="18" y="12"/>
                        <a:pt x="18" y="12"/>
                      </a:cubicBezTo>
                      <a:cubicBezTo>
                        <a:pt x="18" y="12"/>
                        <a:pt x="17" y="12"/>
                        <a:pt x="16" y="12"/>
                      </a:cubicBezTo>
                      <a:cubicBezTo>
                        <a:pt x="16" y="12"/>
                        <a:pt x="15" y="13"/>
                        <a:pt x="14" y="13"/>
                      </a:cubicBezTo>
                      <a:cubicBezTo>
                        <a:pt x="10" y="13"/>
                        <a:pt x="7" y="11"/>
                        <a:pt x="5" y="7"/>
                      </a:cubicBezTo>
                      <a:cubicBezTo>
                        <a:pt x="5" y="7"/>
                        <a:pt x="5" y="7"/>
                        <a:pt x="4" y="6"/>
                      </a:cubicBezTo>
                      <a:cubicBezTo>
                        <a:pt x="4" y="5"/>
                        <a:pt x="3" y="3"/>
                        <a:pt x="1" y="1"/>
                      </a:cubicBezTo>
                      <a:cubicBezTo>
                        <a:pt x="1" y="1"/>
                        <a:pt x="1" y="0"/>
                        <a:pt x="0" y="0"/>
                      </a:cubicBezTo>
                    </a:path>
                  </a:pathLst>
                </a:custGeom>
                <a:solidFill>
                  <a:srgbClr val="4F81BD">
                    <a:lumMod val="40000"/>
                    <a:lumOff val="60000"/>
                  </a:srgb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95" name="iṥ1îďê"/>
                <p:cNvSpPr/>
                <p:nvPr/>
              </p:nvSpPr>
              <p:spPr bwMode="auto">
                <a:xfrm>
                  <a:off x="6011890" y="3843060"/>
                  <a:ext cx="57869" cy="314146"/>
                </a:xfrm>
                <a:custGeom>
                  <a:avLst/>
                  <a:gdLst/>
                  <a:ahLst/>
                  <a:cxnLst>
                    <a:cxn ang="0">
                      <a:pos x="0" y="0"/>
                    </a:cxn>
                    <a:cxn ang="0">
                      <a:pos x="0" y="161"/>
                    </a:cxn>
                    <a:cxn ang="0">
                      <a:pos x="29" y="12"/>
                    </a:cxn>
                    <a:cxn ang="0">
                      <a:pos x="19" y="14"/>
                    </a:cxn>
                    <a:cxn ang="0">
                      <a:pos x="17" y="14"/>
                    </a:cxn>
                    <a:cxn ang="0">
                      <a:pos x="15" y="15"/>
                    </a:cxn>
                    <a:cxn ang="0">
                      <a:pos x="6" y="9"/>
                    </a:cxn>
                    <a:cxn ang="0">
                      <a:pos x="5" y="8"/>
                    </a:cxn>
                    <a:cxn ang="0">
                      <a:pos x="2" y="3"/>
                    </a:cxn>
                    <a:cxn ang="0">
                      <a:pos x="1" y="2"/>
                    </a:cxn>
                    <a:cxn ang="0">
                      <a:pos x="0" y="0"/>
                    </a:cxn>
                  </a:cxnLst>
                  <a:rect l="0" t="0" r="r" b="b"/>
                  <a:pathLst>
                    <a:path w="29" h="161">
                      <a:moveTo>
                        <a:pt x="0" y="0"/>
                      </a:moveTo>
                      <a:cubicBezTo>
                        <a:pt x="0" y="161"/>
                        <a:pt x="0" y="161"/>
                        <a:pt x="0" y="161"/>
                      </a:cubicBezTo>
                      <a:cubicBezTo>
                        <a:pt x="29" y="12"/>
                        <a:pt x="29" y="12"/>
                        <a:pt x="29" y="12"/>
                      </a:cubicBezTo>
                      <a:cubicBezTo>
                        <a:pt x="26" y="12"/>
                        <a:pt x="23" y="13"/>
                        <a:pt x="19" y="14"/>
                      </a:cubicBezTo>
                      <a:cubicBezTo>
                        <a:pt x="19" y="14"/>
                        <a:pt x="18" y="14"/>
                        <a:pt x="17" y="14"/>
                      </a:cubicBezTo>
                      <a:cubicBezTo>
                        <a:pt x="17" y="14"/>
                        <a:pt x="16" y="15"/>
                        <a:pt x="15" y="15"/>
                      </a:cubicBezTo>
                      <a:cubicBezTo>
                        <a:pt x="11" y="15"/>
                        <a:pt x="8" y="13"/>
                        <a:pt x="6" y="9"/>
                      </a:cubicBezTo>
                      <a:cubicBezTo>
                        <a:pt x="6" y="9"/>
                        <a:pt x="6" y="9"/>
                        <a:pt x="5" y="8"/>
                      </a:cubicBezTo>
                      <a:cubicBezTo>
                        <a:pt x="5" y="7"/>
                        <a:pt x="4" y="5"/>
                        <a:pt x="2" y="3"/>
                      </a:cubicBezTo>
                      <a:cubicBezTo>
                        <a:pt x="2" y="3"/>
                        <a:pt x="2" y="2"/>
                        <a:pt x="1" y="2"/>
                      </a:cubicBezTo>
                      <a:cubicBezTo>
                        <a:pt x="1" y="1"/>
                        <a:pt x="0" y="1"/>
                        <a:pt x="0" y="0"/>
                      </a:cubicBezTo>
                    </a:path>
                  </a:pathLst>
                </a:custGeom>
                <a:solidFill>
                  <a:srgbClr val="4F81BD">
                    <a:lumMod val="40000"/>
                    <a:lumOff val="60000"/>
                  </a:srgb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96" name="íşḷïdé"/>
                <p:cNvSpPr/>
                <p:nvPr/>
              </p:nvSpPr>
              <p:spPr bwMode="auto">
                <a:xfrm>
                  <a:off x="5844483" y="3752123"/>
                  <a:ext cx="55803" cy="316213"/>
                </a:xfrm>
                <a:custGeom>
                  <a:avLst/>
                  <a:gdLst/>
                  <a:ahLst/>
                  <a:cxnLst>
                    <a:cxn ang="0">
                      <a:pos x="0" y="0"/>
                    </a:cxn>
                    <a:cxn ang="0">
                      <a:pos x="0" y="161"/>
                    </a:cxn>
                    <a:cxn ang="0">
                      <a:pos x="28" y="16"/>
                    </a:cxn>
                    <a:cxn ang="0">
                      <a:pos x="13" y="19"/>
                    </a:cxn>
                    <a:cxn ang="0">
                      <a:pos x="13" y="19"/>
                    </a:cxn>
                    <a:cxn ang="0">
                      <a:pos x="10" y="19"/>
                    </a:cxn>
                    <a:cxn ang="0">
                      <a:pos x="4" y="17"/>
                    </a:cxn>
                    <a:cxn ang="0">
                      <a:pos x="0" y="9"/>
                    </a:cxn>
                    <a:cxn ang="0">
                      <a:pos x="0" y="0"/>
                    </a:cxn>
                    <a:cxn ang="0">
                      <a:pos x="0" y="0"/>
                    </a:cxn>
                  </a:cxnLst>
                  <a:rect l="0" t="0" r="r" b="b"/>
                  <a:pathLst>
                    <a:path w="28" h="161">
                      <a:moveTo>
                        <a:pt x="0" y="0"/>
                      </a:moveTo>
                      <a:cubicBezTo>
                        <a:pt x="0" y="161"/>
                        <a:pt x="0" y="161"/>
                        <a:pt x="0" y="161"/>
                      </a:cubicBezTo>
                      <a:cubicBezTo>
                        <a:pt x="28" y="16"/>
                        <a:pt x="28" y="16"/>
                        <a:pt x="28" y="16"/>
                      </a:cubicBezTo>
                      <a:cubicBezTo>
                        <a:pt x="23" y="16"/>
                        <a:pt x="18" y="17"/>
                        <a:pt x="13" y="19"/>
                      </a:cubicBezTo>
                      <a:cubicBezTo>
                        <a:pt x="13" y="19"/>
                        <a:pt x="13" y="19"/>
                        <a:pt x="13" y="19"/>
                      </a:cubicBezTo>
                      <a:cubicBezTo>
                        <a:pt x="12" y="19"/>
                        <a:pt x="11" y="19"/>
                        <a:pt x="10" y="19"/>
                      </a:cubicBezTo>
                      <a:cubicBezTo>
                        <a:pt x="8" y="19"/>
                        <a:pt x="6" y="19"/>
                        <a:pt x="4" y="17"/>
                      </a:cubicBezTo>
                      <a:cubicBezTo>
                        <a:pt x="2" y="15"/>
                        <a:pt x="0" y="12"/>
                        <a:pt x="0" y="9"/>
                      </a:cubicBezTo>
                      <a:cubicBezTo>
                        <a:pt x="0" y="0"/>
                        <a:pt x="0" y="0"/>
                        <a:pt x="0" y="0"/>
                      </a:cubicBezTo>
                      <a:cubicBezTo>
                        <a:pt x="0" y="0"/>
                        <a:pt x="0" y="0"/>
                        <a:pt x="0" y="0"/>
                      </a:cubicBezTo>
                    </a:path>
                  </a:pathLst>
                </a:custGeom>
                <a:solidFill>
                  <a:srgbClr val="4F81BD">
                    <a:lumMod val="40000"/>
                    <a:lumOff val="60000"/>
                  </a:srgb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97" name="iṩļiḓé"/>
                <p:cNvSpPr/>
                <p:nvPr/>
              </p:nvSpPr>
              <p:spPr bwMode="auto">
                <a:xfrm>
                  <a:off x="6189631" y="3898863"/>
                  <a:ext cx="51669" cy="301745"/>
                </a:xfrm>
                <a:custGeom>
                  <a:avLst/>
                  <a:gdLst/>
                  <a:ahLst/>
                  <a:cxnLst>
                    <a:cxn ang="0">
                      <a:pos x="0" y="0"/>
                    </a:cxn>
                    <a:cxn ang="0">
                      <a:pos x="0" y="154"/>
                    </a:cxn>
                    <a:cxn ang="0">
                      <a:pos x="26" y="18"/>
                    </a:cxn>
                    <a:cxn ang="0">
                      <a:pos x="21" y="18"/>
                    </a:cxn>
                    <a:cxn ang="0">
                      <a:pos x="21" y="18"/>
                    </a:cxn>
                    <a:cxn ang="0">
                      <a:pos x="17" y="18"/>
                    </a:cxn>
                    <a:cxn ang="0">
                      <a:pos x="17" y="18"/>
                    </a:cxn>
                    <a:cxn ang="0">
                      <a:pos x="7" y="11"/>
                    </a:cxn>
                    <a:cxn ang="0">
                      <a:pos x="7" y="11"/>
                    </a:cxn>
                    <a:cxn ang="0">
                      <a:pos x="7" y="11"/>
                    </a:cxn>
                    <a:cxn ang="0">
                      <a:pos x="5" y="7"/>
                    </a:cxn>
                    <a:cxn ang="0">
                      <a:pos x="5" y="7"/>
                    </a:cxn>
                    <a:cxn ang="0">
                      <a:pos x="0" y="0"/>
                    </a:cxn>
                  </a:cxnLst>
                  <a:rect l="0" t="0" r="r" b="b"/>
                  <a:pathLst>
                    <a:path w="26" h="154">
                      <a:moveTo>
                        <a:pt x="0" y="0"/>
                      </a:moveTo>
                      <a:cubicBezTo>
                        <a:pt x="0" y="154"/>
                        <a:pt x="0" y="154"/>
                        <a:pt x="0" y="154"/>
                      </a:cubicBezTo>
                      <a:cubicBezTo>
                        <a:pt x="26" y="18"/>
                        <a:pt x="26" y="18"/>
                        <a:pt x="26" y="18"/>
                      </a:cubicBezTo>
                      <a:cubicBezTo>
                        <a:pt x="24" y="18"/>
                        <a:pt x="23" y="18"/>
                        <a:pt x="21" y="18"/>
                      </a:cubicBezTo>
                      <a:cubicBezTo>
                        <a:pt x="21" y="18"/>
                        <a:pt x="21" y="18"/>
                        <a:pt x="21" y="18"/>
                      </a:cubicBezTo>
                      <a:cubicBezTo>
                        <a:pt x="19" y="18"/>
                        <a:pt x="18" y="18"/>
                        <a:pt x="17" y="18"/>
                      </a:cubicBezTo>
                      <a:cubicBezTo>
                        <a:pt x="17" y="18"/>
                        <a:pt x="17" y="18"/>
                        <a:pt x="17" y="18"/>
                      </a:cubicBezTo>
                      <a:cubicBezTo>
                        <a:pt x="13" y="18"/>
                        <a:pt x="9" y="15"/>
                        <a:pt x="7" y="11"/>
                      </a:cubicBezTo>
                      <a:cubicBezTo>
                        <a:pt x="7" y="11"/>
                        <a:pt x="7" y="11"/>
                        <a:pt x="7" y="11"/>
                      </a:cubicBezTo>
                      <a:cubicBezTo>
                        <a:pt x="7" y="11"/>
                        <a:pt x="7" y="11"/>
                        <a:pt x="7" y="11"/>
                      </a:cubicBezTo>
                      <a:cubicBezTo>
                        <a:pt x="7" y="10"/>
                        <a:pt x="6" y="9"/>
                        <a:pt x="5" y="7"/>
                      </a:cubicBezTo>
                      <a:cubicBezTo>
                        <a:pt x="5" y="7"/>
                        <a:pt x="5" y="7"/>
                        <a:pt x="5" y="7"/>
                      </a:cubicBezTo>
                      <a:cubicBezTo>
                        <a:pt x="4" y="5"/>
                        <a:pt x="2" y="3"/>
                        <a:pt x="0" y="0"/>
                      </a:cubicBezTo>
                    </a:path>
                  </a:pathLst>
                </a:custGeom>
                <a:solidFill>
                  <a:srgbClr val="4F81BD">
                    <a:lumMod val="40000"/>
                    <a:lumOff val="60000"/>
                  </a:srgb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98" name="îS1iḍè"/>
                <p:cNvSpPr/>
                <p:nvPr/>
              </p:nvSpPr>
              <p:spPr bwMode="auto">
                <a:xfrm>
                  <a:off x="5524137" y="4611891"/>
                  <a:ext cx="55803" cy="117805"/>
                </a:xfrm>
                <a:custGeom>
                  <a:avLst/>
                  <a:gdLst/>
                  <a:ahLst/>
                  <a:cxnLst>
                    <a:cxn ang="0">
                      <a:pos x="0" y="0"/>
                    </a:cxn>
                    <a:cxn ang="0">
                      <a:pos x="28" y="60"/>
                    </a:cxn>
                    <a:cxn ang="0">
                      <a:pos x="28" y="60"/>
                    </a:cxn>
                    <a:cxn ang="0">
                      <a:pos x="0" y="0"/>
                    </a:cxn>
                    <a:cxn ang="0">
                      <a:pos x="0" y="0"/>
                    </a:cxn>
                  </a:cxnLst>
                  <a:rect l="0" t="0" r="r" b="b"/>
                  <a:pathLst>
                    <a:path w="28" h="60">
                      <a:moveTo>
                        <a:pt x="0" y="0"/>
                      </a:moveTo>
                      <a:cubicBezTo>
                        <a:pt x="12" y="14"/>
                        <a:pt x="21" y="35"/>
                        <a:pt x="28" y="60"/>
                      </a:cubicBezTo>
                      <a:cubicBezTo>
                        <a:pt x="28" y="60"/>
                        <a:pt x="28" y="60"/>
                        <a:pt x="28" y="60"/>
                      </a:cubicBezTo>
                      <a:cubicBezTo>
                        <a:pt x="22" y="35"/>
                        <a:pt x="12" y="14"/>
                        <a:pt x="0" y="0"/>
                      </a:cubicBezTo>
                      <a:cubicBezTo>
                        <a:pt x="0" y="0"/>
                        <a:pt x="0" y="0"/>
                        <a:pt x="0" y="0"/>
                      </a:cubicBezTo>
                    </a:path>
                  </a:pathLst>
                </a:custGeom>
                <a:solidFill>
                  <a:srgbClr val="4F81BD">
                    <a:lumMod val="40000"/>
                    <a:lumOff val="60000"/>
                  </a:srgb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99" name="iṣlîḑé"/>
                <p:cNvSpPr/>
                <p:nvPr/>
              </p:nvSpPr>
              <p:spPr bwMode="auto">
                <a:xfrm>
                  <a:off x="5524137" y="4611891"/>
                  <a:ext cx="248010" cy="117805"/>
                </a:xfrm>
                <a:custGeom>
                  <a:avLst/>
                  <a:gdLst/>
                  <a:ahLst/>
                  <a:cxnLst>
                    <a:cxn ang="0">
                      <a:pos x="0" y="0"/>
                    </a:cxn>
                    <a:cxn ang="0">
                      <a:pos x="28" y="60"/>
                    </a:cxn>
                    <a:cxn ang="0">
                      <a:pos x="94" y="9"/>
                    </a:cxn>
                    <a:cxn ang="0">
                      <a:pos x="75" y="9"/>
                    </a:cxn>
                    <a:cxn ang="0">
                      <a:pos x="62" y="10"/>
                    </a:cxn>
                    <a:cxn ang="0">
                      <a:pos x="0" y="0"/>
                    </a:cxn>
                  </a:cxnLst>
                  <a:rect l="0" t="0" r="r" b="b"/>
                  <a:pathLst>
                    <a:path w="127" h="60">
                      <a:moveTo>
                        <a:pt x="0" y="0"/>
                      </a:moveTo>
                      <a:cubicBezTo>
                        <a:pt x="12" y="14"/>
                        <a:pt x="22" y="35"/>
                        <a:pt x="28" y="60"/>
                      </a:cubicBezTo>
                      <a:cubicBezTo>
                        <a:pt x="63" y="20"/>
                        <a:pt x="127" y="9"/>
                        <a:pt x="94" y="9"/>
                      </a:cubicBezTo>
                      <a:cubicBezTo>
                        <a:pt x="90" y="9"/>
                        <a:pt x="83" y="9"/>
                        <a:pt x="75" y="9"/>
                      </a:cubicBezTo>
                      <a:cubicBezTo>
                        <a:pt x="70" y="10"/>
                        <a:pt x="66" y="10"/>
                        <a:pt x="62" y="10"/>
                      </a:cubicBezTo>
                      <a:cubicBezTo>
                        <a:pt x="36" y="10"/>
                        <a:pt x="16" y="6"/>
                        <a:pt x="0" y="0"/>
                      </a:cubicBezTo>
                    </a:path>
                  </a:pathLst>
                </a:custGeom>
                <a:solidFill>
                  <a:srgbClr val="4F81BD">
                    <a:lumMod val="40000"/>
                    <a:lumOff val="60000"/>
                  </a:srgb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sp>
          <p:nvSpPr>
            <p:cNvPr id="112" name="íṧlïḓê"/>
            <p:cNvSpPr/>
            <p:nvPr/>
          </p:nvSpPr>
          <p:spPr bwMode="auto">
            <a:xfrm>
              <a:off x="2677705" y="2563111"/>
              <a:ext cx="521453" cy="514453"/>
            </a:xfrm>
            <a:custGeom>
              <a:avLst/>
              <a:gdLst/>
              <a:ahLst/>
              <a:cxnLst>
                <a:cxn ang="0">
                  <a:pos x="0" y="0"/>
                </a:cxn>
                <a:cxn ang="0">
                  <a:pos x="0" y="147"/>
                </a:cxn>
                <a:cxn ang="0">
                  <a:pos x="98" y="147"/>
                </a:cxn>
                <a:cxn ang="0">
                  <a:pos x="149" y="96"/>
                </a:cxn>
                <a:cxn ang="0">
                  <a:pos x="149" y="0"/>
                </a:cxn>
                <a:cxn ang="0">
                  <a:pos x="0" y="0"/>
                </a:cxn>
                <a:cxn ang="0">
                  <a:pos x="136" y="90"/>
                </a:cxn>
                <a:cxn ang="0">
                  <a:pos x="134" y="92"/>
                </a:cxn>
                <a:cxn ang="0">
                  <a:pos x="95" y="92"/>
                </a:cxn>
                <a:cxn ang="0">
                  <a:pos x="95" y="131"/>
                </a:cxn>
                <a:cxn ang="0">
                  <a:pos x="92" y="134"/>
                </a:cxn>
                <a:cxn ang="0">
                  <a:pos x="13" y="134"/>
                </a:cxn>
                <a:cxn ang="0">
                  <a:pos x="13" y="14"/>
                </a:cxn>
                <a:cxn ang="0">
                  <a:pos x="136" y="14"/>
                </a:cxn>
                <a:cxn ang="0">
                  <a:pos x="136" y="90"/>
                </a:cxn>
                <a:cxn ang="0">
                  <a:pos x="117" y="26"/>
                </a:cxn>
                <a:cxn ang="0">
                  <a:pos x="29" y="26"/>
                </a:cxn>
                <a:cxn ang="0">
                  <a:pos x="29" y="35"/>
                </a:cxn>
                <a:cxn ang="0">
                  <a:pos x="117" y="35"/>
                </a:cxn>
                <a:cxn ang="0">
                  <a:pos x="117" y="26"/>
                </a:cxn>
                <a:cxn ang="0">
                  <a:pos x="117" y="41"/>
                </a:cxn>
                <a:cxn ang="0">
                  <a:pos x="29" y="41"/>
                </a:cxn>
                <a:cxn ang="0">
                  <a:pos x="29" y="52"/>
                </a:cxn>
                <a:cxn ang="0">
                  <a:pos x="117" y="52"/>
                </a:cxn>
                <a:cxn ang="0">
                  <a:pos x="117" y="41"/>
                </a:cxn>
                <a:cxn ang="0">
                  <a:pos x="78" y="72"/>
                </a:cxn>
                <a:cxn ang="0">
                  <a:pos x="29" y="72"/>
                </a:cxn>
                <a:cxn ang="0">
                  <a:pos x="29" y="83"/>
                </a:cxn>
                <a:cxn ang="0">
                  <a:pos x="78" y="83"/>
                </a:cxn>
                <a:cxn ang="0">
                  <a:pos x="78" y="72"/>
                </a:cxn>
                <a:cxn ang="0">
                  <a:pos x="117" y="57"/>
                </a:cxn>
                <a:cxn ang="0">
                  <a:pos x="29" y="57"/>
                </a:cxn>
                <a:cxn ang="0">
                  <a:pos x="29" y="67"/>
                </a:cxn>
                <a:cxn ang="0">
                  <a:pos x="117" y="67"/>
                </a:cxn>
                <a:cxn ang="0">
                  <a:pos x="117" y="57"/>
                </a:cxn>
              </a:cxnLst>
              <a:rect l="0" t="0" r="r" b="b"/>
              <a:pathLst>
                <a:path w="149" h="147">
                  <a:moveTo>
                    <a:pt x="0" y="0"/>
                  </a:moveTo>
                  <a:lnTo>
                    <a:pt x="0" y="147"/>
                  </a:lnTo>
                  <a:lnTo>
                    <a:pt x="98" y="147"/>
                  </a:lnTo>
                  <a:lnTo>
                    <a:pt x="149" y="96"/>
                  </a:lnTo>
                  <a:lnTo>
                    <a:pt x="149" y="0"/>
                  </a:lnTo>
                  <a:lnTo>
                    <a:pt x="0" y="0"/>
                  </a:lnTo>
                  <a:close/>
                  <a:moveTo>
                    <a:pt x="136" y="90"/>
                  </a:moveTo>
                  <a:lnTo>
                    <a:pt x="134" y="92"/>
                  </a:lnTo>
                  <a:lnTo>
                    <a:pt x="95" y="92"/>
                  </a:lnTo>
                  <a:lnTo>
                    <a:pt x="95" y="131"/>
                  </a:lnTo>
                  <a:lnTo>
                    <a:pt x="92" y="134"/>
                  </a:lnTo>
                  <a:lnTo>
                    <a:pt x="13" y="134"/>
                  </a:lnTo>
                  <a:lnTo>
                    <a:pt x="13" y="14"/>
                  </a:lnTo>
                  <a:lnTo>
                    <a:pt x="136" y="14"/>
                  </a:lnTo>
                  <a:lnTo>
                    <a:pt x="136" y="90"/>
                  </a:lnTo>
                  <a:close/>
                  <a:moveTo>
                    <a:pt x="117" y="26"/>
                  </a:moveTo>
                  <a:lnTo>
                    <a:pt x="29" y="26"/>
                  </a:lnTo>
                  <a:lnTo>
                    <a:pt x="29" y="35"/>
                  </a:lnTo>
                  <a:lnTo>
                    <a:pt x="117" y="35"/>
                  </a:lnTo>
                  <a:lnTo>
                    <a:pt x="117" y="26"/>
                  </a:lnTo>
                  <a:close/>
                  <a:moveTo>
                    <a:pt x="117" y="41"/>
                  </a:moveTo>
                  <a:lnTo>
                    <a:pt x="29" y="41"/>
                  </a:lnTo>
                  <a:lnTo>
                    <a:pt x="29" y="52"/>
                  </a:lnTo>
                  <a:lnTo>
                    <a:pt x="117" y="52"/>
                  </a:lnTo>
                  <a:lnTo>
                    <a:pt x="117" y="41"/>
                  </a:lnTo>
                  <a:close/>
                  <a:moveTo>
                    <a:pt x="78" y="72"/>
                  </a:moveTo>
                  <a:lnTo>
                    <a:pt x="29" y="72"/>
                  </a:lnTo>
                  <a:lnTo>
                    <a:pt x="29" y="83"/>
                  </a:lnTo>
                  <a:lnTo>
                    <a:pt x="78" y="83"/>
                  </a:lnTo>
                  <a:lnTo>
                    <a:pt x="78" y="72"/>
                  </a:lnTo>
                  <a:close/>
                  <a:moveTo>
                    <a:pt x="117" y="57"/>
                  </a:moveTo>
                  <a:lnTo>
                    <a:pt x="29" y="57"/>
                  </a:lnTo>
                  <a:lnTo>
                    <a:pt x="29" y="67"/>
                  </a:lnTo>
                  <a:lnTo>
                    <a:pt x="117" y="67"/>
                  </a:lnTo>
                  <a:lnTo>
                    <a:pt x="117" y="57"/>
                  </a:lnTo>
                  <a:close/>
                </a:path>
              </a:pathLst>
            </a:custGeom>
            <a:solidFill>
              <a:sysClr val="window" lastClr="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nvGrpSpPr>
            <p:cNvPr id="113" name="îṩļiḓè"/>
            <p:cNvGrpSpPr/>
            <p:nvPr/>
          </p:nvGrpSpPr>
          <p:grpSpPr>
            <a:xfrm>
              <a:off x="5715226" y="4996308"/>
              <a:ext cx="843235" cy="221143"/>
              <a:chOff x="5517936" y="4996307"/>
              <a:chExt cx="843234" cy="221143"/>
            </a:xfrm>
          </p:grpSpPr>
          <p:sp>
            <p:nvSpPr>
              <p:cNvPr id="114" name="iṧľíḓe"/>
              <p:cNvSpPr/>
              <p:nvPr/>
            </p:nvSpPr>
            <p:spPr bwMode="auto">
              <a:xfrm>
                <a:off x="5517936" y="4996307"/>
                <a:ext cx="843234" cy="221143"/>
              </a:xfrm>
              <a:custGeom>
                <a:avLst/>
                <a:gdLst/>
                <a:ahLst/>
                <a:cxnLst>
                  <a:cxn ang="0">
                    <a:pos x="431" y="57"/>
                  </a:cxn>
                  <a:cxn ang="0">
                    <a:pos x="385" y="114"/>
                  </a:cxn>
                  <a:cxn ang="0">
                    <a:pos x="46" y="114"/>
                  </a:cxn>
                  <a:cxn ang="0">
                    <a:pos x="0" y="57"/>
                  </a:cxn>
                  <a:cxn ang="0">
                    <a:pos x="46" y="0"/>
                  </a:cxn>
                  <a:cxn ang="0">
                    <a:pos x="385" y="0"/>
                  </a:cxn>
                  <a:cxn ang="0">
                    <a:pos x="431" y="57"/>
                  </a:cxn>
                </a:cxnLst>
                <a:rect l="0" t="0" r="r" b="b"/>
                <a:pathLst>
                  <a:path w="431" h="114">
                    <a:moveTo>
                      <a:pt x="431" y="57"/>
                    </a:moveTo>
                    <a:cubicBezTo>
                      <a:pt x="431" y="88"/>
                      <a:pt x="410" y="114"/>
                      <a:pt x="385" y="114"/>
                    </a:cubicBezTo>
                    <a:cubicBezTo>
                      <a:pt x="46" y="114"/>
                      <a:pt x="46" y="114"/>
                      <a:pt x="46" y="114"/>
                    </a:cubicBezTo>
                    <a:cubicBezTo>
                      <a:pt x="21" y="114"/>
                      <a:pt x="0" y="88"/>
                      <a:pt x="0" y="57"/>
                    </a:cubicBezTo>
                    <a:cubicBezTo>
                      <a:pt x="0" y="25"/>
                      <a:pt x="21" y="0"/>
                      <a:pt x="46" y="0"/>
                    </a:cubicBezTo>
                    <a:cubicBezTo>
                      <a:pt x="385" y="0"/>
                      <a:pt x="385" y="0"/>
                      <a:pt x="385" y="0"/>
                    </a:cubicBezTo>
                    <a:cubicBezTo>
                      <a:pt x="410" y="0"/>
                      <a:pt x="431" y="25"/>
                      <a:pt x="431" y="57"/>
                    </a:cubicBezTo>
                    <a:close/>
                  </a:path>
                </a:pathLst>
              </a:custGeom>
              <a:solidFill>
                <a:sysClr val="window" lastClr="FFFFFF">
                  <a:lumMod val="95000"/>
                </a:sys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15" name="íślïdé"/>
              <p:cNvSpPr/>
              <p:nvPr/>
            </p:nvSpPr>
            <p:spPr bwMode="auto">
              <a:xfrm>
                <a:off x="6168963" y="5031442"/>
                <a:ext cx="103337" cy="103337"/>
              </a:xfrm>
              <a:prstGeom prst="ellipse">
                <a:avLst/>
              </a:prstGeom>
              <a:solidFill>
                <a:sysClr val="windowText" lastClr="000000">
                  <a:lumMod val="50000"/>
                  <a:lumOff val="50000"/>
                </a:sysClr>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sp>
        <p:nvSpPr>
          <p:cNvPr id="211" name="íṡḻîḑe"/>
          <p:cNvSpPr/>
          <p:nvPr/>
        </p:nvSpPr>
        <p:spPr bwMode="auto">
          <a:xfrm rot="20688485">
            <a:off x="2548607" y="1529643"/>
            <a:ext cx="331925" cy="313551"/>
          </a:xfrm>
          <a:custGeom>
            <a:avLst/>
            <a:gdLst/>
            <a:ahLst/>
            <a:cxnLst>
              <a:cxn ang="0">
                <a:pos x="19" y="164"/>
              </a:cxn>
              <a:cxn ang="0">
                <a:pos x="97" y="19"/>
              </a:cxn>
              <a:cxn ang="0">
                <a:pos x="242" y="97"/>
              </a:cxn>
              <a:cxn ang="0">
                <a:pos x="164" y="242"/>
              </a:cxn>
              <a:cxn ang="0">
                <a:pos x="19" y="164"/>
              </a:cxn>
            </a:cxnLst>
            <a:rect l="0" t="0" r="r" b="b"/>
            <a:pathLst>
              <a:path w="260" h="261">
                <a:moveTo>
                  <a:pt x="19" y="164"/>
                </a:moveTo>
                <a:cubicBezTo>
                  <a:pt x="0" y="102"/>
                  <a:pt x="35" y="37"/>
                  <a:pt x="97" y="19"/>
                </a:cubicBezTo>
                <a:cubicBezTo>
                  <a:pt x="159" y="0"/>
                  <a:pt x="224" y="35"/>
                  <a:pt x="242" y="97"/>
                </a:cubicBezTo>
                <a:cubicBezTo>
                  <a:pt x="260" y="159"/>
                  <a:pt x="225" y="224"/>
                  <a:pt x="164" y="242"/>
                </a:cubicBezTo>
                <a:cubicBezTo>
                  <a:pt x="102" y="261"/>
                  <a:pt x="37" y="226"/>
                  <a:pt x="19" y="164"/>
                </a:cubicBezTo>
                <a:close/>
              </a:path>
            </a:pathLst>
          </a:custGeom>
          <a:solidFill>
            <a:srgbClr val="4C91BB"/>
          </a:solidFill>
          <a:ln w="9525">
            <a:solidFill>
              <a:srgbClr val="4C91BB"/>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12" name="íṣ1îḑé"/>
          <p:cNvSpPr/>
          <p:nvPr/>
        </p:nvSpPr>
        <p:spPr bwMode="auto">
          <a:xfrm rot="20688485">
            <a:off x="2569293" y="1552898"/>
            <a:ext cx="293992" cy="275314"/>
          </a:xfrm>
          <a:custGeom>
            <a:avLst/>
            <a:gdLst/>
            <a:ahLst/>
            <a:cxnLst>
              <a:cxn ang="0">
                <a:pos x="214" y="85"/>
              </a:cxn>
              <a:cxn ang="0">
                <a:pos x="145" y="213"/>
              </a:cxn>
              <a:cxn ang="0">
                <a:pos x="17" y="144"/>
              </a:cxn>
              <a:cxn ang="0">
                <a:pos x="86" y="16"/>
              </a:cxn>
              <a:cxn ang="0">
                <a:pos x="214" y="85"/>
              </a:cxn>
            </a:cxnLst>
            <a:rect l="0" t="0" r="r" b="b"/>
            <a:pathLst>
              <a:path w="230" h="229">
                <a:moveTo>
                  <a:pt x="214" y="85"/>
                </a:moveTo>
                <a:cubicBezTo>
                  <a:pt x="230" y="139"/>
                  <a:pt x="199" y="197"/>
                  <a:pt x="145" y="213"/>
                </a:cubicBezTo>
                <a:cubicBezTo>
                  <a:pt x="90" y="229"/>
                  <a:pt x="33" y="198"/>
                  <a:pt x="17" y="144"/>
                </a:cubicBezTo>
                <a:cubicBezTo>
                  <a:pt x="0" y="90"/>
                  <a:pt x="31" y="32"/>
                  <a:pt x="86" y="16"/>
                </a:cubicBezTo>
                <a:cubicBezTo>
                  <a:pt x="140" y="0"/>
                  <a:pt x="198" y="30"/>
                  <a:pt x="214" y="85"/>
                </a:cubicBezTo>
                <a:close/>
              </a:path>
            </a:pathLst>
          </a:custGeom>
          <a:solidFill>
            <a:sysClr val="window" lastClr="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13" name="íŝḷidê"/>
          <p:cNvSpPr txBox="1"/>
          <p:nvPr/>
        </p:nvSpPr>
        <p:spPr>
          <a:xfrm rot="20688536">
            <a:off x="2602311" y="1589946"/>
            <a:ext cx="211567" cy="217878"/>
          </a:xfrm>
          <a:prstGeom prst="rect">
            <a:avLst/>
          </a:prstGeom>
          <a:noFill/>
        </p:spPr>
        <p:txBody>
          <a:bodyPr wrap="none" lIns="90000" tIns="46800" rIns="90000" bIns="46800" anchor="ctr" anchorCtr="0">
            <a:noAutofit/>
          </a:bodyPr>
          <a:lstStyle/>
          <a:p>
            <a:pPr algn="ctr"/>
            <a:r>
              <a:rPr lang="en-US" sz="1800" b="1" dirty="0" smtClean="0">
                <a:solidFill>
                  <a:srgbClr val="084CA1"/>
                </a:solidFill>
                <a:latin typeface="微软雅黑" pitchFamily="34" charset="-122"/>
                <a:ea typeface="微软雅黑" pitchFamily="34" charset="-122"/>
              </a:rPr>
              <a:t>1</a:t>
            </a:r>
            <a:endParaRPr lang="en-US" sz="1800" b="1" dirty="0">
              <a:solidFill>
                <a:srgbClr val="084CA1"/>
              </a:solidFill>
              <a:latin typeface="微软雅黑" pitchFamily="34" charset="-122"/>
              <a:ea typeface="微软雅黑" pitchFamily="34" charset="-122"/>
            </a:endParaRPr>
          </a:p>
        </p:txBody>
      </p:sp>
      <p:sp>
        <p:nvSpPr>
          <p:cNvPr id="214" name="íṡḻîḑe"/>
          <p:cNvSpPr/>
          <p:nvPr/>
        </p:nvSpPr>
        <p:spPr bwMode="auto">
          <a:xfrm rot="314288">
            <a:off x="2950828" y="2022349"/>
            <a:ext cx="331925" cy="313551"/>
          </a:xfrm>
          <a:custGeom>
            <a:avLst/>
            <a:gdLst/>
            <a:ahLst/>
            <a:cxnLst>
              <a:cxn ang="0">
                <a:pos x="19" y="164"/>
              </a:cxn>
              <a:cxn ang="0">
                <a:pos x="97" y="19"/>
              </a:cxn>
              <a:cxn ang="0">
                <a:pos x="242" y="97"/>
              </a:cxn>
              <a:cxn ang="0">
                <a:pos x="164" y="242"/>
              </a:cxn>
              <a:cxn ang="0">
                <a:pos x="19" y="164"/>
              </a:cxn>
            </a:cxnLst>
            <a:rect l="0" t="0" r="r" b="b"/>
            <a:pathLst>
              <a:path w="260" h="261">
                <a:moveTo>
                  <a:pt x="19" y="164"/>
                </a:moveTo>
                <a:cubicBezTo>
                  <a:pt x="0" y="102"/>
                  <a:pt x="35" y="37"/>
                  <a:pt x="97" y="19"/>
                </a:cubicBezTo>
                <a:cubicBezTo>
                  <a:pt x="159" y="0"/>
                  <a:pt x="224" y="35"/>
                  <a:pt x="242" y="97"/>
                </a:cubicBezTo>
                <a:cubicBezTo>
                  <a:pt x="260" y="159"/>
                  <a:pt x="225" y="224"/>
                  <a:pt x="164" y="242"/>
                </a:cubicBezTo>
                <a:cubicBezTo>
                  <a:pt x="102" y="261"/>
                  <a:pt x="37" y="226"/>
                  <a:pt x="19" y="164"/>
                </a:cubicBezTo>
                <a:close/>
              </a:path>
            </a:pathLst>
          </a:custGeom>
          <a:solidFill>
            <a:srgbClr val="A9CAD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15" name="íṣ1îḑé"/>
          <p:cNvSpPr/>
          <p:nvPr/>
        </p:nvSpPr>
        <p:spPr bwMode="auto">
          <a:xfrm rot="314288">
            <a:off x="2971514" y="2045604"/>
            <a:ext cx="293992" cy="275314"/>
          </a:xfrm>
          <a:custGeom>
            <a:avLst/>
            <a:gdLst/>
            <a:ahLst/>
            <a:cxnLst>
              <a:cxn ang="0">
                <a:pos x="214" y="85"/>
              </a:cxn>
              <a:cxn ang="0">
                <a:pos x="145" y="213"/>
              </a:cxn>
              <a:cxn ang="0">
                <a:pos x="17" y="144"/>
              </a:cxn>
              <a:cxn ang="0">
                <a:pos x="86" y="16"/>
              </a:cxn>
              <a:cxn ang="0">
                <a:pos x="214" y="85"/>
              </a:cxn>
            </a:cxnLst>
            <a:rect l="0" t="0" r="r" b="b"/>
            <a:pathLst>
              <a:path w="230" h="229">
                <a:moveTo>
                  <a:pt x="214" y="85"/>
                </a:moveTo>
                <a:cubicBezTo>
                  <a:pt x="230" y="139"/>
                  <a:pt x="199" y="197"/>
                  <a:pt x="145" y="213"/>
                </a:cubicBezTo>
                <a:cubicBezTo>
                  <a:pt x="90" y="229"/>
                  <a:pt x="33" y="198"/>
                  <a:pt x="17" y="144"/>
                </a:cubicBezTo>
                <a:cubicBezTo>
                  <a:pt x="0" y="90"/>
                  <a:pt x="31" y="32"/>
                  <a:pt x="86" y="16"/>
                </a:cubicBezTo>
                <a:cubicBezTo>
                  <a:pt x="140" y="0"/>
                  <a:pt x="198" y="30"/>
                  <a:pt x="214" y="85"/>
                </a:cubicBezTo>
                <a:close/>
              </a:path>
            </a:pathLst>
          </a:custGeom>
          <a:solidFill>
            <a:sysClr val="window" lastClr="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16" name="íŝḷidê"/>
          <p:cNvSpPr txBox="1"/>
          <p:nvPr/>
        </p:nvSpPr>
        <p:spPr>
          <a:xfrm rot="314339">
            <a:off x="3004532" y="2060343"/>
            <a:ext cx="211567" cy="217878"/>
          </a:xfrm>
          <a:prstGeom prst="rect">
            <a:avLst/>
          </a:prstGeom>
          <a:noFill/>
        </p:spPr>
        <p:txBody>
          <a:bodyPr wrap="none" lIns="90000" tIns="46800" rIns="90000" bIns="46800" anchor="ctr" anchorCtr="0">
            <a:noAutofit/>
          </a:bodyPr>
          <a:lstStyle/>
          <a:p>
            <a:pPr algn="ctr"/>
            <a:r>
              <a:rPr lang="en-US" sz="1800" b="1" dirty="0">
                <a:solidFill>
                  <a:schemeClr val="accent1">
                    <a:lumMod val="60000"/>
                    <a:lumOff val="40000"/>
                  </a:schemeClr>
                </a:solidFill>
                <a:latin typeface="微软雅黑" pitchFamily="34" charset="-122"/>
                <a:ea typeface="微软雅黑" pitchFamily="34" charset="-122"/>
              </a:rPr>
              <a:t>2</a:t>
            </a:r>
          </a:p>
        </p:txBody>
      </p:sp>
      <p:sp>
        <p:nvSpPr>
          <p:cNvPr id="217" name="íṡḻîḑe"/>
          <p:cNvSpPr/>
          <p:nvPr/>
        </p:nvSpPr>
        <p:spPr bwMode="auto">
          <a:xfrm rot="314288">
            <a:off x="2548443" y="3107798"/>
            <a:ext cx="331925" cy="313551"/>
          </a:xfrm>
          <a:custGeom>
            <a:avLst/>
            <a:gdLst/>
            <a:ahLst/>
            <a:cxnLst>
              <a:cxn ang="0">
                <a:pos x="19" y="164"/>
              </a:cxn>
              <a:cxn ang="0">
                <a:pos x="97" y="19"/>
              </a:cxn>
              <a:cxn ang="0">
                <a:pos x="242" y="97"/>
              </a:cxn>
              <a:cxn ang="0">
                <a:pos x="164" y="242"/>
              </a:cxn>
              <a:cxn ang="0">
                <a:pos x="19" y="164"/>
              </a:cxn>
            </a:cxnLst>
            <a:rect l="0" t="0" r="r" b="b"/>
            <a:pathLst>
              <a:path w="260" h="261">
                <a:moveTo>
                  <a:pt x="19" y="164"/>
                </a:moveTo>
                <a:cubicBezTo>
                  <a:pt x="0" y="102"/>
                  <a:pt x="35" y="37"/>
                  <a:pt x="97" y="19"/>
                </a:cubicBezTo>
                <a:cubicBezTo>
                  <a:pt x="159" y="0"/>
                  <a:pt x="224" y="35"/>
                  <a:pt x="242" y="97"/>
                </a:cubicBezTo>
                <a:cubicBezTo>
                  <a:pt x="260" y="159"/>
                  <a:pt x="225" y="224"/>
                  <a:pt x="164" y="242"/>
                </a:cubicBezTo>
                <a:cubicBezTo>
                  <a:pt x="102" y="261"/>
                  <a:pt x="37" y="226"/>
                  <a:pt x="19" y="164"/>
                </a:cubicBezTo>
                <a:close/>
              </a:path>
            </a:pathLst>
          </a:custGeom>
          <a:solidFill>
            <a:srgbClr val="A9CAD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18" name="íṣ1îḑé"/>
          <p:cNvSpPr/>
          <p:nvPr/>
        </p:nvSpPr>
        <p:spPr bwMode="auto">
          <a:xfrm rot="314288">
            <a:off x="2569129" y="3131053"/>
            <a:ext cx="293992" cy="275314"/>
          </a:xfrm>
          <a:custGeom>
            <a:avLst/>
            <a:gdLst/>
            <a:ahLst/>
            <a:cxnLst>
              <a:cxn ang="0">
                <a:pos x="214" y="85"/>
              </a:cxn>
              <a:cxn ang="0">
                <a:pos x="145" y="213"/>
              </a:cxn>
              <a:cxn ang="0">
                <a:pos x="17" y="144"/>
              </a:cxn>
              <a:cxn ang="0">
                <a:pos x="86" y="16"/>
              </a:cxn>
              <a:cxn ang="0">
                <a:pos x="214" y="85"/>
              </a:cxn>
            </a:cxnLst>
            <a:rect l="0" t="0" r="r" b="b"/>
            <a:pathLst>
              <a:path w="230" h="229">
                <a:moveTo>
                  <a:pt x="214" y="85"/>
                </a:moveTo>
                <a:cubicBezTo>
                  <a:pt x="230" y="139"/>
                  <a:pt x="199" y="197"/>
                  <a:pt x="145" y="213"/>
                </a:cubicBezTo>
                <a:cubicBezTo>
                  <a:pt x="90" y="229"/>
                  <a:pt x="33" y="198"/>
                  <a:pt x="17" y="144"/>
                </a:cubicBezTo>
                <a:cubicBezTo>
                  <a:pt x="0" y="90"/>
                  <a:pt x="31" y="32"/>
                  <a:pt x="86" y="16"/>
                </a:cubicBezTo>
                <a:cubicBezTo>
                  <a:pt x="140" y="0"/>
                  <a:pt x="198" y="30"/>
                  <a:pt x="214" y="85"/>
                </a:cubicBezTo>
                <a:close/>
              </a:path>
            </a:pathLst>
          </a:custGeom>
          <a:solidFill>
            <a:sysClr val="window" lastClr="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19" name="íŝḷidê"/>
          <p:cNvSpPr txBox="1"/>
          <p:nvPr/>
        </p:nvSpPr>
        <p:spPr>
          <a:xfrm rot="314339">
            <a:off x="2602147" y="3145792"/>
            <a:ext cx="211567" cy="217878"/>
          </a:xfrm>
          <a:prstGeom prst="rect">
            <a:avLst/>
          </a:prstGeom>
          <a:noFill/>
        </p:spPr>
        <p:txBody>
          <a:bodyPr wrap="none" lIns="90000" tIns="46800" rIns="90000" bIns="46800" anchor="ctr" anchorCtr="0">
            <a:noAutofit/>
          </a:bodyPr>
          <a:lstStyle/>
          <a:p>
            <a:pPr algn="ctr"/>
            <a:r>
              <a:rPr lang="en-US" sz="1800" b="1" dirty="0" smtClean="0">
                <a:solidFill>
                  <a:schemeClr val="accent1">
                    <a:lumMod val="60000"/>
                    <a:lumOff val="40000"/>
                  </a:schemeClr>
                </a:solidFill>
                <a:latin typeface="微软雅黑" pitchFamily="34" charset="-122"/>
                <a:ea typeface="微软雅黑" pitchFamily="34" charset="-122"/>
              </a:rPr>
              <a:t>4</a:t>
            </a:r>
            <a:endParaRPr lang="en-US" sz="1800" b="1" dirty="0">
              <a:solidFill>
                <a:schemeClr val="accent1">
                  <a:lumMod val="60000"/>
                  <a:lumOff val="40000"/>
                </a:schemeClr>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2120125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4030302"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）无形资产账务处理</a:t>
            </a:r>
            <a:r>
              <a:rPr lang="en-US" altLang="zh-CN" sz="1800" b="1" dirty="0" smtClean="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账务处理</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82" name="组合 81"/>
          <p:cNvGrpSpPr/>
          <p:nvPr/>
        </p:nvGrpSpPr>
        <p:grpSpPr>
          <a:xfrm>
            <a:off x="349000" y="1333470"/>
            <a:ext cx="1760598" cy="1690207"/>
            <a:chOff x="1715" y="4363"/>
            <a:chExt cx="3628" cy="3490"/>
          </a:xfrm>
        </p:grpSpPr>
        <p:sp>
          <p:nvSpPr>
            <p:cNvPr id="83" name="椭圆 82"/>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84"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85" name="椭圆 84"/>
          <p:cNvSpPr/>
          <p:nvPr/>
        </p:nvSpPr>
        <p:spPr>
          <a:xfrm>
            <a:off x="2538101" y="1244127"/>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86" name="文本框 18"/>
          <p:cNvSpPr txBox="1"/>
          <p:nvPr/>
        </p:nvSpPr>
        <p:spPr>
          <a:xfrm>
            <a:off x="3030660" y="1717738"/>
            <a:ext cx="5867277" cy="1449628"/>
          </a:xfrm>
          <a:prstGeom prst="rect">
            <a:avLst/>
          </a:prstGeom>
          <a:noFill/>
        </p:spPr>
        <p:txBody>
          <a:bodyPr wrap="square" rtlCol="0">
            <a:spAutoFit/>
          </a:bodyPr>
          <a:lstStyle/>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借：无形资产</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专利权 </a:t>
            </a:r>
            <a:endParaRPr lang="en-US" altLang="zh-CN" sz="1800" dirty="0" smtClean="0">
              <a:latin typeface="微软雅黑" pitchFamily="34" charset="-122"/>
              <a:ea typeface="微软雅黑" pitchFamily="34" charset="-122"/>
              <a:cs typeface="+mn-ea"/>
            </a:endParaRPr>
          </a:p>
          <a:p>
            <a:pPr marL="257168" indent="-257168">
              <a:lnSpc>
                <a:spcPct val="150000"/>
              </a:lnSpc>
              <a:spcBef>
                <a:spcPct val="20000"/>
              </a:spcBef>
              <a:buClr>
                <a:schemeClr val="folHlink"/>
              </a:buClr>
              <a:buSzPct val="60000"/>
            </a:pPr>
            <a:r>
              <a:rPr lang="zh-CN" altLang="en-US" sz="1800" dirty="0" smtClean="0">
                <a:latin typeface="微软雅黑" pitchFamily="34" charset="-122"/>
                <a:ea typeface="微软雅黑" pitchFamily="34" charset="-122"/>
                <a:cs typeface="+mn-ea"/>
              </a:rPr>
              <a:t>       应</a:t>
            </a:r>
            <a:r>
              <a:rPr lang="zh-CN" altLang="en-US" sz="1800" dirty="0">
                <a:latin typeface="微软雅黑" pitchFamily="34" charset="-122"/>
                <a:ea typeface="微软雅黑" pitchFamily="34" charset="-122"/>
                <a:cs typeface="+mn-ea"/>
              </a:rPr>
              <a:t>交税费</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应交增值税（进项税额）      </a:t>
            </a:r>
            <a:endParaRPr lang="en-US" altLang="zh-CN" sz="1800" dirty="0">
              <a:latin typeface="微软雅黑" pitchFamily="34" charset="-122"/>
              <a:ea typeface="微软雅黑" pitchFamily="34" charset="-122"/>
              <a:cs typeface="+mn-ea"/>
            </a:endParaRPr>
          </a:p>
          <a:p>
            <a:pPr marL="257168" indent="-257168">
              <a:lnSpc>
                <a:spcPct val="150000"/>
              </a:lnSpc>
              <a:spcBef>
                <a:spcPct val="20000"/>
              </a:spcBef>
              <a:buClr>
                <a:schemeClr val="folHlink"/>
              </a:buClr>
              <a:buSzPct val="60000"/>
            </a:pPr>
            <a:r>
              <a:rPr lang="en-US" altLang="zh-CN" sz="1800" dirty="0">
                <a:latin typeface="微软雅黑" pitchFamily="34" charset="-122"/>
                <a:ea typeface="微软雅黑" pitchFamily="34" charset="-122"/>
                <a:cs typeface="+mn-ea"/>
              </a:rPr>
              <a:t>       </a:t>
            </a:r>
            <a:r>
              <a:rPr lang="zh-CN" altLang="en-US" sz="1800" dirty="0">
                <a:latin typeface="微软雅黑" pitchFamily="34" charset="-122"/>
                <a:ea typeface="微软雅黑" pitchFamily="34" charset="-122"/>
                <a:cs typeface="+mn-ea"/>
              </a:rPr>
              <a:t>贷：银行</a:t>
            </a:r>
            <a:r>
              <a:rPr lang="zh-CN" altLang="en-US" sz="1800" dirty="0" smtClean="0">
                <a:latin typeface="微软雅黑" pitchFamily="34" charset="-122"/>
                <a:ea typeface="微软雅黑" pitchFamily="34" charset="-122"/>
                <a:cs typeface="+mn-ea"/>
              </a:rPr>
              <a:t>存款</a:t>
            </a:r>
            <a:endParaRPr lang="en-US" altLang="zh-CN" sz="1800" dirty="0">
              <a:latin typeface="微软雅黑" pitchFamily="34" charset="-122"/>
              <a:ea typeface="微软雅黑" pitchFamily="34" charset="-122"/>
              <a:cs typeface="+mn-ea"/>
            </a:endParaRPr>
          </a:p>
        </p:txBody>
      </p:sp>
      <p:sp>
        <p:nvSpPr>
          <p:cNvPr id="87" name="文本框 19"/>
          <p:cNvSpPr txBox="1"/>
          <p:nvPr/>
        </p:nvSpPr>
        <p:spPr>
          <a:xfrm>
            <a:off x="3031146" y="1131769"/>
            <a:ext cx="6035736" cy="499624"/>
          </a:xfrm>
          <a:prstGeom prst="rect">
            <a:avLst/>
          </a:prstGeom>
          <a:noFill/>
        </p:spPr>
        <p:txBody>
          <a:bodyPr wrap="square" rtlCol="0">
            <a:spAutoFit/>
          </a:bodyPr>
          <a:lstStyle/>
          <a:p>
            <a:pPr lvl="0" defTabSz="914400">
              <a:lnSpc>
                <a:spcPct val="150000"/>
              </a:lnSpc>
              <a:defRPr/>
            </a:pPr>
            <a:r>
              <a:rPr lang="zh-CN" altLang="en-US" sz="2000" b="1" kern="0" dirty="0" smtClean="0">
                <a:solidFill>
                  <a:srgbClr val="084CA1"/>
                </a:solidFill>
                <a:latin typeface="微软雅黑" pitchFamily="34" charset="-122"/>
                <a:ea typeface="微软雅黑" pitchFamily="34" charset="-122"/>
              </a:rPr>
              <a:t>企业</a:t>
            </a:r>
            <a:r>
              <a:rPr lang="zh-CN" altLang="zh-CN" sz="2000" b="1" kern="0" dirty="0">
                <a:solidFill>
                  <a:srgbClr val="084CA1"/>
                </a:solidFill>
                <a:latin typeface="微软雅黑" pitchFamily="34" charset="-122"/>
                <a:ea typeface="微软雅黑" pitchFamily="34" charset="-122"/>
              </a:rPr>
              <a:t>外购的无形资产</a:t>
            </a:r>
            <a:endParaRPr lang="zh-CN" altLang="en-US"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5773783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5" name="矩形 14"/>
          <p:cNvSpPr/>
          <p:nvPr/>
        </p:nvSpPr>
        <p:spPr>
          <a:xfrm>
            <a:off x="748982" y="1100088"/>
            <a:ext cx="7767950" cy="1394228"/>
          </a:xfrm>
          <a:prstGeom prst="rect">
            <a:avLst/>
          </a:prstGeom>
        </p:spPr>
        <p:txBody>
          <a:bodyPr wrap="square">
            <a:spAutoFit/>
          </a:bodyPr>
          <a:lstStyle/>
          <a:p>
            <a:pPr>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甲公司于</a:t>
            </a:r>
            <a:r>
              <a:rPr lang="en-US" altLang="zh-CN" sz="1800" dirty="0">
                <a:latin typeface="微软雅黑" pitchFamily="34" charset="-122"/>
                <a:ea typeface="微软雅黑" pitchFamily="34" charset="-122"/>
                <a:cs typeface="+mn-ea"/>
              </a:rPr>
              <a:t>2018</a:t>
            </a:r>
            <a:r>
              <a:rPr lang="zh-CN" altLang="en-US" sz="1800" dirty="0">
                <a:latin typeface="微软雅黑" pitchFamily="34" charset="-122"/>
                <a:ea typeface="微软雅黑" pitchFamily="34" charset="-122"/>
                <a:cs typeface="+mn-ea"/>
              </a:rPr>
              <a:t>年</a:t>
            </a:r>
            <a:r>
              <a:rPr lang="en-US" altLang="zh-CN" sz="1800" dirty="0">
                <a:latin typeface="微软雅黑" pitchFamily="34" charset="-122"/>
                <a:ea typeface="微软雅黑" pitchFamily="34" charset="-122"/>
                <a:cs typeface="+mn-ea"/>
              </a:rPr>
              <a:t>6</a:t>
            </a:r>
            <a:r>
              <a:rPr lang="zh-CN" altLang="en-US" sz="1800" dirty="0">
                <a:latin typeface="微软雅黑" pitchFamily="34" charset="-122"/>
                <a:ea typeface="微软雅黑" pitchFamily="34" charset="-122"/>
                <a:cs typeface="+mn-ea"/>
              </a:rPr>
              <a:t>月</a:t>
            </a:r>
            <a:r>
              <a:rPr lang="en-US" altLang="zh-CN" sz="1800" dirty="0">
                <a:latin typeface="微软雅黑" pitchFamily="34" charset="-122"/>
                <a:ea typeface="微软雅黑" pitchFamily="34" charset="-122"/>
                <a:cs typeface="+mn-ea"/>
              </a:rPr>
              <a:t>6</a:t>
            </a:r>
            <a:r>
              <a:rPr lang="zh-CN" altLang="en-US" sz="1800" dirty="0">
                <a:latin typeface="微软雅黑" pitchFamily="34" charset="-122"/>
                <a:ea typeface="微软雅黑" pitchFamily="34" charset="-122"/>
                <a:cs typeface="+mn-ea"/>
              </a:rPr>
              <a:t>日购买某专利权，价款</a:t>
            </a:r>
            <a:r>
              <a:rPr lang="en-US" altLang="zh-CN" sz="1800" dirty="0">
                <a:latin typeface="微软雅黑" pitchFamily="34" charset="-122"/>
                <a:ea typeface="微软雅黑" pitchFamily="34" charset="-122"/>
                <a:cs typeface="+mn-ea"/>
              </a:rPr>
              <a:t>200 000</a:t>
            </a:r>
            <a:r>
              <a:rPr lang="zh-CN" altLang="en-US" sz="1800" dirty="0">
                <a:latin typeface="微软雅黑" pitchFamily="34" charset="-122"/>
                <a:ea typeface="微软雅黑" pitchFamily="34" charset="-122"/>
                <a:cs typeface="+mn-ea"/>
              </a:rPr>
              <a:t>元，增值税为</a:t>
            </a:r>
            <a:r>
              <a:rPr lang="en-US" altLang="zh-CN" sz="1800" dirty="0">
                <a:latin typeface="微软雅黑" pitchFamily="34" charset="-122"/>
                <a:ea typeface="微软雅黑" pitchFamily="34" charset="-122"/>
                <a:cs typeface="+mn-ea"/>
              </a:rPr>
              <a:t>12 000</a:t>
            </a:r>
            <a:r>
              <a:rPr lang="zh-CN" altLang="en-US" sz="1800" dirty="0">
                <a:latin typeface="微软雅黑" pitchFamily="34" charset="-122"/>
                <a:ea typeface="微软雅黑" pitchFamily="34" charset="-122"/>
                <a:cs typeface="+mn-ea"/>
              </a:rPr>
              <a:t>元，购入后，甲公司为该专利权支付律师费</a:t>
            </a:r>
            <a:r>
              <a:rPr lang="en-US" altLang="zh-CN" sz="1800" dirty="0">
                <a:latin typeface="微软雅黑" pitchFamily="34" charset="-122"/>
                <a:ea typeface="微软雅黑" pitchFamily="34" charset="-122"/>
                <a:cs typeface="+mn-ea"/>
              </a:rPr>
              <a:t>15 000</a:t>
            </a:r>
            <a:r>
              <a:rPr lang="zh-CN" altLang="en-US" sz="1800" dirty="0">
                <a:latin typeface="微软雅黑" pitchFamily="34" charset="-122"/>
                <a:ea typeface="微软雅黑" pitchFamily="34" charset="-122"/>
                <a:cs typeface="+mn-ea"/>
              </a:rPr>
              <a:t>元，重新登记注册</a:t>
            </a:r>
            <a:r>
              <a:rPr lang="zh-CN" altLang="en-US" sz="1800" dirty="0" smtClean="0">
                <a:latin typeface="微软雅黑" pitchFamily="34" charset="-122"/>
                <a:ea typeface="微软雅黑" pitchFamily="34" charset="-122"/>
                <a:cs typeface="+mn-ea"/>
              </a:rPr>
              <a:t>费</a:t>
            </a:r>
            <a:endParaRPr lang="en-US" altLang="zh-CN" sz="1800" dirty="0" smtClean="0">
              <a:latin typeface="微软雅黑" pitchFamily="34" charset="-122"/>
              <a:ea typeface="微软雅黑" pitchFamily="34" charset="-122"/>
              <a:cs typeface="+mn-ea"/>
            </a:endParaRPr>
          </a:p>
          <a:p>
            <a:pPr>
              <a:lnSpc>
                <a:spcPct val="150000"/>
              </a:lnSpc>
              <a:spcBef>
                <a:spcPct val="20000"/>
              </a:spcBef>
              <a:buClr>
                <a:schemeClr val="folHlink"/>
              </a:buClr>
              <a:buSzPct val="60000"/>
            </a:pPr>
            <a:r>
              <a:rPr lang="en-US" altLang="zh-CN" sz="1800" dirty="0" smtClean="0">
                <a:latin typeface="微软雅黑" pitchFamily="34" charset="-122"/>
                <a:ea typeface="微软雅黑" pitchFamily="34" charset="-122"/>
                <a:cs typeface="+mn-ea"/>
              </a:rPr>
              <a:t>30 </a:t>
            </a:r>
            <a:r>
              <a:rPr lang="en-US" altLang="zh-CN" sz="1800" dirty="0">
                <a:latin typeface="微软雅黑" pitchFamily="34" charset="-122"/>
                <a:ea typeface="微软雅黑" pitchFamily="34" charset="-122"/>
                <a:cs typeface="+mn-ea"/>
              </a:rPr>
              <a:t>000</a:t>
            </a:r>
            <a:r>
              <a:rPr lang="zh-CN" altLang="en-US" sz="1800" dirty="0">
                <a:latin typeface="微软雅黑" pitchFamily="34" charset="-122"/>
                <a:ea typeface="微软雅黑" pitchFamily="34" charset="-122"/>
                <a:cs typeface="+mn-ea"/>
              </a:rPr>
              <a:t>元。</a:t>
            </a:r>
          </a:p>
        </p:txBody>
      </p:sp>
      <p:sp>
        <p:nvSpPr>
          <p:cNvPr id="16" name="矩形 15"/>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 name="矩形 16"/>
          <p:cNvSpPr/>
          <p:nvPr>
            <p:custDataLst>
              <p:tags r:id="rId8"/>
            </p:custDataLst>
          </p:nvPr>
        </p:nvSpPr>
        <p:spPr>
          <a:xfrm>
            <a:off x="672541" y="2567028"/>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 name="矩形 17"/>
          <p:cNvSpPr/>
          <p:nvPr/>
        </p:nvSpPr>
        <p:spPr>
          <a:xfrm>
            <a:off x="749888" y="2662843"/>
            <a:ext cx="7767044" cy="1449628"/>
          </a:xfrm>
          <a:prstGeom prst="rect">
            <a:avLst/>
          </a:prstGeom>
        </p:spPr>
        <p:txBody>
          <a:bodyPr wrap="square">
            <a:spAutoFit/>
          </a:bodyPr>
          <a:lstStyle/>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借：无形资产</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专利权                               </a:t>
            </a:r>
            <a:r>
              <a:rPr lang="en-US" altLang="zh-CN" sz="1800" dirty="0">
                <a:latin typeface="微软雅黑" pitchFamily="34" charset="-122"/>
                <a:ea typeface="微软雅黑" pitchFamily="34" charset="-122"/>
                <a:cs typeface="+mn-ea"/>
              </a:rPr>
              <a:t>245 000</a:t>
            </a:r>
          </a:p>
          <a:p>
            <a:pPr marL="257168" indent="-257168">
              <a:lnSpc>
                <a:spcPct val="150000"/>
              </a:lnSpc>
              <a:spcBef>
                <a:spcPct val="20000"/>
              </a:spcBef>
              <a:buClr>
                <a:schemeClr val="folHlink"/>
              </a:buClr>
              <a:buSzPct val="60000"/>
            </a:pPr>
            <a:r>
              <a:rPr lang="en-US" altLang="zh-CN" sz="1800" dirty="0">
                <a:latin typeface="微软雅黑" pitchFamily="34" charset="-122"/>
                <a:ea typeface="微软雅黑" pitchFamily="34" charset="-122"/>
                <a:cs typeface="+mn-ea"/>
              </a:rPr>
              <a:t>       </a:t>
            </a:r>
            <a:r>
              <a:rPr lang="zh-CN" altLang="en-US" sz="1800" dirty="0">
                <a:latin typeface="微软雅黑" pitchFamily="34" charset="-122"/>
                <a:ea typeface="微软雅黑" pitchFamily="34" charset="-122"/>
                <a:cs typeface="+mn-ea"/>
              </a:rPr>
              <a:t>应交税费</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应交增值税（进项税额）      </a:t>
            </a:r>
            <a:r>
              <a:rPr lang="en-US" altLang="zh-CN" sz="1800" dirty="0">
                <a:latin typeface="微软雅黑" pitchFamily="34" charset="-122"/>
                <a:ea typeface="微软雅黑" pitchFamily="34" charset="-122"/>
                <a:cs typeface="+mn-ea"/>
              </a:rPr>
              <a:t>12 000</a:t>
            </a:r>
          </a:p>
          <a:p>
            <a:pPr marL="257168" indent="-257168">
              <a:lnSpc>
                <a:spcPct val="150000"/>
              </a:lnSpc>
              <a:spcBef>
                <a:spcPct val="20000"/>
              </a:spcBef>
              <a:buClr>
                <a:schemeClr val="folHlink"/>
              </a:buClr>
              <a:buSzPct val="60000"/>
            </a:pPr>
            <a:r>
              <a:rPr lang="en-US" altLang="zh-CN" sz="1800" dirty="0">
                <a:latin typeface="微软雅黑" pitchFamily="34" charset="-122"/>
                <a:ea typeface="微软雅黑" pitchFamily="34" charset="-122"/>
                <a:cs typeface="+mn-ea"/>
              </a:rPr>
              <a:t>       </a:t>
            </a:r>
            <a:r>
              <a:rPr lang="zh-CN" altLang="en-US" sz="1800" dirty="0">
                <a:latin typeface="微软雅黑" pitchFamily="34" charset="-122"/>
                <a:ea typeface="微软雅黑" pitchFamily="34" charset="-122"/>
                <a:cs typeface="+mn-ea"/>
              </a:rPr>
              <a:t>贷：银行存款                                                 </a:t>
            </a:r>
            <a:r>
              <a:rPr lang="en-US" altLang="zh-CN" sz="1800" dirty="0">
                <a:latin typeface="微软雅黑" pitchFamily="34" charset="-122"/>
                <a:ea typeface="微软雅黑" pitchFamily="34" charset="-122"/>
                <a:cs typeface="+mn-ea"/>
              </a:rPr>
              <a:t>257 000</a:t>
            </a:r>
          </a:p>
        </p:txBody>
      </p:sp>
    </p:spTree>
    <p:custDataLst>
      <p:tags r:id="rId1"/>
    </p:custDataLst>
    <p:extLst>
      <p:ext uri="{BB962C8B-B14F-4D97-AF65-F5344CB8AC3E}">
        <p14:creationId xmlns:p14="http://schemas.microsoft.com/office/powerpoint/2010/main" val="31128823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4030302"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）无形资产账务处理</a:t>
            </a:r>
            <a:r>
              <a:rPr lang="en-US" altLang="zh-CN" sz="1800" b="1" dirty="0" smtClean="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账务处理</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82" name="组合 81"/>
          <p:cNvGrpSpPr/>
          <p:nvPr/>
        </p:nvGrpSpPr>
        <p:grpSpPr>
          <a:xfrm>
            <a:off x="349000" y="1333470"/>
            <a:ext cx="1760598" cy="1690207"/>
            <a:chOff x="1715" y="4363"/>
            <a:chExt cx="3628" cy="3490"/>
          </a:xfrm>
        </p:grpSpPr>
        <p:sp>
          <p:nvSpPr>
            <p:cNvPr id="83" name="椭圆 82"/>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84"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85" name="椭圆 84"/>
          <p:cNvSpPr/>
          <p:nvPr/>
        </p:nvSpPr>
        <p:spPr>
          <a:xfrm>
            <a:off x="2538101" y="1244127"/>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86" name="文本框 18"/>
          <p:cNvSpPr txBox="1"/>
          <p:nvPr/>
        </p:nvSpPr>
        <p:spPr>
          <a:xfrm>
            <a:off x="3030660" y="1717738"/>
            <a:ext cx="5867277" cy="1449628"/>
          </a:xfrm>
          <a:prstGeom prst="rect">
            <a:avLst/>
          </a:prstGeom>
          <a:noFill/>
        </p:spPr>
        <p:txBody>
          <a:bodyPr wrap="square" rtlCol="0">
            <a:spAutoFit/>
          </a:bodyPr>
          <a:lstStyle/>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借：无形</a:t>
            </a:r>
            <a:r>
              <a:rPr lang="zh-CN" altLang="en-US" sz="1800" dirty="0" smtClean="0">
                <a:latin typeface="微软雅黑" pitchFamily="34" charset="-122"/>
                <a:ea typeface="微软雅黑" pitchFamily="34" charset="-122"/>
                <a:cs typeface="+mn-ea"/>
              </a:rPr>
              <a:t>资产            </a:t>
            </a:r>
            <a:r>
              <a:rPr lang="zh-CN" altLang="en-US" sz="1800" b="1" dirty="0" smtClean="0">
                <a:solidFill>
                  <a:srgbClr val="C00000"/>
                </a:solidFill>
                <a:latin typeface="微软雅黑" pitchFamily="34" charset="-122"/>
                <a:ea typeface="微软雅黑" pitchFamily="34" charset="-122"/>
                <a:cs typeface="+mn-ea"/>
              </a:rPr>
              <a:t>（</a:t>
            </a:r>
            <a:r>
              <a:rPr lang="zh-CN" altLang="en-US" sz="1800" b="1" dirty="0">
                <a:solidFill>
                  <a:srgbClr val="C00000"/>
                </a:solidFill>
                <a:latin typeface="微软雅黑" pitchFamily="34" charset="-122"/>
                <a:ea typeface="微软雅黑" pitchFamily="34" charset="-122"/>
                <a:cs typeface="+mn-ea"/>
              </a:rPr>
              <a:t>投资合同或协议约定的价值入账</a:t>
            </a:r>
            <a:r>
              <a:rPr lang="zh-CN" altLang="en-US" sz="1800" b="1" dirty="0" smtClean="0">
                <a:solidFill>
                  <a:srgbClr val="C00000"/>
                </a:solidFill>
                <a:latin typeface="微软雅黑" pitchFamily="34" charset="-122"/>
                <a:ea typeface="微软雅黑" pitchFamily="34" charset="-122"/>
                <a:cs typeface="+mn-ea"/>
              </a:rPr>
              <a:t>）</a:t>
            </a:r>
            <a:endParaRPr lang="en-US" altLang="zh-CN" sz="1800" b="1" dirty="0">
              <a:solidFill>
                <a:srgbClr val="C00000"/>
              </a:solidFill>
              <a:latin typeface="微软雅黑" pitchFamily="34" charset="-122"/>
              <a:ea typeface="微软雅黑" pitchFamily="34" charset="-122"/>
              <a:cs typeface="+mn-ea"/>
            </a:endParaRPr>
          </a:p>
          <a:p>
            <a:pPr marL="257168" indent="-257168">
              <a:lnSpc>
                <a:spcPct val="150000"/>
              </a:lnSpc>
              <a:spcBef>
                <a:spcPct val="20000"/>
              </a:spcBef>
              <a:buClr>
                <a:schemeClr val="folHlink"/>
              </a:buClr>
              <a:buSzPct val="60000"/>
            </a:pPr>
            <a:r>
              <a:rPr lang="en-US" altLang="zh-CN" sz="1800" dirty="0">
                <a:latin typeface="微软雅黑" pitchFamily="34" charset="-122"/>
                <a:ea typeface="微软雅黑" pitchFamily="34" charset="-122"/>
                <a:cs typeface="+mn-ea"/>
              </a:rPr>
              <a:t>       </a:t>
            </a:r>
            <a:r>
              <a:rPr lang="zh-CN" altLang="en-US" sz="1800" dirty="0">
                <a:latin typeface="微软雅黑" pitchFamily="34" charset="-122"/>
                <a:ea typeface="微软雅黑" pitchFamily="34" charset="-122"/>
                <a:cs typeface="+mn-ea"/>
              </a:rPr>
              <a:t>贷</a:t>
            </a:r>
            <a:r>
              <a:rPr lang="zh-CN" altLang="en-US" sz="1800" dirty="0" smtClean="0">
                <a:latin typeface="微软雅黑" pitchFamily="34" charset="-122"/>
                <a:ea typeface="微软雅黑" pitchFamily="34" charset="-122"/>
                <a:cs typeface="+mn-ea"/>
              </a:rPr>
              <a:t>：实收资本</a:t>
            </a:r>
            <a:endParaRPr lang="en-US" altLang="zh-CN" sz="1800" dirty="0" smtClean="0">
              <a:latin typeface="微软雅黑" pitchFamily="34" charset="-122"/>
              <a:ea typeface="微软雅黑" pitchFamily="34" charset="-122"/>
              <a:cs typeface="+mn-ea"/>
            </a:endParaRPr>
          </a:p>
          <a:p>
            <a:pPr marL="257168" indent="-257168">
              <a:lnSpc>
                <a:spcPct val="150000"/>
              </a:lnSpc>
              <a:spcBef>
                <a:spcPct val="20000"/>
              </a:spcBef>
              <a:buClr>
                <a:schemeClr val="folHlink"/>
              </a:buClr>
              <a:buSzPct val="60000"/>
            </a:pPr>
            <a:r>
              <a:rPr lang="en-US" altLang="zh-CN" sz="1800" dirty="0">
                <a:latin typeface="微软雅黑" pitchFamily="34" charset="-122"/>
                <a:ea typeface="微软雅黑" pitchFamily="34" charset="-122"/>
                <a:cs typeface="+mn-ea"/>
              </a:rPr>
              <a:t> </a:t>
            </a:r>
            <a:r>
              <a:rPr lang="en-US" altLang="zh-CN" sz="1800" dirty="0" smtClean="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资本公积</a:t>
            </a:r>
            <a:r>
              <a:rPr lang="en-US" altLang="zh-CN" sz="1800" dirty="0" smtClean="0">
                <a:latin typeface="微软雅黑" pitchFamily="34" charset="-122"/>
                <a:ea typeface="微软雅黑" pitchFamily="34" charset="-122"/>
                <a:cs typeface="+mn-ea"/>
              </a:rPr>
              <a:t>——</a:t>
            </a:r>
            <a:r>
              <a:rPr lang="zh-CN" altLang="en-US" sz="1800" dirty="0" smtClean="0">
                <a:latin typeface="微软雅黑" pitchFamily="34" charset="-122"/>
                <a:ea typeface="微软雅黑" pitchFamily="34" charset="-122"/>
                <a:cs typeface="+mn-ea"/>
              </a:rPr>
              <a:t>资产溢价                         </a:t>
            </a:r>
            <a:r>
              <a:rPr lang="zh-CN" altLang="en-US" sz="1800" b="1" dirty="0" smtClean="0">
                <a:solidFill>
                  <a:srgbClr val="C00000"/>
                </a:solidFill>
                <a:latin typeface="微软雅黑" pitchFamily="34" charset="-122"/>
                <a:ea typeface="微软雅黑" pitchFamily="34" charset="-122"/>
                <a:cs typeface="+mn-ea"/>
              </a:rPr>
              <a:t>（差额）</a:t>
            </a:r>
            <a:endParaRPr lang="en-US" altLang="zh-CN" sz="1800" b="1" dirty="0">
              <a:solidFill>
                <a:srgbClr val="C00000"/>
              </a:solidFill>
              <a:latin typeface="微软雅黑" pitchFamily="34" charset="-122"/>
              <a:ea typeface="微软雅黑" pitchFamily="34" charset="-122"/>
              <a:cs typeface="+mn-ea"/>
            </a:endParaRPr>
          </a:p>
        </p:txBody>
      </p:sp>
      <p:sp>
        <p:nvSpPr>
          <p:cNvPr id="87" name="文本框 19"/>
          <p:cNvSpPr txBox="1"/>
          <p:nvPr/>
        </p:nvSpPr>
        <p:spPr>
          <a:xfrm>
            <a:off x="3031146" y="1131769"/>
            <a:ext cx="6035736" cy="499624"/>
          </a:xfrm>
          <a:prstGeom prst="rect">
            <a:avLst/>
          </a:prstGeom>
          <a:noFill/>
        </p:spPr>
        <p:txBody>
          <a:bodyPr wrap="square" rtlCol="0">
            <a:spAutoFit/>
          </a:bodyPr>
          <a:lstStyle/>
          <a:p>
            <a:pPr lvl="0" defTabSz="914400">
              <a:lnSpc>
                <a:spcPct val="150000"/>
              </a:lnSpc>
              <a:defRPr/>
            </a:pPr>
            <a:r>
              <a:rPr lang="zh-CN" altLang="en-US" sz="2000" b="1" kern="0" dirty="0" smtClean="0">
                <a:solidFill>
                  <a:srgbClr val="084CA1"/>
                </a:solidFill>
                <a:latin typeface="微软雅黑" pitchFamily="34" charset="-122"/>
                <a:ea typeface="微软雅黑" pitchFamily="34" charset="-122"/>
              </a:rPr>
              <a:t>企业投资者投入</a:t>
            </a:r>
            <a:r>
              <a:rPr lang="zh-CN" altLang="zh-CN" sz="2000" b="1" kern="0" dirty="0" smtClean="0">
                <a:solidFill>
                  <a:srgbClr val="084CA1"/>
                </a:solidFill>
                <a:latin typeface="微软雅黑" pitchFamily="34" charset="-122"/>
                <a:ea typeface="微软雅黑" pitchFamily="34" charset="-122"/>
              </a:rPr>
              <a:t>的</a:t>
            </a:r>
            <a:r>
              <a:rPr lang="zh-CN" altLang="zh-CN" sz="2000" b="1" kern="0" dirty="0">
                <a:solidFill>
                  <a:srgbClr val="084CA1"/>
                </a:solidFill>
                <a:latin typeface="微软雅黑" pitchFamily="34" charset="-122"/>
                <a:ea typeface="微软雅黑" pitchFamily="34" charset="-122"/>
              </a:rPr>
              <a:t>无形资产</a:t>
            </a:r>
            <a:endParaRPr lang="zh-CN" altLang="en-US"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7077064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5" name="矩形 14"/>
          <p:cNvSpPr/>
          <p:nvPr/>
        </p:nvSpPr>
        <p:spPr>
          <a:xfrm>
            <a:off x="748982" y="1100088"/>
            <a:ext cx="7767950" cy="1289905"/>
          </a:xfrm>
          <a:prstGeom prst="rect">
            <a:avLst/>
          </a:prstGeom>
        </p:spPr>
        <p:txBody>
          <a:bodyPr wrap="square">
            <a:spAutoFit/>
          </a:bodyPr>
          <a:lstStyle/>
          <a:p>
            <a:pPr>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某股份有限公司接受</a:t>
            </a:r>
            <a:r>
              <a:rPr lang="en-US" altLang="zh-CN" sz="1800" dirty="0">
                <a:latin typeface="微软雅黑" pitchFamily="34" charset="-122"/>
                <a:ea typeface="微软雅黑" pitchFamily="34" charset="-122"/>
                <a:cs typeface="+mn-ea"/>
              </a:rPr>
              <a:t>A</a:t>
            </a:r>
            <a:r>
              <a:rPr lang="zh-CN" altLang="en-US" sz="1800" dirty="0">
                <a:latin typeface="微软雅黑" pitchFamily="34" charset="-122"/>
                <a:ea typeface="微软雅黑" pitchFamily="34" charset="-122"/>
                <a:cs typeface="+mn-ea"/>
              </a:rPr>
              <a:t>公司以其所拥有的专利权作为出资，该无形资产评估确认的价值为</a:t>
            </a:r>
            <a:r>
              <a:rPr lang="en-US" altLang="zh-CN" sz="1800" dirty="0">
                <a:latin typeface="微软雅黑" pitchFamily="34" charset="-122"/>
                <a:ea typeface="微软雅黑" pitchFamily="34" charset="-122"/>
                <a:cs typeface="+mn-ea"/>
              </a:rPr>
              <a:t>2 500</a:t>
            </a:r>
            <a:r>
              <a:rPr lang="zh-CN" altLang="en-US" sz="1800" dirty="0">
                <a:latin typeface="微软雅黑" pitchFamily="34" charset="-122"/>
                <a:ea typeface="微软雅黑" pitchFamily="34" charset="-122"/>
                <a:cs typeface="+mn-ea"/>
              </a:rPr>
              <a:t>万元，享有本公司股份</a:t>
            </a:r>
            <a:r>
              <a:rPr lang="en-US" altLang="zh-CN" sz="1800" dirty="0">
                <a:latin typeface="微软雅黑" pitchFamily="34" charset="-122"/>
                <a:ea typeface="微软雅黑" pitchFamily="34" charset="-122"/>
                <a:cs typeface="+mn-ea"/>
              </a:rPr>
              <a:t>2 000</a:t>
            </a:r>
            <a:r>
              <a:rPr lang="zh-CN" altLang="en-US" sz="1800" dirty="0">
                <a:latin typeface="微软雅黑" pitchFamily="34" charset="-122"/>
                <a:ea typeface="微软雅黑" pitchFamily="34" charset="-122"/>
                <a:cs typeface="+mn-ea"/>
              </a:rPr>
              <a:t>万股，每股面值</a:t>
            </a:r>
            <a:r>
              <a:rPr lang="en-US" altLang="zh-CN" sz="1800" dirty="0">
                <a:latin typeface="微软雅黑" pitchFamily="34" charset="-122"/>
                <a:ea typeface="微软雅黑" pitchFamily="34" charset="-122"/>
                <a:cs typeface="+mn-ea"/>
              </a:rPr>
              <a:t>1</a:t>
            </a:r>
            <a:r>
              <a:rPr lang="zh-CN" altLang="en-US" sz="1800" dirty="0">
                <a:latin typeface="微软雅黑" pitchFamily="34" charset="-122"/>
                <a:ea typeface="微软雅黑" pitchFamily="34" charset="-122"/>
                <a:cs typeface="+mn-ea"/>
              </a:rPr>
              <a:t>元，已办妥相关手续。</a:t>
            </a:r>
          </a:p>
        </p:txBody>
      </p:sp>
      <p:sp>
        <p:nvSpPr>
          <p:cNvPr id="16" name="矩形 15"/>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 name="矩形 16"/>
          <p:cNvSpPr/>
          <p:nvPr>
            <p:custDataLst>
              <p:tags r:id="rId8"/>
            </p:custDataLst>
          </p:nvPr>
        </p:nvSpPr>
        <p:spPr>
          <a:xfrm>
            <a:off x="672541" y="2567028"/>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 name="矩形 17"/>
          <p:cNvSpPr/>
          <p:nvPr/>
        </p:nvSpPr>
        <p:spPr>
          <a:xfrm>
            <a:off x="749888" y="2662843"/>
            <a:ext cx="7767044" cy="1449628"/>
          </a:xfrm>
          <a:prstGeom prst="rect">
            <a:avLst/>
          </a:prstGeom>
        </p:spPr>
        <p:txBody>
          <a:bodyPr wrap="square">
            <a:spAutoFit/>
          </a:bodyPr>
          <a:lstStyle/>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借：无形资产</a:t>
            </a:r>
            <a:r>
              <a:rPr lang="en-US" altLang="zh-CN" sz="1800" dirty="0">
                <a:latin typeface="微软雅黑" pitchFamily="34" charset="-122"/>
                <a:ea typeface="微软雅黑" pitchFamily="34" charset="-122"/>
                <a:cs typeface="+mn-ea"/>
              </a:rPr>
              <a:t>                         25 000 000</a:t>
            </a:r>
          </a:p>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       贷：股本                                </a:t>
            </a:r>
            <a:r>
              <a:rPr lang="en-US" altLang="zh-CN" sz="1800" dirty="0">
                <a:latin typeface="微软雅黑" pitchFamily="34" charset="-122"/>
                <a:ea typeface="微软雅黑" pitchFamily="34" charset="-122"/>
                <a:cs typeface="+mn-ea"/>
              </a:rPr>
              <a:t>20 000 000</a:t>
            </a:r>
          </a:p>
          <a:p>
            <a:pPr marL="257168" indent="-257168">
              <a:lnSpc>
                <a:spcPct val="150000"/>
              </a:lnSpc>
              <a:spcBef>
                <a:spcPct val="20000"/>
              </a:spcBef>
              <a:buClr>
                <a:schemeClr val="folHlink"/>
              </a:buClr>
              <a:buSzPct val="60000"/>
            </a:pPr>
            <a:r>
              <a:rPr lang="en-US" altLang="zh-CN" sz="1800" dirty="0">
                <a:solidFill>
                  <a:srgbClr val="254061"/>
                </a:solidFill>
                <a:latin typeface="微软雅黑" pitchFamily="34" charset="-122"/>
                <a:ea typeface="微软雅黑" pitchFamily="34" charset="-122"/>
                <a:cs typeface="+mn-ea"/>
              </a:rPr>
              <a:t>             </a:t>
            </a:r>
            <a:r>
              <a:rPr lang="zh-CN" altLang="en-US" sz="1800" dirty="0">
                <a:latin typeface="微软雅黑" pitchFamily="34" charset="-122"/>
                <a:ea typeface="微软雅黑" pitchFamily="34" charset="-122"/>
                <a:cs typeface="+mn-ea"/>
              </a:rPr>
              <a:t>股本溢价                            </a:t>
            </a:r>
            <a:r>
              <a:rPr lang="en-US" altLang="zh-CN" sz="1800" dirty="0">
                <a:latin typeface="微软雅黑" pitchFamily="34" charset="-122"/>
                <a:ea typeface="微软雅黑" pitchFamily="34" charset="-122"/>
                <a:cs typeface="+mn-ea"/>
              </a:rPr>
              <a:t>5 000 000</a:t>
            </a:r>
          </a:p>
        </p:txBody>
      </p:sp>
    </p:spTree>
    <p:custDataLst>
      <p:tags r:id="rId1"/>
    </p:custDataLst>
    <p:extLst>
      <p:ext uri="{BB962C8B-B14F-4D97-AF65-F5344CB8AC3E}">
        <p14:creationId xmlns:p14="http://schemas.microsoft.com/office/powerpoint/2010/main" val="12472518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4030302"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）无形资产账务处理</a:t>
            </a:r>
            <a:r>
              <a:rPr lang="en-US" altLang="zh-CN" sz="1800" b="1" dirty="0" smtClean="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账务处理</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14" name="Group 153"/>
          <p:cNvGrpSpPr/>
          <p:nvPr/>
        </p:nvGrpSpPr>
        <p:grpSpPr>
          <a:xfrm>
            <a:off x="2345008" y="1748498"/>
            <a:ext cx="970995" cy="850758"/>
            <a:chOff x="0" y="-127795"/>
            <a:chExt cx="564505" cy="338794"/>
          </a:xfrm>
        </p:grpSpPr>
        <p:sp>
          <p:nvSpPr>
            <p:cNvPr id="15" name="Shape 151"/>
            <p:cNvSpPr/>
            <p:nvPr/>
          </p:nvSpPr>
          <p:spPr>
            <a:xfrm>
              <a:off x="88900" y="-127795"/>
              <a:ext cx="475605" cy="338794"/>
            </a:xfrm>
            <a:custGeom>
              <a:avLst/>
              <a:gdLst/>
              <a:ahLst/>
              <a:cxnLst>
                <a:cxn ang="0">
                  <a:pos x="wd2" y="hd2"/>
                </a:cxn>
                <a:cxn ang="5400000">
                  <a:pos x="wd2" y="hd2"/>
                </a:cxn>
                <a:cxn ang="10800000">
                  <a:pos x="wd2" y="hd2"/>
                </a:cxn>
                <a:cxn ang="16200000">
                  <a:pos x="wd2" y="hd2"/>
                </a:cxn>
              </a:cxnLst>
              <a:rect l="0" t="0" r="r" b="b"/>
              <a:pathLst>
                <a:path w="20944" h="21462" extrusionOk="0">
                  <a:moveTo>
                    <a:pt x="20944" y="66"/>
                  </a:moveTo>
                  <a:cubicBezTo>
                    <a:pt x="18665" y="-138"/>
                    <a:pt x="15121" y="129"/>
                    <a:pt x="12830" y="876"/>
                  </a:cubicBezTo>
                  <a:cubicBezTo>
                    <a:pt x="7380" y="2653"/>
                    <a:pt x="-656" y="11859"/>
                    <a:pt x="43" y="21462"/>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16" name="Shape 152"/>
            <p:cNvSpPr/>
            <p:nvPr/>
          </p:nvSpPr>
          <p:spPr>
            <a:xfrm>
              <a:off x="0" y="47353"/>
              <a:ext cx="229072" cy="1597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219" y="2351"/>
                    <a:pt x="5232" y="15875"/>
                    <a:pt x="8472" y="21600"/>
                  </a:cubicBezTo>
                  <a:cubicBezTo>
                    <a:pt x="12578" y="13670"/>
                    <a:pt x="18045" y="6178"/>
                    <a:pt x="21600" y="3672"/>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grpSp>
      <p:sp>
        <p:nvSpPr>
          <p:cNvPr id="17" name="Shape 154"/>
          <p:cNvSpPr/>
          <p:nvPr/>
        </p:nvSpPr>
        <p:spPr>
          <a:xfrm rot="21005798">
            <a:off x="5461680" y="1636992"/>
            <a:ext cx="658271" cy="98500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10800" y="5540"/>
                  <a:pt x="12868" y="13785"/>
                  <a:pt x="11975" y="20592"/>
                </a:cubicBezTo>
                <a:cubicBezTo>
                  <a:pt x="9381" y="18566"/>
                  <a:pt x="6559" y="16544"/>
                  <a:pt x="3838" y="14714"/>
                </a:cubicBezTo>
                <a:cubicBezTo>
                  <a:pt x="6310" y="17340"/>
                  <a:pt x="9957" y="19639"/>
                  <a:pt x="12905" y="21600"/>
                </a:cubicBezTo>
                <a:cubicBezTo>
                  <a:pt x="16327" y="18619"/>
                  <a:pt x="19928" y="15516"/>
                  <a:pt x="21600" y="11640"/>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18" name="Shape 156"/>
          <p:cNvSpPr/>
          <p:nvPr/>
        </p:nvSpPr>
        <p:spPr>
          <a:xfrm>
            <a:off x="2239307" y="3410118"/>
            <a:ext cx="388005" cy="62929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9439" y="5265"/>
                  <a:pt x="10539" y="16054"/>
                  <a:pt x="11843" y="21600"/>
                </a:cubicBezTo>
                <a:cubicBezTo>
                  <a:pt x="6757" y="20380"/>
                  <a:pt x="3000" y="17768"/>
                  <a:pt x="0" y="15523"/>
                </a:cubicBezTo>
                <a:cubicBezTo>
                  <a:pt x="5791" y="20241"/>
                  <a:pt x="7669" y="19731"/>
                  <a:pt x="11843" y="21600"/>
                </a:cubicBezTo>
                <a:cubicBezTo>
                  <a:pt x="14566" y="19287"/>
                  <a:pt x="18100" y="17114"/>
                  <a:pt x="21600" y="15001"/>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grpSp>
        <p:nvGrpSpPr>
          <p:cNvPr id="19" name="Group 161"/>
          <p:cNvGrpSpPr/>
          <p:nvPr/>
        </p:nvGrpSpPr>
        <p:grpSpPr>
          <a:xfrm>
            <a:off x="3319431" y="1131590"/>
            <a:ext cx="2072605" cy="997904"/>
            <a:chOff x="-157399" y="-3847"/>
            <a:chExt cx="1204946" cy="609829"/>
          </a:xfrm>
        </p:grpSpPr>
        <p:sp>
          <p:nvSpPr>
            <p:cNvPr id="20" name="Shape 159"/>
            <p:cNvSpPr/>
            <p:nvPr/>
          </p:nvSpPr>
          <p:spPr>
            <a:xfrm>
              <a:off x="-100541" y="95623"/>
              <a:ext cx="1148088" cy="506511"/>
            </a:xfrm>
            <a:custGeom>
              <a:avLst/>
              <a:gdLst/>
              <a:ahLst/>
              <a:cxnLst>
                <a:cxn ang="0">
                  <a:pos x="wd2" y="hd2"/>
                </a:cxn>
                <a:cxn ang="5400000">
                  <a:pos x="wd2" y="hd2"/>
                </a:cxn>
                <a:cxn ang="10800000">
                  <a:pos x="wd2" y="hd2"/>
                </a:cxn>
                <a:cxn ang="16200000">
                  <a:pos x="wd2" y="hd2"/>
                </a:cxn>
              </a:cxnLst>
              <a:rect l="0" t="0" r="r" b="b"/>
              <a:pathLst>
                <a:path w="21516" h="21054" extrusionOk="0">
                  <a:moveTo>
                    <a:pt x="12118" y="20759"/>
                  </a:moveTo>
                  <a:cubicBezTo>
                    <a:pt x="14596" y="20006"/>
                    <a:pt x="17314" y="18631"/>
                    <a:pt x="19323" y="15487"/>
                  </a:cubicBezTo>
                  <a:cubicBezTo>
                    <a:pt x="20516" y="13623"/>
                    <a:pt x="21378" y="10585"/>
                    <a:pt x="21500" y="7532"/>
                  </a:cubicBezTo>
                  <a:cubicBezTo>
                    <a:pt x="21568" y="5841"/>
                    <a:pt x="21413" y="4739"/>
                    <a:pt x="20952" y="3325"/>
                  </a:cubicBezTo>
                  <a:cubicBezTo>
                    <a:pt x="20809" y="2884"/>
                    <a:pt x="19357" y="331"/>
                    <a:pt x="19419" y="0"/>
                  </a:cubicBezTo>
                  <a:cubicBezTo>
                    <a:pt x="18422" y="5326"/>
                    <a:pt x="16487" y="8920"/>
                    <a:pt x="14006" y="11478"/>
                  </a:cubicBezTo>
                  <a:cubicBezTo>
                    <a:pt x="9604" y="16019"/>
                    <a:pt x="4592" y="14848"/>
                    <a:pt x="0" y="12296"/>
                  </a:cubicBezTo>
                  <a:cubicBezTo>
                    <a:pt x="-32" y="21171"/>
                    <a:pt x="9346" y="21600"/>
                    <a:pt x="12118" y="20759"/>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21" name="Shape 160"/>
            <p:cNvSpPr/>
            <p:nvPr/>
          </p:nvSpPr>
          <p:spPr>
            <a:xfrm>
              <a:off x="-157399" y="-3847"/>
              <a:ext cx="1203948" cy="609829"/>
            </a:xfrm>
            <a:custGeom>
              <a:avLst/>
              <a:gdLst/>
              <a:ahLst/>
              <a:cxnLst>
                <a:cxn ang="0">
                  <a:pos x="wd2" y="hd2"/>
                </a:cxn>
                <a:cxn ang="5400000">
                  <a:pos x="wd2" y="hd2"/>
                </a:cxn>
                <a:cxn ang="10800000">
                  <a:pos x="wd2" y="hd2"/>
                </a:cxn>
                <a:cxn ang="16200000">
                  <a:pos x="wd2" y="hd2"/>
                </a:cxn>
              </a:cxnLst>
              <a:rect l="0" t="0" r="r" b="b"/>
              <a:pathLst>
                <a:path w="19904" h="20737" extrusionOk="0">
                  <a:moveTo>
                    <a:pt x="11443" y="20489"/>
                  </a:moveTo>
                  <a:cubicBezTo>
                    <a:pt x="13666" y="19874"/>
                    <a:pt x="16103" y="18749"/>
                    <a:pt x="17906" y="16177"/>
                  </a:cubicBezTo>
                  <a:cubicBezTo>
                    <a:pt x="19529" y="13861"/>
                    <a:pt x="20698" y="8552"/>
                    <a:pt x="19242" y="5409"/>
                  </a:cubicBezTo>
                  <a:cubicBezTo>
                    <a:pt x="17108" y="804"/>
                    <a:pt x="12687" y="-348"/>
                    <a:pt x="9599" y="84"/>
                  </a:cubicBezTo>
                  <a:cubicBezTo>
                    <a:pt x="8214" y="278"/>
                    <a:pt x="6837" y="886"/>
                    <a:pt x="5479" y="1390"/>
                  </a:cubicBezTo>
                  <a:cubicBezTo>
                    <a:pt x="2640" y="2443"/>
                    <a:pt x="-902" y="6958"/>
                    <a:pt x="210" y="13101"/>
                  </a:cubicBezTo>
                  <a:cubicBezTo>
                    <a:pt x="1572" y="20629"/>
                    <a:pt x="8689" y="21252"/>
                    <a:pt x="11443" y="20489"/>
                  </a:cubicBezTo>
                  <a:close/>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grpSp>
      <p:grpSp>
        <p:nvGrpSpPr>
          <p:cNvPr id="22" name="Group 164"/>
          <p:cNvGrpSpPr/>
          <p:nvPr/>
        </p:nvGrpSpPr>
        <p:grpSpPr>
          <a:xfrm>
            <a:off x="1131438" y="2599256"/>
            <a:ext cx="2766022" cy="833364"/>
            <a:chOff x="-299130" y="-206823"/>
            <a:chExt cx="1608076" cy="484490"/>
          </a:xfrm>
        </p:grpSpPr>
        <p:sp>
          <p:nvSpPr>
            <p:cNvPr id="23" name="Shape 162"/>
            <p:cNvSpPr/>
            <p:nvPr/>
          </p:nvSpPr>
          <p:spPr>
            <a:xfrm>
              <a:off x="-282017" y="-130623"/>
              <a:ext cx="1581542" cy="408018"/>
            </a:xfrm>
            <a:custGeom>
              <a:avLst/>
              <a:gdLst/>
              <a:ahLst/>
              <a:cxnLst>
                <a:cxn ang="0">
                  <a:pos x="wd2" y="hd2"/>
                </a:cxn>
                <a:cxn ang="5400000">
                  <a:pos x="wd2" y="hd2"/>
                </a:cxn>
                <a:cxn ang="10800000">
                  <a:pos x="wd2" y="hd2"/>
                </a:cxn>
                <a:cxn ang="16200000">
                  <a:pos x="wd2" y="hd2"/>
                </a:cxn>
              </a:cxnLst>
              <a:rect l="0" t="0" r="r" b="b"/>
              <a:pathLst>
                <a:path w="21047" h="20879" extrusionOk="0">
                  <a:moveTo>
                    <a:pt x="57" y="12003"/>
                  </a:moveTo>
                  <a:cubicBezTo>
                    <a:pt x="-327" y="15472"/>
                    <a:pt x="1309" y="17467"/>
                    <a:pt x="2371" y="18342"/>
                  </a:cubicBezTo>
                  <a:cubicBezTo>
                    <a:pt x="4558" y="20144"/>
                    <a:pt x="7460" y="21041"/>
                    <a:pt x="9795" y="20856"/>
                  </a:cubicBezTo>
                  <a:cubicBezTo>
                    <a:pt x="12424" y="20647"/>
                    <a:pt x="15407" y="20132"/>
                    <a:pt x="17926" y="18383"/>
                  </a:cubicBezTo>
                  <a:cubicBezTo>
                    <a:pt x="19184" y="17510"/>
                    <a:pt x="20516" y="16063"/>
                    <a:pt x="20970" y="12926"/>
                  </a:cubicBezTo>
                  <a:cubicBezTo>
                    <a:pt x="21273" y="10829"/>
                    <a:pt x="20677" y="-559"/>
                    <a:pt x="19199" y="22"/>
                  </a:cubicBezTo>
                  <a:cubicBezTo>
                    <a:pt x="18851" y="162"/>
                    <a:pt x="18726" y="2169"/>
                    <a:pt x="18497" y="2779"/>
                  </a:cubicBezTo>
                  <a:cubicBezTo>
                    <a:pt x="17493" y="5454"/>
                    <a:pt x="15799" y="8447"/>
                    <a:pt x="14509" y="10013"/>
                  </a:cubicBezTo>
                  <a:cubicBezTo>
                    <a:pt x="9883" y="15629"/>
                    <a:pt x="4894" y="11488"/>
                    <a:pt x="57" y="12003"/>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24" name="Shape 163"/>
            <p:cNvSpPr/>
            <p:nvPr/>
          </p:nvSpPr>
          <p:spPr>
            <a:xfrm>
              <a:off x="-299130" y="-206823"/>
              <a:ext cx="1608076" cy="484490"/>
            </a:xfrm>
            <a:custGeom>
              <a:avLst/>
              <a:gdLst/>
              <a:ahLst/>
              <a:cxnLst>
                <a:cxn ang="0">
                  <a:pos x="wd2" y="hd2"/>
                </a:cxn>
                <a:cxn ang="5400000">
                  <a:pos x="wd2" y="hd2"/>
                </a:cxn>
                <a:cxn ang="10800000">
                  <a:pos x="wd2" y="hd2"/>
                </a:cxn>
                <a:cxn ang="16200000">
                  <a:pos x="wd2" y="hd2"/>
                </a:cxn>
              </a:cxnLst>
              <a:rect l="0" t="0" r="r" b="b"/>
              <a:pathLst>
                <a:path w="21084" h="21294" extrusionOk="0">
                  <a:moveTo>
                    <a:pt x="133" y="9871"/>
                  </a:moveTo>
                  <a:cubicBezTo>
                    <a:pt x="-339" y="13728"/>
                    <a:pt x="441" y="17573"/>
                    <a:pt x="2587" y="19115"/>
                  </a:cubicBezTo>
                  <a:cubicBezTo>
                    <a:pt x="4742" y="20663"/>
                    <a:pt x="7601" y="21433"/>
                    <a:pt x="9902" y="21274"/>
                  </a:cubicBezTo>
                  <a:cubicBezTo>
                    <a:pt x="12492" y="21094"/>
                    <a:pt x="15431" y="20652"/>
                    <a:pt x="17913" y="19150"/>
                  </a:cubicBezTo>
                  <a:cubicBezTo>
                    <a:pt x="19151" y="18400"/>
                    <a:pt x="20465" y="17158"/>
                    <a:pt x="20911" y="14463"/>
                  </a:cubicBezTo>
                  <a:cubicBezTo>
                    <a:pt x="21261" y="12354"/>
                    <a:pt x="21070" y="7761"/>
                    <a:pt x="20421" y="5934"/>
                  </a:cubicBezTo>
                  <a:cubicBezTo>
                    <a:pt x="19590" y="3596"/>
                    <a:pt x="18728" y="2985"/>
                    <a:pt x="17491" y="1873"/>
                  </a:cubicBezTo>
                  <a:cubicBezTo>
                    <a:pt x="15824" y="373"/>
                    <a:pt x="13978" y="33"/>
                    <a:pt x="12178" y="10"/>
                  </a:cubicBezTo>
                  <a:cubicBezTo>
                    <a:pt x="8975" y="-32"/>
                    <a:pt x="3625" y="-167"/>
                    <a:pt x="1315" y="5333"/>
                  </a:cubicBezTo>
                  <a:cubicBezTo>
                    <a:pt x="721" y="6747"/>
                    <a:pt x="325" y="8310"/>
                    <a:pt x="133" y="9871"/>
                  </a:cubicBezTo>
                  <a:close/>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grpSp>
      <p:grpSp>
        <p:nvGrpSpPr>
          <p:cNvPr id="25" name="Group 167"/>
          <p:cNvGrpSpPr/>
          <p:nvPr/>
        </p:nvGrpSpPr>
        <p:grpSpPr>
          <a:xfrm>
            <a:off x="4515044" y="2640533"/>
            <a:ext cx="2700342" cy="810860"/>
            <a:chOff x="-249707" y="-259027"/>
            <a:chExt cx="1569893" cy="471408"/>
          </a:xfrm>
        </p:grpSpPr>
        <p:sp>
          <p:nvSpPr>
            <p:cNvPr id="26" name="Shape 165"/>
            <p:cNvSpPr/>
            <p:nvPr/>
          </p:nvSpPr>
          <p:spPr>
            <a:xfrm>
              <a:off x="-248880" y="-149240"/>
              <a:ext cx="1569066" cy="361621"/>
            </a:xfrm>
            <a:custGeom>
              <a:avLst/>
              <a:gdLst/>
              <a:ahLst/>
              <a:cxnLst>
                <a:cxn ang="0">
                  <a:pos x="wd2" y="hd2"/>
                </a:cxn>
                <a:cxn ang="5400000">
                  <a:pos x="wd2" y="hd2"/>
                </a:cxn>
                <a:cxn ang="10800000">
                  <a:pos x="wd2" y="hd2"/>
                </a:cxn>
                <a:cxn ang="16200000">
                  <a:pos x="wd2" y="hd2"/>
                </a:cxn>
              </a:cxnLst>
              <a:rect l="0" t="0" r="r" b="b"/>
              <a:pathLst>
                <a:path w="20881" h="21179" extrusionOk="0">
                  <a:moveTo>
                    <a:pt x="20856" y="8870"/>
                  </a:moveTo>
                  <a:cubicBezTo>
                    <a:pt x="21312" y="18226"/>
                    <a:pt x="15547" y="20493"/>
                    <a:pt x="13696" y="20879"/>
                  </a:cubicBezTo>
                  <a:cubicBezTo>
                    <a:pt x="10235" y="21600"/>
                    <a:pt x="6792" y="21194"/>
                    <a:pt x="3407" y="17726"/>
                  </a:cubicBezTo>
                  <a:cubicBezTo>
                    <a:pt x="2068" y="16352"/>
                    <a:pt x="-288" y="12980"/>
                    <a:pt x="29" y="7036"/>
                  </a:cubicBezTo>
                  <a:cubicBezTo>
                    <a:pt x="3912" y="12147"/>
                    <a:pt x="9841" y="13156"/>
                    <a:pt x="13964" y="9558"/>
                  </a:cubicBezTo>
                  <a:cubicBezTo>
                    <a:pt x="16330" y="7493"/>
                    <a:pt x="16987" y="5676"/>
                    <a:pt x="18676" y="0"/>
                  </a:cubicBezTo>
                  <a:cubicBezTo>
                    <a:pt x="19413" y="1028"/>
                    <a:pt x="20028" y="3128"/>
                    <a:pt x="20433" y="5337"/>
                  </a:cubicBezTo>
                  <a:cubicBezTo>
                    <a:pt x="20667" y="6615"/>
                    <a:pt x="20803" y="7790"/>
                    <a:pt x="20856" y="8870"/>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27" name="Shape 166"/>
            <p:cNvSpPr/>
            <p:nvPr/>
          </p:nvSpPr>
          <p:spPr>
            <a:xfrm>
              <a:off x="-249707" y="-259027"/>
              <a:ext cx="1569893" cy="468484"/>
            </a:xfrm>
            <a:custGeom>
              <a:avLst/>
              <a:gdLst/>
              <a:ahLst/>
              <a:cxnLst>
                <a:cxn ang="0">
                  <a:pos x="wd2" y="hd2"/>
                </a:cxn>
                <a:cxn ang="5400000">
                  <a:pos x="wd2" y="hd2"/>
                </a:cxn>
                <a:cxn ang="10800000">
                  <a:pos x="wd2" y="hd2"/>
                </a:cxn>
                <a:cxn ang="16200000">
                  <a:pos x="wd2" y="hd2"/>
                </a:cxn>
              </a:cxnLst>
              <a:rect l="0" t="0" r="r" b="b"/>
              <a:pathLst>
                <a:path w="20541" h="20710" extrusionOk="0">
                  <a:moveTo>
                    <a:pt x="20529" y="11957"/>
                  </a:moveTo>
                  <a:cubicBezTo>
                    <a:pt x="20515" y="12279"/>
                    <a:pt x="20491" y="12610"/>
                    <a:pt x="20457" y="12949"/>
                  </a:cubicBezTo>
                  <a:cubicBezTo>
                    <a:pt x="19767" y="19728"/>
                    <a:pt x="15589" y="20166"/>
                    <a:pt x="13443" y="20493"/>
                  </a:cubicBezTo>
                  <a:cubicBezTo>
                    <a:pt x="10049" y="21012"/>
                    <a:pt x="6673" y="20720"/>
                    <a:pt x="3356" y="18227"/>
                  </a:cubicBezTo>
                  <a:cubicBezTo>
                    <a:pt x="2149" y="17320"/>
                    <a:pt x="624" y="15861"/>
                    <a:pt x="209" y="12694"/>
                  </a:cubicBezTo>
                  <a:cubicBezTo>
                    <a:pt x="-904" y="4184"/>
                    <a:pt x="2673" y="1458"/>
                    <a:pt x="5316" y="657"/>
                  </a:cubicBezTo>
                  <a:cubicBezTo>
                    <a:pt x="9420" y="-588"/>
                    <a:pt x="14000" y="-323"/>
                    <a:pt x="17838" y="3734"/>
                  </a:cubicBezTo>
                  <a:cubicBezTo>
                    <a:pt x="19132" y="5102"/>
                    <a:pt x="20696" y="8053"/>
                    <a:pt x="20529" y="11957"/>
                  </a:cubicBezTo>
                  <a:close/>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grpSp>
      <p:grpSp>
        <p:nvGrpSpPr>
          <p:cNvPr id="28" name="Group 170"/>
          <p:cNvGrpSpPr/>
          <p:nvPr/>
        </p:nvGrpSpPr>
        <p:grpSpPr>
          <a:xfrm>
            <a:off x="1614300" y="4080691"/>
            <a:ext cx="1561114" cy="706742"/>
            <a:chOff x="-145410" y="-361563"/>
            <a:chExt cx="907582" cy="410877"/>
          </a:xfrm>
        </p:grpSpPr>
        <p:sp>
          <p:nvSpPr>
            <p:cNvPr id="29" name="Shape 168"/>
            <p:cNvSpPr/>
            <p:nvPr/>
          </p:nvSpPr>
          <p:spPr>
            <a:xfrm>
              <a:off x="-120010" y="-284107"/>
              <a:ext cx="882182" cy="333421"/>
            </a:xfrm>
            <a:custGeom>
              <a:avLst/>
              <a:gdLst/>
              <a:ahLst/>
              <a:cxnLst>
                <a:cxn ang="0">
                  <a:pos x="wd2" y="hd2"/>
                </a:cxn>
                <a:cxn ang="5400000">
                  <a:pos x="wd2" y="hd2"/>
                </a:cxn>
                <a:cxn ang="10800000">
                  <a:pos x="wd2" y="hd2"/>
                </a:cxn>
                <a:cxn ang="16200000">
                  <a:pos x="wd2" y="hd2"/>
                </a:cxn>
              </a:cxnLst>
              <a:rect l="0" t="0" r="r" b="b"/>
              <a:pathLst>
                <a:path w="21444" h="19836" extrusionOk="0">
                  <a:moveTo>
                    <a:pt x="17857" y="5355"/>
                  </a:moveTo>
                  <a:cubicBezTo>
                    <a:pt x="13403" y="16791"/>
                    <a:pt x="6167" y="15212"/>
                    <a:pt x="0" y="14134"/>
                  </a:cubicBezTo>
                  <a:cubicBezTo>
                    <a:pt x="1172" y="17834"/>
                    <a:pt x="3605" y="18292"/>
                    <a:pt x="5363" y="18740"/>
                  </a:cubicBezTo>
                  <a:cubicBezTo>
                    <a:pt x="8642" y="19575"/>
                    <a:pt x="11758" y="20248"/>
                    <a:pt x="15071" y="19536"/>
                  </a:cubicBezTo>
                  <a:cubicBezTo>
                    <a:pt x="17060" y="19108"/>
                    <a:pt x="19223" y="18282"/>
                    <a:pt x="20593" y="14309"/>
                  </a:cubicBezTo>
                  <a:cubicBezTo>
                    <a:pt x="21351" y="12111"/>
                    <a:pt x="21600" y="8586"/>
                    <a:pt x="21350" y="5813"/>
                  </a:cubicBezTo>
                  <a:cubicBezTo>
                    <a:pt x="21292" y="5172"/>
                    <a:pt x="19826" y="-1352"/>
                    <a:pt x="19434" y="253"/>
                  </a:cubicBezTo>
                  <a:cubicBezTo>
                    <a:pt x="18960" y="2189"/>
                    <a:pt x="18432" y="3880"/>
                    <a:pt x="17857" y="5355"/>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30" name="Shape 169"/>
            <p:cNvSpPr/>
            <p:nvPr/>
          </p:nvSpPr>
          <p:spPr>
            <a:xfrm>
              <a:off x="-145410" y="-361563"/>
              <a:ext cx="905271" cy="391976"/>
            </a:xfrm>
            <a:custGeom>
              <a:avLst/>
              <a:gdLst/>
              <a:ahLst/>
              <a:cxnLst>
                <a:cxn ang="0">
                  <a:pos x="wd2" y="hd2"/>
                </a:cxn>
                <a:cxn ang="5400000">
                  <a:pos x="wd2" y="hd2"/>
                </a:cxn>
                <a:cxn ang="10800000">
                  <a:pos x="wd2" y="hd2"/>
                </a:cxn>
                <a:cxn ang="16200000">
                  <a:pos x="wd2" y="hd2"/>
                </a:cxn>
              </a:cxnLst>
              <a:rect l="0" t="0" r="r" b="b"/>
              <a:pathLst>
                <a:path w="20888" h="21061" extrusionOk="0">
                  <a:moveTo>
                    <a:pt x="13937" y="140"/>
                  </a:moveTo>
                  <a:cubicBezTo>
                    <a:pt x="11137" y="-167"/>
                    <a:pt x="8233" y="-100"/>
                    <a:pt x="5552" y="1707"/>
                  </a:cubicBezTo>
                  <a:cubicBezTo>
                    <a:pt x="3502" y="3090"/>
                    <a:pt x="-347" y="5381"/>
                    <a:pt x="25" y="12260"/>
                  </a:cubicBezTo>
                  <a:cubicBezTo>
                    <a:pt x="380" y="18833"/>
                    <a:pt x="3436" y="19536"/>
                    <a:pt x="5644" y="20071"/>
                  </a:cubicBezTo>
                  <a:cubicBezTo>
                    <a:pt x="8756" y="20825"/>
                    <a:pt x="11715" y="21433"/>
                    <a:pt x="14859" y="20790"/>
                  </a:cubicBezTo>
                  <a:cubicBezTo>
                    <a:pt x="16748" y="20403"/>
                    <a:pt x="18800" y="19657"/>
                    <a:pt x="20101" y="16069"/>
                  </a:cubicBezTo>
                  <a:cubicBezTo>
                    <a:pt x="21253" y="12890"/>
                    <a:pt x="21168" y="6130"/>
                    <a:pt x="19657" y="3348"/>
                  </a:cubicBezTo>
                  <a:cubicBezTo>
                    <a:pt x="18037" y="365"/>
                    <a:pt x="15890" y="354"/>
                    <a:pt x="13937" y="140"/>
                  </a:cubicBezTo>
                  <a:close/>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grpSp>
      <p:sp>
        <p:nvSpPr>
          <p:cNvPr id="31" name="矩形 30"/>
          <p:cNvSpPr/>
          <p:nvPr/>
        </p:nvSpPr>
        <p:spPr>
          <a:xfrm>
            <a:off x="3568531" y="1131590"/>
            <a:ext cx="1723549" cy="553998"/>
          </a:xfrm>
          <a:prstGeom prst="rect">
            <a:avLst/>
          </a:prstGeom>
        </p:spPr>
        <p:txBody>
          <a:bodyPr wrap="none">
            <a:spAutoFit/>
          </a:bodyPr>
          <a:lstStyle/>
          <a:p>
            <a:pPr>
              <a:lnSpc>
                <a:spcPct val="150000"/>
              </a:lnSpc>
            </a:pPr>
            <a:r>
              <a:rPr lang="zh-CN" altLang="en-US" sz="2000" dirty="0" smtClean="0">
                <a:latin typeface="微软雅黑" pitchFamily="34" charset="-122"/>
                <a:ea typeface="微软雅黑" pitchFamily="34" charset="-122"/>
              </a:rPr>
              <a:t>“研发费用“</a:t>
            </a:r>
            <a:endParaRPr lang="zh-CN" altLang="en-US" sz="2000" dirty="0">
              <a:latin typeface="微软雅黑" pitchFamily="34" charset="-122"/>
              <a:ea typeface="微软雅黑" pitchFamily="34" charset="-122"/>
            </a:endParaRPr>
          </a:p>
        </p:txBody>
      </p:sp>
      <p:sp>
        <p:nvSpPr>
          <p:cNvPr id="32" name="Shape 156"/>
          <p:cNvSpPr/>
          <p:nvPr/>
        </p:nvSpPr>
        <p:spPr>
          <a:xfrm>
            <a:off x="5811484" y="3424719"/>
            <a:ext cx="388005" cy="65597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9439" y="5265"/>
                  <a:pt x="10539" y="16054"/>
                  <a:pt x="11843" y="21600"/>
                </a:cubicBezTo>
                <a:cubicBezTo>
                  <a:pt x="6757" y="20380"/>
                  <a:pt x="3000" y="17768"/>
                  <a:pt x="0" y="15523"/>
                </a:cubicBezTo>
                <a:cubicBezTo>
                  <a:pt x="5791" y="20241"/>
                  <a:pt x="7669" y="19731"/>
                  <a:pt x="11843" y="21600"/>
                </a:cubicBezTo>
                <a:cubicBezTo>
                  <a:pt x="14566" y="19287"/>
                  <a:pt x="18100" y="17114"/>
                  <a:pt x="21600" y="15001"/>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33" name="Shape 168"/>
          <p:cNvSpPr/>
          <p:nvPr/>
        </p:nvSpPr>
        <p:spPr>
          <a:xfrm>
            <a:off x="5230166" y="4168074"/>
            <a:ext cx="1517424" cy="573512"/>
          </a:xfrm>
          <a:custGeom>
            <a:avLst/>
            <a:gdLst/>
            <a:ahLst/>
            <a:cxnLst>
              <a:cxn ang="0">
                <a:pos x="wd2" y="hd2"/>
              </a:cxn>
              <a:cxn ang="5400000">
                <a:pos x="wd2" y="hd2"/>
              </a:cxn>
              <a:cxn ang="10800000">
                <a:pos x="wd2" y="hd2"/>
              </a:cxn>
              <a:cxn ang="16200000">
                <a:pos x="wd2" y="hd2"/>
              </a:cxn>
            </a:cxnLst>
            <a:rect l="0" t="0" r="r" b="b"/>
            <a:pathLst>
              <a:path w="21444" h="19836" extrusionOk="0">
                <a:moveTo>
                  <a:pt x="17857" y="5355"/>
                </a:moveTo>
                <a:cubicBezTo>
                  <a:pt x="13403" y="16791"/>
                  <a:pt x="6167" y="15212"/>
                  <a:pt x="0" y="14134"/>
                </a:cubicBezTo>
                <a:cubicBezTo>
                  <a:pt x="1172" y="17834"/>
                  <a:pt x="3605" y="18292"/>
                  <a:pt x="5363" y="18740"/>
                </a:cubicBezTo>
                <a:cubicBezTo>
                  <a:pt x="8642" y="19575"/>
                  <a:pt x="11758" y="20248"/>
                  <a:pt x="15071" y="19536"/>
                </a:cubicBezTo>
                <a:cubicBezTo>
                  <a:pt x="17060" y="19108"/>
                  <a:pt x="19223" y="18282"/>
                  <a:pt x="20593" y="14309"/>
                </a:cubicBezTo>
                <a:cubicBezTo>
                  <a:pt x="21351" y="12111"/>
                  <a:pt x="21600" y="8586"/>
                  <a:pt x="21350" y="5813"/>
                </a:cubicBezTo>
                <a:cubicBezTo>
                  <a:pt x="21292" y="5172"/>
                  <a:pt x="19826" y="-1352"/>
                  <a:pt x="19434" y="253"/>
                </a:cubicBezTo>
                <a:cubicBezTo>
                  <a:pt x="18960" y="2189"/>
                  <a:pt x="18432" y="3880"/>
                  <a:pt x="17857" y="5355"/>
                </a:cubicBezTo>
                <a:close/>
              </a:path>
            </a:pathLst>
          </a:custGeom>
          <a:solidFill>
            <a:srgbClr val="E7E4EA"/>
          </a:solidFill>
          <a:ln w="1270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34" name="Shape 169"/>
          <p:cNvSpPr/>
          <p:nvPr/>
        </p:nvSpPr>
        <p:spPr>
          <a:xfrm>
            <a:off x="5186476" y="4080692"/>
            <a:ext cx="1557139" cy="674231"/>
          </a:xfrm>
          <a:custGeom>
            <a:avLst/>
            <a:gdLst/>
            <a:ahLst/>
            <a:cxnLst>
              <a:cxn ang="0">
                <a:pos x="wd2" y="hd2"/>
              </a:cxn>
              <a:cxn ang="5400000">
                <a:pos x="wd2" y="hd2"/>
              </a:cxn>
              <a:cxn ang="10800000">
                <a:pos x="wd2" y="hd2"/>
              </a:cxn>
              <a:cxn ang="16200000">
                <a:pos x="wd2" y="hd2"/>
              </a:cxn>
            </a:cxnLst>
            <a:rect l="0" t="0" r="r" b="b"/>
            <a:pathLst>
              <a:path w="20888" h="21061" extrusionOk="0">
                <a:moveTo>
                  <a:pt x="13937" y="140"/>
                </a:moveTo>
                <a:cubicBezTo>
                  <a:pt x="11137" y="-167"/>
                  <a:pt x="8233" y="-100"/>
                  <a:pt x="5552" y="1707"/>
                </a:cubicBezTo>
                <a:cubicBezTo>
                  <a:pt x="3502" y="3090"/>
                  <a:pt x="-347" y="5381"/>
                  <a:pt x="25" y="12260"/>
                </a:cubicBezTo>
                <a:cubicBezTo>
                  <a:pt x="380" y="18833"/>
                  <a:pt x="3436" y="19536"/>
                  <a:pt x="5644" y="20071"/>
                </a:cubicBezTo>
                <a:cubicBezTo>
                  <a:pt x="8756" y="20825"/>
                  <a:pt x="11715" y="21433"/>
                  <a:pt x="14859" y="20790"/>
                </a:cubicBezTo>
                <a:cubicBezTo>
                  <a:pt x="16748" y="20403"/>
                  <a:pt x="18800" y="19657"/>
                  <a:pt x="20101" y="16069"/>
                </a:cubicBezTo>
                <a:cubicBezTo>
                  <a:pt x="21253" y="12890"/>
                  <a:pt x="21168" y="6130"/>
                  <a:pt x="19657" y="3348"/>
                </a:cubicBezTo>
                <a:cubicBezTo>
                  <a:pt x="18037" y="365"/>
                  <a:pt x="15890" y="354"/>
                  <a:pt x="13937" y="140"/>
                </a:cubicBezTo>
                <a:close/>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35" name="矩形 34"/>
          <p:cNvSpPr/>
          <p:nvPr/>
        </p:nvSpPr>
        <p:spPr>
          <a:xfrm>
            <a:off x="1160872" y="2816038"/>
            <a:ext cx="2762295" cy="369332"/>
          </a:xfrm>
          <a:prstGeom prst="rect">
            <a:avLst/>
          </a:prstGeom>
          <a:ln>
            <a:noFill/>
          </a:ln>
        </p:spPr>
        <p:txBody>
          <a:bodyPr wrap="none">
            <a:spAutoFit/>
          </a:bodyPr>
          <a:lstStyle/>
          <a:p>
            <a:r>
              <a:rPr lang="zh-CN" altLang="zh-CN" sz="1800" dirty="0">
                <a:latin typeface="微软雅黑" pitchFamily="34" charset="-122"/>
                <a:ea typeface="微软雅黑" pitchFamily="34" charset="-122"/>
              </a:rPr>
              <a:t>研发支出——</a:t>
            </a:r>
            <a:r>
              <a:rPr lang="zh-CN" altLang="zh-CN" sz="1800" b="1" dirty="0">
                <a:solidFill>
                  <a:srgbClr val="084CA1"/>
                </a:solidFill>
                <a:latin typeface="微软雅黑" pitchFamily="34" charset="-122"/>
                <a:ea typeface="微软雅黑" pitchFamily="34" charset="-122"/>
              </a:rPr>
              <a:t>费用化</a:t>
            </a:r>
            <a:r>
              <a:rPr lang="zh-CN" altLang="zh-CN" sz="1800" dirty="0">
                <a:latin typeface="微软雅黑" pitchFamily="34" charset="-122"/>
                <a:ea typeface="微软雅黑" pitchFamily="34" charset="-122"/>
              </a:rPr>
              <a:t>支出</a:t>
            </a:r>
            <a:endParaRPr lang="zh-CN" altLang="en-US" sz="1800" dirty="0">
              <a:latin typeface="微软雅黑" pitchFamily="34" charset="-122"/>
              <a:ea typeface="微软雅黑" pitchFamily="34" charset="-122"/>
            </a:endParaRPr>
          </a:p>
        </p:txBody>
      </p:sp>
      <p:sp>
        <p:nvSpPr>
          <p:cNvPr id="36" name="矩形 35"/>
          <p:cNvSpPr/>
          <p:nvPr/>
        </p:nvSpPr>
        <p:spPr>
          <a:xfrm>
            <a:off x="4515043" y="2843218"/>
            <a:ext cx="2836835" cy="369332"/>
          </a:xfrm>
          <a:prstGeom prst="rect">
            <a:avLst/>
          </a:prstGeom>
        </p:spPr>
        <p:txBody>
          <a:bodyPr wrap="square">
            <a:spAutoFit/>
          </a:bodyPr>
          <a:lstStyle/>
          <a:p>
            <a:r>
              <a:rPr lang="zh-CN" altLang="zh-CN" sz="1800" dirty="0">
                <a:latin typeface="微软雅黑" pitchFamily="34" charset="-122"/>
                <a:ea typeface="微软雅黑" pitchFamily="34" charset="-122"/>
              </a:rPr>
              <a:t>研发支出</a:t>
            </a:r>
            <a:r>
              <a:rPr lang="zh-CN" altLang="zh-CN" sz="1800" dirty="0" smtClean="0">
                <a:latin typeface="微软雅黑" pitchFamily="34" charset="-122"/>
                <a:ea typeface="微软雅黑" pitchFamily="34" charset="-122"/>
              </a:rPr>
              <a:t>——</a:t>
            </a:r>
            <a:r>
              <a:rPr lang="zh-CN" altLang="en-US" sz="1800" b="1" dirty="0" smtClean="0">
                <a:solidFill>
                  <a:srgbClr val="084CA1"/>
                </a:solidFill>
                <a:latin typeface="微软雅黑" pitchFamily="34" charset="-122"/>
                <a:ea typeface="微软雅黑" pitchFamily="34" charset="-122"/>
              </a:rPr>
              <a:t>资本</a:t>
            </a:r>
            <a:r>
              <a:rPr lang="zh-CN" altLang="zh-CN" sz="1800" b="1" dirty="0" smtClean="0">
                <a:solidFill>
                  <a:srgbClr val="084CA1"/>
                </a:solidFill>
                <a:latin typeface="微软雅黑" pitchFamily="34" charset="-122"/>
                <a:ea typeface="微软雅黑" pitchFamily="34" charset="-122"/>
              </a:rPr>
              <a:t>化</a:t>
            </a:r>
            <a:r>
              <a:rPr lang="zh-CN" altLang="zh-CN" sz="1800" dirty="0">
                <a:latin typeface="微软雅黑" pitchFamily="34" charset="-122"/>
                <a:ea typeface="微软雅黑" pitchFamily="34" charset="-122"/>
              </a:rPr>
              <a:t>支出</a:t>
            </a:r>
            <a:endParaRPr lang="zh-CN" altLang="en-US" sz="1800" dirty="0">
              <a:latin typeface="微软雅黑" pitchFamily="34" charset="-122"/>
              <a:ea typeface="微软雅黑" pitchFamily="34" charset="-122"/>
            </a:endParaRPr>
          </a:p>
        </p:txBody>
      </p:sp>
      <p:sp>
        <p:nvSpPr>
          <p:cNvPr id="37" name="矩形 36"/>
          <p:cNvSpPr/>
          <p:nvPr/>
        </p:nvSpPr>
        <p:spPr>
          <a:xfrm>
            <a:off x="1862704" y="4211370"/>
            <a:ext cx="1107996" cy="369332"/>
          </a:xfrm>
          <a:prstGeom prst="rect">
            <a:avLst/>
          </a:prstGeom>
        </p:spPr>
        <p:txBody>
          <a:bodyPr wrap="none">
            <a:spAutoFit/>
          </a:bodyPr>
          <a:lstStyle/>
          <a:p>
            <a:r>
              <a:rPr lang="zh-CN" altLang="zh-CN" sz="1800" dirty="0">
                <a:latin typeface="微软雅黑" pitchFamily="34" charset="-122"/>
                <a:ea typeface="微软雅黑" pitchFamily="34" charset="-122"/>
              </a:rPr>
              <a:t>管理费用</a:t>
            </a:r>
            <a:endParaRPr lang="zh-CN" altLang="en-US" sz="1800" dirty="0">
              <a:latin typeface="微软雅黑" pitchFamily="34" charset="-122"/>
              <a:ea typeface="微软雅黑" pitchFamily="34" charset="-122"/>
            </a:endParaRPr>
          </a:p>
        </p:txBody>
      </p:sp>
      <p:sp>
        <p:nvSpPr>
          <p:cNvPr id="38" name="矩形 37"/>
          <p:cNvSpPr/>
          <p:nvPr/>
        </p:nvSpPr>
        <p:spPr>
          <a:xfrm>
            <a:off x="5511935" y="4233141"/>
            <a:ext cx="1107996" cy="369332"/>
          </a:xfrm>
          <a:prstGeom prst="rect">
            <a:avLst/>
          </a:prstGeom>
        </p:spPr>
        <p:txBody>
          <a:bodyPr wrap="none">
            <a:spAutoFit/>
          </a:bodyPr>
          <a:lstStyle/>
          <a:p>
            <a:r>
              <a:rPr lang="zh-CN" altLang="en-US" sz="1800" dirty="0" smtClean="0">
                <a:latin typeface="微软雅黑" pitchFamily="34" charset="-122"/>
                <a:ea typeface="微软雅黑" pitchFamily="34" charset="-122"/>
              </a:rPr>
              <a:t>无形资产</a:t>
            </a:r>
            <a:endParaRPr lang="zh-CN" altLang="en-US" sz="1800" dirty="0">
              <a:latin typeface="微软雅黑" pitchFamily="34" charset="-122"/>
              <a:ea typeface="微软雅黑" pitchFamily="34" charset="-122"/>
            </a:endParaRPr>
          </a:p>
        </p:txBody>
      </p:sp>
      <p:sp>
        <p:nvSpPr>
          <p:cNvPr id="39" name="矩形 38"/>
          <p:cNvSpPr/>
          <p:nvPr/>
        </p:nvSpPr>
        <p:spPr>
          <a:xfrm>
            <a:off x="2024607" y="3454060"/>
            <a:ext cx="784189" cy="369332"/>
          </a:xfrm>
          <a:prstGeom prst="rect">
            <a:avLst/>
          </a:prstGeom>
        </p:spPr>
        <p:txBody>
          <a:bodyPr wrap="none">
            <a:spAutoFit/>
          </a:bodyPr>
          <a:lstStyle/>
          <a:p>
            <a:r>
              <a:rPr lang="zh-CN" altLang="en-US" sz="1800" dirty="0" smtClean="0">
                <a:latin typeface="微软雅黑" pitchFamily="34" charset="-122"/>
                <a:ea typeface="微软雅黑" pitchFamily="34" charset="-122"/>
              </a:rPr>
              <a:t>期  末</a:t>
            </a:r>
            <a:endParaRPr lang="zh-CN" altLang="en-US" sz="1800" dirty="0">
              <a:latin typeface="微软雅黑" pitchFamily="34" charset="-122"/>
              <a:ea typeface="微软雅黑" pitchFamily="34" charset="-122"/>
            </a:endParaRPr>
          </a:p>
        </p:txBody>
      </p:sp>
      <p:sp>
        <p:nvSpPr>
          <p:cNvPr id="40" name="矩形 39"/>
          <p:cNvSpPr/>
          <p:nvPr/>
        </p:nvSpPr>
        <p:spPr>
          <a:xfrm>
            <a:off x="5139402" y="3387569"/>
            <a:ext cx="1732168" cy="507831"/>
          </a:xfrm>
          <a:prstGeom prst="rect">
            <a:avLst/>
          </a:prstGeom>
        </p:spPr>
        <p:txBody>
          <a:bodyPr wrap="square">
            <a:spAutoFit/>
          </a:bodyPr>
          <a:lstStyle/>
          <a:p>
            <a:pPr>
              <a:lnSpc>
                <a:spcPct val="150000"/>
              </a:lnSpc>
            </a:pPr>
            <a:r>
              <a:rPr lang="zh-CN" altLang="en-US" sz="1800" dirty="0" smtClean="0">
                <a:latin typeface="微软雅黑" pitchFamily="34" charset="-122"/>
                <a:ea typeface="微软雅黑" pitchFamily="34" charset="-122"/>
              </a:rPr>
              <a:t>达到预  定用途</a:t>
            </a:r>
            <a:endParaRPr lang="zh-CN" altLang="en-US" sz="1800" dirty="0">
              <a:latin typeface="微软雅黑" pitchFamily="34" charset="-122"/>
              <a:ea typeface="微软雅黑" pitchFamily="34" charset="-122"/>
            </a:endParaRPr>
          </a:p>
        </p:txBody>
      </p:sp>
      <p:sp>
        <p:nvSpPr>
          <p:cNvPr id="41" name="矩形 40"/>
          <p:cNvSpPr/>
          <p:nvPr/>
        </p:nvSpPr>
        <p:spPr>
          <a:xfrm>
            <a:off x="3247423" y="2173877"/>
            <a:ext cx="2262158" cy="369332"/>
          </a:xfrm>
          <a:prstGeom prst="rect">
            <a:avLst/>
          </a:prstGeom>
          <a:ln w="19050">
            <a:solidFill>
              <a:srgbClr val="084CA1"/>
            </a:solidFill>
            <a:prstDash val="dashDot"/>
          </a:ln>
        </p:spPr>
        <p:txBody>
          <a:bodyPr wrap="none">
            <a:spAutoFit/>
          </a:bodyPr>
          <a:lstStyle/>
          <a:p>
            <a:r>
              <a:rPr lang="zh-CN" altLang="en-US" sz="1800" dirty="0" smtClean="0">
                <a:solidFill>
                  <a:srgbClr val="084CA1"/>
                </a:solidFill>
                <a:latin typeface="微软雅黑" pitchFamily="34" charset="-122"/>
                <a:ea typeface="微软雅黑" pitchFamily="34" charset="-122"/>
              </a:rPr>
              <a:t>是否符合资本化要求</a:t>
            </a:r>
            <a:endParaRPr lang="zh-CN" altLang="en-US" sz="1800" dirty="0">
              <a:solidFill>
                <a:srgbClr val="084CA1"/>
              </a:solidFill>
              <a:latin typeface="微软雅黑" pitchFamily="34" charset="-122"/>
              <a:ea typeface="微软雅黑" pitchFamily="34" charset="-122"/>
            </a:endParaRPr>
          </a:p>
        </p:txBody>
      </p:sp>
      <p:sp>
        <p:nvSpPr>
          <p:cNvPr id="42" name="矩形 41"/>
          <p:cNvSpPr/>
          <p:nvPr/>
        </p:nvSpPr>
        <p:spPr>
          <a:xfrm>
            <a:off x="5629143" y="1632432"/>
            <a:ext cx="415498" cy="369332"/>
          </a:xfrm>
          <a:prstGeom prst="rect">
            <a:avLst/>
          </a:prstGeom>
        </p:spPr>
        <p:txBody>
          <a:bodyPr wrap="none">
            <a:spAutoFit/>
          </a:bodyPr>
          <a:lstStyle/>
          <a:p>
            <a:r>
              <a:rPr lang="zh-CN" altLang="en-US" sz="1800" dirty="0" smtClean="0">
                <a:latin typeface="微软雅黑" pitchFamily="34" charset="-122"/>
                <a:ea typeface="微软雅黑" pitchFamily="34" charset="-122"/>
              </a:rPr>
              <a:t>是</a:t>
            </a:r>
            <a:endParaRPr lang="zh-CN" altLang="en-US" sz="1800" dirty="0">
              <a:latin typeface="微软雅黑" pitchFamily="34" charset="-122"/>
              <a:ea typeface="微软雅黑" pitchFamily="34" charset="-122"/>
            </a:endParaRPr>
          </a:p>
        </p:txBody>
      </p:sp>
      <p:sp>
        <p:nvSpPr>
          <p:cNvPr id="43" name="矩形 42"/>
          <p:cNvSpPr/>
          <p:nvPr/>
        </p:nvSpPr>
        <p:spPr>
          <a:xfrm>
            <a:off x="2383327" y="1663152"/>
            <a:ext cx="415498" cy="369332"/>
          </a:xfrm>
          <a:prstGeom prst="rect">
            <a:avLst/>
          </a:prstGeom>
        </p:spPr>
        <p:txBody>
          <a:bodyPr wrap="none">
            <a:spAutoFit/>
          </a:bodyPr>
          <a:lstStyle/>
          <a:p>
            <a:r>
              <a:rPr lang="zh-CN" altLang="en-US" sz="1800" dirty="0" smtClean="0">
                <a:latin typeface="微软雅黑" pitchFamily="34" charset="-122"/>
                <a:ea typeface="微软雅黑" pitchFamily="34" charset="-122"/>
              </a:rPr>
              <a:t>否</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8273352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4030302"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）无形资产账务处理</a:t>
            </a:r>
            <a:r>
              <a:rPr lang="en-US" altLang="zh-CN" sz="1800" b="1" dirty="0" smtClean="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账务处理</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82" name="组合 81"/>
          <p:cNvGrpSpPr/>
          <p:nvPr/>
        </p:nvGrpSpPr>
        <p:grpSpPr>
          <a:xfrm>
            <a:off x="349000" y="1333470"/>
            <a:ext cx="1760598" cy="1690207"/>
            <a:chOff x="1715" y="4363"/>
            <a:chExt cx="3628" cy="3490"/>
          </a:xfrm>
        </p:grpSpPr>
        <p:sp>
          <p:nvSpPr>
            <p:cNvPr id="83" name="椭圆 82"/>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84"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85" name="椭圆 84"/>
          <p:cNvSpPr/>
          <p:nvPr/>
        </p:nvSpPr>
        <p:spPr>
          <a:xfrm>
            <a:off x="2538101" y="1244127"/>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86" name="文本框 18"/>
          <p:cNvSpPr txBox="1"/>
          <p:nvPr/>
        </p:nvSpPr>
        <p:spPr>
          <a:xfrm>
            <a:off x="3030660" y="1717738"/>
            <a:ext cx="5867277" cy="2446824"/>
          </a:xfrm>
          <a:prstGeom prst="rect">
            <a:avLst/>
          </a:prstGeom>
          <a:noFill/>
        </p:spPr>
        <p:txBody>
          <a:bodyPr wrap="square" rtlCol="0">
            <a:spAutoFit/>
          </a:bodyPr>
          <a:lstStyle/>
          <a:p>
            <a:pPr marL="257168" indent="-257168">
              <a:lnSpc>
                <a:spcPct val="125000"/>
              </a:lnSpc>
              <a:spcBef>
                <a:spcPct val="20000"/>
              </a:spcBef>
              <a:buClr>
                <a:schemeClr val="folHlink"/>
              </a:buClr>
              <a:buSzPct val="60000"/>
            </a:pPr>
            <a:r>
              <a:rPr lang="zh-CN" altLang="en-US" sz="1800" b="1" dirty="0" smtClean="0">
                <a:latin typeface="微软雅黑" pitchFamily="34" charset="-122"/>
                <a:ea typeface="微软雅黑" pitchFamily="34" charset="-122"/>
                <a:cs typeface="+mn-ea"/>
              </a:rPr>
              <a:t>（</a:t>
            </a:r>
            <a:r>
              <a:rPr lang="en-US" altLang="zh-CN" sz="1800" b="1" dirty="0" smtClean="0">
                <a:latin typeface="微软雅黑" pitchFamily="34" charset="-122"/>
                <a:ea typeface="微软雅黑" pitchFamily="34" charset="-122"/>
                <a:cs typeface="+mn-ea"/>
              </a:rPr>
              <a:t>1</a:t>
            </a:r>
            <a:r>
              <a:rPr lang="zh-CN" altLang="en-US" sz="1800" b="1" dirty="0" smtClean="0">
                <a:latin typeface="微软雅黑" pitchFamily="34" charset="-122"/>
                <a:ea typeface="微软雅黑" pitchFamily="34" charset="-122"/>
                <a:cs typeface="+mn-ea"/>
              </a:rPr>
              <a:t>）</a:t>
            </a:r>
            <a:r>
              <a:rPr lang="zh-CN" altLang="en-US" sz="1800" b="1" dirty="0">
                <a:latin typeface="微软雅黑" pitchFamily="34" charset="-122"/>
                <a:ea typeface="微软雅黑" pitchFamily="34" charset="-122"/>
              </a:rPr>
              <a:t>相关费用产生</a:t>
            </a:r>
            <a:r>
              <a:rPr lang="zh-CN" altLang="en-US" sz="1800" b="1" dirty="0" smtClean="0">
                <a:latin typeface="微软雅黑" pitchFamily="34" charset="-122"/>
                <a:ea typeface="微软雅黑" pitchFamily="34" charset="-122"/>
              </a:rPr>
              <a:t>时</a:t>
            </a:r>
            <a:endParaRPr lang="en-US" altLang="zh-CN" sz="1800" b="1" dirty="0" smtClean="0">
              <a:latin typeface="微软雅黑" pitchFamily="34" charset="-122"/>
              <a:ea typeface="微软雅黑" pitchFamily="34" charset="-122"/>
              <a:cs typeface="+mn-ea"/>
            </a:endParaRPr>
          </a:p>
          <a:p>
            <a:pPr marL="257168" indent="-257168">
              <a:lnSpc>
                <a:spcPct val="125000"/>
              </a:lnSpc>
              <a:spcBef>
                <a:spcPct val="20000"/>
              </a:spcBef>
              <a:buClr>
                <a:schemeClr val="folHlink"/>
              </a:buClr>
              <a:buSzPct val="60000"/>
            </a:pPr>
            <a:r>
              <a:rPr lang="zh-CN" altLang="en-US" sz="1800" dirty="0" smtClean="0">
                <a:latin typeface="微软雅黑" pitchFamily="34" charset="-122"/>
                <a:ea typeface="微软雅黑" pitchFamily="34" charset="-122"/>
                <a:cs typeface="+mn-ea"/>
              </a:rPr>
              <a:t>借</a:t>
            </a:r>
            <a:r>
              <a:rPr lang="zh-CN" altLang="en-US" sz="1800" dirty="0">
                <a:latin typeface="微软雅黑" pitchFamily="34" charset="-122"/>
                <a:ea typeface="微软雅黑" pitchFamily="34" charset="-122"/>
                <a:cs typeface="+mn-ea"/>
              </a:rPr>
              <a:t>：研发支出</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费用化支出      </a:t>
            </a:r>
            <a:endParaRPr lang="en-US" altLang="zh-CN" sz="1800" dirty="0">
              <a:latin typeface="微软雅黑" pitchFamily="34" charset="-122"/>
              <a:ea typeface="微软雅黑" pitchFamily="34" charset="-122"/>
              <a:cs typeface="+mn-ea"/>
            </a:endParaRPr>
          </a:p>
          <a:p>
            <a:pPr marL="257168" indent="-257168">
              <a:lnSpc>
                <a:spcPct val="125000"/>
              </a:lnSpc>
              <a:spcBef>
                <a:spcPct val="20000"/>
              </a:spcBef>
              <a:buClr>
                <a:schemeClr val="folHlink"/>
              </a:buClr>
              <a:buSzPct val="60000"/>
            </a:pPr>
            <a:r>
              <a:rPr lang="en-US" altLang="zh-CN" sz="1800" dirty="0">
                <a:latin typeface="微软雅黑" pitchFamily="34" charset="-122"/>
                <a:ea typeface="微软雅黑" pitchFamily="34" charset="-122"/>
                <a:cs typeface="+mn-ea"/>
              </a:rPr>
              <a:t>                    ——</a:t>
            </a:r>
            <a:r>
              <a:rPr lang="zh-CN" altLang="en-US" sz="1800" dirty="0">
                <a:latin typeface="微软雅黑" pitchFamily="34" charset="-122"/>
                <a:ea typeface="微软雅黑" pitchFamily="34" charset="-122"/>
                <a:cs typeface="+mn-ea"/>
              </a:rPr>
              <a:t>资本化支出 </a:t>
            </a:r>
            <a:endParaRPr lang="en-US" altLang="zh-CN" sz="1800" dirty="0" smtClean="0">
              <a:latin typeface="微软雅黑" pitchFamily="34" charset="-122"/>
              <a:ea typeface="微软雅黑" pitchFamily="34" charset="-122"/>
              <a:cs typeface="+mn-ea"/>
            </a:endParaRPr>
          </a:p>
          <a:p>
            <a:pPr marL="257168" indent="-257168">
              <a:lnSpc>
                <a:spcPct val="125000"/>
              </a:lnSpc>
              <a:spcBef>
                <a:spcPct val="20000"/>
              </a:spcBef>
              <a:buClr>
                <a:schemeClr val="folHlink"/>
              </a:buClr>
              <a:buSzPct val="60000"/>
            </a:pPr>
            <a:r>
              <a:rPr lang="zh-CN" altLang="en-US" sz="1800" dirty="0" smtClean="0">
                <a:latin typeface="微软雅黑" pitchFamily="34" charset="-122"/>
                <a:ea typeface="微软雅黑" pitchFamily="34" charset="-122"/>
                <a:cs typeface="+mn-ea"/>
              </a:rPr>
              <a:t>       贷：原材料		            </a:t>
            </a:r>
            <a:endParaRPr lang="en-US" altLang="zh-CN" sz="1800" dirty="0" smtClean="0">
              <a:latin typeface="微软雅黑" pitchFamily="34" charset="-122"/>
              <a:ea typeface="微软雅黑" pitchFamily="34" charset="-122"/>
              <a:cs typeface="+mn-ea"/>
            </a:endParaRPr>
          </a:p>
          <a:p>
            <a:pPr marL="257168" indent="-257168">
              <a:lnSpc>
                <a:spcPct val="125000"/>
              </a:lnSpc>
              <a:spcBef>
                <a:spcPct val="20000"/>
              </a:spcBef>
              <a:buClr>
                <a:schemeClr val="folHlink"/>
              </a:buClr>
              <a:buSzPct val="60000"/>
            </a:pPr>
            <a:r>
              <a:rPr lang="zh-CN" altLang="en-US" sz="1800" dirty="0" smtClean="0">
                <a:latin typeface="微软雅黑" pitchFamily="34" charset="-122"/>
                <a:ea typeface="微软雅黑" pitchFamily="34" charset="-122"/>
                <a:cs typeface="+mn-ea"/>
              </a:rPr>
              <a:t>              </a:t>
            </a:r>
            <a:r>
              <a:rPr lang="zh-CN" altLang="en-US" sz="1800" dirty="0">
                <a:latin typeface="微软雅黑" pitchFamily="34" charset="-122"/>
                <a:ea typeface="微软雅黑" pitchFamily="34" charset="-122"/>
                <a:cs typeface="+mn-ea"/>
              </a:rPr>
              <a:t>应付职工薪酬	             </a:t>
            </a:r>
            <a:r>
              <a:rPr lang="en-US" altLang="zh-CN" sz="1800" dirty="0" smtClean="0">
                <a:latin typeface="微软雅黑" pitchFamily="34" charset="-122"/>
                <a:ea typeface="微软雅黑" pitchFamily="34" charset="-122"/>
                <a:cs typeface="+mn-ea"/>
              </a:rPr>
              <a:t> </a:t>
            </a:r>
            <a:endParaRPr lang="en-US" altLang="zh-CN" sz="1800" dirty="0">
              <a:latin typeface="微软雅黑" pitchFamily="34" charset="-122"/>
              <a:ea typeface="微软雅黑" pitchFamily="34" charset="-122"/>
              <a:cs typeface="+mn-ea"/>
            </a:endParaRPr>
          </a:p>
          <a:p>
            <a:pPr marL="257168" indent="-257168">
              <a:lnSpc>
                <a:spcPct val="125000"/>
              </a:lnSpc>
              <a:spcBef>
                <a:spcPct val="20000"/>
              </a:spcBef>
              <a:buClr>
                <a:schemeClr val="folHlink"/>
              </a:buClr>
              <a:buSzPct val="60000"/>
            </a:pPr>
            <a:r>
              <a:rPr lang="zh-CN" altLang="en-US" sz="1800" dirty="0">
                <a:latin typeface="微软雅黑" pitchFamily="34" charset="-122"/>
                <a:ea typeface="微软雅黑" pitchFamily="34" charset="-122"/>
                <a:cs typeface="+mn-ea"/>
              </a:rPr>
              <a:t>              银行存款</a:t>
            </a:r>
            <a:endParaRPr lang="en-US" altLang="zh-CN" sz="1800" b="1" dirty="0">
              <a:solidFill>
                <a:srgbClr val="C00000"/>
              </a:solidFill>
              <a:latin typeface="微软雅黑" pitchFamily="34" charset="-122"/>
              <a:ea typeface="微软雅黑" pitchFamily="34" charset="-122"/>
              <a:cs typeface="+mn-ea"/>
            </a:endParaRPr>
          </a:p>
        </p:txBody>
      </p:sp>
      <p:sp>
        <p:nvSpPr>
          <p:cNvPr id="87" name="文本框 19"/>
          <p:cNvSpPr txBox="1"/>
          <p:nvPr/>
        </p:nvSpPr>
        <p:spPr>
          <a:xfrm>
            <a:off x="3031146" y="1131769"/>
            <a:ext cx="6035736" cy="499624"/>
          </a:xfrm>
          <a:prstGeom prst="rect">
            <a:avLst/>
          </a:prstGeom>
          <a:noFill/>
        </p:spPr>
        <p:txBody>
          <a:bodyPr wrap="square" rtlCol="0">
            <a:spAutoFit/>
          </a:bodyPr>
          <a:lstStyle/>
          <a:p>
            <a:pPr lvl="0" defTabSz="914400">
              <a:lnSpc>
                <a:spcPct val="150000"/>
              </a:lnSpc>
              <a:defRPr/>
            </a:pPr>
            <a:r>
              <a:rPr lang="zh-CN" altLang="en-US" sz="2000" b="1" kern="0" dirty="0" smtClean="0">
                <a:solidFill>
                  <a:srgbClr val="084CA1"/>
                </a:solidFill>
                <a:latin typeface="微软雅黑" pitchFamily="34" charset="-122"/>
                <a:ea typeface="微软雅黑" pitchFamily="34" charset="-122"/>
              </a:rPr>
              <a:t>企业</a:t>
            </a:r>
            <a:r>
              <a:rPr lang="zh-CN" altLang="en-US" sz="2000" b="1" kern="0" dirty="0">
                <a:solidFill>
                  <a:srgbClr val="084CA1"/>
                </a:solidFill>
                <a:latin typeface="微软雅黑" pitchFamily="34" charset="-122"/>
                <a:ea typeface="微软雅黑" pitchFamily="34" charset="-122"/>
              </a:rPr>
              <a:t>自行开发</a:t>
            </a:r>
            <a:r>
              <a:rPr lang="zh-CN" altLang="zh-CN" sz="2000" b="1" kern="0" dirty="0" smtClean="0">
                <a:solidFill>
                  <a:srgbClr val="084CA1"/>
                </a:solidFill>
                <a:latin typeface="微软雅黑" pitchFamily="34" charset="-122"/>
                <a:ea typeface="微软雅黑" pitchFamily="34" charset="-122"/>
              </a:rPr>
              <a:t>的</a:t>
            </a:r>
            <a:r>
              <a:rPr lang="zh-CN" altLang="zh-CN" sz="2000" b="1" kern="0" dirty="0">
                <a:solidFill>
                  <a:srgbClr val="084CA1"/>
                </a:solidFill>
                <a:latin typeface="微软雅黑" pitchFamily="34" charset="-122"/>
                <a:ea typeface="微软雅黑" pitchFamily="34" charset="-122"/>
              </a:rPr>
              <a:t>无形资产</a:t>
            </a:r>
            <a:endParaRPr lang="zh-CN" altLang="en-US"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9598461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3337805"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）无形资产的概述</a:t>
            </a:r>
            <a:r>
              <a:rPr lang="en-US" altLang="zh-CN" sz="1800" b="1" dirty="0" smtClean="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概念</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TextBox 3"/>
          <p:cNvSpPr txBox="1"/>
          <p:nvPr/>
        </p:nvSpPr>
        <p:spPr>
          <a:xfrm>
            <a:off x="1105625" y="1511611"/>
            <a:ext cx="7399569" cy="4247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b="1" dirty="0">
                <a:solidFill>
                  <a:srgbClr val="C00000"/>
                </a:solidFill>
                <a:latin typeface="微软雅黑" pitchFamily="34" charset="-122"/>
                <a:ea typeface="微软雅黑" pitchFamily="34" charset="-122"/>
                <a:cs typeface="+mn-ea"/>
                <a:sym typeface="+mn-lt"/>
              </a:rPr>
              <a:t>无形</a:t>
            </a:r>
            <a:r>
              <a:rPr lang="zh-CN" altLang="en-US" b="1" dirty="0" smtClean="0">
                <a:solidFill>
                  <a:srgbClr val="C00000"/>
                </a:solidFill>
                <a:latin typeface="微软雅黑" pitchFamily="34" charset="-122"/>
                <a:ea typeface="微软雅黑" pitchFamily="34" charset="-122"/>
                <a:cs typeface="+mn-ea"/>
                <a:sym typeface="+mn-lt"/>
              </a:rPr>
              <a:t>资产：</a:t>
            </a:r>
            <a:r>
              <a:rPr lang="zh-CN" altLang="en-US" dirty="0" smtClean="0">
                <a:latin typeface="微软雅黑" pitchFamily="34" charset="-122"/>
                <a:ea typeface="微软雅黑" pitchFamily="34" charset="-122"/>
                <a:cs typeface="+mn-ea"/>
                <a:sym typeface="+mn-lt"/>
              </a:rPr>
              <a:t>企业</a:t>
            </a:r>
            <a:r>
              <a:rPr lang="zh-CN" altLang="en-US" dirty="0">
                <a:latin typeface="微软雅黑" pitchFamily="34" charset="-122"/>
                <a:ea typeface="微软雅黑" pitchFamily="34" charset="-122"/>
                <a:cs typeface="+mn-ea"/>
                <a:sym typeface="+mn-lt"/>
              </a:rPr>
              <a:t>拥有或者控制的</a:t>
            </a:r>
            <a:r>
              <a:rPr lang="zh-CN" altLang="en-US" b="1" dirty="0">
                <a:solidFill>
                  <a:srgbClr val="084CA1"/>
                </a:solidFill>
                <a:latin typeface="微软雅黑" pitchFamily="34" charset="-122"/>
                <a:ea typeface="微软雅黑" pitchFamily="34" charset="-122"/>
                <a:cs typeface="+mn-ea"/>
                <a:sym typeface="+mn-lt"/>
              </a:rPr>
              <a:t>没有实物形态</a:t>
            </a:r>
            <a:r>
              <a:rPr lang="zh-CN" altLang="en-US" dirty="0">
                <a:latin typeface="微软雅黑" pitchFamily="34" charset="-122"/>
                <a:ea typeface="微软雅黑" pitchFamily="34" charset="-122"/>
                <a:cs typeface="+mn-ea"/>
                <a:sym typeface="+mn-lt"/>
              </a:rPr>
              <a:t>的</a:t>
            </a:r>
            <a:r>
              <a:rPr lang="zh-CN" altLang="en-US" b="1" dirty="0">
                <a:solidFill>
                  <a:srgbClr val="084CA1"/>
                </a:solidFill>
                <a:latin typeface="微软雅黑" pitchFamily="34" charset="-122"/>
                <a:ea typeface="微软雅黑" pitchFamily="34" charset="-122"/>
                <a:cs typeface="+mn-ea"/>
                <a:sym typeface="+mn-lt"/>
              </a:rPr>
              <a:t>可辨认非货币性资产</a:t>
            </a:r>
            <a:r>
              <a:rPr lang="zh-CN" altLang="en-US" dirty="0">
                <a:latin typeface="微软雅黑" pitchFamily="34" charset="-122"/>
                <a:ea typeface="微软雅黑" pitchFamily="34" charset="-122"/>
                <a:cs typeface="+mn-ea"/>
                <a:sym typeface="+mn-lt"/>
              </a:rPr>
              <a:t>。</a:t>
            </a:r>
          </a:p>
        </p:txBody>
      </p:sp>
      <p:pic>
        <p:nvPicPr>
          <p:cNvPr id="10" name="Picture 8" descr="http://p2.so.qhimgs1.com/bdr/_240_/t0142d831761f024c1e.jpg"/>
          <p:cNvPicPr>
            <a:picLocks noChangeAspect="1" noChangeArrowheads="1"/>
          </p:cNvPicPr>
          <p:nvPr/>
        </p:nvPicPr>
        <p:blipFill>
          <a:blip r:embed="rId8">
            <a:extLst>
              <a:ext uri="{28A0092B-C50C-407E-A947-70E740481C1C}">
                <a14:useLocalDpi xmlns:a14="http://schemas.microsoft.com/office/drawing/2010/main" val="0"/>
              </a:ext>
            </a:extLst>
          </a:blip>
          <a:srcRect t="4053" b="4053"/>
          <a:stretch>
            <a:fillRect/>
          </a:stretch>
        </p:blipFill>
        <p:spPr bwMode="auto">
          <a:xfrm>
            <a:off x="1615226" y="2191757"/>
            <a:ext cx="1915701" cy="1134581"/>
          </a:xfrm>
          <a:prstGeom prst="rect">
            <a:avLst/>
          </a:prstGeom>
          <a:noFill/>
          <a:extLst>
            <a:ext uri="{909E8E84-426E-40DD-AFC4-6F175D3DCCD1}">
              <a14:hiddenFill xmlns:a14="http://schemas.microsoft.com/office/drawing/2010/main">
                <a:solidFill>
                  <a:srgbClr val="FFFFFF"/>
                </a:solidFill>
              </a14:hiddenFill>
            </a:ext>
          </a:extLst>
        </p:spPr>
      </p:pic>
      <p:pic>
        <p:nvPicPr>
          <p:cNvPr id="11" name="图片 1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766301" y="3501601"/>
            <a:ext cx="2067014" cy="1285579"/>
          </a:xfrm>
          <a:prstGeom prst="rect">
            <a:avLst/>
          </a:prstGeom>
        </p:spPr>
      </p:pic>
      <p:pic>
        <p:nvPicPr>
          <p:cNvPr id="12" name="图片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252138" y="2357581"/>
            <a:ext cx="1415980" cy="943987"/>
          </a:xfrm>
          <a:prstGeom prst="rect">
            <a:avLst/>
          </a:prstGeom>
        </p:spPr>
      </p:pic>
      <p:pic>
        <p:nvPicPr>
          <p:cNvPr id="13" name="图片 1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441618" y="3633903"/>
            <a:ext cx="1037020" cy="1037020"/>
          </a:xfrm>
          <a:prstGeom prst="rect">
            <a:avLst/>
          </a:prstGeom>
        </p:spPr>
      </p:pic>
      <p:pic>
        <p:nvPicPr>
          <p:cNvPr id="14" name="图片 1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988154" y="3598687"/>
            <a:ext cx="1169844" cy="1150976"/>
          </a:xfrm>
          <a:prstGeom prst="rect">
            <a:avLst/>
          </a:prstGeom>
        </p:spPr>
      </p:pic>
      <p:pic>
        <p:nvPicPr>
          <p:cNvPr id="15" name="图片 14"/>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4433750" y="2274857"/>
            <a:ext cx="915566" cy="915566"/>
          </a:xfrm>
          <a:prstGeom prst="rect">
            <a:avLst/>
          </a:prstGeom>
        </p:spPr>
      </p:pic>
    </p:spTree>
    <p:custDataLst>
      <p:tags r:id="rId1"/>
    </p:custDataLst>
    <p:extLst>
      <p:ext uri="{BB962C8B-B14F-4D97-AF65-F5344CB8AC3E}">
        <p14:creationId xmlns:p14="http://schemas.microsoft.com/office/powerpoint/2010/main" val="6904039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4030302"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）无形资产账务处理</a:t>
            </a:r>
            <a:r>
              <a:rPr lang="en-US" altLang="zh-CN" sz="1800" b="1" dirty="0" smtClean="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账务处理</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82" name="组合 81"/>
          <p:cNvGrpSpPr/>
          <p:nvPr/>
        </p:nvGrpSpPr>
        <p:grpSpPr>
          <a:xfrm>
            <a:off x="349000" y="1333470"/>
            <a:ext cx="1760598" cy="1690207"/>
            <a:chOff x="1715" y="4363"/>
            <a:chExt cx="3628" cy="3490"/>
          </a:xfrm>
        </p:grpSpPr>
        <p:sp>
          <p:nvSpPr>
            <p:cNvPr id="83" name="椭圆 82"/>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84"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85" name="椭圆 84"/>
          <p:cNvSpPr/>
          <p:nvPr/>
        </p:nvSpPr>
        <p:spPr>
          <a:xfrm>
            <a:off x="2538101" y="1244127"/>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86" name="文本框 18"/>
          <p:cNvSpPr txBox="1"/>
          <p:nvPr/>
        </p:nvSpPr>
        <p:spPr>
          <a:xfrm>
            <a:off x="3030660" y="1717738"/>
            <a:ext cx="5867277" cy="3194721"/>
          </a:xfrm>
          <a:prstGeom prst="rect">
            <a:avLst/>
          </a:prstGeom>
          <a:noFill/>
        </p:spPr>
        <p:txBody>
          <a:bodyPr wrap="square" rtlCol="0">
            <a:spAutoFit/>
          </a:bodyPr>
          <a:lstStyle/>
          <a:p>
            <a:pPr marL="257168" indent="-257168">
              <a:lnSpc>
                <a:spcPct val="125000"/>
              </a:lnSpc>
              <a:spcBef>
                <a:spcPct val="20000"/>
              </a:spcBef>
              <a:buClr>
                <a:schemeClr val="folHlink"/>
              </a:buClr>
              <a:buSzPct val="60000"/>
            </a:pPr>
            <a:r>
              <a:rPr lang="zh-CN" altLang="en-US" sz="1800" b="1" dirty="0" smtClean="0">
                <a:latin typeface="微软雅黑" pitchFamily="34" charset="-122"/>
                <a:ea typeface="微软雅黑" pitchFamily="34" charset="-122"/>
                <a:cs typeface="+mn-ea"/>
              </a:rPr>
              <a:t>（</a:t>
            </a:r>
            <a:r>
              <a:rPr lang="en-US" altLang="zh-CN" sz="1800" b="1" dirty="0">
                <a:latin typeface="微软雅黑" pitchFamily="34" charset="-122"/>
                <a:ea typeface="微软雅黑" pitchFamily="34" charset="-122"/>
                <a:cs typeface="+mn-ea"/>
              </a:rPr>
              <a:t>2</a:t>
            </a:r>
            <a:r>
              <a:rPr lang="zh-CN" altLang="en-US" sz="1800" b="1" dirty="0" smtClean="0">
                <a:latin typeface="微软雅黑" pitchFamily="34" charset="-122"/>
                <a:ea typeface="微软雅黑" pitchFamily="34" charset="-122"/>
                <a:cs typeface="+mn-ea"/>
              </a:rPr>
              <a:t>）</a:t>
            </a:r>
            <a:r>
              <a:rPr lang="zh-CN" altLang="zh-CN" sz="1800" b="1" dirty="0" smtClean="0">
                <a:latin typeface="微软雅黑" pitchFamily="34" charset="-122"/>
                <a:ea typeface="微软雅黑" pitchFamily="34" charset="-122"/>
                <a:cs typeface="+mn-ea"/>
              </a:rPr>
              <a:t>企业</a:t>
            </a:r>
            <a:r>
              <a:rPr lang="zh-CN" altLang="zh-CN" sz="1800" b="1" dirty="0">
                <a:latin typeface="微软雅黑" pitchFamily="34" charset="-122"/>
                <a:ea typeface="微软雅黑" pitchFamily="34" charset="-122"/>
                <a:cs typeface="+mn-ea"/>
              </a:rPr>
              <a:t>以其他形式取得的正在进行中的研究开发项目</a:t>
            </a:r>
            <a:r>
              <a:rPr lang="zh-CN" altLang="en-US" sz="1800" dirty="0" smtClean="0">
                <a:latin typeface="微软雅黑" pitchFamily="34" charset="-122"/>
                <a:ea typeface="微软雅黑" pitchFamily="34" charset="-122"/>
                <a:cs typeface="+mn-ea"/>
              </a:rPr>
              <a:t>借</a:t>
            </a:r>
            <a:r>
              <a:rPr lang="zh-CN" altLang="en-US" sz="1800" dirty="0">
                <a:latin typeface="微软雅黑" pitchFamily="34" charset="-122"/>
                <a:ea typeface="微软雅黑" pitchFamily="34" charset="-122"/>
                <a:cs typeface="+mn-ea"/>
              </a:rPr>
              <a:t>：研发</a:t>
            </a:r>
            <a:r>
              <a:rPr lang="zh-CN" altLang="en-US" sz="1800" dirty="0" smtClean="0">
                <a:latin typeface="微软雅黑" pitchFamily="34" charset="-122"/>
                <a:ea typeface="微软雅黑" pitchFamily="34" charset="-122"/>
                <a:cs typeface="+mn-ea"/>
              </a:rPr>
              <a:t>支出</a:t>
            </a:r>
            <a:r>
              <a:rPr lang="en-US" altLang="zh-CN" sz="1800" dirty="0" smtClean="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资本化支出 </a:t>
            </a:r>
            <a:endParaRPr lang="en-US" altLang="zh-CN" sz="1800" dirty="0" smtClean="0">
              <a:latin typeface="微软雅黑" pitchFamily="34" charset="-122"/>
              <a:ea typeface="微软雅黑" pitchFamily="34" charset="-122"/>
              <a:cs typeface="+mn-ea"/>
            </a:endParaRPr>
          </a:p>
          <a:p>
            <a:pPr marL="257168" indent="-257168">
              <a:lnSpc>
                <a:spcPct val="125000"/>
              </a:lnSpc>
              <a:spcBef>
                <a:spcPct val="20000"/>
              </a:spcBef>
              <a:buClr>
                <a:schemeClr val="folHlink"/>
              </a:buClr>
              <a:buSzPct val="60000"/>
            </a:pPr>
            <a:r>
              <a:rPr lang="zh-CN" altLang="en-US" sz="1800" dirty="0" smtClean="0">
                <a:latin typeface="微软雅黑" pitchFamily="34" charset="-122"/>
                <a:ea typeface="微软雅黑" pitchFamily="34" charset="-122"/>
                <a:cs typeface="+mn-ea"/>
              </a:rPr>
              <a:t>       贷：银行存款等</a:t>
            </a:r>
            <a:endParaRPr lang="en-US" altLang="zh-CN" sz="1800" dirty="0" smtClean="0">
              <a:latin typeface="微软雅黑" pitchFamily="34" charset="-122"/>
              <a:ea typeface="微软雅黑" pitchFamily="34" charset="-122"/>
              <a:cs typeface="+mn-ea"/>
            </a:endParaRPr>
          </a:p>
          <a:p>
            <a:pPr marL="257168" indent="-257168">
              <a:lnSpc>
                <a:spcPct val="125000"/>
              </a:lnSpc>
              <a:spcBef>
                <a:spcPct val="20000"/>
              </a:spcBef>
              <a:buClr>
                <a:schemeClr val="folHlink"/>
              </a:buClr>
              <a:buSzPct val="60000"/>
            </a:pPr>
            <a:r>
              <a:rPr lang="zh-CN" altLang="en-US" sz="1800" b="1" dirty="0">
                <a:latin typeface="微软雅黑" pitchFamily="34" charset="-122"/>
                <a:ea typeface="微软雅黑" pitchFamily="34" charset="-122"/>
                <a:cs typeface="+mn-ea"/>
              </a:rPr>
              <a:t>（</a:t>
            </a:r>
            <a:r>
              <a:rPr lang="en-US" altLang="zh-CN" sz="1800" b="1" dirty="0">
                <a:latin typeface="微软雅黑" pitchFamily="34" charset="-122"/>
                <a:ea typeface="微软雅黑" pitchFamily="34" charset="-122"/>
                <a:cs typeface="+mn-ea"/>
              </a:rPr>
              <a:t>3</a:t>
            </a:r>
            <a:r>
              <a:rPr lang="zh-CN" altLang="en-US" sz="1800" b="1" dirty="0">
                <a:latin typeface="微软雅黑" pitchFamily="34" charset="-122"/>
                <a:ea typeface="微软雅黑" pitchFamily="34" charset="-122"/>
                <a:cs typeface="+mn-ea"/>
              </a:rPr>
              <a:t>）</a:t>
            </a:r>
            <a:r>
              <a:rPr lang="zh-CN" altLang="zh-CN" sz="1800" b="1" dirty="0">
                <a:latin typeface="微软雅黑" pitchFamily="34" charset="-122"/>
                <a:ea typeface="微软雅黑" pitchFamily="34" charset="-122"/>
                <a:cs typeface="+mn-ea"/>
              </a:rPr>
              <a:t>研究开发项目达到预定用途形成无形</a:t>
            </a:r>
            <a:r>
              <a:rPr lang="zh-CN" altLang="zh-CN" sz="1800" b="1" dirty="0" smtClean="0">
                <a:latin typeface="微软雅黑" pitchFamily="34" charset="-122"/>
                <a:ea typeface="微软雅黑" pitchFamily="34" charset="-122"/>
                <a:cs typeface="+mn-ea"/>
              </a:rPr>
              <a:t>资产</a:t>
            </a:r>
            <a:endParaRPr lang="en-US" altLang="zh-CN" sz="1800" b="1" dirty="0" smtClean="0">
              <a:latin typeface="微软雅黑" pitchFamily="34" charset="-122"/>
              <a:ea typeface="微软雅黑" pitchFamily="34" charset="-122"/>
              <a:cs typeface="+mn-ea"/>
            </a:endParaRPr>
          </a:p>
          <a:p>
            <a:pPr marL="257168" indent="-257168">
              <a:lnSpc>
                <a:spcPct val="125000"/>
              </a:lnSpc>
              <a:spcBef>
                <a:spcPct val="20000"/>
              </a:spcBef>
              <a:buClr>
                <a:schemeClr val="folHlink"/>
              </a:buClr>
              <a:buSzPct val="60000"/>
            </a:pPr>
            <a:r>
              <a:rPr lang="zh-CN" altLang="en-US" sz="1800" dirty="0">
                <a:latin typeface="微软雅黑" pitchFamily="34" charset="-122"/>
                <a:ea typeface="微软雅黑" pitchFamily="34" charset="-122"/>
                <a:cs typeface="+mn-ea"/>
              </a:rPr>
              <a:t>借</a:t>
            </a:r>
            <a:r>
              <a:rPr lang="zh-CN" altLang="en-US" sz="1800" dirty="0" smtClean="0">
                <a:latin typeface="微软雅黑" pitchFamily="34" charset="-122"/>
                <a:ea typeface="微软雅黑" pitchFamily="34" charset="-122"/>
                <a:cs typeface="+mn-ea"/>
              </a:rPr>
              <a:t>：</a:t>
            </a:r>
            <a:r>
              <a:rPr lang="zh-CN" altLang="zh-CN" sz="1800" dirty="0">
                <a:latin typeface="微软雅黑" pitchFamily="34" charset="-122"/>
                <a:ea typeface="微软雅黑" pitchFamily="34" charset="-122"/>
              </a:rPr>
              <a:t>无形资产‌</a:t>
            </a:r>
            <a:endParaRPr lang="en-US" altLang="zh-CN" sz="1800" dirty="0">
              <a:latin typeface="微软雅黑" pitchFamily="34" charset="-122"/>
              <a:ea typeface="微软雅黑" pitchFamily="34" charset="-122"/>
              <a:cs typeface="+mn-ea"/>
            </a:endParaRPr>
          </a:p>
          <a:p>
            <a:pPr marL="257168" indent="-257168">
              <a:lnSpc>
                <a:spcPct val="125000"/>
              </a:lnSpc>
              <a:spcBef>
                <a:spcPct val="20000"/>
              </a:spcBef>
              <a:buClr>
                <a:schemeClr val="folHlink"/>
              </a:buClr>
              <a:buSzPct val="60000"/>
            </a:pPr>
            <a:r>
              <a:rPr lang="zh-CN" altLang="en-US" sz="1800" dirty="0">
                <a:latin typeface="微软雅黑" pitchFamily="34" charset="-122"/>
                <a:ea typeface="微软雅黑" pitchFamily="34" charset="-122"/>
                <a:cs typeface="+mn-ea"/>
              </a:rPr>
              <a:t>       贷</a:t>
            </a:r>
            <a:r>
              <a:rPr lang="zh-CN" altLang="en-US" sz="1800" dirty="0" smtClean="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研发支出</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资本化</a:t>
            </a:r>
            <a:r>
              <a:rPr lang="zh-CN" altLang="en-US" sz="1800" dirty="0" smtClean="0">
                <a:latin typeface="微软雅黑" pitchFamily="34" charset="-122"/>
                <a:ea typeface="微软雅黑" pitchFamily="34" charset="-122"/>
                <a:cs typeface="+mn-ea"/>
              </a:rPr>
              <a:t>支出</a:t>
            </a:r>
            <a:endParaRPr lang="en-US" altLang="zh-CN" sz="1800" dirty="0" smtClean="0">
              <a:latin typeface="微软雅黑" pitchFamily="34" charset="-122"/>
              <a:ea typeface="微软雅黑" pitchFamily="34" charset="-122"/>
              <a:cs typeface="+mn-ea"/>
            </a:endParaRPr>
          </a:p>
          <a:p>
            <a:pPr marL="257168" indent="-257168">
              <a:lnSpc>
                <a:spcPct val="125000"/>
              </a:lnSpc>
              <a:spcBef>
                <a:spcPct val="20000"/>
              </a:spcBef>
              <a:buClr>
                <a:schemeClr val="folHlink"/>
              </a:buClr>
              <a:buSzPct val="60000"/>
            </a:pPr>
            <a:r>
              <a:rPr lang="zh-CN" altLang="en-US" sz="1800" dirty="0" smtClean="0">
                <a:latin typeface="微软雅黑" pitchFamily="34" charset="-122"/>
                <a:ea typeface="微软雅黑" pitchFamily="34" charset="-122"/>
                <a:cs typeface="+mn-ea"/>
              </a:rPr>
              <a:t>借：</a:t>
            </a:r>
            <a:r>
              <a:rPr lang="zh-CN" altLang="zh-CN" sz="1800" dirty="0">
                <a:latin typeface="微软雅黑" pitchFamily="34" charset="-122"/>
                <a:ea typeface="微软雅黑" pitchFamily="34" charset="-122"/>
              </a:rPr>
              <a:t>管理费用‌</a:t>
            </a:r>
            <a:endParaRPr lang="en-US" altLang="zh-CN" sz="1800" dirty="0">
              <a:latin typeface="微软雅黑" pitchFamily="34" charset="-122"/>
              <a:ea typeface="微软雅黑" pitchFamily="34" charset="-122"/>
              <a:cs typeface="+mn-ea"/>
            </a:endParaRPr>
          </a:p>
          <a:p>
            <a:pPr marL="257168" indent="-257168">
              <a:lnSpc>
                <a:spcPct val="125000"/>
              </a:lnSpc>
              <a:spcBef>
                <a:spcPct val="20000"/>
              </a:spcBef>
              <a:buClr>
                <a:schemeClr val="folHlink"/>
              </a:buClr>
              <a:buSzPct val="60000"/>
            </a:pPr>
            <a:r>
              <a:rPr lang="zh-CN" altLang="en-US" sz="1800" dirty="0">
                <a:latin typeface="微软雅黑" pitchFamily="34" charset="-122"/>
                <a:ea typeface="微软雅黑" pitchFamily="34" charset="-122"/>
                <a:cs typeface="+mn-ea"/>
              </a:rPr>
              <a:t>       贷</a:t>
            </a:r>
            <a:r>
              <a:rPr lang="zh-CN" altLang="en-US" sz="1800" dirty="0" smtClean="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研发支出</a:t>
            </a:r>
            <a:r>
              <a:rPr lang="en-US" altLang="zh-CN" sz="1800" dirty="0" smtClean="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费用</a:t>
            </a:r>
            <a:r>
              <a:rPr lang="zh-CN" altLang="en-US" sz="1800" dirty="0" smtClean="0">
                <a:latin typeface="微软雅黑" pitchFamily="34" charset="-122"/>
                <a:ea typeface="微软雅黑" pitchFamily="34" charset="-122"/>
                <a:cs typeface="+mn-ea"/>
              </a:rPr>
              <a:t>化</a:t>
            </a:r>
            <a:r>
              <a:rPr lang="zh-CN" altLang="en-US" sz="1800" dirty="0">
                <a:latin typeface="微软雅黑" pitchFamily="34" charset="-122"/>
                <a:ea typeface="微软雅黑" pitchFamily="34" charset="-122"/>
                <a:cs typeface="+mn-ea"/>
              </a:rPr>
              <a:t>支出 </a:t>
            </a:r>
            <a:endParaRPr lang="en-US" altLang="zh-CN" sz="1800" dirty="0">
              <a:latin typeface="微软雅黑" pitchFamily="34" charset="-122"/>
              <a:ea typeface="微软雅黑" pitchFamily="34" charset="-122"/>
              <a:cs typeface="+mn-ea"/>
            </a:endParaRPr>
          </a:p>
        </p:txBody>
      </p:sp>
      <p:sp>
        <p:nvSpPr>
          <p:cNvPr id="87" name="文本框 19"/>
          <p:cNvSpPr txBox="1"/>
          <p:nvPr/>
        </p:nvSpPr>
        <p:spPr>
          <a:xfrm>
            <a:off x="3031146" y="1131769"/>
            <a:ext cx="6035736" cy="499624"/>
          </a:xfrm>
          <a:prstGeom prst="rect">
            <a:avLst/>
          </a:prstGeom>
          <a:noFill/>
        </p:spPr>
        <p:txBody>
          <a:bodyPr wrap="square" rtlCol="0">
            <a:spAutoFit/>
          </a:bodyPr>
          <a:lstStyle/>
          <a:p>
            <a:pPr lvl="0" defTabSz="914400">
              <a:lnSpc>
                <a:spcPct val="150000"/>
              </a:lnSpc>
              <a:defRPr/>
            </a:pPr>
            <a:r>
              <a:rPr lang="zh-CN" altLang="en-US" sz="2000" b="1" kern="0" dirty="0" smtClean="0">
                <a:solidFill>
                  <a:srgbClr val="084CA1"/>
                </a:solidFill>
                <a:latin typeface="微软雅黑" pitchFamily="34" charset="-122"/>
                <a:ea typeface="微软雅黑" pitchFamily="34" charset="-122"/>
              </a:rPr>
              <a:t>企业</a:t>
            </a:r>
            <a:r>
              <a:rPr lang="zh-CN" altLang="en-US" sz="2000" b="1" kern="0" dirty="0">
                <a:solidFill>
                  <a:srgbClr val="084CA1"/>
                </a:solidFill>
                <a:latin typeface="微软雅黑" pitchFamily="34" charset="-122"/>
                <a:ea typeface="微软雅黑" pitchFamily="34" charset="-122"/>
              </a:rPr>
              <a:t>自行开发</a:t>
            </a:r>
            <a:r>
              <a:rPr lang="zh-CN" altLang="zh-CN" sz="2000" b="1" kern="0" dirty="0" smtClean="0">
                <a:solidFill>
                  <a:srgbClr val="084CA1"/>
                </a:solidFill>
                <a:latin typeface="微软雅黑" pitchFamily="34" charset="-122"/>
                <a:ea typeface="微软雅黑" pitchFamily="34" charset="-122"/>
              </a:rPr>
              <a:t>的</a:t>
            </a:r>
            <a:r>
              <a:rPr lang="zh-CN" altLang="zh-CN" sz="2000" b="1" kern="0" dirty="0">
                <a:solidFill>
                  <a:srgbClr val="084CA1"/>
                </a:solidFill>
                <a:latin typeface="微软雅黑" pitchFamily="34" charset="-122"/>
                <a:ea typeface="微软雅黑" pitchFamily="34" charset="-122"/>
              </a:rPr>
              <a:t>无形资产</a:t>
            </a:r>
            <a:endParaRPr lang="zh-CN" altLang="en-US" sz="2000" b="1" kern="0" dirty="0">
              <a:solidFill>
                <a:srgbClr val="084CA1"/>
              </a:solidFill>
              <a:latin typeface="微软雅黑" pitchFamily="34" charset="-122"/>
              <a:ea typeface="微软雅黑" pitchFamily="34" charset="-122"/>
            </a:endParaRPr>
          </a:p>
        </p:txBody>
      </p:sp>
      <p:sp>
        <p:nvSpPr>
          <p:cNvPr id="3" name="圆角矩形标注 2"/>
          <p:cNvSpPr/>
          <p:nvPr/>
        </p:nvSpPr>
        <p:spPr>
          <a:xfrm>
            <a:off x="165070" y="3687309"/>
            <a:ext cx="2832591" cy="1045029"/>
          </a:xfrm>
          <a:prstGeom prst="wedgeRoundRectCallout">
            <a:avLst>
              <a:gd name="adj1" fmla="val 71912"/>
              <a:gd name="adj2" fmla="val -5555"/>
              <a:gd name="adj3" fmla="val 16667"/>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1800" dirty="0">
                <a:latin typeface="微软雅黑" pitchFamily="34" charset="-122"/>
                <a:ea typeface="微软雅黑" pitchFamily="34" charset="-122"/>
              </a:rPr>
              <a:t>无法可靠区分</a:t>
            </a:r>
            <a:r>
              <a:rPr lang="zh-CN" altLang="zh-CN" sz="1800" dirty="0" smtClean="0">
                <a:latin typeface="微软雅黑" pitchFamily="34" charset="-122"/>
                <a:ea typeface="微软雅黑" pitchFamily="34" charset="-122"/>
              </a:rPr>
              <a:t>研究和</a:t>
            </a:r>
            <a:r>
              <a:rPr lang="zh-CN" altLang="zh-CN" sz="1800" dirty="0">
                <a:latin typeface="微软雅黑" pitchFamily="34" charset="-122"/>
                <a:ea typeface="微软雅黑" pitchFamily="34" charset="-122"/>
              </a:rPr>
              <a:t>开发阶段的支出，应将其所发生的研发支出全部费用</a:t>
            </a:r>
            <a:r>
              <a:rPr lang="zh-CN" altLang="zh-CN" sz="1800" dirty="0" smtClean="0">
                <a:latin typeface="微软雅黑" pitchFamily="34" charset="-122"/>
                <a:ea typeface="微软雅黑" pitchFamily="34" charset="-122"/>
              </a:rPr>
              <a:t>化。</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5595911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5" name="矩形 14"/>
          <p:cNvSpPr/>
          <p:nvPr/>
        </p:nvSpPr>
        <p:spPr>
          <a:xfrm>
            <a:off x="748982" y="1100088"/>
            <a:ext cx="7706022" cy="1760803"/>
          </a:xfrm>
          <a:prstGeom prst="rect">
            <a:avLst/>
          </a:prstGeom>
        </p:spPr>
        <p:txBody>
          <a:bodyPr wrap="square">
            <a:spAutoFit/>
          </a:bodyPr>
          <a:lstStyle/>
          <a:p>
            <a:pPr>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某企业自行研究开发一项新产品专利技术</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在研究开发过程中发生材料</a:t>
            </a:r>
            <a:r>
              <a:rPr lang="zh-CN" altLang="en-US" sz="1800" dirty="0" smtClean="0">
                <a:latin typeface="微软雅黑" pitchFamily="34" charset="-122"/>
                <a:ea typeface="微软雅黑" pitchFamily="34" charset="-122"/>
                <a:cs typeface="+mn-ea"/>
              </a:rPr>
              <a:t>费    </a:t>
            </a:r>
            <a:r>
              <a:rPr lang="en-US" altLang="zh-CN" sz="1800" dirty="0" smtClean="0">
                <a:latin typeface="微软雅黑" pitchFamily="34" charset="-122"/>
                <a:ea typeface="微软雅黑" pitchFamily="34" charset="-122"/>
                <a:cs typeface="+mn-ea"/>
              </a:rPr>
              <a:t>4 </a:t>
            </a:r>
            <a:r>
              <a:rPr lang="en-US" altLang="zh-CN" sz="1800" dirty="0">
                <a:latin typeface="微软雅黑" pitchFamily="34" charset="-122"/>
                <a:ea typeface="微软雅黑" pitchFamily="34" charset="-122"/>
                <a:cs typeface="+mn-ea"/>
              </a:rPr>
              <a:t>000</a:t>
            </a:r>
            <a:r>
              <a:rPr lang="zh-CN" altLang="en-US" sz="1800" dirty="0">
                <a:latin typeface="微软雅黑" pitchFamily="34" charset="-122"/>
                <a:ea typeface="微软雅黑" pitchFamily="34" charset="-122"/>
                <a:cs typeface="+mn-ea"/>
              </a:rPr>
              <a:t>万元、人工费</a:t>
            </a:r>
            <a:r>
              <a:rPr lang="en-US" altLang="zh-CN" sz="1800" dirty="0">
                <a:latin typeface="微软雅黑" pitchFamily="34" charset="-122"/>
                <a:ea typeface="微软雅黑" pitchFamily="34" charset="-122"/>
                <a:cs typeface="+mn-ea"/>
              </a:rPr>
              <a:t>1 000</a:t>
            </a:r>
            <a:r>
              <a:rPr lang="zh-CN" altLang="en-US" sz="1800" dirty="0">
                <a:latin typeface="微软雅黑" pitchFamily="34" charset="-122"/>
                <a:ea typeface="微软雅黑" pitchFamily="34" charset="-122"/>
                <a:cs typeface="+mn-ea"/>
              </a:rPr>
              <a:t>万元</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以及用银行存款支付其他费用</a:t>
            </a:r>
            <a:r>
              <a:rPr lang="en-US" altLang="zh-CN" sz="1800" dirty="0">
                <a:latin typeface="微软雅黑" pitchFamily="34" charset="-122"/>
                <a:ea typeface="微软雅黑" pitchFamily="34" charset="-122"/>
                <a:cs typeface="+mn-ea"/>
              </a:rPr>
              <a:t>3 000</a:t>
            </a:r>
            <a:r>
              <a:rPr lang="zh-CN" altLang="en-US" sz="1800" dirty="0">
                <a:latin typeface="微软雅黑" pitchFamily="34" charset="-122"/>
                <a:ea typeface="微软雅黑" pitchFamily="34" charset="-122"/>
                <a:cs typeface="+mn-ea"/>
              </a:rPr>
              <a:t>万元</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总计</a:t>
            </a:r>
            <a:r>
              <a:rPr lang="en-US" altLang="zh-CN" sz="1800" dirty="0">
                <a:latin typeface="微软雅黑" pitchFamily="34" charset="-122"/>
                <a:ea typeface="微软雅黑" pitchFamily="34" charset="-122"/>
                <a:cs typeface="+mn-ea"/>
              </a:rPr>
              <a:t>8 000</a:t>
            </a:r>
            <a:r>
              <a:rPr lang="zh-CN" altLang="en-US" sz="1800" dirty="0">
                <a:latin typeface="微软雅黑" pitchFamily="34" charset="-122"/>
                <a:ea typeface="微软雅黑" pitchFamily="34" charset="-122"/>
                <a:cs typeface="+mn-ea"/>
              </a:rPr>
              <a:t>万元</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其中</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符合资本化条件的支出为</a:t>
            </a:r>
            <a:r>
              <a:rPr lang="en-US" altLang="zh-CN" sz="1800" dirty="0">
                <a:latin typeface="微软雅黑" pitchFamily="34" charset="-122"/>
                <a:ea typeface="微软雅黑" pitchFamily="34" charset="-122"/>
                <a:cs typeface="+mn-ea"/>
              </a:rPr>
              <a:t>5 000</a:t>
            </a:r>
            <a:r>
              <a:rPr lang="zh-CN" altLang="en-US" sz="1800" dirty="0">
                <a:latin typeface="微软雅黑" pitchFamily="34" charset="-122"/>
                <a:ea typeface="微软雅黑" pitchFamily="34" charset="-122"/>
                <a:cs typeface="+mn-ea"/>
              </a:rPr>
              <a:t>万元</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期末该专利技术已经达到预定用途。假定不考虑相关税费。</a:t>
            </a:r>
          </a:p>
        </p:txBody>
      </p:sp>
      <p:sp>
        <p:nvSpPr>
          <p:cNvPr id="16" name="矩形 15"/>
          <p:cNvSpPr/>
          <p:nvPr>
            <p:custDataLst>
              <p:tags r:id="rId7"/>
            </p:custDataLst>
          </p:nvPr>
        </p:nvSpPr>
        <p:spPr>
          <a:xfrm>
            <a:off x="687055"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 name="矩形 16"/>
          <p:cNvSpPr/>
          <p:nvPr>
            <p:custDataLst>
              <p:tags r:id="rId8"/>
            </p:custDataLst>
          </p:nvPr>
        </p:nvSpPr>
        <p:spPr>
          <a:xfrm>
            <a:off x="687055" y="2741196"/>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 name="矩形 17"/>
          <p:cNvSpPr/>
          <p:nvPr/>
        </p:nvSpPr>
        <p:spPr>
          <a:xfrm>
            <a:off x="764402" y="2691871"/>
            <a:ext cx="7767044" cy="2516073"/>
          </a:xfrm>
          <a:prstGeom prst="rect">
            <a:avLst/>
          </a:prstGeom>
        </p:spPr>
        <p:txBody>
          <a:bodyPr wrap="square">
            <a:spAutoFit/>
          </a:bodyPr>
          <a:lstStyle/>
          <a:p>
            <a:pPr marL="257168" indent="-257168">
              <a:lnSpc>
                <a:spcPct val="150000"/>
              </a:lnSpc>
              <a:spcBef>
                <a:spcPct val="20000"/>
              </a:spcBef>
              <a:buClr>
                <a:schemeClr val="folHlink"/>
              </a:buClr>
              <a:buSzPct val="60000"/>
            </a:pPr>
            <a:r>
              <a:rPr lang="zh-CN" altLang="en-US" sz="1800" dirty="0" smtClean="0">
                <a:latin typeface="微软雅黑" pitchFamily="34" charset="-122"/>
                <a:ea typeface="微软雅黑" pitchFamily="34" charset="-122"/>
                <a:cs typeface="+mn-ea"/>
              </a:rPr>
              <a:t>（</a:t>
            </a:r>
            <a:r>
              <a:rPr lang="en-US" altLang="zh-CN" sz="1800" dirty="0" smtClean="0">
                <a:latin typeface="微软雅黑" pitchFamily="34" charset="-122"/>
                <a:ea typeface="微软雅黑" pitchFamily="34" charset="-122"/>
                <a:cs typeface="+mn-ea"/>
              </a:rPr>
              <a:t>1</a:t>
            </a:r>
            <a:r>
              <a:rPr lang="zh-CN" altLang="en-US" sz="1800" dirty="0" smtClean="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rPr>
              <a:t>相关费用产生</a:t>
            </a:r>
            <a:r>
              <a:rPr lang="zh-CN" altLang="en-US" sz="1800" dirty="0" smtClean="0">
                <a:latin typeface="微软雅黑" pitchFamily="34" charset="-122"/>
                <a:ea typeface="微软雅黑" pitchFamily="34" charset="-122"/>
              </a:rPr>
              <a:t>时</a:t>
            </a:r>
            <a:endParaRPr lang="en-US" altLang="zh-CN" sz="1800" dirty="0" smtClean="0">
              <a:latin typeface="微软雅黑" pitchFamily="34" charset="-122"/>
              <a:ea typeface="微软雅黑" pitchFamily="34" charset="-122"/>
              <a:cs typeface="+mn-ea"/>
            </a:endParaRPr>
          </a:p>
          <a:p>
            <a:pPr marL="257168" indent="-257168">
              <a:lnSpc>
                <a:spcPct val="125000"/>
              </a:lnSpc>
              <a:spcBef>
                <a:spcPct val="20000"/>
              </a:spcBef>
              <a:buClr>
                <a:schemeClr val="folHlink"/>
              </a:buClr>
              <a:buSzPct val="60000"/>
            </a:pPr>
            <a:r>
              <a:rPr lang="zh-CN" altLang="en-US" sz="1800" dirty="0">
                <a:latin typeface="微软雅黑" pitchFamily="34" charset="-122"/>
                <a:ea typeface="微软雅黑" pitchFamily="34" charset="-122"/>
                <a:cs typeface="+mn-ea"/>
              </a:rPr>
              <a:t>借：研发支出</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费用化支出       </a:t>
            </a:r>
            <a:r>
              <a:rPr lang="en-US" altLang="zh-CN" sz="1800" dirty="0">
                <a:latin typeface="微软雅黑" pitchFamily="34" charset="-122"/>
                <a:ea typeface="微软雅黑" pitchFamily="34" charset="-122"/>
                <a:cs typeface="+mn-ea"/>
              </a:rPr>
              <a:t>30 000 000</a:t>
            </a:r>
          </a:p>
          <a:p>
            <a:pPr marL="257168" indent="-257168">
              <a:lnSpc>
                <a:spcPct val="125000"/>
              </a:lnSpc>
              <a:spcBef>
                <a:spcPct val="20000"/>
              </a:spcBef>
              <a:buClr>
                <a:schemeClr val="folHlink"/>
              </a:buClr>
              <a:buSzPct val="60000"/>
            </a:pPr>
            <a:r>
              <a:rPr lang="en-US" altLang="zh-CN" sz="1800" dirty="0">
                <a:latin typeface="微软雅黑" pitchFamily="34" charset="-122"/>
                <a:ea typeface="微软雅黑" pitchFamily="34" charset="-122"/>
                <a:cs typeface="+mn-ea"/>
              </a:rPr>
              <a:t>                    ——</a:t>
            </a:r>
            <a:r>
              <a:rPr lang="zh-CN" altLang="en-US" sz="1800" dirty="0">
                <a:latin typeface="微软雅黑" pitchFamily="34" charset="-122"/>
                <a:ea typeface="微软雅黑" pitchFamily="34" charset="-122"/>
                <a:cs typeface="+mn-ea"/>
              </a:rPr>
              <a:t>资本化支出       </a:t>
            </a:r>
            <a:r>
              <a:rPr lang="en-US" altLang="zh-CN" sz="1800" dirty="0">
                <a:latin typeface="微软雅黑" pitchFamily="34" charset="-122"/>
                <a:ea typeface="微软雅黑" pitchFamily="34" charset="-122"/>
                <a:cs typeface="+mn-ea"/>
              </a:rPr>
              <a:t>50 000 000 </a:t>
            </a:r>
          </a:p>
          <a:p>
            <a:pPr marL="257168" indent="-257168">
              <a:lnSpc>
                <a:spcPct val="125000"/>
              </a:lnSpc>
              <a:spcBef>
                <a:spcPct val="20000"/>
              </a:spcBef>
              <a:buClr>
                <a:schemeClr val="folHlink"/>
              </a:buClr>
              <a:buSzPct val="60000"/>
            </a:pPr>
            <a:r>
              <a:rPr lang="zh-CN" altLang="en-US" sz="1800" dirty="0">
                <a:latin typeface="微软雅黑" pitchFamily="34" charset="-122"/>
                <a:ea typeface="微软雅黑" pitchFamily="34" charset="-122"/>
                <a:cs typeface="+mn-ea"/>
              </a:rPr>
              <a:t>       贷：原材料		                  </a:t>
            </a:r>
            <a:r>
              <a:rPr lang="en-US" altLang="zh-CN" sz="1800" dirty="0">
                <a:latin typeface="微软雅黑" pitchFamily="34" charset="-122"/>
                <a:ea typeface="微软雅黑" pitchFamily="34" charset="-122"/>
                <a:cs typeface="+mn-ea"/>
              </a:rPr>
              <a:t>40 000 000</a:t>
            </a:r>
          </a:p>
          <a:p>
            <a:pPr marL="257168" indent="-257168">
              <a:lnSpc>
                <a:spcPct val="125000"/>
              </a:lnSpc>
              <a:spcBef>
                <a:spcPct val="20000"/>
              </a:spcBef>
              <a:buClr>
                <a:schemeClr val="folHlink"/>
              </a:buClr>
              <a:buSzPct val="60000"/>
            </a:pPr>
            <a:r>
              <a:rPr lang="zh-CN" altLang="en-US" sz="1800" dirty="0">
                <a:latin typeface="微软雅黑" pitchFamily="34" charset="-122"/>
                <a:ea typeface="微软雅黑" pitchFamily="34" charset="-122"/>
                <a:cs typeface="+mn-ea"/>
              </a:rPr>
              <a:t>              应付职工薪酬	                  </a:t>
            </a:r>
            <a:r>
              <a:rPr lang="en-US" altLang="zh-CN" sz="1800" dirty="0">
                <a:latin typeface="微软雅黑" pitchFamily="34" charset="-122"/>
                <a:ea typeface="微软雅黑" pitchFamily="34" charset="-122"/>
                <a:cs typeface="+mn-ea"/>
              </a:rPr>
              <a:t>10 000 000 </a:t>
            </a:r>
          </a:p>
          <a:p>
            <a:pPr marL="257168" indent="-257168">
              <a:lnSpc>
                <a:spcPct val="125000"/>
              </a:lnSpc>
              <a:spcBef>
                <a:spcPct val="20000"/>
              </a:spcBef>
              <a:buClr>
                <a:schemeClr val="folHlink"/>
              </a:buClr>
              <a:buSzPct val="60000"/>
            </a:pPr>
            <a:r>
              <a:rPr lang="zh-CN" altLang="en-US" sz="1800" dirty="0">
                <a:latin typeface="微软雅黑" pitchFamily="34" charset="-122"/>
                <a:ea typeface="微软雅黑" pitchFamily="34" charset="-122"/>
                <a:cs typeface="+mn-ea"/>
              </a:rPr>
              <a:t>              银行存款	                  </a:t>
            </a:r>
            <a:r>
              <a:rPr lang="en-US" altLang="zh-CN" sz="1800" dirty="0">
                <a:latin typeface="微软雅黑" pitchFamily="34" charset="-122"/>
                <a:ea typeface="微软雅黑" pitchFamily="34" charset="-122"/>
                <a:cs typeface="+mn-ea"/>
              </a:rPr>
              <a:t>30 000 000</a:t>
            </a:r>
          </a:p>
        </p:txBody>
      </p:sp>
    </p:spTree>
    <p:custDataLst>
      <p:tags r:id="rId1"/>
    </p:custDataLst>
    <p:extLst>
      <p:ext uri="{BB962C8B-B14F-4D97-AF65-F5344CB8AC3E}">
        <p14:creationId xmlns:p14="http://schemas.microsoft.com/office/powerpoint/2010/main" val="5997703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5" name="矩形 14"/>
          <p:cNvSpPr/>
          <p:nvPr/>
        </p:nvSpPr>
        <p:spPr>
          <a:xfrm>
            <a:off x="748982" y="1100088"/>
            <a:ext cx="7706022" cy="1760803"/>
          </a:xfrm>
          <a:prstGeom prst="rect">
            <a:avLst/>
          </a:prstGeom>
        </p:spPr>
        <p:txBody>
          <a:bodyPr wrap="square">
            <a:spAutoFit/>
          </a:bodyPr>
          <a:lstStyle/>
          <a:p>
            <a:pPr>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某企业自行研究开发一项新产品专利技术</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在研究开发过程中发生材料</a:t>
            </a:r>
            <a:r>
              <a:rPr lang="zh-CN" altLang="en-US" sz="1800" dirty="0" smtClean="0">
                <a:latin typeface="微软雅黑" pitchFamily="34" charset="-122"/>
                <a:ea typeface="微软雅黑" pitchFamily="34" charset="-122"/>
                <a:cs typeface="+mn-ea"/>
              </a:rPr>
              <a:t>费    </a:t>
            </a:r>
            <a:r>
              <a:rPr lang="en-US" altLang="zh-CN" sz="1800" dirty="0" smtClean="0">
                <a:latin typeface="微软雅黑" pitchFamily="34" charset="-122"/>
                <a:ea typeface="微软雅黑" pitchFamily="34" charset="-122"/>
                <a:cs typeface="+mn-ea"/>
              </a:rPr>
              <a:t>4 </a:t>
            </a:r>
            <a:r>
              <a:rPr lang="en-US" altLang="zh-CN" sz="1800" dirty="0">
                <a:latin typeface="微软雅黑" pitchFamily="34" charset="-122"/>
                <a:ea typeface="微软雅黑" pitchFamily="34" charset="-122"/>
                <a:cs typeface="+mn-ea"/>
              </a:rPr>
              <a:t>000</a:t>
            </a:r>
            <a:r>
              <a:rPr lang="zh-CN" altLang="en-US" sz="1800" dirty="0">
                <a:latin typeface="微软雅黑" pitchFamily="34" charset="-122"/>
                <a:ea typeface="微软雅黑" pitchFamily="34" charset="-122"/>
                <a:cs typeface="+mn-ea"/>
              </a:rPr>
              <a:t>万元、人工费</a:t>
            </a:r>
            <a:r>
              <a:rPr lang="en-US" altLang="zh-CN" sz="1800" dirty="0">
                <a:latin typeface="微软雅黑" pitchFamily="34" charset="-122"/>
                <a:ea typeface="微软雅黑" pitchFamily="34" charset="-122"/>
                <a:cs typeface="+mn-ea"/>
              </a:rPr>
              <a:t>1 000</a:t>
            </a:r>
            <a:r>
              <a:rPr lang="zh-CN" altLang="en-US" sz="1800" dirty="0">
                <a:latin typeface="微软雅黑" pitchFamily="34" charset="-122"/>
                <a:ea typeface="微软雅黑" pitchFamily="34" charset="-122"/>
                <a:cs typeface="+mn-ea"/>
              </a:rPr>
              <a:t>万元</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以及用银行存款支付其他费用</a:t>
            </a:r>
            <a:r>
              <a:rPr lang="en-US" altLang="zh-CN" sz="1800" dirty="0">
                <a:latin typeface="微软雅黑" pitchFamily="34" charset="-122"/>
                <a:ea typeface="微软雅黑" pitchFamily="34" charset="-122"/>
                <a:cs typeface="+mn-ea"/>
              </a:rPr>
              <a:t>3 000</a:t>
            </a:r>
            <a:r>
              <a:rPr lang="zh-CN" altLang="en-US" sz="1800" dirty="0">
                <a:latin typeface="微软雅黑" pitchFamily="34" charset="-122"/>
                <a:ea typeface="微软雅黑" pitchFamily="34" charset="-122"/>
                <a:cs typeface="+mn-ea"/>
              </a:rPr>
              <a:t>万元</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总计</a:t>
            </a:r>
            <a:r>
              <a:rPr lang="en-US" altLang="zh-CN" sz="1800" dirty="0">
                <a:latin typeface="微软雅黑" pitchFamily="34" charset="-122"/>
                <a:ea typeface="微软雅黑" pitchFamily="34" charset="-122"/>
                <a:cs typeface="+mn-ea"/>
              </a:rPr>
              <a:t>8 000</a:t>
            </a:r>
            <a:r>
              <a:rPr lang="zh-CN" altLang="en-US" sz="1800" dirty="0">
                <a:latin typeface="微软雅黑" pitchFamily="34" charset="-122"/>
                <a:ea typeface="微软雅黑" pitchFamily="34" charset="-122"/>
                <a:cs typeface="+mn-ea"/>
              </a:rPr>
              <a:t>万元</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其中</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符合资本化条件的支出为</a:t>
            </a:r>
            <a:r>
              <a:rPr lang="en-US" altLang="zh-CN" sz="1800" dirty="0">
                <a:latin typeface="微软雅黑" pitchFamily="34" charset="-122"/>
                <a:ea typeface="微软雅黑" pitchFamily="34" charset="-122"/>
                <a:cs typeface="+mn-ea"/>
              </a:rPr>
              <a:t>5 000</a:t>
            </a:r>
            <a:r>
              <a:rPr lang="zh-CN" altLang="en-US" sz="1800" dirty="0">
                <a:latin typeface="微软雅黑" pitchFamily="34" charset="-122"/>
                <a:ea typeface="微软雅黑" pitchFamily="34" charset="-122"/>
                <a:cs typeface="+mn-ea"/>
              </a:rPr>
              <a:t>万元</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期末该专利技术已经达到预定用途。假定不考虑相关税费。</a:t>
            </a:r>
          </a:p>
        </p:txBody>
      </p:sp>
      <p:sp>
        <p:nvSpPr>
          <p:cNvPr id="16" name="矩形 15"/>
          <p:cNvSpPr/>
          <p:nvPr>
            <p:custDataLst>
              <p:tags r:id="rId7"/>
            </p:custDataLst>
          </p:nvPr>
        </p:nvSpPr>
        <p:spPr>
          <a:xfrm>
            <a:off x="687055"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 name="矩形 16"/>
          <p:cNvSpPr/>
          <p:nvPr>
            <p:custDataLst>
              <p:tags r:id="rId8"/>
            </p:custDataLst>
          </p:nvPr>
        </p:nvSpPr>
        <p:spPr>
          <a:xfrm>
            <a:off x="687055" y="2741196"/>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 name="矩形 17"/>
          <p:cNvSpPr/>
          <p:nvPr/>
        </p:nvSpPr>
        <p:spPr>
          <a:xfrm>
            <a:off x="764402" y="2691871"/>
            <a:ext cx="7767044" cy="2114425"/>
          </a:xfrm>
          <a:prstGeom prst="rect">
            <a:avLst/>
          </a:prstGeom>
        </p:spPr>
        <p:txBody>
          <a:bodyPr wrap="square">
            <a:spAutoFit/>
          </a:bodyPr>
          <a:lstStyle/>
          <a:p>
            <a:pPr marL="257168" indent="-257168">
              <a:lnSpc>
                <a:spcPct val="150000"/>
              </a:lnSpc>
              <a:spcBef>
                <a:spcPct val="20000"/>
              </a:spcBef>
              <a:buClr>
                <a:schemeClr val="folHlink"/>
              </a:buClr>
              <a:buSzPct val="60000"/>
            </a:pPr>
            <a:r>
              <a:rPr lang="zh-CN" altLang="en-US" sz="1800" dirty="0" smtClean="0">
                <a:latin typeface="微软雅黑" pitchFamily="34" charset="-122"/>
                <a:ea typeface="微软雅黑" pitchFamily="34" charset="-122"/>
                <a:cs typeface="+mn-ea"/>
              </a:rPr>
              <a:t>（</a:t>
            </a:r>
            <a:r>
              <a:rPr lang="en-US" altLang="zh-CN" sz="1800" dirty="0">
                <a:latin typeface="微软雅黑" pitchFamily="34" charset="-122"/>
                <a:ea typeface="微软雅黑" pitchFamily="34" charset="-122"/>
                <a:cs typeface="+mn-ea"/>
              </a:rPr>
              <a:t>2</a:t>
            </a:r>
            <a:r>
              <a:rPr lang="zh-CN" altLang="en-US" sz="1800" dirty="0" smtClean="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rPr>
              <a:t>期末</a:t>
            </a:r>
            <a:r>
              <a:rPr lang="zh-CN" altLang="en-US" sz="1800" dirty="0" smtClean="0">
                <a:latin typeface="微软雅黑" pitchFamily="34" charset="-122"/>
                <a:ea typeface="微软雅黑" pitchFamily="34" charset="-122"/>
              </a:rPr>
              <a:t>时</a:t>
            </a:r>
            <a:endParaRPr lang="en-US" altLang="zh-CN" sz="1800" dirty="0" smtClean="0">
              <a:latin typeface="微软雅黑" pitchFamily="34" charset="-122"/>
              <a:ea typeface="微软雅黑" pitchFamily="34" charset="-122"/>
              <a:cs typeface="+mn-ea"/>
            </a:endParaRPr>
          </a:p>
          <a:p>
            <a:pPr marL="257168" indent="-257168">
              <a:lnSpc>
                <a:spcPct val="125000"/>
              </a:lnSpc>
              <a:spcBef>
                <a:spcPct val="20000"/>
              </a:spcBef>
              <a:buClr>
                <a:schemeClr val="folHlink"/>
              </a:buClr>
              <a:buSzPct val="60000"/>
            </a:pPr>
            <a:r>
              <a:rPr lang="zh-CN" altLang="en-US" sz="1800" dirty="0">
                <a:latin typeface="微软雅黑" pitchFamily="34" charset="-122"/>
                <a:ea typeface="微软雅黑" pitchFamily="34" charset="-122"/>
                <a:cs typeface="+mn-ea"/>
              </a:rPr>
              <a:t>借：管理费用                              </a:t>
            </a:r>
            <a:r>
              <a:rPr lang="en-US" altLang="zh-CN" sz="1800" dirty="0">
                <a:latin typeface="微软雅黑" pitchFamily="34" charset="-122"/>
                <a:ea typeface="微软雅黑" pitchFamily="34" charset="-122"/>
                <a:cs typeface="+mn-ea"/>
              </a:rPr>
              <a:t>30 000 000</a:t>
            </a:r>
          </a:p>
          <a:p>
            <a:pPr marL="257168" indent="-257168">
              <a:lnSpc>
                <a:spcPct val="125000"/>
              </a:lnSpc>
              <a:spcBef>
                <a:spcPct val="20000"/>
              </a:spcBef>
              <a:buClr>
                <a:schemeClr val="folHlink"/>
              </a:buClr>
              <a:buSzPct val="60000"/>
            </a:pPr>
            <a:r>
              <a:rPr lang="zh-CN" altLang="en-US" sz="1800" dirty="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无形</a:t>
            </a:r>
            <a:r>
              <a:rPr lang="zh-CN" altLang="en-US" sz="1800" dirty="0">
                <a:latin typeface="微软雅黑" pitchFamily="34" charset="-122"/>
                <a:ea typeface="微软雅黑" pitchFamily="34" charset="-122"/>
                <a:cs typeface="+mn-ea"/>
              </a:rPr>
              <a:t>资产                              </a:t>
            </a:r>
            <a:r>
              <a:rPr lang="en-US" altLang="zh-CN" sz="1800" dirty="0">
                <a:latin typeface="微软雅黑" pitchFamily="34" charset="-122"/>
                <a:ea typeface="微软雅黑" pitchFamily="34" charset="-122"/>
                <a:cs typeface="+mn-ea"/>
              </a:rPr>
              <a:t>50 000 000</a:t>
            </a:r>
          </a:p>
          <a:p>
            <a:pPr marL="257168" indent="-257168">
              <a:lnSpc>
                <a:spcPct val="125000"/>
              </a:lnSpc>
              <a:spcBef>
                <a:spcPct val="20000"/>
              </a:spcBef>
              <a:buClr>
                <a:schemeClr val="folHlink"/>
              </a:buClr>
              <a:buSzPct val="60000"/>
            </a:pPr>
            <a:r>
              <a:rPr lang="zh-CN" altLang="en-US" sz="1800" dirty="0" smtClean="0">
                <a:latin typeface="微软雅黑" pitchFamily="34" charset="-122"/>
                <a:ea typeface="微软雅黑" pitchFamily="34" charset="-122"/>
                <a:cs typeface="+mn-ea"/>
              </a:rPr>
              <a:t>       贷</a:t>
            </a:r>
            <a:r>
              <a:rPr lang="zh-CN" altLang="en-US" sz="1800" dirty="0">
                <a:latin typeface="微软雅黑" pitchFamily="34" charset="-122"/>
                <a:ea typeface="微软雅黑" pitchFamily="34" charset="-122"/>
                <a:cs typeface="+mn-ea"/>
              </a:rPr>
              <a:t>：研发支出</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费用化支出	</a:t>
            </a:r>
            <a:r>
              <a:rPr lang="en-US" altLang="zh-CN" sz="1800" dirty="0">
                <a:latin typeface="微软雅黑" pitchFamily="34" charset="-122"/>
                <a:ea typeface="微软雅黑" pitchFamily="34" charset="-122"/>
                <a:cs typeface="+mn-ea"/>
              </a:rPr>
              <a:t>30 000 000</a:t>
            </a:r>
          </a:p>
          <a:p>
            <a:pPr marL="257168" indent="-257168">
              <a:lnSpc>
                <a:spcPct val="125000"/>
              </a:lnSpc>
              <a:spcBef>
                <a:spcPct val="20000"/>
              </a:spcBef>
              <a:buClr>
                <a:schemeClr val="folHlink"/>
              </a:buClr>
              <a:buSzPct val="60000"/>
            </a:pPr>
            <a:r>
              <a:rPr lang="en-US" altLang="zh-CN" sz="1800" dirty="0">
                <a:latin typeface="微软雅黑" pitchFamily="34" charset="-122"/>
                <a:ea typeface="微软雅黑" pitchFamily="34" charset="-122"/>
                <a:cs typeface="+mn-ea"/>
              </a:rPr>
              <a:t>                          </a:t>
            </a:r>
            <a:r>
              <a:rPr lang="en-US" altLang="zh-CN" sz="1800" dirty="0" smtClean="0">
                <a:latin typeface="微软雅黑" pitchFamily="34" charset="-122"/>
                <a:ea typeface="微软雅黑" pitchFamily="34" charset="-122"/>
                <a:cs typeface="+mn-ea"/>
              </a:rPr>
              <a:t> </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资本化支出	</a:t>
            </a:r>
            <a:r>
              <a:rPr lang="en-US" altLang="zh-CN" sz="1800" dirty="0">
                <a:latin typeface="微软雅黑" pitchFamily="34" charset="-122"/>
                <a:ea typeface="微软雅黑" pitchFamily="34" charset="-122"/>
                <a:cs typeface="+mn-ea"/>
              </a:rPr>
              <a:t>50 000 000</a:t>
            </a:r>
          </a:p>
        </p:txBody>
      </p:sp>
    </p:spTree>
    <p:custDataLst>
      <p:tags r:id="rId1"/>
    </p:custDataLst>
    <p:extLst>
      <p:ext uri="{BB962C8B-B14F-4D97-AF65-F5344CB8AC3E}">
        <p14:creationId xmlns:p14="http://schemas.microsoft.com/office/powerpoint/2010/main" val="120419155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4030302"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）无形资产账务处理</a:t>
            </a:r>
            <a:r>
              <a:rPr lang="en-US" altLang="zh-CN" sz="1800" b="1" dirty="0" smtClean="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账务处理</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82" name="组合 81"/>
          <p:cNvGrpSpPr/>
          <p:nvPr/>
        </p:nvGrpSpPr>
        <p:grpSpPr>
          <a:xfrm>
            <a:off x="349000" y="1193770"/>
            <a:ext cx="1760598" cy="1690207"/>
            <a:chOff x="1715" y="4363"/>
            <a:chExt cx="3628" cy="3490"/>
          </a:xfrm>
        </p:grpSpPr>
        <p:sp>
          <p:nvSpPr>
            <p:cNvPr id="83" name="椭圆 82"/>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84"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85" name="椭圆 84"/>
          <p:cNvSpPr/>
          <p:nvPr/>
        </p:nvSpPr>
        <p:spPr>
          <a:xfrm>
            <a:off x="2538101" y="1104427"/>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4</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86" name="文本框 18"/>
          <p:cNvSpPr txBox="1"/>
          <p:nvPr/>
        </p:nvSpPr>
        <p:spPr>
          <a:xfrm>
            <a:off x="3030660" y="1425638"/>
            <a:ext cx="5867277" cy="1241878"/>
          </a:xfrm>
          <a:prstGeom prst="rect">
            <a:avLst/>
          </a:prstGeom>
          <a:noFill/>
        </p:spPr>
        <p:txBody>
          <a:bodyPr wrap="square" rtlCol="0">
            <a:spAutoFit/>
          </a:bodyPr>
          <a:lstStyle/>
          <a:p>
            <a:pPr marL="257168" indent="-257168">
              <a:lnSpc>
                <a:spcPct val="125000"/>
              </a:lnSpc>
              <a:spcBef>
                <a:spcPct val="20000"/>
              </a:spcBef>
              <a:buClr>
                <a:schemeClr val="folHlink"/>
              </a:buClr>
              <a:buSzPct val="60000"/>
            </a:pPr>
            <a:r>
              <a:rPr lang="zh-CN" altLang="en-US" sz="1800" b="1" dirty="0" smtClean="0">
                <a:latin typeface="微软雅黑" pitchFamily="34" charset="-122"/>
                <a:ea typeface="微软雅黑" pitchFamily="34" charset="-122"/>
                <a:cs typeface="+mn-ea"/>
              </a:rPr>
              <a:t>（</a:t>
            </a:r>
            <a:r>
              <a:rPr lang="en-US" altLang="zh-CN" sz="1800" b="1" dirty="0" smtClean="0">
                <a:latin typeface="微软雅黑" pitchFamily="34" charset="-122"/>
                <a:ea typeface="微软雅黑" pitchFamily="34" charset="-122"/>
                <a:cs typeface="+mn-ea"/>
              </a:rPr>
              <a:t>1</a:t>
            </a:r>
            <a:r>
              <a:rPr lang="zh-CN" altLang="en-US" sz="1800" b="1" dirty="0" smtClean="0">
                <a:latin typeface="微软雅黑" pitchFamily="34" charset="-122"/>
                <a:ea typeface="微软雅黑" pitchFamily="34" charset="-122"/>
                <a:cs typeface="+mn-ea"/>
              </a:rPr>
              <a:t>）</a:t>
            </a:r>
            <a:r>
              <a:rPr lang="zh-CN" altLang="en-US" sz="1800" b="1" dirty="0">
                <a:latin typeface="微软雅黑" pitchFamily="34" charset="-122"/>
                <a:ea typeface="微软雅黑" pitchFamily="34" charset="-122"/>
              </a:rPr>
              <a:t>相关费用产生</a:t>
            </a:r>
            <a:r>
              <a:rPr lang="zh-CN" altLang="en-US" sz="1800" b="1" dirty="0" smtClean="0">
                <a:latin typeface="微软雅黑" pitchFamily="34" charset="-122"/>
                <a:ea typeface="微软雅黑" pitchFamily="34" charset="-122"/>
              </a:rPr>
              <a:t>时</a:t>
            </a:r>
            <a:endParaRPr lang="en-US" altLang="zh-CN" sz="1800" b="1" dirty="0" smtClean="0">
              <a:latin typeface="微软雅黑" pitchFamily="34" charset="-122"/>
              <a:ea typeface="微软雅黑" pitchFamily="34" charset="-122"/>
              <a:cs typeface="+mn-ea"/>
            </a:endParaRPr>
          </a:p>
          <a:p>
            <a:pPr marL="257168" indent="-257168">
              <a:lnSpc>
                <a:spcPct val="125000"/>
              </a:lnSpc>
              <a:spcBef>
                <a:spcPct val="20000"/>
              </a:spcBef>
              <a:buClr>
                <a:schemeClr val="folHlink"/>
              </a:buClr>
              <a:buSzPct val="60000"/>
            </a:pPr>
            <a:r>
              <a:rPr lang="zh-CN" altLang="en-US" sz="1800" dirty="0" smtClean="0">
                <a:latin typeface="微软雅黑" pitchFamily="34" charset="-122"/>
                <a:ea typeface="微软雅黑" pitchFamily="34" charset="-122"/>
                <a:cs typeface="+mn-ea"/>
              </a:rPr>
              <a:t>借：无形资产</a:t>
            </a:r>
            <a:endParaRPr lang="en-US" altLang="zh-CN" sz="1800" dirty="0" smtClean="0">
              <a:latin typeface="微软雅黑" pitchFamily="34" charset="-122"/>
              <a:ea typeface="微软雅黑" pitchFamily="34" charset="-122"/>
              <a:cs typeface="+mn-ea"/>
            </a:endParaRPr>
          </a:p>
          <a:p>
            <a:pPr marL="257168" indent="-257168">
              <a:lnSpc>
                <a:spcPct val="125000"/>
              </a:lnSpc>
              <a:spcBef>
                <a:spcPct val="20000"/>
              </a:spcBef>
              <a:buClr>
                <a:schemeClr val="folHlink"/>
              </a:buClr>
              <a:buSzPct val="60000"/>
            </a:pPr>
            <a:r>
              <a:rPr lang="zh-CN" altLang="en-US" sz="1800" dirty="0" smtClean="0">
                <a:latin typeface="微软雅黑" pitchFamily="34" charset="-122"/>
                <a:ea typeface="微软雅黑" pitchFamily="34" charset="-122"/>
                <a:cs typeface="+mn-ea"/>
              </a:rPr>
              <a:t>       贷：营业外收入</a:t>
            </a:r>
            <a:endParaRPr lang="en-US" altLang="zh-CN" sz="1800" b="1" dirty="0">
              <a:solidFill>
                <a:srgbClr val="C00000"/>
              </a:solidFill>
              <a:latin typeface="微软雅黑" pitchFamily="34" charset="-122"/>
              <a:ea typeface="微软雅黑" pitchFamily="34" charset="-122"/>
              <a:cs typeface="+mn-ea"/>
            </a:endParaRPr>
          </a:p>
        </p:txBody>
      </p:sp>
      <p:sp>
        <p:nvSpPr>
          <p:cNvPr id="87" name="文本框 19"/>
          <p:cNvSpPr txBox="1"/>
          <p:nvPr/>
        </p:nvSpPr>
        <p:spPr>
          <a:xfrm>
            <a:off x="3031146" y="992069"/>
            <a:ext cx="6035736" cy="499624"/>
          </a:xfrm>
          <a:prstGeom prst="rect">
            <a:avLst/>
          </a:prstGeom>
          <a:noFill/>
        </p:spPr>
        <p:txBody>
          <a:bodyPr wrap="square" rtlCol="0">
            <a:spAutoFit/>
          </a:bodyPr>
          <a:lstStyle/>
          <a:p>
            <a:pPr lvl="0" defTabSz="914400">
              <a:lnSpc>
                <a:spcPct val="150000"/>
              </a:lnSpc>
              <a:defRPr/>
            </a:pPr>
            <a:r>
              <a:rPr lang="zh-CN" altLang="en-US" sz="2000" b="1" kern="0" dirty="0" smtClean="0">
                <a:solidFill>
                  <a:srgbClr val="084CA1"/>
                </a:solidFill>
                <a:latin typeface="微软雅黑" pitchFamily="34" charset="-122"/>
                <a:ea typeface="微软雅黑" pitchFamily="34" charset="-122"/>
              </a:rPr>
              <a:t>企业接受捐赠</a:t>
            </a:r>
            <a:r>
              <a:rPr lang="zh-CN" altLang="zh-CN" sz="2000" b="1" kern="0" dirty="0" smtClean="0">
                <a:solidFill>
                  <a:srgbClr val="084CA1"/>
                </a:solidFill>
                <a:latin typeface="微软雅黑" pitchFamily="34" charset="-122"/>
                <a:ea typeface="微软雅黑" pitchFamily="34" charset="-122"/>
              </a:rPr>
              <a:t>的</a:t>
            </a:r>
            <a:r>
              <a:rPr lang="zh-CN" altLang="zh-CN" sz="2000" b="1" kern="0" dirty="0">
                <a:solidFill>
                  <a:srgbClr val="084CA1"/>
                </a:solidFill>
                <a:latin typeface="微软雅黑" pitchFamily="34" charset="-122"/>
                <a:ea typeface="微软雅黑" pitchFamily="34" charset="-122"/>
              </a:rPr>
              <a:t>无形资产</a:t>
            </a:r>
            <a:endParaRPr lang="zh-CN" altLang="en-US" sz="2000" b="1" kern="0" dirty="0">
              <a:solidFill>
                <a:srgbClr val="084CA1"/>
              </a:solidFill>
              <a:latin typeface="微软雅黑" pitchFamily="34" charset="-122"/>
              <a:ea typeface="微软雅黑" pitchFamily="34" charset="-122"/>
            </a:endParaRPr>
          </a:p>
        </p:txBody>
      </p:sp>
      <p:sp>
        <p:nvSpPr>
          <p:cNvPr id="14" name="Rectangle 7"/>
          <p:cNvSpPr/>
          <p:nvPr/>
        </p:nvSpPr>
        <p:spPr>
          <a:xfrm>
            <a:off x="2224570" y="2577385"/>
            <a:ext cx="6377627" cy="504056"/>
          </a:xfrm>
          <a:prstGeom prst="rect">
            <a:avLst/>
          </a:prstGeom>
          <a:noFill/>
          <a:ln w="9525">
            <a:noFill/>
          </a:ln>
        </p:spPr>
        <p:txBody>
          <a:bodyPr lIns="68579" tIns="34289" rIns="68579" bIns="34289"/>
          <a:lstStyle/>
          <a:p>
            <a:pPr>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提供了有关凭据，</a:t>
            </a:r>
            <a:r>
              <a:rPr lang="zh-CN" altLang="en-US" sz="1800" dirty="0" smtClean="0">
                <a:latin typeface="微软雅黑" pitchFamily="34" charset="-122"/>
                <a:ea typeface="微软雅黑" pitchFamily="34" charset="-122"/>
                <a:cs typeface="+mn-ea"/>
              </a:rPr>
              <a:t>按 凭据</a:t>
            </a:r>
            <a:r>
              <a:rPr lang="zh-CN" altLang="en-US" sz="1800" dirty="0">
                <a:latin typeface="微软雅黑" pitchFamily="34" charset="-122"/>
                <a:ea typeface="微软雅黑" pitchFamily="34" charset="-122"/>
                <a:cs typeface="+mn-ea"/>
              </a:rPr>
              <a:t>中的</a:t>
            </a:r>
            <a:r>
              <a:rPr lang="zh-CN" altLang="en-US" sz="1800" dirty="0" smtClean="0">
                <a:latin typeface="微软雅黑" pitchFamily="34" charset="-122"/>
                <a:ea typeface="微软雅黑" pitchFamily="34" charset="-122"/>
                <a:cs typeface="+mn-ea"/>
              </a:rPr>
              <a:t>金额</a:t>
            </a:r>
            <a:r>
              <a:rPr lang="en-US" altLang="zh-CN" sz="1800" dirty="0" smtClean="0">
                <a:latin typeface="微软雅黑" pitchFamily="34" charset="-122"/>
                <a:ea typeface="微软雅黑" pitchFamily="34" charset="-122"/>
                <a:cs typeface="+mn-ea"/>
              </a:rPr>
              <a:t>+</a:t>
            </a:r>
            <a:r>
              <a:rPr lang="zh-CN" altLang="en-US" sz="1800" dirty="0" smtClean="0">
                <a:latin typeface="微软雅黑" pitchFamily="34" charset="-122"/>
                <a:ea typeface="微软雅黑" pitchFamily="34" charset="-122"/>
                <a:cs typeface="+mn-ea"/>
              </a:rPr>
              <a:t>应</a:t>
            </a:r>
            <a:r>
              <a:rPr lang="zh-CN" altLang="en-US" sz="1800" dirty="0">
                <a:latin typeface="微软雅黑" pitchFamily="34" charset="-122"/>
                <a:ea typeface="微软雅黑" pitchFamily="34" charset="-122"/>
                <a:cs typeface="+mn-ea"/>
              </a:rPr>
              <a:t>支付的相关税</a:t>
            </a:r>
            <a:r>
              <a:rPr lang="zh-CN" altLang="en-US" sz="1800" dirty="0" smtClean="0">
                <a:latin typeface="微软雅黑" pitchFamily="34" charset="-122"/>
                <a:ea typeface="微软雅黑" pitchFamily="34" charset="-122"/>
                <a:cs typeface="+mn-ea"/>
              </a:rPr>
              <a:t>费 计价</a:t>
            </a:r>
            <a:endParaRPr lang="zh-CN" altLang="en-US" sz="1800" dirty="0">
              <a:latin typeface="微软雅黑" pitchFamily="34" charset="-122"/>
              <a:ea typeface="微软雅黑" pitchFamily="34" charset="-122"/>
              <a:cs typeface="+mn-ea"/>
            </a:endParaRPr>
          </a:p>
        </p:txBody>
      </p:sp>
      <p:grpSp>
        <p:nvGrpSpPr>
          <p:cNvPr id="15" name="Group 44"/>
          <p:cNvGrpSpPr/>
          <p:nvPr/>
        </p:nvGrpSpPr>
        <p:grpSpPr>
          <a:xfrm>
            <a:off x="1729622" y="2636204"/>
            <a:ext cx="396411" cy="445236"/>
            <a:chOff x="0" y="0"/>
            <a:chExt cx="807366" cy="906807"/>
          </a:xfrm>
        </p:grpSpPr>
        <p:sp>
          <p:nvSpPr>
            <p:cNvPr id="16"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17"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grpSp>
      <p:sp>
        <p:nvSpPr>
          <p:cNvPr id="18" name="Rectangle 7"/>
          <p:cNvSpPr/>
          <p:nvPr/>
        </p:nvSpPr>
        <p:spPr>
          <a:xfrm>
            <a:off x="2224570" y="3369473"/>
            <a:ext cx="2129155" cy="504056"/>
          </a:xfrm>
          <a:prstGeom prst="rect">
            <a:avLst/>
          </a:prstGeom>
          <a:noFill/>
          <a:ln w="9525">
            <a:noFill/>
          </a:ln>
        </p:spPr>
        <p:txBody>
          <a:bodyPr lIns="68579" tIns="34289" rIns="68579" bIns="34289"/>
          <a:lstStyle/>
          <a:p>
            <a:pPr>
              <a:lnSpc>
                <a:spcPct val="150000"/>
              </a:lnSpc>
              <a:spcBef>
                <a:spcPct val="20000"/>
              </a:spcBef>
              <a:buClr>
                <a:schemeClr val="folHlink"/>
              </a:buClr>
              <a:buSzPct val="60000"/>
            </a:pPr>
            <a:r>
              <a:rPr lang="zh-CN" altLang="en-US" sz="1800" dirty="0" smtClean="0">
                <a:latin typeface="微软雅黑" pitchFamily="34" charset="-122"/>
                <a:ea typeface="微软雅黑" pitchFamily="34" charset="-122"/>
                <a:cs typeface="+mn-ea"/>
              </a:rPr>
              <a:t>没有提供有关凭证</a:t>
            </a:r>
            <a:endParaRPr lang="zh-CN" altLang="en-US" sz="1800" dirty="0">
              <a:latin typeface="微软雅黑" pitchFamily="34" charset="-122"/>
              <a:ea typeface="微软雅黑" pitchFamily="34" charset="-122"/>
              <a:cs typeface="+mn-ea"/>
            </a:endParaRPr>
          </a:p>
        </p:txBody>
      </p:sp>
      <p:grpSp>
        <p:nvGrpSpPr>
          <p:cNvPr id="19" name="Group 44"/>
          <p:cNvGrpSpPr/>
          <p:nvPr/>
        </p:nvGrpSpPr>
        <p:grpSpPr>
          <a:xfrm>
            <a:off x="1729622" y="3428292"/>
            <a:ext cx="396411" cy="445236"/>
            <a:chOff x="0" y="0"/>
            <a:chExt cx="807366" cy="906807"/>
          </a:xfrm>
        </p:grpSpPr>
        <p:sp>
          <p:nvSpPr>
            <p:cNvPr id="20"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21"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grpSp>
      <p:sp>
        <p:nvSpPr>
          <p:cNvPr id="22" name="矩形 21"/>
          <p:cNvSpPr/>
          <p:nvPr/>
        </p:nvSpPr>
        <p:spPr>
          <a:xfrm>
            <a:off x="4467831" y="3166223"/>
            <a:ext cx="2262158" cy="923330"/>
          </a:xfrm>
          <a:prstGeom prst="rect">
            <a:avLst/>
          </a:prstGeom>
        </p:spPr>
        <p:txBody>
          <a:bodyPr wrap="none">
            <a:spAutoFit/>
          </a:bodyPr>
          <a:lstStyle/>
          <a:p>
            <a:pPr>
              <a:lnSpc>
                <a:spcPct val="150000"/>
              </a:lnSpc>
            </a:pPr>
            <a:r>
              <a:rPr lang="zh-CN" altLang="zh-CN" sz="1800" dirty="0" smtClean="0">
                <a:latin typeface="微软雅黑" pitchFamily="34" charset="-122"/>
                <a:ea typeface="微软雅黑" pitchFamily="34" charset="-122"/>
              </a:rPr>
              <a:t>同类</a:t>
            </a:r>
            <a:r>
              <a:rPr lang="zh-CN" altLang="zh-CN" sz="1800" dirty="0">
                <a:latin typeface="微软雅黑" pitchFamily="34" charset="-122"/>
                <a:ea typeface="微软雅黑" pitchFamily="34" charset="-122"/>
              </a:rPr>
              <a:t>或类似</a:t>
            </a:r>
            <a:r>
              <a:rPr lang="zh-CN" altLang="zh-CN" sz="1800" dirty="0" smtClean="0">
                <a:latin typeface="微软雅黑" pitchFamily="34" charset="-122"/>
                <a:ea typeface="微软雅黑" pitchFamily="34" charset="-122"/>
              </a:rPr>
              <a:t>无形资产</a:t>
            </a:r>
            <a:endParaRPr lang="en-US" altLang="zh-CN" sz="1800" dirty="0" smtClean="0">
              <a:latin typeface="微软雅黑" pitchFamily="34" charset="-122"/>
              <a:ea typeface="微软雅黑" pitchFamily="34" charset="-122"/>
            </a:endParaRPr>
          </a:p>
          <a:p>
            <a:pPr>
              <a:lnSpc>
                <a:spcPct val="150000"/>
              </a:lnSpc>
            </a:pPr>
            <a:r>
              <a:rPr lang="zh-CN" altLang="en-US" sz="1800" dirty="0" smtClean="0">
                <a:latin typeface="微软雅黑" pitchFamily="34" charset="-122"/>
                <a:ea typeface="微软雅黑" pitchFamily="34" charset="-122"/>
              </a:rPr>
              <a:t>是否</a:t>
            </a:r>
            <a:r>
              <a:rPr lang="zh-CN" altLang="zh-CN" sz="1800" dirty="0" smtClean="0">
                <a:latin typeface="微软雅黑" pitchFamily="34" charset="-122"/>
                <a:ea typeface="微软雅黑" pitchFamily="34" charset="-122"/>
              </a:rPr>
              <a:t>存在</a:t>
            </a:r>
            <a:r>
              <a:rPr lang="zh-CN" altLang="zh-CN" sz="1800" dirty="0">
                <a:latin typeface="微软雅黑" pitchFamily="34" charset="-122"/>
                <a:ea typeface="微软雅黑" pitchFamily="34" charset="-122"/>
              </a:rPr>
              <a:t>活跃的市场</a:t>
            </a:r>
            <a:endParaRPr lang="zh-CN" altLang="en-US" sz="1800" dirty="0">
              <a:latin typeface="微软雅黑" pitchFamily="34" charset="-122"/>
              <a:ea typeface="微软雅黑" pitchFamily="34" charset="-122"/>
            </a:endParaRPr>
          </a:p>
        </p:txBody>
      </p:sp>
      <p:sp>
        <p:nvSpPr>
          <p:cNvPr id="23" name="下箭头 22"/>
          <p:cNvSpPr/>
          <p:nvPr/>
        </p:nvSpPr>
        <p:spPr>
          <a:xfrm rot="16200000">
            <a:off x="4209709" y="3483872"/>
            <a:ext cx="216024" cy="288032"/>
          </a:xfrm>
          <a:prstGeom prst="downArrow">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24" name="下箭头 23"/>
          <p:cNvSpPr/>
          <p:nvPr/>
        </p:nvSpPr>
        <p:spPr>
          <a:xfrm>
            <a:off x="5577861" y="4089553"/>
            <a:ext cx="216024" cy="288032"/>
          </a:xfrm>
          <a:prstGeom prst="downArrow">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25" name="矩形 24"/>
          <p:cNvSpPr/>
          <p:nvPr/>
        </p:nvSpPr>
        <p:spPr>
          <a:xfrm>
            <a:off x="4480530" y="4232765"/>
            <a:ext cx="2999769" cy="923330"/>
          </a:xfrm>
          <a:prstGeom prst="rect">
            <a:avLst/>
          </a:prstGeom>
        </p:spPr>
        <p:txBody>
          <a:bodyPr wrap="square">
            <a:spAutoFit/>
          </a:bodyPr>
          <a:lstStyle/>
          <a:p>
            <a:pPr>
              <a:lnSpc>
                <a:spcPct val="150000"/>
              </a:lnSpc>
            </a:pPr>
            <a:r>
              <a:rPr lang="zh-CN" altLang="zh-CN" sz="1800" dirty="0" smtClean="0">
                <a:latin typeface="微软雅黑" pitchFamily="34" charset="-122"/>
                <a:ea typeface="微软雅黑" pitchFamily="34" charset="-122"/>
              </a:rPr>
              <a:t>同类</a:t>
            </a:r>
            <a:r>
              <a:rPr lang="zh-CN" altLang="zh-CN" sz="1800" dirty="0">
                <a:latin typeface="微软雅黑" pitchFamily="34" charset="-122"/>
                <a:ea typeface="微软雅黑" pitchFamily="34" charset="-122"/>
              </a:rPr>
              <a:t>或类似</a:t>
            </a:r>
            <a:r>
              <a:rPr lang="zh-CN" altLang="zh-CN" sz="1800" dirty="0" smtClean="0">
                <a:latin typeface="微软雅黑" pitchFamily="34" charset="-122"/>
                <a:ea typeface="微软雅黑" pitchFamily="34" charset="-122"/>
              </a:rPr>
              <a:t>无形资产</a:t>
            </a:r>
            <a:endParaRPr lang="en-US" altLang="zh-CN" sz="1800" dirty="0" smtClean="0">
              <a:latin typeface="微软雅黑" pitchFamily="34" charset="-122"/>
              <a:ea typeface="微软雅黑" pitchFamily="34" charset="-122"/>
            </a:endParaRPr>
          </a:p>
          <a:p>
            <a:pPr>
              <a:lnSpc>
                <a:spcPct val="150000"/>
              </a:lnSpc>
            </a:pPr>
            <a:r>
              <a:rPr lang="zh-CN" altLang="en-US" sz="1800" dirty="0" smtClean="0">
                <a:latin typeface="微软雅黑" pitchFamily="34" charset="-122"/>
                <a:ea typeface="微软雅黑" pitchFamily="34" charset="-122"/>
              </a:rPr>
              <a:t>市场价格</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相</a:t>
            </a:r>
            <a:r>
              <a:rPr lang="zh-CN" altLang="en-US" sz="1800" dirty="0">
                <a:latin typeface="微软雅黑" pitchFamily="34" charset="-122"/>
                <a:ea typeface="微软雅黑" pitchFamily="34" charset="-122"/>
              </a:rPr>
              <a:t>关税费</a:t>
            </a:r>
          </a:p>
        </p:txBody>
      </p:sp>
      <p:sp>
        <p:nvSpPr>
          <p:cNvPr id="26" name="矩形 25"/>
          <p:cNvSpPr/>
          <p:nvPr/>
        </p:nvSpPr>
        <p:spPr>
          <a:xfrm>
            <a:off x="5001797" y="4048903"/>
            <a:ext cx="583814" cy="369332"/>
          </a:xfrm>
          <a:prstGeom prst="rect">
            <a:avLst/>
          </a:prstGeom>
        </p:spPr>
        <p:txBody>
          <a:bodyPr wrap="none">
            <a:spAutoFit/>
          </a:bodyPr>
          <a:lstStyle/>
          <a:p>
            <a:r>
              <a:rPr lang="en-US" altLang="zh-CN" sz="1800" dirty="0" smtClean="0">
                <a:solidFill>
                  <a:srgbClr val="C00000"/>
                </a:solidFill>
                <a:latin typeface="微软雅黑" pitchFamily="34" charset="-122"/>
                <a:ea typeface="微软雅黑" pitchFamily="34" charset="-122"/>
              </a:rPr>
              <a:t>YES</a:t>
            </a:r>
            <a:endParaRPr lang="zh-CN" altLang="en-US" sz="1800" dirty="0">
              <a:solidFill>
                <a:srgbClr val="C00000"/>
              </a:solidFill>
              <a:latin typeface="微软雅黑" pitchFamily="34" charset="-122"/>
              <a:ea typeface="微软雅黑" pitchFamily="34" charset="-122"/>
            </a:endParaRPr>
          </a:p>
        </p:txBody>
      </p:sp>
      <p:sp>
        <p:nvSpPr>
          <p:cNvPr id="27" name="下箭头 26"/>
          <p:cNvSpPr/>
          <p:nvPr/>
        </p:nvSpPr>
        <p:spPr>
          <a:xfrm rot="16200000">
            <a:off x="6917602" y="3415937"/>
            <a:ext cx="216024" cy="423900"/>
          </a:xfrm>
          <a:prstGeom prst="downArrow">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28" name="矩形 27"/>
          <p:cNvSpPr/>
          <p:nvPr/>
        </p:nvSpPr>
        <p:spPr>
          <a:xfrm>
            <a:off x="6746284" y="3225457"/>
            <a:ext cx="559769" cy="369332"/>
          </a:xfrm>
          <a:prstGeom prst="rect">
            <a:avLst/>
          </a:prstGeom>
        </p:spPr>
        <p:txBody>
          <a:bodyPr wrap="none">
            <a:spAutoFit/>
          </a:bodyPr>
          <a:lstStyle/>
          <a:p>
            <a:r>
              <a:rPr lang="en-US" altLang="zh-CN" sz="1800" dirty="0" smtClean="0">
                <a:solidFill>
                  <a:srgbClr val="C00000"/>
                </a:solidFill>
                <a:latin typeface="微软雅黑" pitchFamily="34" charset="-122"/>
                <a:ea typeface="微软雅黑" pitchFamily="34" charset="-122"/>
              </a:rPr>
              <a:t>NO</a:t>
            </a:r>
            <a:endParaRPr lang="zh-CN" altLang="en-US" sz="1800" dirty="0">
              <a:solidFill>
                <a:srgbClr val="C00000"/>
              </a:solidFill>
              <a:latin typeface="微软雅黑" pitchFamily="34" charset="-122"/>
              <a:ea typeface="微软雅黑" pitchFamily="34" charset="-122"/>
            </a:endParaRPr>
          </a:p>
        </p:txBody>
      </p:sp>
      <p:sp>
        <p:nvSpPr>
          <p:cNvPr id="29" name="矩形 28"/>
          <p:cNvSpPr/>
          <p:nvPr/>
        </p:nvSpPr>
        <p:spPr>
          <a:xfrm>
            <a:off x="7306053" y="3190682"/>
            <a:ext cx="1569660" cy="923330"/>
          </a:xfrm>
          <a:prstGeom prst="rect">
            <a:avLst/>
          </a:prstGeom>
        </p:spPr>
        <p:txBody>
          <a:bodyPr wrap="none">
            <a:spAutoFit/>
          </a:bodyPr>
          <a:lstStyle/>
          <a:p>
            <a:pPr algn="ctr">
              <a:lnSpc>
                <a:spcPct val="150000"/>
              </a:lnSpc>
            </a:pPr>
            <a:r>
              <a:rPr lang="zh-CN" altLang="en-US" sz="1800" dirty="0">
                <a:latin typeface="微软雅黑" pitchFamily="34" charset="-122"/>
                <a:ea typeface="微软雅黑" pitchFamily="34" charset="-122"/>
              </a:rPr>
              <a:t>预计未来</a:t>
            </a:r>
            <a:r>
              <a:rPr lang="zh-CN" altLang="en-US" sz="1800" dirty="0" smtClean="0">
                <a:latin typeface="微软雅黑" pitchFamily="34" charset="-122"/>
                <a:ea typeface="微软雅黑" pitchFamily="34" charset="-122"/>
              </a:rPr>
              <a:t>现金</a:t>
            </a:r>
            <a:endParaRPr lang="en-US" altLang="zh-CN" sz="1800" dirty="0" smtClean="0">
              <a:latin typeface="微软雅黑" pitchFamily="34" charset="-122"/>
              <a:ea typeface="微软雅黑" pitchFamily="34" charset="-122"/>
            </a:endParaRPr>
          </a:p>
          <a:p>
            <a:pPr algn="ctr">
              <a:lnSpc>
                <a:spcPct val="150000"/>
              </a:lnSpc>
            </a:pPr>
            <a:r>
              <a:rPr lang="zh-CN" altLang="en-US" sz="1800" dirty="0" smtClean="0">
                <a:latin typeface="微软雅黑" pitchFamily="34" charset="-122"/>
                <a:ea typeface="微软雅黑" pitchFamily="34" charset="-122"/>
              </a:rPr>
              <a:t>流量</a:t>
            </a:r>
            <a:r>
              <a:rPr lang="zh-CN" altLang="en-US" sz="1800" dirty="0">
                <a:latin typeface="微软雅黑" pitchFamily="34" charset="-122"/>
                <a:ea typeface="微软雅黑" pitchFamily="34" charset="-122"/>
              </a:rPr>
              <a:t>的</a:t>
            </a:r>
            <a:r>
              <a:rPr lang="zh-CN" altLang="en-US" sz="1800" dirty="0" smtClean="0">
                <a:latin typeface="微软雅黑" pitchFamily="34" charset="-122"/>
                <a:ea typeface="微软雅黑" pitchFamily="34" charset="-122"/>
              </a:rPr>
              <a:t>现值</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665803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379946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（二）无形资产的摊销</a:t>
            </a:r>
            <a:r>
              <a:rPr lang="en-US" altLang="zh-CN" sz="1800" b="1" dirty="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计量原则</a:t>
            </a:r>
            <a:endParaRPr lang="zh-CN" altLang="en-US" sz="1800" b="1" dirty="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0" name="Rectangle 7"/>
          <p:cNvSpPr/>
          <p:nvPr/>
        </p:nvSpPr>
        <p:spPr>
          <a:xfrm>
            <a:off x="232848" y="1159396"/>
            <a:ext cx="4464496" cy="1944216"/>
          </a:xfrm>
          <a:prstGeom prst="rect">
            <a:avLst/>
          </a:prstGeom>
          <a:noFill/>
          <a:ln w="9525">
            <a:noFill/>
          </a:ln>
        </p:spPr>
        <p:txBody>
          <a:bodyPr lIns="68579" tIns="34289" rIns="68579" bIns="34289"/>
          <a:lstStyle/>
          <a:p>
            <a:pPr marL="285750" indent="-285750">
              <a:lnSpc>
                <a:spcPct val="150000"/>
              </a:lnSpc>
              <a:spcBef>
                <a:spcPct val="20000"/>
              </a:spcBef>
              <a:buClr>
                <a:schemeClr val="tx1"/>
              </a:buClr>
              <a:buSzPct val="60000"/>
              <a:buFont typeface="Wingdings" pitchFamily="2" charset="2"/>
              <a:buChar char="Ø"/>
            </a:pPr>
            <a:r>
              <a:rPr lang="zh-CN" altLang="en-US" sz="1800" dirty="0">
                <a:latin typeface="微软雅黑" pitchFamily="34" charset="-122"/>
                <a:ea typeface="微软雅黑" pitchFamily="34" charset="-122"/>
                <a:cs typeface="+mn-ea"/>
              </a:rPr>
              <a:t>使用寿命</a:t>
            </a:r>
            <a:r>
              <a:rPr lang="zh-CN" altLang="en-US" sz="1800" dirty="0">
                <a:solidFill>
                  <a:srgbClr val="C00000"/>
                </a:solidFill>
                <a:latin typeface="微软雅黑" pitchFamily="34" charset="-122"/>
                <a:ea typeface="微软雅黑" pitchFamily="34" charset="-122"/>
                <a:cs typeface="+mn-ea"/>
              </a:rPr>
              <a:t>有限</a:t>
            </a:r>
            <a:r>
              <a:rPr lang="zh-CN" altLang="en-US" sz="1800" dirty="0">
                <a:latin typeface="微软雅黑" pitchFamily="34" charset="-122"/>
                <a:ea typeface="微软雅黑" pitchFamily="34" charset="-122"/>
                <a:cs typeface="+mn-ea"/>
              </a:rPr>
              <a:t>的无形资产应当进行摊销</a:t>
            </a:r>
            <a:r>
              <a:rPr lang="zh-CN" altLang="en-US" sz="1800" dirty="0" smtClean="0">
                <a:latin typeface="微软雅黑" pitchFamily="34" charset="-122"/>
                <a:ea typeface="微软雅黑" pitchFamily="34" charset="-122"/>
                <a:cs typeface="+mn-ea"/>
              </a:rPr>
              <a:t>；</a:t>
            </a:r>
            <a:endParaRPr lang="en-US" altLang="zh-CN" sz="1800" dirty="0" smtClean="0">
              <a:latin typeface="微软雅黑" pitchFamily="34" charset="-122"/>
              <a:ea typeface="微软雅黑" pitchFamily="34" charset="-122"/>
              <a:cs typeface="+mn-ea"/>
            </a:endParaRPr>
          </a:p>
          <a:p>
            <a:pPr marL="285750" indent="-285750">
              <a:lnSpc>
                <a:spcPct val="150000"/>
              </a:lnSpc>
              <a:spcBef>
                <a:spcPct val="20000"/>
              </a:spcBef>
              <a:buClr>
                <a:schemeClr val="tx1"/>
              </a:buClr>
              <a:buSzPct val="60000"/>
              <a:buFont typeface="Wingdings" pitchFamily="2" charset="2"/>
              <a:buChar char="Ø"/>
            </a:pPr>
            <a:r>
              <a:rPr lang="zh-CN" altLang="en-US" sz="1800" dirty="0" smtClean="0">
                <a:latin typeface="微软雅黑" pitchFamily="34" charset="-122"/>
                <a:ea typeface="微软雅黑" pitchFamily="34" charset="-122"/>
                <a:cs typeface="+mn-ea"/>
              </a:rPr>
              <a:t>使用寿命</a:t>
            </a:r>
            <a:r>
              <a:rPr lang="zh-CN" altLang="en-US" sz="1800" dirty="0">
                <a:solidFill>
                  <a:srgbClr val="C00000"/>
                </a:solidFill>
                <a:latin typeface="微软雅黑" pitchFamily="34" charset="-122"/>
                <a:ea typeface="微软雅黑" pitchFamily="34" charset="-122"/>
                <a:cs typeface="+mn-ea"/>
              </a:rPr>
              <a:t>不确定</a:t>
            </a:r>
            <a:r>
              <a:rPr lang="zh-CN" altLang="en-US" sz="1800" dirty="0">
                <a:latin typeface="微软雅黑" pitchFamily="34" charset="-122"/>
                <a:ea typeface="微软雅黑" pitchFamily="34" charset="-122"/>
                <a:cs typeface="+mn-ea"/>
              </a:rPr>
              <a:t>的无形资产不应摊</a:t>
            </a:r>
            <a:r>
              <a:rPr lang="zh-CN" altLang="en-US" sz="1800" dirty="0" smtClean="0">
                <a:latin typeface="微软雅黑" pitchFamily="34" charset="-122"/>
                <a:ea typeface="微软雅黑" pitchFamily="34" charset="-122"/>
                <a:cs typeface="+mn-ea"/>
              </a:rPr>
              <a:t>销。</a:t>
            </a:r>
            <a:endParaRPr lang="en-US" altLang="zh-CN" sz="1800" dirty="0" smtClean="0">
              <a:latin typeface="微软雅黑" pitchFamily="34" charset="-122"/>
              <a:ea typeface="微软雅黑" pitchFamily="34" charset="-122"/>
              <a:cs typeface="+mn-ea"/>
            </a:endParaRPr>
          </a:p>
          <a:p>
            <a:pPr marL="285750" indent="-285750">
              <a:lnSpc>
                <a:spcPct val="150000"/>
              </a:lnSpc>
              <a:spcBef>
                <a:spcPct val="20000"/>
              </a:spcBef>
              <a:buClr>
                <a:schemeClr val="tx1"/>
              </a:buClr>
              <a:buSzPct val="60000"/>
              <a:buFont typeface="Wingdings" pitchFamily="2" charset="2"/>
              <a:buChar char="Ø"/>
            </a:pPr>
            <a:r>
              <a:rPr lang="zh-CN" altLang="en-US" sz="1800" dirty="0" smtClean="0">
                <a:latin typeface="微软雅黑" pitchFamily="34" charset="-122"/>
                <a:ea typeface="微软雅黑" pitchFamily="34" charset="-122"/>
                <a:cs typeface="+mn-ea"/>
              </a:rPr>
              <a:t>无形</a:t>
            </a:r>
            <a:r>
              <a:rPr lang="zh-CN" altLang="en-US" sz="1800" dirty="0">
                <a:latin typeface="微软雅黑" pitchFamily="34" charset="-122"/>
                <a:ea typeface="微软雅黑" pitchFamily="34" charset="-122"/>
                <a:cs typeface="+mn-ea"/>
              </a:rPr>
              <a:t>资产期末要进行</a:t>
            </a:r>
            <a:r>
              <a:rPr lang="zh-CN" altLang="en-US" sz="1800" dirty="0">
                <a:solidFill>
                  <a:srgbClr val="C00000"/>
                </a:solidFill>
                <a:latin typeface="微软雅黑" pitchFamily="34" charset="-122"/>
                <a:ea typeface="微软雅黑" pitchFamily="34" charset="-122"/>
                <a:cs typeface="+mn-ea"/>
              </a:rPr>
              <a:t>减值测试</a:t>
            </a:r>
            <a:r>
              <a:rPr lang="zh-CN" altLang="en-US" sz="1800" dirty="0" smtClean="0">
                <a:latin typeface="微软雅黑" pitchFamily="34" charset="-122"/>
                <a:ea typeface="微软雅黑" pitchFamily="34" charset="-122"/>
                <a:cs typeface="+mn-ea"/>
              </a:rPr>
              <a:t>，如果</a:t>
            </a:r>
            <a:r>
              <a:rPr lang="zh-CN" altLang="en-US" sz="1800" dirty="0">
                <a:latin typeface="微软雅黑" pitchFamily="34" charset="-122"/>
                <a:ea typeface="微软雅黑" pitchFamily="34" charset="-122"/>
                <a:cs typeface="+mn-ea"/>
              </a:rPr>
              <a:t>发生减值的，要计提减值准备。</a:t>
            </a:r>
          </a:p>
        </p:txBody>
      </p:sp>
      <p:sp>
        <p:nvSpPr>
          <p:cNvPr id="31" name="MH_Desc_1"/>
          <p:cNvSpPr/>
          <p:nvPr>
            <p:custDataLst>
              <p:tags r:id="rId7"/>
            </p:custDataLst>
          </p:nvPr>
        </p:nvSpPr>
        <p:spPr>
          <a:xfrm>
            <a:off x="0" y="1107481"/>
            <a:ext cx="4769352" cy="1877020"/>
          </a:xfrm>
          <a:custGeom>
            <a:avLst/>
            <a:gdLst>
              <a:gd name="connsiteX0" fmla="*/ 0 w 3456384"/>
              <a:gd name="connsiteY0" fmla="*/ 3836610 h 3882329"/>
              <a:gd name="connsiteX1" fmla="*/ 3456384 w 3456384"/>
              <a:gd name="connsiteY1" fmla="*/ 3836610 h 3882329"/>
              <a:gd name="connsiteX2" fmla="*/ 3456384 w 3456384"/>
              <a:gd name="connsiteY2" fmla="*/ 3882329 h 3882329"/>
              <a:gd name="connsiteX3" fmla="*/ 0 w 3456384"/>
              <a:gd name="connsiteY3" fmla="*/ 3882329 h 3882329"/>
              <a:gd name="connsiteX4" fmla="*/ 0 w 3456384"/>
              <a:gd name="connsiteY4" fmla="*/ 0 h 3882329"/>
              <a:gd name="connsiteX5" fmla="*/ 3456384 w 3456384"/>
              <a:gd name="connsiteY5" fmla="*/ 0 h 3882329"/>
              <a:gd name="connsiteX6" fmla="*/ 3456384 w 3456384"/>
              <a:gd name="connsiteY6" fmla="*/ 45719 h 3882329"/>
              <a:gd name="connsiteX7" fmla="*/ 0 w 3456384"/>
              <a:gd name="connsiteY7" fmla="*/ 45719 h 3882329"/>
              <a:gd name="connsiteX0" fmla="*/ 0 w 3456384"/>
              <a:gd name="connsiteY0" fmla="*/ 3836610 h 3882329"/>
              <a:gd name="connsiteX1" fmla="*/ 3456384 w 3456384"/>
              <a:gd name="connsiteY1" fmla="*/ 3836610 h 3882329"/>
              <a:gd name="connsiteX2" fmla="*/ 3456384 w 3456384"/>
              <a:gd name="connsiteY2" fmla="*/ 3882329 h 3882329"/>
              <a:gd name="connsiteX3" fmla="*/ 0 w 3456384"/>
              <a:gd name="connsiteY3" fmla="*/ 3882329 h 3882329"/>
              <a:gd name="connsiteX4" fmla="*/ 0 w 3456384"/>
              <a:gd name="connsiteY4" fmla="*/ 3836610 h 3882329"/>
              <a:gd name="connsiteX5" fmla="*/ 0 w 3456384"/>
              <a:gd name="connsiteY5" fmla="*/ 0 h 3882329"/>
              <a:gd name="connsiteX6" fmla="*/ 3456384 w 3456384"/>
              <a:gd name="connsiteY6" fmla="*/ 0 h 3882329"/>
              <a:gd name="connsiteX7" fmla="*/ 3456384 w 3456384"/>
              <a:gd name="connsiteY7" fmla="*/ 45719 h 3882329"/>
              <a:gd name="connsiteX8" fmla="*/ 0 w 3456384"/>
              <a:gd name="connsiteY8" fmla="*/ 0 h 3882329"/>
              <a:gd name="connsiteX0" fmla="*/ 0 w 3456384"/>
              <a:gd name="connsiteY0" fmla="*/ 3836610 h 3882329"/>
              <a:gd name="connsiteX1" fmla="*/ 3456384 w 3456384"/>
              <a:gd name="connsiteY1" fmla="*/ 3836610 h 3882329"/>
              <a:gd name="connsiteX2" fmla="*/ 3456384 w 3456384"/>
              <a:gd name="connsiteY2" fmla="*/ 3882329 h 3882329"/>
              <a:gd name="connsiteX3" fmla="*/ 0 w 3456384"/>
              <a:gd name="connsiteY3" fmla="*/ 3882329 h 3882329"/>
              <a:gd name="connsiteX4" fmla="*/ 0 w 3456384"/>
              <a:gd name="connsiteY4" fmla="*/ 3836610 h 3882329"/>
              <a:gd name="connsiteX5" fmla="*/ 0 w 3456384"/>
              <a:gd name="connsiteY5" fmla="*/ 0 h 3882329"/>
              <a:gd name="connsiteX6" fmla="*/ 3456384 w 3456384"/>
              <a:gd name="connsiteY6" fmla="*/ 0 h 3882329"/>
              <a:gd name="connsiteX7" fmla="*/ 0 w 3456384"/>
              <a:gd name="connsiteY7" fmla="*/ 0 h 3882329"/>
              <a:gd name="connsiteX0" fmla="*/ 0 w 3456384"/>
              <a:gd name="connsiteY0" fmla="*/ 3836610 h 3882329"/>
              <a:gd name="connsiteX1" fmla="*/ 3456384 w 3456384"/>
              <a:gd name="connsiteY1" fmla="*/ 3836610 h 3882329"/>
              <a:gd name="connsiteX2" fmla="*/ 3456384 w 3456384"/>
              <a:gd name="connsiteY2" fmla="*/ 3882329 h 3882329"/>
              <a:gd name="connsiteX3" fmla="*/ 0 w 3456384"/>
              <a:gd name="connsiteY3" fmla="*/ 3882329 h 3882329"/>
              <a:gd name="connsiteX4" fmla="*/ 0 w 3456384"/>
              <a:gd name="connsiteY4" fmla="*/ 3836610 h 3882329"/>
              <a:gd name="connsiteX5" fmla="*/ 0 w 3456384"/>
              <a:gd name="connsiteY5" fmla="*/ 0 h 3882329"/>
              <a:gd name="connsiteX6" fmla="*/ 3456384 w 3456384"/>
              <a:gd name="connsiteY6" fmla="*/ 0 h 3882329"/>
              <a:gd name="connsiteX7" fmla="*/ 0 w 3456384"/>
              <a:gd name="connsiteY7" fmla="*/ 0 h 3882329"/>
              <a:gd name="connsiteX0" fmla="*/ 0 w 3456384"/>
              <a:gd name="connsiteY0" fmla="*/ 3836610 h 3882329"/>
              <a:gd name="connsiteX1" fmla="*/ 3456384 w 3456384"/>
              <a:gd name="connsiteY1" fmla="*/ 3836610 h 3882329"/>
              <a:gd name="connsiteX2" fmla="*/ 3456384 w 3456384"/>
              <a:gd name="connsiteY2" fmla="*/ 3882329 h 3882329"/>
              <a:gd name="connsiteX3" fmla="*/ 0 w 3456384"/>
              <a:gd name="connsiteY3" fmla="*/ 3882329 h 3882329"/>
              <a:gd name="connsiteX4" fmla="*/ 0 w 3456384"/>
              <a:gd name="connsiteY4" fmla="*/ 3836610 h 3882329"/>
              <a:gd name="connsiteX5" fmla="*/ 0 w 3456384"/>
              <a:gd name="connsiteY5" fmla="*/ 0 h 3882329"/>
              <a:gd name="connsiteX6" fmla="*/ 3456384 w 3456384"/>
              <a:gd name="connsiteY6" fmla="*/ 0 h 3882329"/>
              <a:gd name="connsiteX7" fmla="*/ 0 w 3456384"/>
              <a:gd name="connsiteY7" fmla="*/ 0 h 3882329"/>
              <a:gd name="connsiteX0" fmla="*/ 0 w 3456384"/>
              <a:gd name="connsiteY0" fmla="*/ 3882329 h 3882329"/>
              <a:gd name="connsiteX1" fmla="*/ 3456384 w 3456384"/>
              <a:gd name="connsiteY1" fmla="*/ 3836610 h 3882329"/>
              <a:gd name="connsiteX2" fmla="*/ 3456384 w 3456384"/>
              <a:gd name="connsiteY2" fmla="*/ 3882329 h 3882329"/>
              <a:gd name="connsiteX3" fmla="*/ 0 w 3456384"/>
              <a:gd name="connsiteY3" fmla="*/ 3882329 h 3882329"/>
              <a:gd name="connsiteX4" fmla="*/ 0 w 3456384"/>
              <a:gd name="connsiteY4" fmla="*/ 0 h 3882329"/>
              <a:gd name="connsiteX5" fmla="*/ 3456384 w 3456384"/>
              <a:gd name="connsiteY5" fmla="*/ 0 h 3882329"/>
              <a:gd name="connsiteX6" fmla="*/ 0 w 3456384"/>
              <a:gd name="connsiteY6" fmla="*/ 0 h 3882329"/>
              <a:gd name="connsiteX0" fmla="*/ 0 w 3456384"/>
              <a:gd name="connsiteY0" fmla="*/ 3882329 h 3882329"/>
              <a:gd name="connsiteX1" fmla="*/ 3456384 w 3456384"/>
              <a:gd name="connsiteY1" fmla="*/ 3882329 h 3882329"/>
              <a:gd name="connsiteX2" fmla="*/ 0 w 3456384"/>
              <a:gd name="connsiteY2" fmla="*/ 3882329 h 3882329"/>
              <a:gd name="connsiteX3" fmla="*/ 0 w 3456384"/>
              <a:gd name="connsiteY3" fmla="*/ 0 h 3882329"/>
              <a:gd name="connsiteX4" fmla="*/ 3456384 w 3456384"/>
              <a:gd name="connsiteY4" fmla="*/ 0 h 3882329"/>
              <a:gd name="connsiteX5" fmla="*/ 0 w 3456384"/>
              <a:gd name="connsiteY5" fmla="*/ 0 h 3882329"/>
              <a:gd name="connsiteX0" fmla="*/ 0 w 3456384"/>
              <a:gd name="connsiteY0" fmla="*/ 3882329 h 3882329"/>
              <a:gd name="connsiteX1" fmla="*/ 3456384 w 3456384"/>
              <a:gd name="connsiteY1" fmla="*/ 3882329 h 3882329"/>
              <a:gd name="connsiteX2" fmla="*/ 0 w 3456384"/>
              <a:gd name="connsiteY2" fmla="*/ 3882329 h 3882329"/>
              <a:gd name="connsiteX3" fmla="*/ 0 w 3456384"/>
              <a:gd name="connsiteY3" fmla="*/ 0 h 3882329"/>
              <a:gd name="connsiteX4" fmla="*/ 3456384 w 3456384"/>
              <a:gd name="connsiteY4" fmla="*/ 0 h 3882329"/>
              <a:gd name="connsiteX5" fmla="*/ 0 w 3456384"/>
              <a:gd name="connsiteY5" fmla="*/ 0 h 3882329"/>
              <a:gd name="connsiteX0" fmla="*/ 0 w 3456384"/>
              <a:gd name="connsiteY0" fmla="*/ 3882329 h 3882329"/>
              <a:gd name="connsiteX1" fmla="*/ 3456384 w 3456384"/>
              <a:gd name="connsiteY1" fmla="*/ 3882329 h 3882329"/>
              <a:gd name="connsiteX2" fmla="*/ 0 w 3456384"/>
              <a:gd name="connsiteY2" fmla="*/ 3882329 h 3882329"/>
              <a:gd name="connsiteX3" fmla="*/ 0 w 3456384"/>
              <a:gd name="connsiteY3" fmla="*/ 0 h 3882329"/>
              <a:gd name="connsiteX4" fmla="*/ 3456384 w 3456384"/>
              <a:gd name="connsiteY4" fmla="*/ 0 h 3882329"/>
              <a:gd name="connsiteX5" fmla="*/ 0 w 3456384"/>
              <a:gd name="connsiteY5" fmla="*/ 0 h 3882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6384" h="3882329">
                <a:moveTo>
                  <a:pt x="0" y="3882329"/>
                </a:moveTo>
                <a:lnTo>
                  <a:pt x="3456384" y="3882329"/>
                </a:lnTo>
                <a:lnTo>
                  <a:pt x="0" y="3882329"/>
                </a:lnTo>
                <a:close/>
                <a:moveTo>
                  <a:pt x="0" y="0"/>
                </a:moveTo>
                <a:lnTo>
                  <a:pt x="3456384" y="0"/>
                </a:lnTo>
                <a:lnTo>
                  <a:pt x="0" y="0"/>
                </a:lnTo>
                <a:close/>
              </a:path>
            </a:pathLst>
          </a:custGeom>
          <a:ln w="22225">
            <a:gradFill flip="none" rotWithShape="1">
              <a:gsLst>
                <a:gs pos="0">
                  <a:schemeClr val="accent1">
                    <a:alpha val="0"/>
                  </a:schemeClr>
                </a:gs>
                <a:gs pos="50000">
                  <a:schemeClr val="accent1"/>
                </a:gs>
                <a:gs pos="100000">
                  <a:schemeClr val="accent1">
                    <a:alpha val="0"/>
                  </a:schemeClr>
                </a:gs>
              </a:gsLst>
              <a:lin ang="0" scaled="0"/>
              <a:tileRect/>
            </a:gradFill>
            <a:roun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just" eaLnBrk="1" fontAlgn="auto" hangingPunct="1">
              <a:lnSpc>
                <a:spcPct val="170000"/>
              </a:lnSpc>
              <a:spcBef>
                <a:spcPts val="0"/>
              </a:spcBef>
              <a:spcAft>
                <a:spcPts val="0"/>
              </a:spcAft>
              <a:defRPr/>
            </a:pPr>
            <a:endParaRPr lang="en-US" altLang="zh-CN" sz="1800" kern="0" dirty="0">
              <a:solidFill>
                <a:prstClr val="black"/>
              </a:solidFill>
              <a:latin typeface="微软雅黑" pitchFamily="34" charset="-122"/>
              <a:ea typeface="微软雅黑" pitchFamily="34" charset="-122"/>
            </a:endParaRPr>
          </a:p>
        </p:txBody>
      </p:sp>
      <p:sp>
        <p:nvSpPr>
          <p:cNvPr id="2" name="燕尾形 1"/>
          <p:cNvSpPr/>
          <p:nvPr/>
        </p:nvSpPr>
        <p:spPr>
          <a:xfrm>
            <a:off x="4697344" y="1333500"/>
            <a:ext cx="192156" cy="203200"/>
          </a:xfrm>
          <a:prstGeom prst="chevron">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燕尾形 32"/>
          <p:cNvSpPr/>
          <p:nvPr/>
        </p:nvSpPr>
        <p:spPr>
          <a:xfrm>
            <a:off x="4887844" y="1333500"/>
            <a:ext cx="192156" cy="203200"/>
          </a:xfrm>
          <a:prstGeom prst="chevron">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矩形 2"/>
          <p:cNvSpPr/>
          <p:nvPr/>
        </p:nvSpPr>
        <p:spPr>
          <a:xfrm>
            <a:off x="5080000" y="1130300"/>
            <a:ext cx="3808413" cy="923330"/>
          </a:xfrm>
          <a:prstGeom prst="rect">
            <a:avLst/>
          </a:prstGeom>
        </p:spPr>
        <p:txBody>
          <a:bodyPr wrap="square">
            <a:spAutoFit/>
          </a:bodyPr>
          <a:lstStyle/>
          <a:p>
            <a:pPr>
              <a:lnSpc>
                <a:spcPct val="150000"/>
              </a:lnSpc>
            </a:pPr>
            <a:r>
              <a:rPr lang="zh-CN" altLang="en-US" sz="1800" b="1" dirty="0">
                <a:latin typeface="微软雅黑" pitchFamily="34" charset="-122"/>
                <a:ea typeface="微软雅黑" pitchFamily="34" charset="-122"/>
              </a:rPr>
              <a:t>应摊销金额</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无形资产的</a:t>
            </a:r>
            <a:r>
              <a:rPr lang="zh-CN" altLang="en-US" sz="1800" b="1" dirty="0">
                <a:solidFill>
                  <a:srgbClr val="C00000"/>
                </a:solidFill>
                <a:latin typeface="微软雅黑" pitchFamily="34" charset="-122"/>
                <a:ea typeface="微软雅黑" pitchFamily="34" charset="-122"/>
              </a:rPr>
              <a:t>成本</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预计残值后的金额</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已提</a:t>
            </a:r>
            <a:r>
              <a:rPr lang="zh-CN" altLang="en-US" sz="1800" b="1" dirty="0">
                <a:solidFill>
                  <a:srgbClr val="C00000"/>
                </a:solidFill>
                <a:latin typeface="微软雅黑" pitchFamily="34" charset="-122"/>
                <a:ea typeface="微软雅黑" pitchFamily="34" charset="-122"/>
              </a:rPr>
              <a:t>减值准备</a:t>
            </a:r>
            <a:r>
              <a:rPr lang="zh-CN" altLang="en-US" sz="1800" dirty="0">
                <a:latin typeface="微软雅黑" pitchFamily="34" charset="-122"/>
                <a:ea typeface="微软雅黑" pitchFamily="34" charset="-122"/>
              </a:rPr>
              <a:t>累计数</a:t>
            </a:r>
          </a:p>
        </p:txBody>
      </p:sp>
      <p:sp>
        <p:nvSpPr>
          <p:cNvPr id="35" name="Shape 42"/>
          <p:cNvSpPr/>
          <p:nvPr/>
        </p:nvSpPr>
        <p:spPr>
          <a:xfrm rot="7273254">
            <a:off x="5184006" y="1569545"/>
            <a:ext cx="411097" cy="474783"/>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19050" cap="flat">
            <a:solidFill>
              <a:srgbClr val="C00000"/>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36" name="任意多边形 35"/>
          <p:cNvSpPr/>
          <p:nvPr/>
        </p:nvSpPr>
        <p:spPr>
          <a:xfrm rot="13815187">
            <a:off x="5245763" y="1894462"/>
            <a:ext cx="487804" cy="271292"/>
          </a:xfrm>
          <a:custGeom>
            <a:avLst/>
            <a:gdLst>
              <a:gd name="connsiteX0" fmla="*/ 1918658 w 1918658"/>
              <a:gd name="connsiteY0" fmla="*/ 0 h 944880"/>
              <a:gd name="connsiteX1" fmla="*/ 920438 w 1918658"/>
              <a:gd name="connsiteY1" fmla="*/ 243840 h 944880"/>
              <a:gd name="connsiteX2" fmla="*/ 135578 w 1918658"/>
              <a:gd name="connsiteY2" fmla="*/ 777240 h 944880"/>
              <a:gd name="connsiteX3" fmla="*/ 6038 w 1918658"/>
              <a:gd name="connsiteY3" fmla="*/ 944880 h 944880"/>
              <a:gd name="connsiteX0" fmla="*/ 1950626 w 1950626"/>
              <a:gd name="connsiteY0" fmla="*/ 0 h 929000"/>
              <a:gd name="connsiteX1" fmla="*/ 952406 w 1950626"/>
              <a:gd name="connsiteY1" fmla="*/ 243840 h 929000"/>
              <a:gd name="connsiteX2" fmla="*/ 167546 w 1950626"/>
              <a:gd name="connsiteY2" fmla="*/ 777240 h 929000"/>
              <a:gd name="connsiteX3" fmla="*/ 2788 w 1950626"/>
              <a:gd name="connsiteY3" fmla="*/ 929000 h 929000"/>
              <a:gd name="connsiteX0" fmla="*/ 1947838 w 1947838"/>
              <a:gd name="connsiteY0" fmla="*/ 0 h 929000"/>
              <a:gd name="connsiteX1" fmla="*/ 949618 w 1947838"/>
              <a:gd name="connsiteY1" fmla="*/ 243840 h 929000"/>
              <a:gd name="connsiteX2" fmla="*/ 164758 w 1947838"/>
              <a:gd name="connsiteY2" fmla="*/ 777240 h 929000"/>
              <a:gd name="connsiteX3" fmla="*/ 0 w 1947838"/>
              <a:gd name="connsiteY3" fmla="*/ 929000 h 929000"/>
              <a:gd name="connsiteX0" fmla="*/ 1947838 w 1947838"/>
              <a:gd name="connsiteY0" fmla="*/ 0 h 929797"/>
              <a:gd name="connsiteX1" fmla="*/ 949618 w 1947838"/>
              <a:gd name="connsiteY1" fmla="*/ 243840 h 929797"/>
              <a:gd name="connsiteX2" fmla="*/ 164758 w 1947838"/>
              <a:gd name="connsiteY2" fmla="*/ 777240 h 929797"/>
              <a:gd name="connsiteX3" fmla="*/ 18524 w 1947838"/>
              <a:gd name="connsiteY3" fmla="*/ 913120 h 929797"/>
              <a:gd name="connsiteX4" fmla="*/ 0 w 1947838"/>
              <a:gd name="connsiteY4" fmla="*/ 929000 h 9297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7838" h="929797">
                <a:moveTo>
                  <a:pt x="1947838" y="0"/>
                </a:moveTo>
                <a:cubicBezTo>
                  <a:pt x="1597318" y="57150"/>
                  <a:pt x="1246798" y="114300"/>
                  <a:pt x="949618" y="243840"/>
                </a:cubicBezTo>
                <a:cubicBezTo>
                  <a:pt x="652438" y="373380"/>
                  <a:pt x="319940" y="665693"/>
                  <a:pt x="164758" y="777240"/>
                </a:cubicBezTo>
                <a:cubicBezTo>
                  <a:pt x="9576" y="888787"/>
                  <a:pt x="45984" y="887827"/>
                  <a:pt x="18524" y="913120"/>
                </a:cubicBezTo>
                <a:cubicBezTo>
                  <a:pt x="-8936" y="938413"/>
                  <a:pt x="3621" y="926795"/>
                  <a:pt x="0" y="929000"/>
                </a:cubicBezTo>
              </a:path>
            </a:pathLst>
          </a:custGeom>
          <a:ln w="19050">
            <a:solidFill>
              <a:srgbClr val="C00000"/>
            </a:solidFill>
            <a:prstDash val="solid"/>
            <a:tailEnd type="arrow"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7" name="矩形 36"/>
          <p:cNvSpPr/>
          <p:nvPr/>
        </p:nvSpPr>
        <p:spPr>
          <a:xfrm>
            <a:off x="5749911" y="2058375"/>
            <a:ext cx="1107996" cy="369332"/>
          </a:xfrm>
          <a:prstGeom prst="rect">
            <a:avLst/>
          </a:prstGeom>
        </p:spPr>
        <p:txBody>
          <a:bodyPr wrap="none">
            <a:spAutoFit/>
          </a:bodyPr>
          <a:lstStyle/>
          <a:p>
            <a:r>
              <a:rPr lang="zh-CN" altLang="zh-CN" sz="1800" dirty="0" smtClean="0">
                <a:latin typeface="微软雅黑" pitchFamily="34" charset="-122"/>
                <a:ea typeface="微软雅黑" pitchFamily="34" charset="-122"/>
              </a:rPr>
              <a:t>一般</a:t>
            </a:r>
            <a:r>
              <a:rPr lang="zh-CN" altLang="en-US" sz="1800" dirty="0" smtClean="0">
                <a:latin typeface="微软雅黑" pitchFamily="34" charset="-122"/>
                <a:ea typeface="微软雅黑" pitchFamily="34" charset="-122"/>
              </a:rPr>
              <a:t>为</a:t>
            </a:r>
            <a:r>
              <a:rPr lang="zh-CN" altLang="zh-CN" sz="1800" dirty="0" smtClean="0">
                <a:latin typeface="微软雅黑" pitchFamily="34" charset="-122"/>
                <a:ea typeface="微软雅黑" pitchFamily="34" charset="-122"/>
              </a:rPr>
              <a:t>零</a:t>
            </a:r>
            <a:endParaRPr lang="zh-CN" altLang="en-US" sz="1800" dirty="0">
              <a:latin typeface="微软雅黑" pitchFamily="34" charset="-122"/>
              <a:ea typeface="微软雅黑" pitchFamily="34" charset="-122"/>
            </a:endParaRPr>
          </a:p>
        </p:txBody>
      </p:sp>
      <p:sp>
        <p:nvSpPr>
          <p:cNvPr id="38" name="Shape 42"/>
          <p:cNvSpPr/>
          <p:nvPr/>
        </p:nvSpPr>
        <p:spPr>
          <a:xfrm rot="11351404" flipH="1">
            <a:off x="5778060" y="2025758"/>
            <a:ext cx="1021122" cy="434567"/>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19050" cap="flat">
            <a:solidFill>
              <a:srgbClr val="C00000"/>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39" name="MH_Text_1"/>
          <p:cNvSpPr/>
          <p:nvPr>
            <p:custDataLst>
              <p:tags r:id="rId8"/>
            </p:custDataLst>
          </p:nvPr>
        </p:nvSpPr>
        <p:spPr>
          <a:xfrm>
            <a:off x="2169142" y="3103612"/>
            <a:ext cx="5994400" cy="1757363"/>
          </a:xfrm>
          <a:custGeom>
            <a:avLst/>
            <a:gdLst>
              <a:gd name="connsiteX0" fmla="*/ 0 w 6120680"/>
              <a:gd name="connsiteY0" fmla="*/ 0 h 3096344"/>
              <a:gd name="connsiteX1" fmla="*/ 6120680 w 6120680"/>
              <a:gd name="connsiteY1" fmla="*/ 0 h 3096344"/>
              <a:gd name="connsiteX2" fmla="*/ 6120680 w 6120680"/>
              <a:gd name="connsiteY2" fmla="*/ 3096344 h 3096344"/>
              <a:gd name="connsiteX3" fmla="*/ 0 w 6120680"/>
              <a:gd name="connsiteY3" fmla="*/ 3096344 h 3096344"/>
              <a:gd name="connsiteX4" fmla="*/ 0 w 6120680"/>
              <a:gd name="connsiteY4" fmla="*/ 0 h 3096344"/>
              <a:gd name="connsiteX0" fmla="*/ 0 w 6942483"/>
              <a:gd name="connsiteY0" fmla="*/ 0 h 3096344"/>
              <a:gd name="connsiteX1" fmla="*/ 6120680 w 6942483"/>
              <a:gd name="connsiteY1" fmla="*/ 0 h 3096344"/>
              <a:gd name="connsiteX2" fmla="*/ 6942483 w 6942483"/>
              <a:gd name="connsiteY2" fmla="*/ 3084769 h 3096344"/>
              <a:gd name="connsiteX3" fmla="*/ 0 w 6942483"/>
              <a:gd name="connsiteY3" fmla="*/ 3096344 h 3096344"/>
              <a:gd name="connsiteX4" fmla="*/ 0 w 6942483"/>
              <a:gd name="connsiteY4" fmla="*/ 0 h 3096344"/>
              <a:gd name="connsiteX0" fmla="*/ 0 w 7247283"/>
              <a:gd name="connsiteY0" fmla="*/ 0 h 3124526"/>
              <a:gd name="connsiteX1" fmla="*/ 6120680 w 7247283"/>
              <a:gd name="connsiteY1" fmla="*/ 0 h 3124526"/>
              <a:gd name="connsiteX2" fmla="*/ 7247283 w 7247283"/>
              <a:gd name="connsiteY2" fmla="*/ 3124526 h 3124526"/>
              <a:gd name="connsiteX3" fmla="*/ 0 w 7247283"/>
              <a:gd name="connsiteY3" fmla="*/ 3096344 h 3124526"/>
              <a:gd name="connsiteX4" fmla="*/ 0 w 7247283"/>
              <a:gd name="connsiteY4" fmla="*/ 0 h 31245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47283" h="3124526">
                <a:moveTo>
                  <a:pt x="0" y="0"/>
                </a:moveTo>
                <a:lnTo>
                  <a:pt x="6120680" y="0"/>
                </a:lnTo>
                <a:lnTo>
                  <a:pt x="7247283" y="3124526"/>
                </a:lnTo>
                <a:lnTo>
                  <a:pt x="0" y="3096344"/>
                </a:lnTo>
                <a:lnTo>
                  <a:pt x="0" y="0"/>
                </a:lnTo>
                <a:close/>
              </a:path>
            </a:pathLst>
          </a:custGeom>
          <a:gradFill flip="none" rotWithShape="1">
            <a:gsLst>
              <a:gs pos="0">
                <a:srgbClr val="4C91BB">
                  <a:tint val="66000"/>
                  <a:satMod val="160000"/>
                </a:srgbClr>
              </a:gs>
              <a:gs pos="50000">
                <a:srgbClr val="4C91BB">
                  <a:tint val="44500"/>
                  <a:satMod val="160000"/>
                </a:srgbClr>
              </a:gs>
              <a:gs pos="100000">
                <a:srgbClr val="4C91BB">
                  <a:tint val="23500"/>
                  <a:satMod val="160000"/>
                </a:srgbClr>
              </a:gs>
            </a:gsLst>
            <a:lin ang="0" scaled="1"/>
            <a:tileRect/>
          </a:gradFill>
          <a:ln w="25400" cap="flat" cmpd="sng" algn="ctr">
            <a:noFill/>
            <a:prstDash val="solid"/>
          </a:ln>
          <a:effectLst/>
        </p:spPr>
        <p:txBody>
          <a:bodyPr lIns="216000" rIns="900000" anchor="ctr">
            <a:normAutofit/>
          </a:bodyPr>
          <a:lstStyle/>
          <a:p>
            <a:pPr>
              <a:lnSpc>
                <a:spcPct val="150000"/>
              </a:lnSpc>
            </a:pP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a:t>
            </a:r>
            <a:r>
              <a:rPr lang="zh-CN" altLang="zh-CN" sz="1800" dirty="0">
                <a:latin typeface="微软雅黑" pitchFamily="34" charset="-122"/>
                <a:ea typeface="微软雅黑" pitchFamily="34" charset="-122"/>
              </a:rPr>
              <a:t>）有第三方承诺在无形资产使用寿命结束时购买该无形</a:t>
            </a:r>
            <a:r>
              <a:rPr lang="zh-CN" altLang="zh-CN" sz="1800" dirty="0" smtClean="0">
                <a:latin typeface="微软雅黑" pitchFamily="34" charset="-122"/>
                <a:ea typeface="微软雅黑" pitchFamily="34" charset="-122"/>
              </a:rPr>
              <a:t>资产</a:t>
            </a:r>
            <a:r>
              <a:rPr lang="zh-CN" altLang="en-US" sz="1800" dirty="0" smtClean="0">
                <a:latin typeface="微软雅黑" pitchFamily="34" charset="-122"/>
                <a:ea typeface="微软雅黑" pitchFamily="34" charset="-122"/>
              </a:rPr>
              <a:t>，残值不为零</a:t>
            </a:r>
            <a:r>
              <a:rPr lang="zh-CN" altLang="zh-CN" sz="1800" dirty="0" smtClean="0">
                <a:latin typeface="微软雅黑" pitchFamily="34" charset="-122"/>
                <a:ea typeface="微软雅黑" pitchFamily="34" charset="-122"/>
              </a:rPr>
              <a:t>；</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2</a:t>
            </a:r>
            <a:r>
              <a:rPr lang="zh-CN" altLang="zh-CN" sz="1800" dirty="0">
                <a:latin typeface="微软雅黑" pitchFamily="34" charset="-122"/>
                <a:ea typeface="微软雅黑" pitchFamily="34" charset="-122"/>
              </a:rPr>
              <a:t>）可以根据活跃市场得到预计残值信息，并且该市场在无形资产使用寿命结束时很可能存在</a:t>
            </a:r>
            <a:endParaRPr lang="en-US" altLang="zh-CN" sz="1800" kern="0" dirty="0">
              <a:latin typeface="微软雅黑" pitchFamily="34" charset="-122"/>
              <a:ea typeface="微软雅黑" pitchFamily="34" charset="-122"/>
            </a:endParaRPr>
          </a:p>
        </p:txBody>
      </p:sp>
      <p:sp>
        <p:nvSpPr>
          <p:cNvPr id="40" name="MH_Other_2"/>
          <p:cNvSpPr/>
          <p:nvPr>
            <p:custDataLst>
              <p:tags r:id="rId9"/>
            </p:custDataLst>
          </p:nvPr>
        </p:nvSpPr>
        <p:spPr>
          <a:xfrm>
            <a:off x="2169142" y="3103613"/>
            <a:ext cx="177800" cy="121444"/>
          </a:xfrm>
          <a:prstGeom prst="rtTriangle">
            <a:avLst/>
          </a:prstGeom>
          <a:gradFill flip="none" rotWithShape="1">
            <a:gsLst>
              <a:gs pos="0">
                <a:srgbClr val="A9CADF">
                  <a:tint val="66000"/>
                  <a:satMod val="160000"/>
                </a:srgbClr>
              </a:gs>
              <a:gs pos="50000">
                <a:srgbClr val="A9CADF">
                  <a:tint val="44500"/>
                  <a:satMod val="160000"/>
                </a:srgbClr>
              </a:gs>
              <a:gs pos="100000">
                <a:srgbClr val="A9CADF">
                  <a:tint val="23500"/>
                  <a:satMod val="160000"/>
                </a:srgbClr>
              </a:gs>
            </a:gsLst>
            <a:lin ang="0" scaled="1"/>
            <a:tileRect/>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1350" kern="0">
              <a:solidFill>
                <a:srgbClr val="FFFFFF"/>
              </a:solidFill>
              <a:latin typeface="微软雅黑" panose="020B0503020204020204" pitchFamily="34" charset="-122"/>
              <a:ea typeface="微软雅黑" panose="020B0503020204020204" pitchFamily="34" charset="-122"/>
            </a:endParaRPr>
          </a:p>
        </p:txBody>
      </p:sp>
      <p:sp>
        <p:nvSpPr>
          <p:cNvPr id="41" name="MH_Other_3"/>
          <p:cNvSpPr/>
          <p:nvPr>
            <p:custDataLst>
              <p:tags r:id="rId10"/>
            </p:custDataLst>
          </p:nvPr>
        </p:nvSpPr>
        <p:spPr>
          <a:xfrm>
            <a:off x="1250774" y="3165526"/>
            <a:ext cx="1096169" cy="1840706"/>
          </a:xfrm>
          <a:custGeom>
            <a:avLst/>
            <a:gdLst>
              <a:gd name="connsiteX0" fmla="*/ 0 w 1368152"/>
              <a:gd name="connsiteY0" fmla="*/ 0 h 3168352"/>
              <a:gd name="connsiteX1" fmla="*/ 1368152 w 1368152"/>
              <a:gd name="connsiteY1" fmla="*/ 0 h 3168352"/>
              <a:gd name="connsiteX2" fmla="*/ 1368152 w 1368152"/>
              <a:gd name="connsiteY2" fmla="*/ 3168352 h 3168352"/>
              <a:gd name="connsiteX3" fmla="*/ 0 w 1368152"/>
              <a:gd name="connsiteY3" fmla="*/ 3168352 h 3168352"/>
              <a:gd name="connsiteX4" fmla="*/ 0 w 1368152"/>
              <a:gd name="connsiteY4" fmla="*/ 0 h 3168352"/>
              <a:gd name="connsiteX0" fmla="*/ 0 w 1645944"/>
              <a:gd name="connsiteY0" fmla="*/ 0 h 3272524"/>
              <a:gd name="connsiteX1" fmla="*/ 1645944 w 1645944"/>
              <a:gd name="connsiteY1" fmla="*/ 104172 h 3272524"/>
              <a:gd name="connsiteX2" fmla="*/ 1645944 w 1645944"/>
              <a:gd name="connsiteY2" fmla="*/ 3272524 h 3272524"/>
              <a:gd name="connsiteX3" fmla="*/ 277792 w 1645944"/>
              <a:gd name="connsiteY3" fmla="*/ 3272524 h 3272524"/>
              <a:gd name="connsiteX4" fmla="*/ 0 w 1645944"/>
              <a:gd name="connsiteY4" fmla="*/ 0 h 3272524"/>
              <a:gd name="connsiteX0" fmla="*/ 0 w 1645944"/>
              <a:gd name="connsiteY0" fmla="*/ 0 h 3272524"/>
              <a:gd name="connsiteX1" fmla="*/ 1645944 w 1645944"/>
              <a:gd name="connsiteY1" fmla="*/ 104172 h 3272524"/>
              <a:gd name="connsiteX2" fmla="*/ 1437600 w 1645944"/>
              <a:gd name="connsiteY2" fmla="*/ 3272524 h 3272524"/>
              <a:gd name="connsiteX3" fmla="*/ 277792 w 1645944"/>
              <a:gd name="connsiteY3" fmla="*/ 3272524 h 3272524"/>
              <a:gd name="connsiteX4" fmla="*/ 0 w 1645944"/>
              <a:gd name="connsiteY4" fmla="*/ 0 h 32725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5944" h="3272524">
                <a:moveTo>
                  <a:pt x="0" y="0"/>
                </a:moveTo>
                <a:lnTo>
                  <a:pt x="1645944" y="104172"/>
                </a:lnTo>
                <a:lnTo>
                  <a:pt x="1437600" y="3272524"/>
                </a:lnTo>
                <a:lnTo>
                  <a:pt x="277792" y="3272524"/>
                </a:lnTo>
                <a:lnTo>
                  <a:pt x="0" y="0"/>
                </a:lnTo>
                <a:close/>
              </a:path>
            </a:pathLst>
          </a:custGeom>
          <a:gradFill flip="none" rotWithShape="1">
            <a:gsLst>
              <a:gs pos="0">
                <a:srgbClr val="4C91BB">
                  <a:tint val="66000"/>
                  <a:satMod val="160000"/>
                </a:srgbClr>
              </a:gs>
              <a:gs pos="50000">
                <a:srgbClr val="4C91BB">
                  <a:tint val="44500"/>
                  <a:satMod val="160000"/>
                </a:srgbClr>
              </a:gs>
              <a:gs pos="100000">
                <a:srgbClr val="4C91BB">
                  <a:tint val="23500"/>
                  <a:satMod val="160000"/>
                </a:srgbClr>
              </a:gs>
            </a:gsLst>
            <a:lin ang="0" scaled="1"/>
            <a:tileRect/>
          </a:gradFill>
          <a:ln w="25400" cap="flat" cmpd="sng" algn="ctr">
            <a:noFill/>
            <a:prstDash val="solid"/>
          </a:ln>
          <a:effectLst/>
        </p:spPr>
        <p:txBody>
          <a:bodyPr anchor="ctr"/>
          <a:lstStyle/>
          <a:p>
            <a:pPr algn="ctr" eaLnBrk="1" fontAlgn="auto" hangingPunct="1">
              <a:spcBef>
                <a:spcPts val="0"/>
              </a:spcBef>
              <a:spcAft>
                <a:spcPts val="0"/>
              </a:spcAft>
              <a:defRPr/>
            </a:pPr>
            <a:endParaRPr lang="zh-CN" altLang="en-US" sz="1350" kern="0">
              <a:solidFill>
                <a:srgbClr val="FFFFFF"/>
              </a:solidFill>
              <a:latin typeface="微软雅黑" panose="020B0503020204020204" pitchFamily="34" charset="-122"/>
              <a:ea typeface="微软雅黑" panose="020B0503020204020204" pitchFamily="34" charset="-122"/>
            </a:endParaRPr>
          </a:p>
        </p:txBody>
      </p:sp>
      <p:sp>
        <p:nvSpPr>
          <p:cNvPr id="42" name="矩形 41"/>
          <p:cNvSpPr/>
          <p:nvPr/>
        </p:nvSpPr>
        <p:spPr>
          <a:xfrm>
            <a:off x="1549260" y="3463652"/>
            <a:ext cx="523220" cy="1220847"/>
          </a:xfrm>
          <a:prstGeom prst="rect">
            <a:avLst/>
          </a:prstGeom>
        </p:spPr>
        <p:txBody>
          <a:bodyPr vert="eaVert" wrap="none">
            <a:spAutoFit/>
          </a:bodyPr>
          <a:lstStyle/>
          <a:p>
            <a:r>
              <a:rPr lang="zh-CN" altLang="en-US" sz="2200" b="1" dirty="0" smtClean="0">
                <a:solidFill>
                  <a:srgbClr val="4C91BB"/>
                </a:solidFill>
                <a:effectLst>
                  <a:innerShdw blurRad="63500" dist="50800" dir="13500000">
                    <a:prstClr val="black">
                      <a:alpha val="50000"/>
                    </a:prstClr>
                  </a:innerShdw>
                </a:effectLst>
                <a:latin typeface="微软雅黑" pitchFamily="34" charset="-122"/>
                <a:ea typeface="微软雅黑" pitchFamily="34" charset="-122"/>
              </a:rPr>
              <a:t>特殊情况</a:t>
            </a:r>
            <a:endParaRPr lang="zh-CN" altLang="en-US" sz="2200" b="1" dirty="0">
              <a:solidFill>
                <a:srgbClr val="4C91BB"/>
              </a:solidFill>
              <a:effectLst>
                <a:innerShdw blurRad="63500" dist="50800" dir="13500000">
                  <a:prstClr val="black">
                    <a:alpha val="50000"/>
                  </a:prstClr>
                </a:innerShdw>
              </a:effectLst>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58136234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518446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（二）无形资产的摊销</a:t>
            </a:r>
            <a:r>
              <a:rPr lang="en-US" altLang="zh-CN" sz="1800" b="1" dirty="0">
                <a:solidFill>
                  <a:srgbClr val="084CA1"/>
                </a:solidFill>
                <a:ea typeface="微软雅黑"/>
                <a:cs typeface="+mn-ea"/>
                <a:sym typeface="+mn-lt"/>
              </a:rPr>
              <a:t>——</a:t>
            </a:r>
            <a:r>
              <a:rPr lang="zh-CN" altLang="en-US" sz="1800" b="1" dirty="0">
                <a:solidFill>
                  <a:srgbClr val="084CA1"/>
                </a:solidFill>
                <a:ea typeface="微软雅黑"/>
                <a:cs typeface="+mn-ea"/>
                <a:sym typeface="+mn-lt"/>
              </a:rPr>
              <a:t>摊销的起止</a:t>
            </a:r>
            <a:r>
              <a:rPr lang="zh-CN" altLang="en-US" sz="1800" b="1" dirty="0" smtClean="0">
                <a:solidFill>
                  <a:srgbClr val="084CA1"/>
                </a:solidFill>
                <a:ea typeface="微软雅黑"/>
                <a:cs typeface="+mn-ea"/>
                <a:sym typeface="+mn-lt"/>
              </a:rPr>
              <a:t>时间和方法</a:t>
            </a:r>
            <a:endParaRPr lang="zh-CN" altLang="en-US" sz="1800" b="1" dirty="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1" name="îŝḻîḓé"/>
          <p:cNvSpPr/>
          <p:nvPr/>
        </p:nvSpPr>
        <p:spPr>
          <a:xfrm flipH="1">
            <a:off x="3923928" y="2368426"/>
            <a:ext cx="1370503" cy="458741"/>
          </a:xfrm>
          <a:prstGeom prst="homePlate">
            <a:avLst/>
          </a:prstGeom>
          <a:solidFill>
            <a:srgbClr val="C00000"/>
          </a:solidFill>
          <a:ln w="76200" cap="flat" cmpd="sng" algn="ctr">
            <a:noFill/>
            <a:prstDash val="solid"/>
          </a:ln>
          <a:effectLst/>
        </p:spPr>
        <p:txBody>
          <a:bodyPr wrap="none" lIns="0" tIns="0" rIns="648000" bIns="0" anchor="ctr" anchorCtr="0">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r" defTabSz="913765" rtl="0" eaLnBrk="1" fontAlgn="auto" latinLnBrk="0" hangingPunct="1">
              <a:lnSpc>
                <a:spcPct val="100000"/>
              </a:lnSpc>
              <a:spcBef>
                <a:spcPct val="0"/>
              </a:spcBef>
              <a:spcAft>
                <a:spcPts val="0"/>
              </a:spcAft>
              <a:buClrTx/>
              <a:buSzTx/>
              <a:buFontTx/>
              <a:buNone/>
              <a:tabLst/>
              <a:defRPr/>
            </a:pPr>
            <a:endParaRPr kumimoji="0" lang="zh-CN" altLang="en-US" sz="1800" b="1" i="0" u="none" strike="noStrike" kern="1200" cap="none" spc="0" normalizeH="0" baseline="0" noProof="0" dirty="0">
              <a:ln>
                <a:noFill/>
              </a:ln>
              <a:solidFill>
                <a:sysClr val="window" lastClr="FFFFFF"/>
              </a:solidFill>
              <a:effectLst/>
              <a:uLnTx/>
              <a:uFillTx/>
              <a:latin typeface="Calibri"/>
              <a:ea typeface="宋体"/>
              <a:cs typeface="+mn-cs"/>
            </a:endParaRPr>
          </a:p>
        </p:txBody>
      </p:sp>
      <p:sp>
        <p:nvSpPr>
          <p:cNvPr id="22" name="TextBox 4"/>
          <p:cNvSpPr txBox="1"/>
          <p:nvPr/>
        </p:nvSpPr>
        <p:spPr>
          <a:xfrm>
            <a:off x="4234677" y="2397741"/>
            <a:ext cx="1201420"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solidFill>
                    <a:sysClr val="window" lastClr="FFFFFF"/>
                  </a:solidFill>
                </a:ln>
                <a:solidFill>
                  <a:sysClr val="window" lastClr="FFFFFF"/>
                </a:solidFill>
                <a:effectLst/>
                <a:uLnTx/>
                <a:uFillTx/>
                <a:latin typeface="微软雅黑" pitchFamily="34" charset="-122"/>
                <a:ea typeface="微软雅黑" pitchFamily="34" charset="-122"/>
                <a:cs typeface="+mn-cs"/>
              </a:rPr>
              <a:t>摊销期</a:t>
            </a:r>
            <a:endParaRPr kumimoji="0" lang="zh-CN" altLang="en-US" sz="2000" b="0" i="0" u="none" strike="noStrike" kern="1200" cap="none" spc="0" normalizeH="0" baseline="0" noProof="0" dirty="0">
              <a:ln>
                <a:solidFill>
                  <a:sysClr val="window" lastClr="FFFFFF"/>
                </a:solidFill>
              </a:ln>
              <a:solidFill>
                <a:sysClr val="window" lastClr="FFFFFF"/>
              </a:solidFill>
              <a:effectLst/>
              <a:uLnTx/>
              <a:uFillTx/>
              <a:latin typeface="微软雅黑" pitchFamily="34" charset="-122"/>
              <a:ea typeface="微软雅黑" pitchFamily="34" charset="-122"/>
              <a:cs typeface="+mn-cs"/>
            </a:endParaRPr>
          </a:p>
        </p:txBody>
      </p:sp>
      <p:grpSp>
        <p:nvGrpSpPr>
          <p:cNvPr id="23" name="组合 22"/>
          <p:cNvGrpSpPr/>
          <p:nvPr/>
        </p:nvGrpSpPr>
        <p:grpSpPr>
          <a:xfrm>
            <a:off x="4139952" y="3192452"/>
            <a:ext cx="1477847" cy="472118"/>
            <a:chOff x="5847498" y="2919616"/>
            <a:chExt cx="1733266" cy="1213557"/>
          </a:xfrm>
        </p:grpSpPr>
        <p:sp>
          <p:nvSpPr>
            <p:cNvPr id="24" name="ïṥļïḋè"/>
            <p:cNvSpPr/>
            <p:nvPr/>
          </p:nvSpPr>
          <p:spPr>
            <a:xfrm>
              <a:off x="5847498" y="2919616"/>
              <a:ext cx="1607682" cy="1213557"/>
            </a:xfrm>
            <a:prstGeom prst="homePlate">
              <a:avLst/>
            </a:prstGeom>
            <a:solidFill>
              <a:srgbClr val="084CA1"/>
            </a:solidFill>
            <a:ln w="76200" cap="flat" cmpd="sng" algn="ctr">
              <a:noFill/>
              <a:prstDash val="solid"/>
            </a:ln>
            <a:effectLst/>
          </p:spPr>
          <p:txBody>
            <a:bodyPr wrap="none" lIns="612000" tIns="0" rIns="0" bIns="0" anchor="ctr" anchorCtr="0">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l" defTabSz="913765" rtl="0" eaLnBrk="1" fontAlgn="auto" latinLnBrk="0" hangingPunct="1">
                <a:lnSpc>
                  <a:spcPct val="100000"/>
                </a:lnSpc>
                <a:spcBef>
                  <a:spcPct val="0"/>
                </a:spcBef>
                <a:spcAft>
                  <a:spcPts val="0"/>
                </a:spcAft>
                <a:buClrTx/>
                <a:buSzTx/>
                <a:buFontTx/>
                <a:buNone/>
                <a:tabLst/>
                <a:defRPr/>
              </a:pPr>
              <a:endParaRPr kumimoji="0" lang="zh-CN" altLang="en-US" sz="2000" b="1" i="0" u="none" strike="noStrike" kern="120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25" name="TextBox 24"/>
            <p:cNvSpPr txBox="1"/>
            <p:nvPr/>
          </p:nvSpPr>
          <p:spPr>
            <a:xfrm>
              <a:off x="5847498" y="3012163"/>
              <a:ext cx="1733266" cy="1028464"/>
            </a:xfrm>
            <a:prstGeom prst="rect">
              <a:avLst/>
            </a:prstGeom>
            <a:noFill/>
          </p:spPr>
          <p:txBody>
            <a:bodyPr wrap="square" rtlCol="0">
              <a:spAutoFit/>
            </a:bodyPr>
            <a:lstStyle>
              <a:defPPr>
                <a:defRPr lang="zh-CN"/>
              </a:defPPr>
              <a:lvl1pPr>
                <a:defRPr sz="2400">
                  <a:ln>
                    <a:solidFill>
                      <a:schemeClr val="bg1"/>
                    </a:solidFill>
                  </a:ln>
                  <a:solidFill>
                    <a:schemeClr val="bg1"/>
                  </a:solidFill>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solidFill>
                      <a:sysClr val="window" lastClr="FFFFFF"/>
                    </a:solidFill>
                  </a:ln>
                  <a:solidFill>
                    <a:sysClr val="window" lastClr="FFFFFF"/>
                  </a:solidFill>
                  <a:effectLst/>
                  <a:uLnTx/>
                  <a:uFillTx/>
                  <a:latin typeface="微软雅黑" pitchFamily="34" charset="-122"/>
                  <a:ea typeface="微软雅黑" pitchFamily="34" charset="-122"/>
                </a:rPr>
                <a:t>摊销方法</a:t>
              </a:r>
              <a:endParaRPr kumimoji="0" lang="zh-CN" altLang="en-US" sz="2000" b="0" i="0" u="none" strike="noStrike" kern="0" cap="none" spc="0" normalizeH="0" baseline="0" noProof="0" dirty="0">
                <a:ln>
                  <a:solidFill>
                    <a:sysClr val="window" lastClr="FFFFFF"/>
                  </a:solidFill>
                </a:ln>
                <a:solidFill>
                  <a:sysClr val="window" lastClr="FFFFFF"/>
                </a:solidFill>
                <a:effectLst/>
                <a:uLnTx/>
                <a:uFillTx/>
                <a:latin typeface="微软雅黑" pitchFamily="34" charset="-122"/>
                <a:ea typeface="微软雅黑" pitchFamily="34" charset="-122"/>
              </a:endParaRPr>
            </a:p>
          </p:txBody>
        </p:sp>
      </p:grpSp>
      <p:sp>
        <p:nvSpPr>
          <p:cNvPr id="26" name="矩形 25"/>
          <p:cNvSpPr/>
          <p:nvPr/>
        </p:nvSpPr>
        <p:spPr>
          <a:xfrm>
            <a:off x="908953" y="1720354"/>
            <a:ext cx="3014975" cy="300082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pc="300" dirty="0">
                <a:latin typeface="微软雅黑" pitchFamily="34" charset="-122"/>
                <a:ea typeface="微软雅黑" pitchFamily="34" charset="-122"/>
                <a:cs typeface="+mn-ea"/>
              </a:rPr>
              <a:t>摊销期自无形资产可供使用时起，至不再作为无形资产确认时止 </a:t>
            </a:r>
            <a:r>
              <a:rPr lang="zh-CN" altLang="en-US" spc="300" dirty="0" smtClean="0">
                <a:latin typeface="微软雅黑" pitchFamily="34" charset="-122"/>
                <a:ea typeface="微软雅黑" pitchFamily="34" charset="-122"/>
                <a:cs typeface="+mn-ea"/>
              </a:rPr>
              <a:t>。</a:t>
            </a:r>
            <a:endParaRPr lang="en-US" altLang="zh-CN" spc="300" dirty="0" smtClean="0">
              <a:latin typeface="微软雅黑" pitchFamily="34" charset="-122"/>
              <a:ea typeface="微软雅黑" pitchFamily="34" charset="-122"/>
              <a:cs typeface="+mn-ea"/>
            </a:endParaRPr>
          </a:p>
          <a:p>
            <a:pPr marL="342900" indent="-342900">
              <a:lnSpc>
                <a:spcPct val="150000"/>
              </a:lnSpc>
              <a:buFont typeface="Wingdings" panose="05000000000000000000" pitchFamily="2" charset="2"/>
              <a:buChar char="Ø"/>
            </a:pPr>
            <a:r>
              <a:rPr lang="zh-CN" altLang="en-US" b="1" spc="300" dirty="0">
                <a:solidFill>
                  <a:srgbClr val="C00000"/>
                </a:solidFill>
                <a:latin typeface="微软雅黑" pitchFamily="34" charset="-122"/>
                <a:ea typeface="微软雅黑" pitchFamily="34" charset="-122"/>
                <a:cs typeface="+mn-ea"/>
              </a:rPr>
              <a:t>当月增加的无形资产，当月开始摊销</a:t>
            </a:r>
            <a:r>
              <a:rPr lang="zh-CN" altLang="en-US" b="1" spc="300" dirty="0" smtClean="0">
                <a:solidFill>
                  <a:srgbClr val="C00000"/>
                </a:solidFill>
                <a:latin typeface="微软雅黑" pitchFamily="34" charset="-122"/>
                <a:ea typeface="微软雅黑" pitchFamily="34" charset="-122"/>
                <a:cs typeface="+mn-ea"/>
              </a:rPr>
              <a:t>；</a:t>
            </a:r>
            <a:endParaRPr lang="en-US" altLang="zh-CN" b="1" spc="300" dirty="0" smtClean="0">
              <a:solidFill>
                <a:srgbClr val="C00000"/>
              </a:solidFill>
              <a:latin typeface="微软雅黑" pitchFamily="34" charset="-122"/>
              <a:ea typeface="微软雅黑" pitchFamily="34" charset="-122"/>
              <a:cs typeface="+mn-ea"/>
            </a:endParaRPr>
          </a:p>
          <a:p>
            <a:pPr marL="342900" indent="-342900">
              <a:lnSpc>
                <a:spcPct val="150000"/>
              </a:lnSpc>
              <a:buFont typeface="Wingdings" panose="05000000000000000000" pitchFamily="2" charset="2"/>
              <a:buChar char="Ø"/>
            </a:pPr>
            <a:r>
              <a:rPr lang="zh-CN" altLang="en-US" b="1" spc="300" dirty="0" smtClean="0">
                <a:solidFill>
                  <a:srgbClr val="C00000"/>
                </a:solidFill>
                <a:latin typeface="微软雅黑" pitchFamily="34" charset="-122"/>
                <a:ea typeface="微软雅黑" pitchFamily="34" charset="-122"/>
                <a:cs typeface="+mn-ea"/>
              </a:rPr>
              <a:t>当月</a:t>
            </a:r>
            <a:r>
              <a:rPr lang="zh-CN" altLang="en-US" b="1" spc="300" dirty="0">
                <a:solidFill>
                  <a:srgbClr val="C00000"/>
                </a:solidFill>
                <a:latin typeface="微软雅黑" pitchFamily="34" charset="-122"/>
                <a:ea typeface="微软雅黑" pitchFamily="34" charset="-122"/>
                <a:cs typeface="+mn-ea"/>
              </a:rPr>
              <a:t>减少的无形资产，当月不再摊</a:t>
            </a:r>
            <a:r>
              <a:rPr lang="zh-CN" altLang="en-US" b="1" spc="300" dirty="0" smtClean="0">
                <a:solidFill>
                  <a:srgbClr val="C00000"/>
                </a:solidFill>
                <a:latin typeface="微软雅黑" pitchFamily="34" charset="-122"/>
                <a:ea typeface="微软雅黑" pitchFamily="34" charset="-122"/>
                <a:cs typeface="+mn-ea"/>
              </a:rPr>
              <a:t>销</a:t>
            </a:r>
            <a:r>
              <a:rPr lang="zh-CN" altLang="en-US" b="1" spc="300" dirty="0">
                <a:solidFill>
                  <a:srgbClr val="C00000"/>
                </a:solidFill>
                <a:latin typeface="微软雅黑" pitchFamily="34" charset="-122"/>
                <a:ea typeface="微软雅黑" pitchFamily="34" charset="-122"/>
                <a:cs typeface="+mn-ea"/>
              </a:rPr>
              <a:t>。</a:t>
            </a:r>
          </a:p>
        </p:txBody>
      </p:sp>
      <p:sp>
        <p:nvSpPr>
          <p:cNvPr id="27" name="矩形 26"/>
          <p:cNvSpPr/>
          <p:nvPr/>
        </p:nvSpPr>
        <p:spPr>
          <a:xfrm>
            <a:off x="5580112" y="1720354"/>
            <a:ext cx="2736304" cy="3000821"/>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pc="300" dirty="0" smtClean="0">
                <a:latin typeface="微软雅黑" pitchFamily="34" charset="-122"/>
                <a:ea typeface="微软雅黑" pitchFamily="34" charset="-122"/>
                <a:cs typeface="+mn-ea"/>
              </a:rPr>
              <a:t>①应当</a:t>
            </a:r>
            <a:r>
              <a:rPr lang="zh-CN" altLang="en-US" spc="300" dirty="0">
                <a:latin typeface="微软雅黑" pitchFamily="34" charset="-122"/>
                <a:ea typeface="微软雅黑" pitchFamily="34" charset="-122"/>
                <a:cs typeface="+mn-ea"/>
              </a:rPr>
              <a:t>反映与该项无形资产有关的经济利益的预期实现方式；</a:t>
            </a:r>
            <a:br>
              <a:rPr lang="zh-CN" altLang="en-US" spc="300" dirty="0">
                <a:latin typeface="微软雅黑" pitchFamily="34" charset="-122"/>
                <a:ea typeface="微软雅黑" pitchFamily="34" charset="-122"/>
                <a:cs typeface="+mn-ea"/>
              </a:rPr>
            </a:br>
            <a:r>
              <a:rPr lang="zh-CN" altLang="en-US" spc="300" dirty="0" smtClean="0">
                <a:latin typeface="微软雅黑" pitchFamily="34" charset="-122"/>
                <a:ea typeface="微软雅黑" pitchFamily="34" charset="-122"/>
                <a:cs typeface="+mn-ea"/>
              </a:rPr>
              <a:t>②</a:t>
            </a:r>
            <a:r>
              <a:rPr lang="zh-CN" altLang="en-US" b="1" spc="300" dirty="0" smtClean="0">
                <a:solidFill>
                  <a:srgbClr val="C00000"/>
                </a:solidFill>
                <a:uFill>
                  <a:solidFill>
                    <a:srgbClr val="C00000"/>
                  </a:solidFill>
                </a:uFill>
                <a:latin typeface="微软雅黑" pitchFamily="34" charset="-122"/>
                <a:ea typeface="微软雅黑" pitchFamily="34" charset="-122"/>
                <a:cs typeface="+mn-ea"/>
              </a:rPr>
              <a:t>无法</a:t>
            </a:r>
            <a:r>
              <a:rPr lang="zh-CN" altLang="en-US" b="1" spc="300" dirty="0">
                <a:solidFill>
                  <a:srgbClr val="C00000"/>
                </a:solidFill>
                <a:uFill>
                  <a:solidFill>
                    <a:srgbClr val="C00000"/>
                  </a:solidFill>
                </a:uFill>
                <a:latin typeface="微软雅黑" pitchFamily="34" charset="-122"/>
                <a:ea typeface="微软雅黑" pitchFamily="34" charset="-122"/>
                <a:cs typeface="+mn-ea"/>
              </a:rPr>
              <a:t>可靠确定</a:t>
            </a:r>
            <a:r>
              <a:rPr lang="zh-CN" altLang="en-US" spc="300" dirty="0">
                <a:latin typeface="微软雅黑" pitchFamily="34" charset="-122"/>
                <a:ea typeface="微软雅黑" pitchFamily="34" charset="-122"/>
                <a:cs typeface="+mn-ea"/>
              </a:rPr>
              <a:t>预期实现方式的，应当采用</a:t>
            </a:r>
            <a:r>
              <a:rPr lang="zh-CN" altLang="en-US" b="1" spc="300" dirty="0" smtClean="0">
                <a:solidFill>
                  <a:srgbClr val="C00000"/>
                </a:solidFill>
                <a:uFill>
                  <a:solidFill>
                    <a:srgbClr val="C00000"/>
                  </a:solidFill>
                </a:uFill>
                <a:latin typeface="微软雅黑" pitchFamily="34" charset="-122"/>
                <a:ea typeface="微软雅黑" pitchFamily="34" charset="-122"/>
                <a:cs typeface="+mn-ea"/>
              </a:rPr>
              <a:t>直线法、生产总量法</a:t>
            </a:r>
            <a:r>
              <a:rPr lang="zh-CN" altLang="en-US" spc="300" dirty="0" smtClean="0">
                <a:latin typeface="微软雅黑" pitchFamily="34" charset="-122"/>
                <a:ea typeface="微软雅黑" pitchFamily="34" charset="-122"/>
                <a:cs typeface="+mn-ea"/>
              </a:rPr>
              <a:t>摊</a:t>
            </a:r>
            <a:r>
              <a:rPr lang="zh-CN" altLang="en-US" spc="300" dirty="0">
                <a:latin typeface="微软雅黑" pitchFamily="34" charset="-122"/>
                <a:ea typeface="微软雅黑" pitchFamily="34" charset="-122"/>
                <a:cs typeface="+mn-ea"/>
              </a:rPr>
              <a:t>销</a:t>
            </a:r>
            <a:r>
              <a:rPr lang="zh-CN" altLang="en-US" spc="300" dirty="0" smtClean="0">
                <a:latin typeface="微软雅黑" pitchFamily="34" charset="-122"/>
                <a:ea typeface="微软雅黑" pitchFamily="34" charset="-122"/>
                <a:cs typeface="+mn-ea"/>
              </a:rPr>
              <a:t>。</a:t>
            </a:r>
            <a:endParaRPr lang="zh-CN" altLang="en-US" spc="300" dirty="0">
              <a:latin typeface="微软雅黑" pitchFamily="34" charset="-122"/>
              <a:ea typeface="微软雅黑" pitchFamily="34" charset="-122"/>
              <a:cs typeface="+mn-ea"/>
            </a:endParaRPr>
          </a:p>
        </p:txBody>
      </p:sp>
    </p:spTree>
    <p:custDataLst>
      <p:tags r:id="rId1"/>
    </p:custDataLst>
    <p:extLst>
      <p:ext uri="{BB962C8B-B14F-4D97-AF65-F5344CB8AC3E}">
        <p14:creationId xmlns:p14="http://schemas.microsoft.com/office/powerpoint/2010/main" val="32884165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379946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（二）无形资产的摊销</a:t>
            </a:r>
            <a:r>
              <a:rPr lang="en-US" altLang="zh-CN" sz="1800" b="1" dirty="0" smtClean="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账务处理</a:t>
            </a:r>
            <a:endParaRPr lang="zh-CN" altLang="en-US" sz="1800" b="1" dirty="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15" name="组合 14"/>
          <p:cNvGrpSpPr/>
          <p:nvPr/>
        </p:nvGrpSpPr>
        <p:grpSpPr>
          <a:xfrm>
            <a:off x="349000" y="1333470"/>
            <a:ext cx="1760598" cy="1690207"/>
            <a:chOff x="1715" y="4363"/>
            <a:chExt cx="3628" cy="3490"/>
          </a:xfrm>
        </p:grpSpPr>
        <p:sp>
          <p:nvSpPr>
            <p:cNvPr id="16" name="椭圆 15"/>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7"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18" name="椭圆 17"/>
          <p:cNvSpPr/>
          <p:nvPr/>
        </p:nvSpPr>
        <p:spPr>
          <a:xfrm>
            <a:off x="2538101" y="1244127"/>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9" name="文本框 18"/>
          <p:cNvSpPr txBox="1"/>
          <p:nvPr/>
        </p:nvSpPr>
        <p:spPr>
          <a:xfrm>
            <a:off x="3030660" y="1717738"/>
            <a:ext cx="5867277" cy="1754326"/>
          </a:xfrm>
          <a:prstGeom prst="rect">
            <a:avLst/>
          </a:prstGeom>
          <a:noFill/>
        </p:spPr>
        <p:txBody>
          <a:bodyPr wrap="square" rtlCol="0">
            <a:spAutoFit/>
          </a:bodyPr>
          <a:lstStyle/>
          <a:p>
            <a:pPr>
              <a:lnSpc>
                <a:spcPct val="150000"/>
              </a:lnSpc>
            </a:pPr>
            <a:r>
              <a:rPr lang="zh-CN" altLang="en-US" sz="1800" dirty="0">
                <a:latin typeface="微软雅黑" pitchFamily="34" charset="-122"/>
                <a:ea typeface="微软雅黑" pitchFamily="34" charset="-122"/>
              </a:rPr>
              <a:t>借：管理费用</a:t>
            </a:r>
            <a:r>
              <a:rPr lang="zh-CN" altLang="en-US" sz="1800" b="1" dirty="0">
                <a:solidFill>
                  <a:srgbClr val="C00000"/>
                </a:solidFill>
                <a:latin typeface="微软雅黑" pitchFamily="34" charset="-122"/>
                <a:ea typeface="微软雅黑" pitchFamily="34" charset="-122"/>
              </a:rPr>
              <a:t>（一般无形资产摊销）</a:t>
            </a:r>
          </a:p>
          <a:p>
            <a:pPr>
              <a:lnSpc>
                <a:spcPct val="150000"/>
              </a:lnSpc>
            </a:pPr>
            <a:r>
              <a:rPr lang="zh-CN" altLang="en-US" sz="1800" dirty="0">
                <a:latin typeface="微软雅黑" pitchFamily="34" charset="-122"/>
                <a:ea typeface="微软雅黑" pitchFamily="34" charset="-122"/>
              </a:rPr>
              <a:t>       其他业务成本</a:t>
            </a:r>
            <a:r>
              <a:rPr lang="zh-CN" altLang="en-US" sz="1800" b="1" dirty="0">
                <a:solidFill>
                  <a:srgbClr val="C00000"/>
                </a:solidFill>
                <a:latin typeface="微软雅黑" pitchFamily="34" charset="-122"/>
                <a:ea typeface="微软雅黑" pitchFamily="34" charset="-122"/>
              </a:rPr>
              <a:t>（出租无形资产摊销）</a:t>
            </a:r>
          </a:p>
          <a:p>
            <a:pPr>
              <a:lnSpc>
                <a:spcPct val="150000"/>
              </a:lnSpc>
            </a:pPr>
            <a:r>
              <a:rPr lang="zh-CN" altLang="en-US" sz="1800" dirty="0">
                <a:latin typeface="微软雅黑" pitchFamily="34" charset="-122"/>
                <a:ea typeface="微软雅黑" pitchFamily="34" charset="-122"/>
              </a:rPr>
              <a:t>       制造费用</a:t>
            </a:r>
            <a:r>
              <a:rPr lang="zh-CN" altLang="en-US" sz="1800" b="1" dirty="0">
                <a:solidFill>
                  <a:srgbClr val="C00000"/>
                </a:solidFill>
                <a:latin typeface="微软雅黑" pitchFamily="34" charset="-122"/>
                <a:ea typeface="微软雅黑" pitchFamily="34" charset="-122"/>
              </a:rPr>
              <a:t>（专门用于产品生产的</a:t>
            </a:r>
            <a:r>
              <a:rPr lang="zh-CN" altLang="en-US" sz="1800" b="1" dirty="0" smtClean="0">
                <a:solidFill>
                  <a:srgbClr val="C00000"/>
                </a:solidFill>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等</a:t>
            </a:r>
            <a:endParaRPr lang="zh-CN" altLang="en-US" sz="1800" dirty="0">
              <a:latin typeface="微软雅黑" pitchFamily="34" charset="-122"/>
              <a:ea typeface="微软雅黑" pitchFamily="34" charset="-122"/>
            </a:endParaRPr>
          </a:p>
          <a:p>
            <a:pPr>
              <a:lnSpc>
                <a:spcPct val="150000"/>
              </a:lnSpc>
            </a:pPr>
            <a:r>
              <a:rPr lang="zh-CN" altLang="en-US" sz="1800" dirty="0">
                <a:latin typeface="微软雅黑" pitchFamily="34" charset="-122"/>
                <a:ea typeface="微软雅黑" pitchFamily="34" charset="-122"/>
              </a:rPr>
              <a:t>       贷：累计摊销</a:t>
            </a:r>
            <a:endParaRPr lang="zh-CN" altLang="en-US" sz="1800" dirty="0"/>
          </a:p>
        </p:txBody>
      </p:sp>
      <p:sp>
        <p:nvSpPr>
          <p:cNvPr id="20" name="文本框 19"/>
          <p:cNvSpPr txBox="1"/>
          <p:nvPr/>
        </p:nvSpPr>
        <p:spPr>
          <a:xfrm>
            <a:off x="3031146" y="1131769"/>
            <a:ext cx="6035736" cy="499624"/>
          </a:xfrm>
          <a:prstGeom prst="rect">
            <a:avLst/>
          </a:prstGeom>
          <a:noFill/>
        </p:spPr>
        <p:txBody>
          <a:bodyPr wrap="square" rtlCol="0">
            <a:spAutoFit/>
          </a:bodyPr>
          <a:lstStyle/>
          <a:p>
            <a:pPr lvl="0" defTabSz="914400">
              <a:lnSpc>
                <a:spcPct val="150000"/>
              </a:lnSpc>
              <a:defRPr/>
            </a:pPr>
            <a:r>
              <a:rPr lang="zh-CN" altLang="en-US" sz="2000" b="1" kern="0" dirty="0" smtClean="0">
                <a:solidFill>
                  <a:srgbClr val="084CA1"/>
                </a:solidFill>
                <a:latin typeface="微软雅黑" pitchFamily="34" charset="-122"/>
                <a:ea typeface="微软雅黑" pitchFamily="34" charset="-122"/>
              </a:rPr>
              <a:t>无形资产的摊销</a:t>
            </a:r>
            <a:endParaRPr lang="zh-CN" altLang="en-US"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93840045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1" name="矩形 20"/>
          <p:cNvSpPr/>
          <p:nvPr/>
        </p:nvSpPr>
        <p:spPr>
          <a:xfrm>
            <a:off x="748982" y="1188988"/>
            <a:ext cx="7767950" cy="1289905"/>
          </a:xfrm>
          <a:prstGeom prst="rect">
            <a:avLst/>
          </a:prstGeom>
        </p:spPr>
        <p:txBody>
          <a:bodyPr wrap="square">
            <a:spAutoFit/>
          </a:bodyPr>
          <a:lstStyle/>
          <a:p>
            <a:pPr>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 </a:t>
            </a:r>
            <a:r>
              <a:rPr lang="en-US" altLang="zh-CN" sz="1800" dirty="0">
                <a:latin typeface="微软雅黑" pitchFamily="34" charset="-122"/>
                <a:ea typeface="微软雅黑" pitchFamily="34" charset="-122"/>
                <a:cs typeface="+mn-ea"/>
              </a:rPr>
              <a:t>2016</a:t>
            </a:r>
            <a:r>
              <a:rPr lang="zh-CN" altLang="en-US" sz="1800" dirty="0">
                <a:latin typeface="微软雅黑" pitchFamily="34" charset="-122"/>
                <a:ea typeface="微软雅黑" pitchFamily="34" charset="-122"/>
                <a:cs typeface="+mn-ea"/>
              </a:rPr>
              <a:t>年</a:t>
            </a:r>
            <a:r>
              <a:rPr lang="en-US" altLang="zh-CN" sz="1800" dirty="0">
                <a:latin typeface="微软雅黑" pitchFamily="34" charset="-122"/>
                <a:ea typeface="微软雅黑" pitchFamily="34" charset="-122"/>
                <a:cs typeface="+mn-ea"/>
              </a:rPr>
              <a:t>6</a:t>
            </a:r>
            <a:r>
              <a:rPr lang="zh-CN" altLang="en-US" sz="1800" dirty="0">
                <a:latin typeface="微软雅黑" pitchFamily="34" charset="-122"/>
                <a:ea typeface="微软雅黑" pitchFamily="34" charset="-122"/>
                <a:cs typeface="+mn-ea"/>
              </a:rPr>
              <a:t>月，某股份有限公司从外单位购得一项商标使用权，支付价款</a:t>
            </a:r>
            <a:r>
              <a:rPr lang="en-US" altLang="zh-CN" sz="1800" dirty="0">
                <a:latin typeface="微软雅黑" pitchFamily="34" charset="-122"/>
                <a:ea typeface="微软雅黑" pitchFamily="34" charset="-122"/>
                <a:cs typeface="+mn-ea"/>
              </a:rPr>
              <a:t>30 000 000</a:t>
            </a:r>
            <a:r>
              <a:rPr lang="zh-CN" altLang="en-US" sz="1800" dirty="0">
                <a:latin typeface="微软雅黑" pitchFamily="34" charset="-122"/>
                <a:ea typeface="微软雅黑" pitchFamily="34" charset="-122"/>
                <a:cs typeface="+mn-ea"/>
              </a:rPr>
              <a:t>元，增值税率为</a:t>
            </a:r>
            <a:r>
              <a:rPr lang="en-US" altLang="zh-CN" sz="1800" dirty="0">
                <a:latin typeface="微软雅黑" pitchFamily="34" charset="-122"/>
                <a:ea typeface="微软雅黑" pitchFamily="34" charset="-122"/>
                <a:cs typeface="+mn-ea"/>
              </a:rPr>
              <a:t>6%</a:t>
            </a:r>
            <a:r>
              <a:rPr lang="zh-CN" altLang="en-US" sz="1800" dirty="0">
                <a:latin typeface="微软雅黑" pitchFamily="34" charset="-122"/>
                <a:ea typeface="微软雅黑" pitchFamily="34" charset="-122"/>
                <a:cs typeface="+mn-ea"/>
              </a:rPr>
              <a:t>，款项已支付，该商标权的使用期为</a:t>
            </a:r>
            <a:r>
              <a:rPr lang="en-US" altLang="zh-CN" sz="1800" dirty="0">
                <a:latin typeface="微软雅黑" pitchFamily="34" charset="-122"/>
                <a:ea typeface="微软雅黑" pitchFamily="34" charset="-122"/>
                <a:cs typeface="+mn-ea"/>
              </a:rPr>
              <a:t>10</a:t>
            </a:r>
            <a:r>
              <a:rPr lang="zh-CN" altLang="en-US" sz="1800" dirty="0">
                <a:latin typeface="微软雅黑" pitchFamily="34" charset="-122"/>
                <a:ea typeface="微软雅黑" pitchFamily="34" charset="-122"/>
                <a:cs typeface="+mn-ea"/>
              </a:rPr>
              <a:t>年，不考虑残值的因素。</a:t>
            </a:r>
          </a:p>
        </p:txBody>
      </p:sp>
      <p:sp>
        <p:nvSpPr>
          <p:cNvPr id="22" name="矩形 21"/>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 name="矩形 22"/>
          <p:cNvSpPr/>
          <p:nvPr>
            <p:custDataLst>
              <p:tags r:id="rId8"/>
            </p:custDataLst>
          </p:nvPr>
        </p:nvSpPr>
        <p:spPr>
          <a:xfrm>
            <a:off x="672541" y="2567028"/>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矩形 23"/>
          <p:cNvSpPr/>
          <p:nvPr/>
        </p:nvSpPr>
        <p:spPr>
          <a:xfrm>
            <a:off x="749888" y="2662843"/>
            <a:ext cx="7767044" cy="1920526"/>
          </a:xfrm>
          <a:prstGeom prst="rect">
            <a:avLst/>
          </a:prstGeom>
        </p:spPr>
        <p:txBody>
          <a:bodyPr wrap="square">
            <a:spAutoFit/>
          </a:bodyPr>
          <a:lstStyle/>
          <a:p>
            <a:pPr marL="257168" indent="-257168">
              <a:lnSpc>
                <a:spcPct val="150000"/>
              </a:lnSpc>
              <a:spcBef>
                <a:spcPct val="20000"/>
              </a:spcBef>
              <a:buClr>
                <a:schemeClr val="folHlink"/>
              </a:buClr>
              <a:buSzPct val="60000"/>
            </a:pPr>
            <a:r>
              <a:rPr lang="zh-CN" altLang="en-US" sz="1800" b="1" dirty="0" smtClean="0">
                <a:solidFill>
                  <a:srgbClr val="084CA1"/>
                </a:solidFill>
                <a:latin typeface="微软雅黑" pitchFamily="34" charset="-122"/>
                <a:ea typeface="微软雅黑" pitchFamily="34" charset="-122"/>
                <a:cs typeface="+mn-ea"/>
              </a:rPr>
              <a:t>（</a:t>
            </a:r>
            <a:r>
              <a:rPr lang="en-US" altLang="zh-CN" sz="1800" b="1" dirty="0" smtClean="0">
                <a:solidFill>
                  <a:srgbClr val="084CA1"/>
                </a:solidFill>
                <a:latin typeface="微软雅黑" pitchFamily="34" charset="-122"/>
                <a:ea typeface="微软雅黑" pitchFamily="34" charset="-122"/>
                <a:cs typeface="+mn-ea"/>
              </a:rPr>
              <a:t>1</a:t>
            </a:r>
            <a:r>
              <a:rPr lang="zh-CN" altLang="en-US" sz="1800" b="1" dirty="0" smtClean="0">
                <a:solidFill>
                  <a:srgbClr val="084CA1"/>
                </a:solidFill>
                <a:latin typeface="微软雅黑" pitchFamily="34" charset="-122"/>
                <a:ea typeface="微软雅黑" pitchFamily="34" charset="-122"/>
                <a:cs typeface="+mn-ea"/>
              </a:rPr>
              <a:t>）购入时</a:t>
            </a:r>
            <a:endParaRPr lang="en-US" altLang="zh-CN" sz="1800" b="1" dirty="0" smtClean="0">
              <a:solidFill>
                <a:srgbClr val="084CA1"/>
              </a:solidFill>
              <a:latin typeface="微软雅黑" pitchFamily="34" charset="-122"/>
              <a:ea typeface="微软雅黑" pitchFamily="34" charset="-122"/>
              <a:cs typeface="+mn-ea"/>
            </a:endParaRPr>
          </a:p>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借：无形资产</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商标权</a:t>
            </a:r>
            <a:r>
              <a:rPr lang="en-US" altLang="zh-CN" sz="1800" dirty="0">
                <a:latin typeface="微软雅黑" pitchFamily="34" charset="-122"/>
                <a:ea typeface="微软雅黑" pitchFamily="34" charset="-122"/>
                <a:cs typeface="+mn-ea"/>
              </a:rPr>
              <a:t>               30 000 000</a:t>
            </a:r>
          </a:p>
          <a:p>
            <a:pPr marL="257168" indent="-257168">
              <a:lnSpc>
                <a:spcPct val="150000"/>
              </a:lnSpc>
              <a:spcBef>
                <a:spcPct val="20000"/>
              </a:spcBef>
              <a:buClr>
                <a:schemeClr val="folHlink"/>
              </a:buClr>
              <a:buSzPct val="60000"/>
            </a:pPr>
            <a:r>
              <a:rPr lang="en-US" altLang="zh-CN" sz="1800" dirty="0">
                <a:latin typeface="微软雅黑" pitchFamily="34" charset="-122"/>
                <a:ea typeface="微软雅黑" pitchFamily="34" charset="-122"/>
                <a:cs typeface="+mn-ea"/>
              </a:rPr>
              <a:t>       </a:t>
            </a:r>
            <a:r>
              <a:rPr lang="zh-CN" altLang="en-US" sz="1800" dirty="0">
                <a:latin typeface="微软雅黑" pitchFamily="34" charset="-122"/>
                <a:ea typeface="微软雅黑" pitchFamily="34" charset="-122"/>
                <a:cs typeface="+mn-ea"/>
              </a:rPr>
              <a:t>应交税费</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应交增值税</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进项</a:t>
            </a:r>
            <a:r>
              <a:rPr lang="en-US" altLang="zh-CN" sz="1800" dirty="0">
                <a:latin typeface="微软雅黑" pitchFamily="34" charset="-122"/>
                <a:ea typeface="微软雅黑" pitchFamily="34" charset="-122"/>
                <a:cs typeface="+mn-ea"/>
              </a:rPr>
              <a:t>) 1 800 000</a:t>
            </a:r>
          </a:p>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       贷：银行存款                                </a:t>
            </a:r>
            <a:r>
              <a:rPr lang="en-US" altLang="zh-CN" sz="1800" dirty="0">
                <a:latin typeface="微软雅黑" pitchFamily="34" charset="-122"/>
                <a:ea typeface="微软雅黑" pitchFamily="34" charset="-122"/>
                <a:cs typeface="+mn-ea"/>
              </a:rPr>
              <a:t>31 800 </a:t>
            </a:r>
            <a:r>
              <a:rPr lang="en-US" altLang="zh-CN" sz="1800" dirty="0" smtClean="0">
                <a:latin typeface="微软雅黑" pitchFamily="34" charset="-122"/>
                <a:ea typeface="微软雅黑" pitchFamily="34" charset="-122"/>
                <a:cs typeface="+mn-ea"/>
              </a:rPr>
              <a:t>000</a:t>
            </a:r>
            <a:endParaRPr lang="en-US" altLang="zh-CN" sz="1800" dirty="0">
              <a:latin typeface="微软雅黑" pitchFamily="34" charset="-122"/>
              <a:ea typeface="微软雅黑" pitchFamily="34" charset="-122"/>
              <a:cs typeface="+mn-ea"/>
            </a:endParaRPr>
          </a:p>
        </p:txBody>
      </p:sp>
    </p:spTree>
    <p:custDataLst>
      <p:tags r:id="rId1"/>
    </p:custDataLst>
    <p:extLst>
      <p:ext uri="{BB962C8B-B14F-4D97-AF65-F5344CB8AC3E}">
        <p14:creationId xmlns:p14="http://schemas.microsoft.com/office/powerpoint/2010/main" val="4450739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1" name="矩形 20"/>
          <p:cNvSpPr/>
          <p:nvPr/>
        </p:nvSpPr>
        <p:spPr>
          <a:xfrm>
            <a:off x="748982" y="1188988"/>
            <a:ext cx="7767950" cy="1289905"/>
          </a:xfrm>
          <a:prstGeom prst="rect">
            <a:avLst/>
          </a:prstGeom>
        </p:spPr>
        <p:txBody>
          <a:bodyPr wrap="square">
            <a:spAutoFit/>
          </a:bodyPr>
          <a:lstStyle/>
          <a:p>
            <a:pPr>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 </a:t>
            </a:r>
            <a:r>
              <a:rPr lang="en-US" altLang="zh-CN" sz="1800" dirty="0">
                <a:latin typeface="微软雅黑" pitchFamily="34" charset="-122"/>
                <a:ea typeface="微软雅黑" pitchFamily="34" charset="-122"/>
                <a:cs typeface="+mn-ea"/>
              </a:rPr>
              <a:t>2016</a:t>
            </a:r>
            <a:r>
              <a:rPr lang="zh-CN" altLang="en-US" sz="1800" dirty="0">
                <a:latin typeface="微软雅黑" pitchFamily="34" charset="-122"/>
                <a:ea typeface="微软雅黑" pitchFamily="34" charset="-122"/>
                <a:cs typeface="+mn-ea"/>
              </a:rPr>
              <a:t>年</a:t>
            </a:r>
            <a:r>
              <a:rPr lang="en-US" altLang="zh-CN" sz="1800" dirty="0">
                <a:latin typeface="微软雅黑" pitchFamily="34" charset="-122"/>
                <a:ea typeface="微软雅黑" pitchFamily="34" charset="-122"/>
                <a:cs typeface="+mn-ea"/>
              </a:rPr>
              <a:t>6</a:t>
            </a:r>
            <a:r>
              <a:rPr lang="zh-CN" altLang="en-US" sz="1800" dirty="0">
                <a:latin typeface="微软雅黑" pitchFamily="34" charset="-122"/>
                <a:ea typeface="微软雅黑" pitchFamily="34" charset="-122"/>
                <a:cs typeface="+mn-ea"/>
              </a:rPr>
              <a:t>月，某股份有限公司从外单位购得一项商标使用权，支付价款</a:t>
            </a:r>
            <a:r>
              <a:rPr lang="en-US" altLang="zh-CN" sz="1800" dirty="0">
                <a:latin typeface="微软雅黑" pitchFamily="34" charset="-122"/>
                <a:ea typeface="微软雅黑" pitchFamily="34" charset="-122"/>
                <a:cs typeface="+mn-ea"/>
              </a:rPr>
              <a:t>30 000 000</a:t>
            </a:r>
            <a:r>
              <a:rPr lang="zh-CN" altLang="en-US" sz="1800" dirty="0">
                <a:latin typeface="微软雅黑" pitchFamily="34" charset="-122"/>
                <a:ea typeface="微软雅黑" pitchFamily="34" charset="-122"/>
                <a:cs typeface="+mn-ea"/>
              </a:rPr>
              <a:t>元，增值税率为</a:t>
            </a:r>
            <a:r>
              <a:rPr lang="en-US" altLang="zh-CN" sz="1800" dirty="0">
                <a:latin typeface="微软雅黑" pitchFamily="34" charset="-122"/>
                <a:ea typeface="微软雅黑" pitchFamily="34" charset="-122"/>
                <a:cs typeface="+mn-ea"/>
              </a:rPr>
              <a:t>6%</a:t>
            </a:r>
            <a:r>
              <a:rPr lang="zh-CN" altLang="en-US" sz="1800" dirty="0">
                <a:latin typeface="微软雅黑" pitchFamily="34" charset="-122"/>
                <a:ea typeface="微软雅黑" pitchFamily="34" charset="-122"/>
                <a:cs typeface="+mn-ea"/>
              </a:rPr>
              <a:t>，款项已支付，该商标权的使用期为</a:t>
            </a:r>
            <a:r>
              <a:rPr lang="en-US" altLang="zh-CN" sz="1800" dirty="0">
                <a:latin typeface="微软雅黑" pitchFamily="34" charset="-122"/>
                <a:ea typeface="微软雅黑" pitchFamily="34" charset="-122"/>
                <a:cs typeface="+mn-ea"/>
              </a:rPr>
              <a:t>10</a:t>
            </a:r>
            <a:r>
              <a:rPr lang="zh-CN" altLang="en-US" sz="1800" dirty="0">
                <a:latin typeface="微软雅黑" pitchFamily="34" charset="-122"/>
                <a:ea typeface="微软雅黑" pitchFamily="34" charset="-122"/>
                <a:cs typeface="+mn-ea"/>
              </a:rPr>
              <a:t>年，不考虑残值的因素。</a:t>
            </a:r>
          </a:p>
        </p:txBody>
      </p:sp>
      <p:sp>
        <p:nvSpPr>
          <p:cNvPr id="22" name="矩形 21"/>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 name="矩形 22"/>
          <p:cNvSpPr/>
          <p:nvPr>
            <p:custDataLst>
              <p:tags r:id="rId8"/>
            </p:custDataLst>
          </p:nvPr>
        </p:nvSpPr>
        <p:spPr>
          <a:xfrm>
            <a:off x="672541" y="2567028"/>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矩形 23"/>
          <p:cNvSpPr/>
          <p:nvPr/>
        </p:nvSpPr>
        <p:spPr>
          <a:xfrm>
            <a:off x="749888" y="2662843"/>
            <a:ext cx="7767044" cy="1449628"/>
          </a:xfrm>
          <a:prstGeom prst="rect">
            <a:avLst/>
          </a:prstGeom>
        </p:spPr>
        <p:txBody>
          <a:bodyPr wrap="square">
            <a:spAutoFit/>
          </a:bodyPr>
          <a:lstStyle/>
          <a:p>
            <a:pPr marL="257168" indent="-257168">
              <a:lnSpc>
                <a:spcPct val="150000"/>
              </a:lnSpc>
              <a:spcBef>
                <a:spcPct val="20000"/>
              </a:spcBef>
              <a:buClr>
                <a:schemeClr val="folHlink"/>
              </a:buClr>
              <a:buSzPct val="60000"/>
            </a:pPr>
            <a:r>
              <a:rPr lang="zh-CN" altLang="en-US" sz="1800" b="1" dirty="0" smtClean="0">
                <a:solidFill>
                  <a:srgbClr val="084CA1"/>
                </a:solidFill>
                <a:latin typeface="微软雅黑" pitchFamily="34" charset="-122"/>
                <a:ea typeface="微软雅黑" pitchFamily="34" charset="-122"/>
                <a:cs typeface="+mn-ea"/>
              </a:rPr>
              <a:t>（</a:t>
            </a:r>
            <a:r>
              <a:rPr lang="en-US" altLang="zh-CN" sz="1800" b="1" dirty="0">
                <a:solidFill>
                  <a:srgbClr val="084CA1"/>
                </a:solidFill>
                <a:latin typeface="微软雅黑" pitchFamily="34" charset="-122"/>
                <a:ea typeface="微软雅黑" pitchFamily="34" charset="-122"/>
                <a:cs typeface="+mn-ea"/>
              </a:rPr>
              <a:t>2</a:t>
            </a:r>
            <a:r>
              <a:rPr lang="zh-CN" altLang="en-US" sz="1800" b="1" dirty="0" smtClean="0">
                <a:solidFill>
                  <a:srgbClr val="084CA1"/>
                </a:solidFill>
                <a:latin typeface="微软雅黑" pitchFamily="34" charset="-122"/>
                <a:ea typeface="微软雅黑" pitchFamily="34" charset="-122"/>
                <a:cs typeface="+mn-ea"/>
              </a:rPr>
              <a:t>）</a:t>
            </a:r>
            <a:r>
              <a:rPr lang="zh-CN" altLang="en-US" sz="1800" b="1" dirty="0">
                <a:solidFill>
                  <a:srgbClr val="084CA1"/>
                </a:solidFill>
                <a:latin typeface="微软雅黑" pitchFamily="34" charset="-122"/>
                <a:ea typeface="微软雅黑" pitchFamily="34" charset="-122"/>
              </a:rPr>
              <a:t>月末摊销</a:t>
            </a:r>
            <a:r>
              <a:rPr lang="zh-CN" altLang="en-US" sz="1800" b="1" dirty="0" smtClean="0">
                <a:solidFill>
                  <a:srgbClr val="084CA1"/>
                </a:solidFill>
                <a:latin typeface="微软雅黑" pitchFamily="34" charset="-122"/>
                <a:ea typeface="微软雅黑" pitchFamily="34" charset="-122"/>
              </a:rPr>
              <a:t>时</a:t>
            </a:r>
            <a:endParaRPr lang="en-US" altLang="zh-CN" sz="1800" b="1" dirty="0" smtClean="0">
              <a:solidFill>
                <a:srgbClr val="084CA1"/>
              </a:solidFill>
              <a:latin typeface="微软雅黑" pitchFamily="34" charset="-122"/>
              <a:ea typeface="微软雅黑" pitchFamily="34" charset="-122"/>
            </a:endParaRPr>
          </a:p>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借：管理费用                                     </a:t>
            </a:r>
            <a:r>
              <a:rPr lang="en-US" altLang="zh-CN" sz="1800" dirty="0">
                <a:latin typeface="微软雅黑" pitchFamily="34" charset="-122"/>
                <a:ea typeface="微软雅黑" pitchFamily="34" charset="-122"/>
                <a:cs typeface="+mn-ea"/>
              </a:rPr>
              <a:t>250 000</a:t>
            </a:r>
          </a:p>
          <a:p>
            <a:pPr marL="257168" indent="-257168">
              <a:lnSpc>
                <a:spcPct val="150000"/>
              </a:lnSpc>
              <a:spcBef>
                <a:spcPct val="20000"/>
              </a:spcBef>
              <a:buClr>
                <a:schemeClr val="folHlink"/>
              </a:buClr>
              <a:buSzPct val="60000"/>
            </a:pPr>
            <a:r>
              <a:rPr lang="en-US" altLang="zh-CN" sz="1800" dirty="0">
                <a:latin typeface="微软雅黑" pitchFamily="34" charset="-122"/>
                <a:ea typeface="微软雅黑" pitchFamily="34" charset="-122"/>
                <a:cs typeface="+mn-ea"/>
              </a:rPr>
              <a:t>       </a:t>
            </a:r>
            <a:r>
              <a:rPr lang="zh-CN" altLang="en-US" sz="1800" dirty="0">
                <a:latin typeface="微软雅黑" pitchFamily="34" charset="-122"/>
                <a:ea typeface="微软雅黑" pitchFamily="34" charset="-122"/>
                <a:cs typeface="+mn-ea"/>
              </a:rPr>
              <a:t>贷：累计摊销                                     </a:t>
            </a:r>
            <a:r>
              <a:rPr lang="en-US" altLang="zh-CN" sz="1800" dirty="0">
                <a:latin typeface="微软雅黑" pitchFamily="34" charset="-122"/>
                <a:ea typeface="微软雅黑" pitchFamily="34" charset="-122"/>
                <a:cs typeface="+mn-ea"/>
              </a:rPr>
              <a:t>250 000</a:t>
            </a:r>
          </a:p>
        </p:txBody>
      </p:sp>
    </p:spTree>
    <p:custDataLst>
      <p:tags r:id="rId1"/>
    </p:custDataLst>
    <p:extLst>
      <p:ext uri="{BB962C8B-B14F-4D97-AF65-F5344CB8AC3E}">
        <p14:creationId xmlns:p14="http://schemas.microsoft.com/office/powerpoint/2010/main" val="280821218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379946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（二）无形资产的摊销</a:t>
            </a:r>
            <a:r>
              <a:rPr lang="en-US" altLang="zh-CN" sz="1800" b="1" dirty="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计量原则</a:t>
            </a:r>
            <a:endParaRPr lang="zh-CN" altLang="en-US" sz="1800" b="1" dirty="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0" name="Rectangle 7"/>
          <p:cNvSpPr/>
          <p:nvPr/>
        </p:nvSpPr>
        <p:spPr>
          <a:xfrm>
            <a:off x="232848" y="1159396"/>
            <a:ext cx="4464496" cy="1944216"/>
          </a:xfrm>
          <a:prstGeom prst="rect">
            <a:avLst/>
          </a:prstGeom>
          <a:noFill/>
          <a:ln w="9525">
            <a:noFill/>
          </a:ln>
        </p:spPr>
        <p:txBody>
          <a:bodyPr lIns="68579" tIns="34289" rIns="68579" bIns="34289"/>
          <a:lstStyle/>
          <a:p>
            <a:pPr marL="285750" indent="-285750">
              <a:lnSpc>
                <a:spcPct val="150000"/>
              </a:lnSpc>
              <a:spcBef>
                <a:spcPct val="20000"/>
              </a:spcBef>
              <a:buClr>
                <a:schemeClr val="tx1"/>
              </a:buClr>
              <a:buSzPct val="60000"/>
              <a:buFont typeface="Wingdings" pitchFamily="2" charset="2"/>
              <a:buChar char="Ø"/>
            </a:pPr>
            <a:r>
              <a:rPr lang="zh-CN" altLang="en-US" sz="1800" dirty="0">
                <a:latin typeface="微软雅黑" pitchFamily="34" charset="-122"/>
                <a:ea typeface="微软雅黑" pitchFamily="34" charset="-122"/>
                <a:cs typeface="+mn-ea"/>
              </a:rPr>
              <a:t>使用寿命</a:t>
            </a:r>
            <a:r>
              <a:rPr lang="zh-CN" altLang="en-US" sz="1800" dirty="0">
                <a:solidFill>
                  <a:srgbClr val="C00000"/>
                </a:solidFill>
                <a:latin typeface="微软雅黑" pitchFamily="34" charset="-122"/>
                <a:ea typeface="微软雅黑" pitchFamily="34" charset="-122"/>
                <a:cs typeface="+mn-ea"/>
              </a:rPr>
              <a:t>有限</a:t>
            </a:r>
            <a:r>
              <a:rPr lang="zh-CN" altLang="en-US" sz="1800" dirty="0">
                <a:latin typeface="微软雅黑" pitchFamily="34" charset="-122"/>
                <a:ea typeface="微软雅黑" pitchFamily="34" charset="-122"/>
                <a:cs typeface="+mn-ea"/>
              </a:rPr>
              <a:t>的无形资产应当进行摊销</a:t>
            </a:r>
            <a:r>
              <a:rPr lang="zh-CN" altLang="en-US" sz="1800" dirty="0" smtClean="0">
                <a:latin typeface="微软雅黑" pitchFamily="34" charset="-122"/>
                <a:ea typeface="微软雅黑" pitchFamily="34" charset="-122"/>
                <a:cs typeface="+mn-ea"/>
              </a:rPr>
              <a:t>；</a:t>
            </a:r>
            <a:endParaRPr lang="en-US" altLang="zh-CN" sz="1800" dirty="0" smtClean="0">
              <a:latin typeface="微软雅黑" pitchFamily="34" charset="-122"/>
              <a:ea typeface="微软雅黑" pitchFamily="34" charset="-122"/>
              <a:cs typeface="+mn-ea"/>
            </a:endParaRPr>
          </a:p>
          <a:p>
            <a:pPr marL="285750" indent="-285750">
              <a:lnSpc>
                <a:spcPct val="150000"/>
              </a:lnSpc>
              <a:spcBef>
                <a:spcPct val="20000"/>
              </a:spcBef>
              <a:buClr>
                <a:schemeClr val="tx1"/>
              </a:buClr>
              <a:buSzPct val="60000"/>
              <a:buFont typeface="Wingdings" pitchFamily="2" charset="2"/>
              <a:buChar char="Ø"/>
            </a:pPr>
            <a:r>
              <a:rPr lang="zh-CN" altLang="en-US" sz="1800" dirty="0" smtClean="0">
                <a:latin typeface="微软雅黑" pitchFamily="34" charset="-122"/>
                <a:ea typeface="微软雅黑" pitchFamily="34" charset="-122"/>
                <a:cs typeface="+mn-ea"/>
              </a:rPr>
              <a:t>使用寿命</a:t>
            </a:r>
            <a:r>
              <a:rPr lang="zh-CN" altLang="en-US" sz="1800" dirty="0">
                <a:solidFill>
                  <a:srgbClr val="C00000"/>
                </a:solidFill>
                <a:latin typeface="微软雅黑" pitchFamily="34" charset="-122"/>
                <a:ea typeface="微软雅黑" pitchFamily="34" charset="-122"/>
                <a:cs typeface="+mn-ea"/>
              </a:rPr>
              <a:t>不确定</a:t>
            </a:r>
            <a:r>
              <a:rPr lang="zh-CN" altLang="en-US" sz="1800" dirty="0">
                <a:latin typeface="微软雅黑" pitchFamily="34" charset="-122"/>
                <a:ea typeface="微软雅黑" pitchFamily="34" charset="-122"/>
                <a:cs typeface="+mn-ea"/>
              </a:rPr>
              <a:t>的无形资产不应摊</a:t>
            </a:r>
            <a:r>
              <a:rPr lang="zh-CN" altLang="en-US" sz="1800" dirty="0" smtClean="0">
                <a:latin typeface="微软雅黑" pitchFamily="34" charset="-122"/>
                <a:ea typeface="微软雅黑" pitchFamily="34" charset="-122"/>
                <a:cs typeface="+mn-ea"/>
              </a:rPr>
              <a:t>销。</a:t>
            </a:r>
            <a:endParaRPr lang="en-US" altLang="zh-CN" sz="1800" dirty="0" smtClean="0">
              <a:latin typeface="微软雅黑" pitchFamily="34" charset="-122"/>
              <a:ea typeface="微软雅黑" pitchFamily="34" charset="-122"/>
              <a:cs typeface="+mn-ea"/>
            </a:endParaRPr>
          </a:p>
          <a:p>
            <a:pPr marL="285750" indent="-285750">
              <a:lnSpc>
                <a:spcPct val="150000"/>
              </a:lnSpc>
              <a:spcBef>
                <a:spcPct val="20000"/>
              </a:spcBef>
              <a:buClr>
                <a:schemeClr val="tx1"/>
              </a:buClr>
              <a:buSzPct val="60000"/>
              <a:buFont typeface="Wingdings" pitchFamily="2" charset="2"/>
              <a:buChar char="Ø"/>
            </a:pPr>
            <a:r>
              <a:rPr lang="zh-CN" altLang="en-US" sz="1800" dirty="0" smtClean="0">
                <a:latin typeface="微软雅黑" pitchFamily="34" charset="-122"/>
                <a:ea typeface="微软雅黑" pitchFamily="34" charset="-122"/>
                <a:cs typeface="+mn-ea"/>
              </a:rPr>
              <a:t>无形</a:t>
            </a:r>
            <a:r>
              <a:rPr lang="zh-CN" altLang="en-US" sz="1800" dirty="0">
                <a:latin typeface="微软雅黑" pitchFamily="34" charset="-122"/>
                <a:ea typeface="微软雅黑" pitchFamily="34" charset="-122"/>
                <a:cs typeface="+mn-ea"/>
              </a:rPr>
              <a:t>资产期末要进行</a:t>
            </a:r>
            <a:r>
              <a:rPr lang="zh-CN" altLang="en-US" sz="1800" dirty="0">
                <a:solidFill>
                  <a:srgbClr val="C00000"/>
                </a:solidFill>
                <a:latin typeface="微软雅黑" pitchFamily="34" charset="-122"/>
                <a:ea typeface="微软雅黑" pitchFamily="34" charset="-122"/>
                <a:cs typeface="+mn-ea"/>
              </a:rPr>
              <a:t>减值测试</a:t>
            </a:r>
            <a:r>
              <a:rPr lang="zh-CN" altLang="en-US" sz="1800" dirty="0" smtClean="0">
                <a:latin typeface="微软雅黑" pitchFamily="34" charset="-122"/>
                <a:ea typeface="微软雅黑" pitchFamily="34" charset="-122"/>
                <a:cs typeface="+mn-ea"/>
              </a:rPr>
              <a:t>，如果</a:t>
            </a:r>
            <a:r>
              <a:rPr lang="zh-CN" altLang="en-US" sz="1800" dirty="0">
                <a:latin typeface="微软雅黑" pitchFamily="34" charset="-122"/>
                <a:ea typeface="微软雅黑" pitchFamily="34" charset="-122"/>
                <a:cs typeface="+mn-ea"/>
              </a:rPr>
              <a:t>发生减值的，要计提减值准备。</a:t>
            </a:r>
          </a:p>
        </p:txBody>
      </p:sp>
      <p:sp>
        <p:nvSpPr>
          <p:cNvPr id="31" name="MH_Desc_1"/>
          <p:cNvSpPr/>
          <p:nvPr>
            <p:custDataLst>
              <p:tags r:id="rId7"/>
            </p:custDataLst>
          </p:nvPr>
        </p:nvSpPr>
        <p:spPr>
          <a:xfrm>
            <a:off x="0" y="1120181"/>
            <a:ext cx="4769352" cy="1877020"/>
          </a:xfrm>
          <a:custGeom>
            <a:avLst/>
            <a:gdLst>
              <a:gd name="connsiteX0" fmla="*/ 0 w 3456384"/>
              <a:gd name="connsiteY0" fmla="*/ 3836610 h 3882329"/>
              <a:gd name="connsiteX1" fmla="*/ 3456384 w 3456384"/>
              <a:gd name="connsiteY1" fmla="*/ 3836610 h 3882329"/>
              <a:gd name="connsiteX2" fmla="*/ 3456384 w 3456384"/>
              <a:gd name="connsiteY2" fmla="*/ 3882329 h 3882329"/>
              <a:gd name="connsiteX3" fmla="*/ 0 w 3456384"/>
              <a:gd name="connsiteY3" fmla="*/ 3882329 h 3882329"/>
              <a:gd name="connsiteX4" fmla="*/ 0 w 3456384"/>
              <a:gd name="connsiteY4" fmla="*/ 0 h 3882329"/>
              <a:gd name="connsiteX5" fmla="*/ 3456384 w 3456384"/>
              <a:gd name="connsiteY5" fmla="*/ 0 h 3882329"/>
              <a:gd name="connsiteX6" fmla="*/ 3456384 w 3456384"/>
              <a:gd name="connsiteY6" fmla="*/ 45719 h 3882329"/>
              <a:gd name="connsiteX7" fmla="*/ 0 w 3456384"/>
              <a:gd name="connsiteY7" fmla="*/ 45719 h 3882329"/>
              <a:gd name="connsiteX0" fmla="*/ 0 w 3456384"/>
              <a:gd name="connsiteY0" fmla="*/ 3836610 h 3882329"/>
              <a:gd name="connsiteX1" fmla="*/ 3456384 w 3456384"/>
              <a:gd name="connsiteY1" fmla="*/ 3836610 h 3882329"/>
              <a:gd name="connsiteX2" fmla="*/ 3456384 w 3456384"/>
              <a:gd name="connsiteY2" fmla="*/ 3882329 h 3882329"/>
              <a:gd name="connsiteX3" fmla="*/ 0 w 3456384"/>
              <a:gd name="connsiteY3" fmla="*/ 3882329 h 3882329"/>
              <a:gd name="connsiteX4" fmla="*/ 0 w 3456384"/>
              <a:gd name="connsiteY4" fmla="*/ 3836610 h 3882329"/>
              <a:gd name="connsiteX5" fmla="*/ 0 w 3456384"/>
              <a:gd name="connsiteY5" fmla="*/ 0 h 3882329"/>
              <a:gd name="connsiteX6" fmla="*/ 3456384 w 3456384"/>
              <a:gd name="connsiteY6" fmla="*/ 0 h 3882329"/>
              <a:gd name="connsiteX7" fmla="*/ 3456384 w 3456384"/>
              <a:gd name="connsiteY7" fmla="*/ 45719 h 3882329"/>
              <a:gd name="connsiteX8" fmla="*/ 0 w 3456384"/>
              <a:gd name="connsiteY8" fmla="*/ 0 h 3882329"/>
              <a:gd name="connsiteX0" fmla="*/ 0 w 3456384"/>
              <a:gd name="connsiteY0" fmla="*/ 3836610 h 3882329"/>
              <a:gd name="connsiteX1" fmla="*/ 3456384 w 3456384"/>
              <a:gd name="connsiteY1" fmla="*/ 3836610 h 3882329"/>
              <a:gd name="connsiteX2" fmla="*/ 3456384 w 3456384"/>
              <a:gd name="connsiteY2" fmla="*/ 3882329 h 3882329"/>
              <a:gd name="connsiteX3" fmla="*/ 0 w 3456384"/>
              <a:gd name="connsiteY3" fmla="*/ 3882329 h 3882329"/>
              <a:gd name="connsiteX4" fmla="*/ 0 w 3456384"/>
              <a:gd name="connsiteY4" fmla="*/ 3836610 h 3882329"/>
              <a:gd name="connsiteX5" fmla="*/ 0 w 3456384"/>
              <a:gd name="connsiteY5" fmla="*/ 0 h 3882329"/>
              <a:gd name="connsiteX6" fmla="*/ 3456384 w 3456384"/>
              <a:gd name="connsiteY6" fmla="*/ 0 h 3882329"/>
              <a:gd name="connsiteX7" fmla="*/ 0 w 3456384"/>
              <a:gd name="connsiteY7" fmla="*/ 0 h 3882329"/>
              <a:gd name="connsiteX0" fmla="*/ 0 w 3456384"/>
              <a:gd name="connsiteY0" fmla="*/ 3836610 h 3882329"/>
              <a:gd name="connsiteX1" fmla="*/ 3456384 w 3456384"/>
              <a:gd name="connsiteY1" fmla="*/ 3836610 h 3882329"/>
              <a:gd name="connsiteX2" fmla="*/ 3456384 w 3456384"/>
              <a:gd name="connsiteY2" fmla="*/ 3882329 h 3882329"/>
              <a:gd name="connsiteX3" fmla="*/ 0 w 3456384"/>
              <a:gd name="connsiteY3" fmla="*/ 3882329 h 3882329"/>
              <a:gd name="connsiteX4" fmla="*/ 0 w 3456384"/>
              <a:gd name="connsiteY4" fmla="*/ 3836610 h 3882329"/>
              <a:gd name="connsiteX5" fmla="*/ 0 w 3456384"/>
              <a:gd name="connsiteY5" fmla="*/ 0 h 3882329"/>
              <a:gd name="connsiteX6" fmla="*/ 3456384 w 3456384"/>
              <a:gd name="connsiteY6" fmla="*/ 0 h 3882329"/>
              <a:gd name="connsiteX7" fmla="*/ 0 w 3456384"/>
              <a:gd name="connsiteY7" fmla="*/ 0 h 3882329"/>
              <a:gd name="connsiteX0" fmla="*/ 0 w 3456384"/>
              <a:gd name="connsiteY0" fmla="*/ 3836610 h 3882329"/>
              <a:gd name="connsiteX1" fmla="*/ 3456384 w 3456384"/>
              <a:gd name="connsiteY1" fmla="*/ 3836610 h 3882329"/>
              <a:gd name="connsiteX2" fmla="*/ 3456384 w 3456384"/>
              <a:gd name="connsiteY2" fmla="*/ 3882329 h 3882329"/>
              <a:gd name="connsiteX3" fmla="*/ 0 w 3456384"/>
              <a:gd name="connsiteY3" fmla="*/ 3882329 h 3882329"/>
              <a:gd name="connsiteX4" fmla="*/ 0 w 3456384"/>
              <a:gd name="connsiteY4" fmla="*/ 3836610 h 3882329"/>
              <a:gd name="connsiteX5" fmla="*/ 0 w 3456384"/>
              <a:gd name="connsiteY5" fmla="*/ 0 h 3882329"/>
              <a:gd name="connsiteX6" fmla="*/ 3456384 w 3456384"/>
              <a:gd name="connsiteY6" fmla="*/ 0 h 3882329"/>
              <a:gd name="connsiteX7" fmla="*/ 0 w 3456384"/>
              <a:gd name="connsiteY7" fmla="*/ 0 h 3882329"/>
              <a:gd name="connsiteX0" fmla="*/ 0 w 3456384"/>
              <a:gd name="connsiteY0" fmla="*/ 3882329 h 3882329"/>
              <a:gd name="connsiteX1" fmla="*/ 3456384 w 3456384"/>
              <a:gd name="connsiteY1" fmla="*/ 3836610 h 3882329"/>
              <a:gd name="connsiteX2" fmla="*/ 3456384 w 3456384"/>
              <a:gd name="connsiteY2" fmla="*/ 3882329 h 3882329"/>
              <a:gd name="connsiteX3" fmla="*/ 0 w 3456384"/>
              <a:gd name="connsiteY3" fmla="*/ 3882329 h 3882329"/>
              <a:gd name="connsiteX4" fmla="*/ 0 w 3456384"/>
              <a:gd name="connsiteY4" fmla="*/ 0 h 3882329"/>
              <a:gd name="connsiteX5" fmla="*/ 3456384 w 3456384"/>
              <a:gd name="connsiteY5" fmla="*/ 0 h 3882329"/>
              <a:gd name="connsiteX6" fmla="*/ 0 w 3456384"/>
              <a:gd name="connsiteY6" fmla="*/ 0 h 3882329"/>
              <a:gd name="connsiteX0" fmla="*/ 0 w 3456384"/>
              <a:gd name="connsiteY0" fmla="*/ 3882329 h 3882329"/>
              <a:gd name="connsiteX1" fmla="*/ 3456384 w 3456384"/>
              <a:gd name="connsiteY1" fmla="*/ 3882329 h 3882329"/>
              <a:gd name="connsiteX2" fmla="*/ 0 w 3456384"/>
              <a:gd name="connsiteY2" fmla="*/ 3882329 h 3882329"/>
              <a:gd name="connsiteX3" fmla="*/ 0 w 3456384"/>
              <a:gd name="connsiteY3" fmla="*/ 0 h 3882329"/>
              <a:gd name="connsiteX4" fmla="*/ 3456384 w 3456384"/>
              <a:gd name="connsiteY4" fmla="*/ 0 h 3882329"/>
              <a:gd name="connsiteX5" fmla="*/ 0 w 3456384"/>
              <a:gd name="connsiteY5" fmla="*/ 0 h 3882329"/>
              <a:gd name="connsiteX0" fmla="*/ 0 w 3456384"/>
              <a:gd name="connsiteY0" fmla="*/ 3882329 h 3882329"/>
              <a:gd name="connsiteX1" fmla="*/ 3456384 w 3456384"/>
              <a:gd name="connsiteY1" fmla="*/ 3882329 h 3882329"/>
              <a:gd name="connsiteX2" fmla="*/ 0 w 3456384"/>
              <a:gd name="connsiteY2" fmla="*/ 3882329 h 3882329"/>
              <a:gd name="connsiteX3" fmla="*/ 0 w 3456384"/>
              <a:gd name="connsiteY3" fmla="*/ 0 h 3882329"/>
              <a:gd name="connsiteX4" fmla="*/ 3456384 w 3456384"/>
              <a:gd name="connsiteY4" fmla="*/ 0 h 3882329"/>
              <a:gd name="connsiteX5" fmla="*/ 0 w 3456384"/>
              <a:gd name="connsiteY5" fmla="*/ 0 h 3882329"/>
              <a:gd name="connsiteX0" fmla="*/ 0 w 3456384"/>
              <a:gd name="connsiteY0" fmla="*/ 3882329 h 3882329"/>
              <a:gd name="connsiteX1" fmla="*/ 3456384 w 3456384"/>
              <a:gd name="connsiteY1" fmla="*/ 3882329 h 3882329"/>
              <a:gd name="connsiteX2" fmla="*/ 0 w 3456384"/>
              <a:gd name="connsiteY2" fmla="*/ 3882329 h 3882329"/>
              <a:gd name="connsiteX3" fmla="*/ 0 w 3456384"/>
              <a:gd name="connsiteY3" fmla="*/ 0 h 3882329"/>
              <a:gd name="connsiteX4" fmla="*/ 3456384 w 3456384"/>
              <a:gd name="connsiteY4" fmla="*/ 0 h 3882329"/>
              <a:gd name="connsiteX5" fmla="*/ 0 w 3456384"/>
              <a:gd name="connsiteY5" fmla="*/ 0 h 3882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6384" h="3882329">
                <a:moveTo>
                  <a:pt x="0" y="3882329"/>
                </a:moveTo>
                <a:lnTo>
                  <a:pt x="3456384" y="3882329"/>
                </a:lnTo>
                <a:lnTo>
                  <a:pt x="0" y="3882329"/>
                </a:lnTo>
                <a:close/>
                <a:moveTo>
                  <a:pt x="0" y="0"/>
                </a:moveTo>
                <a:lnTo>
                  <a:pt x="3456384" y="0"/>
                </a:lnTo>
                <a:lnTo>
                  <a:pt x="0" y="0"/>
                </a:lnTo>
                <a:close/>
              </a:path>
            </a:pathLst>
          </a:custGeom>
          <a:ln w="22225">
            <a:gradFill flip="none" rotWithShape="1">
              <a:gsLst>
                <a:gs pos="0">
                  <a:schemeClr val="accent1">
                    <a:alpha val="0"/>
                  </a:schemeClr>
                </a:gs>
                <a:gs pos="50000">
                  <a:schemeClr val="accent1"/>
                </a:gs>
                <a:gs pos="100000">
                  <a:schemeClr val="accent1">
                    <a:alpha val="0"/>
                  </a:schemeClr>
                </a:gs>
              </a:gsLst>
              <a:lin ang="0" scaled="0"/>
              <a:tileRect/>
            </a:gradFill>
            <a:roun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just" eaLnBrk="1" fontAlgn="auto" hangingPunct="1">
              <a:lnSpc>
                <a:spcPct val="170000"/>
              </a:lnSpc>
              <a:spcBef>
                <a:spcPts val="0"/>
              </a:spcBef>
              <a:spcAft>
                <a:spcPts val="0"/>
              </a:spcAft>
              <a:defRPr/>
            </a:pPr>
            <a:endParaRPr lang="en-US" altLang="zh-CN" sz="1800" kern="0" dirty="0">
              <a:solidFill>
                <a:prstClr val="black"/>
              </a:solidFill>
              <a:latin typeface="微软雅黑" pitchFamily="34" charset="-122"/>
              <a:ea typeface="微软雅黑" pitchFamily="34" charset="-122"/>
            </a:endParaRPr>
          </a:p>
        </p:txBody>
      </p:sp>
      <p:sp>
        <p:nvSpPr>
          <p:cNvPr id="2" name="燕尾形 1"/>
          <p:cNvSpPr/>
          <p:nvPr/>
        </p:nvSpPr>
        <p:spPr>
          <a:xfrm>
            <a:off x="4697344" y="1816100"/>
            <a:ext cx="192156" cy="203200"/>
          </a:xfrm>
          <a:prstGeom prst="chevron">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3" name="燕尾形 32"/>
          <p:cNvSpPr/>
          <p:nvPr/>
        </p:nvSpPr>
        <p:spPr>
          <a:xfrm>
            <a:off x="4887844" y="1816100"/>
            <a:ext cx="192156" cy="203200"/>
          </a:xfrm>
          <a:prstGeom prst="chevron">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TextBox 20"/>
          <p:cNvSpPr txBox="1"/>
          <p:nvPr/>
        </p:nvSpPr>
        <p:spPr>
          <a:xfrm>
            <a:off x="5080001" y="1593077"/>
            <a:ext cx="3808412" cy="2585323"/>
          </a:xfrm>
          <a:prstGeom prst="rect">
            <a:avLst/>
          </a:prstGeom>
          <a:noFill/>
        </p:spPr>
        <p:txBody>
          <a:bodyPr wrap="square" rtlCol="0" anchor="ctr">
            <a:spAutoFit/>
          </a:bodyPr>
          <a:lstStyle/>
          <a:p>
            <a:pPr algn="just">
              <a:lnSpc>
                <a:spcPct val="150000"/>
              </a:lnSpc>
            </a:pPr>
            <a:r>
              <a:rPr lang="zh-CN" altLang="en-US" sz="1800" dirty="0" smtClean="0">
                <a:latin typeface="微软雅黑" pitchFamily="34" charset="-122"/>
                <a:ea typeface="微软雅黑" pitchFamily="34" charset="-122"/>
              </a:rPr>
              <a:t>使用寿命</a:t>
            </a:r>
            <a:r>
              <a:rPr lang="zh-CN" altLang="en-US" sz="1800" dirty="0">
                <a:latin typeface="微软雅黑" pitchFamily="34" charset="-122"/>
                <a:ea typeface="微软雅黑" pitchFamily="34" charset="-122"/>
              </a:rPr>
              <a:t>不确定的无形资产</a:t>
            </a:r>
            <a:r>
              <a:rPr lang="en-US" altLang="zh-CN" sz="1800" dirty="0">
                <a:latin typeface="微软雅黑" pitchFamily="34" charset="-122"/>
                <a:ea typeface="微软雅黑" pitchFamily="34" charset="-122"/>
              </a:rPr>
              <a:t>,</a:t>
            </a:r>
            <a:r>
              <a:rPr lang="zh-CN" altLang="en-US" sz="1800" dirty="0">
                <a:solidFill>
                  <a:srgbClr val="C00000"/>
                </a:solidFill>
                <a:latin typeface="微软雅黑" pitchFamily="34" charset="-122"/>
                <a:ea typeface="微软雅黑" pitchFamily="34" charset="-122"/>
              </a:rPr>
              <a:t>在持有期间内不需要摊销</a:t>
            </a:r>
            <a:r>
              <a:rPr lang="zh-CN" altLang="en-US" sz="1800" dirty="0">
                <a:latin typeface="微软雅黑" pitchFamily="34" charset="-122"/>
                <a:ea typeface="微软雅黑" pitchFamily="34" charset="-122"/>
              </a:rPr>
              <a:t>，但期末应当对其使用寿命进行</a:t>
            </a:r>
            <a:r>
              <a:rPr lang="zh-CN" altLang="en-US" sz="1800" b="1" dirty="0">
                <a:solidFill>
                  <a:srgbClr val="C00000"/>
                </a:solidFill>
                <a:latin typeface="微软雅黑" pitchFamily="34" charset="-122"/>
                <a:ea typeface="微软雅黑" pitchFamily="34" charset="-122"/>
              </a:rPr>
              <a:t>复核</a:t>
            </a:r>
            <a:r>
              <a:rPr lang="zh-CN" altLang="en-US" sz="1800" dirty="0">
                <a:latin typeface="微软雅黑" pitchFamily="34" charset="-122"/>
                <a:ea typeface="微软雅黑" pitchFamily="34" charset="-122"/>
              </a:rPr>
              <a:t>。复核后如果有证据表明其使用寿命是有限的，则应估计使用寿命并按照估计寿命进行摊</a:t>
            </a:r>
            <a:r>
              <a:rPr lang="zh-CN" altLang="en-US" sz="1800" dirty="0" smtClean="0">
                <a:latin typeface="微软雅黑" pitchFamily="34" charset="-122"/>
                <a:ea typeface="微软雅黑" pitchFamily="34" charset="-122"/>
              </a:rPr>
              <a:t>销</a:t>
            </a:r>
            <a:r>
              <a:rPr lang="zh-CN" altLang="en-US" sz="1800" dirty="0">
                <a:latin typeface="微软雅黑" pitchFamily="34" charset="-122"/>
                <a:ea typeface="微软雅黑" pitchFamily="34" charset="-122"/>
              </a:rPr>
              <a:t>。</a:t>
            </a:r>
            <a:endParaRPr lang="zh-CN" altLang="en-US" sz="1800" dirty="0"/>
          </a:p>
        </p:txBody>
      </p:sp>
    </p:spTree>
    <p:custDataLst>
      <p:tags r:id="rId1"/>
    </p:custDataLst>
    <p:extLst>
      <p:ext uri="{BB962C8B-B14F-4D97-AF65-F5344CB8AC3E}">
        <p14:creationId xmlns:p14="http://schemas.microsoft.com/office/powerpoint/2010/main" val="33380842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3337805"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）无形资产的概述</a:t>
            </a:r>
            <a:r>
              <a:rPr lang="en-US" altLang="zh-CN" sz="1800" b="1" dirty="0" smtClean="0">
                <a:solidFill>
                  <a:srgbClr val="084CA1"/>
                </a:solidFill>
                <a:ea typeface="微软雅黑"/>
                <a:cs typeface="+mn-ea"/>
                <a:sym typeface="+mn-lt"/>
              </a:rPr>
              <a:t>——</a:t>
            </a:r>
            <a:r>
              <a:rPr lang="zh-CN" altLang="zh-CN" sz="1800" b="1" dirty="0">
                <a:solidFill>
                  <a:srgbClr val="084CA1"/>
                </a:solidFill>
                <a:ea typeface="微软雅黑"/>
                <a:cs typeface="+mn-ea"/>
              </a:rPr>
              <a:t>特征</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16" name="7c273de4-a495-4542-9591-9da9076d5670"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7"/>
            </p:custDataLst>
          </p:nvPr>
        </p:nvGrpSpPr>
        <p:grpSpPr>
          <a:xfrm>
            <a:off x="750059" y="1652879"/>
            <a:ext cx="7643882" cy="2215015"/>
            <a:chOff x="1582543" y="2271030"/>
            <a:chExt cx="9270059" cy="2686243"/>
          </a:xfrm>
        </p:grpSpPr>
        <p:grpSp>
          <p:nvGrpSpPr>
            <p:cNvPr id="17" name="í$lïdè"/>
            <p:cNvGrpSpPr/>
            <p:nvPr/>
          </p:nvGrpSpPr>
          <p:grpSpPr>
            <a:xfrm>
              <a:off x="4727912" y="2271030"/>
              <a:ext cx="2696485" cy="2686243"/>
              <a:chOff x="2605088" y="2401886"/>
              <a:chExt cx="3343274" cy="3330576"/>
            </a:xfrm>
          </p:grpSpPr>
          <p:sp>
            <p:nvSpPr>
              <p:cNvPr id="25" name="îṩļîďè"/>
              <p:cNvSpPr/>
              <p:nvPr/>
            </p:nvSpPr>
            <p:spPr bwMode="auto">
              <a:xfrm>
                <a:off x="3144839" y="2401886"/>
                <a:ext cx="1157286" cy="2052638"/>
              </a:xfrm>
              <a:custGeom>
                <a:avLst/>
                <a:gdLst>
                  <a:gd name="T0" fmla="*/ 0 w 729"/>
                  <a:gd name="T1" fmla="*/ 880 h 1293"/>
                  <a:gd name="T2" fmla="*/ 15 w 729"/>
                  <a:gd name="T3" fmla="*/ 768 h 1293"/>
                  <a:gd name="T4" fmla="*/ 43 w 729"/>
                  <a:gd name="T5" fmla="*/ 745 h 1293"/>
                  <a:gd name="T6" fmla="*/ 97 w 729"/>
                  <a:gd name="T7" fmla="*/ 775 h 1293"/>
                  <a:gd name="T8" fmla="*/ 155 w 729"/>
                  <a:gd name="T9" fmla="*/ 799 h 1293"/>
                  <a:gd name="T10" fmla="*/ 204 w 729"/>
                  <a:gd name="T11" fmla="*/ 796 h 1293"/>
                  <a:gd name="T12" fmla="*/ 247 w 729"/>
                  <a:gd name="T13" fmla="*/ 770 h 1293"/>
                  <a:gd name="T14" fmla="*/ 273 w 729"/>
                  <a:gd name="T15" fmla="*/ 725 h 1293"/>
                  <a:gd name="T16" fmla="*/ 276 w 729"/>
                  <a:gd name="T17" fmla="*/ 641 h 1293"/>
                  <a:gd name="T18" fmla="*/ 250 w 729"/>
                  <a:gd name="T19" fmla="*/ 596 h 1293"/>
                  <a:gd name="T20" fmla="*/ 204 w 729"/>
                  <a:gd name="T21" fmla="*/ 571 h 1293"/>
                  <a:gd name="T22" fmla="*/ 153 w 729"/>
                  <a:gd name="T23" fmla="*/ 571 h 1293"/>
                  <a:gd name="T24" fmla="*/ 64 w 729"/>
                  <a:gd name="T25" fmla="*/ 610 h 1293"/>
                  <a:gd name="T26" fmla="*/ 27 w 729"/>
                  <a:gd name="T27" fmla="*/ 606 h 1293"/>
                  <a:gd name="T28" fmla="*/ 15 w 729"/>
                  <a:gd name="T29" fmla="*/ 535 h 1293"/>
                  <a:gd name="T30" fmla="*/ 95 w 729"/>
                  <a:gd name="T31" fmla="*/ 327 h 1293"/>
                  <a:gd name="T32" fmla="*/ 237 w 729"/>
                  <a:gd name="T33" fmla="*/ 320 h 1293"/>
                  <a:gd name="T34" fmla="*/ 275 w 729"/>
                  <a:gd name="T35" fmla="*/ 297 h 1293"/>
                  <a:gd name="T36" fmla="*/ 282 w 729"/>
                  <a:gd name="T37" fmla="*/ 251 h 1293"/>
                  <a:gd name="T38" fmla="*/ 240 w 729"/>
                  <a:gd name="T39" fmla="*/ 177 h 1293"/>
                  <a:gd name="T40" fmla="*/ 232 w 729"/>
                  <a:gd name="T41" fmla="*/ 121 h 1293"/>
                  <a:gd name="T42" fmla="*/ 255 w 729"/>
                  <a:gd name="T43" fmla="*/ 50 h 1293"/>
                  <a:gd name="T44" fmla="*/ 303 w 729"/>
                  <a:gd name="T45" fmla="*/ 11 h 1293"/>
                  <a:gd name="T46" fmla="*/ 363 w 729"/>
                  <a:gd name="T47" fmla="*/ 0 h 1293"/>
                  <a:gd name="T48" fmla="*/ 410 w 729"/>
                  <a:gd name="T49" fmla="*/ 11 h 1293"/>
                  <a:gd name="T50" fmla="*/ 461 w 729"/>
                  <a:gd name="T51" fmla="*/ 47 h 1293"/>
                  <a:gd name="T52" fmla="*/ 490 w 729"/>
                  <a:gd name="T53" fmla="*/ 109 h 1293"/>
                  <a:gd name="T54" fmla="*/ 489 w 729"/>
                  <a:gd name="T55" fmla="*/ 162 h 1293"/>
                  <a:gd name="T56" fmla="*/ 440 w 729"/>
                  <a:gd name="T57" fmla="*/ 251 h 1293"/>
                  <a:gd name="T58" fmla="*/ 436 w 729"/>
                  <a:gd name="T59" fmla="*/ 297 h 1293"/>
                  <a:gd name="T60" fmla="*/ 472 w 729"/>
                  <a:gd name="T61" fmla="*/ 320 h 1293"/>
                  <a:gd name="T62" fmla="*/ 592 w 729"/>
                  <a:gd name="T63" fmla="*/ 332 h 1293"/>
                  <a:gd name="T64" fmla="*/ 728 w 729"/>
                  <a:gd name="T65" fmla="*/ 485 h 1293"/>
                  <a:gd name="T66" fmla="*/ 715 w 729"/>
                  <a:gd name="T67" fmla="*/ 573 h 1293"/>
                  <a:gd name="T68" fmla="*/ 689 w 729"/>
                  <a:gd name="T69" fmla="*/ 587 h 1293"/>
                  <a:gd name="T70" fmla="*/ 634 w 729"/>
                  <a:gd name="T71" fmla="*/ 562 h 1293"/>
                  <a:gd name="T72" fmla="*/ 556 w 729"/>
                  <a:gd name="T73" fmla="*/ 549 h 1293"/>
                  <a:gd name="T74" fmla="*/ 517 w 729"/>
                  <a:gd name="T75" fmla="*/ 559 h 1293"/>
                  <a:gd name="T76" fmla="*/ 486 w 729"/>
                  <a:gd name="T77" fmla="*/ 594 h 1293"/>
                  <a:gd name="T78" fmla="*/ 476 w 729"/>
                  <a:gd name="T79" fmla="*/ 683 h 1293"/>
                  <a:gd name="T80" fmla="*/ 511 w 729"/>
                  <a:gd name="T81" fmla="*/ 753 h 1293"/>
                  <a:gd name="T82" fmla="*/ 552 w 729"/>
                  <a:gd name="T83" fmla="*/ 774 h 1293"/>
                  <a:gd name="T84" fmla="*/ 612 w 729"/>
                  <a:gd name="T85" fmla="*/ 771 h 1293"/>
                  <a:gd name="T86" fmla="*/ 690 w 729"/>
                  <a:gd name="T87" fmla="*/ 742 h 1293"/>
                  <a:gd name="T88" fmla="*/ 712 w 729"/>
                  <a:gd name="T89" fmla="*/ 752 h 1293"/>
                  <a:gd name="T90" fmla="*/ 728 w 729"/>
                  <a:gd name="T91" fmla="*/ 830 h 1293"/>
                  <a:gd name="T92" fmla="*/ 725 w 729"/>
                  <a:gd name="T93" fmla="*/ 1041 h 1293"/>
                  <a:gd name="T94" fmla="*/ 489 w 729"/>
                  <a:gd name="T95" fmla="*/ 1041 h 1293"/>
                  <a:gd name="T96" fmla="*/ 437 w 729"/>
                  <a:gd name="T97" fmla="*/ 1056 h 1293"/>
                  <a:gd name="T98" fmla="*/ 436 w 729"/>
                  <a:gd name="T99" fmla="*/ 1082 h 1293"/>
                  <a:gd name="T100" fmla="*/ 465 w 729"/>
                  <a:gd name="T101" fmla="*/ 1168 h 1293"/>
                  <a:gd name="T102" fmla="*/ 464 w 729"/>
                  <a:gd name="T103" fmla="*/ 1223 h 1293"/>
                  <a:gd name="T104" fmla="*/ 438 w 729"/>
                  <a:gd name="T105" fmla="*/ 1260 h 1293"/>
                  <a:gd name="T106" fmla="*/ 353 w 729"/>
                  <a:gd name="T107" fmla="*/ 1293 h 1293"/>
                  <a:gd name="T108" fmla="*/ 276 w 729"/>
                  <a:gd name="T109" fmla="*/ 1276 h 1293"/>
                  <a:gd name="T110" fmla="*/ 247 w 729"/>
                  <a:gd name="T111" fmla="*/ 1241 h 1293"/>
                  <a:gd name="T112" fmla="*/ 240 w 729"/>
                  <a:gd name="T113" fmla="*/ 1191 h 1293"/>
                  <a:gd name="T114" fmla="*/ 258 w 729"/>
                  <a:gd name="T115" fmla="*/ 1121 h 1293"/>
                  <a:gd name="T116" fmla="*/ 278 w 729"/>
                  <a:gd name="T117" fmla="*/ 1070 h 1293"/>
                  <a:gd name="T118" fmla="*/ 260 w 729"/>
                  <a:gd name="T119" fmla="*/ 1047 h 1293"/>
                  <a:gd name="T120" fmla="*/ 89 w 729"/>
                  <a:gd name="T121" fmla="*/ 1038 h 1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29" h="1293">
                    <a:moveTo>
                      <a:pt x="1" y="1040"/>
                    </a:moveTo>
                    <a:lnTo>
                      <a:pt x="1" y="1040"/>
                    </a:lnTo>
                    <a:lnTo>
                      <a:pt x="0" y="984"/>
                    </a:lnTo>
                    <a:lnTo>
                      <a:pt x="0" y="929"/>
                    </a:lnTo>
                    <a:lnTo>
                      <a:pt x="0" y="880"/>
                    </a:lnTo>
                    <a:lnTo>
                      <a:pt x="2" y="834"/>
                    </a:lnTo>
                    <a:lnTo>
                      <a:pt x="4" y="815"/>
                    </a:lnTo>
                    <a:lnTo>
                      <a:pt x="7" y="796"/>
                    </a:lnTo>
                    <a:lnTo>
                      <a:pt x="11" y="781"/>
                    </a:lnTo>
                    <a:lnTo>
                      <a:pt x="15" y="768"/>
                    </a:lnTo>
                    <a:lnTo>
                      <a:pt x="20" y="757"/>
                    </a:lnTo>
                    <a:lnTo>
                      <a:pt x="26" y="750"/>
                    </a:lnTo>
                    <a:lnTo>
                      <a:pt x="34" y="746"/>
                    </a:lnTo>
                    <a:lnTo>
                      <a:pt x="37" y="745"/>
                    </a:lnTo>
                    <a:lnTo>
                      <a:pt x="43" y="745"/>
                    </a:lnTo>
                    <a:lnTo>
                      <a:pt x="43" y="745"/>
                    </a:lnTo>
                    <a:lnTo>
                      <a:pt x="50" y="746"/>
                    </a:lnTo>
                    <a:lnTo>
                      <a:pt x="55" y="747"/>
                    </a:lnTo>
                    <a:lnTo>
                      <a:pt x="69" y="754"/>
                    </a:lnTo>
                    <a:lnTo>
                      <a:pt x="97" y="775"/>
                    </a:lnTo>
                    <a:lnTo>
                      <a:pt x="113" y="785"/>
                    </a:lnTo>
                    <a:lnTo>
                      <a:pt x="123" y="791"/>
                    </a:lnTo>
                    <a:lnTo>
                      <a:pt x="132" y="794"/>
                    </a:lnTo>
                    <a:lnTo>
                      <a:pt x="142" y="798"/>
                    </a:lnTo>
                    <a:lnTo>
                      <a:pt x="155" y="799"/>
                    </a:lnTo>
                    <a:lnTo>
                      <a:pt x="167" y="801"/>
                    </a:lnTo>
                    <a:lnTo>
                      <a:pt x="181" y="801"/>
                    </a:lnTo>
                    <a:lnTo>
                      <a:pt x="181" y="801"/>
                    </a:lnTo>
                    <a:lnTo>
                      <a:pt x="192" y="799"/>
                    </a:lnTo>
                    <a:lnTo>
                      <a:pt x="204" y="796"/>
                    </a:lnTo>
                    <a:lnTo>
                      <a:pt x="213" y="794"/>
                    </a:lnTo>
                    <a:lnTo>
                      <a:pt x="223" y="789"/>
                    </a:lnTo>
                    <a:lnTo>
                      <a:pt x="232" y="784"/>
                    </a:lnTo>
                    <a:lnTo>
                      <a:pt x="240" y="777"/>
                    </a:lnTo>
                    <a:lnTo>
                      <a:pt x="247" y="770"/>
                    </a:lnTo>
                    <a:lnTo>
                      <a:pt x="254" y="761"/>
                    </a:lnTo>
                    <a:lnTo>
                      <a:pt x="260" y="753"/>
                    </a:lnTo>
                    <a:lnTo>
                      <a:pt x="265" y="745"/>
                    </a:lnTo>
                    <a:lnTo>
                      <a:pt x="269" y="735"/>
                    </a:lnTo>
                    <a:lnTo>
                      <a:pt x="273" y="725"/>
                    </a:lnTo>
                    <a:lnTo>
                      <a:pt x="279" y="704"/>
                    </a:lnTo>
                    <a:lnTo>
                      <a:pt x="280" y="683"/>
                    </a:lnTo>
                    <a:lnTo>
                      <a:pt x="280" y="661"/>
                    </a:lnTo>
                    <a:lnTo>
                      <a:pt x="278" y="651"/>
                    </a:lnTo>
                    <a:lnTo>
                      <a:pt x="276" y="641"/>
                    </a:lnTo>
                    <a:lnTo>
                      <a:pt x="272" y="631"/>
                    </a:lnTo>
                    <a:lnTo>
                      <a:pt x="268" y="622"/>
                    </a:lnTo>
                    <a:lnTo>
                      <a:pt x="264" y="613"/>
                    </a:lnTo>
                    <a:lnTo>
                      <a:pt x="257" y="605"/>
                    </a:lnTo>
                    <a:lnTo>
                      <a:pt x="250" y="596"/>
                    </a:lnTo>
                    <a:lnTo>
                      <a:pt x="243" y="589"/>
                    </a:lnTo>
                    <a:lnTo>
                      <a:pt x="234" y="584"/>
                    </a:lnTo>
                    <a:lnTo>
                      <a:pt x="225" y="578"/>
                    </a:lnTo>
                    <a:lnTo>
                      <a:pt x="215" y="574"/>
                    </a:lnTo>
                    <a:lnTo>
                      <a:pt x="204" y="571"/>
                    </a:lnTo>
                    <a:lnTo>
                      <a:pt x="191" y="569"/>
                    </a:lnTo>
                    <a:lnTo>
                      <a:pt x="178" y="569"/>
                    </a:lnTo>
                    <a:lnTo>
                      <a:pt x="178" y="569"/>
                    </a:lnTo>
                    <a:lnTo>
                      <a:pt x="166" y="569"/>
                    </a:lnTo>
                    <a:lnTo>
                      <a:pt x="153" y="571"/>
                    </a:lnTo>
                    <a:lnTo>
                      <a:pt x="141" y="574"/>
                    </a:lnTo>
                    <a:lnTo>
                      <a:pt x="130" y="580"/>
                    </a:lnTo>
                    <a:lnTo>
                      <a:pt x="106" y="591"/>
                    </a:lnTo>
                    <a:lnTo>
                      <a:pt x="85" y="602"/>
                    </a:lnTo>
                    <a:lnTo>
                      <a:pt x="64" y="610"/>
                    </a:lnTo>
                    <a:lnTo>
                      <a:pt x="55" y="615"/>
                    </a:lnTo>
                    <a:lnTo>
                      <a:pt x="47" y="615"/>
                    </a:lnTo>
                    <a:lnTo>
                      <a:pt x="40" y="615"/>
                    </a:lnTo>
                    <a:lnTo>
                      <a:pt x="33" y="612"/>
                    </a:lnTo>
                    <a:lnTo>
                      <a:pt x="27" y="606"/>
                    </a:lnTo>
                    <a:lnTo>
                      <a:pt x="22" y="598"/>
                    </a:lnTo>
                    <a:lnTo>
                      <a:pt x="22" y="598"/>
                    </a:lnTo>
                    <a:lnTo>
                      <a:pt x="19" y="585"/>
                    </a:lnTo>
                    <a:lnTo>
                      <a:pt x="16" y="563"/>
                    </a:lnTo>
                    <a:lnTo>
                      <a:pt x="15" y="535"/>
                    </a:lnTo>
                    <a:lnTo>
                      <a:pt x="13" y="499"/>
                    </a:lnTo>
                    <a:lnTo>
                      <a:pt x="12" y="415"/>
                    </a:lnTo>
                    <a:lnTo>
                      <a:pt x="13" y="322"/>
                    </a:lnTo>
                    <a:lnTo>
                      <a:pt x="13" y="322"/>
                    </a:lnTo>
                    <a:lnTo>
                      <a:pt x="95" y="327"/>
                    </a:lnTo>
                    <a:lnTo>
                      <a:pt x="132" y="327"/>
                    </a:lnTo>
                    <a:lnTo>
                      <a:pt x="167" y="327"/>
                    </a:lnTo>
                    <a:lnTo>
                      <a:pt x="198" y="325"/>
                    </a:lnTo>
                    <a:lnTo>
                      <a:pt x="226" y="321"/>
                    </a:lnTo>
                    <a:lnTo>
                      <a:pt x="237" y="320"/>
                    </a:lnTo>
                    <a:lnTo>
                      <a:pt x="248" y="316"/>
                    </a:lnTo>
                    <a:lnTo>
                      <a:pt x="257" y="311"/>
                    </a:lnTo>
                    <a:lnTo>
                      <a:pt x="264" y="307"/>
                    </a:lnTo>
                    <a:lnTo>
                      <a:pt x="264" y="307"/>
                    </a:lnTo>
                    <a:lnTo>
                      <a:pt x="275" y="297"/>
                    </a:lnTo>
                    <a:lnTo>
                      <a:pt x="280" y="289"/>
                    </a:lnTo>
                    <a:lnTo>
                      <a:pt x="285" y="279"/>
                    </a:lnTo>
                    <a:lnTo>
                      <a:pt x="286" y="271"/>
                    </a:lnTo>
                    <a:lnTo>
                      <a:pt x="285" y="261"/>
                    </a:lnTo>
                    <a:lnTo>
                      <a:pt x="282" y="251"/>
                    </a:lnTo>
                    <a:lnTo>
                      <a:pt x="278" y="241"/>
                    </a:lnTo>
                    <a:lnTo>
                      <a:pt x="271" y="232"/>
                    </a:lnTo>
                    <a:lnTo>
                      <a:pt x="258" y="211"/>
                    </a:lnTo>
                    <a:lnTo>
                      <a:pt x="246" y="188"/>
                    </a:lnTo>
                    <a:lnTo>
                      <a:pt x="240" y="177"/>
                    </a:lnTo>
                    <a:lnTo>
                      <a:pt x="234" y="165"/>
                    </a:lnTo>
                    <a:lnTo>
                      <a:pt x="232" y="152"/>
                    </a:lnTo>
                    <a:lnTo>
                      <a:pt x="232" y="138"/>
                    </a:lnTo>
                    <a:lnTo>
                      <a:pt x="232" y="138"/>
                    </a:lnTo>
                    <a:lnTo>
                      <a:pt x="232" y="121"/>
                    </a:lnTo>
                    <a:lnTo>
                      <a:pt x="234" y="104"/>
                    </a:lnTo>
                    <a:lnTo>
                      <a:pt x="237" y="89"/>
                    </a:lnTo>
                    <a:lnTo>
                      <a:pt x="243" y="75"/>
                    </a:lnTo>
                    <a:lnTo>
                      <a:pt x="248" y="61"/>
                    </a:lnTo>
                    <a:lnTo>
                      <a:pt x="255" y="50"/>
                    </a:lnTo>
                    <a:lnTo>
                      <a:pt x="264" y="40"/>
                    </a:lnTo>
                    <a:lnTo>
                      <a:pt x="272" y="30"/>
                    </a:lnTo>
                    <a:lnTo>
                      <a:pt x="282" y="22"/>
                    </a:lnTo>
                    <a:lnTo>
                      <a:pt x="292" y="16"/>
                    </a:lnTo>
                    <a:lnTo>
                      <a:pt x="303" y="11"/>
                    </a:lnTo>
                    <a:lnTo>
                      <a:pt x="314" y="5"/>
                    </a:lnTo>
                    <a:lnTo>
                      <a:pt x="327" y="2"/>
                    </a:lnTo>
                    <a:lnTo>
                      <a:pt x="338" y="0"/>
                    </a:lnTo>
                    <a:lnTo>
                      <a:pt x="350" y="0"/>
                    </a:lnTo>
                    <a:lnTo>
                      <a:pt x="363" y="0"/>
                    </a:lnTo>
                    <a:lnTo>
                      <a:pt x="363" y="0"/>
                    </a:lnTo>
                    <a:lnTo>
                      <a:pt x="374" y="0"/>
                    </a:lnTo>
                    <a:lnTo>
                      <a:pt x="387" y="2"/>
                    </a:lnTo>
                    <a:lnTo>
                      <a:pt x="399" y="5"/>
                    </a:lnTo>
                    <a:lnTo>
                      <a:pt x="410" y="11"/>
                    </a:lnTo>
                    <a:lnTo>
                      <a:pt x="422" y="15"/>
                    </a:lnTo>
                    <a:lnTo>
                      <a:pt x="433" y="22"/>
                    </a:lnTo>
                    <a:lnTo>
                      <a:pt x="443" y="29"/>
                    </a:lnTo>
                    <a:lnTo>
                      <a:pt x="452" y="37"/>
                    </a:lnTo>
                    <a:lnTo>
                      <a:pt x="461" y="47"/>
                    </a:lnTo>
                    <a:lnTo>
                      <a:pt x="469" y="58"/>
                    </a:lnTo>
                    <a:lnTo>
                      <a:pt x="476" y="69"/>
                    </a:lnTo>
                    <a:lnTo>
                      <a:pt x="482" y="82"/>
                    </a:lnTo>
                    <a:lnTo>
                      <a:pt x="486" y="95"/>
                    </a:lnTo>
                    <a:lnTo>
                      <a:pt x="490" y="109"/>
                    </a:lnTo>
                    <a:lnTo>
                      <a:pt x="492" y="124"/>
                    </a:lnTo>
                    <a:lnTo>
                      <a:pt x="492" y="141"/>
                    </a:lnTo>
                    <a:lnTo>
                      <a:pt x="492" y="141"/>
                    </a:lnTo>
                    <a:lnTo>
                      <a:pt x="492" y="151"/>
                    </a:lnTo>
                    <a:lnTo>
                      <a:pt x="489" y="162"/>
                    </a:lnTo>
                    <a:lnTo>
                      <a:pt x="483" y="174"/>
                    </a:lnTo>
                    <a:lnTo>
                      <a:pt x="478" y="186"/>
                    </a:lnTo>
                    <a:lnTo>
                      <a:pt x="465" y="208"/>
                    </a:lnTo>
                    <a:lnTo>
                      <a:pt x="451" y="230"/>
                    </a:lnTo>
                    <a:lnTo>
                      <a:pt x="440" y="251"/>
                    </a:lnTo>
                    <a:lnTo>
                      <a:pt x="434" y="261"/>
                    </a:lnTo>
                    <a:lnTo>
                      <a:pt x="431" y="271"/>
                    </a:lnTo>
                    <a:lnTo>
                      <a:pt x="431" y="281"/>
                    </a:lnTo>
                    <a:lnTo>
                      <a:pt x="433" y="289"/>
                    </a:lnTo>
                    <a:lnTo>
                      <a:pt x="436" y="297"/>
                    </a:lnTo>
                    <a:lnTo>
                      <a:pt x="443" y="304"/>
                    </a:lnTo>
                    <a:lnTo>
                      <a:pt x="443" y="304"/>
                    </a:lnTo>
                    <a:lnTo>
                      <a:pt x="451" y="311"/>
                    </a:lnTo>
                    <a:lnTo>
                      <a:pt x="461" y="316"/>
                    </a:lnTo>
                    <a:lnTo>
                      <a:pt x="472" y="320"/>
                    </a:lnTo>
                    <a:lnTo>
                      <a:pt x="485" y="324"/>
                    </a:lnTo>
                    <a:lnTo>
                      <a:pt x="500" y="327"/>
                    </a:lnTo>
                    <a:lnTo>
                      <a:pt x="517" y="328"/>
                    </a:lnTo>
                    <a:lnTo>
                      <a:pt x="552" y="331"/>
                    </a:lnTo>
                    <a:lnTo>
                      <a:pt x="592" y="332"/>
                    </a:lnTo>
                    <a:lnTo>
                      <a:pt x="636" y="331"/>
                    </a:lnTo>
                    <a:lnTo>
                      <a:pt x="726" y="327"/>
                    </a:lnTo>
                    <a:lnTo>
                      <a:pt x="726" y="327"/>
                    </a:lnTo>
                    <a:lnTo>
                      <a:pt x="728" y="409"/>
                    </a:lnTo>
                    <a:lnTo>
                      <a:pt x="728" y="485"/>
                    </a:lnTo>
                    <a:lnTo>
                      <a:pt x="726" y="517"/>
                    </a:lnTo>
                    <a:lnTo>
                      <a:pt x="725" y="542"/>
                    </a:lnTo>
                    <a:lnTo>
                      <a:pt x="721" y="562"/>
                    </a:lnTo>
                    <a:lnTo>
                      <a:pt x="718" y="569"/>
                    </a:lnTo>
                    <a:lnTo>
                      <a:pt x="715" y="573"/>
                    </a:lnTo>
                    <a:lnTo>
                      <a:pt x="715" y="573"/>
                    </a:lnTo>
                    <a:lnTo>
                      <a:pt x="708" y="580"/>
                    </a:lnTo>
                    <a:lnTo>
                      <a:pt x="701" y="584"/>
                    </a:lnTo>
                    <a:lnTo>
                      <a:pt x="696" y="587"/>
                    </a:lnTo>
                    <a:lnTo>
                      <a:pt x="689" y="587"/>
                    </a:lnTo>
                    <a:lnTo>
                      <a:pt x="683" y="587"/>
                    </a:lnTo>
                    <a:lnTo>
                      <a:pt x="676" y="584"/>
                    </a:lnTo>
                    <a:lnTo>
                      <a:pt x="662" y="577"/>
                    </a:lnTo>
                    <a:lnTo>
                      <a:pt x="644" y="567"/>
                    </a:lnTo>
                    <a:lnTo>
                      <a:pt x="634" y="562"/>
                    </a:lnTo>
                    <a:lnTo>
                      <a:pt x="622" y="557"/>
                    </a:lnTo>
                    <a:lnTo>
                      <a:pt x="608" y="553"/>
                    </a:lnTo>
                    <a:lnTo>
                      <a:pt x="592" y="550"/>
                    </a:lnTo>
                    <a:lnTo>
                      <a:pt x="575" y="549"/>
                    </a:lnTo>
                    <a:lnTo>
                      <a:pt x="556" y="549"/>
                    </a:lnTo>
                    <a:lnTo>
                      <a:pt x="556" y="549"/>
                    </a:lnTo>
                    <a:lnTo>
                      <a:pt x="545" y="550"/>
                    </a:lnTo>
                    <a:lnTo>
                      <a:pt x="535" y="552"/>
                    </a:lnTo>
                    <a:lnTo>
                      <a:pt x="525" y="555"/>
                    </a:lnTo>
                    <a:lnTo>
                      <a:pt x="517" y="559"/>
                    </a:lnTo>
                    <a:lnTo>
                      <a:pt x="510" y="564"/>
                    </a:lnTo>
                    <a:lnTo>
                      <a:pt x="503" y="571"/>
                    </a:lnTo>
                    <a:lnTo>
                      <a:pt x="496" y="577"/>
                    </a:lnTo>
                    <a:lnTo>
                      <a:pt x="490" y="585"/>
                    </a:lnTo>
                    <a:lnTo>
                      <a:pt x="486" y="594"/>
                    </a:lnTo>
                    <a:lnTo>
                      <a:pt x="482" y="602"/>
                    </a:lnTo>
                    <a:lnTo>
                      <a:pt x="476" y="622"/>
                    </a:lnTo>
                    <a:lnTo>
                      <a:pt x="473" y="641"/>
                    </a:lnTo>
                    <a:lnTo>
                      <a:pt x="473" y="662"/>
                    </a:lnTo>
                    <a:lnTo>
                      <a:pt x="476" y="683"/>
                    </a:lnTo>
                    <a:lnTo>
                      <a:pt x="480" y="703"/>
                    </a:lnTo>
                    <a:lnTo>
                      <a:pt x="489" y="722"/>
                    </a:lnTo>
                    <a:lnTo>
                      <a:pt x="499" y="739"/>
                    </a:lnTo>
                    <a:lnTo>
                      <a:pt x="504" y="746"/>
                    </a:lnTo>
                    <a:lnTo>
                      <a:pt x="511" y="753"/>
                    </a:lnTo>
                    <a:lnTo>
                      <a:pt x="518" y="760"/>
                    </a:lnTo>
                    <a:lnTo>
                      <a:pt x="527" y="764"/>
                    </a:lnTo>
                    <a:lnTo>
                      <a:pt x="533" y="770"/>
                    </a:lnTo>
                    <a:lnTo>
                      <a:pt x="543" y="773"/>
                    </a:lnTo>
                    <a:lnTo>
                      <a:pt x="552" y="774"/>
                    </a:lnTo>
                    <a:lnTo>
                      <a:pt x="561" y="775"/>
                    </a:lnTo>
                    <a:lnTo>
                      <a:pt x="561" y="775"/>
                    </a:lnTo>
                    <a:lnTo>
                      <a:pt x="580" y="775"/>
                    </a:lnTo>
                    <a:lnTo>
                      <a:pt x="596" y="774"/>
                    </a:lnTo>
                    <a:lnTo>
                      <a:pt x="612" y="771"/>
                    </a:lnTo>
                    <a:lnTo>
                      <a:pt x="626" y="768"/>
                    </a:lnTo>
                    <a:lnTo>
                      <a:pt x="650" y="760"/>
                    </a:lnTo>
                    <a:lnTo>
                      <a:pt x="669" y="752"/>
                    </a:lnTo>
                    <a:lnTo>
                      <a:pt x="684" y="745"/>
                    </a:lnTo>
                    <a:lnTo>
                      <a:pt x="690" y="742"/>
                    </a:lnTo>
                    <a:lnTo>
                      <a:pt x="696" y="740"/>
                    </a:lnTo>
                    <a:lnTo>
                      <a:pt x="701" y="740"/>
                    </a:lnTo>
                    <a:lnTo>
                      <a:pt x="705" y="743"/>
                    </a:lnTo>
                    <a:lnTo>
                      <a:pt x="710" y="746"/>
                    </a:lnTo>
                    <a:lnTo>
                      <a:pt x="712" y="752"/>
                    </a:lnTo>
                    <a:lnTo>
                      <a:pt x="712" y="752"/>
                    </a:lnTo>
                    <a:lnTo>
                      <a:pt x="717" y="760"/>
                    </a:lnTo>
                    <a:lnTo>
                      <a:pt x="721" y="771"/>
                    </a:lnTo>
                    <a:lnTo>
                      <a:pt x="725" y="798"/>
                    </a:lnTo>
                    <a:lnTo>
                      <a:pt x="728" y="830"/>
                    </a:lnTo>
                    <a:lnTo>
                      <a:pt x="729" y="866"/>
                    </a:lnTo>
                    <a:lnTo>
                      <a:pt x="729" y="907"/>
                    </a:lnTo>
                    <a:lnTo>
                      <a:pt x="729" y="950"/>
                    </a:lnTo>
                    <a:lnTo>
                      <a:pt x="725" y="1041"/>
                    </a:lnTo>
                    <a:lnTo>
                      <a:pt x="725" y="1041"/>
                    </a:lnTo>
                    <a:lnTo>
                      <a:pt x="637" y="1037"/>
                    </a:lnTo>
                    <a:lnTo>
                      <a:pt x="595" y="1035"/>
                    </a:lnTo>
                    <a:lnTo>
                      <a:pt x="556" y="1035"/>
                    </a:lnTo>
                    <a:lnTo>
                      <a:pt x="520" y="1037"/>
                    </a:lnTo>
                    <a:lnTo>
                      <a:pt x="489" y="1041"/>
                    </a:lnTo>
                    <a:lnTo>
                      <a:pt x="462" y="1045"/>
                    </a:lnTo>
                    <a:lnTo>
                      <a:pt x="451" y="1048"/>
                    </a:lnTo>
                    <a:lnTo>
                      <a:pt x="443" y="1052"/>
                    </a:lnTo>
                    <a:lnTo>
                      <a:pt x="443" y="1052"/>
                    </a:lnTo>
                    <a:lnTo>
                      <a:pt x="437" y="1056"/>
                    </a:lnTo>
                    <a:lnTo>
                      <a:pt x="434" y="1061"/>
                    </a:lnTo>
                    <a:lnTo>
                      <a:pt x="433" y="1065"/>
                    </a:lnTo>
                    <a:lnTo>
                      <a:pt x="433" y="1069"/>
                    </a:lnTo>
                    <a:lnTo>
                      <a:pt x="434" y="1075"/>
                    </a:lnTo>
                    <a:lnTo>
                      <a:pt x="436" y="1082"/>
                    </a:lnTo>
                    <a:lnTo>
                      <a:pt x="444" y="1097"/>
                    </a:lnTo>
                    <a:lnTo>
                      <a:pt x="452" y="1116"/>
                    </a:lnTo>
                    <a:lnTo>
                      <a:pt x="459" y="1140"/>
                    </a:lnTo>
                    <a:lnTo>
                      <a:pt x="464" y="1153"/>
                    </a:lnTo>
                    <a:lnTo>
                      <a:pt x="465" y="1168"/>
                    </a:lnTo>
                    <a:lnTo>
                      <a:pt x="466" y="1185"/>
                    </a:lnTo>
                    <a:lnTo>
                      <a:pt x="466" y="1203"/>
                    </a:lnTo>
                    <a:lnTo>
                      <a:pt x="466" y="1203"/>
                    </a:lnTo>
                    <a:lnTo>
                      <a:pt x="466" y="1213"/>
                    </a:lnTo>
                    <a:lnTo>
                      <a:pt x="464" y="1223"/>
                    </a:lnTo>
                    <a:lnTo>
                      <a:pt x="461" y="1231"/>
                    </a:lnTo>
                    <a:lnTo>
                      <a:pt x="457" y="1239"/>
                    </a:lnTo>
                    <a:lnTo>
                      <a:pt x="451" y="1248"/>
                    </a:lnTo>
                    <a:lnTo>
                      <a:pt x="445" y="1255"/>
                    </a:lnTo>
                    <a:lnTo>
                      <a:pt x="438" y="1260"/>
                    </a:lnTo>
                    <a:lnTo>
                      <a:pt x="430" y="1267"/>
                    </a:lnTo>
                    <a:lnTo>
                      <a:pt x="413" y="1277"/>
                    </a:lnTo>
                    <a:lnTo>
                      <a:pt x="395" y="1284"/>
                    </a:lnTo>
                    <a:lnTo>
                      <a:pt x="374" y="1290"/>
                    </a:lnTo>
                    <a:lnTo>
                      <a:pt x="353" y="1293"/>
                    </a:lnTo>
                    <a:lnTo>
                      <a:pt x="332" y="1293"/>
                    </a:lnTo>
                    <a:lnTo>
                      <a:pt x="313" y="1290"/>
                    </a:lnTo>
                    <a:lnTo>
                      <a:pt x="293" y="1284"/>
                    </a:lnTo>
                    <a:lnTo>
                      <a:pt x="285" y="1280"/>
                    </a:lnTo>
                    <a:lnTo>
                      <a:pt x="276" y="1276"/>
                    </a:lnTo>
                    <a:lnTo>
                      <a:pt x="269" y="1270"/>
                    </a:lnTo>
                    <a:lnTo>
                      <a:pt x="262" y="1263"/>
                    </a:lnTo>
                    <a:lnTo>
                      <a:pt x="255" y="1256"/>
                    </a:lnTo>
                    <a:lnTo>
                      <a:pt x="251" y="1249"/>
                    </a:lnTo>
                    <a:lnTo>
                      <a:pt x="247" y="1241"/>
                    </a:lnTo>
                    <a:lnTo>
                      <a:pt x="243" y="1231"/>
                    </a:lnTo>
                    <a:lnTo>
                      <a:pt x="241" y="1221"/>
                    </a:lnTo>
                    <a:lnTo>
                      <a:pt x="240" y="1210"/>
                    </a:lnTo>
                    <a:lnTo>
                      <a:pt x="240" y="1210"/>
                    </a:lnTo>
                    <a:lnTo>
                      <a:pt x="240" y="1191"/>
                    </a:lnTo>
                    <a:lnTo>
                      <a:pt x="243" y="1172"/>
                    </a:lnTo>
                    <a:lnTo>
                      <a:pt x="246" y="1157"/>
                    </a:lnTo>
                    <a:lnTo>
                      <a:pt x="248" y="1144"/>
                    </a:lnTo>
                    <a:lnTo>
                      <a:pt x="254" y="1132"/>
                    </a:lnTo>
                    <a:lnTo>
                      <a:pt x="258" y="1121"/>
                    </a:lnTo>
                    <a:lnTo>
                      <a:pt x="268" y="1104"/>
                    </a:lnTo>
                    <a:lnTo>
                      <a:pt x="275" y="1089"/>
                    </a:lnTo>
                    <a:lnTo>
                      <a:pt x="278" y="1083"/>
                    </a:lnTo>
                    <a:lnTo>
                      <a:pt x="279" y="1076"/>
                    </a:lnTo>
                    <a:lnTo>
                      <a:pt x="278" y="1070"/>
                    </a:lnTo>
                    <a:lnTo>
                      <a:pt x="276" y="1063"/>
                    </a:lnTo>
                    <a:lnTo>
                      <a:pt x="271" y="1058"/>
                    </a:lnTo>
                    <a:lnTo>
                      <a:pt x="264" y="1051"/>
                    </a:lnTo>
                    <a:lnTo>
                      <a:pt x="264" y="1051"/>
                    </a:lnTo>
                    <a:lnTo>
                      <a:pt x="260" y="1047"/>
                    </a:lnTo>
                    <a:lnTo>
                      <a:pt x="253" y="1045"/>
                    </a:lnTo>
                    <a:lnTo>
                      <a:pt x="232" y="1041"/>
                    </a:lnTo>
                    <a:lnTo>
                      <a:pt x="204" y="1038"/>
                    </a:lnTo>
                    <a:lnTo>
                      <a:pt x="169" y="1037"/>
                    </a:lnTo>
                    <a:lnTo>
                      <a:pt x="89" y="1038"/>
                    </a:lnTo>
                    <a:lnTo>
                      <a:pt x="1" y="1040"/>
                    </a:lnTo>
                    <a:lnTo>
                      <a:pt x="1" y="1040"/>
                    </a:lnTo>
                    <a:close/>
                  </a:path>
                </a:pathLst>
              </a:custGeom>
              <a:solidFill>
                <a:srgbClr val="084CA1"/>
              </a:solidFill>
              <a:ln w="28575" cap="rnd">
                <a:solidFill>
                  <a:sysClr val="window" lastClr="FFFFFF"/>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26" name="íSļïďè"/>
              <p:cNvSpPr/>
              <p:nvPr/>
            </p:nvSpPr>
            <p:spPr bwMode="auto">
              <a:xfrm>
                <a:off x="2605088" y="4044951"/>
                <a:ext cx="2124075" cy="1160462"/>
              </a:xfrm>
              <a:custGeom>
                <a:avLst/>
                <a:gdLst>
                  <a:gd name="T0" fmla="*/ 347 w 1338"/>
                  <a:gd name="T1" fmla="*/ 526 h 731"/>
                  <a:gd name="T2" fmla="*/ 338 w 1338"/>
                  <a:gd name="T3" fmla="*/ 466 h 731"/>
                  <a:gd name="T4" fmla="*/ 295 w 1338"/>
                  <a:gd name="T5" fmla="*/ 445 h 731"/>
                  <a:gd name="T6" fmla="*/ 198 w 1338"/>
                  <a:gd name="T7" fmla="*/ 469 h 731"/>
                  <a:gd name="T8" fmla="*/ 128 w 1338"/>
                  <a:gd name="T9" fmla="*/ 481 h 731"/>
                  <a:gd name="T10" fmla="*/ 66 w 1338"/>
                  <a:gd name="T11" fmla="*/ 462 h 731"/>
                  <a:gd name="T12" fmla="*/ 22 w 1338"/>
                  <a:gd name="T13" fmla="*/ 417 h 731"/>
                  <a:gd name="T14" fmla="*/ 1 w 1338"/>
                  <a:gd name="T15" fmla="*/ 357 h 731"/>
                  <a:gd name="T16" fmla="*/ 4 w 1338"/>
                  <a:gd name="T17" fmla="*/ 308 h 731"/>
                  <a:gd name="T18" fmla="*/ 31 w 1338"/>
                  <a:gd name="T19" fmla="*/ 255 h 731"/>
                  <a:gd name="T20" fmla="*/ 89 w 1338"/>
                  <a:gd name="T21" fmla="*/ 223 h 731"/>
                  <a:gd name="T22" fmla="*/ 163 w 1338"/>
                  <a:gd name="T23" fmla="*/ 224 h 731"/>
                  <a:gd name="T24" fmla="*/ 264 w 1338"/>
                  <a:gd name="T25" fmla="*/ 276 h 731"/>
                  <a:gd name="T26" fmla="*/ 323 w 1338"/>
                  <a:gd name="T27" fmla="*/ 305 h 731"/>
                  <a:gd name="T28" fmla="*/ 337 w 1338"/>
                  <a:gd name="T29" fmla="*/ 288 h 731"/>
                  <a:gd name="T30" fmla="*/ 344 w 1338"/>
                  <a:gd name="T31" fmla="*/ 93 h 731"/>
                  <a:gd name="T32" fmla="*/ 544 w 1338"/>
                  <a:gd name="T33" fmla="*/ 3 h 731"/>
                  <a:gd name="T34" fmla="*/ 604 w 1338"/>
                  <a:gd name="T35" fmla="*/ 16 h 731"/>
                  <a:gd name="T36" fmla="*/ 618 w 1338"/>
                  <a:gd name="T37" fmla="*/ 48 h 731"/>
                  <a:gd name="T38" fmla="*/ 588 w 1338"/>
                  <a:gd name="T39" fmla="*/ 109 h 731"/>
                  <a:gd name="T40" fmla="*/ 580 w 1338"/>
                  <a:gd name="T41" fmla="*/ 175 h 731"/>
                  <a:gd name="T42" fmla="*/ 595 w 1338"/>
                  <a:gd name="T43" fmla="*/ 221 h 731"/>
                  <a:gd name="T44" fmla="*/ 633 w 1338"/>
                  <a:gd name="T45" fmla="*/ 249 h 731"/>
                  <a:gd name="T46" fmla="*/ 735 w 1338"/>
                  <a:gd name="T47" fmla="*/ 249 h 731"/>
                  <a:gd name="T48" fmla="*/ 791 w 1338"/>
                  <a:gd name="T49" fmla="*/ 213 h 731"/>
                  <a:gd name="T50" fmla="*/ 806 w 1338"/>
                  <a:gd name="T51" fmla="*/ 168 h 731"/>
                  <a:gd name="T52" fmla="*/ 799 w 1338"/>
                  <a:gd name="T53" fmla="*/ 105 h 731"/>
                  <a:gd name="T54" fmla="*/ 773 w 1338"/>
                  <a:gd name="T55" fmla="*/ 34 h 731"/>
                  <a:gd name="T56" fmla="*/ 783 w 1338"/>
                  <a:gd name="T57" fmla="*/ 17 h 731"/>
                  <a:gd name="T58" fmla="*/ 896 w 1338"/>
                  <a:gd name="T59" fmla="*/ 0 h 731"/>
                  <a:gd name="T60" fmla="*/ 1061 w 1338"/>
                  <a:gd name="T61" fmla="*/ 114 h 731"/>
                  <a:gd name="T62" fmla="*/ 1069 w 1338"/>
                  <a:gd name="T63" fmla="*/ 259 h 731"/>
                  <a:gd name="T64" fmla="*/ 1094 w 1338"/>
                  <a:gd name="T65" fmla="*/ 295 h 731"/>
                  <a:gd name="T66" fmla="*/ 1127 w 1338"/>
                  <a:gd name="T67" fmla="*/ 284 h 731"/>
                  <a:gd name="T68" fmla="*/ 1199 w 1338"/>
                  <a:gd name="T69" fmla="*/ 242 h 731"/>
                  <a:gd name="T70" fmla="*/ 1250 w 1338"/>
                  <a:gd name="T71" fmla="*/ 239 h 731"/>
                  <a:gd name="T72" fmla="*/ 1297 w 1338"/>
                  <a:gd name="T73" fmla="*/ 263 h 731"/>
                  <a:gd name="T74" fmla="*/ 1326 w 1338"/>
                  <a:gd name="T75" fmla="*/ 305 h 731"/>
                  <a:gd name="T76" fmla="*/ 1336 w 1338"/>
                  <a:gd name="T77" fmla="*/ 378 h 731"/>
                  <a:gd name="T78" fmla="*/ 1319 w 1338"/>
                  <a:gd name="T79" fmla="*/ 427 h 731"/>
                  <a:gd name="T80" fmla="*/ 1282 w 1338"/>
                  <a:gd name="T81" fmla="*/ 462 h 731"/>
                  <a:gd name="T82" fmla="*/ 1234 w 1338"/>
                  <a:gd name="T83" fmla="*/ 471 h 731"/>
                  <a:gd name="T84" fmla="*/ 1163 w 1338"/>
                  <a:gd name="T85" fmla="*/ 449 h 731"/>
                  <a:gd name="T86" fmla="*/ 1096 w 1338"/>
                  <a:gd name="T87" fmla="*/ 425 h 731"/>
                  <a:gd name="T88" fmla="*/ 1078 w 1338"/>
                  <a:gd name="T89" fmla="*/ 446 h 731"/>
                  <a:gd name="T90" fmla="*/ 1069 w 1338"/>
                  <a:gd name="T91" fmla="*/ 632 h 731"/>
                  <a:gd name="T92" fmla="*/ 911 w 1338"/>
                  <a:gd name="T93" fmla="*/ 731 h 731"/>
                  <a:gd name="T94" fmla="*/ 799 w 1338"/>
                  <a:gd name="T95" fmla="*/ 716 h 731"/>
                  <a:gd name="T96" fmla="*/ 776 w 1338"/>
                  <a:gd name="T97" fmla="*/ 688 h 731"/>
                  <a:gd name="T98" fmla="*/ 806 w 1338"/>
                  <a:gd name="T99" fmla="*/ 634 h 731"/>
                  <a:gd name="T100" fmla="*/ 832 w 1338"/>
                  <a:gd name="T101" fmla="*/ 576 h 731"/>
                  <a:gd name="T102" fmla="*/ 829 w 1338"/>
                  <a:gd name="T103" fmla="*/ 527 h 731"/>
                  <a:gd name="T104" fmla="*/ 801 w 1338"/>
                  <a:gd name="T105" fmla="*/ 483 h 731"/>
                  <a:gd name="T106" fmla="*/ 756 w 1338"/>
                  <a:gd name="T107" fmla="*/ 458 h 731"/>
                  <a:gd name="T108" fmla="*/ 672 w 1338"/>
                  <a:gd name="T109" fmla="*/ 455 h 731"/>
                  <a:gd name="T110" fmla="*/ 627 w 1338"/>
                  <a:gd name="T111" fmla="*/ 480 h 731"/>
                  <a:gd name="T112" fmla="*/ 602 w 1338"/>
                  <a:gd name="T113" fmla="*/ 527 h 731"/>
                  <a:gd name="T114" fmla="*/ 602 w 1338"/>
                  <a:gd name="T115" fmla="*/ 578 h 731"/>
                  <a:gd name="T116" fmla="*/ 643 w 1338"/>
                  <a:gd name="T117" fmla="*/ 666 h 731"/>
                  <a:gd name="T118" fmla="*/ 639 w 1338"/>
                  <a:gd name="T119" fmla="*/ 704 h 731"/>
                  <a:gd name="T120" fmla="*/ 594 w 1338"/>
                  <a:gd name="T121" fmla="*/ 715 h 731"/>
                  <a:gd name="T122" fmla="*/ 347 w 1338"/>
                  <a:gd name="T123" fmla="*/ 716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38" h="731">
                    <a:moveTo>
                      <a:pt x="347" y="716"/>
                    </a:moveTo>
                    <a:lnTo>
                      <a:pt x="347" y="716"/>
                    </a:lnTo>
                    <a:lnTo>
                      <a:pt x="348" y="634"/>
                    </a:lnTo>
                    <a:lnTo>
                      <a:pt x="348" y="558"/>
                    </a:lnTo>
                    <a:lnTo>
                      <a:pt x="347" y="526"/>
                    </a:lnTo>
                    <a:lnTo>
                      <a:pt x="345" y="499"/>
                    </a:lnTo>
                    <a:lnTo>
                      <a:pt x="342" y="478"/>
                    </a:lnTo>
                    <a:lnTo>
                      <a:pt x="341" y="471"/>
                    </a:lnTo>
                    <a:lnTo>
                      <a:pt x="338" y="466"/>
                    </a:lnTo>
                    <a:lnTo>
                      <a:pt x="338" y="466"/>
                    </a:lnTo>
                    <a:lnTo>
                      <a:pt x="333" y="458"/>
                    </a:lnTo>
                    <a:lnTo>
                      <a:pt x="324" y="452"/>
                    </a:lnTo>
                    <a:lnTo>
                      <a:pt x="316" y="448"/>
                    </a:lnTo>
                    <a:lnTo>
                      <a:pt x="306" y="446"/>
                    </a:lnTo>
                    <a:lnTo>
                      <a:pt x="295" y="445"/>
                    </a:lnTo>
                    <a:lnTo>
                      <a:pt x="282" y="446"/>
                    </a:lnTo>
                    <a:lnTo>
                      <a:pt x="270" y="449"/>
                    </a:lnTo>
                    <a:lnTo>
                      <a:pt x="256" y="452"/>
                    </a:lnTo>
                    <a:lnTo>
                      <a:pt x="228" y="460"/>
                    </a:lnTo>
                    <a:lnTo>
                      <a:pt x="198" y="469"/>
                    </a:lnTo>
                    <a:lnTo>
                      <a:pt x="170" y="476"/>
                    </a:lnTo>
                    <a:lnTo>
                      <a:pt x="156" y="478"/>
                    </a:lnTo>
                    <a:lnTo>
                      <a:pt x="142" y="481"/>
                    </a:lnTo>
                    <a:lnTo>
                      <a:pt x="142" y="481"/>
                    </a:lnTo>
                    <a:lnTo>
                      <a:pt x="128" y="481"/>
                    </a:lnTo>
                    <a:lnTo>
                      <a:pt x="114" y="480"/>
                    </a:lnTo>
                    <a:lnTo>
                      <a:pt x="100" y="477"/>
                    </a:lnTo>
                    <a:lnTo>
                      <a:pt x="88" y="474"/>
                    </a:lnTo>
                    <a:lnTo>
                      <a:pt x="77" y="469"/>
                    </a:lnTo>
                    <a:lnTo>
                      <a:pt x="66" y="462"/>
                    </a:lnTo>
                    <a:lnTo>
                      <a:pt x="54" y="455"/>
                    </a:lnTo>
                    <a:lnTo>
                      <a:pt x="46" y="446"/>
                    </a:lnTo>
                    <a:lnTo>
                      <a:pt x="36" y="438"/>
                    </a:lnTo>
                    <a:lnTo>
                      <a:pt x="29" y="427"/>
                    </a:lnTo>
                    <a:lnTo>
                      <a:pt x="22" y="417"/>
                    </a:lnTo>
                    <a:lnTo>
                      <a:pt x="17" y="406"/>
                    </a:lnTo>
                    <a:lnTo>
                      <a:pt x="11" y="393"/>
                    </a:lnTo>
                    <a:lnTo>
                      <a:pt x="7" y="382"/>
                    </a:lnTo>
                    <a:lnTo>
                      <a:pt x="4" y="369"/>
                    </a:lnTo>
                    <a:lnTo>
                      <a:pt x="1" y="357"/>
                    </a:lnTo>
                    <a:lnTo>
                      <a:pt x="1" y="357"/>
                    </a:lnTo>
                    <a:lnTo>
                      <a:pt x="0" y="344"/>
                    </a:lnTo>
                    <a:lnTo>
                      <a:pt x="0" y="332"/>
                    </a:lnTo>
                    <a:lnTo>
                      <a:pt x="1" y="321"/>
                    </a:lnTo>
                    <a:lnTo>
                      <a:pt x="4" y="308"/>
                    </a:lnTo>
                    <a:lnTo>
                      <a:pt x="7" y="297"/>
                    </a:lnTo>
                    <a:lnTo>
                      <a:pt x="11" y="286"/>
                    </a:lnTo>
                    <a:lnTo>
                      <a:pt x="17" y="274"/>
                    </a:lnTo>
                    <a:lnTo>
                      <a:pt x="24" y="265"/>
                    </a:lnTo>
                    <a:lnTo>
                      <a:pt x="31" y="255"/>
                    </a:lnTo>
                    <a:lnTo>
                      <a:pt x="40" y="246"/>
                    </a:lnTo>
                    <a:lnTo>
                      <a:pt x="50" y="239"/>
                    </a:lnTo>
                    <a:lnTo>
                      <a:pt x="63" y="232"/>
                    </a:lnTo>
                    <a:lnTo>
                      <a:pt x="75" y="227"/>
                    </a:lnTo>
                    <a:lnTo>
                      <a:pt x="89" y="223"/>
                    </a:lnTo>
                    <a:lnTo>
                      <a:pt x="106" y="220"/>
                    </a:lnTo>
                    <a:lnTo>
                      <a:pt x="123" y="218"/>
                    </a:lnTo>
                    <a:lnTo>
                      <a:pt x="123" y="218"/>
                    </a:lnTo>
                    <a:lnTo>
                      <a:pt x="144" y="220"/>
                    </a:lnTo>
                    <a:lnTo>
                      <a:pt x="163" y="224"/>
                    </a:lnTo>
                    <a:lnTo>
                      <a:pt x="183" y="230"/>
                    </a:lnTo>
                    <a:lnTo>
                      <a:pt x="201" y="237"/>
                    </a:lnTo>
                    <a:lnTo>
                      <a:pt x="218" y="246"/>
                    </a:lnTo>
                    <a:lnTo>
                      <a:pt x="235" y="256"/>
                    </a:lnTo>
                    <a:lnTo>
                      <a:pt x="264" y="276"/>
                    </a:lnTo>
                    <a:lnTo>
                      <a:pt x="289" y="293"/>
                    </a:lnTo>
                    <a:lnTo>
                      <a:pt x="300" y="300"/>
                    </a:lnTo>
                    <a:lnTo>
                      <a:pt x="310" y="304"/>
                    </a:lnTo>
                    <a:lnTo>
                      <a:pt x="319" y="305"/>
                    </a:lnTo>
                    <a:lnTo>
                      <a:pt x="323" y="305"/>
                    </a:lnTo>
                    <a:lnTo>
                      <a:pt x="326" y="304"/>
                    </a:lnTo>
                    <a:lnTo>
                      <a:pt x="330" y="301"/>
                    </a:lnTo>
                    <a:lnTo>
                      <a:pt x="333" y="298"/>
                    </a:lnTo>
                    <a:lnTo>
                      <a:pt x="337" y="288"/>
                    </a:lnTo>
                    <a:lnTo>
                      <a:pt x="337" y="288"/>
                    </a:lnTo>
                    <a:lnTo>
                      <a:pt x="341" y="267"/>
                    </a:lnTo>
                    <a:lnTo>
                      <a:pt x="344" y="241"/>
                    </a:lnTo>
                    <a:lnTo>
                      <a:pt x="345" y="209"/>
                    </a:lnTo>
                    <a:lnTo>
                      <a:pt x="345" y="174"/>
                    </a:lnTo>
                    <a:lnTo>
                      <a:pt x="344" y="93"/>
                    </a:lnTo>
                    <a:lnTo>
                      <a:pt x="341" y="5"/>
                    </a:lnTo>
                    <a:lnTo>
                      <a:pt x="341" y="5"/>
                    </a:lnTo>
                    <a:lnTo>
                      <a:pt x="429" y="3"/>
                    </a:lnTo>
                    <a:lnTo>
                      <a:pt x="509" y="2"/>
                    </a:lnTo>
                    <a:lnTo>
                      <a:pt x="544" y="3"/>
                    </a:lnTo>
                    <a:lnTo>
                      <a:pt x="572" y="6"/>
                    </a:lnTo>
                    <a:lnTo>
                      <a:pt x="593" y="10"/>
                    </a:lnTo>
                    <a:lnTo>
                      <a:pt x="600" y="12"/>
                    </a:lnTo>
                    <a:lnTo>
                      <a:pt x="604" y="16"/>
                    </a:lnTo>
                    <a:lnTo>
                      <a:pt x="604" y="16"/>
                    </a:lnTo>
                    <a:lnTo>
                      <a:pt x="611" y="23"/>
                    </a:lnTo>
                    <a:lnTo>
                      <a:pt x="616" y="28"/>
                    </a:lnTo>
                    <a:lnTo>
                      <a:pt x="618" y="35"/>
                    </a:lnTo>
                    <a:lnTo>
                      <a:pt x="619" y="41"/>
                    </a:lnTo>
                    <a:lnTo>
                      <a:pt x="618" y="48"/>
                    </a:lnTo>
                    <a:lnTo>
                      <a:pt x="615" y="54"/>
                    </a:lnTo>
                    <a:lnTo>
                      <a:pt x="608" y="69"/>
                    </a:lnTo>
                    <a:lnTo>
                      <a:pt x="598" y="86"/>
                    </a:lnTo>
                    <a:lnTo>
                      <a:pt x="594" y="97"/>
                    </a:lnTo>
                    <a:lnTo>
                      <a:pt x="588" y="109"/>
                    </a:lnTo>
                    <a:lnTo>
                      <a:pt x="586" y="122"/>
                    </a:lnTo>
                    <a:lnTo>
                      <a:pt x="583" y="137"/>
                    </a:lnTo>
                    <a:lnTo>
                      <a:pt x="580" y="156"/>
                    </a:lnTo>
                    <a:lnTo>
                      <a:pt x="580" y="175"/>
                    </a:lnTo>
                    <a:lnTo>
                      <a:pt x="580" y="175"/>
                    </a:lnTo>
                    <a:lnTo>
                      <a:pt x="581" y="186"/>
                    </a:lnTo>
                    <a:lnTo>
                      <a:pt x="583" y="196"/>
                    </a:lnTo>
                    <a:lnTo>
                      <a:pt x="587" y="206"/>
                    </a:lnTo>
                    <a:lnTo>
                      <a:pt x="591" y="214"/>
                    </a:lnTo>
                    <a:lnTo>
                      <a:pt x="595" y="221"/>
                    </a:lnTo>
                    <a:lnTo>
                      <a:pt x="602" y="228"/>
                    </a:lnTo>
                    <a:lnTo>
                      <a:pt x="609" y="235"/>
                    </a:lnTo>
                    <a:lnTo>
                      <a:pt x="616" y="241"/>
                    </a:lnTo>
                    <a:lnTo>
                      <a:pt x="625" y="245"/>
                    </a:lnTo>
                    <a:lnTo>
                      <a:pt x="633" y="249"/>
                    </a:lnTo>
                    <a:lnTo>
                      <a:pt x="653" y="255"/>
                    </a:lnTo>
                    <a:lnTo>
                      <a:pt x="672" y="258"/>
                    </a:lnTo>
                    <a:lnTo>
                      <a:pt x="693" y="258"/>
                    </a:lnTo>
                    <a:lnTo>
                      <a:pt x="714" y="255"/>
                    </a:lnTo>
                    <a:lnTo>
                      <a:pt x="735" y="249"/>
                    </a:lnTo>
                    <a:lnTo>
                      <a:pt x="753" y="242"/>
                    </a:lnTo>
                    <a:lnTo>
                      <a:pt x="770" y="232"/>
                    </a:lnTo>
                    <a:lnTo>
                      <a:pt x="778" y="225"/>
                    </a:lnTo>
                    <a:lnTo>
                      <a:pt x="785" y="220"/>
                    </a:lnTo>
                    <a:lnTo>
                      <a:pt x="791" y="213"/>
                    </a:lnTo>
                    <a:lnTo>
                      <a:pt x="797" y="204"/>
                    </a:lnTo>
                    <a:lnTo>
                      <a:pt x="801" y="196"/>
                    </a:lnTo>
                    <a:lnTo>
                      <a:pt x="804" y="188"/>
                    </a:lnTo>
                    <a:lnTo>
                      <a:pt x="806" y="178"/>
                    </a:lnTo>
                    <a:lnTo>
                      <a:pt x="806" y="168"/>
                    </a:lnTo>
                    <a:lnTo>
                      <a:pt x="806" y="168"/>
                    </a:lnTo>
                    <a:lnTo>
                      <a:pt x="806" y="150"/>
                    </a:lnTo>
                    <a:lnTo>
                      <a:pt x="805" y="133"/>
                    </a:lnTo>
                    <a:lnTo>
                      <a:pt x="804" y="118"/>
                    </a:lnTo>
                    <a:lnTo>
                      <a:pt x="799" y="105"/>
                    </a:lnTo>
                    <a:lnTo>
                      <a:pt x="792" y="81"/>
                    </a:lnTo>
                    <a:lnTo>
                      <a:pt x="784" y="62"/>
                    </a:lnTo>
                    <a:lnTo>
                      <a:pt x="776" y="47"/>
                    </a:lnTo>
                    <a:lnTo>
                      <a:pt x="774" y="40"/>
                    </a:lnTo>
                    <a:lnTo>
                      <a:pt x="773" y="34"/>
                    </a:lnTo>
                    <a:lnTo>
                      <a:pt x="773" y="30"/>
                    </a:lnTo>
                    <a:lnTo>
                      <a:pt x="774" y="26"/>
                    </a:lnTo>
                    <a:lnTo>
                      <a:pt x="777" y="21"/>
                    </a:lnTo>
                    <a:lnTo>
                      <a:pt x="783" y="17"/>
                    </a:lnTo>
                    <a:lnTo>
                      <a:pt x="783" y="17"/>
                    </a:lnTo>
                    <a:lnTo>
                      <a:pt x="791" y="13"/>
                    </a:lnTo>
                    <a:lnTo>
                      <a:pt x="802" y="10"/>
                    </a:lnTo>
                    <a:lnTo>
                      <a:pt x="829" y="6"/>
                    </a:lnTo>
                    <a:lnTo>
                      <a:pt x="860" y="2"/>
                    </a:lnTo>
                    <a:lnTo>
                      <a:pt x="896" y="0"/>
                    </a:lnTo>
                    <a:lnTo>
                      <a:pt x="935" y="0"/>
                    </a:lnTo>
                    <a:lnTo>
                      <a:pt x="977" y="2"/>
                    </a:lnTo>
                    <a:lnTo>
                      <a:pt x="1065" y="6"/>
                    </a:lnTo>
                    <a:lnTo>
                      <a:pt x="1065" y="6"/>
                    </a:lnTo>
                    <a:lnTo>
                      <a:pt x="1061" y="114"/>
                    </a:lnTo>
                    <a:lnTo>
                      <a:pt x="1061" y="163"/>
                    </a:lnTo>
                    <a:lnTo>
                      <a:pt x="1062" y="207"/>
                    </a:lnTo>
                    <a:lnTo>
                      <a:pt x="1064" y="225"/>
                    </a:lnTo>
                    <a:lnTo>
                      <a:pt x="1066" y="244"/>
                    </a:lnTo>
                    <a:lnTo>
                      <a:pt x="1069" y="259"/>
                    </a:lnTo>
                    <a:lnTo>
                      <a:pt x="1073" y="272"/>
                    </a:lnTo>
                    <a:lnTo>
                      <a:pt x="1078" y="281"/>
                    </a:lnTo>
                    <a:lnTo>
                      <a:pt x="1083" y="290"/>
                    </a:lnTo>
                    <a:lnTo>
                      <a:pt x="1090" y="294"/>
                    </a:lnTo>
                    <a:lnTo>
                      <a:pt x="1094" y="295"/>
                    </a:lnTo>
                    <a:lnTo>
                      <a:pt x="1099" y="295"/>
                    </a:lnTo>
                    <a:lnTo>
                      <a:pt x="1099" y="295"/>
                    </a:lnTo>
                    <a:lnTo>
                      <a:pt x="1106" y="294"/>
                    </a:lnTo>
                    <a:lnTo>
                      <a:pt x="1113" y="291"/>
                    </a:lnTo>
                    <a:lnTo>
                      <a:pt x="1127" y="284"/>
                    </a:lnTo>
                    <a:lnTo>
                      <a:pt x="1153" y="265"/>
                    </a:lnTo>
                    <a:lnTo>
                      <a:pt x="1170" y="253"/>
                    </a:lnTo>
                    <a:lnTo>
                      <a:pt x="1178" y="249"/>
                    </a:lnTo>
                    <a:lnTo>
                      <a:pt x="1188" y="245"/>
                    </a:lnTo>
                    <a:lnTo>
                      <a:pt x="1199" y="242"/>
                    </a:lnTo>
                    <a:lnTo>
                      <a:pt x="1212" y="239"/>
                    </a:lnTo>
                    <a:lnTo>
                      <a:pt x="1224" y="238"/>
                    </a:lnTo>
                    <a:lnTo>
                      <a:pt x="1238" y="238"/>
                    </a:lnTo>
                    <a:lnTo>
                      <a:pt x="1238" y="238"/>
                    </a:lnTo>
                    <a:lnTo>
                      <a:pt x="1250" y="239"/>
                    </a:lnTo>
                    <a:lnTo>
                      <a:pt x="1261" y="242"/>
                    </a:lnTo>
                    <a:lnTo>
                      <a:pt x="1270" y="246"/>
                    </a:lnTo>
                    <a:lnTo>
                      <a:pt x="1280" y="251"/>
                    </a:lnTo>
                    <a:lnTo>
                      <a:pt x="1289" y="256"/>
                    </a:lnTo>
                    <a:lnTo>
                      <a:pt x="1297" y="263"/>
                    </a:lnTo>
                    <a:lnTo>
                      <a:pt x="1304" y="270"/>
                    </a:lnTo>
                    <a:lnTo>
                      <a:pt x="1311" y="277"/>
                    </a:lnTo>
                    <a:lnTo>
                      <a:pt x="1317" y="286"/>
                    </a:lnTo>
                    <a:lnTo>
                      <a:pt x="1322" y="295"/>
                    </a:lnTo>
                    <a:lnTo>
                      <a:pt x="1326" y="305"/>
                    </a:lnTo>
                    <a:lnTo>
                      <a:pt x="1331" y="315"/>
                    </a:lnTo>
                    <a:lnTo>
                      <a:pt x="1335" y="336"/>
                    </a:lnTo>
                    <a:lnTo>
                      <a:pt x="1338" y="357"/>
                    </a:lnTo>
                    <a:lnTo>
                      <a:pt x="1338" y="357"/>
                    </a:lnTo>
                    <a:lnTo>
                      <a:pt x="1336" y="378"/>
                    </a:lnTo>
                    <a:lnTo>
                      <a:pt x="1335" y="389"/>
                    </a:lnTo>
                    <a:lnTo>
                      <a:pt x="1332" y="399"/>
                    </a:lnTo>
                    <a:lnTo>
                      <a:pt x="1329" y="409"/>
                    </a:lnTo>
                    <a:lnTo>
                      <a:pt x="1325" y="418"/>
                    </a:lnTo>
                    <a:lnTo>
                      <a:pt x="1319" y="427"/>
                    </a:lnTo>
                    <a:lnTo>
                      <a:pt x="1314" y="435"/>
                    </a:lnTo>
                    <a:lnTo>
                      <a:pt x="1307" y="442"/>
                    </a:lnTo>
                    <a:lnTo>
                      <a:pt x="1300" y="449"/>
                    </a:lnTo>
                    <a:lnTo>
                      <a:pt x="1291" y="456"/>
                    </a:lnTo>
                    <a:lnTo>
                      <a:pt x="1282" y="462"/>
                    </a:lnTo>
                    <a:lnTo>
                      <a:pt x="1272" y="466"/>
                    </a:lnTo>
                    <a:lnTo>
                      <a:pt x="1259" y="469"/>
                    </a:lnTo>
                    <a:lnTo>
                      <a:pt x="1248" y="470"/>
                    </a:lnTo>
                    <a:lnTo>
                      <a:pt x="1234" y="471"/>
                    </a:lnTo>
                    <a:lnTo>
                      <a:pt x="1234" y="471"/>
                    </a:lnTo>
                    <a:lnTo>
                      <a:pt x="1223" y="471"/>
                    </a:lnTo>
                    <a:lnTo>
                      <a:pt x="1210" y="469"/>
                    </a:lnTo>
                    <a:lnTo>
                      <a:pt x="1198" y="464"/>
                    </a:lnTo>
                    <a:lnTo>
                      <a:pt x="1185" y="460"/>
                    </a:lnTo>
                    <a:lnTo>
                      <a:pt x="1163" y="449"/>
                    </a:lnTo>
                    <a:lnTo>
                      <a:pt x="1140" y="438"/>
                    </a:lnTo>
                    <a:lnTo>
                      <a:pt x="1121" y="428"/>
                    </a:lnTo>
                    <a:lnTo>
                      <a:pt x="1113" y="425"/>
                    </a:lnTo>
                    <a:lnTo>
                      <a:pt x="1104" y="424"/>
                    </a:lnTo>
                    <a:lnTo>
                      <a:pt x="1096" y="425"/>
                    </a:lnTo>
                    <a:lnTo>
                      <a:pt x="1090" y="428"/>
                    </a:lnTo>
                    <a:lnTo>
                      <a:pt x="1083" y="432"/>
                    </a:lnTo>
                    <a:lnTo>
                      <a:pt x="1079" y="441"/>
                    </a:lnTo>
                    <a:lnTo>
                      <a:pt x="1079" y="441"/>
                    </a:lnTo>
                    <a:lnTo>
                      <a:pt x="1078" y="446"/>
                    </a:lnTo>
                    <a:lnTo>
                      <a:pt x="1075" y="455"/>
                    </a:lnTo>
                    <a:lnTo>
                      <a:pt x="1073" y="477"/>
                    </a:lnTo>
                    <a:lnTo>
                      <a:pt x="1071" y="508"/>
                    </a:lnTo>
                    <a:lnTo>
                      <a:pt x="1071" y="546"/>
                    </a:lnTo>
                    <a:lnTo>
                      <a:pt x="1069" y="632"/>
                    </a:lnTo>
                    <a:lnTo>
                      <a:pt x="1071" y="729"/>
                    </a:lnTo>
                    <a:lnTo>
                      <a:pt x="1071" y="729"/>
                    </a:lnTo>
                    <a:lnTo>
                      <a:pt x="1015" y="731"/>
                    </a:lnTo>
                    <a:lnTo>
                      <a:pt x="962" y="731"/>
                    </a:lnTo>
                    <a:lnTo>
                      <a:pt x="911" y="731"/>
                    </a:lnTo>
                    <a:lnTo>
                      <a:pt x="867" y="729"/>
                    </a:lnTo>
                    <a:lnTo>
                      <a:pt x="846" y="726"/>
                    </a:lnTo>
                    <a:lnTo>
                      <a:pt x="829" y="723"/>
                    </a:lnTo>
                    <a:lnTo>
                      <a:pt x="813" y="720"/>
                    </a:lnTo>
                    <a:lnTo>
                      <a:pt x="799" y="716"/>
                    </a:lnTo>
                    <a:lnTo>
                      <a:pt x="790" y="711"/>
                    </a:lnTo>
                    <a:lnTo>
                      <a:pt x="781" y="704"/>
                    </a:lnTo>
                    <a:lnTo>
                      <a:pt x="777" y="697"/>
                    </a:lnTo>
                    <a:lnTo>
                      <a:pt x="776" y="692"/>
                    </a:lnTo>
                    <a:lnTo>
                      <a:pt x="776" y="688"/>
                    </a:lnTo>
                    <a:lnTo>
                      <a:pt x="776" y="688"/>
                    </a:lnTo>
                    <a:lnTo>
                      <a:pt x="777" y="681"/>
                    </a:lnTo>
                    <a:lnTo>
                      <a:pt x="778" y="674"/>
                    </a:lnTo>
                    <a:lnTo>
                      <a:pt x="787" y="662"/>
                    </a:lnTo>
                    <a:lnTo>
                      <a:pt x="806" y="634"/>
                    </a:lnTo>
                    <a:lnTo>
                      <a:pt x="818" y="618"/>
                    </a:lnTo>
                    <a:lnTo>
                      <a:pt x="822" y="608"/>
                    </a:lnTo>
                    <a:lnTo>
                      <a:pt x="826" y="599"/>
                    </a:lnTo>
                    <a:lnTo>
                      <a:pt x="829" y="588"/>
                    </a:lnTo>
                    <a:lnTo>
                      <a:pt x="832" y="576"/>
                    </a:lnTo>
                    <a:lnTo>
                      <a:pt x="833" y="564"/>
                    </a:lnTo>
                    <a:lnTo>
                      <a:pt x="832" y="550"/>
                    </a:lnTo>
                    <a:lnTo>
                      <a:pt x="832" y="550"/>
                    </a:lnTo>
                    <a:lnTo>
                      <a:pt x="832" y="537"/>
                    </a:lnTo>
                    <a:lnTo>
                      <a:pt x="829" y="527"/>
                    </a:lnTo>
                    <a:lnTo>
                      <a:pt x="825" y="516"/>
                    </a:lnTo>
                    <a:lnTo>
                      <a:pt x="820" y="508"/>
                    </a:lnTo>
                    <a:lnTo>
                      <a:pt x="815" y="498"/>
                    </a:lnTo>
                    <a:lnTo>
                      <a:pt x="808" y="491"/>
                    </a:lnTo>
                    <a:lnTo>
                      <a:pt x="801" y="483"/>
                    </a:lnTo>
                    <a:lnTo>
                      <a:pt x="792" y="477"/>
                    </a:lnTo>
                    <a:lnTo>
                      <a:pt x="784" y="470"/>
                    </a:lnTo>
                    <a:lnTo>
                      <a:pt x="776" y="466"/>
                    </a:lnTo>
                    <a:lnTo>
                      <a:pt x="766" y="460"/>
                    </a:lnTo>
                    <a:lnTo>
                      <a:pt x="756" y="458"/>
                    </a:lnTo>
                    <a:lnTo>
                      <a:pt x="735" y="452"/>
                    </a:lnTo>
                    <a:lnTo>
                      <a:pt x="714" y="449"/>
                    </a:lnTo>
                    <a:lnTo>
                      <a:pt x="693" y="451"/>
                    </a:lnTo>
                    <a:lnTo>
                      <a:pt x="682" y="452"/>
                    </a:lnTo>
                    <a:lnTo>
                      <a:pt x="672" y="455"/>
                    </a:lnTo>
                    <a:lnTo>
                      <a:pt x="662" y="459"/>
                    </a:lnTo>
                    <a:lnTo>
                      <a:pt x="653" y="463"/>
                    </a:lnTo>
                    <a:lnTo>
                      <a:pt x="644" y="467"/>
                    </a:lnTo>
                    <a:lnTo>
                      <a:pt x="636" y="473"/>
                    </a:lnTo>
                    <a:lnTo>
                      <a:pt x="627" y="480"/>
                    </a:lnTo>
                    <a:lnTo>
                      <a:pt x="620" y="488"/>
                    </a:lnTo>
                    <a:lnTo>
                      <a:pt x="615" y="497"/>
                    </a:lnTo>
                    <a:lnTo>
                      <a:pt x="609" y="506"/>
                    </a:lnTo>
                    <a:lnTo>
                      <a:pt x="605" y="516"/>
                    </a:lnTo>
                    <a:lnTo>
                      <a:pt x="602" y="527"/>
                    </a:lnTo>
                    <a:lnTo>
                      <a:pt x="600" y="540"/>
                    </a:lnTo>
                    <a:lnTo>
                      <a:pt x="600" y="553"/>
                    </a:lnTo>
                    <a:lnTo>
                      <a:pt x="600" y="553"/>
                    </a:lnTo>
                    <a:lnTo>
                      <a:pt x="600" y="565"/>
                    </a:lnTo>
                    <a:lnTo>
                      <a:pt x="602" y="578"/>
                    </a:lnTo>
                    <a:lnTo>
                      <a:pt x="607" y="589"/>
                    </a:lnTo>
                    <a:lnTo>
                      <a:pt x="611" y="601"/>
                    </a:lnTo>
                    <a:lnTo>
                      <a:pt x="622" y="625"/>
                    </a:lnTo>
                    <a:lnTo>
                      <a:pt x="633" y="646"/>
                    </a:lnTo>
                    <a:lnTo>
                      <a:pt x="643" y="666"/>
                    </a:lnTo>
                    <a:lnTo>
                      <a:pt x="646" y="676"/>
                    </a:lnTo>
                    <a:lnTo>
                      <a:pt x="647" y="684"/>
                    </a:lnTo>
                    <a:lnTo>
                      <a:pt x="646" y="691"/>
                    </a:lnTo>
                    <a:lnTo>
                      <a:pt x="643" y="698"/>
                    </a:lnTo>
                    <a:lnTo>
                      <a:pt x="639" y="704"/>
                    </a:lnTo>
                    <a:lnTo>
                      <a:pt x="630" y="709"/>
                    </a:lnTo>
                    <a:lnTo>
                      <a:pt x="630" y="709"/>
                    </a:lnTo>
                    <a:lnTo>
                      <a:pt x="625" y="711"/>
                    </a:lnTo>
                    <a:lnTo>
                      <a:pt x="616" y="712"/>
                    </a:lnTo>
                    <a:lnTo>
                      <a:pt x="594" y="715"/>
                    </a:lnTo>
                    <a:lnTo>
                      <a:pt x="565" y="716"/>
                    </a:lnTo>
                    <a:lnTo>
                      <a:pt x="528" y="718"/>
                    </a:lnTo>
                    <a:lnTo>
                      <a:pt x="442" y="718"/>
                    </a:lnTo>
                    <a:lnTo>
                      <a:pt x="347" y="716"/>
                    </a:lnTo>
                    <a:lnTo>
                      <a:pt x="347" y="716"/>
                    </a:lnTo>
                    <a:close/>
                  </a:path>
                </a:pathLst>
              </a:custGeom>
              <a:solidFill>
                <a:schemeClr val="accent1">
                  <a:lumMod val="60000"/>
                  <a:lumOff val="40000"/>
                </a:schemeClr>
              </a:solidFill>
              <a:ln w="28575" cap="rnd">
                <a:solidFill>
                  <a:sysClr val="window" lastClr="FFFFFF"/>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27" name="iṥľîḓê"/>
              <p:cNvSpPr/>
              <p:nvPr/>
            </p:nvSpPr>
            <p:spPr bwMode="auto">
              <a:xfrm>
                <a:off x="3895725" y="2906714"/>
                <a:ext cx="2052637" cy="1154112"/>
              </a:xfrm>
              <a:custGeom>
                <a:avLst/>
                <a:gdLst>
                  <a:gd name="T0" fmla="*/ 757 w 1293"/>
                  <a:gd name="T1" fmla="*/ 716 h 727"/>
                  <a:gd name="T2" fmla="*/ 687 w 1293"/>
                  <a:gd name="T3" fmla="*/ 703 h 727"/>
                  <a:gd name="T4" fmla="*/ 681 w 1293"/>
                  <a:gd name="T5" fmla="*/ 667 h 727"/>
                  <a:gd name="T6" fmla="*/ 722 w 1293"/>
                  <a:gd name="T7" fmla="*/ 578 h 727"/>
                  <a:gd name="T8" fmla="*/ 722 w 1293"/>
                  <a:gd name="T9" fmla="*/ 527 h 727"/>
                  <a:gd name="T10" fmla="*/ 697 w 1293"/>
                  <a:gd name="T11" fmla="*/ 481 h 727"/>
                  <a:gd name="T12" fmla="*/ 652 w 1293"/>
                  <a:gd name="T13" fmla="*/ 455 h 727"/>
                  <a:gd name="T14" fmla="*/ 589 w 1293"/>
                  <a:gd name="T15" fmla="*/ 452 h 727"/>
                  <a:gd name="T16" fmla="*/ 532 w 1293"/>
                  <a:gd name="T17" fmla="*/ 477 h 727"/>
                  <a:gd name="T18" fmla="*/ 499 w 1293"/>
                  <a:gd name="T19" fmla="*/ 518 h 727"/>
                  <a:gd name="T20" fmla="*/ 492 w 1293"/>
                  <a:gd name="T21" fmla="*/ 564 h 727"/>
                  <a:gd name="T22" fmla="*/ 508 w 1293"/>
                  <a:gd name="T23" fmla="*/ 618 h 727"/>
                  <a:gd name="T24" fmla="*/ 548 w 1293"/>
                  <a:gd name="T25" fmla="*/ 688 h 727"/>
                  <a:gd name="T26" fmla="*/ 543 w 1293"/>
                  <a:gd name="T27" fmla="*/ 703 h 727"/>
                  <a:gd name="T28" fmla="*/ 477 w 1293"/>
                  <a:gd name="T29" fmla="*/ 724 h 727"/>
                  <a:gd name="T30" fmla="*/ 252 w 1293"/>
                  <a:gd name="T31" fmla="*/ 723 h 727"/>
                  <a:gd name="T32" fmla="*/ 252 w 1293"/>
                  <a:gd name="T33" fmla="*/ 480 h 727"/>
                  <a:gd name="T34" fmla="*/ 237 w 1293"/>
                  <a:gd name="T35" fmla="*/ 428 h 727"/>
                  <a:gd name="T36" fmla="*/ 211 w 1293"/>
                  <a:gd name="T37" fmla="*/ 427 h 727"/>
                  <a:gd name="T38" fmla="*/ 123 w 1293"/>
                  <a:gd name="T39" fmla="*/ 456 h 727"/>
                  <a:gd name="T40" fmla="*/ 70 w 1293"/>
                  <a:gd name="T41" fmla="*/ 455 h 727"/>
                  <a:gd name="T42" fmla="*/ 31 w 1293"/>
                  <a:gd name="T43" fmla="*/ 428 h 727"/>
                  <a:gd name="T44" fmla="*/ 0 w 1293"/>
                  <a:gd name="T45" fmla="*/ 344 h 727"/>
                  <a:gd name="T46" fmla="*/ 17 w 1293"/>
                  <a:gd name="T47" fmla="*/ 267 h 727"/>
                  <a:gd name="T48" fmla="*/ 52 w 1293"/>
                  <a:gd name="T49" fmla="*/ 237 h 727"/>
                  <a:gd name="T50" fmla="*/ 102 w 1293"/>
                  <a:gd name="T51" fmla="*/ 231 h 727"/>
                  <a:gd name="T52" fmla="*/ 171 w 1293"/>
                  <a:gd name="T53" fmla="*/ 249 h 727"/>
                  <a:gd name="T54" fmla="*/ 223 w 1293"/>
                  <a:gd name="T55" fmla="*/ 269 h 727"/>
                  <a:gd name="T56" fmla="*/ 245 w 1293"/>
                  <a:gd name="T57" fmla="*/ 251 h 727"/>
                  <a:gd name="T58" fmla="*/ 255 w 1293"/>
                  <a:gd name="T59" fmla="*/ 91 h 727"/>
                  <a:gd name="T60" fmla="*/ 457 w 1293"/>
                  <a:gd name="T61" fmla="*/ 0 h 727"/>
                  <a:gd name="T62" fmla="*/ 534 w 1293"/>
                  <a:gd name="T63" fmla="*/ 13 h 727"/>
                  <a:gd name="T64" fmla="*/ 548 w 1293"/>
                  <a:gd name="T65" fmla="*/ 32 h 727"/>
                  <a:gd name="T66" fmla="*/ 518 w 1293"/>
                  <a:gd name="T67" fmla="*/ 87 h 727"/>
                  <a:gd name="T68" fmla="*/ 492 w 1293"/>
                  <a:gd name="T69" fmla="*/ 146 h 727"/>
                  <a:gd name="T70" fmla="*/ 495 w 1293"/>
                  <a:gd name="T71" fmla="*/ 195 h 727"/>
                  <a:gd name="T72" fmla="*/ 523 w 1293"/>
                  <a:gd name="T73" fmla="*/ 238 h 727"/>
                  <a:gd name="T74" fmla="*/ 568 w 1293"/>
                  <a:gd name="T75" fmla="*/ 264 h 727"/>
                  <a:gd name="T76" fmla="*/ 652 w 1293"/>
                  <a:gd name="T77" fmla="*/ 266 h 727"/>
                  <a:gd name="T78" fmla="*/ 697 w 1293"/>
                  <a:gd name="T79" fmla="*/ 241 h 727"/>
                  <a:gd name="T80" fmla="*/ 722 w 1293"/>
                  <a:gd name="T81" fmla="*/ 193 h 727"/>
                  <a:gd name="T82" fmla="*/ 722 w 1293"/>
                  <a:gd name="T83" fmla="*/ 144 h 727"/>
                  <a:gd name="T84" fmla="*/ 681 w 1293"/>
                  <a:gd name="T85" fmla="*/ 55 h 727"/>
                  <a:gd name="T86" fmla="*/ 685 w 1293"/>
                  <a:gd name="T87" fmla="*/ 17 h 727"/>
                  <a:gd name="T88" fmla="*/ 759 w 1293"/>
                  <a:gd name="T89" fmla="*/ 4 h 727"/>
                  <a:gd name="T90" fmla="*/ 973 w 1293"/>
                  <a:gd name="T91" fmla="*/ 88 h 727"/>
                  <a:gd name="T92" fmla="*/ 983 w 1293"/>
                  <a:gd name="T93" fmla="*/ 249 h 727"/>
                  <a:gd name="T94" fmla="*/ 1012 w 1293"/>
                  <a:gd name="T95" fmla="*/ 276 h 727"/>
                  <a:gd name="T96" fmla="*/ 1061 w 1293"/>
                  <a:gd name="T97" fmla="*/ 262 h 727"/>
                  <a:gd name="T98" fmla="*/ 1141 w 1293"/>
                  <a:gd name="T99" fmla="*/ 223 h 727"/>
                  <a:gd name="T100" fmla="*/ 1204 w 1293"/>
                  <a:gd name="T101" fmla="*/ 228 h 727"/>
                  <a:gd name="T102" fmla="*/ 1263 w 1293"/>
                  <a:gd name="T103" fmla="*/ 263 h 727"/>
                  <a:gd name="T104" fmla="*/ 1291 w 1293"/>
                  <a:gd name="T105" fmla="*/ 316 h 727"/>
                  <a:gd name="T106" fmla="*/ 1292 w 1293"/>
                  <a:gd name="T107" fmla="*/ 365 h 727"/>
                  <a:gd name="T108" fmla="*/ 1271 w 1293"/>
                  <a:gd name="T109" fmla="*/ 422 h 727"/>
                  <a:gd name="T110" fmla="*/ 1224 w 1293"/>
                  <a:gd name="T111" fmla="*/ 466 h 727"/>
                  <a:gd name="T112" fmla="*/ 1152 w 1293"/>
                  <a:gd name="T113" fmla="*/ 483 h 727"/>
                  <a:gd name="T114" fmla="*/ 1107 w 1293"/>
                  <a:gd name="T115" fmla="*/ 469 h 727"/>
                  <a:gd name="T116" fmla="*/ 1022 w 1293"/>
                  <a:gd name="T117" fmla="*/ 422 h 727"/>
                  <a:gd name="T118" fmla="*/ 987 w 1293"/>
                  <a:gd name="T119" fmla="*/ 434 h 727"/>
                  <a:gd name="T120" fmla="*/ 966 w 1293"/>
                  <a:gd name="T121" fmla="*/ 491 h 727"/>
                  <a:gd name="T122" fmla="*/ 966 w 1293"/>
                  <a:gd name="T123" fmla="*/ 717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93" h="727">
                    <a:moveTo>
                      <a:pt x="966" y="717"/>
                    </a:moveTo>
                    <a:lnTo>
                      <a:pt x="966" y="717"/>
                    </a:lnTo>
                    <a:lnTo>
                      <a:pt x="874" y="719"/>
                    </a:lnTo>
                    <a:lnTo>
                      <a:pt x="792" y="717"/>
                    </a:lnTo>
                    <a:lnTo>
                      <a:pt x="757" y="716"/>
                    </a:lnTo>
                    <a:lnTo>
                      <a:pt x="729" y="715"/>
                    </a:lnTo>
                    <a:lnTo>
                      <a:pt x="708" y="712"/>
                    </a:lnTo>
                    <a:lnTo>
                      <a:pt x="694" y="709"/>
                    </a:lnTo>
                    <a:lnTo>
                      <a:pt x="694" y="709"/>
                    </a:lnTo>
                    <a:lnTo>
                      <a:pt x="687" y="703"/>
                    </a:lnTo>
                    <a:lnTo>
                      <a:pt x="681" y="698"/>
                    </a:lnTo>
                    <a:lnTo>
                      <a:pt x="678" y="691"/>
                    </a:lnTo>
                    <a:lnTo>
                      <a:pt x="677" y="684"/>
                    </a:lnTo>
                    <a:lnTo>
                      <a:pt x="678" y="675"/>
                    </a:lnTo>
                    <a:lnTo>
                      <a:pt x="681" y="667"/>
                    </a:lnTo>
                    <a:lnTo>
                      <a:pt x="691" y="646"/>
                    </a:lnTo>
                    <a:lnTo>
                      <a:pt x="702" y="625"/>
                    </a:lnTo>
                    <a:lnTo>
                      <a:pt x="713" y="601"/>
                    </a:lnTo>
                    <a:lnTo>
                      <a:pt x="717" y="590"/>
                    </a:lnTo>
                    <a:lnTo>
                      <a:pt x="722" y="578"/>
                    </a:lnTo>
                    <a:lnTo>
                      <a:pt x="724" y="565"/>
                    </a:lnTo>
                    <a:lnTo>
                      <a:pt x="724" y="552"/>
                    </a:lnTo>
                    <a:lnTo>
                      <a:pt x="724" y="552"/>
                    </a:lnTo>
                    <a:lnTo>
                      <a:pt x="724" y="540"/>
                    </a:lnTo>
                    <a:lnTo>
                      <a:pt x="722" y="527"/>
                    </a:lnTo>
                    <a:lnTo>
                      <a:pt x="719" y="516"/>
                    </a:lnTo>
                    <a:lnTo>
                      <a:pt x="715" y="506"/>
                    </a:lnTo>
                    <a:lnTo>
                      <a:pt x="709" y="497"/>
                    </a:lnTo>
                    <a:lnTo>
                      <a:pt x="704" y="488"/>
                    </a:lnTo>
                    <a:lnTo>
                      <a:pt x="697" y="481"/>
                    </a:lnTo>
                    <a:lnTo>
                      <a:pt x="688" y="474"/>
                    </a:lnTo>
                    <a:lnTo>
                      <a:pt x="680" y="467"/>
                    </a:lnTo>
                    <a:lnTo>
                      <a:pt x="671" y="463"/>
                    </a:lnTo>
                    <a:lnTo>
                      <a:pt x="662" y="459"/>
                    </a:lnTo>
                    <a:lnTo>
                      <a:pt x="652" y="455"/>
                    </a:lnTo>
                    <a:lnTo>
                      <a:pt x="642" y="453"/>
                    </a:lnTo>
                    <a:lnTo>
                      <a:pt x="631" y="450"/>
                    </a:lnTo>
                    <a:lnTo>
                      <a:pt x="610" y="450"/>
                    </a:lnTo>
                    <a:lnTo>
                      <a:pt x="610" y="450"/>
                    </a:lnTo>
                    <a:lnTo>
                      <a:pt x="589" y="452"/>
                    </a:lnTo>
                    <a:lnTo>
                      <a:pt x="568" y="457"/>
                    </a:lnTo>
                    <a:lnTo>
                      <a:pt x="558" y="462"/>
                    </a:lnTo>
                    <a:lnTo>
                      <a:pt x="548" y="466"/>
                    </a:lnTo>
                    <a:lnTo>
                      <a:pt x="540" y="471"/>
                    </a:lnTo>
                    <a:lnTo>
                      <a:pt x="532" y="477"/>
                    </a:lnTo>
                    <a:lnTo>
                      <a:pt x="523" y="484"/>
                    </a:lnTo>
                    <a:lnTo>
                      <a:pt x="516" y="491"/>
                    </a:lnTo>
                    <a:lnTo>
                      <a:pt x="509" y="499"/>
                    </a:lnTo>
                    <a:lnTo>
                      <a:pt x="504" y="508"/>
                    </a:lnTo>
                    <a:lnTo>
                      <a:pt x="499" y="518"/>
                    </a:lnTo>
                    <a:lnTo>
                      <a:pt x="495" y="527"/>
                    </a:lnTo>
                    <a:lnTo>
                      <a:pt x="494" y="538"/>
                    </a:lnTo>
                    <a:lnTo>
                      <a:pt x="492" y="550"/>
                    </a:lnTo>
                    <a:lnTo>
                      <a:pt x="492" y="550"/>
                    </a:lnTo>
                    <a:lnTo>
                      <a:pt x="492" y="564"/>
                    </a:lnTo>
                    <a:lnTo>
                      <a:pt x="492" y="576"/>
                    </a:lnTo>
                    <a:lnTo>
                      <a:pt x="495" y="589"/>
                    </a:lnTo>
                    <a:lnTo>
                      <a:pt x="498" y="599"/>
                    </a:lnTo>
                    <a:lnTo>
                      <a:pt x="502" y="608"/>
                    </a:lnTo>
                    <a:lnTo>
                      <a:pt x="508" y="618"/>
                    </a:lnTo>
                    <a:lnTo>
                      <a:pt x="518" y="634"/>
                    </a:lnTo>
                    <a:lnTo>
                      <a:pt x="539" y="661"/>
                    </a:lnTo>
                    <a:lnTo>
                      <a:pt x="546" y="675"/>
                    </a:lnTo>
                    <a:lnTo>
                      <a:pt x="547" y="681"/>
                    </a:lnTo>
                    <a:lnTo>
                      <a:pt x="548" y="688"/>
                    </a:lnTo>
                    <a:lnTo>
                      <a:pt x="548" y="688"/>
                    </a:lnTo>
                    <a:lnTo>
                      <a:pt x="548" y="692"/>
                    </a:lnTo>
                    <a:lnTo>
                      <a:pt x="547" y="696"/>
                    </a:lnTo>
                    <a:lnTo>
                      <a:pt x="546" y="701"/>
                    </a:lnTo>
                    <a:lnTo>
                      <a:pt x="543" y="703"/>
                    </a:lnTo>
                    <a:lnTo>
                      <a:pt x="534" y="710"/>
                    </a:lnTo>
                    <a:lnTo>
                      <a:pt x="525" y="715"/>
                    </a:lnTo>
                    <a:lnTo>
                      <a:pt x="511" y="719"/>
                    </a:lnTo>
                    <a:lnTo>
                      <a:pt x="495" y="722"/>
                    </a:lnTo>
                    <a:lnTo>
                      <a:pt x="477" y="724"/>
                    </a:lnTo>
                    <a:lnTo>
                      <a:pt x="457" y="726"/>
                    </a:lnTo>
                    <a:lnTo>
                      <a:pt x="413" y="727"/>
                    </a:lnTo>
                    <a:lnTo>
                      <a:pt x="362" y="727"/>
                    </a:lnTo>
                    <a:lnTo>
                      <a:pt x="252" y="723"/>
                    </a:lnTo>
                    <a:lnTo>
                      <a:pt x="252" y="723"/>
                    </a:lnTo>
                    <a:lnTo>
                      <a:pt x="256" y="632"/>
                    </a:lnTo>
                    <a:lnTo>
                      <a:pt x="256" y="589"/>
                    </a:lnTo>
                    <a:lnTo>
                      <a:pt x="256" y="548"/>
                    </a:lnTo>
                    <a:lnTo>
                      <a:pt x="255" y="512"/>
                    </a:lnTo>
                    <a:lnTo>
                      <a:pt x="252" y="480"/>
                    </a:lnTo>
                    <a:lnTo>
                      <a:pt x="248" y="453"/>
                    </a:lnTo>
                    <a:lnTo>
                      <a:pt x="244" y="442"/>
                    </a:lnTo>
                    <a:lnTo>
                      <a:pt x="239" y="434"/>
                    </a:lnTo>
                    <a:lnTo>
                      <a:pt x="239" y="434"/>
                    </a:lnTo>
                    <a:lnTo>
                      <a:pt x="237" y="428"/>
                    </a:lnTo>
                    <a:lnTo>
                      <a:pt x="232" y="425"/>
                    </a:lnTo>
                    <a:lnTo>
                      <a:pt x="228" y="422"/>
                    </a:lnTo>
                    <a:lnTo>
                      <a:pt x="223" y="422"/>
                    </a:lnTo>
                    <a:lnTo>
                      <a:pt x="217" y="424"/>
                    </a:lnTo>
                    <a:lnTo>
                      <a:pt x="211" y="427"/>
                    </a:lnTo>
                    <a:lnTo>
                      <a:pt x="196" y="434"/>
                    </a:lnTo>
                    <a:lnTo>
                      <a:pt x="177" y="442"/>
                    </a:lnTo>
                    <a:lnTo>
                      <a:pt x="153" y="450"/>
                    </a:lnTo>
                    <a:lnTo>
                      <a:pt x="139" y="453"/>
                    </a:lnTo>
                    <a:lnTo>
                      <a:pt x="123" y="456"/>
                    </a:lnTo>
                    <a:lnTo>
                      <a:pt x="107" y="457"/>
                    </a:lnTo>
                    <a:lnTo>
                      <a:pt x="88" y="457"/>
                    </a:lnTo>
                    <a:lnTo>
                      <a:pt x="88" y="457"/>
                    </a:lnTo>
                    <a:lnTo>
                      <a:pt x="79" y="456"/>
                    </a:lnTo>
                    <a:lnTo>
                      <a:pt x="70" y="455"/>
                    </a:lnTo>
                    <a:lnTo>
                      <a:pt x="60" y="452"/>
                    </a:lnTo>
                    <a:lnTo>
                      <a:pt x="54" y="446"/>
                    </a:lnTo>
                    <a:lnTo>
                      <a:pt x="45" y="442"/>
                    </a:lnTo>
                    <a:lnTo>
                      <a:pt x="38" y="435"/>
                    </a:lnTo>
                    <a:lnTo>
                      <a:pt x="31" y="428"/>
                    </a:lnTo>
                    <a:lnTo>
                      <a:pt x="26" y="421"/>
                    </a:lnTo>
                    <a:lnTo>
                      <a:pt x="16" y="404"/>
                    </a:lnTo>
                    <a:lnTo>
                      <a:pt x="7" y="385"/>
                    </a:lnTo>
                    <a:lnTo>
                      <a:pt x="3" y="365"/>
                    </a:lnTo>
                    <a:lnTo>
                      <a:pt x="0" y="344"/>
                    </a:lnTo>
                    <a:lnTo>
                      <a:pt x="0" y="323"/>
                    </a:lnTo>
                    <a:lnTo>
                      <a:pt x="3" y="304"/>
                    </a:lnTo>
                    <a:lnTo>
                      <a:pt x="9" y="284"/>
                    </a:lnTo>
                    <a:lnTo>
                      <a:pt x="13" y="276"/>
                    </a:lnTo>
                    <a:lnTo>
                      <a:pt x="17" y="267"/>
                    </a:lnTo>
                    <a:lnTo>
                      <a:pt x="23" y="259"/>
                    </a:lnTo>
                    <a:lnTo>
                      <a:pt x="30" y="253"/>
                    </a:lnTo>
                    <a:lnTo>
                      <a:pt x="37" y="246"/>
                    </a:lnTo>
                    <a:lnTo>
                      <a:pt x="44" y="241"/>
                    </a:lnTo>
                    <a:lnTo>
                      <a:pt x="52" y="237"/>
                    </a:lnTo>
                    <a:lnTo>
                      <a:pt x="62" y="234"/>
                    </a:lnTo>
                    <a:lnTo>
                      <a:pt x="72" y="232"/>
                    </a:lnTo>
                    <a:lnTo>
                      <a:pt x="83" y="231"/>
                    </a:lnTo>
                    <a:lnTo>
                      <a:pt x="83" y="231"/>
                    </a:lnTo>
                    <a:lnTo>
                      <a:pt x="102" y="231"/>
                    </a:lnTo>
                    <a:lnTo>
                      <a:pt x="119" y="232"/>
                    </a:lnTo>
                    <a:lnTo>
                      <a:pt x="135" y="235"/>
                    </a:lnTo>
                    <a:lnTo>
                      <a:pt x="149" y="239"/>
                    </a:lnTo>
                    <a:lnTo>
                      <a:pt x="161" y="244"/>
                    </a:lnTo>
                    <a:lnTo>
                      <a:pt x="171" y="249"/>
                    </a:lnTo>
                    <a:lnTo>
                      <a:pt x="189" y="259"/>
                    </a:lnTo>
                    <a:lnTo>
                      <a:pt x="203" y="266"/>
                    </a:lnTo>
                    <a:lnTo>
                      <a:pt x="210" y="269"/>
                    </a:lnTo>
                    <a:lnTo>
                      <a:pt x="216" y="269"/>
                    </a:lnTo>
                    <a:lnTo>
                      <a:pt x="223" y="269"/>
                    </a:lnTo>
                    <a:lnTo>
                      <a:pt x="228" y="266"/>
                    </a:lnTo>
                    <a:lnTo>
                      <a:pt x="235" y="262"/>
                    </a:lnTo>
                    <a:lnTo>
                      <a:pt x="242" y="255"/>
                    </a:lnTo>
                    <a:lnTo>
                      <a:pt x="242" y="255"/>
                    </a:lnTo>
                    <a:lnTo>
                      <a:pt x="245" y="251"/>
                    </a:lnTo>
                    <a:lnTo>
                      <a:pt x="248" y="244"/>
                    </a:lnTo>
                    <a:lnTo>
                      <a:pt x="252" y="224"/>
                    </a:lnTo>
                    <a:lnTo>
                      <a:pt x="253" y="199"/>
                    </a:lnTo>
                    <a:lnTo>
                      <a:pt x="255" y="167"/>
                    </a:lnTo>
                    <a:lnTo>
                      <a:pt x="255" y="91"/>
                    </a:lnTo>
                    <a:lnTo>
                      <a:pt x="253" y="9"/>
                    </a:lnTo>
                    <a:lnTo>
                      <a:pt x="253" y="9"/>
                    </a:lnTo>
                    <a:lnTo>
                      <a:pt x="362" y="2"/>
                    </a:lnTo>
                    <a:lnTo>
                      <a:pt x="413" y="0"/>
                    </a:lnTo>
                    <a:lnTo>
                      <a:pt x="457" y="0"/>
                    </a:lnTo>
                    <a:lnTo>
                      <a:pt x="477" y="0"/>
                    </a:lnTo>
                    <a:lnTo>
                      <a:pt x="495" y="2"/>
                    </a:lnTo>
                    <a:lnTo>
                      <a:pt x="511" y="4"/>
                    </a:lnTo>
                    <a:lnTo>
                      <a:pt x="525" y="9"/>
                    </a:lnTo>
                    <a:lnTo>
                      <a:pt x="534" y="13"/>
                    </a:lnTo>
                    <a:lnTo>
                      <a:pt x="543" y="18"/>
                    </a:lnTo>
                    <a:lnTo>
                      <a:pt x="546" y="21"/>
                    </a:lnTo>
                    <a:lnTo>
                      <a:pt x="547" y="25"/>
                    </a:lnTo>
                    <a:lnTo>
                      <a:pt x="548" y="28"/>
                    </a:lnTo>
                    <a:lnTo>
                      <a:pt x="548" y="32"/>
                    </a:lnTo>
                    <a:lnTo>
                      <a:pt x="548" y="32"/>
                    </a:lnTo>
                    <a:lnTo>
                      <a:pt x="547" y="39"/>
                    </a:lnTo>
                    <a:lnTo>
                      <a:pt x="546" y="46"/>
                    </a:lnTo>
                    <a:lnTo>
                      <a:pt x="537" y="60"/>
                    </a:lnTo>
                    <a:lnTo>
                      <a:pt x="518" y="87"/>
                    </a:lnTo>
                    <a:lnTo>
                      <a:pt x="506" y="104"/>
                    </a:lnTo>
                    <a:lnTo>
                      <a:pt x="502" y="112"/>
                    </a:lnTo>
                    <a:lnTo>
                      <a:pt x="498" y="122"/>
                    </a:lnTo>
                    <a:lnTo>
                      <a:pt x="495" y="133"/>
                    </a:lnTo>
                    <a:lnTo>
                      <a:pt x="492" y="146"/>
                    </a:lnTo>
                    <a:lnTo>
                      <a:pt x="491" y="158"/>
                    </a:lnTo>
                    <a:lnTo>
                      <a:pt x="492" y="172"/>
                    </a:lnTo>
                    <a:lnTo>
                      <a:pt x="492" y="172"/>
                    </a:lnTo>
                    <a:lnTo>
                      <a:pt x="492" y="183"/>
                    </a:lnTo>
                    <a:lnTo>
                      <a:pt x="495" y="195"/>
                    </a:lnTo>
                    <a:lnTo>
                      <a:pt x="499" y="204"/>
                    </a:lnTo>
                    <a:lnTo>
                      <a:pt x="504" y="214"/>
                    </a:lnTo>
                    <a:lnTo>
                      <a:pt x="509" y="223"/>
                    </a:lnTo>
                    <a:lnTo>
                      <a:pt x="516" y="231"/>
                    </a:lnTo>
                    <a:lnTo>
                      <a:pt x="523" y="238"/>
                    </a:lnTo>
                    <a:lnTo>
                      <a:pt x="532" y="245"/>
                    </a:lnTo>
                    <a:lnTo>
                      <a:pt x="540" y="251"/>
                    </a:lnTo>
                    <a:lnTo>
                      <a:pt x="548" y="256"/>
                    </a:lnTo>
                    <a:lnTo>
                      <a:pt x="558" y="260"/>
                    </a:lnTo>
                    <a:lnTo>
                      <a:pt x="568" y="264"/>
                    </a:lnTo>
                    <a:lnTo>
                      <a:pt x="589" y="269"/>
                    </a:lnTo>
                    <a:lnTo>
                      <a:pt x="610" y="271"/>
                    </a:lnTo>
                    <a:lnTo>
                      <a:pt x="631" y="270"/>
                    </a:lnTo>
                    <a:lnTo>
                      <a:pt x="642" y="269"/>
                    </a:lnTo>
                    <a:lnTo>
                      <a:pt x="652" y="266"/>
                    </a:lnTo>
                    <a:lnTo>
                      <a:pt x="662" y="263"/>
                    </a:lnTo>
                    <a:lnTo>
                      <a:pt x="671" y="259"/>
                    </a:lnTo>
                    <a:lnTo>
                      <a:pt x="680" y="253"/>
                    </a:lnTo>
                    <a:lnTo>
                      <a:pt x="688" y="248"/>
                    </a:lnTo>
                    <a:lnTo>
                      <a:pt x="697" y="241"/>
                    </a:lnTo>
                    <a:lnTo>
                      <a:pt x="704" y="234"/>
                    </a:lnTo>
                    <a:lnTo>
                      <a:pt x="709" y="225"/>
                    </a:lnTo>
                    <a:lnTo>
                      <a:pt x="715" y="216"/>
                    </a:lnTo>
                    <a:lnTo>
                      <a:pt x="719" y="206"/>
                    </a:lnTo>
                    <a:lnTo>
                      <a:pt x="722" y="193"/>
                    </a:lnTo>
                    <a:lnTo>
                      <a:pt x="724" y="182"/>
                    </a:lnTo>
                    <a:lnTo>
                      <a:pt x="724" y="168"/>
                    </a:lnTo>
                    <a:lnTo>
                      <a:pt x="724" y="168"/>
                    </a:lnTo>
                    <a:lnTo>
                      <a:pt x="724" y="157"/>
                    </a:lnTo>
                    <a:lnTo>
                      <a:pt x="722" y="144"/>
                    </a:lnTo>
                    <a:lnTo>
                      <a:pt x="717" y="132"/>
                    </a:lnTo>
                    <a:lnTo>
                      <a:pt x="713" y="119"/>
                    </a:lnTo>
                    <a:lnTo>
                      <a:pt x="702" y="97"/>
                    </a:lnTo>
                    <a:lnTo>
                      <a:pt x="691" y="74"/>
                    </a:lnTo>
                    <a:lnTo>
                      <a:pt x="681" y="55"/>
                    </a:lnTo>
                    <a:lnTo>
                      <a:pt x="678" y="46"/>
                    </a:lnTo>
                    <a:lnTo>
                      <a:pt x="677" y="38"/>
                    </a:lnTo>
                    <a:lnTo>
                      <a:pt x="678" y="30"/>
                    </a:lnTo>
                    <a:lnTo>
                      <a:pt x="681" y="24"/>
                    </a:lnTo>
                    <a:lnTo>
                      <a:pt x="685" y="17"/>
                    </a:lnTo>
                    <a:lnTo>
                      <a:pt x="694" y="13"/>
                    </a:lnTo>
                    <a:lnTo>
                      <a:pt x="694" y="13"/>
                    </a:lnTo>
                    <a:lnTo>
                      <a:pt x="708" y="9"/>
                    </a:lnTo>
                    <a:lnTo>
                      <a:pt x="730" y="7"/>
                    </a:lnTo>
                    <a:lnTo>
                      <a:pt x="759" y="4"/>
                    </a:lnTo>
                    <a:lnTo>
                      <a:pt x="796" y="4"/>
                    </a:lnTo>
                    <a:lnTo>
                      <a:pt x="881" y="3"/>
                    </a:lnTo>
                    <a:lnTo>
                      <a:pt x="975" y="4"/>
                    </a:lnTo>
                    <a:lnTo>
                      <a:pt x="975" y="4"/>
                    </a:lnTo>
                    <a:lnTo>
                      <a:pt x="973" y="88"/>
                    </a:lnTo>
                    <a:lnTo>
                      <a:pt x="973" y="164"/>
                    </a:lnTo>
                    <a:lnTo>
                      <a:pt x="975" y="196"/>
                    </a:lnTo>
                    <a:lnTo>
                      <a:pt x="977" y="223"/>
                    </a:lnTo>
                    <a:lnTo>
                      <a:pt x="980" y="242"/>
                    </a:lnTo>
                    <a:lnTo>
                      <a:pt x="983" y="249"/>
                    </a:lnTo>
                    <a:lnTo>
                      <a:pt x="986" y="255"/>
                    </a:lnTo>
                    <a:lnTo>
                      <a:pt x="986" y="255"/>
                    </a:lnTo>
                    <a:lnTo>
                      <a:pt x="994" y="264"/>
                    </a:lnTo>
                    <a:lnTo>
                      <a:pt x="1004" y="271"/>
                    </a:lnTo>
                    <a:lnTo>
                      <a:pt x="1012" y="276"/>
                    </a:lnTo>
                    <a:lnTo>
                      <a:pt x="1022" y="277"/>
                    </a:lnTo>
                    <a:lnTo>
                      <a:pt x="1032" y="276"/>
                    </a:lnTo>
                    <a:lnTo>
                      <a:pt x="1042" y="273"/>
                    </a:lnTo>
                    <a:lnTo>
                      <a:pt x="1050" y="267"/>
                    </a:lnTo>
                    <a:lnTo>
                      <a:pt x="1061" y="262"/>
                    </a:lnTo>
                    <a:lnTo>
                      <a:pt x="1081" y="249"/>
                    </a:lnTo>
                    <a:lnTo>
                      <a:pt x="1103" y="235"/>
                    </a:lnTo>
                    <a:lnTo>
                      <a:pt x="1116" y="230"/>
                    </a:lnTo>
                    <a:lnTo>
                      <a:pt x="1128" y="225"/>
                    </a:lnTo>
                    <a:lnTo>
                      <a:pt x="1141" y="223"/>
                    </a:lnTo>
                    <a:lnTo>
                      <a:pt x="1154" y="221"/>
                    </a:lnTo>
                    <a:lnTo>
                      <a:pt x="1154" y="221"/>
                    </a:lnTo>
                    <a:lnTo>
                      <a:pt x="1172" y="223"/>
                    </a:lnTo>
                    <a:lnTo>
                      <a:pt x="1189" y="225"/>
                    </a:lnTo>
                    <a:lnTo>
                      <a:pt x="1204" y="228"/>
                    </a:lnTo>
                    <a:lnTo>
                      <a:pt x="1218" y="234"/>
                    </a:lnTo>
                    <a:lnTo>
                      <a:pt x="1231" y="239"/>
                    </a:lnTo>
                    <a:lnTo>
                      <a:pt x="1243" y="246"/>
                    </a:lnTo>
                    <a:lnTo>
                      <a:pt x="1253" y="255"/>
                    </a:lnTo>
                    <a:lnTo>
                      <a:pt x="1263" y="263"/>
                    </a:lnTo>
                    <a:lnTo>
                      <a:pt x="1270" y="273"/>
                    </a:lnTo>
                    <a:lnTo>
                      <a:pt x="1277" y="283"/>
                    </a:lnTo>
                    <a:lnTo>
                      <a:pt x="1282" y="294"/>
                    </a:lnTo>
                    <a:lnTo>
                      <a:pt x="1286" y="305"/>
                    </a:lnTo>
                    <a:lnTo>
                      <a:pt x="1291" y="316"/>
                    </a:lnTo>
                    <a:lnTo>
                      <a:pt x="1292" y="329"/>
                    </a:lnTo>
                    <a:lnTo>
                      <a:pt x="1293" y="341"/>
                    </a:lnTo>
                    <a:lnTo>
                      <a:pt x="1293" y="353"/>
                    </a:lnTo>
                    <a:lnTo>
                      <a:pt x="1293" y="353"/>
                    </a:lnTo>
                    <a:lnTo>
                      <a:pt x="1292" y="365"/>
                    </a:lnTo>
                    <a:lnTo>
                      <a:pt x="1291" y="378"/>
                    </a:lnTo>
                    <a:lnTo>
                      <a:pt x="1286" y="389"/>
                    </a:lnTo>
                    <a:lnTo>
                      <a:pt x="1282" y="401"/>
                    </a:lnTo>
                    <a:lnTo>
                      <a:pt x="1277" y="413"/>
                    </a:lnTo>
                    <a:lnTo>
                      <a:pt x="1271" y="422"/>
                    </a:lnTo>
                    <a:lnTo>
                      <a:pt x="1263" y="434"/>
                    </a:lnTo>
                    <a:lnTo>
                      <a:pt x="1254" y="442"/>
                    </a:lnTo>
                    <a:lnTo>
                      <a:pt x="1246" y="452"/>
                    </a:lnTo>
                    <a:lnTo>
                      <a:pt x="1235" y="459"/>
                    </a:lnTo>
                    <a:lnTo>
                      <a:pt x="1224" y="466"/>
                    </a:lnTo>
                    <a:lnTo>
                      <a:pt x="1211" y="471"/>
                    </a:lnTo>
                    <a:lnTo>
                      <a:pt x="1198" y="477"/>
                    </a:lnTo>
                    <a:lnTo>
                      <a:pt x="1183" y="480"/>
                    </a:lnTo>
                    <a:lnTo>
                      <a:pt x="1169" y="483"/>
                    </a:lnTo>
                    <a:lnTo>
                      <a:pt x="1152" y="483"/>
                    </a:lnTo>
                    <a:lnTo>
                      <a:pt x="1152" y="483"/>
                    </a:lnTo>
                    <a:lnTo>
                      <a:pt x="1141" y="481"/>
                    </a:lnTo>
                    <a:lnTo>
                      <a:pt x="1130" y="478"/>
                    </a:lnTo>
                    <a:lnTo>
                      <a:pt x="1119" y="474"/>
                    </a:lnTo>
                    <a:lnTo>
                      <a:pt x="1107" y="469"/>
                    </a:lnTo>
                    <a:lnTo>
                      <a:pt x="1085" y="456"/>
                    </a:lnTo>
                    <a:lnTo>
                      <a:pt x="1063" y="442"/>
                    </a:lnTo>
                    <a:lnTo>
                      <a:pt x="1042" y="429"/>
                    </a:lnTo>
                    <a:lnTo>
                      <a:pt x="1032" y="425"/>
                    </a:lnTo>
                    <a:lnTo>
                      <a:pt x="1022" y="422"/>
                    </a:lnTo>
                    <a:lnTo>
                      <a:pt x="1012" y="421"/>
                    </a:lnTo>
                    <a:lnTo>
                      <a:pt x="1004" y="422"/>
                    </a:lnTo>
                    <a:lnTo>
                      <a:pt x="996" y="427"/>
                    </a:lnTo>
                    <a:lnTo>
                      <a:pt x="987" y="434"/>
                    </a:lnTo>
                    <a:lnTo>
                      <a:pt x="987" y="434"/>
                    </a:lnTo>
                    <a:lnTo>
                      <a:pt x="982" y="441"/>
                    </a:lnTo>
                    <a:lnTo>
                      <a:pt x="976" y="450"/>
                    </a:lnTo>
                    <a:lnTo>
                      <a:pt x="972" y="463"/>
                    </a:lnTo>
                    <a:lnTo>
                      <a:pt x="969" y="476"/>
                    </a:lnTo>
                    <a:lnTo>
                      <a:pt x="966" y="491"/>
                    </a:lnTo>
                    <a:lnTo>
                      <a:pt x="964" y="506"/>
                    </a:lnTo>
                    <a:lnTo>
                      <a:pt x="962" y="543"/>
                    </a:lnTo>
                    <a:lnTo>
                      <a:pt x="961" y="583"/>
                    </a:lnTo>
                    <a:lnTo>
                      <a:pt x="962" y="627"/>
                    </a:lnTo>
                    <a:lnTo>
                      <a:pt x="966" y="717"/>
                    </a:lnTo>
                    <a:lnTo>
                      <a:pt x="966" y="717"/>
                    </a:lnTo>
                    <a:close/>
                  </a:path>
                </a:pathLst>
              </a:custGeom>
              <a:solidFill>
                <a:schemeClr val="accent1">
                  <a:lumMod val="60000"/>
                  <a:lumOff val="40000"/>
                </a:schemeClr>
              </a:solidFill>
              <a:ln w="28575" cap="rnd">
                <a:solidFill>
                  <a:sysClr val="window" lastClr="FFFFFF"/>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sp>
            <p:nvSpPr>
              <p:cNvPr id="28" name="ïṧľiḑê"/>
              <p:cNvSpPr/>
              <p:nvPr/>
            </p:nvSpPr>
            <p:spPr bwMode="auto">
              <a:xfrm>
                <a:off x="4289425" y="3621087"/>
                <a:ext cx="1154113" cy="2111375"/>
              </a:xfrm>
              <a:custGeom>
                <a:avLst/>
                <a:gdLst>
                  <a:gd name="T0" fmla="*/ 10 w 727"/>
                  <a:gd name="T1" fmla="*/ 775 h 1330"/>
                  <a:gd name="T2" fmla="*/ 18 w 727"/>
                  <a:gd name="T3" fmla="*/ 708 h 1330"/>
                  <a:gd name="T4" fmla="*/ 52 w 727"/>
                  <a:gd name="T5" fmla="*/ 692 h 1330"/>
                  <a:gd name="T6" fmla="*/ 137 w 727"/>
                  <a:gd name="T7" fmla="*/ 731 h 1330"/>
                  <a:gd name="T8" fmla="*/ 187 w 727"/>
                  <a:gd name="T9" fmla="*/ 737 h 1330"/>
                  <a:gd name="T10" fmla="*/ 239 w 727"/>
                  <a:gd name="T11" fmla="*/ 716 h 1330"/>
                  <a:gd name="T12" fmla="*/ 268 w 727"/>
                  <a:gd name="T13" fmla="*/ 676 h 1330"/>
                  <a:gd name="T14" fmla="*/ 277 w 727"/>
                  <a:gd name="T15" fmla="*/ 624 h 1330"/>
                  <a:gd name="T16" fmla="*/ 256 w 727"/>
                  <a:gd name="T17" fmla="*/ 553 h 1330"/>
                  <a:gd name="T18" fmla="*/ 219 w 727"/>
                  <a:gd name="T19" fmla="*/ 518 h 1330"/>
                  <a:gd name="T20" fmla="*/ 177 w 727"/>
                  <a:gd name="T21" fmla="*/ 505 h 1330"/>
                  <a:gd name="T22" fmla="*/ 117 w 727"/>
                  <a:gd name="T23" fmla="*/ 516 h 1330"/>
                  <a:gd name="T24" fmla="*/ 45 w 727"/>
                  <a:gd name="T25" fmla="*/ 561 h 1330"/>
                  <a:gd name="T26" fmla="*/ 22 w 727"/>
                  <a:gd name="T27" fmla="*/ 557 h 1330"/>
                  <a:gd name="T28" fmla="*/ 3 w 727"/>
                  <a:gd name="T29" fmla="*/ 492 h 1330"/>
                  <a:gd name="T30" fmla="*/ 4 w 727"/>
                  <a:gd name="T31" fmla="*/ 273 h 1330"/>
                  <a:gd name="T32" fmla="*/ 247 w 727"/>
                  <a:gd name="T33" fmla="*/ 272 h 1330"/>
                  <a:gd name="T34" fmla="*/ 298 w 727"/>
                  <a:gd name="T35" fmla="*/ 251 h 1330"/>
                  <a:gd name="T36" fmla="*/ 299 w 727"/>
                  <a:gd name="T37" fmla="*/ 231 h 1330"/>
                  <a:gd name="T38" fmla="*/ 254 w 727"/>
                  <a:gd name="T39" fmla="*/ 158 h 1330"/>
                  <a:gd name="T40" fmla="*/ 244 w 727"/>
                  <a:gd name="T41" fmla="*/ 100 h 1330"/>
                  <a:gd name="T42" fmla="*/ 256 w 727"/>
                  <a:gd name="T43" fmla="*/ 58 h 1330"/>
                  <a:gd name="T44" fmla="*/ 292 w 727"/>
                  <a:gd name="T45" fmla="*/ 21 h 1330"/>
                  <a:gd name="T46" fmla="*/ 362 w 727"/>
                  <a:gd name="T47" fmla="*/ 0 h 1330"/>
                  <a:gd name="T48" fmla="*/ 414 w 727"/>
                  <a:gd name="T49" fmla="*/ 9 h 1330"/>
                  <a:gd name="T50" fmla="*/ 456 w 727"/>
                  <a:gd name="T51" fmla="*/ 38 h 1330"/>
                  <a:gd name="T52" fmla="*/ 476 w 727"/>
                  <a:gd name="T53" fmla="*/ 90 h 1330"/>
                  <a:gd name="T54" fmla="*/ 469 w 727"/>
                  <a:gd name="T55" fmla="*/ 140 h 1330"/>
                  <a:gd name="T56" fmla="*/ 430 w 727"/>
                  <a:gd name="T57" fmla="*/ 225 h 1330"/>
                  <a:gd name="T58" fmla="*/ 446 w 727"/>
                  <a:gd name="T59" fmla="*/ 259 h 1330"/>
                  <a:gd name="T60" fmla="*/ 544 w 727"/>
                  <a:gd name="T61" fmla="*/ 267 h 1330"/>
                  <a:gd name="T62" fmla="*/ 727 w 727"/>
                  <a:gd name="T63" fmla="*/ 427 h 1330"/>
                  <a:gd name="T64" fmla="*/ 718 w 727"/>
                  <a:gd name="T65" fmla="*/ 539 h 1330"/>
                  <a:gd name="T66" fmla="*/ 697 w 727"/>
                  <a:gd name="T67" fmla="*/ 562 h 1330"/>
                  <a:gd name="T68" fmla="*/ 667 w 727"/>
                  <a:gd name="T69" fmla="*/ 551 h 1330"/>
                  <a:gd name="T70" fmla="*/ 594 w 727"/>
                  <a:gd name="T71" fmla="*/ 509 h 1330"/>
                  <a:gd name="T72" fmla="*/ 544 w 727"/>
                  <a:gd name="T73" fmla="*/ 506 h 1330"/>
                  <a:gd name="T74" fmla="*/ 496 w 727"/>
                  <a:gd name="T75" fmla="*/ 529 h 1330"/>
                  <a:gd name="T76" fmla="*/ 467 w 727"/>
                  <a:gd name="T77" fmla="*/ 572 h 1330"/>
                  <a:gd name="T78" fmla="*/ 458 w 727"/>
                  <a:gd name="T79" fmla="*/ 655 h 1330"/>
                  <a:gd name="T80" fmla="*/ 479 w 727"/>
                  <a:gd name="T81" fmla="*/ 702 h 1330"/>
                  <a:gd name="T82" fmla="*/ 521 w 727"/>
                  <a:gd name="T83" fmla="*/ 731 h 1330"/>
                  <a:gd name="T84" fmla="*/ 570 w 727"/>
                  <a:gd name="T85" fmla="*/ 737 h 1330"/>
                  <a:gd name="T86" fmla="*/ 651 w 727"/>
                  <a:gd name="T87" fmla="*/ 704 h 1330"/>
                  <a:gd name="T88" fmla="*/ 703 w 727"/>
                  <a:gd name="T89" fmla="*/ 694 h 1330"/>
                  <a:gd name="T90" fmla="*/ 717 w 727"/>
                  <a:gd name="T91" fmla="*/ 722 h 1330"/>
                  <a:gd name="T92" fmla="*/ 723 w 727"/>
                  <a:gd name="T93" fmla="*/ 993 h 1330"/>
                  <a:gd name="T94" fmla="*/ 504 w 727"/>
                  <a:gd name="T95" fmla="*/ 993 h 1330"/>
                  <a:gd name="T96" fmla="*/ 464 w 727"/>
                  <a:gd name="T97" fmla="*/ 1005 h 1330"/>
                  <a:gd name="T98" fmla="*/ 461 w 727"/>
                  <a:gd name="T99" fmla="*/ 1053 h 1330"/>
                  <a:gd name="T100" fmla="*/ 509 w 727"/>
                  <a:gd name="T101" fmla="*/ 1161 h 1330"/>
                  <a:gd name="T102" fmla="*/ 513 w 727"/>
                  <a:gd name="T103" fmla="*/ 1217 h 1330"/>
                  <a:gd name="T104" fmla="*/ 488 w 727"/>
                  <a:gd name="T105" fmla="*/ 1275 h 1330"/>
                  <a:gd name="T106" fmla="*/ 439 w 727"/>
                  <a:gd name="T107" fmla="*/ 1314 h 1330"/>
                  <a:gd name="T108" fmla="*/ 390 w 727"/>
                  <a:gd name="T109" fmla="*/ 1328 h 1330"/>
                  <a:gd name="T110" fmla="*/ 330 w 727"/>
                  <a:gd name="T111" fmla="*/ 1324 h 1330"/>
                  <a:gd name="T112" fmla="*/ 279 w 727"/>
                  <a:gd name="T113" fmla="*/ 1291 h 1330"/>
                  <a:gd name="T114" fmla="*/ 253 w 727"/>
                  <a:gd name="T115" fmla="*/ 1225 h 1330"/>
                  <a:gd name="T116" fmla="*/ 260 w 727"/>
                  <a:gd name="T117" fmla="*/ 1148 h 1330"/>
                  <a:gd name="T118" fmla="*/ 307 w 727"/>
                  <a:gd name="T119" fmla="*/ 1046 h 1330"/>
                  <a:gd name="T120" fmla="*/ 303 w 727"/>
                  <a:gd name="T121" fmla="*/ 1005 h 1330"/>
                  <a:gd name="T122" fmla="*/ 215 w 727"/>
                  <a:gd name="T123" fmla="*/ 993 h 1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27" h="1330">
                    <a:moveTo>
                      <a:pt x="10" y="996"/>
                    </a:moveTo>
                    <a:lnTo>
                      <a:pt x="10" y="996"/>
                    </a:lnTo>
                    <a:lnTo>
                      <a:pt x="8" y="899"/>
                    </a:lnTo>
                    <a:lnTo>
                      <a:pt x="10" y="813"/>
                    </a:lnTo>
                    <a:lnTo>
                      <a:pt x="10" y="775"/>
                    </a:lnTo>
                    <a:lnTo>
                      <a:pt x="12" y="744"/>
                    </a:lnTo>
                    <a:lnTo>
                      <a:pt x="14" y="722"/>
                    </a:lnTo>
                    <a:lnTo>
                      <a:pt x="17" y="713"/>
                    </a:lnTo>
                    <a:lnTo>
                      <a:pt x="18" y="708"/>
                    </a:lnTo>
                    <a:lnTo>
                      <a:pt x="18" y="708"/>
                    </a:lnTo>
                    <a:lnTo>
                      <a:pt x="22" y="699"/>
                    </a:lnTo>
                    <a:lnTo>
                      <a:pt x="29" y="695"/>
                    </a:lnTo>
                    <a:lnTo>
                      <a:pt x="35" y="692"/>
                    </a:lnTo>
                    <a:lnTo>
                      <a:pt x="43" y="691"/>
                    </a:lnTo>
                    <a:lnTo>
                      <a:pt x="52" y="692"/>
                    </a:lnTo>
                    <a:lnTo>
                      <a:pt x="60" y="695"/>
                    </a:lnTo>
                    <a:lnTo>
                      <a:pt x="79" y="705"/>
                    </a:lnTo>
                    <a:lnTo>
                      <a:pt x="102" y="716"/>
                    </a:lnTo>
                    <a:lnTo>
                      <a:pt x="124" y="727"/>
                    </a:lnTo>
                    <a:lnTo>
                      <a:pt x="137" y="731"/>
                    </a:lnTo>
                    <a:lnTo>
                      <a:pt x="149" y="736"/>
                    </a:lnTo>
                    <a:lnTo>
                      <a:pt x="162" y="738"/>
                    </a:lnTo>
                    <a:lnTo>
                      <a:pt x="173" y="738"/>
                    </a:lnTo>
                    <a:lnTo>
                      <a:pt x="173" y="738"/>
                    </a:lnTo>
                    <a:lnTo>
                      <a:pt x="187" y="737"/>
                    </a:lnTo>
                    <a:lnTo>
                      <a:pt x="198" y="736"/>
                    </a:lnTo>
                    <a:lnTo>
                      <a:pt x="211" y="733"/>
                    </a:lnTo>
                    <a:lnTo>
                      <a:pt x="221" y="729"/>
                    </a:lnTo>
                    <a:lnTo>
                      <a:pt x="230" y="723"/>
                    </a:lnTo>
                    <a:lnTo>
                      <a:pt x="239" y="716"/>
                    </a:lnTo>
                    <a:lnTo>
                      <a:pt x="246" y="709"/>
                    </a:lnTo>
                    <a:lnTo>
                      <a:pt x="253" y="702"/>
                    </a:lnTo>
                    <a:lnTo>
                      <a:pt x="258" y="694"/>
                    </a:lnTo>
                    <a:lnTo>
                      <a:pt x="264" y="685"/>
                    </a:lnTo>
                    <a:lnTo>
                      <a:pt x="268" y="676"/>
                    </a:lnTo>
                    <a:lnTo>
                      <a:pt x="271" y="666"/>
                    </a:lnTo>
                    <a:lnTo>
                      <a:pt x="274" y="656"/>
                    </a:lnTo>
                    <a:lnTo>
                      <a:pt x="275" y="645"/>
                    </a:lnTo>
                    <a:lnTo>
                      <a:pt x="277" y="624"/>
                    </a:lnTo>
                    <a:lnTo>
                      <a:pt x="277" y="624"/>
                    </a:lnTo>
                    <a:lnTo>
                      <a:pt x="274" y="603"/>
                    </a:lnTo>
                    <a:lnTo>
                      <a:pt x="270" y="582"/>
                    </a:lnTo>
                    <a:lnTo>
                      <a:pt x="265" y="572"/>
                    </a:lnTo>
                    <a:lnTo>
                      <a:pt x="261" y="562"/>
                    </a:lnTo>
                    <a:lnTo>
                      <a:pt x="256" y="553"/>
                    </a:lnTo>
                    <a:lnTo>
                      <a:pt x="250" y="544"/>
                    </a:lnTo>
                    <a:lnTo>
                      <a:pt x="243" y="537"/>
                    </a:lnTo>
                    <a:lnTo>
                      <a:pt x="236" y="530"/>
                    </a:lnTo>
                    <a:lnTo>
                      <a:pt x="228" y="523"/>
                    </a:lnTo>
                    <a:lnTo>
                      <a:pt x="219" y="518"/>
                    </a:lnTo>
                    <a:lnTo>
                      <a:pt x="209" y="513"/>
                    </a:lnTo>
                    <a:lnTo>
                      <a:pt x="200" y="509"/>
                    </a:lnTo>
                    <a:lnTo>
                      <a:pt x="189" y="506"/>
                    </a:lnTo>
                    <a:lnTo>
                      <a:pt x="177" y="505"/>
                    </a:lnTo>
                    <a:lnTo>
                      <a:pt x="177" y="505"/>
                    </a:lnTo>
                    <a:lnTo>
                      <a:pt x="163" y="505"/>
                    </a:lnTo>
                    <a:lnTo>
                      <a:pt x="151" y="506"/>
                    </a:lnTo>
                    <a:lnTo>
                      <a:pt x="138" y="509"/>
                    </a:lnTo>
                    <a:lnTo>
                      <a:pt x="127" y="512"/>
                    </a:lnTo>
                    <a:lnTo>
                      <a:pt x="117" y="516"/>
                    </a:lnTo>
                    <a:lnTo>
                      <a:pt x="109" y="520"/>
                    </a:lnTo>
                    <a:lnTo>
                      <a:pt x="92" y="532"/>
                    </a:lnTo>
                    <a:lnTo>
                      <a:pt x="66" y="551"/>
                    </a:lnTo>
                    <a:lnTo>
                      <a:pt x="52" y="558"/>
                    </a:lnTo>
                    <a:lnTo>
                      <a:pt x="45" y="561"/>
                    </a:lnTo>
                    <a:lnTo>
                      <a:pt x="38" y="562"/>
                    </a:lnTo>
                    <a:lnTo>
                      <a:pt x="38" y="562"/>
                    </a:lnTo>
                    <a:lnTo>
                      <a:pt x="33" y="562"/>
                    </a:lnTo>
                    <a:lnTo>
                      <a:pt x="29" y="561"/>
                    </a:lnTo>
                    <a:lnTo>
                      <a:pt x="22" y="557"/>
                    </a:lnTo>
                    <a:lnTo>
                      <a:pt x="17" y="548"/>
                    </a:lnTo>
                    <a:lnTo>
                      <a:pt x="12" y="539"/>
                    </a:lnTo>
                    <a:lnTo>
                      <a:pt x="8" y="526"/>
                    </a:lnTo>
                    <a:lnTo>
                      <a:pt x="5" y="511"/>
                    </a:lnTo>
                    <a:lnTo>
                      <a:pt x="3" y="492"/>
                    </a:lnTo>
                    <a:lnTo>
                      <a:pt x="1" y="474"/>
                    </a:lnTo>
                    <a:lnTo>
                      <a:pt x="0" y="430"/>
                    </a:lnTo>
                    <a:lnTo>
                      <a:pt x="0" y="381"/>
                    </a:lnTo>
                    <a:lnTo>
                      <a:pt x="4" y="273"/>
                    </a:lnTo>
                    <a:lnTo>
                      <a:pt x="4" y="273"/>
                    </a:lnTo>
                    <a:lnTo>
                      <a:pt x="114" y="277"/>
                    </a:lnTo>
                    <a:lnTo>
                      <a:pt x="165" y="277"/>
                    </a:lnTo>
                    <a:lnTo>
                      <a:pt x="209" y="276"/>
                    </a:lnTo>
                    <a:lnTo>
                      <a:pt x="229" y="274"/>
                    </a:lnTo>
                    <a:lnTo>
                      <a:pt x="247" y="272"/>
                    </a:lnTo>
                    <a:lnTo>
                      <a:pt x="263" y="269"/>
                    </a:lnTo>
                    <a:lnTo>
                      <a:pt x="277" y="265"/>
                    </a:lnTo>
                    <a:lnTo>
                      <a:pt x="286" y="260"/>
                    </a:lnTo>
                    <a:lnTo>
                      <a:pt x="295" y="253"/>
                    </a:lnTo>
                    <a:lnTo>
                      <a:pt x="298" y="251"/>
                    </a:lnTo>
                    <a:lnTo>
                      <a:pt x="299" y="246"/>
                    </a:lnTo>
                    <a:lnTo>
                      <a:pt x="300" y="242"/>
                    </a:lnTo>
                    <a:lnTo>
                      <a:pt x="300" y="238"/>
                    </a:lnTo>
                    <a:lnTo>
                      <a:pt x="300" y="238"/>
                    </a:lnTo>
                    <a:lnTo>
                      <a:pt x="299" y="231"/>
                    </a:lnTo>
                    <a:lnTo>
                      <a:pt x="298" y="225"/>
                    </a:lnTo>
                    <a:lnTo>
                      <a:pt x="291" y="211"/>
                    </a:lnTo>
                    <a:lnTo>
                      <a:pt x="270" y="184"/>
                    </a:lnTo>
                    <a:lnTo>
                      <a:pt x="260" y="168"/>
                    </a:lnTo>
                    <a:lnTo>
                      <a:pt x="254" y="158"/>
                    </a:lnTo>
                    <a:lnTo>
                      <a:pt x="250" y="149"/>
                    </a:lnTo>
                    <a:lnTo>
                      <a:pt x="247" y="139"/>
                    </a:lnTo>
                    <a:lnTo>
                      <a:pt x="244" y="126"/>
                    </a:lnTo>
                    <a:lnTo>
                      <a:pt x="244" y="114"/>
                    </a:lnTo>
                    <a:lnTo>
                      <a:pt x="244" y="100"/>
                    </a:lnTo>
                    <a:lnTo>
                      <a:pt x="244" y="100"/>
                    </a:lnTo>
                    <a:lnTo>
                      <a:pt x="246" y="88"/>
                    </a:lnTo>
                    <a:lnTo>
                      <a:pt x="247" y="77"/>
                    </a:lnTo>
                    <a:lnTo>
                      <a:pt x="251" y="68"/>
                    </a:lnTo>
                    <a:lnTo>
                      <a:pt x="256" y="58"/>
                    </a:lnTo>
                    <a:lnTo>
                      <a:pt x="261" y="49"/>
                    </a:lnTo>
                    <a:lnTo>
                      <a:pt x="268" y="41"/>
                    </a:lnTo>
                    <a:lnTo>
                      <a:pt x="275" y="34"/>
                    </a:lnTo>
                    <a:lnTo>
                      <a:pt x="284" y="27"/>
                    </a:lnTo>
                    <a:lnTo>
                      <a:pt x="292" y="21"/>
                    </a:lnTo>
                    <a:lnTo>
                      <a:pt x="300" y="16"/>
                    </a:lnTo>
                    <a:lnTo>
                      <a:pt x="310" y="12"/>
                    </a:lnTo>
                    <a:lnTo>
                      <a:pt x="320" y="7"/>
                    </a:lnTo>
                    <a:lnTo>
                      <a:pt x="341" y="2"/>
                    </a:lnTo>
                    <a:lnTo>
                      <a:pt x="362" y="0"/>
                    </a:lnTo>
                    <a:lnTo>
                      <a:pt x="362" y="0"/>
                    </a:lnTo>
                    <a:lnTo>
                      <a:pt x="383" y="0"/>
                    </a:lnTo>
                    <a:lnTo>
                      <a:pt x="394" y="3"/>
                    </a:lnTo>
                    <a:lnTo>
                      <a:pt x="404" y="5"/>
                    </a:lnTo>
                    <a:lnTo>
                      <a:pt x="414" y="9"/>
                    </a:lnTo>
                    <a:lnTo>
                      <a:pt x="423" y="13"/>
                    </a:lnTo>
                    <a:lnTo>
                      <a:pt x="432" y="17"/>
                    </a:lnTo>
                    <a:lnTo>
                      <a:pt x="440" y="24"/>
                    </a:lnTo>
                    <a:lnTo>
                      <a:pt x="449" y="31"/>
                    </a:lnTo>
                    <a:lnTo>
                      <a:pt x="456" y="38"/>
                    </a:lnTo>
                    <a:lnTo>
                      <a:pt x="461" y="47"/>
                    </a:lnTo>
                    <a:lnTo>
                      <a:pt x="467" y="56"/>
                    </a:lnTo>
                    <a:lnTo>
                      <a:pt x="471" y="66"/>
                    </a:lnTo>
                    <a:lnTo>
                      <a:pt x="474" y="77"/>
                    </a:lnTo>
                    <a:lnTo>
                      <a:pt x="476" y="90"/>
                    </a:lnTo>
                    <a:lnTo>
                      <a:pt x="476" y="102"/>
                    </a:lnTo>
                    <a:lnTo>
                      <a:pt x="476" y="102"/>
                    </a:lnTo>
                    <a:lnTo>
                      <a:pt x="476" y="115"/>
                    </a:lnTo>
                    <a:lnTo>
                      <a:pt x="474" y="128"/>
                    </a:lnTo>
                    <a:lnTo>
                      <a:pt x="469" y="140"/>
                    </a:lnTo>
                    <a:lnTo>
                      <a:pt x="465" y="151"/>
                    </a:lnTo>
                    <a:lnTo>
                      <a:pt x="454" y="175"/>
                    </a:lnTo>
                    <a:lnTo>
                      <a:pt x="443" y="196"/>
                    </a:lnTo>
                    <a:lnTo>
                      <a:pt x="433" y="217"/>
                    </a:lnTo>
                    <a:lnTo>
                      <a:pt x="430" y="225"/>
                    </a:lnTo>
                    <a:lnTo>
                      <a:pt x="429" y="234"/>
                    </a:lnTo>
                    <a:lnTo>
                      <a:pt x="430" y="241"/>
                    </a:lnTo>
                    <a:lnTo>
                      <a:pt x="433" y="248"/>
                    </a:lnTo>
                    <a:lnTo>
                      <a:pt x="439" y="253"/>
                    </a:lnTo>
                    <a:lnTo>
                      <a:pt x="446" y="259"/>
                    </a:lnTo>
                    <a:lnTo>
                      <a:pt x="446" y="259"/>
                    </a:lnTo>
                    <a:lnTo>
                      <a:pt x="460" y="262"/>
                    </a:lnTo>
                    <a:lnTo>
                      <a:pt x="481" y="265"/>
                    </a:lnTo>
                    <a:lnTo>
                      <a:pt x="509" y="266"/>
                    </a:lnTo>
                    <a:lnTo>
                      <a:pt x="544" y="267"/>
                    </a:lnTo>
                    <a:lnTo>
                      <a:pt x="626" y="269"/>
                    </a:lnTo>
                    <a:lnTo>
                      <a:pt x="718" y="267"/>
                    </a:lnTo>
                    <a:lnTo>
                      <a:pt x="718" y="267"/>
                    </a:lnTo>
                    <a:lnTo>
                      <a:pt x="725" y="376"/>
                    </a:lnTo>
                    <a:lnTo>
                      <a:pt x="727" y="427"/>
                    </a:lnTo>
                    <a:lnTo>
                      <a:pt x="727" y="471"/>
                    </a:lnTo>
                    <a:lnTo>
                      <a:pt x="727" y="491"/>
                    </a:lnTo>
                    <a:lnTo>
                      <a:pt x="724" y="509"/>
                    </a:lnTo>
                    <a:lnTo>
                      <a:pt x="723" y="525"/>
                    </a:lnTo>
                    <a:lnTo>
                      <a:pt x="718" y="539"/>
                    </a:lnTo>
                    <a:lnTo>
                      <a:pt x="714" y="548"/>
                    </a:lnTo>
                    <a:lnTo>
                      <a:pt x="709" y="557"/>
                    </a:lnTo>
                    <a:lnTo>
                      <a:pt x="706" y="558"/>
                    </a:lnTo>
                    <a:lnTo>
                      <a:pt x="702" y="561"/>
                    </a:lnTo>
                    <a:lnTo>
                      <a:pt x="697" y="562"/>
                    </a:lnTo>
                    <a:lnTo>
                      <a:pt x="693" y="562"/>
                    </a:lnTo>
                    <a:lnTo>
                      <a:pt x="693" y="562"/>
                    </a:lnTo>
                    <a:lnTo>
                      <a:pt x="686" y="561"/>
                    </a:lnTo>
                    <a:lnTo>
                      <a:pt x="681" y="558"/>
                    </a:lnTo>
                    <a:lnTo>
                      <a:pt x="667" y="551"/>
                    </a:lnTo>
                    <a:lnTo>
                      <a:pt x="639" y="532"/>
                    </a:lnTo>
                    <a:lnTo>
                      <a:pt x="623" y="520"/>
                    </a:lnTo>
                    <a:lnTo>
                      <a:pt x="613" y="516"/>
                    </a:lnTo>
                    <a:lnTo>
                      <a:pt x="604" y="512"/>
                    </a:lnTo>
                    <a:lnTo>
                      <a:pt x="594" y="509"/>
                    </a:lnTo>
                    <a:lnTo>
                      <a:pt x="581" y="506"/>
                    </a:lnTo>
                    <a:lnTo>
                      <a:pt x="569" y="505"/>
                    </a:lnTo>
                    <a:lnTo>
                      <a:pt x="555" y="505"/>
                    </a:lnTo>
                    <a:lnTo>
                      <a:pt x="555" y="505"/>
                    </a:lnTo>
                    <a:lnTo>
                      <a:pt x="544" y="506"/>
                    </a:lnTo>
                    <a:lnTo>
                      <a:pt x="532" y="509"/>
                    </a:lnTo>
                    <a:lnTo>
                      <a:pt x="523" y="513"/>
                    </a:lnTo>
                    <a:lnTo>
                      <a:pt x="513" y="518"/>
                    </a:lnTo>
                    <a:lnTo>
                      <a:pt x="504" y="523"/>
                    </a:lnTo>
                    <a:lnTo>
                      <a:pt x="496" y="529"/>
                    </a:lnTo>
                    <a:lnTo>
                      <a:pt x="489" y="537"/>
                    </a:lnTo>
                    <a:lnTo>
                      <a:pt x="482" y="544"/>
                    </a:lnTo>
                    <a:lnTo>
                      <a:pt x="476" y="553"/>
                    </a:lnTo>
                    <a:lnTo>
                      <a:pt x="471" y="562"/>
                    </a:lnTo>
                    <a:lnTo>
                      <a:pt x="467" y="572"/>
                    </a:lnTo>
                    <a:lnTo>
                      <a:pt x="463" y="582"/>
                    </a:lnTo>
                    <a:lnTo>
                      <a:pt x="457" y="603"/>
                    </a:lnTo>
                    <a:lnTo>
                      <a:pt x="456" y="624"/>
                    </a:lnTo>
                    <a:lnTo>
                      <a:pt x="456" y="645"/>
                    </a:lnTo>
                    <a:lnTo>
                      <a:pt x="458" y="655"/>
                    </a:lnTo>
                    <a:lnTo>
                      <a:pt x="460" y="666"/>
                    </a:lnTo>
                    <a:lnTo>
                      <a:pt x="464" y="676"/>
                    </a:lnTo>
                    <a:lnTo>
                      <a:pt x="468" y="684"/>
                    </a:lnTo>
                    <a:lnTo>
                      <a:pt x="472" y="694"/>
                    </a:lnTo>
                    <a:lnTo>
                      <a:pt x="479" y="702"/>
                    </a:lnTo>
                    <a:lnTo>
                      <a:pt x="486" y="709"/>
                    </a:lnTo>
                    <a:lnTo>
                      <a:pt x="493" y="716"/>
                    </a:lnTo>
                    <a:lnTo>
                      <a:pt x="502" y="723"/>
                    </a:lnTo>
                    <a:lnTo>
                      <a:pt x="511" y="727"/>
                    </a:lnTo>
                    <a:lnTo>
                      <a:pt x="521" y="731"/>
                    </a:lnTo>
                    <a:lnTo>
                      <a:pt x="532" y="736"/>
                    </a:lnTo>
                    <a:lnTo>
                      <a:pt x="545" y="737"/>
                    </a:lnTo>
                    <a:lnTo>
                      <a:pt x="558" y="738"/>
                    </a:lnTo>
                    <a:lnTo>
                      <a:pt x="558" y="738"/>
                    </a:lnTo>
                    <a:lnTo>
                      <a:pt x="570" y="737"/>
                    </a:lnTo>
                    <a:lnTo>
                      <a:pt x="583" y="736"/>
                    </a:lnTo>
                    <a:lnTo>
                      <a:pt x="595" y="731"/>
                    </a:lnTo>
                    <a:lnTo>
                      <a:pt x="606" y="727"/>
                    </a:lnTo>
                    <a:lnTo>
                      <a:pt x="630" y="716"/>
                    </a:lnTo>
                    <a:lnTo>
                      <a:pt x="651" y="704"/>
                    </a:lnTo>
                    <a:lnTo>
                      <a:pt x="672" y="695"/>
                    </a:lnTo>
                    <a:lnTo>
                      <a:pt x="681" y="692"/>
                    </a:lnTo>
                    <a:lnTo>
                      <a:pt x="689" y="691"/>
                    </a:lnTo>
                    <a:lnTo>
                      <a:pt x="696" y="691"/>
                    </a:lnTo>
                    <a:lnTo>
                      <a:pt x="703" y="694"/>
                    </a:lnTo>
                    <a:lnTo>
                      <a:pt x="709" y="699"/>
                    </a:lnTo>
                    <a:lnTo>
                      <a:pt x="714" y="708"/>
                    </a:lnTo>
                    <a:lnTo>
                      <a:pt x="714" y="708"/>
                    </a:lnTo>
                    <a:lnTo>
                      <a:pt x="716" y="713"/>
                    </a:lnTo>
                    <a:lnTo>
                      <a:pt x="717" y="722"/>
                    </a:lnTo>
                    <a:lnTo>
                      <a:pt x="720" y="744"/>
                    </a:lnTo>
                    <a:lnTo>
                      <a:pt x="721" y="773"/>
                    </a:lnTo>
                    <a:lnTo>
                      <a:pt x="723" y="810"/>
                    </a:lnTo>
                    <a:lnTo>
                      <a:pt x="724" y="896"/>
                    </a:lnTo>
                    <a:lnTo>
                      <a:pt x="723" y="993"/>
                    </a:lnTo>
                    <a:lnTo>
                      <a:pt x="723" y="993"/>
                    </a:lnTo>
                    <a:lnTo>
                      <a:pt x="637" y="991"/>
                    </a:lnTo>
                    <a:lnTo>
                      <a:pt x="562" y="990"/>
                    </a:lnTo>
                    <a:lnTo>
                      <a:pt x="531" y="991"/>
                    </a:lnTo>
                    <a:lnTo>
                      <a:pt x="504" y="993"/>
                    </a:lnTo>
                    <a:lnTo>
                      <a:pt x="483" y="996"/>
                    </a:lnTo>
                    <a:lnTo>
                      <a:pt x="476" y="997"/>
                    </a:lnTo>
                    <a:lnTo>
                      <a:pt x="472" y="998"/>
                    </a:lnTo>
                    <a:lnTo>
                      <a:pt x="472" y="998"/>
                    </a:lnTo>
                    <a:lnTo>
                      <a:pt x="464" y="1005"/>
                    </a:lnTo>
                    <a:lnTo>
                      <a:pt x="458" y="1012"/>
                    </a:lnTo>
                    <a:lnTo>
                      <a:pt x="456" y="1021"/>
                    </a:lnTo>
                    <a:lnTo>
                      <a:pt x="456" y="1031"/>
                    </a:lnTo>
                    <a:lnTo>
                      <a:pt x="457" y="1042"/>
                    </a:lnTo>
                    <a:lnTo>
                      <a:pt x="461" y="1053"/>
                    </a:lnTo>
                    <a:lnTo>
                      <a:pt x="471" y="1078"/>
                    </a:lnTo>
                    <a:lnTo>
                      <a:pt x="483" y="1105"/>
                    </a:lnTo>
                    <a:lnTo>
                      <a:pt x="497" y="1133"/>
                    </a:lnTo>
                    <a:lnTo>
                      <a:pt x="503" y="1147"/>
                    </a:lnTo>
                    <a:lnTo>
                      <a:pt x="509" y="1161"/>
                    </a:lnTo>
                    <a:lnTo>
                      <a:pt x="511" y="1175"/>
                    </a:lnTo>
                    <a:lnTo>
                      <a:pt x="514" y="1187"/>
                    </a:lnTo>
                    <a:lnTo>
                      <a:pt x="514" y="1187"/>
                    </a:lnTo>
                    <a:lnTo>
                      <a:pt x="514" y="1203"/>
                    </a:lnTo>
                    <a:lnTo>
                      <a:pt x="513" y="1217"/>
                    </a:lnTo>
                    <a:lnTo>
                      <a:pt x="510" y="1229"/>
                    </a:lnTo>
                    <a:lnTo>
                      <a:pt x="507" y="1242"/>
                    </a:lnTo>
                    <a:lnTo>
                      <a:pt x="502" y="1254"/>
                    </a:lnTo>
                    <a:lnTo>
                      <a:pt x="495" y="1265"/>
                    </a:lnTo>
                    <a:lnTo>
                      <a:pt x="488" y="1275"/>
                    </a:lnTo>
                    <a:lnTo>
                      <a:pt x="479" y="1285"/>
                    </a:lnTo>
                    <a:lnTo>
                      <a:pt x="469" y="1293"/>
                    </a:lnTo>
                    <a:lnTo>
                      <a:pt x="460" y="1302"/>
                    </a:lnTo>
                    <a:lnTo>
                      <a:pt x="450" y="1309"/>
                    </a:lnTo>
                    <a:lnTo>
                      <a:pt x="439" y="1314"/>
                    </a:lnTo>
                    <a:lnTo>
                      <a:pt x="426" y="1320"/>
                    </a:lnTo>
                    <a:lnTo>
                      <a:pt x="415" y="1324"/>
                    </a:lnTo>
                    <a:lnTo>
                      <a:pt x="402" y="1327"/>
                    </a:lnTo>
                    <a:lnTo>
                      <a:pt x="390" y="1328"/>
                    </a:lnTo>
                    <a:lnTo>
                      <a:pt x="390" y="1328"/>
                    </a:lnTo>
                    <a:lnTo>
                      <a:pt x="377" y="1330"/>
                    </a:lnTo>
                    <a:lnTo>
                      <a:pt x="365" y="1330"/>
                    </a:lnTo>
                    <a:lnTo>
                      <a:pt x="353" y="1328"/>
                    </a:lnTo>
                    <a:lnTo>
                      <a:pt x="341" y="1327"/>
                    </a:lnTo>
                    <a:lnTo>
                      <a:pt x="330" y="1324"/>
                    </a:lnTo>
                    <a:lnTo>
                      <a:pt x="317" y="1320"/>
                    </a:lnTo>
                    <a:lnTo>
                      <a:pt x="307" y="1314"/>
                    </a:lnTo>
                    <a:lnTo>
                      <a:pt x="298" y="1307"/>
                    </a:lnTo>
                    <a:lnTo>
                      <a:pt x="288" y="1299"/>
                    </a:lnTo>
                    <a:lnTo>
                      <a:pt x="279" y="1291"/>
                    </a:lnTo>
                    <a:lnTo>
                      <a:pt x="271" y="1279"/>
                    </a:lnTo>
                    <a:lnTo>
                      <a:pt x="265" y="1268"/>
                    </a:lnTo>
                    <a:lnTo>
                      <a:pt x="260" y="1254"/>
                    </a:lnTo>
                    <a:lnTo>
                      <a:pt x="256" y="1240"/>
                    </a:lnTo>
                    <a:lnTo>
                      <a:pt x="253" y="1225"/>
                    </a:lnTo>
                    <a:lnTo>
                      <a:pt x="251" y="1208"/>
                    </a:lnTo>
                    <a:lnTo>
                      <a:pt x="251" y="1208"/>
                    </a:lnTo>
                    <a:lnTo>
                      <a:pt x="253" y="1187"/>
                    </a:lnTo>
                    <a:lnTo>
                      <a:pt x="256" y="1168"/>
                    </a:lnTo>
                    <a:lnTo>
                      <a:pt x="260" y="1148"/>
                    </a:lnTo>
                    <a:lnTo>
                      <a:pt x="265" y="1130"/>
                    </a:lnTo>
                    <a:lnTo>
                      <a:pt x="272" y="1113"/>
                    </a:lnTo>
                    <a:lnTo>
                      <a:pt x="281" y="1098"/>
                    </a:lnTo>
                    <a:lnTo>
                      <a:pt x="295" y="1070"/>
                    </a:lnTo>
                    <a:lnTo>
                      <a:pt x="307" y="1046"/>
                    </a:lnTo>
                    <a:lnTo>
                      <a:pt x="312" y="1035"/>
                    </a:lnTo>
                    <a:lnTo>
                      <a:pt x="313" y="1026"/>
                    </a:lnTo>
                    <a:lnTo>
                      <a:pt x="313" y="1018"/>
                    </a:lnTo>
                    <a:lnTo>
                      <a:pt x="310" y="1011"/>
                    </a:lnTo>
                    <a:lnTo>
                      <a:pt x="303" y="1005"/>
                    </a:lnTo>
                    <a:lnTo>
                      <a:pt x="293" y="1001"/>
                    </a:lnTo>
                    <a:lnTo>
                      <a:pt x="293" y="1001"/>
                    </a:lnTo>
                    <a:lnTo>
                      <a:pt x="272" y="997"/>
                    </a:lnTo>
                    <a:lnTo>
                      <a:pt x="246" y="994"/>
                    </a:lnTo>
                    <a:lnTo>
                      <a:pt x="215" y="993"/>
                    </a:lnTo>
                    <a:lnTo>
                      <a:pt x="179" y="991"/>
                    </a:lnTo>
                    <a:lnTo>
                      <a:pt x="98" y="993"/>
                    </a:lnTo>
                    <a:lnTo>
                      <a:pt x="10" y="996"/>
                    </a:lnTo>
                    <a:lnTo>
                      <a:pt x="10" y="996"/>
                    </a:lnTo>
                    <a:close/>
                  </a:path>
                </a:pathLst>
              </a:custGeom>
              <a:solidFill>
                <a:srgbClr val="084CA1"/>
              </a:solidFill>
              <a:ln w="28575" cap="rnd">
                <a:solidFill>
                  <a:sysClr val="window" lastClr="FFFFFF"/>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sysClr val="windowText" lastClr="000000"/>
                  </a:solidFill>
                  <a:effectLst/>
                  <a:uLnTx/>
                  <a:uFillTx/>
                </a:endParaRPr>
              </a:p>
            </p:txBody>
          </p:sp>
        </p:grpSp>
        <p:grpSp>
          <p:nvGrpSpPr>
            <p:cNvPr id="18" name="î$ḻíḋe">
              <a:extLst>
                <a:ext uri="{FF2B5EF4-FFF2-40B4-BE49-F238E27FC236}">
                  <a16:creationId xmlns:a16="http://schemas.microsoft.com/office/drawing/2014/main" xmlns:p14="http://schemas.microsoft.com/office/powerpoint/2010/main" xmlns:a14="http://schemas.microsoft.com/office/drawing/2010/main" xmlns:lc="http://schemas.openxmlformats.org/drawingml/2006/lockedCanvas" xmlns="" id="{8F78F80E-76D3-474A-A99E-88B727C9E928}"/>
                </a:ext>
              </a:extLst>
            </p:cNvPr>
            <p:cNvGrpSpPr/>
            <p:nvPr/>
          </p:nvGrpSpPr>
          <p:grpSpPr>
            <a:xfrm>
              <a:off x="1582543" y="2842568"/>
              <a:ext cx="3849470" cy="1500708"/>
              <a:chOff x="1699370" y="2842568"/>
              <a:chExt cx="3662838" cy="1500708"/>
            </a:xfrm>
          </p:grpSpPr>
          <p:sp>
            <p:nvSpPr>
              <p:cNvPr id="22" name="ïŝḻíḍè">
                <a:extLst>
                  <a:ext uri="{FF2B5EF4-FFF2-40B4-BE49-F238E27FC236}">
                    <a16:creationId xmlns:a16="http://schemas.microsoft.com/office/drawing/2014/main" xmlns:p14="http://schemas.microsoft.com/office/powerpoint/2010/main" xmlns:a14="http://schemas.microsoft.com/office/drawing/2010/main" xmlns:lc="http://schemas.openxmlformats.org/drawingml/2006/lockedCanvas" xmlns="" id="{4D5C24C6-4DD0-4193-AD42-019C1134797B}"/>
                  </a:ext>
                </a:extLst>
              </p:cNvPr>
              <p:cNvSpPr txBox="1"/>
              <p:nvPr/>
            </p:nvSpPr>
            <p:spPr bwMode="auto">
              <a:xfrm>
                <a:off x="3303885" y="2842568"/>
                <a:ext cx="1476304" cy="576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chorCtr="0">
                <a:noAutofit/>
              </a:bodyPr>
              <a:lstStyle>
                <a:defPPr>
                  <a:defRPr lang="zh-CN"/>
                </a:defPPr>
                <a:lvl1pPr defTabSz="914377">
                  <a:lnSpc>
                    <a:spcPct val="150000"/>
                  </a:lnSpc>
                  <a:spcBef>
                    <a:spcPct val="0"/>
                  </a:spcBef>
                  <a:defRPr b="1">
                    <a:latin typeface="微软雅黑" pitchFamily="34" charset="-122"/>
                    <a:ea typeface="微软雅黑" pitchFamily="34" charset="-122"/>
                  </a:defRPr>
                </a:lvl1pPr>
                <a:lvl2pPr marL="457189" defTabSz="914377"/>
                <a:lvl3pPr marL="914377" defTabSz="914377"/>
                <a:lvl4pPr marL="1371566" defTabSz="914377"/>
                <a:lvl5pPr marL="1828754" defTabSz="914377"/>
                <a:lvl6pPr marL="2285943" defTabSz="914377"/>
                <a:lvl7pPr marL="2743131" defTabSz="914377"/>
                <a:lvl8pPr marL="3200320" defTabSz="914377"/>
                <a:lvl9pPr marL="3657509" defTabSz="914377"/>
              </a:lstStyle>
              <a:p>
                <a:pPr marL="0" marR="0" lvl="0" indent="0" defTabSz="914377" eaLnBrk="1" fontAlgn="auto" latinLnBrk="0" hangingPunct="1">
                  <a:lnSpc>
                    <a:spcPct val="150000"/>
                  </a:lnSpc>
                  <a:spcBef>
                    <a:spcPct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可以辨认</a:t>
                </a:r>
              </a:p>
            </p:txBody>
          </p:sp>
          <p:sp>
            <p:nvSpPr>
              <p:cNvPr id="23" name="ïSľíḓé">
                <a:extLst>
                  <a:ext uri="{FF2B5EF4-FFF2-40B4-BE49-F238E27FC236}">
                    <a16:creationId xmlns:a16="http://schemas.microsoft.com/office/drawing/2014/main" xmlns:p14="http://schemas.microsoft.com/office/powerpoint/2010/main" xmlns:a14="http://schemas.microsoft.com/office/drawing/2010/main" xmlns:lc="http://schemas.openxmlformats.org/drawingml/2006/lockedCanvas" xmlns="" id="{4D5C24C6-4DD0-4193-AD42-019C1134797B}"/>
                  </a:ext>
                </a:extLst>
              </p:cNvPr>
              <p:cNvSpPr txBox="1"/>
              <p:nvPr/>
            </p:nvSpPr>
            <p:spPr bwMode="auto">
              <a:xfrm>
                <a:off x="2204296" y="3772072"/>
                <a:ext cx="3157912" cy="571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chorCtr="0">
                <a:noAutofit/>
              </a:bodyPr>
              <a:lstStyle>
                <a:defPPr>
                  <a:defRPr lang="zh-CN"/>
                </a:defPPr>
                <a:lvl1pPr defTabSz="914377">
                  <a:lnSpc>
                    <a:spcPct val="150000"/>
                  </a:lnSpc>
                  <a:spcBef>
                    <a:spcPct val="0"/>
                  </a:spcBef>
                  <a:defRPr b="1">
                    <a:latin typeface="微软雅黑" pitchFamily="34" charset="-122"/>
                    <a:ea typeface="微软雅黑" pitchFamily="34" charset="-122"/>
                  </a:defRPr>
                </a:lvl1pPr>
                <a:lvl2pPr marL="457189" defTabSz="914377"/>
                <a:lvl3pPr marL="914377" defTabSz="914377"/>
                <a:lvl4pPr marL="1371566" defTabSz="914377"/>
                <a:lvl5pPr marL="1828754" defTabSz="914377"/>
                <a:lvl6pPr marL="2285943" defTabSz="914377"/>
                <a:lvl7pPr marL="2743131" defTabSz="914377"/>
                <a:lvl8pPr marL="3200320" defTabSz="914377"/>
                <a:lvl9pPr marL="3657509" defTabSz="914377"/>
              </a:lstStyle>
              <a:p>
                <a:pPr marL="0" marR="0" lvl="0" indent="0" defTabSz="914377" eaLnBrk="1" fontAlgn="auto" latinLnBrk="0" hangingPunct="1">
                  <a:lnSpc>
                    <a:spcPct val="150000"/>
                  </a:lnSpc>
                  <a:spcBef>
                    <a:spcPct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属于非货币性资产</a:t>
                </a:r>
              </a:p>
            </p:txBody>
          </p:sp>
          <p:cxnSp>
            <p:nvCxnSpPr>
              <p:cNvPr id="24" name="直接连接符 23"/>
              <p:cNvCxnSpPr>
                <a:cxnSpLocks/>
              </p:cNvCxnSpPr>
              <p:nvPr/>
            </p:nvCxnSpPr>
            <p:spPr>
              <a:xfrm>
                <a:off x="1699370" y="3564000"/>
                <a:ext cx="3024524" cy="0"/>
              </a:xfrm>
              <a:prstGeom prst="line">
                <a:avLst/>
              </a:prstGeom>
              <a:noFill/>
              <a:ln w="3175" cap="rnd" cmpd="sng" algn="ctr">
                <a:solidFill>
                  <a:sysClr val="window" lastClr="FFFFFF">
                    <a:lumMod val="75000"/>
                  </a:sysClr>
                </a:solidFill>
                <a:prstDash val="solid"/>
                <a:round/>
                <a:headEnd type="none"/>
                <a:tailEnd type="none" w="med" len="med"/>
              </a:ln>
              <a:effectLst/>
            </p:spPr>
          </p:cxnSp>
        </p:grpSp>
        <p:sp>
          <p:nvSpPr>
            <p:cNvPr id="19" name="iṣḻîďe">
              <a:extLst>
                <a:ext uri="{FF2B5EF4-FFF2-40B4-BE49-F238E27FC236}">
                  <a16:creationId xmlns:a16="http://schemas.microsoft.com/office/drawing/2014/main" xmlns:p14="http://schemas.microsoft.com/office/powerpoint/2010/main" xmlns:a14="http://schemas.microsoft.com/office/drawing/2010/main" xmlns:lc="http://schemas.openxmlformats.org/drawingml/2006/lockedCanvas" xmlns="" id="{4D5C24C6-4DD0-4193-AD42-019C1134797B}"/>
                </a:ext>
              </a:extLst>
            </p:cNvPr>
            <p:cNvSpPr txBox="1"/>
            <p:nvPr/>
          </p:nvSpPr>
          <p:spPr bwMode="auto">
            <a:xfrm>
              <a:off x="7535201" y="2598943"/>
              <a:ext cx="3266456" cy="915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chorCtr="0">
              <a:noAutofit/>
            </a:bodyPr>
            <a:lstStyle>
              <a:defPPr>
                <a:defRPr lang="zh-CN"/>
              </a:defPPr>
              <a:lvl1pPr marL="0" algn="l" defTabSz="914377" rtl="0" eaLnBrk="1" latinLnBrk="0" hangingPunct="1">
                <a:defRPr sz="1800" kern="1200">
                  <a:solidFill>
                    <a:schemeClr val="tx1"/>
                  </a:solidFill>
                </a:defRPr>
              </a:lvl1pPr>
              <a:lvl2pPr marL="457189" algn="l" defTabSz="914377" rtl="0" eaLnBrk="1" latinLnBrk="0" hangingPunct="1">
                <a:defRPr sz="1800" kern="1200">
                  <a:solidFill>
                    <a:schemeClr val="tx1"/>
                  </a:solidFill>
                </a:defRPr>
              </a:lvl2pPr>
              <a:lvl3pPr marL="914377" algn="l" defTabSz="914377" rtl="0" eaLnBrk="1" latinLnBrk="0" hangingPunct="1">
                <a:defRPr sz="1800" kern="1200">
                  <a:solidFill>
                    <a:schemeClr val="tx1"/>
                  </a:solidFill>
                </a:defRPr>
              </a:lvl3pPr>
              <a:lvl4pPr marL="1371566" algn="l" defTabSz="914377" rtl="0" eaLnBrk="1" latinLnBrk="0" hangingPunct="1">
                <a:defRPr sz="1800" kern="1200">
                  <a:solidFill>
                    <a:schemeClr val="tx1"/>
                  </a:solidFill>
                </a:defRPr>
              </a:lvl4pPr>
              <a:lvl5pPr marL="1828754" algn="l" defTabSz="914377" rtl="0" eaLnBrk="1" latinLnBrk="0" hangingPunct="1">
                <a:defRPr sz="1800" kern="1200">
                  <a:solidFill>
                    <a:schemeClr val="tx1"/>
                  </a:solidFill>
                </a:defRPr>
              </a:lvl5pPr>
              <a:lvl6pPr marL="2285943" algn="l" defTabSz="914377" rtl="0" eaLnBrk="1" latinLnBrk="0" hangingPunct="1">
                <a:defRPr sz="1800" kern="1200">
                  <a:solidFill>
                    <a:schemeClr val="tx1"/>
                  </a:solidFill>
                </a:defRPr>
              </a:lvl6pPr>
              <a:lvl7pPr marL="2743131" algn="l" defTabSz="914377" rtl="0" eaLnBrk="1" latinLnBrk="0" hangingPunct="1">
                <a:defRPr sz="1800" kern="1200">
                  <a:solidFill>
                    <a:schemeClr val="tx1"/>
                  </a:solidFill>
                </a:defRPr>
              </a:lvl7pPr>
              <a:lvl8pPr marL="3200320" algn="l" defTabSz="914377" rtl="0" eaLnBrk="1" latinLnBrk="0" hangingPunct="1">
                <a:defRPr sz="1800" kern="1200">
                  <a:solidFill>
                    <a:schemeClr val="tx1"/>
                  </a:solidFill>
                </a:defRPr>
              </a:lvl8pPr>
              <a:lvl9pPr marL="3657509" algn="l" defTabSz="914377" rtl="0" eaLnBrk="1" latinLnBrk="0" hangingPunct="1">
                <a:defRPr sz="1800" kern="1200">
                  <a:solidFill>
                    <a:schemeClr val="tx1"/>
                  </a:solidFill>
                </a:defRPr>
              </a:lvl9pPr>
            </a:lstStyle>
            <a:p>
              <a:pPr marL="0" marR="0" lvl="0" indent="0" algn="l" defTabSz="914377" rtl="0" eaLnBrk="1" fontAlgn="auto" latinLnBrk="0" hangingPunct="1">
                <a:lnSpc>
                  <a:spcPct val="150000"/>
                </a:lnSpc>
                <a:spcBef>
                  <a:spcPct val="0"/>
                </a:spcBef>
                <a:spcAft>
                  <a:spcPts val="0"/>
                </a:spcAft>
                <a:buClrTx/>
                <a:buSzTx/>
                <a:buFontTx/>
                <a:buNone/>
                <a:tabLst/>
                <a:defRPr/>
              </a:pPr>
              <a:r>
                <a:rPr kumimoji="0" lang="zh-CN" altLang="en-US" sz="18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rPr>
                <a:t>由企业拥有或者控制并</a:t>
              </a:r>
              <a:r>
                <a:rPr kumimoji="0" lang="zh-CN" altLang="en-US" sz="1800" b="0"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rPr>
                <a:t>能</a:t>
              </a:r>
              <a:endParaRPr kumimoji="0" lang="en-US" altLang="zh-CN" sz="1800" b="0"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a:p>
              <a:pPr marL="0" marR="0" lvl="0" indent="0" algn="l" defTabSz="914377" rtl="0" eaLnBrk="1" fontAlgn="auto" latinLnBrk="0" hangingPunct="1">
                <a:lnSpc>
                  <a:spcPct val="150000"/>
                </a:lnSpc>
                <a:spcBef>
                  <a:spcPct val="0"/>
                </a:spcBef>
                <a:spcAft>
                  <a:spcPts val="0"/>
                </a:spcAft>
                <a:buClrTx/>
                <a:buSzTx/>
                <a:buFontTx/>
                <a:buNone/>
                <a:tabLst/>
                <a:defRPr/>
              </a:pPr>
              <a:r>
                <a:rPr kumimoji="0" lang="zh-CN" altLang="en-US" sz="1800" b="0"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rPr>
                <a:t>为</a:t>
              </a:r>
              <a:r>
                <a:rPr kumimoji="0" lang="zh-CN" altLang="en-US" sz="18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rPr>
                <a:t>其带来未来经济效益</a:t>
              </a:r>
            </a:p>
          </p:txBody>
        </p:sp>
        <p:sp>
          <p:nvSpPr>
            <p:cNvPr id="20" name="íş1iḓê">
              <a:extLst>
                <a:ext uri="{FF2B5EF4-FFF2-40B4-BE49-F238E27FC236}">
                  <a16:creationId xmlns:a16="http://schemas.microsoft.com/office/drawing/2014/main" xmlns:p14="http://schemas.microsoft.com/office/powerpoint/2010/main" xmlns:a14="http://schemas.microsoft.com/office/drawing/2010/main" xmlns:lc="http://schemas.openxmlformats.org/drawingml/2006/lockedCanvas" xmlns="" id="{4D5C24C6-4DD0-4193-AD42-019C1134797B}"/>
                </a:ext>
              </a:extLst>
            </p:cNvPr>
            <p:cNvSpPr txBox="1"/>
            <p:nvPr/>
          </p:nvSpPr>
          <p:spPr bwMode="auto">
            <a:xfrm>
              <a:off x="7535202" y="3802676"/>
              <a:ext cx="3317400" cy="562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b" anchorCtr="0">
              <a:noAutofit/>
            </a:bodyPr>
            <a:lstStyle>
              <a:defPPr>
                <a:defRPr lang="zh-CN"/>
              </a:defPPr>
              <a:lvl1pPr defTabSz="914377">
                <a:lnSpc>
                  <a:spcPct val="150000"/>
                </a:lnSpc>
                <a:spcBef>
                  <a:spcPct val="0"/>
                </a:spcBef>
                <a:defRPr b="1">
                  <a:latin typeface="微软雅黑" pitchFamily="34" charset="-122"/>
                  <a:ea typeface="微软雅黑" pitchFamily="34" charset="-122"/>
                </a:defRPr>
              </a:lvl1pPr>
              <a:lvl2pPr marL="457189" defTabSz="914377"/>
              <a:lvl3pPr marL="914377" defTabSz="914377"/>
              <a:lvl4pPr marL="1371566" defTabSz="914377"/>
              <a:lvl5pPr marL="1828754" defTabSz="914377"/>
              <a:lvl6pPr marL="2285943" defTabSz="914377"/>
              <a:lvl7pPr marL="2743131" defTabSz="914377"/>
              <a:lvl8pPr marL="3200320" defTabSz="914377"/>
              <a:lvl9pPr marL="3657509" defTabSz="914377"/>
            </a:lstStyle>
            <a:p>
              <a:pPr marL="0" marR="0" lvl="0" indent="0" defTabSz="914377" eaLnBrk="1" fontAlgn="auto" latinLnBrk="0" hangingPunct="1">
                <a:lnSpc>
                  <a:spcPct val="150000"/>
                </a:lnSpc>
                <a:spcBef>
                  <a:spcPct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无实物形态</a:t>
              </a:r>
            </a:p>
          </p:txBody>
        </p:sp>
        <p:cxnSp>
          <p:nvCxnSpPr>
            <p:cNvPr id="21" name="直接连接符 20"/>
            <p:cNvCxnSpPr>
              <a:cxnSpLocks/>
            </p:cNvCxnSpPr>
            <p:nvPr/>
          </p:nvCxnSpPr>
          <p:spPr>
            <a:xfrm>
              <a:off x="7343180" y="3563999"/>
              <a:ext cx="3211429" cy="0"/>
            </a:xfrm>
            <a:prstGeom prst="line">
              <a:avLst/>
            </a:prstGeom>
            <a:noFill/>
            <a:ln w="3175" cap="rnd" cmpd="sng" algn="ctr">
              <a:solidFill>
                <a:sysClr val="window" lastClr="FFFFFF">
                  <a:lumMod val="75000"/>
                </a:sysClr>
              </a:solidFill>
              <a:prstDash val="solid"/>
              <a:round/>
              <a:headEnd type="none"/>
              <a:tailEnd type="none" w="med" len="med"/>
            </a:ln>
            <a:effectLst/>
          </p:spPr>
        </p:cxnSp>
      </p:grpSp>
    </p:spTree>
    <p:custDataLst>
      <p:tags r:id="rId1"/>
    </p:custDataLst>
    <p:extLst>
      <p:ext uri="{BB962C8B-B14F-4D97-AF65-F5344CB8AC3E}">
        <p14:creationId xmlns:p14="http://schemas.microsoft.com/office/powerpoint/2010/main" val="304082630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245935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（三）无形资产的处置</a:t>
            </a:r>
            <a:endParaRPr lang="zh-CN" altLang="en-US" sz="1800" b="1" dirty="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pic>
        <p:nvPicPr>
          <p:cNvPr id="13"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563888" y="1556558"/>
            <a:ext cx="2223154" cy="14658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3"/>
          <p:cNvPicPr>
            <a:picLocks noChangeAspect="1" noChangeArrowheads="1"/>
          </p:cNvPicPr>
          <p:nvPr/>
        </p:nvPicPr>
        <p:blipFill rotWithShape="1">
          <a:blip r:embed="rId9">
            <a:extLst>
              <a:ext uri="{28A0092B-C50C-407E-A947-70E740481C1C}">
                <a14:useLocalDpi xmlns:a14="http://schemas.microsoft.com/office/drawing/2010/main" val="0"/>
              </a:ext>
            </a:extLst>
          </a:blip>
          <a:srcRect l="8560" r="4679"/>
          <a:stretch>
            <a:fillRect/>
          </a:stretch>
        </p:blipFill>
        <p:spPr bwMode="auto">
          <a:xfrm>
            <a:off x="899592" y="1635646"/>
            <a:ext cx="2009196" cy="1307640"/>
          </a:xfrm>
          <a:prstGeom prst="rect">
            <a:avLst/>
          </a:prstGeom>
          <a:ln w="88900" cap="sq" cmpd="thickThin">
            <a:solidFill>
              <a:srgbClr val="000000"/>
            </a:solidFill>
            <a:prstDash val="solid"/>
            <a:miter lim="800000"/>
            <a:headEnd/>
            <a:tailEnd/>
          </a:ln>
          <a:effectLst>
            <a:innerShdw blurRad="76200">
              <a:srgbClr val="000000"/>
            </a:innerShdw>
          </a:effectLst>
          <a:extLst>
            <a:ext uri="{909E8E84-426E-40DD-AFC4-6F175D3DCCD1}">
              <a14:hiddenFill xmlns:a14="http://schemas.microsoft.com/office/drawing/2010/main">
                <a:solidFill>
                  <a:schemeClr val="accent1"/>
                </a:solidFill>
              </a14:hiddenFill>
            </a:ext>
          </a:extLst>
        </p:spPr>
      </p:pic>
      <p:pic>
        <p:nvPicPr>
          <p:cNvPr id="15"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323095" y="1556558"/>
            <a:ext cx="2252234" cy="14658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extBox 15"/>
          <p:cNvSpPr txBox="1"/>
          <p:nvPr/>
        </p:nvSpPr>
        <p:spPr>
          <a:xfrm>
            <a:off x="3631349" y="3354558"/>
            <a:ext cx="2088232" cy="369332"/>
          </a:xfrm>
          <a:prstGeom prst="rect">
            <a:avLst/>
          </a:prstGeom>
          <a:noFill/>
        </p:spPr>
        <p:txBody>
          <a:bodyPr wrap="square" rtlCol="0">
            <a:spAutoFit/>
          </a:bodyPr>
          <a:lstStyle/>
          <a:p>
            <a:r>
              <a:rPr lang="zh-CN" altLang="en-US" sz="1800" dirty="0" smtClean="0">
                <a:latin typeface="微软雅黑" pitchFamily="34" charset="-122"/>
                <a:ea typeface="微软雅黑" pitchFamily="34" charset="-122"/>
              </a:rPr>
              <a:t>无形资产对外出租</a:t>
            </a:r>
            <a:endParaRPr lang="zh-CN" altLang="en-US" sz="1800" dirty="0">
              <a:latin typeface="微软雅黑" pitchFamily="34" charset="-122"/>
              <a:ea typeface="微软雅黑" pitchFamily="34" charset="-122"/>
            </a:endParaRPr>
          </a:p>
        </p:txBody>
      </p:sp>
      <p:sp>
        <p:nvSpPr>
          <p:cNvPr id="17" name="TextBox 16"/>
          <p:cNvSpPr txBox="1"/>
          <p:nvPr/>
        </p:nvSpPr>
        <p:spPr>
          <a:xfrm>
            <a:off x="1049472" y="3354558"/>
            <a:ext cx="1709436" cy="369332"/>
          </a:xfrm>
          <a:prstGeom prst="rect">
            <a:avLst/>
          </a:prstGeom>
          <a:noFill/>
        </p:spPr>
        <p:txBody>
          <a:bodyPr wrap="square" rtlCol="0">
            <a:spAutoFit/>
          </a:bodyPr>
          <a:lstStyle/>
          <a:p>
            <a:r>
              <a:rPr lang="zh-CN" altLang="en-US" sz="1800" dirty="0" smtClean="0">
                <a:latin typeface="微软雅黑" pitchFamily="34" charset="-122"/>
                <a:ea typeface="微软雅黑" pitchFamily="34" charset="-122"/>
              </a:rPr>
              <a:t>无形资产出售</a:t>
            </a:r>
            <a:endParaRPr lang="zh-CN" altLang="en-US" sz="1800" dirty="0">
              <a:latin typeface="微软雅黑" pitchFamily="34" charset="-122"/>
              <a:ea typeface="微软雅黑" pitchFamily="34" charset="-122"/>
            </a:endParaRPr>
          </a:p>
        </p:txBody>
      </p:sp>
      <p:sp>
        <p:nvSpPr>
          <p:cNvPr id="18" name="TextBox 17"/>
          <p:cNvSpPr txBox="1"/>
          <p:nvPr/>
        </p:nvSpPr>
        <p:spPr>
          <a:xfrm>
            <a:off x="6405096" y="3354558"/>
            <a:ext cx="2088232" cy="369332"/>
          </a:xfrm>
          <a:prstGeom prst="rect">
            <a:avLst/>
          </a:prstGeom>
          <a:noFill/>
        </p:spPr>
        <p:txBody>
          <a:bodyPr wrap="square" rtlCol="0">
            <a:spAutoFit/>
          </a:bodyPr>
          <a:lstStyle/>
          <a:p>
            <a:r>
              <a:rPr lang="zh-CN" altLang="en-US" sz="1800" dirty="0" smtClean="0">
                <a:latin typeface="微软雅黑" pitchFamily="34" charset="-122"/>
                <a:ea typeface="微软雅黑" pitchFamily="34" charset="-122"/>
              </a:rPr>
              <a:t>无形资产对外捐赠</a:t>
            </a:r>
            <a:endParaRPr lang="zh-CN" altLang="en-US" sz="1800" dirty="0">
              <a:latin typeface="微软雅黑" pitchFamily="34" charset="-122"/>
              <a:ea typeface="微软雅黑" pitchFamily="34" charset="-122"/>
            </a:endParaRPr>
          </a:p>
        </p:txBody>
      </p:sp>
      <p:sp>
        <p:nvSpPr>
          <p:cNvPr id="19" name="TextBox 18"/>
          <p:cNvSpPr txBox="1"/>
          <p:nvPr/>
        </p:nvSpPr>
        <p:spPr>
          <a:xfrm>
            <a:off x="2046766" y="4083918"/>
            <a:ext cx="5257397" cy="369332"/>
          </a:xfrm>
          <a:prstGeom prst="rect">
            <a:avLst/>
          </a:prstGeom>
          <a:noFill/>
        </p:spPr>
        <p:txBody>
          <a:bodyPr wrap="square" rtlCol="0">
            <a:spAutoFit/>
          </a:bodyPr>
          <a:lstStyle/>
          <a:p>
            <a:r>
              <a:rPr lang="zh-CN" altLang="en-US" sz="1800" dirty="0" smtClean="0">
                <a:solidFill>
                  <a:srgbClr val="C00000"/>
                </a:solidFill>
                <a:latin typeface="微软雅黑" pitchFamily="34" charset="-122"/>
                <a:ea typeface="微软雅黑" pitchFamily="34" charset="-122"/>
              </a:rPr>
              <a:t>无法为企业带来经济利益时，应终止确认并转销。</a:t>
            </a:r>
            <a:endParaRPr lang="zh-CN" altLang="en-US" sz="1800" dirty="0">
              <a:solidFill>
                <a:srgbClr val="C00000"/>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7087054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245935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（三）无形资产的处置</a:t>
            </a:r>
            <a:endParaRPr lang="zh-CN" altLang="en-US" sz="1800" b="1" dirty="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20" name="组合 19"/>
          <p:cNvGrpSpPr/>
          <p:nvPr/>
        </p:nvGrpSpPr>
        <p:grpSpPr>
          <a:xfrm>
            <a:off x="107700" y="1333470"/>
            <a:ext cx="1760598" cy="1690207"/>
            <a:chOff x="1715" y="4363"/>
            <a:chExt cx="3628" cy="3490"/>
          </a:xfrm>
        </p:grpSpPr>
        <p:sp>
          <p:nvSpPr>
            <p:cNvPr id="21" name="椭圆 20"/>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2"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3" name="椭圆 22"/>
          <p:cNvSpPr/>
          <p:nvPr/>
        </p:nvSpPr>
        <p:spPr>
          <a:xfrm>
            <a:off x="1674501" y="1244127"/>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4" name="文本框 18"/>
          <p:cNvSpPr txBox="1"/>
          <p:nvPr/>
        </p:nvSpPr>
        <p:spPr>
          <a:xfrm>
            <a:off x="1679640" y="1714404"/>
            <a:ext cx="7616760" cy="3000821"/>
          </a:xfrm>
          <a:prstGeom prst="rect">
            <a:avLst/>
          </a:prstGeom>
          <a:noFill/>
        </p:spPr>
        <p:txBody>
          <a:bodyPr wrap="square" rtlCol="0">
            <a:spAutoFit/>
          </a:bodyPr>
          <a:lstStyle/>
          <a:p>
            <a:pPr>
              <a:lnSpc>
                <a:spcPct val="150000"/>
              </a:lnSpc>
            </a:pPr>
            <a:r>
              <a:rPr lang="zh-CN" altLang="en-US" sz="1800" dirty="0">
                <a:latin typeface="微软雅黑" pitchFamily="34" charset="-122"/>
                <a:ea typeface="微软雅黑" pitchFamily="34" charset="-122"/>
              </a:rPr>
              <a:t>借：银行存款</a:t>
            </a:r>
            <a:r>
              <a:rPr lang="zh-CN" altLang="en-US" sz="1800" dirty="0">
                <a:solidFill>
                  <a:srgbClr val="C00000"/>
                </a:solidFill>
                <a:latin typeface="微软雅黑" pitchFamily="34" charset="-122"/>
                <a:ea typeface="微软雅黑" pitchFamily="34" charset="-122"/>
              </a:rPr>
              <a:t>（实得价款</a:t>
            </a:r>
            <a:r>
              <a:rPr lang="zh-CN" altLang="en-US" sz="1800" dirty="0" smtClean="0">
                <a:solidFill>
                  <a:srgbClr val="C00000"/>
                </a:solidFill>
                <a:latin typeface="微软雅黑" pitchFamily="34" charset="-122"/>
                <a:ea typeface="微软雅黑" pitchFamily="34" charset="-122"/>
              </a:rPr>
              <a:t>）</a:t>
            </a:r>
            <a:r>
              <a:rPr lang="zh-CN" altLang="en-US" sz="1800" dirty="0">
                <a:latin typeface="微软雅黑" pitchFamily="34" charset="-122"/>
                <a:ea typeface="微软雅黑" pitchFamily="34" charset="-122"/>
              </a:rPr>
              <a:t>等</a:t>
            </a:r>
          </a:p>
          <a:p>
            <a:pPr>
              <a:lnSpc>
                <a:spcPct val="150000"/>
              </a:lnSpc>
            </a:pPr>
            <a:r>
              <a:rPr lang="zh-CN" altLang="en-US" sz="1800" dirty="0">
                <a:latin typeface="微软雅黑" pitchFamily="34" charset="-122"/>
                <a:ea typeface="微软雅黑" pitchFamily="34" charset="-122"/>
              </a:rPr>
              <a:t>       累计摊销</a:t>
            </a:r>
            <a:r>
              <a:rPr lang="zh-CN" altLang="en-US" sz="1800" dirty="0">
                <a:solidFill>
                  <a:srgbClr val="C00000"/>
                </a:solidFill>
                <a:latin typeface="微软雅黑" pitchFamily="34" charset="-122"/>
                <a:ea typeface="微软雅黑" pitchFamily="34" charset="-122"/>
              </a:rPr>
              <a:t>（已提摊销）</a:t>
            </a:r>
          </a:p>
          <a:p>
            <a:pPr>
              <a:lnSpc>
                <a:spcPct val="150000"/>
              </a:lnSpc>
            </a:pPr>
            <a:r>
              <a:rPr lang="zh-CN" altLang="en-US" sz="1800" dirty="0">
                <a:latin typeface="微软雅黑" pitchFamily="34" charset="-122"/>
                <a:ea typeface="微软雅黑" pitchFamily="34" charset="-122"/>
              </a:rPr>
              <a:t>       无形资产减值准备</a:t>
            </a:r>
            <a:r>
              <a:rPr lang="zh-CN" altLang="en-US" sz="1800" dirty="0">
                <a:solidFill>
                  <a:srgbClr val="C00000"/>
                </a:solidFill>
                <a:latin typeface="微软雅黑" pitchFamily="34" charset="-122"/>
                <a:ea typeface="微软雅黑" pitchFamily="34" charset="-122"/>
              </a:rPr>
              <a:t>（已提减值准备）</a:t>
            </a:r>
          </a:p>
          <a:p>
            <a:pPr>
              <a:lnSpc>
                <a:spcPct val="150000"/>
              </a:lnSpc>
            </a:pPr>
            <a:r>
              <a:rPr lang="zh-CN" altLang="en-US" sz="1800" dirty="0">
                <a:latin typeface="微软雅黑" pitchFamily="34" charset="-122"/>
                <a:ea typeface="微软雅黑" pitchFamily="34" charset="-122"/>
              </a:rPr>
              <a:t>       资产处置损益</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处置非流动资产损失</a:t>
            </a:r>
            <a:r>
              <a:rPr lang="zh-CN" altLang="en-US" sz="1800" dirty="0">
                <a:solidFill>
                  <a:srgbClr val="C00000"/>
                </a:solidFill>
                <a:latin typeface="微软雅黑" pitchFamily="34" charset="-122"/>
                <a:ea typeface="微软雅黑" pitchFamily="34" charset="-122"/>
              </a:rPr>
              <a:t>（出售净损失）</a:t>
            </a:r>
            <a:r>
              <a:rPr lang="zh-CN" altLang="en-US" sz="1800" b="1" dirty="0">
                <a:solidFill>
                  <a:srgbClr val="C00000"/>
                </a:solidFill>
                <a:latin typeface="微软雅黑" pitchFamily="34" charset="-122"/>
                <a:ea typeface="微软雅黑" pitchFamily="34" charset="-122"/>
              </a:rPr>
              <a:t>借方差额</a:t>
            </a:r>
          </a:p>
          <a:p>
            <a:pPr>
              <a:lnSpc>
                <a:spcPct val="150000"/>
              </a:lnSpc>
            </a:pPr>
            <a:r>
              <a:rPr lang="zh-CN" altLang="en-US" sz="1800" dirty="0">
                <a:latin typeface="微软雅黑" pitchFamily="34" charset="-122"/>
                <a:ea typeface="微软雅黑" pitchFamily="34" charset="-122"/>
              </a:rPr>
              <a:t>       贷：无形资产</a:t>
            </a:r>
            <a:r>
              <a:rPr lang="zh-CN" altLang="en-US" sz="1800" dirty="0">
                <a:solidFill>
                  <a:srgbClr val="C00000"/>
                </a:solidFill>
                <a:latin typeface="微软雅黑" pitchFamily="34" charset="-122"/>
                <a:ea typeface="微软雅黑" pitchFamily="34" charset="-122"/>
              </a:rPr>
              <a:t>（无形资产账面余额）</a:t>
            </a:r>
            <a:endParaRPr lang="en-US" altLang="zh-CN" sz="1800" dirty="0">
              <a:solidFill>
                <a:srgbClr val="C00000"/>
              </a:solidFill>
              <a:latin typeface="微软雅黑" pitchFamily="34" charset="-122"/>
              <a:ea typeface="微软雅黑" pitchFamily="34" charset="-122"/>
            </a:endParaRPr>
          </a:p>
          <a:p>
            <a:pPr>
              <a:lnSpc>
                <a:spcPct val="150000"/>
              </a:lnSpc>
            </a:pPr>
            <a:r>
              <a:rPr lang="zh-CN" altLang="en-US" sz="1800" dirty="0">
                <a:latin typeface="微软雅黑" pitchFamily="34" charset="-122"/>
                <a:ea typeface="微软雅黑" pitchFamily="34" charset="-122"/>
              </a:rPr>
              <a:t>             应交税费</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应交增值税（销项税额） </a:t>
            </a:r>
            <a:r>
              <a:rPr lang="en-US" altLang="zh-CN" sz="1800" b="1" dirty="0">
                <a:solidFill>
                  <a:srgbClr val="C00000"/>
                </a:solidFill>
                <a:latin typeface="微软雅黑" pitchFamily="34" charset="-122"/>
                <a:ea typeface="微软雅黑" pitchFamily="34" charset="-122"/>
              </a:rPr>
              <a:t>6%</a:t>
            </a:r>
            <a:r>
              <a:rPr lang="zh-CN" altLang="en-US" sz="1800" b="1" dirty="0">
                <a:solidFill>
                  <a:srgbClr val="C00000"/>
                </a:solidFill>
                <a:latin typeface="微软雅黑" pitchFamily="34" charset="-122"/>
                <a:ea typeface="微软雅黑" pitchFamily="34" charset="-122"/>
              </a:rPr>
              <a:t>税率</a:t>
            </a:r>
          </a:p>
          <a:p>
            <a:pPr>
              <a:lnSpc>
                <a:spcPct val="150000"/>
              </a:lnSpc>
            </a:pPr>
            <a:r>
              <a:rPr lang="zh-CN" altLang="en-US" sz="1800" dirty="0">
                <a:latin typeface="微软雅黑" pitchFamily="34" charset="-122"/>
                <a:ea typeface="微软雅黑" pitchFamily="34" charset="-122"/>
              </a:rPr>
              <a:t>             资产处置损益</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处置非流动资产利得</a:t>
            </a:r>
            <a:r>
              <a:rPr lang="zh-CN" altLang="en-US" sz="1800" dirty="0">
                <a:solidFill>
                  <a:srgbClr val="C00000"/>
                </a:solidFill>
                <a:latin typeface="微软雅黑" pitchFamily="34" charset="-122"/>
                <a:ea typeface="微软雅黑" pitchFamily="34" charset="-122"/>
              </a:rPr>
              <a:t>（出售净收益）</a:t>
            </a:r>
            <a:r>
              <a:rPr lang="zh-CN" altLang="en-US" sz="1800" b="1" dirty="0">
                <a:solidFill>
                  <a:srgbClr val="C00000"/>
                </a:solidFill>
                <a:latin typeface="微软雅黑" pitchFamily="34" charset="-122"/>
                <a:ea typeface="微软雅黑" pitchFamily="34" charset="-122"/>
              </a:rPr>
              <a:t>贷方差额</a:t>
            </a:r>
          </a:p>
        </p:txBody>
      </p:sp>
      <p:sp>
        <p:nvSpPr>
          <p:cNvPr id="25" name="文本框 19"/>
          <p:cNvSpPr txBox="1"/>
          <p:nvPr/>
        </p:nvSpPr>
        <p:spPr>
          <a:xfrm>
            <a:off x="2167546" y="1131769"/>
            <a:ext cx="6035736" cy="499624"/>
          </a:xfrm>
          <a:prstGeom prst="rect">
            <a:avLst/>
          </a:prstGeom>
          <a:noFill/>
        </p:spPr>
        <p:txBody>
          <a:bodyPr wrap="square" rtlCol="0">
            <a:spAutoFit/>
          </a:bodyPr>
          <a:lstStyle/>
          <a:p>
            <a:pPr lvl="0" defTabSz="914400">
              <a:lnSpc>
                <a:spcPct val="150000"/>
              </a:lnSpc>
              <a:defRPr/>
            </a:pPr>
            <a:r>
              <a:rPr lang="zh-CN" altLang="en-US" sz="2000" b="1" kern="0" dirty="0" smtClean="0">
                <a:solidFill>
                  <a:srgbClr val="084CA1"/>
                </a:solidFill>
                <a:latin typeface="微软雅黑" pitchFamily="34" charset="-122"/>
                <a:ea typeface="微软雅黑" pitchFamily="34" charset="-122"/>
              </a:rPr>
              <a:t>出售无形资产</a:t>
            </a:r>
            <a:endParaRPr lang="zh-CN" altLang="en-US"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42193313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5" name="矩形 14"/>
          <p:cNvSpPr/>
          <p:nvPr/>
        </p:nvSpPr>
        <p:spPr>
          <a:xfrm>
            <a:off x="748982" y="1188988"/>
            <a:ext cx="7767950" cy="1289905"/>
          </a:xfrm>
          <a:prstGeom prst="rect">
            <a:avLst/>
          </a:prstGeom>
        </p:spPr>
        <p:txBody>
          <a:bodyPr wrap="square">
            <a:spAutoFit/>
          </a:bodyPr>
          <a:lstStyle/>
          <a:p>
            <a:pPr>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某公司</a:t>
            </a:r>
            <a:r>
              <a:rPr lang="en-US" altLang="zh-CN" sz="1800" dirty="0">
                <a:latin typeface="微软雅黑" pitchFamily="34" charset="-122"/>
                <a:ea typeface="微软雅黑" pitchFamily="34" charset="-122"/>
                <a:cs typeface="+mn-ea"/>
              </a:rPr>
              <a:t>2016</a:t>
            </a:r>
            <a:r>
              <a:rPr lang="zh-CN" altLang="en-US" sz="1800" dirty="0">
                <a:latin typeface="微软雅黑" pitchFamily="34" charset="-122"/>
                <a:ea typeface="微软雅黑" pitchFamily="34" charset="-122"/>
                <a:cs typeface="+mn-ea"/>
              </a:rPr>
              <a:t>年</a:t>
            </a:r>
            <a:r>
              <a:rPr lang="en-US" altLang="zh-CN" sz="1800" dirty="0">
                <a:latin typeface="微软雅黑" pitchFamily="34" charset="-122"/>
                <a:ea typeface="微软雅黑" pitchFamily="34" charset="-122"/>
                <a:cs typeface="+mn-ea"/>
              </a:rPr>
              <a:t>12</a:t>
            </a:r>
            <a:r>
              <a:rPr lang="zh-CN" altLang="en-US" sz="1800" dirty="0">
                <a:latin typeface="微软雅黑" pitchFamily="34" charset="-122"/>
                <a:ea typeface="微软雅黑" pitchFamily="34" charset="-122"/>
                <a:cs typeface="+mn-ea"/>
              </a:rPr>
              <a:t>月将拥有的一项商标权出售</a:t>
            </a:r>
            <a:r>
              <a:rPr lang="en-US" altLang="zh-CN" sz="1800" dirty="0">
                <a:latin typeface="微软雅黑" pitchFamily="34" charset="-122"/>
                <a:ea typeface="微软雅黑" pitchFamily="34" charset="-122"/>
                <a:cs typeface="+mn-ea"/>
              </a:rPr>
              <a:t>, </a:t>
            </a:r>
            <a:r>
              <a:rPr lang="zh-CN" altLang="en-US" sz="1800" dirty="0">
                <a:latin typeface="微软雅黑" pitchFamily="34" charset="-122"/>
                <a:ea typeface="微软雅黑" pitchFamily="34" charset="-122"/>
                <a:cs typeface="+mn-ea"/>
              </a:rPr>
              <a:t>售价</a:t>
            </a:r>
            <a:r>
              <a:rPr lang="en-US" altLang="zh-CN" sz="1800" dirty="0">
                <a:latin typeface="微软雅黑" pitchFamily="34" charset="-122"/>
                <a:ea typeface="微软雅黑" pitchFamily="34" charset="-122"/>
                <a:cs typeface="+mn-ea"/>
              </a:rPr>
              <a:t>180</a:t>
            </a:r>
            <a:r>
              <a:rPr lang="zh-CN" altLang="en-US" sz="1800" dirty="0">
                <a:latin typeface="微软雅黑" pitchFamily="34" charset="-122"/>
                <a:ea typeface="微软雅黑" pitchFamily="34" charset="-122"/>
                <a:cs typeface="+mn-ea"/>
              </a:rPr>
              <a:t>万元</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应交增值税为</a:t>
            </a:r>
            <a:r>
              <a:rPr lang="en-US" altLang="zh-CN" sz="1800" dirty="0">
                <a:latin typeface="微软雅黑" pitchFamily="34" charset="-122"/>
                <a:ea typeface="微软雅黑" pitchFamily="34" charset="-122"/>
                <a:cs typeface="+mn-ea"/>
              </a:rPr>
              <a:t>10.8</a:t>
            </a:r>
            <a:r>
              <a:rPr lang="zh-CN" altLang="en-US" sz="1800" dirty="0">
                <a:latin typeface="微软雅黑" pitchFamily="34" charset="-122"/>
                <a:ea typeface="微软雅黑" pitchFamily="34" charset="-122"/>
                <a:cs typeface="+mn-ea"/>
              </a:rPr>
              <a:t>万元。收到支票金额为</a:t>
            </a:r>
            <a:r>
              <a:rPr lang="en-US" altLang="zh-CN" sz="1800" dirty="0">
                <a:latin typeface="微软雅黑" pitchFamily="34" charset="-122"/>
                <a:ea typeface="微软雅黑" pitchFamily="34" charset="-122"/>
                <a:cs typeface="+mn-ea"/>
              </a:rPr>
              <a:t>190.8</a:t>
            </a:r>
            <a:r>
              <a:rPr lang="zh-CN" altLang="en-US" sz="1800" dirty="0">
                <a:latin typeface="微软雅黑" pitchFamily="34" charset="-122"/>
                <a:ea typeface="微软雅黑" pitchFamily="34" charset="-122"/>
                <a:cs typeface="+mn-ea"/>
              </a:rPr>
              <a:t>万元。该无形资产的原值为</a:t>
            </a:r>
            <a:r>
              <a:rPr lang="en-US" altLang="zh-CN" sz="1800" dirty="0">
                <a:latin typeface="微软雅黑" pitchFamily="34" charset="-122"/>
                <a:ea typeface="微软雅黑" pitchFamily="34" charset="-122"/>
                <a:cs typeface="+mn-ea"/>
              </a:rPr>
              <a:t>700</a:t>
            </a:r>
            <a:r>
              <a:rPr lang="zh-CN" altLang="en-US" sz="1800" dirty="0">
                <a:latin typeface="微软雅黑" pitchFamily="34" charset="-122"/>
                <a:ea typeface="微软雅黑" pitchFamily="34" charset="-122"/>
                <a:cs typeface="+mn-ea"/>
              </a:rPr>
              <a:t>万元，累计摊销额为</a:t>
            </a:r>
            <a:r>
              <a:rPr lang="en-US" altLang="zh-CN" sz="1800" dirty="0">
                <a:latin typeface="微软雅黑" pitchFamily="34" charset="-122"/>
                <a:ea typeface="微软雅黑" pitchFamily="34" charset="-122"/>
                <a:cs typeface="+mn-ea"/>
              </a:rPr>
              <a:t>350</a:t>
            </a:r>
            <a:r>
              <a:rPr lang="zh-CN" altLang="en-US" sz="1800" dirty="0">
                <a:latin typeface="微软雅黑" pitchFamily="34" charset="-122"/>
                <a:ea typeface="微软雅黑" pitchFamily="34" charset="-122"/>
                <a:cs typeface="+mn-ea"/>
              </a:rPr>
              <a:t>万元</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已计提的减值准备为</a:t>
            </a:r>
            <a:r>
              <a:rPr lang="en-US" altLang="zh-CN" sz="1800" dirty="0">
                <a:latin typeface="微软雅黑" pitchFamily="34" charset="-122"/>
                <a:ea typeface="微软雅黑" pitchFamily="34" charset="-122"/>
                <a:cs typeface="+mn-ea"/>
              </a:rPr>
              <a:t>200</a:t>
            </a:r>
            <a:r>
              <a:rPr lang="zh-CN" altLang="en-US" sz="1800" dirty="0">
                <a:latin typeface="微软雅黑" pitchFamily="34" charset="-122"/>
                <a:ea typeface="微软雅黑" pitchFamily="34" charset="-122"/>
                <a:cs typeface="+mn-ea"/>
              </a:rPr>
              <a:t>万元。</a:t>
            </a:r>
          </a:p>
        </p:txBody>
      </p:sp>
      <p:sp>
        <p:nvSpPr>
          <p:cNvPr id="16" name="矩形 15"/>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 name="矩形 16"/>
          <p:cNvSpPr/>
          <p:nvPr>
            <p:custDataLst>
              <p:tags r:id="rId8"/>
            </p:custDataLst>
          </p:nvPr>
        </p:nvSpPr>
        <p:spPr>
          <a:xfrm>
            <a:off x="672541" y="2427328"/>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 name="矩形 17"/>
          <p:cNvSpPr/>
          <p:nvPr/>
        </p:nvSpPr>
        <p:spPr>
          <a:xfrm>
            <a:off x="749888" y="2408843"/>
            <a:ext cx="7767044" cy="2862322"/>
          </a:xfrm>
          <a:prstGeom prst="rect">
            <a:avLst/>
          </a:prstGeom>
        </p:spPr>
        <p:txBody>
          <a:bodyPr wrap="square">
            <a:spAutoFit/>
          </a:bodyPr>
          <a:lstStyle/>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借：银行存款                                                  </a:t>
            </a:r>
            <a:r>
              <a:rPr lang="en-US" altLang="zh-CN" sz="1800" dirty="0">
                <a:latin typeface="微软雅黑" pitchFamily="34" charset="-122"/>
                <a:ea typeface="微软雅黑" pitchFamily="34" charset="-122"/>
                <a:cs typeface="+mn-ea"/>
              </a:rPr>
              <a:t>1 908 000</a:t>
            </a:r>
          </a:p>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       累计摊销                                                  </a:t>
            </a:r>
            <a:r>
              <a:rPr lang="en-US" altLang="zh-CN" sz="1800" dirty="0">
                <a:latin typeface="微软雅黑" pitchFamily="34" charset="-122"/>
                <a:ea typeface="微软雅黑" pitchFamily="34" charset="-122"/>
                <a:cs typeface="+mn-ea"/>
              </a:rPr>
              <a:t>3 500 000</a:t>
            </a:r>
          </a:p>
          <a:p>
            <a:pPr marL="257168" indent="-257168">
              <a:lnSpc>
                <a:spcPct val="150000"/>
              </a:lnSpc>
              <a:spcBef>
                <a:spcPct val="20000"/>
              </a:spcBef>
              <a:buClr>
                <a:schemeClr val="folHlink"/>
              </a:buClr>
              <a:buSzPct val="60000"/>
            </a:pPr>
            <a:r>
              <a:rPr lang="en-US" altLang="zh-CN" sz="1800" dirty="0">
                <a:latin typeface="微软雅黑" pitchFamily="34" charset="-122"/>
                <a:ea typeface="微软雅黑" pitchFamily="34" charset="-122"/>
                <a:cs typeface="+mn-ea"/>
              </a:rPr>
              <a:t>       </a:t>
            </a:r>
            <a:r>
              <a:rPr lang="zh-CN" altLang="en-US" sz="1800" dirty="0">
                <a:latin typeface="微软雅黑" pitchFamily="34" charset="-122"/>
                <a:ea typeface="微软雅黑" pitchFamily="34" charset="-122"/>
                <a:cs typeface="+mn-ea"/>
              </a:rPr>
              <a:t>无形资产减值准备                                     </a:t>
            </a:r>
            <a:r>
              <a:rPr lang="en-US" altLang="zh-CN" sz="1800" dirty="0">
                <a:latin typeface="微软雅黑" pitchFamily="34" charset="-122"/>
                <a:ea typeface="微软雅黑" pitchFamily="34" charset="-122"/>
                <a:cs typeface="+mn-ea"/>
              </a:rPr>
              <a:t>2 000 000</a:t>
            </a:r>
          </a:p>
          <a:p>
            <a:pPr marL="257168" indent="-257168">
              <a:lnSpc>
                <a:spcPct val="150000"/>
              </a:lnSpc>
              <a:spcBef>
                <a:spcPct val="20000"/>
              </a:spcBef>
              <a:buClr>
                <a:schemeClr val="folHlink"/>
              </a:buClr>
              <a:buSzPct val="60000"/>
            </a:pPr>
            <a:r>
              <a:rPr lang="en-US" altLang="zh-CN" sz="1800" dirty="0">
                <a:latin typeface="微软雅黑" pitchFamily="34" charset="-122"/>
                <a:ea typeface="微软雅黑" pitchFamily="34" charset="-122"/>
                <a:cs typeface="+mn-ea"/>
              </a:rPr>
              <a:t>       </a:t>
            </a:r>
            <a:r>
              <a:rPr lang="zh-CN" altLang="en-US" sz="1800" dirty="0">
                <a:latin typeface="微软雅黑" pitchFamily="34" charset="-122"/>
                <a:ea typeface="微软雅黑" pitchFamily="34" charset="-122"/>
                <a:cs typeface="+mn-ea"/>
              </a:rPr>
              <a:t>贷：无形资产                                                   </a:t>
            </a:r>
            <a:r>
              <a:rPr lang="en-US" altLang="zh-CN" sz="1800" dirty="0">
                <a:latin typeface="微软雅黑" pitchFamily="34" charset="-122"/>
                <a:ea typeface="微软雅黑" pitchFamily="34" charset="-122"/>
                <a:cs typeface="+mn-ea"/>
              </a:rPr>
              <a:t>7 000 000</a:t>
            </a:r>
          </a:p>
          <a:p>
            <a:pPr>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              应交税费</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应交增值税（销项税额）          </a:t>
            </a:r>
            <a:r>
              <a:rPr lang="en-US" altLang="zh-CN" sz="1800" dirty="0">
                <a:latin typeface="微软雅黑" pitchFamily="34" charset="-122"/>
                <a:ea typeface="微软雅黑" pitchFamily="34" charset="-122"/>
                <a:cs typeface="+mn-ea"/>
              </a:rPr>
              <a:t>108 000</a:t>
            </a:r>
          </a:p>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              资产处置损益</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处置非流动资产利得          </a:t>
            </a:r>
            <a:r>
              <a:rPr lang="en-US" altLang="zh-CN" sz="1800" dirty="0">
                <a:latin typeface="微软雅黑" pitchFamily="34" charset="-122"/>
                <a:ea typeface="微软雅黑" pitchFamily="34" charset="-122"/>
                <a:cs typeface="+mn-ea"/>
              </a:rPr>
              <a:t>300 </a:t>
            </a:r>
            <a:r>
              <a:rPr lang="en-US" altLang="zh-CN" sz="1800" dirty="0" smtClean="0">
                <a:latin typeface="微软雅黑" pitchFamily="34" charset="-122"/>
                <a:ea typeface="微软雅黑" pitchFamily="34" charset="-122"/>
                <a:cs typeface="+mn-ea"/>
              </a:rPr>
              <a:t>000 </a:t>
            </a:r>
            <a:endParaRPr lang="zh-CN" altLang="en-US" sz="1800" dirty="0">
              <a:latin typeface="微软雅黑" pitchFamily="34" charset="-122"/>
              <a:ea typeface="微软雅黑" pitchFamily="34" charset="-122"/>
              <a:cs typeface="+mn-ea"/>
            </a:endParaRPr>
          </a:p>
        </p:txBody>
      </p:sp>
    </p:spTree>
    <p:custDataLst>
      <p:tags r:id="rId1"/>
    </p:custDataLst>
    <p:extLst>
      <p:ext uri="{BB962C8B-B14F-4D97-AF65-F5344CB8AC3E}">
        <p14:creationId xmlns:p14="http://schemas.microsoft.com/office/powerpoint/2010/main" val="169808664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245935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（三）无形资产的处置</a:t>
            </a:r>
            <a:endParaRPr lang="zh-CN" altLang="en-US" sz="1800" b="1" dirty="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20" name="组合 19"/>
          <p:cNvGrpSpPr/>
          <p:nvPr/>
        </p:nvGrpSpPr>
        <p:grpSpPr>
          <a:xfrm>
            <a:off x="107700" y="1333470"/>
            <a:ext cx="1760598" cy="1690207"/>
            <a:chOff x="1715" y="4363"/>
            <a:chExt cx="3628" cy="3490"/>
          </a:xfrm>
        </p:grpSpPr>
        <p:sp>
          <p:nvSpPr>
            <p:cNvPr id="21" name="椭圆 20"/>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2"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3" name="椭圆 22"/>
          <p:cNvSpPr/>
          <p:nvPr/>
        </p:nvSpPr>
        <p:spPr>
          <a:xfrm>
            <a:off x="1674501" y="1244127"/>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4" name="文本框 18"/>
          <p:cNvSpPr txBox="1"/>
          <p:nvPr/>
        </p:nvSpPr>
        <p:spPr>
          <a:xfrm>
            <a:off x="2134062" y="1714404"/>
            <a:ext cx="6754351" cy="2585323"/>
          </a:xfrm>
          <a:prstGeom prst="rect">
            <a:avLst/>
          </a:prstGeom>
          <a:noFill/>
        </p:spPr>
        <p:txBody>
          <a:bodyPr wrap="square" rtlCol="0">
            <a:spAutoFit/>
          </a:bodyPr>
          <a:lstStyle/>
          <a:p>
            <a:pPr>
              <a:lnSpc>
                <a:spcPct val="150000"/>
              </a:lnSpc>
            </a:pPr>
            <a:r>
              <a:rPr lang="zh-CN" altLang="en-US" sz="1800" b="1" dirty="0" smtClean="0">
                <a:latin typeface="微软雅黑" pitchFamily="34" charset="-122"/>
                <a:ea typeface="微软雅黑" pitchFamily="34" charset="-122"/>
              </a:rPr>
              <a:t>（</a:t>
            </a:r>
            <a:r>
              <a:rPr lang="en-US" altLang="zh-CN" sz="1800" b="1" dirty="0" smtClean="0">
                <a:latin typeface="微软雅黑" pitchFamily="34" charset="-122"/>
                <a:ea typeface="微软雅黑" pitchFamily="34" charset="-122"/>
              </a:rPr>
              <a:t>1</a:t>
            </a:r>
            <a:r>
              <a:rPr lang="zh-CN" altLang="en-US" sz="1800" b="1" dirty="0" smtClean="0">
                <a:latin typeface="微软雅黑" pitchFamily="34" charset="-122"/>
                <a:ea typeface="微软雅黑" pitchFamily="34" charset="-122"/>
              </a:rPr>
              <a:t>）出租取得租金收入时：</a:t>
            </a:r>
            <a:endParaRPr lang="en-US" altLang="zh-CN" sz="1800" b="1" dirty="0" smtClean="0">
              <a:latin typeface="微软雅黑" pitchFamily="34" charset="-122"/>
              <a:ea typeface="微软雅黑" pitchFamily="34" charset="-122"/>
            </a:endParaRPr>
          </a:p>
          <a:p>
            <a:pPr>
              <a:lnSpc>
                <a:spcPct val="150000"/>
              </a:lnSpc>
            </a:pPr>
            <a:r>
              <a:rPr lang="zh-CN" altLang="en-US" sz="1800" dirty="0" smtClean="0">
                <a:latin typeface="微软雅黑" pitchFamily="34" charset="-122"/>
                <a:ea typeface="微软雅黑" pitchFamily="34" charset="-122"/>
              </a:rPr>
              <a:t>借</a:t>
            </a:r>
            <a:r>
              <a:rPr lang="zh-CN" altLang="en-US" sz="1800" dirty="0">
                <a:latin typeface="微软雅黑" pitchFamily="34" charset="-122"/>
                <a:ea typeface="微软雅黑" pitchFamily="34" charset="-122"/>
              </a:rPr>
              <a:t>：银行存款</a:t>
            </a:r>
          </a:p>
          <a:p>
            <a:pPr>
              <a:lnSpc>
                <a:spcPct val="150000"/>
              </a:lnSpc>
            </a:pPr>
            <a:r>
              <a:rPr lang="zh-CN" altLang="en-US" sz="1800" dirty="0">
                <a:latin typeface="微软雅黑" pitchFamily="34" charset="-122"/>
                <a:ea typeface="微软雅黑" pitchFamily="34" charset="-122"/>
              </a:rPr>
              <a:t>       贷：其他业务收入</a:t>
            </a:r>
            <a:endParaRPr lang="en-US" altLang="zh-CN" sz="1800" dirty="0">
              <a:latin typeface="微软雅黑" pitchFamily="34" charset="-122"/>
              <a:ea typeface="微软雅黑" pitchFamily="34" charset="-122"/>
            </a:endParaRPr>
          </a:p>
          <a:p>
            <a:pPr>
              <a:lnSpc>
                <a:spcPct val="150000"/>
              </a:lnSpc>
            </a:pPr>
            <a:r>
              <a:rPr lang="zh-CN" altLang="en-US" sz="1800" b="1" dirty="0" smtClean="0">
                <a:latin typeface="微软雅黑" pitchFamily="34" charset="-122"/>
                <a:ea typeface="微软雅黑" pitchFamily="34" charset="-122"/>
              </a:rPr>
              <a:t>（</a:t>
            </a:r>
            <a:r>
              <a:rPr lang="en-US" altLang="zh-CN" sz="1800" b="1" dirty="0" smtClean="0">
                <a:latin typeface="微软雅黑" pitchFamily="34" charset="-122"/>
                <a:ea typeface="微软雅黑" pitchFamily="34" charset="-122"/>
              </a:rPr>
              <a:t>2</a:t>
            </a:r>
            <a:r>
              <a:rPr lang="zh-CN" altLang="en-US" sz="1800" b="1" dirty="0" smtClean="0">
                <a:latin typeface="微软雅黑" pitchFamily="34" charset="-122"/>
                <a:ea typeface="微软雅黑" pitchFamily="34" charset="-122"/>
              </a:rPr>
              <a:t>）摊销出租无形资产的成本：</a:t>
            </a:r>
          </a:p>
          <a:p>
            <a:pPr>
              <a:lnSpc>
                <a:spcPct val="150000"/>
              </a:lnSpc>
            </a:pPr>
            <a:r>
              <a:rPr lang="zh-CN" altLang="en-US" sz="1800" dirty="0" smtClean="0">
                <a:latin typeface="微软雅黑" pitchFamily="34" charset="-122"/>
                <a:ea typeface="微软雅黑" pitchFamily="34" charset="-122"/>
              </a:rPr>
              <a:t>借</a:t>
            </a:r>
            <a:r>
              <a:rPr lang="zh-CN" altLang="en-US" sz="1800" dirty="0">
                <a:latin typeface="微软雅黑" pitchFamily="34" charset="-122"/>
                <a:ea typeface="微软雅黑" pitchFamily="34" charset="-122"/>
              </a:rPr>
              <a:t>：其他业务成本</a:t>
            </a:r>
          </a:p>
          <a:p>
            <a:pPr>
              <a:lnSpc>
                <a:spcPct val="150000"/>
              </a:lnSpc>
            </a:pPr>
            <a:r>
              <a:rPr lang="zh-CN" altLang="en-US" sz="1800" dirty="0">
                <a:latin typeface="微软雅黑" pitchFamily="34" charset="-122"/>
                <a:ea typeface="微软雅黑" pitchFamily="34" charset="-122"/>
              </a:rPr>
              <a:t>       贷：累计摊</a:t>
            </a:r>
            <a:r>
              <a:rPr lang="zh-CN" altLang="en-US" sz="1800" dirty="0" smtClean="0">
                <a:latin typeface="微软雅黑" pitchFamily="34" charset="-122"/>
                <a:ea typeface="微软雅黑" pitchFamily="34" charset="-122"/>
              </a:rPr>
              <a:t>销</a:t>
            </a:r>
            <a:endParaRPr lang="en-US" altLang="zh-CN" sz="1800" dirty="0">
              <a:latin typeface="微软雅黑" pitchFamily="34" charset="-122"/>
              <a:ea typeface="微软雅黑" pitchFamily="34" charset="-122"/>
            </a:endParaRPr>
          </a:p>
        </p:txBody>
      </p:sp>
      <p:sp>
        <p:nvSpPr>
          <p:cNvPr id="25" name="文本框 19"/>
          <p:cNvSpPr txBox="1"/>
          <p:nvPr/>
        </p:nvSpPr>
        <p:spPr>
          <a:xfrm>
            <a:off x="2167546" y="1131769"/>
            <a:ext cx="6035736" cy="499624"/>
          </a:xfrm>
          <a:prstGeom prst="rect">
            <a:avLst/>
          </a:prstGeom>
          <a:noFill/>
        </p:spPr>
        <p:txBody>
          <a:bodyPr wrap="square" rtlCol="0">
            <a:spAutoFit/>
          </a:bodyPr>
          <a:lstStyle/>
          <a:p>
            <a:pPr lvl="0" defTabSz="914400">
              <a:lnSpc>
                <a:spcPct val="150000"/>
              </a:lnSpc>
              <a:defRPr/>
            </a:pPr>
            <a:r>
              <a:rPr lang="zh-CN" altLang="en-US" sz="2000" b="1" kern="0" dirty="0">
                <a:solidFill>
                  <a:srgbClr val="084CA1"/>
                </a:solidFill>
                <a:latin typeface="微软雅黑" pitchFamily="34" charset="-122"/>
                <a:ea typeface="微软雅黑" pitchFamily="34" charset="-122"/>
              </a:rPr>
              <a:t>出租</a:t>
            </a:r>
            <a:r>
              <a:rPr lang="zh-CN" altLang="en-US" sz="2000" b="1" kern="0" dirty="0" smtClean="0">
                <a:solidFill>
                  <a:srgbClr val="084CA1"/>
                </a:solidFill>
                <a:latin typeface="微软雅黑" pitchFamily="34" charset="-122"/>
                <a:ea typeface="微软雅黑" pitchFamily="34" charset="-122"/>
              </a:rPr>
              <a:t>无形资产</a:t>
            </a:r>
            <a:endParaRPr lang="zh-CN" altLang="en-US"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18516916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5" name="矩形 14"/>
          <p:cNvSpPr/>
          <p:nvPr/>
        </p:nvSpPr>
        <p:spPr>
          <a:xfrm>
            <a:off x="748982" y="1188988"/>
            <a:ext cx="7767950" cy="1289905"/>
          </a:xfrm>
          <a:prstGeom prst="rect">
            <a:avLst/>
          </a:prstGeom>
        </p:spPr>
        <p:txBody>
          <a:bodyPr wrap="square">
            <a:spAutoFit/>
          </a:bodyPr>
          <a:lstStyle/>
          <a:p>
            <a:pPr>
              <a:lnSpc>
                <a:spcPct val="150000"/>
              </a:lnSpc>
              <a:spcBef>
                <a:spcPct val="20000"/>
              </a:spcBef>
              <a:buClr>
                <a:schemeClr val="folHlink"/>
              </a:buClr>
              <a:buSzPct val="60000"/>
            </a:pPr>
            <a:r>
              <a:rPr lang="en-US" altLang="zh-CN" sz="1800" dirty="0">
                <a:latin typeface="微软雅黑" pitchFamily="34" charset="-122"/>
                <a:ea typeface="微软雅黑" pitchFamily="34" charset="-122"/>
                <a:cs typeface="+mn-ea"/>
              </a:rPr>
              <a:t>A</a:t>
            </a:r>
            <a:r>
              <a:rPr lang="zh-CN" altLang="en-US" sz="1800" dirty="0">
                <a:latin typeface="微软雅黑" pitchFamily="34" charset="-122"/>
                <a:ea typeface="微软雅黑" pitchFamily="34" charset="-122"/>
                <a:cs typeface="+mn-ea"/>
              </a:rPr>
              <a:t>企业</a:t>
            </a:r>
            <a:r>
              <a:rPr lang="en-US" altLang="zh-CN" sz="1800" dirty="0">
                <a:latin typeface="微软雅黑" pitchFamily="34" charset="-122"/>
                <a:ea typeface="微软雅黑" pitchFamily="34" charset="-122"/>
                <a:cs typeface="+mn-ea"/>
              </a:rPr>
              <a:t>2016</a:t>
            </a:r>
            <a:r>
              <a:rPr lang="zh-CN" altLang="en-US" sz="1800" dirty="0">
                <a:latin typeface="微软雅黑" pitchFamily="34" charset="-122"/>
                <a:ea typeface="微软雅黑" pitchFamily="34" charset="-122"/>
                <a:cs typeface="+mn-ea"/>
              </a:rPr>
              <a:t>年</a:t>
            </a:r>
            <a:r>
              <a:rPr lang="en-US" altLang="zh-CN" sz="1800" dirty="0">
                <a:latin typeface="微软雅黑" pitchFamily="34" charset="-122"/>
                <a:ea typeface="微软雅黑" pitchFamily="34" charset="-122"/>
                <a:cs typeface="+mn-ea"/>
              </a:rPr>
              <a:t>1</a:t>
            </a:r>
            <a:r>
              <a:rPr lang="zh-CN" altLang="en-US" sz="1800" dirty="0">
                <a:latin typeface="微软雅黑" pitchFamily="34" charset="-122"/>
                <a:ea typeface="微软雅黑" pitchFamily="34" charset="-122"/>
                <a:cs typeface="+mn-ea"/>
              </a:rPr>
              <a:t>月将一项专利技术出租给</a:t>
            </a:r>
            <a:r>
              <a:rPr lang="en-US" altLang="zh-CN" sz="1800" dirty="0">
                <a:latin typeface="微软雅黑" pitchFamily="34" charset="-122"/>
                <a:ea typeface="微软雅黑" pitchFamily="34" charset="-122"/>
                <a:cs typeface="+mn-ea"/>
              </a:rPr>
              <a:t>B</a:t>
            </a:r>
            <a:r>
              <a:rPr lang="zh-CN" altLang="en-US" sz="1800" dirty="0">
                <a:latin typeface="微软雅黑" pitchFamily="34" charset="-122"/>
                <a:ea typeface="微软雅黑" pitchFamily="34" charset="-122"/>
                <a:cs typeface="+mn-ea"/>
              </a:rPr>
              <a:t>企业使用</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该专利技术原值为</a:t>
            </a:r>
            <a:r>
              <a:rPr lang="en-US" altLang="zh-CN" sz="1800" dirty="0">
                <a:latin typeface="微软雅黑" pitchFamily="34" charset="-122"/>
                <a:ea typeface="微软雅黑" pitchFamily="34" charset="-122"/>
                <a:cs typeface="+mn-ea"/>
              </a:rPr>
              <a:t>500</a:t>
            </a:r>
            <a:r>
              <a:rPr lang="zh-CN" altLang="en-US" sz="1800" dirty="0">
                <a:latin typeface="微软雅黑" pitchFamily="34" charset="-122"/>
                <a:ea typeface="微软雅黑" pitchFamily="34" charset="-122"/>
                <a:cs typeface="+mn-ea"/>
              </a:rPr>
              <a:t>万元</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摊销期限为</a:t>
            </a:r>
            <a:r>
              <a:rPr lang="en-US" altLang="zh-CN" sz="1800" dirty="0">
                <a:latin typeface="微软雅黑" pitchFamily="34" charset="-122"/>
                <a:ea typeface="微软雅黑" pitchFamily="34" charset="-122"/>
                <a:cs typeface="+mn-ea"/>
              </a:rPr>
              <a:t>10</a:t>
            </a:r>
            <a:r>
              <a:rPr lang="zh-CN" altLang="en-US" sz="1800" dirty="0">
                <a:latin typeface="微软雅黑" pitchFamily="34" charset="-122"/>
                <a:ea typeface="微软雅黑" pitchFamily="34" charset="-122"/>
                <a:cs typeface="+mn-ea"/>
              </a:rPr>
              <a:t>年</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出租合同规定</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承租方每销售一件用该专利生产的产品</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必须付给出租方</a:t>
            </a:r>
            <a:r>
              <a:rPr lang="en-US" altLang="zh-CN" sz="1800" dirty="0">
                <a:latin typeface="微软雅黑" pitchFamily="34" charset="-122"/>
                <a:ea typeface="微软雅黑" pitchFamily="34" charset="-122"/>
                <a:cs typeface="+mn-ea"/>
              </a:rPr>
              <a:t>10</a:t>
            </a:r>
            <a:r>
              <a:rPr lang="zh-CN" altLang="en-US" sz="1800" dirty="0">
                <a:latin typeface="微软雅黑" pitchFamily="34" charset="-122"/>
                <a:ea typeface="微软雅黑" pitchFamily="34" charset="-122"/>
                <a:cs typeface="+mn-ea"/>
              </a:rPr>
              <a:t>元专利技术使用费。假定承租方当年销售该产品</a:t>
            </a:r>
            <a:r>
              <a:rPr lang="en-US" altLang="zh-CN" sz="1800" dirty="0">
                <a:latin typeface="微软雅黑" pitchFamily="34" charset="-122"/>
                <a:ea typeface="微软雅黑" pitchFamily="34" charset="-122"/>
                <a:cs typeface="+mn-ea"/>
              </a:rPr>
              <a:t>10</a:t>
            </a:r>
            <a:r>
              <a:rPr lang="zh-CN" altLang="en-US" sz="1800" dirty="0">
                <a:latin typeface="微软雅黑" pitchFamily="34" charset="-122"/>
                <a:ea typeface="微软雅黑" pitchFamily="34" charset="-122"/>
                <a:cs typeface="+mn-ea"/>
              </a:rPr>
              <a:t>万件。</a:t>
            </a:r>
          </a:p>
        </p:txBody>
      </p:sp>
      <p:sp>
        <p:nvSpPr>
          <p:cNvPr id="16" name="矩形 15"/>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 name="矩形 16"/>
          <p:cNvSpPr/>
          <p:nvPr>
            <p:custDataLst>
              <p:tags r:id="rId8"/>
            </p:custDataLst>
          </p:nvPr>
        </p:nvSpPr>
        <p:spPr>
          <a:xfrm>
            <a:off x="672541" y="2427328"/>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 name="矩形 17"/>
          <p:cNvSpPr/>
          <p:nvPr/>
        </p:nvSpPr>
        <p:spPr>
          <a:xfrm>
            <a:off x="749888" y="2408843"/>
            <a:ext cx="7767044" cy="2806922"/>
          </a:xfrm>
          <a:prstGeom prst="rect">
            <a:avLst/>
          </a:prstGeom>
        </p:spPr>
        <p:txBody>
          <a:bodyPr wrap="square">
            <a:spAutoFit/>
          </a:bodyPr>
          <a:lstStyle/>
          <a:p>
            <a:pPr>
              <a:lnSpc>
                <a:spcPct val="150000"/>
              </a:lnSpc>
            </a:pPr>
            <a:r>
              <a:rPr lang="zh-CN" altLang="en-US"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1</a:t>
            </a:r>
            <a:r>
              <a:rPr lang="zh-CN" altLang="en-US" sz="1800" b="1" dirty="0">
                <a:solidFill>
                  <a:srgbClr val="084CA1"/>
                </a:solidFill>
                <a:latin typeface="微软雅黑" pitchFamily="34" charset="-122"/>
                <a:ea typeface="微软雅黑" pitchFamily="34" charset="-122"/>
              </a:rPr>
              <a:t>）出租取得租金收入时：</a:t>
            </a:r>
            <a:endParaRPr lang="en-US" altLang="zh-CN" sz="1800" b="1" dirty="0">
              <a:solidFill>
                <a:srgbClr val="084CA1"/>
              </a:solidFill>
              <a:latin typeface="微软雅黑" pitchFamily="34" charset="-122"/>
              <a:ea typeface="微软雅黑" pitchFamily="34" charset="-122"/>
            </a:endParaRPr>
          </a:p>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借：银行存款         </a:t>
            </a:r>
            <a:r>
              <a:rPr lang="en-US" altLang="zh-CN" sz="1800" dirty="0">
                <a:latin typeface="微软雅黑" pitchFamily="34" charset="-122"/>
                <a:ea typeface="微软雅黑" pitchFamily="34" charset="-122"/>
                <a:cs typeface="+mn-ea"/>
              </a:rPr>
              <a:t>1 000 000</a:t>
            </a:r>
          </a:p>
          <a:p>
            <a:pPr marL="257168" indent="-257168">
              <a:lnSpc>
                <a:spcPct val="150000"/>
              </a:lnSpc>
              <a:spcBef>
                <a:spcPct val="20000"/>
              </a:spcBef>
              <a:buClr>
                <a:schemeClr val="folHlink"/>
              </a:buClr>
              <a:buSzPct val="60000"/>
            </a:pPr>
            <a:r>
              <a:rPr lang="en-US" altLang="zh-CN" sz="1800" dirty="0">
                <a:latin typeface="微软雅黑" pitchFamily="34" charset="-122"/>
                <a:ea typeface="微软雅黑" pitchFamily="34" charset="-122"/>
                <a:cs typeface="+mn-ea"/>
              </a:rPr>
              <a:t>     </a:t>
            </a:r>
            <a:r>
              <a:rPr lang="zh-CN" altLang="en-US" sz="1800" dirty="0">
                <a:latin typeface="微软雅黑" pitchFamily="34" charset="-122"/>
                <a:ea typeface="微软雅黑" pitchFamily="34" charset="-122"/>
                <a:cs typeface="+mn-ea"/>
              </a:rPr>
              <a:t>贷：其他业务收入    </a:t>
            </a:r>
            <a:r>
              <a:rPr lang="en-US" altLang="zh-CN" sz="1800" dirty="0">
                <a:latin typeface="微软雅黑" pitchFamily="34" charset="-122"/>
                <a:ea typeface="微软雅黑" pitchFamily="34" charset="-122"/>
                <a:cs typeface="+mn-ea"/>
              </a:rPr>
              <a:t>1 000 000</a:t>
            </a:r>
            <a:endParaRPr lang="zh-CN" altLang="en-US" sz="1800" dirty="0">
              <a:latin typeface="微软雅黑" pitchFamily="34" charset="-122"/>
              <a:ea typeface="微软雅黑" pitchFamily="34" charset="-122"/>
              <a:cs typeface="+mn-ea"/>
            </a:endParaRPr>
          </a:p>
          <a:p>
            <a:pPr>
              <a:lnSpc>
                <a:spcPct val="150000"/>
              </a:lnSpc>
            </a:pPr>
            <a:r>
              <a:rPr lang="zh-CN" altLang="en-US" sz="1800" b="1" dirty="0" smtClean="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a:t>
            </a:r>
            <a:r>
              <a:rPr lang="zh-CN" altLang="en-US" sz="1800" b="1" dirty="0">
                <a:solidFill>
                  <a:srgbClr val="084CA1"/>
                </a:solidFill>
                <a:latin typeface="微软雅黑" pitchFamily="34" charset="-122"/>
                <a:ea typeface="微软雅黑" pitchFamily="34" charset="-122"/>
              </a:rPr>
              <a:t>）摊销出租无形资产的成本：</a:t>
            </a:r>
          </a:p>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借：其他业务成本   </a:t>
            </a:r>
            <a:r>
              <a:rPr lang="en-US" altLang="zh-CN" sz="1800" dirty="0">
                <a:latin typeface="微软雅黑" pitchFamily="34" charset="-122"/>
                <a:ea typeface="微软雅黑" pitchFamily="34" charset="-122"/>
                <a:cs typeface="+mn-ea"/>
              </a:rPr>
              <a:t>500 000</a:t>
            </a:r>
          </a:p>
          <a:p>
            <a:pPr marL="257168" indent="-257168">
              <a:lnSpc>
                <a:spcPct val="150000"/>
              </a:lnSpc>
              <a:spcBef>
                <a:spcPct val="20000"/>
              </a:spcBef>
              <a:buClr>
                <a:schemeClr val="folHlink"/>
              </a:buClr>
              <a:buSzPct val="60000"/>
            </a:pPr>
            <a:r>
              <a:rPr lang="en-US" altLang="zh-CN" sz="1800" dirty="0">
                <a:latin typeface="微软雅黑" pitchFamily="34" charset="-122"/>
                <a:ea typeface="微软雅黑" pitchFamily="34" charset="-122"/>
                <a:cs typeface="+mn-ea"/>
              </a:rPr>
              <a:t>       </a:t>
            </a:r>
            <a:r>
              <a:rPr lang="zh-CN" altLang="en-US" sz="1800" dirty="0">
                <a:latin typeface="微软雅黑" pitchFamily="34" charset="-122"/>
                <a:ea typeface="微软雅黑" pitchFamily="34" charset="-122"/>
                <a:cs typeface="+mn-ea"/>
              </a:rPr>
              <a:t>贷：累计摊销       </a:t>
            </a:r>
            <a:r>
              <a:rPr lang="en-US" altLang="zh-CN" sz="1800" dirty="0">
                <a:latin typeface="微软雅黑" pitchFamily="34" charset="-122"/>
                <a:ea typeface="微软雅黑" pitchFamily="34" charset="-122"/>
                <a:cs typeface="+mn-ea"/>
              </a:rPr>
              <a:t>500 000</a:t>
            </a:r>
            <a:endParaRPr lang="zh-CN" altLang="en-US" sz="1800" dirty="0">
              <a:latin typeface="微软雅黑" pitchFamily="34" charset="-122"/>
              <a:ea typeface="微软雅黑" pitchFamily="34" charset="-122"/>
              <a:cs typeface="+mn-ea"/>
            </a:endParaRPr>
          </a:p>
        </p:txBody>
      </p:sp>
    </p:spTree>
    <p:custDataLst>
      <p:tags r:id="rId1"/>
    </p:custDataLst>
    <p:extLst>
      <p:ext uri="{BB962C8B-B14F-4D97-AF65-F5344CB8AC3E}">
        <p14:creationId xmlns:p14="http://schemas.microsoft.com/office/powerpoint/2010/main" val="419464050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245935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（三）无形资产的处置</a:t>
            </a:r>
            <a:endParaRPr lang="zh-CN" altLang="en-US" sz="1800" b="1" dirty="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20" name="组合 19"/>
          <p:cNvGrpSpPr/>
          <p:nvPr/>
        </p:nvGrpSpPr>
        <p:grpSpPr>
          <a:xfrm>
            <a:off x="107700" y="1333470"/>
            <a:ext cx="1760598" cy="1690207"/>
            <a:chOff x="1715" y="4363"/>
            <a:chExt cx="3628" cy="3490"/>
          </a:xfrm>
        </p:grpSpPr>
        <p:sp>
          <p:nvSpPr>
            <p:cNvPr id="21" name="椭圆 20"/>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2"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3" name="椭圆 22"/>
          <p:cNvSpPr/>
          <p:nvPr/>
        </p:nvSpPr>
        <p:spPr>
          <a:xfrm>
            <a:off x="1674501" y="1244127"/>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4" name="文本框 18"/>
          <p:cNvSpPr txBox="1"/>
          <p:nvPr/>
        </p:nvSpPr>
        <p:spPr>
          <a:xfrm>
            <a:off x="2134062" y="1714404"/>
            <a:ext cx="6754351" cy="1754326"/>
          </a:xfrm>
          <a:prstGeom prst="rect">
            <a:avLst/>
          </a:prstGeom>
          <a:noFill/>
        </p:spPr>
        <p:txBody>
          <a:bodyPr wrap="square" rtlCol="0">
            <a:spAutoFit/>
          </a:bodyPr>
          <a:lstStyle/>
          <a:p>
            <a:pPr>
              <a:lnSpc>
                <a:spcPct val="150000"/>
              </a:lnSpc>
            </a:pPr>
            <a:r>
              <a:rPr lang="zh-CN" altLang="en-US" sz="1800" dirty="0">
                <a:latin typeface="微软雅黑" pitchFamily="34" charset="-122"/>
                <a:ea typeface="微软雅黑" pitchFamily="34" charset="-122"/>
              </a:rPr>
              <a:t>借： 累计摊销（已提摊销）</a:t>
            </a:r>
          </a:p>
          <a:p>
            <a:pPr>
              <a:lnSpc>
                <a:spcPct val="150000"/>
              </a:lnSpc>
            </a:pPr>
            <a:r>
              <a:rPr lang="zh-CN" altLang="en-US" sz="1800" dirty="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  无形</a:t>
            </a:r>
            <a:r>
              <a:rPr lang="zh-CN" altLang="en-US" sz="1800" dirty="0">
                <a:latin typeface="微软雅黑" pitchFamily="34" charset="-122"/>
                <a:ea typeface="微软雅黑" pitchFamily="34" charset="-122"/>
              </a:rPr>
              <a:t>资产减值准备（已提减值准备）</a:t>
            </a:r>
          </a:p>
          <a:p>
            <a:pPr>
              <a:lnSpc>
                <a:spcPct val="150000"/>
              </a:lnSpc>
            </a:pPr>
            <a:r>
              <a:rPr lang="zh-CN" altLang="en-US" sz="1800" dirty="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  营业外支出</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处置非流动资产损失（出售净损失）</a:t>
            </a:r>
          </a:p>
          <a:p>
            <a:pPr>
              <a:lnSpc>
                <a:spcPct val="150000"/>
              </a:lnSpc>
            </a:pPr>
            <a:r>
              <a:rPr lang="zh-CN" altLang="en-US" sz="1800" dirty="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     </a:t>
            </a:r>
            <a:r>
              <a:rPr lang="zh-CN" altLang="en-US" sz="1800" dirty="0">
                <a:latin typeface="微软雅黑" pitchFamily="34" charset="-122"/>
                <a:ea typeface="微软雅黑" pitchFamily="34" charset="-122"/>
              </a:rPr>
              <a:t>贷：无形资产（无形资产账面成本）</a:t>
            </a:r>
          </a:p>
        </p:txBody>
      </p:sp>
      <p:sp>
        <p:nvSpPr>
          <p:cNvPr id="25" name="文本框 19"/>
          <p:cNvSpPr txBox="1"/>
          <p:nvPr/>
        </p:nvSpPr>
        <p:spPr>
          <a:xfrm>
            <a:off x="2167546" y="1131769"/>
            <a:ext cx="6035736" cy="499624"/>
          </a:xfrm>
          <a:prstGeom prst="rect">
            <a:avLst/>
          </a:prstGeom>
          <a:noFill/>
        </p:spPr>
        <p:txBody>
          <a:bodyPr wrap="square" rtlCol="0">
            <a:spAutoFit/>
          </a:bodyPr>
          <a:lstStyle/>
          <a:p>
            <a:pPr lvl="0" defTabSz="914400">
              <a:lnSpc>
                <a:spcPct val="150000"/>
              </a:lnSpc>
              <a:defRPr/>
            </a:pPr>
            <a:r>
              <a:rPr lang="zh-CN" altLang="en-US" sz="2000" b="1" kern="0" dirty="0" smtClean="0">
                <a:solidFill>
                  <a:srgbClr val="084CA1"/>
                </a:solidFill>
                <a:latin typeface="微软雅黑" pitchFamily="34" charset="-122"/>
                <a:ea typeface="微软雅黑" pitchFamily="34" charset="-122"/>
              </a:rPr>
              <a:t>无形资产报废</a:t>
            </a:r>
            <a:endParaRPr lang="zh-CN" altLang="en-US" sz="2000" b="1" kern="0" dirty="0">
              <a:solidFill>
                <a:srgbClr val="084CA1"/>
              </a:solidFill>
              <a:latin typeface="微软雅黑" pitchFamily="34" charset="-122"/>
              <a:ea typeface="微软雅黑" pitchFamily="34" charset="-122"/>
            </a:endParaRPr>
          </a:p>
        </p:txBody>
      </p:sp>
      <p:sp>
        <p:nvSpPr>
          <p:cNvPr id="14" name="矩形 13"/>
          <p:cNvSpPr/>
          <p:nvPr/>
        </p:nvSpPr>
        <p:spPr>
          <a:xfrm>
            <a:off x="583559" y="3856248"/>
            <a:ext cx="3416320" cy="369332"/>
          </a:xfrm>
          <a:prstGeom prst="rect">
            <a:avLst/>
          </a:prstGeom>
          <a:solidFill>
            <a:schemeClr val="accent1">
              <a:lumMod val="60000"/>
              <a:lumOff val="40000"/>
            </a:schemeClr>
          </a:solidFill>
        </p:spPr>
        <p:txBody>
          <a:bodyPr wrap="none">
            <a:spAutoFit/>
          </a:bodyPr>
          <a:lstStyle/>
          <a:p>
            <a:r>
              <a:rPr lang="zh-CN" altLang="zh-CN" sz="1800" dirty="0">
                <a:latin typeface="微软雅黑" pitchFamily="34" charset="-122"/>
                <a:ea typeface="微软雅黑" pitchFamily="34" charset="-122"/>
              </a:rPr>
              <a:t>无形资产已被其他新技术所</a:t>
            </a:r>
            <a:r>
              <a:rPr lang="zh-CN" altLang="zh-CN" sz="1800" dirty="0" smtClean="0">
                <a:latin typeface="微软雅黑" pitchFamily="34" charset="-122"/>
                <a:ea typeface="微软雅黑" pitchFamily="34" charset="-122"/>
              </a:rPr>
              <a:t>替代</a:t>
            </a:r>
            <a:endParaRPr lang="zh-CN" altLang="en-US" sz="1800" dirty="0">
              <a:latin typeface="微软雅黑" pitchFamily="34" charset="-122"/>
              <a:ea typeface="微软雅黑" pitchFamily="34" charset="-122"/>
            </a:endParaRPr>
          </a:p>
        </p:txBody>
      </p:sp>
      <p:sp>
        <p:nvSpPr>
          <p:cNvPr id="15" name="矩形 14"/>
          <p:cNvSpPr/>
          <p:nvPr/>
        </p:nvSpPr>
        <p:spPr>
          <a:xfrm>
            <a:off x="814391" y="4360304"/>
            <a:ext cx="2954655" cy="369332"/>
          </a:xfrm>
          <a:prstGeom prst="rect">
            <a:avLst/>
          </a:prstGeom>
          <a:solidFill>
            <a:schemeClr val="accent1">
              <a:lumMod val="60000"/>
              <a:lumOff val="40000"/>
            </a:schemeClr>
          </a:solidFill>
        </p:spPr>
        <p:txBody>
          <a:bodyPr wrap="none">
            <a:spAutoFit/>
          </a:bodyPr>
          <a:lstStyle/>
          <a:p>
            <a:r>
              <a:rPr lang="zh-CN" altLang="zh-CN" sz="1800" dirty="0">
                <a:latin typeface="微软雅黑" pitchFamily="34" charset="-122"/>
                <a:ea typeface="微软雅黑" pitchFamily="34" charset="-122"/>
              </a:rPr>
              <a:t>无形资产不再受到法律保护</a:t>
            </a:r>
            <a:endParaRPr lang="zh-CN" altLang="en-US" sz="1800" dirty="0">
              <a:latin typeface="微软雅黑" pitchFamily="34" charset="-122"/>
              <a:ea typeface="微软雅黑" pitchFamily="34" charset="-122"/>
            </a:endParaRPr>
          </a:p>
        </p:txBody>
      </p:sp>
      <p:cxnSp>
        <p:nvCxnSpPr>
          <p:cNvPr id="16" name="直接连接符 15"/>
          <p:cNvCxnSpPr>
            <a:stCxn id="14" idx="3"/>
          </p:cNvCxnSpPr>
          <p:nvPr/>
        </p:nvCxnSpPr>
        <p:spPr>
          <a:xfrm>
            <a:off x="3999879" y="4040914"/>
            <a:ext cx="483092"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a:stCxn id="15" idx="3"/>
          </p:cNvCxnSpPr>
          <p:nvPr/>
        </p:nvCxnSpPr>
        <p:spPr>
          <a:xfrm>
            <a:off x="3769046" y="4544970"/>
            <a:ext cx="713925"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482971" y="4040914"/>
            <a:ext cx="0" cy="504056"/>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4482971" y="4292942"/>
            <a:ext cx="576064"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5059035" y="4108276"/>
            <a:ext cx="2723823" cy="369332"/>
          </a:xfrm>
          <a:prstGeom prst="rect">
            <a:avLst/>
          </a:prstGeom>
          <a:solidFill>
            <a:schemeClr val="accent1">
              <a:lumMod val="60000"/>
              <a:lumOff val="40000"/>
            </a:schemeClr>
          </a:solidFill>
        </p:spPr>
        <p:txBody>
          <a:bodyPr wrap="none">
            <a:spAutoFit/>
          </a:bodyPr>
          <a:lstStyle/>
          <a:p>
            <a:r>
              <a:rPr lang="zh-CN" altLang="zh-CN" sz="1800" dirty="0">
                <a:latin typeface="微软雅黑" pitchFamily="34" charset="-122"/>
                <a:ea typeface="微软雅黑" pitchFamily="34" charset="-122"/>
              </a:rPr>
              <a:t>不能给企业带来经济利益</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85110316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5" name="矩形 14"/>
          <p:cNvSpPr/>
          <p:nvPr/>
        </p:nvSpPr>
        <p:spPr>
          <a:xfrm>
            <a:off x="748982" y="1188988"/>
            <a:ext cx="7767950" cy="1754326"/>
          </a:xfrm>
          <a:prstGeom prst="rect">
            <a:avLst/>
          </a:prstGeom>
        </p:spPr>
        <p:txBody>
          <a:bodyPr wrap="square">
            <a:spAutoFit/>
          </a:bodyPr>
          <a:lstStyle/>
          <a:p>
            <a:pPr>
              <a:lnSpc>
                <a:spcPct val="150000"/>
              </a:lnSpc>
              <a:spcBef>
                <a:spcPct val="20000"/>
              </a:spcBef>
              <a:buClr>
                <a:schemeClr val="folHlink"/>
              </a:buClr>
              <a:buSzPct val="60000"/>
            </a:pP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12</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31</a:t>
            </a:r>
            <a:r>
              <a:rPr lang="zh-CN" altLang="zh-CN" sz="1800" dirty="0">
                <a:latin typeface="微软雅黑" pitchFamily="34" charset="-122"/>
                <a:ea typeface="微软雅黑" pitchFamily="34" charset="-122"/>
              </a:rPr>
              <a:t>日，甲企业某项专利权的账面余额为</a:t>
            </a:r>
            <a:r>
              <a:rPr lang="en-US" altLang="zh-CN" sz="1800" dirty="0">
                <a:latin typeface="微软雅黑" pitchFamily="34" charset="-122"/>
                <a:ea typeface="微软雅黑" pitchFamily="34" charset="-122"/>
              </a:rPr>
              <a:t>6 000 000</a:t>
            </a:r>
            <a:r>
              <a:rPr lang="zh-CN" altLang="zh-CN" sz="1800" dirty="0">
                <a:latin typeface="微软雅黑" pitchFamily="34" charset="-122"/>
                <a:ea typeface="微软雅黑" pitchFamily="34" charset="-122"/>
              </a:rPr>
              <a:t>元。该专利权的摊销期限为</a:t>
            </a:r>
            <a:r>
              <a:rPr lang="en-US" altLang="zh-CN" sz="1800" dirty="0">
                <a:latin typeface="微软雅黑" pitchFamily="34" charset="-122"/>
                <a:ea typeface="微软雅黑" pitchFamily="34" charset="-122"/>
              </a:rPr>
              <a:t>10</a:t>
            </a:r>
            <a:r>
              <a:rPr lang="zh-CN" altLang="zh-CN" sz="1800" dirty="0">
                <a:latin typeface="微软雅黑" pitchFamily="34" charset="-122"/>
                <a:ea typeface="微软雅黑" pitchFamily="34" charset="-122"/>
              </a:rPr>
              <a:t>年，采用直线法进行摊销，已摊销</a:t>
            </a:r>
            <a:r>
              <a:rPr lang="en-US" altLang="zh-CN" sz="1800" dirty="0">
                <a:latin typeface="微软雅黑" pitchFamily="34" charset="-122"/>
                <a:ea typeface="微软雅黑" pitchFamily="34" charset="-122"/>
              </a:rPr>
              <a:t>5</a:t>
            </a:r>
            <a:r>
              <a:rPr lang="zh-CN" altLang="zh-CN" sz="1800" dirty="0">
                <a:latin typeface="微软雅黑" pitchFamily="34" charset="-122"/>
                <a:ea typeface="微软雅黑" pitchFamily="34" charset="-122"/>
              </a:rPr>
              <a:t>年。该专利权的残值为零，已累计计提减值准备</a:t>
            </a:r>
            <a:r>
              <a:rPr lang="en-US" altLang="zh-CN" sz="1800" dirty="0">
                <a:latin typeface="微软雅黑" pitchFamily="34" charset="-122"/>
                <a:ea typeface="微软雅黑" pitchFamily="34" charset="-122"/>
              </a:rPr>
              <a:t>1 600 000</a:t>
            </a:r>
            <a:r>
              <a:rPr lang="zh-CN" altLang="zh-CN" sz="1800" dirty="0">
                <a:latin typeface="微软雅黑" pitchFamily="34" charset="-122"/>
                <a:ea typeface="微软雅黑" pitchFamily="34" charset="-122"/>
              </a:rPr>
              <a:t>元。假定以该专利权生产的产品没有市场，预期不能为企业带来经济利益。</a:t>
            </a:r>
            <a:endParaRPr lang="zh-CN" altLang="en-US" sz="1800" dirty="0">
              <a:latin typeface="微软雅黑" pitchFamily="34" charset="-122"/>
              <a:ea typeface="微软雅黑" pitchFamily="34" charset="-122"/>
              <a:cs typeface="+mn-ea"/>
            </a:endParaRPr>
          </a:p>
        </p:txBody>
      </p:sp>
      <p:sp>
        <p:nvSpPr>
          <p:cNvPr id="16" name="矩形 15"/>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 name="矩形 16"/>
          <p:cNvSpPr/>
          <p:nvPr>
            <p:custDataLst>
              <p:tags r:id="rId8"/>
            </p:custDataLst>
          </p:nvPr>
        </p:nvSpPr>
        <p:spPr>
          <a:xfrm>
            <a:off x="672541" y="2833728"/>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 name="矩形 17"/>
          <p:cNvSpPr/>
          <p:nvPr/>
        </p:nvSpPr>
        <p:spPr>
          <a:xfrm>
            <a:off x="749888" y="2916843"/>
            <a:ext cx="7767044" cy="1754326"/>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借：累计摊销</a:t>
            </a:r>
            <a:r>
              <a:rPr lang="en-US" altLang="zh-CN" sz="1800" dirty="0">
                <a:latin typeface="微软雅黑" pitchFamily="34" charset="-122"/>
                <a:ea typeface="微软雅黑" pitchFamily="34" charset="-122"/>
              </a:rPr>
              <a:t>                             3 000 000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无形资产减值准备</a:t>
            </a:r>
            <a:r>
              <a:rPr lang="en-US" altLang="zh-CN" sz="1800" dirty="0">
                <a:latin typeface="微软雅黑" pitchFamily="34" charset="-122"/>
                <a:ea typeface="微软雅黑" pitchFamily="34" charset="-122"/>
              </a:rPr>
              <a:t>                     1 600 000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营业外支出</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处置非流动资产损失</a:t>
            </a:r>
            <a:r>
              <a:rPr lang="en-US" altLang="zh-CN" sz="1800" dirty="0">
                <a:latin typeface="微软雅黑" pitchFamily="34" charset="-122"/>
                <a:ea typeface="微软雅黑" pitchFamily="34" charset="-122"/>
              </a:rPr>
              <a:t>     1 400 000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贷：无形资产</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专利权</a:t>
            </a:r>
            <a:r>
              <a:rPr lang="en-US" altLang="zh-CN" sz="1800" dirty="0">
                <a:latin typeface="微软雅黑" pitchFamily="34" charset="-122"/>
                <a:ea typeface="微软雅黑" pitchFamily="34" charset="-122"/>
              </a:rPr>
              <a:t>                                  6 000 000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60029378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245935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（四）无形资产的减值</a:t>
            </a:r>
            <a:endParaRPr lang="zh-CN" altLang="en-US" sz="1800" b="1" dirty="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7" name="Rectangle 7"/>
          <p:cNvSpPr/>
          <p:nvPr/>
        </p:nvSpPr>
        <p:spPr>
          <a:xfrm>
            <a:off x="232848" y="1159396"/>
            <a:ext cx="4464496" cy="1944216"/>
          </a:xfrm>
          <a:prstGeom prst="rect">
            <a:avLst/>
          </a:prstGeom>
          <a:noFill/>
          <a:ln w="9525">
            <a:noFill/>
          </a:ln>
        </p:spPr>
        <p:txBody>
          <a:bodyPr lIns="68579" tIns="34289" rIns="68579" bIns="34289"/>
          <a:lstStyle/>
          <a:p>
            <a:pPr marL="285750" indent="-285750">
              <a:lnSpc>
                <a:spcPct val="150000"/>
              </a:lnSpc>
              <a:spcBef>
                <a:spcPct val="20000"/>
              </a:spcBef>
              <a:buClr>
                <a:schemeClr val="tx1"/>
              </a:buClr>
              <a:buSzPct val="60000"/>
              <a:buFont typeface="Wingdings" pitchFamily="2" charset="2"/>
              <a:buChar char="Ø"/>
            </a:pPr>
            <a:r>
              <a:rPr lang="zh-CN" altLang="en-US" sz="1800" dirty="0">
                <a:latin typeface="微软雅黑" pitchFamily="34" charset="-122"/>
                <a:ea typeface="微软雅黑" pitchFamily="34" charset="-122"/>
                <a:cs typeface="+mn-ea"/>
              </a:rPr>
              <a:t>使用寿命</a:t>
            </a:r>
            <a:r>
              <a:rPr lang="zh-CN" altLang="en-US" sz="1800" dirty="0">
                <a:solidFill>
                  <a:srgbClr val="C00000"/>
                </a:solidFill>
                <a:latin typeface="微软雅黑" pitchFamily="34" charset="-122"/>
                <a:ea typeface="微软雅黑" pitchFamily="34" charset="-122"/>
                <a:cs typeface="+mn-ea"/>
              </a:rPr>
              <a:t>有限</a:t>
            </a:r>
            <a:r>
              <a:rPr lang="zh-CN" altLang="en-US" sz="1800" dirty="0">
                <a:latin typeface="微软雅黑" pitchFamily="34" charset="-122"/>
                <a:ea typeface="微软雅黑" pitchFamily="34" charset="-122"/>
                <a:cs typeface="+mn-ea"/>
              </a:rPr>
              <a:t>的无形资产应当进行摊销</a:t>
            </a:r>
            <a:r>
              <a:rPr lang="zh-CN" altLang="en-US" sz="1800" dirty="0" smtClean="0">
                <a:latin typeface="微软雅黑" pitchFamily="34" charset="-122"/>
                <a:ea typeface="微软雅黑" pitchFamily="34" charset="-122"/>
                <a:cs typeface="+mn-ea"/>
              </a:rPr>
              <a:t>；</a:t>
            </a:r>
            <a:endParaRPr lang="en-US" altLang="zh-CN" sz="1800" dirty="0" smtClean="0">
              <a:latin typeface="微软雅黑" pitchFamily="34" charset="-122"/>
              <a:ea typeface="微软雅黑" pitchFamily="34" charset="-122"/>
              <a:cs typeface="+mn-ea"/>
            </a:endParaRPr>
          </a:p>
          <a:p>
            <a:pPr marL="285750" indent="-285750">
              <a:lnSpc>
                <a:spcPct val="150000"/>
              </a:lnSpc>
              <a:spcBef>
                <a:spcPct val="20000"/>
              </a:spcBef>
              <a:buClr>
                <a:schemeClr val="tx1"/>
              </a:buClr>
              <a:buSzPct val="60000"/>
              <a:buFont typeface="Wingdings" pitchFamily="2" charset="2"/>
              <a:buChar char="Ø"/>
            </a:pPr>
            <a:r>
              <a:rPr lang="zh-CN" altLang="en-US" sz="1800" dirty="0" smtClean="0">
                <a:latin typeface="微软雅黑" pitchFamily="34" charset="-122"/>
                <a:ea typeface="微软雅黑" pitchFamily="34" charset="-122"/>
                <a:cs typeface="+mn-ea"/>
              </a:rPr>
              <a:t>使用寿命</a:t>
            </a:r>
            <a:r>
              <a:rPr lang="zh-CN" altLang="en-US" sz="1800" dirty="0">
                <a:solidFill>
                  <a:srgbClr val="C00000"/>
                </a:solidFill>
                <a:latin typeface="微软雅黑" pitchFamily="34" charset="-122"/>
                <a:ea typeface="微软雅黑" pitchFamily="34" charset="-122"/>
                <a:cs typeface="+mn-ea"/>
              </a:rPr>
              <a:t>不确定</a:t>
            </a:r>
            <a:r>
              <a:rPr lang="zh-CN" altLang="en-US" sz="1800" dirty="0">
                <a:latin typeface="微软雅黑" pitchFamily="34" charset="-122"/>
                <a:ea typeface="微软雅黑" pitchFamily="34" charset="-122"/>
                <a:cs typeface="+mn-ea"/>
              </a:rPr>
              <a:t>的无形资产不应摊</a:t>
            </a:r>
            <a:r>
              <a:rPr lang="zh-CN" altLang="en-US" sz="1800" dirty="0" smtClean="0">
                <a:latin typeface="微软雅黑" pitchFamily="34" charset="-122"/>
                <a:ea typeface="微软雅黑" pitchFamily="34" charset="-122"/>
                <a:cs typeface="+mn-ea"/>
              </a:rPr>
              <a:t>销。</a:t>
            </a:r>
            <a:endParaRPr lang="en-US" altLang="zh-CN" sz="1800" dirty="0" smtClean="0">
              <a:latin typeface="微软雅黑" pitchFamily="34" charset="-122"/>
              <a:ea typeface="微软雅黑" pitchFamily="34" charset="-122"/>
              <a:cs typeface="+mn-ea"/>
            </a:endParaRPr>
          </a:p>
          <a:p>
            <a:pPr marL="285750" indent="-285750">
              <a:lnSpc>
                <a:spcPct val="150000"/>
              </a:lnSpc>
              <a:spcBef>
                <a:spcPct val="20000"/>
              </a:spcBef>
              <a:buClr>
                <a:schemeClr val="tx1"/>
              </a:buClr>
              <a:buSzPct val="60000"/>
              <a:buFont typeface="Wingdings" pitchFamily="2" charset="2"/>
              <a:buChar char="Ø"/>
            </a:pPr>
            <a:r>
              <a:rPr lang="zh-CN" altLang="en-US" sz="1800" dirty="0" smtClean="0">
                <a:latin typeface="微软雅黑" pitchFamily="34" charset="-122"/>
                <a:ea typeface="微软雅黑" pitchFamily="34" charset="-122"/>
                <a:cs typeface="+mn-ea"/>
              </a:rPr>
              <a:t>无形</a:t>
            </a:r>
            <a:r>
              <a:rPr lang="zh-CN" altLang="en-US" sz="1800" dirty="0">
                <a:latin typeface="微软雅黑" pitchFamily="34" charset="-122"/>
                <a:ea typeface="微软雅黑" pitchFamily="34" charset="-122"/>
                <a:cs typeface="+mn-ea"/>
              </a:rPr>
              <a:t>资产期末要进行</a:t>
            </a:r>
            <a:r>
              <a:rPr lang="zh-CN" altLang="en-US" sz="1800" dirty="0">
                <a:solidFill>
                  <a:srgbClr val="C00000"/>
                </a:solidFill>
                <a:latin typeface="微软雅黑" pitchFamily="34" charset="-122"/>
                <a:ea typeface="微软雅黑" pitchFamily="34" charset="-122"/>
                <a:cs typeface="+mn-ea"/>
              </a:rPr>
              <a:t>减值测试</a:t>
            </a:r>
            <a:r>
              <a:rPr lang="zh-CN" altLang="en-US" sz="1800" dirty="0" smtClean="0">
                <a:latin typeface="微软雅黑" pitchFamily="34" charset="-122"/>
                <a:ea typeface="微软雅黑" pitchFamily="34" charset="-122"/>
                <a:cs typeface="+mn-ea"/>
              </a:rPr>
              <a:t>，如果</a:t>
            </a:r>
            <a:r>
              <a:rPr lang="zh-CN" altLang="en-US" sz="1800" dirty="0">
                <a:latin typeface="微软雅黑" pitchFamily="34" charset="-122"/>
                <a:ea typeface="微软雅黑" pitchFamily="34" charset="-122"/>
                <a:cs typeface="+mn-ea"/>
              </a:rPr>
              <a:t>发生减值的，要计提减值准备。</a:t>
            </a:r>
          </a:p>
        </p:txBody>
      </p:sp>
      <p:sp>
        <p:nvSpPr>
          <p:cNvPr id="28" name="MH_Desc_1"/>
          <p:cNvSpPr/>
          <p:nvPr>
            <p:custDataLst>
              <p:tags r:id="rId7"/>
            </p:custDataLst>
          </p:nvPr>
        </p:nvSpPr>
        <p:spPr>
          <a:xfrm>
            <a:off x="0" y="1120181"/>
            <a:ext cx="4769352" cy="1877020"/>
          </a:xfrm>
          <a:custGeom>
            <a:avLst/>
            <a:gdLst>
              <a:gd name="connsiteX0" fmla="*/ 0 w 3456384"/>
              <a:gd name="connsiteY0" fmla="*/ 3836610 h 3882329"/>
              <a:gd name="connsiteX1" fmla="*/ 3456384 w 3456384"/>
              <a:gd name="connsiteY1" fmla="*/ 3836610 h 3882329"/>
              <a:gd name="connsiteX2" fmla="*/ 3456384 w 3456384"/>
              <a:gd name="connsiteY2" fmla="*/ 3882329 h 3882329"/>
              <a:gd name="connsiteX3" fmla="*/ 0 w 3456384"/>
              <a:gd name="connsiteY3" fmla="*/ 3882329 h 3882329"/>
              <a:gd name="connsiteX4" fmla="*/ 0 w 3456384"/>
              <a:gd name="connsiteY4" fmla="*/ 0 h 3882329"/>
              <a:gd name="connsiteX5" fmla="*/ 3456384 w 3456384"/>
              <a:gd name="connsiteY5" fmla="*/ 0 h 3882329"/>
              <a:gd name="connsiteX6" fmla="*/ 3456384 w 3456384"/>
              <a:gd name="connsiteY6" fmla="*/ 45719 h 3882329"/>
              <a:gd name="connsiteX7" fmla="*/ 0 w 3456384"/>
              <a:gd name="connsiteY7" fmla="*/ 45719 h 3882329"/>
              <a:gd name="connsiteX0" fmla="*/ 0 w 3456384"/>
              <a:gd name="connsiteY0" fmla="*/ 3836610 h 3882329"/>
              <a:gd name="connsiteX1" fmla="*/ 3456384 w 3456384"/>
              <a:gd name="connsiteY1" fmla="*/ 3836610 h 3882329"/>
              <a:gd name="connsiteX2" fmla="*/ 3456384 w 3456384"/>
              <a:gd name="connsiteY2" fmla="*/ 3882329 h 3882329"/>
              <a:gd name="connsiteX3" fmla="*/ 0 w 3456384"/>
              <a:gd name="connsiteY3" fmla="*/ 3882329 h 3882329"/>
              <a:gd name="connsiteX4" fmla="*/ 0 w 3456384"/>
              <a:gd name="connsiteY4" fmla="*/ 3836610 h 3882329"/>
              <a:gd name="connsiteX5" fmla="*/ 0 w 3456384"/>
              <a:gd name="connsiteY5" fmla="*/ 0 h 3882329"/>
              <a:gd name="connsiteX6" fmla="*/ 3456384 w 3456384"/>
              <a:gd name="connsiteY6" fmla="*/ 0 h 3882329"/>
              <a:gd name="connsiteX7" fmla="*/ 3456384 w 3456384"/>
              <a:gd name="connsiteY7" fmla="*/ 45719 h 3882329"/>
              <a:gd name="connsiteX8" fmla="*/ 0 w 3456384"/>
              <a:gd name="connsiteY8" fmla="*/ 0 h 3882329"/>
              <a:gd name="connsiteX0" fmla="*/ 0 w 3456384"/>
              <a:gd name="connsiteY0" fmla="*/ 3836610 h 3882329"/>
              <a:gd name="connsiteX1" fmla="*/ 3456384 w 3456384"/>
              <a:gd name="connsiteY1" fmla="*/ 3836610 h 3882329"/>
              <a:gd name="connsiteX2" fmla="*/ 3456384 w 3456384"/>
              <a:gd name="connsiteY2" fmla="*/ 3882329 h 3882329"/>
              <a:gd name="connsiteX3" fmla="*/ 0 w 3456384"/>
              <a:gd name="connsiteY3" fmla="*/ 3882329 h 3882329"/>
              <a:gd name="connsiteX4" fmla="*/ 0 w 3456384"/>
              <a:gd name="connsiteY4" fmla="*/ 3836610 h 3882329"/>
              <a:gd name="connsiteX5" fmla="*/ 0 w 3456384"/>
              <a:gd name="connsiteY5" fmla="*/ 0 h 3882329"/>
              <a:gd name="connsiteX6" fmla="*/ 3456384 w 3456384"/>
              <a:gd name="connsiteY6" fmla="*/ 0 h 3882329"/>
              <a:gd name="connsiteX7" fmla="*/ 0 w 3456384"/>
              <a:gd name="connsiteY7" fmla="*/ 0 h 3882329"/>
              <a:gd name="connsiteX0" fmla="*/ 0 w 3456384"/>
              <a:gd name="connsiteY0" fmla="*/ 3836610 h 3882329"/>
              <a:gd name="connsiteX1" fmla="*/ 3456384 w 3456384"/>
              <a:gd name="connsiteY1" fmla="*/ 3836610 h 3882329"/>
              <a:gd name="connsiteX2" fmla="*/ 3456384 w 3456384"/>
              <a:gd name="connsiteY2" fmla="*/ 3882329 h 3882329"/>
              <a:gd name="connsiteX3" fmla="*/ 0 w 3456384"/>
              <a:gd name="connsiteY3" fmla="*/ 3882329 h 3882329"/>
              <a:gd name="connsiteX4" fmla="*/ 0 w 3456384"/>
              <a:gd name="connsiteY4" fmla="*/ 3836610 h 3882329"/>
              <a:gd name="connsiteX5" fmla="*/ 0 w 3456384"/>
              <a:gd name="connsiteY5" fmla="*/ 0 h 3882329"/>
              <a:gd name="connsiteX6" fmla="*/ 3456384 w 3456384"/>
              <a:gd name="connsiteY6" fmla="*/ 0 h 3882329"/>
              <a:gd name="connsiteX7" fmla="*/ 0 w 3456384"/>
              <a:gd name="connsiteY7" fmla="*/ 0 h 3882329"/>
              <a:gd name="connsiteX0" fmla="*/ 0 w 3456384"/>
              <a:gd name="connsiteY0" fmla="*/ 3836610 h 3882329"/>
              <a:gd name="connsiteX1" fmla="*/ 3456384 w 3456384"/>
              <a:gd name="connsiteY1" fmla="*/ 3836610 h 3882329"/>
              <a:gd name="connsiteX2" fmla="*/ 3456384 w 3456384"/>
              <a:gd name="connsiteY2" fmla="*/ 3882329 h 3882329"/>
              <a:gd name="connsiteX3" fmla="*/ 0 w 3456384"/>
              <a:gd name="connsiteY3" fmla="*/ 3882329 h 3882329"/>
              <a:gd name="connsiteX4" fmla="*/ 0 w 3456384"/>
              <a:gd name="connsiteY4" fmla="*/ 3836610 h 3882329"/>
              <a:gd name="connsiteX5" fmla="*/ 0 w 3456384"/>
              <a:gd name="connsiteY5" fmla="*/ 0 h 3882329"/>
              <a:gd name="connsiteX6" fmla="*/ 3456384 w 3456384"/>
              <a:gd name="connsiteY6" fmla="*/ 0 h 3882329"/>
              <a:gd name="connsiteX7" fmla="*/ 0 w 3456384"/>
              <a:gd name="connsiteY7" fmla="*/ 0 h 3882329"/>
              <a:gd name="connsiteX0" fmla="*/ 0 w 3456384"/>
              <a:gd name="connsiteY0" fmla="*/ 3882329 h 3882329"/>
              <a:gd name="connsiteX1" fmla="*/ 3456384 w 3456384"/>
              <a:gd name="connsiteY1" fmla="*/ 3836610 h 3882329"/>
              <a:gd name="connsiteX2" fmla="*/ 3456384 w 3456384"/>
              <a:gd name="connsiteY2" fmla="*/ 3882329 h 3882329"/>
              <a:gd name="connsiteX3" fmla="*/ 0 w 3456384"/>
              <a:gd name="connsiteY3" fmla="*/ 3882329 h 3882329"/>
              <a:gd name="connsiteX4" fmla="*/ 0 w 3456384"/>
              <a:gd name="connsiteY4" fmla="*/ 0 h 3882329"/>
              <a:gd name="connsiteX5" fmla="*/ 3456384 w 3456384"/>
              <a:gd name="connsiteY5" fmla="*/ 0 h 3882329"/>
              <a:gd name="connsiteX6" fmla="*/ 0 w 3456384"/>
              <a:gd name="connsiteY6" fmla="*/ 0 h 3882329"/>
              <a:gd name="connsiteX0" fmla="*/ 0 w 3456384"/>
              <a:gd name="connsiteY0" fmla="*/ 3882329 h 3882329"/>
              <a:gd name="connsiteX1" fmla="*/ 3456384 w 3456384"/>
              <a:gd name="connsiteY1" fmla="*/ 3882329 h 3882329"/>
              <a:gd name="connsiteX2" fmla="*/ 0 w 3456384"/>
              <a:gd name="connsiteY2" fmla="*/ 3882329 h 3882329"/>
              <a:gd name="connsiteX3" fmla="*/ 0 w 3456384"/>
              <a:gd name="connsiteY3" fmla="*/ 0 h 3882329"/>
              <a:gd name="connsiteX4" fmla="*/ 3456384 w 3456384"/>
              <a:gd name="connsiteY4" fmla="*/ 0 h 3882329"/>
              <a:gd name="connsiteX5" fmla="*/ 0 w 3456384"/>
              <a:gd name="connsiteY5" fmla="*/ 0 h 3882329"/>
              <a:gd name="connsiteX0" fmla="*/ 0 w 3456384"/>
              <a:gd name="connsiteY0" fmla="*/ 3882329 h 3882329"/>
              <a:gd name="connsiteX1" fmla="*/ 3456384 w 3456384"/>
              <a:gd name="connsiteY1" fmla="*/ 3882329 h 3882329"/>
              <a:gd name="connsiteX2" fmla="*/ 0 w 3456384"/>
              <a:gd name="connsiteY2" fmla="*/ 3882329 h 3882329"/>
              <a:gd name="connsiteX3" fmla="*/ 0 w 3456384"/>
              <a:gd name="connsiteY3" fmla="*/ 0 h 3882329"/>
              <a:gd name="connsiteX4" fmla="*/ 3456384 w 3456384"/>
              <a:gd name="connsiteY4" fmla="*/ 0 h 3882329"/>
              <a:gd name="connsiteX5" fmla="*/ 0 w 3456384"/>
              <a:gd name="connsiteY5" fmla="*/ 0 h 3882329"/>
              <a:gd name="connsiteX0" fmla="*/ 0 w 3456384"/>
              <a:gd name="connsiteY0" fmla="*/ 3882329 h 3882329"/>
              <a:gd name="connsiteX1" fmla="*/ 3456384 w 3456384"/>
              <a:gd name="connsiteY1" fmla="*/ 3882329 h 3882329"/>
              <a:gd name="connsiteX2" fmla="*/ 0 w 3456384"/>
              <a:gd name="connsiteY2" fmla="*/ 3882329 h 3882329"/>
              <a:gd name="connsiteX3" fmla="*/ 0 w 3456384"/>
              <a:gd name="connsiteY3" fmla="*/ 0 h 3882329"/>
              <a:gd name="connsiteX4" fmla="*/ 3456384 w 3456384"/>
              <a:gd name="connsiteY4" fmla="*/ 0 h 3882329"/>
              <a:gd name="connsiteX5" fmla="*/ 0 w 3456384"/>
              <a:gd name="connsiteY5" fmla="*/ 0 h 3882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6384" h="3882329">
                <a:moveTo>
                  <a:pt x="0" y="3882329"/>
                </a:moveTo>
                <a:lnTo>
                  <a:pt x="3456384" y="3882329"/>
                </a:lnTo>
                <a:lnTo>
                  <a:pt x="0" y="3882329"/>
                </a:lnTo>
                <a:close/>
                <a:moveTo>
                  <a:pt x="0" y="0"/>
                </a:moveTo>
                <a:lnTo>
                  <a:pt x="3456384" y="0"/>
                </a:lnTo>
                <a:lnTo>
                  <a:pt x="0" y="0"/>
                </a:lnTo>
                <a:close/>
              </a:path>
            </a:pathLst>
          </a:custGeom>
          <a:ln w="22225">
            <a:gradFill flip="none" rotWithShape="1">
              <a:gsLst>
                <a:gs pos="0">
                  <a:schemeClr val="accent1">
                    <a:alpha val="0"/>
                  </a:schemeClr>
                </a:gs>
                <a:gs pos="50000">
                  <a:schemeClr val="accent1"/>
                </a:gs>
                <a:gs pos="100000">
                  <a:schemeClr val="accent1">
                    <a:alpha val="0"/>
                  </a:schemeClr>
                </a:gs>
              </a:gsLst>
              <a:lin ang="0" scaled="0"/>
              <a:tileRect/>
            </a:gradFill>
            <a:roun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just" eaLnBrk="1" fontAlgn="auto" hangingPunct="1">
              <a:lnSpc>
                <a:spcPct val="170000"/>
              </a:lnSpc>
              <a:spcBef>
                <a:spcPts val="0"/>
              </a:spcBef>
              <a:spcAft>
                <a:spcPts val="0"/>
              </a:spcAft>
              <a:defRPr/>
            </a:pPr>
            <a:endParaRPr lang="en-US" altLang="zh-CN" sz="1800" kern="0" dirty="0">
              <a:solidFill>
                <a:prstClr val="black"/>
              </a:solidFill>
              <a:latin typeface="微软雅黑" pitchFamily="34" charset="-122"/>
              <a:ea typeface="微软雅黑" pitchFamily="34" charset="-122"/>
            </a:endParaRPr>
          </a:p>
        </p:txBody>
      </p:sp>
      <p:sp>
        <p:nvSpPr>
          <p:cNvPr id="29" name="燕尾形 28"/>
          <p:cNvSpPr/>
          <p:nvPr/>
        </p:nvSpPr>
        <p:spPr>
          <a:xfrm>
            <a:off x="4697344" y="2273300"/>
            <a:ext cx="192156" cy="203200"/>
          </a:xfrm>
          <a:prstGeom prst="chevron">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燕尾形 29"/>
          <p:cNvSpPr/>
          <p:nvPr/>
        </p:nvSpPr>
        <p:spPr>
          <a:xfrm>
            <a:off x="4887844" y="2273300"/>
            <a:ext cx="192156" cy="203200"/>
          </a:xfrm>
          <a:prstGeom prst="chevron">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1" name="TextBox 30"/>
          <p:cNvSpPr txBox="1"/>
          <p:nvPr/>
        </p:nvSpPr>
        <p:spPr>
          <a:xfrm>
            <a:off x="5080001" y="2139177"/>
            <a:ext cx="3808412" cy="2585323"/>
          </a:xfrm>
          <a:prstGeom prst="rect">
            <a:avLst/>
          </a:prstGeom>
          <a:noFill/>
        </p:spPr>
        <p:txBody>
          <a:bodyPr wrap="square" rtlCol="0" anchor="ctr">
            <a:spAutoFit/>
          </a:bodyPr>
          <a:lstStyle/>
          <a:p>
            <a:pPr algn="just">
              <a:lnSpc>
                <a:spcPct val="150000"/>
              </a:lnSpc>
            </a:pPr>
            <a:r>
              <a:rPr lang="zh-CN" altLang="zh-CN" sz="1800" dirty="0">
                <a:latin typeface="微软雅黑" pitchFamily="34" charset="-122"/>
                <a:ea typeface="微软雅黑" pitchFamily="34" charset="-122"/>
              </a:rPr>
              <a:t>无形资产在资产负债表日存在可能发生减值的迹象时，其</a:t>
            </a:r>
            <a:r>
              <a:rPr lang="zh-CN" altLang="zh-CN" sz="1800" dirty="0">
                <a:solidFill>
                  <a:srgbClr val="C00000"/>
                </a:solidFill>
                <a:latin typeface="微软雅黑" pitchFamily="34" charset="-122"/>
                <a:ea typeface="微软雅黑" pitchFamily="34" charset="-122"/>
              </a:rPr>
              <a:t>可收回金额</a:t>
            </a:r>
            <a:r>
              <a:rPr lang="zh-CN" altLang="zh-CN" sz="1800" b="1" dirty="0">
                <a:solidFill>
                  <a:srgbClr val="C00000"/>
                </a:solidFill>
                <a:latin typeface="微软雅黑" pitchFamily="34" charset="-122"/>
                <a:ea typeface="微软雅黑" pitchFamily="34" charset="-122"/>
              </a:rPr>
              <a:t>低于</a:t>
            </a:r>
            <a:r>
              <a:rPr lang="zh-CN" altLang="zh-CN" sz="1800" dirty="0">
                <a:solidFill>
                  <a:srgbClr val="C00000"/>
                </a:solidFill>
                <a:latin typeface="微软雅黑" pitchFamily="34" charset="-122"/>
                <a:ea typeface="微软雅黑" pitchFamily="34" charset="-122"/>
              </a:rPr>
              <a:t>账面价值</a:t>
            </a:r>
            <a:r>
              <a:rPr lang="zh-CN" altLang="zh-CN" sz="1800" dirty="0">
                <a:latin typeface="微软雅黑" pitchFamily="34" charset="-122"/>
                <a:ea typeface="微软雅黑" pitchFamily="34" charset="-122"/>
              </a:rPr>
              <a:t>的，企业应当将该无形资产的账面价值减记至可收回金额，减记的金额确认为减值损失，计入当期损益</a:t>
            </a:r>
            <a:r>
              <a:rPr lang="zh-CN" altLang="en-US"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9520280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245935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（四）无形资产的减值</a:t>
            </a:r>
            <a:endParaRPr lang="zh-CN" altLang="en-US" sz="1800" b="1" dirty="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13" name="组合 12"/>
          <p:cNvGrpSpPr/>
          <p:nvPr/>
        </p:nvGrpSpPr>
        <p:grpSpPr>
          <a:xfrm>
            <a:off x="107700" y="1333470"/>
            <a:ext cx="1760598" cy="1690207"/>
            <a:chOff x="1715" y="4363"/>
            <a:chExt cx="3628" cy="3490"/>
          </a:xfrm>
        </p:grpSpPr>
        <p:sp>
          <p:nvSpPr>
            <p:cNvPr id="14" name="椭圆 13"/>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5"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16" name="椭圆 15"/>
          <p:cNvSpPr/>
          <p:nvPr/>
        </p:nvSpPr>
        <p:spPr>
          <a:xfrm>
            <a:off x="1674501" y="1244127"/>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7" name="文本框 18"/>
          <p:cNvSpPr txBox="1"/>
          <p:nvPr/>
        </p:nvSpPr>
        <p:spPr>
          <a:xfrm>
            <a:off x="2134062" y="1714404"/>
            <a:ext cx="6754351"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借：资产减值损失</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计提的无形资产减值准备</a:t>
            </a:r>
            <a:r>
              <a:rPr lang="en-US" altLang="zh-CN" sz="1800" dirty="0">
                <a:latin typeface="微软雅黑" pitchFamily="34" charset="-122"/>
                <a:ea typeface="微软雅黑" pitchFamily="34" charset="-122"/>
              </a:rPr>
              <a:t>   </a:t>
            </a: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：无形资产减值准备</a:t>
            </a:r>
            <a:endParaRPr lang="en-US" altLang="zh-CN" sz="1800" dirty="0">
              <a:latin typeface="微软雅黑" pitchFamily="34" charset="-122"/>
              <a:ea typeface="微软雅黑" pitchFamily="34" charset="-122"/>
            </a:endParaRPr>
          </a:p>
        </p:txBody>
      </p:sp>
      <p:sp>
        <p:nvSpPr>
          <p:cNvPr id="18" name="文本框 19"/>
          <p:cNvSpPr txBox="1"/>
          <p:nvPr/>
        </p:nvSpPr>
        <p:spPr>
          <a:xfrm>
            <a:off x="2167546" y="1131769"/>
            <a:ext cx="6035736" cy="499624"/>
          </a:xfrm>
          <a:prstGeom prst="rect">
            <a:avLst/>
          </a:prstGeom>
          <a:noFill/>
        </p:spPr>
        <p:txBody>
          <a:bodyPr wrap="square" rtlCol="0">
            <a:spAutoFit/>
          </a:bodyPr>
          <a:lstStyle/>
          <a:p>
            <a:pPr lvl="0" defTabSz="914400">
              <a:lnSpc>
                <a:spcPct val="150000"/>
              </a:lnSpc>
              <a:defRPr/>
            </a:pPr>
            <a:r>
              <a:rPr lang="zh-CN" altLang="en-US" sz="2000" b="1" kern="0" dirty="0" smtClean="0">
                <a:solidFill>
                  <a:srgbClr val="084CA1"/>
                </a:solidFill>
                <a:latin typeface="微软雅黑" pitchFamily="34" charset="-122"/>
                <a:ea typeface="微软雅黑" pitchFamily="34" charset="-122"/>
              </a:rPr>
              <a:t>无形资产减值</a:t>
            </a:r>
            <a:endParaRPr lang="zh-CN" altLang="en-US" sz="2000" b="1" kern="0" dirty="0">
              <a:solidFill>
                <a:srgbClr val="084CA1"/>
              </a:solidFill>
              <a:latin typeface="微软雅黑" pitchFamily="34" charset="-122"/>
              <a:ea typeface="微软雅黑" pitchFamily="34" charset="-122"/>
            </a:endParaRPr>
          </a:p>
        </p:txBody>
      </p:sp>
      <p:sp>
        <p:nvSpPr>
          <p:cNvPr id="3" name="矩形 2"/>
          <p:cNvSpPr/>
          <p:nvPr/>
        </p:nvSpPr>
        <p:spPr>
          <a:xfrm>
            <a:off x="253999" y="3496114"/>
            <a:ext cx="7109639" cy="499624"/>
          </a:xfrm>
          <a:prstGeom prst="rect">
            <a:avLst/>
          </a:prstGeom>
          <a:ln w="19050">
            <a:solidFill>
              <a:srgbClr val="C00000"/>
            </a:solidFill>
          </a:ln>
        </p:spPr>
        <p:txBody>
          <a:bodyPr wrap="none">
            <a:spAutoFit/>
          </a:bodyPr>
          <a:lstStyle/>
          <a:p>
            <a:pPr>
              <a:lnSpc>
                <a:spcPct val="150000"/>
              </a:lnSpc>
            </a:pPr>
            <a:r>
              <a:rPr lang="zh-CN" altLang="en-US" sz="2000" b="1" dirty="0" smtClean="0">
                <a:solidFill>
                  <a:srgbClr val="C00000"/>
                </a:solidFill>
                <a:latin typeface="微软雅黑" pitchFamily="34" charset="-122"/>
                <a:ea typeface="微软雅黑" pitchFamily="34" charset="-122"/>
              </a:rPr>
              <a:t>注：</a:t>
            </a:r>
            <a:r>
              <a:rPr lang="zh-CN" altLang="zh-CN" sz="2000" dirty="0" smtClean="0">
                <a:latin typeface="微软雅黑" pitchFamily="34" charset="-122"/>
                <a:ea typeface="微软雅黑" pitchFamily="34" charset="-122"/>
              </a:rPr>
              <a:t>无形</a:t>
            </a:r>
            <a:r>
              <a:rPr lang="zh-CN" altLang="zh-CN" sz="2000" dirty="0">
                <a:latin typeface="微软雅黑" pitchFamily="34" charset="-122"/>
                <a:ea typeface="微软雅黑" pitchFamily="34" charset="-122"/>
              </a:rPr>
              <a:t>资产减值损失一经确认，在以后会计期间不得转回。</a:t>
            </a:r>
            <a:endParaRPr lang="zh-CN" altLang="en-US" sz="2000" dirty="0">
              <a:latin typeface="微软雅黑" pitchFamily="34" charset="-122"/>
              <a:ea typeface="微软雅黑" pitchFamily="34" charset="-122"/>
            </a:endParaRPr>
          </a:p>
        </p:txBody>
      </p:sp>
      <p:pic>
        <p:nvPicPr>
          <p:cNvPr id="21" name="B650921D39DF2C20931525A5FE154C1B.png" descr="C:\Documents and Settings\Administrator\Local Settings\Temp\SoEasy\B650921D39DF2C20931525A5FE154C1B.png"/>
          <p:cNvPicPr>
            <a:picLocks noChangeAspect="1"/>
          </p:cNvPicPr>
          <p:nvPr/>
        </p:nvPicPr>
        <p:blipFill>
          <a:blip r:embed="rId8" r:link="rId9"/>
          <a:stretch>
            <a:fillRect/>
          </a:stretch>
        </p:blipFill>
        <p:spPr>
          <a:xfrm>
            <a:off x="7089202" y="2979528"/>
            <a:ext cx="1033172" cy="1033172"/>
          </a:xfrm>
          <a:prstGeom prst="rect">
            <a:avLst/>
          </a:prstGeom>
          <a:noFill/>
          <a:ln w="9525">
            <a:noFill/>
          </a:ln>
        </p:spPr>
      </p:pic>
    </p:spTree>
    <p:custDataLst>
      <p:tags r:id="rId1"/>
    </p:custDataLst>
    <p:extLst>
      <p:ext uri="{BB962C8B-B14F-4D97-AF65-F5344CB8AC3E}">
        <p14:creationId xmlns:p14="http://schemas.microsoft.com/office/powerpoint/2010/main" val="247275920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9" name="矩形 18"/>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0" name="矩形 19"/>
          <p:cNvSpPr/>
          <p:nvPr/>
        </p:nvSpPr>
        <p:spPr>
          <a:xfrm>
            <a:off x="748982" y="1188988"/>
            <a:ext cx="7925118" cy="1338828"/>
          </a:xfrm>
          <a:prstGeom prst="rect">
            <a:avLst/>
          </a:prstGeom>
        </p:spPr>
        <p:txBody>
          <a:bodyPr wrap="square">
            <a:spAutoFit/>
          </a:bodyPr>
          <a:lstStyle/>
          <a:p>
            <a:pPr>
              <a:lnSpc>
                <a:spcPct val="150000"/>
              </a:lnSpc>
              <a:spcBef>
                <a:spcPct val="20000"/>
              </a:spcBef>
              <a:buClr>
                <a:schemeClr val="folHlink"/>
              </a:buClr>
              <a:buSzPct val="60000"/>
            </a:pP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12</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31</a:t>
            </a:r>
            <a:r>
              <a:rPr lang="zh-CN" altLang="zh-CN" sz="1800" dirty="0">
                <a:latin typeface="微软雅黑" pitchFamily="34" charset="-122"/>
                <a:ea typeface="微软雅黑" pitchFamily="34" charset="-122"/>
              </a:rPr>
              <a:t>日，市场上某项技术生产的产品势头较好，已对甲公司产品的销售产生重大不利影响。甲公司外购的类似专利技术的账面价值为</a:t>
            </a:r>
            <a:r>
              <a:rPr lang="en-US" altLang="zh-CN" sz="1800" dirty="0">
                <a:latin typeface="微软雅黑" pitchFamily="34" charset="-122"/>
                <a:ea typeface="微软雅黑" pitchFamily="34" charset="-122"/>
              </a:rPr>
              <a:t>800 000</a:t>
            </a:r>
            <a:r>
              <a:rPr lang="zh-CN" altLang="zh-CN" sz="1800" dirty="0">
                <a:latin typeface="微软雅黑" pitchFamily="34" charset="-122"/>
                <a:ea typeface="微软雅黑" pitchFamily="34" charset="-122"/>
              </a:rPr>
              <a:t>元，剩余摊销年限为</a:t>
            </a:r>
            <a:r>
              <a:rPr lang="en-US" altLang="zh-CN" sz="1800" dirty="0">
                <a:latin typeface="微软雅黑" pitchFamily="34" charset="-122"/>
                <a:ea typeface="微软雅黑" pitchFamily="34" charset="-122"/>
              </a:rPr>
              <a:t>4</a:t>
            </a:r>
            <a:r>
              <a:rPr lang="zh-CN" altLang="zh-CN" sz="1800" dirty="0">
                <a:latin typeface="微软雅黑" pitchFamily="34" charset="-122"/>
                <a:ea typeface="微软雅黑" pitchFamily="34" charset="-122"/>
              </a:rPr>
              <a:t>年，经减值测试，该专利技术的可收回金额为</a:t>
            </a:r>
            <a:r>
              <a:rPr lang="en-US" altLang="zh-CN" sz="1800" dirty="0">
                <a:latin typeface="微软雅黑" pitchFamily="34" charset="-122"/>
                <a:ea typeface="微软雅黑" pitchFamily="34" charset="-122"/>
              </a:rPr>
              <a:t>750 000</a:t>
            </a:r>
            <a:r>
              <a:rPr lang="zh-CN" altLang="zh-CN" sz="1800" dirty="0">
                <a:latin typeface="微软雅黑" pitchFamily="34" charset="-122"/>
                <a:ea typeface="微软雅黑" pitchFamily="34" charset="-122"/>
              </a:rPr>
              <a:t>元。</a:t>
            </a:r>
            <a:endParaRPr lang="zh-CN" altLang="en-US" sz="1800" dirty="0">
              <a:latin typeface="微软雅黑" pitchFamily="34" charset="-122"/>
              <a:ea typeface="微软雅黑" pitchFamily="34" charset="-122"/>
              <a:cs typeface="+mn-ea"/>
            </a:endParaRPr>
          </a:p>
        </p:txBody>
      </p:sp>
      <p:sp>
        <p:nvSpPr>
          <p:cNvPr id="22" name="矩形 21"/>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 name="矩形 22"/>
          <p:cNvSpPr/>
          <p:nvPr>
            <p:custDataLst>
              <p:tags r:id="rId8"/>
            </p:custDataLst>
          </p:nvPr>
        </p:nvSpPr>
        <p:spPr>
          <a:xfrm>
            <a:off x="672541" y="2579728"/>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矩形 23"/>
          <p:cNvSpPr/>
          <p:nvPr/>
        </p:nvSpPr>
        <p:spPr>
          <a:xfrm>
            <a:off x="749888" y="2662843"/>
            <a:ext cx="7767044"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借：资产减值损失</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计提的无形资产减值准备</a:t>
            </a:r>
            <a:r>
              <a:rPr lang="en-US" altLang="zh-CN" sz="1800" dirty="0">
                <a:latin typeface="微软雅黑" pitchFamily="34" charset="-122"/>
                <a:ea typeface="微软雅黑" pitchFamily="34" charset="-122"/>
              </a:rPr>
              <a:t>   50 000</a:t>
            </a:r>
            <a:r>
              <a:rPr lang="zh-CN" altLang="zh-CN" sz="1800" dirty="0">
                <a:latin typeface="微软雅黑" pitchFamily="34" charset="-122"/>
                <a:ea typeface="微软雅黑" pitchFamily="34" charset="-122"/>
              </a:rPr>
              <a:t> </a:t>
            </a:r>
            <a:endParaRPr lang="en-US" altLang="zh-CN" sz="1800" dirty="0" smtClean="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：无形资产减值准备</a:t>
            </a:r>
            <a:r>
              <a:rPr lang="en-US" altLang="zh-CN" sz="1800" dirty="0">
                <a:latin typeface="微软雅黑" pitchFamily="34" charset="-122"/>
                <a:ea typeface="微软雅黑" pitchFamily="34" charset="-122"/>
              </a:rPr>
              <a:t>                                     50 000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5729507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3337805"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）无形资产的概述</a:t>
            </a:r>
            <a:r>
              <a:rPr lang="en-US" altLang="zh-CN" sz="1800" b="1" dirty="0" smtClean="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构成</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29" name="ïṧľïḑè"/>
          <p:cNvGrpSpPr/>
          <p:nvPr/>
        </p:nvGrpSpPr>
        <p:grpSpPr>
          <a:xfrm>
            <a:off x="2995444" y="1729403"/>
            <a:ext cx="3153359" cy="2714555"/>
            <a:chOff x="3884226" y="1525004"/>
            <a:chExt cx="4423548" cy="3807992"/>
          </a:xfrm>
        </p:grpSpPr>
        <p:sp>
          <p:nvSpPr>
            <p:cNvPr id="30" name="iṣlîḋe"/>
            <p:cNvSpPr/>
            <p:nvPr/>
          </p:nvSpPr>
          <p:spPr>
            <a:xfrm>
              <a:off x="4616371" y="1525004"/>
              <a:ext cx="1453455" cy="1589549"/>
            </a:xfrm>
            <a:custGeom>
              <a:avLst/>
              <a:gdLst>
                <a:gd name="connsiteX0" fmla="*/ 1287192 w 2574384"/>
                <a:gd name="connsiteY0" fmla="*/ 0 h 2815436"/>
                <a:gd name="connsiteX1" fmla="*/ 2574383 w 2574384"/>
                <a:gd name="connsiteY1" fmla="*/ 693056 h 2815436"/>
                <a:gd name="connsiteX2" fmla="*/ 2574384 w 2574384"/>
                <a:gd name="connsiteY2" fmla="*/ 693056 h 2815436"/>
                <a:gd name="connsiteX3" fmla="*/ 2574384 w 2574384"/>
                <a:gd name="connsiteY3" fmla="*/ 1961860 h 2815436"/>
                <a:gd name="connsiteX4" fmla="*/ 2574383 w 2574384"/>
                <a:gd name="connsiteY4" fmla="*/ 1961860 h 2815436"/>
                <a:gd name="connsiteX5" fmla="*/ 2306886 w 2574384"/>
                <a:gd name="connsiteY5" fmla="*/ 2105887 h 2815436"/>
                <a:gd name="connsiteX6" fmla="*/ 2347261 w 2574384"/>
                <a:gd name="connsiteY6" fmla="*/ 2180273 h 2815436"/>
                <a:gd name="connsiteX7" fmla="*/ 2383190 w 2574384"/>
                <a:gd name="connsiteY7" fmla="*/ 2358236 h 2815436"/>
                <a:gd name="connsiteX8" fmla="*/ 1925990 w 2574384"/>
                <a:gd name="connsiteY8" fmla="*/ 2815436 h 2815436"/>
                <a:gd name="connsiteX9" fmla="*/ 1546872 w 2574384"/>
                <a:gd name="connsiteY9" fmla="*/ 2613861 h 2815436"/>
                <a:gd name="connsiteX10" fmla="*/ 1505389 w 2574384"/>
                <a:gd name="connsiteY10" fmla="*/ 2537433 h 2815436"/>
                <a:gd name="connsiteX11" fmla="*/ 1287192 w 2574384"/>
                <a:gd name="connsiteY11" fmla="*/ 2654916 h 2815436"/>
                <a:gd name="connsiteX12" fmla="*/ 0 w 2574384"/>
                <a:gd name="connsiteY12" fmla="*/ 1961860 h 2815436"/>
                <a:gd name="connsiteX13" fmla="*/ 1 w 2574384"/>
                <a:gd name="connsiteY13" fmla="*/ 1961860 h 2815436"/>
                <a:gd name="connsiteX14" fmla="*/ 1 w 2574384"/>
                <a:gd name="connsiteY14" fmla="*/ 693056 h 2815436"/>
                <a:gd name="connsiteX15" fmla="*/ 0 w 2574384"/>
                <a:gd name="connsiteY15" fmla="*/ 693056 h 2815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74384" h="2815436">
                  <a:moveTo>
                    <a:pt x="1287192" y="0"/>
                  </a:moveTo>
                  <a:lnTo>
                    <a:pt x="2574383" y="693056"/>
                  </a:lnTo>
                  <a:lnTo>
                    <a:pt x="2574384" y="693056"/>
                  </a:lnTo>
                  <a:lnTo>
                    <a:pt x="2574384" y="1961860"/>
                  </a:lnTo>
                  <a:lnTo>
                    <a:pt x="2574383" y="1961860"/>
                  </a:lnTo>
                  <a:lnTo>
                    <a:pt x="2306886" y="2105887"/>
                  </a:lnTo>
                  <a:lnTo>
                    <a:pt x="2347261" y="2180273"/>
                  </a:lnTo>
                  <a:cubicBezTo>
                    <a:pt x="2370397" y="2234972"/>
                    <a:pt x="2383190" y="2295110"/>
                    <a:pt x="2383190" y="2358236"/>
                  </a:cubicBezTo>
                  <a:cubicBezTo>
                    <a:pt x="2383190" y="2610741"/>
                    <a:pt x="2178495" y="2815436"/>
                    <a:pt x="1925990" y="2815436"/>
                  </a:cubicBezTo>
                  <a:cubicBezTo>
                    <a:pt x="1768174" y="2815436"/>
                    <a:pt x="1629035" y="2735477"/>
                    <a:pt x="1546872" y="2613861"/>
                  </a:cubicBezTo>
                  <a:lnTo>
                    <a:pt x="1505389" y="2537433"/>
                  </a:lnTo>
                  <a:lnTo>
                    <a:pt x="1287192" y="2654916"/>
                  </a:lnTo>
                  <a:lnTo>
                    <a:pt x="0" y="1961860"/>
                  </a:lnTo>
                  <a:lnTo>
                    <a:pt x="1" y="1961860"/>
                  </a:lnTo>
                  <a:lnTo>
                    <a:pt x="1" y="693056"/>
                  </a:lnTo>
                  <a:lnTo>
                    <a:pt x="0" y="693056"/>
                  </a:lnTo>
                  <a:close/>
                </a:path>
              </a:pathLst>
            </a:custGeom>
            <a:solidFill>
              <a:sysClr val="window" lastClr="FFFFFF">
                <a:lumMod val="95000"/>
              </a:sysClr>
            </a:solidFill>
            <a:ln w="25400" cap="flat" cmpd="sng" algn="ctr">
              <a:solidFill>
                <a:sysClr val="window" lastClr="FFFFFF">
                  <a:lumMod val="85000"/>
                </a:sysClr>
              </a:solidFill>
              <a:prstDash val="solid"/>
            </a:ln>
            <a:effectLst/>
          </p:spPr>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31" name="ïṥlïḑè"/>
            <p:cNvSpPr/>
            <p:nvPr/>
          </p:nvSpPr>
          <p:spPr>
            <a:xfrm>
              <a:off x="6118205" y="1525004"/>
              <a:ext cx="1453455" cy="1589549"/>
            </a:xfrm>
            <a:custGeom>
              <a:avLst/>
              <a:gdLst>
                <a:gd name="connsiteX0" fmla="*/ 1287192 w 2574384"/>
                <a:gd name="connsiteY0" fmla="*/ 0 h 2815436"/>
                <a:gd name="connsiteX1" fmla="*/ 2574383 w 2574384"/>
                <a:gd name="connsiteY1" fmla="*/ 693056 h 2815436"/>
                <a:gd name="connsiteX2" fmla="*/ 2574384 w 2574384"/>
                <a:gd name="connsiteY2" fmla="*/ 693056 h 2815436"/>
                <a:gd name="connsiteX3" fmla="*/ 2574384 w 2574384"/>
                <a:gd name="connsiteY3" fmla="*/ 1961860 h 2815436"/>
                <a:gd name="connsiteX4" fmla="*/ 2574383 w 2574384"/>
                <a:gd name="connsiteY4" fmla="*/ 1961860 h 2815436"/>
                <a:gd name="connsiteX5" fmla="*/ 1287192 w 2574384"/>
                <a:gd name="connsiteY5" fmla="*/ 2654916 h 2815436"/>
                <a:gd name="connsiteX6" fmla="*/ 1071715 w 2574384"/>
                <a:gd name="connsiteY6" fmla="*/ 2538898 h 2815436"/>
                <a:gd name="connsiteX7" fmla="*/ 1031027 w 2574384"/>
                <a:gd name="connsiteY7" fmla="*/ 2613861 h 2815436"/>
                <a:gd name="connsiteX8" fmla="*/ 651909 w 2574384"/>
                <a:gd name="connsiteY8" fmla="*/ 2815436 h 2815436"/>
                <a:gd name="connsiteX9" fmla="*/ 194709 w 2574384"/>
                <a:gd name="connsiteY9" fmla="*/ 2358236 h 2815436"/>
                <a:gd name="connsiteX10" fmla="*/ 230638 w 2574384"/>
                <a:gd name="connsiteY10" fmla="*/ 2180273 h 2815436"/>
                <a:gd name="connsiteX11" fmla="*/ 270218 w 2574384"/>
                <a:gd name="connsiteY11" fmla="*/ 2107352 h 2815436"/>
                <a:gd name="connsiteX12" fmla="*/ 0 w 2574384"/>
                <a:gd name="connsiteY12" fmla="*/ 1961860 h 2815436"/>
                <a:gd name="connsiteX13" fmla="*/ 1 w 2574384"/>
                <a:gd name="connsiteY13" fmla="*/ 1961860 h 2815436"/>
                <a:gd name="connsiteX14" fmla="*/ 1 w 2574384"/>
                <a:gd name="connsiteY14" fmla="*/ 693056 h 2815436"/>
                <a:gd name="connsiteX15" fmla="*/ 0 w 2574384"/>
                <a:gd name="connsiteY15" fmla="*/ 693056 h 2815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74384" h="2815436">
                  <a:moveTo>
                    <a:pt x="1287192" y="0"/>
                  </a:moveTo>
                  <a:lnTo>
                    <a:pt x="2574383" y="693056"/>
                  </a:lnTo>
                  <a:lnTo>
                    <a:pt x="2574384" y="693056"/>
                  </a:lnTo>
                  <a:lnTo>
                    <a:pt x="2574384" y="1961860"/>
                  </a:lnTo>
                  <a:lnTo>
                    <a:pt x="2574383" y="1961860"/>
                  </a:lnTo>
                  <a:lnTo>
                    <a:pt x="1287192" y="2654916"/>
                  </a:lnTo>
                  <a:lnTo>
                    <a:pt x="1071715" y="2538898"/>
                  </a:lnTo>
                  <a:lnTo>
                    <a:pt x="1031027" y="2613861"/>
                  </a:lnTo>
                  <a:cubicBezTo>
                    <a:pt x="948865" y="2735477"/>
                    <a:pt x="809725" y="2815436"/>
                    <a:pt x="651909" y="2815436"/>
                  </a:cubicBezTo>
                  <a:cubicBezTo>
                    <a:pt x="399404" y="2815436"/>
                    <a:pt x="194709" y="2610741"/>
                    <a:pt x="194709" y="2358236"/>
                  </a:cubicBezTo>
                  <a:cubicBezTo>
                    <a:pt x="194709" y="2295110"/>
                    <a:pt x="207502" y="2234972"/>
                    <a:pt x="230638" y="2180273"/>
                  </a:cubicBezTo>
                  <a:lnTo>
                    <a:pt x="270218" y="2107352"/>
                  </a:lnTo>
                  <a:lnTo>
                    <a:pt x="0" y="1961860"/>
                  </a:lnTo>
                  <a:lnTo>
                    <a:pt x="1" y="1961860"/>
                  </a:lnTo>
                  <a:lnTo>
                    <a:pt x="1" y="693056"/>
                  </a:lnTo>
                  <a:lnTo>
                    <a:pt x="0" y="693056"/>
                  </a:lnTo>
                  <a:close/>
                </a:path>
              </a:pathLst>
            </a:custGeom>
            <a:solidFill>
              <a:sysClr val="window" lastClr="FFFFFF">
                <a:lumMod val="95000"/>
              </a:sysClr>
            </a:solidFill>
            <a:ln w="25400" cap="flat" cmpd="sng" algn="ctr">
              <a:solidFill>
                <a:sysClr val="window" lastClr="FFFFFF">
                  <a:lumMod val="85000"/>
                </a:sysClr>
              </a:solidFill>
              <a:prstDash val="solid"/>
            </a:ln>
            <a:effectLst/>
          </p:spPr>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32" name="îṧḷîḍè"/>
            <p:cNvSpPr/>
            <p:nvPr/>
          </p:nvSpPr>
          <p:spPr>
            <a:xfrm>
              <a:off x="6596191" y="2679539"/>
              <a:ext cx="1711583" cy="1498922"/>
            </a:xfrm>
            <a:custGeom>
              <a:avLst/>
              <a:gdLst>
                <a:gd name="connsiteX0" fmla="*/ 1744392 w 3031584"/>
                <a:gd name="connsiteY0" fmla="*/ 0 h 2654916"/>
                <a:gd name="connsiteX1" fmla="*/ 3031583 w 3031584"/>
                <a:gd name="connsiteY1" fmla="*/ 693056 h 2654916"/>
                <a:gd name="connsiteX2" fmla="*/ 3031584 w 3031584"/>
                <a:gd name="connsiteY2" fmla="*/ 693056 h 2654916"/>
                <a:gd name="connsiteX3" fmla="*/ 3031584 w 3031584"/>
                <a:gd name="connsiteY3" fmla="*/ 1961860 h 2654916"/>
                <a:gd name="connsiteX4" fmla="*/ 3031583 w 3031584"/>
                <a:gd name="connsiteY4" fmla="*/ 1961860 h 2654916"/>
                <a:gd name="connsiteX5" fmla="*/ 1744392 w 3031584"/>
                <a:gd name="connsiteY5" fmla="*/ 2654916 h 2654916"/>
                <a:gd name="connsiteX6" fmla="*/ 457200 w 3031584"/>
                <a:gd name="connsiteY6" fmla="*/ 1961860 h 2654916"/>
                <a:gd name="connsiteX7" fmla="*/ 457201 w 3031584"/>
                <a:gd name="connsiteY7" fmla="*/ 1961860 h 2654916"/>
                <a:gd name="connsiteX8" fmla="*/ 457201 w 3031584"/>
                <a:gd name="connsiteY8" fmla="*/ 1784658 h 2654916"/>
                <a:gd name="connsiteX9" fmla="*/ 457200 w 3031584"/>
                <a:gd name="connsiteY9" fmla="*/ 1784658 h 2654916"/>
                <a:gd name="connsiteX10" fmla="*/ 0 w 3031584"/>
                <a:gd name="connsiteY10" fmla="*/ 1327458 h 2654916"/>
                <a:gd name="connsiteX11" fmla="*/ 457200 w 3031584"/>
                <a:gd name="connsiteY11" fmla="*/ 870258 h 2654916"/>
                <a:gd name="connsiteX12" fmla="*/ 457201 w 3031584"/>
                <a:gd name="connsiteY12" fmla="*/ 870258 h 2654916"/>
                <a:gd name="connsiteX13" fmla="*/ 457201 w 3031584"/>
                <a:gd name="connsiteY13" fmla="*/ 693056 h 2654916"/>
                <a:gd name="connsiteX14" fmla="*/ 457200 w 3031584"/>
                <a:gd name="connsiteY14" fmla="*/ 693056 h 2654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31584" h="2654916">
                  <a:moveTo>
                    <a:pt x="1744392" y="0"/>
                  </a:moveTo>
                  <a:lnTo>
                    <a:pt x="3031583" y="693056"/>
                  </a:lnTo>
                  <a:lnTo>
                    <a:pt x="3031584" y="693056"/>
                  </a:lnTo>
                  <a:lnTo>
                    <a:pt x="3031584" y="1961860"/>
                  </a:lnTo>
                  <a:lnTo>
                    <a:pt x="3031583" y="1961860"/>
                  </a:lnTo>
                  <a:lnTo>
                    <a:pt x="1744392" y="2654916"/>
                  </a:lnTo>
                  <a:lnTo>
                    <a:pt x="457200" y="1961860"/>
                  </a:lnTo>
                  <a:lnTo>
                    <a:pt x="457201" y="1961860"/>
                  </a:lnTo>
                  <a:lnTo>
                    <a:pt x="457201" y="1784658"/>
                  </a:lnTo>
                  <a:lnTo>
                    <a:pt x="457200" y="1784658"/>
                  </a:lnTo>
                  <a:cubicBezTo>
                    <a:pt x="204695" y="1784658"/>
                    <a:pt x="0" y="1579963"/>
                    <a:pt x="0" y="1327458"/>
                  </a:cubicBezTo>
                  <a:cubicBezTo>
                    <a:pt x="0" y="1074953"/>
                    <a:pt x="204695" y="870258"/>
                    <a:pt x="457200" y="870258"/>
                  </a:cubicBezTo>
                  <a:lnTo>
                    <a:pt x="457201" y="870258"/>
                  </a:lnTo>
                  <a:lnTo>
                    <a:pt x="457201" y="693056"/>
                  </a:lnTo>
                  <a:lnTo>
                    <a:pt x="457200" y="693056"/>
                  </a:lnTo>
                  <a:close/>
                </a:path>
              </a:pathLst>
            </a:custGeom>
            <a:solidFill>
              <a:sysClr val="window" lastClr="FFFFFF">
                <a:lumMod val="95000"/>
              </a:sysClr>
            </a:solidFill>
            <a:ln w="25400" cap="flat" cmpd="sng" algn="ctr">
              <a:solidFill>
                <a:sysClr val="window" lastClr="FFFFFF">
                  <a:lumMod val="85000"/>
                </a:sysClr>
              </a:solidFill>
              <a:prstDash val="solid"/>
            </a:ln>
            <a:effectLst/>
          </p:spPr>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33" name="íṧlïḓé"/>
            <p:cNvSpPr/>
            <p:nvPr/>
          </p:nvSpPr>
          <p:spPr>
            <a:xfrm>
              <a:off x="3884226" y="2679539"/>
              <a:ext cx="1695519" cy="1498922"/>
            </a:xfrm>
            <a:custGeom>
              <a:avLst/>
              <a:gdLst>
                <a:gd name="connsiteX0" fmla="*/ 1287192 w 3003132"/>
                <a:gd name="connsiteY0" fmla="*/ 0 h 2654916"/>
                <a:gd name="connsiteX1" fmla="*/ 2574383 w 3003132"/>
                <a:gd name="connsiteY1" fmla="*/ 693056 h 2654916"/>
                <a:gd name="connsiteX2" fmla="*/ 2574384 w 3003132"/>
                <a:gd name="connsiteY2" fmla="*/ 693056 h 2654916"/>
                <a:gd name="connsiteX3" fmla="*/ 2574384 w 3003132"/>
                <a:gd name="connsiteY3" fmla="*/ 853922 h 2654916"/>
                <a:gd name="connsiteX4" fmla="*/ 2638074 w 3003132"/>
                <a:gd name="connsiteY4" fmla="*/ 860343 h 2654916"/>
                <a:gd name="connsiteX5" fmla="*/ 3003132 w 3003132"/>
                <a:gd name="connsiteY5" fmla="*/ 1308254 h 2654916"/>
                <a:gd name="connsiteX6" fmla="*/ 2638074 w 3003132"/>
                <a:gd name="connsiteY6" fmla="*/ 1756166 h 2654916"/>
                <a:gd name="connsiteX7" fmla="*/ 2574384 w 3003132"/>
                <a:gd name="connsiteY7" fmla="*/ 1762586 h 2654916"/>
                <a:gd name="connsiteX8" fmla="*/ 2574384 w 3003132"/>
                <a:gd name="connsiteY8" fmla="*/ 1961860 h 2654916"/>
                <a:gd name="connsiteX9" fmla="*/ 2574383 w 3003132"/>
                <a:gd name="connsiteY9" fmla="*/ 1961860 h 2654916"/>
                <a:gd name="connsiteX10" fmla="*/ 1287192 w 3003132"/>
                <a:gd name="connsiteY10" fmla="*/ 2654916 h 2654916"/>
                <a:gd name="connsiteX11" fmla="*/ 0 w 3003132"/>
                <a:gd name="connsiteY11" fmla="*/ 1961860 h 2654916"/>
                <a:gd name="connsiteX12" fmla="*/ 1 w 3003132"/>
                <a:gd name="connsiteY12" fmla="*/ 1961860 h 2654916"/>
                <a:gd name="connsiteX13" fmla="*/ 1 w 3003132"/>
                <a:gd name="connsiteY13" fmla="*/ 693056 h 2654916"/>
                <a:gd name="connsiteX14" fmla="*/ 0 w 3003132"/>
                <a:gd name="connsiteY14" fmla="*/ 693056 h 2654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003132" h="2654916">
                  <a:moveTo>
                    <a:pt x="1287192" y="0"/>
                  </a:moveTo>
                  <a:lnTo>
                    <a:pt x="2574383" y="693056"/>
                  </a:lnTo>
                  <a:lnTo>
                    <a:pt x="2574384" y="693056"/>
                  </a:lnTo>
                  <a:lnTo>
                    <a:pt x="2574384" y="853922"/>
                  </a:lnTo>
                  <a:lnTo>
                    <a:pt x="2638074" y="860343"/>
                  </a:lnTo>
                  <a:cubicBezTo>
                    <a:pt x="2846412" y="902975"/>
                    <a:pt x="3003132" y="1087312"/>
                    <a:pt x="3003132" y="1308254"/>
                  </a:cubicBezTo>
                  <a:cubicBezTo>
                    <a:pt x="3003132" y="1529196"/>
                    <a:pt x="2846412" y="1713533"/>
                    <a:pt x="2638074" y="1756166"/>
                  </a:cubicBezTo>
                  <a:lnTo>
                    <a:pt x="2574384" y="1762586"/>
                  </a:lnTo>
                  <a:lnTo>
                    <a:pt x="2574384" y="1961860"/>
                  </a:lnTo>
                  <a:lnTo>
                    <a:pt x="2574383" y="1961860"/>
                  </a:lnTo>
                  <a:lnTo>
                    <a:pt x="1287192" y="2654916"/>
                  </a:lnTo>
                  <a:lnTo>
                    <a:pt x="0" y="1961860"/>
                  </a:lnTo>
                  <a:lnTo>
                    <a:pt x="1" y="1961860"/>
                  </a:lnTo>
                  <a:lnTo>
                    <a:pt x="1" y="693056"/>
                  </a:lnTo>
                  <a:lnTo>
                    <a:pt x="0" y="693056"/>
                  </a:lnTo>
                  <a:close/>
                </a:path>
              </a:pathLst>
            </a:custGeom>
            <a:solidFill>
              <a:sysClr val="window" lastClr="FFFFFF">
                <a:lumMod val="95000"/>
              </a:sysClr>
            </a:solidFill>
            <a:ln w="25400" cap="flat" cmpd="sng" algn="ctr">
              <a:solidFill>
                <a:sysClr val="window" lastClr="FFFFFF">
                  <a:lumMod val="85000"/>
                </a:sysClr>
              </a:solidFill>
              <a:prstDash val="solid"/>
            </a:ln>
            <a:effectLst/>
          </p:spPr>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34" name="ïṧḻiḓè"/>
            <p:cNvSpPr/>
            <p:nvPr/>
          </p:nvSpPr>
          <p:spPr>
            <a:xfrm>
              <a:off x="4642372" y="3721763"/>
              <a:ext cx="1453455" cy="1611233"/>
            </a:xfrm>
            <a:custGeom>
              <a:avLst/>
              <a:gdLst>
                <a:gd name="connsiteX0" fmla="*/ 1920719 w 2574384"/>
                <a:gd name="connsiteY0" fmla="*/ 0 h 2853844"/>
                <a:gd name="connsiteX1" fmla="*/ 2377919 w 2574384"/>
                <a:gd name="connsiteY1" fmla="*/ 457200 h 2853844"/>
                <a:gd name="connsiteX2" fmla="*/ 2299837 w 2574384"/>
                <a:gd name="connsiteY2" fmla="*/ 712825 h 2853844"/>
                <a:gd name="connsiteX3" fmla="*/ 2281934 w 2574384"/>
                <a:gd name="connsiteY3" fmla="*/ 734523 h 2853844"/>
                <a:gd name="connsiteX4" fmla="*/ 2574383 w 2574384"/>
                <a:gd name="connsiteY4" fmla="*/ 891985 h 2853844"/>
                <a:gd name="connsiteX5" fmla="*/ 2574384 w 2574384"/>
                <a:gd name="connsiteY5" fmla="*/ 891985 h 2853844"/>
                <a:gd name="connsiteX6" fmla="*/ 2574384 w 2574384"/>
                <a:gd name="connsiteY6" fmla="*/ 2160788 h 2853844"/>
                <a:gd name="connsiteX7" fmla="*/ 2574383 w 2574384"/>
                <a:gd name="connsiteY7" fmla="*/ 2160788 h 2853844"/>
                <a:gd name="connsiteX8" fmla="*/ 1287192 w 2574384"/>
                <a:gd name="connsiteY8" fmla="*/ 2853844 h 2853844"/>
                <a:gd name="connsiteX9" fmla="*/ 0 w 2574384"/>
                <a:gd name="connsiteY9" fmla="*/ 2160788 h 2853844"/>
                <a:gd name="connsiteX10" fmla="*/ 1 w 2574384"/>
                <a:gd name="connsiteY10" fmla="*/ 2160788 h 2853844"/>
                <a:gd name="connsiteX11" fmla="*/ 1 w 2574384"/>
                <a:gd name="connsiteY11" fmla="*/ 891985 h 2853844"/>
                <a:gd name="connsiteX12" fmla="*/ 0 w 2574384"/>
                <a:gd name="connsiteY12" fmla="*/ 891985 h 2853844"/>
                <a:gd name="connsiteX13" fmla="*/ 1287192 w 2574384"/>
                <a:gd name="connsiteY13" fmla="*/ 198928 h 2853844"/>
                <a:gd name="connsiteX14" fmla="*/ 1490412 w 2574384"/>
                <a:gd name="connsiteY14" fmla="*/ 308347 h 2853844"/>
                <a:gd name="connsiteX15" fmla="*/ 1499448 w 2574384"/>
                <a:gd name="connsiteY15" fmla="*/ 279237 h 2853844"/>
                <a:gd name="connsiteX16" fmla="*/ 1920719 w 2574384"/>
                <a:gd name="connsiteY16" fmla="*/ 0 h 285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4384" h="2853844">
                  <a:moveTo>
                    <a:pt x="1920719" y="0"/>
                  </a:moveTo>
                  <a:cubicBezTo>
                    <a:pt x="2173224" y="0"/>
                    <a:pt x="2377919" y="204695"/>
                    <a:pt x="2377919" y="457200"/>
                  </a:cubicBezTo>
                  <a:cubicBezTo>
                    <a:pt x="2377919" y="551890"/>
                    <a:pt x="2349134" y="639856"/>
                    <a:pt x="2299837" y="712825"/>
                  </a:cubicBezTo>
                  <a:lnTo>
                    <a:pt x="2281934" y="734523"/>
                  </a:lnTo>
                  <a:lnTo>
                    <a:pt x="2574383" y="891985"/>
                  </a:lnTo>
                  <a:lnTo>
                    <a:pt x="2574384" y="891985"/>
                  </a:lnTo>
                  <a:lnTo>
                    <a:pt x="2574384" y="2160788"/>
                  </a:lnTo>
                  <a:lnTo>
                    <a:pt x="2574383" y="2160788"/>
                  </a:lnTo>
                  <a:lnTo>
                    <a:pt x="1287192" y="2853844"/>
                  </a:lnTo>
                  <a:lnTo>
                    <a:pt x="0" y="2160788"/>
                  </a:lnTo>
                  <a:lnTo>
                    <a:pt x="1" y="2160788"/>
                  </a:lnTo>
                  <a:lnTo>
                    <a:pt x="1" y="891985"/>
                  </a:lnTo>
                  <a:lnTo>
                    <a:pt x="0" y="891985"/>
                  </a:lnTo>
                  <a:lnTo>
                    <a:pt x="1287192" y="198928"/>
                  </a:lnTo>
                  <a:lnTo>
                    <a:pt x="1490412" y="308347"/>
                  </a:lnTo>
                  <a:lnTo>
                    <a:pt x="1499448" y="279237"/>
                  </a:lnTo>
                  <a:cubicBezTo>
                    <a:pt x="1568855" y="115141"/>
                    <a:pt x="1731340" y="0"/>
                    <a:pt x="1920719" y="0"/>
                  </a:cubicBezTo>
                  <a:close/>
                </a:path>
              </a:pathLst>
            </a:custGeom>
            <a:solidFill>
              <a:sysClr val="window" lastClr="FFFFFF">
                <a:lumMod val="95000"/>
              </a:sysClr>
            </a:solidFill>
            <a:ln w="25400" cap="flat" cmpd="sng" algn="ctr">
              <a:solidFill>
                <a:sysClr val="window" lastClr="FFFFFF">
                  <a:lumMod val="85000"/>
                </a:sysClr>
              </a:solidFill>
              <a:prstDash val="solid"/>
            </a:ln>
            <a:effectLst/>
          </p:spPr>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35" name="ïS1iḓè"/>
            <p:cNvSpPr/>
            <p:nvPr/>
          </p:nvSpPr>
          <p:spPr>
            <a:xfrm>
              <a:off x="6118205" y="3721763"/>
              <a:ext cx="1453455" cy="1611233"/>
            </a:xfrm>
            <a:custGeom>
              <a:avLst/>
              <a:gdLst>
                <a:gd name="connsiteX0" fmla="*/ 651909 w 2574384"/>
                <a:gd name="connsiteY0" fmla="*/ 0 h 2853844"/>
                <a:gd name="connsiteX1" fmla="*/ 1073180 w 2574384"/>
                <a:gd name="connsiteY1" fmla="*/ 279237 h 2853844"/>
                <a:gd name="connsiteX2" fmla="*/ 1082468 w 2574384"/>
                <a:gd name="connsiteY2" fmla="*/ 309157 h 2853844"/>
                <a:gd name="connsiteX3" fmla="*/ 1287192 w 2574384"/>
                <a:gd name="connsiteY3" fmla="*/ 198928 h 2853844"/>
                <a:gd name="connsiteX4" fmla="*/ 2574383 w 2574384"/>
                <a:gd name="connsiteY4" fmla="*/ 891985 h 2853844"/>
                <a:gd name="connsiteX5" fmla="*/ 2574384 w 2574384"/>
                <a:gd name="connsiteY5" fmla="*/ 891985 h 2853844"/>
                <a:gd name="connsiteX6" fmla="*/ 2574384 w 2574384"/>
                <a:gd name="connsiteY6" fmla="*/ 2160788 h 2853844"/>
                <a:gd name="connsiteX7" fmla="*/ 2574383 w 2574384"/>
                <a:gd name="connsiteY7" fmla="*/ 2160788 h 2853844"/>
                <a:gd name="connsiteX8" fmla="*/ 1287192 w 2574384"/>
                <a:gd name="connsiteY8" fmla="*/ 2853844 h 2853844"/>
                <a:gd name="connsiteX9" fmla="*/ 0 w 2574384"/>
                <a:gd name="connsiteY9" fmla="*/ 2160788 h 2853844"/>
                <a:gd name="connsiteX10" fmla="*/ 1 w 2574384"/>
                <a:gd name="connsiteY10" fmla="*/ 2160788 h 2853844"/>
                <a:gd name="connsiteX11" fmla="*/ 1 w 2574384"/>
                <a:gd name="connsiteY11" fmla="*/ 891985 h 2853844"/>
                <a:gd name="connsiteX12" fmla="*/ 0 w 2574384"/>
                <a:gd name="connsiteY12" fmla="*/ 891985 h 2853844"/>
                <a:gd name="connsiteX13" fmla="*/ 291234 w 2574384"/>
                <a:gd name="connsiteY13" fmla="*/ 735177 h 2853844"/>
                <a:gd name="connsiteX14" fmla="*/ 272791 w 2574384"/>
                <a:gd name="connsiteY14" fmla="*/ 712825 h 2853844"/>
                <a:gd name="connsiteX15" fmla="*/ 194709 w 2574384"/>
                <a:gd name="connsiteY15" fmla="*/ 457200 h 2853844"/>
                <a:gd name="connsiteX16" fmla="*/ 651909 w 2574384"/>
                <a:gd name="connsiteY16" fmla="*/ 0 h 2853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74384" h="2853844">
                  <a:moveTo>
                    <a:pt x="651909" y="0"/>
                  </a:moveTo>
                  <a:cubicBezTo>
                    <a:pt x="841288" y="0"/>
                    <a:pt x="1003773" y="115141"/>
                    <a:pt x="1073180" y="279237"/>
                  </a:cubicBezTo>
                  <a:lnTo>
                    <a:pt x="1082468" y="309157"/>
                  </a:lnTo>
                  <a:lnTo>
                    <a:pt x="1287192" y="198928"/>
                  </a:lnTo>
                  <a:lnTo>
                    <a:pt x="2574383" y="891985"/>
                  </a:lnTo>
                  <a:lnTo>
                    <a:pt x="2574384" y="891985"/>
                  </a:lnTo>
                  <a:lnTo>
                    <a:pt x="2574384" y="2160788"/>
                  </a:lnTo>
                  <a:lnTo>
                    <a:pt x="2574383" y="2160788"/>
                  </a:lnTo>
                  <a:lnTo>
                    <a:pt x="1287192" y="2853844"/>
                  </a:lnTo>
                  <a:lnTo>
                    <a:pt x="0" y="2160788"/>
                  </a:lnTo>
                  <a:lnTo>
                    <a:pt x="1" y="2160788"/>
                  </a:lnTo>
                  <a:lnTo>
                    <a:pt x="1" y="891985"/>
                  </a:lnTo>
                  <a:lnTo>
                    <a:pt x="0" y="891985"/>
                  </a:lnTo>
                  <a:lnTo>
                    <a:pt x="291234" y="735177"/>
                  </a:lnTo>
                  <a:lnTo>
                    <a:pt x="272791" y="712825"/>
                  </a:lnTo>
                  <a:cubicBezTo>
                    <a:pt x="223494" y="639856"/>
                    <a:pt x="194709" y="551890"/>
                    <a:pt x="194709" y="457200"/>
                  </a:cubicBezTo>
                  <a:cubicBezTo>
                    <a:pt x="194709" y="204695"/>
                    <a:pt x="399404" y="0"/>
                    <a:pt x="651909" y="0"/>
                  </a:cubicBezTo>
                  <a:close/>
                </a:path>
              </a:pathLst>
            </a:custGeom>
            <a:solidFill>
              <a:sysClr val="window" lastClr="FFFFFF">
                <a:lumMod val="95000"/>
              </a:sysClr>
            </a:solidFill>
            <a:ln w="25400" cap="flat" cmpd="sng" algn="ctr">
              <a:solidFill>
                <a:sysClr val="window" lastClr="FFFFFF">
                  <a:lumMod val="85000"/>
                </a:sysClr>
              </a:solidFill>
              <a:prstDash val="solid"/>
            </a:ln>
            <a:effectLst/>
          </p:spPr>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36" name="îSḷiḋè"/>
            <p:cNvSpPr/>
            <p:nvPr/>
          </p:nvSpPr>
          <p:spPr>
            <a:xfrm>
              <a:off x="4944324" y="2122530"/>
              <a:ext cx="1125502" cy="992023"/>
            </a:xfrm>
            <a:custGeom>
              <a:avLst/>
              <a:gdLst>
                <a:gd name="connsiteX0" fmla="*/ 1993508 w 1993508"/>
                <a:gd name="connsiteY0" fmla="*/ 0 h 1757088"/>
                <a:gd name="connsiteX1" fmla="*/ 1993508 w 1993508"/>
                <a:gd name="connsiteY1" fmla="*/ 903512 h 1757088"/>
                <a:gd name="connsiteX2" fmla="*/ 1993507 w 1993508"/>
                <a:gd name="connsiteY2" fmla="*/ 903512 h 1757088"/>
                <a:gd name="connsiteX3" fmla="*/ 1726010 w 1993508"/>
                <a:gd name="connsiteY3" fmla="*/ 1047539 h 1757088"/>
                <a:gd name="connsiteX4" fmla="*/ 1766385 w 1993508"/>
                <a:gd name="connsiteY4" fmla="*/ 1121925 h 1757088"/>
                <a:gd name="connsiteX5" fmla="*/ 1802314 w 1993508"/>
                <a:gd name="connsiteY5" fmla="*/ 1299888 h 1757088"/>
                <a:gd name="connsiteX6" fmla="*/ 1345114 w 1993508"/>
                <a:gd name="connsiteY6" fmla="*/ 1757088 h 1757088"/>
                <a:gd name="connsiteX7" fmla="*/ 965996 w 1993508"/>
                <a:gd name="connsiteY7" fmla="*/ 1555513 h 1757088"/>
                <a:gd name="connsiteX8" fmla="*/ 924513 w 1993508"/>
                <a:gd name="connsiteY8" fmla="*/ 1479085 h 1757088"/>
                <a:gd name="connsiteX9" fmla="*/ 706316 w 1993508"/>
                <a:gd name="connsiteY9" fmla="*/ 1596568 h 1757088"/>
                <a:gd name="connsiteX10" fmla="*/ 0 w 1993508"/>
                <a:gd name="connsiteY10" fmla="*/ 1216270 h 1757088"/>
                <a:gd name="connsiteX11" fmla="*/ 3060 w 1993508"/>
                <a:gd name="connsiteY11" fmla="*/ 1209917 h 1757088"/>
                <a:gd name="connsiteX12" fmla="*/ 1803031 w 1993508"/>
                <a:gd name="connsiteY12" fmla="*/ 9618 h 1757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93508" h="1757088">
                  <a:moveTo>
                    <a:pt x="1993508" y="0"/>
                  </a:moveTo>
                  <a:lnTo>
                    <a:pt x="1993508" y="903512"/>
                  </a:lnTo>
                  <a:lnTo>
                    <a:pt x="1993507" y="903512"/>
                  </a:lnTo>
                  <a:lnTo>
                    <a:pt x="1726010" y="1047539"/>
                  </a:lnTo>
                  <a:lnTo>
                    <a:pt x="1766385" y="1121925"/>
                  </a:lnTo>
                  <a:cubicBezTo>
                    <a:pt x="1789521" y="1176624"/>
                    <a:pt x="1802314" y="1236762"/>
                    <a:pt x="1802314" y="1299888"/>
                  </a:cubicBezTo>
                  <a:cubicBezTo>
                    <a:pt x="1802314" y="1552393"/>
                    <a:pt x="1597619" y="1757088"/>
                    <a:pt x="1345114" y="1757088"/>
                  </a:cubicBezTo>
                  <a:cubicBezTo>
                    <a:pt x="1187298" y="1757088"/>
                    <a:pt x="1048159" y="1677129"/>
                    <a:pt x="965996" y="1555513"/>
                  </a:cubicBezTo>
                  <a:lnTo>
                    <a:pt x="924513" y="1479085"/>
                  </a:lnTo>
                  <a:lnTo>
                    <a:pt x="706316" y="1596568"/>
                  </a:lnTo>
                  <a:lnTo>
                    <a:pt x="0" y="1216270"/>
                  </a:lnTo>
                  <a:lnTo>
                    <a:pt x="3060" y="1209917"/>
                  </a:lnTo>
                  <a:cubicBezTo>
                    <a:pt x="359655" y="553485"/>
                    <a:pt x="1024331" y="88700"/>
                    <a:pt x="1803031" y="9618"/>
                  </a:cubicBezTo>
                  <a:close/>
                </a:path>
              </a:pathLst>
            </a:custGeom>
            <a:solidFill>
              <a:srgbClr val="084CA1"/>
            </a:solidFill>
            <a:ln w="28575" cap="flat" cmpd="sng" algn="ctr">
              <a:noFill/>
              <a:prstDash val="solid"/>
            </a:ln>
            <a:effectLst/>
          </p:spPr>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37" name="ísliḍè"/>
            <p:cNvSpPr/>
            <p:nvPr/>
          </p:nvSpPr>
          <p:spPr>
            <a:xfrm>
              <a:off x="6118205" y="2122330"/>
              <a:ext cx="1128653" cy="992223"/>
            </a:xfrm>
            <a:custGeom>
              <a:avLst/>
              <a:gdLst>
                <a:gd name="connsiteX0" fmla="*/ 1 w 1999090"/>
                <a:gd name="connsiteY0" fmla="*/ 0 h 1757443"/>
                <a:gd name="connsiteX1" fmla="*/ 197506 w 1999090"/>
                <a:gd name="connsiteY1" fmla="*/ 9973 h 1757443"/>
                <a:gd name="connsiteX2" fmla="*/ 1997477 w 1999090"/>
                <a:gd name="connsiteY2" fmla="*/ 1210272 h 1757443"/>
                <a:gd name="connsiteX3" fmla="*/ 1999090 w 1999090"/>
                <a:gd name="connsiteY3" fmla="*/ 1213620 h 1757443"/>
                <a:gd name="connsiteX4" fmla="*/ 1287192 w 1999090"/>
                <a:gd name="connsiteY4" fmla="*/ 1596923 h 1757443"/>
                <a:gd name="connsiteX5" fmla="*/ 1071715 w 1999090"/>
                <a:gd name="connsiteY5" fmla="*/ 1480905 h 1757443"/>
                <a:gd name="connsiteX6" fmla="*/ 1031027 w 1999090"/>
                <a:gd name="connsiteY6" fmla="*/ 1555868 h 1757443"/>
                <a:gd name="connsiteX7" fmla="*/ 651909 w 1999090"/>
                <a:gd name="connsiteY7" fmla="*/ 1757443 h 1757443"/>
                <a:gd name="connsiteX8" fmla="*/ 194709 w 1999090"/>
                <a:gd name="connsiteY8" fmla="*/ 1300243 h 1757443"/>
                <a:gd name="connsiteX9" fmla="*/ 230638 w 1999090"/>
                <a:gd name="connsiteY9" fmla="*/ 1122280 h 1757443"/>
                <a:gd name="connsiteX10" fmla="*/ 270218 w 1999090"/>
                <a:gd name="connsiteY10" fmla="*/ 1049359 h 1757443"/>
                <a:gd name="connsiteX11" fmla="*/ 0 w 1999090"/>
                <a:gd name="connsiteY11" fmla="*/ 903867 h 1757443"/>
                <a:gd name="connsiteX12" fmla="*/ 1 w 1999090"/>
                <a:gd name="connsiteY12" fmla="*/ 903867 h 1757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99090" h="1757443">
                  <a:moveTo>
                    <a:pt x="1" y="0"/>
                  </a:moveTo>
                  <a:lnTo>
                    <a:pt x="197506" y="9973"/>
                  </a:lnTo>
                  <a:cubicBezTo>
                    <a:pt x="976206" y="89055"/>
                    <a:pt x="1640882" y="553840"/>
                    <a:pt x="1997477" y="1210272"/>
                  </a:cubicBezTo>
                  <a:lnTo>
                    <a:pt x="1999090" y="1213620"/>
                  </a:lnTo>
                  <a:lnTo>
                    <a:pt x="1287192" y="1596923"/>
                  </a:lnTo>
                  <a:lnTo>
                    <a:pt x="1071715" y="1480905"/>
                  </a:lnTo>
                  <a:lnTo>
                    <a:pt x="1031027" y="1555868"/>
                  </a:lnTo>
                  <a:cubicBezTo>
                    <a:pt x="948865" y="1677484"/>
                    <a:pt x="809725" y="1757443"/>
                    <a:pt x="651909" y="1757443"/>
                  </a:cubicBezTo>
                  <a:cubicBezTo>
                    <a:pt x="399404" y="1757443"/>
                    <a:pt x="194709" y="1552748"/>
                    <a:pt x="194709" y="1300243"/>
                  </a:cubicBezTo>
                  <a:cubicBezTo>
                    <a:pt x="194709" y="1237117"/>
                    <a:pt x="207502" y="1176979"/>
                    <a:pt x="230638" y="1122280"/>
                  </a:cubicBezTo>
                  <a:lnTo>
                    <a:pt x="270218" y="1049359"/>
                  </a:lnTo>
                  <a:lnTo>
                    <a:pt x="0" y="903867"/>
                  </a:lnTo>
                  <a:lnTo>
                    <a:pt x="1" y="903867"/>
                  </a:lnTo>
                  <a:close/>
                </a:path>
              </a:pathLst>
            </a:custGeom>
            <a:solidFill>
              <a:schemeClr val="accent1">
                <a:lumMod val="60000"/>
                <a:lumOff val="40000"/>
              </a:schemeClr>
            </a:solidFill>
            <a:ln w="28575" cap="flat" cmpd="sng" algn="ctr">
              <a:noFill/>
              <a:prstDash val="solid"/>
            </a:ln>
            <a:effectLst/>
          </p:spPr>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38" name="î$ḻîdé"/>
            <p:cNvSpPr/>
            <p:nvPr/>
          </p:nvSpPr>
          <p:spPr>
            <a:xfrm>
              <a:off x="6596192" y="2848775"/>
              <a:ext cx="807600" cy="1160452"/>
            </a:xfrm>
            <a:custGeom>
              <a:avLst/>
              <a:gdLst>
                <a:gd name="connsiteX0" fmla="*/ 1187673 w 1430435"/>
                <a:gd name="connsiteY0" fmla="*/ 0 h 2055413"/>
                <a:gd name="connsiteX1" fmla="*/ 1248402 w 1430435"/>
                <a:gd name="connsiteY1" fmla="*/ 126065 h 2055413"/>
                <a:gd name="connsiteX2" fmla="*/ 1430435 w 1430435"/>
                <a:gd name="connsiteY2" fmla="*/ 1027706 h 2055413"/>
                <a:gd name="connsiteX3" fmla="*/ 1248402 w 1430435"/>
                <a:gd name="connsiteY3" fmla="*/ 1929347 h 2055413"/>
                <a:gd name="connsiteX4" fmla="*/ 1187673 w 1430435"/>
                <a:gd name="connsiteY4" fmla="*/ 2055413 h 2055413"/>
                <a:gd name="connsiteX5" fmla="*/ 457200 w 1430435"/>
                <a:gd name="connsiteY5" fmla="*/ 1662108 h 2055413"/>
                <a:gd name="connsiteX6" fmla="*/ 457201 w 1430435"/>
                <a:gd name="connsiteY6" fmla="*/ 1662108 h 2055413"/>
                <a:gd name="connsiteX7" fmla="*/ 457201 w 1430435"/>
                <a:gd name="connsiteY7" fmla="*/ 1484906 h 2055413"/>
                <a:gd name="connsiteX8" fmla="*/ 457200 w 1430435"/>
                <a:gd name="connsiteY8" fmla="*/ 1484906 h 2055413"/>
                <a:gd name="connsiteX9" fmla="*/ 0 w 1430435"/>
                <a:gd name="connsiteY9" fmla="*/ 1027706 h 2055413"/>
                <a:gd name="connsiteX10" fmla="*/ 457200 w 1430435"/>
                <a:gd name="connsiteY10" fmla="*/ 570506 h 2055413"/>
                <a:gd name="connsiteX11" fmla="*/ 457201 w 1430435"/>
                <a:gd name="connsiteY11" fmla="*/ 570506 h 2055413"/>
                <a:gd name="connsiteX12" fmla="*/ 457201 w 1430435"/>
                <a:gd name="connsiteY12" fmla="*/ 393304 h 2055413"/>
                <a:gd name="connsiteX13" fmla="*/ 457200 w 1430435"/>
                <a:gd name="connsiteY13" fmla="*/ 393304 h 205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30435" h="2055413">
                  <a:moveTo>
                    <a:pt x="1187673" y="0"/>
                  </a:moveTo>
                  <a:lnTo>
                    <a:pt x="1248402" y="126065"/>
                  </a:lnTo>
                  <a:cubicBezTo>
                    <a:pt x="1365618" y="403194"/>
                    <a:pt x="1430435" y="707881"/>
                    <a:pt x="1430435" y="1027706"/>
                  </a:cubicBezTo>
                  <a:cubicBezTo>
                    <a:pt x="1430435" y="1347532"/>
                    <a:pt x="1365618" y="1652219"/>
                    <a:pt x="1248402" y="1929347"/>
                  </a:cubicBezTo>
                  <a:lnTo>
                    <a:pt x="1187673" y="2055413"/>
                  </a:lnTo>
                  <a:lnTo>
                    <a:pt x="457200" y="1662108"/>
                  </a:lnTo>
                  <a:lnTo>
                    <a:pt x="457201" y="1662108"/>
                  </a:lnTo>
                  <a:lnTo>
                    <a:pt x="457201" y="1484906"/>
                  </a:lnTo>
                  <a:lnTo>
                    <a:pt x="457200" y="1484906"/>
                  </a:lnTo>
                  <a:cubicBezTo>
                    <a:pt x="204695" y="1484906"/>
                    <a:pt x="0" y="1280211"/>
                    <a:pt x="0" y="1027706"/>
                  </a:cubicBezTo>
                  <a:cubicBezTo>
                    <a:pt x="0" y="775201"/>
                    <a:pt x="204695" y="570506"/>
                    <a:pt x="457200" y="570506"/>
                  </a:cubicBezTo>
                  <a:lnTo>
                    <a:pt x="457201" y="570506"/>
                  </a:lnTo>
                  <a:lnTo>
                    <a:pt x="457201" y="393304"/>
                  </a:lnTo>
                  <a:lnTo>
                    <a:pt x="457200" y="393304"/>
                  </a:lnTo>
                  <a:close/>
                </a:path>
              </a:pathLst>
            </a:custGeom>
            <a:solidFill>
              <a:srgbClr val="084CA1"/>
            </a:solidFill>
            <a:ln w="28575" cap="flat" cmpd="sng" algn="ctr">
              <a:noFill/>
              <a:prstDash val="solid"/>
            </a:ln>
            <a:effectLst/>
          </p:spPr>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39" name="îṡḻîḑè"/>
            <p:cNvSpPr/>
            <p:nvPr/>
          </p:nvSpPr>
          <p:spPr>
            <a:xfrm>
              <a:off x="6118205" y="3721763"/>
              <a:ext cx="1128653" cy="1013908"/>
            </a:xfrm>
            <a:custGeom>
              <a:avLst/>
              <a:gdLst>
                <a:gd name="connsiteX0" fmla="*/ 651909 w 1999090"/>
                <a:gd name="connsiteY0" fmla="*/ 0 h 1795851"/>
                <a:gd name="connsiteX1" fmla="*/ 1073180 w 1999090"/>
                <a:gd name="connsiteY1" fmla="*/ 279237 h 1795851"/>
                <a:gd name="connsiteX2" fmla="*/ 1082468 w 1999090"/>
                <a:gd name="connsiteY2" fmla="*/ 309157 h 1795851"/>
                <a:gd name="connsiteX3" fmla="*/ 1287192 w 1999090"/>
                <a:gd name="connsiteY3" fmla="*/ 198928 h 1795851"/>
                <a:gd name="connsiteX4" fmla="*/ 1999090 w 1999090"/>
                <a:gd name="connsiteY4" fmla="*/ 582232 h 1795851"/>
                <a:gd name="connsiteX5" fmla="*/ 1997477 w 1999090"/>
                <a:gd name="connsiteY5" fmla="*/ 585580 h 1795851"/>
                <a:gd name="connsiteX6" fmla="*/ 197506 w 1999090"/>
                <a:gd name="connsiteY6" fmla="*/ 1785878 h 1795851"/>
                <a:gd name="connsiteX7" fmla="*/ 1 w 1999090"/>
                <a:gd name="connsiteY7" fmla="*/ 1795851 h 1795851"/>
                <a:gd name="connsiteX8" fmla="*/ 1 w 1999090"/>
                <a:gd name="connsiteY8" fmla="*/ 891985 h 1795851"/>
                <a:gd name="connsiteX9" fmla="*/ 0 w 1999090"/>
                <a:gd name="connsiteY9" fmla="*/ 891985 h 1795851"/>
                <a:gd name="connsiteX10" fmla="*/ 291234 w 1999090"/>
                <a:gd name="connsiteY10" fmla="*/ 735177 h 1795851"/>
                <a:gd name="connsiteX11" fmla="*/ 272791 w 1999090"/>
                <a:gd name="connsiteY11" fmla="*/ 712825 h 1795851"/>
                <a:gd name="connsiteX12" fmla="*/ 194709 w 1999090"/>
                <a:gd name="connsiteY12" fmla="*/ 457200 h 1795851"/>
                <a:gd name="connsiteX13" fmla="*/ 651909 w 1999090"/>
                <a:gd name="connsiteY13" fmla="*/ 0 h 1795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99090" h="1795851">
                  <a:moveTo>
                    <a:pt x="651909" y="0"/>
                  </a:moveTo>
                  <a:cubicBezTo>
                    <a:pt x="841288" y="0"/>
                    <a:pt x="1003773" y="115141"/>
                    <a:pt x="1073180" y="279237"/>
                  </a:cubicBezTo>
                  <a:lnTo>
                    <a:pt x="1082468" y="309157"/>
                  </a:lnTo>
                  <a:lnTo>
                    <a:pt x="1287192" y="198928"/>
                  </a:lnTo>
                  <a:lnTo>
                    <a:pt x="1999090" y="582232"/>
                  </a:lnTo>
                  <a:lnTo>
                    <a:pt x="1997477" y="585580"/>
                  </a:lnTo>
                  <a:cubicBezTo>
                    <a:pt x="1640882" y="1242012"/>
                    <a:pt x="976206" y="1706797"/>
                    <a:pt x="197506" y="1785878"/>
                  </a:cubicBezTo>
                  <a:lnTo>
                    <a:pt x="1" y="1795851"/>
                  </a:lnTo>
                  <a:lnTo>
                    <a:pt x="1" y="891985"/>
                  </a:lnTo>
                  <a:lnTo>
                    <a:pt x="0" y="891985"/>
                  </a:lnTo>
                  <a:lnTo>
                    <a:pt x="291234" y="735177"/>
                  </a:lnTo>
                  <a:lnTo>
                    <a:pt x="272791" y="712825"/>
                  </a:lnTo>
                  <a:cubicBezTo>
                    <a:pt x="223494" y="639856"/>
                    <a:pt x="194709" y="551890"/>
                    <a:pt x="194709" y="457200"/>
                  </a:cubicBezTo>
                  <a:cubicBezTo>
                    <a:pt x="194709" y="204695"/>
                    <a:pt x="399404" y="0"/>
                    <a:pt x="651909" y="0"/>
                  </a:cubicBezTo>
                  <a:close/>
                </a:path>
              </a:pathLst>
            </a:custGeom>
            <a:solidFill>
              <a:schemeClr val="accent1">
                <a:lumMod val="60000"/>
                <a:lumOff val="40000"/>
              </a:schemeClr>
            </a:solidFill>
            <a:ln w="28575" cap="flat" cmpd="sng" algn="ctr">
              <a:noFill/>
              <a:prstDash val="solid"/>
            </a:ln>
            <a:effectLst/>
          </p:spPr>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40" name="iŝḷïdé"/>
            <p:cNvSpPr/>
            <p:nvPr/>
          </p:nvSpPr>
          <p:spPr>
            <a:xfrm>
              <a:off x="4788208" y="2848774"/>
              <a:ext cx="791537" cy="1160453"/>
            </a:xfrm>
            <a:custGeom>
              <a:avLst/>
              <a:gdLst>
                <a:gd name="connsiteX0" fmla="*/ 242762 w 1401984"/>
                <a:gd name="connsiteY0" fmla="*/ 0 h 2055414"/>
                <a:gd name="connsiteX1" fmla="*/ 973235 w 1401984"/>
                <a:gd name="connsiteY1" fmla="*/ 393305 h 2055414"/>
                <a:gd name="connsiteX2" fmla="*/ 973236 w 1401984"/>
                <a:gd name="connsiteY2" fmla="*/ 393305 h 2055414"/>
                <a:gd name="connsiteX3" fmla="*/ 973236 w 1401984"/>
                <a:gd name="connsiteY3" fmla="*/ 554171 h 2055414"/>
                <a:gd name="connsiteX4" fmla="*/ 1036926 w 1401984"/>
                <a:gd name="connsiteY4" fmla="*/ 560592 h 2055414"/>
                <a:gd name="connsiteX5" fmla="*/ 1401984 w 1401984"/>
                <a:gd name="connsiteY5" fmla="*/ 1008503 h 2055414"/>
                <a:gd name="connsiteX6" fmla="*/ 1036926 w 1401984"/>
                <a:gd name="connsiteY6" fmla="*/ 1456415 h 2055414"/>
                <a:gd name="connsiteX7" fmla="*/ 973236 w 1401984"/>
                <a:gd name="connsiteY7" fmla="*/ 1462835 h 2055414"/>
                <a:gd name="connsiteX8" fmla="*/ 973236 w 1401984"/>
                <a:gd name="connsiteY8" fmla="*/ 1662109 h 2055414"/>
                <a:gd name="connsiteX9" fmla="*/ 973235 w 1401984"/>
                <a:gd name="connsiteY9" fmla="*/ 1662109 h 2055414"/>
                <a:gd name="connsiteX10" fmla="*/ 242762 w 1401984"/>
                <a:gd name="connsiteY10" fmla="*/ 2055414 h 2055414"/>
                <a:gd name="connsiteX11" fmla="*/ 182033 w 1401984"/>
                <a:gd name="connsiteY11" fmla="*/ 1929348 h 2055414"/>
                <a:gd name="connsiteX12" fmla="*/ 0 w 1401984"/>
                <a:gd name="connsiteY12" fmla="*/ 1027707 h 2055414"/>
                <a:gd name="connsiteX13" fmla="*/ 182033 w 1401984"/>
                <a:gd name="connsiteY13" fmla="*/ 126066 h 2055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01984" h="2055414">
                  <a:moveTo>
                    <a:pt x="242762" y="0"/>
                  </a:moveTo>
                  <a:lnTo>
                    <a:pt x="973235" y="393305"/>
                  </a:lnTo>
                  <a:lnTo>
                    <a:pt x="973236" y="393305"/>
                  </a:lnTo>
                  <a:lnTo>
                    <a:pt x="973236" y="554171"/>
                  </a:lnTo>
                  <a:lnTo>
                    <a:pt x="1036926" y="560592"/>
                  </a:lnTo>
                  <a:cubicBezTo>
                    <a:pt x="1245264" y="603224"/>
                    <a:pt x="1401984" y="787561"/>
                    <a:pt x="1401984" y="1008503"/>
                  </a:cubicBezTo>
                  <a:cubicBezTo>
                    <a:pt x="1401984" y="1229445"/>
                    <a:pt x="1245264" y="1413782"/>
                    <a:pt x="1036926" y="1456415"/>
                  </a:cubicBezTo>
                  <a:lnTo>
                    <a:pt x="973236" y="1462835"/>
                  </a:lnTo>
                  <a:lnTo>
                    <a:pt x="973236" y="1662109"/>
                  </a:lnTo>
                  <a:lnTo>
                    <a:pt x="973235" y="1662109"/>
                  </a:lnTo>
                  <a:lnTo>
                    <a:pt x="242762" y="2055414"/>
                  </a:lnTo>
                  <a:lnTo>
                    <a:pt x="182033" y="1929348"/>
                  </a:lnTo>
                  <a:cubicBezTo>
                    <a:pt x="64818" y="1652220"/>
                    <a:pt x="0" y="1347533"/>
                    <a:pt x="0" y="1027707"/>
                  </a:cubicBezTo>
                  <a:cubicBezTo>
                    <a:pt x="0" y="707882"/>
                    <a:pt x="64818" y="403195"/>
                    <a:pt x="182033" y="126066"/>
                  </a:cubicBezTo>
                  <a:close/>
                </a:path>
              </a:pathLst>
            </a:custGeom>
            <a:solidFill>
              <a:schemeClr val="accent1">
                <a:lumMod val="60000"/>
                <a:lumOff val="40000"/>
              </a:schemeClr>
            </a:solidFill>
            <a:ln w="28575" cap="flat" cmpd="sng" algn="ctr">
              <a:noFill/>
              <a:prstDash val="solid"/>
            </a:ln>
            <a:effectLst/>
          </p:spPr>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41" name="íṡ1íďè"/>
            <p:cNvSpPr/>
            <p:nvPr/>
          </p:nvSpPr>
          <p:spPr>
            <a:xfrm>
              <a:off x="4944324" y="3721763"/>
              <a:ext cx="1125502" cy="1013708"/>
            </a:xfrm>
            <a:custGeom>
              <a:avLst/>
              <a:gdLst>
                <a:gd name="connsiteX0" fmla="*/ 1339843 w 1993508"/>
                <a:gd name="connsiteY0" fmla="*/ 0 h 1795496"/>
                <a:gd name="connsiteX1" fmla="*/ 1797043 w 1993508"/>
                <a:gd name="connsiteY1" fmla="*/ 457200 h 1795496"/>
                <a:gd name="connsiteX2" fmla="*/ 1718961 w 1993508"/>
                <a:gd name="connsiteY2" fmla="*/ 712825 h 1795496"/>
                <a:gd name="connsiteX3" fmla="*/ 1701058 w 1993508"/>
                <a:gd name="connsiteY3" fmla="*/ 734523 h 1795496"/>
                <a:gd name="connsiteX4" fmla="*/ 1993507 w 1993508"/>
                <a:gd name="connsiteY4" fmla="*/ 891985 h 1795496"/>
                <a:gd name="connsiteX5" fmla="*/ 1993508 w 1993508"/>
                <a:gd name="connsiteY5" fmla="*/ 891985 h 1795496"/>
                <a:gd name="connsiteX6" fmla="*/ 1993508 w 1993508"/>
                <a:gd name="connsiteY6" fmla="*/ 1795496 h 1795496"/>
                <a:gd name="connsiteX7" fmla="*/ 1803031 w 1993508"/>
                <a:gd name="connsiteY7" fmla="*/ 1785878 h 1795496"/>
                <a:gd name="connsiteX8" fmla="*/ 3060 w 1993508"/>
                <a:gd name="connsiteY8" fmla="*/ 585580 h 1795496"/>
                <a:gd name="connsiteX9" fmla="*/ 0 w 1993508"/>
                <a:gd name="connsiteY9" fmla="*/ 579227 h 1795496"/>
                <a:gd name="connsiteX10" fmla="*/ 706316 w 1993508"/>
                <a:gd name="connsiteY10" fmla="*/ 198928 h 1795496"/>
                <a:gd name="connsiteX11" fmla="*/ 909536 w 1993508"/>
                <a:gd name="connsiteY11" fmla="*/ 308347 h 1795496"/>
                <a:gd name="connsiteX12" fmla="*/ 918572 w 1993508"/>
                <a:gd name="connsiteY12" fmla="*/ 279237 h 1795496"/>
                <a:gd name="connsiteX13" fmla="*/ 1339843 w 1993508"/>
                <a:gd name="connsiteY13" fmla="*/ 0 h 17954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93508" h="1795496">
                  <a:moveTo>
                    <a:pt x="1339843" y="0"/>
                  </a:moveTo>
                  <a:cubicBezTo>
                    <a:pt x="1592348" y="0"/>
                    <a:pt x="1797043" y="204695"/>
                    <a:pt x="1797043" y="457200"/>
                  </a:cubicBezTo>
                  <a:cubicBezTo>
                    <a:pt x="1797043" y="551890"/>
                    <a:pt x="1768258" y="639856"/>
                    <a:pt x="1718961" y="712825"/>
                  </a:cubicBezTo>
                  <a:lnTo>
                    <a:pt x="1701058" y="734523"/>
                  </a:lnTo>
                  <a:lnTo>
                    <a:pt x="1993507" y="891985"/>
                  </a:lnTo>
                  <a:lnTo>
                    <a:pt x="1993508" y="891985"/>
                  </a:lnTo>
                  <a:lnTo>
                    <a:pt x="1993508" y="1795496"/>
                  </a:lnTo>
                  <a:lnTo>
                    <a:pt x="1803031" y="1785878"/>
                  </a:lnTo>
                  <a:cubicBezTo>
                    <a:pt x="1024331" y="1706797"/>
                    <a:pt x="359655" y="1242012"/>
                    <a:pt x="3060" y="585580"/>
                  </a:cubicBezTo>
                  <a:lnTo>
                    <a:pt x="0" y="579227"/>
                  </a:lnTo>
                  <a:lnTo>
                    <a:pt x="706316" y="198928"/>
                  </a:lnTo>
                  <a:lnTo>
                    <a:pt x="909536" y="308347"/>
                  </a:lnTo>
                  <a:lnTo>
                    <a:pt x="918572" y="279237"/>
                  </a:lnTo>
                  <a:cubicBezTo>
                    <a:pt x="987979" y="115141"/>
                    <a:pt x="1150464" y="0"/>
                    <a:pt x="1339843" y="0"/>
                  </a:cubicBezTo>
                  <a:close/>
                </a:path>
              </a:pathLst>
            </a:custGeom>
            <a:solidFill>
              <a:srgbClr val="084CA1"/>
            </a:solidFill>
            <a:ln w="28575" cap="flat" cmpd="sng" algn="ctr">
              <a:noFill/>
              <a:prstDash val="solid"/>
            </a:ln>
            <a:effectLst/>
          </p:spPr>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 lastClr="FFFFFF"/>
                </a:solidFill>
                <a:effectLst/>
                <a:uLnTx/>
                <a:uFillTx/>
                <a:latin typeface="Calibri"/>
                <a:ea typeface="+mn-ea"/>
                <a:cs typeface="+mn-cs"/>
              </a:endParaRPr>
            </a:p>
          </p:txBody>
        </p:sp>
        <p:sp>
          <p:nvSpPr>
            <p:cNvPr id="42" name="ïṡļïḍé"/>
            <p:cNvSpPr/>
            <p:nvPr/>
          </p:nvSpPr>
          <p:spPr>
            <a:xfrm>
              <a:off x="4974275" y="3258345"/>
              <a:ext cx="327081" cy="319625"/>
            </a:xfrm>
            <a:custGeom>
              <a:avLst/>
              <a:gdLst/>
              <a:ahLst/>
              <a:cxnLst>
                <a:cxn ang="0">
                  <a:pos x="wd2" y="hd2"/>
                </a:cxn>
                <a:cxn ang="5400000">
                  <a:pos x="wd2" y="hd2"/>
                </a:cxn>
                <a:cxn ang="10800000">
                  <a:pos x="wd2" y="hd2"/>
                </a:cxn>
                <a:cxn ang="16200000">
                  <a:pos x="wd2" y="hd2"/>
                </a:cxn>
              </a:cxnLst>
              <a:rect l="0" t="0" r="r" b="b"/>
              <a:pathLst>
                <a:path w="21600" h="21319" extrusionOk="0">
                  <a:moveTo>
                    <a:pt x="7530" y="4197"/>
                  </a:moveTo>
                  <a:lnTo>
                    <a:pt x="6680" y="3701"/>
                  </a:lnTo>
                  <a:lnTo>
                    <a:pt x="6189" y="4560"/>
                  </a:lnTo>
                  <a:lnTo>
                    <a:pt x="7040" y="5056"/>
                  </a:lnTo>
                  <a:cubicBezTo>
                    <a:pt x="7040" y="5056"/>
                    <a:pt x="7530" y="4197"/>
                    <a:pt x="7530" y="4197"/>
                  </a:cubicBezTo>
                  <a:close/>
                  <a:moveTo>
                    <a:pt x="8512" y="2479"/>
                  </a:moveTo>
                  <a:lnTo>
                    <a:pt x="7662" y="1984"/>
                  </a:lnTo>
                  <a:lnTo>
                    <a:pt x="7171" y="2843"/>
                  </a:lnTo>
                  <a:lnTo>
                    <a:pt x="8021" y="3339"/>
                  </a:lnTo>
                  <a:cubicBezTo>
                    <a:pt x="8021" y="3339"/>
                    <a:pt x="8512" y="2479"/>
                    <a:pt x="8512" y="2479"/>
                  </a:cubicBezTo>
                  <a:close/>
                  <a:moveTo>
                    <a:pt x="20618" y="8428"/>
                  </a:moveTo>
                  <a:lnTo>
                    <a:pt x="982" y="8428"/>
                  </a:lnTo>
                  <a:lnTo>
                    <a:pt x="982" y="6445"/>
                  </a:lnTo>
                  <a:lnTo>
                    <a:pt x="20618" y="6445"/>
                  </a:lnTo>
                  <a:cubicBezTo>
                    <a:pt x="20618" y="6445"/>
                    <a:pt x="20618" y="8428"/>
                    <a:pt x="20618" y="8428"/>
                  </a:cubicBezTo>
                  <a:close/>
                  <a:moveTo>
                    <a:pt x="18655" y="20327"/>
                  </a:moveTo>
                  <a:lnTo>
                    <a:pt x="2945" y="20327"/>
                  </a:lnTo>
                  <a:lnTo>
                    <a:pt x="2945" y="9420"/>
                  </a:lnTo>
                  <a:lnTo>
                    <a:pt x="18655" y="9420"/>
                  </a:lnTo>
                  <a:cubicBezTo>
                    <a:pt x="18655" y="9420"/>
                    <a:pt x="18655" y="20327"/>
                    <a:pt x="18655" y="20327"/>
                  </a:cubicBezTo>
                  <a:close/>
                  <a:moveTo>
                    <a:pt x="6811" y="1488"/>
                  </a:moveTo>
                  <a:cubicBezTo>
                    <a:pt x="7083" y="1014"/>
                    <a:pt x="7683" y="851"/>
                    <a:pt x="8153" y="1125"/>
                  </a:cubicBezTo>
                  <a:lnTo>
                    <a:pt x="9854" y="2117"/>
                  </a:lnTo>
                  <a:lnTo>
                    <a:pt x="7946" y="5454"/>
                  </a:lnTo>
                  <a:lnTo>
                    <a:pt x="5759" y="5454"/>
                  </a:lnTo>
                  <a:lnTo>
                    <a:pt x="5698" y="5419"/>
                  </a:lnTo>
                  <a:lnTo>
                    <a:pt x="5678" y="5454"/>
                  </a:lnTo>
                  <a:lnTo>
                    <a:pt x="4545" y="5454"/>
                  </a:lnTo>
                  <a:cubicBezTo>
                    <a:pt x="4545" y="5454"/>
                    <a:pt x="6811" y="1488"/>
                    <a:pt x="6811" y="1488"/>
                  </a:cubicBezTo>
                  <a:close/>
                  <a:moveTo>
                    <a:pt x="15577" y="5454"/>
                  </a:moveTo>
                  <a:lnTo>
                    <a:pt x="9079" y="5454"/>
                  </a:lnTo>
                  <a:lnTo>
                    <a:pt x="10704" y="2612"/>
                  </a:lnTo>
                  <a:cubicBezTo>
                    <a:pt x="10704" y="2612"/>
                    <a:pt x="15577" y="5454"/>
                    <a:pt x="15577" y="5454"/>
                  </a:cubicBezTo>
                  <a:close/>
                  <a:moveTo>
                    <a:pt x="15930" y="2759"/>
                  </a:moveTo>
                  <a:cubicBezTo>
                    <a:pt x="16454" y="2617"/>
                    <a:pt x="16991" y="2931"/>
                    <a:pt x="17132" y="3460"/>
                  </a:cubicBezTo>
                  <a:lnTo>
                    <a:pt x="17661" y="5454"/>
                  </a:lnTo>
                  <a:lnTo>
                    <a:pt x="17540" y="5454"/>
                  </a:lnTo>
                  <a:lnTo>
                    <a:pt x="16279" y="4718"/>
                  </a:lnTo>
                  <a:lnTo>
                    <a:pt x="16438" y="4674"/>
                  </a:lnTo>
                  <a:lnTo>
                    <a:pt x="16184" y="3716"/>
                  </a:lnTo>
                  <a:lnTo>
                    <a:pt x="15236" y="3973"/>
                  </a:lnTo>
                  <a:lnTo>
                    <a:pt x="15279" y="4135"/>
                  </a:lnTo>
                  <a:lnTo>
                    <a:pt x="14076" y="3434"/>
                  </a:lnTo>
                  <a:lnTo>
                    <a:pt x="14033" y="3272"/>
                  </a:lnTo>
                  <a:cubicBezTo>
                    <a:pt x="14033" y="3272"/>
                    <a:pt x="15930" y="2759"/>
                    <a:pt x="15930" y="2759"/>
                  </a:cubicBezTo>
                  <a:close/>
                  <a:moveTo>
                    <a:pt x="20618" y="5454"/>
                  </a:moveTo>
                  <a:lnTo>
                    <a:pt x="18678" y="5454"/>
                  </a:lnTo>
                  <a:lnTo>
                    <a:pt x="18081" y="3203"/>
                  </a:lnTo>
                  <a:cubicBezTo>
                    <a:pt x="17800" y="2145"/>
                    <a:pt x="16724" y="1518"/>
                    <a:pt x="15676" y="1801"/>
                  </a:cubicBezTo>
                  <a:lnTo>
                    <a:pt x="12671" y="2615"/>
                  </a:lnTo>
                  <a:lnTo>
                    <a:pt x="8644" y="266"/>
                  </a:lnTo>
                  <a:cubicBezTo>
                    <a:pt x="7704" y="-281"/>
                    <a:pt x="6504" y="44"/>
                    <a:pt x="5961" y="992"/>
                  </a:cubicBezTo>
                  <a:lnTo>
                    <a:pt x="3410" y="5454"/>
                  </a:lnTo>
                  <a:lnTo>
                    <a:pt x="982" y="5454"/>
                  </a:lnTo>
                  <a:cubicBezTo>
                    <a:pt x="440" y="5454"/>
                    <a:pt x="0" y="5898"/>
                    <a:pt x="0" y="6445"/>
                  </a:cubicBezTo>
                  <a:lnTo>
                    <a:pt x="0" y="8428"/>
                  </a:lnTo>
                  <a:cubicBezTo>
                    <a:pt x="0" y="8977"/>
                    <a:pt x="440" y="9420"/>
                    <a:pt x="982" y="9420"/>
                  </a:cubicBezTo>
                  <a:lnTo>
                    <a:pt x="1964" y="9420"/>
                  </a:lnTo>
                  <a:lnTo>
                    <a:pt x="1964" y="20327"/>
                  </a:lnTo>
                  <a:cubicBezTo>
                    <a:pt x="1964" y="20875"/>
                    <a:pt x="2403" y="21319"/>
                    <a:pt x="2945" y="21319"/>
                  </a:cubicBezTo>
                  <a:lnTo>
                    <a:pt x="18655" y="21319"/>
                  </a:lnTo>
                  <a:cubicBezTo>
                    <a:pt x="19197" y="21319"/>
                    <a:pt x="19636" y="20875"/>
                    <a:pt x="19636" y="20327"/>
                  </a:cubicBezTo>
                  <a:lnTo>
                    <a:pt x="19636" y="9420"/>
                  </a:lnTo>
                  <a:lnTo>
                    <a:pt x="20618" y="9420"/>
                  </a:lnTo>
                  <a:cubicBezTo>
                    <a:pt x="21160" y="9420"/>
                    <a:pt x="21600" y="8977"/>
                    <a:pt x="21600" y="8428"/>
                  </a:cubicBezTo>
                  <a:lnTo>
                    <a:pt x="21600" y="6445"/>
                  </a:lnTo>
                  <a:cubicBezTo>
                    <a:pt x="21600" y="5898"/>
                    <a:pt x="21160" y="5454"/>
                    <a:pt x="20618" y="5454"/>
                  </a:cubicBezTo>
                  <a:moveTo>
                    <a:pt x="7855" y="12395"/>
                  </a:moveTo>
                  <a:lnTo>
                    <a:pt x="13745" y="12395"/>
                  </a:lnTo>
                  <a:lnTo>
                    <a:pt x="13745" y="13386"/>
                  </a:lnTo>
                  <a:lnTo>
                    <a:pt x="7855" y="13386"/>
                  </a:lnTo>
                  <a:cubicBezTo>
                    <a:pt x="7855" y="13386"/>
                    <a:pt x="7855" y="12395"/>
                    <a:pt x="7855" y="12395"/>
                  </a:cubicBezTo>
                  <a:close/>
                  <a:moveTo>
                    <a:pt x="7855" y="14378"/>
                  </a:moveTo>
                  <a:lnTo>
                    <a:pt x="13745" y="14378"/>
                  </a:lnTo>
                  <a:cubicBezTo>
                    <a:pt x="14288" y="14378"/>
                    <a:pt x="14727" y="13934"/>
                    <a:pt x="14727" y="13386"/>
                  </a:cubicBezTo>
                  <a:lnTo>
                    <a:pt x="14727" y="12395"/>
                  </a:lnTo>
                  <a:cubicBezTo>
                    <a:pt x="14727" y="11847"/>
                    <a:pt x="14288" y="11403"/>
                    <a:pt x="13745" y="11403"/>
                  </a:cubicBezTo>
                  <a:lnTo>
                    <a:pt x="7855" y="11403"/>
                  </a:lnTo>
                  <a:cubicBezTo>
                    <a:pt x="7312" y="11403"/>
                    <a:pt x="6873" y="11847"/>
                    <a:pt x="6873" y="12395"/>
                  </a:cubicBezTo>
                  <a:lnTo>
                    <a:pt x="6873" y="13386"/>
                  </a:lnTo>
                  <a:cubicBezTo>
                    <a:pt x="6873" y="13934"/>
                    <a:pt x="7312" y="14378"/>
                    <a:pt x="7855" y="14378"/>
                  </a:cubicBezTo>
                </a:path>
              </a:pathLst>
            </a:custGeom>
            <a:solidFill>
              <a:srgbClr val="EEECE1"/>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latin typeface="Calibri"/>
                <a:ea typeface="+mn-ea"/>
                <a:cs typeface="+mn-cs"/>
              </a:endParaRPr>
            </a:p>
          </p:txBody>
        </p:sp>
        <p:sp>
          <p:nvSpPr>
            <p:cNvPr id="43" name="îŝľíḑé"/>
            <p:cNvSpPr/>
            <p:nvPr/>
          </p:nvSpPr>
          <p:spPr>
            <a:xfrm>
              <a:off x="6444745" y="4099551"/>
              <a:ext cx="267610" cy="327055"/>
            </a:xfrm>
            <a:custGeom>
              <a:avLst/>
              <a:gdLst/>
              <a:ahLst/>
              <a:cxnLst>
                <a:cxn ang="0">
                  <a:pos x="wd2" y="hd2"/>
                </a:cxn>
                <a:cxn ang="5400000">
                  <a:pos x="wd2" y="hd2"/>
                </a:cxn>
                <a:cxn ang="10800000">
                  <a:pos x="wd2" y="hd2"/>
                </a:cxn>
                <a:cxn ang="16200000">
                  <a:pos x="wd2" y="hd2"/>
                </a:cxn>
              </a:cxnLst>
              <a:rect l="0" t="0" r="r" b="b"/>
              <a:pathLst>
                <a:path w="21600" h="21600" extrusionOk="0">
                  <a:moveTo>
                    <a:pt x="15600" y="6076"/>
                  </a:moveTo>
                  <a:cubicBezTo>
                    <a:pt x="14428" y="7109"/>
                    <a:pt x="12685" y="7649"/>
                    <a:pt x="10071" y="7803"/>
                  </a:cubicBezTo>
                  <a:cubicBezTo>
                    <a:pt x="9806" y="7259"/>
                    <a:pt x="9160" y="6873"/>
                    <a:pt x="8400" y="6873"/>
                  </a:cubicBezTo>
                  <a:cubicBezTo>
                    <a:pt x="7640" y="6873"/>
                    <a:pt x="6994" y="7259"/>
                    <a:pt x="6729" y="7803"/>
                  </a:cubicBezTo>
                  <a:cubicBezTo>
                    <a:pt x="4115" y="7649"/>
                    <a:pt x="2372" y="7109"/>
                    <a:pt x="1200" y="6076"/>
                  </a:cubicBezTo>
                  <a:lnTo>
                    <a:pt x="1200" y="5891"/>
                  </a:lnTo>
                  <a:cubicBezTo>
                    <a:pt x="1200" y="5349"/>
                    <a:pt x="1738" y="4909"/>
                    <a:pt x="2400" y="4909"/>
                  </a:cubicBezTo>
                  <a:lnTo>
                    <a:pt x="14400" y="4909"/>
                  </a:lnTo>
                  <a:cubicBezTo>
                    <a:pt x="15062" y="4909"/>
                    <a:pt x="15600" y="5349"/>
                    <a:pt x="15600" y="5891"/>
                  </a:cubicBezTo>
                  <a:cubicBezTo>
                    <a:pt x="15600" y="5891"/>
                    <a:pt x="15600" y="6076"/>
                    <a:pt x="15600" y="6076"/>
                  </a:cubicBezTo>
                  <a:close/>
                  <a:moveTo>
                    <a:pt x="7800" y="8346"/>
                  </a:moveTo>
                  <a:cubicBezTo>
                    <a:pt x="7800" y="8074"/>
                    <a:pt x="8069" y="7855"/>
                    <a:pt x="8400" y="7855"/>
                  </a:cubicBezTo>
                  <a:cubicBezTo>
                    <a:pt x="8731" y="7855"/>
                    <a:pt x="9000" y="8074"/>
                    <a:pt x="9000" y="8346"/>
                  </a:cubicBezTo>
                  <a:cubicBezTo>
                    <a:pt x="9000" y="8617"/>
                    <a:pt x="8731" y="8836"/>
                    <a:pt x="8400" y="8836"/>
                  </a:cubicBezTo>
                  <a:cubicBezTo>
                    <a:pt x="8069" y="8836"/>
                    <a:pt x="7800" y="8617"/>
                    <a:pt x="7800" y="8346"/>
                  </a:cubicBezTo>
                  <a:moveTo>
                    <a:pt x="15600" y="19636"/>
                  </a:moveTo>
                  <a:cubicBezTo>
                    <a:pt x="15600" y="20179"/>
                    <a:pt x="15062" y="20619"/>
                    <a:pt x="14400" y="20619"/>
                  </a:cubicBezTo>
                  <a:lnTo>
                    <a:pt x="2400" y="20619"/>
                  </a:lnTo>
                  <a:cubicBezTo>
                    <a:pt x="1738" y="20619"/>
                    <a:pt x="1200" y="20179"/>
                    <a:pt x="1200" y="19636"/>
                  </a:cubicBezTo>
                  <a:lnTo>
                    <a:pt x="1200" y="7318"/>
                  </a:lnTo>
                  <a:cubicBezTo>
                    <a:pt x="2658" y="8244"/>
                    <a:pt x="4301" y="8666"/>
                    <a:pt x="6693" y="8790"/>
                  </a:cubicBezTo>
                  <a:cubicBezTo>
                    <a:pt x="6924" y="9385"/>
                    <a:pt x="7597" y="9819"/>
                    <a:pt x="8400" y="9819"/>
                  </a:cubicBezTo>
                  <a:cubicBezTo>
                    <a:pt x="9203" y="9819"/>
                    <a:pt x="9875" y="9385"/>
                    <a:pt x="10108" y="8790"/>
                  </a:cubicBezTo>
                  <a:cubicBezTo>
                    <a:pt x="12499" y="8666"/>
                    <a:pt x="14142" y="8244"/>
                    <a:pt x="15600" y="7318"/>
                  </a:cubicBezTo>
                  <a:cubicBezTo>
                    <a:pt x="15600" y="7318"/>
                    <a:pt x="15600" y="19636"/>
                    <a:pt x="15600" y="19636"/>
                  </a:cubicBezTo>
                  <a:close/>
                  <a:moveTo>
                    <a:pt x="14400" y="3927"/>
                  </a:moveTo>
                  <a:lnTo>
                    <a:pt x="2400" y="3927"/>
                  </a:lnTo>
                  <a:cubicBezTo>
                    <a:pt x="1075" y="3927"/>
                    <a:pt x="0" y="4806"/>
                    <a:pt x="0" y="5891"/>
                  </a:cubicBezTo>
                  <a:lnTo>
                    <a:pt x="0" y="19636"/>
                  </a:lnTo>
                  <a:cubicBezTo>
                    <a:pt x="0" y="20721"/>
                    <a:pt x="1075" y="21600"/>
                    <a:pt x="2400" y="21600"/>
                  </a:cubicBezTo>
                  <a:lnTo>
                    <a:pt x="14400" y="21600"/>
                  </a:lnTo>
                  <a:cubicBezTo>
                    <a:pt x="15725" y="21600"/>
                    <a:pt x="16800" y="20721"/>
                    <a:pt x="16800" y="19636"/>
                  </a:cubicBezTo>
                  <a:lnTo>
                    <a:pt x="16800" y="5891"/>
                  </a:lnTo>
                  <a:cubicBezTo>
                    <a:pt x="16800" y="4806"/>
                    <a:pt x="15725" y="3927"/>
                    <a:pt x="14400" y="3927"/>
                  </a:cubicBezTo>
                  <a:moveTo>
                    <a:pt x="5400" y="17673"/>
                  </a:moveTo>
                  <a:lnTo>
                    <a:pt x="4200" y="17673"/>
                  </a:lnTo>
                  <a:cubicBezTo>
                    <a:pt x="3869" y="17673"/>
                    <a:pt x="3600" y="17893"/>
                    <a:pt x="3600" y="18164"/>
                  </a:cubicBezTo>
                  <a:cubicBezTo>
                    <a:pt x="3600" y="18435"/>
                    <a:pt x="3869" y="18655"/>
                    <a:pt x="4200" y="18655"/>
                  </a:cubicBezTo>
                  <a:lnTo>
                    <a:pt x="5400" y="18655"/>
                  </a:lnTo>
                  <a:cubicBezTo>
                    <a:pt x="5731" y="18655"/>
                    <a:pt x="6000" y="18435"/>
                    <a:pt x="6000" y="18164"/>
                  </a:cubicBezTo>
                  <a:cubicBezTo>
                    <a:pt x="6000" y="17893"/>
                    <a:pt x="5731" y="17673"/>
                    <a:pt x="5400" y="17673"/>
                  </a:cubicBezTo>
                  <a:moveTo>
                    <a:pt x="6600" y="15709"/>
                  </a:moveTo>
                  <a:lnTo>
                    <a:pt x="4200" y="15709"/>
                  </a:lnTo>
                  <a:cubicBezTo>
                    <a:pt x="3869" y="15709"/>
                    <a:pt x="3600" y="15929"/>
                    <a:pt x="3600" y="16200"/>
                  </a:cubicBezTo>
                  <a:cubicBezTo>
                    <a:pt x="3600" y="16472"/>
                    <a:pt x="3869" y="16691"/>
                    <a:pt x="4200" y="16691"/>
                  </a:cubicBezTo>
                  <a:lnTo>
                    <a:pt x="6600" y="16691"/>
                  </a:lnTo>
                  <a:cubicBezTo>
                    <a:pt x="6931" y="16691"/>
                    <a:pt x="7200" y="16472"/>
                    <a:pt x="7200" y="16200"/>
                  </a:cubicBezTo>
                  <a:cubicBezTo>
                    <a:pt x="7200" y="15929"/>
                    <a:pt x="6931" y="15709"/>
                    <a:pt x="6600" y="15709"/>
                  </a:cubicBezTo>
                  <a:moveTo>
                    <a:pt x="19200" y="0"/>
                  </a:moveTo>
                  <a:lnTo>
                    <a:pt x="7200" y="0"/>
                  </a:lnTo>
                  <a:cubicBezTo>
                    <a:pt x="5875" y="0"/>
                    <a:pt x="4800" y="879"/>
                    <a:pt x="4800" y="1964"/>
                  </a:cubicBezTo>
                  <a:lnTo>
                    <a:pt x="4800" y="2455"/>
                  </a:lnTo>
                  <a:cubicBezTo>
                    <a:pt x="4800" y="2726"/>
                    <a:pt x="5069" y="2945"/>
                    <a:pt x="5400" y="2945"/>
                  </a:cubicBezTo>
                  <a:cubicBezTo>
                    <a:pt x="5731" y="2945"/>
                    <a:pt x="6000" y="2726"/>
                    <a:pt x="6000" y="2455"/>
                  </a:cubicBezTo>
                  <a:lnTo>
                    <a:pt x="6000" y="1964"/>
                  </a:lnTo>
                  <a:cubicBezTo>
                    <a:pt x="6000" y="1422"/>
                    <a:pt x="6538" y="982"/>
                    <a:pt x="7200" y="982"/>
                  </a:cubicBezTo>
                  <a:lnTo>
                    <a:pt x="19200" y="982"/>
                  </a:lnTo>
                  <a:cubicBezTo>
                    <a:pt x="19862" y="982"/>
                    <a:pt x="20400" y="1422"/>
                    <a:pt x="20400" y="1964"/>
                  </a:cubicBezTo>
                  <a:lnTo>
                    <a:pt x="20400" y="15709"/>
                  </a:lnTo>
                  <a:cubicBezTo>
                    <a:pt x="20400" y="16252"/>
                    <a:pt x="19862" y="16691"/>
                    <a:pt x="19200" y="16691"/>
                  </a:cubicBezTo>
                  <a:lnTo>
                    <a:pt x="18600" y="16691"/>
                  </a:lnTo>
                  <a:cubicBezTo>
                    <a:pt x="18269" y="16691"/>
                    <a:pt x="18000" y="16911"/>
                    <a:pt x="18000" y="17182"/>
                  </a:cubicBezTo>
                  <a:cubicBezTo>
                    <a:pt x="18000" y="17453"/>
                    <a:pt x="18269" y="17673"/>
                    <a:pt x="18600" y="17673"/>
                  </a:cubicBezTo>
                  <a:lnTo>
                    <a:pt x="19200" y="17673"/>
                  </a:lnTo>
                  <a:cubicBezTo>
                    <a:pt x="20525" y="17673"/>
                    <a:pt x="21600" y="16794"/>
                    <a:pt x="21600" y="15709"/>
                  </a:cubicBezTo>
                  <a:lnTo>
                    <a:pt x="21600" y="1964"/>
                  </a:lnTo>
                  <a:cubicBezTo>
                    <a:pt x="21600" y="879"/>
                    <a:pt x="20525" y="0"/>
                    <a:pt x="19200" y="0"/>
                  </a:cubicBezTo>
                </a:path>
              </a:pathLst>
            </a:custGeom>
            <a:solidFill>
              <a:srgbClr val="EEECE1"/>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latin typeface="Calibri"/>
                <a:ea typeface="+mn-ea"/>
                <a:cs typeface="+mn-cs"/>
              </a:endParaRPr>
            </a:p>
          </p:txBody>
        </p:sp>
        <p:sp>
          <p:nvSpPr>
            <p:cNvPr id="44" name="ísḻíḍè"/>
            <p:cNvSpPr/>
            <p:nvPr/>
          </p:nvSpPr>
          <p:spPr>
            <a:xfrm>
              <a:off x="6444745" y="2479442"/>
              <a:ext cx="327081" cy="327055"/>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rgbClr val="EEECE1"/>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latin typeface="Calibri"/>
                <a:ea typeface="+mn-ea"/>
                <a:cs typeface="+mn-cs"/>
              </a:endParaRPr>
            </a:p>
          </p:txBody>
        </p:sp>
        <p:sp>
          <p:nvSpPr>
            <p:cNvPr id="45" name="îSľiďé"/>
            <p:cNvSpPr/>
            <p:nvPr/>
          </p:nvSpPr>
          <p:spPr>
            <a:xfrm>
              <a:off x="6901799" y="3271687"/>
              <a:ext cx="327081" cy="297323"/>
            </a:xfrm>
            <a:custGeom>
              <a:avLst/>
              <a:gdLst/>
              <a:ahLst/>
              <a:cxnLst>
                <a:cxn ang="0">
                  <a:pos x="wd2" y="hd2"/>
                </a:cxn>
                <a:cxn ang="5400000">
                  <a:pos x="wd2" y="hd2"/>
                </a:cxn>
                <a:cxn ang="10800000">
                  <a:pos x="wd2" y="hd2"/>
                </a:cxn>
                <a:cxn ang="16200000">
                  <a:pos x="wd2" y="hd2"/>
                </a:cxn>
              </a:cxnLst>
              <a:rect l="0" t="0" r="r" b="b"/>
              <a:pathLst>
                <a:path w="21600" h="21600" extrusionOk="0">
                  <a:moveTo>
                    <a:pt x="19636" y="2161"/>
                  </a:moveTo>
                  <a:lnTo>
                    <a:pt x="13745" y="2161"/>
                  </a:lnTo>
                  <a:cubicBezTo>
                    <a:pt x="11782" y="2160"/>
                    <a:pt x="11782" y="0"/>
                    <a:pt x="9818" y="0"/>
                  </a:cubicBezTo>
                  <a:lnTo>
                    <a:pt x="5891" y="0"/>
                  </a:lnTo>
                  <a:cubicBezTo>
                    <a:pt x="4806" y="0"/>
                    <a:pt x="3927" y="967"/>
                    <a:pt x="3927" y="2161"/>
                  </a:cubicBezTo>
                  <a:lnTo>
                    <a:pt x="3927" y="2700"/>
                  </a:lnTo>
                  <a:cubicBezTo>
                    <a:pt x="3927" y="2999"/>
                    <a:pt x="4147" y="3240"/>
                    <a:pt x="4418" y="3240"/>
                  </a:cubicBezTo>
                  <a:cubicBezTo>
                    <a:pt x="4690" y="3240"/>
                    <a:pt x="4909" y="2999"/>
                    <a:pt x="4909" y="2700"/>
                  </a:cubicBezTo>
                  <a:lnTo>
                    <a:pt x="4909" y="2161"/>
                  </a:lnTo>
                  <a:cubicBezTo>
                    <a:pt x="4909" y="1564"/>
                    <a:pt x="5348" y="1080"/>
                    <a:pt x="5891" y="1080"/>
                  </a:cubicBezTo>
                  <a:lnTo>
                    <a:pt x="9818" y="1080"/>
                  </a:lnTo>
                  <a:cubicBezTo>
                    <a:pt x="11291" y="1080"/>
                    <a:pt x="11291" y="3239"/>
                    <a:pt x="13744" y="3240"/>
                  </a:cubicBezTo>
                  <a:lnTo>
                    <a:pt x="19636" y="3240"/>
                  </a:lnTo>
                  <a:cubicBezTo>
                    <a:pt x="20178" y="3240"/>
                    <a:pt x="20618" y="3724"/>
                    <a:pt x="20618" y="4321"/>
                  </a:cubicBezTo>
                  <a:lnTo>
                    <a:pt x="20618" y="15120"/>
                  </a:lnTo>
                  <a:cubicBezTo>
                    <a:pt x="20618" y="15717"/>
                    <a:pt x="20178" y="16200"/>
                    <a:pt x="19636" y="16200"/>
                  </a:cubicBezTo>
                  <a:lnTo>
                    <a:pt x="19145" y="16200"/>
                  </a:lnTo>
                  <a:cubicBezTo>
                    <a:pt x="18874" y="16200"/>
                    <a:pt x="18655" y="16442"/>
                    <a:pt x="18655" y="16740"/>
                  </a:cubicBezTo>
                  <a:cubicBezTo>
                    <a:pt x="18655" y="17039"/>
                    <a:pt x="18874" y="17280"/>
                    <a:pt x="19145" y="17280"/>
                  </a:cubicBezTo>
                  <a:lnTo>
                    <a:pt x="19636" y="17280"/>
                  </a:lnTo>
                  <a:cubicBezTo>
                    <a:pt x="20721" y="17280"/>
                    <a:pt x="21600" y="16314"/>
                    <a:pt x="21600" y="15120"/>
                  </a:cubicBezTo>
                  <a:lnTo>
                    <a:pt x="21600" y="4321"/>
                  </a:lnTo>
                  <a:cubicBezTo>
                    <a:pt x="21600" y="3127"/>
                    <a:pt x="20721" y="2161"/>
                    <a:pt x="19636" y="2161"/>
                  </a:cubicBezTo>
                  <a:moveTo>
                    <a:pt x="16691" y="9720"/>
                  </a:moveTo>
                  <a:lnTo>
                    <a:pt x="982" y="9720"/>
                  </a:lnTo>
                  <a:lnTo>
                    <a:pt x="982" y="6481"/>
                  </a:lnTo>
                  <a:cubicBezTo>
                    <a:pt x="982" y="5884"/>
                    <a:pt x="1421" y="5400"/>
                    <a:pt x="1964" y="5400"/>
                  </a:cubicBezTo>
                  <a:lnTo>
                    <a:pt x="5891" y="5400"/>
                  </a:lnTo>
                  <a:cubicBezTo>
                    <a:pt x="7364" y="5400"/>
                    <a:pt x="7364" y="7560"/>
                    <a:pt x="9818" y="7560"/>
                  </a:cubicBezTo>
                  <a:lnTo>
                    <a:pt x="15709" y="7560"/>
                  </a:lnTo>
                  <a:cubicBezTo>
                    <a:pt x="16251" y="7560"/>
                    <a:pt x="16691" y="8044"/>
                    <a:pt x="16691" y="8641"/>
                  </a:cubicBezTo>
                  <a:cubicBezTo>
                    <a:pt x="16691" y="8641"/>
                    <a:pt x="16691" y="9720"/>
                    <a:pt x="16691" y="9720"/>
                  </a:cubicBezTo>
                  <a:close/>
                  <a:moveTo>
                    <a:pt x="16691" y="19440"/>
                  </a:moveTo>
                  <a:cubicBezTo>
                    <a:pt x="16691" y="20037"/>
                    <a:pt x="16251" y="20520"/>
                    <a:pt x="15709" y="20520"/>
                  </a:cubicBezTo>
                  <a:lnTo>
                    <a:pt x="1964" y="20520"/>
                  </a:lnTo>
                  <a:cubicBezTo>
                    <a:pt x="1421" y="20520"/>
                    <a:pt x="982" y="20037"/>
                    <a:pt x="982" y="19440"/>
                  </a:cubicBezTo>
                  <a:lnTo>
                    <a:pt x="982" y="10801"/>
                  </a:lnTo>
                  <a:lnTo>
                    <a:pt x="16691" y="10801"/>
                  </a:lnTo>
                  <a:cubicBezTo>
                    <a:pt x="16691" y="10801"/>
                    <a:pt x="16691" y="19440"/>
                    <a:pt x="16691" y="19440"/>
                  </a:cubicBezTo>
                  <a:close/>
                  <a:moveTo>
                    <a:pt x="15709" y="6481"/>
                  </a:moveTo>
                  <a:lnTo>
                    <a:pt x="9818" y="6481"/>
                  </a:lnTo>
                  <a:cubicBezTo>
                    <a:pt x="7855" y="6480"/>
                    <a:pt x="7855" y="4320"/>
                    <a:pt x="5891" y="4320"/>
                  </a:cubicBezTo>
                  <a:lnTo>
                    <a:pt x="1964" y="4320"/>
                  </a:lnTo>
                  <a:cubicBezTo>
                    <a:pt x="879" y="4320"/>
                    <a:pt x="0" y="5287"/>
                    <a:pt x="0" y="6481"/>
                  </a:cubicBezTo>
                  <a:lnTo>
                    <a:pt x="0" y="19440"/>
                  </a:lnTo>
                  <a:cubicBezTo>
                    <a:pt x="0" y="20634"/>
                    <a:pt x="879" y="21600"/>
                    <a:pt x="1964" y="21600"/>
                  </a:cubicBezTo>
                  <a:lnTo>
                    <a:pt x="15709" y="21600"/>
                  </a:lnTo>
                  <a:cubicBezTo>
                    <a:pt x="16794" y="21600"/>
                    <a:pt x="17673" y="20634"/>
                    <a:pt x="17673" y="19440"/>
                  </a:cubicBezTo>
                  <a:lnTo>
                    <a:pt x="17673" y="8641"/>
                  </a:lnTo>
                  <a:cubicBezTo>
                    <a:pt x="17673" y="7447"/>
                    <a:pt x="16794" y="6481"/>
                    <a:pt x="15709" y="6481"/>
                  </a:cubicBezTo>
                </a:path>
              </a:pathLst>
            </a:custGeom>
            <a:solidFill>
              <a:srgbClr val="EEECE1"/>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latin typeface="Calibri"/>
                <a:ea typeface="+mn-ea"/>
                <a:cs typeface="+mn-cs"/>
              </a:endParaRPr>
            </a:p>
          </p:txBody>
        </p:sp>
        <p:sp>
          <p:nvSpPr>
            <p:cNvPr id="46" name="îṥ1îďê"/>
            <p:cNvSpPr/>
            <p:nvPr/>
          </p:nvSpPr>
          <p:spPr>
            <a:xfrm>
              <a:off x="5416206" y="2479442"/>
              <a:ext cx="327080" cy="297436"/>
            </a:xfrm>
            <a:custGeom>
              <a:avLst/>
              <a:gdLst/>
              <a:ahLst/>
              <a:cxnLst>
                <a:cxn ang="0">
                  <a:pos x="wd2" y="hd2"/>
                </a:cxn>
                <a:cxn ang="5400000">
                  <a:pos x="wd2" y="hd2"/>
                </a:cxn>
                <a:cxn ang="10800000">
                  <a:pos x="wd2" y="hd2"/>
                </a:cxn>
                <a:cxn ang="16200000">
                  <a:pos x="wd2" y="hd2"/>
                </a:cxn>
              </a:cxnLst>
              <a:rect l="0" t="0" r="r" b="b"/>
              <a:pathLst>
                <a:path w="21600" h="21144" extrusionOk="0">
                  <a:moveTo>
                    <a:pt x="20618" y="7406"/>
                  </a:moveTo>
                  <a:lnTo>
                    <a:pt x="13580" y="7406"/>
                  </a:lnTo>
                  <a:cubicBezTo>
                    <a:pt x="13156" y="6803"/>
                    <a:pt x="12718" y="6095"/>
                    <a:pt x="12319" y="5293"/>
                  </a:cubicBezTo>
                  <a:lnTo>
                    <a:pt x="20618" y="5293"/>
                  </a:lnTo>
                  <a:cubicBezTo>
                    <a:pt x="20618" y="5293"/>
                    <a:pt x="20618" y="7406"/>
                    <a:pt x="20618" y="7406"/>
                  </a:cubicBezTo>
                  <a:close/>
                  <a:moveTo>
                    <a:pt x="19636" y="13747"/>
                  </a:moveTo>
                  <a:lnTo>
                    <a:pt x="11291" y="13747"/>
                  </a:lnTo>
                  <a:lnTo>
                    <a:pt x="11291" y="8463"/>
                  </a:lnTo>
                  <a:lnTo>
                    <a:pt x="13090" y="8463"/>
                  </a:lnTo>
                  <a:cubicBezTo>
                    <a:pt x="14022" y="9712"/>
                    <a:pt x="14815" y="10437"/>
                    <a:pt x="14882" y="10497"/>
                  </a:cubicBezTo>
                  <a:cubicBezTo>
                    <a:pt x="15009" y="10610"/>
                    <a:pt x="15174" y="10644"/>
                    <a:pt x="15323" y="10601"/>
                  </a:cubicBezTo>
                  <a:cubicBezTo>
                    <a:pt x="15418" y="10574"/>
                    <a:pt x="15505" y="10516"/>
                    <a:pt x="15573" y="10429"/>
                  </a:cubicBezTo>
                  <a:cubicBezTo>
                    <a:pt x="15746" y="10205"/>
                    <a:pt x="15718" y="9871"/>
                    <a:pt x="15510" y="9684"/>
                  </a:cubicBezTo>
                  <a:cubicBezTo>
                    <a:pt x="15498" y="9674"/>
                    <a:pt x="15023" y="9238"/>
                    <a:pt x="14383" y="8463"/>
                  </a:cubicBezTo>
                  <a:lnTo>
                    <a:pt x="19636" y="8463"/>
                  </a:lnTo>
                  <a:cubicBezTo>
                    <a:pt x="19636" y="8463"/>
                    <a:pt x="19636" y="13747"/>
                    <a:pt x="19636" y="13747"/>
                  </a:cubicBezTo>
                  <a:close/>
                  <a:moveTo>
                    <a:pt x="19636" y="20087"/>
                  </a:moveTo>
                  <a:lnTo>
                    <a:pt x="11291" y="20087"/>
                  </a:lnTo>
                  <a:lnTo>
                    <a:pt x="11291" y="14803"/>
                  </a:lnTo>
                  <a:lnTo>
                    <a:pt x="19636" y="14803"/>
                  </a:lnTo>
                  <a:cubicBezTo>
                    <a:pt x="19636" y="14803"/>
                    <a:pt x="19636" y="20087"/>
                    <a:pt x="19636" y="20087"/>
                  </a:cubicBezTo>
                  <a:close/>
                  <a:moveTo>
                    <a:pt x="11291" y="5461"/>
                  </a:moveTo>
                  <a:cubicBezTo>
                    <a:pt x="11626" y="6178"/>
                    <a:pt x="11991" y="6828"/>
                    <a:pt x="12360" y="7406"/>
                  </a:cubicBezTo>
                  <a:lnTo>
                    <a:pt x="11291" y="7406"/>
                  </a:lnTo>
                  <a:cubicBezTo>
                    <a:pt x="11291" y="7406"/>
                    <a:pt x="11291" y="5461"/>
                    <a:pt x="11291" y="5461"/>
                  </a:cubicBezTo>
                  <a:close/>
                  <a:moveTo>
                    <a:pt x="12871" y="1481"/>
                  </a:moveTo>
                  <a:cubicBezTo>
                    <a:pt x="14045" y="751"/>
                    <a:pt x="15436" y="979"/>
                    <a:pt x="15979" y="1990"/>
                  </a:cubicBezTo>
                  <a:cubicBezTo>
                    <a:pt x="16343" y="2668"/>
                    <a:pt x="16223" y="3523"/>
                    <a:pt x="15755" y="4236"/>
                  </a:cubicBezTo>
                  <a:lnTo>
                    <a:pt x="11845" y="4236"/>
                  </a:lnTo>
                  <a:cubicBezTo>
                    <a:pt x="11740" y="3975"/>
                    <a:pt x="11641" y="3708"/>
                    <a:pt x="11550" y="3432"/>
                  </a:cubicBezTo>
                  <a:cubicBezTo>
                    <a:pt x="11653" y="2691"/>
                    <a:pt x="12120" y="1947"/>
                    <a:pt x="12871" y="1481"/>
                  </a:cubicBezTo>
                  <a:moveTo>
                    <a:pt x="10309" y="7406"/>
                  </a:moveTo>
                  <a:lnTo>
                    <a:pt x="9224" y="7406"/>
                  </a:lnTo>
                  <a:cubicBezTo>
                    <a:pt x="9600" y="6819"/>
                    <a:pt x="9970" y="6158"/>
                    <a:pt x="10309" y="5429"/>
                  </a:cubicBezTo>
                  <a:cubicBezTo>
                    <a:pt x="10309" y="5429"/>
                    <a:pt x="10309" y="7406"/>
                    <a:pt x="10309" y="7406"/>
                  </a:cubicBezTo>
                  <a:close/>
                  <a:moveTo>
                    <a:pt x="10309" y="13747"/>
                  </a:moveTo>
                  <a:lnTo>
                    <a:pt x="1964" y="13747"/>
                  </a:lnTo>
                  <a:lnTo>
                    <a:pt x="1964" y="8463"/>
                  </a:lnTo>
                  <a:lnTo>
                    <a:pt x="7202" y="8463"/>
                  </a:lnTo>
                  <a:cubicBezTo>
                    <a:pt x="6563" y="9238"/>
                    <a:pt x="6087" y="9674"/>
                    <a:pt x="6075" y="9684"/>
                  </a:cubicBezTo>
                  <a:cubicBezTo>
                    <a:pt x="5867" y="9871"/>
                    <a:pt x="5839" y="10205"/>
                    <a:pt x="6012" y="10429"/>
                  </a:cubicBezTo>
                  <a:cubicBezTo>
                    <a:pt x="6080" y="10516"/>
                    <a:pt x="6167" y="10574"/>
                    <a:pt x="6261" y="10601"/>
                  </a:cubicBezTo>
                  <a:cubicBezTo>
                    <a:pt x="6411" y="10644"/>
                    <a:pt x="6575" y="10610"/>
                    <a:pt x="6703" y="10497"/>
                  </a:cubicBezTo>
                  <a:cubicBezTo>
                    <a:pt x="6770" y="10437"/>
                    <a:pt x="7563" y="9712"/>
                    <a:pt x="8495" y="8463"/>
                  </a:cubicBezTo>
                  <a:lnTo>
                    <a:pt x="10309" y="8463"/>
                  </a:lnTo>
                  <a:cubicBezTo>
                    <a:pt x="10309" y="8463"/>
                    <a:pt x="10309" y="13747"/>
                    <a:pt x="10309" y="13747"/>
                  </a:cubicBezTo>
                  <a:close/>
                  <a:moveTo>
                    <a:pt x="10309" y="20087"/>
                  </a:moveTo>
                  <a:lnTo>
                    <a:pt x="1964" y="20087"/>
                  </a:lnTo>
                  <a:lnTo>
                    <a:pt x="1964" y="14803"/>
                  </a:lnTo>
                  <a:lnTo>
                    <a:pt x="10309" y="14803"/>
                  </a:lnTo>
                  <a:cubicBezTo>
                    <a:pt x="10309" y="14803"/>
                    <a:pt x="10309" y="20087"/>
                    <a:pt x="10309" y="20087"/>
                  </a:cubicBezTo>
                  <a:close/>
                  <a:moveTo>
                    <a:pt x="982" y="7406"/>
                  </a:moveTo>
                  <a:lnTo>
                    <a:pt x="982" y="5293"/>
                  </a:lnTo>
                  <a:lnTo>
                    <a:pt x="9266" y="5293"/>
                  </a:lnTo>
                  <a:cubicBezTo>
                    <a:pt x="8867" y="6095"/>
                    <a:pt x="8429" y="6803"/>
                    <a:pt x="8005" y="7406"/>
                  </a:cubicBezTo>
                  <a:cubicBezTo>
                    <a:pt x="8005" y="7406"/>
                    <a:pt x="982" y="7406"/>
                    <a:pt x="982" y="7406"/>
                  </a:cubicBezTo>
                  <a:close/>
                  <a:moveTo>
                    <a:pt x="5606" y="1990"/>
                  </a:moveTo>
                  <a:cubicBezTo>
                    <a:pt x="6148" y="980"/>
                    <a:pt x="7540" y="751"/>
                    <a:pt x="8714" y="1481"/>
                  </a:cubicBezTo>
                  <a:cubicBezTo>
                    <a:pt x="9465" y="1948"/>
                    <a:pt x="9931" y="2692"/>
                    <a:pt x="10035" y="3433"/>
                  </a:cubicBezTo>
                  <a:cubicBezTo>
                    <a:pt x="9944" y="3708"/>
                    <a:pt x="9845" y="3975"/>
                    <a:pt x="9740" y="4236"/>
                  </a:cubicBezTo>
                  <a:lnTo>
                    <a:pt x="5830" y="4236"/>
                  </a:lnTo>
                  <a:cubicBezTo>
                    <a:pt x="5362" y="3523"/>
                    <a:pt x="5242" y="2668"/>
                    <a:pt x="5606" y="1990"/>
                  </a:cubicBezTo>
                  <a:moveTo>
                    <a:pt x="20618" y="4236"/>
                  </a:moveTo>
                  <a:lnTo>
                    <a:pt x="16874" y="4236"/>
                  </a:lnTo>
                  <a:cubicBezTo>
                    <a:pt x="17259" y="3325"/>
                    <a:pt x="17284" y="2310"/>
                    <a:pt x="16829" y="1461"/>
                  </a:cubicBezTo>
                  <a:cubicBezTo>
                    <a:pt x="16015" y="-54"/>
                    <a:pt x="14024" y="-456"/>
                    <a:pt x="12380" y="565"/>
                  </a:cubicBezTo>
                  <a:cubicBezTo>
                    <a:pt x="11747" y="959"/>
                    <a:pt x="11277" y="1511"/>
                    <a:pt x="10965" y="2122"/>
                  </a:cubicBezTo>
                  <a:cubicBezTo>
                    <a:pt x="10949" y="2115"/>
                    <a:pt x="10937" y="2103"/>
                    <a:pt x="10920" y="2098"/>
                  </a:cubicBezTo>
                  <a:cubicBezTo>
                    <a:pt x="10909" y="2095"/>
                    <a:pt x="10899" y="2097"/>
                    <a:pt x="10888" y="2095"/>
                  </a:cubicBezTo>
                  <a:cubicBezTo>
                    <a:pt x="10861" y="2089"/>
                    <a:pt x="10834" y="2089"/>
                    <a:pt x="10806" y="2088"/>
                  </a:cubicBezTo>
                  <a:cubicBezTo>
                    <a:pt x="10782" y="2089"/>
                    <a:pt x="10759" y="2089"/>
                    <a:pt x="10735" y="2093"/>
                  </a:cubicBezTo>
                  <a:cubicBezTo>
                    <a:pt x="10712" y="2096"/>
                    <a:pt x="10689" y="2090"/>
                    <a:pt x="10665" y="2098"/>
                  </a:cubicBezTo>
                  <a:cubicBezTo>
                    <a:pt x="10648" y="2103"/>
                    <a:pt x="10636" y="2115"/>
                    <a:pt x="10620" y="2122"/>
                  </a:cubicBezTo>
                  <a:cubicBezTo>
                    <a:pt x="10307" y="1511"/>
                    <a:pt x="9837" y="959"/>
                    <a:pt x="9205" y="566"/>
                  </a:cubicBezTo>
                  <a:cubicBezTo>
                    <a:pt x="7561" y="-456"/>
                    <a:pt x="5569" y="-54"/>
                    <a:pt x="4755" y="1461"/>
                  </a:cubicBezTo>
                  <a:cubicBezTo>
                    <a:pt x="4301" y="2310"/>
                    <a:pt x="4325" y="3325"/>
                    <a:pt x="4711" y="4236"/>
                  </a:cubicBezTo>
                  <a:lnTo>
                    <a:pt x="982" y="4236"/>
                  </a:lnTo>
                  <a:cubicBezTo>
                    <a:pt x="440" y="4236"/>
                    <a:pt x="0" y="4709"/>
                    <a:pt x="0" y="5293"/>
                  </a:cubicBezTo>
                  <a:lnTo>
                    <a:pt x="0" y="7406"/>
                  </a:lnTo>
                  <a:cubicBezTo>
                    <a:pt x="0" y="7990"/>
                    <a:pt x="440" y="8463"/>
                    <a:pt x="982" y="8463"/>
                  </a:cubicBezTo>
                  <a:lnTo>
                    <a:pt x="982" y="20087"/>
                  </a:lnTo>
                  <a:cubicBezTo>
                    <a:pt x="982" y="20671"/>
                    <a:pt x="1422" y="21144"/>
                    <a:pt x="1964" y="21144"/>
                  </a:cubicBezTo>
                  <a:lnTo>
                    <a:pt x="19636" y="21144"/>
                  </a:lnTo>
                  <a:cubicBezTo>
                    <a:pt x="20178" y="21144"/>
                    <a:pt x="20618" y="20671"/>
                    <a:pt x="20618" y="20087"/>
                  </a:cubicBezTo>
                  <a:lnTo>
                    <a:pt x="20618" y="8463"/>
                  </a:lnTo>
                  <a:cubicBezTo>
                    <a:pt x="21160" y="8463"/>
                    <a:pt x="21600" y="7990"/>
                    <a:pt x="21600" y="7406"/>
                  </a:cubicBezTo>
                  <a:lnTo>
                    <a:pt x="21600" y="5293"/>
                  </a:lnTo>
                  <a:cubicBezTo>
                    <a:pt x="21600" y="4709"/>
                    <a:pt x="21160" y="4236"/>
                    <a:pt x="20618" y="4236"/>
                  </a:cubicBezTo>
                </a:path>
              </a:pathLst>
            </a:custGeom>
            <a:solidFill>
              <a:srgbClr val="EEECE1"/>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latin typeface="Calibri"/>
                <a:ea typeface="+mn-ea"/>
                <a:cs typeface="+mn-cs"/>
              </a:endParaRPr>
            </a:p>
          </p:txBody>
        </p:sp>
        <p:sp>
          <p:nvSpPr>
            <p:cNvPr id="47" name="íṡlîďé"/>
            <p:cNvSpPr/>
            <p:nvPr/>
          </p:nvSpPr>
          <p:spPr>
            <a:xfrm>
              <a:off x="5415064" y="4094821"/>
              <a:ext cx="327081" cy="267591"/>
            </a:xfrm>
            <a:custGeom>
              <a:avLst/>
              <a:gdLst/>
              <a:ahLst/>
              <a:cxnLst>
                <a:cxn ang="0">
                  <a:pos x="wd2" y="hd2"/>
                </a:cxn>
                <a:cxn ang="5400000">
                  <a:pos x="wd2" y="hd2"/>
                </a:cxn>
                <a:cxn ang="10800000">
                  <a:pos x="wd2" y="hd2"/>
                </a:cxn>
                <a:cxn ang="16200000">
                  <a:pos x="wd2" y="hd2"/>
                </a:cxn>
              </a:cxnLst>
              <a:rect l="0" t="0" r="r" b="b"/>
              <a:pathLst>
                <a:path w="21600" h="21600" extrusionOk="0">
                  <a:moveTo>
                    <a:pt x="19636" y="3600"/>
                  </a:moveTo>
                  <a:lnTo>
                    <a:pt x="1964" y="3600"/>
                  </a:lnTo>
                  <a:lnTo>
                    <a:pt x="1964" y="1200"/>
                  </a:lnTo>
                  <a:lnTo>
                    <a:pt x="19636" y="1200"/>
                  </a:lnTo>
                  <a:cubicBezTo>
                    <a:pt x="19636" y="1200"/>
                    <a:pt x="19636" y="3600"/>
                    <a:pt x="19636" y="3600"/>
                  </a:cubicBezTo>
                  <a:close/>
                  <a:moveTo>
                    <a:pt x="17182" y="6000"/>
                  </a:moveTo>
                  <a:lnTo>
                    <a:pt x="17182" y="4800"/>
                  </a:lnTo>
                  <a:lnTo>
                    <a:pt x="19145" y="4800"/>
                  </a:lnTo>
                  <a:lnTo>
                    <a:pt x="19145" y="6000"/>
                  </a:lnTo>
                  <a:cubicBezTo>
                    <a:pt x="19145" y="6662"/>
                    <a:pt x="18705" y="7200"/>
                    <a:pt x="18164" y="7200"/>
                  </a:cubicBezTo>
                  <a:cubicBezTo>
                    <a:pt x="17621" y="7200"/>
                    <a:pt x="17182" y="6662"/>
                    <a:pt x="17182" y="6000"/>
                  </a:cubicBezTo>
                  <a:moveTo>
                    <a:pt x="14236" y="6000"/>
                  </a:moveTo>
                  <a:lnTo>
                    <a:pt x="14236" y="4800"/>
                  </a:lnTo>
                  <a:lnTo>
                    <a:pt x="16200" y="4800"/>
                  </a:lnTo>
                  <a:lnTo>
                    <a:pt x="16200" y="6000"/>
                  </a:lnTo>
                  <a:cubicBezTo>
                    <a:pt x="16200" y="6662"/>
                    <a:pt x="15760" y="7200"/>
                    <a:pt x="15218" y="7200"/>
                  </a:cubicBezTo>
                  <a:cubicBezTo>
                    <a:pt x="14675" y="7200"/>
                    <a:pt x="14236" y="6662"/>
                    <a:pt x="14236" y="6000"/>
                  </a:cubicBezTo>
                  <a:moveTo>
                    <a:pt x="11291" y="6000"/>
                  </a:moveTo>
                  <a:lnTo>
                    <a:pt x="11291" y="4800"/>
                  </a:lnTo>
                  <a:lnTo>
                    <a:pt x="13255" y="4800"/>
                  </a:lnTo>
                  <a:lnTo>
                    <a:pt x="13255" y="6000"/>
                  </a:lnTo>
                  <a:cubicBezTo>
                    <a:pt x="13255" y="6662"/>
                    <a:pt x="12814" y="7200"/>
                    <a:pt x="12273" y="7200"/>
                  </a:cubicBezTo>
                  <a:cubicBezTo>
                    <a:pt x="11730" y="7200"/>
                    <a:pt x="11291" y="6662"/>
                    <a:pt x="11291" y="6000"/>
                  </a:cubicBezTo>
                  <a:moveTo>
                    <a:pt x="8345" y="6000"/>
                  </a:moveTo>
                  <a:lnTo>
                    <a:pt x="8345" y="4800"/>
                  </a:lnTo>
                  <a:lnTo>
                    <a:pt x="10309" y="4800"/>
                  </a:lnTo>
                  <a:lnTo>
                    <a:pt x="10309" y="6000"/>
                  </a:lnTo>
                  <a:cubicBezTo>
                    <a:pt x="10309" y="6662"/>
                    <a:pt x="9869" y="7200"/>
                    <a:pt x="9327" y="7200"/>
                  </a:cubicBezTo>
                  <a:cubicBezTo>
                    <a:pt x="8785" y="7200"/>
                    <a:pt x="8345" y="6662"/>
                    <a:pt x="8345" y="6000"/>
                  </a:cubicBezTo>
                  <a:moveTo>
                    <a:pt x="5400" y="6000"/>
                  </a:moveTo>
                  <a:lnTo>
                    <a:pt x="5400" y="4800"/>
                  </a:lnTo>
                  <a:lnTo>
                    <a:pt x="7364" y="4800"/>
                  </a:lnTo>
                  <a:lnTo>
                    <a:pt x="7364" y="6000"/>
                  </a:lnTo>
                  <a:cubicBezTo>
                    <a:pt x="7364" y="6662"/>
                    <a:pt x="6924" y="7200"/>
                    <a:pt x="6382" y="7200"/>
                  </a:cubicBezTo>
                  <a:cubicBezTo>
                    <a:pt x="5839" y="7200"/>
                    <a:pt x="5400" y="6662"/>
                    <a:pt x="5400" y="6000"/>
                  </a:cubicBezTo>
                  <a:moveTo>
                    <a:pt x="2455" y="6000"/>
                  </a:moveTo>
                  <a:lnTo>
                    <a:pt x="2455" y="4800"/>
                  </a:lnTo>
                  <a:lnTo>
                    <a:pt x="4418" y="4800"/>
                  </a:lnTo>
                  <a:lnTo>
                    <a:pt x="4418" y="6000"/>
                  </a:lnTo>
                  <a:cubicBezTo>
                    <a:pt x="4418" y="6662"/>
                    <a:pt x="3978" y="7200"/>
                    <a:pt x="3436" y="7200"/>
                  </a:cubicBezTo>
                  <a:cubicBezTo>
                    <a:pt x="2894" y="7200"/>
                    <a:pt x="2455" y="6662"/>
                    <a:pt x="2455" y="6000"/>
                  </a:cubicBezTo>
                  <a:moveTo>
                    <a:pt x="19636" y="20400"/>
                  </a:moveTo>
                  <a:lnTo>
                    <a:pt x="12764" y="20400"/>
                  </a:lnTo>
                  <a:lnTo>
                    <a:pt x="12764" y="13800"/>
                  </a:lnTo>
                  <a:cubicBezTo>
                    <a:pt x="12764" y="13469"/>
                    <a:pt x="12544" y="13200"/>
                    <a:pt x="12273" y="13200"/>
                  </a:cubicBezTo>
                  <a:lnTo>
                    <a:pt x="9327" y="13200"/>
                  </a:lnTo>
                  <a:cubicBezTo>
                    <a:pt x="9056" y="13200"/>
                    <a:pt x="8836" y="13469"/>
                    <a:pt x="8836" y="13800"/>
                  </a:cubicBezTo>
                  <a:lnTo>
                    <a:pt x="8836" y="20400"/>
                  </a:lnTo>
                  <a:lnTo>
                    <a:pt x="1964" y="20400"/>
                  </a:lnTo>
                  <a:lnTo>
                    <a:pt x="1964" y="7573"/>
                  </a:lnTo>
                  <a:cubicBezTo>
                    <a:pt x="2324" y="8076"/>
                    <a:pt x="2847" y="8400"/>
                    <a:pt x="3436" y="8400"/>
                  </a:cubicBezTo>
                  <a:cubicBezTo>
                    <a:pt x="4026" y="8400"/>
                    <a:pt x="4549" y="8076"/>
                    <a:pt x="4909" y="7573"/>
                  </a:cubicBezTo>
                  <a:cubicBezTo>
                    <a:pt x="5269" y="8076"/>
                    <a:pt x="5792" y="8400"/>
                    <a:pt x="6382" y="8400"/>
                  </a:cubicBezTo>
                  <a:cubicBezTo>
                    <a:pt x="6971" y="8400"/>
                    <a:pt x="7495" y="8076"/>
                    <a:pt x="7855" y="7573"/>
                  </a:cubicBezTo>
                  <a:cubicBezTo>
                    <a:pt x="8215" y="8076"/>
                    <a:pt x="8738" y="8400"/>
                    <a:pt x="9327" y="8400"/>
                  </a:cubicBezTo>
                  <a:cubicBezTo>
                    <a:pt x="9917" y="8400"/>
                    <a:pt x="10440" y="8076"/>
                    <a:pt x="10800" y="7573"/>
                  </a:cubicBezTo>
                  <a:cubicBezTo>
                    <a:pt x="11160" y="8076"/>
                    <a:pt x="11683" y="8400"/>
                    <a:pt x="12273" y="8400"/>
                  </a:cubicBezTo>
                  <a:cubicBezTo>
                    <a:pt x="12862" y="8400"/>
                    <a:pt x="13385" y="8076"/>
                    <a:pt x="13745" y="7573"/>
                  </a:cubicBezTo>
                  <a:cubicBezTo>
                    <a:pt x="14105" y="8076"/>
                    <a:pt x="14629" y="8400"/>
                    <a:pt x="15218" y="8400"/>
                  </a:cubicBezTo>
                  <a:cubicBezTo>
                    <a:pt x="15808" y="8400"/>
                    <a:pt x="16331" y="8076"/>
                    <a:pt x="16691" y="7573"/>
                  </a:cubicBezTo>
                  <a:cubicBezTo>
                    <a:pt x="17051" y="8076"/>
                    <a:pt x="17574" y="8400"/>
                    <a:pt x="18164" y="8400"/>
                  </a:cubicBezTo>
                  <a:cubicBezTo>
                    <a:pt x="18753" y="8400"/>
                    <a:pt x="19276" y="8076"/>
                    <a:pt x="19636" y="7573"/>
                  </a:cubicBezTo>
                  <a:cubicBezTo>
                    <a:pt x="19636" y="7573"/>
                    <a:pt x="19636" y="20400"/>
                    <a:pt x="19636" y="20400"/>
                  </a:cubicBezTo>
                  <a:close/>
                  <a:moveTo>
                    <a:pt x="11782" y="20400"/>
                  </a:moveTo>
                  <a:lnTo>
                    <a:pt x="9818" y="20400"/>
                  </a:lnTo>
                  <a:lnTo>
                    <a:pt x="9818" y="14400"/>
                  </a:lnTo>
                  <a:lnTo>
                    <a:pt x="11782" y="14400"/>
                  </a:lnTo>
                  <a:cubicBezTo>
                    <a:pt x="11782" y="14400"/>
                    <a:pt x="11782" y="20400"/>
                    <a:pt x="11782" y="20400"/>
                  </a:cubicBezTo>
                  <a:close/>
                  <a:moveTo>
                    <a:pt x="21109" y="20400"/>
                  </a:moveTo>
                  <a:lnTo>
                    <a:pt x="20618" y="20400"/>
                  </a:lnTo>
                  <a:lnTo>
                    <a:pt x="20618" y="4800"/>
                  </a:lnTo>
                  <a:lnTo>
                    <a:pt x="21109" y="4800"/>
                  </a:lnTo>
                  <a:cubicBezTo>
                    <a:pt x="21380" y="4800"/>
                    <a:pt x="21600" y="4532"/>
                    <a:pt x="21600" y="4200"/>
                  </a:cubicBezTo>
                  <a:cubicBezTo>
                    <a:pt x="21600" y="3868"/>
                    <a:pt x="21380" y="3600"/>
                    <a:pt x="21109" y="3600"/>
                  </a:cubicBezTo>
                  <a:lnTo>
                    <a:pt x="20618" y="3600"/>
                  </a:lnTo>
                  <a:lnTo>
                    <a:pt x="20618" y="1200"/>
                  </a:lnTo>
                  <a:cubicBezTo>
                    <a:pt x="20618" y="538"/>
                    <a:pt x="20178" y="0"/>
                    <a:pt x="19636" y="0"/>
                  </a:cubicBezTo>
                  <a:lnTo>
                    <a:pt x="1964" y="0"/>
                  </a:lnTo>
                  <a:cubicBezTo>
                    <a:pt x="1421" y="0"/>
                    <a:pt x="982" y="538"/>
                    <a:pt x="982" y="1200"/>
                  </a:cubicBezTo>
                  <a:lnTo>
                    <a:pt x="982" y="3600"/>
                  </a:lnTo>
                  <a:lnTo>
                    <a:pt x="491" y="3600"/>
                  </a:lnTo>
                  <a:cubicBezTo>
                    <a:pt x="220" y="3600"/>
                    <a:pt x="0" y="3868"/>
                    <a:pt x="0" y="4200"/>
                  </a:cubicBezTo>
                  <a:cubicBezTo>
                    <a:pt x="0" y="4532"/>
                    <a:pt x="220" y="4800"/>
                    <a:pt x="491" y="4800"/>
                  </a:cubicBezTo>
                  <a:lnTo>
                    <a:pt x="982" y="4800"/>
                  </a:lnTo>
                  <a:lnTo>
                    <a:pt x="982" y="20400"/>
                  </a:lnTo>
                  <a:lnTo>
                    <a:pt x="491" y="20400"/>
                  </a:lnTo>
                  <a:cubicBezTo>
                    <a:pt x="220" y="20400"/>
                    <a:pt x="0" y="20669"/>
                    <a:pt x="0" y="21000"/>
                  </a:cubicBezTo>
                  <a:cubicBezTo>
                    <a:pt x="0" y="21332"/>
                    <a:pt x="220" y="21600"/>
                    <a:pt x="491" y="21600"/>
                  </a:cubicBezTo>
                  <a:lnTo>
                    <a:pt x="21109" y="21600"/>
                  </a:lnTo>
                  <a:cubicBezTo>
                    <a:pt x="21380" y="21600"/>
                    <a:pt x="21600" y="21332"/>
                    <a:pt x="21600" y="21000"/>
                  </a:cubicBezTo>
                  <a:cubicBezTo>
                    <a:pt x="21600" y="20669"/>
                    <a:pt x="21380" y="20400"/>
                    <a:pt x="21109" y="20400"/>
                  </a:cubicBezTo>
                  <a:moveTo>
                    <a:pt x="16691" y="16800"/>
                  </a:moveTo>
                  <a:lnTo>
                    <a:pt x="14727" y="16800"/>
                  </a:lnTo>
                  <a:lnTo>
                    <a:pt x="14727" y="14400"/>
                  </a:lnTo>
                  <a:lnTo>
                    <a:pt x="16691" y="14400"/>
                  </a:lnTo>
                  <a:cubicBezTo>
                    <a:pt x="16691" y="14400"/>
                    <a:pt x="16691" y="16800"/>
                    <a:pt x="16691" y="16800"/>
                  </a:cubicBezTo>
                  <a:close/>
                  <a:moveTo>
                    <a:pt x="17182" y="13200"/>
                  </a:moveTo>
                  <a:lnTo>
                    <a:pt x="14236" y="13200"/>
                  </a:lnTo>
                  <a:cubicBezTo>
                    <a:pt x="13965" y="13200"/>
                    <a:pt x="13745" y="13469"/>
                    <a:pt x="13745" y="13800"/>
                  </a:cubicBezTo>
                  <a:lnTo>
                    <a:pt x="13745" y="17400"/>
                  </a:lnTo>
                  <a:cubicBezTo>
                    <a:pt x="13745" y="17732"/>
                    <a:pt x="13965" y="18000"/>
                    <a:pt x="14236" y="18000"/>
                  </a:cubicBezTo>
                  <a:lnTo>
                    <a:pt x="17182" y="18000"/>
                  </a:lnTo>
                  <a:cubicBezTo>
                    <a:pt x="17453" y="18000"/>
                    <a:pt x="17673" y="17732"/>
                    <a:pt x="17673" y="17400"/>
                  </a:cubicBezTo>
                  <a:lnTo>
                    <a:pt x="17673" y="13800"/>
                  </a:lnTo>
                  <a:cubicBezTo>
                    <a:pt x="17673" y="13469"/>
                    <a:pt x="17453" y="13200"/>
                    <a:pt x="17182" y="13200"/>
                  </a:cubicBezTo>
                  <a:moveTo>
                    <a:pt x="6873" y="16800"/>
                  </a:moveTo>
                  <a:lnTo>
                    <a:pt x="4909" y="16800"/>
                  </a:lnTo>
                  <a:lnTo>
                    <a:pt x="4909" y="14400"/>
                  </a:lnTo>
                  <a:lnTo>
                    <a:pt x="6873" y="14400"/>
                  </a:lnTo>
                  <a:cubicBezTo>
                    <a:pt x="6873" y="14400"/>
                    <a:pt x="6873" y="16800"/>
                    <a:pt x="6873" y="16800"/>
                  </a:cubicBezTo>
                  <a:close/>
                  <a:moveTo>
                    <a:pt x="7364" y="13200"/>
                  </a:moveTo>
                  <a:lnTo>
                    <a:pt x="4418" y="13200"/>
                  </a:lnTo>
                  <a:cubicBezTo>
                    <a:pt x="4147" y="13200"/>
                    <a:pt x="3927" y="13469"/>
                    <a:pt x="3927" y="13800"/>
                  </a:cubicBezTo>
                  <a:lnTo>
                    <a:pt x="3927" y="17400"/>
                  </a:lnTo>
                  <a:cubicBezTo>
                    <a:pt x="3927" y="17732"/>
                    <a:pt x="4147" y="18000"/>
                    <a:pt x="4418" y="18000"/>
                  </a:cubicBezTo>
                  <a:lnTo>
                    <a:pt x="7364" y="18000"/>
                  </a:lnTo>
                  <a:cubicBezTo>
                    <a:pt x="7635" y="18000"/>
                    <a:pt x="7855" y="17732"/>
                    <a:pt x="7855" y="17400"/>
                  </a:cubicBezTo>
                  <a:lnTo>
                    <a:pt x="7855" y="13800"/>
                  </a:lnTo>
                  <a:cubicBezTo>
                    <a:pt x="7855" y="13469"/>
                    <a:pt x="7635" y="13200"/>
                    <a:pt x="7364" y="13200"/>
                  </a:cubicBezTo>
                </a:path>
              </a:pathLst>
            </a:custGeom>
            <a:solidFill>
              <a:srgbClr val="EEECE1"/>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latin typeface="Calibri"/>
                <a:ea typeface="+mn-ea"/>
                <a:cs typeface="+mn-cs"/>
              </a:endParaRPr>
            </a:p>
          </p:txBody>
        </p:sp>
        <p:sp>
          <p:nvSpPr>
            <p:cNvPr id="48" name="iṧḻídê"/>
            <p:cNvSpPr txBox="1"/>
            <p:nvPr/>
          </p:nvSpPr>
          <p:spPr>
            <a:xfrm>
              <a:off x="6771826" y="1835616"/>
              <a:ext cx="639919" cy="584775"/>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84CA1"/>
                  </a:solidFill>
                  <a:effectLst/>
                  <a:uLnTx/>
                  <a:uFillTx/>
                  <a:latin typeface="微软雅黑" pitchFamily="34" charset="-122"/>
                  <a:ea typeface="微软雅黑" pitchFamily="34" charset="-122"/>
                  <a:cs typeface="+mn-cs"/>
                </a:rPr>
                <a:t>02</a:t>
              </a:r>
            </a:p>
          </p:txBody>
        </p:sp>
        <p:sp>
          <p:nvSpPr>
            <p:cNvPr id="49" name="iš1iḍê"/>
            <p:cNvSpPr txBox="1"/>
            <p:nvPr/>
          </p:nvSpPr>
          <p:spPr>
            <a:xfrm>
              <a:off x="4871020" y="1832454"/>
              <a:ext cx="639919" cy="584775"/>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84CA1"/>
                  </a:solidFill>
                  <a:effectLst/>
                  <a:uLnTx/>
                  <a:uFillTx/>
                  <a:latin typeface="微软雅黑" pitchFamily="34" charset="-122"/>
                  <a:ea typeface="微软雅黑" pitchFamily="34" charset="-122"/>
                  <a:cs typeface="+mn-cs"/>
                </a:rPr>
                <a:t>01</a:t>
              </a:r>
            </a:p>
          </p:txBody>
        </p:sp>
        <p:sp>
          <p:nvSpPr>
            <p:cNvPr id="50" name="îšḻîḓê"/>
            <p:cNvSpPr txBox="1"/>
            <p:nvPr/>
          </p:nvSpPr>
          <p:spPr>
            <a:xfrm>
              <a:off x="7408998" y="3131445"/>
              <a:ext cx="639919" cy="584775"/>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84CA1"/>
                  </a:solidFill>
                  <a:effectLst/>
                  <a:uLnTx/>
                  <a:uFillTx/>
                  <a:latin typeface="微软雅黑" pitchFamily="34" charset="-122"/>
                  <a:ea typeface="微软雅黑" pitchFamily="34" charset="-122"/>
                  <a:cs typeface="+mn-cs"/>
                </a:rPr>
                <a:t>03</a:t>
              </a:r>
            </a:p>
          </p:txBody>
        </p:sp>
        <p:sp>
          <p:nvSpPr>
            <p:cNvPr id="51" name="ïṥľiḋê"/>
            <p:cNvSpPr txBox="1"/>
            <p:nvPr/>
          </p:nvSpPr>
          <p:spPr>
            <a:xfrm>
              <a:off x="3974550" y="3131445"/>
              <a:ext cx="639919" cy="584775"/>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84CA1"/>
                  </a:solidFill>
                  <a:effectLst/>
                  <a:uLnTx/>
                  <a:uFillTx/>
                  <a:latin typeface="微软雅黑" pitchFamily="34" charset="-122"/>
                  <a:ea typeface="微软雅黑" pitchFamily="34" charset="-122"/>
                  <a:cs typeface="+mn-cs"/>
                </a:rPr>
                <a:t>06</a:t>
              </a:r>
            </a:p>
          </p:txBody>
        </p:sp>
        <p:sp>
          <p:nvSpPr>
            <p:cNvPr id="52" name="íşḷíďe"/>
            <p:cNvSpPr txBox="1"/>
            <p:nvPr/>
          </p:nvSpPr>
          <p:spPr>
            <a:xfrm>
              <a:off x="4883669" y="4430282"/>
              <a:ext cx="639919" cy="584775"/>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84CA1"/>
                  </a:solidFill>
                  <a:effectLst/>
                  <a:uLnTx/>
                  <a:uFillTx/>
                  <a:latin typeface="微软雅黑" pitchFamily="34" charset="-122"/>
                  <a:ea typeface="微软雅黑" pitchFamily="34" charset="-122"/>
                  <a:cs typeface="+mn-cs"/>
                </a:rPr>
                <a:t>05</a:t>
              </a:r>
            </a:p>
          </p:txBody>
        </p:sp>
        <p:sp>
          <p:nvSpPr>
            <p:cNvPr id="53" name="íŝliḋé"/>
            <p:cNvSpPr txBox="1"/>
            <p:nvPr/>
          </p:nvSpPr>
          <p:spPr>
            <a:xfrm>
              <a:off x="6701906" y="4430282"/>
              <a:ext cx="639919" cy="584775"/>
            </a:xfrm>
            <a:prstGeom prst="rect">
              <a:avLst/>
            </a:prstGeom>
            <a:noFill/>
          </p:spPr>
          <p:txBody>
            <a:bodyPr wrap="none">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084CA1"/>
                  </a:solidFill>
                  <a:effectLst/>
                  <a:uLnTx/>
                  <a:uFillTx/>
                  <a:latin typeface="微软雅黑" pitchFamily="34" charset="-122"/>
                  <a:ea typeface="微软雅黑" pitchFamily="34" charset="-122"/>
                  <a:cs typeface="+mn-cs"/>
                </a:rPr>
                <a:t>04</a:t>
              </a:r>
            </a:p>
          </p:txBody>
        </p:sp>
      </p:grpSp>
      <p:sp>
        <p:nvSpPr>
          <p:cNvPr id="54" name="í$ḻîḋe"/>
          <p:cNvSpPr txBox="1"/>
          <p:nvPr/>
        </p:nvSpPr>
        <p:spPr>
          <a:xfrm>
            <a:off x="6001896" y="3820730"/>
            <a:ext cx="934168" cy="396583"/>
          </a:xfrm>
          <a:prstGeom prst="rect">
            <a:avLst/>
          </a:prstGeom>
          <a:noFill/>
        </p:spPr>
        <p:txBody>
          <a:bodyPr wrap="square" anchor="b">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dirty="0">
                <a:latin typeface="微软雅黑" pitchFamily="34" charset="-122"/>
                <a:ea typeface="微软雅黑" pitchFamily="34" charset="-122"/>
              </a:rPr>
              <a:t>著作权</a:t>
            </a:r>
          </a:p>
        </p:txBody>
      </p:sp>
      <p:sp>
        <p:nvSpPr>
          <p:cNvPr id="55" name="iṧḷíďè"/>
          <p:cNvSpPr txBox="1"/>
          <p:nvPr/>
        </p:nvSpPr>
        <p:spPr>
          <a:xfrm>
            <a:off x="2161534" y="3868380"/>
            <a:ext cx="977018" cy="396583"/>
          </a:xfrm>
          <a:prstGeom prst="rect">
            <a:avLst/>
          </a:prstGeom>
          <a:noFill/>
        </p:spPr>
        <p:txBody>
          <a:bodyPr wrap="square" anchor="b">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dirty="0">
                <a:latin typeface="微软雅黑" pitchFamily="34" charset="-122"/>
                <a:ea typeface="微软雅黑" pitchFamily="34" charset="-122"/>
              </a:rPr>
              <a:t>特许权</a:t>
            </a:r>
          </a:p>
        </p:txBody>
      </p:sp>
      <p:sp>
        <p:nvSpPr>
          <p:cNvPr id="56" name="ï$ľíḑê"/>
          <p:cNvSpPr txBox="1"/>
          <p:nvPr/>
        </p:nvSpPr>
        <p:spPr>
          <a:xfrm>
            <a:off x="1259633" y="2902715"/>
            <a:ext cx="1546278" cy="396583"/>
          </a:xfrm>
          <a:prstGeom prst="rect">
            <a:avLst/>
          </a:prstGeom>
          <a:noFill/>
        </p:spPr>
        <p:txBody>
          <a:bodyPr wrap="square" anchor="b">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dirty="0">
                <a:latin typeface="微软雅黑" pitchFamily="34" charset="-122"/>
                <a:ea typeface="微软雅黑" pitchFamily="34" charset="-122"/>
              </a:rPr>
              <a:t>土地使用权</a:t>
            </a:r>
          </a:p>
        </p:txBody>
      </p:sp>
      <p:sp>
        <p:nvSpPr>
          <p:cNvPr id="57" name="îsḻïďe"/>
          <p:cNvSpPr txBox="1"/>
          <p:nvPr/>
        </p:nvSpPr>
        <p:spPr>
          <a:xfrm>
            <a:off x="6001896" y="1798845"/>
            <a:ext cx="1337936" cy="396583"/>
          </a:xfrm>
          <a:prstGeom prst="rect">
            <a:avLst/>
          </a:prstGeom>
          <a:noFill/>
        </p:spPr>
        <p:txBody>
          <a:bodyPr wrap="square" anchor="b">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dirty="0">
                <a:latin typeface="微软雅黑" pitchFamily="34" charset="-122"/>
                <a:ea typeface="微软雅黑" pitchFamily="34" charset="-122"/>
              </a:rPr>
              <a:t>非专利技术</a:t>
            </a:r>
          </a:p>
        </p:txBody>
      </p:sp>
      <p:sp>
        <p:nvSpPr>
          <p:cNvPr id="58" name="iṥḷíḍé"/>
          <p:cNvSpPr txBox="1"/>
          <p:nvPr/>
        </p:nvSpPr>
        <p:spPr>
          <a:xfrm>
            <a:off x="2234032" y="1798845"/>
            <a:ext cx="1538462" cy="396583"/>
          </a:xfrm>
          <a:prstGeom prst="rect">
            <a:avLst/>
          </a:prstGeom>
          <a:noFill/>
        </p:spPr>
        <p:txBody>
          <a:bodyPr wrap="square" anchor="b">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dirty="0">
                <a:latin typeface="微软雅黑" pitchFamily="34" charset="-122"/>
                <a:ea typeface="微软雅黑" pitchFamily="34" charset="-122"/>
              </a:rPr>
              <a:t>专利权</a:t>
            </a:r>
          </a:p>
        </p:txBody>
      </p:sp>
      <p:sp>
        <p:nvSpPr>
          <p:cNvPr id="59" name="iṣḻïḓé"/>
          <p:cNvSpPr txBox="1"/>
          <p:nvPr/>
        </p:nvSpPr>
        <p:spPr>
          <a:xfrm>
            <a:off x="6660232" y="2890673"/>
            <a:ext cx="1080120" cy="396583"/>
          </a:xfrm>
          <a:prstGeom prst="rect">
            <a:avLst/>
          </a:prstGeom>
          <a:noFill/>
        </p:spPr>
        <p:txBody>
          <a:bodyPr wrap="square" anchor="b">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dirty="0">
                <a:latin typeface="微软雅黑" pitchFamily="34" charset="-122"/>
                <a:ea typeface="微软雅黑" pitchFamily="34" charset="-122"/>
              </a:rPr>
              <a:t>商标权</a:t>
            </a:r>
          </a:p>
        </p:txBody>
      </p:sp>
    </p:spTree>
    <p:custDataLst>
      <p:tags r:id="rId1"/>
    </p:custDataLst>
    <p:extLst>
      <p:ext uri="{BB962C8B-B14F-4D97-AF65-F5344CB8AC3E}">
        <p14:creationId xmlns:p14="http://schemas.microsoft.com/office/powerpoint/2010/main" val="44098854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其他</a:t>
            </a:r>
            <a:r>
              <a:rPr lang="zh-CN" altLang="en-US" sz="2600" kern="0" dirty="0" smtClean="0">
                <a:solidFill>
                  <a:srgbClr val="084CA1"/>
                </a:solidFill>
                <a:latin typeface="微软雅黑"/>
                <a:ea typeface="微软雅黑"/>
              </a:rPr>
              <a:t>资产</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245935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（一）其他资产的内容</a:t>
            </a:r>
            <a:endParaRPr lang="zh-CN" altLang="en-US" sz="1800" b="1" dirty="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4" name="矩形 3"/>
          <p:cNvSpPr/>
          <p:nvPr/>
        </p:nvSpPr>
        <p:spPr>
          <a:xfrm>
            <a:off x="622299" y="1129268"/>
            <a:ext cx="8266113" cy="923330"/>
          </a:xfrm>
          <a:prstGeom prst="rect">
            <a:avLst/>
          </a:prstGeom>
        </p:spPr>
        <p:txBody>
          <a:bodyPr wrap="square">
            <a:spAutoFit/>
          </a:bodyPr>
          <a:lstStyle/>
          <a:p>
            <a:pPr>
              <a:lnSpc>
                <a:spcPct val="150000"/>
              </a:lnSpc>
            </a:pPr>
            <a:r>
              <a:rPr lang="zh-CN" altLang="en-US" sz="1800" b="1" dirty="0">
                <a:solidFill>
                  <a:srgbClr val="C00000"/>
                </a:solidFill>
                <a:latin typeface="微软雅黑" pitchFamily="34" charset="-122"/>
                <a:ea typeface="微软雅黑" pitchFamily="34" charset="-122"/>
              </a:rPr>
              <a:t>其他</a:t>
            </a:r>
            <a:r>
              <a:rPr lang="zh-CN" altLang="en-US" sz="1800" b="1" dirty="0" smtClean="0">
                <a:solidFill>
                  <a:srgbClr val="C00000"/>
                </a:solidFill>
                <a:latin typeface="微软雅黑" pitchFamily="34" charset="-122"/>
                <a:ea typeface="微软雅黑" pitchFamily="34" charset="-122"/>
              </a:rPr>
              <a:t>资产：</a:t>
            </a:r>
            <a:r>
              <a:rPr lang="zh-CN" altLang="en-US" sz="1800" dirty="0" smtClean="0">
                <a:latin typeface="微软雅黑" pitchFamily="34" charset="-122"/>
                <a:ea typeface="微软雅黑" pitchFamily="34" charset="-122"/>
              </a:rPr>
              <a:t>除</a:t>
            </a:r>
            <a:r>
              <a:rPr lang="zh-CN" altLang="en-US" sz="1800" dirty="0">
                <a:latin typeface="微软雅黑" pitchFamily="34" charset="-122"/>
                <a:ea typeface="微软雅黑" pitchFamily="34" charset="-122"/>
              </a:rPr>
              <a:t>货币资金、交易性金融资产、应收及预付款项、存货、长期投资、固定资产、无形资产等以外的</a:t>
            </a:r>
            <a:r>
              <a:rPr lang="zh-CN" altLang="en-US" sz="1800" dirty="0" smtClean="0">
                <a:latin typeface="微软雅黑" pitchFamily="34" charset="-122"/>
                <a:ea typeface="微软雅黑" pitchFamily="34" charset="-122"/>
              </a:rPr>
              <a:t>资产。</a:t>
            </a:r>
            <a:endParaRPr lang="zh-CN" altLang="en-US" sz="1800" dirty="0">
              <a:latin typeface="微软雅黑" pitchFamily="34" charset="-122"/>
              <a:ea typeface="微软雅黑" pitchFamily="34" charset="-122"/>
            </a:endParaRPr>
          </a:p>
        </p:txBody>
      </p:sp>
      <p:sp>
        <p:nvSpPr>
          <p:cNvPr id="44" name="MH_SubTitle_2"/>
          <p:cNvSpPr/>
          <p:nvPr>
            <p:custDataLst>
              <p:tags r:id="rId7"/>
            </p:custDataLst>
          </p:nvPr>
        </p:nvSpPr>
        <p:spPr>
          <a:xfrm rot="1800000" flipH="1">
            <a:off x="4244621" y="3500281"/>
            <a:ext cx="1696822" cy="1306197"/>
          </a:xfrm>
          <a:custGeom>
            <a:avLst/>
            <a:gdLst>
              <a:gd name="connsiteX0" fmla="*/ 553174 w 2193408"/>
              <a:gd name="connsiteY0" fmla="*/ 0 h 1890868"/>
              <a:gd name="connsiteX1" fmla="*/ 1640234 w 2193408"/>
              <a:gd name="connsiteY1" fmla="*/ 0 h 1890868"/>
              <a:gd name="connsiteX2" fmla="*/ 2193408 w 2193408"/>
              <a:gd name="connsiteY2" fmla="*/ 945434 h 1890868"/>
              <a:gd name="connsiteX3" fmla="*/ 1640234 w 2193408"/>
              <a:gd name="connsiteY3" fmla="*/ 1890868 h 1890868"/>
              <a:gd name="connsiteX4" fmla="*/ 553174 w 2193408"/>
              <a:gd name="connsiteY4" fmla="*/ 1890868 h 1890868"/>
              <a:gd name="connsiteX5" fmla="*/ 0 w 2193408"/>
              <a:gd name="connsiteY5" fmla="*/ 945434 h 1890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93408" h="1890868">
                <a:moveTo>
                  <a:pt x="553174" y="0"/>
                </a:moveTo>
                <a:lnTo>
                  <a:pt x="1640234" y="0"/>
                </a:lnTo>
                <a:lnTo>
                  <a:pt x="2193408" y="945434"/>
                </a:lnTo>
                <a:lnTo>
                  <a:pt x="1640234" y="1890868"/>
                </a:lnTo>
                <a:lnTo>
                  <a:pt x="553174" y="1890868"/>
                </a:lnTo>
                <a:lnTo>
                  <a:pt x="0" y="945434"/>
                </a:lnTo>
                <a:close/>
              </a:path>
            </a:pathLst>
          </a:custGeom>
          <a:solidFill>
            <a:srgbClr val="FFFFFF"/>
          </a:solidFill>
          <a:ln w="101600" cap="flat" cmpd="sng" algn="ctr">
            <a:solidFill>
              <a:srgbClr val="084CA1"/>
            </a:solidFill>
            <a:prstDash val="solid"/>
            <a:miter lim="800000"/>
          </a:ln>
          <a:effectLst/>
        </p:spPr>
        <p:txBody>
          <a:bodyPr lIns="612000" tIns="288000" rIns="612000" bIns="288000" anchor="ctr">
            <a:noAutofit/>
          </a:bodyPr>
          <a:lstStyle/>
          <a:p>
            <a:pPr algn="ctr">
              <a:lnSpc>
                <a:spcPct val="130000"/>
              </a:lnSpc>
              <a:defRPr/>
            </a:pPr>
            <a:r>
              <a:rPr lang="zh-CN" altLang="en-US" sz="1800" kern="0" dirty="0">
                <a:solidFill>
                  <a:srgbClr val="525252"/>
                </a:solidFill>
                <a:latin typeface="微软雅黑" pitchFamily="34" charset="-122"/>
                <a:ea typeface="微软雅黑" pitchFamily="34" charset="-122"/>
              </a:rPr>
              <a:t>长期待摊费用</a:t>
            </a:r>
          </a:p>
        </p:txBody>
      </p:sp>
      <p:sp>
        <p:nvSpPr>
          <p:cNvPr id="45" name="MH_SubTitle_3"/>
          <p:cNvSpPr/>
          <p:nvPr>
            <p:custDataLst>
              <p:tags r:id="rId8"/>
            </p:custDataLst>
          </p:nvPr>
        </p:nvSpPr>
        <p:spPr>
          <a:xfrm rot="19800000">
            <a:off x="2663929" y="3499950"/>
            <a:ext cx="1696822" cy="1305101"/>
          </a:xfrm>
          <a:custGeom>
            <a:avLst/>
            <a:gdLst>
              <a:gd name="connsiteX0" fmla="*/ 553174 w 2193408"/>
              <a:gd name="connsiteY0" fmla="*/ 0 h 1890868"/>
              <a:gd name="connsiteX1" fmla="*/ 1640234 w 2193408"/>
              <a:gd name="connsiteY1" fmla="*/ 0 h 1890868"/>
              <a:gd name="connsiteX2" fmla="*/ 2193408 w 2193408"/>
              <a:gd name="connsiteY2" fmla="*/ 945434 h 1890868"/>
              <a:gd name="connsiteX3" fmla="*/ 1640234 w 2193408"/>
              <a:gd name="connsiteY3" fmla="*/ 1890868 h 1890868"/>
              <a:gd name="connsiteX4" fmla="*/ 553174 w 2193408"/>
              <a:gd name="connsiteY4" fmla="*/ 1890868 h 1890868"/>
              <a:gd name="connsiteX5" fmla="*/ 0 w 2193408"/>
              <a:gd name="connsiteY5" fmla="*/ 945434 h 1890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93408" h="1890868">
                <a:moveTo>
                  <a:pt x="553174" y="0"/>
                </a:moveTo>
                <a:lnTo>
                  <a:pt x="1640234" y="0"/>
                </a:lnTo>
                <a:lnTo>
                  <a:pt x="2193408" y="945434"/>
                </a:lnTo>
                <a:lnTo>
                  <a:pt x="1640234" y="1890868"/>
                </a:lnTo>
                <a:lnTo>
                  <a:pt x="553174" y="1890868"/>
                </a:lnTo>
                <a:lnTo>
                  <a:pt x="0" y="945434"/>
                </a:lnTo>
                <a:close/>
              </a:path>
            </a:pathLst>
          </a:custGeom>
          <a:solidFill>
            <a:srgbClr val="FFFFFF"/>
          </a:solidFill>
          <a:ln w="101600" cap="flat" cmpd="sng" algn="ctr">
            <a:solidFill>
              <a:srgbClr val="084CA1"/>
            </a:solidFill>
            <a:prstDash val="solid"/>
            <a:miter lim="800000"/>
          </a:ln>
          <a:effectLst/>
        </p:spPr>
        <p:txBody>
          <a:bodyPr lIns="612000" tIns="288000" rIns="612000" bIns="288000" anchor="ctr">
            <a:noAutofit/>
          </a:bodyPr>
          <a:lstStyle/>
          <a:p>
            <a:pPr algn="ctr" fontAlgn="auto">
              <a:lnSpc>
                <a:spcPct val="140000"/>
              </a:lnSpc>
              <a:spcBef>
                <a:spcPts val="0"/>
              </a:spcBef>
              <a:spcAft>
                <a:spcPts val="0"/>
              </a:spcAft>
              <a:defRPr/>
            </a:pPr>
            <a:r>
              <a:rPr lang="zh-CN" altLang="en-US" sz="1800" kern="0" dirty="0">
                <a:solidFill>
                  <a:srgbClr val="525252"/>
                </a:solidFill>
                <a:latin typeface="微软雅黑" pitchFamily="34" charset="-122"/>
                <a:ea typeface="微软雅黑" pitchFamily="34" charset="-122"/>
              </a:rPr>
              <a:t>其他长期资产</a:t>
            </a:r>
          </a:p>
        </p:txBody>
      </p:sp>
      <p:sp>
        <p:nvSpPr>
          <p:cNvPr id="46" name="MH_SubTitle_1"/>
          <p:cNvSpPr/>
          <p:nvPr>
            <p:custDataLst>
              <p:tags r:id="rId9"/>
            </p:custDataLst>
          </p:nvPr>
        </p:nvSpPr>
        <p:spPr>
          <a:xfrm>
            <a:off x="3565885" y="2082187"/>
            <a:ext cx="1468451" cy="1505633"/>
          </a:xfrm>
          <a:custGeom>
            <a:avLst/>
            <a:gdLst>
              <a:gd name="connsiteX0" fmla="*/ 951779 w 1899546"/>
              <a:gd name="connsiteY0" fmla="*/ 0 h 2181070"/>
              <a:gd name="connsiteX1" fmla="*/ 1893201 w 1899546"/>
              <a:gd name="connsiteY1" fmla="*/ 543530 h 2181070"/>
              <a:gd name="connsiteX2" fmla="*/ 1899546 w 1899546"/>
              <a:gd name="connsiteY2" fmla="*/ 1638887 h 2181070"/>
              <a:gd name="connsiteX3" fmla="*/ 947767 w 1899546"/>
              <a:gd name="connsiteY3" fmla="*/ 2181070 h 2181070"/>
              <a:gd name="connsiteX4" fmla="*/ 6345 w 1899546"/>
              <a:gd name="connsiteY4" fmla="*/ 1637540 h 2181070"/>
              <a:gd name="connsiteX5" fmla="*/ 0 w 1899546"/>
              <a:gd name="connsiteY5" fmla="*/ 542183 h 218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99546" h="2181070">
                <a:moveTo>
                  <a:pt x="951779" y="0"/>
                </a:moveTo>
                <a:lnTo>
                  <a:pt x="1893201" y="543530"/>
                </a:lnTo>
                <a:lnTo>
                  <a:pt x="1899546" y="1638887"/>
                </a:lnTo>
                <a:lnTo>
                  <a:pt x="947767" y="2181070"/>
                </a:lnTo>
                <a:lnTo>
                  <a:pt x="6345" y="1637540"/>
                </a:lnTo>
                <a:lnTo>
                  <a:pt x="0" y="542183"/>
                </a:lnTo>
                <a:close/>
              </a:path>
            </a:pathLst>
          </a:custGeom>
          <a:solidFill>
            <a:srgbClr val="FFFFFF"/>
          </a:solidFill>
          <a:ln w="101600" cap="flat" cmpd="sng" algn="ctr">
            <a:solidFill>
              <a:srgbClr val="084CA1"/>
            </a:solidFill>
            <a:prstDash val="solid"/>
            <a:miter lim="800000"/>
          </a:ln>
          <a:effectLst/>
        </p:spPr>
        <p:txBody>
          <a:bodyPr lIns="72000" tIns="612000" rIns="72000" bIns="720000" anchor="ctr">
            <a:noAutofit/>
          </a:bodyPr>
          <a:lstStyle/>
          <a:p>
            <a:pPr algn="ctr" eaLnBrk="1" fontAlgn="auto" hangingPunct="1">
              <a:lnSpc>
                <a:spcPct val="120000"/>
              </a:lnSpc>
              <a:spcBef>
                <a:spcPts val="0"/>
              </a:spcBef>
              <a:spcAft>
                <a:spcPts val="0"/>
              </a:spcAft>
              <a:defRPr/>
            </a:pPr>
            <a:r>
              <a:rPr lang="zh-CN" altLang="en-US" sz="1800" kern="0" dirty="0" smtClean="0">
                <a:solidFill>
                  <a:srgbClr val="525252"/>
                </a:solidFill>
                <a:latin typeface="微软雅黑" pitchFamily="34" charset="-122"/>
                <a:ea typeface="微软雅黑" pitchFamily="34" charset="-122"/>
              </a:rPr>
              <a:t>开办费</a:t>
            </a:r>
            <a:endParaRPr lang="en-US" altLang="zh-CN" sz="1800" kern="0" dirty="0">
              <a:solidFill>
                <a:srgbClr val="525252"/>
              </a:solidFill>
              <a:latin typeface="微软雅黑" pitchFamily="34" charset="-122"/>
              <a:ea typeface="微软雅黑" pitchFamily="34" charset="-122"/>
            </a:endParaRPr>
          </a:p>
        </p:txBody>
      </p:sp>
      <p:sp>
        <p:nvSpPr>
          <p:cNvPr id="47" name="MH_Other_1"/>
          <p:cNvSpPr/>
          <p:nvPr>
            <p:custDataLst>
              <p:tags r:id="rId10"/>
            </p:custDataLst>
          </p:nvPr>
        </p:nvSpPr>
        <p:spPr>
          <a:xfrm>
            <a:off x="3653060" y="2146839"/>
            <a:ext cx="1307609" cy="333124"/>
          </a:xfrm>
          <a:prstGeom prs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44000" anchor="ctr"/>
          <a:lstStyle/>
          <a:p>
            <a:pPr algn="ctr" eaLnBrk="1" fontAlgn="auto" hangingPunct="1">
              <a:spcBef>
                <a:spcPts val="0"/>
              </a:spcBef>
              <a:spcAft>
                <a:spcPts val="0"/>
              </a:spcAft>
              <a:defRPr/>
            </a:pPr>
            <a:r>
              <a:rPr lang="en-US" altLang="zh-CN" sz="2400" dirty="0" smtClean="0">
                <a:solidFill>
                  <a:srgbClr val="FFFFFF"/>
                </a:solidFill>
                <a:latin typeface="Broadway" panose="04040905080B02020502" pitchFamily="82" charset="0"/>
              </a:rPr>
              <a:t>1</a:t>
            </a:r>
            <a:endParaRPr lang="zh-CN" altLang="en-US" sz="2400" dirty="0">
              <a:solidFill>
                <a:srgbClr val="FFFFFF"/>
              </a:solidFill>
              <a:latin typeface="Broadway" panose="04040905080B02020502" pitchFamily="82" charset="0"/>
            </a:endParaRPr>
          </a:p>
        </p:txBody>
      </p:sp>
      <p:sp>
        <p:nvSpPr>
          <p:cNvPr id="48" name="MH_Other_2"/>
          <p:cNvSpPr/>
          <p:nvPr>
            <p:custDataLst>
              <p:tags r:id="rId11"/>
            </p:custDataLst>
          </p:nvPr>
        </p:nvSpPr>
        <p:spPr>
          <a:xfrm>
            <a:off x="3667793" y="2998279"/>
            <a:ext cx="1264636" cy="1128677"/>
          </a:xfrm>
          <a:prstGeom prst="ellipse">
            <a:avLst/>
          </a:prstGeom>
          <a:solidFill>
            <a:srgbClr val="084CA1"/>
          </a:solidFill>
          <a:ln w="25400" cap="flat" cmpd="sng" algn="ctr">
            <a:noFill/>
            <a:prstDash val="solid"/>
          </a:ln>
          <a:effectLst/>
        </p:spPr>
        <p:txBody>
          <a:bodyPr anchor="ctr"/>
          <a:lstStyle/>
          <a:p>
            <a:pPr algn="ctr" eaLnBrk="1" fontAlgn="auto" hangingPunct="1">
              <a:spcBef>
                <a:spcPts val="0"/>
              </a:spcBef>
              <a:spcAft>
                <a:spcPts val="0"/>
              </a:spcAft>
              <a:defRPr/>
            </a:pPr>
            <a:endParaRPr lang="en-US" sz="1600" kern="0">
              <a:solidFill>
                <a:sysClr val="window" lastClr="FFFFFF"/>
              </a:solidFill>
              <a:latin typeface="Calibri"/>
              <a:ea typeface="+mn-ea"/>
            </a:endParaRPr>
          </a:p>
        </p:txBody>
      </p:sp>
      <p:sp>
        <p:nvSpPr>
          <p:cNvPr id="49" name="MH_Title_1"/>
          <p:cNvSpPr/>
          <p:nvPr>
            <p:custDataLst>
              <p:tags r:id="rId12"/>
            </p:custDataLst>
          </p:nvPr>
        </p:nvSpPr>
        <p:spPr>
          <a:xfrm>
            <a:off x="3816356" y="3130870"/>
            <a:ext cx="967508" cy="863493"/>
          </a:xfrm>
          <a:prstGeom prst="ellipse">
            <a:avLst/>
          </a:prstGeom>
          <a:solidFill>
            <a:srgbClr val="FFFFFF"/>
          </a:solidFill>
          <a:ln w="25400" cap="flat" cmpd="sng" algn="ctr">
            <a:solidFill>
              <a:sysClr val="window" lastClr="FFFFFF"/>
            </a:solidFill>
            <a:prstDash val="solid"/>
          </a:ln>
          <a:effectLst/>
        </p:spPr>
        <p:txBody>
          <a:bodyPr anchor="ctr">
            <a:noAutofit/>
          </a:bodyPr>
          <a:lstStyle/>
          <a:p>
            <a:pPr algn="ctr" eaLnBrk="1" fontAlgn="auto" hangingPunct="1">
              <a:spcBef>
                <a:spcPts val="0"/>
              </a:spcBef>
              <a:spcAft>
                <a:spcPts val="0"/>
              </a:spcAft>
              <a:defRPr/>
            </a:pPr>
            <a:r>
              <a:rPr lang="zh-CN" altLang="en-US" sz="1800" b="1" kern="0" dirty="0" smtClean="0">
                <a:latin typeface="微软雅黑" pitchFamily="34" charset="-122"/>
                <a:ea typeface="微软雅黑" pitchFamily="34" charset="-122"/>
              </a:rPr>
              <a:t>其他资产</a:t>
            </a:r>
            <a:endParaRPr lang="en-US" sz="1800" b="1" kern="0" dirty="0">
              <a:latin typeface="微软雅黑" pitchFamily="34" charset="-122"/>
              <a:ea typeface="微软雅黑" pitchFamily="34" charset="-122"/>
            </a:endParaRPr>
          </a:p>
        </p:txBody>
      </p:sp>
      <p:sp>
        <p:nvSpPr>
          <p:cNvPr id="50" name="MH_Other_3"/>
          <p:cNvSpPr/>
          <p:nvPr>
            <p:custDataLst>
              <p:tags r:id="rId13"/>
            </p:custDataLst>
          </p:nvPr>
        </p:nvSpPr>
        <p:spPr>
          <a:xfrm rot="19803009">
            <a:off x="2813720" y="3860367"/>
            <a:ext cx="373252" cy="1167028"/>
          </a:xfrm>
          <a:custGeom>
            <a:avLst/>
            <a:gdLst>
              <a:gd name="connsiteX0" fmla="*/ 483556 w 483556"/>
              <a:gd name="connsiteY0" fmla="*/ 0 h 1691016"/>
              <a:gd name="connsiteX1" fmla="*/ 483556 w 483556"/>
              <a:gd name="connsiteY1" fmla="*/ 1691016 h 1691016"/>
              <a:gd name="connsiteX2" fmla="*/ 0 w 483556"/>
              <a:gd name="connsiteY2" fmla="*/ 845508 h 1691016"/>
            </a:gdLst>
            <a:ahLst/>
            <a:cxnLst>
              <a:cxn ang="0">
                <a:pos x="connsiteX0" y="connsiteY0"/>
              </a:cxn>
              <a:cxn ang="0">
                <a:pos x="connsiteX1" y="connsiteY1"/>
              </a:cxn>
              <a:cxn ang="0">
                <a:pos x="connsiteX2" y="connsiteY2"/>
              </a:cxn>
            </a:cxnLst>
            <a:rect l="l" t="t" r="r" b="b"/>
            <a:pathLst>
              <a:path w="483556" h="1691016">
                <a:moveTo>
                  <a:pt x="483556" y="0"/>
                </a:moveTo>
                <a:lnTo>
                  <a:pt x="483556" y="1691016"/>
                </a:lnTo>
                <a:lnTo>
                  <a:pt x="0" y="845508"/>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0" rIns="0" bIns="36000" anchor="ctr"/>
          <a:lstStyle/>
          <a:p>
            <a:pPr algn="ctr" eaLnBrk="1" fontAlgn="auto" hangingPunct="1">
              <a:spcBef>
                <a:spcPts val="0"/>
              </a:spcBef>
              <a:spcAft>
                <a:spcPts val="0"/>
              </a:spcAft>
              <a:defRPr/>
            </a:pPr>
            <a:r>
              <a:rPr lang="en-US" altLang="zh-CN" sz="2400" dirty="0" smtClean="0">
                <a:solidFill>
                  <a:srgbClr val="FFFFFF"/>
                </a:solidFill>
                <a:latin typeface="Broadway" panose="04040905080B02020502" pitchFamily="82" charset="0"/>
              </a:rPr>
              <a:t>3</a:t>
            </a:r>
            <a:endParaRPr lang="zh-CN" altLang="en-US" sz="2400" dirty="0">
              <a:solidFill>
                <a:srgbClr val="FFFFFF"/>
              </a:solidFill>
              <a:latin typeface="Broadway" panose="04040905080B02020502" pitchFamily="82" charset="0"/>
            </a:endParaRPr>
          </a:p>
        </p:txBody>
      </p:sp>
      <p:sp>
        <p:nvSpPr>
          <p:cNvPr id="51" name="MH_Other_4"/>
          <p:cNvSpPr/>
          <p:nvPr>
            <p:custDataLst>
              <p:tags r:id="rId14"/>
            </p:custDataLst>
          </p:nvPr>
        </p:nvSpPr>
        <p:spPr>
          <a:xfrm rot="1796991" flipH="1">
            <a:off x="5412261" y="3858504"/>
            <a:ext cx="374479" cy="1168125"/>
          </a:xfrm>
          <a:custGeom>
            <a:avLst/>
            <a:gdLst>
              <a:gd name="connsiteX0" fmla="*/ 483556 w 483556"/>
              <a:gd name="connsiteY0" fmla="*/ 0 h 1691016"/>
              <a:gd name="connsiteX1" fmla="*/ 483556 w 483556"/>
              <a:gd name="connsiteY1" fmla="*/ 1691016 h 1691016"/>
              <a:gd name="connsiteX2" fmla="*/ 0 w 483556"/>
              <a:gd name="connsiteY2" fmla="*/ 845508 h 1691016"/>
            </a:gdLst>
            <a:ahLst/>
            <a:cxnLst>
              <a:cxn ang="0">
                <a:pos x="connsiteX0" y="connsiteY0"/>
              </a:cxn>
              <a:cxn ang="0">
                <a:pos x="connsiteX1" y="connsiteY1"/>
              </a:cxn>
              <a:cxn ang="0">
                <a:pos x="connsiteX2" y="connsiteY2"/>
              </a:cxn>
            </a:cxnLst>
            <a:rect l="l" t="t" r="r" b="b"/>
            <a:pathLst>
              <a:path w="483556" h="1691016">
                <a:moveTo>
                  <a:pt x="483556" y="0"/>
                </a:moveTo>
                <a:lnTo>
                  <a:pt x="483556" y="1691016"/>
                </a:lnTo>
                <a:lnTo>
                  <a:pt x="0" y="845508"/>
                </a:ln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36000" bIns="36000" anchor="ctr"/>
          <a:lstStyle/>
          <a:p>
            <a:pPr algn="ctr" eaLnBrk="1" fontAlgn="auto" hangingPunct="1">
              <a:spcBef>
                <a:spcPts val="0"/>
              </a:spcBef>
              <a:spcAft>
                <a:spcPts val="0"/>
              </a:spcAft>
              <a:defRPr/>
            </a:pPr>
            <a:r>
              <a:rPr lang="en-US" altLang="zh-CN" sz="2400" dirty="0" smtClean="0">
                <a:solidFill>
                  <a:srgbClr val="FFFFFF"/>
                </a:solidFill>
                <a:latin typeface="Broadway" panose="04040905080B02020502" pitchFamily="82" charset="0"/>
              </a:rPr>
              <a:t>2</a:t>
            </a:r>
            <a:endParaRPr lang="zh-CN" altLang="en-US" sz="2400" dirty="0">
              <a:solidFill>
                <a:srgbClr val="FFFFFF"/>
              </a:solidFill>
              <a:latin typeface="Broadway" panose="04040905080B02020502" pitchFamily="82" charset="0"/>
            </a:endParaRPr>
          </a:p>
        </p:txBody>
      </p:sp>
      <p:cxnSp>
        <p:nvCxnSpPr>
          <p:cNvPr id="7" name="直接连接符 6"/>
          <p:cNvCxnSpPr/>
          <p:nvPr/>
        </p:nvCxnSpPr>
        <p:spPr>
          <a:xfrm>
            <a:off x="4301661" y="2025742"/>
            <a:ext cx="1489539" cy="0"/>
          </a:xfrm>
          <a:prstGeom prst="line">
            <a:avLst/>
          </a:prstGeom>
          <a:ln w="19050">
            <a:solidFill>
              <a:srgbClr val="FFC000"/>
            </a:solidFill>
            <a:prstDash val="dashDot"/>
          </a:ln>
        </p:spPr>
        <p:style>
          <a:lnRef idx="1">
            <a:schemeClr val="accent1"/>
          </a:lnRef>
          <a:fillRef idx="0">
            <a:schemeClr val="accent1"/>
          </a:fillRef>
          <a:effectRef idx="0">
            <a:schemeClr val="accent1"/>
          </a:effectRef>
          <a:fontRef idx="minor">
            <a:schemeClr val="tx1"/>
          </a:fontRef>
        </p:style>
      </p:cxnSp>
      <p:sp>
        <p:nvSpPr>
          <p:cNvPr id="10" name="圆角矩形 9"/>
          <p:cNvSpPr/>
          <p:nvPr/>
        </p:nvSpPr>
        <p:spPr>
          <a:xfrm>
            <a:off x="5791200" y="1670756"/>
            <a:ext cx="3097213" cy="1625600"/>
          </a:xfrm>
          <a:prstGeom prst="roundRect">
            <a:avLst/>
          </a:prstGeom>
          <a:noFill/>
          <a:ln>
            <a:solidFill>
              <a:srgbClr val="FFC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zh-CN" sz="1800" dirty="0">
                <a:solidFill>
                  <a:schemeClr val="tx1"/>
                </a:solidFill>
                <a:latin typeface="微软雅黑" pitchFamily="34" charset="-122"/>
                <a:ea typeface="微软雅黑" pitchFamily="34" charset="-122"/>
              </a:rPr>
              <a:t>人员工资、办公费、培训费、差旅费、印刷费、注册登记费以及不计入固定资产价值的借款费用等</a:t>
            </a:r>
            <a:endParaRPr lang="zh-CN" altLang="en-US" sz="1800" dirty="0">
              <a:solidFill>
                <a:schemeClr val="tx1"/>
              </a:solidFill>
              <a:latin typeface="微软雅黑" pitchFamily="34" charset="-122"/>
              <a:ea typeface="微软雅黑" pitchFamily="34" charset="-122"/>
            </a:endParaRPr>
          </a:p>
        </p:txBody>
      </p:sp>
      <p:cxnSp>
        <p:nvCxnSpPr>
          <p:cNvPr id="55" name="直接连接符 54"/>
          <p:cNvCxnSpPr/>
          <p:nvPr/>
        </p:nvCxnSpPr>
        <p:spPr>
          <a:xfrm>
            <a:off x="5145676" y="5010455"/>
            <a:ext cx="1489539" cy="0"/>
          </a:xfrm>
          <a:prstGeom prst="line">
            <a:avLst/>
          </a:prstGeom>
          <a:ln w="19050">
            <a:solidFill>
              <a:srgbClr val="FFC000"/>
            </a:solidFill>
            <a:prstDash val="dashDot"/>
          </a:ln>
        </p:spPr>
        <p:style>
          <a:lnRef idx="1">
            <a:schemeClr val="accent1"/>
          </a:lnRef>
          <a:fillRef idx="0">
            <a:schemeClr val="accent1"/>
          </a:fillRef>
          <a:effectRef idx="0">
            <a:schemeClr val="accent1"/>
          </a:effectRef>
          <a:fontRef idx="minor">
            <a:schemeClr val="tx1"/>
          </a:fontRef>
        </p:style>
      </p:cxnSp>
      <p:sp>
        <p:nvSpPr>
          <p:cNvPr id="56" name="圆角矩形 55"/>
          <p:cNvSpPr/>
          <p:nvPr/>
        </p:nvSpPr>
        <p:spPr>
          <a:xfrm>
            <a:off x="6053326" y="3845115"/>
            <a:ext cx="2835088" cy="1165339"/>
          </a:xfrm>
          <a:prstGeom prst="roundRect">
            <a:avLst/>
          </a:prstGeom>
          <a:noFill/>
          <a:ln>
            <a:solidFill>
              <a:srgbClr val="FFC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zh-CN" sz="1800" dirty="0">
                <a:solidFill>
                  <a:schemeClr val="tx1"/>
                </a:solidFill>
                <a:latin typeface="微软雅黑" pitchFamily="34" charset="-122"/>
                <a:ea typeface="微软雅黑" pitchFamily="34" charset="-122"/>
              </a:rPr>
              <a:t>摊销期在一年以上的已付费用，如经营性租入固定资产发生的改良支出等</a:t>
            </a:r>
            <a:endParaRPr lang="zh-CN" altLang="en-US" sz="1800" dirty="0">
              <a:solidFill>
                <a:schemeClr val="tx1"/>
              </a:solidFill>
              <a:latin typeface="微软雅黑" pitchFamily="34" charset="-122"/>
              <a:ea typeface="微软雅黑" pitchFamily="34" charset="-122"/>
            </a:endParaRPr>
          </a:p>
        </p:txBody>
      </p:sp>
      <p:cxnSp>
        <p:nvCxnSpPr>
          <p:cNvPr id="57" name="直接连接符 56"/>
          <p:cNvCxnSpPr/>
          <p:nvPr/>
        </p:nvCxnSpPr>
        <p:spPr>
          <a:xfrm>
            <a:off x="1992713" y="5004409"/>
            <a:ext cx="1489539" cy="0"/>
          </a:xfrm>
          <a:prstGeom prst="line">
            <a:avLst/>
          </a:prstGeom>
          <a:ln w="19050">
            <a:solidFill>
              <a:srgbClr val="FFC000"/>
            </a:solidFill>
            <a:prstDash val="dashDot"/>
          </a:ln>
        </p:spPr>
        <p:style>
          <a:lnRef idx="1">
            <a:schemeClr val="accent1"/>
          </a:lnRef>
          <a:fillRef idx="0">
            <a:schemeClr val="accent1"/>
          </a:fillRef>
          <a:effectRef idx="0">
            <a:schemeClr val="accent1"/>
          </a:effectRef>
          <a:fontRef idx="minor">
            <a:schemeClr val="tx1"/>
          </a:fontRef>
        </p:style>
      </p:cxnSp>
      <p:sp>
        <p:nvSpPr>
          <p:cNvPr id="58" name="圆角矩形 57"/>
          <p:cNvSpPr/>
          <p:nvPr/>
        </p:nvSpPr>
        <p:spPr>
          <a:xfrm>
            <a:off x="127000" y="3296356"/>
            <a:ext cx="2487892" cy="1708054"/>
          </a:xfrm>
          <a:prstGeom prst="roundRect">
            <a:avLst/>
          </a:prstGeom>
          <a:noFill/>
          <a:ln>
            <a:solidFill>
              <a:srgbClr val="FFC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zh-CN" sz="1800" dirty="0">
                <a:solidFill>
                  <a:schemeClr val="tx1"/>
                </a:solidFill>
                <a:latin typeface="微软雅黑" pitchFamily="34" charset="-122"/>
                <a:ea typeface="微软雅黑" pitchFamily="34" charset="-122"/>
              </a:rPr>
              <a:t>国家批准储备的特种物资、银行冻结存款以及临时设施和涉及诉讼中的财产等</a:t>
            </a:r>
            <a:endParaRPr lang="zh-CN" altLang="en-US" sz="1800" dirty="0">
              <a:solidFill>
                <a:schemeClr val="tx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06916374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其他</a:t>
            </a:r>
            <a:r>
              <a:rPr lang="zh-CN" altLang="en-US" sz="2600" kern="0" dirty="0" smtClean="0">
                <a:solidFill>
                  <a:srgbClr val="084CA1"/>
                </a:solidFill>
                <a:latin typeface="微软雅黑"/>
                <a:ea typeface="微软雅黑"/>
              </a:rPr>
              <a:t>资产</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245935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（一）其他资产的内容</a:t>
            </a:r>
            <a:endParaRPr lang="zh-CN" altLang="en-US" sz="1800" b="1" dirty="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47" name="组合 46"/>
          <p:cNvGrpSpPr/>
          <p:nvPr/>
        </p:nvGrpSpPr>
        <p:grpSpPr>
          <a:xfrm>
            <a:off x="107700" y="1333470"/>
            <a:ext cx="1760598" cy="1690207"/>
            <a:chOff x="1715" y="4363"/>
            <a:chExt cx="3628" cy="3490"/>
          </a:xfrm>
        </p:grpSpPr>
        <p:sp>
          <p:nvSpPr>
            <p:cNvPr id="48" name="椭圆 47"/>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49"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50" name="椭圆 49"/>
          <p:cNvSpPr/>
          <p:nvPr/>
        </p:nvSpPr>
        <p:spPr>
          <a:xfrm>
            <a:off x="1997946"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51" name="文本框 18"/>
          <p:cNvSpPr txBox="1"/>
          <p:nvPr/>
        </p:nvSpPr>
        <p:spPr>
          <a:xfrm>
            <a:off x="2540463" y="1701704"/>
            <a:ext cx="4444538"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a:t>
            </a:r>
            <a:r>
              <a:rPr lang="zh-CN"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管理会计</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开办费</a:t>
            </a:r>
            <a:endParaRPr lang="en-US"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en-US" sz="1800" dirty="0" smtClean="0">
                <a:latin typeface="微软雅黑" pitchFamily="34" charset="-122"/>
                <a:ea typeface="微软雅黑" pitchFamily="34" charset="-122"/>
              </a:rPr>
              <a:t>银行存款</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长期待摊费用等</a:t>
            </a:r>
            <a:endParaRPr lang="en-US" altLang="zh-CN" sz="1800" dirty="0">
              <a:latin typeface="微软雅黑" pitchFamily="34" charset="-122"/>
              <a:ea typeface="微软雅黑" pitchFamily="34" charset="-122"/>
            </a:endParaRPr>
          </a:p>
        </p:txBody>
      </p:sp>
      <p:sp>
        <p:nvSpPr>
          <p:cNvPr id="52" name="文本框 19"/>
          <p:cNvSpPr txBox="1"/>
          <p:nvPr/>
        </p:nvSpPr>
        <p:spPr>
          <a:xfrm>
            <a:off x="2573946" y="1131769"/>
            <a:ext cx="3971671" cy="499624"/>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企业在筹建期间发生的开办</a:t>
            </a:r>
            <a:r>
              <a:rPr lang="zh-CN" altLang="zh-CN" sz="2000" b="1" kern="0" dirty="0" smtClean="0">
                <a:solidFill>
                  <a:srgbClr val="084CA1"/>
                </a:solidFill>
                <a:latin typeface="微软雅黑" pitchFamily="34" charset="-122"/>
                <a:ea typeface="微软雅黑" pitchFamily="34" charset="-122"/>
              </a:rPr>
              <a:t>费</a:t>
            </a:r>
            <a:endParaRPr lang="zh-CN" altLang="en-US"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5846445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其他</a:t>
            </a:r>
            <a:r>
              <a:rPr lang="zh-CN" altLang="en-US" sz="2600" kern="0" dirty="0" smtClean="0">
                <a:solidFill>
                  <a:srgbClr val="084CA1"/>
                </a:solidFill>
                <a:latin typeface="微软雅黑"/>
                <a:ea typeface="微软雅黑"/>
              </a:rPr>
              <a:t>资产</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245935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（一）其他资产的内容</a:t>
            </a:r>
            <a:endParaRPr lang="zh-CN" altLang="en-US" sz="1800" b="1" dirty="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47" name="组合 46"/>
          <p:cNvGrpSpPr/>
          <p:nvPr/>
        </p:nvGrpSpPr>
        <p:grpSpPr>
          <a:xfrm>
            <a:off x="107700" y="1333470"/>
            <a:ext cx="1760598" cy="1690207"/>
            <a:chOff x="1715" y="4363"/>
            <a:chExt cx="3628" cy="3490"/>
          </a:xfrm>
        </p:grpSpPr>
        <p:sp>
          <p:nvSpPr>
            <p:cNvPr id="48" name="椭圆 47"/>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49"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50" name="椭圆 49"/>
          <p:cNvSpPr/>
          <p:nvPr/>
        </p:nvSpPr>
        <p:spPr>
          <a:xfrm>
            <a:off x="1997946"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51" name="文本框 18"/>
          <p:cNvSpPr txBox="1"/>
          <p:nvPr/>
        </p:nvSpPr>
        <p:spPr>
          <a:xfrm>
            <a:off x="2540463" y="1562004"/>
            <a:ext cx="6347950" cy="2169825"/>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借：长期待摊费用　</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：原材料　</a:t>
            </a:r>
            <a:r>
              <a:rPr lang="zh-CN" altLang="en-US" sz="1800" b="1" dirty="0" smtClean="0">
                <a:solidFill>
                  <a:srgbClr val="C00000"/>
                </a:solidFill>
                <a:latin typeface="微软雅黑" pitchFamily="34" charset="-122"/>
                <a:ea typeface="微软雅黑" pitchFamily="34" charset="-122"/>
              </a:rPr>
              <a:t>（</a:t>
            </a:r>
            <a:r>
              <a:rPr lang="zh-CN" altLang="zh-CN" sz="1800" b="1" dirty="0">
                <a:solidFill>
                  <a:srgbClr val="C00000"/>
                </a:solidFill>
                <a:latin typeface="微软雅黑" pitchFamily="34" charset="-122"/>
                <a:ea typeface="微软雅黑" pitchFamily="34" charset="-122"/>
              </a:rPr>
              <a:t>领用原材料</a:t>
            </a:r>
            <a:r>
              <a:rPr lang="zh-CN" altLang="en-US" sz="1800" b="1" dirty="0" smtClean="0">
                <a:solidFill>
                  <a:srgbClr val="C00000"/>
                </a:solidFill>
                <a:latin typeface="微软雅黑" pitchFamily="34" charset="-122"/>
                <a:ea typeface="微软雅黑" pitchFamily="34" charset="-122"/>
              </a:rPr>
              <a:t>）</a:t>
            </a:r>
            <a:r>
              <a:rPr lang="en-US" altLang="zh-CN" sz="1800" b="1" dirty="0" smtClean="0">
                <a:solidFill>
                  <a:srgbClr val="C00000"/>
                </a:solidFill>
                <a:latin typeface="微软雅黑" pitchFamily="34" charset="-122"/>
                <a:ea typeface="微软雅黑" pitchFamily="34" charset="-122"/>
              </a:rPr>
              <a:t>                </a:t>
            </a:r>
            <a:r>
              <a:rPr lang="zh-CN"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应交增值税（进项税额转出</a:t>
            </a:r>
            <a:r>
              <a:rPr lang="zh-CN" altLang="zh-CN"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生产成本</a:t>
            </a:r>
            <a:r>
              <a:rPr lang="zh-CN" altLang="en-US" sz="1800" b="1" dirty="0" smtClean="0">
                <a:solidFill>
                  <a:srgbClr val="C00000"/>
                </a:solidFill>
                <a:latin typeface="微软雅黑" pitchFamily="34" charset="-122"/>
                <a:ea typeface="微软雅黑" pitchFamily="34" charset="-122"/>
              </a:rPr>
              <a:t>（</a:t>
            </a:r>
            <a:r>
              <a:rPr lang="zh-CN" altLang="zh-CN" sz="1800" b="1" dirty="0">
                <a:solidFill>
                  <a:srgbClr val="C00000"/>
                </a:solidFill>
                <a:latin typeface="微软雅黑" pitchFamily="34" charset="-122"/>
                <a:ea typeface="微软雅黑" pitchFamily="34" charset="-122"/>
              </a:rPr>
              <a:t>生产车间</a:t>
            </a:r>
            <a:r>
              <a:rPr lang="zh-CN" altLang="zh-CN" sz="1800" b="1" dirty="0" smtClean="0">
                <a:solidFill>
                  <a:srgbClr val="C00000"/>
                </a:solidFill>
                <a:latin typeface="微软雅黑" pitchFamily="34" charset="-122"/>
                <a:ea typeface="微软雅黑" pitchFamily="34" charset="-122"/>
              </a:rPr>
              <a:t>提供</a:t>
            </a:r>
            <a:r>
              <a:rPr lang="zh-CN" altLang="zh-CN" sz="1800" b="1" dirty="0">
                <a:solidFill>
                  <a:srgbClr val="C00000"/>
                </a:solidFill>
                <a:latin typeface="微软雅黑" pitchFamily="34" charset="-122"/>
                <a:ea typeface="微软雅黑" pitchFamily="34" charset="-122"/>
              </a:rPr>
              <a:t>劳务</a:t>
            </a:r>
            <a:r>
              <a:rPr lang="zh-CN" altLang="en-US" sz="1800" b="1" dirty="0" smtClean="0">
                <a:solidFill>
                  <a:srgbClr val="C00000"/>
                </a:solidFill>
                <a:latin typeface="微软雅黑" pitchFamily="34" charset="-122"/>
                <a:ea typeface="微软雅黑" pitchFamily="34" charset="-122"/>
              </a:rPr>
              <a:t>）</a:t>
            </a:r>
            <a:endParaRPr lang="en-US" altLang="zh-CN" sz="1800" b="1" dirty="0" smtClean="0">
              <a:solidFill>
                <a:srgbClr val="C00000"/>
              </a:solidFill>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应付</a:t>
            </a:r>
            <a:r>
              <a:rPr lang="zh-CN" altLang="zh-CN" sz="1800" dirty="0">
                <a:latin typeface="微软雅黑" pitchFamily="34" charset="-122"/>
                <a:ea typeface="微软雅黑" pitchFamily="34" charset="-122"/>
              </a:rPr>
              <a:t>职工薪</a:t>
            </a:r>
            <a:r>
              <a:rPr lang="zh-CN" altLang="zh-CN" sz="1800" dirty="0" smtClean="0">
                <a:latin typeface="微软雅黑" pitchFamily="34" charset="-122"/>
                <a:ea typeface="微软雅黑" pitchFamily="34" charset="-122"/>
              </a:rPr>
              <a:t>酬</a:t>
            </a:r>
            <a:r>
              <a:rPr lang="zh-CN" altLang="en-US" sz="1800" b="1" dirty="0" smtClean="0">
                <a:solidFill>
                  <a:srgbClr val="C00000"/>
                </a:solidFill>
                <a:latin typeface="微软雅黑" pitchFamily="34" charset="-122"/>
                <a:ea typeface="微软雅黑" pitchFamily="34" charset="-122"/>
              </a:rPr>
              <a:t>（</a:t>
            </a:r>
            <a:r>
              <a:rPr lang="zh-CN" altLang="zh-CN" sz="1800" b="1" dirty="0">
                <a:solidFill>
                  <a:srgbClr val="C00000"/>
                </a:solidFill>
                <a:latin typeface="微软雅黑" pitchFamily="34" charset="-122"/>
                <a:ea typeface="微软雅黑" pitchFamily="34" charset="-122"/>
              </a:rPr>
              <a:t>人员职工薪酬</a:t>
            </a:r>
            <a:r>
              <a:rPr lang="zh-CN" altLang="en-US" sz="1800" b="1" dirty="0" smtClean="0">
                <a:solidFill>
                  <a:srgbClr val="C00000"/>
                </a:solidFill>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等</a:t>
            </a:r>
            <a:endParaRPr lang="en-US" altLang="zh-CN" sz="1800" dirty="0">
              <a:latin typeface="微软雅黑" pitchFamily="34" charset="-122"/>
              <a:ea typeface="微软雅黑" pitchFamily="34" charset="-122"/>
            </a:endParaRPr>
          </a:p>
        </p:txBody>
      </p:sp>
      <p:sp>
        <p:nvSpPr>
          <p:cNvPr id="52" name="文本框 19"/>
          <p:cNvSpPr txBox="1"/>
          <p:nvPr/>
        </p:nvSpPr>
        <p:spPr>
          <a:xfrm>
            <a:off x="2573946" y="1131769"/>
            <a:ext cx="3971671" cy="499624"/>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企业发生的长期</a:t>
            </a:r>
            <a:r>
              <a:rPr lang="zh-CN" altLang="zh-CN" sz="2000" b="1" kern="0" dirty="0" smtClean="0">
                <a:solidFill>
                  <a:srgbClr val="084CA1"/>
                </a:solidFill>
                <a:latin typeface="微软雅黑" pitchFamily="34" charset="-122"/>
                <a:ea typeface="微软雅黑" pitchFamily="34" charset="-122"/>
              </a:rPr>
              <a:t>待摊费用</a:t>
            </a:r>
            <a:endParaRPr lang="zh-CN" altLang="en-US" sz="2000" b="1" kern="0" dirty="0">
              <a:solidFill>
                <a:srgbClr val="084CA1"/>
              </a:solidFill>
              <a:latin typeface="微软雅黑" pitchFamily="34" charset="-122"/>
              <a:ea typeface="微软雅黑" pitchFamily="34" charset="-122"/>
            </a:endParaRPr>
          </a:p>
        </p:txBody>
      </p:sp>
      <p:sp>
        <p:nvSpPr>
          <p:cNvPr id="15" name="椭圆 14"/>
          <p:cNvSpPr/>
          <p:nvPr/>
        </p:nvSpPr>
        <p:spPr>
          <a:xfrm>
            <a:off x="1964463" y="3721588"/>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6" name="文本框 18"/>
          <p:cNvSpPr txBox="1"/>
          <p:nvPr/>
        </p:nvSpPr>
        <p:spPr>
          <a:xfrm>
            <a:off x="2506980" y="4151823"/>
            <a:ext cx="6347950"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a:t>
            </a:r>
            <a:r>
              <a:rPr lang="zh-CN"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管理费用</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销售费用等</a:t>
            </a: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长期待摊费用</a:t>
            </a:r>
            <a:endParaRPr lang="en-US" altLang="zh-CN" sz="1800" dirty="0">
              <a:latin typeface="微软雅黑" pitchFamily="34" charset="-122"/>
              <a:ea typeface="微软雅黑" pitchFamily="34" charset="-122"/>
            </a:endParaRPr>
          </a:p>
        </p:txBody>
      </p:sp>
      <p:sp>
        <p:nvSpPr>
          <p:cNvPr id="17" name="文本框 19"/>
          <p:cNvSpPr txBox="1"/>
          <p:nvPr/>
        </p:nvSpPr>
        <p:spPr>
          <a:xfrm>
            <a:off x="2540463" y="3721588"/>
            <a:ext cx="3971671" cy="499624"/>
          </a:xfrm>
          <a:prstGeom prst="rect">
            <a:avLst/>
          </a:prstGeom>
          <a:noFill/>
        </p:spPr>
        <p:txBody>
          <a:bodyPr wrap="square" rtlCol="0">
            <a:spAutoFit/>
          </a:bodyPr>
          <a:lstStyle/>
          <a:p>
            <a:pPr defTabSz="914400">
              <a:lnSpc>
                <a:spcPct val="150000"/>
              </a:lnSpc>
              <a:defRPr/>
            </a:pPr>
            <a:r>
              <a:rPr lang="zh-CN" altLang="en-US" sz="2000" b="1" kern="0" dirty="0" smtClean="0">
                <a:solidFill>
                  <a:srgbClr val="084CA1"/>
                </a:solidFill>
                <a:latin typeface="微软雅黑" pitchFamily="34" charset="-122"/>
                <a:ea typeface="微软雅黑" pitchFamily="34" charset="-122"/>
              </a:rPr>
              <a:t>摊销</a:t>
            </a:r>
            <a:r>
              <a:rPr lang="zh-CN" altLang="zh-CN" sz="2000" b="1" kern="0" dirty="0" smtClean="0">
                <a:solidFill>
                  <a:srgbClr val="084CA1"/>
                </a:solidFill>
                <a:latin typeface="微软雅黑" pitchFamily="34" charset="-122"/>
                <a:ea typeface="微软雅黑" pitchFamily="34" charset="-122"/>
              </a:rPr>
              <a:t>长期待摊费用</a:t>
            </a:r>
            <a:endParaRPr lang="zh-CN" altLang="en-US"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84754212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其他</a:t>
            </a:r>
            <a:r>
              <a:rPr lang="zh-CN" altLang="en-US" sz="2600" kern="0" dirty="0" smtClean="0">
                <a:solidFill>
                  <a:srgbClr val="084CA1"/>
                </a:solidFill>
                <a:latin typeface="微软雅黑"/>
                <a:ea typeface="微软雅黑"/>
              </a:rPr>
              <a:t>资产</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8" name="矩形 17"/>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9" name="矩形 18"/>
          <p:cNvSpPr/>
          <p:nvPr/>
        </p:nvSpPr>
        <p:spPr>
          <a:xfrm>
            <a:off x="748981" y="1188988"/>
            <a:ext cx="8139431" cy="2169825"/>
          </a:xfrm>
          <a:prstGeom prst="rect">
            <a:avLst/>
          </a:prstGeom>
        </p:spPr>
        <p:txBody>
          <a:bodyPr wrap="square">
            <a:spAutoFit/>
          </a:bodyPr>
          <a:lstStyle/>
          <a:p>
            <a:pPr>
              <a:lnSpc>
                <a:spcPct val="150000"/>
              </a:lnSpc>
              <a:spcBef>
                <a:spcPct val="20000"/>
              </a:spcBef>
              <a:buClr>
                <a:schemeClr val="folHlink"/>
              </a:buClr>
              <a:buSzPct val="60000"/>
            </a:pP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6</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1</a:t>
            </a:r>
            <a:r>
              <a:rPr lang="zh-CN" altLang="zh-CN" sz="1800" dirty="0">
                <a:latin typeface="微软雅黑" pitchFamily="34" charset="-122"/>
                <a:ea typeface="微软雅黑" pitchFamily="34" charset="-122"/>
              </a:rPr>
              <a:t>日，某公司对其以经营租赁方式新租入的办公楼进行装修，发生以下有关支出：领用生产用材料</a:t>
            </a:r>
            <a:r>
              <a:rPr lang="en-US" altLang="zh-CN" sz="1800" dirty="0">
                <a:latin typeface="微软雅黑" pitchFamily="34" charset="-122"/>
                <a:ea typeface="微软雅黑" pitchFamily="34" charset="-122"/>
              </a:rPr>
              <a:t>500 000</a:t>
            </a:r>
            <a:r>
              <a:rPr lang="zh-CN" altLang="zh-CN" sz="1800" dirty="0">
                <a:latin typeface="微软雅黑" pitchFamily="34" charset="-122"/>
                <a:ea typeface="微软雅黑" pitchFamily="34" charset="-122"/>
              </a:rPr>
              <a:t>元，购进该批原材料时支付的增值税进项税额为</a:t>
            </a:r>
            <a:r>
              <a:rPr lang="en-US" altLang="zh-CN" sz="1800" dirty="0">
                <a:latin typeface="微软雅黑" pitchFamily="34" charset="-122"/>
                <a:ea typeface="微软雅黑" pitchFamily="34" charset="-122"/>
              </a:rPr>
              <a:t>80 000</a:t>
            </a:r>
            <a:r>
              <a:rPr lang="zh-CN" altLang="zh-CN" sz="1800" dirty="0">
                <a:latin typeface="微软雅黑" pitchFamily="34" charset="-122"/>
                <a:ea typeface="微软雅黑" pitchFamily="34" charset="-122"/>
              </a:rPr>
              <a:t>元；辅助生产车间为该装修工程提供的劳务支出</a:t>
            </a:r>
            <a:r>
              <a:rPr lang="zh-CN" altLang="zh-CN" sz="1800" dirty="0" smtClean="0">
                <a:latin typeface="微软雅黑" pitchFamily="34" charset="-122"/>
                <a:ea typeface="微软雅黑" pitchFamily="34" charset="-122"/>
              </a:rPr>
              <a:t>为</a:t>
            </a:r>
            <a:r>
              <a:rPr lang="en-US" altLang="zh-CN" sz="1800" dirty="0" smtClean="0">
                <a:latin typeface="微软雅黑" pitchFamily="34" charset="-122"/>
                <a:ea typeface="微软雅黑" pitchFamily="34" charset="-122"/>
              </a:rPr>
              <a:t>180 </a:t>
            </a:r>
            <a:r>
              <a:rPr lang="en-US" altLang="zh-CN" sz="1800" dirty="0">
                <a:latin typeface="微软雅黑" pitchFamily="34" charset="-122"/>
                <a:ea typeface="微软雅黑" pitchFamily="34" charset="-122"/>
              </a:rPr>
              <a:t>000</a:t>
            </a:r>
            <a:r>
              <a:rPr lang="zh-CN" altLang="zh-CN" sz="1800" dirty="0">
                <a:latin typeface="微软雅黑" pitchFamily="34" charset="-122"/>
                <a:ea typeface="微软雅黑" pitchFamily="34" charset="-122"/>
              </a:rPr>
              <a:t>元；有关人员工资等职工薪酬</a:t>
            </a:r>
            <a:r>
              <a:rPr lang="en-US" altLang="zh-CN" sz="1800" dirty="0">
                <a:latin typeface="微软雅黑" pitchFamily="34" charset="-122"/>
                <a:ea typeface="微软雅黑" pitchFamily="34" charset="-122"/>
              </a:rPr>
              <a:t>435 000</a:t>
            </a:r>
            <a:r>
              <a:rPr lang="zh-CN" altLang="zh-CN" sz="1800" dirty="0">
                <a:latin typeface="微软雅黑" pitchFamily="34" charset="-122"/>
                <a:ea typeface="微软雅黑" pitchFamily="34" charset="-122"/>
              </a:rPr>
              <a:t>元。</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12</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1</a:t>
            </a:r>
            <a:r>
              <a:rPr lang="zh-CN" altLang="zh-CN" sz="1800" dirty="0">
                <a:latin typeface="微软雅黑" pitchFamily="34" charset="-122"/>
                <a:ea typeface="微软雅黑" pitchFamily="34" charset="-122"/>
              </a:rPr>
              <a:t>日，该办公楼装修完工，达到预定可使用状态并交付使用，并按租赁期</a:t>
            </a:r>
            <a:r>
              <a:rPr lang="en-US" altLang="zh-CN" sz="1800" dirty="0">
                <a:latin typeface="微软雅黑" pitchFamily="34" charset="-122"/>
                <a:ea typeface="微软雅黑" pitchFamily="34" charset="-122"/>
              </a:rPr>
              <a:t>10</a:t>
            </a:r>
            <a:r>
              <a:rPr lang="zh-CN" altLang="zh-CN" sz="1800" dirty="0">
                <a:latin typeface="微软雅黑" pitchFamily="34" charset="-122"/>
                <a:ea typeface="微软雅黑" pitchFamily="34" charset="-122"/>
              </a:rPr>
              <a:t>年开始进行摊销。</a:t>
            </a:r>
            <a:endParaRPr lang="zh-CN" altLang="en-US" sz="1800" dirty="0">
              <a:latin typeface="微软雅黑" pitchFamily="34" charset="-122"/>
              <a:ea typeface="微软雅黑" pitchFamily="34" charset="-122"/>
              <a:cs typeface="+mn-ea"/>
            </a:endParaRPr>
          </a:p>
        </p:txBody>
      </p:sp>
      <p:sp>
        <p:nvSpPr>
          <p:cNvPr id="20" name="矩形 19"/>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 name="矩形 20"/>
          <p:cNvSpPr/>
          <p:nvPr>
            <p:custDataLst>
              <p:tags r:id="rId8"/>
            </p:custDataLst>
          </p:nvPr>
        </p:nvSpPr>
        <p:spPr>
          <a:xfrm>
            <a:off x="672541" y="3290928"/>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2" name="矩形 21"/>
          <p:cNvSpPr/>
          <p:nvPr/>
        </p:nvSpPr>
        <p:spPr>
          <a:xfrm>
            <a:off x="749888" y="3374043"/>
            <a:ext cx="7767044" cy="1754326"/>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1</a:t>
            </a:r>
            <a:r>
              <a:rPr lang="zh-CN" altLang="zh-CN" sz="1800" b="1" dirty="0">
                <a:solidFill>
                  <a:srgbClr val="084CA1"/>
                </a:solidFill>
                <a:latin typeface="微软雅黑" pitchFamily="34" charset="-122"/>
                <a:ea typeface="微软雅黑" pitchFamily="34" charset="-122"/>
              </a:rPr>
              <a:t>）装修领用原材料时：</a:t>
            </a:r>
            <a:r>
              <a:rPr lang="zh-CN" altLang="zh-CN" sz="1800" dirty="0">
                <a:latin typeface="微软雅黑" pitchFamily="34" charset="-122"/>
                <a:ea typeface="微软雅黑" pitchFamily="34" charset="-122"/>
              </a:rPr>
              <a:t>　　</a:t>
            </a:r>
            <a:endParaRPr lang="en-US" altLang="zh-CN" sz="1800" dirty="0" smtClean="0">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：长期待摊费用　</a:t>
            </a:r>
            <a:r>
              <a:rPr lang="en-US" altLang="zh-CN" sz="1800" dirty="0">
                <a:latin typeface="微软雅黑" pitchFamily="34" charset="-122"/>
                <a:ea typeface="微软雅黑" pitchFamily="34" charset="-122"/>
              </a:rPr>
              <a:t>                  580 000</a:t>
            </a:r>
            <a:r>
              <a:rPr lang="zh-CN" altLang="zh-CN" sz="1800" dirty="0">
                <a:latin typeface="微软雅黑" pitchFamily="34" charset="-122"/>
                <a:ea typeface="微软雅黑" pitchFamily="34" charset="-122"/>
              </a:rPr>
              <a:t>　　　　</a:t>
            </a:r>
            <a:endParaRPr lang="en-US" altLang="zh-CN" sz="1800" dirty="0" smtClean="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：原材料　</a:t>
            </a:r>
            <a:r>
              <a:rPr lang="en-US" altLang="zh-CN" sz="1800" dirty="0">
                <a:latin typeface="微软雅黑" pitchFamily="34" charset="-122"/>
                <a:ea typeface="微软雅黑" pitchFamily="34" charset="-122"/>
              </a:rPr>
              <a:t>                                       500 000</a:t>
            </a:r>
            <a:r>
              <a:rPr lang="zh-CN" altLang="zh-CN" sz="1800" dirty="0">
                <a:latin typeface="微软雅黑" pitchFamily="34" charset="-122"/>
                <a:ea typeface="微软雅黑" pitchFamily="34" charset="-122"/>
              </a:rPr>
              <a:t>　　　　　　</a:t>
            </a:r>
            <a:endParaRPr lang="en-US" altLang="zh-CN" sz="1800" dirty="0" smtClean="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应交增值税（进项税额转出）　</a:t>
            </a:r>
            <a:r>
              <a:rPr lang="en-US" altLang="zh-CN" sz="1800" dirty="0">
                <a:latin typeface="微软雅黑" pitchFamily="34" charset="-122"/>
                <a:ea typeface="微软雅黑" pitchFamily="34" charset="-122"/>
              </a:rPr>
              <a:t>        80 000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14305598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其他</a:t>
            </a:r>
            <a:r>
              <a:rPr lang="zh-CN" altLang="en-US" sz="2600" kern="0" dirty="0" smtClean="0">
                <a:solidFill>
                  <a:srgbClr val="084CA1"/>
                </a:solidFill>
                <a:latin typeface="微软雅黑"/>
                <a:ea typeface="微软雅黑"/>
              </a:rPr>
              <a:t>资产</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8" name="矩形 17"/>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2" name="矩形 11"/>
          <p:cNvSpPr/>
          <p:nvPr/>
        </p:nvSpPr>
        <p:spPr>
          <a:xfrm>
            <a:off x="806391" y="1130796"/>
            <a:ext cx="7767044" cy="1338828"/>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a:t>
            </a:r>
            <a:r>
              <a:rPr lang="zh-CN" altLang="zh-CN" sz="1800" b="1" dirty="0">
                <a:solidFill>
                  <a:srgbClr val="084CA1"/>
                </a:solidFill>
                <a:latin typeface="微软雅黑" pitchFamily="34" charset="-122"/>
                <a:ea typeface="微软雅黑" pitchFamily="34" charset="-122"/>
              </a:rPr>
              <a:t>）辅助生产车间为装修工程提供劳务时：　　</a:t>
            </a:r>
            <a:endParaRPr lang="en-US" altLang="zh-CN" sz="1800" b="1" dirty="0">
              <a:solidFill>
                <a:srgbClr val="084CA1"/>
              </a:solidFill>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：长期待摊费用</a:t>
            </a:r>
            <a:r>
              <a:rPr lang="en-US" altLang="zh-CN" sz="1800" dirty="0">
                <a:latin typeface="微软雅黑" pitchFamily="34" charset="-122"/>
                <a:ea typeface="微软雅黑" pitchFamily="34" charset="-122"/>
              </a:rPr>
              <a:t>                    180 000</a:t>
            </a:r>
            <a:r>
              <a:rPr lang="zh-CN" altLang="zh-CN" sz="1800" dirty="0">
                <a:latin typeface="微软雅黑" pitchFamily="34" charset="-122"/>
                <a:ea typeface="微软雅黑" pitchFamily="34" charset="-122"/>
              </a:rPr>
              <a:t>　　　</a:t>
            </a:r>
            <a:endParaRPr lang="en-US" altLang="zh-CN" sz="1800" dirty="0" smtClean="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：生产成本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辅助生产成本</a:t>
            </a:r>
            <a:r>
              <a:rPr lang="en-US" altLang="zh-CN" sz="1800" dirty="0">
                <a:latin typeface="微软雅黑" pitchFamily="34" charset="-122"/>
                <a:ea typeface="微软雅黑" pitchFamily="34" charset="-122"/>
              </a:rPr>
              <a:t>                       180 000</a:t>
            </a:r>
          </a:p>
        </p:txBody>
      </p:sp>
      <p:cxnSp>
        <p:nvCxnSpPr>
          <p:cNvPr id="13" name="直接连接符 12"/>
          <p:cNvCxnSpPr/>
          <p:nvPr/>
        </p:nvCxnSpPr>
        <p:spPr>
          <a:xfrm flipH="1">
            <a:off x="634298" y="2419350"/>
            <a:ext cx="7875403" cy="0"/>
          </a:xfrm>
          <a:prstGeom prst="line">
            <a:avLst/>
          </a:prstGeom>
          <a:ln w="19050">
            <a:solidFill>
              <a:srgbClr val="EF704F"/>
            </a:solidFill>
            <a:prstDash val="dash"/>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806391" y="2432050"/>
            <a:ext cx="7767044" cy="1338828"/>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3</a:t>
            </a:r>
            <a:r>
              <a:rPr lang="zh-CN" altLang="zh-CN" sz="1800" b="1" dirty="0">
                <a:solidFill>
                  <a:srgbClr val="084CA1"/>
                </a:solidFill>
                <a:latin typeface="微软雅黑" pitchFamily="34" charset="-122"/>
                <a:ea typeface="微软雅黑" pitchFamily="34" charset="-122"/>
              </a:rPr>
              <a:t>）确认工程人员职工薪酬时：　　</a:t>
            </a:r>
          </a:p>
          <a:p>
            <a:pPr>
              <a:lnSpc>
                <a:spcPct val="150000"/>
              </a:lnSpc>
            </a:pPr>
            <a:r>
              <a:rPr lang="zh-CN" altLang="zh-CN" sz="1800" dirty="0">
                <a:latin typeface="微软雅黑" pitchFamily="34" charset="-122"/>
                <a:ea typeface="微软雅黑" pitchFamily="34" charset="-122"/>
              </a:rPr>
              <a:t>借：长期待摊费用</a:t>
            </a:r>
            <a:r>
              <a:rPr lang="en-US" altLang="zh-CN" sz="1800" dirty="0">
                <a:latin typeface="微软雅黑" pitchFamily="34" charset="-122"/>
                <a:ea typeface="微软雅黑" pitchFamily="34" charset="-122"/>
              </a:rPr>
              <a:t>                    435 000</a:t>
            </a:r>
            <a:r>
              <a:rPr lang="zh-CN" altLang="zh-CN" sz="1800" dirty="0">
                <a:latin typeface="微软雅黑" pitchFamily="34" charset="-122"/>
                <a:ea typeface="微软雅黑" pitchFamily="34" charset="-122"/>
              </a:rPr>
              <a:t>　　　　</a:t>
            </a:r>
          </a:p>
          <a:p>
            <a:pPr>
              <a:lnSpc>
                <a:spcPct val="150000"/>
              </a:lnSpc>
            </a:pPr>
            <a:r>
              <a:rPr lang="zh-CN" altLang="zh-CN" sz="1800" dirty="0">
                <a:latin typeface="微软雅黑" pitchFamily="34" charset="-122"/>
                <a:ea typeface="微软雅黑" pitchFamily="34" charset="-122"/>
              </a:rPr>
              <a:t>贷：应付职工薪酬</a:t>
            </a:r>
            <a:r>
              <a:rPr lang="en-US" altLang="zh-CN" sz="1800" dirty="0">
                <a:latin typeface="微软雅黑" pitchFamily="34" charset="-122"/>
                <a:ea typeface="微软雅黑" pitchFamily="34" charset="-122"/>
              </a:rPr>
              <a:t>                                   435 000</a:t>
            </a:r>
            <a:endParaRPr lang="zh-CN" altLang="zh-CN" sz="1800" dirty="0">
              <a:latin typeface="微软雅黑" pitchFamily="34" charset="-122"/>
              <a:ea typeface="微软雅黑" pitchFamily="34" charset="-122"/>
            </a:endParaRPr>
          </a:p>
        </p:txBody>
      </p:sp>
      <p:cxnSp>
        <p:nvCxnSpPr>
          <p:cNvPr id="16" name="直接连接符 15"/>
          <p:cNvCxnSpPr/>
          <p:nvPr/>
        </p:nvCxnSpPr>
        <p:spPr>
          <a:xfrm flipH="1">
            <a:off x="634297" y="3770878"/>
            <a:ext cx="7875403" cy="0"/>
          </a:xfrm>
          <a:prstGeom prst="line">
            <a:avLst/>
          </a:prstGeom>
          <a:ln w="19050">
            <a:solidFill>
              <a:srgbClr val="EF704F"/>
            </a:solidFill>
            <a:prstDash val="dash"/>
          </a:ln>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806391" y="3820875"/>
            <a:ext cx="7718412" cy="1338828"/>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4</a:t>
            </a: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2018</a:t>
            </a:r>
            <a:r>
              <a:rPr lang="zh-CN" altLang="zh-CN" sz="1800" b="1" dirty="0">
                <a:solidFill>
                  <a:srgbClr val="084CA1"/>
                </a:solidFill>
                <a:latin typeface="微软雅黑" pitchFamily="34" charset="-122"/>
                <a:ea typeface="微软雅黑" pitchFamily="34" charset="-122"/>
              </a:rPr>
              <a:t>年摊销装修支出时：　</a:t>
            </a: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：管理费用　［（</a:t>
            </a:r>
            <a:r>
              <a:rPr lang="en-US" altLang="zh-CN" sz="1800" dirty="0">
                <a:latin typeface="微软雅黑" pitchFamily="34" charset="-122"/>
                <a:ea typeface="微软雅黑" pitchFamily="34" charset="-122"/>
              </a:rPr>
              <a:t>580 000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180 000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435 000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/10/12</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9958.33</a:t>
            </a:r>
            <a:r>
              <a:rPr lang="zh-CN" altLang="zh-CN" sz="1800" dirty="0">
                <a:latin typeface="微软雅黑" pitchFamily="34" charset="-122"/>
                <a:ea typeface="微软雅黑" pitchFamily="34" charset="-122"/>
              </a:rPr>
              <a:t>　　</a:t>
            </a:r>
          </a:p>
          <a:p>
            <a:pPr>
              <a:lnSpc>
                <a:spcPct val="150000"/>
              </a:lnSpc>
            </a:pPr>
            <a:r>
              <a:rPr lang="zh-CN"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：长期待摊费用　</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9958.33 </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08504631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18948824">
            <a:off x="1876435" y="69803"/>
            <a:ext cx="4268390" cy="3862089"/>
          </a:xfrm>
          <a:prstGeom prst="triangle">
            <a:avLst/>
          </a:prstGeom>
          <a:solidFill>
            <a:srgbClr val="084CA1">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solidFill>
                  <a:srgbClr val="0070C0"/>
                </a:solidFill>
              </a:rPr>
              <a:t> </a:t>
            </a:r>
            <a:endParaRPr lang="zh-CN" altLang="en-US" dirty="0">
              <a:solidFill>
                <a:srgbClr val="0070C0"/>
              </a:solidFill>
            </a:endParaRPr>
          </a:p>
        </p:txBody>
      </p:sp>
      <p:sp>
        <p:nvSpPr>
          <p:cNvPr id="7" name="等腰三角形 6"/>
          <p:cNvSpPr/>
          <p:nvPr/>
        </p:nvSpPr>
        <p:spPr>
          <a:xfrm rot="17636959">
            <a:off x="1973331" y="276494"/>
            <a:ext cx="3647489" cy="3660041"/>
          </a:xfrm>
          <a:prstGeom prst="triangle">
            <a:avLst/>
          </a:prstGeom>
          <a:noFill/>
          <a:ln>
            <a:solidFill>
              <a:srgbClr val="084CA1">
                <a:alpha val="24706"/>
              </a:srgb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t> </a:t>
            </a:r>
            <a:endParaRPr lang="zh-CN" altLang="en-US" dirty="0"/>
          </a:p>
        </p:txBody>
      </p:sp>
      <p:sp>
        <p:nvSpPr>
          <p:cNvPr id="8" name="等腰三角形 7"/>
          <p:cNvSpPr/>
          <p:nvPr/>
        </p:nvSpPr>
        <p:spPr>
          <a:xfrm rot="20206928">
            <a:off x="2113796" y="332144"/>
            <a:ext cx="4042807" cy="3658787"/>
          </a:xfrm>
          <a:prstGeom prst="triangle">
            <a:avLst/>
          </a:prstGeom>
          <a:noFill/>
          <a:ln>
            <a:solidFill>
              <a:srgbClr val="084CA1">
                <a:alpha val="24706"/>
              </a:srgb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t> </a:t>
            </a:r>
            <a:endParaRPr lang="zh-CN" altLang="en-US" dirty="0"/>
          </a:p>
        </p:txBody>
      </p:sp>
      <p:sp>
        <p:nvSpPr>
          <p:cNvPr id="3" name="矩形 2"/>
          <p:cNvSpPr/>
          <p:nvPr/>
        </p:nvSpPr>
        <p:spPr>
          <a:xfrm>
            <a:off x="3408763" y="1898038"/>
            <a:ext cx="2306000" cy="700184"/>
          </a:xfrm>
          <a:prstGeom prst="rect">
            <a:avLst/>
          </a:prstGeom>
          <a:noFill/>
        </p:spPr>
        <p:txBody>
          <a:bodyPr wrap="none" lIns="68570" tIns="34286" rIns="68570" bIns="34286">
            <a:spAutoFit/>
            <a:scene3d>
              <a:camera prst="orthographicFront"/>
              <a:lightRig rig="soft" dir="t">
                <a:rot lat="0" lon="0" rev="10800000"/>
              </a:lightRig>
            </a:scene3d>
            <a:sp3d extrusionH="57150">
              <a:bevelT w="27940" h="12700" prst="softRound"/>
              <a:contourClr>
                <a:srgbClr val="DDDDDD"/>
              </a:contourClr>
            </a:sp3d>
          </a:bodyPr>
          <a:lstStyle/>
          <a:p>
            <a:pPr algn="ctr"/>
            <a:r>
              <a:rPr lang="zh-CN" altLang="en-US" sz="4000" b="1" spc="113" dirty="0">
                <a:ln w="11430"/>
                <a:solidFill>
                  <a:srgbClr val="F8F8F8"/>
                </a:solidFill>
                <a:effectLst>
                  <a:outerShdw blurRad="50800" dist="38100" algn="l" rotWithShape="0">
                    <a:prstClr val="black">
                      <a:alpha val="40000"/>
                    </a:prstClr>
                  </a:outerShdw>
                </a:effectLst>
                <a:latin typeface="微软雅黑" pitchFamily="34" charset="-122"/>
                <a:ea typeface="微软雅黑" pitchFamily="34" charset="-122"/>
              </a:rPr>
              <a:t>谢谢观看</a:t>
            </a:r>
          </a:p>
        </p:txBody>
      </p:sp>
      <p:sp>
        <p:nvSpPr>
          <p:cNvPr id="10" name="矩形 9"/>
          <p:cNvSpPr/>
          <p:nvPr/>
        </p:nvSpPr>
        <p:spPr>
          <a:xfrm>
            <a:off x="3119715" y="2546135"/>
            <a:ext cx="2975542" cy="346241"/>
          </a:xfrm>
          <a:prstGeom prst="rect">
            <a:avLst/>
          </a:prstGeom>
          <a:noFill/>
        </p:spPr>
        <p:txBody>
          <a:bodyPr wrap="none" lIns="68570" tIns="34286" rIns="68570" bIns="34286">
            <a:spAutoFit/>
            <a:scene3d>
              <a:camera prst="orthographicFront"/>
              <a:lightRig rig="soft" dir="t">
                <a:rot lat="0" lon="0" rev="10800000"/>
              </a:lightRig>
            </a:scene3d>
            <a:sp3d extrusionH="57150">
              <a:bevelT w="27940" h="12700" prst="softRound"/>
              <a:contourClr>
                <a:srgbClr val="DDDDDD"/>
              </a:contourClr>
            </a:sp3d>
          </a:bodyPr>
          <a:lstStyle/>
          <a:p>
            <a:pPr algn="ctr"/>
            <a:r>
              <a:rPr lang="en-US" altLang="zh-CN" sz="1800" b="1" spc="113" dirty="0">
                <a:ln w="11430"/>
                <a:solidFill>
                  <a:srgbClr val="F8F8F8"/>
                </a:solidFill>
                <a:effectLst>
                  <a:outerShdw blurRad="50800" dist="38100" algn="l" rotWithShape="0">
                    <a:prstClr val="black">
                      <a:alpha val="40000"/>
                    </a:prstClr>
                  </a:outerShdw>
                </a:effectLst>
              </a:rPr>
              <a:t>THANKS FOR WATCHING</a:t>
            </a:r>
            <a:endParaRPr lang="zh-CN" altLang="en-US" sz="1800" b="1" spc="113" dirty="0">
              <a:ln w="11430"/>
              <a:solidFill>
                <a:srgbClr val="F8F8F8"/>
              </a:solidFill>
              <a:effectLst>
                <a:outerShdw blurRad="50800" dist="38100" algn="l" rotWithShape="0">
                  <a:prstClr val="black">
                    <a:alpha val="40000"/>
                  </a:prstClr>
                </a:outerShdw>
              </a:effectLst>
            </a:endParaRPr>
          </a:p>
        </p:txBody>
      </p:sp>
    </p:spTree>
    <p:custDataLst>
      <p:tags r:id="rId1"/>
    </p:custDataLst>
    <p:extLst>
      <p:ext uri="{BB962C8B-B14F-4D97-AF65-F5344CB8AC3E}">
        <p14:creationId xmlns:p14="http://schemas.microsoft.com/office/powerpoint/2010/main" val="396032167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3337805"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）无形资产的概述</a:t>
            </a:r>
            <a:r>
              <a:rPr lang="en-US" altLang="zh-CN" sz="1800" b="1" dirty="0" smtClean="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构成</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61" name="Text Placeholder 3"/>
          <p:cNvSpPr txBox="1"/>
          <p:nvPr>
            <p:custDataLst>
              <p:tags r:id="rId7"/>
            </p:custDataLst>
          </p:nvPr>
        </p:nvSpPr>
        <p:spPr>
          <a:xfrm>
            <a:off x="249607" y="1122255"/>
            <a:ext cx="5232705" cy="445587"/>
          </a:xfrm>
          <a:prstGeom prst="rect">
            <a:avLst/>
          </a:prstGeom>
          <a:solidFill>
            <a:srgbClr val="084CA1"/>
          </a:solidFill>
        </p:spPr>
        <p:txBody>
          <a:bodyPr/>
          <a:lst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rgbClr val="7F7F7F"/>
                </a:solidFill>
                <a:latin typeface="Calibri" panose="020F0502020204030204" charset="0"/>
                <a:ea typeface="+mn-ea"/>
                <a:cs typeface="+mn-ea"/>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rgbClr val="7F7F7F"/>
                </a:solidFill>
                <a:latin typeface="Calibri" panose="020F0502020204030204" charset="0"/>
                <a:ea typeface="+mn-ea"/>
                <a:cs typeface="+mn-ea"/>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rgbClr val="7F7F7F"/>
                </a:solidFill>
                <a:latin typeface="Calibri" panose="020F0502020204030204" charset="0"/>
                <a:ea typeface="+mn-ea"/>
                <a:cs typeface="+mn-ea"/>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7pPr>
            <a:lvl8pPr marL="34283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8pPr>
            <a:lvl9pPr marL="38855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9pPr>
          </a:lstStyle>
          <a:p>
            <a:pPr marL="0" marR="0" lvl="0" indent="0" algn="l" defTabSz="913765"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000" b="1" i="0" u="none" strike="noStrike" kern="120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cs typeface="+mn-ea"/>
              </a:rPr>
              <a:t>专利权</a:t>
            </a:r>
            <a:endParaRPr kumimoji="0" lang="zh-CN" altLang="en-US" sz="2000" b="1" i="0" u="none" strike="noStrike" kern="120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ea"/>
            </a:endParaRPr>
          </a:p>
        </p:txBody>
      </p:sp>
      <p:sp>
        <p:nvSpPr>
          <p:cNvPr id="62" name="Text Placeholder 4"/>
          <p:cNvSpPr txBox="1"/>
          <p:nvPr>
            <p:custDataLst>
              <p:tags r:id="rId8"/>
            </p:custDataLst>
          </p:nvPr>
        </p:nvSpPr>
        <p:spPr>
          <a:xfrm>
            <a:off x="249606" y="1645495"/>
            <a:ext cx="8818193" cy="1999405"/>
          </a:xfrm>
          <a:prstGeom prst="rect">
            <a:avLst/>
          </a:prstGeom>
        </p:spPr>
        <p:txBody>
          <a:bodyPr>
            <a:noAutofit/>
          </a:bodyPr>
          <a:lst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rgbClr val="7F7F7F"/>
                </a:solidFill>
                <a:latin typeface="Calibri" panose="020F0502020204030204" charset="0"/>
                <a:ea typeface="+mn-ea"/>
                <a:cs typeface="+mn-ea"/>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rgbClr val="7F7F7F"/>
                </a:solidFill>
                <a:latin typeface="Calibri" panose="020F0502020204030204" charset="0"/>
                <a:ea typeface="+mn-ea"/>
                <a:cs typeface="+mn-ea"/>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rgbClr val="7F7F7F"/>
                </a:solidFill>
                <a:latin typeface="Calibri" panose="020F0502020204030204" charset="0"/>
                <a:ea typeface="+mn-ea"/>
                <a:cs typeface="+mn-ea"/>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7pPr>
            <a:lvl8pPr marL="34283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8pPr>
            <a:lvl9pPr marL="38855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9pPr>
          </a:lstStyle>
          <a:p>
            <a:pPr lvl="0" algn="just">
              <a:lnSpc>
                <a:spcPct val="150000"/>
              </a:lnSpc>
              <a:buFont typeface="Wingdings" panose="05000000000000000000" charset="0"/>
              <a:buChar char=""/>
              <a:defRPr/>
            </a:pPr>
            <a:r>
              <a:rPr lang="zh-CN" altLang="zh-CN" sz="1800" dirty="0">
                <a:solidFill>
                  <a:schemeClr val="tx1"/>
                </a:solidFill>
                <a:latin typeface="微软雅黑" pitchFamily="34" charset="-122"/>
                <a:ea typeface="微软雅黑" pitchFamily="34" charset="-122"/>
              </a:rPr>
              <a:t>专利权是指国家专利主管机关依法授予发明创造专利申请人对其发明创造在法定期限内所享有的专有权利，包括发明专利权、实用新型专利权和外观设计专利权</a:t>
            </a:r>
            <a:r>
              <a:rPr lang="zh-CN" altLang="zh-CN" sz="1800" dirty="0" smtClean="0">
                <a:solidFill>
                  <a:schemeClr val="tx1"/>
                </a:solidFill>
                <a:latin typeface="微软雅黑" pitchFamily="34" charset="-122"/>
                <a:ea typeface="微软雅黑" pitchFamily="34" charset="-122"/>
              </a:rPr>
              <a:t>。</a:t>
            </a:r>
            <a:endParaRPr lang="en-US" altLang="zh-CN" sz="1800" dirty="0" smtClean="0">
              <a:solidFill>
                <a:schemeClr val="tx1"/>
              </a:solidFill>
              <a:latin typeface="微软雅黑" pitchFamily="34" charset="-122"/>
              <a:ea typeface="微软雅黑" pitchFamily="34" charset="-122"/>
            </a:endParaRPr>
          </a:p>
          <a:p>
            <a:pPr algn="just">
              <a:lnSpc>
                <a:spcPct val="150000"/>
              </a:lnSpc>
              <a:buFont typeface="Wingdings" panose="05000000000000000000" charset="0"/>
              <a:buChar char=""/>
              <a:defRPr/>
            </a:pPr>
            <a:r>
              <a:rPr lang="zh-CN" altLang="zh-CN" sz="1800" dirty="0">
                <a:solidFill>
                  <a:schemeClr val="tx1"/>
                </a:solidFill>
                <a:latin typeface="微软雅黑" pitchFamily="34" charset="-122"/>
                <a:ea typeface="微软雅黑" pitchFamily="34" charset="-122"/>
              </a:rPr>
              <a:t>企业从外单位购入的专利权，应按实际支付的价款作为专利权的成本。企业自行开发并按法律程序申请取得的专利权，应按照无形资产准则确定的金额作为成本</a:t>
            </a:r>
            <a:r>
              <a:rPr lang="zh-CN" altLang="zh-CN" sz="1800" dirty="0" smtClean="0">
                <a:solidFill>
                  <a:schemeClr val="tx1"/>
                </a:solidFill>
                <a:latin typeface="微软雅黑" pitchFamily="34" charset="-122"/>
                <a:ea typeface="微软雅黑" pitchFamily="34" charset="-122"/>
              </a:rPr>
              <a:t>。</a:t>
            </a:r>
            <a:endParaRPr lang="zh-CN" altLang="zh-CN" sz="1800" dirty="0">
              <a:solidFill>
                <a:schemeClr val="tx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1903565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3337805"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）无形资产的概述</a:t>
            </a:r>
            <a:r>
              <a:rPr lang="en-US" altLang="zh-CN" sz="1800" b="1" dirty="0" smtClean="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构成</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61" name="Text Placeholder 3"/>
          <p:cNvSpPr txBox="1"/>
          <p:nvPr>
            <p:custDataLst>
              <p:tags r:id="rId7"/>
            </p:custDataLst>
          </p:nvPr>
        </p:nvSpPr>
        <p:spPr>
          <a:xfrm>
            <a:off x="249607" y="1122255"/>
            <a:ext cx="5232705" cy="445587"/>
          </a:xfrm>
          <a:prstGeom prst="rect">
            <a:avLst/>
          </a:prstGeom>
          <a:solidFill>
            <a:srgbClr val="066DCA">
              <a:lumMod val="75000"/>
            </a:srgbClr>
          </a:solidFill>
        </p:spPr>
        <p:txBody>
          <a:bodyPr/>
          <a:lst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rgbClr val="7F7F7F"/>
                </a:solidFill>
                <a:latin typeface="Calibri" panose="020F0502020204030204" charset="0"/>
                <a:ea typeface="+mn-ea"/>
                <a:cs typeface="+mn-ea"/>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rgbClr val="7F7F7F"/>
                </a:solidFill>
                <a:latin typeface="Calibri" panose="020F0502020204030204" charset="0"/>
                <a:ea typeface="+mn-ea"/>
                <a:cs typeface="+mn-ea"/>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rgbClr val="7F7F7F"/>
                </a:solidFill>
                <a:latin typeface="Calibri" panose="020F0502020204030204" charset="0"/>
                <a:ea typeface="+mn-ea"/>
                <a:cs typeface="+mn-ea"/>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7pPr>
            <a:lvl8pPr marL="34283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8pPr>
            <a:lvl9pPr marL="38855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9pPr>
          </a:lstStyle>
          <a:p>
            <a:pPr marL="0" marR="0" lvl="0" indent="0" algn="l" defTabSz="913765"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000" b="1" i="0" u="none" strike="noStrike" kern="120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cs typeface="+mn-ea"/>
              </a:rPr>
              <a:t>非专利技术</a:t>
            </a:r>
            <a:endParaRPr kumimoji="0" lang="zh-CN" altLang="en-US" sz="2000" b="1" i="0" u="none" strike="noStrike" kern="120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ea"/>
            </a:endParaRPr>
          </a:p>
        </p:txBody>
      </p:sp>
      <p:sp>
        <p:nvSpPr>
          <p:cNvPr id="62" name="Text Placeholder 4"/>
          <p:cNvSpPr txBox="1"/>
          <p:nvPr>
            <p:custDataLst>
              <p:tags r:id="rId8"/>
            </p:custDataLst>
          </p:nvPr>
        </p:nvSpPr>
        <p:spPr>
          <a:xfrm>
            <a:off x="249606" y="1645495"/>
            <a:ext cx="8638807" cy="2901105"/>
          </a:xfrm>
          <a:prstGeom prst="rect">
            <a:avLst/>
          </a:prstGeom>
        </p:spPr>
        <p:txBody>
          <a:bodyPr>
            <a:noAutofit/>
          </a:bodyPr>
          <a:lst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rgbClr val="7F7F7F"/>
                </a:solidFill>
                <a:latin typeface="Calibri" panose="020F0502020204030204" charset="0"/>
                <a:ea typeface="+mn-ea"/>
                <a:cs typeface="+mn-ea"/>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rgbClr val="7F7F7F"/>
                </a:solidFill>
                <a:latin typeface="Calibri" panose="020F0502020204030204" charset="0"/>
                <a:ea typeface="+mn-ea"/>
                <a:cs typeface="+mn-ea"/>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rgbClr val="7F7F7F"/>
                </a:solidFill>
                <a:latin typeface="Calibri" panose="020F0502020204030204" charset="0"/>
                <a:ea typeface="+mn-ea"/>
                <a:cs typeface="+mn-ea"/>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7pPr>
            <a:lvl8pPr marL="34283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8pPr>
            <a:lvl9pPr marL="38855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9pPr>
          </a:lstStyle>
          <a:p>
            <a:pPr algn="just">
              <a:lnSpc>
                <a:spcPct val="150000"/>
              </a:lnSpc>
              <a:buFont typeface="Wingdings" panose="05000000000000000000" charset="0"/>
              <a:buChar char=""/>
              <a:defRPr/>
            </a:pPr>
            <a:r>
              <a:rPr lang="zh-CN" altLang="zh-CN" sz="1800" dirty="0">
                <a:solidFill>
                  <a:schemeClr val="tx1"/>
                </a:solidFill>
                <a:latin typeface="微软雅黑" pitchFamily="34" charset="-122"/>
                <a:ea typeface="微软雅黑" pitchFamily="34" charset="-122"/>
              </a:rPr>
              <a:t>非专利技术即专有技术，或技术秘密、技术诀窍，是指先进的、未公开的、未申请专利、可以带来经济效益的技术及诀窍。</a:t>
            </a:r>
            <a:endParaRPr lang="en-US" altLang="zh-CN" sz="1800" dirty="0">
              <a:solidFill>
                <a:schemeClr val="tx1"/>
              </a:solidFill>
              <a:latin typeface="微软雅黑" pitchFamily="34" charset="-122"/>
              <a:ea typeface="微软雅黑" pitchFamily="34" charset="-122"/>
            </a:endParaRPr>
          </a:p>
          <a:p>
            <a:pPr algn="just">
              <a:lnSpc>
                <a:spcPct val="150000"/>
              </a:lnSpc>
              <a:buFont typeface="Wingdings" panose="05000000000000000000" charset="0"/>
              <a:buChar char=""/>
              <a:defRPr/>
            </a:pPr>
            <a:r>
              <a:rPr lang="zh-CN" altLang="zh-CN" sz="1800" dirty="0">
                <a:solidFill>
                  <a:schemeClr val="tx1"/>
                </a:solidFill>
                <a:latin typeface="微软雅黑" pitchFamily="34" charset="-122"/>
                <a:ea typeface="微软雅黑" pitchFamily="34" charset="-122"/>
              </a:rPr>
              <a:t>企业自己开发研究的，应将符合《企业会计准则第</a:t>
            </a:r>
            <a:r>
              <a:rPr lang="en-US" altLang="zh-CN" sz="1800" dirty="0">
                <a:solidFill>
                  <a:schemeClr val="tx1"/>
                </a:solidFill>
                <a:latin typeface="微软雅黑" pitchFamily="34" charset="-122"/>
                <a:ea typeface="微软雅黑" pitchFamily="34" charset="-122"/>
              </a:rPr>
              <a:t>6</a:t>
            </a:r>
            <a:r>
              <a:rPr lang="zh-CN" altLang="zh-CN" sz="1800" dirty="0">
                <a:solidFill>
                  <a:schemeClr val="tx1"/>
                </a:solidFill>
                <a:latin typeface="微软雅黑" pitchFamily="34" charset="-122"/>
                <a:ea typeface="微软雅黑" pitchFamily="34" charset="-122"/>
              </a:rPr>
              <a:t>号</a:t>
            </a:r>
            <a:r>
              <a:rPr lang="en-US" altLang="zh-CN" sz="1800" dirty="0">
                <a:solidFill>
                  <a:schemeClr val="tx1"/>
                </a:solidFill>
                <a:latin typeface="微软雅黑" pitchFamily="34" charset="-122"/>
                <a:ea typeface="微软雅黑" pitchFamily="34" charset="-122"/>
              </a:rPr>
              <a:t>——</a:t>
            </a:r>
            <a:r>
              <a:rPr lang="zh-CN" altLang="zh-CN" sz="1800" dirty="0">
                <a:solidFill>
                  <a:schemeClr val="tx1"/>
                </a:solidFill>
                <a:latin typeface="微软雅黑" pitchFamily="34" charset="-122"/>
                <a:ea typeface="微软雅黑" pitchFamily="34" charset="-122"/>
              </a:rPr>
              <a:t>无形资产》规定的开发支出资本化条件的，确认为无形资产。</a:t>
            </a:r>
            <a:endParaRPr lang="en-US" altLang="zh-CN" sz="1800" dirty="0">
              <a:solidFill>
                <a:schemeClr val="tx1"/>
              </a:solidFill>
              <a:latin typeface="微软雅黑" pitchFamily="34" charset="-122"/>
              <a:ea typeface="微软雅黑" pitchFamily="34" charset="-122"/>
            </a:endParaRPr>
          </a:p>
          <a:p>
            <a:pPr algn="just">
              <a:lnSpc>
                <a:spcPct val="150000"/>
              </a:lnSpc>
              <a:buFont typeface="Wingdings" panose="05000000000000000000" charset="0"/>
              <a:buChar char=""/>
              <a:defRPr/>
            </a:pPr>
            <a:r>
              <a:rPr lang="zh-CN" altLang="en-US" sz="1800" dirty="0">
                <a:solidFill>
                  <a:schemeClr val="tx1"/>
                </a:solidFill>
                <a:latin typeface="微软雅黑" pitchFamily="34" charset="-122"/>
                <a:ea typeface="微软雅黑" pitchFamily="34" charset="-122"/>
              </a:rPr>
              <a:t>企业</a:t>
            </a:r>
            <a:r>
              <a:rPr lang="zh-CN" altLang="zh-CN" sz="1800" dirty="0">
                <a:solidFill>
                  <a:schemeClr val="tx1"/>
                </a:solidFill>
                <a:latin typeface="微软雅黑" pitchFamily="34" charset="-122"/>
                <a:ea typeface="微软雅黑" pitchFamily="34" charset="-122"/>
              </a:rPr>
              <a:t>从外部购入的非专利技术，应将实际发生的支出予以资本化，作为无形资产入账。</a:t>
            </a:r>
          </a:p>
        </p:txBody>
      </p:sp>
    </p:spTree>
    <p:custDataLst>
      <p:tags r:id="rId1"/>
    </p:custDataLst>
    <p:extLst>
      <p:ext uri="{BB962C8B-B14F-4D97-AF65-F5344CB8AC3E}">
        <p14:creationId xmlns:p14="http://schemas.microsoft.com/office/powerpoint/2010/main" val="436784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3337805"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）无形资产的概述</a:t>
            </a:r>
            <a:r>
              <a:rPr lang="en-US" altLang="zh-CN" sz="1800" b="1" dirty="0" smtClean="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构成</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0" name="Text Placeholder 3"/>
          <p:cNvSpPr txBox="1"/>
          <p:nvPr>
            <p:custDataLst>
              <p:tags r:id="rId7"/>
            </p:custDataLst>
          </p:nvPr>
        </p:nvSpPr>
        <p:spPr>
          <a:xfrm>
            <a:off x="249607" y="1123109"/>
            <a:ext cx="5232705" cy="445587"/>
          </a:xfrm>
          <a:prstGeom prst="rect">
            <a:avLst/>
          </a:prstGeom>
          <a:solidFill>
            <a:srgbClr val="066DCA">
              <a:lumMod val="75000"/>
            </a:srgbClr>
          </a:solidFill>
        </p:spPr>
        <p:txBody>
          <a:bodyPr/>
          <a:lst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rgbClr val="7F7F7F"/>
                </a:solidFill>
                <a:latin typeface="Calibri" panose="020F0502020204030204" charset="0"/>
                <a:ea typeface="+mn-ea"/>
                <a:cs typeface="+mn-ea"/>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rgbClr val="7F7F7F"/>
                </a:solidFill>
                <a:latin typeface="Calibri" panose="020F0502020204030204" charset="0"/>
                <a:ea typeface="+mn-ea"/>
                <a:cs typeface="+mn-ea"/>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rgbClr val="7F7F7F"/>
                </a:solidFill>
                <a:latin typeface="Calibri" panose="020F0502020204030204" charset="0"/>
                <a:ea typeface="+mn-ea"/>
                <a:cs typeface="+mn-ea"/>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7pPr>
            <a:lvl8pPr marL="34283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8pPr>
            <a:lvl9pPr marL="38855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9pPr>
          </a:lstStyle>
          <a:p>
            <a:pPr marL="0" marR="0" lvl="0" indent="0" algn="l" defTabSz="913765"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000" b="1" i="0" u="none" strike="noStrike" kern="120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cs typeface="+mn-ea"/>
              </a:rPr>
              <a:t>商标权</a:t>
            </a:r>
            <a:endParaRPr kumimoji="0" lang="zh-CN" altLang="en-US" sz="2000" b="1" i="0" u="none" strike="noStrike" kern="120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ea"/>
            </a:endParaRPr>
          </a:p>
        </p:txBody>
      </p:sp>
      <p:sp>
        <p:nvSpPr>
          <p:cNvPr id="11" name="Text Placeholder 4"/>
          <p:cNvSpPr txBox="1"/>
          <p:nvPr>
            <p:custDataLst>
              <p:tags r:id="rId8"/>
            </p:custDataLst>
          </p:nvPr>
        </p:nvSpPr>
        <p:spPr>
          <a:xfrm>
            <a:off x="249607" y="1646349"/>
            <a:ext cx="8638806" cy="1477852"/>
          </a:xfrm>
          <a:prstGeom prst="rect">
            <a:avLst/>
          </a:prstGeom>
        </p:spPr>
        <p:txBody>
          <a:bodyPr>
            <a:noAutofit/>
          </a:bodyPr>
          <a:lst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rgbClr val="7F7F7F"/>
                </a:solidFill>
                <a:latin typeface="Calibri" panose="020F0502020204030204" charset="0"/>
                <a:ea typeface="+mn-ea"/>
                <a:cs typeface="+mn-ea"/>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rgbClr val="7F7F7F"/>
                </a:solidFill>
                <a:latin typeface="Calibri" panose="020F0502020204030204" charset="0"/>
                <a:ea typeface="+mn-ea"/>
                <a:cs typeface="+mn-ea"/>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rgbClr val="7F7F7F"/>
                </a:solidFill>
                <a:latin typeface="Calibri" panose="020F0502020204030204" charset="0"/>
                <a:ea typeface="+mn-ea"/>
                <a:cs typeface="+mn-ea"/>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7pPr>
            <a:lvl8pPr marL="34283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8pPr>
            <a:lvl9pPr marL="38855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9pPr>
          </a:lstStyle>
          <a:p>
            <a:pPr lvl="0" algn="just">
              <a:lnSpc>
                <a:spcPct val="150000"/>
              </a:lnSpc>
              <a:buFont typeface="Wingdings" panose="05000000000000000000" charset="0"/>
              <a:buChar char=""/>
              <a:defRPr/>
            </a:pPr>
            <a:r>
              <a:rPr lang="zh-CN" altLang="zh-CN" sz="1800" dirty="0">
                <a:solidFill>
                  <a:srgbClr val="000000"/>
                </a:solidFill>
                <a:ea typeface="微软雅黑"/>
              </a:rPr>
              <a:t>商标是用来辨认特定的商品或劳务的标记</a:t>
            </a:r>
            <a:r>
              <a:rPr lang="zh-CN" altLang="zh-CN" sz="1800" dirty="0" smtClean="0">
                <a:solidFill>
                  <a:srgbClr val="000000"/>
                </a:solidFill>
                <a:ea typeface="微软雅黑"/>
              </a:rPr>
              <a:t>。</a:t>
            </a:r>
            <a:endParaRPr lang="en-US" altLang="zh-CN" sz="1800" dirty="0" smtClean="0">
              <a:solidFill>
                <a:srgbClr val="000000"/>
              </a:solidFill>
              <a:ea typeface="微软雅黑"/>
            </a:endParaRPr>
          </a:p>
          <a:p>
            <a:pPr algn="just">
              <a:lnSpc>
                <a:spcPct val="150000"/>
              </a:lnSpc>
              <a:buFont typeface="Wingdings" panose="05000000000000000000" charset="0"/>
              <a:buChar char=""/>
              <a:defRPr/>
            </a:pPr>
            <a:r>
              <a:rPr lang="zh-CN" altLang="zh-CN" sz="1800" dirty="0">
                <a:solidFill>
                  <a:srgbClr val="000000"/>
                </a:solidFill>
                <a:ea typeface="微软雅黑"/>
              </a:rPr>
              <a:t>企业购买他人的商标，一次性支出费用较大的，可以将其资本化</a:t>
            </a:r>
            <a:r>
              <a:rPr lang="zh-CN" altLang="zh-CN" sz="1800" dirty="0" smtClean="0">
                <a:solidFill>
                  <a:srgbClr val="000000"/>
                </a:solidFill>
                <a:ea typeface="微软雅黑"/>
              </a:rPr>
              <a:t>，应</a:t>
            </a:r>
            <a:r>
              <a:rPr lang="zh-CN" altLang="zh-CN" sz="1800" dirty="0">
                <a:solidFill>
                  <a:srgbClr val="000000"/>
                </a:solidFill>
                <a:ea typeface="微软雅黑"/>
              </a:rPr>
              <a:t>根据购入商标的价款、支付的手续费及有关费用作为商标的成本</a:t>
            </a:r>
            <a:r>
              <a:rPr lang="zh-CN" altLang="zh-CN" sz="1800" dirty="0" smtClean="0">
                <a:solidFill>
                  <a:srgbClr val="000000"/>
                </a:solidFill>
                <a:ea typeface="微软雅黑"/>
              </a:rPr>
              <a:t>。</a:t>
            </a:r>
            <a:endParaRPr lang="zh-CN" altLang="zh-CN" sz="1800" dirty="0">
              <a:solidFill>
                <a:srgbClr val="000000"/>
              </a:solidFill>
              <a:ea typeface="微软雅黑"/>
            </a:endParaRPr>
          </a:p>
        </p:txBody>
      </p:sp>
      <p:sp>
        <p:nvSpPr>
          <p:cNvPr id="12" name="Text Placeholder 3"/>
          <p:cNvSpPr txBox="1"/>
          <p:nvPr>
            <p:custDataLst>
              <p:tags r:id="rId9"/>
            </p:custDataLst>
          </p:nvPr>
        </p:nvSpPr>
        <p:spPr>
          <a:xfrm>
            <a:off x="249607" y="3154474"/>
            <a:ext cx="5232705" cy="445587"/>
          </a:xfrm>
          <a:prstGeom prst="rect">
            <a:avLst/>
          </a:prstGeom>
          <a:solidFill>
            <a:srgbClr val="066DCA">
              <a:lumMod val="75000"/>
            </a:srgbClr>
          </a:solidFill>
        </p:spPr>
        <p:txBody>
          <a:bodyPr/>
          <a:lst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rgbClr val="7F7F7F"/>
                </a:solidFill>
                <a:latin typeface="Calibri" panose="020F0502020204030204" charset="0"/>
                <a:ea typeface="+mn-ea"/>
                <a:cs typeface="+mn-ea"/>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rgbClr val="7F7F7F"/>
                </a:solidFill>
                <a:latin typeface="Calibri" panose="020F0502020204030204" charset="0"/>
                <a:ea typeface="+mn-ea"/>
                <a:cs typeface="+mn-ea"/>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rgbClr val="7F7F7F"/>
                </a:solidFill>
                <a:latin typeface="Calibri" panose="020F0502020204030204" charset="0"/>
                <a:ea typeface="+mn-ea"/>
                <a:cs typeface="+mn-ea"/>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7pPr>
            <a:lvl8pPr marL="34283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8pPr>
            <a:lvl9pPr marL="38855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9pPr>
          </a:lstStyle>
          <a:p>
            <a:pPr marL="0" marR="0" lvl="0" indent="0" algn="l" defTabSz="913765"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000" b="1" i="0" u="none" strike="noStrike" kern="120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cs typeface="+mn-ea"/>
              </a:rPr>
              <a:t>土地使用权</a:t>
            </a:r>
            <a:endParaRPr kumimoji="0" lang="en-US" altLang="zh-CN" sz="2000" b="1" i="0" u="none" strike="noStrike" kern="120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ea"/>
            </a:endParaRPr>
          </a:p>
        </p:txBody>
      </p:sp>
      <p:sp>
        <p:nvSpPr>
          <p:cNvPr id="13" name="Text Placeholder 4"/>
          <p:cNvSpPr txBox="1"/>
          <p:nvPr>
            <p:custDataLst>
              <p:tags r:id="rId10"/>
            </p:custDataLst>
          </p:nvPr>
        </p:nvSpPr>
        <p:spPr>
          <a:xfrm>
            <a:off x="249607" y="3677714"/>
            <a:ext cx="8638806" cy="1364186"/>
          </a:xfrm>
          <a:prstGeom prst="rect">
            <a:avLst/>
          </a:prstGeom>
        </p:spPr>
        <p:txBody>
          <a:bodyPr>
            <a:noAutofit/>
          </a:bodyPr>
          <a:lst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rgbClr val="7F7F7F"/>
                </a:solidFill>
                <a:latin typeface="Calibri" panose="020F0502020204030204" charset="0"/>
                <a:ea typeface="+mn-ea"/>
                <a:cs typeface="+mn-ea"/>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rgbClr val="7F7F7F"/>
                </a:solidFill>
                <a:latin typeface="Calibri" panose="020F0502020204030204" charset="0"/>
                <a:ea typeface="+mn-ea"/>
                <a:cs typeface="+mn-ea"/>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rgbClr val="7F7F7F"/>
                </a:solidFill>
                <a:latin typeface="Calibri" panose="020F0502020204030204" charset="0"/>
                <a:ea typeface="+mn-ea"/>
                <a:cs typeface="+mn-ea"/>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7pPr>
            <a:lvl8pPr marL="34283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8pPr>
            <a:lvl9pPr marL="38855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9pPr>
          </a:lstStyle>
          <a:p>
            <a:pPr lvl="0" algn="just">
              <a:lnSpc>
                <a:spcPct val="150000"/>
              </a:lnSpc>
              <a:buFont typeface="Wingdings" panose="05000000000000000000" charset="0"/>
              <a:buChar char=""/>
              <a:defRPr/>
            </a:pPr>
            <a:r>
              <a:rPr lang="zh-CN" altLang="zh-CN" sz="1800" dirty="0">
                <a:solidFill>
                  <a:srgbClr val="000000"/>
                </a:solidFill>
                <a:ea typeface="微软雅黑"/>
              </a:rPr>
              <a:t>土地使用权是指国家准许某一企业或单位在一定期间内对国有土地享有开发、利用、经营的权利</a:t>
            </a:r>
            <a:r>
              <a:rPr lang="zh-CN" altLang="zh-CN" sz="1800" dirty="0" smtClean="0">
                <a:solidFill>
                  <a:srgbClr val="000000"/>
                </a:solidFill>
                <a:ea typeface="微软雅黑"/>
              </a:rPr>
              <a:t>。</a:t>
            </a:r>
            <a:endParaRPr lang="en-US" altLang="zh-CN" sz="1800" dirty="0" smtClean="0">
              <a:solidFill>
                <a:srgbClr val="000000"/>
              </a:solidFill>
              <a:ea typeface="微软雅黑"/>
            </a:endParaRPr>
          </a:p>
          <a:p>
            <a:pPr algn="just">
              <a:lnSpc>
                <a:spcPct val="150000"/>
              </a:lnSpc>
              <a:buFont typeface="Wingdings" panose="05000000000000000000" charset="0"/>
              <a:buChar char=""/>
              <a:defRPr/>
            </a:pPr>
            <a:r>
              <a:rPr lang="zh-CN" altLang="zh-CN" sz="1800" dirty="0">
                <a:solidFill>
                  <a:srgbClr val="000000"/>
                </a:solidFill>
                <a:ea typeface="微软雅黑"/>
              </a:rPr>
              <a:t>企业取得土地使用权，应将取得时发生的支出资本化，作为土地使用权的</a:t>
            </a:r>
            <a:r>
              <a:rPr lang="zh-CN" altLang="zh-CN" sz="1800" dirty="0" smtClean="0">
                <a:solidFill>
                  <a:srgbClr val="000000"/>
                </a:solidFill>
                <a:ea typeface="微软雅黑"/>
              </a:rPr>
              <a:t>成本。</a:t>
            </a:r>
            <a:endParaRPr lang="zh-CN" altLang="zh-CN" sz="1800" dirty="0">
              <a:solidFill>
                <a:srgbClr val="000000"/>
              </a:solidFill>
              <a:ea typeface="微软雅黑"/>
            </a:endParaRPr>
          </a:p>
        </p:txBody>
      </p:sp>
    </p:spTree>
    <p:custDataLst>
      <p:tags r:id="rId1"/>
    </p:custDataLst>
    <p:extLst>
      <p:ext uri="{BB962C8B-B14F-4D97-AF65-F5344CB8AC3E}">
        <p14:creationId xmlns:p14="http://schemas.microsoft.com/office/powerpoint/2010/main" val="25334330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3337805"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）无形资产的概述</a:t>
            </a:r>
            <a:r>
              <a:rPr lang="en-US" altLang="zh-CN" sz="1800" b="1" dirty="0" smtClean="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构成</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0" name="Text Placeholder 3"/>
          <p:cNvSpPr txBox="1"/>
          <p:nvPr>
            <p:custDataLst>
              <p:tags r:id="rId7"/>
            </p:custDataLst>
          </p:nvPr>
        </p:nvSpPr>
        <p:spPr>
          <a:xfrm>
            <a:off x="249607" y="1123109"/>
            <a:ext cx="5232705" cy="445587"/>
          </a:xfrm>
          <a:prstGeom prst="rect">
            <a:avLst/>
          </a:prstGeom>
          <a:solidFill>
            <a:srgbClr val="066DCA">
              <a:lumMod val="75000"/>
            </a:srgbClr>
          </a:solidFill>
        </p:spPr>
        <p:txBody>
          <a:bodyPr/>
          <a:lst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rgbClr val="7F7F7F"/>
                </a:solidFill>
                <a:latin typeface="Calibri" panose="020F0502020204030204" charset="0"/>
                <a:ea typeface="+mn-ea"/>
                <a:cs typeface="+mn-ea"/>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rgbClr val="7F7F7F"/>
                </a:solidFill>
                <a:latin typeface="Calibri" panose="020F0502020204030204" charset="0"/>
                <a:ea typeface="+mn-ea"/>
                <a:cs typeface="+mn-ea"/>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rgbClr val="7F7F7F"/>
                </a:solidFill>
                <a:latin typeface="Calibri" panose="020F0502020204030204" charset="0"/>
                <a:ea typeface="+mn-ea"/>
                <a:cs typeface="+mn-ea"/>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7pPr>
            <a:lvl8pPr marL="34283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8pPr>
            <a:lvl9pPr marL="38855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9pPr>
          </a:lstStyle>
          <a:p>
            <a:pPr marL="0" marR="0" lvl="0" indent="0" algn="l" defTabSz="913765"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000" b="1" i="0" u="none" strike="noStrike" kern="120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cs typeface="+mn-ea"/>
              </a:rPr>
              <a:t>著作权</a:t>
            </a:r>
            <a:endParaRPr kumimoji="0" lang="zh-CN" altLang="en-US" sz="2000" b="1" i="0" u="none" strike="noStrike" kern="120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ea"/>
            </a:endParaRPr>
          </a:p>
        </p:txBody>
      </p:sp>
      <p:sp>
        <p:nvSpPr>
          <p:cNvPr id="11" name="Text Placeholder 4"/>
          <p:cNvSpPr txBox="1"/>
          <p:nvPr>
            <p:custDataLst>
              <p:tags r:id="rId8"/>
            </p:custDataLst>
          </p:nvPr>
        </p:nvSpPr>
        <p:spPr>
          <a:xfrm>
            <a:off x="249607" y="1646349"/>
            <a:ext cx="8638806" cy="1477852"/>
          </a:xfrm>
          <a:prstGeom prst="rect">
            <a:avLst/>
          </a:prstGeom>
        </p:spPr>
        <p:txBody>
          <a:bodyPr>
            <a:noAutofit/>
          </a:bodyPr>
          <a:lst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rgbClr val="7F7F7F"/>
                </a:solidFill>
                <a:latin typeface="Calibri" panose="020F0502020204030204" charset="0"/>
                <a:ea typeface="+mn-ea"/>
                <a:cs typeface="+mn-ea"/>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rgbClr val="7F7F7F"/>
                </a:solidFill>
                <a:latin typeface="Calibri" panose="020F0502020204030204" charset="0"/>
                <a:ea typeface="+mn-ea"/>
                <a:cs typeface="+mn-ea"/>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rgbClr val="7F7F7F"/>
                </a:solidFill>
                <a:latin typeface="Calibri" panose="020F0502020204030204" charset="0"/>
                <a:ea typeface="+mn-ea"/>
                <a:cs typeface="+mn-ea"/>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7pPr>
            <a:lvl8pPr marL="34283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8pPr>
            <a:lvl9pPr marL="38855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9pPr>
          </a:lstStyle>
          <a:p>
            <a:pPr lvl="0" algn="just">
              <a:lnSpc>
                <a:spcPct val="150000"/>
              </a:lnSpc>
              <a:buFont typeface="Wingdings" panose="05000000000000000000" charset="0"/>
              <a:buChar char=""/>
              <a:defRPr/>
            </a:pPr>
            <a:r>
              <a:rPr lang="zh-CN" altLang="zh-CN" sz="1800" dirty="0">
                <a:solidFill>
                  <a:schemeClr val="tx1"/>
                </a:solidFill>
                <a:latin typeface="微软雅黑" pitchFamily="34" charset="-122"/>
                <a:ea typeface="微软雅黑" pitchFamily="34" charset="-122"/>
              </a:rPr>
              <a:t>著作权又称版权，制作者对其创作的文学、科学和艺术作品依法享有的某种特殊权利。</a:t>
            </a:r>
            <a:endParaRPr lang="en-US" altLang="zh-CN" sz="1800" dirty="0">
              <a:solidFill>
                <a:schemeClr val="tx1"/>
              </a:solidFill>
              <a:latin typeface="微软雅黑" pitchFamily="34" charset="-122"/>
              <a:ea typeface="微软雅黑" pitchFamily="34" charset="-122"/>
            </a:endParaRPr>
          </a:p>
          <a:p>
            <a:pPr lvl="0" algn="just">
              <a:lnSpc>
                <a:spcPct val="150000"/>
              </a:lnSpc>
              <a:buFont typeface="Wingdings" panose="05000000000000000000" charset="0"/>
              <a:buChar char=""/>
              <a:defRPr/>
            </a:pPr>
            <a:r>
              <a:rPr lang="zh-CN" altLang="zh-CN" sz="1800" dirty="0">
                <a:solidFill>
                  <a:schemeClr val="tx1"/>
                </a:solidFill>
                <a:latin typeface="微软雅黑" pitchFamily="34" charset="-122"/>
                <a:ea typeface="微软雅黑" pitchFamily="34" charset="-122"/>
              </a:rPr>
              <a:t>著作权包括两方面的权利，即精神权利（人身权利）和经济权利（财产权利）。</a:t>
            </a:r>
          </a:p>
        </p:txBody>
      </p:sp>
      <p:sp>
        <p:nvSpPr>
          <p:cNvPr id="12" name="Text Placeholder 3"/>
          <p:cNvSpPr txBox="1"/>
          <p:nvPr>
            <p:custDataLst>
              <p:tags r:id="rId9"/>
            </p:custDataLst>
          </p:nvPr>
        </p:nvSpPr>
        <p:spPr>
          <a:xfrm>
            <a:off x="249607" y="3154474"/>
            <a:ext cx="5232705" cy="445587"/>
          </a:xfrm>
          <a:prstGeom prst="rect">
            <a:avLst/>
          </a:prstGeom>
          <a:solidFill>
            <a:srgbClr val="066DCA">
              <a:lumMod val="75000"/>
            </a:srgbClr>
          </a:solidFill>
        </p:spPr>
        <p:txBody>
          <a:bodyPr/>
          <a:lst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rgbClr val="7F7F7F"/>
                </a:solidFill>
                <a:latin typeface="Calibri" panose="020F0502020204030204" charset="0"/>
                <a:ea typeface="+mn-ea"/>
                <a:cs typeface="+mn-ea"/>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rgbClr val="7F7F7F"/>
                </a:solidFill>
                <a:latin typeface="Calibri" panose="020F0502020204030204" charset="0"/>
                <a:ea typeface="+mn-ea"/>
                <a:cs typeface="+mn-ea"/>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rgbClr val="7F7F7F"/>
                </a:solidFill>
                <a:latin typeface="Calibri" panose="020F0502020204030204" charset="0"/>
                <a:ea typeface="+mn-ea"/>
                <a:cs typeface="+mn-ea"/>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7pPr>
            <a:lvl8pPr marL="34283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8pPr>
            <a:lvl9pPr marL="38855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9pPr>
          </a:lstStyle>
          <a:p>
            <a:pPr marL="0" marR="0" lvl="0" indent="0" algn="l" defTabSz="913765"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000" b="1" i="0" u="none" strike="noStrike" kern="1200" cap="none" spc="0" normalizeH="0" baseline="0" noProof="0" dirty="0" smtClean="0">
                <a:ln>
                  <a:noFill/>
                </a:ln>
                <a:solidFill>
                  <a:sysClr val="window" lastClr="FFFFFF"/>
                </a:solidFill>
                <a:effectLst/>
                <a:uLnTx/>
                <a:uFillTx/>
                <a:latin typeface="微软雅黑" panose="020B0503020204020204" charset="-122"/>
                <a:ea typeface="微软雅黑" panose="020B0503020204020204" charset="-122"/>
                <a:cs typeface="+mn-ea"/>
              </a:rPr>
              <a:t>特许权</a:t>
            </a:r>
            <a:endParaRPr kumimoji="0" lang="en-US" altLang="zh-CN" sz="2000" b="1" i="0" u="none" strike="noStrike" kern="120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ea"/>
            </a:endParaRPr>
          </a:p>
        </p:txBody>
      </p:sp>
      <p:sp>
        <p:nvSpPr>
          <p:cNvPr id="13" name="Text Placeholder 4"/>
          <p:cNvSpPr txBox="1"/>
          <p:nvPr>
            <p:custDataLst>
              <p:tags r:id="rId10"/>
            </p:custDataLst>
          </p:nvPr>
        </p:nvSpPr>
        <p:spPr>
          <a:xfrm>
            <a:off x="249607" y="3677714"/>
            <a:ext cx="8638806" cy="1054624"/>
          </a:xfrm>
          <a:prstGeom prst="rect">
            <a:avLst/>
          </a:prstGeom>
        </p:spPr>
        <p:txBody>
          <a:bodyPr>
            <a:noAutofit/>
          </a:bodyPr>
          <a:lst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rgbClr val="7F7F7F"/>
                </a:solidFill>
                <a:latin typeface="Calibri" panose="020F0502020204030204" charset="0"/>
                <a:ea typeface="+mn-ea"/>
                <a:cs typeface="+mn-ea"/>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rgbClr val="7F7F7F"/>
                </a:solidFill>
                <a:latin typeface="Calibri" panose="020F0502020204030204" charset="0"/>
                <a:ea typeface="+mn-ea"/>
                <a:cs typeface="+mn-ea"/>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rgbClr val="7F7F7F"/>
                </a:solidFill>
                <a:latin typeface="Calibri" panose="020F0502020204030204" charset="0"/>
                <a:ea typeface="+mn-ea"/>
                <a:cs typeface="+mn-ea"/>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7pPr>
            <a:lvl8pPr marL="34283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8pPr>
            <a:lvl9pPr marL="38855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9pPr>
          </a:lstStyle>
          <a:p>
            <a:pPr algn="just">
              <a:lnSpc>
                <a:spcPct val="150000"/>
              </a:lnSpc>
              <a:buFont typeface="Wingdings" panose="05000000000000000000" charset="0"/>
              <a:buChar char=""/>
              <a:defRPr/>
            </a:pPr>
            <a:r>
              <a:rPr lang="zh-CN" altLang="zh-CN" sz="1800" dirty="0">
                <a:solidFill>
                  <a:schemeClr val="tx1"/>
                </a:solidFill>
                <a:latin typeface="微软雅黑" pitchFamily="34" charset="-122"/>
                <a:ea typeface="微软雅黑" pitchFamily="34" charset="-122"/>
              </a:rPr>
              <a:t>特许权，又称经营特许权、专营权，指企业在某一地区经营或销售某种特定商品的权利或是一家企业接受另一家企业使用其商标、商号、技术秘密等的权利。</a:t>
            </a:r>
          </a:p>
        </p:txBody>
      </p:sp>
    </p:spTree>
    <p:custDataLst>
      <p:tags r:id="rId1"/>
    </p:custDataLst>
    <p:extLst>
      <p:ext uri="{BB962C8B-B14F-4D97-AF65-F5344CB8AC3E}">
        <p14:creationId xmlns:p14="http://schemas.microsoft.com/office/powerpoint/2010/main" val="28262556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íšľïḓè"/>
          <p:cNvSpPr/>
          <p:nvPr/>
        </p:nvSpPr>
        <p:spPr>
          <a:xfrm>
            <a:off x="1670584" y="1854584"/>
            <a:ext cx="5040560" cy="2017390"/>
          </a:xfrm>
          <a:prstGeom prst="rect">
            <a:avLst/>
          </a:prstGeom>
          <a:noFill/>
          <a:ln w="25400" cap="flat" cmpd="sng" algn="ctr">
            <a:solidFill>
              <a:srgbClr val="084CA1"/>
            </a:solidFill>
            <a:prstDash val="solid"/>
          </a:ln>
          <a:effectLst/>
        </p:spPr>
        <p:txBody>
          <a:bodyPr anchor="ctr"/>
          <a:ls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9pPr>
          </a:lstStyle>
          <a:p>
            <a:pPr marL="0" marR="0" lvl="0" indent="0" algn="ctr" defTabSz="914400" rtl="0" eaLnBrk="1" fontAlgn="base" latinLnBrk="0" hangingPunct="1">
              <a:lnSpc>
                <a:spcPct val="130000"/>
              </a:lnSpc>
              <a:spcBef>
                <a:spcPct val="0"/>
              </a:spcBef>
              <a:spcAft>
                <a:spcPct val="0"/>
              </a:spcAft>
              <a:buClrTx/>
              <a:buSzTx/>
              <a:buFontTx/>
              <a:buNone/>
              <a:tabLst/>
              <a:defRPr/>
            </a:pPr>
            <a:endParaRPr kumimoji="0" sz="1800" b="0" i="0" u="none" strike="noStrike" kern="1200" cap="none" spc="0" normalizeH="0" baseline="0" noProof="0">
              <a:ln>
                <a:noFill/>
              </a:ln>
              <a:solidFill>
                <a:sysClr val="window" lastClr="FFFFFF"/>
              </a:solidFill>
              <a:effectLst/>
              <a:uLnTx/>
              <a:uFillTx/>
              <a:latin typeface="Calibri"/>
              <a:ea typeface="+mn-ea"/>
              <a:cs typeface="+mn-cs"/>
              <a:sym typeface="+mn-lt"/>
            </a:endParaRPr>
          </a:p>
        </p:txBody>
      </p:sp>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无形资产</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3799469"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）无形资产的概述</a:t>
            </a:r>
            <a:r>
              <a:rPr lang="en-US" altLang="zh-CN" sz="1800" b="1" dirty="0" smtClean="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确认条件</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15" name="组合 14"/>
          <p:cNvGrpSpPr/>
          <p:nvPr/>
        </p:nvGrpSpPr>
        <p:grpSpPr>
          <a:xfrm>
            <a:off x="2369568" y="1343872"/>
            <a:ext cx="885191" cy="895126"/>
            <a:chOff x="1833938" y="2969941"/>
            <a:chExt cx="828134" cy="957755"/>
          </a:xfrm>
        </p:grpSpPr>
        <p:sp>
          <p:nvSpPr>
            <p:cNvPr id="16" name="íṣḷîḓê"/>
            <p:cNvSpPr/>
            <p:nvPr/>
          </p:nvSpPr>
          <p:spPr>
            <a:xfrm>
              <a:off x="1833938" y="2969941"/>
              <a:ext cx="828134" cy="957755"/>
            </a:xfrm>
            <a:prstGeom prst="ellipse">
              <a:avLst/>
            </a:prstGeom>
            <a:solidFill>
              <a:srgbClr val="084CA1">
                <a:alpha val="90000"/>
              </a:srgbClr>
            </a:solidFill>
            <a:ln w="25400" cap="flat" cmpd="sng" algn="ctr">
              <a:noFill/>
              <a:prstDash val="solid"/>
            </a:ln>
            <a:effectLst/>
          </p:spPr>
          <p:txBody>
            <a:bodyPr anchor="ctr"/>
            <a:ls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9pPr>
            </a:lstStyle>
            <a:p>
              <a:pPr marL="0" marR="0" lvl="0" indent="0" algn="ctr" defTabSz="914400" rtl="0" eaLnBrk="1" fontAlgn="base" latinLnBrk="0" hangingPunct="1">
                <a:lnSpc>
                  <a:spcPct val="130000"/>
                </a:lnSpc>
                <a:spcBef>
                  <a:spcPct val="0"/>
                </a:spcBef>
                <a:spcAft>
                  <a:spcPct val="0"/>
                </a:spcAft>
                <a:buClrTx/>
                <a:buSzTx/>
                <a:buFontTx/>
                <a:buNone/>
                <a:tabLst/>
                <a:defRPr/>
              </a:pPr>
              <a:endParaRPr kumimoji="0" sz="1800" b="0" i="0" u="none" strike="noStrike" kern="1200" cap="none" spc="0" normalizeH="0" baseline="0" noProof="0">
                <a:ln>
                  <a:noFill/>
                </a:ln>
                <a:solidFill>
                  <a:sysClr val="window" lastClr="FFFFFF"/>
                </a:solidFill>
                <a:effectLst/>
                <a:uLnTx/>
                <a:uFillTx/>
                <a:latin typeface="Calibri"/>
                <a:ea typeface="+mn-ea"/>
                <a:cs typeface="+mn-cs"/>
                <a:sym typeface="+mn-lt"/>
              </a:endParaRPr>
            </a:p>
          </p:txBody>
        </p:sp>
        <p:sp>
          <p:nvSpPr>
            <p:cNvPr id="17" name="isľíďé"/>
            <p:cNvSpPr/>
            <p:nvPr/>
          </p:nvSpPr>
          <p:spPr bwMode="auto">
            <a:xfrm>
              <a:off x="2009931" y="3175092"/>
              <a:ext cx="504056" cy="561406"/>
            </a:xfrm>
            <a:custGeom>
              <a:avLst/>
              <a:gdLst>
                <a:gd name="connsiteX0" fmla="*/ 216243 w 609050"/>
                <a:gd name="connsiteY0" fmla="*/ 412730 h 586540"/>
                <a:gd name="connsiteX1" fmla="*/ 216243 w 609050"/>
                <a:gd name="connsiteY1" fmla="*/ 456594 h 586540"/>
                <a:gd name="connsiteX2" fmla="*/ 293953 w 609050"/>
                <a:gd name="connsiteY2" fmla="*/ 456594 h 586540"/>
                <a:gd name="connsiteX3" fmla="*/ 293953 w 609050"/>
                <a:gd name="connsiteY3" fmla="*/ 412730 h 586540"/>
                <a:gd name="connsiteX4" fmla="*/ 69884 w 609050"/>
                <a:gd name="connsiteY4" fmla="*/ 412730 h 586540"/>
                <a:gd name="connsiteX5" fmla="*/ 69884 w 609050"/>
                <a:gd name="connsiteY5" fmla="*/ 456594 h 586540"/>
                <a:gd name="connsiteX6" fmla="*/ 147595 w 609050"/>
                <a:gd name="connsiteY6" fmla="*/ 456594 h 586540"/>
                <a:gd name="connsiteX7" fmla="*/ 147595 w 609050"/>
                <a:gd name="connsiteY7" fmla="*/ 412730 h 586540"/>
                <a:gd name="connsiteX8" fmla="*/ 460769 w 609050"/>
                <a:gd name="connsiteY8" fmla="*/ 376268 h 586540"/>
                <a:gd name="connsiteX9" fmla="*/ 460769 w 609050"/>
                <a:gd name="connsiteY9" fmla="*/ 414786 h 586540"/>
                <a:gd name="connsiteX10" fmla="*/ 555916 w 609050"/>
                <a:gd name="connsiteY10" fmla="*/ 414786 h 586540"/>
                <a:gd name="connsiteX11" fmla="*/ 555916 w 609050"/>
                <a:gd name="connsiteY11" fmla="*/ 376268 h 586540"/>
                <a:gd name="connsiteX12" fmla="*/ 216243 w 609050"/>
                <a:gd name="connsiteY12" fmla="*/ 339670 h 586540"/>
                <a:gd name="connsiteX13" fmla="*/ 216243 w 609050"/>
                <a:gd name="connsiteY13" fmla="*/ 383533 h 586540"/>
                <a:gd name="connsiteX14" fmla="*/ 293953 w 609050"/>
                <a:gd name="connsiteY14" fmla="*/ 383533 h 586540"/>
                <a:gd name="connsiteX15" fmla="*/ 293953 w 609050"/>
                <a:gd name="connsiteY15" fmla="*/ 339670 h 586540"/>
                <a:gd name="connsiteX16" fmla="*/ 69884 w 609050"/>
                <a:gd name="connsiteY16" fmla="*/ 339670 h 586540"/>
                <a:gd name="connsiteX17" fmla="*/ 69884 w 609050"/>
                <a:gd name="connsiteY17" fmla="*/ 383533 h 586540"/>
                <a:gd name="connsiteX18" fmla="*/ 147595 w 609050"/>
                <a:gd name="connsiteY18" fmla="*/ 383533 h 586540"/>
                <a:gd name="connsiteX19" fmla="*/ 147595 w 609050"/>
                <a:gd name="connsiteY19" fmla="*/ 339670 h 586540"/>
                <a:gd name="connsiteX20" fmla="*/ 460769 w 609050"/>
                <a:gd name="connsiteY20" fmla="*/ 303071 h 586540"/>
                <a:gd name="connsiteX21" fmla="*/ 460769 w 609050"/>
                <a:gd name="connsiteY21" fmla="*/ 341726 h 586540"/>
                <a:gd name="connsiteX22" fmla="*/ 555916 w 609050"/>
                <a:gd name="connsiteY22" fmla="*/ 341726 h 586540"/>
                <a:gd name="connsiteX23" fmla="*/ 555916 w 609050"/>
                <a:gd name="connsiteY23" fmla="*/ 303071 h 586540"/>
                <a:gd name="connsiteX24" fmla="*/ 216243 w 609050"/>
                <a:gd name="connsiteY24" fmla="*/ 266609 h 586540"/>
                <a:gd name="connsiteX25" fmla="*/ 216243 w 609050"/>
                <a:gd name="connsiteY25" fmla="*/ 310473 h 586540"/>
                <a:gd name="connsiteX26" fmla="*/ 293953 w 609050"/>
                <a:gd name="connsiteY26" fmla="*/ 310473 h 586540"/>
                <a:gd name="connsiteX27" fmla="*/ 293953 w 609050"/>
                <a:gd name="connsiteY27" fmla="*/ 266609 h 586540"/>
                <a:gd name="connsiteX28" fmla="*/ 69884 w 609050"/>
                <a:gd name="connsiteY28" fmla="*/ 266609 h 586540"/>
                <a:gd name="connsiteX29" fmla="*/ 69884 w 609050"/>
                <a:gd name="connsiteY29" fmla="*/ 310473 h 586540"/>
                <a:gd name="connsiteX30" fmla="*/ 147595 w 609050"/>
                <a:gd name="connsiteY30" fmla="*/ 310473 h 586540"/>
                <a:gd name="connsiteX31" fmla="*/ 147595 w 609050"/>
                <a:gd name="connsiteY31" fmla="*/ 266609 h 586540"/>
                <a:gd name="connsiteX32" fmla="*/ 460769 w 609050"/>
                <a:gd name="connsiteY32" fmla="*/ 230010 h 586540"/>
                <a:gd name="connsiteX33" fmla="*/ 460769 w 609050"/>
                <a:gd name="connsiteY33" fmla="*/ 268528 h 586540"/>
                <a:gd name="connsiteX34" fmla="*/ 555916 w 609050"/>
                <a:gd name="connsiteY34" fmla="*/ 268528 h 586540"/>
                <a:gd name="connsiteX35" fmla="*/ 555916 w 609050"/>
                <a:gd name="connsiteY35" fmla="*/ 230010 h 586540"/>
                <a:gd name="connsiteX36" fmla="*/ 216243 w 609050"/>
                <a:gd name="connsiteY36" fmla="*/ 193549 h 586540"/>
                <a:gd name="connsiteX37" fmla="*/ 216243 w 609050"/>
                <a:gd name="connsiteY37" fmla="*/ 237412 h 586540"/>
                <a:gd name="connsiteX38" fmla="*/ 293953 w 609050"/>
                <a:gd name="connsiteY38" fmla="*/ 237412 h 586540"/>
                <a:gd name="connsiteX39" fmla="*/ 293953 w 609050"/>
                <a:gd name="connsiteY39" fmla="*/ 193549 h 586540"/>
                <a:gd name="connsiteX40" fmla="*/ 69884 w 609050"/>
                <a:gd name="connsiteY40" fmla="*/ 193549 h 586540"/>
                <a:gd name="connsiteX41" fmla="*/ 69884 w 609050"/>
                <a:gd name="connsiteY41" fmla="*/ 237412 h 586540"/>
                <a:gd name="connsiteX42" fmla="*/ 147595 w 609050"/>
                <a:gd name="connsiteY42" fmla="*/ 237412 h 586540"/>
                <a:gd name="connsiteX43" fmla="*/ 147595 w 609050"/>
                <a:gd name="connsiteY43" fmla="*/ 193549 h 586540"/>
                <a:gd name="connsiteX44" fmla="*/ 460769 w 609050"/>
                <a:gd name="connsiteY44" fmla="*/ 156950 h 586540"/>
                <a:gd name="connsiteX45" fmla="*/ 460769 w 609050"/>
                <a:gd name="connsiteY45" fmla="*/ 195468 h 586540"/>
                <a:gd name="connsiteX46" fmla="*/ 555916 w 609050"/>
                <a:gd name="connsiteY46" fmla="*/ 195468 h 586540"/>
                <a:gd name="connsiteX47" fmla="*/ 555916 w 609050"/>
                <a:gd name="connsiteY47" fmla="*/ 156950 h 586540"/>
                <a:gd name="connsiteX48" fmla="*/ 192926 w 609050"/>
                <a:gd name="connsiteY48" fmla="*/ 96251 h 586540"/>
                <a:gd name="connsiteX49" fmla="*/ 361366 w 609050"/>
                <a:gd name="connsiteY49" fmla="*/ 96251 h 586540"/>
                <a:gd name="connsiteX50" fmla="*/ 361366 w 609050"/>
                <a:gd name="connsiteY50" fmla="*/ 114880 h 586540"/>
                <a:gd name="connsiteX51" fmla="*/ 192926 w 609050"/>
                <a:gd name="connsiteY51" fmla="*/ 114880 h 586540"/>
                <a:gd name="connsiteX52" fmla="*/ 192926 w 609050"/>
                <a:gd name="connsiteY52" fmla="*/ 49819 h 586540"/>
                <a:gd name="connsiteX53" fmla="*/ 361366 w 609050"/>
                <a:gd name="connsiteY53" fmla="*/ 49819 h 586540"/>
                <a:gd name="connsiteX54" fmla="*/ 361366 w 609050"/>
                <a:gd name="connsiteY54" fmla="*/ 68307 h 586540"/>
                <a:gd name="connsiteX55" fmla="*/ 192926 w 609050"/>
                <a:gd name="connsiteY55" fmla="*/ 68307 h 586540"/>
                <a:gd name="connsiteX56" fmla="*/ 166130 w 609050"/>
                <a:gd name="connsiteY56" fmla="*/ 25222 h 586540"/>
                <a:gd name="connsiteX57" fmla="*/ 166130 w 609050"/>
                <a:gd name="connsiteY57" fmla="*/ 155716 h 586540"/>
                <a:gd name="connsiteX58" fmla="*/ 338987 w 609050"/>
                <a:gd name="connsiteY58" fmla="*/ 155716 h 586540"/>
                <a:gd name="connsiteX59" fmla="*/ 338987 w 609050"/>
                <a:gd name="connsiteY59" fmla="*/ 341040 h 586540"/>
                <a:gd name="connsiteX60" fmla="*/ 338987 w 609050"/>
                <a:gd name="connsiteY60" fmla="*/ 531710 h 586540"/>
                <a:gd name="connsiteX61" fmla="*/ 366721 w 609050"/>
                <a:gd name="connsiteY61" fmla="*/ 531710 h 586540"/>
                <a:gd name="connsiteX62" fmla="*/ 366721 w 609050"/>
                <a:gd name="connsiteY62" fmla="*/ 341040 h 586540"/>
                <a:gd name="connsiteX63" fmla="*/ 366721 w 609050"/>
                <a:gd name="connsiteY63" fmla="*/ 155305 h 586540"/>
                <a:gd name="connsiteX64" fmla="*/ 388002 w 609050"/>
                <a:gd name="connsiteY64" fmla="*/ 143517 h 586540"/>
                <a:gd name="connsiteX65" fmla="*/ 388002 w 609050"/>
                <a:gd name="connsiteY65" fmla="*/ 25222 h 586540"/>
                <a:gd name="connsiteX66" fmla="*/ 140867 w 609050"/>
                <a:gd name="connsiteY66" fmla="*/ 0 h 586540"/>
                <a:gd name="connsiteX67" fmla="*/ 413402 w 609050"/>
                <a:gd name="connsiteY67" fmla="*/ 0 h 586540"/>
                <a:gd name="connsiteX68" fmla="*/ 413402 w 609050"/>
                <a:gd name="connsiteY68" fmla="*/ 129398 h 586540"/>
                <a:gd name="connsiteX69" fmla="*/ 432486 w 609050"/>
                <a:gd name="connsiteY69" fmla="*/ 118843 h 586540"/>
                <a:gd name="connsiteX70" fmla="*/ 584199 w 609050"/>
                <a:gd name="connsiteY70" fmla="*/ 118843 h 586540"/>
                <a:gd name="connsiteX71" fmla="*/ 584199 w 609050"/>
                <a:gd name="connsiteY71" fmla="*/ 531710 h 586540"/>
                <a:gd name="connsiteX72" fmla="*/ 609050 w 609050"/>
                <a:gd name="connsiteY72" fmla="*/ 531710 h 586540"/>
                <a:gd name="connsiteX73" fmla="*/ 609050 w 609050"/>
                <a:gd name="connsiteY73" fmla="*/ 586540 h 586540"/>
                <a:gd name="connsiteX74" fmla="*/ 0 w 609050"/>
                <a:gd name="connsiteY74" fmla="*/ 586540 h 586540"/>
                <a:gd name="connsiteX75" fmla="*/ 0 w 609050"/>
                <a:gd name="connsiteY75" fmla="*/ 531710 h 586540"/>
                <a:gd name="connsiteX76" fmla="*/ 24851 w 609050"/>
                <a:gd name="connsiteY76" fmla="*/ 531710 h 586540"/>
                <a:gd name="connsiteX77" fmla="*/ 24851 w 609050"/>
                <a:gd name="connsiteY77" fmla="*/ 155716 h 586540"/>
                <a:gd name="connsiteX78" fmla="*/ 140867 w 609050"/>
                <a:gd name="connsiteY78" fmla="*/ 155716 h 586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609050" h="586540">
                  <a:moveTo>
                    <a:pt x="216243" y="412730"/>
                  </a:moveTo>
                  <a:lnTo>
                    <a:pt x="216243" y="456594"/>
                  </a:lnTo>
                  <a:lnTo>
                    <a:pt x="293953" y="456594"/>
                  </a:lnTo>
                  <a:lnTo>
                    <a:pt x="293953" y="412730"/>
                  </a:lnTo>
                  <a:close/>
                  <a:moveTo>
                    <a:pt x="69884" y="412730"/>
                  </a:moveTo>
                  <a:lnTo>
                    <a:pt x="69884" y="456594"/>
                  </a:lnTo>
                  <a:lnTo>
                    <a:pt x="147595" y="456594"/>
                  </a:lnTo>
                  <a:lnTo>
                    <a:pt x="147595" y="412730"/>
                  </a:lnTo>
                  <a:close/>
                  <a:moveTo>
                    <a:pt x="460769" y="376268"/>
                  </a:moveTo>
                  <a:lnTo>
                    <a:pt x="460769" y="414786"/>
                  </a:lnTo>
                  <a:lnTo>
                    <a:pt x="555916" y="414786"/>
                  </a:lnTo>
                  <a:lnTo>
                    <a:pt x="555916" y="376268"/>
                  </a:lnTo>
                  <a:close/>
                  <a:moveTo>
                    <a:pt x="216243" y="339670"/>
                  </a:moveTo>
                  <a:lnTo>
                    <a:pt x="216243" y="383533"/>
                  </a:lnTo>
                  <a:lnTo>
                    <a:pt x="293953" y="383533"/>
                  </a:lnTo>
                  <a:lnTo>
                    <a:pt x="293953" y="339670"/>
                  </a:lnTo>
                  <a:close/>
                  <a:moveTo>
                    <a:pt x="69884" y="339670"/>
                  </a:moveTo>
                  <a:lnTo>
                    <a:pt x="69884" y="383533"/>
                  </a:lnTo>
                  <a:lnTo>
                    <a:pt x="147595" y="383533"/>
                  </a:lnTo>
                  <a:lnTo>
                    <a:pt x="147595" y="339670"/>
                  </a:lnTo>
                  <a:close/>
                  <a:moveTo>
                    <a:pt x="460769" y="303071"/>
                  </a:moveTo>
                  <a:lnTo>
                    <a:pt x="460769" y="341726"/>
                  </a:lnTo>
                  <a:lnTo>
                    <a:pt x="555916" y="341726"/>
                  </a:lnTo>
                  <a:lnTo>
                    <a:pt x="555916" y="303071"/>
                  </a:lnTo>
                  <a:close/>
                  <a:moveTo>
                    <a:pt x="216243" y="266609"/>
                  </a:moveTo>
                  <a:lnTo>
                    <a:pt x="216243" y="310473"/>
                  </a:lnTo>
                  <a:lnTo>
                    <a:pt x="293953" y="310473"/>
                  </a:lnTo>
                  <a:lnTo>
                    <a:pt x="293953" y="266609"/>
                  </a:lnTo>
                  <a:close/>
                  <a:moveTo>
                    <a:pt x="69884" y="266609"/>
                  </a:moveTo>
                  <a:lnTo>
                    <a:pt x="69884" y="310473"/>
                  </a:lnTo>
                  <a:lnTo>
                    <a:pt x="147595" y="310473"/>
                  </a:lnTo>
                  <a:lnTo>
                    <a:pt x="147595" y="266609"/>
                  </a:lnTo>
                  <a:close/>
                  <a:moveTo>
                    <a:pt x="460769" y="230010"/>
                  </a:moveTo>
                  <a:lnTo>
                    <a:pt x="460769" y="268528"/>
                  </a:lnTo>
                  <a:lnTo>
                    <a:pt x="555916" y="268528"/>
                  </a:lnTo>
                  <a:lnTo>
                    <a:pt x="555916" y="230010"/>
                  </a:lnTo>
                  <a:close/>
                  <a:moveTo>
                    <a:pt x="216243" y="193549"/>
                  </a:moveTo>
                  <a:lnTo>
                    <a:pt x="216243" y="237412"/>
                  </a:lnTo>
                  <a:lnTo>
                    <a:pt x="293953" y="237412"/>
                  </a:lnTo>
                  <a:lnTo>
                    <a:pt x="293953" y="193549"/>
                  </a:lnTo>
                  <a:close/>
                  <a:moveTo>
                    <a:pt x="69884" y="193549"/>
                  </a:moveTo>
                  <a:lnTo>
                    <a:pt x="69884" y="237412"/>
                  </a:lnTo>
                  <a:lnTo>
                    <a:pt x="147595" y="237412"/>
                  </a:lnTo>
                  <a:lnTo>
                    <a:pt x="147595" y="193549"/>
                  </a:lnTo>
                  <a:close/>
                  <a:moveTo>
                    <a:pt x="460769" y="156950"/>
                  </a:moveTo>
                  <a:lnTo>
                    <a:pt x="460769" y="195468"/>
                  </a:lnTo>
                  <a:lnTo>
                    <a:pt x="555916" y="195468"/>
                  </a:lnTo>
                  <a:lnTo>
                    <a:pt x="555916" y="156950"/>
                  </a:lnTo>
                  <a:close/>
                  <a:moveTo>
                    <a:pt x="192926" y="96251"/>
                  </a:moveTo>
                  <a:lnTo>
                    <a:pt x="361366" y="96251"/>
                  </a:lnTo>
                  <a:lnTo>
                    <a:pt x="361366" y="114880"/>
                  </a:lnTo>
                  <a:lnTo>
                    <a:pt x="192926" y="114880"/>
                  </a:lnTo>
                  <a:close/>
                  <a:moveTo>
                    <a:pt x="192926" y="49819"/>
                  </a:moveTo>
                  <a:lnTo>
                    <a:pt x="361366" y="49819"/>
                  </a:lnTo>
                  <a:lnTo>
                    <a:pt x="361366" y="68307"/>
                  </a:lnTo>
                  <a:lnTo>
                    <a:pt x="192926" y="68307"/>
                  </a:lnTo>
                  <a:close/>
                  <a:moveTo>
                    <a:pt x="166130" y="25222"/>
                  </a:moveTo>
                  <a:lnTo>
                    <a:pt x="166130" y="155716"/>
                  </a:lnTo>
                  <a:lnTo>
                    <a:pt x="338987" y="155716"/>
                  </a:lnTo>
                  <a:lnTo>
                    <a:pt x="338987" y="341040"/>
                  </a:lnTo>
                  <a:lnTo>
                    <a:pt x="338987" y="531710"/>
                  </a:lnTo>
                  <a:lnTo>
                    <a:pt x="366721" y="531710"/>
                  </a:lnTo>
                  <a:lnTo>
                    <a:pt x="366721" y="341040"/>
                  </a:lnTo>
                  <a:lnTo>
                    <a:pt x="366721" y="155305"/>
                  </a:lnTo>
                  <a:lnTo>
                    <a:pt x="388002" y="143517"/>
                  </a:lnTo>
                  <a:lnTo>
                    <a:pt x="388002" y="25222"/>
                  </a:lnTo>
                  <a:close/>
                  <a:moveTo>
                    <a:pt x="140867" y="0"/>
                  </a:moveTo>
                  <a:lnTo>
                    <a:pt x="413402" y="0"/>
                  </a:lnTo>
                  <a:lnTo>
                    <a:pt x="413402" y="129398"/>
                  </a:lnTo>
                  <a:lnTo>
                    <a:pt x="432486" y="118843"/>
                  </a:lnTo>
                  <a:lnTo>
                    <a:pt x="584199" y="118843"/>
                  </a:lnTo>
                  <a:lnTo>
                    <a:pt x="584199" y="531710"/>
                  </a:lnTo>
                  <a:lnTo>
                    <a:pt x="609050" y="531710"/>
                  </a:lnTo>
                  <a:lnTo>
                    <a:pt x="609050" y="586540"/>
                  </a:lnTo>
                  <a:lnTo>
                    <a:pt x="0" y="586540"/>
                  </a:lnTo>
                  <a:lnTo>
                    <a:pt x="0" y="531710"/>
                  </a:lnTo>
                  <a:lnTo>
                    <a:pt x="24851" y="531710"/>
                  </a:lnTo>
                  <a:lnTo>
                    <a:pt x="24851" y="155716"/>
                  </a:lnTo>
                  <a:lnTo>
                    <a:pt x="140867" y="155716"/>
                  </a:lnTo>
                  <a:close/>
                </a:path>
              </a:pathLst>
            </a:custGeom>
            <a:solidFill>
              <a:sysClr val="window" lastClr="FFFFFF"/>
            </a:solidFill>
            <a:ln>
              <a:noFill/>
            </a:ln>
          </p:spPr>
          <p:txBody>
            <a:bodyPr anchor="ctr"/>
            <a:ls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1" fontAlgn="base" latinLnBrk="0" hangingPunct="1">
                <a:lnSpc>
                  <a:spcPct val="130000"/>
                </a:lnSpc>
                <a:spcBef>
                  <a:spcPct val="0"/>
                </a:spcBef>
                <a:spcAft>
                  <a:spcPct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latin typeface="Calibri"/>
                <a:ea typeface="宋体" panose="02010600030101010101" pitchFamily="2" charset="-122"/>
                <a:cs typeface="+mn-cs"/>
                <a:sym typeface="+mn-lt"/>
              </a:endParaRPr>
            </a:p>
          </p:txBody>
        </p:sp>
      </p:grpSp>
      <p:sp>
        <p:nvSpPr>
          <p:cNvPr id="18" name="íś1iḑé"/>
          <p:cNvSpPr/>
          <p:nvPr/>
        </p:nvSpPr>
        <p:spPr>
          <a:xfrm>
            <a:off x="5005966" y="1281249"/>
            <a:ext cx="854737" cy="866799"/>
          </a:xfrm>
          <a:custGeom>
            <a:avLst/>
            <a:gdLst>
              <a:gd name="T0" fmla="*/ 5904 w 5904"/>
              <a:gd name="T1" fmla="*/ 2066 h 6827"/>
              <a:gd name="T2" fmla="*/ 3838 w 5904"/>
              <a:gd name="T3" fmla="*/ 0 h 6827"/>
              <a:gd name="T4" fmla="*/ 1070 w 5904"/>
              <a:gd name="T5" fmla="*/ 2768 h 6827"/>
              <a:gd name="T6" fmla="*/ 0 w 5904"/>
              <a:gd name="T7" fmla="*/ 2768 h 6827"/>
              <a:gd name="T8" fmla="*/ 0 w 5904"/>
              <a:gd name="T9" fmla="*/ 6827 h 6827"/>
              <a:gd name="T10" fmla="*/ 5904 w 5904"/>
              <a:gd name="T11" fmla="*/ 6827 h 6827"/>
              <a:gd name="T12" fmla="*/ 5904 w 5904"/>
              <a:gd name="T13" fmla="*/ 2768 h 6827"/>
              <a:gd name="T14" fmla="*/ 5203 w 5904"/>
              <a:gd name="T15" fmla="*/ 2768 h 6827"/>
              <a:gd name="T16" fmla="*/ 5904 w 5904"/>
              <a:gd name="T17" fmla="*/ 2066 h 6827"/>
              <a:gd name="T18" fmla="*/ 5122 w 5904"/>
              <a:gd name="T19" fmla="*/ 2066 h 6827"/>
              <a:gd name="T20" fmla="*/ 4420 w 5904"/>
              <a:gd name="T21" fmla="*/ 2768 h 6827"/>
              <a:gd name="T22" fmla="*/ 3407 w 5904"/>
              <a:gd name="T23" fmla="*/ 2768 h 6827"/>
              <a:gd name="T24" fmla="*/ 4620 w 5904"/>
              <a:gd name="T25" fmla="*/ 1564 h 6827"/>
              <a:gd name="T26" fmla="*/ 5122 w 5904"/>
              <a:gd name="T27" fmla="*/ 2066 h 6827"/>
              <a:gd name="T28" fmla="*/ 3838 w 5904"/>
              <a:gd name="T29" fmla="*/ 783 h 6827"/>
              <a:gd name="T30" fmla="*/ 4228 w 5904"/>
              <a:gd name="T31" fmla="*/ 1173 h 6827"/>
              <a:gd name="T32" fmla="*/ 2622 w 5904"/>
              <a:gd name="T33" fmla="*/ 2768 h 6827"/>
              <a:gd name="T34" fmla="*/ 1853 w 5904"/>
              <a:gd name="T35" fmla="*/ 2768 h 6827"/>
              <a:gd name="T36" fmla="*/ 3838 w 5904"/>
              <a:gd name="T37" fmla="*/ 783 h 6827"/>
              <a:gd name="T38" fmla="*/ 5351 w 5904"/>
              <a:gd name="T39" fmla="*/ 5074 h 6827"/>
              <a:gd name="T40" fmla="*/ 4235 w 5904"/>
              <a:gd name="T41" fmla="*/ 5074 h 6827"/>
              <a:gd name="T42" fmla="*/ 4112 w 5904"/>
              <a:gd name="T43" fmla="*/ 4797 h 6827"/>
              <a:gd name="T44" fmla="*/ 4235 w 5904"/>
              <a:gd name="T45" fmla="*/ 4520 h 6827"/>
              <a:gd name="T46" fmla="*/ 5351 w 5904"/>
              <a:gd name="T47" fmla="*/ 4520 h 6827"/>
              <a:gd name="T48" fmla="*/ 5351 w 5904"/>
              <a:gd name="T49" fmla="*/ 5074 h 6827"/>
              <a:gd name="T50" fmla="*/ 5351 w 5904"/>
              <a:gd name="T51" fmla="*/ 3321 h 6827"/>
              <a:gd name="T52" fmla="*/ 5351 w 5904"/>
              <a:gd name="T53" fmla="*/ 3967 h 6827"/>
              <a:gd name="T54" fmla="*/ 3875 w 5904"/>
              <a:gd name="T55" fmla="*/ 3967 h 6827"/>
              <a:gd name="T56" fmla="*/ 3506 w 5904"/>
              <a:gd name="T57" fmla="*/ 4797 h 6827"/>
              <a:gd name="T58" fmla="*/ 3875 w 5904"/>
              <a:gd name="T59" fmla="*/ 5627 h 6827"/>
              <a:gd name="T60" fmla="*/ 5351 w 5904"/>
              <a:gd name="T61" fmla="*/ 5627 h 6827"/>
              <a:gd name="T62" fmla="*/ 5351 w 5904"/>
              <a:gd name="T63" fmla="*/ 6273 h 6827"/>
              <a:gd name="T64" fmla="*/ 554 w 5904"/>
              <a:gd name="T65" fmla="*/ 6273 h 6827"/>
              <a:gd name="T66" fmla="*/ 554 w 5904"/>
              <a:gd name="T67" fmla="*/ 3321 h 6827"/>
              <a:gd name="T68" fmla="*/ 5351 w 5904"/>
              <a:gd name="T69" fmla="*/ 3321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04" h="6827">
                <a:moveTo>
                  <a:pt x="5904" y="2066"/>
                </a:moveTo>
                <a:lnTo>
                  <a:pt x="3838" y="0"/>
                </a:lnTo>
                <a:lnTo>
                  <a:pt x="1070" y="2768"/>
                </a:lnTo>
                <a:lnTo>
                  <a:pt x="0" y="2768"/>
                </a:lnTo>
                <a:lnTo>
                  <a:pt x="0" y="6827"/>
                </a:lnTo>
                <a:lnTo>
                  <a:pt x="5904" y="6827"/>
                </a:lnTo>
                <a:lnTo>
                  <a:pt x="5904" y="2768"/>
                </a:lnTo>
                <a:lnTo>
                  <a:pt x="5203" y="2768"/>
                </a:lnTo>
                <a:lnTo>
                  <a:pt x="5904" y="2066"/>
                </a:lnTo>
                <a:close/>
                <a:moveTo>
                  <a:pt x="5122" y="2066"/>
                </a:moveTo>
                <a:lnTo>
                  <a:pt x="4420" y="2768"/>
                </a:lnTo>
                <a:lnTo>
                  <a:pt x="3407" y="2768"/>
                </a:lnTo>
                <a:lnTo>
                  <a:pt x="4620" y="1564"/>
                </a:lnTo>
                <a:lnTo>
                  <a:pt x="5122" y="2066"/>
                </a:lnTo>
                <a:close/>
                <a:moveTo>
                  <a:pt x="3838" y="783"/>
                </a:moveTo>
                <a:lnTo>
                  <a:pt x="4228" y="1173"/>
                </a:lnTo>
                <a:lnTo>
                  <a:pt x="2622" y="2768"/>
                </a:lnTo>
                <a:lnTo>
                  <a:pt x="1853" y="2768"/>
                </a:lnTo>
                <a:lnTo>
                  <a:pt x="3838" y="783"/>
                </a:lnTo>
                <a:close/>
                <a:moveTo>
                  <a:pt x="5351" y="5074"/>
                </a:moveTo>
                <a:lnTo>
                  <a:pt x="4235" y="5074"/>
                </a:lnTo>
                <a:lnTo>
                  <a:pt x="4112" y="4797"/>
                </a:lnTo>
                <a:lnTo>
                  <a:pt x="4235" y="4520"/>
                </a:lnTo>
                <a:lnTo>
                  <a:pt x="5351" y="4520"/>
                </a:lnTo>
                <a:lnTo>
                  <a:pt x="5351" y="5074"/>
                </a:lnTo>
                <a:close/>
                <a:moveTo>
                  <a:pt x="5351" y="3321"/>
                </a:moveTo>
                <a:lnTo>
                  <a:pt x="5351" y="3967"/>
                </a:lnTo>
                <a:lnTo>
                  <a:pt x="3875" y="3967"/>
                </a:lnTo>
                <a:lnTo>
                  <a:pt x="3506" y="4797"/>
                </a:lnTo>
                <a:lnTo>
                  <a:pt x="3875" y="5627"/>
                </a:lnTo>
                <a:lnTo>
                  <a:pt x="5351" y="5627"/>
                </a:lnTo>
                <a:lnTo>
                  <a:pt x="5351" y="6273"/>
                </a:lnTo>
                <a:lnTo>
                  <a:pt x="554" y="6273"/>
                </a:lnTo>
                <a:lnTo>
                  <a:pt x="554" y="3321"/>
                </a:lnTo>
                <a:lnTo>
                  <a:pt x="5351" y="3321"/>
                </a:lnTo>
                <a:close/>
              </a:path>
            </a:pathLst>
          </a:custGeom>
          <a:solidFill>
            <a:srgbClr val="084CA1">
              <a:alpha val="90000"/>
            </a:srgbClr>
          </a:solidFill>
          <a:ln w="25400" cap="flat" cmpd="sng" algn="ctr">
            <a:noFill/>
            <a:prstDash val="solid"/>
          </a:ln>
          <a:effectLst/>
        </p:spPr>
        <p:txBody>
          <a:bodyPr anchor="ctr"/>
          <a:ls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9pPr>
          </a:lstStyle>
          <a:p>
            <a:pPr marL="0" marR="0" lvl="0" indent="0" algn="ctr" defTabSz="914400" rtl="0" eaLnBrk="1" fontAlgn="base" latinLnBrk="0" hangingPunct="1">
              <a:lnSpc>
                <a:spcPct val="130000"/>
              </a:lnSpc>
              <a:spcBef>
                <a:spcPct val="0"/>
              </a:spcBef>
              <a:spcAft>
                <a:spcPct val="0"/>
              </a:spcAft>
              <a:buClrTx/>
              <a:buSzTx/>
              <a:buFontTx/>
              <a:buNone/>
              <a:tabLst/>
              <a:defRPr/>
            </a:pPr>
            <a:endParaRPr kumimoji="0" sz="1800" b="0" i="0" u="none" strike="noStrike" kern="1200" cap="none" spc="0" normalizeH="0" baseline="0" noProof="0">
              <a:ln>
                <a:noFill/>
              </a:ln>
              <a:solidFill>
                <a:sysClr val="window" lastClr="FFFFFF"/>
              </a:solidFill>
              <a:effectLst/>
              <a:uLnTx/>
              <a:uFillTx/>
              <a:latin typeface="Calibri"/>
              <a:ea typeface="+mn-ea"/>
              <a:cs typeface="+mn-cs"/>
              <a:sym typeface="+mn-lt"/>
            </a:endParaRPr>
          </a:p>
        </p:txBody>
      </p:sp>
      <p:sp>
        <p:nvSpPr>
          <p:cNvPr id="19" name="TextBox 25"/>
          <p:cNvSpPr txBox="1"/>
          <p:nvPr/>
        </p:nvSpPr>
        <p:spPr>
          <a:xfrm>
            <a:off x="1853714" y="2431814"/>
            <a:ext cx="2101887" cy="11726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dirty="0">
                <a:latin typeface="微软雅黑" pitchFamily="34" charset="-122"/>
                <a:ea typeface="微软雅黑" pitchFamily="34" charset="-122"/>
                <a:cs typeface="+mn-ea"/>
                <a:sym typeface="+mn-lt"/>
              </a:rPr>
              <a:t>与该资产有关的</a:t>
            </a:r>
            <a:r>
              <a:rPr lang="zh-CN" altLang="en-US" b="1" dirty="0">
                <a:solidFill>
                  <a:srgbClr val="EF7A4F"/>
                </a:solidFill>
                <a:latin typeface="微软雅黑" pitchFamily="34" charset="-122"/>
                <a:ea typeface="微软雅黑" pitchFamily="34" charset="-122"/>
                <a:cs typeface="+mn-ea"/>
                <a:sym typeface="+mn-lt"/>
              </a:rPr>
              <a:t>经济利益</a:t>
            </a:r>
            <a:r>
              <a:rPr lang="zh-CN" altLang="en-US" dirty="0">
                <a:latin typeface="微软雅黑" pitchFamily="34" charset="-122"/>
                <a:ea typeface="微软雅黑" pitchFamily="34" charset="-122"/>
                <a:cs typeface="+mn-ea"/>
                <a:sym typeface="+mn-lt"/>
              </a:rPr>
              <a:t>很可能</a:t>
            </a:r>
            <a:r>
              <a:rPr lang="zh-CN" altLang="en-US" b="1" dirty="0">
                <a:solidFill>
                  <a:srgbClr val="EF7A4F"/>
                </a:solidFill>
                <a:latin typeface="微软雅黑" pitchFamily="34" charset="-122"/>
                <a:ea typeface="微软雅黑" pitchFamily="34" charset="-122"/>
                <a:cs typeface="+mn-ea"/>
                <a:sym typeface="+mn-lt"/>
              </a:rPr>
              <a:t>流入</a:t>
            </a:r>
            <a:r>
              <a:rPr lang="zh-CN" altLang="en-US" dirty="0" smtClean="0">
                <a:latin typeface="微软雅黑" pitchFamily="34" charset="-122"/>
                <a:ea typeface="微软雅黑" pitchFamily="34" charset="-122"/>
                <a:cs typeface="+mn-ea"/>
                <a:sym typeface="+mn-lt"/>
              </a:rPr>
              <a:t>企业。</a:t>
            </a:r>
            <a:endParaRPr lang="zh-CN" altLang="en-US" dirty="0">
              <a:latin typeface="微软雅黑" pitchFamily="34" charset="-122"/>
              <a:ea typeface="微软雅黑" pitchFamily="34" charset="-122"/>
              <a:cs typeface="+mn-ea"/>
              <a:sym typeface="+mn-lt"/>
            </a:endParaRPr>
          </a:p>
        </p:txBody>
      </p:sp>
      <p:sp>
        <p:nvSpPr>
          <p:cNvPr id="20" name="TextBox 26"/>
          <p:cNvSpPr txBox="1"/>
          <p:nvPr/>
        </p:nvSpPr>
        <p:spPr>
          <a:xfrm>
            <a:off x="4406888" y="2431814"/>
            <a:ext cx="2101887" cy="812530"/>
          </a:xfrm>
          <a:prstGeom prst="rect">
            <a:avLst/>
          </a:prstGeom>
          <a:noFill/>
        </p:spPr>
        <p:txBody>
          <a:bodyPr wrap="square" rtlCol="0">
            <a:spAutoFit/>
          </a:bodyPr>
          <a:lstStyle>
            <a:defPPr>
              <a:defRPr lang="zh-CN"/>
            </a:defPPr>
            <a:lvl1pPr>
              <a:lnSpc>
                <a:spcPct val="120000"/>
              </a:lnSpc>
              <a:defRPr sz="2000">
                <a:cs typeface="+mn-ea"/>
              </a:defRPr>
            </a:lvl1pPr>
          </a:lstStyle>
          <a:p>
            <a:pPr>
              <a:lnSpc>
                <a:spcPct val="130000"/>
              </a:lnSpc>
            </a:pPr>
            <a:r>
              <a:rPr lang="zh-CN" altLang="en-US" sz="1800" dirty="0">
                <a:latin typeface="微软雅黑" pitchFamily="34" charset="-122"/>
                <a:ea typeface="微软雅黑" pitchFamily="34" charset="-122"/>
                <a:sym typeface="+mn-lt"/>
              </a:rPr>
              <a:t>该无形资产的成本能够</a:t>
            </a:r>
            <a:r>
              <a:rPr lang="zh-CN" altLang="en-US" sz="1800" b="1" dirty="0">
                <a:solidFill>
                  <a:srgbClr val="EF7A4F"/>
                </a:solidFill>
                <a:latin typeface="微软雅黑" pitchFamily="34" charset="-122"/>
                <a:ea typeface="微软雅黑" pitchFamily="34" charset="-122"/>
                <a:sym typeface="+mn-lt"/>
              </a:rPr>
              <a:t>可靠</a:t>
            </a:r>
            <a:r>
              <a:rPr lang="zh-CN" altLang="en-US" sz="1800" dirty="0">
                <a:latin typeface="微软雅黑" pitchFamily="34" charset="-122"/>
                <a:ea typeface="微软雅黑" pitchFamily="34" charset="-122"/>
                <a:sym typeface="+mn-lt"/>
              </a:rPr>
              <a:t>地</a:t>
            </a:r>
            <a:r>
              <a:rPr lang="zh-CN" altLang="en-US" sz="1800" b="1" dirty="0" smtClean="0">
                <a:solidFill>
                  <a:srgbClr val="EF7A4F"/>
                </a:solidFill>
                <a:latin typeface="微软雅黑" pitchFamily="34" charset="-122"/>
                <a:ea typeface="微软雅黑" pitchFamily="34" charset="-122"/>
                <a:sym typeface="+mn-lt"/>
              </a:rPr>
              <a:t>计量</a:t>
            </a:r>
            <a:r>
              <a:rPr lang="zh-CN" altLang="en-US" sz="1800" dirty="0" smtClean="0">
                <a:latin typeface="微软雅黑" pitchFamily="34" charset="-122"/>
                <a:ea typeface="微软雅黑" pitchFamily="34" charset="-122"/>
                <a:sym typeface="+mn-lt"/>
              </a:rPr>
              <a:t>。</a:t>
            </a:r>
            <a:endParaRPr lang="zh-CN" altLang="en-US" sz="1800" dirty="0">
              <a:latin typeface="微软雅黑" pitchFamily="34" charset="-122"/>
              <a:ea typeface="微软雅黑" pitchFamily="34" charset="-122"/>
              <a:sym typeface="+mn-lt"/>
            </a:endParaRPr>
          </a:p>
        </p:txBody>
      </p:sp>
    </p:spTree>
    <p:custDataLst>
      <p:tags r:id="rId1"/>
    </p:custDataLst>
    <p:extLst>
      <p:ext uri="{BB962C8B-B14F-4D97-AF65-F5344CB8AC3E}">
        <p14:creationId xmlns:p14="http://schemas.microsoft.com/office/powerpoint/2010/main" val="42924605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1129"/>
  <p:tag name="MH_SECTIONID" val="1130,1131,"/>
</p:tagLst>
</file>

<file path=ppt/tags/tag10.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3"/>
</p:tagLst>
</file>

<file path=ppt/tags/tag10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0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0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0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0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4"/>
</p:tagLst>
</file>

<file path=ppt/tags/tag11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1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1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5"/>
</p:tagLst>
</file>

<file path=ppt/tags/tag12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2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2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2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6"/>
</p:tagLst>
</file>

<file path=ppt/tags/tag1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3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7"/>
</p:tagLst>
</file>

<file path=ppt/tags/tag14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4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4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Straight Connector 13"/>
</p:tagLst>
</file>

<file path=ppt/tags/tag15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5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5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5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6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6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6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6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6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75.xml><?xml version="1.0" encoding="utf-8"?>
<p:tagLst xmlns:a="http://schemas.openxmlformats.org/drawingml/2006/main" xmlns:r="http://schemas.openxmlformats.org/officeDocument/2006/relationships" xmlns:p="http://schemas.openxmlformats.org/presentationml/2006/main">
  <p:tag name="MH" val="20180712152952"/>
  <p:tag name="MH_LIBRARY" val="GRAPHIC"/>
  <p:tag name="MH_TYPE" val="Desc"/>
  <p:tag name="MH_ORDER" val="1"/>
</p:tagLst>
</file>

<file path=ppt/tags/tag176.xml><?xml version="1.0" encoding="utf-8"?>
<p:tagLst xmlns:a="http://schemas.openxmlformats.org/drawingml/2006/main" xmlns:r="http://schemas.openxmlformats.org/officeDocument/2006/relationships" xmlns:p="http://schemas.openxmlformats.org/presentationml/2006/main">
  <p:tag name="MH" val="20180712155809"/>
  <p:tag name="MH_LIBRARY" val="GRAPHIC"/>
  <p:tag name="MH_TYPE" val="Text"/>
  <p:tag name="MH_ORDER" val="1"/>
</p:tagLst>
</file>

<file path=ppt/tags/tag177.xml><?xml version="1.0" encoding="utf-8"?>
<p:tagLst xmlns:a="http://schemas.openxmlformats.org/drawingml/2006/main" xmlns:r="http://schemas.openxmlformats.org/officeDocument/2006/relationships" xmlns:p="http://schemas.openxmlformats.org/presentationml/2006/main">
  <p:tag name="MH" val="20180712155809"/>
  <p:tag name="MH_LIBRARY" val="GRAPHIC"/>
  <p:tag name="MH_TYPE" val="Other"/>
  <p:tag name="MH_ORDER" val="2"/>
</p:tagLst>
</file>

<file path=ppt/tags/tag178.xml><?xml version="1.0" encoding="utf-8"?>
<p:tagLst xmlns:a="http://schemas.openxmlformats.org/drawingml/2006/main" xmlns:r="http://schemas.openxmlformats.org/officeDocument/2006/relationships" xmlns:p="http://schemas.openxmlformats.org/presentationml/2006/main">
  <p:tag name="MH" val="20180712155809"/>
  <p:tag name="MH_LIBRARY" val="GRAPHIC"/>
  <p:tag name="MH_TYPE" val="Other"/>
  <p:tag name="MH_ORDER" val="3"/>
</p:tagLst>
</file>

<file path=ppt/tags/tag17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8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8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9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9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9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9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9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0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0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0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0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1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13.xml><?xml version="1.0" encoding="utf-8"?>
<p:tagLst xmlns:a="http://schemas.openxmlformats.org/drawingml/2006/main" xmlns:r="http://schemas.openxmlformats.org/officeDocument/2006/relationships" xmlns:p="http://schemas.openxmlformats.org/presentationml/2006/main">
  <p:tag name="MH" val="20180712152952"/>
  <p:tag name="MH_LIBRARY" val="GRAPHIC"/>
  <p:tag name="MH_TYPE" val="Desc"/>
  <p:tag name="MH_ORDER" val="1"/>
</p:tagLst>
</file>

<file path=ppt/tags/tag21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1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2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2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2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2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3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3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3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4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4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4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4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5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5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6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6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68.xml><?xml version="1.0" encoding="utf-8"?>
<p:tagLst xmlns:a="http://schemas.openxmlformats.org/drawingml/2006/main" xmlns:r="http://schemas.openxmlformats.org/officeDocument/2006/relationships" xmlns:p="http://schemas.openxmlformats.org/presentationml/2006/main">
  <p:tag name="MH" val="20180712152952"/>
  <p:tag name="MH_LIBRARY" val="GRAPHIC"/>
  <p:tag name="MH_TYPE" val="Desc"/>
  <p:tag name="MH_ORDER" val="1"/>
</p:tagLst>
</file>

<file path=ppt/tags/tag26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7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7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7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xml><?xml version="1.0" encoding="utf-8"?>
<p:tagLst xmlns:a="http://schemas.openxmlformats.org/drawingml/2006/main" xmlns:r="http://schemas.openxmlformats.org/officeDocument/2006/relationships" xmlns:p="http://schemas.openxmlformats.org/presentationml/2006/main">
  <p:tag name="ISLIDE.DIAGRAM" val="7c273de4-a495-4542-9591-9da9076d5670"/>
</p:tagLst>
</file>

<file path=ppt/tags/tag28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8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8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8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8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89.xml><?xml version="1.0" encoding="utf-8"?>
<p:tagLst xmlns:a="http://schemas.openxmlformats.org/drawingml/2006/main" xmlns:r="http://schemas.openxmlformats.org/officeDocument/2006/relationships" xmlns:p="http://schemas.openxmlformats.org/presentationml/2006/main">
  <p:tag name="MH" val="20180727104231"/>
  <p:tag name="MH_LIBRARY" val="GRAPHIC"/>
  <p:tag name="MH_TYPE" val="SubTitle"/>
  <p:tag name="MH_ORDER" val="2"/>
</p:tagLst>
</file>

<file path=ppt/tags/tag2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90.xml><?xml version="1.0" encoding="utf-8"?>
<p:tagLst xmlns:a="http://schemas.openxmlformats.org/drawingml/2006/main" xmlns:r="http://schemas.openxmlformats.org/officeDocument/2006/relationships" xmlns:p="http://schemas.openxmlformats.org/presentationml/2006/main">
  <p:tag name="MH" val="20180727104231"/>
  <p:tag name="MH_LIBRARY" val="GRAPHIC"/>
  <p:tag name="MH_TYPE" val="SubTitle"/>
  <p:tag name="MH_ORDER" val="3"/>
</p:tagLst>
</file>

<file path=ppt/tags/tag291.xml><?xml version="1.0" encoding="utf-8"?>
<p:tagLst xmlns:a="http://schemas.openxmlformats.org/drawingml/2006/main" xmlns:r="http://schemas.openxmlformats.org/officeDocument/2006/relationships" xmlns:p="http://schemas.openxmlformats.org/presentationml/2006/main">
  <p:tag name="MH" val="20180727104231"/>
  <p:tag name="MH_LIBRARY" val="GRAPHIC"/>
  <p:tag name="MH_TYPE" val="SubTitle"/>
  <p:tag name="MH_ORDER" val="1"/>
</p:tagLst>
</file>

<file path=ppt/tags/tag292.xml><?xml version="1.0" encoding="utf-8"?>
<p:tagLst xmlns:a="http://schemas.openxmlformats.org/drawingml/2006/main" xmlns:r="http://schemas.openxmlformats.org/officeDocument/2006/relationships" xmlns:p="http://schemas.openxmlformats.org/presentationml/2006/main">
  <p:tag name="MH" val="20180727104231"/>
  <p:tag name="MH_LIBRARY" val="GRAPHIC"/>
  <p:tag name="MH_TYPE" val="Other"/>
  <p:tag name="MH_ORDER" val="1"/>
</p:tagLst>
</file>

<file path=ppt/tags/tag293.xml><?xml version="1.0" encoding="utf-8"?>
<p:tagLst xmlns:a="http://schemas.openxmlformats.org/drawingml/2006/main" xmlns:r="http://schemas.openxmlformats.org/officeDocument/2006/relationships" xmlns:p="http://schemas.openxmlformats.org/presentationml/2006/main">
  <p:tag name="MH" val="20180727104231"/>
  <p:tag name="MH_LIBRARY" val="GRAPHIC"/>
  <p:tag name="MH_TYPE" val="Other"/>
  <p:tag name="MH_ORDER" val="2"/>
</p:tagLst>
</file>

<file path=ppt/tags/tag294.xml><?xml version="1.0" encoding="utf-8"?>
<p:tagLst xmlns:a="http://schemas.openxmlformats.org/drawingml/2006/main" xmlns:r="http://schemas.openxmlformats.org/officeDocument/2006/relationships" xmlns:p="http://schemas.openxmlformats.org/presentationml/2006/main">
  <p:tag name="MH" val="20180727104231"/>
  <p:tag name="MH_LIBRARY" val="GRAPHIC"/>
  <p:tag name="MH_TYPE" val="Title"/>
  <p:tag name="MH_ORDER" val="1"/>
</p:tagLst>
</file>

<file path=ppt/tags/tag295.xml><?xml version="1.0" encoding="utf-8"?>
<p:tagLst xmlns:a="http://schemas.openxmlformats.org/drawingml/2006/main" xmlns:r="http://schemas.openxmlformats.org/officeDocument/2006/relationships" xmlns:p="http://schemas.openxmlformats.org/presentationml/2006/main">
  <p:tag name="MH" val="20180727104231"/>
  <p:tag name="MH_LIBRARY" val="GRAPHIC"/>
  <p:tag name="MH_TYPE" val="Other"/>
  <p:tag name="MH_ORDER" val="3"/>
</p:tagLst>
</file>

<file path=ppt/tags/tag296.xml><?xml version="1.0" encoding="utf-8"?>
<p:tagLst xmlns:a="http://schemas.openxmlformats.org/drawingml/2006/main" xmlns:r="http://schemas.openxmlformats.org/officeDocument/2006/relationships" xmlns:p="http://schemas.openxmlformats.org/presentationml/2006/main">
  <p:tag name="MH" val="20180727104231"/>
  <p:tag name="MH_LIBRARY" val="GRAPHIC"/>
  <p:tag name="MH_TYPE" val="Other"/>
  <p:tag name="MH_ORDER" val="4"/>
</p:tagLst>
</file>

<file path=ppt/tags/tag29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9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Text Placeholder 3"/>
</p:tagLst>
</file>

<file path=ppt/tags/tag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0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0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0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3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31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23.xml><?xml version="1.0" encoding="utf-8"?>
<p:tagLst xmlns:a="http://schemas.openxmlformats.org/drawingml/2006/main" xmlns:r="http://schemas.openxmlformats.org/officeDocument/2006/relationships" xmlns:p="http://schemas.openxmlformats.org/presentationml/2006/main">
  <p:tag name="MH" val="20180629132639"/>
  <p:tag name="MH_LIBRARY" val="GRAPHIC"/>
</p:tagLst>
</file>

<file path=ppt/tags/tag3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文本框 16"/>
</p:tagLst>
</file>

<file path=ppt/tags/tag4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259"/>
  <p:tag name="KSO_WM_UNIT_TYPE" val="l_h_a"/>
  <p:tag name="KSO_WM_UNIT_INDEX" val="1_1_1"/>
  <p:tag name="KSO_WM_UNIT_ID" val="259*l_h_a*1_1_1"/>
  <p:tag name="KSO_WM_UNIT_CLEAR" val="1"/>
  <p:tag name="KSO_WM_UNIT_LAYERLEVEL" val="1_1_1"/>
  <p:tag name="KSO_WM_UNIT_VALUE" val="18"/>
  <p:tag name="KSO_WM_UNIT_HIGHLIGHT" val="0"/>
  <p:tag name="KSO_WM_UNIT_COMPATIBLE" val="0"/>
  <p:tag name="KSO_WM_BEAUTIFY_FLAG" val="#wm#"/>
  <p:tag name="KSO_WM_UNIT_PRESET_TEXT_INDEX" val="4"/>
  <p:tag name="KSO_WM_UNIT_PRESET_TEXT_LEN" val="26"/>
  <p:tag name="KSO_WM_DIAGRAM_GROUP_CODE" val="l1-1"/>
  <p:tag name="KSO_WM_UNIT_FILL_FORE_SCHEMECOLOR_INDEX" val="5"/>
  <p:tag name="KSO_WM_UNIT_FILL_TYPE" val="1"/>
  <p:tag name="KSO_WM_UNIT_TEXT_FILL_FORE_SCHEMECOLOR_INDEX" val="14"/>
  <p:tag name="KSO_WM_UNIT_TEXT_FILL_TYPE" val="1"/>
</p:tagLst>
</file>

<file path=ppt/tags/tag4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259"/>
  <p:tag name="KSO_WM_UNIT_TYPE" val="l_h_f"/>
  <p:tag name="KSO_WM_UNIT_INDEX" val="1_1_1"/>
  <p:tag name="KSO_WM_UNIT_ID" val="259*l_h_f*1_1_1"/>
  <p:tag name="KSO_WM_UNIT_CLEAR" val="1"/>
  <p:tag name="KSO_WM_UNIT_LAYERLEVEL" val="1_1_1"/>
  <p:tag name="KSO_WM_UNIT_VALUE" val="36"/>
  <p:tag name="KSO_WM_UNIT_HIGHLIGHT" val="0"/>
  <p:tag name="KSO_WM_UNIT_COMPATIBLE" val="0"/>
  <p:tag name="KSO_WM_BEAUTIFY_FLAG" val="#wm#"/>
  <p:tag name="KSO_WM_UNIT_PRESET_TEXT_INDEX" val="4"/>
  <p:tag name="KSO_WM_UNIT_PRESET_TEXT_LEN" val="60"/>
  <p:tag name="KSO_WM_DIAGRAM_GROUP_CODE" val="l1-1"/>
  <p:tag name="KSO_WM_UNIT_TEXT_FILL_FORE_SCHEMECOLOR_INDEX" val="13"/>
  <p:tag name="KSO_WM_UNIT_TEXT_FILL_TYPE" val="1"/>
</p:tagLst>
</file>

<file path=ppt/tags/tag4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9.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259"/>
  <p:tag name="KSO_WM_UNIT_TYPE" val="l_h_a"/>
  <p:tag name="KSO_WM_UNIT_INDEX" val="1_1_1"/>
  <p:tag name="KSO_WM_UNIT_ID" val="259*l_h_a*1_1_1"/>
  <p:tag name="KSO_WM_UNIT_CLEAR" val="1"/>
  <p:tag name="KSO_WM_UNIT_LAYERLEVEL" val="1_1_1"/>
  <p:tag name="KSO_WM_UNIT_VALUE" val="18"/>
  <p:tag name="KSO_WM_UNIT_HIGHLIGHT" val="0"/>
  <p:tag name="KSO_WM_UNIT_COMPATIBLE" val="0"/>
  <p:tag name="KSO_WM_BEAUTIFY_FLAG" val="#wm#"/>
  <p:tag name="KSO_WM_UNIT_PRESET_TEXT_INDEX" val="4"/>
  <p:tag name="KSO_WM_UNIT_PRESET_TEXT_LEN" val="26"/>
  <p:tag name="KSO_WM_DIAGRAM_GROUP_CODE" val="l1-1"/>
  <p:tag name="KSO_WM_UNIT_FILL_FORE_SCHEMECOLOR_INDEX" val="5"/>
  <p:tag name="KSO_WM_UNIT_FILL_TYPE" val="1"/>
  <p:tag name="KSO_WM_UNIT_TEXT_FILL_FORE_SCHEMECOLOR_INDEX" val="14"/>
  <p:tag name="KSO_WM_UNIT_TEXT_FILL_TYPE" val="1"/>
</p:tagLst>
</file>

<file path=ppt/tags/tag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8"/>
</p:tagLst>
</file>

<file path=ppt/tags/tag50.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259"/>
  <p:tag name="KSO_WM_UNIT_TYPE" val="l_h_f"/>
  <p:tag name="KSO_WM_UNIT_INDEX" val="1_1_1"/>
  <p:tag name="KSO_WM_UNIT_ID" val="259*l_h_f*1_1_1"/>
  <p:tag name="KSO_WM_UNIT_CLEAR" val="1"/>
  <p:tag name="KSO_WM_UNIT_LAYERLEVEL" val="1_1_1"/>
  <p:tag name="KSO_WM_UNIT_VALUE" val="36"/>
  <p:tag name="KSO_WM_UNIT_HIGHLIGHT" val="0"/>
  <p:tag name="KSO_WM_UNIT_COMPATIBLE" val="0"/>
  <p:tag name="KSO_WM_BEAUTIFY_FLAG" val="#wm#"/>
  <p:tag name="KSO_WM_UNIT_PRESET_TEXT_INDEX" val="4"/>
  <p:tag name="KSO_WM_UNIT_PRESET_TEXT_LEN" val="60"/>
  <p:tag name="KSO_WM_DIAGRAM_GROUP_CODE" val="l1-1"/>
  <p:tag name="KSO_WM_UNIT_TEXT_FILL_FORE_SCHEMECOLOR_INDEX" val="13"/>
  <p:tag name="KSO_WM_UNIT_TEXT_FILL_TYPE" val="1"/>
</p:tagLst>
</file>

<file path=ppt/tags/tag5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7.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259"/>
  <p:tag name="KSO_WM_UNIT_TYPE" val="l_h_a"/>
  <p:tag name="KSO_WM_UNIT_INDEX" val="1_1_1"/>
  <p:tag name="KSO_WM_UNIT_ID" val="259*l_h_a*1_1_1"/>
  <p:tag name="KSO_WM_UNIT_CLEAR" val="1"/>
  <p:tag name="KSO_WM_UNIT_LAYERLEVEL" val="1_1_1"/>
  <p:tag name="KSO_WM_UNIT_VALUE" val="18"/>
  <p:tag name="KSO_WM_UNIT_HIGHLIGHT" val="0"/>
  <p:tag name="KSO_WM_UNIT_COMPATIBLE" val="0"/>
  <p:tag name="KSO_WM_BEAUTIFY_FLAG" val="#wm#"/>
  <p:tag name="KSO_WM_UNIT_PRESET_TEXT_INDEX" val="4"/>
  <p:tag name="KSO_WM_UNIT_PRESET_TEXT_LEN" val="26"/>
  <p:tag name="KSO_WM_DIAGRAM_GROUP_CODE" val="l1-1"/>
  <p:tag name="KSO_WM_UNIT_FILL_FORE_SCHEMECOLOR_INDEX" val="5"/>
  <p:tag name="KSO_WM_UNIT_FILL_TYPE" val="1"/>
  <p:tag name="KSO_WM_UNIT_TEXT_FILL_FORE_SCHEMECOLOR_INDEX" val="14"/>
  <p:tag name="KSO_WM_UNIT_TEXT_FILL_TYPE" val="1"/>
</p:tagLst>
</file>

<file path=ppt/tags/tag58.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259"/>
  <p:tag name="KSO_WM_UNIT_TYPE" val="l_h_f"/>
  <p:tag name="KSO_WM_UNIT_INDEX" val="1_1_1"/>
  <p:tag name="KSO_WM_UNIT_ID" val="259*l_h_f*1_1_1"/>
  <p:tag name="KSO_WM_UNIT_CLEAR" val="1"/>
  <p:tag name="KSO_WM_UNIT_LAYERLEVEL" val="1_1_1"/>
  <p:tag name="KSO_WM_UNIT_VALUE" val="36"/>
  <p:tag name="KSO_WM_UNIT_HIGHLIGHT" val="0"/>
  <p:tag name="KSO_WM_UNIT_COMPATIBLE" val="0"/>
  <p:tag name="KSO_WM_BEAUTIFY_FLAG" val="#wm#"/>
  <p:tag name="KSO_WM_UNIT_PRESET_TEXT_INDEX" val="4"/>
  <p:tag name="KSO_WM_UNIT_PRESET_TEXT_LEN" val="60"/>
  <p:tag name="KSO_WM_DIAGRAM_GROUP_CODE" val="l1-1"/>
  <p:tag name="KSO_WM_UNIT_TEXT_FILL_FORE_SCHEMECOLOR_INDEX" val="13"/>
  <p:tag name="KSO_WM_UNIT_TEXT_FILL_TYPE" val="1"/>
</p:tagLst>
</file>

<file path=ppt/tags/tag59.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259"/>
  <p:tag name="KSO_WM_UNIT_TYPE" val="l_h_a"/>
  <p:tag name="KSO_WM_UNIT_INDEX" val="1_1_1"/>
  <p:tag name="KSO_WM_UNIT_ID" val="259*l_h_a*1_1_1"/>
  <p:tag name="KSO_WM_UNIT_CLEAR" val="1"/>
  <p:tag name="KSO_WM_UNIT_LAYERLEVEL" val="1_1_1"/>
  <p:tag name="KSO_WM_UNIT_VALUE" val="18"/>
  <p:tag name="KSO_WM_UNIT_HIGHLIGHT" val="0"/>
  <p:tag name="KSO_WM_UNIT_COMPATIBLE" val="0"/>
  <p:tag name="KSO_WM_BEAUTIFY_FLAG" val="#wm#"/>
  <p:tag name="KSO_WM_UNIT_PRESET_TEXT_INDEX" val="4"/>
  <p:tag name="KSO_WM_UNIT_PRESET_TEXT_LEN" val="26"/>
  <p:tag name="KSO_WM_DIAGRAM_GROUP_CODE" val="l1-1"/>
  <p:tag name="KSO_WM_UNIT_FILL_FORE_SCHEMECOLOR_INDEX" val="5"/>
  <p:tag name="KSO_WM_UNIT_FILL_TYPE" val="1"/>
  <p:tag name="KSO_WM_UNIT_TEXT_FILL_FORE_SCHEMECOLOR_INDEX" val="14"/>
  <p:tag name="KSO_WM_UNIT_TEXT_FILL_TYPE" val="1"/>
</p:tagLst>
</file>

<file path=ppt/tags/tag6.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9"/>
</p:tagLst>
</file>

<file path=ppt/tags/tag60.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259"/>
  <p:tag name="KSO_WM_UNIT_TYPE" val="l_h_f"/>
  <p:tag name="KSO_WM_UNIT_INDEX" val="1_1_1"/>
  <p:tag name="KSO_WM_UNIT_ID" val="259*l_h_f*1_1_1"/>
  <p:tag name="KSO_WM_UNIT_CLEAR" val="1"/>
  <p:tag name="KSO_WM_UNIT_LAYERLEVEL" val="1_1_1"/>
  <p:tag name="KSO_WM_UNIT_VALUE" val="36"/>
  <p:tag name="KSO_WM_UNIT_HIGHLIGHT" val="0"/>
  <p:tag name="KSO_WM_UNIT_COMPATIBLE" val="0"/>
  <p:tag name="KSO_WM_BEAUTIFY_FLAG" val="#wm#"/>
  <p:tag name="KSO_WM_UNIT_PRESET_TEXT_INDEX" val="4"/>
  <p:tag name="KSO_WM_UNIT_PRESET_TEXT_LEN" val="60"/>
  <p:tag name="KSO_WM_DIAGRAM_GROUP_CODE" val="l1-1"/>
  <p:tag name="KSO_WM_UNIT_TEXT_FILL_FORE_SCHEMECOLOR_INDEX" val="13"/>
  <p:tag name="KSO_WM_UNIT_TEXT_FILL_TYPE" val="1"/>
</p:tagLst>
</file>

<file path=ppt/tags/tag6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7.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259"/>
  <p:tag name="KSO_WM_UNIT_TYPE" val="l_h_a"/>
  <p:tag name="KSO_WM_UNIT_INDEX" val="1_1_1"/>
  <p:tag name="KSO_WM_UNIT_ID" val="259*l_h_a*1_1_1"/>
  <p:tag name="KSO_WM_UNIT_CLEAR" val="1"/>
  <p:tag name="KSO_WM_UNIT_LAYERLEVEL" val="1_1_1"/>
  <p:tag name="KSO_WM_UNIT_VALUE" val="18"/>
  <p:tag name="KSO_WM_UNIT_HIGHLIGHT" val="0"/>
  <p:tag name="KSO_WM_UNIT_COMPATIBLE" val="0"/>
  <p:tag name="KSO_WM_BEAUTIFY_FLAG" val="#wm#"/>
  <p:tag name="KSO_WM_UNIT_PRESET_TEXT_INDEX" val="4"/>
  <p:tag name="KSO_WM_UNIT_PRESET_TEXT_LEN" val="26"/>
  <p:tag name="KSO_WM_DIAGRAM_GROUP_CODE" val="l1-1"/>
  <p:tag name="KSO_WM_UNIT_FILL_FORE_SCHEMECOLOR_INDEX" val="5"/>
  <p:tag name="KSO_WM_UNIT_FILL_TYPE" val="1"/>
  <p:tag name="KSO_WM_UNIT_TEXT_FILL_FORE_SCHEMECOLOR_INDEX" val="14"/>
  <p:tag name="KSO_WM_UNIT_TEXT_FILL_TYPE" val="1"/>
</p:tagLst>
</file>

<file path=ppt/tags/tag68.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259"/>
  <p:tag name="KSO_WM_UNIT_TYPE" val="l_h_f"/>
  <p:tag name="KSO_WM_UNIT_INDEX" val="1_1_1"/>
  <p:tag name="KSO_WM_UNIT_ID" val="259*l_h_f*1_1_1"/>
  <p:tag name="KSO_WM_UNIT_CLEAR" val="1"/>
  <p:tag name="KSO_WM_UNIT_LAYERLEVEL" val="1_1_1"/>
  <p:tag name="KSO_WM_UNIT_VALUE" val="36"/>
  <p:tag name="KSO_WM_UNIT_HIGHLIGHT" val="0"/>
  <p:tag name="KSO_WM_UNIT_COMPATIBLE" val="0"/>
  <p:tag name="KSO_WM_BEAUTIFY_FLAG" val="#wm#"/>
  <p:tag name="KSO_WM_UNIT_PRESET_TEXT_INDEX" val="4"/>
  <p:tag name="KSO_WM_UNIT_PRESET_TEXT_LEN" val="60"/>
  <p:tag name="KSO_WM_DIAGRAM_GROUP_CODE" val="l1-1"/>
  <p:tag name="KSO_WM_UNIT_TEXT_FILL_FORE_SCHEMECOLOR_INDEX" val="13"/>
  <p:tag name="KSO_WM_UNIT_TEXT_FILL_TYPE" val="1"/>
</p:tagLst>
</file>

<file path=ppt/tags/tag69.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259"/>
  <p:tag name="KSO_WM_UNIT_TYPE" val="l_h_a"/>
  <p:tag name="KSO_WM_UNIT_INDEX" val="1_1_1"/>
  <p:tag name="KSO_WM_UNIT_ID" val="259*l_h_a*1_1_1"/>
  <p:tag name="KSO_WM_UNIT_CLEAR" val="1"/>
  <p:tag name="KSO_WM_UNIT_LAYERLEVEL" val="1_1_1"/>
  <p:tag name="KSO_WM_UNIT_VALUE" val="18"/>
  <p:tag name="KSO_WM_UNIT_HIGHLIGHT" val="0"/>
  <p:tag name="KSO_WM_UNIT_COMPATIBLE" val="0"/>
  <p:tag name="KSO_WM_BEAUTIFY_FLAG" val="#wm#"/>
  <p:tag name="KSO_WM_UNIT_PRESET_TEXT_INDEX" val="4"/>
  <p:tag name="KSO_WM_UNIT_PRESET_TEXT_LEN" val="26"/>
  <p:tag name="KSO_WM_DIAGRAM_GROUP_CODE" val="l1-1"/>
  <p:tag name="KSO_WM_UNIT_FILL_FORE_SCHEMECOLOR_INDEX" val="5"/>
  <p:tag name="KSO_WM_UNIT_FILL_TYPE" val="1"/>
  <p:tag name="KSO_WM_UNIT_TEXT_FILL_FORE_SCHEMECOLOR_INDEX" val="14"/>
  <p:tag name="KSO_WM_UNIT_TEXT_FILL_TYPE" val="1"/>
</p:tagLst>
</file>

<file path=ppt/tags/tag7.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0"/>
</p:tagLst>
</file>

<file path=ppt/tags/tag70.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259"/>
  <p:tag name="KSO_WM_UNIT_TYPE" val="l_h_f"/>
  <p:tag name="KSO_WM_UNIT_INDEX" val="1_1_1"/>
  <p:tag name="KSO_WM_UNIT_ID" val="259*l_h_f*1_1_1"/>
  <p:tag name="KSO_WM_UNIT_CLEAR" val="1"/>
  <p:tag name="KSO_WM_UNIT_LAYERLEVEL" val="1_1_1"/>
  <p:tag name="KSO_WM_UNIT_VALUE" val="36"/>
  <p:tag name="KSO_WM_UNIT_HIGHLIGHT" val="0"/>
  <p:tag name="KSO_WM_UNIT_COMPATIBLE" val="0"/>
  <p:tag name="KSO_WM_BEAUTIFY_FLAG" val="#wm#"/>
  <p:tag name="KSO_WM_UNIT_PRESET_TEXT_INDEX" val="4"/>
  <p:tag name="KSO_WM_UNIT_PRESET_TEXT_LEN" val="60"/>
  <p:tag name="KSO_WM_DIAGRAM_GROUP_CODE" val="l1-1"/>
  <p:tag name="KSO_WM_UNIT_TEXT_FILL_FORE_SCHEMECOLOR_INDEX" val="13"/>
  <p:tag name="KSO_WM_UNIT_TEXT_FILL_TYPE" val="1"/>
</p:tagLst>
</file>

<file path=ppt/tags/tag7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1"/>
</p:tagLst>
</file>

<file path=ppt/tags/tag8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8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8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8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9.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2"/>
</p:tagLst>
</file>

<file path=ppt/tags/tag9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9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9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穿越">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6648</TotalTime>
  <Words>3351</Words>
  <Application>Microsoft Office PowerPoint</Application>
  <PresentationFormat>全屏显示(16:9)</PresentationFormat>
  <Paragraphs>427</Paragraphs>
  <Slides>45</Slides>
  <Notes>1</Notes>
  <HiddenSlides>0</HiddenSlides>
  <MMClips>0</MMClips>
  <ScaleCrop>false</ScaleCrop>
  <HeadingPairs>
    <vt:vector size="4" baseType="variant">
      <vt:variant>
        <vt:lpstr>主题</vt:lpstr>
      </vt:variant>
      <vt:variant>
        <vt:i4>2</vt:i4>
      </vt:variant>
      <vt:variant>
        <vt:lpstr>幻灯片标题</vt:lpstr>
      </vt:variant>
      <vt:variant>
        <vt:i4>45</vt:i4>
      </vt:variant>
    </vt:vector>
  </HeadingPairs>
  <TitlesOfParts>
    <vt:vector size="47" baseType="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lujinxia</cp:lastModifiedBy>
  <cp:revision>482</cp:revision>
  <dcterms:created xsi:type="dcterms:W3CDTF">2018-01-31T05:19:00Z</dcterms:created>
  <dcterms:modified xsi:type="dcterms:W3CDTF">2018-08-23T04:04:19Z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