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85" r:id="rId5"/>
    <p:sldId id="286" r:id="rId6"/>
    <p:sldId id="287" r:id="rId7"/>
    <p:sldId id="288" r:id="rId8"/>
    <p:sldId id="289" r:id="rId9"/>
    <p:sldId id="290" r:id="rId10"/>
    <p:sldId id="291" r:id="rId11"/>
    <p:sldId id="293" r:id="rId12"/>
    <p:sldId id="294" r:id="rId13"/>
    <p:sldId id="292" r:id="rId14"/>
    <p:sldId id="279" r:id="rId15"/>
    <p:sldId id="295" r:id="rId16"/>
    <p:sldId id="280" r:id="rId17"/>
    <p:sldId id="296" r:id="rId18"/>
    <p:sldId id="297" r:id="rId19"/>
    <p:sldId id="298" r:id="rId20"/>
    <p:sldId id="300" r:id="rId21"/>
    <p:sldId id="299" r:id="rId22"/>
    <p:sldId id="301" r:id="rId23"/>
    <p:sldId id="303" r:id="rId24"/>
    <p:sldId id="304" r:id="rId25"/>
  </p:sldIdLst>
  <p:sldSz cx="9144000" cy="6858000" type="screen4x3"/>
  <p:notesSz cx="6858000" cy="9144000"/>
  <p:defaultTextStyle>
    <a:defPPr>
      <a:defRPr lang="zh-CN"/>
    </a:defPPr>
    <a:lvl1pPr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1pPr>
    <a:lvl2pPr marL="4572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2pPr>
    <a:lvl3pPr marL="9144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3pPr>
    <a:lvl4pPr marL="13716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4pPr>
    <a:lvl5pPr marL="18288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8" d="100"/>
          <a:sy n="78" d="100"/>
        </p:scale>
        <p:origin x="1522" y="67"/>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49A95C88-F5E3-992C-9C22-7A94F7C0F716}"/>
              </a:ext>
            </a:extLst>
          </p:cNvPr>
          <p:cNvSpPr>
            <a:spLocks noGrp="1"/>
          </p:cNvSpPr>
          <p:nvPr>
            <p:ph type="ctrTitle"/>
          </p:nvPr>
        </p:nvSpPr>
        <p:spPr>
          <a:xfrm>
            <a:off x="1143000" y="1122363"/>
            <a:ext cx="6858000" cy="2387600"/>
          </a:xfrm>
        </p:spPr>
        <p:txBody>
          <a:bodyPr anchor="b"/>
          <a:lstStyle>
            <a:lvl1pPr algn="ctr">
              <a:defRPr sz="6000"/>
            </a:lvl1pPr>
          </a:lstStyle>
          <a:p>
            <a:r>
              <a:rPr lang="zh-CN" altLang="en-US"/>
              <a:t>单击此处编辑母版标题样式</a:t>
            </a:r>
          </a:p>
        </p:txBody>
      </p:sp>
      <p:sp>
        <p:nvSpPr>
          <p:cNvPr id="3" name="副标题 2">
            <a:extLst>
              <a:ext uri="{FF2B5EF4-FFF2-40B4-BE49-F238E27FC236}">
                <a16:creationId xmlns:a16="http://schemas.microsoft.com/office/drawing/2014/main" id="{3E83EB4D-9DD5-9760-06FF-2FFFABB0ABA2}"/>
              </a:ext>
            </a:extLst>
          </p:cNvPr>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a:t>单击此处编辑母版副标题样式</a:t>
            </a:r>
          </a:p>
        </p:txBody>
      </p:sp>
      <p:sp>
        <p:nvSpPr>
          <p:cNvPr id="4" name="日期占位符 3">
            <a:extLst>
              <a:ext uri="{FF2B5EF4-FFF2-40B4-BE49-F238E27FC236}">
                <a16:creationId xmlns:a16="http://schemas.microsoft.com/office/drawing/2014/main" id="{A22FDC55-AA95-8BB3-0129-1A6A87D9BA25}"/>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1A805FBE-E9AC-5F2D-0711-97905AD6059A}"/>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CCA4AE01-5BD7-3373-7F40-19EC9977E35C}"/>
              </a:ext>
            </a:extLst>
          </p:cNvPr>
          <p:cNvSpPr>
            <a:spLocks noGrp="1"/>
          </p:cNvSpPr>
          <p:nvPr>
            <p:ph type="sldNum" sz="quarter" idx="12"/>
          </p:nvPr>
        </p:nvSpPr>
        <p:spPr/>
        <p:txBody>
          <a:bodyPr/>
          <a:lstStyle>
            <a:lvl1pPr>
              <a:defRPr/>
            </a:lvl1pPr>
          </a:lstStyle>
          <a:p>
            <a:fld id="{85E4D3C1-41D6-4885-9251-F2F2D72D159D}" type="slidenum">
              <a:rPr lang="en-US" altLang="zh-CN"/>
              <a:pPr/>
              <a:t>‹#›</a:t>
            </a:fld>
            <a:endParaRPr lang="en-US" altLang="zh-CN"/>
          </a:p>
        </p:txBody>
      </p:sp>
    </p:spTree>
    <p:extLst>
      <p:ext uri="{BB962C8B-B14F-4D97-AF65-F5344CB8AC3E}">
        <p14:creationId xmlns:p14="http://schemas.microsoft.com/office/powerpoint/2010/main" val="128869426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939AD4EE-2008-743F-EC54-6993ED264666}"/>
              </a:ext>
            </a:extLst>
          </p:cNvPr>
          <p:cNvSpPr>
            <a:spLocks noGrp="1"/>
          </p:cNvSpPr>
          <p:nvPr>
            <p:ph type="title"/>
          </p:nvPr>
        </p:nvSpPr>
        <p:spPr/>
        <p:txBody>
          <a:bodyPr/>
          <a:lstStyle/>
          <a:p>
            <a:r>
              <a:rPr lang="zh-CN" altLang="en-US"/>
              <a:t>单击此处编辑母版标题样式</a:t>
            </a:r>
          </a:p>
        </p:txBody>
      </p:sp>
      <p:sp>
        <p:nvSpPr>
          <p:cNvPr id="3" name="竖排文字占位符 2">
            <a:extLst>
              <a:ext uri="{FF2B5EF4-FFF2-40B4-BE49-F238E27FC236}">
                <a16:creationId xmlns:a16="http://schemas.microsoft.com/office/drawing/2014/main" id="{ACA0844B-0BFB-D3C1-4B21-8593D091C6E7}"/>
              </a:ext>
            </a:extLst>
          </p:cNvPr>
          <p:cNvSpPr>
            <a:spLocks noGrp="1"/>
          </p:cNvSpPr>
          <p:nvPr>
            <p:ph type="body" orient="vert" idx="1"/>
          </p:nvPr>
        </p:nvSpPr>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8AECF5CE-A200-D818-8137-80A37FFBD96A}"/>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1F2778E5-0B9D-1964-0AB4-D0F87768D392}"/>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F0C21AB7-F787-75BD-B071-E5A4CF1B1B5D}"/>
              </a:ext>
            </a:extLst>
          </p:cNvPr>
          <p:cNvSpPr>
            <a:spLocks noGrp="1"/>
          </p:cNvSpPr>
          <p:nvPr>
            <p:ph type="sldNum" sz="quarter" idx="12"/>
          </p:nvPr>
        </p:nvSpPr>
        <p:spPr/>
        <p:txBody>
          <a:bodyPr/>
          <a:lstStyle>
            <a:lvl1pPr>
              <a:defRPr/>
            </a:lvl1pPr>
          </a:lstStyle>
          <a:p>
            <a:fld id="{13932AD3-EC12-47A6-B534-9266C5786917}" type="slidenum">
              <a:rPr lang="en-US" altLang="zh-CN"/>
              <a:pPr/>
              <a:t>‹#›</a:t>
            </a:fld>
            <a:endParaRPr lang="en-US" altLang="zh-CN"/>
          </a:p>
        </p:txBody>
      </p:sp>
    </p:spTree>
    <p:extLst>
      <p:ext uri="{BB962C8B-B14F-4D97-AF65-F5344CB8AC3E}">
        <p14:creationId xmlns:p14="http://schemas.microsoft.com/office/powerpoint/2010/main" val="356912277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a:extLst>
              <a:ext uri="{FF2B5EF4-FFF2-40B4-BE49-F238E27FC236}">
                <a16:creationId xmlns:a16="http://schemas.microsoft.com/office/drawing/2014/main" id="{4A1DE472-94A9-FF52-DA12-633D20558CBD}"/>
              </a:ext>
            </a:extLst>
          </p:cNvPr>
          <p:cNvSpPr>
            <a:spLocks noGrp="1"/>
          </p:cNvSpPr>
          <p:nvPr>
            <p:ph type="title" orient="vert"/>
          </p:nvPr>
        </p:nvSpPr>
        <p:spPr>
          <a:xfrm>
            <a:off x="6629400" y="274638"/>
            <a:ext cx="2057400" cy="5851525"/>
          </a:xfrm>
        </p:spPr>
        <p:txBody>
          <a:bodyPr vert="eaVert"/>
          <a:lstStyle/>
          <a:p>
            <a:r>
              <a:rPr lang="zh-CN" altLang="en-US"/>
              <a:t>单击此处编辑母版标题样式</a:t>
            </a:r>
          </a:p>
        </p:txBody>
      </p:sp>
      <p:sp>
        <p:nvSpPr>
          <p:cNvPr id="3" name="竖排文字占位符 2">
            <a:extLst>
              <a:ext uri="{FF2B5EF4-FFF2-40B4-BE49-F238E27FC236}">
                <a16:creationId xmlns:a16="http://schemas.microsoft.com/office/drawing/2014/main" id="{BABC4CEB-9376-7569-EC8D-CC61922CC95B}"/>
              </a:ext>
            </a:extLst>
          </p:cNvPr>
          <p:cNvSpPr>
            <a:spLocks noGrp="1"/>
          </p:cNvSpPr>
          <p:nvPr>
            <p:ph type="body" orient="vert" idx="1"/>
          </p:nvPr>
        </p:nvSpPr>
        <p:spPr>
          <a:xfrm>
            <a:off x="457200" y="274638"/>
            <a:ext cx="6019800" cy="5851525"/>
          </a:xfrm>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F13AAA0A-2663-6094-21F0-929D17005D37}"/>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A0A39CB1-CF41-DBB8-D144-7B3B737E007C}"/>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0020F7F5-02A3-A794-0497-79FC29C6AA5C}"/>
              </a:ext>
            </a:extLst>
          </p:cNvPr>
          <p:cNvSpPr>
            <a:spLocks noGrp="1"/>
          </p:cNvSpPr>
          <p:nvPr>
            <p:ph type="sldNum" sz="quarter" idx="12"/>
          </p:nvPr>
        </p:nvSpPr>
        <p:spPr/>
        <p:txBody>
          <a:bodyPr/>
          <a:lstStyle>
            <a:lvl1pPr>
              <a:defRPr/>
            </a:lvl1pPr>
          </a:lstStyle>
          <a:p>
            <a:fld id="{8E8100F7-2D98-4601-9D08-64060B4C296E}" type="slidenum">
              <a:rPr lang="en-US" altLang="zh-CN"/>
              <a:pPr/>
              <a:t>‹#›</a:t>
            </a:fld>
            <a:endParaRPr lang="en-US" altLang="zh-CN"/>
          </a:p>
        </p:txBody>
      </p:sp>
    </p:spTree>
    <p:extLst>
      <p:ext uri="{BB962C8B-B14F-4D97-AF65-F5344CB8AC3E}">
        <p14:creationId xmlns:p14="http://schemas.microsoft.com/office/powerpoint/2010/main" val="59695905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AndObj" preserve="1">
  <p:cSld name="标题，文本与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491197B9-2D51-9FF2-5412-51E4E5DB2FD5}"/>
              </a:ext>
            </a:extLst>
          </p:cNvPr>
          <p:cNvSpPr>
            <a:spLocks noGrp="1"/>
          </p:cNvSpPr>
          <p:nvPr>
            <p:ph type="title"/>
          </p:nvPr>
        </p:nvSpPr>
        <p:spPr>
          <a:xfrm>
            <a:off x="457200" y="274638"/>
            <a:ext cx="8229600" cy="1143000"/>
          </a:xfrm>
        </p:spPr>
        <p:txBody>
          <a:bodyPr/>
          <a:lstStyle/>
          <a:p>
            <a:r>
              <a:rPr lang="zh-CN" altLang="en-US"/>
              <a:t>单击此处编辑母版标题样式</a:t>
            </a:r>
          </a:p>
        </p:txBody>
      </p:sp>
      <p:sp>
        <p:nvSpPr>
          <p:cNvPr id="3" name="文本占位符 2">
            <a:extLst>
              <a:ext uri="{FF2B5EF4-FFF2-40B4-BE49-F238E27FC236}">
                <a16:creationId xmlns:a16="http://schemas.microsoft.com/office/drawing/2014/main" id="{2D668D6A-2872-7213-D53A-20254754A369}"/>
              </a:ext>
            </a:extLst>
          </p:cNvPr>
          <p:cNvSpPr>
            <a:spLocks noGrp="1"/>
          </p:cNvSpPr>
          <p:nvPr>
            <p:ph type="body" sz="half" idx="1"/>
          </p:nvPr>
        </p:nvSpPr>
        <p:spPr>
          <a:xfrm>
            <a:off x="457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内容占位符 3">
            <a:extLst>
              <a:ext uri="{FF2B5EF4-FFF2-40B4-BE49-F238E27FC236}">
                <a16:creationId xmlns:a16="http://schemas.microsoft.com/office/drawing/2014/main" id="{4C1AD933-AF46-E685-C401-0BE51A1E53D8}"/>
              </a:ext>
            </a:extLst>
          </p:cNvPr>
          <p:cNvSpPr>
            <a:spLocks noGrp="1"/>
          </p:cNvSpPr>
          <p:nvPr>
            <p:ph sz="half" idx="2"/>
          </p:nvPr>
        </p:nvSpPr>
        <p:spPr>
          <a:xfrm>
            <a:off x="4648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日期占位符 4">
            <a:extLst>
              <a:ext uri="{FF2B5EF4-FFF2-40B4-BE49-F238E27FC236}">
                <a16:creationId xmlns:a16="http://schemas.microsoft.com/office/drawing/2014/main" id="{7E15030A-16A7-FCF4-41E4-EDE3771B2519}"/>
              </a:ext>
            </a:extLst>
          </p:cNvPr>
          <p:cNvSpPr>
            <a:spLocks noGrp="1"/>
          </p:cNvSpPr>
          <p:nvPr>
            <p:ph type="dt" sz="half" idx="10"/>
          </p:nvPr>
        </p:nvSpPr>
        <p:spPr>
          <a:xfrm>
            <a:off x="457200" y="6245225"/>
            <a:ext cx="2133600" cy="476250"/>
          </a:xfrm>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581198EC-9DC5-A113-A62E-B9AC13DE8E57}"/>
              </a:ext>
            </a:extLst>
          </p:cNvPr>
          <p:cNvSpPr>
            <a:spLocks noGrp="1"/>
          </p:cNvSpPr>
          <p:nvPr>
            <p:ph type="ftr" sz="quarter" idx="11"/>
          </p:nvPr>
        </p:nvSpPr>
        <p:spPr>
          <a:xfrm>
            <a:off x="3124200" y="6245225"/>
            <a:ext cx="2895600" cy="476250"/>
          </a:xfrm>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F21AB27E-6693-EC9C-D796-AAA40250AC50}"/>
              </a:ext>
            </a:extLst>
          </p:cNvPr>
          <p:cNvSpPr>
            <a:spLocks noGrp="1"/>
          </p:cNvSpPr>
          <p:nvPr>
            <p:ph type="sldNum" sz="quarter" idx="12"/>
          </p:nvPr>
        </p:nvSpPr>
        <p:spPr>
          <a:xfrm>
            <a:off x="6553200" y="6245225"/>
            <a:ext cx="2133600" cy="476250"/>
          </a:xfrm>
        </p:spPr>
        <p:txBody>
          <a:bodyPr/>
          <a:lstStyle>
            <a:lvl1pPr>
              <a:defRPr/>
            </a:lvl1pPr>
          </a:lstStyle>
          <a:p>
            <a:fld id="{0ACEC319-2C78-4B04-B718-173F6BD8819E}" type="slidenum">
              <a:rPr lang="en-US" altLang="zh-CN"/>
              <a:pPr/>
              <a:t>‹#›</a:t>
            </a:fld>
            <a:endParaRPr lang="en-US" altLang="zh-CN"/>
          </a:p>
        </p:txBody>
      </p:sp>
    </p:spTree>
    <p:extLst>
      <p:ext uri="{BB962C8B-B14F-4D97-AF65-F5344CB8AC3E}">
        <p14:creationId xmlns:p14="http://schemas.microsoft.com/office/powerpoint/2010/main" val="3339800626"/>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bl" preserve="1">
  <p:cSld name="标题和表格">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A2DF634C-C64C-A9DF-298A-8716AAC648B0}"/>
              </a:ext>
            </a:extLst>
          </p:cNvPr>
          <p:cNvSpPr>
            <a:spLocks noGrp="1"/>
          </p:cNvSpPr>
          <p:nvPr>
            <p:ph type="title"/>
          </p:nvPr>
        </p:nvSpPr>
        <p:spPr>
          <a:xfrm>
            <a:off x="457200" y="274638"/>
            <a:ext cx="8229600" cy="1143000"/>
          </a:xfrm>
        </p:spPr>
        <p:txBody>
          <a:bodyPr/>
          <a:lstStyle/>
          <a:p>
            <a:r>
              <a:rPr lang="zh-CN" altLang="en-US"/>
              <a:t>单击此处编辑母版标题样式</a:t>
            </a:r>
          </a:p>
        </p:txBody>
      </p:sp>
      <p:sp>
        <p:nvSpPr>
          <p:cNvPr id="3" name="表格占位符 2">
            <a:extLst>
              <a:ext uri="{FF2B5EF4-FFF2-40B4-BE49-F238E27FC236}">
                <a16:creationId xmlns:a16="http://schemas.microsoft.com/office/drawing/2014/main" id="{4099B165-F9E8-930B-BD9E-B61CA61F6639}"/>
              </a:ext>
            </a:extLst>
          </p:cNvPr>
          <p:cNvSpPr>
            <a:spLocks noGrp="1"/>
          </p:cNvSpPr>
          <p:nvPr>
            <p:ph type="tbl" idx="1"/>
          </p:nvPr>
        </p:nvSpPr>
        <p:spPr>
          <a:xfrm>
            <a:off x="457200" y="1600200"/>
            <a:ext cx="8229600" cy="4525963"/>
          </a:xfrm>
        </p:spPr>
        <p:txBody>
          <a:bodyPr/>
          <a:lstStyle/>
          <a:p>
            <a:endParaRPr lang="zh-CN" altLang="en-US"/>
          </a:p>
        </p:txBody>
      </p:sp>
      <p:sp>
        <p:nvSpPr>
          <p:cNvPr id="4" name="日期占位符 3">
            <a:extLst>
              <a:ext uri="{FF2B5EF4-FFF2-40B4-BE49-F238E27FC236}">
                <a16:creationId xmlns:a16="http://schemas.microsoft.com/office/drawing/2014/main" id="{B06C6786-A149-94FA-1FF8-24B31F2AD21E}"/>
              </a:ext>
            </a:extLst>
          </p:cNvPr>
          <p:cNvSpPr>
            <a:spLocks noGrp="1"/>
          </p:cNvSpPr>
          <p:nvPr>
            <p:ph type="dt" sz="half" idx="10"/>
          </p:nvPr>
        </p:nvSpPr>
        <p:spPr>
          <a:xfrm>
            <a:off x="457200" y="6245225"/>
            <a:ext cx="2133600" cy="476250"/>
          </a:xfrm>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E9C2126E-6BF9-929B-D93C-E92CAFBA9BDF}"/>
              </a:ext>
            </a:extLst>
          </p:cNvPr>
          <p:cNvSpPr>
            <a:spLocks noGrp="1"/>
          </p:cNvSpPr>
          <p:nvPr>
            <p:ph type="ftr" sz="quarter" idx="11"/>
          </p:nvPr>
        </p:nvSpPr>
        <p:spPr>
          <a:xfrm>
            <a:off x="3124200" y="6245225"/>
            <a:ext cx="2895600" cy="476250"/>
          </a:xfrm>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E6A4234D-D8B5-A320-86B3-6EB35111D038}"/>
              </a:ext>
            </a:extLst>
          </p:cNvPr>
          <p:cNvSpPr>
            <a:spLocks noGrp="1"/>
          </p:cNvSpPr>
          <p:nvPr>
            <p:ph type="sldNum" sz="quarter" idx="12"/>
          </p:nvPr>
        </p:nvSpPr>
        <p:spPr>
          <a:xfrm>
            <a:off x="6553200" y="6245225"/>
            <a:ext cx="2133600" cy="476250"/>
          </a:xfrm>
        </p:spPr>
        <p:txBody>
          <a:bodyPr/>
          <a:lstStyle>
            <a:lvl1pPr>
              <a:defRPr/>
            </a:lvl1pPr>
          </a:lstStyle>
          <a:p>
            <a:fld id="{51E76783-FBBB-4317-B2EC-756A191C6CBC}" type="slidenum">
              <a:rPr lang="en-US" altLang="zh-CN"/>
              <a:pPr/>
              <a:t>‹#›</a:t>
            </a:fld>
            <a:endParaRPr lang="en-US" altLang="zh-CN"/>
          </a:p>
        </p:txBody>
      </p:sp>
    </p:spTree>
    <p:extLst>
      <p:ext uri="{BB962C8B-B14F-4D97-AF65-F5344CB8AC3E}">
        <p14:creationId xmlns:p14="http://schemas.microsoft.com/office/powerpoint/2010/main" val="159847954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9AFFACEB-FDB6-734D-1A68-6E6970E9740E}"/>
              </a:ext>
            </a:extLst>
          </p:cNvPr>
          <p:cNvSpPr>
            <a:spLocks noGrp="1"/>
          </p:cNvSpPr>
          <p:nvPr>
            <p:ph type="title"/>
          </p:nvPr>
        </p:nvSpPr>
        <p:spPr/>
        <p:txBody>
          <a:bodyPr/>
          <a:lstStyle/>
          <a:p>
            <a:r>
              <a:rPr lang="zh-CN" altLang="en-US"/>
              <a:t>单击此处编辑母版标题样式</a:t>
            </a:r>
          </a:p>
        </p:txBody>
      </p:sp>
      <p:sp>
        <p:nvSpPr>
          <p:cNvPr id="3" name="内容占位符 2">
            <a:extLst>
              <a:ext uri="{FF2B5EF4-FFF2-40B4-BE49-F238E27FC236}">
                <a16:creationId xmlns:a16="http://schemas.microsoft.com/office/drawing/2014/main" id="{DD61D491-F3A0-64BC-07FE-C656A81F9F40}"/>
              </a:ext>
            </a:extLst>
          </p:cNvPr>
          <p:cNvSpPr>
            <a:spLocks noGrp="1"/>
          </p:cNvSpPr>
          <p:nvPr>
            <p:ph idx="1"/>
          </p:nvPr>
        </p:nvSpPr>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B4D3CA70-1596-74ED-DEF1-8D8FA1E07DF0}"/>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1A880EBD-5088-3CDC-4825-E98CC9246B12}"/>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0F737686-12BF-DEB9-0CDD-818ADB890FBC}"/>
              </a:ext>
            </a:extLst>
          </p:cNvPr>
          <p:cNvSpPr>
            <a:spLocks noGrp="1"/>
          </p:cNvSpPr>
          <p:nvPr>
            <p:ph type="sldNum" sz="quarter" idx="12"/>
          </p:nvPr>
        </p:nvSpPr>
        <p:spPr/>
        <p:txBody>
          <a:bodyPr/>
          <a:lstStyle>
            <a:lvl1pPr>
              <a:defRPr/>
            </a:lvl1pPr>
          </a:lstStyle>
          <a:p>
            <a:fld id="{09071BF3-1EA3-4FD8-BF77-910484B7029D}" type="slidenum">
              <a:rPr lang="en-US" altLang="zh-CN"/>
              <a:pPr/>
              <a:t>‹#›</a:t>
            </a:fld>
            <a:endParaRPr lang="en-US" altLang="zh-CN"/>
          </a:p>
        </p:txBody>
      </p:sp>
    </p:spTree>
    <p:extLst>
      <p:ext uri="{BB962C8B-B14F-4D97-AF65-F5344CB8AC3E}">
        <p14:creationId xmlns:p14="http://schemas.microsoft.com/office/powerpoint/2010/main" val="64945391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8B37233D-6F92-1A84-E47F-285D3531D884}"/>
              </a:ext>
            </a:extLst>
          </p:cNvPr>
          <p:cNvSpPr>
            <a:spLocks noGrp="1"/>
          </p:cNvSpPr>
          <p:nvPr>
            <p:ph type="title"/>
          </p:nvPr>
        </p:nvSpPr>
        <p:spPr>
          <a:xfrm>
            <a:off x="623888" y="1709738"/>
            <a:ext cx="7886700" cy="2852737"/>
          </a:xfrm>
        </p:spPr>
        <p:txBody>
          <a:bodyPr anchor="b"/>
          <a:lstStyle>
            <a:lvl1pPr>
              <a:defRPr sz="6000"/>
            </a:lvl1pPr>
          </a:lstStyle>
          <a:p>
            <a:r>
              <a:rPr lang="zh-CN" altLang="en-US"/>
              <a:t>单击此处编辑母版标题样式</a:t>
            </a:r>
          </a:p>
        </p:txBody>
      </p:sp>
      <p:sp>
        <p:nvSpPr>
          <p:cNvPr id="3" name="文本占位符 2">
            <a:extLst>
              <a:ext uri="{FF2B5EF4-FFF2-40B4-BE49-F238E27FC236}">
                <a16:creationId xmlns:a16="http://schemas.microsoft.com/office/drawing/2014/main" id="{15018D10-D8D9-5696-D77B-9F6EBAD74AE4}"/>
              </a:ext>
            </a:extLst>
          </p:cNvPr>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zh-CN" altLang="en-US"/>
              <a:t>单击此处编辑母版文本样式</a:t>
            </a:r>
          </a:p>
        </p:txBody>
      </p:sp>
      <p:sp>
        <p:nvSpPr>
          <p:cNvPr id="4" name="日期占位符 3">
            <a:extLst>
              <a:ext uri="{FF2B5EF4-FFF2-40B4-BE49-F238E27FC236}">
                <a16:creationId xmlns:a16="http://schemas.microsoft.com/office/drawing/2014/main" id="{1F7BC1FC-D6C0-205D-F679-C620029C27ED}"/>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0AE051EC-AD78-CC85-2299-0B153D56C967}"/>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3F024858-D0B8-1379-951C-CE1F3B2B6E29}"/>
              </a:ext>
            </a:extLst>
          </p:cNvPr>
          <p:cNvSpPr>
            <a:spLocks noGrp="1"/>
          </p:cNvSpPr>
          <p:nvPr>
            <p:ph type="sldNum" sz="quarter" idx="12"/>
          </p:nvPr>
        </p:nvSpPr>
        <p:spPr/>
        <p:txBody>
          <a:bodyPr/>
          <a:lstStyle>
            <a:lvl1pPr>
              <a:defRPr/>
            </a:lvl1pPr>
          </a:lstStyle>
          <a:p>
            <a:fld id="{70D8D158-DD43-4A60-BA3E-C9777FD3D065}" type="slidenum">
              <a:rPr lang="en-US" altLang="zh-CN"/>
              <a:pPr/>
              <a:t>‹#›</a:t>
            </a:fld>
            <a:endParaRPr lang="en-US" altLang="zh-CN"/>
          </a:p>
        </p:txBody>
      </p:sp>
    </p:spTree>
    <p:extLst>
      <p:ext uri="{BB962C8B-B14F-4D97-AF65-F5344CB8AC3E}">
        <p14:creationId xmlns:p14="http://schemas.microsoft.com/office/powerpoint/2010/main" val="203827717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77E62C38-31BB-7965-6F2E-A05D8092ADC5}"/>
              </a:ext>
            </a:extLst>
          </p:cNvPr>
          <p:cNvSpPr>
            <a:spLocks noGrp="1"/>
          </p:cNvSpPr>
          <p:nvPr>
            <p:ph type="title"/>
          </p:nvPr>
        </p:nvSpPr>
        <p:spPr/>
        <p:txBody>
          <a:bodyPr/>
          <a:lstStyle/>
          <a:p>
            <a:r>
              <a:rPr lang="zh-CN" altLang="en-US"/>
              <a:t>单击此处编辑母版标题样式</a:t>
            </a:r>
          </a:p>
        </p:txBody>
      </p:sp>
      <p:sp>
        <p:nvSpPr>
          <p:cNvPr id="3" name="内容占位符 2">
            <a:extLst>
              <a:ext uri="{FF2B5EF4-FFF2-40B4-BE49-F238E27FC236}">
                <a16:creationId xmlns:a16="http://schemas.microsoft.com/office/drawing/2014/main" id="{2CA0370D-7BF2-ACE6-64C4-689AE40C787A}"/>
              </a:ext>
            </a:extLst>
          </p:cNvPr>
          <p:cNvSpPr>
            <a:spLocks noGrp="1"/>
          </p:cNvSpPr>
          <p:nvPr>
            <p:ph sz="half" idx="1"/>
          </p:nvPr>
        </p:nvSpPr>
        <p:spPr>
          <a:xfrm>
            <a:off x="457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内容占位符 3">
            <a:extLst>
              <a:ext uri="{FF2B5EF4-FFF2-40B4-BE49-F238E27FC236}">
                <a16:creationId xmlns:a16="http://schemas.microsoft.com/office/drawing/2014/main" id="{81D38C05-3EEA-8B79-2035-B343861AEBA0}"/>
              </a:ext>
            </a:extLst>
          </p:cNvPr>
          <p:cNvSpPr>
            <a:spLocks noGrp="1"/>
          </p:cNvSpPr>
          <p:nvPr>
            <p:ph sz="half" idx="2"/>
          </p:nvPr>
        </p:nvSpPr>
        <p:spPr>
          <a:xfrm>
            <a:off x="4648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日期占位符 4">
            <a:extLst>
              <a:ext uri="{FF2B5EF4-FFF2-40B4-BE49-F238E27FC236}">
                <a16:creationId xmlns:a16="http://schemas.microsoft.com/office/drawing/2014/main" id="{0A3E7DB5-02D2-FA11-F82A-83D6B3AAAE2A}"/>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6020CB2F-C3AA-38DE-3695-20820D634454}"/>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BA4E8271-4F09-2D1A-F5DC-5EBF19641692}"/>
              </a:ext>
            </a:extLst>
          </p:cNvPr>
          <p:cNvSpPr>
            <a:spLocks noGrp="1"/>
          </p:cNvSpPr>
          <p:nvPr>
            <p:ph type="sldNum" sz="quarter" idx="12"/>
          </p:nvPr>
        </p:nvSpPr>
        <p:spPr/>
        <p:txBody>
          <a:bodyPr/>
          <a:lstStyle>
            <a:lvl1pPr>
              <a:defRPr/>
            </a:lvl1pPr>
          </a:lstStyle>
          <a:p>
            <a:fld id="{02857208-98F9-43B7-BA4F-C7D10B766706}" type="slidenum">
              <a:rPr lang="en-US" altLang="zh-CN"/>
              <a:pPr/>
              <a:t>‹#›</a:t>
            </a:fld>
            <a:endParaRPr lang="en-US" altLang="zh-CN"/>
          </a:p>
        </p:txBody>
      </p:sp>
    </p:spTree>
    <p:extLst>
      <p:ext uri="{BB962C8B-B14F-4D97-AF65-F5344CB8AC3E}">
        <p14:creationId xmlns:p14="http://schemas.microsoft.com/office/powerpoint/2010/main" val="293290534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B4DCC1A5-8C5A-E8C0-9197-B735E75A0A10}"/>
              </a:ext>
            </a:extLst>
          </p:cNvPr>
          <p:cNvSpPr>
            <a:spLocks noGrp="1"/>
          </p:cNvSpPr>
          <p:nvPr>
            <p:ph type="title"/>
          </p:nvPr>
        </p:nvSpPr>
        <p:spPr>
          <a:xfrm>
            <a:off x="630238" y="365125"/>
            <a:ext cx="7886700" cy="1325563"/>
          </a:xfrm>
        </p:spPr>
        <p:txBody>
          <a:bodyPr/>
          <a:lstStyle/>
          <a:p>
            <a:r>
              <a:rPr lang="zh-CN" altLang="en-US"/>
              <a:t>单击此处编辑母版标题样式</a:t>
            </a:r>
          </a:p>
        </p:txBody>
      </p:sp>
      <p:sp>
        <p:nvSpPr>
          <p:cNvPr id="3" name="文本占位符 2">
            <a:extLst>
              <a:ext uri="{FF2B5EF4-FFF2-40B4-BE49-F238E27FC236}">
                <a16:creationId xmlns:a16="http://schemas.microsoft.com/office/drawing/2014/main" id="{49B5F7BC-FD63-9002-F8C9-8C67F9182F27}"/>
              </a:ext>
            </a:extLst>
          </p:cNvPr>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4" name="内容占位符 3">
            <a:extLst>
              <a:ext uri="{FF2B5EF4-FFF2-40B4-BE49-F238E27FC236}">
                <a16:creationId xmlns:a16="http://schemas.microsoft.com/office/drawing/2014/main" id="{6E0CE926-75EE-9E48-6356-397B6D35DA8D}"/>
              </a:ext>
            </a:extLst>
          </p:cNvPr>
          <p:cNvSpPr>
            <a:spLocks noGrp="1"/>
          </p:cNvSpPr>
          <p:nvPr>
            <p:ph sz="half" idx="2"/>
          </p:nvPr>
        </p:nvSpPr>
        <p:spPr>
          <a:xfrm>
            <a:off x="630238" y="2505075"/>
            <a:ext cx="3868737"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文本占位符 4">
            <a:extLst>
              <a:ext uri="{FF2B5EF4-FFF2-40B4-BE49-F238E27FC236}">
                <a16:creationId xmlns:a16="http://schemas.microsoft.com/office/drawing/2014/main" id="{FD92C438-CAC2-A433-D93F-740C32D26E22}"/>
              </a:ext>
            </a:extLst>
          </p:cNvPr>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6" name="内容占位符 5">
            <a:extLst>
              <a:ext uri="{FF2B5EF4-FFF2-40B4-BE49-F238E27FC236}">
                <a16:creationId xmlns:a16="http://schemas.microsoft.com/office/drawing/2014/main" id="{E0458D48-3E30-9A8B-E306-0D8A77B5EF6B}"/>
              </a:ext>
            </a:extLst>
          </p:cNvPr>
          <p:cNvSpPr>
            <a:spLocks noGrp="1"/>
          </p:cNvSpPr>
          <p:nvPr>
            <p:ph sz="quarter" idx="4"/>
          </p:nvPr>
        </p:nvSpPr>
        <p:spPr>
          <a:xfrm>
            <a:off x="4629150" y="2505075"/>
            <a:ext cx="3887788"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7" name="日期占位符 6">
            <a:extLst>
              <a:ext uri="{FF2B5EF4-FFF2-40B4-BE49-F238E27FC236}">
                <a16:creationId xmlns:a16="http://schemas.microsoft.com/office/drawing/2014/main" id="{2B77F3D8-7F38-6CCF-F08A-B62506FABAA2}"/>
              </a:ext>
            </a:extLst>
          </p:cNvPr>
          <p:cNvSpPr>
            <a:spLocks noGrp="1"/>
          </p:cNvSpPr>
          <p:nvPr>
            <p:ph type="dt" sz="half" idx="10"/>
          </p:nvPr>
        </p:nvSpPr>
        <p:spPr/>
        <p:txBody>
          <a:bodyPr/>
          <a:lstStyle>
            <a:lvl1pPr>
              <a:defRPr/>
            </a:lvl1pPr>
          </a:lstStyle>
          <a:p>
            <a:endParaRPr lang="en-US" altLang="zh-CN"/>
          </a:p>
        </p:txBody>
      </p:sp>
      <p:sp>
        <p:nvSpPr>
          <p:cNvPr id="8" name="页脚占位符 7">
            <a:extLst>
              <a:ext uri="{FF2B5EF4-FFF2-40B4-BE49-F238E27FC236}">
                <a16:creationId xmlns:a16="http://schemas.microsoft.com/office/drawing/2014/main" id="{982D3DC3-FFCA-65AE-AA34-3414DB413406}"/>
              </a:ext>
            </a:extLst>
          </p:cNvPr>
          <p:cNvSpPr>
            <a:spLocks noGrp="1"/>
          </p:cNvSpPr>
          <p:nvPr>
            <p:ph type="ftr" sz="quarter" idx="11"/>
          </p:nvPr>
        </p:nvSpPr>
        <p:spPr/>
        <p:txBody>
          <a:bodyPr/>
          <a:lstStyle>
            <a:lvl1pPr>
              <a:defRPr/>
            </a:lvl1pPr>
          </a:lstStyle>
          <a:p>
            <a:endParaRPr lang="en-US" altLang="zh-CN"/>
          </a:p>
        </p:txBody>
      </p:sp>
      <p:sp>
        <p:nvSpPr>
          <p:cNvPr id="9" name="灯片编号占位符 8">
            <a:extLst>
              <a:ext uri="{FF2B5EF4-FFF2-40B4-BE49-F238E27FC236}">
                <a16:creationId xmlns:a16="http://schemas.microsoft.com/office/drawing/2014/main" id="{A6424D03-A262-43F6-2566-5688960E38AE}"/>
              </a:ext>
            </a:extLst>
          </p:cNvPr>
          <p:cNvSpPr>
            <a:spLocks noGrp="1"/>
          </p:cNvSpPr>
          <p:nvPr>
            <p:ph type="sldNum" sz="quarter" idx="12"/>
          </p:nvPr>
        </p:nvSpPr>
        <p:spPr/>
        <p:txBody>
          <a:bodyPr/>
          <a:lstStyle>
            <a:lvl1pPr>
              <a:defRPr/>
            </a:lvl1pPr>
          </a:lstStyle>
          <a:p>
            <a:fld id="{BB66BA8E-5EF2-4D84-B665-A1362EED4127}" type="slidenum">
              <a:rPr lang="en-US" altLang="zh-CN"/>
              <a:pPr/>
              <a:t>‹#›</a:t>
            </a:fld>
            <a:endParaRPr lang="en-US" altLang="zh-CN"/>
          </a:p>
        </p:txBody>
      </p:sp>
    </p:spTree>
    <p:extLst>
      <p:ext uri="{BB962C8B-B14F-4D97-AF65-F5344CB8AC3E}">
        <p14:creationId xmlns:p14="http://schemas.microsoft.com/office/powerpoint/2010/main" val="176965540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E9D46595-70A1-1926-9FAC-D6A59E7D13DC}"/>
              </a:ext>
            </a:extLst>
          </p:cNvPr>
          <p:cNvSpPr>
            <a:spLocks noGrp="1"/>
          </p:cNvSpPr>
          <p:nvPr>
            <p:ph type="title"/>
          </p:nvPr>
        </p:nvSpPr>
        <p:spPr/>
        <p:txBody>
          <a:bodyPr/>
          <a:lstStyle/>
          <a:p>
            <a:r>
              <a:rPr lang="zh-CN" altLang="en-US"/>
              <a:t>单击此处编辑母版标题样式</a:t>
            </a:r>
          </a:p>
        </p:txBody>
      </p:sp>
      <p:sp>
        <p:nvSpPr>
          <p:cNvPr id="3" name="日期占位符 2">
            <a:extLst>
              <a:ext uri="{FF2B5EF4-FFF2-40B4-BE49-F238E27FC236}">
                <a16:creationId xmlns:a16="http://schemas.microsoft.com/office/drawing/2014/main" id="{D0BBF2FD-74D1-7BAF-B68B-F7314DE2EEB0}"/>
              </a:ext>
            </a:extLst>
          </p:cNvPr>
          <p:cNvSpPr>
            <a:spLocks noGrp="1"/>
          </p:cNvSpPr>
          <p:nvPr>
            <p:ph type="dt" sz="half" idx="10"/>
          </p:nvPr>
        </p:nvSpPr>
        <p:spPr/>
        <p:txBody>
          <a:bodyPr/>
          <a:lstStyle>
            <a:lvl1pPr>
              <a:defRPr/>
            </a:lvl1pPr>
          </a:lstStyle>
          <a:p>
            <a:endParaRPr lang="en-US" altLang="zh-CN"/>
          </a:p>
        </p:txBody>
      </p:sp>
      <p:sp>
        <p:nvSpPr>
          <p:cNvPr id="4" name="页脚占位符 3">
            <a:extLst>
              <a:ext uri="{FF2B5EF4-FFF2-40B4-BE49-F238E27FC236}">
                <a16:creationId xmlns:a16="http://schemas.microsoft.com/office/drawing/2014/main" id="{4A16EC7A-7A3D-7DC4-BEC1-19038F5B1814}"/>
              </a:ext>
            </a:extLst>
          </p:cNvPr>
          <p:cNvSpPr>
            <a:spLocks noGrp="1"/>
          </p:cNvSpPr>
          <p:nvPr>
            <p:ph type="ftr" sz="quarter" idx="11"/>
          </p:nvPr>
        </p:nvSpPr>
        <p:spPr/>
        <p:txBody>
          <a:bodyPr/>
          <a:lstStyle>
            <a:lvl1pPr>
              <a:defRPr/>
            </a:lvl1pPr>
          </a:lstStyle>
          <a:p>
            <a:endParaRPr lang="en-US" altLang="zh-CN"/>
          </a:p>
        </p:txBody>
      </p:sp>
      <p:sp>
        <p:nvSpPr>
          <p:cNvPr id="5" name="灯片编号占位符 4">
            <a:extLst>
              <a:ext uri="{FF2B5EF4-FFF2-40B4-BE49-F238E27FC236}">
                <a16:creationId xmlns:a16="http://schemas.microsoft.com/office/drawing/2014/main" id="{663E5A9A-56E2-72A3-7E59-64C7158DF211}"/>
              </a:ext>
            </a:extLst>
          </p:cNvPr>
          <p:cNvSpPr>
            <a:spLocks noGrp="1"/>
          </p:cNvSpPr>
          <p:nvPr>
            <p:ph type="sldNum" sz="quarter" idx="12"/>
          </p:nvPr>
        </p:nvSpPr>
        <p:spPr/>
        <p:txBody>
          <a:bodyPr/>
          <a:lstStyle>
            <a:lvl1pPr>
              <a:defRPr/>
            </a:lvl1pPr>
          </a:lstStyle>
          <a:p>
            <a:fld id="{24294573-5932-4F9E-8415-D4291722FC45}" type="slidenum">
              <a:rPr lang="en-US" altLang="zh-CN"/>
              <a:pPr/>
              <a:t>‹#›</a:t>
            </a:fld>
            <a:endParaRPr lang="en-US" altLang="zh-CN"/>
          </a:p>
        </p:txBody>
      </p:sp>
    </p:spTree>
    <p:extLst>
      <p:ext uri="{BB962C8B-B14F-4D97-AF65-F5344CB8AC3E}">
        <p14:creationId xmlns:p14="http://schemas.microsoft.com/office/powerpoint/2010/main" val="165564935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a:extLst>
              <a:ext uri="{FF2B5EF4-FFF2-40B4-BE49-F238E27FC236}">
                <a16:creationId xmlns:a16="http://schemas.microsoft.com/office/drawing/2014/main" id="{0C142911-D0D3-723B-4230-693D28930E1F}"/>
              </a:ext>
            </a:extLst>
          </p:cNvPr>
          <p:cNvSpPr>
            <a:spLocks noGrp="1"/>
          </p:cNvSpPr>
          <p:nvPr>
            <p:ph type="dt" sz="half" idx="10"/>
          </p:nvPr>
        </p:nvSpPr>
        <p:spPr/>
        <p:txBody>
          <a:bodyPr/>
          <a:lstStyle>
            <a:lvl1pPr>
              <a:defRPr/>
            </a:lvl1pPr>
          </a:lstStyle>
          <a:p>
            <a:endParaRPr lang="en-US" altLang="zh-CN"/>
          </a:p>
        </p:txBody>
      </p:sp>
      <p:sp>
        <p:nvSpPr>
          <p:cNvPr id="3" name="页脚占位符 2">
            <a:extLst>
              <a:ext uri="{FF2B5EF4-FFF2-40B4-BE49-F238E27FC236}">
                <a16:creationId xmlns:a16="http://schemas.microsoft.com/office/drawing/2014/main" id="{1E568CF6-A785-8CDF-7B4A-EB7235D7495F}"/>
              </a:ext>
            </a:extLst>
          </p:cNvPr>
          <p:cNvSpPr>
            <a:spLocks noGrp="1"/>
          </p:cNvSpPr>
          <p:nvPr>
            <p:ph type="ftr" sz="quarter" idx="11"/>
          </p:nvPr>
        </p:nvSpPr>
        <p:spPr/>
        <p:txBody>
          <a:bodyPr/>
          <a:lstStyle>
            <a:lvl1pPr>
              <a:defRPr/>
            </a:lvl1pPr>
          </a:lstStyle>
          <a:p>
            <a:endParaRPr lang="en-US" altLang="zh-CN"/>
          </a:p>
        </p:txBody>
      </p:sp>
      <p:sp>
        <p:nvSpPr>
          <p:cNvPr id="4" name="灯片编号占位符 3">
            <a:extLst>
              <a:ext uri="{FF2B5EF4-FFF2-40B4-BE49-F238E27FC236}">
                <a16:creationId xmlns:a16="http://schemas.microsoft.com/office/drawing/2014/main" id="{5A7EAB01-A586-3451-33B3-FA4100FEE4CD}"/>
              </a:ext>
            </a:extLst>
          </p:cNvPr>
          <p:cNvSpPr>
            <a:spLocks noGrp="1"/>
          </p:cNvSpPr>
          <p:nvPr>
            <p:ph type="sldNum" sz="quarter" idx="12"/>
          </p:nvPr>
        </p:nvSpPr>
        <p:spPr/>
        <p:txBody>
          <a:bodyPr/>
          <a:lstStyle>
            <a:lvl1pPr>
              <a:defRPr/>
            </a:lvl1pPr>
          </a:lstStyle>
          <a:p>
            <a:fld id="{07921BA4-DB72-4F1D-B3E5-CF01C6DC81A4}" type="slidenum">
              <a:rPr lang="en-US" altLang="zh-CN"/>
              <a:pPr/>
              <a:t>‹#›</a:t>
            </a:fld>
            <a:endParaRPr lang="en-US" altLang="zh-CN"/>
          </a:p>
        </p:txBody>
      </p:sp>
    </p:spTree>
    <p:extLst>
      <p:ext uri="{BB962C8B-B14F-4D97-AF65-F5344CB8AC3E}">
        <p14:creationId xmlns:p14="http://schemas.microsoft.com/office/powerpoint/2010/main" val="190492469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788F3B70-813D-25D6-042C-759A9DC1618C}"/>
              </a:ext>
            </a:extLst>
          </p:cNvPr>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内容占位符 2">
            <a:extLst>
              <a:ext uri="{FF2B5EF4-FFF2-40B4-BE49-F238E27FC236}">
                <a16:creationId xmlns:a16="http://schemas.microsoft.com/office/drawing/2014/main" id="{3096F4CD-4D58-4A8F-AC1F-6F2A6DD71763}"/>
              </a:ext>
            </a:extLst>
          </p:cNvPr>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文本占位符 3">
            <a:extLst>
              <a:ext uri="{FF2B5EF4-FFF2-40B4-BE49-F238E27FC236}">
                <a16:creationId xmlns:a16="http://schemas.microsoft.com/office/drawing/2014/main" id="{4894A768-7341-3A7E-E352-3DED95CB3EE7}"/>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4">
            <a:extLst>
              <a:ext uri="{FF2B5EF4-FFF2-40B4-BE49-F238E27FC236}">
                <a16:creationId xmlns:a16="http://schemas.microsoft.com/office/drawing/2014/main" id="{B7BA66D2-BBE4-F86E-724C-661E47D86A8D}"/>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CC5E733D-6A2F-F972-F126-1C64472B4CAF}"/>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9A0F515F-A629-B4E7-A1AD-C720CFA1B68A}"/>
              </a:ext>
            </a:extLst>
          </p:cNvPr>
          <p:cNvSpPr>
            <a:spLocks noGrp="1"/>
          </p:cNvSpPr>
          <p:nvPr>
            <p:ph type="sldNum" sz="quarter" idx="12"/>
          </p:nvPr>
        </p:nvSpPr>
        <p:spPr/>
        <p:txBody>
          <a:bodyPr/>
          <a:lstStyle>
            <a:lvl1pPr>
              <a:defRPr/>
            </a:lvl1pPr>
          </a:lstStyle>
          <a:p>
            <a:fld id="{5A7642AC-8DED-451A-ABBF-129EB6968605}" type="slidenum">
              <a:rPr lang="en-US" altLang="zh-CN"/>
              <a:pPr/>
              <a:t>‹#›</a:t>
            </a:fld>
            <a:endParaRPr lang="en-US" altLang="zh-CN"/>
          </a:p>
        </p:txBody>
      </p:sp>
    </p:spTree>
    <p:extLst>
      <p:ext uri="{BB962C8B-B14F-4D97-AF65-F5344CB8AC3E}">
        <p14:creationId xmlns:p14="http://schemas.microsoft.com/office/powerpoint/2010/main" val="206439506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F39DC73E-52F7-E8D7-1F89-1EE42ADFCA46}"/>
              </a:ext>
            </a:extLst>
          </p:cNvPr>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图片占位符 2">
            <a:extLst>
              <a:ext uri="{FF2B5EF4-FFF2-40B4-BE49-F238E27FC236}">
                <a16:creationId xmlns:a16="http://schemas.microsoft.com/office/drawing/2014/main" id="{A656FBC4-2948-7B59-6E45-1E90DEE85998}"/>
              </a:ext>
            </a:extLst>
          </p:cNvPr>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a:extLst>
              <a:ext uri="{FF2B5EF4-FFF2-40B4-BE49-F238E27FC236}">
                <a16:creationId xmlns:a16="http://schemas.microsoft.com/office/drawing/2014/main" id="{8BC0F09E-7DE7-425D-7824-4E62C2A43055}"/>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4">
            <a:extLst>
              <a:ext uri="{FF2B5EF4-FFF2-40B4-BE49-F238E27FC236}">
                <a16:creationId xmlns:a16="http://schemas.microsoft.com/office/drawing/2014/main" id="{A4BBC3BC-4A75-DF70-2C46-B43EAB208890}"/>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9D4A5EC6-7DA8-451D-1C8A-7B37641FC4A1}"/>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202ED44E-07D9-CC71-8413-BFACB346AF4C}"/>
              </a:ext>
            </a:extLst>
          </p:cNvPr>
          <p:cNvSpPr>
            <a:spLocks noGrp="1"/>
          </p:cNvSpPr>
          <p:nvPr>
            <p:ph type="sldNum" sz="quarter" idx="12"/>
          </p:nvPr>
        </p:nvSpPr>
        <p:spPr/>
        <p:txBody>
          <a:bodyPr/>
          <a:lstStyle>
            <a:lvl1pPr>
              <a:defRPr/>
            </a:lvl1pPr>
          </a:lstStyle>
          <a:p>
            <a:fld id="{622B0E47-37E6-45F1-BF60-2090B6543092}" type="slidenum">
              <a:rPr lang="en-US" altLang="zh-CN"/>
              <a:pPr/>
              <a:t>‹#›</a:t>
            </a:fld>
            <a:endParaRPr lang="en-US" altLang="zh-CN"/>
          </a:p>
        </p:txBody>
      </p:sp>
    </p:spTree>
    <p:extLst>
      <p:ext uri="{BB962C8B-B14F-4D97-AF65-F5344CB8AC3E}">
        <p14:creationId xmlns:p14="http://schemas.microsoft.com/office/powerpoint/2010/main" val="107588502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25F426E6-F77F-32E7-DF01-1A51511C7AB1}"/>
              </a:ext>
            </a:extLst>
          </p:cNvPr>
          <p:cNvSpPr>
            <a:spLocks noGrp="1" noChangeArrowheads="1"/>
          </p:cNvSpPr>
          <p:nvPr>
            <p:ph type="title"/>
          </p:nvPr>
        </p:nvSpPr>
        <p:spPr bwMode="auto">
          <a:xfrm>
            <a:off x="457200" y="274638"/>
            <a:ext cx="82296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zh-CN" altLang="en-US"/>
              <a:t>单击此处编辑母版标题样式</a:t>
            </a:r>
          </a:p>
        </p:txBody>
      </p:sp>
      <p:sp>
        <p:nvSpPr>
          <p:cNvPr id="1027" name="Rectangle 3">
            <a:extLst>
              <a:ext uri="{FF2B5EF4-FFF2-40B4-BE49-F238E27FC236}">
                <a16:creationId xmlns:a16="http://schemas.microsoft.com/office/drawing/2014/main" id="{2693ADB5-1404-2793-7074-C0C0F6CEDB94}"/>
              </a:ext>
            </a:extLst>
          </p:cNvPr>
          <p:cNvSpPr>
            <a:spLocks noGrp="1" noChangeArrowheads="1"/>
          </p:cNvSpPr>
          <p:nvPr>
            <p:ph type="body" idx="1"/>
          </p:nvPr>
        </p:nvSpPr>
        <p:spPr bwMode="auto">
          <a:xfrm>
            <a:off x="457200" y="1600200"/>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1028" name="Rectangle 4">
            <a:extLst>
              <a:ext uri="{FF2B5EF4-FFF2-40B4-BE49-F238E27FC236}">
                <a16:creationId xmlns:a16="http://schemas.microsoft.com/office/drawing/2014/main" id="{52E170B2-79EF-3B27-E4F2-58760E3C6B0D}"/>
              </a:ext>
            </a:extLst>
          </p:cNvPr>
          <p:cNvSpPr>
            <a:spLocks noGrp="1" noChangeArrowheads="1"/>
          </p:cNvSpPr>
          <p:nvPr>
            <p:ph type="dt" sz="half" idx="2"/>
          </p:nvPr>
        </p:nvSpPr>
        <p:spPr bwMode="auto">
          <a:xfrm>
            <a:off x="457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vl1pPr>
          </a:lstStyle>
          <a:p>
            <a:endParaRPr lang="en-US" altLang="zh-CN"/>
          </a:p>
        </p:txBody>
      </p:sp>
      <p:sp>
        <p:nvSpPr>
          <p:cNvPr id="1029" name="Rectangle 5">
            <a:extLst>
              <a:ext uri="{FF2B5EF4-FFF2-40B4-BE49-F238E27FC236}">
                <a16:creationId xmlns:a16="http://schemas.microsoft.com/office/drawing/2014/main" id="{18CFC71B-DEA3-BCD1-B740-5F33DF2ECF2C}"/>
              </a:ext>
            </a:extLst>
          </p:cNvPr>
          <p:cNvSpPr>
            <a:spLocks noGrp="1" noChangeArrowheads="1"/>
          </p:cNvSpPr>
          <p:nvPr>
            <p:ph type="ftr" sz="quarter" idx="3"/>
          </p:nvPr>
        </p:nvSpPr>
        <p:spPr bwMode="auto">
          <a:xfrm>
            <a:off x="3124200" y="6245225"/>
            <a:ext cx="2895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vl1pPr>
          </a:lstStyle>
          <a:p>
            <a:endParaRPr lang="en-US" altLang="zh-CN"/>
          </a:p>
        </p:txBody>
      </p:sp>
      <p:sp>
        <p:nvSpPr>
          <p:cNvPr id="1030" name="Rectangle 6">
            <a:extLst>
              <a:ext uri="{FF2B5EF4-FFF2-40B4-BE49-F238E27FC236}">
                <a16:creationId xmlns:a16="http://schemas.microsoft.com/office/drawing/2014/main" id="{957E1711-08BC-8902-6FD9-C125F1B2889F}"/>
              </a:ext>
            </a:extLst>
          </p:cNvPr>
          <p:cNvSpPr>
            <a:spLocks noGrp="1" noChangeArrowheads="1"/>
          </p:cNvSpPr>
          <p:nvPr>
            <p:ph type="sldNum" sz="quarter" idx="4"/>
          </p:nvPr>
        </p:nvSpPr>
        <p:spPr bwMode="auto">
          <a:xfrm>
            <a:off x="6553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vl1pPr>
          </a:lstStyle>
          <a:p>
            <a:fld id="{8D6A67A3-B40C-45AF-A273-9F06DA89535B}" type="slidenum">
              <a:rPr lang="en-US" altLang="zh-CN"/>
              <a:pPr/>
              <a:t>‹#›</a:t>
            </a:fld>
            <a:endParaRPr lang="en-US" altLang="zh-CN"/>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 id="2147483661" r:id="rId13"/>
  </p:sldLayoutIdLst>
  <p:txStyles>
    <p:titleStyle>
      <a:lvl1pPr algn="ctr" rtl="0" fontAlgn="base">
        <a:spcBef>
          <a:spcPct val="0"/>
        </a:spcBef>
        <a:spcAft>
          <a:spcPct val="0"/>
        </a:spcAft>
        <a:defRPr sz="4400" kern="1200">
          <a:solidFill>
            <a:schemeClr val="tx2"/>
          </a:solidFill>
          <a:latin typeface="+mj-lt"/>
          <a:ea typeface="+mj-ea"/>
          <a:cs typeface="+mj-cs"/>
        </a:defRPr>
      </a:lvl1pPr>
      <a:lvl2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2pPr>
      <a:lvl3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3pPr>
      <a:lvl4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4pPr>
      <a:lvl5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5pPr>
      <a:lvl6pPr marL="4572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6pPr>
      <a:lvl7pPr marL="9144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7pPr>
      <a:lvl8pPr marL="13716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8pPr>
      <a:lvl9pPr marL="18288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9pPr>
    </p:titleStyle>
    <p:bodyStyle>
      <a:lvl1pPr marL="342900" indent="-342900" algn="l" rtl="0" fontAlgn="base">
        <a:spcBef>
          <a:spcPct val="20000"/>
        </a:spcBef>
        <a:spcAft>
          <a:spcPct val="0"/>
        </a:spcAft>
        <a:buChar char="•"/>
        <a:defRPr sz="3200" kern="1200">
          <a:solidFill>
            <a:schemeClr val="tx1"/>
          </a:solidFill>
          <a:latin typeface="+mn-lt"/>
          <a:ea typeface="+mn-ea"/>
          <a:cs typeface="+mn-cs"/>
        </a:defRPr>
      </a:lvl1pPr>
      <a:lvl2pPr marL="742950" indent="-285750" algn="l" rtl="0" fontAlgn="base">
        <a:spcBef>
          <a:spcPct val="20000"/>
        </a:spcBef>
        <a:spcAft>
          <a:spcPct val="0"/>
        </a:spcAft>
        <a:buChar char="–"/>
        <a:defRPr sz="2800" kern="1200">
          <a:solidFill>
            <a:schemeClr val="tx1"/>
          </a:solidFill>
          <a:latin typeface="+mn-lt"/>
          <a:ea typeface="+mn-ea"/>
          <a:cs typeface="+mn-cs"/>
        </a:defRPr>
      </a:lvl2pPr>
      <a:lvl3pPr marL="1143000" indent="-228600" algn="l" rtl="0" fontAlgn="base">
        <a:spcBef>
          <a:spcPct val="20000"/>
        </a:spcBef>
        <a:spcAft>
          <a:spcPct val="0"/>
        </a:spcAft>
        <a:buChar char="•"/>
        <a:defRPr sz="2400" kern="1200">
          <a:solidFill>
            <a:schemeClr val="tx1"/>
          </a:solidFill>
          <a:latin typeface="+mn-lt"/>
          <a:ea typeface="+mn-ea"/>
          <a:cs typeface="+mn-cs"/>
        </a:defRPr>
      </a:lvl3pPr>
      <a:lvl4pPr marL="1600200" indent="-228600" algn="l" rtl="0" fontAlgn="base">
        <a:spcBef>
          <a:spcPct val="20000"/>
        </a:spcBef>
        <a:spcAft>
          <a:spcPct val="0"/>
        </a:spcAft>
        <a:buChar char="–"/>
        <a:defRPr sz="2000" kern="1200">
          <a:solidFill>
            <a:schemeClr val="tx1"/>
          </a:solidFill>
          <a:latin typeface="+mn-lt"/>
          <a:ea typeface="+mn-ea"/>
          <a:cs typeface="+mn-cs"/>
        </a:defRPr>
      </a:lvl4pPr>
      <a:lvl5pPr marL="2057400" indent="-228600" algn="l" rtl="0" fontAlgn="base">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2D8118A4-2A62-EC07-16FA-6F60E3BBC9B4}"/>
              </a:ext>
            </a:extLst>
          </p:cNvPr>
          <p:cNvSpPr>
            <a:spLocks noGrp="1" noChangeArrowheads="1"/>
          </p:cNvSpPr>
          <p:nvPr>
            <p:ph type="ctrTitle"/>
          </p:nvPr>
        </p:nvSpPr>
        <p:spPr>
          <a:xfrm>
            <a:off x="685800" y="2130425"/>
            <a:ext cx="7772400" cy="1470025"/>
          </a:xfrm>
        </p:spPr>
        <p:txBody>
          <a:bodyPr anchor="ctr"/>
          <a:lstStyle/>
          <a:p>
            <a:r>
              <a:rPr lang="zh-CN" altLang="en-US" sz="4400"/>
              <a:t>第十一章</a:t>
            </a:r>
          </a:p>
        </p:txBody>
      </p:sp>
      <p:sp>
        <p:nvSpPr>
          <p:cNvPr id="2051" name="Rectangle 3">
            <a:extLst>
              <a:ext uri="{FF2B5EF4-FFF2-40B4-BE49-F238E27FC236}">
                <a16:creationId xmlns:a16="http://schemas.microsoft.com/office/drawing/2014/main" id="{5A2EA745-04D1-1E40-2136-ADD1AA5C8B6F}"/>
              </a:ext>
            </a:extLst>
          </p:cNvPr>
          <p:cNvSpPr>
            <a:spLocks noGrp="1" noChangeArrowheads="1"/>
          </p:cNvSpPr>
          <p:nvPr>
            <p:ph type="subTitle" idx="1"/>
          </p:nvPr>
        </p:nvSpPr>
        <p:spPr>
          <a:xfrm>
            <a:off x="1371600" y="3886200"/>
            <a:ext cx="6400800" cy="1752600"/>
          </a:xfrm>
        </p:spPr>
        <p:txBody>
          <a:bodyPr/>
          <a:lstStyle/>
          <a:p>
            <a:r>
              <a:rPr lang="zh-CN" altLang="en-US" sz="3200" dirty="0"/>
              <a:t>互联网保险业务</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6" name="Rectangle 4">
            <a:extLst>
              <a:ext uri="{FF2B5EF4-FFF2-40B4-BE49-F238E27FC236}">
                <a16:creationId xmlns:a16="http://schemas.microsoft.com/office/drawing/2014/main" id="{34B97256-CF1E-0291-7AF7-51A3DC2DEA57}"/>
              </a:ext>
            </a:extLst>
          </p:cNvPr>
          <p:cNvSpPr>
            <a:spLocks noGrp="1" noChangeArrowheads="1"/>
          </p:cNvSpPr>
          <p:nvPr>
            <p:ph type="ctrTitle"/>
          </p:nvPr>
        </p:nvSpPr>
        <p:spPr>
          <a:xfrm>
            <a:off x="685800" y="2130425"/>
            <a:ext cx="7772400" cy="1470025"/>
          </a:xfrm>
        </p:spPr>
        <p:txBody>
          <a:bodyPr anchor="ctr"/>
          <a:lstStyle/>
          <a:p>
            <a:r>
              <a:rPr lang="zh-CN" altLang="en-US" sz="4400" dirty="0"/>
              <a:t>第二节</a:t>
            </a:r>
          </a:p>
        </p:txBody>
      </p:sp>
      <p:sp>
        <p:nvSpPr>
          <p:cNvPr id="3077" name="Rectangle 5">
            <a:extLst>
              <a:ext uri="{FF2B5EF4-FFF2-40B4-BE49-F238E27FC236}">
                <a16:creationId xmlns:a16="http://schemas.microsoft.com/office/drawing/2014/main" id="{F81900A2-EF4F-F6AB-7292-83D8A7982474}"/>
              </a:ext>
            </a:extLst>
          </p:cNvPr>
          <p:cNvSpPr>
            <a:spLocks noGrp="1" noChangeArrowheads="1"/>
          </p:cNvSpPr>
          <p:nvPr>
            <p:ph type="subTitle" idx="1"/>
          </p:nvPr>
        </p:nvSpPr>
        <p:spPr>
          <a:xfrm>
            <a:off x="1475656" y="3861048"/>
            <a:ext cx="6400800" cy="1752600"/>
          </a:xfrm>
        </p:spPr>
        <p:txBody>
          <a:bodyPr/>
          <a:lstStyle/>
          <a:p>
            <a:r>
              <a:rPr lang="zh-CN" altLang="zh-CN" sz="3200" dirty="0"/>
              <a:t>互联网保险业务的</a:t>
            </a:r>
            <a:r>
              <a:rPr lang="zh-CN" altLang="en-US" sz="3200" dirty="0"/>
              <a:t>经营管理</a:t>
            </a:r>
          </a:p>
        </p:txBody>
      </p:sp>
    </p:spTree>
    <p:extLst>
      <p:ext uri="{BB962C8B-B14F-4D97-AF65-F5344CB8AC3E}">
        <p14:creationId xmlns:p14="http://schemas.microsoft.com/office/powerpoint/2010/main" val="237311251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A9A94408-36C6-B4B4-1690-9ABFD9E257B0}"/>
              </a:ext>
            </a:extLst>
          </p:cNvPr>
          <p:cNvSpPr>
            <a:spLocks noGrp="1"/>
          </p:cNvSpPr>
          <p:nvPr>
            <p:ph type="title"/>
          </p:nvPr>
        </p:nvSpPr>
        <p:spPr/>
        <p:txBody>
          <a:bodyPr/>
          <a:lstStyle/>
          <a:p>
            <a:r>
              <a:rPr lang="zh-CN" altLang="en-US" dirty="0"/>
              <a:t>一、</a:t>
            </a:r>
            <a:r>
              <a:rPr lang="zh-CN" altLang="zh-CN" dirty="0"/>
              <a:t>互联网保险业务的</a:t>
            </a:r>
            <a:r>
              <a:rPr lang="zh-CN" altLang="en-US" dirty="0"/>
              <a:t>特点</a:t>
            </a:r>
          </a:p>
        </p:txBody>
      </p:sp>
      <p:sp>
        <p:nvSpPr>
          <p:cNvPr id="3" name="内容占位符 2">
            <a:extLst>
              <a:ext uri="{FF2B5EF4-FFF2-40B4-BE49-F238E27FC236}">
                <a16:creationId xmlns:a16="http://schemas.microsoft.com/office/drawing/2014/main" id="{178679B0-E2BA-882E-ED83-85110EC5840D}"/>
              </a:ext>
            </a:extLst>
          </p:cNvPr>
          <p:cNvSpPr>
            <a:spLocks noGrp="1"/>
          </p:cNvSpPr>
          <p:nvPr>
            <p:ph idx="1"/>
          </p:nvPr>
        </p:nvSpPr>
        <p:spPr>
          <a:xfrm>
            <a:off x="457200" y="1600200"/>
            <a:ext cx="8229600" cy="4853136"/>
          </a:xfrm>
        </p:spPr>
        <p:txBody>
          <a:bodyPr/>
          <a:lstStyle/>
          <a:p>
            <a:pPr algn="just">
              <a:spcBef>
                <a:spcPts val="250"/>
              </a:spcBef>
              <a:spcAft>
                <a:spcPts val="0"/>
              </a:spcAft>
              <a:tabLst>
                <a:tab pos="1295400" algn="l"/>
              </a:tabLst>
            </a:pPr>
            <a:r>
              <a:rPr lang="zh-CN" altLang="en-US" sz="2400" b="1" kern="0" dirty="0">
                <a:effectLst/>
                <a:latin typeface="Times New Roman" panose="02020603050405020304" pitchFamily="18" charset="0"/>
                <a:ea typeface="宋体" panose="02010600030101010101" pitchFamily="2" charset="-122"/>
                <a:cs typeface="Times New Roman" panose="02020603050405020304" pitchFamily="18" charset="0"/>
              </a:rPr>
              <a:t>（一）互联网保险业务的优势</a:t>
            </a:r>
            <a:endParaRPr lang="zh-CN" altLang="zh-CN" sz="2400" kern="100" dirty="0">
              <a:effectLst/>
              <a:latin typeface="Calibri" panose="020F0502020204030204" pitchFamily="34" charset="0"/>
              <a:ea typeface="宋体" panose="02010600030101010101" pitchFamily="2" charset="-122"/>
              <a:cs typeface="Times New Roman" panose="02020603050405020304" pitchFamily="18" charset="0"/>
            </a:endParaRPr>
          </a:p>
          <a:p>
            <a:pPr indent="266700" algn="just">
              <a:spcBef>
                <a:spcPts val="250"/>
              </a:spcBef>
              <a:spcAft>
                <a:spcPts val="500"/>
              </a:spcAft>
            </a:pPr>
            <a:r>
              <a:rPr lang="zh-CN" altLang="zh-CN" sz="2000" dirty="0">
                <a:effectLst/>
                <a:latin typeface="Times New Roman" panose="02020603050405020304" pitchFamily="18" charset="0"/>
                <a:ea typeface="宋体" panose="02010600030101010101" pitchFamily="2" charset="-122"/>
                <a:cs typeface="Times New Roman" panose="02020603050405020304" pitchFamily="18" charset="0"/>
              </a:rPr>
              <a:t>精准划分客户群，设计个性化保险产品。</a:t>
            </a:r>
            <a:endParaRPr lang="en-US" altLang="zh-CN" sz="2000" dirty="0">
              <a:latin typeface="Times New Roman" panose="02020603050405020304" pitchFamily="18" charset="0"/>
              <a:ea typeface="宋体" panose="02010600030101010101" pitchFamily="2" charset="-122"/>
              <a:cs typeface="Times New Roman" panose="02020603050405020304" pitchFamily="18" charset="0"/>
            </a:endParaRPr>
          </a:p>
          <a:p>
            <a:pPr indent="266700" algn="just">
              <a:spcBef>
                <a:spcPts val="250"/>
              </a:spcBef>
              <a:spcAft>
                <a:spcPts val="500"/>
              </a:spcAft>
            </a:pPr>
            <a:r>
              <a:rPr lang="zh-CN" altLang="zh-CN" sz="2000" kern="0" dirty="0">
                <a:effectLst/>
                <a:latin typeface="Times New Roman" panose="02020603050405020304" pitchFamily="18" charset="0"/>
                <a:ea typeface="宋体" panose="02010600030101010101" pitchFamily="2" charset="-122"/>
                <a:cs typeface="Times New Roman" panose="02020603050405020304" pitchFamily="18" charset="0"/>
              </a:rPr>
              <a:t>获取大量客户资源，打造品牌优势。</a:t>
            </a:r>
            <a:endParaRPr lang="en-US" altLang="zh-CN" sz="2000" kern="0" dirty="0">
              <a:effectLst/>
              <a:latin typeface="Times New Roman" panose="02020603050405020304" pitchFamily="18" charset="0"/>
              <a:ea typeface="宋体" panose="02010600030101010101" pitchFamily="2" charset="-122"/>
              <a:cs typeface="Times New Roman" panose="02020603050405020304" pitchFamily="18" charset="0"/>
            </a:endParaRPr>
          </a:p>
          <a:p>
            <a:pPr indent="266700" algn="just">
              <a:spcBef>
                <a:spcPts val="250"/>
              </a:spcBef>
              <a:spcAft>
                <a:spcPts val="500"/>
              </a:spcAft>
            </a:pPr>
            <a:r>
              <a:rPr lang="zh-CN" altLang="zh-CN" sz="2000" kern="0" dirty="0">
                <a:effectLst/>
                <a:latin typeface="Times New Roman" panose="02020603050405020304" pitchFamily="18" charset="0"/>
                <a:ea typeface="宋体" panose="02010600030101010101" pitchFamily="2" charset="-122"/>
                <a:cs typeface="Times New Roman" panose="02020603050405020304" pitchFamily="18" charset="0"/>
              </a:rPr>
              <a:t>快捷方便，不受时空限制。</a:t>
            </a:r>
            <a:endParaRPr lang="en-US" altLang="zh-CN" sz="2000" kern="0" dirty="0">
              <a:effectLst/>
              <a:latin typeface="Times New Roman" panose="02020603050405020304" pitchFamily="18" charset="0"/>
              <a:ea typeface="宋体" panose="02010600030101010101" pitchFamily="2" charset="-122"/>
              <a:cs typeface="Times New Roman" panose="02020603050405020304" pitchFamily="18" charset="0"/>
            </a:endParaRPr>
          </a:p>
          <a:p>
            <a:pPr indent="266700" algn="just">
              <a:spcBef>
                <a:spcPts val="250"/>
              </a:spcBef>
              <a:spcAft>
                <a:spcPts val="500"/>
              </a:spcAft>
            </a:pPr>
            <a:r>
              <a:rPr lang="zh-CN" altLang="zh-CN" sz="2000" kern="0" dirty="0">
                <a:effectLst/>
                <a:latin typeface="Times New Roman" panose="02020603050405020304" pitchFamily="18" charset="0"/>
                <a:ea typeface="宋体" panose="02010600030101010101" pitchFamily="2" charset="-122"/>
                <a:cs typeface="Times New Roman" panose="02020603050405020304" pitchFamily="18" charset="0"/>
              </a:rPr>
              <a:t>透明度较高，客户的自主性较强。</a:t>
            </a:r>
            <a:endParaRPr lang="en-US" altLang="zh-CN" sz="2000" kern="0" dirty="0">
              <a:effectLst/>
              <a:latin typeface="Times New Roman" panose="02020603050405020304" pitchFamily="18" charset="0"/>
              <a:ea typeface="宋体" panose="02010600030101010101" pitchFamily="2" charset="-122"/>
              <a:cs typeface="Times New Roman" panose="02020603050405020304" pitchFamily="18" charset="0"/>
            </a:endParaRPr>
          </a:p>
          <a:p>
            <a:pPr indent="266700" algn="just">
              <a:spcBef>
                <a:spcPts val="250"/>
              </a:spcBef>
              <a:spcAft>
                <a:spcPts val="500"/>
              </a:spcAft>
            </a:pPr>
            <a:r>
              <a:rPr lang="zh-CN" altLang="zh-CN" sz="2000" dirty="0">
                <a:effectLst/>
                <a:latin typeface="Times New Roman" panose="02020603050405020304" pitchFamily="18" charset="0"/>
                <a:ea typeface="宋体" panose="02010600030101010101" pitchFamily="2" charset="-122"/>
                <a:cs typeface="Times New Roman" panose="02020603050405020304" pitchFamily="18" charset="0"/>
              </a:rPr>
              <a:t>经营成本低，保费低廉。</a:t>
            </a:r>
            <a:endParaRPr lang="zh-CN" altLang="en-US" sz="2000" dirty="0"/>
          </a:p>
        </p:txBody>
      </p:sp>
    </p:spTree>
    <p:extLst>
      <p:ext uri="{BB962C8B-B14F-4D97-AF65-F5344CB8AC3E}">
        <p14:creationId xmlns:p14="http://schemas.microsoft.com/office/powerpoint/2010/main" val="256722897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A9A94408-36C6-B4B4-1690-9ABFD9E257B0}"/>
              </a:ext>
            </a:extLst>
          </p:cNvPr>
          <p:cNvSpPr>
            <a:spLocks noGrp="1"/>
          </p:cNvSpPr>
          <p:nvPr>
            <p:ph type="title"/>
          </p:nvPr>
        </p:nvSpPr>
        <p:spPr/>
        <p:txBody>
          <a:bodyPr/>
          <a:lstStyle/>
          <a:p>
            <a:r>
              <a:rPr lang="zh-CN" altLang="en-US" dirty="0"/>
              <a:t>一、</a:t>
            </a:r>
            <a:r>
              <a:rPr lang="zh-CN" altLang="zh-CN" dirty="0"/>
              <a:t>互联网保险业务的</a:t>
            </a:r>
            <a:r>
              <a:rPr lang="zh-CN" altLang="en-US" dirty="0"/>
              <a:t>特点</a:t>
            </a:r>
          </a:p>
        </p:txBody>
      </p:sp>
      <p:sp>
        <p:nvSpPr>
          <p:cNvPr id="3" name="内容占位符 2">
            <a:extLst>
              <a:ext uri="{FF2B5EF4-FFF2-40B4-BE49-F238E27FC236}">
                <a16:creationId xmlns:a16="http://schemas.microsoft.com/office/drawing/2014/main" id="{178679B0-E2BA-882E-ED83-85110EC5840D}"/>
              </a:ext>
            </a:extLst>
          </p:cNvPr>
          <p:cNvSpPr>
            <a:spLocks noGrp="1"/>
          </p:cNvSpPr>
          <p:nvPr>
            <p:ph idx="1"/>
          </p:nvPr>
        </p:nvSpPr>
        <p:spPr>
          <a:xfrm>
            <a:off x="457200" y="1600200"/>
            <a:ext cx="8229600" cy="4853136"/>
          </a:xfrm>
        </p:spPr>
        <p:txBody>
          <a:bodyPr/>
          <a:lstStyle/>
          <a:p>
            <a:pPr algn="just">
              <a:spcBef>
                <a:spcPts val="250"/>
              </a:spcBef>
              <a:spcAft>
                <a:spcPts val="0"/>
              </a:spcAft>
              <a:tabLst>
                <a:tab pos="1295400" algn="l"/>
              </a:tabLst>
            </a:pPr>
            <a:r>
              <a:rPr lang="zh-CN" altLang="en-US" sz="2400" b="1" kern="0" dirty="0">
                <a:effectLst/>
                <a:latin typeface="Times New Roman" panose="02020603050405020304" pitchFamily="18" charset="0"/>
                <a:ea typeface="宋体" panose="02010600030101010101" pitchFamily="2" charset="-122"/>
                <a:cs typeface="Times New Roman" panose="02020603050405020304" pitchFamily="18" charset="0"/>
              </a:rPr>
              <a:t>（二）互联网保险业务的劣势</a:t>
            </a:r>
            <a:endParaRPr lang="zh-CN" altLang="zh-CN" sz="2400" kern="100" dirty="0">
              <a:effectLst/>
              <a:latin typeface="Calibri" panose="020F0502020204030204" pitchFamily="34" charset="0"/>
              <a:ea typeface="宋体" panose="02010600030101010101" pitchFamily="2" charset="-122"/>
              <a:cs typeface="Times New Roman" panose="02020603050405020304" pitchFamily="18" charset="0"/>
            </a:endParaRPr>
          </a:p>
          <a:p>
            <a:pPr indent="266700">
              <a:spcBef>
                <a:spcPts val="250"/>
              </a:spcBef>
              <a:spcAft>
                <a:spcPts val="500"/>
              </a:spcAft>
            </a:pPr>
            <a:r>
              <a:rPr lang="zh-CN" altLang="zh-CN" sz="2000" dirty="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展业仍然具有一定的被动性。</a:t>
            </a:r>
            <a:endParaRPr lang="en-US" altLang="zh-CN" sz="2000" dirty="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p>
            <a:pPr indent="266700">
              <a:spcBef>
                <a:spcPts val="250"/>
              </a:spcBef>
              <a:spcAft>
                <a:spcPts val="500"/>
              </a:spcAft>
            </a:pPr>
            <a:r>
              <a:rPr lang="zh-CN" altLang="zh-CN" sz="2000" dirty="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受消费者特征的制约。</a:t>
            </a:r>
            <a:endParaRPr lang="en-US" altLang="zh-CN" sz="2000" dirty="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p>
            <a:pPr indent="266700">
              <a:spcBef>
                <a:spcPts val="250"/>
              </a:spcBef>
              <a:spcAft>
                <a:spcPts val="500"/>
              </a:spcAft>
            </a:pPr>
            <a:r>
              <a:rPr lang="zh-CN" altLang="zh-CN" sz="2000" dirty="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互联网保险公司无线下网点，客户理赔难。</a:t>
            </a:r>
            <a:endParaRPr lang="en-US" altLang="zh-CN" sz="2000" dirty="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p>
            <a:pPr indent="266700">
              <a:spcBef>
                <a:spcPts val="250"/>
              </a:spcBef>
              <a:spcAft>
                <a:spcPts val="500"/>
              </a:spcAft>
            </a:pPr>
            <a:r>
              <a:rPr lang="zh-CN" altLang="zh-CN" sz="2000" dirty="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某些广受欢迎的特定产品，保险公司难以独立运作。</a:t>
            </a:r>
            <a:endParaRPr lang="en-US" altLang="zh-CN" sz="2000" dirty="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p>
            <a:pPr indent="266700">
              <a:spcBef>
                <a:spcPts val="250"/>
              </a:spcBef>
              <a:spcAft>
                <a:spcPts val="500"/>
              </a:spcAft>
            </a:pPr>
            <a:r>
              <a:rPr lang="zh-CN" altLang="zh-CN" sz="2000" dirty="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销售的保险产品大多为简单产品。</a:t>
            </a:r>
            <a:endParaRPr lang="en-US" altLang="zh-CN" sz="2000" dirty="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p>
            <a:pPr indent="266700">
              <a:spcBef>
                <a:spcPts val="250"/>
              </a:spcBef>
              <a:spcAft>
                <a:spcPts val="500"/>
              </a:spcAft>
            </a:pPr>
            <a:r>
              <a:rPr lang="zh-CN" altLang="zh-CN" sz="2000" kern="100" dirty="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安全性不足。</a:t>
            </a:r>
            <a:endParaRPr lang="zh-CN" altLang="en-US" sz="2000" dirty="0"/>
          </a:p>
        </p:txBody>
      </p:sp>
    </p:spTree>
    <p:extLst>
      <p:ext uri="{BB962C8B-B14F-4D97-AF65-F5344CB8AC3E}">
        <p14:creationId xmlns:p14="http://schemas.microsoft.com/office/powerpoint/2010/main" val="176534507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表格 3">
            <a:extLst>
              <a:ext uri="{FF2B5EF4-FFF2-40B4-BE49-F238E27FC236}">
                <a16:creationId xmlns:a16="http://schemas.microsoft.com/office/drawing/2014/main" id="{5220149F-B60D-BA8A-6E28-8A1098382364}"/>
              </a:ext>
            </a:extLst>
          </p:cNvPr>
          <p:cNvGraphicFramePr>
            <a:graphicFrameLocks noGrp="1"/>
          </p:cNvGraphicFramePr>
          <p:nvPr>
            <p:extLst>
              <p:ext uri="{D42A27DB-BD31-4B8C-83A1-F6EECF244321}">
                <p14:modId xmlns:p14="http://schemas.microsoft.com/office/powerpoint/2010/main" val="388288757"/>
              </p:ext>
            </p:extLst>
          </p:nvPr>
        </p:nvGraphicFramePr>
        <p:xfrm>
          <a:off x="215516" y="188640"/>
          <a:ext cx="8712968" cy="6470206"/>
        </p:xfrm>
        <a:graphic>
          <a:graphicData uri="http://schemas.openxmlformats.org/drawingml/2006/table">
            <a:tbl>
              <a:tblPr bandRow="1">
                <a:tableStyleId>{5C22544A-7EE6-4342-B048-85BDC9FD1C3A}</a:tableStyleId>
              </a:tblPr>
              <a:tblGrid>
                <a:gridCol w="8712968">
                  <a:extLst>
                    <a:ext uri="{9D8B030D-6E8A-4147-A177-3AD203B41FA5}">
                      <a16:colId xmlns:a16="http://schemas.microsoft.com/office/drawing/2014/main" val="462344712"/>
                    </a:ext>
                  </a:extLst>
                </a:gridCol>
              </a:tblGrid>
              <a:tr h="205995">
                <a:tc>
                  <a:txBody>
                    <a:bodyPr/>
                    <a:lstStyle/>
                    <a:p>
                      <a:pPr algn="just">
                        <a:lnSpc>
                          <a:spcPct val="150000"/>
                        </a:lnSpc>
                        <a:spcBef>
                          <a:spcPts val="500"/>
                        </a:spcBef>
                        <a:spcAft>
                          <a:spcPts val="500"/>
                        </a:spcAft>
                      </a:pPr>
                      <a:r>
                        <a:rPr lang="zh-CN" sz="2000" b="1" dirty="0">
                          <a:effectLst/>
                        </a:rPr>
                        <a:t>互联网保险业务的优点</a:t>
                      </a:r>
                      <a:endParaRPr lang="zh-CN" sz="2000" b="1" dirty="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extLst>
                  <a:ext uri="{0D108BD9-81ED-4DB2-BD59-A6C34878D82A}">
                    <a16:rowId xmlns:a16="http://schemas.microsoft.com/office/drawing/2014/main" val="1963431625"/>
                  </a:ext>
                </a:extLst>
              </a:tr>
              <a:tr h="1368782">
                <a:tc>
                  <a:txBody>
                    <a:bodyPr/>
                    <a:lstStyle/>
                    <a:p>
                      <a:pPr marL="742950" lvl="1" indent="-285750" algn="just">
                        <a:lnSpc>
                          <a:spcPct val="100000"/>
                        </a:lnSpc>
                        <a:spcBef>
                          <a:spcPts val="0"/>
                        </a:spcBef>
                        <a:spcAft>
                          <a:spcPts val="0"/>
                        </a:spcAft>
                        <a:buFont typeface="Wingdings" panose="05000000000000000000" pitchFamily="2" charset="2"/>
                        <a:buChar char=""/>
                        <a:tabLst>
                          <a:tab pos="800100" algn="l"/>
                        </a:tabLst>
                      </a:pPr>
                      <a:r>
                        <a:rPr lang="zh-CN" sz="2000" dirty="0">
                          <a:effectLst/>
                        </a:rPr>
                        <a:t>精准划分客户群，设计个性化保险产品</a:t>
                      </a:r>
                    </a:p>
                    <a:p>
                      <a:pPr marL="742950" lvl="1" indent="-285750" algn="just">
                        <a:lnSpc>
                          <a:spcPct val="100000"/>
                        </a:lnSpc>
                        <a:spcBef>
                          <a:spcPts val="0"/>
                        </a:spcBef>
                        <a:spcAft>
                          <a:spcPts val="0"/>
                        </a:spcAft>
                        <a:buFont typeface="Wingdings" panose="05000000000000000000" pitchFamily="2" charset="2"/>
                        <a:buChar char=""/>
                        <a:tabLst>
                          <a:tab pos="800100" algn="l"/>
                        </a:tabLst>
                      </a:pPr>
                      <a:r>
                        <a:rPr lang="zh-CN" sz="2000" dirty="0">
                          <a:effectLst/>
                        </a:rPr>
                        <a:t>获取大量客户资源，打造品牌优势</a:t>
                      </a:r>
                    </a:p>
                    <a:p>
                      <a:pPr marL="742950" lvl="1" indent="-285750" algn="just">
                        <a:lnSpc>
                          <a:spcPct val="100000"/>
                        </a:lnSpc>
                        <a:spcBef>
                          <a:spcPts val="0"/>
                        </a:spcBef>
                        <a:spcAft>
                          <a:spcPts val="0"/>
                        </a:spcAft>
                        <a:buFont typeface="Wingdings" panose="05000000000000000000" pitchFamily="2" charset="2"/>
                        <a:buChar char=""/>
                        <a:tabLst>
                          <a:tab pos="800100" algn="l"/>
                        </a:tabLst>
                      </a:pPr>
                      <a:r>
                        <a:rPr lang="zh-CN" sz="2000" dirty="0">
                          <a:effectLst/>
                        </a:rPr>
                        <a:t>快捷方便，不受时空限制</a:t>
                      </a:r>
                    </a:p>
                    <a:p>
                      <a:pPr marL="742950" lvl="1" indent="-285750" algn="just">
                        <a:lnSpc>
                          <a:spcPct val="100000"/>
                        </a:lnSpc>
                        <a:spcBef>
                          <a:spcPts val="0"/>
                        </a:spcBef>
                        <a:spcAft>
                          <a:spcPts val="0"/>
                        </a:spcAft>
                        <a:buFont typeface="Wingdings" panose="05000000000000000000" pitchFamily="2" charset="2"/>
                        <a:buChar char=""/>
                        <a:tabLst>
                          <a:tab pos="800100" algn="l"/>
                        </a:tabLst>
                      </a:pPr>
                      <a:r>
                        <a:rPr lang="zh-CN" sz="2000" dirty="0">
                          <a:effectLst/>
                        </a:rPr>
                        <a:t>透明度较高，客户的自主性较强</a:t>
                      </a:r>
                    </a:p>
                    <a:p>
                      <a:pPr marL="742950" lvl="1" indent="-285750" algn="just">
                        <a:lnSpc>
                          <a:spcPct val="100000"/>
                        </a:lnSpc>
                        <a:spcBef>
                          <a:spcPts val="0"/>
                        </a:spcBef>
                        <a:spcAft>
                          <a:spcPts val="0"/>
                        </a:spcAft>
                        <a:buFont typeface="Wingdings" panose="05000000000000000000" pitchFamily="2" charset="2"/>
                        <a:buChar char=""/>
                        <a:tabLst>
                          <a:tab pos="800100" algn="l"/>
                        </a:tabLst>
                      </a:pPr>
                      <a:r>
                        <a:rPr lang="zh-CN" sz="2000" dirty="0">
                          <a:effectLst/>
                        </a:rPr>
                        <a:t>经营成本低，保费低廉</a:t>
                      </a:r>
                      <a:endParaRPr lang="zh-CN" sz="2000" dirty="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tc>
                <a:extLst>
                  <a:ext uri="{0D108BD9-81ED-4DB2-BD59-A6C34878D82A}">
                    <a16:rowId xmlns:a16="http://schemas.microsoft.com/office/drawing/2014/main" val="194303777"/>
                  </a:ext>
                </a:extLst>
              </a:tr>
              <a:tr h="205995">
                <a:tc>
                  <a:txBody>
                    <a:bodyPr/>
                    <a:lstStyle/>
                    <a:p>
                      <a:pPr marL="0" algn="just" defTabSz="914400" rtl="0" eaLnBrk="1" latinLnBrk="0" hangingPunct="1">
                        <a:lnSpc>
                          <a:spcPct val="150000"/>
                        </a:lnSpc>
                        <a:spcBef>
                          <a:spcPts val="500"/>
                        </a:spcBef>
                        <a:spcAft>
                          <a:spcPts val="500"/>
                        </a:spcAft>
                      </a:pPr>
                      <a:r>
                        <a:rPr lang="zh-CN" altLang="en-US" sz="2000" b="1" kern="1200" dirty="0">
                          <a:solidFill>
                            <a:schemeClr val="dk1"/>
                          </a:solidFill>
                          <a:effectLst/>
                          <a:latin typeface="+mn-lt"/>
                          <a:ea typeface="+mn-ea"/>
                          <a:cs typeface="+mn-cs"/>
                        </a:rPr>
                        <a:t>互联网保险业务的缺点</a:t>
                      </a:r>
                    </a:p>
                  </a:txBody>
                  <a:tcPr marL="68580" marR="68580" marT="0" marB="0"/>
                </a:tc>
                <a:extLst>
                  <a:ext uri="{0D108BD9-81ED-4DB2-BD59-A6C34878D82A}">
                    <a16:rowId xmlns:a16="http://schemas.microsoft.com/office/drawing/2014/main" val="1412922870"/>
                  </a:ext>
                </a:extLst>
              </a:tr>
              <a:tr h="1727210">
                <a:tc>
                  <a:txBody>
                    <a:bodyPr/>
                    <a:lstStyle/>
                    <a:p>
                      <a:pPr marL="742950" lvl="1" indent="-285750" algn="just" defTabSz="914400" rtl="0" eaLnBrk="1" latinLnBrk="0" hangingPunct="1">
                        <a:lnSpc>
                          <a:spcPct val="100000"/>
                        </a:lnSpc>
                        <a:spcBef>
                          <a:spcPts val="0"/>
                        </a:spcBef>
                        <a:spcAft>
                          <a:spcPts val="0"/>
                        </a:spcAft>
                        <a:buFont typeface="Wingdings" panose="05000000000000000000" pitchFamily="2" charset="2"/>
                        <a:buChar char=""/>
                        <a:tabLst>
                          <a:tab pos="800100" algn="l"/>
                        </a:tabLst>
                      </a:pPr>
                      <a:r>
                        <a:rPr lang="zh-CN" altLang="en-US" sz="2000" kern="1200" dirty="0">
                          <a:solidFill>
                            <a:schemeClr val="dk1"/>
                          </a:solidFill>
                          <a:effectLst/>
                          <a:latin typeface="+mn-lt"/>
                          <a:ea typeface="+mn-ea"/>
                          <a:cs typeface="+mn-cs"/>
                        </a:rPr>
                        <a:t>被动展业</a:t>
                      </a:r>
                    </a:p>
                    <a:p>
                      <a:pPr marL="742950" lvl="1" indent="-285750" algn="just" defTabSz="914400" rtl="0" eaLnBrk="1" latinLnBrk="0" hangingPunct="1">
                        <a:lnSpc>
                          <a:spcPct val="100000"/>
                        </a:lnSpc>
                        <a:spcBef>
                          <a:spcPts val="0"/>
                        </a:spcBef>
                        <a:spcAft>
                          <a:spcPts val="0"/>
                        </a:spcAft>
                        <a:buFont typeface="Wingdings" panose="05000000000000000000" pitchFamily="2" charset="2"/>
                        <a:buChar char=""/>
                        <a:tabLst>
                          <a:tab pos="800100" algn="l"/>
                        </a:tabLst>
                      </a:pPr>
                      <a:r>
                        <a:rPr lang="zh-CN" altLang="en-US" sz="2000" kern="1200" dirty="0">
                          <a:solidFill>
                            <a:schemeClr val="dk1"/>
                          </a:solidFill>
                          <a:effectLst/>
                          <a:latin typeface="+mn-lt"/>
                          <a:ea typeface="+mn-ea"/>
                          <a:cs typeface="+mn-cs"/>
                        </a:rPr>
                        <a:t>消费者特征制约着网络营销的成功</a:t>
                      </a:r>
                    </a:p>
                    <a:p>
                      <a:pPr marL="742950" lvl="1" indent="-285750" algn="just" defTabSz="914400" rtl="0" eaLnBrk="1" latinLnBrk="0" hangingPunct="1">
                        <a:lnSpc>
                          <a:spcPct val="100000"/>
                        </a:lnSpc>
                        <a:spcBef>
                          <a:spcPts val="0"/>
                        </a:spcBef>
                        <a:spcAft>
                          <a:spcPts val="0"/>
                        </a:spcAft>
                        <a:buFont typeface="Wingdings" panose="05000000000000000000" pitchFamily="2" charset="2"/>
                        <a:buChar char=""/>
                        <a:tabLst>
                          <a:tab pos="800100" algn="l"/>
                        </a:tabLst>
                      </a:pPr>
                      <a:r>
                        <a:rPr lang="zh-CN" altLang="en-US" sz="2000" kern="1200" dirty="0">
                          <a:solidFill>
                            <a:schemeClr val="dk1"/>
                          </a:solidFill>
                          <a:effectLst/>
                          <a:latin typeface="+mn-lt"/>
                          <a:ea typeface="+mn-ea"/>
                          <a:cs typeface="+mn-cs"/>
                        </a:rPr>
                        <a:t>互联网保险公司无线下网点，客户理赔难</a:t>
                      </a:r>
                    </a:p>
                    <a:p>
                      <a:pPr marL="742950" lvl="1" indent="-285750" algn="just" defTabSz="914400" rtl="0" eaLnBrk="1" latinLnBrk="0" hangingPunct="1">
                        <a:lnSpc>
                          <a:spcPct val="100000"/>
                        </a:lnSpc>
                        <a:spcBef>
                          <a:spcPts val="0"/>
                        </a:spcBef>
                        <a:spcAft>
                          <a:spcPts val="0"/>
                        </a:spcAft>
                        <a:buFont typeface="Wingdings" panose="05000000000000000000" pitchFamily="2" charset="2"/>
                        <a:buChar char=""/>
                        <a:tabLst>
                          <a:tab pos="800100" algn="l"/>
                        </a:tabLst>
                      </a:pPr>
                      <a:r>
                        <a:rPr lang="zh-CN" altLang="en-US" sz="2000" kern="1200" dirty="0">
                          <a:solidFill>
                            <a:schemeClr val="dk1"/>
                          </a:solidFill>
                          <a:effectLst/>
                          <a:latin typeface="+mn-lt"/>
                          <a:ea typeface="+mn-ea"/>
                          <a:cs typeface="+mn-cs"/>
                        </a:rPr>
                        <a:t>某些广受欢迎的特定产品，保险公司难以独立运作</a:t>
                      </a:r>
                    </a:p>
                    <a:p>
                      <a:pPr marL="742950" lvl="1" indent="-285750" algn="just" defTabSz="914400" rtl="0" eaLnBrk="1" latinLnBrk="0" hangingPunct="1">
                        <a:lnSpc>
                          <a:spcPct val="100000"/>
                        </a:lnSpc>
                        <a:spcBef>
                          <a:spcPts val="0"/>
                        </a:spcBef>
                        <a:spcAft>
                          <a:spcPts val="0"/>
                        </a:spcAft>
                        <a:buFont typeface="Wingdings" panose="05000000000000000000" pitchFamily="2" charset="2"/>
                        <a:buChar char=""/>
                        <a:tabLst>
                          <a:tab pos="800100" algn="l"/>
                        </a:tabLst>
                      </a:pPr>
                      <a:r>
                        <a:rPr lang="zh-CN" altLang="en-US" sz="2000" kern="1200" dirty="0">
                          <a:solidFill>
                            <a:schemeClr val="dk1"/>
                          </a:solidFill>
                          <a:effectLst/>
                          <a:latin typeface="+mn-lt"/>
                          <a:ea typeface="+mn-ea"/>
                          <a:cs typeface="+mn-cs"/>
                        </a:rPr>
                        <a:t>大多销售简单、标准和成熟的保险产品</a:t>
                      </a:r>
                    </a:p>
                    <a:p>
                      <a:pPr marL="742950" lvl="1" indent="-285750" algn="just" defTabSz="914400" rtl="0" eaLnBrk="1" latinLnBrk="0" hangingPunct="1">
                        <a:lnSpc>
                          <a:spcPct val="100000"/>
                        </a:lnSpc>
                        <a:spcBef>
                          <a:spcPts val="0"/>
                        </a:spcBef>
                        <a:spcAft>
                          <a:spcPts val="0"/>
                        </a:spcAft>
                        <a:buFont typeface="Wingdings" panose="05000000000000000000" pitchFamily="2" charset="2"/>
                        <a:buChar char=""/>
                        <a:tabLst>
                          <a:tab pos="800100" algn="l"/>
                        </a:tabLst>
                      </a:pPr>
                      <a:r>
                        <a:rPr lang="zh-CN" altLang="en-US" sz="2000" kern="1200" dirty="0">
                          <a:solidFill>
                            <a:schemeClr val="dk1"/>
                          </a:solidFill>
                          <a:effectLst/>
                          <a:latin typeface="+mn-lt"/>
                          <a:ea typeface="+mn-ea"/>
                          <a:cs typeface="+mn-cs"/>
                        </a:rPr>
                        <a:t>安全性不足</a:t>
                      </a:r>
                    </a:p>
                  </a:txBody>
                  <a:tcPr marL="68580" marR="68580" marT="0" marB="0"/>
                </a:tc>
                <a:extLst>
                  <a:ext uri="{0D108BD9-81ED-4DB2-BD59-A6C34878D82A}">
                    <a16:rowId xmlns:a16="http://schemas.microsoft.com/office/drawing/2014/main" val="157233331"/>
                  </a:ext>
                </a:extLst>
              </a:tr>
              <a:tr h="205995">
                <a:tc>
                  <a:txBody>
                    <a:bodyPr/>
                    <a:lstStyle/>
                    <a:p>
                      <a:pPr marL="0" algn="just" defTabSz="914400" rtl="0" eaLnBrk="1" latinLnBrk="0" hangingPunct="1">
                        <a:lnSpc>
                          <a:spcPct val="150000"/>
                        </a:lnSpc>
                        <a:spcBef>
                          <a:spcPts val="500"/>
                        </a:spcBef>
                        <a:spcAft>
                          <a:spcPts val="500"/>
                        </a:spcAft>
                      </a:pPr>
                      <a:r>
                        <a:rPr lang="zh-CN" altLang="en-US" sz="2000" b="1" kern="1200" dirty="0">
                          <a:solidFill>
                            <a:schemeClr val="dk1"/>
                          </a:solidFill>
                          <a:effectLst/>
                          <a:latin typeface="+mn-lt"/>
                          <a:ea typeface="+mn-ea"/>
                          <a:cs typeface="+mn-cs"/>
                        </a:rPr>
                        <a:t>适应互联网保险业务的产品</a:t>
                      </a:r>
                    </a:p>
                  </a:txBody>
                  <a:tcPr marL="68580" marR="68580" marT="0" marB="0"/>
                </a:tc>
                <a:extLst>
                  <a:ext uri="{0D108BD9-81ED-4DB2-BD59-A6C34878D82A}">
                    <a16:rowId xmlns:a16="http://schemas.microsoft.com/office/drawing/2014/main" val="2928793161"/>
                  </a:ext>
                </a:extLst>
              </a:tr>
              <a:tr h="205995">
                <a:tc>
                  <a:txBody>
                    <a:bodyPr/>
                    <a:lstStyle/>
                    <a:p>
                      <a:pPr marL="742950" lvl="1" indent="-285750" algn="just" defTabSz="914400" rtl="0" eaLnBrk="1" latinLnBrk="0" hangingPunct="1">
                        <a:lnSpc>
                          <a:spcPct val="100000"/>
                        </a:lnSpc>
                        <a:spcBef>
                          <a:spcPts val="0"/>
                        </a:spcBef>
                        <a:spcAft>
                          <a:spcPts val="0"/>
                        </a:spcAft>
                        <a:buFont typeface="Wingdings" panose="05000000000000000000" pitchFamily="2" charset="2"/>
                        <a:buChar char=""/>
                        <a:tabLst>
                          <a:tab pos="800100" algn="l"/>
                        </a:tabLst>
                      </a:pPr>
                      <a:r>
                        <a:rPr lang="zh-CN" altLang="en-US" sz="2000" kern="1200" dirty="0">
                          <a:solidFill>
                            <a:schemeClr val="dk1"/>
                          </a:solidFill>
                          <a:effectLst/>
                          <a:latin typeface="+mn-lt"/>
                          <a:ea typeface="+mn-ea"/>
                          <a:cs typeface="+mn-cs"/>
                        </a:rPr>
                        <a:t>适合直接营销的产品。即简单、通俗易懂、标准化的成熟保险产品</a:t>
                      </a:r>
                    </a:p>
                  </a:txBody>
                  <a:tcPr marL="68580" marR="68580" marT="0" marB="0"/>
                </a:tc>
                <a:extLst>
                  <a:ext uri="{0D108BD9-81ED-4DB2-BD59-A6C34878D82A}">
                    <a16:rowId xmlns:a16="http://schemas.microsoft.com/office/drawing/2014/main" val="2348641039"/>
                  </a:ext>
                </a:extLst>
              </a:tr>
              <a:tr h="205995">
                <a:tc>
                  <a:txBody>
                    <a:bodyPr/>
                    <a:lstStyle/>
                    <a:p>
                      <a:pPr marL="0" algn="just" defTabSz="914400" rtl="0" eaLnBrk="1" latinLnBrk="0" hangingPunct="1">
                        <a:lnSpc>
                          <a:spcPct val="150000"/>
                        </a:lnSpc>
                        <a:spcBef>
                          <a:spcPts val="500"/>
                        </a:spcBef>
                        <a:spcAft>
                          <a:spcPts val="500"/>
                        </a:spcAft>
                      </a:pPr>
                      <a:r>
                        <a:rPr lang="zh-CN" altLang="en-US" sz="2000" b="1" kern="1200" dirty="0">
                          <a:solidFill>
                            <a:schemeClr val="dk1"/>
                          </a:solidFill>
                          <a:effectLst/>
                          <a:latin typeface="+mn-lt"/>
                          <a:ea typeface="+mn-ea"/>
                          <a:cs typeface="+mn-cs"/>
                        </a:rPr>
                        <a:t>保险公司采用互联网保险业务的注意事项</a:t>
                      </a:r>
                    </a:p>
                  </a:txBody>
                  <a:tcPr marL="68580" marR="68580" marT="0" marB="0"/>
                </a:tc>
                <a:extLst>
                  <a:ext uri="{0D108BD9-81ED-4DB2-BD59-A6C34878D82A}">
                    <a16:rowId xmlns:a16="http://schemas.microsoft.com/office/drawing/2014/main" val="1834953418"/>
                  </a:ext>
                </a:extLst>
              </a:tr>
              <a:tr h="1097504">
                <a:tc>
                  <a:txBody>
                    <a:bodyPr/>
                    <a:lstStyle/>
                    <a:p>
                      <a:pPr marL="742950" lvl="1" indent="-285750" algn="just" defTabSz="914400" rtl="0" eaLnBrk="1" latinLnBrk="0" hangingPunct="1">
                        <a:lnSpc>
                          <a:spcPct val="100000"/>
                        </a:lnSpc>
                        <a:spcBef>
                          <a:spcPts val="0"/>
                        </a:spcBef>
                        <a:spcAft>
                          <a:spcPts val="0"/>
                        </a:spcAft>
                        <a:buFont typeface="Wingdings" panose="05000000000000000000" pitchFamily="2" charset="2"/>
                        <a:buChar char=""/>
                        <a:tabLst>
                          <a:tab pos="800100" algn="l"/>
                        </a:tabLst>
                      </a:pPr>
                      <a:r>
                        <a:rPr lang="zh-CN" altLang="en-US" sz="2000" kern="1200" dirty="0">
                          <a:solidFill>
                            <a:schemeClr val="dk1"/>
                          </a:solidFill>
                          <a:effectLst/>
                          <a:latin typeface="+mn-lt"/>
                          <a:ea typeface="+mn-ea"/>
                          <a:cs typeface="+mn-cs"/>
                        </a:rPr>
                        <a:t>目标客户是具有一定文化水平和经济实力，并习惯使用互联网的人群</a:t>
                      </a:r>
                    </a:p>
                    <a:p>
                      <a:pPr marL="742950" lvl="1" indent="-285750" algn="just" defTabSz="914400" rtl="0" eaLnBrk="1" latinLnBrk="0" hangingPunct="1">
                        <a:lnSpc>
                          <a:spcPct val="100000"/>
                        </a:lnSpc>
                        <a:spcBef>
                          <a:spcPts val="0"/>
                        </a:spcBef>
                        <a:spcAft>
                          <a:spcPts val="0"/>
                        </a:spcAft>
                        <a:buFont typeface="Wingdings" panose="05000000000000000000" pitchFamily="2" charset="2"/>
                        <a:buChar char=""/>
                        <a:tabLst>
                          <a:tab pos="800100" algn="l"/>
                        </a:tabLst>
                      </a:pPr>
                      <a:r>
                        <a:rPr lang="zh-CN" altLang="en-US" sz="2000" kern="1200" dirty="0">
                          <a:solidFill>
                            <a:schemeClr val="dk1"/>
                          </a:solidFill>
                          <a:effectLst/>
                          <a:latin typeface="+mn-lt"/>
                          <a:ea typeface="+mn-ea"/>
                          <a:cs typeface="+mn-cs"/>
                        </a:rPr>
                        <a:t>设计简单通俗的产品说明</a:t>
                      </a:r>
                    </a:p>
                    <a:p>
                      <a:pPr marL="742950" lvl="1" indent="-285750" algn="just" defTabSz="914400" rtl="0" eaLnBrk="1" latinLnBrk="0" hangingPunct="1">
                        <a:lnSpc>
                          <a:spcPct val="100000"/>
                        </a:lnSpc>
                        <a:spcBef>
                          <a:spcPts val="0"/>
                        </a:spcBef>
                        <a:spcAft>
                          <a:spcPts val="0"/>
                        </a:spcAft>
                        <a:buFont typeface="Wingdings" panose="05000000000000000000" pitchFamily="2" charset="2"/>
                        <a:buChar char=""/>
                        <a:tabLst>
                          <a:tab pos="800100" algn="l"/>
                        </a:tabLst>
                      </a:pPr>
                      <a:r>
                        <a:rPr lang="zh-CN" altLang="en-US" sz="2000" kern="1200" dirty="0">
                          <a:solidFill>
                            <a:schemeClr val="dk1"/>
                          </a:solidFill>
                          <a:effectLst/>
                          <a:latin typeface="+mn-lt"/>
                          <a:ea typeface="+mn-ea"/>
                          <a:cs typeface="+mn-cs"/>
                        </a:rPr>
                        <a:t>提供后续跟进、解释和说明的辅助手段</a:t>
                      </a:r>
                    </a:p>
                    <a:p>
                      <a:pPr marL="742950" lvl="1" indent="-285750" algn="just" defTabSz="914400" rtl="0" eaLnBrk="1" latinLnBrk="0" hangingPunct="1">
                        <a:lnSpc>
                          <a:spcPct val="100000"/>
                        </a:lnSpc>
                        <a:spcBef>
                          <a:spcPts val="0"/>
                        </a:spcBef>
                        <a:spcAft>
                          <a:spcPts val="0"/>
                        </a:spcAft>
                        <a:buFont typeface="Wingdings" panose="05000000000000000000" pitchFamily="2" charset="2"/>
                        <a:buChar char=""/>
                        <a:tabLst>
                          <a:tab pos="800100" algn="l"/>
                        </a:tabLst>
                      </a:pPr>
                      <a:r>
                        <a:rPr lang="zh-CN" altLang="en-US" sz="2000" kern="1200" dirty="0">
                          <a:solidFill>
                            <a:schemeClr val="dk1"/>
                          </a:solidFill>
                          <a:effectLst/>
                          <a:latin typeface="+mn-lt"/>
                          <a:ea typeface="+mn-ea"/>
                          <a:cs typeface="+mn-cs"/>
                        </a:rPr>
                        <a:t>不断进行互联网保险产品的创新</a:t>
                      </a:r>
                    </a:p>
                  </a:txBody>
                  <a:tcPr marL="68580" marR="68580" marT="0" marB="0"/>
                </a:tc>
                <a:extLst>
                  <a:ext uri="{0D108BD9-81ED-4DB2-BD59-A6C34878D82A}">
                    <a16:rowId xmlns:a16="http://schemas.microsoft.com/office/drawing/2014/main" val="3267512390"/>
                  </a:ext>
                </a:extLst>
              </a:tr>
            </a:tbl>
          </a:graphicData>
        </a:graphic>
      </p:graphicFrame>
    </p:spTree>
    <p:extLst>
      <p:ext uri="{BB962C8B-B14F-4D97-AF65-F5344CB8AC3E}">
        <p14:creationId xmlns:p14="http://schemas.microsoft.com/office/powerpoint/2010/main" val="248341696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2">
            <a:extLst>
              <a:ext uri="{FF2B5EF4-FFF2-40B4-BE49-F238E27FC236}">
                <a16:creationId xmlns:a16="http://schemas.microsoft.com/office/drawing/2014/main" id="{3FE1BA4B-C8B3-8730-A35F-9A13D62D18FF}"/>
              </a:ext>
            </a:extLst>
          </p:cNvPr>
          <p:cNvSpPr>
            <a:spLocks noGrp="1" noChangeArrowheads="1"/>
          </p:cNvSpPr>
          <p:nvPr>
            <p:ph type="title"/>
          </p:nvPr>
        </p:nvSpPr>
        <p:spPr/>
        <p:txBody>
          <a:bodyPr/>
          <a:lstStyle/>
          <a:p>
            <a:r>
              <a:rPr lang="zh-CN" altLang="en-US" dirty="0"/>
              <a:t>二、</a:t>
            </a:r>
            <a:r>
              <a:rPr lang="zh-CN" altLang="zh-CN" dirty="0"/>
              <a:t>互联网保险业务的</a:t>
            </a:r>
            <a:r>
              <a:rPr lang="zh-CN" altLang="en-US" dirty="0"/>
              <a:t>内容</a:t>
            </a:r>
          </a:p>
        </p:txBody>
      </p:sp>
      <p:sp>
        <p:nvSpPr>
          <p:cNvPr id="29699" name="Rectangle 3">
            <a:extLst>
              <a:ext uri="{FF2B5EF4-FFF2-40B4-BE49-F238E27FC236}">
                <a16:creationId xmlns:a16="http://schemas.microsoft.com/office/drawing/2014/main" id="{90E51EF6-80F5-1CD4-E5E3-0166678D96D6}"/>
              </a:ext>
            </a:extLst>
          </p:cNvPr>
          <p:cNvSpPr>
            <a:spLocks noGrp="1" noChangeArrowheads="1"/>
          </p:cNvSpPr>
          <p:nvPr>
            <p:ph type="body" idx="1"/>
          </p:nvPr>
        </p:nvSpPr>
        <p:spPr/>
        <p:txBody>
          <a:bodyPr/>
          <a:lstStyle/>
          <a:p>
            <a:r>
              <a:rPr lang="zh-CN" altLang="en-US" dirty="0"/>
              <a:t>发布信息</a:t>
            </a:r>
          </a:p>
          <a:p>
            <a:pPr lvl="1"/>
            <a:r>
              <a:rPr lang="zh-CN" altLang="en-US" dirty="0"/>
              <a:t>提供与公司相关的信息</a:t>
            </a:r>
          </a:p>
          <a:p>
            <a:pPr lvl="1"/>
            <a:r>
              <a:rPr lang="zh-CN" altLang="en-US" dirty="0"/>
              <a:t>推销新保险产品</a:t>
            </a:r>
          </a:p>
          <a:p>
            <a:pPr lvl="1"/>
            <a:r>
              <a:rPr lang="zh-CN" altLang="en-US" dirty="0"/>
              <a:t>提供有创意的主页</a:t>
            </a:r>
          </a:p>
          <a:p>
            <a:r>
              <a:rPr lang="zh-CN" altLang="en-US" dirty="0"/>
              <a:t>开发客户群</a:t>
            </a:r>
            <a:endParaRPr lang="en-US" altLang="zh-CN" dirty="0"/>
          </a:p>
          <a:p>
            <a:r>
              <a:rPr lang="zh-CN" altLang="en-US" dirty="0"/>
              <a:t>完成简单产品的承保</a:t>
            </a:r>
          </a:p>
          <a:p>
            <a:r>
              <a:rPr lang="zh-CN" altLang="en-US" dirty="0"/>
              <a:t>客户服务 </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2">
            <a:extLst>
              <a:ext uri="{FF2B5EF4-FFF2-40B4-BE49-F238E27FC236}">
                <a16:creationId xmlns:a16="http://schemas.microsoft.com/office/drawing/2014/main" id="{3FE1BA4B-C8B3-8730-A35F-9A13D62D18FF}"/>
              </a:ext>
            </a:extLst>
          </p:cNvPr>
          <p:cNvSpPr>
            <a:spLocks noGrp="1" noChangeArrowheads="1"/>
          </p:cNvSpPr>
          <p:nvPr>
            <p:ph type="title"/>
          </p:nvPr>
        </p:nvSpPr>
        <p:spPr/>
        <p:txBody>
          <a:bodyPr/>
          <a:lstStyle/>
          <a:p>
            <a:r>
              <a:rPr lang="zh-CN" altLang="en-US" dirty="0"/>
              <a:t>三、</a:t>
            </a:r>
            <a:r>
              <a:rPr lang="zh-CN" altLang="zh-CN" dirty="0"/>
              <a:t>互联网保险</a:t>
            </a:r>
            <a:r>
              <a:rPr lang="zh-CN" altLang="en-US" dirty="0"/>
              <a:t>产品</a:t>
            </a:r>
            <a:r>
              <a:rPr lang="zh-CN" altLang="zh-CN" dirty="0"/>
              <a:t>的</a:t>
            </a:r>
            <a:r>
              <a:rPr lang="zh-CN" altLang="en-US" dirty="0"/>
              <a:t>特点</a:t>
            </a:r>
          </a:p>
        </p:txBody>
      </p:sp>
      <p:sp>
        <p:nvSpPr>
          <p:cNvPr id="29699" name="Rectangle 3">
            <a:extLst>
              <a:ext uri="{FF2B5EF4-FFF2-40B4-BE49-F238E27FC236}">
                <a16:creationId xmlns:a16="http://schemas.microsoft.com/office/drawing/2014/main" id="{90E51EF6-80F5-1CD4-E5E3-0166678D96D6}"/>
              </a:ext>
            </a:extLst>
          </p:cNvPr>
          <p:cNvSpPr>
            <a:spLocks noGrp="1" noChangeArrowheads="1"/>
          </p:cNvSpPr>
          <p:nvPr>
            <p:ph type="body" idx="1"/>
          </p:nvPr>
        </p:nvSpPr>
        <p:spPr/>
        <p:txBody>
          <a:bodyPr/>
          <a:lstStyle/>
          <a:p>
            <a:r>
              <a:rPr lang="zh-CN" altLang="en-US" sz="3200" dirty="0"/>
              <a:t>互联网保险产品应具有的特点：</a:t>
            </a:r>
            <a:endParaRPr lang="en-US" altLang="zh-CN" sz="3200" dirty="0"/>
          </a:p>
          <a:p>
            <a:pPr lvl="1"/>
            <a:r>
              <a:rPr lang="zh-CN" altLang="en-US" dirty="0"/>
              <a:t>高度的价格敏感性</a:t>
            </a:r>
            <a:endParaRPr lang="en-US" altLang="zh-CN" dirty="0"/>
          </a:p>
          <a:p>
            <a:pPr lvl="1"/>
            <a:r>
              <a:rPr lang="zh-CN" altLang="en-US" dirty="0"/>
              <a:t>产品复杂程度低</a:t>
            </a:r>
            <a:endParaRPr lang="en-US" altLang="zh-CN" dirty="0"/>
          </a:p>
          <a:p>
            <a:pPr lvl="1"/>
            <a:r>
              <a:rPr lang="zh-CN" altLang="en-US" dirty="0"/>
              <a:t>核保要求低</a:t>
            </a:r>
            <a:endParaRPr lang="en-US" altLang="zh-CN" dirty="0"/>
          </a:p>
          <a:p>
            <a:r>
              <a:rPr lang="zh-CN" altLang="zh-CN" dirty="0"/>
              <a:t>对消费者而言，便利、价格、安全和保密是其在购买互联网保险时考虑的重点因素。</a:t>
            </a:r>
            <a:r>
              <a:rPr lang="zh-CN" altLang="en-US" dirty="0"/>
              <a:t> </a:t>
            </a:r>
          </a:p>
        </p:txBody>
      </p:sp>
    </p:spTree>
    <p:extLst>
      <p:ext uri="{BB962C8B-B14F-4D97-AF65-F5344CB8AC3E}">
        <p14:creationId xmlns:p14="http://schemas.microsoft.com/office/powerpoint/2010/main" val="932201477"/>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2">
            <a:extLst>
              <a:ext uri="{FF2B5EF4-FFF2-40B4-BE49-F238E27FC236}">
                <a16:creationId xmlns:a16="http://schemas.microsoft.com/office/drawing/2014/main" id="{6BE1BA2E-69DE-2E80-5617-2499893624DE}"/>
              </a:ext>
            </a:extLst>
          </p:cNvPr>
          <p:cNvSpPr>
            <a:spLocks noGrp="1" noChangeArrowheads="1"/>
          </p:cNvSpPr>
          <p:nvPr>
            <p:ph type="title"/>
          </p:nvPr>
        </p:nvSpPr>
        <p:spPr/>
        <p:txBody>
          <a:bodyPr/>
          <a:lstStyle/>
          <a:p>
            <a:r>
              <a:rPr lang="zh-CN" altLang="en-US" b="1" dirty="0"/>
              <a:t>互联网保险产品的特点分析</a:t>
            </a:r>
            <a:r>
              <a:rPr lang="zh-CN" altLang="en-US" dirty="0"/>
              <a:t> </a:t>
            </a:r>
          </a:p>
        </p:txBody>
      </p:sp>
      <p:graphicFrame>
        <p:nvGraphicFramePr>
          <p:cNvPr id="6" name="表格 5">
            <a:extLst>
              <a:ext uri="{FF2B5EF4-FFF2-40B4-BE49-F238E27FC236}">
                <a16:creationId xmlns:a16="http://schemas.microsoft.com/office/drawing/2014/main" id="{318F2FCA-0467-1254-00C2-885A30ECC7C3}"/>
              </a:ext>
            </a:extLst>
          </p:cNvPr>
          <p:cNvGraphicFramePr>
            <a:graphicFrameLocks noGrp="1"/>
          </p:cNvGraphicFramePr>
          <p:nvPr>
            <p:extLst>
              <p:ext uri="{D42A27DB-BD31-4B8C-83A1-F6EECF244321}">
                <p14:modId xmlns:p14="http://schemas.microsoft.com/office/powerpoint/2010/main" val="1288369632"/>
              </p:ext>
            </p:extLst>
          </p:nvPr>
        </p:nvGraphicFramePr>
        <p:xfrm>
          <a:off x="323528" y="1417638"/>
          <a:ext cx="8712969" cy="4387626"/>
        </p:xfrm>
        <a:graphic>
          <a:graphicData uri="http://schemas.openxmlformats.org/drawingml/2006/table">
            <a:tbl>
              <a:tblPr firstRow="1" firstCol="1" bandRow="1">
                <a:tableStyleId>{5C22544A-7EE6-4342-B048-85BDC9FD1C3A}</a:tableStyleId>
              </a:tblPr>
              <a:tblGrid>
                <a:gridCol w="1360896">
                  <a:extLst>
                    <a:ext uri="{9D8B030D-6E8A-4147-A177-3AD203B41FA5}">
                      <a16:colId xmlns:a16="http://schemas.microsoft.com/office/drawing/2014/main" val="3659892674"/>
                    </a:ext>
                  </a:extLst>
                </a:gridCol>
                <a:gridCol w="968894">
                  <a:extLst>
                    <a:ext uri="{9D8B030D-6E8A-4147-A177-3AD203B41FA5}">
                      <a16:colId xmlns:a16="http://schemas.microsoft.com/office/drawing/2014/main" val="3305256604"/>
                    </a:ext>
                  </a:extLst>
                </a:gridCol>
                <a:gridCol w="785015">
                  <a:extLst>
                    <a:ext uri="{9D8B030D-6E8A-4147-A177-3AD203B41FA5}">
                      <a16:colId xmlns:a16="http://schemas.microsoft.com/office/drawing/2014/main" val="560022798"/>
                    </a:ext>
                  </a:extLst>
                </a:gridCol>
                <a:gridCol w="785015">
                  <a:extLst>
                    <a:ext uri="{9D8B030D-6E8A-4147-A177-3AD203B41FA5}">
                      <a16:colId xmlns:a16="http://schemas.microsoft.com/office/drawing/2014/main" val="1468364843"/>
                    </a:ext>
                  </a:extLst>
                </a:gridCol>
                <a:gridCol w="785015">
                  <a:extLst>
                    <a:ext uri="{9D8B030D-6E8A-4147-A177-3AD203B41FA5}">
                      <a16:colId xmlns:a16="http://schemas.microsoft.com/office/drawing/2014/main" val="3485134124"/>
                    </a:ext>
                  </a:extLst>
                </a:gridCol>
                <a:gridCol w="949699">
                  <a:extLst>
                    <a:ext uri="{9D8B030D-6E8A-4147-A177-3AD203B41FA5}">
                      <a16:colId xmlns:a16="http://schemas.microsoft.com/office/drawing/2014/main" val="2147531578"/>
                    </a:ext>
                  </a:extLst>
                </a:gridCol>
                <a:gridCol w="866852">
                  <a:extLst>
                    <a:ext uri="{9D8B030D-6E8A-4147-A177-3AD203B41FA5}">
                      <a16:colId xmlns:a16="http://schemas.microsoft.com/office/drawing/2014/main" val="1179741768"/>
                    </a:ext>
                  </a:extLst>
                </a:gridCol>
                <a:gridCol w="1117411">
                  <a:extLst>
                    <a:ext uri="{9D8B030D-6E8A-4147-A177-3AD203B41FA5}">
                      <a16:colId xmlns:a16="http://schemas.microsoft.com/office/drawing/2014/main" val="551128504"/>
                    </a:ext>
                  </a:extLst>
                </a:gridCol>
                <a:gridCol w="1094172">
                  <a:extLst>
                    <a:ext uri="{9D8B030D-6E8A-4147-A177-3AD203B41FA5}">
                      <a16:colId xmlns:a16="http://schemas.microsoft.com/office/drawing/2014/main" val="3445515471"/>
                    </a:ext>
                  </a:extLst>
                </a:gridCol>
              </a:tblGrid>
              <a:tr h="552061">
                <a:tc rowSpan="2">
                  <a:txBody>
                    <a:bodyPr/>
                    <a:lstStyle/>
                    <a:p>
                      <a:pPr algn="ctr"/>
                      <a:r>
                        <a:rPr lang="zh-CN" sz="2000" kern="0">
                          <a:effectLst/>
                        </a:rPr>
                        <a:t>特点</a:t>
                      </a:r>
                      <a:endParaRPr lang="zh-CN" sz="2000" kern="100">
                        <a:effectLst/>
                        <a:latin typeface="Times New Roman" panose="02020603050405020304" pitchFamily="18" charset="0"/>
                        <a:ea typeface="宋体" panose="02010600030101010101" pitchFamily="2" charset="-122"/>
                      </a:endParaRPr>
                    </a:p>
                  </a:txBody>
                  <a:tcPr marL="68580" marR="68580" marT="0" marB="0"/>
                </a:tc>
                <a:tc rowSpan="2">
                  <a:txBody>
                    <a:bodyPr/>
                    <a:lstStyle/>
                    <a:p>
                      <a:pPr algn="ctr"/>
                      <a:r>
                        <a:rPr lang="zh-CN" sz="2000" kern="0">
                          <a:effectLst/>
                        </a:rPr>
                        <a:t>投资连结保险</a:t>
                      </a:r>
                      <a:endParaRPr lang="zh-CN" sz="2000" kern="100">
                        <a:effectLst/>
                        <a:latin typeface="Times New Roman" panose="02020603050405020304" pitchFamily="18" charset="0"/>
                        <a:ea typeface="宋体" panose="02010600030101010101" pitchFamily="2" charset="-122"/>
                      </a:endParaRPr>
                    </a:p>
                  </a:txBody>
                  <a:tcPr marL="68580" marR="68580" marT="0" marB="0"/>
                </a:tc>
                <a:tc rowSpan="2">
                  <a:txBody>
                    <a:bodyPr/>
                    <a:lstStyle/>
                    <a:p>
                      <a:pPr algn="ctr"/>
                      <a:r>
                        <a:rPr lang="zh-CN" sz="2000" kern="0">
                          <a:effectLst/>
                        </a:rPr>
                        <a:t>万能寿险</a:t>
                      </a:r>
                      <a:endParaRPr lang="zh-CN" sz="2000" kern="100">
                        <a:effectLst/>
                        <a:latin typeface="Times New Roman" panose="02020603050405020304" pitchFamily="18" charset="0"/>
                        <a:ea typeface="宋体" panose="02010600030101010101" pitchFamily="2" charset="-122"/>
                      </a:endParaRPr>
                    </a:p>
                  </a:txBody>
                  <a:tcPr marL="68580" marR="68580" marT="0" marB="0"/>
                </a:tc>
                <a:tc rowSpan="2">
                  <a:txBody>
                    <a:bodyPr/>
                    <a:lstStyle/>
                    <a:p>
                      <a:pPr algn="ctr"/>
                      <a:r>
                        <a:rPr lang="zh-CN" sz="2000" kern="0" dirty="0">
                          <a:effectLst/>
                        </a:rPr>
                        <a:t>终身寿险</a:t>
                      </a:r>
                      <a:endParaRPr lang="zh-CN" sz="2000" kern="100" dirty="0">
                        <a:effectLst/>
                        <a:latin typeface="Times New Roman" panose="02020603050405020304" pitchFamily="18" charset="0"/>
                        <a:ea typeface="宋体" panose="02010600030101010101" pitchFamily="2" charset="-122"/>
                      </a:endParaRPr>
                    </a:p>
                  </a:txBody>
                  <a:tcPr marL="68580" marR="68580" marT="0" marB="0"/>
                </a:tc>
                <a:tc rowSpan="2">
                  <a:txBody>
                    <a:bodyPr/>
                    <a:lstStyle/>
                    <a:p>
                      <a:pPr algn="ctr"/>
                      <a:r>
                        <a:rPr lang="zh-CN" sz="2000" kern="0">
                          <a:effectLst/>
                        </a:rPr>
                        <a:t>定期寿险</a:t>
                      </a:r>
                      <a:endParaRPr lang="zh-CN" sz="2000" kern="100">
                        <a:effectLst/>
                        <a:latin typeface="Times New Roman" panose="02020603050405020304" pitchFamily="18" charset="0"/>
                        <a:ea typeface="宋体" panose="02010600030101010101" pitchFamily="2" charset="-122"/>
                      </a:endParaRPr>
                    </a:p>
                  </a:txBody>
                  <a:tcPr marL="68580" marR="68580" marT="0" marB="0"/>
                </a:tc>
                <a:tc rowSpan="2">
                  <a:txBody>
                    <a:bodyPr/>
                    <a:lstStyle/>
                    <a:p>
                      <a:pPr algn="ctr"/>
                      <a:r>
                        <a:rPr lang="zh-CN" sz="2000" kern="0">
                          <a:effectLst/>
                        </a:rPr>
                        <a:t>意外伤害保险</a:t>
                      </a:r>
                      <a:endParaRPr lang="zh-CN" sz="2000" kern="100">
                        <a:effectLst/>
                        <a:latin typeface="Times New Roman" panose="02020603050405020304" pitchFamily="18" charset="0"/>
                        <a:ea typeface="宋体" panose="02010600030101010101" pitchFamily="2" charset="-122"/>
                      </a:endParaRPr>
                    </a:p>
                  </a:txBody>
                  <a:tcPr marL="68580" marR="68580" marT="0" marB="0"/>
                </a:tc>
                <a:tc rowSpan="2">
                  <a:txBody>
                    <a:bodyPr/>
                    <a:lstStyle/>
                    <a:p>
                      <a:pPr algn="ctr"/>
                      <a:r>
                        <a:rPr lang="zh-CN" sz="2000" kern="0">
                          <a:effectLst/>
                        </a:rPr>
                        <a:t>医疗费用保险</a:t>
                      </a:r>
                      <a:endParaRPr lang="zh-CN" sz="2000" kern="100">
                        <a:effectLst/>
                        <a:latin typeface="Times New Roman" panose="02020603050405020304" pitchFamily="18" charset="0"/>
                        <a:ea typeface="宋体" panose="02010600030101010101" pitchFamily="2" charset="-122"/>
                      </a:endParaRPr>
                    </a:p>
                  </a:txBody>
                  <a:tcPr marL="68580" marR="68580" marT="0" marB="0"/>
                </a:tc>
                <a:tc gridSpan="2">
                  <a:txBody>
                    <a:bodyPr/>
                    <a:lstStyle/>
                    <a:p>
                      <a:pPr algn="ctr"/>
                      <a:r>
                        <a:rPr lang="zh-CN" sz="2000" kern="0">
                          <a:effectLst/>
                        </a:rPr>
                        <a:t>财产与责任保险</a:t>
                      </a:r>
                      <a:endParaRPr lang="zh-CN" sz="2000" kern="100">
                        <a:effectLst/>
                        <a:latin typeface="Times New Roman" panose="02020603050405020304" pitchFamily="18" charset="0"/>
                        <a:ea typeface="宋体" panose="02010600030101010101" pitchFamily="2" charset="-122"/>
                      </a:endParaRPr>
                    </a:p>
                  </a:txBody>
                  <a:tcPr marL="68580" marR="68580" marT="0" marB="0"/>
                </a:tc>
                <a:tc hMerge="1">
                  <a:txBody>
                    <a:bodyPr/>
                    <a:lstStyle/>
                    <a:p>
                      <a:endParaRPr lang="zh-CN" altLang="en-US"/>
                    </a:p>
                  </a:txBody>
                  <a:tcPr/>
                </a:tc>
                <a:extLst>
                  <a:ext uri="{0D108BD9-81ED-4DB2-BD59-A6C34878D82A}">
                    <a16:rowId xmlns:a16="http://schemas.microsoft.com/office/drawing/2014/main" val="3914971095"/>
                  </a:ext>
                </a:extLst>
              </a:tr>
              <a:tr h="552061">
                <a:tc vMerge="1">
                  <a:txBody>
                    <a:bodyPr/>
                    <a:lstStyle/>
                    <a:p>
                      <a:endParaRPr lang="zh-CN" altLang="en-US"/>
                    </a:p>
                  </a:txBody>
                  <a:tcPr/>
                </a:tc>
                <a:tc vMerge="1">
                  <a:txBody>
                    <a:bodyPr/>
                    <a:lstStyle/>
                    <a:p>
                      <a:endParaRPr lang="zh-CN" altLang="en-US"/>
                    </a:p>
                  </a:txBody>
                  <a:tcPr/>
                </a:tc>
                <a:tc vMerge="1">
                  <a:txBody>
                    <a:bodyPr/>
                    <a:lstStyle/>
                    <a:p>
                      <a:endParaRPr lang="zh-CN" altLang="en-US"/>
                    </a:p>
                  </a:txBody>
                  <a:tcPr/>
                </a:tc>
                <a:tc vMerge="1">
                  <a:txBody>
                    <a:bodyPr/>
                    <a:lstStyle/>
                    <a:p>
                      <a:endParaRPr lang="zh-CN" altLang="en-US"/>
                    </a:p>
                  </a:txBody>
                  <a:tcPr/>
                </a:tc>
                <a:tc vMerge="1">
                  <a:txBody>
                    <a:bodyPr/>
                    <a:lstStyle/>
                    <a:p>
                      <a:endParaRPr lang="zh-CN" altLang="en-US"/>
                    </a:p>
                  </a:txBody>
                  <a:tcPr/>
                </a:tc>
                <a:tc vMerge="1">
                  <a:txBody>
                    <a:bodyPr/>
                    <a:lstStyle/>
                    <a:p>
                      <a:endParaRPr lang="zh-CN" altLang="en-US"/>
                    </a:p>
                  </a:txBody>
                  <a:tcPr/>
                </a:tc>
                <a:tc vMerge="1">
                  <a:txBody>
                    <a:bodyPr/>
                    <a:lstStyle/>
                    <a:p>
                      <a:endParaRPr lang="zh-CN" altLang="en-US"/>
                    </a:p>
                  </a:txBody>
                  <a:tcPr/>
                </a:tc>
                <a:tc>
                  <a:txBody>
                    <a:bodyPr/>
                    <a:lstStyle/>
                    <a:p>
                      <a:pPr algn="ctr"/>
                      <a:r>
                        <a:rPr lang="zh-CN" sz="2000" kern="0">
                          <a:effectLst/>
                        </a:rPr>
                        <a:t>汽车保险</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住宅保险</a:t>
                      </a:r>
                      <a:endParaRPr lang="zh-CN" sz="20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4242280111"/>
                  </a:ext>
                </a:extLst>
              </a:tr>
              <a:tr h="552061">
                <a:tc>
                  <a:txBody>
                    <a:bodyPr/>
                    <a:lstStyle/>
                    <a:p>
                      <a:pPr algn="ctr"/>
                      <a:r>
                        <a:rPr lang="zh-CN" sz="2000" kern="0">
                          <a:effectLst/>
                        </a:rPr>
                        <a:t>价格敏感性</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低</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低</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低</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高</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高</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高</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高</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高</a:t>
                      </a:r>
                      <a:endParaRPr lang="zh-CN" sz="20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2958163492"/>
                  </a:ext>
                </a:extLst>
              </a:tr>
              <a:tr h="552061">
                <a:tc>
                  <a:txBody>
                    <a:bodyPr/>
                    <a:lstStyle/>
                    <a:p>
                      <a:pPr algn="ctr"/>
                      <a:r>
                        <a:rPr lang="zh-CN" sz="2000" kern="0">
                          <a:effectLst/>
                        </a:rPr>
                        <a:t>产品复杂性</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高</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高</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高</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低</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低</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中等</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低</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低</a:t>
                      </a:r>
                      <a:endParaRPr lang="zh-CN" sz="20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299585725"/>
                  </a:ext>
                </a:extLst>
              </a:tr>
              <a:tr h="552061">
                <a:tc>
                  <a:txBody>
                    <a:bodyPr/>
                    <a:lstStyle/>
                    <a:p>
                      <a:pPr algn="ctr"/>
                      <a:r>
                        <a:rPr lang="zh-CN" sz="2000" kern="0">
                          <a:effectLst/>
                        </a:rPr>
                        <a:t>核保要求度</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高</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高</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高</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中等</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低</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中等</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中等</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低</a:t>
                      </a:r>
                      <a:endParaRPr lang="zh-CN" sz="20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1646517775"/>
                  </a:ext>
                </a:extLst>
              </a:tr>
              <a:tr h="681947">
                <a:tc>
                  <a:txBody>
                    <a:bodyPr/>
                    <a:lstStyle/>
                    <a:p>
                      <a:pPr algn="ctr"/>
                      <a:r>
                        <a:rPr lang="zh-CN" sz="2000" kern="0">
                          <a:effectLst/>
                        </a:rPr>
                        <a:t>是否适合网络销售</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不适合</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不适合</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不很适合</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适合</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适合</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后台跟进</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适合</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适合</a:t>
                      </a:r>
                      <a:endParaRPr lang="zh-CN" sz="20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2336817768"/>
                  </a:ext>
                </a:extLst>
              </a:tr>
              <a:tr h="715218">
                <a:tc>
                  <a:txBody>
                    <a:bodyPr/>
                    <a:lstStyle/>
                    <a:p>
                      <a:pPr algn="ctr"/>
                      <a:r>
                        <a:rPr lang="zh-CN" sz="2000" kern="0">
                          <a:effectLst/>
                        </a:rPr>
                        <a:t>与客户的关系性质</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长期</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长期</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长期</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长期</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短期</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长期</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a:effectLst/>
                        </a:rPr>
                        <a:t>短期</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0" dirty="0">
                          <a:effectLst/>
                        </a:rPr>
                        <a:t>短期</a:t>
                      </a:r>
                      <a:endParaRPr lang="zh-CN" sz="2000" kern="100" dirty="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3002684974"/>
                  </a:ext>
                </a:extLst>
              </a:tr>
            </a:tbl>
          </a:graphicData>
        </a:graphic>
      </p:graphicFrame>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6" name="Rectangle 4">
            <a:extLst>
              <a:ext uri="{FF2B5EF4-FFF2-40B4-BE49-F238E27FC236}">
                <a16:creationId xmlns:a16="http://schemas.microsoft.com/office/drawing/2014/main" id="{34B97256-CF1E-0291-7AF7-51A3DC2DEA57}"/>
              </a:ext>
            </a:extLst>
          </p:cNvPr>
          <p:cNvSpPr>
            <a:spLocks noGrp="1" noChangeArrowheads="1"/>
          </p:cNvSpPr>
          <p:nvPr>
            <p:ph type="ctrTitle"/>
          </p:nvPr>
        </p:nvSpPr>
        <p:spPr>
          <a:xfrm>
            <a:off x="685800" y="2130425"/>
            <a:ext cx="7772400" cy="1470025"/>
          </a:xfrm>
        </p:spPr>
        <p:txBody>
          <a:bodyPr anchor="ctr"/>
          <a:lstStyle/>
          <a:p>
            <a:r>
              <a:rPr lang="zh-CN" altLang="en-US" sz="4400" dirty="0"/>
              <a:t>第三节</a:t>
            </a:r>
          </a:p>
        </p:txBody>
      </p:sp>
      <p:sp>
        <p:nvSpPr>
          <p:cNvPr id="3077" name="Rectangle 5">
            <a:extLst>
              <a:ext uri="{FF2B5EF4-FFF2-40B4-BE49-F238E27FC236}">
                <a16:creationId xmlns:a16="http://schemas.microsoft.com/office/drawing/2014/main" id="{F81900A2-EF4F-F6AB-7292-83D8A7982474}"/>
              </a:ext>
            </a:extLst>
          </p:cNvPr>
          <p:cNvSpPr>
            <a:spLocks noGrp="1" noChangeArrowheads="1"/>
          </p:cNvSpPr>
          <p:nvPr>
            <p:ph type="subTitle" idx="1"/>
          </p:nvPr>
        </p:nvSpPr>
        <p:spPr>
          <a:xfrm>
            <a:off x="1475656" y="3861048"/>
            <a:ext cx="6400800" cy="1752600"/>
          </a:xfrm>
        </p:spPr>
        <p:txBody>
          <a:bodyPr/>
          <a:lstStyle/>
          <a:p>
            <a:r>
              <a:rPr lang="zh-CN" altLang="zh-CN" sz="3200" dirty="0"/>
              <a:t>互联网保险的</a:t>
            </a:r>
            <a:r>
              <a:rPr lang="zh-CN" altLang="en-US" sz="3200" dirty="0"/>
              <a:t>政策与解读</a:t>
            </a:r>
          </a:p>
        </p:txBody>
      </p:sp>
    </p:spTree>
    <p:extLst>
      <p:ext uri="{BB962C8B-B14F-4D97-AF65-F5344CB8AC3E}">
        <p14:creationId xmlns:p14="http://schemas.microsoft.com/office/powerpoint/2010/main" val="49217373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BADEA7FA-42A3-BE9A-5DDB-2DEB9CF37701}"/>
              </a:ext>
            </a:extLst>
          </p:cNvPr>
          <p:cNvSpPr>
            <a:spLocks noGrp="1"/>
          </p:cNvSpPr>
          <p:nvPr>
            <p:ph type="title"/>
          </p:nvPr>
        </p:nvSpPr>
        <p:spPr/>
        <p:txBody>
          <a:bodyPr/>
          <a:lstStyle/>
          <a:p>
            <a:r>
              <a:rPr lang="zh-CN" altLang="en-US" dirty="0"/>
              <a:t>一、互联网保险政策的出台轨迹</a:t>
            </a:r>
          </a:p>
        </p:txBody>
      </p:sp>
      <p:sp>
        <p:nvSpPr>
          <p:cNvPr id="3" name="内容占位符 2">
            <a:extLst>
              <a:ext uri="{FF2B5EF4-FFF2-40B4-BE49-F238E27FC236}">
                <a16:creationId xmlns:a16="http://schemas.microsoft.com/office/drawing/2014/main" id="{85E702A7-17F8-F994-1116-C0CC6B74B3C4}"/>
              </a:ext>
            </a:extLst>
          </p:cNvPr>
          <p:cNvSpPr>
            <a:spLocks noGrp="1"/>
          </p:cNvSpPr>
          <p:nvPr>
            <p:ph idx="1"/>
          </p:nvPr>
        </p:nvSpPr>
        <p:spPr/>
        <p:txBody>
          <a:bodyPr/>
          <a:lstStyle/>
          <a:p>
            <a:pPr algn="just">
              <a:spcBef>
                <a:spcPts val="250"/>
              </a:spcBef>
            </a:pPr>
            <a:r>
              <a:rPr lang="zh-CN" altLang="zh-CN" sz="2800" b="1" kern="100" dirty="0">
                <a:effectLst/>
                <a:latin typeface="Times New Roman" panose="02020603050405020304" pitchFamily="18" charset="0"/>
                <a:ea typeface="宋体" panose="02010600030101010101" pitchFamily="2" charset="-122"/>
              </a:rPr>
              <a:t>（一）探索时期（</a:t>
            </a:r>
            <a:r>
              <a:rPr lang="en-US" altLang="zh-CN" sz="2800" b="1" kern="100" dirty="0">
                <a:effectLst/>
                <a:latin typeface="Times New Roman" panose="02020603050405020304" pitchFamily="18" charset="0"/>
                <a:ea typeface="宋体" panose="02010600030101010101" pitchFamily="2" charset="-122"/>
              </a:rPr>
              <a:t>1997-2005</a:t>
            </a:r>
            <a:r>
              <a:rPr lang="zh-CN" altLang="zh-CN" sz="2800" b="1" kern="100" dirty="0">
                <a:effectLst/>
                <a:latin typeface="Times New Roman" panose="02020603050405020304" pitchFamily="18" charset="0"/>
                <a:ea typeface="宋体" panose="02010600030101010101" pitchFamily="2" charset="-122"/>
              </a:rPr>
              <a:t>）</a:t>
            </a:r>
            <a:endParaRPr lang="zh-CN" altLang="zh-CN" sz="2800" kern="100" dirty="0">
              <a:effectLst/>
              <a:latin typeface="Times New Roman" panose="02020603050405020304" pitchFamily="18" charset="0"/>
              <a:ea typeface="宋体" panose="02010600030101010101" pitchFamily="2" charset="-122"/>
            </a:endParaRPr>
          </a:p>
          <a:p>
            <a:pPr lvl="1" algn="just">
              <a:spcBef>
                <a:spcPts val="250"/>
              </a:spcBef>
            </a:pPr>
            <a:r>
              <a:rPr lang="zh-CN" altLang="zh-CN" sz="2400" kern="0" dirty="0">
                <a:effectLst/>
                <a:latin typeface="Times New Roman" panose="02020603050405020304" pitchFamily="18" charset="0"/>
                <a:ea typeface="宋体" panose="02010600030101010101" pitchFamily="2" charset="-122"/>
              </a:rPr>
              <a:t>相关政策基本上一片空白，尚未出台任何有关互联网保险的政策措施。</a:t>
            </a:r>
            <a:endParaRPr lang="zh-CN" altLang="zh-CN" sz="2400" kern="100" dirty="0">
              <a:effectLst/>
              <a:latin typeface="Times New Roman" panose="02020603050405020304" pitchFamily="18" charset="0"/>
              <a:ea typeface="宋体" panose="02010600030101010101" pitchFamily="2" charset="-122"/>
            </a:endParaRPr>
          </a:p>
          <a:p>
            <a:pPr algn="just">
              <a:spcBef>
                <a:spcPts val="250"/>
              </a:spcBef>
            </a:pPr>
            <a:r>
              <a:rPr lang="zh-CN" altLang="zh-CN" sz="2800" b="1" kern="100" dirty="0">
                <a:latin typeface="Times New Roman" panose="02020603050405020304" pitchFamily="18" charset="0"/>
                <a:ea typeface="宋体" panose="02010600030101010101" pitchFamily="2" charset="-122"/>
              </a:rPr>
              <a:t>（二）积累时期（</a:t>
            </a:r>
            <a:r>
              <a:rPr lang="en-US" altLang="zh-CN" sz="2800" b="1" kern="100" dirty="0">
                <a:latin typeface="Times New Roman" panose="02020603050405020304" pitchFamily="18" charset="0"/>
                <a:ea typeface="宋体" panose="02010600030101010101" pitchFamily="2" charset="-122"/>
              </a:rPr>
              <a:t>2005-2011</a:t>
            </a:r>
            <a:r>
              <a:rPr lang="zh-CN" altLang="zh-CN" sz="2800" b="1" kern="100" dirty="0">
                <a:latin typeface="Times New Roman" panose="02020603050405020304" pitchFamily="18" charset="0"/>
                <a:ea typeface="宋体" panose="02010600030101010101" pitchFamily="2" charset="-122"/>
              </a:rPr>
              <a:t>）</a:t>
            </a:r>
          </a:p>
          <a:p>
            <a:pPr lvl="1" algn="just">
              <a:spcBef>
                <a:spcPts val="250"/>
              </a:spcBef>
            </a:pPr>
            <a:r>
              <a:rPr lang="en-US" altLang="zh-CN" sz="2400" kern="0" dirty="0">
                <a:latin typeface="Times New Roman" panose="02020603050405020304" pitchFamily="18" charset="0"/>
                <a:ea typeface="宋体" panose="02010600030101010101" pitchFamily="2" charset="-122"/>
              </a:rPr>
              <a:t>2005</a:t>
            </a:r>
            <a:r>
              <a:rPr lang="zh-CN" altLang="zh-CN" sz="2400" kern="0" dirty="0">
                <a:latin typeface="Times New Roman" panose="02020603050405020304" pitchFamily="18" charset="0"/>
                <a:ea typeface="宋体" panose="02010600030101010101" pitchFamily="2" charset="-122"/>
              </a:rPr>
              <a:t>年《电子签名法》确定电子签名与传统手写签名和盖章具有同等的法律效力。</a:t>
            </a:r>
            <a:endParaRPr lang="en-US" altLang="zh-CN" sz="2400" kern="0" dirty="0">
              <a:latin typeface="Times New Roman" panose="02020603050405020304" pitchFamily="18" charset="0"/>
              <a:ea typeface="宋体" panose="02010600030101010101" pitchFamily="2" charset="-122"/>
            </a:endParaRPr>
          </a:p>
          <a:p>
            <a:pPr lvl="1" algn="just">
              <a:spcBef>
                <a:spcPts val="250"/>
              </a:spcBef>
            </a:pPr>
            <a:r>
              <a:rPr lang="en-US" altLang="zh-CN" sz="2400" kern="0" dirty="0">
                <a:latin typeface="Times New Roman" panose="02020603050405020304" pitchFamily="18" charset="0"/>
                <a:ea typeface="宋体" panose="02010600030101010101" pitchFamily="2" charset="-122"/>
              </a:rPr>
              <a:t>2011</a:t>
            </a:r>
            <a:r>
              <a:rPr lang="zh-CN" altLang="zh-CN" sz="2400" kern="0" dirty="0">
                <a:latin typeface="Times New Roman" panose="02020603050405020304" pitchFamily="18" charset="0"/>
                <a:ea typeface="宋体" panose="02010600030101010101" pitchFamily="2" charset="-122"/>
              </a:rPr>
              <a:t>年《互联网</a:t>
            </a:r>
            <a:r>
              <a:rPr lang="en-US" altLang="zh-CN" sz="2400" kern="0" dirty="0">
                <a:latin typeface="Times New Roman" panose="02020603050405020304" pitchFamily="18" charset="0"/>
                <a:ea typeface="宋体" panose="02010600030101010101" pitchFamily="2" charset="-122"/>
              </a:rPr>
              <a:t>保险</a:t>
            </a:r>
            <a:r>
              <a:rPr lang="zh-CN" altLang="zh-CN" sz="2400" kern="0" dirty="0">
                <a:latin typeface="Times New Roman" panose="02020603050405020304" pitchFamily="18" charset="0"/>
                <a:ea typeface="宋体" panose="02010600030101010101" pitchFamily="2" charset="-122"/>
              </a:rPr>
              <a:t>业务规定（征求意见稿）》，标志着</a:t>
            </a:r>
            <a:r>
              <a:rPr lang="zh-CN" altLang="en-US" sz="2400" kern="0" dirty="0">
                <a:latin typeface="Times New Roman" panose="02020603050405020304" pitchFamily="18" charset="0"/>
                <a:ea typeface="宋体" panose="02010600030101010101" pitchFamily="2" charset="-122"/>
              </a:rPr>
              <a:t>监管机构</a:t>
            </a:r>
            <a:r>
              <a:rPr lang="zh-CN" altLang="zh-CN" sz="2400" kern="0" dirty="0">
                <a:latin typeface="Times New Roman" panose="02020603050405020304" pitchFamily="18" charset="0"/>
                <a:ea typeface="宋体" panose="02010600030101010101" pitchFamily="2" charset="-122"/>
              </a:rPr>
              <a:t>意识到了互联网保险发展的美好前景，并且开始着手制定这一领域的相关政策，规范互联网保险市场的发展。</a:t>
            </a:r>
            <a:endParaRPr lang="en-US" altLang="zh-CN" sz="2400" kern="0" dirty="0">
              <a:latin typeface="Times New Roman" panose="02020603050405020304" pitchFamily="18" charset="0"/>
              <a:ea typeface="宋体" panose="02010600030101010101" pitchFamily="2" charset="-122"/>
            </a:endParaRPr>
          </a:p>
        </p:txBody>
      </p:sp>
    </p:spTree>
    <p:extLst>
      <p:ext uri="{BB962C8B-B14F-4D97-AF65-F5344CB8AC3E}">
        <p14:creationId xmlns:p14="http://schemas.microsoft.com/office/powerpoint/2010/main" val="2498591057"/>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BADEA7FA-42A3-BE9A-5DDB-2DEB9CF37701}"/>
              </a:ext>
            </a:extLst>
          </p:cNvPr>
          <p:cNvSpPr>
            <a:spLocks noGrp="1"/>
          </p:cNvSpPr>
          <p:nvPr>
            <p:ph type="title"/>
          </p:nvPr>
        </p:nvSpPr>
        <p:spPr/>
        <p:txBody>
          <a:bodyPr/>
          <a:lstStyle/>
          <a:p>
            <a:r>
              <a:rPr lang="zh-CN" altLang="en-US" dirty="0"/>
              <a:t>一、互联网保险政策的出台轨迹</a:t>
            </a:r>
          </a:p>
        </p:txBody>
      </p:sp>
      <p:sp>
        <p:nvSpPr>
          <p:cNvPr id="3" name="内容占位符 2">
            <a:extLst>
              <a:ext uri="{FF2B5EF4-FFF2-40B4-BE49-F238E27FC236}">
                <a16:creationId xmlns:a16="http://schemas.microsoft.com/office/drawing/2014/main" id="{85E702A7-17F8-F994-1116-C0CC6B74B3C4}"/>
              </a:ext>
            </a:extLst>
          </p:cNvPr>
          <p:cNvSpPr>
            <a:spLocks noGrp="1"/>
          </p:cNvSpPr>
          <p:nvPr>
            <p:ph idx="1"/>
          </p:nvPr>
        </p:nvSpPr>
        <p:spPr>
          <a:xfrm>
            <a:off x="457200" y="1600200"/>
            <a:ext cx="8507288" cy="4525963"/>
          </a:xfrm>
        </p:spPr>
        <p:txBody>
          <a:bodyPr/>
          <a:lstStyle/>
          <a:p>
            <a:pPr algn="just">
              <a:spcBef>
                <a:spcPts val="250"/>
              </a:spcBef>
            </a:pPr>
            <a:r>
              <a:rPr lang="zh-CN" altLang="zh-CN" sz="2800" b="1" kern="100" dirty="0">
                <a:latin typeface="Times New Roman" panose="02020603050405020304" pitchFamily="18" charset="0"/>
                <a:ea typeface="宋体" panose="02010600030101010101" pitchFamily="2" charset="-122"/>
              </a:rPr>
              <a:t>（三）发展时期（</a:t>
            </a:r>
            <a:r>
              <a:rPr lang="en-US" altLang="zh-CN" sz="2800" b="1" kern="100" dirty="0">
                <a:latin typeface="Times New Roman" panose="02020603050405020304" pitchFamily="18" charset="0"/>
                <a:ea typeface="宋体" panose="02010600030101010101" pitchFamily="2" charset="-122"/>
              </a:rPr>
              <a:t>2012-2013</a:t>
            </a:r>
            <a:r>
              <a:rPr lang="zh-CN" altLang="zh-CN" sz="2800" b="1" kern="100" dirty="0">
                <a:latin typeface="Times New Roman" panose="02020603050405020304" pitchFamily="18" charset="0"/>
                <a:ea typeface="宋体" panose="02010600030101010101" pitchFamily="2" charset="-122"/>
              </a:rPr>
              <a:t>）</a:t>
            </a:r>
          </a:p>
          <a:p>
            <a:pPr lvl="1" algn="just">
              <a:spcBef>
                <a:spcPts val="250"/>
              </a:spcBef>
            </a:pPr>
            <a:r>
              <a:rPr lang="en-US" altLang="zh-CN" sz="2400" kern="0" dirty="0">
                <a:latin typeface="Times New Roman" panose="02020603050405020304" pitchFamily="18" charset="0"/>
                <a:ea typeface="宋体" panose="02010600030101010101" pitchFamily="2" charset="-122"/>
              </a:rPr>
              <a:t>2011</a:t>
            </a:r>
            <a:r>
              <a:rPr lang="zh-CN" altLang="zh-CN" sz="2400" kern="0" dirty="0">
                <a:latin typeface="Times New Roman" panose="02020603050405020304" pitchFamily="18" charset="0"/>
                <a:ea typeface="宋体" panose="02010600030101010101" pitchFamily="2" charset="-122"/>
              </a:rPr>
              <a:t>年《保险代理、经纪公司互联网保险业务监管办法》，标志着互联网保险业务逐渐走向规范化、专业化。</a:t>
            </a:r>
            <a:endParaRPr lang="en-US" altLang="zh-CN" sz="2400" kern="0" dirty="0">
              <a:latin typeface="Times New Roman" panose="02020603050405020304" pitchFamily="18" charset="0"/>
              <a:ea typeface="宋体" panose="02010600030101010101" pitchFamily="2" charset="-122"/>
            </a:endParaRPr>
          </a:p>
          <a:p>
            <a:pPr lvl="1" algn="just">
              <a:spcBef>
                <a:spcPts val="250"/>
              </a:spcBef>
            </a:pPr>
            <a:r>
              <a:rPr lang="zh-CN" altLang="zh-CN" sz="2400" kern="0" dirty="0">
                <a:latin typeface="Times New Roman" panose="02020603050405020304" pitchFamily="18" charset="0"/>
                <a:ea typeface="宋体" panose="02010600030101010101" pitchFamily="2" charset="-122"/>
              </a:rPr>
              <a:t>保险监管机构除了规范互联网保险的发展之外，也意识到了网络信息安全的重要性，以及互联网保险的风险，出台了一系列规范性的指引和提示。</a:t>
            </a:r>
            <a:endParaRPr lang="en-US" altLang="zh-CN" sz="2400" kern="0" dirty="0">
              <a:latin typeface="Times New Roman" panose="02020603050405020304" pitchFamily="18" charset="0"/>
              <a:ea typeface="宋体" panose="02010600030101010101" pitchFamily="2" charset="-122"/>
            </a:endParaRPr>
          </a:p>
          <a:p>
            <a:pPr algn="just">
              <a:spcBef>
                <a:spcPts val="250"/>
              </a:spcBef>
            </a:pPr>
            <a:r>
              <a:rPr lang="zh-CN" altLang="zh-CN" sz="2800" b="1" kern="100" dirty="0">
                <a:latin typeface="Times New Roman" panose="02020603050405020304" pitchFamily="18" charset="0"/>
                <a:ea typeface="宋体" panose="02010600030101010101" pitchFamily="2" charset="-122"/>
              </a:rPr>
              <a:t>（四）爆发时期（</a:t>
            </a:r>
            <a:r>
              <a:rPr lang="en-US" altLang="zh-CN" sz="2800" b="1" kern="100" dirty="0">
                <a:latin typeface="Times New Roman" panose="02020603050405020304" pitchFamily="18" charset="0"/>
                <a:ea typeface="宋体" panose="02010600030101010101" pitchFamily="2" charset="-122"/>
              </a:rPr>
              <a:t>2013-  </a:t>
            </a:r>
            <a:r>
              <a:rPr lang="zh-CN" altLang="zh-CN" sz="2800" b="1" kern="100" dirty="0">
                <a:latin typeface="Times New Roman" panose="02020603050405020304" pitchFamily="18" charset="0"/>
                <a:ea typeface="宋体" panose="02010600030101010101" pitchFamily="2" charset="-122"/>
              </a:rPr>
              <a:t>）</a:t>
            </a:r>
          </a:p>
          <a:p>
            <a:pPr lvl="1" algn="just">
              <a:spcBef>
                <a:spcPts val="250"/>
              </a:spcBef>
            </a:pPr>
            <a:r>
              <a:rPr lang="zh-CN" altLang="zh-CN" sz="2400" kern="0" dirty="0">
                <a:latin typeface="Times New Roman" panose="02020603050405020304" pitchFamily="18" charset="0"/>
                <a:ea typeface="宋体" panose="02010600030101010101" pitchFamily="2" charset="-122"/>
              </a:rPr>
              <a:t>以</a:t>
            </a:r>
            <a:r>
              <a:rPr lang="en-US" altLang="zh-CN" sz="2400" kern="0" dirty="0">
                <a:latin typeface="Times New Roman" panose="02020603050405020304" pitchFamily="18" charset="0"/>
                <a:ea typeface="宋体" panose="02010600030101010101" pitchFamily="2" charset="-122"/>
              </a:rPr>
              <a:t>2013</a:t>
            </a:r>
            <a:r>
              <a:rPr lang="zh-CN" altLang="zh-CN" sz="2400" kern="0" dirty="0">
                <a:latin typeface="Times New Roman" panose="02020603050405020304" pitchFamily="18" charset="0"/>
                <a:ea typeface="宋体" panose="02010600030101010101" pitchFamily="2" charset="-122"/>
              </a:rPr>
              <a:t>年</a:t>
            </a:r>
            <a:r>
              <a:rPr lang="en-US" altLang="zh-CN" sz="2400" kern="0" dirty="0">
                <a:latin typeface="Times New Roman" panose="02020603050405020304" pitchFamily="18" charset="0"/>
                <a:ea typeface="宋体" panose="02010600030101010101" pitchFamily="2" charset="-122"/>
              </a:rPr>
              <a:t>11</a:t>
            </a:r>
            <a:r>
              <a:rPr lang="zh-CN" altLang="zh-CN" sz="2400" kern="0" dirty="0">
                <a:latin typeface="Times New Roman" panose="02020603050405020304" pitchFamily="18" charset="0"/>
                <a:ea typeface="宋体" panose="02010600030101010101" pitchFamily="2" charset="-122"/>
              </a:rPr>
              <a:t>月</a:t>
            </a:r>
            <a:r>
              <a:rPr lang="en-US" altLang="zh-CN" sz="2400" kern="0" dirty="0">
                <a:latin typeface="Times New Roman" panose="02020603050405020304" pitchFamily="18" charset="0"/>
                <a:ea typeface="宋体" panose="02010600030101010101" pitchFamily="2" charset="-122"/>
              </a:rPr>
              <a:t>6</a:t>
            </a:r>
            <a:r>
              <a:rPr lang="zh-CN" altLang="zh-CN" sz="2400" kern="0" dirty="0">
                <a:latin typeface="Times New Roman" panose="02020603050405020304" pitchFamily="18" charset="0"/>
                <a:ea typeface="宋体" panose="02010600030101010101" pitchFamily="2" charset="-122"/>
              </a:rPr>
              <a:t>日国内第一家由监管部门颁发的互联网金融法人牌照的</a:t>
            </a:r>
            <a:r>
              <a:rPr lang="en-US" altLang="zh-CN" sz="2400" kern="0" dirty="0">
                <a:latin typeface="Times New Roman" panose="02020603050405020304" pitchFamily="18" charset="0"/>
                <a:ea typeface="宋体" panose="02010600030101010101" pitchFamily="2" charset="-122"/>
              </a:rPr>
              <a:t>“</a:t>
            </a:r>
            <a:r>
              <a:rPr lang="zh-CN" altLang="zh-CN" sz="2400" kern="0" dirty="0">
                <a:latin typeface="Times New Roman" panose="02020603050405020304" pitchFamily="18" charset="0"/>
                <a:ea typeface="宋体" panose="02010600030101010101" pitchFamily="2" charset="-122"/>
              </a:rPr>
              <a:t>众安在线财产保险有限公司</a:t>
            </a:r>
            <a:r>
              <a:rPr lang="en-US" altLang="zh-CN" sz="2400" kern="0" dirty="0">
                <a:latin typeface="Times New Roman" panose="02020603050405020304" pitchFamily="18" charset="0"/>
                <a:ea typeface="宋体" panose="02010600030101010101" pitchFamily="2" charset="-122"/>
              </a:rPr>
              <a:t>”</a:t>
            </a:r>
            <a:r>
              <a:rPr lang="zh-CN" altLang="zh-CN" sz="2400" kern="0" dirty="0">
                <a:latin typeface="Times New Roman" panose="02020603050405020304" pitchFamily="18" charset="0"/>
                <a:ea typeface="宋体" panose="02010600030101010101" pitchFamily="2" charset="-122"/>
              </a:rPr>
              <a:t>成立为标志。</a:t>
            </a:r>
            <a:endParaRPr lang="en-US" altLang="zh-CN" sz="2400" kern="0" dirty="0">
              <a:latin typeface="Times New Roman" panose="02020603050405020304" pitchFamily="18" charset="0"/>
              <a:ea typeface="宋体" panose="02010600030101010101" pitchFamily="2" charset="-122"/>
            </a:endParaRPr>
          </a:p>
          <a:p>
            <a:pPr lvl="1" algn="just">
              <a:spcBef>
                <a:spcPts val="250"/>
              </a:spcBef>
            </a:pPr>
            <a:r>
              <a:rPr lang="en-US" altLang="zh-CN" sz="2400" kern="0" dirty="0">
                <a:latin typeface="Times New Roman" panose="02020603050405020304" pitchFamily="18" charset="0"/>
                <a:ea typeface="宋体" panose="02010600030101010101" pitchFamily="2" charset="-122"/>
              </a:rPr>
              <a:t>2015</a:t>
            </a:r>
            <a:r>
              <a:rPr lang="zh-CN" altLang="zh-CN" sz="2400" kern="0" dirty="0">
                <a:latin typeface="Times New Roman" panose="02020603050405020304" pitchFamily="18" charset="0"/>
                <a:ea typeface="宋体" panose="02010600030101010101" pitchFamily="2" charset="-122"/>
              </a:rPr>
              <a:t>年正式实施了《互联网保险业务监管暂行办法》，进而于</a:t>
            </a:r>
            <a:r>
              <a:rPr lang="en-US" altLang="zh-CN" sz="2400" kern="0" dirty="0">
                <a:latin typeface="Times New Roman" panose="02020603050405020304" pitchFamily="18" charset="0"/>
                <a:ea typeface="宋体" panose="02010600030101010101" pitchFamily="2" charset="-122"/>
              </a:rPr>
              <a:t>2020</a:t>
            </a:r>
            <a:r>
              <a:rPr lang="zh-CN" altLang="zh-CN" sz="2400" kern="0" dirty="0">
                <a:latin typeface="Times New Roman" panose="02020603050405020304" pitchFamily="18" charset="0"/>
                <a:ea typeface="宋体" panose="02010600030101010101" pitchFamily="2" charset="-122"/>
              </a:rPr>
              <a:t>年</a:t>
            </a:r>
            <a:r>
              <a:rPr lang="en-US" altLang="zh-CN" sz="2400" kern="0" dirty="0">
                <a:latin typeface="Times New Roman" panose="02020603050405020304" pitchFamily="18" charset="0"/>
                <a:ea typeface="宋体" panose="02010600030101010101" pitchFamily="2" charset="-122"/>
              </a:rPr>
              <a:t>12</a:t>
            </a:r>
            <a:r>
              <a:rPr lang="zh-CN" altLang="zh-CN" sz="2400" kern="0" dirty="0">
                <a:latin typeface="Times New Roman" panose="02020603050405020304" pitchFamily="18" charset="0"/>
                <a:ea typeface="宋体" panose="02010600030101010101" pitchFamily="2" charset="-122"/>
              </a:rPr>
              <a:t>月</a:t>
            </a:r>
            <a:r>
              <a:rPr lang="en-US" altLang="zh-CN" sz="2400" kern="0" dirty="0">
                <a:latin typeface="Times New Roman" panose="02020603050405020304" pitchFamily="18" charset="0"/>
                <a:ea typeface="宋体" panose="02010600030101010101" pitchFamily="2" charset="-122"/>
              </a:rPr>
              <a:t>7</a:t>
            </a:r>
            <a:r>
              <a:rPr lang="zh-CN" altLang="zh-CN" sz="2400" kern="0" dirty="0">
                <a:latin typeface="Times New Roman" panose="02020603050405020304" pitchFamily="18" charset="0"/>
                <a:ea typeface="宋体" panose="02010600030101010101" pitchFamily="2" charset="-122"/>
              </a:rPr>
              <a:t>日又修订并发布了《互联网保险业务监管办法》。</a:t>
            </a:r>
            <a:endParaRPr lang="en-US" altLang="zh-CN" sz="2400" kern="0" dirty="0">
              <a:latin typeface="Times New Roman" panose="02020603050405020304" pitchFamily="18" charset="0"/>
              <a:ea typeface="宋体" panose="02010600030101010101" pitchFamily="2" charset="-122"/>
            </a:endParaRPr>
          </a:p>
        </p:txBody>
      </p:sp>
    </p:spTree>
    <p:extLst>
      <p:ext uri="{BB962C8B-B14F-4D97-AF65-F5344CB8AC3E}">
        <p14:creationId xmlns:p14="http://schemas.microsoft.com/office/powerpoint/2010/main" val="267794002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6" name="Rectangle 4">
            <a:extLst>
              <a:ext uri="{FF2B5EF4-FFF2-40B4-BE49-F238E27FC236}">
                <a16:creationId xmlns:a16="http://schemas.microsoft.com/office/drawing/2014/main" id="{34B97256-CF1E-0291-7AF7-51A3DC2DEA57}"/>
              </a:ext>
            </a:extLst>
          </p:cNvPr>
          <p:cNvSpPr>
            <a:spLocks noGrp="1" noChangeArrowheads="1"/>
          </p:cNvSpPr>
          <p:nvPr>
            <p:ph type="ctrTitle"/>
          </p:nvPr>
        </p:nvSpPr>
        <p:spPr>
          <a:xfrm>
            <a:off x="685800" y="2130425"/>
            <a:ext cx="7772400" cy="1470025"/>
          </a:xfrm>
        </p:spPr>
        <p:txBody>
          <a:bodyPr anchor="ctr"/>
          <a:lstStyle/>
          <a:p>
            <a:r>
              <a:rPr lang="zh-CN" altLang="en-US" sz="4400"/>
              <a:t>第一节</a:t>
            </a:r>
          </a:p>
        </p:txBody>
      </p:sp>
      <p:sp>
        <p:nvSpPr>
          <p:cNvPr id="3077" name="Rectangle 5">
            <a:extLst>
              <a:ext uri="{FF2B5EF4-FFF2-40B4-BE49-F238E27FC236}">
                <a16:creationId xmlns:a16="http://schemas.microsoft.com/office/drawing/2014/main" id="{F81900A2-EF4F-F6AB-7292-83D8A7982474}"/>
              </a:ext>
            </a:extLst>
          </p:cNvPr>
          <p:cNvSpPr>
            <a:spLocks noGrp="1" noChangeArrowheads="1"/>
          </p:cNvSpPr>
          <p:nvPr>
            <p:ph type="subTitle" idx="1"/>
          </p:nvPr>
        </p:nvSpPr>
        <p:spPr>
          <a:xfrm>
            <a:off x="1475656" y="3861048"/>
            <a:ext cx="6400800" cy="1752600"/>
          </a:xfrm>
        </p:spPr>
        <p:txBody>
          <a:bodyPr/>
          <a:lstStyle/>
          <a:p>
            <a:r>
              <a:rPr lang="zh-CN" altLang="zh-CN" sz="3200" dirty="0"/>
              <a:t>互联网保险业务的发展及模式</a:t>
            </a:r>
            <a:endParaRPr lang="zh-CN" altLang="en-US" sz="3200" dirty="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FDDBB954-D105-EEE2-1A9D-06EB62E688CD}"/>
              </a:ext>
            </a:extLst>
          </p:cNvPr>
          <p:cNvSpPr>
            <a:spLocks noGrp="1"/>
          </p:cNvSpPr>
          <p:nvPr>
            <p:ph type="title"/>
          </p:nvPr>
        </p:nvSpPr>
        <p:spPr/>
        <p:txBody>
          <a:bodyPr/>
          <a:lstStyle/>
          <a:p>
            <a:r>
              <a:rPr lang="zh-CN" altLang="en-US" dirty="0"/>
              <a:t>二、互联网保险的政策解读</a:t>
            </a:r>
          </a:p>
        </p:txBody>
      </p:sp>
      <p:sp>
        <p:nvSpPr>
          <p:cNvPr id="3" name="内容占位符 2">
            <a:extLst>
              <a:ext uri="{FF2B5EF4-FFF2-40B4-BE49-F238E27FC236}">
                <a16:creationId xmlns:a16="http://schemas.microsoft.com/office/drawing/2014/main" id="{9B7C7F53-0C2A-7E8D-EEB7-63B6584B73E2}"/>
              </a:ext>
            </a:extLst>
          </p:cNvPr>
          <p:cNvSpPr>
            <a:spLocks noGrp="1"/>
          </p:cNvSpPr>
          <p:nvPr>
            <p:ph idx="1"/>
          </p:nvPr>
        </p:nvSpPr>
        <p:spPr/>
        <p:txBody>
          <a:bodyPr/>
          <a:lstStyle/>
          <a:p>
            <a:r>
              <a:rPr lang="zh-CN" altLang="zh-CN" sz="2400" kern="100" dirty="0">
                <a:effectLst/>
                <a:latin typeface="Times New Roman" panose="02020603050405020304" pitchFamily="18" charset="0"/>
                <a:ea typeface="宋体" panose="02010600030101010101" pitchFamily="2" charset="-122"/>
                <a:cs typeface="Times New Roman" panose="02020603050405020304" pitchFamily="18" charset="0"/>
              </a:rPr>
              <a:t>（一）严格区分互联网保险业务与互联网保险公司</a:t>
            </a:r>
            <a:endParaRPr lang="en-US" altLang="zh-CN" sz="2400" kern="100" dirty="0">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dirty="0">
                <a:effectLst/>
                <a:latin typeface="Times New Roman" panose="02020603050405020304" pitchFamily="18" charset="0"/>
                <a:ea typeface="宋体" panose="02010600030101010101" pitchFamily="2" charset="-122"/>
                <a:cs typeface="Times New Roman" panose="02020603050405020304" pitchFamily="18" charset="0"/>
              </a:rPr>
              <a:t>互联网保险业务是指保险机构依托互联网订立保险合同、提供保险服务的保险经营活动。并且明确了开展互联网保险业务应同时满足</a:t>
            </a:r>
            <a:r>
              <a:rPr lang="zh-CN" altLang="en-US" sz="2000" dirty="0">
                <a:effectLst/>
                <a:latin typeface="Times New Roman" panose="02020603050405020304" pitchFamily="18" charset="0"/>
                <a:ea typeface="宋体" panose="02010600030101010101" pitchFamily="2" charset="-122"/>
                <a:cs typeface="Times New Roman" panose="02020603050405020304" pitchFamily="18" charset="0"/>
              </a:rPr>
              <a:t>的</a:t>
            </a:r>
            <a:r>
              <a:rPr lang="zh-CN" altLang="zh-CN" sz="2000" dirty="0">
                <a:effectLst/>
                <a:latin typeface="Times New Roman" panose="02020603050405020304" pitchFamily="18" charset="0"/>
                <a:ea typeface="宋体" panose="02010600030101010101" pitchFamily="2" charset="-122"/>
                <a:cs typeface="Times New Roman" panose="02020603050405020304" pitchFamily="18" charset="0"/>
              </a:rPr>
              <a:t>条件</a:t>
            </a:r>
            <a:r>
              <a:rPr lang="zh-CN" altLang="en-US" sz="2000" dirty="0">
                <a:effectLst/>
                <a:latin typeface="Times New Roman" panose="02020603050405020304" pitchFamily="18" charset="0"/>
                <a:ea typeface="宋体" panose="02010600030101010101" pitchFamily="2" charset="-122"/>
                <a:cs typeface="Times New Roman" panose="02020603050405020304" pitchFamily="18" charset="0"/>
              </a:rPr>
              <a:t>，</a:t>
            </a:r>
            <a:r>
              <a:rPr lang="zh-CN" altLang="zh-CN" sz="2000" dirty="0">
                <a:effectLst/>
                <a:latin typeface="Times New Roman" panose="02020603050405020304" pitchFamily="18" charset="0"/>
                <a:ea typeface="宋体" panose="02010600030101010101" pitchFamily="2" charset="-122"/>
                <a:cs typeface="Times New Roman" panose="02020603050405020304" pitchFamily="18" charset="0"/>
              </a:rPr>
              <a:t>强调消费者能够通过销售页面独立地了解并完成整个投保过程。</a:t>
            </a:r>
            <a:endParaRPr lang="en-US" altLang="zh-CN" sz="2000" dirty="0">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dirty="0">
                <a:effectLst/>
                <a:latin typeface="Times New Roman" panose="02020603050405020304" pitchFamily="18" charset="0"/>
                <a:ea typeface="宋体" panose="02010600030101010101" pitchFamily="2" charset="-122"/>
                <a:cs typeface="Times New Roman" panose="02020603050405020304" pitchFamily="18" charset="0"/>
              </a:rPr>
              <a:t>互联网保险公司是指为促进保险业务与互联网、大数据等新技术融合创新，专门批准设立并依法登记注册，不设分支机构，在全国范围内专门开展互联网保险业务的保险公司。除互联网保险公司的其他所有保险公司都统称为保险公司。</a:t>
            </a:r>
            <a:endParaRPr lang="en-US" altLang="zh-CN" sz="2000" dirty="0">
              <a:effectLst/>
              <a:latin typeface="Times New Roman" panose="02020603050405020304" pitchFamily="18" charset="0"/>
              <a:ea typeface="宋体" panose="02010600030101010101" pitchFamily="2" charset="-122"/>
              <a:cs typeface="Times New Roman" panose="02020603050405020304" pitchFamily="18" charset="0"/>
            </a:endParaRPr>
          </a:p>
          <a:p>
            <a:r>
              <a:rPr lang="zh-CN" altLang="zh-CN" sz="2400" kern="100" dirty="0">
                <a:latin typeface="Times New Roman" panose="02020603050405020304" pitchFamily="18" charset="0"/>
                <a:ea typeface="宋体" panose="02010600030101010101" pitchFamily="2" charset="-122"/>
                <a:cs typeface="Times New Roman" panose="02020603050405020304" pitchFamily="18" charset="0"/>
              </a:rPr>
              <a:t>（二）互联网保险是保险业的重要发展趋势</a:t>
            </a:r>
            <a:endParaRPr lang="en-US" altLang="zh-CN" sz="2400" kern="100" dirty="0">
              <a:latin typeface="Times New Roman" panose="02020603050405020304" pitchFamily="18" charset="0"/>
              <a:ea typeface="宋体" panose="02010600030101010101" pitchFamily="2" charset="-122"/>
              <a:cs typeface="Times New Roman" panose="02020603050405020304" pitchFamily="18" charset="0"/>
            </a:endParaRPr>
          </a:p>
        </p:txBody>
      </p:sp>
    </p:spTree>
    <p:extLst>
      <p:ext uri="{BB962C8B-B14F-4D97-AF65-F5344CB8AC3E}">
        <p14:creationId xmlns:p14="http://schemas.microsoft.com/office/powerpoint/2010/main" val="2956530868"/>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FDDBB954-D105-EEE2-1A9D-06EB62E688CD}"/>
              </a:ext>
            </a:extLst>
          </p:cNvPr>
          <p:cNvSpPr>
            <a:spLocks noGrp="1"/>
          </p:cNvSpPr>
          <p:nvPr>
            <p:ph type="title"/>
          </p:nvPr>
        </p:nvSpPr>
        <p:spPr/>
        <p:txBody>
          <a:bodyPr/>
          <a:lstStyle/>
          <a:p>
            <a:r>
              <a:rPr lang="zh-CN" altLang="en-US" dirty="0"/>
              <a:t>二、互联网保险的政策解读</a:t>
            </a:r>
          </a:p>
        </p:txBody>
      </p:sp>
      <p:sp>
        <p:nvSpPr>
          <p:cNvPr id="3" name="内容占位符 2">
            <a:extLst>
              <a:ext uri="{FF2B5EF4-FFF2-40B4-BE49-F238E27FC236}">
                <a16:creationId xmlns:a16="http://schemas.microsoft.com/office/drawing/2014/main" id="{9B7C7F53-0C2A-7E8D-EEB7-63B6584B73E2}"/>
              </a:ext>
            </a:extLst>
          </p:cNvPr>
          <p:cNvSpPr>
            <a:spLocks noGrp="1"/>
          </p:cNvSpPr>
          <p:nvPr>
            <p:ph idx="1"/>
          </p:nvPr>
        </p:nvSpPr>
        <p:spPr/>
        <p:txBody>
          <a:bodyPr/>
          <a:lstStyle/>
          <a:p>
            <a:r>
              <a:rPr lang="zh-CN" altLang="zh-CN" sz="2400" kern="100" dirty="0">
                <a:latin typeface="Times New Roman" panose="02020603050405020304" pitchFamily="18" charset="0"/>
                <a:ea typeface="宋体" panose="02010600030101010101" pitchFamily="2" charset="-122"/>
                <a:cs typeface="Times New Roman" panose="02020603050405020304" pitchFamily="18" charset="0"/>
              </a:rPr>
              <a:t>（三）互联网保险与传统保险具有一致性</a:t>
            </a:r>
            <a:endParaRPr lang="en-US" altLang="zh-CN" sz="2400" kern="100" dirty="0">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kern="0" dirty="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监管原则的一致性</a:t>
            </a:r>
            <a:r>
              <a:rPr lang="zh-CN" altLang="en-US" sz="2000" kern="0" dirty="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a:t>
            </a:r>
            <a:r>
              <a:rPr lang="zh-CN" altLang="zh-CN" sz="2000" kern="0" dirty="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互联网保险没有改变保险的根本属性，互联网保险业务监管应与传统保险业务监管具有一致性。</a:t>
            </a:r>
            <a:endParaRPr lang="en-US" altLang="zh-CN" sz="2000" kern="0" dirty="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kern="0" dirty="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经营主体的一致性</a:t>
            </a:r>
            <a:r>
              <a:rPr lang="zh-CN" altLang="en-US" sz="2000" kern="0" dirty="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a:t>
            </a:r>
            <a:r>
              <a:rPr lang="zh-CN" altLang="zh-CN" sz="2000" kern="0" dirty="0">
                <a:solidFill>
                  <a:srgbClr val="000000"/>
                </a:solidFill>
                <a:effectLst/>
                <a:latin typeface="Times New Roman" panose="02020603050405020304" pitchFamily="18" charset="0"/>
                <a:ea typeface="宋体" panose="02010600030101010101" pitchFamily="2" charset="-122"/>
              </a:rPr>
              <a:t>无论是传统保险公司还是专业互联网保险公司；无论是保险公司还是保险中介机构，所有保险机构理论上都是有权利经营互联网保险业务的。除互联网保险公司之外，其他保险公司也有权利经营传统的保险业务。</a:t>
            </a:r>
            <a:endParaRPr lang="en-US" altLang="zh-CN" sz="2000" kern="0" dirty="0">
              <a:solidFill>
                <a:srgbClr val="000000"/>
              </a:solidFill>
              <a:effectLst/>
              <a:latin typeface="Times New Roman" panose="02020603050405020304" pitchFamily="18" charset="0"/>
              <a:ea typeface="宋体" panose="02010600030101010101" pitchFamily="2" charset="-122"/>
            </a:endParaRPr>
          </a:p>
          <a:p>
            <a:pPr lvl="1"/>
            <a:r>
              <a:rPr lang="zh-CN" altLang="zh-CN" sz="2000" kern="0" dirty="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销售产品的一致性</a:t>
            </a:r>
            <a:r>
              <a:rPr lang="zh-CN" altLang="en-US" sz="2000" kern="0" dirty="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a:t>
            </a:r>
            <a:r>
              <a:rPr lang="zh-CN" altLang="zh-CN" sz="2000" kern="0" dirty="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尽管互联网保险产品的种类繁多，创新的产品也层出不穷，但与传统保险产品并没有本质差别。因此，相关监管政策并未对互联网保险产品做出特殊规定。</a:t>
            </a:r>
            <a:endParaRPr lang="zh-CN" altLang="zh-CN" sz="2000" kern="100" dirty="0">
              <a:effectLst/>
              <a:latin typeface="Calibri" panose="020F0502020204030204" pitchFamily="34" charset="0"/>
              <a:ea typeface="宋体" panose="02010600030101010101" pitchFamily="2" charset="-122"/>
              <a:cs typeface="Times New Roman" panose="02020603050405020304" pitchFamily="18" charset="0"/>
            </a:endParaRPr>
          </a:p>
          <a:p>
            <a:pPr lvl="1"/>
            <a:endParaRPr lang="zh-CN" altLang="en-US" sz="2000" kern="100" dirty="0">
              <a:latin typeface="Times New Roman" panose="02020603050405020304" pitchFamily="18" charset="0"/>
              <a:ea typeface="宋体" panose="02010600030101010101" pitchFamily="2" charset="-122"/>
              <a:cs typeface="Times New Roman" panose="02020603050405020304" pitchFamily="18" charset="0"/>
            </a:endParaRPr>
          </a:p>
        </p:txBody>
      </p:sp>
    </p:spTree>
    <p:extLst>
      <p:ext uri="{BB962C8B-B14F-4D97-AF65-F5344CB8AC3E}">
        <p14:creationId xmlns:p14="http://schemas.microsoft.com/office/powerpoint/2010/main" val="1744965277"/>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FDDBB954-D105-EEE2-1A9D-06EB62E688CD}"/>
              </a:ext>
            </a:extLst>
          </p:cNvPr>
          <p:cNvSpPr>
            <a:spLocks noGrp="1"/>
          </p:cNvSpPr>
          <p:nvPr>
            <p:ph type="title"/>
          </p:nvPr>
        </p:nvSpPr>
        <p:spPr/>
        <p:txBody>
          <a:bodyPr/>
          <a:lstStyle/>
          <a:p>
            <a:r>
              <a:rPr lang="zh-CN" altLang="en-US" dirty="0"/>
              <a:t>二、互联网保险的政策解读</a:t>
            </a:r>
          </a:p>
        </p:txBody>
      </p:sp>
      <p:sp>
        <p:nvSpPr>
          <p:cNvPr id="3" name="内容占位符 2">
            <a:extLst>
              <a:ext uri="{FF2B5EF4-FFF2-40B4-BE49-F238E27FC236}">
                <a16:creationId xmlns:a16="http://schemas.microsoft.com/office/drawing/2014/main" id="{9B7C7F53-0C2A-7E8D-EEB7-63B6584B73E2}"/>
              </a:ext>
            </a:extLst>
          </p:cNvPr>
          <p:cNvSpPr>
            <a:spLocks noGrp="1"/>
          </p:cNvSpPr>
          <p:nvPr>
            <p:ph idx="1"/>
          </p:nvPr>
        </p:nvSpPr>
        <p:spPr/>
        <p:txBody>
          <a:bodyPr/>
          <a:lstStyle/>
          <a:p>
            <a:pPr>
              <a:lnSpc>
                <a:spcPct val="173000"/>
              </a:lnSpc>
            </a:pPr>
            <a:r>
              <a:rPr lang="zh-CN" altLang="zh-CN" sz="2400" kern="100" dirty="0">
                <a:latin typeface="Times New Roman" panose="02020603050405020304" pitchFamily="18" charset="0"/>
                <a:ea typeface="宋体" panose="02010600030101010101" pitchFamily="2" charset="-122"/>
                <a:cs typeface="Times New Roman" panose="02020603050405020304" pitchFamily="18" charset="0"/>
              </a:rPr>
              <a:t>（四）发展互联网保险需要的特殊条件</a:t>
            </a:r>
            <a:endParaRPr lang="en-US" altLang="zh-CN" sz="2400" kern="100" dirty="0">
              <a:latin typeface="Times New Roman" panose="02020603050405020304" pitchFamily="18" charset="0"/>
              <a:ea typeface="宋体" panose="02010600030101010101" pitchFamily="2" charset="-122"/>
              <a:cs typeface="Times New Roman" panose="02020603050405020304" pitchFamily="18" charset="0"/>
            </a:endParaRPr>
          </a:p>
          <a:p>
            <a:pPr lvl="1">
              <a:spcBef>
                <a:spcPts val="0"/>
              </a:spcBef>
              <a:spcAft>
                <a:spcPts val="0"/>
              </a:spcAft>
            </a:pPr>
            <a:r>
              <a:rPr lang="zh-CN" altLang="zh-CN" sz="2000" kern="0" dirty="0">
                <a:solidFill>
                  <a:srgbClr val="000000"/>
                </a:solidFill>
                <a:latin typeface="Times New Roman" panose="02020603050405020304" pitchFamily="18" charset="0"/>
                <a:ea typeface="宋体" panose="02010600030101010101" pitchFamily="2" charset="-122"/>
                <a:cs typeface="Times New Roman" panose="02020603050405020304" pitchFamily="18" charset="0"/>
              </a:rPr>
              <a:t>经营主体的界定</a:t>
            </a:r>
            <a:endParaRPr lang="en-US" altLang="zh-CN" sz="2000" kern="0" dirty="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lvl="2">
              <a:spcBef>
                <a:spcPts val="0"/>
              </a:spcBef>
              <a:spcAft>
                <a:spcPts val="0"/>
              </a:spcAft>
            </a:pPr>
            <a:r>
              <a:rPr lang="zh-CN" altLang="zh-CN" sz="1800" kern="0" dirty="0">
                <a:solidFill>
                  <a:srgbClr val="000000"/>
                </a:solidFill>
                <a:effectLst/>
                <a:latin typeface="Times New Roman" panose="02020603050405020304" pitchFamily="18" charset="0"/>
                <a:ea typeface="宋体" panose="02010600030101010101" pitchFamily="2" charset="-122"/>
              </a:rPr>
              <a:t>明确规定只有保险公司、保险代理公司和保险经纪公司才具有销售互联网保险的资格，个人保险代理人是没有资格销售互联网保险的。</a:t>
            </a:r>
            <a:endParaRPr lang="en-US" altLang="zh-CN" sz="1800" kern="0" dirty="0">
              <a:solidFill>
                <a:srgbClr val="000000"/>
              </a:solidFill>
              <a:effectLst/>
              <a:latin typeface="Times New Roman" panose="02020603050405020304" pitchFamily="18" charset="0"/>
              <a:ea typeface="宋体" panose="02010600030101010101" pitchFamily="2" charset="-122"/>
            </a:endParaRPr>
          </a:p>
          <a:p>
            <a:pPr lvl="1" algn="just">
              <a:spcBef>
                <a:spcPts val="0"/>
              </a:spcBef>
              <a:spcAft>
                <a:spcPts val="0"/>
              </a:spcAft>
            </a:pPr>
            <a:r>
              <a:rPr lang="zh-CN" altLang="zh-CN" sz="2000" kern="0" dirty="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分支机构权限的界定</a:t>
            </a:r>
            <a:endParaRPr lang="en-US" altLang="zh-CN" sz="2000" kern="0" dirty="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p>
            <a:pPr lvl="2" algn="just">
              <a:spcBef>
                <a:spcPts val="0"/>
              </a:spcBef>
              <a:spcAft>
                <a:spcPts val="0"/>
              </a:spcAft>
            </a:pPr>
            <a:r>
              <a:rPr lang="zh-CN" altLang="zh-CN" sz="1800" kern="0" dirty="0">
                <a:solidFill>
                  <a:srgbClr val="000000"/>
                </a:solidFill>
                <a:effectLst/>
                <a:latin typeface="Times New Roman" panose="02020603050405020304" pitchFamily="18" charset="0"/>
                <a:ea typeface="宋体" panose="02010600030101010101" pitchFamily="2" charset="-122"/>
              </a:rPr>
              <a:t>只有保险机构的总公司具有互联网保险的经营权利，各级分支机构不得进行互联网保险的销售活动。</a:t>
            </a:r>
            <a:endParaRPr lang="en-US" altLang="zh-CN" sz="1800" kern="0" dirty="0">
              <a:solidFill>
                <a:srgbClr val="000000"/>
              </a:solidFill>
              <a:effectLst/>
              <a:latin typeface="Times New Roman" panose="02020603050405020304" pitchFamily="18" charset="0"/>
              <a:ea typeface="宋体" panose="02010600030101010101" pitchFamily="2" charset="-122"/>
            </a:endParaRPr>
          </a:p>
          <a:p>
            <a:pPr lvl="1" algn="just">
              <a:spcBef>
                <a:spcPts val="0"/>
              </a:spcBef>
              <a:spcAft>
                <a:spcPts val="0"/>
              </a:spcAft>
            </a:pPr>
            <a:r>
              <a:rPr lang="zh-CN" altLang="zh-CN" sz="2000" kern="0" dirty="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经营领域的界定</a:t>
            </a:r>
            <a:endParaRPr lang="en-US" altLang="zh-CN" sz="2000" kern="0" dirty="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p>
            <a:pPr lvl="2" algn="just">
              <a:spcBef>
                <a:spcPts val="0"/>
              </a:spcBef>
              <a:spcAft>
                <a:spcPts val="0"/>
              </a:spcAft>
            </a:pPr>
            <a:r>
              <a:rPr lang="zh-CN" altLang="zh-CN" sz="1800" kern="0" dirty="0">
                <a:solidFill>
                  <a:srgbClr val="000000"/>
                </a:solidFill>
                <a:effectLst/>
                <a:latin typeface="Times New Roman" panose="02020603050405020304" pitchFamily="18" charset="0"/>
                <a:ea typeface="宋体" panose="02010600030101010101" pitchFamily="2" charset="-122"/>
              </a:rPr>
              <a:t>能在互联网上跨区域销售的保险产品包括：人身意外伤害保险、定期寿险和普通型终身寿险；及投保人或被保险人为个人的家庭财产保险、责任保险、信用保险和保证保险。</a:t>
            </a:r>
            <a:endParaRPr lang="en-US" altLang="zh-CN" sz="1800" kern="0" dirty="0">
              <a:solidFill>
                <a:srgbClr val="000000"/>
              </a:solidFill>
              <a:effectLst/>
              <a:latin typeface="Times New Roman" panose="02020603050405020304" pitchFamily="18" charset="0"/>
              <a:ea typeface="宋体" panose="02010600030101010101" pitchFamily="2" charset="-122"/>
            </a:endParaRPr>
          </a:p>
        </p:txBody>
      </p:sp>
    </p:spTree>
    <p:extLst>
      <p:ext uri="{BB962C8B-B14F-4D97-AF65-F5344CB8AC3E}">
        <p14:creationId xmlns:p14="http://schemas.microsoft.com/office/powerpoint/2010/main" val="911684472"/>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FDDBB954-D105-EEE2-1A9D-06EB62E688CD}"/>
              </a:ext>
            </a:extLst>
          </p:cNvPr>
          <p:cNvSpPr>
            <a:spLocks noGrp="1"/>
          </p:cNvSpPr>
          <p:nvPr>
            <p:ph type="title"/>
          </p:nvPr>
        </p:nvSpPr>
        <p:spPr/>
        <p:txBody>
          <a:bodyPr/>
          <a:lstStyle/>
          <a:p>
            <a:r>
              <a:rPr lang="zh-CN" altLang="en-US" dirty="0"/>
              <a:t>二、互联网保险的政策解读</a:t>
            </a:r>
          </a:p>
        </p:txBody>
      </p:sp>
      <p:sp>
        <p:nvSpPr>
          <p:cNvPr id="3" name="内容占位符 2">
            <a:extLst>
              <a:ext uri="{FF2B5EF4-FFF2-40B4-BE49-F238E27FC236}">
                <a16:creationId xmlns:a16="http://schemas.microsoft.com/office/drawing/2014/main" id="{9B7C7F53-0C2A-7E8D-EEB7-63B6584B73E2}"/>
              </a:ext>
            </a:extLst>
          </p:cNvPr>
          <p:cNvSpPr>
            <a:spLocks noGrp="1"/>
          </p:cNvSpPr>
          <p:nvPr>
            <p:ph idx="1"/>
          </p:nvPr>
        </p:nvSpPr>
        <p:spPr/>
        <p:txBody>
          <a:bodyPr/>
          <a:lstStyle/>
          <a:p>
            <a:pPr>
              <a:lnSpc>
                <a:spcPct val="173000"/>
              </a:lnSpc>
            </a:pPr>
            <a:r>
              <a:rPr lang="zh-CN" altLang="zh-CN" sz="2400" kern="100" dirty="0">
                <a:latin typeface="Times New Roman" panose="02020603050405020304" pitchFamily="18" charset="0"/>
                <a:ea typeface="宋体" panose="02010600030101010101" pitchFamily="2" charset="-122"/>
                <a:cs typeface="Times New Roman" panose="02020603050405020304" pitchFamily="18" charset="0"/>
              </a:rPr>
              <a:t>（五）互联网保险业务中保险公司的特殊义务</a:t>
            </a:r>
            <a:endParaRPr lang="en-US" altLang="zh-CN" sz="2400" kern="100" dirty="0">
              <a:latin typeface="Times New Roman" panose="02020603050405020304" pitchFamily="18" charset="0"/>
              <a:ea typeface="宋体" panose="02010600030101010101" pitchFamily="2" charset="-122"/>
              <a:cs typeface="Times New Roman" panose="02020603050405020304" pitchFamily="18" charset="0"/>
            </a:endParaRPr>
          </a:p>
          <a:p>
            <a:pPr lvl="1">
              <a:lnSpc>
                <a:spcPct val="173000"/>
              </a:lnSpc>
            </a:pPr>
            <a:r>
              <a:rPr lang="zh-CN" altLang="zh-CN" sz="1800" dirty="0">
                <a:effectLst/>
                <a:latin typeface="Times New Roman" panose="02020603050405020304" pitchFamily="18" charset="0"/>
                <a:ea typeface="宋体" panose="02010600030101010101" pitchFamily="2" charset="-122"/>
                <a:cs typeface="Times New Roman" panose="02020603050405020304" pitchFamily="18" charset="0"/>
              </a:rPr>
              <a:t>要求履行信息披露的义务</a:t>
            </a:r>
            <a:r>
              <a:rPr lang="zh-CN" altLang="en-US" sz="1800" dirty="0">
                <a:latin typeface="Times New Roman" panose="02020603050405020304" pitchFamily="18" charset="0"/>
                <a:ea typeface="宋体" panose="02010600030101010101" pitchFamily="2" charset="-122"/>
                <a:cs typeface="Times New Roman" panose="02020603050405020304" pitchFamily="18" charset="0"/>
              </a:rPr>
              <a:t>：</a:t>
            </a:r>
            <a:r>
              <a:rPr lang="zh-CN" altLang="zh-CN" sz="1800" dirty="0">
                <a:effectLst/>
                <a:latin typeface="Times New Roman" panose="02020603050405020304" pitchFamily="18" charset="0"/>
                <a:ea typeface="宋体" panose="02010600030101010101" pitchFamily="2" charset="-122"/>
                <a:cs typeface="Times New Roman" panose="02020603050405020304" pitchFamily="18" charset="0"/>
              </a:rPr>
              <a:t>官网信息披露、自营网络平台信息披露、销售页面信息披露、互联网保险营销宣传</a:t>
            </a:r>
            <a:endParaRPr lang="en-US" altLang="zh-CN" sz="1800" dirty="0">
              <a:effectLst/>
              <a:latin typeface="Times New Roman" panose="02020603050405020304" pitchFamily="18" charset="0"/>
              <a:ea typeface="宋体" panose="02010600030101010101" pitchFamily="2" charset="-122"/>
              <a:cs typeface="Times New Roman" panose="02020603050405020304" pitchFamily="18" charset="0"/>
            </a:endParaRPr>
          </a:p>
          <a:p>
            <a:pPr lvl="1">
              <a:lnSpc>
                <a:spcPct val="173000"/>
              </a:lnSpc>
            </a:pPr>
            <a:r>
              <a:rPr lang="zh-CN" altLang="zh-CN" sz="1800" dirty="0">
                <a:effectLst/>
                <a:latin typeface="Times New Roman" panose="02020603050405020304" pitchFamily="18" charset="0"/>
                <a:ea typeface="宋体" panose="02010600030101010101" pitchFamily="2" charset="-122"/>
                <a:cs typeface="Times New Roman" panose="02020603050405020304" pitchFamily="18" charset="0"/>
              </a:rPr>
              <a:t>要求具有设计和管理互联网保险产品的能力</a:t>
            </a:r>
            <a:endParaRPr lang="en-US" altLang="zh-CN" sz="1800" dirty="0">
              <a:latin typeface="Times New Roman" panose="02020603050405020304" pitchFamily="18" charset="0"/>
              <a:ea typeface="宋体" panose="02010600030101010101" pitchFamily="2" charset="-122"/>
              <a:cs typeface="Times New Roman" panose="02020603050405020304" pitchFamily="18" charset="0"/>
            </a:endParaRPr>
          </a:p>
          <a:p>
            <a:pPr lvl="1">
              <a:lnSpc>
                <a:spcPct val="173000"/>
              </a:lnSpc>
            </a:pPr>
            <a:r>
              <a:rPr lang="zh-CN" altLang="zh-CN" sz="1800" dirty="0">
                <a:effectLst/>
                <a:latin typeface="Times New Roman" panose="02020603050405020304" pitchFamily="18" charset="0"/>
                <a:ea typeface="宋体" panose="02010600030101010101" pitchFamily="2" charset="-122"/>
                <a:cs typeface="Times New Roman" panose="02020603050405020304" pitchFamily="18" charset="0"/>
              </a:rPr>
              <a:t>要求对保费收入进行特殊管理</a:t>
            </a:r>
            <a:endParaRPr lang="en-US" altLang="zh-CN" sz="1800" dirty="0">
              <a:effectLst/>
              <a:latin typeface="Times New Roman" panose="02020603050405020304" pitchFamily="18" charset="0"/>
              <a:ea typeface="宋体" panose="02010600030101010101" pitchFamily="2" charset="-122"/>
              <a:cs typeface="Times New Roman" panose="02020603050405020304" pitchFamily="18" charset="0"/>
            </a:endParaRPr>
          </a:p>
          <a:p>
            <a:pPr lvl="1">
              <a:lnSpc>
                <a:spcPct val="173000"/>
              </a:lnSpc>
            </a:pPr>
            <a:r>
              <a:rPr lang="zh-CN" altLang="zh-CN" sz="1800" dirty="0">
                <a:effectLst/>
                <a:latin typeface="Times New Roman" panose="02020603050405020304" pitchFamily="18" charset="0"/>
                <a:ea typeface="宋体" panose="02010600030101010101" pitchFamily="2" charset="-122"/>
                <a:cs typeface="Times New Roman" panose="02020603050405020304" pitchFamily="18" charset="0"/>
              </a:rPr>
              <a:t>要求履行保护消费者信息安全的义务</a:t>
            </a:r>
            <a:endParaRPr lang="en-US" altLang="zh-CN" sz="1800" dirty="0">
              <a:effectLst/>
              <a:latin typeface="Times New Roman" panose="02020603050405020304" pitchFamily="18" charset="0"/>
              <a:ea typeface="宋体" panose="02010600030101010101" pitchFamily="2" charset="-122"/>
              <a:cs typeface="Times New Roman" panose="02020603050405020304" pitchFamily="18" charset="0"/>
            </a:endParaRPr>
          </a:p>
          <a:p>
            <a:pPr lvl="1">
              <a:lnSpc>
                <a:spcPct val="173000"/>
              </a:lnSpc>
            </a:pPr>
            <a:r>
              <a:rPr lang="zh-CN" altLang="zh-CN" sz="1800" dirty="0">
                <a:effectLst/>
                <a:latin typeface="Times New Roman" panose="02020603050405020304" pitchFamily="18" charset="0"/>
                <a:ea typeface="宋体" panose="02010600030101010101" pitchFamily="2" charset="-122"/>
                <a:cs typeface="Times New Roman" panose="02020603050405020304" pitchFamily="18" charset="0"/>
              </a:rPr>
              <a:t>要求全流程可回溯</a:t>
            </a:r>
            <a:endParaRPr lang="en-US" altLang="zh-CN" sz="1400" kern="0" dirty="0">
              <a:solidFill>
                <a:srgbClr val="000000"/>
              </a:solidFill>
              <a:effectLst/>
              <a:latin typeface="Times New Roman" panose="02020603050405020304" pitchFamily="18" charset="0"/>
              <a:ea typeface="宋体" panose="02010600030101010101" pitchFamily="2" charset="-122"/>
            </a:endParaRPr>
          </a:p>
        </p:txBody>
      </p:sp>
    </p:spTree>
    <p:extLst>
      <p:ext uri="{BB962C8B-B14F-4D97-AF65-F5344CB8AC3E}">
        <p14:creationId xmlns:p14="http://schemas.microsoft.com/office/powerpoint/2010/main" val="334789706"/>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5E1E2D73-F1D1-9F80-ECA9-8E3A1D6CDF65}"/>
              </a:ext>
            </a:extLst>
          </p:cNvPr>
          <p:cNvSpPr>
            <a:spLocks noGrp="1"/>
          </p:cNvSpPr>
          <p:nvPr>
            <p:ph type="title"/>
          </p:nvPr>
        </p:nvSpPr>
        <p:spPr/>
        <p:txBody>
          <a:bodyPr/>
          <a:lstStyle/>
          <a:p>
            <a:r>
              <a:rPr lang="zh-CN" altLang="en-US" dirty="0"/>
              <a:t>二、互联网保险的政策解读</a:t>
            </a:r>
          </a:p>
        </p:txBody>
      </p:sp>
      <p:sp>
        <p:nvSpPr>
          <p:cNvPr id="3" name="内容占位符 2">
            <a:extLst>
              <a:ext uri="{FF2B5EF4-FFF2-40B4-BE49-F238E27FC236}">
                <a16:creationId xmlns:a16="http://schemas.microsoft.com/office/drawing/2014/main" id="{068C56C2-CA9C-F7EF-D508-95D3B062CB71}"/>
              </a:ext>
            </a:extLst>
          </p:cNvPr>
          <p:cNvSpPr>
            <a:spLocks noGrp="1"/>
          </p:cNvSpPr>
          <p:nvPr>
            <p:ph idx="1"/>
          </p:nvPr>
        </p:nvSpPr>
        <p:spPr/>
        <p:txBody>
          <a:bodyPr/>
          <a:lstStyle/>
          <a:p>
            <a:r>
              <a:rPr lang="zh-CN" altLang="zh-CN" sz="2400" kern="100" dirty="0">
                <a:latin typeface="Times New Roman" panose="02020603050405020304" pitchFamily="18" charset="0"/>
                <a:ea typeface="宋体" panose="02010600030101010101" pitchFamily="2" charset="-122"/>
                <a:cs typeface="Times New Roman" panose="02020603050405020304" pitchFamily="18" charset="0"/>
              </a:rPr>
              <a:t>（六）加大对互联网保险发展的风险防范</a:t>
            </a:r>
            <a:endParaRPr lang="en-US" altLang="zh-CN" sz="2400" kern="100" dirty="0">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1800" dirty="0">
                <a:effectLst/>
                <a:latin typeface="Times New Roman" panose="02020603050405020304" pitchFamily="18" charset="0"/>
                <a:ea typeface="宋体" panose="02010600030101010101" pitchFamily="2" charset="-122"/>
                <a:cs typeface="Times New Roman" panose="02020603050405020304" pitchFamily="18" charset="0"/>
              </a:rPr>
              <a:t>坚持</a:t>
            </a:r>
            <a:r>
              <a:rPr lang="en-US" altLang="zh-CN" sz="1800" dirty="0">
                <a:effectLst/>
                <a:latin typeface="Times New Roman" panose="02020603050405020304" pitchFamily="18" charset="0"/>
                <a:ea typeface="宋体" panose="02010600030101010101" pitchFamily="2" charset="-122"/>
              </a:rPr>
              <a:t>“</a:t>
            </a:r>
            <a:r>
              <a:rPr lang="zh-CN" altLang="zh-CN" sz="1800" dirty="0">
                <a:effectLst/>
                <a:latin typeface="Times New Roman" panose="02020603050405020304" pitchFamily="18" charset="0"/>
                <a:ea typeface="宋体" panose="02010600030101010101" pitchFamily="2" charset="-122"/>
                <a:cs typeface="Times New Roman" panose="02020603050405020304" pitchFamily="18" charset="0"/>
              </a:rPr>
              <a:t>机构持牌、人员持证</a:t>
            </a:r>
            <a:r>
              <a:rPr lang="en-US" altLang="zh-CN" sz="1800" dirty="0">
                <a:effectLst/>
                <a:latin typeface="Times New Roman" panose="02020603050405020304" pitchFamily="18" charset="0"/>
                <a:ea typeface="宋体" panose="02010600030101010101" pitchFamily="2" charset="-122"/>
              </a:rPr>
              <a:t>”</a:t>
            </a:r>
            <a:r>
              <a:rPr lang="zh-CN" altLang="zh-CN" sz="1800" dirty="0">
                <a:effectLst/>
                <a:latin typeface="Times New Roman" panose="02020603050405020304" pitchFamily="18" charset="0"/>
                <a:ea typeface="宋体" panose="02010600030101010101" pitchFamily="2" charset="-122"/>
                <a:cs typeface="Times New Roman" panose="02020603050405020304" pitchFamily="18" charset="0"/>
              </a:rPr>
              <a:t>的原则，清晰界定持牌机构的权利义务、压实主体责任，并以负面清单形式明确非保险机构的禁止行为。</a:t>
            </a:r>
            <a:endParaRPr lang="en-US" altLang="zh-CN" sz="1800" kern="100" dirty="0">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1800" dirty="0">
                <a:effectLst/>
                <a:latin typeface="Times New Roman" panose="02020603050405020304" pitchFamily="18" charset="0"/>
                <a:ea typeface="宋体" panose="02010600030101010101" pitchFamily="2" charset="-122"/>
                <a:cs typeface="Times New Roman" panose="02020603050405020304" pitchFamily="18" charset="0"/>
              </a:rPr>
              <a:t>明确自营网络平台定义，要求投保页面必须属于保险机构的自营网络平台。</a:t>
            </a:r>
            <a:endParaRPr lang="en-US" altLang="zh-CN" sz="1800" dirty="0">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1800" kern="0">
                <a:effectLst/>
                <a:latin typeface="Times New Roman" panose="02020603050405020304" pitchFamily="18" charset="0"/>
                <a:ea typeface="宋体" panose="02010600030101010101" pitchFamily="2" charset="-122"/>
              </a:rPr>
              <a:t>除此之外，还强化信息披露要求，保障消费者知情权；强化网络安全和客户信息保护的要求；要求建立监管信息系统，加强信息报送，提高监管的及时性、有效性和针对性等。</a:t>
            </a:r>
            <a:endParaRPr lang="zh-CN" altLang="zh-CN" sz="1800" kern="100">
              <a:effectLst/>
              <a:latin typeface="Times New Roman" panose="02020603050405020304" pitchFamily="18" charset="0"/>
              <a:ea typeface="宋体" panose="02010600030101010101" pitchFamily="2" charset="-122"/>
            </a:endParaRPr>
          </a:p>
        </p:txBody>
      </p:sp>
    </p:spTree>
    <p:extLst>
      <p:ext uri="{BB962C8B-B14F-4D97-AF65-F5344CB8AC3E}">
        <p14:creationId xmlns:p14="http://schemas.microsoft.com/office/powerpoint/2010/main" val="117210156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75743CBD-05C4-DB94-DDFB-18DE3DE86E6C}"/>
              </a:ext>
            </a:extLst>
          </p:cNvPr>
          <p:cNvSpPr>
            <a:spLocks noGrp="1" noChangeArrowheads="1"/>
          </p:cNvSpPr>
          <p:nvPr>
            <p:ph type="title"/>
          </p:nvPr>
        </p:nvSpPr>
        <p:spPr/>
        <p:txBody>
          <a:bodyPr/>
          <a:lstStyle/>
          <a:p>
            <a:pPr marL="1117600" indent="-1117600"/>
            <a:r>
              <a:rPr lang="zh-CN" altLang="en-US" b="1" dirty="0"/>
              <a:t>一、</a:t>
            </a:r>
            <a:r>
              <a:rPr lang="zh-CN" altLang="zh-CN" b="1" dirty="0"/>
              <a:t>互联网保险业务的含</a:t>
            </a:r>
            <a:r>
              <a:rPr lang="zh-CN" altLang="en-US" b="1" dirty="0"/>
              <a:t>义</a:t>
            </a:r>
          </a:p>
        </p:txBody>
      </p:sp>
      <p:sp>
        <p:nvSpPr>
          <p:cNvPr id="5123" name="Rectangle 3">
            <a:extLst>
              <a:ext uri="{FF2B5EF4-FFF2-40B4-BE49-F238E27FC236}">
                <a16:creationId xmlns:a16="http://schemas.microsoft.com/office/drawing/2014/main" id="{7774061D-2A9B-4B59-FEBB-48FB198EE162}"/>
              </a:ext>
            </a:extLst>
          </p:cNvPr>
          <p:cNvSpPr>
            <a:spLocks noGrp="1" noChangeArrowheads="1"/>
          </p:cNvSpPr>
          <p:nvPr>
            <p:ph type="body" idx="1"/>
          </p:nvPr>
        </p:nvSpPr>
        <p:spPr/>
        <p:txBody>
          <a:bodyPr/>
          <a:lstStyle/>
          <a:p>
            <a:r>
              <a:rPr lang="zh-CN" altLang="zh-CN" sz="2400" kern="100" dirty="0">
                <a:solidFill>
                  <a:srgbClr val="333333"/>
                </a:solidFill>
                <a:latin typeface="Times New Roman" panose="02020603050405020304" pitchFamily="18" charset="0"/>
                <a:ea typeface="宋体" panose="02010600030101010101" pitchFamily="2" charset="-122"/>
                <a:cs typeface="Times New Roman" panose="02020603050405020304" pitchFamily="18" charset="0"/>
              </a:rPr>
              <a:t>在互联网保险刚出现时，只是保险公司的一个营销渠道，称之为网络营销。</a:t>
            </a:r>
            <a:endParaRPr lang="en-US" altLang="zh-CN" sz="2400" kern="100" dirty="0">
              <a:solidFill>
                <a:srgbClr val="333333"/>
              </a:solidFill>
              <a:latin typeface="Times New Roman" panose="02020603050405020304" pitchFamily="18" charset="0"/>
              <a:ea typeface="宋体" panose="02010600030101010101" pitchFamily="2" charset="-122"/>
              <a:cs typeface="Times New Roman" panose="02020603050405020304" pitchFamily="18" charset="0"/>
            </a:endParaRPr>
          </a:p>
          <a:p>
            <a:r>
              <a:rPr lang="en-US" altLang="zh-CN" sz="2400" kern="100" dirty="0">
                <a:solidFill>
                  <a:srgbClr val="333333"/>
                </a:solidFill>
                <a:latin typeface="Times New Roman" panose="02020603050405020304" pitchFamily="18" charset="0"/>
                <a:ea typeface="宋体" panose="02010600030101010101" pitchFamily="2" charset="-122"/>
                <a:cs typeface="Times New Roman" panose="02020603050405020304" pitchFamily="18" charset="0"/>
              </a:rPr>
              <a:t>2021</a:t>
            </a:r>
            <a:r>
              <a:rPr lang="zh-CN" altLang="zh-CN" sz="2400" kern="100" dirty="0">
                <a:solidFill>
                  <a:srgbClr val="333333"/>
                </a:solidFill>
                <a:latin typeface="Times New Roman" panose="02020603050405020304" pitchFamily="18" charset="0"/>
                <a:ea typeface="宋体" panose="02010600030101010101" pitchFamily="2" charset="-122"/>
                <a:cs typeface="Times New Roman" panose="02020603050405020304" pitchFamily="18" charset="0"/>
              </a:rPr>
              <a:t>年实施的《互联网保险业务监管办法》对概念进行了界定</a:t>
            </a:r>
            <a:r>
              <a:rPr lang="zh-CN" altLang="en-US" sz="2400" kern="100" dirty="0">
                <a:solidFill>
                  <a:srgbClr val="333333"/>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sz="2400" kern="100" dirty="0">
                <a:solidFill>
                  <a:srgbClr val="333333"/>
                </a:solidFill>
                <a:latin typeface="Times New Roman" panose="02020603050405020304" pitchFamily="18" charset="0"/>
                <a:ea typeface="宋体" panose="02010600030101010101" pitchFamily="2" charset="-122"/>
                <a:cs typeface="Times New Roman" panose="02020603050405020304" pitchFamily="18" charset="0"/>
              </a:rPr>
              <a:t>互联网保险是一个大概念，包括互联网保险公司和互联网保险业务等所有与保险和互联网有关的领域。</a:t>
            </a:r>
          </a:p>
          <a:p>
            <a:pPr lvl="1"/>
            <a:r>
              <a:rPr lang="zh-CN" altLang="zh-CN" sz="2000" kern="100" dirty="0">
                <a:solidFill>
                  <a:srgbClr val="333333"/>
                </a:solidFill>
                <a:latin typeface="Times New Roman" panose="02020603050405020304" pitchFamily="18" charset="0"/>
                <a:ea typeface="宋体" panose="02010600030101010101" pitchFamily="2" charset="-122"/>
                <a:cs typeface="Times New Roman" panose="02020603050405020304" pitchFamily="18" charset="0"/>
              </a:rPr>
              <a:t>互联网保险公司是指银保监会为促进保险业务与互联网、大数据等新技术融合创新，专门批准设立并依法登记注册，不设分支机构，在全国范围内专门开展互联网保险业务的保险公司</a:t>
            </a:r>
            <a:endParaRPr lang="en-US" altLang="zh-CN" sz="2000" kern="100" dirty="0">
              <a:solidFill>
                <a:srgbClr val="333333"/>
              </a:solidFill>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互联网保险业务是指保险机构依托互联网订立保险合同、提供保险服务的保险经营活动。</a:t>
            </a:r>
            <a:endParaRPr lang="en-US"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2"/>
            <a:r>
              <a:rPr lang="zh-CN" altLang="zh-CN" sz="18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这里的保险机构包括保险公司和保险中介机构，含相互保险组织和互联网保险公司。</a:t>
            </a:r>
            <a:endParaRPr lang="zh-CN" altLang="en-US" sz="1800"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75743CBD-05C4-DB94-DDFB-18DE3DE86E6C}"/>
              </a:ext>
            </a:extLst>
          </p:cNvPr>
          <p:cNvSpPr>
            <a:spLocks noGrp="1" noChangeArrowheads="1"/>
          </p:cNvSpPr>
          <p:nvPr>
            <p:ph type="title"/>
          </p:nvPr>
        </p:nvSpPr>
        <p:spPr/>
        <p:txBody>
          <a:bodyPr/>
          <a:lstStyle/>
          <a:p>
            <a:pPr marL="1117600" indent="-1117600"/>
            <a:r>
              <a:rPr lang="zh-CN" altLang="en-US" b="1" dirty="0"/>
              <a:t>一、</a:t>
            </a:r>
            <a:r>
              <a:rPr lang="zh-CN" altLang="zh-CN" b="1" dirty="0"/>
              <a:t>互联网保险业务的含</a:t>
            </a:r>
            <a:r>
              <a:rPr lang="zh-CN" altLang="en-US" b="1" dirty="0"/>
              <a:t>义</a:t>
            </a:r>
          </a:p>
        </p:txBody>
      </p:sp>
      <p:sp>
        <p:nvSpPr>
          <p:cNvPr id="5123" name="Rectangle 3">
            <a:extLst>
              <a:ext uri="{FF2B5EF4-FFF2-40B4-BE49-F238E27FC236}">
                <a16:creationId xmlns:a16="http://schemas.microsoft.com/office/drawing/2014/main" id="{7774061D-2A9B-4B59-FEBB-48FB198EE162}"/>
              </a:ext>
            </a:extLst>
          </p:cNvPr>
          <p:cNvSpPr>
            <a:spLocks noGrp="1" noChangeArrowheads="1"/>
          </p:cNvSpPr>
          <p:nvPr>
            <p:ph type="body" idx="1"/>
          </p:nvPr>
        </p:nvSpPr>
        <p:spPr/>
        <p:txBody>
          <a:bodyPr/>
          <a:lstStyle/>
          <a:p>
            <a:r>
              <a:rPr lang="zh-CN" altLang="zh-CN" sz="2400" kern="100" dirty="0">
                <a:solidFill>
                  <a:srgbClr val="333333"/>
                </a:solidFill>
                <a:latin typeface="Times New Roman" panose="02020603050405020304" pitchFamily="18" charset="0"/>
                <a:ea typeface="宋体" panose="02010600030101010101" pitchFamily="2" charset="-122"/>
                <a:cs typeface="Times New Roman" panose="02020603050405020304" pitchFamily="18" charset="0"/>
              </a:rPr>
              <a:t>无论是传统保险公司还是互联网保险公司，都可以经营互联网保险业务并销售互联网保险产品。</a:t>
            </a:r>
            <a:endParaRPr lang="en-US" altLang="zh-CN" sz="2400" kern="100" dirty="0">
              <a:solidFill>
                <a:srgbClr val="333333"/>
              </a:solidFill>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kern="100" dirty="0">
                <a:solidFill>
                  <a:srgbClr val="333333"/>
                </a:solidFill>
                <a:latin typeface="Times New Roman" panose="02020603050405020304" pitchFamily="18" charset="0"/>
                <a:ea typeface="宋体" panose="02010600030101010101" pitchFamily="2" charset="-122"/>
                <a:cs typeface="Times New Roman" panose="02020603050405020304" pitchFamily="18" charset="0"/>
              </a:rPr>
              <a:t>传统保险公司可以从事互联网保险业务，也可以从事传统的线下保险业务。</a:t>
            </a:r>
            <a:endParaRPr lang="en-US" altLang="zh-CN" sz="2000" kern="100" dirty="0">
              <a:solidFill>
                <a:srgbClr val="333333"/>
              </a:solidFill>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kern="100" dirty="0">
                <a:solidFill>
                  <a:srgbClr val="333333"/>
                </a:solidFill>
                <a:latin typeface="Times New Roman" panose="02020603050405020304" pitchFamily="18" charset="0"/>
                <a:ea typeface="宋体" panose="02010600030101010101" pitchFamily="2" charset="-122"/>
                <a:cs typeface="Times New Roman" panose="02020603050405020304" pitchFamily="18" charset="0"/>
              </a:rPr>
              <a:t>互联网保险公司只可以从事互联网保险业务。</a:t>
            </a:r>
          </a:p>
          <a:p>
            <a:r>
              <a:rPr lang="zh-CN" altLang="zh-CN" sz="2400" kern="100" dirty="0">
                <a:solidFill>
                  <a:srgbClr val="333333"/>
                </a:solidFill>
                <a:latin typeface="Times New Roman" panose="02020603050405020304" pitchFamily="18" charset="0"/>
                <a:ea typeface="宋体" panose="02010600030101010101" pitchFamily="2" charset="-122"/>
                <a:cs typeface="Times New Roman" panose="02020603050405020304" pitchFamily="18" charset="0"/>
              </a:rPr>
              <a:t>互联网保险业务的基础是现代电子技术及网络通信技术，它不仅仅是一种营销模式，而是一种与市场变革、市场竞争及营销观念转变有着紧密联系的经营模式</a:t>
            </a:r>
            <a:r>
              <a:rPr lang="zh-CN" altLang="en-US" sz="2400" kern="100" dirty="0">
                <a:solidFill>
                  <a:srgbClr val="333333"/>
                </a:solidFill>
                <a:latin typeface="Times New Roman" panose="02020603050405020304" pitchFamily="18" charset="0"/>
                <a:ea typeface="宋体" panose="02010600030101010101" pitchFamily="2" charset="-122"/>
                <a:cs typeface="Times New Roman" panose="02020603050405020304" pitchFamily="18" charset="0"/>
              </a:rPr>
              <a:t>。</a:t>
            </a:r>
          </a:p>
        </p:txBody>
      </p:sp>
    </p:spTree>
    <p:extLst>
      <p:ext uri="{BB962C8B-B14F-4D97-AF65-F5344CB8AC3E}">
        <p14:creationId xmlns:p14="http://schemas.microsoft.com/office/powerpoint/2010/main" val="285105449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89E110DF-0CFF-64ED-3FC6-C72AD318EF06}"/>
              </a:ext>
            </a:extLst>
          </p:cNvPr>
          <p:cNvSpPr>
            <a:spLocks noGrp="1"/>
          </p:cNvSpPr>
          <p:nvPr>
            <p:ph type="title"/>
          </p:nvPr>
        </p:nvSpPr>
        <p:spPr>
          <a:xfrm>
            <a:off x="462668" y="160337"/>
            <a:ext cx="8229600" cy="1143000"/>
          </a:xfrm>
        </p:spPr>
        <p:txBody>
          <a:bodyPr/>
          <a:lstStyle/>
          <a:p>
            <a:r>
              <a:rPr lang="zh-CN" altLang="en-US" b="1" dirty="0"/>
              <a:t>二、</a:t>
            </a:r>
            <a:r>
              <a:rPr lang="zh-CN" altLang="zh-CN" b="1" dirty="0"/>
              <a:t>互联网保险业务的发展历程</a:t>
            </a:r>
            <a:endParaRPr lang="zh-CN" altLang="en-US" b="1" dirty="0"/>
          </a:p>
        </p:txBody>
      </p:sp>
      <p:sp>
        <p:nvSpPr>
          <p:cNvPr id="3" name="内容占位符 2">
            <a:extLst>
              <a:ext uri="{FF2B5EF4-FFF2-40B4-BE49-F238E27FC236}">
                <a16:creationId xmlns:a16="http://schemas.microsoft.com/office/drawing/2014/main" id="{B19F977E-99AA-7979-B4D2-4D7231CB0630}"/>
              </a:ext>
            </a:extLst>
          </p:cNvPr>
          <p:cNvSpPr>
            <a:spLocks noGrp="1"/>
          </p:cNvSpPr>
          <p:nvPr>
            <p:ph idx="1"/>
          </p:nvPr>
        </p:nvSpPr>
        <p:spPr/>
        <p:txBody>
          <a:bodyPr/>
          <a:lstStyle/>
          <a:p>
            <a:pPr algn="just">
              <a:spcBef>
                <a:spcPts val="250"/>
              </a:spcBef>
              <a:spcAft>
                <a:spcPts val="0"/>
              </a:spcAft>
            </a:pPr>
            <a:r>
              <a:rPr lang="zh-CN" altLang="zh-CN" sz="2800" b="1" kern="100" dirty="0">
                <a:solidFill>
                  <a:srgbClr val="333333"/>
                </a:solidFill>
                <a:effectLst/>
                <a:latin typeface="Calibri" panose="020F0502020204030204" pitchFamily="34" charset="0"/>
                <a:ea typeface="宋体" panose="02010600030101010101" pitchFamily="2" charset="-122"/>
                <a:cs typeface="Times New Roman" panose="02020603050405020304" pitchFamily="18" charset="0"/>
              </a:rPr>
              <a:t>探索时期（</a:t>
            </a:r>
            <a:r>
              <a:rPr lang="en-US" altLang="zh-CN" sz="2800" b="1" kern="100" dirty="0">
                <a:solidFill>
                  <a:srgbClr val="333333"/>
                </a:solidFill>
                <a:effectLst/>
                <a:latin typeface="Calibri" panose="020F0502020204030204" pitchFamily="34" charset="0"/>
                <a:ea typeface="宋体" panose="02010600030101010101" pitchFamily="2" charset="-122"/>
                <a:cs typeface="Times New Roman" panose="02020603050405020304" pitchFamily="18" charset="0"/>
              </a:rPr>
              <a:t>1997-2005</a:t>
            </a:r>
            <a:r>
              <a:rPr lang="zh-CN" altLang="zh-CN" sz="2800" b="1" kern="100" dirty="0">
                <a:solidFill>
                  <a:srgbClr val="333333"/>
                </a:solidFill>
                <a:effectLst/>
                <a:latin typeface="Calibri" panose="020F0502020204030204" pitchFamily="34" charset="0"/>
                <a:ea typeface="宋体" panose="02010600030101010101" pitchFamily="2" charset="-122"/>
                <a:cs typeface="Times New Roman" panose="02020603050405020304" pitchFamily="18" charset="0"/>
              </a:rPr>
              <a:t>）</a:t>
            </a:r>
            <a:endParaRPr lang="zh-CN" altLang="zh-CN" sz="2800" kern="100" dirty="0">
              <a:effectLst/>
              <a:latin typeface="Calibri" panose="020F0502020204030204" pitchFamily="34" charset="0"/>
              <a:ea typeface="宋体" panose="02010600030101010101" pitchFamily="2" charset="-122"/>
              <a:cs typeface="Times New Roman" panose="02020603050405020304" pitchFamily="18" charset="0"/>
            </a:endParaRPr>
          </a:p>
          <a:p>
            <a:pPr lvl="1"/>
            <a:r>
              <a:rPr lang="zh-CN" altLang="zh-CN" sz="2400" dirty="0">
                <a:effectLst/>
                <a:latin typeface="Times New Roman" panose="02020603050405020304" pitchFamily="18" charset="0"/>
                <a:ea typeface="宋体" panose="02010600030101010101" pitchFamily="2" charset="-122"/>
                <a:cs typeface="Times New Roman" panose="02020603050405020304" pitchFamily="18" charset="0"/>
              </a:rPr>
              <a:t>是互联网保险业务的起步阶段，以</a:t>
            </a:r>
            <a:r>
              <a:rPr lang="en-US" altLang="zh-CN" sz="2400" dirty="0">
                <a:effectLst/>
                <a:latin typeface="Times New Roman" panose="02020603050405020304" pitchFamily="18" charset="0"/>
                <a:ea typeface="宋体" panose="02010600030101010101" pitchFamily="2" charset="-122"/>
              </a:rPr>
              <a:t>1997</a:t>
            </a:r>
            <a:r>
              <a:rPr lang="zh-CN" altLang="zh-CN" sz="2400" dirty="0">
                <a:effectLst/>
                <a:latin typeface="Times New Roman" panose="02020603050405020304" pitchFamily="18" charset="0"/>
                <a:ea typeface="宋体" panose="02010600030101010101" pitchFamily="2" charset="-122"/>
                <a:cs typeface="Times New Roman" panose="02020603050405020304" pitchFamily="18" charset="0"/>
              </a:rPr>
              <a:t>年底中国保险信息网的诞生为标志。</a:t>
            </a:r>
            <a:endParaRPr lang="en-US" altLang="zh-CN" sz="2400" dirty="0">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400" dirty="0">
                <a:effectLst/>
                <a:latin typeface="Times New Roman" panose="02020603050405020304" pitchFamily="18" charset="0"/>
                <a:ea typeface="宋体" panose="02010600030101010101" pitchFamily="2" charset="-122"/>
                <a:cs typeface="Times New Roman" panose="02020603050405020304" pitchFamily="18" charset="0"/>
              </a:rPr>
              <a:t>实现了我国第一张通过互联网销售的保单。</a:t>
            </a:r>
            <a:endParaRPr lang="en-US" altLang="zh-CN" sz="2400" dirty="0">
              <a:effectLst/>
              <a:latin typeface="Times New Roman" panose="02020603050405020304" pitchFamily="18" charset="0"/>
              <a:ea typeface="宋体" panose="02010600030101010101" pitchFamily="2" charset="-122"/>
              <a:cs typeface="Times New Roman" panose="02020603050405020304" pitchFamily="18" charset="0"/>
            </a:endParaRPr>
          </a:p>
          <a:p>
            <a:pPr lvl="0" algn="just">
              <a:spcBef>
                <a:spcPts val="250"/>
              </a:spcBef>
              <a:spcAft>
                <a:spcPts val="0"/>
              </a:spcAft>
              <a:buFont typeface="+mj-ea"/>
              <a:buChar char="•"/>
            </a:pPr>
            <a:r>
              <a:rPr lang="zh-CN" altLang="zh-CN" sz="2800" b="1" kern="100" dirty="0">
                <a:solidFill>
                  <a:srgbClr val="333333"/>
                </a:solidFill>
                <a:latin typeface="Calibri" panose="020F0502020204030204" pitchFamily="34" charset="0"/>
                <a:ea typeface="宋体" panose="02010600030101010101" pitchFamily="2" charset="-122"/>
                <a:cs typeface="Times New Roman" panose="02020603050405020304" pitchFamily="18" charset="0"/>
              </a:rPr>
              <a:t>积累时期（</a:t>
            </a:r>
            <a:r>
              <a:rPr lang="en-US" altLang="zh-CN" sz="2800" b="1" kern="100" dirty="0">
                <a:solidFill>
                  <a:srgbClr val="333333"/>
                </a:solidFill>
                <a:latin typeface="Calibri" panose="020F0502020204030204" pitchFamily="34" charset="0"/>
                <a:ea typeface="宋体" panose="02010600030101010101" pitchFamily="2" charset="-122"/>
                <a:cs typeface="Times New Roman" panose="02020603050405020304" pitchFamily="18" charset="0"/>
              </a:rPr>
              <a:t>2006-2011</a:t>
            </a:r>
            <a:r>
              <a:rPr lang="zh-CN" altLang="zh-CN" sz="2800" b="1" kern="100" dirty="0">
                <a:solidFill>
                  <a:srgbClr val="333333"/>
                </a:solidFill>
                <a:latin typeface="Calibri" panose="020F0502020204030204" pitchFamily="34" charset="0"/>
                <a:ea typeface="宋体" panose="02010600030101010101" pitchFamily="2" charset="-122"/>
                <a:cs typeface="Times New Roman" panose="02020603050405020304" pitchFamily="18" charset="0"/>
              </a:rPr>
              <a:t>）</a:t>
            </a:r>
          </a:p>
          <a:p>
            <a:pPr lvl="1"/>
            <a:r>
              <a:rPr lang="zh-CN" altLang="zh-CN" sz="2400" dirty="0">
                <a:latin typeface="Times New Roman" panose="02020603050405020304" pitchFamily="18" charset="0"/>
                <a:ea typeface="宋体" panose="02010600030101010101" pitchFamily="2" charset="-122"/>
                <a:cs typeface="Times New Roman" panose="02020603050405020304" pitchFamily="18" charset="0"/>
              </a:rPr>
              <a:t>网购热潮兴起，安全的第三方支付逐渐成型。在这一背景下，保险公司官网升级，开始包括产品介绍、支付、承保优化等多个功能，在线购买的功能也更加完善便捷；还诞生了保险代理公司经营的保险超市。</a:t>
            </a:r>
            <a:endParaRPr lang="en-US" altLang="zh-CN" sz="2400" dirty="0">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400" dirty="0">
                <a:latin typeface="Times New Roman" panose="02020603050405020304" pitchFamily="18" charset="0"/>
                <a:ea typeface="宋体" panose="02010600030101010101" pitchFamily="2" charset="-122"/>
                <a:cs typeface="Times New Roman" panose="02020603050405020304" pitchFamily="18" charset="0"/>
              </a:rPr>
              <a:t>互联网保险业务成为保险代理人和银行保险的又一大补充渠道。</a:t>
            </a:r>
            <a:endParaRPr lang="zh-CN" altLang="en-US" sz="2400" dirty="0">
              <a:latin typeface="Times New Roman" panose="02020603050405020304" pitchFamily="18" charset="0"/>
              <a:ea typeface="宋体" panose="02010600030101010101" pitchFamily="2" charset="-122"/>
              <a:cs typeface="Times New Roman" panose="02020603050405020304" pitchFamily="18" charset="0"/>
            </a:endParaRPr>
          </a:p>
        </p:txBody>
      </p:sp>
    </p:spTree>
    <p:extLst>
      <p:ext uri="{BB962C8B-B14F-4D97-AF65-F5344CB8AC3E}">
        <p14:creationId xmlns:p14="http://schemas.microsoft.com/office/powerpoint/2010/main" val="331917446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89E110DF-0CFF-64ED-3FC6-C72AD318EF06}"/>
              </a:ext>
            </a:extLst>
          </p:cNvPr>
          <p:cNvSpPr>
            <a:spLocks noGrp="1"/>
          </p:cNvSpPr>
          <p:nvPr>
            <p:ph type="title"/>
          </p:nvPr>
        </p:nvSpPr>
        <p:spPr>
          <a:xfrm>
            <a:off x="462668" y="160337"/>
            <a:ext cx="8229600" cy="1143000"/>
          </a:xfrm>
        </p:spPr>
        <p:txBody>
          <a:bodyPr/>
          <a:lstStyle/>
          <a:p>
            <a:r>
              <a:rPr lang="zh-CN" altLang="en-US" b="1" dirty="0"/>
              <a:t>二、</a:t>
            </a:r>
            <a:r>
              <a:rPr lang="zh-CN" altLang="zh-CN" b="1" dirty="0"/>
              <a:t>互联网保险业务的发展历程</a:t>
            </a:r>
            <a:endParaRPr lang="zh-CN" altLang="en-US" b="1" dirty="0"/>
          </a:p>
        </p:txBody>
      </p:sp>
      <p:sp>
        <p:nvSpPr>
          <p:cNvPr id="3" name="内容占位符 2">
            <a:extLst>
              <a:ext uri="{FF2B5EF4-FFF2-40B4-BE49-F238E27FC236}">
                <a16:creationId xmlns:a16="http://schemas.microsoft.com/office/drawing/2014/main" id="{B19F977E-99AA-7979-B4D2-4D7231CB0630}"/>
              </a:ext>
            </a:extLst>
          </p:cNvPr>
          <p:cNvSpPr>
            <a:spLocks noGrp="1"/>
          </p:cNvSpPr>
          <p:nvPr>
            <p:ph idx="1"/>
          </p:nvPr>
        </p:nvSpPr>
        <p:spPr/>
        <p:txBody>
          <a:bodyPr/>
          <a:lstStyle/>
          <a:p>
            <a:pPr algn="just">
              <a:spcBef>
                <a:spcPts val="250"/>
              </a:spcBef>
              <a:spcAft>
                <a:spcPts val="0"/>
              </a:spcAft>
            </a:pPr>
            <a:r>
              <a:rPr lang="zh-CN" altLang="zh-CN" sz="2800" b="1" kern="100" dirty="0">
                <a:solidFill>
                  <a:srgbClr val="333333"/>
                </a:solidFill>
                <a:latin typeface="Calibri" panose="020F0502020204030204" pitchFamily="34" charset="0"/>
                <a:ea typeface="宋体" panose="02010600030101010101" pitchFamily="2" charset="-122"/>
                <a:cs typeface="Times New Roman" panose="02020603050405020304" pitchFamily="18" charset="0"/>
              </a:rPr>
              <a:t>发展时期（</a:t>
            </a:r>
            <a:r>
              <a:rPr lang="en-US" altLang="zh-CN" sz="2800" b="1" kern="100" dirty="0">
                <a:solidFill>
                  <a:srgbClr val="333333"/>
                </a:solidFill>
                <a:latin typeface="Calibri" panose="020F0502020204030204" pitchFamily="34" charset="0"/>
                <a:ea typeface="宋体" panose="02010600030101010101" pitchFamily="2" charset="-122"/>
                <a:cs typeface="Times New Roman" panose="02020603050405020304" pitchFamily="18" charset="0"/>
              </a:rPr>
              <a:t>2012-2013</a:t>
            </a:r>
            <a:r>
              <a:rPr lang="zh-CN" altLang="zh-CN" sz="2800" b="1" kern="100" dirty="0">
                <a:solidFill>
                  <a:srgbClr val="333333"/>
                </a:solidFill>
                <a:latin typeface="Calibri" panose="020F0502020204030204" pitchFamily="34" charset="0"/>
                <a:ea typeface="宋体" panose="02010600030101010101" pitchFamily="2" charset="-122"/>
                <a:cs typeface="Times New Roman" panose="02020603050405020304" pitchFamily="18" charset="0"/>
              </a:rPr>
              <a:t>）</a:t>
            </a:r>
          </a:p>
          <a:p>
            <a:pPr lvl="1" algn="just"/>
            <a:r>
              <a:rPr lang="zh-CN" altLang="zh-CN" sz="2000" kern="100" dirty="0">
                <a:solidFill>
                  <a:srgbClr val="333333"/>
                </a:solidFill>
                <a:latin typeface="Times New Roman" panose="02020603050405020304" pitchFamily="18" charset="0"/>
                <a:ea typeface="宋体" panose="02010600030101010101" pitchFamily="2" charset="-122"/>
              </a:rPr>
              <a:t>各家保险公司通过官方网站、门户网站、第三方电子商务平台、</a:t>
            </a:r>
            <a:r>
              <a:rPr lang="en-US" altLang="zh-CN" sz="2000" kern="100" dirty="0">
                <a:solidFill>
                  <a:srgbClr val="333333"/>
                </a:solidFill>
                <a:latin typeface="Times New Roman" panose="02020603050405020304" pitchFamily="18" charset="0"/>
                <a:ea typeface="宋体" panose="02010600030101010101" pitchFamily="2" charset="-122"/>
              </a:rPr>
              <a:t>O2O</a:t>
            </a:r>
            <a:r>
              <a:rPr lang="zh-CN" altLang="zh-CN" sz="2000" kern="100" dirty="0">
                <a:solidFill>
                  <a:srgbClr val="333333"/>
                </a:solidFill>
                <a:latin typeface="Times New Roman" panose="02020603050405020304" pitchFamily="18" charset="0"/>
                <a:ea typeface="宋体" panose="02010600030101010101" pitchFamily="2" charset="-122"/>
              </a:rPr>
              <a:t>平台等多种互联网模式开展了一系列的互联网保险业务。</a:t>
            </a:r>
            <a:endParaRPr lang="en-US" altLang="zh-CN" sz="2000" kern="100" dirty="0">
              <a:solidFill>
                <a:srgbClr val="333333"/>
              </a:solidFill>
              <a:latin typeface="Times New Roman" panose="02020603050405020304" pitchFamily="18" charset="0"/>
              <a:ea typeface="宋体" panose="02010600030101010101" pitchFamily="2" charset="-122"/>
            </a:endParaRPr>
          </a:p>
          <a:p>
            <a:pPr lvl="1" algn="just"/>
            <a:r>
              <a:rPr lang="zh-CN" altLang="zh-CN" sz="2000" kern="100" dirty="0">
                <a:solidFill>
                  <a:srgbClr val="333333"/>
                </a:solidFill>
                <a:latin typeface="Times New Roman" panose="02020603050405020304" pitchFamily="18" charset="0"/>
                <a:ea typeface="宋体" panose="02010600030101010101" pitchFamily="2" charset="-122"/>
              </a:rPr>
              <a:t>也吸引了京东、淘宝这样的第三方电子商务平台纷纷建立保险销售网络门店，利用自身的网络渠道优势、信用优势、流量优势等优势线上线下配合销售保险产品。</a:t>
            </a:r>
          </a:p>
          <a:p>
            <a:pPr lvl="1" algn="just"/>
            <a:r>
              <a:rPr lang="en-US" altLang="zh-CN" sz="2000" kern="100" dirty="0">
                <a:solidFill>
                  <a:srgbClr val="333333"/>
                </a:solidFill>
                <a:effectLst/>
                <a:latin typeface="Times New Roman" panose="02020603050405020304" pitchFamily="18" charset="0"/>
                <a:ea typeface="宋体" panose="02010600030101010101" pitchFamily="2" charset="-122"/>
              </a:rPr>
              <a:t>2013</a:t>
            </a:r>
            <a:r>
              <a:rPr lang="zh-CN"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年</a:t>
            </a:r>
            <a:r>
              <a:rPr lang="en-US" altLang="zh-CN" sz="2000" kern="100" dirty="0">
                <a:solidFill>
                  <a:srgbClr val="333333"/>
                </a:solidFill>
                <a:effectLst/>
                <a:latin typeface="Times New Roman" panose="02020603050405020304" pitchFamily="18" charset="0"/>
                <a:ea typeface="宋体" panose="02010600030101010101" pitchFamily="2" charset="-122"/>
              </a:rPr>
              <a:t>10</a:t>
            </a:r>
            <a:r>
              <a:rPr lang="zh-CN"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月</a:t>
            </a:r>
            <a:r>
              <a:rPr lang="en-US" altLang="zh-CN" sz="2000" kern="100" dirty="0">
                <a:solidFill>
                  <a:srgbClr val="333333"/>
                </a:solidFill>
                <a:effectLst/>
                <a:latin typeface="Times New Roman" panose="02020603050405020304" pitchFamily="18" charset="0"/>
                <a:ea typeface="宋体" panose="02010600030101010101" pitchFamily="2" charset="-122"/>
              </a:rPr>
              <a:t>9</a:t>
            </a:r>
            <a:r>
              <a:rPr lang="zh-CN"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日，中国第一家互联网保险公司</a:t>
            </a:r>
            <a:r>
              <a:rPr lang="en-US" altLang="zh-CN" sz="2000" kern="100" dirty="0">
                <a:solidFill>
                  <a:srgbClr val="333333"/>
                </a:solidFill>
                <a:effectLst/>
                <a:latin typeface="Times New Roman" panose="02020603050405020304" pitchFamily="18" charset="0"/>
                <a:ea typeface="宋体" panose="02010600030101010101" pitchFamily="2" charset="-122"/>
              </a:rPr>
              <a:t>“</a:t>
            </a:r>
            <a:r>
              <a:rPr lang="zh-CN"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众安在线财产保险股份有限公司</a:t>
            </a:r>
            <a:r>
              <a:rPr lang="en-US" altLang="zh-CN" sz="2000" kern="100" dirty="0">
                <a:solidFill>
                  <a:srgbClr val="333333"/>
                </a:solidFill>
                <a:effectLst/>
                <a:latin typeface="Times New Roman" panose="02020603050405020304" pitchFamily="18" charset="0"/>
                <a:ea typeface="宋体" panose="02010600030101010101" pitchFamily="2" charset="-122"/>
              </a:rPr>
              <a:t>”</a:t>
            </a:r>
            <a:r>
              <a:rPr lang="zh-CN"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在上海成立。</a:t>
            </a:r>
            <a:r>
              <a:rPr lang="zh-CN" altLang="en-US"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“众安在线”</a:t>
            </a:r>
            <a:r>
              <a:rPr lang="zh-CN"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只有总部没有分公司或分支机构，所有的销售、承保、理赔、客户服务等服务都是在互联网上完成。</a:t>
            </a:r>
            <a:endParaRPr lang="en-US"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1" algn="just"/>
            <a:r>
              <a:rPr lang="zh-CN"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众安在线的成立，让人们对互联网在保险运营中的角色和地位产生了更深的思考。</a:t>
            </a:r>
            <a:endParaRPr lang="zh-CN" altLang="zh-CN" sz="2000" kern="100" dirty="0">
              <a:effectLst/>
              <a:latin typeface="Calibri" panose="020F0502020204030204" pitchFamily="34" charset="0"/>
              <a:ea typeface="宋体" panose="02010600030101010101" pitchFamily="2" charset="-122"/>
              <a:cs typeface="Times New Roman" panose="02020603050405020304" pitchFamily="18" charset="0"/>
            </a:endParaRPr>
          </a:p>
        </p:txBody>
      </p:sp>
    </p:spTree>
    <p:extLst>
      <p:ext uri="{BB962C8B-B14F-4D97-AF65-F5344CB8AC3E}">
        <p14:creationId xmlns:p14="http://schemas.microsoft.com/office/powerpoint/2010/main" val="389610050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89E110DF-0CFF-64ED-3FC6-C72AD318EF06}"/>
              </a:ext>
            </a:extLst>
          </p:cNvPr>
          <p:cNvSpPr>
            <a:spLocks noGrp="1"/>
          </p:cNvSpPr>
          <p:nvPr>
            <p:ph type="title"/>
          </p:nvPr>
        </p:nvSpPr>
        <p:spPr>
          <a:xfrm>
            <a:off x="462668" y="160337"/>
            <a:ext cx="8229600" cy="1143000"/>
          </a:xfrm>
        </p:spPr>
        <p:txBody>
          <a:bodyPr/>
          <a:lstStyle/>
          <a:p>
            <a:r>
              <a:rPr lang="zh-CN" altLang="en-US" b="1" dirty="0"/>
              <a:t>二、</a:t>
            </a:r>
            <a:r>
              <a:rPr lang="zh-CN" altLang="zh-CN" b="1" dirty="0"/>
              <a:t>互联网保险业务的发展历程</a:t>
            </a:r>
            <a:endParaRPr lang="zh-CN" altLang="en-US" b="1" dirty="0"/>
          </a:p>
        </p:txBody>
      </p:sp>
      <p:sp>
        <p:nvSpPr>
          <p:cNvPr id="3" name="内容占位符 2">
            <a:extLst>
              <a:ext uri="{FF2B5EF4-FFF2-40B4-BE49-F238E27FC236}">
                <a16:creationId xmlns:a16="http://schemas.microsoft.com/office/drawing/2014/main" id="{B19F977E-99AA-7979-B4D2-4D7231CB0630}"/>
              </a:ext>
            </a:extLst>
          </p:cNvPr>
          <p:cNvSpPr>
            <a:spLocks noGrp="1"/>
          </p:cNvSpPr>
          <p:nvPr>
            <p:ph idx="1"/>
          </p:nvPr>
        </p:nvSpPr>
        <p:spPr/>
        <p:txBody>
          <a:bodyPr/>
          <a:lstStyle/>
          <a:p>
            <a:pPr algn="just">
              <a:spcBef>
                <a:spcPts val="250"/>
              </a:spcBef>
              <a:spcAft>
                <a:spcPts val="0"/>
              </a:spcAft>
            </a:pPr>
            <a:r>
              <a:rPr lang="zh-CN" altLang="zh-CN" sz="2800" b="1" kern="100" dirty="0">
                <a:solidFill>
                  <a:srgbClr val="333333"/>
                </a:solidFill>
                <a:latin typeface="Calibri" panose="020F0502020204030204" pitchFamily="34" charset="0"/>
                <a:ea typeface="宋体" panose="02010600030101010101" pitchFamily="2" charset="-122"/>
                <a:cs typeface="Times New Roman" panose="02020603050405020304" pitchFamily="18" charset="0"/>
              </a:rPr>
              <a:t>爆发时期（</a:t>
            </a:r>
            <a:r>
              <a:rPr lang="en-US" altLang="zh-CN" sz="2800" b="1" kern="100" dirty="0">
                <a:solidFill>
                  <a:srgbClr val="333333"/>
                </a:solidFill>
                <a:latin typeface="Calibri" panose="020F0502020204030204" pitchFamily="34" charset="0"/>
                <a:ea typeface="宋体" panose="02010600030101010101" pitchFamily="2" charset="-122"/>
                <a:cs typeface="Times New Roman" panose="02020603050405020304" pitchFamily="18" charset="0"/>
              </a:rPr>
              <a:t>2013-  </a:t>
            </a:r>
            <a:r>
              <a:rPr lang="zh-CN" altLang="zh-CN" sz="2800" b="1" kern="100" dirty="0">
                <a:solidFill>
                  <a:srgbClr val="333333"/>
                </a:solidFill>
                <a:latin typeface="Calibri" panose="020F0502020204030204" pitchFamily="34" charset="0"/>
                <a:ea typeface="宋体" panose="02010600030101010101" pitchFamily="2" charset="-122"/>
                <a:cs typeface="Times New Roman" panose="02020603050405020304" pitchFamily="18" charset="0"/>
              </a:rPr>
              <a:t>）</a:t>
            </a:r>
          </a:p>
          <a:p>
            <a:pPr lvl="1"/>
            <a:r>
              <a:rPr lang="zh-CN" altLang="zh-CN" sz="2000" kern="100" dirty="0">
                <a:solidFill>
                  <a:srgbClr val="333333"/>
                </a:solidFill>
                <a:latin typeface="Times New Roman" panose="02020603050405020304" pitchFamily="18" charset="0"/>
                <a:ea typeface="宋体" panose="02010600030101010101" pitchFamily="2" charset="-122"/>
              </a:rPr>
              <a:t>互联网保险业务渗透速度加快，互联网保费的规模也随之快速增长，越来越多的保险公司意识到互联网营销模式的重要性。</a:t>
            </a:r>
            <a:endParaRPr lang="en-US" altLang="zh-CN" sz="2000" kern="100" dirty="0">
              <a:solidFill>
                <a:srgbClr val="333333"/>
              </a:solidFill>
              <a:latin typeface="Times New Roman" panose="02020603050405020304" pitchFamily="18" charset="0"/>
              <a:ea typeface="宋体" panose="02010600030101010101" pitchFamily="2" charset="-122"/>
            </a:endParaRPr>
          </a:p>
          <a:p>
            <a:pPr lvl="1"/>
            <a:r>
              <a:rPr lang="zh-CN" altLang="zh-CN" sz="2000" kern="100" dirty="0">
                <a:solidFill>
                  <a:srgbClr val="333333"/>
                </a:solidFill>
                <a:latin typeface="Times New Roman" panose="02020603050405020304" pitchFamily="18" charset="0"/>
                <a:ea typeface="宋体" panose="02010600030101010101" pitchFamily="2" charset="-122"/>
              </a:rPr>
              <a:t>监管机构出台了多项监管措施，</a:t>
            </a:r>
            <a:r>
              <a:rPr lang="en-US" altLang="zh-CN" sz="2000" kern="100" dirty="0">
                <a:solidFill>
                  <a:srgbClr val="333333"/>
                </a:solidFill>
                <a:latin typeface="Times New Roman" panose="02020603050405020304" pitchFamily="18" charset="0"/>
                <a:ea typeface="宋体" panose="02010600030101010101" pitchFamily="2" charset="-122"/>
              </a:rPr>
              <a:t>2015</a:t>
            </a:r>
            <a:r>
              <a:rPr lang="zh-CN" altLang="zh-CN" sz="2000" kern="100" dirty="0">
                <a:solidFill>
                  <a:srgbClr val="333333"/>
                </a:solidFill>
                <a:latin typeface="Times New Roman" panose="02020603050405020304" pitchFamily="18" charset="0"/>
                <a:ea typeface="宋体" panose="02010600030101010101" pitchFamily="2" charset="-122"/>
              </a:rPr>
              <a:t>年出台了《互联网保险业务暂行办法》，</a:t>
            </a:r>
            <a:r>
              <a:rPr lang="en-US" altLang="zh-CN" sz="2000" kern="100" dirty="0">
                <a:solidFill>
                  <a:srgbClr val="333333"/>
                </a:solidFill>
                <a:latin typeface="Times New Roman" panose="02020603050405020304" pitchFamily="18" charset="0"/>
                <a:ea typeface="宋体" panose="02010600030101010101" pitchFamily="2" charset="-122"/>
              </a:rPr>
              <a:t>2021</a:t>
            </a:r>
            <a:r>
              <a:rPr lang="zh-CN" altLang="zh-CN" sz="2000" kern="100" dirty="0">
                <a:solidFill>
                  <a:srgbClr val="333333"/>
                </a:solidFill>
                <a:latin typeface="Times New Roman" panose="02020603050405020304" pitchFamily="18" charset="0"/>
                <a:ea typeface="宋体" panose="02010600030101010101" pitchFamily="2" charset="-122"/>
              </a:rPr>
              <a:t>年还施行了《互联网保险业务业务监管办法》。</a:t>
            </a:r>
            <a:endParaRPr lang="en-US" altLang="zh-CN" sz="2000" kern="100" dirty="0">
              <a:solidFill>
                <a:srgbClr val="333333"/>
              </a:solidFill>
              <a:latin typeface="Times New Roman" panose="02020603050405020304" pitchFamily="18" charset="0"/>
              <a:ea typeface="宋体" panose="02010600030101010101" pitchFamily="2" charset="-122"/>
            </a:endParaRPr>
          </a:p>
          <a:p>
            <a:pPr lvl="1"/>
            <a:r>
              <a:rPr lang="zh-CN" altLang="zh-CN" sz="2000" kern="100" dirty="0">
                <a:solidFill>
                  <a:srgbClr val="333333"/>
                </a:solidFill>
                <a:latin typeface="Times New Roman" panose="02020603050405020304" pitchFamily="18" charset="0"/>
                <a:ea typeface="宋体" panose="02010600030101010101" pitchFamily="2" charset="-122"/>
              </a:rPr>
              <a:t>监管措施加强了互联网保险领域的监管</a:t>
            </a:r>
            <a:r>
              <a:rPr lang="zh-CN" altLang="en-US" sz="2000" kern="100" dirty="0">
                <a:solidFill>
                  <a:srgbClr val="333333"/>
                </a:solidFill>
                <a:latin typeface="Times New Roman" panose="02020603050405020304" pitchFamily="18" charset="0"/>
                <a:ea typeface="宋体" panose="02010600030101010101" pitchFamily="2" charset="-122"/>
              </a:rPr>
              <a:t>，</a:t>
            </a:r>
            <a:r>
              <a:rPr lang="zh-CN" altLang="zh-CN" sz="2000" kern="100" dirty="0">
                <a:solidFill>
                  <a:srgbClr val="333333"/>
                </a:solidFill>
                <a:latin typeface="Times New Roman" panose="02020603050405020304" pitchFamily="18" charset="0"/>
                <a:ea typeface="宋体" panose="02010600030101010101" pitchFamily="2" charset="-122"/>
              </a:rPr>
              <a:t>使得各保险公司在依照互联网规则和习惯的同时也更加规范地推动互联网保险进行深刻变革。</a:t>
            </a:r>
            <a:endParaRPr lang="zh-CN" altLang="en-US" sz="2000" kern="100" dirty="0">
              <a:solidFill>
                <a:srgbClr val="333333"/>
              </a:solidFill>
              <a:latin typeface="Times New Roman" panose="02020603050405020304" pitchFamily="18" charset="0"/>
              <a:ea typeface="宋体" panose="02010600030101010101" pitchFamily="2" charset="-122"/>
            </a:endParaRPr>
          </a:p>
          <a:p>
            <a:pPr lvl="1"/>
            <a:r>
              <a:rPr lang="en-US" altLang="zh-CN" sz="2000" kern="100" dirty="0">
                <a:solidFill>
                  <a:srgbClr val="333333"/>
                </a:solidFill>
                <a:effectLst/>
                <a:latin typeface="Times New Roman" panose="02020603050405020304" pitchFamily="18" charset="0"/>
                <a:ea typeface="宋体" panose="02010600030101010101" pitchFamily="2" charset="-122"/>
              </a:rPr>
              <a:t>2020</a:t>
            </a:r>
            <a:r>
              <a:rPr lang="zh-CN"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年新冠疫情爆发以来，互联网保险更是充分发挥了优势。不但让保险公司员工能在家办公，同时各项保险销售也从不间断，保险业务基本没受大影响。</a:t>
            </a:r>
            <a:endParaRPr lang="zh-CN" altLang="zh-CN" sz="2000" kern="100" dirty="0">
              <a:effectLst/>
              <a:latin typeface="Calibri" panose="020F0502020204030204" pitchFamily="34" charset="0"/>
              <a:ea typeface="宋体" panose="02010600030101010101" pitchFamily="2" charset="-122"/>
              <a:cs typeface="Times New Roman" panose="02020603050405020304" pitchFamily="18" charset="0"/>
            </a:endParaRPr>
          </a:p>
        </p:txBody>
      </p:sp>
    </p:spTree>
    <p:extLst>
      <p:ext uri="{BB962C8B-B14F-4D97-AF65-F5344CB8AC3E}">
        <p14:creationId xmlns:p14="http://schemas.microsoft.com/office/powerpoint/2010/main" val="167955002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848D39A0-66B6-E65F-B610-E3ED5B9DB852}"/>
              </a:ext>
            </a:extLst>
          </p:cNvPr>
          <p:cNvSpPr>
            <a:spLocks noGrp="1"/>
          </p:cNvSpPr>
          <p:nvPr>
            <p:ph type="title"/>
          </p:nvPr>
        </p:nvSpPr>
        <p:spPr/>
        <p:txBody>
          <a:bodyPr/>
          <a:lstStyle/>
          <a:p>
            <a:r>
              <a:rPr lang="zh-CN" altLang="en-US" dirty="0"/>
              <a:t>三、</a:t>
            </a:r>
            <a:r>
              <a:rPr lang="zh-CN" altLang="zh-CN" dirty="0"/>
              <a:t>互联网保险业务的存在形式</a:t>
            </a:r>
            <a:endParaRPr lang="zh-CN" altLang="en-US" dirty="0"/>
          </a:p>
        </p:txBody>
      </p:sp>
      <p:sp>
        <p:nvSpPr>
          <p:cNvPr id="3" name="内容占位符 2">
            <a:extLst>
              <a:ext uri="{FF2B5EF4-FFF2-40B4-BE49-F238E27FC236}">
                <a16:creationId xmlns:a16="http://schemas.microsoft.com/office/drawing/2014/main" id="{09507E0E-AE55-02F1-CCB6-B835A627D039}"/>
              </a:ext>
            </a:extLst>
          </p:cNvPr>
          <p:cNvSpPr>
            <a:spLocks noGrp="1"/>
          </p:cNvSpPr>
          <p:nvPr>
            <p:ph idx="1"/>
          </p:nvPr>
        </p:nvSpPr>
        <p:spPr>
          <a:xfrm>
            <a:off x="3131840" y="1600201"/>
            <a:ext cx="5554960" cy="388640"/>
          </a:xfrm>
        </p:spPr>
        <p:txBody>
          <a:bodyPr/>
          <a:lstStyle/>
          <a:p>
            <a:pPr marL="0" indent="0">
              <a:buNone/>
            </a:pPr>
            <a:r>
              <a:rPr lang="zh-CN" altLang="zh-CN" sz="2400" b="1" dirty="0">
                <a:effectLst/>
                <a:latin typeface="Times New Roman" panose="02020603050405020304" pitchFamily="18" charset="0"/>
                <a:ea typeface="宋体" panose="02010600030101010101" pitchFamily="2" charset="-122"/>
                <a:cs typeface="Times New Roman" panose="02020603050405020304" pitchFamily="18" charset="0"/>
              </a:rPr>
              <a:t>互联网保险业务分类</a:t>
            </a:r>
            <a:endParaRPr lang="zh-CN" altLang="en-US" sz="2400" dirty="0"/>
          </a:p>
        </p:txBody>
      </p:sp>
      <p:graphicFrame>
        <p:nvGraphicFramePr>
          <p:cNvPr id="4" name="表格 3">
            <a:extLst>
              <a:ext uri="{FF2B5EF4-FFF2-40B4-BE49-F238E27FC236}">
                <a16:creationId xmlns:a16="http://schemas.microsoft.com/office/drawing/2014/main" id="{AA231665-C5E9-7FA2-32B3-3C897F7C2718}"/>
              </a:ext>
            </a:extLst>
          </p:cNvPr>
          <p:cNvGraphicFramePr>
            <a:graphicFrameLocks noGrp="1"/>
          </p:cNvGraphicFramePr>
          <p:nvPr>
            <p:extLst>
              <p:ext uri="{D42A27DB-BD31-4B8C-83A1-F6EECF244321}">
                <p14:modId xmlns:p14="http://schemas.microsoft.com/office/powerpoint/2010/main" val="4099434047"/>
              </p:ext>
            </p:extLst>
          </p:nvPr>
        </p:nvGraphicFramePr>
        <p:xfrm>
          <a:off x="1310609" y="2852936"/>
          <a:ext cx="6522781" cy="2404864"/>
        </p:xfrm>
        <a:graphic>
          <a:graphicData uri="http://schemas.openxmlformats.org/drawingml/2006/table">
            <a:tbl>
              <a:tblPr firstRow="1">
                <a:tableStyleId>{5C22544A-7EE6-4342-B048-85BDC9FD1C3A}</a:tableStyleId>
              </a:tblPr>
              <a:tblGrid>
                <a:gridCol w="3261391">
                  <a:extLst>
                    <a:ext uri="{9D8B030D-6E8A-4147-A177-3AD203B41FA5}">
                      <a16:colId xmlns:a16="http://schemas.microsoft.com/office/drawing/2014/main" val="4206110884"/>
                    </a:ext>
                  </a:extLst>
                </a:gridCol>
                <a:gridCol w="3261390">
                  <a:extLst>
                    <a:ext uri="{9D8B030D-6E8A-4147-A177-3AD203B41FA5}">
                      <a16:colId xmlns:a16="http://schemas.microsoft.com/office/drawing/2014/main" val="1421752621"/>
                    </a:ext>
                  </a:extLst>
                </a:gridCol>
              </a:tblGrid>
              <a:tr h="601216">
                <a:tc>
                  <a:txBody>
                    <a:bodyPr/>
                    <a:lstStyle/>
                    <a:p>
                      <a:pPr algn="ctr">
                        <a:spcBef>
                          <a:spcPts val="250"/>
                        </a:spcBef>
                      </a:pPr>
                      <a:r>
                        <a:rPr lang="zh-CN" sz="2000" kern="0" dirty="0">
                          <a:effectLst/>
                        </a:rPr>
                        <a:t>网站型</a:t>
                      </a:r>
                      <a:endParaRPr lang="zh-CN" sz="2000" kern="100" dirty="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tc>
                <a:tc>
                  <a:txBody>
                    <a:bodyPr/>
                    <a:lstStyle/>
                    <a:p>
                      <a:pPr algn="ctr">
                        <a:lnSpc>
                          <a:spcPct val="150000"/>
                        </a:lnSpc>
                        <a:spcBef>
                          <a:spcPts val="600"/>
                        </a:spcBef>
                      </a:pPr>
                      <a:r>
                        <a:rPr lang="zh-CN" altLang="en-US" sz="2000" b="1" kern="0" dirty="0">
                          <a:solidFill>
                            <a:schemeClr val="lt1"/>
                          </a:solidFill>
                          <a:effectLst/>
                        </a:rPr>
                        <a:t>移动型</a:t>
                      </a:r>
                      <a:endParaRPr lang="zh-CN" altLang="en-US" sz="2000" b="1" kern="0" dirty="0">
                        <a:solidFill>
                          <a:schemeClr val="lt1"/>
                        </a:solidFill>
                        <a:effectLst/>
                        <a:latin typeface="+mn-lt"/>
                        <a:ea typeface="+mn-ea"/>
                        <a:cs typeface="+mn-cs"/>
                      </a:endParaRPr>
                    </a:p>
                  </a:txBody>
                  <a:tcPr marL="68580" marR="68580" marT="0" marB="0"/>
                </a:tc>
                <a:extLst>
                  <a:ext uri="{0D108BD9-81ED-4DB2-BD59-A6C34878D82A}">
                    <a16:rowId xmlns:a16="http://schemas.microsoft.com/office/drawing/2014/main" val="893657421"/>
                  </a:ext>
                </a:extLst>
              </a:tr>
              <a:tr h="601216">
                <a:tc>
                  <a:txBody>
                    <a:bodyPr/>
                    <a:lstStyle/>
                    <a:p>
                      <a:pPr indent="6985" algn="ctr">
                        <a:spcBef>
                          <a:spcPts val="250"/>
                        </a:spcBef>
                      </a:pPr>
                      <a:r>
                        <a:rPr lang="zh-CN" sz="2000" kern="0">
                          <a:effectLst/>
                        </a:rPr>
                        <a:t>保险公司自营网络平台</a:t>
                      </a:r>
                      <a:endParaRPr lang="zh-CN" sz="200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tc>
                <a:tc>
                  <a:txBody>
                    <a:bodyPr/>
                    <a:lstStyle/>
                    <a:p>
                      <a:pPr indent="6985" algn="ctr">
                        <a:spcBef>
                          <a:spcPts val="250"/>
                        </a:spcBef>
                      </a:pPr>
                      <a:r>
                        <a:rPr lang="zh-CN" sz="2000" kern="0" dirty="0">
                          <a:effectLst/>
                        </a:rPr>
                        <a:t>小程序</a:t>
                      </a:r>
                      <a:endParaRPr lang="zh-CN" sz="2000" kern="100" dirty="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tc>
                <a:extLst>
                  <a:ext uri="{0D108BD9-81ED-4DB2-BD59-A6C34878D82A}">
                    <a16:rowId xmlns:a16="http://schemas.microsoft.com/office/drawing/2014/main" val="3200659246"/>
                  </a:ext>
                </a:extLst>
              </a:tr>
              <a:tr h="601216">
                <a:tc rowSpan="2">
                  <a:txBody>
                    <a:bodyPr/>
                    <a:lstStyle/>
                    <a:p>
                      <a:pPr indent="6985" algn="ctr">
                        <a:spcBef>
                          <a:spcPts val="250"/>
                        </a:spcBef>
                      </a:pPr>
                      <a:r>
                        <a:rPr lang="zh-CN" sz="2000" kern="0">
                          <a:effectLst/>
                        </a:rPr>
                        <a:t>第三方互联网保险业务平台</a:t>
                      </a:r>
                      <a:endParaRPr lang="zh-CN" sz="2000" kern="10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tc>
                <a:tc>
                  <a:txBody>
                    <a:bodyPr/>
                    <a:lstStyle/>
                    <a:p>
                      <a:pPr indent="6985" algn="ctr">
                        <a:spcBef>
                          <a:spcPts val="250"/>
                        </a:spcBef>
                      </a:pPr>
                      <a:r>
                        <a:rPr lang="zh-CN" sz="2000" kern="0" dirty="0">
                          <a:effectLst/>
                        </a:rPr>
                        <a:t>移动</a:t>
                      </a:r>
                      <a:r>
                        <a:rPr lang="en-US" sz="2000" kern="0" dirty="0">
                          <a:effectLst/>
                        </a:rPr>
                        <a:t>App</a:t>
                      </a:r>
                      <a:r>
                        <a:rPr lang="zh-CN" sz="2000" kern="0" dirty="0">
                          <a:effectLst/>
                        </a:rPr>
                        <a:t>应用</a:t>
                      </a:r>
                      <a:endParaRPr lang="zh-CN" sz="2000" kern="100" dirty="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tc>
                <a:extLst>
                  <a:ext uri="{0D108BD9-81ED-4DB2-BD59-A6C34878D82A}">
                    <a16:rowId xmlns:a16="http://schemas.microsoft.com/office/drawing/2014/main" val="692330751"/>
                  </a:ext>
                </a:extLst>
              </a:tr>
              <a:tr h="601216">
                <a:tc vMerge="1">
                  <a:txBody>
                    <a:bodyPr/>
                    <a:lstStyle/>
                    <a:p>
                      <a:endParaRPr lang="zh-CN" altLang="en-US"/>
                    </a:p>
                  </a:txBody>
                  <a:tcPr/>
                </a:tc>
                <a:tc>
                  <a:txBody>
                    <a:bodyPr/>
                    <a:lstStyle/>
                    <a:p>
                      <a:pPr indent="6985" algn="ctr">
                        <a:spcBef>
                          <a:spcPts val="250"/>
                        </a:spcBef>
                      </a:pPr>
                      <a:r>
                        <a:rPr lang="zh-CN" sz="2000" kern="0" dirty="0">
                          <a:effectLst/>
                        </a:rPr>
                        <a:t>自助购买终端</a:t>
                      </a:r>
                      <a:endParaRPr lang="zh-CN" sz="2000" kern="100" dirty="0">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tc>
                <a:extLst>
                  <a:ext uri="{0D108BD9-81ED-4DB2-BD59-A6C34878D82A}">
                    <a16:rowId xmlns:a16="http://schemas.microsoft.com/office/drawing/2014/main" val="756281992"/>
                  </a:ext>
                </a:extLst>
              </a:tr>
            </a:tbl>
          </a:graphicData>
        </a:graphic>
      </p:graphicFrame>
    </p:spTree>
    <p:extLst>
      <p:ext uri="{BB962C8B-B14F-4D97-AF65-F5344CB8AC3E}">
        <p14:creationId xmlns:p14="http://schemas.microsoft.com/office/powerpoint/2010/main" val="127380689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A9A94408-36C6-B4B4-1690-9ABFD9E257B0}"/>
              </a:ext>
            </a:extLst>
          </p:cNvPr>
          <p:cNvSpPr>
            <a:spLocks noGrp="1"/>
          </p:cNvSpPr>
          <p:nvPr>
            <p:ph type="title"/>
          </p:nvPr>
        </p:nvSpPr>
        <p:spPr/>
        <p:txBody>
          <a:bodyPr/>
          <a:lstStyle/>
          <a:p>
            <a:r>
              <a:rPr lang="zh-CN" altLang="en-US" dirty="0"/>
              <a:t>三、</a:t>
            </a:r>
            <a:r>
              <a:rPr lang="zh-CN" altLang="zh-CN" dirty="0"/>
              <a:t>互联网保险业务的存在形式</a:t>
            </a:r>
            <a:endParaRPr lang="zh-CN" altLang="en-US" dirty="0"/>
          </a:p>
        </p:txBody>
      </p:sp>
      <p:sp>
        <p:nvSpPr>
          <p:cNvPr id="3" name="内容占位符 2">
            <a:extLst>
              <a:ext uri="{FF2B5EF4-FFF2-40B4-BE49-F238E27FC236}">
                <a16:creationId xmlns:a16="http://schemas.microsoft.com/office/drawing/2014/main" id="{178679B0-E2BA-882E-ED83-85110EC5840D}"/>
              </a:ext>
            </a:extLst>
          </p:cNvPr>
          <p:cNvSpPr>
            <a:spLocks noGrp="1"/>
          </p:cNvSpPr>
          <p:nvPr>
            <p:ph idx="1"/>
          </p:nvPr>
        </p:nvSpPr>
        <p:spPr>
          <a:xfrm>
            <a:off x="457200" y="1600200"/>
            <a:ext cx="8229600" cy="4853136"/>
          </a:xfrm>
        </p:spPr>
        <p:txBody>
          <a:bodyPr/>
          <a:lstStyle/>
          <a:p>
            <a:pPr algn="just">
              <a:spcBef>
                <a:spcPts val="250"/>
              </a:spcBef>
              <a:spcAft>
                <a:spcPts val="0"/>
              </a:spcAft>
              <a:tabLst>
                <a:tab pos="1295400" algn="l"/>
              </a:tabLst>
            </a:pPr>
            <a:r>
              <a:rPr lang="zh-CN" altLang="zh-CN" sz="2400" b="1" kern="0" dirty="0">
                <a:effectLst/>
                <a:latin typeface="Times New Roman" panose="02020603050405020304" pitchFamily="18" charset="0"/>
                <a:ea typeface="宋体" panose="02010600030101010101" pitchFamily="2" charset="-122"/>
                <a:cs typeface="Times New Roman" panose="02020603050405020304" pitchFamily="18" charset="0"/>
              </a:rPr>
              <a:t>保险公司自营网络平台</a:t>
            </a:r>
            <a:endParaRPr lang="zh-CN" altLang="zh-CN" sz="2400" kern="100" dirty="0">
              <a:effectLst/>
              <a:latin typeface="Calibri" panose="020F0502020204030204" pitchFamily="34" charset="0"/>
              <a:ea typeface="宋体" panose="02010600030101010101" pitchFamily="2" charset="-122"/>
              <a:cs typeface="Times New Roman" panose="02020603050405020304" pitchFamily="18" charset="0"/>
            </a:endParaRPr>
          </a:p>
          <a:p>
            <a:pPr indent="266700" algn="just">
              <a:spcBef>
                <a:spcPts val="250"/>
              </a:spcBef>
              <a:spcAft>
                <a:spcPts val="500"/>
              </a:spcAft>
            </a:pPr>
            <a:r>
              <a:rPr lang="zh-CN"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是保险机构为经营互联网保险业务，依法设立的独立运营、享有完整数据权限的网络平台。</a:t>
            </a:r>
            <a:endParaRPr lang="en-US"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indent="266700" algn="just">
              <a:spcBef>
                <a:spcPts val="250"/>
              </a:spcBef>
              <a:spcAft>
                <a:spcPts val="500"/>
              </a:spcAft>
            </a:pPr>
            <a:r>
              <a:rPr lang="zh-CN"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保险机构分支机构以及与保险机构具有股权、人员等关联关系的非保险机构设立的网络平台，不属于自营网络平台。</a:t>
            </a:r>
            <a:endParaRPr lang="zh-CN" altLang="zh-CN" sz="2000" kern="100" dirty="0">
              <a:effectLst/>
              <a:latin typeface="Times New Roman" panose="02020603050405020304" pitchFamily="18" charset="0"/>
              <a:ea typeface="宋体" panose="02010600030101010101" pitchFamily="2" charset="-122"/>
              <a:cs typeface="Times New Roman" panose="02020603050405020304" pitchFamily="18" charset="0"/>
            </a:endParaRPr>
          </a:p>
          <a:p>
            <a:pPr algn="just">
              <a:spcBef>
                <a:spcPts val="250"/>
              </a:spcBef>
              <a:spcAft>
                <a:spcPts val="0"/>
              </a:spcAft>
              <a:tabLst>
                <a:tab pos="1295400" algn="l"/>
              </a:tabLst>
            </a:pPr>
            <a:r>
              <a:rPr lang="zh-CN" altLang="zh-CN" sz="2400" b="1" kern="0" dirty="0">
                <a:latin typeface="Times New Roman" panose="02020603050405020304" pitchFamily="18" charset="0"/>
                <a:ea typeface="宋体" panose="02010600030101010101" pitchFamily="2" charset="-122"/>
                <a:cs typeface="Times New Roman" panose="02020603050405020304" pitchFamily="18" charset="0"/>
              </a:rPr>
              <a:t>第三方互联网保险业务平台</a:t>
            </a:r>
          </a:p>
          <a:p>
            <a:pPr indent="266700" algn="just">
              <a:spcBef>
                <a:spcPts val="250"/>
              </a:spcBef>
              <a:spcAft>
                <a:spcPts val="500"/>
              </a:spcAft>
            </a:pPr>
            <a:r>
              <a:rPr lang="zh-CN" altLang="zh-CN" sz="2000" kern="0" dirty="0">
                <a:effectLst/>
                <a:latin typeface="Times New Roman" panose="02020603050405020304" pitchFamily="18" charset="0"/>
                <a:ea typeface="宋体" panose="02010600030101010101" pitchFamily="2" charset="-122"/>
                <a:cs typeface="Times New Roman" panose="02020603050405020304" pitchFamily="18" charset="0"/>
              </a:rPr>
              <a:t>一种是保险公司借助第三方平台实现保险产品的交易。</a:t>
            </a:r>
            <a:endParaRPr lang="zh-CN" altLang="zh-CN" sz="2000" kern="100" dirty="0">
              <a:effectLst/>
              <a:latin typeface="Times New Roman" panose="02020603050405020304" pitchFamily="18" charset="0"/>
              <a:ea typeface="宋体" panose="02010600030101010101" pitchFamily="2" charset="-122"/>
              <a:cs typeface="Times New Roman" panose="02020603050405020304" pitchFamily="18" charset="0"/>
            </a:endParaRPr>
          </a:p>
          <a:p>
            <a:pPr indent="266700" algn="just">
              <a:spcBef>
                <a:spcPts val="250"/>
              </a:spcBef>
              <a:spcAft>
                <a:spcPts val="500"/>
              </a:spcAft>
            </a:pPr>
            <a:r>
              <a:rPr lang="zh-CN" altLang="zh-CN" sz="2000" kern="0" dirty="0">
                <a:effectLst/>
                <a:latin typeface="Times New Roman" panose="02020603050405020304" pitchFamily="18" charset="0"/>
                <a:ea typeface="宋体" panose="02010600030101010101" pitchFamily="2" charset="-122"/>
                <a:cs typeface="Times New Roman" panose="02020603050405020304" pitchFamily="18" charset="0"/>
              </a:rPr>
              <a:t>另一种是依托第三方网络平台建立官方旗舰店。但随着互联网保险业务的规范和保险公司自营网络平台的完善，</a:t>
            </a:r>
            <a:r>
              <a:rPr lang="zh-CN" altLang="en-US" sz="2000" kern="0" dirty="0">
                <a:latin typeface="Times New Roman" panose="02020603050405020304" pitchFamily="18" charset="0"/>
                <a:ea typeface="宋体" panose="02010600030101010101" pitchFamily="2" charset="-122"/>
                <a:cs typeface="Times New Roman" panose="02020603050405020304" pitchFamily="18" charset="0"/>
              </a:rPr>
              <a:t>该模式已不存在了。</a:t>
            </a:r>
            <a:endParaRPr lang="en-US" altLang="zh-CN" sz="2000" kern="0" dirty="0">
              <a:effectLst/>
              <a:latin typeface="Times New Roman" panose="02020603050405020304" pitchFamily="18" charset="0"/>
              <a:ea typeface="宋体" panose="02010600030101010101" pitchFamily="2" charset="-122"/>
              <a:cs typeface="Times New Roman" panose="02020603050405020304" pitchFamily="18" charset="0"/>
            </a:endParaRPr>
          </a:p>
          <a:p>
            <a:pPr algn="just">
              <a:spcBef>
                <a:spcPts val="250"/>
              </a:spcBef>
              <a:spcAft>
                <a:spcPts val="0"/>
              </a:spcAft>
              <a:tabLst>
                <a:tab pos="1295400" algn="l"/>
              </a:tabLst>
            </a:pPr>
            <a:r>
              <a:rPr lang="zh-CN" altLang="zh-CN" sz="2400" b="1" kern="0" dirty="0">
                <a:latin typeface="Times New Roman" panose="02020603050405020304" pitchFamily="18" charset="0"/>
                <a:ea typeface="宋体" panose="02010600030101010101" pitchFamily="2" charset="-122"/>
                <a:cs typeface="Times New Roman" panose="02020603050405020304" pitchFamily="18" charset="0"/>
              </a:rPr>
              <a:t>移动型互联网保险业务</a:t>
            </a:r>
          </a:p>
          <a:p>
            <a:pPr indent="266700">
              <a:spcBef>
                <a:spcPts val="250"/>
              </a:spcBef>
              <a:spcAft>
                <a:spcPts val="500"/>
              </a:spcAft>
            </a:pPr>
            <a:r>
              <a:rPr lang="zh-CN" altLang="zh-CN" sz="2000" dirty="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通过手机</a:t>
            </a:r>
            <a:r>
              <a:rPr lang="en-US" altLang="zh-CN" sz="2000" dirty="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APP</a:t>
            </a:r>
            <a:r>
              <a:rPr lang="zh-CN" altLang="zh-CN" sz="2000" dirty="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、小程序，或保险公司在特定地点投放的自助销售设备等，实现保险销售的互联网保险业务。</a:t>
            </a:r>
            <a:endParaRPr lang="zh-CN" altLang="en-US" sz="2000" dirty="0"/>
          </a:p>
        </p:txBody>
      </p:sp>
    </p:spTree>
    <p:extLst>
      <p:ext uri="{BB962C8B-B14F-4D97-AF65-F5344CB8AC3E}">
        <p14:creationId xmlns:p14="http://schemas.microsoft.com/office/powerpoint/2010/main" val="3639005341"/>
      </p:ext>
    </p:extLst>
  </p:cSld>
  <p:clrMapOvr>
    <a:masterClrMapping/>
  </p:clrMapOvr>
</p:sld>
</file>

<file path=ppt/theme/theme1.xml><?xml version="1.0" encoding="utf-8"?>
<a:theme xmlns:a="http://schemas.openxmlformats.org/drawingml/2006/main" name="默认设计模板">
  <a:themeElements>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默认设计模板">
      <a:majorFont>
        <a:latin typeface="Arial"/>
        <a:ea typeface="宋体"/>
        <a:cs typeface=""/>
      </a:majorFont>
      <a:minorFont>
        <a:latin typeface="Arial"/>
        <a:ea typeface="宋体"/>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raClrScheme>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默认设计模板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默认设计模板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默认设计模板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默认设计模板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默认设计模板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默认设计模板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默认设计模板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默认设计模板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默认设计模板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默认设计模板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默认设计模板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2013 - 2022"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1357</TotalTime>
  <Words>2161</Words>
  <Application>Microsoft Office PowerPoint</Application>
  <PresentationFormat>全屏显示(4:3)</PresentationFormat>
  <Paragraphs>204</Paragraphs>
  <Slides>24</Slides>
  <Notes>0</Notes>
  <HiddenSlides>0</HiddenSlides>
  <MMClips>0</MMClips>
  <ScaleCrop>false</ScaleCrop>
  <HeadingPairs>
    <vt:vector size="6" baseType="variant">
      <vt:variant>
        <vt:lpstr>已用的字体</vt:lpstr>
      </vt:variant>
      <vt:variant>
        <vt:i4>4</vt:i4>
      </vt:variant>
      <vt:variant>
        <vt:lpstr>主题</vt:lpstr>
      </vt:variant>
      <vt:variant>
        <vt:i4>1</vt:i4>
      </vt:variant>
      <vt:variant>
        <vt:lpstr>幻灯片标题</vt:lpstr>
      </vt:variant>
      <vt:variant>
        <vt:i4>24</vt:i4>
      </vt:variant>
    </vt:vector>
  </HeadingPairs>
  <TitlesOfParts>
    <vt:vector size="29" baseType="lpstr">
      <vt:lpstr>Arial</vt:lpstr>
      <vt:lpstr>宋体</vt:lpstr>
      <vt:lpstr>Times New Roman</vt:lpstr>
      <vt:lpstr>Wingdings</vt:lpstr>
      <vt:lpstr>默认设计模板</vt:lpstr>
      <vt:lpstr>第十一章</vt:lpstr>
      <vt:lpstr>第一节</vt:lpstr>
      <vt:lpstr>一、互联网保险业务的含义</vt:lpstr>
      <vt:lpstr>一、互联网保险业务的含义</vt:lpstr>
      <vt:lpstr>二、互联网保险业务的发展历程</vt:lpstr>
      <vt:lpstr>二、互联网保险业务的发展历程</vt:lpstr>
      <vt:lpstr>二、互联网保险业务的发展历程</vt:lpstr>
      <vt:lpstr>三、互联网保险业务的存在形式</vt:lpstr>
      <vt:lpstr>三、互联网保险业务的存在形式</vt:lpstr>
      <vt:lpstr>第二节</vt:lpstr>
      <vt:lpstr>一、互联网保险业务的特点</vt:lpstr>
      <vt:lpstr>一、互联网保险业务的特点</vt:lpstr>
      <vt:lpstr>PowerPoint 演示文稿</vt:lpstr>
      <vt:lpstr>二、互联网保险业务的内容</vt:lpstr>
      <vt:lpstr>三、互联网保险产品的特点</vt:lpstr>
      <vt:lpstr>互联网保险产品的特点分析 </vt:lpstr>
      <vt:lpstr>第三节</vt:lpstr>
      <vt:lpstr>一、互联网保险政策的出台轨迹</vt:lpstr>
      <vt:lpstr>一、互联网保险政策的出台轨迹</vt:lpstr>
      <vt:lpstr>二、互联网保险的政策解读</vt:lpstr>
      <vt:lpstr>二、互联网保险的政策解读</vt:lpstr>
      <vt:lpstr>二、互联网保险的政策解读</vt:lpstr>
      <vt:lpstr>二、互联网保险的政策解读</vt:lpstr>
      <vt:lpstr>二、互联网保险的政策解读</vt:lpstr>
    </vt:vector>
  </TitlesOfParts>
  <Company>www.ftpdown.com</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第十二章</dc:title>
  <dc:creator>马钦荣</dc:creator>
  <cp:lastModifiedBy>粟 芳</cp:lastModifiedBy>
  <cp:revision>9</cp:revision>
  <dcterms:created xsi:type="dcterms:W3CDTF">2009-07-21T01:24:05Z</dcterms:created>
  <dcterms:modified xsi:type="dcterms:W3CDTF">2023-01-30T01:48:34Z</dcterms:modified>
</cp:coreProperties>
</file>

<file path=docProps/thumbnail.jpeg>
</file>