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22"/>
  </p:notesMasterIdLst>
  <p:handoutMasterIdLst>
    <p:handoutMasterId r:id="rId23"/>
  </p:handoutMasterIdLst>
  <p:sldIdLst>
    <p:sldId id="256" r:id="rId2"/>
    <p:sldId id="257" r:id="rId3"/>
    <p:sldId id="258" r:id="rId4"/>
    <p:sldId id="259" r:id="rId5"/>
    <p:sldId id="260" r:id="rId6"/>
    <p:sldId id="261" r:id="rId7"/>
    <p:sldId id="262" r:id="rId8"/>
    <p:sldId id="263" r:id="rId9"/>
    <p:sldId id="264" r:id="rId10"/>
    <p:sldId id="266" r:id="rId11"/>
    <p:sldId id="265" r:id="rId12"/>
    <p:sldId id="267" r:id="rId13"/>
    <p:sldId id="268" r:id="rId14"/>
    <p:sldId id="269" r:id="rId15"/>
    <p:sldId id="270" r:id="rId16"/>
    <p:sldId id="272" r:id="rId17"/>
    <p:sldId id="271" r:id="rId18"/>
    <p:sldId id="273" r:id="rId19"/>
    <p:sldId id="274" r:id="rId20"/>
    <p:sldId id="275" r:id="rId21"/>
  </p:sldIdLst>
  <p:sldSz cx="12192000" cy="6858000"/>
  <p:notesSz cx="7010400" cy="92964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92" autoAdjust="0"/>
    <p:restoredTop sz="94660"/>
  </p:normalViewPr>
  <p:slideViewPr>
    <p:cSldViewPr snapToGrid="0">
      <p:cViewPr varScale="1">
        <p:scale>
          <a:sx n="120" d="100"/>
          <a:sy n="120" d="100"/>
        </p:scale>
        <p:origin x="480" y="1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6434"/>
          </a:xfrm>
          <a:prstGeom prst="rect">
            <a:avLst/>
          </a:prstGeom>
        </p:spPr>
        <p:txBody>
          <a:bodyPr vert="horz" lIns="93177" tIns="46589" rIns="93177" bIns="46589" rtlCol="0"/>
          <a:lstStyle>
            <a:lvl1pPr algn="r">
              <a:defRPr sz="1200"/>
            </a:lvl1pPr>
          </a:lstStyle>
          <a:p>
            <a:endParaRPr lang="en-US"/>
          </a:p>
        </p:txBody>
      </p:sp>
      <p:sp>
        <p:nvSpPr>
          <p:cNvPr id="4" name="Footer Placeholder 3"/>
          <p:cNvSpPr>
            <a:spLocks noGrp="1"/>
          </p:cNvSpPr>
          <p:nvPr>
            <p:ph type="ftr" sz="quarter" idx="2"/>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6433"/>
          </a:xfrm>
          <a:prstGeom prst="rect">
            <a:avLst/>
          </a:prstGeom>
        </p:spPr>
        <p:txBody>
          <a:bodyPr vert="horz" lIns="93177" tIns="46589" rIns="93177" bIns="46589" rtlCol="0" anchor="b"/>
          <a:lstStyle>
            <a:lvl1pPr algn="r">
              <a:defRPr sz="1200"/>
            </a:lvl1pPr>
          </a:lstStyle>
          <a:p>
            <a:fld id="{C695A9F2-3696-405F-83CF-578F2BAF8B69}" type="slidenum">
              <a:rPr lang="en-US" smtClean="0"/>
              <a:t>‹#›</a:t>
            </a:fld>
            <a:endParaRPr lang="en-US"/>
          </a:p>
        </p:txBody>
      </p:sp>
    </p:spTree>
    <p:extLst>
      <p:ext uri="{BB962C8B-B14F-4D97-AF65-F5344CB8AC3E}">
        <p14:creationId xmlns:p14="http://schemas.microsoft.com/office/powerpoint/2010/main" val="3113815055"/>
      </p:ext>
    </p:extLst>
  </p:cSld>
  <p:clrMap bg1="lt1" tx1="dk1" bg2="lt2" tx2="dk2" accent1="accent1" accent2="accent2" accent3="accent3" accent4="accent4" accent5="accent5" accent6="accent6" hlink="hlink" folHlink="folHlink"/>
  <p:hf hdr="0" ftr="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6434"/>
          </a:xfrm>
          <a:prstGeom prst="rect">
            <a:avLst/>
          </a:prstGeom>
        </p:spPr>
        <p:txBody>
          <a:bodyPr vert="horz" lIns="93177" tIns="46589" rIns="93177" bIns="46589" rtlCol="0"/>
          <a:lstStyle>
            <a:lvl1pPr algn="r">
              <a:defRPr sz="1200"/>
            </a:lvl1pPr>
          </a:lstStyle>
          <a:p>
            <a:endParaRPr lang="en-US"/>
          </a:p>
        </p:txBody>
      </p:sp>
      <p:sp>
        <p:nvSpPr>
          <p:cNvPr id="4" name="Slide Image Placeholder 3"/>
          <p:cNvSpPr>
            <a:spLocks noGrp="1" noRot="1" noChangeAspect="1"/>
          </p:cNvSpPr>
          <p:nvPr>
            <p:ph type="sldImg" idx="2"/>
          </p:nvPr>
        </p:nvSpPr>
        <p:spPr>
          <a:xfrm>
            <a:off x="717550" y="1162050"/>
            <a:ext cx="5575300" cy="313690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73892"/>
            <a:ext cx="5608320" cy="3660458"/>
          </a:xfrm>
          <a:prstGeom prst="rect">
            <a:avLst/>
          </a:prstGeom>
        </p:spPr>
        <p:txBody>
          <a:bodyPr vert="horz" lIns="93177" tIns="46589" rIns="93177" bIns="46589"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6433"/>
          </a:xfrm>
          <a:prstGeom prst="rect">
            <a:avLst/>
          </a:prstGeom>
        </p:spPr>
        <p:txBody>
          <a:bodyPr vert="horz" lIns="93177" tIns="46589" rIns="93177" bIns="46589" rtlCol="0" anchor="b"/>
          <a:lstStyle>
            <a:lvl1pPr algn="r">
              <a:defRPr sz="1200"/>
            </a:lvl1pPr>
          </a:lstStyle>
          <a:p>
            <a:fld id="{48C5D867-7110-44A0-BEDE-A0A8AB3B1402}" type="slidenum">
              <a:rPr lang="en-US" smtClean="0"/>
              <a:t>‹#›</a:t>
            </a:fld>
            <a:endParaRPr lang="en-US"/>
          </a:p>
        </p:txBody>
      </p:sp>
    </p:spTree>
    <p:extLst>
      <p:ext uri="{BB962C8B-B14F-4D97-AF65-F5344CB8AC3E}">
        <p14:creationId xmlns:p14="http://schemas.microsoft.com/office/powerpoint/2010/main" val="2826035032"/>
      </p:ext>
    </p:extLst>
  </p:cSld>
  <p:clrMap bg1="lt1" tx1="dk1" bg2="lt2" tx2="dk2" accent1="accent1" accent2="accent2" accent3="accent3" accent4="accent4" accent5="accent5" accent6="accent6" hlink="hlink" folHlink="folHlink"/>
  <p:hf hdr="0" ftr="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EC308A4-9315-15D4-E9EB-53B9D9F8BC95}"/>
              </a:ext>
            </a:extLst>
          </p:cNvPr>
          <p:cNvSpPr>
            <a:spLocks noGrp="1"/>
          </p:cNvSpPr>
          <p:nvPr>
            <p:ph type="ctrTitle"/>
          </p:nvPr>
        </p:nvSpPr>
        <p:spPr>
          <a:xfrm>
            <a:off x="1524000" y="1122363"/>
            <a:ext cx="9144000" cy="2387600"/>
          </a:xfrm>
        </p:spPr>
        <p:txBody>
          <a:bodyPr anchor="b"/>
          <a:lstStyle>
            <a:lvl1pPr algn="ctr">
              <a:defRPr sz="6000"/>
            </a:lvl1pPr>
          </a:lstStyle>
          <a:p>
            <a:r>
              <a:rPr kumimoji="1" lang="zh-CN" altLang="en-US"/>
              <a:t>单击此处编辑母版标题样式</a:t>
            </a:r>
          </a:p>
        </p:txBody>
      </p:sp>
      <p:sp>
        <p:nvSpPr>
          <p:cNvPr id="3" name="副标题 2">
            <a:extLst>
              <a:ext uri="{FF2B5EF4-FFF2-40B4-BE49-F238E27FC236}">
                <a16:creationId xmlns:a16="http://schemas.microsoft.com/office/drawing/2014/main" id="{C8360A7D-C59E-0DB8-7E61-33FFE4FE3679}"/>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zh-CN" altLang="en-US"/>
              <a:t>单击此处编辑母版副标题样式</a:t>
            </a:r>
          </a:p>
        </p:txBody>
      </p:sp>
      <p:sp>
        <p:nvSpPr>
          <p:cNvPr id="4" name="日期占位符 3">
            <a:extLst>
              <a:ext uri="{FF2B5EF4-FFF2-40B4-BE49-F238E27FC236}">
                <a16:creationId xmlns:a16="http://schemas.microsoft.com/office/drawing/2014/main" id="{D8851AC8-56F6-328F-762B-2F2F2BC526C8}"/>
              </a:ext>
            </a:extLst>
          </p:cNvPr>
          <p:cNvSpPr>
            <a:spLocks noGrp="1"/>
          </p:cNvSpPr>
          <p:nvPr>
            <p:ph type="dt" sz="half" idx="10"/>
          </p:nvPr>
        </p:nvSpPr>
        <p:spPr/>
        <p:txBody>
          <a:bodyPr/>
          <a:lstStyle/>
          <a:p>
            <a:endParaRPr lang="en-US"/>
          </a:p>
        </p:txBody>
      </p:sp>
      <p:sp>
        <p:nvSpPr>
          <p:cNvPr id="5" name="页脚占位符 4">
            <a:extLst>
              <a:ext uri="{FF2B5EF4-FFF2-40B4-BE49-F238E27FC236}">
                <a16:creationId xmlns:a16="http://schemas.microsoft.com/office/drawing/2014/main" id="{BEB57F61-29B4-26AF-2679-CA414FBFAC32}"/>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2CD45665-D846-7943-0AF1-18CBA8DB83A1}"/>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3075679748"/>
      </p:ext>
    </p:extLst>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DA50DB7-71C6-D35E-E317-9CE9992901A5}"/>
              </a:ext>
            </a:extLst>
          </p:cNvPr>
          <p:cNvSpPr>
            <a:spLocks noGrp="1"/>
          </p:cNvSpPr>
          <p:nvPr>
            <p:ph type="title"/>
          </p:nvPr>
        </p:nvSpPr>
        <p:spPr/>
        <p:txBody>
          <a:bodyPr/>
          <a:lstStyle/>
          <a:p>
            <a:r>
              <a:rPr kumimoji="1" lang="zh-CN" altLang="en-US"/>
              <a:t>单击此处编辑母版标题样式</a:t>
            </a:r>
          </a:p>
        </p:txBody>
      </p:sp>
      <p:sp>
        <p:nvSpPr>
          <p:cNvPr id="3" name="竖排文字占位符 2">
            <a:extLst>
              <a:ext uri="{FF2B5EF4-FFF2-40B4-BE49-F238E27FC236}">
                <a16:creationId xmlns:a16="http://schemas.microsoft.com/office/drawing/2014/main" id="{95D2341F-BBC1-773E-4928-B0F847336482}"/>
              </a:ext>
            </a:extLst>
          </p:cNvPr>
          <p:cNvSpPr>
            <a:spLocks noGrp="1"/>
          </p:cNvSpPr>
          <p:nvPr>
            <p:ph type="body" orient="vert" idx="1"/>
          </p:nvPr>
        </p:nvSpPr>
        <p:spPr/>
        <p:txBody>
          <a:bodyPr vert="eaVert"/>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E2E78D1D-D33D-5615-B235-BFA4BD3F8961}"/>
              </a:ext>
            </a:extLst>
          </p:cNvPr>
          <p:cNvSpPr>
            <a:spLocks noGrp="1"/>
          </p:cNvSpPr>
          <p:nvPr>
            <p:ph type="dt" sz="half" idx="10"/>
          </p:nvPr>
        </p:nvSpPr>
        <p:spPr/>
        <p:txBody>
          <a:bodyPr/>
          <a:lstStyle/>
          <a:p>
            <a:endParaRPr lang="en-US"/>
          </a:p>
        </p:txBody>
      </p:sp>
      <p:sp>
        <p:nvSpPr>
          <p:cNvPr id="5" name="页脚占位符 4">
            <a:extLst>
              <a:ext uri="{FF2B5EF4-FFF2-40B4-BE49-F238E27FC236}">
                <a16:creationId xmlns:a16="http://schemas.microsoft.com/office/drawing/2014/main" id="{68579909-FB43-83BA-9FCE-1CE5641E4AA8}"/>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E8F1850A-7330-D814-5255-ABC5BCE006A7}"/>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2618511757"/>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3FDDFB38-875F-4AF5-12E2-F455B14D6E80}"/>
              </a:ext>
            </a:extLst>
          </p:cNvPr>
          <p:cNvSpPr>
            <a:spLocks noGrp="1"/>
          </p:cNvSpPr>
          <p:nvPr>
            <p:ph type="title" orient="vert"/>
          </p:nvPr>
        </p:nvSpPr>
        <p:spPr>
          <a:xfrm>
            <a:off x="8724900" y="365125"/>
            <a:ext cx="2628900" cy="5811838"/>
          </a:xfrm>
        </p:spPr>
        <p:txBody>
          <a:bodyPr vert="eaVert"/>
          <a:lstStyle/>
          <a:p>
            <a:r>
              <a:rPr kumimoji="1" lang="zh-CN" altLang="en-US"/>
              <a:t>单击此处编辑母版标题样式</a:t>
            </a:r>
          </a:p>
        </p:txBody>
      </p:sp>
      <p:sp>
        <p:nvSpPr>
          <p:cNvPr id="3" name="竖排文字占位符 2">
            <a:extLst>
              <a:ext uri="{FF2B5EF4-FFF2-40B4-BE49-F238E27FC236}">
                <a16:creationId xmlns:a16="http://schemas.microsoft.com/office/drawing/2014/main" id="{E22F1735-72E0-21AD-5970-C4195FAAD389}"/>
              </a:ext>
            </a:extLst>
          </p:cNvPr>
          <p:cNvSpPr>
            <a:spLocks noGrp="1"/>
          </p:cNvSpPr>
          <p:nvPr>
            <p:ph type="body" orient="vert" idx="1"/>
          </p:nvPr>
        </p:nvSpPr>
        <p:spPr>
          <a:xfrm>
            <a:off x="838200" y="365125"/>
            <a:ext cx="7734300" cy="5811838"/>
          </a:xfrm>
        </p:spPr>
        <p:txBody>
          <a:bodyPr vert="eaVert"/>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8F02D268-B845-4569-CEDF-9112B0C02696}"/>
              </a:ext>
            </a:extLst>
          </p:cNvPr>
          <p:cNvSpPr>
            <a:spLocks noGrp="1"/>
          </p:cNvSpPr>
          <p:nvPr>
            <p:ph type="dt" sz="half" idx="10"/>
          </p:nvPr>
        </p:nvSpPr>
        <p:spPr/>
        <p:txBody>
          <a:bodyPr/>
          <a:lstStyle/>
          <a:p>
            <a:endParaRPr lang="en-US"/>
          </a:p>
        </p:txBody>
      </p:sp>
      <p:sp>
        <p:nvSpPr>
          <p:cNvPr id="5" name="页脚占位符 4">
            <a:extLst>
              <a:ext uri="{FF2B5EF4-FFF2-40B4-BE49-F238E27FC236}">
                <a16:creationId xmlns:a16="http://schemas.microsoft.com/office/drawing/2014/main" id="{B211DB1F-A95E-E425-E4B9-95E462BC7ACF}"/>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935F91C0-60C3-8214-C5A0-8001831EA61A}"/>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720822926"/>
      </p:ext>
    </p:extLst>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B3A6B3B-8AB2-EBB9-E73A-3238E03F7AAF}"/>
              </a:ext>
            </a:extLst>
          </p:cNvPr>
          <p:cNvSpPr>
            <a:spLocks noGrp="1"/>
          </p:cNvSpPr>
          <p:nvPr>
            <p:ph type="title"/>
          </p:nvPr>
        </p:nvSpPr>
        <p:spPr/>
        <p:txBody>
          <a:bodyPr/>
          <a:lstStyle/>
          <a:p>
            <a:r>
              <a:rPr kumimoji="1" lang="zh-CN" altLang="en-US"/>
              <a:t>单击此处编辑母版标题样式</a:t>
            </a:r>
          </a:p>
        </p:txBody>
      </p:sp>
      <p:sp>
        <p:nvSpPr>
          <p:cNvPr id="3" name="内容占位符 2">
            <a:extLst>
              <a:ext uri="{FF2B5EF4-FFF2-40B4-BE49-F238E27FC236}">
                <a16:creationId xmlns:a16="http://schemas.microsoft.com/office/drawing/2014/main" id="{AD39E662-A040-3071-238F-DDED5F845EED}"/>
              </a:ext>
            </a:extLst>
          </p:cNvPr>
          <p:cNvSpPr>
            <a:spLocks noGrp="1"/>
          </p:cNvSpPr>
          <p:nvPr>
            <p:ph idx="1"/>
          </p:nvPr>
        </p:nvSpPr>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EC0443F2-D72F-35B9-C2BD-CAC90F0400E1}"/>
              </a:ext>
            </a:extLst>
          </p:cNvPr>
          <p:cNvSpPr>
            <a:spLocks noGrp="1"/>
          </p:cNvSpPr>
          <p:nvPr>
            <p:ph type="dt" sz="half" idx="10"/>
          </p:nvPr>
        </p:nvSpPr>
        <p:spPr/>
        <p:txBody>
          <a:bodyPr/>
          <a:lstStyle/>
          <a:p>
            <a:endParaRPr lang="en-US"/>
          </a:p>
        </p:txBody>
      </p:sp>
      <p:sp>
        <p:nvSpPr>
          <p:cNvPr id="5" name="页脚占位符 4">
            <a:extLst>
              <a:ext uri="{FF2B5EF4-FFF2-40B4-BE49-F238E27FC236}">
                <a16:creationId xmlns:a16="http://schemas.microsoft.com/office/drawing/2014/main" id="{2FD52A1A-780C-1933-D0C9-469D8F5B329A}"/>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5609E7A8-2227-A1D2-68E0-A87EB18B265F}"/>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2345438939"/>
      </p:ext>
    </p:extLst>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0DD0ECD-F06D-D0A6-E3D6-56832F333CCF}"/>
              </a:ext>
            </a:extLst>
          </p:cNvPr>
          <p:cNvSpPr>
            <a:spLocks noGrp="1"/>
          </p:cNvSpPr>
          <p:nvPr>
            <p:ph type="title"/>
          </p:nvPr>
        </p:nvSpPr>
        <p:spPr>
          <a:xfrm>
            <a:off x="831850" y="1709738"/>
            <a:ext cx="10515600" cy="2852737"/>
          </a:xfrm>
        </p:spPr>
        <p:txBody>
          <a:bodyPr anchor="b"/>
          <a:lstStyle>
            <a:lvl1pPr>
              <a:defRPr sz="6000"/>
            </a:lvl1pPr>
          </a:lstStyle>
          <a:p>
            <a:r>
              <a:rPr kumimoji="1" lang="zh-CN" altLang="en-US"/>
              <a:t>单击此处编辑母版标题样式</a:t>
            </a:r>
          </a:p>
        </p:txBody>
      </p:sp>
      <p:sp>
        <p:nvSpPr>
          <p:cNvPr id="3" name="文本占位符 2">
            <a:extLst>
              <a:ext uri="{FF2B5EF4-FFF2-40B4-BE49-F238E27FC236}">
                <a16:creationId xmlns:a16="http://schemas.microsoft.com/office/drawing/2014/main" id="{9DC91DAA-C57C-0696-5A7D-8086CCC47BA6}"/>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zh-CN" altLang="en-US"/>
              <a:t>单击此处编辑母版文本样式</a:t>
            </a:r>
          </a:p>
        </p:txBody>
      </p:sp>
      <p:sp>
        <p:nvSpPr>
          <p:cNvPr id="4" name="日期占位符 3">
            <a:extLst>
              <a:ext uri="{FF2B5EF4-FFF2-40B4-BE49-F238E27FC236}">
                <a16:creationId xmlns:a16="http://schemas.microsoft.com/office/drawing/2014/main" id="{A032B77D-065B-842C-CEC7-AB53034F0E91}"/>
              </a:ext>
            </a:extLst>
          </p:cNvPr>
          <p:cNvSpPr>
            <a:spLocks noGrp="1"/>
          </p:cNvSpPr>
          <p:nvPr>
            <p:ph type="dt" sz="half" idx="10"/>
          </p:nvPr>
        </p:nvSpPr>
        <p:spPr/>
        <p:txBody>
          <a:bodyPr/>
          <a:lstStyle/>
          <a:p>
            <a:endParaRPr lang="en-US"/>
          </a:p>
        </p:txBody>
      </p:sp>
      <p:sp>
        <p:nvSpPr>
          <p:cNvPr id="5" name="页脚占位符 4">
            <a:extLst>
              <a:ext uri="{FF2B5EF4-FFF2-40B4-BE49-F238E27FC236}">
                <a16:creationId xmlns:a16="http://schemas.microsoft.com/office/drawing/2014/main" id="{AF88D72C-D836-D3CB-00ED-2E102ACA0CDC}"/>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CA0C31D6-D836-0873-A893-D8350B70C11E}"/>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146904369"/>
      </p:ext>
    </p:extLst>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ABE313B-4295-ED60-BACF-C2979320C0E2}"/>
              </a:ext>
            </a:extLst>
          </p:cNvPr>
          <p:cNvSpPr>
            <a:spLocks noGrp="1"/>
          </p:cNvSpPr>
          <p:nvPr>
            <p:ph type="title"/>
          </p:nvPr>
        </p:nvSpPr>
        <p:spPr/>
        <p:txBody>
          <a:bodyPr/>
          <a:lstStyle/>
          <a:p>
            <a:r>
              <a:rPr kumimoji="1" lang="zh-CN" altLang="en-US"/>
              <a:t>单击此处编辑母版标题样式</a:t>
            </a:r>
          </a:p>
        </p:txBody>
      </p:sp>
      <p:sp>
        <p:nvSpPr>
          <p:cNvPr id="3" name="内容占位符 2">
            <a:extLst>
              <a:ext uri="{FF2B5EF4-FFF2-40B4-BE49-F238E27FC236}">
                <a16:creationId xmlns:a16="http://schemas.microsoft.com/office/drawing/2014/main" id="{14927954-5F96-3925-4BCC-FC6A679D4C2B}"/>
              </a:ext>
            </a:extLst>
          </p:cNvPr>
          <p:cNvSpPr>
            <a:spLocks noGrp="1"/>
          </p:cNvSpPr>
          <p:nvPr>
            <p:ph sz="half" idx="1"/>
          </p:nvPr>
        </p:nvSpPr>
        <p:spPr>
          <a:xfrm>
            <a:off x="838200" y="1825625"/>
            <a:ext cx="5181600" cy="435133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内容占位符 3">
            <a:extLst>
              <a:ext uri="{FF2B5EF4-FFF2-40B4-BE49-F238E27FC236}">
                <a16:creationId xmlns:a16="http://schemas.microsoft.com/office/drawing/2014/main" id="{21F6B083-F2DF-D9B4-9400-83EA2432A773}"/>
              </a:ext>
            </a:extLst>
          </p:cNvPr>
          <p:cNvSpPr>
            <a:spLocks noGrp="1"/>
          </p:cNvSpPr>
          <p:nvPr>
            <p:ph sz="half" idx="2"/>
          </p:nvPr>
        </p:nvSpPr>
        <p:spPr>
          <a:xfrm>
            <a:off x="6172200" y="1825625"/>
            <a:ext cx="5181600" cy="435133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5" name="日期占位符 4">
            <a:extLst>
              <a:ext uri="{FF2B5EF4-FFF2-40B4-BE49-F238E27FC236}">
                <a16:creationId xmlns:a16="http://schemas.microsoft.com/office/drawing/2014/main" id="{63606EEA-93BA-23D9-345A-46FBC954C71D}"/>
              </a:ext>
            </a:extLst>
          </p:cNvPr>
          <p:cNvSpPr>
            <a:spLocks noGrp="1"/>
          </p:cNvSpPr>
          <p:nvPr>
            <p:ph type="dt" sz="half" idx="10"/>
          </p:nvPr>
        </p:nvSpPr>
        <p:spPr/>
        <p:txBody>
          <a:bodyPr/>
          <a:lstStyle/>
          <a:p>
            <a:endParaRPr lang="en-US"/>
          </a:p>
        </p:txBody>
      </p:sp>
      <p:sp>
        <p:nvSpPr>
          <p:cNvPr id="6" name="页脚占位符 5">
            <a:extLst>
              <a:ext uri="{FF2B5EF4-FFF2-40B4-BE49-F238E27FC236}">
                <a16:creationId xmlns:a16="http://schemas.microsoft.com/office/drawing/2014/main" id="{09DC5360-84C5-8DC0-456D-662E6D48FD90}"/>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1AD49A82-A9BA-C3F1-FF54-7AFDF6397B19}"/>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1038671966"/>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1D9612E-54E8-5BC4-4828-51F5DA3205B3}"/>
              </a:ext>
            </a:extLst>
          </p:cNvPr>
          <p:cNvSpPr>
            <a:spLocks noGrp="1"/>
          </p:cNvSpPr>
          <p:nvPr>
            <p:ph type="title"/>
          </p:nvPr>
        </p:nvSpPr>
        <p:spPr>
          <a:xfrm>
            <a:off x="839788" y="365125"/>
            <a:ext cx="10515600" cy="1325563"/>
          </a:xfrm>
        </p:spPr>
        <p:txBody>
          <a:bodyPr/>
          <a:lstStyle/>
          <a:p>
            <a:r>
              <a:rPr kumimoji="1" lang="zh-CN" altLang="en-US"/>
              <a:t>单击此处编辑母版标题样式</a:t>
            </a:r>
          </a:p>
        </p:txBody>
      </p:sp>
      <p:sp>
        <p:nvSpPr>
          <p:cNvPr id="3" name="文本占位符 2">
            <a:extLst>
              <a:ext uri="{FF2B5EF4-FFF2-40B4-BE49-F238E27FC236}">
                <a16:creationId xmlns:a16="http://schemas.microsoft.com/office/drawing/2014/main" id="{33E968FC-57B6-0A4D-A899-9C6650666B3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p>
        </p:txBody>
      </p:sp>
      <p:sp>
        <p:nvSpPr>
          <p:cNvPr id="4" name="内容占位符 3">
            <a:extLst>
              <a:ext uri="{FF2B5EF4-FFF2-40B4-BE49-F238E27FC236}">
                <a16:creationId xmlns:a16="http://schemas.microsoft.com/office/drawing/2014/main" id="{E2DC4FB0-722E-9AA6-C246-B04C661ACE01}"/>
              </a:ext>
            </a:extLst>
          </p:cNvPr>
          <p:cNvSpPr>
            <a:spLocks noGrp="1"/>
          </p:cNvSpPr>
          <p:nvPr>
            <p:ph sz="half" idx="2"/>
          </p:nvPr>
        </p:nvSpPr>
        <p:spPr>
          <a:xfrm>
            <a:off x="839788" y="2505075"/>
            <a:ext cx="5157787" cy="368458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5" name="文本占位符 4">
            <a:extLst>
              <a:ext uri="{FF2B5EF4-FFF2-40B4-BE49-F238E27FC236}">
                <a16:creationId xmlns:a16="http://schemas.microsoft.com/office/drawing/2014/main" id="{24D21BCD-44E3-7D55-365A-1A163D5CC80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p>
        </p:txBody>
      </p:sp>
      <p:sp>
        <p:nvSpPr>
          <p:cNvPr id="6" name="内容占位符 5">
            <a:extLst>
              <a:ext uri="{FF2B5EF4-FFF2-40B4-BE49-F238E27FC236}">
                <a16:creationId xmlns:a16="http://schemas.microsoft.com/office/drawing/2014/main" id="{054CC7E7-E88E-C0D0-CA63-4B35B6197803}"/>
              </a:ext>
            </a:extLst>
          </p:cNvPr>
          <p:cNvSpPr>
            <a:spLocks noGrp="1"/>
          </p:cNvSpPr>
          <p:nvPr>
            <p:ph sz="quarter" idx="4"/>
          </p:nvPr>
        </p:nvSpPr>
        <p:spPr>
          <a:xfrm>
            <a:off x="6172200" y="2505075"/>
            <a:ext cx="5183188" cy="368458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7" name="日期占位符 6">
            <a:extLst>
              <a:ext uri="{FF2B5EF4-FFF2-40B4-BE49-F238E27FC236}">
                <a16:creationId xmlns:a16="http://schemas.microsoft.com/office/drawing/2014/main" id="{D66F741D-0FDA-2BD9-6621-8B42C6D47051}"/>
              </a:ext>
            </a:extLst>
          </p:cNvPr>
          <p:cNvSpPr>
            <a:spLocks noGrp="1"/>
          </p:cNvSpPr>
          <p:nvPr>
            <p:ph type="dt" sz="half" idx="10"/>
          </p:nvPr>
        </p:nvSpPr>
        <p:spPr/>
        <p:txBody>
          <a:bodyPr/>
          <a:lstStyle/>
          <a:p>
            <a:endParaRPr lang="en-US"/>
          </a:p>
        </p:txBody>
      </p:sp>
      <p:sp>
        <p:nvSpPr>
          <p:cNvPr id="8" name="页脚占位符 7">
            <a:extLst>
              <a:ext uri="{FF2B5EF4-FFF2-40B4-BE49-F238E27FC236}">
                <a16:creationId xmlns:a16="http://schemas.microsoft.com/office/drawing/2014/main" id="{26FDD6DF-07DA-6414-9262-615D47623209}"/>
              </a:ext>
            </a:extLst>
          </p:cNvPr>
          <p:cNvSpPr>
            <a:spLocks noGrp="1"/>
          </p:cNvSpPr>
          <p:nvPr>
            <p:ph type="ftr" sz="quarter" idx="11"/>
          </p:nvPr>
        </p:nvSpPr>
        <p:spPr/>
        <p:txBody>
          <a:bodyPr/>
          <a:lstStyle/>
          <a:p>
            <a:endParaRPr lang="en-US"/>
          </a:p>
        </p:txBody>
      </p:sp>
      <p:sp>
        <p:nvSpPr>
          <p:cNvPr id="9" name="灯片编号占位符 8">
            <a:extLst>
              <a:ext uri="{FF2B5EF4-FFF2-40B4-BE49-F238E27FC236}">
                <a16:creationId xmlns:a16="http://schemas.microsoft.com/office/drawing/2014/main" id="{F5F718E1-47A8-3EF3-58FD-2F5946A54716}"/>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2070219274"/>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5C04BEA-239D-BC1D-8256-AB27BC1ACFDC}"/>
              </a:ext>
            </a:extLst>
          </p:cNvPr>
          <p:cNvSpPr>
            <a:spLocks noGrp="1"/>
          </p:cNvSpPr>
          <p:nvPr>
            <p:ph type="title"/>
          </p:nvPr>
        </p:nvSpPr>
        <p:spPr/>
        <p:txBody>
          <a:bodyPr/>
          <a:lstStyle/>
          <a:p>
            <a:r>
              <a:rPr kumimoji="1" lang="zh-CN" altLang="en-US"/>
              <a:t>单击此处编辑母版标题样式</a:t>
            </a:r>
          </a:p>
        </p:txBody>
      </p:sp>
      <p:sp>
        <p:nvSpPr>
          <p:cNvPr id="3" name="日期占位符 2">
            <a:extLst>
              <a:ext uri="{FF2B5EF4-FFF2-40B4-BE49-F238E27FC236}">
                <a16:creationId xmlns:a16="http://schemas.microsoft.com/office/drawing/2014/main" id="{EB733746-69D4-27FD-029E-6211FEC3C803}"/>
              </a:ext>
            </a:extLst>
          </p:cNvPr>
          <p:cNvSpPr>
            <a:spLocks noGrp="1"/>
          </p:cNvSpPr>
          <p:nvPr>
            <p:ph type="dt" sz="half" idx="10"/>
          </p:nvPr>
        </p:nvSpPr>
        <p:spPr/>
        <p:txBody>
          <a:bodyPr/>
          <a:lstStyle/>
          <a:p>
            <a:endParaRPr lang="en-US"/>
          </a:p>
        </p:txBody>
      </p:sp>
      <p:sp>
        <p:nvSpPr>
          <p:cNvPr id="4" name="页脚占位符 3">
            <a:extLst>
              <a:ext uri="{FF2B5EF4-FFF2-40B4-BE49-F238E27FC236}">
                <a16:creationId xmlns:a16="http://schemas.microsoft.com/office/drawing/2014/main" id="{732911FE-765A-82D9-865F-D18055E6CC81}"/>
              </a:ext>
            </a:extLst>
          </p:cNvPr>
          <p:cNvSpPr>
            <a:spLocks noGrp="1"/>
          </p:cNvSpPr>
          <p:nvPr>
            <p:ph type="ftr" sz="quarter" idx="11"/>
          </p:nvPr>
        </p:nvSpPr>
        <p:spPr/>
        <p:txBody>
          <a:bodyPr/>
          <a:lstStyle/>
          <a:p>
            <a:endParaRPr lang="en-US"/>
          </a:p>
        </p:txBody>
      </p:sp>
      <p:sp>
        <p:nvSpPr>
          <p:cNvPr id="5" name="灯片编号占位符 4">
            <a:extLst>
              <a:ext uri="{FF2B5EF4-FFF2-40B4-BE49-F238E27FC236}">
                <a16:creationId xmlns:a16="http://schemas.microsoft.com/office/drawing/2014/main" id="{556FA2D5-8C32-2A5F-1E85-1AF4A5FA7692}"/>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145438751"/>
      </p:ext>
    </p:extLst>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3B9B7A07-87D4-952C-1572-CA471EDB19E7}"/>
              </a:ext>
            </a:extLst>
          </p:cNvPr>
          <p:cNvSpPr>
            <a:spLocks noGrp="1"/>
          </p:cNvSpPr>
          <p:nvPr>
            <p:ph type="dt" sz="half" idx="10"/>
          </p:nvPr>
        </p:nvSpPr>
        <p:spPr/>
        <p:txBody>
          <a:bodyPr/>
          <a:lstStyle/>
          <a:p>
            <a:endParaRPr lang="en-US"/>
          </a:p>
        </p:txBody>
      </p:sp>
      <p:sp>
        <p:nvSpPr>
          <p:cNvPr id="3" name="页脚占位符 2">
            <a:extLst>
              <a:ext uri="{FF2B5EF4-FFF2-40B4-BE49-F238E27FC236}">
                <a16:creationId xmlns:a16="http://schemas.microsoft.com/office/drawing/2014/main" id="{B5287E4E-A0BE-222E-81D0-DC370877D885}"/>
              </a:ext>
            </a:extLst>
          </p:cNvPr>
          <p:cNvSpPr>
            <a:spLocks noGrp="1"/>
          </p:cNvSpPr>
          <p:nvPr>
            <p:ph type="ftr" sz="quarter" idx="11"/>
          </p:nvPr>
        </p:nvSpPr>
        <p:spPr/>
        <p:txBody>
          <a:bodyPr/>
          <a:lstStyle/>
          <a:p>
            <a:endParaRPr lang="en-US"/>
          </a:p>
        </p:txBody>
      </p:sp>
      <p:sp>
        <p:nvSpPr>
          <p:cNvPr id="4" name="灯片编号占位符 3">
            <a:extLst>
              <a:ext uri="{FF2B5EF4-FFF2-40B4-BE49-F238E27FC236}">
                <a16:creationId xmlns:a16="http://schemas.microsoft.com/office/drawing/2014/main" id="{EABB5BD4-A718-94A0-A80A-8A25AD8E6302}"/>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829786223"/>
      </p:ext>
    </p:extLst>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B1A5BAB-DFA6-DDA0-7F81-D600EC480071}"/>
              </a:ext>
            </a:extLst>
          </p:cNvPr>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p>
        </p:txBody>
      </p:sp>
      <p:sp>
        <p:nvSpPr>
          <p:cNvPr id="3" name="内容占位符 2">
            <a:extLst>
              <a:ext uri="{FF2B5EF4-FFF2-40B4-BE49-F238E27FC236}">
                <a16:creationId xmlns:a16="http://schemas.microsoft.com/office/drawing/2014/main" id="{3E65A26F-BA8C-DD4E-03FD-2356E3E313F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文本占位符 3">
            <a:extLst>
              <a:ext uri="{FF2B5EF4-FFF2-40B4-BE49-F238E27FC236}">
                <a16:creationId xmlns:a16="http://schemas.microsoft.com/office/drawing/2014/main" id="{379D2929-3A95-06C9-6769-97E248FAE34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p>
        </p:txBody>
      </p:sp>
      <p:sp>
        <p:nvSpPr>
          <p:cNvPr id="5" name="日期占位符 4">
            <a:extLst>
              <a:ext uri="{FF2B5EF4-FFF2-40B4-BE49-F238E27FC236}">
                <a16:creationId xmlns:a16="http://schemas.microsoft.com/office/drawing/2014/main" id="{2417E148-8C39-6220-A96D-15E0A407FE47}"/>
              </a:ext>
            </a:extLst>
          </p:cNvPr>
          <p:cNvSpPr>
            <a:spLocks noGrp="1"/>
          </p:cNvSpPr>
          <p:nvPr>
            <p:ph type="dt" sz="half" idx="10"/>
          </p:nvPr>
        </p:nvSpPr>
        <p:spPr/>
        <p:txBody>
          <a:bodyPr/>
          <a:lstStyle/>
          <a:p>
            <a:endParaRPr lang="en-US"/>
          </a:p>
        </p:txBody>
      </p:sp>
      <p:sp>
        <p:nvSpPr>
          <p:cNvPr id="6" name="页脚占位符 5">
            <a:extLst>
              <a:ext uri="{FF2B5EF4-FFF2-40B4-BE49-F238E27FC236}">
                <a16:creationId xmlns:a16="http://schemas.microsoft.com/office/drawing/2014/main" id="{514BB24B-91AE-F9F0-6ED5-F81E7A083B13}"/>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45616FA0-9F18-47F8-53AB-5E0A875F5F90}"/>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1680363410"/>
      </p:ext>
    </p:extLst>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F48BF7C-8988-B835-5718-AC18B6E2CF3F}"/>
              </a:ext>
            </a:extLst>
          </p:cNvPr>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p>
        </p:txBody>
      </p:sp>
      <p:sp>
        <p:nvSpPr>
          <p:cNvPr id="3" name="图片占位符 2">
            <a:extLst>
              <a:ext uri="{FF2B5EF4-FFF2-40B4-BE49-F238E27FC236}">
                <a16:creationId xmlns:a16="http://schemas.microsoft.com/office/drawing/2014/main" id="{554EF694-DB45-B2F0-63E5-79729D71E09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zh-CN" altLang="en-US"/>
          </a:p>
        </p:txBody>
      </p:sp>
      <p:sp>
        <p:nvSpPr>
          <p:cNvPr id="4" name="文本占位符 3">
            <a:extLst>
              <a:ext uri="{FF2B5EF4-FFF2-40B4-BE49-F238E27FC236}">
                <a16:creationId xmlns:a16="http://schemas.microsoft.com/office/drawing/2014/main" id="{11218C22-D5FC-4532-9F50-BF5466BC98E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p>
        </p:txBody>
      </p:sp>
      <p:sp>
        <p:nvSpPr>
          <p:cNvPr id="5" name="日期占位符 4">
            <a:extLst>
              <a:ext uri="{FF2B5EF4-FFF2-40B4-BE49-F238E27FC236}">
                <a16:creationId xmlns:a16="http://schemas.microsoft.com/office/drawing/2014/main" id="{066704C8-AF91-6307-47C8-6DDF85D694A2}"/>
              </a:ext>
            </a:extLst>
          </p:cNvPr>
          <p:cNvSpPr>
            <a:spLocks noGrp="1"/>
          </p:cNvSpPr>
          <p:nvPr>
            <p:ph type="dt" sz="half" idx="10"/>
          </p:nvPr>
        </p:nvSpPr>
        <p:spPr/>
        <p:txBody>
          <a:bodyPr/>
          <a:lstStyle/>
          <a:p>
            <a:endParaRPr lang="en-US"/>
          </a:p>
        </p:txBody>
      </p:sp>
      <p:sp>
        <p:nvSpPr>
          <p:cNvPr id="6" name="页脚占位符 5">
            <a:extLst>
              <a:ext uri="{FF2B5EF4-FFF2-40B4-BE49-F238E27FC236}">
                <a16:creationId xmlns:a16="http://schemas.microsoft.com/office/drawing/2014/main" id="{7F568BA7-DA0B-1F32-EDC0-FCAA3C507B05}"/>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473585B0-AE51-C379-172E-6E51AA96619F}"/>
              </a:ext>
            </a:extLst>
          </p:cNvPr>
          <p:cNvSpPr>
            <a:spLocks noGrp="1"/>
          </p:cNvSpPr>
          <p:nvPr>
            <p:ph type="sldNum" sz="quarter" idx="12"/>
          </p:nvPr>
        </p:nvSpPr>
        <p:spPr/>
        <p:txBody>
          <a:bodyPr/>
          <a:lstStyle/>
          <a:p>
            <a:fld id="{567F0D6C-71D3-4355-8002-A19CA6AD62B7}" type="slidenum">
              <a:rPr lang="en-US" smtClean="0"/>
              <a:t>‹#›</a:t>
            </a:fld>
            <a:endParaRPr lang="en-US"/>
          </a:p>
        </p:txBody>
      </p:sp>
    </p:spTree>
    <p:extLst>
      <p:ext uri="{BB962C8B-B14F-4D97-AF65-F5344CB8AC3E}">
        <p14:creationId xmlns:p14="http://schemas.microsoft.com/office/powerpoint/2010/main" val="2729525473"/>
      </p:ext>
    </p:extLst>
  </p:cSld>
  <p:clrMapOvr>
    <a:masterClrMapping/>
  </p:clrMapOvr>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a16="http://schemas.microsoft.com/office/drawing/2014/main" id="{13C94B07-FD71-75E1-0FFD-1DBA0DE987A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zh-CN" altLang="en-US"/>
              <a:t>单击此处编辑母版标题样式</a:t>
            </a:r>
          </a:p>
        </p:txBody>
      </p:sp>
      <p:sp>
        <p:nvSpPr>
          <p:cNvPr id="3" name="文本占位符 2">
            <a:extLst>
              <a:ext uri="{FF2B5EF4-FFF2-40B4-BE49-F238E27FC236}">
                <a16:creationId xmlns:a16="http://schemas.microsoft.com/office/drawing/2014/main" id="{A3701404-2F22-7F24-A01E-7BBF4BA5E52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36599903-5F79-2DFD-59A8-5B5C99754D6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a:p>
        </p:txBody>
      </p:sp>
      <p:sp>
        <p:nvSpPr>
          <p:cNvPr id="5" name="页脚占位符 4">
            <a:extLst>
              <a:ext uri="{FF2B5EF4-FFF2-40B4-BE49-F238E27FC236}">
                <a16:creationId xmlns:a16="http://schemas.microsoft.com/office/drawing/2014/main" id="{8AC9BFAA-399C-1E87-3F7B-FF3BE9B20BD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灯片编号占位符 5">
            <a:extLst>
              <a:ext uri="{FF2B5EF4-FFF2-40B4-BE49-F238E27FC236}">
                <a16:creationId xmlns:a16="http://schemas.microsoft.com/office/drawing/2014/main" id="{25AB69D1-FD9E-15F7-48C3-D78BC021924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67F0D6C-71D3-4355-8002-A19CA6AD62B7}" type="slidenum">
              <a:rPr lang="en-US" smtClean="0"/>
              <a:t>‹#›</a:t>
            </a:fld>
            <a:endParaRPr lang="en-US"/>
          </a:p>
        </p:txBody>
      </p:sp>
    </p:spTree>
    <p:extLst>
      <p:ext uri="{BB962C8B-B14F-4D97-AF65-F5344CB8AC3E}">
        <p14:creationId xmlns:p14="http://schemas.microsoft.com/office/powerpoint/2010/main" val="3889433825"/>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sldNum="0"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14400" y="1945759"/>
            <a:ext cx="10363200" cy="1174264"/>
          </a:xfrm>
        </p:spPr>
        <p:txBody>
          <a:bodyPr>
            <a:normAutofit/>
          </a:bodyPr>
          <a:lstStyle/>
          <a:p>
            <a:r>
              <a:rPr lang="en-US" sz="6600" b="1" dirty="0">
                <a:latin typeface="Times New Roman" panose="02020603050405020304" pitchFamily="18" charset="0"/>
                <a:cs typeface="Times New Roman" panose="02020603050405020304" pitchFamily="18" charset="0"/>
              </a:rPr>
              <a:t>Risk Attitude</a:t>
            </a:r>
          </a:p>
        </p:txBody>
      </p:sp>
      <p:sp>
        <p:nvSpPr>
          <p:cNvPr id="3" name="Subtitle 2"/>
          <p:cNvSpPr>
            <a:spLocks noGrp="1"/>
          </p:cNvSpPr>
          <p:nvPr>
            <p:ph type="subTitle" idx="1"/>
          </p:nvPr>
        </p:nvSpPr>
        <p:spPr>
          <a:xfrm>
            <a:off x="914400" y="5216370"/>
            <a:ext cx="8534400" cy="764980"/>
          </a:xfrm>
        </p:spPr>
        <p:txBody>
          <a:bodyPr>
            <a:normAutofit/>
          </a:bodyPr>
          <a:lstStyle/>
          <a:p>
            <a:pPr algn="l"/>
            <a:r>
              <a:rPr lang="en-US" sz="1800" dirty="0" err="1">
                <a:solidFill>
                  <a:schemeClr val="tx1"/>
                </a:solidFill>
                <a:latin typeface="KaiTi" panose="02010609060101010101" pitchFamily="49" charset="-122"/>
                <a:ea typeface="KaiTi" panose="02010609060101010101" pitchFamily="49" charset="-122"/>
                <a:cs typeface="Times New Roman" panose="02020603050405020304" pitchFamily="18" charset="0"/>
              </a:rPr>
              <a:t>东南大学</a:t>
            </a:r>
            <a:endParaRPr lang="en-US" sz="1800" dirty="0">
              <a:solidFill>
                <a:schemeClr val="tx1"/>
              </a:solidFill>
              <a:latin typeface="KaiTi" panose="02010609060101010101" pitchFamily="49" charset="-122"/>
              <a:ea typeface="KaiTi" panose="02010609060101010101" pitchFamily="49" charset="-122"/>
              <a:cs typeface="Times New Roman" panose="02020603050405020304" pitchFamily="18" charset="0"/>
            </a:endParaRPr>
          </a:p>
          <a:p>
            <a:pPr algn="l"/>
            <a:r>
              <a:rPr lang="en-US" sz="1800" dirty="0" err="1">
                <a:solidFill>
                  <a:schemeClr val="tx1"/>
                </a:solidFill>
                <a:latin typeface="KaiTi" panose="02010609060101010101" pitchFamily="49" charset="-122"/>
                <a:ea typeface="KaiTi" panose="02010609060101010101" pitchFamily="49" charset="-122"/>
                <a:cs typeface="Times New Roman" panose="02020603050405020304" pitchFamily="18" charset="0"/>
              </a:rPr>
              <a:t>郭皓晨</a:t>
            </a:r>
            <a:endParaRPr lang="en-US" sz="1800" dirty="0">
              <a:solidFill>
                <a:schemeClr val="tx1"/>
              </a:solidFill>
              <a:latin typeface="KaiTi" panose="02010609060101010101" pitchFamily="49" charset="-122"/>
              <a:ea typeface="KaiTi" panose="02010609060101010101" pitchFamily="49" charset="-122"/>
              <a:cs typeface="Times New Roman" panose="02020603050405020304" pitchFamily="18" charset="0"/>
            </a:endParaRPr>
          </a:p>
        </p:txBody>
      </p:sp>
    </p:spTree>
    <p:extLst>
      <p:ext uri="{BB962C8B-B14F-4D97-AF65-F5344CB8AC3E}">
        <p14:creationId xmlns:p14="http://schemas.microsoft.com/office/powerpoint/2010/main" val="268691679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02811" y="932576"/>
            <a:ext cx="10972800" cy="879446"/>
          </a:xfrm>
        </p:spPr>
        <p:txBody>
          <a:bodyPr>
            <a:normAutofit/>
          </a:bodyPr>
          <a:lstStyle/>
          <a:p>
            <a:r>
              <a:rPr lang="en-US" sz="4000" b="1" dirty="0">
                <a:latin typeface="Times New Roman" panose="02020603050405020304" pitchFamily="18" charset="0"/>
                <a:cs typeface="Times New Roman" panose="02020603050405020304" pitchFamily="18" charset="0"/>
              </a:rPr>
              <a:t>Perils and hazards</a:t>
            </a:r>
          </a:p>
        </p:txBody>
      </p:sp>
      <p:sp>
        <p:nvSpPr>
          <p:cNvPr id="3" name="Content Placeholder 2"/>
          <p:cNvSpPr>
            <a:spLocks noGrp="1"/>
          </p:cNvSpPr>
          <p:nvPr>
            <p:ph idx="1"/>
          </p:nvPr>
        </p:nvSpPr>
        <p:spPr>
          <a:xfrm>
            <a:off x="702811" y="1812022"/>
            <a:ext cx="10972800" cy="4538444"/>
          </a:xfrm>
        </p:spPr>
        <p:txBody>
          <a:bodyPr>
            <a:normAutofit fontScale="77500" lnSpcReduction="20000"/>
          </a:bodyPr>
          <a:lstStyle/>
          <a:p>
            <a:pPr marL="0" indent="0" algn="just">
              <a:buNone/>
            </a:pPr>
            <a:r>
              <a:rPr lang="en-US" dirty="0">
                <a:latin typeface="Times New Roman" panose="02020603050405020304" pitchFamily="18" charset="0"/>
                <a:cs typeface="Times New Roman" panose="02020603050405020304" pitchFamily="18" charset="0"/>
              </a:rPr>
              <a:t>Perils and hazards take determine the degree of risk process a step further and permit a scrutiny of individual risks. A peril is cause of loss whereas a hazard is a condition – that may create or increase the chance of a loss arising from a given peril or under a given condition.</a:t>
            </a:r>
          </a:p>
          <a:p>
            <a:pPr marL="0" indent="0" algn="just">
              <a:buNone/>
            </a:pPr>
            <a:r>
              <a:rPr lang="en-US" i="1" dirty="0">
                <a:latin typeface="Times New Roman" panose="02020603050405020304" pitchFamily="18" charset="0"/>
                <a:cs typeface="Times New Roman" panose="02020603050405020304" pitchFamily="18" charset="0"/>
              </a:rPr>
              <a:t>Example of perils and hazards</a:t>
            </a:r>
            <a:r>
              <a:rPr lang="en-US" dirty="0">
                <a:latin typeface="Times New Roman" panose="02020603050405020304" pitchFamily="18" charset="0"/>
                <a:cs typeface="Times New Roman" panose="02020603050405020304" pitchFamily="18" charset="0"/>
              </a:rPr>
              <a:t>: fire is a peril. It is something that can cause loss or damage. Construction of a building is a hazard that can influence the extent of damage if there is a loss. If we have two buildings, one constructed of brick and the other of wood. Clearly, the wooden building is the bigger risk for fire insurance. However, neither brick nor wood will, themselves cause damage but if a fire (the peril) starts then the wooden buildings will, all things being equal, suffer greater damage.</a:t>
            </a:r>
          </a:p>
          <a:p>
            <a:pPr marL="0" indent="0" algn="just">
              <a:buNone/>
            </a:pPr>
            <a:r>
              <a:rPr lang="en-US" dirty="0">
                <a:latin typeface="Times New Roman" panose="02020603050405020304" pitchFamily="18" charset="0"/>
                <a:cs typeface="Times New Roman" panose="02020603050405020304" pitchFamily="18" charset="0"/>
              </a:rPr>
              <a:t>The construction is a hazard, it will influence the outcome but will not cause a loss, while fire is a peril, which will cause a loss.</a:t>
            </a:r>
          </a:p>
          <a:p>
            <a:pPr marL="0" indent="0" algn="just">
              <a:buNone/>
            </a:pPr>
            <a:r>
              <a:rPr lang="en-US" dirty="0">
                <a:latin typeface="Times New Roman" panose="02020603050405020304" pitchFamily="18" charset="0"/>
                <a:cs typeface="Times New Roman" panose="02020603050405020304" pitchFamily="18" charset="0"/>
              </a:rPr>
              <a:t>Insurers divide perils into three kinds: </a:t>
            </a:r>
          </a:p>
          <a:p>
            <a:pPr lvl="0" algn="just"/>
            <a:r>
              <a:rPr lang="en-US" dirty="0">
                <a:latin typeface="Times New Roman" panose="02020603050405020304" pitchFamily="18" charset="0"/>
                <a:cs typeface="Times New Roman" panose="02020603050405020304" pitchFamily="18" charset="0"/>
              </a:rPr>
              <a:t>insured </a:t>
            </a:r>
          </a:p>
          <a:p>
            <a:pPr lvl="0" algn="just"/>
            <a:r>
              <a:rPr lang="en-US" dirty="0">
                <a:latin typeface="Times New Roman" panose="02020603050405020304" pitchFamily="18" charset="0"/>
                <a:cs typeface="Times New Roman" panose="02020603050405020304" pitchFamily="18" charset="0"/>
              </a:rPr>
              <a:t>excluded (or excepted) </a:t>
            </a:r>
          </a:p>
          <a:p>
            <a:pPr lvl="0" algn="just"/>
            <a:r>
              <a:rPr lang="en-US" dirty="0">
                <a:latin typeface="Times New Roman" panose="02020603050405020304" pitchFamily="18" charset="0"/>
                <a:cs typeface="Times New Roman" panose="02020603050405020304" pitchFamily="18" charset="0"/>
              </a:rPr>
              <a:t>unnamed</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6033124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b="1" dirty="0">
                <a:latin typeface="Times New Roman" panose="02020603050405020304" pitchFamily="18" charset="0"/>
                <a:cs typeface="Times New Roman" panose="02020603050405020304" pitchFamily="18" charset="0"/>
              </a:rPr>
              <a:t>Hazards</a:t>
            </a:r>
          </a:p>
        </p:txBody>
      </p:sp>
      <p:sp>
        <p:nvSpPr>
          <p:cNvPr id="3" name="Content Placeholder 2"/>
          <p:cNvSpPr>
            <a:spLocks noGrp="1"/>
          </p:cNvSpPr>
          <p:nvPr>
            <p:ph idx="1"/>
          </p:nvPr>
        </p:nvSpPr>
        <p:spPr/>
        <p:txBody>
          <a:bodyPr>
            <a:normAutofit/>
          </a:bodyPr>
          <a:lstStyle/>
          <a:p>
            <a:pPr algn="just"/>
            <a:r>
              <a:rPr lang="en-US" sz="2800" dirty="0">
                <a:latin typeface="Times New Roman" panose="02020603050405020304" pitchFamily="18" charset="0"/>
                <a:cs typeface="Times New Roman" panose="02020603050405020304" pitchFamily="18" charset="0"/>
              </a:rPr>
              <a:t>Physical hazards</a:t>
            </a:r>
          </a:p>
          <a:p>
            <a:pPr algn="just"/>
            <a:r>
              <a:rPr lang="en-US" sz="2800" dirty="0">
                <a:latin typeface="Times New Roman" panose="02020603050405020304" pitchFamily="18" charset="0"/>
                <a:cs typeface="Times New Roman" panose="02020603050405020304" pitchFamily="18" charset="0"/>
              </a:rPr>
              <a:t>Moral hazards</a:t>
            </a:r>
          </a:p>
          <a:p>
            <a:pPr algn="just"/>
            <a:r>
              <a:rPr lang="en-US" sz="2800" dirty="0">
                <a:latin typeface="Times New Roman" panose="02020603050405020304" pitchFamily="18" charset="0"/>
                <a:cs typeface="Times New Roman" panose="02020603050405020304" pitchFamily="18" charset="0"/>
              </a:rPr>
              <a:t>Morale hazards</a:t>
            </a:r>
          </a:p>
        </p:txBody>
      </p:sp>
    </p:spTree>
    <p:extLst>
      <p:ext uri="{BB962C8B-B14F-4D97-AF65-F5344CB8AC3E}">
        <p14:creationId xmlns:p14="http://schemas.microsoft.com/office/powerpoint/2010/main" val="13260466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74521"/>
            <a:ext cx="10972800" cy="929780"/>
          </a:xfrm>
        </p:spPr>
        <p:txBody>
          <a:bodyPr>
            <a:normAutofit/>
          </a:bodyPr>
          <a:lstStyle/>
          <a:p>
            <a:r>
              <a:rPr lang="en-US" sz="4000" b="1" dirty="0">
                <a:latin typeface="Times New Roman" panose="02020603050405020304" pitchFamily="18" charset="0"/>
                <a:cs typeface="Times New Roman" panose="02020603050405020304" pitchFamily="18" charset="0"/>
              </a:rPr>
              <a:t>Physical hazards</a:t>
            </a:r>
          </a:p>
        </p:txBody>
      </p:sp>
      <p:sp>
        <p:nvSpPr>
          <p:cNvPr id="3" name="Content Placeholder 2"/>
          <p:cNvSpPr>
            <a:spLocks noGrp="1"/>
          </p:cNvSpPr>
          <p:nvPr>
            <p:ph idx="1"/>
          </p:nvPr>
        </p:nvSpPr>
        <p:spPr>
          <a:xfrm>
            <a:off x="588161" y="2042021"/>
            <a:ext cx="11257094" cy="4350390"/>
          </a:xfrm>
        </p:spPr>
        <p:txBody>
          <a:bodyPr/>
          <a:lstStyle/>
          <a:p>
            <a:pPr marL="0" indent="0" algn="just">
              <a:buNone/>
            </a:pPr>
            <a:r>
              <a:rPr lang="en-US" dirty="0">
                <a:latin typeface="Times New Roman" panose="02020603050405020304" pitchFamily="18" charset="0"/>
                <a:cs typeface="Times New Roman" panose="02020603050405020304" pitchFamily="18" charset="0"/>
              </a:rPr>
              <a:t>Physical hazards are relatively easy to understand. They arise from the physical aspects of a risk, such as construction of a building mentioned earlier. Probably several of the hazards listed in your answer to the previous question you can classify as physical hazards.</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08642673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9589" y="924187"/>
            <a:ext cx="10972800" cy="921391"/>
          </a:xfrm>
        </p:spPr>
        <p:txBody>
          <a:bodyPr>
            <a:normAutofit/>
          </a:bodyPr>
          <a:lstStyle/>
          <a:p>
            <a:r>
              <a:rPr lang="en-US" sz="4000" b="1" dirty="0">
                <a:latin typeface="Times New Roman" panose="02020603050405020304" pitchFamily="18" charset="0"/>
                <a:cs typeface="Times New Roman" panose="02020603050405020304" pitchFamily="18" charset="0"/>
              </a:rPr>
              <a:t>Moral hazards</a:t>
            </a:r>
          </a:p>
        </p:txBody>
      </p:sp>
      <p:sp>
        <p:nvSpPr>
          <p:cNvPr id="3" name="Content Placeholder 2"/>
          <p:cNvSpPr>
            <a:spLocks noGrp="1"/>
          </p:cNvSpPr>
          <p:nvPr>
            <p:ph idx="1"/>
          </p:nvPr>
        </p:nvSpPr>
        <p:spPr>
          <a:xfrm>
            <a:off x="588161" y="1845578"/>
            <a:ext cx="11173203" cy="4622334"/>
          </a:xfrm>
        </p:spPr>
        <p:txBody>
          <a:bodyPr>
            <a:normAutofit/>
          </a:bodyPr>
          <a:lstStyle/>
          <a:p>
            <a:pPr marL="0" indent="0" algn="just">
              <a:buNone/>
            </a:pPr>
            <a:r>
              <a:rPr lang="en-US" dirty="0">
                <a:latin typeface="Times New Roman" panose="02020603050405020304" pitchFamily="18" charset="0"/>
                <a:cs typeface="Times New Roman" panose="02020603050405020304" pitchFamily="18" charset="0"/>
              </a:rPr>
              <a:t>Moral hazards arise from the immoral, unethical or illegal conduct of people, usually the person insured but in the event of a commercial enterprise, it could be the employees or management.</a:t>
            </a:r>
          </a:p>
          <a:p>
            <a:pPr marL="0" indent="0" algn="just">
              <a:buNone/>
            </a:pPr>
            <a:r>
              <a:rPr lang="en-US" i="1" dirty="0">
                <a:latin typeface="Times New Roman" panose="02020603050405020304" pitchFamily="18" charset="0"/>
                <a:cs typeface="Times New Roman" panose="02020603050405020304" pitchFamily="18" charset="0"/>
              </a:rPr>
              <a:t>Examples of moral hazard</a:t>
            </a:r>
            <a:r>
              <a:rPr lang="en-US" dirty="0">
                <a:latin typeface="Times New Roman" panose="02020603050405020304" pitchFamily="18" charset="0"/>
                <a:cs typeface="Times New Roman" panose="02020603050405020304" pitchFamily="18" charset="0"/>
              </a:rPr>
              <a:t> include dishonesty by the insured, or people who do not consider deliberately inflating an insurance claim as dishonest.</a:t>
            </a:r>
          </a:p>
          <a:p>
            <a:pPr marL="0" indent="0" algn="just">
              <a:buNone/>
            </a:pPr>
            <a:r>
              <a:rPr lang="en-US" dirty="0">
                <a:latin typeface="Times New Roman" panose="02020603050405020304" pitchFamily="18" charset="0"/>
                <a:cs typeface="Times New Roman" panose="02020603050405020304" pitchFamily="18" charset="0"/>
              </a:rPr>
              <a:t>In liability situations, third party claimants often exaggerate their injuries and property damage and sympathetic physicians, lawyers, body shops and contractors may support these exaggerations and increase the cost of the claims.</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5504970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899020"/>
            <a:ext cx="10972800" cy="829112"/>
          </a:xfrm>
        </p:spPr>
        <p:txBody>
          <a:bodyPr>
            <a:normAutofit/>
          </a:bodyPr>
          <a:lstStyle/>
          <a:p>
            <a:r>
              <a:rPr lang="en-US" sz="4000" b="1" dirty="0">
                <a:latin typeface="Times New Roman" panose="02020603050405020304" pitchFamily="18" charset="0"/>
                <a:cs typeface="Times New Roman" panose="02020603050405020304" pitchFamily="18" charset="0"/>
              </a:rPr>
              <a:t>Morale hazards</a:t>
            </a:r>
          </a:p>
        </p:txBody>
      </p:sp>
      <p:sp>
        <p:nvSpPr>
          <p:cNvPr id="3" name="Content Placeholder 2"/>
          <p:cNvSpPr>
            <a:spLocks noGrp="1"/>
          </p:cNvSpPr>
          <p:nvPr>
            <p:ph idx="1"/>
          </p:nvPr>
        </p:nvSpPr>
        <p:spPr>
          <a:xfrm>
            <a:off x="711200" y="1907797"/>
            <a:ext cx="10972800" cy="4467836"/>
          </a:xfrm>
        </p:spPr>
        <p:txBody>
          <a:bodyPr>
            <a:normAutofit fontScale="92500" lnSpcReduction="10000"/>
          </a:bodyPr>
          <a:lstStyle/>
          <a:p>
            <a:pPr marL="0" indent="0" algn="just">
              <a:buNone/>
            </a:pPr>
            <a:r>
              <a:rPr lang="en-US" dirty="0">
                <a:latin typeface="Times New Roman" panose="02020603050405020304" pitchFamily="18" charset="0"/>
                <a:cs typeface="Times New Roman" panose="02020603050405020304" pitchFamily="18" charset="0"/>
              </a:rPr>
              <a:t>Morale hazard is an increase in the hazards presented by a risk arising from the insured’s indifference to loss because of the existence of insurance. In other words, morale hazard arises from the insured’s attitude and this differs from moral hazards as there is no conscious or malicious intent to cause a loss.</a:t>
            </a:r>
          </a:p>
          <a:p>
            <a:pPr marL="0" indent="0" algn="just">
              <a:buNone/>
            </a:pPr>
            <a:r>
              <a:rPr lang="en-US" i="1" dirty="0">
                <a:latin typeface="Times New Roman" panose="02020603050405020304" pitchFamily="18" charset="0"/>
                <a:cs typeface="Times New Roman" panose="02020603050405020304" pitchFamily="18" charset="0"/>
              </a:rPr>
              <a:t>Examples of morale hazard</a:t>
            </a:r>
            <a:r>
              <a:rPr lang="en-US" dirty="0">
                <a:latin typeface="Times New Roman" panose="02020603050405020304" pitchFamily="18" charset="0"/>
                <a:cs typeface="Times New Roman" panose="02020603050405020304" pitchFamily="18" charset="0"/>
              </a:rPr>
              <a:t>: poor morale hazard may eventually lead to physical loss or damage. A company’s management and employees who are untidy, or who do not clean the factory floor or do not follow correct safety procedures (obey no smoking signs for example) or leave machinery unguarded are all signs of poor morale hazard that could eventually lead to an accident. Their attitude and behavior have increased the risk of a peril starting. Morale hazard acts to increase both the frequency and severity of losses when such losses are covered by insurance.</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0379639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8646" y="949354"/>
            <a:ext cx="10972800" cy="845890"/>
          </a:xfrm>
        </p:spPr>
        <p:txBody>
          <a:bodyPr>
            <a:normAutofit/>
          </a:bodyPr>
          <a:lstStyle/>
          <a:p>
            <a:r>
              <a:rPr lang="en-US" sz="4000" b="1" dirty="0">
                <a:latin typeface="Times New Roman" panose="02020603050405020304" pitchFamily="18" charset="0"/>
                <a:cs typeface="Times New Roman" panose="02020603050405020304" pitchFamily="18" charset="0"/>
              </a:rPr>
              <a:t>Functions and benefits of insurance</a:t>
            </a:r>
          </a:p>
        </p:txBody>
      </p:sp>
      <p:sp>
        <p:nvSpPr>
          <p:cNvPr id="3" name="Content Placeholder 2"/>
          <p:cNvSpPr>
            <a:spLocks noGrp="1"/>
          </p:cNvSpPr>
          <p:nvPr>
            <p:ph idx="1"/>
          </p:nvPr>
        </p:nvSpPr>
        <p:spPr>
          <a:xfrm>
            <a:off x="579772" y="2058799"/>
            <a:ext cx="11221673" cy="3972885"/>
          </a:xfrm>
        </p:spPr>
        <p:txBody>
          <a:bodyPr/>
          <a:lstStyle/>
          <a:p>
            <a:pPr marL="0" indent="0" algn="just">
              <a:buNone/>
            </a:pPr>
            <a:r>
              <a:rPr lang="en-US" dirty="0">
                <a:latin typeface="Times New Roman" panose="02020603050405020304" pitchFamily="18" charset="0"/>
                <a:cs typeface="Times New Roman" panose="02020603050405020304" pitchFamily="18" charset="0"/>
              </a:rPr>
              <a:t>Insurance is therefore a method of transferring risk supported by the common pool and equitable premiums. </a:t>
            </a:r>
          </a:p>
          <a:p>
            <a:pPr marL="0" indent="0" algn="just">
              <a:buNone/>
            </a:pPr>
            <a:r>
              <a:rPr lang="en-US" dirty="0">
                <a:latin typeface="Times New Roman" panose="02020603050405020304" pitchFamily="18" charset="0"/>
                <a:cs typeface="Times New Roman" panose="02020603050405020304" pitchFamily="18" charset="0"/>
              </a:rPr>
              <a:t>From this primary function, a number of other benefits arise to policyholders:</a:t>
            </a:r>
          </a:p>
          <a:p>
            <a:pPr lvl="0" algn="just"/>
            <a:r>
              <a:rPr lang="en-US" dirty="0">
                <a:latin typeface="Times New Roman" panose="02020603050405020304" pitchFamily="18" charset="0"/>
                <a:cs typeface="Times New Roman" panose="02020603050405020304" pitchFamily="18" charset="0"/>
              </a:rPr>
              <a:t>Ataraxic</a:t>
            </a:r>
          </a:p>
          <a:p>
            <a:pPr lvl="0" algn="just"/>
            <a:r>
              <a:rPr lang="en-US" dirty="0">
                <a:latin typeface="Times New Roman" panose="02020603050405020304" pitchFamily="18" charset="0"/>
                <a:cs typeface="Times New Roman" panose="02020603050405020304" pitchFamily="18" charset="0"/>
              </a:rPr>
              <a:t>Risk improvement</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0314049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24187"/>
            <a:ext cx="10972800" cy="862668"/>
          </a:xfrm>
        </p:spPr>
        <p:txBody>
          <a:bodyPr>
            <a:normAutofit/>
          </a:bodyPr>
          <a:lstStyle/>
          <a:p>
            <a:r>
              <a:rPr lang="en-US" sz="4000" b="1" dirty="0">
                <a:latin typeface="Times New Roman" panose="02020603050405020304" pitchFamily="18" charset="0"/>
                <a:cs typeface="Times New Roman" panose="02020603050405020304" pitchFamily="18" charset="0"/>
              </a:rPr>
              <a:t>Ataraxic</a:t>
            </a:r>
          </a:p>
        </p:txBody>
      </p:sp>
      <p:sp>
        <p:nvSpPr>
          <p:cNvPr id="3" name="Content Placeholder 2"/>
          <p:cNvSpPr>
            <a:spLocks noGrp="1"/>
          </p:cNvSpPr>
          <p:nvPr>
            <p:ph idx="1"/>
          </p:nvPr>
        </p:nvSpPr>
        <p:spPr>
          <a:xfrm>
            <a:off x="613329" y="1786855"/>
            <a:ext cx="10980256" cy="4580389"/>
          </a:xfrm>
        </p:spPr>
        <p:txBody>
          <a:bodyPr>
            <a:normAutofit/>
          </a:bodyPr>
          <a:lstStyle/>
          <a:p>
            <a:pPr marL="0" indent="0" algn="just">
              <a:buNone/>
            </a:pPr>
            <a:r>
              <a:rPr lang="en-US" dirty="0">
                <a:latin typeface="Times New Roman" panose="02020603050405020304" pitchFamily="18" charset="0"/>
                <a:cs typeface="Times New Roman" panose="02020603050405020304" pitchFamily="18" charset="0"/>
              </a:rPr>
              <a:t>The premium paid is a known expense but in exchange for this, policyholders receive a promise that if certain events occur they will receive financial compensation. They are exchanging a relatively small known expense in exchange for the possible avoidance of a large unknown expense.</a:t>
            </a:r>
          </a:p>
          <a:p>
            <a:pPr marL="0" indent="0" algn="just">
              <a:buNone/>
            </a:pPr>
            <a:r>
              <a:rPr lang="en-US" dirty="0">
                <a:latin typeface="Times New Roman" panose="02020603050405020304" pitchFamily="18" charset="0"/>
                <a:cs typeface="Times New Roman" panose="02020603050405020304" pitchFamily="18" charset="0"/>
              </a:rPr>
              <a:t>This provides policyholders with the principal benefit of insurance often described as, ataraxic because they are comforted by the knowledge that if a disaster should happen e.g. a fire destroying their home or business, financial compensation will be available.</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832360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74521"/>
            <a:ext cx="10972800" cy="845890"/>
          </a:xfrm>
        </p:spPr>
        <p:txBody>
          <a:bodyPr>
            <a:normAutofit/>
          </a:bodyPr>
          <a:lstStyle/>
          <a:p>
            <a:r>
              <a:rPr lang="en-US" sz="4000" b="1" dirty="0">
                <a:latin typeface="Times New Roman" panose="02020603050405020304" pitchFamily="18" charset="0"/>
                <a:cs typeface="Times New Roman" panose="02020603050405020304" pitchFamily="18" charset="0"/>
              </a:rPr>
              <a:t>Risk improvement</a:t>
            </a:r>
          </a:p>
        </p:txBody>
      </p:sp>
      <p:sp>
        <p:nvSpPr>
          <p:cNvPr id="3" name="Content Placeholder 2"/>
          <p:cNvSpPr>
            <a:spLocks noGrp="1"/>
          </p:cNvSpPr>
          <p:nvPr>
            <p:ph idx="1"/>
          </p:nvPr>
        </p:nvSpPr>
        <p:spPr>
          <a:xfrm>
            <a:off x="571384" y="1891019"/>
            <a:ext cx="11112616" cy="4551726"/>
          </a:xfrm>
        </p:spPr>
        <p:txBody>
          <a:bodyPr>
            <a:normAutofit fontScale="85000" lnSpcReduction="20000"/>
          </a:bodyPr>
          <a:lstStyle/>
          <a:p>
            <a:pPr marL="0" indent="0" algn="just">
              <a:buNone/>
            </a:pPr>
            <a:r>
              <a:rPr lang="en-US" dirty="0">
                <a:latin typeface="Times New Roman" panose="02020603050405020304" pitchFamily="18" charset="0"/>
                <a:cs typeface="Times New Roman" panose="02020603050405020304" pitchFamily="18" charset="0"/>
              </a:rPr>
              <a:t>Insurance companies often combine their resources and invest considerable sums of money in trying to reduce both the frequency and severity of losses. They invest in and examine new methods of loss detection, testing and developing firefighting equipment, new methods of repairs, the use of inflammable materials in consumer goods, methods of car repairs, crash testing and so on. This may be done in conjunction with other interested parties (e.g. manufacturers, governments, fire fighters) and sometimes independently.</a:t>
            </a:r>
          </a:p>
          <a:p>
            <a:pPr marL="0" indent="0" algn="just">
              <a:buNone/>
            </a:pPr>
            <a:r>
              <a:rPr lang="en-US" dirty="0">
                <a:latin typeface="Times New Roman" panose="02020603050405020304" pitchFamily="18" charset="0"/>
                <a:cs typeface="Times New Roman" panose="02020603050405020304" pitchFamily="18" charset="0"/>
              </a:rPr>
              <a:t>They share this knowledge when advising their policyholders on how to avoid or minimize their risks. This results in lower claims costs and lower premiums. It also has the added advantage that less claims means fewer accidents and therefore less personal suffering and any loss of output is reduced.</a:t>
            </a:r>
          </a:p>
          <a:p>
            <a:pPr marL="0" indent="0" algn="just">
              <a:buNone/>
            </a:pPr>
            <a:r>
              <a:rPr lang="en-US" dirty="0">
                <a:latin typeface="Times New Roman" panose="02020603050405020304" pitchFamily="18" charset="0"/>
                <a:cs typeface="Times New Roman" panose="02020603050405020304" pitchFamily="18" charset="0"/>
              </a:rPr>
              <a:t>Insurance benefits to the business community:</a:t>
            </a:r>
          </a:p>
          <a:p>
            <a:pPr lvl="0" algn="just"/>
            <a:r>
              <a:rPr lang="en-US" dirty="0">
                <a:latin typeface="Times New Roman" panose="02020603050405020304" pitchFamily="18" charset="0"/>
                <a:cs typeface="Times New Roman" panose="02020603050405020304" pitchFamily="18" charset="0"/>
              </a:rPr>
              <a:t>Avoids capital retention</a:t>
            </a:r>
          </a:p>
          <a:p>
            <a:pPr lvl="0" algn="just"/>
            <a:r>
              <a:rPr lang="en-US" dirty="0">
                <a:latin typeface="Times New Roman" panose="02020603050405020304" pitchFamily="18" charset="0"/>
                <a:cs typeface="Times New Roman" panose="02020603050405020304" pitchFamily="18" charset="0"/>
              </a:rPr>
              <a:t>Encouraging new enterprises</a:t>
            </a:r>
          </a:p>
          <a:p>
            <a:pPr lvl="0" algn="just"/>
            <a:r>
              <a:rPr lang="en-US" dirty="0">
                <a:latin typeface="Times New Roman" panose="02020603050405020304" pitchFamily="18" charset="0"/>
                <a:cs typeface="Times New Roman" panose="02020603050405020304" pitchFamily="18" charset="0"/>
              </a:rPr>
              <a:t>Investments</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9438975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9589" y="907409"/>
            <a:ext cx="10972800" cy="837501"/>
          </a:xfrm>
        </p:spPr>
        <p:txBody>
          <a:bodyPr>
            <a:normAutofit/>
          </a:bodyPr>
          <a:lstStyle/>
          <a:p>
            <a:r>
              <a:rPr lang="en-US" sz="4000" b="1" dirty="0">
                <a:latin typeface="Times New Roman" panose="02020603050405020304" pitchFamily="18" charset="0"/>
                <a:cs typeface="Times New Roman" panose="02020603050405020304" pitchFamily="18" charset="0"/>
              </a:rPr>
              <a:t>Avoids Capital Retention</a:t>
            </a:r>
          </a:p>
        </p:txBody>
      </p:sp>
      <p:sp>
        <p:nvSpPr>
          <p:cNvPr id="3" name="Content Placeholder 2"/>
          <p:cNvSpPr>
            <a:spLocks noGrp="1"/>
          </p:cNvSpPr>
          <p:nvPr>
            <p:ph idx="1"/>
          </p:nvPr>
        </p:nvSpPr>
        <p:spPr>
          <a:xfrm>
            <a:off x="613327" y="1924575"/>
            <a:ext cx="11079061" cy="4476225"/>
          </a:xfrm>
        </p:spPr>
        <p:txBody>
          <a:bodyPr/>
          <a:lstStyle/>
          <a:p>
            <a:pPr marL="0" indent="0" algn="just">
              <a:buNone/>
            </a:pPr>
            <a:r>
              <a:rPr lang="en-US" dirty="0">
                <a:latin typeface="Times New Roman" panose="02020603050405020304" pitchFamily="18" charset="0"/>
                <a:cs typeface="Times New Roman" panose="02020603050405020304" pitchFamily="18" charset="0"/>
              </a:rPr>
              <a:t>If there were no insurance available, then businesses would need to take into consideration the impact of losses and the cost of rectifying them. Instead of exchanging a small known amount (the premium) they would need to set aside “just in case”, capital that could be more advantageously used to expand and develop the business.</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414230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7978" y="915798"/>
            <a:ext cx="10972800" cy="829112"/>
          </a:xfrm>
        </p:spPr>
        <p:txBody>
          <a:bodyPr>
            <a:normAutofit/>
          </a:bodyPr>
          <a:lstStyle/>
          <a:p>
            <a:r>
              <a:rPr lang="en-US" sz="4000" b="1" dirty="0">
                <a:latin typeface="Times New Roman" panose="02020603050405020304" pitchFamily="18" charset="0"/>
                <a:cs typeface="Times New Roman" panose="02020603050405020304" pitchFamily="18" charset="0"/>
              </a:rPr>
              <a:t>Encouraging new enterprises</a:t>
            </a:r>
          </a:p>
        </p:txBody>
      </p:sp>
      <p:sp>
        <p:nvSpPr>
          <p:cNvPr id="3" name="Content Placeholder 2"/>
          <p:cNvSpPr>
            <a:spLocks noGrp="1"/>
          </p:cNvSpPr>
          <p:nvPr>
            <p:ph idx="1"/>
          </p:nvPr>
        </p:nvSpPr>
        <p:spPr>
          <a:xfrm>
            <a:off x="646884" y="2000076"/>
            <a:ext cx="11173203" cy="4451058"/>
          </a:xfrm>
        </p:spPr>
        <p:txBody>
          <a:bodyPr/>
          <a:lstStyle/>
          <a:p>
            <a:pPr marL="0" indent="0" algn="just">
              <a:buNone/>
            </a:pPr>
            <a:r>
              <a:rPr lang="en-US" dirty="0">
                <a:latin typeface="Times New Roman" panose="02020603050405020304" pitchFamily="18" charset="0"/>
                <a:cs typeface="Times New Roman" panose="02020603050405020304" pitchFamily="18" charset="0"/>
              </a:rPr>
              <a:t>Starting a new business requires capital investment often raised from investors or banks. The assets and future profits of a business are usually the security for investors who would be reluctant to invest if insurance was not available. A fire could easily make a business unprofitable and a new business is even more vulnerable.</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107199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02811" y="1008077"/>
            <a:ext cx="10972800" cy="871057"/>
          </a:xfrm>
        </p:spPr>
        <p:txBody>
          <a:bodyPr>
            <a:normAutofit/>
          </a:bodyPr>
          <a:lstStyle/>
          <a:p>
            <a:r>
              <a:rPr lang="en-US" sz="4000" b="1" dirty="0">
                <a:latin typeface="Times New Roman" panose="02020603050405020304" pitchFamily="18" charset="0"/>
                <a:cs typeface="Times New Roman" panose="02020603050405020304" pitchFamily="18" charset="0"/>
              </a:rPr>
              <a:t>The concept of risk</a:t>
            </a:r>
          </a:p>
        </p:txBody>
      </p:sp>
      <p:sp>
        <p:nvSpPr>
          <p:cNvPr id="3" name="Content Placeholder 2"/>
          <p:cNvSpPr>
            <a:spLocks noGrp="1"/>
          </p:cNvSpPr>
          <p:nvPr>
            <p:ph idx="1"/>
          </p:nvPr>
        </p:nvSpPr>
        <p:spPr>
          <a:xfrm>
            <a:off x="596551" y="1845577"/>
            <a:ext cx="11231926" cy="4513277"/>
          </a:xfrm>
        </p:spPr>
        <p:txBody>
          <a:bodyPr>
            <a:normAutofit/>
          </a:bodyPr>
          <a:lstStyle/>
          <a:p>
            <a:pPr algn="just"/>
            <a:r>
              <a:rPr lang="en-US" dirty="0">
                <a:latin typeface="Times New Roman" panose="02020603050405020304" pitchFamily="18" charset="0"/>
                <a:cs typeface="Times New Roman" panose="02020603050405020304" pitchFamily="18" charset="0"/>
              </a:rPr>
              <a:t>Risk is often applied in connection with finance, banking and insurance, there’s no single generally accepted definition of risk exists. The definition of risk as variability in possible outcomes is useful because it focuses attention on the degree of risk in given situations.</a:t>
            </a:r>
          </a:p>
          <a:p>
            <a:pPr algn="just"/>
            <a:r>
              <a:rPr lang="en-US" i="1" dirty="0">
                <a:latin typeface="Times New Roman" panose="02020603050405020304" pitchFamily="18" charset="0"/>
                <a:cs typeface="Times New Roman" panose="02020603050405020304" pitchFamily="18" charset="0"/>
              </a:rPr>
              <a:t>Definition of risk</a:t>
            </a:r>
            <a:r>
              <a:rPr lang="en-US" dirty="0">
                <a:latin typeface="Times New Roman" panose="02020603050405020304" pitchFamily="18" charset="0"/>
                <a:cs typeface="Times New Roman" panose="02020603050405020304" pitchFamily="18" charset="0"/>
              </a:rPr>
              <a:t>: Risk is uncertainty concerning the occurrence of a loss or events which might produce a loss (an event).</a:t>
            </a:r>
          </a:p>
          <a:p>
            <a:pPr algn="just"/>
            <a:r>
              <a:rPr lang="en-US" dirty="0">
                <a:latin typeface="Times New Roman" panose="02020603050405020304" pitchFamily="18" charset="0"/>
                <a:cs typeface="Times New Roman" panose="02020603050405020304" pitchFamily="18" charset="0"/>
              </a:rPr>
              <a:t>Here we say the losses are measured in financial terms. Managing risk involves decision making under uncertainty.</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0872882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899020"/>
            <a:ext cx="10972800" cy="770389"/>
          </a:xfrm>
        </p:spPr>
        <p:txBody>
          <a:bodyPr>
            <a:normAutofit/>
          </a:bodyPr>
          <a:lstStyle/>
          <a:p>
            <a:r>
              <a:rPr lang="en-US" sz="4000" b="1" dirty="0">
                <a:latin typeface="Times New Roman" panose="02020603050405020304" pitchFamily="18" charset="0"/>
                <a:cs typeface="Times New Roman" panose="02020603050405020304" pitchFamily="18" charset="0"/>
              </a:rPr>
              <a:t>Investments</a:t>
            </a:r>
          </a:p>
        </p:txBody>
      </p:sp>
      <p:sp>
        <p:nvSpPr>
          <p:cNvPr id="3" name="Content Placeholder 2"/>
          <p:cNvSpPr>
            <a:spLocks noGrp="1"/>
          </p:cNvSpPr>
          <p:nvPr>
            <p:ph idx="1"/>
          </p:nvPr>
        </p:nvSpPr>
        <p:spPr>
          <a:xfrm>
            <a:off x="711200" y="1916186"/>
            <a:ext cx="10972800" cy="4534948"/>
          </a:xfrm>
        </p:spPr>
        <p:txBody>
          <a:bodyPr>
            <a:normAutofit fontScale="92500" lnSpcReduction="10000"/>
          </a:bodyPr>
          <a:lstStyle/>
          <a:p>
            <a:pPr marL="0" indent="0" algn="just">
              <a:buNone/>
            </a:pPr>
            <a:r>
              <a:rPr lang="en-US" dirty="0">
                <a:latin typeface="Times New Roman" panose="02020603050405020304" pitchFamily="18" charset="0"/>
                <a:cs typeface="Times New Roman" panose="02020603050405020304" pitchFamily="18" charset="0"/>
              </a:rPr>
              <a:t>As custodians of the pool insurers have large amounts of money in their care. There is a time difference receiving premiums and paying claims, which in the case of life 9Protection &amp; Savings) assurance can be several years. The funds are not left idle but are available for investment.</a:t>
            </a:r>
          </a:p>
          <a:p>
            <a:pPr marL="0" indent="0" algn="just">
              <a:buNone/>
            </a:pPr>
            <a:r>
              <a:rPr lang="en-US" dirty="0">
                <a:latin typeface="Times New Roman" panose="02020603050405020304" pitchFamily="18" charset="0"/>
                <a:cs typeface="Times New Roman" panose="02020603050405020304" pitchFamily="18" charset="0"/>
              </a:rPr>
              <a:t>Insurers invest these funds in a wide range of investments, from direct equity investment in companies (stocks and shares), loans made to industry and governments, property and fixed interest securities. The small premium paid by thousands of individuals and businesses are not idle but circulate in the economy helping to stimulate national growth.</a:t>
            </a:r>
          </a:p>
          <a:p>
            <a:pPr marL="0" indent="0" algn="just">
              <a:buNone/>
            </a:pPr>
            <a:r>
              <a:rPr lang="en-US" dirty="0">
                <a:latin typeface="Times New Roman" panose="02020603050405020304" pitchFamily="18" charset="0"/>
                <a:cs typeface="Times New Roman" panose="02020603050405020304" pitchFamily="18" charset="0"/>
              </a:rPr>
              <a:t>Insurance benefits to the national economy:</a:t>
            </a:r>
          </a:p>
          <a:p>
            <a:pPr lvl="0" algn="just"/>
            <a:r>
              <a:rPr lang="en-US" dirty="0">
                <a:latin typeface="Times New Roman" panose="02020603050405020304" pitchFamily="18" charset="0"/>
                <a:cs typeface="Times New Roman" panose="02020603050405020304" pitchFamily="18" charset="0"/>
              </a:rPr>
              <a:t>Import / export</a:t>
            </a:r>
          </a:p>
          <a:p>
            <a:pPr lvl="0" algn="just"/>
            <a:r>
              <a:rPr lang="en-US" dirty="0">
                <a:latin typeface="Times New Roman" panose="02020603050405020304" pitchFamily="18" charset="0"/>
                <a:cs typeface="Times New Roman" panose="02020603050405020304" pitchFamily="18" charset="0"/>
              </a:rPr>
              <a:t>Foreign exchange</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894460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02811" y="1033244"/>
            <a:ext cx="10972800" cy="887835"/>
          </a:xfrm>
        </p:spPr>
        <p:txBody>
          <a:bodyPr>
            <a:normAutofit/>
          </a:bodyPr>
          <a:lstStyle/>
          <a:p>
            <a:r>
              <a:rPr lang="en-US" sz="4000" b="1" dirty="0">
                <a:latin typeface="Times New Roman" panose="02020603050405020304" pitchFamily="18" charset="0"/>
                <a:cs typeface="Times New Roman" panose="02020603050405020304" pitchFamily="18" charset="0"/>
              </a:rPr>
              <a:t>Classifications of risk</a:t>
            </a:r>
          </a:p>
        </p:txBody>
      </p:sp>
      <p:sp>
        <p:nvSpPr>
          <p:cNvPr id="3" name="Content Placeholder 2"/>
          <p:cNvSpPr>
            <a:spLocks noGrp="1"/>
          </p:cNvSpPr>
          <p:nvPr>
            <p:ph idx="1"/>
          </p:nvPr>
        </p:nvSpPr>
        <p:spPr>
          <a:xfrm>
            <a:off x="579772" y="1921079"/>
            <a:ext cx="11374539" cy="4462943"/>
          </a:xfrm>
        </p:spPr>
        <p:txBody>
          <a:bodyPr>
            <a:normAutofit/>
          </a:bodyPr>
          <a:lstStyle/>
          <a:p>
            <a:pPr marL="0" indent="0" algn="just">
              <a:buNone/>
            </a:pPr>
            <a:r>
              <a:rPr lang="en-US" dirty="0">
                <a:latin typeface="Times New Roman" panose="02020603050405020304" pitchFamily="18" charset="0"/>
                <a:cs typeface="Times New Roman" panose="02020603050405020304" pitchFamily="18" charset="0"/>
              </a:rPr>
              <a:t>Although the variability concept of risk accents the statistical aspects of risk and insurance, the uncertainty concept emphasizes the behavioral aspect of people exposed to risk. The definition of risk as uncertainty concerning loss is useful because it helps to explain why people purchase insurance. </a:t>
            </a:r>
          </a:p>
          <a:p>
            <a:pPr marL="0" indent="0" algn="just">
              <a:buNone/>
            </a:pPr>
            <a:endParaRPr lang="en-US" dirty="0">
              <a:latin typeface="Times New Roman" panose="02020603050405020304" pitchFamily="18" charset="0"/>
              <a:cs typeface="Times New Roman" panose="02020603050405020304" pitchFamily="18" charset="0"/>
            </a:endParaRPr>
          </a:p>
          <a:p>
            <a:pPr marL="0" indent="0" algn="just">
              <a:buNone/>
            </a:pPr>
            <a:r>
              <a:rPr lang="en-US" dirty="0">
                <a:latin typeface="Times New Roman" panose="02020603050405020304" pitchFamily="18" charset="0"/>
                <a:cs typeface="Times New Roman" panose="02020603050405020304" pitchFamily="18" charset="0"/>
              </a:rPr>
              <a:t>Thus, general to say, there are three categories of risks are:</a:t>
            </a:r>
          </a:p>
          <a:p>
            <a:pPr lvl="0" algn="just"/>
            <a:r>
              <a:rPr lang="en-US" dirty="0">
                <a:latin typeface="Times New Roman" panose="02020603050405020304" pitchFamily="18" charset="0"/>
                <a:cs typeface="Times New Roman" panose="02020603050405020304" pitchFamily="18" charset="0"/>
              </a:rPr>
              <a:t>Financial or non-financial</a:t>
            </a:r>
          </a:p>
          <a:p>
            <a:pPr lvl="0" algn="just"/>
            <a:r>
              <a:rPr lang="en-US" dirty="0">
                <a:latin typeface="Times New Roman" panose="02020603050405020304" pitchFamily="18" charset="0"/>
                <a:cs typeface="Times New Roman" panose="02020603050405020304" pitchFamily="18" charset="0"/>
              </a:rPr>
              <a:t>Pure or speculative</a:t>
            </a:r>
          </a:p>
          <a:p>
            <a:pPr lvl="0" algn="just"/>
            <a:r>
              <a:rPr lang="en-US" dirty="0">
                <a:latin typeface="Times New Roman" panose="02020603050405020304" pitchFamily="18" charset="0"/>
                <a:cs typeface="Times New Roman" panose="02020603050405020304" pitchFamily="18" charset="0"/>
              </a:rPr>
              <a:t>Fundamental or particular</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6841381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par>
                                <p:cTn id="15" presetID="2" presetClass="entr" presetSubtype="4" fill="hold" nodeType="with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 calcmode="lin" valueType="num">
                                      <p:cBhvr additive="base">
                                        <p:cTn id="1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3" end="3"/>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 calcmode="lin" valueType="num">
                                      <p:cBhvr additive="base">
                                        <p:cTn id="2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4" end="4"/>
                                            </p:txEl>
                                          </p:spTgt>
                                        </p:tgtEl>
                                        <p:attrNameLst>
                                          <p:attrName>ppt_y</p:attrName>
                                        </p:attrNameLst>
                                      </p:cBhvr>
                                      <p:tavLst>
                                        <p:tav tm="0">
                                          <p:val>
                                            <p:strVal val="1+#ppt_h/2"/>
                                          </p:val>
                                        </p:tav>
                                        <p:tav tm="100000">
                                          <p:val>
                                            <p:strVal val="#ppt_y"/>
                                          </p:val>
                                        </p:tav>
                                      </p:tavLst>
                                    </p:anim>
                                  </p:childTnLst>
                                </p:cTn>
                              </p:par>
                              <p:par>
                                <p:cTn id="23" presetID="2" presetClass="entr" presetSubtype="4" fill="hold" nodeType="with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9589" y="974521"/>
            <a:ext cx="10972800" cy="845890"/>
          </a:xfrm>
        </p:spPr>
        <p:txBody>
          <a:bodyPr>
            <a:normAutofit/>
          </a:bodyPr>
          <a:lstStyle/>
          <a:p>
            <a:r>
              <a:rPr lang="en-US" sz="4000" b="1" dirty="0">
                <a:latin typeface="Times New Roman" panose="02020603050405020304" pitchFamily="18" charset="0"/>
                <a:cs typeface="Times New Roman" panose="02020603050405020304" pitchFamily="18" charset="0"/>
              </a:rPr>
              <a:t>Financial or non-financial</a:t>
            </a:r>
          </a:p>
        </p:txBody>
      </p:sp>
      <p:sp>
        <p:nvSpPr>
          <p:cNvPr id="3" name="Content Placeholder 2"/>
          <p:cNvSpPr>
            <a:spLocks noGrp="1"/>
          </p:cNvSpPr>
          <p:nvPr>
            <p:ph idx="1"/>
          </p:nvPr>
        </p:nvSpPr>
        <p:spPr>
          <a:xfrm>
            <a:off x="554605" y="1820411"/>
            <a:ext cx="11240315" cy="4848837"/>
          </a:xfrm>
        </p:spPr>
        <p:txBody>
          <a:bodyPr>
            <a:normAutofit fontScale="85000" lnSpcReduction="20000"/>
          </a:bodyPr>
          <a:lstStyle/>
          <a:p>
            <a:pPr marL="0" indent="0" algn="just">
              <a:buNone/>
            </a:pPr>
            <a:r>
              <a:rPr lang="en-US" dirty="0">
                <a:latin typeface="Times New Roman" panose="02020603050405020304" pitchFamily="18" charset="0"/>
                <a:cs typeface="Times New Roman" panose="02020603050405020304" pitchFamily="18" charset="0"/>
              </a:rPr>
              <a:t>If the outcome can be measured in financial terms, then the risk is classified as financial. It follows, therefore, that a non-financial risk is one where the outcome cannot be measured in financial terms.</a:t>
            </a:r>
          </a:p>
          <a:p>
            <a:pPr marL="0" indent="0" algn="just">
              <a:buNone/>
            </a:pPr>
            <a:r>
              <a:rPr lang="en-US" i="1" dirty="0">
                <a:latin typeface="Times New Roman" panose="02020603050405020304" pitchFamily="18" charset="0"/>
                <a:cs typeface="Times New Roman" panose="02020603050405020304" pitchFamily="18" charset="0"/>
              </a:rPr>
              <a:t>Examples of financial risk</a:t>
            </a:r>
            <a:r>
              <a:rPr lang="en-US" dirty="0">
                <a:latin typeface="Times New Roman" panose="02020603050405020304" pitchFamily="18" charset="0"/>
                <a:cs typeface="Times New Roman" panose="02020603050405020304" pitchFamily="18" charset="0"/>
              </a:rPr>
              <a:t> include a business venture, which may show a profit, a loss or may break-even on its original investment. If on fire damages a building, the cost of rebuilding is the financial loss.</a:t>
            </a:r>
          </a:p>
          <a:p>
            <a:pPr marL="0" indent="0" algn="just">
              <a:buNone/>
            </a:pPr>
            <a:r>
              <a:rPr lang="en-US" dirty="0">
                <a:latin typeface="Times New Roman" panose="02020603050405020304" pitchFamily="18" charset="0"/>
                <a:cs typeface="Times New Roman" panose="02020603050405020304" pitchFamily="18" charset="0"/>
              </a:rPr>
              <a:t>Measurement of the outcome of non-financial risks is usually not in monetary terms but by characteristics that are more personal disappointment, unhappiness, joy, pleasure etc.</a:t>
            </a:r>
          </a:p>
          <a:p>
            <a:pPr marL="0" indent="0" algn="just">
              <a:buNone/>
            </a:pPr>
            <a:r>
              <a:rPr lang="en-US" i="1" dirty="0">
                <a:latin typeface="Times New Roman" panose="02020603050405020304" pitchFamily="18" charset="0"/>
                <a:cs typeface="Times New Roman" panose="02020603050405020304" pitchFamily="18" charset="0"/>
              </a:rPr>
              <a:t>Examples of non-financial risk</a:t>
            </a:r>
            <a:r>
              <a:rPr lang="en-US" dirty="0">
                <a:latin typeface="Times New Roman" panose="02020603050405020304" pitchFamily="18" charset="0"/>
                <a:cs typeface="Times New Roman" panose="02020603050405020304" pitchFamily="18" charset="0"/>
              </a:rPr>
              <a:t> include visiting a restaurant for the first time may involve an element of risk as to whether the outcome will be disappointment or pleasure. Buying a car, choosing a holiday, selecting a job all involves a degree of risk (unknown outcomes) but although the outcome may have some financial implications, a precise measurement in strictly financial terms is not possible. If a person had only one photograph taken as a child with his father who is no more, then that photograph would, to him, have great value. However, that value is an emotional or sentimental value, a value that we cannot measure financially.</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62066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49354"/>
            <a:ext cx="10972800" cy="862668"/>
          </a:xfrm>
        </p:spPr>
        <p:txBody>
          <a:bodyPr>
            <a:normAutofit/>
          </a:bodyPr>
          <a:lstStyle/>
          <a:p>
            <a:r>
              <a:rPr lang="en-US" sz="4000" b="1" dirty="0">
                <a:latin typeface="Times New Roman" panose="02020603050405020304" pitchFamily="18" charset="0"/>
                <a:cs typeface="Times New Roman" panose="02020603050405020304" pitchFamily="18" charset="0"/>
              </a:rPr>
              <a:t>Pure or speculative</a:t>
            </a:r>
          </a:p>
        </p:txBody>
      </p:sp>
      <p:sp>
        <p:nvSpPr>
          <p:cNvPr id="3" name="Content Placeholder 2"/>
          <p:cNvSpPr>
            <a:spLocks noGrp="1"/>
          </p:cNvSpPr>
          <p:nvPr>
            <p:ph idx="1"/>
          </p:nvPr>
        </p:nvSpPr>
        <p:spPr>
          <a:xfrm>
            <a:off x="596549" y="1874241"/>
            <a:ext cx="11248705" cy="4652394"/>
          </a:xfrm>
        </p:spPr>
        <p:txBody>
          <a:bodyPr>
            <a:normAutofit fontScale="77500" lnSpcReduction="20000"/>
          </a:bodyPr>
          <a:lstStyle/>
          <a:p>
            <a:pPr marL="0" indent="0" algn="just">
              <a:buNone/>
            </a:pPr>
            <a:r>
              <a:rPr lang="en-US" i="1" dirty="0">
                <a:latin typeface="Times New Roman" panose="02020603050405020304" pitchFamily="18" charset="0"/>
                <a:cs typeface="Times New Roman" panose="02020603050405020304" pitchFamily="18" charset="0"/>
              </a:rPr>
              <a:t>Definition of pure risk</a:t>
            </a:r>
            <a:r>
              <a:rPr lang="en-US" dirty="0">
                <a:latin typeface="Times New Roman" panose="02020603050405020304" pitchFamily="18" charset="0"/>
                <a:cs typeface="Times New Roman" panose="02020603050405020304" pitchFamily="18" charset="0"/>
              </a:rPr>
              <a:t>: a pure risk is one that has only two possible outcomes: a loss or break-even (no loss).</a:t>
            </a:r>
          </a:p>
          <a:p>
            <a:pPr marL="0" indent="0" algn="just">
              <a:buNone/>
            </a:pPr>
            <a:r>
              <a:rPr lang="en-US" i="1" dirty="0">
                <a:latin typeface="Times New Roman" panose="02020603050405020304" pitchFamily="18" charset="0"/>
                <a:cs typeface="Times New Roman" panose="02020603050405020304" pitchFamily="18" charset="0"/>
              </a:rPr>
              <a:t>Examples of pure risk</a:t>
            </a:r>
            <a:r>
              <a:rPr lang="en-US" dirty="0">
                <a:latin typeface="Times New Roman" panose="02020603050405020304" pitchFamily="18" charset="0"/>
                <a:cs typeface="Times New Roman" panose="02020603050405020304" pitchFamily="18" charset="0"/>
              </a:rPr>
              <a:t> include injury from an accident, loss of home from an earthquake, fire, theft, explosion, and storm damage…</a:t>
            </a:r>
          </a:p>
          <a:p>
            <a:pPr marL="0" indent="0" algn="just">
              <a:buNone/>
            </a:pPr>
            <a:r>
              <a:rPr lang="en-US" i="1" dirty="0">
                <a:latin typeface="Times New Roman" panose="02020603050405020304" pitchFamily="18" charset="0"/>
                <a:cs typeface="Times New Roman" panose="02020603050405020304" pitchFamily="18" charset="0"/>
              </a:rPr>
              <a:t>Definition of speculative risk</a:t>
            </a:r>
            <a:r>
              <a:rPr lang="en-US" dirty="0">
                <a:latin typeface="Times New Roman" panose="02020603050405020304" pitchFamily="18" charset="0"/>
                <a:cs typeface="Times New Roman" panose="02020603050405020304" pitchFamily="18" charset="0"/>
              </a:rPr>
              <a:t>: a speculative risk has three possible outcomes: a loss or break-even (no loss) or gain/profit.</a:t>
            </a:r>
          </a:p>
          <a:p>
            <a:pPr marL="0" indent="0" algn="just">
              <a:buNone/>
            </a:pPr>
            <a:r>
              <a:rPr lang="en-US" i="1" dirty="0">
                <a:latin typeface="Times New Roman" panose="02020603050405020304" pitchFamily="18" charset="0"/>
                <a:cs typeface="Times New Roman" panose="02020603050405020304" pitchFamily="18" charset="0"/>
              </a:rPr>
              <a:t>Example of a speculative risk</a:t>
            </a:r>
            <a:r>
              <a:rPr lang="en-US" dirty="0">
                <a:latin typeface="Times New Roman" panose="02020603050405020304" pitchFamily="18" charset="0"/>
                <a:cs typeface="Times New Roman" panose="02020603050405020304" pitchFamily="18" charset="0"/>
              </a:rPr>
              <a:t> involves the prospect of gain or profit. Gambling at the racecourse, or investing in the real estate market. New business ventures, purchase of shares, investment – all have the prospect of loss and break-even but usually make these decisions for the prospect of gain. It follows, therefore, that a speculative risk has three possible outcomes, loss, break-even or gain.</a:t>
            </a:r>
          </a:p>
          <a:p>
            <a:pPr marL="0" indent="0" algn="just">
              <a:buNone/>
            </a:pPr>
            <a:r>
              <a:rPr lang="en-US" i="1" dirty="0">
                <a:latin typeface="Times New Roman" panose="02020603050405020304" pitchFamily="18" charset="0"/>
                <a:cs typeface="Times New Roman" panose="02020603050405020304" pitchFamily="18" charset="0"/>
              </a:rPr>
              <a:t>Example of distinguish possible outcomes</a:t>
            </a:r>
            <a:r>
              <a:rPr lang="en-US" dirty="0">
                <a:latin typeface="Times New Roman" panose="02020603050405020304" pitchFamily="18" charset="0"/>
                <a:cs typeface="Times New Roman" panose="02020603050405020304" pitchFamily="18" charset="0"/>
              </a:rPr>
              <a:t>, each time we travel in a car there is a risk of an accident. If there is no accident the position is unaltered, a break-even situation. If there is an accident a loss is suffered as a result of damage to the vehicle, injuries etc. There is no possibility of gain (apart from arriving sagely at a destination) but there is a possibility of a loss.</a:t>
            </a:r>
          </a:p>
          <a:p>
            <a:pPr marL="0" indent="0" algn="just">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5141410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07409"/>
            <a:ext cx="10972800" cy="938169"/>
          </a:xfrm>
        </p:spPr>
        <p:txBody>
          <a:bodyPr>
            <a:normAutofit/>
          </a:bodyPr>
          <a:lstStyle/>
          <a:p>
            <a:r>
              <a:rPr lang="en-US" sz="4000" b="1" dirty="0">
                <a:latin typeface="Times New Roman" panose="02020603050405020304" pitchFamily="18" charset="0"/>
                <a:cs typeface="Times New Roman" panose="02020603050405020304" pitchFamily="18" charset="0"/>
              </a:rPr>
              <a:t>Fundamental or particular</a:t>
            </a:r>
          </a:p>
        </p:txBody>
      </p:sp>
      <p:sp>
        <p:nvSpPr>
          <p:cNvPr id="3" name="Content Placeholder 2"/>
          <p:cNvSpPr>
            <a:spLocks noGrp="1"/>
          </p:cNvSpPr>
          <p:nvPr>
            <p:ph idx="1"/>
          </p:nvPr>
        </p:nvSpPr>
        <p:spPr>
          <a:xfrm>
            <a:off x="621716" y="1845578"/>
            <a:ext cx="11148037" cy="4563611"/>
          </a:xfrm>
        </p:spPr>
        <p:txBody>
          <a:bodyPr>
            <a:noAutofit/>
          </a:bodyPr>
          <a:lstStyle/>
          <a:p>
            <a:pPr marL="0" indent="0" algn="just">
              <a:buNone/>
            </a:pPr>
            <a:r>
              <a:rPr lang="en-US" sz="1800" dirty="0">
                <a:latin typeface="Times New Roman" panose="02020603050405020304" pitchFamily="18" charset="0"/>
                <a:cs typeface="Times New Roman" panose="02020603050405020304" pitchFamily="18" charset="0"/>
              </a:rPr>
              <a:t>The categories of financial or ono-financial and pure or speculative are concerned with the outcome of events. This classification relates more to the cause and effect of risks.</a:t>
            </a:r>
          </a:p>
          <a:p>
            <a:pPr marL="0" indent="0" algn="just">
              <a:buNone/>
            </a:pPr>
            <a:r>
              <a:rPr lang="en-US" sz="1800" i="1" dirty="0">
                <a:latin typeface="Times New Roman" panose="02020603050405020304" pitchFamily="18" charset="0"/>
                <a:cs typeface="Times New Roman" panose="02020603050405020304" pitchFamily="18" charset="0"/>
              </a:rPr>
              <a:t>Definition of fundamental risk</a:t>
            </a:r>
            <a:r>
              <a:rPr lang="en-US" sz="1800" dirty="0">
                <a:latin typeface="Times New Roman" panose="02020603050405020304" pitchFamily="18" charset="0"/>
                <a:cs typeface="Times New Roman" panose="02020603050405020304" pitchFamily="18" charset="0"/>
              </a:rPr>
              <a:t>: fundamental risks are relating to those risks that affect large groups of people. </a:t>
            </a:r>
          </a:p>
          <a:p>
            <a:pPr marL="0" indent="0" algn="just">
              <a:buNone/>
            </a:pPr>
            <a:r>
              <a:rPr lang="en-US" sz="1800" i="1" dirty="0">
                <a:latin typeface="Times New Roman" panose="02020603050405020304" pitchFamily="18" charset="0"/>
                <a:cs typeface="Times New Roman" panose="02020603050405020304" pitchFamily="18" charset="0"/>
              </a:rPr>
              <a:t>Examples of fundamental risks</a:t>
            </a:r>
            <a:r>
              <a:rPr lang="en-US" sz="1800" dirty="0">
                <a:latin typeface="Times New Roman" panose="02020603050405020304" pitchFamily="18" charset="0"/>
                <a:cs typeface="Times New Roman" panose="02020603050405020304" pitchFamily="18" charset="0"/>
              </a:rPr>
              <a:t> include widespread natural disasters, (earthquake, hurricanes, flooding, famine and the like), a national economic disaster or social upheavals.</a:t>
            </a:r>
          </a:p>
          <a:p>
            <a:pPr marL="0" indent="0" algn="just">
              <a:buNone/>
            </a:pPr>
            <a:r>
              <a:rPr lang="en-US" sz="1800" i="1" dirty="0">
                <a:latin typeface="Times New Roman" panose="02020603050405020304" pitchFamily="18" charset="0"/>
                <a:cs typeface="Times New Roman" panose="02020603050405020304" pitchFamily="18" charset="0"/>
              </a:rPr>
              <a:t>Definition of particular risk</a:t>
            </a:r>
            <a:r>
              <a:rPr lang="en-US" sz="1800" dirty="0">
                <a:latin typeface="Times New Roman" panose="02020603050405020304" pitchFamily="18" charset="0"/>
                <a:cs typeface="Times New Roman" panose="02020603050405020304" pitchFamily="18" charset="0"/>
              </a:rPr>
              <a:t>: particular risks conversely affect individuals or small limited groups of people.</a:t>
            </a:r>
          </a:p>
          <a:p>
            <a:pPr marL="0" indent="0" algn="just">
              <a:buNone/>
            </a:pPr>
            <a:r>
              <a:rPr lang="en-US" sz="1800" i="1" dirty="0">
                <a:latin typeface="Times New Roman" panose="02020603050405020304" pitchFamily="18" charset="0"/>
                <a:cs typeface="Times New Roman" panose="02020603050405020304" pitchFamily="18" charset="0"/>
              </a:rPr>
              <a:t>Examples of particular risk</a:t>
            </a:r>
            <a:r>
              <a:rPr lang="en-US" sz="1800" dirty="0">
                <a:latin typeface="Times New Roman" panose="02020603050405020304" pitchFamily="18" charset="0"/>
                <a:cs typeface="Times New Roman" panose="02020603050405020304" pitchFamily="18" charset="0"/>
              </a:rPr>
              <a:t> include fire in the home, motor accidents, personal injuries.</a:t>
            </a:r>
          </a:p>
          <a:p>
            <a:pPr marL="0" indent="0" algn="just">
              <a:buNone/>
            </a:pPr>
            <a:r>
              <a:rPr lang="en-US" sz="1800" dirty="0">
                <a:latin typeface="Times New Roman" panose="02020603050405020304" pitchFamily="18" charset="0"/>
                <a:cs typeface="Times New Roman" panose="02020603050405020304" pitchFamily="18" charset="0"/>
              </a:rPr>
              <a:t>It is the effect of the risk that distinguishes between fundamental and particular. A severe economic recession, causing mass unemployment is a region is a fundamental risk. It has affected a nation’s economy and all, or many of its citizens. As individuals, however many of us face the possibility of unemployment for whatever reason. The individual’s prospect of such unemployment is considered as particular.</a:t>
            </a:r>
          </a:p>
          <a:p>
            <a:pPr marL="0" indent="0" algn="just">
              <a:buNone/>
            </a:pPr>
            <a:r>
              <a:rPr lang="en-US" sz="1800" dirty="0">
                <a:latin typeface="Times New Roman" panose="02020603050405020304" pitchFamily="18" charset="0"/>
                <a:cs typeface="Times New Roman" panose="02020603050405020304" pitchFamily="18" charset="0"/>
              </a:rPr>
              <a:t>Since fundamental risks are caused by conditions more or less beyond the control of individuals who suffer the losses and since they are not due to the fault of any one in particular, it is held that society rather than the individual has responsibility to deal with them – social insurance should be for fundamental risks – private insurance for particular risks though some fundamental risks like earthquakes are covered by private insurance.</a:t>
            </a:r>
          </a:p>
        </p:txBody>
      </p:sp>
    </p:spTree>
    <p:extLst>
      <p:ext uri="{BB962C8B-B14F-4D97-AF65-F5344CB8AC3E}">
        <p14:creationId xmlns:p14="http://schemas.microsoft.com/office/powerpoint/2010/main" val="306261852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2" end="2"/>
                                            </p:txEl>
                                          </p:spTgt>
                                        </p:tgtEl>
                                        <p:attrNameLst>
                                          <p:attrName>style.visibility</p:attrName>
                                        </p:attrNameLst>
                                      </p:cBhvr>
                                      <p:to>
                                        <p:strVal val="visible"/>
                                      </p:to>
                                    </p:set>
                                    <p:anim calcmode="lin" valueType="num">
                                      <p:cBhvr additive="base">
                                        <p:cTn id="25"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32576"/>
            <a:ext cx="10972800" cy="904613"/>
          </a:xfrm>
        </p:spPr>
        <p:txBody>
          <a:bodyPr>
            <a:normAutofit/>
          </a:bodyPr>
          <a:lstStyle/>
          <a:p>
            <a:r>
              <a:rPr lang="en-US" sz="4000" b="1" dirty="0">
                <a:latin typeface="Times New Roman" panose="02020603050405020304" pitchFamily="18" charset="0"/>
                <a:cs typeface="Times New Roman" panose="02020603050405020304" pitchFamily="18" charset="0"/>
              </a:rPr>
              <a:t>Insurable risks</a:t>
            </a:r>
          </a:p>
        </p:txBody>
      </p:sp>
      <p:sp>
        <p:nvSpPr>
          <p:cNvPr id="3" name="Content Placeholder 2"/>
          <p:cNvSpPr>
            <a:spLocks noGrp="1"/>
          </p:cNvSpPr>
          <p:nvPr>
            <p:ph idx="1"/>
          </p:nvPr>
        </p:nvSpPr>
        <p:spPr>
          <a:xfrm>
            <a:off x="588160" y="1837189"/>
            <a:ext cx="11095839" cy="4479721"/>
          </a:xfrm>
        </p:spPr>
        <p:txBody>
          <a:bodyPr>
            <a:noAutofit/>
          </a:bodyPr>
          <a:lstStyle/>
          <a:p>
            <a:pPr marL="0" indent="0" algn="just">
              <a:buNone/>
            </a:pPr>
            <a:r>
              <a:rPr lang="en-US" sz="1800" dirty="0">
                <a:latin typeface="Times New Roman" panose="02020603050405020304" pitchFamily="18" charset="0"/>
                <a:cs typeface="Times New Roman" panose="02020603050405020304" pitchFamily="18" charset="0"/>
              </a:rPr>
              <a:t>Risks are generally divided into pure risks and speculative risks. But only pure risks are insurable, speculative risk is not insurable. For a risk to be insurable, a number of factors need to be present.</a:t>
            </a:r>
          </a:p>
          <a:p>
            <a:pPr lvl="0" algn="just"/>
            <a:r>
              <a:rPr lang="en-US" sz="1800" i="1" dirty="0">
                <a:latin typeface="Times New Roman" panose="02020603050405020304" pitchFamily="18" charset="0"/>
                <a:cs typeface="Times New Roman" panose="02020603050405020304" pitchFamily="18" charset="0"/>
              </a:rPr>
              <a:t>Financial</a:t>
            </a:r>
            <a:r>
              <a:rPr lang="en-US" sz="1800" dirty="0">
                <a:latin typeface="Times New Roman" panose="02020603050405020304" pitchFamily="18" charset="0"/>
                <a:cs typeface="Times New Roman" panose="02020603050405020304" pitchFamily="18" charset="0"/>
              </a:rPr>
              <a:t> - any loss suffered must be measured financially.</a:t>
            </a:r>
          </a:p>
          <a:p>
            <a:pPr lvl="0" algn="just"/>
            <a:r>
              <a:rPr lang="en-US" sz="1800" i="1" dirty="0">
                <a:latin typeface="Times New Roman" panose="02020603050405020304" pitchFamily="18" charset="0"/>
                <a:cs typeface="Times New Roman" panose="02020603050405020304" pitchFamily="18" charset="0"/>
              </a:rPr>
              <a:t>Pure Risks</a:t>
            </a:r>
            <a:r>
              <a:rPr lang="en-US" sz="1800" dirty="0">
                <a:latin typeface="Times New Roman" panose="02020603050405020304" pitchFamily="18" charset="0"/>
                <a:cs typeface="Times New Roman" panose="02020603050405020304" pitchFamily="18" charset="0"/>
              </a:rPr>
              <a:t> - generally only pure risks are insurable i.e. a loss or break-even situation.</a:t>
            </a:r>
          </a:p>
          <a:p>
            <a:pPr lvl="0" algn="just"/>
            <a:r>
              <a:rPr lang="en-US" sz="1800" i="1" dirty="0">
                <a:latin typeface="Times New Roman" panose="02020603050405020304" pitchFamily="18" charset="0"/>
                <a:cs typeface="Times New Roman" panose="02020603050405020304" pitchFamily="18" charset="0"/>
              </a:rPr>
              <a:t>Fortuitous</a:t>
            </a:r>
            <a:r>
              <a:rPr lang="en-US" sz="1800" dirty="0">
                <a:latin typeface="Times New Roman" panose="02020603050405020304" pitchFamily="18" charset="0"/>
                <a:cs typeface="Times New Roman" panose="02020603050405020304" pitchFamily="18" charset="0"/>
              </a:rPr>
              <a:t> - fortuitous essentially means accidental and in this context, means that any event must be outside the control of the insured. It must be accidental as far as he is concerned.</a:t>
            </a:r>
          </a:p>
          <a:p>
            <a:pPr lvl="0" algn="just"/>
            <a:r>
              <a:rPr lang="en-US" sz="1800" i="1" dirty="0">
                <a:latin typeface="Times New Roman" panose="02020603050405020304" pitchFamily="18" charset="0"/>
                <a:cs typeface="Times New Roman" panose="02020603050405020304" pitchFamily="18" charset="0"/>
              </a:rPr>
              <a:t>Insurable Interest</a:t>
            </a:r>
            <a:r>
              <a:rPr lang="en-US" sz="1800" dirty="0">
                <a:latin typeface="Times New Roman" panose="02020603050405020304" pitchFamily="18" charset="0"/>
                <a:cs typeface="Times New Roman" panose="02020603050405020304" pitchFamily="18" charset="0"/>
              </a:rPr>
              <a:t> - insurable interest means that the person receiving the benefit of the policy must be the party who suffered that financial loss.</a:t>
            </a:r>
          </a:p>
          <a:p>
            <a:pPr marL="0" indent="0" algn="just">
              <a:buNone/>
            </a:pPr>
            <a:r>
              <a:rPr lang="en-US" sz="1800" i="1" dirty="0">
                <a:latin typeface="Times New Roman" panose="02020603050405020304" pitchFamily="18" charset="0"/>
                <a:cs typeface="Times New Roman" panose="02020603050405020304" pitchFamily="18" charset="0"/>
              </a:rPr>
              <a:t>Example of insurable interest</a:t>
            </a:r>
            <a:r>
              <a:rPr lang="en-US" sz="1800" dirty="0">
                <a:latin typeface="Times New Roman" panose="02020603050405020304" pitchFamily="18" charset="0"/>
                <a:cs typeface="Times New Roman" panose="02020603050405020304" pitchFamily="18" charset="0"/>
              </a:rPr>
              <a:t>: a theft is not accidental; it is a deliberate act by the thief but is accidental or fortuitous to the victim.</a:t>
            </a:r>
          </a:p>
          <a:p>
            <a:pPr marL="0" indent="0" algn="just">
              <a:buNone/>
            </a:pPr>
            <a:r>
              <a:rPr lang="en-US" sz="1800" dirty="0">
                <a:latin typeface="Times New Roman" panose="02020603050405020304" pitchFamily="18" charset="0"/>
                <a:cs typeface="Times New Roman" panose="02020603050405020304" pitchFamily="18" charset="0"/>
              </a:rPr>
              <a:t>It will be recalled that fundamental risks relate to those which affect large segments of the population and particular risks relate to those which affect individuals or small groups of the population.</a:t>
            </a:r>
          </a:p>
          <a:p>
            <a:pPr marL="0" indent="0" algn="just">
              <a:buNone/>
            </a:pPr>
            <a:r>
              <a:rPr lang="en-US" sz="1800" dirty="0">
                <a:latin typeface="Times New Roman" panose="02020603050405020304" pitchFamily="18" charset="0"/>
                <a:cs typeface="Times New Roman" panose="02020603050405020304" pitchFamily="18" charset="0"/>
              </a:rPr>
              <a:t>It cannot be stated with certainty that either is insurable – some fundamental and particular risks are, but some are not. Fundamental risks that satisfy the above criteria are usually insurable. Earthquake, storms, hurricanes and other natural disasters are, in most cases considered by the insurance industry to be insurable.</a:t>
            </a:r>
          </a:p>
          <a:p>
            <a:pPr marL="0" indent="0" algn="just">
              <a:buNone/>
            </a:pPr>
            <a:endParaRPr lang="en-US"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6935817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24187"/>
            <a:ext cx="10972800" cy="787167"/>
          </a:xfrm>
        </p:spPr>
        <p:txBody>
          <a:bodyPr>
            <a:normAutofit/>
          </a:bodyPr>
          <a:lstStyle/>
          <a:p>
            <a:r>
              <a:rPr lang="en-US" sz="4000" b="1" dirty="0">
                <a:latin typeface="Times New Roman" panose="02020603050405020304" pitchFamily="18" charset="0"/>
                <a:cs typeface="Times New Roman" panose="02020603050405020304" pitchFamily="18" charset="0"/>
              </a:rPr>
              <a:t>Uninsurable risks</a:t>
            </a:r>
          </a:p>
        </p:txBody>
      </p:sp>
      <p:sp>
        <p:nvSpPr>
          <p:cNvPr id="3" name="Content Placeholder 2"/>
          <p:cNvSpPr>
            <a:spLocks noGrp="1"/>
          </p:cNvSpPr>
          <p:nvPr>
            <p:ph idx="1"/>
          </p:nvPr>
        </p:nvSpPr>
        <p:spPr>
          <a:xfrm>
            <a:off x="594220" y="1857463"/>
            <a:ext cx="11206760" cy="4618838"/>
          </a:xfrm>
        </p:spPr>
        <p:txBody>
          <a:bodyPr>
            <a:noAutofit/>
          </a:bodyPr>
          <a:lstStyle/>
          <a:p>
            <a:pPr marL="0" indent="0" algn="just">
              <a:buNone/>
            </a:pPr>
            <a:r>
              <a:rPr lang="en-US" sz="1800" dirty="0">
                <a:latin typeface="Times New Roman" panose="02020603050405020304" pitchFamily="18" charset="0"/>
                <a:cs typeface="Times New Roman" panose="02020603050405020304" pitchFamily="18" charset="0"/>
              </a:rPr>
              <a:t>Insurable a risk should, be a pure risk, be capable of financial measurement, be insurable interest. Hence, opposite of view, the uninsurable risk should, be primarily speculative, not capable of financial measurement, not fortuitous and no insurable interest are uninsurable.</a:t>
            </a:r>
          </a:p>
          <a:p>
            <a:pPr marL="0" indent="0" algn="just">
              <a:buNone/>
            </a:pPr>
            <a:r>
              <a:rPr lang="en-US" sz="1800" dirty="0">
                <a:latin typeface="Times New Roman" panose="02020603050405020304" pitchFamily="18" charset="0"/>
                <a:cs typeface="Times New Roman" panose="02020603050405020304" pitchFamily="18" charset="0"/>
              </a:rPr>
              <a:t>Also, fundamental risks are uninsurable, because financial consequences are so huge that the insurance industry could not possibly pay for the damage.</a:t>
            </a:r>
          </a:p>
          <a:p>
            <a:pPr marL="0" indent="0" algn="just">
              <a:buNone/>
            </a:pPr>
            <a:r>
              <a:rPr lang="en-US" sz="1800" i="1" dirty="0">
                <a:latin typeface="Times New Roman" panose="02020603050405020304" pitchFamily="18" charset="0"/>
                <a:cs typeface="Times New Roman" panose="02020603050405020304" pitchFamily="18" charset="0"/>
              </a:rPr>
              <a:t>Example of fundamental risk as uninsurable</a:t>
            </a:r>
            <a:r>
              <a:rPr lang="en-US" sz="1800" dirty="0">
                <a:latin typeface="Times New Roman" panose="02020603050405020304" pitchFamily="18" charset="0"/>
                <a:cs typeface="Times New Roman" panose="02020603050405020304" pitchFamily="18" charset="0"/>
              </a:rPr>
              <a:t> is war ashore, nuclear disasters.</a:t>
            </a:r>
          </a:p>
          <a:p>
            <a:pPr marL="0" indent="0" algn="just">
              <a:buNone/>
            </a:pPr>
            <a:r>
              <a:rPr lang="en-US" sz="1800" dirty="0">
                <a:latin typeface="Times New Roman" panose="02020603050405020304" pitchFamily="18" charset="0"/>
                <a:cs typeface="Times New Roman" panose="02020603050405020304" pitchFamily="18" charset="0"/>
              </a:rPr>
              <a:t>Another possibility situation of particular risk is uninsurable risk that risk of the loss occurring is so high.</a:t>
            </a:r>
          </a:p>
          <a:p>
            <a:pPr marL="0" indent="0" algn="just">
              <a:buNone/>
            </a:pPr>
            <a:r>
              <a:rPr lang="en-US" sz="1800" i="1" dirty="0">
                <a:latin typeface="Times New Roman" panose="02020603050405020304" pitchFamily="18" charset="0"/>
                <a:cs typeface="Times New Roman" panose="02020603050405020304" pitchFamily="18" charset="0"/>
              </a:rPr>
              <a:t>Example of particular risk as uninsurable</a:t>
            </a:r>
            <a:r>
              <a:rPr lang="en-US" sz="1800" dirty="0">
                <a:latin typeface="Times New Roman" panose="02020603050405020304" pitchFamily="18" charset="0"/>
                <a:cs typeface="Times New Roman" panose="02020603050405020304" pitchFamily="18" charset="0"/>
              </a:rPr>
              <a:t> is natural disasters in certain areas, that premiums become unsustainable.</a:t>
            </a:r>
          </a:p>
          <a:p>
            <a:pPr marL="0" indent="0" algn="just">
              <a:buNone/>
            </a:pPr>
            <a:r>
              <a:rPr lang="en-US" sz="1800" dirty="0">
                <a:latin typeface="Times New Roman" panose="02020603050405020304" pitchFamily="18" charset="0"/>
                <a:cs typeface="Times New Roman" panose="02020603050405020304" pitchFamily="18" charset="0"/>
              </a:rPr>
              <a:t>In general, fundamental risks arising from social, economic or political causes would not normally be insurable. However, a fundamental risk that is uninsurable may be insurable as a particular risk.</a:t>
            </a:r>
          </a:p>
          <a:p>
            <a:pPr marL="0" indent="0" algn="just">
              <a:buNone/>
            </a:pPr>
            <a:r>
              <a:rPr lang="en-US" sz="1800" i="1" dirty="0">
                <a:latin typeface="Times New Roman" panose="02020603050405020304" pitchFamily="18" charset="0"/>
                <a:cs typeface="Times New Roman" panose="02020603050405020304" pitchFamily="18" charset="0"/>
              </a:rPr>
              <a:t>Example of economic recession causing widespread unemployment</a:t>
            </a:r>
            <a:r>
              <a:rPr lang="en-US" sz="1800" dirty="0">
                <a:latin typeface="Times New Roman" panose="02020603050405020304" pitchFamily="18" charset="0"/>
                <a:cs typeface="Times New Roman" panose="02020603050405020304" pitchFamily="18" charset="0"/>
              </a:rPr>
              <a:t> that is beyond the scope of the insurance industry and therefore uninsurable as a fundamental risk. However, an individual may be able, under certain circumstances to purchase insurance in the event of him as an individual, becoming unemployed. This would be a particular risk.</a:t>
            </a:r>
          </a:p>
          <a:p>
            <a:pPr marL="0" indent="0" algn="just">
              <a:buNone/>
            </a:pPr>
            <a:r>
              <a:rPr lang="en-US" sz="1800" dirty="0">
                <a:latin typeface="Times New Roman" panose="02020603050405020304" pitchFamily="18" charset="0"/>
                <a:cs typeface="Times New Roman" panose="02020603050405020304" pitchFamily="18" charset="0"/>
              </a:rPr>
              <a:t>Summarize to say, </a:t>
            </a:r>
            <a:r>
              <a:rPr lang="en-US" sz="1800" i="1" dirty="0">
                <a:latin typeface="Times New Roman" panose="02020603050405020304" pitchFamily="18" charset="0"/>
                <a:cs typeface="Times New Roman" panose="02020603050405020304" pitchFamily="18" charset="0"/>
              </a:rPr>
              <a:t>the definition of uninsurable risk</a:t>
            </a:r>
            <a:r>
              <a:rPr lang="en-US" sz="1800" dirty="0">
                <a:latin typeface="Times New Roman" panose="02020603050405020304" pitchFamily="18" charset="0"/>
                <a:cs typeface="Times New Roman" panose="02020603050405020304" pitchFamily="18" charset="0"/>
              </a:rPr>
              <a:t> is the risk met so infrequently that no way of calculating the probability of the event exists, no underwriter will insure against it.</a:t>
            </a:r>
          </a:p>
          <a:p>
            <a:pPr marL="0" indent="0" algn="just">
              <a:buNone/>
            </a:pPr>
            <a:endParaRPr lang="en-US"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566492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200" y="915798"/>
            <a:ext cx="10972800" cy="820723"/>
          </a:xfrm>
        </p:spPr>
        <p:txBody>
          <a:bodyPr>
            <a:normAutofit/>
          </a:bodyPr>
          <a:lstStyle/>
          <a:p>
            <a:r>
              <a:rPr lang="en-US" sz="4000" b="1" dirty="0">
                <a:latin typeface="Times New Roman" panose="02020603050405020304" pitchFamily="18" charset="0"/>
                <a:cs typeface="Times New Roman" panose="02020603050405020304" pitchFamily="18" charset="0"/>
              </a:rPr>
              <a:t>Pooling or risk</a:t>
            </a:r>
          </a:p>
        </p:txBody>
      </p:sp>
      <p:sp>
        <p:nvSpPr>
          <p:cNvPr id="3" name="Content Placeholder 2"/>
          <p:cNvSpPr>
            <a:spLocks noGrp="1"/>
          </p:cNvSpPr>
          <p:nvPr>
            <p:ph idx="1"/>
          </p:nvPr>
        </p:nvSpPr>
        <p:spPr>
          <a:xfrm>
            <a:off x="511727" y="1736521"/>
            <a:ext cx="11367083" cy="4593671"/>
          </a:xfrm>
        </p:spPr>
        <p:txBody>
          <a:bodyPr>
            <a:noAutofit/>
          </a:bodyPr>
          <a:lstStyle/>
          <a:p>
            <a:pPr marL="0" indent="0" algn="just">
              <a:buNone/>
            </a:pPr>
            <a:r>
              <a:rPr lang="en-US" sz="1600" dirty="0">
                <a:latin typeface="Times New Roman" panose="02020603050405020304" pitchFamily="18" charset="0"/>
                <a:cs typeface="Times New Roman" panose="02020603050405020304" pitchFamily="18" charset="0"/>
              </a:rPr>
              <a:t>Based on the previous discussion, knows the general role of insurance is to transfer the risk from one party, the insured to another, the insurer. Insurers pay the losses of the few and share it among the many by operating a pool system. Insurers receive contributions, in the form of premiums, from all those who wish to join. They place the money into a pool and from this pool they make payments to compensate those who have suffered a loss. In addition to the losses, the pool must be big enough to pay all the costs and expenses of operating the pool.</a:t>
            </a:r>
          </a:p>
          <a:p>
            <a:pPr marL="0" indent="0" algn="just">
              <a:buNone/>
            </a:pPr>
            <a:r>
              <a:rPr lang="en-US" sz="1600" dirty="0">
                <a:latin typeface="Times New Roman" panose="02020603050405020304" pitchFamily="18" charset="0"/>
                <a:cs typeface="Times New Roman" panose="02020603050405020304" pitchFamily="18" charset="0"/>
              </a:rPr>
              <a:t>In order for the pool to operate successfully everybody who joins must pay a fair and reasonable contribution according to the risk they transfer into the pool. This will depend partly on the size of the risk (value of a building for example) and the degree of risk i.e. the possibility of a loss occurring. A car driver with a poor accident record would need to pay more than one with a good accident record. A house owner having a house of superior construction will pay less than the one having slightly inferior construction.</a:t>
            </a:r>
          </a:p>
          <a:p>
            <a:pPr marL="0" indent="0" algn="just">
              <a:buNone/>
            </a:pPr>
            <a:r>
              <a:rPr lang="en-US" sz="1600" dirty="0">
                <a:latin typeface="Times New Roman" panose="02020603050405020304" pitchFamily="18" charset="0"/>
                <a:cs typeface="Times New Roman" panose="02020603050405020304" pitchFamily="18" charset="0"/>
              </a:rPr>
              <a:t>To assist insurers in determining the correct degree of risk and therefore level of premium insurers capitalize on the law of multitudes. This simply states that the greater the number the more accurately results can be predicted.</a:t>
            </a:r>
          </a:p>
          <a:p>
            <a:pPr marL="0" indent="0" algn="just">
              <a:buNone/>
            </a:pPr>
            <a:r>
              <a:rPr lang="en-US" sz="1600" dirty="0">
                <a:latin typeface="Times New Roman" panose="02020603050405020304" pitchFamily="18" charset="0"/>
                <a:cs typeface="Times New Roman" panose="02020603050405020304" pitchFamily="18" charset="0"/>
              </a:rPr>
              <a:t>Another aspect when assessing the level of risk is to consider frequency (how often events happen) and severity (how serious when they do happen). Risks considered by insurers are either high frequency with low severity or low frequency with high severity.</a:t>
            </a:r>
          </a:p>
          <a:p>
            <a:pPr marL="0" indent="0" algn="just">
              <a:buNone/>
            </a:pPr>
            <a:r>
              <a:rPr lang="en-US" sz="1600" dirty="0">
                <a:latin typeface="Times New Roman" panose="02020603050405020304" pitchFamily="18" charset="0"/>
                <a:cs typeface="Times New Roman" panose="02020603050405020304" pitchFamily="18" charset="0"/>
              </a:rPr>
              <a:t>Insurance companies would accept high frequency / low severity risks as well as low frequency / High severity risks.</a:t>
            </a:r>
          </a:p>
          <a:p>
            <a:pPr lvl="0" algn="just"/>
            <a:r>
              <a:rPr lang="en-US" sz="1600" i="1" dirty="0">
                <a:latin typeface="Times New Roman" panose="02020603050405020304" pitchFamily="18" charset="0"/>
                <a:cs typeface="Times New Roman" panose="02020603050405020304" pitchFamily="18" charset="0"/>
              </a:rPr>
              <a:t>High frequency / low severity</a:t>
            </a:r>
            <a:r>
              <a:rPr lang="en-US" sz="1600" dirty="0">
                <a:latin typeface="Times New Roman" panose="02020603050405020304" pitchFamily="18" charset="0"/>
                <a:cs typeface="Times New Roman" panose="02020603050405020304" pitchFamily="18" charset="0"/>
              </a:rPr>
              <a:t> refers to incidents that occur often but individually are not financially severe. Most car accidents, thefts, or house fires would fall under this category.</a:t>
            </a:r>
          </a:p>
          <a:p>
            <a:pPr lvl="0" algn="just"/>
            <a:r>
              <a:rPr lang="en-US" sz="1600" i="1" dirty="0">
                <a:latin typeface="Times New Roman" panose="02020603050405020304" pitchFamily="18" charset="0"/>
                <a:cs typeface="Times New Roman" panose="02020603050405020304" pitchFamily="18" charset="0"/>
              </a:rPr>
              <a:t>Low frequency / high severity</a:t>
            </a:r>
            <a:r>
              <a:rPr lang="en-US" sz="1600" dirty="0">
                <a:latin typeface="Times New Roman" panose="02020603050405020304" pitchFamily="18" charset="0"/>
                <a:cs typeface="Times New Roman" panose="02020603050405020304" pitchFamily="18" charset="0"/>
              </a:rPr>
              <a:t> refers to incidents that do not occur very often but when they do, they may have serious financial consequences. Natural disasters such as earthquakes, hurricanes or tropical storms, a petrochemical fire etc. Fall into this category.</a:t>
            </a:r>
          </a:p>
          <a:p>
            <a:pPr marL="0" indent="0" algn="just">
              <a:buNone/>
            </a:pPr>
            <a:endParaRPr lang="en-US" sz="16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466763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等线"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69</TotalTime>
  <Words>2871</Words>
  <Application>Microsoft Macintosh PowerPoint</Application>
  <PresentationFormat>宽屏</PresentationFormat>
  <Paragraphs>105</Paragraphs>
  <Slides>20</Slides>
  <Notes>0</Notes>
  <HiddenSlides>0</HiddenSlides>
  <MMClips>0</MMClips>
  <ScaleCrop>false</ScaleCrop>
  <HeadingPairs>
    <vt:vector size="6" baseType="variant">
      <vt:variant>
        <vt:lpstr>已用的字体</vt:lpstr>
      </vt:variant>
      <vt:variant>
        <vt:i4>6</vt:i4>
      </vt:variant>
      <vt:variant>
        <vt:lpstr>主题</vt:lpstr>
      </vt:variant>
      <vt:variant>
        <vt:i4>1</vt:i4>
      </vt:variant>
      <vt:variant>
        <vt:lpstr>幻灯片标题</vt:lpstr>
      </vt:variant>
      <vt:variant>
        <vt:i4>20</vt:i4>
      </vt:variant>
    </vt:vector>
  </HeadingPairs>
  <TitlesOfParts>
    <vt:vector size="27" baseType="lpstr">
      <vt:lpstr>等线</vt:lpstr>
      <vt:lpstr>等线 Light</vt:lpstr>
      <vt:lpstr>KaiTi</vt:lpstr>
      <vt:lpstr>Arial</vt:lpstr>
      <vt:lpstr>Calibri</vt:lpstr>
      <vt:lpstr>Times New Roman</vt:lpstr>
      <vt:lpstr>Office 主题​​</vt:lpstr>
      <vt:lpstr>Risk Attitude</vt:lpstr>
      <vt:lpstr>The concept of risk</vt:lpstr>
      <vt:lpstr>Classifications of risk</vt:lpstr>
      <vt:lpstr>Financial or non-financial</vt:lpstr>
      <vt:lpstr>Pure or speculative</vt:lpstr>
      <vt:lpstr>Fundamental or particular</vt:lpstr>
      <vt:lpstr>Insurable risks</vt:lpstr>
      <vt:lpstr>Uninsurable risks</vt:lpstr>
      <vt:lpstr>Pooling or risk</vt:lpstr>
      <vt:lpstr>Perils and hazards</vt:lpstr>
      <vt:lpstr>Hazards</vt:lpstr>
      <vt:lpstr>Physical hazards</vt:lpstr>
      <vt:lpstr>Moral hazards</vt:lpstr>
      <vt:lpstr>Morale hazards</vt:lpstr>
      <vt:lpstr>Functions and benefits of insurance</vt:lpstr>
      <vt:lpstr>Ataraxic</vt:lpstr>
      <vt:lpstr>Risk improvement</vt:lpstr>
      <vt:lpstr>Avoids Capital Retention</vt:lpstr>
      <vt:lpstr>Encouraging new enterprises</vt:lpstr>
      <vt:lpstr>Investments</vt:lpstr>
    </vt:vector>
  </TitlesOfParts>
  <Company>VŠB-TUO Ekonomická fakulta</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INSURANCE II  Risk Attitude</dc:title>
  <dc:creator>Pedagog</dc:creator>
  <cp:lastModifiedBy>Haochen Guo</cp:lastModifiedBy>
  <cp:revision>9</cp:revision>
  <cp:lastPrinted>2017-03-15T12:18:53Z</cp:lastPrinted>
  <dcterms:created xsi:type="dcterms:W3CDTF">2017-03-01T11:00:50Z</dcterms:created>
  <dcterms:modified xsi:type="dcterms:W3CDTF">2023-08-31T03:16:03Z</dcterms:modified>
</cp:coreProperties>
</file>

<file path=docProps/thumbnail.jpeg>
</file>