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7"/>
  </p:notesMasterIdLst>
  <p:sldIdLst>
    <p:sldId id="257" r:id="rId2"/>
    <p:sldId id="278" r:id="rId3"/>
    <p:sldId id="279" r:id="rId4"/>
    <p:sldId id="280" r:id="rId5"/>
    <p:sldId id="281" r:id="rId6"/>
    <p:sldId id="282" r:id="rId7"/>
    <p:sldId id="305" r:id="rId8"/>
    <p:sldId id="306" r:id="rId9"/>
    <p:sldId id="307" r:id="rId10"/>
    <p:sldId id="308" r:id="rId11"/>
    <p:sldId id="283" r:id="rId12"/>
    <p:sldId id="284" r:id="rId13"/>
    <p:sldId id="285" r:id="rId14"/>
    <p:sldId id="286" r:id="rId15"/>
    <p:sldId id="287" r:id="rId16"/>
    <p:sldId id="288" r:id="rId17"/>
    <p:sldId id="289" r:id="rId18"/>
    <p:sldId id="290" r:id="rId19"/>
    <p:sldId id="291" r:id="rId20"/>
    <p:sldId id="292" r:id="rId21"/>
    <p:sldId id="293" r:id="rId22"/>
    <p:sldId id="295" r:id="rId23"/>
    <p:sldId id="296" r:id="rId24"/>
    <p:sldId id="309" r:id="rId25"/>
    <p:sldId id="310" r:id="rId26"/>
    <p:sldId id="297" r:id="rId27"/>
    <p:sldId id="298" r:id="rId28"/>
    <p:sldId id="299" r:id="rId29"/>
    <p:sldId id="311" r:id="rId30"/>
    <p:sldId id="313" r:id="rId31"/>
    <p:sldId id="300" r:id="rId32"/>
    <p:sldId id="301" r:id="rId33"/>
    <p:sldId id="302" r:id="rId34"/>
    <p:sldId id="303" r:id="rId35"/>
    <p:sldId id="304" r:id="rId36"/>
  </p:sldIdLst>
  <p:sldSz cx="9144000" cy="6858000" type="screen4x3"/>
  <p:notesSz cx="6858000" cy="9144000"/>
  <p:defaultTextStyle>
    <a:defPPr>
      <a:defRPr lang="en-US"/>
    </a:defPPr>
    <a:lvl1pPr algn="ctr" rtl="0" fontAlgn="base">
      <a:spcBef>
        <a:spcPct val="0"/>
      </a:spcBef>
      <a:spcAft>
        <a:spcPct val="0"/>
      </a:spcAft>
      <a:defRPr kumimoji="1" sz="1400" kern="1200">
        <a:solidFill>
          <a:schemeClr val="tx1"/>
        </a:solidFill>
        <a:latin typeface="Tahoma" pitchFamily="34" charset="0"/>
        <a:ea typeface="黑体" pitchFamily="49" charset="-122"/>
        <a:cs typeface="+mn-cs"/>
      </a:defRPr>
    </a:lvl1pPr>
    <a:lvl2pPr marL="457200" algn="ctr" rtl="0" fontAlgn="base">
      <a:spcBef>
        <a:spcPct val="0"/>
      </a:spcBef>
      <a:spcAft>
        <a:spcPct val="0"/>
      </a:spcAft>
      <a:defRPr kumimoji="1" sz="1400" kern="1200">
        <a:solidFill>
          <a:schemeClr val="tx1"/>
        </a:solidFill>
        <a:latin typeface="Tahoma" pitchFamily="34" charset="0"/>
        <a:ea typeface="黑体" pitchFamily="49" charset="-122"/>
        <a:cs typeface="+mn-cs"/>
      </a:defRPr>
    </a:lvl2pPr>
    <a:lvl3pPr marL="914400" algn="ctr" rtl="0" fontAlgn="base">
      <a:spcBef>
        <a:spcPct val="0"/>
      </a:spcBef>
      <a:spcAft>
        <a:spcPct val="0"/>
      </a:spcAft>
      <a:defRPr kumimoji="1" sz="1400" kern="1200">
        <a:solidFill>
          <a:schemeClr val="tx1"/>
        </a:solidFill>
        <a:latin typeface="Tahoma" pitchFamily="34" charset="0"/>
        <a:ea typeface="黑体" pitchFamily="49" charset="-122"/>
        <a:cs typeface="+mn-cs"/>
      </a:defRPr>
    </a:lvl3pPr>
    <a:lvl4pPr marL="1371600" algn="ctr" rtl="0" fontAlgn="base">
      <a:spcBef>
        <a:spcPct val="0"/>
      </a:spcBef>
      <a:spcAft>
        <a:spcPct val="0"/>
      </a:spcAft>
      <a:defRPr kumimoji="1" sz="1400" kern="1200">
        <a:solidFill>
          <a:schemeClr val="tx1"/>
        </a:solidFill>
        <a:latin typeface="Tahoma" pitchFamily="34" charset="0"/>
        <a:ea typeface="黑体" pitchFamily="49" charset="-122"/>
        <a:cs typeface="+mn-cs"/>
      </a:defRPr>
    </a:lvl4pPr>
    <a:lvl5pPr marL="1828800" algn="ctr" rtl="0" fontAlgn="base">
      <a:spcBef>
        <a:spcPct val="0"/>
      </a:spcBef>
      <a:spcAft>
        <a:spcPct val="0"/>
      </a:spcAft>
      <a:defRPr kumimoji="1" sz="1400" kern="1200">
        <a:solidFill>
          <a:schemeClr val="tx1"/>
        </a:solidFill>
        <a:latin typeface="Tahoma" pitchFamily="34" charset="0"/>
        <a:ea typeface="黑体" pitchFamily="49" charset="-122"/>
        <a:cs typeface="+mn-cs"/>
      </a:defRPr>
    </a:lvl5pPr>
    <a:lvl6pPr marL="2286000" algn="l" defTabSz="914400" rtl="0" eaLnBrk="1" latinLnBrk="0" hangingPunct="1">
      <a:defRPr kumimoji="1" sz="1400" kern="1200">
        <a:solidFill>
          <a:schemeClr val="tx1"/>
        </a:solidFill>
        <a:latin typeface="Tahoma" pitchFamily="34" charset="0"/>
        <a:ea typeface="黑体" pitchFamily="49" charset="-122"/>
        <a:cs typeface="+mn-cs"/>
      </a:defRPr>
    </a:lvl6pPr>
    <a:lvl7pPr marL="2743200" algn="l" defTabSz="914400" rtl="0" eaLnBrk="1" latinLnBrk="0" hangingPunct="1">
      <a:defRPr kumimoji="1" sz="1400" kern="1200">
        <a:solidFill>
          <a:schemeClr val="tx1"/>
        </a:solidFill>
        <a:latin typeface="Tahoma" pitchFamily="34" charset="0"/>
        <a:ea typeface="黑体" pitchFamily="49" charset="-122"/>
        <a:cs typeface="+mn-cs"/>
      </a:defRPr>
    </a:lvl7pPr>
    <a:lvl8pPr marL="3200400" algn="l" defTabSz="914400" rtl="0" eaLnBrk="1" latinLnBrk="0" hangingPunct="1">
      <a:defRPr kumimoji="1" sz="1400" kern="1200">
        <a:solidFill>
          <a:schemeClr val="tx1"/>
        </a:solidFill>
        <a:latin typeface="Tahoma" pitchFamily="34" charset="0"/>
        <a:ea typeface="黑体" pitchFamily="49" charset="-122"/>
        <a:cs typeface="+mn-cs"/>
      </a:defRPr>
    </a:lvl8pPr>
    <a:lvl9pPr marL="3657600" algn="l" defTabSz="914400" rtl="0" eaLnBrk="1" latinLnBrk="0" hangingPunct="1">
      <a:defRPr kumimoji="1" sz="1400" kern="1200">
        <a:solidFill>
          <a:schemeClr val="tx1"/>
        </a:solidFill>
        <a:latin typeface="Tahoma"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CCFFFF"/>
    <a:srgbClr val="04EAFC"/>
    <a:srgbClr val="FDF779"/>
    <a:srgbClr val="EEE800"/>
    <a:srgbClr val="99CCFF"/>
    <a:srgbClr val="993300"/>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5" autoAdjust="0"/>
    <p:restoredTop sz="94660"/>
  </p:normalViewPr>
  <p:slideViewPr>
    <p:cSldViewPr>
      <p:cViewPr varScale="1">
        <p:scale>
          <a:sx n="70" d="100"/>
          <a:sy n="70" d="100"/>
        </p:scale>
        <p:origin x="-1500" y="-108"/>
      </p:cViewPr>
      <p:guideLst>
        <p:guide orient="horz" pos="2592"/>
        <p:guide pos="17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宋体" pitchFamily="2" charset="-122"/>
              </a:defRPr>
            </a:lvl1pPr>
          </a:lstStyle>
          <a:p>
            <a:endParaRPr lang="zh-CN" alt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宋体" pitchFamily="2" charset="-122"/>
              </a:defRPr>
            </a:lvl1pPr>
          </a:lstStyle>
          <a:p>
            <a:endParaRPr lang="en-US" altLang="zh-CN"/>
          </a:p>
        </p:txBody>
      </p:sp>
      <p:sp>
        <p:nvSpPr>
          <p:cNvPr id="717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宋体" pitchFamily="2" charset="-122"/>
              </a:defRPr>
            </a:lvl1pPr>
          </a:lstStyle>
          <a:p>
            <a:endParaRPr lang="en-US" altLang="zh-CN"/>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ea typeface="宋体" pitchFamily="2" charset="-122"/>
              </a:defRPr>
            </a:lvl1pPr>
          </a:lstStyle>
          <a:p>
            <a:fld id="{BB248CC6-51A0-4009-8671-DAB6B0101E4F}"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B1A1FD-8996-4E0F-A757-C3B4C6A00E1F}" type="slidenum">
              <a:rPr lang="zh-CN" altLang="en-US"/>
              <a:pPr/>
              <a:t>1</a:t>
            </a:fld>
            <a:endParaRPr lang="en-US" altLang="zh-CN"/>
          </a:p>
        </p:txBody>
      </p:sp>
      <p:sp>
        <p:nvSpPr>
          <p:cNvPr id="406530" name="Rectangle 2"/>
          <p:cNvSpPr>
            <a:spLocks noChangeArrowheads="1" noTextEdit="1"/>
          </p:cNvSpPr>
          <p:nvPr>
            <p:ph type="sldImg"/>
          </p:nvPr>
        </p:nvSpPr>
        <p:spPr>
          <a:ln/>
        </p:spPr>
      </p:sp>
      <p:sp>
        <p:nvSpPr>
          <p:cNvPr id="4065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258258-993A-47AC-B4E6-B3B7FB77EC93}" type="slidenum">
              <a:rPr lang="zh-CN" altLang="en-US"/>
              <a:pPr/>
              <a:t>13</a:t>
            </a:fld>
            <a:endParaRPr lang="en-US" altLang="zh-CN"/>
          </a:p>
        </p:txBody>
      </p:sp>
      <p:sp>
        <p:nvSpPr>
          <p:cNvPr id="679938" name="Rectangle 2"/>
          <p:cNvSpPr>
            <a:spLocks noChangeArrowheads="1" noTextEdit="1"/>
          </p:cNvSpPr>
          <p:nvPr>
            <p:ph type="sldImg"/>
          </p:nvPr>
        </p:nvSpPr>
        <p:spPr>
          <a:ln/>
        </p:spPr>
      </p:sp>
      <p:sp>
        <p:nvSpPr>
          <p:cNvPr id="67993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CA06C1-A999-478B-AD6F-BC641589BEA9}" type="slidenum">
              <a:rPr lang="zh-CN" altLang="en-US"/>
              <a:pPr/>
              <a:t>14</a:t>
            </a:fld>
            <a:endParaRPr lang="en-US" altLang="zh-CN"/>
          </a:p>
        </p:txBody>
      </p:sp>
      <p:sp>
        <p:nvSpPr>
          <p:cNvPr id="681986" name="Rectangle 2"/>
          <p:cNvSpPr>
            <a:spLocks noChangeArrowheads="1" noTextEdit="1"/>
          </p:cNvSpPr>
          <p:nvPr>
            <p:ph type="sldImg"/>
          </p:nvPr>
        </p:nvSpPr>
        <p:spPr>
          <a:ln/>
        </p:spPr>
      </p:sp>
      <p:sp>
        <p:nvSpPr>
          <p:cNvPr id="68198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815F3C-FE13-4CA8-B7FF-A8063C13232E}" type="slidenum">
              <a:rPr lang="zh-CN" altLang="en-US"/>
              <a:pPr/>
              <a:t>15</a:t>
            </a:fld>
            <a:endParaRPr lang="en-US" altLang="zh-CN"/>
          </a:p>
        </p:txBody>
      </p:sp>
      <p:sp>
        <p:nvSpPr>
          <p:cNvPr id="684034" name="Rectangle 2"/>
          <p:cNvSpPr>
            <a:spLocks noChangeArrowheads="1" noTextEdit="1"/>
          </p:cNvSpPr>
          <p:nvPr>
            <p:ph type="sldImg"/>
          </p:nvPr>
        </p:nvSpPr>
        <p:spPr>
          <a:ln/>
        </p:spPr>
      </p:sp>
      <p:sp>
        <p:nvSpPr>
          <p:cNvPr id="68403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36FE7D-6FDB-4047-889C-FFC175FCBA46}" type="slidenum">
              <a:rPr lang="zh-CN" altLang="en-US"/>
              <a:pPr/>
              <a:t>16</a:t>
            </a:fld>
            <a:endParaRPr lang="en-US" altLang="zh-CN"/>
          </a:p>
        </p:txBody>
      </p:sp>
      <p:sp>
        <p:nvSpPr>
          <p:cNvPr id="686082" name="Rectangle 2"/>
          <p:cNvSpPr>
            <a:spLocks noChangeArrowheads="1" noTextEdit="1"/>
          </p:cNvSpPr>
          <p:nvPr>
            <p:ph type="sldImg"/>
          </p:nvPr>
        </p:nvSpPr>
        <p:spPr>
          <a:ln/>
        </p:spPr>
      </p:sp>
      <p:sp>
        <p:nvSpPr>
          <p:cNvPr id="68608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5970D3-BEE9-4A39-95B0-024066496104}" type="slidenum">
              <a:rPr lang="zh-CN" altLang="en-US"/>
              <a:pPr/>
              <a:t>17</a:t>
            </a:fld>
            <a:endParaRPr lang="en-US" altLang="zh-CN"/>
          </a:p>
        </p:txBody>
      </p:sp>
      <p:sp>
        <p:nvSpPr>
          <p:cNvPr id="688130" name="Rectangle 2"/>
          <p:cNvSpPr>
            <a:spLocks noChangeArrowheads="1" noTextEdit="1"/>
          </p:cNvSpPr>
          <p:nvPr>
            <p:ph type="sldImg"/>
          </p:nvPr>
        </p:nvSpPr>
        <p:spPr>
          <a:ln/>
        </p:spPr>
      </p:sp>
      <p:sp>
        <p:nvSpPr>
          <p:cNvPr id="68813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738C42-C777-48F5-8599-030F5EC9B87E}" type="slidenum">
              <a:rPr lang="zh-CN" altLang="en-US"/>
              <a:pPr/>
              <a:t>18</a:t>
            </a:fld>
            <a:endParaRPr lang="en-US" altLang="zh-CN"/>
          </a:p>
        </p:txBody>
      </p:sp>
      <p:sp>
        <p:nvSpPr>
          <p:cNvPr id="690178" name="Rectangle 2"/>
          <p:cNvSpPr>
            <a:spLocks noChangeArrowheads="1" noTextEdit="1"/>
          </p:cNvSpPr>
          <p:nvPr>
            <p:ph type="sldImg"/>
          </p:nvPr>
        </p:nvSpPr>
        <p:spPr>
          <a:ln/>
        </p:spPr>
      </p:sp>
      <p:sp>
        <p:nvSpPr>
          <p:cNvPr id="69017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90B260-E8A8-4C18-AD6D-46CEA80A10A7}" type="slidenum">
              <a:rPr lang="zh-CN" altLang="en-US"/>
              <a:pPr/>
              <a:t>19</a:t>
            </a:fld>
            <a:endParaRPr lang="en-US" altLang="zh-CN"/>
          </a:p>
        </p:txBody>
      </p:sp>
      <p:sp>
        <p:nvSpPr>
          <p:cNvPr id="692226" name="Rectangle 2"/>
          <p:cNvSpPr>
            <a:spLocks noChangeArrowheads="1" noTextEdit="1"/>
          </p:cNvSpPr>
          <p:nvPr>
            <p:ph type="sldImg"/>
          </p:nvPr>
        </p:nvSpPr>
        <p:spPr>
          <a:ln/>
        </p:spPr>
      </p:sp>
      <p:sp>
        <p:nvSpPr>
          <p:cNvPr id="69222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5B8D77-7DA1-45AB-BDB9-49332E3203C9}" type="slidenum">
              <a:rPr lang="zh-CN" altLang="en-US"/>
              <a:pPr/>
              <a:t>20</a:t>
            </a:fld>
            <a:endParaRPr lang="en-US" altLang="zh-CN"/>
          </a:p>
        </p:txBody>
      </p:sp>
      <p:sp>
        <p:nvSpPr>
          <p:cNvPr id="694274" name="Rectangle 2"/>
          <p:cNvSpPr>
            <a:spLocks noChangeArrowheads="1" noTextEdit="1"/>
          </p:cNvSpPr>
          <p:nvPr>
            <p:ph type="sldImg"/>
          </p:nvPr>
        </p:nvSpPr>
        <p:spPr>
          <a:ln/>
        </p:spPr>
      </p:sp>
      <p:sp>
        <p:nvSpPr>
          <p:cNvPr id="69427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690B1D-54DB-4C08-A25B-23E9179066D5}" type="slidenum">
              <a:rPr lang="zh-CN" altLang="en-US"/>
              <a:pPr/>
              <a:t>21</a:t>
            </a:fld>
            <a:endParaRPr lang="en-US" altLang="zh-CN"/>
          </a:p>
        </p:txBody>
      </p:sp>
      <p:sp>
        <p:nvSpPr>
          <p:cNvPr id="696322" name="Rectangle 2"/>
          <p:cNvSpPr>
            <a:spLocks noChangeArrowheads="1" noTextEdit="1"/>
          </p:cNvSpPr>
          <p:nvPr>
            <p:ph type="sldImg"/>
          </p:nvPr>
        </p:nvSpPr>
        <p:spPr>
          <a:ln/>
        </p:spPr>
      </p:sp>
      <p:sp>
        <p:nvSpPr>
          <p:cNvPr id="69632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389D3D-C265-48D5-8279-56C067A1947A}" type="slidenum">
              <a:rPr lang="zh-CN" altLang="en-US"/>
              <a:pPr/>
              <a:t>22</a:t>
            </a:fld>
            <a:endParaRPr lang="en-US" altLang="zh-CN"/>
          </a:p>
        </p:txBody>
      </p:sp>
      <p:sp>
        <p:nvSpPr>
          <p:cNvPr id="700418" name="Rectangle 2"/>
          <p:cNvSpPr>
            <a:spLocks noChangeArrowheads="1" noTextEdit="1"/>
          </p:cNvSpPr>
          <p:nvPr>
            <p:ph type="sldImg"/>
          </p:nvPr>
        </p:nvSpPr>
        <p:spPr>
          <a:ln/>
        </p:spPr>
      </p:sp>
      <p:sp>
        <p:nvSpPr>
          <p:cNvPr id="70041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AA48F3-4DFF-4734-BE19-32D8925D60CF}" type="slidenum">
              <a:rPr lang="zh-CN" altLang="en-US"/>
              <a:pPr/>
              <a:t>2</a:t>
            </a:fld>
            <a:endParaRPr lang="en-US" altLang="zh-CN"/>
          </a:p>
        </p:txBody>
      </p:sp>
      <p:sp>
        <p:nvSpPr>
          <p:cNvPr id="407554" name="Rectangle 2"/>
          <p:cNvSpPr>
            <a:spLocks noChangeArrowheads="1" noTextEdit="1"/>
          </p:cNvSpPr>
          <p:nvPr>
            <p:ph type="sldImg"/>
          </p:nvPr>
        </p:nvSpPr>
        <p:spPr>
          <a:ln/>
        </p:spPr>
      </p:sp>
      <p:sp>
        <p:nvSpPr>
          <p:cNvPr id="4075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4C5DCE-C080-4D52-A759-44AC16302877}" type="slidenum">
              <a:rPr lang="zh-CN" altLang="en-US"/>
              <a:pPr/>
              <a:t>23</a:t>
            </a:fld>
            <a:endParaRPr lang="en-US" altLang="zh-CN"/>
          </a:p>
        </p:txBody>
      </p:sp>
      <p:sp>
        <p:nvSpPr>
          <p:cNvPr id="702466" name="Rectangle 2"/>
          <p:cNvSpPr>
            <a:spLocks noChangeArrowheads="1" noTextEdit="1"/>
          </p:cNvSpPr>
          <p:nvPr>
            <p:ph type="sldImg"/>
          </p:nvPr>
        </p:nvSpPr>
        <p:spPr>
          <a:ln/>
        </p:spPr>
      </p:sp>
      <p:sp>
        <p:nvSpPr>
          <p:cNvPr id="70246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ED851A-4883-41AC-A134-CD7486C6E394}" type="slidenum">
              <a:rPr lang="zh-CN" altLang="en-US"/>
              <a:pPr/>
              <a:t>26</a:t>
            </a:fld>
            <a:endParaRPr lang="en-US" altLang="zh-CN"/>
          </a:p>
        </p:txBody>
      </p:sp>
      <p:sp>
        <p:nvSpPr>
          <p:cNvPr id="704514" name="Rectangle 2"/>
          <p:cNvSpPr>
            <a:spLocks noChangeArrowheads="1" noTextEdit="1"/>
          </p:cNvSpPr>
          <p:nvPr>
            <p:ph type="sldImg"/>
          </p:nvPr>
        </p:nvSpPr>
        <p:spPr>
          <a:ln/>
        </p:spPr>
      </p:sp>
      <p:sp>
        <p:nvSpPr>
          <p:cNvPr id="70451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3B8496-133F-4225-9D35-C95F6FE46244}" type="slidenum">
              <a:rPr lang="zh-CN" altLang="en-US"/>
              <a:pPr/>
              <a:t>27</a:t>
            </a:fld>
            <a:endParaRPr lang="en-US" altLang="zh-CN"/>
          </a:p>
        </p:txBody>
      </p:sp>
      <p:sp>
        <p:nvSpPr>
          <p:cNvPr id="706562" name="Rectangle 2"/>
          <p:cNvSpPr>
            <a:spLocks noChangeArrowheads="1" noTextEdit="1"/>
          </p:cNvSpPr>
          <p:nvPr>
            <p:ph type="sldImg"/>
          </p:nvPr>
        </p:nvSpPr>
        <p:spPr>
          <a:ln/>
        </p:spPr>
      </p:sp>
      <p:sp>
        <p:nvSpPr>
          <p:cNvPr id="70656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314A85-FD0C-4040-84B5-6925B420853F}" type="slidenum">
              <a:rPr lang="zh-CN" altLang="en-US"/>
              <a:pPr/>
              <a:t>28</a:t>
            </a:fld>
            <a:endParaRPr lang="en-US" altLang="zh-CN"/>
          </a:p>
        </p:txBody>
      </p:sp>
      <p:sp>
        <p:nvSpPr>
          <p:cNvPr id="708610" name="Rectangle 2"/>
          <p:cNvSpPr>
            <a:spLocks noChangeArrowheads="1" noTextEdit="1"/>
          </p:cNvSpPr>
          <p:nvPr>
            <p:ph type="sldImg"/>
          </p:nvPr>
        </p:nvSpPr>
        <p:spPr>
          <a:ln/>
        </p:spPr>
      </p:sp>
      <p:sp>
        <p:nvSpPr>
          <p:cNvPr id="70861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21DAD6-2BAC-4AFA-9D84-AD31712DF2FB}" type="slidenum">
              <a:rPr lang="zh-CN" altLang="en-US"/>
              <a:pPr/>
              <a:t>31</a:t>
            </a:fld>
            <a:endParaRPr lang="en-US" altLang="zh-CN"/>
          </a:p>
        </p:txBody>
      </p:sp>
      <p:sp>
        <p:nvSpPr>
          <p:cNvPr id="710658" name="Rectangle 2"/>
          <p:cNvSpPr>
            <a:spLocks noChangeArrowheads="1" noTextEdit="1"/>
          </p:cNvSpPr>
          <p:nvPr>
            <p:ph type="sldImg"/>
          </p:nvPr>
        </p:nvSpPr>
        <p:spPr>
          <a:ln/>
        </p:spPr>
      </p:sp>
      <p:sp>
        <p:nvSpPr>
          <p:cNvPr id="71065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AA7612-2F0C-442A-9800-3443D202F35C}" type="slidenum">
              <a:rPr lang="zh-CN" altLang="en-US"/>
              <a:pPr/>
              <a:t>32</a:t>
            </a:fld>
            <a:endParaRPr lang="en-US" altLang="zh-CN"/>
          </a:p>
        </p:txBody>
      </p:sp>
      <p:sp>
        <p:nvSpPr>
          <p:cNvPr id="712706" name="Rectangle 2"/>
          <p:cNvSpPr>
            <a:spLocks noChangeArrowheads="1" noTextEdit="1"/>
          </p:cNvSpPr>
          <p:nvPr>
            <p:ph type="sldImg"/>
          </p:nvPr>
        </p:nvSpPr>
        <p:spPr>
          <a:ln/>
        </p:spPr>
      </p:sp>
      <p:sp>
        <p:nvSpPr>
          <p:cNvPr id="71270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44C4F0-65DE-454C-9181-D760595113D3}" type="slidenum">
              <a:rPr lang="zh-CN" altLang="en-US"/>
              <a:pPr/>
              <a:t>33</a:t>
            </a:fld>
            <a:endParaRPr lang="en-US" altLang="zh-CN"/>
          </a:p>
        </p:txBody>
      </p:sp>
      <p:sp>
        <p:nvSpPr>
          <p:cNvPr id="714754" name="Rectangle 2"/>
          <p:cNvSpPr>
            <a:spLocks noChangeArrowheads="1" noTextEdit="1"/>
          </p:cNvSpPr>
          <p:nvPr>
            <p:ph type="sldImg"/>
          </p:nvPr>
        </p:nvSpPr>
        <p:spPr>
          <a:ln/>
        </p:spPr>
      </p:sp>
      <p:sp>
        <p:nvSpPr>
          <p:cNvPr id="71475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913FCD-5432-49DA-85BC-653C0B238B1E}" type="slidenum">
              <a:rPr lang="zh-CN" altLang="en-US"/>
              <a:pPr/>
              <a:t>34</a:t>
            </a:fld>
            <a:endParaRPr lang="en-US" altLang="zh-CN"/>
          </a:p>
        </p:txBody>
      </p:sp>
      <p:sp>
        <p:nvSpPr>
          <p:cNvPr id="716802" name="Rectangle 2"/>
          <p:cNvSpPr>
            <a:spLocks noChangeArrowheads="1" noTextEdit="1"/>
          </p:cNvSpPr>
          <p:nvPr>
            <p:ph type="sldImg"/>
          </p:nvPr>
        </p:nvSpPr>
        <p:spPr>
          <a:ln/>
        </p:spPr>
      </p:sp>
      <p:sp>
        <p:nvSpPr>
          <p:cNvPr id="71680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6D5DB3-17D0-4E09-9884-7C0C4882B14F}" type="slidenum">
              <a:rPr lang="zh-CN" altLang="en-US"/>
              <a:pPr/>
              <a:t>35</a:t>
            </a:fld>
            <a:endParaRPr lang="en-US" altLang="zh-CN"/>
          </a:p>
        </p:txBody>
      </p:sp>
      <p:sp>
        <p:nvSpPr>
          <p:cNvPr id="718850" name="Rectangle 2"/>
          <p:cNvSpPr>
            <a:spLocks noChangeArrowheads="1" noTextEdit="1"/>
          </p:cNvSpPr>
          <p:nvPr>
            <p:ph type="sldImg"/>
          </p:nvPr>
        </p:nvSpPr>
        <p:spPr>
          <a:ln/>
        </p:spPr>
      </p:sp>
      <p:sp>
        <p:nvSpPr>
          <p:cNvPr id="71885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7D6B0A-9481-4E4C-A1A6-A5B098CEF206}" type="slidenum">
              <a:rPr lang="zh-CN" altLang="en-US"/>
              <a:pPr/>
              <a:t>3</a:t>
            </a:fld>
            <a:endParaRPr lang="en-US" altLang="zh-CN"/>
          </a:p>
        </p:txBody>
      </p:sp>
      <p:sp>
        <p:nvSpPr>
          <p:cNvPr id="667650" name="Rectangle 2"/>
          <p:cNvSpPr>
            <a:spLocks noChangeArrowheads="1" noTextEdit="1"/>
          </p:cNvSpPr>
          <p:nvPr>
            <p:ph type="sldImg"/>
          </p:nvPr>
        </p:nvSpPr>
        <p:spPr>
          <a:ln/>
        </p:spPr>
      </p:sp>
      <p:sp>
        <p:nvSpPr>
          <p:cNvPr id="66765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E8DB92-461D-4D6B-BAFD-25C14204DE50}" type="slidenum">
              <a:rPr lang="zh-CN" altLang="en-US"/>
              <a:pPr/>
              <a:t>4</a:t>
            </a:fld>
            <a:endParaRPr lang="en-US" altLang="zh-CN"/>
          </a:p>
        </p:txBody>
      </p:sp>
      <p:sp>
        <p:nvSpPr>
          <p:cNvPr id="669698" name="Rectangle 2"/>
          <p:cNvSpPr>
            <a:spLocks noChangeArrowheads="1" noTextEdit="1"/>
          </p:cNvSpPr>
          <p:nvPr>
            <p:ph type="sldImg"/>
          </p:nvPr>
        </p:nvSpPr>
        <p:spPr>
          <a:ln/>
        </p:spPr>
      </p:sp>
      <p:sp>
        <p:nvSpPr>
          <p:cNvPr id="669699"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4FE901-65E9-485F-AE53-635FEF269894}" type="slidenum">
              <a:rPr lang="zh-CN" altLang="en-US"/>
              <a:pPr/>
              <a:t>5</a:t>
            </a:fld>
            <a:endParaRPr lang="en-US" altLang="zh-CN"/>
          </a:p>
        </p:txBody>
      </p:sp>
      <p:sp>
        <p:nvSpPr>
          <p:cNvPr id="671746" name="Rectangle 2"/>
          <p:cNvSpPr>
            <a:spLocks noChangeArrowheads="1" noTextEdit="1"/>
          </p:cNvSpPr>
          <p:nvPr>
            <p:ph type="sldImg"/>
          </p:nvPr>
        </p:nvSpPr>
        <p:spPr>
          <a:ln/>
        </p:spPr>
      </p:sp>
      <p:sp>
        <p:nvSpPr>
          <p:cNvPr id="671747"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2EF4DC-2606-492A-A14F-3C69D1BB4197}" type="slidenum">
              <a:rPr lang="zh-CN" altLang="en-US"/>
              <a:pPr/>
              <a:t>6</a:t>
            </a:fld>
            <a:endParaRPr lang="en-US" altLang="zh-CN"/>
          </a:p>
        </p:txBody>
      </p:sp>
      <p:sp>
        <p:nvSpPr>
          <p:cNvPr id="673794" name="Rectangle 2"/>
          <p:cNvSpPr>
            <a:spLocks noChangeArrowheads="1" noTextEdit="1"/>
          </p:cNvSpPr>
          <p:nvPr>
            <p:ph type="sldImg"/>
          </p:nvPr>
        </p:nvSpPr>
        <p:spPr>
          <a:ln/>
        </p:spPr>
      </p:sp>
      <p:sp>
        <p:nvSpPr>
          <p:cNvPr id="673795"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12BE42-ECED-4EFA-A729-F507E7052D29}" type="slidenum">
              <a:rPr lang="zh-CN" altLang="en-US"/>
              <a:pPr/>
              <a:t>7</a:t>
            </a:fld>
            <a:endParaRPr lang="en-US" altLang="zh-CN"/>
          </a:p>
        </p:txBody>
      </p:sp>
      <p:sp>
        <p:nvSpPr>
          <p:cNvPr id="723970" name="Rectangle 2"/>
          <p:cNvSpPr>
            <a:spLocks noChangeArrowheads="1" noTextEdit="1"/>
          </p:cNvSpPr>
          <p:nvPr>
            <p:ph type="sldImg"/>
          </p:nvPr>
        </p:nvSpPr>
        <p:spPr>
          <a:ln/>
        </p:spPr>
      </p:sp>
      <p:sp>
        <p:nvSpPr>
          <p:cNvPr id="7239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27AC32-C283-4815-AC65-92B5CF99A5C4}" type="slidenum">
              <a:rPr lang="zh-CN" altLang="en-US"/>
              <a:pPr/>
              <a:t>11</a:t>
            </a:fld>
            <a:endParaRPr lang="en-US" altLang="zh-CN"/>
          </a:p>
        </p:txBody>
      </p:sp>
      <p:sp>
        <p:nvSpPr>
          <p:cNvPr id="675842" name="Rectangle 2"/>
          <p:cNvSpPr>
            <a:spLocks noChangeArrowheads="1" noTextEdit="1"/>
          </p:cNvSpPr>
          <p:nvPr>
            <p:ph type="sldImg"/>
          </p:nvPr>
        </p:nvSpPr>
        <p:spPr>
          <a:ln/>
        </p:spPr>
      </p:sp>
      <p:sp>
        <p:nvSpPr>
          <p:cNvPr id="675843"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7116DE-6D45-4DE6-8568-1FA99E860322}" type="slidenum">
              <a:rPr lang="zh-CN" altLang="en-US"/>
              <a:pPr/>
              <a:t>12</a:t>
            </a:fld>
            <a:endParaRPr lang="en-US" altLang="zh-CN"/>
          </a:p>
        </p:txBody>
      </p:sp>
      <p:sp>
        <p:nvSpPr>
          <p:cNvPr id="677890" name="Rectangle 2"/>
          <p:cNvSpPr>
            <a:spLocks noChangeArrowheads="1" noTextEdit="1"/>
          </p:cNvSpPr>
          <p:nvPr>
            <p:ph type="sldImg"/>
          </p:nvPr>
        </p:nvSpPr>
        <p:spPr>
          <a:ln/>
        </p:spPr>
      </p:sp>
      <p:sp>
        <p:nvSpPr>
          <p:cNvPr id="677891" name="Rectangle 3"/>
          <p:cNvSpPr>
            <a:spLocks noGrp="1" noChangeArrowheads="1"/>
          </p:cNvSpPr>
          <p:nvPr>
            <p:ph type="body" idx="1"/>
          </p:nvPr>
        </p:nvSpPr>
        <p:spPr>
          <a:xfrm>
            <a:off x="685800" y="4343400"/>
            <a:ext cx="5486400" cy="4114800"/>
          </a:xfrm>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95400" y="76200"/>
            <a:ext cx="7772400" cy="1143000"/>
          </a:xfrm>
        </p:spPr>
        <p:txBody>
          <a:bodyPr/>
          <a:lstStyle>
            <a:lvl1pPr algn="l">
              <a:defRPr sz="2800"/>
            </a:lvl1pPr>
          </a:lstStyle>
          <a:p>
            <a:r>
              <a:rPr lang="zh-CN" altLang="en-US"/>
              <a:t>单击此处编辑母版标题样式</a:t>
            </a:r>
          </a:p>
        </p:txBody>
      </p:sp>
      <p:sp>
        <p:nvSpPr>
          <p:cNvPr id="9220" name="Rectangle 4"/>
          <p:cNvSpPr>
            <a:spLocks noGrp="1" noChangeArrowheads="1"/>
          </p:cNvSpPr>
          <p:nvPr>
            <p:ph type="subTitle" idx="1"/>
          </p:nvPr>
        </p:nvSpPr>
        <p:spPr>
          <a:xfrm>
            <a:off x="1371600" y="3886200"/>
            <a:ext cx="6400800" cy="1752600"/>
          </a:xfrm>
        </p:spPr>
        <p:txBody>
          <a:bodyPr/>
          <a:lstStyle>
            <a:lvl1pPr algn="ctr">
              <a:defRPr/>
            </a:lvl1pPr>
          </a:lstStyle>
          <a:p>
            <a:r>
              <a:rPr lang="zh-CN" altLang="en-US"/>
              <a:t>单击此处编辑母版副标题样式</a:t>
            </a:r>
          </a:p>
        </p:txBody>
      </p:sp>
      <p:sp>
        <p:nvSpPr>
          <p:cNvPr id="9221" name="Rectangle 5"/>
          <p:cNvSpPr>
            <a:spLocks noGrp="1" noChangeArrowheads="1"/>
          </p:cNvSpPr>
          <p:nvPr>
            <p:ph type="dt" sz="half" idx="2"/>
          </p:nvPr>
        </p:nvSpPr>
        <p:spPr/>
        <p:txBody>
          <a:bodyPr/>
          <a:lstStyle>
            <a:lvl1pPr>
              <a:defRPr/>
            </a:lvl1pPr>
          </a:lstStyle>
          <a:p>
            <a:endParaRPr lang="en-US" altLang="zh-CN"/>
          </a:p>
        </p:txBody>
      </p:sp>
      <p:sp>
        <p:nvSpPr>
          <p:cNvPr id="9222" name="Rectangle 6"/>
          <p:cNvSpPr>
            <a:spLocks noGrp="1" noChangeArrowheads="1"/>
          </p:cNvSpPr>
          <p:nvPr>
            <p:ph type="ftr" sz="quarter" idx="3"/>
          </p:nvPr>
        </p:nvSpPr>
        <p:spPr bwMode="auto">
          <a:xfrm>
            <a:off x="3429000" y="61722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kumimoji="0">
                <a:solidFill>
                  <a:schemeClr val="accent2"/>
                </a:solidFill>
                <a:latin typeface="+mn-lt"/>
                <a:ea typeface="宋体" pitchFamily="2" charset="-122"/>
              </a:defRPr>
            </a:lvl1pPr>
          </a:lstStyle>
          <a:p>
            <a:r>
              <a:rPr lang="zh-CN" altLang="en-US"/>
              <a:t>机密</a:t>
            </a:r>
            <a:endParaRPr lang="en-US" altLang="zh-CN"/>
          </a:p>
        </p:txBody>
      </p:sp>
      <p:sp>
        <p:nvSpPr>
          <p:cNvPr id="9223" name="Rectangle 7"/>
          <p:cNvSpPr>
            <a:spLocks noGrp="1" noChangeArrowheads="1"/>
          </p:cNvSpPr>
          <p:nvPr>
            <p:ph type="sldNum" sz="quarter" idx="4"/>
          </p:nvPr>
        </p:nvSpPr>
        <p:spPr>
          <a:xfrm>
            <a:off x="6553200" y="6248400"/>
            <a:ext cx="1905000" cy="457200"/>
          </a:xfrm>
        </p:spPr>
        <p:txBody>
          <a:bodyPr/>
          <a:lstStyle>
            <a:lvl1pPr>
              <a:defRPr/>
            </a:lvl1pPr>
          </a:lstStyle>
          <a:p>
            <a:fld id="{FAA4D6E1-BBBA-4950-A8CE-756E7DDE6FFE}" type="slidenum">
              <a:rPr lang="zh-CN" altLang="en-US"/>
              <a:pPr/>
              <a:t>‹#›</a:t>
            </a:fld>
            <a:endParaRPr lang="en-US" altLang="zh-CN"/>
          </a:p>
        </p:txBody>
      </p:sp>
      <p:sp>
        <p:nvSpPr>
          <p:cNvPr id="9228" name="Rectangle 12"/>
          <p:cNvSpPr>
            <a:spLocks noChangeArrowheads="1"/>
          </p:cNvSpPr>
          <p:nvPr userDrawn="1"/>
        </p:nvSpPr>
        <p:spPr bwMode="auto">
          <a:xfrm>
            <a:off x="0" y="0"/>
            <a:ext cx="611188" cy="6858000"/>
          </a:xfrm>
          <a:prstGeom prst="rect">
            <a:avLst/>
          </a:prstGeom>
          <a:solidFill>
            <a:srgbClr val="334F6D"/>
          </a:solidFill>
          <a:ln w="12700">
            <a:solidFill>
              <a:srgbClr val="808080"/>
            </a:solidFill>
            <a:miter lim="800000"/>
            <a:headEnd/>
            <a:tailEnd/>
          </a:ln>
          <a:effectLst>
            <a:outerShdw dist="35921" dir="2700000" algn="ctr" rotWithShape="0">
              <a:srgbClr val="969696"/>
            </a:outerShdw>
          </a:effectLst>
        </p:spPr>
        <p:txBody>
          <a:bodyPr vert="eaVert" wrap="none" anchor="ctr"/>
          <a:lstStyle/>
          <a:p>
            <a:pPr eaLnBrk="0" hangingPunct="0">
              <a:lnSpc>
                <a:spcPct val="90000"/>
              </a:lnSpc>
            </a:pPr>
            <a:endParaRPr kumimoji="0" lang="zh-CN" altLang="en-US" b="1" i="1">
              <a:solidFill>
                <a:schemeClr val="bg1"/>
              </a:solidFill>
              <a:latin typeface="CG Omega" pitchFamily="34" charset="0"/>
              <a:ea typeface="楷体" pitchFamily="49" charset="-122"/>
            </a:endParaRPr>
          </a:p>
        </p:txBody>
      </p:sp>
    </p:spTree>
  </p:cSld>
  <p:clrMapOvr>
    <a:masterClrMapping/>
  </p:clrMapOvr>
  <p:transition spd="slow">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8302AD8D-3714-4EC0-AD0C-F04A92C1EB00}" type="slidenum">
              <a:rPr lang="zh-CN" altLang="en-US"/>
              <a:pPr/>
              <a:t>‹#›</a:t>
            </a:fld>
            <a:endParaRPr lang="en-US" altLang="zh-CN"/>
          </a:p>
        </p:txBody>
      </p:sp>
    </p:spTree>
  </p:cSld>
  <p:clrMapOvr>
    <a:masterClrMapping/>
  </p:clrMapOvr>
  <p:transition spd="slow">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52400"/>
            <a:ext cx="2051050" cy="5940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52400"/>
            <a:ext cx="6003925" cy="5940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A82E84BD-3646-47D0-A4BC-5D60BA4E67C2}" type="slidenum">
              <a:rPr lang="zh-CN" altLang="en-US"/>
              <a:pPr/>
              <a:t>‹#›</a:t>
            </a:fld>
            <a:endParaRPr lang="en-US" altLang="zh-CN"/>
          </a:p>
        </p:txBody>
      </p:sp>
    </p:spTree>
  </p:cSld>
  <p:clrMapOvr>
    <a:masterClrMapping/>
  </p:clrMapOvr>
  <p:transition spd="slow">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28E3765E-432B-44CD-A43D-3C2339D21BFF}" type="slidenum">
              <a:rPr lang="zh-CN" altLang="en-US"/>
              <a:pPr/>
              <a:t>‹#›</a:t>
            </a:fld>
            <a:endParaRPr lang="en-US" altLang="zh-CN"/>
          </a:p>
        </p:txBody>
      </p:sp>
    </p:spTree>
  </p:cSld>
  <p:clrMapOvr>
    <a:masterClrMapping/>
  </p:clrMapOvr>
  <p:transition spd="slow">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D8C7894D-F980-4358-BF47-4102FF3D0878}" type="slidenum">
              <a:rPr lang="zh-CN" altLang="en-US"/>
              <a:pPr/>
              <a:t>‹#›</a:t>
            </a:fld>
            <a:endParaRPr lang="en-US" altLang="zh-CN"/>
          </a:p>
        </p:txBody>
      </p:sp>
    </p:spTree>
  </p:cSld>
  <p:clrMapOvr>
    <a:masterClrMapping/>
  </p:clrMapOvr>
  <p:transition spd="slow">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525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C25D0AEA-613F-4D02-8845-284D936BFF72}" type="slidenum">
              <a:rPr lang="zh-CN" altLang="en-US"/>
              <a:pPr/>
              <a:t>‹#›</a:t>
            </a:fld>
            <a:endParaRPr lang="en-US" altLang="zh-CN"/>
          </a:p>
        </p:txBody>
      </p:sp>
    </p:spTree>
  </p:cSld>
  <p:clrMapOvr>
    <a:masterClrMapping/>
  </p:clrMapOvr>
  <p:transition spd="slow">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D35B6677-CF4F-47A9-B95B-FC4590B9CB58}" type="slidenum">
              <a:rPr lang="zh-CN" altLang="en-US"/>
              <a:pPr/>
              <a:t>‹#›</a:t>
            </a:fld>
            <a:endParaRPr lang="en-US" altLang="zh-CN"/>
          </a:p>
        </p:txBody>
      </p:sp>
    </p:spTree>
  </p:cSld>
  <p:clrMapOvr>
    <a:masterClrMapping/>
  </p:clrMapOvr>
  <p:transition spd="slow">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A76DA0FD-85CC-4B15-8091-F23639827D53}" type="slidenum">
              <a:rPr lang="zh-CN" altLang="en-US"/>
              <a:pPr/>
              <a:t>‹#›</a:t>
            </a:fld>
            <a:endParaRPr lang="en-US" altLang="zh-CN"/>
          </a:p>
        </p:txBody>
      </p:sp>
    </p:spTree>
  </p:cSld>
  <p:clrMapOvr>
    <a:masterClrMapping/>
  </p:clrMapOvr>
  <p:transition spd="slow">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6B484CDA-B880-4C7D-89C2-96957E5D09CF}" type="slidenum">
              <a:rPr lang="zh-CN" altLang="en-US"/>
              <a:pPr/>
              <a:t>‹#›</a:t>
            </a:fld>
            <a:endParaRPr lang="en-US" altLang="zh-CN"/>
          </a:p>
        </p:txBody>
      </p:sp>
    </p:spTree>
  </p:cSld>
  <p:clrMapOvr>
    <a:masterClrMapping/>
  </p:clrMapOvr>
  <p:transition spd="slow">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28B64619-814C-49EB-92D1-AF0B6D54DFEA}" type="slidenum">
              <a:rPr lang="zh-CN" altLang="en-US"/>
              <a:pPr/>
              <a:t>‹#›</a:t>
            </a:fld>
            <a:endParaRPr lang="en-US" altLang="zh-CN"/>
          </a:p>
        </p:txBody>
      </p:sp>
    </p:spTree>
  </p:cSld>
  <p:clrMapOvr>
    <a:masterClrMapping/>
  </p:clrMapOvr>
  <p:transition spd="slow">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3EFDED9B-DD7B-4A8D-A7D5-CCB2FF46B841}" type="slidenum">
              <a:rPr lang="zh-CN" altLang="en-US"/>
              <a:pPr/>
              <a:t>‹#›</a:t>
            </a:fld>
            <a:endParaRPr lang="en-US" altLang="zh-CN"/>
          </a:p>
        </p:txBody>
      </p:sp>
    </p:spTree>
  </p:cSld>
  <p:clrMapOvr>
    <a:masterClrMapping/>
  </p:clrMapOvr>
  <p:transition spd="slow">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FFF"/>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ltGray">
          <a:xfrm>
            <a:off x="8458200" y="214313"/>
            <a:ext cx="304800" cy="547687"/>
          </a:xfrm>
          <a:prstGeom prst="rect">
            <a:avLst/>
          </a:prstGeom>
          <a:solidFill>
            <a:srgbClr val="003399"/>
          </a:solidFill>
          <a:ln w="12700">
            <a:solidFill>
              <a:srgbClr val="003399"/>
            </a:solidFill>
            <a:miter lim="800000"/>
            <a:headEnd type="none" w="sm" len="sm"/>
            <a:tailEnd type="none" w="sm" len="sm"/>
          </a:ln>
          <a:effectLst/>
        </p:spPr>
        <p:txBody>
          <a:bodyPr lIns="0" tIns="72000" rIns="0" bIns="0" anchorCtr="1"/>
          <a:lstStyle/>
          <a:p>
            <a:pPr eaLnBrk="0" hangingPunct="0">
              <a:spcBef>
                <a:spcPct val="50000"/>
              </a:spcBef>
            </a:pPr>
            <a:endParaRPr kumimoji="0" lang="en-US" altLang="en-US" sz="900" b="1">
              <a:solidFill>
                <a:schemeClr val="bg1"/>
              </a:solidFill>
              <a:latin typeface="Arial" charset="0"/>
              <a:ea typeface="宋体" pitchFamily="2" charset="-122"/>
            </a:endParaRPr>
          </a:p>
        </p:txBody>
      </p:sp>
      <p:sp>
        <p:nvSpPr>
          <p:cNvPr id="1026" name="Rectangle 2"/>
          <p:cNvSpPr>
            <a:spLocks noGrp="1" noChangeArrowheads="1"/>
          </p:cNvSpPr>
          <p:nvPr>
            <p:ph type="title"/>
          </p:nvPr>
        </p:nvSpPr>
        <p:spPr bwMode="auto">
          <a:xfrm>
            <a:off x="2362200" y="152400"/>
            <a:ext cx="44958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313" y="1052513"/>
            <a:ext cx="8207375" cy="50403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a:latin typeface="+mn-lt"/>
                <a:ea typeface="宋体"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40525" y="3333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a:solidFill>
                  <a:schemeClr val="bg1"/>
                </a:solidFill>
                <a:latin typeface="+mn-lt"/>
                <a:ea typeface="宋体" pitchFamily="2" charset="-122"/>
              </a:defRPr>
            </a:lvl1pPr>
          </a:lstStyle>
          <a:p>
            <a:fld id="{B9A894A3-CE83-43B6-A8DF-4A4F0E00CD2B}" type="slidenum">
              <a:rPr lang="zh-CN" altLang="en-US"/>
              <a:pPr/>
              <a:t>‹#›</a:t>
            </a:fld>
            <a:endParaRPr lang="en-US" altLang="zh-CN"/>
          </a:p>
        </p:txBody>
      </p:sp>
      <p:sp>
        <p:nvSpPr>
          <p:cNvPr id="1032" name="Line 8"/>
          <p:cNvSpPr>
            <a:spLocks noChangeShapeType="1"/>
          </p:cNvSpPr>
          <p:nvPr userDrawn="1"/>
        </p:nvSpPr>
        <p:spPr bwMode="ltGray">
          <a:xfrm>
            <a:off x="457200" y="762000"/>
            <a:ext cx="83058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3" name="Line 9"/>
          <p:cNvSpPr>
            <a:spLocks noChangeShapeType="1"/>
          </p:cNvSpPr>
          <p:nvPr userDrawn="1"/>
        </p:nvSpPr>
        <p:spPr bwMode="ltGray">
          <a:xfrm flipV="1">
            <a:off x="381000" y="6248400"/>
            <a:ext cx="8382000" cy="0"/>
          </a:xfrm>
          <a:prstGeom prst="line">
            <a:avLst/>
          </a:prstGeom>
          <a:noFill/>
          <a:ln w="28575">
            <a:solidFill>
              <a:srgbClr val="003399"/>
            </a:solidFill>
            <a:round/>
            <a:headEnd type="none" w="sm" len="sm"/>
            <a:tailEnd type="none" w="sm" len="sm"/>
          </a:ln>
          <a:effectLst/>
        </p:spPr>
        <p:txBody>
          <a:bodyPr wrap="none" anchor="ctr"/>
          <a:lstStyle/>
          <a:p>
            <a:endParaRPr lang="zh-CN" altLang="en-US"/>
          </a:p>
        </p:txBody>
      </p:sp>
      <p:sp>
        <p:nvSpPr>
          <p:cNvPr id="1039" name="Text Box 15"/>
          <p:cNvSpPr txBox="1">
            <a:spLocks noChangeArrowheads="1"/>
          </p:cNvSpPr>
          <p:nvPr userDrawn="1"/>
        </p:nvSpPr>
        <p:spPr bwMode="auto">
          <a:xfrm>
            <a:off x="4356100" y="6381750"/>
            <a:ext cx="4392613" cy="304800"/>
          </a:xfrm>
          <a:prstGeom prst="rect">
            <a:avLst/>
          </a:prstGeom>
          <a:noFill/>
          <a:ln w="12700">
            <a:noFill/>
            <a:miter lim="800000"/>
            <a:headEnd/>
            <a:tailEnd/>
          </a:ln>
          <a:effectLst/>
        </p:spPr>
        <p:txBody>
          <a:bodyPr>
            <a:spAutoFit/>
          </a:bodyPr>
          <a:lstStyle/>
          <a:p>
            <a:pPr>
              <a:spcBef>
                <a:spcPct val="50000"/>
              </a:spcBef>
            </a:pPr>
            <a:r>
              <a:rPr lang="en-US" altLang="zh-CN" i="1">
                <a:latin typeface="Times New Roman" pitchFamily="18" charset="0"/>
              </a:rPr>
              <a:t>Shanghai University of Finance and Economics, HR</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ircle/>
  </p:transition>
  <p:hf hdr="0" ftr="0" dt="0"/>
  <p:txStyles>
    <p:titleStyle>
      <a:lvl1pPr algn="ctr" rtl="0" fontAlgn="base">
        <a:spcBef>
          <a:spcPct val="0"/>
        </a:spcBef>
        <a:spcAft>
          <a:spcPct val="0"/>
        </a:spcAft>
        <a:defRPr kumimoji="1" sz="2400">
          <a:solidFill>
            <a:schemeClr val="tx1"/>
          </a:solidFill>
          <a:latin typeface="+mj-lt"/>
          <a:ea typeface="+mj-ea"/>
          <a:cs typeface="+mj-cs"/>
        </a:defRPr>
      </a:lvl1pPr>
      <a:lvl2pPr algn="ctr" rtl="0" fontAlgn="base">
        <a:spcBef>
          <a:spcPct val="0"/>
        </a:spcBef>
        <a:spcAft>
          <a:spcPct val="0"/>
        </a:spcAft>
        <a:defRPr kumimoji="1" sz="2400">
          <a:solidFill>
            <a:schemeClr val="tx1"/>
          </a:solidFill>
          <a:latin typeface="Times New Roman" pitchFamily="18" charset="0"/>
          <a:ea typeface="黑体" pitchFamily="49" charset="-122"/>
        </a:defRPr>
      </a:lvl2pPr>
      <a:lvl3pPr algn="ctr" rtl="0" fontAlgn="base">
        <a:spcBef>
          <a:spcPct val="0"/>
        </a:spcBef>
        <a:spcAft>
          <a:spcPct val="0"/>
        </a:spcAft>
        <a:defRPr kumimoji="1" sz="2400">
          <a:solidFill>
            <a:schemeClr val="tx1"/>
          </a:solidFill>
          <a:latin typeface="Times New Roman" pitchFamily="18" charset="0"/>
          <a:ea typeface="黑体" pitchFamily="49" charset="-122"/>
        </a:defRPr>
      </a:lvl3pPr>
      <a:lvl4pPr algn="ctr" rtl="0" fontAlgn="base">
        <a:spcBef>
          <a:spcPct val="0"/>
        </a:spcBef>
        <a:spcAft>
          <a:spcPct val="0"/>
        </a:spcAft>
        <a:defRPr kumimoji="1" sz="2400">
          <a:solidFill>
            <a:schemeClr val="tx1"/>
          </a:solidFill>
          <a:latin typeface="Times New Roman" pitchFamily="18" charset="0"/>
          <a:ea typeface="黑体" pitchFamily="49" charset="-122"/>
        </a:defRPr>
      </a:lvl4pPr>
      <a:lvl5pPr algn="ctr" rtl="0" fontAlgn="base">
        <a:spcBef>
          <a:spcPct val="0"/>
        </a:spcBef>
        <a:spcAft>
          <a:spcPct val="0"/>
        </a:spcAft>
        <a:defRPr kumimoji="1" sz="2400">
          <a:solidFill>
            <a:schemeClr val="tx1"/>
          </a:solidFill>
          <a:latin typeface="Times New Roman" pitchFamily="18" charset="0"/>
          <a:ea typeface="黑体" pitchFamily="49" charset="-122"/>
        </a:defRPr>
      </a:lvl5pPr>
      <a:lvl6pPr marL="457200" algn="ctr" rtl="0" fontAlgn="base">
        <a:spcBef>
          <a:spcPct val="0"/>
        </a:spcBef>
        <a:spcAft>
          <a:spcPct val="0"/>
        </a:spcAft>
        <a:defRPr kumimoji="1" sz="2400">
          <a:solidFill>
            <a:schemeClr val="tx1"/>
          </a:solidFill>
          <a:latin typeface="Times New Roman" pitchFamily="18" charset="0"/>
          <a:ea typeface="黑体" pitchFamily="49" charset="-122"/>
        </a:defRPr>
      </a:lvl6pPr>
      <a:lvl7pPr marL="914400" algn="ctr" rtl="0" fontAlgn="base">
        <a:spcBef>
          <a:spcPct val="0"/>
        </a:spcBef>
        <a:spcAft>
          <a:spcPct val="0"/>
        </a:spcAft>
        <a:defRPr kumimoji="1" sz="2400">
          <a:solidFill>
            <a:schemeClr val="tx1"/>
          </a:solidFill>
          <a:latin typeface="Times New Roman" pitchFamily="18" charset="0"/>
          <a:ea typeface="黑体" pitchFamily="49" charset="-122"/>
        </a:defRPr>
      </a:lvl7pPr>
      <a:lvl8pPr marL="1371600" algn="ctr" rtl="0" fontAlgn="base">
        <a:spcBef>
          <a:spcPct val="0"/>
        </a:spcBef>
        <a:spcAft>
          <a:spcPct val="0"/>
        </a:spcAft>
        <a:defRPr kumimoji="1" sz="2400">
          <a:solidFill>
            <a:schemeClr val="tx1"/>
          </a:solidFill>
          <a:latin typeface="Times New Roman" pitchFamily="18" charset="0"/>
          <a:ea typeface="黑体" pitchFamily="49" charset="-122"/>
        </a:defRPr>
      </a:lvl8pPr>
      <a:lvl9pPr marL="1828800" algn="ctr" rtl="0" fontAlgn="base">
        <a:spcBef>
          <a:spcPct val="0"/>
        </a:spcBef>
        <a:spcAft>
          <a:spcPct val="0"/>
        </a:spcAft>
        <a:defRPr kumimoji="1" sz="2400">
          <a:solidFill>
            <a:schemeClr val="tx1"/>
          </a:solidFill>
          <a:latin typeface="Times New Roman" pitchFamily="18" charset="0"/>
          <a:ea typeface="黑体" pitchFamily="49" charset="-122"/>
        </a:defRPr>
      </a:lvl9pPr>
    </p:titleStyle>
    <p:bodyStyle>
      <a:lvl1pPr indent="387350" algn="l" rtl="0" fontAlgn="base">
        <a:spcBef>
          <a:spcPct val="0"/>
        </a:spcBef>
        <a:spcAft>
          <a:spcPct val="0"/>
        </a:spcAft>
        <a:buClr>
          <a:srgbClr val="990000"/>
        </a:buClr>
        <a:buFont typeface="Wingdings" pitchFamily="2" charset="2"/>
        <a:buChar char="X"/>
        <a:defRPr kumimoji="1" sz="2000">
          <a:solidFill>
            <a:schemeClr val="tx1"/>
          </a:solidFill>
          <a:latin typeface="+mn-lt"/>
          <a:ea typeface="+mn-ea"/>
          <a:cs typeface="+mn-cs"/>
        </a:defRPr>
      </a:lvl1pPr>
      <a:lvl2pPr marL="863600" indent="-285750" algn="l" rtl="0" fontAlgn="base">
        <a:spcBef>
          <a:spcPct val="20000"/>
        </a:spcBef>
        <a:spcAft>
          <a:spcPct val="0"/>
        </a:spcAft>
        <a:buChar char="–"/>
        <a:defRPr kumimoji="1" sz="2800">
          <a:solidFill>
            <a:schemeClr val="tx1"/>
          </a:solidFill>
          <a:latin typeface="+mn-lt"/>
          <a:ea typeface="宋体" pitchFamily="2" charset="-122"/>
        </a:defRPr>
      </a:lvl2pPr>
      <a:lvl3pPr marL="1282700" indent="-228600" algn="l" rtl="0" fontAlgn="base">
        <a:spcBef>
          <a:spcPct val="20000"/>
        </a:spcBef>
        <a:spcAft>
          <a:spcPct val="0"/>
        </a:spcAft>
        <a:buChar char="•"/>
        <a:defRPr kumimoji="1" sz="2400">
          <a:solidFill>
            <a:schemeClr val="tx1"/>
          </a:solidFill>
          <a:latin typeface="+mn-lt"/>
          <a:ea typeface="宋体" pitchFamily="2" charset="-122"/>
        </a:defRPr>
      </a:lvl3pPr>
      <a:lvl4pPr marL="1701800" indent="-228600" algn="l" rtl="0" fontAlgn="base">
        <a:spcBef>
          <a:spcPct val="20000"/>
        </a:spcBef>
        <a:spcAft>
          <a:spcPct val="0"/>
        </a:spcAft>
        <a:buChar char="–"/>
        <a:defRPr kumimoji="1" sz="2000">
          <a:solidFill>
            <a:schemeClr val="tx1"/>
          </a:solidFill>
          <a:latin typeface="+mn-lt"/>
          <a:ea typeface="宋体" pitchFamily="2" charset="-122"/>
        </a:defRPr>
      </a:lvl4pPr>
      <a:lvl5pPr marL="2120900" indent="-228600" algn="l" rtl="0" fontAlgn="base">
        <a:spcBef>
          <a:spcPct val="20000"/>
        </a:spcBef>
        <a:spcAft>
          <a:spcPct val="0"/>
        </a:spcAft>
        <a:buChar char="»"/>
        <a:defRPr kumimoji="1" sz="2000">
          <a:solidFill>
            <a:schemeClr val="tx1"/>
          </a:solidFill>
          <a:latin typeface="+mn-lt"/>
          <a:ea typeface="宋体" pitchFamily="2" charset="-122"/>
        </a:defRPr>
      </a:lvl5pPr>
      <a:lvl6pPr marL="2578100" indent="-228600" algn="l" rtl="0" fontAlgn="base">
        <a:spcBef>
          <a:spcPct val="20000"/>
        </a:spcBef>
        <a:spcAft>
          <a:spcPct val="0"/>
        </a:spcAft>
        <a:buChar char="»"/>
        <a:defRPr kumimoji="1" sz="2000">
          <a:solidFill>
            <a:schemeClr val="tx1"/>
          </a:solidFill>
          <a:latin typeface="+mn-lt"/>
          <a:ea typeface="宋体" pitchFamily="2" charset="-122"/>
        </a:defRPr>
      </a:lvl6pPr>
      <a:lvl7pPr marL="3035300" indent="-228600" algn="l" rtl="0" fontAlgn="base">
        <a:spcBef>
          <a:spcPct val="20000"/>
        </a:spcBef>
        <a:spcAft>
          <a:spcPct val="0"/>
        </a:spcAft>
        <a:buChar char="»"/>
        <a:defRPr kumimoji="1" sz="2000">
          <a:solidFill>
            <a:schemeClr val="tx1"/>
          </a:solidFill>
          <a:latin typeface="+mn-lt"/>
          <a:ea typeface="宋体" pitchFamily="2" charset="-122"/>
        </a:defRPr>
      </a:lvl7pPr>
      <a:lvl8pPr marL="3492500" indent="-228600" algn="l" rtl="0" fontAlgn="base">
        <a:spcBef>
          <a:spcPct val="20000"/>
        </a:spcBef>
        <a:spcAft>
          <a:spcPct val="0"/>
        </a:spcAft>
        <a:buChar char="»"/>
        <a:defRPr kumimoji="1" sz="2000">
          <a:solidFill>
            <a:schemeClr val="tx1"/>
          </a:solidFill>
          <a:latin typeface="+mn-lt"/>
          <a:ea typeface="宋体" pitchFamily="2" charset="-122"/>
        </a:defRPr>
      </a:lvl8pPr>
      <a:lvl9pPr marL="3949700" indent="-228600" algn="l" rtl="0" fontAlgn="base">
        <a:spcBef>
          <a:spcPct val="20000"/>
        </a:spcBef>
        <a:spcAft>
          <a:spcPct val="0"/>
        </a:spcAft>
        <a:buChar char="»"/>
        <a:defRPr kumimoji="1"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6.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7.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8.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1.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12.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13.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4"/>
          <p:cNvSpPr>
            <a:spLocks noGrp="1"/>
          </p:cNvSpPr>
          <p:nvPr>
            <p:ph type="sldNum" sz="quarter" idx="11"/>
          </p:nvPr>
        </p:nvSpPr>
        <p:spPr/>
        <p:txBody>
          <a:bodyPr/>
          <a:lstStyle/>
          <a:p>
            <a:fld id="{3A48A3EC-851E-471D-AD14-6978A3C13C3F}" type="slidenum">
              <a:rPr lang="zh-CN" altLang="en-US"/>
              <a:pPr/>
              <a:t>1</a:t>
            </a:fld>
            <a:endParaRPr lang="en-US" altLang="zh-CN"/>
          </a:p>
        </p:txBody>
      </p:sp>
      <p:sp>
        <p:nvSpPr>
          <p:cNvPr id="5124" name="Text Box 4"/>
          <p:cNvSpPr txBox="1">
            <a:spLocks noChangeArrowheads="1"/>
          </p:cNvSpPr>
          <p:nvPr/>
        </p:nvSpPr>
        <p:spPr bwMode="auto">
          <a:xfrm>
            <a:off x="468313" y="1757363"/>
            <a:ext cx="8280400" cy="2052637"/>
          </a:xfrm>
          <a:prstGeom prst="rect">
            <a:avLst/>
          </a:prstGeom>
          <a:noFill/>
          <a:ln w="9525">
            <a:noFill/>
            <a:miter lim="800000"/>
            <a:headEnd/>
            <a:tailEnd/>
          </a:ln>
          <a:effectLst/>
        </p:spPr>
        <p:txBody>
          <a:bodyPr>
            <a:spAutoFit/>
          </a:bodyPr>
          <a:lstStyle/>
          <a:p>
            <a:pPr>
              <a:spcBef>
                <a:spcPct val="20000"/>
              </a:spcBef>
            </a:pPr>
            <a:endParaRPr lang="zh-CN" altLang="en-US" sz="3200" b="1">
              <a:solidFill>
                <a:schemeClr val="tx2"/>
              </a:solidFill>
              <a:latin typeface="Monotype Corsiva" pitchFamily="66" charset="0"/>
              <a:ea typeface="华文行楷" pitchFamily="2" charset="-122"/>
            </a:endParaRPr>
          </a:p>
          <a:p>
            <a:pPr>
              <a:spcBef>
                <a:spcPct val="20000"/>
              </a:spcBef>
            </a:pPr>
            <a:r>
              <a:rPr lang="zh-CN" altLang="en-US" sz="4400" b="1"/>
              <a:t>第三章 营运能力分析</a:t>
            </a:r>
          </a:p>
          <a:p>
            <a:pPr algn="l"/>
            <a:r>
              <a:rPr lang="zh-CN" altLang="en-US" sz="4400" b="1">
                <a:solidFill>
                  <a:schemeClr val="tx2"/>
                </a:solidFill>
                <a:latin typeface="Times New Roman" pitchFamily="18" charset="0"/>
              </a:rPr>
              <a:t>        </a:t>
            </a:r>
          </a:p>
        </p:txBody>
      </p:sp>
    </p:spTree>
  </p:cSld>
  <p:clrMapOvr>
    <a:masterClrMapping/>
  </p:clrMapOvr>
  <p:transition spd="slow">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AFAEEA4C-D77B-40D7-90D4-372B2E85FD52}" type="slidenum">
              <a:rPr lang="zh-CN" altLang="en-US"/>
              <a:pPr/>
              <a:t>10</a:t>
            </a:fld>
            <a:endParaRPr lang="en-US" altLang="zh-CN"/>
          </a:p>
        </p:txBody>
      </p:sp>
      <p:sp>
        <p:nvSpPr>
          <p:cNvPr id="728066" name="Rectangle 2"/>
          <p:cNvSpPr>
            <a:spLocks noGrp="1" noChangeArrowheads="1"/>
          </p:cNvSpPr>
          <p:nvPr>
            <p:ph type="title"/>
          </p:nvPr>
        </p:nvSpPr>
        <p:spPr>
          <a:xfrm>
            <a:off x="1908175" y="152400"/>
            <a:ext cx="5327650" cy="685800"/>
          </a:xfrm>
        </p:spPr>
        <p:txBody>
          <a:bodyPr/>
          <a:lstStyle/>
          <a:p>
            <a:r>
              <a:rPr lang="zh-CN" altLang="en-US"/>
              <a:t>资产、负债和权益的变动分析与审核</a:t>
            </a:r>
          </a:p>
        </p:txBody>
      </p:sp>
      <p:sp>
        <p:nvSpPr>
          <p:cNvPr id="728067" name="Rectangle 3"/>
          <p:cNvSpPr>
            <a:spLocks noGrp="1" noChangeArrowheads="1"/>
          </p:cNvSpPr>
          <p:nvPr>
            <p:ph type="body" idx="1"/>
          </p:nvPr>
        </p:nvSpPr>
        <p:spPr/>
        <p:txBody>
          <a:bodyPr/>
          <a:lstStyle/>
          <a:p>
            <a:pPr>
              <a:lnSpc>
                <a:spcPct val="120000"/>
              </a:lnSpc>
            </a:pPr>
            <a:r>
              <a:rPr lang="zh-CN" altLang="en-US"/>
              <a:t>（十）股本（实收资本）</a:t>
            </a:r>
          </a:p>
          <a:p>
            <a:pPr>
              <a:lnSpc>
                <a:spcPct val="120000"/>
              </a:lnSpc>
            </a:pPr>
            <a:r>
              <a:rPr lang="zh-CN" altLang="en-US"/>
              <a:t>对股本（实收资本）的审核重点关注企业是否有虚假出资和抽逃出资的情况。 </a:t>
            </a:r>
          </a:p>
          <a:p>
            <a:pPr>
              <a:lnSpc>
                <a:spcPct val="120000"/>
              </a:lnSpc>
            </a:pPr>
            <a:r>
              <a:rPr lang="zh-CN" altLang="en-US"/>
              <a:t>（十一）未分配利润</a:t>
            </a:r>
          </a:p>
          <a:p>
            <a:pPr>
              <a:lnSpc>
                <a:spcPct val="120000"/>
              </a:lnSpc>
            </a:pPr>
            <a:r>
              <a:rPr lang="zh-CN" altLang="en-US"/>
              <a:t>审查未分配利润主要关注企业利润分配是否符合公司章程，以及前期损益调整对利润分配的影响。</a:t>
            </a:r>
          </a:p>
          <a:p>
            <a:endParaRPr lang="zh-CN" altLang="en-US"/>
          </a:p>
        </p:txBody>
      </p:sp>
    </p:spTree>
  </p:cSld>
  <p:clrMapOvr>
    <a:masterClrMapping/>
  </p:clrMapOvr>
  <p:transition spd="slow">
    <p:circl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168CA125-0BDC-43E4-A576-4B7341367456}" type="slidenum">
              <a:rPr lang="zh-CN" altLang="en-US"/>
              <a:pPr/>
              <a:t>11</a:t>
            </a:fld>
            <a:endParaRPr lang="en-US" altLang="zh-CN"/>
          </a:p>
        </p:txBody>
      </p:sp>
      <p:sp>
        <p:nvSpPr>
          <p:cNvPr id="674818" name="Rectangle 2"/>
          <p:cNvSpPr>
            <a:spLocks noGrp="1" noChangeArrowheads="1"/>
          </p:cNvSpPr>
          <p:nvPr>
            <p:ph type="title"/>
          </p:nvPr>
        </p:nvSpPr>
        <p:spPr/>
        <p:txBody>
          <a:bodyPr/>
          <a:lstStyle/>
          <a:p>
            <a:r>
              <a:rPr lang="zh-CN" altLang="en-US" b="1"/>
              <a:t>营运能力分析概述</a:t>
            </a:r>
          </a:p>
        </p:txBody>
      </p:sp>
      <p:sp>
        <p:nvSpPr>
          <p:cNvPr id="674819" name="Rectangle 3"/>
          <p:cNvSpPr>
            <a:spLocks noGrp="1" noChangeArrowheads="1"/>
          </p:cNvSpPr>
          <p:nvPr>
            <p:ph type="body" idx="1"/>
          </p:nvPr>
        </p:nvSpPr>
        <p:spPr/>
        <p:txBody>
          <a:bodyPr/>
          <a:lstStyle/>
          <a:p>
            <a:r>
              <a:rPr lang="zh-CN" altLang="en-US" sz="2400"/>
              <a:t>对营运能力指标进行分析，常用的分析方法包括趋势分析法和同业比较分析法。</a:t>
            </a:r>
          </a:p>
          <a:p>
            <a:r>
              <a:rPr lang="zh-CN" altLang="en-US" sz="2400">
                <a:solidFill>
                  <a:srgbClr val="FF3300"/>
                </a:solidFill>
              </a:rPr>
              <a:t>趋势分析</a:t>
            </a:r>
            <a:r>
              <a:rPr lang="zh-CN" altLang="en-US" sz="2400"/>
              <a:t>，即对同一企业的各个时期的营运能力指标的变化加以对比分析，这样可以帮助分析人员掌握该指标的发展规律和发展趋势。 </a:t>
            </a:r>
          </a:p>
          <a:p>
            <a:r>
              <a:rPr lang="zh-CN" altLang="en-US" sz="2400">
                <a:solidFill>
                  <a:srgbClr val="FF3300"/>
                </a:solidFill>
              </a:rPr>
              <a:t>同业比较分析</a:t>
            </a:r>
            <a:r>
              <a:rPr lang="zh-CN" altLang="en-US" sz="2400"/>
              <a:t>，即同行业之间的比较，它可以是与同行业的平均水平相比，也可以是与同行业先进水平相比，前者反映的是在行业中的一般状况，后者反映的是与行业先进水平的距离或者是在行业中的领先地位。企业在实际分析时可根据需要选择比较标准。</a:t>
            </a:r>
          </a:p>
        </p:txBody>
      </p:sp>
    </p:spTree>
  </p:cSld>
  <p:clrMapOvr>
    <a:masterClrMapping/>
  </p:clrMapOvr>
  <p:transition spd="slow">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332536E8-6C2A-4000-A7DF-8A2D2D958F8D}" type="slidenum">
              <a:rPr lang="zh-CN" altLang="en-US"/>
              <a:pPr/>
              <a:t>12</a:t>
            </a:fld>
            <a:endParaRPr lang="en-US" altLang="zh-CN"/>
          </a:p>
        </p:txBody>
      </p:sp>
      <p:sp>
        <p:nvSpPr>
          <p:cNvPr id="676866" name="Rectangle 2"/>
          <p:cNvSpPr>
            <a:spLocks noGrp="1" noChangeArrowheads="1"/>
          </p:cNvSpPr>
          <p:nvPr>
            <p:ph type="title"/>
          </p:nvPr>
        </p:nvSpPr>
        <p:spPr/>
        <p:txBody>
          <a:bodyPr/>
          <a:lstStyle/>
          <a:p>
            <a:r>
              <a:rPr lang="zh-CN" altLang="en-US" b="1"/>
              <a:t>资产运用效率分析</a:t>
            </a:r>
            <a:r>
              <a:rPr lang="zh-CN" altLang="en-US"/>
              <a:t> </a:t>
            </a:r>
          </a:p>
        </p:txBody>
      </p:sp>
      <p:sp>
        <p:nvSpPr>
          <p:cNvPr id="676867" name="Rectangle 3"/>
          <p:cNvSpPr>
            <a:spLocks noGrp="1" noChangeArrowheads="1"/>
          </p:cNvSpPr>
          <p:nvPr>
            <p:ph type="body" idx="1"/>
          </p:nvPr>
        </p:nvSpPr>
        <p:spPr/>
        <p:txBody>
          <a:bodyPr/>
          <a:lstStyle/>
          <a:p>
            <a:r>
              <a:rPr lang="zh-CN" altLang="en-US" sz="2400">
                <a:solidFill>
                  <a:srgbClr val="FF3300"/>
                </a:solidFill>
              </a:rPr>
              <a:t>资产运用效率</a:t>
            </a:r>
            <a:r>
              <a:rPr lang="zh-CN" altLang="en-US" sz="2400"/>
              <a:t>，是指资产利用的有效性和充分性。有效性是指使用的后果，是一种产出的概念；充分性是指使用的进行，是一种投入概念。</a:t>
            </a:r>
          </a:p>
          <a:p>
            <a:r>
              <a:rPr lang="zh-CN" altLang="en-US" sz="2400"/>
              <a:t>对资产的运用效率进行评价的财务比率是各种资产的周转率指标，其一般公式为：</a:t>
            </a:r>
          </a:p>
          <a:p>
            <a:pPr>
              <a:buFont typeface="Wingdings" pitchFamily="2" charset="2"/>
              <a:buNone/>
            </a:pPr>
            <a:r>
              <a:rPr lang="zh-CN" altLang="en-US" sz="2400"/>
              <a:t> </a:t>
            </a:r>
            <a:r>
              <a:rPr lang="zh-CN" altLang="en-US" sz="2400">
                <a:solidFill>
                  <a:schemeClr val="accent2"/>
                </a:solidFill>
              </a:rPr>
              <a:t>各项资产周转率</a:t>
            </a:r>
            <a:r>
              <a:rPr lang="en-US" altLang="zh-CN" sz="2400">
                <a:solidFill>
                  <a:schemeClr val="accent2"/>
                </a:solidFill>
              </a:rPr>
              <a:t>=</a:t>
            </a:r>
            <a:r>
              <a:rPr lang="zh-CN" altLang="en-US" sz="2400">
                <a:solidFill>
                  <a:schemeClr val="accent2"/>
                </a:solidFill>
              </a:rPr>
              <a:t>周转额（销售收入）</a:t>
            </a:r>
            <a:r>
              <a:rPr lang="en-US" altLang="zh-CN" sz="2400">
                <a:solidFill>
                  <a:schemeClr val="accent2"/>
                </a:solidFill>
              </a:rPr>
              <a:t>/</a:t>
            </a:r>
            <a:r>
              <a:rPr lang="zh-CN" altLang="en-US" sz="2400">
                <a:solidFill>
                  <a:schemeClr val="accent2"/>
                </a:solidFill>
              </a:rPr>
              <a:t>各项资产平均值</a:t>
            </a:r>
          </a:p>
          <a:p>
            <a:r>
              <a:rPr lang="zh-CN" altLang="en-US" sz="2400"/>
              <a:t>资产周转率也可用周转天数表示，其计算公式为：</a:t>
            </a:r>
          </a:p>
          <a:p>
            <a:pPr>
              <a:buFont typeface="Wingdings" pitchFamily="2" charset="2"/>
              <a:buNone/>
            </a:pPr>
            <a:endParaRPr lang="zh-CN" altLang="en-US" sz="2400"/>
          </a:p>
          <a:p>
            <a:endParaRPr lang="zh-CN" altLang="en-US" sz="2400"/>
          </a:p>
          <a:p>
            <a:endParaRPr lang="zh-CN" altLang="en-US" sz="2400"/>
          </a:p>
          <a:p>
            <a:r>
              <a:rPr lang="zh-CN" altLang="en-US" sz="2400"/>
              <a:t>一般来说，如果资产周转率的数值越大，或资产周转天数越少，那么资产的运用效率就越高。</a:t>
            </a:r>
          </a:p>
        </p:txBody>
      </p:sp>
      <p:sp>
        <p:nvSpPr>
          <p:cNvPr id="676868" name="Rectangle 4"/>
          <p:cNvSpPr>
            <a:spLocks noChangeArrowheads="1"/>
          </p:cNvSpPr>
          <p:nvPr/>
        </p:nvSpPr>
        <p:spPr bwMode="auto">
          <a:xfrm>
            <a:off x="0" y="3271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6869" name="Object 5"/>
          <p:cNvGraphicFramePr>
            <a:graphicFrameLocks noChangeAspect="1"/>
          </p:cNvGraphicFramePr>
          <p:nvPr/>
        </p:nvGraphicFramePr>
        <p:xfrm>
          <a:off x="2411413" y="3789363"/>
          <a:ext cx="3887787" cy="728662"/>
        </p:xfrm>
        <a:graphic>
          <a:graphicData uri="http://schemas.openxmlformats.org/presentationml/2006/ole">
            <p:oleObj spid="_x0000_s676869" r:id="rId4" imgW="2209800" imgH="419100" progId="Equation.3">
              <p:embed/>
            </p:oleObj>
          </a:graphicData>
        </a:graphic>
      </p:graphicFrame>
    </p:spTree>
  </p:cSld>
  <p:clrMapOvr>
    <a:masterClrMapping/>
  </p:clrMapOvr>
  <p:transition spd="slow">
    <p:circl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AADEA055-6E26-4157-B1CB-950BB918DAE5}" type="slidenum">
              <a:rPr lang="zh-CN" altLang="en-US"/>
              <a:pPr/>
              <a:t>13</a:t>
            </a:fld>
            <a:endParaRPr lang="en-US" altLang="zh-CN"/>
          </a:p>
        </p:txBody>
      </p:sp>
      <p:sp>
        <p:nvSpPr>
          <p:cNvPr id="678914" name="Rectangle 2"/>
          <p:cNvSpPr>
            <a:spLocks noGrp="1" noChangeArrowheads="1"/>
          </p:cNvSpPr>
          <p:nvPr>
            <p:ph type="title"/>
          </p:nvPr>
        </p:nvSpPr>
        <p:spPr/>
        <p:txBody>
          <a:bodyPr/>
          <a:lstStyle/>
          <a:p>
            <a:r>
              <a:rPr lang="zh-CN" altLang="en-US" b="1"/>
              <a:t>资产运用效率分析</a:t>
            </a:r>
          </a:p>
        </p:txBody>
      </p:sp>
      <p:sp>
        <p:nvSpPr>
          <p:cNvPr id="678915" name="Rectangle 3"/>
          <p:cNvSpPr>
            <a:spLocks noGrp="1" noChangeArrowheads="1"/>
          </p:cNvSpPr>
          <p:nvPr>
            <p:ph type="body" idx="1"/>
          </p:nvPr>
        </p:nvSpPr>
        <p:spPr/>
        <p:txBody>
          <a:bodyPr/>
          <a:lstStyle/>
          <a:p>
            <a:r>
              <a:rPr lang="zh-CN" altLang="en-US" sz="2400">
                <a:solidFill>
                  <a:srgbClr val="FF3300"/>
                </a:solidFill>
              </a:rPr>
              <a:t>总资产周转率</a:t>
            </a:r>
            <a:r>
              <a:rPr lang="zh-CN" altLang="en-US" sz="2400"/>
              <a:t>是指企业一定时期的销售收入与资产总额的比率，它反映企业的总资产在一定时期内（通常为一年）周转的次数。其计算公式如下：</a:t>
            </a:r>
          </a:p>
          <a:p>
            <a:endParaRPr lang="zh-CN" altLang="en-US" sz="2400"/>
          </a:p>
          <a:p>
            <a:endParaRPr lang="zh-CN" altLang="en-US" sz="2400"/>
          </a:p>
          <a:p>
            <a:endParaRPr lang="zh-CN" altLang="en-US" sz="2400"/>
          </a:p>
          <a:p>
            <a:endParaRPr lang="zh-CN" altLang="en-US" sz="2400"/>
          </a:p>
          <a:p>
            <a:r>
              <a:rPr lang="zh-CN" altLang="en-US" sz="2400"/>
              <a:t>总资产周转率也可用周转天数表示，其计算公式为：</a:t>
            </a:r>
          </a:p>
        </p:txBody>
      </p:sp>
      <p:sp>
        <p:nvSpPr>
          <p:cNvPr id="678916" name="Rectangle 4"/>
          <p:cNvSpPr>
            <a:spLocks noChangeArrowheads="1"/>
          </p:cNvSpPr>
          <p:nvPr/>
        </p:nvSpPr>
        <p:spPr bwMode="auto">
          <a:xfrm>
            <a:off x="0" y="309562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8917" name="Object 5"/>
          <p:cNvGraphicFramePr>
            <a:graphicFrameLocks noChangeAspect="1"/>
          </p:cNvGraphicFramePr>
          <p:nvPr/>
        </p:nvGraphicFramePr>
        <p:xfrm>
          <a:off x="2411413" y="2276475"/>
          <a:ext cx="4103687" cy="1055688"/>
        </p:xfrm>
        <a:graphic>
          <a:graphicData uri="http://schemas.openxmlformats.org/presentationml/2006/ole">
            <p:oleObj spid="_x0000_s678917" r:id="rId4" imgW="3251200" imgH="838200" progId="Equation.3">
              <p:embed/>
            </p:oleObj>
          </a:graphicData>
        </a:graphic>
      </p:graphicFrame>
      <p:sp>
        <p:nvSpPr>
          <p:cNvPr id="678918" name="Rectangle 6"/>
          <p:cNvSpPr>
            <a:spLocks noChangeArrowheads="1"/>
          </p:cNvSpPr>
          <p:nvPr/>
        </p:nvSpPr>
        <p:spPr bwMode="auto">
          <a:xfrm>
            <a:off x="0" y="32670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78919" name="Object 7"/>
          <p:cNvGraphicFramePr>
            <a:graphicFrameLocks noChangeAspect="1"/>
          </p:cNvGraphicFramePr>
          <p:nvPr/>
        </p:nvGraphicFramePr>
        <p:xfrm>
          <a:off x="2411413" y="4221163"/>
          <a:ext cx="4105275" cy="755650"/>
        </p:xfrm>
        <a:graphic>
          <a:graphicData uri="http://schemas.openxmlformats.org/presentationml/2006/ole">
            <p:oleObj spid="_x0000_s678919" r:id="rId5" imgW="2197100" imgH="406400" progId="Equation.3">
              <p:embed/>
            </p:oleObj>
          </a:graphicData>
        </a:graphic>
      </p:graphicFrame>
    </p:spTree>
  </p:cSld>
  <p:clrMapOvr>
    <a:masterClrMapping/>
  </p:clrMapOvr>
  <p:transition spd="slow">
    <p:circl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35BEC15-BD1B-49D0-9D7A-064EEE00589F}" type="slidenum">
              <a:rPr lang="zh-CN" altLang="en-US"/>
              <a:pPr/>
              <a:t>14</a:t>
            </a:fld>
            <a:endParaRPr lang="en-US" altLang="zh-CN"/>
          </a:p>
        </p:txBody>
      </p:sp>
      <p:sp>
        <p:nvSpPr>
          <p:cNvPr id="680962" name="Rectangle 2"/>
          <p:cNvSpPr>
            <a:spLocks noGrp="1" noChangeArrowheads="1"/>
          </p:cNvSpPr>
          <p:nvPr>
            <p:ph type="title"/>
          </p:nvPr>
        </p:nvSpPr>
        <p:spPr/>
        <p:txBody>
          <a:bodyPr/>
          <a:lstStyle/>
          <a:p>
            <a:r>
              <a:rPr lang="zh-CN" altLang="en-US" b="1"/>
              <a:t>资产运用效率分析</a:t>
            </a:r>
          </a:p>
        </p:txBody>
      </p:sp>
      <p:sp>
        <p:nvSpPr>
          <p:cNvPr id="680963" name="Rectangle 3"/>
          <p:cNvSpPr>
            <a:spLocks noGrp="1" noChangeArrowheads="1"/>
          </p:cNvSpPr>
          <p:nvPr>
            <p:ph type="body" idx="1"/>
          </p:nvPr>
        </p:nvSpPr>
        <p:spPr/>
        <p:txBody>
          <a:bodyPr/>
          <a:lstStyle/>
          <a:p>
            <a:r>
              <a:rPr lang="zh-CN" altLang="en-US" sz="2400">
                <a:solidFill>
                  <a:srgbClr val="FF3300"/>
                </a:solidFill>
              </a:rPr>
              <a:t>总资产周转率的分析要点如下：</a:t>
            </a:r>
          </a:p>
          <a:p>
            <a:r>
              <a:rPr lang="en-US" altLang="zh-CN" sz="2400"/>
              <a:t>1</a:t>
            </a:r>
            <a:r>
              <a:rPr lang="zh-CN" altLang="en-US" sz="2400"/>
              <a:t>．总资产周转率反映了企业资产创造销售收入的能力。总资产周转率高（或总资产周转天数少），说明企业全部资产经营效率好，取得的收入高，盈利能力强，偿债能力也强。</a:t>
            </a:r>
          </a:p>
          <a:p>
            <a:r>
              <a:rPr lang="en-US" altLang="zh-CN" sz="2400"/>
              <a:t>2</a:t>
            </a:r>
            <a:r>
              <a:rPr lang="zh-CN" altLang="en-US" sz="2400"/>
              <a:t>．总资产周转率的高低，取决于销售收入和总资产两个因素。增加收入或减少总资产，都可以提高总资产周转率。</a:t>
            </a:r>
          </a:p>
          <a:p>
            <a:r>
              <a:rPr lang="en-US" altLang="zh-CN" sz="2400"/>
              <a:t>3</a:t>
            </a:r>
            <a:r>
              <a:rPr lang="zh-CN" altLang="en-US" sz="2400"/>
              <a:t>．要注意总资产周转率的异常变化，例如在销售收入基本不变的情况下，企业突然报废大量固定资产，会使当期总资产周转率大幅上升，此时该指标就不具有可比性，对特殊情况应注意特殊的评价和揭示。</a:t>
            </a:r>
          </a:p>
        </p:txBody>
      </p:sp>
    </p:spTree>
  </p:cSld>
  <p:clrMapOvr>
    <a:masterClrMapping/>
  </p:clrMapOvr>
  <p:transition spd="slow">
    <p:circl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18E505EF-0838-4DC1-8608-BAA4292368AA}" type="slidenum">
              <a:rPr lang="zh-CN" altLang="en-US"/>
              <a:pPr/>
              <a:t>15</a:t>
            </a:fld>
            <a:endParaRPr lang="en-US" altLang="zh-CN"/>
          </a:p>
        </p:txBody>
      </p:sp>
      <p:sp>
        <p:nvSpPr>
          <p:cNvPr id="683010" name="Rectangle 2"/>
          <p:cNvSpPr>
            <a:spLocks noGrp="1" noChangeArrowheads="1"/>
          </p:cNvSpPr>
          <p:nvPr>
            <p:ph type="title"/>
          </p:nvPr>
        </p:nvSpPr>
        <p:spPr/>
        <p:txBody>
          <a:bodyPr/>
          <a:lstStyle/>
          <a:p>
            <a:r>
              <a:rPr lang="zh-CN" altLang="en-US" b="1"/>
              <a:t>资产运用效率分析</a:t>
            </a:r>
          </a:p>
        </p:txBody>
      </p:sp>
      <p:sp>
        <p:nvSpPr>
          <p:cNvPr id="683011" name="Rectangle 3"/>
          <p:cNvSpPr>
            <a:spLocks noGrp="1" noChangeArrowheads="1"/>
          </p:cNvSpPr>
          <p:nvPr>
            <p:ph type="body" idx="1"/>
          </p:nvPr>
        </p:nvSpPr>
        <p:spPr>
          <a:xfrm>
            <a:off x="468313" y="908050"/>
            <a:ext cx="8351837" cy="5184775"/>
          </a:xfrm>
        </p:spPr>
        <p:txBody>
          <a:bodyPr/>
          <a:lstStyle/>
          <a:p>
            <a:pPr>
              <a:lnSpc>
                <a:spcPct val="110000"/>
              </a:lnSpc>
            </a:pPr>
            <a:r>
              <a:rPr lang="zh-CN" altLang="en-US">
                <a:solidFill>
                  <a:srgbClr val="FF3300"/>
                </a:solidFill>
              </a:rPr>
              <a:t>流动资产周转率</a:t>
            </a:r>
            <a:r>
              <a:rPr lang="zh-CN" altLang="en-US"/>
              <a:t>是指企业一定时期的销售收入与流动资产平均余额的比率，即企业流动资产在一定时期内（通常为一年）周转的次数。其计算公式如下：</a:t>
            </a:r>
          </a:p>
          <a:p>
            <a:pPr>
              <a:lnSpc>
                <a:spcPct val="110000"/>
              </a:lnSpc>
            </a:pPr>
            <a:endParaRPr lang="zh-CN" altLang="en-US"/>
          </a:p>
          <a:p>
            <a:pPr>
              <a:lnSpc>
                <a:spcPct val="110000"/>
              </a:lnSpc>
            </a:pPr>
            <a:endParaRPr lang="zh-CN" altLang="en-US"/>
          </a:p>
          <a:p>
            <a:pPr>
              <a:lnSpc>
                <a:spcPct val="110000"/>
              </a:lnSpc>
            </a:pPr>
            <a:endParaRPr lang="zh-CN" altLang="en-US"/>
          </a:p>
          <a:p>
            <a:pPr>
              <a:lnSpc>
                <a:spcPct val="110000"/>
              </a:lnSpc>
            </a:pPr>
            <a:r>
              <a:rPr lang="zh-CN" altLang="en-US">
                <a:solidFill>
                  <a:srgbClr val="FF3300"/>
                </a:solidFill>
              </a:rPr>
              <a:t>流动资产周转率是反映企业流动资产运用效率的指标，其分析要点：</a:t>
            </a:r>
          </a:p>
          <a:p>
            <a:pPr>
              <a:lnSpc>
                <a:spcPct val="110000"/>
              </a:lnSpc>
            </a:pPr>
            <a:r>
              <a:rPr lang="en-US" altLang="zh-CN"/>
              <a:t>1</a:t>
            </a:r>
            <a:r>
              <a:rPr lang="zh-CN" altLang="en-US"/>
              <a:t>．企业流动资产周转率越快，周转次数越多，周转天数越少，表明企业以相同的流动资产占用实现的销售收入越多，说明企业流动资产的运用效率越好，进而使企业的偿债能力和盈利能力均得以增强。反之，则表明企业利用流动资产进行经营活动的能力较差，效率较低。</a:t>
            </a:r>
          </a:p>
          <a:p>
            <a:pPr>
              <a:lnSpc>
                <a:spcPct val="110000"/>
              </a:lnSpc>
            </a:pPr>
            <a:r>
              <a:rPr lang="en-US" altLang="zh-CN"/>
              <a:t>2</a:t>
            </a:r>
            <a:r>
              <a:rPr lang="zh-CN" altLang="en-US"/>
              <a:t>．由于流动资产是企业短期偿债能力的基础，企业应该有一个比较稳定的流动资产数额，并以此提高使用效率，应防止企业以大幅降低流动资产为代价追求高周转率。</a:t>
            </a:r>
          </a:p>
        </p:txBody>
      </p:sp>
      <p:sp>
        <p:nvSpPr>
          <p:cNvPr id="683012" name="Rectangle 4"/>
          <p:cNvSpPr>
            <a:spLocks noChangeArrowheads="1"/>
          </p:cNvSpPr>
          <p:nvPr/>
        </p:nvSpPr>
        <p:spPr bwMode="auto">
          <a:xfrm>
            <a:off x="0" y="309562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3013" name="Object 5"/>
          <p:cNvGraphicFramePr>
            <a:graphicFrameLocks noChangeAspect="1"/>
          </p:cNvGraphicFramePr>
          <p:nvPr/>
        </p:nvGraphicFramePr>
        <p:xfrm>
          <a:off x="1979613" y="1773238"/>
          <a:ext cx="5040312" cy="1076325"/>
        </p:xfrm>
        <a:graphic>
          <a:graphicData uri="http://schemas.openxmlformats.org/presentationml/2006/ole">
            <p:oleObj spid="_x0000_s683013" r:id="rId4" imgW="3695700" imgH="838200" progId="Equation.3">
              <p:embed/>
            </p:oleObj>
          </a:graphicData>
        </a:graphic>
      </p:graphicFrame>
    </p:spTree>
  </p:cSld>
  <p:clrMapOvr>
    <a:masterClrMapping/>
  </p:clrMapOvr>
  <p:transition spd="slow">
    <p:circl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86BDA72D-A32D-4B76-B059-D41E584DEBD7}" type="slidenum">
              <a:rPr lang="zh-CN" altLang="en-US"/>
              <a:pPr/>
              <a:t>16</a:t>
            </a:fld>
            <a:endParaRPr lang="en-US" altLang="zh-CN"/>
          </a:p>
        </p:txBody>
      </p:sp>
      <p:sp>
        <p:nvSpPr>
          <p:cNvPr id="685058" name="Rectangle 2"/>
          <p:cNvSpPr>
            <a:spLocks noGrp="1" noChangeArrowheads="1"/>
          </p:cNvSpPr>
          <p:nvPr>
            <p:ph type="title"/>
          </p:nvPr>
        </p:nvSpPr>
        <p:spPr/>
        <p:txBody>
          <a:bodyPr/>
          <a:lstStyle/>
          <a:p>
            <a:r>
              <a:rPr lang="zh-CN" altLang="en-US" b="1"/>
              <a:t>资产运用效率分析</a:t>
            </a:r>
          </a:p>
        </p:txBody>
      </p:sp>
      <p:sp>
        <p:nvSpPr>
          <p:cNvPr id="685059" name="Rectangle 3"/>
          <p:cNvSpPr>
            <a:spLocks noGrp="1" noChangeArrowheads="1"/>
          </p:cNvSpPr>
          <p:nvPr>
            <p:ph type="body" idx="1"/>
          </p:nvPr>
        </p:nvSpPr>
        <p:spPr>
          <a:xfrm>
            <a:off x="468313" y="908050"/>
            <a:ext cx="8207375" cy="5184775"/>
          </a:xfrm>
        </p:spPr>
        <p:txBody>
          <a:bodyPr/>
          <a:lstStyle/>
          <a:p>
            <a:pPr>
              <a:lnSpc>
                <a:spcPct val="130000"/>
              </a:lnSpc>
            </a:pPr>
            <a:r>
              <a:rPr lang="zh-CN" altLang="en-US">
                <a:solidFill>
                  <a:srgbClr val="FF3300"/>
                </a:solidFill>
              </a:rPr>
              <a:t>固定资产周转率</a:t>
            </a:r>
            <a:r>
              <a:rPr lang="zh-CN" altLang="en-US"/>
              <a:t>是衡量固定资产运用效率的指标，指企业一定时期（通常为一年）的销售收入与固定资产平均净值的比率。其计算公式为：</a:t>
            </a:r>
          </a:p>
          <a:p>
            <a:pPr>
              <a:lnSpc>
                <a:spcPct val="130000"/>
              </a:lnSpc>
            </a:pPr>
            <a:endParaRPr lang="zh-CN" altLang="en-US"/>
          </a:p>
          <a:p>
            <a:pPr>
              <a:lnSpc>
                <a:spcPct val="130000"/>
              </a:lnSpc>
            </a:pPr>
            <a:endParaRPr lang="zh-CN" altLang="en-US"/>
          </a:p>
          <a:p>
            <a:pPr>
              <a:lnSpc>
                <a:spcPct val="130000"/>
              </a:lnSpc>
              <a:buFont typeface="Wingdings" pitchFamily="2" charset="2"/>
              <a:buNone/>
            </a:pPr>
            <a:endParaRPr lang="zh-CN" altLang="en-US"/>
          </a:p>
          <a:p>
            <a:pPr>
              <a:lnSpc>
                <a:spcPct val="130000"/>
              </a:lnSpc>
            </a:pPr>
            <a:r>
              <a:rPr lang="zh-CN" altLang="en-US"/>
              <a:t>固定资产周转率的分析要点：</a:t>
            </a:r>
          </a:p>
          <a:p>
            <a:pPr>
              <a:lnSpc>
                <a:spcPct val="130000"/>
              </a:lnSpc>
            </a:pPr>
            <a:r>
              <a:rPr lang="en-US" altLang="zh-CN"/>
              <a:t>1</a:t>
            </a:r>
            <a:r>
              <a:rPr lang="zh-CN" altLang="en-US"/>
              <a:t>．固定资产周转率越高，周转天数越少，表明企业固定资产利用越充分，同时也说明企业固定资产投资得当，固定资产结构分布合理，能够较充分地发挥固定资产的使用效率，企业的经营活动越有效；反之，则表明固定资产使用效率不高，提供的生产经营成果不多，企业固定资产的营运能力较差。</a:t>
            </a:r>
          </a:p>
        </p:txBody>
      </p:sp>
      <p:sp>
        <p:nvSpPr>
          <p:cNvPr id="685060" name="Rectangle 4"/>
          <p:cNvSpPr>
            <a:spLocks noChangeArrowheads="1"/>
          </p:cNvSpPr>
          <p:nvPr/>
        </p:nvSpPr>
        <p:spPr bwMode="auto">
          <a:xfrm>
            <a:off x="0" y="309562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5061" name="Object 5"/>
          <p:cNvGraphicFramePr>
            <a:graphicFrameLocks noChangeAspect="1"/>
          </p:cNvGraphicFramePr>
          <p:nvPr/>
        </p:nvGraphicFramePr>
        <p:xfrm>
          <a:off x="1547813" y="1844675"/>
          <a:ext cx="6048375" cy="1050925"/>
        </p:xfrm>
        <a:graphic>
          <a:graphicData uri="http://schemas.openxmlformats.org/presentationml/2006/ole">
            <p:oleObj spid="_x0000_s685061" r:id="rId4" imgW="4457700" imgH="838200" progId="Equation.3">
              <p:embed/>
            </p:oleObj>
          </a:graphicData>
        </a:graphic>
      </p:graphicFrame>
    </p:spTree>
  </p:cSld>
  <p:clrMapOvr>
    <a:masterClrMapping/>
  </p:clrMapOvr>
  <p:transition spd="slow">
    <p:circl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EF2C21A2-2F48-4BC9-A9A7-B39A32B1A3B4}" type="slidenum">
              <a:rPr lang="zh-CN" altLang="en-US"/>
              <a:pPr/>
              <a:t>17</a:t>
            </a:fld>
            <a:endParaRPr lang="en-US" altLang="zh-CN"/>
          </a:p>
        </p:txBody>
      </p:sp>
      <p:sp>
        <p:nvSpPr>
          <p:cNvPr id="687106" name="Rectangle 2"/>
          <p:cNvSpPr>
            <a:spLocks noGrp="1" noChangeArrowheads="1"/>
          </p:cNvSpPr>
          <p:nvPr>
            <p:ph type="title"/>
          </p:nvPr>
        </p:nvSpPr>
        <p:spPr/>
        <p:txBody>
          <a:bodyPr/>
          <a:lstStyle/>
          <a:p>
            <a:r>
              <a:rPr lang="zh-CN" altLang="en-US" b="1"/>
              <a:t>资产运用效率分析</a:t>
            </a:r>
          </a:p>
        </p:txBody>
      </p:sp>
      <p:sp>
        <p:nvSpPr>
          <p:cNvPr id="687107" name="Rectangle 3"/>
          <p:cNvSpPr>
            <a:spLocks noGrp="1" noChangeArrowheads="1"/>
          </p:cNvSpPr>
          <p:nvPr>
            <p:ph type="body" idx="1"/>
          </p:nvPr>
        </p:nvSpPr>
        <p:spPr/>
        <p:txBody>
          <a:bodyPr/>
          <a:lstStyle/>
          <a:p>
            <a:pPr>
              <a:lnSpc>
                <a:spcPct val="115000"/>
              </a:lnSpc>
            </a:pPr>
            <a:r>
              <a:rPr lang="en-US" altLang="zh-CN" dirty="0"/>
              <a:t>2</a:t>
            </a:r>
            <a:r>
              <a:rPr lang="zh-CN" altLang="en-US" dirty="0"/>
              <a:t>．这一指标的分母采用的是固定资产净值，因此指标的比较将受到折旧方法和折旧年限的影响，应注意其可比性问题。在不增加投资的情况下，企业的固定资产周转率会越来越高，因净值会随着时间的推移而减少。</a:t>
            </a:r>
          </a:p>
          <a:p>
            <a:pPr>
              <a:lnSpc>
                <a:spcPct val="115000"/>
              </a:lnSpc>
            </a:pPr>
            <a:r>
              <a:rPr lang="en-US" altLang="zh-CN" dirty="0"/>
              <a:t>3</a:t>
            </a:r>
            <a:r>
              <a:rPr lang="zh-CN" altLang="en-US" dirty="0"/>
              <a:t>．企业的固定资产一般采用历史成本法入账，在企业的固定资产、销售量没有发生变化的情况下，也可能由于通货膨胀的影响导致物价上涨，使销售收入增加，结果固定资产周转率会提高，但此时固定资产效能并没有增加。 </a:t>
            </a:r>
          </a:p>
        </p:txBody>
      </p:sp>
    </p:spTree>
  </p:cSld>
  <p:clrMapOvr>
    <a:masterClrMapping/>
  </p:clrMapOvr>
  <p:transition spd="slow">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427CE488-B746-45A0-A446-3086357E6C7F}" type="slidenum">
              <a:rPr lang="zh-CN" altLang="en-US"/>
              <a:pPr/>
              <a:t>18</a:t>
            </a:fld>
            <a:endParaRPr lang="en-US" altLang="zh-CN"/>
          </a:p>
        </p:txBody>
      </p:sp>
      <p:sp>
        <p:nvSpPr>
          <p:cNvPr id="689154" name="Rectangle 2"/>
          <p:cNvSpPr>
            <a:spLocks noGrp="1" noChangeArrowheads="1"/>
          </p:cNvSpPr>
          <p:nvPr>
            <p:ph type="title"/>
          </p:nvPr>
        </p:nvSpPr>
        <p:spPr/>
        <p:txBody>
          <a:bodyPr/>
          <a:lstStyle/>
          <a:p>
            <a:r>
              <a:rPr lang="zh-CN" altLang="en-US" b="1"/>
              <a:t>资产运用效率分析</a:t>
            </a:r>
          </a:p>
        </p:txBody>
      </p:sp>
      <p:sp>
        <p:nvSpPr>
          <p:cNvPr id="689155" name="Rectangle 3"/>
          <p:cNvSpPr>
            <a:spLocks noGrp="1" noChangeArrowheads="1"/>
          </p:cNvSpPr>
          <p:nvPr>
            <p:ph type="body" idx="1"/>
          </p:nvPr>
        </p:nvSpPr>
        <p:spPr/>
        <p:txBody>
          <a:bodyPr/>
          <a:lstStyle/>
          <a:p>
            <a:pPr>
              <a:lnSpc>
                <a:spcPct val="120000"/>
              </a:lnSpc>
            </a:pPr>
            <a:r>
              <a:rPr lang="zh-CN" altLang="en-US">
                <a:solidFill>
                  <a:srgbClr val="FF3300"/>
                </a:solidFill>
              </a:rPr>
              <a:t>应收账款周转率</a:t>
            </a:r>
            <a:r>
              <a:rPr lang="zh-CN" altLang="en-US"/>
              <a:t>是指企业一定时期（通常为一年）的销售收入与应收账款平均余额的比值，即企业的应收账款在一定时期内周转的次数。其计算公式为：</a:t>
            </a:r>
          </a:p>
          <a:p>
            <a:pPr>
              <a:lnSpc>
                <a:spcPct val="120000"/>
              </a:lnSpc>
            </a:pPr>
            <a:endParaRPr lang="zh-CN" altLang="en-US"/>
          </a:p>
          <a:p>
            <a:pPr>
              <a:lnSpc>
                <a:spcPct val="120000"/>
              </a:lnSpc>
            </a:pPr>
            <a:endParaRPr lang="zh-CN" altLang="en-US"/>
          </a:p>
          <a:p>
            <a:pPr>
              <a:lnSpc>
                <a:spcPct val="120000"/>
              </a:lnSpc>
              <a:buFont typeface="Wingdings" pitchFamily="2" charset="2"/>
              <a:buNone/>
            </a:pPr>
            <a:endParaRPr lang="zh-CN" altLang="en-US"/>
          </a:p>
          <a:p>
            <a:pPr>
              <a:lnSpc>
                <a:spcPct val="120000"/>
              </a:lnSpc>
            </a:pPr>
            <a:r>
              <a:rPr lang="zh-CN" altLang="en-US"/>
              <a:t>应收账款周转率是反映企业应收账款运用效率的指标，其分析要点是：</a:t>
            </a:r>
          </a:p>
          <a:p>
            <a:pPr>
              <a:lnSpc>
                <a:spcPct val="120000"/>
              </a:lnSpc>
            </a:pPr>
            <a:r>
              <a:rPr lang="en-US" altLang="zh-CN"/>
              <a:t>1</a:t>
            </a:r>
            <a:r>
              <a:rPr lang="zh-CN" altLang="en-US"/>
              <a:t>．一定期间内，企业的应收账款周转率越高，周转次数越多，表明企业应收账款回收速度越快，企业应收账款的管理效率越高，资产流动性越强，短期偿债能力越强。同时，较高的应收账款周转率可有效地减少收款费用和坏账损失，从而相对增加企业流动资产的收益能力。</a:t>
            </a:r>
          </a:p>
        </p:txBody>
      </p:sp>
      <p:sp>
        <p:nvSpPr>
          <p:cNvPr id="689156" name="Rectangle 4"/>
          <p:cNvSpPr>
            <a:spLocks noChangeArrowheads="1"/>
          </p:cNvSpPr>
          <p:nvPr/>
        </p:nvSpPr>
        <p:spPr bwMode="auto">
          <a:xfrm>
            <a:off x="0" y="309562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89157" name="Object 5"/>
          <p:cNvGraphicFramePr>
            <a:graphicFrameLocks noChangeAspect="1"/>
          </p:cNvGraphicFramePr>
          <p:nvPr/>
        </p:nvGraphicFramePr>
        <p:xfrm>
          <a:off x="2195513" y="2133600"/>
          <a:ext cx="4679950" cy="998538"/>
        </p:xfrm>
        <a:graphic>
          <a:graphicData uri="http://schemas.openxmlformats.org/presentationml/2006/ole">
            <p:oleObj spid="_x0000_s689157" r:id="rId4" imgW="3695700" imgH="838200" progId="Equation.3">
              <p:embed/>
            </p:oleObj>
          </a:graphicData>
        </a:graphic>
      </p:graphicFrame>
    </p:spTree>
  </p:cSld>
  <p:clrMapOvr>
    <a:masterClrMapping/>
  </p:clrMapOvr>
  <p:transition spd="slow">
    <p:circl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AFD6F12-E7C8-44E5-AEFC-FAC75CBDB5C2}" type="slidenum">
              <a:rPr lang="zh-CN" altLang="en-US"/>
              <a:pPr/>
              <a:t>19</a:t>
            </a:fld>
            <a:endParaRPr lang="en-US" altLang="zh-CN"/>
          </a:p>
        </p:txBody>
      </p:sp>
      <p:sp>
        <p:nvSpPr>
          <p:cNvPr id="691202" name="Rectangle 2"/>
          <p:cNvSpPr>
            <a:spLocks noGrp="1" noChangeArrowheads="1"/>
          </p:cNvSpPr>
          <p:nvPr>
            <p:ph type="title"/>
          </p:nvPr>
        </p:nvSpPr>
        <p:spPr/>
        <p:txBody>
          <a:bodyPr/>
          <a:lstStyle/>
          <a:p>
            <a:r>
              <a:rPr lang="zh-CN" altLang="en-US" b="1"/>
              <a:t>资产运用效率分析</a:t>
            </a:r>
          </a:p>
        </p:txBody>
      </p:sp>
      <p:sp>
        <p:nvSpPr>
          <p:cNvPr id="691203" name="Rectangle 3"/>
          <p:cNvSpPr>
            <a:spLocks noGrp="1" noChangeArrowheads="1"/>
          </p:cNvSpPr>
          <p:nvPr>
            <p:ph type="body" idx="1"/>
          </p:nvPr>
        </p:nvSpPr>
        <p:spPr/>
        <p:txBody>
          <a:bodyPr/>
          <a:lstStyle/>
          <a:p>
            <a:r>
              <a:rPr lang="en-US" altLang="zh-CN" sz="2400" dirty="0"/>
              <a:t>2</a:t>
            </a:r>
            <a:r>
              <a:rPr lang="zh-CN" altLang="en-US" sz="2400" dirty="0"/>
              <a:t>．影响应收账款周转率下降的原因主要是企业的信用政策、客户故意拖延和客户财务困难。而过快的应收账款周转率可能是由紧缩的信用政策引起的，其结果可能会危及企业的销售增长，损害企业的市场占有率。</a:t>
            </a:r>
          </a:p>
          <a:p>
            <a:r>
              <a:rPr lang="en-US" altLang="zh-CN" sz="2400" dirty="0"/>
              <a:t>3</a:t>
            </a:r>
            <a:r>
              <a:rPr lang="zh-CN" altLang="en-US" sz="2400" dirty="0"/>
              <a:t>．应收账款是时点指标，易受季节性、偶然性和人为因素的影响。如当应收账款余额在年度内的不同季度或不同月份有着显著波动的情况下，年平均的应收账款余额就不能简单地取年初和年末数的平均值，而应按</a:t>
            </a:r>
            <a:r>
              <a:rPr lang="en-US" altLang="zh-CN" sz="2400" dirty="0"/>
              <a:t>4</a:t>
            </a:r>
            <a:r>
              <a:rPr lang="zh-CN" altLang="en-US" sz="2400" dirty="0"/>
              <a:t>个季度末或</a:t>
            </a:r>
            <a:r>
              <a:rPr lang="en-US" altLang="zh-CN" sz="2400" dirty="0"/>
              <a:t>12</a:t>
            </a:r>
            <a:r>
              <a:rPr lang="zh-CN" altLang="en-US" sz="2400" dirty="0"/>
              <a:t>个月末的余额计算平均值，否则会造成该指标严重高估或低估</a:t>
            </a:r>
            <a:r>
              <a:rPr lang="zh-CN" altLang="en-US" sz="2400" dirty="0" smtClean="0"/>
              <a:t>。</a:t>
            </a:r>
            <a:endParaRPr lang="zh-CN" altLang="en-US" sz="2400" dirty="0"/>
          </a:p>
        </p:txBody>
      </p:sp>
    </p:spTree>
  </p:cSld>
  <p:clrMapOvr>
    <a:masterClrMapping/>
  </p:clrMapOvr>
  <p:transition spd="slow">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Text Box 5"/>
          <p:cNvSpPr txBox="1">
            <a:spLocks noChangeArrowheads="1"/>
          </p:cNvSpPr>
          <p:nvPr/>
        </p:nvSpPr>
        <p:spPr bwMode="auto">
          <a:xfrm>
            <a:off x="1042988" y="1628775"/>
            <a:ext cx="838200" cy="1006475"/>
          </a:xfrm>
          <a:prstGeom prst="rect">
            <a:avLst/>
          </a:prstGeom>
          <a:noFill/>
          <a:ln w="9525">
            <a:noFill/>
            <a:miter lim="800000"/>
            <a:headEnd/>
            <a:tailEnd/>
          </a:ln>
          <a:effectLst/>
        </p:spPr>
        <p:txBody>
          <a:bodyPr lIns="90000" tIns="46800" rIns="90000" bIns="46800">
            <a:spAutoFit/>
          </a:bodyPr>
          <a:lstStyle/>
          <a:p>
            <a:pPr algn="l">
              <a:spcBef>
                <a:spcPct val="50000"/>
              </a:spcBef>
            </a:pPr>
            <a:r>
              <a:rPr lang="zh-CN" altLang="en-US" sz="6000" b="1">
                <a:latin typeface="Times New Roman" pitchFamily="18" charset="0"/>
                <a:ea typeface="宋体" pitchFamily="2" charset="-122"/>
                <a:sym typeface="Wingdings" pitchFamily="2" charset="2"/>
              </a:rPr>
              <a:t></a:t>
            </a:r>
            <a:endParaRPr lang="zh-CN" altLang="en-US" sz="6000" b="1">
              <a:latin typeface="Times New Roman" pitchFamily="18" charset="0"/>
              <a:ea typeface="宋体" pitchFamily="2" charset="-122"/>
            </a:endParaRPr>
          </a:p>
        </p:txBody>
      </p:sp>
      <p:sp>
        <p:nvSpPr>
          <p:cNvPr id="66569" name="Text Box 9"/>
          <p:cNvSpPr txBox="1">
            <a:spLocks noChangeArrowheads="1"/>
          </p:cNvSpPr>
          <p:nvPr/>
        </p:nvSpPr>
        <p:spPr bwMode="auto">
          <a:xfrm>
            <a:off x="1979613" y="1557338"/>
            <a:ext cx="6551612" cy="2590800"/>
          </a:xfrm>
          <a:prstGeom prst="rect">
            <a:avLst/>
          </a:prstGeom>
          <a:noFill/>
          <a:ln w="9525">
            <a:noFill/>
            <a:miter lim="800000"/>
            <a:headEnd/>
            <a:tailEnd/>
          </a:ln>
          <a:effectLst/>
        </p:spPr>
        <p:txBody>
          <a:bodyPr lIns="90000" tIns="46800" rIns="90000" bIns="46800">
            <a:spAutoFit/>
          </a:bodyPr>
          <a:lstStyle/>
          <a:p>
            <a:endParaRPr lang="zh-CN" altLang="en-US"/>
          </a:p>
          <a:p>
            <a:pPr algn="l">
              <a:lnSpc>
                <a:spcPct val="125000"/>
              </a:lnSpc>
              <a:buClr>
                <a:srgbClr val="FF0066"/>
              </a:buClr>
              <a:buSzPct val="110000"/>
              <a:buFont typeface="Wingdings" pitchFamily="2" charset="2"/>
              <a:buChar char="þ"/>
            </a:pPr>
            <a:r>
              <a:rPr lang="zh-CN" altLang="en-US" sz="2400"/>
              <a:t>了解企业营运能力分析的作用；</a:t>
            </a:r>
          </a:p>
          <a:p>
            <a:pPr algn="l">
              <a:lnSpc>
                <a:spcPct val="125000"/>
              </a:lnSpc>
              <a:buClr>
                <a:srgbClr val="FF0066"/>
              </a:buClr>
              <a:buSzPct val="110000"/>
              <a:buFont typeface="Wingdings" pitchFamily="2" charset="2"/>
              <a:buChar char="þ"/>
            </a:pPr>
            <a:r>
              <a:rPr lang="zh-CN" altLang="en-US" sz="2400"/>
              <a:t>了解企业主要资产、负债和权益项目的变动分析与审核；</a:t>
            </a:r>
          </a:p>
          <a:p>
            <a:pPr algn="l">
              <a:lnSpc>
                <a:spcPct val="125000"/>
              </a:lnSpc>
              <a:buClr>
                <a:srgbClr val="FF0066"/>
              </a:buClr>
              <a:buSzPct val="110000"/>
              <a:buFont typeface="Wingdings" pitchFamily="2" charset="2"/>
              <a:buChar char="þ"/>
            </a:pPr>
            <a:r>
              <a:rPr lang="zh-CN" altLang="en-US" sz="2400"/>
              <a:t>掌握企业营运能力分析指标；</a:t>
            </a:r>
          </a:p>
          <a:p>
            <a:pPr algn="l">
              <a:lnSpc>
                <a:spcPct val="125000"/>
              </a:lnSpc>
              <a:buClr>
                <a:srgbClr val="FF0066"/>
              </a:buClr>
              <a:buSzPct val="110000"/>
              <a:buFont typeface="Wingdings" pitchFamily="2" charset="2"/>
              <a:buChar char="þ"/>
            </a:pPr>
            <a:r>
              <a:rPr lang="zh-CN" altLang="en-US" sz="2400"/>
              <a:t>了解影响企业营运能力的主要因素。</a:t>
            </a:r>
          </a:p>
        </p:txBody>
      </p:sp>
      <p:sp>
        <p:nvSpPr>
          <p:cNvPr id="66570" name="Rectangle 10"/>
          <p:cNvSpPr>
            <a:spLocks noGrp="1" noChangeArrowheads="1"/>
          </p:cNvSpPr>
          <p:nvPr>
            <p:ph type="ctrTitle"/>
          </p:nvPr>
        </p:nvSpPr>
        <p:spPr>
          <a:xfrm>
            <a:off x="2195513" y="765175"/>
            <a:ext cx="1676400" cy="762000"/>
          </a:xfrm>
        </p:spPr>
        <p:txBody>
          <a:bodyPr/>
          <a:lstStyle/>
          <a:p>
            <a:r>
              <a:rPr lang="zh-CN" altLang="en-US"/>
              <a:t>学习目的</a:t>
            </a:r>
          </a:p>
        </p:txBody>
      </p:sp>
    </p:spTree>
  </p:cSld>
  <p:clrMapOvr>
    <a:masterClrMapping/>
  </p:clrMapOvr>
  <p:transition spd="slow">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5D65E792-AE5A-46AE-9670-909E0EF3CBA6}" type="slidenum">
              <a:rPr lang="zh-CN" altLang="en-US"/>
              <a:pPr/>
              <a:t>20</a:t>
            </a:fld>
            <a:endParaRPr lang="en-US" altLang="zh-CN"/>
          </a:p>
        </p:txBody>
      </p:sp>
      <p:sp>
        <p:nvSpPr>
          <p:cNvPr id="693250" name="Rectangle 2"/>
          <p:cNvSpPr>
            <a:spLocks noGrp="1" noChangeArrowheads="1"/>
          </p:cNvSpPr>
          <p:nvPr>
            <p:ph type="title"/>
          </p:nvPr>
        </p:nvSpPr>
        <p:spPr/>
        <p:txBody>
          <a:bodyPr/>
          <a:lstStyle/>
          <a:p>
            <a:r>
              <a:rPr lang="zh-CN" altLang="en-US" b="1"/>
              <a:t>资产运用效率分析</a:t>
            </a:r>
          </a:p>
        </p:txBody>
      </p:sp>
      <p:sp>
        <p:nvSpPr>
          <p:cNvPr id="693251" name="Rectangle 3"/>
          <p:cNvSpPr>
            <a:spLocks noGrp="1" noChangeArrowheads="1"/>
          </p:cNvSpPr>
          <p:nvPr>
            <p:ph type="body" idx="1"/>
          </p:nvPr>
        </p:nvSpPr>
        <p:spPr/>
        <p:txBody>
          <a:bodyPr/>
          <a:lstStyle/>
          <a:p>
            <a:r>
              <a:rPr lang="zh-CN" altLang="en-US">
                <a:solidFill>
                  <a:srgbClr val="FF3300"/>
                </a:solidFill>
              </a:rPr>
              <a:t>存货周转率</a:t>
            </a:r>
            <a:r>
              <a:rPr lang="zh-CN" altLang="en-US"/>
              <a:t>是指一定时间内（通常为一年）企业主营业务成本（销售成本）与存货平均余额的比率，是反映企业销售能力强弱、存货是否过量和资产流动能力的一个指标，也是衡量企业生产经营各环节中存货运营效率的一个综合性指标。其计算公式为：</a:t>
            </a:r>
          </a:p>
          <a:p>
            <a:endParaRPr lang="zh-CN" altLang="en-US"/>
          </a:p>
          <a:p>
            <a:endParaRPr lang="zh-CN" altLang="en-US"/>
          </a:p>
          <a:p>
            <a:pPr>
              <a:buFont typeface="Wingdings" pitchFamily="2" charset="2"/>
              <a:buNone/>
            </a:pPr>
            <a:endParaRPr lang="zh-CN" altLang="en-US"/>
          </a:p>
          <a:p>
            <a:pPr>
              <a:buFont typeface="Wingdings" pitchFamily="2" charset="2"/>
              <a:buNone/>
            </a:pPr>
            <a:endParaRPr lang="zh-CN" altLang="en-US"/>
          </a:p>
          <a:p>
            <a:pPr>
              <a:buFont typeface="Wingdings" pitchFamily="2" charset="2"/>
              <a:buNone/>
            </a:pPr>
            <a:endParaRPr lang="zh-CN" altLang="en-US"/>
          </a:p>
          <a:p>
            <a:r>
              <a:rPr lang="zh-CN" altLang="en-US"/>
              <a:t>存货周转率的分析要点如下：</a:t>
            </a:r>
          </a:p>
          <a:p>
            <a:r>
              <a:rPr lang="en-US" altLang="zh-CN"/>
              <a:t>1</a:t>
            </a:r>
            <a:r>
              <a:rPr lang="zh-CN" altLang="en-US"/>
              <a:t>．存货周转率指标比应收账款周转率反映的内容更具综合性，涉及企业供、产、销诸环节。在分析存货周转率指标时，应尽可能结合存货的批量因素、季节性变化因素等情况对指标加以理解。</a:t>
            </a:r>
          </a:p>
        </p:txBody>
      </p:sp>
      <p:sp>
        <p:nvSpPr>
          <p:cNvPr id="693252" name="Rectangle 4"/>
          <p:cNvSpPr>
            <a:spLocks noChangeArrowheads="1"/>
          </p:cNvSpPr>
          <p:nvPr/>
        </p:nvSpPr>
        <p:spPr bwMode="auto">
          <a:xfrm>
            <a:off x="0" y="309562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693253" name="Object 5"/>
          <p:cNvGraphicFramePr>
            <a:graphicFrameLocks noChangeAspect="1"/>
          </p:cNvGraphicFramePr>
          <p:nvPr/>
        </p:nvGraphicFramePr>
        <p:xfrm>
          <a:off x="1908175" y="2492375"/>
          <a:ext cx="5111750" cy="1090613"/>
        </p:xfrm>
        <a:graphic>
          <a:graphicData uri="http://schemas.openxmlformats.org/presentationml/2006/ole">
            <p:oleObj spid="_x0000_s693253" r:id="rId4" imgW="3695700" imgH="838200" progId="Equation.3">
              <p:embed/>
            </p:oleObj>
          </a:graphicData>
        </a:graphic>
      </p:graphicFrame>
    </p:spTree>
  </p:cSld>
  <p:clrMapOvr>
    <a:masterClrMapping/>
  </p:clrMapOvr>
  <p:transition spd="slow">
    <p:circl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BA867E65-3453-478F-B844-87450AE9AA8A}" type="slidenum">
              <a:rPr lang="zh-CN" altLang="en-US"/>
              <a:pPr/>
              <a:t>21</a:t>
            </a:fld>
            <a:endParaRPr lang="en-US" altLang="zh-CN"/>
          </a:p>
        </p:txBody>
      </p:sp>
      <p:sp>
        <p:nvSpPr>
          <p:cNvPr id="695298" name="Rectangle 2"/>
          <p:cNvSpPr>
            <a:spLocks noGrp="1" noChangeArrowheads="1"/>
          </p:cNvSpPr>
          <p:nvPr>
            <p:ph type="title"/>
          </p:nvPr>
        </p:nvSpPr>
        <p:spPr/>
        <p:txBody>
          <a:bodyPr/>
          <a:lstStyle/>
          <a:p>
            <a:r>
              <a:rPr lang="zh-CN" altLang="en-US" b="1"/>
              <a:t>资产运用效率分析</a:t>
            </a:r>
          </a:p>
        </p:txBody>
      </p:sp>
      <p:sp>
        <p:nvSpPr>
          <p:cNvPr id="695299" name="Rectangle 3"/>
          <p:cNvSpPr>
            <a:spLocks noGrp="1" noChangeArrowheads="1"/>
          </p:cNvSpPr>
          <p:nvPr>
            <p:ph type="body" idx="1"/>
          </p:nvPr>
        </p:nvSpPr>
        <p:spPr/>
        <p:txBody>
          <a:bodyPr/>
          <a:lstStyle/>
          <a:p>
            <a:pPr>
              <a:lnSpc>
                <a:spcPct val="125000"/>
              </a:lnSpc>
            </a:pPr>
            <a:r>
              <a:rPr lang="en-US" altLang="zh-CN"/>
              <a:t>2</a:t>
            </a:r>
            <a:r>
              <a:rPr lang="zh-CN" altLang="en-US"/>
              <a:t>．一般来说，存货周转率指标越高，表明存货周转速度越快，存货变现能力越强，资金占用水平越低，但不能盲目追求高存货周转率，如该指标过高可能存在如下问题：存货水平太低，采购过于频繁，批量太小，可能出现停工待料现象。</a:t>
            </a:r>
          </a:p>
          <a:p>
            <a:pPr>
              <a:lnSpc>
                <a:spcPct val="125000"/>
              </a:lnSpc>
            </a:pPr>
            <a:r>
              <a:rPr lang="en-US" altLang="zh-CN"/>
              <a:t>3</a:t>
            </a:r>
            <a:r>
              <a:rPr lang="zh-CN" altLang="en-US"/>
              <a:t>．如果存货周转率恶化，则可能由以下原因造成：低效率的存货控制和管理导致存货的过度购置，低效率的生产导致存货产品生产量下降，销售困难导致存货积压，以及企业不适当的销售政策导致销售不畅。</a:t>
            </a:r>
          </a:p>
          <a:p>
            <a:pPr>
              <a:lnSpc>
                <a:spcPct val="125000"/>
              </a:lnSpc>
            </a:pPr>
            <a:r>
              <a:rPr lang="en-US" altLang="zh-CN"/>
              <a:t>4</a:t>
            </a:r>
            <a:r>
              <a:rPr lang="zh-CN" altLang="en-US"/>
              <a:t>．不同企业存货计价方法不一样，可能会造成指标差异。例如，在物价上升时，采用先进先出法计价的企业的存货成本相对较高，而采用后进先出法的企业的存货成本相对较低，这会导致两类企业之间存货周转率的显著不同。</a:t>
            </a:r>
          </a:p>
          <a:p>
            <a:endParaRPr lang="zh-CN" altLang="en-US"/>
          </a:p>
        </p:txBody>
      </p:sp>
    </p:spTree>
  </p:cSld>
  <p:clrMapOvr>
    <a:masterClrMapping/>
  </p:clrMapOvr>
  <p:transition spd="slow">
    <p:circl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4"/>
          <p:cNvSpPr>
            <a:spLocks noGrp="1"/>
          </p:cNvSpPr>
          <p:nvPr>
            <p:ph type="sldNum" sz="quarter" idx="11"/>
          </p:nvPr>
        </p:nvSpPr>
        <p:spPr/>
        <p:txBody>
          <a:bodyPr/>
          <a:lstStyle/>
          <a:p>
            <a:fld id="{DE91D473-D1DF-42D6-AD83-85B339985ACA}" type="slidenum">
              <a:rPr lang="zh-CN" altLang="en-US"/>
              <a:pPr/>
              <a:t>22</a:t>
            </a:fld>
            <a:endParaRPr lang="en-US" altLang="zh-CN"/>
          </a:p>
        </p:txBody>
      </p:sp>
      <p:sp>
        <p:nvSpPr>
          <p:cNvPr id="699394" name="Rectangle 2"/>
          <p:cNvSpPr>
            <a:spLocks noGrp="1" noChangeArrowheads="1"/>
          </p:cNvSpPr>
          <p:nvPr>
            <p:ph type="title"/>
          </p:nvPr>
        </p:nvSpPr>
        <p:spPr/>
        <p:txBody>
          <a:bodyPr/>
          <a:lstStyle/>
          <a:p>
            <a:r>
              <a:rPr lang="zh-CN" altLang="en-US" b="1"/>
              <a:t>资产运用效率分析</a:t>
            </a:r>
          </a:p>
        </p:txBody>
      </p:sp>
      <p:sp>
        <p:nvSpPr>
          <p:cNvPr id="699395" name="Rectangle 3"/>
          <p:cNvSpPr>
            <a:spLocks noGrp="1" noChangeArrowheads="1"/>
          </p:cNvSpPr>
          <p:nvPr>
            <p:ph type="body" idx="1"/>
          </p:nvPr>
        </p:nvSpPr>
        <p:spPr/>
        <p:txBody>
          <a:bodyPr/>
          <a:lstStyle/>
          <a:p>
            <a:r>
              <a:rPr lang="zh-CN" altLang="en-US" sz="2400">
                <a:solidFill>
                  <a:srgbClr val="FF3300"/>
                </a:solidFill>
              </a:rPr>
              <a:t>营运资本周转率</a:t>
            </a:r>
            <a:r>
              <a:rPr lang="zh-CN" altLang="en-US" sz="2400"/>
              <a:t>是衡量企业运用营运资金创造销售收入的能力。其计算公式为：</a:t>
            </a:r>
          </a:p>
          <a:p>
            <a:endParaRPr lang="zh-CN" altLang="en-US" sz="2400"/>
          </a:p>
          <a:p>
            <a:endParaRPr lang="zh-CN" altLang="en-US" sz="2400"/>
          </a:p>
          <a:p>
            <a:pPr>
              <a:buFont typeface="Wingdings" pitchFamily="2" charset="2"/>
              <a:buNone/>
            </a:pPr>
            <a:endParaRPr lang="zh-CN" altLang="en-US" sz="2400"/>
          </a:p>
          <a:p>
            <a:pPr>
              <a:buFont typeface="Wingdings" pitchFamily="2" charset="2"/>
              <a:buNone/>
            </a:pPr>
            <a:endParaRPr lang="zh-CN" altLang="en-US" sz="2400"/>
          </a:p>
          <a:p>
            <a:r>
              <a:rPr lang="zh-CN" altLang="en-US" sz="2400"/>
              <a:t>营运资本周转率水平高，表明企业运用营运资金创造收入的效率较高，反之则较低。但是如该指标过高，则说明企业营运资金可能不足，会影响企业资金的流动性。</a:t>
            </a:r>
          </a:p>
        </p:txBody>
      </p:sp>
      <p:sp>
        <p:nvSpPr>
          <p:cNvPr id="699396" name="Rectangle 4"/>
          <p:cNvSpPr>
            <a:spLocks noChangeArrowheads="1"/>
          </p:cNvSpPr>
          <p:nvPr/>
        </p:nvSpPr>
        <p:spPr bwMode="auto">
          <a:xfrm>
            <a:off x="0" y="3095625"/>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699399" name="Rectangle 7"/>
          <p:cNvSpPr>
            <a:spLocks noChangeArrowheads="1"/>
          </p:cNvSpPr>
          <p:nvPr/>
        </p:nvSpPr>
        <p:spPr bwMode="auto">
          <a:xfrm>
            <a:off x="0" y="309562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699398" name="Object 6"/>
          <p:cNvGraphicFramePr>
            <a:graphicFrameLocks noChangeAspect="1"/>
          </p:cNvGraphicFramePr>
          <p:nvPr/>
        </p:nvGraphicFramePr>
        <p:xfrm>
          <a:off x="1908175" y="1916113"/>
          <a:ext cx="4968875" cy="1060450"/>
        </p:xfrm>
        <a:graphic>
          <a:graphicData uri="http://schemas.openxmlformats.org/presentationml/2006/ole">
            <p:oleObj spid="_x0000_s699398" name="公式" r:id="rId4" imgW="3695700" imgH="838200" progId="Equation.3">
              <p:embed/>
            </p:oleObj>
          </a:graphicData>
        </a:graphic>
      </p:graphicFrame>
    </p:spTree>
  </p:cSld>
  <p:clrMapOvr>
    <a:masterClrMapping/>
  </p:clrMapOvr>
  <p:transition spd="slow">
    <p:circl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94EEDC3C-ACCD-41BA-A410-6914F857BCB5}" type="slidenum">
              <a:rPr lang="zh-CN" altLang="en-US"/>
              <a:pPr/>
              <a:t>23</a:t>
            </a:fld>
            <a:endParaRPr lang="en-US" altLang="zh-CN"/>
          </a:p>
        </p:txBody>
      </p:sp>
      <p:sp>
        <p:nvSpPr>
          <p:cNvPr id="701442" name="Rectangle 2"/>
          <p:cNvSpPr>
            <a:spLocks noGrp="1" noChangeArrowheads="1"/>
          </p:cNvSpPr>
          <p:nvPr>
            <p:ph type="title"/>
          </p:nvPr>
        </p:nvSpPr>
        <p:spPr/>
        <p:txBody>
          <a:bodyPr/>
          <a:lstStyle/>
          <a:p>
            <a:r>
              <a:rPr lang="zh-CN" altLang="en-US" b="1"/>
              <a:t>资产运用效率分析</a:t>
            </a:r>
          </a:p>
        </p:txBody>
      </p:sp>
      <p:sp>
        <p:nvSpPr>
          <p:cNvPr id="701443" name="Rectangle 3"/>
          <p:cNvSpPr>
            <a:spLocks noGrp="1" noChangeArrowheads="1"/>
          </p:cNvSpPr>
          <p:nvPr>
            <p:ph type="body" idx="1"/>
          </p:nvPr>
        </p:nvSpPr>
        <p:spPr/>
        <p:txBody>
          <a:bodyPr/>
          <a:lstStyle/>
          <a:p>
            <a:r>
              <a:rPr lang="zh-CN" altLang="en-US" sz="2400">
                <a:solidFill>
                  <a:srgbClr val="FF3300"/>
                </a:solidFill>
              </a:rPr>
              <a:t>现金周转率</a:t>
            </a:r>
            <a:r>
              <a:rPr lang="zh-CN" altLang="en-US" sz="2400"/>
              <a:t>是企业销售收入与现金平均余额的比率，反映了企业对现金的管理水平和利用效率的高低。其计算公式为：</a:t>
            </a:r>
          </a:p>
          <a:p>
            <a:endParaRPr lang="zh-CN" altLang="en-US" sz="2400"/>
          </a:p>
          <a:p>
            <a:endParaRPr lang="zh-CN" altLang="en-US" sz="2400"/>
          </a:p>
          <a:p>
            <a:pPr>
              <a:buFont typeface="Wingdings" pitchFamily="2" charset="2"/>
              <a:buNone/>
            </a:pPr>
            <a:endParaRPr lang="zh-CN" altLang="en-US" sz="2400"/>
          </a:p>
          <a:p>
            <a:endParaRPr lang="zh-CN" altLang="en-US" sz="2400"/>
          </a:p>
          <a:p>
            <a:r>
              <a:rPr lang="zh-CN" altLang="en-US" sz="2400"/>
              <a:t>现金周转率指标应维持在一个合理水平，较高的比率意味着企业对现金的使用效率较好，但同时也表明企业所持有的现金较少，这可能是企业出现财务困难的一个信号；与此相反，如果现金周转率比率较低，一方面说明企业对现金的使用效率较差，但另一方面又表明企业的现金充裕，短期偿债有保证。</a:t>
            </a:r>
          </a:p>
        </p:txBody>
      </p:sp>
      <p:sp>
        <p:nvSpPr>
          <p:cNvPr id="701444" name="Rectangle 4"/>
          <p:cNvSpPr>
            <a:spLocks noChangeArrowheads="1"/>
          </p:cNvSpPr>
          <p:nvPr/>
        </p:nvSpPr>
        <p:spPr bwMode="auto">
          <a:xfrm>
            <a:off x="0" y="309562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1445" name="Object 5"/>
          <p:cNvGraphicFramePr>
            <a:graphicFrameLocks noChangeAspect="1"/>
          </p:cNvGraphicFramePr>
          <p:nvPr/>
        </p:nvGraphicFramePr>
        <p:xfrm>
          <a:off x="2700338" y="1989138"/>
          <a:ext cx="3816350" cy="1027112"/>
        </p:xfrm>
        <a:graphic>
          <a:graphicData uri="http://schemas.openxmlformats.org/presentationml/2006/ole">
            <p:oleObj spid="_x0000_s701445" r:id="rId4" imgW="2933700" imgH="838200" progId="Equation.3">
              <p:embed/>
            </p:oleObj>
          </a:graphicData>
        </a:graphic>
      </p:graphicFrame>
    </p:spTree>
  </p:cSld>
  <p:clrMapOvr>
    <a:masterClrMapping/>
  </p:clrMapOvr>
  <p:transition spd="slow">
    <p:circl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917D9849-1EF1-4ACE-93C4-BD6C606761CD}" type="slidenum">
              <a:rPr lang="zh-CN" altLang="en-US"/>
              <a:pPr/>
              <a:t>24</a:t>
            </a:fld>
            <a:endParaRPr lang="en-US" altLang="zh-CN"/>
          </a:p>
        </p:txBody>
      </p:sp>
      <p:sp>
        <p:nvSpPr>
          <p:cNvPr id="729090" name="Rectangle 2"/>
          <p:cNvSpPr>
            <a:spLocks noGrp="1" noChangeArrowheads="1"/>
          </p:cNvSpPr>
          <p:nvPr>
            <p:ph type="title"/>
          </p:nvPr>
        </p:nvSpPr>
        <p:spPr/>
        <p:txBody>
          <a:bodyPr/>
          <a:lstStyle/>
          <a:p>
            <a:r>
              <a:rPr lang="zh-CN" altLang="en-US" b="1"/>
              <a:t>资产运用效率分析</a:t>
            </a:r>
          </a:p>
        </p:txBody>
      </p:sp>
      <p:sp>
        <p:nvSpPr>
          <p:cNvPr id="729091" name="Rectangle 3"/>
          <p:cNvSpPr>
            <a:spLocks noGrp="1" noChangeArrowheads="1"/>
          </p:cNvSpPr>
          <p:nvPr>
            <p:ph type="body" idx="1"/>
          </p:nvPr>
        </p:nvSpPr>
        <p:spPr/>
        <p:txBody>
          <a:bodyPr/>
          <a:lstStyle/>
          <a:p>
            <a:r>
              <a:rPr lang="zh-CN" altLang="en-US">
                <a:solidFill>
                  <a:srgbClr val="FF0066"/>
                </a:solidFill>
              </a:rPr>
              <a:t>预付账款周转率</a:t>
            </a:r>
            <a:r>
              <a:rPr lang="zh-CN" altLang="en-US"/>
              <a:t>是企业销售成本与平均预付账款的比率，其计算公式如下：</a:t>
            </a:r>
          </a:p>
          <a:p>
            <a:endParaRPr lang="zh-CN" altLang="en-US"/>
          </a:p>
          <a:p>
            <a:endParaRPr lang="zh-CN" altLang="en-US"/>
          </a:p>
          <a:p>
            <a:endParaRPr lang="zh-CN" altLang="en-US"/>
          </a:p>
          <a:p>
            <a:endParaRPr lang="zh-CN" altLang="en-US"/>
          </a:p>
          <a:p>
            <a:endParaRPr lang="zh-CN" altLang="en-US"/>
          </a:p>
          <a:p>
            <a:endParaRPr lang="zh-CN" altLang="en-US"/>
          </a:p>
          <a:p>
            <a:r>
              <a:rPr lang="zh-CN" altLang="en-US"/>
              <a:t>预付账款周转率反映企业资金被占用状况，从财务角度而言，指标值越高，在企业销货成本一定的条件下，预付款项越少，对企业越有利。</a:t>
            </a:r>
          </a:p>
        </p:txBody>
      </p:sp>
      <p:sp>
        <p:nvSpPr>
          <p:cNvPr id="729093" name="Rectangle 5"/>
          <p:cNvSpPr>
            <a:spLocks noChangeArrowheads="1"/>
          </p:cNvSpPr>
          <p:nvPr/>
        </p:nvSpPr>
        <p:spPr bwMode="auto">
          <a:xfrm>
            <a:off x="0" y="309562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29092" name="Object 4"/>
          <p:cNvGraphicFramePr>
            <a:graphicFrameLocks noChangeAspect="1"/>
          </p:cNvGraphicFramePr>
          <p:nvPr/>
        </p:nvGraphicFramePr>
        <p:xfrm>
          <a:off x="1763713" y="1844675"/>
          <a:ext cx="5832475" cy="1190625"/>
        </p:xfrm>
        <a:graphic>
          <a:graphicData uri="http://schemas.openxmlformats.org/presentationml/2006/ole">
            <p:oleObj spid="_x0000_s729092" name="公式" r:id="rId3" imgW="3860800" imgH="838200" progId="Equation.3">
              <p:embed/>
            </p:oleObj>
          </a:graphicData>
        </a:graphic>
      </p:graphicFrame>
    </p:spTree>
  </p:cSld>
  <p:clrMapOvr>
    <a:masterClrMapping/>
  </p:clrMapOvr>
  <p:transition spd="slow">
    <p:circl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D9AF4AA-4B7F-49D9-884C-63C09047CA2A}" type="slidenum">
              <a:rPr lang="zh-CN" altLang="en-US"/>
              <a:pPr/>
              <a:t>25</a:t>
            </a:fld>
            <a:endParaRPr lang="en-US" altLang="zh-CN"/>
          </a:p>
        </p:txBody>
      </p:sp>
      <p:sp>
        <p:nvSpPr>
          <p:cNvPr id="730114" name="Rectangle 2"/>
          <p:cNvSpPr>
            <a:spLocks noGrp="1" noChangeArrowheads="1"/>
          </p:cNvSpPr>
          <p:nvPr>
            <p:ph type="title"/>
          </p:nvPr>
        </p:nvSpPr>
        <p:spPr/>
        <p:txBody>
          <a:bodyPr/>
          <a:lstStyle/>
          <a:p>
            <a:r>
              <a:rPr lang="zh-CN" altLang="en-US" b="1"/>
              <a:t>资产运用效率分析</a:t>
            </a:r>
          </a:p>
        </p:txBody>
      </p:sp>
      <p:sp>
        <p:nvSpPr>
          <p:cNvPr id="730115" name="Rectangle 3"/>
          <p:cNvSpPr>
            <a:spLocks noGrp="1" noChangeArrowheads="1"/>
          </p:cNvSpPr>
          <p:nvPr>
            <p:ph type="body" idx="1"/>
          </p:nvPr>
        </p:nvSpPr>
        <p:spPr/>
        <p:txBody>
          <a:bodyPr/>
          <a:lstStyle/>
          <a:p>
            <a:r>
              <a:rPr lang="zh-CN" altLang="en-US">
                <a:solidFill>
                  <a:srgbClr val="FF0066"/>
                </a:solidFill>
              </a:rPr>
              <a:t>不良资产比率</a:t>
            </a:r>
          </a:p>
          <a:p>
            <a:r>
              <a:rPr lang="zh-CN" altLang="en-US"/>
              <a:t>与前面的指标不同，不良资产比率衡量的是企业不良资产占全部资产的占比情况，其计算公式为：</a:t>
            </a:r>
          </a:p>
          <a:p>
            <a:r>
              <a:rPr lang="zh-CN" altLang="en-US">
                <a:solidFill>
                  <a:schemeClr val="accent2"/>
                </a:solidFill>
              </a:rPr>
              <a:t>不良资产比率</a:t>
            </a:r>
            <a:r>
              <a:rPr lang="en-US" altLang="zh-CN">
                <a:solidFill>
                  <a:schemeClr val="accent2"/>
                </a:solidFill>
              </a:rPr>
              <a:t>=</a:t>
            </a:r>
            <a:r>
              <a:rPr lang="zh-CN" altLang="en-US">
                <a:solidFill>
                  <a:schemeClr val="accent2"/>
                </a:solidFill>
              </a:rPr>
              <a:t>年末不良资产总额</a:t>
            </a:r>
            <a:r>
              <a:rPr lang="en-US" altLang="zh-CN">
                <a:solidFill>
                  <a:schemeClr val="accent2"/>
                </a:solidFill>
              </a:rPr>
              <a:t>÷</a:t>
            </a:r>
            <a:r>
              <a:rPr lang="zh-CN" altLang="en-US">
                <a:solidFill>
                  <a:schemeClr val="accent2"/>
                </a:solidFill>
              </a:rPr>
              <a:t>（资产总额＋资产减值准备余额）</a:t>
            </a:r>
            <a:r>
              <a:rPr lang="en-US" altLang="zh-CN">
                <a:solidFill>
                  <a:schemeClr val="accent2"/>
                </a:solidFill>
              </a:rPr>
              <a:t>×100%</a:t>
            </a:r>
          </a:p>
          <a:p>
            <a:r>
              <a:rPr lang="zh-CN" altLang="en-US"/>
              <a:t>年末不良资产总额</a:t>
            </a:r>
            <a:r>
              <a:rPr lang="en-US" altLang="zh-CN"/>
              <a:t>=</a:t>
            </a:r>
            <a:r>
              <a:rPr lang="zh-CN" altLang="en-US"/>
              <a:t>资产减值准备余额＋应提未提和应摊未摊的潜亏挂账＋未处理资产损失</a:t>
            </a:r>
          </a:p>
          <a:p>
            <a:r>
              <a:rPr lang="zh-CN" altLang="en-US"/>
              <a:t>不良资产比率越高，将间接影响企业资产的利用效率和盈利能力，通常该比率不宜高于</a:t>
            </a:r>
            <a:r>
              <a:rPr lang="en-US" altLang="zh-CN"/>
              <a:t>2.5%</a:t>
            </a:r>
            <a:r>
              <a:rPr lang="zh-CN" altLang="en-US"/>
              <a:t>，指标值越低越好。</a:t>
            </a:r>
          </a:p>
        </p:txBody>
      </p:sp>
    </p:spTree>
  </p:cSld>
  <p:clrMapOvr>
    <a:masterClrMapping/>
  </p:clrMapOvr>
  <p:transition spd="slow">
    <p:circl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F215C4C2-51F7-46AC-A891-2C83D633A281}" type="slidenum">
              <a:rPr lang="zh-CN" altLang="en-US"/>
              <a:pPr/>
              <a:t>26</a:t>
            </a:fld>
            <a:endParaRPr lang="en-US" altLang="zh-CN"/>
          </a:p>
        </p:txBody>
      </p:sp>
      <p:sp>
        <p:nvSpPr>
          <p:cNvPr id="703490" name="Rectangle 2"/>
          <p:cNvSpPr>
            <a:spLocks noGrp="1" noChangeArrowheads="1"/>
          </p:cNvSpPr>
          <p:nvPr>
            <p:ph type="title"/>
          </p:nvPr>
        </p:nvSpPr>
        <p:spPr/>
        <p:txBody>
          <a:bodyPr/>
          <a:lstStyle/>
          <a:p>
            <a:r>
              <a:rPr lang="zh-CN" altLang="en-US" b="1"/>
              <a:t>资金运用效率分析</a:t>
            </a:r>
            <a:r>
              <a:rPr lang="zh-CN" altLang="en-US"/>
              <a:t> </a:t>
            </a:r>
          </a:p>
        </p:txBody>
      </p:sp>
      <p:sp>
        <p:nvSpPr>
          <p:cNvPr id="703491" name="Rectangle 3"/>
          <p:cNvSpPr>
            <a:spLocks noGrp="1" noChangeArrowheads="1"/>
          </p:cNvSpPr>
          <p:nvPr>
            <p:ph type="body" idx="1"/>
          </p:nvPr>
        </p:nvSpPr>
        <p:spPr/>
        <p:txBody>
          <a:bodyPr/>
          <a:lstStyle/>
          <a:p>
            <a:r>
              <a:rPr lang="zh-CN" altLang="en-US" sz="2400">
                <a:solidFill>
                  <a:srgbClr val="FF3300"/>
                </a:solidFill>
              </a:rPr>
              <a:t>总负债周转率</a:t>
            </a:r>
            <a:r>
              <a:rPr lang="zh-CN" altLang="en-US" sz="2400"/>
              <a:t>是企业销售收入与平均负债总额的比率，其计算公式如下：</a:t>
            </a:r>
          </a:p>
          <a:p>
            <a:endParaRPr lang="zh-CN" altLang="en-US" sz="2400"/>
          </a:p>
          <a:p>
            <a:endParaRPr lang="zh-CN" altLang="en-US" sz="2400"/>
          </a:p>
          <a:p>
            <a:pPr>
              <a:buFont typeface="Wingdings" pitchFamily="2" charset="2"/>
              <a:buNone/>
            </a:pPr>
            <a:endParaRPr lang="zh-CN" altLang="en-US" sz="2400"/>
          </a:p>
          <a:p>
            <a:endParaRPr lang="zh-CN" altLang="en-US" sz="2400"/>
          </a:p>
          <a:p>
            <a:r>
              <a:rPr lang="zh-CN" altLang="en-US" sz="2400"/>
              <a:t>总负债周转率反映的是企业负债资金创造效益的能力，该指标越高，说明企业利用负债实现销售收入的能力越强，反之就越弱。</a:t>
            </a:r>
          </a:p>
        </p:txBody>
      </p:sp>
      <p:sp>
        <p:nvSpPr>
          <p:cNvPr id="703492" name="Rectangle 4"/>
          <p:cNvSpPr>
            <a:spLocks noChangeArrowheads="1"/>
          </p:cNvSpPr>
          <p:nvPr/>
        </p:nvSpPr>
        <p:spPr bwMode="auto">
          <a:xfrm>
            <a:off x="0" y="309562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3493" name="Object 5"/>
          <p:cNvGraphicFramePr>
            <a:graphicFrameLocks noChangeAspect="1"/>
          </p:cNvGraphicFramePr>
          <p:nvPr/>
        </p:nvGraphicFramePr>
        <p:xfrm>
          <a:off x="2195513" y="1916113"/>
          <a:ext cx="5111750" cy="1139825"/>
        </p:xfrm>
        <a:graphic>
          <a:graphicData uri="http://schemas.openxmlformats.org/presentationml/2006/ole">
            <p:oleObj spid="_x0000_s703493" r:id="rId4" imgW="3543300" imgH="838200" progId="Equation.3">
              <p:embed/>
            </p:oleObj>
          </a:graphicData>
        </a:graphic>
      </p:graphicFrame>
    </p:spTree>
  </p:cSld>
  <p:clrMapOvr>
    <a:masterClrMapping/>
  </p:clrMapOvr>
  <p:transition spd="slow">
    <p:circl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355435D7-0C49-401F-B6C3-58530D710B44}" type="slidenum">
              <a:rPr lang="zh-CN" altLang="en-US"/>
              <a:pPr/>
              <a:t>27</a:t>
            </a:fld>
            <a:endParaRPr lang="en-US" altLang="zh-CN"/>
          </a:p>
        </p:txBody>
      </p:sp>
      <p:sp>
        <p:nvSpPr>
          <p:cNvPr id="705538" name="Rectangle 2"/>
          <p:cNvSpPr>
            <a:spLocks noGrp="1" noChangeArrowheads="1"/>
          </p:cNvSpPr>
          <p:nvPr>
            <p:ph type="title"/>
          </p:nvPr>
        </p:nvSpPr>
        <p:spPr/>
        <p:txBody>
          <a:bodyPr/>
          <a:lstStyle/>
          <a:p>
            <a:r>
              <a:rPr lang="zh-CN" altLang="en-US" b="1"/>
              <a:t>资金运用效率分析</a:t>
            </a:r>
          </a:p>
        </p:txBody>
      </p:sp>
      <p:sp>
        <p:nvSpPr>
          <p:cNvPr id="705539" name="Rectangle 3"/>
          <p:cNvSpPr>
            <a:spLocks noGrp="1" noChangeArrowheads="1"/>
          </p:cNvSpPr>
          <p:nvPr>
            <p:ph type="body" idx="1"/>
          </p:nvPr>
        </p:nvSpPr>
        <p:spPr/>
        <p:txBody>
          <a:bodyPr/>
          <a:lstStyle/>
          <a:p>
            <a:r>
              <a:rPr lang="zh-CN" altLang="en-US" sz="2400">
                <a:solidFill>
                  <a:srgbClr val="FF3300"/>
                </a:solidFill>
              </a:rPr>
              <a:t>所有者权益周转率</a:t>
            </a:r>
            <a:r>
              <a:rPr lang="zh-CN" altLang="en-US" sz="2400"/>
              <a:t>（或股东权益周转率）是企业销售收入与平均所有者权益的比率，其计算公式如下：</a:t>
            </a:r>
          </a:p>
          <a:p>
            <a:endParaRPr lang="zh-CN" altLang="en-US" sz="2400"/>
          </a:p>
          <a:p>
            <a:endParaRPr lang="zh-CN" altLang="en-US" sz="2400"/>
          </a:p>
          <a:p>
            <a:endParaRPr lang="zh-CN" altLang="en-US" sz="2400"/>
          </a:p>
          <a:p>
            <a:pPr>
              <a:buFont typeface="Wingdings" pitchFamily="2" charset="2"/>
              <a:buNone/>
            </a:pPr>
            <a:endParaRPr lang="zh-CN" altLang="en-US" sz="2400"/>
          </a:p>
          <a:p>
            <a:endParaRPr lang="zh-CN" altLang="en-US" sz="2400"/>
          </a:p>
          <a:p>
            <a:r>
              <a:rPr lang="zh-CN" altLang="en-US" sz="2400"/>
              <a:t>所有者权益周转率衡量的是企业投资者的权益资金创造收入的能力，该指标值越大，说明权益资金的使用效率越高，对投资者越有利；反之，该指标值越小，说明权益资金的使用效率越低，对投资者越不利。</a:t>
            </a:r>
          </a:p>
        </p:txBody>
      </p:sp>
      <p:sp>
        <p:nvSpPr>
          <p:cNvPr id="705540" name="Rectangle 4"/>
          <p:cNvSpPr>
            <a:spLocks noChangeArrowheads="1"/>
          </p:cNvSpPr>
          <p:nvPr/>
        </p:nvSpPr>
        <p:spPr bwMode="auto">
          <a:xfrm>
            <a:off x="0" y="309562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5541" name="Object 5"/>
          <p:cNvGraphicFramePr>
            <a:graphicFrameLocks noChangeAspect="1"/>
          </p:cNvGraphicFramePr>
          <p:nvPr/>
        </p:nvGraphicFramePr>
        <p:xfrm>
          <a:off x="1187450" y="1989138"/>
          <a:ext cx="6840538" cy="1252537"/>
        </p:xfrm>
        <a:graphic>
          <a:graphicData uri="http://schemas.openxmlformats.org/presentationml/2006/ole">
            <p:oleObj spid="_x0000_s705541" r:id="rId4" imgW="4305300" imgH="838200" progId="Equation.3">
              <p:embed/>
            </p:oleObj>
          </a:graphicData>
        </a:graphic>
      </p:graphicFrame>
    </p:spTree>
  </p:cSld>
  <p:clrMapOvr>
    <a:masterClrMapping/>
  </p:clrMapOvr>
  <p:transition spd="slow">
    <p:circl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557279BC-FD18-4179-98F5-D9FDE71CD08C}" type="slidenum">
              <a:rPr lang="zh-CN" altLang="en-US"/>
              <a:pPr/>
              <a:t>28</a:t>
            </a:fld>
            <a:endParaRPr lang="en-US" altLang="zh-CN"/>
          </a:p>
        </p:txBody>
      </p:sp>
      <p:sp>
        <p:nvSpPr>
          <p:cNvPr id="707586" name="Rectangle 2"/>
          <p:cNvSpPr>
            <a:spLocks noGrp="1" noChangeArrowheads="1"/>
          </p:cNvSpPr>
          <p:nvPr>
            <p:ph type="title"/>
          </p:nvPr>
        </p:nvSpPr>
        <p:spPr/>
        <p:txBody>
          <a:bodyPr/>
          <a:lstStyle/>
          <a:p>
            <a:r>
              <a:rPr lang="zh-CN" altLang="en-US" b="1"/>
              <a:t>资金运用效率分析</a:t>
            </a:r>
          </a:p>
        </p:txBody>
      </p:sp>
      <p:sp>
        <p:nvSpPr>
          <p:cNvPr id="707587" name="Rectangle 3"/>
          <p:cNvSpPr>
            <a:spLocks noGrp="1" noChangeArrowheads="1"/>
          </p:cNvSpPr>
          <p:nvPr>
            <p:ph type="body" idx="1"/>
          </p:nvPr>
        </p:nvSpPr>
        <p:spPr/>
        <p:txBody>
          <a:bodyPr/>
          <a:lstStyle/>
          <a:p>
            <a:r>
              <a:rPr lang="zh-CN" altLang="en-US" sz="2400">
                <a:solidFill>
                  <a:srgbClr val="FF3300"/>
                </a:solidFill>
              </a:rPr>
              <a:t>应付账款周转率</a:t>
            </a:r>
            <a:r>
              <a:rPr lang="zh-CN" altLang="en-US" sz="2400"/>
              <a:t>是企业销售成本和平均应付账款的比率，其计算公式如下：</a:t>
            </a:r>
          </a:p>
          <a:p>
            <a:endParaRPr lang="zh-CN" altLang="en-US" sz="2400"/>
          </a:p>
          <a:p>
            <a:endParaRPr lang="zh-CN" altLang="en-US" sz="2400"/>
          </a:p>
          <a:p>
            <a:endParaRPr lang="zh-CN" altLang="en-US" sz="2400"/>
          </a:p>
          <a:p>
            <a:pPr>
              <a:buFont typeface="Wingdings" pitchFamily="2" charset="2"/>
              <a:buNone/>
            </a:pPr>
            <a:endParaRPr lang="zh-CN" altLang="en-US" sz="2400"/>
          </a:p>
          <a:p>
            <a:endParaRPr lang="zh-CN" altLang="en-US" sz="2400"/>
          </a:p>
          <a:p>
            <a:r>
              <a:rPr lang="zh-CN" altLang="en-US" sz="2400"/>
              <a:t>应付账款周转率反映的是企业利用交易对手提供的商业信用的能力，该指标值越小，说明企业运用商业信用的水平越高，反之则越低。应付账款周转率在国内财务分析中使用较少，但在欧美企业财务分析领域运用得比较广泛。</a:t>
            </a:r>
          </a:p>
        </p:txBody>
      </p:sp>
      <p:sp>
        <p:nvSpPr>
          <p:cNvPr id="707588" name="Rectangle 4"/>
          <p:cNvSpPr>
            <a:spLocks noChangeArrowheads="1"/>
          </p:cNvSpPr>
          <p:nvPr/>
        </p:nvSpPr>
        <p:spPr bwMode="auto">
          <a:xfrm>
            <a:off x="0" y="309562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707589" name="Object 5"/>
          <p:cNvGraphicFramePr>
            <a:graphicFrameLocks noChangeAspect="1"/>
          </p:cNvGraphicFramePr>
          <p:nvPr/>
        </p:nvGraphicFramePr>
        <p:xfrm>
          <a:off x="1476375" y="2060575"/>
          <a:ext cx="6048375" cy="1241425"/>
        </p:xfrm>
        <a:graphic>
          <a:graphicData uri="http://schemas.openxmlformats.org/presentationml/2006/ole">
            <p:oleObj spid="_x0000_s707589" r:id="rId4" imgW="3848100" imgH="838200" progId="Equation.3">
              <p:embed/>
            </p:oleObj>
          </a:graphicData>
        </a:graphic>
      </p:graphicFrame>
    </p:spTree>
  </p:cSld>
  <p:clrMapOvr>
    <a:masterClrMapping/>
  </p:clrMapOvr>
  <p:transition spd="slow">
    <p:circl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B87D1589-8FDD-4098-B941-3330BBE579D4}" type="slidenum">
              <a:rPr lang="zh-CN" altLang="en-US"/>
              <a:pPr/>
              <a:t>29</a:t>
            </a:fld>
            <a:endParaRPr lang="en-US" altLang="zh-CN"/>
          </a:p>
        </p:txBody>
      </p:sp>
      <p:sp>
        <p:nvSpPr>
          <p:cNvPr id="731138" name="Rectangle 2"/>
          <p:cNvSpPr>
            <a:spLocks noGrp="1" noChangeArrowheads="1"/>
          </p:cNvSpPr>
          <p:nvPr>
            <p:ph type="title"/>
          </p:nvPr>
        </p:nvSpPr>
        <p:spPr/>
        <p:txBody>
          <a:bodyPr/>
          <a:lstStyle/>
          <a:p>
            <a:r>
              <a:rPr lang="zh-CN" altLang="en-US" b="1"/>
              <a:t>资金运用效率分析</a:t>
            </a:r>
          </a:p>
        </p:txBody>
      </p:sp>
      <p:sp>
        <p:nvSpPr>
          <p:cNvPr id="731139" name="Rectangle 3"/>
          <p:cNvSpPr>
            <a:spLocks noGrp="1" noChangeArrowheads="1"/>
          </p:cNvSpPr>
          <p:nvPr>
            <p:ph type="body" idx="1"/>
          </p:nvPr>
        </p:nvSpPr>
        <p:spPr/>
        <p:txBody>
          <a:bodyPr/>
          <a:lstStyle/>
          <a:p>
            <a:r>
              <a:rPr lang="zh-CN" altLang="en-US" sz="2400">
                <a:solidFill>
                  <a:srgbClr val="FF0066"/>
                </a:solidFill>
              </a:rPr>
              <a:t>预收账款周转率</a:t>
            </a:r>
            <a:r>
              <a:rPr lang="zh-CN" altLang="en-US" sz="2400"/>
              <a:t>是企业销售收入与平均预收账款的比率，其计算公式如下：</a:t>
            </a:r>
          </a:p>
          <a:p>
            <a:endParaRPr lang="zh-CN" altLang="en-US" sz="2400"/>
          </a:p>
          <a:p>
            <a:endParaRPr lang="zh-CN" altLang="en-US" sz="2400"/>
          </a:p>
          <a:p>
            <a:endParaRPr lang="zh-CN" altLang="en-US" sz="2400"/>
          </a:p>
          <a:p>
            <a:endParaRPr lang="zh-CN" altLang="en-US" sz="2400"/>
          </a:p>
          <a:p>
            <a:r>
              <a:rPr lang="zh-CN" altLang="en-US" sz="2400"/>
              <a:t>预收账款周转率反映企业利用下游经销商提供的商业信用的能力，从财务角度而言，指标值越低，在企业销售收入一定的条件下，预收款项越多，对企业越有利。</a:t>
            </a:r>
          </a:p>
        </p:txBody>
      </p:sp>
      <p:sp>
        <p:nvSpPr>
          <p:cNvPr id="731141" name="Rectangle 5"/>
          <p:cNvSpPr>
            <a:spLocks noChangeArrowheads="1"/>
          </p:cNvSpPr>
          <p:nvPr/>
        </p:nvSpPr>
        <p:spPr bwMode="auto">
          <a:xfrm>
            <a:off x="0" y="3095625"/>
            <a:ext cx="9144000" cy="0"/>
          </a:xfrm>
          <a:prstGeom prst="rect">
            <a:avLst/>
          </a:prstGeom>
          <a:noFill/>
          <a:ln w="12700">
            <a:noFill/>
            <a:miter lim="800000"/>
            <a:headEnd/>
            <a:tailEnd/>
          </a:ln>
          <a:effectLst/>
        </p:spPr>
        <p:txBody>
          <a:bodyPr rot="10800000" vert="eaVert" wrap="none" anchor="ctr">
            <a:spAutoFit/>
          </a:bodyPr>
          <a:lstStyle/>
          <a:p>
            <a:endParaRPr lang="zh-CN" altLang="en-US"/>
          </a:p>
        </p:txBody>
      </p:sp>
      <p:graphicFrame>
        <p:nvGraphicFramePr>
          <p:cNvPr id="731140" name="Object 4"/>
          <p:cNvGraphicFramePr>
            <a:graphicFrameLocks noChangeAspect="1"/>
          </p:cNvGraphicFramePr>
          <p:nvPr/>
        </p:nvGraphicFramePr>
        <p:xfrm>
          <a:off x="1763713" y="1916113"/>
          <a:ext cx="5400675" cy="1098550"/>
        </p:xfrm>
        <a:graphic>
          <a:graphicData uri="http://schemas.openxmlformats.org/presentationml/2006/ole">
            <p:oleObj spid="_x0000_s731140" name="公式" r:id="rId3" imgW="3873500" imgH="838200" progId="Equation.3">
              <p:embed/>
            </p:oleObj>
          </a:graphicData>
        </a:graphic>
      </p:graphicFrame>
    </p:spTree>
  </p:cSld>
  <p:clrMapOvr>
    <a:masterClrMapping/>
  </p:clrMapOvr>
  <p:transition spd="slow">
    <p:circl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D55B428-0039-4C69-918C-95B52BD514D5}" type="slidenum">
              <a:rPr lang="zh-CN" altLang="en-US"/>
              <a:pPr/>
              <a:t>3</a:t>
            </a:fld>
            <a:endParaRPr lang="en-US" altLang="zh-CN"/>
          </a:p>
        </p:txBody>
      </p:sp>
      <p:sp>
        <p:nvSpPr>
          <p:cNvPr id="666626" name="Rectangle 2"/>
          <p:cNvSpPr>
            <a:spLocks noGrp="1" noChangeArrowheads="1"/>
          </p:cNvSpPr>
          <p:nvPr>
            <p:ph type="title"/>
          </p:nvPr>
        </p:nvSpPr>
        <p:spPr/>
        <p:txBody>
          <a:bodyPr/>
          <a:lstStyle/>
          <a:p>
            <a:r>
              <a:rPr lang="zh-CN" altLang="en-US" b="1"/>
              <a:t>营运能力分析概述</a:t>
            </a:r>
            <a:r>
              <a:rPr lang="zh-CN" altLang="en-US"/>
              <a:t> </a:t>
            </a:r>
          </a:p>
        </p:txBody>
      </p:sp>
      <p:sp>
        <p:nvSpPr>
          <p:cNvPr id="666627" name="Rectangle 3"/>
          <p:cNvSpPr>
            <a:spLocks noGrp="1" noChangeArrowheads="1"/>
          </p:cNvSpPr>
          <p:nvPr>
            <p:ph type="body" idx="1"/>
          </p:nvPr>
        </p:nvSpPr>
        <p:spPr/>
        <p:txBody>
          <a:bodyPr/>
          <a:lstStyle/>
          <a:p>
            <a:pPr>
              <a:lnSpc>
                <a:spcPct val="130000"/>
              </a:lnSpc>
            </a:pPr>
            <a:r>
              <a:rPr lang="zh-CN" altLang="en-US" dirty="0"/>
              <a:t>企业的营运能力是指企业充分利用现有资源创造价值的能力。其实质就是要以尽可能少的资产占用，尽可能短的时间周转，尽可能少的人员配备，生产尽可能多的产品，创造尽可能多的销售收入。因此，企业营运能力是影响企业财务状况稳定与否和获利能力强弱的关键</a:t>
            </a:r>
            <a:r>
              <a:rPr lang="zh-CN" altLang="en-US" dirty="0" smtClean="0"/>
              <a:t>环节。</a:t>
            </a:r>
            <a:endParaRPr lang="en-US" altLang="zh-CN" dirty="0" smtClean="0"/>
          </a:p>
          <a:p>
            <a:pPr>
              <a:lnSpc>
                <a:spcPct val="130000"/>
              </a:lnSpc>
            </a:pPr>
            <a:r>
              <a:rPr lang="zh-CN" altLang="en-US" dirty="0" smtClean="0"/>
              <a:t>企业的营运能力分析，实际上就是分析企业资源运用的效率，因此很多教材也称之为资产使用效率分析，由此可以判断分析出企业对这些可利用资产的使用效果。</a:t>
            </a:r>
            <a:endParaRPr lang="en-US" altLang="zh-CN" dirty="0" smtClean="0"/>
          </a:p>
          <a:p>
            <a:pPr>
              <a:lnSpc>
                <a:spcPct val="130000"/>
              </a:lnSpc>
            </a:pPr>
            <a:r>
              <a:rPr lang="zh-CN" altLang="en-US" dirty="0" smtClean="0"/>
              <a:t>除此而外</a:t>
            </a:r>
            <a:r>
              <a:rPr lang="zh-CN" altLang="en-US" dirty="0"/>
              <a:t>，营运能力分析还可以从企业资金来源（权益和负债）的角度来展开，反映了企业资金的使用效率，因此我们也可定义为资金的使用效率分析。</a:t>
            </a:r>
          </a:p>
          <a:p>
            <a:r>
              <a:rPr lang="zh-CN" altLang="en-US" dirty="0"/>
              <a:t>再者，广义的企业营运能力分析还应该包括对企业人员生产效率方面的评价，我们称之为人工营运效率分析。</a:t>
            </a:r>
          </a:p>
        </p:txBody>
      </p:sp>
    </p:spTree>
  </p:cSld>
  <p:clrMapOvr>
    <a:masterClrMapping/>
  </p:clrMapOvr>
  <p:transition spd="slow">
    <p:circl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C95928D1-1171-402C-8ADB-F3648E7F027A}" type="slidenum">
              <a:rPr lang="zh-CN" altLang="en-US"/>
              <a:pPr/>
              <a:t>30</a:t>
            </a:fld>
            <a:endParaRPr lang="en-US" altLang="zh-CN"/>
          </a:p>
        </p:txBody>
      </p:sp>
      <p:sp>
        <p:nvSpPr>
          <p:cNvPr id="733186" name="Rectangle 2"/>
          <p:cNvSpPr>
            <a:spLocks noGrp="1" noChangeArrowheads="1"/>
          </p:cNvSpPr>
          <p:nvPr>
            <p:ph type="title"/>
          </p:nvPr>
        </p:nvSpPr>
        <p:spPr/>
        <p:txBody>
          <a:bodyPr/>
          <a:lstStyle/>
          <a:p>
            <a:r>
              <a:rPr lang="zh-CN" altLang="en-US" b="1"/>
              <a:t>人工营运效率分析指标</a:t>
            </a:r>
            <a:r>
              <a:rPr lang="zh-CN" altLang="en-US"/>
              <a:t> </a:t>
            </a:r>
          </a:p>
        </p:txBody>
      </p:sp>
      <p:sp>
        <p:nvSpPr>
          <p:cNvPr id="733187" name="Rectangle 3"/>
          <p:cNvSpPr>
            <a:spLocks noGrp="1" noChangeArrowheads="1"/>
          </p:cNvSpPr>
          <p:nvPr>
            <p:ph type="body" idx="1"/>
          </p:nvPr>
        </p:nvSpPr>
        <p:spPr/>
        <p:txBody>
          <a:bodyPr/>
          <a:lstStyle/>
          <a:p>
            <a:r>
              <a:rPr lang="zh-CN" altLang="en-US" sz="2400" dirty="0" smtClean="0">
                <a:solidFill>
                  <a:srgbClr val="FF0000"/>
                </a:solidFill>
              </a:rPr>
              <a:t>人均销售额</a:t>
            </a:r>
            <a:r>
              <a:rPr lang="zh-CN" altLang="en-US" sz="2400" dirty="0" smtClean="0"/>
              <a:t>衡量</a:t>
            </a:r>
            <a:r>
              <a:rPr lang="zh-CN" altLang="en-US" sz="2400" dirty="0"/>
              <a:t>企业员工人均取得的销售收入情况。其计算公式为：</a:t>
            </a:r>
          </a:p>
          <a:p>
            <a:r>
              <a:rPr lang="zh-CN" altLang="zh-CN" sz="2400" dirty="0">
                <a:solidFill>
                  <a:schemeClr val="accent1">
                    <a:lumMod val="75000"/>
                  </a:schemeClr>
                </a:solidFill>
              </a:rPr>
              <a:t>人均销售额（元</a:t>
            </a:r>
            <a:r>
              <a:rPr lang="en-US" altLang="zh-CN" sz="2400" dirty="0">
                <a:solidFill>
                  <a:schemeClr val="accent1">
                    <a:lumMod val="75000"/>
                  </a:schemeClr>
                </a:solidFill>
              </a:rPr>
              <a:t>/</a:t>
            </a:r>
            <a:r>
              <a:rPr lang="zh-CN" altLang="zh-CN" sz="2400" dirty="0">
                <a:solidFill>
                  <a:schemeClr val="accent1">
                    <a:lumMod val="75000"/>
                  </a:schemeClr>
                </a:solidFill>
              </a:rPr>
              <a:t>人）</a:t>
            </a:r>
            <a:r>
              <a:rPr lang="en-US" altLang="zh-CN" sz="2400" dirty="0">
                <a:solidFill>
                  <a:schemeClr val="accent1">
                    <a:lumMod val="75000"/>
                  </a:schemeClr>
                </a:solidFill>
              </a:rPr>
              <a:t>=</a:t>
            </a:r>
            <a:r>
              <a:rPr lang="zh-CN" altLang="zh-CN" sz="2400" dirty="0">
                <a:solidFill>
                  <a:schemeClr val="accent1">
                    <a:lumMod val="75000"/>
                  </a:schemeClr>
                </a:solidFill>
              </a:rPr>
              <a:t>年销售收入÷员工</a:t>
            </a:r>
            <a:r>
              <a:rPr lang="zh-CN" altLang="zh-CN" sz="2400" dirty="0" smtClean="0">
                <a:solidFill>
                  <a:schemeClr val="accent1">
                    <a:lumMod val="75000"/>
                  </a:schemeClr>
                </a:solidFill>
              </a:rPr>
              <a:t>人数</a:t>
            </a:r>
            <a:endParaRPr lang="en-US" altLang="zh-CN" sz="2400" dirty="0" smtClean="0">
              <a:solidFill>
                <a:schemeClr val="accent1">
                  <a:lumMod val="75000"/>
                </a:schemeClr>
              </a:solidFill>
            </a:endParaRPr>
          </a:p>
          <a:p>
            <a:r>
              <a:rPr lang="zh-CN" altLang="en-US" sz="2400" dirty="0" smtClean="0"/>
              <a:t>该</a:t>
            </a:r>
            <a:r>
              <a:rPr lang="zh-CN" altLang="en-US" sz="2400" dirty="0"/>
              <a:t>指标用于评价企业人均销售收入变动情况，反映劳动力投入的产出水平，一般以高于行业平均值为好。</a:t>
            </a:r>
          </a:p>
          <a:p>
            <a:endParaRPr lang="zh-CN" altLang="en-US" sz="2400" dirty="0"/>
          </a:p>
          <a:p>
            <a:r>
              <a:rPr lang="zh-CN" altLang="en-US" sz="2400" dirty="0" smtClean="0">
                <a:solidFill>
                  <a:srgbClr val="FF0000"/>
                </a:solidFill>
              </a:rPr>
              <a:t>人均净利润</a:t>
            </a:r>
            <a:r>
              <a:rPr lang="zh-CN" altLang="en-US" sz="2400" dirty="0" smtClean="0"/>
              <a:t>衡量</a:t>
            </a:r>
            <a:r>
              <a:rPr lang="zh-CN" altLang="en-US" sz="2400" dirty="0"/>
              <a:t>企业员工人均取得的净利润情况。其计算公式为：</a:t>
            </a:r>
          </a:p>
          <a:p>
            <a:r>
              <a:rPr lang="zh-CN" altLang="zh-CN" sz="2400" dirty="0">
                <a:solidFill>
                  <a:schemeClr val="accent1">
                    <a:lumMod val="75000"/>
                  </a:schemeClr>
                </a:solidFill>
              </a:rPr>
              <a:t>人均净利润（元</a:t>
            </a:r>
            <a:r>
              <a:rPr lang="en-US" altLang="zh-CN" sz="2400" dirty="0">
                <a:solidFill>
                  <a:schemeClr val="accent1">
                    <a:lumMod val="75000"/>
                  </a:schemeClr>
                </a:solidFill>
              </a:rPr>
              <a:t>/</a:t>
            </a:r>
            <a:r>
              <a:rPr lang="zh-CN" altLang="zh-CN" sz="2400" dirty="0">
                <a:solidFill>
                  <a:schemeClr val="accent1">
                    <a:lumMod val="75000"/>
                  </a:schemeClr>
                </a:solidFill>
              </a:rPr>
              <a:t>人）</a:t>
            </a:r>
            <a:r>
              <a:rPr lang="en-US" altLang="zh-CN" sz="2400" dirty="0">
                <a:solidFill>
                  <a:schemeClr val="accent1">
                    <a:lumMod val="75000"/>
                  </a:schemeClr>
                </a:solidFill>
              </a:rPr>
              <a:t>=</a:t>
            </a:r>
            <a:r>
              <a:rPr lang="zh-CN" altLang="zh-CN" sz="2400" dirty="0">
                <a:solidFill>
                  <a:schemeClr val="accent1">
                    <a:lumMod val="75000"/>
                  </a:schemeClr>
                </a:solidFill>
              </a:rPr>
              <a:t>净利润÷员工人数</a:t>
            </a:r>
            <a:r>
              <a:rPr lang="en-US" altLang="zh-CN" sz="2400" dirty="0">
                <a:solidFill>
                  <a:schemeClr val="accent1">
                    <a:lumMod val="75000"/>
                  </a:schemeClr>
                </a:solidFill>
              </a:rPr>
              <a:t>  </a:t>
            </a:r>
            <a:endParaRPr lang="zh-CN" altLang="zh-CN" sz="2400" dirty="0">
              <a:solidFill>
                <a:schemeClr val="accent1">
                  <a:lumMod val="75000"/>
                </a:schemeClr>
              </a:solidFill>
            </a:endParaRPr>
          </a:p>
          <a:p>
            <a:r>
              <a:rPr lang="zh-CN" altLang="en-US" sz="2400" dirty="0" smtClean="0"/>
              <a:t>该</a:t>
            </a:r>
            <a:r>
              <a:rPr lang="zh-CN" altLang="en-US" sz="2400" dirty="0"/>
              <a:t>指标用于评价企业人均净利润变动情况，一般以高于行业平均水平为好。</a:t>
            </a:r>
          </a:p>
        </p:txBody>
      </p:sp>
    </p:spTree>
  </p:cSld>
  <p:clrMapOvr>
    <a:masterClrMapping/>
  </p:clrMapOvr>
  <p:transition spd="slow">
    <p:circl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4E801EE4-33DB-4502-AF49-50C6B2150DDF}" type="slidenum">
              <a:rPr lang="zh-CN" altLang="en-US"/>
              <a:pPr/>
              <a:t>31</a:t>
            </a:fld>
            <a:endParaRPr lang="en-US" altLang="zh-CN"/>
          </a:p>
        </p:txBody>
      </p:sp>
      <p:sp>
        <p:nvSpPr>
          <p:cNvPr id="709634" name="Rectangle 2"/>
          <p:cNvSpPr>
            <a:spLocks noGrp="1" noChangeArrowheads="1"/>
          </p:cNvSpPr>
          <p:nvPr>
            <p:ph type="title"/>
          </p:nvPr>
        </p:nvSpPr>
        <p:spPr/>
        <p:txBody>
          <a:bodyPr/>
          <a:lstStyle/>
          <a:p>
            <a:r>
              <a:rPr lang="zh-CN" altLang="en-US" b="1"/>
              <a:t>营业周期和现金营业周期</a:t>
            </a:r>
          </a:p>
        </p:txBody>
      </p:sp>
      <p:sp>
        <p:nvSpPr>
          <p:cNvPr id="709635" name="Rectangle 3"/>
          <p:cNvSpPr>
            <a:spLocks noGrp="1" noChangeArrowheads="1"/>
          </p:cNvSpPr>
          <p:nvPr>
            <p:ph type="body" idx="1"/>
          </p:nvPr>
        </p:nvSpPr>
        <p:spPr>
          <a:xfrm>
            <a:off x="468313" y="908050"/>
            <a:ext cx="8424862" cy="5113338"/>
          </a:xfrm>
        </p:spPr>
        <p:txBody>
          <a:bodyPr/>
          <a:lstStyle/>
          <a:p>
            <a:pPr>
              <a:lnSpc>
                <a:spcPct val="110000"/>
              </a:lnSpc>
            </a:pPr>
            <a:r>
              <a:rPr lang="zh-CN" altLang="en-US" sz="2200" dirty="0">
                <a:solidFill>
                  <a:srgbClr val="FF3300"/>
                </a:solidFill>
              </a:rPr>
              <a:t>营业周期</a:t>
            </a:r>
            <a:r>
              <a:rPr lang="zh-CN" altLang="en-US" sz="2200" dirty="0"/>
              <a:t>是指从取得存货开始到销售存货并收回现金为止的时间，即企业的生产经营周期。通常认为营业周期等于存货周转天数与应收账款周转天数之和。其计算公式如下：</a:t>
            </a:r>
          </a:p>
          <a:p>
            <a:pPr>
              <a:lnSpc>
                <a:spcPct val="110000"/>
              </a:lnSpc>
              <a:buFont typeface="Wingdings" pitchFamily="2" charset="2"/>
              <a:buNone/>
            </a:pPr>
            <a:r>
              <a:rPr lang="zh-CN" altLang="en-US" sz="2200" dirty="0"/>
              <a:t>          </a:t>
            </a:r>
            <a:r>
              <a:rPr lang="zh-CN" altLang="en-US" sz="2200" dirty="0">
                <a:solidFill>
                  <a:srgbClr val="FF0066"/>
                </a:solidFill>
              </a:rPr>
              <a:t>营业周期</a:t>
            </a:r>
            <a:r>
              <a:rPr lang="en-US" altLang="zh-CN" sz="2200" dirty="0">
                <a:solidFill>
                  <a:srgbClr val="FF0066"/>
                </a:solidFill>
              </a:rPr>
              <a:t>=</a:t>
            </a:r>
            <a:r>
              <a:rPr lang="zh-CN" altLang="en-US" sz="2200" dirty="0">
                <a:solidFill>
                  <a:srgbClr val="FF0066"/>
                </a:solidFill>
              </a:rPr>
              <a:t>存货周转天数</a:t>
            </a:r>
            <a:r>
              <a:rPr lang="en-US" altLang="zh-CN" sz="2200" dirty="0">
                <a:solidFill>
                  <a:srgbClr val="FF0066"/>
                </a:solidFill>
              </a:rPr>
              <a:t>+</a:t>
            </a:r>
            <a:r>
              <a:rPr lang="zh-CN" altLang="en-US" sz="2200" dirty="0">
                <a:solidFill>
                  <a:srgbClr val="FF0066"/>
                </a:solidFill>
              </a:rPr>
              <a:t>应收账款周转天数</a:t>
            </a:r>
          </a:p>
          <a:p>
            <a:pPr>
              <a:lnSpc>
                <a:spcPct val="110000"/>
              </a:lnSpc>
              <a:buFont typeface="Wingdings" pitchFamily="2" charset="2"/>
              <a:buNone/>
            </a:pPr>
            <a:r>
              <a:rPr lang="zh-CN" altLang="en-US" sz="2200" dirty="0">
                <a:solidFill>
                  <a:srgbClr val="FF0066"/>
                </a:solidFill>
              </a:rPr>
              <a:t>              </a:t>
            </a:r>
            <a:r>
              <a:rPr lang="en-US" altLang="zh-CN" sz="2200" dirty="0">
                <a:solidFill>
                  <a:srgbClr val="FF0066"/>
                </a:solidFill>
              </a:rPr>
              <a:t>=360 / </a:t>
            </a:r>
            <a:r>
              <a:rPr lang="zh-CN" altLang="en-US" sz="2200" dirty="0">
                <a:solidFill>
                  <a:srgbClr val="FF0066"/>
                </a:solidFill>
              </a:rPr>
              <a:t>存货周转率</a:t>
            </a:r>
            <a:r>
              <a:rPr lang="en-US" altLang="zh-CN" sz="2200" dirty="0">
                <a:solidFill>
                  <a:srgbClr val="FF0066"/>
                </a:solidFill>
              </a:rPr>
              <a:t>+ 360 / </a:t>
            </a:r>
            <a:r>
              <a:rPr lang="zh-CN" altLang="en-US" sz="2200" dirty="0">
                <a:solidFill>
                  <a:srgbClr val="FF0066"/>
                </a:solidFill>
              </a:rPr>
              <a:t>应收账款周转率</a:t>
            </a:r>
          </a:p>
          <a:p>
            <a:pPr>
              <a:lnSpc>
                <a:spcPct val="110000"/>
              </a:lnSpc>
            </a:pPr>
            <a:r>
              <a:rPr lang="zh-CN" altLang="en-US" sz="2200" dirty="0"/>
              <a:t>一般情况下，企业营业周期短，说明资金周转速度快，流动性强，资产使用效率高；营业周期长，说明资金周转速度慢，流动性弱，资产使用效率低。</a:t>
            </a:r>
          </a:p>
          <a:p>
            <a:pPr>
              <a:lnSpc>
                <a:spcPct val="110000"/>
              </a:lnSpc>
            </a:pPr>
            <a:r>
              <a:rPr lang="zh-CN" altLang="en-US" sz="2200" dirty="0" smtClean="0"/>
              <a:t>营业</a:t>
            </a:r>
            <a:r>
              <a:rPr lang="zh-CN" altLang="en-US" sz="2200" dirty="0"/>
              <a:t>周期的长短，不仅体现了企业的资产管理水平，还会影响企业的偿债能力和盈利能力。此外，不同的行业，营业周期的差异也较大，例如一般商业企业的营运周期比较短，工业企业的营业周期比较长。</a:t>
            </a:r>
          </a:p>
        </p:txBody>
      </p:sp>
    </p:spTree>
  </p:cSld>
  <p:clrMapOvr>
    <a:masterClrMapping/>
  </p:clrMapOvr>
  <p:transition spd="slow">
    <p:circl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24BF4C63-A845-4A3E-BE88-A6573C5BEF27}" type="slidenum">
              <a:rPr lang="zh-CN" altLang="en-US"/>
              <a:pPr/>
              <a:t>32</a:t>
            </a:fld>
            <a:endParaRPr lang="en-US" altLang="zh-CN"/>
          </a:p>
        </p:txBody>
      </p:sp>
      <p:sp>
        <p:nvSpPr>
          <p:cNvPr id="711682" name="Rectangle 2"/>
          <p:cNvSpPr>
            <a:spLocks noGrp="1" noChangeArrowheads="1"/>
          </p:cNvSpPr>
          <p:nvPr>
            <p:ph type="title"/>
          </p:nvPr>
        </p:nvSpPr>
        <p:spPr/>
        <p:txBody>
          <a:bodyPr/>
          <a:lstStyle/>
          <a:p>
            <a:r>
              <a:rPr lang="zh-CN" altLang="en-US" b="1"/>
              <a:t>营业周期和现金营业周期</a:t>
            </a:r>
          </a:p>
        </p:txBody>
      </p:sp>
      <p:sp>
        <p:nvSpPr>
          <p:cNvPr id="711683" name="Rectangle 3"/>
          <p:cNvSpPr>
            <a:spLocks noGrp="1" noChangeArrowheads="1"/>
          </p:cNvSpPr>
          <p:nvPr>
            <p:ph type="body" idx="1"/>
          </p:nvPr>
        </p:nvSpPr>
        <p:spPr>
          <a:xfrm>
            <a:off x="468313" y="908050"/>
            <a:ext cx="8496300" cy="5761038"/>
          </a:xfrm>
        </p:spPr>
        <p:txBody>
          <a:bodyPr/>
          <a:lstStyle/>
          <a:p>
            <a:pPr>
              <a:lnSpc>
                <a:spcPct val="110000"/>
              </a:lnSpc>
            </a:pPr>
            <a:r>
              <a:rPr lang="zh-CN" altLang="en-US" dirty="0">
                <a:solidFill>
                  <a:srgbClr val="FF3300"/>
                </a:solidFill>
              </a:rPr>
              <a:t>现金营业周期</a:t>
            </a:r>
            <a:r>
              <a:rPr lang="zh-CN" altLang="en-US" dirty="0"/>
              <a:t>是指企业在生产经营过程中完成现金资产周转所用的时间，等于存货周转天数加上应收账款周转天数再减去应付账款周转天数之值。其计算公式如下：</a:t>
            </a:r>
          </a:p>
          <a:p>
            <a:pPr>
              <a:lnSpc>
                <a:spcPct val="110000"/>
              </a:lnSpc>
              <a:buFont typeface="Wingdings" pitchFamily="2" charset="2"/>
              <a:buNone/>
            </a:pPr>
            <a:r>
              <a:rPr lang="zh-CN" altLang="en-US" dirty="0">
                <a:solidFill>
                  <a:srgbClr val="FF0066"/>
                </a:solidFill>
              </a:rPr>
              <a:t>现金营业周期</a:t>
            </a:r>
            <a:r>
              <a:rPr lang="en-US" altLang="zh-CN" dirty="0">
                <a:solidFill>
                  <a:srgbClr val="FF0066"/>
                </a:solidFill>
              </a:rPr>
              <a:t>=</a:t>
            </a:r>
            <a:r>
              <a:rPr lang="zh-CN" altLang="en-US" dirty="0">
                <a:solidFill>
                  <a:srgbClr val="FF0066"/>
                </a:solidFill>
              </a:rPr>
              <a:t>存货周转天数</a:t>
            </a:r>
            <a:r>
              <a:rPr lang="en-US" altLang="zh-CN" dirty="0">
                <a:solidFill>
                  <a:srgbClr val="FF0066"/>
                </a:solidFill>
              </a:rPr>
              <a:t>+</a:t>
            </a:r>
            <a:r>
              <a:rPr lang="zh-CN" altLang="en-US" dirty="0">
                <a:solidFill>
                  <a:srgbClr val="FF0066"/>
                </a:solidFill>
              </a:rPr>
              <a:t>应收账款周转天数</a:t>
            </a:r>
            <a:r>
              <a:rPr lang="en-US" altLang="zh-CN" dirty="0">
                <a:solidFill>
                  <a:srgbClr val="FF0066"/>
                </a:solidFill>
              </a:rPr>
              <a:t>-</a:t>
            </a:r>
            <a:r>
              <a:rPr lang="zh-CN" altLang="en-US" dirty="0">
                <a:solidFill>
                  <a:srgbClr val="FF0066"/>
                </a:solidFill>
              </a:rPr>
              <a:t>应付账款周转天数</a:t>
            </a:r>
          </a:p>
          <a:p>
            <a:pPr>
              <a:lnSpc>
                <a:spcPct val="110000"/>
              </a:lnSpc>
              <a:buFont typeface="Wingdings" pitchFamily="2" charset="2"/>
              <a:buNone/>
            </a:pPr>
            <a:r>
              <a:rPr lang="zh-CN" altLang="en-US" dirty="0">
                <a:solidFill>
                  <a:srgbClr val="FF0066"/>
                </a:solidFill>
              </a:rPr>
              <a:t>  </a:t>
            </a:r>
            <a:r>
              <a:rPr lang="en-US" altLang="zh-CN" dirty="0">
                <a:solidFill>
                  <a:srgbClr val="FF0066"/>
                </a:solidFill>
              </a:rPr>
              <a:t>=360 / </a:t>
            </a:r>
            <a:r>
              <a:rPr lang="zh-CN" altLang="en-US" dirty="0">
                <a:solidFill>
                  <a:srgbClr val="FF0066"/>
                </a:solidFill>
              </a:rPr>
              <a:t>存货周转率 </a:t>
            </a:r>
            <a:r>
              <a:rPr lang="en-US" altLang="zh-CN" dirty="0">
                <a:solidFill>
                  <a:srgbClr val="FF0066"/>
                </a:solidFill>
              </a:rPr>
              <a:t>+ 360 / </a:t>
            </a:r>
            <a:r>
              <a:rPr lang="zh-CN" altLang="en-US" dirty="0">
                <a:solidFill>
                  <a:srgbClr val="FF0066"/>
                </a:solidFill>
              </a:rPr>
              <a:t>应收账款周转率 </a:t>
            </a:r>
            <a:r>
              <a:rPr lang="en-US" altLang="zh-CN" dirty="0">
                <a:solidFill>
                  <a:srgbClr val="FF0066"/>
                </a:solidFill>
              </a:rPr>
              <a:t>- 360/ </a:t>
            </a:r>
            <a:r>
              <a:rPr lang="zh-CN" altLang="en-US" dirty="0">
                <a:solidFill>
                  <a:srgbClr val="FF0066"/>
                </a:solidFill>
              </a:rPr>
              <a:t>应付账款周转率</a:t>
            </a:r>
          </a:p>
          <a:p>
            <a:pPr>
              <a:lnSpc>
                <a:spcPct val="110000"/>
              </a:lnSpc>
            </a:pPr>
            <a:r>
              <a:rPr lang="zh-CN" altLang="en-US" dirty="0" smtClean="0"/>
              <a:t>在</a:t>
            </a:r>
            <a:r>
              <a:rPr lang="zh-CN" altLang="en-US" dirty="0"/>
              <a:t>现金周转过程中，企业在存货储备和使用过程都需要占用现金资产，企业在销售产品或提供劳务时向交易对方提供商业信用时，其现金资产也要被占用，但同时企业也可以利用供应商提供的商业信用，使用他人的现金资产。这样，企业的现金周转天数，就等同于存货的现金周转天数加上应收账款的现金周转天数，再减去应付账款的现金周转天数。</a:t>
            </a:r>
          </a:p>
          <a:p>
            <a:pPr>
              <a:lnSpc>
                <a:spcPct val="110000"/>
              </a:lnSpc>
            </a:pPr>
            <a:r>
              <a:rPr lang="zh-CN" altLang="en-US" dirty="0"/>
              <a:t>与营业周期的分析类似，现金营业周期的长短反映了企业使用现金资产的效率，现金营业周期越短，表明企业现金资产的使用效率越高；现金营业周期越长，说明企业现金资产的使用效率越低。</a:t>
            </a:r>
          </a:p>
        </p:txBody>
      </p:sp>
    </p:spTree>
  </p:cSld>
  <p:clrMapOvr>
    <a:masterClrMapping/>
  </p:clrMapOvr>
  <p:transition spd="slow">
    <p:circl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0EE386CC-35C8-4B9D-9FF6-1A2EE61984F0}" type="slidenum">
              <a:rPr lang="zh-CN" altLang="en-US"/>
              <a:pPr/>
              <a:t>33</a:t>
            </a:fld>
            <a:endParaRPr lang="en-US" altLang="zh-CN"/>
          </a:p>
        </p:txBody>
      </p:sp>
      <p:sp>
        <p:nvSpPr>
          <p:cNvPr id="713730" name="Rectangle 2"/>
          <p:cNvSpPr>
            <a:spLocks noGrp="1" noChangeArrowheads="1"/>
          </p:cNvSpPr>
          <p:nvPr>
            <p:ph type="title"/>
          </p:nvPr>
        </p:nvSpPr>
        <p:spPr/>
        <p:txBody>
          <a:bodyPr/>
          <a:lstStyle/>
          <a:p>
            <a:r>
              <a:rPr lang="zh-CN" altLang="en-US" b="1"/>
              <a:t>影响营运能力的因素</a:t>
            </a:r>
            <a:r>
              <a:rPr lang="zh-CN" altLang="en-US"/>
              <a:t> </a:t>
            </a:r>
          </a:p>
        </p:txBody>
      </p:sp>
      <p:sp>
        <p:nvSpPr>
          <p:cNvPr id="713731" name="Rectangle 3"/>
          <p:cNvSpPr>
            <a:spLocks noGrp="1" noChangeArrowheads="1"/>
          </p:cNvSpPr>
          <p:nvPr>
            <p:ph type="body" idx="1"/>
          </p:nvPr>
        </p:nvSpPr>
        <p:spPr>
          <a:xfrm>
            <a:off x="395288" y="1052513"/>
            <a:ext cx="8280400" cy="5040312"/>
          </a:xfrm>
        </p:spPr>
        <p:txBody>
          <a:bodyPr/>
          <a:lstStyle/>
          <a:p>
            <a:pPr marL="609600" indent="-609600">
              <a:lnSpc>
                <a:spcPct val="120000"/>
              </a:lnSpc>
            </a:pPr>
            <a:r>
              <a:rPr lang="zh-CN" altLang="en-US"/>
              <a:t>企业生产经营的最终目的在于有效运用其各项资源取得收益的最大化，这不仅是企业的管理者，同时也是企业的投资者、债权人及其他利益相关者非常关心的问题。</a:t>
            </a:r>
          </a:p>
          <a:p>
            <a:pPr marL="609600" indent="-609600">
              <a:lnSpc>
                <a:spcPct val="120000"/>
              </a:lnSpc>
            </a:pPr>
            <a:r>
              <a:rPr lang="zh-CN" altLang="en-US">
                <a:solidFill>
                  <a:srgbClr val="FF3300"/>
                </a:solidFill>
              </a:rPr>
              <a:t>（一）企业所处行业及其经营背景</a:t>
            </a:r>
          </a:p>
          <a:p>
            <a:pPr marL="609600" indent="-609600">
              <a:lnSpc>
                <a:spcPct val="120000"/>
              </a:lnSpc>
            </a:pPr>
            <a:r>
              <a:rPr lang="zh-CN" altLang="en-US"/>
              <a:t>不同的企业由于所处的行业不同，资产占用的规模呈现较大的差异。例如一般制造业固定资产占总资产的比重较大，而服务业流动资产占总资产的比重较高，这样有关企业分别计算出的周转率指标与其他行业的指标相比，就会有显著的不同。</a:t>
            </a:r>
          </a:p>
          <a:p>
            <a:pPr marL="609600" indent="-609600">
              <a:lnSpc>
                <a:spcPct val="120000"/>
              </a:lnSpc>
            </a:pPr>
            <a:r>
              <a:rPr lang="zh-CN" altLang="en-US"/>
              <a:t>另外，企业的经营背景不同，其营运能力也会有差异。例如，采用先进的生产和管理技术的企业生产效率高，营运能力就强；反之，生产技术水平落后的企业生产效率低下，其营运能力就差。</a:t>
            </a:r>
          </a:p>
        </p:txBody>
      </p:sp>
    </p:spTree>
  </p:cSld>
  <p:clrMapOvr>
    <a:masterClrMapping/>
  </p:clrMapOvr>
  <p:transition spd="slow">
    <p:circl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56B7403-2F92-42C7-BA61-0CD54C5B16A7}" type="slidenum">
              <a:rPr lang="zh-CN" altLang="en-US"/>
              <a:pPr/>
              <a:t>34</a:t>
            </a:fld>
            <a:endParaRPr lang="en-US" altLang="zh-CN"/>
          </a:p>
        </p:txBody>
      </p:sp>
      <p:sp>
        <p:nvSpPr>
          <p:cNvPr id="715778" name="Rectangle 2"/>
          <p:cNvSpPr>
            <a:spLocks noGrp="1" noChangeArrowheads="1"/>
          </p:cNvSpPr>
          <p:nvPr>
            <p:ph type="title"/>
          </p:nvPr>
        </p:nvSpPr>
        <p:spPr/>
        <p:txBody>
          <a:bodyPr/>
          <a:lstStyle/>
          <a:p>
            <a:r>
              <a:rPr lang="zh-CN" altLang="en-US" b="1"/>
              <a:t>影响营运能力的因素</a:t>
            </a:r>
          </a:p>
        </p:txBody>
      </p:sp>
      <p:sp>
        <p:nvSpPr>
          <p:cNvPr id="715779" name="Rectangle 3"/>
          <p:cNvSpPr>
            <a:spLocks noGrp="1" noChangeArrowheads="1"/>
          </p:cNvSpPr>
          <p:nvPr>
            <p:ph type="body" idx="1"/>
          </p:nvPr>
        </p:nvSpPr>
        <p:spPr>
          <a:xfrm>
            <a:off x="468313" y="908050"/>
            <a:ext cx="8424862" cy="5761038"/>
          </a:xfrm>
        </p:spPr>
        <p:txBody>
          <a:bodyPr/>
          <a:lstStyle/>
          <a:p>
            <a:pPr>
              <a:lnSpc>
                <a:spcPct val="105000"/>
              </a:lnSpc>
            </a:pPr>
            <a:r>
              <a:rPr lang="zh-CN" altLang="en-US" sz="2200">
                <a:solidFill>
                  <a:srgbClr val="FF3300"/>
                </a:solidFill>
              </a:rPr>
              <a:t>（二）企业经营周期的长短</a:t>
            </a:r>
          </a:p>
          <a:p>
            <a:pPr>
              <a:lnSpc>
                <a:spcPct val="105000"/>
              </a:lnSpc>
            </a:pPr>
            <a:r>
              <a:rPr lang="zh-CN" altLang="en-US" sz="2200"/>
              <a:t>不同的企业由于产品生产和销售的差异性，导致其经营周期的长短不同。经营周期较长的企业，可能是存货比重较大，或者是特定的信用政策致使其应收账款的周转期较长。在分析的时候应该具体判断，不能以周转率的高低来武断评价企业营运能力的强弱，而应考虑其经营周期的影响作用。</a:t>
            </a:r>
          </a:p>
          <a:p>
            <a:pPr>
              <a:lnSpc>
                <a:spcPct val="105000"/>
              </a:lnSpc>
            </a:pPr>
            <a:r>
              <a:rPr lang="zh-CN" altLang="en-US" sz="2200">
                <a:solidFill>
                  <a:srgbClr val="FF3300"/>
                </a:solidFill>
              </a:rPr>
              <a:t>（三）企业资产的构成及其质量。</a:t>
            </a:r>
          </a:p>
          <a:p>
            <a:pPr>
              <a:lnSpc>
                <a:spcPct val="105000"/>
              </a:lnSpc>
            </a:pPr>
            <a:r>
              <a:rPr lang="zh-CN" altLang="en-US" sz="2200"/>
              <a:t> 企业营运能力的强弱还与企业资产的构成及其质量有关。企业的资产大致可分为流动资产和非流动资产两类，应注意这两类资产的合理配置，以及每一项资产在企业价值创造过程中是否能发挥其应有的作用，例如企业积压的存货、未使用的固定资产，它们不仅不能为企业创造价值，而且还占用管理成本，阻碍企业营运水平的提高，必须得到有效的清理。</a:t>
            </a:r>
          </a:p>
        </p:txBody>
      </p:sp>
    </p:spTree>
  </p:cSld>
  <p:clrMapOvr>
    <a:masterClrMapping/>
  </p:clrMapOvr>
  <p:transition spd="slow">
    <p:circl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93AD9E0C-1747-4501-B319-5DDA5CCE3398}" type="slidenum">
              <a:rPr lang="zh-CN" altLang="en-US"/>
              <a:pPr/>
              <a:t>35</a:t>
            </a:fld>
            <a:endParaRPr lang="en-US" altLang="zh-CN"/>
          </a:p>
        </p:txBody>
      </p:sp>
      <p:sp>
        <p:nvSpPr>
          <p:cNvPr id="717826" name="Rectangle 2"/>
          <p:cNvSpPr>
            <a:spLocks noGrp="1" noChangeArrowheads="1"/>
          </p:cNvSpPr>
          <p:nvPr>
            <p:ph type="title"/>
          </p:nvPr>
        </p:nvSpPr>
        <p:spPr/>
        <p:txBody>
          <a:bodyPr/>
          <a:lstStyle/>
          <a:p>
            <a:r>
              <a:rPr lang="zh-CN" altLang="en-US" b="1"/>
              <a:t>影响营运能力的因素</a:t>
            </a:r>
          </a:p>
        </p:txBody>
      </p:sp>
      <p:sp>
        <p:nvSpPr>
          <p:cNvPr id="717827" name="Rectangle 3"/>
          <p:cNvSpPr>
            <a:spLocks noGrp="1" noChangeArrowheads="1"/>
          </p:cNvSpPr>
          <p:nvPr>
            <p:ph type="body" idx="1"/>
          </p:nvPr>
        </p:nvSpPr>
        <p:spPr/>
        <p:txBody>
          <a:bodyPr/>
          <a:lstStyle/>
          <a:p>
            <a:pPr>
              <a:lnSpc>
                <a:spcPct val="110000"/>
              </a:lnSpc>
            </a:pPr>
            <a:r>
              <a:rPr lang="zh-CN" altLang="en-US" sz="2100">
                <a:solidFill>
                  <a:srgbClr val="FF3300"/>
                </a:solidFill>
              </a:rPr>
              <a:t>（四）企业资金筹措和运用的力度</a:t>
            </a:r>
          </a:p>
          <a:p>
            <a:pPr>
              <a:lnSpc>
                <a:spcPct val="110000"/>
              </a:lnSpc>
            </a:pPr>
            <a:r>
              <a:rPr lang="zh-CN" altLang="en-US" sz="2100"/>
              <a:t> 企业资金的来源，无外乎债务资金和权益资金。合理地安排债务和权益资金的比例关系，并使用好这些资金，提高资金的使用效率，对增强营运能力具有重要的意义。</a:t>
            </a:r>
          </a:p>
          <a:p>
            <a:pPr>
              <a:lnSpc>
                <a:spcPct val="110000"/>
              </a:lnSpc>
            </a:pPr>
            <a:r>
              <a:rPr lang="zh-CN" altLang="en-US" sz="2100">
                <a:solidFill>
                  <a:srgbClr val="FF3300"/>
                </a:solidFill>
              </a:rPr>
              <a:t>（五）企业采用的财务政策</a:t>
            </a:r>
          </a:p>
          <a:p>
            <a:pPr>
              <a:lnSpc>
                <a:spcPct val="110000"/>
              </a:lnSpc>
            </a:pPr>
            <a:r>
              <a:rPr lang="zh-CN" altLang="en-US" sz="2100"/>
              <a:t>企业所采用的财务政策，决定着企业资产的账面数额。例如企业的折旧政策、存货的计价政策、资产的减值政策等，都会因影响资产账面值而使周转率指标出现差异。因而企业可能会选择对自己有利的财务政策，来得到较好的营运能力指标，因此在分析时因注意减少或排除企业财务政策的不当干扰。</a:t>
            </a:r>
          </a:p>
        </p:txBody>
      </p:sp>
    </p:spTree>
  </p:cSld>
  <p:clrMapOvr>
    <a:masterClrMapping/>
  </p:clrMapOvr>
  <p:transition spd="slow">
    <p:circl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362C1B43-AFD2-4CA4-95DC-31471E0AE410}" type="slidenum">
              <a:rPr lang="zh-CN" altLang="en-US"/>
              <a:pPr/>
              <a:t>4</a:t>
            </a:fld>
            <a:endParaRPr lang="en-US" altLang="zh-CN"/>
          </a:p>
        </p:txBody>
      </p:sp>
      <p:sp>
        <p:nvSpPr>
          <p:cNvPr id="668674" name="Rectangle 2"/>
          <p:cNvSpPr>
            <a:spLocks noGrp="1" noChangeArrowheads="1"/>
          </p:cNvSpPr>
          <p:nvPr>
            <p:ph type="title"/>
          </p:nvPr>
        </p:nvSpPr>
        <p:spPr/>
        <p:txBody>
          <a:bodyPr/>
          <a:lstStyle/>
          <a:p>
            <a:r>
              <a:rPr lang="zh-CN" altLang="en-US" b="1"/>
              <a:t>营运能力分析概述</a:t>
            </a:r>
          </a:p>
        </p:txBody>
      </p:sp>
      <p:sp>
        <p:nvSpPr>
          <p:cNvPr id="668675" name="Rectangle 3"/>
          <p:cNvSpPr>
            <a:spLocks noGrp="1" noChangeArrowheads="1"/>
          </p:cNvSpPr>
          <p:nvPr>
            <p:ph type="body" idx="1"/>
          </p:nvPr>
        </p:nvSpPr>
        <p:spPr/>
        <p:txBody>
          <a:bodyPr/>
          <a:lstStyle/>
          <a:p>
            <a:r>
              <a:rPr lang="zh-CN" altLang="en-US" sz="2400" dirty="0"/>
              <a:t>企业营运能力分析对企业的不同利益相关人员具有不同的作用：</a:t>
            </a:r>
          </a:p>
          <a:p>
            <a:r>
              <a:rPr lang="en-US" altLang="zh-CN" sz="2400" dirty="0">
                <a:solidFill>
                  <a:srgbClr val="FF3300"/>
                </a:solidFill>
              </a:rPr>
              <a:t>1</a:t>
            </a:r>
            <a:r>
              <a:rPr lang="zh-CN" altLang="en-US" sz="2400" dirty="0">
                <a:solidFill>
                  <a:srgbClr val="FF3300"/>
                </a:solidFill>
              </a:rPr>
              <a:t>．有利于企业管理者改善经营管理</a:t>
            </a:r>
          </a:p>
          <a:p>
            <a:r>
              <a:rPr lang="zh-CN" altLang="en-US" sz="2400" dirty="0"/>
              <a:t>企业经理人员接受企业所有者或股东的委托，对其投入企业的资产负有保值增值的责任。他们承担管理企业日常经营活动的职责，必须确保公司支付给股东与风险相适应的收益，并能使企业的各项经济资源得到有效的利用。因此，虽然他们也关心企业的盈利水平，但在财务分析中他们更关心企业经营的整个过程。营运能力分析还可帮助管理者降低经营风险，为财务决策和财务预算指明方向，为预测财务危机提供必要的信息</a:t>
            </a:r>
            <a:r>
              <a:rPr lang="zh-CN" altLang="en-US" sz="2400" dirty="0" smtClean="0"/>
              <a:t>。</a:t>
            </a:r>
            <a:endParaRPr lang="zh-CN" altLang="en-US" sz="2400" dirty="0"/>
          </a:p>
        </p:txBody>
      </p:sp>
    </p:spTree>
  </p:cSld>
  <p:clrMapOvr>
    <a:masterClrMapping/>
  </p:clrMapOvr>
  <p:transition spd="slow">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51EAE98-8009-4345-ACB9-68C7A346CB75}" type="slidenum">
              <a:rPr lang="zh-CN" altLang="en-US"/>
              <a:pPr/>
              <a:t>5</a:t>
            </a:fld>
            <a:endParaRPr lang="en-US" altLang="zh-CN"/>
          </a:p>
        </p:txBody>
      </p:sp>
      <p:sp>
        <p:nvSpPr>
          <p:cNvPr id="670722" name="Rectangle 2"/>
          <p:cNvSpPr>
            <a:spLocks noGrp="1" noChangeArrowheads="1"/>
          </p:cNvSpPr>
          <p:nvPr>
            <p:ph type="title"/>
          </p:nvPr>
        </p:nvSpPr>
        <p:spPr/>
        <p:txBody>
          <a:bodyPr/>
          <a:lstStyle/>
          <a:p>
            <a:r>
              <a:rPr lang="zh-CN" altLang="en-US" b="1"/>
              <a:t>营运能力分析概述</a:t>
            </a:r>
          </a:p>
        </p:txBody>
      </p:sp>
      <p:sp>
        <p:nvSpPr>
          <p:cNvPr id="670723" name="Rectangle 3"/>
          <p:cNvSpPr>
            <a:spLocks noGrp="1" noChangeArrowheads="1"/>
          </p:cNvSpPr>
          <p:nvPr>
            <p:ph type="body" idx="1"/>
          </p:nvPr>
        </p:nvSpPr>
        <p:spPr/>
        <p:txBody>
          <a:bodyPr/>
          <a:lstStyle/>
          <a:p>
            <a:r>
              <a:rPr lang="en-US" altLang="zh-CN" sz="2400" dirty="0">
                <a:solidFill>
                  <a:srgbClr val="FF3300"/>
                </a:solidFill>
              </a:rPr>
              <a:t>2</a:t>
            </a:r>
            <a:r>
              <a:rPr lang="zh-CN" altLang="en-US" sz="2400" dirty="0">
                <a:solidFill>
                  <a:srgbClr val="FF3300"/>
                </a:solidFill>
              </a:rPr>
              <a:t>．有助于企业投资者进行投资决策</a:t>
            </a:r>
          </a:p>
          <a:p>
            <a:r>
              <a:rPr lang="zh-CN" altLang="en-US" sz="2400" dirty="0"/>
              <a:t>企业的投资者包括企业所有者和潜在投资者，他们进行财务分析的目的是要分析企业的盈利能力和财务安全性，只有当投资者认为企业有良好的发展前景时他们才会保持或增加投资</a:t>
            </a:r>
            <a:r>
              <a:rPr lang="zh-CN" altLang="en-US" sz="2400" dirty="0" smtClean="0"/>
              <a:t>。</a:t>
            </a:r>
            <a:endParaRPr lang="zh-CN" altLang="en-US" sz="2400" dirty="0"/>
          </a:p>
          <a:p>
            <a:r>
              <a:rPr lang="en-US" altLang="zh-CN" sz="2400" dirty="0">
                <a:solidFill>
                  <a:srgbClr val="FF3300"/>
                </a:solidFill>
              </a:rPr>
              <a:t>3</a:t>
            </a:r>
            <a:r>
              <a:rPr lang="zh-CN" altLang="en-US" sz="2400" dirty="0">
                <a:solidFill>
                  <a:srgbClr val="FF3300"/>
                </a:solidFill>
              </a:rPr>
              <a:t>．有助于债权人进行信用决策</a:t>
            </a:r>
          </a:p>
          <a:p>
            <a:r>
              <a:rPr lang="zh-CN" altLang="en-US" sz="2400" dirty="0"/>
              <a:t>企业的营运能力直接影响着企业的偿债能力和盈利能力，是确保企业实现经营绩效的重要环节。债权人通过对营运能力的分析将有助于他们判明其债权的物资保证程度或安全性，用以进行相应的信用决策。</a:t>
            </a:r>
          </a:p>
        </p:txBody>
      </p:sp>
    </p:spTree>
  </p:cSld>
  <p:clrMapOvr>
    <a:masterClrMapping/>
  </p:clrMapOvr>
  <p:transition spd="slow">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D2676B47-4D56-45DE-87E1-60B16BC25928}" type="slidenum">
              <a:rPr lang="zh-CN" altLang="en-US"/>
              <a:pPr/>
              <a:t>6</a:t>
            </a:fld>
            <a:endParaRPr lang="en-US" altLang="zh-CN"/>
          </a:p>
        </p:txBody>
      </p:sp>
      <p:sp>
        <p:nvSpPr>
          <p:cNvPr id="672770" name="Rectangle 2"/>
          <p:cNvSpPr>
            <a:spLocks noGrp="1" noChangeArrowheads="1"/>
          </p:cNvSpPr>
          <p:nvPr>
            <p:ph type="title"/>
          </p:nvPr>
        </p:nvSpPr>
        <p:spPr/>
        <p:txBody>
          <a:bodyPr/>
          <a:lstStyle/>
          <a:p>
            <a:r>
              <a:rPr lang="zh-CN" altLang="en-US" b="1"/>
              <a:t>营运能力分析概述</a:t>
            </a:r>
          </a:p>
        </p:txBody>
      </p:sp>
      <p:sp>
        <p:nvSpPr>
          <p:cNvPr id="672771" name="Rectangle 3"/>
          <p:cNvSpPr>
            <a:spLocks noGrp="1" noChangeArrowheads="1"/>
          </p:cNvSpPr>
          <p:nvPr>
            <p:ph type="body" idx="1"/>
          </p:nvPr>
        </p:nvSpPr>
        <p:spPr/>
        <p:txBody>
          <a:bodyPr/>
          <a:lstStyle/>
          <a:p>
            <a:pPr>
              <a:lnSpc>
                <a:spcPct val="125000"/>
              </a:lnSpc>
            </a:pPr>
            <a:r>
              <a:rPr lang="en-US" altLang="zh-CN" sz="2200">
                <a:solidFill>
                  <a:srgbClr val="FF3300"/>
                </a:solidFill>
              </a:rPr>
              <a:t>4</a:t>
            </a:r>
            <a:r>
              <a:rPr lang="zh-CN" altLang="en-US" sz="2200">
                <a:solidFill>
                  <a:srgbClr val="FF3300"/>
                </a:solidFill>
              </a:rPr>
              <a:t>．对其他与企业具有密切关系的部门和单位具有重要意义</a:t>
            </a:r>
          </a:p>
          <a:p>
            <a:pPr>
              <a:lnSpc>
                <a:spcPct val="125000"/>
              </a:lnSpc>
            </a:pPr>
            <a:r>
              <a:rPr lang="zh-CN" altLang="en-US" sz="2200"/>
              <a:t>对于政府及有关管理部门，企业营运能力分析有助于他们判明企业经营是否稳定，财务状况是否良好，有利于他们监督各项经济政策、法规的执行情况，并为宏观决策与调控提供可靠信息。</a:t>
            </a:r>
          </a:p>
          <a:p>
            <a:pPr>
              <a:lnSpc>
                <a:spcPct val="125000"/>
              </a:lnSpc>
            </a:pPr>
            <a:r>
              <a:rPr lang="zh-CN" altLang="en-US" sz="2200"/>
              <a:t>对于业务关联企业，企业营运能力分析有助于他们判明对方企业是否有足量合格的商品供应或有足够的现金支付能力，企业的供销能力及其财务信用状况是否可靠，从而以确定可否与之建立长期稳定的业务合作关系或者所能给予的信用政策的松紧度。</a:t>
            </a:r>
          </a:p>
          <a:p>
            <a:pPr>
              <a:lnSpc>
                <a:spcPct val="125000"/>
              </a:lnSpc>
            </a:pPr>
            <a:r>
              <a:rPr lang="zh-CN" altLang="en-US" sz="2200"/>
              <a:t>总之，营运能力分析能够用以评价一个企业的经营水平、管理水平，乃至预期它的发展前景，对各个利益主体来说意义重大。</a:t>
            </a:r>
          </a:p>
        </p:txBody>
      </p:sp>
    </p:spTree>
  </p:cSld>
  <p:clrMapOvr>
    <a:masterClrMapping/>
  </p:clrMapOvr>
  <p:transition spd="slow">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0555194-7D44-42ED-87B9-7602C65E5842}" type="slidenum">
              <a:rPr lang="zh-CN" altLang="en-US"/>
              <a:pPr/>
              <a:t>7</a:t>
            </a:fld>
            <a:endParaRPr lang="en-US" altLang="zh-CN"/>
          </a:p>
        </p:txBody>
      </p:sp>
      <p:sp>
        <p:nvSpPr>
          <p:cNvPr id="719874" name="Rectangle 2"/>
          <p:cNvSpPr>
            <a:spLocks noGrp="1" noChangeArrowheads="1"/>
          </p:cNvSpPr>
          <p:nvPr>
            <p:ph type="title"/>
          </p:nvPr>
        </p:nvSpPr>
        <p:spPr>
          <a:xfrm>
            <a:off x="2051050" y="152400"/>
            <a:ext cx="5473700" cy="685800"/>
          </a:xfrm>
        </p:spPr>
        <p:txBody>
          <a:bodyPr/>
          <a:lstStyle/>
          <a:p>
            <a:r>
              <a:rPr lang="zh-CN" altLang="en-US"/>
              <a:t>资产、负债和权益的变动分析与审核 </a:t>
            </a:r>
          </a:p>
        </p:txBody>
      </p:sp>
      <p:sp>
        <p:nvSpPr>
          <p:cNvPr id="719875" name="Rectangle 3"/>
          <p:cNvSpPr>
            <a:spLocks noGrp="1" noChangeArrowheads="1"/>
          </p:cNvSpPr>
          <p:nvPr>
            <p:ph type="body" idx="1"/>
          </p:nvPr>
        </p:nvSpPr>
        <p:spPr>
          <a:xfrm>
            <a:off x="468313" y="1052513"/>
            <a:ext cx="8207375" cy="5184775"/>
          </a:xfrm>
        </p:spPr>
        <p:txBody>
          <a:bodyPr/>
          <a:lstStyle/>
          <a:p>
            <a:pPr>
              <a:lnSpc>
                <a:spcPct val="120000"/>
              </a:lnSpc>
            </a:pPr>
            <a:r>
              <a:rPr lang="zh-CN" altLang="en-US" sz="1800"/>
              <a:t>（一）货币资金</a:t>
            </a:r>
          </a:p>
          <a:p>
            <a:pPr>
              <a:lnSpc>
                <a:spcPct val="120000"/>
              </a:lnSpc>
            </a:pPr>
            <a:r>
              <a:rPr lang="zh-CN" altLang="en-US" sz="1800"/>
              <a:t>审核企业的货币资金项目，需重点关注货币资金规模是否合理、现金与银行存款的真实性、企业日常现金管理和内部控制是否健全，对于持有大量外币资金的企业，还要考虑汇率变动对资金价值的影响。</a:t>
            </a:r>
          </a:p>
          <a:p>
            <a:pPr>
              <a:lnSpc>
                <a:spcPct val="120000"/>
              </a:lnSpc>
            </a:pPr>
            <a:r>
              <a:rPr lang="zh-CN" altLang="en-US" sz="1800"/>
              <a:t>（二）应收账款</a:t>
            </a:r>
          </a:p>
          <a:p>
            <a:pPr>
              <a:lnSpc>
                <a:spcPct val="120000"/>
              </a:lnSpc>
            </a:pPr>
            <a:r>
              <a:rPr lang="zh-CN" altLang="en-US" sz="1800"/>
              <a:t>审核企业应收账款项目时，需重点关注应收账款的账龄、债务人的构成及其信用状况、坏账准备的计提方法与变更情况、应收账款与营业收入的关系，对于企业在关联交易中利用应收账款项目进行非法拆借资金、资产转移、利益输送和操纵利润等方面要保持警惕，可与其他应收款项目结合分析。</a:t>
            </a:r>
          </a:p>
          <a:p>
            <a:pPr>
              <a:lnSpc>
                <a:spcPct val="120000"/>
              </a:lnSpc>
            </a:pPr>
            <a:r>
              <a:rPr lang="zh-CN" altLang="en-US" sz="1800"/>
              <a:t>（三）存货</a:t>
            </a:r>
          </a:p>
          <a:p>
            <a:pPr>
              <a:lnSpc>
                <a:spcPct val="120000"/>
              </a:lnSpc>
            </a:pPr>
            <a:r>
              <a:rPr lang="zh-CN" altLang="en-US" sz="1800"/>
              <a:t>审核企业存货项目时，需重点关注企业存货的规模与结构、存货的计价方法和变更的合理性、存货跌价准备的计提是否正确，是否存在用存货计价来操纵利润的现象。</a:t>
            </a:r>
          </a:p>
        </p:txBody>
      </p:sp>
    </p:spTree>
  </p:cSld>
  <p:clrMapOvr>
    <a:masterClrMapping/>
  </p:clrMapOvr>
  <p:transition spd="slow">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5946C963-617E-4017-93D6-79F1572A6499}" type="slidenum">
              <a:rPr lang="zh-CN" altLang="en-US"/>
              <a:pPr/>
              <a:t>8</a:t>
            </a:fld>
            <a:endParaRPr lang="en-US" altLang="zh-CN"/>
          </a:p>
        </p:txBody>
      </p:sp>
      <p:sp>
        <p:nvSpPr>
          <p:cNvPr id="726018" name="Rectangle 2"/>
          <p:cNvSpPr>
            <a:spLocks noGrp="1" noChangeArrowheads="1"/>
          </p:cNvSpPr>
          <p:nvPr>
            <p:ph type="title"/>
          </p:nvPr>
        </p:nvSpPr>
        <p:spPr>
          <a:xfrm>
            <a:off x="2051050" y="152400"/>
            <a:ext cx="5473700" cy="685800"/>
          </a:xfrm>
        </p:spPr>
        <p:txBody>
          <a:bodyPr/>
          <a:lstStyle/>
          <a:p>
            <a:r>
              <a:rPr lang="zh-CN" altLang="en-US"/>
              <a:t>资产、负债和权益的变动分析与审核</a:t>
            </a:r>
          </a:p>
        </p:txBody>
      </p:sp>
      <p:sp>
        <p:nvSpPr>
          <p:cNvPr id="726019" name="Rectangle 3"/>
          <p:cNvSpPr>
            <a:spLocks noGrp="1" noChangeArrowheads="1"/>
          </p:cNvSpPr>
          <p:nvPr>
            <p:ph type="body" idx="1"/>
          </p:nvPr>
        </p:nvSpPr>
        <p:spPr/>
        <p:txBody>
          <a:bodyPr/>
          <a:lstStyle/>
          <a:p>
            <a:pPr>
              <a:lnSpc>
                <a:spcPct val="120000"/>
              </a:lnSpc>
            </a:pPr>
            <a:r>
              <a:rPr lang="zh-CN" altLang="en-US"/>
              <a:t>（四）长期投资</a:t>
            </a:r>
          </a:p>
          <a:p>
            <a:pPr>
              <a:lnSpc>
                <a:spcPct val="120000"/>
              </a:lnSpc>
            </a:pPr>
            <a:r>
              <a:rPr lang="zh-CN" altLang="en-US"/>
              <a:t>审核长期股权投资项目时，需重点关注企业长期股权投资的构成与投资方向、投资收益的质量和稳定性、投资减值准备的合理性以及市场变化对长期投资的风险影响等。</a:t>
            </a:r>
          </a:p>
          <a:p>
            <a:pPr>
              <a:lnSpc>
                <a:spcPct val="120000"/>
              </a:lnSpc>
            </a:pPr>
            <a:r>
              <a:rPr lang="zh-CN" altLang="en-US"/>
              <a:t>（五）固定资产</a:t>
            </a:r>
          </a:p>
          <a:p>
            <a:pPr>
              <a:lnSpc>
                <a:spcPct val="120000"/>
              </a:lnSpc>
            </a:pPr>
            <a:r>
              <a:rPr lang="zh-CN" altLang="en-US"/>
              <a:t>审核固定资产项目时，需重点关注固定资产的配置和利用是否合理、固定资产的折旧和减值政策是否正确，固定资产的变现性、盈利性和增值性是否充分，以及固定资产投资与企业技术装备和未来发展的关系等。</a:t>
            </a:r>
          </a:p>
          <a:p>
            <a:pPr>
              <a:lnSpc>
                <a:spcPct val="120000"/>
              </a:lnSpc>
            </a:pPr>
            <a:r>
              <a:rPr lang="zh-CN" altLang="en-US"/>
              <a:t>（六）无形资产</a:t>
            </a:r>
          </a:p>
          <a:p>
            <a:pPr>
              <a:lnSpc>
                <a:spcPct val="120000"/>
              </a:lnSpc>
            </a:pPr>
            <a:r>
              <a:rPr lang="zh-CN" altLang="en-US"/>
              <a:t>对企业无形资产项目的审核，可重点关注无形资产的盈利质量、无形资产的确认和资本化条件、无形资产的摊销方法、无形资产的变现性以及账外无形资产等方面。</a:t>
            </a:r>
          </a:p>
        </p:txBody>
      </p:sp>
    </p:spTree>
  </p:cSld>
  <p:clrMapOvr>
    <a:masterClrMapping/>
  </p:clrMapOvr>
  <p:transition spd="slow">
    <p:circl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fld id="{F339A933-22D2-402C-9D87-FB1C8ED98E94}" type="slidenum">
              <a:rPr lang="zh-CN" altLang="en-US"/>
              <a:pPr/>
              <a:t>9</a:t>
            </a:fld>
            <a:endParaRPr lang="en-US" altLang="zh-CN"/>
          </a:p>
        </p:txBody>
      </p:sp>
      <p:sp>
        <p:nvSpPr>
          <p:cNvPr id="727042" name="Rectangle 2"/>
          <p:cNvSpPr>
            <a:spLocks noGrp="1" noChangeArrowheads="1"/>
          </p:cNvSpPr>
          <p:nvPr>
            <p:ph type="title"/>
          </p:nvPr>
        </p:nvSpPr>
        <p:spPr>
          <a:xfrm>
            <a:off x="2051050" y="152400"/>
            <a:ext cx="5257800" cy="685800"/>
          </a:xfrm>
        </p:spPr>
        <p:txBody>
          <a:bodyPr/>
          <a:lstStyle/>
          <a:p>
            <a:r>
              <a:rPr lang="zh-CN" altLang="en-US"/>
              <a:t>资产、负债和权益的变动分析与审核</a:t>
            </a:r>
          </a:p>
        </p:txBody>
      </p:sp>
      <p:sp>
        <p:nvSpPr>
          <p:cNvPr id="727043" name="Rectangle 3"/>
          <p:cNvSpPr>
            <a:spLocks noGrp="1" noChangeArrowheads="1"/>
          </p:cNvSpPr>
          <p:nvPr>
            <p:ph type="body" idx="1"/>
          </p:nvPr>
        </p:nvSpPr>
        <p:spPr/>
        <p:txBody>
          <a:bodyPr/>
          <a:lstStyle/>
          <a:p>
            <a:pPr>
              <a:lnSpc>
                <a:spcPct val="120000"/>
              </a:lnSpc>
            </a:pPr>
            <a:r>
              <a:rPr lang="zh-CN" altLang="en-US"/>
              <a:t>（七）短期借款</a:t>
            </a:r>
          </a:p>
          <a:p>
            <a:pPr>
              <a:lnSpc>
                <a:spcPct val="120000"/>
              </a:lnSpc>
            </a:pPr>
            <a:r>
              <a:rPr lang="zh-CN" altLang="en-US"/>
              <a:t>审核短期借款项目时，应关注其规模与流动资产特别是存货是否相适应、借款的利息和偿债时间，评价短期还款能力及企业的流动性风险。</a:t>
            </a:r>
          </a:p>
          <a:p>
            <a:pPr>
              <a:lnSpc>
                <a:spcPct val="120000"/>
              </a:lnSpc>
            </a:pPr>
            <a:r>
              <a:rPr lang="zh-CN" altLang="en-US"/>
              <a:t>（八）应付账款</a:t>
            </a:r>
          </a:p>
          <a:p>
            <a:pPr>
              <a:lnSpc>
                <a:spcPct val="120000"/>
              </a:lnSpc>
            </a:pPr>
            <a:r>
              <a:rPr lang="zh-CN" altLang="en-US"/>
              <a:t>审核应付账款项目时，需重点关注应付账款的增加是否与企业支付能力恶化或盈利水平下降有关，同时应了解应付账款规模的合理性和真实性。</a:t>
            </a:r>
          </a:p>
          <a:p>
            <a:pPr>
              <a:lnSpc>
                <a:spcPct val="120000"/>
              </a:lnSpc>
            </a:pPr>
            <a:r>
              <a:rPr lang="zh-CN" altLang="en-US"/>
              <a:t>（九）长期借款</a:t>
            </a:r>
          </a:p>
          <a:p>
            <a:pPr>
              <a:lnSpc>
                <a:spcPct val="120000"/>
              </a:lnSpc>
            </a:pPr>
            <a:r>
              <a:rPr lang="zh-CN" altLang="en-US"/>
              <a:t>审核长期借款项目时，需重点关注长期借款是否与企业固定资产、无形资产投资规模相适应，掌握企业长期借款利息成本及其资本化情况。</a:t>
            </a:r>
          </a:p>
          <a:p>
            <a:endParaRPr lang="zh-CN" altLang="en-US"/>
          </a:p>
        </p:txBody>
      </p:sp>
    </p:spTree>
  </p:cSld>
  <p:clrMapOvr>
    <a:masterClrMapping/>
  </p:clrMapOvr>
  <p:transition spd="slow">
    <p:circle/>
  </p:transition>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黑体"/>
        <a:cs typeface=""/>
      </a:majorFont>
      <a:minorFont>
        <a:latin typeface="Times New Roman"/>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2364</TotalTime>
  <Words>4436</Words>
  <Application>Microsoft Office PowerPoint</Application>
  <PresentationFormat>全屏显示(4:3)</PresentationFormat>
  <Paragraphs>277</Paragraphs>
  <Slides>35</Slides>
  <Notes>28</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35</vt:i4>
      </vt:variant>
    </vt:vector>
  </HeadingPairs>
  <TitlesOfParts>
    <vt:vector size="50" baseType="lpstr">
      <vt:lpstr>Times New Roman</vt:lpstr>
      <vt:lpstr>宋体</vt:lpstr>
      <vt:lpstr>黑体</vt:lpstr>
      <vt:lpstr>华文新魏</vt:lpstr>
      <vt:lpstr>Wingdings</vt:lpstr>
      <vt:lpstr>Arial</vt:lpstr>
      <vt:lpstr>Verdana</vt:lpstr>
      <vt:lpstr>CG Omega</vt:lpstr>
      <vt:lpstr>楷体</vt:lpstr>
      <vt:lpstr>Monotype Corsiva</vt:lpstr>
      <vt:lpstr>华文行楷</vt:lpstr>
      <vt:lpstr>Tahoma</vt:lpstr>
      <vt:lpstr>默认设计模板</vt:lpstr>
      <vt:lpstr>Equation.3</vt:lpstr>
      <vt:lpstr>Microsoft 公式 3.0</vt:lpstr>
      <vt:lpstr>幻灯片 1</vt:lpstr>
      <vt:lpstr>学习目的</vt:lpstr>
      <vt:lpstr>营运能力分析概述 </vt:lpstr>
      <vt:lpstr>营运能力分析概述</vt:lpstr>
      <vt:lpstr>营运能力分析概述</vt:lpstr>
      <vt:lpstr>营运能力分析概述</vt:lpstr>
      <vt:lpstr>资产、负债和权益的变动分析与审核 </vt:lpstr>
      <vt:lpstr>资产、负债和权益的变动分析与审核</vt:lpstr>
      <vt:lpstr>资产、负债和权益的变动分析与审核</vt:lpstr>
      <vt:lpstr>资产、负债和权益的变动分析与审核</vt:lpstr>
      <vt:lpstr>营运能力分析概述</vt:lpstr>
      <vt:lpstr>资产运用效率分析 </vt:lpstr>
      <vt:lpstr>资产运用效率分析</vt:lpstr>
      <vt:lpstr>资产运用效率分析</vt:lpstr>
      <vt:lpstr>资产运用效率分析</vt:lpstr>
      <vt:lpstr>资产运用效率分析</vt:lpstr>
      <vt:lpstr>资产运用效率分析</vt:lpstr>
      <vt:lpstr>资产运用效率分析</vt:lpstr>
      <vt:lpstr>资产运用效率分析</vt:lpstr>
      <vt:lpstr>资产运用效率分析</vt:lpstr>
      <vt:lpstr>资产运用效率分析</vt:lpstr>
      <vt:lpstr>资产运用效率分析</vt:lpstr>
      <vt:lpstr>资产运用效率分析</vt:lpstr>
      <vt:lpstr>资产运用效率分析</vt:lpstr>
      <vt:lpstr>资产运用效率分析</vt:lpstr>
      <vt:lpstr>资金运用效率分析 </vt:lpstr>
      <vt:lpstr>资金运用效率分析</vt:lpstr>
      <vt:lpstr>资金运用效率分析</vt:lpstr>
      <vt:lpstr>资金运用效率分析</vt:lpstr>
      <vt:lpstr>人工营运效率分析指标 </vt:lpstr>
      <vt:lpstr>营业周期和现金营业周期</vt:lpstr>
      <vt:lpstr>营业周期和现金营业周期</vt:lpstr>
      <vt:lpstr>影响营运能力的因素 </vt:lpstr>
      <vt:lpstr>影响营运能力的因素</vt:lpstr>
      <vt:lpstr>影响营运能力的因素</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921</cp:revision>
  <dcterms:created xsi:type="dcterms:W3CDTF">1601-01-01T00:00:00Z</dcterms:created>
  <dcterms:modified xsi:type="dcterms:W3CDTF">2023-02-14T01:48:06Z</dcterms:modified>
</cp:coreProperties>
</file>