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1776730" y="2874645"/>
            <a:ext cx="8435340" cy="144526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第十二章　会计变更与资产负债表日后事项</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第三篇　收入成本篇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会计估计及其变更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四、会计估计及其变更的披露</a:t>
            </a:r>
            <a:endParaRPr lang="zh-CN" altLang="zh-CN" sz="2600" b="1" dirty="0">
              <a:latin typeface="黑体" panose="02010609060101010101" pitchFamily="49" charset="-122"/>
              <a:ea typeface="黑体" panose="02010609060101010101" pitchFamily="49" charset="-122"/>
            </a:endParaRPr>
          </a:p>
          <a:p>
            <a:r>
              <a:rPr lang="zh-CN" altLang="en-US"/>
              <a:t>企业应当披露重要的会计估计,不重要的会计估计可以不予披露。</a:t>
            </a:r>
            <a:endParaRPr lang="zh-CN" altLang="en-US"/>
          </a:p>
          <a:p>
            <a:r>
              <a:rPr lang="zh-CN" altLang="en-US"/>
              <a:t>重要的会计估计通常包括:(1)存货可变现净值的确定;(2)采用公允价值模式下投资性房地产公允价值的确定;(3)固定资产的预计使用寿命和净残值以及固定资产的折旧年限;(4)使用寿命有限的无形资产的预估使用寿命和净残值;(5)合同完工进度的确定;(6)预计负债初始计量的最佳估计数的确定;(7)其他重要会计估计。</a:t>
            </a:r>
            <a:endParaRPr lang="zh-CN" altLang="en-US"/>
          </a:p>
          <a:p>
            <a:r>
              <a:rPr lang="zh-CN" altLang="en-US"/>
              <a:t>企业应当在财务报表附注中披露与会计估计变更有关的下列信息:(1)会计估计变更的内容与原因,包括变更的内容、变更日期以及为什么要对会计估计进行变更等;(2)会计估计变更对当期和未来期间的影响数,包括会计估计变更对当期和未来期间损益的影响金额,以及对其他各项目的影响金额;(3)会计估计变更的影响数不能确定的,披露这一事实和原因。</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资产负债表日后事项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一、资产负债表日后事项的定义</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(一)资产负债表日</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(二)财务报告批准报出日</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(三)资产负债表日后事项的期间</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资产负债表日后事项</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二、资产负债表日后事项的内容</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(一)调整事项</a:t>
            </a:r>
            <a:endParaRPr lang="en-US" altLang="zh-CN" sz="2200" b="1" dirty="0">
              <a:latin typeface="楷体" panose="02010609060101010101" pitchFamily="49" charset="-122"/>
              <a:ea typeface="楷体" panose="02010609060101010101" pitchFamily="49" charset="-122"/>
            </a:endParaRPr>
          </a:p>
          <a:p>
            <a:r>
              <a:rPr lang="zh-CN" altLang="en-US"/>
              <a:t>资产负债表日后调整事项(以下简称调整事项),是指对资产负债表日已经存在的情况提供了新的或更进一步证据的事项。</a:t>
            </a:r>
            <a:endParaRPr lang="zh-CN" altLang="en-US"/>
          </a:p>
          <a:p>
            <a:r>
              <a:rPr lang="zh-CN" altLang="en-US"/>
              <a:t>常见的调整事项如下:(1)资产负债表日后诉讼案件结案,法院判决证实了企业在资产负债表日已经存在现时义务,需要调整原先确认的与该诉讼案件相关的预计负债,或确认一项新的负债;(2)资产负债表日后取得确凿证据,表明某项资产在资产负债表日发生了减值或者需要调整该项资产原先确认的减值金额;(3)资产负债表日后进一步确定了资产负债表日前购入资产的成本或售出资产的收入;(4)资产负债表日后发现了财务舞弊或差错。</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资产负债表日后事项</a:t>
            </a:r>
            <a:endParaRPr lang="zh-CN" altLang="en-US"/>
          </a:p>
        </p:txBody>
      </p:sp>
      <p:sp>
        <p:nvSpPr>
          <p:cNvPr id="3" name="内容占位符 2"/>
          <p:cNvSpPr>
            <a:spLocks noGrp="1"/>
          </p:cNvSpPr>
          <p:nvPr>
            <p:ph idx="1"/>
          </p:nvPr>
        </p:nvSpPr>
        <p:spPr>
          <a:xfrm>
            <a:off x="609600" y="1424305"/>
            <a:ext cx="11074400" cy="4820920"/>
          </a:xfrm>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(二)非调整事项</a:t>
            </a:r>
            <a:endParaRPr lang="en-US" altLang="zh-CN" sz="2200" b="1" dirty="0">
              <a:latin typeface="楷体" panose="02010609060101010101" pitchFamily="49" charset="-122"/>
              <a:ea typeface="楷体" panose="02010609060101010101" pitchFamily="49" charset="-122"/>
            </a:endParaRPr>
          </a:p>
          <a:p>
            <a:r>
              <a:rPr lang="zh-CN" altLang="en-US"/>
              <a:t>资产负债表日后非调整事项(以下简称非调整事项),是指表明资产负债表日后发生的情况的事项,其发生不影响资产负债表日企业的财务报表数据。</a:t>
            </a:r>
            <a:endParaRPr lang="zh-CN" altLang="en-US"/>
          </a:p>
          <a:p>
            <a:r>
              <a:rPr lang="zh-CN" altLang="en-US"/>
              <a:t>对重要的非调整事项,企业应当予以适当披露(即不重要的可以不披露)。</a:t>
            </a:r>
            <a:endParaRPr lang="zh-CN" altLang="en-US"/>
          </a:p>
          <a:p>
            <a:r>
              <a:rPr lang="zh-CN" altLang="en-US"/>
              <a:t>常见的非调整事项:(1)资产负债表日后发生</a:t>
            </a:r>
            <a:r>
              <a:rPr lang="zh-CN" altLang="en-US" sz="1800"/>
              <a:t>的</a:t>
            </a:r>
            <a:r>
              <a:rPr lang="zh-CN" altLang="en-US"/>
              <a:t>重大诉讼、仲裁、承诺;(2)资产负债表日后发生的资产价格、税收政策、外汇汇率的重大变化;(3)资产负债表日后发生的企业合并、股票发行、债券发行、巨额亏损、利润分配方案。</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资产负债表日后事项</a:t>
            </a:r>
            <a:endParaRPr lang="zh-CN" altLang="en-US"/>
          </a:p>
        </p:txBody>
      </p:sp>
      <p:sp>
        <p:nvSpPr>
          <p:cNvPr id="3" name="内容占位符 2"/>
          <p:cNvSpPr>
            <a:spLocks noGrp="1"/>
          </p:cNvSpPr>
          <p:nvPr>
            <p:ph idx="1"/>
          </p:nvPr>
        </p:nvSpPr>
        <p:spPr>
          <a:xfrm>
            <a:off x="609600" y="1424305"/>
            <a:ext cx="1076642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三、调整事项的会计处理</a:t>
            </a:r>
            <a:endParaRPr lang="zh-CN" altLang="zh-CN" sz="2600" b="1" dirty="0">
              <a:latin typeface="黑体" panose="02010609060101010101" pitchFamily="49" charset="-122"/>
              <a:ea typeface="黑体" panose="02010609060101010101" pitchFamily="49" charset="-122"/>
            </a:endParaRPr>
          </a:p>
          <a:p>
            <a:pPr algn="just"/>
            <a:r>
              <a:rPr lang="zh-CN" altLang="en-US"/>
              <a:t>企业发生的调整事项应当调整资产负债表日的财务报表,包括资产负债表、利润表和所有者权益变动表,但不包括现金流量表。</a:t>
            </a:r>
            <a:endParaRPr lang="zh-CN" altLang="en-US"/>
          </a:p>
          <a:p>
            <a:pPr algn="just"/>
            <a:r>
              <a:rPr lang="zh-CN" altLang="en-US"/>
              <a:t>由于资产负债表日后事项发生在资产负债表日后,企业的财务报表已经编制完成,其中的利润表账户均已结平,因此,凡涉及利润表项目调整的,在会计处理时,均通过“以前年度损益调整”账户核算;调整完成后,应将“以前年度损益调整”账户的余额转入“利润分配——未分配利润”账户,并相应调整利润分配事项;其余调整相关的财务报表项目。</a:t>
            </a:r>
            <a:endParaRPr lang="zh-CN" altLang="en-US"/>
          </a:p>
          <a:p>
            <a:pPr algn="just"/>
            <a:r>
              <a:rPr lang="zh-CN" altLang="en-US"/>
              <a:t>以资产负债表日后诉讼案件结案为例,法院判决证实了企业在资产负债表日已经存在现时义务,需要调整原先确认的与该诉讼案件相关的预计负债,或确认一项新的负债。</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资产负债表日后事项</a:t>
            </a:r>
            <a:endParaRPr lang="zh-CN" altLang="en-US"/>
          </a:p>
        </p:txBody>
      </p:sp>
      <p:sp>
        <p:nvSpPr>
          <p:cNvPr id="3" name="内容占位符 2"/>
          <p:cNvSpPr>
            <a:spLocks noGrp="1"/>
          </p:cNvSpPr>
          <p:nvPr>
            <p:ph idx="1"/>
          </p:nvPr>
        </p:nvSpPr>
        <p:spPr>
          <a:xfrm>
            <a:off x="718820" y="1424305"/>
            <a:ext cx="1077658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四、非调整事项的会计处理</a:t>
            </a:r>
            <a:endParaRPr lang="zh-CN" altLang="zh-CN" sz="2600" b="1" dirty="0">
              <a:latin typeface="黑体" panose="02010609060101010101" pitchFamily="49" charset="-122"/>
              <a:ea typeface="黑体" panose="02010609060101010101" pitchFamily="49" charset="-122"/>
            </a:endParaRPr>
          </a:p>
          <a:p>
            <a:pPr algn="just"/>
            <a:r>
              <a:rPr lang="zh-CN" altLang="en-US"/>
              <a:t>资产负债表日后发生的非调整事项是表明资产负债表日后发生的情况的事项,与资产负债表日的状况无关,不调整资产负债表日的财务报表。但对重要的非调整事项,在未来期间会显著地影响财务状况与经营成果,企业应当在财务报表附注中披露资产负债表日后非调整事项的性质、内容及其对财务报表的影响,无法做出估计的,应当说明原因,以利于财务报表使用者做出正确的判断与决策。</a:t>
            </a:r>
            <a:endParaRPr lang="zh-CN" altLang="en-US"/>
          </a:p>
          <a:p>
            <a:pPr algn="just"/>
            <a:r>
              <a:rPr lang="zh-CN" altLang="en-US"/>
              <a:t>企业发生的重要非调整事项通常包括:(1)资产负债表日后发生的重大诉讼、仲裁、承诺;(2)资产负债表日后资产价格、税收政策、外汇汇率发生重大变化;(3)资产负债表日后因自然灾害导致资产发生重大损失;(4)资产负债表日后发行股票和债券以及其他巨额举债;(5)资产负债表日后资本公积转增资本;(6)资产负债表日后发生巨额亏损;(7)资产负债表日后发生企业合并或处置子公司;(8)资产负债表日后,企业利润分配方案中拟分配的以及经审议批准宣告发放的股利或利润等。</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会计政策及其变更</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会计估计及其变更</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资产负债表日后事项</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会计政策及其变更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一、会计政策的含义</a:t>
            </a:r>
            <a:endParaRPr lang="zh-CN" altLang="zh-CN" sz="2600" b="1" dirty="0">
              <a:latin typeface="黑体" panose="02010609060101010101" pitchFamily="49" charset="-122"/>
              <a:ea typeface="黑体" panose="02010609060101010101" pitchFamily="49" charset="-122"/>
            </a:endParaRPr>
          </a:p>
          <a:p>
            <a:r>
              <a:rPr lang="zh-CN" altLang="en-US"/>
              <a:t>会计政策,是指企业在会计确认、计量和报告中所采用的原则、基础和会计处理方法的总称。企业采用的会计政策有别,自然会产生不同的财务状况和经营成果。</a:t>
            </a:r>
            <a:endParaRPr lang="zh-CN" altLang="en-US"/>
          </a:p>
          <a:p>
            <a:r>
              <a:rPr lang="zh-CN" altLang="en-US"/>
              <a:t>为便于财务报告使用者理解财务信息,企业应当披露重要的会计政策,主要包括:(1)存货计价方法;(2)长期股权投资的后续计量;(3)固定资产的初始计量;(4)无形资产的确认;(5)收入的确认;(6)合并政策;(7)借款费用的处理;(8)计提存货减值准备时采用的比较方法(单项比较法、分类比较法、总额比较法);(9)投资性房地产后续计量模式;等等。</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会计政策及其变更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二、会计政策变更</a:t>
            </a:r>
            <a:endParaRPr lang="zh-CN" altLang="zh-CN" sz="2600" b="1" dirty="0">
              <a:latin typeface="黑体" panose="02010609060101010101" pitchFamily="49" charset="-122"/>
              <a:ea typeface="黑体" panose="02010609060101010101" pitchFamily="49" charset="-122"/>
            </a:endParaRPr>
          </a:p>
          <a:p>
            <a:r>
              <a:rPr lang="zh-CN" altLang="en-US"/>
              <a:t>会计政策变更,是指企业对相同交易或事项改用不同会计政策的行为。</a:t>
            </a:r>
            <a:endParaRPr lang="zh-CN" altLang="en-US"/>
          </a:p>
          <a:p>
            <a:r>
              <a:rPr lang="zh-CN" altLang="en-US"/>
              <a:t>《企业会计准则——基本准则》第15条规定,企业提供的会计信息应当具有可比性。同一家企业不同时期发生的相同或者相似的交易或者事项,应当采用一致的会计政策,不得随意变更。</a:t>
            </a:r>
            <a:endParaRPr lang="zh-CN" altLang="en-US"/>
          </a:p>
          <a:p>
            <a:r>
              <a:rPr lang="zh-CN" altLang="en-US"/>
              <a:t>但在下述两种情形下,企业可以变更会计政策:</a:t>
            </a:r>
            <a:endParaRPr lang="zh-CN" altLang="en-US"/>
          </a:p>
          <a:p>
            <a:r>
              <a:rPr lang="zh-CN" altLang="en-US"/>
              <a:t>第一,强制性变更,即法律、行政法规或者国家统一会计制度等要求的变更,企业必须按要求进行的变更。第二,自愿性变更,即企业认为,采用变更后的会计政策能够提供更可靠、更相关的会计信息。</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会计政策及其变更</a:t>
            </a:r>
            <a:endParaRPr lang="zh-CN" altLang="en-US"/>
          </a:p>
        </p:txBody>
      </p:sp>
      <p:sp>
        <p:nvSpPr>
          <p:cNvPr id="3" name="内容占位符 2"/>
          <p:cNvSpPr>
            <a:spLocks noGrp="1"/>
          </p:cNvSpPr>
          <p:nvPr>
            <p:ph idx="1"/>
          </p:nvPr>
        </p:nvSpPr>
        <p:spPr>
          <a:xfrm>
            <a:off x="838835" y="1424305"/>
            <a:ext cx="10656570"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三、会计政策变更的会计处理</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(一)追溯调整法</a:t>
            </a:r>
            <a:endParaRPr lang="en-US" altLang="zh-CN" sz="2200" b="1" dirty="0">
              <a:latin typeface="楷体" panose="02010609060101010101" pitchFamily="49" charset="-122"/>
              <a:ea typeface="楷体" panose="02010609060101010101" pitchFamily="49" charset="-122"/>
            </a:endParaRPr>
          </a:p>
          <a:p>
            <a:r>
              <a:rPr lang="zh-CN" altLang="en-US"/>
              <a:t>追溯调整法,是指对某项交易或者事项变更会计政策,视同该项交易或者事项初次发生时即采用变更后的会计政策,并以此对财务报表相关项目进行调整的方法。追溯调整是为了保证各期财务数据采用一致的会计政策,保证相同业务的各期报表数据具有可比性,同时在信息披露时让信息使用人明白政策变更导致的盈利和留存收益的变化,以有别于经营导致的盈利变化。</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(二)未来适用法</a:t>
            </a:r>
            <a:endParaRPr lang="en-US" altLang="zh-CN" sz="2200" b="1" dirty="0">
              <a:latin typeface="楷体" panose="02010609060101010101" pitchFamily="49" charset="-122"/>
              <a:ea typeface="楷体" panose="02010609060101010101" pitchFamily="49" charset="-122"/>
            </a:endParaRPr>
          </a:p>
          <a:p>
            <a:r>
              <a:rPr lang="zh-CN" altLang="en-US"/>
              <a:t>未来适用法,是指在会计估计变更当期和未来期间采用新会计政策核算业务,不对往期数据加以追溯调整。所以,采用未来适用法不需要计算会计政策变更产生的累积影响数,也不需要重编以前年度的财务报表。未来适用法适用于会计政策变更对以前年度累计影响额不能合理确定的情况。</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会计政策及其变更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四、会计政策变更的披露</a:t>
            </a:r>
            <a:endParaRPr lang="zh-CN" altLang="zh-CN" sz="2600" b="1" dirty="0">
              <a:latin typeface="黑体" panose="02010609060101010101" pitchFamily="49" charset="-122"/>
              <a:ea typeface="黑体" panose="02010609060101010101" pitchFamily="49" charset="-122"/>
            </a:endParaRPr>
          </a:p>
          <a:p>
            <a:r>
              <a:rPr lang="zh-CN" altLang="en-US"/>
              <a:t>企业应当在财务报表附注中披露与会计政策变更相关的下列信息:</a:t>
            </a:r>
            <a:endParaRPr lang="zh-CN" altLang="en-US"/>
          </a:p>
          <a:p>
            <a:r>
              <a:rPr lang="zh-CN" altLang="en-US"/>
              <a:t>第一,会计政策变更的性质、内容和原因,包括会计政策变更的内容、变更的日期、变更前采用的会计政策和变更后采用的新会计政策等。</a:t>
            </a:r>
            <a:endParaRPr lang="zh-CN" altLang="en-US"/>
          </a:p>
          <a:p>
            <a:r>
              <a:rPr lang="zh-CN" altLang="en-US"/>
              <a:t>第二,当期和各个列报前期财务报表中受影响的项目名称和调整金额。</a:t>
            </a:r>
            <a:endParaRPr lang="zh-CN" altLang="en-US"/>
          </a:p>
          <a:p>
            <a:r>
              <a:rPr lang="zh-CN" altLang="en-US"/>
              <a:t>第三,无法进行追溯调整的,说明该事实和原因以及开始应用变更后的会计政策的日期、具体应用情况。</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会计估计及其变更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一、会计估计的含义</a:t>
            </a:r>
            <a:endParaRPr lang="zh-CN" altLang="zh-CN" sz="2600" b="1" dirty="0">
              <a:latin typeface="黑体" panose="02010609060101010101" pitchFamily="49" charset="-122"/>
              <a:ea typeface="黑体" panose="02010609060101010101" pitchFamily="49" charset="-122"/>
            </a:endParaRPr>
          </a:p>
          <a:p>
            <a:r>
              <a:rPr lang="zh-CN" altLang="en-US"/>
              <a:t>会计估计,是指对结果不确定的交易或者事项以最近可利用的信息为基础所做的判断。</a:t>
            </a:r>
            <a:endParaRPr lang="zh-CN" altLang="en-US"/>
          </a:p>
          <a:p>
            <a:r>
              <a:rPr lang="zh-CN" altLang="en-US"/>
              <a:t>企业经营活动具有不确定性,某些财务数据需要利用职业判断加以估计,如坏账率的确定、固定资产折旧年限的估计等。</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会计估计及其变更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二、会计估计变更</a:t>
            </a:r>
            <a:endParaRPr lang="zh-CN" altLang="zh-CN" sz="2600" b="1" dirty="0">
              <a:latin typeface="黑体" panose="02010609060101010101" pitchFamily="49" charset="-122"/>
              <a:ea typeface="黑体" panose="02010609060101010101" pitchFamily="49" charset="-122"/>
            </a:endParaRPr>
          </a:p>
          <a:p>
            <a:pPr algn="l">
              <a:buClrTx/>
              <a:buSzTx/>
              <a:buFontTx/>
            </a:pPr>
            <a:r>
              <a:rPr lang="zh-CN" altLang="en-US" sz="1800"/>
              <a:t>会计估计变更,是指由于资产和负债的当期状况及预期经济利益和义务发生了变化,从而对资产和负债的账面价值或资产的定期消耗金额进行的调整。</a:t>
            </a:r>
            <a:endParaRPr lang="zh-CN" altLang="en-US" sz="1800"/>
          </a:p>
          <a:p>
            <a:r>
              <a:rPr lang="zh-CN" altLang="en-US"/>
              <a:t>随着时间的推移、外在环境和内在经营的改变,原来的估计所依赖的基础或假设发生了变化,或者由于取得了新的信息,积累了更多经验,企业需要对原来的会计估计进行修正。</a:t>
            </a:r>
            <a:endParaRPr lang="zh-CN" altLang="en-US"/>
          </a:p>
          <a:p>
            <a:r>
              <a:rPr lang="zh-CN" altLang="en-US"/>
              <a:t>会计估计变更的情形主要包括:</a:t>
            </a:r>
            <a:endParaRPr lang="zh-CN" altLang="en-US"/>
          </a:p>
          <a:p>
            <a:r>
              <a:rPr lang="zh-CN" altLang="en-US"/>
              <a:t>第一,赖以进行估计的基础发生了变化。</a:t>
            </a:r>
            <a:endParaRPr lang="zh-CN" altLang="en-US"/>
          </a:p>
          <a:p>
            <a:r>
              <a:rPr lang="zh-CN" altLang="en-US"/>
              <a:t>第二,取得了新信息,积累了更多经验。</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会计估计及其变更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三、会计估计变更的会计处理</a:t>
            </a:r>
            <a:endParaRPr lang="zh-CN" altLang="zh-CN" sz="2600" b="1" dirty="0">
              <a:latin typeface="黑体" panose="02010609060101010101" pitchFamily="49" charset="-122"/>
              <a:ea typeface="黑体" panose="02010609060101010101" pitchFamily="49" charset="-122"/>
            </a:endParaRPr>
          </a:p>
          <a:p>
            <a:r>
              <a:rPr lang="zh-CN" altLang="en-US"/>
              <a:t>对会计估计变更,企业应当采用未来适用法进行会计处理,即在会计估计变更当期及以后期间,采用新会计估计,不改变以前期间的会计估计,也不调整以前期间的财务报表。</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3208</Words>
  <Application>WPS 演示</Application>
  <PresentationFormat>宽屏</PresentationFormat>
  <Paragraphs>103</Paragraphs>
  <Slides>15</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15</vt:i4>
      </vt:variant>
    </vt:vector>
  </HeadingPairs>
  <TitlesOfParts>
    <vt:vector size="32"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锐字工房云字库准圆GBK</vt:lpstr>
      <vt:lpstr>黑体</vt:lpstr>
      <vt:lpstr>楷体</vt:lpstr>
      <vt:lpstr>Office 主题​​</vt:lpstr>
      <vt:lpstr>默认设计模板</vt:lpstr>
      <vt:lpstr>PowerPoint 演示文稿</vt:lpstr>
      <vt:lpstr>PowerPoint 演示文稿</vt:lpstr>
      <vt:lpstr>第一节　会计政策及其变更</vt:lpstr>
      <vt:lpstr>第一节　会计政策及其变更</vt:lpstr>
      <vt:lpstr>第一节　会计政策及其变更</vt:lpstr>
      <vt:lpstr>第一节　会计政策及其变更</vt:lpstr>
      <vt:lpstr>第二节　会计估计及其变更</vt:lpstr>
      <vt:lpstr>第二节　会计估计及其变更</vt:lpstr>
      <vt:lpstr>第二节　会计估计及其变更</vt:lpstr>
      <vt:lpstr>第二节　会计估计及其变更</vt:lpstr>
      <vt:lpstr>第三节　资产负债表日后事项</vt:lpstr>
      <vt:lpstr>第三节　资产负债表日后事项</vt:lpstr>
      <vt:lpstr>第三节　资产负债表日后事项</vt:lpstr>
      <vt:lpstr>第三节　资产负债表日后事项</vt:lpstr>
      <vt:lpstr>第三节　资产负债表日后事项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1F173EA911F249169AA0303E1745C3E3</vt:lpwstr>
  </property>
</Properties>
</file>