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90" r:id="rId3"/>
    <p:sldId id="259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329" r:id="rId16"/>
    <p:sldId id="330" r:id="rId17"/>
  </p:sldIdLst>
  <p:sldSz cx="11522075" cy="7200900"/>
  <p:notesSz cx="6858000" cy="9144000"/>
  <p:custDataLst>
    <p:tags r:id="rId19"/>
  </p:custDataLst>
  <p:defaultTextStyle>
    <a:defPPr>
      <a:defRPr lang="zh-CN"/>
    </a:defPPr>
    <a:lvl1pPr marL="0" algn="l" defTabSz="106984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4924" algn="l" defTabSz="106984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69848" algn="l" defTabSz="106984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04772" algn="l" defTabSz="106984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39696" algn="l" defTabSz="106984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74620" algn="l" defTabSz="106984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09544" algn="l" defTabSz="106984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44468" algn="l" defTabSz="106984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79392" algn="l" defTabSz="106984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922" y="62"/>
      </p:cViewPr>
      <p:guideLst>
        <p:guide orient="horz" pos="2268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F67BDB-A68E-44B0-96A7-3E5E0D0E790B}" type="datetimeFigureOut">
              <a:rPr lang="zh-CN" altLang="en-US" smtClean="0"/>
              <a:pPr/>
              <a:t>2024/6/24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90DFA-F76B-4DD5-819F-63F820DBD3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76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6984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4924" algn="l" defTabSz="106984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69848" algn="l" defTabSz="106984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4772" algn="l" defTabSz="106984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39696" algn="l" defTabSz="106984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74620" algn="l" defTabSz="106984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09544" algn="l" defTabSz="106984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44468" algn="l" defTabSz="106984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79392" algn="l" defTabSz="106984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90DFA-F76B-4DD5-819F-63F820DBD32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607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24CB8-5ED7-4F52-9624-236BCCB4B68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375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24CB8-5ED7-4F52-9624-236BCCB4B68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672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236947"/>
            <a:ext cx="9793764" cy="154352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4080510"/>
            <a:ext cx="8065453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4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4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74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095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44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793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49D2D-699B-49FF-B78F-705C84EEA72B}" type="datetimeFigureOut">
              <a:rPr lang="zh-CN" altLang="en-US" smtClean="0"/>
              <a:pPr/>
              <a:t>2024/6/24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9BDD1-4650-4F7B-8880-92EEC4BA2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824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49D2D-699B-49FF-B78F-705C84EEA72B}" type="datetimeFigureOut">
              <a:rPr lang="zh-CN" altLang="en-US" smtClean="0"/>
              <a:pPr/>
              <a:t>2024/6/24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9BDD1-4650-4F7B-8880-92EEC4BA2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65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303372"/>
            <a:ext cx="3266589" cy="645080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303372"/>
            <a:ext cx="9607730" cy="645080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49D2D-699B-49FF-B78F-705C84EEA72B}" type="datetimeFigureOut">
              <a:rPr lang="zh-CN" altLang="en-US" smtClean="0"/>
              <a:pPr/>
              <a:t>2024/6/24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9BDD1-4650-4F7B-8880-92EEC4BA2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687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49D2D-699B-49FF-B78F-705C84EEA72B}" type="datetimeFigureOut">
              <a:rPr lang="zh-CN" altLang="en-US" smtClean="0"/>
              <a:pPr/>
              <a:t>2024/6/24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9BDD1-4650-4F7B-8880-92EEC4BA2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565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627245"/>
            <a:ext cx="9793764" cy="1430179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3052049"/>
            <a:ext cx="9793764" cy="157519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4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6984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47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39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746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095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444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793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49D2D-699B-49FF-B78F-705C84EEA72B}" type="datetimeFigureOut">
              <a:rPr lang="zh-CN" altLang="en-US" smtClean="0"/>
              <a:pPr/>
              <a:t>2024/6/24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9BDD1-4650-4F7B-8880-92EEC4BA2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977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763554"/>
            <a:ext cx="6437159" cy="4990624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763554"/>
            <a:ext cx="6437159" cy="4990624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49D2D-699B-49FF-B78F-705C84EEA72B}" type="datetimeFigureOut">
              <a:rPr lang="zh-CN" altLang="en-US" smtClean="0"/>
              <a:pPr/>
              <a:t>2024/6/24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9BDD1-4650-4F7B-8880-92EEC4BA2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356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88370"/>
            <a:ext cx="10369868" cy="12001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611869"/>
            <a:ext cx="5090917" cy="67175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924" indent="0">
              <a:buNone/>
              <a:defRPr sz="2300" b="1"/>
            </a:lvl2pPr>
            <a:lvl3pPr marL="1069848" indent="0">
              <a:buNone/>
              <a:defRPr sz="2100" b="1"/>
            </a:lvl3pPr>
            <a:lvl4pPr marL="1604772" indent="0">
              <a:buNone/>
              <a:defRPr sz="1900" b="1"/>
            </a:lvl4pPr>
            <a:lvl5pPr marL="2139696" indent="0">
              <a:buNone/>
              <a:defRPr sz="1900" b="1"/>
            </a:lvl5pPr>
            <a:lvl6pPr marL="2674620" indent="0">
              <a:buNone/>
              <a:defRPr sz="1900" b="1"/>
            </a:lvl6pPr>
            <a:lvl7pPr marL="3209544" indent="0">
              <a:buNone/>
              <a:defRPr sz="1900" b="1"/>
            </a:lvl7pPr>
            <a:lvl8pPr marL="3744468" indent="0">
              <a:buNone/>
              <a:defRPr sz="1900" b="1"/>
            </a:lvl8pPr>
            <a:lvl9pPr marL="4279392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283619"/>
            <a:ext cx="5090917" cy="4148852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611869"/>
            <a:ext cx="5092917" cy="67175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924" indent="0">
              <a:buNone/>
              <a:defRPr sz="2300" b="1"/>
            </a:lvl2pPr>
            <a:lvl3pPr marL="1069848" indent="0">
              <a:buNone/>
              <a:defRPr sz="2100" b="1"/>
            </a:lvl3pPr>
            <a:lvl4pPr marL="1604772" indent="0">
              <a:buNone/>
              <a:defRPr sz="1900" b="1"/>
            </a:lvl4pPr>
            <a:lvl5pPr marL="2139696" indent="0">
              <a:buNone/>
              <a:defRPr sz="1900" b="1"/>
            </a:lvl5pPr>
            <a:lvl6pPr marL="2674620" indent="0">
              <a:buNone/>
              <a:defRPr sz="1900" b="1"/>
            </a:lvl6pPr>
            <a:lvl7pPr marL="3209544" indent="0">
              <a:buNone/>
              <a:defRPr sz="1900" b="1"/>
            </a:lvl7pPr>
            <a:lvl8pPr marL="3744468" indent="0">
              <a:buNone/>
              <a:defRPr sz="1900" b="1"/>
            </a:lvl8pPr>
            <a:lvl9pPr marL="4279392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283619"/>
            <a:ext cx="5092917" cy="4148852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49D2D-699B-49FF-B78F-705C84EEA72B}" type="datetimeFigureOut">
              <a:rPr lang="zh-CN" altLang="en-US" smtClean="0"/>
              <a:pPr/>
              <a:t>2024/6/24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9BDD1-4650-4F7B-8880-92EEC4BA2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963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49D2D-699B-49FF-B78F-705C84EEA72B}" type="datetimeFigureOut">
              <a:rPr lang="zh-CN" altLang="en-US" smtClean="0"/>
              <a:pPr/>
              <a:t>2024/6/24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9BDD1-4650-4F7B-8880-92EEC4BA2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628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49D2D-699B-49FF-B78F-705C84EEA72B}" type="datetimeFigureOut">
              <a:rPr lang="zh-CN" altLang="en-US" smtClean="0"/>
              <a:pPr/>
              <a:t>2024/6/24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9BDD1-4650-4F7B-8880-92EEC4BA2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562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86702"/>
            <a:ext cx="3790683" cy="122015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86703"/>
            <a:ext cx="6441160" cy="6145769"/>
          </a:xfrm>
        </p:spPr>
        <p:txBody>
          <a:bodyPr/>
          <a:lstStyle>
            <a:lvl1pPr>
              <a:defRPr sz="37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506856"/>
            <a:ext cx="3790683" cy="4925616"/>
          </a:xfrm>
        </p:spPr>
        <p:txBody>
          <a:bodyPr/>
          <a:lstStyle>
            <a:lvl1pPr marL="0" indent="0">
              <a:buNone/>
              <a:defRPr sz="1600"/>
            </a:lvl1pPr>
            <a:lvl2pPr marL="534924" indent="0">
              <a:buNone/>
              <a:defRPr sz="1400"/>
            </a:lvl2pPr>
            <a:lvl3pPr marL="1069848" indent="0">
              <a:buNone/>
              <a:defRPr sz="1200"/>
            </a:lvl3pPr>
            <a:lvl4pPr marL="1604772" indent="0">
              <a:buNone/>
              <a:defRPr sz="1100"/>
            </a:lvl4pPr>
            <a:lvl5pPr marL="2139696" indent="0">
              <a:buNone/>
              <a:defRPr sz="1100"/>
            </a:lvl5pPr>
            <a:lvl6pPr marL="2674620" indent="0">
              <a:buNone/>
              <a:defRPr sz="1100"/>
            </a:lvl6pPr>
            <a:lvl7pPr marL="3209544" indent="0">
              <a:buNone/>
              <a:defRPr sz="1100"/>
            </a:lvl7pPr>
            <a:lvl8pPr marL="3744468" indent="0">
              <a:buNone/>
              <a:defRPr sz="1100"/>
            </a:lvl8pPr>
            <a:lvl9pPr marL="4279392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49D2D-699B-49FF-B78F-705C84EEA72B}" type="datetimeFigureOut">
              <a:rPr lang="zh-CN" altLang="en-US" smtClean="0"/>
              <a:pPr/>
              <a:t>2024/6/24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9BDD1-4650-4F7B-8880-92EEC4BA2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872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5040630"/>
            <a:ext cx="6913245" cy="59507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643414"/>
            <a:ext cx="6913245" cy="4320540"/>
          </a:xfrm>
        </p:spPr>
        <p:txBody>
          <a:bodyPr/>
          <a:lstStyle>
            <a:lvl1pPr marL="0" indent="0">
              <a:buNone/>
              <a:defRPr sz="3700"/>
            </a:lvl1pPr>
            <a:lvl2pPr marL="534924" indent="0">
              <a:buNone/>
              <a:defRPr sz="3300"/>
            </a:lvl2pPr>
            <a:lvl3pPr marL="1069848" indent="0">
              <a:buNone/>
              <a:defRPr sz="2800"/>
            </a:lvl3pPr>
            <a:lvl4pPr marL="1604772" indent="0">
              <a:buNone/>
              <a:defRPr sz="2300"/>
            </a:lvl4pPr>
            <a:lvl5pPr marL="2139696" indent="0">
              <a:buNone/>
              <a:defRPr sz="2300"/>
            </a:lvl5pPr>
            <a:lvl6pPr marL="2674620" indent="0">
              <a:buNone/>
              <a:defRPr sz="2300"/>
            </a:lvl6pPr>
            <a:lvl7pPr marL="3209544" indent="0">
              <a:buNone/>
              <a:defRPr sz="2300"/>
            </a:lvl7pPr>
            <a:lvl8pPr marL="3744468" indent="0">
              <a:buNone/>
              <a:defRPr sz="2300"/>
            </a:lvl8pPr>
            <a:lvl9pPr marL="4279392" indent="0">
              <a:buNone/>
              <a:defRPr sz="23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635705"/>
            <a:ext cx="6913245" cy="845105"/>
          </a:xfrm>
        </p:spPr>
        <p:txBody>
          <a:bodyPr/>
          <a:lstStyle>
            <a:lvl1pPr marL="0" indent="0">
              <a:buNone/>
              <a:defRPr sz="1600"/>
            </a:lvl1pPr>
            <a:lvl2pPr marL="534924" indent="0">
              <a:buNone/>
              <a:defRPr sz="1400"/>
            </a:lvl2pPr>
            <a:lvl3pPr marL="1069848" indent="0">
              <a:buNone/>
              <a:defRPr sz="1200"/>
            </a:lvl3pPr>
            <a:lvl4pPr marL="1604772" indent="0">
              <a:buNone/>
              <a:defRPr sz="1100"/>
            </a:lvl4pPr>
            <a:lvl5pPr marL="2139696" indent="0">
              <a:buNone/>
              <a:defRPr sz="1100"/>
            </a:lvl5pPr>
            <a:lvl6pPr marL="2674620" indent="0">
              <a:buNone/>
              <a:defRPr sz="1100"/>
            </a:lvl6pPr>
            <a:lvl7pPr marL="3209544" indent="0">
              <a:buNone/>
              <a:defRPr sz="1100"/>
            </a:lvl7pPr>
            <a:lvl8pPr marL="3744468" indent="0">
              <a:buNone/>
              <a:defRPr sz="1100"/>
            </a:lvl8pPr>
            <a:lvl9pPr marL="4279392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49D2D-699B-49FF-B78F-705C84EEA72B}" type="datetimeFigureOut">
              <a:rPr lang="zh-CN" altLang="en-US" smtClean="0"/>
              <a:pPr/>
              <a:t>2024/6/24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9BDD1-4650-4F7B-8880-92EEC4BA2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448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0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88370"/>
            <a:ext cx="10369868" cy="1200150"/>
          </a:xfrm>
          <a:prstGeom prst="rect">
            <a:avLst/>
          </a:prstGeom>
        </p:spPr>
        <p:txBody>
          <a:bodyPr vert="horz" lIns="106985" tIns="53492" rIns="106985" bIns="53492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680211"/>
            <a:ext cx="10369868" cy="4752261"/>
          </a:xfrm>
          <a:prstGeom prst="rect">
            <a:avLst/>
          </a:prstGeom>
        </p:spPr>
        <p:txBody>
          <a:bodyPr vert="horz" lIns="106985" tIns="53492" rIns="106985" bIns="53492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674168"/>
            <a:ext cx="2688484" cy="383381"/>
          </a:xfrm>
          <a:prstGeom prst="rect">
            <a:avLst/>
          </a:prstGeom>
        </p:spPr>
        <p:txBody>
          <a:bodyPr vert="horz" lIns="106985" tIns="53492" rIns="106985" bIns="53492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49D2D-699B-49FF-B78F-705C84EEA72B}" type="datetimeFigureOut">
              <a:rPr lang="zh-CN" altLang="en-US" smtClean="0"/>
              <a:pPr/>
              <a:t>2024/6/24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674168"/>
            <a:ext cx="3648657" cy="383381"/>
          </a:xfrm>
          <a:prstGeom prst="rect">
            <a:avLst/>
          </a:prstGeom>
        </p:spPr>
        <p:txBody>
          <a:bodyPr vert="horz" lIns="106985" tIns="53492" rIns="106985" bIns="53492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674168"/>
            <a:ext cx="2688484" cy="383381"/>
          </a:xfrm>
          <a:prstGeom prst="rect">
            <a:avLst/>
          </a:prstGeom>
        </p:spPr>
        <p:txBody>
          <a:bodyPr vert="horz" lIns="106985" tIns="53492" rIns="106985" bIns="53492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9BDD1-4650-4F7B-8880-92EEC4BA2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5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69848" rtl="0" eaLnBrk="1" latinLnBrk="0" hangingPunct="1">
        <a:spcBef>
          <a:spcPct val="0"/>
        </a:spcBef>
        <a:buNone/>
        <a:defRPr sz="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1193" indent="-401193" algn="l" defTabSz="1069848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69252" indent="-334328" algn="l" defTabSz="1069848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37310" indent="-267462" algn="l" defTabSz="106984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2234" indent="-267462" algn="l" defTabSz="1069848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07158" indent="-267462" algn="l" defTabSz="1069848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082" indent="-267462" algn="l" defTabSz="106984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77006" indent="-267462" algn="l" defTabSz="106984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1930" indent="-267462" algn="l" defTabSz="106984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46854" indent="-267462" algn="l" defTabSz="106984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698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24" algn="l" defTabSz="10698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9848" algn="l" defTabSz="10698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772" algn="l" defTabSz="10698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9696" algn="l" defTabSz="10698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74620" algn="l" defTabSz="10698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09544" algn="l" defTabSz="10698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44468" algn="l" defTabSz="10698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79392" algn="l" defTabSz="10698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" y="450"/>
            <a:ext cx="11520000" cy="720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" y="-1"/>
            <a:ext cx="12095666" cy="72654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62" y="3528638"/>
            <a:ext cx="2962529" cy="36718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2"/>
          <a:stretch/>
        </p:blipFill>
        <p:spPr>
          <a:xfrm>
            <a:off x="1037" y="4859866"/>
            <a:ext cx="11520000" cy="23405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8" t="56438" r="74139" b="32508"/>
          <a:stretch/>
        </p:blipFill>
        <p:spPr>
          <a:xfrm>
            <a:off x="2099733" y="4064000"/>
            <a:ext cx="880534" cy="7958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1" t="56438" r="67524" b="32508"/>
          <a:stretch/>
        </p:blipFill>
        <p:spPr>
          <a:xfrm>
            <a:off x="2810933" y="4064000"/>
            <a:ext cx="931334" cy="795867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3384773" y="3462107"/>
            <a:ext cx="8172000" cy="0"/>
          </a:xfrm>
          <a:prstGeom prst="line">
            <a:avLst/>
          </a:prstGeom>
          <a:ln w="28575">
            <a:solidFill>
              <a:srgbClr val="0070C0"/>
            </a:solidFill>
          </a:ln>
          <a:effectLst>
            <a:outerShdw blurRad="1016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淘宝网chenying0907出品 10"/>
          <p:cNvGrpSpPr/>
          <p:nvPr/>
        </p:nvGrpSpPr>
        <p:grpSpPr>
          <a:xfrm>
            <a:off x="1800597" y="1152178"/>
            <a:ext cx="9433048" cy="1766338"/>
            <a:chOff x="3495750" y="1974693"/>
            <a:chExt cx="5863322" cy="1256352"/>
          </a:xfrm>
        </p:grpSpPr>
        <p:sp>
          <p:nvSpPr>
            <p:cNvPr id="12" name="淘宝网chenying0907出品 11"/>
            <p:cNvSpPr txBox="1"/>
            <p:nvPr/>
          </p:nvSpPr>
          <p:spPr>
            <a:xfrm>
              <a:off x="3495750" y="1974693"/>
              <a:ext cx="5863322" cy="1256352"/>
            </a:xfrm>
            <a:custGeom>
              <a:avLst/>
              <a:gdLst>
                <a:gd name="connsiteX0" fmla="*/ 0 w 3638754"/>
                <a:gd name="connsiteY0" fmla="*/ 0 h 1247943"/>
                <a:gd name="connsiteX1" fmla="*/ 3638754 w 3638754"/>
                <a:gd name="connsiteY1" fmla="*/ 0 h 1247943"/>
                <a:gd name="connsiteX2" fmla="*/ 3638754 w 3638754"/>
                <a:gd name="connsiteY2" fmla="*/ 1247943 h 1247943"/>
                <a:gd name="connsiteX3" fmla="*/ 0 w 3638754"/>
                <a:gd name="connsiteY3" fmla="*/ 1247943 h 1247943"/>
                <a:gd name="connsiteX4" fmla="*/ 0 w 3638754"/>
                <a:gd name="connsiteY4" fmla="*/ 0 h 1247943"/>
                <a:gd name="connsiteX0" fmla="*/ 0 w 3638754"/>
                <a:gd name="connsiteY0" fmla="*/ 8409 h 1256352"/>
                <a:gd name="connsiteX1" fmla="*/ 111925 w 3638754"/>
                <a:gd name="connsiteY1" fmla="*/ 0 h 1256352"/>
                <a:gd name="connsiteX2" fmla="*/ 3638754 w 3638754"/>
                <a:gd name="connsiteY2" fmla="*/ 8409 h 1256352"/>
                <a:gd name="connsiteX3" fmla="*/ 3638754 w 3638754"/>
                <a:gd name="connsiteY3" fmla="*/ 1256352 h 1256352"/>
                <a:gd name="connsiteX4" fmla="*/ 0 w 3638754"/>
                <a:gd name="connsiteY4" fmla="*/ 1256352 h 1256352"/>
                <a:gd name="connsiteX5" fmla="*/ 0 w 3638754"/>
                <a:gd name="connsiteY5" fmla="*/ 8409 h 1256352"/>
                <a:gd name="connsiteX0" fmla="*/ 11900 w 3650654"/>
                <a:gd name="connsiteY0" fmla="*/ 8409 h 1256352"/>
                <a:gd name="connsiteX1" fmla="*/ 123825 w 3650654"/>
                <a:gd name="connsiteY1" fmla="*/ 0 h 1256352"/>
                <a:gd name="connsiteX2" fmla="*/ 3650654 w 3650654"/>
                <a:gd name="connsiteY2" fmla="*/ 8409 h 1256352"/>
                <a:gd name="connsiteX3" fmla="*/ 3650654 w 3650654"/>
                <a:gd name="connsiteY3" fmla="*/ 1256352 h 1256352"/>
                <a:gd name="connsiteX4" fmla="*/ 11900 w 3650654"/>
                <a:gd name="connsiteY4" fmla="*/ 1256352 h 1256352"/>
                <a:gd name="connsiteX5" fmla="*/ 0 w 3650654"/>
                <a:gd name="connsiteY5" fmla="*/ 76200 h 1256352"/>
                <a:gd name="connsiteX6" fmla="*/ 11900 w 3650654"/>
                <a:gd name="connsiteY6" fmla="*/ 8409 h 1256352"/>
                <a:gd name="connsiteX0" fmla="*/ 0 w 3650654"/>
                <a:gd name="connsiteY0" fmla="*/ 76200 h 1256352"/>
                <a:gd name="connsiteX1" fmla="*/ 123825 w 3650654"/>
                <a:gd name="connsiteY1" fmla="*/ 0 h 1256352"/>
                <a:gd name="connsiteX2" fmla="*/ 3650654 w 3650654"/>
                <a:gd name="connsiteY2" fmla="*/ 8409 h 1256352"/>
                <a:gd name="connsiteX3" fmla="*/ 3650654 w 3650654"/>
                <a:gd name="connsiteY3" fmla="*/ 1256352 h 1256352"/>
                <a:gd name="connsiteX4" fmla="*/ 11900 w 3650654"/>
                <a:gd name="connsiteY4" fmla="*/ 1256352 h 1256352"/>
                <a:gd name="connsiteX5" fmla="*/ 0 w 3650654"/>
                <a:gd name="connsiteY5" fmla="*/ 76200 h 1256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50654" h="1256352">
                  <a:moveTo>
                    <a:pt x="0" y="76200"/>
                  </a:moveTo>
                  <a:lnTo>
                    <a:pt x="123825" y="0"/>
                  </a:lnTo>
                  <a:lnTo>
                    <a:pt x="3650654" y="8409"/>
                  </a:lnTo>
                  <a:lnTo>
                    <a:pt x="3650654" y="1256352"/>
                  </a:lnTo>
                  <a:lnTo>
                    <a:pt x="11900" y="1256352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3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sz="11500" dirty="0"/>
            </a:p>
          </p:txBody>
        </p:sp>
        <p:sp>
          <p:nvSpPr>
            <p:cNvPr id="13" name="淘宝网chenying0907出品 12"/>
            <p:cNvSpPr txBox="1"/>
            <p:nvPr/>
          </p:nvSpPr>
          <p:spPr>
            <a:xfrm>
              <a:off x="3809057" y="2230780"/>
              <a:ext cx="5236710" cy="547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第十章  会计法律制度与职业道德</a:t>
              </a:r>
              <a:endParaRPr lang="zh-CN" altLang="en-US" sz="4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淘宝网chenying0907出品 15"/>
          <p:cNvSpPr txBox="1"/>
          <p:nvPr/>
        </p:nvSpPr>
        <p:spPr>
          <a:xfrm>
            <a:off x="3816821" y="4064001"/>
            <a:ext cx="4392488" cy="830948"/>
          </a:xfrm>
          <a:prstGeom prst="rect">
            <a:avLst/>
          </a:prstGeom>
          <a:noFill/>
        </p:spPr>
        <p:txBody>
          <a:bodyPr wrap="square" lIns="91393" tIns="45696" rIns="91393" bIns="45696" rtlCol="0">
            <a:spAutoFit/>
          </a:bodyPr>
          <a:lstStyle/>
          <a:p>
            <a:r>
              <a:rPr lang="zh-CN" altLang="en-US" sz="2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授课教师：孟爱仙</a:t>
            </a:r>
            <a:r>
              <a:rPr lang="en-US" altLang="zh-CN" sz="2400" dirty="0">
                <a:solidFill>
                  <a:schemeClr val="tx2"/>
                </a:solidFill>
                <a:latin typeface="微软雅黑" charset="0"/>
                <a:ea typeface="微软雅黑" charset="0"/>
              </a:rPr>
              <a:t> </a:t>
            </a:r>
          </a:p>
          <a:p>
            <a:r>
              <a:rPr lang="zh-CN" altLang="en-US" sz="2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会计学院：基础会计教研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室</a:t>
            </a:r>
            <a:endParaRPr lang="en-US" altLang="zh-CN" sz="2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纯音乐 优美轻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-609600" y="65913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9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D98ABBF-4501-404D-95B3-33B7E938D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461" y="720130"/>
            <a:ext cx="10369868" cy="62163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dirty="0"/>
              <a:t>         行政处分与行政处罚的主要区别是</a:t>
            </a:r>
            <a:r>
              <a:rPr lang="en-US" altLang="zh-CN" sz="2800" b="1" dirty="0"/>
              <a:t>:</a:t>
            </a:r>
            <a:r>
              <a:rPr lang="zh-CN" altLang="en-US" sz="2800" b="1" dirty="0"/>
              <a:t>制裁的原因不同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制裁的对象不同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制裁权的来源和根据不同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制裁的范围和形式不同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行为的属性及效力不同。</a:t>
            </a: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        </a:t>
            </a:r>
            <a:r>
              <a:rPr lang="en-US" altLang="zh-CN" sz="2800" b="1" dirty="0"/>
              <a:t>2.</a:t>
            </a:r>
            <a:r>
              <a:rPr lang="zh-CN" altLang="en-US" sz="2800" b="1" dirty="0"/>
              <a:t>刑事责任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     </a:t>
            </a:r>
            <a:r>
              <a:rPr lang="zh-CN" altLang="en-US" sz="2800" b="1" dirty="0"/>
              <a:t>刑事责任是指行为人的行为严重违反法律规定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已构成犯罪而承担的法律责任。刑事责任主要包括</a:t>
            </a:r>
            <a:r>
              <a:rPr lang="en-US" altLang="zh-CN" sz="2800" b="1" dirty="0"/>
              <a:t>:</a:t>
            </a:r>
          </a:p>
          <a:p>
            <a:pPr marL="0" indent="0">
              <a:buNone/>
            </a:pPr>
            <a:r>
              <a:rPr lang="en-US" altLang="zh-CN" sz="2800" b="1" dirty="0"/>
              <a:t>        (1)</a:t>
            </a:r>
            <a:r>
              <a:rPr lang="zh-CN" altLang="en-US" sz="2800" b="1" dirty="0"/>
              <a:t>主刑</a:t>
            </a:r>
            <a:r>
              <a:rPr lang="en-US" altLang="zh-CN" sz="2800" b="1" dirty="0"/>
              <a:t>:</a:t>
            </a:r>
            <a:r>
              <a:rPr lang="zh-CN" altLang="en-US" sz="2800" b="1" dirty="0"/>
              <a:t>管制、拘役、有期徒刑、无期徒刑和死刑</a:t>
            </a:r>
            <a:r>
              <a:rPr lang="en-US" altLang="zh-CN" sz="2800" b="1" dirty="0"/>
              <a:t>(</a:t>
            </a:r>
            <a:r>
              <a:rPr lang="zh-CN" altLang="en-US" sz="2800" b="1" dirty="0"/>
              <a:t>只能独立使用不可附加适用</a:t>
            </a:r>
            <a:r>
              <a:rPr lang="en-US" altLang="zh-CN" sz="2800" b="1" dirty="0"/>
              <a:t>)</a:t>
            </a:r>
            <a:r>
              <a:rPr lang="zh-CN" altLang="en-US" sz="2800" b="1" dirty="0"/>
              <a:t>。</a:t>
            </a:r>
          </a:p>
          <a:p>
            <a:pPr marL="0" indent="0">
              <a:buNone/>
            </a:pPr>
            <a:r>
              <a:rPr lang="en-US" altLang="zh-CN" sz="2800" b="1" dirty="0"/>
              <a:t>        (2)</a:t>
            </a:r>
            <a:r>
              <a:rPr lang="zh-CN" altLang="en-US" sz="2800" b="1" dirty="0"/>
              <a:t>附加刑</a:t>
            </a:r>
            <a:r>
              <a:rPr lang="en-US" altLang="zh-CN" sz="2800" b="1" dirty="0"/>
              <a:t>:</a:t>
            </a:r>
            <a:r>
              <a:rPr lang="zh-CN" altLang="en-US" sz="2800" b="1" dirty="0"/>
              <a:t>罚金、剥夺政治权利和没收财产。对于犯罪的外国人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也可以独立或者附加适用驱除出境</a:t>
            </a:r>
            <a:r>
              <a:rPr lang="en-US" altLang="zh-CN" sz="2800" b="1" dirty="0"/>
              <a:t>(</a:t>
            </a:r>
            <a:r>
              <a:rPr lang="zh-CN" altLang="en-US" sz="2800" b="1" dirty="0"/>
              <a:t>可以独立适用又可附加适用</a:t>
            </a:r>
            <a:r>
              <a:rPr lang="en-US" altLang="zh-CN" sz="2800" b="1" dirty="0"/>
              <a:t>)</a:t>
            </a:r>
            <a:r>
              <a:rPr lang="zh-CN" altLang="en-US" sz="2800" b="1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871334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C9E1C4C-CDDF-4C51-BCF4-6340189BBA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461" y="1008163"/>
            <a:ext cx="10369868" cy="46805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/>
              <a:t>（二）违反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会计法</a:t>
            </a:r>
            <a:r>
              <a:rPr lang="en-US" altLang="zh-CN" sz="3200" b="1" dirty="0"/>
              <a:t>》</a:t>
            </a:r>
            <a:r>
              <a:rPr lang="zh-CN" altLang="en-US" sz="3200" b="1" dirty="0"/>
              <a:t>规定应当承担的法律责任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</a:t>
            </a:r>
            <a:r>
              <a:rPr lang="en-US" altLang="zh-CN" sz="2800" b="1" dirty="0"/>
              <a:t>1. </a:t>
            </a:r>
            <a:r>
              <a:rPr lang="zh-CN" altLang="en-US" sz="2800" b="1" dirty="0"/>
              <a:t>违反会计核算法律规定的行为（</a:t>
            </a:r>
            <a:r>
              <a:rPr lang="en-US" altLang="zh-CN" sz="2800" b="1" dirty="0"/>
              <a:t>10</a:t>
            </a:r>
            <a:r>
              <a:rPr lang="zh-CN" altLang="en-US" sz="2800" b="1" dirty="0"/>
              <a:t>条）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  2.</a:t>
            </a:r>
            <a:r>
              <a:rPr lang="zh-CN" altLang="en-US" sz="2800" b="1" dirty="0"/>
              <a:t>违反会计法律制度应承担的法律责任（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条）</a:t>
            </a:r>
          </a:p>
        </p:txBody>
      </p:sp>
    </p:spTree>
    <p:extLst>
      <p:ext uri="{BB962C8B-B14F-4D97-AF65-F5344CB8AC3E}">
        <p14:creationId xmlns:p14="http://schemas.microsoft.com/office/powerpoint/2010/main" val="21819144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流程图: 延期 8"/>
          <p:cNvSpPr/>
          <p:nvPr/>
        </p:nvSpPr>
        <p:spPr>
          <a:xfrm>
            <a:off x="-28477" y="2562358"/>
            <a:ext cx="3485258" cy="1902188"/>
          </a:xfrm>
          <a:custGeom>
            <a:avLst/>
            <a:gdLst>
              <a:gd name="connsiteX0" fmla="*/ 0 w 2304653"/>
              <a:gd name="connsiteY0" fmla="*/ 0 h 1872208"/>
              <a:gd name="connsiteX1" fmla="*/ 1152327 w 2304653"/>
              <a:gd name="connsiteY1" fmla="*/ 0 h 1872208"/>
              <a:gd name="connsiteX2" fmla="*/ 2304654 w 2304653"/>
              <a:gd name="connsiteY2" fmla="*/ 936104 h 1872208"/>
              <a:gd name="connsiteX3" fmla="*/ 1152327 w 2304653"/>
              <a:gd name="connsiteY3" fmla="*/ 1872208 h 1872208"/>
              <a:gd name="connsiteX4" fmla="*/ 0 w 2304653"/>
              <a:gd name="connsiteY4" fmla="*/ 1872208 h 1872208"/>
              <a:gd name="connsiteX5" fmla="*/ 0 w 2304653"/>
              <a:gd name="connsiteY5" fmla="*/ 0 h 1872208"/>
              <a:gd name="connsiteX0" fmla="*/ 0 w 3204064"/>
              <a:gd name="connsiteY0" fmla="*/ 0 h 1887198"/>
              <a:gd name="connsiteX1" fmla="*/ 2051737 w 3204064"/>
              <a:gd name="connsiteY1" fmla="*/ 14990 h 1887198"/>
              <a:gd name="connsiteX2" fmla="*/ 3204064 w 3204064"/>
              <a:gd name="connsiteY2" fmla="*/ 951094 h 1887198"/>
              <a:gd name="connsiteX3" fmla="*/ 2051737 w 3204064"/>
              <a:gd name="connsiteY3" fmla="*/ 1887198 h 1887198"/>
              <a:gd name="connsiteX4" fmla="*/ 899410 w 3204064"/>
              <a:gd name="connsiteY4" fmla="*/ 1887198 h 1887198"/>
              <a:gd name="connsiteX5" fmla="*/ 0 w 3204064"/>
              <a:gd name="connsiteY5" fmla="*/ 0 h 1887198"/>
              <a:gd name="connsiteX0" fmla="*/ 0 w 3204064"/>
              <a:gd name="connsiteY0" fmla="*/ 0 h 1887198"/>
              <a:gd name="connsiteX1" fmla="*/ 2051737 w 3204064"/>
              <a:gd name="connsiteY1" fmla="*/ 14990 h 1887198"/>
              <a:gd name="connsiteX2" fmla="*/ 3204064 w 3204064"/>
              <a:gd name="connsiteY2" fmla="*/ 951094 h 1887198"/>
              <a:gd name="connsiteX3" fmla="*/ 2051737 w 3204064"/>
              <a:gd name="connsiteY3" fmla="*/ 1887198 h 1887198"/>
              <a:gd name="connsiteX4" fmla="*/ 29980 w 3204064"/>
              <a:gd name="connsiteY4" fmla="*/ 1887198 h 1887198"/>
              <a:gd name="connsiteX5" fmla="*/ 0 w 3204064"/>
              <a:gd name="connsiteY5" fmla="*/ 0 h 1887198"/>
              <a:gd name="connsiteX0" fmla="*/ 0 w 3189073"/>
              <a:gd name="connsiteY0" fmla="*/ 0 h 1872208"/>
              <a:gd name="connsiteX1" fmla="*/ 2036746 w 3189073"/>
              <a:gd name="connsiteY1" fmla="*/ 0 h 1872208"/>
              <a:gd name="connsiteX2" fmla="*/ 3189073 w 3189073"/>
              <a:gd name="connsiteY2" fmla="*/ 936104 h 1872208"/>
              <a:gd name="connsiteX3" fmla="*/ 2036746 w 3189073"/>
              <a:gd name="connsiteY3" fmla="*/ 1872208 h 1872208"/>
              <a:gd name="connsiteX4" fmla="*/ 14989 w 3189073"/>
              <a:gd name="connsiteY4" fmla="*/ 1872208 h 1872208"/>
              <a:gd name="connsiteX5" fmla="*/ 0 w 3189073"/>
              <a:gd name="connsiteY5" fmla="*/ 0 h 1872208"/>
              <a:gd name="connsiteX0" fmla="*/ 0 w 3848302"/>
              <a:gd name="connsiteY0" fmla="*/ 14991 h 1872208"/>
              <a:gd name="connsiteX1" fmla="*/ 2695975 w 3848302"/>
              <a:gd name="connsiteY1" fmla="*/ 0 h 1872208"/>
              <a:gd name="connsiteX2" fmla="*/ 3848302 w 3848302"/>
              <a:gd name="connsiteY2" fmla="*/ 936104 h 1872208"/>
              <a:gd name="connsiteX3" fmla="*/ 2695975 w 3848302"/>
              <a:gd name="connsiteY3" fmla="*/ 1872208 h 1872208"/>
              <a:gd name="connsiteX4" fmla="*/ 674218 w 3848302"/>
              <a:gd name="connsiteY4" fmla="*/ 1872208 h 1872208"/>
              <a:gd name="connsiteX5" fmla="*/ 0 w 3848302"/>
              <a:gd name="connsiteY5" fmla="*/ 14991 h 1872208"/>
              <a:gd name="connsiteX0" fmla="*/ 0 w 3848302"/>
              <a:gd name="connsiteY0" fmla="*/ 14991 h 1902188"/>
              <a:gd name="connsiteX1" fmla="*/ 2695975 w 3848302"/>
              <a:gd name="connsiteY1" fmla="*/ 0 h 1902188"/>
              <a:gd name="connsiteX2" fmla="*/ 3848302 w 3848302"/>
              <a:gd name="connsiteY2" fmla="*/ 936104 h 1902188"/>
              <a:gd name="connsiteX3" fmla="*/ 2695975 w 3848302"/>
              <a:gd name="connsiteY3" fmla="*/ 1872208 h 1902188"/>
              <a:gd name="connsiteX4" fmla="*/ 31469 w 3848302"/>
              <a:gd name="connsiteY4" fmla="*/ 1902188 h 1902188"/>
              <a:gd name="connsiteX5" fmla="*/ 0 w 3848302"/>
              <a:gd name="connsiteY5" fmla="*/ 14991 h 1902188"/>
              <a:gd name="connsiteX0" fmla="*/ 0 w 3864784"/>
              <a:gd name="connsiteY0" fmla="*/ 29981 h 1902188"/>
              <a:gd name="connsiteX1" fmla="*/ 2712457 w 3864784"/>
              <a:gd name="connsiteY1" fmla="*/ 0 h 1902188"/>
              <a:gd name="connsiteX2" fmla="*/ 3864784 w 3864784"/>
              <a:gd name="connsiteY2" fmla="*/ 936104 h 1902188"/>
              <a:gd name="connsiteX3" fmla="*/ 2712457 w 3864784"/>
              <a:gd name="connsiteY3" fmla="*/ 1872208 h 1902188"/>
              <a:gd name="connsiteX4" fmla="*/ 47951 w 3864784"/>
              <a:gd name="connsiteY4" fmla="*/ 1902188 h 1902188"/>
              <a:gd name="connsiteX5" fmla="*/ 0 w 3864784"/>
              <a:gd name="connsiteY5" fmla="*/ 29981 h 1902188"/>
              <a:gd name="connsiteX0" fmla="*/ 0 w 3831822"/>
              <a:gd name="connsiteY0" fmla="*/ 14990 h 1902188"/>
              <a:gd name="connsiteX1" fmla="*/ 2679495 w 3831822"/>
              <a:gd name="connsiteY1" fmla="*/ 0 h 1902188"/>
              <a:gd name="connsiteX2" fmla="*/ 3831822 w 3831822"/>
              <a:gd name="connsiteY2" fmla="*/ 936104 h 1902188"/>
              <a:gd name="connsiteX3" fmla="*/ 2679495 w 3831822"/>
              <a:gd name="connsiteY3" fmla="*/ 1872208 h 1902188"/>
              <a:gd name="connsiteX4" fmla="*/ 14989 w 3831822"/>
              <a:gd name="connsiteY4" fmla="*/ 1902188 h 1902188"/>
              <a:gd name="connsiteX5" fmla="*/ 0 w 3831822"/>
              <a:gd name="connsiteY5" fmla="*/ 14990 h 190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1822" h="1902188">
                <a:moveTo>
                  <a:pt x="0" y="14990"/>
                </a:moveTo>
                <a:lnTo>
                  <a:pt x="2679495" y="0"/>
                </a:lnTo>
                <a:cubicBezTo>
                  <a:pt x="3315908" y="0"/>
                  <a:pt x="3831822" y="419108"/>
                  <a:pt x="3831822" y="936104"/>
                </a:cubicBezTo>
                <a:cubicBezTo>
                  <a:pt x="3831822" y="1453100"/>
                  <a:pt x="3315908" y="1872208"/>
                  <a:pt x="2679495" y="1872208"/>
                </a:cubicBezTo>
                <a:lnTo>
                  <a:pt x="14989" y="1902188"/>
                </a:lnTo>
                <a:lnTo>
                  <a:pt x="0" y="1499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第二节</a:t>
            </a:r>
          </a:p>
        </p:txBody>
      </p:sp>
      <p:sp>
        <p:nvSpPr>
          <p:cNvPr id="11" name="淘宝网chenying0907出品 10"/>
          <p:cNvSpPr/>
          <p:nvPr/>
        </p:nvSpPr>
        <p:spPr>
          <a:xfrm>
            <a:off x="4536901" y="3024386"/>
            <a:ext cx="864096" cy="864096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Rectangle 33"/>
          <p:cNvSpPr>
            <a:spLocks noChangeArrowheads="1"/>
          </p:cNvSpPr>
          <p:nvPr/>
        </p:nvSpPr>
        <p:spPr bwMode="auto">
          <a:xfrm>
            <a:off x="5545013" y="3211857"/>
            <a:ext cx="3168352" cy="60319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109678" tIns="54838" rIns="109678" bIns="54838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会计职业道德</a:t>
            </a:r>
            <a:endParaRPr lang="en-US" altLang="zh-CN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Line 34"/>
          <p:cNvSpPr>
            <a:spLocks noChangeShapeType="1"/>
          </p:cNvSpPr>
          <p:nvPr/>
        </p:nvSpPr>
        <p:spPr bwMode="auto">
          <a:xfrm>
            <a:off x="5256981" y="3816474"/>
            <a:ext cx="4392000" cy="0"/>
          </a:xfrm>
          <a:prstGeom prst="line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70C0"/>
            </a:solidFill>
            <a:round/>
            <a:headEnd/>
            <a:tailEnd/>
          </a:ln>
        </p:spPr>
        <p:txBody>
          <a:bodyPr wrap="none" lIns="109678" tIns="54838" rIns="109678" bIns="54838" anchor="ctr"/>
          <a:lstStyle/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Line 34"/>
          <p:cNvSpPr>
            <a:spLocks noChangeShapeType="1"/>
          </p:cNvSpPr>
          <p:nvPr/>
        </p:nvSpPr>
        <p:spPr bwMode="auto">
          <a:xfrm>
            <a:off x="10873677" y="567730"/>
            <a:ext cx="648000" cy="0"/>
          </a:xfrm>
          <a:prstGeom prst="line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70C0"/>
            </a:solidFill>
            <a:round/>
            <a:headEnd/>
            <a:tailEnd/>
          </a:ln>
        </p:spPr>
        <p:txBody>
          <a:bodyPr wrap="none" lIns="109678" tIns="54838" rIns="109678" bIns="54838" anchor="ctr"/>
          <a:lstStyle/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Line 34"/>
          <p:cNvSpPr>
            <a:spLocks noChangeShapeType="1"/>
          </p:cNvSpPr>
          <p:nvPr/>
        </p:nvSpPr>
        <p:spPr bwMode="auto">
          <a:xfrm>
            <a:off x="10693677" y="720130"/>
            <a:ext cx="828000" cy="0"/>
          </a:xfrm>
          <a:prstGeom prst="line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70C0"/>
            </a:solidFill>
            <a:round/>
            <a:headEnd/>
            <a:tailEnd/>
          </a:ln>
        </p:spPr>
        <p:txBody>
          <a:bodyPr wrap="none" lIns="109678" tIns="54838" rIns="109678" bIns="54838" anchor="ctr"/>
          <a:lstStyle/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9571311"/>
      </p:ext>
    </p:extLst>
  </p:cSld>
  <p:clrMapOvr>
    <a:masterClrMapping/>
  </p:clrMapOvr>
  <p:transition spd="slow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9" grpId="0"/>
          <p:bldP spid="20" grpId="0" animBg="1"/>
          <p:bldP spid="18" grpId="0" animBg="1"/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9" grpId="0"/>
          <p:bldP spid="20" grpId="0" animBg="1"/>
          <p:bldP spid="18" grpId="0" animBg="1"/>
          <p:bldP spid="30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2254EC5-14AE-43F9-98D9-7D752475AE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104" y="1031922"/>
            <a:ext cx="10369868" cy="60249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       </a:t>
            </a:r>
            <a:r>
              <a:rPr lang="zh-CN" altLang="en-US" sz="2800" b="1" dirty="0"/>
              <a:t>（一）会计职业道德</a:t>
            </a:r>
            <a:r>
              <a:rPr lang="en-US" altLang="zh-CN" sz="2800" b="1" dirty="0"/>
              <a:t>  </a:t>
            </a:r>
          </a:p>
          <a:p>
            <a:pPr marL="0" indent="0">
              <a:buNone/>
            </a:pPr>
            <a:r>
              <a:rPr lang="en-US" altLang="zh-CN" sz="2800" b="1" dirty="0"/>
              <a:t>           </a:t>
            </a:r>
            <a:r>
              <a:rPr lang="zh-CN" altLang="zh-CN" sz="2800" b="1" dirty="0"/>
              <a:t>会计职业道德是指在“会计”职业活动中应当遵循的、体现“会计”职业特征、调整“会计”职业关系的职业行为准则和规范。</a:t>
            </a:r>
          </a:p>
          <a:p>
            <a:pPr marL="0" indent="0">
              <a:buNone/>
            </a:pPr>
            <a:r>
              <a:rPr lang="zh-CN" altLang="en-US" sz="2800" b="1" dirty="0"/>
              <a:t>          </a:t>
            </a:r>
            <a:r>
              <a:rPr lang="zh-CN" altLang="zh-CN" sz="2800" b="1" dirty="0"/>
              <a:t>（二）会计职业道德与会计法律制度</a:t>
            </a:r>
            <a:r>
              <a:rPr lang="en-US" altLang="zh-CN" sz="2800" b="1" dirty="0"/>
              <a:t/>
            </a:r>
            <a:br>
              <a:rPr lang="en-US" altLang="zh-CN" sz="2800" b="1" dirty="0"/>
            </a:br>
            <a:r>
              <a:rPr lang="zh-CN" altLang="zh-CN" sz="2800" b="1" dirty="0"/>
              <a:t>　　</a:t>
            </a:r>
            <a:r>
              <a:rPr lang="en-US" altLang="zh-CN" sz="2800" b="1" dirty="0"/>
              <a:t>1.</a:t>
            </a:r>
            <a:r>
              <a:rPr lang="zh-CN" altLang="zh-CN" sz="2800" b="1" dirty="0"/>
              <a:t>联系</a:t>
            </a:r>
            <a:r>
              <a:rPr lang="en-US" altLang="zh-CN" sz="2800" b="1" dirty="0"/>
              <a:t/>
            </a:r>
            <a:br>
              <a:rPr lang="en-US" altLang="zh-CN" sz="2800" b="1" dirty="0"/>
            </a:br>
            <a:r>
              <a:rPr lang="zh-CN" altLang="zh-CN" sz="2800" b="1" dirty="0"/>
              <a:t>　　（</a:t>
            </a:r>
            <a:r>
              <a:rPr lang="en-US" altLang="zh-CN" sz="2800" b="1" dirty="0"/>
              <a:t>1</a:t>
            </a:r>
            <a:r>
              <a:rPr lang="zh-CN" altLang="zh-CN" sz="2800" b="1" dirty="0"/>
              <a:t>）内容上相互渗透、相互吸收；</a:t>
            </a:r>
            <a:r>
              <a:rPr lang="en-US" altLang="zh-CN" sz="2800" b="1" dirty="0"/>
              <a:t/>
            </a:r>
            <a:br>
              <a:rPr lang="en-US" altLang="zh-CN" sz="2800" b="1" dirty="0"/>
            </a:br>
            <a:r>
              <a:rPr lang="zh-CN" altLang="zh-CN" sz="2800" b="1" dirty="0"/>
              <a:t>　　（</a:t>
            </a:r>
            <a:r>
              <a:rPr lang="en-US" altLang="zh-CN" sz="2800" b="1" dirty="0"/>
              <a:t>2</a:t>
            </a:r>
            <a:r>
              <a:rPr lang="zh-CN" altLang="zh-CN" sz="2800" b="1" dirty="0"/>
              <a:t>）作用上相互补充、相互协调。</a:t>
            </a:r>
            <a:r>
              <a:rPr lang="en-US" altLang="zh-CN" sz="2800" b="1" dirty="0"/>
              <a:t/>
            </a:r>
            <a:br>
              <a:rPr lang="en-US" altLang="zh-CN" sz="2800" b="1" dirty="0"/>
            </a:br>
            <a:r>
              <a:rPr lang="zh-CN" altLang="zh-CN" sz="2800" b="1" dirty="0"/>
              <a:t>　　【注意】会计职业道德是对会计法律制度的重要补充，会计法律制度是会计职业道德的“最低”要求。</a:t>
            </a:r>
          </a:p>
          <a:p>
            <a:pPr marL="0" indent="0">
              <a:buNone/>
            </a:pPr>
            <a:r>
              <a:rPr lang="zh-CN" altLang="en-US" sz="2800" b="1" dirty="0"/>
              <a:t>         </a:t>
            </a:r>
            <a:r>
              <a:rPr lang="en-US" altLang="zh-CN" sz="2800" b="1" dirty="0"/>
              <a:t>2.</a:t>
            </a:r>
            <a:r>
              <a:rPr lang="zh-CN" altLang="en-US" sz="2800" b="1" dirty="0"/>
              <a:t>区别</a:t>
            </a:r>
          </a:p>
        </p:txBody>
      </p:sp>
      <p:sp>
        <p:nvSpPr>
          <p:cNvPr id="4" name="流程图: 延期 8">
            <a:extLst>
              <a:ext uri="{FF2B5EF4-FFF2-40B4-BE49-F238E27FC236}">
                <a16:creationId xmlns="" xmlns:a16="http://schemas.microsoft.com/office/drawing/2014/main" id="{E84769D8-1500-48E7-A3FE-4704EBD7A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0625"/>
            <a:ext cx="1368549" cy="791245"/>
          </a:xfrm>
          <a:custGeom>
            <a:avLst/>
            <a:gdLst>
              <a:gd name="connsiteX0" fmla="*/ 0 w 2304653"/>
              <a:gd name="connsiteY0" fmla="*/ 0 h 1872208"/>
              <a:gd name="connsiteX1" fmla="*/ 1152327 w 2304653"/>
              <a:gd name="connsiteY1" fmla="*/ 0 h 1872208"/>
              <a:gd name="connsiteX2" fmla="*/ 2304654 w 2304653"/>
              <a:gd name="connsiteY2" fmla="*/ 936104 h 1872208"/>
              <a:gd name="connsiteX3" fmla="*/ 1152327 w 2304653"/>
              <a:gd name="connsiteY3" fmla="*/ 1872208 h 1872208"/>
              <a:gd name="connsiteX4" fmla="*/ 0 w 2304653"/>
              <a:gd name="connsiteY4" fmla="*/ 1872208 h 1872208"/>
              <a:gd name="connsiteX5" fmla="*/ 0 w 2304653"/>
              <a:gd name="connsiteY5" fmla="*/ 0 h 1872208"/>
              <a:gd name="connsiteX0" fmla="*/ 0 w 3204064"/>
              <a:gd name="connsiteY0" fmla="*/ 0 h 1887198"/>
              <a:gd name="connsiteX1" fmla="*/ 2051737 w 3204064"/>
              <a:gd name="connsiteY1" fmla="*/ 14990 h 1887198"/>
              <a:gd name="connsiteX2" fmla="*/ 3204064 w 3204064"/>
              <a:gd name="connsiteY2" fmla="*/ 951094 h 1887198"/>
              <a:gd name="connsiteX3" fmla="*/ 2051737 w 3204064"/>
              <a:gd name="connsiteY3" fmla="*/ 1887198 h 1887198"/>
              <a:gd name="connsiteX4" fmla="*/ 899410 w 3204064"/>
              <a:gd name="connsiteY4" fmla="*/ 1887198 h 1887198"/>
              <a:gd name="connsiteX5" fmla="*/ 0 w 3204064"/>
              <a:gd name="connsiteY5" fmla="*/ 0 h 1887198"/>
              <a:gd name="connsiteX0" fmla="*/ 0 w 3204064"/>
              <a:gd name="connsiteY0" fmla="*/ 0 h 1887198"/>
              <a:gd name="connsiteX1" fmla="*/ 2051737 w 3204064"/>
              <a:gd name="connsiteY1" fmla="*/ 14990 h 1887198"/>
              <a:gd name="connsiteX2" fmla="*/ 3204064 w 3204064"/>
              <a:gd name="connsiteY2" fmla="*/ 951094 h 1887198"/>
              <a:gd name="connsiteX3" fmla="*/ 2051737 w 3204064"/>
              <a:gd name="connsiteY3" fmla="*/ 1887198 h 1887198"/>
              <a:gd name="connsiteX4" fmla="*/ 29980 w 3204064"/>
              <a:gd name="connsiteY4" fmla="*/ 1887198 h 1887198"/>
              <a:gd name="connsiteX5" fmla="*/ 0 w 3204064"/>
              <a:gd name="connsiteY5" fmla="*/ 0 h 1887198"/>
              <a:gd name="connsiteX0" fmla="*/ 0 w 3189073"/>
              <a:gd name="connsiteY0" fmla="*/ 0 h 1872208"/>
              <a:gd name="connsiteX1" fmla="*/ 2036746 w 3189073"/>
              <a:gd name="connsiteY1" fmla="*/ 0 h 1872208"/>
              <a:gd name="connsiteX2" fmla="*/ 3189073 w 3189073"/>
              <a:gd name="connsiteY2" fmla="*/ 936104 h 1872208"/>
              <a:gd name="connsiteX3" fmla="*/ 2036746 w 3189073"/>
              <a:gd name="connsiteY3" fmla="*/ 1872208 h 1872208"/>
              <a:gd name="connsiteX4" fmla="*/ 14989 w 3189073"/>
              <a:gd name="connsiteY4" fmla="*/ 1872208 h 1872208"/>
              <a:gd name="connsiteX5" fmla="*/ 0 w 3189073"/>
              <a:gd name="connsiteY5" fmla="*/ 0 h 1872208"/>
              <a:gd name="connsiteX0" fmla="*/ 0 w 3848302"/>
              <a:gd name="connsiteY0" fmla="*/ 14991 h 1872208"/>
              <a:gd name="connsiteX1" fmla="*/ 2695975 w 3848302"/>
              <a:gd name="connsiteY1" fmla="*/ 0 h 1872208"/>
              <a:gd name="connsiteX2" fmla="*/ 3848302 w 3848302"/>
              <a:gd name="connsiteY2" fmla="*/ 936104 h 1872208"/>
              <a:gd name="connsiteX3" fmla="*/ 2695975 w 3848302"/>
              <a:gd name="connsiteY3" fmla="*/ 1872208 h 1872208"/>
              <a:gd name="connsiteX4" fmla="*/ 674218 w 3848302"/>
              <a:gd name="connsiteY4" fmla="*/ 1872208 h 1872208"/>
              <a:gd name="connsiteX5" fmla="*/ 0 w 3848302"/>
              <a:gd name="connsiteY5" fmla="*/ 14991 h 1872208"/>
              <a:gd name="connsiteX0" fmla="*/ 0 w 3848302"/>
              <a:gd name="connsiteY0" fmla="*/ 14991 h 1902188"/>
              <a:gd name="connsiteX1" fmla="*/ 2695975 w 3848302"/>
              <a:gd name="connsiteY1" fmla="*/ 0 h 1902188"/>
              <a:gd name="connsiteX2" fmla="*/ 3848302 w 3848302"/>
              <a:gd name="connsiteY2" fmla="*/ 936104 h 1902188"/>
              <a:gd name="connsiteX3" fmla="*/ 2695975 w 3848302"/>
              <a:gd name="connsiteY3" fmla="*/ 1872208 h 1902188"/>
              <a:gd name="connsiteX4" fmla="*/ 31469 w 3848302"/>
              <a:gd name="connsiteY4" fmla="*/ 1902188 h 1902188"/>
              <a:gd name="connsiteX5" fmla="*/ 0 w 3848302"/>
              <a:gd name="connsiteY5" fmla="*/ 14991 h 1902188"/>
              <a:gd name="connsiteX0" fmla="*/ 0 w 3864784"/>
              <a:gd name="connsiteY0" fmla="*/ 29981 h 1902188"/>
              <a:gd name="connsiteX1" fmla="*/ 2712457 w 3864784"/>
              <a:gd name="connsiteY1" fmla="*/ 0 h 1902188"/>
              <a:gd name="connsiteX2" fmla="*/ 3864784 w 3864784"/>
              <a:gd name="connsiteY2" fmla="*/ 936104 h 1902188"/>
              <a:gd name="connsiteX3" fmla="*/ 2712457 w 3864784"/>
              <a:gd name="connsiteY3" fmla="*/ 1872208 h 1902188"/>
              <a:gd name="connsiteX4" fmla="*/ 47951 w 3864784"/>
              <a:gd name="connsiteY4" fmla="*/ 1902188 h 1902188"/>
              <a:gd name="connsiteX5" fmla="*/ 0 w 3864784"/>
              <a:gd name="connsiteY5" fmla="*/ 29981 h 1902188"/>
              <a:gd name="connsiteX0" fmla="*/ 0 w 3831822"/>
              <a:gd name="connsiteY0" fmla="*/ 14990 h 1902188"/>
              <a:gd name="connsiteX1" fmla="*/ 2679495 w 3831822"/>
              <a:gd name="connsiteY1" fmla="*/ 0 h 1902188"/>
              <a:gd name="connsiteX2" fmla="*/ 3831822 w 3831822"/>
              <a:gd name="connsiteY2" fmla="*/ 936104 h 1902188"/>
              <a:gd name="connsiteX3" fmla="*/ 2679495 w 3831822"/>
              <a:gd name="connsiteY3" fmla="*/ 1872208 h 1902188"/>
              <a:gd name="connsiteX4" fmla="*/ 14989 w 3831822"/>
              <a:gd name="connsiteY4" fmla="*/ 1902188 h 1902188"/>
              <a:gd name="connsiteX5" fmla="*/ 0 w 3831822"/>
              <a:gd name="connsiteY5" fmla="*/ 14990 h 190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1822" h="1902188">
                <a:moveTo>
                  <a:pt x="0" y="14990"/>
                </a:moveTo>
                <a:lnTo>
                  <a:pt x="2679495" y="0"/>
                </a:lnTo>
                <a:cubicBezTo>
                  <a:pt x="3315908" y="0"/>
                  <a:pt x="3831822" y="419108"/>
                  <a:pt x="3831822" y="936104"/>
                </a:cubicBezTo>
                <a:cubicBezTo>
                  <a:pt x="3831822" y="1453100"/>
                  <a:pt x="3315908" y="1872208"/>
                  <a:pt x="2679495" y="1872208"/>
                </a:cubicBezTo>
                <a:lnTo>
                  <a:pt x="14989" y="1902188"/>
                </a:lnTo>
                <a:lnTo>
                  <a:pt x="0" y="1499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1CE2525-1783-4871-81DA-2183A0202CC1}"/>
              </a:ext>
            </a:extLst>
          </p:cNvPr>
          <p:cNvSpPr/>
          <p:nvPr/>
        </p:nvSpPr>
        <p:spPr>
          <a:xfrm>
            <a:off x="1800969" y="385592"/>
            <a:ext cx="38940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会计职业道德含义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7546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="" xmlns:a16="http://schemas.microsoft.com/office/drawing/2014/main" id="{BC3AFC2E-67E9-429F-95DA-281E79C544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977789"/>
              </p:ext>
            </p:extLst>
          </p:nvPr>
        </p:nvGraphicFramePr>
        <p:xfrm>
          <a:off x="648469" y="360090"/>
          <a:ext cx="10297145" cy="645334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29715">
                  <a:extLst>
                    <a:ext uri="{9D8B030D-6E8A-4147-A177-3AD203B41FA5}">
                      <a16:colId xmlns="" xmlns:a16="http://schemas.microsoft.com/office/drawing/2014/main" val="1411162492"/>
                    </a:ext>
                  </a:extLst>
                </a:gridCol>
                <a:gridCol w="4839658">
                  <a:extLst>
                    <a:ext uri="{9D8B030D-6E8A-4147-A177-3AD203B41FA5}">
                      <a16:colId xmlns="" xmlns:a16="http://schemas.microsoft.com/office/drawing/2014/main" val="947521956"/>
                    </a:ext>
                  </a:extLst>
                </a:gridCol>
                <a:gridCol w="4427772">
                  <a:extLst>
                    <a:ext uri="{9D8B030D-6E8A-4147-A177-3AD203B41FA5}">
                      <a16:colId xmlns="" xmlns:a16="http://schemas.microsoft.com/office/drawing/2014/main" val="3717826750"/>
                    </a:ext>
                  </a:extLst>
                </a:gridCol>
              </a:tblGrid>
              <a:tr h="6880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u="none" dirty="0">
                          <a:effectLst/>
                        </a:rPr>
                        <a:t>　</a:t>
                      </a:r>
                      <a:endParaRPr lang="zh-CN" sz="2400" b="1" u="non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u="none" dirty="0">
                          <a:effectLst/>
                        </a:rPr>
                        <a:t>会计法律制度</a:t>
                      </a:r>
                      <a:endParaRPr lang="zh-CN" sz="2400" b="1" u="non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u="none">
                          <a:effectLst/>
                        </a:rPr>
                        <a:t>会计职业道德</a:t>
                      </a:r>
                      <a:endParaRPr lang="zh-CN" sz="2400" b="1" u="none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3018163031"/>
                  </a:ext>
                </a:extLst>
              </a:tr>
              <a:tr h="6880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u="none">
                          <a:effectLst/>
                        </a:rPr>
                        <a:t>性质不同</a:t>
                      </a:r>
                      <a:endParaRPr lang="zh-CN" sz="2400" b="1" u="none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u="none" dirty="0">
                          <a:effectLst/>
                        </a:rPr>
                        <a:t>通过国家行政权力强制执行，具有很强的“他律性”</a:t>
                      </a:r>
                      <a:endParaRPr lang="zh-CN" sz="2400" b="1" u="non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u="none">
                          <a:effectLst/>
                        </a:rPr>
                        <a:t>依靠会计从业人员的自觉性，具有很强的“自律性”</a:t>
                      </a:r>
                      <a:endParaRPr lang="zh-CN" sz="2400" b="1" u="none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537088078"/>
                  </a:ext>
                </a:extLst>
              </a:tr>
              <a:tr h="13761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u="none">
                          <a:effectLst/>
                        </a:rPr>
                        <a:t>作用范围不同</a:t>
                      </a:r>
                      <a:endParaRPr lang="zh-CN" sz="2400" b="1" u="none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u="none" dirty="0">
                          <a:effectLst/>
                        </a:rPr>
                        <a:t>侧重于调整会计人员的“外在”行为和结果的合法化，具有较强的“客观性”</a:t>
                      </a:r>
                      <a:endParaRPr lang="zh-CN" sz="2400" b="1" u="non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u="none" dirty="0">
                          <a:effectLst/>
                        </a:rPr>
                        <a:t>不仅调整会计人员的“外在”行为，还调整会计人员“内在”的精神世界（具有较强的“主观性”）</a:t>
                      </a:r>
                      <a:endParaRPr lang="zh-CN" sz="2400" b="1" u="non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881438199"/>
                  </a:ext>
                </a:extLst>
              </a:tr>
              <a:tr h="13761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u="none">
                          <a:effectLst/>
                        </a:rPr>
                        <a:t>表现形式不同</a:t>
                      </a:r>
                      <a:endParaRPr lang="zh-CN" sz="2400" b="1" u="none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u="none" dirty="0">
                          <a:effectLst/>
                        </a:rPr>
                        <a:t>通过一定的程序由国家立法部门或行政管理部门制定、颁布的，表现形式是“具体”的、“明确”的、正式形成文字的“成文”规定</a:t>
                      </a:r>
                      <a:endParaRPr lang="zh-CN" sz="2400" b="1" u="non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u="none" dirty="0">
                          <a:effectLst/>
                        </a:rPr>
                        <a:t>出自于会计人员的职业生活和职业实践，其表现形式既有“成文”的规范，也有“不成文”的规范</a:t>
                      </a:r>
                      <a:endParaRPr lang="zh-CN" sz="2400" b="1" u="non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3014864540"/>
                  </a:ext>
                </a:extLst>
              </a:tr>
              <a:tr h="13761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u="none">
                          <a:effectLst/>
                        </a:rPr>
                        <a:t>实施保障机制不同</a:t>
                      </a:r>
                      <a:endParaRPr lang="zh-CN" sz="2400" b="1" u="none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u="none" dirty="0">
                          <a:effectLst/>
                        </a:rPr>
                        <a:t>依靠国家“强制”力保证其贯彻执行</a:t>
                      </a:r>
                      <a:endParaRPr lang="zh-CN" sz="2400" b="1" u="non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u="none" dirty="0">
                          <a:effectLst/>
                        </a:rPr>
                        <a:t>主要依靠“道德教育、社会舆论、传统习俗和道德评价”来实现</a:t>
                      </a:r>
                      <a:endParaRPr lang="zh-CN" sz="2400" b="1" u="non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4223135495"/>
                  </a:ext>
                </a:extLst>
              </a:tr>
              <a:tr h="6880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u="none">
                          <a:effectLst/>
                        </a:rPr>
                        <a:t>评价标准不同</a:t>
                      </a:r>
                      <a:endParaRPr lang="zh-CN" sz="2400" b="1" u="none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u="none" dirty="0">
                          <a:effectLst/>
                        </a:rPr>
                        <a:t>以法律规定为标准</a:t>
                      </a:r>
                      <a:endParaRPr lang="zh-CN" sz="2400" b="1" u="non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u="none" dirty="0">
                          <a:effectLst/>
                        </a:rPr>
                        <a:t>以道德评价为标准</a:t>
                      </a:r>
                      <a:endParaRPr lang="zh-CN" sz="2400" b="1" u="non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5195829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73637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4880ED9-865E-474E-B41A-ED31E02A6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6501" y="288082"/>
            <a:ext cx="10369868" cy="1200150"/>
          </a:xfrm>
        </p:spPr>
        <p:txBody>
          <a:bodyPr/>
          <a:lstStyle/>
          <a:p>
            <a:pPr algn="l"/>
            <a:r>
              <a:rPr lang="zh-CN" altLang="en-US" dirty="0"/>
              <a:t>      </a:t>
            </a:r>
            <a:r>
              <a:rPr lang="zh-CN" altLang="en-US" sz="4000" b="1" dirty="0">
                <a:solidFill>
                  <a:srgbClr val="FF0000"/>
                </a:solidFill>
              </a:rPr>
              <a:t>会计职业道德的内容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9E35918-BBB5-4F32-B5EC-D7B9B6A57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2525" y="2160290"/>
            <a:ext cx="8137262" cy="4248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       </a:t>
            </a:r>
            <a:r>
              <a:rPr lang="zh-CN" altLang="en-US" b="1" dirty="0"/>
              <a:t>爱岗敬</a:t>
            </a:r>
            <a:r>
              <a:rPr lang="zh-CN" altLang="en-US" b="1" dirty="0" smtClean="0"/>
              <a:t>业</a:t>
            </a:r>
            <a:r>
              <a:rPr lang="en-US" altLang="zh-CN" b="1" dirty="0" smtClean="0"/>
              <a:t>          </a:t>
            </a:r>
            <a:r>
              <a:rPr lang="zh-CN" altLang="en-US" b="1" dirty="0" smtClean="0"/>
              <a:t>诚</a:t>
            </a:r>
            <a:r>
              <a:rPr lang="zh-CN" altLang="en-US" b="1" dirty="0"/>
              <a:t>实守</a:t>
            </a:r>
            <a:r>
              <a:rPr lang="zh-CN" altLang="en-US" b="1" dirty="0" smtClean="0"/>
              <a:t>信</a:t>
            </a:r>
            <a:endParaRPr lang="en-US" altLang="zh-CN" b="1" dirty="0"/>
          </a:p>
          <a:p>
            <a:pPr marL="0" indent="0">
              <a:buNone/>
            </a:pPr>
            <a:r>
              <a:rPr lang="zh-CN" altLang="en-US" b="1" dirty="0"/>
              <a:t>       廉洁自</a:t>
            </a:r>
            <a:r>
              <a:rPr lang="zh-CN" altLang="en-US" b="1" dirty="0" smtClean="0"/>
              <a:t>律</a:t>
            </a:r>
            <a:r>
              <a:rPr lang="en-US" altLang="zh-CN" b="1" dirty="0" smtClean="0"/>
              <a:t>          </a:t>
            </a:r>
            <a:r>
              <a:rPr lang="zh-CN" altLang="en-US" b="1" dirty="0" smtClean="0"/>
              <a:t>客</a:t>
            </a:r>
            <a:r>
              <a:rPr lang="zh-CN" altLang="en-US" b="1" dirty="0"/>
              <a:t>观公</a:t>
            </a:r>
            <a:r>
              <a:rPr lang="zh-CN" altLang="en-US" b="1" dirty="0" smtClean="0"/>
              <a:t>正</a:t>
            </a:r>
            <a:endParaRPr lang="en-US" altLang="zh-CN" b="1" dirty="0"/>
          </a:p>
          <a:p>
            <a:pPr marL="0" indent="0">
              <a:buNone/>
            </a:pPr>
            <a:r>
              <a:rPr lang="zh-CN" altLang="en-US" b="1" dirty="0"/>
              <a:t>       坚持准</a:t>
            </a:r>
            <a:r>
              <a:rPr lang="zh-CN" altLang="en-US" b="1" dirty="0" smtClean="0"/>
              <a:t>则</a:t>
            </a:r>
            <a:r>
              <a:rPr lang="en-US" altLang="zh-CN" b="1" dirty="0" smtClean="0"/>
              <a:t>          </a:t>
            </a:r>
            <a:r>
              <a:rPr lang="zh-CN" altLang="en-US" b="1" dirty="0" smtClean="0"/>
              <a:t>提</a:t>
            </a:r>
            <a:r>
              <a:rPr lang="zh-CN" altLang="en-US" b="1" dirty="0"/>
              <a:t>高技</a:t>
            </a:r>
            <a:r>
              <a:rPr lang="zh-CN" altLang="en-US" b="1" dirty="0" smtClean="0"/>
              <a:t>能</a:t>
            </a:r>
            <a:endParaRPr lang="en-US" altLang="zh-CN" b="1" dirty="0"/>
          </a:p>
          <a:p>
            <a:pPr marL="0" indent="0">
              <a:buNone/>
            </a:pPr>
            <a:r>
              <a:rPr lang="zh-CN" altLang="en-US" b="1" dirty="0"/>
              <a:t>       参与管</a:t>
            </a:r>
            <a:r>
              <a:rPr lang="zh-CN" altLang="en-US" b="1" dirty="0" smtClean="0"/>
              <a:t>理          强</a:t>
            </a:r>
            <a:r>
              <a:rPr lang="zh-CN" altLang="en-US" b="1" dirty="0"/>
              <a:t>化服</a:t>
            </a:r>
            <a:r>
              <a:rPr lang="zh-CN" altLang="en-US" b="1" dirty="0" smtClean="0"/>
              <a:t>务</a:t>
            </a:r>
            <a:endParaRPr lang="zh-CN" altLang="en-US" sz="3000" b="1" dirty="0"/>
          </a:p>
        </p:txBody>
      </p:sp>
      <p:sp>
        <p:nvSpPr>
          <p:cNvPr id="5" name="流程图: 延期 8">
            <a:extLst>
              <a:ext uri="{FF2B5EF4-FFF2-40B4-BE49-F238E27FC236}">
                <a16:creationId xmlns="" xmlns:a16="http://schemas.microsoft.com/office/drawing/2014/main" id="{2D37C129-3484-450E-AC3C-438ED9285492}"/>
              </a:ext>
            </a:extLst>
          </p:cNvPr>
          <p:cNvSpPr txBox="1">
            <a:spLocks/>
          </p:cNvSpPr>
          <p:nvPr/>
        </p:nvSpPr>
        <p:spPr>
          <a:xfrm>
            <a:off x="0" y="250625"/>
            <a:ext cx="1368549" cy="791245"/>
          </a:xfrm>
          <a:custGeom>
            <a:avLst/>
            <a:gdLst>
              <a:gd name="connsiteX0" fmla="*/ 0 w 2304653"/>
              <a:gd name="connsiteY0" fmla="*/ 0 h 1872208"/>
              <a:gd name="connsiteX1" fmla="*/ 1152327 w 2304653"/>
              <a:gd name="connsiteY1" fmla="*/ 0 h 1872208"/>
              <a:gd name="connsiteX2" fmla="*/ 2304654 w 2304653"/>
              <a:gd name="connsiteY2" fmla="*/ 936104 h 1872208"/>
              <a:gd name="connsiteX3" fmla="*/ 1152327 w 2304653"/>
              <a:gd name="connsiteY3" fmla="*/ 1872208 h 1872208"/>
              <a:gd name="connsiteX4" fmla="*/ 0 w 2304653"/>
              <a:gd name="connsiteY4" fmla="*/ 1872208 h 1872208"/>
              <a:gd name="connsiteX5" fmla="*/ 0 w 2304653"/>
              <a:gd name="connsiteY5" fmla="*/ 0 h 1872208"/>
              <a:gd name="connsiteX0" fmla="*/ 0 w 3204064"/>
              <a:gd name="connsiteY0" fmla="*/ 0 h 1887198"/>
              <a:gd name="connsiteX1" fmla="*/ 2051737 w 3204064"/>
              <a:gd name="connsiteY1" fmla="*/ 14990 h 1887198"/>
              <a:gd name="connsiteX2" fmla="*/ 3204064 w 3204064"/>
              <a:gd name="connsiteY2" fmla="*/ 951094 h 1887198"/>
              <a:gd name="connsiteX3" fmla="*/ 2051737 w 3204064"/>
              <a:gd name="connsiteY3" fmla="*/ 1887198 h 1887198"/>
              <a:gd name="connsiteX4" fmla="*/ 899410 w 3204064"/>
              <a:gd name="connsiteY4" fmla="*/ 1887198 h 1887198"/>
              <a:gd name="connsiteX5" fmla="*/ 0 w 3204064"/>
              <a:gd name="connsiteY5" fmla="*/ 0 h 1887198"/>
              <a:gd name="connsiteX0" fmla="*/ 0 w 3204064"/>
              <a:gd name="connsiteY0" fmla="*/ 0 h 1887198"/>
              <a:gd name="connsiteX1" fmla="*/ 2051737 w 3204064"/>
              <a:gd name="connsiteY1" fmla="*/ 14990 h 1887198"/>
              <a:gd name="connsiteX2" fmla="*/ 3204064 w 3204064"/>
              <a:gd name="connsiteY2" fmla="*/ 951094 h 1887198"/>
              <a:gd name="connsiteX3" fmla="*/ 2051737 w 3204064"/>
              <a:gd name="connsiteY3" fmla="*/ 1887198 h 1887198"/>
              <a:gd name="connsiteX4" fmla="*/ 29980 w 3204064"/>
              <a:gd name="connsiteY4" fmla="*/ 1887198 h 1887198"/>
              <a:gd name="connsiteX5" fmla="*/ 0 w 3204064"/>
              <a:gd name="connsiteY5" fmla="*/ 0 h 1887198"/>
              <a:gd name="connsiteX0" fmla="*/ 0 w 3189073"/>
              <a:gd name="connsiteY0" fmla="*/ 0 h 1872208"/>
              <a:gd name="connsiteX1" fmla="*/ 2036746 w 3189073"/>
              <a:gd name="connsiteY1" fmla="*/ 0 h 1872208"/>
              <a:gd name="connsiteX2" fmla="*/ 3189073 w 3189073"/>
              <a:gd name="connsiteY2" fmla="*/ 936104 h 1872208"/>
              <a:gd name="connsiteX3" fmla="*/ 2036746 w 3189073"/>
              <a:gd name="connsiteY3" fmla="*/ 1872208 h 1872208"/>
              <a:gd name="connsiteX4" fmla="*/ 14989 w 3189073"/>
              <a:gd name="connsiteY4" fmla="*/ 1872208 h 1872208"/>
              <a:gd name="connsiteX5" fmla="*/ 0 w 3189073"/>
              <a:gd name="connsiteY5" fmla="*/ 0 h 1872208"/>
              <a:gd name="connsiteX0" fmla="*/ 0 w 3848302"/>
              <a:gd name="connsiteY0" fmla="*/ 14991 h 1872208"/>
              <a:gd name="connsiteX1" fmla="*/ 2695975 w 3848302"/>
              <a:gd name="connsiteY1" fmla="*/ 0 h 1872208"/>
              <a:gd name="connsiteX2" fmla="*/ 3848302 w 3848302"/>
              <a:gd name="connsiteY2" fmla="*/ 936104 h 1872208"/>
              <a:gd name="connsiteX3" fmla="*/ 2695975 w 3848302"/>
              <a:gd name="connsiteY3" fmla="*/ 1872208 h 1872208"/>
              <a:gd name="connsiteX4" fmla="*/ 674218 w 3848302"/>
              <a:gd name="connsiteY4" fmla="*/ 1872208 h 1872208"/>
              <a:gd name="connsiteX5" fmla="*/ 0 w 3848302"/>
              <a:gd name="connsiteY5" fmla="*/ 14991 h 1872208"/>
              <a:gd name="connsiteX0" fmla="*/ 0 w 3848302"/>
              <a:gd name="connsiteY0" fmla="*/ 14991 h 1902188"/>
              <a:gd name="connsiteX1" fmla="*/ 2695975 w 3848302"/>
              <a:gd name="connsiteY1" fmla="*/ 0 h 1902188"/>
              <a:gd name="connsiteX2" fmla="*/ 3848302 w 3848302"/>
              <a:gd name="connsiteY2" fmla="*/ 936104 h 1902188"/>
              <a:gd name="connsiteX3" fmla="*/ 2695975 w 3848302"/>
              <a:gd name="connsiteY3" fmla="*/ 1872208 h 1902188"/>
              <a:gd name="connsiteX4" fmla="*/ 31469 w 3848302"/>
              <a:gd name="connsiteY4" fmla="*/ 1902188 h 1902188"/>
              <a:gd name="connsiteX5" fmla="*/ 0 w 3848302"/>
              <a:gd name="connsiteY5" fmla="*/ 14991 h 1902188"/>
              <a:gd name="connsiteX0" fmla="*/ 0 w 3864784"/>
              <a:gd name="connsiteY0" fmla="*/ 29981 h 1902188"/>
              <a:gd name="connsiteX1" fmla="*/ 2712457 w 3864784"/>
              <a:gd name="connsiteY1" fmla="*/ 0 h 1902188"/>
              <a:gd name="connsiteX2" fmla="*/ 3864784 w 3864784"/>
              <a:gd name="connsiteY2" fmla="*/ 936104 h 1902188"/>
              <a:gd name="connsiteX3" fmla="*/ 2712457 w 3864784"/>
              <a:gd name="connsiteY3" fmla="*/ 1872208 h 1902188"/>
              <a:gd name="connsiteX4" fmla="*/ 47951 w 3864784"/>
              <a:gd name="connsiteY4" fmla="*/ 1902188 h 1902188"/>
              <a:gd name="connsiteX5" fmla="*/ 0 w 3864784"/>
              <a:gd name="connsiteY5" fmla="*/ 29981 h 1902188"/>
              <a:gd name="connsiteX0" fmla="*/ 0 w 3831822"/>
              <a:gd name="connsiteY0" fmla="*/ 14990 h 1902188"/>
              <a:gd name="connsiteX1" fmla="*/ 2679495 w 3831822"/>
              <a:gd name="connsiteY1" fmla="*/ 0 h 1902188"/>
              <a:gd name="connsiteX2" fmla="*/ 3831822 w 3831822"/>
              <a:gd name="connsiteY2" fmla="*/ 936104 h 1902188"/>
              <a:gd name="connsiteX3" fmla="*/ 2679495 w 3831822"/>
              <a:gd name="connsiteY3" fmla="*/ 1872208 h 1902188"/>
              <a:gd name="connsiteX4" fmla="*/ 14989 w 3831822"/>
              <a:gd name="connsiteY4" fmla="*/ 1902188 h 1902188"/>
              <a:gd name="connsiteX5" fmla="*/ 0 w 3831822"/>
              <a:gd name="connsiteY5" fmla="*/ 14990 h 190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1822" h="1902188">
                <a:moveTo>
                  <a:pt x="0" y="14990"/>
                </a:moveTo>
                <a:lnTo>
                  <a:pt x="2679495" y="0"/>
                </a:lnTo>
                <a:cubicBezTo>
                  <a:pt x="3315908" y="0"/>
                  <a:pt x="3831822" y="419108"/>
                  <a:pt x="3831822" y="936104"/>
                </a:cubicBezTo>
                <a:cubicBezTo>
                  <a:pt x="3831822" y="1453100"/>
                  <a:pt x="3315908" y="1872208"/>
                  <a:pt x="2679495" y="1872208"/>
                </a:cubicBezTo>
                <a:lnTo>
                  <a:pt x="14989" y="1902188"/>
                </a:lnTo>
                <a:lnTo>
                  <a:pt x="0" y="1499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106985" tIns="53492" rIns="106985" bIns="53492" rtlCol="0" anchor="ctr">
            <a:normAutofit/>
          </a:bodyPr>
          <a:lstStyle>
            <a:lvl1pPr algn="ctr" defTabSz="1069848" rtl="0" eaLnBrk="1" latinLnBrk="0" hangingPunct="1">
              <a:spcBef>
                <a:spcPct val="0"/>
              </a:spcBef>
              <a:buNone/>
              <a:defRPr sz="5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</a:t>
            </a:r>
          </a:p>
        </p:txBody>
      </p:sp>
    </p:spTree>
    <p:extLst>
      <p:ext uri="{BB962C8B-B14F-4D97-AF65-F5344CB8AC3E}">
        <p14:creationId xmlns:p14="http://schemas.microsoft.com/office/powerpoint/2010/main" val="31582274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内容占位符 2"/>
          <p:cNvSpPr>
            <a:spLocks noGrp="1"/>
          </p:cNvSpPr>
          <p:nvPr>
            <p:ph idx="1"/>
          </p:nvPr>
        </p:nvSpPr>
        <p:spPr>
          <a:xfrm>
            <a:off x="408074" y="726758"/>
            <a:ext cx="10705928" cy="5459016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       </a:t>
            </a:r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r>
              <a:rPr lang="en-US" altLang="zh-CN" sz="7000" dirty="0" smtClean="0">
                <a:latin typeface="叶根友毛笔行书2.0版" pitchFamily="2" charset="-122"/>
                <a:ea typeface="叶根友毛笔行书2.0版" pitchFamily="2" charset="-122"/>
              </a:rPr>
              <a:t>      </a:t>
            </a:r>
            <a:endParaRPr lang="zh-CN" altLang="en-US" sz="9400" dirty="0" smtClean="0">
              <a:solidFill>
                <a:srgbClr val="C0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69349" y="0"/>
            <a:ext cx="2808312" cy="18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2" descr="C:\Users\Administrator\Desktop\新建文件夹 (2)\微信图片_201905182015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28242"/>
            <a:ext cx="11522074" cy="576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189A0DC-D751-4D2A-A010-A68B1F94E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104" y="432098"/>
            <a:ext cx="10369509" cy="6336703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r>
              <a:rPr lang="zh-CN" altLang="zh-CN" b="1" dirty="0">
                <a:solidFill>
                  <a:srgbClr val="FF0000"/>
                </a:solidFill>
              </a:rPr>
              <a:t>基本要求</a:t>
            </a:r>
            <a:r>
              <a:rPr lang="en-US" altLang="zh-CN" b="1" dirty="0">
                <a:solidFill>
                  <a:srgbClr val="FF0000"/>
                </a:solidFill>
              </a:rPr>
              <a:t>:</a:t>
            </a:r>
            <a:endParaRPr lang="zh-CN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dirty="0"/>
              <a:t>       </a:t>
            </a:r>
            <a:r>
              <a:rPr lang="zh-CN" altLang="en-US" sz="3200" b="1" dirty="0" smtClean="0"/>
              <a:t>通</a:t>
            </a:r>
            <a:r>
              <a:rPr lang="zh-CN" altLang="en-US" sz="3200" b="1" dirty="0"/>
              <a:t>过本章学习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使学生了解我国目前的会计法律制度的构成、会计工作管理体制以及会计机构、会计人员的法律责任、会计职业道德等基本知识</a:t>
            </a:r>
            <a:r>
              <a:rPr lang="en-US" altLang="zh-CN" sz="3200" b="1" dirty="0"/>
              <a:t>;</a:t>
            </a:r>
            <a:r>
              <a:rPr lang="zh-CN" altLang="en-US" sz="3200" b="1" dirty="0"/>
              <a:t>增强法律意识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严格遵守会计职业道德规范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培养良好的职业素养。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zh-CN" b="1" dirty="0">
                <a:solidFill>
                  <a:srgbClr val="FF0000"/>
                </a:solidFill>
              </a:rPr>
              <a:t>教学重点</a:t>
            </a:r>
            <a:r>
              <a:rPr lang="en-US" altLang="zh-CN" b="1" dirty="0">
                <a:solidFill>
                  <a:srgbClr val="FF0000"/>
                </a:solidFill>
              </a:rPr>
              <a:t>:</a:t>
            </a:r>
            <a:endParaRPr lang="zh-CN" altLang="zh-CN" dirty="0">
              <a:solidFill>
                <a:srgbClr val="FF0000"/>
              </a:solidFill>
            </a:endParaRPr>
          </a:p>
          <a:p>
            <a:pPr marL="0" indent="0">
              <a:spcBef>
                <a:spcPts val="600"/>
              </a:spcBef>
              <a:buFontTx/>
              <a:buNone/>
              <a:defRPr/>
            </a:pPr>
            <a:r>
              <a:rPr lang="en-US" altLang="zh-CN" b="1" dirty="0"/>
              <a:t>     </a:t>
            </a:r>
            <a:r>
              <a:rPr lang="en-US" altLang="zh-CN" sz="3200" b="1" dirty="0"/>
              <a:t>1.</a:t>
            </a:r>
            <a:r>
              <a:rPr lang="zh-CN" altLang="zh-CN" sz="3200" b="1" dirty="0"/>
              <a:t>会计</a:t>
            </a:r>
            <a:r>
              <a:rPr lang="zh-CN" altLang="en-US" sz="3200" b="1" dirty="0"/>
              <a:t>法律制度构成</a:t>
            </a:r>
            <a:endParaRPr lang="zh-CN" altLang="zh-CN" sz="3200" b="1" dirty="0"/>
          </a:p>
          <a:p>
            <a:pPr marL="0" indent="0">
              <a:spcBef>
                <a:spcPts val="600"/>
              </a:spcBef>
              <a:buFontTx/>
              <a:buNone/>
              <a:defRPr/>
            </a:pPr>
            <a:r>
              <a:rPr lang="en-US" altLang="zh-CN" sz="3200" b="1" dirty="0"/>
              <a:t>      2.</a:t>
            </a:r>
            <a:r>
              <a:rPr lang="zh-CN" altLang="en-US" sz="3200" b="1" dirty="0"/>
              <a:t>会计工作管理体制</a:t>
            </a:r>
            <a:endParaRPr lang="zh-CN" altLang="zh-CN" sz="3200" b="1" dirty="0"/>
          </a:p>
          <a:p>
            <a:pPr marL="0" indent="0">
              <a:spcBef>
                <a:spcPts val="600"/>
              </a:spcBef>
              <a:buFontTx/>
              <a:buNone/>
              <a:defRPr/>
            </a:pPr>
            <a:r>
              <a:rPr lang="en-US" altLang="zh-CN" sz="3200" b="1" dirty="0"/>
              <a:t>      3.</a:t>
            </a:r>
            <a:r>
              <a:rPr lang="zh-CN" altLang="en-US" sz="3200" b="1" dirty="0"/>
              <a:t>会计职业道德规范的内容</a:t>
            </a:r>
            <a:endParaRPr lang="en-US" altLang="zh-CN" sz="3200" b="1" dirty="0"/>
          </a:p>
          <a:p>
            <a:pPr marL="0" indent="0">
              <a:spcBef>
                <a:spcPts val="600"/>
              </a:spcBef>
              <a:buFontTx/>
              <a:buNone/>
              <a:defRPr/>
            </a:pPr>
            <a:endParaRPr lang="zh-CN" altLang="zh-CN" sz="3200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7198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流程图: 延期 8"/>
          <p:cNvSpPr/>
          <p:nvPr/>
        </p:nvSpPr>
        <p:spPr>
          <a:xfrm>
            <a:off x="-28477" y="2562358"/>
            <a:ext cx="3485258" cy="1902188"/>
          </a:xfrm>
          <a:custGeom>
            <a:avLst/>
            <a:gdLst>
              <a:gd name="connsiteX0" fmla="*/ 0 w 2304653"/>
              <a:gd name="connsiteY0" fmla="*/ 0 h 1872208"/>
              <a:gd name="connsiteX1" fmla="*/ 1152327 w 2304653"/>
              <a:gd name="connsiteY1" fmla="*/ 0 h 1872208"/>
              <a:gd name="connsiteX2" fmla="*/ 2304654 w 2304653"/>
              <a:gd name="connsiteY2" fmla="*/ 936104 h 1872208"/>
              <a:gd name="connsiteX3" fmla="*/ 1152327 w 2304653"/>
              <a:gd name="connsiteY3" fmla="*/ 1872208 h 1872208"/>
              <a:gd name="connsiteX4" fmla="*/ 0 w 2304653"/>
              <a:gd name="connsiteY4" fmla="*/ 1872208 h 1872208"/>
              <a:gd name="connsiteX5" fmla="*/ 0 w 2304653"/>
              <a:gd name="connsiteY5" fmla="*/ 0 h 1872208"/>
              <a:gd name="connsiteX0" fmla="*/ 0 w 3204064"/>
              <a:gd name="connsiteY0" fmla="*/ 0 h 1887198"/>
              <a:gd name="connsiteX1" fmla="*/ 2051737 w 3204064"/>
              <a:gd name="connsiteY1" fmla="*/ 14990 h 1887198"/>
              <a:gd name="connsiteX2" fmla="*/ 3204064 w 3204064"/>
              <a:gd name="connsiteY2" fmla="*/ 951094 h 1887198"/>
              <a:gd name="connsiteX3" fmla="*/ 2051737 w 3204064"/>
              <a:gd name="connsiteY3" fmla="*/ 1887198 h 1887198"/>
              <a:gd name="connsiteX4" fmla="*/ 899410 w 3204064"/>
              <a:gd name="connsiteY4" fmla="*/ 1887198 h 1887198"/>
              <a:gd name="connsiteX5" fmla="*/ 0 w 3204064"/>
              <a:gd name="connsiteY5" fmla="*/ 0 h 1887198"/>
              <a:gd name="connsiteX0" fmla="*/ 0 w 3204064"/>
              <a:gd name="connsiteY0" fmla="*/ 0 h 1887198"/>
              <a:gd name="connsiteX1" fmla="*/ 2051737 w 3204064"/>
              <a:gd name="connsiteY1" fmla="*/ 14990 h 1887198"/>
              <a:gd name="connsiteX2" fmla="*/ 3204064 w 3204064"/>
              <a:gd name="connsiteY2" fmla="*/ 951094 h 1887198"/>
              <a:gd name="connsiteX3" fmla="*/ 2051737 w 3204064"/>
              <a:gd name="connsiteY3" fmla="*/ 1887198 h 1887198"/>
              <a:gd name="connsiteX4" fmla="*/ 29980 w 3204064"/>
              <a:gd name="connsiteY4" fmla="*/ 1887198 h 1887198"/>
              <a:gd name="connsiteX5" fmla="*/ 0 w 3204064"/>
              <a:gd name="connsiteY5" fmla="*/ 0 h 1887198"/>
              <a:gd name="connsiteX0" fmla="*/ 0 w 3189073"/>
              <a:gd name="connsiteY0" fmla="*/ 0 h 1872208"/>
              <a:gd name="connsiteX1" fmla="*/ 2036746 w 3189073"/>
              <a:gd name="connsiteY1" fmla="*/ 0 h 1872208"/>
              <a:gd name="connsiteX2" fmla="*/ 3189073 w 3189073"/>
              <a:gd name="connsiteY2" fmla="*/ 936104 h 1872208"/>
              <a:gd name="connsiteX3" fmla="*/ 2036746 w 3189073"/>
              <a:gd name="connsiteY3" fmla="*/ 1872208 h 1872208"/>
              <a:gd name="connsiteX4" fmla="*/ 14989 w 3189073"/>
              <a:gd name="connsiteY4" fmla="*/ 1872208 h 1872208"/>
              <a:gd name="connsiteX5" fmla="*/ 0 w 3189073"/>
              <a:gd name="connsiteY5" fmla="*/ 0 h 1872208"/>
              <a:gd name="connsiteX0" fmla="*/ 0 w 3848302"/>
              <a:gd name="connsiteY0" fmla="*/ 14991 h 1872208"/>
              <a:gd name="connsiteX1" fmla="*/ 2695975 w 3848302"/>
              <a:gd name="connsiteY1" fmla="*/ 0 h 1872208"/>
              <a:gd name="connsiteX2" fmla="*/ 3848302 w 3848302"/>
              <a:gd name="connsiteY2" fmla="*/ 936104 h 1872208"/>
              <a:gd name="connsiteX3" fmla="*/ 2695975 w 3848302"/>
              <a:gd name="connsiteY3" fmla="*/ 1872208 h 1872208"/>
              <a:gd name="connsiteX4" fmla="*/ 674218 w 3848302"/>
              <a:gd name="connsiteY4" fmla="*/ 1872208 h 1872208"/>
              <a:gd name="connsiteX5" fmla="*/ 0 w 3848302"/>
              <a:gd name="connsiteY5" fmla="*/ 14991 h 1872208"/>
              <a:gd name="connsiteX0" fmla="*/ 0 w 3848302"/>
              <a:gd name="connsiteY0" fmla="*/ 14991 h 1902188"/>
              <a:gd name="connsiteX1" fmla="*/ 2695975 w 3848302"/>
              <a:gd name="connsiteY1" fmla="*/ 0 h 1902188"/>
              <a:gd name="connsiteX2" fmla="*/ 3848302 w 3848302"/>
              <a:gd name="connsiteY2" fmla="*/ 936104 h 1902188"/>
              <a:gd name="connsiteX3" fmla="*/ 2695975 w 3848302"/>
              <a:gd name="connsiteY3" fmla="*/ 1872208 h 1902188"/>
              <a:gd name="connsiteX4" fmla="*/ 31469 w 3848302"/>
              <a:gd name="connsiteY4" fmla="*/ 1902188 h 1902188"/>
              <a:gd name="connsiteX5" fmla="*/ 0 w 3848302"/>
              <a:gd name="connsiteY5" fmla="*/ 14991 h 1902188"/>
              <a:gd name="connsiteX0" fmla="*/ 0 w 3864784"/>
              <a:gd name="connsiteY0" fmla="*/ 29981 h 1902188"/>
              <a:gd name="connsiteX1" fmla="*/ 2712457 w 3864784"/>
              <a:gd name="connsiteY1" fmla="*/ 0 h 1902188"/>
              <a:gd name="connsiteX2" fmla="*/ 3864784 w 3864784"/>
              <a:gd name="connsiteY2" fmla="*/ 936104 h 1902188"/>
              <a:gd name="connsiteX3" fmla="*/ 2712457 w 3864784"/>
              <a:gd name="connsiteY3" fmla="*/ 1872208 h 1902188"/>
              <a:gd name="connsiteX4" fmla="*/ 47951 w 3864784"/>
              <a:gd name="connsiteY4" fmla="*/ 1902188 h 1902188"/>
              <a:gd name="connsiteX5" fmla="*/ 0 w 3864784"/>
              <a:gd name="connsiteY5" fmla="*/ 29981 h 1902188"/>
              <a:gd name="connsiteX0" fmla="*/ 0 w 3831822"/>
              <a:gd name="connsiteY0" fmla="*/ 14990 h 1902188"/>
              <a:gd name="connsiteX1" fmla="*/ 2679495 w 3831822"/>
              <a:gd name="connsiteY1" fmla="*/ 0 h 1902188"/>
              <a:gd name="connsiteX2" fmla="*/ 3831822 w 3831822"/>
              <a:gd name="connsiteY2" fmla="*/ 936104 h 1902188"/>
              <a:gd name="connsiteX3" fmla="*/ 2679495 w 3831822"/>
              <a:gd name="connsiteY3" fmla="*/ 1872208 h 1902188"/>
              <a:gd name="connsiteX4" fmla="*/ 14989 w 3831822"/>
              <a:gd name="connsiteY4" fmla="*/ 1902188 h 1902188"/>
              <a:gd name="connsiteX5" fmla="*/ 0 w 3831822"/>
              <a:gd name="connsiteY5" fmla="*/ 14990 h 190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1822" h="1902188">
                <a:moveTo>
                  <a:pt x="0" y="14990"/>
                </a:moveTo>
                <a:lnTo>
                  <a:pt x="2679495" y="0"/>
                </a:lnTo>
                <a:cubicBezTo>
                  <a:pt x="3315908" y="0"/>
                  <a:pt x="3831822" y="419108"/>
                  <a:pt x="3831822" y="936104"/>
                </a:cubicBezTo>
                <a:cubicBezTo>
                  <a:pt x="3831822" y="1453100"/>
                  <a:pt x="3315908" y="1872208"/>
                  <a:pt x="2679495" y="1872208"/>
                </a:cubicBezTo>
                <a:lnTo>
                  <a:pt x="14989" y="1902188"/>
                </a:lnTo>
                <a:lnTo>
                  <a:pt x="0" y="1499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第一节</a:t>
            </a:r>
          </a:p>
        </p:txBody>
      </p:sp>
      <p:sp>
        <p:nvSpPr>
          <p:cNvPr id="11" name="淘宝网chenying0907出品 10"/>
          <p:cNvSpPr/>
          <p:nvPr/>
        </p:nvSpPr>
        <p:spPr>
          <a:xfrm>
            <a:off x="4536901" y="3024386"/>
            <a:ext cx="864096" cy="864096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Rectangle 33"/>
          <p:cNvSpPr>
            <a:spLocks noChangeArrowheads="1"/>
          </p:cNvSpPr>
          <p:nvPr/>
        </p:nvSpPr>
        <p:spPr bwMode="auto">
          <a:xfrm>
            <a:off x="5545013" y="3024386"/>
            <a:ext cx="3240360" cy="60319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109678" tIns="54838" rIns="109678" bIns="54838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会计法律制度</a:t>
            </a:r>
            <a:endParaRPr lang="en-US" altLang="zh-CN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Line 34"/>
          <p:cNvSpPr>
            <a:spLocks noChangeShapeType="1"/>
          </p:cNvSpPr>
          <p:nvPr/>
        </p:nvSpPr>
        <p:spPr bwMode="auto">
          <a:xfrm>
            <a:off x="5328989" y="3696505"/>
            <a:ext cx="4392000" cy="0"/>
          </a:xfrm>
          <a:prstGeom prst="line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70C0"/>
            </a:solidFill>
            <a:round/>
            <a:headEnd/>
            <a:tailEnd/>
          </a:ln>
        </p:spPr>
        <p:txBody>
          <a:bodyPr wrap="none" lIns="109678" tIns="54838" rIns="109678" bIns="54838" anchor="ctr"/>
          <a:lstStyle/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Line 34"/>
          <p:cNvSpPr>
            <a:spLocks noChangeShapeType="1"/>
          </p:cNvSpPr>
          <p:nvPr/>
        </p:nvSpPr>
        <p:spPr bwMode="auto">
          <a:xfrm>
            <a:off x="10873677" y="567730"/>
            <a:ext cx="648000" cy="0"/>
          </a:xfrm>
          <a:prstGeom prst="line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70C0"/>
            </a:solidFill>
            <a:round/>
            <a:headEnd/>
            <a:tailEnd/>
          </a:ln>
        </p:spPr>
        <p:txBody>
          <a:bodyPr wrap="none" lIns="109678" tIns="54838" rIns="109678" bIns="54838" anchor="ctr"/>
          <a:lstStyle/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Line 34"/>
          <p:cNvSpPr>
            <a:spLocks noChangeShapeType="1"/>
          </p:cNvSpPr>
          <p:nvPr/>
        </p:nvSpPr>
        <p:spPr bwMode="auto">
          <a:xfrm>
            <a:off x="10693677" y="720130"/>
            <a:ext cx="828000" cy="0"/>
          </a:xfrm>
          <a:prstGeom prst="line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70C0"/>
            </a:solidFill>
            <a:round/>
            <a:headEnd/>
            <a:tailEnd/>
          </a:ln>
        </p:spPr>
        <p:txBody>
          <a:bodyPr wrap="none" lIns="109678" tIns="54838" rIns="109678" bIns="54838" anchor="ctr"/>
          <a:lstStyle/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5759735"/>
      </p:ext>
    </p:extLst>
  </p:cSld>
  <p:clrMapOvr>
    <a:masterClrMapping/>
  </p:clrMapOvr>
  <p:transition spd="slow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9" grpId="0"/>
          <p:bldP spid="20" grpId="0" animBg="1"/>
          <p:bldP spid="18" grpId="0" animBg="1"/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9" grpId="0"/>
          <p:bldP spid="20" grpId="0" animBg="1"/>
          <p:bldP spid="18" grpId="0" animBg="1"/>
          <p:bldP spid="30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2254EC5-14AE-43F9-98D9-7D752475AE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104" y="1031922"/>
            <a:ext cx="10369868" cy="60249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/>
              <a:t>  </a:t>
            </a:r>
            <a:r>
              <a:rPr lang="zh-CN" altLang="en-US" sz="3200" b="1" dirty="0">
                <a:solidFill>
                  <a:schemeClr val="tx2">
                    <a:lumMod val="75000"/>
                  </a:schemeClr>
                </a:solidFill>
              </a:rPr>
              <a:t>（一）会计法律制度的概</a:t>
            </a:r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</a:rPr>
              <a:t>念</a:t>
            </a:r>
            <a:r>
              <a:rPr lang="zh-CN" altLang="en-US" sz="3200" b="1" dirty="0" smtClean="0"/>
              <a:t>       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          </a:t>
            </a:r>
            <a:r>
              <a:rPr lang="zh-CN" altLang="en-US" sz="2800" b="1" dirty="0"/>
              <a:t>会计法律制度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是指由国家权力机关和行政机关制定的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用于规范各种会计工作的法律、法规、规章和规范性文件的总称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通常简称为会计法规。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</a:t>
            </a:r>
            <a:r>
              <a:rPr lang="zh-CN" altLang="zh-CN" sz="3500" b="1" dirty="0"/>
              <a:t>（二）会计法律制度的调整范围</a:t>
            </a:r>
            <a:r>
              <a:rPr lang="en-US" altLang="zh-CN" sz="3500" b="1" dirty="0"/>
              <a:t/>
            </a:r>
            <a:br>
              <a:rPr lang="en-US" altLang="zh-CN" sz="3500" b="1" dirty="0"/>
            </a:br>
            <a:r>
              <a:rPr lang="zh-CN" altLang="zh-CN" b="1" dirty="0"/>
              <a:t>　</a:t>
            </a:r>
            <a:r>
              <a:rPr lang="en-US" altLang="zh-CN" b="1" dirty="0"/>
              <a:t>   </a:t>
            </a:r>
            <a:r>
              <a:rPr lang="en-US" altLang="zh-CN" sz="3000" b="1" dirty="0"/>
              <a:t>1.</a:t>
            </a:r>
            <a:r>
              <a:rPr lang="zh-CN" altLang="zh-CN" sz="3000" b="1" dirty="0"/>
              <a:t>会计法律制度是调整“会计关系”的法律规范。</a:t>
            </a:r>
            <a:r>
              <a:rPr lang="en-US" altLang="zh-CN" sz="3000" b="1" dirty="0"/>
              <a:t/>
            </a:r>
            <a:br>
              <a:rPr lang="en-US" altLang="zh-CN" sz="3000" b="1" dirty="0"/>
            </a:br>
            <a:r>
              <a:rPr lang="zh-CN" altLang="zh-CN" sz="3000" b="1" dirty="0"/>
              <a:t>　　</a:t>
            </a:r>
            <a:r>
              <a:rPr lang="en-US" altLang="zh-CN" sz="3000" b="1" dirty="0"/>
              <a:t> 2.</a:t>
            </a:r>
            <a:r>
              <a:rPr lang="zh-CN" altLang="zh-CN" sz="3000" b="1" dirty="0"/>
              <a:t>会计关系</a:t>
            </a:r>
            <a:r>
              <a:rPr lang="en-US" altLang="zh-CN" sz="3000" b="1" dirty="0"/>
              <a:t/>
            </a:r>
            <a:br>
              <a:rPr lang="en-US" altLang="zh-CN" sz="3000" b="1" dirty="0"/>
            </a:br>
            <a:r>
              <a:rPr lang="zh-CN" altLang="zh-CN" sz="3000" b="1" dirty="0"/>
              <a:t>　　会计关系是指会计机构和会计人员在办理会计事务过程中，以及国家在管理会计工作过程中发生的经济关系。</a:t>
            </a:r>
            <a:r>
              <a:rPr lang="en-US" altLang="zh-CN" sz="3000" b="1" dirty="0"/>
              <a:t/>
            </a:r>
            <a:br>
              <a:rPr lang="en-US" altLang="zh-CN" sz="3000" b="1" dirty="0"/>
            </a:br>
            <a:r>
              <a:rPr lang="zh-CN" altLang="zh-CN" sz="3000" b="1" dirty="0"/>
              <a:t>　　</a:t>
            </a:r>
            <a:r>
              <a:rPr lang="en-US" altLang="zh-CN" sz="3000" b="1" dirty="0"/>
              <a:t>3.</a:t>
            </a:r>
            <a:r>
              <a:rPr lang="zh-CN" altLang="zh-CN" sz="3000" b="1" dirty="0"/>
              <a:t>会计关系的主体与客体</a:t>
            </a:r>
            <a:r>
              <a:rPr lang="en-US" altLang="zh-CN" sz="3000" b="1" dirty="0"/>
              <a:t/>
            </a:r>
            <a:br>
              <a:rPr lang="en-US" altLang="zh-CN" sz="3000" b="1" dirty="0"/>
            </a:br>
            <a:r>
              <a:rPr lang="zh-CN" altLang="zh-CN" sz="3000" b="1" dirty="0"/>
              <a:t>　　（</a:t>
            </a:r>
            <a:r>
              <a:rPr lang="en-US" altLang="zh-CN" sz="3000" b="1" dirty="0"/>
              <a:t>1</a:t>
            </a:r>
            <a:r>
              <a:rPr lang="zh-CN" altLang="zh-CN" sz="3000" b="1" dirty="0"/>
              <a:t>）主体：会计机构和会计人员；</a:t>
            </a:r>
            <a:r>
              <a:rPr lang="en-US" altLang="zh-CN" sz="3000" b="1" dirty="0"/>
              <a:t/>
            </a:r>
            <a:br>
              <a:rPr lang="en-US" altLang="zh-CN" sz="3000" b="1" dirty="0"/>
            </a:br>
            <a:r>
              <a:rPr lang="zh-CN" altLang="zh-CN" sz="3000" b="1" dirty="0"/>
              <a:t>　　（</a:t>
            </a:r>
            <a:r>
              <a:rPr lang="en-US" altLang="zh-CN" sz="3000" b="1" dirty="0"/>
              <a:t>2</a:t>
            </a:r>
            <a:r>
              <a:rPr lang="zh-CN" altLang="zh-CN" sz="3000" b="1" dirty="0"/>
              <a:t>）客体：与会计工作相关的具体事务</a:t>
            </a:r>
            <a:r>
              <a:rPr lang="zh-CN" altLang="zh-CN" sz="3500" b="1" dirty="0"/>
              <a:t>。</a:t>
            </a:r>
          </a:p>
          <a:p>
            <a:pPr marL="0" indent="0">
              <a:buNone/>
            </a:pPr>
            <a:endParaRPr lang="zh-CN" altLang="en-US" sz="2800" b="1" dirty="0"/>
          </a:p>
        </p:txBody>
      </p:sp>
      <p:sp>
        <p:nvSpPr>
          <p:cNvPr id="4" name="流程图: 延期 8">
            <a:extLst>
              <a:ext uri="{FF2B5EF4-FFF2-40B4-BE49-F238E27FC236}">
                <a16:creationId xmlns="" xmlns:a16="http://schemas.microsoft.com/office/drawing/2014/main" id="{E84769D8-1500-48E7-A3FE-4704EBD7A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0625"/>
            <a:ext cx="1368549" cy="791245"/>
          </a:xfrm>
          <a:custGeom>
            <a:avLst/>
            <a:gdLst>
              <a:gd name="connsiteX0" fmla="*/ 0 w 2304653"/>
              <a:gd name="connsiteY0" fmla="*/ 0 h 1872208"/>
              <a:gd name="connsiteX1" fmla="*/ 1152327 w 2304653"/>
              <a:gd name="connsiteY1" fmla="*/ 0 h 1872208"/>
              <a:gd name="connsiteX2" fmla="*/ 2304654 w 2304653"/>
              <a:gd name="connsiteY2" fmla="*/ 936104 h 1872208"/>
              <a:gd name="connsiteX3" fmla="*/ 1152327 w 2304653"/>
              <a:gd name="connsiteY3" fmla="*/ 1872208 h 1872208"/>
              <a:gd name="connsiteX4" fmla="*/ 0 w 2304653"/>
              <a:gd name="connsiteY4" fmla="*/ 1872208 h 1872208"/>
              <a:gd name="connsiteX5" fmla="*/ 0 w 2304653"/>
              <a:gd name="connsiteY5" fmla="*/ 0 h 1872208"/>
              <a:gd name="connsiteX0" fmla="*/ 0 w 3204064"/>
              <a:gd name="connsiteY0" fmla="*/ 0 h 1887198"/>
              <a:gd name="connsiteX1" fmla="*/ 2051737 w 3204064"/>
              <a:gd name="connsiteY1" fmla="*/ 14990 h 1887198"/>
              <a:gd name="connsiteX2" fmla="*/ 3204064 w 3204064"/>
              <a:gd name="connsiteY2" fmla="*/ 951094 h 1887198"/>
              <a:gd name="connsiteX3" fmla="*/ 2051737 w 3204064"/>
              <a:gd name="connsiteY3" fmla="*/ 1887198 h 1887198"/>
              <a:gd name="connsiteX4" fmla="*/ 899410 w 3204064"/>
              <a:gd name="connsiteY4" fmla="*/ 1887198 h 1887198"/>
              <a:gd name="connsiteX5" fmla="*/ 0 w 3204064"/>
              <a:gd name="connsiteY5" fmla="*/ 0 h 1887198"/>
              <a:gd name="connsiteX0" fmla="*/ 0 w 3204064"/>
              <a:gd name="connsiteY0" fmla="*/ 0 h 1887198"/>
              <a:gd name="connsiteX1" fmla="*/ 2051737 w 3204064"/>
              <a:gd name="connsiteY1" fmla="*/ 14990 h 1887198"/>
              <a:gd name="connsiteX2" fmla="*/ 3204064 w 3204064"/>
              <a:gd name="connsiteY2" fmla="*/ 951094 h 1887198"/>
              <a:gd name="connsiteX3" fmla="*/ 2051737 w 3204064"/>
              <a:gd name="connsiteY3" fmla="*/ 1887198 h 1887198"/>
              <a:gd name="connsiteX4" fmla="*/ 29980 w 3204064"/>
              <a:gd name="connsiteY4" fmla="*/ 1887198 h 1887198"/>
              <a:gd name="connsiteX5" fmla="*/ 0 w 3204064"/>
              <a:gd name="connsiteY5" fmla="*/ 0 h 1887198"/>
              <a:gd name="connsiteX0" fmla="*/ 0 w 3189073"/>
              <a:gd name="connsiteY0" fmla="*/ 0 h 1872208"/>
              <a:gd name="connsiteX1" fmla="*/ 2036746 w 3189073"/>
              <a:gd name="connsiteY1" fmla="*/ 0 h 1872208"/>
              <a:gd name="connsiteX2" fmla="*/ 3189073 w 3189073"/>
              <a:gd name="connsiteY2" fmla="*/ 936104 h 1872208"/>
              <a:gd name="connsiteX3" fmla="*/ 2036746 w 3189073"/>
              <a:gd name="connsiteY3" fmla="*/ 1872208 h 1872208"/>
              <a:gd name="connsiteX4" fmla="*/ 14989 w 3189073"/>
              <a:gd name="connsiteY4" fmla="*/ 1872208 h 1872208"/>
              <a:gd name="connsiteX5" fmla="*/ 0 w 3189073"/>
              <a:gd name="connsiteY5" fmla="*/ 0 h 1872208"/>
              <a:gd name="connsiteX0" fmla="*/ 0 w 3848302"/>
              <a:gd name="connsiteY0" fmla="*/ 14991 h 1872208"/>
              <a:gd name="connsiteX1" fmla="*/ 2695975 w 3848302"/>
              <a:gd name="connsiteY1" fmla="*/ 0 h 1872208"/>
              <a:gd name="connsiteX2" fmla="*/ 3848302 w 3848302"/>
              <a:gd name="connsiteY2" fmla="*/ 936104 h 1872208"/>
              <a:gd name="connsiteX3" fmla="*/ 2695975 w 3848302"/>
              <a:gd name="connsiteY3" fmla="*/ 1872208 h 1872208"/>
              <a:gd name="connsiteX4" fmla="*/ 674218 w 3848302"/>
              <a:gd name="connsiteY4" fmla="*/ 1872208 h 1872208"/>
              <a:gd name="connsiteX5" fmla="*/ 0 w 3848302"/>
              <a:gd name="connsiteY5" fmla="*/ 14991 h 1872208"/>
              <a:gd name="connsiteX0" fmla="*/ 0 w 3848302"/>
              <a:gd name="connsiteY0" fmla="*/ 14991 h 1902188"/>
              <a:gd name="connsiteX1" fmla="*/ 2695975 w 3848302"/>
              <a:gd name="connsiteY1" fmla="*/ 0 h 1902188"/>
              <a:gd name="connsiteX2" fmla="*/ 3848302 w 3848302"/>
              <a:gd name="connsiteY2" fmla="*/ 936104 h 1902188"/>
              <a:gd name="connsiteX3" fmla="*/ 2695975 w 3848302"/>
              <a:gd name="connsiteY3" fmla="*/ 1872208 h 1902188"/>
              <a:gd name="connsiteX4" fmla="*/ 31469 w 3848302"/>
              <a:gd name="connsiteY4" fmla="*/ 1902188 h 1902188"/>
              <a:gd name="connsiteX5" fmla="*/ 0 w 3848302"/>
              <a:gd name="connsiteY5" fmla="*/ 14991 h 1902188"/>
              <a:gd name="connsiteX0" fmla="*/ 0 w 3864784"/>
              <a:gd name="connsiteY0" fmla="*/ 29981 h 1902188"/>
              <a:gd name="connsiteX1" fmla="*/ 2712457 w 3864784"/>
              <a:gd name="connsiteY1" fmla="*/ 0 h 1902188"/>
              <a:gd name="connsiteX2" fmla="*/ 3864784 w 3864784"/>
              <a:gd name="connsiteY2" fmla="*/ 936104 h 1902188"/>
              <a:gd name="connsiteX3" fmla="*/ 2712457 w 3864784"/>
              <a:gd name="connsiteY3" fmla="*/ 1872208 h 1902188"/>
              <a:gd name="connsiteX4" fmla="*/ 47951 w 3864784"/>
              <a:gd name="connsiteY4" fmla="*/ 1902188 h 1902188"/>
              <a:gd name="connsiteX5" fmla="*/ 0 w 3864784"/>
              <a:gd name="connsiteY5" fmla="*/ 29981 h 1902188"/>
              <a:gd name="connsiteX0" fmla="*/ 0 w 3831822"/>
              <a:gd name="connsiteY0" fmla="*/ 14990 h 1902188"/>
              <a:gd name="connsiteX1" fmla="*/ 2679495 w 3831822"/>
              <a:gd name="connsiteY1" fmla="*/ 0 h 1902188"/>
              <a:gd name="connsiteX2" fmla="*/ 3831822 w 3831822"/>
              <a:gd name="connsiteY2" fmla="*/ 936104 h 1902188"/>
              <a:gd name="connsiteX3" fmla="*/ 2679495 w 3831822"/>
              <a:gd name="connsiteY3" fmla="*/ 1872208 h 1902188"/>
              <a:gd name="connsiteX4" fmla="*/ 14989 w 3831822"/>
              <a:gd name="connsiteY4" fmla="*/ 1902188 h 1902188"/>
              <a:gd name="connsiteX5" fmla="*/ 0 w 3831822"/>
              <a:gd name="connsiteY5" fmla="*/ 14990 h 190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1822" h="1902188">
                <a:moveTo>
                  <a:pt x="0" y="14990"/>
                </a:moveTo>
                <a:lnTo>
                  <a:pt x="2679495" y="0"/>
                </a:lnTo>
                <a:cubicBezTo>
                  <a:pt x="3315908" y="0"/>
                  <a:pt x="3831822" y="419108"/>
                  <a:pt x="3831822" y="936104"/>
                </a:cubicBezTo>
                <a:cubicBezTo>
                  <a:pt x="3831822" y="1453100"/>
                  <a:pt x="3315908" y="1872208"/>
                  <a:pt x="2679495" y="1872208"/>
                </a:cubicBezTo>
                <a:lnTo>
                  <a:pt x="14989" y="1902188"/>
                </a:lnTo>
                <a:lnTo>
                  <a:pt x="0" y="1499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1CE2525-1783-4871-81DA-2183A0202CC1}"/>
              </a:ext>
            </a:extLst>
          </p:cNvPr>
          <p:cNvSpPr/>
          <p:nvPr/>
        </p:nvSpPr>
        <p:spPr>
          <a:xfrm>
            <a:off x="1800969" y="385592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会计法律制度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142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5E0E5DC-08FE-4E1E-AEA8-967DB3F8DF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104" y="216074"/>
            <a:ext cx="10369868" cy="67687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3200" b="1" dirty="0"/>
              <a:t>（三）会计法律制度的主要内容</a:t>
            </a:r>
            <a:endParaRPr lang="zh-CN" altLang="en-US" sz="3200" b="1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="" xmlns:a16="http://schemas.microsoft.com/office/drawing/2014/main" id="{1F098065-1D27-445D-B641-B3BD88E49F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897262"/>
              </p:ext>
            </p:extLst>
          </p:nvPr>
        </p:nvGraphicFramePr>
        <p:xfrm>
          <a:off x="936501" y="1224186"/>
          <a:ext cx="10081120" cy="518457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54327">
                  <a:extLst>
                    <a:ext uri="{9D8B030D-6E8A-4147-A177-3AD203B41FA5}">
                      <a16:colId xmlns="" xmlns:a16="http://schemas.microsoft.com/office/drawing/2014/main" val="4090381365"/>
                    </a:ext>
                  </a:extLst>
                </a:gridCol>
                <a:gridCol w="2616474">
                  <a:extLst>
                    <a:ext uri="{9D8B030D-6E8A-4147-A177-3AD203B41FA5}">
                      <a16:colId xmlns="" xmlns:a16="http://schemas.microsoft.com/office/drawing/2014/main" val="3572586356"/>
                    </a:ext>
                  </a:extLst>
                </a:gridCol>
                <a:gridCol w="6310319">
                  <a:extLst>
                    <a:ext uri="{9D8B030D-6E8A-4147-A177-3AD203B41FA5}">
                      <a16:colId xmlns="" xmlns:a16="http://schemas.microsoft.com/office/drawing/2014/main" val="704042483"/>
                    </a:ext>
                  </a:extLst>
                </a:gridCol>
              </a:tblGrid>
              <a:tr h="7787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</a:rPr>
                        <a:t>　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制定机关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法律文件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185930178"/>
                  </a:ext>
                </a:extLst>
              </a:tr>
              <a:tr h="9494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法律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全国人大“</a:t>
                      </a:r>
                      <a:r>
                        <a:rPr lang="zh-CN" sz="2400" b="1" u="none" dirty="0">
                          <a:effectLst/>
                        </a:rPr>
                        <a:t>常委会</a:t>
                      </a:r>
                      <a:r>
                        <a:rPr lang="zh-CN" sz="2400" b="1" dirty="0">
                          <a:effectLst/>
                        </a:rPr>
                        <a:t>”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《会计法》</a:t>
                      </a:r>
                      <a:r>
                        <a:rPr lang="zh-CN" altLang="en-US" sz="2400" b="1" dirty="0">
                          <a:effectLst/>
                        </a:rPr>
                        <a:t>、</a:t>
                      </a:r>
                      <a:r>
                        <a:rPr lang="en-US" altLang="zh-CN" sz="2400" b="1" dirty="0">
                          <a:effectLst/>
                        </a:rPr>
                        <a:t>《</a:t>
                      </a:r>
                      <a:r>
                        <a:rPr lang="zh-CN" altLang="en-US" sz="2400" b="1" dirty="0">
                          <a:effectLst/>
                        </a:rPr>
                        <a:t>注册会计师法</a:t>
                      </a:r>
                      <a:r>
                        <a:rPr lang="en-US" altLang="zh-CN" sz="2400" b="1" dirty="0">
                          <a:effectLst/>
                        </a:rPr>
                        <a:t>》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43527051"/>
                  </a:ext>
                </a:extLst>
              </a:tr>
              <a:tr h="9494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行政法规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国务院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《总会计师条例》、《企业财务会计报告条例》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3386245467"/>
                  </a:ext>
                </a:extLst>
              </a:tr>
              <a:tr h="1557483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部门规章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财政部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《代理记账管理办法》、《企业内部控制基本规范》、《会计基础工作规范》、《企业会计准则》及其解释</a:t>
                      </a:r>
                      <a:r>
                        <a:rPr lang="zh-CN" altLang="en-US" sz="2400" b="1" dirty="0">
                          <a:effectLst/>
                        </a:rPr>
                        <a:t>等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843361704"/>
                  </a:ext>
                </a:extLst>
              </a:tr>
              <a:tr h="9494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财政部与</a:t>
                      </a:r>
                      <a:r>
                        <a:rPr lang="zh-CN" sz="2400" b="1" u="none" dirty="0">
                          <a:effectLst/>
                        </a:rPr>
                        <a:t>国家档案局</a:t>
                      </a:r>
                      <a:endParaRPr lang="zh-CN" sz="2400" b="1" u="non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</a:rPr>
                        <a:t>《会计档案管理办法》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30804077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7763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6F76C54-C6F7-42A5-8EF5-02A2AB691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461" y="576114"/>
            <a:ext cx="9721438" cy="6408712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3200" b="1" dirty="0"/>
              <a:t>（四）国家统一的会计制度</a:t>
            </a:r>
            <a:r>
              <a:rPr lang="en-US" altLang="zh-CN" sz="3200" b="1" dirty="0"/>
              <a:t/>
            </a:r>
            <a:br>
              <a:rPr lang="en-US" altLang="zh-CN" sz="3200" b="1" dirty="0"/>
            </a:br>
            <a:r>
              <a:rPr lang="zh-CN" altLang="zh-CN" sz="3200" b="1" dirty="0"/>
              <a:t>　　</a:t>
            </a:r>
            <a:r>
              <a:rPr lang="zh-CN" altLang="zh-CN" sz="2800" b="1" dirty="0"/>
              <a:t>国家统一的会计制度，是指国务院财政部门根据《会计法》制定的关于“会计核算、会计监督、会计机构、会计人员以及会计工作管理”的制度。</a:t>
            </a:r>
          </a:p>
          <a:p>
            <a:pPr marL="0" indent="0">
              <a:buNone/>
            </a:pPr>
            <a:r>
              <a:rPr lang="zh-CN" altLang="en-US" dirty="0"/>
              <a:t>     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E757155-BD69-4F24-A60A-FE1697E87218}"/>
              </a:ext>
            </a:extLst>
          </p:cNvPr>
          <p:cNvSpPr/>
          <p:nvPr/>
        </p:nvSpPr>
        <p:spPr>
          <a:xfrm>
            <a:off x="648469" y="2592338"/>
            <a:ext cx="1022513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【</a:t>
            </a:r>
            <a:r>
              <a:rPr lang="zh-CN" altLang="en-US" sz="2800" b="1" dirty="0"/>
              <a:t>例题</a:t>
            </a:r>
            <a:r>
              <a:rPr lang="en-US" altLang="zh-CN" sz="2800" b="1" dirty="0"/>
              <a:t>·</a:t>
            </a:r>
            <a:r>
              <a:rPr lang="zh-CN" altLang="en-US" sz="2800" b="1" dirty="0"/>
              <a:t>多选题</a:t>
            </a:r>
            <a:r>
              <a:rPr lang="en-US" altLang="zh-CN" sz="2800" b="1" dirty="0"/>
              <a:t>】</a:t>
            </a:r>
            <a:r>
              <a:rPr lang="zh-CN" altLang="en-US" sz="2800" b="1" dirty="0"/>
              <a:t>下列会计法律制度中，由国务院制定的有（　）。</a:t>
            </a:r>
          </a:p>
          <a:p>
            <a:r>
              <a:rPr lang="zh-CN" altLang="en-US" sz="2800" b="1" dirty="0"/>
              <a:t>　　</a:t>
            </a:r>
            <a:r>
              <a:rPr lang="en-US" altLang="zh-CN" sz="2800" b="1" dirty="0"/>
              <a:t>A.《</a:t>
            </a:r>
            <a:r>
              <a:rPr lang="zh-CN" altLang="en-US" sz="2800" b="1" dirty="0"/>
              <a:t>中华人民共和国会计法</a:t>
            </a:r>
            <a:r>
              <a:rPr lang="en-US" altLang="zh-CN" sz="2800" b="1" dirty="0"/>
              <a:t>》</a:t>
            </a:r>
          </a:p>
          <a:p>
            <a:r>
              <a:rPr lang="zh-CN" altLang="en-US" sz="2800" b="1" dirty="0"/>
              <a:t>　　</a:t>
            </a:r>
            <a:r>
              <a:rPr lang="en-US" altLang="zh-CN" sz="2800" b="1" dirty="0"/>
              <a:t>B.《</a:t>
            </a:r>
            <a:r>
              <a:rPr lang="zh-CN" altLang="en-US" sz="2800" b="1" dirty="0"/>
              <a:t>总会计师条例</a:t>
            </a:r>
            <a:r>
              <a:rPr lang="en-US" altLang="zh-CN" sz="2800" b="1" dirty="0"/>
              <a:t>》</a:t>
            </a:r>
          </a:p>
          <a:p>
            <a:r>
              <a:rPr lang="zh-CN" altLang="en-US" sz="2800" b="1" dirty="0"/>
              <a:t>　　</a:t>
            </a:r>
            <a:r>
              <a:rPr lang="en-US" altLang="zh-CN" sz="2800" b="1" dirty="0"/>
              <a:t>C.《</a:t>
            </a:r>
            <a:r>
              <a:rPr lang="zh-CN" altLang="en-US" sz="2800" b="1" dirty="0"/>
              <a:t>企业财务会计报告条例</a:t>
            </a:r>
            <a:r>
              <a:rPr lang="en-US" altLang="zh-CN" sz="2800" b="1" dirty="0"/>
              <a:t>》</a:t>
            </a:r>
          </a:p>
          <a:p>
            <a:r>
              <a:rPr lang="zh-CN" altLang="en-US" sz="2800" b="1" dirty="0"/>
              <a:t>　　</a:t>
            </a:r>
            <a:r>
              <a:rPr lang="en-US" altLang="zh-CN" sz="2800" b="1" dirty="0"/>
              <a:t>D.《</a:t>
            </a:r>
            <a:r>
              <a:rPr lang="zh-CN" altLang="en-US" sz="2800" b="1" dirty="0"/>
              <a:t>会计档案管理办法</a:t>
            </a:r>
            <a:r>
              <a:rPr lang="en-US" altLang="zh-CN" sz="2800" b="1" dirty="0"/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3368341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65249EA-F17E-404B-8F23-D21BDE11D6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2484" y="288083"/>
            <a:ext cx="9577065" cy="614439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b="1" dirty="0"/>
              <a:t>（五）会计法律制度的特征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dirty="0"/>
              <a:t>     </a:t>
            </a:r>
            <a:r>
              <a:rPr lang="en-US" altLang="zh-CN" sz="2800" b="1" dirty="0"/>
              <a:t>1.</a:t>
            </a:r>
            <a:r>
              <a:rPr lang="zh-CN" altLang="en-US" sz="2800" b="1" dirty="0"/>
              <a:t>权威性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  2.</a:t>
            </a:r>
            <a:r>
              <a:rPr lang="zh-CN" altLang="en-US" sz="2800" b="1" dirty="0"/>
              <a:t>统一性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  3.</a:t>
            </a:r>
            <a:r>
              <a:rPr lang="zh-CN" altLang="en-US" sz="2800" b="1" dirty="0"/>
              <a:t>稳定性</a:t>
            </a:r>
          </a:p>
        </p:txBody>
      </p:sp>
    </p:spTree>
    <p:extLst>
      <p:ext uri="{BB962C8B-B14F-4D97-AF65-F5344CB8AC3E}">
        <p14:creationId xmlns:p14="http://schemas.microsoft.com/office/powerpoint/2010/main" val="1923757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4880ED9-865E-474E-B41A-ED31E02A6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445" y="0"/>
            <a:ext cx="10369868" cy="1200150"/>
          </a:xfrm>
        </p:spPr>
        <p:txBody>
          <a:bodyPr/>
          <a:lstStyle/>
          <a:p>
            <a:pPr algn="l"/>
            <a:r>
              <a:rPr lang="zh-CN" altLang="en-US" dirty="0"/>
              <a:t>      </a:t>
            </a:r>
            <a:r>
              <a:rPr lang="zh-CN" altLang="en-US" sz="4000" b="1" dirty="0">
                <a:solidFill>
                  <a:srgbClr val="FF0000"/>
                </a:solidFill>
              </a:rPr>
              <a:t>会计工作管理体制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9E35918-BBB5-4F32-B5EC-D7B9B6A57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103" y="1080170"/>
            <a:ext cx="10369868" cy="597666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dirty="0"/>
              <a:t> </a:t>
            </a:r>
            <a:r>
              <a:rPr lang="zh-CN" altLang="en-US" sz="3200" b="1" dirty="0"/>
              <a:t>（一）会计工作的主管部门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2800" dirty="0"/>
              <a:t>       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会计法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第七条规定</a:t>
            </a:r>
            <a:r>
              <a:rPr lang="en-US" altLang="zh-CN" sz="2800" b="1" dirty="0"/>
              <a:t>:“</a:t>
            </a:r>
            <a:r>
              <a:rPr lang="zh-CN" altLang="en-US" sz="2800" b="1" dirty="0"/>
              <a:t>国务院财政部门主管全国会计工作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县级以上地方各级人民政府财政部门管理本区域内的会计工作。财政部门</a:t>
            </a:r>
            <a:r>
              <a:rPr lang="zh-CN" altLang="en-US" sz="2800" b="1"/>
              <a:t>按照</a:t>
            </a:r>
            <a:r>
              <a:rPr lang="zh-CN" altLang="en-US" sz="2800" b="1" smtClean="0"/>
              <a:t>‘统一领导</a:t>
            </a:r>
            <a:r>
              <a:rPr lang="zh-CN" altLang="en-US" sz="2800" b="1" dirty="0"/>
              <a:t>、</a:t>
            </a:r>
            <a:r>
              <a:rPr lang="zh-CN" altLang="en-US" sz="2800" b="1" smtClean="0"/>
              <a:t>分级管理’</a:t>
            </a:r>
            <a:r>
              <a:rPr lang="zh-CN" altLang="en-US" sz="2800" b="1" dirty="0"/>
              <a:t>的原则管理会计工作。”</a:t>
            </a:r>
            <a:endParaRPr lang="en-US" altLang="zh-CN" sz="2800" b="1" dirty="0"/>
          </a:p>
          <a:p>
            <a:pPr marL="0" indent="0">
              <a:buNone/>
            </a:pPr>
            <a:r>
              <a:rPr lang="zh-CN" altLang="en-US" sz="3200" b="1" dirty="0"/>
              <a:t> （二）会计专业职务和会计专业技术资格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000" b="1" dirty="0"/>
              <a:t>         1.</a:t>
            </a:r>
            <a:r>
              <a:rPr lang="zh-CN" altLang="en-US" sz="3000" b="1" dirty="0"/>
              <a:t>会计专业职务</a:t>
            </a:r>
          </a:p>
          <a:p>
            <a:pPr marL="0" indent="0">
              <a:buNone/>
            </a:pPr>
            <a:r>
              <a:rPr lang="zh-CN" altLang="en-US" sz="3000" b="1" dirty="0"/>
              <a:t>         会计专业职务分为高级会计师、会计师、助理会计师。高级会计师为高级职务</a:t>
            </a:r>
            <a:r>
              <a:rPr lang="en-US" altLang="zh-CN" sz="3000" b="1" dirty="0"/>
              <a:t>,</a:t>
            </a:r>
            <a:r>
              <a:rPr lang="zh-CN" altLang="en-US" sz="3000" b="1" dirty="0"/>
              <a:t>会计师为中级职务</a:t>
            </a:r>
            <a:r>
              <a:rPr lang="en-US" altLang="zh-CN" sz="3000" b="1" dirty="0"/>
              <a:t>,</a:t>
            </a:r>
            <a:r>
              <a:rPr lang="zh-CN" altLang="en-US" sz="3000" b="1" dirty="0"/>
              <a:t>助理会计师为初级职务</a:t>
            </a:r>
            <a:endParaRPr lang="en-US" altLang="zh-CN" sz="3000" b="1" dirty="0"/>
          </a:p>
          <a:p>
            <a:pPr marL="0" indent="0">
              <a:buNone/>
            </a:pPr>
            <a:r>
              <a:rPr lang="en-US" altLang="zh-CN" sz="3000" b="1" dirty="0"/>
              <a:t>         2.</a:t>
            </a:r>
            <a:r>
              <a:rPr lang="zh-CN" altLang="en-US" sz="3000" b="1" dirty="0"/>
              <a:t>会计专业技术资格</a:t>
            </a:r>
          </a:p>
          <a:p>
            <a:pPr marL="0" indent="0">
              <a:buNone/>
            </a:pPr>
            <a:r>
              <a:rPr lang="zh-CN" altLang="en-US" sz="3000" b="1" dirty="0"/>
              <a:t>         会计专业技术资格分为初级资格、中级资格和高级资格三个级别。分别对应助理会计师、会计师和高级会计师。初级、中级会计资格的取得实行全国统一考试制度</a:t>
            </a:r>
            <a:r>
              <a:rPr lang="en-US" altLang="zh-CN" sz="3000" b="1" dirty="0"/>
              <a:t>:</a:t>
            </a:r>
            <a:r>
              <a:rPr lang="zh-CN" altLang="en-US" sz="3000" b="1" dirty="0"/>
              <a:t>高级会计师资格实行考试与评审相结合制度。</a:t>
            </a:r>
          </a:p>
        </p:txBody>
      </p:sp>
      <p:sp>
        <p:nvSpPr>
          <p:cNvPr id="5" name="流程图: 延期 8">
            <a:extLst>
              <a:ext uri="{FF2B5EF4-FFF2-40B4-BE49-F238E27FC236}">
                <a16:creationId xmlns="" xmlns:a16="http://schemas.microsoft.com/office/drawing/2014/main" id="{2D37C129-3484-450E-AC3C-438ED9285492}"/>
              </a:ext>
            </a:extLst>
          </p:cNvPr>
          <p:cNvSpPr txBox="1">
            <a:spLocks/>
          </p:cNvSpPr>
          <p:nvPr/>
        </p:nvSpPr>
        <p:spPr>
          <a:xfrm>
            <a:off x="0" y="250625"/>
            <a:ext cx="1368549" cy="791245"/>
          </a:xfrm>
          <a:custGeom>
            <a:avLst/>
            <a:gdLst>
              <a:gd name="connsiteX0" fmla="*/ 0 w 2304653"/>
              <a:gd name="connsiteY0" fmla="*/ 0 h 1872208"/>
              <a:gd name="connsiteX1" fmla="*/ 1152327 w 2304653"/>
              <a:gd name="connsiteY1" fmla="*/ 0 h 1872208"/>
              <a:gd name="connsiteX2" fmla="*/ 2304654 w 2304653"/>
              <a:gd name="connsiteY2" fmla="*/ 936104 h 1872208"/>
              <a:gd name="connsiteX3" fmla="*/ 1152327 w 2304653"/>
              <a:gd name="connsiteY3" fmla="*/ 1872208 h 1872208"/>
              <a:gd name="connsiteX4" fmla="*/ 0 w 2304653"/>
              <a:gd name="connsiteY4" fmla="*/ 1872208 h 1872208"/>
              <a:gd name="connsiteX5" fmla="*/ 0 w 2304653"/>
              <a:gd name="connsiteY5" fmla="*/ 0 h 1872208"/>
              <a:gd name="connsiteX0" fmla="*/ 0 w 3204064"/>
              <a:gd name="connsiteY0" fmla="*/ 0 h 1887198"/>
              <a:gd name="connsiteX1" fmla="*/ 2051737 w 3204064"/>
              <a:gd name="connsiteY1" fmla="*/ 14990 h 1887198"/>
              <a:gd name="connsiteX2" fmla="*/ 3204064 w 3204064"/>
              <a:gd name="connsiteY2" fmla="*/ 951094 h 1887198"/>
              <a:gd name="connsiteX3" fmla="*/ 2051737 w 3204064"/>
              <a:gd name="connsiteY3" fmla="*/ 1887198 h 1887198"/>
              <a:gd name="connsiteX4" fmla="*/ 899410 w 3204064"/>
              <a:gd name="connsiteY4" fmla="*/ 1887198 h 1887198"/>
              <a:gd name="connsiteX5" fmla="*/ 0 w 3204064"/>
              <a:gd name="connsiteY5" fmla="*/ 0 h 1887198"/>
              <a:gd name="connsiteX0" fmla="*/ 0 w 3204064"/>
              <a:gd name="connsiteY0" fmla="*/ 0 h 1887198"/>
              <a:gd name="connsiteX1" fmla="*/ 2051737 w 3204064"/>
              <a:gd name="connsiteY1" fmla="*/ 14990 h 1887198"/>
              <a:gd name="connsiteX2" fmla="*/ 3204064 w 3204064"/>
              <a:gd name="connsiteY2" fmla="*/ 951094 h 1887198"/>
              <a:gd name="connsiteX3" fmla="*/ 2051737 w 3204064"/>
              <a:gd name="connsiteY3" fmla="*/ 1887198 h 1887198"/>
              <a:gd name="connsiteX4" fmla="*/ 29980 w 3204064"/>
              <a:gd name="connsiteY4" fmla="*/ 1887198 h 1887198"/>
              <a:gd name="connsiteX5" fmla="*/ 0 w 3204064"/>
              <a:gd name="connsiteY5" fmla="*/ 0 h 1887198"/>
              <a:gd name="connsiteX0" fmla="*/ 0 w 3189073"/>
              <a:gd name="connsiteY0" fmla="*/ 0 h 1872208"/>
              <a:gd name="connsiteX1" fmla="*/ 2036746 w 3189073"/>
              <a:gd name="connsiteY1" fmla="*/ 0 h 1872208"/>
              <a:gd name="connsiteX2" fmla="*/ 3189073 w 3189073"/>
              <a:gd name="connsiteY2" fmla="*/ 936104 h 1872208"/>
              <a:gd name="connsiteX3" fmla="*/ 2036746 w 3189073"/>
              <a:gd name="connsiteY3" fmla="*/ 1872208 h 1872208"/>
              <a:gd name="connsiteX4" fmla="*/ 14989 w 3189073"/>
              <a:gd name="connsiteY4" fmla="*/ 1872208 h 1872208"/>
              <a:gd name="connsiteX5" fmla="*/ 0 w 3189073"/>
              <a:gd name="connsiteY5" fmla="*/ 0 h 1872208"/>
              <a:gd name="connsiteX0" fmla="*/ 0 w 3848302"/>
              <a:gd name="connsiteY0" fmla="*/ 14991 h 1872208"/>
              <a:gd name="connsiteX1" fmla="*/ 2695975 w 3848302"/>
              <a:gd name="connsiteY1" fmla="*/ 0 h 1872208"/>
              <a:gd name="connsiteX2" fmla="*/ 3848302 w 3848302"/>
              <a:gd name="connsiteY2" fmla="*/ 936104 h 1872208"/>
              <a:gd name="connsiteX3" fmla="*/ 2695975 w 3848302"/>
              <a:gd name="connsiteY3" fmla="*/ 1872208 h 1872208"/>
              <a:gd name="connsiteX4" fmla="*/ 674218 w 3848302"/>
              <a:gd name="connsiteY4" fmla="*/ 1872208 h 1872208"/>
              <a:gd name="connsiteX5" fmla="*/ 0 w 3848302"/>
              <a:gd name="connsiteY5" fmla="*/ 14991 h 1872208"/>
              <a:gd name="connsiteX0" fmla="*/ 0 w 3848302"/>
              <a:gd name="connsiteY0" fmla="*/ 14991 h 1902188"/>
              <a:gd name="connsiteX1" fmla="*/ 2695975 w 3848302"/>
              <a:gd name="connsiteY1" fmla="*/ 0 h 1902188"/>
              <a:gd name="connsiteX2" fmla="*/ 3848302 w 3848302"/>
              <a:gd name="connsiteY2" fmla="*/ 936104 h 1902188"/>
              <a:gd name="connsiteX3" fmla="*/ 2695975 w 3848302"/>
              <a:gd name="connsiteY3" fmla="*/ 1872208 h 1902188"/>
              <a:gd name="connsiteX4" fmla="*/ 31469 w 3848302"/>
              <a:gd name="connsiteY4" fmla="*/ 1902188 h 1902188"/>
              <a:gd name="connsiteX5" fmla="*/ 0 w 3848302"/>
              <a:gd name="connsiteY5" fmla="*/ 14991 h 1902188"/>
              <a:gd name="connsiteX0" fmla="*/ 0 w 3864784"/>
              <a:gd name="connsiteY0" fmla="*/ 29981 h 1902188"/>
              <a:gd name="connsiteX1" fmla="*/ 2712457 w 3864784"/>
              <a:gd name="connsiteY1" fmla="*/ 0 h 1902188"/>
              <a:gd name="connsiteX2" fmla="*/ 3864784 w 3864784"/>
              <a:gd name="connsiteY2" fmla="*/ 936104 h 1902188"/>
              <a:gd name="connsiteX3" fmla="*/ 2712457 w 3864784"/>
              <a:gd name="connsiteY3" fmla="*/ 1872208 h 1902188"/>
              <a:gd name="connsiteX4" fmla="*/ 47951 w 3864784"/>
              <a:gd name="connsiteY4" fmla="*/ 1902188 h 1902188"/>
              <a:gd name="connsiteX5" fmla="*/ 0 w 3864784"/>
              <a:gd name="connsiteY5" fmla="*/ 29981 h 1902188"/>
              <a:gd name="connsiteX0" fmla="*/ 0 w 3831822"/>
              <a:gd name="connsiteY0" fmla="*/ 14990 h 1902188"/>
              <a:gd name="connsiteX1" fmla="*/ 2679495 w 3831822"/>
              <a:gd name="connsiteY1" fmla="*/ 0 h 1902188"/>
              <a:gd name="connsiteX2" fmla="*/ 3831822 w 3831822"/>
              <a:gd name="connsiteY2" fmla="*/ 936104 h 1902188"/>
              <a:gd name="connsiteX3" fmla="*/ 2679495 w 3831822"/>
              <a:gd name="connsiteY3" fmla="*/ 1872208 h 1902188"/>
              <a:gd name="connsiteX4" fmla="*/ 14989 w 3831822"/>
              <a:gd name="connsiteY4" fmla="*/ 1902188 h 1902188"/>
              <a:gd name="connsiteX5" fmla="*/ 0 w 3831822"/>
              <a:gd name="connsiteY5" fmla="*/ 14990 h 190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1822" h="1902188">
                <a:moveTo>
                  <a:pt x="0" y="14990"/>
                </a:moveTo>
                <a:lnTo>
                  <a:pt x="2679495" y="0"/>
                </a:lnTo>
                <a:cubicBezTo>
                  <a:pt x="3315908" y="0"/>
                  <a:pt x="3831822" y="419108"/>
                  <a:pt x="3831822" y="936104"/>
                </a:cubicBezTo>
                <a:cubicBezTo>
                  <a:pt x="3831822" y="1453100"/>
                  <a:pt x="3315908" y="1872208"/>
                  <a:pt x="2679495" y="1872208"/>
                </a:cubicBezTo>
                <a:lnTo>
                  <a:pt x="14989" y="1902188"/>
                </a:lnTo>
                <a:lnTo>
                  <a:pt x="0" y="1499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106985" tIns="53492" rIns="106985" bIns="53492" rtlCol="0" anchor="ctr">
            <a:normAutofit/>
          </a:bodyPr>
          <a:lstStyle>
            <a:lvl1pPr algn="ctr" defTabSz="1069848" rtl="0" eaLnBrk="1" latinLnBrk="0" hangingPunct="1">
              <a:spcBef>
                <a:spcPct val="0"/>
              </a:spcBef>
              <a:buNone/>
              <a:defRPr sz="5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</a:t>
            </a:r>
          </a:p>
        </p:txBody>
      </p:sp>
    </p:spTree>
    <p:extLst>
      <p:ext uri="{BB962C8B-B14F-4D97-AF65-F5344CB8AC3E}">
        <p14:creationId xmlns:p14="http://schemas.microsoft.com/office/powerpoint/2010/main" val="36031788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7257FCA-F55A-47D0-BD8B-666C688E6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104" y="288370"/>
            <a:ext cx="10369868" cy="647784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/>
              <a:t>       </a:t>
            </a:r>
            <a:r>
              <a:rPr lang="zh-CN" altLang="en-US" sz="4400" b="1" dirty="0">
                <a:solidFill>
                  <a:srgbClr val="FF0000"/>
                </a:solidFill>
              </a:rPr>
              <a:t>会计法律责任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A0F0936-148C-4F93-B4F1-4D5440AD7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445" y="1152177"/>
            <a:ext cx="10369868" cy="579809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/>
              <a:t>     </a:t>
            </a:r>
            <a:r>
              <a:rPr lang="zh-CN" altLang="en-US" sz="2800" b="1" dirty="0"/>
              <a:t>（一）法律责任的含义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     </a:t>
            </a:r>
            <a:r>
              <a:rPr lang="zh-CN" altLang="en-US" sz="2800" b="1" dirty="0"/>
              <a:t>法律责任是法律制度的一个重要组成部分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是保障法律得以遵守与执行的关键所在。法律责任包括</a:t>
            </a:r>
            <a:r>
              <a:rPr lang="en-US" altLang="zh-CN" sz="2800" b="1" dirty="0"/>
              <a:t>:</a:t>
            </a:r>
            <a:r>
              <a:rPr lang="zh-CN" altLang="en-US" sz="2800" b="1" dirty="0"/>
              <a:t>民事责任、行政责任和刑事责任。我国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会计法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中规定的法律责任是行政责任和刑事责任。</a:t>
            </a: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      1.</a:t>
            </a:r>
            <a:r>
              <a:rPr lang="zh-CN" altLang="en-US" sz="2800" b="1" dirty="0"/>
              <a:t>行政责任的种类</a:t>
            </a:r>
          </a:p>
          <a:p>
            <a:pPr marL="0" indent="0">
              <a:buNone/>
            </a:pPr>
            <a:r>
              <a:rPr lang="en-US" altLang="zh-CN" sz="2800" b="1" dirty="0"/>
              <a:t>    </a:t>
            </a:r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</a:t>
            </a:r>
            <a:r>
              <a:rPr lang="en-US" altLang="zh-CN" sz="2800" b="1" dirty="0"/>
              <a:t>.</a:t>
            </a:r>
            <a:r>
              <a:rPr lang="zh-CN" altLang="en-US" sz="2800" b="1" dirty="0"/>
              <a:t>行政处罚</a:t>
            </a:r>
          </a:p>
          <a:p>
            <a:pPr marL="0" indent="0">
              <a:buNone/>
            </a:pPr>
            <a:r>
              <a:rPr lang="zh-CN" altLang="en-US" sz="2800" b="1" dirty="0"/>
              <a:t>         行政处罚的形式主要有警告、罚款、没收违法所得、没收非法财物、责令停产停业、暂扣或者吊销许可证、暂扣或者吊销执照、行政拘留等。</a:t>
            </a: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    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</a:t>
            </a:r>
            <a:r>
              <a:rPr lang="en-US" altLang="zh-CN" sz="2800" b="1" dirty="0"/>
              <a:t>.</a:t>
            </a:r>
            <a:r>
              <a:rPr lang="zh-CN" altLang="en-US" sz="2800" b="1" dirty="0"/>
              <a:t>行政处分</a:t>
            </a:r>
          </a:p>
          <a:p>
            <a:pPr marL="0" indent="0">
              <a:buNone/>
            </a:pPr>
            <a:r>
              <a:rPr lang="zh-CN" altLang="en-US" dirty="0"/>
              <a:t>       </a:t>
            </a:r>
            <a:r>
              <a:rPr lang="zh-CN" altLang="en-US" sz="2800" b="1" dirty="0"/>
              <a:t>行政处分的形式主要有警告、记过、记大过、降级、降职、撤职、留用察看和开除八种。</a:t>
            </a:r>
            <a:endParaRPr lang="en-US" altLang="zh-CN" sz="2800" b="1" dirty="0"/>
          </a:p>
        </p:txBody>
      </p:sp>
      <p:sp>
        <p:nvSpPr>
          <p:cNvPr id="4" name="流程图: 延期 8">
            <a:extLst>
              <a:ext uri="{FF2B5EF4-FFF2-40B4-BE49-F238E27FC236}">
                <a16:creationId xmlns="" xmlns:a16="http://schemas.microsoft.com/office/drawing/2014/main" id="{310D0E24-2F58-4A29-B034-5E7318671335}"/>
              </a:ext>
            </a:extLst>
          </p:cNvPr>
          <p:cNvSpPr txBox="1">
            <a:spLocks/>
          </p:cNvSpPr>
          <p:nvPr/>
        </p:nvSpPr>
        <p:spPr>
          <a:xfrm>
            <a:off x="0" y="250625"/>
            <a:ext cx="1368549" cy="791245"/>
          </a:xfrm>
          <a:custGeom>
            <a:avLst/>
            <a:gdLst>
              <a:gd name="connsiteX0" fmla="*/ 0 w 2304653"/>
              <a:gd name="connsiteY0" fmla="*/ 0 h 1872208"/>
              <a:gd name="connsiteX1" fmla="*/ 1152327 w 2304653"/>
              <a:gd name="connsiteY1" fmla="*/ 0 h 1872208"/>
              <a:gd name="connsiteX2" fmla="*/ 2304654 w 2304653"/>
              <a:gd name="connsiteY2" fmla="*/ 936104 h 1872208"/>
              <a:gd name="connsiteX3" fmla="*/ 1152327 w 2304653"/>
              <a:gd name="connsiteY3" fmla="*/ 1872208 h 1872208"/>
              <a:gd name="connsiteX4" fmla="*/ 0 w 2304653"/>
              <a:gd name="connsiteY4" fmla="*/ 1872208 h 1872208"/>
              <a:gd name="connsiteX5" fmla="*/ 0 w 2304653"/>
              <a:gd name="connsiteY5" fmla="*/ 0 h 1872208"/>
              <a:gd name="connsiteX0" fmla="*/ 0 w 3204064"/>
              <a:gd name="connsiteY0" fmla="*/ 0 h 1887198"/>
              <a:gd name="connsiteX1" fmla="*/ 2051737 w 3204064"/>
              <a:gd name="connsiteY1" fmla="*/ 14990 h 1887198"/>
              <a:gd name="connsiteX2" fmla="*/ 3204064 w 3204064"/>
              <a:gd name="connsiteY2" fmla="*/ 951094 h 1887198"/>
              <a:gd name="connsiteX3" fmla="*/ 2051737 w 3204064"/>
              <a:gd name="connsiteY3" fmla="*/ 1887198 h 1887198"/>
              <a:gd name="connsiteX4" fmla="*/ 899410 w 3204064"/>
              <a:gd name="connsiteY4" fmla="*/ 1887198 h 1887198"/>
              <a:gd name="connsiteX5" fmla="*/ 0 w 3204064"/>
              <a:gd name="connsiteY5" fmla="*/ 0 h 1887198"/>
              <a:gd name="connsiteX0" fmla="*/ 0 w 3204064"/>
              <a:gd name="connsiteY0" fmla="*/ 0 h 1887198"/>
              <a:gd name="connsiteX1" fmla="*/ 2051737 w 3204064"/>
              <a:gd name="connsiteY1" fmla="*/ 14990 h 1887198"/>
              <a:gd name="connsiteX2" fmla="*/ 3204064 w 3204064"/>
              <a:gd name="connsiteY2" fmla="*/ 951094 h 1887198"/>
              <a:gd name="connsiteX3" fmla="*/ 2051737 w 3204064"/>
              <a:gd name="connsiteY3" fmla="*/ 1887198 h 1887198"/>
              <a:gd name="connsiteX4" fmla="*/ 29980 w 3204064"/>
              <a:gd name="connsiteY4" fmla="*/ 1887198 h 1887198"/>
              <a:gd name="connsiteX5" fmla="*/ 0 w 3204064"/>
              <a:gd name="connsiteY5" fmla="*/ 0 h 1887198"/>
              <a:gd name="connsiteX0" fmla="*/ 0 w 3189073"/>
              <a:gd name="connsiteY0" fmla="*/ 0 h 1872208"/>
              <a:gd name="connsiteX1" fmla="*/ 2036746 w 3189073"/>
              <a:gd name="connsiteY1" fmla="*/ 0 h 1872208"/>
              <a:gd name="connsiteX2" fmla="*/ 3189073 w 3189073"/>
              <a:gd name="connsiteY2" fmla="*/ 936104 h 1872208"/>
              <a:gd name="connsiteX3" fmla="*/ 2036746 w 3189073"/>
              <a:gd name="connsiteY3" fmla="*/ 1872208 h 1872208"/>
              <a:gd name="connsiteX4" fmla="*/ 14989 w 3189073"/>
              <a:gd name="connsiteY4" fmla="*/ 1872208 h 1872208"/>
              <a:gd name="connsiteX5" fmla="*/ 0 w 3189073"/>
              <a:gd name="connsiteY5" fmla="*/ 0 h 1872208"/>
              <a:gd name="connsiteX0" fmla="*/ 0 w 3848302"/>
              <a:gd name="connsiteY0" fmla="*/ 14991 h 1872208"/>
              <a:gd name="connsiteX1" fmla="*/ 2695975 w 3848302"/>
              <a:gd name="connsiteY1" fmla="*/ 0 h 1872208"/>
              <a:gd name="connsiteX2" fmla="*/ 3848302 w 3848302"/>
              <a:gd name="connsiteY2" fmla="*/ 936104 h 1872208"/>
              <a:gd name="connsiteX3" fmla="*/ 2695975 w 3848302"/>
              <a:gd name="connsiteY3" fmla="*/ 1872208 h 1872208"/>
              <a:gd name="connsiteX4" fmla="*/ 674218 w 3848302"/>
              <a:gd name="connsiteY4" fmla="*/ 1872208 h 1872208"/>
              <a:gd name="connsiteX5" fmla="*/ 0 w 3848302"/>
              <a:gd name="connsiteY5" fmla="*/ 14991 h 1872208"/>
              <a:gd name="connsiteX0" fmla="*/ 0 w 3848302"/>
              <a:gd name="connsiteY0" fmla="*/ 14991 h 1902188"/>
              <a:gd name="connsiteX1" fmla="*/ 2695975 w 3848302"/>
              <a:gd name="connsiteY1" fmla="*/ 0 h 1902188"/>
              <a:gd name="connsiteX2" fmla="*/ 3848302 w 3848302"/>
              <a:gd name="connsiteY2" fmla="*/ 936104 h 1902188"/>
              <a:gd name="connsiteX3" fmla="*/ 2695975 w 3848302"/>
              <a:gd name="connsiteY3" fmla="*/ 1872208 h 1902188"/>
              <a:gd name="connsiteX4" fmla="*/ 31469 w 3848302"/>
              <a:gd name="connsiteY4" fmla="*/ 1902188 h 1902188"/>
              <a:gd name="connsiteX5" fmla="*/ 0 w 3848302"/>
              <a:gd name="connsiteY5" fmla="*/ 14991 h 1902188"/>
              <a:gd name="connsiteX0" fmla="*/ 0 w 3864784"/>
              <a:gd name="connsiteY0" fmla="*/ 29981 h 1902188"/>
              <a:gd name="connsiteX1" fmla="*/ 2712457 w 3864784"/>
              <a:gd name="connsiteY1" fmla="*/ 0 h 1902188"/>
              <a:gd name="connsiteX2" fmla="*/ 3864784 w 3864784"/>
              <a:gd name="connsiteY2" fmla="*/ 936104 h 1902188"/>
              <a:gd name="connsiteX3" fmla="*/ 2712457 w 3864784"/>
              <a:gd name="connsiteY3" fmla="*/ 1872208 h 1902188"/>
              <a:gd name="connsiteX4" fmla="*/ 47951 w 3864784"/>
              <a:gd name="connsiteY4" fmla="*/ 1902188 h 1902188"/>
              <a:gd name="connsiteX5" fmla="*/ 0 w 3864784"/>
              <a:gd name="connsiteY5" fmla="*/ 29981 h 1902188"/>
              <a:gd name="connsiteX0" fmla="*/ 0 w 3831822"/>
              <a:gd name="connsiteY0" fmla="*/ 14990 h 1902188"/>
              <a:gd name="connsiteX1" fmla="*/ 2679495 w 3831822"/>
              <a:gd name="connsiteY1" fmla="*/ 0 h 1902188"/>
              <a:gd name="connsiteX2" fmla="*/ 3831822 w 3831822"/>
              <a:gd name="connsiteY2" fmla="*/ 936104 h 1902188"/>
              <a:gd name="connsiteX3" fmla="*/ 2679495 w 3831822"/>
              <a:gd name="connsiteY3" fmla="*/ 1872208 h 1902188"/>
              <a:gd name="connsiteX4" fmla="*/ 14989 w 3831822"/>
              <a:gd name="connsiteY4" fmla="*/ 1902188 h 1902188"/>
              <a:gd name="connsiteX5" fmla="*/ 0 w 3831822"/>
              <a:gd name="connsiteY5" fmla="*/ 14990 h 190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1822" h="1902188">
                <a:moveTo>
                  <a:pt x="0" y="14990"/>
                </a:moveTo>
                <a:lnTo>
                  <a:pt x="2679495" y="0"/>
                </a:lnTo>
                <a:cubicBezTo>
                  <a:pt x="3315908" y="0"/>
                  <a:pt x="3831822" y="419108"/>
                  <a:pt x="3831822" y="936104"/>
                </a:cubicBezTo>
                <a:cubicBezTo>
                  <a:pt x="3831822" y="1453100"/>
                  <a:pt x="3315908" y="1872208"/>
                  <a:pt x="2679495" y="1872208"/>
                </a:cubicBezTo>
                <a:lnTo>
                  <a:pt x="14989" y="1902188"/>
                </a:lnTo>
                <a:lnTo>
                  <a:pt x="0" y="1499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106985" tIns="53492" rIns="106985" bIns="53492" rtlCol="0" anchor="ctr">
            <a:normAutofit/>
          </a:bodyPr>
          <a:lstStyle>
            <a:lvl1pPr algn="ctr" defTabSz="1069848" rtl="0" eaLnBrk="1" latinLnBrk="0" hangingPunct="1">
              <a:spcBef>
                <a:spcPct val="0"/>
              </a:spcBef>
              <a:buNone/>
              <a:defRPr sz="5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</a:t>
            </a:r>
          </a:p>
        </p:txBody>
      </p:sp>
    </p:spTree>
    <p:extLst>
      <p:ext uri="{BB962C8B-B14F-4D97-AF65-F5344CB8AC3E}">
        <p14:creationId xmlns:p14="http://schemas.microsoft.com/office/powerpoint/2010/main" val="2297417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875d5e6560ba36884527413a53517d17866972f5"/>
  <p:tag name="ISPRING_SCORM_RATE_QUIZZES" val="0"/>
  <p:tag name="ISPRING_PRESENTATION_TITLE" val="CHENYING0907"/>
  <p:tag name="ISPRING_FIRST_PUBLISH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991</Words>
  <Application>Microsoft Office PowerPoint</Application>
  <PresentationFormat>自定义</PresentationFormat>
  <Paragraphs>109</Paragraphs>
  <Slides>16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宋体</vt:lpstr>
      <vt:lpstr>微软雅黑</vt:lpstr>
      <vt:lpstr>叶根友毛笔行书2.0版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一</vt:lpstr>
      <vt:lpstr>PowerPoint 演示文稿</vt:lpstr>
      <vt:lpstr>PowerPoint 演示文稿</vt:lpstr>
      <vt:lpstr>PowerPoint 演示文稿</vt:lpstr>
      <vt:lpstr>      会计工作管理体制</vt:lpstr>
      <vt:lpstr>       会计法律责任</vt:lpstr>
      <vt:lpstr>PowerPoint 演示文稿</vt:lpstr>
      <vt:lpstr>PowerPoint 演示文稿</vt:lpstr>
      <vt:lpstr>PowerPoint 演示文稿</vt:lpstr>
      <vt:lpstr>一</vt:lpstr>
      <vt:lpstr>PowerPoint 演示文稿</vt:lpstr>
      <vt:lpstr>      会计职业道德的内容</vt:lpstr>
      <vt:lpstr>PowerPoint 演示文稿</vt:lpstr>
    </vt:vector>
  </TitlesOfParts>
  <Company>CHENYING0907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cp:lastModifiedBy>Microsoft 帐户</cp:lastModifiedBy>
  <cp:revision>77</cp:revision>
  <dcterms:created xsi:type="dcterms:W3CDTF">2015-10-27T12:08:40Z</dcterms:created>
  <dcterms:modified xsi:type="dcterms:W3CDTF">2024-06-24T06:42:06Z</dcterms:modified>
</cp:coreProperties>
</file>