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0D49539-8E5B-4DCC-827F-3508D10CA575}"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37988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D49539-8E5B-4DCC-827F-3508D10CA575}"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29230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D49539-8E5B-4DCC-827F-3508D10CA575}"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2990702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4008713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4187838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D49539-8E5B-4DCC-827F-3508D10CA575}"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3296551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0D49539-8E5B-4DCC-827F-3508D10CA575}"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2583982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0D49539-8E5B-4DCC-827F-3508D10CA575}"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1777289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0D49539-8E5B-4DCC-827F-3508D10CA575}"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3122965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0D49539-8E5B-4DCC-827F-3508D10CA575}"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818818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D49539-8E5B-4DCC-827F-3508D10CA575}"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3699039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0D49539-8E5B-4DCC-827F-3508D10CA575}"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698584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0D49539-8E5B-4DCC-827F-3508D10CA575}"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2756464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D49539-8E5B-4DCC-827F-3508D10CA575}"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6CC9C8-3E29-4B12-8BF9-3465462D0ACF}" type="slidenum">
              <a:rPr lang="zh-CN" altLang="en-US" smtClean="0"/>
              <a:t>‹#›</a:t>
            </a:fld>
            <a:endParaRPr lang="zh-CN" altLang="en-US"/>
          </a:p>
        </p:txBody>
      </p:sp>
    </p:spTree>
    <p:extLst>
      <p:ext uri="{BB962C8B-B14F-4D97-AF65-F5344CB8AC3E}">
        <p14:creationId xmlns:p14="http://schemas.microsoft.com/office/powerpoint/2010/main" val="16289857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3805423065"/>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4031087" y="3342542"/>
            <a:ext cx="744398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第八章   国际贸易结算法</a:t>
            </a:r>
            <a:endParaRPr lang="zh-CN" altLang="en-US" sz="48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572019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凭信用证结算中的法律关系</a:t>
            </a:r>
            <a:endParaRPr lang="zh-CN" altLang="en-US" smtClean="0">
              <a:ea typeface="方正书宋_GBK"/>
              <a:cs typeface="Times New Roman" panose="02020603050405020304" pitchFamily="18" charset="0"/>
            </a:endParaRPr>
          </a:p>
        </p:txBody>
      </p:sp>
      <p:sp>
        <p:nvSpPr>
          <p:cNvPr id="16281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一、凭信用证结算法律关系中的当事人</a:t>
            </a:r>
          </a:p>
          <a:p>
            <a:r>
              <a:rPr lang="en-US" altLang="zh-CN" smtClean="0"/>
              <a:t>1.</a:t>
            </a:r>
            <a:r>
              <a:rPr lang="zh-CN" altLang="zh-CN" smtClean="0"/>
              <a:t>开证申请人</a:t>
            </a:r>
          </a:p>
          <a:p>
            <a:r>
              <a:rPr lang="en-US" altLang="zh-CN" smtClean="0"/>
              <a:t>2.</a:t>
            </a:r>
            <a:r>
              <a:rPr lang="zh-CN" altLang="zh-CN" smtClean="0"/>
              <a:t>开证行</a:t>
            </a:r>
          </a:p>
          <a:p>
            <a:r>
              <a:rPr lang="en-US" altLang="zh-CN" smtClean="0"/>
              <a:t>3.</a:t>
            </a:r>
            <a:r>
              <a:rPr lang="zh-CN" altLang="zh-CN" smtClean="0"/>
              <a:t>受益人</a:t>
            </a:r>
          </a:p>
          <a:p>
            <a:r>
              <a:rPr lang="en-US" altLang="zh-CN" smtClean="0"/>
              <a:t>4.</a:t>
            </a:r>
            <a:r>
              <a:rPr lang="zh-CN" altLang="zh-CN" smtClean="0"/>
              <a:t>中间行</a:t>
            </a:r>
          </a:p>
          <a:p>
            <a:pPr eaLnBrk="1" hangingPunct="1"/>
            <a:endParaRPr lang="zh-CN" altLang="en-US" smtClean="0"/>
          </a:p>
        </p:txBody>
      </p:sp>
    </p:spTree>
    <p:extLst>
      <p:ext uri="{BB962C8B-B14F-4D97-AF65-F5344CB8AC3E}">
        <p14:creationId xmlns:p14="http://schemas.microsoft.com/office/powerpoint/2010/main" val="27555656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凭信用证结算中的法律关系</a:t>
            </a:r>
            <a:endParaRPr lang="zh-CN" altLang="en-US" smtClean="0">
              <a:ea typeface="方正书宋_GBK"/>
              <a:cs typeface="Times New Roman" panose="02020603050405020304" pitchFamily="18" charset="0"/>
            </a:endParaRPr>
          </a:p>
        </p:txBody>
      </p:sp>
      <p:sp>
        <p:nvSpPr>
          <p:cNvPr id="16384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二、开证申请人与开证行的法律关系</a:t>
            </a:r>
          </a:p>
          <a:p>
            <a:r>
              <a:rPr lang="zh-CN" altLang="zh-CN" smtClean="0"/>
              <a:t>双方之间是一种服务贸易合同关系</a:t>
            </a:r>
            <a:r>
              <a:rPr lang="en-US" altLang="zh-CN" smtClean="0"/>
              <a:t>,</a:t>
            </a:r>
            <a:r>
              <a:rPr lang="zh-CN" altLang="zh-CN" smtClean="0"/>
              <a:t>开证行向开证申请人提供约定的开证和凭信用证向受益人付款的服务</a:t>
            </a:r>
            <a:r>
              <a:rPr lang="en-US" altLang="zh-CN" smtClean="0"/>
              <a:t>,</a:t>
            </a:r>
            <a:r>
              <a:rPr lang="zh-CN" altLang="zh-CN" smtClean="0"/>
              <a:t>特别是要确保开证行本身和其他中间行在审查单据中按</a:t>
            </a:r>
            <a:r>
              <a:rPr lang="en-US" altLang="zh-CN" smtClean="0"/>
              <a:t>UCP600</a:t>
            </a:r>
            <a:r>
              <a:rPr lang="zh-CN" altLang="zh-CN" smtClean="0"/>
              <a:t>有关规定履行义务</a:t>
            </a:r>
            <a:r>
              <a:rPr lang="en-US" altLang="zh-CN" smtClean="0"/>
              <a:t>,</a:t>
            </a:r>
            <a:r>
              <a:rPr lang="zh-CN" altLang="zh-CN" smtClean="0"/>
              <a:t>包括</a:t>
            </a:r>
            <a:r>
              <a:rPr lang="en-US" altLang="zh-CN" smtClean="0"/>
              <a:t>:</a:t>
            </a:r>
            <a:r>
              <a:rPr lang="zh-CN" altLang="zh-CN" smtClean="0"/>
              <a:t>“不得开立以申请人为汇票付款人的信用证”</a:t>
            </a:r>
            <a:r>
              <a:rPr lang="en-US" altLang="zh-CN" smtClean="0"/>
              <a:t>(</a:t>
            </a:r>
            <a:r>
              <a:rPr lang="zh-CN" altLang="zh-CN" smtClean="0"/>
              <a:t>第</a:t>
            </a:r>
            <a:r>
              <a:rPr lang="en-US" altLang="zh-CN" smtClean="0"/>
              <a:t>6</a:t>
            </a:r>
            <a:r>
              <a:rPr lang="zh-CN" altLang="zh-CN" smtClean="0"/>
              <a:t>条</a:t>
            </a:r>
            <a:r>
              <a:rPr lang="en-US" altLang="zh-CN" smtClean="0"/>
              <a:t>c</a:t>
            </a:r>
            <a:r>
              <a:rPr lang="zh-CN" altLang="zh-CN" smtClean="0"/>
              <a:t>款</a:t>
            </a:r>
            <a:r>
              <a:rPr lang="en-US" altLang="zh-CN" smtClean="0"/>
              <a:t>);</a:t>
            </a:r>
            <a:r>
              <a:rPr lang="zh-CN" altLang="zh-CN" smtClean="0"/>
              <a:t>必须“对提示的单据进行审核</a:t>
            </a:r>
            <a:r>
              <a:rPr lang="en-US" altLang="zh-CN" smtClean="0"/>
              <a:t>,</a:t>
            </a:r>
            <a:r>
              <a:rPr lang="zh-CN" altLang="zh-CN" smtClean="0"/>
              <a:t>并仅以单据为基础</a:t>
            </a:r>
            <a:r>
              <a:rPr lang="en-US" altLang="zh-CN" smtClean="0"/>
              <a:t>,</a:t>
            </a:r>
            <a:r>
              <a:rPr lang="zh-CN" altLang="zh-CN" smtClean="0"/>
              <a:t>以决定单据在表面上看来是否构成相符合的提示”</a:t>
            </a:r>
            <a:r>
              <a:rPr lang="en-US" altLang="zh-CN" smtClean="0"/>
              <a:t>(</a:t>
            </a:r>
            <a:r>
              <a:rPr lang="zh-CN" altLang="zh-CN" smtClean="0"/>
              <a:t>第</a:t>
            </a:r>
            <a:r>
              <a:rPr lang="en-US" altLang="zh-CN" smtClean="0"/>
              <a:t>14</a:t>
            </a:r>
            <a:r>
              <a:rPr lang="zh-CN" altLang="zh-CN" smtClean="0"/>
              <a:t>条</a:t>
            </a:r>
            <a:r>
              <a:rPr lang="en-US" altLang="zh-CN" smtClean="0"/>
              <a:t>a</a:t>
            </a:r>
            <a:r>
              <a:rPr lang="zh-CN" altLang="zh-CN" smtClean="0"/>
              <a:t>款</a:t>
            </a:r>
            <a:r>
              <a:rPr lang="en-US" altLang="zh-CN" smtClean="0"/>
              <a:t>);</a:t>
            </a:r>
            <a:r>
              <a:rPr lang="zh-CN" altLang="zh-CN" smtClean="0"/>
              <a:t>等等。</a:t>
            </a:r>
          </a:p>
          <a:p>
            <a:r>
              <a:rPr lang="zh-CN" altLang="zh-CN" smtClean="0"/>
              <a:t>不过</a:t>
            </a:r>
            <a:r>
              <a:rPr lang="en-US" altLang="zh-CN" smtClean="0"/>
              <a:t>,UCP600</a:t>
            </a:r>
            <a:r>
              <a:rPr lang="zh-CN" altLang="zh-CN" smtClean="0"/>
              <a:t>中的很多条款也同时规定了开证行在处理单据过程中的免责事项。</a:t>
            </a:r>
          </a:p>
          <a:p>
            <a:endParaRPr lang="zh-CN" altLang="zh-CN" smtClean="0"/>
          </a:p>
          <a:p>
            <a:pPr eaLnBrk="1" hangingPunct="1"/>
            <a:endParaRPr lang="zh-CN" altLang="en-US" smtClean="0"/>
          </a:p>
        </p:txBody>
      </p:sp>
    </p:spTree>
    <p:extLst>
      <p:ext uri="{BB962C8B-B14F-4D97-AF65-F5344CB8AC3E}">
        <p14:creationId xmlns:p14="http://schemas.microsoft.com/office/powerpoint/2010/main" val="3779235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凭信用证结算中的法律关系</a:t>
            </a:r>
            <a:endParaRPr lang="zh-CN" altLang="en-US" smtClean="0">
              <a:ea typeface="方正书宋_GBK"/>
              <a:cs typeface="Times New Roman" panose="02020603050405020304" pitchFamily="18" charset="0"/>
            </a:endParaRPr>
          </a:p>
        </p:txBody>
      </p:sp>
      <p:sp>
        <p:nvSpPr>
          <p:cNvPr id="164867"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三、受益人和开证行的法律关系</a:t>
            </a:r>
          </a:p>
          <a:p>
            <a:r>
              <a:rPr lang="zh-CN" altLang="zh-CN" dirty="0" smtClean="0"/>
              <a:t>根据</a:t>
            </a:r>
            <a:r>
              <a:rPr lang="en-US" altLang="zh-CN" dirty="0" smtClean="0"/>
              <a:t>UCP600</a:t>
            </a:r>
            <a:r>
              <a:rPr lang="zh-CN" altLang="zh-CN" dirty="0" smtClean="0"/>
              <a:t>第</a:t>
            </a:r>
            <a:r>
              <a:rPr lang="en-US" altLang="zh-CN" dirty="0" smtClean="0"/>
              <a:t>7</a:t>
            </a:r>
            <a:r>
              <a:rPr lang="zh-CN" altLang="zh-CN" dirty="0" smtClean="0"/>
              <a:t>条的规定</a:t>
            </a:r>
            <a:r>
              <a:rPr lang="en-US" altLang="zh-CN" dirty="0" smtClean="0"/>
              <a:t>,</a:t>
            </a:r>
            <a:r>
              <a:rPr lang="zh-CN" altLang="zh-CN" dirty="0" smtClean="0"/>
              <a:t>自信用证开立之时起</a:t>
            </a:r>
            <a:r>
              <a:rPr lang="en-US" altLang="zh-CN" dirty="0" smtClean="0"/>
              <a:t>,</a:t>
            </a:r>
            <a:r>
              <a:rPr lang="zh-CN" altLang="zh-CN" dirty="0" smtClean="0"/>
              <a:t>开证行就不可撤销地对受益人承担兑付责任的约束。</a:t>
            </a:r>
            <a:endParaRPr lang="en-US" altLang="zh-CN" dirty="0" smtClean="0"/>
          </a:p>
          <a:p>
            <a:r>
              <a:rPr lang="zh-CN" altLang="zh-CN" dirty="0" smtClean="0"/>
              <a:t>不过</a:t>
            </a:r>
            <a:r>
              <a:rPr lang="en-US" altLang="zh-CN" dirty="0" smtClean="0"/>
              <a:t>,</a:t>
            </a:r>
            <a:r>
              <a:rPr lang="zh-CN" altLang="zh-CN" dirty="0" smtClean="0"/>
              <a:t>按照该惯例的第</a:t>
            </a:r>
            <a:r>
              <a:rPr lang="en-US" altLang="zh-CN" dirty="0" smtClean="0"/>
              <a:t>15</a:t>
            </a:r>
            <a:r>
              <a:rPr lang="zh-CN" altLang="zh-CN" dirty="0" smtClean="0"/>
              <a:t>条等</a:t>
            </a:r>
            <a:r>
              <a:rPr lang="en-US" altLang="zh-CN" dirty="0" smtClean="0"/>
              <a:t>,</a:t>
            </a:r>
            <a:r>
              <a:rPr lang="zh-CN" altLang="zh-CN" dirty="0" smtClean="0"/>
              <a:t>受益人只有在信用证到期前提交与信用证表面相符的单据时</a:t>
            </a:r>
            <a:r>
              <a:rPr lang="en-US" altLang="zh-CN" dirty="0" smtClean="0"/>
              <a:t>,</a:t>
            </a:r>
            <a:r>
              <a:rPr lang="zh-CN" altLang="zh-CN" dirty="0" smtClean="0"/>
              <a:t>开证行才有义务接受与信用证表面相符的单据</a:t>
            </a:r>
            <a:r>
              <a:rPr lang="en-US" altLang="zh-CN" dirty="0" smtClean="0"/>
              <a:t>,</a:t>
            </a:r>
            <a:r>
              <a:rPr lang="zh-CN" altLang="zh-CN" dirty="0" smtClean="0"/>
              <a:t>并按信用证规定的即期或远期付款条件向受益人立即付款、延期付款或承兑汇票和于汇票到期时付款。同时</a:t>
            </a:r>
            <a:r>
              <a:rPr lang="en-US" altLang="zh-CN" dirty="0" smtClean="0"/>
              <a:t>,</a:t>
            </a:r>
            <a:r>
              <a:rPr lang="zh-CN" altLang="zh-CN" dirty="0" smtClean="0"/>
              <a:t>该惯例的第</a:t>
            </a:r>
            <a:r>
              <a:rPr lang="en-US" altLang="zh-CN" dirty="0" smtClean="0"/>
              <a:t>4</a:t>
            </a:r>
            <a:r>
              <a:rPr lang="zh-CN" altLang="zh-CN" dirty="0" smtClean="0"/>
              <a:t>条等规定</a:t>
            </a:r>
            <a:r>
              <a:rPr lang="en-US" altLang="zh-CN" dirty="0" smtClean="0"/>
              <a:t>,</a:t>
            </a:r>
            <a:r>
              <a:rPr lang="zh-CN" altLang="zh-CN" dirty="0" smtClean="0"/>
              <a:t>信用证独立于可能为其开立依据的销售合同或其他合同。</a:t>
            </a:r>
          </a:p>
          <a:p>
            <a:pPr eaLnBrk="1" hangingPunct="1"/>
            <a:endParaRPr lang="zh-CN" altLang="en-US" dirty="0" smtClean="0"/>
          </a:p>
        </p:txBody>
      </p:sp>
    </p:spTree>
    <p:extLst>
      <p:ext uri="{BB962C8B-B14F-4D97-AF65-F5344CB8AC3E}">
        <p14:creationId xmlns:p14="http://schemas.microsoft.com/office/powerpoint/2010/main" val="1810451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凭信用证结算中的法律关系</a:t>
            </a:r>
            <a:endParaRPr lang="zh-CN" altLang="en-US" smtClean="0">
              <a:ea typeface="方正书宋_GBK"/>
              <a:cs typeface="Times New Roman" panose="02020603050405020304" pitchFamily="18" charset="0"/>
            </a:endParaRPr>
          </a:p>
        </p:txBody>
      </p:sp>
      <p:sp>
        <p:nvSpPr>
          <p:cNvPr id="16589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四、开证行与中间行的法律关系</a:t>
            </a:r>
          </a:p>
          <a:p>
            <a:r>
              <a:rPr lang="zh-CN" altLang="zh-CN" smtClean="0"/>
              <a:t>根据</a:t>
            </a:r>
            <a:r>
              <a:rPr lang="en-US" altLang="zh-CN" smtClean="0"/>
              <a:t>UCP600</a:t>
            </a:r>
            <a:r>
              <a:rPr lang="zh-CN" altLang="zh-CN" smtClean="0"/>
              <a:t>第</a:t>
            </a:r>
            <a:r>
              <a:rPr lang="en-US" altLang="zh-CN" smtClean="0"/>
              <a:t>2</a:t>
            </a:r>
            <a:r>
              <a:rPr lang="zh-CN" altLang="zh-CN" smtClean="0"/>
              <a:t>条</a:t>
            </a:r>
            <a:r>
              <a:rPr lang="en-US" altLang="zh-CN" smtClean="0"/>
              <a:t>,</a:t>
            </a:r>
            <a:r>
              <a:rPr lang="zh-CN" altLang="zh-CN" smtClean="0"/>
              <a:t>中间行是依照开证行的授权处理信用证事务的银行。</a:t>
            </a:r>
            <a:endParaRPr lang="en-US" altLang="zh-CN" smtClean="0"/>
          </a:p>
          <a:p>
            <a:r>
              <a:rPr lang="zh-CN" altLang="zh-CN" smtClean="0"/>
              <a:t>中间行与开证行之间属委托代理关系。中间行对开证行的义务是</a:t>
            </a:r>
            <a:r>
              <a:rPr lang="en-US" altLang="zh-CN" smtClean="0"/>
              <a:t>:</a:t>
            </a:r>
            <a:r>
              <a:rPr lang="zh-CN" altLang="zh-CN" smtClean="0"/>
              <a:t>在后者的授权范围内按信用证和</a:t>
            </a:r>
            <a:r>
              <a:rPr lang="en-US" altLang="zh-CN" smtClean="0"/>
              <a:t>UCP600</a:t>
            </a:r>
            <a:r>
              <a:rPr lang="zh-CN" altLang="zh-CN" smtClean="0"/>
              <a:t>的标准审查单据并作出付款、延期付款、承兑汇票或议付等行为。</a:t>
            </a:r>
            <a:endParaRPr lang="en-US" altLang="zh-CN" smtClean="0"/>
          </a:p>
          <a:p>
            <a:r>
              <a:rPr lang="zh-CN" altLang="zh-CN" smtClean="0"/>
              <a:t>开证行对中间行的义务是</a:t>
            </a:r>
            <a:r>
              <a:rPr lang="en-US" altLang="zh-CN" smtClean="0"/>
              <a:t>:</a:t>
            </a:r>
            <a:r>
              <a:rPr lang="zh-CN" altLang="zh-CN" smtClean="0"/>
              <a:t>在后者凭信用证和</a:t>
            </a:r>
            <a:r>
              <a:rPr lang="en-US" altLang="zh-CN" smtClean="0"/>
              <a:t>UCP600</a:t>
            </a:r>
            <a:r>
              <a:rPr lang="zh-CN" altLang="zh-CN" smtClean="0"/>
              <a:t>的标准对表面上与信用证相符的单据作出付款、延期付款、承兑汇票或议付等行为之后</a:t>
            </a:r>
            <a:r>
              <a:rPr lang="en-US" altLang="zh-CN" smtClean="0"/>
              <a:t>,</a:t>
            </a:r>
            <a:r>
              <a:rPr lang="zh-CN" altLang="zh-CN" smtClean="0"/>
              <a:t>接受单据提示并向后者偿付有关佣金、费用、成本和开支等。但是</a:t>
            </a:r>
            <a:r>
              <a:rPr lang="en-US" altLang="zh-CN" smtClean="0"/>
              <a:t>,</a:t>
            </a:r>
            <a:r>
              <a:rPr lang="zh-CN" altLang="zh-CN" smtClean="0"/>
              <a:t>如果开证行认为单证不符</a:t>
            </a:r>
            <a:r>
              <a:rPr lang="en-US" altLang="zh-CN" smtClean="0"/>
              <a:t>,</a:t>
            </a:r>
            <a:r>
              <a:rPr lang="zh-CN" altLang="zh-CN" smtClean="0"/>
              <a:t>也要按照前述的</a:t>
            </a:r>
            <a:r>
              <a:rPr lang="en-US" altLang="zh-CN" smtClean="0"/>
              <a:t>UCP600</a:t>
            </a:r>
            <a:r>
              <a:rPr lang="zh-CN" altLang="zh-CN" smtClean="0"/>
              <a:t>第</a:t>
            </a:r>
            <a:r>
              <a:rPr lang="en-US" altLang="zh-CN" smtClean="0"/>
              <a:t>16</a:t>
            </a:r>
            <a:r>
              <a:rPr lang="zh-CN" altLang="zh-CN" smtClean="0"/>
              <a:t>条的内容对中间行履行通知等义务。</a:t>
            </a:r>
          </a:p>
          <a:p>
            <a:pPr eaLnBrk="1" hangingPunct="1"/>
            <a:endParaRPr lang="zh-CN" altLang="en-US" smtClean="0"/>
          </a:p>
        </p:txBody>
      </p:sp>
    </p:spTree>
    <p:extLst>
      <p:ext uri="{BB962C8B-B14F-4D97-AF65-F5344CB8AC3E}">
        <p14:creationId xmlns:p14="http://schemas.microsoft.com/office/powerpoint/2010/main" val="3637585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凭信用证结算中的法律关系</a:t>
            </a:r>
            <a:endParaRPr lang="zh-CN" altLang="en-US" smtClean="0">
              <a:ea typeface="方正书宋_GBK"/>
              <a:cs typeface="Times New Roman" panose="02020603050405020304" pitchFamily="18" charset="0"/>
            </a:endParaRPr>
          </a:p>
        </p:txBody>
      </p:sp>
      <p:sp>
        <p:nvSpPr>
          <p:cNvPr id="16691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五、开证行与保兑行的法律关系</a:t>
            </a:r>
          </a:p>
          <a:p>
            <a:r>
              <a:rPr lang="zh-CN" altLang="zh-CN" smtClean="0"/>
              <a:t>保兑行是指应开证行的请求或授权而在信用证上加注保兑承诺的银行。</a:t>
            </a:r>
            <a:endParaRPr lang="en-US" altLang="zh-CN" smtClean="0"/>
          </a:p>
          <a:p>
            <a:r>
              <a:rPr lang="zh-CN" altLang="zh-CN" smtClean="0"/>
              <a:t>信用证经保兑行加注保兑承诺后即被称为保兑信用证</a:t>
            </a:r>
            <a:r>
              <a:rPr lang="en-US" altLang="zh-CN" smtClean="0"/>
              <a:t>(Confirming Letter of Credit)</a:t>
            </a:r>
            <a:r>
              <a:rPr lang="zh-CN" altLang="zh-CN" smtClean="0"/>
              <a:t>。信用证一经保兑即构成保兑行在开证行以外的一项按该信用证条款的确定的保证。在受益人向保兑行提示与保兑信用证相符的单据时</a:t>
            </a:r>
            <a:r>
              <a:rPr lang="en-US" altLang="zh-CN" smtClean="0"/>
              <a:t>,</a:t>
            </a:r>
            <a:r>
              <a:rPr lang="zh-CN" altLang="zh-CN" smtClean="0"/>
              <a:t>保兑行即承担了绝对付款的义务。</a:t>
            </a:r>
            <a:endParaRPr lang="en-US" altLang="zh-CN" smtClean="0"/>
          </a:p>
          <a:p>
            <a:r>
              <a:rPr lang="zh-CN" altLang="zh-CN" smtClean="0"/>
              <a:t>开证行与保兑行之间属于提供保兑服务的合同关系</a:t>
            </a:r>
            <a:r>
              <a:rPr lang="en-US" altLang="zh-CN" smtClean="0"/>
              <a:t>,</a:t>
            </a:r>
            <a:r>
              <a:rPr lang="zh-CN" altLang="zh-CN" smtClean="0"/>
              <a:t>保兑行依合同有义务在信用证加注保兑并对受益人承担独立的保证人的责任</a:t>
            </a:r>
            <a:r>
              <a:rPr lang="en-US" altLang="zh-CN" smtClean="0"/>
              <a:t>,</a:t>
            </a:r>
            <a:r>
              <a:rPr lang="zh-CN" altLang="zh-CN" smtClean="0"/>
              <a:t>同时对开证行承担谨慎审查信用证下单据的义务。如果保兑行在审单中有过失</a:t>
            </a:r>
            <a:r>
              <a:rPr lang="en-US" altLang="zh-CN" smtClean="0"/>
              <a:t>,</a:t>
            </a:r>
            <a:r>
              <a:rPr lang="zh-CN" altLang="zh-CN" smtClean="0"/>
              <a:t>开证行并没有义务赎单。但是</a:t>
            </a:r>
            <a:r>
              <a:rPr lang="en-US" altLang="zh-CN" smtClean="0"/>
              <a:t>,</a:t>
            </a:r>
            <a:r>
              <a:rPr lang="zh-CN" altLang="zh-CN" smtClean="0"/>
              <a:t>如果保兑行履行了谨慎审单义务</a:t>
            </a:r>
            <a:r>
              <a:rPr lang="en-US" altLang="zh-CN" smtClean="0"/>
              <a:t>,</a:t>
            </a:r>
            <a:r>
              <a:rPr lang="zh-CN" altLang="zh-CN" smtClean="0"/>
              <a:t>并对受益人做出了支付</a:t>
            </a:r>
            <a:r>
              <a:rPr lang="en-US" altLang="zh-CN" smtClean="0"/>
              <a:t>,</a:t>
            </a:r>
            <a:r>
              <a:rPr lang="zh-CN" altLang="zh-CN" smtClean="0"/>
              <a:t>开证行则有义务偿付保兑行向受益人履行保兑义务的费用和损失。</a:t>
            </a:r>
          </a:p>
          <a:p>
            <a:pPr eaLnBrk="1" hangingPunct="1"/>
            <a:endParaRPr lang="zh-CN" altLang="en-US" smtClean="0"/>
          </a:p>
        </p:txBody>
      </p:sp>
    </p:spTree>
    <p:extLst>
      <p:ext uri="{BB962C8B-B14F-4D97-AF65-F5344CB8AC3E}">
        <p14:creationId xmlns:p14="http://schemas.microsoft.com/office/powerpoint/2010/main" val="3213701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标题 1"/>
          <p:cNvSpPr>
            <a:spLocks noGrp="1"/>
          </p:cNvSpPr>
          <p:nvPr>
            <p:ph type="title"/>
          </p:nvPr>
        </p:nvSpPr>
        <p:spPr/>
        <p:txBody>
          <a:bodyPr/>
          <a:lstStyle/>
          <a:p>
            <a:r>
              <a:rPr lang="zh-CN" altLang="zh-CN" dirty="0" smtClean="0">
                <a:solidFill>
                  <a:srgbClr val="000000"/>
                </a:solidFill>
                <a:latin typeface="NEU-BZ-S92"/>
                <a:ea typeface="方正书宋_GBK"/>
                <a:cs typeface="Times New Roman" panose="02020603050405020304" pitchFamily="18" charset="0"/>
              </a:rPr>
              <a:t>第三节　凭信用证结算中的法律关系</a:t>
            </a:r>
            <a:endParaRPr lang="zh-CN" altLang="en-US" dirty="0" smtClean="0">
              <a:cs typeface="Times New Roman" panose="02020603050405020304" pitchFamily="18" charset="0"/>
            </a:endParaRPr>
          </a:p>
        </p:txBody>
      </p:sp>
      <p:sp>
        <p:nvSpPr>
          <p:cNvPr id="167939" name="内容占位符 2"/>
          <p:cNvSpPr>
            <a:spLocks noGrp="1"/>
          </p:cNvSpPr>
          <p:nvPr>
            <p:ph idx="1"/>
          </p:nvPr>
        </p:nvSpPr>
        <p:spPr>
          <a:xfrm>
            <a:off x="579549" y="1674254"/>
            <a:ext cx="11002851" cy="4710672"/>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六、受益人与中间行的法律关系</a:t>
            </a:r>
          </a:p>
          <a:p>
            <a:r>
              <a:rPr lang="zh-CN" altLang="zh-CN" dirty="0" smtClean="0"/>
              <a:t>受益人只与保兑行存在直接被指定行的保兑合同关系</a:t>
            </a:r>
            <a:r>
              <a:rPr lang="en-US" altLang="zh-CN" dirty="0" smtClean="0"/>
              <a:t>,</a:t>
            </a:r>
            <a:r>
              <a:rPr lang="zh-CN" altLang="zh-CN" dirty="0" smtClean="0"/>
              <a:t>根据</a:t>
            </a:r>
            <a:r>
              <a:rPr lang="en-US" altLang="zh-CN" dirty="0" smtClean="0"/>
              <a:t>UCP600</a:t>
            </a:r>
            <a:r>
              <a:rPr lang="zh-CN" altLang="zh-CN" dirty="0" smtClean="0"/>
              <a:t>第</a:t>
            </a:r>
            <a:r>
              <a:rPr lang="en-US" altLang="zh-CN" dirty="0" smtClean="0"/>
              <a:t>8</a:t>
            </a:r>
            <a:r>
              <a:rPr lang="zh-CN" altLang="zh-CN" dirty="0" smtClean="0"/>
              <a:t>条的规定</a:t>
            </a:r>
            <a:r>
              <a:rPr lang="en-US" altLang="zh-CN" dirty="0" smtClean="0"/>
              <a:t>,</a:t>
            </a:r>
            <a:r>
              <a:rPr lang="zh-CN" altLang="zh-CN" dirty="0" smtClean="0"/>
              <a:t>保兑行依其保兑的内容对受益人承担第一位的付款责任</a:t>
            </a:r>
            <a:r>
              <a:rPr lang="en-US" altLang="zh-CN" dirty="0" smtClean="0"/>
              <a:t>,</a:t>
            </a:r>
            <a:r>
              <a:rPr lang="zh-CN" altLang="zh-CN" dirty="0" smtClean="0"/>
              <a:t>受益人则须提交与保兑信用证表面相符的单据。</a:t>
            </a:r>
            <a:endParaRPr lang="en-US" altLang="zh-CN" dirty="0" smtClean="0"/>
          </a:p>
          <a:p>
            <a:r>
              <a:rPr lang="zh-CN" altLang="zh-CN" dirty="0" smtClean="0"/>
              <a:t>依照</a:t>
            </a:r>
            <a:r>
              <a:rPr lang="en-US" altLang="zh-CN" dirty="0" smtClean="0"/>
              <a:t>UCP600</a:t>
            </a:r>
            <a:r>
              <a:rPr lang="zh-CN" altLang="zh-CN" dirty="0" smtClean="0"/>
              <a:t>第</a:t>
            </a:r>
            <a:r>
              <a:rPr lang="en-US" altLang="zh-CN" dirty="0" smtClean="0"/>
              <a:t>12</a:t>
            </a:r>
            <a:r>
              <a:rPr lang="zh-CN" altLang="zh-CN" dirty="0" smtClean="0"/>
              <a:t>条</a:t>
            </a:r>
            <a:r>
              <a:rPr lang="en-US" altLang="zh-CN" dirty="0" smtClean="0"/>
              <a:t>a</a:t>
            </a:r>
            <a:r>
              <a:rPr lang="zh-CN" altLang="zh-CN" dirty="0" smtClean="0"/>
              <a:t>款的规定</a:t>
            </a:r>
            <a:r>
              <a:rPr lang="en-US" altLang="zh-CN" dirty="0" smtClean="0"/>
              <a:t>,</a:t>
            </a:r>
            <a:r>
              <a:rPr lang="zh-CN" altLang="zh-CN" dirty="0" smtClean="0"/>
              <a:t>受益人与通知行或被指定行等其他中间行无直接的合同关系</a:t>
            </a:r>
            <a:r>
              <a:rPr lang="en-US" altLang="zh-CN" dirty="0" smtClean="0"/>
              <a:t>,</a:t>
            </a:r>
            <a:r>
              <a:rPr lang="zh-CN" altLang="zh-CN" dirty="0" smtClean="0"/>
              <a:t>除非其他中间行同意并通知受益人</a:t>
            </a:r>
            <a:r>
              <a:rPr lang="en-US" altLang="zh-CN" dirty="0" smtClean="0"/>
              <a:t>,</a:t>
            </a:r>
            <a:r>
              <a:rPr lang="zh-CN" altLang="zh-CN" dirty="0" smtClean="0"/>
              <a:t>受益人无权利用各中间行之间和中间行与开证行之间合同关系向其他中间行要求付款、承兑汇票或索赔。</a:t>
            </a:r>
            <a:endParaRPr lang="en-US" altLang="zh-CN" dirty="0" smtClean="0"/>
          </a:p>
          <a:p>
            <a:endParaRPr lang="en-US" altLang="zh-CN" dirty="0" smtClean="0"/>
          </a:p>
          <a:p>
            <a:pPr eaLnBrk="1" hangingPunct="1">
              <a:buFontTx/>
              <a:buNone/>
            </a:pPr>
            <a:r>
              <a:rPr lang="zh-CN" altLang="zh-CN" sz="2600" b="1" dirty="0">
                <a:latin typeface="黑体" panose="02010609060101010101" pitchFamily="49" charset="-122"/>
                <a:ea typeface="黑体" panose="02010609060101010101" pitchFamily="49" charset="-122"/>
              </a:rPr>
              <a:t>七、开证申请人与受益人及中间行的法律关系</a:t>
            </a:r>
          </a:p>
          <a:p>
            <a:r>
              <a:rPr lang="zh-CN" altLang="zh-CN" dirty="0" smtClean="0"/>
              <a:t>开证申请人与受益人之间存在着货物销售或其他合同关系</a:t>
            </a:r>
            <a:r>
              <a:rPr lang="en-US" altLang="zh-CN" dirty="0" smtClean="0"/>
              <a:t>,</a:t>
            </a:r>
            <a:r>
              <a:rPr lang="zh-CN" altLang="zh-CN" dirty="0" smtClean="0"/>
              <a:t>信用证中可能通过说明条款等方式援引了这些合同。开立信用证既可能是这些合同生效的前提</a:t>
            </a:r>
            <a:r>
              <a:rPr lang="en-US" altLang="zh-CN" dirty="0" smtClean="0"/>
              <a:t>,</a:t>
            </a:r>
            <a:r>
              <a:rPr lang="zh-CN" altLang="zh-CN" dirty="0" smtClean="0"/>
              <a:t>也可能是受益人交货的前提。</a:t>
            </a:r>
          </a:p>
          <a:p>
            <a:endParaRPr lang="zh-CN" altLang="zh-CN" dirty="0" smtClean="0"/>
          </a:p>
          <a:p>
            <a:endParaRPr lang="zh-CN" altLang="en-US" dirty="0" smtClean="0"/>
          </a:p>
        </p:txBody>
      </p:sp>
    </p:spTree>
    <p:extLst>
      <p:ext uri="{BB962C8B-B14F-4D97-AF65-F5344CB8AC3E}">
        <p14:creationId xmlns:p14="http://schemas.microsoft.com/office/powerpoint/2010/main" val="2960178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10959" y="2783514"/>
            <a:ext cx="6214100" cy="2227262"/>
            <a:chOff x="2710959" y="2783514"/>
            <a:chExt cx="6214100" cy="2227262"/>
          </a:xfrm>
        </p:grpSpPr>
        <p:grpSp>
          <p:nvGrpSpPr>
            <p:cNvPr id="154626" name="Group 2"/>
            <p:cNvGrpSpPr>
              <a:grpSpLocks/>
            </p:cNvGrpSpPr>
            <p:nvPr/>
          </p:nvGrpSpPr>
          <p:grpSpPr bwMode="auto">
            <a:xfrm>
              <a:off x="2714132" y="2783514"/>
              <a:ext cx="6210717" cy="646112"/>
              <a:chOff x="0" y="0"/>
              <a:chExt cx="8840" cy="1019"/>
            </a:xfrm>
          </p:grpSpPr>
          <p:sp>
            <p:nvSpPr>
              <p:cNvPr id="154639"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54640" name="Group 4"/>
              <p:cNvGrpSpPr>
                <a:grpSpLocks/>
              </p:cNvGrpSpPr>
              <p:nvPr/>
            </p:nvGrpSpPr>
            <p:grpSpPr bwMode="auto">
              <a:xfrm>
                <a:off x="108" y="36"/>
                <a:ext cx="8673" cy="981"/>
                <a:chOff x="0" y="0"/>
                <a:chExt cx="8673" cy="981"/>
              </a:xfrm>
            </p:grpSpPr>
            <p:pic>
              <p:nvPicPr>
                <p:cNvPr id="154641"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4642"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54629" name="Group 9"/>
            <p:cNvGrpSpPr>
              <a:grpSpLocks/>
            </p:cNvGrpSpPr>
            <p:nvPr/>
          </p:nvGrpSpPr>
          <p:grpSpPr bwMode="auto">
            <a:xfrm>
              <a:off x="2710959" y="3572502"/>
              <a:ext cx="6214100" cy="646113"/>
              <a:chOff x="0" y="0"/>
              <a:chExt cx="8840" cy="1019"/>
            </a:xfrm>
          </p:grpSpPr>
          <p:sp>
            <p:nvSpPr>
              <p:cNvPr id="154635"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54636" name="Group 11"/>
              <p:cNvGrpSpPr>
                <a:grpSpLocks/>
              </p:cNvGrpSpPr>
              <p:nvPr/>
            </p:nvGrpSpPr>
            <p:grpSpPr bwMode="auto">
              <a:xfrm>
                <a:off x="108" y="36"/>
                <a:ext cx="8673" cy="981"/>
                <a:chOff x="0" y="0"/>
                <a:chExt cx="8673" cy="981"/>
              </a:xfrm>
            </p:grpSpPr>
            <p:pic>
              <p:nvPicPr>
                <p:cNvPr id="154637"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4638"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托收结算中的法律关系</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154630" name="Group 14"/>
            <p:cNvGrpSpPr>
              <a:grpSpLocks/>
            </p:cNvGrpSpPr>
            <p:nvPr/>
          </p:nvGrpSpPr>
          <p:grpSpPr bwMode="auto">
            <a:xfrm>
              <a:off x="2710959" y="4364664"/>
              <a:ext cx="6214100" cy="646112"/>
              <a:chOff x="0" y="0"/>
              <a:chExt cx="8840" cy="1019"/>
            </a:xfrm>
          </p:grpSpPr>
          <p:sp>
            <p:nvSpPr>
              <p:cNvPr id="154631"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54632" name="Group 16"/>
              <p:cNvGrpSpPr>
                <a:grpSpLocks/>
              </p:cNvGrpSpPr>
              <p:nvPr/>
            </p:nvGrpSpPr>
            <p:grpSpPr bwMode="auto">
              <a:xfrm>
                <a:off x="108" y="36"/>
                <a:ext cx="8673" cy="981"/>
                <a:chOff x="0" y="0"/>
                <a:chExt cx="8673" cy="981"/>
              </a:xfrm>
            </p:grpSpPr>
            <p:pic>
              <p:nvPicPr>
                <p:cNvPr id="154633"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4634"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凭信用证结算中的法律关系</a:t>
                  </a:r>
                </a:p>
              </p:txBody>
            </p:sp>
          </p:grpSp>
        </p:grpSp>
      </p:grpSp>
      <p:sp>
        <p:nvSpPr>
          <p:cNvPr id="19"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9473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5565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一、国际结算与国际贸易结算的含义</a:t>
            </a:r>
          </a:p>
          <a:p>
            <a:r>
              <a:rPr lang="zh-CN" altLang="zh-CN" smtClean="0"/>
              <a:t>国际结算依其目的可分为国际贸易结算和非国际贸易结算两种。</a:t>
            </a:r>
            <a:endParaRPr lang="en-US" altLang="zh-CN" smtClean="0"/>
          </a:p>
          <a:p>
            <a:r>
              <a:rPr lang="zh-CN" altLang="zh-CN" smtClean="0"/>
              <a:t>国际贸易结算是指货物、技术及服务进出口贸易所发生的国际债权与债务结算。</a:t>
            </a:r>
            <a:endParaRPr lang="en-US" altLang="zh-CN" smtClean="0"/>
          </a:p>
          <a:p>
            <a:r>
              <a:rPr lang="zh-CN" altLang="zh-CN" smtClean="0"/>
              <a:t>非国际贸易结算则是指侨民汇款、使领馆经费、国际馈赠等结算。</a:t>
            </a:r>
            <a:endParaRPr lang="en-US" altLang="zh-CN" smtClean="0"/>
          </a:p>
          <a:p>
            <a:r>
              <a:rPr lang="zh-CN" altLang="zh-CN" smtClean="0"/>
              <a:t>国际贸易结算在国际结算中占最大比重</a:t>
            </a:r>
            <a:r>
              <a:rPr lang="en-US" altLang="zh-CN" smtClean="0"/>
              <a:t>,</a:t>
            </a:r>
            <a:r>
              <a:rPr lang="zh-CN" altLang="zh-CN" smtClean="0"/>
              <a:t>所涉及的支付方式多样。</a:t>
            </a:r>
            <a:endParaRPr lang="en-US" altLang="zh-CN" smtClean="0"/>
          </a:p>
          <a:p>
            <a:r>
              <a:rPr lang="zh-CN" altLang="zh-CN" smtClean="0"/>
              <a:t>非国际贸易结算多以汇付方式进行</a:t>
            </a:r>
            <a:r>
              <a:rPr lang="en-US" altLang="zh-CN" smtClean="0"/>
              <a:t>,</a:t>
            </a:r>
            <a:r>
              <a:rPr lang="zh-CN" altLang="zh-CN" smtClean="0"/>
              <a:t>其在国际结算中所占的比例较小</a:t>
            </a:r>
            <a:r>
              <a:rPr lang="en-US" altLang="zh-CN" smtClean="0"/>
              <a:t>,</a:t>
            </a:r>
            <a:r>
              <a:rPr lang="zh-CN" altLang="zh-CN" smtClean="0"/>
              <a:t>但对某些国家或地区却常常带来较多的收益。</a:t>
            </a:r>
          </a:p>
          <a:p>
            <a:pPr eaLnBrk="1" hangingPunct="1"/>
            <a:endParaRPr lang="zh-CN" altLang="en-US" smtClean="0"/>
          </a:p>
        </p:txBody>
      </p:sp>
    </p:spTree>
    <p:extLst>
      <p:ext uri="{BB962C8B-B14F-4D97-AF65-F5344CB8AC3E}">
        <p14:creationId xmlns:p14="http://schemas.microsoft.com/office/powerpoint/2010/main" val="1223157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5667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二、国际贸易结算的方式</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汇付</a:t>
            </a:r>
          </a:p>
          <a:p>
            <a:r>
              <a:rPr lang="en-US" altLang="zh-CN" smtClean="0"/>
              <a:t>1.</a:t>
            </a:r>
            <a:r>
              <a:rPr lang="zh-CN" altLang="zh-CN" smtClean="0"/>
              <a:t>信汇</a:t>
            </a:r>
          </a:p>
          <a:p>
            <a:r>
              <a:rPr lang="en-US" altLang="zh-CN" smtClean="0"/>
              <a:t>2.</a:t>
            </a:r>
            <a:r>
              <a:rPr lang="zh-CN" altLang="zh-CN" smtClean="0"/>
              <a:t>电汇</a:t>
            </a:r>
          </a:p>
          <a:p>
            <a:r>
              <a:rPr lang="en-US" altLang="zh-CN" smtClean="0"/>
              <a:t>3.</a:t>
            </a:r>
            <a:r>
              <a:rPr lang="zh-CN" altLang="zh-CN" smtClean="0"/>
              <a:t>票汇</a:t>
            </a:r>
          </a:p>
          <a:p>
            <a:r>
              <a:rPr lang="en-US" altLang="zh-CN" smtClean="0"/>
              <a:t>4.</a:t>
            </a:r>
            <a:r>
              <a:rPr lang="zh-CN" altLang="zh-CN" smtClean="0"/>
              <a:t>电子系统汇付</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托收</a:t>
            </a:r>
          </a:p>
          <a:p>
            <a:r>
              <a:rPr lang="en-US" altLang="zh-CN" smtClean="0"/>
              <a:t>1.</a:t>
            </a:r>
            <a:r>
              <a:rPr lang="zh-CN" altLang="zh-CN" smtClean="0"/>
              <a:t>光票托收</a:t>
            </a:r>
          </a:p>
          <a:p>
            <a:r>
              <a:rPr lang="en-US" altLang="zh-CN" smtClean="0"/>
              <a:t>2.</a:t>
            </a:r>
            <a:r>
              <a:rPr lang="zh-CN" altLang="zh-CN" smtClean="0"/>
              <a:t>跟单托收</a:t>
            </a:r>
          </a:p>
        </p:txBody>
      </p:sp>
    </p:spTree>
    <p:extLst>
      <p:ext uri="{BB962C8B-B14F-4D97-AF65-F5344CB8AC3E}">
        <p14:creationId xmlns:p14="http://schemas.microsoft.com/office/powerpoint/2010/main" val="140876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57699" name="内容占位符 2"/>
          <p:cNvSpPr>
            <a:spLocks noGrp="1"/>
          </p:cNvSpPr>
          <p:nvPr>
            <p:ph idx="1"/>
          </p:nvPr>
        </p:nvSpPr>
        <p:spPr>
          <a:xfrm>
            <a:off x="560590" y="1764406"/>
            <a:ext cx="10798577" cy="4620520"/>
          </a:xfrm>
        </p:spPr>
        <p:txBody>
          <a:bodyPr/>
          <a:lstStyle/>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凭信用证结算</a:t>
            </a:r>
          </a:p>
          <a:p>
            <a:r>
              <a:rPr lang="zh-CN" altLang="zh-CN" dirty="0" smtClean="0"/>
              <a:t>根据国际商会</a:t>
            </a:r>
            <a:r>
              <a:rPr lang="en-US" altLang="zh-CN" dirty="0" smtClean="0"/>
              <a:t>2007</a:t>
            </a:r>
            <a:r>
              <a:rPr lang="zh-CN" altLang="zh-CN" dirty="0" smtClean="0"/>
              <a:t>年《跟单信用证统一惯例》</a:t>
            </a:r>
            <a:r>
              <a:rPr lang="en-US" altLang="zh-CN" dirty="0" smtClean="0"/>
              <a:t>(CUCP600)</a:t>
            </a:r>
            <a:r>
              <a:rPr lang="zh-CN" altLang="zh-CN" dirty="0" smtClean="0"/>
              <a:t>第</a:t>
            </a:r>
            <a:r>
              <a:rPr lang="en-US" altLang="zh-CN" dirty="0" smtClean="0"/>
              <a:t>2</a:t>
            </a:r>
            <a:r>
              <a:rPr lang="zh-CN" altLang="zh-CN" dirty="0" smtClean="0"/>
              <a:t>条的规定</a:t>
            </a:r>
            <a:r>
              <a:rPr lang="en-US" altLang="zh-CN" dirty="0" smtClean="0"/>
              <a:t>,</a:t>
            </a:r>
            <a:r>
              <a:rPr lang="zh-CN" altLang="zh-CN" dirty="0" smtClean="0"/>
              <a:t>信用证</a:t>
            </a:r>
            <a:r>
              <a:rPr lang="en-US" altLang="zh-CN" dirty="0" smtClean="0"/>
              <a:t>(Letter of </a:t>
            </a:r>
            <a:r>
              <a:rPr lang="en-US" altLang="zh-CN" dirty="0" err="1" smtClean="0"/>
              <a:t>Credit,L</a:t>
            </a:r>
            <a:r>
              <a:rPr lang="en-US" altLang="zh-CN" dirty="0" smtClean="0"/>
              <a:t>/C)</a:t>
            </a:r>
            <a:r>
              <a:rPr lang="zh-CN" altLang="zh-CN" dirty="0" smtClean="0"/>
              <a:t>“意为一项约定</a:t>
            </a:r>
            <a:r>
              <a:rPr lang="en-US" altLang="zh-CN" dirty="0" smtClean="0"/>
              <a:t>,</a:t>
            </a:r>
            <a:r>
              <a:rPr lang="zh-CN" altLang="zh-CN" dirty="0" smtClean="0"/>
              <a:t>无论其如何命名或描述</a:t>
            </a:r>
            <a:r>
              <a:rPr lang="en-US" altLang="zh-CN" dirty="0" smtClean="0"/>
              <a:t>,</a:t>
            </a:r>
            <a:r>
              <a:rPr lang="zh-CN" altLang="zh-CN" dirty="0" smtClean="0"/>
              <a:t>该约定不可撤销并因此构成开证行对于相符提示予以承兑的确定承诺。”可见</a:t>
            </a:r>
            <a:r>
              <a:rPr lang="en-US" altLang="zh-CN" dirty="0" smtClean="0"/>
              <a:t>,</a:t>
            </a:r>
            <a:r>
              <a:rPr lang="zh-CN" altLang="zh-CN" dirty="0" smtClean="0"/>
              <a:t>信用证就是允诺按规定单据付款的凭证。</a:t>
            </a:r>
          </a:p>
          <a:p>
            <a:pPr eaLnBrk="1" hangingPunct="1"/>
            <a:endParaRPr lang="zh-CN" altLang="en-US" dirty="0" smtClean="0"/>
          </a:p>
          <a:p>
            <a:pPr eaLnBrk="1" hangingPunct="1"/>
            <a:endParaRPr lang="zh-CN" altLang="en-US" b="1" dirty="0" smtClean="0"/>
          </a:p>
        </p:txBody>
      </p:sp>
    </p:spTree>
    <p:extLst>
      <p:ext uri="{BB962C8B-B14F-4D97-AF65-F5344CB8AC3E}">
        <p14:creationId xmlns:p14="http://schemas.microsoft.com/office/powerpoint/2010/main" val="1656220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概述</a:t>
            </a:r>
            <a:endParaRPr lang="zh-CN" altLang="en-US" smtClean="0">
              <a:ea typeface="方正书宋_GBK"/>
              <a:cs typeface="Times New Roman" panose="02020603050405020304" pitchFamily="18" charset="0"/>
            </a:endParaRPr>
          </a:p>
        </p:txBody>
      </p:sp>
      <p:sp>
        <p:nvSpPr>
          <p:cNvPr id="158723" name="内容占位符 2"/>
          <p:cNvSpPr>
            <a:spLocks noGrp="1"/>
          </p:cNvSpPr>
          <p:nvPr>
            <p:ph idx="1"/>
          </p:nvPr>
        </p:nvSpPr>
        <p:spPr>
          <a:xfrm>
            <a:off x="528031" y="1712890"/>
            <a:ext cx="10908406" cy="4672036"/>
          </a:xfrm>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三、调整国际贸易结算关系的法律规范</a:t>
            </a:r>
          </a:p>
          <a:p>
            <a:r>
              <a:rPr lang="zh-CN" altLang="zh-CN" dirty="0" smtClean="0"/>
              <a:t>目前调整国际汇付结算关系的法律规范主要体现为有关国家的国内法</a:t>
            </a:r>
            <a:r>
              <a:rPr lang="en-US" altLang="zh-CN" dirty="0" smtClean="0"/>
              <a:t>,</a:t>
            </a:r>
            <a:r>
              <a:rPr lang="zh-CN" altLang="zh-CN" dirty="0" smtClean="0"/>
              <a:t>包括合同法和资金转移法等。</a:t>
            </a:r>
          </a:p>
          <a:p>
            <a:r>
              <a:rPr lang="zh-CN" altLang="zh-CN" dirty="0" smtClean="0"/>
              <a:t>托收和凭信用证结算的关系则主要由很多国家广泛接受的国际惯例予以规范。</a:t>
            </a:r>
          </a:p>
          <a:p>
            <a:r>
              <a:rPr lang="zh-CN" altLang="zh-CN" dirty="0" smtClean="0"/>
              <a:t>就托收关系而言</a:t>
            </a:r>
            <a:r>
              <a:rPr lang="en-US" altLang="zh-CN" dirty="0" smtClean="0"/>
              <a:t>,</a:t>
            </a:r>
            <a:r>
              <a:rPr lang="zh-CN" altLang="zh-CN" dirty="0" smtClean="0"/>
              <a:t>为了确定各当事方之间的权利和义务关系</a:t>
            </a:r>
            <a:r>
              <a:rPr lang="en-US" altLang="zh-CN" dirty="0" smtClean="0"/>
              <a:t>,</a:t>
            </a:r>
            <a:r>
              <a:rPr lang="zh-CN" altLang="zh-CN" dirty="0" smtClean="0"/>
              <a:t>国际商会于</a:t>
            </a:r>
            <a:r>
              <a:rPr lang="en-US" altLang="zh-CN" dirty="0" smtClean="0"/>
              <a:t>1967</a:t>
            </a:r>
            <a:r>
              <a:rPr lang="zh-CN" altLang="zh-CN" dirty="0" smtClean="0"/>
              <a:t>年制定了《商业单据托收统一规则》。</a:t>
            </a:r>
          </a:p>
          <a:p>
            <a:r>
              <a:rPr lang="zh-CN" altLang="zh-CN" dirty="0" smtClean="0"/>
              <a:t>关于凭信用证结算关系</a:t>
            </a:r>
            <a:r>
              <a:rPr lang="en-US" altLang="zh-CN" dirty="0" smtClean="0"/>
              <a:t>,</a:t>
            </a:r>
            <a:r>
              <a:rPr lang="zh-CN" altLang="zh-CN" dirty="0" smtClean="0"/>
              <a:t>国际商会的《跟单信用证统一惯例》</a:t>
            </a:r>
            <a:r>
              <a:rPr lang="en-US" altLang="zh-CN" dirty="0" smtClean="0"/>
              <a:t>(</a:t>
            </a:r>
            <a:r>
              <a:rPr lang="en-US" altLang="zh-CN" i="1" dirty="0" smtClean="0"/>
              <a:t>Uniform</a:t>
            </a:r>
            <a:r>
              <a:rPr lang="en-US" altLang="zh-CN" dirty="0" smtClean="0"/>
              <a:t> </a:t>
            </a:r>
            <a:r>
              <a:rPr lang="en-US" altLang="zh-CN" i="1" dirty="0" smtClean="0"/>
              <a:t>Custom</a:t>
            </a:r>
            <a:r>
              <a:rPr lang="en-US" altLang="zh-CN" dirty="0" smtClean="0"/>
              <a:t> </a:t>
            </a:r>
            <a:r>
              <a:rPr lang="en-US" altLang="zh-CN" i="1" dirty="0" smtClean="0"/>
              <a:t>and</a:t>
            </a:r>
            <a:r>
              <a:rPr lang="en-US" altLang="zh-CN" dirty="0" smtClean="0"/>
              <a:t> </a:t>
            </a:r>
            <a:r>
              <a:rPr lang="en-US" altLang="zh-CN" i="1" dirty="0" smtClean="0"/>
              <a:t>Practice</a:t>
            </a:r>
            <a:r>
              <a:rPr lang="en-US" altLang="zh-CN" dirty="0" smtClean="0"/>
              <a:t> </a:t>
            </a:r>
            <a:r>
              <a:rPr lang="en-US" altLang="zh-CN" i="1" dirty="0" smtClean="0"/>
              <a:t>for</a:t>
            </a:r>
            <a:r>
              <a:rPr lang="en-US" altLang="zh-CN" dirty="0" smtClean="0"/>
              <a:t> </a:t>
            </a:r>
            <a:r>
              <a:rPr lang="en-US" altLang="zh-CN" i="1" dirty="0" smtClean="0"/>
              <a:t>Commercial</a:t>
            </a:r>
            <a:r>
              <a:rPr lang="en-US" altLang="zh-CN" dirty="0" smtClean="0"/>
              <a:t> </a:t>
            </a:r>
            <a:r>
              <a:rPr lang="en-US" altLang="zh-CN" i="1" dirty="0" smtClean="0"/>
              <a:t>Documentary</a:t>
            </a:r>
            <a:r>
              <a:rPr lang="en-US" altLang="zh-CN" dirty="0" smtClean="0"/>
              <a:t> </a:t>
            </a:r>
            <a:r>
              <a:rPr lang="en-US" altLang="zh-CN" i="1" dirty="0" smtClean="0"/>
              <a:t>Credits</a:t>
            </a:r>
            <a:r>
              <a:rPr lang="en-US" altLang="zh-CN" dirty="0" smtClean="0"/>
              <a:t>)</a:t>
            </a:r>
            <a:r>
              <a:rPr lang="zh-CN" altLang="zh-CN" dirty="0" smtClean="0"/>
              <a:t>一直得到广泛的采纳。</a:t>
            </a:r>
          </a:p>
          <a:p>
            <a:pPr eaLnBrk="1" hangingPunct="1"/>
            <a:endParaRPr lang="zh-CN" altLang="en-US" dirty="0" smtClean="0"/>
          </a:p>
        </p:txBody>
      </p:sp>
    </p:spTree>
    <p:extLst>
      <p:ext uri="{BB962C8B-B14F-4D97-AF65-F5344CB8AC3E}">
        <p14:creationId xmlns:p14="http://schemas.microsoft.com/office/powerpoint/2010/main" val="1716835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托收结算中的法律关系</a:t>
            </a:r>
            <a:endParaRPr lang="zh-CN" altLang="en-US" smtClean="0">
              <a:ea typeface="方正书宋_GBK"/>
              <a:cs typeface="Times New Roman" panose="02020603050405020304" pitchFamily="18" charset="0"/>
            </a:endParaRPr>
          </a:p>
        </p:txBody>
      </p:sp>
      <p:sp>
        <p:nvSpPr>
          <p:cNvPr id="159747"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一、托收结算法律关系中的当事人</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smtClean="0">
                <a:latin typeface="楷体_GB2312" pitchFamily="1" charset="-122"/>
                <a:ea typeface="楷体_GB2312" pitchFamily="1" charset="-122"/>
              </a:rPr>
              <a:t>委托人</a:t>
            </a:r>
            <a:endParaRPr lang="en-US" altLang="zh-CN" sz="2300" b="1" dirty="0">
              <a:latin typeface="楷体_GB2312" pitchFamily="1" charset="-122"/>
              <a:ea typeface="楷体_GB2312" pitchFamily="1" charset="-122"/>
            </a:endParaRPr>
          </a:p>
          <a:p>
            <a:pPr eaLnBrk="1" hangingPunct="1">
              <a:buFontTx/>
              <a:buNone/>
            </a:pPr>
            <a:r>
              <a:rPr lang="en-US" altLang="zh-CN" sz="2300" b="1" dirty="0" smtClean="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汇</a:t>
            </a:r>
            <a:r>
              <a:rPr lang="zh-CN" altLang="zh-CN" sz="2300" b="1" dirty="0" smtClean="0">
                <a:latin typeface="楷体_GB2312" pitchFamily="1" charset="-122"/>
                <a:ea typeface="楷体_GB2312" pitchFamily="1" charset="-122"/>
              </a:rPr>
              <a:t>出行</a:t>
            </a:r>
            <a:r>
              <a:rPr lang="en-US" altLang="zh-CN" sz="2300" b="1" dirty="0" smtClean="0">
                <a:latin typeface="楷体_GB2312" pitchFamily="1" charset="-122"/>
                <a:ea typeface="楷体_GB2312" pitchFamily="1" charset="-122"/>
              </a:rPr>
              <a:t> </a:t>
            </a:r>
          </a:p>
          <a:p>
            <a:pPr eaLnBrk="1" hangingPunct="1">
              <a:buFontTx/>
              <a:buNone/>
            </a:pPr>
            <a:r>
              <a:rPr lang="en-US" altLang="zh-CN" sz="2300" b="1" dirty="0" smtClean="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托收</a:t>
            </a:r>
            <a:r>
              <a:rPr lang="zh-CN" altLang="zh-CN" sz="2300" b="1" dirty="0" smtClean="0">
                <a:latin typeface="楷体_GB2312" pitchFamily="1" charset="-122"/>
                <a:ea typeface="楷体_GB2312" pitchFamily="1" charset="-122"/>
              </a:rPr>
              <a:t>行</a:t>
            </a:r>
            <a:r>
              <a:rPr lang="en-US" altLang="zh-CN" sz="2300" b="1" dirty="0" smtClean="0">
                <a:latin typeface="楷体_GB2312" pitchFamily="1" charset="-122"/>
                <a:ea typeface="楷体_GB2312" pitchFamily="1" charset="-122"/>
              </a:rPr>
              <a:t> </a:t>
            </a:r>
          </a:p>
          <a:p>
            <a:pPr eaLnBrk="1" hangingPunct="1">
              <a:buFontTx/>
              <a:buNone/>
            </a:pPr>
            <a:r>
              <a:rPr lang="en-US" altLang="zh-CN" sz="2300" b="1" dirty="0" smtClean="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提示</a:t>
            </a:r>
            <a:r>
              <a:rPr lang="zh-CN" altLang="zh-CN" sz="2300" b="1" dirty="0" smtClean="0">
                <a:latin typeface="楷体_GB2312" pitchFamily="1" charset="-122"/>
                <a:ea typeface="楷体_GB2312" pitchFamily="1" charset="-122"/>
              </a:rPr>
              <a:t>行</a:t>
            </a:r>
            <a:endParaRPr lang="en-US" altLang="zh-CN" sz="2300" b="1" dirty="0">
              <a:latin typeface="楷体_GB2312" pitchFamily="1" charset="-122"/>
              <a:ea typeface="楷体_GB2312" pitchFamily="1" charset="-122"/>
            </a:endParaRPr>
          </a:p>
          <a:p>
            <a:pPr eaLnBrk="1" hangingPunct="1">
              <a:buFontTx/>
              <a:buNone/>
            </a:pPr>
            <a:r>
              <a:rPr lang="en-US" altLang="zh-CN" sz="2300" b="1" dirty="0" smtClean="0">
                <a:latin typeface="楷体_GB2312" pitchFamily="1" charset="-122"/>
                <a:ea typeface="楷体_GB2312" pitchFamily="1" charset="-122"/>
              </a:rPr>
              <a:t>(</a:t>
            </a:r>
            <a:r>
              <a:rPr lang="zh-CN" altLang="zh-CN" sz="2300" b="1" dirty="0">
                <a:latin typeface="楷体_GB2312" pitchFamily="1" charset="-122"/>
                <a:ea typeface="楷体_GB2312" pitchFamily="1" charset="-122"/>
              </a:rPr>
              <a:t>五</a:t>
            </a:r>
            <a:r>
              <a:rPr lang="en-US" altLang="zh-CN" sz="2300" b="1" dirty="0">
                <a:latin typeface="楷体_GB2312" pitchFamily="1" charset="-122"/>
                <a:ea typeface="楷体_GB2312" pitchFamily="1" charset="-122"/>
              </a:rPr>
              <a:t>)</a:t>
            </a:r>
            <a:r>
              <a:rPr lang="zh-CN" altLang="zh-CN" sz="2300" b="1" dirty="0" smtClean="0">
                <a:latin typeface="楷体_GB2312" pitchFamily="1" charset="-122"/>
                <a:ea typeface="楷体_GB2312" pitchFamily="1" charset="-122"/>
              </a:rPr>
              <a:t>付款人</a:t>
            </a:r>
            <a:endParaRPr lang="zh-CN" altLang="en-US" dirty="0" smtClean="0"/>
          </a:p>
        </p:txBody>
      </p:sp>
    </p:spTree>
    <p:extLst>
      <p:ext uri="{BB962C8B-B14F-4D97-AF65-F5344CB8AC3E}">
        <p14:creationId xmlns:p14="http://schemas.microsoft.com/office/powerpoint/2010/main" val="1024403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托收结算中的法律关系</a:t>
            </a:r>
            <a:endParaRPr lang="zh-CN" altLang="en-US" smtClean="0">
              <a:ea typeface="方正书宋_GBK"/>
              <a:cs typeface="Times New Roman" panose="02020603050405020304" pitchFamily="18" charset="0"/>
            </a:endParaRPr>
          </a:p>
        </p:txBody>
      </p:sp>
      <p:sp>
        <p:nvSpPr>
          <p:cNvPr id="16077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二、委托人和汇出行之间的法律关系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委托人对汇出行的义务</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汇出行对委托人的义务</a:t>
            </a:r>
          </a:p>
          <a:p>
            <a:pPr eaLnBrk="1" hangingPunct="1"/>
            <a:endParaRPr lang="en-US" altLang="zh-CN" b="1" smtClean="0"/>
          </a:p>
          <a:p>
            <a:pPr eaLnBrk="1" hangingPunct="1">
              <a:buFontTx/>
              <a:buNone/>
            </a:pPr>
            <a:r>
              <a:rPr lang="zh-CN" altLang="zh-CN" sz="2600" b="1">
                <a:latin typeface="黑体" panose="02010609060101010101" pitchFamily="49" charset="-122"/>
                <a:ea typeface="黑体" panose="02010609060101010101" pitchFamily="49" charset="-122"/>
              </a:rPr>
              <a:t>三、汇出行和托收行之间的法律关系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汇出行对托收行的义务</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 </a:t>
            </a:r>
            <a:r>
              <a:rPr lang="zh-CN" altLang="zh-CN" sz="2300" b="1">
                <a:latin typeface="楷体_GB2312" pitchFamily="1" charset="-122"/>
                <a:ea typeface="楷体_GB2312" pitchFamily="1" charset="-122"/>
              </a:rPr>
              <a:t>托收行对汇出行的义务</a:t>
            </a:r>
          </a:p>
          <a:p>
            <a:pPr eaLnBrk="1" hangingPunct="1"/>
            <a:endParaRPr lang="zh-CN" altLang="en-US" b="1" smtClean="0"/>
          </a:p>
        </p:txBody>
      </p:sp>
    </p:spTree>
    <p:extLst>
      <p:ext uri="{BB962C8B-B14F-4D97-AF65-F5344CB8AC3E}">
        <p14:creationId xmlns:p14="http://schemas.microsoft.com/office/powerpoint/2010/main" val="2391868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托收结算中的法律关系</a:t>
            </a:r>
            <a:endParaRPr lang="zh-CN" altLang="en-US" smtClean="0">
              <a:ea typeface="方正书宋_GBK"/>
              <a:cs typeface="Times New Roman" panose="02020603050405020304" pitchFamily="18" charset="0"/>
            </a:endParaRPr>
          </a:p>
        </p:txBody>
      </p:sp>
      <p:sp>
        <p:nvSpPr>
          <p:cNvPr id="16179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四、委托人与托收行之间的法律关系</a:t>
            </a:r>
          </a:p>
          <a:p>
            <a:r>
              <a:rPr lang="zh-CN" altLang="zh-CN" smtClean="0"/>
              <a:t>委托人与托收行之间并无直接的合同关系</a:t>
            </a:r>
            <a:r>
              <a:rPr lang="en-US" altLang="zh-CN" smtClean="0"/>
              <a:t>,</a:t>
            </a:r>
            <a:r>
              <a:rPr lang="zh-CN" altLang="zh-CN" smtClean="0"/>
              <a:t>但是</a:t>
            </a:r>
            <a:r>
              <a:rPr lang="en-US" altLang="zh-CN" smtClean="0"/>
              <a:t>,</a:t>
            </a:r>
            <a:r>
              <a:rPr lang="zh-CN" altLang="zh-CN" smtClean="0"/>
              <a:t>根据</a:t>
            </a:r>
            <a:r>
              <a:rPr lang="en-US" altLang="zh-CN" smtClean="0"/>
              <a:t>URC522</a:t>
            </a:r>
            <a:r>
              <a:rPr lang="zh-CN" altLang="zh-CN" smtClean="0"/>
              <a:t>的规定</a:t>
            </a:r>
            <a:r>
              <a:rPr lang="en-US" altLang="zh-CN" smtClean="0"/>
              <a:t>,</a:t>
            </a:r>
            <a:r>
              <a:rPr lang="zh-CN" altLang="zh-CN" smtClean="0"/>
              <a:t>托收行在代收过程中发生的开支或费用在付款人或汇出行拒绝承担时</a:t>
            </a:r>
            <a:r>
              <a:rPr lang="en-US" altLang="zh-CN" smtClean="0"/>
              <a:t>,</a:t>
            </a:r>
            <a:r>
              <a:rPr lang="zh-CN" altLang="zh-CN" smtClean="0"/>
              <a:t>托收行可以从代收的款项中予以扣除或留置有关单据。</a:t>
            </a:r>
            <a:endParaRPr lang="en-US" altLang="zh-CN" smtClean="0"/>
          </a:p>
          <a:p>
            <a:endParaRPr lang="zh-CN" altLang="zh-CN" smtClean="0"/>
          </a:p>
          <a:p>
            <a:pPr eaLnBrk="1" hangingPunct="1">
              <a:buFontTx/>
              <a:buNone/>
            </a:pPr>
            <a:r>
              <a:rPr lang="zh-CN" altLang="zh-CN" sz="2600" b="1">
                <a:latin typeface="黑体" panose="02010609060101010101" pitchFamily="49" charset="-122"/>
                <a:ea typeface="黑体" panose="02010609060101010101" pitchFamily="49" charset="-122"/>
              </a:rPr>
              <a:t>五、付款人与托收行之间的法律关系</a:t>
            </a:r>
          </a:p>
          <a:p>
            <a:r>
              <a:rPr lang="zh-CN" altLang="zh-CN" smtClean="0"/>
              <a:t>付款人与托收行之间也无直接的合同关系</a:t>
            </a:r>
            <a:r>
              <a:rPr lang="en-US" altLang="zh-CN" smtClean="0"/>
              <a:t>,</a:t>
            </a:r>
            <a:r>
              <a:rPr lang="zh-CN" altLang="zh-CN" smtClean="0"/>
              <a:t>但是</a:t>
            </a:r>
            <a:r>
              <a:rPr lang="en-US" altLang="zh-CN" smtClean="0"/>
              <a:t>,URC522</a:t>
            </a:r>
            <a:r>
              <a:rPr lang="zh-CN" altLang="zh-CN" smtClean="0"/>
              <a:t>规定</a:t>
            </a:r>
            <a:r>
              <a:rPr lang="en-US" altLang="zh-CN" smtClean="0"/>
              <a:t>:</a:t>
            </a:r>
            <a:r>
              <a:rPr lang="zh-CN" altLang="zh-CN" smtClean="0"/>
              <a:t>付款人拒付时应向托收行说明原因。</a:t>
            </a:r>
          </a:p>
          <a:p>
            <a:pPr eaLnBrk="1" hangingPunct="1"/>
            <a:endParaRPr lang="zh-CN" altLang="en-US" b="1" smtClean="0"/>
          </a:p>
        </p:txBody>
      </p:sp>
    </p:spTree>
    <p:extLst>
      <p:ext uri="{BB962C8B-B14F-4D97-AF65-F5344CB8AC3E}">
        <p14:creationId xmlns:p14="http://schemas.microsoft.com/office/powerpoint/2010/main" val="98917846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1455</Words>
  <Application>Microsoft Office PowerPoint</Application>
  <PresentationFormat>宽屏</PresentationFormat>
  <Paragraphs>85</Paragraphs>
  <Slides>15</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15</vt:i4>
      </vt:variant>
    </vt:vector>
  </HeadingPairs>
  <TitlesOfParts>
    <vt:vector size="29" baseType="lpstr">
      <vt:lpstr>GungsuhChe</vt:lpstr>
      <vt:lpstr>NEU-BZ-S92</vt:lpstr>
      <vt:lpstr>方正书宋_GBK</vt:lpstr>
      <vt:lpstr>黑体</vt:lpstr>
      <vt:lpstr>华文细黑</vt:lpstr>
      <vt:lpstr>楷体_GB2312</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概述</vt:lpstr>
      <vt:lpstr>第一节　概述</vt:lpstr>
      <vt:lpstr>第一节　概述</vt:lpstr>
      <vt:lpstr>第一节　概述</vt:lpstr>
      <vt:lpstr>第二节　托收结算中的法律关系</vt:lpstr>
      <vt:lpstr>第二节　托收结算中的法律关系</vt:lpstr>
      <vt:lpstr>第二节　托收结算中的法律关系</vt:lpstr>
      <vt:lpstr>第三节　凭信用证结算中的法律关系</vt:lpstr>
      <vt:lpstr>第三节　凭信用证结算中的法律关系</vt:lpstr>
      <vt:lpstr>第三节　凭信用证结算中的法律关系</vt:lpstr>
      <vt:lpstr>第三节　凭信用证结算中的法律关系</vt:lpstr>
      <vt:lpstr>第三节　凭信用证结算中的法律关系</vt:lpstr>
      <vt:lpstr>第三节　凭信用证结算中的法律关系</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2021-01-19T07:58:36Z</dcterms:created>
  <dcterms:modified xsi:type="dcterms:W3CDTF">2021-01-19T08:11:26Z</dcterms:modified>
</cp:coreProperties>
</file>