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32" r:id="rId2"/>
    <p:sldId id="333" r:id="rId3"/>
    <p:sldId id="334" r:id="rId4"/>
    <p:sldId id="435" r:id="rId5"/>
    <p:sldId id="441" r:id="rId6"/>
    <p:sldId id="335" r:id="rId7"/>
    <p:sldId id="436" r:id="rId8"/>
    <p:sldId id="437" r:id="rId9"/>
    <p:sldId id="438" r:id="rId10"/>
    <p:sldId id="439" r:id="rId11"/>
    <p:sldId id="336" r:id="rId12"/>
    <p:sldId id="442" r:id="rId13"/>
    <p:sldId id="44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862312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7185335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175747993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2" y="2711018"/>
            <a:ext cx="12191999" cy="861774"/>
          </a:xfrm>
          <a:prstGeom prst="rect">
            <a:avLst/>
          </a:prstGeom>
          <a:noFill/>
        </p:spPr>
        <p:txBody>
          <a:bodyPr wrap="square" rtlCol="0">
            <a:spAutoFit/>
          </a:bodyPr>
          <a:lstStyle/>
          <a:p>
            <a:pPr algn="ctr"/>
            <a:r>
              <a:rPr lang="zh-CN" altLang="en-US" sz="5000" b="1" dirty="0">
                <a:latin typeface="微软雅黑" panose="020B0503020204020204" pitchFamily="34" charset="-122"/>
                <a:ea typeface="微软雅黑" panose="020B0503020204020204" pitchFamily="34" charset="-122"/>
              </a:rPr>
              <a:t>第十二章　战略选择与企业价值</a:t>
            </a:r>
          </a:p>
        </p:txBody>
      </p:sp>
    </p:spTree>
    <p:extLst>
      <p:ext uri="{BB962C8B-B14F-4D97-AF65-F5344CB8AC3E}">
        <p14:creationId xmlns:p14="http://schemas.microsoft.com/office/powerpoint/2010/main" val="1128149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企业市场战略与非市场战略</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五、市场战略与非市场战略的整合</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市场战略与非市场战略之间存在着协同与整合的效应。当一种战略的效应正向外溢到另一种战略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即两者间存在互动性激励时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就出现了协同效应。当市场战略与非市场战略交互发生作用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整合战略的能量大于任何单一战略时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两者之间则表现出整合效应。正是这两种效应构成了企业市场—非市场一体化战略制定的基础。市场战略与非市场战略之间的这种互动关系常在企业的竞争中表现出来。</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在多数情况下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企业的市场战略会因非市场因素的影响而无法有效实施</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这时企业就需要优先制定非市场战略来消除这些障碍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实现市场—非市场一体化战略的协同和整合效应。当利益相关者控制着企业生产经营所需的关键性资源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对企业业务发展构成很大威胁时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企业就需要制定基于获取关键性资源的市场—非市场一体化战略来获取利益相关者的关键资源支持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推动该市场战略的实施。</a:t>
            </a:r>
          </a:p>
          <a:p>
            <a:pPr>
              <a:lnSpc>
                <a:spcPct val="100000"/>
              </a:lnSpc>
            </a:pPr>
            <a:endParaRPr lang="zh-CN" altLang="en-US" dirty="0"/>
          </a:p>
        </p:txBody>
      </p:sp>
    </p:spTree>
    <p:extLst>
      <p:ext uri="{BB962C8B-B14F-4D97-AF65-F5344CB8AC3E}">
        <p14:creationId xmlns:p14="http://schemas.microsoft.com/office/powerpoint/2010/main" val="4039100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战略选择对企业财务价值创造的影响</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一、市场战略对企业财务价值创造的影响</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短期影响</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从战略选择的受制因素中可以发现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企业因所处的行业不同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行业内竞争环境和资源禀赋不同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所以企业的市场战略选择也存在差异。总的来看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成功的市场战略都存在以下普遍规律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可促进企业在市场中建立竞争优势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创造收益。</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另外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基于价值链制定的战略也可为企业创造财务价值。无论是价值链上的基本价值活动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如材料供应、产品开发、生产运行、市场营销和售后服务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还是辅助价值活动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如人事管理、技术开发和采购管理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只要针对任意一个经营环节而制定的战略都会影响其他环节的成本和收益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进而为企业创造利润。</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即可获得竞争优势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为企业创造价值</a:t>
            </a:r>
            <a:r>
              <a:rPr lang="zh-CN" altLang="zh-CN" sz="1800" dirty="0" smtClean="0">
                <a:solidFill>
                  <a:srgbClr val="000000"/>
                </a:solidFill>
                <a:effectLst/>
                <a:latin typeface="NEU-BZ-S92"/>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840293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战略选择对企业财务价值创造的影响</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长期影响</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市场战略的确可以帮助企业在竞争激烈的市场上获得竞争优势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创造财务价值</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但这暗含了以下假设</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现在的趋势将延伸至未来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行业的增长方式处于稳定状态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行业市场的环境稳定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具有确定的商业模式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企业未来的发展可以预测</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但是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在当前的整体经济环境下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外部知识经济、互联网</a:t>
            </a:r>
            <a:r>
              <a:rPr lang="en-US" altLang="zh-CN" sz="1800" dirty="0">
                <a:solidFill>
                  <a:srgbClr val="000000"/>
                </a:solidFill>
                <a:effectLst/>
                <a:latin typeface="NEU-BZ-S92"/>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、经济全球化等巨大变化引起了市场同质化产品的激烈竞争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企业的市场战略只能为企业创造短期的财务价值</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已不再是企业长期发展的动力。</a:t>
            </a:r>
          </a:p>
          <a:p>
            <a:endParaRPr lang="zh-CN" altLang="en-US" dirty="0"/>
          </a:p>
        </p:txBody>
      </p:sp>
    </p:spTree>
    <p:extLst>
      <p:ext uri="{BB962C8B-B14F-4D97-AF65-F5344CB8AC3E}">
        <p14:creationId xmlns:p14="http://schemas.microsoft.com/office/powerpoint/2010/main" val="2180983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战略选择对企业财务价值创造的影响</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二、非市场战略对企业财务价值创造的影响</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积极影响</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为企业提供产权保护</a:t>
            </a:r>
            <a:r>
              <a:rPr lang="en-US" altLang="zh-CN" sz="1800" dirty="0">
                <a:solidFill>
                  <a:srgbClr val="000000"/>
                </a:solidFill>
                <a:effectLst/>
                <a:latin typeface="方正楷体_GBK"/>
                <a:ea typeface="方正书宋_GBK"/>
                <a:cs typeface="Times New Roman" panose="02020603050405020304" pitchFamily="18" charset="0"/>
              </a:rPr>
              <a:t>,</a:t>
            </a:r>
            <a:r>
              <a:rPr lang="zh-CN" altLang="zh-CN" sz="1800" dirty="0">
                <a:solidFill>
                  <a:srgbClr val="000000"/>
                </a:solidFill>
                <a:effectLst/>
                <a:latin typeface="NEU-BZ-S92"/>
                <a:ea typeface="方正楷体_GBK"/>
                <a:cs typeface="Times New Roman" panose="02020603050405020304" pitchFamily="18" charset="0"/>
              </a:rPr>
              <a:t>减少交易费用</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帮助企业突破管制壁垒</a:t>
            </a:r>
            <a:r>
              <a:rPr lang="en-US" altLang="zh-CN" sz="1800" dirty="0">
                <a:solidFill>
                  <a:srgbClr val="000000"/>
                </a:solidFill>
                <a:effectLst/>
                <a:latin typeface="方正楷体_GBK"/>
                <a:ea typeface="方正书宋_GBK"/>
                <a:cs typeface="Times New Roman" panose="02020603050405020304" pitchFamily="18" charset="0"/>
              </a:rPr>
              <a:t>,</a:t>
            </a:r>
            <a:r>
              <a:rPr lang="zh-CN" altLang="zh-CN" sz="1800" dirty="0">
                <a:solidFill>
                  <a:srgbClr val="000000"/>
                </a:solidFill>
                <a:effectLst/>
                <a:latin typeface="NEU-BZ-S92"/>
                <a:ea typeface="方正楷体_GBK"/>
                <a:cs typeface="Times New Roman" panose="02020603050405020304" pitchFamily="18" charset="0"/>
              </a:rPr>
              <a:t>减少市场进入成本</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帮助企业缓解金融压力</a:t>
            </a:r>
            <a:r>
              <a:rPr lang="en-US" altLang="zh-CN" sz="1800" dirty="0">
                <a:solidFill>
                  <a:srgbClr val="000000"/>
                </a:solidFill>
                <a:effectLst/>
                <a:latin typeface="方正楷体_GBK"/>
                <a:ea typeface="方正书宋_GBK"/>
                <a:cs typeface="Times New Roman" panose="02020603050405020304" pitchFamily="18" charset="0"/>
              </a:rPr>
              <a:t>,</a:t>
            </a:r>
            <a:r>
              <a:rPr lang="zh-CN" altLang="zh-CN" sz="1800" dirty="0">
                <a:solidFill>
                  <a:srgbClr val="000000"/>
                </a:solidFill>
                <a:effectLst/>
                <a:latin typeface="NEU-BZ-S92"/>
                <a:ea typeface="方正楷体_GBK"/>
                <a:cs typeface="Times New Roman" panose="02020603050405020304" pitchFamily="18" charset="0"/>
              </a:rPr>
              <a:t>提升企业市场价值</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4.</a:t>
            </a:r>
            <a:r>
              <a:rPr lang="zh-CN" altLang="zh-CN" sz="1800" dirty="0">
                <a:solidFill>
                  <a:srgbClr val="000000"/>
                </a:solidFill>
                <a:effectLst/>
                <a:latin typeface="NEU-BZ-S92"/>
                <a:ea typeface="方正楷体_GBK"/>
                <a:cs typeface="Times New Roman" panose="02020603050405020304" pitchFamily="18" charset="0"/>
              </a:rPr>
              <a:t>帮助企业扩大外部经济性</a:t>
            </a:r>
            <a:r>
              <a:rPr lang="en-US" altLang="zh-CN" sz="1800" dirty="0">
                <a:solidFill>
                  <a:srgbClr val="000000"/>
                </a:solidFill>
                <a:effectLst/>
                <a:latin typeface="方正楷体_GBK"/>
                <a:ea typeface="方正书宋_GBK"/>
                <a:cs typeface="Times New Roman" panose="02020603050405020304" pitchFamily="18" charset="0"/>
              </a:rPr>
              <a:t>,</a:t>
            </a:r>
            <a:r>
              <a:rPr lang="zh-CN" altLang="zh-CN" sz="1800" dirty="0">
                <a:solidFill>
                  <a:srgbClr val="000000"/>
                </a:solidFill>
                <a:effectLst/>
                <a:latin typeface="NEU-BZ-S92"/>
                <a:ea typeface="方正楷体_GBK"/>
                <a:cs typeface="Times New Roman" panose="02020603050405020304" pitchFamily="18" charset="0"/>
              </a:rPr>
              <a:t>形成竞争优势</a:t>
            </a: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消极影响</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耗散企业经济资本与人力资本</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增加企业经营风险</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endParaRPr lang="zh-CN" altLang="en-US" dirty="0"/>
          </a:p>
        </p:txBody>
      </p:sp>
    </p:spTree>
    <p:extLst>
      <p:ext uri="{BB962C8B-B14F-4D97-AF65-F5344CB8AC3E}">
        <p14:creationId xmlns:p14="http://schemas.microsoft.com/office/powerpoint/2010/main" val="1337304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0430" y="223595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rPr>
                  <a:t>第一节　企业战略选择的受制因素</a:t>
                </a: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cs typeface="锐字工房云字库准圆GBK" panose="02010604000000000000" charset="-122"/>
                    <a:sym typeface="+mn-ea"/>
                  </a:rPr>
                  <a:t>第二节　企业市场战略与非市场战略</a:t>
                </a: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sp>
            <p:nvSpPr>
              <p:cNvPr id="9" name="Rectangle 14"/>
              <p:cNvSpPr>
                <a:spLocks noChangeArrowheads="1"/>
              </p:cNvSpPr>
              <p:nvPr/>
            </p:nvSpPr>
            <p:spPr bwMode="auto">
              <a:xfrm>
                <a:off x="299" y="55"/>
                <a:ext cx="2608"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微软雅黑" panose="020B0503020204020204" pitchFamily="34" charset="-122"/>
                    <a:ea typeface="微软雅黑" panose="020B0503020204020204" pitchFamily="34" charset="-122"/>
                    <a:cs typeface="方正粗黑宋简体" panose="02000000000000000000" charset="-122"/>
                    <a:sym typeface="+mn-ea"/>
                  </a:rPr>
                  <a:t>第三节　战略选择对企业财务价值创造的影响</a:t>
                </a: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微软雅黑" panose="020B0503020204020204" pitchFamily="34" charset="-122"/>
                  <a:ea typeface="微软雅黑" panose="020B0503020204020204" pitchFamily="34" charset="-122"/>
                </a:endParaRPr>
              </a:p>
            </p:txBody>
          </p:sp>
        </p:grpSp>
      </p:grpSp>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a:t>目   录</a:t>
            </a:r>
            <a:endParaRPr lang="zh-CN" altLang="en-US" sz="2800" dirty="0"/>
          </a:p>
        </p:txBody>
      </p:sp>
    </p:spTree>
    <p:extLst>
      <p:ext uri="{BB962C8B-B14F-4D97-AF65-F5344CB8AC3E}">
        <p14:creationId xmlns:p14="http://schemas.microsoft.com/office/powerpoint/2010/main" val="512695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zh-CN" altLang="zh-CN" dirty="0"/>
              <a:t>一节　企业战略选择的受制因素</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一、企业内部环境因素</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企业内部环境</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enterprises interior environment</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是企业内部的物质、文化环境的总和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包括企业资源和企业能力等因素。</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企业资源是企业成败的关键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凡是能转化为支持、帮助企业在市场上获得竞争优势的专用性资产都可算是企业的内部资源。</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企业资源代表着企业所拥有和控制的资源数量、质量和运作效率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是企业素质的表现。</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企业内部能力即企业能用来创造或维持竞争优势的各种能力。</a:t>
            </a:r>
          </a:p>
          <a:p>
            <a:pPr>
              <a:lnSpc>
                <a:spcPct val="100000"/>
              </a:lnSpc>
            </a:pPr>
            <a:endParaRPr lang="zh-CN" altLang="en-US" dirty="0"/>
          </a:p>
        </p:txBody>
      </p:sp>
    </p:spTree>
    <p:extLst>
      <p:ext uri="{BB962C8B-B14F-4D97-AF65-F5344CB8AC3E}">
        <p14:creationId xmlns:p14="http://schemas.microsoft.com/office/powerpoint/2010/main" val="694093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zh-CN" altLang="zh-CN" dirty="0"/>
              <a:t>一节　企业战略选择的受制因素</a:t>
            </a:r>
            <a:endParaRPr lang="zh-CN" altLang="en-US" dirty="0"/>
          </a:p>
        </p:txBody>
      </p:sp>
      <p:sp>
        <p:nvSpPr>
          <p:cNvPr id="3" name="内容占位符 2"/>
          <p:cNvSpPr>
            <a:spLocks noGrp="1"/>
          </p:cNvSpPr>
          <p:nvPr>
            <p:ph idx="1"/>
          </p:nvPr>
        </p:nvSpPr>
        <p:spPr>
          <a:xfrm>
            <a:off x="609599" y="1424217"/>
            <a:ext cx="11115675" cy="4821007"/>
          </a:xfrm>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二、企业外部环境因素</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市场环境因素</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运营环境</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行业环境</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经济环境</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4.</a:t>
            </a:r>
            <a:r>
              <a:rPr lang="zh-CN" altLang="zh-CN" sz="1800" dirty="0">
                <a:solidFill>
                  <a:srgbClr val="000000"/>
                </a:solidFill>
                <a:effectLst/>
                <a:latin typeface="NEU-BZ-S92"/>
                <a:ea typeface="方正楷体_GBK"/>
                <a:cs typeface="Times New Roman" panose="02020603050405020304" pitchFamily="18" charset="0"/>
              </a:rPr>
              <a:t>技术</a:t>
            </a:r>
            <a:r>
              <a:rPr lang="zh-CN" altLang="zh-CN" sz="1800" dirty="0" smtClean="0">
                <a:solidFill>
                  <a:srgbClr val="000000"/>
                </a:solidFill>
                <a:effectLst/>
                <a:latin typeface="NEU-BZ-S92"/>
                <a:ea typeface="方正楷体_GBK"/>
                <a:cs typeface="Times New Roman" panose="02020603050405020304" pitchFamily="18" charset="0"/>
              </a:rPr>
              <a:t>环境</a:t>
            </a:r>
            <a:endParaRPr lang="zh-CN" altLang="zh-CN" sz="18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21982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zh-CN" altLang="zh-CN" dirty="0"/>
              <a:t>一节　企业战略选择的受制因素</a:t>
            </a:r>
            <a:endParaRPr lang="zh-CN" altLang="en-US" dirty="0"/>
          </a:p>
        </p:txBody>
      </p:sp>
      <p:sp>
        <p:nvSpPr>
          <p:cNvPr id="3" name="内容占位符 2"/>
          <p:cNvSpPr>
            <a:spLocks noGrp="1"/>
          </p:cNvSpPr>
          <p:nvPr>
            <p:ph idx="1"/>
          </p:nvPr>
        </p:nvSpPr>
        <p:spPr>
          <a:xfrm>
            <a:off x="609599" y="1424217"/>
            <a:ext cx="10916993" cy="4821007"/>
          </a:xfrm>
        </p:spPr>
        <p:txBody>
          <a:bodyPr/>
          <a:lstStyle/>
          <a:p>
            <a:pPr marL="0" indent="0" algn="just" eaLnBrk="1" fontAlgn="auto" hangingPunct="1">
              <a:lnSpc>
                <a:spcPct val="135000"/>
              </a:lnSpc>
              <a:spcBef>
                <a:spcPts val="300"/>
              </a:spcBef>
              <a:spcAft>
                <a:spcPts val="300"/>
              </a:spcAft>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非市场环境因素</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“非市场”一词是由美国斯坦福大学巴伦</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Baron</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教授于</a:t>
            </a:r>
            <a:r>
              <a:rPr lang="en-US" altLang="zh-CN" sz="1800" dirty="0">
                <a:solidFill>
                  <a:srgbClr val="000000"/>
                </a:solidFill>
                <a:effectLst/>
                <a:latin typeface="NEU-BZ-S92"/>
                <a:ea typeface="方正书宋_GBK"/>
                <a:cs typeface="Times New Roman" panose="02020603050405020304" pitchFamily="18" charset="0"/>
              </a:rPr>
              <a:t>1995</a:t>
            </a:r>
            <a:r>
              <a:rPr lang="zh-CN" altLang="zh-CN" sz="1800" dirty="0">
                <a:solidFill>
                  <a:srgbClr val="000000"/>
                </a:solidFill>
                <a:effectLst/>
                <a:latin typeface="NEU-BZ-S92"/>
                <a:ea typeface="方正书宋_GBK"/>
                <a:cs typeface="Times New Roman" panose="02020603050405020304" pitchFamily="18" charset="0"/>
              </a:rPr>
              <a:t>年在战略管理领域中提出的。非市场是指与经济交换活动紧密联系的社会结构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包括政治、社会因素等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非市场关系随着市场交易的反复发生而产生。</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非市场环境包括外在于市场交易但与之紧密联系的社会、政治和法律等安排</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企业宏观环境中的政治和社会环境都属于非市场环境的范畴。</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在分析非市场环境时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4I</a:t>
            </a:r>
            <a:r>
              <a:rPr lang="zh-CN" altLang="zh-CN" sz="1800" dirty="0">
                <a:solidFill>
                  <a:srgbClr val="000000"/>
                </a:solidFill>
                <a:effectLst/>
                <a:latin typeface="NEU-BZ-S92"/>
                <a:ea typeface="方正书宋_GBK"/>
                <a:cs typeface="Times New Roman" panose="02020603050405020304" pitchFamily="18" charset="0"/>
              </a:rPr>
              <a:t>”模型提供了很好的分析框架。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非市场环境中有三种力量将在很大程度上影响企业进入市场的机会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分别是政府、公众和非政府组织。</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非市场环境因素对企业的影响主要集中在企业对非市场资源的拥有与控制上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进而限制了企业的战略选择。</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非市场环境识别了环境中的强制性、规范性与认知性压力。</a:t>
            </a:r>
          </a:p>
          <a:p>
            <a:pPr>
              <a:lnSpc>
                <a:spcPct val="100000"/>
              </a:lnSpc>
            </a:pPr>
            <a:endParaRPr lang="zh-CN" altLang="en-US" dirty="0"/>
          </a:p>
        </p:txBody>
      </p:sp>
    </p:spTree>
    <p:extLst>
      <p:ext uri="{BB962C8B-B14F-4D97-AF65-F5344CB8AC3E}">
        <p14:creationId xmlns:p14="http://schemas.microsoft.com/office/powerpoint/2010/main" val="377903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企业市场战略与非市场战略</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一、业务竞争与组织竞争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企业扮演起了社会组织的角色</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它们需要不断地通过组织竞争来取得竞争优势。组织竞争的主要表现就是企业以追求组织合法性来获得良好的社会声誉。这里所指的合法性是指在一个社会的信仰、规范和价值体系中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某一实体的行为被认为是可取的、适当的和正当的。合法性既包括法律规章层面的合法性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也包括道德层面和认知层面的合法性。制度理论认为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企业要想从利益相关者处获得合法性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其行为必须与利益相关者在认知和情感方面的期望相匹配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并不断地接受和采纳外界的赞许与建议。</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随着时代的发展</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如今企业间的竞争已从业务竞争延伸到了组织竞争。企业的业务竞争有时可以强化企业的组织竞争力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如微软不断更新的计算机软件、苹果公司不断创新的产品都为它们带来了良好的社会声誉、较高的组织合法性认可程度。但是业务上具有竞争优势并不等同于企业组织竞争中也具有优势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现代企业的发展不仅在市场中面临经济绩效的压力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也在社会中受到各利益相关者的合法性约束。若企业的业务竞争力强而社会合法性认可度低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仍然面临被淘汰的风险。所以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现代企业应具备全局意识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不仅需要分析市场环境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制定促进业务快速发展的市场战略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还要分析非市场环境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制定有关组织发展的非市场战略。</a:t>
            </a:r>
          </a:p>
          <a:p>
            <a:pPr>
              <a:lnSpc>
                <a:spcPct val="100000"/>
              </a:lnSpc>
            </a:pPr>
            <a:endParaRPr lang="zh-CN" altLang="en-US" dirty="0"/>
          </a:p>
        </p:txBody>
      </p:sp>
    </p:spTree>
    <p:extLst>
      <p:ext uri="{BB962C8B-B14F-4D97-AF65-F5344CB8AC3E}">
        <p14:creationId xmlns:p14="http://schemas.microsoft.com/office/powerpoint/2010/main" val="6030460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企业市场战略与非市场战略</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二、市场战略理论与工具</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市场战略的基本理论</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基于波特竞争理论的市场战略</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基于安索夫产品—市场理论的市场战略</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3.STP</a:t>
            </a:r>
            <a:r>
              <a:rPr lang="zh-CN" altLang="zh-CN" sz="1800" dirty="0">
                <a:solidFill>
                  <a:srgbClr val="000000"/>
                </a:solidFill>
                <a:effectLst/>
                <a:latin typeface="NEU-BZ-S92"/>
                <a:ea typeface="方正楷体_GBK"/>
                <a:cs typeface="Times New Roman" panose="02020603050405020304" pitchFamily="18" charset="0"/>
              </a:rPr>
              <a:t>市场战略理论</a:t>
            </a: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00000"/>
              </a:lnSpc>
              <a:spcBef>
                <a:spcPts val="24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市场战略创新</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战略创新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是指企业根据不断变化的外部环境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及时、主动、积极地改变那些决定企业发展的关键变量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如创新生产技术、工艺流程、商业模式、经营战略等。作为市场竞争战略的一种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战略创新的目的在于帮助企业在变幻莫测的环境中保持自身的竞争优势。</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战略创新包括三大要素</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分别是产品创新、技术研发创新和组织与管理创新。</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战略创新可以分为三种不同的类型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领先型创新、跟随型创新和附属型创新。</a:t>
            </a:r>
          </a:p>
          <a:p>
            <a:pPr>
              <a:lnSpc>
                <a:spcPct val="100000"/>
              </a:lnSpc>
            </a:pPr>
            <a:endParaRPr lang="zh-CN" altLang="en-US" dirty="0"/>
          </a:p>
        </p:txBody>
      </p:sp>
    </p:spTree>
    <p:extLst>
      <p:ext uri="{BB962C8B-B14F-4D97-AF65-F5344CB8AC3E}">
        <p14:creationId xmlns:p14="http://schemas.microsoft.com/office/powerpoint/2010/main" val="2544627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企业市场战略与非市场战略</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三、非市场战略</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非市场战略的概念</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非市场战略的类型</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非市场战略研究的理论基础</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非市场战略的制定</a:t>
            </a:r>
          </a:p>
          <a:p>
            <a:endParaRPr lang="zh-CN" altLang="en-US" dirty="0"/>
          </a:p>
        </p:txBody>
      </p:sp>
    </p:spTree>
    <p:extLst>
      <p:ext uri="{BB962C8B-B14F-4D97-AF65-F5344CB8AC3E}">
        <p14:creationId xmlns:p14="http://schemas.microsoft.com/office/powerpoint/2010/main" val="3197895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企业市场战略与非市场战略</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四、市场战略与非市场战略的比较</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市场战略与非市场战略存在显著的差异性。首先</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针对的主体不同。市场战略作用于与企业有直接交易关系的主体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而非市场战略涉及的主体更为广泛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包括员工、政府和社会公众等利益相关者。其次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作用机制不同。</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最后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对企业的影响效果也是不一样的。</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总的来说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市场战略是企业为了应对外部环境而被迫“适应”环境做出来的决策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企业不单单只要适应市场环境就足以生存。相反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非市场战略更多地要求企业能够针对影响企业的非市场因素做出决策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使外部环境更有利于企业的发展</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即要使得企业环境去“适应”企业。</a:t>
            </a:r>
          </a:p>
          <a:p>
            <a:pPr>
              <a:lnSpc>
                <a:spcPct val="100000"/>
              </a:lnSpc>
            </a:pPr>
            <a:endParaRPr lang="zh-CN" altLang="en-US" dirty="0"/>
          </a:p>
        </p:txBody>
      </p:sp>
    </p:spTree>
    <p:extLst>
      <p:ext uri="{BB962C8B-B14F-4D97-AF65-F5344CB8AC3E}">
        <p14:creationId xmlns:p14="http://schemas.microsoft.com/office/powerpoint/2010/main" val="2680965171"/>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TotalTime>
  <Words>1609</Words>
  <Application>Microsoft Office PowerPoint</Application>
  <PresentationFormat>宽屏</PresentationFormat>
  <Paragraphs>75</Paragraphs>
  <Slides>13</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GungsuhChe</vt:lpstr>
      <vt:lpstr>NEU-BZ-S92</vt:lpstr>
      <vt:lpstr>方正粗黑宋简体</vt:lpstr>
      <vt:lpstr>方正楷体_GBK</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企业战略选择的受制因素</vt:lpstr>
      <vt:lpstr>第一节　企业战略选择的受制因素</vt:lpstr>
      <vt:lpstr>第一节　企业战略选择的受制因素</vt:lpstr>
      <vt:lpstr>第二节　企业市场战略与非市场战略</vt:lpstr>
      <vt:lpstr>第二节　企业市场战略与非市场战略</vt:lpstr>
      <vt:lpstr>第二节　企业市场战略与非市场战略</vt:lpstr>
      <vt:lpstr>第二节　企业市场战略与非市场战略</vt:lpstr>
      <vt:lpstr>第二节　企业市场战略与非市场战略</vt:lpstr>
      <vt:lpstr>第三节　战略选择对企业财务价值创造的影响</vt:lpstr>
      <vt:lpstr>第三节　战略选择对企业财务价值创造的影响</vt:lpstr>
      <vt:lpstr>第三节　战略选择对企业财务价值创造的影响</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27</cp:revision>
  <dcterms:created xsi:type="dcterms:W3CDTF">2021-01-19T07:58:10Z</dcterms:created>
  <dcterms:modified xsi:type="dcterms:W3CDTF">2021-02-28T10:30:48Z</dcterms:modified>
</cp:coreProperties>
</file>