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第二章　账户和复式记账</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latin typeface="NEU-BZ-S92" charset="0"/>
                <a:cs typeface="方正书宋_GBK" charset="0"/>
              </a:rPr>
              <a:t>第一篇</a:t>
            </a:r>
            <a:r>
              <a:rPr lang="zh-CN" sz="2800" b="1">
                <a:solidFill>
                  <a:srgbClr val="00FFFF"/>
                </a:solidFill>
                <a:cs typeface="方正书宋_GBK" charset="0"/>
              </a:rPr>
              <a:t>　</a:t>
            </a:r>
            <a:r>
              <a:rPr lang="zh-CN" sz="2800" b="1">
                <a:solidFill>
                  <a:srgbClr val="00FFFF"/>
                </a:solidFill>
                <a:latin typeface="NEU-BZ-S92" charset="0"/>
                <a:cs typeface="方正书宋_GBK" charset="0"/>
              </a:rPr>
              <a:t>会计原理篇</a:t>
            </a:r>
            <a:endParaRPr lang="zh-CN" altLang="en-US" sz="2800" b="1">
              <a:solidFill>
                <a:srgbClr val="00FFFF"/>
              </a:solidFill>
              <a:latin typeface="NEU-BZ-S92" charset="0"/>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复式记账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二、借贷记账法</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(一)借贷记账法的账户结构</a:t>
            </a:r>
            <a:endParaRPr lang="en-US" altLang="zh-CN" sz="2200" b="1" dirty="0">
              <a:latin typeface="楷体" panose="02010609060101010101" pitchFamily="49" charset="-122"/>
              <a:ea typeface="楷体" panose="02010609060101010101" pitchFamily="49" charset="-122"/>
            </a:endParaRPr>
          </a:p>
          <a:p>
            <a:r>
              <a:rPr lang="zh-CN" altLang="en-US"/>
              <a:t>1.资产、负债和所有者权益账户的结构</a:t>
            </a:r>
            <a:endParaRPr lang="zh-CN" altLang="en-US"/>
          </a:p>
          <a:p>
            <a:r>
              <a:rPr lang="zh-CN" altLang="en-US"/>
              <a:t>2.收入、费用、利润账户的结构</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(二)借贷记账法的记账规则</a:t>
            </a:r>
            <a:endParaRPr lang="en-US" altLang="zh-CN" sz="2200" b="1" dirty="0">
              <a:latin typeface="楷体" panose="02010609060101010101" pitchFamily="49" charset="-122"/>
              <a:ea typeface="楷体" panose="02010609060101010101" pitchFamily="49" charset="-122"/>
            </a:endParaRPr>
          </a:p>
          <a:p>
            <a:r>
              <a:rPr lang="zh-CN" altLang="en-US"/>
              <a:t>综上所述,运用借贷记账法记账时,通常可以按照以下三个步骤分析经济业务:</a:t>
            </a:r>
            <a:endParaRPr lang="zh-CN" altLang="en-US"/>
          </a:p>
          <a:p>
            <a:r>
              <a:rPr lang="zh-CN" altLang="en-US"/>
              <a:t>第一步,确定经济业务发生后所影响的账户,其名称和类别;</a:t>
            </a:r>
            <a:endParaRPr lang="zh-CN" altLang="en-US"/>
          </a:p>
          <a:p>
            <a:r>
              <a:rPr lang="zh-CN" altLang="en-US"/>
              <a:t>第二步,确定这些账户的变动方向,是增加还是减少;</a:t>
            </a:r>
            <a:endParaRPr lang="zh-CN" altLang="en-US"/>
          </a:p>
          <a:p>
            <a:r>
              <a:rPr lang="zh-CN" altLang="en-US"/>
              <a:t>第三步,根据账户的性质,确定应记入账户的借方还是贷方。</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00400" y="236549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会计等式</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账户</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第三节　复式记账</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18" name="标题 1"/>
          <p:cNvSpPr txBox="1"/>
          <p:nvPr/>
        </p:nvSpPr>
        <p:spPr bwMode="auto">
          <a:xfrm>
            <a:off x="1217930" y="60309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会计等式</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一、会计主体</a:t>
            </a:r>
            <a:endParaRPr lang="zh-CN" altLang="zh-CN" sz="2600" b="1" dirty="0">
              <a:latin typeface="黑体" panose="02010609060101010101" pitchFamily="49" charset="-122"/>
              <a:ea typeface="黑体" panose="02010609060101010101" pitchFamily="49" charset="-122"/>
            </a:endParaRPr>
          </a:p>
          <a:p>
            <a:r>
              <a:rPr lang="zh-CN" altLang="en-US"/>
              <a:t>会计工作有特定的服务单位,这就是会计主体,或称会计个体。每个企业就是一个会计主体。会计反映企业的生产经营活动,而每个企业的经营活动与其他企业、单位或个人的经济活动总是存在着千丝万缕的联系。因此,开展会计工作的前提条件就是要明确其范围,即确定会计主体。</a:t>
            </a:r>
            <a:endParaRPr lang="zh-CN" altLang="en-US"/>
          </a:p>
          <a:p>
            <a:r>
              <a:rPr lang="zh-CN" altLang="en-US"/>
              <a:t>应当注意的是,会计主体与法人主体并不是同一概念。一般来说,法人主体必然是会计主体,但会计主体不一定是法人主体,它可以是一个有法人资格的企业,也可以是由若干具有法人资格的企业组成的企业集团,还可以是企业下属的分支机构。</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会计等式</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二、会计等式</a:t>
            </a:r>
            <a:endParaRPr lang="zh-CN" altLang="zh-CN" sz="2600" b="1" dirty="0">
              <a:latin typeface="黑体" panose="02010609060101010101" pitchFamily="49" charset="-122"/>
              <a:ea typeface="黑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(一)会计要素</a:t>
            </a:r>
            <a:endParaRPr lang="en-US" altLang="zh-CN" sz="2200" b="1" dirty="0">
              <a:latin typeface="楷体" panose="02010609060101010101" pitchFamily="49" charset="-122"/>
              <a:ea typeface="楷体" panose="02010609060101010101" pitchFamily="49" charset="-122"/>
            </a:endParaRPr>
          </a:p>
          <a:p>
            <a:r>
              <a:rPr lang="zh-CN" altLang="en-US"/>
              <a:t>1.资产</a:t>
            </a:r>
            <a:endParaRPr lang="zh-CN" altLang="en-US"/>
          </a:p>
          <a:p>
            <a:r>
              <a:rPr lang="zh-CN" altLang="en-US"/>
              <a:t>2.负债</a:t>
            </a:r>
            <a:endParaRPr lang="zh-CN" altLang="en-US"/>
          </a:p>
          <a:p>
            <a:r>
              <a:rPr lang="zh-CN" altLang="en-US"/>
              <a:t>3.所有者权益</a:t>
            </a:r>
            <a:endParaRPr lang="zh-CN" altLang="en-US"/>
          </a:p>
          <a:p>
            <a:r>
              <a:rPr lang="zh-CN" altLang="en-US"/>
              <a:t>4.收入</a:t>
            </a:r>
            <a:endParaRPr lang="zh-CN" altLang="en-US"/>
          </a:p>
          <a:p>
            <a:r>
              <a:rPr lang="zh-CN" altLang="en-US"/>
              <a:t>5.费用</a:t>
            </a:r>
            <a:endParaRPr lang="zh-CN" altLang="en-US"/>
          </a:p>
          <a:p>
            <a:r>
              <a:rPr lang="zh-CN" altLang="en-US"/>
              <a:t>6.利润</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会计等式</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(二)会计要素的计量属性</a:t>
            </a:r>
            <a:endParaRPr lang="en-US" altLang="zh-CN" sz="2200" b="1" dirty="0">
              <a:latin typeface="楷体" panose="02010609060101010101" pitchFamily="49" charset="-122"/>
              <a:ea typeface="楷体" panose="02010609060101010101" pitchFamily="49" charset="-122"/>
            </a:endParaRPr>
          </a:p>
          <a:p>
            <a:r>
              <a:rPr lang="zh-CN" altLang="en-US"/>
              <a:t>1.历史成本</a:t>
            </a:r>
            <a:endParaRPr lang="zh-CN" altLang="en-US"/>
          </a:p>
          <a:p>
            <a:r>
              <a:rPr lang="zh-CN" altLang="en-US"/>
              <a:t>2.重置成本</a:t>
            </a:r>
            <a:endParaRPr lang="zh-CN" altLang="en-US"/>
          </a:p>
          <a:p>
            <a:r>
              <a:rPr lang="zh-CN" altLang="en-US"/>
              <a:t>3.可变现净值</a:t>
            </a:r>
            <a:endParaRPr lang="zh-CN" altLang="en-US"/>
          </a:p>
          <a:p>
            <a:r>
              <a:rPr lang="zh-CN" altLang="en-US"/>
              <a:t>4.现值</a:t>
            </a:r>
            <a:endParaRPr lang="zh-CN" altLang="en-US"/>
          </a:p>
          <a:p>
            <a:r>
              <a:rPr lang="zh-CN" altLang="en-US"/>
              <a:t>5.公允价值</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(三)会计等式</a:t>
            </a:r>
            <a:endParaRPr lang="en-US" altLang="zh-CN" sz="2200" b="1" dirty="0">
              <a:latin typeface="楷体" panose="02010609060101010101" pitchFamily="49" charset="-122"/>
              <a:ea typeface="楷体" panose="02010609060101010101" pitchFamily="49" charset="-122"/>
            </a:endParaRPr>
          </a:p>
          <a:p>
            <a:r>
              <a:rPr lang="zh-CN" altLang="en-US"/>
              <a:t>1.反映财务状况的会计等式</a:t>
            </a:r>
            <a:endParaRPr lang="zh-CN" altLang="en-US"/>
          </a:p>
          <a:p>
            <a:r>
              <a:rPr lang="zh-CN" altLang="en-US"/>
              <a:t>2.反映经营成果的会计等式</a:t>
            </a:r>
            <a:endParaRPr lang="zh-CN" altLang="en-US"/>
          </a:p>
          <a:p>
            <a:r>
              <a:rPr lang="zh-CN" altLang="en-US"/>
              <a:t>3.反映财务状况和经营成果关系的会计等式</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会计等式</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三、经济业务对会计等式的影响</a:t>
            </a:r>
            <a:endParaRPr lang="zh-CN" altLang="zh-CN" sz="2600" b="1" dirty="0">
              <a:latin typeface="黑体" panose="02010609060101010101" pitchFamily="49" charset="-122"/>
              <a:ea typeface="黑体" panose="02010609060101010101" pitchFamily="49" charset="-122"/>
            </a:endParaRPr>
          </a:p>
          <a:p>
            <a:r>
              <a:rPr lang="zh-CN" altLang="en-US"/>
              <a:t>所谓经济业务,是指发生于企业生产经营过程中,引起会计要素增减变化的事项,又称会计事项。虽然企业在生产经营过程中会发生各种各样的经济业务,但是无论如何都不会破坏资产与权益的恒等关系。从经济业务所引起的资产和权益的增减变动来看,不外乎以下几种类型,如表2-1所示。</a:t>
            </a:r>
            <a:endParaRPr lang="zh-CN" altLang="en-US"/>
          </a:p>
        </p:txBody>
      </p:sp>
      <p:graphicFrame>
        <p:nvGraphicFramePr>
          <p:cNvPr id="4" name="表格 3"/>
          <p:cNvGraphicFramePr/>
          <p:nvPr>
            <p:custDataLst>
              <p:tags r:id="rId1"/>
            </p:custDataLst>
          </p:nvPr>
        </p:nvGraphicFramePr>
        <p:xfrm>
          <a:off x="3152140" y="3655060"/>
          <a:ext cx="5319395" cy="3017520"/>
        </p:xfrm>
        <a:graphic>
          <a:graphicData uri="http://schemas.openxmlformats.org/drawingml/2006/table">
            <a:tbl>
              <a:tblPr firstRow="1" bandRow="1">
                <a:tableStyleId>{5940675A-B579-460E-94D1-54222C63F5DA}</a:tableStyleId>
              </a:tblPr>
              <a:tblGrid>
                <a:gridCol w="1524000"/>
                <a:gridCol w="3795395"/>
              </a:tblGrid>
              <a:tr h="0">
                <a:tc>
                  <a:txBody>
                    <a:bodyPr/>
                    <a:p>
                      <a:pPr indent="0">
                        <a:buNone/>
                      </a:pP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资产=负债+　所有者权益</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514350" marR="51435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r h="0">
                <a:tc gridSpan="2">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1增加增加</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0">
                <a:tc gridSpan="2">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2增加增加</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0">
                <a:tc gridSpan="2">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3减少减少</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0">
                <a:tc gridSpan="2">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4减少减少</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0">
                <a:tc gridSpan="2">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5增加、减少</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0">
                <a:tc gridSpan="2">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6增加、减少</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0">
                <a:tc gridSpan="2">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7增加、减少</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0">
                <a:tc gridSpan="2">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8增加减少</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0">
                <a:tc gridSpan="2">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9减少增加</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0">
                <a:tc gridSpan="2">
                  <a:txBody>
                    <a:bodyPr/>
                    <a:p>
                      <a:pPr indent="0">
                        <a:buNone/>
                      </a:pP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cap="flat">
                      <a:noFill/>
                    </a:lnR>
                    <a:lnT w="12700" cap="flat" cmpd="sng">
                      <a:solidFill>
                        <a:srgbClr val="00FFFF"/>
                      </a:solidFill>
                      <a:prstDash val="solid"/>
                      <a:headEnd type="none" w="med" len="med"/>
                      <a:tailEnd type="none" w="med" len="med"/>
                    </a:lnT>
                    <a:lnB cap="flat">
                      <a:noFill/>
                    </a:lnB>
                    <a:lnTlToBr>
                      <a:noFill/>
                    </a:lnTlToBr>
                    <a:lnBlToTr>
                      <a:noFill/>
                    </a:lnBlToTr>
                    <a:noFill/>
                  </a:tcPr>
                </a:tc>
                <a:tc hMerge="1">
                  <a:tcPr>
                    <a:lnR cap="flat">
                      <a:noFill/>
                    </a:lnR>
                    <a:lnT w="12700" cap="flat" cmpd="sng">
                      <a:solidFill>
                        <a:srgbClr val="00FFFF"/>
                      </a:solidFill>
                      <a:prstDash val="solid"/>
                      <a:headEnd type="none" w="med" len="med"/>
                      <a:tailEnd type="none" w="med" len="med"/>
                    </a:lnT>
                    <a:lnB cap="flat">
                      <a:noFill/>
                    </a:lnB>
                  </a:tcPr>
                </a:tc>
              </a:tr>
            </a:tbl>
          </a:graphicData>
        </a:graphic>
      </p:graphicFrame>
      <p:sp>
        <p:nvSpPr>
          <p:cNvPr id="100" name="文本框 99"/>
          <p:cNvSpPr txBox="1"/>
          <p:nvPr/>
        </p:nvSpPr>
        <p:spPr>
          <a:xfrm>
            <a:off x="3512185" y="3286760"/>
            <a:ext cx="5080000" cy="368300"/>
          </a:xfrm>
          <a:prstGeom prst="rect">
            <a:avLst/>
          </a:prstGeom>
          <a:noFill/>
          <a:ln w="9525">
            <a:noFill/>
          </a:ln>
        </p:spPr>
        <p:txBody>
          <a:bodyPr>
            <a:spAutoFit/>
          </a:bodyPr>
          <a:p>
            <a:pPr indent="228600"/>
            <a:r>
              <a:rPr lang="zh-CN" b="0">
                <a:solidFill>
                  <a:srgbClr val="000000"/>
                </a:solidFill>
                <a:latin typeface="Arial" panose="020B0604020202020204" pitchFamily="34" charset="0"/>
                <a:cs typeface="Arial" panose="020B0604020202020204" pitchFamily="34" charset="0"/>
              </a:rPr>
              <a:t>表</a:t>
            </a:r>
            <a:r>
              <a:rPr lang="en-US" b="0">
                <a:solidFill>
                  <a:srgbClr val="000000"/>
                </a:solidFill>
                <a:latin typeface="Arial" panose="020B0604020202020204" pitchFamily="34" charset="0"/>
                <a:cs typeface="Arial" panose="020B0604020202020204" pitchFamily="34" charset="0"/>
              </a:rPr>
              <a:t>2-</a:t>
            </a:r>
            <a:r>
              <a:rPr lang="zh-CN" b="0">
                <a:solidFill>
                  <a:srgbClr val="000000"/>
                </a:solidFill>
                <a:cs typeface="方正书宋_GBK" charset="0"/>
              </a:rPr>
              <a:t>1　各种经济业务对会计等式的影响</a:t>
            </a:r>
            <a:endParaRPr lang="zh-CN" altLang="en-US" b="0">
              <a:solidFill>
                <a:srgbClr val="000000"/>
              </a:solidFill>
              <a:cs typeface="方正书宋_GBK"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账户</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一、账户</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(一)账户的意义</a:t>
            </a:r>
            <a:endParaRPr lang="en-US" altLang="zh-CN" sz="2200" b="1" dirty="0">
              <a:latin typeface="楷体" panose="02010609060101010101" pitchFamily="49" charset="-122"/>
              <a:ea typeface="楷体" panose="02010609060101010101" pitchFamily="49" charset="-122"/>
            </a:endParaRPr>
          </a:p>
          <a:p>
            <a:r>
              <a:rPr lang="zh-CN" altLang="en-US"/>
              <a:t>所谓账户,就是对会计要素进行分类核算的工具。它具有一定的格式和结构,能分类反映会计要素增减变动的情况及结果。通过设置账户,会计人员才能对大量复杂的经济业务进行分类核算,从而提供各种性质和内容的会计信息。</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(二)账户的基本结构</a:t>
            </a:r>
            <a:endParaRPr lang="en-US" altLang="zh-CN" sz="2200" b="1" dirty="0">
              <a:latin typeface="楷体" panose="02010609060101010101" pitchFamily="49" charset="-122"/>
              <a:ea typeface="楷体" panose="02010609060101010101" pitchFamily="49" charset="-122"/>
            </a:endParaRPr>
          </a:p>
          <a:p>
            <a:r>
              <a:rPr lang="zh-CN" altLang="en-US"/>
              <a:t>(1)账户的名称;</a:t>
            </a:r>
            <a:endParaRPr lang="zh-CN" altLang="en-US"/>
          </a:p>
          <a:p>
            <a:r>
              <a:rPr lang="zh-CN" altLang="en-US"/>
              <a:t>(2)记录经济业务的日期和经济业务的内容摘要;</a:t>
            </a:r>
            <a:endParaRPr lang="zh-CN" altLang="en-US"/>
          </a:p>
          <a:p>
            <a:r>
              <a:rPr lang="zh-CN" altLang="en-US"/>
              <a:t>(3)所依据的记账凭证的编号;</a:t>
            </a:r>
            <a:endParaRPr lang="zh-CN" altLang="en-US"/>
          </a:p>
          <a:p>
            <a:r>
              <a:rPr lang="zh-CN" altLang="en-US"/>
              <a:t>(4)增减金额以及余额。</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账户</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二、会计科目</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(一)统一性和灵活性相结合的原则</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(二)内外兼顾的原则</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(三)简明实用的原则</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复式记账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一、复式记账</a:t>
            </a:r>
            <a:endParaRPr lang="zh-CN" altLang="zh-CN" sz="2600" b="1" dirty="0">
              <a:latin typeface="黑体" panose="02010609060101010101" pitchFamily="49" charset="-122"/>
              <a:ea typeface="黑体" panose="02010609060101010101" pitchFamily="49" charset="-122"/>
            </a:endParaRPr>
          </a:p>
          <a:p>
            <a:r>
              <a:rPr lang="zh-CN" altLang="en-US"/>
              <a:t>所谓复式记账,就是指对于任何一笔经济业务都要用相等的金额,在两个或两个以上的有关账户中进行相互联系的记录的一种记账方法。</a:t>
            </a:r>
            <a:endParaRPr lang="zh-CN" altLang="en-US"/>
          </a:p>
          <a:p>
            <a:r>
              <a:rPr lang="zh-CN" altLang="en-US"/>
              <a:t>在复式记账法下,对于每一项经济业务都要在相互联系的两个或两个以上的账户中进行登记,这样就可以通过账户的对应关系,全面、清晰地反映经济业务的来龙去脉,从而了解经济业务的具体内容。</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ABLE_BEAUTIFY" val="smartTable{56545131-0e91-4143-ad3d-f859a9fcce2a}"/>
  <p:tag name="TABLE_ENDDRAG_ORIGIN_RECT" val="418*237"/>
  <p:tag name="TABLE_ENDDRAG_RECT" val="241*260*418*23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1307</Words>
  <Application>WPS 演示</Application>
  <PresentationFormat>宽屏</PresentationFormat>
  <Paragraphs>123</Paragraphs>
  <Slides>10</Slides>
  <Notes>4</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10</vt:i4>
      </vt:variant>
    </vt:vector>
  </HeadingPairs>
  <TitlesOfParts>
    <vt:vector size="29" baseType="lpstr">
      <vt:lpstr>Arial</vt:lpstr>
      <vt:lpstr>宋体</vt:lpstr>
      <vt:lpstr>Wingdings</vt:lpstr>
      <vt:lpstr>微软雅黑</vt:lpstr>
      <vt:lpstr>Wingdings</vt:lpstr>
      <vt:lpstr>Arial Unicode MS</vt:lpstr>
      <vt:lpstr>Calibri</vt:lpstr>
      <vt:lpstr>华文中宋</vt:lpstr>
      <vt:lpstr>GungsuhChe</vt:lpstr>
      <vt:lpstr>Malgun Gothic</vt:lpstr>
      <vt:lpstr>NEU-BZ-S92</vt:lpstr>
      <vt:lpstr>Segoe Print</vt:lpstr>
      <vt:lpstr>方正书宋_GBK</vt:lpstr>
      <vt:lpstr>方正粗黑宋简体</vt:lpstr>
      <vt:lpstr>锐字工房云字库准圆GBK</vt:lpstr>
      <vt:lpstr>黑体</vt:lpstr>
      <vt:lpstr>楷体</vt:lpstr>
      <vt:lpstr>Office 主题​​</vt:lpstr>
      <vt:lpstr>默认设计模板</vt:lpstr>
      <vt:lpstr>PowerPoint 演示文稿</vt:lpstr>
      <vt:lpstr>PowerPoint 演示文稿</vt:lpstr>
      <vt:lpstr>第一节　会计等式</vt:lpstr>
      <vt:lpstr>第一节　会计等式</vt:lpstr>
      <vt:lpstr>第一节　会计等式</vt:lpstr>
      <vt:lpstr>第一节　会计等式</vt:lpstr>
      <vt:lpstr>第二节　账户</vt:lpstr>
      <vt:lpstr>第二节　账户</vt:lpstr>
      <vt:lpstr>第三节　复式记账</vt:lpstr>
      <vt:lpstr>第三节　复式记账</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2021-10-14T02:52:14Z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3C3D11B9D87E4C109803DA31632044E1</vt:lpwstr>
  </property>
</Properties>
</file>