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15"/>
  </p:notesMasterIdLst>
  <p:sldIdLst>
    <p:sldId id="1136" r:id="rId3"/>
    <p:sldId id="1146" r:id="rId4"/>
    <p:sldId id="1137" r:id="rId5"/>
    <p:sldId id="1138" r:id="rId6"/>
    <p:sldId id="1139" r:id="rId7"/>
    <p:sldId id="1140" r:id="rId8"/>
    <p:sldId id="1141" r:id="rId9"/>
    <p:sldId id="1142" r:id="rId10"/>
    <p:sldId id="1143" r:id="rId11"/>
    <p:sldId id="1144" r:id="rId12"/>
    <p:sldId id="1145" r:id="rId13"/>
    <p:sldId id="1131" r:id="rId14"/>
  </p:sldIdLst>
  <p:sldSz cx="9144000" cy="5143500" type="screen16x9"/>
  <p:notesSz cx="7104063" cy="10234613"/>
  <p:custDataLst>
    <p:tags r:id="rId16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897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54" y="-90"/>
      </p:cViewPr>
      <p:guideLst>
        <p:guide orient="horz" pos="1620"/>
        <p:guide orient="horz" pos="2981"/>
        <p:guide orient="horz" pos="2977"/>
        <p:guide pos="2883"/>
        <p:guide pos="157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12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9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7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9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6.xml"/><Relationship Id="rId7" Type="http://schemas.openxmlformats.org/officeDocument/2006/relationships/slideLayout" Target="../slideLayouts/slideLayout17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02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成本费用的核算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290554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税金及附加的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981" y="1188988"/>
            <a:ext cx="8150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月，某公司当月实际应交增值税为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元，应交消费税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元，城建税税率为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％，教育费附加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0" name="矩形 19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672541" y="2130318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9888" y="2213433"/>
            <a:ext cx="77670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计算应交城建税和教育费附加时：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应交城建税＝（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350 000+150 000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×7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35 000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（元）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应交教育费附加＝（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350 000+150 000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×3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％＝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15 000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（元）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借：税金及附加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应交城建税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35 000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应交教育费附加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15 000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281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税金及附加的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8981" y="1188988"/>
            <a:ext cx="81505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月，某公司当月实际应交增值税为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元，应交消费税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150 000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元，城建税税率为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％，教育费附加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0" name="矩形 19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672541" y="2130318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49888" y="2213433"/>
            <a:ext cx="77670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）实际交纳时：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应交城建税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35 000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应交教育费附加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15 000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50 000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07908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营业成本的核算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245935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）营业成本的内容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637821" y="1124265"/>
            <a:ext cx="752404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营业</a:t>
            </a:r>
            <a:r>
              <a:rPr lang="zh-CN" altLang="zh-CN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成本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为生产产品、提供劳务等发生的可归属于产品成本、劳务成本等的费用，在确认收入时，经已销售商品、已提供劳务的成本等计入当期损益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733778" y="1585960"/>
            <a:ext cx="1061155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1242809" y="1589358"/>
            <a:ext cx="0" cy="19610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37821" y="1759420"/>
            <a:ext cx="634463" cy="13022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H="1">
            <a:off x="1153168" y="2599409"/>
            <a:ext cx="22652" cy="146011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153168" y="3690193"/>
            <a:ext cx="7163248" cy="5078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其他业务成本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53168" y="2936429"/>
            <a:ext cx="7163248" cy="5078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主营业务成本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2" name="直接连接符 41"/>
          <p:cNvCxnSpPr/>
          <p:nvPr/>
        </p:nvCxnSpPr>
        <p:spPr>
          <a:xfrm>
            <a:off x="637821" y="1786636"/>
            <a:ext cx="0" cy="814957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>
            <a:off x="637821" y="2601679"/>
            <a:ext cx="634463" cy="13022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627786" y="2942164"/>
            <a:ext cx="5688630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企业销售商品、提供劳务等经常性活动所发生的成本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2627786" y="3690193"/>
            <a:ext cx="568862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企业除主营业务活动以外的其他经营活动所发生的成本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5421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营业成本的核算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292102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）营业成本的账务处理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20" name="椭圆 19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18"/>
          <p:cNvSpPr txBox="1"/>
          <p:nvPr/>
        </p:nvSpPr>
        <p:spPr>
          <a:xfrm>
            <a:off x="2540463" y="1701704"/>
            <a:ext cx="61294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借：银行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存款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等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：主营业务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其他业务收入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应交增值税（销项税额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19"/>
          <p:cNvSpPr txBox="1"/>
          <p:nvPr/>
        </p:nvSpPr>
        <p:spPr>
          <a:xfrm>
            <a:off x="2573946" y="1131769"/>
            <a:ext cx="65700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企业确认收入时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2074937" y="3040532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19"/>
          <p:cNvSpPr txBox="1"/>
          <p:nvPr/>
        </p:nvSpPr>
        <p:spPr>
          <a:xfrm>
            <a:off x="2650937" y="3040532"/>
            <a:ext cx="657005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月末，</a:t>
            </a:r>
            <a:r>
              <a:rPr lang="zh-CN" altLang="en-US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结转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成本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18"/>
          <p:cNvSpPr txBox="1"/>
          <p:nvPr/>
        </p:nvSpPr>
        <p:spPr>
          <a:xfrm>
            <a:off x="2540463" y="3598253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借：主营业务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成本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其他业务成本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：库存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商品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原材料等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   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638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营业成本的核算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292102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）营业成本的账务处理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20" name="椭圆 19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18"/>
          <p:cNvSpPr txBox="1"/>
          <p:nvPr/>
        </p:nvSpPr>
        <p:spPr>
          <a:xfrm>
            <a:off x="2540463" y="1701704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本年利润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</a:t>
            </a: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贷：主营业务成本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其他业务成本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文本框 19"/>
          <p:cNvSpPr txBox="1"/>
          <p:nvPr/>
        </p:nvSpPr>
        <p:spPr>
          <a:xfrm>
            <a:off x="2573946" y="1131769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期末结转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损益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964463" y="2658738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文本框 18"/>
          <p:cNvSpPr txBox="1"/>
          <p:nvPr/>
        </p:nvSpPr>
        <p:spPr>
          <a:xfrm>
            <a:off x="2506980" y="3228673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借：其他业务成本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：累计摊销</a:t>
            </a:r>
          </a:p>
        </p:txBody>
      </p:sp>
      <p:sp>
        <p:nvSpPr>
          <p:cNvPr id="28" name="文本框 19"/>
          <p:cNvSpPr txBox="1"/>
          <p:nvPr/>
        </p:nvSpPr>
        <p:spPr>
          <a:xfrm>
            <a:off x="2540463" y="2658738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每月摊销时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0636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营业成本的核算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8981" y="1188988"/>
            <a:ext cx="813943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日甲公司向乙公司销售产品一批，开出的增值税专用发票上注明的价款为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元，增值税税额为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32 000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元；甲公司已收到乙公司支付的货款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232 000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元，并将提货单交送乙公司；该批产品成本为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190 000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672541" y="2429263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49888" y="2512378"/>
            <a:ext cx="77670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销售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现实时：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借：银行存款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232 000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：主营业务收入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200 000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应交增值税（销项税额）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32 000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借：主营业务成本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190 000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：库存商品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190 000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173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营业成本的核算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8981" y="1188988"/>
            <a:ext cx="813943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日甲公司向乙公司销售产品一批，开出的增值税专用发票上注明的价款为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元，增值税税额为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32 000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元；甲公司已收到乙公司支付的货款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232 000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元，并将提货单交送乙公司；该批产品成本为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190 000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672541" y="2429263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49888" y="2512378"/>
            <a:ext cx="776704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）期末结转损益：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借：本年利润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190 000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：主营业务成本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190 000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5477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 smtClean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营业成本的核算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8981" y="1188988"/>
            <a:ext cx="776795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日甲公司将自行开发完成的非专利技术出租给另一家公司，该非专利技术的成本为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240 000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元，双方约定的租赁期限为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年，甲公司每月应摊销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240 000÷10÷12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/>
          <p:nvPr>
            <p:custDataLst>
              <p:tags r:id="rId8"/>
            </p:custDataLst>
          </p:nvPr>
        </p:nvSpPr>
        <p:spPr>
          <a:xfrm>
            <a:off x="672541" y="2429263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49888" y="2512378"/>
            <a:ext cx="77670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）每月摊销时：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借：其他业务成本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2 000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：累计摊销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 2 000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）期末结转损益：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借：本年利润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2 000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：其他业务成本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2 000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868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税金及附加的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）税金及附加的内容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9238" y="1130300"/>
            <a:ext cx="79154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　税金及附加是企业经营活动应负担的相关税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费。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554736" y="1592310"/>
            <a:ext cx="1321942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92540" y="1604917"/>
            <a:ext cx="4809" cy="3127421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169888" y="2424765"/>
            <a:ext cx="716324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城市维护建设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税</a:t>
            </a:r>
            <a:endParaRPr lang="en-US" altLang="zh-CN" sz="18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69888" y="1704868"/>
            <a:ext cx="716324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消费税</a:t>
            </a:r>
            <a:endParaRPr lang="en-US" altLang="zh-CN" sz="18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69888" y="3171802"/>
            <a:ext cx="716324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教育费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附加</a:t>
            </a:r>
            <a:endParaRPr lang="en-US" altLang="zh-CN" sz="18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69888" y="3937477"/>
            <a:ext cx="716324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资源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税</a:t>
            </a:r>
            <a:endParaRPr lang="en-US" altLang="zh-CN" sz="18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92570" y="1704868"/>
            <a:ext cx="52400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消费税实行价内征收，企业交纳的消费税计入销售税金，抵减产品销售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92570" y="2412067"/>
            <a:ext cx="53518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为了加强城市的维护建设，扩大和稳定城市维护建设资金的来源，国家开征了城市维护建设税。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992570" y="3171801"/>
            <a:ext cx="5251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按照企业交纳流转税的一定比例计算，并与流转税一起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交纳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100748" y="3937477"/>
            <a:ext cx="62437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国家对在我国境内开采矿产品或者生产盐的单位和个人征收的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税种。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按照应税产品的课税数量和规定的单位税额计算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64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税金及附加的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21258" y="649144"/>
            <a:ext cx="3151856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（二）税金及附加的账务处理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35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24" name="椭圆 23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5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8" name="椭圆 27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文本框 18"/>
          <p:cNvSpPr txBox="1"/>
          <p:nvPr/>
        </p:nvSpPr>
        <p:spPr>
          <a:xfrm>
            <a:off x="2540463" y="1701704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借：税金及附加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——-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应交消费税（教育费附加等）</a:t>
            </a:r>
          </a:p>
        </p:txBody>
      </p:sp>
      <p:sp>
        <p:nvSpPr>
          <p:cNvPr id="30" name="文本框 19"/>
          <p:cNvSpPr txBox="1"/>
          <p:nvPr/>
        </p:nvSpPr>
        <p:spPr>
          <a:xfrm>
            <a:off x="2573946" y="1131769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计算应缴纳税金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074937" y="3040532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文本框 19"/>
          <p:cNvSpPr txBox="1"/>
          <p:nvPr/>
        </p:nvSpPr>
        <p:spPr>
          <a:xfrm>
            <a:off x="2650937" y="3040532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缴纳时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文本框 18"/>
          <p:cNvSpPr txBox="1"/>
          <p:nvPr/>
        </p:nvSpPr>
        <p:spPr>
          <a:xfrm>
            <a:off x="2540463" y="3598253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借：应交税费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——--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应交消费税（教育费附加等）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6762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6758</TotalTime>
  <Words>947</Words>
  <Application>Microsoft Office PowerPoint</Application>
  <PresentationFormat>全屏显示(16:9)</PresentationFormat>
  <Paragraphs>108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489</cp:revision>
  <dcterms:created xsi:type="dcterms:W3CDTF">2018-01-31T05:19:00Z</dcterms:created>
  <dcterms:modified xsi:type="dcterms:W3CDTF">2018-08-23T05:58:58Z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