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200A523-311D-4EC5-AF98-54D68311EA62}"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DAB0AA-5A03-4AA1-AC49-261AED847953}" type="slidenum">
              <a:rPr lang="zh-CN" altLang="en-US" smtClean="0"/>
              <a:t>‹#›</a:t>
            </a:fld>
            <a:endParaRPr lang="zh-CN" altLang="en-US"/>
          </a:p>
        </p:txBody>
      </p:sp>
    </p:spTree>
    <p:extLst>
      <p:ext uri="{BB962C8B-B14F-4D97-AF65-F5344CB8AC3E}">
        <p14:creationId xmlns:p14="http://schemas.microsoft.com/office/powerpoint/2010/main" val="30906780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00A523-311D-4EC5-AF98-54D68311EA62}"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DAB0AA-5A03-4AA1-AC49-261AED847953}" type="slidenum">
              <a:rPr lang="zh-CN" altLang="en-US" smtClean="0"/>
              <a:t>‹#›</a:t>
            </a:fld>
            <a:endParaRPr lang="zh-CN" altLang="en-US"/>
          </a:p>
        </p:txBody>
      </p:sp>
    </p:spTree>
    <p:extLst>
      <p:ext uri="{BB962C8B-B14F-4D97-AF65-F5344CB8AC3E}">
        <p14:creationId xmlns:p14="http://schemas.microsoft.com/office/powerpoint/2010/main" val="11308695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00A523-311D-4EC5-AF98-54D68311EA62}"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DAB0AA-5A03-4AA1-AC49-261AED847953}" type="slidenum">
              <a:rPr lang="zh-CN" altLang="en-US" smtClean="0"/>
              <a:t>‹#›</a:t>
            </a:fld>
            <a:endParaRPr lang="zh-CN" altLang="en-US"/>
          </a:p>
        </p:txBody>
      </p:sp>
    </p:spTree>
    <p:extLst>
      <p:ext uri="{BB962C8B-B14F-4D97-AF65-F5344CB8AC3E}">
        <p14:creationId xmlns:p14="http://schemas.microsoft.com/office/powerpoint/2010/main" val="3864857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53949" y="143336"/>
            <a:ext cx="9997016" cy="749300"/>
          </a:xfrm>
        </p:spPr>
        <p:txBody>
          <a:bodyPr/>
          <a:lstStyle>
            <a:lvl1pPr>
              <a:defRPr b="0" baseline="0">
                <a:solidFill>
                  <a:srgbClr val="9900CC"/>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14194562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106714" y="249735"/>
            <a:ext cx="8699591" cy="647700"/>
          </a:xfrm>
        </p:spPr>
        <p:txBody>
          <a:bodyPr>
            <a:noAutofit/>
          </a:bodyPr>
          <a:lstStyle>
            <a:lvl1pPr algn="l">
              <a:defRPr sz="2400" b="1" baseline="0">
                <a:ln w="9525" cmpd="sng">
                  <a:solidFill>
                    <a:schemeClr val="accent1"/>
                  </a:solidFill>
                  <a:prstDash val="solid"/>
                </a:ln>
                <a:solidFill>
                  <a:srgbClr val="009900"/>
                </a:solidFill>
                <a:effectLst>
                  <a:glow rad="38100">
                    <a:schemeClr val="accent1">
                      <a:alpha val="40000"/>
                    </a:schemeClr>
                  </a:glow>
                </a:effectLst>
                <a:latin typeface="+mn-lt"/>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0" y="1358900"/>
            <a:ext cx="10579735" cy="501650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762719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200A523-311D-4EC5-AF98-54D68311EA62}"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DAB0AA-5A03-4AA1-AC49-261AED847953}" type="slidenum">
              <a:rPr lang="zh-CN" altLang="en-US" smtClean="0"/>
              <a:t>‹#›</a:t>
            </a:fld>
            <a:endParaRPr lang="zh-CN" altLang="en-US"/>
          </a:p>
        </p:txBody>
      </p:sp>
    </p:spTree>
    <p:extLst>
      <p:ext uri="{BB962C8B-B14F-4D97-AF65-F5344CB8AC3E}">
        <p14:creationId xmlns:p14="http://schemas.microsoft.com/office/powerpoint/2010/main" val="1790728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200A523-311D-4EC5-AF98-54D68311EA62}"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8DAB0AA-5A03-4AA1-AC49-261AED847953}" type="slidenum">
              <a:rPr lang="zh-CN" altLang="en-US" smtClean="0"/>
              <a:t>‹#›</a:t>
            </a:fld>
            <a:endParaRPr lang="zh-CN" altLang="en-US"/>
          </a:p>
        </p:txBody>
      </p:sp>
    </p:spTree>
    <p:extLst>
      <p:ext uri="{BB962C8B-B14F-4D97-AF65-F5344CB8AC3E}">
        <p14:creationId xmlns:p14="http://schemas.microsoft.com/office/powerpoint/2010/main" val="2343958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200A523-311D-4EC5-AF98-54D68311EA62}"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DAB0AA-5A03-4AA1-AC49-261AED847953}" type="slidenum">
              <a:rPr lang="zh-CN" altLang="en-US" smtClean="0"/>
              <a:t>‹#›</a:t>
            </a:fld>
            <a:endParaRPr lang="zh-CN" altLang="en-US"/>
          </a:p>
        </p:txBody>
      </p:sp>
    </p:spTree>
    <p:extLst>
      <p:ext uri="{BB962C8B-B14F-4D97-AF65-F5344CB8AC3E}">
        <p14:creationId xmlns:p14="http://schemas.microsoft.com/office/powerpoint/2010/main" val="4986418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200A523-311D-4EC5-AF98-54D68311EA62}" type="datetimeFigureOut">
              <a:rPr lang="zh-CN" altLang="en-US" smtClean="0"/>
              <a:t>2021/8/29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8DAB0AA-5A03-4AA1-AC49-261AED847953}" type="slidenum">
              <a:rPr lang="zh-CN" altLang="en-US" smtClean="0"/>
              <a:t>‹#›</a:t>
            </a:fld>
            <a:endParaRPr lang="zh-CN" altLang="en-US"/>
          </a:p>
        </p:txBody>
      </p:sp>
    </p:spTree>
    <p:extLst>
      <p:ext uri="{BB962C8B-B14F-4D97-AF65-F5344CB8AC3E}">
        <p14:creationId xmlns:p14="http://schemas.microsoft.com/office/powerpoint/2010/main" val="2612734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200A523-311D-4EC5-AF98-54D68311EA62}" type="datetimeFigureOut">
              <a:rPr lang="zh-CN" altLang="en-US" smtClean="0"/>
              <a:t>2021/8/29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8DAB0AA-5A03-4AA1-AC49-261AED847953}" type="slidenum">
              <a:rPr lang="zh-CN" altLang="en-US" smtClean="0"/>
              <a:t>‹#›</a:t>
            </a:fld>
            <a:endParaRPr lang="zh-CN" altLang="en-US"/>
          </a:p>
        </p:txBody>
      </p:sp>
    </p:spTree>
    <p:extLst>
      <p:ext uri="{BB962C8B-B14F-4D97-AF65-F5344CB8AC3E}">
        <p14:creationId xmlns:p14="http://schemas.microsoft.com/office/powerpoint/2010/main" val="3017157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200A523-311D-4EC5-AF98-54D68311EA62}" type="datetimeFigureOut">
              <a:rPr lang="zh-CN" altLang="en-US" smtClean="0"/>
              <a:t>2021/8/29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8DAB0AA-5A03-4AA1-AC49-261AED847953}" type="slidenum">
              <a:rPr lang="zh-CN" altLang="en-US" smtClean="0"/>
              <a:t>‹#›</a:t>
            </a:fld>
            <a:endParaRPr lang="zh-CN" altLang="en-US"/>
          </a:p>
        </p:txBody>
      </p:sp>
    </p:spTree>
    <p:extLst>
      <p:ext uri="{BB962C8B-B14F-4D97-AF65-F5344CB8AC3E}">
        <p14:creationId xmlns:p14="http://schemas.microsoft.com/office/powerpoint/2010/main" val="40014669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200A523-311D-4EC5-AF98-54D68311EA62}"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DAB0AA-5A03-4AA1-AC49-261AED847953}" type="slidenum">
              <a:rPr lang="zh-CN" altLang="en-US" smtClean="0"/>
              <a:t>‹#›</a:t>
            </a:fld>
            <a:endParaRPr lang="zh-CN" altLang="en-US"/>
          </a:p>
        </p:txBody>
      </p:sp>
    </p:spTree>
    <p:extLst>
      <p:ext uri="{BB962C8B-B14F-4D97-AF65-F5344CB8AC3E}">
        <p14:creationId xmlns:p14="http://schemas.microsoft.com/office/powerpoint/2010/main" val="1804065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200A523-311D-4EC5-AF98-54D68311EA62}"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8DAB0AA-5A03-4AA1-AC49-261AED847953}" type="slidenum">
              <a:rPr lang="zh-CN" altLang="en-US" smtClean="0"/>
              <a:t>‹#›</a:t>
            </a:fld>
            <a:endParaRPr lang="zh-CN" altLang="en-US"/>
          </a:p>
        </p:txBody>
      </p:sp>
    </p:spTree>
    <p:extLst>
      <p:ext uri="{BB962C8B-B14F-4D97-AF65-F5344CB8AC3E}">
        <p14:creationId xmlns:p14="http://schemas.microsoft.com/office/powerpoint/2010/main" val="25032154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2.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00A523-311D-4EC5-AF98-54D68311EA62}" type="datetimeFigureOut">
              <a:rPr lang="zh-CN" altLang="en-US" smtClean="0"/>
              <a:t>2021/8/29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DAB0AA-5A03-4AA1-AC49-261AED847953}" type="slidenum">
              <a:rPr lang="zh-CN" altLang="en-US" smtClean="0"/>
              <a:t>‹#›</a:t>
            </a:fld>
            <a:endParaRPr lang="zh-CN" altLang="en-US"/>
          </a:p>
        </p:txBody>
      </p:sp>
    </p:spTree>
    <p:extLst>
      <p:ext uri="{BB962C8B-B14F-4D97-AF65-F5344CB8AC3E}">
        <p14:creationId xmlns:p14="http://schemas.microsoft.com/office/powerpoint/2010/main" val="16424582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8" name="图片 27"/>
          <p:cNvPicPr>
            <a:picLocks noChangeAspect="1"/>
          </p:cNvPicPr>
          <p:nvPr userDrawn="1"/>
        </p:nvPicPr>
        <p:blipFill>
          <a:blip r:embed="rId5"/>
          <a:stretch>
            <a:fillRect/>
          </a:stretch>
        </p:blipFill>
        <p:spPr>
          <a:xfrm>
            <a:off x="-1" y="0"/>
            <a:ext cx="12192001" cy="6870700"/>
          </a:xfrm>
          <a:prstGeom prst="rect">
            <a:avLst/>
          </a:prstGeom>
        </p:spPr>
      </p:pic>
      <p:sp>
        <p:nvSpPr>
          <p:cNvPr id="1027" name="Rectangle 5"/>
          <p:cNvSpPr>
            <a:spLocks noGrp="1" noChangeArrowheads="1"/>
          </p:cNvSpPr>
          <p:nvPr>
            <p:ph type="title"/>
          </p:nvPr>
        </p:nvSpPr>
        <p:spPr bwMode="auto">
          <a:xfrm>
            <a:off x="1064681" y="1937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0"/>
            <a:ext cx="10795635"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p:cNvPicPr>
            <a:picLocks noChangeAspect="1"/>
          </p:cNvPicPr>
          <p:nvPr userDrawn="1"/>
        </p:nvPicPr>
        <p:blipFill>
          <a:blip r:embed="rId7"/>
          <a:stretch>
            <a:fillRect/>
          </a:stretch>
        </p:blipFill>
        <p:spPr>
          <a:xfrm>
            <a:off x="1064680" y="858484"/>
            <a:ext cx="8890689" cy="121132"/>
          </a:xfrm>
          <a:prstGeom prst="rect">
            <a:avLst/>
          </a:prstGeom>
        </p:spPr>
      </p:pic>
      <p:pic>
        <p:nvPicPr>
          <p:cNvPr id="13" name="图片 12"/>
          <p:cNvPicPr>
            <a:picLocks noChangeAspect="1"/>
          </p:cNvPicPr>
          <p:nvPr userDrawn="1"/>
        </p:nvPicPr>
        <p:blipFill>
          <a:blip r:embed="rId8"/>
          <a:stretch>
            <a:fillRect/>
          </a:stretch>
        </p:blipFill>
        <p:spPr>
          <a:xfrm>
            <a:off x="-1987" y="205090"/>
            <a:ext cx="1066667" cy="551344"/>
          </a:xfrm>
          <a:prstGeom prst="rect">
            <a:avLst/>
          </a:prstGeom>
        </p:spPr>
      </p:pic>
    </p:spTree>
    <p:extLst>
      <p:ext uri="{BB962C8B-B14F-4D97-AF65-F5344CB8AC3E}">
        <p14:creationId xmlns:p14="http://schemas.microsoft.com/office/powerpoint/2010/main" val="3222295790"/>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0"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extLst>
      <p:ext uri="{BB962C8B-B14F-4D97-AF65-F5344CB8AC3E}">
        <p14:creationId xmlns:p14="http://schemas.microsoft.com/office/powerpoint/2010/main" val="135427156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工作簿的基本操作</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一、新建工作簿</a:t>
            </a:r>
          </a:p>
          <a:p>
            <a:r>
              <a:rPr lang="zh-CN" altLang="en-US"/>
              <a:t>用户在创建新的工作簿时,可以创建一个空白的工作簿,然后从头开始输入数据、编辑数据。</a:t>
            </a:r>
          </a:p>
          <a:p>
            <a:r>
              <a:rPr lang="zh-CN" altLang="en-US"/>
              <a:t>也可以基于Excel模板创建具有某种格式的工作簿,在这种工作簿中,用户就不需要从头开始输入和编辑数据了,而只需在该模板的基础上对数据进行修改,变成自己所需的工作簿即可。</a:t>
            </a:r>
          </a:p>
          <a:p>
            <a:r>
              <a:rPr lang="zh-CN" altLang="en-US"/>
              <a:t>1.创建基于已有模板的工作簿</a:t>
            </a:r>
          </a:p>
          <a:p>
            <a:r>
              <a:rPr lang="zh-CN" altLang="en-US"/>
              <a:t>2.创建空白工作簿</a:t>
            </a:r>
          </a:p>
        </p:txBody>
      </p:sp>
    </p:spTree>
    <p:extLst>
      <p:ext uri="{BB962C8B-B14F-4D97-AF65-F5344CB8AC3E}">
        <p14:creationId xmlns:p14="http://schemas.microsoft.com/office/powerpoint/2010/main" val="230403197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工作簿的基本操作</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二、保存工作簿</a:t>
            </a:r>
          </a:p>
          <a:p>
            <a:r>
              <a:rPr lang="zh-CN" altLang="en-US"/>
              <a:t>当用户完成对工作簿的编辑后,需要进行保存,这样数据才不会丢失,方便以后查看。</a:t>
            </a:r>
          </a:p>
          <a:p>
            <a:r>
              <a:rPr lang="zh-CN" altLang="en-US"/>
              <a:t>在对文件进行保存操作时,应遵循两个原则,即在指定位置保存、及时保存,防止由于突然断电等事故造成数据的丢失。</a:t>
            </a:r>
          </a:p>
          <a:p>
            <a:r>
              <a:rPr lang="zh-CN" altLang="en-US"/>
              <a:t>1.保存工作簿常用的方法</a:t>
            </a:r>
          </a:p>
          <a:p>
            <a:r>
              <a:rPr lang="zh-CN" altLang="en-US"/>
              <a:t>2.自动保存工作簿</a:t>
            </a:r>
          </a:p>
        </p:txBody>
      </p:sp>
    </p:spTree>
    <p:extLst>
      <p:ext uri="{BB962C8B-B14F-4D97-AF65-F5344CB8AC3E}">
        <p14:creationId xmlns:p14="http://schemas.microsoft.com/office/powerpoint/2010/main" val="229213081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工作簿的基本操作</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三、关闭工作簿</a:t>
            </a:r>
          </a:p>
          <a:p>
            <a:r>
              <a:rPr lang="zh-CN" altLang="en-US"/>
              <a:t>当完成工作簿的编辑与保存后,即可关闭工作簿,通常关闭工作簿的方法如下:</a:t>
            </a:r>
          </a:p>
          <a:p>
            <a:r>
              <a:rPr lang="zh-CN" altLang="en-US"/>
              <a:t>(1)选择“文件”菜单中的“退出”命令。</a:t>
            </a:r>
          </a:p>
          <a:p>
            <a:r>
              <a:rPr lang="zh-CN" altLang="en-US"/>
              <a:t>(2)单击标题栏右侧的“关闭”按钮。</a:t>
            </a:r>
          </a:p>
          <a:p>
            <a:r>
              <a:rPr lang="zh-CN" altLang="en-US"/>
              <a:t>(3)单击Excel左上角的Excel图标,在弹出的控制菜单中选择“关闭”命令,如图1-8所示。</a:t>
            </a:r>
          </a:p>
          <a:p>
            <a:r>
              <a:rPr lang="zh-CN" altLang="en-US"/>
              <a:t>(4)右击任务栏中的Excel文件图标,在弹出的快捷菜单中选择“关闭窗口”命令,如图1-9所示。</a:t>
            </a:r>
          </a:p>
        </p:txBody>
      </p:sp>
    </p:spTree>
    <p:extLst>
      <p:ext uri="{BB962C8B-B14F-4D97-AF65-F5344CB8AC3E}">
        <p14:creationId xmlns:p14="http://schemas.microsoft.com/office/powerpoint/2010/main" val="384671451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第四节　工作簿的基本操作</a:t>
            </a:r>
            <a:endParaRPr lang="zh-CN" altLang="en-US"/>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四、打开工作簿</a:t>
            </a:r>
          </a:p>
          <a:p>
            <a:r>
              <a:rPr lang="zh-CN" altLang="en-US"/>
              <a:t>若需要再次查看或编辑保存在计算机中的工作簿,就需要打开该工作簿。</a:t>
            </a:r>
          </a:p>
          <a:p>
            <a:r>
              <a:rPr lang="zh-CN" altLang="en-US"/>
              <a:t>打开工作簿的方法主要有以下几种:</a:t>
            </a:r>
          </a:p>
          <a:p>
            <a:r>
              <a:rPr lang="zh-CN" altLang="en-US"/>
              <a:t>(1)单击“文件”菜单,选择“打开”命令。弹出“打开”对话框,选择要打开的工作簿保存的位置,然后选择要打开的文件,如图1-11所示,单击“打开”按钮。</a:t>
            </a:r>
          </a:p>
          <a:p>
            <a:r>
              <a:rPr lang="zh-CN" altLang="en-US"/>
              <a:t>(2)打开最近使用过的工作簿。</a:t>
            </a:r>
          </a:p>
          <a:p>
            <a:r>
              <a:rPr lang="zh-CN" altLang="en-US"/>
              <a:t>单击“文件”菜单,选择“最近所用文件”,会在右侧显示最近使用过的工作簿列表,如图1-12所示,单击要打开的文件即可。</a:t>
            </a:r>
          </a:p>
          <a:p>
            <a:r>
              <a:rPr lang="zh-CN" altLang="en-US"/>
              <a:t>或者打开文件所存放的文件夹,直接双击文件图标,就可以打开工作簿。也可以右击要打开的工作簿,在弹出的快捷菜单中选择“打开”命令。</a:t>
            </a:r>
          </a:p>
        </p:txBody>
      </p:sp>
    </p:spTree>
    <p:extLst>
      <p:ext uri="{BB962C8B-B14F-4D97-AF65-F5344CB8AC3E}">
        <p14:creationId xmlns:p14="http://schemas.microsoft.com/office/powerpoint/2010/main" val="269128320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创建“财务管理人员情况表”工作表</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一、选择工作表</a:t>
            </a:r>
          </a:p>
          <a:p>
            <a:r>
              <a:rPr lang="zh-CN" altLang="en-US"/>
              <a:t>1.选择单张工作表</a:t>
            </a:r>
          </a:p>
          <a:p>
            <a:r>
              <a:rPr lang="zh-CN" altLang="en-US"/>
              <a:t>2.选择多张连续的工作表</a:t>
            </a:r>
          </a:p>
          <a:p>
            <a:r>
              <a:rPr lang="zh-CN" altLang="en-US"/>
              <a:t>3.选择多张不相邻的工作表</a:t>
            </a:r>
          </a:p>
          <a:p>
            <a:r>
              <a:rPr lang="zh-CN" altLang="en-US"/>
              <a:t>4.选择所有的工作表</a:t>
            </a:r>
          </a:p>
          <a:p>
            <a:endParaRPr lang="zh-CN" altLang="en-US"/>
          </a:p>
        </p:txBody>
      </p:sp>
    </p:spTree>
    <p:extLst>
      <p:ext uri="{BB962C8B-B14F-4D97-AF65-F5344CB8AC3E}">
        <p14:creationId xmlns:p14="http://schemas.microsoft.com/office/powerpoint/2010/main" val="248582045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创建“财务管理人员情况表”工作表</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二、插入工作表</a:t>
            </a:r>
          </a:p>
          <a:p>
            <a:endParaRPr lang="zh-CN" altLang="en-US"/>
          </a:p>
        </p:txBody>
      </p:sp>
      <p:pic>
        <p:nvPicPr>
          <p:cNvPr id="4" name="图片 3"/>
          <p:cNvPicPr>
            <a:picLocks noChangeAspect="1"/>
          </p:cNvPicPr>
          <p:nvPr/>
        </p:nvPicPr>
        <p:blipFill>
          <a:blip r:embed="rId2"/>
          <a:stretch>
            <a:fillRect/>
          </a:stretch>
        </p:blipFill>
        <p:spPr>
          <a:xfrm>
            <a:off x="1932940" y="2043430"/>
            <a:ext cx="3375025" cy="4033520"/>
          </a:xfrm>
          <a:prstGeom prst="rect">
            <a:avLst/>
          </a:prstGeom>
        </p:spPr>
      </p:pic>
      <p:sp>
        <p:nvSpPr>
          <p:cNvPr id="100" name="文本框 99"/>
          <p:cNvSpPr txBox="1"/>
          <p:nvPr/>
        </p:nvSpPr>
        <p:spPr>
          <a:xfrm>
            <a:off x="1638300" y="6007100"/>
            <a:ext cx="3964940" cy="368300"/>
          </a:xfrm>
          <a:prstGeom prst="rect">
            <a:avLst/>
          </a:prstGeom>
          <a:noFill/>
          <a:ln w="9525">
            <a:noFill/>
          </a:ln>
        </p:spPr>
        <p:txBody>
          <a:bodyPr wrap="square">
            <a:spAutoFit/>
          </a:bodyPr>
          <a:lstStyle/>
          <a:p>
            <a:r>
              <a:rPr lang="zh-CN" altLang="en-US">
                <a:solidFill>
                  <a:srgbClr val="000000"/>
                </a:solidFill>
                <a:cs typeface="Arial" panose="020B0604020202020204" pitchFamily="34" charset="0"/>
              </a:rPr>
              <a:t>图</a:t>
            </a:r>
            <a:r>
              <a:rPr lang="en-US">
                <a:solidFill>
                  <a:srgbClr val="000000"/>
                </a:solidFill>
                <a:cs typeface="Arial" panose="020B0604020202020204" pitchFamily="34" charset="0"/>
              </a:rPr>
              <a:t>1-17</a:t>
            </a:r>
            <a:r>
              <a:rPr lang="zh-CN" altLang="en-US">
                <a:solidFill>
                  <a:srgbClr val="000000"/>
                </a:solidFill>
                <a:cs typeface="Arial" panose="020B0604020202020204" pitchFamily="34" charset="0"/>
              </a:rPr>
              <a:t>　右击工作表标签的快捷菜单</a:t>
            </a:r>
          </a:p>
        </p:txBody>
      </p:sp>
      <p:pic>
        <p:nvPicPr>
          <p:cNvPr id="5" name="图片 4"/>
          <p:cNvPicPr>
            <a:picLocks noChangeAspect="1"/>
          </p:cNvPicPr>
          <p:nvPr/>
        </p:nvPicPr>
        <p:blipFill>
          <a:blip r:embed="rId3"/>
          <a:stretch>
            <a:fillRect/>
          </a:stretch>
        </p:blipFill>
        <p:spPr>
          <a:xfrm>
            <a:off x="5709920" y="3066415"/>
            <a:ext cx="4295775" cy="2940685"/>
          </a:xfrm>
          <a:prstGeom prst="rect">
            <a:avLst/>
          </a:prstGeom>
        </p:spPr>
      </p:pic>
      <p:sp>
        <p:nvSpPr>
          <p:cNvPr id="6" name="文本框 5"/>
          <p:cNvSpPr txBox="1"/>
          <p:nvPr/>
        </p:nvSpPr>
        <p:spPr>
          <a:xfrm>
            <a:off x="6651625" y="6007100"/>
            <a:ext cx="3238500" cy="368300"/>
          </a:xfrm>
          <a:prstGeom prst="rect">
            <a:avLst/>
          </a:prstGeom>
          <a:noFill/>
          <a:ln w="9525">
            <a:noFill/>
          </a:ln>
        </p:spPr>
        <p:txBody>
          <a:bodyPr wrap="square">
            <a:spAutoFit/>
          </a:bodyPr>
          <a:lstStyle/>
          <a:p>
            <a:r>
              <a:rPr lang="zh-CN" altLang="en-US">
                <a:solidFill>
                  <a:srgbClr val="000000"/>
                </a:solidFill>
                <a:cs typeface="Arial"/>
              </a:rPr>
              <a:t>图</a:t>
            </a:r>
            <a:r>
              <a:rPr lang="en-US" altLang="zh-CN">
                <a:solidFill>
                  <a:srgbClr val="000000"/>
                </a:solidFill>
                <a:cs typeface="Arial"/>
              </a:rPr>
              <a:t>1-18</a:t>
            </a:r>
            <a:r>
              <a:rPr lang="zh-CN" altLang="en-US">
                <a:solidFill>
                  <a:srgbClr val="000000"/>
                </a:solidFill>
                <a:cs typeface="Arial"/>
              </a:rPr>
              <a:t>　“插入”对话框</a:t>
            </a:r>
          </a:p>
        </p:txBody>
      </p:sp>
    </p:spTree>
    <p:extLst>
      <p:ext uri="{BB962C8B-B14F-4D97-AF65-F5344CB8AC3E}">
        <p14:creationId xmlns:p14="http://schemas.microsoft.com/office/powerpoint/2010/main" val="348406551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创建“财务管理人员情况表”工作表</a:t>
            </a:r>
          </a:p>
        </p:txBody>
      </p:sp>
      <p:pic>
        <p:nvPicPr>
          <p:cNvPr id="7" name="图片 6"/>
          <p:cNvPicPr>
            <a:picLocks noChangeAspect="1"/>
          </p:cNvPicPr>
          <p:nvPr/>
        </p:nvPicPr>
        <p:blipFill>
          <a:blip r:embed="rId2"/>
          <a:stretch>
            <a:fillRect/>
          </a:stretch>
        </p:blipFill>
        <p:spPr>
          <a:xfrm>
            <a:off x="2919730" y="1696085"/>
            <a:ext cx="5436870" cy="4311015"/>
          </a:xfrm>
          <a:prstGeom prst="rect">
            <a:avLst/>
          </a:prstGeom>
        </p:spPr>
      </p:pic>
      <p:sp>
        <p:nvSpPr>
          <p:cNvPr id="100" name="文本框 99"/>
          <p:cNvSpPr txBox="1"/>
          <p:nvPr/>
        </p:nvSpPr>
        <p:spPr>
          <a:xfrm>
            <a:off x="3396615" y="6007100"/>
            <a:ext cx="5080000" cy="368300"/>
          </a:xfrm>
          <a:prstGeom prst="rect">
            <a:avLst/>
          </a:prstGeom>
          <a:noFill/>
          <a:ln w="9525">
            <a:noFill/>
          </a:ln>
        </p:spPr>
        <p:txBody>
          <a:bodyPr>
            <a:spAutoFit/>
          </a:bodyPr>
          <a:lstStyle/>
          <a:p>
            <a:pPr algn="ctr"/>
            <a:r>
              <a:rPr lang="zh-CN" altLang="en-US">
                <a:solidFill>
                  <a:srgbClr val="000000"/>
                </a:solidFill>
                <a:cs typeface="方正书宋_GBK" charset="0"/>
              </a:rPr>
              <a:t>图</a:t>
            </a:r>
            <a:r>
              <a:rPr lang="en-US" altLang="zh-CN">
                <a:solidFill>
                  <a:srgbClr val="000000"/>
                </a:solidFill>
                <a:cs typeface="方正书宋_GBK" charset="0"/>
              </a:rPr>
              <a:t>1-19</a:t>
            </a:r>
            <a:r>
              <a:rPr lang="zh-CN" altLang="en-US">
                <a:solidFill>
                  <a:srgbClr val="000000"/>
                </a:solidFill>
                <a:cs typeface="方正书宋_GBK" charset="0"/>
              </a:rPr>
              <a:t>　“插入工作表”选项</a:t>
            </a:r>
          </a:p>
        </p:txBody>
      </p:sp>
    </p:spTree>
    <p:extLst>
      <p:ext uri="{BB962C8B-B14F-4D97-AF65-F5344CB8AC3E}">
        <p14:creationId xmlns:p14="http://schemas.microsoft.com/office/powerpoint/2010/main" val="259683064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创建“财务管理人员情况表”工作表</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三、删除工作表</a:t>
            </a:r>
          </a:p>
        </p:txBody>
      </p:sp>
      <p:pic>
        <p:nvPicPr>
          <p:cNvPr id="4" name="图片 3"/>
          <p:cNvPicPr>
            <a:picLocks noChangeAspect="1"/>
          </p:cNvPicPr>
          <p:nvPr/>
        </p:nvPicPr>
        <p:blipFill>
          <a:blip r:embed="rId2"/>
          <a:stretch>
            <a:fillRect/>
          </a:stretch>
        </p:blipFill>
        <p:spPr>
          <a:xfrm>
            <a:off x="2658745" y="2061210"/>
            <a:ext cx="6875145" cy="3899535"/>
          </a:xfrm>
          <a:prstGeom prst="rect">
            <a:avLst/>
          </a:prstGeom>
        </p:spPr>
      </p:pic>
      <p:sp>
        <p:nvSpPr>
          <p:cNvPr id="100" name="文本框 99"/>
          <p:cNvSpPr txBox="1"/>
          <p:nvPr/>
        </p:nvSpPr>
        <p:spPr>
          <a:xfrm>
            <a:off x="3217545" y="5960745"/>
            <a:ext cx="2821305" cy="368300"/>
          </a:xfrm>
          <a:prstGeom prst="rect">
            <a:avLst/>
          </a:prstGeom>
          <a:noFill/>
          <a:ln w="9525">
            <a:noFill/>
          </a:ln>
        </p:spPr>
        <p:txBody>
          <a:bodyPr wrap="square">
            <a:spAutoFit/>
          </a:bodyPr>
          <a:lstStyle/>
          <a:p>
            <a:r>
              <a:rPr lang="zh-CN" altLang="en-US">
                <a:solidFill>
                  <a:srgbClr val="000000"/>
                </a:solidFill>
                <a:cs typeface="方正书宋_GBK" charset="0"/>
              </a:rPr>
              <a:t>图</a:t>
            </a:r>
            <a:r>
              <a:rPr lang="en-US" altLang="zh-CN">
                <a:solidFill>
                  <a:srgbClr val="000000"/>
                </a:solidFill>
                <a:cs typeface="方正书宋_GBK" charset="0"/>
              </a:rPr>
              <a:t>1-20</a:t>
            </a:r>
            <a:r>
              <a:rPr lang="zh-CN" altLang="en-US">
                <a:solidFill>
                  <a:srgbClr val="000000"/>
                </a:solidFill>
                <a:cs typeface="方正书宋_GBK" charset="0"/>
              </a:rPr>
              <a:t>　“删除”命令</a:t>
            </a:r>
          </a:p>
        </p:txBody>
      </p:sp>
      <p:sp>
        <p:nvSpPr>
          <p:cNvPr id="5" name="文本框 4"/>
          <p:cNvSpPr txBox="1"/>
          <p:nvPr/>
        </p:nvSpPr>
        <p:spPr>
          <a:xfrm>
            <a:off x="6269990" y="5960745"/>
            <a:ext cx="2697480" cy="368300"/>
          </a:xfrm>
          <a:prstGeom prst="rect">
            <a:avLst/>
          </a:prstGeom>
          <a:noFill/>
        </p:spPr>
        <p:txBody>
          <a:bodyPr wrap="none" rtlCol="0" anchor="t">
            <a:spAutoFit/>
          </a:bodyPr>
          <a:lstStyle/>
          <a:p>
            <a:r>
              <a:rPr lang="zh-CN" altLang="en-US">
                <a:solidFill>
                  <a:srgbClr val="000000"/>
                </a:solidFill>
                <a:cs typeface="方正书宋_GBK" charset="0"/>
                <a:sym typeface="+mn-ea"/>
              </a:rPr>
              <a:t>图</a:t>
            </a:r>
            <a:r>
              <a:rPr lang="en-US" altLang="zh-CN">
                <a:solidFill>
                  <a:srgbClr val="000000"/>
                </a:solidFill>
                <a:cs typeface="方正书宋_GBK" charset="0"/>
                <a:sym typeface="+mn-ea"/>
              </a:rPr>
              <a:t>1-21</a:t>
            </a:r>
            <a:r>
              <a:rPr lang="zh-CN" altLang="en-US">
                <a:solidFill>
                  <a:srgbClr val="000000"/>
                </a:solidFill>
                <a:cs typeface="方正书宋_GBK" charset="0"/>
                <a:sym typeface="+mn-ea"/>
              </a:rPr>
              <a:t>　确认删除对话框</a:t>
            </a:r>
            <a:endParaRPr lang="zh-CN" altLang="en-US">
              <a:solidFill>
                <a:srgbClr val="000000"/>
              </a:solidFill>
            </a:endParaRPr>
          </a:p>
        </p:txBody>
      </p:sp>
    </p:spTree>
    <p:extLst>
      <p:ext uri="{BB962C8B-B14F-4D97-AF65-F5344CB8AC3E}">
        <p14:creationId xmlns:p14="http://schemas.microsoft.com/office/powerpoint/2010/main" val="95171379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第五节　创建“财务管理人员情况表”工作表</a:t>
            </a:r>
            <a:endParaRPr lang="zh-CN" altLang="en-US"/>
          </a:p>
        </p:txBody>
      </p:sp>
      <p:pic>
        <p:nvPicPr>
          <p:cNvPr id="4" name="内容占位符 3"/>
          <p:cNvPicPr>
            <a:picLocks noGrp="1" noChangeAspect="1"/>
          </p:cNvPicPr>
          <p:nvPr>
            <p:ph idx="1"/>
          </p:nvPr>
        </p:nvPicPr>
        <p:blipFill>
          <a:blip r:embed="rId2"/>
          <a:stretch>
            <a:fillRect/>
          </a:stretch>
        </p:blipFill>
        <p:spPr>
          <a:xfrm>
            <a:off x="3544570" y="2078355"/>
            <a:ext cx="4921250" cy="3994150"/>
          </a:xfrm>
          <a:prstGeom prst="rect">
            <a:avLst/>
          </a:prstGeom>
        </p:spPr>
      </p:pic>
      <p:sp>
        <p:nvSpPr>
          <p:cNvPr id="100" name="文本框 99"/>
          <p:cNvSpPr txBox="1"/>
          <p:nvPr/>
        </p:nvSpPr>
        <p:spPr>
          <a:xfrm>
            <a:off x="3695065" y="6151245"/>
            <a:ext cx="5080000" cy="368300"/>
          </a:xfrm>
          <a:prstGeom prst="rect">
            <a:avLst/>
          </a:prstGeom>
          <a:noFill/>
          <a:ln w="9525">
            <a:noFill/>
          </a:ln>
        </p:spPr>
        <p:txBody>
          <a:bodyPr>
            <a:spAutoFit/>
          </a:bodyPr>
          <a:lstStyle/>
          <a:p>
            <a:pPr algn="ctr"/>
            <a:r>
              <a:rPr lang="zh-CN" altLang="en-US">
                <a:solidFill>
                  <a:srgbClr val="000000"/>
                </a:solidFill>
                <a:cs typeface="方正书宋_GBK" charset="0"/>
              </a:rPr>
              <a:t>图</a:t>
            </a:r>
            <a:r>
              <a:rPr lang="en-US" altLang="zh-CN">
                <a:solidFill>
                  <a:srgbClr val="000000"/>
                </a:solidFill>
                <a:cs typeface="方正书宋_GBK" charset="0"/>
              </a:rPr>
              <a:t>1-22</a:t>
            </a:r>
            <a:r>
              <a:rPr lang="zh-CN" altLang="en-US">
                <a:solidFill>
                  <a:srgbClr val="000000"/>
                </a:solidFill>
                <a:cs typeface="方正书宋_GBK" charset="0"/>
              </a:rPr>
              <a:t>　“删除工作表”命令</a:t>
            </a:r>
          </a:p>
        </p:txBody>
      </p:sp>
    </p:spTree>
    <p:extLst>
      <p:ext uri="{BB962C8B-B14F-4D97-AF65-F5344CB8AC3E}">
        <p14:creationId xmlns:p14="http://schemas.microsoft.com/office/powerpoint/2010/main" val="131123354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第五节　创建“财务管理人员情况表”工作表</a:t>
            </a:r>
            <a:endParaRPr lang="zh-CN" altLang="en-US"/>
          </a:p>
        </p:txBody>
      </p:sp>
      <p:sp>
        <p:nvSpPr>
          <p:cNvPr id="3" name="内容占位符 2"/>
          <p:cNvSpPr>
            <a:spLocks noGrp="1"/>
          </p:cNvSpPr>
          <p:nvPr>
            <p:ph idx="1"/>
          </p:nvPr>
        </p:nvSpPr>
        <p:spPr>
          <a:xfrm>
            <a:off x="622300" y="1225550"/>
            <a:ext cx="10579735" cy="5016500"/>
          </a:xfrm>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四、重命名工作表</a:t>
            </a:r>
          </a:p>
          <a:p>
            <a:r>
              <a:rPr lang="zh-CN" altLang="en-US"/>
              <a:t>1.方法1,使用快捷菜单</a:t>
            </a:r>
          </a:p>
          <a:p>
            <a:r>
              <a:rPr lang="zh-CN" altLang="en-US"/>
              <a:t>2.方法2,直接输入</a:t>
            </a:r>
          </a:p>
        </p:txBody>
      </p:sp>
      <p:pic>
        <p:nvPicPr>
          <p:cNvPr id="4" name="图片 3"/>
          <p:cNvPicPr>
            <a:picLocks noChangeAspect="1"/>
          </p:cNvPicPr>
          <p:nvPr/>
        </p:nvPicPr>
        <p:blipFill>
          <a:blip r:embed="rId2"/>
          <a:stretch>
            <a:fillRect/>
          </a:stretch>
        </p:blipFill>
        <p:spPr>
          <a:xfrm>
            <a:off x="2146935" y="2653665"/>
            <a:ext cx="4465955" cy="3596640"/>
          </a:xfrm>
          <a:prstGeom prst="rect">
            <a:avLst/>
          </a:prstGeom>
        </p:spPr>
      </p:pic>
      <p:sp>
        <p:nvSpPr>
          <p:cNvPr id="100" name="文本框 99"/>
          <p:cNvSpPr txBox="1"/>
          <p:nvPr/>
        </p:nvSpPr>
        <p:spPr>
          <a:xfrm>
            <a:off x="2146935" y="6250305"/>
            <a:ext cx="4465955" cy="368300"/>
          </a:xfrm>
          <a:prstGeom prst="rect">
            <a:avLst/>
          </a:prstGeom>
          <a:noFill/>
          <a:ln w="9525">
            <a:noFill/>
          </a:ln>
        </p:spPr>
        <p:txBody>
          <a:bodyPr wrap="square">
            <a:spAutoFit/>
          </a:bodyPr>
          <a:lstStyle/>
          <a:p>
            <a:pPr algn="ctr"/>
            <a:r>
              <a:rPr lang="zh-CN" altLang="en-US">
                <a:solidFill>
                  <a:srgbClr val="000000"/>
                </a:solidFill>
                <a:cs typeface="方正书宋_GBK" charset="0"/>
              </a:rPr>
              <a:t>图</a:t>
            </a:r>
            <a:r>
              <a:rPr lang="en-US" altLang="zh-CN">
                <a:solidFill>
                  <a:srgbClr val="000000"/>
                </a:solidFill>
                <a:cs typeface="方正书宋_GBK" charset="0"/>
              </a:rPr>
              <a:t>1-23</a:t>
            </a:r>
            <a:r>
              <a:rPr lang="zh-CN" altLang="en-US">
                <a:solidFill>
                  <a:srgbClr val="000000"/>
                </a:solidFill>
                <a:cs typeface="方正书宋_GBK" charset="0"/>
              </a:rPr>
              <a:t>　快捷菜单中的“重命名”命令</a:t>
            </a:r>
          </a:p>
        </p:txBody>
      </p:sp>
      <p:pic>
        <p:nvPicPr>
          <p:cNvPr id="5" name="内容占位符 3"/>
          <p:cNvPicPr>
            <a:picLocks noChangeAspect="1"/>
          </p:cNvPicPr>
          <p:nvPr/>
        </p:nvPicPr>
        <p:blipFill>
          <a:blip r:embed="rId3"/>
          <a:stretch>
            <a:fillRect/>
          </a:stretch>
        </p:blipFill>
        <p:spPr>
          <a:xfrm>
            <a:off x="7018020" y="2785110"/>
            <a:ext cx="3054985" cy="3524885"/>
          </a:xfrm>
          <a:prstGeom prst="rect">
            <a:avLst/>
          </a:prstGeom>
          <a:noFill/>
          <a:ln>
            <a:noFill/>
          </a:ln>
          <a:effectLst/>
        </p:spPr>
      </p:pic>
      <p:sp>
        <p:nvSpPr>
          <p:cNvPr id="6" name="文本框 5"/>
          <p:cNvSpPr txBox="1"/>
          <p:nvPr/>
        </p:nvSpPr>
        <p:spPr>
          <a:xfrm>
            <a:off x="7018020" y="6309995"/>
            <a:ext cx="3288030" cy="368300"/>
          </a:xfrm>
          <a:prstGeom prst="rect">
            <a:avLst/>
          </a:prstGeom>
          <a:noFill/>
          <a:ln w="9525">
            <a:noFill/>
          </a:ln>
        </p:spPr>
        <p:txBody>
          <a:bodyPr wrap="square">
            <a:spAutoFit/>
          </a:bodyPr>
          <a:lstStyle/>
          <a:p>
            <a:r>
              <a:rPr lang="zh-CN" altLang="en-US">
                <a:solidFill>
                  <a:srgbClr val="000000"/>
                </a:solidFill>
                <a:cs typeface="方正书宋_GBK" charset="0"/>
              </a:rPr>
              <a:t>图</a:t>
            </a:r>
            <a:r>
              <a:rPr lang="en-US" altLang="zh-CN">
                <a:solidFill>
                  <a:srgbClr val="000000"/>
                </a:solidFill>
                <a:cs typeface="方正书宋_GBK" charset="0"/>
              </a:rPr>
              <a:t>1-24</a:t>
            </a:r>
            <a:r>
              <a:rPr lang="zh-CN" altLang="en-US">
                <a:solidFill>
                  <a:srgbClr val="000000"/>
                </a:solidFill>
                <a:cs typeface="方正书宋_GBK" charset="0"/>
              </a:rPr>
              <a:t>　更改工作表的名称</a:t>
            </a:r>
          </a:p>
        </p:txBody>
      </p:sp>
    </p:spTree>
    <p:extLst>
      <p:ext uri="{BB962C8B-B14F-4D97-AF65-F5344CB8AC3E}">
        <p14:creationId xmlns:p14="http://schemas.microsoft.com/office/powerpoint/2010/main" val="112030288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内容占位符 3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40" name="文本框 39"/>
          <p:cNvSpPr txBox="1"/>
          <p:nvPr/>
        </p:nvSpPr>
        <p:spPr>
          <a:xfrm>
            <a:off x="0" y="3420742"/>
            <a:ext cx="12192000" cy="646331"/>
          </a:xfrm>
          <a:prstGeom prst="rect">
            <a:avLst/>
          </a:prstGeom>
          <a:noFill/>
        </p:spPr>
        <p:txBody>
          <a:bodyPr wrap="square" rtlCol="0">
            <a:spAutoFit/>
          </a:bodyPr>
          <a:lstStyle/>
          <a:p>
            <a:pPr algn="ctr"/>
            <a:r>
              <a:rPr lang="zh-CN" altLang="en-US" sz="3600" b="1" dirty="0">
                <a:solidFill>
                  <a:srgbClr val="000000"/>
                </a:solidFill>
                <a:latin typeface="微软雅黑" panose="020B0503020204020204" pitchFamily="34" charset="-122"/>
                <a:ea typeface="微软雅黑" panose="020B0503020204020204" pitchFamily="34" charset="-122"/>
              </a:rPr>
              <a:t>第一章   运用</a:t>
            </a:r>
            <a:r>
              <a:rPr lang="en-US" altLang="zh-CN" sz="3600" b="1" dirty="0">
                <a:solidFill>
                  <a:srgbClr val="000000"/>
                </a:solidFill>
                <a:latin typeface="微软雅黑" panose="020B0503020204020204" pitchFamily="34" charset="-122"/>
                <a:ea typeface="微软雅黑" panose="020B0503020204020204" pitchFamily="34" charset="-122"/>
              </a:rPr>
              <a:t>Excel 2016</a:t>
            </a:r>
            <a:r>
              <a:rPr lang="zh-CN" altLang="en-US" sz="3600" b="1" dirty="0">
                <a:solidFill>
                  <a:srgbClr val="000000"/>
                </a:solidFill>
                <a:latin typeface="微软雅黑" panose="020B0503020204020204" pitchFamily="34" charset="-122"/>
                <a:ea typeface="微软雅黑" panose="020B0503020204020204" pitchFamily="34" charset="-122"/>
              </a:rPr>
              <a:t>创建财务管理表格</a:t>
            </a:r>
          </a:p>
        </p:txBody>
      </p:sp>
    </p:spTree>
    <p:extLst>
      <p:ext uri="{BB962C8B-B14F-4D97-AF65-F5344CB8AC3E}">
        <p14:creationId xmlns:p14="http://schemas.microsoft.com/office/powerpoint/2010/main" val="183897481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第五节　创建“财务管理人员情况表”工作表</a:t>
            </a:r>
            <a:endParaRPr lang="zh-CN" altLang="en-US"/>
          </a:p>
        </p:txBody>
      </p:sp>
      <p:sp>
        <p:nvSpPr>
          <p:cNvPr id="5" name="内容占位符 4"/>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五、移动工作表</a:t>
            </a:r>
          </a:p>
          <a:p>
            <a:r>
              <a:rPr lang="zh-CN" altLang="en-US"/>
              <a:t>1.方法1,鼠标直接拖动</a:t>
            </a:r>
          </a:p>
          <a:p>
            <a:r>
              <a:rPr lang="zh-CN" altLang="en-US"/>
              <a:t>2.方法2,使用快捷菜单</a:t>
            </a:r>
          </a:p>
        </p:txBody>
      </p:sp>
      <p:sp>
        <p:nvSpPr>
          <p:cNvPr id="6" name="文本框 5"/>
          <p:cNvSpPr txBox="1"/>
          <p:nvPr/>
        </p:nvSpPr>
        <p:spPr>
          <a:xfrm>
            <a:off x="2858135" y="6111240"/>
            <a:ext cx="4642485" cy="368300"/>
          </a:xfrm>
          <a:prstGeom prst="rect">
            <a:avLst/>
          </a:prstGeom>
          <a:noFill/>
          <a:ln w="9525">
            <a:noFill/>
          </a:ln>
        </p:spPr>
        <p:txBody>
          <a:bodyPr wrap="square">
            <a:spAutoFit/>
          </a:bodyPr>
          <a:lstStyle/>
          <a:p>
            <a:r>
              <a:rPr lang="zh-CN" altLang="en-US">
                <a:solidFill>
                  <a:srgbClr val="000000"/>
                </a:solidFill>
                <a:cs typeface="方正书宋_GBK" charset="0"/>
              </a:rPr>
              <a:t>图</a:t>
            </a:r>
            <a:r>
              <a:rPr lang="en-US" altLang="zh-CN">
                <a:solidFill>
                  <a:srgbClr val="000000"/>
                </a:solidFill>
                <a:cs typeface="方正书宋_GBK" charset="0"/>
              </a:rPr>
              <a:t>1-25</a:t>
            </a:r>
            <a:r>
              <a:rPr lang="zh-CN" altLang="en-US">
                <a:solidFill>
                  <a:srgbClr val="000000"/>
                </a:solidFill>
                <a:cs typeface="方正书宋_GBK" charset="0"/>
              </a:rPr>
              <a:t>　快捷菜单中的“移动或复制”命令</a:t>
            </a:r>
            <a:r>
              <a:rPr lang="en-US">
                <a:solidFill>
                  <a:srgbClr val="000000"/>
                </a:solidFill>
                <a:latin typeface="宋体" panose="02010600030101010101" pitchFamily="2" charset="-122"/>
                <a:cs typeface="方正书宋_GBK" charset="0"/>
              </a:rPr>
              <a:t>          </a:t>
            </a:r>
            <a:endParaRPr lang="zh-CN" altLang="en-US">
              <a:solidFill>
                <a:srgbClr val="000000"/>
              </a:solidFill>
              <a:cs typeface="方正书宋_GBK" charset="0"/>
            </a:endParaRPr>
          </a:p>
        </p:txBody>
      </p:sp>
      <p:sp>
        <p:nvSpPr>
          <p:cNvPr id="7" name="文本框 6"/>
          <p:cNvSpPr txBox="1"/>
          <p:nvPr/>
        </p:nvSpPr>
        <p:spPr>
          <a:xfrm>
            <a:off x="7500620" y="6111240"/>
            <a:ext cx="4069080" cy="368300"/>
          </a:xfrm>
          <a:prstGeom prst="rect">
            <a:avLst/>
          </a:prstGeom>
          <a:noFill/>
        </p:spPr>
        <p:txBody>
          <a:bodyPr wrap="none" rtlCol="0" anchor="t">
            <a:spAutoFit/>
          </a:bodyPr>
          <a:lstStyle/>
          <a:p>
            <a:r>
              <a:rPr lang="zh-CN" altLang="en-US">
                <a:solidFill>
                  <a:srgbClr val="000000"/>
                </a:solidFill>
                <a:cs typeface="方正书宋_GBK" charset="0"/>
                <a:sym typeface="+mn-ea"/>
              </a:rPr>
              <a:t>图</a:t>
            </a:r>
            <a:r>
              <a:rPr lang="en-US" altLang="zh-CN">
                <a:solidFill>
                  <a:srgbClr val="000000"/>
                </a:solidFill>
                <a:cs typeface="方正书宋_GBK" charset="0"/>
                <a:sym typeface="+mn-ea"/>
              </a:rPr>
              <a:t>1-26</a:t>
            </a:r>
            <a:r>
              <a:rPr lang="zh-CN" altLang="en-US">
                <a:solidFill>
                  <a:srgbClr val="000000"/>
                </a:solidFill>
                <a:cs typeface="方正书宋_GBK" charset="0"/>
                <a:sym typeface="+mn-ea"/>
              </a:rPr>
              <a:t>　“移动或复制工作表”对话框</a:t>
            </a:r>
            <a:endParaRPr lang="zh-CN" altLang="en-US">
              <a:solidFill>
                <a:srgbClr val="000000"/>
              </a:solidFill>
            </a:endParaRPr>
          </a:p>
        </p:txBody>
      </p:sp>
      <p:pic>
        <p:nvPicPr>
          <p:cNvPr id="8" name="图片 7"/>
          <p:cNvPicPr>
            <a:picLocks noChangeAspect="1"/>
          </p:cNvPicPr>
          <p:nvPr/>
        </p:nvPicPr>
        <p:blipFill>
          <a:blip r:embed="rId2"/>
          <a:stretch>
            <a:fillRect/>
          </a:stretch>
        </p:blipFill>
        <p:spPr>
          <a:xfrm>
            <a:off x="3519805" y="2085340"/>
            <a:ext cx="3663950" cy="4025900"/>
          </a:xfrm>
          <a:prstGeom prst="rect">
            <a:avLst/>
          </a:prstGeom>
        </p:spPr>
      </p:pic>
      <p:pic>
        <p:nvPicPr>
          <p:cNvPr id="9" name="图片 8"/>
          <p:cNvPicPr>
            <a:picLocks noChangeAspect="1"/>
          </p:cNvPicPr>
          <p:nvPr/>
        </p:nvPicPr>
        <p:blipFill>
          <a:blip r:embed="rId3"/>
          <a:stretch>
            <a:fillRect/>
          </a:stretch>
        </p:blipFill>
        <p:spPr>
          <a:xfrm>
            <a:off x="7823200" y="2129790"/>
            <a:ext cx="3613150" cy="3981450"/>
          </a:xfrm>
          <a:prstGeom prst="rect">
            <a:avLst/>
          </a:prstGeom>
        </p:spPr>
      </p:pic>
    </p:spTree>
    <p:extLst>
      <p:ext uri="{BB962C8B-B14F-4D97-AF65-F5344CB8AC3E}">
        <p14:creationId xmlns:p14="http://schemas.microsoft.com/office/powerpoint/2010/main" val="24813981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第五节　创建“财务管理人员情况表”工作表</a:t>
            </a:r>
            <a:endParaRPr lang="zh-CN" altLang="en-US"/>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六、复制工作表</a:t>
            </a:r>
          </a:p>
          <a:p>
            <a:r>
              <a:rPr lang="zh-CN" altLang="en-US"/>
              <a:t>1.方法1,鼠标直接拖动</a:t>
            </a:r>
          </a:p>
          <a:p>
            <a:r>
              <a:rPr lang="zh-CN" altLang="en-US"/>
              <a:t>2.方法2,使用快捷菜单</a:t>
            </a:r>
          </a:p>
        </p:txBody>
      </p:sp>
      <p:pic>
        <p:nvPicPr>
          <p:cNvPr id="4" name="图片 3"/>
          <p:cNvPicPr>
            <a:picLocks noChangeAspect="1"/>
          </p:cNvPicPr>
          <p:nvPr/>
        </p:nvPicPr>
        <p:blipFill>
          <a:blip r:embed="rId2"/>
          <a:stretch>
            <a:fillRect/>
          </a:stretch>
        </p:blipFill>
        <p:spPr>
          <a:xfrm>
            <a:off x="4552950" y="1467485"/>
            <a:ext cx="4341495" cy="4799965"/>
          </a:xfrm>
          <a:prstGeom prst="rect">
            <a:avLst/>
          </a:prstGeom>
        </p:spPr>
      </p:pic>
      <p:sp>
        <p:nvSpPr>
          <p:cNvPr id="100" name="文本框 99"/>
          <p:cNvSpPr txBox="1"/>
          <p:nvPr/>
        </p:nvSpPr>
        <p:spPr>
          <a:xfrm>
            <a:off x="5238115" y="6245860"/>
            <a:ext cx="2970530" cy="368300"/>
          </a:xfrm>
          <a:prstGeom prst="rect">
            <a:avLst/>
          </a:prstGeom>
          <a:noFill/>
          <a:ln w="9525">
            <a:noFill/>
          </a:ln>
        </p:spPr>
        <p:txBody>
          <a:bodyPr wrap="square">
            <a:spAutoFit/>
          </a:bodyPr>
          <a:lstStyle/>
          <a:p>
            <a:pPr algn="ctr"/>
            <a:r>
              <a:rPr lang="zh-CN" altLang="en-US">
                <a:solidFill>
                  <a:srgbClr val="000000"/>
                </a:solidFill>
                <a:cs typeface="方正书宋_GBK" charset="0"/>
              </a:rPr>
              <a:t>图</a:t>
            </a:r>
            <a:r>
              <a:rPr lang="en-US" altLang="zh-CN">
                <a:solidFill>
                  <a:srgbClr val="000000"/>
                </a:solidFill>
                <a:cs typeface="方正书宋_GBK" charset="0"/>
              </a:rPr>
              <a:t>1-27</a:t>
            </a:r>
            <a:r>
              <a:rPr lang="zh-CN" altLang="en-US">
                <a:solidFill>
                  <a:srgbClr val="000000"/>
                </a:solidFill>
                <a:cs typeface="方正书宋_GBK" charset="0"/>
              </a:rPr>
              <a:t>　复制工作表</a:t>
            </a:r>
          </a:p>
        </p:txBody>
      </p:sp>
    </p:spTree>
    <p:extLst>
      <p:ext uri="{BB962C8B-B14F-4D97-AF65-F5344CB8AC3E}">
        <p14:creationId xmlns:p14="http://schemas.microsoft.com/office/powerpoint/2010/main" val="324679451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第五节　创建“财务管理人员情况表”工作表</a:t>
            </a:r>
            <a:endParaRPr lang="zh-CN" altLang="en-US"/>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七、更改工作表标签颜色</a:t>
            </a:r>
          </a:p>
        </p:txBody>
      </p:sp>
      <p:pic>
        <p:nvPicPr>
          <p:cNvPr id="4" name="图片 3"/>
          <p:cNvPicPr>
            <a:picLocks noChangeAspect="1"/>
          </p:cNvPicPr>
          <p:nvPr/>
        </p:nvPicPr>
        <p:blipFill>
          <a:blip r:embed="rId2"/>
          <a:stretch>
            <a:fillRect/>
          </a:stretch>
        </p:blipFill>
        <p:spPr>
          <a:xfrm>
            <a:off x="2178685" y="2216150"/>
            <a:ext cx="3754120" cy="4059555"/>
          </a:xfrm>
          <a:prstGeom prst="rect">
            <a:avLst/>
          </a:prstGeom>
        </p:spPr>
      </p:pic>
      <p:pic>
        <p:nvPicPr>
          <p:cNvPr id="5" name="图片 4"/>
          <p:cNvPicPr>
            <a:picLocks noChangeAspect="1"/>
          </p:cNvPicPr>
          <p:nvPr/>
        </p:nvPicPr>
        <p:blipFill>
          <a:blip r:embed="rId3"/>
          <a:stretch>
            <a:fillRect/>
          </a:stretch>
        </p:blipFill>
        <p:spPr>
          <a:xfrm>
            <a:off x="6141720" y="2147570"/>
            <a:ext cx="3856990" cy="4128135"/>
          </a:xfrm>
          <a:prstGeom prst="rect">
            <a:avLst/>
          </a:prstGeom>
        </p:spPr>
      </p:pic>
      <p:sp>
        <p:nvSpPr>
          <p:cNvPr id="100" name="文本框 99"/>
          <p:cNvSpPr txBox="1"/>
          <p:nvPr/>
        </p:nvSpPr>
        <p:spPr>
          <a:xfrm>
            <a:off x="2366645" y="6275705"/>
            <a:ext cx="3378200" cy="368300"/>
          </a:xfrm>
          <a:prstGeom prst="rect">
            <a:avLst/>
          </a:prstGeom>
          <a:noFill/>
          <a:ln w="9525">
            <a:noFill/>
          </a:ln>
        </p:spPr>
        <p:txBody>
          <a:bodyPr wrap="square">
            <a:spAutoFit/>
          </a:bodyPr>
          <a:lstStyle/>
          <a:p>
            <a:r>
              <a:rPr lang="zh-CN" altLang="en-US">
                <a:solidFill>
                  <a:srgbClr val="000000"/>
                </a:solidFill>
                <a:cs typeface="Arial" panose="020B0604020202020204" pitchFamily="34" charset="0"/>
              </a:rPr>
              <a:t>图</a:t>
            </a:r>
            <a:r>
              <a:rPr lang="en-US" altLang="zh-CN">
                <a:solidFill>
                  <a:srgbClr val="000000"/>
                </a:solidFill>
                <a:cs typeface="Arial" panose="020B0604020202020204" pitchFamily="34" charset="0"/>
              </a:rPr>
              <a:t>1-28</a:t>
            </a:r>
            <a:r>
              <a:rPr lang="zh-CN" altLang="en-US">
                <a:solidFill>
                  <a:srgbClr val="000000"/>
                </a:solidFill>
                <a:cs typeface="Arial" panose="020B0604020202020204" pitchFamily="34" charset="0"/>
              </a:rPr>
              <a:t>　更改工作表标签颜色　</a:t>
            </a:r>
          </a:p>
        </p:txBody>
      </p:sp>
      <p:sp>
        <p:nvSpPr>
          <p:cNvPr id="6" name="文本框 5"/>
          <p:cNvSpPr txBox="1"/>
          <p:nvPr/>
        </p:nvSpPr>
        <p:spPr>
          <a:xfrm>
            <a:off x="6141720" y="6275705"/>
            <a:ext cx="4297680" cy="368300"/>
          </a:xfrm>
          <a:prstGeom prst="rect">
            <a:avLst/>
          </a:prstGeom>
          <a:noFill/>
        </p:spPr>
        <p:txBody>
          <a:bodyPr wrap="none" rtlCol="0" anchor="t">
            <a:spAutoFit/>
          </a:bodyPr>
          <a:lstStyle/>
          <a:p>
            <a:r>
              <a:rPr lang="zh-CN" altLang="en-US">
                <a:solidFill>
                  <a:srgbClr val="000000"/>
                </a:solidFill>
                <a:cs typeface="Arial" panose="020B0604020202020204" pitchFamily="34" charset="0"/>
                <a:sym typeface="+mn-ea"/>
              </a:rPr>
              <a:t>图</a:t>
            </a:r>
            <a:r>
              <a:rPr lang="en-US" altLang="zh-CN">
                <a:solidFill>
                  <a:srgbClr val="000000"/>
                </a:solidFill>
                <a:cs typeface="Arial" panose="020B0604020202020204" pitchFamily="34" charset="0"/>
                <a:sym typeface="+mn-ea"/>
              </a:rPr>
              <a:t>1-29</a:t>
            </a:r>
            <a:r>
              <a:rPr lang="zh-CN" altLang="en-US">
                <a:solidFill>
                  <a:srgbClr val="000000"/>
                </a:solidFill>
                <a:cs typeface="Arial" panose="020B0604020202020204" pitchFamily="34" charset="0"/>
                <a:sym typeface="+mn-ea"/>
              </a:rPr>
              <a:t>　更改工作表标签颜色之后的效果</a:t>
            </a:r>
            <a:endParaRPr lang="zh-CN" altLang="en-US">
              <a:solidFill>
                <a:srgbClr val="000000"/>
              </a:solidFill>
            </a:endParaRPr>
          </a:p>
        </p:txBody>
      </p:sp>
    </p:spTree>
    <p:extLst>
      <p:ext uri="{BB962C8B-B14F-4D97-AF65-F5344CB8AC3E}">
        <p14:creationId xmlns:p14="http://schemas.microsoft.com/office/powerpoint/2010/main" val="72880828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第五节　创建“财务管理人员情况表”工作表</a:t>
            </a:r>
            <a:endParaRPr lang="zh-CN" altLang="en-US"/>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八、隐藏和显示工作表</a:t>
            </a:r>
          </a:p>
        </p:txBody>
      </p:sp>
      <p:pic>
        <p:nvPicPr>
          <p:cNvPr id="4" name="图片 3"/>
          <p:cNvPicPr>
            <a:picLocks noChangeAspect="1"/>
          </p:cNvPicPr>
          <p:nvPr/>
        </p:nvPicPr>
        <p:blipFill>
          <a:blip r:embed="rId2"/>
          <a:stretch>
            <a:fillRect/>
          </a:stretch>
        </p:blipFill>
        <p:spPr>
          <a:xfrm>
            <a:off x="890270" y="2145030"/>
            <a:ext cx="3442970" cy="4030345"/>
          </a:xfrm>
          <a:prstGeom prst="rect">
            <a:avLst/>
          </a:prstGeom>
        </p:spPr>
      </p:pic>
      <p:pic>
        <p:nvPicPr>
          <p:cNvPr id="5" name="图片 4"/>
          <p:cNvPicPr>
            <a:picLocks noChangeAspect="1"/>
          </p:cNvPicPr>
          <p:nvPr/>
        </p:nvPicPr>
        <p:blipFill>
          <a:blip r:embed="rId3"/>
          <a:stretch>
            <a:fillRect/>
          </a:stretch>
        </p:blipFill>
        <p:spPr>
          <a:xfrm>
            <a:off x="4518025" y="2145030"/>
            <a:ext cx="3183255" cy="3995420"/>
          </a:xfrm>
          <a:prstGeom prst="rect">
            <a:avLst/>
          </a:prstGeom>
        </p:spPr>
      </p:pic>
      <p:sp>
        <p:nvSpPr>
          <p:cNvPr id="100" name="文本框 99"/>
          <p:cNvSpPr txBox="1"/>
          <p:nvPr/>
        </p:nvSpPr>
        <p:spPr>
          <a:xfrm>
            <a:off x="1109345" y="6280150"/>
            <a:ext cx="3149600" cy="368300"/>
          </a:xfrm>
          <a:prstGeom prst="rect">
            <a:avLst/>
          </a:prstGeom>
          <a:noFill/>
          <a:ln w="9525">
            <a:noFill/>
          </a:ln>
        </p:spPr>
        <p:txBody>
          <a:bodyPr wrap="square">
            <a:spAutoFit/>
          </a:bodyPr>
          <a:lstStyle/>
          <a:p>
            <a:r>
              <a:rPr lang="zh-CN" altLang="en-US">
                <a:solidFill>
                  <a:srgbClr val="000000"/>
                </a:solidFill>
                <a:cs typeface="方正书宋_GBK" charset="0"/>
              </a:rPr>
              <a:t>　图</a:t>
            </a:r>
            <a:r>
              <a:rPr lang="en-US" altLang="zh-CN">
                <a:solidFill>
                  <a:srgbClr val="000000"/>
                </a:solidFill>
                <a:cs typeface="方正书宋_GBK" charset="0"/>
              </a:rPr>
              <a:t>1-30</a:t>
            </a:r>
            <a:r>
              <a:rPr lang="zh-CN" altLang="en-US">
                <a:solidFill>
                  <a:srgbClr val="000000"/>
                </a:solidFill>
                <a:cs typeface="方正书宋_GBK" charset="0"/>
              </a:rPr>
              <a:t>　“隐藏”工作表</a:t>
            </a:r>
          </a:p>
        </p:txBody>
      </p:sp>
      <p:sp>
        <p:nvSpPr>
          <p:cNvPr id="6" name="文本框 5"/>
          <p:cNvSpPr txBox="1"/>
          <p:nvPr/>
        </p:nvSpPr>
        <p:spPr>
          <a:xfrm>
            <a:off x="4518025" y="6280150"/>
            <a:ext cx="3383280" cy="368300"/>
          </a:xfrm>
          <a:prstGeom prst="rect">
            <a:avLst/>
          </a:prstGeom>
          <a:noFill/>
        </p:spPr>
        <p:txBody>
          <a:bodyPr wrap="none" rtlCol="0" anchor="t">
            <a:spAutoFit/>
          </a:bodyPr>
          <a:lstStyle/>
          <a:p>
            <a:r>
              <a:rPr lang="zh-CN" altLang="en-US">
                <a:solidFill>
                  <a:srgbClr val="000000"/>
                </a:solidFill>
                <a:cs typeface="方正书宋_GBK" charset="0"/>
                <a:sym typeface="+mn-ea"/>
              </a:rPr>
              <a:t>图</a:t>
            </a:r>
            <a:r>
              <a:rPr lang="en-US" altLang="zh-CN">
                <a:solidFill>
                  <a:srgbClr val="000000"/>
                </a:solidFill>
                <a:cs typeface="方正书宋_GBK" charset="0"/>
                <a:sym typeface="+mn-ea"/>
              </a:rPr>
              <a:t>1-31</a:t>
            </a:r>
            <a:r>
              <a:rPr lang="zh-CN" altLang="en-US">
                <a:solidFill>
                  <a:srgbClr val="000000"/>
                </a:solidFill>
                <a:cs typeface="方正书宋_GBK" charset="0"/>
                <a:sym typeface="+mn-ea"/>
              </a:rPr>
              <a:t>　隐藏工作表之后的效果</a:t>
            </a:r>
            <a:endParaRPr lang="zh-CN" altLang="en-US">
              <a:solidFill>
                <a:srgbClr val="000000"/>
              </a:solidFill>
            </a:endParaRPr>
          </a:p>
        </p:txBody>
      </p:sp>
      <p:pic>
        <p:nvPicPr>
          <p:cNvPr id="7" name="图片 6"/>
          <p:cNvPicPr>
            <a:picLocks noChangeAspect="1"/>
          </p:cNvPicPr>
          <p:nvPr/>
        </p:nvPicPr>
        <p:blipFill>
          <a:blip r:embed="rId4"/>
          <a:stretch>
            <a:fillRect/>
          </a:stretch>
        </p:blipFill>
        <p:spPr>
          <a:xfrm>
            <a:off x="7975600" y="2112010"/>
            <a:ext cx="3058795" cy="4028440"/>
          </a:xfrm>
          <a:prstGeom prst="rect">
            <a:avLst/>
          </a:prstGeom>
        </p:spPr>
      </p:pic>
      <p:sp>
        <p:nvSpPr>
          <p:cNvPr id="8" name="文本框 7"/>
          <p:cNvSpPr txBox="1"/>
          <p:nvPr/>
        </p:nvSpPr>
        <p:spPr>
          <a:xfrm>
            <a:off x="8014335" y="6280150"/>
            <a:ext cx="3020060" cy="368300"/>
          </a:xfrm>
          <a:prstGeom prst="rect">
            <a:avLst/>
          </a:prstGeom>
          <a:noFill/>
          <a:ln w="9525">
            <a:noFill/>
          </a:ln>
        </p:spPr>
        <p:txBody>
          <a:bodyPr wrap="square">
            <a:spAutoFit/>
          </a:bodyPr>
          <a:lstStyle/>
          <a:p>
            <a:r>
              <a:rPr lang="zh-CN" altLang="en-US">
                <a:solidFill>
                  <a:srgbClr val="000000"/>
                </a:solidFill>
                <a:cs typeface="方正书宋_GBK" charset="0"/>
              </a:rPr>
              <a:t>图</a:t>
            </a:r>
            <a:r>
              <a:rPr lang="en-US" altLang="zh-CN">
                <a:solidFill>
                  <a:srgbClr val="000000"/>
                </a:solidFill>
                <a:cs typeface="方正书宋_GBK" charset="0"/>
              </a:rPr>
              <a:t>1-32</a:t>
            </a:r>
            <a:r>
              <a:rPr lang="zh-CN" altLang="en-US">
                <a:solidFill>
                  <a:srgbClr val="000000"/>
                </a:solidFill>
                <a:cs typeface="方正书宋_GBK" charset="0"/>
              </a:rPr>
              <a:t>　取消隐藏工作表</a:t>
            </a:r>
          </a:p>
        </p:txBody>
      </p:sp>
    </p:spTree>
    <p:extLst>
      <p:ext uri="{BB962C8B-B14F-4D97-AF65-F5344CB8AC3E}">
        <p14:creationId xmlns:p14="http://schemas.microsoft.com/office/powerpoint/2010/main" val="159356801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805" y="249555"/>
            <a:ext cx="9027795" cy="647700"/>
          </a:xfrm>
        </p:spPr>
        <p:txBody>
          <a:bodyPr/>
          <a:lstStyle/>
          <a:p>
            <a:r>
              <a:rPr lang="zh-CN" altLang="en-US"/>
              <a:t>第六节　编辑“财务管理人员情况表”工作表的行、列及单元格</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一、选择工作表的行、列及单元格</a:t>
            </a:r>
          </a:p>
          <a:p>
            <a:r>
              <a:rPr lang="zh-CN" altLang="en-US"/>
              <a:t>1.选择行或列</a:t>
            </a:r>
          </a:p>
          <a:p>
            <a:r>
              <a:rPr lang="zh-CN" altLang="en-US"/>
              <a:t>2.选择单元格</a:t>
            </a:r>
          </a:p>
          <a:p>
            <a:r>
              <a:rPr lang="zh-CN" altLang="en-US"/>
              <a:t>3.选择整个工作表</a:t>
            </a:r>
          </a:p>
        </p:txBody>
      </p:sp>
    </p:spTree>
    <p:extLst>
      <p:ext uri="{BB962C8B-B14F-4D97-AF65-F5344CB8AC3E}">
        <p14:creationId xmlns:p14="http://schemas.microsoft.com/office/powerpoint/2010/main" val="244333530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805" y="249555"/>
            <a:ext cx="9027795" cy="647700"/>
          </a:xfrm>
        </p:spPr>
        <p:txBody>
          <a:bodyPr/>
          <a:lstStyle/>
          <a:p>
            <a:r>
              <a:rPr lang="zh-CN" altLang="en-US"/>
              <a:t>第六节　编辑“财务管理人员情况表”工作表的行、列及单元格</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二、插入行、列及单元格</a:t>
            </a:r>
          </a:p>
          <a:p>
            <a:r>
              <a:rPr lang="zh-CN" altLang="en-US"/>
              <a:t>1.插入行</a:t>
            </a:r>
          </a:p>
          <a:p>
            <a:r>
              <a:rPr lang="zh-CN" altLang="en-US"/>
              <a:t>2.插入列</a:t>
            </a:r>
          </a:p>
          <a:p>
            <a:r>
              <a:rPr lang="zh-CN" altLang="en-US"/>
              <a:t>3.插入单元格</a:t>
            </a:r>
          </a:p>
        </p:txBody>
      </p:sp>
    </p:spTree>
    <p:extLst>
      <p:ext uri="{BB962C8B-B14F-4D97-AF65-F5344CB8AC3E}">
        <p14:creationId xmlns:p14="http://schemas.microsoft.com/office/powerpoint/2010/main" val="417188947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805" y="249555"/>
            <a:ext cx="9027795" cy="647700"/>
          </a:xfrm>
        </p:spPr>
        <p:txBody>
          <a:bodyPr/>
          <a:lstStyle/>
          <a:p>
            <a:r>
              <a:rPr lang="zh-CN" altLang="en-US"/>
              <a:t>第六节　编辑“财务管理人员情况表”工作表的行、列及单元格</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三、删除行、列及单元格</a:t>
            </a:r>
          </a:p>
          <a:p>
            <a:r>
              <a:rPr lang="zh-CN" altLang="en-US"/>
              <a:t>1.删除行</a:t>
            </a:r>
          </a:p>
        </p:txBody>
      </p:sp>
      <p:pic>
        <p:nvPicPr>
          <p:cNvPr id="4" name="图片 3"/>
          <p:cNvPicPr>
            <a:picLocks noChangeAspect="1"/>
          </p:cNvPicPr>
          <p:nvPr/>
        </p:nvPicPr>
        <p:blipFill>
          <a:blip r:embed="rId2"/>
          <a:stretch>
            <a:fillRect/>
          </a:stretch>
        </p:blipFill>
        <p:spPr>
          <a:xfrm>
            <a:off x="1494790" y="2362835"/>
            <a:ext cx="3098165" cy="4012565"/>
          </a:xfrm>
          <a:prstGeom prst="rect">
            <a:avLst/>
          </a:prstGeom>
        </p:spPr>
      </p:pic>
      <p:sp>
        <p:nvSpPr>
          <p:cNvPr id="100" name="文本框 99"/>
          <p:cNvSpPr txBox="1"/>
          <p:nvPr/>
        </p:nvSpPr>
        <p:spPr>
          <a:xfrm>
            <a:off x="1649095" y="6280150"/>
            <a:ext cx="3179445" cy="368300"/>
          </a:xfrm>
          <a:prstGeom prst="rect">
            <a:avLst/>
          </a:prstGeom>
          <a:noFill/>
          <a:ln w="9525">
            <a:noFill/>
          </a:ln>
        </p:spPr>
        <p:txBody>
          <a:bodyPr wrap="square">
            <a:spAutoFit/>
          </a:bodyPr>
          <a:lstStyle/>
          <a:p>
            <a:r>
              <a:rPr lang="zh-CN" altLang="en-US">
                <a:solidFill>
                  <a:srgbClr val="000000"/>
                </a:solidFill>
                <a:cs typeface="方正书宋_GBK" charset="0"/>
              </a:rPr>
              <a:t>图</a:t>
            </a:r>
            <a:r>
              <a:rPr lang="en-US" altLang="zh-CN">
                <a:solidFill>
                  <a:srgbClr val="000000"/>
                </a:solidFill>
                <a:cs typeface="方正书宋_GBK" charset="0"/>
              </a:rPr>
              <a:t>1-46</a:t>
            </a:r>
            <a:r>
              <a:rPr lang="zh-CN" altLang="en-US">
                <a:solidFill>
                  <a:srgbClr val="000000"/>
                </a:solidFill>
                <a:cs typeface="方正书宋_GBK" charset="0"/>
              </a:rPr>
              <a:t>　选中行的快捷菜单</a:t>
            </a:r>
          </a:p>
        </p:txBody>
      </p:sp>
      <p:pic>
        <p:nvPicPr>
          <p:cNvPr id="5" name="图片 4"/>
          <p:cNvPicPr>
            <a:picLocks noChangeAspect="1"/>
          </p:cNvPicPr>
          <p:nvPr/>
        </p:nvPicPr>
        <p:blipFill>
          <a:blip r:embed="rId3"/>
          <a:stretch>
            <a:fillRect/>
          </a:stretch>
        </p:blipFill>
        <p:spPr>
          <a:xfrm>
            <a:off x="4990465" y="2185670"/>
            <a:ext cx="5097145" cy="4189730"/>
          </a:xfrm>
          <a:prstGeom prst="rect">
            <a:avLst/>
          </a:prstGeom>
        </p:spPr>
      </p:pic>
      <p:sp>
        <p:nvSpPr>
          <p:cNvPr id="6" name="文本框 5"/>
          <p:cNvSpPr txBox="1"/>
          <p:nvPr/>
        </p:nvSpPr>
        <p:spPr>
          <a:xfrm>
            <a:off x="5566410" y="6290310"/>
            <a:ext cx="3945890" cy="368300"/>
          </a:xfrm>
          <a:prstGeom prst="rect">
            <a:avLst/>
          </a:prstGeom>
          <a:noFill/>
          <a:ln w="9525">
            <a:noFill/>
          </a:ln>
        </p:spPr>
        <p:txBody>
          <a:bodyPr wrap="square">
            <a:spAutoFit/>
          </a:bodyPr>
          <a:lstStyle/>
          <a:p>
            <a:r>
              <a:rPr lang="zh-CN" altLang="en-US">
                <a:solidFill>
                  <a:srgbClr val="000000"/>
                </a:solidFill>
                <a:cs typeface="方正书宋_GBK" charset="0"/>
              </a:rPr>
              <a:t>图</a:t>
            </a:r>
            <a:r>
              <a:rPr lang="en-US" altLang="zh-CN">
                <a:solidFill>
                  <a:srgbClr val="000000"/>
                </a:solidFill>
                <a:cs typeface="方正书宋_GBK" charset="0"/>
              </a:rPr>
              <a:t>1-47</a:t>
            </a:r>
            <a:r>
              <a:rPr lang="zh-CN" altLang="en-US">
                <a:solidFill>
                  <a:srgbClr val="000000"/>
                </a:solidFill>
                <a:cs typeface="方正书宋_GBK" charset="0"/>
              </a:rPr>
              <a:t>　“删除工作表行”命令选项</a:t>
            </a:r>
          </a:p>
        </p:txBody>
      </p:sp>
    </p:spTree>
    <p:extLst>
      <p:ext uri="{BB962C8B-B14F-4D97-AF65-F5344CB8AC3E}">
        <p14:creationId xmlns:p14="http://schemas.microsoft.com/office/powerpoint/2010/main" val="170137141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805" y="249555"/>
            <a:ext cx="9027795" cy="647700"/>
          </a:xfrm>
        </p:spPr>
        <p:txBody>
          <a:bodyPr/>
          <a:lstStyle/>
          <a:p>
            <a:r>
              <a:rPr lang="zh-CN" altLang="en-US"/>
              <a:t>第六节　编辑“财务管理人员情况表”工作表的行、列及单元格</a:t>
            </a:r>
          </a:p>
        </p:txBody>
      </p:sp>
      <p:sp>
        <p:nvSpPr>
          <p:cNvPr id="3" name="内容占位符 2"/>
          <p:cNvSpPr>
            <a:spLocks noGrp="1"/>
          </p:cNvSpPr>
          <p:nvPr>
            <p:ph idx="1"/>
          </p:nvPr>
        </p:nvSpPr>
        <p:spPr/>
        <p:txBody>
          <a:bodyPr/>
          <a:lstStyle/>
          <a:p>
            <a:r>
              <a:rPr lang="zh-CN" altLang="en-US"/>
              <a:t>2.删除列</a:t>
            </a:r>
          </a:p>
        </p:txBody>
      </p:sp>
      <p:pic>
        <p:nvPicPr>
          <p:cNvPr id="4" name="图片 3"/>
          <p:cNvPicPr>
            <a:picLocks noChangeAspect="1"/>
          </p:cNvPicPr>
          <p:nvPr/>
        </p:nvPicPr>
        <p:blipFill>
          <a:blip r:embed="rId2"/>
          <a:stretch>
            <a:fillRect/>
          </a:stretch>
        </p:blipFill>
        <p:spPr>
          <a:xfrm>
            <a:off x="1899285" y="1908810"/>
            <a:ext cx="3117850" cy="4216400"/>
          </a:xfrm>
          <a:prstGeom prst="rect">
            <a:avLst/>
          </a:prstGeom>
        </p:spPr>
      </p:pic>
      <p:sp>
        <p:nvSpPr>
          <p:cNvPr id="100" name="文本框 99"/>
          <p:cNvSpPr txBox="1"/>
          <p:nvPr/>
        </p:nvSpPr>
        <p:spPr>
          <a:xfrm>
            <a:off x="1986915" y="6224270"/>
            <a:ext cx="3030220" cy="368300"/>
          </a:xfrm>
          <a:prstGeom prst="rect">
            <a:avLst/>
          </a:prstGeom>
          <a:noFill/>
          <a:ln w="9525">
            <a:noFill/>
          </a:ln>
        </p:spPr>
        <p:txBody>
          <a:bodyPr wrap="square">
            <a:spAutoFit/>
          </a:bodyPr>
          <a:lstStyle/>
          <a:p>
            <a:r>
              <a:rPr lang="zh-CN" altLang="en-US">
                <a:solidFill>
                  <a:srgbClr val="000000"/>
                </a:solidFill>
                <a:cs typeface="方正书宋_GBK" charset="0"/>
              </a:rPr>
              <a:t>图</a:t>
            </a:r>
            <a:r>
              <a:rPr lang="en-US" altLang="zh-CN">
                <a:solidFill>
                  <a:srgbClr val="000000"/>
                </a:solidFill>
                <a:cs typeface="方正书宋_GBK" charset="0"/>
              </a:rPr>
              <a:t>1-48</a:t>
            </a:r>
            <a:r>
              <a:rPr lang="zh-CN" altLang="en-US">
                <a:solidFill>
                  <a:srgbClr val="000000"/>
                </a:solidFill>
                <a:cs typeface="方正书宋_GBK" charset="0"/>
              </a:rPr>
              <a:t>　选中列的快捷菜单</a:t>
            </a:r>
          </a:p>
        </p:txBody>
      </p:sp>
      <p:pic>
        <p:nvPicPr>
          <p:cNvPr id="5" name="图片 4"/>
          <p:cNvPicPr>
            <a:picLocks noChangeAspect="1"/>
          </p:cNvPicPr>
          <p:nvPr/>
        </p:nvPicPr>
        <p:blipFill>
          <a:blip r:embed="rId3"/>
          <a:stretch>
            <a:fillRect/>
          </a:stretch>
        </p:blipFill>
        <p:spPr>
          <a:xfrm>
            <a:off x="5579110" y="1921510"/>
            <a:ext cx="3412490" cy="4203700"/>
          </a:xfrm>
          <a:prstGeom prst="rect">
            <a:avLst/>
          </a:prstGeom>
        </p:spPr>
      </p:pic>
      <p:sp>
        <p:nvSpPr>
          <p:cNvPr id="6" name="文本框 5"/>
          <p:cNvSpPr txBox="1"/>
          <p:nvPr/>
        </p:nvSpPr>
        <p:spPr>
          <a:xfrm>
            <a:off x="5350510" y="6224270"/>
            <a:ext cx="4084955" cy="368300"/>
          </a:xfrm>
          <a:prstGeom prst="rect">
            <a:avLst/>
          </a:prstGeom>
          <a:noFill/>
          <a:ln w="9525">
            <a:noFill/>
          </a:ln>
        </p:spPr>
        <p:txBody>
          <a:bodyPr wrap="square">
            <a:spAutoFit/>
          </a:bodyPr>
          <a:lstStyle/>
          <a:p>
            <a:r>
              <a:rPr lang="zh-CN" altLang="en-US">
                <a:solidFill>
                  <a:srgbClr val="000000"/>
                </a:solidFill>
                <a:cs typeface="方正书宋_GBK" charset="0"/>
              </a:rPr>
              <a:t>图</a:t>
            </a:r>
            <a:r>
              <a:rPr lang="en-US" altLang="zh-CN">
                <a:solidFill>
                  <a:srgbClr val="000000"/>
                </a:solidFill>
                <a:cs typeface="方正书宋_GBK" charset="0"/>
              </a:rPr>
              <a:t>1-49</a:t>
            </a:r>
            <a:r>
              <a:rPr lang="zh-CN" altLang="en-US">
                <a:solidFill>
                  <a:srgbClr val="000000"/>
                </a:solidFill>
                <a:cs typeface="方正书宋_GBK" charset="0"/>
              </a:rPr>
              <a:t>　“删除工作表列”命令选项</a:t>
            </a:r>
          </a:p>
        </p:txBody>
      </p:sp>
    </p:spTree>
    <p:extLst>
      <p:ext uri="{BB962C8B-B14F-4D97-AF65-F5344CB8AC3E}">
        <p14:creationId xmlns:p14="http://schemas.microsoft.com/office/powerpoint/2010/main" val="151787485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805" y="249555"/>
            <a:ext cx="9027795" cy="647700"/>
          </a:xfrm>
        </p:spPr>
        <p:txBody>
          <a:bodyPr/>
          <a:lstStyle/>
          <a:p>
            <a:r>
              <a:rPr lang="zh-CN" altLang="en-US"/>
              <a:t>第六节　编辑“财务管理人员情况表”工作表的行、列及单元格</a:t>
            </a:r>
          </a:p>
        </p:txBody>
      </p:sp>
      <p:sp>
        <p:nvSpPr>
          <p:cNvPr id="3" name="内容占位符 2"/>
          <p:cNvSpPr>
            <a:spLocks noGrp="1"/>
          </p:cNvSpPr>
          <p:nvPr>
            <p:ph idx="1"/>
          </p:nvPr>
        </p:nvSpPr>
        <p:spPr/>
        <p:txBody>
          <a:bodyPr/>
          <a:lstStyle/>
          <a:p>
            <a:r>
              <a:rPr lang="zh-CN" altLang="en-US"/>
              <a:t>3.删除单元格</a:t>
            </a:r>
          </a:p>
        </p:txBody>
      </p:sp>
      <p:pic>
        <p:nvPicPr>
          <p:cNvPr id="4" name="图片 3"/>
          <p:cNvPicPr>
            <a:picLocks noChangeAspect="1"/>
          </p:cNvPicPr>
          <p:nvPr/>
        </p:nvPicPr>
        <p:blipFill>
          <a:blip r:embed="rId2"/>
          <a:stretch>
            <a:fillRect/>
          </a:stretch>
        </p:blipFill>
        <p:spPr>
          <a:xfrm>
            <a:off x="1585595" y="2426335"/>
            <a:ext cx="2537460" cy="2880995"/>
          </a:xfrm>
          <a:prstGeom prst="rect">
            <a:avLst/>
          </a:prstGeom>
        </p:spPr>
      </p:pic>
      <p:sp>
        <p:nvSpPr>
          <p:cNvPr id="100" name="文本框 99"/>
          <p:cNvSpPr txBox="1"/>
          <p:nvPr/>
        </p:nvSpPr>
        <p:spPr>
          <a:xfrm>
            <a:off x="1585595" y="5364480"/>
            <a:ext cx="3029585" cy="368300"/>
          </a:xfrm>
          <a:prstGeom prst="rect">
            <a:avLst/>
          </a:prstGeom>
          <a:noFill/>
          <a:ln w="9525">
            <a:noFill/>
          </a:ln>
        </p:spPr>
        <p:txBody>
          <a:bodyPr wrap="square">
            <a:spAutoFit/>
          </a:bodyPr>
          <a:lstStyle/>
          <a:p>
            <a:r>
              <a:rPr lang="zh-CN" altLang="en-US">
                <a:solidFill>
                  <a:srgbClr val="000000"/>
                </a:solidFill>
                <a:cs typeface="方正书宋_GBK" charset="0"/>
              </a:rPr>
              <a:t>图</a:t>
            </a:r>
            <a:r>
              <a:rPr lang="en-US" altLang="zh-CN">
                <a:solidFill>
                  <a:srgbClr val="000000"/>
                </a:solidFill>
                <a:cs typeface="方正书宋_GBK" charset="0"/>
              </a:rPr>
              <a:t>1-50</a:t>
            </a:r>
            <a:r>
              <a:rPr lang="zh-CN" altLang="en-US">
                <a:solidFill>
                  <a:srgbClr val="000000"/>
                </a:solidFill>
                <a:cs typeface="方正书宋_GBK" charset="0"/>
              </a:rPr>
              <a:t>　“删除”对话框</a:t>
            </a:r>
          </a:p>
        </p:txBody>
      </p:sp>
    </p:spTree>
    <p:extLst>
      <p:ext uri="{BB962C8B-B14F-4D97-AF65-F5344CB8AC3E}">
        <p14:creationId xmlns:p14="http://schemas.microsoft.com/office/powerpoint/2010/main" val="373794834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805" y="249555"/>
            <a:ext cx="9027795" cy="647700"/>
          </a:xfrm>
        </p:spPr>
        <p:txBody>
          <a:bodyPr/>
          <a:lstStyle/>
          <a:p>
            <a:r>
              <a:rPr lang="zh-CN" altLang="en-US"/>
              <a:t>第六节　编辑“财务管理人员情况表”工作表的行、列及单元格</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四、调整行高与列宽</a:t>
            </a:r>
          </a:p>
          <a:p>
            <a:r>
              <a:rPr lang="zh-CN" altLang="en-US"/>
              <a:t>默认的行高和列宽都是固定的,当单元格的宽度或高度不足以显示所有内容时,就需要调整行高或列宽。设置行高和列宽通常有以下几种方法:</a:t>
            </a:r>
          </a:p>
          <a:p>
            <a:r>
              <a:rPr lang="zh-CN" altLang="en-US"/>
              <a:t>1.方法1,用鼠标拖动调整行高和列宽</a:t>
            </a:r>
          </a:p>
          <a:p>
            <a:r>
              <a:rPr lang="zh-CN" altLang="en-US"/>
              <a:t>2.方法2,使用快捷菜单</a:t>
            </a:r>
          </a:p>
          <a:p>
            <a:r>
              <a:rPr lang="zh-CN" altLang="en-US"/>
              <a:t>3.方法3,使用选项卡</a:t>
            </a:r>
          </a:p>
        </p:txBody>
      </p:sp>
    </p:spTree>
    <p:extLst>
      <p:ext uri="{BB962C8B-B14F-4D97-AF65-F5344CB8AC3E}">
        <p14:creationId xmlns:p14="http://schemas.microsoft.com/office/powerpoint/2010/main" val="306494657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smtClean="0">
                <a:solidFill>
                  <a:srgbClr val="000000"/>
                </a:solidFill>
              </a:rPr>
              <a:t>目   录</a:t>
            </a:r>
            <a:endParaRPr lang="zh-CN" altLang="en-US" sz="2800" dirty="0">
              <a:solidFill>
                <a:srgbClr val="000000"/>
              </a:solidFill>
            </a:endParaRPr>
          </a:p>
        </p:txBody>
      </p:sp>
      <p:grpSp>
        <p:nvGrpSpPr>
          <p:cNvPr id="10" name="组合 9"/>
          <p:cNvGrpSpPr/>
          <p:nvPr/>
        </p:nvGrpSpPr>
        <p:grpSpPr>
          <a:xfrm>
            <a:off x="2089785" y="1643380"/>
            <a:ext cx="7813040" cy="4666490"/>
            <a:chOff x="3291" y="2588"/>
            <a:chExt cx="10063" cy="7349"/>
          </a:xfrm>
        </p:grpSpPr>
        <p:grpSp>
          <p:nvGrpSpPr>
            <p:cNvPr id="24" name="Group 4"/>
            <p:cNvGrpSpPr/>
            <p:nvPr/>
          </p:nvGrpSpPr>
          <p:grpSpPr bwMode="auto">
            <a:xfrm>
              <a:off x="3291" y="2588"/>
              <a:ext cx="10063" cy="1007"/>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第一节　Excel在会计中的应用</a:t>
                </a: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5" name="Group 8"/>
            <p:cNvGrpSpPr/>
            <p:nvPr/>
          </p:nvGrpSpPr>
          <p:grpSpPr bwMode="auto">
            <a:xfrm>
              <a:off x="3291" y="3906"/>
              <a:ext cx="10063" cy="1007"/>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第二节　Excel与财务软件的区别</a:t>
                </a: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6" name="Group 12"/>
            <p:cNvGrpSpPr/>
            <p:nvPr/>
          </p:nvGrpSpPr>
          <p:grpSpPr bwMode="auto">
            <a:xfrm>
              <a:off x="3291" y="5171"/>
              <a:ext cx="10063" cy="1007"/>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第三节　新建“财务管理人员情况”工作簿</a:t>
                </a: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0" name="Group 4"/>
            <p:cNvGrpSpPr/>
            <p:nvPr/>
          </p:nvGrpSpPr>
          <p:grpSpPr bwMode="auto">
            <a:xfrm>
              <a:off x="3291" y="6424"/>
              <a:ext cx="10063" cy="1007"/>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第四节　工作簿的基本操作</a:t>
                </a: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 name="Group 8"/>
            <p:cNvGrpSpPr/>
            <p:nvPr/>
          </p:nvGrpSpPr>
          <p:grpSpPr bwMode="auto">
            <a:xfrm>
              <a:off x="3291" y="7665"/>
              <a:ext cx="10063" cy="1007"/>
              <a:chOff x="0" y="0"/>
              <a:chExt cx="2982" cy="288"/>
            </a:xfrm>
          </p:grpSpPr>
          <p:sp>
            <p:nvSpPr>
              <p:cNvPr id="3"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4"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第五节　创建“财务管理人员情况表”工作表</a:t>
                </a:r>
              </a:p>
            </p:txBody>
          </p:sp>
          <p:sp>
            <p:nvSpPr>
              <p:cNvPr id="5"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6" name="Group 12"/>
            <p:cNvGrpSpPr/>
            <p:nvPr/>
          </p:nvGrpSpPr>
          <p:grpSpPr bwMode="auto">
            <a:xfrm>
              <a:off x="3291" y="8930"/>
              <a:ext cx="10063" cy="1007"/>
              <a:chOff x="0" y="0"/>
              <a:chExt cx="2982" cy="288"/>
            </a:xfrm>
          </p:grpSpPr>
          <p:sp>
            <p:nvSpPr>
              <p:cNvPr id="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8" name="Rectangle 14"/>
              <p:cNvSpPr>
                <a:spLocks noChangeArrowheads="1"/>
              </p:cNvSpPr>
              <p:nvPr/>
            </p:nvSpPr>
            <p:spPr bwMode="auto">
              <a:xfrm>
                <a:off x="299" y="55"/>
                <a:ext cx="268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第六节　编辑“财务管理人员情况表”工作表的行、列及单元格</a:t>
                </a:r>
              </a:p>
            </p:txBody>
          </p:sp>
          <p:sp>
            <p:nvSpPr>
              <p:cNvPr id="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Tree>
    <p:extLst>
      <p:ext uri="{BB962C8B-B14F-4D97-AF65-F5344CB8AC3E}">
        <p14:creationId xmlns:p14="http://schemas.microsoft.com/office/powerpoint/2010/main" val="7622583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805" y="249555"/>
            <a:ext cx="9027795" cy="647700"/>
          </a:xfrm>
        </p:spPr>
        <p:txBody>
          <a:bodyPr/>
          <a:lstStyle/>
          <a:p>
            <a:r>
              <a:rPr lang="zh-CN" altLang="en-US" dirty="0"/>
              <a:t>第六节　编辑“财务管理人员情况表”工作表的行、列及单元格</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五、隐藏与显示行和列</a:t>
            </a:r>
          </a:p>
          <a:p>
            <a:r>
              <a:rPr lang="zh-CN" altLang="en-US"/>
              <a:t>如果不希望显示工作表中的某些行或列,可以将这些行或列设置为隐藏。当需要显示行或列时,只需取消隐藏即可。</a:t>
            </a:r>
          </a:p>
          <a:p>
            <a:r>
              <a:rPr lang="zh-CN" altLang="en-US"/>
              <a:t>主要操作方法如下:</a:t>
            </a:r>
          </a:p>
          <a:p>
            <a:r>
              <a:rPr lang="zh-CN" altLang="en-US"/>
              <a:t>1.方法1,使用快捷菜单</a:t>
            </a:r>
          </a:p>
          <a:p>
            <a:r>
              <a:rPr lang="zh-CN" altLang="en-US"/>
              <a:t>2.方法2,使用选项卡</a:t>
            </a:r>
          </a:p>
        </p:txBody>
      </p:sp>
    </p:spTree>
    <p:extLst>
      <p:ext uri="{BB962C8B-B14F-4D97-AF65-F5344CB8AC3E}">
        <p14:creationId xmlns:p14="http://schemas.microsoft.com/office/powerpoint/2010/main" val="128764453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06714" y="249735"/>
            <a:ext cx="8990323" cy="647700"/>
          </a:xfrm>
        </p:spPr>
        <p:txBody>
          <a:bodyPr/>
          <a:lstStyle/>
          <a:p>
            <a:r>
              <a:rPr lang="zh-CN" altLang="en-US" dirty="0"/>
              <a:t>第六节　编辑“财务管理人员情况表”工作表的行、列及单元格</a:t>
            </a:r>
            <a:endParaRPr lang="zh-CN" altLang="en-US" dirty="0"/>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六、合并单元格</a:t>
            </a:r>
          </a:p>
          <a:p>
            <a:r>
              <a:rPr lang="zh-CN" altLang="en-US"/>
              <a:t>在制作表格时,有些项目会占用几个单元格,此时就需要将多个单元格区域进行合并操作。</a:t>
            </a:r>
          </a:p>
          <a:p>
            <a:r>
              <a:rPr lang="zh-CN" altLang="en-US"/>
              <a:t>合并单元格的操作步骤如下:</a:t>
            </a:r>
          </a:p>
          <a:p>
            <a:r>
              <a:rPr lang="zh-CN" altLang="en-US"/>
              <a:t>(1)选中需要合并的单元格区域,如图1-57所示。</a:t>
            </a:r>
          </a:p>
          <a:p>
            <a:r>
              <a:rPr lang="zh-CN" altLang="en-US"/>
              <a:t>(2)单击“开始”中“对齐方式”组的“合并后居中”下拉三角按钮中的“合并后居中”命令选项,如图1-58所示。</a:t>
            </a:r>
          </a:p>
        </p:txBody>
      </p:sp>
    </p:spTree>
    <p:extLst>
      <p:ext uri="{BB962C8B-B14F-4D97-AF65-F5344CB8AC3E}">
        <p14:creationId xmlns:p14="http://schemas.microsoft.com/office/powerpoint/2010/main" val="198041782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Excel在会计中的应用</a:t>
            </a:r>
          </a:p>
        </p:txBody>
      </p:sp>
      <p:sp>
        <p:nvSpPr>
          <p:cNvPr id="3" name="内容占位符 2"/>
          <p:cNvSpPr>
            <a:spLocks noGrp="1"/>
          </p:cNvSpPr>
          <p:nvPr>
            <p:ph idx="1"/>
          </p:nvPr>
        </p:nvSpPr>
        <p:spPr/>
        <p:txBody>
          <a:bodyPr/>
          <a:lstStyle/>
          <a:p>
            <a:r>
              <a:rPr lang="zh-CN" altLang="en-US"/>
              <a:t>会计是现代企业管理中不可缺少的一个重要部分,其主要的工作职责是核算和监督企业的经济活动。在会计的日常财务处理中,Excel的应用十分广泛,如创建各种会计报表、通过公式和函数计算表格中的数据、对数据进行分析和预测等。</a:t>
            </a:r>
          </a:p>
          <a:p>
            <a:r>
              <a:rPr lang="zh-CN" altLang="en-US"/>
              <a:t>会计电算化是使用电子计算机和现代数据处理技术来进行会计实务的简称,主要包括电子计算机代替人工记账、算账、报账,对会计信息进行分析、预测、决策等过程。会计电算化逐渐代替了传统的人工记账,大大提高了企业的财会管理水平和经济效益。</a:t>
            </a:r>
          </a:p>
        </p:txBody>
      </p:sp>
    </p:spTree>
    <p:extLst>
      <p:ext uri="{BB962C8B-B14F-4D97-AF65-F5344CB8AC3E}">
        <p14:creationId xmlns:p14="http://schemas.microsoft.com/office/powerpoint/2010/main" val="87695339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Excel在会计中的应用</a:t>
            </a:r>
          </a:p>
        </p:txBody>
      </p:sp>
      <p:sp>
        <p:nvSpPr>
          <p:cNvPr id="3" name="内容占位符 2"/>
          <p:cNvSpPr>
            <a:spLocks noGrp="1"/>
          </p:cNvSpPr>
          <p:nvPr>
            <p:ph idx="1"/>
          </p:nvPr>
        </p:nvSpPr>
        <p:spPr/>
        <p:txBody>
          <a:bodyPr/>
          <a:lstStyle/>
          <a:p>
            <a:r>
              <a:rPr lang="zh-CN" altLang="en-US"/>
              <a:t>会计核算也称会计反映,是以货币为主要计量单位,对会计主体的资金运动进行的反映。它主要是以企业已经发生过的交易或事项取得的原始凭证为依据,对会计主体已经发生或已经完成的经济活动进行的事后核算,也就是会计工作中记账、算账、报账的总称。</a:t>
            </a:r>
          </a:p>
          <a:p>
            <a:r>
              <a:rPr lang="zh-CN" altLang="en-US"/>
              <a:t>Excel 2016具有强大的数据分析功能,会计人员可以通过它进行账务管理,如制作记账凭证,编制明细账、总账和财务报表等。Excel还提供了专门的财务函数,方便了日常工作中的账务处理。</a:t>
            </a:r>
          </a:p>
        </p:txBody>
      </p:sp>
    </p:spTree>
    <p:extLst>
      <p:ext uri="{BB962C8B-B14F-4D97-AF65-F5344CB8AC3E}">
        <p14:creationId xmlns:p14="http://schemas.microsoft.com/office/powerpoint/2010/main" val="174551907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Excel与财务软件的区别</a:t>
            </a:r>
          </a:p>
        </p:txBody>
      </p:sp>
      <p:sp>
        <p:nvSpPr>
          <p:cNvPr id="3" name="内容占位符 2"/>
          <p:cNvSpPr>
            <a:spLocks noGrp="1"/>
          </p:cNvSpPr>
          <p:nvPr>
            <p:ph idx="1"/>
          </p:nvPr>
        </p:nvSpPr>
        <p:spPr/>
        <p:txBody>
          <a:bodyPr/>
          <a:lstStyle/>
          <a:p>
            <a:r>
              <a:rPr lang="zh-CN" altLang="en-US"/>
              <a:t>财务管理软件主要通过图形化的管理界面对企业账目、企业资金账户及企业收支状况等进行管理。</a:t>
            </a:r>
          </a:p>
          <a:p>
            <a:r>
              <a:rPr lang="zh-CN" altLang="en-US"/>
              <a:t>较为常见的财务管理软件主要有用友、金蝶等。这些财务软件虽然操作简单,但管理模式较为固定,对于一些较灵活的问题不能采取较好的应对措施。而Excel能在不同的情况下制作出最适合的表格,使得财务管理更加灵活、便捷,是财务管理中不可或缺的辅助工具。</a:t>
            </a:r>
          </a:p>
        </p:txBody>
      </p:sp>
    </p:spTree>
    <p:extLst>
      <p:ext uri="{BB962C8B-B14F-4D97-AF65-F5344CB8AC3E}">
        <p14:creationId xmlns:p14="http://schemas.microsoft.com/office/powerpoint/2010/main" val="45450423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Excel与财务软件的区别</a:t>
            </a:r>
          </a:p>
        </p:txBody>
      </p:sp>
      <p:sp>
        <p:nvSpPr>
          <p:cNvPr id="3" name="内容占位符 2"/>
          <p:cNvSpPr>
            <a:spLocks noGrp="1"/>
          </p:cNvSpPr>
          <p:nvPr>
            <p:ph idx="1"/>
          </p:nvPr>
        </p:nvSpPr>
        <p:spPr/>
        <p:txBody>
          <a:bodyPr/>
          <a:lstStyle/>
          <a:p>
            <a:r>
              <a:rPr lang="zh-CN" altLang="en-US"/>
              <a:t>Excel与财务软件的区别主要有以下几个方面:</a:t>
            </a:r>
          </a:p>
          <a:p>
            <a:r>
              <a:rPr lang="zh-CN" altLang="en-US"/>
              <a:t>(1)操作简单。Excel操作界面美观,操作简单且容易掌握。</a:t>
            </a:r>
          </a:p>
          <a:p>
            <a:r>
              <a:rPr lang="zh-CN" altLang="en-US"/>
              <a:t>(2)灵活性。Excel提供了各种格式的表格,可以对表格进行美化和自定义设置,而且Excel 2016提供了专门的财务函数,可以针对不同的业务选择专门的函数进行操作。</a:t>
            </a:r>
          </a:p>
          <a:p>
            <a:r>
              <a:rPr lang="zh-CN" altLang="en-US"/>
              <a:t>(3)权限管理。在Excel中,用户既可以自定义输入的内容,还可以对工作簿、工作表和单元格进行保护,并设置权限。</a:t>
            </a:r>
          </a:p>
          <a:p>
            <a:r>
              <a:rPr lang="zh-CN" altLang="en-US"/>
              <a:t>(4)个性化的模板。Excel 2016创建的表格模板样式多样,包括空白工作簿、样本模板和Office模板等,用户还可以将自定义的表格保存为模板,以供下次使用。</a:t>
            </a:r>
          </a:p>
        </p:txBody>
      </p:sp>
    </p:spTree>
    <p:extLst>
      <p:ext uri="{BB962C8B-B14F-4D97-AF65-F5344CB8AC3E}">
        <p14:creationId xmlns:p14="http://schemas.microsoft.com/office/powerpoint/2010/main" val="307149430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新建“财务管理人员情况”工作簿</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一、启动和退出Excel 2016</a:t>
            </a:r>
          </a:p>
          <a:p>
            <a:r>
              <a:rPr lang="zh-CN" altLang="en-US"/>
              <a:t>启动和退出Excel 2016是使用Excel的基础。</a:t>
            </a:r>
          </a:p>
          <a:p>
            <a:r>
              <a:rPr lang="zh-CN" altLang="en-US"/>
              <a:t>1.启动Excel 2016</a:t>
            </a:r>
          </a:p>
          <a:p>
            <a:r>
              <a:rPr lang="zh-CN" altLang="en-US"/>
              <a:t>2.退出Excel 2016</a:t>
            </a:r>
          </a:p>
        </p:txBody>
      </p:sp>
    </p:spTree>
    <p:extLst>
      <p:ext uri="{BB962C8B-B14F-4D97-AF65-F5344CB8AC3E}">
        <p14:creationId xmlns:p14="http://schemas.microsoft.com/office/powerpoint/2010/main" val="225817317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新建“财务管理人员情况”工作簿</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二、Excel 2016的工作界面</a:t>
            </a:r>
          </a:p>
          <a:p>
            <a:r>
              <a:rPr lang="zh-CN" altLang="en-US"/>
              <a:t>Excel 2016的工作界面主要包括快速访问工具栏、标题栏、选项卡功能区、名称框、编辑栏、工作表编辑区、状态栏和视图工具栏等,如图1-1所示。</a:t>
            </a:r>
          </a:p>
        </p:txBody>
      </p:sp>
      <p:pic>
        <p:nvPicPr>
          <p:cNvPr id="4" name="图片 3"/>
          <p:cNvPicPr>
            <a:picLocks noChangeAspect="1"/>
          </p:cNvPicPr>
          <p:nvPr/>
        </p:nvPicPr>
        <p:blipFill>
          <a:blip r:embed="rId2"/>
          <a:stretch>
            <a:fillRect/>
          </a:stretch>
        </p:blipFill>
        <p:spPr>
          <a:xfrm>
            <a:off x="2615565" y="2762885"/>
            <a:ext cx="6031230" cy="3552825"/>
          </a:xfrm>
          <a:prstGeom prst="rect">
            <a:avLst/>
          </a:prstGeom>
        </p:spPr>
      </p:pic>
      <p:sp>
        <p:nvSpPr>
          <p:cNvPr id="100" name="文本框 99"/>
          <p:cNvSpPr txBox="1"/>
          <p:nvPr/>
        </p:nvSpPr>
        <p:spPr>
          <a:xfrm>
            <a:off x="3764915" y="6315710"/>
            <a:ext cx="4204335" cy="368300"/>
          </a:xfrm>
          <a:prstGeom prst="rect">
            <a:avLst/>
          </a:prstGeom>
          <a:noFill/>
          <a:ln w="9525">
            <a:noFill/>
          </a:ln>
        </p:spPr>
        <p:txBody>
          <a:bodyPr wrap="square">
            <a:spAutoFit/>
          </a:bodyPr>
          <a:lstStyle/>
          <a:p>
            <a:pPr algn="ctr"/>
            <a:r>
              <a:rPr lang="zh-CN" altLang="en-US">
                <a:solidFill>
                  <a:srgbClr val="000000"/>
                </a:solidFill>
                <a:latin typeface="宋体" panose="02010600030101010101" pitchFamily="2" charset="-122"/>
                <a:cs typeface="宋体" panose="02010600030101010101" pitchFamily="2" charset="-122"/>
              </a:rPr>
              <a:t>图</a:t>
            </a:r>
            <a:r>
              <a:rPr lang="en-US">
                <a:solidFill>
                  <a:srgbClr val="000000"/>
                </a:solidFill>
                <a:latin typeface="宋体" panose="02010600030101010101" pitchFamily="2" charset="-122"/>
                <a:cs typeface="宋体" panose="02010600030101010101" pitchFamily="2" charset="-122"/>
              </a:rPr>
              <a:t>1-1</a:t>
            </a:r>
            <a:r>
              <a:rPr lang="zh-CN" altLang="en-US">
                <a:solidFill>
                  <a:srgbClr val="000000"/>
                </a:solidFill>
                <a:latin typeface="宋体" panose="02010600030101010101" pitchFamily="2" charset="-122"/>
                <a:cs typeface="宋体" panose="02010600030101010101" pitchFamily="2" charset="-122"/>
              </a:rPr>
              <a:t>　</a:t>
            </a:r>
            <a:r>
              <a:rPr lang="en-US">
                <a:solidFill>
                  <a:srgbClr val="000000"/>
                </a:solidFill>
                <a:latin typeface="宋体" panose="02010600030101010101" pitchFamily="2" charset="-122"/>
                <a:cs typeface="宋体" panose="02010600030101010101" pitchFamily="2" charset="-122"/>
              </a:rPr>
              <a:t>Excel 2016</a:t>
            </a:r>
            <a:r>
              <a:rPr lang="zh-CN" altLang="en-US">
                <a:solidFill>
                  <a:srgbClr val="000000"/>
                </a:solidFill>
                <a:latin typeface="宋体" panose="02010600030101010101" pitchFamily="2" charset="-122"/>
                <a:cs typeface="宋体" panose="02010600030101010101" pitchFamily="2" charset="-122"/>
              </a:rPr>
              <a:t>工作界面</a:t>
            </a:r>
          </a:p>
        </p:txBody>
      </p:sp>
    </p:spTree>
    <p:extLst>
      <p:ext uri="{BB962C8B-B14F-4D97-AF65-F5344CB8AC3E}">
        <p14:creationId xmlns:p14="http://schemas.microsoft.com/office/powerpoint/2010/main" val="923508236"/>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1537</Words>
  <Application>Microsoft Office PowerPoint</Application>
  <PresentationFormat>宽屏</PresentationFormat>
  <Paragraphs>143</Paragraphs>
  <Slides>31</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31</vt:i4>
      </vt:variant>
    </vt:vector>
  </HeadingPairs>
  <TitlesOfParts>
    <vt:vector size="42" baseType="lpstr">
      <vt:lpstr>GungsuhChe</vt:lpstr>
      <vt:lpstr>等线</vt:lpstr>
      <vt:lpstr>方正书宋_GBK</vt:lpstr>
      <vt:lpstr>黑体</vt:lpstr>
      <vt:lpstr>宋体</vt:lpstr>
      <vt:lpstr>微软雅黑</vt:lpstr>
      <vt:lpstr>Arial</vt:lpstr>
      <vt:lpstr>Calibri</vt:lpstr>
      <vt:lpstr>Calibri Light</vt:lpstr>
      <vt:lpstr>Office 主题</vt:lpstr>
      <vt:lpstr>默认设计模板</vt:lpstr>
      <vt:lpstr>PowerPoint 演示文稿</vt:lpstr>
      <vt:lpstr>PowerPoint 演示文稿</vt:lpstr>
      <vt:lpstr>PowerPoint 演示文稿</vt:lpstr>
      <vt:lpstr>第一节　Excel在会计中的应用</vt:lpstr>
      <vt:lpstr>第一节　Excel在会计中的应用</vt:lpstr>
      <vt:lpstr>第二节　Excel与财务软件的区别</vt:lpstr>
      <vt:lpstr>第二节　Excel与财务软件的区别</vt:lpstr>
      <vt:lpstr>第三节　新建“财务管理人员情况”工作簿</vt:lpstr>
      <vt:lpstr>第三节　新建“财务管理人员情况”工作簿</vt:lpstr>
      <vt:lpstr>第四节　工作簿的基本操作</vt:lpstr>
      <vt:lpstr>第四节　工作簿的基本操作</vt:lpstr>
      <vt:lpstr>第四节　工作簿的基本操作</vt:lpstr>
      <vt:lpstr>第四节　工作簿的基本操作</vt:lpstr>
      <vt:lpstr>第五节　创建“财务管理人员情况表”工作表</vt:lpstr>
      <vt:lpstr>第五节　创建“财务管理人员情况表”工作表</vt:lpstr>
      <vt:lpstr>第五节　创建“财务管理人员情况表”工作表</vt:lpstr>
      <vt:lpstr>第五节　创建“财务管理人员情况表”工作表</vt:lpstr>
      <vt:lpstr>第五节　创建“财务管理人员情况表”工作表</vt:lpstr>
      <vt:lpstr>第五节　创建“财务管理人员情况表”工作表</vt:lpstr>
      <vt:lpstr>第五节　创建“财务管理人员情况表”工作表</vt:lpstr>
      <vt:lpstr>第五节　创建“财务管理人员情况表”工作表</vt:lpstr>
      <vt:lpstr>第五节　创建“财务管理人员情况表”工作表</vt:lpstr>
      <vt:lpstr>第五节　创建“财务管理人员情况表”工作表</vt:lpstr>
      <vt:lpstr>第六节　编辑“财务管理人员情况表”工作表的行、列及单元格</vt:lpstr>
      <vt:lpstr>第六节　编辑“财务管理人员情况表”工作表的行、列及单元格</vt:lpstr>
      <vt:lpstr>第六节　编辑“财务管理人员情况表”工作表的行、列及单元格</vt:lpstr>
      <vt:lpstr>第六节　编辑“财务管理人员情况表”工作表的行、列及单元格</vt:lpstr>
      <vt:lpstr>第六节　编辑“财务管理人员情况表”工作表的行、列及单元格</vt:lpstr>
      <vt:lpstr>第六节　编辑“财务管理人员情况表”工作表的行、列及单元格</vt:lpstr>
      <vt:lpstr>第六节　编辑“财务管理人员情况表”工作表的行、列及单元格</vt:lpstr>
      <vt:lpstr>第六节　编辑“财务管理人员情况表”工作表的行、列及单元格</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2021-08-29T00:25:42Z</dcterms:created>
  <dcterms:modified xsi:type="dcterms:W3CDTF">2021-08-29T00:27:53Z</dcterms:modified>
</cp:coreProperties>
</file>