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2"/>
    <p:sldId id="257" r:id="rId3"/>
    <p:sldId id="258" r:id="rId4"/>
    <p:sldId id="259" r:id="rId5"/>
    <p:sldId id="260" r:id="rId6"/>
    <p:sldId id="261" r:id="rId7"/>
    <p:sldId id="265" r:id="rId8"/>
    <p:sldId id="266" r:id="rId9"/>
    <p:sldId id="267" r:id="rId10"/>
    <p:sldId id="269" r:id="rId11"/>
    <p:sldId id="268" r:id="rId12"/>
    <p:sldId id="262" r:id="rId13"/>
    <p:sldId id="263" r:id="rId14"/>
    <p:sldId id="270" r:id="rId15"/>
    <p:sldId id="264" r:id="rId16"/>
    <p:sldId id="271" r:id="rId17"/>
    <p:sldId id="272" r:id="rId18"/>
    <p:sldId id="273" r:id="rId19"/>
    <p:sldId id="274" r:id="rId20"/>
    <p:sldId id="275" r:id="rId21"/>
    <p:sldId id="276" r:id="rId22"/>
    <p:sldId id="277" r:id="rId23"/>
    <p:sldId id="278" r:id="rId24"/>
    <p:sldId id="279" r:id="rId25"/>
    <p:sldId id="280" r:id="rId26"/>
    <p:sldId id="284" r:id="rId27"/>
    <p:sldId id="285" r:id="rId28"/>
    <p:sldId id="286" r:id="rId29"/>
    <p:sldId id="282" r:id="rId30"/>
    <p:sldId id="283" r:id="rId31"/>
    <p:sldId id="281" r:id="rId32"/>
    <p:sldId id="287" r:id="rId33"/>
    <p:sldId id="291" r:id="rId34"/>
    <p:sldId id="292" r:id="rId35"/>
    <p:sldId id="293" r:id="rId36"/>
    <p:sldId id="294" r:id="rId37"/>
    <p:sldId id="295" r:id="rId38"/>
    <p:sldId id="297" r:id="rId39"/>
    <p:sldId id="298" r:id="rId40"/>
    <p:sldId id="299" r:id="rId41"/>
    <p:sldId id="300" r:id="rId42"/>
    <p:sldId id="296" r:id="rId43"/>
    <p:sldId id="290" r:id="rId44"/>
    <p:sldId id="289" r:id="rId45"/>
    <p:sldId id="288" r:id="rId46"/>
    <p:sldId id="301" r:id="rId47"/>
    <p:sldId id="305" r:id="rId4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2024/1/25</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680"/>
            <a:ext cx="9144000" cy="708660"/>
          </a:xfrm>
        </p:spPr>
        <p:txBody>
          <a:bodyPr>
            <a:normAutofit/>
          </a:bodyPr>
          <a:lstStyle/>
          <a:p>
            <a:r>
              <a:rPr lang="zh-CN" altLang="en-US" sz="2400" b="1"/>
              <a:t>第八章 固定资产管理</a:t>
            </a:r>
          </a:p>
        </p:txBody>
      </p:sp>
      <p:sp>
        <p:nvSpPr>
          <p:cNvPr id="3" name="副标题 2"/>
          <p:cNvSpPr>
            <a:spLocks noGrp="1"/>
          </p:cNvSpPr>
          <p:nvPr>
            <p:ph type="subTitle" idx="1"/>
          </p:nvPr>
        </p:nvSpPr>
        <p:spPr>
          <a:xfrm>
            <a:off x="1524000" y="2091690"/>
            <a:ext cx="9144000" cy="3166110"/>
          </a:xfrm>
        </p:spPr>
        <p:txBody>
          <a:bodyPr>
            <a:normAutofit/>
          </a:bodyPr>
          <a:lstStyle/>
          <a:p>
            <a:pPr algn="l"/>
            <a:r>
              <a:rPr lang="zh-CN" altLang="en-US" sz="2000" b="1"/>
              <a:t>内容概述：</a:t>
            </a:r>
          </a:p>
          <a:p>
            <a:pPr algn="l"/>
            <a:r>
              <a:rPr lang="zh-CN" altLang="en-US" sz="2000"/>
              <a:t>固定资产是指使用年限超过一年的建筑物、机器设备、运输工具等。“固定”是相对于“流动”而言，流动资产的价值在一个生产周期内得到全部转移，而固定资产的价值能够连续在若干生产周期中发挥作用，并保持其原有实物形态，但其价值随着损耗逐渐地、部分地转移到生产的产品中去，构成产品成本的一部分。固定资产管理及核算是企业财务核算的重要组成部分，为此，一般的固定资产管理系统应具备以下主要功能：管理固定资产卡片/管理固定资产的增减变动情况/计提折旧、计算净值。友ERP-U8 固定资产管理系统的主要功能包括：设置、卡片、处理、账表和维护等。</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88135" y="334645"/>
            <a:ext cx="9144000" cy="4664710"/>
          </a:xfrm>
        </p:spPr>
        <p:txBody>
          <a:bodyPr/>
          <a:lstStyle/>
          <a:p>
            <a:pPr algn="l"/>
            <a:r>
              <a:rPr lang="zh-CN" altLang="en-US" sz="2000"/>
              <a:t>（4）单击“下一步”按钮 , 打开“固定资产初始化向导一一折旧信息”对话框。选中“本账套计提折旧”复选框；选择折旧方法“平均年限法 ( 一 )”，折旧分配周期“1个月”；选中“当(月初己计提月份=可使用月份-1) 时，将剩余折旧全部提足”复选框。如图8-6所示:</a:t>
            </a:r>
          </a:p>
        </p:txBody>
      </p:sp>
      <p:pic>
        <p:nvPicPr>
          <p:cNvPr id="327" name="图片 327" descr="C:\Users\Administrator\Desktop\会计信息系统\实验七\实验七截图\7-2-3初始化账套导向年限法.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96110" y="1624965"/>
            <a:ext cx="8528050" cy="4345305"/>
          </a:xfrm>
          <a:prstGeom prst="rect">
            <a:avLst/>
          </a:prstGeom>
          <a:noFill/>
          <a:ln>
            <a:noFill/>
          </a:ln>
        </p:spPr>
      </p:pic>
      <p:sp>
        <p:nvSpPr>
          <p:cNvPr id="100" name="文本框 99"/>
          <p:cNvSpPr txBox="1"/>
          <p:nvPr/>
        </p:nvSpPr>
        <p:spPr>
          <a:xfrm>
            <a:off x="3556000" y="62515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6</a:t>
            </a:r>
            <a:r>
              <a:rPr lang="zh-CN" altLang="en-US" sz="1400" b="1">
                <a:latin typeface="黑体" panose="02010609060101010101" charset="-122"/>
                <a:ea typeface="黑体" panose="02010609060101010101" charset="-122"/>
                <a:cs typeface="黑体" panose="02010609060101010101" charset="-122"/>
              </a:rPr>
              <a:t>固定资产初始化向导折旧信息窗口</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95910"/>
            <a:ext cx="9144000" cy="4961890"/>
          </a:xfrm>
        </p:spPr>
        <p:txBody>
          <a:bodyPr/>
          <a:lstStyle/>
          <a:p>
            <a:pPr algn="l"/>
            <a:r>
              <a:rPr lang="zh-CN" altLang="en-US" sz="2000"/>
              <a:t>（5）单击“下一步”按钮，打开“固定资产初始化向导一编码方式”对话框。确定资产类别编码长度 2112；选择“固定资产编码方式”为“自动编码”单选按钮，选择“类别编号+部门编码+序号”，序号长度为3。 如图8-7所示：</a:t>
            </a:r>
          </a:p>
        </p:txBody>
      </p:sp>
      <p:pic>
        <p:nvPicPr>
          <p:cNvPr id="328" name="图片 328" descr="C:\Users\Administrator\Desktop\会计信息系统\实验七\实验七截图\7-2-4初始化账套导向编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41805" y="1236345"/>
            <a:ext cx="8567420" cy="4669155"/>
          </a:xfrm>
          <a:prstGeom prst="rect">
            <a:avLst/>
          </a:prstGeom>
          <a:noFill/>
          <a:ln>
            <a:noFill/>
          </a:ln>
        </p:spPr>
      </p:pic>
      <p:sp>
        <p:nvSpPr>
          <p:cNvPr id="100" name="文本框 99"/>
          <p:cNvSpPr txBox="1"/>
          <p:nvPr/>
        </p:nvSpPr>
        <p:spPr>
          <a:xfrm>
            <a:off x="3736975" y="61861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7</a:t>
            </a:r>
            <a:r>
              <a:rPr lang="zh-CN" altLang="en-US" sz="1400" b="1">
                <a:latin typeface="黑体" panose="02010609060101010101" charset="-122"/>
                <a:ea typeface="黑体" panose="02010609060101010101" charset="-122"/>
                <a:cs typeface="黑体" panose="02010609060101010101" charset="-122"/>
              </a:rPr>
              <a:t>固定资产初始化向导编码方式窗口</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00050" y="257175"/>
            <a:ext cx="11275060" cy="5000625"/>
          </a:xfrm>
        </p:spPr>
        <p:txBody>
          <a:bodyPr/>
          <a:lstStyle/>
          <a:p>
            <a:pPr algn="l"/>
            <a:r>
              <a:rPr lang="zh-CN" altLang="en-US" sz="2000"/>
              <a:t>（6）单击“下一步”按钮，打开“固定资产初始化向导一一财务接口”对话框。选中“与账务系统进行对账”复选框；选择固定资产的对账科目“固定资产 (1601)”，累计折旧的对账科目“累计折旧 (1602)”。选择“在对账不平衡下允许固定资产月末结账”选择框，如图8-8所示：</a:t>
            </a:r>
          </a:p>
        </p:txBody>
      </p:sp>
      <p:pic>
        <p:nvPicPr>
          <p:cNvPr id="329" name="图片 329" descr="C:\Users\Administrator\Desktop\会计信息系统\实验七\实验七截图\7-2-5初始化账套导向对账科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392555" y="1292860"/>
            <a:ext cx="7804785" cy="4745355"/>
          </a:xfrm>
          <a:prstGeom prst="rect">
            <a:avLst/>
          </a:prstGeom>
          <a:noFill/>
          <a:ln>
            <a:noFill/>
          </a:ln>
        </p:spPr>
      </p:pic>
      <p:sp>
        <p:nvSpPr>
          <p:cNvPr id="100" name="文本框 99"/>
          <p:cNvSpPr txBox="1"/>
          <p:nvPr/>
        </p:nvSpPr>
        <p:spPr>
          <a:xfrm>
            <a:off x="2858770" y="62642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8</a:t>
            </a:r>
            <a:r>
              <a:rPr lang="zh-CN" altLang="en-US" sz="1400" b="1">
                <a:latin typeface="黑体" panose="02010609060101010101" charset="-122"/>
                <a:ea typeface="黑体" panose="02010609060101010101" charset="-122"/>
                <a:cs typeface="黑体" panose="02010609060101010101" charset="-122"/>
              </a:rPr>
              <a:t>固定资产初始化向导财务接口窗口</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97915" y="425450"/>
            <a:ext cx="9144000" cy="4651375"/>
          </a:xfrm>
        </p:spPr>
        <p:txBody>
          <a:bodyPr/>
          <a:lstStyle/>
          <a:p>
            <a:pPr algn="l"/>
            <a:r>
              <a:rPr lang="en-US" altLang="zh-CN" sz="2000"/>
              <a:t>(7)</a:t>
            </a:r>
            <a:r>
              <a:rPr lang="zh-CN" altLang="en-US" sz="2000"/>
              <a:t>单击“下一步”按钮 , 打开“固定资产初始化向导一完成”对话框。如图8-9所示：</a:t>
            </a:r>
          </a:p>
        </p:txBody>
      </p:sp>
      <p:pic>
        <p:nvPicPr>
          <p:cNvPr id="330" name="图片 330" descr="C:\Users\Administrator\Desktop\会计信息系统\实验七\实验七截图\7-2-6初始化账套导向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24025" y="1125855"/>
            <a:ext cx="8111490" cy="4799330"/>
          </a:xfrm>
          <a:prstGeom prst="rect">
            <a:avLst/>
          </a:prstGeom>
          <a:noFill/>
          <a:ln>
            <a:noFill/>
          </a:ln>
        </p:spPr>
      </p:pic>
      <p:sp>
        <p:nvSpPr>
          <p:cNvPr id="100" name="文本框 99"/>
          <p:cNvSpPr txBox="1"/>
          <p:nvPr/>
        </p:nvSpPr>
        <p:spPr>
          <a:xfrm>
            <a:off x="3556000" y="61607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9</a:t>
            </a:r>
            <a:r>
              <a:rPr lang="zh-CN" altLang="en-US" sz="1400" b="1">
                <a:latin typeface="黑体" panose="02010609060101010101" charset="-122"/>
                <a:ea typeface="黑体" panose="02010609060101010101" charset="-122"/>
                <a:cs typeface="黑体" panose="02010609060101010101" charset="-122"/>
              </a:rPr>
              <a:t>固定资产初始化向导完成窗口</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a:t>（8）单击“完成”按钮，完成本账套的初始化，系统弹出“是否确定所设置的信息完确并保存对新账套的所有设置”信息提示对话框。如图8-10所示：</a:t>
            </a:r>
          </a:p>
        </p:txBody>
      </p:sp>
      <p:pic>
        <p:nvPicPr>
          <p:cNvPr id="331" name="图片 331" descr="C:\Users\Administrator\Desktop\会计信息系统\实验七\实验七截图\7-2-7初始化账套导向是.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55520" y="1557020"/>
            <a:ext cx="6846570" cy="2929890"/>
          </a:xfrm>
          <a:prstGeom prst="rect">
            <a:avLst/>
          </a:prstGeom>
          <a:noFill/>
          <a:ln>
            <a:noFill/>
          </a:ln>
        </p:spPr>
      </p:pic>
      <p:sp>
        <p:nvSpPr>
          <p:cNvPr id="100" name="文本框 99"/>
          <p:cNvSpPr txBox="1"/>
          <p:nvPr/>
        </p:nvSpPr>
        <p:spPr>
          <a:xfrm>
            <a:off x="3138805" y="47910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10</a:t>
            </a:r>
            <a:r>
              <a:rPr lang="zh-CN" altLang="en-US" sz="1400" b="1">
                <a:latin typeface="黑体" panose="02010609060101010101" charset="-122"/>
                <a:ea typeface="黑体" panose="02010609060101010101" charset="-122"/>
                <a:cs typeface="黑体" panose="02010609060101010101" charset="-122"/>
              </a:rPr>
              <a:t>信息提示窗口</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76935"/>
            <a:ext cx="9144000" cy="4380865"/>
          </a:xfrm>
        </p:spPr>
        <p:txBody>
          <a:bodyPr/>
          <a:lstStyle/>
          <a:p>
            <a:pPr algn="l"/>
            <a:r>
              <a:rPr lang="zh-CN" altLang="en-US" sz="2000"/>
              <a:t>（9）单击“是”按钮，系统弹出“已成功初始化本固定资产账套”信息提示对话框，“确定”按钮。如图8-11所示：</a:t>
            </a:r>
          </a:p>
        </p:txBody>
      </p:sp>
      <p:pic>
        <p:nvPicPr>
          <p:cNvPr id="332" name="图片 332" descr="C:\Users\Administrator\Desktop\会计信息系统\实验七\实验七截图\7-2-8初始化账套导向确定.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808730" y="1723390"/>
            <a:ext cx="3373120" cy="2515235"/>
          </a:xfrm>
          <a:prstGeom prst="rect">
            <a:avLst/>
          </a:prstGeom>
          <a:noFill/>
          <a:ln>
            <a:noFill/>
          </a:ln>
        </p:spPr>
      </p:pic>
      <p:sp>
        <p:nvSpPr>
          <p:cNvPr id="100" name="文本框 99"/>
          <p:cNvSpPr txBox="1"/>
          <p:nvPr/>
        </p:nvSpPr>
        <p:spPr>
          <a:xfrm>
            <a:off x="2955290" y="43522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初始化完成</a:t>
            </a:r>
          </a:p>
        </p:txBody>
      </p:sp>
      <p:sp>
        <p:nvSpPr>
          <p:cNvPr id="4" name="文本框 3"/>
          <p:cNvSpPr txBox="1"/>
          <p:nvPr/>
        </p:nvSpPr>
        <p:spPr>
          <a:xfrm>
            <a:off x="1683385" y="4968240"/>
            <a:ext cx="8851265" cy="1630045"/>
          </a:xfrm>
          <a:prstGeom prst="rect">
            <a:avLst/>
          </a:prstGeom>
          <a:noFill/>
          <a:ln w="9525">
            <a:noFill/>
          </a:ln>
        </p:spPr>
        <p:txBody>
          <a:bodyPr wrap="square">
            <a:spAutoFit/>
          </a:bodyPr>
          <a:lstStyle/>
          <a:p>
            <a:pPr indent="0"/>
            <a:r>
              <a:rPr lang="en-US" altLang="zh-CN" sz="2000" b="0">
                <a:latin typeface="Times New Roman" panose="02020603050405020304" charset="0"/>
                <a:cs typeface="Times New Roman" panose="02020603050405020304" charset="0"/>
              </a:rPr>
              <a:t> </a:t>
            </a:r>
            <a:endParaRPr lang="en-US" altLang="zh-CN" sz="20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初始化设置完成后，有些参数不能修改，所以要慎重。</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如果发现参数有错，必须改正，只能通过固定资产系统“工具</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重新初始化账套功能”命令实现，该操作将清空对该子账套所做的一切工作。</a:t>
            </a:r>
            <a:endParaRPr lang="zh-CN" altLang="en-US" sz="2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407160"/>
            <a:ext cx="9144000" cy="3850640"/>
          </a:xfrm>
        </p:spPr>
        <p:txBody>
          <a:bodyPr/>
          <a:lstStyle/>
          <a:p>
            <a:pPr algn="l"/>
            <a:r>
              <a:rPr lang="zh-CN" altLang="en-US" sz="2000" b="1"/>
              <a:t>三、固定资产管理系统相关设置</a:t>
            </a:r>
          </a:p>
          <a:p>
            <a:pPr algn="l"/>
            <a:r>
              <a:rPr lang="zh-CN" altLang="en-US" sz="2000" b="1"/>
              <a:t>1.选项卡设置</a:t>
            </a:r>
          </a:p>
          <a:p>
            <a:pPr algn="l"/>
            <a:r>
              <a:rPr lang="zh-CN" altLang="en-US" sz="2000" b="1"/>
              <a:t>操作指导：</a:t>
            </a:r>
          </a:p>
          <a:p>
            <a:pPr algn="l"/>
            <a:r>
              <a:rPr lang="zh-CN" altLang="en-US" sz="2000"/>
              <a:t>（1）执行“财务会计—固定资产—设置—选项”命令，进入“选项”窗口</a:t>
            </a:r>
          </a:p>
          <a:p>
            <a:pPr algn="l"/>
            <a:r>
              <a:rPr lang="zh-CN" altLang="en-US" sz="2000"/>
              <a:t>（2）单击“编辑”按钮，打开“与账务系统接口”选项卡。</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05740"/>
            <a:ext cx="9144000" cy="4599940"/>
          </a:xfrm>
        </p:spPr>
        <p:txBody>
          <a:bodyPr/>
          <a:lstStyle/>
          <a:p>
            <a:pPr algn="l"/>
            <a:r>
              <a:rPr lang="zh-CN" altLang="en-US" sz="2000"/>
              <a:t>（3）选中“业务发生后立即制单”，固定资产缺省入账科目为“1601固定资产”，累计折旧缺省入账科目为“1602累计折旧”，其余为系统默认，单击“确定”按钮。如图4-8所示。如图8-12所示：</a:t>
            </a:r>
          </a:p>
        </p:txBody>
      </p:sp>
      <p:pic>
        <p:nvPicPr>
          <p:cNvPr id="333" name="图片 333" descr="C:\Users\Administrator\Desktop\第二稿\实验七\选项卡.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64510" y="1141730"/>
            <a:ext cx="5611495" cy="5064760"/>
          </a:xfrm>
          <a:prstGeom prst="rect">
            <a:avLst/>
          </a:prstGeom>
          <a:noFill/>
          <a:ln>
            <a:noFill/>
          </a:ln>
        </p:spPr>
      </p:pic>
      <p:sp>
        <p:nvSpPr>
          <p:cNvPr id="100" name="文本框 99"/>
          <p:cNvSpPr txBox="1"/>
          <p:nvPr/>
        </p:nvSpPr>
        <p:spPr>
          <a:xfrm>
            <a:off x="3556000" y="63671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12</a:t>
            </a:r>
            <a:r>
              <a:rPr lang="zh-CN" altLang="en-US" sz="1400" b="1">
                <a:latin typeface="黑体" panose="02010609060101010101" charset="-122"/>
                <a:ea typeface="黑体" panose="02010609060101010101" charset="-122"/>
                <a:cs typeface="黑体" panose="02010609060101010101" charset="-122"/>
              </a:rPr>
              <a:t>选项卡（与账务系统接口）窗口</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4676775"/>
          </a:xfrm>
        </p:spPr>
        <p:txBody>
          <a:bodyPr/>
          <a:lstStyle/>
          <a:p>
            <a:pPr algn="l"/>
            <a:r>
              <a:rPr lang="zh-CN" altLang="en-US" sz="2000" b="1"/>
              <a:t>2.设置部门对应折旧科目</a:t>
            </a:r>
          </a:p>
          <a:p>
            <a:pPr algn="l"/>
            <a:r>
              <a:rPr lang="zh-CN" altLang="en-US" sz="2000" b="1"/>
              <a:t>实验资料:</a:t>
            </a:r>
          </a:p>
        </p:txBody>
      </p:sp>
      <p:sp>
        <p:nvSpPr>
          <p:cNvPr id="100" name="文本框 99"/>
          <p:cNvSpPr txBox="1"/>
          <p:nvPr/>
        </p:nvSpPr>
        <p:spPr>
          <a:xfrm>
            <a:off x="2496820" y="1430020"/>
            <a:ext cx="5080000" cy="398780"/>
          </a:xfrm>
          <a:prstGeom prst="rect">
            <a:avLst/>
          </a:prstGeom>
          <a:noFill/>
          <a:ln w="9525">
            <a:noFill/>
          </a:ln>
        </p:spPr>
        <p:txBody>
          <a:bodyPr>
            <a:spAutoFit/>
          </a:bodyPr>
          <a:lstStyle/>
          <a:p>
            <a:pPr indent="1740535"/>
            <a:r>
              <a:rPr lang="zh-CN" altLang="en-US" sz="2000" b="1">
                <a:latin typeface="宋体" panose="02010600030101010101" pitchFamily="2" charset="-122"/>
                <a:ea typeface="宋体" panose="02010600030101010101" pitchFamily="2" charset="-122"/>
                <a:cs typeface="宋体" panose="02010600030101010101" pitchFamily="2" charset="-122"/>
              </a:rPr>
              <a:t>部门对应折旧科目</a:t>
            </a:r>
            <a:endParaRPr lang="zh-CN" altLang="en-US" sz="2000"/>
          </a:p>
        </p:txBody>
      </p:sp>
      <p:graphicFrame>
        <p:nvGraphicFramePr>
          <p:cNvPr id="4" name="表格 3"/>
          <p:cNvGraphicFramePr/>
          <p:nvPr/>
        </p:nvGraphicFramePr>
        <p:xfrm>
          <a:off x="1941830" y="1923415"/>
          <a:ext cx="7493000" cy="3340100"/>
        </p:xfrm>
        <a:graphic>
          <a:graphicData uri="http://schemas.openxmlformats.org/drawingml/2006/table">
            <a:tbl>
              <a:tblPr firstRow="1" bandRow="1">
                <a:tableStyleId>{5940675A-B579-460E-94D1-54222C63F5DA}</a:tableStyleId>
              </a:tblPr>
              <a:tblGrid>
                <a:gridCol w="1623695">
                  <a:extLst>
                    <a:ext uri="{9D8B030D-6E8A-4147-A177-3AD203B41FA5}">
                      <a16:colId xmlns:a16="http://schemas.microsoft.com/office/drawing/2014/main" val="20000"/>
                    </a:ext>
                  </a:extLst>
                </a:gridCol>
                <a:gridCol w="2497455">
                  <a:extLst>
                    <a:ext uri="{9D8B030D-6E8A-4147-A177-3AD203B41FA5}">
                      <a16:colId xmlns:a16="http://schemas.microsoft.com/office/drawing/2014/main" val="20001"/>
                    </a:ext>
                  </a:extLst>
                </a:gridCol>
                <a:gridCol w="3371850">
                  <a:extLst>
                    <a:ext uri="{9D8B030D-6E8A-4147-A177-3AD203B41FA5}">
                      <a16:colId xmlns:a16="http://schemas.microsoft.com/office/drawing/2014/main" val="20002"/>
                    </a:ext>
                  </a:extLst>
                </a:gridCol>
              </a:tblGrid>
              <a:tr h="334010">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部门编码</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部门名称</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折旧科目</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行政部门</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Times New Roman" panose="02020603050405020304" charset="0"/>
                          <a:cs typeface="Times New Roman" panose="02020603050405020304" charset="0"/>
                        </a:rPr>
                        <a:t> </a:t>
                      </a:r>
                      <a:endParaRPr lang="en-US" altLang="zh-CN" sz="1800" b="0">
                        <a:latin typeface="Times New Roman" panose="02020603050405020304" charset="0"/>
                        <a:ea typeface="Times New Roman" panose="02020603050405020304" charset="0"/>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101</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管理费用</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折旧费</a:t>
                      </a:r>
                      <a:r>
                        <a:rPr lang="en-US" altLang="zh-CN" sz="1800" b="0">
                          <a:latin typeface="宋体" panose="02010600030101010101" pitchFamily="2" charset="-122"/>
                          <a:ea typeface="宋体" panose="02010600030101010101" pitchFamily="2" charset="-122"/>
                          <a:cs typeface="宋体" panose="02010600030101010101" pitchFamily="2" charset="-122"/>
                        </a:rPr>
                        <a:t>660206</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102</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财务部</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管理费用</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折旧费</a:t>
                      </a:r>
                      <a:r>
                        <a:rPr lang="en-US" altLang="zh-CN" sz="1800" b="0">
                          <a:latin typeface="宋体" panose="02010600030101010101" pitchFamily="2" charset="-122"/>
                          <a:ea typeface="宋体" panose="02010600030101010101" pitchFamily="2" charset="-122"/>
                          <a:cs typeface="宋体" panose="02010600030101010101" pitchFamily="2" charset="-122"/>
                        </a:rPr>
                        <a:t>660206</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供销中心</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Times New Roman" panose="02020603050405020304" charset="0"/>
                          <a:cs typeface="Times New Roman" panose="02020603050405020304" charset="0"/>
                        </a:rPr>
                        <a:t> </a:t>
                      </a:r>
                      <a:endParaRPr lang="en-US" altLang="zh-CN" sz="1800" b="0">
                        <a:latin typeface="Times New Roman" panose="02020603050405020304" charset="0"/>
                        <a:ea typeface="Times New Roman" panose="02020603050405020304" charset="0"/>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201</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销售部</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销售费用</a:t>
                      </a:r>
                      <a:r>
                        <a:rPr lang="en-US" altLang="zh-CN" sz="1800" b="0">
                          <a:latin typeface="宋体" panose="02010600030101010101" pitchFamily="2" charset="-122"/>
                          <a:ea typeface="宋体" panose="02010600030101010101" pitchFamily="2" charset="-122"/>
                          <a:cs typeface="宋体" panose="02010600030101010101" pitchFamily="2" charset="-122"/>
                        </a:rPr>
                        <a:t>6601</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202</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采购部</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管理费用</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折旧费</a:t>
                      </a:r>
                      <a:r>
                        <a:rPr lang="en-US" altLang="zh-CN" sz="1800" b="0">
                          <a:latin typeface="宋体" panose="02010600030101010101" pitchFamily="2" charset="-122"/>
                          <a:ea typeface="宋体" panose="02010600030101010101" pitchFamily="2" charset="-122"/>
                          <a:cs typeface="宋体" panose="02010600030101010101" pitchFamily="2" charset="-122"/>
                        </a:rPr>
                        <a:t>660206</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3</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生产中心</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Times New Roman" panose="02020603050405020304" charset="0"/>
                          <a:cs typeface="Times New Roman" panose="02020603050405020304" charset="0"/>
                        </a:rPr>
                        <a:t> </a:t>
                      </a:r>
                      <a:endParaRPr lang="en-US" altLang="zh-CN" sz="1800" b="0">
                        <a:latin typeface="Times New Roman" panose="02020603050405020304" charset="0"/>
                        <a:ea typeface="Times New Roman" panose="02020603050405020304" charset="0"/>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301</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一车间</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制造费用</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折旧费</a:t>
                      </a:r>
                      <a:r>
                        <a:rPr lang="en-US" altLang="zh-CN" sz="1800" b="0">
                          <a:latin typeface="宋体" panose="02010600030101010101" pitchFamily="2" charset="-122"/>
                          <a:ea typeface="宋体" panose="02010600030101010101" pitchFamily="2" charset="-122"/>
                          <a:cs typeface="宋体" panose="02010600030101010101" pitchFamily="2" charset="-122"/>
                        </a:rPr>
                        <a:t>510102</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4010">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302</a:t>
                      </a:r>
                    </a:p>
                  </a:txBody>
                  <a:tcPr marL="0" marR="0" marT="0" marB="1">
                    <a:lnL w="404812"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二车间</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制造费用</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折旧费</a:t>
                      </a:r>
                      <a:r>
                        <a:rPr lang="en-US" altLang="zh-CN" sz="1800" b="0">
                          <a:latin typeface="宋体" panose="02010600030101010101" pitchFamily="2" charset="-122"/>
                          <a:ea typeface="宋体" panose="02010600030101010101" pitchFamily="2" charset="-122"/>
                          <a:cs typeface="宋体" panose="02010600030101010101" pitchFamily="2" charset="-122"/>
                        </a:rPr>
                        <a:t>510102</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72745"/>
            <a:ext cx="9144000" cy="4600575"/>
          </a:xfrm>
        </p:spPr>
        <p:txBody>
          <a:bodyPr/>
          <a:lstStyle/>
          <a:p>
            <a:pPr algn="l"/>
            <a:r>
              <a:rPr lang="zh-CN" altLang="en-US" sz="2000" b="1"/>
              <a:t>操作指导：</a:t>
            </a:r>
          </a:p>
          <a:p>
            <a:pPr algn="l"/>
            <a:r>
              <a:rPr lang="zh-CN" altLang="en-US" sz="2000"/>
              <a:t>（1）执行“财务会计—固定资产—设置—部门对应折旧科目设置”命令，进入“部门编码表”窗口。</a:t>
            </a:r>
          </a:p>
          <a:p>
            <a:pPr algn="l"/>
            <a:r>
              <a:rPr lang="zh-CN" altLang="en-US" sz="2000"/>
              <a:t>（2）选择部门“总经理办公室”，单击“修改”按钮。如图8-13所示：</a:t>
            </a:r>
          </a:p>
        </p:txBody>
      </p:sp>
      <p:pic>
        <p:nvPicPr>
          <p:cNvPr id="334" name="图片 334" descr="C:\Users\Administrator\Desktop\会计信息系统\实验七\实验七截图\7-4-1部门对应科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89785" y="1916430"/>
            <a:ext cx="8322310" cy="4148455"/>
          </a:xfrm>
          <a:prstGeom prst="rect">
            <a:avLst/>
          </a:prstGeom>
          <a:noFill/>
          <a:ln>
            <a:noFill/>
          </a:ln>
        </p:spPr>
      </p:pic>
      <p:sp>
        <p:nvSpPr>
          <p:cNvPr id="100" name="文本框 99"/>
          <p:cNvSpPr txBox="1"/>
          <p:nvPr/>
        </p:nvSpPr>
        <p:spPr>
          <a:xfrm>
            <a:off x="3813810" y="63023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13</a:t>
            </a:r>
            <a:r>
              <a:rPr lang="zh-CN" altLang="en-US" sz="1400" b="1">
                <a:latin typeface="黑体" panose="02010609060101010101" charset="-122"/>
                <a:ea typeface="黑体" panose="02010609060101010101" charset="-122"/>
                <a:cs typeface="黑体" panose="02010609060101010101" charset="-122"/>
              </a:rPr>
              <a:t>部门选择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45210"/>
            <a:ext cx="9144000" cy="4212590"/>
          </a:xfrm>
        </p:spPr>
        <p:txBody>
          <a:bodyPr/>
          <a:lstStyle/>
          <a:p>
            <a:pPr marL="342900" indent="-342900" algn="l">
              <a:buFont typeface="Wingdings" panose="05000000000000000000" charset="0"/>
              <a:buChar char=""/>
            </a:pPr>
            <a:r>
              <a:rPr lang="zh-CN" altLang="en-US" sz="2000"/>
              <a:t>固定资产管理系统：固定资产管理系统中资产的增加、减少，以及原值和累计折旧的调整、折旧计提都要将相关的数据通过记账凭证的形式传输到总账管理系统；同时通过对账保持固定资产账目与总账的平衡，可以修改、删除及查询凭证。固定资产管理系统为成本核算系统提供计提折旧有关费用的数据。UFO报表系统也可以通过相应的取数函数从固定资产管理系统中提取分析的数据。</a:t>
            </a:r>
          </a:p>
          <a:p>
            <a:pPr marL="342900" indent="-342900" algn="l">
              <a:buFont typeface="Wingdings" panose="05000000000000000000" charset="0"/>
              <a:buChar char=""/>
            </a:pPr>
            <a:r>
              <a:rPr lang="zh-CN" altLang="en-US" sz="2000"/>
              <a:t>固定资产管理系统的功能：固定资产管理及核算是企业财务核算的重要组成部分，为此，一般的固定资产管理系统应具备以下主要功能：管理固定资产卡片、管理固定资产的增减变动情况、计提折旧、计算净值。</a:t>
            </a:r>
          </a:p>
          <a:p>
            <a:pPr marL="342900" indent="-342900" algn="l">
              <a:buFont typeface="Wingdings" panose="05000000000000000000" charset="0"/>
              <a:buChar char=""/>
            </a:pPr>
            <a:r>
              <a:rPr lang="zh-CN" altLang="en-US" sz="2000"/>
              <a:t>固定资产卡片：固定资产卡片是指登记固定资产各种资料的卡片，固定资产进行明细分类核算的一种账簿形式，它是每一项固定资产的全部档案记录，即固定资产从进入企业开始到退出企业的整个生命周期所发生的全部情况，都要在卡片上予以记载。</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245110"/>
            <a:ext cx="9144000" cy="4354195"/>
          </a:xfrm>
        </p:spPr>
        <p:txBody>
          <a:bodyPr/>
          <a:lstStyle/>
          <a:p>
            <a:pPr algn="l"/>
            <a:r>
              <a:rPr lang="zh-CN" altLang="en-US" sz="2000"/>
              <a:t>（3）选择折旧科目“660206管理费用—折旧费”，单击“保存”按钮。如图8-14所示：</a:t>
            </a:r>
          </a:p>
        </p:txBody>
      </p:sp>
      <p:pic>
        <p:nvPicPr>
          <p:cNvPr id="335" name="图片 335" descr="C:\Users\Administrator\Desktop\会计信息系统\实验七\实验七截图\7-4-2部门对应科目添加.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55215" y="880745"/>
            <a:ext cx="7481570" cy="4091940"/>
          </a:xfrm>
          <a:prstGeom prst="rect">
            <a:avLst/>
          </a:prstGeom>
          <a:noFill/>
          <a:ln>
            <a:noFill/>
          </a:ln>
        </p:spPr>
      </p:pic>
      <p:sp>
        <p:nvSpPr>
          <p:cNvPr id="100" name="文本框 99"/>
          <p:cNvSpPr txBox="1"/>
          <p:nvPr/>
        </p:nvSpPr>
        <p:spPr>
          <a:xfrm>
            <a:off x="3736340" y="4972685"/>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14</a:t>
            </a:r>
            <a:r>
              <a:rPr lang="zh-CN" altLang="en-US" sz="1400" b="1">
                <a:latin typeface="黑体" panose="02010609060101010101" charset="-122"/>
                <a:ea typeface="黑体" panose="02010609060101010101" charset="-122"/>
                <a:cs typeface="黑体" panose="02010609060101010101" charset="-122"/>
              </a:rPr>
              <a:t>部门对应折旧科目窗口</a:t>
            </a:r>
          </a:p>
        </p:txBody>
      </p:sp>
      <p:sp>
        <p:nvSpPr>
          <p:cNvPr id="4" name="文本框 3"/>
          <p:cNvSpPr txBox="1"/>
          <p:nvPr/>
        </p:nvSpPr>
        <p:spPr>
          <a:xfrm>
            <a:off x="1903095" y="5575935"/>
            <a:ext cx="8764270" cy="39878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 同理，完成其他部门折旧科目的设置。</a:t>
            </a:r>
            <a:endParaRPr lang="zh-CN" altLang="en-US" sz="2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06545"/>
            <a:ext cx="9144000" cy="4923155"/>
          </a:xfrm>
        </p:spPr>
        <p:txBody>
          <a:bodyPr/>
          <a:lstStyle/>
          <a:p>
            <a:pPr algn="l"/>
            <a:r>
              <a:rPr lang="zh-CN" altLang="en-US" sz="2000" b="1"/>
              <a:t>操作指导：</a:t>
            </a:r>
          </a:p>
          <a:p>
            <a:pPr algn="l"/>
            <a:r>
              <a:rPr lang="zh-CN" altLang="en-US" sz="2000"/>
              <a:t>（1）执行“财务会计—固定资产—设置—资产类别”，进入“类别编码表”窗口。</a:t>
            </a:r>
          </a:p>
          <a:p>
            <a:pPr algn="l"/>
            <a:r>
              <a:rPr lang="zh-CN" altLang="en-US" sz="2000"/>
              <a:t>（2）单击“增加”按钮，输入类别名称“房屋及建筑物”，净残值率“4%”；选择计提属性“正常计提”，折旧方法“平均年限法 ( 一 )”，卡片样式“通用样式”，单击“保存”按钮。</a:t>
            </a:r>
          </a:p>
        </p:txBody>
      </p:sp>
      <p:sp>
        <p:nvSpPr>
          <p:cNvPr id="100" name="文本框 99"/>
          <p:cNvSpPr txBox="1"/>
          <p:nvPr/>
        </p:nvSpPr>
        <p:spPr>
          <a:xfrm>
            <a:off x="1524000" y="268605"/>
            <a:ext cx="5080000" cy="39878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固定资产类别</a:t>
            </a:r>
          </a:p>
        </p:txBody>
      </p:sp>
      <p:graphicFrame>
        <p:nvGraphicFramePr>
          <p:cNvPr id="4" name="表格 3"/>
          <p:cNvGraphicFramePr/>
          <p:nvPr/>
        </p:nvGraphicFramePr>
        <p:xfrm>
          <a:off x="1760855" y="753745"/>
          <a:ext cx="8202295" cy="3206115"/>
        </p:xfrm>
        <a:graphic>
          <a:graphicData uri="http://schemas.openxmlformats.org/drawingml/2006/table">
            <a:tbl>
              <a:tblPr firstRow="1" bandRow="1">
                <a:tableStyleId>{5940675A-B579-460E-94D1-54222C63F5DA}</a:tableStyleId>
              </a:tblPr>
              <a:tblGrid>
                <a:gridCol w="2218055">
                  <a:extLst>
                    <a:ext uri="{9D8B030D-6E8A-4147-A177-3AD203B41FA5}">
                      <a16:colId xmlns:a16="http://schemas.microsoft.com/office/drawing/2014/main" val="20000"/>
                    </a:ext>
                  </a:extLst>
                </a:gridCol>
                <a:gridCol w="1736090">
                  <a:extLst>
                    <a:ext uri="{9D8B030D-6E8A-4147-A177-3AD203B41FA5}">
                      <a16:colId xmlns:a16="http://schemas.microsoft.com/office/drawing/2014/main" val="20001"/>
                    </a:ext>
                  </a:extLst>
                </a:gridCol>
                <a:gridCol w="1671320">
                  <a:extLst>
                    <a:ext uri="{9D8B030D-6E8A-4147-A177-3AD203B41FA5}">
                      <a16:colId xmlns:a16="http://schemas.microsoft.com/office/drawing/2014/main" val="20002"/>
                    </a:ext>
                  </a:extLst>
                </a:gridCol>
                <a:gridCol w="1335405">
                  <a:extLst>
                    <a:ext uri="{9D8B030D-6E8A-4147-A177-3AD203B41FA5}">
                      <a16:colId xmlns:a16="http://schemas.microsoft.com/office/drawing/2014/main" val="20003"/>
                    </a:ext>
                  </a:extLst>
                </a:gridCol>
                <a:gridCol w="1241425">
                  <a:extLst>
                    <a:ext uri="{9D8B030D-6E8A-4147-A177-3AD203B41FA5}">
                      <a16:colId xmlns:a16="http://schemas.microsoft.com/office/drawing/2014/main" val="20004"/>
                    </a:ext>
                  </a:extLst>
                </a:gridCol>
              </a:tblGrid>
              <a:tr h="291465">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类别编码</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类别名称</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计提属性</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折旧方法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净残值率</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房屋及建筑物</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011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厂房</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02</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专用设备</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021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数控车床</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03</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通用设备</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031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铣床</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04</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交通运输设备</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041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轿车</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05</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电子设备</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1465">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06</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其他</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正常计提</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600" b="0">
                          <a:latin typeface="宋体" panose="02010600030101010101" pitchFamily="2" charset="-122"/>
                          <a:ea typeface="宋体" panose="02010600030101010101" pitchFamily="2" charset="-122"/>
                          <a:cs typeface="宋体" panose="02010600030101010101" pitchFamily="2" charset="-122"/>
                        </a:rPr>
                        <a:t>平均年限法</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74700" y="102235"/>
            <a:ext cx="9144000" cy="4909820"/>
          </a:xfrm>
        </p:spPr>
        <p:txBody>
          <a:bodyPr/>
          <a:lstStyle/>
          <a:p>
            <a:pPr algn="l"/>
            <a:r>
              <a:rPr lang="zh-CN" altLang="en-US" sz="2000"/>
              <a:t>（3）同理，完成其他资产类别的设置。如图8-15所示：</a:t>
            </a:r>
          </a:p>
        </p:txBody>
      </p:sp>
      <p:pic>
        <p:nvPicPr>
          <p:cNvPr id="336" name="图片 336" descr="C:\Users\Administrator\Desktop\会计信息系统\实验七\实验七截图\7-5-1固定资产类别.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26820" y="573405"/>
            <a:ext cx="8691880" cy="4667250"/>
          </a:xfrm>
          <a:prstGeom prst="rect">
            <a:avLst/>
          </a:prstGeom>
          <a:noFill/>
          <a:ln>
            <a:noFill/>
          </a:ln>
        </p:spPr>
      </p:pic>
      <p:sp>
        <p:nvSpPr>
          <p:cNvPr id="100" name="文本框 99"/>
          <p:cNvSpPr txBox="1"/>
          <p:nvPr/>
        </p:nvSpPr>
        <p:spPr>
          <a:xfrm>
            <a:off x="3375660" y="53397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15</a:t>
            </a:r>
            <a:r>
              <a:rPr lang="zh-CN" altLang="en-US" sz="1400" b="1">
                <a:latin typeface="黑体" panose="02010609060101010101" charset="-122"/>
                <a:ea typeface="黑体" panose="02010609060101010101" charset="-122"/>
                <a:cs typeface="黑体" panose="02010609060101010101" charset="-122"/>
              </a:rPr>
              <a:t>设置资产类别结果窗口</a:t>
            </a:r>
          </a:p>
        </p:txBody>
      </p:sp>
      <p:sp>
        <p:nvSpPr>
          <p:cNvPr id="4" name="文本框 3"/>
          <p:cNvSpPr txBox="1"/>
          <p:nvPr/>
        </p:nvSpPr>
        <p:spPr>
          <a:xfrm>
            <a:off x="1085215" y="5646420"/>
            <a:ext cx="9239250" cy="101473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资产类别编码不能重复，同一级的类别名称不能相同。类别编码、名称、计提属性、卡片样式不能为空。已使用过的类别不能设置新下级。</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60170" y="4520565"/>
            <a:ext cx="9144000" cy="4845050"/>
          </a:xfrm>
        </p:spPr>
        <p:txBody>
          <a:bodyPr/>
          <a:lstStyle/>
          <a:p>
            <a:pPr algn="l"/>
            <a:r>
              <a:rPr lang="zh-CN" altLang="en-US" sz="2000" b="1"/>
              <a:t>操作指导：</a:t>
            </a:r>
          </a:p>
          <a:p>
            <a:pPr algn="l"/>
            <a:r>
              <a:rPr lang="zh-CN" altLang="en-US" sz="2000"/>
              <a:t>（1）执行“财务会计—固定资产—设置增减方式”命令，进入增减方式窗口。</a:t>
            </a:r>
          </a:p>
          <a:p>
            <a:pPr algn="l"/>
            <a:r>
              <a:rPr lang="zh-CN" altLang="en-US" sz="2000"/>
              <a:t>（2）在左侧列表框中，单击“直接购入”增加方式，单击“修改”按钮。</a:t>
            </a:r>
          </a:p>
        </p:txBody>
      </p:sp>
      <p:sp>
        <p:nvSpPr>
          <p:cNvPr id="100" name="文本框 99"/>
          <p:cNvSpPr txBox="1"/>
          <p:nvPr/>
        </p:nvSpPr>
        <p:spPr>
          <a:xfrm>
            <a:off x="1024255" y="307022"/>
            <a:ext cx="5080000" cy="101473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设置增减方式</a:t>
            </a:r>
          </a:p>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实验资料：</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增减方式</a:t>
            </a:r>
            <a:endParaRPr lang="zh-CN" altLang="en-US" sz="2000"/>
          </a:p>
        </p:txBody>
      </p:sp>
      <p:graphicFrame>
        <p:nvGraphicFramePr>
          <p:cNvPr id="4" name="表格 3"/>
          <p:cNvGraphicFramePr/>
          <p:nvPr/>
        </p:nvGraphicFramePr>
        <p:xfrm>
          <a:off x="1490345" y="1451610"/>
          <a:ext cx="7406005" cy="2709545"/>
        </p:xfrm>
        <a:graphic>
          <a:graphicData uri="http://schemas.openxmlformats.org/drawingml/2006/table">
            <a:tbl>
              <a:tblPr firstRow="1" bandRow="1">
                <a:tableStyleId>{5940675A-B579-460E-94D1-54222C63F5DA}</a:tableStyleId>
              </a:tblPr>
              <a:tblGrid>
                <a:gridCol w="1153795">
                  <a:extLst>
                    <a:ext uri="{9D8B030D-6E8A-4147-A177-3AD203B41FA5}">
                      <a16:colId xmlns:a16="http://schemas.microsoft.com/office/drawing/2014/main" val="20000"/>
                    </a:ext>
                  </a:extLst>
                </a:gridCol>
                <a:gridCol w="2217420">
                  <a:extLst>
                    <a:ext uri="{9D8B030D-6E8A-4147-A177-3AD203B41FA5}">
                      <a16:colId xmlns:a16="http://schemas.microsoft.com/office/drawing/2014/main" val="20001"/>
                    </a:ext>
                  </a:extLst>
                </a:gridCol>
                <a:gridCol w="1122680">
                  <a:extLst>
                    <a:ext uri="{9D8B030D-6E8A-4147-A177-3AD203B41FA5}">
                      <a16:colId xmlns:a16="http://schemas.microsoft.com/office/drawing/2014/main" val="20002"/>
                    </a:ext>
                  </a:extLst>
                </a:gridCol>
                <a:gridCol w="2912110">
                  <a:extLst>
                    <a:ext uri="{9D8B030D-6E8A-4147-A177-3AD203B41FA5}">
                      <a16:colId xmlns:a16="http://schemas.microsoft.com/office/drawing/2014/main" val="20003"/>
                    </a:ext>
                  </a:extLst>
                </a:gridCol>
              </a:tblGrid>
              <a:tr h="464185">
                <a:tc gridSpan="2">
                  <a:txBody>
                    <a:bodyPr/>
                    <a:lstStyle/>
                    <a:p>
                      <a:pPr indent="0" algn="ctr">
                        <a:buNone/>
                      </a:pPr>
                      <a:r>
                        <a:rPr lang="zh-CN" altLang="en-US" sz="1800" b="0">
                          <a:latin typeface="宋体" panose="02010600030101010101" pitchFamily="2" charset="-122"/>
                          <a:ea typeface="宋体" panose="02010600030101010101" pitchFamily="2" charset="-122"/>
                          <a:cs typeface="宋体" panose="02010600030101010101" pitchFamily="2" charset="-122"/>
                        </a:rPr>
                        <a:t>增加方式</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1800" b="0">
                          <a:latin typeface="宋体" panose="02010600030101010101" pitchFamily="2" charset="-122"/>
                          <a:ea typeface="宋体" panose="02010600030101010101" pitchFamily="2" charset="-122"/>
                          <a:cs typeface="宋体" panose="02010600030101010101" pitchFamily="2" charset="-122"/>
                        </a:rPr>
                        <a:t>减少方式</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464820">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方式</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对应科目</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方式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对应科目</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64185">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100201</a:t>
                      </a:r>
                      <a:r>
                        <a:rPr lang="zh-CN" altLang="en-US" sz="1800" b="0">
                          <a:latin typeface="宋体" panose="02010600030101010101" pitchFamily="2" charset="-122"/>
                          <a:ea typeface="宋体" panose="02010600030101010101" pitchFamily="2" charset="-122"/>
                          <a:cs typeface="宋体" panose="02010600030101010101" pitchFamily="2" charset="-122"/>
                        </a:rPr>
                        <a:t>银行存款</a:t>
                      </a:r>
                      <a:r>
                        <a:rPr lang="en-US" altLang="zh-CN" sz="1800" b="0">
                          <a:latin typeface="宋体" panose="02010600030101010101" pitchFamily="2" charset="-122"/>
                          <a:ea typeface="宋体" panose="02010600030101010101" pitchFamily="2" charset="-122"/>
                          <a:cs typeface="宋体" panose="02010600030101010101" pitchFamily="2" charset="-122"/>
                        </a:rPr>
                        <a:t>/</a:t>
                      </a:r>
                      <a:r>
                        <a:rPr lang="zh-CN" altLang="en-US" sz="1800" b="0">
                          <a:latin typeface="宋体" panose="02010600030101010101" pitchFamily="2" charset="-122"/>
                          <a:ea typeface="宋体" panose="02010600030101010101" pitchFamily="2" charset="-122"/>
                          <a:cs typeface="宋体" panose="02010600030101010101" pitchFamily="2" charset="-122"/>
                        </a:rPr>
                        <a:t>建行</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出售</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1606</a:t>
                      </a:r>
                      <a:r>
                        <a:rPr lang="zh-CN" altLang="en-US" sz="1800" b="0">
                          <a:latin typeface="宋体" panose="02010600030101010101" pitchFamily="2" charset="-122"/>
                          <a:ea typeface="宋体" panose="02010600030101010101" pitchFamily="2" charset="-122"/>
                          <a:cs typeface="宋体" panose="02010600030101010101" pitchFamily="2" charset="-122"/>
                        </a:rPr>
                        <a:t>固定资产清理</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4820">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投资者投入</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4001</a:t>
                      </a:r>
                      <a:r>
                        <a:rPr lang="zh-CN" altLang="en-US" sz="1800" b="0">
                          <a:latin typeface="宋体" panose="02010600030101010101" pitchFamily="2" charset="-122"/>
                          <a:ea typeface="宋体" panose="02010600030101010101" pitchFamily="2" charset="-122"/>
                          <a:cs typeface="宋体" panose="02010600030101010101" pitchFamily="2" charset="-122"/>
                        </a:rPr>
                        <a:t>实收资本</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毁损</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1606</a:t>
                      </a:r>
                      <a:r>
                        <a:rPr lang="zh-CN" altLang="en-US" sz="1800" b="0">
                          <a:latin typeface="宋体" panose="02010600030101010101" pitchFamily="2" charset="-122"/>
                          <a:ea typeface="宋体" panose="02010600030101010101" pitchFamily="2" charset="-122"/>
                          <a:cs typeface="宋体" panose="02010600030101010101" pitchFamily="2" charset="-122"/>
                        </a:rPr>
                        <a:t>固定资产清理</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1535">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捐赠</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6301</a:t>
                      </a:r>
                      <a:r>
                        <a:rPr lang="zh-CN" altLang="en-US" sz="1800" b="0">
                          <a:latin typeface="宋体" panose="02010600030101010101" pitchFamily="2" charset="-122"/>
                          <a:ea typeface="宋体" panose="02010600030101010101" pitchFamily="2" charset="-122"/>
                          <a:cs typeface="宋体" panose="02010600030101010101" pitchFamily="2" charset="-122"/>
                        </a:rPr>
                        <a:t>营业外收入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0">
                          <a:latin typeface="宋体" panose="02010600030101010101" pitchFamily="2" charset="-122"/>
                          <a:ea typeface="宋体" panose="02010600030101010101" pitchFamily="2" charset="-122"/>
                          <a:cs typeface="宋体" panose="02010600030101010101" pitchFamily="2" charset="-122"/>
                        </a:rPr>
                        <a:t>盘亏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800" b="0">
                          <a:latin typeface="宋体" panose="02010600030101010101" pitchFamily="2" charset="-122"/>
                          <a:ea typeface="宋体" panose="02010600030101010101" pitchFamily="2" charset="-122"/>
                          <a:cs typeface="宋体" panose="02010600030101010101" pitchFamily="2" charset="-122"/>
                        </a:rPr>
                        <a:t>1901</a:t>
                      </a:r>
                      <a:r>
                        <a:rPr lang="zh-CN" altLang="en-US" sz="1800" b="0">
                          <a:latin typeface="宋体" panose="02010600030101010101" pitchFamily="2" charset="-122"/>
                          <a:ea typeface="宋体" panose="02010600030101010101" pitchFamily="2" charset="-122"/>
                          <a:cs typeface="宋体" panose="02010600030101010101" pitchFamily="2" charset="-122"/>
                        </a:rPr>
                        <a:t>待处理财产损益</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76885"/>
            <a:ext cx="9144000" cy="4780915"/>
          </a:xfrm>
        </p:spPr>
        <p:txBody>
          <a:bodyPr/>
          <a:lstStyle/>
          <a:p>
            <a:pPr algn="l"/>
            <a:r>
              <a:rPr lang="zh-CN" altLang="en-US" sz="2000"/>
              <a:t>（3）输入对应入账科目“工行存款 (100201)”，单击“保存”按钮。如图8-16所示：</a:t>
            </a:r>
          </a:p>
        </p:txBody>
      </p:sp>
      <p:pic>
        <p:nvPicPr>
          <p:cNvPr id="337" name="图片 337" descr="C:\Users\Administrator\Desktop\会计信息系统\实验七\实验七截图\7-6-2增减方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697990" y="1140460"/>
            <a:ext cx="8571865" cy="4551045"/>
          </a:xfrm>
          <a:prstGeom prst="rect">
            <a:avLst/>
          </a:prstGeom>
          <a:noFill/>
          <a:ln>
            <a:noFill/>
          </a:ln>
        </p:spPr>
      </p:pic>
      <p:sp>
        <p:nvSpPr>
          <p:cNvPr id="100" name="文本框 99"/>
          <p:cNvSpPr txBox="1"/>
          <p:nvPr/>
        </p:nvSpPr>
        <p:spPr>
          <a:xfrm>
            <a:off x="3853180" y="58635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16</a:t>
            </a:r>
            <a:r>
              <a:rPr lang="zh-CN" altLang="en-US" sz="1400" b="1">
                <a:latin typeface="黑体" panose="02010609060101010101" charset="-122"/>
                <a:ea typeface="黑体" panose="02010609060101010101" charset="-122"/>
                <a:cs typeface="黑体" panose="02010609060101010101" charset="-122"/>
              </a:rPr>
              <a:t>增减方式</a:t>
            </a:r>
          </a:p>
        </p:txBody>
      </p:sp>
      <p:sp>
        <p:nvSpPr>
          <p:cNvPr id="4" name="文本框 3"/>
          <p:cNvSpPr txBox="1"/>
          <p:nvPr/>
        </p:nvSpPr>
        <p:spPr>
          <a:xfrm>
            <a:off x="1917700" y="6286500"/>
            <a:ext cx="9018905" cy="398780"/>
          </a:xfrm>
          <a:prstGeom prst="rect">
            <a:avLst/>
          </a:prstGeom>
          <a:noFill/>
          <a:ln w="9525">
            <a:noFill/>
          </a:ln>
        </p:spPr>
        <p:txBody>
          <a:bodyPr wrap="square">
            <a:spAutoFit/>
          </a:bodyPr>
          <a:lstStyle/>
          <a:p>
            <a:pPr marL="266700" indent="-266700"/>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4</a:t>
            </a:r>
            <a:r>
              <a:rPr lang="zh-CN" altLang="en-US" sz="2000">
                <a:latin typeface="宋体" panose="02010600030101010101" pitchFamily="2" charset="-122"/>
                <a:ea typeface="宋体" panose="02010600030101010101" pitchFamily="2" charset="-122"/>
                <a:cs typeface="宋体" panose="02010600030101010101" pitchFamily="2" charset="-122"/>
              </a:rPr>
              <a:t>） 同理，依据实验资料设置的其他“增加方式”和“减少方式”。</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b="1"/>
              <a:t>5.录入原始卡片</a:t>
            </a:r>
          </a:p>
          <a:p>
            <a:pPr algn="l"/>
            <a:r>
              <a:rPr lang="zh-CN" altLang="en-US" sz="2000" b="1"/>
              <a:t>实验资料：</a:t>
            </a:r>
          </a:p>
        </p:txBody>
      </p:sp>
      <p:graphicFrame>
        <p:nvGraphicFramePr>
          <p:cNvPr id="2" name="表格 -1"/>
          <p:cNvGraphicFramePr/>
          <p:nvPr/>
        </p:nvGraphicFramePr>
        <p:xfrm>
          <a:off x="1818640" y="1547495"/>
          <a:ext cx="9213850" cy="3232785"/>
        </p:xfrm>
        <a:graphic>
          <a:graphicData uri="http://schemas.openxmlformats.org/drawingml/2006/table">
            <a:tbl>
              <a:tblPr firstRow="1" bandRow="1">
                <a:tableStyleId>{5940675A-B579-460E-94D1-54222C63F5DA}</a:tableStyleId>
              </a:tblPr>
              <a:tblGrid>
                <a:gridCol w="1330960">
                  <a:extLst>
                    <a:ext uri="{9D8B030D-6E8A-4147-A177-3AD203B41FA5}">
                      <a16:colId xmlns:a16="http://schemas.microsoft.com/office/drawing/2014/main" val="20000"/>
                    </a:ext>
                  </a:extLst>
                </a:gridCol>
                <a:gridCol w="667385">
                  <a:extLst>
                    <a:ext uri="{9D8B030D-6E8A-4147-A177-3AD203B41FA5}">
                      <a16:colId xmlns:a16="http://schemas.microsoft.com/office/drawing/2014/main" val="20001"/>
                    </a:ext>
                  </a:extLst>
                </a:gridCol>
                <a:gridCol w="1461135">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663575">
                  <a:extLst>
                    <a:ext uri="{9D8B030D-6E8A-4147-A177-3AD203B41FA5}">
                      <a16:colId xmlns:a16="http://schemas.microsoft.com/office/drawing/2014/main" val="20004"/>
                    </a:ext>
                  </a:extLst>
                </a:gridCol>
                <a:gridCol w="798195">
                  <a:extLst>
                    <a:ext uri="{9D8B030D-6E8A-4147-A177-3AD203B41FA5}">
                      <a16:colId xmlns:a16="http://schemas.microsoft.com/office/drawing/2014/main" val="20005"/>
                    </a:ext>
                  </a:extLst>
                </a:gridCol>
                <a:gridCol w="1197610">
                  <a:extLst>
                    <a:ext uri="{9D8B030D-6E8A-4147-A177-3AD203B41FA5}">
                      <a16:colId xmlns:a16="http://schemas.microsoft.com/office/drawing/2014/main" val="20006"/>
                    </a:ext>
                  </a:extLst>
                </a:gridCol>
                <a:gridCol w="1065530">
                  <a:extLst>
                    <a:ext uri="{9D8B030D-6E8A-4147-A177-3AD203B41FA5}">
                      <a16:colId xmlns:a16="http://schemas.microsoft.com/office/drawing/2014/main" val="20007"/>
                    </a:ext>
                  </a:extLst>
                </a:gridCol>
                <a:gridCol w="962660">
                  <a:extLst>
                    <a:ext uri="{9D8B030D-6E8A-4147-A177-3AD203B41FA5}">
                      <a16:colId xmlns:a16="http://schemas.microsoft.com/office/drawing/2014/main" val="20008"/>
                    </a:ext>
                  </a:extLst>
                </a:gridCol>
              </a:tblGrid>
              <a:tr h="598805">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名称</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类别编码</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所在部门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增加方式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使用状况</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年限（月）</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开始日期</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原值</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累计折旧</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8165">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轿车</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041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在用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72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2015.06.01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170610.00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29237.04</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276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计算机</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05</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财务部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在用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2015.07.01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6490.00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1246.08</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736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传真机</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06</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财务部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在用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2015.06.01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3510.00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1825.20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5753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台式机</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05</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一车间</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在用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2015.07.01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6490.00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1246.08</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8165">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铣床</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031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二车间</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直接购入</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在用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60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2015.07.01</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28900.00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5548.80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00" name="文本框 99"/>
          <p:cNvSpPr txBox="1"/>
          <p:nvPr/>
        </p:nvSpPr>
        <p:spPr>
          <a:xfrm>
            <a:off x="2716530" y="1145540"/>
            <a:ext cx="5080000" cy="337185"/>
          </a:xfrm>
          <a:prstGeom prst="rect">
            <a:avLst/>
          </a:prstGeom>
          <a:noFill/>
          <a:ln w="9525">
            <a:noFill/>
          </a:ln>
        </p:spPr>
        <p:txBody>
          <a:bodyPr>
            <a:spAutoFit/>
          </a:bodyPr>
          <a:lstStyle/>
          <a:p>
            <a:pPr indent="2476500"/>
            <a:r>
              <a:rPr lang="zh-CN" altLang="en-US" sz="1600" b="1">
                <a:latin typeface="宋体" panose="02010600030101010101" pitchFamily="2" charset="-122"/>
                <a:ea typeface="宋体" panose="02010600030101010101" pitchFamily="2" charset="-122"/>
                <a:cs typeface="宋体" panose="02010600030101010101" pitchFamily="2" charset="-122"/>
              </a:rPr>
              <a:t>原始卡片</a:t>
            </a:r>
          </a:p>
        </p:txBody>
      </p:sp>
      <p:sp>
        <p:nvSpPr>
          <p:cNvPr id="4" name="文本框 3"/>
          <p:cNvSpPr txBox="1"/>
          <p:nvPr/>
        </p:nvSpPr>
        <p:spPr>
          <a:xfrm>
            <a:off x="1708785" y="5000625"/>
            <a:ext cx="8959215" cy="101473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 执行“财务会计</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固定资产</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卡片</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录入原始卡片”命令，进入“资产类别参照”窗口。</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1825"/>
            <a:ext cx="9144000" cy="4625975"/>
          </a:xfrm>
        </p:spPr>
        <p:txBody>
          <a:bodyPr/>
          <a:lstStyle/>
          <a:p>
            <a:pPr algn="l"/>
            <a:r>
              <a:rPr lang="zh-CN" altLang="en-US" sz="2000"/>
              <a:t>（2）选择固定资产类别“交通运输设备”的下级项目“041轿车”，如图4-13所示。单击“确认”按钮，进入“固定资产卡片录入”窗口。如图8-17所示：</a:t>
            </a:r>
          </a:p>
        </p:txBody>
      </p:sp>
      <p:pic>
        <p:nvPicPr>
          <p:cNvPr id="338" name="图片 338" descr="C:\Users\Administrator\Desktop\会计信息系统\实验七\实验七截图\7-7-5录入卡片直接购入.png"/>
          <p:cNvPicPr>
            <a:picLocks noChangeAspect="1" noChangeArrowheads="1"/>
          </p:cNvPicPr>
          <p:nvPr/>
        </p:nvPicPr>
        <p:blipFill>
          <a:blip r:embed="rId2">
            <a:extLst>
              <a:ext uri="{28A0092B-C50C-407E-A947-70E740481C1C}">
                <a14:useLocalDpi xmlns:a14="http://schemas.microsoft.com/office/drawing/2010/main" val="0"/>
              </a:ext>
            </a:extLst>
          </a:blip>
          <a:srcRect b="54735"/>
          <a:stretch>
            <a:fillRect/>
          </a:stretch>
        </p:blipFill>
        <p:spPr>
          <a:xfrm>
            <a:off x="1788795" y="1339215"/>
            <a:ext cx="8613775" cy="4244975"/>
          </a:xfrm>
          <a:prstGeom prst="rect">
            <a:avLst/>
          </a:prstGeom>
          <a:noFill/>
          <a:ln>
            <a:noFill/>
          </a:ln>
        </p:spPr>
      </p:pic>
      <p:sp>
        <p:nvSpPr>
          <p:cNvPr id="100" name="文本框 99"/>
          <p:cNvSpPr txBox="1"/>
          <p:nvPr/>
        </p:nvSpPr>
        <p:spPr>
          <a:xfrm>
            <a:off x="3556000" y="59931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17</a:t>
            </a:r>
            <a:r>
              <a:rPr lang="zh-CN" altLang="en-US" sz="1400" b="1">
                <a:latin typeface="黑体" panose="02010609060101010101" charset="-122"/>
                <a:ea typeface="黑体" panose="02010609060101010101" charset="-122"/>
                <a:cs typeface="黑体" panose="02010609060101010101" charset="-122"/>
              </a:rPr>
              <a:t>资产类别参照窗口</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a:t>（3）“固定资产编号”由机器自动生成，双击“部门名称”选择“总经理办公室”，双击“增加方式”选择“直接购入”，双击“使用状况”选择“在用”；使用年限(月)输入“72”；在“开始使用日期”处输入“2015-06-01”，在“原值”处输入170610.00，累计折旧输入29237.04；其他信息自动计算出。如图4-14所示。如图8-18所示：</a:t>
            </a:r>
          </a:p>
        </p:txBody>
      </p:sp>
      <p:pic>
        <p:nvPicPr>
          <p:cNvPr id="339" name="图片 339" descr="C:\Users\Administrator\Desktop\会计信息系统\实验七\实验七截图\7-7-4完成卡片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41805" y="1863090"/>
            <a:ext cx="8926195" cy="3143885"/>
          </a:xfrm>
          <a:prstGeom prst="rect">
            <a:avLst/>
          </a:prstGeom>
          <a:noFill/>
          <a:ln>
            <a:noFill/>
          </a:ln>
        </p:spPr>
      </p:pic>
      <p:sp>
        <p:nvSpPr>
          <p:cNvPr id="100" name="文本框 99"/>
          <p:cNvSpPr txBox="1"/>
          <p:nvPr/>
        </p:nvSpPr>
        <p:spPr>
          <a:xfrm>
            <a:off x="3664585" y="50069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固定资产卡片窗口</a:t>
            </a:r>
          </a:p>
        </p:txBody>
      </p:sp>
      <p:sp>
        <p:nvSpPr>
          <p:cNvPr id="4" name="文本框 3"/>
          <p:cNvSpPr txBox="1"/>
          <p:nvPr/>
        </p:nvSpPr>
        <p:spPr>
          <a:xfrm>
            <a:off x="1741805" y="5491480"/>
            <a:ext cx="8926195" cy="101473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 单击“保存”按钮，系统弹出“数据成功保存！”信息提示对话框，单击“确定”按钮。</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5</a:t>
            </a:r>
            <a:r>
              <a:rPr lang="zh-CN" altLang="en-US" sz="2000" b="0">
                <a:latin typeface="宋体" panose="02010600030101010101" pitchFamily="2" charset="-122"/>
                <a:ea typeface="宋体" panose="02010600030101010101" pitchFamily="2" charset="-122"/>
                <a:cs typeface="宋体" panose="02010600030101010101" pitchFamily="2" charset="-122"/>
              </a:rPr>
              <a:t>） 同理，完成其他固定资产卡片的输入。</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52755" y="219075"/>
            <a:ext cx="11184255" cy="5038725"/>
          </a:xfrm>
        </p:spPr>
        <p:txBody>
          <a:bodyPr/>
          <a:lstStyle/>
          <a:p>
            <a:pPr algn="l"/>
            <a:r>
              <a:rPr lang="zh-CN" altLang="en-US" sz="2000"/>
              <a:t>（6）执行“固定资产—处理—对账”命令，系统将固定资产录入的明细资料数据汇总，并与财务核对，显示与财务对账结果，单击“确定”按钮返回。如图8-19所示：</a:t>
            </a:r>
          </a:p>
        </p:txBody>
      </p:sp>
      <p:pic>
        <p:nvPicPr>
          <p:cNvPr id="340" name="图片 340" descr="C:\Users\Administrator\Desktop\会计信息系统\实验七\实验七截图\固定资产和累计折旧期初余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689985" y="916305"/>
            <a:ext cx="3766185" cy="3304540"/>
          </a:xfrm>
          <a:prstGeom prst="rect">
            <a:avLst/>
          </a:prstGeom>
          <a:noFill/>
          <a:ln>
            <a:noFill/>
          </a:ln>
        </p:spPr>
      </p:pic>
      <p:sp>
        <p:nvSpPr>
          <p:cNvPr id="100" name="文本框 99"/>
          <p:cNvSpPr txBox="1"/>
          <p:nvPr/>
        </p:nvSpPr>
        <p:spPr>
          <a:xfrm>
            <a:off x="3181350" y="43262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固定资产与财务核对</a:t>
            </a:r>
          </a:p>
        </p:txBody>
      </p:sp>
      <p:sp>
        <p:nvSpPr>
          <p:cNvPr id="4" name="文本框 3"/>
          <p:cNvSpPr txBox="1"/>
          <p:nvPr/>
        </p:nvSpPr>
        <p:spPr>
          <a:xfrm>
            <a:off x="585470" y="4632960"/>
            <a:ext cx="10956925" cy="1753235"/>
          </a:xfrm>
          <a:prstGeom prst="rect">
            <a:avLst/>
          </a:prstGeom>
          <a:noFill/>
          <a:ln w="9525">
            <a:noFill/>
          </a:ln>
        </p:spPr>
        <p:txBody>
          <a:bodyPr wrap="square">
            <a:spAutoFit/>
          </a:bodyPr>
          <a:lstStyle/>
          <a:p>
            <a:pPr indent="0"/>
            <a:r>
              <a:rPr lang="zh-CN" altLang="en-US" b="1">
                <a:latin typeface="宋体" panose="02010600030101010101" pitchFamily="2" charset="-122"/>
                <a:ea typeface="宋体" panose="02010600030101010101" pitchFamily="2" charset="-122"/>
                <a:cs typeface="宋体" panose="02010600030101010101" pitchFamily="2" charset="-122"/>
              </a:rPr>
              <a:t>注意：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开始使用日期一定要采用“</a:t>
            </a:r>
            <a:r>
              <a:rPr lang="en-US" altLang="zh-CN" b="0">
                <a:latin typeface="Times New Roman" panose="02020603050405020304" charset="0"/>
                <a:cs typeface="Times New Roman" panose="02020603050405020304" charset="0"/>
              </a:rPr>
              <a:t>20XX-XX-XX</a:t>
            </a:r>
            <a:r>
              <a:rPr lang="en-US" altLang="zh-CN" b="0">
                <a:latin typeface="宋体" panose="02010600030101010101" pitchFamily="2" charset="-122"/>
                <a:ea typeface="宋体" panose="02010600030101010101" pitchFamily="2" charset="-122"/>
                <a:cs typeface="宋体" panose="02010600030101010101" pitchFamily="2" charset="-122"/>
              </a:rPr>
              <a:t>”</a:t>
            </a:r>
            <a:r>
              <a:rPr lang="zh-CN" altLang="en-US" b="0">
                <a:latin typeface="宋体" panose="02010600030101010101" pitchFamily="2" charset="-122"/>
                <a:ea typeface="宋体" panose="02010600030101010101" pitchFamily="2" charset="-122"/>
                <a:cs typeface="宋体" panose="02010600030101010101" pitchFamily="2" charset="-122"/>
              </a:rPr>
              <a:t>的方式。</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如果使用系统编号，要删除一张卡片，又不是最后一张时，系统将保留空号。</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已计提月份由系统根据开始使用日期自动计算出，但可以修改。</a:t>
            </a:r>
            <a:endParaRPr lang="zh-CN" altLang="en-US" b="0">
              <a:latin typeface="Wingdings" panose="05000000000000000000" charset="0"/>
              <a:cs typeface="Wingdings" panose="05000000000000000000" charset="0"/>
            </a:endParaRPr>
          </a:p>
          <a:p>
            <a:pPr indent="0"/>
            <a:r>
              <a:rPr lang="en-US" altLang="zh-CN" b="0">
                <a:latin typeface="Wingdings" panose="05000000000000000000" charset="0"/>
                <a:cs typeface="Wingdings" panose="05000000000000000000" charset="0"/>
              </a:rPr>
              <a:t>l </a:t>
            </a:r>
            <a:r>
              <a:rPr lang="zh-CN" altLang="en-US" b="0">
                <a:latin typeface="宋体" panose="02010600030101010101" pitchFamily="2" charset="-122"/>
                <a:ea typeface="宋体" panose="02010600030101010101" pitchFamily="2" charset="-122"/>
                <a:cs typeface="宋体" panose="02010600030101010101" pitchFamily="2" charset="-122"/>
              </a:rPr>
              <a:t>月折旧率、月折旧额与计算折旧有关的项目输入后，系统会按照输入的内容自动计算出并显示在相应项目内，可与手工计算的值比较，核对是否有错误。</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645160"/>
            <a:ext cx="9144000" cy="850900"/>
          </a:xfrm>
        </p:spPr>
        <p:txBody>
          <a:bodyPr>
            <a:normAutofit/>
          </a:bodyPr>
          <a:lstStyle/>
          <a:p>
            <a:r>
              <a:rPr lang="zh-CN" altLang="en-US" sz="2400" b="1"/>
              <a:t>第二节 日常及期末处理</a:t>
            </a:r>
          </a:p>
        </p:txBody>
      </p:sp>
      <p:sp>
        <p:nvSpPr>
          <p:cNvPr id="3" name="副标题 2"/>
          <p:cNvSpPr>
            <a:spLocks noGrp="1"/>
          </p:cNvSpPr>
          <p:nvPr>
            <p:ph type="subTitle" idx="1"/>
          </p:nvPr>
        </p:nvSpPr>
        <p:spPr>
          <a:xfrm>
            <a:off x="1524000" y="1755140"/>
            <a:ext cx="9144000" cy="3502660"/>
          </a:xfrm>
        </p:spPr>
        <p:txBody>
          <a:bodyPr/>
          <a:lstStyle/>
          <a:p>
            <a:pPr algn="l"/>
            <a:r>
              <a:rPr lang="zh-CN" altLang="en-US" sz="2000" b="1"/>
              <a:t>实验资料：</a:t>
            </a:r>
          </a:p>
          <a:p>
            <a:pPr algn="l"/>
            <a:r>
              <a:rPr lang="zh-CN" altLang="en-US" sz="2000"/>
              <a:t>8月份发生固定资产业务如下：</a:t>
            </a:r>
          </a:p>
          <a:p>
            <a:pPr algn="l"/>
            <a:r>
              <a:rPr lang="zh-CN" altLang="en-US" sz="2000"/>
              <a:t>1.8月15日，二车间购入数控车床1台，价值240000.00元，预计使用6年（72个月），净残值率为4%。</a:t>
            </a:r>
          </a:p>
          <a:p>
            <a:pPr algn="l"/>
            <a:r>
              <a:rPr lang="zh-CN" altLang="en-US" sz="2000"/>
              <a:t>2.8月31日，总经理办公室使用的轿车需要进行大修理，修改固定资产卡片，将使用状况由“在用”修改为“大修理停用”。</a:t>
            </a:r>
          </a:p>
          <a:p>
            <a:pPr algn="l"/>
            <a:r>
              <a:rPr lang="zh-CN" altLang="en-US" sz="2000"/>
              <a:t>3.8月31日，计提本月折旧费用。</a:t>
            </a:r>
          </a:p>
          <a:p>
            <a:pPr algn="l"/>
            <a:r>
              <a:rPr lang="zh-CN" altLang="en-US" sz="2000"/>
              <a:t>4.8月31日一车间毁损台式机一台。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13435"/>
            <a:ext cx="9144000" cy="4444365"/>
          </a:xfrm>
        </p:spPr>
        <p:txBody>
          <a:bodyPr>
            <a:normAutofit lnSpcReduction="10000"/>
          </a:bodyPr>
          <a:lstStyle/>
          <a:p>
            <a:pPr algn="l"/>
            <a:r>
              <a:rPr lang="zh-CN" altLang="en-US" sz="2000" b="1"/>
              <a:t>实验目的：</a:t>
            </a:r>
          </a:p>
          <a:p>
            <a:pPr algn="l"/>
            <a:r>
              <a:rPr lang="zh-CN" altLang="en-US" sz="2000"/>
              <a:t>1.掌握用友ERP-U8管理系统的子系统固定资产管理系统的内容</a:t>
            </a:r>
          </a:p>
          <a:p>
            <a:pPr algn="l"/>
            <a:r>
              <a:rPr lang="zh-CN" altLang="en-US" sz="2000"/>
              <a:t>2.掌握固定资产系统初始化</a:t>
            </a:r>
          </a:p>
          <a:p>
            <a:pPr algn="l"/>
            <a:r>
              <a:rPr lang="zh-CN" altLang="en-US" sz="2000"/>
              <a:t>3.掌握日常业务处理</a:t>
            </a:r>
          </a:p>
          <a:p>
            <a:pPr algn="l"/>
            <a:r>
              <a:rPr lang="zh-CN" altLang="en-US" sz="2000"/>
              <a:t>4.掌握月末处理的操作。</a:t>
            </a:r>
          </a:p>
          <a:p>
            <a:pPr algn="l"/>
            <a:r>
              <a:rPr lang="zh-CN" altLang="en-US" sz="2000" b="1"/>
              <a:t>实验内容：</a:t>
            </a:r>
          </a:p>
          <a:p>
            <a:pPr algn="l"/>
            <a:r>
              <a:rPr lang="zh-CN" altLang="en-US" sz="2000"/>
              <a:t>1.固定资产系统参数设置、原始卡片的录入</a:t>
            </a:r>
          </a:p>
          <a:p>
            <a:pPr algn="l"/>
            <a:r>
              <a:rPr lang="zh-CN" altLang="en-US" sz="2000"/>
              <a:t>2.固定资产日常业务处理：资产增加、资产减少、资产变动、资产评估、生成凭证、账表查询。</a:t>
            </a:r>
          </a:p>
          <a:p>
            <a:pPr algn="l"/>
            <a:r>
              <a:rPr lang="zh-CN" altLang="en-US" sz="2000"/>
              <a:t>3.月末处理：计提减值准备、计提折旧、对账和结账。</a:t>
            </a:r>
          </a:p>
          <a:p>
            <a:pPr algn="l"/>
            <a:r>
              <a:rPr lang="zh-CN" altLang="en-US" sz="2000" b="1"/>
              <a:t>实验准备：</a:t>
            </a:r>
          </a:p>
          <a:p>
            <a:pPr algn="l"/>
            <a:r>
              <a:rPr lang="zh-CN" altLang="en-US" sz="2000"/>
              <a:t>引入“实验二”账套数据</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27355" y="191770"/>
            <a:ext cx="11325225" cy="4973955"/>
          </a:xfrm>
        </p:spPr>
        <p:txBody>
          <a:bodyPr/>
          <a:lstStyle/>
          <a:p>
            <a:pPr algn="l"/>
            <a:r>
              <a:rPr lang="zh-CN" altLang="en-US" sz="2000" b="1"/>
              <a:t>操作指导：</a:t>
            </a:r>
          </a:p>
          <a:p>
            <a:pPr algn="l"/>
            <a:r>
              <a:rPr lang="zh-CN" altLang="en-US" sz="2000" b="1"/>
              <a:t>1.业务一：资产增加</a:t>
            </a:r>
          </a:p>
          <a:p>
            <a:pPr algn="l"/>
            <a:r>
              <a:rPr lang="zh-CN" altLang="en-US" sz="2000"/>
              <a:t>资产增加(8月1日，二车间购入数控车床1台，价值240000.00元，预计使用72个月，净残值率为4%)</a:t>
            </a:r>
          </a:p>
          <a:p>
            <a:pPr algn="l"/>
            <a:r>
              <a:rPr lang="zh-CN" altLang="en-US" sz="2000"/>
              <a:t>（1）执行“卡片—资产增加”命令，进入“资产类别参照”窗口。</a:t>
            </a:r>
          </a:p>
          <a:p>
            <a:pPr algn="l"/>
            <a:r>
              <a:rPr lang="zh-CN" altLang="en-US" sz="2000"/>
              <a:t>（2）选择资产类别：“数控车床”，单击“确认”按钮，进入“固定资产卡片新增“窗口。如图8-20所示：</a:t>
            </a:r>
          </a:p>
        </p:txBody>
      </p:sp>
      <p:pic>
        <p:nvPicPr>
          <p:cNvPr id="341" name="图片 341" descr="C:\Users\Administrator\Desktop\会计信息系统\实验七\实验七截图\7-8-1业务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5960" y="2480310"/>
            <a:ext cx="7611110" cy="4236720"/>
          </a:xfrm>
          <a:prstGeom prst="rect">
            <a:avLst/>
          </a:prstGeom>
          <a:noFill/>
          <a:ln>
            <a:noFill/>
          </a:ln>
        </p:spPr>
      </p:pic>
      <p:sp>
        <p:nvSpPr>
          <p:cNvPr id="100" name="文本框 99"/>
          <p:cNvSpPr txBox="1"/>
          <p:nvPr/>
        </p:nvSpPr>
        <p:spPr>
          <a:xfrm>
            <a:off x="7262495" y="6410325"/>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20</a:t>
            </a:r>
            <a:r>
              <a:rPr lang="zh-CN" altLang="en-US" sz="1400" b="1">
                <a:latin typeface="黑体" panose="02010609060101010101" charset="-122"/>
                <a:ea typeface="黑体" panose="02010609060101010101" charset="-122"/>
                <a:cs typeface="黑体" panose="02010609060101010101" charset="-122"/>
              </a:rPr>
              <a:t>固定资产类别参照窗口</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87985" y="193675"/>
            <a:ext cx="11300460" cy="5064125"/>
          </a:xfrm>
        </p:spPr>
        <p:txBody>
          <a:bodyPr/>
          <a:lstStyle/>
          <a:p>
            <a:pPr algn="l"/>
            <a:r>
              <a:rPr lang="zh-CN" altLang="en-US" sz="2000"/>
              <a:t>（3）输入固定资产名称“数控车床”双击“使用部门”选择“二车间”，双击“增加方式”选择“直接购入”，双击“使用状况”选择“在用”；输入原值240000.00，可使用年限“72”，开始使用日期“2016.08.01”。如图8-21所示：</a:t>
            </a:r>
          </a:p>
        </p:txBody>
      </p:sp>
      <p:pic>
        <p:nvPicPr>
          <p:cNvPr id="342" name="图片 342" descr="C:\Users\Administrator\Desktop\会计信息系统\实验七\实验七截图\7-8-2业务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52955" y="1227455"/>
            <a:ext cx="7764780" cy="3757295"/>
          </a:xfrm>
          <a:prstGeom prst="rect">
            <a:avLst/>
          </a:prstGeom>
          <a:noFill/>
          <a:ln>
            <a:noFill/>
          </a:ln>
        </p:spPr>
      </p:pic>
      <p:sp>
        <p:nvSpPr>
          <p:cNvPr id="100" name="文本框 99"/>
          <p:cNvSpPr txBox="1"/>
          <p:nvPr/>
        </p:nvSpPr>
        <p:spPr>
          <a:xfrm>
            <a:off x="3078480" y="4830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21</a:t>
            </a:r>
            <a:r>
              <a:rPr lang="zh-CN" altLang="en-US" sz="1400" b="1">
                <a:latin typeface="黑体" panose="02010609060101010101" charset="-122"/>
                <a:ea typeface="黑体" panose="02010609060101010101" charset="-122"/>
                <a:cs typeface="黑体" panose="02010609060101010101" charset="-122"/>
              </a:rPr>
              <a:t>固定资产卡片窗口</a:t>
            </a:r>
          </a:p>
        </p:txBody>
      </p:sp>
      <p:sp>
        <p:nvSpPr>
          <p:cNvPr id="4" name="文本框 3"/>
          <p:cNvSpPr txBox="1"/>
          <p:nvPr/>
        </p:nvSpPr>
        <p:spPr>
          <a:xfrm>
            <a:off x="650240" y="5257800"/>
            <a:ext cx="9166860" cy="39878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 单击“保存”按钮，进入“填制凭证”窗口。</a:t>
            </a:r>
            <a:endParaRPr lang="zh-CN" altLang="en-US" sz="20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67690"/>
            <a:ext cx="9144000" cy="4690110"/>
          </a:xfrm>
        </p:spPr>
        <p:txBody>
          <a:bodyPr/>
          <a:lstStyle/>
          <a:p>
            <a:pPr algn="l"/>
            <a:r>
              <a:rPr lang="zh-CN" altLang="en-US" sz="2000"/>
              <a:t>（5）选择凭证类型为“记账凭证”，修改制单日期、附件数，单击“保存”按钮，如图8-22所示：</a:t>
            </a:r>
          </a:p>
        </p:txBody>
      </p:sp>
      <p:pic>
        <p:nvPicPr>
          <p:cNvPr id="343" name="图片 343" descr="C:\Users\Administrator\Desktop\会计信息系统\实验七\实验七截图\7-8-3业务一凭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37640" y="1160145"/>
            <a:ext cx="9045575" cy="3818255"/>
          </a:xfrm>
          <a:prstGeom prst="rect">
            <a:avLst/>
          </a:prstGeom>
          <a:noFill/>
          <a:ln>
            <a:noFill/>
          </a:ln>
        </p:spPr>
      </p:pic>
      <p:sp>
        <p:nvSpPr>
          <p:cNvPr id="100" name="文本框 99"/>
          <p:cNvSpPr txBox="1"/>
          <p:nvPr/>
        </p:nvSpPr>
        <p:spPr>
          <a:xfrm>
            <a:off x="3420110" y="5012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 </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凭证</a:t>
            </a:r>
            <a:r>
              <a:rPr lang="en-US" altLang="zh-CN" sz="1400" b="1">
                <a:latin typeface="黑体" panose="02010609060101010101" charset="-122"/>
                <a:ea typeface="黑体" panose="02010609060101010101" charset="-122"/>
                <a:cs typeface="黑体" panose="02010609060101010101" charset="-122"/>
              </a:rPr>
              <a:t>0001</a:t>
            </a:r>
          </a:p>
        </p:txBody>
      </p:sp>
      <p:sp>
        <p:nvSpPr>
          <p:cNvPr id="4" name="文本框 3"/>
          <p:cNvSpPr txBox="1"/>
          <p:nvPr/>
        </p:nvSpPr>
        <p:spPr>
          <a:xfrm>
            <a:off x="1670050" y="5504180"/>
            <a:ext cx="8851900" cy="101473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新卡片第一个月不计提折旧，累计折旧为空或</a:t>
            </a:r>
            <a:r>
              <a:rPr lang="en-US" altLang="zh-CN" sz="2000" b="0">
                <a:latin typeface="宋体" panose="02010600030101010101" pitchFamily="2" charset="-122"/>
                <a:ea typeface="宋体" panose="02010600030101010101" pitchFamily="2" charset="-122"/>
                <a:cs typeface="宋体" panose="02010600030101010101" pitchFamily="2" charset="-122"/>
              </a:rPr>
              <a:t>0</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卡片输入完后，也可以不立即制单，月末可以批量制单。</a:t>
            </a:r>
            <a:endParaRPr lang="zh-CN" altLang="en-US" sz="20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35915" y="167640"/>
            <a:ext cx="11390630" cy="5090160"/>
          </a:xfrm>
        </p:spPr>
        <p:txBody>
          <a:bodyPr/>
          <a:lstStyle/>
          <a:p>
            <a:pPr algn="l"/>
            <a:r>
              <a:rPr lang="zh-CN" altLang="en-US" sz="2000" b="1"/>
              <a:t>2.业务二：修改固定资产卡片</a:t>
            </a:r>
          </a:p>
          <a:p>
            <a:pPr algn="l"/>
            <a:r>
              <a:rPr lang="zh-CN" altLang="en-US" sz="2000"/>
              <a:t>8月31日，总经理办公室使用的轿车需要进行大修理，修改固定资产卡片，将使用状况由“在用”修改为“大修理停用”。</a:t>
            </a:r>
          </a:p>
          <a:p>
            <a:pPr algn="l"/>
            <a:r>
              <a:rPr lang="zh-CN" altLang="en-US" sz="2000"/>
              <a:t>（1）执行“卡片—变动卡—使用状态调整”命令，进入“固定资产变动单”窗口。</a:t>
            </a:r>
          </a:p>
          <a:p>
            <a:pPr algn="l"/>
            <a:r>
              <a:rPr lang="zh-CN" altLang="en-US" sz="2000"/>
              <a:t>（2）选择“卡片编号”为00001的卡片，系统自动显示资产编号、开始使用日期、资产名称及变动前使用情况。如图8-23所示：</a:t>
            </a:r>
          </a:p>
        </p:txBody>
      </p:sp>
      <p:pic>
        <p:nvPicPr>
          <p:cNvPr id="344" name="图片 344" descr="C:\Users\Administrator\Desktop\会计信息系统\实验七\实验七截图\7-9-1业务二.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30885" y="2286635"/>
            <a:ext cx="7036435" cy="4481830"/>
          </a:xfrm>
          <a:prstGeom prst="rect">
            <a:avLst/>
          </a:prstGeom>
          <a:noFill/>
          <a:ln>
            <a:noFill/>
          </a:ln>
        </p:spPr>
      </p:pic>
      <p:sp>
        <p:nvSpPr>
          <p:cNvPr id="100" name="文本框 99"/>
          <p:cNvSpPr txBox="1"/>
          <p:nvPr/>
        </p:nvSpPr>
        <p:spPr>
          <a:xfrm>
            <a:off x="6646545" y="621284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固定资产类别参照窗口</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51485"/>
            <a:ext cx="9144000" cy="4806315"/>
          </a:xfrm>
        </p:spPr>
        <p:txBody>
          <a:bodyPr/>
          <a:lstStyle/>
          <a:p>
            <a:pPr algn="l"/>
            <a:r>
              <a:rPr lang="zh-CN" altLang="en-US" sz="2000"/>
              <a:t>（3）选择变动后使用状态为“大修理停用”，变动原因为“大修理”，单击“保存”按钮，系统弹出“数据保存成功！”信息提示对话框，单击“确定”按钮。如图8-24所示：</a:t>
            </a:r>
          </a:p>
        </p:txBody>
      </p:sp>
      <p:pic>
        <p:nvPicPr>
          <p:cNvPr id="345" name="图片 345" descr="C:\Users\Administrator\Desktop\会计信息系统\实验七\实验七截图\7-9-2业务二.png"/>
          <p:cNvPicPr>
            <a:picLocks noChangeAspect="1" noChangeArrowheads="1"/>
          </p:cNvPicPr>
          <p:nvPr/>
        </p:nvPicPr>
        <p:blipFill>
          <a:blip r:embed="rId2">
            <a:extLst>
              <a:ext uri="{28A0092B-C50C-407E-A947-70E740481C1C}">
                <a14:useLocalDpi xmlns:a14="http://schemas.microsoft.com/office/drawing/2010/main" val="0"/>
              </a:ext>
            </a:extLst>
          </a:blip>
          <a:srcRect t="2565" r="1264" b="-66"/>
          <a:stretch>
            <a:fillRect/>
          </a:stretch>
        </p:blipFill>
        <p:spPr>
          <a:xfrm>
            <a:off x="1633855" y="1556385"/>
            <a:ext cx="8629650" cy="4528185"/>
          </a:xfrm>
          <a:prstGeom prst="rect">
            <a:avLst/>
          </a:prstGeom>
          <a:noFill/>
          <a:ln>
            <a:noFill/>
          </a:ln>
        </p:spPr>
      </p:pic>
      <p:sp>
        <p:nvSpPr>
          <p:cNvPr id="100" name="文本框 99"/>
          <p:cNvSpPr txBox="1"/>
          <p:nvPr/>
        </p:nvSpPr>
        <p:spPr>
          <a:xfrm>
            <a:off x="3685540" y="62249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24</a:t>
            </a:r>
            <a:r>
              <a:rPr lang="zh-CN" altLang="en-US" sz="1400" b="1">
                <a:latin typeface="黑体" panose="02010609060101010101" charset="-122"/>
                <a:ea typeface="黑体" panose="02010609060101010101" charset="-122"/>
                <a:cs typeface="黑体" panose="02010609060101010101" charset="-122"/>
              </a:rPr>
              <a:t>固定资产变动</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55725" y="755015"/>
            <a:ext cx="9144000" cy="4676775"/>
          </a:xfrm>
        </p:spPr>
        <p:txBody>
          <a:bodyPr/>
          <a:lstStyle/>
          <a:p>
            <a:pPr algn="l"/>
            <a:r>
              <a:rPr lang="zh-CN" altLang="en-US" sz="2000" b="1"/>
              <a:t>3.业务三：折旧处理（计提本月折旧费用）</a:t>
            </a:r>
          </a:p>
          <a:p>
            <a:pPr algn="l"/>
            <a:endParaRPr lang="zh-CN" altLang="en-US" sz="2000" b="1"/>
          </a:p>
          <a:p>
            <a:pPr algn="l"/>
            <a:r>
              <a:rPr lang="zh-CN" altLang="en-US" sz="2000"/>
              <a:t>（1）执行“处理—计提本月折旧”命令，系统弹出“是否要查看折旧清单？”信息提示对话框，如图4-19所示。单击“否”按钮。如图所示：</a:t>
            </a:r>
          </a:p>
        </p:txBody>
      </p:sp>
      <p:pic>
        <p:nvPicPr>
          <p:cNvPr id="346" name="图片 346" descr="C:\Users\Administrator\Desktop\会计信息系统\实验七\实验七截图\7-10-1业务三.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816350" y="2610485"/>
            <a:ext cx="3591560" cy="2647315"/>
          </a:xfrm>
          <a:prstGeom prst="rect">
            <a:avLst/>
          </a:prstGeom>
          <a:noFill/>
          <a:ln>
            <a:noFill/>
          </a:ln>
        </p:spPr>
      </p:pic>
      <p:sp>
        <p:nvSpPr>
          <p:cNvPr id="100" name="文本框 99"/>
          <p:cNvSpPr txBox="1"/>
          <p:nvPr/>
        </p:nvSpPr>
        <p:spPr>
          <a:xfrm>
            <a:off x="3072130" y="5579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25</a:t>
            </a:r>
            <a:r>
              <a:rPr lang="zh-CN" altLang="en-US" sz="1400" b="1">
                <a:latin typeface="黑体" panose="02010609060101010101" charset="-122"/>
                <a:ea typeface="黑体" panose="02010609060101010101" charset="-122"/>
                <a:cs typeface="黑体" panose="02010609060101010101" charset="-122"/>
              </a:rPr>
              <a:t>信息提示窗口</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97180" y="154305"/>
            <a:ext cx="11507470" cy="4522470"/>
          </a:xfrm>
        </p:spPr>
        <p:txBody>
          <a:bodyPr/>
          <a:lstStyle/>
          <a:p>
            <a:pPr algn="l"/>
            <a:r>
              <a:rPr lang="zh-CN" altLang="en-US" sz="2000"/>
              <a:t>（2）系统继续弹出“本操作将计提本月折旧，并花费一定时间，是否要继续？”信息提示对话框，单击“是”按钮。如图8-27所示：</a:t>
            </a:r>
          </a:p>
        </p:txBody>
      </p:sp>
      <p:pic>
        <p:nvPicPr>
          <p:cNvPr id="347" name="图片 347" descr="C:\Users\Administrator\Desktop\会计信息系统\实验七\实验七截图\7-10-2业务三.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82320" y="835025"/>
            <a:ext cx="4571365" cy="2130425"/>
          </a:xfrm>
          <a:prstGeom prst="rect">
            <a:avLst/>
          </a:prstGeom>
          <a:noFill/>
          <a:ln>
            <a:noFill/>
          </a:ln>
        </p:spPr>
      </p:pic>
      <p:sp>
        <p:nvSpPr>
          <p:cNvPr id="100" name="文本框 99"/>
          <p:cNvSpPr txBox="1"/>
          <p:nvPr/>
        </p:nvSpPr>
        <p:spPr>
          <a:xfrm>
            <a:off x="5577840" y="2658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26</a:t>
            </a:r>
            <a:r>
              <a:rPr lang="zh-CN" altLang="en-US" sz="1400" b="1">
                <a:latin typeface="黑体" panose="02010609060101010101" charset="-122"/>
                <a:ea typeface="黑体" panose="02010609060101010101" charset="-122"/>
                <a:cs typeface="黑体" panose="02010609060101010101" charset="-122"/>
              </a:rPr>
              <a:t>信息提示窗口</a:t>
            </a:r>
          </a:p>
        </p:txBody>
      </p:sp>
      <p:pic>
        <p:nvPicPr>
          <p:cNvPr id="348" name="图片 348" descr="C:\Users\Administrator\Desktop\会计信息系统\实验七\实验七截图\7-9-4业务三.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82320" y="3067685"/>
            <a:ext cx="7129145" cy="3728720"/>
          </a:xfrm>
          <a:prstGeom prst="rect">
            <a:avLst/>
          </a:prstGeom>
          <a:noFill/>
          <a:ln>
            <a:noFill/>
          </a:ln>
        </p:spPr>
      </p:pic>
      <p:sp>
        <p:nvSpPr>
          <p:cNvPr id="4" name="文本框 3"/>
          <p:cNvSpPr txBox="1"/>
          <p:nvPr/>
        </p:nvSpPr>
        <p:spPr>
          <a:xfrm>
            <a:off x="6396990" y="62642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27</a:t>
            </a:r>
            <a:r>
              <a:rPr lang="zh-CN" altLang="en-US" sz="1400" b="1">
                <a:latin typeface="黑体" panose="02010609060101010101" charset="-122"/>
                <a:ea typeface="黑体" panose="02010609060101010101" charset="-122"/>
                <a:cs typeface="黑体" panose="02010609060101010101" charset="-122"/>
              </a:rPr>
              <a:t>折旧清单</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73380"/>
            <a:ext cx="9144000" cy="4884420"/>
          </a:xfrm>
        </p:spPr>
        <p:txBody>
          <a:bodyPr/>
          <a:lstStyle/>
          <a:p>
            <a:pPr algn="l"/>
            <a:r>
              <a:rPr lang="zh-CN" altLang="en-US" sz="2000"/>
              <a:t>（3）系统计提折旧完成后，进入“折旧分配表”窗口，如图4-21所示。单击“凭证”按钮，进入“填制凭证”窗口。如图8-28所示：</a:t>
            </a:r>
          </a:p>
        </p:txBody>
      </p:sp>
      <p:pic>
        <p:nvPicPr>
          <p:cNvPr id="349" name="图片 349" descr="C:\Users\Administrator\Desktop\会计信息系统\实验七\实验七截图\7-9-4-1业务三折旧表.png"/>
          <p:cNvPicPr>
            <a:picLocks noChangeAspect="1" noChangeArrowheads="1"/>
          </p:cNvPicPr>
          <p:nvPr/>
        </p:nvPicPr>
        <p:blipFill>
          <a:blip r:embed="rId2">
            <a:extLst>
              <a:ext uri="{28A0092B-C50C-407E-A947-70E740481C1C}">
                <a14:useLocalDpi xmlns:a14="http://schemas.microsoft.com/office/drawing/2010/main" val="0"/>
              </a:ext>
            </a:extLst>
          </a:blip>
          <a:srcRect b="22154"/>
          <a:stretch>
            <a:fillRect/>
          </a:stretch>
        </p:blipFill>
        <p:spPr>
          <a:xfrm>
            <a:off x="2061210" y="996950"/>
            <a:ext cx="8368030" cy="4838700"/>
          </a:xfrm>
          <a:prstGeom prst="rect">
            <a:avLst/>
          </a:prstGeom>
          <a:noFill/>
          <a:ln>
            <a:noFill/>
          </a:ln>
        </p:spPr>
      </p:pic>
      <p:sp>
        <p:nvSpPr>
          <p:cNvPr id="100" name="文本框 99"/>
          <p:cNvSpPr txBox="1"/>
          <p:nvPr/>
        </p:nvSpPr>
        <p:spPr>
          <a:xfrm>
            <a:off x="3930650" y="604456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28</a:t>
            </a:r>
            <a:r>
              <a:rPr lang="zh-CN" altLang="en-US" sz="1400" b="1">
                <a:latin typeface="黑体" panose="02010609060101010101" charset="-122"/>
                <a:ea typeface="黑体" panose="02010609060101010101" charset="-122"/>
                <a:cs typeface="黑体" panose="02010609060101010101" charset="-122"/>
              </a:rPr>
              <a:t>折旧分配表</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64820" y="232410"/>
            <a:ext cx="11249660" cy="5025390"/>
          </a:xfrm>
        </p:spPr>
        <p:txBody>
          <a:bodyPr/>
          <a:lstStyle/>
          <a:p>
            <a:pPr algn="l"/>
            <a:r>
              <a:rPr lang="zh-CN" altLang="en-US" sz="2000"/>
              <a:t>（4）选择“转账凭证”，按实验内容修改其他项目，单击“保存”按钮。如图8-29所示：</a:t>
            </a:r>
          </a:p>
        </p:txBody>
      </p:sp>
      <p:pic>
        <p:nvPicPr>
          <p:cNvPr id="350" name="图片 350" descr="C:\Users\Administrator\Desktop\会计信息系统\实验七\实验七截图\7-10-4业务三.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70660" y="687705"/>
            <a:ext cx="8333740" cy="3882390"/>
          </a:xfrm>
          <a:prstGeom prst="rect">
            <a:avLst/>
          </a:prstGeom>
          <a:noFill/>
          <a:ln>
            <a:noFill/>
          </a:ln>
        </p:spPr>
      </p:pic>
      <p:sp>
        <p:nvSpPr>
          <p:cNvPr id="100" name="文本框 99"/>
          <p:cNvSpPr txBox="1"/>
          <p:nvPr/>
        </p:nvSpPr>
        <p:spPr>
          <a:xfrm>
            <a:off x="3097530" y="46494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29</a:t>
            </a:r>
            <a:r>
              <a:rPr lang="zh-CN" altLang="en-US" sz="1400" b="1">
                <a:latin typeface="黑体" panose="02010609060101010101" charset="-122"/>
                <a:ea typeface="黑体" panose="02010609060101010101" charset="-122"/>
                <a:cs typeface="黑体" panose="02010609060101010101" charset="-122"/>
              </a:rPr>
              <a:t>凭证</a:t>
            </a:r>
            <a:r>
              <a:rPr lang="en-US" altLang="zh-CN" sz="1400" b="1">
                <a:latin typeface="黑体" panose="02010609060101010101" charset="-122"/>
                <a:ea typeface="黑体" panose="02010609060101010101" charset="-122"/>
                <a:cs typeface="黑体" panose="02010609060101010101" charset="-122"/>
              </a:rPr>
              <a:t>0007</a:t>
            </a:r>
          </a:p>
        </p:txBody>
      </p:sp>
      <p:sp>
        <p:nvSpPr>
          <p:cNvPr id="4" name="文本框 3"/>
          <p:cNvSpPr txBox="1"/>
          <p:nvPr/>
        </p:nvSpPr>
        <p:spPr>
          <a:xfrm>
            <a:off x="1024890" y="5045710"/>
            <a:ext cx="984631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如果上次计提折旧已通过记账凭证把数据传递到账务系统，则必须删除该凭证才能重新计提折旧。</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计提折旧后，又对账套进行了影响折旧计算或分配的操作，必须重新计提折旧，否则系统不允许结账。</a:t>
            </a:r>
            <a:endParaRPr lang="zh-CN" altLang="en-US" sz="2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04190" y="296545"/>
            <a:ext cx="11055350" cy="6045200"/>
          </a:xfrm>
        </p:spPr>
        <p:txBody>
          <a:bodyPr/>
          <a:lstStyle/>
          <a:p>
            <a:pPr algn="l"/>
            <a:r>
              <a:rPr lang="zh-CN" altLang="en-US" sz="2000" b="1"/>
              <a:t>4.业务四：资产减少</a:t>
            </a:r>
          </a:p>
          <a:p>
            <a:pPr algn="l"/>
            <a:r>
              <a:rPr lang="zh-CN" altLang="en-US" sz="2000"/>
              <a:t>8月31日一车间毁损台式机一台。按规定：本月减少的固定资产照提折旧，因此，本账套需要进行计提折旧后，才能减少资产。</a:t>
            </a:r>
          </a:p>
          <a:p>
            <a:pPr algn="l"/>
            <a:r>
              <a:rPr lang="zh-CN" altLang="en-US" sz="2000"/>
              <a:t>（1）执行“卡片—资产减少”命令，进入“资产减少”窗口。</a:t>
            </a:r>
          </a:p>
          <a:p>
            <a:pPr algn="l"/>
            <a:r>
              <a:rPr lang="zh-CN" altLang="en-US" sz="2000"/>
              <a:t>（2）选择卡片编号 00004，单击“增加”按钮。如图8-30所示：</a:t>
            </a:r>
          </a:p>
        </p:txBody>
      </p:sp>
      <p:pic>
        <p:nvPicPr>
          <p:cNvPr id="351" name="图片 351" descr="C:\Users\Administrator\Desktop\会计信息系统\实验七\实验七截图\7-11-1业务四.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98880" y="2288540"/>
            <a:ext cx="9406255" cy="3963035"/>
          </a:xfrm>
          <a:prstGeom prst="rect">
            <a:avLst/>
          </a:prstGeom>
          <a:noFill/>
          <a:ln>
            <a:noFill/>
          </a:ln>
        </p:spPr>
      </p:pic>
      <p:sp>
        <p:nvSpPr>
          <p:cNvPr id="100" name="文本框 99"/>
          <p:cNvSpPr txBox="1"/>
          <p:nvPr/>
        </p:nvSpPr>
        <p:spPr>
          <a:xfrm>
            <a:off x="3556000" y="6341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30</a:t>
            </a:r>
            <a:r>
              <a:rPr lang="zh-CN" altLang="en-US" sz="1400" b="1">
                <a:latin typeface="黑体" panose="02010609060101010101" charset="-122"/>
                <a:ea typeface="黑体" panose="02010609060101010101" charset="-122"/>
                <a:cs typeface="黑体" panose="02010609060101010101" charset="-122"/>
              </a:rPr>
              <a:t>固定资产卡片档案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31140"/>
            <a:ext cx="9144000" cy="747395"/>
          </a:xfrm>
        </p:spPr>
        <p:txBody>
          <a:bodyPr/>
          <a:lstStyle/>
          <a:p>
            <a:r>
              <a:rPr lang="zh-CN" altLang="en-US" sz="2400" b="1"/>
              <a:t>第一节 固定资产初始设置</a:t>
            </a:r>
          </a:p>
        </p:txBody>
      </p:sp>
      <p:sp>
        <p:nvSpPr>
          <p:cNvPr id="3" name="副标题 2"/>
          <p:cNvSpPr>
            <a:spLocks noGrp="1"/>
          </p:cNvSpPr>
          <p:nvPr>
            <p:ph type="subTitle" idx="1"/>
          </p:nvPr>
        </p:nvSpPr>
        <p:spPr>
          <a:xfrm>
            <a:off x="1188085" y="1097915"/>
            <a:ext cx="9867265" cy="4727575"/>
          </a:xfrm>
        </p:spPr>
        <p:txBody>
          <a:bodyPr>
            <a:normAutofit/>
          </a:bodyPr>
          <a:lstStyle/>
          <a:p>
            <a:pPr algn="l"/>
            <a:r>
              <a:rPr lang="zh-CN" altLang="en-US" sz="2000" b="1"/>
              <a:t>一、账套初始化及参数设置</a:t>
            </a:r>
          </a:p>
          <a:p>
            <a:pPr algn="l"/>
            <a:r>
              <a:rPr lang="zh-CN" altLang="en-US" sz="2000" b="1"/>
              <a:t>实验资料：</a:t>
            </a:r>
          </a:p>
          <a:p>
            <a:pPr algn="l"/>
            <a:r>
              <a:rPr lang="zh-CN" altLang="en-US" sz="2000"/>
              <a:t>1.启用日期：2016-08；</a:t>
            </a:r>
          </a:p>
          <a:p>
            <a:pPr algn="l"/>
            <a:r>
              <a:rPr lang="zh-CN" altLang="en-US" sz="2000"/>
              <a:t>2.计提折旧主要折旧方法：平均年限法；</a:t>
            </a:r>
          </a:p>
          <a:p>
            <a:pPr algn="l"/>
            <a:r>
              <a:rPr lang="zh-CN" altLang="en-US" sz="2000"/>
              <a:t>3.折旧汇总分配期间：1个月，当（月初已计提月份=可使用月份-1）时，将剩余折旧全部提足；</a:t>
            </a:r>
          </a:p>
          <a:p>
            <a:pPr algn="l"/>
            <a:r>
              <a:rPr lang="zh-CN" altLang="en-US" sz="2000"/>
              <a:t>4.类别编码：2-1-1-2，固定资产编码按“类别编码+部门编码+序号”自动编码。</a:t>
            </a:r>
          </a:p>
          <a:p>
            <a:pPr algn="l"/>
            <a:r>
              <a:rPr lang="zh-CN" altLang="en-US" sz="2000"/>
              <a:t>5.与账务系统对账，对账科目：固定资产对账科目：“1601 固定资产”；</a:t>
            </a:r>
          </a:p>
          <a:p>
            <a:pPr algn="l"/>
            <a:r>
              <a:rPr lang="zh-CN" altLang="en-US" sz="2000"/>
              <a:t>                                                             累计折旧对账科目：“1602 累计折旧”。</a:t>
            </a:r>
          </a:p>
          <a:p>
            <a:pPr algn="l"/>
            <a:r>
              <a:rPr lang="zh-CN" altLang="en-US" sz="2000"/>
              <a:t>6.业务发生后立即制单，月末结账前一定要完成制单登帐业务。</a:t>
            </a:r>
          </a:p>
          <a:p>
            <a:pPr algn="l"/>
            <a:r>
              <a:rPr lang="zh-CN" altLang="en-US" sz="2000"/>
              <a:t>7.固定资产默认入账科目：1601固定资产</a:t>
            </a:r>
          </a:p>
          <a:p>
            <a:pPr algn="l"/>
            <a:r>
              <a:rPr lang="zh-CN" altLang="en-US" sz="2000"/>
              <a:t>累计折旧默认入账科目：1602累计折旧</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458595"/>
            <a:ext cx="9144000" cy="4819650"/>
          </a:xfrm>
        </p:spPr>
        <p:txBody>
          <a:bodyPr/>
          <a:lstStyle/>
          <a:p>
            <a:pPr algn="l"/>
            <a:r>
              <a:rPr lang="zh-CN" altLang="en-US" sz="2000"/>
              <a:t>（3）选择减少方式为“毁损”，单击“确定”按钮，进入“填制凭证”窗口。如图8-31所示：</a:t>
            </a:r>
          </a:p>
        </p:txBody>
      </p:sp>
      <p:pic>
        <p:nvPicPr>
          <p:cNvPr id="352" name="图片 352" descr="C:\Users\Administrator\Desktop\会计信息系统\实验七\实验七截图\7-11-2业务四.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38960" y="2385060"/>
            <a:ext cx="7945120" cy="3188335"/>
          </a:xfrm>
          <a:prstGeom prst="rect">
            <a:avLst/>
          </a:prstGeom>
          <a:noFill/>
          <a:ln>
            <a:noFill/>
          </a:ln>
        </p:spPr>
      </p:pic>
      <p:sp>
        <p:nvSpPr>
          <p:cNvPr id="100" name="文本框 99"/>
          <p:cNvSpPr txBox="1"/>
          <p:nvPr/>
        </p:nvSpPr>
        <p:spPr>
          <a:xfrm>
            <a:off x="3271520" y="50882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31</a:t>
            </a:r>
            <a:r>
              <a:rPr lang="zh-CN" altLang="en-US" sz="1400" b="1">
                <a:latin typeface="黑体" panose="02010609060101010101" charset="-122"/>
                <a:ea typeface="黑体" panose="02010609060101010101" charset="-122"/>
                <a:cs typeface="黑体" panose="02010609060101010101" charset="-122"/>
              </a:rPr>
              <a:t>固定资产毁损设置</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39750"/>
            <a:ext cx="9144000" cy="4625975"/>
          </a:xfrm>
        </p:spPr>
        <p:txBody>
          <a:bodyPr/>
          <a:lstStyle/>
          <a:p>
            <a:pPr algn="l"/>
            <a:r>
              <a:rPr lang="zh-CN" altLang="en-US" sz="2000"/>
              <a:t>（4）选择“记账凭证”，修改其他项目，单击“保存”按钮。如图8-32所示：</a:t>
            </a:r>
          </a:p>
        </p:txBody>
      </p:sp>
      <p:pic>
        <p:nvPicPr>
          <p:cNvPr id="353" name="图片 353" descr="C:\Users\Administrator\Desktop\会计信息系统\实验七\实验七截图\7-11-3业务四.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71725" y="1036320"/>
            <a:ext cx="7433310" cy="4086860"/>
          </a:xfrm>
          <a:prstGeom prst="rect">
            <a:avLst/>
          </a:prstGeom>
          <a:noFill/>
          <a:ln>
            <a:noFill/>
          </a:ln>
        </p:spPr>
      </p:pic>
      <p:sp>
        <p:nvSpPr>
          <p:cNvPr id="100" name="文本框 99"/>
          <p:cNvSpPr txBox="1"/>
          <p:nvPr/>
        </p:nvSpPr>
        <p:spPr>
          <a:xfrm>
            <a:off x="3736340" y="53860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32</a:t>
            </a:r>
            <a:r>
              <a:rPr lang="zh-CN" altLang="en-US" sz="1400" b="1">
                <a:latin typeface="黑体" panose="02010609060101010101" charset="-122"/>
                <a:ea typeface="黑体" panose="02010609060101010101" charset="-122"/>
                <a:cs typeface="黑体" panose="02010609060101010101" charset="-122"/>
              </a:rPr>
              <a:t>凭证</a:t>
            </a:r>
            <a:r>
              <a:rPr lang="en-US" altLang="zh-CN" sz="1400" b="1">
                <a:latin typeface="黑体" panose="02010609060101010101" charset="-122"/>
                <a:ea typeface="黑体" panose="02010609060101010101" charset="-122"/>
                <a:cs typeface="黑体" panose="02010609060101010101" charset="-122"/>
              </a:rPr>
              <a:t>0008</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619125"/>
            <a:ext cx="9144000" cy="696595"/>
          </a:xfrm>
        </p:spPr>
        <p:txBody>
          <a:bodyPr/>
          <a:lstStyle/>
          <a:p>
            <a:r>
              <a:rPr lang="zh-CN" altLang="en-US" sz="2400" b="1"/>
              <a:t>第三节 期末处理</a:t>
            </a:r>
          </a:p>
        </p:txBody>
      </p:sp>
      <p:sp>
        <p:nvSpPr>
          <p:cNvPr id="3" name="副标题 2"/>
          <p:cNvSpPr>
            <a:spLocks noGrp="1"/>
          </p:cNvSpPr>
          <p:nvPr>
            <p:ph type="subTitle" idx="1"/>
          </p:nvPr>
        </p:nvSpPr>
        <p:spPr>
          <a:xfrm>
            <a:off x="1614170" y="1613535"/>
            <a:ext cx="9144000" cy="3941445"/>
          </a:xfrm>
        </p:spPr>
        <p:txBody>
          <a:bodyPr/>
          <a:lstStyle/>
          <a:p>
            <a:pPr algn="l"/>
            <a:r>
              <a:rPr lang="en-US" altLang="zh-CN" sz="2000"/>
              <a:t>        </a:t>
            </a:r>
            <a:r>
              <a:rPr lang="zh-CN" altLang="en-US" sz="2000"/>
              <a:t>固定资产管理系统生成的凭证自动传递到总账管理系统，在总账管理系统中，对传递过来的凭证进行审核和记账。</a:t>
            </a:r>
          </a:p>
          <a:p>
            <a:pPr algn="l"/>
            <a:r>
              <a:rPr lang="zh-CN" altLang="en-US" sz="2000"/>
              <a:t>1.以“出纳002卢飞“的身份登录总账管理系统，进行出纳签字。</a:t>
            </a:r>
          </a:p>
          <a:p>
            <a:pPr algn="l"/>
            <a:r>
              <a:rPr lang="zh-CN" altLang="en-US" sz="2000"/>
              <a:t>2.以操作员002卢飞登录企业应用平台，执行“财务会计—总账—凭证—出纳签字”命令，进行出纳签字。</a:t>
            </a:r>
          </a:p>
          <a:p>
            <a:pPr algn="l"/>
            <a:r>
              <a:rPr lang="zh-CN" altLang="en-US" sz="2000"/>
              <a:t>3.以“会计003陈旺“的身份登录总账管理系统，进行审核记账。</a:t>
            </a:r>
          </a:p>
          <a:p>
            <a:pPr algn="l"/>
            <a:r>
              <a:rPr lang="zh-CN" altLang="en-US" sz="2000"/>
              <a:t>4.以操作员003陈旺登录企业应用平台，执行“财务会计—总账—凭证—审核凭证”命令进行凭证审核。</a:t>
            </a:r>
          </a:p>
          <a:p>
            <a:pPr algn="l"/>
            <a:r>
              <a:rPr lang="zh-CN" altLang="en-US" sz="2000" b="1"/>
              <a:t>注意：</a:t>
            </a:r>
          </a:p>
          <a:p>
            <a:pPr algn="l"/>
            <a:r>
              <a:rPr lang="zh-CN" altLang="en-US" sz="2000"/>
              <a:t>只有总账管理系统记账完毕，固定资产管理系统期末才能和总账进行对账工作。</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316038"/>
            <a:ext cx="9144000" cy="1655762"/>
          </a:xfrm>
        </p:spPr>
        <p:txBody>
          <a:bodyPr>
            <a:noAutofit/>
          </a:bodyPr>
          <a:lstStyle/>
          <a:p>
            <a:pPr algn="l"/>
            <a:r>
              <a:rPr lang="zh-CN" altLang="en-US" sz="2000" b="1"/>
              <a:t>1.账表管理</a:t>
            </a:r>
          </a:p>
          <a:p>
            <a:pPr algn="l"/>
            <a:endParaRPr lang="zh-CN" altLang="en-US" sz="2000" b="1"/>
          </a:p>
          <a:p>
            <a:pPr algn="l"/>
            <a:r>
              <a:rPr lang="zh-CN" altLang="en-US" sz="2000"/>
              <a:t>（1）执行“固定资产—账表—我的账表”命令，进入“固定资产报表”窗口。</a:t>
            </a:r>
          </a:p>
          <a:p>
            <a:pPr algn="l"/>
            <a:r>
              <a:rPr lang="zh-CN" altLang="en-US" sz="2000"/>
              <a:t>（2）单击“折旧表”，选择“( 部门 ) 折旧计提汇总表”，双击“( 部门 ) 折旧计提汇总表”按钮，打开“条件”对话框。</a:t>
            </a:r>
          </a:p>
          <a:p>
            <a:pPr algn="l"/>
            <a:endParaRPr lang="zh-CN" altLang="en-US" sz="2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71780" y="192405"/>
            <a:ext cx="11494135" cy="5065395"/>
          </a:xfrm>
        </p:spPr>
        <p:txBody>
          <a:bodyPr/>
          <a:lstStyle/>
          <a:p>
            <a:pPr algn="l"/>
            <a:r>
              <a:rPr lang="zh-CN" altLang="en-US" sz="2000"/>
              <a:t>（3）选择期间为“2016.08至2016.08”，汇总部门级次为“1-3”，单击“确定”按钮。如图8-33所示：</a:t>
            </a:r>
          </a:p>
        </p:txBody>
      </p:sp>
      <p:pic>
        <p:nvPicPr>
          <p:cNvPr id="354" name="图片 354" descr="C:\Users\Administrator\Desktop\会计信息系统\实验七\实验七截图\7-11-1帐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07060" y="664210"/>
            <a:ext cx="7200900" cy="3562350"/>
          </a:xfrm>
          <a:prstGeom prst="rect">
            <a:avLst/>
          </a:prstGeom>
          <a:noFill/>
          <a:ln>
            <a:noFill/>
          </a:ln>
        </p:spPr>
      </p:pic>
      <p:pic>
        <p:nvPicPr>
          <p:cNvPr id="355" name="图片 355" descr="C:\Users\Administrator\Desktop\会计信息系统\实验七\实验七截图\7-11-2帐表.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07060" y="4358640"/>
            <a:ext cx="7200900" cy="2468245"/>
          </a:xfrm>
          <a:prstGeom prst="rect">
            <a:avLst/>
          </a:prstGeom>
          <a:noFill/>
          <a:ln>
            <a:noFill/>
          </a:ln>
        </p:spPr>
      </p:pic>
      <p:sp>
        <p:nvSpPr>
          <p:cNvPr id="100" name="文本框 99"/>
          <p:cNvSpPr txBox="1"/>
          <p:nvPr/>
        </p:nvSpPr>
        <p:spPr>
          <a:xfrm>
            <a:off x="6319520" y="36163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33</a:t>
            </a:r>
            <a:r>
              <a:rPr lang="zh-CN" altLang="en-US" sz="1400" b="1">
                <a:latin typeface="黑体" panose="02010609060101010101" charset="-122"/>
                <a:ea typeface="黑体" panose="02010609060101010101" charset="-122"/>
                <a:cs typeface="黑体" panose="02010609060101010101" charset="-122"/>
              </a:rPr>
              <a:t>条件窗口</a:t>
            </a:r>
          </a:p>
        </p:txBody>
      </p:sp>
      <p:sp>
        <p:nvSpPr>
          <p:cNvPr id="4" name="文本框 3"/>
          <p:cNvSpPr txBox="1"/>
          <p:nvPr/>
        </p:nvSpPr>
        <p:spPr>
          <a:xfrm>
            <a:off x="8153400" y="6135370"/>
            <a:ext cx="5080000" cy="306705"/>
          </a:xfrm>
          <a:prstGeom prst="rect">
            <a:avLst/>
          </a:prstGeom>
          <a:noFill/>
          <a:ln w="9525">
            <a:noFill/>
          </a:ln>
        </p:spPr>
        <p:txBody>
          <a:bodyPr wrap="square">
            <a:spAutoFit/>
          </a:bodyPr>
          <a:lstStyle/>
          <a:p>
            <a:pPr indent="0"/>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34</a:t>
            </a:r>
            <a:r>
              <a:rPr lang="zh-CN" altLang="en-US" sz="1400" b="1">
                <a:latin typeface="黑体" panose="02010609060101010101" charset="-122"/>
                <a:ea typeface="黑体" panose="02010609060101010101" charset="-122"/>
                <a:cs typeface="黑体" panose="02010609060101010101" charset="-122"/>
              </a:rPr>
              <a:t>部门折旧计提汇总表窗口</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58545" y="167005"/>
            <a:ext cx="9845040" cy="4561205"/>
          </a:xfrm>
        </p:spPr>
        <p:txBody>
          <a:bodyPr/>
          <a:lstStyle/>
          <a:p>
            <a:pPr algn="l"/>
            <a:r>
              <a:rPr lang="zh-CN" altLang="en-US" sz="2000" b="1"/>
              <a:t>2.对账</a:t>
            </a:r>
          </a:p>
          <a:p>
            <a:pPr algn="l"/>
            <a:r>
              <a:rPr lang="zh-CN" altLang="en-US" sz="2000"/>
              <a:t>执行“固定资产—处理—对账”命令，系统弹出“与财务对账结果”信息提示对话框。单击“确定”按钮。如图8-35所示：</a:t>
            </a:r>
          </a:p>
        </p:txBody>
      </p:sp>
      <p:pic>
        <p:nvPicPr>
          <p:cNvPr id="356" name="图片 356" descr="C:\Users\Administrator\Desktop\会计信息系统\实验七\实验七截图\固定资产和累计折旧期初余额.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426460" y="1243965"/>
            <a:ext cx="4020820" cy="2407920"/>
          </a:xfrm>
          <a:prstGeom prst="rect">
            <a:avLst/>
          </a:prstGeom>
          <a:noFill/>
          <a:ln>
            <a:noFill/>
          </a:ln>
        </p:spPr>
      </p:pic>
      <p:sp>
        <p:nvSpPr>
          <p:cNvPr id="100" name="文本框 99"/>
          <p:cNvSpPr txBox="1"/>
          <p:nvPr/>
        </p:nvSpPr>
        <p:spPr>
          <a:xfrm>
            <a:off x="2896870" y="36518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35</a:t>
            </a:r>
            <a:r>
              <a:rPr lang="zh-CN" altLang="en-US" sz="1400" b="1">
                <a:latin typeface="黑体" panose="02010609060101010101" charset="-122"/>
                <a:ea typeface="黑体" panose="02010609060101010101" charset="-122"/>
                <a:cs typeface="黑体" panose="02010609060101010101" charset="-122"/>
              </a:rPr>
              <a:t>对账窗口</a:t>
            </a:r>
          </a:p>
        </p:txBody>
      </p:sp>
      <p:sp>
        <p:nvSpPr>
          <p:cNvPr id="4" name="文本框 3"/>
          <p:cNvSpPr txBox="1"/>
          <p:nvPr/>
        </p:nvSpPr>
        <p:spPr>
          <a:xfrm>
            <a:off x="1058545" y="4164330"/>
            <a:ext cx="9845675" cy="193802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当总账记账完毕，固定资产系统才可以进行对账。对账平衡，开始月未结账。如果在初始设置时，选择了“与账务系统对账”功能，对账的操作不限制执行时间，任何时候都可以进行对账。</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若在财务接口中选中“在对账不平情况下允许固定资产月未结账”复选框，则可以直接进行月未结账。</a:t>
            </a:r>
            <a:endParaRPr lang="zh-CN" altLang="en-US" sz="20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653540" y="1290955"/>
            <a:ext cx="9144000" cy="4651375"/>
          </a:xfrm>
        </p:spPr>
        <p:txBody>
          <a:bodyPr/>
          <a:lstStyle/>
          <a:p>
            <a:pPr algn="l"/>
            <a:r>
              <a:rPr lang="zh-CN" altLang="en-US" sz="2000" b="1"/>
              <a:t>3.结账</a:t>
            </a:r>
          </a:p>
          <a:p>
            <a:pPr algn="l"/>
            <a:r>
              <a:rPr lang="zh-CN" altLang="en-US" sz="2000"/>
              <a:t>（1）执行“固定资产—处理—月末结账”命令，打开“月末结账”对话框。</a:t>
            </a:r>
          </a:p>
          <a:p>
            <a:pPr algn="l"/>
            <a:r>
              <a:rPr lang="zh-CN" altLang="en-US" sz="2000"/>
              <a:t>（2）单击“开始结账”按钮，系统弹出“月末结账成功完成！”信息提示对话框。</a:t>
            </a:r>
          </a:p>
          <a:p>
            <a:pPr algn="l"/>
            <a:r>
              <a:rPr lang="zh-CN" altLang="en-US" sz="2000"/>
              <a:t>（3）单击“确定”按钮。</a:t>
            </a:r>
          </a:p>
          <a:p>
            <a:pPr algn="l"/>
            <a:r>
              <a:rPr lang="zh-CN" altLang="en-US" sz="2000"/>
              <a:t>注意：</a:t>
            </a:r>
          </a:p>
          <a:p>
            <a:pPr marL="342900" indent="-342900" algn="l">
              <a:buFont typeface="Arial" panose="020B0604020202020204" pitchFamily="34" charset="0"/>
              <a:buChar char="•"/>
            </a:pPr>
            <a:r>
              <a:rPr lang="zh-CN" altLang="en-US" sz="2000"/>
              <a:t>本会计期间做完月未结账工作后，所有数据资料将不能再进行修改。</a:t>
            </a:r>
          </a:p>
          <a:p>
            <a:pPr marL="342900" indent="-342900" algn="l">
              <a:buFont typeface="Arial" panose="020B0604020202020204" pitchFamily="34" charset="0"/>
              <a:buChar char="•"/>
            </a:pPr>
            <a:r>
              <a:rPr lang="zh-CN" altLang="en-US" sz="2000"/>
              <a:t>本会计期间不做完月未结账工作，系统将不允许处理下一个会计期间的数据。月未结账前一定要进行数据备份，否则数据一旦丢失，将造成无法挽回的后果。</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69010" y="424180"/>
            <a:ext cx="10318750" cy="6137275"/>
          </a:xfrm>
        </p:spPr>
        <p:txBody>
          <a:bodyPr>
            <a:noAutofit/>
          </a:bodyPr>
          <a:lstStyle/>
          <a:p>
            <a:pPr algn="l">
              <a:lnSpc>
                <a:spcPct val="150000"/>
              </a:lnSpc>
            </a:pPr>
            <a:r>
              <a:rPr lang="zh-CN" altLang="en-US" sz="1800" b="1"/>
              <a:t>4.取消结账</a:t>
            </a:r>
          </a:p>
          <a:p>
            <a:pPr algn="l">
              <a:lnSpc>
                <a:spcPct val="150000"/>
              </a:lnSpc>
            </a:pPr>
            <a:r>
              <a:rPr lang="zh-CN" altLang="en-US" sz="2000"/>
              <a:t>（1）执行“工具—恢复月末结账前状态”命令，系统弹出“是否继续 ?”信息提示对话框。</a:t>
            </a:r>
          </a:p>
          <a:p>
            <a:pPr algn="l">
              <a:lnSpc>
                <a:spcPct val="150000"/>
              </a:lnSpc>
            </a:pPr>
            <a:r>
              <a:rPr lang="zh-CN" altLang="en-US" sz="2000"/>
              <a:t>（2）单击“是”按钮，系统弹出“成功恢复月末结账前状态！”信息提示对话框。</a:t>
            </a:r>
          </a:p>
          <a:p>
            <a:pPr algn="l">
              <a:lnSpc>
                <a:spcPct val="150000"/>
              </a:lnSpc>
            </a:pPr>
            <a:r>
              <a:rPr lang="zh-CN" altLang="en-US" sz="2000"/>
              <a:t>（3）单击“确定”按钮。</a:t>
            </a:r>
            <a:endParaRPr lang="zh-CN" altLang="en-US"/>
          </a:p>
          <a:p>
            <a:pPr algn="l">
              <a:lnSpc>
                <a:spcPct val="150000"/>
              </a:lnSpc>
            </a:pPr>
            <a:r>
              <a:rPr lang="zh-CN" altLang="en-US" sz="2000" b="1"/>
              <a:t>注意：</a:t>
            </a:r>
          </a:p>
          <a:p>
            <a:pPr marL="342900" indent="-342900" algn="l">
              <a:lnSpc>
                <a:spcPct val="150000"/>
              </a:lnSpc>
              <a:buFont typeface="Arial" panose="020B0604020202020204" pitchFamily="34" charset="0"/>
              <a:buChar char="•"/>
            </a:pPr>
            <a:r>
              <a:rPr lang="zh-CN" altLang="en-US" sz="2000"/>
              <a:t>如果在结账后发现结账前操作有误 , 必须修改结账前的数据，则可以使用“恢复结账前状态”功能，又称“反结账”，即将数据恢复到月未结账前状态，结账时所做的所有工作都被无痕迹删除。</a:t>
            </a:r>
          </a:p>
          <a:p>
            <a:pPr marL="342900" indent="-342900" algn="l">
              <a:lnSpc>
                <a:spcPct val="150000"/>
              </a:lnSpc>
              <a:buFont typeface="Arial" panose="020B0604020202020204" pitchFamily="34" charset="0"/>
              <a:buChar char="•"/>
            </a:pPr>
            <a:r>
              <a:rPr lang="zh-CN" altLang="en-US" sz="2000"/>
              <a:t>在总账管理系统未进行月未结账时，才可以使用恢复结账前状态功能。一旦成本系统提取了某期的数据，该期不能反结账。如果当前的账套已经做了年末处理，那么就不允许再执行恢复月初状态功能。</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3505" y="116205"/>
            <a:ext cx="12011025" cy="5141595"/>
          </a:xfrm>
        </p:spPr>
        <p:txBody>
          <a:bodyPr/>
          <a:lstStyle/>
          <a:p>
            <a:pPr algn="l"/>
            <a:r>
              <a:rPr lang="zh-CN" altLang="en-US" sz="2000" b="1"/>
              <a:t>1.启用固定资产管理系统</a:t>
            </a:r>
          </a:p>
          <a:p>
            <a:pPr algn="l"/>
            <a:r>
              <a:rPr lang="zh-CN" altLang="en-US" sz="2000" b="1"/>
              <a:t>操作指导：</a:t>
            </a:r>
          </a:p>
          <a:p>
            <a:pPr algn="l"/>
            <a:r>
              <a:rPr lang="zh-CN" altLang="en-US" sz="1600"/>
              <a:t>（1）执行“开始程序—用友 ERP—企业门户”命令，打开“企业应用平台”。输入操作员“001丁一”，输入密码1；在“账套”下拉列表框中选择“001武汉正大有限公司”；“操作日期”为“2016-08-01”，单击“确定”按钮，进入企业应用平台。</a:t>
            </a:r>
          </a:p>
          <a:p>
            <a:pPr algn="l"/>
            <a:r>
              <a:rPr lang="zh-CN" altLang="en-US" sz="1600"/>
              <a:t>（2）执行“基础信息—基本信息—系统启用”命令，打开“系统启用对话框”，选中“FA 固定资产管理”复选框，弹出“日历”对话框，选择固定资产管理系统启用日期为“2016年10月01日”，单击“确定”按钮。如图8-1所示：</a:t>
            </a:r>
          </a:p>
        </p:txBody>
      </p:sp>
      <p:pic>
        <p:nvPicPr>
          <p:cNvPr id="322" name="图片 322" descr="C:\Users\Administrator\Desktop\会计信息系统\实验七\实验七截图\7-1-1启用固定资产.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41425" y="1999615"/>
            <a:ext cx="5132705" cy="4759325"/>
          </a:xfrm>
          <a:prstGeom prst="rect">
            <a:avLst/>
          </a:prstGeom>
          <a:noFill/>
          <a:ln>
            <a:noFill/>
          </a:ln>
        </p:spPr>
      </p:pic>
      <p:sp>
        <p:nvSpPr>
          <p:cNvPr id="100" name="文本框 99"/>
          <p:cNvSpPr txBox="1"/>
          <p:nvPr/>
        </p:nvSpPr>
        <p:spPr>
          <a:xfrm>
            <a:off x="5118100" y="62249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1</a:t>
            </a:r>
            <a:r>
              <a:rPr lang="zh-CN" altLang="en-US" sz="1400" b="1">
                <a:latin typeface="黑体" panose="02010609060101010101" charset="-122"/>
                <a:ea typeface="黑体" panose="02010609060101010101" charset="-122"/>
                <a:cs typeface="黑体" panose="02010609060101010101" charset="-122"/>
              </a:rPr>
              <a:t>启用固定资产</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99148"/>
            <a:ext cx="9144000" cy="1655762"/>
          </a:xfrm>
        </p:spPr>
        <p:txBody>
          <a:bodyPr/>
          <a:lstStyle/>
          <a:p>
            <a:pPr algn="l"/>
            <a:r>
              <a:rPr lang="zh-CN" altLang="en-US" sz="2000"/>
              <a:t>（3）系统弹出“确实要启用当前系统吗？”信息提示对话框，单击“是”按钮返回。如图8-2所示：</a:t>
            </a:r>
          </a:p>
        </p:txBody>
      </p:sp>
      <p:pic>
        <p:nvPicPr>
          <p:cNvPr id="323" name="图片 323" descr="C:\Users\Administrator\Desktop\会计信息系统\实验七\实验七截图\7-1-2启用固定资产.png"/>
          <p:cNvPicPr>
            <a:picLocks noChangeAspect="1" noChangeArrowheads="1"/>
          </p:cNvPicPr>
          <p:nvPr/>
        </p:nvPicPr>
        <p:blipFill>
          <a:blip r:embed="rId2">
            <a:extLst>
              <a:ext uri="{28A0092B-C50C-407E-A947-70E740481C1C}">
                <a14:useLocalDpi xmlns:a14="http://schemas.microsoft.com/office/drawing/2010/main" val="0"/>
              </a:ext>
            </a:extLst>
          </a:blip>
          <a:srcRect l="32422" t="48157" r="19141" b="10368"/>
          <a:stretch>
            <a:fillRect/>
          </a:stretch>
        </p:blipFill>
        <p:spPr>
          <a:xfrm>
            <a:off x="3720465" y="1704975"/>
            <a:ext cx="3317875" cy="2407920"/>
          </a:xfrm>
          <a:prstGeom prst="rect">
            <a:avLst/>
          </a:prstGeom>
          <a:noFill/>
          <a:ln>
            <a:noFill/>
          </a:ln>
        </p:spPr>
      </p:pic>
      <p:sp>
        <p:nvSpPr>
          <p:cNvPr id="100" name="文本框 99"/>
          <p:cNvSpPr txBox="1"/>
          <p:nvPr/>
        </p:nvSpPr>
        <p:spPr>
          <a:xfrm>
            <a:off x="2839085" y="44818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2</a:t>
            </a:r>
            <a:r>
              <a:rPr lang="zh-CN" altLang="en-US" sz="1400" b="1">
                <a:latin typeface="黑体" panose="02010609060101010101" charset="-122"/>
                <a:ea typeface="黑体" panose="02010609060101010101" charset="-122"/>
                <a:cs typeface="黑体" panose="02010609060101010101" charset="-122"/>
              </a:rPr>
              <a:t>确认启用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b="1"/>
              <a:t>二、运行固定资产管理系统</a:t>
            </a:r>
          </a:p>
          <a:p>
            <a:pPr algn="l"/>
            <a:r>
              <a:rPr lang="zh-CN" altLang="en-US" sz="2000"/>
              <a:t>（1）执行“财务会计—固定资产”命令，系统弹出“这是第一次打开此账套，还未进行过初始化，是否进行初始化？”信息提示对话框，单击“是”按钮.如图8-3所示：</a:t>
            </a:r>
          </a:p>
        </p:txBody>
      </p:sp>
      <p:pic>
        <p:nvPicPr>
          <p:cNvPr id="324" name="图片 324" descr="C:\Users\Administrator\Desktop\会计信息系统\实验七\实验七截图\7-1-3启用固定资产.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36495" y="1882140"/>
            <a:ext cx="7577455" cy="3959225"/>
          </a:xfrm>
          <a:prstGeom prst="rect">
            <a:avLst/>
          </a:prstGeom>
          <a:noFill/>
          <a:ln>
            <a:noFill/>
          </a:ln>
        </p:spPr>
      </p:pic>
      <p:sp>
        <p:nvSpPr>
          <p:cNvPr id="100" name="文本框 99"/>
          <p:cNvSpPr txBox="1"/>
          <p:nvPr/>
        </p:nvSpPr>
        <p:spPr>
          <a:xfrm>
            <a:off x="3362325" y="61353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3</a:t>
            </a:r>
            <a:r>
              <a:rPr lang="zh-CN" altLang="en-US" sz="1400" b="1">
                <a:latin typeface="黑体" panose="02010609060101010101" charset="-122"/>
                <a:ea typeface="黑体" panose="02010609060101010101" charset="-122"/>
                <a:cs typeface="黑体" panose="02010609060101010101" charset="-122"/>
              </a:rPr>
              <a:t>固定资产初始化向导窗口</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21995"/>
            <a:ext cx="9144000" cy="4535805"/>
          </a:xfrm>
        </p:spPr>
        <p:txBody>
          <a:bodyPr/>
          <a:lstStyle/>
          <a:p>
            <a:pPr algn="l"/>
            <a:r>
              <a:rPr lang="zh-CN" altLang="en-US" sz="2000"/>
              <a:t>（2）打开“固定资产初始化向导一一约定与说明”对话框。单击“我愿意”。如图8-4所示：</a:t>
            </a:r>
          </a:p>
        </p:txBody>
      </p:sp>
      <p:pic>
        <p:nvPicPr>
          <p:cNvPr id="325" name="图片 325" descr="C:\Users\Administrator\Desktop\会计信息系统\实验七\实验七截图\7-2-1初始化账套导向同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49500" y="1375410"/>
            <a:ext cx="7222490" cy="4555490"/>
          </a:xfrm>
          <a:prstGeom prst="rect">
            <a:avLst/>
          </a:prstGeom>
          <a:noFill/>
          <a:ln>
            <a:noFill/>
          </a:ln>
        </p:spPr>
      </p:pic>
      <p:sp>
        <p:nvSpPr>
          <p:cNvPr id="100" name="文本框 99"/>
          <p:cNvSpPr txBox="1"/>
          <p:nvPr/>
        </p:nvSpPr>
        <p:spPr>
          <a:xfrm>
            <a:off x="3336925" y="61995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4</a:t>
            </a:r>
            <a:r>
              <a:rPr lang="zh-CN" altLang="en-US" sz="1400" b="1">
                <a:latin typeface="黑体" panose="02010609060101010101" charset="-122"/>
                <a:ea typeface="黑体" panose="02010609060101010101" charset="-122"/>
                <a:cs typeface="黑体" panose="02010609060101010101" charset="-122"/>
              </a:rPr>
              <a:t>固定资产初始化向导窗口</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（3）单击“下一步”按钮，打开“固定资产初始化向导一一启用月份”对话框。默认启用月份“2016.08”。如图8-5所示：</a:t>
            </a:r>
          </a:p>
        </p:txBody>
      </p:sp>
      <p:pic>
        <p:nvPicPr>
          <p:cNvPr id="326" name="图片 326" descr="C:\Users\Administrator\Desktop\会计信息系统\实验七\实验七截图\7-2-2初始化账套导向月份.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82825" y="1253490"/>
            <a:ext cx="7121525" cy="4550410"/>
          </a:xfrm>
          <a:prstGeom prst="rect">
            <a:avLst/>
          </a:prstGeom>
          <a:noFill/>
          <a:ln>
            <a:noFill/>
          </a:ln>
        </p:spPr>
      </p:pic>
      <p:sp>
        <p:nvSpPr>
          <p:cNvPr id="100" name="文本框 99"/>
          <p:cNvSpPr txBox="1"/>
          <p:nvPr/>
        </p:nvSpPr>
        <p:spPr>
          <a:xfrm>
            <a:off x="3090545" y="605726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8-</a:t>
            </a:r>
            <a:r>
              <a:rPr lang="en-US" altLang="zh-CN" sz="1400" b="1">
                <a:latin typeface="Cambria" panose="02040503050406030204" charset="0"/>
                <a:cs typeface="Cambria" panose="02040503050406030204" charset="0"/>
              </a:rPr>
              <a:t>5</a:t>
            </a:r>
            <a:r>
              <a:rPr lang="zh-CN" altLang="en-US" sz="1400" b="1">
                <a:latin typeface="黑体" panose="02010609060101010101" charset="-122"/>
                <a:ea typeface="黑体" panose="02010609060101010101" charset="-122"/>
                <a:cs typeface="黑体" panose="02010609060101010101" charset="-122"/>
              </a:rPr>
              <a:t>固定资产初始化向导启用月份窗口</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3963</Words>
  <Application>Microsoft Office PowerPoint</Application>
  <PresentationFormat>宽屏</PresentationFormat>
  <Paragraphs>354</Paragraphs>
  <Slides>47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47</vt:i4>
      </vt:variant>
    </vt:vector>
  </HeadingPairs>
  <TitlesOfParts>
    <vt:vector size="56" baseType="lpstr">
      <vt:lpstr>黑体</vt:lpstr>
      <vt:lpstr>宋体</vt:lpstr>
      <vt:lpstr>Arial</vt:lpstr>
      <vt:lpstr>Calibri</vt:lpstr>
      <vt:lpstr>Calibri Light</vt:lpstr>
      <vt:lpstr>Cambria</vt:lpstr>
      <vt:lpstr>Times New Roman</vt:lpstr>
      <vt:lpstr>Wingdings</vt:lpstr>
      <vt:lpstr>Office 主题</vt:lpstr>
      <vt:lpstr>第八章 固定资产管理</vt:lpstr>
      <vt:lpstr>PowerPoint 演示文稿</vt:lpstr>
      <vt:lpstr>PowerPoint 演示文稿</vt:lpstr>
      <vt:lpstr>第一节 固定资产初始设置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日常及期末处理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期末处理</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cp:revision>
  <dcterms:created xsi:type="dcterms:W3CDTF">2018-03-21T06:48:00Z</dcterms:created>
  <dcterms:modified xsi:type="dcterms:W3CDTF">2024-01-25T08:21:15Z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