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notesSlides/notesSlide1.xml" ContentType="application/vnd.openxmlformats-officedocument.presentationml.notesSlide+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36"/>
  </p:notesMasterIdLst>
  <p:handoutMasterIdLst>
    <p:handoutMasterId r:id="rId37"/>
  </p:handoutMasterIdLst>
  <p:sldIdLst>
    <p:sldId id="256" r:id="rId3"/>
    <p:sldId id="540" r:id="rId4"/>
    <p:sldId id="541" r:id="rId5"/>
    <p:sldId id="543" r:id="rId6"/>
    <p:sldId id="542" r:id="rId7"/>
    <p:sldId id="536" r:id="rId8"/>
    <p:sldId id="537" r:id="rId9"/>
    <p:sldId id="538" r:id="rId10"/>
    <p:sldId id="539" r:id="rId11"/>
    <p:sldId id="531" r:id="rId12"/>
    <p:sldId id="532" r:id="rId13"/>
    <p:sldId id="533" r:id="rId14"/>
    <p:sldId id="534" r:id="rId15"/>
    <p:sldId id="535" r:id="rId16"/>
    <p:sldId id="544" r:id="rId17"/>
    <p:sldId id="548" r:id="rId18"/>
    <p:sldId id="549" r:id="rId19"/>
    <p:sldId id="555" r:id="rId20"/>
    <p:sldId id="545" r:id="rId21"/>
    <p:sldId id="546" r:id="rId22"/>
    <p:sldId id="547" r:id="rId23"/>
    <p:sldId id="550" r:id="rId24"/>
    <p:sldId id="551" r:id="rId25"/>
    <p:sldId id="552" r:id="rId26"/>
    <p:sldId id="553" r:id="rId27"/>
    <p:sldId id="554" r:id="rId28"/>
    <p:sldId id="292" r:id="rId29"/>
    <p:sldId id="512" r:id="rId30"/>
    <p:sldId id="513" r:id="rId31"/>
    <p:sldId id="514" r:id="rId32"/>
    <p:sldId id="515" r:id="rId33"/>
    <p:sldId id="516" r:id="rId34"/>
    <p:sldId id="491" r:id="rId35"/>
  </p:sldIdLst>
  <p:sldSz cx="9144000" cy="6858000" type="screen4x3"/>
  <p:notesSz cx="9144000" cy="6858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5" autoAdjust="0"/>
    <p:restoredTop sz="82012" autoAdjust="0"/>
  </p:normalViewPr>
  <p:slideViewPr>
    <p:cSldViewPr>
      <p:cViewPr varScale="1">
        <p:scale>
          <a:sx n="72" d="100"/>
          <a:sy n="72" d="100"/>
        </p:scale>
        <p:origin x="-90"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handoutMaster" Target="handoutMasters/handout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5179484" y="0"/>
            <a:ext cx="3962400" cy="342900"/>
          </a:xfrm>
          <a:prstGeom prst="rect">
            <a:avLst/>
          </a:prstGeom>
        </p:spPr>
        <p:txBody>
          <a:bodyPr vert="horz" lIns="91440" tIns="45720" rIns="91440" bIns="45720" rtlCol="0"/>
          <a:lstStyle>
            <a:lvl1pPr algn="r">
              <a:defRPr sz="1200"/>
            </a:lvl1pPr>
          </a:lstStyle>
          <a:p>
            <a:fld id="{87D5BE1D-F9A5-4A08-81A5-E8A09AA6C67C}" type="datetimeFigureOut">
              <a:rPr lang="zh-CN" altLang="en-US" smtClean="0"/>
              <a:t>2023/7/21</a:t>
            </a:fld>
            <a:endParaRPr lang="zh-CN" altLang="en-US"/>
          </a:p>
        </p:txBody>
      </p:sp>
      <p:sp>
        <p:nvSpPr>
          <p:cNvPr id="4" name="页脚占位符 3"/>
          <p:cNvSpPr>
            <a:spLocks noGrp="1"/>
          </p:cNvSpPr>
          <p:nvPr>
            <p:ph type="ftr" sz="quarter" idx="2"/>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5179484" y="6513910"/>
            <a:ext cx="3962400" cy="342900"/>
          </a:xfrm>
          <a:prstGeom prst="rect">
            <a:avLst/>
          </a:prstGeom>
        </p:spPr>
        <p:txBody>
          <a:bodyPr vert="horz" lIns="91440" tIns="45720" rIns="91440" bIns="45720" rtlCol="0" anchor="b"/>
          <a:lstStyle>
            <a:lvl1pPr algn="r">
              <a:defRPr sz="1200"/>
            </a:lvl1pPr>
          </a:lstStyle>
          <a:p>
            <a:fld id="{883198FD-F411-4188-BCB2-624175F6C344}" type="slidenum">
              <a:rPr lang="zh-CN" altLang="en-US" smtClean="0"/>
              <a:t>‹#›</a:t>
            </a:fld>
            <a:endParaRPr lang="zh-CN" altLang="en-US"/>
          </a:p>
        </p:txBody>
      </p:sp>
    </p:spTree>
    <p:extLst>
      <p:ext uri="{BB962C8B-B14F-4D97-AF65-F5344CB8AC3E}">
        <p14:creationId xmlns:p14="http://schemas.microsoft.com/office/powerpoint/2010/main" val="13731671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DEF4E6A1-0F44-4296-89BE-3CE88CF3DB9F}" type="datetimeFigureOut">
              <a:rPr lang="zh-CN" altLang="en-US" smtClean="0"/>
              <a:t>2023/7/21</a:t>
            </a:fld>
            <a:endParaRPr lang="zh-CN" altLang="en-US"/>
          </a:p>
        </p:txBody>
      </p:sp>
      <p:sp>
        <p:nvSpPr>
          <p:cNvPr id="4" name="幻灯片图像占位符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72661762-036E-46A7-8EC7-E16F3E7B2F02}" type="slidenum">
              <a:rPr lang="zh-CN" altLang="en-US" smtClean="0"/>
              <a:t>‹#›</a:t>
            </a:fld>
            <a:endParaRPr lang="zh-CN" altLang="en-US"/>
          </a:p>
        </p:txBody>
      </p:sp>
    </p:spTree>
    <p:extLst>
      <p:ext uri="{BB962C8B-B14F-4D97-AF65-F5344CB8AC3E}">
        <p14:creationId xmlns:p14="http://schemas.microsoft.com/office/powerpoint/2010/main" val="17464983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商务模式指做生意的方法，是一个公司赖以生存的模式，一种能够为企业带来收益的模式。商务模式规定了公司在价值链中的位置，并指导其如何赚钱。</a:t>
            </a: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72661762-036E-46A7-8EC7-E16F3E7B2F02}" type="slidenum">
              <a:rPr lang="zh-CN" altLang="en-US" smtClean="0"/>
              <a:t>12</a:t>
            </a:fld>
            <a:endParaRPr lang="zh-CN" altLang="en-US"/>
          </a:p>
        </p:txBody>
      </p:sp>
    </p:spTree>
    <p:extLst>
      <p:ext uri="{BB962C8B-B14F-4D97-AF65-F5344CB8AC3E}">
        <p14:creationId xmlns:p14="http://schemas.microsoft.com/office/powerpoint/2010/main" val="166787366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1.xml"/><Relationship Id="rId5" Type="http://schemas.openxmlformats.org/officeDocument/2006/relationships/image" Target="../media/image6.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7.png"/><Relationship Id="rId1" Type="http://schemas.openxmlformats.org/officeDocument/2006/relationships/slideMaster" Target="../slideMasters/slideMaster2.xml"/><Relationship Id="rId5" Type="http://schemas.openxmlformats.org/officeDocument/2006/relationships/image" Target="../media/image6.jpeg"/><Relationship Id="rId4" Type="http://schemas.openxmlformats.org/officeDocument/2006/relationships/image" Target="../media/image4.jpe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fld id="{530820CF-B880-4189-942D-D702A7CBA730}" type="datetimeFigureOut">
              <a:rPr lang="zh-CN" altLang="en-US" smtClean="0"/>
              <a:t>2023/7/21</a:t>
            </a:fld>
            <a:endParaRPr lang="zh-CN" altLang="en-US"/>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endParaRPr lang="zh-CN" altLang="en-US"/>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0C913308-F349-4B6D-A68A-DD1791B4A57B}" type="slidenum">
              <a:rPr lang="zh-CN" altLang="en-US" smtClean="0"/>
              <a:t>‹#›</a:t>
            </a:fld>
            <a:endParaRPr lang="zh-CN" altLang="en-US"/>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a:spcBef>
                <a:spcPct val="50000"/>
              </a:spcBef>
            </a:pPr>
            <a:r>
              <a:rPr lang="en-US" altLang="zh-CN" sz="2200">
                <a:ea typeface="宋体" charset="-122"/>
              </a:rPr>
              <a:t>LOGO</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30702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6872642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740822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9577778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zh-CN" altLang="en-US"/>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80183417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showMasterPhAnim="0" type="title" preserve="1">
  <p:cSld name="标题幻灯片">
    <p:spTree>
      <p:nvGrpSpPr>
        <p:cNvPr id="1" name=""/>
        <p:cNvGrpSpPr/>
        <p:nvPr/>
      </p:nvGrpSpPr>
      <p:grpSpPr>
        <a:xfrm>
          <a:off x="0" y="0"/>
          <a:ext cx="0" cy="0"/>
          <a:chOff x="0" y="0"/>
          <a:chExt cx="0" cy="0"/>
        </a:xfrm>
      </p:grpSpPr>
      <p:grpSp>
        <p:nvGrpSpPr>
          <p:cNvPr id="3263" name="Group 191"/>
          <p:cNvGrpSpPr>
            <a:grpSpLocks/>
          </p:cNvGrpSpPr>
          <p:nvPr/>
        </p:nvGrpSpPr>
        <p:grpSpPr bwMode="auto">
          <a:xfrm>
            <a:off x="434975" y="4763"/>
            <a:ext cx="8015288" cy="6853237"/>
            <a:chOff x="274" y="10"/>
            <a:chExt cx="5049" cy="4310"/>
          </a:xfrm>
        </p:grpSpPr>
        <p:sp>
          <p:nvSpPr>
            <p:cNvPr id="3198" name="Line 126"/>
            <p:cNvSpPr>
              <a:spLocks noChangeShapeType="1"/>
            </p:cNvSpPr>
            <p:nvPr userDrawn="1"/>
          </p:nvSpPr>
          <p:spPr bwMode="gray">
            <a:xfrm>
              <a:off x="347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09" name="Line 137"/>
            <p:cNvSpPr>
              <a:spLocks noChangeShapeType="1"/>
            </p:cNvSpPr>
            <p:nvPr userDrawn="1"/>
          </p:nvSpPr>
          <p:spPr bwMode="gray">
            <a:xfrm>
              <a:off x="3929"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1" name="Line 139"/>
            <p:cNvSpPr>
              <a:spLocks noChangeShapeType="1"/>
            </p:cNvSpPr>
            <p:nvPr userDrawn="1"/>
          </p:nvSpPr>
          <p:spPr bwMode="gray">
            <a:xfrm>
              <a:off x="439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2" name="Line 140"/>
            <p:cNvSpPr>
              <a:spLocks noChangeShapeType="1"/>
            </p:cNvSpPr>
            <p:nvPr userDrawn="1"/>
          </p:nvSpPr>
          <p:spPr bwMode="gray">
            <a:xfrm>
              <a:off x="4845"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5" name="Line 143"/>
            <p:cNvSpPr>
              <a:spLocks noChangeShapeType="1"/>
            </p:cNvSpPr>
            <p:nvPr userDrawn="1"/>
          </p:nvSpPr>
          <p:spPr bwMode="gray">
            <a:xfrm>
              <a:off x="5302"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19" name="Line 147"/>
            <p:cNvSpPr>
              <a:spLocks noChangeShapeType="1"/>
            </p:cNvSpPr>
            <p:nvPr userDrawn="1"/>
          </p:nvSpPr>
          <p:spPr bwMode="gray">
            <a:xfrm>
              <a:off x="165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1" name="Line 149"/>
            <p:cNvSpPr>
              <a:spLocks noChangeShapeType="1"/>
            </p:cNvSpPr>
            <p:nvPr userDrawn="1"/>
          </p:nvSpPr>
          <p:spPr bwMode="gray">
            <a:xfrm>
              <a:off x="2101"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3" name="Line 151"/>
            <p:cNvSpPr>
              <a:spLocks noChangeShapeType="1"/>
            </p:cNvSpPr>
            <p:nvPr userDrawn="1"/>
          </p:nvSpPr>
          <p:spPr bwMode="gray">
            <a:xfrm>
              <a:off x="256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24" name="Line 152"/>
            <p:cNvSpPr>
              <a:spLocks noChangeShapeType="1"/>
            </p:cNvSpPr>
            <p:nvPr userDrawn="1"/>
          </p:nvSpPr>
          <p:spPr bwMode="gray">
            <a:xfrm>
              <a:off x="3017"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0" name="Line 158"/>
            <p:cNvSpPr>
              <a:spLocks noChangeShapeType="1"/>
            </p:cNvSpPr>
            <p:nvPr userDrawn="1"/>
          </p:nvSpPr>
          <p:spPr bwMode="gray">
            <a:xfrm>
              <a:off x="274"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2" name="Line 160"/>
            <p:cNvSpPr>
              <a:spLocks noChangeShapeType="1"/>
            </p:cNvSpPr>
            <p:nvPr userDrawn="1"/>
          </p:nvSpPr>
          <p:spPr bwMode="gray">
            <a:xfrm>
              <a:off x="74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33" name="Line 161"/>
            <p:cNvSpPr>
              <a:spLocks noChangeShapeType="1"/>
            </p:cNvSpPr>
            <p:nvPr userDrawn="1"/>
          </p:nvSpPr>
          <p:spPr bwMode="gray">
            <a:xfrm>
              <a:off x="1190" y="10"/>
              <a:ext cx="21" cy="4310"/>
            </a:xfrm>
            <a:prstGeom prst="line">
              <a:avLst/>
            </a:prstGeom>
            <a:noFill/>
            <a:ln w="9525">
              <a:solidFill>
                <a:srgbClr val="DDDDDD">
                  <a:alpha val="50000"/>
                </a:srgbClr>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159" name="Rectangle 87"/>
          <p:cNvSpPr>
            <a:spLocks noChangeArrowheads="1"/>
          </p:cNvSpPr>
          <p:nvPr/>
        </p:nvSpPr>
        <p:spPr bwMode="gray">
          <a:xfrm>
            <a:off x="0" y="1795463"/>
            <a:ext cx="9144000" cy="2503487"/>
          </a:xfrm>
          <a:prstGeom prst="rect">
            <a:avLst/>
          </a:prstGeom>
          <a:gradFill rotWithShape="1">
            <a:gsLst>
              <a:gs pos="0">
                <a:schemeClr val="tx2">
                  <a:gamma/>
                  <a:shade val="46275"/>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7" name="Rectangle 165"/>
          <p:cNvSpPr>
            <a:spLocks noChangeArrowheads="1"/>
          </p:cNvSpPr>
          <p:nvPr/>
        </p:nvSpPr>
        <p:spPr bwMode="gray">
          <a:xfrm>
            <a:off x="5553075" y="5576888"/>
            <a:ext cx="712788" cy="644525"/>
          </a:xfrm>
          <a:prstGeom prst="rect">
            <a:avLst/>
          </a:prstGeom>
          <a:solidFill>
            <a:schemeClr val="accent2">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8" name="Rectangle 166"/>
          <p:cNvSpPr>
            <a:spLocks noChangeArrowheads="1"/>
          </p:cNvSpPr>
          <p:nvPr/>
        </p:nvSpPr>
        <p:spPr bwMode="gray">
          <a:xfrm>
            <a:off x="70072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9" name="Rectangle 167"/>
          <p:cNvSpPr>
            <a:spLocks noChangeArrowheads="1"/>
          </p:cNvSpPr>
          <p:nvPr/>
        </p:nvSpPr>
        <p:spPr bwMode="gray">
          <a:xfrm>
            <a:off x="626903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0" name="Rectangle 168"/>
          <p:cNvSpPr>
            <a:spLocks noChangeArrowheads="1"/>
          </p:cNvSpPr>
          <p:nvPr/>
        </p:nvSpPr>
        <p:spPr bwMode="gray">
          <a:xfrm>
            <a:off x="8447088" y="5588000"/>
            <a:ext cx="696912"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2" name="Rectangle 170"/>
          <p:cNvSpPr>
            <a:spLocks noChangeArrowheads="1"/>
          </p:cNvSpPr>
          <p:nvPr/>
        </p:nvSpPr>
        <p:spPr bwMode="gray">
          <a:xfrm>
            <a:off x="265112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3" name="Rectangle 171"/>
          <p:cNvSpPr>
            <a:spLocks noChangeArrowheads="1"/>
          </p:cNvSpPr>
          <p:nvPr/>
        </p:nvSpPr>
        <p:spPr bwMode="gray">
          <a:xfrm>
            <a:off x="4105275" y="5588000"/>
            <a:ext cx="725488" cy="635000"/>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4" name="Rectangle 172"/>
          <p:cNvSpPr>
            <a:spLocks noChangeArrowheads="1"/>
          </p:cNvSpPr>
          <p:nvPr/>
        </p:nvSpPr>
        <p:spPr bwMode="gray">
          <a:xfrm>
            <a:off x="3367088"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5" name="Rectangle 173"/>
          <p:cNvSpPr>
            <a:spLocks noChangeArrowheads="1"/>
          </p:cNvSpPr>
          <p:nvPr/>
        </p:nvSpPr>
        <p:spPr bwMode="gray">
          <a:xfrm>
            <a:off x="4818063" y="4943475"/>
            <a:ext cx="725487" cy="636588"/>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6" name="Rectangle 174"/>
          <p:cNvSpPr>
            <a:spLocks noChangeArrowheads="1"/>
          </p:cNvSpPr>
          <p:nvPr/>
        </p:nvSpPr>
        <p:spPr bwMode="gray">
          <a:xfrm>
            <a:off x="1917700" y="4943475"/>
            <a:ext cx="725488" cy="636588"/>
          </a:xfrm>
          <a:prstGeom prst="rect">
            <a:avLst/>
          </a:prstGeom>
          <a:solidFill>
            <a:schemeClr val="accent2">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7" name="Rectangle 175"/>
          <p:cNvSpPr>
            <a:spLocks noChangeArrowheads="1"/>
          </p:cNvSpPr>
          <p:nvPr/>
        </p:nvSpPr>
        <p:spPr bwMode="gray">
          <a:xfrm>
            <a:off x="5541963" y="4310063"/>
            <a:ext cx="725487" cy="636587"/>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8" name="Rectangle 176"/>
          <p:cNvSpPr>
            <a:spLocks noChangeArrowheads="1"/>
          </p:cNvSpPr>
          <p:nvPr/>
        </p:nvSpPr>
        <p:spPr bwMode="gray">
          <a:xfrm>
            <a:off x="6996113" y="4300538"/>
            <a:ext cx="725487" cy="646112"/>
          </a:xfrm>
          <a:prstGeom prst="rect">
            <a:avLst/>
          </a:prstGeom>
          <a:solidFill>
            <a:schemeClr val="accent2">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49" name="Rectangle 177"/>
          <p:cNvSpPr>
            <a:spLocks noChangeArrowheads="1"/>
          </p:cNvSpPr>
          <p:nvPr/>
        </p:nvSpPr>
        <p:spPr bwMode="gray">
          <a:xfrm>
            <a:off x="8435975" y="4300538"/>
            <a:ext cx="703263" cy="646112"/>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0" name="Rectangle 178"/>
          <p:cNvSpPr>
            <a:spLocks noChangeArrowheads="1"/>
          </p:cNvSpPr>
          <p:nvPr/>
        </p:nvSpPr>
        <p:spPr bwMode="gray">
          <a:xfrm>
            <a:off x="4105275" y="4310063"/>
            <a:ext cx="725488" cy="636587"/>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7" name="Rectangle 185"/>
          <p:cNvSpPr>
            <a:spLocks noChangeArrowheads="1"/>
          </p:cNvSpPr>
          <p:nvPr/>
        </p:nvSpPr>
        <p:spPr bwMode="gray">
          <a:xfrm>
            <a:off x="7720013" y="6221413"/>
            <a:ext cx="725487"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8" name="Rectangle 186"/>
          <p:cNvSpPr>
            <a:spLocks noChangeArrowheads="1"/>
          </p:cNvSpPr>
          <p:nvPr/>
        </p:nvSpPr>
        <p:spPr bwMode="gray">
          <a:xfrm>
            <a:off x="3371850" y="6221413"/>
            <a:ext cx="728663"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9" name="Rectangle 187"/>
          <p:cNvSpPr>
            <a:spLocks noChangeArrowheads="1"/>
          </p:cNvSpPr>
          <p:nvPr/>
        </p:nvSpPr>
        <p:spPr bwMode="gray">
          <a:xfrm>
            <a:off x="4826000"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0" name="Rectangle 188"/>
          <p:cNvSpPr>
            <a:spLocks noChangeArrowheads="1"/>
          </p:cNvSpPr>
          <p:nvPr/>
        </p:nvSpPr>
        <p:spPr bwMode="gray">
          <a:xfrm>
            <a:off x="1920875" y="6221413"/>
            <a:ext cx="725488" cy="6365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278" name="Group 206"/>
          <p:cNvGrpSpPr>
            <a:grpSpLocks/>
          </p:cNvGrpSpPr>
          <p:nvPr/>
        </p:nvGrpSpPr>
        <p:grpSpPr bwMode="auto">
          <a:xfrm>
            <a:off x="0" y="533400"/>
            <a:ext cx="9144000" cy="5689600"/>
            <a:chOff x="0" y="336"/>
            <a:chExt cx="5760" cy="3584"/>
          </a:xfrm>
        </p:grpSpPr>
        <p:sp>
          <p:nvSpPr>
            <p:cNvPr id="3264" name="Line 192"/>
            <p:cNvSpPr>
              <a:spLocks noChangeShapeType="1"/>
            </p:cNvSpPr>
            <p:nvPr userDrawn="1"/>
          </p:nvSpPr>
          <p:spPr bwMode="gray">
            <a:xfrm flipH="1">
              <a:off x="0" y="33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5" name="Line 193"/>
            <p:cNvSpPr>
              <a:spLocks noChangeShapeType="1"/>
            </p:cNvSpPr>
            <p:nvPr userDrawn="1"/>
          </p:nvSpPr>
          <p:spPr bwMode="gray">
            <a:xfrm flipH="1">
              <a:off x="0" y="73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6" name="Line 194"/>
            <p:cNvSpPr>
              <a:spLocks noChangeShapeType="1"/>
            </p:cNvSpPr>
            <p:nvPr userDrawn="1"/>
          </p:nvSpPr>
          <p:spPr bwMode="gray">
            <a:xfrm flipH="1">
              <a:off x="0" y="1123"/>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7" name="Line 195"/>
            <p:cNvSpPr>
              <a:spLocks noChangeShapeType="1"/>
            </p:cNvSpPr>
            <p:nvPr userDrawn="1"/>
          </p:nvSpPr>
          <p:spPr bwMode="gray">
            <a:xfrm flipH="1">
              <a:off x="0" y="2707"/>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8" name="Line 196"/>
            <p:cNvSpPr>
              <a:spLocks noChangeShapeType="1"/>
            </p:cNvSpPr>
            <p:nvPr userDrawn="1"/>
          </p:nvSpPr>
          <p:spPr bwMode="gray">
            <a:xfrm flipH="1">
              <a:off x="0" y="3111"/>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69" name="Line 197"/>
            <p:cNvSpPr>
              <a:spLocks noChangeShapeType="1"/>
            </p:cNvSpPr>
            <p:nvPr userDrawn="1"/>
          </p:nvSpPr>
          <p:spPr bwMode="gray">
            <a:xfrm flipH="1">
              <a:off x="0" y="3516"/>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sp>
          <p:nvSpPr>
            <p:cNvPr id="3270" name="Line 198"/>
            <p:cNvSpPr>
              <a:spLocks noChangeShapeType="1"/>
            </p:cNvSpPr>
            <p:nvPr userDrawn="1"/>
          </p:nvSpPr>
          <p:spPr bwMode="gray">
            <a:xfrm flipH="1">
              <a:off x="0" y="3920"/>
              <a:ext cx="5760" cy="0"/>
            </a:xfrm>
            <a:prstGeom prst="line">
              <a:avLst/>
            </a:prstGeom>
            <a:noFill/>
            <a:ln w="952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075" name="Rectangle 3"/>
          <p:cNvSpPr>
            <a:spLocks noGrp="1" noChangeArrowheads="1"/>
          </p:cNvSpPr>
          <p:nvPr>
            <p:ph type="subTitle" idx="1"/>
          </p:nvPr>
        </p:nvSpPr>
        <p:spPr>
          <a:xfrm>
            <a:off x="4572000" y="4343400"/>
            <a:ext cx="4419600" cy="609600"/>
          </a:xfrm>
          <a:extLst>
            <a:ext uri="{AF507438-7753-43E0-B8FC-AC1667EBCBE1}">
              <a14:hiddenEffects xmlns:a14="http://schemas.microsoft.com/office/drawing/2010/main">
                <a:effectLst>
                  <a:outerShdw algn="ctr" rotWithShape="0">
                    <a:srgbClr val="FFFFFF">
                      <a:alpha val="50000"/>
                    </a:srgbClr>
                  </a:outerShdw>
                </a:effectLst>
              </a14:hiddenEffects>
            </a:ext>
          </a:extLst>
        </p:spPr>
        <p:txBody>
          <a:bodyPr/>
          <a:lstStyle>
            <a:lvl1pPr marL="0" indent="0" algn="r">
              <a:buFontTx/>
              <a:buNone/>
              <a:defRPr sz="2000"/>
            </a:lvl1pPr>
          </a:lstStyle>
          <a:p>
            <a:pPr lvl="0"/>
            <a:r>
              <a:rPr lang="zh-CN" altLang="en-US" noProof="0"/>
              <a:t>单击此处编辑母版副标题样式</a:t>
            </a:r>
            <a:endParaRPr lang="en-US" altLang="zh-CN" noProof="0"/>
          </a:p>
        </p:txBody>
      </p:sp>
      <p:sp>
        <p:nvSpPr>
          <p:cNvPr id="3210" name="Rectangle 138"/>
          <p:cNvSpPr>
            <a:spLocks noChangeArrowheads="1"/>
          </p:cNvSpPr>
          <p:nvPr/>
        </p:nvSpPr>
        <p:spPr bwMode="gray">
          <a:xfrm>
            <a:off x="55245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13" name="Rectangle 141"/>
          <p:cNvSpPr>
            <a:spLocks noChangeArrowheads="1"/>
          </p:cNvSpPr>
          <p:nvPr/>
        </p:nvSpPr>
        <p:spPr bwMode="gray">
          <a:xfrm>
            <a:off x="697865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18" name="Rectangle 146"/>
          <p:cNvSpPr>
            <a:spLocks noChangeArrowheads="1"/>
          </p:cNvSpPr>
          <p:nvPr/>
        </p:nvSpPr>
        <p:spPr bwMode="gray">
          <a:xfrm>
            <a:off x="7691438" y="4763"/>
            <a:ext cx="725487" cy="522287"/>
          </a:xfrm>
          <a:prstGeom prst="rect">
            <a:avLst/>
          </a:prstGeom>
          <a:solidFill>
            <a:schemeClr val="folHlink">
              <a:alpha val="3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25" name="Rectangle 153"/>
          <p:cNvSpPr>
            <a:spLocks noChangeArrowheads="1"/>
          </p:cNvSpPr>
          <p:nvPr/>
        </p:nvSpPr>
        <p:spPr bwMode="gray">
          <a:xfrm>
            <a:off x="4076700" y="534988"/>
            <a:ext cx="725488"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27" name="Rectangle 155"/>
          <p:cNvSpPr>
            <a:spLocks noChangeArrowheads="1"/>
          </p:cNvSpPr>
          <p:nvPr/>
        </p:nvSpPr>
        <p:spPr bwMode="gray">
          <a:xfrm>
            <a:off x="4789488" y="4763"/>
            <a:ext cx="725487"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4" name="Rectangle 162"/>
          <p:cNvSpPr>
            <a:spLocks noChangeArrowheads="1"/>
          </p:cNvSpPr>
          <p:nvPr/>
        </p:nvSpPr>
        <p:spPr bwMode="gray">
          <a:xfrm>
            <a:off x="457200" y="1147763"/>
            <a:ext cx="725488" cy="633412"/>
          </a:xfrm>
          <a:prstGeom prst="rect">
            <a:avLst/>
          </a:prstGeom>
          <a:solidFill>
            <a:schemeClr val="folHlink">
              <a:alpha val="20000"/>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36" name="Rectangle 164"/>
          <p:cNvSpPr>
            <a:spLocks noChangeArrowheads="1"/>
          </p:cNvSpPr>
          <p:nvPr/>
        </p:nvSpPr>
        <p:spPr bwMode="gray">
          <a:xfrm>
            <a:off x="1889125" y="4763"/>
            <a:ext cx="725488" cy="522287"/>
          </a:xfrm>
          <a:prstGeom prst="rect">
            <a:avLst/>
          </a:prstGeom>
          <a:solidFill>
            <a:srgbClr val="DDDDDD">
              <a:alpha val="39999"/>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1" name="Rectangle 179"/>
          <p:cNvSpPr>
            <a:spLocks noChangeArrowheads="1"/>
          </p:cNvSpPr>
          <p:nvPr/>
        </p:nvSpPr>
        <p:spPr bwMode="gray">
          <a:xfrm>
            <a:off x="625157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2" name="Rectangle 180"/>
          <p:cNvSpPr>
            <a:spLocks noChangeArrowheads="1"/>
          </p:cNvSpPr>
          <p:nvPr/>
        </p:nvSpPr>
        <p:spPr bwMode="gray">
          <a:xfrm>
            <a:off x="76914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3" name="Rectangle 181"/>
          <p:cNvSpPr>
            <a:spLocks noChangeArrowheads="1"/>
          </p:cNvSpPr>
          <p:nvPr/>
        </p:nvSpPr>
        <p:spPr bwMode="gray">
          <a:xfrm>
            <a:off x="3349625" y="1165225"/>
            <a:ext cx="725488" cy="633413"/>
          </a:xfrm>
          <a:prstGeom prst="rect">
            <a:avLst/>
          </a:prstGeom>
          <a:solidFill>
            <a:srgbClr val="DDDDDD">
              <a:alpha val="10001"/>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4" name="Rectangle 182"/>
          <p:cNvSpPr>
            <a:spLocks noChangeArrowheads="1"/>
          </p:cNvSpPr>
          <p:nvPr/>
        </p:nvSpPr>
        <p:spPr bwMode="gray">
          <a:xfrm>
            <a:off x="4800600" y="1165225"/>
            <a:ext cx="725488"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55" name="Rectangle 183"/>
          <p:cNvSpPr>
            <a:spLocks noChangeArrowheads="1"/>
          </p:cNvSpPr>
          <p:nvPr/>
        </p:nvSpPr>
        <p:spPr bwMode="gray">
          <a:xfrm>
            <a:off x="1900238" y="1165225"/>
            <a:ext cx="725487" cy="633413"/>
          </a:xfrm>
          <a:prstGeom prst="rect">
            <a:avLst/>
          </a:prstGeom>
          <a:solidFill>
            <a:schemeClr val="folHlink">
              <a:alpha val="10001"/>
            </a:scheme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1" name="Rectangle 189"/>
          <p:cNvSpPr>
            <a:spLocks noChangeArrowheads="1"/>
          </p:cNvSpPr>
          <p:nvPr/>
        </p:nvSpPr>
        <p:spPr bwMode="gray">
          <a:xfrm>
            <a:off x="438150" y="4763"/>
            <a:ext cx="725488" cy="522287"/>
          </a:xfrm>
          <a:prstGeom prst="rect">
            <a:avLst/>
          </a:prstGeom>
          <a:solidFill>
            <a:srgbClr val="DDDDDD">
              <a:alpha val="3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62" name="Rectangle 190"/>
          <p:cNvSpPr>
            <a:spLocks noChangeArrowheads="1"/>
          </p:cNvSpPr>
          <p:nvPr/>
        </p:nvSpPr>
        <p:spPr bwMode="gray">
          <a:xfrm>
            <a:off x="1176338" y="533400"/>
            <a:ext cx="725487" cy="633413"/>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3272" name="Rectangle 200"/>
          <p:cNvSpPr>
            <a:spLocks noChangeArrowheads="1"/>
          </p:cNvSpPr>
          <p:nvPr/>
        </p:nvSpPr>
        <p:spPr bwMode="gray">
          <a:xfrm>
            <a:off x="2611438" y="534988"/>
            <a:ext cx="725487" cy="633412"/>
          </a:xfrm>
          <a:prstGeom prst="rect">
            <a:avLst/>
          </a:prstGeom>
          <a:solidFill>
            <a:srgbClr val="DDDDDD">
              <a:alpha val="20000"/>
            </a:srgbClr>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grpSp>
        <p:nvGrpSpPr>
          <p:cNvPr id="3306" name="Group 234"/>
          <p:cNvGrpSpPr>
            <a:grpSpLocks/>
          </p:cNvGrpSpPr>
          <p:nvPr/>
        </p:nvGrpSpPr>
        <p:grpSpPr bwMode="auto">
          <a:xfrm>
            <a:off x="0" y="2257425"/>
            <a:ext cx="4738688" cy="4600575"/>
            <a:chOff x="-9" y="1395"/>
            <a:chExt cx="2985" cy="2898"/>
          </a:xfrm>
        </p:grpSpPr>
        <p:pic>
          <p:nvPicPr>
            <p:cNvPr id="3285" name="Picture 213" descr="pan01"/>
            <p:cNvPicPr>
              <a:picLocks noChangeAspect="1" noChangeArrowheads="1"/>
            </p:cNvPicPr>
            <p:nvPr/>
          </p:nvPicPr>
          <p:blipFill>
            <a:blip r:embed="rId2">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3281" name="Freeform 209"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3"/>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3305" name="Group 233"/>
          <p:cNvGrpSpPr>
            <a:grpSpLocks/>
          </p:cNvGrpSpPr>
          <p:nvPr/>
        </p:nvGrpSpPr>
        <p:grpSpPr bwMode="auto">
          <a:xfrm>
            <a:off x="9525" y="1395413"/>
            <a:ext cx="4256088" cy="4598987"/>
            <a:chOff x="0" y="1039"/>
            <a:chExt cx="2681" cy="2897"/>
          </a:xfrm>
        </p:grpSpPr>
        <p:pic>
          <p:nvPicPr>
            <p:cNvPr id="3292" name="Picture 220"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3293" name="Freeform 221"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4"/>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3304" name="Group 232"/>
          <p:cNvGrpSpPr>
            <a:grpSpLocks/>
          </p:cNvGrpSpPr>
          <p:nvPr/>
        </p:nvGrpSpPr>
        <p:grpSpPr bwMode="auto">
          <a:xfrm>
            <a:off x="-4763" y="304800"/>
            <a:ext cx="3821113" cy="5078413"/>
            <a:chOff x="-7" y="240"/>
            <a:chExt cx="2407" cy="3199"/>
          </a:xfrm>
        </p:grpSpPr>
        <p:pic>
          <p:nvPicPr>
            <p:cNvPr id="3295" name="Picture 223" descr="pan01"/>
            <p:cNvPicPr>
              <a:picLocks noChangeAspect="1" noChangeArrowheads="1"/>
            </p:cNvPicPr>
            <p:nvPr userDrawn="1"/>
          </p:nvPicPr>
          <p:blipFill>
            <a:blip r:embed="rId2">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3296" name="Freeform 224"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5"/>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3074" name="Rectangle 2"/>
          <p:cNvSpPr>
            <a:spLocks noGrp="1" noChangeArrowheads="1"/>
          </p:cNvSpPr>
          <p:nvPr>
            <p:ph type="ctrTitle"/>
          </p:nvPr>
        </p:nvSpPr>
        <p:spPr>
          <a:xfrm>
            <a:off x="4267200" y="1981200"/>
            <a:ext cx="4724400" cy="2057400"/>
          </a:xfrm>
          <a:extLst>
            <a:ext uri="{AF507438-7753-43E0-B8FC-AC1667EBCBE1}">
              <a14:hiddenEffects xmlns:a14="http://schemas.microsoft.com/office/drawing/2010/main">
                <a:effectLst>
                  <a:outerShdw dist="45791" dir="3378596" algn="ctr" rotWithShape="0">
                    <a:schemeClr val="bg2">
                      <a:alpha val="50000"/>
                    </a:schemeClr>
                  </a:outerShdw>
                </a:effectLst>
              </a14:hiddenEffects>
            </a:ext>
          </a:extLst>
        </p:spPr>
        <p:txBody>
          <a:bodyPr/>
          <a:lstStyle>
            <a:lvl1pPr algn="r">
              <a:defRPr sz="4400"/>
            </a:lvl1pPr>
          </a:lstStyle>
          <a:p>
            <a:pPr lvl="0"/>
            <a:r>
              <a:rPr lang="zh-CN" altLang="en-US" noProof="0"/>
              <a:t>单击此处编辑母版标题样式</a:t>
            </a:r>
            <a:endParaRPr lang="en-US" altLang="zh-CN" noProof="0"/>
          </a:p>
        </p:txBody>
      </p:sp>
      <p:sp>
        <p:nvSpPr>
          <p:cNvPr id="3076" name="Rectangle 4"/>
          <p:cNvSpPr>
            <a:spLocks noGrp="1" noChangeArrowheads="1"/>
          </p:cNvSpPr>
          <p:nvPr>
            <p:ph type="dt" sz="half" idx="2"/>
          </p:nvPr>
        </p:nvSpPr>
        <p:spPr>
          <a:xfrm>
            <a:off x="304800" y="6400800"/>
            <a:ext cx="2133600" cy="320675"/>
          </a:xfrm>
        </p:spPr>
        <p:txBody>
          <a:bodyPr/>
          <a:lstStyle>
            <a:lvl1pPr algn="r">
              <a:defRPr>
                <a:latin typeface="+mj-lt"/>
              </a:defRPr>
            </a:lvl1pPr>
          </a:lstStyle>
          <a:p>
            <a:endParaRPr lang="en-US" altLang="zh-CN">
              <a:solidFill>
                <a:srgbClr val="000000"/>
              </a:solidFill>
            </a:endParaRPr>
          </a:p>
        </p:txBody>
      </p:sp>
      <p:sp>
        <p:nvSpPr>
          <p:cNvPr id="3077" name="Rectangle 5"/>
          <p:cNvSpPr>
            <a:spLocks noGrp="1" noChangeArrowheads="1"/>
          </p:cNvSpPr>
          <p:nvPr>
            <p:ph type="ftr" sz="quarter" idx="3"/>
          </p:nvPr>
        </p:nvSpPr>
        <p:spPr>
          <a:xfrm>
            <a:off x="6172200" y="6400800"/>
            <a:ext cx="2895600" cy="320675"/>
          </a:xfrm>
        </p:spPr>
        <p:txBody>
          <a:bodyPr/>
          <a:lstStyle>
            <a:lvl1pPr algn="r">
              <a:defRPr>
                <a:latin typeface="+mj-lt"/>
              </a:defRPr>
            </a:lvl1pPr>
          </a:lstStyle>
          <a:p>
            <a:r>
              <a:rPr lang="en-US" altLang="zh-CN">
                <a:solidFill>
                  <a:srgbClr val="000000"/>
                </a:solidFill>
              </a:rPr>
              <a:t>www.themegallery.com</a:t>
            </a:r>
          </a:p>
        </p:txBody>
      </p:sp>
      <p:sp>
        <p:nvSpPr>
          <p:cNvPr id="3078" name="Rectangle 6"/>
          <p:cNvSpPr>
            <a:spLocks noGrp="1" noChangeArrowheads="1"/>
          </p:cNvSpPr>
          <p:nvPr>
            <p:ph type="sldNum" sz="quarter" idx="4"/>
          </p:nvPr>
        </p:nvSpPr>
        <p:spPr>
          <a:xfrm>
            <a:off x="3733800" y="6400800"/>
            <a:ext cx="2133600" cy="320675"/>
          </a:xfrm>
        </p:spPr>
        <p:txBody>
          <a:bodyPr/>
          <a:lstStyle>
            <a:lvl1pPr>
              <a:defRPr>
                <a:latin typeface="+mj-lt"/>
              </a:defRPr>
            </a:lvl1pPr>
          </a:lstStyle>
          <a:p>
            <a:fld id="{289BD99C-F024-480E-AF1D-93928F5C1467}" type="slidenum">
              <a:rPr lang="en-US" altLang="zh-CN">
                <a:solidFill>
                  <a:srgbClr val="000000"/>
                </a:solidFill>
              </a:rPr>
              <a:pPr/>
              <a:t>‹#›</a:t>
            </a:fld>
            <a:endParaRPr lang="en-US" altLang="zh-CN">
              <a:solidFill>
                <a:srgbClr val="000000"/>
              </a:solidFill>
            </a:endParaRPr>
          </a:p>
        </p:txBody>
      </p:sp>
      <p:sp>
        <p:nvSpPr>
          <p:cNvPr id="3083" name="Text Box 11"/>
          <p:cNvSpPr txBox="1">
            <a:spLocks noChangeArrowheads="1"/>
          </p:cNvSpPr>
          <p:nvPr/>
        </p:nvSpPr>
        <p:spPr bwMode="gray">
          <a:xfrm>
            <a:off x="7924800" y="1295400"/>
            <a:ext cx="109855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02391" dir="11227501" algn="ctr" rotWithShape="0">
                    <a:schemeClr val="bg2">
                      <a:alpha val="50000"/>
                    </a:schemeClr>
                  </a:outerShdw>
                </a:effectLst>
              </a14:hiddenEffects>
            </a:ext>
          </a:extLst>
        </p:spPr>
        <p:txBody>
          <a:bodyPr>
            <a:spAutoFit/>
          </a:bodyPr>
          <a:lstStyle/>
          <a:p>
            <a:pPr algn="r" fontAlgn="base">
              <a:spcBef>
                <a:spcPct val="50000"/>
              </a:spcBef>
              <a:spcAft>
                <a:spcPct val="0"/>
              </a:spcAft>
            </a:pPr>
            <a:r>
              <a:rPr lang="en-US" altLang="zh-CN" sz="2200" b="1">
                <a:solidFill>
                  <a:srgbClr val="000000"/>
                </a:solidFill>
                <a:latin typeface="Arial" charset="0"/>
                <a:ea typeface="宋体" charset="-122"/>
              </a:rPr>
              <a:t>LOGO</a:t>
            </a:r>
          </a:p>
        </p:txBody>
      </p:sp>
    </p:spTree>
    <p:extLst>
      <p:ext uri="{BB962C8B-B14F-4D97-AF65-F5344CB8AC3E}">
        <p14:creationId xmlns:p14="http://schemas.microsoft.com/office/powerpoint/2010/main" val="262018805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159"/>
                                        </p:tgtEl>
                                        <p:attrNameLst>
                                          <p:attrName>style.visibility</p:attrName>
                                        </p:attrNameLst>
                                      </p:cBhvr>
                                      <p:to>
                                        <p:strVal val="visible"/>
                                      </p:to>
                                    </p:set>
                                    <p:animEffect transition="in" filter="wipe(left)">
                                      <p:cBhvr>
                                        <p:cTn id="7" dur="500"/>
                                        <p:tgtEl>
                                          <p:spTgt spid="315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22" presetClass="entr" presetSubtype="8" fill="hold" nodeType="withEffect">
                                  <p:stCondLst>
                                    <p:cond delay="0"/>
                                  </p:stCondLst>
                                  <p:childTnLst>
                                    <p:set>
                                      <p:cBhvr>
                                        <p:cTn id="13" dur="1" fill="hold">
                                          <p:stCondLst>
                                            <p:cond delay="0"/>
                                          </p:stCondLst>
                                        </p:cTn>
                                        <p:tgtEl>
                                          <p:spTgt spid="3306"/>
                                        </p:tgtEl>
                                        <p:attrNameLst>
                                          <p:attrName>style.visibility</p:attrName>
                                        </p:attrNameLst>
                                      </p:cBhvr>
                                      <p:to>
                                        <p:strVal val="visible"/>
                                      </p:to>
                                    </p:set>
                                    <p:animEffect transition="in" filter="wipe(left)">
                                      <p:cBhvr>
                                        <p:cTn id="14" dur="1000"/>
                                        <p:tgtEl>
                                          <p:spTgt spid="3306"/>
                                        </p:tgtEl>
                                      </p:cBhvr>
                                    </p:animEffect>
                                  </p:childTnLst>
                                </p:cTn>
                              </p:par>
                            </p:childTnLst>
                          </p:cTn>
                        </p:par>
                        <p:par>
                          <p:cTn id="15" fill="hold" nodeType="afterGroup">
                            <p:stCondLst>
                              <p:cond delay="1500"/>
                            </p:stCondLst>
                            <p:childTnLst>
                              <p:par>
                                <p:cTn id="16" presetID="22" presetClass="entr" presetSubtype="8" fill="hold" nodeType="afterEffect">
                                  <p:stCondLst>
                                    <p:cond delay="700"/>
                                  </p:stCondLst>
                                  <p:childTnLst>
                                    <p:set>
                                      <p:cBhvr>
                                        <p:cTn id="17" dur="1" fill="hold">
                                          <p:stCondLst>
                                            <p:cond delay="0"/>
                                          </p:stCondLst>
                                        </p:cTn>
                                        <p:tgtEl>
                                          <p:spTgt spid="3305"/>
                                        </p:tgtEl>
                                        <p:attrNameLst>
                                          <p:attrName>style.visibility</p:attrName>
                                        </p:attrNameLst>
                                      </p:cBhvr>
                                      <p:to>
                                        <p:strVal val="visible"/>
                                      </p:to>
                                    </p:set>
                                    <p:animEffect transition="in" filter="wipe(left)">
                                      <p:cBhvr>
                                        <p:cTn id="18" dur="1000"/>
                                        <p:tgtEl>
                                          <p:spTgt spid="3305"/>
                                        </p:tgtEl>
                                      </p:cBhvr>
                                    </p:animEffect>
                                  </p:childTnLst>
                                </p:cTn>
                              </p:par>
                            </p:childTnLst>
                          </p:cTn>
                        </p:par>
                        <p:par>
                          <p:cTn id="19" fill="hold" nodeType="afterGroup">
                            <p:stCondLst>
                              <p:cond delay="3200"/>
                            </p:stCondLst>
                            <p:childTnLst>
                              <p:par>
                                <p:cTn id="20" presetID="22" presetClass="entr" presetSubtype="8" fill="hold" nodeType="afterEffect">
                                  <p:stCondLst>
                                    <p:cond delay="600"/>
                                  </p:stCondLst>
                                  <p:childTnLst>
                                    <p:set>
                                      <p:cBhvr>
                                        <p:cTn id="21" dur="1" fill="hold">
                                          <p:stCondLst>
                                            <p:cond delay="0"/>
                                          </p:stCondLst>
                                        </p:cTn>
                                        <p:tgtEl>
                                          <p:spTgt spid="3304"/>
                                        </p:tgtEl>
                                        <p:attrNameLst>
                                          <p:attrName>style.visibility</p:attrName>
                                        </p:attrNameLst>
                                      </p:cBhvr>
                                      <p:to>
                                        <p:strVal val="visible"/>
                                      </p:to>
                                    </p:set>
                                    <p:animEffect transition="in" filter="wipe(left)">
                                      <p:cBhvr>
                                        <p:cTn id="22" dur="1000"/>
                                        <p:tgtEl>
                                          <p:spTgt spid="3304"/>
                                        </p:tgtEl>
                                      </p:cBhvr>
                                    </p:animEffect>
                                  </p:childTnLst>
                                </p:cTn>
                              </p:par>
                              <p:par>
                                <p:cTn id="23" presetID="18" presetClass="entr" presetSubtype="12" fill="hold" grpId="0" nodeType="withEffect">
                                  <p:stCondLst>
                                    <p:cond delay="1100"/>
                                  </p:stCondLst>
                                  <p:childTnLst>
                                    <p:set>
                                      <p:cBhvr>
                                        <p:cTn id="24" dur="1" fill="hold">
                                          <p:stCondLst>
                                            <p:cond delay="0"/>
                                          </p:stCondLst>
                                        </p:cTn>
                                        <p:tgtEl>
                                          <p:spTgt spid="3075">
                                            <p:txEl>
                                              <p:pRg st="0" end="0"/>
                                            </p:txEl>
                                          </p:spTgt>
                                        </p:tgtEl>
                                        <p:attrNameLst>
                                          <p:attrName>style.visibility</p:attrName>
                                        </p:attrNameLst>
                                      </p:cBhvr>
                                      <p:to>
                                        <p:strVal val="visible"/>
                                      </p:to>
                                    </p:set>
                                    <p:animEffect transition="in" filter="strips(downLeft)">
                                      <p:cBhvr>
                                        <p:cTn id="25" dur="500"/>
                                        <p:tgtEl>
                                          <p:spTgt spid="3075">
                                            <p:txEl>
                                              <p:pRg st="0" end="0"/>
                                            </p:txEl>
                                          </p:spTgt>
                                        </p:tgtEl>
                                      </p:cBhvr>
                                    </p:animEffect>
                                  </p:childTnLst>
                                </p:cTn>
                              </p:par>
                            </p:childTnLst>
                          </p:cTn>
                        </p:par>
                        <p:par>
                          <p:cTn id="26" fill="hold" nodeType="afterGroup">
                            <p:stCondLst>
                              <p:cond delay="4800"/>
                            </p:stCondLst>
                            <p:childTnLst>
                              <p:par>
                                <p:cTn id="27" presetID="10" presetClass="entr" presetSubtype="0" fill="hold" grpId="0" nodeType="afterEffect">
                                  <p:stCondLst>
                                    <p:cond delay="0"/>
                                  </p:stCondLst>
                                  <p:childTnLst>
                                    <p:set>
                                      <p:cBhvr>
                                        <p:cTn id="28" dur="1" fill="hold">
                                          <p:stCondLst>
                                            <p:cond delay="0"/>
                                          </p:stCondLst>
                                        </p:cTn>
                                        <p:tgtEl>
                                          <p:spTgt spid="3237"/>
                                        </p:tgtEl>
                                        <p:attrNameLst>
                                          <p:attrName>style.visibility</p:attrName>
                                        </p:attrNameLst>
                                      </p:cBhvr>
                                      <p:to>
                                        <p:strVal val="visible"/>
                                      </p:to>
                                    </p:set>
                                    <p:animEffect transition="in" filter="fade">
                                      <p:cBhvr>
                                        <p:cTn id="29" dur="500"/>
                                        <p:tgtEl>
                                          <p:spTgt spid="3237"/>
                                        </p:tgtEl>
                                      </p:cBhvr>
                                    </p:animEffect>
                                  </p:childTnLst>
                                </p:cTn>
                              </p:par>
                            </p:childTnLst>
                          </p:cTn>
                        </p:par>
                        <p:par>
                          <p:cTn id="30" fill="hold" nodeType="afterGroup">
                            <p:stCondLst>
                              <p:cond delay="5300"/>
                            </p:stCondLst>
                            <p:childTnLst>
                              <p:par>
                                <p:cTn id="31" presetID="10" presetClass="entr" presetSubtype="0" fill="hold" grpId="0" nodeType="afterEffect">
                                  <p:stCondLst>
                                    <p:cond delay="0"/>
                                  </p:stCondLst>
                                  <p:childTnLst>
                                    <p:set>
                                      <p:cBhvr>
                                        <p:cTn id="32" dur="1" fill="hold">
                                          <p:stCondLst>
                                            <p:cond delay="0"/>
                                          </p:stCondLst>
                                        </p:cTn>
                                        <p:tgtEl>
                                          <p:spTgt spid="3218"/>
                                        </p:tgtEl>
                                        <p:attrNameLst>
                                          <p:attrName>style.visibility</p:attrName>
                                        </p:attrNameLst>
                                      </p:cBhvr>
                                      <p:to>
                                        <p:strVal val="visible"/>
                                      </p:to>
                                    </p:set>
                                    <p:animEffect transition="in" filter="fade">
                                      <p:cBhvr>
                                        <p:cTn id="33" dur="500"/>
                                        <p:tgtEl>
                                          <p:spTgt spid="32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9" grpId="0" animBg="1"/>
      <p:bldP spid="3237" grpId="0" animBg="1"/>
      <p:bldP spid="3075" grpId="0" build="p">
        <p:tmplLst>
          <p:tmpl lvl="1">
            <p:tnLst>
              <p:par>
                <p:cTn presetID="18" presetClass="entr" presetSubtype="12" fill="hold" nodeType="withEffect">
                  <p:stCondLst>
                    <p:cond delay="1100"/>
                  </p:stCondLst>
                  <p:childTnLst>
                    <p:set>
                      <p:cBhvr>
                        <p:cTn dur="1" fill="hold">
                          <p:stCondLst>
                            <p:cond delay="0"/>
                          </p:stCondLst>
                        </p:cTn>
                        <p:tgtEl>
                          <p:spTgt spid="3075"/>
                        </p:tgtEl>
                        <p:attrNameLst>
                          <p:attrName>style.visibility</p:attrName>
                        </p:attrNameLst>
                      </p:cBhvr>
                      <p:to>
                        <p:strVal val="visible"/>
                      </p:to>
                    </p:set>
                    <p:animEffect transition="in" filter="strips(downLeft)">
                      <p:cBhvr>
                        <p:cTn dur="500"/>
                        <p:tgtEl>
                          <p:spTgt spid="3075"/>
                        </p:tgtEl>
                      </p:cBhvr>
                    </p:animEffect>
                  </p:childTnLst>
                </p:cTn>
              </p:par>
            </p:tnLst>
          </p:tmpl>
        </p:tmplLst>
      </p:bldP>
      <p:bldP spid="3218" grpId="0" animBg="1"/>
      <p:bldP spid="3074" grpId="0"/>
    </p:bld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9513838E-F4EE-413F-BA94-9DD2B058458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2581368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D349C72A-2C95-4DA5-91E0-D9604F17FBD3}"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1486731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3783174-A7F0-4220-9676-BC3FC4EA0DA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524743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endParaRPr lang="en-US" altLang="zh-CN">
              <a:solidFill>
                <a:srgbClr val="000000"/>
              </a:solidFill>
            </a:endParaRPr>
          </a:p>
        </p:txBody>
      </p:sp>
      <p:sp>
        <p:nvSpPr>
          <p:cNvPr id="8" name="页脚占位符 7"/>
          <p:cNvSpPr>
            <a:spLocks noGrp="1"/>
          </p:cNvSpPr>
          <p:nvPr>
            <p:ph type="ftr" sz="quarter" idx="11"/>
          </p:nvPr>
        </p:nvSpPr>
        <p:spPr/>
        <p:txBody>
          <a:bodyPr/>
          <a:lstStyle>
            <a:lvl1pPr>
              <a:defRPr/>
            </a:lvl1pPr>
          </a:lstStyle>
          <a:p>
            <a:endParaRPr lang="en-US" altLang="zh-CN">
              <a:solidFill>
                <a:srgbClr val="000000"/>
              </a:solidFill>
            </a:endParaRPr>
          </a:p>
        </p:txBody>
      </p:sp>
      <p:sp>
        <p:nvSpPr>
          <p:cNvPr id="9" name="灯片编号占位符 8"/>
          <p:cNvSpPr>
            <a:spLocks noGrp="1"/>
          </p:cNvSpPr>
          <p:nvPr>
            <p:ph type="sldNum" sz="quarter" idx="12"/>
          </p:nvPr>
        </p:nvSpPr>
        <p:spPr/>
        <p:txBody>
          <a:bodyPr/>
          <a:lstStyle>
            <a:lvl1pPr>
              <a:defRPr/>
            </a:lvl1pPr>
          </a:lstStyle>
          <a:p>
            <a:fld id="{0265854F-CB56-4636-A3C6-9ADFCABC0758}"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6630674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41441660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endParaRPr lang="en-US" altLang="zh-CN">
              <a:solidFill>
                <a:srgbClr val="000000"/>
              </a:solidFill>
            </a:endParaRPr>
          </a:p>
        </p:txBody>
      </p:sp>
      <p:sp>
        <p:nvSpPr>
          <p:cNvPr id="4" name="页脚占位符 3"/>
          <p:cNvSpPr>
            <a:spLocks noGrp="1"/>
          </p:cNvSpPr>
          <p:nvPr>
            <p:ph type="ftr" sz="quarter" idx="11"/>
          </p:nvPr>
        </p:nvSpPr>
        <p:spPr/>
        <p:txBody>
          <a:bodyPr/>
          <a:lstStyle>
            <a:lvl1pPr>
              <a:defRPr/>
            </a:lvl1pPr>
          </a:lstStyle>
          <a:p>
            <a:endParaRPr lang="en-US" altLang="zh-CN">
              <a:solidFill>
                <a:srgbClr val="000000"/>
              </a:solidFill>
            </a:endParaRPr>
          </a:p>
        </p:txBody>
      </p:sp>
      <p:sp>
        <p:nvSpPr>
          <p:cNvPr id="5" name="灯片编号占位符 4"/>
          <p:cNvSpPr>
            <a:spLocks noGrp="1"/>
          </p:cNvSpPr>
          <p:nvPr>
            <p:ph type="sldNum" sz="quarter" idx="12"/>
          </p:nvPr>
        </p:nvSpPr>
        <p:spPr/>
        <p:txBody>
          <a:bodyPr/>
          <a:lstStyle>
            <a:lvl1pPr>
              <a:defRPr/>
            </a:lvl1pPr>
          </a:lstStyle>
          <a:p>
            <a:fld id="{A84AA93D-4722-4896-A2AB-D20F94E52ACB}"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28068313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solidFill>
                <a:srgbClr val="000000"/>
              </a:solidFill>
            </a:endParaRPr>
          </a:p>
        </p:txBody>
      </p:sp>
      <p:sp>
        <p:nvSpPr>
          <p:cNvPr id="3" name="页脚占位符 2"/>
          <p:cNvSpPr>
            <a:spLocks noGrp="1"/>
          </p:cNvSpPr>
          <p:nvPr>
            <p:ph type="ftr" sz="quarter" idx="11"/>
          </p:nvPr>
        </p:nvSpPr>
        <p:spPr/>
        <p:txBody>
          <a:bodyPr/>
          <a:lstStyle>
            <a:lvl1pPr>
              <a:defRPr/>
            </a:lvl1pPr>
          </a:lstStyle>
          <a:p>
            <a:endParaRPr lang="en-US" altLang="zh-CN">
              <a:solidFill>
                <a:srgbClr val="000000"/>
              </a:solidFill>
            </a:endParaRPr>
          </a:p>
        </p:txBody>
      </p:sp>
      <p:sp>
        <p:nvSpPr>
          <p:cNvPr id="4" name="灯片编号占位符 3"/>
          <p:cNvSpPr>
            <a:spLocks noGrp="1"/>
          </p:cNvSpPr>
          <p:nvPr>
            <p:ph type="sldNum" sz="quarter" idx="12"/>
          </p:nvPr>
        </p:nvSpPr>
        <p:spPr/>
        <p:txBody>
          <a:bodyPr/>
          <a:lstStyle>
            <a:lvl1pPr>
              <a:defRPr/>
            </a:lvl1pPr>
          </a:lstStyle>
          <a:p>
            <a:fld id="{E08C0662-654E-4DED-A3B7-77E67F283A9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410171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DE9CF6AF-6CB6-467E-8B25-668CB0697949}"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5184165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p:txBody>
          <a:bodyPr/>
          <a:lstStyle>
            <a:lvl1pPr>
              <a:defRPr/>
            </a:lvl1pPr>
          </a:lstStyle>
          <a:p>
            <a:fld id="{AFF1ED68-E876-4DA7-9B74-92AFEC696A84}"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1050016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EF50581F-50E1-4F10-AFCE-45B654FF9E8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91929835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28600"/>
            <a:ext cx="2057400" cy="6096000"/>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28600"/>
            <a:ext cx="6019800" cy="60960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p:txBody>
          <a:bodyPr/>
          <a:lstStyle>
            <a:lvl1pPr>
              <a:defRPr/>
            </a:lvl1pPr>
          </a:lstStyle>
          <a:p>
            <a:fld id="{34B649BB-851B-4C53-AEB5-3ADB07C3D626}"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4060542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文本占位符 2"/>
          <p:cNvSpPr>
            <a:spLocks noGrp="1"/>
          </p:cNvSpPr>
          <p:nvPr>
            <p:ph type="body" sz="half" idx="1"/>
          </p:nvPr>
        </p:nvSpPr>
        <p:spPr>
          <a:xfrm>
            <a:off x="457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6" name="页脚占位符 5"/>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7" name="灯片编号占位符 6"/>
          <p:cNvSpPr>
            <a:spLocks noGrp="1"/>
          </p:cNvSpPr>
          <p:nvPr>
            <p:ph type="sldNum" sz="quarter" idx="12"/>
          </p:nvPr>
        </p:nvSpPr>
        <p:spPr>
          <a:xfrm>
            <a:off x="6553200" y="6467475"/>
            <a:ext cx="2133600" cy="301625"/>
          </a:xfrm>
        </p:spPr>
        <p:txBody>
          <a:bodyPr/>
          <a:lstStyle>
            <a:lvl1pPr>
              <a:defRPr/>
            </a:lvl1pPr>
          </a:lstStyle>
          <a:p>
            <a:fld id="{211A2D02-4641-4AE2-967A-CB7CCCABB4BA}"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80894375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chart" preserve="1">
  <p:cSld name="标题和图表">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图表占位符 2"/>
          <p:cNvSpPr>
            <a:spLocks noGrp="1"/>
          </p:cNvSpPr>
          <p:nvPr>
            <p:ph type="chart" idx="1"/>
          </p:nvPr>
        </p:nvSpPr>
        <p:spPr>
          <a:xfrm>
            <a:off x="457200" y="1600200"/>
            <a:ext cx="8229600" cy="4724400"/>
          </a:xfrm>
        </p:spPr>
        <p:txBody>
          <a:bodyPr/>
          <a:lstStyle/>
          <a:p>
            <a:r>
              <a:rPr lang="zh-CN" altLang="en-US"/>
              <a:t>单击图标添加图表</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7D55A19A-1767-4751-97EA-C57074F25A32}"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496878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219200" y="228600"/>
            <a:ext cx="7391400" cy="838200"/>
          </a:xfrm>
        </p:spPr>
        <p:txBody>
          <a:bodyPr/>
          <a:lstStyle/>
          <a:p>
            <a:r>
              <a:rPr lang="zh-CN" altLang="en-US"/>
              <a:t>单击此处编辑母版标题样式</a:t>
            </a:r>
          </a:p>
        </p:txBody>
      </p:sp>
      <p:sp>
        <p:nvSpPr>
          <p:cNvPr id="3" name="表格占位符 2"/>
          <p:cNvSpPr>
            <a:spLocks noGrp="1"/>
          </p:cNvSpPr>
          <p:nvPr>
            <p:ph type="tbl" idx="1"/>
          </p:nvPr>
        </p:nvSpPr>
        <p:spPr>
          <a:xfrm>
            <a:off x="457200" y="1600200"/>
            <a:ext cx="8229600" cy="4724400"/>
          </a:xfrm>
        </p:spPr>
        <p:txBody>
          <a:bodyPr/>
          <a:lstStyle/>
          <a:p>
            <a:r>
              <a:rPr lang="zh-CN" altLang="en-US"/>
              <a:t>单击图标添加表格</a:t>
            </a:r>
          </a:p>
        </p:txBody>
      </p:sp>
      <p:sp>
        <p:nvSpPr>
          <p:cNvPr id="4" name="日期占位符 3"/>
          <p:cNvSpPr>
            <a:spLocks noGrp="1"/>
          </p:cNvSpPr>
          <p:nvPr>
            <p:ph type="dt" sz="half" idx="10"/>
          </p:nvPr>
        </p:nvSpPr>
        <p:spPr>
          <a:xfrm>
            <a:off x="457200" y="6467475"/>
            <a:ext cx="2133600" cy="301625"/>
          </a:xfrm>
        </p:spPr>
        <p:txBody>
          <a:bodyPr/>
          <a:lstStyle>
            <a:lvl1pPr>
              <a:defRPr/>
            </a:lvl1pPr>
          </a:lstStyle>
          <a:p>
            <a:endParaRPr lang="en-US" altLang="zh-CN">
              <a:solidFill>
                <a:srgbClr val="000000"/>
              </a:solidFill>
            </a:endParaRPr>
          </a:p>
        </p:txBody>
      </p:sp>
      <p:sp>
        <p:nvSpPr>
          <p:cNvPr id="5" name="页脚占位符 4"/>
          <p:cNvSpPr>
            <a:spLocks noGrp="1"/>
          </p:cNvSpPr>
          <p:nvPr>
            <p:ph type="ftr" sz="quarter" idx="11"/>
          </p:nvPr>
        </p:nvSpPr>
        <p:spPr>
          <a:xfrm>
            <a:off x="3124200" y="6467475"/>
            <a:ext cx="2895600" cy="301625"/>
          </a:xfrm>
        </p:spPr>
        <p:txBody>
          <a:bodyPr/>
          <a:lstStyle>
            <a:lvl1pPr>
              <a:defRPr/>
            </a:lvl1pPr>
          </a:lstStyle>
          <a:p>
            <a:endParaRPr lang="en-US" altLang="zh-CN">
              <a:solidFill>
                <a:srgbClr val="000000"/>
              </a:solidFill>
            </a:endParaRPr>
          </a:p>
        </p:txBody>
      </p:sp>
      <p:sp>
        <p:nvSpPr>
          <p:cNvPr id="6" name="灯片编号占位符 5"/>
          <p:cNvSpPr>
            <a:spLocks noGrp="1"/>
          </p:cNvSpPr>
          <p:nvPr>
            <p:ph type="sldNum" sz="quarter" idx="12"/>
          </p:nvPr>
        </p:nvSpPr>
        <p:spPr>
          <a:xfrm>
            <a:off x="6553200" y="6467475"/>
            <a:ext cx="2133600" cy="301625"/>
          </a:xfrm>
        </p:spPr>
        <p:txBody>
          <a:bodyPr/>
          <a:lstStyle>
            <a:lvl1pPr>
              <a:defRPr/>
            </a:lvl1pPr>
          </a:lstStyle>
          <a:p>
            <a:fld id="{0E97C8AD-AED0-49B7-BBF8-2A798D2B4A3C}" type="slidenum">
              <a:rPr lang="en-US" altLang="zh-CN">
                <a:solidFill>
                  <a:srgbClr val="000000"/>
                </a:solidFill>
              </a:rPr>
              <a:pPr/>
              <a:t>‹#›</a:t>
            </a:fld>
            <a:endParaRPr lang="en-US" altLang="zh-CN">
              <a:solidFill>
                <a:srgbClr val="000000"/>
              </a:solidFill>
            </a:endParaRPr>
          </a:p>
        </p:txBody>
      </p:sp>
    </p:spTree>
    <p:extLst>
      <p:ext uri="{BB962C8B-B14F-4D97-AF65-F5344CB8AC3E}">
        <p14:creationId xmlns:p14="http://schemas.microsoft.com/office/powerpoint/2010/main" val="32024988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日期占位符 3"/>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5" name="页脚占位符 4"/>
          <p:cNvSpPr>
            <a:spLocks noGrp="1"/>
          </p:cNvSpPr>
          <p:nvPr>
            <p:ph type="ftr" sz="quarter" idx="11"/>
          </p:nvPr>
        </p:nvSpPr>
        <p:spPr/>
        <p:txBody>
          <a:bodyPr/>
          <a:lstStyle>
            <a:lvl1pPr>
              <a:defRPr/>
            </a:lvl1pPr>
          </a:lstStyle>
          <a:p>
            <a:endParaRPr lang="zh-CN" altLang="en-US"/>
          </a:p>
        </p:txBody>
      </p:sp>
      <p:sp>
        <p:nvSpPr>
          <p:cNvPr id="6" name="灯片编号占位符 5"/>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1492320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5031756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8" name="页脚占位符 7"/>
          <p:cNvSpPr>
            <a:spLocks noGrp="1"/>
          </p:cNvSpPr>
          <p:nvPr>
            <p:ph type="ftr" sz="quarter" idx="11"/>
          </p:nvPr>
        </p:nvSpPr>
        <p:spPr/>
        <p:txBody>
          <a:bodyPr/>
          <a:lstStyle>
            <a:lvl1pPr>
              <a:defRPr/>
            </a:lvl1pPr>
          </a:lstStyle>
          <a:p>
            <a:endParaRPr lang="zh-CN" altLang="en-US"/>
          </a:p>
        </p:txBody>
      </p:sp>
      <p:sp>
        <p:nvSpPr>
          <p:cNvPr id="9" name="灯片编号占位符 8"/>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14917381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4" name="页脚占位符 3"/>
          <p:cNvSpPr>
            <a:spLocks noGrp="1"/>
          </p:cNvSpPr>
          <p:nvPr>
            <p:ph type="ftr" sz="quarter" idx="11"/>
          </p:nvPr>
        </p:nvSpPr>
        <p:spPr/>
        <p:txBody>
          <a:bodyPr/>
          <a:lstStyle>
            <a:lvl1pPr>
              <a:defRPr/>
            </a:lvl1pPr>
          </a:lstStyle>
          <a:p>
            <a:endParaRPr lang="zh-CN" altLang="en-US"/>
          </a:p>
        </p:txBody>
      </p:sp>
      <p:sp>
        <p:nvSpPr>
          <p:cNvPr id="5" name="灯片编号占位符 4"/>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439918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3" name="页脚占位符 2"/>
          <p:cNvSpPr>
            <a:spLocks noGrp="1"/>
          </p:cNvSpPr>
          <p:nvPr>
            <p:ph type="ftr" sz="quarter" idx="11"/>
          </p:nvPr>
        </p:nvSpPr>
        <p:spPr/>
        <p:txBody>
          <a:bodyPr/>
          <a:lstStyle>
            <a:lvl1pPr>
              <a:defRPr/>
            </a:lvl1pPr>
          </a:lstStyle>
          <a:p>
            <a:endParaRPr lang="zh-CN" altLang="en-US"/>
          </a:p>
        </p:txBody>
      </p:sp>
      <p:sp>
        <p:nvSpPr>
          <p:cNvPr id="4" name="灯片编号占位符 3"/>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136839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33329238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lvl1pPr>
              <a:defRPr/>
            </a:lvl1pPr>
          </a:lstStyle>
          <a:p>
            <a:fld id="{530820CF-B880-4189-942D-D702A7CBA730}" type="datetimeFigureOut">
              <a:rPr lang="zh-CN" altLang="en-US" smtClean="0"/>
              <a:t>2023/7/21</a:t>
            </a:fld>
            <a:endParaRPr lang="zh-CN" altLang="en-US"/>
          </a:p>
        </p:txBody>
      </p:sp>
      <p:sp>
        <p:nvSpPr>
          <p:cNvPr id="6" name="页脚占位符 5"/>
          <p:cNvSpPr>
            <a:spLocks noGrp="1"/>
          </p:cNvSpPr>
          <p:nvPr>
            <p:ph type="ftr" sz="quarter" idx="11"/>
          </p:nvPr>
        </p:nvSpPr>
        <p:spPr/>
        <p:txBody>
          <a:bodyPr/>
          <a:lstStyle>
            <a:lvl1pPr>
              <a:defRPr/>
            </a:lvl1pPr>
          </a:lstStyle>
          <a:p>
            <a:endParaRPr lang="zh-CN" altLang="en-US"/>
          </a:p>
        </p:txBody>
      </p:sp>
      <p:sp>
        <p:nvSpPr>
          <p:cNvPr id="7" name="灯片编号占位符 6"/>
          <p:cNvSpPr>
            <a:spLocks noGrp="1"/>
          </p:cNvSpPr>
          <p:nvPr>
            <p:ph type="sldNum" sz="quarter" idx="12"/>
          </p:nvPr>
        </p:nvSpPr>
        <p:spPr/>
        <p:txBody>
          <a:bodyPr/>
          <a:lstStyle>
            <a:lvl1pPr>
              <a:defRPr/>
            </a:lvl1pPr>
          </a:lstStyle>
          <a:p>
            <a:fld id="{0C913308-F349-4B6D-A68A-DD1791B4A57B}" type="slidenum">
              <a:rPr lang="zh-CN" altLang="en-US" smtClean="0"/>
              <a:t>‹#›</a:t>
            </a:fld>
            <a:endParaRPr lang="zh-CN" altLang="en-US"/>
          </a:p>
        </p:txBody>
      </p:sp>
    </p:spTree>
    <p:extLst>
      <p:ext uri="{BB962C8B-B14F-4D97-AF65-F5344CB8AC3E}">
        <p14:creationId xmlns:p14="http://schemas.microsoft.com/office/powerpoint/2010/main" val="23199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21" Type="http://schemas.openxmlformats.org/officeDocument/2006/relationships/image" Target="../media/image6.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jpeg"/><Relationship Id="rId2" Type="http://schemas.openxmlformats.org/officeDocument/2006/relationships/slideLayout" Target="../slideLayouts/slideLayout2.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3.png"/><Relationship Id="rId3" Type="http://schemas.openxmlformats.org/officeDocument/2006/relationships/slideLayout" Target="../slideLayouts/slideLayout17.xml"/><Relationship Id="rId21" Type="http://schemas.openxmlformats.org/officeDocument/2006/relationships/image" Target="../media/image6.jpeg"/><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image" Target="../media/image2.jpeg"/><Relationship Id="rId2" Type="http://schemas.openxmlformats.org/officeDocument/2006/relationships/slideLayout" Target="../slideLayouts/slideLayout16.xml"/><Relationship Id="rId16" Type="http://schemas.openxmlformats.org/officeDocument/2006/relationships/image" Target="../media/image1.png"/><Relationship Id="rId20" Type="http://schemas.openxmlformats.org/officeDocument/2006/relationships/image" Target="../media/image5.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theme" Target="../theme/theme2.xml"/><Relationship Id="rId10" Type="http://schemas.openxmlformats.org/officeDocument/2006/relationships/slideLayout" Target="../slideLayouts/slideLayout24.xml"/><Relationship Id="rId19" Type="http://schemas.openxmlformats.org/officeDocument/2006/relationships/image" Target="../media/image4.jpe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fld id="{530820CF-B880-4189-942D-D702A7CBA730}" type="datetimeFigureOut">
              <a:rPr lang="zh-CN" altLang="en-US" smtClean="0"/>
              <a:t>2023/7/21</a:t>
            </a:fld>
            <a:endParaRPr lang="zh-CN" altLang="en-US"/>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endParaRPr lang="zh-CN" altLang="en-US"/>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fld id="{0C913308-F349-4B6D-A68A-DD1791B4A57B}" type="slidenum">
              <a:rPr lang="zh-CN" altLang="en-US" smtClean="0"/>
              <a:t>‹#›</a:t>
            </a:fld>
            <a:endParaRPr lang="zh-CN" altLang="en-US"/>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218" name="Rectangle 194"/>
          <p:cNvSpPr>
            <a:spLocks noChangeArrowheads="1"/>
          </p:cNvSpPr>
          <p:nvPr/>
        </p:nvSpPr>
        <p:spPr bwMode="gray">
          <a:xfrm>
            <a:off x="0" y="4908550"/>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par>
                                <p:cTn id="8" presetID="22" presetClass="entr" presetSubtype="8" fill="hold" nodeType="withEffect">
                                  <p:stCondLst>
                                    <p:cond delay="500"/>
                                  </p:stCondLst>
                                  <p:childTnLst>
                                    <p:set>
                                      <p:cBhvr>
                                        <p:cTn id="9" dur="1" fill="hold">
                                          <p:stCondLst>
                                            <p:cond delay="0"/>
                                          </p:stCondLst>
                                        </p:cTn>
                                        <p:tgtEl>
                                          <p:spTgt spid="1219"/>
                                        </p:tgtEl>
                                        <p:attrNameLst>
                                          <p:attrName>style.visibility</p:attrName>
                                        </p:attrNameLst>
                                      </p:cBhvr>
                                      <p:to>
                                        <p:strVal val="visible"/>
                                      </p:to>
                                    </p:set>
                                    <p:animEffect transition="in" filter="wipe(left)">
                                      <p:cBhvr>
                                        <p:cTn id="10" dur="500"/>
                                        <p:tgtEl>
                                          <p:spTgt spid="1219"/>
                                        </p:tgtEl>
                                      </p:cBhvr>
                                    </p:animEffect>
                                  </p:childTnLst>
                                </p:cTn>
                              </p:par>
                            </p:childTnLst>
                          </p:cTn>
                        </p:par>
                        <p:par>
                          <p:cTn id="11" fill="hold" nodeType="afterGroup">
                            <p:stCondLst>
                              <p:cond delay="1000"/>
                            </p:stCondLst>
                            <p:childTnLst>
                              <p:par>
                                <p:cTn id="12" presetID="22" presetClass="entr" presetSubtype="8" fill="hold" nodeType="afterEffect">
                                  <p:stCondLst>
                                    <p:cond delay="700"/>
                                  </p:stCondLst>
                                  <p:childTnLst>
                                    <p:set>
                                      <p:cBhvr>
                                        <p:cTn id="13" dur="1" fill="hold">
                                          <p:stCondLst>
                                            <p:cond delay="0"/>
                                          </p:stCondLst>
                                        </p:cTn>
                                        <p:tgtEl>
                                          <p:spTgt spid="1222"/>
                                        </p:tgtEl>
                                        <p:attrNameLst>
                                          <p:attrName>style.visibility</p:attrName>
                                        </p:attrNameLst>
                                      </p:cBhvr>
                                      <p:to>
                                        <p:strVal val="visible"/>
                                      </p:to>
                                    </p:set>
                                    <p:animEffect transition="in" filter="wipe(left)">
                                      <p:cBhvr>
                                        <p:cTn id="14" dur="500"/>
                                        <p:tgtEl>
                                          <p:spTgt spid="1222"/>
                                        </p:tgtEl>
                                      </p:cBhvr>
                                    </p:animEffect>
                                  </p:childTnLst>
                                </p:cTn>
                              </p:par>
                            </p:childTnLst>
                          </p:cTn>
                        </p:par>
                        <p:par>
                          <p:cTn id="15" fill="hold" nodeType="afterGroup">
                            <p:stCondLst>
                              <p:cond delay="2200"/>
                            </p:stCondLst>
                            <p:childTnLst>
                              <p:par>
                                <p:cTn id="16" presetID="22" presetClass="entr" presetSubtype="8" fill="hold" nodeType="afterEffect">
                                  <p:stCondLst>
                                    <p:cond delay="600"/>
                                  </p:stCondLst>
                                  <p:childTnLst>
                                    <p:set>
                                      <p:cBhvr>
                                        <p:cTn id="17" dur="1" fill="hold">
                                          <p:stCondLst>
                                            <p:cond delay="0"/>
                                          </p:stCondLst>
                                        </p:cTn>
                                        <p:tgtEl>
                                          <p:spTgt spid="1225"/>
                                        </p:tgtEl>
                                        <p:attrNameLst>
                                          <p:attrName>style.visibility</p:attrName>
                                        </p:attrNameLst>
                                      </p:cBhvr>
                                      <p:to>
                                        <p:strVal val="visible"/>
                                      </p:to>
                                    </p:set>
                                    <p:animEffect transition="in" filter="wipe(left)">
                                      <p:cBhvr>
                                        <p:cTn id="18"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0" name="Rectangle 26"/>
          <p:cNvSpPr>
            <a:spLocks noChangeArrowheads="1"/>
          </p:cNvSpPr>
          <p:nvPr/>
        </p:nvSpPr>
        <p:spPr bwMode="gray">
          <a:xfrm>
            <a:off x="0" y="228600"/>
            <a:ext cx="9144000" cy="838200"/>
          </a:xfrm>
          <a:prstGeom prst="rect">
            <a:avLst/>
          </a:prstGeom>
          <a:gradFill rotWithShape="1">
            <a:gsLst>
              <a:gs pos="0">
                <a:schemeClr val="tx2">
                  <a:gamma/>
                  <a:shade val="41176"/>
                  <a:invGamma/>
                </a:schemeClr>
              </a:gs>
              <a:gs pos="100000">
                <a:schemeClr val="tx2"/>
              </a:gs>
            </a:gsLst>
            <a:lin ang="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028" name="Rectangle 4"/>
          <p:cNvSpPr>
            <a:spLocks noGrp="1" noChangeArrowheads="1"/>
          </p:cNvSpPr>
          <p:nvPr>
            <p:ph type="dt" sz="half" idx="2"/>
          </p:nvPr>
        </p:nvSpPr>
        <p:spPr bwMode="gray">
          <a:xfrm>
            <a:off x="457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b="0">
                <a:latin typeface="+mn-lt"/>
                <a:ea typeface="宋体" charset="-122"/>
              </a:defRPr>
            </a:lvl1pPr>
          </a:lstStyle>
          <a:p>
            <a:pPr fontAlgn="base">
              <a:spcBef>
                <a:spcPct val="0"/>
              </a:spcBef>
              <a:spcAft>
                <a:spcPct val="0"/>
              </a:spcAft>
            </a:pPr>
            <a:endParaRPr lang="en-US" altLang="zh-CN">
              <a:solidFill>
                <a:srgbClr val="000000"/>
              </a:solidFill>
            </a:endParaRPr>
          </a:p>
        </p:txBody>
      </p:sp>
      <p:sp>
        <p:nvSpPr>
          <p:cNvPr id="1029" name="Rectangle 5"/>
          <p:cNvSpPr>
            <a:spLocks noGrp="1" noChangeArrowheads="1"/>
          </p:cNvSpPr>
          <p:nvPr>
            <p:ph type="ftr" sz="quarter" idx="3"/>
          </p:nvPr>
        </p:nvSpPr>
        <p:spPr bwMode="gray">
          <a:xfrm>
            <a:off x="3124200" y="6467475"/>
            <a:ext cx="2895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200" b="0">
                <a:latin typeface="+mn-lt"/>
                <a:ea typeface="宋体" charset="-122"/>
              </a:defRPr>
            </a:lvl1pPr>
          </a:lstStyle>
          <a:p>
            <a:pPr fontAlgn="base">
              <a:spcBef>
                <a:spcPct val="0"/>
              </a:spcBef>
              <a:spcAft>
                <a:spcPct val="0"/>
              </a:spcAft>
            </a:pPr>
            <a:endParaRPr lang="en-US" altLang="zh-CN">
              <a:solidFill>
                <a:srgbClr val="000000"/>
              </a:solidFill>
            </a:endParaRPr>
          </a:p>
        </p:txBody>
      </p:sp>
      <p:sp>
        <p:nvSpPr>
          <p:cNvPr id="1030" name="Rectangle 6"/>
          <p:cNvSpPr>
            <a:spLocks noGrp="1" noChangeArrowheads="1"/>
          </p:cNvSpPr>
          <p:nvPr>
            <p:ph type="sldNum" sz="quarter" idx="4"/>
          </p:nvPr>
        </p:nvSpPr>
        <p:spPr bwMode="gray">
          <a:xfrm>
            <a:off x="6553200" y="6467475"/>
            <a:ext cx="2133600" cy="30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b="0">
                <a:latin typeface="+mn-lt"/>
                <a:ea typeface="宋体" charset="-122"/>
              </a:defRPr>
            </a:lvl1pPr>
          </a:lstStyle>
          <a:p>
            <a:pPr fontAlgn="base">
              <a:spcBef>
                <a:spcPct val="0"/>
              </a:spcBef>
              <a:spcAft>
                <a:spcPct val="0"/>
              </a:spcAft>
            </a:pPr>
            <a:fld id="{7CB320AD-640D-4AD9-BF6D-EC18593BC16A}" type="slidenum">
              <a:rPr lang="en-US" altLang="zh-CN" smtClean="0">
                <a:solidFill>
                  <a:srgbClr val="000000"/>
                </a:solidFill>
              </a:rPr>
              <a:pPr fontAlgn="base">
                <a:spcBef>
                  <a:spcPct val="0"/>
                </a:spcBef>
                <a:spcAft>
                  <a:spcPct val="0"/>
                </a:spcAft>
              </a:pPr>
              <a:t>‹#›</a:t>
            </a:fld>
            <a:endParaRPr lang="en-US" altLang="zh-CN">
              <a:solidFill>
                <a:srgbClr val="000000"/>
              </a:solidFill>
            </a:endParaRPr>
          </a:p>
        </p:txBody>
      </p:sp>
      <p:sp>
        <p:nvSpPr>
          <p:cNvPr id="1176" name="Rectangle 152"/>
          <p:cNvSpPr>
            <a:spLocks noChangeArrowheads="1"/>
          </p:cNvSpPr>
          <p:nvPr/>
        </p:nvSpPr>
        <p:spPr bwMode="gray">
          <a:xfrm>
            <a:off x="6613525"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7" name="Rectangle 153"/>
          <p:cNvSpPr>
            <a:spLocks noChangeArrowheads="1"/>
          </p:cNvSpPr>
          <p:nvPr/>
        </p:nvSpPr>
        <p:spPr bwMode="gray">
          <a:xfrm>
            <a:off x="762952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8" name="Rectangle 154"/>
          <p:cNvSpPr>
            <a:spLocks noChangeArrowheads="1"/>
          </p:cNvSpPr>
          <p:nvPr/>
        </p:nvSpPr>
        <p:spPr bwMode="gray">
          <a:xfrm>
            <a:off x="7113588"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79" name="Rectangle 155"/>
          <p:cNvSpPr>
            <a:spLocks noChangeArrowheads="1"/>
          </p:cNvSpPr>
          <p:nvPr/>
        </p:nvSpPr>
        <p:spPr bwMode="gray">
          <a:xfrm>
            <a:off x="86264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0" name="Rectangle 156"/>
          <p:cNvSpPr>
            <a:spLocks noChangeArrowheads="1"/>
          </p:cNvSpPr>
          <p:nvPr/>
        </p:nvSpPr>
        <p:spPr bwMode="gray">
          <a:xfrm>
            <a:off x="4575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1" name="Rectangle 157"/>
          <p:cNvSpPr>
            <a:spLocks noChangeArrowheads="1"/>
          </p:cNvSpPr>
          <p:nvPr/>
        </p:nvSpPr>
        <p:spPr bwMode="gray">
          <a:xfrm>
            <a:off x="56007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2" name="Rectangle 158"/>
          <p:cNvSpPr>
            <a:spLocks noChangeArrowheads="1"/>
          </p:cNvSpPr>
          <p:nvPr/>
        </p:nvSpPr>
        <p:spPr bwMode="gray">
          <a:xfrm>
            <a:off x="5083175"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3" name="Rectangle 159"/>
          <p:cNvSpPr>
            <a:spLocks noChangeArrowheads="1"/>
          </p:cNvSpPr>
          <p:nvPr/>
        </p:nvSpPr>
        <p:spPr bwMode="gray">
          <a:xfrm>
            <a:off x="6097588" y="5440363"/>
            <a:ext cx="509587"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4" name="Rectangle 160"/>
          <p:cNvSpPr>
            <a:spLocks noChangeArrowheads="1"/>
          </p:cNvSpPr>
          <p:nvPr/>
        </p:nvSpPr>
        <p:spPr bwMode="gray">
          <a:xfrm>
            <a:off x="4068763" y="5440363"/>
            <a:ext cx="509587" cy="473075"/>
          </a:xfrm>
          <a:prstGeom prst="rect">
            <a:avLst/>
          </a:prstGeom>
          <a:solidFill>
            <a:schemeClr val="accent2">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5" name="Rectangle 161"/>
          <p:cNvSpPr>
            <a:spLocks noChangeArrowheads="1"/>
          </p:cNvSpPr>
          <p:nvPr/>
        </p:nvSpPr>
        <p:spPr bwMode="gray">
          <a:xfrm>
            <a:off x="6605588" y="4972050"/>
            <a:ext cx="506412"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6" name="Rectangle 162"/>
          <p:cNvSpPr>
            <a:spLocks noChangeArrowheads="1"/>
          </p:cNvSpPr>
          <p:nvPr/>
        </p:nvSpPr>
        <p:spPr bwMode="gray">
          <a:xfrm>
            <a:off x="7623175" y="4972050"/>
            <a:ext cx="506413" cy="473075"/>
          </a:xfrm>
          <a:prstGeom prst="rect">
            <a:avLst/>
          </a:prstGeom>
          <a:solidFill>
            <a:schemeClr val="accent2">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7" name="Rectangle 163"/>
          <p:cNvSpPr>
            <a:spLocks noChangeArrowheads="1"/>
          </p:cNvSpPr>
          <p:nvPr/>
        </p:nvSpPr>
        <p:spPr bwMode="gray">
          <a:xfrm>
            <a:off x="8628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8" name="Rectangle 164"/>
          <p:cNvSpPr>
            <a:spLocks noChangeArrowheads="1"/>
          </p:cNvSpPr>
          <p:nvPr/>
        </p:nvSpPr>
        <p:spPr bwMode="gray">
          <a:xfrm>
            <a:off x="56007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89" name="Rectangle 165"/>
          <p:cNvSpPr>
            <a:spLocks noChangeArrowheads="1"/>
          </p:cNvSpPr>
          <p:nvPr/>
        </p:nvSpPr>
        <p:spPr bwMode="gray">
          <a:xfrm>
            <a:off x="8128000" y="6386513"/>
            <a:ext cx="506413"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0" name="Rectangle 166"/>
          <p:cNvSpPr>
            <a:spLocks noChangeArrowheads="1"/>
          </p:cNvSpPr>
          <p:nvPr/>
        </p:nvSpPr>
        <p:spPr bwMode="gray">
          <a:xfrm>
            <a:off x="5091113"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1" name="Rectangle 167"/>
          <p:cNvSpPr>
            <a:spLocks noChangeArrowheads="1"/>
          </p:cNvSpPr>
          <p:nvPr/>
        </p:nvSpPr>
        <p:spPr bwMode="gray">
          <a:xfrm>
            <a:off x="6105525"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2" name="Rectangle 168"/>
          <p:cNvSpPr>
            <a:spLocks noChangeArrowheads="1"/>
          </p:cNvSpPr>
          <p:nvPr/>
        </p:nvSpPr>
        <p:spPr bwMode="gray">
          <a:xfrm>
            <a:off x="4068763" y="6386513"/>
            <a:ext cx="509587"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3" name="Rectangle 169"/>
          <p:cNvSpPr>
            <a:spLocks noChangeArrowheads="1"/>
          </p:cNvSpPr>
          <p:nvPr/>
        </p:nvSpPr>
        <p:spPr bwMode="gray">
          <a:xfrm>
            <a:off x="8113713" y="5440363"/>
            <a:ext cx="506412" cy="473075"/>
          </a:xfrm>
          <a:prstGeom prst="rect">
            <a:avLst/>
          </a:prstGeom>
          <a:solidFill>
            <a:schemeClr val="folHlink">
              <a:alpha val="10001"/>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4" name="Rectangle 170"/>
          <p:cNvSpPr>
            <a:spLocks noChangeArrowheads="1"/>
          </p:cNvSpPr>
          <p:nvPr/>
        </p:nvSpPr>
        <p:spPr bwMode="gray">
          <a:xfrm>
            <a:off x="4575175" y="4965700"/>
            <a:ext cx="506413" cy="469900"/>
          </a:xfrm>
          <a:prstGeom prst="rect">
            <a:avLst/>
          </a:prstGeom>
          <a:solidFill>
            <a:srgbClr val="DDDDDD">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5" name="Rectangle 171"/>
          <p:cNvSpPr>
            <a:spLocks noChangeArrowheads="1"/>
          </p:cNvSpPr>
          <p:nvPr/>
        </p:nvSpPr>
        <p:spPr bwMode="gray">
          <a:xfrm>
            <a:off x="7113588" y="6384925"/>
            <a:ext cx="508000"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7" name="Rectangle 173"/>
          <p:cNvSpPr>
            <a:spLocks noChangeArrowheads="1"/>
          </p:cNvSpPr>
          <p:nvPr/>
        </p:nvSpPr>
        <p:spPr bwMode="gray">
          <a:xfrm>
            <a:off x="3556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198" name="Rectangle 174"/>
          <p:cNvSpPr>
            <a:spLocks noChangeArrowheads="1"/>
          </p:cNvSpPr>
          <p:nvPr/>
        </p:nvSpPr>
        <p:spPr bwMode="gray">
          <a:xfrm>
            <a:off x="3038475" y="5440363"/>
            <a:ext cx="506413"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0" name="Rectangle 176"/>
          <p:cNvSpPr>
            <a:spLocks noChangeArrowheads="1"/>
          </p:cNvSpPr>
          <p:nvPr/>
        </p:nvSpPr>
        <p:spPr bwMode="gray">
          <a:xfrm>
            <a:off x="3556000"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1" name="Rectangle 177"/>
          <p:cNvSpPr>
            <a:spLocks noChangeArrowheads="1"/>
          </p:cNvSpPr>
          <p:nvPr/>
        </p:nvSpPr>
        <p:spPr bwMode="gray">
          <a:xfrm>
            <a:off x="3046413" y="6386513"/>
            <a:ext cx="508000" cy="471487"/>
          </a:xfrm>
          <a:prstGeom prst="rect">
            <a:avLst/>
          </a:prstGeom>
          <a:solidFill>
            <a:schemeClr val="folHlink">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5" name="Rectangle 181"/>
          <p:cNvSpPr>
            <a:spLocks noChangeArrowheads="1"/>
          </p:cNvSpPr>
          <p:nvPr/>
        </p:nvSpPr>
        <p:spPr bwMode="gray">
          <a:xfrm>
            <a:off x="1524000" y="5918200"/>
            <a:ext cx="506413" cy="469900"/>
          </a:xfrm>
          <a:prstGeom prst="rect">
            <a:avLst/>
          </a:prstGeom>
          <a:solidFill>
            <a:schemeClr val="accent2">
              <a:alpha val="20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6" name="Rectangle 182"/>
          <p:cNvSpPr>
            <a:spLocks noChangeArrowheads="1"/>
          </p:cNvSpPr>
          <p:nvPr/>
        </p:nvSpPr>
        <p:spPr bwMode="gray">
          <a:xfrm>
            <a:off x="2540000"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7" name="Rectangle 183"/>
          <p:cNvSpPr>
            <a:spLocks noChangeArrowheads="1"/>
          </p:cNvSpPr>
          <p:nvPr/>
        </p:nvSpPr>
        <p:spPr bwMode="gray">
          <a:xfrm>
            <a:off x="20240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8" name="Rectangle 184"/>
          <p:cNvSpPr>
            <a:spLocks noChangeArrowheads="1"/>
          </p:cNvSpPr>
          <p:nvPr/>
        </p:nvSpPr>
        <p:spPr bwMode="gray">
          <a:xfrm>
            <a:off x="511175" y="5918200"/>
            <a:ext cx="506413" cy="469900"/>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09" name="Rectangle 185"/>
          <p:cNvSpPr>
            <a:spLocks noChangeArrowheads="1"/>
          </p:cNvSpPr>
          <p:nvPr/>
        </p:nvSpPr>
        <p:spPr bwMode="gray">
          <a:xfrm>
            <a:off x="4763" y="5440363"/>
            <a:ext cx="506412"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0" name="Rectangle 186"/>
          <p:cNvSpPr>
            <a:spLocks noChangeArrowheads="1"/>
          </p:cNvSpPr>
          <p:nvPr/>
        </p:nvSpPr>
        <p:spPr bwMode="gray">
          <a:xfrm>
            <a:off x="1008063" y="5440363"/>
            <a:ext cx="508000" cy="473075"/>
          </a:xfrm>
          <a:prstGeom prst="rect">
            <a:avLst/>
          </a:prstGeom>
          <a:solidFill>
            <a:srgbClr val="DDDDDD">
              <a:alpha val="10001"/>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1" name="Rectangle 187"/>
          <p:cNvSpPr>
            <a:spLocks noChangeArrowheads="1"/>
          </p:cNvSpPr>
          <p:nvPr/>
        </p:nvSpPr>
        <p:spPr bwMode="gray">
          <a:xfrm>
            <a:off x="1514475"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2" name="Rectangle 188"/>
          <p:cNvSpPr>
            <a:spLocks noChangeArrowheads="1"/>
          </p:cNvSpPr>
          <p:nvPr/>
        </p:nvSpPr>
        <p:spPr bwMode="gray">
          <a:xfrm>
            <a:off x="2532063" y="4972050"/>
            <a:ext cx="508000" cy="473075"/>
          </a:xfrm>
          <a:prstGeom prst="rect">
            <a:avLst/>
          </a:prstGeom>
          <a:solidFill>
            <a:srgbClr val="EAEAEA">
              <a:alpha val="5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3" name="Rectangle 189"/>
          <p:cNvSpPr>
            <a:spLocks noChangeArrowheads="1"/>
          </p:cNvSpPr>
          <p:nvPr/>
        </p:nvSpPr>
        <p:spPr bwMode="gray">
          <a:xfrm>
            <a:off x="511175" y="4972050"/>
            <a:ext cx="506413" cy="473075"/>
          </a:xfrm>
          <a:prstGeom prst="rect">
            <a:avLst/>
          </a:prstGeom>
          <a:solidFill>
            <a:schemeClr val="folHlink">
              <a:alpha val="5000"/>
            </a:scheme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4" name="Rectangle 190"/>
          <p:cNvSpPr>
            <a:spLocks noChangeArrowheads="1"/>
          </p:cNvSpPr>
          <p:nvPr/>
        </p:nvSpPr>
        <p:spPr bwMode="gray">
          <a:xfrm>
            <a:off x="127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5" name="Rectangle 191"/>
          <p:cNvSpPr>
            <a:spLocks noChangeArrowheads="1"/>
          </p:cNvSpPr>
          <p:nvPr/>
        </p:nvSpPr>
        <p:spPr bwMode="gray">
          <a:xfrm>
            <a:off x="1016000" y="6386513"/>
            <a:ext cx="508000" cy="471487"/>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6" name="Rectangle 192"/>
          <p:cNvSpPr>
            <a:spLocks noChangeArrowheads="1"/>
          </p:cNvSpPr>
          <p:nvPr/>
        </p:nvSpPr>
        <p:spPr bwMode="gray">
          <a:xfrm>
            <a:off x="2024063" y="6384925"/>
            <a:ext cx="506412" cy="471488"/>
          </a:xfrm>
          <a:prstGeom prst="rect">
            <a:avLst/>
          </a:prstGeom>
          <a:solidFill>
            <a:srgbClr val="DDDDDD">
              <a:alpha val="20000"/>
            </a:srgbClr>
          </a:solidFill>
          <a:ln w="9525">
            <a:solidFill>
              <a:srgbClr val="DDDDDD">
                <a:alpha val="60001"/>
              </a:srgbClr>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218" name="Rectangle 194"/>
          <p:cNvSpPr>
            <a:spLocks noChangeArrowheads="1"/>
          </p:cNvSpPr>
          <p:nvPr/>
        </p:nvSpPr>
        <p:spPr bwMode="gray">
          <a:xfrm>
            <a:off x="0" y="4908550"/>
            <a:ext cx="9144000" cy="1477963"/>
          </a:xfrm>
          <a:prstGeom prst="rect">
            <a:avLst/>
          </a:prstGeom>
          <a:gradFill rotWithShape="1">
            <a:gsLst>
              <a:gs pos="0">
                <a:schemeClr val="bg1">
                  <a:alpha val="89999"/>
                </a:schemeClr>
              </a:gs>
              <a:gs pos="100000">
                <a:schemeClr val="bg1">
                  <a:gamma/>
                  <a:tint val="0"/>
                  <a:invGamma/>
                  <a:alpha val="0"/>
                </a:schemeClr>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zh-CN" altLang="en-US" b="1">
              <a:solidFill>
                <a:srgbClr val="000000"/>
              </a:solidFill>
              <a:latin typeface="Arial" charset="0"/>
            </a:endParaRPr>
          </a:p>
        </p:txBody>
      </p:sp>
      <p:sp>
        <p:nvSpPr>
          <p:cNvPr id="1027" name="Rectangle 3"/>
          <p:cNvSpPr>
            <a:spLocks noGrp="1" noChangeArrowheads="1"/>
          </p:cNvSpPr>
          <p:nvPr>
            <p:ph type="body" idx="1"/>
          </p:nvPr>
        </p:nvSpPr>
        <p:spPr bwMode="gray">
          <a:xfrm>
            <a:off x="457200" y="1600200"/>
            <a:ext cx="8229600" cy="472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ltLang="zh-CN"/>
          </a:p>
        </p:txBody>
      </p:sp>
      <p:grpSp>
        <p:nvGrpSpPr>
          <p:cNvPr id="1219" name="Group 195"/>
          <p:cNvGrpSpPr>
            <a:grpSpLocks/>
          </p:cNvGrpSpPr>
          <p:nvPr/>
        </p:nvGrpSpPr>
        <p:grpSpPr bwMode="auto">
          <a:xfrm>
            <a:off x="0" y="357188"/>
            <a:ext cx="1157288" cy="1123950"/>
            <a:chOff x="-9" y="1395"/>
            <a:chExt cx="2985" cy="2898"/>
          </a:xfrm>
        </p:grpSpPr>
        <p:pic>
          <p:nvPicPr>
            <p:cNvPr id="1220" name="Picture 196" descr="pan01"/>
            <p:cNvPicPr>
              <a:picLocks noChangeAspect="1" noChangeArrowheads="1"/>
            </p:cNvPicPr>
            <p:nvPr/>
          </p:nvPicPr>
          <p:blipFill>
            <a:blip r:embed="rId16" cstate="print">
              <a:extLst>
                <a:ext uri="{28A0092B-C50C-407E-A947-70E740481C1C}">
                  <a14:useLocalDpi xmlns:a14="http://schemas.microsoft.com/office/drawing/2010/main" val="0"/>
                </a:ext>
              </a:extLst>
            </a:blip>
            <a:srcRect l="46681" r="2339"/>
            <a:stretch>
              <a:fillRect/>
            </a:stretch>
          </p:blipFill>
          <p:spPr bwMode="gray">
            <a:xfrm>
              <a:off x="0" y="1395"/>
              <a:ext cx="2976" cy="2898"/>
            </a:xfrm>
            <a:prstGeom prst="rect">
              <a:avLst/>
            </a:prstGeom>
            <a:noFill/>
            <a:extLst>
              <a:ext uri="{909E8E84-426E-40DD-AFC4-6F175D3DCCD1}">
                <a14:hiddenFill xmlns:a14="http://schemas.microsoft.com/office/drawing/2010/main">
                  <a:solidFill>
                    <a:srgbClr val="FFFFFF"/>
                  </a:solidFill>
                </a14:hiddenFill>
              </a:ext>
            </a:extLst>
          </p:spPr>
        </p:pic>
        <p:sp>
          <p:nvSpPr>
            <p:cNvPr id="1221" name="Freeform 197" descr="wiz_gold03"/>
            <p:cNvSpPr>
              <a:spLocks/>
            </p:cNvSpPr>
            <p:nvPr/>
          </p:nvSpPr>
          <p:spPr bwMode="gray">
            <a:xfrm>
              <a:off x="-9" y="1493"/>
              <a:ext cx="2841" cy="2599"/>
            </a:xfrm>
            <a:custGeom>
              <a:avLst/>
              <a:gdLst>
                <a:gd name="T0" fmla="*/ 0 w 2841"/>
                <a:gd name="T1" fmla="*/ 18 h 2599"/>
                <a:gd name="T2" fmla="*/ 2841 w 2841"/>
                <a:gd name="T3" fmla="*/ 0 h 2599"/>
                <a:gd name="T4" fmla="*/ 1294 w 2841"/>
                <a:gd name="T5" fmla="*/ 2597 h 2599"/>
                <a:gd name="T6" fmla="*/ 2 w 2841"/>
                <a:gd name="T7" fmla="*/ 2599 h 2599"/>
                <a:gd name="T8" fmla="*/ 0 w 2841"/>
                <a:gd name="T9" fmla="*/ 18 h 2599"/>
              </a:gdLst>
              <a:ahLst/>
              <a:cxnLst>
                <a:cxn ang="0">
                  <a:pos x="T0" y="T1"/>
                </a:cxn>
                <a:cxn ang="0">
                  <a:pos x="T2" y="T3"/>
                </a:cxn>
                <a:cxn ang="0">
                  <a:pos x="T4" y="T5"/>
                </a:cxn>
                <a:cxn ang="0">
                  <a:pos x="T6" y="T7"/>
                </a:cxn>
                <a:cxn ang="0">
                  <a:pos x="T8" y="T9"/>
                </a:cxn>
              </a:cxnLst>
              <a:rect l="0" t="0" r="r" b="b"/>
              <a:pathLst>
                <a:path w="2841" h="2599">
                  <a:moveTo>
                    <a:pt x="0" y="18"/>
                  </a:moveTo>
                  <a:lnTo>
                    <a:pt x="2841" y="0"/>
                  </a:lnTo>
                  <a:lnTo>
                    <a:pt x="1294" y="2597"/>
                  </a:lnTo>
                  <a:lnTo>
                    <a:pt x="2" y="2599"/>
                  </a:lnTo>
                  <a:lnTo>
                    <a:pt x="0" y="18"/>
                  </a:lnTo>
                  <a:close/>
                </a:path>
              </a:pathLst>
            </a:custGeom>
            <a:blipFill dpi="0" rotWithShape="1">
              <a:blip r:embed="rId17"/>
              <a:srcRect/>
              <a:stretch>
                <a:fillRect r="-15708"/>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1222" name="Group 198"/>
          <p:cNvGrpSpPr>
            <a:grpSpLocks/>
          </p:cNvGrpSpPr>
          <p:nvPr/>
        </p:nvGrpSpPr>
        <p:grpSpPr bwMode="auto">
          <a:xfrm>
            <a:off x="-6350" y="195263"/>
            <a:ext cx="1057275" cy="1143000"/>
            <a:chOff x="0" y="1039"/>
            <a:chExt cx="2681" cy="2897"/>
          </a:xfrm>
        </p:grpSpPr>
        <p:pic>
          <p:nvPicPr>
            <p:cNvPr id="1223" name="Picture 199" descr="pan01"/>
            <p:cNvPicPr>
              <a:picLocks noChangeAspect="1" noChangeArrowheads="1"/>
            </p:cNvPicPr>
            <p:nvPr userDrawn="1"/>
          </p:nvPicPr>
          <p:blipFill>
            <a:blip r:embed="rId18" cstate="print">
              <a:extLst>
                <a:ext uri="{28A0092B-C50C-407E-A947-70E740481C1C}">
                  <a14:useLocalDpi xmlns:a14="http://schemas.microsoft.com/office/drawing/2010/main" val="0"/>
                </a:ext>
              </a:extLst>
            </a:blip>
            <a:srcRect l="51730" r="2339"/>
            <a:stretch>
              <a:fillRect/>
            </a:stretch>
          </p:blipFill>
          <p:spPr bwMode="gray">
            <a:xfrm>
              <a:off x="0" y="1039"/>
              <a:ext cx="2681" cy="2897"/>
            </a:xfrm>
            <a:prstGeom prst="rect">
              <a:avLst/>
            </a:prstGeom>
            <a:noFill/>
            <a:extLst>
              <a:ext uri="{909E8E84-426E-40DD-AFC4-6F175D3DCCD1}">
                <a14:hiddenFill xmlns:a14="http://schemas.microsoft.com/office/drawing/2010/main">
                  <a:solidFill>
                    <a:srgbClr val="FFFFFF"/>
                  </a:solidFill>
                </a14:hiddenFill>
              </a:ext>
            </a:extLst>
          </p:spPr>
        </p:pic>
        <p:sp>
          <p:nvSpPr>
            <p:cNvPr id="1224" name="Freeform 200" descr="wiz_gold04"/>
            <p:cNvSpPr>
              <a:spLocks/>
            </p:cNvSpPr>
            <p:nvPr userDrawn="1"/>
          </p:nvSpPr>
          <p:spPr bwMode="gray">
            <a:xfrm>
              <a:off x="0" y="1137"/>
              <a:ext cx="2537" cy="2600"/>
            </a:xfrm>
            <a:custGeom>
              <a:avLst/>
              <a:gdLst>
                <a:gd name="T0" fmla="*/ 0 w 2537"/>
                <a:gd name="T1" fmla="*/ 0 h 2600"/>
                <a:gd name="T2" fmla="*/ 2537 w 2537"/>
                <a:gd name="T3" fmla="*/ 1 h 2600"/>
                <a:gd name="T4" fmla="*/ 991 w 2537"/>
                <a:gd name="T5" fmla="*/ 2597 h 2600"/>
                <a:gd name="T6" fmla="*/ 0 w 2537"/>
                <a:gd name="T7" fmla="*/ 2600 h 2600"/>
                <a:gd name="T8" fmla="*/ 0 w 2537"/>
                <a:gd name="T9" fmla="*/ 0 h 2600"/>
              </a:gdLst>
              <a:ahLst/>
              <a:cxnLst>
                <a:cxn ang="0">
                  <a:pos x="T0" y="T1"/>
                </a:cxn>
                <a:cxn ang="0">
                  <a:pos x="T2" y="T3"/>
                </a:cxn>
                <a:cxn ang="0">
                  <a:pos x="T4" y="T5"/>
                </a:cxn>
                <a:cxn ang="0">
                  <a:pos x="T6" y="T7"/>
                </a:cxn>
                <a:cxn ang="0">
                  <a:pos x="T8" y="T9"/>
                </a:cxn>
              </a:cxnLst>
              <a:rect l="0" t="0" r="r" b="b"/>
              <a:pathLst>
                <a:path w="2537" h="2600">
                  <a:moveTo>
                    <a:pt x="0" y="0"/>
                  </a:moveTo>
                  <a:lnTo>
                    <a:pt x="2537" y="1"/>
                  </a:lnTo>
                  <a:lnTo>
                    <a:pt x="991" y="2597"/>
                  </a:lnTo>
                  <a:lnTo>
                    <a:pt x="0" y="2600"/>
                  </a:lnTo>
                  <a:lnTo>
                    <a:pt x="0" y="0"/>
                  </a:lnTo>
                  <a:close/>
                </a:path>
              </a:pathLst>
            </a:custGeom>
            <a:blipFill dpi="0" rotWithShape="1">
              <a:blip r:embed="rId19"/>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grpSp>
        <p:nvGrpSpPr>
          <p:cNvPr id="1225" name="Group 201"/>
          <p:cNvGrpSpPr>
            <a:grpSpLocks/>
          </p:cNvGrpSpPr>
          <p:nvPr/>
        </p:nvGrpSpPr>
        <p:grpSpPr bwMode="auto">
          <a:xfrm>
            <a:off x="0" y="0"/>
            <a:ext cx="933450" cy="1239838"/>
            <a:chOff x="-7" y="240"/>
            <a:chExt cx="2407" cy="3199"/>
          </a:xfrm>
        </p:grpSpPr>
        <p:pic>
          <p:nvPicPr>
            <p:cNvPr id="1226" name="Picture 202" descr="pan01"/>
            <p:cNvPicPr>
              <a:picLocks noChangeAspect="1" noChangeArrowheads="1"/>
            </p:cNvPicPr>
            <p:nvPr userDrawn="1"/>
          </p:nvPicPr>
          <p:blipFill>
            <a:blip r:embed="rId20" cstate="print">
              <a:extLst>
                <a:ext uri="{28A0092B-C50C-407E-A947-70E740481C1C}">
                  <a14:useLocalDpi xmlns:a14="http://schemas.microsoft.com/office/drawing/2010/main" val="0"/>
                </a:ext>
              </a:extLst>
            </a:blip>
            <a:srcRect l="60431" r="2339"/>
            <a:stretch>
              <a:fillRect/>
            </a:stretch>
          </p:blipFill>
          <p:spPr bwMode="gray">
            <a:xfrm>
              <a:off x="0" y="240"/>
              <a:ext cx="2400" cy="3199"/>
            </a:xfrm>
            <a:prstGeom prst="rect">
              <a:avLst/>
            </a:prstGeom>
            <a:noFill/>
            <a:extLst>
              <a:ext uri="{909E8E84-426E-40DD-AFC4-6F175D3DCCD1}">
                <a14:hiddenFill xmlns:a14="http://schemas.microsoft.com/office/drawing/2010/main">
                  <a:solidFill>
                    <a:srgbClr val="FFFFFF"/>
                  </a:solidFill>
                </a14:hiddenFill>
              </a:ext>
            </a:extLst>
          </p:spPr>
        </p:pic>
        <p:sp>
          <p:nvSpPr>
            <p:cNvPr id="1227" name="Freeform 203" descr="wiz_gold01"/>
            <p:cNvSpPr>
              <a:spLocks/>
            </p:cNvSpPr>
            <p:nvPr userDrawn="1"/>
          </p:nvSpPr>
          <p:spPr bwMode="gray">
            <a:xfrm>
              <a:off x="-7" y="348"/>
              <a:ext cx="2247" cy="2874"/>
            </a:xfrm>
            <a:custGeom>
              <a:avLst/>
              <a:gdLst>
                <a:gd name="T0" fmla="*/ 7 w 2247"/>
                <a:gd name="T1" fmla="*/ 0 h 2874"/>
                <a:gd name="T2" fmla="*/ 2247 w 2247"/>
                <a:gd name="T3" fmla="*/ 0 h 2874"/>
                <a:gd name="T4" fmla="*/ 540 w 2247"/>
                <a:gd name="T5" fmla="*/ 2868 h 2874"/>
                <a:gd name="T6" fmla="*/ 0 w 2247"/>
                <a:gd name="T7" fmla="*/ 2874 h 2874"/>
                <a:gd name="T8" fmla="*/ 7 w 2247"/>
                <a:gd name="T9" fmla="*/ 0 h 2874"/>
              </a:gdLst>
              <a:ahLst/>
              <a:cxnLst>
                <a:cxn ang="0">
                  <a:pos x="T0" y="T1"/>
                </a:cxn>
                <a:cxn ang="0">
                  <a:pos x="T2" y="T3"/>
                </a:cxn>
                <a:cxn ang="0">
                  <a:pos x="T4" y="T5"/>
                </a:cxn>
                <a:cxn ang="0">
                  <a:pos x="T6" y="T7"/>
                </a:cxn>
                <a:cxn ang="0">
                  <a:pos x="T8" y="T9"/>
                </a:cxn>
              </a:cxnLst>
              <a:rect l="0" t="0" r="r" b="b"/>
              <a:pathLst>
                <a:path w="2247" h="2874">
                  <a:moveTo>
                    <a:pt x="7" y="0"/>
                  </a:moveTo>
                  <a:lnTo>
                    <a:pt x="2247" y="0"/>
                  </a:lnTo>
                  <a:lnTo>
                    <a:pt x="540" y="2868"/>
                  </a:lnTo>
                  <a:lnTo>
                    <a:pt x="0" y="2874"/>
                  </a:lnTo>
                  <a:lnTo>
                    <a:pt x="7" y="0"/>
                  </a:lnTo>
                  <a:close/>
                </a:path>
              </a:pathLst>
            </a:custGeom>
            <a:blipFill dpi="0" rotWithShape="1">
              <a:blip r:embed="rId21"/>
              <a:srcRect/>
              <a:stretch>
                <a:fillRect/>
              </a:stretch>
            </a:bli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zh-CN" altLang="en-US" b="1">
                <a:solidFill>
                  <a:srgbClr val="000000"/>
                </a:solidFill>
                <a:latin typeface="Arial" charset="0"/>
              </a:endParaRPr>
            </a:p>
          </p:txBody>
        </p:sp>
      </p:grpSp>
      <p:sp>
        <p:nvSpPr>
          <p:cNvPr id="1026" name="Rectangle 2"/>
          <p:cNvSpPr>
            <a:spLocks noGrp="1" noChangeArrowheads="1"/>
          </p:cNvSpPr>
          <p:nvPr>
            <p:ph type="title"/>
          </p:nvPr>
        </p:nvSpPr>
        <p:spPr bwMode="gray">
          <a:xfrm>
            <a:off x="1219200" y="228600"/>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endParaRPr lang="en-US" altLang="zh-CN"/>
          </a:p>
        </p:txBody>
      </p:sp>
    </p:spTree>
    <p:extLst>
      <p:ext uri="{BB962C8B-B14F-4D97-AF65-F5344CB8AC3E}">
        <p14:creationId xmlns:p14="http://schemas.microsoft.com/office/powerpoint/2010/main" val="3792533545"/>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 id="2147483688" r:id="rId13"/>
    <p:sldLayoutId id="2147483689" r:id="rId14"/>
  </p:sldLayoutIdLs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026"/>
                                        </p:tgtEl>
                                        <p:attrNameLst>
                                          <p:attrName>style.visibility</p:attrName>
                                        </p:attrNameLst>
                                      </p:cBhvr>
                                      <p:to>
                                        <p:strVal val="visible"/>
                                      </p:to>
                                    </p:set>
                                    <p:animEffect transition="in" filter="strips(downRight)">
                                      <p:cBhvr>
                                        <p:cTn id="7" dur="1000"/>
                                        <p:tgtEl>
                                          <p:spTgt spid="1026"/>
                                        </p:tgtEl>
                                      </p:cBhvr>
                                    </p:animEffect>
                                  </p:childTnLst>
                                </p:cTn>
                              </p:par>
                              <p:par>
                                <p:cTn id="8" presetID="22" presetClass="entr" presetSubtype="8" fill="hold" nodeType="withEffect">
                                  <p:stCondLst>
                                    <p:cond delay="500"/>
                                  </p:stCondLst>
                                  <p:childTnLst>
                                    <p:set>
                                      <p:cBhvr>
                                        <p:cTn id="9" dur="1" fill="hold">
                                          <p:stCondLst>
                                            <p:cond delay="0"/>
                                          </p:stCondLst>
                                        </p:cTn>
                                        <p:tgtEl>
                                          <p:spTgt spid="1219"/>
                                        </p:tgtEl>
                                        <p:attrNameLst>
                                          <p:attrName>style.visibility</p:attrName>
                                        </p:attrNameLst>
                                      </p:cBhvr>
                                      <p:to>
                                        <p:strVal val="visible"/>
                                      </p:to>
                                    </p:set>
                                    <p:animEffect transition="in" filter="wipe(left)">
                                      <p:cBhvr>
                                        <p:cTn id="10" dur="500"/>
                                        <p:tgtEl>
                                          <p:spTgt spid="1219"/>
                                        </p:tgtEl>
                                      </p:cBhvr>
                                    </p:animEffect>
                                  </p:childTnLst>
                                </p:cTn>
                              </p:par>
                            </p:childTnLst>
                          </p:cTn>
                        </p:par>
                        <p:par>
                          <p:cTn id="11" fill="hold" nodeType="afterGroup">
                            <p:stCondLst>
                              <p:cond delay="1000"/>
                            </p:stCondLst>
                            <p:childTnLst>
                              <p:par>
                                <p:cTn id="12" presetID="22" presetClass="entr" presetSubtype="8" fill="hold" nodeType="afterEffect">
                                  <p:stCondLst>
                                    <p:cond delay="700"/>
                                  </p:stCondLst>
                                  <p:childTnLst>
                                    <p:set>
                                      <p:cBhvr>
                                        <p:cTn id="13" dur="1" fill="hold">
                                          <p:stCondLst>
                                            <p:cond delay="0"/>
                                          </p:stCondLst>
                                        </p:cTn>
                                        <p:tgtEl>
                                          <p:spTgt spid="1222"/>
                                        </p:tgtEl>
                                        <p:attrNameLst>
                                          <p:attrName>style.visibility</p:attrName>
                                        </p:attrNameLst>
                                      </p:cBhvr>
                                      <p:to>
                                        <p:strVal val="visible"/>
                                      </p:to>
                                    </p:set>
                                    <p:animEffect transition="in" filter="wipe(left)">
                                      <p:cBhvr>
                                        <p:cTn id="14" dur="500"/>
                                        <p:tgtEl>
                                          <p:spTgt spid="1222"/>
                                        </p:tgtEl>
                                      </p:cBhvr>
                                    </p:animEffect>
                                  </p:childTnLst>
                                </p:cTn>
                              </p:par>
                            </p:childTnLst>
                          </p:cTn>
                        </p:par>
                        <p:par>
                          <p:cTn id="15" fill="hold" nodeType="afterGroup">
                            <p:stCondLst>
                              <p:cond delay="2200"/>
                            </p:stCondLst>
                            <p:childTnLst>
                              <p:par>
                                <p:cTn id="16" presetID="22" presetClass="entr" presetSubtype="8" fill="hold" nodeType="afterEffect">
                                  <p:stCondLst>
                                    <p:cond delay="600"/>
                                  </p:stCondLst>
                                  <p:childTnLst>
                                    <p:set>
                                      <p:cBhvr>
                                        <p:cTn id="17" dur="1" fill="hold">
                                          <p:stCondLst>
                                            <p:cond delay="0"/>
                                          </p:stCondLst>
                                        </p:cTn>
                                        <p:tgtEl>
                                          <p:spTgt spid="1225"/>
                                        </p:tgtEl>
                                        <p:attrNameLst>
                                          <p:attrName>style.visibility</p:attrName>
                                        </p:attrNameLst>
                                      </p:cBhvr>
                                      <p:to>
                                        <p:strVal val="visible"/>
                                      </p:to>
                                    </p:set>
                                    <p:animEffect transition="in" filter="wipe(left)">
                                      <p:cBhvr>
                                        <p:cTn id="18" dur="500"/>
                                        <p:tgtEl>
                                          <p:spTgt spid="12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6" grpId="0"/>
    </p:bldLst>
  </p:timing>
  <p:txStyles>
    <p:title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tags" Target="../tags/tag19.xml"/><Relationship Id="rId18" Type="http://schemas.openxmlformats.org/officeDocument/2006/relationships/notesSlide" Target="../notesSlides/notesSlide1.xml"/><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tags" Target="../tags/tag18.xml"/><Relationship Id="rId17" Type="http://schemas.openxmlformats.org/officeDocument/2006/relationships/slideLayout" Target="../slideLayouts/slideLayout16.xml"/><Relationship Id="rId2" Type="http://schemas.openxmlformats.org/officeDocument/2006/relationships/tags" Target="../tags/tag8.xml"/><Relationship Id="rId16" Type="http://schemas.openxmlformats.org/officeDocument/2006/relationships/tags" Target="../tags/tag22.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tags" Target="../tags/tag17.xml"/><Relationship Id="rId5" Type="http://schemas.openxmlformats.org/officeDocument/2006/relationships/tags" Target="../tags/tag11.xml"/><Relationship Id="rId15" Type="http://schemas.openxmlformats.org/officeDocument/2006/relationships/tags" Target="../tags/tag21.xml"/><Relationship Id="rId10" Type="http://schemas.openxmlformats.org/officeDocument/2006/relationships/tags" Target="../tags/tag16.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tags" Target="../tags/tag2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13" Type="http://schemas.openxmlformats.org/officeDocument/2006/relationships/tags" Target="../tags/tag35.xml"/><Relationship Id="rId18" Type="http://schemas.openxmlformats.org/officeDocument/2006/relationships/tags" Target="../tags/tag40.xml"/><Relationship Id="rId26" Type="http://schemas.openxmlformats.org/officeDocument/2006/relationships/tags" Target="../tags/tag48.xml"/><Relationship Id="rId39" Type="http://schemas.openxmlformats.org/officeDocument/2006/relationships/image" Target="../media/image19.png"/><Relationship Id="rId21" Type="http://schemas.openxmlformats.org/officeDocument/2006/relationships/tags" Target="../tags/tag43.xml"/><Relationship Id="rId34" Type="http://schemas.openxmlformats.org/officeDocument/2006/relationships/tags" Target="../tags/tag56.xml"/><Relationship Id="rId7" Type="http://schemas.openxmlformats.org/officeDocument/2006/relationships/tags" Target="../tags/tag29.xml"/><Relationship Id="rId12" Type="http://schemas.openxmlformats.org/officeDocument/2006/relationships/tags" Target="../tags/tag34.xml"/><Relationship Id="rId17" Type="http://schemas.openxmlformats.org/officeDocument/2006/relationships/tags" Target="../tags/tag39.xml"/><Relationship Id="rId25" Type="http://schemas.openxmlformats.org/officeDocument/2006/relationships/tags" Target="../tags/tag47.xml"/><Relationship Id="rId33" Type="http://schemas.openxmlformats.org/officeDocument/2006/relationships/tags" Target="../tags/tag55.xml"/><Relationship Id="rId38" Type="http://schemas.openxmlformats.org/officeDocument/2006/relationships/slideLayout" Target="../slideLayouts/slideLayout16.xml"/><Relationship Id="rId2" Type="http://schemas.openxmlformats.org/officeDocument/2006/relationships/tags" Target="../tags/tag24.xml"/><Relationship Id="rId16" Type="http://schemas.openxmlformats.org/officeDocument/2006/relationships/tags" Target="../tags/tag38.xml"/><Relationship Id="rId20" Type="http://schemas.openxmlformats.org/officeDocument/2006/relationships/tags" Target="../tags/tag42.xml"/><Relationship Id="rId29" Type="http://schemas.openxmlformats.org/officeDocument/2006/relationships/tags" Target="../tags/tag51.xml"/><Relationship Id="rId1" Type="http://schemas.openxmlformats.org/officeDocument/2006/relationships/tags" Target="../tags/tag23.xml"/><Relationship Id="rId6" Type="http://schemas.openxmlformats.org/officeDocument/2006/relationships/tags" Target="../tags/tag28.xml"/><Relationship Id="rId11" Type="http://schemas.openxmlformats.org/officeDocument/2006/relationships/tags" Target="../tags/tag33.xml"/><Relationship Id="rId24" Type="http://schemas.openxmlformats.org/officeDocument/2006/relationships/tags" Target="../tags/tag46.xml"/><Relationship Id="rId32" Type="http://schemas.openxmlformats.org/officeDocument/2006/relationships/tags" Target="../tags/tag54.xml"/><Relationship Id="rId37" Type="http://schemas.openxmlformats.org/officeDocument/2006/relationships/tags" Target="../tags/tag59.xml"/><Relationship Id="rId5" Type="http://schemas.openxmlformats.org/officeDocument/2006/relationships/tags" Target="../tags/tag27.xml"/><Relationship Id="rId15" Type="http://schemas.openxmlformats.org/officeDocument/2006/relationships/tags" Target="../tags/tag37.xml"/><Relationship Id="rId23" Type="http://schemas.openxmlformats.org/officeDocument/2006/relationships/tags" Target="../tags/tag45.xml"/><Relationship Id="rId28" Type="http://schemas.openxmlformats.org/officeDocument/2006/relationships/tags" Target="../tags/tag50.xml"/><Relationship Id="rId36" Type="http://schemas.openxmlformats.org/officeDocument/2006/relationships/tags" Target="../tags/tag58.xml"/><Relationship Id="rId10" Type="http://schemas.openxmlformats.org/officeDocument/2006/relationships/tags" Target="../tags/tag32.xml"/><Relationship Id="rId19" Type="http://schemas.openxmlformats.org/officeDocument/2006/relationships/tags" Target="../tags/tag41.xml"/><Relationship Id="rId31" Type="http://schemas.openxmlformats.org/officeDocument/2006/relationships/tags" Target="../tags/tag53.xml"/><Relationship Id="rId4" Type="http://schemas.openxmlformats.org/officeDocument/2006/relationships/tags" Target="../tags/tag26.xml"/><Relationship Id="rId9" Type="http://schemas.openxmlformats.org/officeDocument/2006/relationships/tags" Target="../tags/tag31.xml"/><Relationship Id="rId14" Type="http://schemas.openxmlformats.org/officeDocument/2006/relationships/tags" Target="../tags/tag36.xml"/><Relationship Id="rId22" Type="http://schemas.openxmlformats.org/officeDocument/2006/relationships/tags" Target="../tags/tag44.xml"/><Relationship Id="rId27" Type="http://schemas.openxmlformats.org/officeDocument/2006/relationships/tags" Target="../tags/tag49.xml"/><Relationship Id="rId30" Type="http://schemas.openxmlformats.org/officeDocument/2006/relationships/tags" Target="../tags/tag52.xml"/><Relationship Id="rId35" Type="http://schemas.openxmlformats.org/officeDocument/2006/relationships/tags" Target="../tags/tag57.xml"/><Relationship Id="rId8" Type="http://schemas.openxmlformats.org/officeDocument/2006/relationships/tags" Target="../tags/tag30.xml"/><Relationship Id="rId3"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1.xml"/><Relationship Id="rId1" Type="http://schemas.openxmlformats.org/officeDocument/2006/relationships/tags" Target="../tags/tag60.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3.xml"/><Relationship Id="rId1" Type="http://schemas.openxmlformats.org/officeDocument/2006/relationships/tags" Target="../tags/tag62.xml"/><Relationship Id="rId4" Type="http://schemas.openxmlformats.org/officeDocument/2006/relationships/image" Target="../media/image20.wmf"/></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5.xml"/><Relationship Id="rId1" Type="http://schemas.openxmlformats.org/officeDocument/2006/relationships/tags" Target="../tags/tag6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7.xml"/><Relationship Id="rId1" Type="http://schemas.openxmlformats.org/officeDocument/2006/relationships/tags" Target="../tags/tag66.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image" Target="../media/image21.wmf"/></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2.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1.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3.xml"/><Relationship Id="rId1" Type="http://schemas.openxmlformats.org/officeDocument/2006/relationships/tags" Target="../tags/tag72.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5.xml"/><Relationship Id="rId1" Type="http://schemas.openxmlformats.org/officeDocument/2006/relationships/tags" Target="../tags/tag74.xml"/><Relationship Id="rId4" Type="http://schemas.openxmlformats.org/officeDocument/2006/relationships/image" Target="../media/image22.wmf"/></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image" Target="../media/image23.wmf"/></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79.xml"/><Relationship Id="rId1" Type="http://schemas.openxmlformats.org/officeDocument/2006/relationships/tags" Target="../tags/tag78.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81.xml"/><Relationship Id="rId1" Type="http://schemas.openxmlformats.org/officeDocument/2006/relationships/tags" Target="../tags/tag8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0.xml"/><Relationship Id="rId2" Type="http://schemas.openxmlformats.org/officeDocument/2006/relationships/tags" Target="../tags/tag83.xml"/><Relationship Id="rId1" Type="http://schemas.openxmlformats.org/officeDocument/2006/relationships/tags" Target="../tags/tag8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4.xml"/><Relationship Id="rId1" Type="http://schemas.openxmlformats.org/officeDocument/2006/relationships/tags" Target="../tags/tag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33.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tags" Target="../tags/tag96.xml"/><Relationship Id="rId18" Type="http://schemas.openxmlformats.org/officeDocument/2006/relationships/tags" Target="../tags/tag101.xml"/><Relationship Id="rId3" Type="http://schemas.openxmlformats.org/officeDocument/2006/relationships/tags" Target="../tags/tag86.xml"/><Relationship Id="rId7" Type="http://schemas.openxmlformats.org/officeDocument/2006/relationships/tags" Target="../tags/tag90.xml"/><Relationship Id="rId12" Type="http://schemas.openxmlformats.org/officeDocument/2006/relationships/tags" Target="../tags/tag95.xml"/><Relationship Id="rId17" Type="http://schemas.openxmlformats.org/officeDocument/2006/relationships/tags" Target="../tags/tag100.xml"/><Relationship Id="rId2" Type="http://schemas.openxmlformats.org/officeDocument/2006/relationships/tags" Target="../tags/tag85.xml"/><Relationship Id="rId16" Type="http://schemas.openxmlformats.org/officeDocument/2006/relationships/tags" Target="../tags/tag99.xml"/><Relationship Id="rId20" Type="http://schemas.openxmlformats.org/officeDocument/2006/relationships/slideLayout" Target="../slideLayouts/slideLayout21.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tags" Target="../tags/tag94.xml"/><Relationship Id="rId5" Type="http://schemas.openxmlformats.org/officeDocument/2006/relationships/tags" Target="../tags/tag88.xml"/><Relationship Id="rId15" Type="http://schemas.openxmlformats.org/officeDocument/2006/relationships/tags" Target="../tags/tag98.xml"/><Relationship Id="rId10" Type="http://schemas.openxmlformats.org/officeDocument/2006/relationships/tags" Target="../tags/tag93.xml"/><Relationship Id="rId19" Type="http://schemas.openxmlformats.org/officeDocument/2006/relationships/tags" Target="../tags/tag102.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tags" Target="../tags/tag97.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emf"/></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副标题 2"/>
          <p:cNvSpPr>
            <a:spLocks noGrp="1"/>
          </p:cNvSpPr>
          <p:nvPr>
            <p:ph type="subTitle" idx="1"/>
          </p:nvPr>
        </p:nvSpPr>
        <p:spPr/>
        <p:txBody>
          <a:bodyPr/>
          <a:lstStyle/>
          <a:p>
            <a:pPr algn="l"/>
            <a:r>
              <a:rPr lang="zh-CN" altLang="en-US" dirty="0"/>
              <a:t>      </a:t>
            </a:r>
            <a:endParaRPr lang="zh-CN" altLang="en-US" sz="2400" b="1" dirty="0"/>
          </a:p>
        </p:txBody>
      </p:sp>
      <p:sp>
        <p:nvSpPr>
          <p:cNvPr id="2" name="标题 1"/>
          <p:cNvSpPr>
            <a:spLocks noGrp="1"/>
          </p:cNvSpPr>
          <p:nvPr>
            <p:ph type="ctrTitle"/>
          </p:nvPr>
        </p:nvSpPr>
        <p:spPr>
          <a:xfrm>
            <a:off x="3995936" y="1988840"/>
            <a:ext cx="5128431" cy="2057400"/>
          </a:xfrm>
        </p:spPr>
        <p:txBody>
          <a:bodyPr/>
          <a:lstStyle/>
          <a:p>
            <a:pPr algn="l"/>
            <a:r>
              <a:rPr lang="zh-CN" altLang="en-US" dirty="0" smtClean="0"/>
              <a:t>第</a:t>
            </a:r>
            <a:r>
              <a:rPr lang="en-US" altLang="zh-CN" dirty="0" smtClean="0"/>
              <a:t>1</a:t>
            </a:r>
            <a:r>
              <a:rPr lang="zh-CN" altLang="en-US" dirty="0" smtClean="0"/>
              <a:t>章电子支付概述</a:t>
            </a:r>
            <a:endParaRPr lang="zh-CN" altLang="en-US" dirty="0"/>
          </a:p>
        </p:txBody>
      </p:sp>
    </p:spTree>
    <p:extLst>
      <p:ext uri="{BB962C8B-B14F-4D97-AF65-F5344CB8AC3E}">
        <p14:creationId xmlns:p14="http://schemas.microsoft.com/office/powerpoint/2010/main" val="37985481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1.2 </a:t>
            </a:r>
            <a:r>
              <a:rPr lang="zh-CN" altLang="en-US" dirty="0" smtClean="0"/>
              <a:t>电子支付概述</a:t>
            </a:r>
            <a:endParaRPr lang="zh-CN" altLang="en-US" dirty="0"/>
          </a:p>
        </p:txBody>
      </p:sp>
      <p:sp>
        <p:nvSpPr>
          <p:cNvPr id="4" name="TextBox 3"/>
          <p:cNvSpPr txBox="1"/>
          <p:nvPr/>
        </p:nvSpPr>
        <p:spPr>
          <a:xfrm>
            <a:off x="179512" y="1556792"/>
            <a:ext cx="2736304" cy="2031325"/>
          </a:xfrm>
          <a:prstGeom prst="rect">
            <a:avLst/>
          </a:prstGeom>
          <a:solidFill>
            <a:schemeClr val="accent6">
              <a:lumMod val="40000"/>
              <a:lumOff val="60000"/>
            </a:schemeClr>
          </a:solidFill>
        </p:spPr>
        <p:txBody>
          <a:bodyPr wrap="square" rtlCol="0">
            <a:spAutoFit/>
          </a:bodyPr>
          <a:lstStyle/>
          <a:p>
            <a:r>
              <a:rPr lang="zh-CN" altLang="en-US" dirty="0"/>
              <a:t>西班牙</a:t>
            </a:r>
            <a:r>
              <a:rPr lang="en-US" altLang="zh-CN" dirty="0"/>
              <a:t>《</a:t>
            </a:r>
            <a:r>
              <a:rPr lang="zh-CN" altLang="en-US" dirty="0"/>
              <a:t>世界报</a:t>
            </a:r>
            <a:r>
              <a:rPr lang="en-US" altLang="zh-CN" dirty="0"/>
              <a:t>》</a:t>
            </a:r>
            <a:r>
              <a:rPr lang="zh-CN" altLang="en-US" dirty="0"/>
              <a:t>报道称，日前，英国科学协会的</a:t>
            </a:r>
            <a:r>
              <a:rPr lang="en-US" altLang="zh-CN" dirty="0"/>
              <a:t>20</a:t>
            </a:r>
            <a:r>
              <a:rPr lang="zh-CN" altLang="en-US" dirty="0"/>
              <a:t>位科学家评选出了改变当今世界的</a:t>
            </a:r>
            <a:r>
              <a:rPr lang="en-US" altLang="zh-CN" dirty="0"/>
              <a:t>10</a:t>
            </a:r>
            <a:r>
              <a:rPr lang="zh-CN" altLang="en-US" dirty="0"/>
              <a:t>项技术创造。其中，短信、索尼</a:t>
            </a:r>
            <a:r>
              <a:rPr lang="en-US" altLang="zh-CN" dirty="0"/>
              <a:t>Walkman</a:t>
            </a:r>
            <a:r>
              <a:rPr lang="zh-CN" altLang="en-US" dirty="0"/>
              <a:t>随身听、运动休闲鞋等榜上有名。</a:t>
            </a:r>
          </a:p>
        </p:txBody>
      </p:sp>
      <p:sp>
        <p:nvSpPr>
          <p:cNvPr id="5" name="TextBox 4"/>
          <p:cNvSpPr txBox="1"/>
          <p:nvPr/>
        </p:nvSpPr>
        <p:spPr>
          <a:xfrm>
            <a:off x="3287806" y="1628800"/>
            <a:ext cx="5688632" cy="1477328"/>
          </a:xfrm>
          <a:prstGeom prst="rect">
            <a:avLst/>
          </a:prstGeom>
          <a:noFill/>
        </p:spPr>
        <p:txBody>
          <a:bodyPr wrap="square" rtlCol="0">
            <a:spAutoFit/>
          </a:bodyPr>
          <a:lstStyle/>
          <a:p>
            <a:r>
              <a:rPr lang="en-US" altLang="zh-CN" dirty="0"/>
              <a:t>[</a:t>
            </a:r>
            <a:r>
              <a:rPr lang="zh-CN" altLang="en-US" dirty="0"/>
              <a:t>技术</a:t>
            </a:r>
            <a:r>
              <a:rPr lang="en-US" altLang="zh-CN" dirty="0"/>
              <a:t>]</a:t>
            </a:r>
          </a:p>
          <a:p>
            <a:r>
              <a:rPr lang="zh-CN" altLang="en-US" sz="3600" dirty="0">
                <a:latin typeface="华文楷体" panose="02010600040101010101" pitchFamily="2" charset="-122"/>
                <a:ea typeface="华文楷体" panose="02010600040101010101" pitchFamily="2" charset="-122"/>
              </a:rPr>
              <a:t>英国科学家评出</a:t>
            </a:r>
            <a:endParaRPr lang="en-US" altLang="zh-CN" sz="3600" dirty="0">
              <a:latin typeface="华文楷体" panose="02010600040101010101" pitchFamily="2" charset="-122"/>
              <a:ea typeface="华文楷体" panose="02010600040101010101" pitchFamily="2" charset="-122"/>
            </a:endParaRPr>
          </a:p>
          <a:p>
            <a:r>
              <a:rPr lang="zh-CN" altLang="en-US" sz="3600" dirty="0">
                <a:latin typeface="华文楷体" panose="02010600040101010101" pitchFamily="2" charset="-122"/>
                <a:ea typeface="华文楷体" panose="02010600040101010101" pitchFamily="2" charset="-122"/>
              </a:rPr>
              <a:t>改变当今世界</a:t>
            </a:r>
            <a:r>
              <a:rPr lang="en-US" altLang="zh-CN" sz="3600" dirty="0">
                <a:latin typeface="华文楷体" panose="02010600040101010101" pitchFamily="2" charset="-122"/>
                <a:ea typeface="华文楷体" panose="02010600040101010101" pitchFamily="2" charset="-122"/>
              </a:rPr>
              <a:t>10</a:t>
            </a:r>
            <a:r>
              <a:rPr lang="zh-CN" altLang="en-US" sz="3600" dirty="0">
                <a:latin typeface="华文楷体" panose="02010600040101010101" pitchFamily="2" charset="-122"/>
                <a:ea typeface="华文楷体" panose="02010600040101010101" pitchFamily="2" charset="-122"/>
              </a:rPr>
              <a:t>项发明创造</a:t>
            </a:r>
          </a:p>
        </p:txBody>
      </p:sp>
      <p:cxnSp>
        <p:nvCxnSpPr>
          <p:cNvPr id="6" name="直接连接符 5"/>
          <p:cNvCxnSpPr/>
          <p:nvPr/>
        </p:nvCxnSpPr>
        <p:spPr>
          <a:xfrm flipV="1">
            <a:off x="3131840" y="3473478"/>
            <a:ext cx="5832648" cy="56907"/>
          </a:xfrm>
          <a:prstGeom prst="line">
            <a:avLst/>
          </a:prstGeom>
          <a:ln w="1270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55436" y="4329099"/>
            <a:ext cx="2857500" cy="18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矩形 7"/>
          <p:cNvSpPr/>
          <p:nvPr/>
        </p:nvSpPr>
        <p:spPr>
          <a:xfrm>
            <a:off x="251520" y="4190540"/>
            <a:ext cx="4824536" cy="1754326"/>
          </a:xfrm>
          <a:prstGeom prst="rect">
            <a:avLst/>
          </a:prstGeom>
        </p:spPr>
        <p:txBody>
          <a:bodyPr wrap="square">
            <a:spAutoFit/>
          </a:bodyPr>
          <a:lstStyle/>
          <a:p>
            <a:r>
              <a:rPr lang="en-US" altLang="zh-CN" dirty="0">
                <a:latin typeface="华文楷体" panose="02010600040101010101" pitchFamily="2" charset="-122"/>
                <a:ea typeface="华文楷体" panose="02010600040101010101" pitchFamily="2" charset="-122"/>
              </a:rPr>
              <a:t>8</a:t>
            </a:r>
            <a:r>
              <a:rPr lang="zh-CN" altLang="en-US" dirty="0">
                <a:latin typeface="华文楷体" panose="02010600040101010101" pitchFamily="2" charset="-122"/>
                <a:ea typeface="华文楷体" panose="02010600040101010101" pitchFamily="2" charset="-122"/>
              </a:rPr>
              <a:t>、电子支付</a:t>
            </a:r>
          </a:p>
          <a:p>
            <a:endParaRPr lang="zh-CN" altLang="en-US" dirty="0">
              <a:latin typeface="华文楷体" panose="02010600040101010101" pitchFamily="2" charset="-122"/>
              <a:ea typeface="华文楷体" panose="02010600040101010101" pitchFamily="2" charset="-122"/>
            </a:endParaRPr>
          </a:p>
          <a:p>
            <a:r>
              <a:rPr lang="zh-CN" altLang="en-US" dirty="0">
                <a:latin typeface="华文楷体" panose="02010600040101010101" pitchFamily="2" charset="-122"/>
                <a:ea typeface="华文楷体" panose="02010600040101010101" pitchFamily="2" charset="-122"/>
              </a:rPr>
              <a:t>      信用卡和电子银行等产品给人们带来了安全和便捷。人们只需要随身携带少量现金，即可在全世界任何地方消费。但电子支付引发的盗窃和诈骗也使部分用户大为头痛</a:t>
            </a:r>
            <a:r>
              <a:rPr lang="zh-CN" altLang="en-US" dirty="0"/>
              <a:t>。</a:t>
            </a:r>
          </a:p>
        </p:txBody>
      </p:sp>
      <p:cxnSp>
        <p:nvCxnSpPr>
          <p:cNvPr id="9" name="直接连接符 8"/>
          <p:cNvCxnSpPr/>
          <p:nvPr/>
        </p:nvCxnSpPr>
        <p:spPr>
          <a:xfrm>
            <a:off x="107504" y="4149080"/>
            <a:ext cx="4968552" cy="0"/>
          </a:xfrm>
          <a:prstGeom prst="line">
            <a:avLst/>
          </a:prstGeom>
          <a:ln>
            <a:solidFill>
              <a:srgbClr val="FF0000">
                <a:alpha val="44000"/>
              </a:srgbClr>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79512" y="4005063"/>
            <a:ext cx="1800200" cy="648073"/>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连接符 10"/>
          <p:cNvCxnSpPr>
            <a:stCxn id="10" idx="7"/>
          </p:cNvCxnSpPr>
          <p:nvPr/>
        </p:nvCxnSpPr>
        <p:spPr>
          <a:xfrm flipV="1">
            <a:off x="1716079" y="3933056"/>
            <a:ext cx="695681" cy="16691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2337556" y="3693347"/>
            <a:ext cx="4536504" cy="646331"/>
          </a:xfrm>
          <a:prstGeom prst="rect">
            <a:avLst/>
          </a:prstGeom>
          <a:noFill/>
        </p:spPr>
        <p:txBody>
          <a:bodyPr wrap="square" rtlCol="0">
            <a:spAutoFit/>
          </a:bodyPr>
          <a:lstStyle/>
          <a:p>
            <a:r>
              <a:rPr lang="zh-CN" altLang="en-US" sz="3600" b="1" dirty="0">
                <a:solidFill>
                  <a:srgbClr val="C00000"/>
                </a:solidFill>
                <a:latin typeface="华文楷体" panose="02010600040101010101" pitchFamily="2" charset="-122"/>
                <a:ea typeface="华文楷体" panose="02010600040101010101" pitchFamily="2" charset="-122"/>
              </a:rPr>
              <a:t>电子支付榜上有名</a:t>
            </a:r>
          </a:p>
        </p:txBody>
      </p:sp>
    </p:spTree>
    <p:extLst>
      <p:ext uri="{BB962C8B-B14F-4D97-AF65-F5344CB8AC3E}">
        <p14:creationId xmlns:p14="http://schemas.microsoft.com/office/powerpoint/2010/main" val="8092016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电子</a:t>
            </a:r>
            <a:r>
              <a:rPr lang="zh-CN" altLang="en-US" dirty="0" smtClean="0"/>
              <a:t>支付概述</a:t>
            </a:r>
            <a:endParaRPr lang="zh-CN" altLang="en-US" dirty="0"/>
          </a:p>
        </p:txBody>
      </p:sp>
      <p:sp>
        <p:nvSpPr>
          <p:cNvPr id="4" name="TextBox 3"/>
          <p:cNvSpPr txBox="1"/>
          <p:nvPr/>
        </p:nvSpPr>
        <p:spPr>
          <a:xfrm>
            <a:off x="539552" y="1412776"/>
            <a:ext cx="8496944" cy="707886"/>
          </a:xfrm>
          <a:prstGeom prst="rect">
            <a:avLst/>
          </a:prstGeom>
          <a:noFill/>
        </p:spPr>
        <p:txBody>
          <a:bodyPr wrap="square" rtlCol="0">
            <a:spAutoFit/>
          </a:bodyPr>
          <a:lstStyle/>
          <a:p>
            <a:r>
              <a:rPr lang="zh-CN" altLang="en-US" sz="4000" dirty="0">
                <a:latin typeface="华文楷体" panose="02010600040101010101" pitchFamily="2" charset="-122"/>
                <a:ea typeface="华文楷体" panose="02010600040101010101" pitchFamily="2" charset="-122"/>
              </a:rPr>
              <a:t>活着就是为了改变世界         乔布斯</a:t>
            </a:r>
          </a:p>
        </p:txBody>
      </p:sp>
      <p:cxnSp>
        <p:nvCxnSpPr>
          <p:cNvPr id="5" name="直接连接符 4"/>
          <p:cNvCxnSpPr/>
          <p:nvPr/>
        </p:nvCxnSpPr>
        <p:spPr>
          <a:xfrm>
            <a:off x="5724128" y="1910735"/>
            <a:ext cx="1008112" cy="0"/>
          </a:xfrm>
          <a:prstGeom prst="line">
            <a:avLst/>
          </a:prstGeom>
        </p:spPr>
        <p:style>
          <a:lnRef idx="1">
            <a:schemeClr val="accent1"/>
          </a:lnRef>
          <a:fillRef idx="0">
            <a:schemeClr val="accent1"/>
          </a:fillRef>
          <a:effectRef idx="0">
            <a:schemeClr val="accent1"/>
          </a:effectRef>
          <a:fontRef idx="minor">
            <a:schemeClr val="tx1"/>
          </a:fontRef>
        </p:style>
      </p:cxnSp>
      <p:pic>
        <p:nvPicPr>
          <p:cNvPr id="6"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08104" y="2348880"/>
            <a:ext cx="3366517" cy="41052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395536" y="2564904"/>
            <a:ext cx="4680520" cy="3539430"/>
          </a:xfrm>
          <a:prstGeom prst="rect">
            <a:avLst/>
          </a:prstGeom>
          <a:noFill/>
        </p:spPr>
        <p:txBody>
          <a:bodyPr wrap="square" rtlCol="0">
            <a:spAutoFit/>
          </a:bodyPr>
          <a:lstStyle/>
          <a:p>
            <a:r>
              <a:rPr lang="en-US" altLang="zh-CN" dirty="0"/>
              <a:t>       </a:t>
            </a:r>
            <a:r>
              <a:rPr lang="zh-CN" altLang="en-US" sz="3200" dirty="0">
                <a:latin typeface="华文楷体" panose="02010600040101010101" pitchFamily="2" charset="-122"/>
                <a:ea typeface="华文楷体" panose="02010600040101010101" pitchFamily="2" charset="-122"/>
              </a:rPr>
              <a:t>乔布斯是改变世界的天才，他凭敏锐的触觉和过人的智慧，把电脑和电子产品变得简约化，平民化，让曾经是昂贵稀罕的电子产品变为现代人生活的一部分</a:t>
            </a:r>
            <a:r>
              <a:rPr lang="en-US" altLang="zh-CN" sz="3200" dirty="0">
                <a:latin typeface="华文楷体" panose="02010600040101010101" pitchFamily="2" charset="-122"/>
                <a:ea typeface="华文楷体" panose="02010600040101010101" pitchFamily="2" charset="-122"/>
              </a:rPr>
              <a:t>.</a:t>
            </a:r>
            <a:endParaRPr lang="zh-CN" altLang="en-US" sz="3200" dirty="0">
              <a:latin typeface="华文楷体" panose="02010600040101010101" pitchFamily="2" charset="-122"/>
              <a:ea typeface="华文楷体" panose="02010600040101010101" pitchFamily="2" charset="-122"/>
            </a:endParaRPr>
          </a:p>
        </p:txBody>
      </p:sp>
    </p:spTree>
    <p:extLst>
      <p:ext uri="{BB962C8B-B14F-4D97-AF65-F5344CB8AC3E}">
        <p14:creationId xmlns:p14="http://schemas.microsoft.com/office/powerpoint/2010/main" val="10021766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电子</a:t>
            </a:r>
            <a:r>
              <a:rPr lang="zh-CN" altLang="en-US" dirty="0" smtClean="0"/>
              <a:t>支付概述</a:t>
            </a:r>
            <a:endParaRPr lang="zh-CN" altLang="en-US" dirty="0"/>
          </a:p>
        </p:txBody>
      </p:sp>
      <p:sp>
        <p:nvSpPr>
          <p:cNvPr id="4" name="MH_SubTitle_1"/>
          <p:cNvSpPr>
            <a:spLocks noChangeArrowheads="1"/>
          </p:cNvSpPr>
          <p:nvPr>
            <p:custDataLst>
              <p:tags r:id="rId1"/>
            </p:custDataLst>
          </p:nvPr>
        </p:nvSpPr>
        <p:spPr bwMode="auto">
          <a:xfrm>
            <a:off x="2419350" y="2214563"/>
            <a:ext cx="4630738" cy="352425"/>
          </a:xfrm>
          <a:prstGeom prst="rect">
            <a:avLst/>
          </a:prstGeom>
          <a:solidFill>
            <a:srgbClr val="F5BB0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0" rIns="72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110000"/>
              </a:lnSpc>
            </a:pPr>
            <a:r>
              <a:rPr lang="zh-CN" altLang="en-US" sz="2800" b="1" dirty="0">
                <a:latin typeface="华文楷体" panose="02010600040101010101" pitchFamily="2" charset="-122"/>
                <a:ea typeface="华文楷体" panose="02010600040101010101" pitchFamily="2" charset="-122"/>
              </a:rPr>
              <a:t>电子支付改变生活方式</a:t>
            </a:r>
            <a:endParaRPr lang="da-DK" altLang="zh-CN" sz="2800" b="1" dirty="0">
              <a:latin typeface="华文楷体" panose="02010600040101010101" pitchFamily="2" charset="-122"/>
              <a:ea typeface="华文楷体" panose="02010600040101010101" pitchFamily="2" charset="-122"/>
            </a:endParaRPr>
          </a:p>
        </p:txBody>
      </p:sp>
      <p:sp>
        <p:nvSpPr>
          <p:cNvPr id="5" name="MH_Other_1"/>
          <p:cNvSpPr>
            <a:spLocks/>
          </p:cNvSpPr>
          <p:nvPr>
            <p:custDataLst>
              <p:tags r:id="rId2"/>
            </p:custDataLst>
          </p:nvPr>
        </p:nvSpPr>
        <p:spPr bwMode="auto">
          <a:xfrm>
            <a:off x="2093913" y="2214563"/>
            <a:ext cx="434975" cy="352425"/>
          </a:xfrm>
          <a:custGeom>
            <a:avLst/>
            <a:gdLst>
              <a:gd name="T0" fmla="*/ 339 w 1159669"/>
              <a:gd name="T1" fmla="*/ 0 h 943200"/>
              <a:gd name="T2" fmla="*/ 453 w 1159669"/>
              <a:gd name="T3" fmla="*/ 0 h 943200"/>
              <a:gd name="T4" fmla="*/ 339 w 1159669"/>
              <a:gd name="T5" fmla="*/ 359 h 943200"/>
              <a:gd name="T6" fmla="*/ 339 w 1159669"/>
              <a:gd name="T7" fmla="*/ 359 h 943200"/>
              <a:gd name="T8" fmla="*/ 339 w 1159669"/>
              <a:gd name="T9" fmla="*/ 359 h 943200"/>
              <a:gd name="T10" fmla="*/ 0 w 1159669"/>
              <a:gd name="T11" fmla="*/ 359 h 943200"/>
              <a:gd name="T12" fmla="*/ 0 w 1159669"/>
              <a:gd name="T13" fmla="*/ 0 h 943200"/>
              <a:gd name="T14" fmla="*/ 339 w 1159669"/>
              <a:gd name="T15" fmla="*/ 0 h 943200"/>
              <a:gd name="T16" fmla="*/ 0 60000 65536"/>
              <a:gd name="T17" fmla="*/ 0 60000 65536"/>
              <a:gd name="T18" fmla="*/ 0 60000 65536"/>
              <a:gd name="T19" fmla="*/ 0 60000 65536"/>
              <a:gd name="T20" fmla="*/ 0 60000 65536"/>
              <a:gd name="T21" fmla="*/ 0 60000 65536"/>
              <a:gd name="T22" fmla="*/ 0 60000 65536"/>
              <a:gd name="T23" fmla="*/ 0 60000 65536"/>
              <a:gd name="T24" fmla="*/ 0 w 1159669"/>
              <a:gd name="T25" fmla="*/ 0 h 943200"/>
              <a:gd name="T26" fmla="*/ 1159669 w 1159669"/>
              <a:gd name="T27" fmla="*/ 943200 h 943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9669" h="943200">
                <a:moveTo>
                  <a:pt x="866563" y="0"/>
                </a:moveTo>
                <a:lnTo>
                  <a:pt x="1159669" y="0"/>
                </a:lnTo>
                <a:lnTo>
                  <a:pt x="866775" y="942518"/>
                </a:lnTo>
                <a:lnTo>
                  <a:pt x="866775" y="943200"/>
                </a:lnTo>
                <a:lnTo>
                  <a:pt x="866563" y="943200"/>
                </a:lnTo>
                <a:lnTo>
                  <a:pt x="0" y="943200"/>
                </a:lnTo>
                <a:lnTo>
                  <a:pt x="0" y="225"/>
                </a:lnTo>
                <a:lnTo>
                  <a:pt x="866563" y="225"/>
                </a:lnTo>
                <a:lnTo>
                  <a:pt x="866563" y="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rIns="180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600" b="1">
                <a:latin typeface="Arial" charset="0"/>
                <a:ea typeface="微软雅黑" pitchFamily="34" charset="-122"/>
              </a:rPr>
              <a:t>A</a:t>
            </a:r>
            <a:endParaRPr lang="zh-CN" altLang="en-US" sz="1600" b="1">
              <a:latin typeface="Arial" charset="0"/>
              <a:ea typeface="微软雅黑" pitchFamily="34" charset="-122"/>
            </a:endParaRPr>
          </a:p>
        </p:txBody>
      </p:sp>
      <p:sp>
        <p:nvSpPr>
          <p:cNvPr id="6" name="MH_Other_2"/>
          <p:cNvSpPr>
            <a:spLocks/>
          </p:cNvSpPr>
          <p:nvPr>
            <p:custDataLst>
              <p:tags r:id="rId3"/>
            </p:custDataLst>
          </p:nvPr>
        </p:nvSpPr>
        <p:spPr bwMode="auto">
          <a:xfrm>
            <a:off x="2419350" y="2274888"/>
            <a:ext cx="285750" cy="292100"/>
          </a:xfrm>
          <a:custGeom>
            <a:avLst/>
            <a:gdLst>
              <a:gd name="T0" fmla="*/ 91 w 766548"/>
              <a:gd name="T1" fmla="*/ 0 h 783175"/>
              <a:gd name="T2" fmla="*/ 287 w 766548"/>
              <a:gd name="T3" fmla="*/ 129 h 783175"/>
              <a:gd name="T4" fmla="*/ 0 w 766548"/>
              <a:gd name="T5" fmla="*/ 294 h 783175"/>
              <a:gd name="T6" fmla="*/ 0 w 766548"/>
              <a:gd name="T7" fmla="*/ 294 h 783175"/>
              <a:gd name="T8" fmla="*/ 0 w 766548"/>
              <a:gd name="T9" fmla="*/ 291 h 783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548" h="783175">
                <a:moveTo>
                  <a:pt x="242061" y="0"/>
                </a:moveTo>
                <a:lnTo>
                  <a:pt x="766548" y="342849"/>
                </a:lnTo>
                <a:lnTo>
                  <a:pt x="579" y="783175"/>
                </a:lnTo>
                <a:lnTo>
                  <a:pt x="0" y="783175"/>
                </a:lnTo>
                <a:lnTo>
                  <a:pt x="0" y="775607"/>
                </a:lnTo>
                <a:lnTo>
                  <a:pt x="242061" y="0"/>
                </a:lnTo>
                <a:close/>
              </a:path>
            </a:pathLst>
          </a:custGeom>
          <a:gradFill rotWithShape="0">
            <a:gsLst>
              <a:gs pos="0">
                <a:srgbClr val="FFFFFF"/>
              </a:gs>
              <a:gs pos="36000">
                <a:srgbClr val="D9D9D9"/>
              </a:gs>
              <a:gs pos="75000">
                <a:srgbClr val="979A9C"/>
              </a:gs>
              <a:gs pos="100000">
                <a:srgbClr val="979A9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7" name="MH_Other_3"/>
          <p:cNvSpPr>
            <a:spLocks/>
          </p:cNvSpPr>
          <p:nvPr>
            <p:custDataLst>
              <p:tags r:id="rId4"/>
            </p:custDataLst>
          </p:nvPr>
        </p:nvSpPr>
        <p:spPr bwMode="auto">
          <a:xfrm>
            <a:off x="2419350" y="1846263"/>
            <a:ext cx="285750" cy="555625"/>
          </a:xfrm>
          <a:custGeom>
            <a:avLst/>
            <a:gdLst>
              <a:gd name="T0" fmla="*/ 0 w 766762"/>
              <a:gd name="T1" fmla="*/ 0 h 1485388"/>
              <a:gd name="T2" fmla="*/ 287 w 766762"/>
              <a:gd name="T3" fmla="*/ 192 h 1485388"/>
              <a:gd name="T4" fmla="*/ 287 w 766762"/>
              <a:gd name="T5" fmla="*/ 570 h 1485388"/>
              <a:gd name="T6" fmla="*/ 286 w 766762"/>
              <a:gd name="T7" fmla="*/ 570 h 1485388"/>
              <a:gd name="T8" fmla="*/ 0 w 766762"/>
              <a:gd name="T9" fmla="*/ 377 h 14853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762" h="1485388">
                <a:moveTo>
                  <a:pt x="0" y="0"/>
                </a:moveTo>
                <a:lnTo>
                  <a:pt x="766762" y="501220"/>
                </a:lnTo>
                <a:lnTo>
                  <a:pt x="766762" y="1485388"/>
                </a:lnTo>
                <a:lnTo>
                  <a:pt x="766235" y="1485388"/>
                </a:lnTo>
                <a:lnTo>
                  <a:pt x="0" y="984513"/>
                </a:lnTo>
                <a:lnTo>
                  <a:pt x="0" y="0"/>
                </a:lnTo>
                <a:close/>
              </a:path>
            </a:pathLst>
          </a:custGeom>
          <a:gradFill rotWithShape="0">
            <a:gsLst>
              <a:gs pos="0">
                <a:srgbClr val="FFFFFF"/>
              </a:gs>
              <a:gs pos="34000">
                <a:srgbClr val="F3EFEF"/>
              </a:gs>
              <a:gs pos="70000">
                <a:srgbClr val="D9D9D9"/>
              </a:gs>
              <a:gs pos="100000">
                <a:srgbClr val="D9D9D9"/>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8" name="MH_SubTitle_2"/>
          <p:cNvSpPr>
            <a:spLocks noChangeArrowheads="1"/>
          </p:cNvSpPr>
          <p:nvPr>
            <p:custDataLst>
              <p:tags r:id="rId5"/>
            </p:custDataLst>
          </p:nvPr>
        </p:nvSpPr>
        <p:spPr bwMode="auto">
          <a:xfrm>
            <a:off x="2419350" y="3287713"/>
            <a:ext cx="4630738" cy="352425"/>
          </a:xfrm>
          <a:prstGeom prst="rect">
            <a:avLst/>
          </a:prstGeom>
          <a:solidFill>
            <a:srgbClr val="60A7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0" rIns="72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110000"/>
              </a:lnSpc>
            </a:pPr>
            <a:r>
              <a:rPr lang="zh-CN" altLang="en-US" sz="2800" b="1" dirty="0">
                <a:latin typeface="华文楷体" panose="02010600040101010101" pitchFamily="2" charset="-122"/>
                <a:ea typeface="华文楷体" panose="02010600040101010101" pitchFamily="2" charset="-122"/>
              </a:rPr>
              <a:t>电子支付改变商务模式</a:t>
            </a:r>
            <a:endParaRPr lang="da-DK" altLang="zh-CN" sz="2800" b="1" dirty="0">
              <a:latin typeface="华文楷体" panose="02010600040101010101" pitchFamily="2" charset="-122"/>
              <a:ea typeface="华文楷体" panose="02010600040101010101" pitchFamily="2" charset="-122"/>
            </a:endParaRPr>
          </a:p>
        </p:txBody>
      </p:sp>
      <p:sp>
        <p:nvSpPr>
          <p:cNvPr id="9" name="MH_Other_4"/>
          <p:cNvSpPr>
            <a:spLocks/>
          </p:cNvSpPr>
          <p:nvPr>
            <p:custDataLst>
              <p:tags r:id="rId6"/>
            </p:custDataLst>
          </p:nvPr>
        </p:nvSpPr>
        <p:spPr bwMode="auto">
          <a:xfrm>
            <a:off x="2093913" y="3287713"/>
            <a:ext cx="434975" cy="352425"/>
          </a:xfrm>
          <a:custGeom>
            <a:avLst/>
            <a:gdLst>
              <a:gd name="T0" fmla="*/ 339 w 1159669"/>
              <a:gd name="T1" fmla="*/ 0 h 943200"/>
              <a:gd name="T2" fmla="*/ 453 w 1159669"/>
              <a:gd name="T3" fmla="*/ 0 h 943200"/>
              <a:gd name="T4" fmla="*/ 339 w 1159669"/>
              <a:gd name="T5" fmla="*/ 359 h 943200"/>
              <a:gd name="T6" fmla="*/ 339 w 1159669"/>
              <a:gd name="T7" fmla="*/ 359 h 943200"/>
              <a:gd name="T8" fmla="*/ 339 w 1159669"/>
              <a:gd name="T9" fmla="*/ 359 h 943200"/>
              <a:gd name="T10" fmla="*/ 0 w 1159669"/>
              <a:gd name="T11" fmla="*/ 359 h 943200"/>
              <a:gd name="T12" fmla="*/ 0 w 1159669"/>
              <a:gd name="T13" fmla="*/ 0 h 943200"/>
              <a:gd name="T14" fmla="*/ 339 w 1159669"/>
              <a:gd name="T15" fmla="*/ 0 h 943200"/>
              <a:gd name="T16" fmla="*/ 0 60000 65536"/>
              <a:gd name="T17" fmla="*/ 0 60000 65536"/>
              <a:gd name="T18" fmla="*/ 0 60000 65536"/>
              <a:gd name="T19" fmla="*/ 0 60000 65536"/>
              <a:gd name="T20" fmla="*/ 0 60000 65536"/>
              <a:gd name="T21" fmla="*/ 0 60000 65536"/>
              <a:gd name="T22" fmla="*/ 0 60000 65536"/>
              <a:gd name="T23" fmla="*/ 0 60000 65536"/>
              <a:gd name="T24" fmla="*/ 0 w 1159669"/>
              <a:gd name="T25" fmla="*/ 0 h 943200"/>
              <a:gd name="T26" fmla="*/ 1159669 w 1159669"/>
              <a:gd name="T27" fmla="*/ 943200 h 943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9669" h="943200">
                <a:moveTo>
                  <a:pt x="866563" y="0"/>
                </a:moveTo>
                <a:lnTo>
                  <a:pt x="1159669" y="0"/>
                </a:lnTo>
                <a:lnTo>
                  <a:pt x="866775" y="942518"/>
                </a:lnTo>
                <a:lnTo>
                  <a:pt x="866775" y="943200"/>
                </a:lnTo>
                <a:lnTo>
                  <a:pt x="866563" y="943200"/>
                </a:lnTo>
                <a:lnTo>
                  <a:pt x="0" y="943200"/>
                </a:lnTo>
                <a:lnTo>
                  <a:pt x="0" y="225"/>
                </a:lnTo>
                <a:lnTo>
                  <a:pt x="866563" y="225"/>
                </a:lnTo>
                <a:lnTo>
                  <a:pt x="866563" y="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rIns="180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600" b="1">
                <a:latin typeface="Arial" charset="0"/>
                <a:ea typeface="微软雅黑" pitchFamily="34" charset="-122"/>
              </a:rPr>
              <a:t>B</a:t>
            </a:r>
            <a:endParaRPr lang="zh-CN" altLang="en-US" sz="1600" b="1">
              <a:latin typeface="Arial" charset="0"/>
              <a:ea typeface="微软雅黑" pitchFamily="34" charset="-122"/>
            </a:endParaRPr>
          </a:p>
        </p:txBody>
      </p:sp>
      <p:sp>
        <p:nvSpPr>
          <p:cNvPr id="10" name="MH_Other_5"/>
          <p:cNvSpPr>
            <a:spLocks/>
          </p:cNvSpPr>
          <p:nvPr>
            <p:custDataLst>
              <p:tags r:id="rId7"/>
            </p:custDataLst>
          </p:nvPr>
        </p:nvSpPr>
        <p:spPr bwMode="auto">
          <a:xfrm>
            <a:off x="2419350" y="3346450"/>
            <a:ext cx="285750" cy="293688"/>
          </a:xfrm>
          <a:custGeom>
            <a:avLst/>
            <a:gdLst>
              <a:gd name="T0" fmla="*/ 91 w 766548"/>
              <a:gd name="T1" fmla="*/ 0 h 783175"/>
              <a:gd name="T2" fmla="*/ 287 w 766548"/>
              <a:gd name="T3" fmla="*/ 134 h 783175"/>
              <a:gd name="T4" fmla="*/ 0 w 766548"/>
              <a:gd name="T5" fmla="*/ 306 h 783175"/>
              <a:gd name="T6" fmla="*/ 0 w 766548"/>
              <a:gd name="T7" fmla="*/ 306 h 783175"/>
              <a:gd name="T8" fmla="*/ 0 w 766548"/>
              <a:gd name="T9" fmla="*/ 303 h 783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548" h="783175">
                <a:moveTo>
                  <a:pt x="242061" y="0"/>
                </a:moveTo>
                <a:lnTo>
                  <a:pt x="766548" y="342849"/>
                </a:lnTo>
                <a:lnTo>
                  <a:pt x="579" y="783175"/>
                </a:lnTo>
                <a:lnTo>
                  <a:pt x="0" y="783175"/>
                </a:lnTo>
                <a:lnTo>
                  <a:pt x="0" y="775607"/>
                </a:lnTo>
                <a:lnTo>
                  <a:pt x="242061" y="0"/>
                </a:lnTo>
                <a:close/>
              </a:path>
            </a:pathLst>
          </a:custGeom>
          <a:gradFill rotWithShape="0">
            <a:gsLst>
              <a:gs pos="0">
                <a:srgbClr val="FFFFFF"/>
              </a:gs>
              <a:gs pos="36000">
                <a:srgbClr val="D9D9D9"/>
              </a:gs>
              <a:gs pos="75000">
                <a:srgbClr val="979A9C"/>
              </a:gs>
              <a:gs pos="100000">
                <a:srgbClr val="979A9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11" name="MH_Other_6"/>
          <p:cNvSpPr>
            <a:spLocks/>
          </p:cNvSpPr>
          <p:nvPr>
            <p:custDataLst>
              <p:tags r:id="rId8"/>
            </p:custDataLst>
          </p:nvPr>
        </p:nvSpPr>
        <p:spPr bwMode="auto">
          <a:xfrm>
            <a:off x="2419350" y="2919413"/>
            <a:ext cx="285750" cy="555625"/>
          </a:xfrm>
          <a:custGeom>
            <a:avLst/>
            <a:gdLst>
              <a:gd name="T0" fmla="*/ 0 w 766762"/>
              <a:gd name="T1" fmla="*/ 0 h 1485388"/>
              <a:gd name="T2" fmla="*/ 287 w 766762"/>
              <a:gd name="T3" fmla="*/ 192 h 1485388"/>
              <a:gd name="T4" fmla="*/ 287 w 766762"/>
              <a:gd name="T5" fmla="*/ 570 h 1485388"/>
              <a:gd name="T6" fmla="*/ 286 w 766762"/>
              <a:gd name="T7" fmla="*/ 570 h 1485388"/>
              <a:gd name="T8" fmla="*/ 0 w 766762"/>
              <a:gd name="T9" fmla="*/ 377 h 14853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762" h="1485388">
                <a:moveTo>
                  <a:pt x="0" y="0"/>
                </a:moveTo>
                <a:lnTo>
                  <a:pt x="766762" y="501220"/>
                </a:lnTo>
                <a:lnTo>
                  <a:pt x="766762" y="1485388"/>
                </a:lnTo>
                <a:lnTo>
                  <a:pt x="766235" y="1485388"/>
                </a:lnTo>
                <a:lnTo>
                  <a:pt x="0" y="984513"/>
                </a:lnTo>
                <a:lnTo>
                  <a:pt x="0" y="0"/>
                </a:lnTo>
                <a:close/>
              </a:path>
            </a:pathLst>
          </a:custGeom>
          <a:gradFill rotWithShape="0">
            <a:gsLst>
              <a:gs pos="0">
                <a:srgbClr val="FFFFFF"/>
              </a:gs>
              <a:gs pos="34000">
                <a:srgbClr val="F3EFEF"/>
              </a:gs>
              <a:gs pos="70000">
                <a:srgbClr val="D9D9D9"/>
              </a:gs>
              <a:gs pos="100000">
                <a:srgbClr val="D9D9D9"/>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12" name="MH_SubTitle_3"/>
          <p:cNvSpPr>
            <a:spLocks noChangeArrowheads="1"/>
          </p:cNvSpPr>
          <p:nvPr>
            <p:custDataLst>
              <p:tags r:id="rId9"/>
            </p:custDataLst>
          </p:nvPr>
        </p:nvSpPr>
        <p:spPr bwMode="auto">
          <a:xfrm>
            <a:off x="2419350" y="4360863"/>
            <a:ext cx="4630738" cy="352425"/>
          </a:xfrm>
          <a:prstGeom prst="rect">
            <a:avLst/>
          </a:prstGeom>
          <a:solidFill>
            <a:srgbClr val="72CC3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0" rIns="72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110000"/>
              </a:lnSpc>
            </a:pPr>
            <a:r>
              <a:rPr lang="zh-CN" altLang="en-US" sz="2800" b="1" dirty="0">
                <a:latin typeface="华文楷体" panose="02010600040101010101" pitchFamily="2" charset="-122"/>
                <a:ea typeface="华文楷体" panose="02010600040101010101" pitchFamily="2" charset="-122"/>
              </a:rPr>
              <a:t>电子支付改变社会管理</a:t>
            </a:r>
            <a:endParaRPr lang="da-DK" altLang="zh-CN" sz="2800" b="1" dirty="0">
              <a:latin typeface="华文楷体" panose="02010600040101010101" pitchFamily="2" charset="-122"/>
              <a:ea typeface="华文楷体" panose="02010600040101010101" pitchFamily="2" charset="-122"/>
            </a:endParaRPr>
          </a:p>
        </p:txBody>
      </p:sp>
      <p:sp>
        <p:nvSpPr>
          <p:cNvPr id="13" name="MH_Other_7"/>
          <p:cNvSpPr>
            <a:spLocks/>
          </p:cNvSpPr>
          <p:nvPr>
            <p:custDataLst>
              <p:tags r:id="rId10"/>
            </p:custDataLst>
          </p:nvPr>
        </p:nvSpPr>
        <p:spPr bwMode="auto">
          <a:xfrm>
            <a:off x="2093913" y="4360863"/>
            <a:ext cx="434975" cy="352425"/>
          </a:xfrm>
          <a:custGeom>
            <a:avLst/>
            <a:gdLst>
              <a:gd name="T0" fmla="*/ 339 w 1159669"/>
              <a:gd name="T1" fmla="*/ 0 h 943200"/>
              <a:gd name="T2" fmla="*/ 453 w 1159669"/>
              <a:gd name="T3" fmla="*/ 0 h 943200"/>
              <a:gd name="T4" fmla="*/ 339 w 1159669"/>
              <a:gd name="T5" fmla="*/ 359 h 943200"/>
              <a:gd name="T6" fmla="*/ 339 w 1159669"/>
              <a:gd name="T7" fmla="*/ 359 h 943200"/>
              <a:gd name="T8" fmla="*/ 339 w 1159669"/>
              <a:gd name="T9" fmla="*/ 359 h 943200"/>
              <a:gd name="T10" fmla="*/ 0 w 1159669"/>
              <a:gd name="T11" fmla="*/ 359 h 943200"/>
              <a:gd name="T12" fmla="*/ 0 w 1159669"/>
              <a:gd name="T13" fmla="*/ 0 h 943200"/>
              <a:gd name="T14" fmla="*/ 339 w 1159669"/>
              <a:gd name="T15" fmla="*/ 0 h 943200"/>
              <a:gd name="T16" fmla="*/ 0 60000 65536"/>
              <a:gd name="T17" fmla="*/ 0 60000 65536"/>
              <a:gd name="T18" fmla="*/ 0 60000 65536"/>
              <a:gd name="T19" fmla="*/ 0 60000 65536"/>
              <a:gd name="T20" fmla="*/ 0 60000 65536"/>
              <a:gd name="T21" fmla="*/ 0 60000 65536"/>
              <a:gd name="T22" fmla="*/ 0 60000 65536"/>
              <a:gd name="T23" fmla="*/ 0 60000 65536"/>
              <a:gd name="T24" fmla="*/ 0 w 1159669"/>
              <a:gd name="T25" fmla="*/ 0 h 943200"/>
              <a:gd name="T26" fmla="*/ 1159669 w 1159669"/>
              <a:gd name="T27" fmla="*/ 943200 h 943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9669" h="943200">
                <a:moveTo>
                  <a:pt x="866563" y="0"/>
                </a:moveTo>
                <a:lnTo>
                  <a:pt x="1159669" y="0"/>
                </a:lnTo>
                <a:lnTo>
                  <a:pt x="866775" y="942518"/>
                </a:lnTo>
                <a:lnTo>
                  <a:pt x="866775" y="943200"/>
                </a:lnTo>
                <a:lnTo>
                  <a:pt x="866563" y="943200"/>
                </a:lnTo>
                <a:lnTo>
                  <a:pt x="0" y="943200"/>
                </a:lnTo>
                <a:lnTo>
                  <a:pt x="0" y="225"/>
                </a:lnTo>
                <a:lnTo>
                  <a:pt x="866563" y="225"/>
                </a:lnTo>
                <a:lnTo>
                  <a:pt x="866563" y="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rIns="180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600" b="1">
                <a:latin typeface="Arial" charset="0"/>
                <a:ea typeface="微软雅黑" pitchFamily="34" charset="-122"/>
              </a:rPr>
              <a:t>C</a:t>
            </a:r>
            <a:endParaRPr lang="zh-CN" altLang="en-US" sz="1600" b="1">
              <a:latin typeface="Arial" charset="0"/>
              <a:ea typeface="微软雅黑" pitchFamily="34" charset="-122"/>
            </a:endParaRPr>
          </a:p>
        </p:txBody>
      </p:sp>
      <p:sp>
        <p:nvSpPr>
          <p:cNvPr id="14" name="MH_Other_8"/>
          <p:cNvSpPr>
            <a:spLocks/>
          </p:cNvSpPr>
          <p:nvPr>
            <p:custDataLst>
              <p:tags r:id="rId11"/>
            </p:custDataLst>
          </p:nvPr>
        </p:nvSpPr>
        <p:spPr bwMode="auto">
          <a:xfrm>
            <a:off x="2419350" y="4419600"/>
            <a:ext cx="285750" cy="293688"/>
          </a:xfrm>
          <a:custGeom>
            <a:avLst/>
            <a:gdLst>
              <a:gd name="T0" fmla="*/ 91 w 766548"/>
              <a:gd name="T1" fmla="*/ 0 h 783175"/>
              <a:gd name="T2" fmla="*/ 287 w 766548"/>
              <a:gd name="T3" fmla="*/ 134 h 783175"/>
              <a:gd name="T4" fmla="*/ 0 w 766548"/>
              <a:gd name="T5" fmla="*/ 306 h 783175"/>
              <a:gd name="T6" fmla="*/ 0 w 766548"/>
              <a:gd name="T7" fmla="*/ 306 h 783175"/>
              <a:gd name="T8" fmla="*/ 0 w 766548"/>
              <a:gd name="T9" fmla="*/ 303 h 783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548" h="783175">
                <a:moveTo>
                  <a:pt x="242061" y="0"/>
                </a:moveTo>
                <a:lnTo>
                  <a:pt x="766548" y="342849"/>
                </a:lnTo>
                <a:lnTo>
                  <a:pt x="579" y="783175"/>
                </a:lnTo>
                <a:lnTo>
                  <a:pt x="0" y="783175"/>
                </a:lnTo>
                <a:lnTo>
                  <a:pt x="0" y="775607"/>
                </a:lnTo>
                <a:lnTo>
                  <a:pt x="242061" y="0"/>
                </a:lnTo>
                <a:close/>
              </a:path>
            </a:pathLst>
          </a:custGeom>
          <a:gradFill rotWithShape="0">
            <a:gsLst>
              <a:gs pos="0">
                <a:srgbClr val="FFFFFF"/>
              </a:gs>
              <a:gs pos="36000">
                <a:srgbClr val="D9D9D9"/>
              </a:gs>
              <a:gs pos="75000">
                <a:srgbClr val="979A9C"/>
              </a:gs>
              <a:gs pos="100000">
                <a:srgbClr val="979A9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15" name="MH_Other_9"/>
          <p:cNvSpPr>
            <a:spLocks/>
          </p:cNvSpPr>
          <p:nvPr>
            <p:custDataLst>
              <p:tags r:id="rId12"/>
            </p:custDataLst>
          </p:nvPr>
        </p:nvSpPr>
        <p:spPr bwMode="auto">
          <a:xfrm>
            <a:off x="2419350" y="3992563"/>
            <a:ext cx="285750" cy="555625"/>
          </a:xfrm>
          <a:custGeom>
            <a:avLst/>
            <a:gdLst>
              <a:gd name="T0" fmla="*/ 0 w 766762"/>
              <a:gd name="T1" fmla="*/ 0 h 1485388"/>
              <a:gd name="T2" fmla="*/ 287 w 766762"/>
              <a:gd name="T3" fmla="*/ 192 h 1485388"/>
              <a:gd name="T4" fmla="*/ 287 w 766762"/>
              <a:gd name="T5" fmla="*/ 570 h 1485388"/>
              <a:gd name="T6" fmla="*/ 286 w 766762"/>
              <a:gd name="T7" fmla="*/ 570 h 1485388"/>
              <a:gd name="T8" fmla="*/ 0 w 766762"/>
              <a:gd name="T9" fmla="*/ 377 h 14853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762" h="1485388">
                <a:moveTo>
                  <a:pt x="0" y="0"/>
                </a:moveTo>
                <a:lnTo>
                  <a:pt x="766762" y="501220"/>
                </a:lnTo>
                <a:lnTo>
                  <a:pt x="766762" y="1485388"/>
                </a:lnTo>
                <a:lnTo>
                  <a:pt x="766235" y="1485388"/>
                </a:lnTo>
                <a:lnTo>
                  <a:pt x="0" y="984513"/>
                </a:lnTo>
                <a:lnTo>
                  <a:pt x="0" y="0"/>
                </a:lnTo>
                <a:close/>
              </a:path>
            </a:pathLst>
          </a:custGeom>
          <a:gradFill rotWithShape="0">
            <a:gsLst>
              <a:gs pos="0">
                <a:srgbClr val="FFFFFF"/>
              </a:gs>
              <a:gs pos="34000">
                <a:srgbClr val="F3EFEF"/>
              </a:gs>
              <a:gs pos="70000">
                <a:srgbClr val="D9D9D9"/>
              </a:gs>
              <a:gs pos="100000">
                <a:srgbClr val="D9D9D9"/>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16" name="MH_SubTitle_4"/>
          <p:cNvSpPr>
            <a:spLocks noChangeArrowheads="1"/>
          </p:cNvSpPr>
          <p:nvPr>
            <p:custDataLst>
              <p:tags r:id="rId13"/>
            </p:custDataLst>
          </p:nvPr>
        </p:nvSpPr>
        <p:spPr bwMode="auto">
          <a:xfrm>
            <a:off x="2419350" y="5434013"/>
            <a:ext cx="4630738" cy="352425"/>
          </a:xfrm>
          <a:prstGeom prst="rect">
            <a:avLst/>
          </a:prstGeom>
          <a:solidFill>
            <a:srgbClr val="E95D46"/>
          </a:solidFill>
          <a:ln>
            <a:noFill/>
          </a:ln>
          <a:extLst>
            <a:ext uri="{91240B29-F687-4F45-9708-019B960494DF}">
              <a14:hiddenLine xmlns:a14="http://schemas.microsoft.com/office/drawing/2010/main" w="9525">
                <a:solidFill>
                  <a:srgbClr val="000000"/>
                </a:solidFill>
                <a:miter lim="800000"/>
                <a:headEnd/>
                <a:tailEnd/>
              </a14:hiddenLine>
            </a:ext>
          </a:extLst>
        </p:spPr>
        <p:txBody>
          <a:bodyPr lIns="288000" tIns="0" rIns="72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lnSpc>
                <a:spcPct val="110000"/>
              </a:lnSpc>
            </a:pPr>
            <a:r>
              <a:rPr lang="zh-CN" altLang="en-US" sz="2800" b="1" dirty="0">
                <a:latin typeface="华文楷体" panose="02010600040101010101" pitchFamily="2" charset="-122"/>
                <a:ea typeface="华文楷体" panose="02010600040101010101" pitchFamily="2" charset="-122"/>
              </a:rPr>
              <a:t>电子支付改变支付体系</a:t>
            </a:r>
            <a:endParaRPr lang="da-DK" altLang="zh-CN" sz="2800" b="1" dirty="0">
              <a:latin typeface="华文楷体" panose="02010600040101010101" pitchFamily="2" charset="-122"/>
              <a:ea typeface="华文楷体" panose="02010600040101010101" pitchFamily="2" charset="-122"/>
            </a:endParaRPr>
          </a:p>
        </p:txBody>
      </p:sp>
      <p:sp>
        <p:nvSpPr>
          <p:cNvPr id="17" name="MH_Other_10"/>
          <p:cNvSpPr>
            <a:spLocks/>
          </p:cNvSpPr>
          <p:nvPr>
            <p:custDataLst>
              <p:tags r:id="rId14"/>
            </p:custDataLst>
          </p:nvPr>
        </p:nvSpPr>
        <p:spPr bwMode="auto">
          <a:xfrm>
            <a:off x="2093913" y="5434013"/>
            <a:ext cx="434975" cy="352425"/>
          </a:xfrm>
          <a:custGeom>
            <a:avLst/>
            <a:gdLst>
              <a:gd name="T0" fmla="*/ 339 w 1159669"/>
              <a:gd name="T1" fmla="*/ 0 h 943200"/>
              <a:gd name="T2" fmla="*/ 453 w 1159669"/>
              <a:gd name="T3" fmla="*/ 0 h 943200"/>
              <a:gd name="T4" fmla="*/ 339 w 1159669"/>
              <a:gd name="T5" fmla="*/ 359 h 943200"/>
              <a:gd name="T6" fmla="*/ 339 w 1159669"/>
              <a:gd name="T7" fmla="*/ 359 h 943200"/>
              <a:gd name="T8" fmla="*/ 339 w 1159669"/>
              <a:gd name="T9" fmla="*/ 359 h 943200"/>
              <a:gd name="T10" fmla="*/ 0 w 1159669"/>
              <a:gd name="T11" fmla="*/ 359 h 943200"/>
              <a:gd name="T12" fmla="*/ 0 w 1159669"/>
              <a:gd name="T13" fmla="*/ 0 h 943200"/>
              <a:gd name="T14" fmla="*/ 339 w 1159669"/>
              <a:gd name="T15" fmla="*/ 0 h 943200"/>
              <a:gd name="T16" fmla="*/ 0 60000 65536"/>
              <a:gd name="T17" fmla="*/ 0 60000 65536"/>
              <a:gd name="T18" fmla="*/ 0 60000 65536"/>
              <a:gd name="T19" fmla="*/ 0 60000 65536"/>
              <a:gd name="T20" fmla="*/ 0 60000 65536"/>
              <a:gd name="T21" fmla="*/ 0 60000 65536"/>
              <a:gd name="T22" fmla="*/ 0 60000 65536"/>
              <a:gd name="T23" fmla="*/ 0 60000 65536"/>
              <a:gd name="T24" fmla="*/ 0 w 1159669"/>
              <a:gd name="T25" fmla="*/ 0 h 943200"/>
              <a:gd name="T26" fmla="*/ 1159669 w 1159669"/>
              <a:gd name="T27" fmla="*/ 943200 h 9432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59669" h="943200">
                <a:moveTo>
                  <a:pt x="866563" y="0"/>
                </a:moveTo>
                <a:lnTo>
                  <a:pt x="1159669" y="0"/>
                </a:lnTo>
                <a:lnTo>
                  <a:pt x="866775" y="942518"/>
                </a:lnTo>
                <a:lnTo>
                  <a:pt x="866775" y="943200"/>
                </a:lnTo>
                <a:lnTo>
                  <a:pt x="866563" y="943200"/>
                </a:lnTo>
                <a:lnTo>
                  <a:pt x="0" y="943200"/>
                </a:lnTo>
                <a:lnTo>
                  <a:pt x="0" y="225"/>
                </a:lnTo>
                <a:lnTo>
                  <a:pt x="866563" y="225"/>
                </a:lnTo>
                <a:lnTo>
                  <a:pt x="866563" y="0"/>
                </a:lnTo>
                <a:close/>
              </a:path>
            </a:pathLst>
          </a:custGeom>
          <a:solidFill>
            <a:srgbClr val="EAEAEA"/>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rIns="180000" bIns="0"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1600" b="1">
                <a:latin typeface="Arial" charset="0"/>
                <a:ea typeface="微软雅黑" pitchFamily="34" charset="-122"/>
              </a:rPr>
              <a:t>D</a:t>
            </a:r>
            <a:endParaRPr lang="zh-CN" altLang="en-US" sz="1600" b="1">
              <a:latin typeface="Arial" charset="0"/>
              <a:ea typeface="微软雅黑" pitchFamily="34" charset="-122"/>
            </a:endParaRPr>
          </a:p>
        </p:txBody>
      </p:sp>
      <p:sp>
        <p:nvSpPr>
          <p:cNvPr id="18" name="MH_Other_11"/>
          <p:cNvSpPr>
            <a:spLocks/>
          </p:cNvSpPr>
          <p:nvPr>
            <p:custDataLst>
              <p:tags r:id="rId15"/>
            </p:custDataLst>
          </p:nvPr>
        </p:nvSpPr>
        <p:spPr bwMode="auto">
          <a:xfrm>
            <a:off x="2419350" y="5492750"/>
            <a:ext cx="285750" cy="293688"/>
          </a:xfrm>
          <a:custGeom>
            <a:avLst/>
            <a:gdLst>
              <a:gd name="T0" fmla="*/ 91 w 766548"/>
              <a:gd name="T1" fmla="*/ 0 h 783175"/>
              <a:gd name="T2" fmla="*/ 287 w 766548"/>
              <a:gd name="T3" fmla="*/ 134 h 783175"/>
              <a:gd name="T4" fmla="*/ 0 w 766548"/>
              <a:gd name="T5" fmla="*/ 306 h 783175"/>
              <a:gd name="T6" fmla="*/ 0 w 766548"/>
              <a:gd name="T7" fmla="*/ 306 h 783175"/>
              <a:gd name="T8" fmla="*/ 0 w 766548"/>
              <a:gd name="T9" fmla="*/ 303 h 783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548" h="783175">
                <a:moveTo>
                  <a:pt x="242061" y="0"/>
                </a:moveTo>
                <a:lnTo>
                  <a:pt x="766548" y="342849"/>
                </a:lnTo>
                <a:lnTo>
                  <a:pt x="579" y="783175"/>
                </a:lnTo>
                <a:lnTo>
                  <a:pt x="0" y="783175"/>
                </a:lnTo>
                <a:lnTo>
                  <a:pt x="0" y="775607"/>
                </a:lnTo>
                <a:lnTo>
                  <a:pt x="242061" y="0"/>
                </a:lnTo>
                <a:close/>
              </a:path>
            </a:pathLst>
          </a:custGeom>
          <a:gradFill rotWithShape="0">
            <a:gsLst>
              <a:gs pos="0">
                <a:srgbClr val="FFFFFF"/>
              </a:gs>
              <a:gs pos="36000">
                <a:srgbClr val="D9D9D9"/>
              </a:gs>
              <a:gs pos="75000">
                <a:srgbClr val="979A9C"/>
              </a:gs>
              <a:gs pos="100000">
                <a:srgbClr val="979A9C"/>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19" name="MH_Other_12"/>
          <p:cNvSpPr>
            <a:spLocks/>
          </p:cNvSpPr>
          <p:nvPr>
            <p:custDataLst>
              <p:tags r:id="rId16"/>
            </p:custDataLst>
          </p:nvPr>
        </p:nvSpPr>
        <p:spPr bwMode="auto">
          <a:xfrm>
            <a:off x="2419350" y="5065713"/>
            <a:ext cx="285750" cy="555625"/>
          </a:xfrm>
          <a:custGeom>
            <a:avLst/>
            <a:gdLst>
              <a:gd name="T0" fmla="*/ 0 w 766762"/>
              <a:gd name="T1" fmla="*/ 0 h 1485388"/>
              <a:gd name="T2" fmla="*/ 287 w 766762"/>
              <a:gd name="T3" fmla="*/ 192 h 1485388"/>
              <a:gd name="T4" fmla="*/ 287 w 766762"/>
              <a:gd name="T5" fmla="*/ 570 h 1485388"/>
              <a:gd name="T6" fmla="*/ 286 w 766762"/>
              <a:gd name="T7" fmla="*/ 570 h 1485388"/>
              <a:gd name="T8" fmla="*/ 0 w 766762"/>
              <a:gd name="T9" fmla="*/ 377 h 148538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762" h="1485388">
                <a:moveTo>
                  <a:pt x="0" y="0"/>
                </a:moveTo>
                <a:lnTo>
                  <a:pt x="766762" y="501220"/>
                </a:lnTo>
                <a:lnTo>
                  <a:pt x="766762" y="1485388"/>
                </a:lnTo>
                <a:lnTo>
                  <a:pt x="766235" y="1485388"/>
                </a:lnTo>
                <a:lnTo>
                  <a:pt x="0" y="984513"/>
                </a:lnTo>
                <a:lnTo>
                  <a:pt x="0" y="0"/>
                </a:lnTo>
                <a:close/>
              </a:path>
            </a:pathLst>
          </a:custGeom>
          <a:gradFill rotWithShape="0">
            <a:gsLst>
              <a:gs pos="0">
                <a:srgbClr val="FFFFFF"/>
              </a:gs>
              <a:gs pos="34000">
                <a:srgbClr val="F3EFEF"/>
              </a:gs>
              <a:gs pos="70000">
                <a:srgbClr val="D9D9D9"/>
              </a:gs>
              <a:gs pos="100000">
                <a:srgbClr val="D9D9D9"/>
              </a:gs>
            </a:gsLst>
            <a:lin ang="189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endParaRPr lang="zh-CN" altLang="en-US" b="1"/>
          </a:p>
        </p:txBody>
      </p:sp>
      <p:sp>
        <p:nvSpPr>
          <p:cNvPr id="20" name="标题 1"/>
          <p:cNvSpPr txBox="1">
            <a:spLocks/>
          </p:cNvSpPr>
          <p:nvPr/>
        </p:nvSpPr>
        <p:spPr bwMode="gray">
          <a:xfrm>
            <a:off x="971600" y="1196752"/>
            <a:ext cx="7391400" cy="838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l" rtl="0" eaLnBrk="1" fontAlgn="base" hangingPunct="1">
              <a:spcBef>
                <a:spcPct val="0"/>
              </a:spcBef>
              <a:spcAft>
                <a:spcPct val="0"/>
              </a:spcAft>
              <a:defRPr sz="3600" b="1">
                <a:solidFill>
                  <a:srgbClr val="FFFFFF"/>
                </a:solidFill>
                <a:latin typeface="+mj-lt"/>
                <a:ea typeface="+mj-ea"/>
                <a:cs typeface="+mj-cs"/>
              </a:defRPr>
            </a:lvl1pPr>
            <a:lvl2pPr algn="l" rtl="0" eaLnBrk="1" fontAlgn="base" hangingPunct="1">
              <a:spcBef>
                <a:spcPct val="0"/>
              </a:spcBef>
              <a:spcAft>
                <a:spcPct val="0"/>
              </a:spcAft>
              <a:defRPr sz="3600" b="1">
                <a:solidFill>
                  <a:srgbClr val="FFFFFF"/>
                </a:solidFill>
                <a:latin typeface="Arial" charset="0"/>
              </a:defRPr>
            </a:lvl2pPr>
            <a:lvl3pPr algn="l" rtl="0" eaLnBrk="1" fontAlgn="base" hangingPunct="1">
              <a:spcBef>
                <a:spcPct val="0"/>
              </a:spcBef>
              <a:spcAft>
                <a:spcPct val="0"/>
              </a:spcAft>
              <a:defRPr sz="3600" b="1">
                <a:solidFill>
                  <a:srgbClr val="FFFFFF"/>
                </a:solidFill>
                <a:latin typeface="Arial" charset="0"/>
              </a:defRPr>
            </a:lvl3pPr>
            <a:lvl4pPr algn="l" rtl="0" eaLnBrk="1" fontAlgn="base" hangingPunct="1">
              <a:spcBef>
                <a:spcPct val="0"/>
              </a:spcBef>
              <a:spcAft>
                <a:spcPct val="0"/>
              </a:spcAft>
              <a:defRPr sz="3600" b="1">
                <a:solidFill>
                  <a:srgbClr val="FFFFFF"/>
                </a:solidFill>
                <a:latin typeface="Arial" charset="0"/>
              </a:defRPr>
            </a:lvl4pPr>
            <a:lvl5pPr algn="l" rtl="0" eaLnBrk="1" fontAlgn="base" hangingPunct="1">
              <a:spcBef>
                <a:spcPct val="0"/>
              </a:spcBef>
              <a:spcAft>
                <a:spcPct val="0"/>
              </a:spcAft>
              <a:defRPr sz="3600" b="1">
                <a:solidFill>
                  <a:srgbClr val="FFFFFF"/>
                </a:solidFill>
                <a:latin typeface="Arial" charset="0"/>
              </a:defRPr>
            </a:lvl5pPr>
            <a:lvl6pPr marL="457200" algn="l" rtl="0" eaLnBrk="1" fontAlgn="base" hangingPunct="1">
              <a:spcBef>
                <a:spcPct val="0"/>
              </a:spcBef>
              <a:spcAft>
                <a:spcPct val="0"/>
              </a:spcAft>
              <a:defRPr sz="3600" b="1">
                <a:solidFill>
                  <a:srgbClr val="FFFFFF"/>
                </a:solidFill>
                <a:latin typeface="Arial" charset="0"/>
              </a:defRPr>
            </a:lvl6pPr>
            <a:lvl7pPr marL="914400" algn="l" rtl="0" eaLnBrk="1" fontAlgn="base" hangingPunct="1">
              <a:spcBef>
                <a:spcPct val="0"/>
              </a:spcBef>
              <a:spcAft>
                <a:spcPct val="0"/>
              </a:spcAft>
              <a:defRPr sz="3600" b="1">
                <a:solidFill>
                  <a:srgbClr val="FFFFFF"/>
                </a:solidFill>
                <a:latin typeface="Arial" charset="0"/>
              </a:defRPr>
            </a:lvl7pPr>
            <a:lvl8pPr marL="1371600" algn="l" rtl="0" eaLnBrk="1" fontAlgn="base" hangingPunct="1">
              <a:spcBef>
                <a:spcPct val="0"/>
              </a:spcBef>
              <a:spcAft>
                <a:spcPct val="0"/>
              </a:spcAft>
              <a:defRPr sz="3600" b="1">
                <a:solidFill>
                  <a:srgbClr val="FFFFFF"/>
                </a:solidFill>
                <a:latin typeface="Arial" charset="0"/>
              </a:defRPr>
            </a:lvl8pPr>
            <a:lvl9pPr marL="1828800" algn="l" rtl="0" eaLnBrk="1" fontAlgn="base" hangingPunct="1">
              <a:spcBef>
                <a:spcPct val="0"/>
              </a:spcBef>
              <a:spcAft>
                <a:spcPct val="0"/>
              </a:spcAft>
              <a:defRPr sz="3600" b="1">
                <a:solidFill>
                  <a:srgbClr val="FFFFFF"/>
                </a:solidFill>
                <a:latin typeface="Arial" charset="0"/>
              </a:defRPr>
            </a:lvl9pPr>
          </a:lstStyle>
          <a:p>
            <a:r>
              <a:rPr lang="zh-CN" altLang="en-US" sz="2800" kern="0" dirty="0">
                <a:solidFill>
                  <a:schemeClr val="tx1"/>
                </a:solidFill>
                <a:latin typeface="华文楷体" panose="02010600040101010101" pitchFamily="2" charset="-122"/>
                <a:ea typeface="华文楷体" panose="02010600040101010101" pitchFamily="2" charset="-122"/>
              </a:rPr>
              <a:t>电子支付改变世界</a:t>
            </a:r>
          </a:p>
        </p:txBody>
      </p:sp>
    </p:spTree>
    <p:extLst>
      <p:ext uri="{BB962C8B-B14F-4D97-AF65-F5344CB8AC3E}">
        <p14:creationId xmlns:p14="http://schemas.microsoft.com/office/powerpoint/2010/main" val="13656729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电子</a:t>
            </a:r>
            <a:r>
              <a:rPr lang="zh-CN" altLang="en-US" dirty="0" smtClean="0"/>
              <a:t>支付概述</a:t>
            </a:r>
            <a:endParaRPr lang="zh-CN" altLang="en-US" dirty="0"/>
          </a:p>
        </p:txBody>
      </p:sp>
      <p:sp>
        <p:nvSpPr>
          <p:cNvPr id="5" name="TextBox 4"/>
          <p:cNvSpPr txBox="1"/>
          <p:nvPr/>
        </p:nvSpPr>
        <p:spPr>
          <a:xfrm>
            <a:off x="1187624" y="1916832"/>
            <a:ext cx="6840760" cy="3631763"/>
          </a:xfrm>
          <a:prstGeom prst="rect">
            <a:avLst/>
          </a:prstGeom>
          <a:noFill/>
        </p:spPr>
        <p:txBody>
          <a:bodyPr wrap="square" rtlCol="0">
            <a:spAutoFit/>
          </a:bodyPr>
          <a:lstStyle/>
          <a:p>
            <a:r>
              <a:rPr lang="zh-CN" altLang="en-US" sz="3200" b="1" dirty="0">
                <a:solidFill>
                  <a:srgbClr val="47494B"/>
                </a:solidFill>
                <a:latin typeface="华文楷体" panose="02010600040101010101" pitchFamily="2" charset="-122"/>
                <a:ea typeface="华文楷体" panose="02010600040101010101" pitchFamily="2" charset="-122"/>
              </a:rPr>
              <a:t>（</a:t>
            </a:r>
            <a:r>
              <a:rPr lang="en-US" altLang="zh-CN" sz="3200" b="1" dirty="0">
                <a:solidFill>
                  <a:srgbClr val="47494B"/>
                </a:solidFill>
                <a:latin typeface="华文楷体" panose="02010600040101010101" pitchFamily="2" charset="-122"/>
                <a:ea typeface="华文楷体" panose="02010600040101010101" pitchFamily="2" charset="-122"/>
              </a:rPr>
              <a:t>2</a:t>
            </a:r>
            <a:r>
              <a:rPr lang="zh-CN" altLang="en-US" sz="3200" b="1" dirty="0">
                <a:solidFill>
                  <a:srgbClr val="47494B"/>
                </a:solidFill>
                <a:latin typeface="华文楷体" panose="02010600040101010101" pitchFamily="2" charset="-122"/>
                <a:ea typeface="华文楷体" panose="02010600040101010101" pitchFamily="2" charset="-122"/>
              </a:rPr>
              <a:t>）电子支付与电子商务的关系</a:t>
            </a:r>
            <a:endParaRPr lang="en-US" altLang="zh-CN" sz="3200" b="1" dirty="0">
              <a:solidFill>
                <a:srgbClr val="47494B"/>
              </a:solidFill>
              <a:latin typeface="华文楷体" panose="02010600040101010101" pitchFamily="2" charset="-122"/>
              <a:ea typeface="华文楷体" panose="02010600040101010101" pitchFamily="2" charset="-122"/>
            </a:endParaRPr>
          </a:p>
          <a:p>
            <a:endParaRPr lang="en-US" altLang="zh-CN" dirty="0">
              <a:solidFill>
                <a:srgbClr val="47494B"/>
              </a:solidFill>
              <a:latin typeface="Arial"/>
              <a:ea typeface="幼圆"/>
            </a:endParaRPr>
          </a:p>
          <a:p>
            <a:pPr marL="342900" indent="-342900">
              <a:lnSpc>
                <a:spcPct val="150000"/>
              </a:lnSpc>
              <a:buFont typeface="Wingdings" panose="05000000000000000000" pitchFamily="2" charset="2"/>
              <a:buChar char="n"/>
            </a:pPr>
            <a:r>
              <a:rPr lang="zh-CN" altLang="en-US" sz="2400" b="1" dirty="0">
                <a:solidFill>
                  <a:srgbClr val="046FB6"/>
                </a:solidFill>
                <a:latin typeface="华文楷体" panose="02010600040101010101" pitchFamily="2" charset="-122"/>
                <a:ea typeface="华文楷体" panose="02010600040101010101" pitchFamily="2" charset="-122"/>
              </a:rPr>
              <a:t>电子支付与电子商务之间是一种互动关系；</a:t>
            </a:r>
            <a:endParaRPr lang="en-US" altLang="zh-CN" sz="2400" b="1" dirty="0">
              <a:solidFill>
                <a:srgbClr val="046FB6"/>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n"/>
            </a:pPr>
            <a:r>
              <a:rPr lang="zh-CN" altLang="en-US" sz="2400" b="1" dirty="0">
                <a:solidFill>
                  <a:srgbClr val="046FB6"/>
                </a:solidFill>
                <a:latin typeface="华文楷体" panose="02010600040101010101" pitchFamily="2" charset="-122"/>
                <a:ea typeface="华文楷体" panose="02010600040101010101" pitchFamily="2" charset="-122"/>
              </a:rPr>
              <a:t>电子支付是电子商务的重要内容和关键环节；</a:t>
            </a:r>
            <a:endParaRPr lang="en-US" altLang="zh-CN" sz="2400" b="1" dirty="0">
              <a:solidFill>
                <a:srgbClr val="046FB6"/>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n"/>
            </a:pPr>
            <a:r>
              <a:rPr lang="zh-CN" altLang="en-US" sz="2400" b="1" dirty="0">
                <a:solidFill>
                  <a:srgbClr val="046FB6"/>
                </a:solidFill>
                <a:latin typeface="华文楷体" panose="02010600040101010101" pitchFamily="2" charset="-122"/>
                <a:ea typeface="华文楷体" panose="02010600040101010101" pitchFamily="2" charset="-122"/>
              </a:rPr>
              <a:t>电子支付支撑电子商务的发展；</a:t>
            </a:r>
            <a:endParaRPr lang="en-US" altLang="zh-CN" sz="2400" b="1" dirty="0">
              <a:solidFill>
                <a:srgbClr val="046FB6"/>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n"/>
            </a:pPr>
            <a:r>
              <a:rPr lang="zh-CN" altLang="en-US" sz="2400" b="1" dirty="0">
                <a:solidFill>
                  <a:srgbClr val="046FB6"/>
                </a:solidFill>
                <a:latin typeface="华文楷体" panose="02010600040101010101" pitchFamily="2" charset="-122"/>
                <a:ea typeface="华文楷体" panose="02010600040101010101" pitchFamily="2" charset="-122"/>
              </a:rPr>
              <a:t>电子支付具有电子商务基础服务的价值；</a:t>
            </a:r>
            <a:endParaRPr lang="en-US" altLang="zh-CN" sz="2400" b="1" dirty="0">
              <a:solidFill>
                <a:srgbClr val="046FB6"/>
              </a:solidFill>
              <a:latin typeface="华文楷体" panose="02010600040101010101" pitchFamily="2" charset="-122"/>
              <a:ea typeface="华文楷体" panose="02010600040101010101" pitchFamily="2" charset="-122"/>
            </a:endParaRPr>
          </a:p>
          <a:p>
            <a:pPr marL="342900" indent="-342900">
              <a:lnSpc>
                <a:spcPct val="150000"/>
              </a:lnSpc>
              <a:buFont typeface="Wingdings" panose="05000000000000000000" pitchFamily="2" charset="2"/>
              <a:buChar char="n"/>
            </a:pPr>
            <a:r>
              <a:rPr lang="zh-CN" altLang="en-US" sz="2400" b="1" dirty="0">
                <a:solidFill>
                  <a:srgbClr val="046FB6"/>
                </a:solidFill>
                <a:latin typeface="华文楷体" panose="02010600040101010101" pitchFamily="2" charset="-122"/>
                <a:ea typeface="华文楷体" panose="02010600040101010101" pitchFamily="2" charset="-122"/>
              </a:rPr>
              <a:t>电子商务带动电子支付的发展。</a:t>
            </a:r>
          </a:p>
        </p:txBody>
      </p:sp>
    </p:spTree>
    <p:extLst>
      <p:ext uri="{BB962C8B-B14F-4D97-AF65-F5344CB8AC3E}">
        <p14:creationId xmlns:p14="http://schemas.microsoft.com/office/powerpoint/2010/main" val="9209753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1.2 </a:t>
            </a:r>
            <a:r>
              <a:rPr lang="zh-CN" altLang="en-US" dirty="0"/>
              <a:t>电子</a:t>
            </a:r>
            <a:r>
              <a:rPr lang="zh-CN" altLang="en-US" dirty="0" smtClean="0"/>
              <a:t>支付概述</a:t>
            </a:r>
            <a:endParaRPr lang="zh-CN" altLang="en-US" dirty="0"/>
          </a:p>
        </p:txBody>
      </p:sp>
      <p:pic>
        <p:nvPicPr>
          <p:cNvPr id="4" name="MH_Other_1"/>
          <p:cNvPicPr>
            <a:picLocks noChangeAspect="1" noChangeArrowheads="1"/>
          </p:cNvPicPr>
          <p:nvPr>
            <p:custDataLst>
              <p:tags r:id="rId1"/>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7151688"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MH_Other_2"/>
          <p:cNvPicPr>
            <a:picLocks noChangeAspect="1" noChangeArrowheads="1"/>
          </p:cNvPicPr>
          <p:nvPr>
            <p:custDataLst>
              <p:tags r:id="rId2"/>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5399088"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MH_Other_3"/>
          <p:cNvPicPr>
            <a:picLocks noChangeAspect="1" noChangeArrowheads="1"/>
          </p:cNvPicPr>
          <p:nvPr>
            <p:custDataLst>
              <p:tags r:id="rId3"/>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3592513"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 name="MH_Other_4"/>
          <p:cNvPicPr>
            <a:picLocks noChangeAspect="1" noChangeArrowheads="1"/>
          </p:cNvPicPr>
          <p:nvPr>
            <p:custDataLst>
              <p:tags r:id="rId4"/>
            </p:custDataLst>
          </p:nvPr>
        </p:nvPicPr>
        <p:blipFill>
          <a:blip r:embed="rId39">
            <a:extLst>
              <a:ext uri="{28A0092B-C50C-407E-A947-70E740481C1C}">
                <a14:useLocalDpi xmlns:a14="http://schemas.microsoft.com/office/drawing/2010/main" val="0"/>
              </a:ext>
            </a:extLst>
          </a:blip>
          <a:srcRect l="61087"/>
          <a:stretch>
            <a:fillRect/>
          </a:stretch>
        </p:blipFill>
        <p:spPr bwMode="auto">
          <a:xfrm>
            <a:off x="1833563" y="2992321"/>
            <a:ext cx="14605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MH_Other_5"/>
          <p:cNvSpPr/>
          <p:nvPr>
            <p:custDataLst>
              <p:tags r:id="rId5"/>
            </p:custDataLst>
          </p:nvPr>
        </p:nvSpPr>
        <p:spPr>
          <a:xfrm rot="3600000">
            <a:off x="847107" y="3869317"/>
            <a:ext cx="2256488" cy="1086457"/>
          </a:xfrm>
          <a:prstGeom prst="roundRect">
            <a:avLst/>
          </a:prstGeom>
          <a:solidFill>
            <a:srgbClr val="E1A601"/>
          </a:solidFill>
          <a:ln w="25400" cap="flat" cmpd="sng" algn="ctr">
            <a:noFill/>
            <a:prstDash val="solid"/>
          </a:ln>
          <a:effectLst/>
          <a:scene3d>
            <a:camera prst="orthographicFront">
              <a:rot lat="0" lon="0" rev="0"/>
            </a:camera>
            <a:lightRig rig="glow" dir="t">
              <a:rot lat="0" lon="0" rev="4800000"/>
            </a:lightRig>
          </a:scene3d>
          <a:sp3d prstMaterial="matte">
            <a:bevelT w="127000" h="63500"/>
          </a:sp3d>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9" name="MH_Other_6"/>
          <p:cNvSpPr/>
          <p:nvPr>
            <p:custDataLst>
              <p:tags r:id="rId6"/>
            </p:custDataLst>
          </p:nvPr>
        </p:nvSpPr>
        <p:spPr>
          <a:xfrm rot="4203309">
            <a:off x="624590" y="3871789"/>
            <a:ext cx="2172914" cy="1128244"/>
          </a:xfrm>
          <a:prstGeom prst="roundRect">
            <a:avLst/>
          </a:prstGeom>
          <a:gradFill flip="none" rotWithShape="1">
            <a:gsLst>
              <a:gs pos="0">
                <a:srgbClr val="FFE9AB"/>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0" name="MH_Other_7"/>
          <p:cNvSpPr>
            <a:spLocks noChangeArrowheads="1"/>
          </p:cNvSpPr>
          <p:nvPr>
            <p:custDataLst>
              <p:tags r:id="rId7"/>
            </p:custDataLst>
          </p:nvPr>
        </p:nvSpPr>
        <p:spPr bwMode="auto">
          <a:xfrm rot="3600000">
            <a:off x="1543050" y="3852746"/>
            <a:ext cx="1450975" cy="85725"/>
          </a:xfrm>
          <a:prstGeom prst="ellipse">
            <a:avLst/>
          </a:prstGeom>
          <a:gradFill rotWithShape="1">
            <a:gsLst>
              <a:gs pos="0">
                <a:sysClr val="window" lastClr="FFFFFF"/>
              </a:gs>
              <a:gs pos="100000">
                <a:srgbClr val="C00000">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11" name="MH_Other_8"/>
          <p:cNvSpPr/>
          <p:nvPr>
            <p:custDataLst>
              <p:tags r:id="rId8"/>
            </p:custDataLst>
          </p:nvPr>
        </p:nvSpPr>
        <p:spPr>
          <a:xfrm>
            <a:off x="0" y="3089158"/>
            <a:ext cx="9164638" cy="66675"/>
          </a:xfrm>
          <a:prstGeom prst="roundRect">
            <a:avLst/>
          </a:prstGeom>
          <a:gradFill flip="none" rotWithShape="1">
            <a:gsLst>
              <a:gs pos="0">
                <a:sysClr val="windowText" lastClr="000000">
                  <a:lumMod val="50000"/>
                  <a:lumOff val="50000"/>
                </a:sysClr>
              </a:gs>
              <a:gs pos="100000">
                <a:sysClr val="window" lastClr="FFFFFF">
                  <a:lumMod val="50000"/>
                  <a:shade val="67500"/>
                  <a:satMod val="115000"/>
                </a:sysClr>
              </a:gs>
              <a:gs pos="55000">
                <a:sysClr val="window" lastClr="FFFFFF">
                  <a:lumMod val="75000"/>
                </a:sysClr>
              </a:gs>
            </a:gsLst>
            <a:lin ang="5400000" scaled="1"/>
            <a:tileRect/>
          </a:gra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sp>
        <p:nvSpPr>
          <p:cNvPr id="12" name="MH_Other_9"/>
          <p:cNvSpPr/>
          <p:nvPr>
            <p:custDataLst>
              <p:tags r:id="rId9"/>
            </p:custDataLst>
          </p:nvPr>
        </p:nvSpPr>
        <p:spPr>
          <a:xfrm>
            <a:off x="1770063" y="3349508"/>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13" name="MH_Other_10"/>
          <p:cNvPicPr>
            <a:picLocks noChangeAspect="1" noChangeArrowheads="1"/>
          </p:cNvPicPr>
          <p:nvPr>
            <p:custDataLst>
              <p:tags r:id="rId10"/>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1604963" y="2992321"/>
            <a:ext cx="2286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MH_Other_11"/>
          <p:cNvSpPr/>
          <p:nvPr>
            <p:custDataLst>
              <p:tags r:id="rId11"/>
            </p:custDataLst>
          </p:nvPr>
        </p:nvSpPr>
        <p:spPr>
          <a:xfrm rot="3600000">
            <a:off x="4453731" y="3910690"/>
            <a:ext cx="2173287" cy="1003300"/>
          </a:xfrm>
          <a:prstGeom prst="roundRect">
            <a:avLst/>
          </a:prstGeom>
          <a:solidFill>
            <a:srgbClr val="34AFE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5" name="MH_Other_12"/>
          <p:cNvSpPr/>
          <p:nvPr>
            <p:custDataLst>
              <p:tags r:id="rId12"/>
            </p:custDataLst>
          </p:nvPr>
        </p:nvSpPr>
        <p:spPr>
          <a:xfrm rot="4203309">
            <a:off x="4189863" y="3871791"/>
            <a:ext cx="2172915" cy="1128244"/>
          </a:xfrm>
          <a:prstGeom prst="roundRect">
            <a:avLst/>
          </a:prstGeom>
          <a:gradFill flip="none" rotWithShape="1">
            <a:gsLst>
              <a:gs pos="0">
                <a:srgbClr val="D4EFF8"/>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16" name="MH_Other_13"/>
          <p:cNvSpPr>
            <a:spLocks noChangeArrowheads="1"/>
          </p:cNvSpPr>
          <p:nvPr>
            <p:custDataLst>
              <p:tags r:id="rId13"/>
            </p:custDataLst>
          </p:nvPr>
        </p:nvSpPr>
        <p:spPr bwMode="auto">
          <a:xfrm rot="3600000">
            <a:off x="5049044" y="3853540"/>
            <a:ext cx="1450975" cy="84137"/>
          </a:xfrm>
          <a:prstGeom prst="ellipse">
            <a:avLst/>
          </a:prstGeom>
          <a:gradFill rotWithShape="1">
            <a:gsLst>
              <a:gs pos="0">
                <a:sysClr val="window" lastClr="FFFFFF"/>
              </a:gs>
              <a:gs pos="100000">
                <a:srgbClr val="646464">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17" name="MH_Other_14"/>
          <p:cNvSpPr/>
          <p:nvPr>
            <p:custDataLst>
              <p:tags r:id="rId14"/>
            </p:custDataLst>
          </p:nvPr>
        </p:nvSpPr>
        <p:spPr>
          <a:xfrm>
            <a:off x="5335588" y="3349508"/>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18" name="MH_Other_15"/>
          <p:cNvPicPr>
            <a:picLocks noChangeAspect="1" noChangeArrowheads="1"/>
          </p:cNvPicPr>
          <p:nvPr>
            <p:custDataLst>
              <p:tags r:id="rId15"/>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5170488" y="2992321"/>
            <a:ext cx="2286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9" name="MH_Other_16"/>
          <p:cNvSpPr/>
          <p:nvPr>
            <p:custDataLst>
              <p:tags r:id="rId16"/>
            </p:custDataLst>
          </p:nvPr>
        </p:nvSpPr>
        <p:spPr>
          <a:xfrm rot="3600000">
            <a:off x="6207125" y="3911484"/>
            <a:ext cx="2173287" cy="1001712"/>
          </a:xfrm>
          <a:prstGeom prst="roundRect">
            <a:avLst/>
          </a:prstGeom>
          <a:solidFill>
            <a:srgbClr val="48B280"/>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0" name="MH_Other_17"/>
          <p:cNvSpPr/>
          <p:nvPr>
            <p:custDataLst>
              <p:tags r:id="rId17"/>
            </p:custDataLst>
          </p:nvPr>
        </p:nvSpPr>
        <p:spPr>
          <a:xfrm rot="4203309">
            <a:off x="5942811" y="3871791"/>
            <a:ext cx="2172915" cy="1128244"/>
          </a:xfrm>
          <a:prstGeom prst="roundRect">
            <a:avLst/>
          </a:prstGeom>
          <a:gradFill flip="none" rotWithShape="1">
            <a:gsLst>
              <a:gs pos="0">
                <a:srgbClr val="CFEDE1"/>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1" name="MH_Other_18"/>
          <p:cNvSpPr>
            <a:spLocks noChangeArrowheads="1"/>
          </p:cNvSpPr>
          <p:nvPr>
            <p:custDataLst>
              <p:tags r:id="rId18"/>
            </p:custDataLst>
          </p:nvPr>
        </p:nvSpPr>
        <p:spPr bwMode="auto">
          <a:xfrm rot="3600000">
            <a:off x="6801644" y="3853540"/>
            <a:ext cx="1450975" cy="84137"/>
          </a:xfrm>
          <a:prstGeom prst="ellipse">
            <a:avLst/>
          </a:prstGeom>
          <a:gradFill rotWithShape="1">
            <a:gsLst>
              <a:gs pos="0">
                <a:sysClr val="window" lastClr="FFFFFF"/>
              </a:gs>
              <a:gs pos="100000">
                <a:srgbClr val="646464">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22" name="MH_Other_19"/>
          <p:cNvSpPr/>
          <p:nvPr>
            <p:custDataLst>
              <p:tags r:id="rId19"/>
            </p:custDataLst>
          </p:nvPr>
        </p:nvSpPr>
        <p:spPr>
          <a:xfrm>
            <a:off x="7088188" y="3349508"/>
            <a:ext cx="76200"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23" name="MH_Other_20"/>
          <p:cNvPicPr>
            <a:picLocks noChangeAspect="1" noChangeArrowheads="1"/>
          </p:cNvPicPr>
          <p:nvPr>
            <p:custDataLst>
              <p:tags r:id="rId20"/>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6923088" y="2992321"/>
            <a:ext cx="228600"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MH_Other_21"/>
          <p:cNvSpPr/>
          <p:nvPr>
            <p:custDataLst>
              <p:tags r:id="rId21"/>
            </p:custDataLst>
          </p:nvPr>
        </p:nvSpPr>
        <p:spPr>
          <a:xfrm rot="3600000">
            <a:off x="2646363" y="3911483"/>
            <a:ext cx="2173287" cy="1001713"/>
          </a:xfrm>
          <a:prstGeom prst="roundRect">
            <a:avLst/>
          </a:prstGeom>
          <a:solidFill>
            <a:srgbClr val="7B7FBF"/>
          </a:solidFill>
          <a:ln w="25400" cap="flat" cmpd="sng" algn="ctr">
            <a:noFill/>
            <a:prstDash val="solid"/>
          </a:ln>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5" name="MH_Other_22"/>
          <p:cNvSpPr>
            <a:spLocks noChangeArrowheads="1"/>
          </p:cNvSpPr>
          <p:nvPr>
            <p:custDataLst>
              <p:tags r:id="rId22"/>
            </p:custDataLst>
          </p:nvPr>
        </p:nvSpPr>
        <p:spPr bwMode="auto">
          <a:xfrm rot="3600000">
            <a:off x="3237706" y="3853540"/>
            <a:ext cx="1450975" cy="84138"/>
          </a:xfrm>
          <a:prstGeom prst="ellipse">
            <a:avLst/>
          </a:prstGeom>
          <a:gradFill rotWithShape="1">
            <a:gsLst>
              <a:gs pos="0">
                <a:sysClr val="window" lastClr="FFFFFF"/>
              </a:gs>
              <a:gs pos="100000">
                <a:srgbClr val="646464">
                  <a:alpha val="0"/>
                </a:srgbClr>
              </a:gs>
            </a:gsLst>
            <a:path path="shape">
              <a:fillToRect l="50000" t="50000" r="50000" b="50000"/>
            </a:path>
          </a:gradFill>
          <a:ln w="9525">
            <a:noFill/>
            <a:round/>
            <a:headEnd/>
            <a:tailEnd/>
          </a:ln>
          <a:effectLst/>
        </p:spPr>
        <p:txBody>
          <a:bodyPr wrap="none" anchor="ctr"/>
          <a:lstStyle/>
          <a:p>
            <a:pPr eaLnBrk="1" fontAlgn="auto" hangingPunct="1">
              <a:spcBef>
                <a:spcPts val="0"/>
              </a:spcBef>
              <a:spcAft>
                <a:spcPts val="0"/>
              </a:spcAft>
              <a:defRPr/>
            </a:pPr>
            <a:endParaRPr lang="zh-CN" altLang="en-US" sz="1350" kern="0">
              <a:solidFill>
                <a:sysClr val="windowText" lastClr="000000"/>
              </a:solidFill>
              <a:latin typeface="Arial" pitchFamily="34" charset="0"/>
              <a:ea typeface="宋体"/>
            </a:endParaRPr>
          </a:p>
        </p:txBody>
      </p:sp>
      <p:sp>
        <p:nvSpPr>
          <p:cNvPr id="26" name="MH_Other_23"/>
          <p:cNvSpPr/>
          <p:nvPr>
            <p:custDataLst>
              <p:tags r:id="rId23"/>
            </p:custDataLst>
          </p:nvPr>
        </p:nvSpPr>
        <p:spPr>
          <a:xfrm rot="4203309">
            <a:off x="2382315" y="3871790"/>
            <a:ext cx="2172914" cy="1128244"/>
          </a:xfrm>
          <a:prstGeom prst="roundRect">
            <a:avLst/>
          </a:prstGeom>
          <a:gradFill flip="none" rotWithShape="1">
            <a:gsLst>
              <a:gs pos="0">
                <a:srgbClr val="E0E1F0"/>
              </a:gs>
              <a:gs pos="50000">
                <a:sysClr val="window" lastClr="FFFFFF"/>
              </a:gs>
              <a:gs pos="100000">
                <a:sysClr val="window" lastClr="FFFFFF">
                  <a:lumMod val="95000"/>
                  <a:shade val="100000"/>
                  <a:satMod val="115000"/>
                </a:sysClr>
              </a:gs>
            </a:gsLst>
            <a:path path="circle">
              <a:fillToRect r="100000" b="100000"/>
            </a:path>
            <a:tileRect l="-100000" t="-100000"/>
          </a:gradFill>
          <a:ln w="25400" cap="flat" cmpd="sng" algn="ctr">
            <a:noFill/>
            <a:prstDash val="solid"/>
          </a:ln>
          <a:effectLst>
            <a:outerShdw blurRad="63500" sx="102000" sy="102000" algn="ctr" rotWithShape="0">
              <a:prstClr val="black">
                <a:alpha val="40000"/>
              </a:prstClr>
            </a:outerShdw>
          </a:effectLst>
        </p:spPr>
        <p:txBody>
          <a:bodyPr lIns="68580" tIns="34290" rIns="68580" bIns="34290" anchor="ctr"/>
          <a:lstStyle/>
          <a:p>
            <a:pPr algn="ctr" eaLnBrk="1" fontAlgn="auto" hangingPunct="1">
              <a:spcBef>
                <a:spcPts val="0"/>
              </a:spcBef>
              <a:spcAft>
                <a:spcPts val="0"/>
              </a:spcAft>
              <a:defRPr/>
            </a:pPr>
            <a:endParaRPr lang="en-US" sz="1350" kern="0">
              <a:solidFill>
                <a:sysClr val="window" lastClr="FFFFFF"/>
              </a:solidFill>
              <a:latin typeface="Calibri"/>
              <a:ea typeface="+mn-ea"/>
            </a:endParaRPr>
          </a:p>
        </p:txBody>
      </p:sp>
      <p:sp>
        <p:nvSpPr>
          <p:cNvPr id="27" name="MH_Other_24"/>
          <p:cNvSpPr/>
          <p:nvPr>
            <p:custDataLst>
              <p:tags r:id="rId24"/>
            </p:custDataLst>
          </p:nvPr>
        </p:nvSpPr>
        <p:spPr>
          <a:xfrm>
            <a:off x="3529013" y="3349508"/>
            <a:ext cx="74612" cy="76200"/>
          </a:xfrm>
          <a:prstGeom prst="ellipse">
            <a:avLst/>
          </a:prstGeom>
          <a:solidFill>
            <a:schemeClr val="tx1">
              <a:lumMod val="75000"/>
              <a:lumOff val="25000"/>
            </a:schemeClr>
          </a:solidFill>
          <a:ln w="25400" cap="flat" cmpd="sng" algn="ctr">
            <a:noFill/>
            <a:prstDash val="solid"/>
          </a:ln>
          <a:effectLst/>
        </p:spPr>
        <p:txBody>
          <a:bodyPr lIns="68579" tIns="34289" rIns="68579" bIns="34289" anchor="ctr"/>
          <a:lstStyle/>
          <a:p>
            <a:pPr algn="ctr" eaLnBrk="1" fontAlgn="auto" hangingPunct="1">
              <a:spcBef>
                <a:spcPts val="0"/>
              </a:spcBef>
              <a:spcAft>
                <a:spcPts val="0"/>
              </a:spcAft>
              <a:defRPr/>
            </a:pPr>
            <a:endParaRPr lang="zh-CN" altLang="en-US" sz="1350" kern="0">
              <a:solidFill>
                <a:sysClr val="window" lastClr="FFFFFF"/>
              </a:solidFill>
              <a:latin typeface="Calibri"/>
              <a:ea typeface="宋体"/>
            </a:endParaRPr>
          </a:p>
        </p:txBody>
      </p:sp>
      <p:pic>
        <p:nvPicPr>
          <p:cNvPr id="28" name="MH_Other_25"/>
          <p:cNvPicPr>
            <a:picLocks noChangeAspect="1" noChangeArrowheads="1"/>
          </p:cNvPicPr>
          <p:nvPr>
            <p:custDataLst>
              <p:tags r:id="rId25"/>
            </p:custDataLst>
          </p:nvPr>
        </p:nvPicPr>
        <p:blipFill>
          <a:blip r:embed="rId39">
            <a:extLst>
              <a:ext uri="{28A0092B-C50C-407E-A947-70E740481C1C}">
                <a14:useLocalDpi xmlns:a14="http://schemas.microsoft.com/office/drawing/2010/main" val="0"/>
              </a:ext>
            </a:extLst>
          </a:blip>
          <a:srcRect r="38914"/>
          <a:stretch>
            <a:fillRect/>
          </a:stretch>
        </p:blipFill>
        <p:spPr bwMode="auto">
          <a:xfrm>
            <a:off x="3362325" y="2992321"/>
            <a:ext cx="23018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9" name="MH_Other_26"/>
          <p:cNvSpPr txBox="1"/>
          <p:nvPr>
            <p:custDataLst>
              <p:tags r:id="rId26"/>
            </p:custDataLst>
          </p:nvPr>
        </p:nvSpPr>
        <p:spPr>
          <a:xfrm rot="20395603">
            <a:off x="963613" y="3609858"/>
            <a:ext cx="877887"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DDA301"/>
                </a:solidFill>
                <a:latin typeface="华文楷体" panose="02010600040101010101" pitchFamily="2" charset="-122"/>
                <a:ea typeface="华文楷体" panose="02010600040101010101" pitchFamily="2" charset="-122"/>
              </a:rPr>
              <a:t>01</a:t>
            </a:r>
            <a:endParaRPr lang="zh-CN" altLang="en-US" sz="3000" b="1" kern="0" dirty="0">
              <a:solidFill>
                <a:srgbClr val="DDA301"/>
              </a:solidFill>
              <a:latin typeface="华文楷体" panose="02010600040101010101" pitchFamily="2" charset="-122"/>
              <a:ea typeface="华文楷体" panose="02010600040101010101" pitchFamily="2" charset="-122"/>
            </a:endParaRPr>
          </a:p>
        </p:txBody>
      </p:sp>
      <p:cxnSp>
        <p:nvCxnSpPr>
          <p:cNvPr id="30" name="MH_Other_27"/>
          <p:cNvCxnSpPr/>
          <p:nvPr>
            <p:custDataLst>
              <p:tags r:id="rId27"/>
            </p:custDataLst>
          </p:nvPr>
        </p:nvCxnSpPr>
        <p:spPr>
          <a:xfrm rot="4886195">
            <a:off x="1476193" y="3549822"/>
            <a:ext cx="185166" cy="910246"/>
          </a:xfrm>
          <a:prstGeom prst="line">
            <a:avLst/>
          </a:prstGeom>
          <a:noFill/>
          <a:ln w="9525" cap="flat" cmpd="sng" algn="ctr">
            <a:gradFill flip="none" rotWithShape="1">
              <a:gsLst>
                <a:gs pos="0">
                  <a:schemeClr val="accent2">
                    <a:lumMod val="0"/>
                    <a:lumOff val="100000"/>
                  </a:schemeClr>
                </a:gs>
                <a:gs pos="35000">
                  <a:schemeClr val="accent2">
                    <a:lumMod val="0"/>
                    <a:lumOff val="100000"/>
                  </a:schemeClr>
                </a:gs>
                <a:gs pos="100000">
                  <a:srgbClr val="FEBC02"/>
                </a:gs>
              </a:gsLst>
              <a:path path="circle">
                <a:fillToRect l="50000" t="-80000" r="50000" b="180000"/>
              </a:path>
              <a:tileRect/>
            </a:gradFill>
            <a:prstDash val="solid"/>
          </a:ln>
          <a:effectLst/>
        </p:spPr>
      </p:cxnSp>
      <p:sp>
        <p:nvSpPr>
          <p:cNvPr id="31" name="MH_SubTitle_1"/>
          <p:cNvSpPr txBox="1"/>
          <p:nvPr>
            <p:custDataLst>
              <p:tags r:id="rId28"/>
            </p:custDataLst>
          </p:nvPr>
        </p:nvSpPr>
        <p:spPr>
          <a:xfrm rot="20412082">
            <a:off x="1279525" y="3997208"/>
            <a:ext cx="1047750" cy="1385888"/>
          </a:xfrm>
          <a:prstGeom prst="rect">
            <a:avLst/>
          </a:prstGeom>
          <a:noFill/>
        </p:spPr>
        <p:txBody>
          <a:bodyPr>
            <a:normAutofit/>
          </a:bodyPr>
          <a:lstStyle/>
          <a:p>
            <a:pPr algn="ctr">
              <a:lnSpc>
                <a:spcPct val="120000"/>
              </a:lnSpc>
              <a:defRPr/>
            </a:pPr>
            <a:r>
              <a:rPr lang="zh-CN" altLang="en-US" dirty="0"/>
              <a:t>数字化的支付方式</a:t>
            </a:r>
            <a:endParaRPr lang="en-US" altLang="zh-CN" kern="0" dirty="0">
              <a:solidFill>
                <a:srgbClr val="000000"/>
              </a:solidFill>
              <a:latin typeface="微软雅黑" panose="020B0503020204020204" pitchFamily="34" charset="-122"/>
              <a:ea typeface="微软雅黑" panose="020B0503020204020204" pitchFamily="34" charset="-122"/>
              <a:cs typeface="Arial" pitchFamily="34" charset="0"/>
            </a:endParaRPr>
          </a:p>
        </p:txBody>
      </p:sp>
      <p:sp>
        <p:nvSpPr>
          <p:cNvPr id="32" name="MH_Other_28"/>
          <p:cNvSpPr txBox="1"/>
          <p:nvPr>
            <p:custDataLst>
              <p:tags r:id="rId29"/>
            </p:custDataLst>
          </p:nvPr>
        </p:nvSpPr>
        <p:spPr>
          <a:xfrm rot="20395603">
            <a:off x="2720975" y="3609858"/>
            <a:ext cx="877888"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7075B8"/>
                </a:solidFill>
                <a:latin typeface="华文楷体" panose="02010600040101010101" pitchFamily="2" charset="-122"/>
                <a:ea typeface="华文楷体" panose="02010600040101010101" pitchFamily="2" charset="-122"/>
              </a:rPr>
              <a:t>02</a:t>
            </a:r>
            <a:endParaRPr lang="zh-CN" altLang="en-US" sz="3000" b="1" kern="0" dirty="0">
              <a:solidFill>
                <a:srgbClr val="7075B8"/>
              </a:solidFill>
              <a:latin typeface="华文楷体" panose="02010600040101010101" pitchFamily="2" charset="-122"/>
              <a:ea typeface="华文楷体" panose="02010600040101010101" pitchFamily="2" charset="-122"/>
            </a:endParaRPr>
          </a:p>
        </p:txBody>
      </p:sp>
      <p:cxnSp>
        <p:nvCxnSpPr>
          <p:cNvPr id="33" name="MH_Other_29"/>
          <p:cNvCxnSpPr/>
          <p:nvPr>
            <p:custDataLst>
              <p:tags r:id="rId30"/>
            </p:custDataLst>
          </p:nvPr>
        </p:nvCxnSpPr>
        <p:spPr>
          <a:xfrm rot="4886195">
            <a:off x="3233920" y="3549820"/>
            <a:ext cx="185166" cy="910246"/>
          </a:xfrm>
          <a:prstGeom prst="line">
            <a:avLst/>
          </a:prstGeom>
          <a:noFill/>
          <a:ln w="9525" cap="flat" cmpd="sng" algn="ctr">
            <a:gradFill flip="none" rotWithShape="1">
              <a:gsLst>
                <a:gs pos="0">
                  <a:schemeClr val="accent3">
                    <a:lumMod val="0"/>
                    <a:lumOff val="100000"/>
                  </a:schemeClr>
                </a:gs>
                <a:gs pos="35000">
                  <a:schemeClr val="accent3">
                    <a:lumMod val="0"/>
                    <a:lumOff val="100000"/>
                  </a:schemeClr>
                </a:gs>
                <a:gs pos="100000">
                  <a:srgbClr val="797DBC"/>
                </a:gs>
              </a:gsLst>
              <a:path path="circle">
                <a:fillToRect l="50000" t="-80000" r="50000" b="180000"/>
              </a:path>
              <a:tileRect/>
            </a:gradFill>
            <a:prstDash val="solid"/>
          </a:ln>
          <a:effectLst/>
        </p:spPr>
      </p:cxnSp>
      <p:sp>
        <p:nvSpPr>
          <p:cNvPr id="34" name="MH_SubTitle_2"/>
          <p:cNvSpPr txBox="1">
            <a:spLocks noChangeArrowheads="1"/>
          </p:cNvSpPr>
          <p:nvPr>
            <p:custDataLst>
              <p:tags r:id="rId31"/>
            </p:custDataLst>
          </p:nvPr>
        </p:nvSpPr>
        <p:spPr bwMode="auto">
          <a:xfrm rot="-1187918">
            <a:off x="3036888" y="3997208"/>
            <a:ext cx="1049337"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20000"/>
              </a:lnSpc>
            </a:pPr>
            <a:r>
              <a:rPr lang="zh-CN" altLang="en-US" dirty="0">
                <a:latin typeface="+mn-ea"/>
                <a:ea typeface="+mn-ea"/>
              </a:rPr>
              <a:t>开放的系统平台</a:t>
            </a:r>
            <a:r>
              <a:rPr lang="en-US" altLang="zh-CN" dirty="0">
                <a:latin typeface="+mn-ea"/>
                <a:ea typeface="+mn-ea"/>
              </a:rPr>
              <a:t>(</a:t>
            </a:r>
            <a:r>
              <a:rPr lang="zh-CN" altLang="en-US" dirty="0">
                <a:latin typeface="+mn-ea"/>
                <a:ea typeface="+mn-ea"/>
              </a:rPr>
              <a:t>互联网</a:t>
            </a:r>
            <a:r>
              <a:rPr lang="en-US" altLang="zh-CN" dirty="0">
                <a:latin typeface="+mn-ea"/>
                <a:ea typeface="+mn-ea"/>
              </a:rPr>
              <a:t>)</a:t>
            </a:r>
            <a:endParaRPr lang="en-US" altLang="zh-CN" dirty="0">
              <a:solidFill>
                <a:srgbClr val="000000"/>
              </a:solidFill>
              <a:latin typeface="+mn-ea"/>
              <a:ea typeface="+mn-ea"/>
              <a:cs typeface="Arial" charset="0"/>
            </a:endParaRPr>
          </a:p>
        </p:txBody>
      </p:sp>
      <p:sp>
        <p:nvSpPr>
          <p:cNvPr id="35" name="MH_Other_30"/>
          <p:cNvSpPr txBox="1"/>
          <p:nvPr>
            <p:custDataLst>
              <p:tags r:id="rId32"/>
            </p:custDataLst>
          </p:nvPr>
        </p:nvSpPr>
        <p:spPr>
          <a:xfrm rot="20395603">
            <a:off x="4529138" y="3609858"/>
            <a:ext cx="877887"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2FAFDD"/>
                </a:solidFill>
                <a:latin typeface="华文楷体" panose="02010600040101010101" pitchFamily="2" charset="-122"/>
                <a:ea typeface="华文楷体" panose="02010600040101010101" pitchFamily="2" charset="-122"/>
              </a:rPr>
              <a:t>03</a:t>
            </a:r>
            <a:endParaRPr lang="zh-CN" altLang="en-US" sz="3000" b="1" kern="0" dirty="0">
              <a:solidFill>
                <a:srgbClr val="2FAFDD"/>
              </a:solidFill>
              <a:latin typeface="华文楷体" panose="02010600040101010101" pitchFamily="2" charset="-122"/>
              <a:ea typeface="华文楷体" panose="02010600040101010101" pitchFamily="2" charset="-122"/>
            </a:endParaRPr>
          </a:p>
        </p:txBody>
      </p:sp>
      <p:cxnSp>
        <p:nvCxnSpPr>
          <p:cNvPr id="36" name="MH_Other_31"/>
          <p:cNvCxnSpPr/>
          <p:nvPr>
            <p:custDataLst>
              <p:tags r:id="rId33"/>
            </p:custDataLst>
          </p:nvPr>
        </p:nvCxnSpPr>
        <p:spPr>
          <a:xfrm rot="4886195">
            <a:off x="5041467" y="3549821"/>
            <a:ext cx="185166" cy="910246"/>
          </a:xfrm>
          <a:prstGeom prst="line">
            <a:avLst/>
          </a:prstGeom>
          <a:noFill/>
          <a:ln w="9525" cap="flat" cmpd="sng" algn="ctr">
            <a:gradFill flip="none" rotWithShape="1">
              <a:gsLst>
                <a:gs pos="0">
                  <a:schemeClr val="accent3">
                    <a:lumMod val="0"/>
                    <a:lumOff val="100000"/>
                  </a:schemeClr>
                </a:gs>
                <a:gs pos="35000">
                  <a:schemeClr val="accent3">
                    <a:lumMod val="0"/>
                    <a:lumOff val="100000"/>
                  </a:schemeClr>
                </a:gs>
                <a:gs pos="100000">
                  <a:srgbClr val="4CBBE2"/>
                </a:gs>
              </a:gsLst>
              <a:path path="circle">
                <a:fillToRect l="50000" t="-80000" r="50000" b="180000"/>
              </a:path>
              <a:tileRect/>
            </a:gradFill>
            <a:prstDash val="solid"/>
          </a:ln>
          <a:effectLst/>
        </p:spPr>
      </p:cxnSp>
      <p:sp>
        <p:nvSpPr>
          <p:cNvPr id="37" name="MH_SubTitle_3"/>
          <p:cNvSpPr txBox="1">
            <a:spLocks noChangeArrowheads="1"/>
          </p:cNvSpPr>
          <p:nvPr>
            <p:custDataLst>
              <p:tags r:id="rId34"/>
            </p:custDataLst>
          </p:nvPr>
        </p:nvSpPr>
        <p:spPr bwMode="auto">
          <a:xfrm rot="-1187918">
            <a:off x="4845050" y="3997208"/>
            <a:ext cx="1047750" cy="1385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20000"/>
              </a:lnSpc>
            </a:pPr>
            <a:r>
              <a:rPr lang="zh-CN" altLang="en-US" dirty="0">
                <a:latin typeface="+mn-ea"/>
                <a:ea typeface="+mn-ea"/>
              </a:rPr>
              <a:t>先进的通讯手段</a:t>
            </a:r>
            <a:endParaRPr lang="en-US" altLang="zh-CN" dirty="0">
              <a:solidFill>
                <a:srgbClr val="000000"/>
              </a:solidFill>
              <a:latin typeface="+mn-ea"/>
              <a:ea typeface="+mn-ea"/>
              <a:cs typeface="Arial" charset="0"/>
            </a:endParaRPr>
          </a:p>
        </p:txBody>
      </p:sp>
      <p:sp>
        <p:nvSpPr>
          <p:cNvPr id="38" name="MH_Other_32"/>
          <p:cNvSpPr txBox="1"/>
          <p:nvPr>
            <p:custDataLst>
              <p:tags r:id="rId35"/>
            </p:custDataLst>
          </p:nvPr>
        </p:nvSpPr>
        <p:spPr>
          <a:xfrm rot="20395603">
            <a:off x="6281738" y="3609858"/>
            <a:ext cx="877887" cy="477838"/>
          </a:xfrm>
          <a:prstGeom prst="rect">
            <a:avLst/>
          </a:prstGeom>
          <a:noFill/>
        </p:spPr>
        <p:txBody>
          <a:bodyPr>
            <a:spAutoFit/>
          </a:bodyPr>
          <a:lstStyle/>
          <a:p>
            <a:pPr eaLnBrk="1" fontAlgn="auto" hangingPunct="1">
              <a:lnSpc>
                <a:spcPct val="80000"/>
              </a:lnSpc>
              <a:spcBef>
                <a:spcPts val="0"/>
              </a:spcBef>
              <a:spcAft>
                <a:spcPts val="0"/>
              </a:spcAft>
              <a:defRPr/>
            </a:pPr>
            <a:r>
              <a:rPr lang="en-US" altLang="zh-CN" sz="3000" b="1" kern="0" dirty="0">
                <a:solidFill>
                  <a:srgbClr val="47B98B"/>
                </a:solidFill>
                <a:latin typeface="华文楷体" panose="02010600040101010101" pitchFamily="2" charset="-122"/>
                <a:ea typeface="华文楷体" panose="02010600040101010101" pitchFamily="2" charset="-122"/>
              </a:rPr>
              <a:t>04</a:t>
            </a:r>
            <a:endParaRPr lang="zh-CN" altLang="en-US" sz="3000" b="1" kern="0" dirty="0">
              <a:solidFill>
                <a:srgbClr val="47B98B"/>
              </a:solidFill>
              <a:latin typeface="华文楷体" panose="02010600040101010101" pitchFamily="2" charset="-122"/>
              <a:ea typeface="华文楷体" panose="02010600040101010101" pitchFamily="2" charset="-122"/>
            </a:endParaRPr>
          </a:p>
        </p:txBody>
      </p:sp>
      <p:cxnSp>
        <p:nvCxnSpPr>
          <p:cNvPr id="39" name="MH_Other_33"/>
          <p:cNvCxnSpPr/>
          <p:nvPr>
            <p:custDataLst>
              <p:tags r:id="rId36"/>
            </p:custDataLst>
          </p:nvPr>
        </p:nvCxnSpPr>
        <p:spPr>
          <a:xfrm rot="4886195">
            <a:off x="6794416" y="3549821"/>
            <a:ext cx="185166" cy="910246"/>
          </a:xfrm>
          <a:prstGeom prst="line">
            <a:avLst/>
          </a:prstGeom>
          <a:noFill/>
          <a:ln w="9525" cap="flat" cmpd="sng" algn="ctr">
            <a:gradFill flip="none" rotWithShape="1">
              <a:gsLst>
                <a:gs pos="0">
                  <a:schemeClr val="accent3">
                    <a:lumMod val="0"/>
                    <a:lumOff val="100000"/>
                  </a:schemeClr>
                </a:gs>
                <a:gs pos="35000">
                  <a:schemeClr val="accent3">
                    <a:lumMod val="0"/>
                    <a:lumOff val="100000"/>
                  </a:schemeClr>
                </a:gs>
                <a:gs pos="100000">
                  <a:srgbClr val="61C39C"/>
                </a:gs>
              </a:gsLst>
              <a:path path="circle">
                <a:fillToRect l="50000" t="-80000" r="50000" b="180000"/>
              </a:path>
              <a:tileRect/>
            </a:gradFill>
            <a:prstDash val="solid"/>
          </a:ln>
          <a:effectLst/>
        </p:spPr>
      </p:cxnSp>
      <p:sp>
        <p:nvSpPr>
          <p:cNvPr id="40" name="MH_SubTitle_4"/>
          <p:cNvSpPr txBox="1">
            <a:spLocks noChangeArrowheads="1"/>
          </p:cNvSpPr>
          <p:nvPr>
            <p:custDataLst>
              <p:tags r:id="rId37"/>
            </p:custDataLst>
          </p:nvPr>
        </p:nvSpPr>
        <p:spPr bwMode="auto">
          <a:xfrm rot="-1187918">
            <a:off x="6452372" y="3863276"/>
            <a:ext cx="1314142" cy="15199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a:lnSpc>
                <a:spcPct val="120000"/>
              </a:lnSpc>
            </a:pPr>
            <a:r>
              <a:rPr lang="zh-CN" altLang="en-US" dirty="0">
                <a:latin typeface="+mn-ea"/>
                <a:ea typeface="+mn-ea"/>
              </a:rPr>
              <a:t>明显的支付优势（方便、快捷、高校、经济）</a:t>
            </a:r>
            <a:endParaRPr lang="en-US" altLang="zh-CN" dirty="0">
              <a:solidFill>
                <a:srgbClr val="000000"/>
              </a:solidFill>
              <a:latin typeface="+mn-ea"/>
              <a:ea typeface="+mn-ea"/>
              <a:cs typeface="Arial" charset="0"/>
            </a:endParaRPr>
          </a:p>
        </p:txBody>
      </p:sp>
      <p:sp>
        <p:nvSpPr>
          <p:cNvPr id="41" name="TextBox 40"/>
          <p:cNvSpPr txBox="1"/>
          <p:nvPr/>
        </p:nvSpPr>
        <p:spPr>
          <a:xfrm>
            <a:off x="986728" y="1700808"/>
            <a:ext cx="6655557" cy="1200329"/>
          </a:xfrm>
          <a:prstGeom prst="rect">
            <a:avLst/>
          </a:prstGeom>
          <a:noFill/>
        </p:spPr>
        <p:txBody>
          <a:bodyPr wrap="square" rtlCol="0">
            <a:spAutoFit/>
          </a:bodyPr>
          <a:lstStyle/>
          <a:p>
            <a:r>
              <a:rPr lang="zh-CN" altLang="en-US" sz="2400" dirty="0">
                <a:latin typeface="隶书" panose="02010509060101010101" pitchFamily="49" charset="-122"/>
                <a:ea typeface="隶书" panose="02010509060101010101" pitchFamily="49" charset="-122"/>
              </a:rPr>
              <a:t>电子支付是指单位、个人直接或授权他人通过电子终端发出支付指令，实现货币支付与资金转移的行为。</a:t>
            </a:r>
          </a:p>
        </p:txBody>
      </p:sp>
    </p:spTree>
    <p:extLst>
      <p:ext uri="{BB962C8B-B14F-4D97-AF65-F5344CB8AC3E}">
        <p14:creationId xmlns:p14="http://schemas.microsoft.com/office/powerpoint/2010/main" val="421541959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1.3 </a:t>
            </a:r>
            <a:r>
              <a:rPr lang="zh-CN" altLang="en-US" dirty="0" smtClean="0"/>
              <a:t>网络支付</a:t>
            </a:r>
            <a:endParaRPr lang="zh-CN" altLang="en-US" dirty="0"/>
          </a:p>
        </p:txBody>
      </p:sp>
      <p:sp>
        <p:nvSpPr>
          <p:cNvPr id="2" name="矩形 1"/>
          <p:cNvSpPr/>
          <p:nvPr/>
        </p:nvSpPr>
        <p:spPr>
          <a:xfrm>
            <a:off x="611560" y="1124744"/>
            <a:ext cx="7920880" cy="5632311"/>
          </a:xfrm>
          <a:prstGeom prst="rect">
            <a:avLst/>
          </a:prstGeom>
        </p:spPr>
        <p:txBody>
          <a:bodyPr wrap="square">
            <a:spAutoFit/>
          </a:bodyPr>
          <a:lstStyle/>
          <a:p>
            <a:pPr indent="457200">
              <a:lnSpc>
                <a:spcPct val="150000"/>
              </a:lnSpc>
            </a:pPr>
            <a:r>
              <a:rPr lang="zh-CN" altLang="en-US" sz="2000" dirty="0"/>
              <a:t>网络支付是在互联网平台产生和发展的基础上应用并普及的，是电子支付的发展阶段之一，也是适应电子商务发展的支付形式</a:t>
            </a:r>
            <a:r>
              <a:rPr lang="zh-CN" altLang="en-US" sz="2000" dirty="0" smtClean="0"/>
              <a:t>。</a:t>
            </a:r>
            <a:endParaRPr lang="en-US" altLang="zh-CN" sz="2000" dirty="0" smtClean="0"/>
          </a:p>
          <a:p>
            <a:pPr indent="457200">
              <a:lnSpc>
                <a:spcPct val="150000"/>
              </a:lnSpc>
            </a:pPr>
            <a:r>
              <a:rPr lang="en-US" altLang="zh-CN" sz="2000" b="1" dirty="0" smtClean="0"/>
              <a:t>1.3.1 </a:t>
            </a:r>
            <a:r>
              <a:rPr lang="zh-CN" altLang="en-US" sz="2000" b="1" dirty="0"/>
              <a:t>网络支付的</a:t>
            </a:r>
            <a:r>
              <a:rPr lang="zh-CN" altLang="en-US" sz="2000" b="1" dirty="0" smtClean="0"/>
              <a:t>内涵</a:t>
            </a:r>
            <a:endParaRPr lang="en-US" altLang="zh-CN" sz="2000" b="1" dirty="0" smtClean="0"/>
          </a:p>
          <a:p>
            <a:pPr indent="457200">
              <a:lnSpc>
                <a:spcPct val="150000"/>
              </a:lnSpc>
            </a:pPr>
            <a:r>
              <a:rPr lang="en-US" altLang="zh-CN" sz="2000" dirty="0"/>
              <a:t>1.</a:t>
            </a:r>
            <a:r>
              <a:rPr lang="zh-CN" altLang="en-US" sz="2000" dirty="0"/>
              <a:t>网络支付的含义</a:t>
            </a:r>
          </a:p>
          <a:p>
            <a:pPr indent="457200">
              <a:lnSpc>
                <a:spcPct val="150000"/>
              </a:lnSpc>
            </a:pPr>
            <a:r>
              <a:rPr lang="zh-CN" altLang="en-US" sz="2000" dirty="0"/>
              <a:t>网络支付是指参与交易的当事人（消费者、厂商、金融机构等），使用电子化的支付工具，以网络通信为数据传输的手段，实现交易双方的货币支付和资金流转的电子支付方式。</a:t>
            </a:r>
          </a:p>
          <a:p>
            <a:pPr indent="457200">
              <a:lnSpc>
                <a:spcPct val="150000"/>
              </a:lnSpc>
            </a:pPr>
            <a:r>
              <a:rPr lang="en-US" altLang="zh-CN" sz="2000" dirty="0"/>
              <a:t>2.</a:t>
            </a:r>
            <a:r>
              <a:rPr lang="zh-CN" altLang="en-US" sz="2000" dirty="0"/>
              <a:t>电子支付和网络支付</a:t>
            </a:r>
          </a:p>
          <a:p>
            <a:pPr indent="457200">
              <a:lnSpc>
                <a:spcPct val="150000"/>
              </a:lnSpc>
            </a:pPr>
            <a:r>
              <a:rPr lang="zh-CN" altLang="en-US" sz="2000" dirty="0"/>
              <a:t>网络支付是电子支付的一个部分，是基于网络通信而发展起来的支付方式，从覆盖的范围来讲，电子支付所包含的支付方式更加多样，二者的关系如</a:t>
            </a:r>
            <a:r>
              <a:rPr lang="zh-CN" altLang="en-US" sz="2000" dirty="0" smtClean="0"/>
              <a:t>图。</a:t>
            </a:r>
            <a:endParaRPr lang="zh-CN" altLang="en-US" sz="2000" dirty="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389166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1.3 </a:t>
            </a:r>
            <a:r>
              <a:rPr lang="zh-CN" altLang="en-US" dirty="0" smtClean="0"/>
              <a:t>网络支付</a:t>
            </a:r>
            <a:endParaRPr lang="zh-CN" altLang="en-US" dirty="0"/>
          </a:p>
        </p:txBody>
      </p:sp>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624" y="1628800"/>
            <a:ext cx="6768751" cy="31244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27033174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1.3 </a:t>
            </a:r>
            <a:r>
              <a:rPr lang="zh-CN" altLang="en-US" dirty="0" smtClean="0"/>
              <a:t>网络支付</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en-US" altLang="zh-CN" sz="2000" dirty="0"/>
              <a:t>3.</a:t>
            </a:r>
            <a:r>
              <a:rPr lang="zh-CN" altLang="en-US" sz="2000" dirty="0"/>
              <a:t>网络支付的基本组成</a:t>
            </a:r>
          </a:p>
          <a:p>
            <a:pPr indent="457200">
              <a:lnSpc>
                <a:spcPct val="150000"/>
              </a:lnSpc>
            </a:pPr>
            <a:r>
              <a:rPr lang="zh-CN" altLang="en-US" sz="2000" dirty="0"/>
              <a:t>网络支付的过程中涉及参与支付的双方、双方的银行以及各类监管、认证机构，因此，支付的过程需要各角色之间协调互动，集合了资金在银行之间的流转、安全保障、身份认证、信用管理等功能，是一个综合的支付结算系统，</a:t>
            </a:r>
          </a:p>
          <a:p>
            <a:pPr indent="457200">
              <a:lnSpc>
                <a:spcPct val="150000"/>
              </a:lnSpc>
            </a:pPr>
            <a:r>
              <a:rPr lang="zh-CN" altLang="en-US" sz="2000" dirty="0" smtClean="0"/>
              <a:t>网络</a:t>
            </a:r>
            <a:r>
              <a:rPr lang="zh-CN" altLang="en-US" sz="2000" dirty="0"/>
              <a:t>支付是在互联网平台产生和发展的基础上应用并普及的，是电子支付的发展阶段之一，也是适应电子商务发展的支付形式</a:t>
            </a:r>
            <a:r>
              <a:rPr lang="zh-CN" altLang="en-US" sz="2000" dirty="0" smtClean="0"/>
              <a:t>。</a:t>
            </a:r>
            <a:endParaRPr lang="en-US" altLang="zh-CN" sz="2000" dirty="0" smtClean="0"/>
          </a:p>
          <a:p>
            <a:pPr indent="457200">
              <a:lnSpc>
                <a:spcPct val="150000"/>
              </a:lnSpc>
            </a:pPr>
            <a:r>
              <a:rPr lang="en-US" altLang="zh-CN" sz="2000" b="1" dirty="0" smtClean="0"/>
              <a:t>1.3.1 </a:t>
            </a:r>
            <a:r>
              <a:rPr lang="zh-CN" altLang="en-US" sz="2000" b="1" dirty="0"/>
              <a:t>网络支付的</a:t>
            </a:r>
            <a:r>
              <a:rPr lang="zh-CN" altLang="en-US" sz="2000" b="1" dirty="0" smtClean="0"/>
              <a:t>内涵</a:t>
            </a:r>
            <a:endParaRPr lang="en-US" altLang="zh-CN" sz="2000" b="1" dirty="0" smtClean="0"/>
          </a:p>
          <a:p>
            <a:pPr indent="457200">
              <a:lnSpc>
                <a:spcPct val="150000"/>
              </a:lnSpc>
            </a:pPr>
            <a:r>
              <a:rPr lang="en-US" altLang="zh-CN" sz="2000" dirty="0"/>
              <a:t>1.</a:t>
            </a:r>
            <a:r>
              <a:rPr lang="zh-CN" altLang="en-US" sz="2000" dirty="0"/>
              <a:t>网络支付的含义</a:t>
            </a:r>
          </a:p>
          <a:p>
            <a:pPr indent="457200">
              <a:lnSpc>
                <a:spcPct val="150000"/>
              </a:lnSpc>
            </a:pPr>
            <a:r>
              <a:rPr lang="zh-CN" altLang="en-US" sz="2000" dirty="0"/>
              <a:t>网络支付是指参与交易的当事人（消费者、厂商、金融机构等），使用电子化的支付工具，以网络通信为数据传输的手段，实现交易双方的货币支付和资金流转的电子支付方式。</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514241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1.3 </a:t>
            </a:r>
            <a:r>
              <a:rPr lang="zh-CN" altLang="en-US" dirty="0" smtClean="0"/>
              <a:t>网络支付</a:t>
            </a:r>
            <a:endParaRPr lang="zh-CN" altLang="en-US" dirty="0"/>
          </a:p>
        </p:txBody>
      </p:sp>
      <p:sp>
        <p:nvSpPr>
          <p:cNvPr id="2" name="矩形 1"/>
          <p:cNvSpPr/>
          <p:nvPr/>
        </p:nvSpPr>
        <p:spPr>
          <a:xfrm>
            <a:off x="611560" y="1124744"/>
            <a:ext cx="7920880" cy="1785104"/>
          </a:xfrm>
          <a:prstGeom prst="rect">
            <a:avLst/>
          </a:prstGeom>
        </p:spPr>
        <p:txBody>
          <a:bodyPr wrap="square">
            <a:spAutoFit/>
          </a:bodyPr>
          <a:lstStyle/>
          <a:p>
            <a:r>
              <a:rPr lang="en-US" altLang="zh-CN" sz="2000" dirty="0"/>
              <a:t>2.</a:t>
            </a:r>
            <a:r>
              <a:rPr lang="zh-CN" altLang="zh-CN" sz="2000" dirty="0"/>
              <a:t>电子支付和网络支付</a:t>
            </a:r>
          </a:p>
          <a:p>
            <a:r>
              <a:rPr lang="zh-CN" altLang="zh-CN" sz="2000" dirty="0"/>
              <a:t>网络支付是电子支付的一个部分，是基于网络通信而发展起来的支付方式，从覆盖的范围来讲，电子支付所包含的支付方式更加多样，二者的关系如图所示。</a:t>
            </a:r>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278760697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1.3 </a:t>
            </a:r>
            <a:r>
              <a:rPr lang="zh-CN" altLang="en-US" dirty="0"/>
              <a:t>网络</a:t>
            </a:r>
            <a:r>
              <a:rPr lang="zh-CN" altLang="en-US" dirty="0" smtClean="0"/>
              <a:t>支付</a:t>
            </a:r>
            <a:endParaRPr lang="zh-CN" altLang="en-US" dirty="0"/>
          </a:p>
        </p:txBody>
      </p:sp>
      <p:sp>
        <p:nvSpPr>
          <p:cNvPr id="2" name="矩形 1"/>
          <p:cNvSpPr/>
          <p:nvPr/>
        </p:nvSpPr>
        <p:spPr>
          <a:xfrm>
            <a:off x="611560" y="1124744"/>
            <a:ext cx="7920880" cy="967957"/>
          </a:xfrm>
          <a:prstGeom prst="rect">
            <a:avLst/>
          </a:prstGeom>
        </p:spPr>
        <p:txBody>
          <a:bodyPr wrap="square">
            <a:spAutoFit/>
          </a:bodyPr>
          <a:lstStyle/>
          <a:p>
            <a:pPr indent="457200">
              <a:lnSpc>
                <a:spcPct val="150000"/>
              </a:lnSpc>
            </a:pPr>
            <a:endParaRPr lang="zh-CN" altLang="en-US" sz="2000" dirty="0"/>
          </a:p>
          <a:p>
            <a:pPr indent="457200">
              <a:lnSpc>
                <a:spcPct val="150000"/>
              </a:lnSpc>
            </a:pPr>
            <a:endParaRPr lang="zh-CN" altLang="en-US" sz="2000" dirty="0"/>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71600" y="1608722"/>
            <a:ext cx="6624735" cy="37644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8916613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6555641"/>
          </a:xfrm>
          <a:prstGeom prst="rect">
            <a:avLst/>
          </a:prstGeom>
        </p:spPr>
        <p:txBody>
          <a:bodyPr wrap="square">
            <a:spAutoFit/>
          </a:bodyPr>
          <a:lstStyle/>
          <a:p>
            <a:pPr indent="457200">
              <a:lnSpc>
                <a:spcPct val="150000"/>
              </a:lnSpc>
            </a:pPr>
            <a:r>
              <a:rPr lang="zh-CN" altLang="en-US" sz="2000" dirty="0"/>
              <a:t>“因为方便，所以用手机支付！”北京的小王和其他上班族一样，穿梭在拥挤的地铁站里，在使用手机扫码支付购买了地铁票之后，又通过微信支付的方式在自助售货机上购买了一盒牛奶，消失在人群中</a:t>
            </a:r>
            <a:r>
              <a:rPr lang="en-US" altLang="zh-CN" sz="2000" dirty="0"/>
              <a:t>……</a:t>
            </a:r>
            <a:r>
              <a:rPr lang="zh-CN" altLang="en-US" sz="2000" dirty="0"/>
              <a:t>而在中国，越来越多的“小王”出现在日常生活中，他们没有现金，也不需要刷卡，只需要一部绑定银行卡的手机，就能够完成一天的消费。</a:t>
            </a:r>
          </a:p>
          <a:p>
            <a:pPr indent="457200">
              <a:lnSpc>
                <a:spcPct val="150000"/>
              </a:lnSpc>
            </a:pPr>
            <a:r>
              <a:rPr lang="zh-CN" altLang="en-US" sz="2000" dirty="0"/>
              <a:t>根据中国互联网络信息中心（</a:t>
            </a:r>
            <a:r>
              <a:rPr lang="en-US" altLang="zh-CN" sz="2000" dirty="0"/>
              <a:t>CNNIC</a:t>
            </a:r>
            <a:r>
              <a:rPr lang="zh-CN" altLang="en-US" sz="2000" dirty="0"/>
              <a:t>）</a:t>
            </a:r>
            <a:r>
              <a:rPr lang="en-US" altLang="zh-CN" sz="2000" dirty="0"/>
              <a:t>《</a:t>
            </a:r>
            <a:r>
              <a:rPr lang="zh-CN" altLang="en-US" sz="2000" dirty="0"/>
              <a:t>第</a:t>
            </a:r>
            <a:r>
              <a:rPr lang="en-US" altLang="zh-CN" sz="2000" dirty="0"/>
              <a:t>44</a:t>
            </a:r>
            <a:r>
              <a:rPr lang="zh-CN" altLang="en-US" sz="2000" dirty="0"/>
              <a:t>次中国互联网发展报告</a:t>
            </a:r>
            <a:r>
              <a:rPr lang="en-US" altLang="zh-CN" sz="2000" dirty="0"/>
              <a:t>》 </a:t>
            </a:r>
            <a:r>
              <a:rPr lang="zh-CN" altLang="en-US" sz="2000" dirty="0"/>
              <a:t>显示，截止到</a:t>
            </a:r>
            <a:r>
              <a:rPr lang="en-US" altLang="zh-CN" sz="2000" dirty="0"/>
              <a:t>2020</a:t>
            </a:r>
            <a:r>
              <a:rPr lang="zh-CN" altLang="en-US" sz="2000" dirty="0"/>
              <a:t>年</a:t>
            </a:r>
            <a:r>
              <a:rPr lang="en-US" altLang="zh-CN" sz="2000" dirty="0"/>
              <a:t>12</a:t>
            </a:r>
            <a:r>
              <a:rPr lang="zh-CN" altLang="en-US" sz="2000" dirty="0"/>
              <a:t>月，我国网络支付用户规模达</a:t>
            </a:r>
            <a:r>
              <a:rPr lang="en-US" altLang="zh-CN" sz="2000" dirty="0"/>
              <a:t>85434</a:t>
            </a:r>
            <a:r>
              <a:rPr lang="zh-CN" altLang="en-US" sz="2000" dirty="0"/>
              <a:t>万人，网络支付已成为我国网民使用比例较高的应用之一。其中，手机支付用户规模增长迅速，达到</a:t>
            </a:r>
            <a:r>
              <a:rPr lang="en-US" altLang="zh-CN" sz="2000" dirty="0"/>
              <a:t>85252</a:t>
            </a:r>
            <a:r>
              <a:rPr lang="zh-CN" altLang="en-US" sz="2000" dirty="0"/>
              <a:t>万人。网民线下消费时使用手机网络支付的比例达</a:t>
            </a:r>
            <a:r>
              <a:rPr lang="en-US" altLang="zh-CN" sz="2000" dirty="0"/>
              <a:t>86.5%</a:t>
            </a:r>
            <a:r>
              <a:rPr lang="zh-CN" altLang="en-US" sz="2000" dirty="0"/>
              <a:t>。网络支付正在迅速的占领中国的消费市场，并不断改变人们的生活和消费方式。</a:t>
            </a:r>
          </a:p>
          <a:p>
            <a:pPr indent="457200">
              <a:lnSpc>
                <a:spcPct val="150000"/>
              </a:lnSpc>
            </a:pPr>
            <a:r>
              <a:rPr lang="zh-CN" altLang="en-US" sz="2000" dirty="0" smtClean="0"/>
              <a:t>。</a:t>
            </a:r>
            <a:endParaRPr lang="zh-CN" altLang="en-US" sz="2000" dirty="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19823548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a:t>1.3 </a:t>
            </a:r>
            <a:r>
              <a:rPr lang="zh-CN" altLang="en-US" dirty="0"/>
              <a:t>网络</a:t>
            </a:r>
            <a:r>
              <a:rPr lang="zh-CN" altLang="en-US" dirty="0" smtClean="0"/>
              <a:t>支付</a:t>
            </a:r>
            <a:endParaRPr lang="zh-CN" altLang="en-US" dirty="0"/>
          </a:p>
        </p:txBody>
      </p:sp>
      <p:sp>
        <p:nvSpPr>
          <p:cNvPr id="2" name="矩形 1"/>
          <p:cNvSpPr/>
          <p:nvPr/>
        </p:nvSpPr>
        <p:spPr>
          <a:xfrm>
            <a:off x="611560" y="980728"/>
            <a:ext cx="7920880" cy="7109639"/>
          </a:xfrm>
          <a:prstGeom prst="rect">
            <a:avLst/>
          </a:prstGeom>
        </p:spPr>
        <p:txBody>
          <a:bodyPr wrap="square">
            <a:spAutoFit/>
          </a:bodyPr>
          <a:lstStyle/>
          <a:p>
            <a:pPr indent="457200">
              <a:lnSpc>
                <a:spcPct val="150000"/>
              </a:lnSpc>
            </a:pPr>
            <a:r>
              <a:rPr lang="en-US" altLang="zh-CN" sz="2400" dirty="0"/>
              <a:t>1.3.2 </a:t>
            </a:r>
            <a:r>
              <a:rPr lang="zh-CN" altLang="en-US" sz="2400" dirty="0"/>
              <a:t>网络支付的</a:t>
            </a:r>
            <a:r>
              <a:rPr lang="zh-CN" altLang="en-US" sz="2400" dirty="0" smtClean="0"/>
              <a:t>方式</a:t>
            </a:r>
            <a:endParaRPr lang="en-US" altLang="zh-CN" sz="2400" dirty="0" smtClean="0"/>
          </a:p>
          <a:p>
            <a:pPr indent="457200">
              <a:lnSpc>
                <a:spcPct val="150000"/>
              </a:lnSpc>
            </a:pPr>
            <a:r>
              <a:rPr lang="en-US" altLang="zh-CN" sz="2000" dirty="0"/>
              <a:t>1.</a:t>
            </a:r>
            <a:r>
              <a:rPr lang="zh-CN" altLang="en-US" sz="2000" dirty="0"/>
              <a:t>按照参与支付的主体</a:t>
            </a:r>
            <a:r>
              <a:rPr lang="zh-CN" altLang="en-US" sz="2000" dirty="0" smtClean="0"/>
              <a:t>划分</a:t>
            </a:r>
            <a:endParaRPr lang="en-US" altLang="zh-CN" sz="2000" dirty="0" smtClean="0"/>
          </a:p>
          <a:p>
            <a:pPr indent="457200">
              <a:lnSpc>
                <a:spcPct val="150000"/>
              </a:lnSpc>
            </a:pPr>
            <a:r>
              <a:rPr lang="zh-CN" altLang="en-US" sz="2000" dirty="0"/>
              <a:t>（</a:t>
            </a:r>
            <a:r>
              <a:rPr lang="en-US" altLang="zh-CN" sz="2000" dirty="0"/>
              <a:t>1</a:t>
            </a:r>
            <a:r>
              <a:rPr lang="zh-CN" altLang="en-US" sz="2000" dirty="0"/>
              <a:t>）个人和商家之间的网络</a:t>
            </a:r>
            <a:r>
              <a:rPr lang="zh-CN" altLang="en-US" sz="2000" dirty="0" smtClean="0"/>
              <a:t>支付</a:t>
            </a:r>
            <a:endParaRPr lang="en-US" altLang="zh-CN" sz="2000" dirty="0" smtClean="0"/>
          </a:p>
          <a:p>
            <a:pPr indent="457200">
              <a:lnSpc>
                <a:spcPct val="150000"/>
              </a:lnSpc>
            </a:pPr>
            <a:r>
              <a:rPr lang="zh-CN" altLang="en-US" sz="2000" dirty="0"/>
              <a:t>（</a:t>
            </a:r>
            <a:r>
              <a:rPr lang="en-US" altLang="zh-CN" sz="2000" dirty="0"/>
              <a:t>2</a:t>
            </a:r>
            <a:r>
              <a:rPr lang="zh-CN" altLang="en-US" sz="2000" dirty="0"/>
              <a:t>）企业之间的网络</a:t>
            </a:r>
            <a:r>
              <a:rPr lang="zh-CN" altLang="en-US" sz="2000" dirty="0" smtClean="0"/>
              <a:t>支付</a:t>
            </a:r>
            <a:endParaRPr lang="en-US" altLang="zh-CN" sz="2000" dirty="0" smtClean="0"/>
          </a:p>
          <a:p>
            <a:pPr indent="457200">
              <a:lnSpc>
                <a:spcPct val="150000"/>
              </a:lnSpc>
            </a:pPr>
            <a:r>
              <a:rPr lang="zh-CN" altLang="en-US" sz="2000" dirty="0"/>
              <a:t>（</a:t>
            </a:r>
            <a:r>
              <a:rPr lang="en-US" altLang="zh-CN" sz="2000" dirty="0"/>
              <a:t>3</a:t>
            </a:r>
            <a:r>
              <a:rPr lang="zh-CN" altLang="en-US" sz="2000" dirty="0"/>
              <a:t>）个人（企业）和政府部门之间的网络</a:t>
            </a:r>
            <a:r>
              <a:rPr lang="zh-CN" altLang="en-US" sz="2000" dirty="0" smtClean="0"/>
              <a:t>支付</a:t>
            </a:r>
            <a:endParaRPr lang="en-US" altLang="zh-CN" sz="2000" dirty="0" smtClean="0"/>
          </a:p>
          <a:p>
            <a:pPr indent="457200">
              <a:lnSpc>
                <a:spcPct val="150000"/>
              </a:lnSpc>
            </a:pPr>
            <a:r>
              <a:rPr lang="zh-CN" altLang="en-US" sz="2000" dirty="0"/>
              <a:t>（</a:t>
            </a:r>
            <a:r>
              <a:rPr lang="en-US" altLang="zh-CN" sz="2000" dirty="0"/>
              <a:t>4</a:t>
            </a:r>
            <a:r>
              <a:rPr lang="zh-CN" altLang="en-US" sz="2000" dirty="0"/>
              <a:t>）银行作为收款方的网络</a:t>
            </a:r>
            <a:r>
              <a:rPr lang="zh-CN" altLang="en-US" sz="2000" dirty="0" smtClean="0"/>
              <a:t>支付</a:t>
            </a:r>
            <a:endParaRPr lang="en-US" altLang="zh-CN" sz="2000" dirty="0" smtClean="0"/>
          </a:p>
          <a:p>
            <a:pPr indent="457200">
              <a:lnSpc>
                <a:spcPct val="150000"/>
              </a:lnSpc>
            </a:pPr>
            <a:r>
              <a:rPr lang="en-US" altLang="zh-CN" sz="2000" dirty="0"/>
              <a:t>2.</a:t>
            </a:r>
            <a:r>
              <a:rPr lang="zh-CN" altLang="en-US" sz="2000" dirty="0"/>
              <a:t>按照支付的数据传递类型</a:t>
            </a:r>
            <a:r>
              <a:rPr lang="zh-CN" altLang="en-US" sz="2000" dirty="0" smtClean="0"/>
              <a:t>分类</a:t>
            </a:r>
            <a:endParaRPr lang="en-US" altLang="zh-CN" sz="2000" dirty="0" smtClean="0"/>
          </a:p>
          <a:p>
            <a:pPr indent="457200">
              <a:lnSpc>
                <a:spcPct val="150000"/>
              </a:lnSpc>
            </a:pPr>
            <a:r>
              <a:rPr lang="zh-CN" altLang="en-US" sz="2000" dirty="0"/>
              <a:t>（</a:t>
            </a:r>
            <a:r>
              <a:rPr lang="en-US" altLang="zh-CN" sz="2000" dirty="0"/>
              <a:t>1</a:t>
            </a:r>
            <a:r>
              <a:rPr lang="zh-CN" altLang="en-US" sz="2000" dirty="0"/>
              <a:t>）电子现金传递型网络支付</a:t>
            </a:r>
            <a:r>
              <a:rPr lang="zh-CN" altLang="en-US" sz="2000" dirty="0" smtClean="0"/>
              <a:t>方式</a:t>
            </a:r>
            <a:endParaRPr lang="en-US" altLang="zh-CN" sz="2000" dirty="0" smtClean="0"/>
          </a:p>
          <a:p>
            <a:pPr indent="457200">
              <a:lnSpc>
                <a:spcPct val="150000"/>
              </a:lnSpc>
            </a:pPr>
            <a:r>
              <a:rPr lang="zh-CN" altLang="en-US" sz="2000" dirty="0"/>
              <a:t>（</a:t>
            </a:r>
            <a:r>
              <a:rPr lang="en-US" altLang="zh-CN" sz="2000" dirty="0"/>
              <a:t>2</a:t>
            </a:r>
            <a:r>
              <a:rPr lang="zh-CN" altLang="en-US" sz="2000" dirty="0"/>
              <a:t>）指令传递型网络支付</a:t>
            </a:r>
            <a:r>
              <a:rPr lang="zh-CN" altLang="en-US" sz="2000" dirty="0" smtClean="0"/>
              <a:t>模式</a:t>
            </a:r>
            <a:endParaRPr lang="en-US" altLang="zh-CN" sz="2000" dirty="0" smtClean="0"/>
          </a:p>
          <a:p>
            <a:pPr indent="457200">
              <a:lnSpc>
                <a:spcPct val="150000"/>
              </a:lnSpc>
            </a:pPr>
            <a:r>
              <a:rPr lang="en-US" altLang="zh-CN" sz="2000" dirty="0"/>
              <a:t>3.</a:t>
            </a:r>
            <a:r>
              <a:rPr lang="zh-CN" altLang="en-US" sz="2000" dirty="0"/>
              <a:t>按照支付金额的规模</a:t>
            </a:r>
            <a:r>
              <a:rPr lang="zh-CN" altLang="en-US" sz="2000" dirty="0" smtClean="0"/>
              <a:t>分类</a:t>
            </a:r>
            <a:endParaRPr lang="en-US" altLang="zh-CN" sz="2000" dirty="0" smtClean="0"/>
          </a:p>
          <a:p>
            <a:pPr indent="457200">
              <a:lnSpc>
                <a:spcPct val="150000"/>
              </a:lnSpc>
            </a:pPr>
            <a:r>
              <a:rPr lang="zh-CN" altLang="en-US" sz="2000" dirty="0"/>
              <a:t>（</a:t>
            </a:r>
            <a:r>
              <a:rPr lang="en-US" altLang="zh-CN" sz="2000" dirty="0"/>
              <a:t>1</a:t>
            </a:r>
            <a:r>
              <a:rPr lang="zh-CN" altLang="en-US" sz="2000" dirty="0"/>
              <a:t>）小微</a:t>
            </a:r>
            <a:r>
              <a:rPr lang="zh-CN" altLang="en-US" sz="2000" dirty="0" smtClean="0"/>
              <a:t>支付</a:t>
            </a:r>
            <a:endParaRPr lang="en-US" altLang="zh-CN" sz="2000" dirty="0" smtClean="0"/>
          </a:p>
          <a:p>
            <a:pPr indent="457200">
              <a:lnSpc>
                <a:spcPct val="150000"/>
              </a:lnSpc>
            </a:pPr>
            <a:r>
              <a:rPr lang="zh-CN" altLang="en-US" sz="2000" dirty="0"/>
              <a:t>（</a:t>
            </a:r>
            <a:r>
              <a:rPr lang="en-US" altLang="zh-CN" sz="2000" dirty="0"/>
              <a:t>2</a:t>
            </a:r>
            <a:r>
              <a:rPr lang="zh-CN" altLang="en-US" sz="2000" dirty="0"/>
              <a:t>）消费者级</a:t>
            </a:r>
            <a:r>
              <a:rPr lang="zh-CN" altLang="en-US" sz="2000" dirty="0" smtClean="0"/>
              <a:t>支付</a:t>
            </a:r>
            <a:endParaRPr lang="en-US" altLang="zh-CN" sz="2000" dirty="0" smtClean="0"/>
          </a:p>
          <a:p>
            <a:pPr indent="457200">
              <a:lnSpc>
                <a:spcPct val="150000"/>
              </a:lnSpc>
            </a:pPr>
            <a:r>
              <a:rPr lang="zh-CN" altLang="en-US" sz="2000" dirty="0"/>
              <a:t>（</a:t>
            </a:r>
            <a:r>
              <a:rPr lang="en-US" altLang="zh-CN" sz="2000" dirty="0"/>
              <a:t>3</a:t>
            </a:r>
            <a:r>
              <a:rPr lang="zh-CN" altLang="en-US" sz="2000" dirty="0"/>
              <a:t>）企业级网络支付</a:t>
            </a:r>
            <a:endParaRPr lang="en-US" altLang="zh-CN" sz="2000" dirty="0"/>
          </a:p>
          <a:p>
            <a:pPr indent="457200">
              <a:lnSpc>
                <a:spcPct val="150000"/>
              </a:lnSpc>
            </a:pPr>
            <a:endParaRPr lang="en-US" altLang="zh-CN" sz="2000" dirty="0" smtClean="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389166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1.4 </a:t>
            </a:r>
            <a:r>
              <a:rPr lang="zh-CN" altLang="en-US" dirty="0" smtClean="0"/>
              <a:t>电子货币</a:t>
            </a:r>
            <a:endParaRPr lang="zh-CN" altLang="en-US" dirty="0"/>
          </a:p>
        </p:txBody>
      </p:sp>
      <p:sp>
        <p:nvSpPr>
          <p:cNvPr id="2" name="矩形 1"/>
          <p:cNvSpPr/>
          <p:nvPr/>
        </p:nvSpPr>
        <p:spPr>
          <a:xfrm>
            <a:off x="611560" y="1124744"/>
            <a:ext cx="7920880" cy="4708981"/>
          </a:xfrm>
          <a:prstGeom prst="rect">
            <a:avLst/>
          </a:prstGeom>
        </p:spPr>
        <p:txBody>
          <a:bodyPr wrap="square">
            <a:spAutoFit/>
          </a:bodyPr>
          <a:lstStyle/>
          <a:p>
            <a:pPr indent="457200">
              <a:lnSpc>
                <a:spcPct val="150000"/>
              </a:lnSpc>
            </a:pPr>
            <a:r>
              <a:rPr lang="zh-CN" altLang="en-US" sz="2000" dirty="0"/>
              <a:t>传统的支付方式和传统的货币在交易过程中，会出现时间、空间、安全性、携带便利性、滞后性等诸多局限，而网络经济飞速发展的今天，网络交易的出现迫切要求货币体系的革命，用新的货币形式代替传统货币，并完善传统货币体系中不适应发展的缺陷。随着计算机和网络技术的发展，一种新型的、能够满足各场景支付需求的、更便捷并更安全的货币形式应运而生，即电子货币</a:t>
            </a:r>
            <a:r>
              <a:rPr lang="zh-CN" altLang="en-US" sz="2000" dirty="0" smtClean="0"/>
              <a:t>。</a:t>
            </a:r>
            <a:endParaRPr lang="en-US" altLang="zh-CN" sz="2000" dirty="0" smtClean="0"/>
          </a:p>
          <a:p>
            <a:pPr indent="457200">
              <a:lnSpc>
                <a:spcPct val="150000"/>
              </a:lnSpc>
            </a:pPr>
            <a:r>
              <a:rPr lang="en-US" altLang="zh-CN" sz="2000" dirty="0"/>
              <a:t>1.4.1 </a:t>
            </a:r>
            <a:r>
              <a:rPr lang="zh-CN" altLang="en-US" sz="2000" dirty="0"/>
              <a:t>电子货币的</a:t>
            </a:r>
            <a:r>
              <a:rPr lang="zh-CN" altLang="en-US" sz="2000" dirty="0" smtClean="0"/>
              <a:t>内涵</a:t>
            </a:r>
            <a:endParaRPr lang="en-US" altLang="zh-CN" sz="2000" dirty="0" smtClean="0"/>
          </a:p>
          <a:p>
            <a:pPr indent="457200">
              <a:lnSpc>
                <a:spcPct val="150000"/>
              </a:lnSpc>
            </a:pPr>
            <a:r>
              <a:rPr lang="zh-CN" altLang="en-US" sz="2000" dirty="0"/>
              <a:t>目前，对电子货币的描述，接受度较高的是</a:t>
            </a:r>
            <a:r>
              <a:rPr lang="en-US" altLang="zh-CN" sz="2000" dirty="0"/>
              <a:t>1998</a:t>
            </a:r>
            <a:r>
              <a:rPr lang="zh-CN" altLang="en-US" sz="2000" dirty="0"/>
              <a:t>年巴塞尔银行监管委员会的定义：在零售支付机制中，通过销售终端、各类电子设备，以及在公开网络上执行支付的“储值”产品和预付支付机制</a:t>
            </a:r>
            <a:r>
              <a:rPr lang="zh-CN" altLang="en-US" sz="2000" dirty="0" smtClean="0"/>
              <a:t>。</a:t>
            </a:r>
            <a:endParaRPr lang="en-US" altLang="zh-CN" sz="2000" dirty="0" smtClean="0"/>
          </a:p>
        </p:txBody>
      </p:sp>
    </p:spTree>
    <p:custDataLst>
      <p:tags r:id="rId1"/>
    </p:custDataLst>
    <p:extLst>
      <p:ext uri="{BB962C8B-B14F-4D97-AF65-F5344CB8AC3E}">
        <p14:creationId xmlns:p14="http://schemas.microsoft.com/office/powerpoint/2010/main" val="3891661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1.4 </a:t>
            </a:r>
            <a:r>
              <a:rPr lang="zh-CN" altLang="en-US" dirty="0" smtClean="0"/>
              <a:t>电子货币</a:t>
            </a:r>
            <a:endParaRPr lang="zh-CN" altLang="en-US" dirty="0"/>
          </a:p>
        </p:txBody>
      </p:sp>
      <p:pic>
        <p:nvPicPr>
          <p:cNvPr id="3"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625" y="1628800"/>
            <a:ext cx="6336704" cy="37444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623356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1.4 </a:t>
            </a:r>
            <a:r>
              <a:rPr lang="zh-CN" altLang="en-US" dirty="0" smtClean="0"/>
              <a:t>电子货币</a:t>
            </a:r>
            <a:endParaRPr lang="zh-CN" altLang="en-US" dirty="0"/>
          </a:p>
        </p:txBody>
      </p:sp>
      <p:sp>
        <p:nvSpPr>
          <p:cNvPr id="2" name="矩形 1"/>
          <p:cNvSpPr/>
          <p:nvPr/>
        </p:nvSpPr>
        <p:spPr>
          <a:xfrm>
            <a:off x="611560" y="1124744"/>
            <a:ext cx="7920880" cy="3508653"/>
          </a:xfrm>
          <a:prstGeom prst="rect">
            <a:avLst/>
          </a:prstGeom>
        </p:spPr>
        <p:txBody>
          <a:bodyPr wrap="square">
            <a:spAutoFit/>
          </a:bodyPr>
          <a:lstStyle/>
          <a:p>
            <a:pPr indent="457200">
              <a:lnSpc>
                <a:spcPct val="150000"/>
              </a:lnSpc>
            </a:pPr>
            <a:r>
              <a:rPr lang="en-US" altLang="zh-CN" sz="2400" dirty="0"/>
              <a:t>1.4.2 </a:t>
            </a:r>
            <a:r>
              <a:rPr lang="zh-CN" altLang="en-US" sz="2400" dirty="0"/>
              <a:t>电子货币的</a:t>
            </a:r>
            <a:r>
              <a:rPr lang="zh-CN" altLang="en-US" sz="2400" dirty="0" smtClean="0"/>
              <a:t>特点</a:t>
            </a:r>
            <a:endParaRPr lang="en-US" altLang="zh-CN" sz="2400" dirty="0" smtClean="0"/>
          </a:p>
          <a:p>
            <a:pPr indent="457200">
              <a:lnSpc>
                <a:spcPct val="150000"/>
              </a:lnSpc>
            </a:pPr>
            <a:r>
              <a:rPr lang="en-US" altLang="zh-CN" sz="2000" dirty="0"/>
              <a:t>1.</a:t>
            </a:r>
            <a:r>
              <a:rPr lang="zh-CN" altLang="en-US" sz="2000" dirty="0"/>
              <a:t>存储方式</a:t>
            </a:r>
            <a:r>
              <a:rPr lang="zh-CN" altLang="en-US" sz="2000" dirty="0" smtClean="0"/>
              <a:t>电子化</a:t>
            </a:r>
            <a:endParaRPr lang="en-US" altLang="zh-CN" sz="2000" dirty="0" smtClean="0"/>
          </a:p>
          <a:p>
            <a:pPr indent="457200">
              <a:lnSpc>
                <a:spcPct val="150000"/>
              </a:lnSpc>
            </a:pPr>
            <a:r>
              <a:rPr lang="en-US" altLang="zh-CN" sz="2000" dirty="0"/>
              <a:t>2.</a:t>
            </a:r>
            <a:r>
              <a:rPr lang="zh-CN" altLang="en-US" sz="2000" dirty="0"/>
              <a:t>表现形式</a:t>
            </a:r>
            <a:r>
              <a:rPr lang="zh-CN" altLang="en-US" sz="2000" dirty="0" smtClean="0"/>
              <a:t>数字化</a:t>
            </a:r>
            <a:endParaRPr lang="en-US" altLang="zh-CN" sz="2000" dirty="0" smtClean="0"/>
          </a:p>
          <a:p>
            <a:pPr indent="457200">
              <a:lnSpc>
                <a:spcPct val="150000"/>
              </a:lnSpc>
            </a:pPr>
            <a:r>
              <a:rPr lang="en-US" altLang="zh-CN" sz="2000" dirty="0"/>
              <a:t>3.</a:t>
            </a:r>
            <a:r>
              <a:rPr lang="zh-CN" altLang="en-US" sz="2000" dirty="0"/>
              <a:t>价值传递</a:t>
            </a:r>
            <a:r>
              <a:rPr lang="zh-CN" altLang="en-US" sz="2000" dirty="0" smtClean="0"/>
              <a:t>信息化</a:t>
            </a:r>
            <a:endParaRPr lang="en-US" altLang="zh-CN" sz="2000" dirty="0" smtClean="0"/>
          </a:p>
          <a:p>
            <a:pPr indent="457200">
              <a:lnSpc>
                <a:spcPct val="150000"/>
              </a:lnSpc>
            </a:pPr>
            <a:r>
              <a:rPr lang="en-US" altLang="zh-CN" sz="2000" dirty="0"/>
              <a:t>4.</a:t>
            </a:r>
            <a:r>
              <a:rPr lang="zh-CN" altLang="en-US" sz="2000" dirty="0"/>
              <a:t>支付流程便利</a:t>
            </a:r>
            <a:r>
              <a:rPr lang="zh-CN" altLang="en-US" sz="2000" dirty="0" smtClean="0"/>
              <a:t>化</a:t>
            </a:r>
            <a:endParaRPr lang="en-US" altLang="zh-CN" sz="2000" dirty="0" smtClean="0"/>
          </a:p>
          <a:p>
            <a:pPr indent="457200">
              <a:lnSpc>
                <a:spcPct val="150000"/>
              </a:lnSpc>
            </a:pPr>
            <a:r>
              <a:rPr lang="en-US" altLang="zh-CN" sz="2400" dirty="0"/>
              <a:t>1.4.3 </a:t>
            </a:r>
            <a:r>
              <a:rPr lang="zh-CN" altLang="en-US" sz="2400" dirty="0"/>
              <a:t>电子货币的</a:t>
            </a:r>
            <a:r>
              <a:rPr lang="zh-CN" altLang="en-US" sz="2400" dirty="0" smtClean="0"/>
              <a:t>分类</a:t>
            </a:r>
            <a:endParaRPr lang="en-US" altLang="zh-CN" sz="2400" dirty="0" smtClean="0"/>
          </a:p>
          <a:p>
            <a:pPr indent="457200">
              <a:lnSpc>
                <a:spcPct val="150000"/>
              </a:lnSpc>
            </a:pPr>
            <a:endParaRPr lang="zh-CN" altLang="en-US" sz="2000" dirty="0"/>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35695" y="4028729"/>
            <a:ext cx="4536505" cy="28083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ustDataLst>
      <p:tags r:id="rId1"/>
    </p:custDataLst>
    <p:extLst>
      <p:ext uri="{BB962C8B-B14F-4D97-AF65-F5344CB8AC3E}">
        <p14:creationId xmlns:p14="http://schemas.microsoft.com/office/powerpoint/2010/main" val="3623356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1.4 </a:t>
            </a:r>
            <a:r>
              <a:rPr lang="zh-CN" altLang="en-US" dirty="0" smtClean="0"/>
              <a:t>电子货币</a:t>
            </a:r>
            <a:endParaRPr lang="zh-CN" altLang="en-US" dirty="0"/>
          </a:p>
        </p:txBody>
      </p:sp>
      <p:sp>
        <p:nvSpPr>
          <p:cNvPr id="2" name="矩形 1"/>
          <p:cNvSpPr/>
          <p:nvPr/>
        </p:nvSpPr>
        <p:spPr>
          <a:xfrm>
            <a:off x="611560" y="1124744"/>
            <a:ext cx="7920880" cy="6555641"/>
          </a:xfrm>
          <a:prstGeom prst="rect">
            <a:avLst/>
          </a:prstGeom>
        </p:spPr>
        <p:txBody>
          <a:bodyPr wrap="square">
            <a:spAutoFit/>
          </a:bodyPr>
          <a:lstStyle/>
          <a:p>
            <a:pPr indent="457200">
              <a:lnSpc>
                <a:spcPct val="150000"/>
              </a:lnSpc>
            </a:pPr>
            <a:r>
              <a:rPr lang="en-US" altLang="zh-CN" sz="2000" dirty="0"/>
              <a:t>1.</a:t>
            </a:r>
            <a:r>
              <a:rPr lang="zh-CN" altLang="en-US" sz="2000" dirty="0"/>
              <a:t>国内外电子货币的</a:t>
            </a:r>
            <a:r>
              <a:rPr lang="zh-CN" altLang="en-US" sz="2000" dirty="0" smtClean="0"/>
              <a:t>发展</a:t>
            </a:r>
            <a:endParaRPr lang="en-US" altLang="zh-CN" sz="2000" dirty="0" smtClean="0"/>
          </a:p>
          <a:p>
            <a:pPr indent="457200">
              <a:lnSpc>
                <a:spcPct val="150000"/>
              </a:lnSpc>
            </a:pPr>
            <a:r>
              <a:rPr lang="en-US" altLang="zh-CN" sz="2000" dirty="0"/>
              <a:t>2.</a:t>
            </a:r>
            <a:r>
              <a:rPr lang="zh-CN" altLang="en-US" sz="2000" dirty="0"/>
              <a:t>比特币的</a:t>
            </a:r>
            <a:r>
              <a:rPr lang="zh-CN" altLang="en-US" sz="2000" dirty="0" smtClean="0"/>
              <a:t>发展</a:t>
            </a:r>
            <a:endParaRPr lang="en-US" altLang="zh-CN" sz="2000" dirty="0" smtClean="0"/>
          </a:p>
          <a:p>
            <a:pPr indent="457200">
              <a:lnSpc>
                <a:spcPct val="150000"/>
              </a:lnSpc>
            </a:pPr>
            <a:r>
              <a:rPr lang="en-US" altLang="zh-CN" sz="2000" dirty="0"/>
              <a:t>【</a:t>
            </a:r>
            <a:r>
              <a:rPr lang="zh-CN" altLang="en-US" sz="2000" dirty="0"/>
              <a:t>小知识</a:t>
            </a:r>
            <a:r>
              <a:rPr lang="en-US" altLang="zh-CN" sz="2000" dirty="0"/>
              <a:t>•</a:t>
            </a:r>
            <a:r>
              <a:rPr lang="zh-CN" altLang="en-US" sz="2000" dirty="0"/>
              <a:t>比特币的“第一次”</a:t>
            </a:r>
            <a:r>
              <a:rPr lang="en-US" altLang="zh-CN" sz="2000" dirty="0"/>
              <a:t>】</a:t>
            </a:r>
          </a:p>
          <a:p>
            <a:pPr indent="457200">
              <a:lnSpc>
                <a:spcPct val="150000"/>
              </a:lnSpc>
            </a:pPr>
            <a:r>
              <a:rPr lang="en-US" altLang="zh-CN" sz="2000" dirty="0"/>
              <a:t>1.2008</a:t>
            </a:r>
            <a:r>
              <a:rPr lang="zh-CN" altLang="en-US" sz="2000" dirty="0"/>
              <a:t>年</a:t>
            </a:r>
            <a:r>
              <a:rPr lang="en-US" altLang="zh-CN" sz="2000" dirty="0"/>
              <a:t>11</a:t>
            </a:r>
            <a:r>
              <a:rPr lang="zh-CN" altLang="en-US" sz="2000" dirty="0"/>
              <a:t>月</a:t>
            </a:r>
            <a:r>
              <a:rPr lang="en-US" altLang="zh-CN" sz="2000" dirty="0"/>
              <a:t>1</a:t>
            </a:r>
            <a:r>
              <a:rPr lang="zh-CN" altLang="en-US" sz="2000" dirty="0"/>
              <a:t>日，比特币第一版白皮书发布，一个化名为中本聪（</a:t>
            </a:r>
            <a:r>
              <a:rPr lang="en-US" altLang="zh-CN" sz="2000" dirty="0"/>
              <a:t>Satoshi </a:t>
            </a:r>
            <a:r>
              <a:rPr lang="en-US" altLang="zh-CN" sz="2000" dirty="0" err="1"/>
              <a:t>Nakamoto</a:t>
            </a:r>
            <a:r>
              <a:rPr lang="zh-CN" altLang="en-US" sz="2000" dirty="0"/>
              <a:t>）的神秘密码学极客在一个隐秘的密码学评论组上贴出了比特币白皮书</a:t>
            </a:r>
            <a:r>
              <a:rPr lang="en-US" altLang="zh-CN" sz="2000" dirty="0"/>
              <a:t>《</a:t>
            </a:r>
            <a:r>
              <a:rPr lang="zh-CN" altLang="en-US" sz="2000" dirty="0"/>
              <a:t>比特币白皮书：一种点对点的电子现金系统</a:t>
            </a:r>
            <a:r>
              <a:rPr lang="en-US" altLang="zh-CN" sz="2000" dirty="0"/>
              <a:t>》</a:t>
            </a:r>
            <a:r>
              <a:rPr lang="zh-CN" altLang="en-US" sz="2000" dirty="0"/>
              <a:t>；</a:t>
            </a:r>
          </a:p>
          <a:p>
            <a:pPr indent="457200">
              <a:lnSpc>
                <a:spcPct val="150000"/>
              </a:lnSpc>
            </a:pPr>
            <a:r>
              <a:rPr lang="en-US" altLang="zh-CN" sz="2000" dirty="0"/>
              <a:t>2.2009</a:t>
            </a:r>
            <a:r>
              <a:rPr lang="zh-CN" altLang="en-US" sz="2000" dirty="0"/>
              <a:t>年</a:t>
            </a:r>
            <a:r>
              <a:rPr lang="en-US" altLang="zh-CN" sz="2000" dirty="0"/>
              <a:t>1</a:t>
            </a:r>
            <a:r>
              <a:rPr lang="zh-CN" altLang="en-US" sz="2000" dirty="0"/>
              <a:t>月</a:t>
            </a:r>
            <a:r>
              <a:rPr lang="en-US" altLang="zh-CN" sz="2000" dirty="0"/>
              <a:t>3</a:t>
            </a:r>
            <a:r>
              <a:rPr lang="zh-CN" altLang="en-US" sz="2000" dirty="0"/>
              <a:t>日，第一枚比特币问世；</a:t>
            </a:r>
          </a:p>
          <a:p>
            <a:pPr indent="457200">
              <a:lnSpc>
                <a:spcPct val="150000"/>
              </a:lnSpc>
            </a:pPr>
            <a:r>
              <a:rPr lang="en-US" altLang="zh-CN" sz="2000" dirty="0"/>
              <a:t>3.2011</a:t>
            </a:r>
            <a:r>
              <a:rPr lang="zh-CN" altLang="en-US" sz="2000" dirty="0"/>
              <a:t>年</a:t>
            </a:r>
            <a:r>
              <a:rPr lang="en-US" altLang="zh-CN" sz="2000" dirty="0"/>
              <a:t>3</a:t>
            </a:r>
            <a:r>
              <a:rPr lang="zh-CN" altLang="en-US" sz="2000" dirty="0"/>
              <a:t>月，比特币耶稣购买人生第一个比特币；</a:t>
            </a:r>
          </a:p>
          <a:p>
            <a:pPr indent="457200">
              <a:lnSpc>
                <a:spcPct val="150000"/>
              </a:lnSpc>
            </a:pPr>
            <a:r>
              <a:rPr lang="en-US" altLang="zh-CN" sz="2000" dirty="0"/>
              <a:t>4.2011</a:t>
            </a:r>
            <a:r>
              <a:rPr lang="zh-CN" altLang="en-US" sz="2000" dirty="0"/>
              <a:t>年</a:t>
            </a:r>
            <a:r>
              <a:rPr lang="en-US" altLang="zh-CN" sz="2000" dirty="0"/>
              <a:t>6</a:t>
            </a:r>
            <a:r>
              <a:rPr lang="zh-CN" altLang="en-US" sz="2000" dirty="0"/>
              <a:t>月，中国第一家比特币交易平台</a:t>
            </a:r>
            <a:r>
              <a:rPr lang="en-US" altLang="zh-CN" sz="2000" dirty="0"/>
              <a:t>BTCC</a:t>
            </a:r>
            <a:r>
              <a:rPr lang="zh-CN" altLang="en-US" sz="2000" dirty="0"/>
              <a:t>成立；</a:t>
            </a:r>
          </a:p>
          <a:p>
            <a:pPr indent="457200">
              <a:lnSpc>
                <a:spcPct val="150000"/>
              </a:lnSpc>
            </a:pPr>
            <a:r>
              <a:rPr lang="en-US" altLang="zh-CN" sz="2000" dirty="0"/>
              <a:t>5.2011</a:t>
            </a:r>
            <a:r>
              <a:rPr lang="zh-CN" altLang="en-US" sz="2000" dirty="0"/>
              <a:t>年</a:t>
            </a:r>
            <a:r>
              <a:rPr lang="en-US" altLang="zh-CN" sz="2000" dirty="0"/>
              <a:t>6</a:t>
            </a:r>
            <a:r>
              <a:rPr lang="zh-CN" altLang="en-US" sz="2000" dirty="0"/>
              <a:t>月</a:t>
            </a:r>
            <a:r>
              <a:rPr lang="en-US" altLang="zh-CN" sz="2000" dirty="0"/>
              <a:t>23</a:t>
            </a:r>
            <a:r>
              <a:rPr lang="zh-CN" altLang="en-US" sz="2000" dirty="0"/>
              <a:t>日，中国首家比特币导航网站</a:t>
            </a:r>
            <a:r>
              <a:rPr lang="en-US" altLang="zh-CN" sz="2000" dirty="0"/>
              <a:t>BTC123</a:t>
            </a:r>
            <a:r>
              <a:rPr lang="zh-CN" altLang="en-US" sz="2000" dirty="0"/>
              <a:t>建立；</a:t>
            </a:r>
          </a:p>
          <a:p>
            <a:pPr indent="457200">
              <a:lnSpc>
                <a:spcPct val="150000"/>
              </a:lnSpc>
            </a:pPr>
            <a:r>
              <a:rPr lang="en-US" altLang="zh-CN" sz="2000" dirty="0"/>
              <a:t>6.2011</a:t>
            </a:r>
            <a:r>
              <a:rPr lang="zh-CN" altLang="en-US" sz="2000" dirty="0"/>
              <a:t>年</a:t>
            </a:r>
            <a:r>
              <a:rPr lang="en-US" altLang="zh-CN" sz="2000" dirty="0"/>
              <a:t>8</a:t>
            </a:r>
            <a:r>
              <a:rPr lang="zh-CN" altLang="en-US" sz="2000" dirty="0"/>
              <a:t>月</a:t>
            </a:r>
            <a:r>
              <a:rPr lang="en-US" altLang="zh-CN" sz="2000" dirty="0"/>
              <a:t>20</a:t>
            </a:r>
            <a:r>
              <a:rPr lang="zh-CN" altLang="en-US" sz="2000" dirty="0"/>
              <a:t>日，第一次比特币会议在纽约召开；</a:t>
            </a:r>
          </a:p>
          <a:p>
            <a:pPr indent="457200">
              <a:lnSpc>
                <a:spcPct val="150000"/>
              </a:lnSpc>
            </a:pPr>
            <a:r>
              <a:rPr lang="en-US" altLang="zh-CN" sz="2000" dirty="0"/>
              <a:t>7.2012</a:t>
            </a:r>
            <a:r>
              <a:rPr lang="zh-CN" altLang="en-US" sz="2000" dirty="0"/>
              <a:t>年</a:t>
            </a:r>
            <a:r>
              <a:rPr lang="en-US" altLang="zh-CN" sz="2000" dirty="0"/>
              <a:t>11</a:t>
            </a:r>
            <a:r>
              <a:rPr lang="zh-CN" altLang="en-US" sz="2000" dirty="0"/>
              <a:t>月</a:t>
            </a:r>
            <a:r>
              <a:rPr lang="en-US" altLang="zh-CN" sz="2000" dirty="0"/>
              <a:t>28</a:t>
            </a:r>
            <a:r>
              <a:rPr lang="zh-CN" altLang="en-US" sz="2000" dirty="0"/>
              <a:t>日，比特币经历首次产量减半；</a:t>
            </a:r>
          </a:p>
          <a:p>
            <a:pPr indent="457200">
              <a:lnSpc>
                <a:spcPct val="150000"/>
              </a:lnSpc>
            </a:pPr>
            <a:endParaRPr lang="en-US" altLang="zh-CN" sz="2000" dirty="0" smtClean="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84602351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1.4 </a:t>
            </a:r>
            <a:r>
              <a:rPr lang="zh-CN" altLang="en-US" dirty="0" smtClean="0"/>
              <a:t>电子货币</a:t>
            </a:r>
            <a:endParaRPr lang="zh-CN" altLang="en-US" dirty="0"/>
          </a:p>
        </p:txBody>
      </p:sp>
      <p:sp>
        <p:nvSpPr>
          <p:cNvPr id="2" name="矩形 1"/>
          <p:cNvSpPr/>
          <p:nvPr/>
        </p:nvSpPr>
        <p:spPr>
          <a:xfrm>
            <a:off x="611560" y="1124744"/>
            <a:ext cx="7920880" cy="6093976"/>
          </a:xfrm>
          <a:prstGeom prst="rect">
            <a:avLst/>
          </a:prstGeom>
        </p:spPr>
        <p:txBody>
          <a:bodyPr wrap="square">
            <a:spAutoFit/>
          </a:bodyPr>
          <a:lstStyle/>
          <a:p>
            <a:pPr indent="457200">
              <a:lnSpc>
                <a:spcPct val="150000"/>
              </a:lnSpc>
            </a:pPr>
            <a:r>
              <a:rPr lang="en-US" altLang="zh-CN" sz="2000" dirty="0"/>
              <a:t>8.2013</a:t>
            </a:r>
            <a:r>
              <a:rPr lang="zh-CN" altLang="en-US" sz="2000" dirty="0"/>
              <a:t>年</a:t>
            </a:r>
            <a:r>
              <a:rPr lang="en-US" altLang="zh-CN" sz="2000" dirty="0"/>
              <a:t>8</a:t>
            </a:r>
            <a:r>
              <a:rPr lang="zh-CN" altLang="en-US" sz="2000" dirty="0"/>
              <a:t>月</a:t>
            </a:r>
            <a:r>
              <a:rPr lang="en-US" altLang="zh-CN" sz="2000" dirty="0"/>
              <a:t>19</a:t>
            </a:r>
            <a:r>
              <a:rPr lang="zh-CN" altLang="en-US" sz="2000" dirty="0"/>
              <a:t>日，德国成为全球第一个认可比特币法律和税收地位的国家；</a:t>
            </a:r>
          </a:p>
          <a:p>
            <a:pPr indent="457200">
              <a:lnSpc>
                <a:spcPct val="150000"/>
              </a:lnSpc>
            </a:pPr>
            <a:r>
              <a:rPr lang="en-US" altLang="zh-CN" sz="2000" dirty="0"/>
              <a:t>9.2013</a:t>
            </a:r>
            <a:r>
              <a:rPr lang="zh-CN" altLang="en-US" sz="2000" dirty="0"/>
              <a:t>年</a:t>
            </a:r>
            <a:r>
              <a:rPr lang="en-US" altLang="zh-CN" sz="2000" dirty="0"/>
              <a:t>10</a:t>
            </a:r>
            <a:r>
              <a:rPr lang="zh-CN" altLang="en-US" sz="2000" dirty="0"/>
              <a:t>月</a:t>
            </a:r>
            <a:r>
              <a:rPr lang="en-US" altLang="zh-CN" sz="2000" dirty="0"/>
              <a:t>29</a:t>
            </a:r>
            <a:r>
              <a:rPr lang="zh-CN" altLang="en-US" sz="2000" dirty="0"/>
              <a:t>日，世界首台比特币</a:t>
            </a:r>
            <a:r>
              <a:rPr lang="en-US" altLang="zh-CN" sz="2000" dirty="0"/>
              <a:t>ATM</a:t>
            </a:r>
            <a:r>
              <a:rPr lang="zh-CN" altLang="en-US" sz="2000" dirty="0"/>
              <a:t>于加拿大温哥华开放使用；</a:t>
            </a:r>
          </a:p>
          <a:p>
            <a:pPr indent="457200">
              <a:lnSpc>
                <a:spcPct val="150000"/>
              </a:lnSpc>
            </a:pPr>
            <a:r>
              <a:rPr lang="en-US" altLang="zh-CN" sz="2000" dirty="0"/>
              <a:t>10.2013</a:t>
            </a:r>
            <a:r>
              <a:rPr lang="zh-CN" altLang="en-US" sz="2000" dirty="0"/>
              <a:t>年</a:t>
            </a:r>
            <a:r>
              <a:rPr lang="en-US" altLang="zh-CN" sz="2000" dirty="0"/>
              <a:t>12</a:t>
            </a:r>
            <a:r>
              <a:rPr lang="zh-CN" altLang="en-US" sz="2000" dirty="0"/>
              <a:t>月</a:t>
            </a:r>
            <a:r>
              <a:rPr lang="en-US" altLang="zh-CN" sz="2000" dirty="0"/>
              <a:t>9</a:t>
            </a:r>
            <a:r>
              <a:rPr lang="zh-CN" altLang="en-US" sz="2000" dirty="0"/>
              <a:t>日，以太坊白皮书第一个版本出现；</a:t>
            </a:r>
          </a:p>
          <a:p>
            <a:pPr indent="457200">
              <a:lnSpc>
                <a:spcPct val="150000"/>
              </a:lnSpc>
            </a:pPr>
            <a:r>
              <a:rPr lang="en-US" altLang="zh-CN" sz="2000" dirty="0"/>
              <a:t>11.2015</a:t>
            </a:r>
            <a:r>
              <a:rPr lang="zh-CN" altLang="en-US" sz="2000" dirty="0"/>
              <a:t>年</a:t>
            </a:r>
            <a:r>
              <a:rPr lang="en-US" altLang="zh-CN" sz="2000" dirty="0"/>
              <a:t>1</a:t>
            </a:r>
            <a:r>
              <a:rPr lang="zh-CN" altLang="en-US" sz="2000" dirty="0"/>
              <a:t>月</a:t>
            </a:r>
            <a:r>
              <a:rPr lang="en-US" altLang="zh-CN" sz="2000" dirty="0"/>
              <a:t>27</a:t>
            </a:r>
            <a:r>
              <a:rPr lang="zh-CN" altLang="en-US" sz="2000" dirty="0"/>
              <a:t>日，美国第一家持有正规牌照的比特币交易所</a:t>
            </a:r>
            <a:r>
              <a:rPr lang="en-US" altLang="zh-CN" sz="2000" dirty="0" err="1"/>
              <a:t>Coinbase</a:t>
            </a:r>
            <a:r>
              <a:rPr lang="zh-CN" altLang="en-US" sz="2000" dirty="0"/>
              <a:t>开张；</a:t>
            </a:r>
          </a:p>
          <a:p>
            <a:pPr indent="457200">
              <a:lnSpc>
                <a:spcPct val="150000"/>
              </a:lnSpc>
            </a:pPr>
            <a:r>
              <a:rPr lang="en-US" altLang="zh-CN" sz="2000" dirty="0"/>
              <a:t>12.2016</a:t>
            </a:r>
            <a:r>
              <a:rPr lang="zh-CN" altLang="en-US" sz="2000" dirty="0"/>
              <a:t>年</a:t>
            </a:r>
            <a:r>
              <a:rPr lang="en-US" altLang="zh-CN" sz="2000" dirty="0"/>
              <a:t>7</a:t>
            </a:r>
            <a:r>
              <a:rPr lang="zh-CN" altLang="en-US" sz="2000" dirty="0"/>
              <a:t>月</a:t>
            </a:r>
            <a:r>
              <a:rPr lang="en-US" altLang="zh-CN" sz="2000" dirty="0"/>
              <a:t>20</a:t>
            </a:r>
            <a:r>
              <a:rPr lang="zh-CN" altLang="en-US" sz="2000" dirty="0"/>
              <a:t>日，以太坊首次进行硬分叉；</a:t>
            </a:r>
          </a:p>
          <a:p>
            <a:pPr indent="457200">
              <a:lnSpc>
                <a:spcPct val="150000"/>
              </a:lnSpc>
            </a:pPr>
            <a:r>
              <a:rPr lang="en-US" altLang="zh-CN" sz="2000" dirty="0"/>
              <a:t>13.2016</a:t>
            </a:r>
            <a:r>
              <a:rPr lang="zh-CN" altLang="en-US" sz="2000" dirty="0"/>
              <a:t>年</a:t>
            </a:r>
            <a:r>
              <a:rPr lang="en-US" altLang="zh-CN" sz="2000" dirty="0"/>
              <a:t>12</a:t>
            </a:r>
            <a:r>
              <a:rPr lang="zh-CN" altLang="en-US" sz="2000" dirty="0"/>
              <a:t>月</a:t>
            </a:r>
            <a:r>
              <a:rPr lang="en-US" altLang="zh-CN" sz="2000" dirty="0"/>
              <a:t>15</a:t>
            </a:r>
            <a:r>
              <a:rPr lang="zh-CN" altLang="en-US" sz="2000" dirty="0"/>
              <a:t>日，区块链技术首次被列入了</a:t>
            </a:r>
            <a:r>
              <a:rPr lang="en-US" altLang="zh-CN" sz="2000" dirty="0"/>
              <a:t>《</a:t>
            </a:r>
            <a:r>
              <a:rPr lang="zh-CN" altLang="en-US" sz="2000" dirty="0"/>
              <a:t>国家信息化规划</a:t>
            </a:r>
            <a:r>
              <a:rPr lang="en-US" altLang="zh-CN" sz="2000" dirty="0"/>
              <a:t>》</a:t>
            </a:r>
            <a:r>
              <a:rPr lang="zh-CN" altLang="en-US" sz="2000" dirty="0"/>
              <a:t>；</a:t>
            </a:r>
          </a:p>
          <a:p>
            <a:pPr indent="457200">
              <a:lnSpc>
                <a:spcPct val="150000"/>
              </a:lnSpc>
            </a:pPr>
            <a:r>
              <a:rPr lang="en-US" altLang="zh-CN" sz="2000" dirty="0"/>
              <a:t>14.2017</a:t>
            </a:r>
            <a:r>
              <a:rPr lang="zh-CN" altLang="en-US" sz="2000" dirty="0"/>
              <a:t>年</a:t>
            </a:r>
            <a:r>
              <a:rPr lang="en-US" altLang="zh-CN" sz="2000" dirty="0"/>
              <a:t>4</a:t>
            </a:r>
            <a:r>
              <a:rPr lang="zh-CN" altLang="en-US" sz="2000" dirty="0"/>
              <a:t>月</a:t>
            </a:r>
            <a:r>
              <a:rPr lang="en-US" altLang="zh-CN" sz="2000" dirty="0"/>
              <a:t>17</a:t>
            </a:r>
            <a:r>
              <a:rPr lang="zh-CN" altLang="en-US" sz="2000" dirty="0"/>
              <a:t>日， </a:t>
            </a:r>
            <a:r>
              <a:rPr lang="en-US" altLang="zh-CN" sz="2000" dirty="0"/>
              <a:t>EOS </a:t>
            </a:r>
            <a:r>
              <a:rPr lang="zh-CN" altLang="en-US" sz="2000" dirty="0"/>
              <a:t>首次诞生；</a:t>
            </a:r>
          </a:p>
          <a:p>
            <a:pPr indent="457200">
              <a:lnSpc>
                <a:spcPct val="150000"/>
              </a:lnSpc>
            </a:pPr>
            <a:r>
              <a:rPr lang="en-US" altLang="zh-CN" sz="2000" dirty="0"/>
              <a:t>15.2017</a:t>
            </a:r>
            <a:r>
              <a:rPr lang="zh-CN" altLang="en-US" sz="2000" dirty="0"/>
              <a:t>年</a:t>
            </a:r>
            <a:r>
              <a:rPr lang="en-US" altLang="zh-CN" sz="2000" dirty="0"/>
              <a:t>8</a:t>
            </a:r>
            <a:r>
              <a:rPr lang="zh-CN" altLang="en-US" sz="2000" dirty="0"/>
              <a:t>月</a:t>
            </a:r>
            <a:r>
              <a:rPr lang="en-US" altLang="zh-CN" sz="2000" dirty="0"/>
              <a:t>1</a:t>
            </a:r>
            <a:r>
              <a:rPr lang="zh-CN" altLang="en-US" sz="2000" dirty="0"/>
              <a:t>日，第一个</a:t>
            </a:r>
            <a:r>
              <a:rPr lang="en-US" altLang="zh-CN" sz="2000" dirty="0"/>
              <a:t>BCH</a:t>
            </a:r>
            <a:r>
              <a:rPr lang="zh-CN" altLang="en-US" sz="2000" dirty="0"/>
              <a:t>诞生；</a:t>
            </a:r>
          </a:p>
          <a:p>
            <a:pPr indent="457200">
              <a:lnSpc>
                <a:spcPct val="150000"/>
              </a:lnSpc>
            </a:pPr>
            <a:endParaRPr lang="en-US" altLang="zh-CN" sz="2000" dirty="0" smtClean="0"/>
          </a:p>
          <a:p>
            <a:pPr indent="457200">
              <a:lnSpc>
                <a:spcPct val="150000"/>
              </a:lnSpc>
            </a:pPr>
            <a:endParaRPr lang="zh-CN" altLang="en-US" sz="2000" dirty="0"/>
          </a:p>
        </p:txBody>
      </p:sp>
    </p:spTree>
    <p:custDataLst>
      <p:tags r:id="rId1"/>
    </p:custDataLst>
    <p:extLst>
      <p:ext uri="{BB962C8B-B14F-4D97-AF65-F5344CB8AC3E}">
        <p14:creationId xmlns:p14="http://schemas.microsoft.com/office/powerpoint/2010/main" val="255969155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en-US" altLang="zh-CN" dirty="0" smtClean="0"/>
              <a:t>1.4 </a:t>
            </a:r>
            <a:r>
              <a:rPr lang="zh-CN" altLang="en-US" dirty="0" smtClean="0"/>
              <a:t>电子货币</a:t>
            </a:r>
            <a:endParaRPr lang="zh-CN" altLang="en-US" dirty="0"/>
          </a:p>
        </p:txBody>
      </p:sp>
      <p:sp>
        <p:nvSpPr>
          <p:cNvPr id="2" name="矩形 1"/>
          <p:cNvSpPr/>
          <p:nvPr/>
        </p:nvSpPr>
        <p:spPr>
          <a:xfrm>
            <a:off x="611560" y="1124744"/>
            <a:ext cx="7920880" cy="5170646"/>
          </a:xfrm>
          <a:prstGeom prst="rect">
            <a:avLst/>
          </a:prstGeom>
        </p:spPr>
        <p:txBody>
          <a:bodyPr wrap="square">
            <a:spAutoFit/>
          </a:bodyPr>
          <a:lstStyle/>
          <a:p>
            <a:pPr indent="457200">
              <a:lnSpc>
                <a:spcPct val="150000"/>
              </a:lnSpc>
            </a:pPr>
            <a:r>
              <a:rPr lang="en-US" altLang="zh-CN" sz="2000" dirty="0"/>
              <a:t>16.2017</a:t>
            </a:r>
            <a:r>
              <a:rPr lang="zh-CN" altLang="en-US" sz="2000" dirty="0"/>
              <a:t>年</a:t>
            </a:r>
            <a:r>
              <a:rPr lang="en-US" altLang="zh-CN" sz="2000" dirty="0"/>
              <a:t>12</a:t>
            </a:r>
            <a:r>
              <a:rPr lang="zh-CN" altLang="en-US" sz="2000" dirty="0"/>
              <a:t>月</a:t>
            </a:r>
            <a:r>
              <a:rPr lang="en-US" altLang="zh-CN" sz="2000" dirty="0"/>
              <a:t>7</a:t>
            </a:r>
            <a:r>
              <a:rPr lang="zh-CN" altLang="en-US" sz="2000" dirty="0"/>
              <a:t>日，牛市标志</a:t>
            </a:r>
            <a:r>
              <a:rPr lang="en-US" altLang="zh-CN" sz="2000" dirty="0"/>
              <a:t>——</a:t>
            </a:r>
            <a:r>
              <a:rPr lang="en-US" altLang="zh-CN" sz="2000" dirty="0" err="1"/>
              <a:t>Coinbase</a:t>
            </a:r>
            <a:r>
              <a:rPr lang="en-US" altLang="zh-CN" sz="2000" dirty="0"/>
              <a:t> APP</a:t>
            </a:r>
            <a:r>
              <a:rPr lang="zh-CN" altLang="en-US" sz="2000" dirty="0"/>
              <a:t>登上应用排行榜第一名；</a:t>
            </a:r>
          </a:p>
          <a:p>
            <a:pPr indent="457200">
              <a:lnSpc>
                <a:spcPct val="150000"/>
              </a:lnSpc>
            </a:pPr>
            <a:r>
              <a:rPr lang="en-US" altLang="zh-CN" sz="2000" dirty="0"/>
              <a:t>17. 2017</a:t>
            </a:r>
            <a:r>
              <a:rPr lang="zh-CN" altLang="en-US" sz="2000" dirty="0"/>
              <a:t>年</a:t>
            </a:r>
            <a:r>
              <a:rPr lang="en-US" altLang="zh-CN" sz="2000" dirty="0"/>
              <a:t>12</a:t>
            </a:r>
            <a:r>
              <a:rPr lang="zh-CN" altLang="en-US" sz="2000" dirty="0"/>
              <a:t>月</a:t>
            </a:r>
            <a:r>
              <a:rPr lang="en-US" altLang="zh-CN" sz="2000" dirty="0"/>
              <a:t>3</a:t>
            </a:r>
            <a:r>
              <a:rPr lang="zh-CN" altLang="en-US" sz="2000" dirty="0"/>
              <a:t>日，世界上首个法定数字货币</a:t>
            </a:r>
            <a:r>
              <a:rPr lang="en-US" altLang="zh-CN" sz="2000" dirty="0"/>
              <a:t>"</a:t>
            </a:r>
            <a:r>
              <a:rPr lang="zh-CN" altLang="en-US" sz="2000" dirty="0"/>
              <a:t>石油币</a:t>
            </a:r>
            <a:r>
              <a:rPr lang="en-US" altLang="zh-CN" sz="2000" dirty="0"/>
              <a:t>"</a:t>
            </a:r>
            <a:r>
              <a:rPr lang="zh-CN" altLang="en-US" sz="2000" dirty="0"/>
              <a:t>；</a:t>
            </a:r>
          </a:p>
          <a:p>
            <a:pPr indent="457200">
              <a:lnSpc>
                <a:spcPct val="150000"/>
              </a:lnSpc>
            </a:pPr>
            <a:r>
              <a:rPr lang="en-US" altLang="zh-CN" sz="2000" dirty="0"/>
              <a:t>18. 2017</a:t>
            </a:r>
            <a:r>
              <a:rPr lang="zh-CN" altLang="en-US" sz="2000" dirty="0"/>
              <a:t>年</a:t>
            </a:r>
            <a:r>
              <a:rPr lang="en-US" altLang="zh-CN" sz="2000" dirty="0"/>
              <a:t>12</a:t>
            </a:r>
            <a:r>
              <a:rPr lang="zh-CN" altLang="en-US" sz="2000" dirty="0"/>
              <a:t>月</a:t>
            </a:r>
            <a:r>
              <a:rPr lang="en-US" altLang="zh-CN" sz="2000" dirty="0"/>
              <a:t>17</a:t>
            </a:r>
            <a:r>
              <a:rPr lang="zh-CN" altLang="en-US" sz="2000" dirty="0"/>
              <a:t>日，比特币迎来历史首次最高价。</a:t>
            </a:r>
          </a:p>
          <a:p>
            <a:pPr indent="457200">
              <a:lnSpc>
                <a:spcPct val="150000"/>
              </a:lnSpc>
            </a:pPr>
            <a:r>
              <a:rPr lang="en-US" altLang="zh-CN" sz="2000" dirty="0"/>
              <a:t>19.2018</a:t>
            </a:r>
            <a:r>
              <a:rPr lang="zh-CN" altLang="en-US" sz="2000" dirty="0"/>
              <a:t>年</a:t>
            </a:r>
            <a:r>
              <a:rPr lang="en-US" altLang="zh-CN" sz="2000" dirty="0"/>
              <a:t>11</a:t>
            </a:r>
            <a:r>
              <a:rPr lang="zh-CN" altLang="en-US" sz="2000" dirty="0"/>
              <a:t>月</a:t>
            </a:r>
            <a:r>
              <a:rPr lang="en-US" altLang="zh-CN" sz="2000" dirty="0"/>
              <a:t>6</a:t>
            </a:r>
            <a:r>
              <a:rPr lang="zh-CN" altLang="en-US" sz="2000" dirty="0"/>
              <a:t>日，全球第一个具备多公链解析的顶级域名</a:t>
            </a:r>
            <a:r>
              <a:rPr lang="en-US" altLang="zh-CN" sz="2000" dirty="0"/>
              <a:t>.luxe</a:t>
            </a:r>
            <a:r>
              <a:rPr lang="zh-CN" altLang="en-US" sz="2000" dirty="0"/>
              <a:t>在伦敦交易所发布并正式上线。</a:t>
            </a:r>
          </a:p>
          <a:p>
            <a:pPr indent="457200">
              <a:lnSpc>
                <a:spcPct val="150000"/>
              </a:lnSpc>
            </a:pPr>
            <a:r>
              <a:rPr lang="en-US" altLang="zh-CN" sz="2000" dirty="0"/>
              <a:t>20.2019</a:t>
            </a:r>
            <a:r>
              <a:rPr lang="zh-CN" altLang="en-US" sz="2000" dirty="0"/>
              <a:t>年</a:t>
            </a:r>
            <a:r>
              <a:rPr lang="en-US" altLang="zh-CN" sz="2000" dirty="0"/>
              <a:t>6</a:t>
            </a:r>
            <a:r>
              <a:rPr lang="zh-CN" altLang="en-US" sz="2000" dirty="0"/>
              <a:t>月</a:t>
            </a:r>
            <a:r>
              <a:rPr lang="en-US" altLang="zh-CN" sz="2000" dirty="0"/>
              <a:t>18</a:t>
            </a:r>
            <a:r>
              <a:rPr lang="zh-CN" altLang="en-US" sz="2000" dirty="0"/>
              <a:t>日，</a:t>
            </a:r>
            <a:r>
              <a:rPr lang="en-US" altLang="zh-CN" sz="2000" dirty="0"/>
              <a:t>Facebook(</a:t>
            </a:r>
            <a:r>
              <a:rPr lang="zh-CN" altLang="en-US" sz="2000" dirty="0"/>
              <a:t>脸书</a:t>
            </a:r>
            <a:r>
              <a:rPr lang="en-US" altLang="zh-CN" sz="2000" dirty="0"/>
              <a:t>)</a:t>
            </a:r>
            <a:r>
              <a:rPr lang="zh-CN" altLang="en-US" sz="2000" dirty="0"/>
              <a:t>宣布推出</a:t>
            </a:r>
            <a:r>
              <a:rPr lang="en-US" altLang="zh-CN" sz="2000" dirty="0" err="1"/>
              <a:t>libra</a:t>
            </a:r>
            <a:r>
              <a:rPr lang="zh-CN" altLang="en-US" sz="2000" dirty="0"/>
              <a:t>，这是一种由美元支持的加密货币。</a:t>
            </a:r>
          </a:p>
          <a:p>
            <a:pPr indent="457200">
              <a:lnSpc>
                <a:spcPct val="150000"/>
              </a:lnSpc>
            </a:pPr>
            <a:r>
              <a:rPr lang="en-US" altLang="zh-CN" sz="2000" dirty="0"/>
              <a:t>21. 2019</a:t>
            </a:r>
            <a:r>
              <a:rPr lang="zh-CN" altLang="en-US" sz="2000" dirty="0"/>
              <a:t>年</a:t>
            </a:r>
            <a:r>
              <a:rPr lang="en-US" altLang="zh-CN" sz="2000" dirty="0"/>
              <a:t>8</a:t>
            </a:r>
            <a:r>
              <a:rPr lang="zh-CN" altLang="en-US" sz="2000" dirty="0"/>
              <a:t>月</a:t>
            </a:r>
            <a:r>
              <a:rPr lang="en-US" altLang="zh-CN" sz="2000" dirty="0"/>
              <a:t>10</a:t>
            </a:r>
            <a:r>
              <a:rPr lang="zh-CN" altLang="en-US" sz="2000" dirty="0"/>
              <a:t>日，中国人民银行的数字货币</a:t>
            </a:r>
            <a:r>
              <a:rPr lang="en-US" altLang="zh-CN" sz="2000" dirty="0"/>
              <a:t>DC/EP </a:t>
            </a:r>
            <a:r>
              <a:rPr lang="zh-CN" altLang="en-US" sz="2000" dirty="0"/>
              <a:t>第一次官宣。</a:t>
            </a:r>
          </a:p>
          <a:p>
            <a:pPr indent="457200">
              <a:lnSpc>
                <a:spcPct val="150000"/>
              </a:lnSpc>
            </a:pPr>
            <a:r>
              <a:rPr lang="en-US" altLang="zh-CN" sz="2000" dirty="0"/>
              <a:t>22. 2020</a:t>
            </a:r>
            <a:r>
              <a:rPr lang="zh-CN" altLang="en-US" sz="2000" dirty="0"/>
              <a:t>年</a:t>
            </a:r>
            <a:r>
              <a:rPr lang="en-US" altLang="zh-CN" sz="2000" dirty="0"/>
              <a:t>3</a:t>
            </a:r>
            <a:r>
              <a:rPr lang="zh-CN" altLang="en-US" sz="2000" dirty="0"/>
              <a:t>月</a:t>
            </a:r>
            <a:r>
              <a:rPr lang="en-US" altLang="zh-CN" sz="2000" dirty="0"/>
              <a:t>10</a:t>
            </a:r>
            <a:r>
              <a:rPr lang="zh-CN" altLang="en-US" sz="2000" dirty="0"/>
              <a:t>日，世界上第一次用比特币购买口罩的国际交易成功完成</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5760963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391400" cy="838200"/>
          </a:xfrm>
        </p:spPr>
        <p:txBody>
          <a:bodyPr/>
          <a:lstStyle/>
          <a:p>
            <a:r>
              <a:rPr lang="en-US" altLang="zh-CN" sz="3200" dirty="0" smtClean="0"/>
              <a:t>1.5 </a:t>
            </a:r>
            <a:r>
              <a:rPr lang="zh-CN" altLang="en-US" sz="3200" dirty="0" smtClean="0"/>
              <a:t>电子</a:t>
            </a:r>
            <a:r>
              <a:rPr lang="zh-CN" altLang="en-US" sz="3200" dirty="0"/>
              <a:t>支付中存在的问题</a:t>
            </a:r>
            <a:r>
              <a:rPr lang="zh-CN" altLang="en-US" dirty="0"/>
              <a:t/>
            </a:r>
            <a:br>
              <a:rPr lang="zh-CN" altLang="en-US" dirty="0"/>
            </a:br>
            <a:endParaRPr lang="zh-CN" altLang="en-US" dirty="0"/>
          </a:p>
        </p:txBody>
      </p:sp>
      <p:sp>
        <p:nvSpPr>
          <p:cNvPr id="5" name="文本框 2"/>
          <p:cNvSpPr txBox="1"/>
          <p:nvPr/>
        </p:nvSpPr>
        <p:spPr>
          <a:xfrm>
            <a:off x="238760" y="1752600"/>
            <a:ext cx="8667115" cy="3784600"/>
          </a:xfrm>
          <a:prstGeom prst="rect">
            <a:avLst/>
          </a:prstGeom>
          <a:noFill/>
          <a:ln w="9525">
            <a:noFill/>
          </a:ln>
        </p:spPr>
        <p:txBody>
          <a:bodyPr wrap="square">
            <a:spAutoFit/>
          </a:bodyPr>
          <a:lstStyle/>
          <a:p>
            <a:pPr marL="0" indent="269875" eaLnBrk="1" latinLnBrk="0" hangingPunct="1">
              <a:lnSpc>
                <a:spcPct val="125000"/>
              </a:lnSpc>
              <a:spcBef>
                <a:spcPts val="1200"/>
              </a:spcBef>
            </a:pPr>
            <a:r>
              <a:rPr lang="en-US" altLang="zh-CN" sz="2400" b="1" dirty="0">
                <a:solidFill>
                  <a:schemeClr val="tx2"/>
                </a:solidFill>
              </a:rPr>
              <a:t>1. </a:t>
            </a:r>
            <a:r>
              <a:rPr lang="zh-CN" altLang="en-US" sz="2400" b="1" dirty="0">
                <a:solidFill>
                  <a:schemeClr val="tx2"/>
                </a:solidFill>
              </a:rPr>
              <a:t>信用卡信息泄露</a:t>
            </a:r>
          </a:p>
          <a:p>
            <a:pPr marL="342900" indent="-342900">
              <a:lnSpc>
                <a:spcPct val="125000"/>
              </a:lnSpc>
              <a:buClr>
                <a:srgbClr val="FF0000"/>
              </a:buClr>
              <a:buFont typeface="Wingdings" panose="05000000000000000000" pitchFamily="2" charset="2"/>
              <a:buChar char="n"/>
            </a:pPr>
            <a:r>
              <a:rPr sz="2400" dirty="0" err="1"/>
              <a:t>典型的电子商务是在网上完成支付的，一般网上支付</a:t>
            </a:r>
            <a:r>
              <a:rPr lang="zh-CN" altLang="en-US" sz="2400" dirty="0"/>
              <a:t>是利用</a:t>
            </a:r>
            <a:r>
              <a:rPr sz="2400" dirty="0"/>
              <a:t>通过信用卡支付的。从目前情况看，这种方式主要有以下4种风险：</a:t>
            </a:r>
          </a:p>
          <a:p>
            <a:pPr marL="342900" indent="-342900">
              <a:lnSpc>
                <a:spcPct val="125000"/>
              </a:lnSpc>
              <a:buClr>
                <a:srgbClr val="FF0000"/>
              </a:buClr>
              <a:buFont typeface="Wingdings" panose="05000000000000000000" pitchFamily="2" charset="2"/>
              <a:buChar char="n"/>
            </a:pPr>
            <a:r>
              <a:rPr sz="2400" dirty="0"/>
              <a:t>（1）通过电信网络手段窃取银行卡信息。</a:t>
            </a:r>
          </a:p>
          <a:p>
            <a:pPr marL="342900" indent="-342900">
              <a:lnSpc>
                <a:spcPct val="125000"/>
              </a:lnSpc>
              <a:buClr>
                <a:srgbClr val="FF0000"/>
              </a:buClr>
              <a:buFont typeface="Wingdings" panose="05000000000000000000" pitchFamily="2" charset="2"/>
              <a:buChar char="n"/>
            </a:pPr>
            <a:r>
              <a:rPr sz="2400" dirty="0"/>
              <a:t>（2）攻击相关系统窃取银行卡信息。</a:t>
            </a:r>
          </a:p>
          <a:p>
            <a:pPr marL="342900" indent="-342900">
              <a:lnSpc>
                <a:spcPct val="125000"/>
              </a:lnSpc>
              <a:buClr>
                <a:srgbClr val="FF0000"/>
              </a:buClr>
              <a:buFont typeface="Wingdings" panose="05000000000000000000" pitchFamily="2" charset="2"/>
              <a:buChar char="n"/>
            </a:pPr>
            <a:r>
              <a:rPr sz="2400" dirty="0"/>
              <a:t>（3）改装银行卡POS机具。</a:t>
            </a:r>
          </a:p>
          <a:p>
            <a:pPr marL="342900" indent="-342900">
              <a:lnSpc>
                <a:spcPct val="125000"/>
              </a:lnSpc>
              <a:buClr>
                <a:srgbClr val="FF0000"/>
              </a:buClr>
              <a:buFont typeface="Wingdings" panose="05000000000000000000" pitchFamily="2" charset="2"/>
              <a:buChar char="n"/>
            </a:pPr>
            <a:r>
              <a:rPr sz="2400" dirty="0"/>
              <a:t>（4）内外勾结。</a:t>
            </a:r>
          </a:p>
        </p:txBody>
      </p:sp>
    </p:spTree>
    <p:extLst>
      <p:ext uri="{BB962C8B-B14F-4D97-AF65-F5344CB8AC3E}">
        <p14:creationId xmlns:p14="http://schemas.microsoft.com/office/powerpoint/2010/main" val="1116976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391400" cy="838200"/>
          </a:xfrm>
        </p:spPr>
        <p:txBody>
          <a:bodyPr/>
          <a:lstStyle/>
          <a:p>
            <a:r>
              <a:rPr lang="en-US" altLang="zh-CN" sz="3200" dirty="0"/>
              <a:t>1.5 </a:t>
            </a:r>
            <a:r>
              <a:rPr lang="zh-CN" altLang="en-US" sz="3200" dirty="0"/>
              <a:t>电子支付中存在的</a:t>
            </a:r>
            <a:r>
              <a:rPr lang="zh-CN" altLang="en-US" sz="3200" dirty="0" smtClean="0"/>
              <a:t>问题</a:t>
            </a:r>
            <a:endParaRPr lang="zh-CN" altLang="en-US" dirty="0"/>
          </a:p>
        </p:txBody>
      </p:sp>
      <p:sp>
        <p:nvSpPr>
          <p:cNvPr id="4" name="文本框 99"/>
          <p:cNvSpPr txBox="1"/>
          <p:nvPr/>
        </p:nvSpPr>
        <p:spPr>
          <a:xfrm>
            <a:off x="238760" y="1214120"/>
            <a:ext cx="8667115" cy="4092575"/>
          </a:xfrm>
          <a:prstGeom prst="rect">
            <a:avLst/>
          </a:prstGeom>
          <a:noFill/>
          <a:ln w="9525">
            <a:noFill/>
          </a:ln>
        </p:spPr>
        <p:txBody>
          <a:bodyPr wrap="square">
            <a:spAutoFit/>
          </a:bodyPr>
          <a:lstStyle/>
          <a:p>
            <a:pPr marL="0" indent="269875" eaLnBrk="1" latinLnBrk="0" hangingPunct="1">
              <a:lnSpc>
                <a:spcPct val="125000"/>
              </a:lnSpc>
              <a:spcBef>
                <a:spcPts val="1200"/>
              </a:spcBef>
            </a:pPr>
            <a:r>
              <a:rPr lang="en-US" altLang="zh-CN" sz="2400" b="1" dirty="0">
                <a:solidFill>
                  <a:schemeClr val="tx2"/>
                </a:solidFill>
              </a:rPr>
              <a:t>2. </a:t>
            </a:r>
            <a:r>
              <a:rPr lang="zh-CN" altLang="en-US" sz="2400" b="1" dirty="0">
                <a:solidFill>
                  <a:schemeClr val="tx2"/>
                </a:solidFill>
              </a:rPr>
              <a:t>二维码支付的风险</a:t>
            </a:r>
          </a:p>
          <a:p>
            <a:pPr marL="0" indent="269875" eaLnBrk="1" latinLnBrk="0" hangingPunct="1">
              <a:lnSpc>
                <a:spcPct val="125000"/>
              </a:lnSpc>
              <a:spcBef>
                <a:spcPts val="1200"/>
              </a:spcBef>
            </a:pPr>
            <a:r>
              <a:rPr sz="2400" b="1" dirty="0">
                <a:solidFill>
                  <a:schemeClr val="tx2"/>
                </a:solidFill>
              </a:rPr>
              <a:t>1）系统风险</a:t>
            </a: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相关企业在向市场推广二维码支付系统时，采用的设备不能满足日益增加的业务量的要求，比如处理机运行速度变慢，系统存储能力不足等都会对业务发展造成影响。另外硬件的突发情况也是难以预测的，硬盘任何一个重要部位出现损坏都可能会导致整个支付系统暂停运营，短时间内又是无法恢复的，因此维护硬件正常运行显得尤为重要。</a:t>
            </a:r>
          </a:p>
        </p:txBody>
      </p:sp>
    </p:spTree>
    <p:extLst>
      <p:ext uri="{BB962C8B-B14F-4D97-AF65-F5344CB8AC3E}">
        <p14:creationId xmlns:p14="http://schemas.microsoft.com/office/powerpoint/2010/main" val="13357856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391400" cy="838200"/>
          </a:xfrm>
        </p:spPr>
        <p:txBody>
          <a:bodyPr/>
          <a:lstStyle/>
          <a:p>
            <a:r>
              <a:rPr lang="en-US" altLang="zh-CN" sz="3200" dirty="0"/>
              <a:t>1.5 </a:t>
            </a:r>
            <a:r>
              <a:rPr lang="zh-CN" altLang="en-US" sz="3200" dirty="0"/>
              <a:t>电子支付中存在的</a:t>
            </a:r>
            <a:r>
              <a:rPr lang="zh-CN" altLang="en-US" sz="3200" dirty="0" smtClean="0"/>
              <a:t>问题</a:t>
            </a:r>
            <a:endParaRPr lang="zh-CN" altLang="en-US" dirty="0"/>
          </a:p>
        </p:txBody>
      </p:sp>
      <p:sp>
        <p:nvSpPr>
          <p:cNvPr id="5" name="文本框 99"/>
          <p:cNvSpPr txBox="1"/>
          <p:nvPr/>
        </p:nvSpPr>
        <p:spPr>
          <a:xfrm>
            <a:off x="238760" y="1214120"/>
            <a:ext cx="8667115" cy="5169535"/>
          </a:xfrm>
          <a:prstGeom prst="rect">
            <a:avLst/>
          </a:prstGeom>
          <a:noFill/>
          <a:ln w="9525">
            <a:noFill/>
          </a:ln>
        </p:spPr>
        <p:txBody>
          <a:bodyPr wrap="square">
            <a:spAutoFit/>
          </a:bodyPr>
          <a:lstStyle/>
          <a:p>
            <a:pPr marL="0" indent="269875" eaLnBrk="1" latinLnBrk="0" hangingPunct="1">
              <a:lnSpc>
                <a:spcPct val="125000"/>
              </a:lnSpc>
              <a:spcBef>
                <a:spcPts val="1200"/>
              </a:spcBef>
            </a:pPr>
            <a:r>
              <a:rPr lang="en-US" altLang="zh-CN" sz="2400" b="1" dirty="0">
                <a:solidFill>
                  <a:schemeClr val="tx2"/>
                </a:solidFill>
              </a:rPr>
              <a:t>2. </a:t>
            </a:r>
            <a:r>
              <a:rPr lang="zh-CN" altLang="en-US" sz="2400" b="1" dirty="0">
                <a:solidFill>
                  <a:schemeClr val="tx2"/>
                </a:solidFill>
              </a:rPr>
              <a:t>二维码支付的风险</a:t>
            </a:r>
          </a:p>
          <a:p>
            <a:pPr marL="0" indent="269875" eaLnBrk="1" latinLnBrk="0" hangingPunct="1">
              <a:lnSpc>
                <a:spcPct val="125000"/>
              </a:lnSpc>
              <a:spcBef>
                <a:spcPts val="1200"/>
              </a:spcBef>
            </a:pPr>
            <a:r>
              <a:rPr lang="en-US" sz="2400" b="1" dirty="0">
                <a:solidFill>
                  <a:schemeClr val="tx2"/>
                </a:solidFill>
              </a:rPr>
              <a:t>2</a:t>
            </a:r>
            <a:r>
              <a:rPr sz="2400" b="1" dirty="0">
                <a:solidFill>
                  <a:schemeClr val="tx2"/>
                </a:solidFill>
              </a:rPr>
              <a:t>）</a:t>
            </a:r>
            <a:r>
              <a:rPr lang="zh-CN" sz="2400" b="1" dirty="0">
                <a:solidFill>
                  <a:schemeClr val="tx2"/>
                </a:solidFill>
              </a:rPr>
              <a:t>网络安全风险</a:t>
            </a:r>
            <a:endParaRPr sz="2400" b="1" dirty="0">
              <a:solidFill>
                <a:schemeClr val="tx2"/>
              </a:solidFill>
            </a:endParaRP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今天的二维码支付是与金融行业是相互融合的。在线交易量逐年激增使这个领域被不法份子所盯上，从而极有可能引起连锁反应，影响整个社会的金融安全和信息安全。</a:t>
            </a: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二维码本身只是一个信息载体，并不存在病毒，但它背后很容易串联上某些吸钱的链接。二维码支付是基于第三方支付平台，缺少资金流向真实性的监管，容易造成资金套现。</a:t>
            </a:r>
            <a:r>
              <a:rPr lang="zh-CN" sz="2400" dirty="0">
                <a:latin typeface="宋体" panose="02010600030101010101" charset="-122"/>
                <a:sym typeface="+mn-ea"/>
              </a:rPr>
              <a:t>二</a:t>
            </a:r>
            <a:r>
              <a:rPr sz="2400" dirty="0">
                <a:latin typeface="宋体" panose="02010600030101010101" charset="-122"/>
                <a:sym typeface="+mn-ea"/>
              </a:rPr>
              <a:t>维码支付的资金也经常通过第三方支付平台进行交易具有匿名性和隐蔽性</a:t>
            </a:r>
            <a:r>
              <a:rPr lang="zh-CN" sz="2400" dirty="0">
                <a:latin typeface="宋体" panose="02010600030101010101" charset="-122"/>
                <a:sym typeface="+mn-ea"/>
              </a:rPr>
              <a:t>。</a:t>
            </a:r>
          </a:p>
        </p:txBody>
      </p:sp>
    </p:spTree>
    <p:extLst>
      <p:ext uri="{BB962C8B-B14F-4D97-AF65-F5344CB8AC3E}">
        <p14:creationId xmlns:p14="http://schemas.microsoft.com/office/powerpoint/2010/main" val="41419301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pPr eaLnBrk="1" hangingPunct="1"/>
            <a:r>
              <a:rPr lang="zh-CN" altLang="en-US" dirty="0" smtClean="0"/>
              <a:t>引导案例</a:t>
            </a:r>
            <a:endParaRPr lang="zh-CN" altLang="en-US" dirty="0"/>
          </a:p>
        </p:txBody>
      </p:sp>
      <p:sp>
        <p:nvSpPr>
          <p:cNvPr id="2" name="矩形 1"/>
          <p:cNvSpPr/>
          <p:nvPr/>
        </p:nvSpPr>
        <p:spPr>
          <a:xfrm>
            <a:off x="611560" y="1124744"/>
            <a:ext cx="7920880" cy="4708981"/>
          </a:xfrm>
          <a:prstGeom prst="rect">
            <a:avLst/>
          </a:prstGeom>
        </p:spPr>
        <p:txBody>
          <a:bodyPr wrap="square">
            <a:spAutoFit/>
          </a:bodyPr>
          <a:lstStyle/>
          <a:p>
            <a:pPr indent="457200">
              <a:lnSpc>
                <a:spcPct val="150000"/>
              </a:lnSpc>
            </a:pPr>
            <a:r>
              <a:rPr lang="zh-CN" altLang="en-US" sz="2000" dirty="0"/>
              <a:t>在杭州留学的艾森是典型的“手机控”，他经常说，在这里，离开了手机，我不敢想象要怎样生活。“我身上一分钱都没有，但是我可以早上买早点，出门坐公交、骑自行车、去菜市场买菜、逛超市、理发，只需要‘扫一扫’，太方便了。”</a:t>
            </a:r>
          </a:p>
          <a:p>
            <a:pPr indent="457200">
              <a:lnSpc>
                <a:spcPct val="150000"/>
              </a:lnSpc>
            </a:pPr>
            <a:r>
              <a:rPr lang="zh-CN" altLang="en-US" sz="2000" dirty="0"/>
              <a:t>目前，网络支付已经渗透到生活的方方面面，点外卖、洗衣服、修车、买电影票，甚至路边卖红薯的大叔，都可以提供扫码支付。在今天的网民看来，蓝色的支付宝和绿色的微信是非常稀松平常的支付方式，而且避免了找零钱、假币等麻烦，更广泛的被人们接受。</a:t>
            </a:r>
          </a:p>
          <a:p>
            <a:pPr indent="457200">
              <a:lnSpc>
                <a:spcPct val="150000"/>
              </a:lnSpc>
            </a:pPr>
            <a:r>
              <a:rPr lang="zh-CN" altLang="en-US" sz="2000" dirty="0"/>
              <a:t>但是，我们也要看到，电子支付带来了安全、监管、信息泄露等问题，也是值得关注的，新科技在任何方面都会带来更多的可能性。</a:t>
            </a:r>
          </a:p>
        </p:txBody>
      </p:sp>
    </p:spTree>
    <p:custDataLst>
      <p:tags r:id="rId1"/>
    </p:custDataLst>
    <p:extLst>
      <p:ext uri="{BB962C8B-B14F-4D97-AF65-F5344CB8AC3E}">
        <p14:creationId xmlns:p14="http://schemas.microsoft.com/office/powerpoint/2010/main" val="19823548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391400" cy="838200"/>
          </a:xfrm>
        </p:spPr>
        <p:txBody>
          <a:bodyPr/>
          <a:lstStyle/>
          <a:p>
            <a:r>
              <a:rPr lang="en-US" altLang="zh-CN" sz="3200" dirty="0"/>
              <a:t>1.5 </a:t>
            </a:r>
            <a:r>
              <a:rPr lang="zh-CN" altLang="en-US" sz="3200" dirty="0"/>
              <a:t>电子支付中存在的</a:t>
            </a:r>
            <a:r>
              <a:rPr lang="zh-CN" altLang="en-US" sz="3200" dirty="0" smtClean="0"/>
              <a:t>问题</a:t>
            </a:r>
            <a:endParaRPr lang="zh-CN" altLang="en-US" dirty="0"/>
          </a:p>
        </p:txBody>
      </p:sp>
      <p:sp>
        <p:nvSpPr>
          <p:cNvPr id="4" name="文本框 99"/>
          <p:cNvSpPr txBox="1"/>
          <p:nvPr/>
        </p:nvSpPr>
        <p:spPr>
          <a:xfrm>
            <a:off x="238760" y="1214120"/>
            <a:ext cx="8667115" cy="4554220"/>
          </a:xfrm>
          <a:prstGeom prst="rect">
            <a:avLst/>
          </a:prstGeom>
          <a:noFill/>
          <a:ln w="9525">
            <a:noFill/>
          </a:ln>
        </p:spPr>
        <p:txBody>
          <a:bodyPr wrap="square">
            <a:spAutoFit/>
          </a:bodyPr>
          <a:lstStyle/>
          <a:p>
            <a:pPr marL="0" indent="269875" eaLnBrk="1" latinLnBrk="0" hangingPunct="1">
              <a:lnSpc>
                <a:spcPct val="125000"/>
              </a:lnSpc>
              <a:spcBef>
                <a:spcPts val="1200"/>
              </a:spcBef>
            </a:pPr>
            <a:r>
              <a:rPr lang="en-US" altLang="zh-CN" sz="2400" b="1" dirty="0">
                <a:solidFill>
                  <a:schemeClr val="tx2"/>
                </a:solidFill>
              </a:rPr>
              <a:t>3. </a:t>
            </a:r>
            <a:r>
              <a:rPr lang="zh-CN" altLang="en-US" sz="2400" b="1" dirty="0">
                <a:solidFill>
                  <a:schemeClr val="tx2"/>
                </a:solidFill>
              </a:rPr>
              <a:t>智能</a:t>
            </a:r>
            <a:r>
              <a:rPr lang="en-US" altLang="zh-CN" sz="2400" b="1" dirty="0">
                <a:solidFill>
                  <a:schemeClr val="tx2"/>
                </a:solidFill>
              </a:rPr>
              <a:t>POS</a:t>
            </a:r>
            <a:r>
              <a:rPr lang="zh-CN" altLang="en-US" sz="2400" b="1" dirty="0">
                <a:solidFill>
                  <a:schemeClr val="tx2"/>
                </a:solidFill>
              </a:rPr>
              <a:t>机的问题</a:t>
            </a:r>
            <a:endParaRPr sz="2400" b="1" dirty="0">
              <a:solidFill>
                <a:schemeClr val="tx2"/>
              </a:solidFill>
            </a:endParaRP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智能PoS（Smart Point of Sale）则是相对于传统POS而言的同类型电子设备，它具备智能操作系统，除了能实现传统PoS刷卡交易之外，通常还包含扫描二维码支付、验证核销会员卡券、结合商户后端CRM系统进行客户客单精细化管理、大数据分析等功能</a:t>
            </a:r>
            <a:r>
              <a:rPr lang="zh-CN" sz="2400" dirty="0">
                <a:latin typeface="宋体" panose="02010600030101010101" charset="-122"/>
                <a:sym typeface="+mn-ea"/>
              </a:rPr>
              <a:t>。</a:t>
            </a: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智能PoS机使用时最常出现的问题是二维码盗刷。当顾客打开手机调出二维码等待付款时，窃贼打开自己的智能PoS机读取，款项直接划拨到窃贼的账户中。</a:t>
            </a:r>
          </a:p>
        </p:txBody>
      </p:sp>
    </p:spTree>
    <p:extLst>
      <p:ext uri="{BB962C8B-B14F-4D97-AF65-F5344CB8AC3E}">
        <p14:creationId xmlns:p14="http://schemas.microsoft.com/office/powerpoint/2010/main" val="60336250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391400" cy="838200"/>
          </a:xfrm>
        </p:spPr>
        <p:txBody>
          <a:bodyPr/>
          <a:lstStyle/>
          <a:p>
            <a:r>
              <a:rPr lang="en-US" altLang="zh-CN" sz="3200" dirty="0"/>
              <a:t>1.5 </a:t>
            </a:r>
            <a:r>
              <a:rPr lang="zh-CN" altLang="en-US" sz="3200" dirty="0"/>
              <a:t>电子支付中存在的</a:t>
            </a:r>
            <a:r>
              <a:rPr lang="zh-CN" altLang="en-US" sz="3200" dirty="0" smtClean="0"/>
              <a:t>问题</a:t>
            </a:r>
            <a:endParaRPr lang="zh-CN" altLang="en-US" dirty="0"/>
          </a:p>
        </p:txBody>
      </p:sp>
      <p:sp>
        <p:nvSpPr>
          <p:cNvPr id="5" name="文本框 99"/>
          <p:cNvSpPr txBox="1"/>
          <p:nvPr/>
        </p:nvSpPr>
        <p:spPr>
          <a:xfrm>
            <a:off x="238124" y="1340768"/>
            <a:ext cx="8667115" cy="5016758"/>
          </a:xfrm>
          <a:prstGeom prst="rect">
            <a:avLst/>
          </a:prstGeom>
          <a:noFill/>
          <a:ln w="9525">
            <a:noFill/>
          </a:ln>
        </p:spPr>
        <p:txBody>
          <a:bodyPr wrap="square">
            <a:spAutoFit/>
          </a:bodyPr>
          <a:lstStyle/>
          <a:p>
            <a:pPr marL="0" indent="269875" eaLnBrk="1" latinLnBrk="0" hangingPunct="1">
              <a:lnSpc>
                <a:spcPct val="125000"/>
              </a:lnSpc>
              <a:spcBef>
                <a:spcPts val="1200"/>
              </a:spcBef>
            </a:pPr>
            <a:r>
              <a:rPr sz="2400" dirty="0">
                <a:latin typeface="宋体" panose="02010600030101010101" charset="-122"/>
                <a:sym typeface="+mn-ea"/>
              </a:rPr>
              <a:t>通过第一章的学习，我们再次分析导入案例可以得出以下几点结论：</a:t>
            </a: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（1）电子商务安全是一个系统工程。一个安全的网络购物环境必须由政府、交易平台提供商以及网络交易者几方面共同努力建设才有可能实现。本案中，消费者一方的盲信和疏忽是造成损失的重要原因之一。</a:t>
            </a: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2）网络消费者必须熟悉网络活动的流程。在目前国内信用体系还不健全的情况下，消费者首先要学会保护自己。本案中如果消费者能够在现有活动流程下，对参与的活动进行分析，并了解交易活动的基本流程，损失原本是可以避免的。</a:t>
            </a:r>
          </a:p>
        </p:txBody>
      </p:sp>
    </p:spTree>
    <p:extLst>
      <p:ext uri="{BB962C8B-B14F-4D97-AF65-F5344CB8AC3E}">
        <p14:creationId xmlns:p14="http://schemas.microsoft.com/office/powerpoint/2010/main" val="299895279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15616" y="404664"/>
            <a:ext cx="7391400" cy="838200"/>
          </a:xfrm>
        </p:spPr>
        <p:txBody>
          <a:bodyPr/>
          <a:lstStyle/>
          <a:p>
            <a:r>
              <a:rPr lang="en-US" altLang="zh-CN" sz="3200" dirty="0"/>
              <a:t>1.5 </a:t>
            </a:r>
            <a:r>
              <a:rPr lang="zh-CN" altLang="en-US" sz="3200" dirty="0"/>
              <a:t>电子支付中存在的</a:t>
            </a:r>
            <a:r>
              <a:rPr lang="zh-CN" altLang="en-US" sz="3200" dirty="0" smtClean="0"/>
              <a:t>问题</a:t>
            </a:r>
            <a:endParaRPr lang="zh-CN" altLang="en-US" dirty="0"/>
          </a:p>
        </p:txBody>
      </p:sp>
      <p:sp>
        <p:nvSpPr>
          <p:cNvPr id="4" name="文本框 99"/>
          <p:cNvSpPr txBox="1"/>
          <p:nvPr/>
        </p:nvSpPr>
        <p:spPr>
          <a:xfrm>
            <a:off x="238760" y="1242060"/>
            <a:ext cx="8667115" cy="4861560"/>
          </a:xfrm>
          <a:prstGeom prst="rect">
            <a:avLst/>
          </a:prstGeom>
          <a:noFill/>
          <a:ln w="9525">
            <a:noFill/>
          </a:ln>
        </p:spPr>
        <p:txBody>
          <a:bodyPr wrap="square">
            <a:spAutoFit/>
          </a:bodyPr>
          <a:lstStyle/>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（3）网络交易风险存在于各个方面。网络交易者应该注意到所有的风险来源，并尽量规避。其中，特别应当注意各类信息上传的要求和信息的来源的可靠性等，避免因贪婪而忽视交易安全。</a:t>
            </a:r>
          </a:p>
          <a:p>
            <a:pPr marL="342900" indent="-342900" eaLnBrk="1" latinLnBrk="0" hangingPunct="1">
              <a:lnSpc>
                <a:spcPct val="125000"/>
              </a:lnSpc>
              <a:spcBef>
                <a:spcPts val="1200"/>
              </a:spcBef>
              <a:buClr>
                <a:srgbClr val="FF0000"/>
              </a:buClr>
              <a:buFont typeface="Wingdings" panose="05000000000000000000" charset="0"/>
              <a:buChar char=""/>
            </a:pPr>
            <a:r>
              <a:rPr sz="2400" dirty="0">
                <a:latin typeface="宋体" panose="02010600030101010101" charset="-122"/>
                <a:sym typeface="+mn-ea"/>
              </a:rPr>
              <a:t>（4）在网络交易过程中，注意交易凭证的保存，且交易凭证需符合现行法律的规定。C2C交易过程中的信息传递，一般是通过即时消息工具进行的，这种形式的信息是不受法律保护的，虽然，一部分交易平台将这些信息作为解决纠纷的凭证，然而事实上，这些凭证并不具有法律效力，取证也比较困难。因此在这类交易中，有必要对每一步进行复制和记录。</a:t>
            </a:r>
          </a:p>
        </p:txBody>
      </p:sp>
    </p:spTree>
    <p:extLst>
      <p:ext uri="{BB962C8B-B14F-4D97-AF65-F5344CB8AC3E}">
        <p14:creationId xmlns:p14="http://schemas.microsoft.com/office/powerpoint/2010/main" val="193238833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任意多边形 39"/>
          <p:cNvSpPr/>
          <p:nvPr>
            <p:custDataLst>
              <p:tags r:id="rId2"/>
            </p:custDataLst>
          </p:nvPr>
        </p:nvSpPr>
        <p:spPr>
          <a:xfrm>
            <a:off x="868363"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D195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7" name="任意多边形 36"/>
          <p:cNvSpPr/>
          <p:nvPr>
            <p:custDataLst>
              <p:tags r:id="rId3"/>
            </p:custDataLst>
          </p:nvPr>
        </p:nvSpPr>
        <p:spPr>
          <a:xfrm>
            <a:off x="868363"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2" name="任意多边形 41"/>
          <p:cNvSpPr/>
          <p:nvPr>
            <p:custDataLst>
              <p:tags r:id="rId4"/>
            </p:custDataLst>
          </p:nvPr>
        </p:nvSpPr>
        <p:spPr>
          <a:xfrm>
            <a:off x="2135188" y="2854325"/>
            <a:ext cx="1131887"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D219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4" name="任意多边形 43"/>
          <p:cNvSpPr/>
          <p:nvPr>
            <p:custDataLst>
              <p:tags r:id="rId5"/>
            </p:custDataLst>
          </p:nvPr>
        </p:nvSpPr>
        <p:spPr>
          <a:xfrm>
            <a:off x="2135188" y="3449638"/>
            <a:ext cx="1131887"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35E57"/>
          </a:solidFill>
          <a:ln>
            <a:noFill/>
          </a:ln>
          <a:effectLst>
            <a:outerShdw dist="50800" dir="5400000" algn="t" rotWithShape="0">
              <a:srgbClr val="F14A4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5" name="任意多边形 44"/>
          <p:cNvSpPr/>
          <p:nvPr>
            <p:custDataLst>
              <p:tags r:id="rId6"/>
            </p:custDataLst>
          </p:nvPr>
        </p:nvSpPr>
        <p:spPr>
          <a:xfrm>
            <a:off x="340042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6" name="任意多边形 45"/>
          <p:cNvSpPr/>
          <p:nvPr>
            <p:custDataLst>
              <p:tags r:id="rId7"/>
            </p:custDataLst>
          </p:nvPr>
        </p:nvSpPr>
        <p:spPr>
          <a:xfrm>
            <a:off x="340042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7" name="任意多边形 46"/>
          <p:cNvSpPr/>
          <p:nvPr>
            <p:custDataLst>
              <p:tags r:id="rId8"/>
            </p:custDataLst>
          </p:nvPr>
        </p:nvSpPr>
        <p:spPr>
          <a:xfrm>
            <a:off x="466725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18A89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8" name="任意多边形 47"/>
          <p:cNvSpPr/>
          <p:nvPr>
            <p:custDataLst>
              <p:tags r:id="rId9"/>
            </p:custDataLst>
          </p:nvPr>
        </p:nvSpPr>
        <p:spPr>
          <a:xfrm>
            <a:off x="466725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24E0C1"/>
          </a:solidFill>
          <a:ln>
            <a:noFill/>
          </a:ln>
          <a:effectLst>
            <a:outerShdw dist="50800" dir="5400000" algn="t" rotWithShape="0">
              <a:srgbClr val="1ED1B5">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9" name="任意多边形 48"/>
          <p:cNvSpPr/>
          <p:nvPr>
            <p:custDataLst>
              <p:tags r:id="rId10"/>
            </p:custDataLst>
          </p:nvPr>
        </p:nvSpPr>
        <p:spPr>
          <a:xfrm>
            <a:off x="5934075"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2D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0" name="任意多边形 49"/>
          <p:cNvSpPr/>
          <p:nvPr>
            <p:custDataLst>
              <p:tags r:id="rId11"/>
            </p:custDataLst>
          </p:nvPr>
        </p:nvSpPr>
        <p:spPr>
          <a:xfrm>
            <a:off x="5934075"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ED618C"/>
          </a:solidFill>
          <a:ln>
            <a:noFill/>
          </a:ln>
          <a:effectLst>
            <a:outerShdw dist="50800" dir="5400000" algn="t" rotWithShape="0">
              <a:srgbClr val="EB5080">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1" name="任意多边形 50"/>
          <p:cNvSpPr/>
          <p:nvPr>
            <p:custDataLst>
              <p:tags r:id="rId12"/>
            </p:custDataLst>
          </p:nvPr>
        </p:nvSpPr>
        <p:spPr>
          <a:xfrm>
            <a:off x="7200900" y="2854325"/>
            <a:ext cx="1133475" cy="573088"/>
          </a:xfrm>
          <a:custGeom>
            <a:avLst/>
            <a:gdLst>
              <a:gd name="connsiteX0" fmla="*/ 91926 w 986971"/>
              <a:gd name="connsiteY0" fmla="*/ 0 h 499654"/>
              <a:gd name="connsiteX1" fmla="*/ 895045 w 986971"/>
              <a:gd name="connsiteY1" fmla="*/ 0 h 499654"/>
              <a:gd name="connsiteX2" fmla="*/ 986971 w 986971"/>
              <a:gd name="connsiteY2" fmla="*/ 91926 h 499654"/>
              <a:gd name="connsiteX3" fmla="*/ 986971 w 986971"/>
              <a:gd name="connsiteY3" fmla="*/ 499654 h 499654"/>
              <a:gd name="connsiteX4" fmla="*/ 0 w 986971"/>
              <a:gd name="connsiteY4" fmla="*/ 499654 h 499654"/>
              <a:gd name="connsiteX5" fmla="*/ 0 w 986971"/>
              <a:gd name="connsiteY5" fmla="*/ 91926 h 499654"/>
              <a:gd name="connsiteX6" fmla="*/ 91926 w 986971"/>
              <a:gd name="connsiteY6" fmla="*/ 0 h 499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4">
                <a:moveTo>
                  <a:pt x="91926" y="0"/>
                </a:moveTo>
                <a:lnTo>
                  <a:pt x="895045" y="0"/>
                </a:lnTo>
                <a:cubicBezTo>
                  <a:pt x="945814" y="0"/>
                  <a:pt x="986971" y="41157"/>
                  <a:pt x="986971" y="91926"/>
                </a:cubicBezTo>
                <a:lnTo>
                  <a:pt x="986971" y="499654"/>
                </a:lnTo>
                <a:lnTo>
                  <a:pt x="0" y="499654"/>
                </a:lnTo>
                <a:lnTo>
                  <a:pt x="0" y="91926"/>
                </a:lnTo>
                <a:cubicBezTo>
                  <a:pt x="0" y="41157"/>
                  <a:pt x="41157" y="0"/>
                  <a:pt x="91926" y="0"/>
                </a:cubicBezTo>
                <a:close/>
              </a:path>
            </a:pathLst>
          </a:custGeom>
          <a:solidFill>
            <a:srgbClr val="E7520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2" name="任意多边形 51"/>
          <p:cNvSpPr/>
          <p:nvPr>
            <p:custDataLst>
              <p:tags r:id="rId13"/>
            </p:custDataLst>
          </p:nvPr>
        </p:nvSpPr>
        <p:spPr>
          <a:xfrm>
            <a:off x="7200900" y="3449638"/>
            <a:ext cx="1133475" cy="573087"/>
          </a:xfrm>
          <a:custGeom>
            <a:avLst/>
            <a:gdLst>
              <a:gd name="connsiteX0" fmla="*/ 0 w 986971"/>
              <a:gd name="connsiteY0" fmla="*/ 0 h 499656"/>
              <a:gd name="connsiteX1" fmla="*/ 986971 w 986971"/>
              <a:gd name="connsiteY1" fmla="*/ 0 h 499656"/>
              <a:gd name="connsiteX2" fmla="*/ 986971 w 986971"/>
              <a:gd name="connsiteY2" fmla="*/ 407730 h 499656"/>
              <a:gd name="connsiteX3" fmla="*/ 895045 w 986971"/>
              <a:gd name="connsiteY3" fmla="*/ 499656 h 499656"/>
              <a:gd name="connsiteX4" fmla="*/ 91926 w 986971"/>
              <a:gd name="connsiteY4" fmla="*/ 499656 h 499656"/>
              <a:gd name="connsiteX5" fmla="*/ 0 w 986971"/>
              <a:gd name="connsiteY5" fmla="*/ 407730 h 499656"/>
              <a:gd name="connsiteX6" fmla="*/ 0 w 986971"/>
              <a:gd name="connsiteY6" fmla="*/ 0 h 499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6971" h="499656">
                <a:moveTo>
                  <a:pt x="0" y="0"/>
                </a:moveTo>
                <a:lnTo>
                  <a:pt x="986971" y="0"/>
                </a:lnTo>
                <a:lnTo>
                  <a:pt x="986971" y="407730"/>
                </a:lnTo>
                <a:cubicBezTo>
                  <a:pt x="986971" y="458499"/>
                  <a:pt x="945814" y="499656"/>
                  <a:pt x="895045" y="499656"/>
                </a:cubicBezTo>
                <a:lnTo>
                  <a:pt x="91926" y="499656"/>
                </a:lnTo>
                <a:cubicBezTo>
                  <a:pt x="41157" y="499656"/>
                  <a:pt x="0" y="458499"/>
                  <a:pt x="0" y="407730"/>
                </a:cubicBezTo>
                <a:lnTo>
                  <a:pt x="0" y="0"/>
                </a:lnTo>
                <a:close/>
              </a:path>
            </a:pathLst>
          </a:custGeom>
          <a:solidFill>
            <a:srgbClr val="FA8144"/>
          </a:solidFill>
          <a:ln>
            <a:noFill/>
          </a:ln>
          <a:effectLst>
            <a:outerShdw dist="50800" dir="5400000" algn="t" rotWithShape="0">
              <a:srgbClr val="F9712A">
                <a:alpha val="30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3086" name="文本框 15"/>
          <p:cNvSpPr txBox="1">
            <a:spLocks noChangeArrowheads="1"/>
          </p:cNvSpPr>
          <p:nvPr>
            <p:custDataLst>
              <p:tags r:id="rId14"/>
            </p:custDataLst>
          </p:nvPr>
        </p:nvSpPr>
        <p:spPr bwMode="auto">
          <a:xfrm>
            <a:off x="868363"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T</a:t>
            </a:r>
            <a:endParaRPr lang="zh-CN" altLang="en-US" sz="7200">
              <a:solidFill>
                <a:srgbClr val="FFFFFF"/>
              </a:solidFill>
              <a:latin typeface="Impact" pitchFamily="34" charset="0"/>
            </a:endParaRPr>
          </a:p>
        </p:txBody>
      </p:sp>
      <p:sp>
        <p:nvSpPr>
          <p:cNvPr id="3087" name="文本框 54"/>
          <p:cNvSpPr txBox="1">
            <a:spLocks noChangeArrowheads="1"/>
          </p:cNvSpPr>
          <p:nvPr>
            <p:custDataLst>
              <p:tags r:id="rId15"/>
            </p:custDataLst>
          </p:nvPr>
        </p:nvSpPr>
        <p:spPr bwMode="auto">
          <a:xfrm>
            <a:off x="2135188" y="2554288"/>
            <a:ext cx="1131887"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H</a:t>
            </a:r>
            <a:endParaRPr lang="zh-CN" altLang="en-US" sz="7200">
              <a:solidFill>
                <a:srgbClr val="FFFFFF"/>
              </a:solidFill>
              <a:latin typeface="Impact" pitchFamily="34" charset="0"/>
            </a:endParaRPr>
          </a:p>
        </p:txBody>
      </p:sp>
      <p:sp>
        <p:nvSpPr>
          <p:cNvPr id="3088" name="文本框 55"/>
          <p:cNvSpPr txBox="1">
            <a:spLocks noChangeArrowheads="1"/>
          </p:cNvSpPr>
          <p:nvPr>
            <p:custDataLst>
              <p:tags r:id="rId16"/>
            </p:custDataLst>
          </p:nvPr>
        </p:nvSpPr>
        <p:spPr bwMode="auto">
          <a:xfrm>
            <a:off x="340042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A</a:t>
            </a:r>
            <a:endParaRPr lang="zh-CN" altLang="en-US" sz="7200">
              <a:solidFill>
                <a:srgbClr val="FFFFFF"/>
              </a:solidFill>
              <a:latin typeface="Impact" pitchFamily="34" charset="0"/>
            </a:endParaRPr>
          </a:p>
        </p:txBody>
      </p:sp>
      <p:sp>
        <p:nvSpPr>
          <p:cNvPr id="3089" name="文本框 56"/>
          <p:cNvSpPr txBox="1">
            <a:spLocks noChangeArrowheads="1"/>
          </p:cNvSpPr>
          <p:nvPr>
            <p:custDataLst>
              <p:tags r:id="rId17"/>
            </p:custDataLst>
          </p:nvPr>
        </p:nvSpPr>
        <p:spPr bwMode="auto">
          <a:xfrm>
            <a:off x="466725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N</a:t>
            </a:r>
            <a:endParaRPr lang="zh-CN" altLang="en-US" sz="7200">
              <a:solidFill>
                <a:srgbClr val="FFFFFF"/>
              </a:solidFill>
              <a:latin typeface="Impact" pitchFamily="34" charset="0"/>
            </a:endParaRPr>
          </a:p>
        </p:txBody>
      </p:sp>
      <p:sp>
        <p:nvSpPr>
          <p:cNvPr id="3090" name="文本框 57"/>
          <p:cNvSpPr txBox="1">
            <a:spLocks noChangeArrowheads="1"/>
          </p:cNvSpPr>
          <p:nvPr>
            <p:custDataLst>
              <p:tags r:id="rId18"/>
            </p:custDataLst>
          </p:nvPr>
        </p:nvSpPr>
        <p:spPr bwMode="auto">
          <a:xfrm>
            <a:off x="5934075"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K</a:t>
            </a:r>
            <a:endParaRPr lang="zh-CN" altLang="en-US" sz="7200">
              <a:solidFill>
                <a:srgbClr val="FFFFFF"/>
              </a:solidFill>
              <a:latin typeface="Impact" pitchFamily="34" charset="0"/>
            </a:endParaRPr>
          </a:p>
        </p:txBody>
      </p:sp>
      <p:sp>
        <p:nvSpPr>
          <p:cNvPr id="3091" name="文本框 58"/>
          <p:cNvSpPr txBox="1">
            <a:spLocks noChangeArrowheads="1"/>
          </p:cNvSpPr>
          <p:nvPr>
            <p:custDataLst>
              <p:tags r:id="rId19"/>
            </p:custDataLst>
          </p:nvPr>
        </p:nvSpPr>
        <p:spPr bwMode="auto">
          <a:xfrm>
            <a:off x="7200900" y="2554288"/>
            <a:ext cx="1133475" cy="180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ctr" eaLnBrk="1" hangingPunct="1"/>
            <a:r>
              <a:rPr lang="en-US" altLang="zh-CN" sz="7200">
                <a:solidFill>
                  <a:srgbClr val="FFFFFF"/>
                </a:solidFill>
                <a:latin typeface="Impact" pitchFamily="34" charset="0"/>
              </a:rPr>
              <a:t>S</a:t>
            </a:r>
            <a:endParaRPr lang="zh-CN" altLang="en-US" sz="7200">
              <a:solidFill>
                <a:srgbClr val="FFFFFF"/>
              </a:solidFill>
              <a:latin typeface="Impact" pitchFamily="34" charset="0"/>
            </a:endParaRPr>
          </a:p>
        </p:txBody>
      </p:sp>
    </p:spTree>
    <p:custDataLst>
      <p:tags r:id="rId1"/>
    </p:custDataLst>
    <p:extLst>
      <p:ext uri="{BB962C8B-B14F-4D97-AF65-F5344CB8AC3E}">
        <p14:creationId xmlns:p14="http://schemas.microsoft.com/office/powerpoint/2010/main" val="33755283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89" name="Picture 49" descr="arrow_metal01"/>
          <p:cNvPicPr>
            <a:picLocks noChangeAspect="1" noChangeArrowheads="1"/>
          </p:cNvPicPr>
          <p:nvPr/>
        </p:nvPicPr>
        <p:blipFill>
          <a:blip r:embed="rId2">
            <a:lum contrast="6000"/>
            <a:extLst>
              <a:ext uri="{28A0092B-C50C-407E-A947-70E740481C1C}">
                <a14:useLocalDpi xmlns:a14="http://schemas.microsoft.com/office/drawing/2010/main" val="0"/>
              </a:ext>
            </a:extLst>
          </a:blip>
          <a:srcRect/>
          <a:stretch>
            <a:fillRect/>
          </a:stretch>
        </p:blipFill>
        <p:spPr bwMode="auto">
          <a:xfrm>
            <a:off x="685800" y="2209800"/>
            <a:ext cx="2741613" cy="3657600"/>
          </a:xfrm>
          <a:prstGeom prst="rect">
            <a:avLst/>
          </a:prstGeom>
          <a:noFill/>
          <a:extLst>
            <a:ext uri="{909E8E84-426E-40DD-AFC4-6F175D3DCCD1}">
              <a14:hiddenFill xmlns:a14="http://schemas.microsoft.com/office/drawing/2010/main">
                <a:solidFill>
                  <a:srgbClr val="FFFFFF"/>
                </a:solidFill>
              </a14:hiddenFill>
            </a:ext>
          </a:extLst>
        </p:spPr>
      </p:pic>
      <p:sp>
        <p:nvSpPr>
          <p:cNvPr id="35844" name="Line 4"/>
          <p:cNvSpPr>
            <a:spLocks noChangeShapeType="1"/>
          </p:cNvSpPr>
          <p:nvPr/>
        </p:nvSpPr>
        <p:spPr bwMode="black">
          <a:xfrm>
            <a:off x="2971800" y="27432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48" name="Rectangle 8"/>
          <p:cNvSpPr>
            <a:spLocks noChangeArrowheads="1"/>
          </p:cNvSpPr>
          <p:nvPr/>
        </p:nvSpPr>
        <p:spPr bwMode="black">
          <a:xfrm>
            <a:off x="3657600" y="23622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b="1" dirty="0">
                <a:latin typeface="宋体" pitchFamily="2" charset="-122"/>
                <a:ea typeface="宋体" pitchFamily="2" charset="-122"/>
              </a:rPr>
              <a:t>1.1 </a:t>
            </a:r>
            <a:r>
              <a:rPr lang="zh-CN" altLang="en-US" sz="2400" b="1" dirty="0">
                <a:latin typeface="宋体" pitchFamily="2" charset="-122"/>
                <a:ea typeface="宋体" pitchFamily="2" charset="-122"/>
              </a:rPr>
              <a:t>传统支付</a:t>
            </a:r>
            <a:r>
              <a:rPr lang="zh-CN" altLang="en-US" sz="2400" b="1" dirty="0" smtClean="0">
                <a:latin typeface="宋体" pitchFamily="2" charset="-122"/>
                <a:ea typeface="宋体" pitchFamily="2" charset="-122"/>
              </a:rPr>
              <a:t>方式</a:t>
            </a:r>
            <a:endParaRPr lang="zh-CN" altLang="en-US" sz="2400" b="1" dirty="0">
              <a:latin typeface="宋体" pitchFamily="2" charset="-122"/>
              <a:ea typeface="宋体" pitchFamily="2" charset="-122"/>
            </a:endParaRPr>
          </a:p>
        </p:txBody>
      </p:sp>
      <p:sp>
        <p:nvSpPr>
          <p:cNvPr id="35849" name="Line 9"/>
          <p:cNvSpPr>
            <a:spLocks noChangeShapeType="1"/>
          </p:cNvSpPr>
          <p:nvPr/>
        </p:nvSpPr>
        <p:spPr bwMode="black">
          <a:xfrm>
            <a:off x="3462338" y="34290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0" name="Rectangle 10"/>
          <p:cNvSpPr>
            <a:spLocks noChangeArrowheads="1"/>
          </p:cNvSpPr>
          <p:nvPr/>
        </p:nvSpPr>
        <p:spPr bwMode="black">
          <a:xfrm>
            <a:off x="4114800" y="30480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b="1" dirty="0">
                <a:latin typeface="宋体" pitchFamily="2" charset="-122"/>
                <a:ea typeface="宋体" pitchFamily="2" charset="-122"/>
              </a:rPr>
              <a:t>1.2 </a:t>
            </a:r>
            <a:r>
              <a:rPr lang="zh-CN" altLang="en-US" sz="2400" b="1" dirty="0">
                <a:latin typeface="宋体" pitchFamily="2" charset="-122"/>
                <a:ea typeface="宋体" pitchFamily="2" charset="-122"/>
              </a:rPr>
              <a:t>电子支付</a:t>
            </a:r>
            <a:r>
              <a:rPr lang="zh-CN" altLang="en-US" sz="2400" b="1" dirty="0" smtClean="0">
                <a:latin typeface="宋体" pitchFamily="2" charset="-122"/>
                <a:ea typeface="宋体" pitchFamily="2" charset="-122"/>
              </a:rPr>
              <a:t>概述</a:t>
            </a:r>
            <a:endParaRPr lang="en-US" altLang="zh-CN" sz="2400" b="1" dirty="0">
              <a:latin typeface="宋体" pitchFamily="2" charset="-122"/>
              <a:ea typeface="宋体" pitchFamily="2" charset="-122"/>
            </a:endParaRPr>
          </a:p>
        </p:txBody>
      </p:sp>
      <p:sp>
        <p:nvSpPr>
          <p:cNvPr id="35851" name="Line 11"/>
          <p:cNvSpPr>
            <a:spLocks noChangeShapeType="1"/>
          </p:cNvSpPr>
          <p:nvPr/>
        </p:nvSpPr>
        <p:spPr bwMode="black">
          <a:xfrm>
            <a:off x="3657600" y="4154488"/>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2" name="Rectangle 12"/>
          <p:cNvSpPr>
            <a:spLocks noChangeArrowheads="1"/>
          </p:cNvSpPr>
          <p:nvPr/>
        </p:nvSpPr>
        <p:spPr bwMode="black">
          <a:xfrm>
            <a:off x="4343400" y="3773488"/>
            <a:ext cx="4800600"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lvl="1" eaLnBrk="0" hangingPunct="0"/>
            <a:r>
              <a:rPr lang="en-US" altLang="zh-CN" sz="2400" b="1" dirty="0">
                <a:latin typeface="宋体" pitchFamily="2" charset="-122"/>
                <a:ea typeface="宋体" pitchFamily="2" charset="-122"/>
              </a:rPr>
              <a:t>1.3 </a:t>
            </a:r>
            <a:r>
              <a:rPr lang="zh-CN" altLang="en-US" sz="2400" b="1" dirty="0">
                <a:latin typeface="宋体" pitchFamily="2" charset="-122"/>
                <a:ea typeface="宋体" pitchFamily="2" charset="-122"/>
              </a:rPr>
              <a:t>网络</a:t>
            </a:r>
            <a:r>
              <a:rPr lang="zh-CN" altLang="en-US" sz="2400" b="1" dirty="0" smtClean="0">
                <a:latin typeface="宋体" pitchFamily="2" charset="-122"/>
                <a:ea typeface="宋体" pitchFamily="2" charset="-122"/>
              </a:rPr>
              <a:t>支付</a:t>
            </a:r>
            <a:endParaRPr lang="en-US" altLang="zh-CN" sz="2400" b="1" dirty="0">
              <a:latin typeface="宋体" pitchFamily="2" charset="-122"/>
              <a:ea typeface="宋体" pitchFamily="2" charset="-122"/>
            </a:endParaRPr>
          </a:p>
        </p:txBody>
      </p:sp>
      <p:sp>
        <p:nvSpPr>
          <p:cNvPr id="35853" name="Line 13"/>
          <p:cNvSpPr>
            <a:spLocks noChangeShapeType="1"/>
          </p:cNvSpPr>
          <p:nvPr/>
        </p:nvSpPr>
        <p:spPr bwMode="black">
          <a:xfrm>
            <a:off x="3462338" y="4876800"/>
            <a:ext cx="4800600" cy="0"/>
          </a:xfrm>
          <a:prstGeom prst="line">
            <a:avLst/>
          </a:prstGeom>
          <a:noFill/>
          <a:ln w="28575" cap="rnd">
            <a:solidFill>
              <a:schemeClr val="tx1"/>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35854" name="Rectangle 14"/>
          <p:cNvSpPr>
            <a:spLocks noChangeArrowheads="1"/>
          </p:cNvSpPr>
          <p:nvPr/>
        </p:nvSpPr>
        <p:spPr bwMode="black">
          <a:xfrm>
            <a:off x="4114800" y="4495800"/>
            <a:ext cx="3552825"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en-US" altLang="zh-CN" sz="2400" b="1" dirty="0" smtClean="0">
                <a:latin typeface="宋体" pitchFamily="2" charset="-122"/>
                <a:ea typeface="宋体" pitchFamily="2" charset="-122"/>
              </a:rPr>
              <a:t>1.4 </a:t>
            </a:r>
            <a:r>
              <a:rPr lang="zh-CN" altLang="en-US" sz="2400" b="1" dirty="0" smtClean="0">
                <a:latin typeface="宋体" pitchFamily="2" charset="-122"/>
                <a:ea typeface="宋体" pitchFamily="2" charset="-122"/>
              </a:rPr>
              <a:t>电子货币</a:t>
            </a:r>
            <a:endParaRPr lang="en-US" altLang="zh-CN" sz="2400" b="1" dirty="0">
              <a:latin typeface="宋体" pitchFamily="2" charset="-122"/>
              <a:ea typeface="宋体" pitchFamily="2" charset="-122"/>
            </a:endParaRPr>
          </a:p>
        </p:txBody>
      </p:sp>
      <p:grpSp>
        <p:nvGrpSpPr>
          <p:cNvPr id="35934" name="Group 94"/>
          <p:cNvGrpSpPr>
            <a:grpSpLocks/>
          </p:cNvGrpSpPr>
          <p:nvPr/>
        </p:nvGrpSpPr>
        <p:grpSpPr bwMode="auto">
          <a:xfrm>
            <a:off x="2813050" y="2351088"/>
            <a:ext cx="393700" cy="393700"/>
            <a:chOff x="2543" y="1006"/>
            <a:chExt cx="416" cy="416"/>
          </a:xfrm>
        </p:grpSpPr>
        <p:sp>
          <p:nvSpPr>
            <p:cNvPr id="35892" name="Oval 52"/>
            <p:cNvSpPr>
              <a:spLocks noChangeArrowheads="1"/>
            </p:cNvSpPr>
            <p:nvPr/>
          </p:nvSpPr>
          <p:spPr bwMode="gray">
            <a:xfrm>
              <a:off x="254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893" name="Group 53"/>
            <p:cNvGrpSpPr>
              <a:grpSpLocks/>
            </p:cNvGrpSpPr>
            <p:nvPr/>
          </p:nvGrpSpPr>
          <p:grpSpPr bwMode="auto">
            <a:xfrm rot="-2288454">
              <a:off x="2578" y="1034"/>
              <a:ext cx="348" cy="356"/>
              <a:chOff x="887" y="2040"/>
              <a:chExt cx="433" cy="422"/>
            </a:xfrm>
          </p:grpSpPr>
          <p:pic>
            <p:nvPicPr>
              <p:cNvPr id="35894" name="Picture 5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895" name="Oval 55"/>
              <p:cNvSpPr>
                <a:spLocks noChangeArrowheads="1"/>
              </p:cNvSpPr>
              <p:nvPr/>
            </p:nvSpPr>
            <p:spPr bwMode="gray">
              <a:xfrm>
                <a:off x="887" y="2040"/>
                <a:ext cx="433" cy="422"/>
              </a:xfrm>
              <a:prstGeom prst="ellipse">
                <a:avLst/>
              </a:prstGeom>
              <a:gradFill rotWithShape="1">
                <a:gsLst>
                  <a:gs pos="0">
                    <a:schemeClr val="accent1">
                      <a:gamma/>
                      <a:shade val="34902"/>
                      <a:invGamma/>
                      <a:alpha val="89999"/>
                    </a:schemeClr>
                  </a:gs>
                  <a:gs pos="50000">
                    <a:schemeClr val="accent1">
                      <a:alpha val="75000"/>
                    </a:schemeClr>
                  </a:gs>
                  <a:gs pos="100000">
                    <a:schemeClr val="accent1">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896" name="Picture 5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897" name="Picture 57"/>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257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3" name="Group 93"/>
          <p:cNvGrpSpPr>
            <a:grpSpLocks/>
          </p:cNvGrpSpPr>
          <p:nvPr/>
        </p:nvGrpSpPr>
        <p:grpSpPr bwMode="auto">
          <a:xfrm>
            <a:off x="3325813" y="3049588"/>
            <a:ext cx="393700" cy="393700"/>
            <a:chOff x="3071" y="1006"/>
            <a:chExt cx="416" cy="416"/>
          </a:xfrm>
        </p:grpSpPr>
        <p:sp>
          <p:nvSpPr>
            <p:cNvPr id="35902" name="Oval 62"/>
            <p:cNvSpPr>
              <a:spLocks noChangeArrowheads="1"/>
            </p:cNvSpPr>
            <p:nvPr/>
          </p:nvSpPr>
          <p:spPr bwMode="gray">
            <a:xfrm>
              <a:off x="3071"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03" name="Group 63"/>
            <p:cNvGrpSpPr>
              <a:grpSpLocks/>
            </p:cNvGrpSpPr>
            <p:nvPr/>
          </p:nvGrpSpPr>
          <p:grpSpPr bwMode="auto">
            <a:xfrm rot="-2288454">
              <a:off x="3106" y="1034"/>
              <a:ext cx="348" cy="356"/>
              <a:chOff x="887" y="2040"/>
              <a:chExt cx="433" cy="422"/>
            </a:xfrm>
          </p:grpSpPr>
          <p:pic>
            <p:nvPicPr>
              <p:cNvPr id="35904" name="Picture 6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05" name="Oval 65"/>
              <p:cNvSpPr>
                <a:spLocks noChangeArrowheads="1"/>
              </p:cNvSpPr>
              <p:nvPr/>
            </p:nvSpPr>
            <p:spPr bwMode="gray">
              <a:xfrm>
                <a:off x="887" y="2040"/>
                <a:ext cx="433" cy="422"/>
              </a:xfrm>
              <a:prstGeom prst="ellipse">
                <a:avLst/>
              </a:prstGeom>
              <a:gradFill rotWithShape="1">
                <a:gsLst>
                  <a:gs pos="0">
                    <a:schemeClr val="accent2">
                      <a:gamma/>
                      <a:shade val="34902"/>
                      <a:invGamma/>
                      <a:alpha val="89999"/>
                    </a:schemeClr>
                  </a:gs>
                  <a:gs pos="50000">
                    <a:schemeClr val="accent2">
                      <a:alpha val="75000"/>
                    </a:schemeClr>
                  </a:gs>
                  <a:gs pos="100000">
                    <a:schemeClr val="accent2">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906" name="Picture 6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6" name="Picture 86"/>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098"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2" name="Group 92"/>
          <p:cNvGrpSpPr>
            <a:grpSpLocks/>
          </p:cNvGrpSpPr>
          <p:nvPr/>
        </p:nvGrpSpPr>
        <p:grpSpPr bwMode="auto">
          <a:xfrm>
            <a:off x="3494088" y="3771900"/>
            <a:ext cx="393700" cy="393700"/>
            <a:chOff x="3647" y="1006"/>
            <a:chExt cx="416" cy="416"/>
          </a:xfrm>
        </p:grpSpPr>
        <p:sp>
          <p:nvSpPr>
            <p:cNvPr id="35907" name="Oval 67"/>
            <p:cNvSpPr>
              <a:spLocks noChangeArrowheads="1"/>
            </p:cNvSpPr>
            <p:nvPr/>
          </p:nvSpPr>
          <p:spPr bwMode="gray">
            <a:xfrm>
              <a:off x="3647"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08" name="Group 68"/>
            <p:cNvGrpSpPr>
              <a:grpSpLocks/>
            </p:cNvGrpSpPr>
            <p:nvPr/>
          </p:nvGrpSpPr>
          <p:grpSpPr bwMode="auto">
            <a:xfrm rot="-2288454">
              <a:off x="3682" y="1034"/>
              <a:ext cx="348" cy="356"/>
              <a:chOff x="887" y="2040"/>
              <a:chExt cx="433" cy="422"/>
            </a:xfrm>
          </p:grpSpPr>
          <p:pic>
            <p:nvPicPr>
              <p:cNvPr id="35909" name="Picture 69"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0" name="Oval 70"/>
              <p:cNvSpPr>
                <a:spLocks noChangeArrowheads="1"/>
              </p:cNvSpPr>
              <p:nvPr/>
            </p:nvSpPr>
            <p:spPr bwMode="gray">
              <a:xfrm>
                <a:off x="887" y="2040"/>
                <a:ext cx="433" cy="422"/>
              </a:xfrm>
              <a:prstGeom prst="ellipse">
                <a:avLst/>
              </a:prstGeom>
              <a:gradFill rotWithShape="1">
                <a:gsLst>
                  <a:gs pos="0">
                    <a:schemeClr val="hlink">
                      <a:gamma/>
                      <a:shade val="34902"/>
                      <a:invGamma/>
                      <a:alpha val="89999"/>
                    </a:schemeClr>
                  </a:gs>
                  <a:gs pos="50000">
                    <a:schemeClr val="hlink">
                      <a:alpha val="75000"/>
                    </a:schemeClr>
                  </a:gs>
                  <a:gs pos="100000">
                    <a:schemeClr va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911" name="Picture 71"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7" name="Picture 87"/>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3676"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pSp>
        <p:nvGrpSpPr>
          <p:cNvPr id="35931" name="Group 91"/>
          <p:cNvGrpSpPr>
            <a:grpSpLocks/>
          </p:cNvGrpSpPr>
          <p:nvPr/>
        </p:nvGrpSpPr>
        <p:grpSpPr bwMode="auto">
          <a:xfrm>
            <a:off x="3309938" y="4484688"/>
            <a:ext cx="393700" cy="393700"/>
            <a:chOff x="4213" y="1006"/>
            <a:chExt cx="416" cy="416"/>
          </a:xfrm>
        </p:grpSpPr>
        <p:sp>
          <p:nvSpPr>
            <p:cNvPr id="35912" name="Oval 72"/>
            <p:cNvSpPr>
              <a:spLocks noChangeArrowheads="1"/>
            </p:cNvSpPr>
            <p:nvPr/>
          </p:nvSpPr>
          <p:spPr bwMode="gray">
            <a:xfrm>
              <a:off x="4213" y="1006"/>
              <a:ext cx="416" cy="416"/>
            </a:xfrm>
            <a:prstGeom prst="ellipse">
              <a:avLst/>
            </a:prstGeom>
            <a:gradFill rotWithShape="1">
              <a:gsLst>
                <a:gs pos="0">
                  <a:srgbClr val="FFFFFF">
                    <a:gamma/>
                    <a:shade val="54118"/>
                    <a:invGamma/>
                  </a:srgbClr>
                </a:gs>
                <a:gs pos="50000">
                  <a:srgbClr val="FFFFFF"/>
                </a:gs>
                <a:gs pos="100000">
                  <a:srgbClr val="FFFFFF">
                    <a:gamma/>
                    <a:shade val="54118"/>
                    <a:invGamma/>
                  </a:srgbClr>
                </a:gs>
              </a:gsLst>
              <a:lin ang="18900000" scaled="1"/>
            </a:gradFill>
            <a:ln w="9525">
              <a:solidFill>
                <a:srgbClr val="DDDDDD"/>
              </a:solidFill>
              <a:round/>
              <a:headEnd/>
              <a:tailEnd/>
            </a:ln>
            <a:effectLst>
              <a:outerShdw dist="35921" dir="2700000" algn="ctr" rotWithShape="0">
                <a:schemeClr val="bg2">
                  <a:alpha val="50000"/>
                </a:schemeClr>
              </a:outerShdw>
            </a:effectLst>
          </p:spPr>
          <p:txBody>
            <a:bodyPr wrap="none" anchor="ctr"/>
            <a:lstStyle/>
            <a:p>
              <a:endParaRPr lang="zh-CN" altLang="en-US"/>
            </a:p>
          </p:txBody>
        </p:sp>
        <p:grpSp>
          <p:nvGrpSpPr>
            <p:cNvPr id="35913" name="Group 73"/>
            <p:cNvGrpSpPr>
              <a:grpSpLocks/>
            </p:cNvGrpSpPr>
            <p:nvPr/>
          </p:nvGrpSpPr>
          <p:grpSpPr bwMode="auto">
            <a:xfrm rot="-2288454">
              <a:off x="4248" y="1034"/>
              <a:ext cx="348" cy="356"/>
              <a:chOff x="887" y="2040"/>
              <a:chExt cx="433" cy="422"/>
            </a:xfrm>
          </p:grpSpPr>
          <p:pic>
            <p:nvPicPr>
              <p:cNvPr id="35914" name="Picture 74" descr="circuler_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gray">
              <a:xfrm>
                <a:off x="887" y="2040"/>
                <a:ext cx="430" cy="420"/>
              </a:xfrm>
              <a:prstGeom prst="rect">
                <a:avLst/>
              </a:prstGeom>
              <a:noFill/>
              <a:extLst>
                <a:ext uri="{909E8E84-426E-40DD-AFC4-6F175D3DCCD1}">
                  <a14:hiddenFill xmlns:a14="http://schemas.microsoft.com/office/drawing/2010/main">
                    <a:solidFill>
                      <a:srgbClr val="FFFFFF"/>
                    </a:solidFill>
                  </a14:hiddenFill>
                </a:ext>
              </a:extLst>
            </p:spPr>
          </p:pic>
          <p:sp>
            <p:nvSpPr>
              <p:cNvPr id="35915" name="Oval 75"/>
              <p:cNvSpPr>
                <a:spLocks noChangeArrowheads="1"/>
              </p:cNvSpPr>
              <p:nvPr/>
            </p:nvSpPr>
            <p:spPr bwMode="gray">
              <a:xfrm>
                <a:off x="887" y="2040"/>
                <a:ext cx="433" cy="422"/>
              </a:xfrm>
              <a:prstGeom prst="ellipse">
                <a:avLst/>
              </a:prstGeom>
              <a:gradFill rotWithShape="1">
                <a:gsLst>
                  <a:gs pos="0">
                    <a:schemeClr val="folHlink">
                      <a:gamma/>
                      <a:shade val="34902"/>
                      <a:invGamma/>
                      <a:alpha val="89999"/>
                    </a:schemeClr>
                  </a:gs>
                  <a:gs pos="50000">
                    <a:schemeClr val="folHlink">
                      <a:alpha val="75000"/>
                    </a:schemeClr>
                  </a:gs>
                  <a:gs pos="100000">
                    <a:schemeClr val="folHlink">
                      <a:gamma/>
                      <a:shade val="34902"/>
                      <a:invGamma/>
                      <a:alpha val="89999"/>
                    </a:schemeClr>
                  </a:gs>
                </a:gsLst>
                <a:lin ang="189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pic>
            <p:nvPicPr>
              <p:cNvPr id="35916" name="Picture 76" descr="Picture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gray">
              <a:xfrm>
                <a:off x="930" y="2044"/>
                <a:ext cx="345" cy="149"/>
              </a:xfrm>
              <a:prstGeom prst="rect">
                <a:avLst/>
              </a:prstGeom>
              <a:noFill/>
              <a:extLst>
                <a:ext uri="{909E8E84-426E-40DD-AFC4-6F175D3DCCD1}">
                  <a14:hiddenFill xmlns:a14="http://schemas.microsoft.com/office/drawing/2010/main">
                    <a:solidFill>
                      <a:srgbClr val="FFFFFF"/>
                    </a:solidFill>
                  </a14:hiddenFill>
                </a:ext>
              </a:extLst>
            </p:spPr>
          </p:pic>
        </p:grpSp>
        <p:pic>
          <p:nvPicPr>
            <p:cNvPr id="35928" name="Picture 88"/>
            <p:cNvPicPr>
              <a:picLocks noChangeAspect="1" noChangeArrowheads="1"/>
            </p:cNvPicPr>
            <p:nvPr/>
          </p:nvPicPr>
          <p:blipFill>
            <a:blip r:embed="rId5" cstate="print">
              <a:extLst>
                <a:ext uri="{28A0092B-C50C-407E-A947-70E740481C1C}">
                  <a14:useLocalDpi xmlns:a14="http://schemas.microsoft.com/office/drawing/2010/main" val="0"/>
                </a:ext>
              </a:extLst>
            </a:blip>
            <a:srcRect l="12015" t="9302" r="12404" b="12598"/>
            <a:stretch>
              <a:fillRect/>
            </a:stretch>
          </p:blipFill>
          <p:spPr bwMode="gray">
            <a:xfrm>
              <a:off x="4240" y="1020"/>
              <a:ext cx="359" cy="3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2" name="标题 1"/>
          <p:cNvSpPr>
            <a:spLocks noGrp="1"/>
          </p:cNvSpPr>
          <p:nvPr>
            <p:ph type="title"/>
          </p:nvPr>
        </p:nvSpPr>
        <p:spPr/>
        <p:txBody>
          <a:bodyPr/>
          <a:lstStyle/>
          <a:p>
            <a:r>
              <a:rPr lang="zh-CN" altLang="en-US" dirty="0">
                <a:ea typeface="宋体" charset="-122"/>
              </a:rPr>
              <a:t>第</a:t>
            </a:r>
            <a:r>
              <a:rPr lang="en-US" altLang="zh-CN" dirty="0">
                <a:ea typeface="宋体" charset="-122"/>
              </a:rPr>
              <a:t>1</a:t>
            </a:r>
            <a:r>
              <a:rPr lang="zh-CN" altLang="en-US" dirty="0">
                <a:ea typeface="宋体" charset="-122"/>
              </a:rPr>
              <a:t>章 电子支付</a:t>
            </a:r>
            <a:r>
              <a:rPr lang="zh-CN" altLang="en-US" dirty="0" smtClean="0">
                <a:ea typeface="宋体" charset="-122"/>
              </a:rPr>
              <a:t>概述</a:t>
            </a:r>
            <a:endParaRPr lang="zh-CN" altLang="en-US" dirty="0"/>
          </a:p>
        </p:txBody>
      </p:sp>
    </p:spTree>
    <p:extLst>
      <p:ext uri="{BB962C8B-B14F-4D97-AF65-F5344CB8AC3E}">
        <p14:creationId xmlns:p14="http://schemas.microsoft.com/office/powerpoint/2010/main" val="181704636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MH_PageTitle"/>
          <p:cNvSpPr>
            <a:spLocks noGrp="1"/>
          </p:cNvSpPr>
          <p:nvPr>
            <p:ph type="title"/>
            <p:custDataLst>
              <p:tags r:id="rId2"/>
            </p:custDataLst>
          </p:nvPr>
        </p:nvSpPr>
        <p:spPr/>
        <p:txBody>
          <a:bodyPr/>
          <a:lstStyle/>
          <a:p>
            <a:r>
              <a:rPr lang="zh-CN" altLang="en-US" dirty="0">
                <a:ea typeface="宋体" charset="-122"/>
              </a:rPr>
              <a:t>第</a:t>
            </a:r>
            <a:r>
              <a:rPr lang="en-US" altLang="zh-CN" dirty="0">
                <a:ea typeface="宋体" charset="-122"/>
              </a:rPr>
              <a:t>1</a:t>
            </a:r>
            <a:r>
              <a:rPr lang="zh-CN" altLang="en-US" dirty="0" smtClean="0">
                <a:ea typeface="宋体" charset="-122"/>
              </a:rPr>
              <a:t>章 电子</a:t>
            </a:r>
            <a:r>
              <a:rPr lang="zh-CN" altLang="en-US" dirty="0">
                <a:ea typeface="宋体" charset="-122"/>
              </a:rPr>
              <a:t>支付</a:t>
            </a:r>
            <a:r>
              <a:rPr lang="zh-CN" altLang="en-US" dirty="0" smtClean="0">
                <a:ea typeface="宋体" charset="-122"/>
              </a:rPr>
              <a:t>概述</a:t>
            </a:r>
            <a:endParaRPr lang="zh-CN" altLang="en-US" dirty="0"/>
          </a:p>
        </p:txBody>
      </p:sp>
      <p:sp>
        <p:nvSpPr>
          <p:cNvPr id="2" name="矩形 1"/>
          <p:cNvSpPr/>
          <p:nvPr/>
        </p:nvSpPr>
        <p:spPr>
          <a:xfrm>
            <a:off x="611560" y="1124744"/>
            <a:ext cx="7920880" cy="4708981"/>
          </a:xfrm>
          <a:prstGeom prst="rect">
            <a:avLst/>
          </a:prstGeom>
        </p:spPr>
        <p:txBody>
          <a:bodyPr wrap="square">
            <a:spAutoFit/>
          </a:bodyPr>
          <a:lstStyle/>
          <a:p>
            <a:pPr indent="457200">
              <a:lnSpc>
                <a:spcPct val="150000"/>
              </a:lnSpc>
            </a:pPr>
            <a:r>
              <a:rPr lang="zh-CN" altLang="en-US" sz="2000" dirty="0"/>
              <a:t>互联网的出现和爆炸式发展，给各行各业带来了革命，信息的跨时空传递，迫使商业的流程更加追求效率、便捷、安全、低成本。支付作为交易中的重要环节，收到了极大的挑战。尤其是电子商务的发展，将产品展示、洽谈、订货等大部分交易流程转移到了网上，也要求一个更加高效的支付结算手段作为支撑。近年来，随着网络的发展和普及，尤其是安全技术的不断进步，网络支付结算方式也在不断的完善中，商家和用户在无纸化、电子化、数字化支付手段的应用中日趋积极，金融行业也在不断的进行网络银行和手机银行的研发，力求为用户构建一个服务功能完善、信息传递安全、交易流程便利的支付结算环境</a:t>
            </a:r>
            <a:r>
              <a:rPr lang="zh-CN" altLang="en-US" sz="2000" dirty="0" smtClean="0"/>
              <a:t>。</a:t>
            </a:r>
            <a:endParaRPr lang="zh-CN" altLang="en-US" sz="2000" dirty="0"/>
          </a:p>
        </p:txBody>
      </p:sp>
    </p:spTree>
    <p:custDataLst>
      <p:tags r:id="rId1"/>
    </p:custDataLst>
    <p:extLst>
      <p:ext uri="{BB962C8B-B14F-4D97-AF65-F5344CB8AC3E}">
        <p14:creationId xmlns:p14="http://schemas.microsoft.com/office/powerpoint/2010/main" val="3209504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1.1 </a:t>
            </a:r>
            <a:r>
              <a:rPr lang="zh-CN" altLang="en-US" dirty="0">
                <a:ea typeface="宋体" charset="-122"/>
              </a:rPr>
              <a:t>传统支付</a:t>
            </a:r>
            <a:r>
              <a:rPr lang="zh-CN" altLang="en-US" dirty="0" smtClean="0">
                <a:ea typeface="宋体" charset="-122"/>
              </a:rPr>
              <a:t>方式</a:t>
            </a:r>
            <a:endParaRPr lang="zh-CN" altLang="en-US" dirty="0"/>
          </a:p>
        </p:txBody>
      </p:sp>
      <p:sp>
        <p:nvSpPr>
          <p:cNvPr id="6" name="Rectangle 1"/>
          <p:cNvSpPr>
            <a:spLocks noChangeArrowheads="1"/>
          </p:cNvSpPr>
          <p:nvPr/>
        </p:nvSpPr>
        <p:spPr bwMode="auto">
          <a:xfrm>
            <a:off x="323850" y="1356771"/>
            <a:ext cx="2376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latinLnBrk="1"/>
            <a:r>
              <a:rPr lang="zh-CN" altLang="en-US" sz="2800" b="1" dirty="0" smtClean="0">
                <a:solidFill>
                  <a:srgbClr val="CC3300"/>
                </a:solidFill>
                <a:latin typeface="黑体" pitchFamily="49" charset="-122"/>
                <a:ea typeface="黑体" pitchFamily="49" charset="-122"/>
              </a:rPr>
              <a:t>支付</a:t>
            </a:r>
            <a:endParaRPr lang="zh-CN" altLang="en-US" sz="4000" b="1" dirty="0">
              <a:solidFill>
                <a:srgbClr val="CC3300"/>
              </a:solidFill>
              <a:latin typeface="黑体" pitchFamily="49" charset="-122"/>
              <a:ea typeface="黑体" pitchFamily="49" charset="-122"/>
            </a:endParaRPr>
          </a:p>
        </p:txBody>
      </p:sp>
      <p:sp>
        <p:nvSpPr>
          <p:cNvPr id="7" name="Rectangle 4"/>
          <p:cNvSpPr>
            <a:spLocks noChangeArrowheads="1"/>
          </p:cNvSpPr>
          <p:nvPr/>
        </p:nvSpPr>
        <p:spPr bwMode="auto">
          <a:xfrm>
            <a:off x="107950" y="1993965"/>
            <a:ext cx="9036050" cy="1415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000" b="1" dirty="0"/>
              <a:t>   </a:t>
            </a:r>
            <a:r>
              <a:rPr lang="en-US" altLang="zh-CN" sz="2000" b="1" dirty="0"/>
              <a:t>1</a:t>
            </a:r>
            <a:r>
              <a:rPr lang="zh-CN" altLang="en-US" sz="2000" b="1" dirty="0"/>
              <a:t>）支付的基本概念 </a:t>
            </a:r>
          </a:p>
          <a:p>
            <a:pPr latinLnBrk="1">
              <a:lnSpc>
                <a:spcPct val="150000"/>
              </a:lnSpc>
            </a:pPr>
            <a:r>
              <a:rPr lang="zh-CN" altLang="en-US" sz="2000" b="1" dirty="0"/>
              <a:t>   </a:t>
            </a:r>
            <a:r>
              <a:rPr lang="zh-CN" altLang="en-US" sz="2400" b="1" dirty="0">
                <a:solidFill>
                  <a:srgbClr val="003399"/>
                </a:solidFill>
                <a:latin typeface="黑体" pitchFamily="49" charset="-122"/>
                <a:ea typeface="黑体" pitchFamily="49" charset="-122"/>
              </a:rPr>
              <a:t>支付</a:t>
            </a:r>
            <a:r>
              <a:rPr lang="zh-CN" altLang="en-US" sz="2000" b="1" dirty="0"/>
              <a:t>就是社会经济活动引起的</a:t>
            </a:r>
            <a:r>
              <a:rPr lang="zh-CN" altLang="en-US" sz="2000" b="1" dirty="0">
                <a:solidFill>
                  <a:srgbClr val="FF0000"/>
                </a:solidFill>
              </a:rPr>
              <a:t>债权债务清偿及货币转移行为</a:t>
            </a:r>
            <a:r>
              <a:rPr lang="zh-CN" altLang="en-US" sz="2000" b="1" dirty="0"/>
              <a:t>。它包含了两个层次：</a:t>
            </a:r>
            <a:r>
              <a:rPr lang="zh-CN" altLang="en-US" sz="1600" dirty="0"/>
              <a:t> </a:t>
            </a:r>
          </a:p>
        </p:txBody>
      </p:sp>
      <p:sp>
        <p:nvSpPr>
          <p:cNvPr id="8" name="Freeform 24"/>
          <p:cNvSpPr>
            <a:spLocks noChangeArrowheads="1"/>
          </p:cNvSpPr>
          <p:nvPr/>
        </p:nvSpPr>
        <p:spPr bwMode="auto">
          <a:xfrm>
            <a:off x="1090613" y="5877644"/>
            <a:ext cx="1922462" cy="647700"/>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chemeClr val="tx1">
              <a:alpha val="67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9" name="Rectangle 27"/>
          <p:cNvSpPr>
            <a:spLocks noChangeArrowheads="1"/>
          </p:cNvSpPr>
          <p:nvPr/>
        </p:nvSpPr>
        <p:spPr bwMode="auto">
          <a:xfrm>
            <a:off x="1243013" y="5342657"/>
            <a:ext cx="26130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buClr>
                <a:srgbClr val="1F3F5F"/>
              </a:buClr>
              <a:buFont typeface="Arial" pitchFamily="34" charset="0"/>
              <a:buChar char="•"/>
            </a:pPr>
            <a:r>
              <a:rPr lang="zh-CN" altLang="en-US" b="1">
                <a:solidFill>
                  <a:schemeClr val="tx2"/>
                </a:solidFill>
                <a:latin typeface="Arial" pitchFamily="34" charset="0"/>
              </a:rPr>
              <a:t> </a:t>
            </a:r>
            <a:r>
              <a:rPr lang="en-US" altLang="zh-CN" b="1">
                <a:solidFill>
                  <a:schemeClr val="tx2"/>
                </a:solidFill>
                <a:latin typeface="Arial" pitchFamily="34" charset="0"/>
              </a:rPr>
              <a:t>Add your title in here</a:t>
            </a:r>
          </a:p>
        </p:txBody>
      </p:sp>
      <p:sp>
        <p:nvSpPr>
          <p:cNvPr id="10" name="Freeform 29"/>
          <p:cNvSpPr>
            <a:spLocks noChangeArrowheads="1"/>
          </p:cNvSpPr>
          <p:nvPr/>
        </p:nvSpPr>
        <p:spPr bwMode="auto">
          <a:xfrm rot="10800000">
            <a:off x="5940425" y="3501157"/>
            <a:ext cx="1733550" cy="701675"/>
          </a:xfrm>
          <a:custGeom>
            <a:avLst/>
            <a:gdLst>
              <a:gd name="T0" fmla="*/ 88 w 2320"/>
              <a:gd name="T1" fmla="*/ 696 h 792"/>
              <a:gd name="T2" fmla="*/ 88 w 2320"/>
              <a:gd name="T3" fmla="*/ 0 h 792"/>
              <a:gd name="T4" fmla="*/ 0 w 2320"/>
              <a:gd name="T5" fmla="*/ 0 h 792"/>
              <a:gd name="T6" fmla="*/ 0 w 2320"/>
              <a:gd name="T7" fmla="*/ 792 h 792"/>
              <a:gd name="T8" fmla="*/ 2320 w 2320"/>
              <a:gd name="T9" fmla="*/ 792 h 792"/>
              <a:gd name="T10" fmla="*/ 2320 w 2320"/>
              <a:gd name="T11" fmla="*/ 696 h 792"/>
              <a:gd name="T12" fmla="*/ 88 w 2320"/>
              <a:gd name="T13" fmla="*/ 696 h 792"/>
              <a:gd name="T14" fmla="*/ 0 60000 65536"/>
              <a:gd name="T15" fmla="*/ 0 60000 65536"/>
              <a:gd name="T16" fmla="*/ 0 60000 65536"/>
              <a:gd name="T17" fmla="*/ 0 60000 65536"/>
              <a:gd name="T18" fmla="*/ 0 60000 65536"/>
              <a:gd name="T19" fmla="*/ 0 60000 65536"/>
              <a:gd name="T20" fmla="*/ 0 60000 65536"/>
              <a:gd name="T21" fmla="*/ 0 w 2320"/>
              <a:gd name="T22" fmla="*/ 0 h 792"/>
              <a:gd name="T23" fmla="*/ 2320 w 2320"/>
              <a:gd name="T24" fmla="*/ 792 h 79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20" h="792">
                <a:moveTo>
                  <a:pt x="88" y="696"/>
                </a:moveTo>
                <a:lnTo>
                  <a:pt x="88" y="0"/>
                </a:lnTo>
                <a:lnTo>
                  <a:pt x="0" y="0"/>
                </a:lnTo>
                <a:lnTo>
                  <a:pt x="0" y="792"/>
                </a:lnTo>
                <a:lnTo>
                  <a:pt x="2320" y="792"/>
                </a:lnTo>
                <a:lnTo>
                  <a:pt x="2320" y="696"/>
                </a:lnTo>
                <a:lnTo>
                  <a:pt x="88" y="696"/>
                </a:lnTo>
                <a:close/>
              </a:path>
            </a:pathLst>
          </a:custGeom>
          <a:solidFill>
            <a:srgbClr val="1A50B2">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11" name="AutoShape 30"/>
          <p:cNvSpPr>
            <a:spLocks noChangeArrowheads="1"/>
          </p:cNvSpPr>
          <p:nvPr/>
        </p:nvSpPr>
        <p:spPr bwMode="auto">
          <a:xfrm>
            <a:off x="1290638" y="3950419"/>
            <a:ext cx="5789612" cy="944563"/>
          </a:xfrm>
          <a:prstGeom prst="roundRect">
            <a:avLst>
              <a:gd name="adj" fmla="val 16667"/>
            </a:avLst>
          </a:prstGeom>
          <a:gradFill rotWithShape="1">
            <a:gsLst>
              <a:gs pos="0">
                <a:schemeClr val="hlink"/>
              </a:gs>
              <a:gs pos="50000">
                <a:srgbClr val="D8D8FF"/>
              </a:gs>
              <a:gs pos="100000">
                <a:schemeClr val="hlink"/>
              </a:gs>
            </a:gsLst>
            <a:lin ang="2700000" scaled="1"/>
          </a:gradFill>
          <a:ln w="9525" cmpd="sng">
            <a:round/>
            <a:headEnd/>
            <a:tailEnd/>
          </a:ln>
          <a:scene3d>
            <a:camera prst="legacyObliqueTopRight"/>
            <a:lightRig rig="legacyFlat3" dir="b"/>
          </a:scene3d>
          <a:sp3d extrusionH="303200" prstMaterial="legacyMatte">
            <a:bevelT w="13500" h="13500" prst="angle"/>
            <a:bevelB w="13500" h="13500" prst="angle"/>
            <a:extrusionClr>
              <a:schemeClr val="hlink"/>
            </a:extrusionClr>
          </a:sp3d>
        </p:spPr>
        <p:txBody>
          <a:bodyPr wrap="none" anchor="ctr">
            <a:flatTx/>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en-US" altLang="zh-CN" dirty="0"/>
              <a:t> “</a:t>
            </a:r>
            <a:r>
              <a:rPr lang="zh-CN" altLang="en-US" dirty="0"/>
              <a:t>支付”是付款人向收款人转移可以接受的货币债权的行为 </a:t>
            </a:r>
            <a:endParaRPr lang="en-US" altLang="zh-CN" dirty="0"/>
          </a:p>
        </p:txBody>
      </p:sp>
      <p:sp>
        <p:nvSpPr>
          <p:cNvPr id="12" name="AutoShape 31"/>
          <p:cNvSpPr>
            <a:spLocks noChangeArrowheads="1"/>
          </p:cNvSpPr>
          <p:nvPr/>
        </p:nvSpPr>
        <p:spPr bwMode="auto">
          <a:xfrm>
            <a:off x="1366838" y="5453782"/>
            <a:ext cx="6121400" cy="871537"/>
          </a:xfrm>
          <a:prstGeom prst="roundRect">
            <a:avLst>
              <a:gd name="adj" fmla="val 16667"/>
            </a:avLst>
          </a:prstGeom>
          <a:gradFill rotWithShape="1">
            <a:gsLst>
              <a:gs pos="0">
                <a:schemeClr val="accent1"/>
              </a:gs>
              <a:gs pos="50000">
                <a:srgbClr val="938CC2"/>
              </a:gs>
              <a:gs pos="100000">
                <a:schemeClr val="accent1"/>
              </a:gs>
            </a:gsLst>
            <a:lin ang="2700000" scaled="1"/>
          </a:gradFill>
          <a:ln w="9525" cmpd="sng">
            <a:round/>
            <a:headEnd/>
            <a:tailEnd/>
          </a:ln>
          <a:scene3d>
            <a:camera prst="legacyObliqueTopRight"/>
            <a:lightRig rig="legacyFlat3" dir="b"/>
          </a:scene3d>
          <a:sp3d extrusionH="303200" prstMaterial="legacyMatte">
            <a:bevelT w="13500" h="13500" prst="angle"/>
            <a:bevelB w="13500" h="13500" prst="angle"/>
            <a:extrusionClr>
              <a:schemeClr val="accent1"/>
            </a:extrusionClr>
          </a:sp3d>
        </p:spPr>
        <p:txBody>
          <a:bodyPr wrap="none" anchor="ctr">
            <a:flatTx/>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a:r>
              <a:rPr lang="en-US" altLang="zh-CN"/>
              <a:t>“</a:t>
            </a:r>
            <a:r>
              <a:rPr lang="zh-CN" altLang="en-US"/>
              <a:t>支付”不仅包括现金支付，还包括转账支付 </a:t>
            </a:r>
            <a:endParaRPr lang="en-US" altLang="zh-CN"/>
          </a:p>
        </p:txBody>
      </p:sp>
      <p:sp>
        <p:nvSpPr>
          <p:cNvPr id="14" name="AutoShape 33"/>
          <p:cNvSpPr>
            <a:spLocks noChangeArrowheads="1"/>
          </p:cNvSpPr>
          <p:nvPr/>
        </p:nvSpPr>
        <p:spPr bwMode="auto">
          <a:xfrm>
            <a:off x="1403350" y="5453782"/>
            <a:ext cx="6121400" cy="871537"/>
          </a:xfrm>
          <a:prstGeom prst="roundRect">
            <a:avLst>
              <a:gd name="adj" fmla="val 16667"/>
            </a:avLst>
          </a:prstGeom>
          <a:gradFill rotWithShape="1">
            <a:gsLst>
              <a:gs pos="0">
                <a:schemeClr val="accent1"/>
              </a:gs>
              <a:gs pos="50000">
                <a:srgbClr val="938CC2"/>
              </a:gs>
              <a:gs pos="100000">
                <a:schemeClr val="accent1"/>
              </a:gs>
            </a:gsLst>
            <a:lin ang="2700000" scaled="1"/>
          </a:gradFill>
          <a:ln w="9525" cmpd="sng">
            <a:round/>
            <a:headEnd/>
            <a:tailEnd/>
          </a:ln>
          <a:scene3d>
            <a:camera prst="legacyObliqueTopRight"/>
            <a:lightRig rig="legacyFlat3" dir="b"/>
          </a:scene3d>
          <a:sp3d extrusionH="303200" prstMaterial="legacyMatte">
            <a:bevelT w="13500" h="13500" prst="angle"/>
            <a:bevelB w="13500" h="13500" prst="angle"/>
            <a:extrusionClr>
              <a:schemeClr val="accent1"/>
            </a:extrusionClr>
          </a:sp3d>
        </p:spPr>
        <p:txBody>
          <a:bodyPr wrap="none" anchor="ctr">
            <a:flatTx/>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en-US" altLang="zh-CN" b="1">
                <a:latin typeface="宋体" pitchFamily="2" charset="-122"/>
              </a:rPr>
              <a:t>“</a:t>
            </a:r>
            <a:r>
              <a:rPr lang="zh-CN" altLang="en-US" b="1">
                <a:latin typeface="宋体" pitchFamily="2" charset="-122"/>
              </a:rPr>
              <a:t>支付”不仅包括现金支付，还包括转账支付 </a:t>
            </a:r>
            <a:endParaRPr lang="en-US" altLang="zh-CN" b="1">
              <a:latin typeface="宋体" pitchFamily="2" charset="-122"/>
            </a:endParaRPr>
          </a:p>
        </p:txBody>
      </p:sp>
      <p:grpSp>
        <p:nvGrpSpPr>
          <p:cNvPr id="15" name="Group 12"/>
          <p:cNvGrpSpPr>
            <a:grpSpLocks/>
          </p:cNvGrpSpPr>
          <p:nvPr/>
        </p:nvGrpSpPr>
        <p:grpSpPr bwMode="auto">
          <a:xfrm>
            <a:off x="4500563" y="1270719"/>
            <a:ext cx="3455987" cy="1150938"/>
            <a:chOff x="0" y="0"/>
            <a:chExt cx="5442" cy="1812"/>
          </a:xfrm>
        </p:grpSpPr>
        <p:sp>
          <p:nvSpPr>
            <p:cNvPr id="16" name="花边圆形4 853"/>
            <p:cNvSpPr>
              <a:spLocks/>
            </p:cNvSpPr>
            <p:nvPr/>
          </p:nvSpPr>
          <p:spPr bwMode="auto">
            <a:xfrm>
              <a:off x="0" y="0"/>
              <a:ext cx="5443" cy="1813"/>
            </a:xfrm>
            <a:custGeom>
              <a:avLst/>
              <a:gdLst>
                <a:gd name="T0" fmla="*/ 1187323 w 2109706"/>
                <a:gd name="T1" fmla="*/ 2105544 h 2105544"/>
                <a:gd name="T2" fmla="*/ 980398 w 2109706"/>
                <a:gd name="T3" fmla="*/ 1646317 h 2105544"/>
                <a:gd name="T4" fmla="*/ 869113 w 2109706"/>
                <a:gd name="T5" fmla="*/ 1865537 h 2105544"/>
                <a:gd name="T6" fmla="*/ 1435849 w 2109706"/>
                <a:gd name="T7" fmla="*/ 1793941 h 2105544"/>
                <a:gd name="T8" fmla="*/ 1273542 w 2109706"/>
                <a:gd name="T9" fmla="*/ 1609284 h 2105544"/>
                <a:gd name="T10" fmla="*/ 665768 w 2109706"/>
                <a:gd name="T11" fmla="*/ 2039656 h 2105544"/>
                <a:gd name="T12" fmla="*/ 1404034 w 2109706"/>
                <a:gd name="T13" fmla="*/ 1537545 h 2105544"/>
                <a:gd name="T14" fmla="*/ 1472977 w 2109706"/>
                <a:gd name="T15" fmla="*/ 1773529 h 2105544"/>
                <a:gd name="T16" fmla="*/ 636729 w 2109706"/>
                <a:gd name="T17" fmla="*/ 1773529 h 2105544"/>
                <a:gd name="T18" fmla="*/ 705672 w 2109706"/>
                <a:gd name="T19" fmla="*/ 1537545 h 2105544"/>
                <a:gd name="T20" fmla="*/ 1869239 w 2109706"/>
                <a:gd name="T21" fmla="*/ 1730657 h 2105544"/>
                <a:gd name="T22" fmla="*/ 597120 w 2109706"/>
                <a:gd name="T23" fmla="*/ 1435608 h 2105544"/>
                <a:gd name="T24" fmla="*/ 365931 w 2109706"/>
                <a:gd name="T25" fmla="*/ 1519233 h 2105544"/>
                <a:gd name="T26" fmla="*/ 1837099 w 2109706"/>
                <a:gd name="T27" fmla="*/ 1333381 h 2105544"/>
                <a:gd name="T28" fmla="*/ 1592376 w 2109706"/>
                <a:gd name="T29" fmla="*/ 1309878 h 2105544"/>
                <a:gd name="T30" fmla="*/ 517330 w 2109706"/>
                <a:gd name="T31" fmla="*/ 1309878 h 2105544"/>
                <a:gd name="T32" fmla="*/ 272607 w 2109706"/>
                <a:gd name="T33" fmla="*/ 1333381 h 2105544"/>
                <a:gd name="T34" fmla="*/ 1881271 w 2109706"/>
                <a:gd name="T35" fmla="*/ 1130160 h 2105544"/>
                <a:gd name="T36" fmla="*/ 1638392 w 2109706"/>
                <a:gd name="T37" fmla="*/ 1168255 h 2105544"/>
                <a:gd name="T38" fmla="*/ 471314 w 2109706"/>
                <a:gd name="T39" fmla="*/ 1168256 h 2105544"/>
                <a:gd name="T40" fmla="*/ 228435 w 2109706"/>
                <a:gd name="T41" fmla="*/ 1130160 h 2105544"/>
                <a:gd name="T42" fmla="*/ 2109706 w 2109706"/>
                <a:gd name="T43" fmla="*/ 990574 h 2105544"/>
                <a:gd name="T44" fmla="*/ 1873517 w 2109706"/>
                <a:gd name="T45" fmla="*/ 922337 h 2105544"/>
                <a:gd name="T46" fmla="*/ 225774 w 2109706"/>
                <a:gd name="T47" fmla="*/ 1087874 h 2105544"/>
                <a:gd name="T48" fmla="*/ 1942296 w 2109706"/>
                <a:gd name="T49" fmla="*/ 704767 h 2105544"/>
                <a:gd name="T50" fmla="*/ 1619839 w 2109706"/>
                <a:gd name="T51" fmla="*/ 873364 h 2105544"/>
                <a:gd name="T52" fmla="*/ 167410 w 2109706"/>
                <a:gd name="T53" fmla="*/ 704767 h 2105544"/>
                <a:gd name="T54" fmla="*/ 244128 w 2109706"/>
                <a:gd name="T55" fmla="*/ 880719 h 2105544"/>
                <a:gd name="T56" fmla="*/ 1887774 w 2109706"/>
                <a:gd name="T57" fmla="*/ 487375 h 2105544"/>
                <a:gd name="T58" fmla="*/ 1556436 w 2109706"/>
                <a:gd name="T59" fmla="*/ 738625 h 2105544"/>
                <a:gd name="T60" fmla="*/ 221932 w 2109706"/>
                <a:gd name="T61" fmla="*/ 487375 h 2105544"/>
                <a:gd name="T62" fmla="*/ 313422 w 2109706"/>
                <a:gd name="T63" fmla="*/ 684635 h 2105544"/>
                <a:gd name="T64" fmla="*/ 1778378 w 2109706"/>
                <a:gd name="T65" fmla="*/ 286464 h 2105544"/>
                <a:gd name="T66" fmla="*/ 1559493 w 2109706"/>
                <a:gd name="T67" fmla="*/ 398405 h 2105544"/>
                <a:gd name="T68" fmla="*/ 550213 w 2109706"/>
                <a:gd name="T69" fmla="*/ 398405 h 2105544"/>
                <a:gd name="T70" fmla="*/ 331328 w 2109706"/>
                <a:gd name="T71" fmla="*/ 286464 h 2105544"/>
                <a:gd name="T72" fmla="*/ 1341045 w 2109706"/>
                <a:gd name="T73" fmla="*/ 536359 h 2105544"/>
                <a:gd name="T74" fmla="*/ 545669 w 2109706"/>
                <a:gd name="T75" fmla="*/ 130737 h 2105544"/>
                <a:gd name="T76" fmla="*/ 584491 w 2109706"/>
                <a:gd name="T77" fmla="*/ 373500 h 2105544"/>
                <a:gd name="T78" fmla="*/ 1340474 w 2109706"/>
                <a:gd name="T79" fmla="*/ 277998 h 2105544"/>
                <a:gd name="T80" fmla="*/ 1317704 w 2109706"/>
                <a:gd name="T81" fmla="*/ 33206 h 2105544"/>
                <a:gd name="T82" fmla="*/ 907116 w 2109706"/>
                <a:gd name="T83" fmla="*/ 481541 h 2105544"/>
                <a:gd name="T84" fmla="*/ 1054853 w 2109706"/>
                <a:gd name="T85" fmla="*/ 0 h 2105544"/>
                <a:gd name="T86" fmla="*/ 971921 w 2109706"/>
                <a:gd name="T87" fmla="*/ 231438 h 2105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09706" h="2105544">
                  <a:moveTo>
                    <a:pt x="1129309" y="1646317"/>
                  </a:moveTo>
                  <a:cubicBezTo>
                    <a:pt x="1187634" y="1698750"/>
                    <a:pt x="1229276" y="1775942"/>
                    <a:pt x="1240594" y="1865537"/>
                  </a:cubicBezTo>
                  <a:cubicBezTo>
                    <a:pt x="1251913" y="1955131"/>
                    <a:pt x="1230775" y="2040254"/>
                    <a:pt x="1187323" y="2105544"/>
                  </a:cubicBezTo>
                  <a:cubicBezTo>
                    <a:pt x="1128998" y="2053111"/>
                    <a:pt x="1087357" y="1975920"/>
                    <a:pt x="1076038" y="1886325"/>
                  </a:cubicBezTo>
                  <a:cubicBezTo>
                    <a:pt x="1064720" y="1796731"/>
                    <a:pt x="1085856" y="1711608"/>
                    <a:pt x="1129309" y="1646317"/>
                  </a:cubicBezTo>
                  <a:close/>
                  <a:moveTo>
                    <a:pt x="980398" y="1646317"/>
                  </a:moveTo>
                  <a:cubicBezTo>
                    <a:pt x="1023850" y="1711608"/>
                    <a:pt x="1044988" y="1796731"/>
                    <a:pt x="1033669" y="1886325"/>
                  </a:cubicBezTo>
                  <a:cubicBezTo>
                    <a:pt x="1022351" y="1975920"/>
                    <a:pt x="980709" y="2053111"/>
                    <a:pt x="922384" y="2105544"/>
                  </a:cubicBezTo>
                  <a:cubicBezTo>
                    <a:pt x="878931" y="2040254"/>
                    <a:pt x="857794" y="1955131"/>
                    <a:pt x="869113" y="1865537"/>
                  </a:cubicBezTo>
                  <a:cubicBezTo>
                    <a:pt x="880431" y="1775942"/>
                    <a:pt x="922073" y="1698750"/>
                    <a:pt x="980398" y="1646317"/>
                  </a:cubicBezTo>
                  <a:close/>
                  <a:moveTo>
                    <a:pt x="1273542" y="1609284"/>
                  </a:moveTo>
                  <a:cubicBezTo>
                    <a:pt x="1343074" y="1645565"/>
                    <a:pt x="1402604" y="1709976"/>
                    <a:pt x="1435849" y="1793941"/>
                  </a:cubicBezTo>
                  <a:cubicBezTo>
                    <a:pt x="1469093" y="1877906"/>
                    <a:pt x="1469789" y="1965610"/>
                    <a:pt x="1443938" y="2039656"/>
                  </a:cubicBezTo>
                  <a:cubicBezTo>
                    <a:pt x="1374406" y="2003375"/>
                    <a:pt x="1314876" y="1938964"/>
                    <a:pt x="1281632" y="1854999"/>
                  </a:cubicBezTo>
                  <a:cubicBezTo>
                    <a:pt x="1248388" y="1771034"/>
                    <a:pt x="1247691" y="1683329"/>
                    <a:pt x="1273542" y="1609284"/>
                  </a:cubicBezTo>
                  <a:close/>
                  <a:moveTo>
                    <a:pt x="836164" y="1609284"/>
                  </a:moveTo>
                  <a:cubicBezTo>
                    <a:pt x="862014" y="1683329"/>
                    <a:pt x="861318" y="1771034"/>
                    <a:pt x="828074" y="1854999"/>
                  </a:cubicBezTo>
                  <a:cubicBezTo>
                    <a:pt x="794830" y="1938964"/>
                    <a:pt x="735299" y="2003375"/>
                    <a:pt x="665768" y="2039656"/>
                  </a:cubicBezTo>
                  <a:cubicBezTo>
                    <a:pt x="639917" y="1965610"/>
                    <a:pt x="640613" y="1877906"/>
                    <a:pt x="673858" y="1793941"/>
                  </a:cubicBezTo>
                  <a:cubicBezTo>
                    <a:pt x="707102" y="1709976"/>
                    <a:pt x="766632" y="1645565"/>
                    <a:pt x="836164" y="1609284"/>
                  </a:cubicBezTo>
                  <a:close/>
                  <a:moveTo>
                    <a:pt x="1404034" y="1537545"/>
                  </a:moveTo>
                  <a:cubicBezTo>
                    <a:pt x="1480404" y="1555395"/>
                    <a:pt x="1554083" y="1602977"/>
                    <a:pt x="1607164" y="1676037"/>
                  </a:cubicBezTo>
                  <a:cubicBezTo>
                    <a:pt x="1660245" y="1749096"/>
                    <a:pt x="1682730" y="1833873"/>
                    <a:pt x="1676106" y="1912020"/>
                  </a:cubicBezTo>
                  <a:cubicBezTo>
                    <a:pt x="1599736" y="1894171"/>
                    <a:pt x="1526058" y="1846589"/>
                    <a:pt x="1472977" y="1773529"/>
                  </a:cubicBezTo>
                  <a:cubicBezTo>
                    <a:pt x="1419896" y="1700470"/>
                    <a:pt x="1397410" y="1615693"/>
                    <a:pt x="1404034" y="1537545"/>
                  </a:cubicBezTo>
                  <a:close/>
                  <a:moveTo>
                    <a:pt x="705672" y="1537545"/>
                  </a:moveTo>
                  <a:cubicBezTo>
                    <a:pt x="712296" y="1615693"/>
                    <a:pt x="689810" y="1700470"/>
                    <a:pt x="636729" y="1773529"/>
                  </a:cubicBezTo>
                  <a:cubicBezTo>
                    <a:pt x="583648" y="1846589"/>
                    <a:pt x="509970" y="1894171"/>
                    <a:pt x="433600" y="1912020"/>
                  </a:cubicBezTo>
                  <a:cubicBezTo>
                    <a:pt x="426976" y="1833872"/>
                    <a:pt x="449461" y="1749096"/>
                    <a:pt x="502542" y="1676037"/>
                  </a:cubicBezTo>
                  <a:cubicBezTo>
                    <a:pt x="555623" y="1602977"/>
                    <a:pt x="629302" y="1555394"/>
                    <a:pt x="705672" y="1537545"/>
                  </a:cubicBezTo>
                  <a:close/>
                  <a:moveTo>
                    <a:pt x="1512586" y="1435608"/>
                  </a:moveTo>
                  <a:cubicBezTo>
                    <a:pt x="1590995" y="1433905"/>
                    <a:pt x="1674193" y="1461669"/>
                    <a:pt x="1743775" y="1519233"/>
                  </a:cubicBezTo>
                  <a:cubicBezTo>
                    <a:pt x="1813358" y="1576796"/>
                    <a:pt x="1856220" y="1653317"/>
                    <a:pt x="1869239" y="1730657"/>
                  </a:cubicBezTo>
                  <a:cubicBezTo>
                    <a:pt x="1790829" y="1732361"/>
                    <a:pt x="1707632" y="1704597"/>
                    <a:pt x="1638050" y="1647033"/>
                  </a:cubicBezTo>
                  <a:cubicBezTo>
                    <a:pt x="1568467" y="1589470"/>
                    <a:pt x="1525604" y="1512949"/>
                    <a:pt x="1512586" y="1435608"/>
                  </a:cubicBezTo>
                  <a:close/>
                  <a:moveTo>
                    <a:pt x="597120" y="1435608"/>
                  </a:moveTo>
                  <a:cubicBezTo>
                    <a:pt x="584101" y="1512948"/>
                    <a:pt x="541239" y="1589470"/>
                    <a:pt x="471656" y="1647033"/>
                  </a:cubicBezTo>
                  <a:cubicBezTo>
                    <a:pt x="402074" y="1704597"/>
                    <a:pt x="318877" y="1732361"/>
                    <a:pt x="240467" y="1730657"/>
                  </a:cubicBezTo>
                  <a:cubicBezTo>
                    <a:pt x="253486" y="1653317"/>
                    <a:pt x="296348" y="1576796"/>
                    <a:pt x="365931" y="1519233"/>
                  </a:cubicBezTo>
                  <a:cubicBezTo>
                    <a:pt x="435513" y="1461669"/>
                    <a:pt x="518710" y="1433904"/>
                    <a:pt x="597120" y="1435608"/>
                  </a:cubicBezTo>
                  <a:close/>
                  <a:moveTo>
                    <a:pt x="1650985" y="1299221"/>
                  </a:moveTo>
                  <a:cubicBezTo>
                    <a:pt x="1711282" y="1293845"/>
                    <a:pt x="1775815" y="1304543"/>
                    <a:pt x="1837099" y="1333381"/>
                  </a:cubicBezTo>
                  <a:cubicBezTo>
                    <a:pt x="1918811" y="1371831"/>
                    <a:pt x="1979356" y="1435289"/>
                    <a:pt x="2011200" y="1506961"/>
                  </a:cubicBezTo>
                  <a:cubicBezTo>
                    <a:pt x="1935677" y="1528112"/>
                    <a:pt x="1848190" y="1521910"/>
                    <a:pt x="1766478" y="1483459"/>
                  </a:cubicBezTo>
                  <a:cubicBezTo>
                    <a:pt x="1684766" y="1445008"/>
                    <a:pt x="1624220" y="1381551"/>
                    <a:pt x="1592376" y="1309878"/>
                  </a:cubicBezTo>
                  <a:cubicBezTo>
                    <a:pt x="1611257" y="1304591"/>
                    <a:pt x="1630885" y="1301013"/>
                    <a:pt x="1650985" y="1299221"/>
                  </a:cubicBezTo>
                  <a:close/>
                  <a:moveTo>
                    <a:pt x="458721" y="1299221"/>
                  </a:moveTo>
                  <a:cubicBezTo>
                    <a:pt x="478820" y="1301013"/>
                    <a:pt x="498449" y="1304591"/>
                    <a:pt x="517330" y="1309878"/>
                  </a:cubicBezTo>
                  <a:cubicBezTo>
                    <a:pt x="485486" y="1381551"/>
                    <a:pt x="424940" y="1445008"/>
                    <a:pt x="343228" y="1483459"/>
                  </a:cubicBezTo>
                  <a:cubicBezTo>
                    <a:pt x="261516" y="1521910"/>
                    <a:pt x="174029" y="1528111"/>
                    <a:pt x="98506" y="1506961"/>
                  </a:cubicBezTo>
                  <a:cubicBezTo>
                    <a:pt x="130349" y="1435289"/>
                    <a:pt x="190895" y="1371831"/>
                    <a:pt x="272607" y="1333381"/>
                  </a:cubicBezTo>
                  <a:cubicBezTo>
                    <a:pt x="333891" y="1304543"/>
                    <a:pt x="398424" y="1293845"/>
                    <a:pt x="458721" y="1299221"/>
                  </a:cubicBezTo>
                  <a:close/>
                  <a:moveTo>
                    <a:pt x="1815445" y="1123451"/>
                  </a:moveTo>
                  <a:cubicBezTo>
                    <a:pt x="1837069" y="1123741"/>
                    <a:pt x="1859095" y="1125929"/>
                    <a:pt x="1881271" y="1130160"/>
                  </a:cubicBezTo>
                  <a:cubicBezTo>
                    <a:pt x="1969979" y="1147082"/>
                    <a:pt x="2044403" y="1193488"/>
                    <a:pt x="2093070" y="1254990"/>
                  </a:cubicBezTo>
                  <a:cubicBezTo>
                    <a:pt x="2025180" y="1294258"/>
                    <a:pt x="1938899" y="1310008"/>
                    <a:pt x="1850192" y="1293086"/>
                  </a:cubicBezTo>
                  <a:cubicBezTo>
                    <a:pt x="1761485" y="1276164"/>
                    <a:pt x="1687060" y="1229758"/>
                    <a:pt x="1638392" y="1168255"/>
                  </a:cubicBezTo>
                  <a:cubicBezTo>
                    <a:pt x="1689310" y="1138805"/>
                    <a:pt x="1750573" y="1122583"/>
                    <a:pt x="1815445" y="1123451"/>
                  </a:cubicBezTo>
                  <a:close/>
                  <a:moveTo>
                    <a:pt x="294261" y="1123451"/>
                  </a:moveTo>
                  <a:cubicBezTo>
                    <a:pt x="359133" y="1122583"/>
                    <a:pt x="420396" y="1138805"/>
                    <a:pt x="471314" y="1168256"/>
                  </a:cubicBezTo>
                  <a:cubicBezTo>
                    <a:pt x="422647" y="1229757"/>
                    <a:pt x="348222" y="1276164"/>
                    <a:pt x="259514" y="1293086"/>
                  </a:cubicBezTo>
                  <a:cubicBezTo>
                    <a:pt x="170807" y="1310008"/>
                    <a:pt x="84526" y="1294257"/>
                    <a:pt x="16636" y="1254990"/>
                  </a:cubicBezTo>
                  <a:cubicBezTo>
                    <a:pt x="65303" y="1193488"/>
                    <a:pt x="139728" y="1147082"/>
                    <a:pt x="228435" y="1130160"/>
                  </a:cubicBezTo>
                  <a:cubicBezTo>
                    <a:pt x="250611" y="1125929"/>
                    <a:pt x="272637" y="1123741"/>
                    <a:pt x="294261" y="1123451"/>
                  </a:cubicBezTo>
                  <a:close/>
                  <a:moveTo>
                    <a:pt x="1873517" y="922337"/>
                  </a:moveTo>
                  <a:cubicBezTo>
                    <a:pt x="1963646" y="916667"/>
                    <a:pt x="2047273" y="943107"/>
                    <a:pt x="2109706" y="990574"/>
                  </a:cubicBezTo>
                  <a:cubicBezTo>
                    <a:pt x="2053714" y="1045491"/>
                    <a:pt x="1974060" y="1082204"/>
                    <a:pt x="1883932" y="1087874"/>
                  </a:cubicBezTo>
                  <a:cubicBezTo>
                    <a:pt x="1793803" y="1093544"/>
                    <a:pt x="1710176" y="1067105"/>
                    <a:pt x="1647742" y="1019638"/>
                  </a:cubicBezTo>
                  <a:cubicBezTo>
                    <a:pt x="1703734" y="964721"/>
                    <a:pt x="1783389" y="928008"/>
                    <a:pt x="1873517" y="922337"/>
                  </a:cubicBezTo>
                  <a:close/>
                  <a:moveTo>
                    <a:pt x="236189" y="922337"/>
                  </a:moveTo>
                  <a:cubicBezTo>
                    <a:pt x="326317" y="928008"/>
                    <a:pt x="405972" y="964720"/>
                    <a:pt x="461964" y="1019638"/>
                  </a:cubicBezTo>
                  <a:cubicBezTo>
                    <a:pt x="399530" y="1067104"/>
                    <a:pt x="315903" y="1093544"/>
                    <a:pt x="225774" y="1087874"/>
                  </a:cubicBezTo>
                  <a:cubicBezTo>
                    <a:pt x="135646" y="1082204"/>
                    <a:pt x="55992" y="1045491"/>
                    <a:pt x="0" y="990574"/>
                  </a:cubicBezTo>
                  <a:cubicBezTo>
                    <a:pt x="62433" y="943107"/>
                    <a:pt x="146060" y="916667"/>
                    <a:pt x="236189" y="922337"/>
                  </a:cubicBezTo>
                  <a:close/>
                  <a:moveTo>
                    <a:pt x="1942296" y="704767"/>
                  </a:moveTo>
                  <a:cubicBezTo>
                    <a:pt x="1983960" y="706288"/>
                    <a:pt x="2023923" y="715103"/>
                    <a:pt x="2060061" y="730327"/>
                  </a:cubicBezTo>
                  <a:cubicBezTo>
                    <a:pt x="2019486" y="797444"/>
                    <a:pt x="1951465" y="852812"/>
                    <a:pt x="1865578" y="880719"/>
                  </a:cubicBezTo>
                  <a:cubicBezTo>
                    <a:pt x="1779691" y="908625"/>
                    <a:pt x="1692116" y="903813"/>
                    <a:pt x="1619839" y="873364"/>
                  </a:cubicBezTo>
                  <a:cubicBezTo>
                    <a:pt x="1660415" y="806248"/>
                    <a:pt x="1728436" y="750879"/>
                    <a:pt x="1814323" y="722973"/>
                  </a:cubicBezTo>
                  <a:cubicBezTo>
                    <a:pt x="1857266" y="709020"/>
                    <a:pt x="1900632" y="703246"/>
                    <a:pt x="1942296" y="704767"/>
                  </a:cubicBezTo>
                  <a:close/>
                  <a:moveTo>
                    <a:pt x="167410" y="704767"/>
                  </a:moveTo>
                  <a:cubicBezTo>
                    <a:pt x="209074" y="703246"/>
                    <a:pt x="252440" y="709020"/>
                    <a:pt x="295383" y="722973"/>
                  </a:cubicBezTo>
                  <a:cubicBezTo>
                    <a:pt x="381270" y="750879"/>
                    <a:pt x="449292" y="806247"/>
                    <a:pt x="489867" y="873364"/>
                  </a:cubicBezTo>
                  <a:cubicBezTo>
                    <a:pt x="417591" y="903813"/>
                    <a:pt x="330015" y="908625"/>
                    <a:pt x="244128" y="880719"/>
                  </a:cubicBezTo>
                  <a:cubicBezTo>
                    <a:pt x="158241" y="852812"/>
                    <a:pt x="90220" y="797444"/>
                    <a:pt x="49645" y="730327"/>
                  </a:cubicBezTo>
                  <a:cubicBezTo>
                    <a:pt x="85783" y="715103"/>
                    <a:pt x="125746" y="706288"/>
                    <a:pt x="167410" y="704767"/>
                  </a:cubicBezTo>
                  <a:close/>
                  <a:moveTo>
                    <a:pt x="1887774" y="487375"/>
                  </a:moveTo>
                  <a:cubicBezTo>
                    <a:pt x="1907940" y="486634"/>
                    <a:pt x="1927862" y="487723"/>
                    <a:pt x="1947256" y="490603"/>
                  </a:cubicBezTo>
                  <a:cubicBezTo>
                    <a:pt x="1924647" y="565702"/>
                    <a:pt x="1872532" y="636247"/>
                    <a:pt x="1796284" y="684635"/>
                  </a:cubicBezTo>
                  <a:cubicBezTo>
                    <a:pt x="1720035" y="733024"/>
                    <a:pt x="1634014" y="750143"/>
                    <a:pt x="1556436" y="738625"/>
                  </a:cubicBezTo>
                  <a:cubicBezTo>
                    <a:pt x="1579046" y="663526"/>
                    <a:pt x="1631161" y="592981"/>
                    <a:pt x="1707409" y="544592"/>
                  </a:cubicBezTo>
                  <a:cubicBezTo>
                    <a:pt x="1764596" y="508300"/>
                    <a:pt x="1827279" y="489599"/>
                    <a:pt x="1887774" y="487375"/>
                  </a:cubicBezTo>
                  <a:close/>
                  <a:moveTo>
                    <a:pt x="221932" y="487375"/>
                  </a:moveTo>
                  <a:cubicBezTo>
                    <a:pt x="282427" y="489598"/>
                    <a:pt x="345111" y="508300"/>
                    <a:pt x="402297" y="544592"/>
                  </a:cubicBezTo>
                  <a:cubicBezTo>
                    <a:pt x="478545" y="592981"/>
                    <a:pt x="530661" y="663526"/>
                    <a:pt x="553270" y="738625"/>
                  </a:cubicBezTo>
                  <a:cubicBezTo>
                    <a:pt x="475692" y="750142"/>
                    <a:pt x="389671" y="733024"/>
                    <a:pt x="313422" y="684635"/>
                  </a:cubicBezTo>
                  <a:cubicBezTo>
                    <a:pt x="237174" y="636247"/>
                    <a:pt x="185059" y="565701"/>
                    <a:pt x="162450" y="490603"/>
                  </a:cubicBezTo>
                  <a:cubicBezTo>
                    <a:pt x="181844" y="487723"/>
                    <a:pt x="201767" y="486634"/>
                    <a:pt x="221932" y="487375"/>
                  </a:cubicBezTo>
                  <a:close/>
                  <a:moveTo>
                    <a:pt x="1778378" y="286464"/>
                  </a:moveTo>
                  <a:cubicBezTo>
                    <a:pt x="1775155" y="364827"/>
                    <a:pt x="1742221" y="446116"/>
                    <a:pt x="1680402" y="511946"/>
                  </a:cubicBezTo>
                  <a:cubicBezTo>
                    <a:pt x="1618583" y="577777"/>
                    <a:pt x="1539522" y="615750"/>
                    <a:pt x="1461517" y="623887"/>
                  </a:cubicBezTo>
                  <a:cubicBezTo>
                    <a:pt x="1464740" y="545525"/>
                    <a:pt x="1497673" y="464235"/>
                    <a:pt x="1559493" y="398405"/>
                  </a:cubicBezTo>
                  <a:cubicBezTo>
                    <a:pt x="1621312" y="332574"/>
                    <a:pt x="1700373" y="294601"/>
                    <a:pt x="1778378" y="286464"/>
                  </a:cubicBezTo>
                  <a:close/>
                  <a:moveTo>
                    <a:pt x="331328" y="286464"/>
                  </a:moveTo>
                  <a:cubicBezTo>
                    <a:pt x="409333" y="294601"/>
                    <a:pt x="488394" y="332574"/>
                    <a:pt x="550213" y="398405"/>
                  </a:cubicBezTo>
                  <a:cubicBezTo>
                    <a:pt x="612033" y="464235"/>
                    <a:pt x="644967" y="545525"/>
                    <a:pt x="648189" y="623887"/>
                  </a:cubicBezTo>
                  <a:cubicBezTo>
                    <a:pt x="570185" y="615750"/>
                    <a:pt x="491123" y="577777"/>
                    <a:pt x="429304" y="511946"/>
                  </a:cubicBezTo>
                  <a:cubicBezTo>
                    <a:pt x="367485" y="446116"/>
                    <a:pt x="334551" y="364826"/>
                    <a:pt x="331328" y="286464"/>
                  </a:cubicBezTo>
                  <a:close/>
                  <a:moveTo>
                    <a:pt x="1564038" y="130737"/>
                  </a:moveTo>
                  <a:cubicBezTo>
                    <a:pt x="1580404" y="207438"/>
                    <a:pt x="1568721" y="294364"/>
                    <a:pt x="1525215" y="373500"/>
                  </a:cubicBezTo>
                  <a:cubicBezTo>
                    <a:pt x="1481710" y="452637"/>
                    <a:pt x="1414576" y="509079"/>
                    <a:pt x="1341045" y="536359"/>
                  </a:cubicBezTo>
                  <a:cubicBezTo>
                    <a:pt x="1324679" y="459657"/>
                    <a:pt x="1336362" y="372731"/>
                    <a:pt x="1379867" y="293595"/>
                  </a:cubicBezTo>
                  <a:cubicBezTo>
                    <a:pt x="1423373" y="214458"/>
                    <a:pt x="1490507" y="158017"/>
                    <a:pt x="1564038" y="130737"/>
                  </a:cubicBezTo>
                  <a:close/>
                  <a:moveTo>
                    <a:pt x="545669" y="130737"/>
                  </a:moveTo>
                  <a:cubicBezTo>
                    <a:pt x="619200" y="158017"/>
                    <a:pt x="686333" y="214458"/>
                    <a:pt x="729839" y="293595"/>
                  </a:cubicBezTo>
                  <a:cubicBezTo>
                    <a:pt x="773344" y="372731"/>
                    <a:pt x="785028" y="459657"/>
                    <a:pt x="768661" y="536359"/>
                  </a:cubicBezTo>
                  <a:cubicBezTo>
                    <a:pt x="695131" y="509078"/>
                    <a:pt x="627996" y="452637"/>
                    <a:pt x="584491" y="373500"/>
                  </a:cubicBezTo>
                  <a:cubicBezTo>
                    <a:pt x="540985" y="294364"/>
                    <a:pt x="529303" y="207438"/>
                    <a:pt x="545669" y="130737"/>
                  </a:cubicBezTo>
                  <a:close/>
                  <a:moveTo>
                    <a:pt x="1317704" y="33206"/>
                  </a:moveTo>
                  <a:cubicBezTo>
                    <a:pt x="1352631" y="103428"/>
                    <a:pt x="1362932" y="190528"/>
                    <a:pt x="1340474" y="277998"/>
                  </a:cubicBezTo>
                  <a:cubicBezTo>
                    <a:pt x="1318015" y="365467"/>
                    <a:pt x="1267027" y="436832"/>
                    <a:pt x="1202591" y="481541"/>
                  </a:cubicBezTo>
                  <a:cubicBezTo>
                    <a:pt x="1167664" y="411319"/>
                    <a:pt x="1157362" y="324219"/>
                    <a:pt x="1179821" y="236749"/>
                  </a:cubicBezTo>
                  <a:cubicBezTo>
                    <a:pt x="1202279" y="149280"/>
                    <a:pt x="1253267" y="77916"/>
                    <a:pt x="1317704" y="33206"/>
                  </a:cubicBezTo>
                  <a:close/>
                  <a:moveTo>
                    <a:pt x="792003" y="33206"/>
                  </a:moveTo>
                  <a:cubicBezTo>
                    <a:pt x="856440" y="77916"/>
                    <a:pt x="907428" y="149280"/>
                    <a:pt x="929886" y="236749"/>
                  </a:cubicBezTo>
                  <a:cubicBezTo>
                    <a:pt x="952345" y="324219"/>
                    <a:pt x="942044" y="411319"/>
                    <a:pt x="907116" y="481541"/>
                  </a:cubicBezTo>
                  <a:cubicBezTo>
                    <a:pt x="842680" y="436831"/>
                    <a:pt x="791692" y="365467"/>
                    <a:pt x="769233" y="277998"/>
                  </a:cubicBezTo>
                  <a:cubicBezTo>
                    <a:pt x="746775" y="190528"/>
                    <a:pt x="757077" y="103428"/>
                    <a:pt x="792003" y="33206"/>
                  </a:cubicBezTo>
                  <a:close/>
                  <a:moveTo>
                    <a:pt x="1054853" y="0"/>
                  </a:moveTo>
                  <a:cubicBezTo>
                    <a:pt x="1106147" y="59330"/>
                    <a:pt x="1137785" y="141132"/>
                    <a:pt x="1137785" y="231438"/>
                  </a:cubicBezTo>
                  <a:cubicBezTo>
                    <a:pt x="1137785" y="321745"/>
                    <a:pt x="1106147" y="403548"/>
                    <a:pt x="1054853" y="462877"/>
                  </a:cubicBezTo>
                  <a:cubicBezTo>
                    <a:pt x="1003560" y="403548"/>
                    <a:pt x="971921" y="321745"/>
                    <a:pt x="971921" y="231438"/>
                  </a:cubicBezTo>
                  <a:cubicBezTo>
                    <a:pt x="971921" y="141132"/>
                    <a:pt x="1003560" y="59330"/>
                    <a:pt x="1054853" y="0"/>
                  </a:cubicBezTo>
                  <a:close/>
                </a:path>
              </a:pathLst>
            </a:custGeom>
            <a:solidFill>
              <a:schemeClr val="accent2">
                <a:alpha val="50000"/>
              </a:schemeClr>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7" name="Text Box 14"/>
            <p:cNvSpPr txBox="1">
              <a:spLocks noChangeArrowheads="1"/>
            </p:cNvSpPr>
            <p:nvPr/>
          </p:nvSpPr>
          <p:spPr bwMode="auto">
            <a:xfrm>
              <a:off x="1360" y="676"/>
              <a:ext cx="3454" cy="5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a:solidFill>
                    <a:srgbClr val="FF1919"/>
                  </a:solidFill>
                </a:rPr>
                <a:t>支付情形有哪些？</a:t>
              </a:r>
            </a:p>
          </p:txBody>
        </p:sp>
      </p:grpSp>
    </p:spTree>
    <p:extLst>
      <p:ext uri="{BB962C8B-B14F-4D97-AF65-F5344CB8AC3E}">
        <p14:creationId xmlns:p14="http://schemas.microsoft.com/office/powerpoint/2010/main" val="5240353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1.1 </a:t>
            </a:r>
            <a:r>
              <a:rPr lang="zh-CN" altLang="en-US" dirty="0">
                <a:ea typeface="宋体" charset="-122"/>
              </a:rPr>
              <a:t>传统支付</a:t>
            </a:r>
            <a:r>
              <a:rPr lang="zh-CN" altLang="en-US" dirty="0" smtClean="0">
                <a:ea typeface="宋体" charset="-122"/>
              </a:rPr>
              <a:t>方式</a:t>
            </a:r>
            <a:endParaRPr lang="zh-CN" altLang="en-US" dirty="0"/>
          </a:p>
        </p:txBody>
      </p:sp>
      <p:sp>
        <p:nvSpPr>
          <p:cNvPr id="3" name="Rectangle 1"/>
          <p:cNvSpPr>
            <a:spLocks noChangeArrowheads="1"/>
          </p:cNvSpPr>
          <p:nvPr/>
        </p:nvSpPr>
        <p:spPr bwMode="auto">
          <a:xfrm>
            <a:off x="323850" y="1572547"/>
            <a:ext cx="2376488"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latinLnBrk="1"/>
            <a:r>
              <a:rPr lang="zh-CN" altLang="en-US" sz="2800" b="1" dirty="0" smtClean="0">
                <a:solidFill>
                  <a:srgbClr val="CC3300"/>
                </a:solidFill>
                <a:latin typeface="黑体" pitchFamily="49" charset="-122"/>
                <a:ea typeface="黑体" pitchFamily="49" charset="-122"/>
              </a:rPr>
              <a:t>支付</a:t>
            </a:r>
            <a:endParaRPr lang="zh-CN" altLang="en-US" sz="4000" b="1" dirty="0">
              <a:solidFill>
                <a:srgbClr val="CC3300"/>
              </a:solidFill>
              <a:latin typeface="黑体" pitchFamily="49" charset="-122"/>
              <a:ea typeface="黑体" pitchFamily="49" charset="-122"/>
            </a:endParaRPr>
          </a:p>
        </p:txBody>
      </p:sp>
      <p:sp>
        <p:nvSpPr>
          <p:cNvPr id="4" name="Rectangle 4"/>
          <p:cNvSpPr>
            <a:spLocks noChangeArrowheads="1"/>
          </p:cNvSpPr>
          <p:nvPr/>
        </p:nvSpPr>
        <p:spPr bwMode="auto">
          <a:xfrm>
            <a:off x="107950" y="2275483"/>
            <a:ext cx="9036050"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000" b="1"/>
              <a:t>   </a:t>
            </a:r>
            <a:r>
              <a:rPr lang="en-US" altLang="zh-CN" sz="2000" b="1"/>
              <a:t>2</a:t>
            </a:r>
            <a:r>
              <a:rPr lang="zh-CN" altLang="en-US" sz="2000" b="1"/>
              <a:t>）支付分类</a:t>
            </a:r>
          </a:p>
          <a:p>
            <a:pPr latinLnBrk="1">
              <a:lnSpc>
                <a:spcPct val="150000"/>
              </a:lnSpc>
            </a:pPr>
            <a:endParaRPr lang="zh-CN" altLang="en-US" sz="1600"/>
          </a:p>
        </p:txBody>
      </p:sp>
      <p:sp>
        <p:nvSpPr>
          <p:cNvPr id="5" name="AutoShape 22"/>
          <p:cNvSpPr>
            <a:spLocks noChangeArrowheads="1"/>
          </p:cNvSpPr>
          <p:nvPr/>
        </p:nvSpPr>
        <p:spPr bwMode="auto">
          <a:xfrm>
            <a:off x="4570413" y="3566120"/>
            <a:ext cx="3352800" cy="2743200"/>
          </a:xfrm>
          <a:prstGeom prst="roundRect">
            <a:avLst>
              <a:gd name="adj" fmla="val 10347"/>
            </a:avLst>
          </a:prstGeom>
          <a:solidFill>
            <a:srgbClr val="FFFFFF"/>
          </a:solidFill>
          <a:ln w="50800" cmpd="sng">
            <a:solidFill>
              <a:srgbClr val="BBE0E3"/>
            </a:solidFill>
            <a:round/>
            <a:headEnd/>
            <a:tailEnd/>
          </a:ln>
          <a:effectLst>
            <a:outerShdw dist="107763" dir="27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6" name="AutoShape 23"/>
          <p:cNvSpPr>
            <a:spLocks noChangeArrowheads="1"/>
          </p:cNvSpPr>
          <p:nvPr/>
        </p:nvSpPr>
        <p:spPr bwMode="auto">
          <a:xfrm>
            <a:off x="1042988" y="3548658"/>
            <a:ext cx="3352800" cy="2743200"/>
          </a:xfrm>
          <a:prstGeom prst="roundRect">
            <a:avLst>
              <a:gd name="adj" fmla="val 10347"/>
            </a:avLst>
          </a:prstGeom>
          <a:solidFill>
            <a:srgbClr val="FFFFFF"/>
          </a:solidFill>
          <a:ln w="50800" cmpd="sng">
            <a:solidFill>
              <a:srgbClr val="99CC00"/>
            </a:solidFill>
            <a:round/>
            <a:headEnd/>
            <a:tailEnd/>
          </a:ln>
          <a:effectLst>
            <a:outerShdw dist="107763" dir="81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nvGrpSpPr>
          <p:cNvPr id="7" name="Group 24"/>
          <p:cNvGrpSpPr>
            <a:grpSpLocks/>
          </p:cNvGrpSpPr>
          <p:nvPr/>
        </p:nvGrpSpPr>
        <p:grpSpPr bwMode="auto">
          <a:xfrm>
            <a:off x="3633788" y="2727920"/>
            <a:ext cx="790575" cy="1976438"/>
            <a:chOff x="0" y="0"/>
            <a:chExt cx="498" cy="1245"/>
          </a:xfrm>
        </p:grpSpPr>
        <p:sp>
          <p:nvSpPr>
            <p:cNvPr id="8" name="Freeform 25"/>
            <p:cNvSpPr>
              <a:spLocks noChangeArrowheads="1"/>
            </p:cNvSpPr>
            <p:nvPr/>
          </p:nvSpPr>
          <p:spPr bwMode="auto">
            <a:xfrm>
              <a:off x="121" y="0"/>
              <a:ext cx="233" cy="254"/>
            </a:xfrm>
            <a:custGeom>
              <a:avLst/>
              <a:gdLst>
                <a:gd name="T0" fmla="*/ 133 w 267"/>
                <a:gd name="T1" fmla="*/ 0 h 292"/>
                <a:gd name="T2" fmla="*/ 161 w 267"/>
                <a:gd name="T3" fmla="*/ 3 h 292"/>
                <a:gd name="T4" fmla="*/ 186 w 267"/>
                <a:gd name="T5" fmla="*/ 12 h 292"/>
                <a:gd name="T6" fmla="*/ 209 w 267"/>
                <a:gd name="T7" fmla="*/ 25 h 292"/>
                <a:gd name="T8" fmla="*/ 228 w 267"/>
                <a:gd name="T9" fmla="*/ 42 h 292"/>
                <a:gd name="T10" fmla="*/ 245 w 267"/>
                <a:gd name="T11" fmla="*/ 64 h 292"/>
                <a:gd name="T12" fmla="*/ 257 w 267"/>
                <a:gd name="T13" fmla="*/ 88 h 292"/>
                <a:gd name="T14" fmla="*/ 265 w 267"/>
                <a:gd name="T15" fmla="*/ 116 h 292"/>
                <a:gd name="T16" fmla="*/ 267 w 267"/>
                <a:gd name="T17" fmla="*/ 146 h 292"/>
                <a:gd name="T18" fmla="*/ 265 w 267"/>
                <a:gd name="T19" fmla="*/ 175 h 292"/>
                <a:gd name="T20" fmla="*/ 257 w 267"/>
                <a:gd name="T21" fmla="*/ 203 h 292"/>
                <a:gd name="T22" fmla="*/ 245 w 267"/>
                <a:gd name="T23" fmla="*/ 227 h 292"/>
                <a:gd name="T24" fmla="*/ 228 w 267"/>
                <a:gd name="T25" fmla="*/ 249 h 292"/>
                <a:gd name="T26" fmla="*/ 209 w 267"/>
                <a:gd name="T27" fmla="*/ 267 h 292"/>
                <a:gd name="T28" fmla="*/ 186 w 267"/>
                <a:gd name="T29" fmla="*/ 281 h 292"/>
                <a:gd name="T30" fmla="*/ 161 w 267"/>
                <a:gd name="T31" fmla="*/ 289 h 292"/>
                <a:gd name="T32" fmla="*/ 133 w 267"/>
                <a:gd name="T33" fmla="*/ 292 h 292"/>
                <a:gd name="T34" fmla="*/ 103 w 267"/>
                <a:gd name="T35" fmla="*/ 288 h 292"/>
                <a:gd name="T36" fmla="*/ 75 w 267"/>
                <a:gd name="T37" fmla="*/ 277 h 292"/>
                <a:gd name="T38" fmla="*/ 51 w 267"/>
                <a:gd name="T39" fmla="*/ 260 h 292"/>
                <a:gd name="T40" fmla="*/ 29 w 267"/>
                <a:gd name="T41" fmla="*/ 237 h 292"/>
                <a:gd name="T42" fmla="*/ 13 w 267"/>
                <a:gd name="T43" fmla="*/ 210 h 292"/>
                <a:gd name="T44" fmla="*/ 4 w 267"/>
                <a:gd name="T45" fmla="*/ 178 h 292"/>
                <a:gd name="T46" fmla="*/ 0 w 267"/>
                <a:gd name="T47" fmla="*/ 146 h 292"/>
                <a:gd name="T48" fmla="*/ 4 w 267"/>
                <a:gd name="T49" fmla="*/ 113 h 292"/>
                <a:gd name="T50" fmla="*/ 13 w 267"/>
                <a:gd name="T51" fmla="*/ 81 h 292"/>
                <a:gd name="T52" fmla="*/ 29 w 267"/>
                <a:gd name="T53" fmla="*/ 54 h 292"/>
                <a:gd name="T54" fmla="*/ 51 w 267"/>
                <a:gd name="T55" fmla="*/ 32 h 292"/>
                <a:gd name="T56" fmla="*/ 75 w 267"/>
                <a:gd name="T57" fmla="*/ 14 h 292"/>
                <a:gd name="T58" fmla="*/ 103 w 267"/>
                <a:gd name="T59" fmla="*/ 3 h 292"/>
                <a:gd name="T60" fmla="*/ 133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9" name="Freeform 26"/>
            <p:cNvSpPr>
              <a:spLocks noChangeArrowheads="1"/>
            </p:cNvSpPr>
            <p:nvPr/>
          </p:nvSpPr>
          <p:spPr bwMode="auto">
            <a:xfrm>
              <a:off x="0" y="281"/>
              <a:ext cx="498" cy="964"/>
            </a:xfrm>
            <a:custGeom>
              <a:avLst/>
              <a:gdLst>
                <a:gd name="T0" fmla="*/ 72 w 573"/>
                <a:gd name="T1" fmla="*/ 5 h 1111"/>
                <a:gd name="T2" fmla="*/ 30 w 573"/>
                <a:gd name="T3" fmla="*/ 32 h 1111"/>
                <a:gd name="T4" fmla="*/ 4 w 573"/>
                <a:gd name="T5" fmla="*/ 75 h 1111"/>
                <a:gd name="T6" fmla="*/ 0 w 573"/>
                <a:gd name="T7" fmla="*/ 509 h 1111"/>
                <a:gd name="T8" fmla="*/ 1 w 573"/>
                <a:gd name="T9" fmla="*/ 516 h 1111"/>
                <a:gd name="T10" fmla="*/ 9 w 573"/>
                <a:gd name="T11" fmla="*/ 533 h 1111"/>
                <a:gd name="T12" fmla="*/ 26 w 573"/>
                <a:gd name="T13" fmla="*/ 550 h 1111"/>
                <a:gd name="T14" fmla="*/ 56 w 573"/>
                <a:gd name="T15" fmla="*/ 557 h 1111"/>
                <a:gd name="T16" fmla="*/ 84 w 573"/>
                <a:gd name="T17" fmla="*/ 551 h 1111"/>
                <a:gd name="T18" fmla="*/ 100 w 573"/>
                <a:gd name="T19" fmla="*/ 534 h 1111"/>
                <a:gd name="T20" fmla="*/ 106 w 573"/>
                <a:gd name="T21" fmla="*/ 516 h 1111"/>
                <a:gd name="T22" fmla="*/ 108 w 573"/>
                <a:gd name="T23" fmla="*/ 503 h 1111"/>
                <a:gd name="T24" fmla="*/ 108 w 573"/>
                <a:gd name="T25" fmla="*/ 166 h 1111"/>
                <a:gd name="T26" fmla="*/ 135 w 573"/>
                <a:gd name="T27" fmla="*/ 1066 h 1111"/>
                <a:gd name="T28" fmla="*/ 138 w 573"/>
                <a:gd name="T29" fmla="*/ 1073 h 1111"/>
                <a:gd name="T30" fmla="*/ 151 w 573"/>
                <a:gd name="T31" fmla="*/ 1089 h 1111"/>
                <a:gd name="T32" fmla="*/ 174 w 573"/>
                <a:gd name="T33" fmla="*/ 1105 h 1111"/>
                <a:gd name="T34" fmla="*/ 199 w 573"/>
                <a:gd name="T35" fmla="*/ 1111 h 1111"/>
                <a:gd name="T36" fmla="*/ 227 w 573"/>
                <a:gd name="T37" fmla="*/ 1110 h 1111"/>
                <a:gd name="T38" fmla="*/ 255 w 573"/>
                <a:gd name="T39" fmla="*/ 1097 h 1111"/>
                <a:gd name="T40" fmla="*/ 272 w 573"/>
                <a:gd name="T41" fmla="*/ 1080 h 1111"/>
                <a:gd name="T42" fmla="*/ 278 w 573"/>
                <a:gd name="T43" fmla="*/ 1068 h 1111"/>
                <a:gd name="T44" fmla="*/ 279 w 573"/>
                <a:gd name="T45" fmla="*/ 499 h 1111"/>
                <a:gd name="T46" fmla="*/ 302 w 573"/>
                <a:gd name="T47" fmla="*/ 503 h 1111"/>
                <a:gd name="T48" fmla="*/ 302 w 573"/>
                <a:gd name="T49" fmla="*/ 534 h 1111"/>
                <a:gd name="T50" fmla="*/ 304 w 573"/>
                <a:gd name="T51" fmla="*/ 590 h 1111"/>
                <a:gd name="T52" fmla="*/ 304 w 573"/>
                <a:gd name="T53" fmla="*/ 664 h 1111"/>
                <a:gd name="T54" fmla="*/ 304 w 573"/>
                <a:gd name="T55" fmla="*/ 750 h 1111"/>
                <a:gd name="T56" fmla="*/ 304 w 573"/>
                <a:gd name="T57" fmla="*/ 838 h 1111"/>
                <a:gd name="T58" fmla="*/ 305 w 573"/>
                <a:gd name="T59" fmla="*/ 926 h 1111"/>
                <a:gd name="T60" fmla="*/ 305 w 573"/>
                <a:gd name="T61" fmla="*/ 1004 h 1111"/>
                <a:gd name="T62" fmla="*/ 305 w 573"/>
                <a:gd name="T63" fmla="*/ 1066 h 1111"/>
                <a:gd name="T64" fmla="*/ 306 w 573"/>
                <a:gd name="T65" fmla="*/ 1073 h 1111"/>
                <a:gd name="T66" fmla="*/ 315 w 573"/>
                <a:gd name="T67" fmla="*/ 1088 h 1111"/>
                <a:gd name="T68" fmla="*/ 335 w 573"/>
                <a:gd name="T69" fmla="*/ 1103 h 1111"/>
                <a:gd name="T70" fmla="*/ 372 w 573"/>
                <a:gd name="T71" fmla="*/ 1111 h 1111"/>
                <a:gd name="T72" fmla="*/ 408 w 573"/>
                <a:gd name="T73" fmla="*/ 1103 h 1111"/>
                <a:gd name="T74" fmla="*/ 429 w 573"/>
                <a:gd name="T75" fmla="*/ 1089 h 1111"/>
                <a:gd name="T76" fmla="*/ 437 w 573"/>
                <a:gd name="T77" fmla="*/ 1073 h 1111"/>
                <a:gd name="T78" fmla="*/ 438 w 573"/>
                <a:gd name="T79" fmla="*/ 1067 h 1111"/>
                <a:gd name="T80" fmla="*/ 466 w 573"/>
                <a:gd name="T81" fmla="*/ 166 h 1111"/>
                <a:gd name="T82" fmla="*/ 468 w 573"/>
                <a:gd name="T83" fmla="*/ 503 h 1111"/>
                <a:gd name="T84" fmla="*/ 472 w 573"/>
                <a:gd name="T85" fmla="*/ 517 h 1111"/>
                <a:gd name="T86" fmla="*/ 483 w 573"/>
                <a:gd name="T87" fmla="*/ 537 h 1111"/>
                <a:gd name="T88" fmla="*/ 505 w 573"/>
                <a:gd name="T89" fmla="*/ 551 h 1111"/>
                <a:gd name="T90" fmla="*/ 536 w 573"/>
                <a:gd name="T91" fmla="*/ 551 h 1111"/>
                <a:gd name="T92" fmla="*/ 557 w 573"/>
                <a:gd name="T93" fmla="*/ 537 h 1111"/>
                <a:gd name="T94" fmla="*/ 570 w 573"/>
                <a:gd name="T95" fmla="*/ 517 h 1111"/>
                <a:gd name="T96" fmla="*/ 573 w 573"/>
                <a:gd name="T97" fmla="*/ 508 h 1111"/>
                <a:gd name="T98" fmla="*/ 572 w 573"/>
                <a:gd name="T99" fmla="*/ 68 h 1111"/>
                <a:gd name="T100" fmla="*/ 546 w 573"/>
                <a:gd name="T101" fmla="*/ 28 h 1111"/>
                <a:gd name="T102" fmla="*/ 506 w 573"/>
                <a:gd name="T103" fmla="*/ 4 h 1111"/>
                <a:gd name="T104" fmla="*/ 94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rgbClr val="99CC0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sp>
        <p:nvSpPr>
          <p:cNvPr id="10" name="Text Box 27"/>
          <p:cNvSpPr txBox="1">
            <a:spLocks noChangeArrowheads="1"/>
          </p:cNvSpPr>
          <p:nvPr/>
        </p:nvSpPr>
        <p:spPr bwMode="auto">
          <a:xfrm>
            <a:off x="1116013" y="3794720"/>
            <a:ext cx="2808287" cy="23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nSpc>
                <a:spcPct val="110000"/>
              </a:lnSpc>
            </a:pPr>
            <a:r>
              <a:rPr lang="zh-CN" altLang="en-US" sz="2400" b="1">
                <a:solidFill>
                  <a:srgbClr val="000000"/>
                </a:solidFill>
                <a:latin typeface="Arial" pitchFamily="34" charset="0"/>
              </a:rPr>
              <a:t>借记支付</a:t>
            </a:r>
            <a:r>
              <a:rPr lang="zh-CN" altLang="en-US">
                <a:solidFill>
                  <a:srgbClr val="080808"/>
                </a:solidFill>
                <a:latin typeface="宋体" pitchFamily="2" charset="-122"/>
              </a:rPr>
              <a:t>是</a:t>
            </a:r>
            <a:r>
              <a:rPr lang="zh-CN" altLang="en-US" b="1">
                <a:solidFill>
                  <a:srgbClr val="FF1919"/>
                </a:solidFill>
                <a:latin typeface="宋体" pitchFamily="2" charset="-122"/>
              </a:rPr>
              <a:t>收款方</a:t>
            </a:r>
            <a:r>
              <a:rPr lang="zh-CN" altLang="en-US">
                <a:solidFill>
                  <a:srgbClr val="080808"/>
                </a:solidFill>
                <a:latin typeface="宋体" pitchFamily="2" charset="-122"/>
              </a:rPr>
              <a:t>发起的支付过程 </a:t>
            </a:r>
            <a:r>
              <a:rPr lang="zh-CN" altLang="en-US" sz="1600">
                <a:solidFill>
                  <a:srgbClr val="080808"/>
                </a:solidFill>
                <a:latin typeface="宋体" pitchFamily="2" charset="-122"/>
              </a:rPr>
              <a:t>，</a:t>
            </a:r>
            <a:r>
              <a:rPr lang="zh-CN" altLang="en-US">
                <a:solidFill>
                  <a:srgbClr val="080808"/>
                </a:solidFill>
                <a:latin typeface="宋体" pitchFamily="2" charset="-122"/>
              </a:rPr>
              <a:t>为被动支付 ，减少帐户存款即借方。 </a:t>
            </a:r>
          </a:p>
          <a:p>
            <a:pPr>
              <a:lnSpc>
                <a:spcPct val="110000"/>
              </a:lnSpc>
            </a:pPr>
            <a:endParaRPr lang="zh-CN" altLang="en-US">
              <a:solidFill>
                <a:srgbClr val="080808"/>
              </a:solidFill>
              <a:latin typeface="宋体" pitchFamily="2" charset="-122"/>
            </a:endParaRPr>
          </a:p>
          <a:p>
            <a:pPr>
              <a:lnSpc>
                <a:spcPct val="110000"/>
              </a:lnSpc>
            </a:pPr>
            <a:r>
              <a:rPr lang="zh-CN" altLang="en-US">
                <a:solidFill>
                  <a:srgbClr val="080808"/>
                </a:solidFill>
                <a:latin typeface="宋体" pitchFamily="2" charset="-122"/>
              </a:rPr>
              <a:t>例如：支票、电话费自动代扣、水电气或燃气的代扣等 </a:t>
            </a:r>
          </a:p>
        </p:txBody>
      </p:sp>
      <p:sp>
        <p:nvSpPr>
          <p:cNvPr id="11" name="Text Box 28"/>
          <p:cNvSpPr txBox="1">
            <a:spLocks noChangeArrowheads="1"/>
          </p:cNvSpPr>
          <p:nvPr/>
        </p:nvSpPr>
        <p:spPr bwMode="auto">
          <a:xfrm>
            <a:off x="5148263" y="3794720"/>
            <a:ext cx="2879725"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nSpc>
                <a:spcPct val="110000"/>
              </a:lnSpc>
            </a:pPr>
            <a:r>
              <a:rPr lang="zh-CN" altLang="en-US" sz="2400" b="1">
                <a:solidFill>
                  <a:srgbClr val="000000"/>
                </a:solidFill>
                <a:latin typeface="Arial" pitchFamily="34" charset="0"/>
              </a:rPr>
              <a:t>贷记支付</a:t>
            </a:r>
            <a:r>
              <a:rPr lang="zh-CN" altLang="en-US">
                <a:solidFill>
                  <a:srgbClr val="080808"/>
                </a:solidFill>
                <a:latin typeface="宋体" pitchFamily="2" charset="-122"/>
              </a:rPr>
              <a:t>是</a:t>
            </a:r>
            <a:r>
              <a:rPr lang="zh-CN" altLang="en-US" b="1">
                <a:solidFill>
                  <a:srgbClr val="FF1919"/>
                </a:solidFill>
                <a:latin typeface="宋体" pitchFamily="2" charset="-122"/>
                <a:sym typeface="Arial" pitchFamily="34" charset="0"/>
              </a:rPr>
              <a:t>付款方</a:t>
            </a:r>
            <a:r>
              <a:rPr lang="zh-CN" altLang="en-US">
                <a:solidFill>
                  <a:srgbClr val="080808"/>
                </a:solidFill>
                <a:latin typeface="宋体" pitchFamily="2" charset="-122"/>
              </a:rPr>
              <a:t>发起的支付过程 ，为主动支付，减少帐户存款即借方。</a:t>
            </a:r>
          </a:p>
          <a:p>
            <a:pPr>
              <a:lnSpc>
                <a:spcPct val="110000"/>
              </a:lnSpc>
            </a:pPr>
            <a:endParaRPr lang="zh-CN" altLang="en-US">
              <a:solidFill>
                <a:srgbClr val="080808"/>
              </a:solidFill>
              <a:latin typeface="宋体" pitchFamily="2" charset="-122"/>
            </a:endParaRPr>
          </a:p>
          <a:p>
            <a:pPr>
              <a:lnSpc>
                <a:spcPct val="110000"/>
              </a:lnSpc>
            </a:pPr>
            <a:r>
              <a:rPr lang="zh-CN" altLang="en-US">
                <a:solidFill>
                  <a:srgbClr val="080808"/>
                </a:solidFill>
                <a:latin typeface="宋体" pitchFamily="2" charset="-122"/>
              </a:rPr>
              <a:t>例如：银行卡支付 </a:t>
            </a:r>
            <a:r>
              <a:rPr lang="zh-CN" altLang="en-US" b="1">
                <a:solidFill>
                  <a:srgbClr val="FF1919"/>
                </a:solidFill>
                <a:latin typeface="宋体" pitchFamily="2" charset="-122"/>
                <a:sym typeface="Arial" pitchFamily="34" charset="0"/>
              </a:rPr>
              <a:t>、</a:t>
            </a:r>
            <a:r>
              <a:rPr lang="zh-CN" altLang="en-US">
                <a:solidFill>
                  <a:srgbClr val="080808"/>
                </a:solidFill>
                <a:latin typeface="宋体" pitchFamily="2" charset="-122"/>
              </a:rPr>
              <a:t>网上银行支付 </a:t>
            </a:r>
          </a:p>
        </p:txBody>
      </p:sp>
      <p:grpSp>
        <p:nvGrpSpPr>
          <p:cNvPr id="12" name="Group 29"/>
          <p:cNvGrpSpPr>
            <a:grpSpLocks/>
          </p:cNvGrpSpPr>
          <p:nvPr/>
        </p:nvGrpSpPr>
        <p:grpSpPr bwMode="auto">
          <a:xfrm>
            <a:off x="4548188" y="2727920"/>
            <a:ext cx="790575" cy="1976438"/>
            <a:chOff x="0" y="0"/>
            <a:chExt cx="498" cy="1245"/>
          </a:xfrm>
        </p:grpSpPr>
        <p:sp>
          <p:nvSpPr>
            <p:cNvPr id="13" name="Freeform 30"/>
            <p:cNvSpPr>
              <a:spLocks noChangeArrowheads="1"/>
            </p:cNvSpPr>
            <p:nvPr/>
          </p:nvSpPr>
          <p:spPr bwMode="auto">
            <a:xfrm>
              <a:off x="121" y="0"/>
              <a:ext cx="233" cy="254"/>
            </a:xfrm>
            <a:custGeom>
              <a:avLst/>
              <a:gdLst>
                <a:gd name="T0" fmla="*/ 133 w 267"/>
                <a:gd name="T1" fmla="*/ 0 h 292"/>
                <a:gd name="T2" fmla="*/ 161 w 267"/>
                <a:gd name="T3" fmla="*/ 3 h 292"/>
                <a:gd name="T4" fmla="*/ 186 w 267"/>
                <a:gd name="T5" fmla="*/ 12 h 292"/>
                <a:gd name="T6" fmla="*/ 209 w 267"/>
                <a:gd name="T7" fmla="*/ 25 h 292"/>
                <a:gd name="T8" fmla="*/ 228 w 267"/>
                <a:gd name="T9" fmla="*/ 42 h 292"/>
                <a:gd name="T10" fmla="*/ 245 w 267"/>
                <a:gd name="T11" fmla="*/ 64 h 292"/>
                <a:gd name="T12" fmla="*/ 257 w 267"/>
                <a:gd name="T13" fmla="*/ 88 h 292"/>
                <a:gd name="T14" fmla="*/ 265 w 267"/>
                <a:gd name="T15" fmla="*/ 116 h 292"/>
                <a:gd name="T16" fmla="*/ 267 w 267"/>
                <a:gd name="T17" fmla="*/ 146 h 292"/>
                <a:gd name="T18" fmla="*/ 265 w 267"/>
                <a:gd name="T19" fmla="*/ 175 h 292"/>
                <a:gd name="T20" fmla="*/ 257 w 267"/>
                <a:gd name="T21" fmla="*/ 203 h 292"/>
                <a:gd name="T22" fmla="*/ 245 w 267"/>
                <a:gd name="T23" fmla="*/ 227 h 292"/>
                <a:gd name="T24" fmla="*/ 228 w 267"/>
                <a:gd name="T25" fmla="*/ 249 h 292"/>
                <a:gd name="T26" fmla="*/ 209 w 267"/>
                <a:gd name="T27" fmla="*/ 267 h 292"/>
                <a:gd name="T28" fmla="*/ 186 w 267"/>
                <a:gd name="T29" fmla="*/ 281 h 292"/>
                <a:gd name="T30" fmla="*/ 161 w 267"/>
                <a:gd name="T31" fmla="*/ 289 h 292"/>
                <a:gd name="T32" fmla="*/ 133 w 267"/>
                <a:gd name="T33" fmla="*/ 292 h 292"/>
                <a:gd name="T34" fmla="*/ 103 w 267"/>
                <a:gd name="T35" fmla="*/ 288 h 292"/>
                <a:gd name="T36" fmla="*/ 75 w 267"/>
                <a:gd name="T37" fmla="*/ 277 h 292"/>
                <a:gd name="T38" fmla="*/ 51 w 267"/>
                <a:gd name="T39" fmla="*/ 260 h 292"/>
                <a:gd name="T40" fmla="*/ 29 w 267"/>
                <a:gd name="T41" fmla="*/ 237 h 292"/>
                <a:gd name="T42" fmla="*/ 13 w 267"/>
                <a:gd name="T43" fmla="*/ 210 h 292"/>
                <a:gd name="T44" fmla="*/ 4 w 267"/>
                <a:gd name="T45" fmla="*/ 178 h 292"/>
                <a:gd name="T46" fmla="*/ 0 w 267"/>
                <a:gd name="T47" fmla="*/ 146 h 292"/>
                <a:gd name="T48" fmla="*/ 4 w 267"/>
                <a:gd name="T49" fmla="*/ 113 h 292"/>
                <a:gd name="T50" fmla="*/ 13 w 267"/>
                <a:gd name="T51" fmla="*/ 81 h 292"/>
                <a:gd name="T52" fmla="*/ 29 w 267"/>
                <a:gd name="T53" fmla="*/ 54 h 292"/>
                <a:gd name="T54" fmla="*/ 51 w 267"/>
                <a:gd name="T55" fmla="*/ 32 h 292"/>
                <a:gd name="T56" fmla="*/ 75 w 267"/>
                <a:gd name="T57" fmla="*/ 14 h 292"/>
                <a:gd name="T58" fmla="*/ 103 w 267"/>
                <a:gd name="T59" fmla="*/ 3 h 292"/>
                <a:gd name="T60" fmla="*/ 133 w 267"/>
                <a:gd name="T61" fmla="*/ 0 h 29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67"/>
                <a:gd name="T94" fmla="*/ 0 h 292"/>
                <a:gd name="T95" fmla="*/ 267 w 267"/>
                <a:gd name="T96" fmla="*/ 292 h 292"/>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67" h="292">
                  <a:moveTo>
                    <a:pt x="133" y="0"/>
                  </a:moveTo>
                  <a:lnTo>
                    <a:pt x="161" y="3"/>
                  </a:lnTo>
                  <a:lnTo>
                    <a:pt x="186" y="12"/>
                  </a:lnTo>
                  <a:lnTo>
                    <a:pt x="209" y="25"/>
                  </a:lnTo>
                  <a:lnTo>
                    <a:pt x="228" y="42"/>
                  </a:lnTo>
                  <a:lnTo>
                    <a:pt x="245" y="64"/>
                  </a:lnTo>
                  <a:lnTo>
                    <a:pt x="257" y="88"/>
                  </a:lnTo>
                  <a:lnTo>
                    <a:pt x="265" y="116"/>
                  </a:lnTo>
                  <a:lnTo>
                    <a:pt x="267" y="146"/>
                  </a:lnTo>
                  <a:lnTo>
                    <a:pt x="265" y="175"/>
                  </a:lnTo>
                  <a:lnTo>
                    <a:pt x="257" y="203"/>
                  </a:lnTo>
                  <a:lnTo>
                    <a:pt x="245" y="227"/>
                  </a:lnTo>
                  <a:lnTo>
                    <a:pt x="228" y="249"/>
                  </a:lnTo>
                  <a:lnTo>
                    <a:pt x="209" y="267"/>
                  </a:lnTo>
                  <a:lnTo>
                    <a:pt x="186" y="281"/>
                  </a:lnTo>
                  <a:lnTo>
                    <a:pt x="161" y="289"/>
                  </a:lnTo>
                  <a:lnTo>
                    <a:pt x="133" y="292"/>
                  </a:lnTo>
                  <a:lnTo>
                    <a:pt x="103" y="288"/>
                  </a:lnTo>
                  <a:lnTo>
                    <a:pt x="75" y="277"/>
                  </a:lnTo>
                  <a:lnTo>
                    <a:pt x="51" y="260"/>
                  </a:lnTo>
                  <a:lnTo>
                    <a:pt x="29" y="237"/>
                  </a:lnTo>
                  <a:lnTo>
                    <a:pt x="13" y="210"/>
                  </a:lnTo>
                  <a:lnTo>
                    <a:pt x="4" y="178"/>
                  </a:lnTo>
                  <a:lnTo>
                    <a:pt x="0" y="146"/>
                  </a:lnTo>
                  <a:lnTo>
                    <a:pt x="4" y="113"/>
                  </a:lnTo>
                  <a:lnTo>
                    <a:pt x="13" y="81"/>
                  </a:lnTo>
                  <a:lnTo>
                    <a:pt x="29" y="54"/>
                  </a:lnTo>
                  <a:lnTo>
                    <a:pt x="51" y="32"/>
                  </a:lnTo>
                  <a:lnTo>
                    <a:pt x="75" y="14"/>
                  </a:lnTo>
                  <a:lnTo>
                    <a:pt x="103" y="3"/>
                  </a:lnTo>
                  <a:lnTo>
                    <a:pt x="133" y="0"/>
                  </a:lnTo>
                  <a:close/>
                </a:path>
              </a:pathLst>
            </a:cu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14" name="Freeform 31"/>
            <p:cNvSpPr>
              <a:spLocks noChangeArrowheads="1"/>
            </p:cNvSpPr>
            <p:nvPr/>
          </p:nvSpPr>
          <p:spPr bwMode="auto">
            <a:xfrm>
              <a:off x="0" y="281"/>
              <a:ext cx="498" cy="964"/>
            </a:xfrm>
            <a:custGeom>
              <a:avLst/>
              <a:gdLst>
                <a:gd name="T0" fmla="*/ 72 w 573"/>
                <a:gd name="T1" fmla="*/ 5 h 1111"/>
                <a:gd name="T2" fmla="*/ 30 w 573"/>
                <a:gd name="T3" fmla="*/ 32 h 1111"/>
                <a:gd name="T4" fmla="*/ 4 w 573"/>
                <a:gd name="T5" fmla="*/ 75 h 1111"/>
                <a:gd name="T6" fmla="*/ 0 w 573"/>
                <a:gd name="T7" fmla="*/ 509 h 1111"/>
                <a:gd name="T8" fmla="*/ 1 w 573"/>
                <a:gd name="T9" fmla="*/ 516 h 1111"/>
                <a:gd name="T10" fmla="*/ 9 w 573"/>
                <a:gd name="T11" fmla="*/ 533 h 1111"/>
                <a:gd name="T12" fmla="*/ 26 w 573"/>
                <a:gd name="T13" fmla="*/ 550 h 1111"/>
                <a:gd name="T14" fmla="*/ 56 w 573"/>
                <a:gd name="T15" fmla="*/ 557 h 1111"/>
                <a:gd name="T16" fmla="*/ 84 w 573"/>
                <a:gd name="T17" fmla="*/ 551 h 1111"/>
                <a:gd name="T18" fmla="*/ 100 w 573"/>
                <a:gd name="T19" fmla="*/ 534 h 1111"/>
                <a:gd name="T20" fmla="*/ 106 w 573"/>
                <a:gd name="T21" fmla="*/ 516 h 1111"/>
                <a:gd name="T22" fmla="*/ 108 w 573"/>
                <a:gd name="T23" fmla="*/ 503 h 1111"/>
                <a:gd name="T24" fmla="*/ 108 w 573"/>
                <a:gd name="T25" fmla="*/ 166 h 1111"/>
                <a:gd name="T26" fmla="*/ 135 w 573"/>
                <a:gd name="T27" fmla="*/ 1066 h 1111"/>
                <a:gd name="T28" fmla="*/ 138 w 573"/>
                <a:gd name="T29" fmla="*/ 1073 h 1111"/>
                <a:gd name="T30" fmla="*/ 151 w 573"/>
                <a:gd name="T31" fmla="*/ 1089 h 1111"/>
                <a:gd name="T32" fmla="*/ 174 w 573"/>
                <a:gd name="T33" fmla="*/ 1105 h 1111"/>
                <a:gd name="T34" fmla="*/ 199 w 573"/>
                <a:gd name="T35" fmla="*/ 1111 h 1111"/>
                <a:gd name="T36" fmla="*/ 227 w 573"/>
                <a:gd name="T37" fmla="*/ 1110 h 1111"/>
                <a:gd name="T38" fmla="*/ 255 w 573"/>
                <a:gd name="T39" fmla="*/ 1097 h 1111"/>
                <a:gd name="T40" fmla="*/ 272 w 573"/>
                <a:gd name="T41" fmla="*/ 1080 h 1111"/>
                <a:gd name="T42" fmla="*/ 278 w 573"/>
                <a:gd name="T43" fmla="*/ 1068 h 1111"/>
                <a:gd name="T44" fmla="*/ 279 w 573"/>
                <a:gd name="T45" fmla="*/ 499 h 1111"/>
                <a:gd name="T46" fmla="*/ 302 w 573"/>
                <a:gd name="T47" fmla="*/ 503 h 1111"/>
                <a:gd name="T48" fmla="*/ 302 w 573"/>
                <a:gd name="T49" fmla="*/ 534 h 1111"/>
                <a:gd name="T50" fmla="*/ 304 w 573"/>
                <a:gd name="T51" fmla="*/ 590 h 1111"/>
                <a:gd name="T52" fmla="*/ 304 w 573"/>
                <a:gd name="T53" fmla="*/ 664 h 1111"/>
                <a:gd name="T54" fmla="*/ 304 w 573"/>
                <a:gd name="T55" fmla="*/ 750 h 1111"/>
                <a:gd name="T56" fmla="*/ 304 w 573"/>
                <a:gd name="T57" fmla="*/ 838 h 1111"/>
                <a:gd name="T58" fmla="*/ 305 w 573"/>
                <a:gd name="T59" fmla="*/ 926 h 1111"/>
                <a:gd name="T60" fmla="*/ 305 w 573"/>
                <a:gd name="T61" fmla="*/ 1004 h 1111"/>
                <a:gd name="T62" fmla="*/ 305 w 573"/>
                <a:gd name="T63" fmla="*/ 1066 h 1111"/>
                <a:gd name="T64" fmla="*/ 306 w 573"/>
                <a:gd name="T65" fmla="*/ 1073 h 1111"/>
                <a:gd name="T66" fmla="*/ 315 w 573"/>
                <a:gd name="T67" fmla="*/ 1088 h 1111"/>
                <a:gd name="T68" fmla="*/ 335 w 573"/>
                <a:gd name="T69" fmla="*/ 1103 h 1111"/>
                <a:gd name="T70" fmla="*/ 372 w 573"/>
                <a:gd name="T71" fmla="*/ 1111 h 1111"/>
                <a:gd name="T72" fmla="*/ 408 w 573"/>
                <a:gd name="T73" fmla="*/ 1103 h 1111"/>
                <a:gd name="T74" fmla="*/ 429 w 573"/>
                <a:gd name="T75" fmla="*/ 1089 h 1111"/>
                <a:gd name="T76" fmla="*/ 437 w 573"/>
                <a:gd name="T77" fmla="*/ 1073 h 1111"/>
                <a:gd name="T78" fmla="*/ 438 w 573"/>
                <a:gd name="T79" fmla="*/ 1067 h 1111"/>
                <a:gd name="T80" fmla="*/ 466 w 573"/>
                <a:gd name="T81" fmla="*/ 166 h 1111"/>
                <a:gd name="T82" fmla="*/ 468 w 573"/>
                <a:gd name="T83" fmla="*/ 503 h 1111"/>
                <a:gd name="T84" fmla="*/ 472 w 573"/>
                <a:gd name="T85" fmla="*/ 517 h 1111"/>
                <a:gd name="T86" fmla="*/ 483 w 573"/>
                <a:gd name="T87" fmla="*/ 537 h 1111"/>
                <a:gd name="T88" fmla="*/ 505 w 573"/>
                <a:gd name="T89" fmla="*/ 551 h 1111"/>
                <a:gd name="T90" fmla="*/ 536 w 573"/>
                <a:gd name="T91" fmla="*/ 551 h 1111"/>
                <a:gd name="T92" fmla="*/ 557 w 573"/>
                <a:gd name="T93" fmla="*/ 537 h 1111"/>
                <a:gd name="T94" fmla="*/ 570 w 573"/>
                <a:gd name="T95" fmla="*/ 517 h 1111"/>
                <a:gd name="T96" fmla="*/ 573 w 573"/>
                <a:gd name="T97" fmla="*/ 508 h 1111"/>
                <a:gd name="T98" fmla="*/ 572 w 573"/>
                <a:gd name="T99" fmla="*/ 68 h 1111"/>
                <a:gd name="T100" fmla="*/ 546 w 573"/>
                <a:gd name="T101" fmla="*/ 28 h 1111"/>
                <a:gd name="T102" fmla="*/ 506 w 573"/>
                <a:gd name="T103" fmla="*/ 4 h 1111"/>
                <a:gd name="T104" fmla="*/ 94 w 573"/>
                <a:gd name="T105" fmla="*/ 0 h 1111"/>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573"/>
                <a:gd name="T160" fmla="*/ 0 h 1111"/>
                <a:gd name="T161" fmla="*/ 573 w 573"/>
                <a:gd name="T162" fmla="*/ 1111 h 1111"/>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573" h="1111">
                  <a:moveTo>
                    <a:pt x="94" y="0"/>
                  </a:moveTo>
                  <a:lnTo>
                    <a:pt x="72" y="5"/>
                  </a:lnTo>
                  <a:lnTo>
                    <a:pt x="50" y="16"/>
                  </a:lnTo>
                  <a:lnTo>
                    <a:pt x="30" y="32"/>
                  </a:lnTo>
                  <a:lnTo>
                    <a:pt x="15" y="53"/>
                  </a:lnTo>
                  <a:lnTo>
                    <a:pt x="4" y="75"/>
                  </a:lnTo>
                  <a:lnTo>
                    <a:pt x="0" y="99"/>
                  </a:lnTo>
                  <a:lnTo>
                    <a:pt x="0" y="509"/>
                  </a:lnTo>
                  <a:lnTo>
                    <a:pt x="0" y="511"/>
                  </a:lnTo>
                  <a:lnTo>
                    <a:pt x="1" y="516"/>
                  </a:lnTo>
                  <a:lnTo>
                    <a:pt x="4" y="525"/>
                  </a:lnTo>
                  <a:lnTo>
                    <a:pt x="9" y="533"/>
                  </a:lnTo>
                  <a:lnTo>
                    <a:pt x="16" y="543"/>
                  </a:lnTo>
                  <a:lnTo>
                    <a:pt x="26" y="550"/>
                  </a:lnTo>
                  <a:lnTo>
                    <a:pt x="39" y="556"/>
                  </a:lnTo>
                  <a:lnTo>
                    <a:pt x="56" y="557"/>
                  </a:lnTo>
                  <a:lnTo>
                    <a:pt x="72" y="556"/>
                  </a:lnTo>
                  <a:lnTo>
                    <a:pt x="84" y="551"/>
                  </a:lnTo>
                  <a:lnTo>
                    <a:pt x="92" y="543"/>
                  </a:lnTo>
                  <a:lnTo>
                    <a:pt x="100" y="534"/>
                  </a:lnTo>
                  <a:lnTo>
                    <a:pt x="103" y="525"/>
                  </a:lnTo>
                  <a:lnTo>
                    <a:pt x="106" y="516"/>
                  </a:lnTo>
                  <a:lnTo>
                    <a:pt x="107" y="508"/>
                  </a:lnTo>
                  <a:lnTo>
                    <a:pt x="108" y="503"/>
                  </a:lnTo>
                  <a:lnTo>
                    <a:pt x="108" y="500"/>
                  </a:lnTo>
                  <a:lnTo>
                    <a:pt x="108" y="166"/>
                  </a:lnTo>
                  <a:lnTo>
                    <a:pt x="134" y="167"/>
                  </a:lnTo>
                  <a:lnTo>
                    <a:pt x="135" y="1066"/>
                  </a:lnTo>
                  <a:lnTo>
                    <a:pt x="136" y="1068"/>
                  </a:lnTo>
                  <a:lnTo>
                    <a:pt x="138" y="1073"/>
                  </a:lnTo>
                  <a:lnTo>
                    <a:pt x="143" y="1080"/>
                  </a:lnTo>
                  <a:lnTo>
                    <a:pt x="151" y="1089"/>
                  </a:lnTo>
                  <a:lnTo>
                    <a:pt x="162" y="1097"/>
                  </a:lnTo>
                  <a:lnTo>
                    <a:pt x="174" y="1105"/>
                  </a:lnTo>
                  <a:lnTo>
                    <a:pt x="189" y="1110"/>
                  </a:lnTo>
                  <a:lnTo>
                    <a:pt x="199" y="1111"/>
                  </a:lnTo>
                  <a:lnTo>
                    <a:pt x="217" y="1111"/>
                  </a:lnTo>
                  <a:lnTo>
                    <a:pt x="227" y="1110"/>
                  </a:lnTo>
                  <a:lnTo>
                    <a:pt x="243" y="1105"/>
                  </a:lnTo>
                  <a:lnTo>
                    <a:pt x="255" y="1097"/>
                  </a:lnTo>
                  <a:lnTo>
                    <a:pt x="265" y="1089"/>
                  </a:lnTo>
                  <a:lnTo>
                    <a:pt x="272" y="1080"/>
                  </a:lnTo>
                  <a:lnTo>
                    <a:pt x="276" y="1073"/>
                  </a:lnTo>
                  <a:lnTo>
                    <a:pt x="278" y="1068"/>
                  </a:lnTo>
                  <a:lnTo>
                    <a:pt x="279" y="1066"/>
                  </a:lnTo>
                  <a:lnTo>
                    <a:pt x="279" y="499"/>
                  </a:lnTo>
                  <a:lnTo>
                    <a:pt x="302" y="499"/>
                  </a:lnTo>
                  <a:lnTo>
                    <a:pt x="302" y="503"/>
                  </a:lnTo>
                  <a:lnTo>
                    <a:pt x="302" y="515"/>
                  </a:lnTo>
                  <a:lnTo>
                    <a:pt x="302" y="534"/>
                  </a:lnTo>
                  <a:lnTo>
                    <a:pt x="302" y="560"/>
                  </a:lnTo>
                  <a:lnTo>
                    <a:pt x="304" y="590"/>
                  </a:lnTo>
                  <a:lnTo>
                    <a:pt x="304" y="626"/>
                  </a:lnTo>
                  <a:lnTo>
                    <a:pt x="304" y="664"/>
                  </a:lnTo>
                  <a:lnTo>
                    <a:pt x="304" y="706"/>
                  </a:lnTo>
                  <a:lnTo>
                    <a:pt x="304" y="750"/>
                  </a:lnTo>
                  <a:lnTo>
                    <a:pt x="304" y="793"/>
                  </a:lnTo>
                  <a:lnTo>
                    <a:pt x="304" y="838"/>
                  </a:lnTo>
                  <a:lnTo>
                    <a:pt x="305" y="882"/>
                  </a:lnTo>
                  <a:lnTo>
                    <a:pt x="305" y="926"/>
                  </a:lnTo>
                  <a:lnTo>
                    <a:pt x="305" y="966"/>
                  </a:lnTo>
                  <a:lnTo>
                    <a:pt x="305" y="1004"/>
                  </a:lnTo>
                  <a:lnTo>
                    <a:pt x="305" y="1037"/>
                  </a:lnTo>
                  <a:lnTo>
                    <a:pt x="305" y="1066"/>
                  </a:lnTo>
                  <a:lnTo>
                    <a:pt x="305" y="1067"/>
                  </a:lnTo>
                  <a:lnTo>
                    <a:pt x="306" y="1073"/>
                  </a:lnTo>
                  <a:lnTo>
                    <a:pt x="310" y="1079"/>
                  </a:lnTo>
                  <a:lnTo>
                    <a:pt x="315" y="1088"/>
                  </a:lnTo>
                  <a:lnTo>
                    <a:pt x="323" y="1096"/>
                  </a:lnTo>
                  <a:lnTo>
                    <a:pt x="335" y="1103"/>
                  </a:lnTo>
                  <a:lnTo>
                    <a:pt x="351" y="1108"/>
                  </a:lnTo>
                  <a:lnTo>
                    <a:pt x="372" y="1111"/>
                  </a:lnTo>
                  <a:lnTo>
                    <a:pt x="392" y="1108"/>
                  </a:lnTo>
                  <a:lnTo>
                    <a:pt x="408" y="1103"/>
                  </a:lnTo>
                  <a:lnTo>
                    <a:pt x="420" y="1096"/>
                  </a:lnTo>
                  <a:lnTo>
                    <a:pt x="429" y="1089"/>
                  </a:lnTo>
                  <a:lnTo>
                    <a:pt x="434" y="1080"/>
                  </a:lnTo>
                  <a:lnTo>
                    <a:pt x="437" y="1073"/>
                  </a:lnTo>
                  <a:lnTo>
                    <a:pt x="438" y="1068"/>
                  </a:lnTo>
                  <a:lnTo>
                    <a:pt x="438" y="1067"/>
                  </a:lnTo>
                  <a:lnTo>
                    <a:pt x="440" y="166"/>
                  </a:lnTo>
                  <a:lnTo>
                    <a:pt x="466" y="166"/>
                  </a:lnTo>
                  <a:lnTo>
                    <a:pt x="466" y="500"/>
                  </a:lnTo>
                  <a:lnTo>
                    <a:pt x="468" y="503"/>
                  </a:lnTo>
                  <a:lnTo>
                    <a:pt x="469" y="509"/>
                  </a:lnTo>
                  <a:lnTo>
                    <a:pt x="472" y="517"/>
                  </a:lnTo>
                  <a:lnTo>
                    <a:pt x="477" y="527"/>
                  </a:lnTo>
                  <a:lnTo>
                    <a:pt x="483" y="537"/>
                  </a:lnTo>
                  <a:lnTo>
                    <a:pt x="493" y="545"/>
                  </a:lnTo>
                  <a:lnTo>
                    <a:pt x="505" y="551"/>
                  </a:lnTo>
                  <a:lnTo>
                    <a:pt x="520" y="554"/>
                  </a:lnTo>
                  <a:lnTo>
                    <a:pt x="536" y="551"/>
                  </a:lnTo>
                  <a:lnTo>
                    <a:pt x="548" y="545"/>
                  </a:lnTo>
                  <a:lnTo>
                    <a:pt x="557" y="537"/>
                  </a:lnTo>
                  <a:lnTo>
                    <a:pt x="563" y="527"/>
                  </a:lnTo>
                  <a:lnTo>
                    <a:pt x="570" y="517"/>
                  </a:lnTo>
                  <a:lnTo>
                    <a:pt x="573" y="510"/>
                  </a:lnTo>
                  <a:lnTo>
                    <a:pt x="573" y="508"/>
                  </a:lnTo>
                  <a:lnTo>
                    <a:pt x="573" y="79"/>
                  </a:lnTo>
                  <a:lnTo>
                    <a:pt x="572" y="68"/>
                  </a:lnTo>
                  <a:lnTo>
                    <a:pt x="561" y="47"/>
                  </a:lnTo>
                  <a:lnTo>
                    <a:pt x="546" y="28"/>
                  </a:lnTo>
                  <a:lnTo>
                    <a:pt x="528" y="14"/>
                  </a:lnTo>
                  <a:lnTo>
                    <a:pt x="506" y="4"/>
                  </a:lnTo>
                  <a:lnTo>
                    <a:pt x="485" y="0"/>
                  </a:lnTo>
                  <a:lnTo>
                    <a:pt x="94" y="0"/>
                  </a:lnTo>
                  <a:close/>
                </a:path>
              </a:pathLst>
            </a:custGeom>
            <a:solidFill>
              <a:srgbClr val="BBE0E3"/>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spTree>
    <p:extLst>
      <p:ext uri="{BB962C8B-B14F-4D97-AF65-F5344CB8AC3E}">
        <p14:creationId xmlns:p14="http://schemas.microsoft.com/office/powerpoint/2010/main" val="24142038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1.1 </a:t>
            </a:r>
            <a:r>
              <a:rPr lang="zh-CN" altLang="en-US" dirty="0">
                <a:ea typeface="宋体" charset="-122"/>
              </a:rPr>
              <a:t>传统支付</a:t>
            </a:r>
            <a:r>
              <a:rPr lang="zh-CN" altLang="en-US" dirty="0" smtClean="0">
                <a:ea typeface="宋体" charset="-122"/>
              </a:rPr>
              <a:t>方式</a:t>
            </a:r>
            <a:endParaRPr lang="zh-CN" altLang="en-US" dirty="0"/>
          </a:p>
        </p:txBody>
      </p:sp>
      <p:sp>
        <p:nvSpPr>
          <p:cNvPr id="3" name="Rectangle 1"/>
          <p:cNvSpPr>
            <a:spLocks noChangeArrowheads="1"/>
          </p:cNvSpPr>
          <p:nvPr/>
        </p:nvSpPr>
        <p:spPr bwMode="auto">
          <a:xfrm>
            <a:off x="323850" y="1429672"/>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latinLnBrk="1"/>
            <a:r>
              <a:rPr lang="zh-CN" altLang="en-US" sz="2800" b="1" dirty="0" smtClean="0">
                <a:solidFill>
                  <a:srgbClr val="CC3300"/>
                </a:solidFill>
                <a:latin typeface="黑体" pitchFamily="49" charset="-122"/>
                <a:ea typeface="黑体" pitchFamily="49" charset="-122"/>
              </a:rPr>
              <a:t>支付</a:t>
            </a:r>
            <a:r>
              <a:rPr lang="zh-CN" altLang="en-US" sz="2800" b="1" dirty="0">
                <a:solidFill>
                  <a:srgbClr val="CC3300"/>
                </a:solidFill>
                <a:latin typeface="黑体" pitchFamily="49" charset="-122"/>
                <a:ea typeface="黑体" pitchFamily="49" charset="-122"/>
              </a:rPr>
              <a:t>过程</a:t>
            </a:r>
          </a:p>
        </p:txBody>
      </p:sp>
      <p:grpSp>
        <p:nvGrpSpPr>
          <p:cNvPr id="4" name="Group 96"/>
          <p:cNvGrpSpPr>
            <a:grpSpLocks/>
          </p:cNvGrpSpPr>
          <p:nvPr/>
        </p:nvGrpSpPr>
        <p:grpSpPr bwMode="auto">
          <a:xfrm>
            <a:off x="827088" y="2997795"/>
            <a:ext cx="1838325" cy="3309938"/>
            <a:chOff x="0" y="0"/>
            <a:chExt cx="1158" cy="2085"/>
          </a:xfrm>
        </p:grpSpPr>
        <p:sp>
          <p:nvSpPr>
            <p:cNvPr id="5" name="AutoShape 97"/>
            <p:cNvSpPr>
              <a:spLocks noChangeArrowheads="1"/>
            </p:cNvSpPr>
            <p:nvPr/>
          </p:nvSpPr>
          <p:spPr bwMode="auto">
            <a:xfrm>
              <a:off x="0" y="0"/>
              <a:ext cx="1158" cy="2085"/>
            </a:xfrm>
            <a:prstGeom prst="roundRect">
              <a:avLst>
                <a:gd name="adj" fmla="val 16667"/>
              </a:avLst>
            </a:prstGeom>
            <a:solidFill>
              <a:srgbClr val="BBE0E3"/>
            </a:solidFill>
            <a:ln w="38100" cmpd="sng">
              <a:solidFill>
                <a:srgbClr val="FFFFFF"/>
              </a:solidFill>
              <a:round/>
              <a:headEnd/>
              <a:tailEnd/>
            </a:ln>
            <a:effectLst>
              <a:outerShdw dist="107763" dir="27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6" name="AutoShape 98"/>
            <p:cNvSpPr>
              <a:spLocks noChangeArrowheads="1"/>
            </p:cNvSpPr>
            <p:nvPr/>
          </p:nvSpPr>
          <p:spPr bwMode="auto">
            <a:xfrm>
              <a:off x="48" y="24"/>
              <a:ext cx="1063" cy="288"/>
            </a:xfrm>
            <a:prstGeom prst="roundRect">
              <a:avLst>
                <a:gd name="adj" fmla="val 50000"/>
              </a:avLst>
            </a:prstGeom>
            <a:gradFill rotWithShape="1">
              <a:gsLst>
                <a:gs pos="0">
                  <a:srgbClr val="FFFFFF"/>
                </a:gs>
                <a:gs pos="100000">
                  <a:srgbClr val="BBE0E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grpSp>
        <p:nvGrpSpPr>
          <p:cNvPr id="7" name="Group 99"/>
          <p:cNvGrpSpPr>
            <a:grpSpLocks/>
          </p:cNvGrpSpPr>
          <p:nvPr/>
        </p:nvGrpSpPr>
        <p:grpSpPr bwMode="auto">
          <a:xfrm>
            <a:off x="3635375" y="2997795"/>
            <a:ext cx="1838325" cy="3309938"/>
            <a:chOff x="0" y="0"/>
            <a:chExt cx="1158" cy="2085"/>
          </a:xfrm>
        </p:grpSpPr>
        <p:sp>
          <p:nvSpPr>
            <p:cNvPr id="8" name="AutoShape 100"/>
            <p:cNvSpPr>
              <a:spLocks noChangeArrowheads="1"/>
            </p:cNvSpPr>
            <p:nvPr/>
          </p:nvSpPr>
          <p:spPr bwMode="auto">
            <a:xfrm>
              <a:off x="0" y="0"/>
              <a:ext cx="1158" cy="2085"/>
            </a:xfrm>
            <a:prstGeom prst="roundRect">
              <a:avLst>
                <a:gd name="adj" fmla="val 16667"/>
              </a:avLst>
            </a:prstGeom>
            <a:solidFill>
              <a:srgbClr val="333399"/>
            </a:solidFill>
            <a:ln w="38100" cmpd="sng">
              <a:solidFill>
                <a:srgbClr val="FFFFFF"/>
              </a:solidFill>
              <a:round/>
              <a:headEnd/>
              <a:tailEnd/>
            </a:ln>
            <a:effectLst>
              <a:outerShdw dist="107763" dir="27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9" name="AutoShape 101"/>
            <p:cNvSpPr>
              <a:spLocks noChangeArrowheads="1"/>
            </p:cNvSpPr>
            <p:nvPr/>
          </p:nvSpPr>
          <p:spPr bwMode="auto">
            <a:xfrm>
              <a:off x="46" y="24"/>
              <a:ext cx="1063" cy="288"/>
            </a:xfrm>
            <a:prstGeom prst="roundRect">
              <a:avLst>
                <a:gd name="adj" fmla="val 50000"/>
              </a:avLst>
            </a:prstGeom>
            <a:gradFill rotWithShape="1">
              <a:gsLst>
                <a:gs pos="0">
                  <a:srgbClr val="FFFFFF"/>
                </a:gs>
                <a:gs pos="100000">
                  <a:srgbClr val="333399"/>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grpSp>
        <p:nvGrpSpPr>
          <p:cNvPr id="10" name="Group 102"/>
          <p:cNvGrpSpPr>
            <a:grpSpLocks/>
          </p:cNvGrpSpPr>
          <p:nvPr/>
        </p:nvGrpSpPr>
        <p:grpSpPr bwMode="auto">
          <a:xfrm>
            <a:off x="6445250" y="3070820"/>
            <a:ext cx="1838325" cy="3238500"/>
            <a:chOff x="0" y="0"/>
            <a:chExt cx="1158" cy="2085"/>
          </a:xfrm>
        </p:grpSpPr>
        <p:sp>
          <p:nvSpPr>
            <p:cNvPr id="11" name="AutoShape 103"/>
            <p:cNvSpPr>
              <a:spLocks noChangeArrowheads="1"/>
            </p:cNvSpPr>
            <p:nvPr/>
          </p:nvSpPr>
          <p:spPr bwMode="auto">
            <a:xfrm>
              <a:off x="0" y="0"/>
              <a:ext cx="1158" cy="2085"/>
            </a:xfrm>
            <a:prstGeom prst="roundRect">
              <a:avLst>
                <a:gd name="adj" fmla="val 16667"/>
              </a:avLst>
            </a:prstGeom>
            <a:solidFill>
              <a:srgbClr val="BBE0E3"/>
            </a:solidFill>
            <a:ln w="38100" cmpd="sng">
              <a:solidFill>
                <a:srgbClr val="FFFFFF"/>
              </a:solidFill>
              <a:round/>
              <a:headEnd/>
              <a:tailEnd/>
            </a:ln>
            <a:effectLst>
              <a:outerShdw dist="107763" dir="2700000" algn="ctr" rotWithShape="0">
                <a:srgbClr val="808080">
                  <a:alpha val="50000"/>
                </a:srgbClr>
              </a:outerShdw>
            </a:effec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12" name="AutoShape 104"/>
            <p:cNvSpPr>
              <a:spLocks noChangeArrowheads="1"/>
            </p:cNvSpPr>
            <p:nvPr/>
          </p:nvSpPr>
          <p:spPr bwMode="auto">
            <a:xfrm>
              <a:off x="48" y="30"/>
              <a:ext cx="1063" cy="288"/>
            </a:xfrm>
            <a:prstGeom prst="roundRect">
              <a:avLst>
                <a:gd name="adj" fmla="val 50000"/>
              </a:avLst>
            </a:prstGeom>
            <a:gradFill rotWithShape="1">
              <a:gsLst>
                <a:gs pos="0">
                  <a:srgbClr val="FFFFFF"/>
                </a:gs>
                <a:gs pos="100000">
                  <a:srgbClr val="BBE0E3"/>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sp>
        <p:nvSpPr>
          <p:cNvPr id="13" name="Text Box 105"/>
          <p:cNvSpPr txBox="1">
            <a:spLocks noChangeArrowheads="1"/>
          </p:cNvSpPr>
          <p:nvPr/>
        </p:nvSpPr>
        <p:spPr bwMode="auto">
          <a:xfrm>
            <a:off x="827088" y="3669308"/>
            <a:ext cx="1752600" cy="256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lnSpc>
                <a:spcPct val="135000"/>
              </a:lnSpc>
              <a:spcBef>
                <a:spcPct val="50000"/>
              </a:spcBef>
              <a:buFont typeface="Arial" pitchFamily="34" charset="0"/>
              <a:buChar char="•"/>
            </a:pPr>
            <a:r>
              <a:rPr lang="zh-CN" altLang="en-US" sz="2000">
                <a:latin typeface="楷体" pitchFamily="49" charset="-122"/>
                <a:ea typeface="楷体" pitchFamily="49" charset="-122"/>
              </a:rPr>
              <a:t>发生在</a:t>
            </a:r>
            <a:r>
              <a:rPr lang="zh-CN" altLang="en-US" sz="2000" b="1">
                <a:solidFill>
                  <a:srgbClr val="FF1919"/>
                </a:solidFill>
                <a:latin typeface="楷体" pitchFamily="49" charset="-122"/>
                <a:ea typeface="楷体" pitchFamily="49" charset="-122"/>
              </a:rPr>
              <a:t>买卖双方之间</a:t>
            </a:r>
            <a:r>
              <a:rPr lang="zh-CN" altLang="en-US" sz="2000">
                <a:latin typeface="楷体" pitchFamily="49" charset="-122"/>
                <a:ea typeface="楷体" pitchFamily="49" charset="-122"/>
              </a:rPr>
              <a:t>，包括：双方身份的确认、支付工具及支付能力等。 </a:t>
            </a:r>
            <a:endParaRPr lang="en-US" altLang="zh-CN" sz="2000">
              <a:latin typeface="楷体" pitchFamily="49" charset="-122"/>
              <a:ea typeface="楷体" pitchFamily="49" charset="-122"/>
            </a:endParaRPr>
          </a:p>
        </p:txBody>
      </p:sp>
      <p:sp>
        <p:nvSpPr>
          <p:cNvPr id="14" name="Text Box 106"/>
          <p:cNvSpPr txBox="1">
            <a:spLocks noChangeArrowheads="1"/>
          </p:cNvSpPr>
          <p:nvPr/>
        </p:nvSpPr>
        <p:spPr bwMode="auto">
          <a:xfrm>
            <a:off x="3646488" y="3669308"/>
            <a:ext cx="1752600" cy="222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spcBef>
                <a:spcPct val="50000"/>
              </a:spcBef>
              <a:buFont typeface="Arial" pitchFamily="34" charset="0"/>
              <a:buChar char="•"/>
            </a:pPr>
            <a:r>
              <a:rPr lang="zh-CN" altLang="en-US" sz="2000">
                <a:latin typeface="楷体" pitchFamily="49" charset="-122"/>
                <a:ea typeface="楷体" pitchFamily="49" charset="-122"/>
                <a:sym typeface="Arial" pitchFamily="34" charset="0"/>
              </a:rPr>
              <a:t>发生在</a:t>
            </a:r>
            <a:r>
              <a:rPr lang="zh-CN" altLang="en-US" sz="2000" b="1">
                <a:solidFill>
                  <a:srgbClr val="FF1919"/>
                </a:solidFill>
                <a:latin typeface="楷体" pitchFamily="49" charset="-122"/>
                <a:ea typeface="楷体" pitchFamily="49" charset="-122"/>
                <a:sym typeface="Arial" pitchFamily="34" charset="0"/>
              </a:rPr>
              <a:t>银行同业之间</a:t>
            </a:r>
            <a:r>
              <a:rPr lang="zh-CN" altLang="en-US" sz="2000">
                <a:latin typeface="楷体" pitchFamily="49" charset="-122"/>
                <a:ea typeface="楷体" pitchFamily="49" charset="-122"/>
                <a:sym typeface="Arial" pitchFamily="34" charset="0"/>
              </a:rPr>
              <a:t>的货币收付，用以清讫双边或多边债权债务的过程和方法。</a:t>
            </a:r>
            <a:endParaRPr lang="en-US" altLang="zh-CN" sz="2000">
              <a:latin typeface="楷体" pitchFamily="49" charset="-122"/>
              <a:ea typeface="楷体" pitchFamily="49" charset="-122"/>
              <a:sym typeface="Arial" pitchFamily="34" charset="0"/>
            </a:endParaRPr>
          </a:p>
        </p:txBody>
      </p:sp>
      <p:sp>
        <p:nvSpPr>
          <p:cNvPr id="15" name="Text Box 107"/>
          <p:cNvSpPr txBox="1">
            <a:spLocks noChangeArrowheads="1"/>
          </p:cNvSpPr>
          <p:nvPr/>
        </p:nvSpPr>
        <p:spPr bwMode="auto">
          <a:xfrm>
            <a:off x="6419850" y="3645495"/>
            <a:ext cx="1752600"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120650" indent="-120650"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just" eaLnBrk="1" hangingPunct="1">
              <a:spcBef>
                <a:spcPct val="50000"/>
              </a:spcBef>
              <a:buFont typeface="Arial" pitchFamily="34" charset="0"/>
              <a:buChar char="•"/>
            </a:pPr>
            <a:r>
              <a:rPr lang="zh-CN" altLang="en-US" sz="2000">
                <a:latin typeface="楷体" pitchFamily="49" charset="-122"/>
                <a:ea typeface="楷体" pitchFamily="49" charset="-122"/>
                <a:sym typeface="Arial" pitchFamily="34" charset="0"/>
              </a:rPr>
              <a:t>发生在</a:t>
            </a:r>
            <a:r>
              <a:rPr lang="zh-CN" altLang="en-US" sz="2000" b="1">
                <a:solidFill>
                  <a:srgbClr val="FF1919"/>
                </a:solidFill>
                <a:latin typeface="楷体" pitchFamily="49" charset="-122"/>
                <a:ea typeface="楷体" pitchFamily="49" charset="-122"/>
                <a:sym typeface="Arial" pitchFamily="34" charset="0"/>
              </a:rPr>
              <a:t>银行系统内</a:t>
            </a:r>
            <a:r>
              <a:rPr lang="zh-CN" altLang="en-US" sz="2000">
                <a:latin typeface="楷体" pitchFamily="49" charset="-122"/>
                <a:ea typeface="楷体" pitchFamily="49" charset="-122"/>
                <a:sym typeface="Arial" pitchFamily="34" charset="0"/>
              </a:rPr>
              <a:t>根据交易进行的资金划转、账簿记录等。</a:t>
            </a:r>
            <a:endParaRPr lang="en-US" altLang="zh-CN" sz="2000">
              <a:latin typeface="楷体" pitchFamily="49" charset="-122"/>
              <a:ea typeface="楷体" pitchFamily="49" charset="-122"/>
              <a:sym typeface="Arial" pitchFamily="34" charset="0"/>
            </a:endParaRPr>
          </a:p>
        </p:txBody>
      </p:sp>
      <p:grpSp>
        <p:nvGrpSpPr>
          <p:cNvPr id="16" name="Group 108"/>
          <p:cNvGrpSpPr>
            <a:grpSpLocks/>
          </p:cNvGrpSpPr>
          <p:nvPr/>
        </p:nvGrpSpPr>
        <p:grpSpPr bwMode="auto">
          <a:xfrm>
            <a:off x="2960688" y="4536083"/>
            <a:ext cx="504825" cy="496887"/>
            <a:chOff x="0" y="0"/>
            <a:chExt cx="240" cy="240"/>
          </a:xfrm>
        </p:grpSpPr>
        <p:grpSp>
          <p:nvGrpSpPr>
            <p:cNvPr id="17" name="Group 109"/>
            <p:cNvGrpSpPr>
              <a:grpSpLocks/>
            </p:cNvGrpSpPr>
            <p:nvPr/>
          </p:nvGrpSpPr>
          <p:grpSpPr bwMode="auto">
            <a:xfrm>
              <a:off x="96" y="0"/>
              <a:ext cx="144" cy="240"/>
              <a:chOff x="0" y="0"/>
              <a:chExt cx="144" cy="240"/>
            </a:xfrm>
          </p:grpSpPr>
          <p:sp>
            <p:nvSpPr>
              <p:cNvPr id="24" name="Oval 110"/>
              <p:cNvSpPr>
                <a:spLocks noChangeArrowheads="1"/>
              </p:cNvSpPr>
              <p:nvPr/>
            </p:nvSpPr>
            <p:spPr bwMode="auto">
              <a:xfrm>
                <a:off x="0" y="0"/>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5" name="Oval 111"/>
              <p:cNvSpPr>
                <a:spLocks noChangeArrowheads="1"/>
              </p:cNvSpPr>
              <p:nvPr/>
            </p:nvSpPr>
            <p:spPr bwMode="auto">
              <a:xfrm>
                <a:off x="48" y="48"/>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6" name="Oval 112"/>
              <p:cNvSpPr>
                <a:spLocks noChangeArrowheads="1"/>
              </p:cNvSpPr>
              <p:nvPr/>
            </p:nvSpPr>
            <p:spPr bwMode="auto">
              <a:xfrm>
                <a:off x="96" y="96"/>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7" name="Oval 113"/>
              <p:cNvSpPr>
                <a:spLocks noChangeArrowheads="1"/>
              </p:cNvSpPr>
              <p:nvPr/>
            </p:nvSpPr>
            <p:spPr bwMode="auto">
              <a:xfrm>
                <a:off x="48" y="144"/>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8" name="Oval 114"/>
              <p:cNvSpPr>
                <a:spLocks noChangeArrowheads="1"/>
              </p:cNvSpPr>
              <p:nvPr/>
            </p:nvSpPr>
            <p:spPr bwMode="auto">
              <a:xfrm>
                <a:off x="0" y="192"/>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grpSp>
          <p:nvGrpSpPr>
            <p:cNvPr id="18" name="Group 115"/>
            <p:cNvGrpSpPr>
              <a:grpSpLocks/>
            </p:cNvGrpSpPr>
            <p:nvPr/>
          </p:nvGrpSpPr>
          <p:grpSpPr bwMode="auto">
            <a:xfrm>
              <a:off x="0" y="0"/>
              <a:ext cx="144" cy="240"/>
              <a:chOff x="0" y="0"/>
              <a:chExt cx="144" cy="240"/>
            </a:xfrm>
          </p:grpSpPr>
          <p:sp>
            <p:nvSpPr>
              <p:cNvPr id="19" name="Oval 116"/>
              <p:cNvSpPr>
                <a:spLocks noChangeArrowheads="1"/>
              </p:cNvSpPr>
              <p:nvPr/>
            </p:nvSpPr>
            <p:spPr bwMode="auto">
              <a:xfrm>
                <a:off x="0" y="0"/>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0" name="Oval 117"/>
              <p:cNvSpPr>
                <a:spLocks noChangeArrowheads="1"/>
              </p:cNvSpPr>
              <p:nvPr/>
            </p:nvSpPr>
            <p:spPr bwMode="auto">
              <a:xfrm>
                <a:off x="48" y="48"/>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1" name="Oval 118"/>
              <p:cNvSpPr>
                <a:spLocks noChangeArrowheads="1"/>
              </p:cNvSpPr>
              <p:nvPr/>
            </p:nvSpPr>
            <p:spPr bwMode="auto">
              <a:xfrm>
                <a:off x="96" y="96"/>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2" name="Oval 119"/>
              <p:cNvSpPr>
                <a:spLocks noChangeArrowheads="1"/>
              </p:cNvSpPr>
              <p:nvPr/>
            </p:nvSpPr>
            <p:spPr bwMode="auto">
              <a:xfrm>
                <a:off x="48" y="144"/>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23" name="Oval 120"/>
              <p:cNvSpPr>
                <a:spLocks noChangeArrowheads="1"/>
              </p:cNvSpPr>
              <p:nvPr/>
            </p:nvSpPr>
            <p:spPr bwMode="auto">
              <a:xfrm>
                <a:off x="0" y="192"/>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grpSp>
      <p:grpSp>
        <p:nvGrpSpPr>
          <p:cNvPr id="29" name="Group 121"/>
          <p:cNvGrpSpPr>
            <a:grpSpLocks/>
          </p:cNvGrpSpPr>
          <p:nvPr/>
        </p:nvGrpSpPr>
        <p:grpSpPr bwMode="auto">
          <a:xfrm>
            <a:off x="5703888" y="4536083"/>
            <a:ext cx="504825" cy="496887"/>
            <a:chOff x="0" y="0"/>
            <a:chExt cx="240" cy="240"/>
          </a:xfrm>
        </p:grpSpPr>
        <p:grpSp>
          <p:nvGrpSpPr>
            <p:cNvPr id="30" name="Group 122"/>
            <p:cNvGrpSpPr>
              <a:grpSpLocks/>
            </p:cNvGrpSpPr>
            <p:nvPr/>
          </p:nvGrpSpPr>
          <p:grpSpPr bwMode="auto">
            <a:xfrm>
              <a:off x="96" y="0"/>
              <a:ext cx="144" cy="240"/>
              <a:chOff x="0" y="0"/>
              <a:chExt cx="144" cy="240"/>
            </a:xfrm>
          </p:grpSpPr>
          <p:sp>
            <p:nvSpPr>
              <p:cNvPr id="37" name="Oval 123"/>
              <p:cNvSpPr>
                <a:spLocks noChangeArrowheads="1"/>
              </p:cNvSpPr>
              <p:nvPr/>
            </p:nvSpPr>
            <p:spPr bwMode="auto">
              <a:xfrm>
                <a:off x="0" y="0"/>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38" name="Oval 124"/>
              <p:cNvSpPr>
                <a:spLocks noChangeArrowheads="1"/>
              </p:cNvSpPr>
              <p:nvPr/>
            </p:nvSpPr>
            <p:spPr bwMode="auto">
              <a:xfrm>
                <a:off x="48" y="48"/>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39" name="Oval 125"/>
              <p:cNvSpPr>
                <a:spLocks noChangeArrowheads="1"/>
              </p:cNvSpPr>
              <p:nvPr/>
            </p:nvSpPr>
            <p:spPr bwMode="auto">
              <a:xfrm>
                <a:off x="96" y="96"/>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40" name="Oval 126"/>
              <p:cNvSpPr>
                <a:spLocks noChangeArrowheads="1"/>
              </p:cNvSpPr>
              <p:nvPr/>
            </p:nvSpPr>
            <p:spPr bwMode="auto">
              <a:xfrm>
                <a:off x="48" y="144"/>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41" name="Oval 127"/>
              <p:cNvSpPr>
                <a:spLocks noChangeArrowheads="1"/>
              </p:cNvSpPr>
              <p:nvPr/>
            </p:nvSpPr>
            <p:spPr bwMode="auto">
              <a:xfrm>
                <a:off x="0" y="192"/>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grpSp>
          <p:nvGrpSpPr>
            <p:cNvPr id="31" name="Group 128"/>
            <p:cNvGrpSpPr>
              <a:grpSpLocks/>
            </p:cNvGrpSpPr>
            <p:nvPr/>
          </p:nvGrpSpPr>
          <p:grpSpPr bwMode="auto">
            <a:xfrm>
              <a:off x="0" y="0"/>
              <a:ext cx="144" cy="240"/>
              <a:chOff x="0" y="0"/>
              <a:chExt cx="144" cy="240"/>
            </a:xfrm>
          </p:grpSpPr>
          <p:sp>
            <p:nvSpPr>
              <p:cNvPr id="32" name="Oval 129"/>
              <p:cNvSpPr>
                <a:spLocks noChangeArrowheads="1"/>
              </p:cNvSpPr>
              <p:nvPr/>
            </p:nvSpPr>
            <p:spPr bwMode="auto">
              <a:xfrm>
                <a:off x="0" y="0"/>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33" name="Oval 130"/>
              <p:cNvSpPr>
                <a:spLocks noChangeArrowheads="1"/>
              </p:cNvSpPr>
              <p:nvPr/>
            </p:nvSpPr>
            <p:spPr bwMode="auto">
              <a:xfrm>
                <a:off x="48" y="48"/>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34" name="Oval 131"/>
              <p:cNvSpPr>
                <a:spLocks noChangeArrowheads="1"/>
              </p:cNvSpPr>
              <p:nvPr/>
            </p:nvSpPr>
            <p:spPr bwMode="auto">
              <a:xfrm>
                <a:off x="96" y="96"/>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35" name="Oval 132"/>
              <p:cNvSpPr>
                <a:spLocks noChangeArrowheads="1"/>
              </p:cNvSpPr>
              <p:nvPr/>
            </p:nvSpPr>
            <p:spPr bwMode="auto">
              <a:xfrm>
                <a:off x="48" y="144"/>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sp>
            <p:nvSpPr>
              <p:cNvPr id="36" name="Oval 133"/>
              <p:cNvSpPr>
                <a:spLocks noChangeArrowheads="1"/>
              </p:cNvSpPr>
              <p:nvPr/>
            </p:nvSpPr>
            <p:spPr bwMode="auto">
              <a:xfrm>
                <a:off x="0" y="192"/>
                <a:ext cx="48" cy="4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p>
            </p:txBody>
          </p:sp>
        </p:grpSp>
      </p:grpSp>
      <p:sp>
        <p:nvSpPr>
          <p:cNvPr id="42" name="Text Box 134"/>
          <p:cNvSpPr txBox="1">
            <a:spLocks noChangeArrowheads="1"/>
          </p:cNvSpPr>
          <p:nvPr/>
        </p:nvSpPr>
        <p:spPr bwMode="auto">
          <a:xfrm>
            <a:off x="179388" y="2105620"/>
            <a:ext cx="5761037"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r>
              <a:rPr lang="en-US" altLang="zh-CN" sz="2000" b="1">
                <a:latin typeface="宋体" pitchFamily="2" charset="-122"/>
              </a:rPr>
              <a:t> “</a:t>
            </a:r>
            <a:r>
              <a:rPr lang="zh-CN" altLang="en-US" sz="2000" b="1">
                <a:latin typeface="宋体" pitchFamily="2" charset="-122"/>
              </a:rPr>
              <a:t>支付”过程包括交易、清算和结算三个过程。</a:t>
            </a:r>
            <a:endParaRPr lang="en-US" altLang="zh-CN" sz="2000" b="1">
              <a:latin typeface="宋体" pitchFamily="2" charset="-122"/>
            </a:endParaRPr>
          </a:p>
        </p:txBody>
      </p:sp>
      <p:sp>
        <p:nvSpPr>
          <p:cNvPr id="43" name="WordArt 139"/>
          <p:cNvSpPr>
            <a:spLocks noChangeArrowheads="1" noChangeShapeType="1" noTextEdit="1"/>
          </p:cNvSpPr>
          <p:nvPr/>
        </p:nvSpPr>
        <p:spPr bwMode="auto">
          <a:xfrm>
            <a:off x="1403350" y="3099395"/>
            <a:ext cx="514350" cy="257175"/>
          </a:xfrm>
          <a:prstGeom prst="rect">
            <a:avLst/>
          </a:prstGeom>
        </p:spPr>
        <p:txBody>
          <a:bodyPr wrap="none" fromWordArt="1">
            <a:prstTxWarp prst="textPlain">
              <a:avLst>
                <a:gd name="adj" fmla="val 50000"/>
              </a:avLst>
            </a:prstTxWarp>
          </a:bodyPr>
          <a:lstStyle/>
          <a:p>
            <a:pPr algn="ctr"/>
            <a:r>
              <a:rPr lang="zh-CN" altLang="en-US" sz="2000" kern="10">
                <a:ln w="19050" cmpd="sng">
                  <a:solidFill>
                    <a:srgbClr val="FF6600"/>
                  </a:solidFill>
                  <a:round/>
                  <a:headEnd/>
                  <a:tailEnd/>
                </a:ln>
                <a:solidFill>
                  <a:srgbClr val="FF6600"/>
                </a:solidFill>
                <a:effectLst>
                  <a:outerShdw dist="35921" dir="2700000" algn="ctr" rotWithShape="0">
                    <a:srgbClr val="990000"/>
                  </a:outerShdw>
                </a:effectLst>
                <a:latin typeface="宋体"/>
                <a:ea typeface="宋体"/>
              </a:rPr>
              <a:t>交易</a:t>
            </a:r>
          </a:p>
        </p:txBody>
      </p:sp>
      <p:sp>
        <p:nvSpPr>
          <p:cNvPr id="44" name="WordArt 140"/>
          <p:cNvSpPr>
            <a:spLocks noChangeArrowheads="1" noChangeShapeType="1" noTextEdit="1"/>
          </p:cNvSpPr>
          <p:nvPr/>
        </p:nvSpPr>
        <p:spPr bwMode="auto">
          <a:xfrm>
            <a:off x="4273550" y="3099395"/>
            <a:ext cx="514350" cy="257175"/>
          </a:xfrm>
          <a:prstGeom prst="rect">
            <a:avLst/>
          </a:prstGeom>
        </p:spPr>
        <p:txBody>
          <a:bodyPr wrap="none" fromWordArt="1">
            <a:prstTxWarp prst="textPlain">
              <a:avLst>
                <a:gd name="adj" fmla="val 50000"/>
              </a:avLst>
            </a:prstTxWarp>
          </a:bodyPr>
          <a:lstStyle/>
          <a:p>
            <a:pPr algn="ctr"/>
            <a:r>
              <a:rPr lang="zh-CN" altLang="en-US" sz="2000" kern="10">
                <a:ln w="19050" cmpd="sng">
                  <a:solidFill>
                    <a:srgbClr val="FF6600"/>
                  </a:solidFill>
                  <a:round/>
                  <a:headEnd/>
                  <a:tailEnd/>
                </a:ln>
                <a:solidFill>
                  <a:srgbClr val="FF6600"/>
                </a:solidFill>
                <a:effectLst>
                  <a:outerShdw dist="35921" dir="2700000" algn="ctr" rotWithShape="0">
                    <a:srgbClr val="990000"/>
                  </a:outerShdw>
                </a:effectLst>
                <a:latin typeface="宋体"/>
                <a:ea typeface="宋体"/>
              </a:rPr>
              <a:t>清算</a:t>
            </a:r>
          </a:p>
        </p:txBody>
      </p:sp>
      <p:sp>
        <p:nvSpPr>
          <p:cNvPr id="45" name="WordArt 141"/>
          <p:cNvSpPr>
            <a:spLocks noChangeArrowheads="1" noChangeShapeType="1" noTextEdit="1"/>
          </p:cNvSpPr>
          <p:nvPr/>
        </p:nvSpPr>
        <p:spPr bwMode="auto">
          <a:xfrm>
            <a:off x="7092950" y="3213695"/>
            <a:ext cx="514350" cy="257175"/>
          </a:xfrm>
          <a:prstGeom prst="rect">
            <a:avLst/>
          </a:prstGeom>
        </p:spPr>
        <p:txBody>
          <a:bodyPr wrap="none" fromWordArt="1">
            <a:prstTxWarp prst="textPlain">
              <a:avLst>
                <a:gd name="adj" fmla="val 50000"/>
              </a:avLst>
            </a:prstTxWarp>
          </a:bodyPr>
          <a:lstStyle/>
          <a:p>
            <a:pPr algn="ctr"/>
            <a:r>
              <a:rPr lang="zh-CN" altLang="en-US" sz="2000" kern="10">
                <a:ln w="19050" cmpd="sng">
                  <a:solidFill>
                    <a:srgbClr val="FF6600"/>
                  </a:solidFill>
                  <a:round/>
                  <a:headEnd/>
                  <a:tailEnd/>
                </a:ln>
                <a:solidFill>
                  <a:srgbClr val="FF6600"/>
                </a:solidFill>
                <a:effectLst>
                  <a:outerShdw dist="35921" dir="2700000" algn="ctr" rotWithShape="0">
                    <a:srgbClr val="990000"/>
                  </a:outerShdw>
                </a:effectLst>
                <a:latin typeface="宋体"/>
                <a:ea typeface="宋体"/>
              </a:rPr>
              <a:t>结算</a:t>
            </a:r>
          </a:p>
        </p:txBody>
      </p:sp>
      <p:sp>
        <p:nvSpPr>
          <p:cNvPr id="46" name="Text Box 46"/>
          <p:cNvSpPr txBox="1">
            <a:spLocks noChangeArrowheads="1"/>
          </p:cNvSpPr>
          <p:nvPr/>
        </p:nvSpPr>
        <p:spPr bwMode="auto">
          <a:xfrm>
            <a:off x="5797550" y="1342033"/>
            <a:ext cx="316865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a:t>比如：工农中建这四大银行具有独立结算的系统</a:t>
            </a:r>
          </a:p>
          <a:p>
            <a:r>
              <a:rPr lang="zh-CN" altLang="en-US"/>
              <a:t>怎么通过一个中介机构来把各家的结算业务连接起来呢？</a:t>
            </a:r>
          </a:p>
          <a:p>
            <a:r>
              <a:rPr lang="zh-CN" altLang="en-US" b="1">
                <a:solidFill>
                  <a:srgbClr val="FF1919"/>
                </a:solidFill>
              </a:rPr>
              <a:t>中国人民银行清算中心</a:t>
            </a:r>
          </a:p>
        </p:txBody>
      </p:sp>
    </p:spTree>
    <p:extLst>
      <p:ext uri="{BB962C8B-B14F-4D97-AF65-F5344CB8AC3E}">
        <p14:creationId xmlns:p14="http://schemas.microsoft.com/office/powerpoint/2010/main" val="17166287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ea typeface="宋体" charset="-122"/>
              </a:rPr>
              <a:t>1.1 </a:t>
            </a:r>
            <a:r>
              <a:rPr lang="zh-CN" altLang="en-US" dirty="0">
                <a:ea typeface="宋体" charset="-122"/>
              </a:rPr>
              <a:t>传统支付</a:t>
            </a:r>
            <a:r>
              <a:rPr lang="zh-CN" altLang="en-US" dirty="0" smtClean="0">
                <a:ea typeface="宋体" charset="-122"/>
              </a:rPr>
              <a:t>方式</a:t>
            </a:r>
            <a:endParaRPr lang="zh-CN" altLang="en-US" dirty="0"/>
          </a:p>
        </p:txBody>
      </p:sp>
      <p:sp>
        <p:nvSpPr>
          <p:cNvPr id="3" name="Rectangle 1"/>
          <p:cNvSpPr>
            <a:spLocks noChangeArrowheads="1"/>
          </p:cNvSpPr>
          <p:nvPr/>
        </p:nvSpPr>
        <p:spPr bwMode="auto">
          <a:xfrm>
            <a:off x="323850" y="1388198"/>
            <a:ext cx="29527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latinLnBrk="1"/>
            <a:r>
              <a:rPr lang="zh-CN" altLang="en-US" sz="2800" b="1" dirty="0" smtClean="0">
                <a:solidFill>
                  <a:srgbClr val="CC3300"/>
                </a:solidFill>
                <a:latin typeface="黑体" pitchFamily="49" charset="-122"/>
                <a:ea typeface="黑体" pitchFamily="49" charset="-122"/>
              </a:rPr>
              <a:t>支付</a:t>
            </a:r>
            <a:r>
              <a:rPr lang="zh-CN" altLang="en-US" sz="2800" b="1" dirty="0">
                <a:solidFill>
                  <a:srgbClr val="CC3300"/>
                </a:solidFill>
                <a:latin typeface="黑体" pitchFamily="49" charset="-122"/>
                <a:ea typeface="黑体" pitchFamily="49" charset="-122"/>
              </a:rPr>
              <a:t>过程</a:t>
            </a:r>
            <a:endParaRPr lang="zh-CN" altLang="en-US" sz="4000" b="1" dirty="0">
              <a:solidFill>
                <a:srgbClr val="CC3300"/>
              </a:solidFill>
              <a:latin typeface="黑体" pitchFamily="49" charset="-122"/>
              <a:ea typeface="黑体" pitchFamily="49" charset="-122"/>
            </a:endParaRPr>
          </a:p>
        </p:txBody>
      </p:sp>
      <p:sp>
        <p:nvSpPr>
          <p:cNvPr id="4" name="Text Box 41"/>
          <p:cNvSpPr txBox="1">
            <a:spLocks noChangeArrowheads="1"/>
          </p:cNvSpPr>
          <p:nvPr/>
        </p:nvSpPr>
        <p:spPr bwMode="auto">
          <a:xfrm>
            <a:off x="395288" y="2053034"/>
            <a:ext cx="763270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buFont typeface="Wingdings" pitchFamily="2" charset="2"/>
              <a:buChar char="Ø"/>
            </a:pPr>
            <a:r>
              <a:rPr lang="zh-CN" altLang="en-US" sz="2000" b="1">
                <a:solidFill>
                  <a:srgbClr val="9A2A92"/>
                </a:solidFill>
                <a:latin typeface="宋体" pitchFamily="2" charset="-122"/>
              </a:rPr>
              <a:t> 清算与结算的区别</a:t>
            </a:r>
            <a:endParaRPr lang="zh-CN" altLang="en-US"/>
          </a:p>
        </p:txBody>
      </p:sp>
      <p:grpSp>
        <p:nvGrpSpPr>
          <p:cNvPr id="5" name="AutoShape 3"/>
          <p:cNvGrpSpPr>
            <a:grpSpLocks/>
          </p:cNvGrpSpPr>
          <p:nvPr/>
        </p:nvGrpSpPr>
        <p:grpSpPr bwMode="auto">
          <a:xfrm>
            <a:off x="835025" y="4099321"/>
            <a:ext cx="2079625" cy="2768600"/>
            <a:chOff x="0" y="0"/>
            <a:chExt cx="1310" cy="1744"/>
          </a:xfrm>
        </p:grpSpPr>
        <p:pic>
          <p:nvPicPr>
            <p:cNvPr id="6" name="AutoShape 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0"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Box 7"/>
            <p:cNvSpPr txBox="1">
              <a:spLocks noChangeArrowheads="1"/>
            </p:cNvSpPr>
            <p:nvPr/>
          </p:nvSpPr>
          <p:spPr bwMode="auto">
            <a:xfrm rot="5400000">
              <a:off x="-127" y="306"/>
              <a:ext cx="1566"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sp>
        <p:nvSpPr>
          <p:cNvPr id="8" name="Freeform 4"/>
          <p:cNvSpPr>
            <a:spLocks noChangeArrowheads="1"/>
          </p:cNvSpPr>
          <p:nvPr/>
        </p:nvSpPr>
        <p:spPr bwMode="auto">
          <a:xfrm>
            <a:off x="900113" y="4107259"/>
            <a:ext cx="2006600" cy="600075"/>
          </a:xfrm>
          <a:custGeom>
            <a:avLst/>
            <a:gdLst>
              <a:gd name="T0" fmla="*/ 2147483647 w 1270"/>
              <a:gd name="T1" fmla="*/ 2147483647 h 303"/>
              <a:gd name="T2" fmla="*/ 2147483647 w 1270"/>
              <a:gd name="T3" fmla="*/ 2147483647 h 303"/>
              <a:gd name="T4" fmla="*/ 2147483647 w 1270"/>
              <a:gd name="T5" fmla="*/ 2147483647 h 303"/>
              <a:gd name="T6" fmla="*/ 2147483647 w 1270"/>
              <a:gd name="T7" fmla="*/ 2147483647 h 303"/>
              <a:gd name="T8" fmla="*/ 2147483647 w 1270"/>
              <a:gd name="T9" fmla="*/ 2147483647 h 303"/>
              <a:gd name="T10" fmla="*/ 2147483647 w 1270"/>
              <a:gd name="T11" fmla="*/ 2147483647 h 303"/>
              <a:gd name="T12" fmla="*/ 2147483647 w 1270"/>
              <a:gd name="T13" fmla="*/ 2147483647 h 303"/>
              <a:gd name="T14" fmla="*/ 2147483647 w 1270"/>
              <a:gd name="T15" fmla="*/ 2147483647 h 303"/>
              <a:gd name="T16" fmla="*/ 2147483647 w 1270"/>
              <a:gd name="T17" fmla="*/ 2147483647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70"/>
              <a:gd name="T28" fmla="*/ 0 h 303"/>
              <a:gd name="T29" fmla="*/ 1270 w 1270"/>
              <a:gd name="T30" fmla="*/ 303 h 3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70" h="303">
                <a:moveTo>
                  <a:pt x="5" y="303"/>
                </a:moveTo>
                <a:cubicBezTo>
                  <a:pt x="5" y="303"/>
                  <a:pt x="0" y="253"/>
                  <a:pt x="21" y="177"/>
                </a:cubicBezTo>
                <a:cubicBezTo>
                  <a:pt x="48" y="130"/>
                  <a:pt x="69" y="44"/>
                  <a:pt x="172" y="22"/>
                </a:cubicBezTo>
                <a:cubicBezTo>
                  <a:pt x="275" y="0"/>
                  <a:pt x="235" y="13"/>
                  <a:pt x="361" y="11"/>
                </a:cubicBezTo>
                <a:cubicBezTo>
                  <a:pt x="487" y="9"/>
                  <a:pt x="813" y="12"/>
                  <a:pt x="932" y="12"/>
                </a:cubicBezTo>
                <a:cubicBezTo>
                  <a:pt x="1050" y="12"/>
                  <a:pt x="998" y="2"/>
                  <a:pt x="1070" y="14"/>
                </a:cubicBezTo>
                <a:cubicBezTo>
                  <a:pt x="1143" y="26"/>
                  <a:pt x="1215" y="84"/>
                  <a:pt x="1260" y="189"/>
                </a:cubicBezTo>
                <a:cubicBezTo>
                  <a:pt x="1270" y="262"/>
                  <a:pt x="1266" y="302"/>
                  <a:pt x="1266" y="302"/>
                </a:cubicBezTo>
                <a:lnTo>
                  <a:pt x="5" y="303"/>
                </a:lnTo>
                <a:close/>
              </a:path>
            </a:pathLst>
          </a:custGeom>
          <a:solidFill>
            <a:srgbClr val="FFC319">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9" name="Text Box 6"/>
          <p:cNvSpPr txBox="1">
            <a:spLocks noChangeArrowheads="1"/>
          </p:cNvSpPr>
          <p:nvPr/>
        </p:nvSpPr>
        <p:spPr bwMode="auto">
          <a:xfrm>
            <a:off x="904875" y="4250134"/>
            <a:ext cx="2011363" cy="1966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just">
              <a:lnSpc>
                <a:spcPct val="110000"/>
              </a:lnSpc>
            </a:pPr>
            <a:r>
              <a:rPr lang="zh-CN" altLang="en-US" sz="1600" b="1">
                <a:solidFill>
                  <a:srgbClr val="FF1919"/>
                </a:solidFill>
                <a:ea typeface="楷体" pitchFamily="49" charset="-122"/>
              </a:rPr>
              <a:t>结算</a:t>
            </a:r>
            <a:r>
              <a:rPr lang="zh-CN" altLang="en-US" sz="1600">
                <a:ea typeface="楷体" pitchFamily="49" charset="-122"/>
              </a:rPr>
              <a:t>参与者可以是</a:t>
            </a:r>
            <a:r>
              <a:rPr lang="zh-CN" altLang="en-US" sz="1600" b="1">
                <a:solidFill>
                  <a:srgbClr val="FF1919"/>
                </a:solidFill>
                <a:ea typeface="楷体" pitchFamily="49" charset="-122"/>
              </a:rPr>
              <a:t>各种行为的当事人</a:t>
            </a:r>
            <a:r>
              <a:rPr lang="zh-CN" altLang="en-US" sz="1600">
                <a:ea typeface="楷体" pitchFamily="49" charset="-122"/>
              </a:rPr>
              <a:t>，所以结算具有</a:t>
            </a:r>
            <a:r>
              <a:rPr lang="zh-CN" altLang="en-US" sz="1600" b="1">
                <a:solidFill>
                  <a:srgbClr val="FF1919"/>
                </a:solidFill>
                <a:ea typeface="楷体" pitchFamily="49" charset="-122"/>
              </a:rPr>
              <a:t>广泛的社会性</a:t>
            </a:r>
            <a:r>
              <a:rPr lang="zh-CN" altLang="en-US" sz="1600">
                <a:ea typeface="楷体" pitchFamily="49" charset="-122"/>
              </a:rPr>
              <a:t>，；而</a:t>
            </a:r>
            <a:r>
              <a:rPr lang="zh-CN" altLang="en-US" sz="1600" b="1">
                <a:solidFill>
                  <a:srgbClr val="FF1919"/>
                </a:solidFill>
                <a:ea typeface="楷体" pitchFamily="49" charset="-122"/>
              </a:rPr>
              <a:t>清算</a:t>
            </a:r>
            <a:r>
              <a:rPr lang="zh-CN" altLang="en-US" sz="1600">
                <a:ea typeface="楷体" pitchFamily="49" charset="-122"/>
              </a:rPr>
              <a:t>则更具</a:t>
            </a:r>
            <a:r>
              <a:rPr lang="zh-CN" altLang="en-US" sz="1600" b="1">
                <a:solidFill>
                  <a:srgbClr val="FF1919"/>
                </a:solidFill>
                <a:ea typeface="楷体" pitchFamily="49" charset="-122"/>
              </a:rPr>
              <a:t>专门化</a:t>
            </a:r>
            <a:r>
              <a:rPr lang="zh-CN" altLang="en-US" sz="1600">
                <a:ea typeface="楷体" pitchFamily="49" charset="-122"/>
              </a:rPr>
              <a:t>，参与者主要是</a:t>
            </a:r>
            <a:r>
              <a:rPr lang="zh-CN" altLang="en-US" sz="1600" b="1">
                <a:solidFill>
                  <a:srgbClr val="FF1919"/>
                </a:solidFill>
                <a:ea typeface="楷体" pitchFamily="49" charset="-122"/>
              </a:rPr>
              <a:t>提供结算服务的银行及清算机构。</a:t>
            </a:r>
            <a:endParaRPr lang="en-US" altLang="zh-CN" sz="1600" b="1">
              <a:solidFill>
                <a:srgbClr val="FF1919"/>
              </a:solidFill>
              <a:ea typeface="楷体" pitchFamily="49" charset="-122"/>
            </a:endParaRPr>
          </a:p>
        </p:txBody>
      </p:sp>
      <p:grpSp>
        <p:nvGrpSpPr>
          <p:cNvPr id="10" name="AutoShape 7"/>
          <p:cNvGrpSpPr>
            <a:grpSpLocks/>
          </p:cNvGrpSpPr>
          <p:nvPr/>
        </p:nvGrpSpPr>
        <p:grpSpPr bwMode="auto">
          <a:xfrm>
            <a:off x="3578225" y="4099321"/>
            <a:ext cx="2079625" cy="2768600"/>
            <a:chOff x="0" y="0"/>
            <a:chExt cx="1310" cy="1744"/>
          </a:xfrm>
        </p:grpSpPr>
        <p:pic>
          <p:nvPicPr>
            <p:cNvPr id="11" name="AutoShape 7"/>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310"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Text Box 12"/>
            <p:cNvSpPr txBox="1">
              <a:spLocks noChangeArrowheads="1"/>
            </p:cNvSpPr>
            <p:nvPr/>
          </p:nvSpPr>
          <p:spPr bwMode="auto">
            <a:xfrm rot="5400000">
              <a:off x="-127" y="306"/>
              <a:ext cx="1566"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sp>
        <p:nvSpPr>
          <p:cNvPr id="13" name="Freeform 8"/>
          <p:cNvSpPr>
            <a:spLocks noChangeArrowheads="1"/>
          </p:cNvSpPr>
          <p:nvPr/>
        </p:nvSpPr>
        <p:spPr bwMode="auto">
          <a:xfrm>
            <a:off x="3635375" y="4107259"/>
            <a:ext cx="2001838" cy="600075"/>
          </a:xfrm>
          <a:custGeom>
            <a:avLst/>
            <a:gdLst>
              <a:gd name="T0" fmla="*/ 2147483647 w 1261"/>
              <a:gd name="T1" fmla="*/ 2147483647 h 303"/>
              <a:gd name="T2" fmla="*/ 2147483647 w 1261"/>
              <a:gd name="T3" fmla="*/ 2147483647 h 303"/>
              <a:gd name="T4" fmla="*/ 2147483647 w 1261"/>
              <a:gd name="T5" fmla="*/ 2147483647 h 303"/>
              <a:gd name="T6" fmla="*/ 2147483647 w 1261"/>
              <a:gd name="T7" fmla="*/ 2147483647 h 303"/>
              <a:gd name="T8" fmla="*/ 2147483647 w 1261"/>
              <a:gd name="T9" fmla="*/ 2147483647 h 303"/>
              <a:gd name="T10" fmla="*/ 2147483647 w 1261"/>
              <a:gd name="T11" fmla="*/ 2147483647 h 303"/>
              <a:gd name="T12" fmla="*/ 2147483647 w 1261"/>
              <a:gd name="T13" fmla="*/ 2147483647 h 303"/>
              <a:gd name="T14" fmla="*/ 2147483647 w 1261"/>
              <a:gd name="T15" fmla="*/ 2147483647 h 303"/>
              <a:gd name="T16" fmla="*/ 2147483647 w 1261"/>
              <a:gd name="T17" fmla="*/ 2147483647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1"/>
              <a:gd name="T28" fmla="*/ 0 h 303"/>
              <a:gd name="T29" fmla="*/ 1261 w 1261"/>
              <a:gd name="T30" fmla="*/ 303 h 3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rgbClr val="FF6161">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14" name="Text Box 10"/>
          <p:cNvSpPr txBox="1">
            <a:spLocks noChangeArrowheads="1"/>
          </p:cNvSpPr>
          <p:nvPr/>
        </p:nvSpPr>
        <p:spPr bwMode="auto">
          <a:xfrm>
            <a:off x="3621087" y="4224734"/>
            <a:ext cx="2011363" cy="24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nSpc>
                <a:spcPct val="120000"/>
              </a:lnSpc>
            </a:pPr>
            <a:r>
              <a:rPr lang="zh-CN" altLang="en-US" sz="1600" dirty="0">
                <a:solidFill>
                  <a:srgbClr val="080808"/>
                </a:solidFill>
                <a:latin typeface="楷体" pitchFamily="49" charset="-122"/>
                <a:ea typeface="楷体" pitchFamily="49" charset="-122"/>
              </a:rPr>
              <a:t>    由于业务需要，银行需要通过一定的清算组织和支付系统进行“清算”，它只是结清银行间资金账户往来债权债务关系最终结果的一个过程。</a:t>
            </a:r>
            <a:r>
              <a:rPr lang="zh-CN" altLang="en-US" sz="1600" dirty="0">
                <a:ea typeface="楷体" pitchFamily="49" charset="-122"/>
              </a:rPr>
              <a:t> </a:t>
            </a:r>
            <a:endParaRPr lang="en-US" altLang="zh-CN" sz="1600" dirty="0">
              <a:ea typeface="楷体" pitchFamily="49" charset="-122"/>
            </a:endParaRPr>
          </a:p>
        </p:txBody>
      </p:sp>
      <p:grpSp>
        <p:nvGrpSpPr>
          <p:cNvPr id="15" name="AutoShape 11"/>
          <p:cNvGrpSpPr>
            <a:grpSpLocks/>
          </p:cNvGrpSpPr>
          <p:nvPr/>
        </p:nvGrpSpPr>
        <p:grpSpPr bwMode="auto">
          <a:xfrm>
            <a:off x="6373813" y="4066081"/>
            <a:ext cx="2397893" cy="2773362"/>
            <a:chOff x="0" y="0"/>
            <a:chExt cx="1306" cy="1747"/>
          </a:xfrm>
        </p:grpSpPr>
        <p:pic>
          <p:nvPicPr>
            <p:cNvPr id="16" name="AutoShape 11"/>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306" cy="1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ext Box 17"/>
            <p:cNvSpPr txBox="1">
              <a:spLocks noChangeArrowheads="1"/>
            </p:cNvSpPr>
            <p:nvPr/>
          </p:nvSpPr>
          <p:spPr bwMode="auto">
            <a:xfrm rot="5400000">
              <a:off x="-130" y="308"/>
              <a:ext cx="1566" cy="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sp>
        <p:nvSpPr>
          <p:cNvPr id="18" name="Freeform 12"/>
          <p:cNvSpPr>
            <a:spLocks noChangeArrowheads="1"/>
          </p:cNvSpPr>
          <p:nvPr/>
        </p:nvSpPr>
        <p:spPr bwMode="auto">
          <a:xfrm>
            <a:off x="6300788" y="4107259"/>
            <a:ext cx="2008187" cy="601662"/>
          </a:xfrm>
          <a:custGeom>
            <a:avLst/>
            <a:gdLst>
              <a:gd name="T0" fmla="*/ 0 w 1259"/>
              <a:gd name="T1" fmla="*/ 2147483647 h 298"/>
              <a:gd name="T2" fmla="*/ 2147483647 w 1259"/>
              <a:gd name="T3" fmla="*/ 2147483647 h 298"/>
              <a:gd name="T4" fmla="*/ 2147483647 w 1259"/>
              <a:gd name="T5" fmla="*/ 2147483647 h 298"/>
              <a:gd name="T6" fmla="*/ 2147483647 w 1259"/>
              <a:gd name="T7" fmla="*/ 2147483647 h 298"/>
              <a:gd name="T8" fmla="*/ 2147483647 w 1259"/>
              <a:gd name="T9" fmla="*/ 2147483647 h 298"/>
              <a:gd name="T10" fmla="*/ 2147483647 w 1259"/>
              <a:gd name="T11" fmla="*/ 2147483647 h 298"/>
              <a:gd name="T12" fmla="*/ 2147483647 w 1259"/>
              <a:gd name="T13" fmla="*/ 2147483647 h 298"/>
              <a:gd name="T14" fmla="*/ 2147483647 w 1259"/>
              <a:gd name="T15" fmla="*/ 2147483647 h 298"/>
              <a:gd name="T16" fmla="*/ 0 w 1259"/>
              <a:gd name="T17" fmla="*/ 2147483647 h 29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59"/>
              <a:gd name="T28" fmla="*/ 0 h 298"/>
              <a:gd name="T29" fmla="*/ 1259 w 1259"/>
              <a:gd name="T30" fmla="*/ 298 h 29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59" h="298">
                <a:moveTo>
                  <a:pt x="0" y="298"/>
                </a:moveTo>
                <a:lnTo>
                  <a:pt x="7" y="171"/>
                </a:lnTo>
                <a:cubicBezTo>
                  <a:pt x="35" y="124"/>
                  <a:pt x="108" y="40"/>
                  <a:pt x="166" y="14"/>
                </a:cubicBezTo>
                <a:lnTo>
                  <a:pt x="356" y="13"/>
                </a:lnTo>
                <a:cubicBezTo>
                  <a:pt x="482" y="12"/>
                  <a:pt x="805" y="10"/>
                  <a:pt x="922" y="10"/>
                </a:cubicBezTo>
                <a:cubicBezTo>
                  <a:pt x="1039" y="10"/>
                  <a:pt x="988" y="0"/>
                  <a:pt x="1060" y="12"/>
                </a:cubicBezTo>
                <a:cubicBezTo>
                  <a:pt x="1132" y="24"/>
                  <a:pt x="1204" y="81"/>
                  <a:pt x="1249" y="186"/>
                </a:cubicBezTo>
                <a:cubicBezTo>
                  <a:pt x="1259" y="258"/>
                  <a:pt x="1255" y="297"/>
                  <a:pt x="1255" y="297"/>
                </a:cubicBezTo>
                <a:lnTo>
                  <a:pt x="0" y="298"/>
                </a:lnTo>
                <a:close/>
              </a:path>
            </a:pathLst>
          </a:custGeom>
          <a:solidFill>
            <a:srgbClr val="A8D02A">
              <a:alpha val="5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19" name="Text Box 14"/>
          <p:cNvSpPr txBox="1">
            <a:spLocks noChangeArrowheads="1"/>
          </p:cNvSpPr>
          <p:nvPr/>
        </p:nvSpPr>
        <p:spPr bwMode="auto">
          <a:xfrm>
            <a:off x="6373812" y="4178696"/>
            <a:ext cx="2397893"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just"/>
            <a:r>
              <a:rPr lang="zh-CN" altLang="en-US" sz="1600" dirty="0">
                <a:ea typeface="楷体" pitchFamily="49" charset="-122"/>
              </a:rPr>
              <a:t>有银行等金融服务机构参与的支付活动中，</a:t>
            </a:r>
            <a:r>
              <a:rPr lang="zh-CN" altLang="en-US" sz="1600" dirty="0">
                <a:solidFill>
                  <a:srgbClr val="FF0000"/>
                </a:solidFill>
                <a:latin typeface="楷体" pitchFamily="49" charset="-122"/>
                <a:ea typeface="楷体" pitchFamily="49" charset="-122"/>
              </a:rPr>
              <a:t>“</a:t>
            </a:r>
            <a:r>
              <a:rPr lang="zh-CN" altLang="en-US" sz="1600" dirty="0">
                <a:solidFill>
                  <a:srgbClr val="FF0000"/>
                </a:solidFill>
                <a:ea typeface="楷体" pitchFamily="49" charset="-122"/>
              </a:rPr>
              <a:t>结算</a:t>
            </a:r>
            <a:r>
              <a:rPr lang="zh-CN" altLang="en-US" sz="1600" dirty="0">
                <a:solidFill>
                  <a:srgbClr val="FF0000"/>
                </a:solidFill>
                <a:latin typeface="楷体" pitchFamily="49" charset="-122"/>
                <a:ea typeface="楷体" pitchFamily="49" charset="-122"/>
              </a:rPr>
              <a:t>”</a:t>
            </a:r>
            <a:r>
              <a:rPr lang="zh-CN" altLang="en-US" sz="1600" dirty="0">
                <a:solidFill>
                  <a:srgbClr val="FF0000"/>
                </a:solidFill>
                <a:ea typeface="楷体" pitchFamily="49" charset="-122"/>
              </a:rPr>
              <a:t>是一个必需的环节，而</a:t>
            </a:r>
            <a:r>
              <a:rPr lang="zh-CN" altLang="en-US" sz="1600" dirty="0">
                <a:solidFill>
                  <a:srgbClr val="FF0000"/>
                </a:solidFill>
                <a:latin typeface="楷体" pitchFamily="49" charset="-122"/>
                <a:ea typeface="楷体" pitchFamily="49" charset="-122"/>
              </a:rPr>
              <a:t>“</a:t>
            </a:r>
            <a:r>
              <a:rPr lang="zh-CN" altLang="en-US" sz="1600" dirty="0">
                <a:solidFill>
                  <a:srgbClr val="FF0000"/>
                </a:solidFill>
                <a:ea typeface="楷体" pitchFamily="49" charset="-122"/>
              </a:rPr>
              <a:t>清算</a:t>
            </a:r>
            <a:r>
              <a:rPr lang="zh-CN" altLang="en-US" sz="1600" dirty="0">
                <a:solidFill>
                  <a:srgbClr val="FF0000"/>
                </a:solidFill>
                <a:latin typeface="楷体" pitchFamily="49" charset="-122"/>
                <a:ea typeface="楷体" pitchFamily="49" charset="-122"/>
              </a:rPr>
              <a:t>”</a:t>
            </a:r>
            <a:r>
              <a:rPr lang="zh-CN" altLang="en-US" sz="1600" dirty="0">
                <a:solidFill>
                  <a:srgbClr val="FF0000"/>
                </a:solidFill>
                <a:ea typeface="楷体" pitchFamily="49" charset="-122"/>
              </a:rPr>
              <a:t>只有在涉及不同银行账户间支付时才是必需的</a:t>
            </a:r>
            <a:r>
              <a:rPr lang="zh-CN" altLang="en-US" sz="1600" dirty="0">
                <a:ea typeface="楷体" pitchFamily="49" charset="-122"/>
              </a:rPr>
              <a:t>。</a:t>
            </a:r>
            <a:r>
              <a:rPr lang="zh-CN" altLang="en-US" sz="1600" dirty="0">
                <a:latin typeface="楷体" pitchFamily="49" charset="-122"/>
                <a:ea typeface="楷体" pitchFamily="49" charset="-122"/>
              </a:rPr>
              <a:t>“</a:t>
            </a:r>
            <a:r>
              <a:rPr lang="zh-CN" altLang="en-US" sz="1600" dirty="0">
                <a:ea typeface="楷体" pitchFamily="49" charset="-122"/>
              </a:rPr>
              <a:t>清算</a:t>
            </a:r>
            <a:r>
              <a:rPr lang="zh-CN" altLang="en-US" sz="1600" dirty="0">
                <a:latin typeface="楷体" pitchFamily="49" charset="-122"/>
                <a:ea typeface="楷体" pitchFamily="49" charset="-122"/>
              </a:rPr>
              <a:t>”</a:t>
            </a:r>
            <a:r>
              <a:rPr lang="zh-CN" altLang="en-US" sz="1600" dirty="0">
                <a:ea typeface="楷体" pitchFamily="49" charset="-122"/>
              </a:rPr>
              <a:t>是在银行问世后才开始行使的支付中介职能，无银行介入的结算领域基本上无需</a:t>
            </a:r>
            <a:r>
              <a:rPr lang="zh-CN" altLang="en-US" sz="1600" dirty="0">
                <a:latin typeface="楷体" pitchFamily="49" charset="-122"/>
                <a:ea typeface="楷体" pitchFamily="49" charset="-122"/>
              </a:rPr>
              <a:t>“</a:t>
            </a:r>
            <a:r>
              <a:rPr lang="zh-CN" altLang="en-US" sz="1600" dirty="0">
                <a:ea typeface="楷体" pitchFamily="49" charset="-122"/>
              </a:rPr>
              <a:t>清算</a:t>
            </a:r>
            <a:r>
              <a:rPr lang="zh-CN" altLang="en-US" sz="1600" dirty="0">
                <a:latin typeface="楷体" pitchFamily="49" charset="-122"/>
                <a:ea typeface="楷体" pitchFamily="49" charset="-122"/>
              </a:rPr>
              <a:t>”</a:t>
            </a:r>
            <a:r>
              <a:rPr lang="zh-CN" altLang="en-US" sz="1600" dirty="0">
                <a:ea typeface="楷体" pitchFamily="49" charset="-122"/>
              </a:rPr>
              <a:t>。 </a:t>
            </a:r>
            <a:endParaRPr lang="en-US" altLang="zh-CN" sz="1600" dirty="0">
              <a:ea typeface="楷体" pitchFamily="49" charset="-122"/>
            </a:endParaRPr>
          </a:p>
        </p:txBody>
      </p:sp>
      <p:grpSp>
        <p:nvGrpSpPr>
          <p:cNvPr id="20" name="Group 15"/>
          <p:cNvGrpSpPr>
            <a:grpSpLocks/>
          </p:cNvGrpSpPr>
          <p:nvPr/>
        </p:nvGrpSpPr>
        <p:grpSpPr bwMode="auto">
          <a:xfrm>
            <a:off x="3422650" y="2683271"/>
            <a:ext cx="2382838" cy="538163"/>
            <a:chOff x="0" y="0"/>
            <a:chExt cx="1501" cy="339"/>
          </a:xfrm>
        </p:grpSpPr>
        <p:sp>
          <p:nvSpPr>
            <p:cNvPr id="21" name="AutoShape 16"/>
            <p:cNvSpPr>
              <a:spLocks noChangeArrowheads="1"/>
            </p:cNvSpPr>
            <p:nvPr/>
          </p:nvSpPr>
          <p:spPr bwMode="auto">
            <a:xfrm>
              <a:off x="0" y="0"/>
              <a:ext cx="1501" cy="339"/>
            </a:xfrm>
            <a:prstGeom prst="roundRect">
              <a:avLst>
                <a:gd name="adj" fmla="val 50000"/>
              </a:avLst>
            </a:prstGeom>
            <a:gradFill rotWithShape="1">
              <a:gsLst>
                <a:gs pos="0">
                  <a:srgbClr val="545454"/>
                </a:gs>
                <a:gs pos="50000">
                  <a:srgbClr val="EAEAEA"/>
                </a:gs>
                <a:gs pos="100000">
                  <a:srgbClr val="545454"/>
                </a:gs>
              </a:gsLst>
              <a:lin ang="5400000" scaled="1"/>
            </a:gradFill>
            <a:ln>
              <a:noFill/>
            </a:ln>
            <a:effectLst>
              <a:outerShdw dist="40161" dir="4293903" algn="ctr" rotWithShape="0">
                <a:srgbClr val="FFFFC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nvGrpSpPr>
            <p:cNvPr id="22" name="AutoShape 17"/>
            <p:cNvGrpSpPr>
              <a:grpSpLocks/>
            </p:cNvGrpSpPr>
            <p:nvPr/>
          </p:nvGrpSpPr>
          <p:grpSpPr bwMode="auto">
            <a:xfrm>
              <a:off x="14" y="17"/>
              <a:ext cx="1475" cy="307"/>
              <a:chOff x="0" y="0"/>
              <a:chExt cx="2340864" cy="487680"/>
            </a:xfrm>
          </p:grpSpPr>
          <p:pic>
            <p:nvPicPr>
              <p:cNvPr id="23" name="AutoShape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340864"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 Box 24"/>
              <p:cNvSpPr txBox="1">
                <a:spLocks noChangeArrowheads="1"/>
              </p:cNvSpPr>
              <p:nvPr/>
            </p:nvSpPr>
            <p:spPr bwMode="auto">
              <a:xfrm>
                <a:off x="77427" y="73808"/>
                <a:ext cx="2184804" cy="340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grpSp>
      <p:sp>
        <p:nvSpPr>
          <p:cNvPr id="25" name="Rectangle 18"/>
          <p:cNvSpPr>
            <a:spLocks noChangeArrowheads="1"/>
          </p:cNvSpPr>
          <p:nvPr/>
        </p:nvSpPr>
        <p:spPr bwMode="auto">
          <a:xfrm>
            <a:off x="3498850" y="2753121"/>
            <a:ext cx="22558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r>
              <a:rPr lang="zh-CN" altLang="en-US" b="1">
                <a:solidFill>
                  <a:srgbClr val="1C1C1C"/>
                </a:solidFill>
                <a:latin typeface="Arial" pitchFamily="34" charset="0"/>
              </a:rPr>
              <a:t>在支付中的层次不同</a:t>
            </a:r>
          </a:p>
        </p:txBody>
      </p:sp>
      <p:grpSp>
        <p:nvGrpSpPr>
          <p:cNvPr id="26" name="Group 19"/>
          <p:cNvGrpSpPr>
            <a:grpSpLocks/>
          </p:cNvGrpSpPr>
          <p:nvPr/>
        </p:nvGrpSpPr>
        <p:grpSpPr bwMode="auto">
          <a:xfrm>
            <a:off x="6084888" y="2738834"/>
            <a:ext cx="2384425" cy="538162"/>
            <a:chOff x="0" y="0"/>
            <a:chExt cx="1502" cy="339"/>
          </a:xfrm>
        </p:grpSpPr>
        <p:sp>
          <p:nvSpPr>
            <p:cNvPr id="27" name="AutoShape 20"/>
            <p:cNvSpPr>
              <a:spLocks noChangeArrowheads="1"/>
            </p:cNvSpPr>
            <p:nvPr/>
          </p:nvSpPr>
          <p:spPr bwMode="auto">
            <a:xfrm>
              <a:off x="0" y="0"/>
              <a:ext cx="1502" cy="339"/>
            </a:xfrm>
            <a:prstGeom prst="roundRect">
              <a:avLst>
                <a:gd name="adj" fmla="val 50000"/>
              </a:avLst>
            </a:prstGeom>
            <a:gradFill rotWithShape="1">
              <a:gsLst>
                <a:gs pos="0">
                  <a:srgbClr val="545454"/>
                </a:gs>
                <a:gs pos="50000">
                  <a:srgbClr val="EAEAEA"/>
                </a:gs>
                <a:gs pos="100000">
                  <a:srgbClr val="545454"/>
                </a:gs>
              </a:gsLst>
              <a:lin ang="5400000" scaled="1"/>
            </a:gradFill>
            <a:ln>
              <a:noFill/>
            </a:ln>
            <a:effectLst>
              <a:outerShdw dist="40161" dir="4293903" algn="ctr" rotWithShape="0">
                <a:srgbClr val="FFFFC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nvGrpSpPr>
            <p:cNvPr id="28" name="AutoShape 21"/>
            <p:cNvGrpSpPr>
              <a:grpSpLocks/>
            </p:cNvGrpSpPr>
            <p:nvPr/>
          </p:nvGrpSpPr>
          <p:grpSpPr bwMode="auto">
            <a:xfrm>
              <a:off x="16" y="17"/>
              <a:ext cx="1471" cy="307"/>
              <a:chOff x="0" y="0"/>
              <a:chExt cx="2334768" cy="487680"/>
            </a:xfrm>
          </p:grpSpPr>
          <p:pic>
            <p:nvPicPr>
              <p:cNvPr id="29" name="AutoShape 2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334768"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Text Box 30"/>
              <p:cNvSpPr txBox="1">
                <a:spLocks noChangeArrowheads="1"/>
              </p:cNvSpPr>
              <p:nvPr/>
            </p:nvSpPr>
            <p:spPr bwMode="auto">
              <a:xfrm>
                <a:off x="75332" y="73808"/>
                <a:ext cx="2183216" cy="340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grpSp>
      <p:sp>
        <p:nvSpPr>
          <p:cNvPr id="31" name="Rectangle 22"/>
          <p:cNvSpPr>
            <a:spLocks noChangeArrowheads="1"/>
          </p:cNvSpPr>
          <p:nvPr/>
        </p:nvSpPr>
        <p:spPr bwMode="auto">
          <a:xfrm>
            <a:off x="6226175" y="2753121"/>
            <a:ext cx="22558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r>
              <a:rPr lang="zh-CN" altLang="en-US" b="1">
                <a:solidFill>
                  <a:srgbClr val="1C1C1C"/>
                </a:solidFill>
                <a:latin typeface="Arial" pitchFamily="34" charset="0"/>
              </a:rPr>
              <a:t>在支付中的范围不同</a:t>
            </a:r>
          </a:p>
        </p:txBody>
      </p:sp>
      <p:grpSp>
        <p:nvGrpSpPr>
          <p:cNvPr id="32" name="Group 23"/>
          <p:cNvGrpSpPr>
            <a:grpSpLocks/>
          </p:cNvGrpSpPr>
          <p:nvPr/>
        </p:nvGrpSpPr>
        <p:grpSpPr bwMode="auto">
          <a:xfrm>
            <a:off x="730250" y="2683271"/>
            <a:ext cx="2384425" cy="538163"/>
            <a:chOff x="0" y="0"/>
            <a:chExt cx="1502" cy="339"/>
          </a:xfrm>
        </p:grpSpPr>
        <p:sp>
          <p:nvSpPr>
            <p:cNvPr id="33" name="AutoShape 24"/>
            <p:cNvSpPr>
              <a:spLocks noChangeArrowheads="1"/>
            </p:cNvSpPr>
            <p:nvPr/>
          </p:nvSpPr>
          <p:spPr bwMode="auto">
            <a:xfrm>
              <a:off x="0" y="0"/>
              <a:ext cx="1502" cy="339"/>
            </a:xfrm>
            <a:prstGeom prst="roundRect">
              <a:avLst>
                <a:gd name="adj" fmla="val 50000"/>
              </a:avLst>
            </a:prstGeom>
            <a:gradFill rotWithShape="1">
              <a:gsLst>
                <a:gs pos="0">
                  <a:srgbClr val="5C4609"/>
                </a:gs>
                <a:gs pos="50000">
                  <a:srgbClr val="FFC319"/>
                </a:gs>
                <a:gs pos="100000">
                  <a:srgbClr val="5C4609"/>
                </a:gs>
              </a:gsLst>
              <a:lin ang="5400000" scaled="1"/>
            </a:gradFill>
            <a:ln>
              <a:noFill/>
            </a:ln>
            <a:effectLst>
              <a:outerShdw dist="40161" dir="4293903" algn="ctr" rotWithShape="0">
                <a:srgbClr val="FFFFCC">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nvGrpSpPr>
            <p:cNvPr id="34" name="AutoShape 25"/>
            <p:cNvGrpSpPr>
              <a:grpSpLocks/>
            </p:cNvGrpSpPr>
            <p:nvPr/>
          </p:nvGrpSpPr>
          <p:grpSpPr bwMode="auto">
            <a:xfrm>
              <a:off x="16" y="17"/>
              <a:ext cx="1471" cy="307"/>
              <a:chOff x="0" y="0"/>
              <a:chExt cx="2334768" cy="487680"/>
            </a:xfrm>
          </p:grpSpPr>
          <p:pic>
            <p:nvPicPr>
              <p:cNvPr id="35" name="AutoShape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334768" cy="487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 name="Text Box 36"/>
              <p:cNvSpPr txBox="1">
                <a:spLocks noChangeArrowheads="1"/>
              </p:cNvSpPr>
              <p:nvPr/>
            </p:nvSpPr>
            <p:spPr bwMode="auto">
              <a:xfrm>
                <a:off x="74951" y="73808"/>
                <a:ext cx="2183216" cy="3401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grpSp>
      </p:grpSp>
      <p:sp>
        <p:nvSpPr>
          <p:cNvPr id="37" name="Rectangle 26"/>
          <p:cNvSpPr>
            <a:spLocks noChangeArrowheads="1"/>
          </p:cNvSpPr>
          <p:nvPr/>
        </p:nvSpPr>
        <p:spPr bwMode="auto">
          <a:xfrm>
            <a:off x="1268413" y="2753121"/>
            <a:ext cx="1335087"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algn="ctr" eaLnBrk="1" hangingPunct="1"/>
            <a:r>
              <a:rPr lang="zh-CN" altLang="en-US" b="1">
                <a:solidFill>
                  <a:srgbClr val="1C1C1C"/>
                </a:solidFill>
                <a:latin typeface="Arial" pitchFamily="34" charset="0"/>
              </a:rPr>
              <a:t>参与者不同</a:t>
            </a:r>
          </a:p>
        </p:txBody>
      </p:sp>
      <p:sp>
        <p:nvSpPr>
          <p:cNvPr id="38" name="AutoShape 29"/>
          <p:cNvSpPr>
            <a:spLocks noChangeArrowheads="1"/>
          </p:cNvSpPr>
          <p:nvPr/>
        </p:nvSpPr>
        <p:spPr bwMode="auto">
          <a:xfrm flipV="1">
            <a:off x="6300788" y="3242071"/>
            <a:ext cx="1981200" cy="736600"/>
          </a:xfrm>
          <a:prstGeom prst="triangle">
            <a:avLst>
              <a:gd name="adj" fmla="val 50000"/>
            </a:avLst>
          </a:prstGeom>
          <a:gradFill rotWithShape="1">
            <a:gsLst>
              <a:gs pos="0">
                <a:srgbClr val="A8D02A"/>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39" name="AutoShape 27"/>
          <p:cNvSpPr>
            <a:spLocks noChangeArrowheads="1"/>
          </p:cNvSpPr>
          <p:nvPr/>
        </p:nvSpPr>
        <p:spPr bwMode="auto">
          <a:xfrm flipV="1">
            <a:off x="874713" y="3226196"/>
            <a:ext cx="1981200" cy="736600"/>
          </a:xfrm>
          <a:prstGeom prst="triangle">
            <a:avLst>
              <a:gd name="adj" fmla="val 50000"/>
            </a:avLst>
          </a:prstGeom>
          <a:gradFill rotWithShape="1">
            <a:gsLst>
              <a:gs pos="0">
                <a:srgbClr val="FFC31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40" name="AutoShape 28"/>
          <p:cNvSpPr>
            <a:spLocks noChangeArrowheads="1"/>
          </p:cNvSpPr>
          <p:nvPr/>
        </p:nvSpPr>
        <p:spPr bwMode="auto">
          <a:xfrm flipV="1">
            <a:off x="3538538" y="3226196"/>
            <a:ext cx="1981200" cy="736600"/>
          </a:xfrm>
          <a:prstGeom prst="triangle">
            <a:avLst>
              <a:gd name="adj" fmla="val 50000"/>
            </a:avLst>
          </a:prstGeom>
          <a:gradFill rotWithShape="1">
            <a:gsLst>
              <a:gs pos="0">
                <a:srgbClr val="FF6161"/>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41" name="AutoShape 29"/>
          <p:cNvSpPr>
            <a:spLocks noChangeArrowheads="1"/>
          </p:cNvSpPr>
          <p:nvPr/>
        </p:nvSpPr>
        <p:spPr bwMode="auto">
          <a:xfrm flipV="1">
            <a:off x="6300788" y="3242071"/>
            <a:ext cx="1981200" cy="952500"/>
          </a:xfrm>
          <a:prstGeom prst="triangle">
            <a:avLst>
              <a:gd name="adj" fmla="val 50000"/>
            </a:avLst>
          </a:prstGeom>
          <a:gradFill rotWithShape="1">
            <a:gsLst>
              <a:gs pos="0">
                <a:srgbClr val="A8D02A"/>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42" name="AutoShape 27"/>
          <p:cNvSpPr>
            <a:spLocks noChangeArrowheads="1"/>
          </p:cNvSpPr>
          <p:nvPr/>
        </p:nvSpPr>
        <p:spPr bwMode="auto">
          <a:xfrm flipV="1">
            <a:off x="874713" y="3226196"/>
            <a:ext cx="1981200" cy="952500"/>
          </a:xfrm>
          <a:prstGeom prst="triangle">
            <a:avLst>
              <a:gd name="adj" fmla="val 50000"/>
            </a:avLst>
          </a:prstGeom>
          <a:gradFill rotWithShape="1">
            <a:gsLst>
              <a:gs pos="0">
                <a:srgbClr val="FFC31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
        <p:nvSpPr>
          <p:cNvPr id="43" name="AutoShape 28"/>
          <p:cNvSpPr>
            <a:spLocks noChangeArrowheads="1"/>
          </p:cNvSpPr>
          <p:nvPr/>
        </p:nvSpPr>
        <p:spPr bwMode="auto">
          <a:xfrm flipV="1">
            <a:off x="3538538" y="3226196"/>
            <a:ext cx="1981200" cy="952500"/>
          </a:xfrm>
          <a:prstGeom prst="triangle">
            <a:avLst>
              <a:gd name="adj" fmla="val 50000"/>
            </a:avLst>
          </a:prstGeom>
          <a:gradFill rotWithShape="1">
            <a:gsLst>
              <a:gs pos="0">
                <a:srgbClr val="FF6161"/>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lvl1pPr eaLnBrk="0" hangingPunct="0">
              <a:defRPr>
                <a:solidFill>
                  <a:schemeClr val="tx1"/>
                </a:solidFill>
                <a:latin typeface="Gulim" pitchFamily="34" charset="-127"/>
                <a:ea typeface="宋体" pitchFamily="2" charset="-122"/>
              </a:defRPr>
            </a:lvl1pPr>
            <a:lvl2pPr marL="742950" indent="-285750" eaLnBrk="0" hangingPunct="0">
              <a:defRPr>
                <a:solidFill>
                  <a:schemeClr val="tx1"/>
                </a:solidFill>
                <a:latin typeface="Gulim" pitchFamily="34" charset="-127"/>
                <a:ea typeface="宋体" pitchFamily="2" charset="-122"/>
              </a:defRPr>
            </a:lvl2pPr>
            <a:lvl3pPr marL="1143000" indent="-228600" eaLnBrk="0" hangingPunct="0">
              <a:defRPr>
                <a:solidFill>
                  <a:schemeClr val="tx1"/>
                </a:solidFill>
                <a:latin typeface="Gulim" pitchFamily="34" charset="-127"/>
                <a:ea typeface="宋体" pitchFamily="2" charset="-122"/>
              </a:defRPr>
            </a:lvl3pPr>
            <a:lvl4pPr marL="1600200" indent="-228600" eaLnBrk="0" hangingPunct="0">
              <a:defRPr>
                <a:solidFill>
                  <a:schemeClr val="tx1"/>
                </a:solidFill>
                <a:latin typeface="Gulim" pitchFamily="34" charset="-127"/>
                <a:ea typeface="宋体" pitchFamily="2" charset="-122"/>
              </a:defRPr>
            </a:lvl4pPr>
            <a:lvl5pPr marL="2057400" indent="-228600" eaLnBrk="0" hangingPunct="0">
              <a:defRPr>
                <a:solidFill>
                  <a:schemeClr val="tx1"/>
                </a:solidFill>
                <a:latin typeface="Gulim" pitchFamily="34" charset="-127"/>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Gulim" pitchFamily="34" charset="-127"/>
                <a:ea typeface="宋体" pitchFamily="2" charset="-122"/>
              </a:defRPr>
            </a:lvl9pPr>
          </a:lstStyle>
          <a:p>
            <a:pPr eaLnBrk="1" hangingPunct="1"/>
            <a:endParaRPr lang="zh-CN" altLang="en-US">
              <a:latin typeface="Arial" pitchFamily="34" charset="0"/>
            </a:endParaRPr>
          </a:p>
        </p:txBody>
      </p:sp>
    </p:spTree>
    <p:extLst>
      <p:ext uri="{BB962C8B-B14F-4D97-AF65-F5344CB8AC3E}">
        <p14:creationId xmlns:p14="http://schemas.microsoft.com/office/powerpoint/2010/main" val="164782235"/>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10.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3"/>
</p:tagLst>
</file>

<file path=ppt/tags/tag100.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6"/>
</p:tagLst>
</file>

<file path=ppt/tags/tag101.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7"/>
</p:tagLst>
</file>

<file path=ppt/tags/tag102.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8"/>
</p:tagLst>
</file>

<file path=ppt/tags/tag11.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SubTitle"/>
  <p:tag name="MH_ORDER" val="2"/>
</p:tagLst>
</file>

<file path=ppt/tags/tag12.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5"/>
</p:tagLst>
</file>

<file path=ppt/tags/tag14.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6"/>
</p:tagLst>
</file>

<file path=ppt/tags/tag15.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SubTitle"/>
  <p:tag name="MH_ORDER" val="3"/>
</p:tagLst>
</file>

<file path=ppt/tags/tag16.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7"/>
</p:tagLst>
</file>

<file path=ppt/tags/tag17.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8"/>
</p:tagLst>
</file>

<file path=ppt/tags/tag18.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9"/>
</p:tagLst>
</file>

<file path=ppt/tags/tag19.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SubTitle"/>
  <p:tag name="MH_ORDER" val="4"/>
</p:tagLst>
</file>

<file path=ppt/tags/tag2.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20.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10"/>
</p:tagLst>
</file>

<file path=ppt/tags/tag21.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11"/>
</p:tagLst>
</file>

<file path=ppt/tags/tag22.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12"/>
</p:tagLst>
</file>

<file path=ppt/tags/tag2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
</p:tagLst>
</file>

<file path=ppt/tags/tag2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4"/>
</p:tagLst>
</file>

<file path=ppt/tags/tag2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6"/>
</p:tagLst>
</file>

<file path=ppt/tags/tag2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7"/>
</p:tagLst>
</file>

<file path=ppt/tags/tag3.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30.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8"/>
</p:tagLst>
</file>

<file path=ppt/tags/tag31.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9"/>
</p:tagLst>
</file>

<file path=ppt/tags/tag32.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0"/>
</p:tagLst>
</file>

<file path=ppt/tags/tag3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1"/>
</p:tagLst>
</file>

<file path=ppt/tags/tag3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2"/>
</p:tagLst>
</file>

<file path=ppt/tags/tag3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3"/>
</p:tagLst>
</file>

<file path=ppt/tags/tag3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4"/>
</p:tagLst>
</file>

<file path=ppt/tags/tag3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5"/>
</p:tagLst>
</file>

<file path=ppt/tags/tag3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6"/>
</p:tagLst>
</file>

<file path=ppt/tags/tag3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7"/>
</p:tagLst>
</file>

<file path=ppt/tags/tag4.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40.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8"/>
</p:tagLst>
</file>

<file path=ppt/tags/tag41.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19"/>
</p:tagLst>
</file>

<file path=ppt/tags/tag42.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0"/>
</p:tagLst>
</file>

<file path=ppt/tags/tag4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1"/>
</p:tagLst>
</file>

<file path=ppt/tags/tag4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2"/>
</p:tagLst>
</file>

<file path=ppt/tags/tag4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3"/>
</p:tagLst>
</file>

<file path=ppt/tags/tag4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4"/>
</p:tagLst>
</file>

<file path=ppt/tags/tag4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5"/>
</p:tagLst>
</file>

<file path=ppt/tags/tag4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6"/>
</p:tagLst>
</file>

<file path=ppt/tags/tag4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7"/>
</p:tagLst>
</file>

<file path=ppt/tags/tag5.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50.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1"/>
</p:tagLst>
</file>

<file path=ppt/tags/tag51.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8"/>
</p:tagLst>
</file>

<file path=ppt/tags/tag52.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29"/>
</p:tagLst>
</file>

<file path=ppt/tags/tag53.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2"/>
</p:tagLst>
</file>

<file path=ppt/tags/tag54.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0"/>
</p:tagLst>
</file>

<file path=ppt/tags/tag55.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1"/>
</p:tagLst>
</file>

<file path=ppt/tags/tag56.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3"/>
</p:tagLst>
</file>

<file path=ppt/tags/tag57.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2"/>
</p:tagLst>
</file>

<file path=ppt/tags/tag58.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Other"/>
  <p:tag name="MH_ORDER" val="33"/>
</p:tagLst>
</file>

<file path=ppt/tags/tag59.xml><?xml version="1.0" encoding="utf-8"?>
<p:tagLst xmlns:a="http://schemas.openxmlformats.org/drawingml/2006/main" xmlns:r="http://schemas.openxmlformats.org/officeDocument/2006/relationships" xmlns:p="http://schemas.openxmlformats.org/presentationml/2006/main">
  <p:tag name="MH" val="20150906210538"/>
  <p:tag name="MH_LIBRARY" val="GRAPHIC"/>
  <p:tag name="MH_TYPE" val="SubTitle"/>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1.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3.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5.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7.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6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69.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SubTitle"/>
  <p:tag name="MH_ORDER" val="1"/>
</p:tagLst>
</file>

<file path=ppt/tags/tag7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1.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3.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4.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5.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6.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7.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78.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79.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8.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1"/>
</p:tagLst>
</file>

<file path=ppt/tags/tag80.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81.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82.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BingLLB#"/>
  <p:tag name="MH_LAYOUT" val="SubTitle"/>
  <p:tag name="MH" val="20180828145117"/>
  <p:tag name="MH_LIBRARY" val="GRAPHIC"/>
</p:tagLst>
</file>

<file path=ppt/tags/tag83.xml><?xml version="1.0" encoding="utf-8"?>
<p:tagLst xmlns:a="http://schemas.openxmlformats.org/drawingml/2006/main" xmlns:r="http://schemas.openxmlformats.org/officeDocument/2006/relationships" xmlns:p="http://schemas.openxmlformats.org/presentationml/2006/main">
  <p:tag name="MH" val="20180828145117"/>
  <p:tag name="MH_LIBRARY" val="GRAPHIC"/>
  <p:tag name="MH_TYPE" val="PageTitle"/>
  <p:tag name="MH_ORDER" val="PageTitle"/>
</p:tagLst>
</file>

<file path=ppt/tags/tag84.xml><?xml version="1.0" encoding="utf-8"?>
<p:tagLst xmlns:a="http://schemas.openxmlformats.org/drawingml/2006/main" xmlns:r="http://schemas.openxmlformats.org/officeDocument/2006/relationships" xmlns:p="http://schemas.openxmlformats.org/presentationml/2006/main">
  <p:tag name="MH_TYPE" val="#NeiR#"/>
  <p:tag name="MH" val="20180828144750"/>
  <p:tag name="MH_LIBRARY" val="GRAPHIC"/>
</p:tagLst>
</file>

<file path=ppt/tags/tag85.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39"/>
</p:tagLst>
</file>

<file path=ppt/tags/tag86.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36"/>
</p:tagLst>
</file>

<file path=ppt/tags/tag87.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1"/>
</p:tagLst>
</file>

<file path=ppt/tags/tag88.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3"/>
</p:tagLst>
</file>

<file path=ppt/tags/tag89.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4"/>
</p:tagLst>
</file>

<file path=ppt/tags/tag9.xml><?xml version="1.0" encoding="utf-8"?>
<p:tagLst xmlns:a="http://schemas.openxmlformats.org/drawingml/2006/main" xmlns:r="http://schemas.openxmlformats.org/officeDocument/2006/relationships" xmlns:p="http://schemas.openxmlformats.org/presentationml/2006/main">
  <p:tag name="MH" val="20150908110643"/>
  <p:tag name="MH_LIBRARY" val="GRAPHIC"/>
  <p:tag name="MH_TYPE" val="Other"/>
  <p:tag name="MH_ORDER" val="2"/>
</p:tagLst>
</file>

<file path=ppt/tags/tag90.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5"/>
</p:tagLst>
</file>

<file path=ppt/tags/tag91.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6"/>
</p:tagLst>
</file>

<file path=ppt/tags/tag92.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7"/>
</p:tagLst>
</file>

<file path=ppt/tags/tag93.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8"/>
</p:tagLst>
</file>

<file path=ppt/tags/tag94.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49"/>
</p:tagLst>
</file>

<file path=ppt/tags/tag95.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50"/>
</p:tagLst>
</file>

<file path=ppt/tags/tag96.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Freeform 51"/>
</p:tagLst>
</file>

<file path=ppt/tags/tag97.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15"/>
</p:tagLst>
</file>

<file path=ppt/tags/tag98.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4"/>
</p:tagLst>
</file>

<file path=ppt/tags/tag99.xml><?xml version="1.0" encoding="utf-8"?>
<p:tagLst xmlns:a="http://schemas.openxmlformats.org/drawingml/2006/main" xmlns:r="http://schemas.openxmlformats.org/officeDocument/2006/relationships" xmlns:p="http://schemas.openxmlformats.org/presentationml/2006/main">
  <p:tag name="MH" val="20180828144750"/>
  <p:tag name="MH_LIBRARY" val="GRAPHIC"/>
  <p:tag name="MH_ORDER" val="文本框 55"/>
</p:tagLst>
</file>

<file path=ppt/theme/theme1.xml><?xml version="1.0" encoding="utf-8"?>
<a:theme xmlns:a="http://schemas.openxmlformats.org/drawingml/2006/main" name="Default Design">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581TGp_gold_light_ani">
  <a:themeElements>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fontScheme name="Default Design">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charset="0"/>
          </a:defRPr>
        </a:defPPr>
      </a:lstStyle>
    </a:lnDef>
  </a:objectDefaults>
  <a:extraClrSchemeLst>
    <a:extraClrScheme>
      <a:clrScheme name="Default Design 1">
        <a:dk1>
          <a:srgbClr val="000000"/>
        </a:dk1>
        <a:lt1>
          <a:srgbClr val="FFFFFF"/>
        </a:lt1>
        <a:dk2>
          <a:srgbClr val="800000"/>
        </a:dk2>
        <a:lt2>
          <a:srgbClr val="333333"/>
        </a:lt2>
        <a:accent1>
          <a:srgbClr val="EB6743"/>
        </a:accent1>
        <a:accent2>
          <a:srgbClr val="D3A911"/>
        </a:accent2>
        <a:accent3>
          <a:srgbClr val="FFFFFF"/>
        </a:accent3>
        <a:accent4>
          <a:srgbClr val="000000"/>
        </a:accent4>
        <a:accent5>
          <a:srgbClr val="F3B8B0"/>
        </a:accent5>
        <a:accent6>
          <a:srgbClr val="BF990E"/>
        </a:accent6>
        <a:hlink>
          <a:srgbClr val="7B9B63"/>
        </a:hlink>
        <a:folHlink>
          <a:srgbClr val="38A3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2E507A"/>
        </a:dk2>
        <a:lt2>
          <a:srgbClr val="333333"/>
        </a:lt2>
        <a:accent1>
          <a:srgbClr val="5A90C2"/>
        </a:accent1>
        <a:accent2>
          <a:srgbClr val="8AC246"/>
        </a:accent2>
        <a:accent3>
          <a:srgbClr val="FFFFFF"/>
        </a:accent3>
        <a:accent4>
          <a:srgbClr val="000000"/>
        </a:accent4>
        <a:accent5>
          <a:srgbClr val="B5C6DD"/>
        </a:accent5>
        <a:accent6>
          <a:srgbClr val="7DB03F"/>
        </a:accent6>
        <a:hlink>
          <a:srgbClr val="F6831A"/>
        </a:hlink>
        <a:folHlink>
          <a:srgbClr val="EFC821"/>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A82A9F"/>
        </a:dk2>
        <a:lt2>
          <a:srgbClr val="4D4D4D"/>
        </a:lt2>
        <a:accent1>
          <a:srgbClr val="12B4D4"/>
        </a:accent1>
        <a:accent2>
          <a:srgbClr val="F1C23D"/>
        </a:accent2>
        <a:accent3>
          <a:srgbClr val="FFFFFF"/>
        </a:accent3>
        <a:accent4>
          <a:srgbClr val="000000"/>
        </a:accent4>
        <a:accent5>
          <a:srgbClr val="AAD6E6"/>
        </a:accent5>
        <a:accent6>
          <a:srgbClr val="DAB036"/>
        </a:accent6>
        <a:hlink>
          <a:srgbClr val="8CA62C"/>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581TGp_gold_light_ani</Template>
  <TotalTime>3073</TotalTime>
  <Words>2785</Words>
  <Application>Microsoft Office PowerPoint</Application>
  <PresentationFormat>全屏显示(4:3)</PresentationFormat>
  <Paragraphs>204</Paragraphs>
  <Slides>33</Slides>
  <Notes>1</Notes>
  <HiddenSlides>0</HiddenSlides>
  <MMClips>0</MMClips>
  <ScaleCrop>false</ScaleCrop>
  <HeadingPairs>
    <vt:vector size="4" baseType="variant">
      <vt:variant>
        <vt:lpstr>主题</vt:lpstr>
      </vt:variant>
      <vt:variant>
        <vt:i4>2</vt:i4>
      </vt:variant>
      <vt:variant>
        <vt:lpstr>幻灯片标题</vt:lpstr>
      </vt:variant>
      <vt:variant>
        <vt:i4>33</vt:i4>
      </vt:variant>
    </vt:vector>
  </HeadingPairs>
  <TitlesOfParts>
    <vt:vector size="35" baseType="lpstr">
      <vt:lpstr>Default Design</vt:lpstr>
      <vt:lpstr>581TGp_gold_light_ani</vt:lpstr>
      <vt:lpstr>第1章电子支付概述</vt:lpstr>
      <vt:lpstr>引导案例</vt:lpstr>
      <vt:lpstr>引导案例</vt:lpstr>
      <vt:lpstr>第1章 电子支付概述</vt:lpstr>
      <vt:lpstr>第1章 电子支付概述</vt:lpstr>
      <vt:lpstr>1.1 传统支付方式</vt:lpstr>
      <vt:lpstr>1.1 传统支付方式</vt:lpstr>
      <vt:lpstr>1.1 传统支付方式</vt:lpstr>
      <vt:lpstr>1.1 传统支付方式</vt:lpstr>
      <vt:lpstr>1.2 电子支付概述</vt:lpstr>
      <vt:lpstr>1.2 电子支付概述</vt:lpstr>
      <vt:lpstr>1.2 电子支付概述</vt:lpstr>
      <vt:lpstr>1.2 电子支付概述</vt:lpstr>
      <vt:lpstr>1.2 电子支付概述</vt:lpstr>
      <vt:lpstr>1.3 网络支付</vt:lpstr>
      <vt:lpstr>1.3 网络支付</vt:lpstr>
      <vt:lpstr>1.3 网络支付</vt:lpstr>
      <vt:lpstr>1.3 网络支付</vt:lpstr>
      <vt:lpstr>1.3 网络支付</vt:lpstr>
      <vt:lpstr>1.3 网络支付</vt:lpstr>
      <vt:lpstr>1.4 电子货币</vt:lpstr>
      <vt:lpstr>1.4 电子货币</vt:lpstr>
      <vt:lpstr>1.4 电子货币</vt:lpstr>
      <vt:lpstr>1.4 电子货币</vt:lpstr>
      <vt:lpstr>1.4 电子货币</vt:lpstr>
      <vt:lpstr>1.4 电子货币</vt:lpstr>
      <vt:lpstr>1.5 电子支付中存在的问题 </vt:lpstr>
      <vt:lpstr>1.5 电子支付中存在的问题</vt:lpstr>
      <vt:lpstr>1.5 电子支付中存在的问题</vt:lpstr>
      <vt:lpstr>1.5 电子支付中存在的问题</vt:lpstr>
      <vt:lpstr>1.5 电子支付中存在的问题</vt:lpstr>
      <vt:lpstr>1.5 电子支付中存在的问题</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马洪</cp:lastModifiedBy>
  <cp:revision>166</cp:revision>
  <dcterms:created xsi:type="dcterms:W3CDTF">2011-04-19T07:23:53Z</dcterms:created>
  <dcterms:modified xsi:type="dcterms:W3CDTF">2023-07-21T05:20:02Z</dcterms:modified>
</cp:coreProperties>
</file>