
<file path=[Content_Types].xml><?xml version="1.0" encoding="utf-8"?>
<Types xmlns="http://schemas.openxmlformats.org/package/2006/content-types">
  <Default Extension="png" ContentType="image/png"/>
  <Default Extension="bin" ContentType="application/vnd.openxmlformats-officedocument.oleObject"/>
  <Default Extension="jpeg" ContentType="image/jpeg"/>
  <Default Extension="wmf" ContentType="image/x-wmf"/>
  <Default Extension="rels" ContentType="application/vnd.openxmlformats-package.relationships+xml"/>
  <Default Extension="xml" ContentType="application/xml"/>
  <Default Extension="vml" ContentType="application/vnd.openxmlformats-officedocument.vmlDrawing"/>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 id="268" r:id="rId15"/>
    <p:sldId id="269" r:id="rId16"/>
    <p:sldId id="270" r:id="rId17"/>
    <p:sldId id="271" r:id="rId18"/>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5" d="100"/>
          <a:sy n="75" d="100"/>
        </p:scale>
        <p:origin x="54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3" Type="http://schemas.openxmlformats.org/officeDocument/2006/relationships/slide" Target="slides/slide1.xml"/><Relationship Id="rId21" Type="http://schemas.openxmlformats.org/officeDocument/2006/relationships/theme" Target="theme/them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slide" Target="slides/slide13.xml"/><Relationship Id="rId10" Type="http://schemas.openxmlformats.org/officeDocument/2006/relationships/slide" Target="slides/slide8.xml"/><Relationship Id="rId19" Type="http://schemas.openxmlformats.org/officeDocument/2006/relationships/presProps" Target="presProps.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tableStyles" Target="tableStyle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w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wmf"/></Relationships>
</file>

<file path=ppt/drawings/_rels/vmlDrawing3.vml.rels><?xml version="1.0" encoding="UTF-8" standalone="yes"?>
<Relationships xmlns="http://schemas.openxmlformats.org/package/2006/relationships"><Relationship Id="rId1" Type="http://schemas.openxmlformats.org/officeDocument/2006/relationships/image" Target="../media/image7.w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8.w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9.wmf"/></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3CAE77C9-9B6C-46C0-AF4A-72485FF1E695}"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3EEA29-25C9-412C-9858-2AC36D3B455C}" type="slidenum">
              <a:rPr lang="zh-CN" altLang="en-US" smtClean="0"/>
              <a:t>‹#›</a:t>
            </a:fld>
            <a:endParaRPr lang="zh-CN" altLang="en-US"/>
          </a:p>
        </p:txBody>
      </p:sp>
    </p:spTree>
    <p:extLst>
      <p:ext uri="{BB962C8B-B14F-4D97-AF65-F5344CB8AC3E}">
        <p14:creationId xmlns:p14="http://schemas.microsoft.com/office/powerpoint/2010/main" val="164193029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CAE77C9-9B6C-46C0-AF4A-72485FF1E695}"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3EEA29-25C9-412C-9858-2AC36D3B455C}" type="slidenum">
              <a:rPr lang="zh-CN" altLang="en-US" smtClean="0"/>
              <a:t>‹#›</a:t>
            </a:fld>
            <a:endParaRPr lang="zh-CN" altLang="en-US"/>
          </a:p>
        </p:txBody>
      </p:sp>
    </p:spTree>
    <p:extLst>
      <p:ext uri="{BB962C8B-B14F-4D97-AF65-F5344CB8AC3E}">
        <p14:creationId xmlns:p14="http://schemas.microsoft.com/office/powerpoint/2010/main" val="442052756"/>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CAE77C9-9B6C-46C0-AF4A-72485FF1E695}"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3EEA29-25C9-412C-9858-2AC36D3B455C}" type="slidenum">
              <a:rPr lang="zh-CN" altLang="en-US" smtClean="0"/>
              <a:t>‹#›</a:t>
            </a:fld>
            <a:endParaRPr lang="zh-CN" altLang="en-US"/>
          </a:p>
        </p:txBody>
      </p:sp>
    </p:spTree>
    <p:extLst>
      <p:ext uri="{BB962C8B-B14F-4D97-AF65-F5344CB8AC3E}">
        <p14:creationId xmlns:p14="http://schemas.microsoft.com/office/powerpoint/2010/main" val="3896506256"/>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2B94256-4E80-4490-80C5-A140875F971E}" type="datetime1">
              <a:rPr lang="zh-CN" altLang="en-US" smtClean="0">
                <a:solidFill>
                  <a:prstClr val="black">
                    <a:tint val="75000"/>
                  </a:prstClr>
                </a:solidFill>
              </a:rPr>
              <a:pPr/>
              <a:t>2024/6/2</a:t>
            </a:fld>
            <a:endParaRPr lang="zh-CN" altLang="en-US" dirty="0">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dirty="0">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标题 1"/>
          <p:cNvSpPr>
            <a:spLocks noGrp="1"/>
          </p:cNvSpPr>
          <p:nvPr>
            <p:ph type="title"/>
          </p:nvPr>
        </p:nvSpPr>
        <p:spPr>
          <a:xfrm>
            <a:off x="2075542" y="205740"/>
            <a:ext cx="10116457" cy="848360"/>
          </a:xfrm>
        </p:spPr>
        <p:txBody>
          <a:bodyPr>
            <a:noAutofit/>
          </a:bodyPr>
          <a:lstStyle>
            <a:lvl1pPr algn="l">
              <a:defRPr sz="2400" b="1">
                <a:solidFill>
                  <a:schemeClr val="tx1"/>
                </a:solidFill>
                <a:effectLst/>
                <a:latin typeface="等线" panose="02010600030101010101" pitchFamily="2" charset="-122"/>
                <a:ea typeface="等线" panose="02010600030101010101" pitchFamily="2"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1175657" y="1383030"/>
            <a:ext cx="10479313" cy="4998720"/>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1452521380"/>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D902607-6D81-4853-919C-AD2B837EFC7C}" type="datetime1">
              <a:rPr lang="zh-CN" altLang="en-US" smtClean="0">
                <a:solidFill>
                  <a:prstClr val="black">
                    <a:tint val="75000"/>
                  </a:prstClr>
                </a:solidFill>
              </a:rPr>
              <a:pPr/>
              <a:t>2024/6/2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标题 1"/>
          <p:cNvSpPr>
            <a:spLocks noGrp="1"/>
          </p:cNvSpPr>
          <p:nvPr>
            <p:ph type="title"/>
          </p:nvPr>
        </p:nvSpPr>
        <p:spPr>
          <a:xfrm>
            <a:off x="2133600" y="205740"/>
            <a:ext cx="7892415" cy="848360"/>
          </a:xfrm>
        </p:spPr>
        <p:txBody>
          <a:bodyPr>
            <a:noAutofit/>
          </a:bodyPr>
          <a:lstStyle>
            <a:lvl1pPr algn="l">
              <a:defRPr sz="2400" b="1">
                <a:solidFill>
                  <a:schemeClr val="tx1"/>
                </a:solidFill>
                <a:effectLst/>
                <a:latin typeface="等线" panose="02010600030101010101" charset="-122"/>
                <a:ea typeface="等线" panose="02010600030101010101"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1117601" y="1383030"/>
            <a:ext cx="10253980" cy="4998720"/>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10"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806305" y="6488430"/>
            <a:ext cx="2337435"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4369431"/>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3CAE77C9-9B6C-46C0-AF4A-72485FF1E695}"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3EEA29-25C9-412C-9858-2AC36D3B455C}" type="slidenum">
              <a:rPr lang="zh-CN" altLang="en-US" smtClean="0"/>
              <a:t>‹#›</a:t>
            </a:fld>
            <a:endParaRPr lang="zh-CN" altLang="en-US"/>
          </a:p>
        </p:txBody>
      </p:sp>
    </p:spTree>
    <p:extLst>
      <p:ext uri="{BB962C8B-B14F-4D97-AF65-F5344CB8AC3E}">
        <p14:creationId xmlns:p14="http://schemas.microsoft.com/office/powerpoint/2010/main" val="3692542674"/>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3CAE77C9-9B6C-46C0-AF4A-72485FF1E695}"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E53EEA29-25C9-412C-9858-2AC36D3B455C}" type="slidenum">
              <a:rPr lang="zh-CN" altLang="en-US" smtClean="0"/>
              <a:t>‹#›</a:t>
            </a:fld>
            <a:endParaRPr lang="zh-CN" altLang="en-US"/>
          </a:p>
        </p:txBody>
      </p:sp>
    </p:spTree>
    <p:extLst>
      <p:ext uri="{BB962C8B-B14F-4D97-AF65-F5344CB8AC3E}">
        <p14:creationId xmlns:p14="http://schemas.microsoft.com/office/powerpoint/2010/main" val="84671325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3CAE77C9-9B6C-46C0-AF4A-72485FF1E695}"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53EEA29-25C9-412C-9858-2AC36D3B455C}" type="slidenum">
              <a:rPr lang="zh-CN" altLang="en-US" smtClean="0"/>
              <a:t>‹#›</a:t>
            </a:fld>
            <a:endParaRPr lang="zh-CN" altLang="en-US"/>
          </a:p>
        </p:txBody>
      </p:sp>
    </p:spTree>
    <p:extLst>
      <p:ext uri="{BB962C8B-B14F-4D97-AF65-F5344CB8AC3E}">
        <p14:creationId xmlns:p14="http://schemas.microsoft.com/office/powerpoint/2010/main" val="2528695553"/>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3CAE77C9-9B6C-46C0-AF4A-72485FF1E695}" type="datetimeFigureOut">
              <a:rPr lang="zh-CN" altLang="en-US" smtClean="0"/>
              <a:t>2024/6/2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E53EEA29-25C9-412C-9858-2AC36D3B455C}" type="slidenum">
              <a:rPr lang="zh-CN" altLang="en-US" smtClean="0"/>
              <a:t>‹#›</a:t>
            </a:fld>
            <a:endParaRPr lang="zh-CN" altLang="en-US"/>
          </a:p>
        </p:txBody>
      </p:sp>
    </p:spTree>
    <p:extLst>
      <p:ext uri="{BB962C8B-B14F-4D97-AF65-F5344CB8AC3E}">
        <p14:creationId xmlns:p14="http://schemas.microsoft.com/office/powerpoint/2010/main" val="2035046716"/>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3CAE77C9-9B6C-46C0-AF4A-72485FF1E695}" type="datetimeFigureOut">
              <a:rPr lang="zh-CN" altLang="en-US" smtClean="0"/>
              <a:t>2024/6/2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E53EEA29-25C9-412C-9858-2AC36D3B455C}" type="slidenum">
              <a:rPr lang="zh-CN" altLang="en-US" smtClean="0"/>
              <a:t>‹#›</a:t>
            </a:fld>
            <a:endParaRPr lang="zh-CN" altLang="en-US"/>
          </a:p>
        </p:txBody>
      </p:sp>
    </p:spTree>
    <p:extLst>
      <p:ext uri="{BB962C8B-B14F-4D97-AF65-F5344CB8AC3E}">
        <p14:creationId xmlns:p14="http://schemas.microsoft.com/office/powerpoint/2010/main" val="93869247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3CAE77C9-9B6C-46C0-AF4A-72485FF1E695}" type="datetimeFigureOut">
              <a:rPr lang="zh-CN" altLang="en-US" smtClean="0"/>
              <a:t>2024/6/2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E53EEA29-25C9-412C-9858-2AC36D3B455C}" type="slidenum">
              <a:rPr lang="zh-CN" altLang="en-US" smtClean="0"/>
              <a:t>‹#›</a:t>
            </a:fld>
            <a:endParaRPr lang="zh-CN" altLang="en-US"/>
          </a:p>
        </p:txBody>
      </p:sp>
    </p:spTree>
    <p:extLst>
      <p:ext uri="{BB962C8B-B14F-4D97-AF65-F5344CB8AC3E}">
        <p14:creationId xmlns:p14="http://schemas.microsoft.com/office/powerpoint/2010/main" val="120957353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CAE77C9-9B6C-46C0-AF4A-72485FF1E695}"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53EEA29-25C9-412C-9858-2AC36D3B455C}" type="slidenum">
              <a:rPr lang="zh-CN" altLang="en-US" smtClean="0"/>
              <a:t>‹#›</a:t>
            </a:fld>
            <a:endParaRPr lang="zh-CN" altLang="en-US"/>
          </a:p>
        </p:txBody>
      </p:sp>
    </p:spTree>
    <p:extLst>
      <p:ext uri="{BB962C8B-B14F-4D97-AF65-F5344CB8AC3E}">
        <p14:creationId xmlns:p14="http://schemas.microsoft.com/office/powerpoint/2010/main" val="3009455854"/>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3CAE77C9-9B6C-46C0-AF4A-72485FF1E695}"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E53EEA29-25C9-412C-9858-2AC36D3B455C}" type="slidenum">
              <a:rPr lang="zh-CN" altLang="en-US" smtClean="0"/>
              <a:t>‹#›</a:t>
            </a:fld>
            <a:endParaRPr lang="zh-CN" altLang="en-US"/>
          </a:p>
        </p:txBody>
      </p:sp>
    </p:spTree>
    <p:extLst>
      <p:ext uri="{BB962C8B-B14F-4D97-AF65-F5344CB8AC3E}">
        <p14:creationId xmlns:p14="http://schemas.microsoft.com/office/powerpoint/2010/main" val="3779146541"/>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3CAE77C9-9B6C-46C0-AF4A-72485FF1E695}" type="datetimeFigureOut">
              <a:rPr lang="zh-CN" altLang="en-US" smtClean="0"/>
              <a:t>2024/6/2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E53EEA29-25C9-412C-9858-2AC36D3B455C}" type="slidenum">
              <a:rPr lang="zh-CN" altLang="en-US" smtClean="0"/>
              <a:t>‹#›</a:t>
            </a:fld>
            <a:endParaRPr lang="zh-CN" altLang="en-US"/>
          </a:p>
        </p:txBody>
      </p:sp>
    </p:spTree>
    <p:extLst>
      <p:ext uri="{BB962C8B-B14F-4D97-AF65-F5344CB8AC3E}">
        <p14:creationId xmlns:p14="http://schemas.microsoft.com/office/powerpoint/2010/main" val="3696653110"/>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4"/>
          <a:stretch>
            <a:fillRect/>
          </a:stretch>
        </p:blipFill>
        <p:spPr>
          <a:xfrm>
            <a:off x="0" y="0"/>
            <a:ext cx="609600" cy="6858000"/>
          </a:xfrm>
          <a:prstGeom prst="rect">
            <a:avLst/>
          </a:prstGeom>
        </p:spPr>
      </p:pic>
      <p:pic>
        <p:nvPicPr>
          <p:cNvPr id="9" name="图片 8"/>
          <p:cNvPicPr>
            <a:picLocks noChangeAspect="1"/>
          </p:cNvPicPr>
          <p:nvPr userDrawn="1"/>
        </p:nvPicPr>
        <p:blipFill>
          <a:blip r:embed="rId5"/>
          <a:stretch>
            <a:fillRect/>
          </a:stretch>
        </p:blipFill>
        <p:spPr>
          <a:xfrm>
            <a:off x="609600" y="0"/>
            <a:ext cx="1320800" cy="1054099"/>
          </a:xfrm>
          <a:prstGeom prst="rect">
            <a:avLst/>
          </a:prstGeom>
        </p:spPr>
      </p:pic>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1920DB-B8E6-441F-B202-C4EB1D82F6DB}" type="datetime1">
              <a:rPr lang="zh-CN" altLang="en-US" smtClean="0">
                <a:solidFill>
                  <a:prstClr val="black">
                    <a:tint val="75000"/>
                  </a:prstClr>
                </a:solidFill>
              </a:rPr>
              <a:pPr/>
              <a:t>2024/6/2</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B67C20-DB95-4CA2-B0F0-E724E6ED42EF}"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10" name="Picture 13" descr="cd"/>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06305" y="6488430"/>
            <a:ext cx="2337435"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3011587238"/>
      </p:ext>
    </p:extLst>
  </p:cSld>
  <p:clrMap bg1="lt1" tx1="dk1" bg2="lt2" tx2="dk2" accent1="accent1" accent2="accent2" accent3="accent3" accent4="accent4" accent5="accent5" accent6="accent6" hlink="hlink" folHlink="folHlink"/>
  <p:sldLayoutIdLst>
    <p:sldLayoutId id="2147483661" r:id="rId1"/>
    <p:sldLayoutId id="2147483662" r:id="rId2"/>
  </p:sldLayoutIdLst>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3" Type="http://schemas.openxmlformats.org/officeDocument/2006/relationships/oleObject" Target="../embeddings/oleObject4.bin"/><Relationship Id="rId2" Type="http://schemas.openxmlformats.org/officeDocument/2006/relationships/slideLayout" Target="../slideLayouts/slideLayout13.xml"/><Relationship Id="rId1" Type="http://schemas.openxmlformats.org/officeDocument/2006/relationships/vmlDrawing" Target="../drawings/vmlDrawing4.vml"/><Relationship Id="rId4" Type="http://schemas.openxmlformats.org/officeDocument/2006/relationships/image" Target="../media/image8.wmf"/></Relationships>
</file>

<file path=ppt/slides/_rels/slide11.xml.rels><?xml version="1.0" encoding="UTF-8" standalone="yes"?>
<Relationships xmlns="http://schemas.openxmlformats.org/package/2006/relationships"><Relationship Id="rId3" Type="http://schemas.openxmlformats.org/officeDocument/2006/relationships/oleObject" Target="../embeddings/oleObject5.bin"/><Relationship Id="rId2" Type="http://schemas.openxmlformats.org/officeDocument/2006/relationships/slideLayout" Target="../slideLayouts/slideLayout13.xml"/><Relationship Id="rId1" Type="http://schemas.openxmlformats.org/officeDocument/2006/relationships/vmlDrawing" Target="../drawings/vmlDrawing5.vml"/><Relationship Id="rId4" Type="http://schemas.openxmlformats.org/officeDocument/2006/relationships/image" Target="../media/image9.wmf"/></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13.xml"/><Relationship Id="rId1" Type="http://schemas.openxmlformats.org/officeDocument/2006/relationships/vmlDrawing" Target="../drawings/vmlDrawing1.vml"/><Relationship Id="rId4" Type="http://schemas.openxmlformats.org/officeDocument/2006/relationships/image" Target="../media/image5.wmf"/></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3" Type="http://schemas.openxmlformats.org/officeDocument/2006/relationships/oleObject" Target="../embeddings/oleObject2.bin"/><Relationship Id="rId2" Type="http://schemas.openxmlformats.org/officeDocument/2006/relationships/slideLayout" Target="../slideLayouts/slideLayout13.xml"/><Relationship Id="rId1" Type="http://schemas.openxmlformats.org/officeDocument/2006/relationships/vmlDrawing" Target="../drawings/vmlDrawing2.vml"/><Relationship Id="rId4" Type="http://schemas.openxmlformats.org/officeDocument/2006/relationships/image" Target="../media/image6.wmf"/></Relationships>
</file>

<file path=ppt/slides/_rels/slide9.xml.rels><?xml version="1.0" encoding="UTF-8" standalone="yes"?>
<Relationships xmlns="http://schemas.openxmlformats.org/package/2006/relationships"><Relationship Id="rId3" Type="http://schemas.openxmlformats.org/officeDocument/2006/relationships/oleObject" Target="../embeddings/oleObject3.bin"/><Relationship Id="rId2" Type="http://schemas.openxmlformats.org/officeDocument/2006/relationships/slideLayout" Target="../slideLayouts/slideLayout13.xml"/><Relationship Id="rId1" Type="http://schemas.openxmlformats.org/officeDocument/2006/relationships/vmlDrawing" Target="../drawings/vmlDrawing3.vml"/><Relationship Id="rId4" Type="http://schemas.openxmlformats.org/officeDocument/2006/relationships/image" Target="../media/image7.wmf"/></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4"/>
            <a:ext cx="12192000" cy="6854572"/>
          </a:xfrm>
          <a:prstGeom prst="rect">
            <a:avLst/>
          </a:prstGeom>
        </p:spPr>
      </p:pic>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a:t>
            </a:fld>
            <a:endParaRPr lang="zh-CN" altLang="en-US">
              <a:solidFill>
                <a:prstClr val="black">
                  <a:tint val="75000"/>
                </a:prstClr>
              </a:solidFill>
            </a:endParaRPr>
          </a:p>
        </p:txBody>
      </p:sp>
      <p:sp>
        <p:nvSpPr>
          <p:cNvPr id="7" name="Rectangle 3"/>
          <p:cNvSpPr txBox="1"/>
          <p:nvPr/>
        </p:nvSpPr>
        <p:spPr bwMode="auto">
          <a:xfrm>
            <a:off x="1519918" y="3429000"/>
            <a:ext cx="7653338"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20000"/>
              </a:spcBef>
              <a:spcAft>
                <a:spcPct val="0"/>
              </a:spcAft>
            </a:pPr>
            <a:r>
              <a:rPr lang="zh-CN" altLang="en-US" sz="4400" b="1" spc="100" dirty="0">
                <a:solidFill>
                  <a:prstClr val="black"/>
                </a:solidFill>
                <a:effectLst>
                  <a:outerShdw blurRad="38100" dist="38100" dir="2700000" algn="tl">
                    <a:srgbClr val="000000">
                      <a:alpha val="43137"/>
                    </a:srgbClr>
                  </a:outerShdw>
                </a:effectLst>
                <a:latin typeface="微软雅黑" panose="020B0503020204020204" charset="-122"/>
                <a:ea typeface="微软雅黑" panose="020B0503020204020204" charset="-122"/>
              </a:rPr>
              <a:t>第四章　资本成本与资本结构</a:t>
            </a:r>
          </a:p>
        </p:txBody>
      </p:sp>
    </p:spTree>
    <p:extLst>
      <p:ext uri="{BB962C8B-B14F-4D97-AF65-F5344CB8AC3E}">
        <p14:creationId xmlns:p14="http://schemas.microsoft.com/office/powerpoint/2010/main" val="1701518649"/>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sym typeface="+mn-ea"/>
              </a:rPr>
              <a:t>第二节　杠杆原理</a:t>
            </a:r>
            <a:endParaRPr lang="zh-CN" altLang="en-US"/>
          </a:p>
        </p:txBody>
      </p:sp>
      <p:sp>
        <p:nvSpPr>
          <p:cNvPr id="3" name="内容占位符 2"/>
          <p:cNvSpPr>
            <a:spLocks noGrp="1"/>
          </p:cNvSpPr>
          <p:nvPr>
            <p:ph idx="1"/>
          </p:nvPr>
        </p:nvSpPr>
        <p:spPr>
          <a:xfrm>
            <a:off x="1132114" y="1383030"/>
            <a:ext cx="10239466" cy="4998720"/>
          </a:xfrm>
        </p:spPr>
        <p:txBody>
          <a:bodyPr/>
          <a:lstStyle/>
          <a:p>
            <a:pPr marL="0" indent="0">
              <a:buNone/>
            </a:pPr>
            <a:r>
              <a:rPr lang="en-US" altLang="zh-CN" sz="2200" b="1" dirty="0">
                <a:latin typeface="楷体" panose="02010609060101010101" pitchFamily="49" charset="-122"/>
                <a:ea typeface="楷体" panose="02010609060101010101" pitchFamily="49" charset="-122"/>
              </a:rPr>
              <a:t>(二)财务杠杆系数</a:t>
            </a:r>
            <a:endParaRPr lang="zh-CN" altLang="en-US" dirty="0"/>
          </a:p>
          <a:p>
            <a:r>
              <a:rPr lang="zh-CN" altLang="en-US" dirty="0"/>
              <a:t>财务杠杆系数(Degree of Financial Leverage,DFL),是指普通股每股收益的变动率相当于息税前利润变动率的倍数。计算公式为:</a:t>
            </a:r>
          </a:p>
          <a:p>
            <a:endParaRPr lang="zh-CN" altLang="en-US" dirty="0"/>
          </a:p>
          <a:p>
            <a:r>
              <a:rPr lang="zh-CN" altLang="en-US" dirty="0"/>
              <a:t>式中:DFL——财务杠杆系数;</a:t>
            </a:r>
          </a:p>
          <a:p>
            <a:r>
              <a:rPr lang="zh-CN" altLang="en-US" dirty="0"/>
              <a:t>ΔEPS——普通股每股收益变动额;</a:t>
            </a:r>
          </a:p>
          <a:p>
            <a:r>
              <a:rPr lang="zh-CN" altLang="en-US" dirty="0"/>
              <a:t>EPS——基期普通股每股收益;</a:t>
            </a:r>
          </a:p>
          <a:p>
            <a:r>
              <a:rPr lang="zh-CN" altLang="en-US" dirty="0"/>
              <a:t>ΔEBIT——息税前利润变动额;</a:t>
            </a:r>
          </a:p>
          <a:p>
            <a:r>
              <a:rPr lang="zh-CN" altLang="en-US" dirty="0"/>
              <a:t>EBIT——基期息税前利润。</a:t>
            </a:r>
          </a:p>
        </p:txBody>
      </p:sp>
      <p:graphicFrame>
        <p:nvGraphicFramePr>
          <p:cNvPr id="4" name="内容占位符 3">
            <a:hlinkClick r:id="" action="ppaction://ole?verb=0"/>
          </p:cNvPr>
          <p:cNvGraphicFramePr>
            <a:graphicFrameLocks noGrp="1" noChangeAspect="1"/>
          </p:cNvGraphicFramePr>
          <p:nvPr>
            <p:ph sz="half" idx="4294967295"/>
            <p:extLst/>
          </p:nvPr>
        </p:nvGraphicFramePr>
        <p:xfrm>
          <a:off x="4153717" y="2421799"/>
          <a:ext cx="2350135" cy="504190"/>
        </p:xfrm>
        <a:graphic>
          <a:graphicData uri="http://schemas.openxmlformats.org/presentationml/2006/ole">
            <mc:AlternateContent xmlns:mc="http://schemas.openxmlformats.org/markup-compatibility/2006">
              <mc:Choice xmlns:v="urn:schemas-microsoft-com:vml" Requires="v">
                <p:oleObj spid="_x0000_s4098" r:id="rId3" imgW="914400" imgH="215900" progId="Equation.KSEE3">
                  <p:embed/>
                </p:oleObj>
              </mc:Choice>
              <mc:Fallback>
                <p:oleObj r:id="rId3" imgW="914400" imgH="215900" progId="Equation.KSEE3">
                  <p:embed/>
                  <p:pic>
                    <p:nvPicPr>
                      <p:cNvPr id="0" name=""/>
                      <p:cNvPicPr/>
                      <p:nvPr/>
                    </p:nvPicPr>
                    <p:blipFill>
                      <a:blip r:embed="rId4"/>
                      <a:stretch>
                        <a:fillRect/>
                      </a:stretch>
                    </p:blipFill>
                    <p:spPr>
                      <a:xfrm>
                        <a:off x="4153717" y="2421799"/>
                        <a:ext cx="2350135" cy="504190"/>
                      </a:xfrm>
                      <a:prstGeom prst="rect">
                        <a:avLst/>
                      </a:prstGeom>
                    </p:spPr>
                  </p:pic>
                </p:oleObj>
              </mc:Fallback>
            </mc:AlternateContent>
          </a:graphicData>
        </a:graphic>
      </p:graphicFrame>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10</a:t>
            </a:fld>
            <a:endParaRPr lang="zh-CN" altLang="en-US">
              <a:solidFill>
                <a:prstClr val="black">
                  <a:tint val="75000"/>
                </a:prstClr>
              </a:solidFill>
            </a:endParaRPr>
          </a:p>
        </p:txBody>
      </p:sp>
    </p:spTree>
    <p:extLst>
      <p:ext uri="{BB962C8B-B14F-4D97-AF65-F5344CB8AC3E}">
        <p14:creationId xmlns:p14="http://schemas.microsoft.com/office/powerpoint/2010/main" val="346001736"/>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sym typeface="+mn-ea"/>
              </a:rPr>
              <a:t>第二节　杠杆原理</a:t>
            </a:r>
            <a:endParaRPr lang="zh-CN" altLang="en-US"/>
          </a:p>
        </p:txBody>
      </p:sp>
      <p:sp>
        <p:nvSpPr>
          <p:cNvPr id="3" name="内容占位符 2"/>
          <p:cNvSpPr>
            <a:spLocks noGrp="1"/>
          </p:cNvSpPr>
          <p:nvPr>
            <p:ph idx="1"/>
          </p:nvPr>
        </p:nvSpPr>
        <p:spPr>
          <a:xfrm>
            <a:off x="1117600" y="1383030"/>
            <a:ext cx="10253980" cy="4998720"/>
          </a:xfrm>
        </p:spPr>
        <p:txBody>
          <a:bodyPr/>
          <a:lstStyle/>
          <a:p>
            <a:pPr marL="0" indent="0">
              <a:buNone/>
            </a:pPr>
            <a:r>
              <a:rPr lang="zh-CN" altLang="zh-CN" sz="2600" b="1" dirty="0">
                <a:latin typeface="黑体" panose="02010609060101010101" pitchFamily="49" charset="-122"/>
                <a:ea typeface="黑体" panose="02010609060101010101" pitchFamily="49" charset="-122"/>
              </a:rPr>
              <a:t>三、联合杠杆</a:t>
            </a:r>
            <a:endParaRPr lang="zh-CN" altLang="en-US" dirty="0"/>
          </a:p>
          <a:p>
            <a:pPr marL="0" indent="0">
              <a:buNone/>
            </a:pPr>
            <a:r>
              <a:rPr lang="en-US" altLang="zh-CN" sz="2200" b="1" dirty="0">
                <a:latin typeface="楷体" panose="02010609060101010101" pitchFamily="49" charset="-122"/>
                <a:ea typeface="楷体" panose="02010609060101010101" pitchFamily="49" charset="-122"/>
              </a:rPr>
              <a:t>(一)联合杠杆效应</a:t>
            </a:r>
            <a:endParaRPr lang="zh-CN" altLang="en-US" dirty="0"/>
          </a:p>
          <a:p>
            <a:r>
              <a:rPr lang="zh-CN" altLang="en-US" dirty="0"/>
              <a:t>联合杠杆亦称总杠杆,是指由于固定性经营成本和固定性融资成本的共同存在,导致普通股每股收益变动率大于销售量变动率的现象。</a:t>
            </a:r>
          </a:p>
          <a:p>
            <a:pPr marL="0" indent="0">
              <a:spcBef>
                <a:spcPts val="1500"/>
              </a:spcBef>
              <a:buNone/>
            </a:pPr>
            <a:r>
              <a:rPr lang="en-US" altLang="zh-CN" sz="2200" b="1" dirty="0">
                <a:latin typeface="楷体" panose="02010609060101010101" pitchFamily="49" charset="-122"/>
                <a:ea typeface="楷体" panose="02010609060101010101" pitchFamily="49" charset="-122"/>
              </a:rPr>
              <a:t>(二)联合杠杆系数</a:t>
            </a:r>
            <a:endParaRPr lang="zh-CN" altLang="en-US" dirty="0"/>
          </a:p>
          <a:p>
            <a:r>
              <a:rPr lang="zh-CN" altLang="en-US" dirty="0"/>
              <a:t>联合杠杆系数(Degree of Total Leverage,DTL),是指普通股每股收益变动率相当于销售量变动率的倍数。其计算公式为:</a:t>
            </a:r>
          </a:p>
          <a:p>
            <a:endParaRPr lang="zh-CN" altLang="en-US" dirty="0"/>
          </a:p>
          <a:p>
            <a:r>
              <a:rPr lang="zh-CN" altLang="en-US" dirty="0"/>
              <a:t>式中:DTL——联合杠杆系数。</a:t>
            </a:r>
          </a:p>
          <a:p>
            <a:r>
              <a:rPr lang="zh-CN" altLang="en-US" dirty="0"/>
              <a:t>联合杠杆系数与经营杠杆系数、财务杠杆系数之间的关系可用下式表示:     DTL=DOL×DFL</a:t>
            </a:r>
          </a:p>
        </p:txBody>
      </p:sp>
      <p:graphicFrame>
        <p:nvGraphicFramePr>
          <p:cNvPr id="4" name="内容占位符 3">
            <a:hlinkClick r:id="" action="ppaction://ole?verb=0"/>
          </p:cNvPr>
          <p:cNvGraphicFramePr>
            <a:graphicFrameLocks noGrp="1" noChangeAspect="1"/>
          </p:cNvGraphicFramePr>
          <p:nvPr>
            <p:ph sz="half" idx="4294967295"/>
            <p:extLst/>
          </p:nvPr>
        </p:nvGraphicFramePr>
        <p:xfrm>
          <a:off x="3017792" y="4359003"/>
          <a:ext cx="1670685" cy="568960"/>
        </p:xfrm>
        <a:graphic>
          <a:graphicData uri="http://schemas.openxmlformats.org/presentationml/2006/ole">
            <mc:AlternateContent xmlns:mc="http://schemas.openxmlformats.org/markup-compatibility/2006">
              <mc:Choice xmlns:v="urn:schemas-microsoft-com:vml" Requires="v">
                <p:oleObj spid="_x0000_s5122" r:id="rId3" imgW="1231265" imgH="419100" progId="Equation.KSEE3">
                  <p:embed/>
                </p:oleObj>
              </mc:Choice>
              <mc:Fallback>
                <p:oleObj r:id="rId3" imgW="1231265" imgH="419100" progId="Equation.KSEE3">
                  <p:embed/>
                  <p:pic>
                    <p:nvPicPr>
                      <p:cNvPr id="0" name=""/>
                      <p:cNvPicPr/>
                      <p:nvPr/>
                    </p:nvPicPr>
                    <p:blipFill>
                      <a:blip r:embed="rId4"/>
                      <a:stretch>
                        <a:fillRect/>
                      </a:stretch>
                    </p:blipFill>
                    <p:spPr>
                      <a:xfrm>
                        <a:off x="3017792" y="4359003"/>
                        <a:ext cx="1670685" cy="568960"/>
                      </a:xfrm>
                      <a:prstGeom prst="rect">
                        <a:avLst/>
                      </a:prstGeom>
                    </p:spPr>
                  </p:pic>
                </p:oleObj>
              </mc:Fallback>
            </mc:AlternateContent>
          </a:graphicData>
        </a:graphic>
      </p:graphicFrame>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11</a:t>
            </a:fld>
            <a:endParaRPr lang="zh-CN" altLang="en-US">
              <a:solidFill>
                <a:prstClr val="black">
                  <a:tint val="75000"/>
                </a:prstClr>
              </a:solidFill>
            </a:endParaRPr>
          </a:p>
        </p:txBody>
      </p:sp>
    </p:spTree>
    <p:extLst>
      <p:ext uri="{BB962C8B-B14F-4D97-AF65-F5344CB8AC3E}">
        <p14:creationId xmlns:p14="http://schemas.microsoft.com/office/powerpoint/2010/main" val="4152647850"/>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第三节　资本结构</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一、资本结构的概念</a:t>
            </a:r>
          </a:p>
          <a:p>
            <a:r>
              <a:rPr lang="zh-CN" altLang="zh-CN" dirty="0"/>
              <a:t>资本结构是指企业各种资本的价值构成及其比例关系。资本结构是企业筹资决策的核 心问题。在企业筹资管理活动中</a:t>
            </a:r>
            <a:r>
              <a:rPr lang="en-US" altLang="zh-CN" dirty="0"/>
              <a:t>,</a:t>
            </a:r>
            <a:r>
              <a:rPr lang="zh-CN" altLang="zh-CN" dirty="0"/>
              <a:t>资本结构有广义和狭义之分</a:t>
            </a:r>
            <a:r>
              <a:rPr lang="zh-CN" altLang="zh-CN" dirty="0" smtClean="0"/>
              <a:t>。</a:t>
            </a:r>
            <a:endParaRPr lang="en-US" altLang="zh-CN" dirty="0" smtClean="0"/>
          </a:p>
          <a:p>
            <a:r>
              <a:rPr lang="zh-CN" altLang="zh-CN" dirty="0" smtClean="0"/>
              <a:t>广义</a:t>
            </a:r>
            <a:r>
              <a:rPr lang="zh-CN" altLang="zh-CN" dirty="0"/>
              <a:t>的资本结构是指企业全部资本价值的构成及其比例关系。它不仅包括长期资本</a:t>
            </a:r>
            <a:r>
              <a:rPr lang="en-US" altLang="zh-CN" dirty="0"/>
              <a:t>,</a:t>
            </a:r>
            <a:r>
              <a:rPr lang="zh-CN" altLang="zh-CN" dirty="0"/>
              <a:t>还包括短期资本</a:t>
            </a:r>
            <a:r>
              <a:rPr lang="en-US" altLang="zh-CN" dirty="0"/>
              <a:t>,</a:t>
            </a:r>
            <a:r>
              <a:rPr lang="zh-CN" altLang="zh-CN" dirty="0"/>
              <a:t>主要是短期负债资本</a:t>
            </a:r>
            <a:r>
              <a:rPr lang="zh-CN" altLang="zh-CN" dirty="0" smtClean="0"/>
              <a:t>。</a:t>
            </a:r>
            <a:endParaRPr lang="en-US" altLang="zh-CN" dirty="0" smtClean="0"/>
          </a:p>
          <a:p>
            <a:r>
              <a:rPr lang="zh-CN" altLang="zh-CN" dirty="0" smtClean="0"/>
              <a:t>狭义</a:t>
            </a:r>
            <a:r>
              <a:rPr lang="zh-CN" altLang="zh-CN" dirty="0"/>
              <a:t>的资本结构是指企业各种长期资本价值的构成及其比例关系</a:t>
            </a:r>
            <a:r>
              <a:rPr lang="en-US" altLang="zh-CN" dirty="0"/>
              <a:t>,</a:t>
            </a:r>
            <a:r>
              <a:rPr lang="zh-CN" altLang="zh-CN" dirty="0"/>
              <a:t>尤其是指长期的权益资本与负债资本的构成及其比例关系。在狭义的资本结构下</a:t>
            </a:r>
            <a:r>
              <a:rPr lang="en-US" altLang="zh-CN" dirty="0"/>
              <a:t>,</a:t>
            </a:r>
            <a:r>
              <a:rPr lang="zh-CN" altLang="zh-CN" dirty="0"/>
              <a:t>短期负债资本作为营运资本来管理。本章所指资本结构是指狭义的资本结构。</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12</a:t>
            </a:fld>
            <a:endParaRPr lang="zh-CN" altLang="en-US">
              <a:solidFill>
                <a:prstClr val="black">
                  <a:tint val="75000"/>
                </a:prstClr>
              </a:solidFill>
            </a:endParaRPr>
          </a:p>
        </p:txBody>
      </p:sp>
    </p:spTree>
    <p:extLst>
      <p:ext uri="{BB962C8B-B14F-4D97-AF65-F5344CB8AC3E}">
        <p14:creationId xmlns:p14="http://schemas.microsoft.com/office/powerpoint/2010/main" val="616139613"/>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第三节　资本结构</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二、资本结构的影响因素</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企业的财务状况和发展能力</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投资者和经营者的态度</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债权人的态度</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行业因素</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税收政策</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13</a:t>
            </a:fld>
            <a:endParaRPr lang="zh-CN" altLang="en-US">
              <a:solidFill>
                <a:prstClr val="black">
                  <a:tint val="75000"/>
                </a:prstClr>
              </a:solidFill>
            </a:endParaRPr>
          </a:p>
        </p:txBody>
      </p:sp>
    </p:spTree>
    <p:extLst>
      <p:ext uri="{BB962C8B-B14F-4D97-AF65-F5344CB8AC3E}">
        <p14:creationId xmlns:p14="http://schemas.microsoft.com/office/powerpoint/2010/main" val="2964507130"/>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第三节　资本结构</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三、资本结构理论</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净收益理论</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净营业收益理论</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)MM</a:t>
            </a:r>
            <a:r>
              <a:rPr lang="zh-CN" altLang="zh-CN" sz="2200" b="1" dirty="0">
                <a:latin typeface="楷体" panose="02010609060101010101" pitchFamily="49" charset="-122"/>
                <a:ea typeface="楷体" panose="02010609060101010101" pitchFamily="49" charset="-122"/>
              </a:rPr>
              <a:t>资本结构理论</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代理理论</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啄食顺序理论 </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14</a:t>
            </a:fld>
            <a:endParaRPr lang="zh-CN" altLang="en-US">
              <a:solidFill>
                <a:prstClr val="black">
                  <a:tint val="75000"/>
                </a:prstClr>
              </a:solidFill>
            </a:endParaRPr>
          </a:p>
        </p:txBody>
      </p:sp>
    </p:spTree>
    <p:extLst>
      <p:ext uri="{BB962C8B-B14F-4D97-AF65-F5344CB8AC3E}">
        <p14:creationId xmlns:p14="http://schemas.microsoft.com/office/powerpoint/2010/main" val="3519282000"/>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第三节　资本结构</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四、资本结构的决策方法</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资本成本比较法</a:t>
            </a:r>
          </a:p>
          <a:p>
            <a:r>
              <a:rPr lang="en-US" altLang="zh-CN" dirty="0"/>
              <a:t>1.</a:t>
            </a:r>
            <a:r>
              <a:rPr lang="zh-CN" altLang="zh-CN" dirty="0"/>
              <a:t>初始筹资的资本结构决策</a:t>
            </a:r>
          </a:p>
          <a:p>
            <a:r>
              <a:rPr lang="en-US" altLang="zh-CN" dirty="0"/>
              <a:t>2.</a:t>
            </a:r>
            <a:r>
              <a:rPr lang="zh-CN" altLang="zh-CN" dirty="0"/>
              <a:t>追加筹资的资本结构决策</a:t>
            </a:r>
          </a:p>
          <a:p>
            <a:pPr marL="0" indent="0" algn="l">
              <a:spcBef>
                <a:spcPts val="15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每股收益分析法</a:t>
            </a:r>
          </a:p>
          <a:p>
            <a:r>
              <a:rPr lang="zh-CN" altLang="zh-CN" dirty="0"/>
              <a:t>资本结构是否合理可以通过分析每股收益的变化来衡量</a:t>
            </a:r>
            <a:r>
              <a:rPr lang="en-US" altLang="zh-CN" dirty="0"/>
              <a:t>,</a:t>
            </a:r>
            <a:r>
              <a:rPr lang="zh-CN" altLang="zh-CN" dirty="0"/>
              <a:t>能提高每股收益的资本结构是合理的资本结构。</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15</a:t>
            </a:fld>
            <a:endParaRPr lang="zh-CN" altLang="en-US">
              <a:solidFill>
                <a:prstClr val="black">
                  <a:tint val="75000"/>
                </a:prstClr>
              </a:solidFill>
            </a:endParaRPr>
          </a:p>
        </p:txBody>
      </p:sp>
    </p:spTree>
    <p:extLst>
      <p:ext uri="{BB962C8B-B14F-4D97-AF65-F5344CB8AC3E}">
        <p14:creationId xmlns:p14="http://schemas.microsoft.com/office/powerpoint/2010/main" val="942105401"/>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第三节　资本结构</a:t>
            </a:r>
            <a:endParaRPr lang="zh-CN" altLang="en-US" dirty="0"/>
          </a:p>
        </p:txBody>
      </p:sp>
      <p:sp>
        <p:nvSpPr>
          <p:cNvPr id="3" name="内容占位符 2"/>
          <p:cNvSpPr>
            <a:spLocks noGrp="1"/>
          </p:cNvSpPr>
          <p:nvPr>
            <p:ph idx="1"/>
          </p:nvPr>
        </p:nvSpPr>
        <p:spPr/>
        <p:txBody>
          <a:bodyPr/>
          <a:lstStyle/>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公司价值比较法</a:t>
            </a:r>
          </a:p>
          <a:p>
            <a:r>
              <a:rPr lang="zh-CN" altLang="zh-CN" dirty="0"/>
              <a:t>公司价值比较法</a:t>
            </a:r>
            <a:r>
              <a:rPr lang="en-US" altLang="zh-CN" dirty="0"/>
              <a:t>,</a:t>
            </a:r>
            <a:r>
              <a:rPr lang="zh-CN" altLang="zh-CN" dirty="0"/>
              <a:t>是以公司价值的大小作为标准</a:t>
            </a:r>
            <a:r>
              <a:rPr lang="en-US" altLang="zh-CN" dirty="0"/>
              <a:t>,</a:t>
            </a:r>
            <a:r>
              <a:rPr lang="zh-CN" altLang="zh-CN" dirty="0"/>
              <a:t>寻求最佳资本结构的方法</a:t>
            </a:r>
            <a:r>
              <a:rPr lang="zh-CN" altLang="zh-CN" dirty="0" smtClean="0"/>
              <a:t>。</a:t>
            </a:r>
            <a:endParaRPr lang="en-US" altLang="zh-CN" dirty="0" smtClean="0"/>
          </a:p>
          <a:p>
            <a:r>
              <a:rPr lang="zh-CN" altLang="zh-CN" dirty="0" smtClean="0"/>
              <a:t>与</a:t>
            </a:r>
            <a:r>
              <a:rPr lang="zh-CN" altLang="zh-CN" dirty="0"/>
              <a:t>资本成本比较法和每股收益分析法相比</a:t>
            </a:r>
            <a:r>
              <a:rPr lang="en-US" altLang="zh-CN" dirty="0"/>
              <a:t>,</a:t>
            </a:r>
            <a:r>
              <a:rPr lang="zh-CN" altLang="zh-CN" dirty="0"/>
              <a:t>公司价值比较法充分考虑了公司的财务风险和资本成本等因素的影响</a:t>
            </a:r>
            <a:r>
              <a:rPr lang="en-US" altLang="zh-CN" dirty="0"/>
              <a:t>,</a:t>
            </a:r>
            <a:r>
              <a:rPr lang="zh-CN" altLang="zh-CN" dirty="0"/>
              <a:t>进行资本结构的决策以公司价值最大为标准</a:t>
            </a:r>
            <a:r>
              <a:rPr lang="en-US" altLang="zh-CN" dirty="0"/>
              <a:t>,</a:t>
            </a:r>
            <a:r>
              <a:rPr lang="zh-CN" altLang="zh-CN" dirty="0"/>
              <a:t>更符合公司价值最大化的财务目标</a:t>
            </a:r>
            <a:r>
              <a:rPr lang="en-US" altLang="zh-CN" dirty="0"/>
              <a:t>;</a:t>
            </a:r>
            <a:r>
              <a:rPr lang="zh-CN" altLang="zh-CN" dirty="0"/>
              <a:t>但其测算原理及测算过程较为复杂</a:t>
            </a:r>
            <a:r>
              <a:rPr lang="en-US" altLang="zh-CN" dirty="0"/>
              <a:t>,</a:t>
            </a:r>
            <a:r>
              <a:rPr lang="zh-CN" altLang="zh-CN" dirty="0"/>
              <a:t>通常用于资本规模较大的上市公司。 </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16</a:t>
            </a:fld>
            <a:endParaRPr lang="zh-CN" altLang="en-US">
              <a:solidFill>
                <a:prstClr val="black">
                  <a:tint val="75000"/>
                </a:prstClr>
              </a:solidFill>
            </a:endParaRPr>
          </a:p>
        </p:txBody>
      </p:sp>
    </p:spTree>
    <p:extLst>
      <p:ext uri="{BB962C8B-B14F-4D97-AF65-F5344CB8AC3E}">
        <p14:creationId xmlns:p14="http://schemas.microsoft.com/office/powerpoint/2010/main" val="632288345"/>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目  录</a:t>
            </a:r>
          </a:p>
        </p:txBody>
      </p:sp>
      <p:grpSp>
        <p:nvGrpSpPr>
          <p:cNvPr id="21" name="组合 20"/>
          <p:cNvGrpSpPr/>
          <p:nvPr/>
        </p:nvGrpSpPr>
        <p:grpSpPr>
          <a:xfrm>
            <a:off x="2945130" y="3362076"/>
            <a:ext cx="6390005" cy="1866900"/>
            <a:chOff x="4638" y="2658"/>
            <a:chExt cx="10063" cy="2940"/>
          </a:xfrm>
        </p:grpSpPr>
        <p:grpSp>
          <p:nvGrpSpPr>
            <p:cNvPr id="5" name="Group 4"/>
            <p:cNvGrpSpPr/>
            <p:nvPr/>
          </p:nvGrpSpPr>
          <p:grpSpPr bwMode="auto">
            <a:xfrm>
              <a:off x="4638" y="2658"/>
              <a:ext cx="10063" cy="832"/>
              <a:chOff x="0" y="0"/>
              <a:chExt cx="2982" cy="288"/>
            </a:xfrm>
          </p:grpSpPr>
          <p:sp>
            <p:nvSpPr>
              <p:cNvPr id="6"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sp>
            <p:nvSpPr>
              <p:cNvPr id="7" name="Rectangle 6"/>
              <p:cNvSpPr>
                <a:spLocks noChangeArrowheads="1"/>
              </p:cNvSpPr>
              <p:nvPr/>
            </p:nvSpPr>
            <p:spPr bwMode="auto">
              <a:xfrm>
                <a:off x="299" y="67"/>
                <a:ext cx="2423" cy="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第一节　资本成本</a:t>
                </a:r>
                <a:endParaRPr lang="zh-CN" altLang="en-US" dirty="0">
                  <a:solidFill>
                    <a:srgbClr val="000000"/>
                  </a:solidFill>
                  <a:latin typeface="方正书宋_GBK" charset="0"/>
                  <a:ea typeface="方正书宋_GBK" charset="0"/>
                  <a:cs typeface="方正书宋_GBK" charset="0"/>
                  <a:sym typeface="+mn-ea"/>
                </a:endParaRPr>
              </a:p>
            </p:txBody>
          </p:sp>
          <p:sp>
            <p:nvSpPr>
              <p:cNvPr id="8"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grpSp>
        <p:grpSp>
          <p:nvGrpSpPr>
            <p:cNvPr id="9" name="Group 8"/>
            <p:cNvGrpSpPr/>
            <p:nvPr/>
          </p:nvGrpSpPr>
          <p:grpSpPr bwMode="auto">
            <a:xfrm>
              <a:off x="4638" y="3745"/>
              <a:ext cx="10063" cy="832"/>
              <a:chOff x="0" y="0"/>
              <a:chExt cx="2982" cy="288"/>
            </a:xfrm>
          </p:grpSpPr>
          <p:sp>
            <p:nvSpPr>
              <p:cNvPr id="10"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sp>
            <p:nvSpPr>
              <p:cNvPr id="11" name="Rectangle 10"/>
              <p:cNvSpPr>
                <a:spLocks noChangeArrowheads="1"/>
              </p:cNvSpPr>
              <p:nvPr/>
            </p:nvSpPr>
            <p:spPr bwMode="auto">
              <a:xfrm>
                <a:off x="299" y="43"/>
                <a:ext cx="2423" cy="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第二节　杠杆原理</a:t>
                </a:r>
                <a:endParaRPr lang="zh-CN" altLang="en-US" dirty="0">
                  <a:solidFill>
                    <a:srgbClr val="000000"/>
                  </a:solidFill>
                  <a:latin typeface="方正书宋_GBK" charset="0"/>
                  <a:ea typeface="方正书宋_GBK" charset="0"/>
                  <a:cs typeface="方正书宋_GBK" charset="0"/>
                  <a:sym typeface="+mn-ea"/>
                </a:endParaRPr>
              </a:p>
            </p:txBody>
          </p:sp>
          <p:sp>
            <p:nvSpPr>
              <p:cNvPr id="12"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grpSp>
        <p:grpSp>
          <p:nvGrpSpPr>
            <p:cNvPr id="13" name="Group 12"/>
            <p:cNvGrpSpPr/>
            <p:nvPr/>
          </p:nvGrpSpPr>
          <p:grpSpPr bwMode="auto">
            <a:xfrm>
              <a:off x="4638" y="4766"/>
              <a:ext cx="10063" cy="832"/>
              <a:chOff x="0" y="0"/>
              <a:chExt cx="2982" cy="288"/>
            </a:xfrm>
          </p:grpSpPr>
          <p:sp>
            <p:nvSpPr>
              <p:cNvPr id="14"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sp>
            <p:nvSpPr>
              <p:cNvPr id="15" name="Rectangle 14"/>
              <p:cNvSpPr>
                <a:spLocks noChangeArrowheads="1"/>
              </p:cNvSpPr>
              <p:nvPr/>
            </p:nvSpPr>
            <p:spPr bwMode="auto">
              <a:xfrm>
                <a:off x="299" y="55"/>
                <a:ext cx="2423" cy="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第三节　资本结构</a:t>
                </a:r>
                <a:endParaRPr lang="zh-CN" altLang="en-US" dirty="0">
                  <a:solidFill>
                    <a:srgbClr val="000000"/>
                  </a:solidFill>
                  <a:latin typeface="方正书宋_GBK" charset="0"/>
                  <a:ea typeface="方正书宋_GBK" charset="0"/>
                  <a:cs typeface="方正书宋_GBK" charset="0"/>
                  <a:sym typeface="+mn-ea"/>
                </a:endParaRPr>
              </a:p>
            </p:txBody>
          </p:sp>
          <p:sp>
            <p:nvSpPr>
              <p:cNvPr id="16"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grpSp>
      </p:grpSp>
      <p:sp>
        <p:nvSpPr>
          <p:cNvPr id="3" name="灯片编号占位符 2"/>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2</a:t>
            </a:fld>
            <a:endParaRPr lang="zh-CN" altLang="en-US">
              <a:solidFill>
                <a:prstClr val="black">
                  <a:tint val="75000"/>
                </a:prstClr>
              </a:solidFill>
            </a:endParaRPr>
          </a:p>
        </p:txBody>
      </p:sp>
    </p:spTree>
    <p:extLst>
      <p:ext uri="{BB962C8B-B14F-4D97-AF65-F5344CB8AC3E}">
        <p14:creationId xmlns:p14="http://schemas.microsoft.com/office/powerpoint/2010/main" val="1540703108"/>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第一节　资本成本</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一、资本成本概述</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资本成本的概念和内容</a:t>
            </a:r>
          </a:p>
          <a:p>
            <a:r>
              <a:rPr lang="en-US" altLang="zh-CN" dirty="0"/>
              <a:t>1.</a:t>
            </a:r>
            <a:r>
              <a:rPr lang="zh-CN" altLang="zh-CN" dirty="0"/>
              <a:t>资本成本的概念</a:t>
            </a:r>
          </a:p>
          <a:p>
            <a:r>
              <a:rPr lang="en-US" altLang="zh-CN" dirty="0"/>
              <a:t>2.</a:t>
            </a:r>
            <a:r>
              <a:rPr lang="zh-CN" altLang="zh-CN" dirty="0"/>
              <a:t>资本成本的内容</a:t>
            </a:r>
          </a:p>
          <a:p>
            <a:pPr marL="0" indent="0" algn="l">
              <a:spcBef>
                <a:spcPts val="15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资本成本的作用 </a:t>
            </a:r>
          </a:p>
          <a:p>
            <a:r>
              <a:rPr lang="en-US" altLang="zh-CN" dirty="0"/>
              <a:t>1.</a:t>
            </a:r>
            <a:r>
              <a:rPr lang="zh-CN" altLang="zh-CN" dirty="0"/>
              <a:t>资本成本是比较筹资方式、选择筹资方案、进行资本结构决策的依据</a:t>
            </a:r>
          </a:p>
          <a:p>
            <a:r>
              <a:rPr lang="en-US" altLang="zh-CN" dirty="0"/>
              <a:t>2.</a:t>
            </a:r>
            <a:r>
              <a:rPr lang="zh-CN" altLang="zh-CN" dirty="0"/>
              <a:t>资本成本是评价投资项目、比较投资方案和进行投资决策的经济标准</a:t>
            </a:r>
          </a:p>
          <a:p>
            <a:r>
              <a:rPr lang="en-US" altLang="zh-CN" dirty="0"/>
              <a:t>3.</a:t>
            </a:r>
            <a:r>
              <a:rPr lang="zh-CN" altLang="zh-CN" dirty="0"/>
              <a:t>资本成本可以作为评估企业价值的基准</a:t>
            </a:r>
          </a:p>
          <a:p>
            <a:endParaRPr lang="zh-CN" altLang="en-US" b="1"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3</a:t>
            </a:fld>
            <a:endParaRPr lang="zh-CN" altLang="en-US">
              <a:solidFill>
                <a:prstClr val="black">
                  <a:tint val="75000"/>
                </a:prstClr>
              </a:solidFill>
            </a:endParaRPr>
          </a:p>
        </p:txBody>
      </p:sp>
    </p:spTree>
    <p:extLst>
      <p:ext uri="{BB962C8B-B14F-4D97-AF65-F5344CB8AC3E}">
        <p14:creationId xmlns:p14="http://schemas.microsoft.com/office/powerpoint/2010/main" val="997089581"/>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第一节　资本成本</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二、个别资本成本</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长期债务资本成本</a:t>
            </a:r>
          </a:p>
          <a:p>
            <a:r>
              <a:rPr lang="en-US" altLang="zh-CN" dirty="0"/>
              <a:t>1.</a:t>
            </a:r>
            <a:r>
              <a:rPr lang="zh-CN" altLang="zh-CN" dirty="0"/>
              <a:t>长期借款成本</a:t>
            </a:r>
          </a:p>
          <a:p>
            <a:r>
              <a:rPr lang="en-US" altLang="zh-CN" dirty="0"/>
              <a:t>2.</a:t>
            </a:r>
            <a:r>
              <a:rPr lang="zh-CN" altLang="zh-CN" dirty="0"/>
              <a:t>债券成本</a:t>
            </a:r>
          </a:p>
          <a:p>
            <a:pPr marL="0" indent="0" algn="l">
              <a:spcBef>
                <a:spcPts val="15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权益资本成本</a:t>
            </a:r>
          </a:p>
          <a:p>
            <a:r>
              <a:rPr lang="en-US" altLang="zh-CN" dirty="0"/>
              <a:t>1.</a:t>
            </a:r>
            <a:r>
              <a:rPr lang="zh-CN" altLang="zh-CN" dirty="0"/>
              <a:t>普通股成本</a:t>
            </a:r>
          </a:p>
          <a:p>
            <a:r>
              <a:rPr lang="en-US" altLang="zh-CN" dirty="0"/>
              <a:t>2.</a:t>
            </a:r>
            <a:r>
              <a:rPr lang="zh-CN" altLang="zh-CN" dirty="0"/>
              <a:t>优先股成本</a:t>
            </a:r>
          </a:p>
          <a:p>
            <a:r>
              <a:rPr lang="en-US" altLang="zh-CN" dirty="0"/>
              <a:t>3.</a:t>
            </a:r>
            <a:r>
              <a:rPr lang="zh-CN" altLang="zh-CN" dirty="0"/>
              <a:t>留存收益成本</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4</a:t>
            </a:fld>
            <a:endParaRPr lang="zh-CN" altLang="en-US">
              <a:solidFill>
                <a:prstClr val="black">
                  <a:tint val="75000"/>
                </a:prstClr>
              </a:solidFill>
            </a:endParaRPr>
          </a:p>
        </p:txBody>
      </p:sp>
    </p:spTree>
    <p:extLst>
      <p:ext uri="{BB962C8B-B14F-4D97-AF65-F5344CB8AC3E}">
        <p14:creationId xmlns:p14="http://schemas.microsoft.com/office/powerpoint/2010/main" val="3486928320"/>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sym typeface="+mn-ea"/>
              </a:rPr>
              <a:t>第一节　资本成本</a:t>
            </a:r>
            <a:endParaRPr lang="zh-CN" altLang="en-US"/>
          </a:p>
        </p:txBody>
      </p:sp>
      <p:sp>
        <p:nvSpPr>
          <p:cNvPr id="3" name="内容占位符 2"/>
          <p:cNvSpPr>
            <a:spLocks noGrp="1"/>
          </p:cNvSpPr>
          <p:nvPr>
            <p:ph idx="1"/>
          </p:nvPr>
        </p:nvSpPr>
        <p:spPr>
          <a:xfrm>
            <a:off x="1103086" y="1383030"/>
            <a:ext cx="10268495" cy="4998720"/>
          </a:xfrm>
        </p:spPr>
        <p:txBody>
          <a:bodyPr/>
          <a:lstStyle/>
          <a:p>
            <a:pPr marL="0" indent="0">
              <a:buNone/>
            </a:pPr>
            <a:r>
              <a:rPr lang="zh-CN" altLang="zh-CN" sz="2600" b="1" dirty="0">
                <a:latin typeface="黑体" panose="02010609060101010101" pitchFamily="49" charset="-122"/>
                <a:ea typeface="黑体" panose="02010609060101010101" pitchFamily="49" charset="-122"/>
              </a:rPr>
              <a:t>三、综合资本成本</a:t>
            </a:r>
            <a:endParaRPr lang="zh-CN" altLang="en-US" dirty="0"/>
          </a:p>
          <a:p>
            <a:r>
              <a:rPr lang="zh-CN" altLang="en-US" dirty="0"/>
              <a:t>综合资本成本是指企业全部长期资本的总成本,通常是以各种长期资本的比重为权数,对个别资本成本进行加权平均确定的,故亦称加权平均资本成本。</a:t>
            </a:r>
          </a:p>
          <a:p>
            <a:r>
              <a:rPr lang="zh-CN" altLang="en-US" dirty="0"/>
              <a:t>综合资本成本是由个别资本成本和各种长期资本比例这两个因素所决定的,其计算公式如下:</a:t>
            </a:r>
          </a:p>
          <a:p>
            <a:endParaRPr lang="zh-CN" altLang="en-US" dirty="0"/>
          </a:p>
          <a:p>
            <a:endParaRPr lang="zh-CN" altLang="en-US" dirty="0"/>
          </a:p>
          <a:p>
            <a:r>
              <a:rPr lang="zh-CN" altLang="en-US" dirty="0"/>
              <a:t>式中:Kw——综合资本成本,即加权平均资本成本;</a:t>
            </a:r>
          </a:p>
          <a:p>
            <a:r>
              <a:rPr lang="zh-CN" altLang="en-US" dirty="0"/>
              <a:t>Kj——第j种个别资本成本;</a:t>
            </a:r>
          </a:p>
          <a:p>
            <a:r>
              <a:rPr lang="zh-CN" altLang="en-US" dirty="0"/>
              <a:t>Wj——第j种个别资本占全部资本的比重,即权数。</a:t>
            </a:r>
          </a:p>
        </p:txBody>
      </p:sp>
      <p:graphicFrame>
        <p:nvGraphicFramePr>
          <p:cNvPr id="8" name="内容占位符 7">
            <a:hlinkClick r:id="" action="ppaction://ole?verb=0"/>
          </p:cNvPr>
          <p:cNvGraphicFramePr>
            <a:graphicFrameLocks noGrp="1" noChangeAspect="1"/>
          </p:cNvGraphicFramePr>
          <p:nvPr>
            <p:ph sz="half" idx="4294967295"/>
            <p:extLst/>
          </p:nvPr>
        </p:nvGraphicFramePr>
        <p:xfrm>
          <a:off x="1292861" y="3159397"/>
          <a:ext cx="1536700" cy="839470"/>
        </p:xfrm>
        <a:graphic>
          <a:graphicData uri="http://schemas.openxmlformats.org/presentationml/2006/ole">
            <mc:AlternateContent xmlns:mc="http://schemas.openxmlformats.org/markup-compatibility/2006">
              <mc:Choice xmlns:v="urn:schemas-microsoft-com:vml" Requires="v">
                <p:oleObj spid="_x0000_s1026" r:id="rId3" imgW="914400" imgH="215900" progId="Equation.KSEE3">
                  <p:embed/>
                </p:oleObj>
              </mc:Choice>
              <mc:Fallback>
                <p:oleObj r:id="rId3" imgW="914400" imgH="215900" progId="Equation.KSEE3">
                  <p:embed/>
                  <p:pic>
                    <p:nvPicPr>
                      <p:cNvPr id="0" name=""/>
                      <p:cNvPicPr/>
                      <p:nvPr/>
                    </p:nvPicPr>
                    <p:blipFill>
                      <a:blip r:embed="rId4"/>
                      <a:stretch>
                        <a:fillRect/>
                      </a:stretch>
                    </p:blipFill>
                    <p:spPr>
                      <a:xfrm>
                        <a:off x="1292861" y="3159397"/>
                        <a:ext cx="1536700" cy="839470"/>
                      </a:xfrm>
                      <a:prstGeom prst="rect">
                        <a:avLst/>
                      </a:prstGeom>
                    </p:spPr>
                  </p:pic>
                </p:oleObj>
              </mc:Fallback>
            </mc:AlternateContent>
          </a:graphicData>
        </a:graphic>
      </p:graphicFrame>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5</a:t>
            </a:fld>
            <a:endParaRPr lang="zh-CN" altLang="en-US">
              <a:solidFill>
                <a:prstClr val="black">
                  <a:tint val="75000"/>
                </a:prstClr>
              </a:solidFill>
            </a:endParaRPr>
          </a:p>
        </p:txBody>
      </p:sp>
    </p:spTree>
    <p:extLst>
      <p:ext uri="{BB962C8B-B14F-4D97-AF65-F5344CB8AC3E}">
        <p14:creationId xmlns:p14="http://schemas.microsoft.com/office/powerpoint/2010/main" val="700899575"/>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第一节　资本成本</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四、边际资本成本</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边际资本成本的含义</a:t>
            </a:r>
          </a:p>
          <a:p>
            <a:r>
              <a:rPr lang="zh-CN" altLang="zh-CN" dirty="0"/>
              <a:t>边际资本成本是指资金每增加一个单位而增加的成本。企业在追加筹资时</a:t>
            </a:r>
            <a:r>
              <a:rPr lang="en-US" altLang="zh-CN" dirty="0"/>
              <a:t>,</a:t>
            </a:r>
            <a:r>
              <a:rPr lang="zh-CN" altLang="zh-CN" dirty="0"/>
              <a:t>不能仅仅考虑目前所使用资金的成本</a:t>
            </a:r>
            <a:r>
              <a:rPr lang="en-US" altLang="zh-CN" dirty="0"/>
              <a:t>,</a:t>
            </a:r>
            <a:r>
              <a:rPr lang="zh-CN" altLang="zh-CN" dirty="0"/>
              <a:t>还要考虑为投资项目新筹集资金的成本</a:t>
            </a:r>
            <a:r>
              <a:rPr lang="en-US" altLang="zh-CN" dirty="0"/>
              <a:t>,</a:t>
            </a:r>
            <a:r>
              <a:rPr lang="zh-CN" altLang="zh-CN" dirty="0"/>
              <a:t>这就需要计算资金的边际成本。</a:t>
            </a:r>
          </a:p>
          <a:p>
            <a:pPr marL="0" indent="0" algn="l">
              <a:spcBef>
                <a:spcPts val="15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边际资本成本的计算 </a:t>
            </a:r>
          </a:p>
          <a:p>
            <a:r>
              <a:rPr lang="zh-CN" altLang="en-US" dirty="0"/>
              <a:t>第一</a:t>
            </a:r>
            <a:r>
              <a:rPr lang="en-US" altLang="zh-CN" dirty="0"/>
              <a:t>,</a:t>
            </a:r>
            <a:r>
              <a:rPr lang="zh-CN" altLang="en-US" dirty="0"/>
              <a:t>确定目标资本结构</a:t>
            </a:r>
            <a:r>
              <a:rPr lang="zh-CN" altLang="en-US" dirty="0" smtClean="0"/>
              <a:t>。</a:t>
            </a:r>
            <a:endParaRPr lang="en-US" altLang="zh-CN" dirty="0" smtClean="0"/>
          </a:p>
          <a:p>
            <a:r>
              <a:rPr lang="zh-CN" altLang="en-US" dirty="0" smtClean="0"/>
              <a:t>第二</a:t>
            </a:r>
            <a:r>
              <a:rPr lang="en-US" altLang="zh-CN" dirty="0"/>
              <a:t>,</a:t>
            </a:r>
            <a:r>
              <a:rPr lang="zh-CN" altLang="en-US" dirty="0"/>
              <a:t>计算个别资本成本</a:t>
            </a:r>
            <a:r>
              <a:rPr lang="zh-CN" altLang="en-US" dirty="0" smtClean="0"/>
              <a:t>。</a:t>
            </a:r>
            <a:endParaRPr lang="en-US" altLang="zh-CN" dirty="0" smtClean="0"/>
          </a:p>
          <a:p>
            <a:r>
              <a:rPr lang="zh-CN" altLang="en-US" dirty="0" smtClean="0"/>
              <a:t>第三</a:t>
            </a:r>
            <a:r>
              <a:rPr lang="en-US" altLang="zh-CN" dirty="0"/>
              <a:t>,</a:t>
            </a:r>
            <a:r>
              <a:rPr lang="zh-CN" altLang="en-US" dirty="0"/>
              <a:t>计算筹资总额分界点</a:t>
            </a:r>
            <a:r>
              <a:rPr lang="zh-CN" altLang="en-US" dirty="0" smtClean="0"/>
              <a:t>。</a:t>
            </a:r>
            <a:endParaRPr lang="en-US" altLang="zh-CN" dirty="0" smtClean="0"/>
          </a:p>
          <a:p>
            <a:r>
              <a:rPr lang="zh-CN" altLang="en-US" dirty="0"/>
              <a:t>第四</a:t>
            </a:r>
            <a:r>
              <a:rPr lang="en-US" altLang="zh-CN" dirty="0"/>
              <a:t>,</a:t>
            </a:r>
            <a:r>
              <a:rPr lang="zh-CN" altLang="en-US" dirty="0"/>
              <a:t>计算边际资本成本。</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6</a:t>
            </a:fld>
            <a:endParaRPr lang="zh-CN" altLang="en-US">
              <a:solidFill>
                <a:prstClr val="black">
                  <a:tint val="75000"/>
                </a:prstClr>
              </a:solidFill>
            </a:endParaRPr>
          </a:p>
        </p:txBody>
      </p:sp>
    </p:spTree>
    <p:extLst>
      <p:ext uri="{BB962C8B-B14F-4D97-AF65-F5344CB8AC3E}">
        <p14:creationId xmlns:p14="http://schemas.microsoft.com/office/powerpoint/2010/main" val="1708923591"/>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第二节　杠杆原理</a:t>
            </a:r>
            <a:endParaRPr lang="zh-CN" altLang="en-US" b="0"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一、经营杠杆</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经营杠杆效应</a:t>
            </a:r>
          </a:p>
          <a:p>
            <a:r>
              <a:rPr lang="zh-CN" altLang="zh-CN" dirty="0"/>
              <a:t>息税前利润</a:t>
            </a:r>
            <a:r>
              <a:rPr lang="en-US" altLang="zh-CN" dirty="0"/>
              <a:t>(Earnings Before Interest and </a:t>
            </a:r>
            <a:r>
              <a:rPr lang="en-US" altLang="zh-CN" dirty="0" err="1"/>
              <a:t>Tax,EBIT</a:t>
            </a:r>
            <a:r>
              <a:rPr lang="en-US" altLang="zh-CN" dirty="0"/>
              <a:t>)</a:t>
            </a:r>
            <a:r>
              <a:rPr lang="zh-CN" altLang="zh-CN" dirty="0"/>
              <a:t>的计算公式如下</a:t>
            </a:r>
            <a:r>
              <a:rPr lang="en-US" altLang="zh-CN" dirty="0" smtClean="0"/>
              <a:t>:</a:t>
            </a:r>
            <a:r>
              <a:rPr lang="en-US" altLang="zh-CN" dirty="0"/>
              <a:t> </a:t>
            </a:r>
            <a:r>
              <a:rPr lang="en-US" altLang="zh-CN" dirty="0" smtClean="0"/>
              <a:t>    </a:t>
            </a:r>
            <a:r>
              <a:rPr lang="en-US" altLang="zh-CN" i="1" dirty="0" smtClean="0"/>
              <a:t>EBIT=Q</a:t>
            </a:r>
            <a:r>
              <a:rPr lang="zh-CN" altLang="zh-CN" dirty="0"/>
              <a:t>·</a:t>
            </a:r>
            <a:r>
              <a:rPr lang="en-US" altLang="zh-CN" dirty="0"/>
              <a:t>(</a:t>
            </a:r>
            <a:r>
              <a:rPr lang="en-US" altLang="zh-CN" i="1" dirty="0"/>
              <a:t>P-V</a:t>
            </a:r>
            <a:r>
              <a:rPr lang="en-US" altLang="zh-CN" dirty="0"/>
              <a:t>)</a:t>
            </a:r>
            <a:r>
              <a:rPr lang="en-US" altLang="zh-CN" i="1" dirty="0"/>
              <a:t>-F</a:t>
            </a:r>
            <a:endParaRPr lang="zh-CN" altLang="zh-CN" dirty="0"/>
          </a:p>
          <a:p>
            <a:r>
              <a:rPr lang="zh-CN" altLang="zh-CN" dirty="0"/>
              <a:t>式中</a:t>
            </a:r>
            <a:r>
              <a:rPr lang="en-US" altLang="zh-CN" dirty="0"/>
              <a:t>:</a:t>
            </a:r>
            <a:r>
              <a:rPr lang="en-US" altLang="zh-CN" i="1" dirty="0"/>
              <a:t>EBIT</a:t>
            </a:r>
            <a:r>
              <a:rPr lang="zh-CN" altLang="zh-CN" dirty="0"/>
              <a:t>——息税前利润</a:t>
            </a:r>
            <a:r>
              <a:rPr lang="en-US" altLang="zh-CN" dirty="0"/>
              <a:t>;</a:t>
            </a:r>
            <a:endParaRPr lang="zh-CN" altLang="zh-CN" dirty="0"/>
          </a:p>
          <a:p>
            <a:r>
              <a:rPr lang="en-US" altLang="zh-CN" i="1" dirty="0"/>
              <a:t>Q</a:t>
            </a:r>
            <a:r>
              <a:rPr lang="zh-CN" altLang="zh-CN" dirty="0"/>
              <a:t>——销售量</a:t>
            </a:r>
            <a:r>
              <a:rPr lang="en-US" altLang="zh-CN" dirty="0"/>
              <a:t>;</a:t>
            </a:r>
            <a:endParaRPr lang="zh-CN" altLang="zh-CN" dirty="0"/>
          </a:p>
          <a:p>
            <a:r>
              <a:rPr lang="en-US" altLang="zh-CN" i="1" dirty="0"/>
              <a:t>P</a:t>
            </a:r>
            <a:r>
              <a:rPr lang="zh-CN" altLang="zh-CN" dirty="0"/>
              <a:t>——销售单价</a:t>
            </a:r>
            <a:r>
              <a:rPr lang="en-US" altLang="zh-CN" dirty="0"/>
              <a:t>;</a:t>
            </a:r>
            <a:endParaRPr lang="zh-CN" altLang="zh-CN" dirty="0"/>
          </a:p>
          <a:p>
            <a:r>
              <a:rPr lang="en-US" altLang="zh-CN" i="1" dirty="0"/>
              <a:t>V</a:t>
            </a:r>
            <a:r>
              <a:rPr lang="zh-CN" altLang="zh-CN" dirty="0"/>
              <a:t>——单位变动成本</a:t>
            </a:r>
            <a:r>
              <a:rPr lang="en-US" altLang="zh-CN" dirty="0"/>
              <a:t>;</a:t>
            </a:r>
            <a:endParaRPr lang="zh-CN" altLang="zh-CN" dirty="0"/>
          </a:p>
          <a:p>
            <a:r>
              <a:rPr lang="en-US" altLang="zh-CN" i="1" dirty="0"/>
              <a:t>F</a:t>
            </a:r>
            <a:r>
              <a:rPr lang="zh-CN" altLang="zh-CN" dirty="0"/>
              <a:t>——固定成本总额。</a:t>
            </a:r>
          </a:p>
          <a:p>
            <a:endParaRPr lang="zh-CN" altLang="en-US" b="1"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7</a:t>
            </a:fld>
            <a:endParaRPr lang="zh-CN" altLang="en-US">
              <a:solidFill>
                <a:prstClr val="black">
                  <a:tint val="75000"/>
                </a:prstClr>
              </a:solidFill>
            </a:endParaRPr>
          </a:p>
        </p:txBody>
      </p:sp>
    </p:spTree>
    <p:extLst>
      <p:ext uri="{BB962C8B-B14F-4D97-AF65-F5344CB8AC3E}">
        <p14:creationId xmlns:p14="http://schemas.microsoft.com/office/powerpoint/2010/main" val="915002921"/>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sym typeface="+mn-ea"/>
              </a:rPr>
              <a:t>第二节　杠杆原理</a:t>
            </a:r>
            <a:endParaRPr lang="zh-CN" altLang="en-US"/>
          </a:p>
        </p:txBody>
      </p:sp>
      <p:sp>
        <p:nvSpPr>
          <p:cNvPr id="3" name="内容占位符 2"/>
          <p:cNvSpPr>
            <a:spLocks noGrp="1"/>
          </p:cNvSpPr>
          <p:nvPr>
            <p:ph idx="1"/>
          </p:nvPr>
        </p:nvSpPr>
        <p:spPr>
          <a:xfrm>
            <a:off x="1219200" y="1383030"/>
            <a:ext cx="10152380" cy="4998720"/>
          </a:xfrm>
        </p:spPr>
        <p:txBody>
          <a:bodyPr/>
          <a:lstStyle/>
          <a:p>
            <a:pPr marL="0" indent="0">
              <a:buNone/>
            </a:pPr>
            <a:r>
              <a:rPr lang="en-US" altLang="zh-CN" sz="2200" b="1" dirty="0">
                <a:latin typeface="楷体" panose="02010609060101010101" pitchFamily="49" charset="-122"/>
                <a:ea typeface="楷体" panose="02010609060101010101" pitchFamily="49" charset="-122"/>
              </a:rPr>
              <a:t>(二)经营杠杆系数</a:t>
            </a:r>
            <a:endParaRPr lang="zh-CN" altLang="en-US" dirty="0"/>
          </a:p>
          <a:p>
            <a:r>
              <a:rPr lang="zh-CN" altLang="en-US" dirty="0"/>
              <a:t>经营杠杆系数(Degree of Operating Leverage,DOL),是指息税前利润变动率相当于销售量变动率的倍数。计算公式为:</a:t>
            </a:r>
          </a:p>
          <a:p>
            <a:endParaRPr lang="zh-CN" altLang="en-US" dirty="0"/>
          </a:p>
          <a:p>
            <a:r>
              <a:rPr lang="zh-CN" altLang="en-US" dirty="0"/>
              <a:t>式中:DOL——经营杠杆系数;</a:t>
            </a:r>
          </a:p>
          <a:p>
            <a:r>
              <a:rPr lang="zh-CN" altLang="en-US" dirty="0"/>
              <a:t>ΔEBIT——息税前利润变动额;</a:t>
            </a:r>
          </a:p>
          <a:p>
            <a:r>
              <a:rPr lang="zh-CN" altLang="en-US" dirty="0"/>
              <a:t>EBIT——基期息税前利润;</a:t>
            </a:r>
          </a:p>
          <a:p>
            <a:r>
              <a:rPr lang="zh-CN" altLang="en-US" dirty="0"/>
              <a:t>ΔQ——销售变动量;</a:t>
            </a:r>
          </a:p>
          <a:p>
            <a:r>
              <a:rPr lang="zh-CN" altLang="en-US" dirty="0"/>
              <a:t>Q——基期销售量。</a:t>
            </a:r>
          </a:p>
        </p:txBody>
      </p:sp>
      <p:graphicFrame>
        <p:nvGraphicFramePr>
          <p:cNvPr id="4" name="内容占位符 3">
            <a:hlinkClick r:id="" action="ppaction://ole?verb=0"/>
          </p:cNvPr>
          <p:cNvGraphicFramePr>
            <a:graphicFrameLocks noGrp="1" noChangeAspect="1"/>
          </p:cNvGraphicFramePr>
          <p:nvPr>
            <p:ph sz="half" idx="4294967295"/>
            <p:extLst/>
          </p:nvPr>
        </p:nvGraphicFramePr>
        <p:xfrm>
          <a:off x="3332208" y="2422707"/>
          <a:ext cx="1913255" cy="520065"/>
        </p:xfrm>
        <a:graphic>
          <a:graphicData uri="http://schemas.openxmlformats.org/presentationml/2006/ole">
            <mc:AlternateContent xmlns:mc="http://schemas.openxmlformats.org/markup-compatibility/2006">
              <mc:Choice xmlns:v="urn:schemas-microsoft-com:vml" Requires="v">
                <p:oleObj spid="_x0000_s2050" r:id="rId3" imgW="914400" imgH="215900" progId="Equation.KSEE3">
                  <p:embed/>
                </p:oleObj>
              </mc:Choice>
              <mc:Fallback>
                <p:oleObj r:id="rId3" imgW="914400" imgH="215900" progId="Equation.KSEE3">
                  <p:embed/>
                  <p:pic>
                    <p:nvPicPr>
                      <p:cNvPr id="0" name=""/>
                      <p:cNvPicPr/>
                      <p:nvPr/>
                    </p:nvPicPr>
                    <p:blipFill>
                      <a:blip r:embed="rId4"/>
                      <a:stretch>
                        <a:fillRect/>
                      </a:stretch>
                    </p:blipFill>
                    <p:spPr>
                      <a:xfrm>
                        <a:off x="3332208" y="2422707"/>
                        <a:ext cx="1913255" cy="520065"/>
                      </a:xfrm>
                      <a:prstGeom prst="rect">
                        <a:avLst/>
                      </a:prstGeom>
                    </p:spPr>
                  </p:pic>
                </p:oleObj>
              </mc:Fallback>
            </mc:AlternateContent>
          </a:graphicData>
        </a:graphic>
      </p:graphicFrame>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8</a:t>
            </a:fld>
            <a:endParaRPr lang="zh-CN" altLang="en-US">
              <a:solidFill>
                <a:prstClr val="black">
                  <a:tint val="75000"/>
                </a:prstClr>
              </a:solidFill>
            </a:endParaRPr>
          </a:p>
        </p:txBody>
      </p:sp>
    </p:spTree>
    <p:extLst>
      <p:ext uri="{BB962C8B-B14F-4D97-AF65-F5344CB8AC3E}">
        <p14:creationId xmlns:p14="http://schemas.microsoft.com/office/powerpoint/2010/main" val="4191122783"/>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sym typeface="+mn-ea"/>
              </a:rPr>
              <a:t>第二节　杠杆原理</a:t>
            </a:r>
            <a:endParaRPr lang="zh-CN" altLang="en-US"/>
          </a:p>
        </p:txBody>
      </p:sp>
      <p:sp>
        <p:nvSpPr>
          <p:cNvPr id="3" name="内容占位符 2"/>
          <p:cNvSpPr>
            <a:spLocks noGrp="1"/>
          </p:cNvSpPr>
          <p:nvPr>
            <p:ph idx="1"/>
          </p:nvPr>
        </p:nvSpPr>
        <p:spPr>
          <a:xfrm>
            <a:off x="1103086" y="1383030"/>
            <a:ext cx="10268494" cy="4998720"/>
          </a:xfrm>
        </p:spPr>
        <p:txBody>
          <a:bodyPr/>
          <a:lstStyle/>
          <a:p>
            <a:pPr marL="0" indent="0">
              <a:buNone/>
            </a:pPr>
            <a:r>
              <a:rPr lang="zh-CN" altLang="zh-CN" sz="2600" b="1" dirty="0">
                <a:latin typeface="黑体" panose="02010609060101010101" pitchFamily="49" charset="-122"/>
                <a:ea typeface="黑体" panose="02010609060101010101" pitchFamily="49" charset="-122"/>
              </a:rPr>
              <a:t>二、财务杠杆</a:t>
            </a:r>
            <a:endParaRPr lang="zh-CN" altLang="en-US" dirty="0"/>
          </a:p>
          <a:p>
            <a:pPr marL="0" indent="0">
              <a:buNone/>
            </a:pPr>
            <a:r>
              <a:rPr lang="en-US" altLang="zh-CN" sz="2200" b="1" dirty="0">
                <a:latin typeface="楷体" panose="02010609060101010101" pitchFamily="49" charset="-122"/>
                <a:ea typeface="楷体" panose="02010609060101010101" pitchFamily="49" charset="-122"/>
              </a:rPr>
              <a:t>(一)财务杠杆效应</a:t>
            </a:r>
            <a:endParaRPr lang="zh-CN" altLang="en-US" dirty="0"/>
          </a:p>
          <a:p>
            <a:r>
              <a:rPr lang="zh-CN" altLang="en-US" dirty="0"/>
              <a:t>财务杠杆,是指由于固定性融资成本的存在,导致普通股每股收益变动率大于息税前利润变动率的现象。固定性融资成本主要包括债务利息和优先股股利。</a:t>
            </a:r>
          </a:p>
          <a:p>
            <a:r>
              <a:rPr lang="zh-CN" altLang="en-US" dirty="0"/>
              <a:t>每股收益(Earning Per Share, EPS)的计算公式如下:</a:t>
            </a:r>
          </a:p>
          <a:p>
            <a:endParaRPr lang="zh-CN" altLang="en-US" dirty="0"/>
          </a:p>
          <a:p>
            <a:r>
              <a:rPr lang="zh-CN" altLang="en-US" dirty="0"/>
              <a:t>式中:EPS——每股收益;</a:t>
            </a:r>
          </a:p>
          <a:p>
            <a:r>
              <a:rPr lang="zh-CN" altLang="en-US" dirty="0"/>
              <a:t>I——债务利息;</a:t>
            </a:r>
          </a:p>
          <a:p>
            <a:r>
              <a:rPr lang="zh-CN" altLang="en-US" dirty="0"/>
              <a:t>T——所得税税率;</a:t>
            </a:r>
          </a:p>
          <a:p>
            <a:r>
              <a:rPr lang="zh-CN" altLang="en-US" dirty="0"/>
              <a:t>DP——优先股股利;</a:t>
            </a:r>
          </a:p>
          <a:p>
            <a:r>
              <a:rPr lang="zh-CN" altLang="en-US" dirty="0"/>
              <a:t>N——普通股股数。</a:t>
            </a:r>
          </a:p>
        </p:txBody>
      </p:sp>
      <p:graphicFrame>
        <p:nvGraphicFramePr>
          <p:cNvPr id="4" name="内容占位符 3">
            <a:hlinkClick r:id="" action="ppaction://ole?verb=0"/>
          </p:cNvPr>
          <p:cNvGraphicFramePr>
            <a:graphicFrameLocks noGrp="1" noChangeAspect="1"/>
          </p:cNvGraphicFramePr>
          <p:nvPr>
            <p:ph sz="half" idx="4294967295"/>
            <p:extLst/>
          </p:nvPr>
        </p:nvGraphicFramePr>
        <p:xfrm>
          <a:off x="6495778" y="3279141"/>
          <a:ext cx="2270851" cy="587408"/>
        </p:xfrm>
        <a:graphic>
          <a:graphicData uri="http://schemas.openxmlformats.org/presentationml/2006/ole">
            <mc:AlternateContent xmlns:mc="http://schemas.openxmlformats.org/markup-compatibility/2006">
              <mc:Choice xmlns:v="urn:schemas-microsoft-com:vml" Requires="v">
                <p:oleObj spid="_x0000_s3074" r:id="rId3" imgW="1688465" imgH="419100" progId="Equation.KSEE3">
                  <p:embed/>
                </p:oleObj>
              </mc:Choice>
              <mc:Fallback>
                <p:oleObj r:id="rId3" imgW="1688465" imgH="419100" progId="Equation.KSEE3">
                  <p:embed/>
                  <p:pic>
                    <p:nvPicPr>
                      <p:cNvPr id="0" name=""/>
                      <p:cNvPicPr/>
                      <p:nvPr/>
                    </p:nvPicPr>
                    <p:blipFill>
                      <a:blip r:embed="rId4"/>
                      <a:stretch>
                        <a:fillRect/>
                      </a:stretch>
                    </p:blipFill>
                    <p:spPr>
                      <a:xfrm>
                        <a:off x="6495778" y="3279141"/>
                        <a:ext cx="2270851" cy="587408"/>
                      </a:xfrm>
                      <a:prstGeom prst="rect">
                        <a:avLst/>
                      </a:prstGeom>
                    </p:spPr>
                  </p:pic>
                </p:oleObj>
              </mc:Fallback>
            </mc:AlternateContent>
          </a:graphicData>
        </a:graphic>
      </p:graphicFrame>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9</a:t>
            </a:fld>
            <a:endParaRPr lang="zh-CN" altLang="en-US">
              <a:solidFill>
                <a:prstClr val="black">
                  <a:tint val="75000"/>
                </a:prstClr>
              </a:solidFill>
            </a:endParaRPr>
          </a:p>
        </p:txBody>
      </p:sp>
    </p:spTree>
    <p:extLst>
      <p:ext uri="{BB962C8B-B14F-4D97-AF65-F5344CB8AC3E}">
        <p14:creationId xmlns:p14="http://schemas.microsoft.com/office/powerpoint/2010/main" val="1831497605"/>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1194</Words>
  <Application>Microsoft Office PowerPoint</Application>
  <PresentationFormat>宽屏</PresentationFormat>
  <Paragraphs>134</Paragraphs>
  <Slides>16</Slides>
  <Notes>0</Notes>
  <HiddenSlides>0</HiddenSlides>
  <MMClips>0</MMClips>
  <ScaleCrop>false</ScaleCrop>
  <HeadingPairs>
    <vt:vector size="8" baseType="variant">
      <vt:variant>
        <vt:lpstr>已用的字体</vt:lpstr>
      </vt:variant>
      <vt:variant>
        <vt:i4>10</vt:i4>
      </vt:variant>
      <vt:variant>
        <vt:lpstr>主题</vt:lpstr>
      </vt:variant>
      <vt:variant>
        <vt:i4>2</vt:i4>
      </vt:variant>
      <vt:variant>
        <vt:lpstr>嵌入 OLE 服务器</vt:lpstr>
      </vt:variant>
      <vt:variant>
        <vt:i4>1</vt:i4>
      </vt:variant>
      <vt:variant>
        <vt:lpstr>幻灯片标题</vt:lpstr>
      </vt:variant>
      <vt:variant>
        <vt:i4>16</vt:i4>
      </vt:variant>
    </vt:vector>
  </HeadingPairs>
  <TitlesOfParts>
    <vt:vector size="29" baseType="lpstr">
      <vt:lpstr>等线</vt:lpstr>
      <vt:lpstr>方正书宋_GBK</vt:lpstr>
      <vt:lpstr>黑体</vt:lpstr>
      <vt:lpstr>楷体</vt:lpstr>
      <vt:lpstr>宋体</vt:lpstr>
      <vt:lpstr>微软雅黑</vt:lpstr>
      <vt:lpstr>Arial</vt:lpstr>
      <vt:lpstr>Calibri</vt:lpstr>
      <vt:lpstr>Calibri Light</vt:lpstr>
      <vt:lpstr>Times New Roman</vt:lpstr>
      <vt:lpstr>Office 主题</vt:lpstr>
      <vt:lpstr>1_Office 主题</vt:lpstr>
      <vt:lpstr>Equation.KSEE3</vt:lpstr>
      <vt:lpstr>PowerPoint 演示文稿</vt:lpstr>
      <vt:lpstr>目  录</vt:lpstr>
      <vt:lpstr>第一节　资本成本</vt:lpstr>
      <vt:lpstr>第一节　资本成本</vt:lpstr>
      <vt:lpstr>第一节　资本成本</vt:lpstr>
      <vt:lpstr>第一节　资本成本</vt:lpstr>
      <vt:lpstr>第二节　杠杆原理</vt:lpstr>
      <vt:lpstr>第二节　杠杆原理</vt:lpstr>
      <vt:lpstr>第二节　杠杆原理</vt:lpstr>
      <vt:lpstr>第二节　杠杆原理</vt:lpstr>
      <vt:lpstr>第二节　杠杆原理</vt:lpstr>
      <vt:lpstr>第三节　资本结构</vt:lpstr>
      <vt:lpstr>第三节　资本结构</vt:lpstr>
      <vt:lpstr>第三节　资本结构</vt:lpstr>
      <vt:lpstr>第三节　资本结构</vt:lpstr>
      <vt:lpstr>第三节　资本结构</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1</cp:revision>
  <dcterms:created xsi:type="dcterms:W3CDTF">2024-06-02T06:42:55Z</dcterms:created>
  <dcterms:modified xsi:type="dcterms:W3CDTF">2024-06-02T06:43:06Z</dcterms:modified>
</cp:coreProperties>
</file>