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5"/>
  </p:notesMasterIdLst>
  <p:handoutMasterIdLst>
    <p:handoutMasterId r:id="rId36"/>
  </p:handoutMasterIdLst>
  <p:sldIdLst>
    <p:sldId id="256" r:id="rId3"/>
    <p:sldId id="272" r:id="rId4"/>
    <p:sldId id="273" r:id="rId5"/>
    <p:sldId id="274" r:id="rId6"/>
    <p:sldId id="276" r:id="rId7"/>
    <p:sldId id="308" r:id="rId8"/>
    <p:sldId id="309" r:id="rId9"/>
    <p:sldId id="340" r:id="rId10"/>
    <p:sldId id="277" r:id="rId11"/>
    <p:sldId id="278" r:id="rId12"/>
    <p:sldId id="341" r:id="rId13"/>
    <p:sldId id="342" r:id="rId14"/>
    <p:sldId id="343" r:id="rId15"/>
    <p:sldId id="279" r:id="rId16"/>
    <p:sldId id="280" r:id="rId17"/>
    <p:sldId id="347" r:id="rId18"/>
    <p:sldId id="348" r:id="rId19"/>
    <p:sldId id="281" r:id="rId20"/>
    <p:sldId id="344" r:id="rId21"/>
    <p:sldId id="345" r:id="rId22"/>
    <p:sldId id="282" r:id="rId23"/>
    <p:sldId id="346" r:id="rId24"/>
    <p:sldId id="283" r:id="rId25"/>
    <p:sldId id="356" r:id="rId26"/>
    <p:sldId id="360" r:id="rId27"/>
    <p:sldId id="361" r:id="rId28"/>
    <p:sldId id="362" r:id="rId29"/>
    <p:sldId id="363" r:id="rId30"/>
    <p:sldId id="364" r:id="rId31"/>
    <p:sldId id="357" r:id="rId32"/>
    <p:sldId id="359" r:id="rId33"/>
    <p:sldId id="358" r:id="rId34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7"/>
    <p:restoredTop sz="86379"/>
  </p:normalViewPr>
  <p:slideViewPr>
    <p:cSldViewPr showGuides="1">
      <p:cViewPr varScale="1">
        <p:scale>
          <a:sx n="65" d="100"/>
          <a:sy n="65" d="100"/>
        </p:scale>
        <p:origin x="9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3184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7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9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2070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zh-CN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DC2AF8-50E1-49B8-B60C-46F415304D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solidFill>
                  <a:srgbClr val="FFFFFF"/>
                </a:solidFill>
              </a:rPr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117475"/>
            <a:ext cx="9142413" cy="6738938"/>
            <a:chOff x="0" y="74"/>
            <a:chExt cx="5759" cy="4245"/>
          </a:xfrm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7" name="Group 14"/>
            <p:cNvGrpSpPr/>
            <p:nvPr/>
          </p:nvGrpSpPr>
          <p:grpSpPr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auto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auto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Oval 23"/>
            <p:cNvSpPr>
              <a:spLocks noChangeArrowheads="1"/>
            </p:cNvSpPr>
            <p:nvPr/>
          </p:nvSpPr>
          <p:spPr bwMode="auto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9" name="Group 24"/>
            <p:cNvGrpSpPr/>
            <p:nvPr/>
          </p:nvGrpSpPr>
          <p:grpSpPr>
            <a:xfrm>
              <a:off x="0" y="2327"/>
              <a:ext cx="1203" cy="1203"/>
              <a:chOff x="0" y="2327"/>
              <a:chExt cx="1203" cy="1203"/>
            </a:xfrm>
          </p:grpSpPr>
          <p:sp>
            <p:nvSpPr>
              <p:cNvPr id="2070" name="Freeform 25"/>
              <p:cNvSpPr/>
              <p:nvPr/>
            </p:nvSpPr>
            <p:spPr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0" b="0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26"/>
              <p:cNvSpPr/>
              <p:nvPr/>
            </p:nvSpPr>
            <p:spPr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0" b="0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27"/>
              <p:cNvSpPr/>
              <p:nvPr/>
            </p:nvSpPr>
            <p:spPr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0" b="0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zh-CN" noProof="0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8" name="Rectangle 3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DC2AF8-50E1-49B8-B60C-46F415304D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solidFill>
                  <a:srgbClr val="FFFFFF"/>
                </a:solidFill>
              </a:rPr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1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685800" y="117475"/>
            <a:ext cx="8456613" cy="6738938"/>
            <a:chOff x="432" y="74"/>
            <a:chExt cx="5327" cy="4245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432" y="4176"/>
              <a:ext cx="2208" cy="143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4"/>
            <p:cNvGrpSpPr/>
            <p:nvPr/>
          </p:nvGrpSpPr>
          <p:grpSpPr>
            <a:xfrm>
              <a:off x="2859" y="4250"/>
              <a:ext cx="2729" cy="41"/>
              <a:chOff x="2859" y="4250"/>
              <a:chExt cx="2729" cy="41"/>
            </a:xfrm>
          </p:grpSpPr>
          <p:sp>
            <p:nvSpPr>
              <p:cNvPr id="1038" name="Oval 5"/>
              <p:cNvSpPr>
                <a:spLocks noChangeArrowheads="1"/>
              </p:cNvSpPr>
              <p:nvPr/>
            </p:nvSpPr>
            <p:spPr bwMode="auto">
              <a:xfrm>
                <a:off x="285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9" name="Oval 6"/>
              <p:cNvSpPr>
                <a:spLocks noChangeArrowheads="1"/>
              </p:cNvSpPr>
              <p:nvPr/>
            </p:nvSpPr>
            <p:spPr bwMode="auto">
              <a:xfrm>
                <a:off x="324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Oval 7"/>
              <p:cNvSpPr>
                <a:spLocks noChangeArrowheads="1"/>
              </p:cNvSpPr>
              <p:nvPr/>
            </p:nvSpPr>
            <p:spPr bwMode="auto">
              <a:xfrm>
                <a:off x="362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Oval 8"/>
              <p:cNvSpPr>
                <a:spLocks noChangeArrowheads="1"/>
              </p:cNvSpPr>
              <p:nvPr/>
            </p:nvSpPr>
            <p:spPr bwMode="auto">
              <a:xfrm>
                <a:off x="4011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auto">
              <a:xfrm>
                <a:off x="4395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Oval 10"/>
              <p:cNvSpPr>
                <a:spLocks noChangeArrowheads="1"/>
              </p:cNvSpPr>
              <p:nvPr/>
            </p:nvSpPr>
            <p:spPr bwMode="auto">
              <a:xfrm>
                <a:off x="4779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auto">
              <a:xfrm>
                <a:off x="5163" y="4250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auto">
              <a:xfrm>
                <a:off x="5547" y="4250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4" name="Rectangle 13"/>
            <p:cNvSpPr>
              <a:spLocks noChangeArrowheads="1"/>
            </p:cNvSpPr>
            <p:nvPr/>
          </p:nvSpPr>
          <p:spPr bwMode="auto">
            <a:xfrm>
              <a:off x="480" y="480"/>
              <a:ext cx="5279" cy="48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4"/>
            <p:cNvSpPr>
              <a:spLocks noChangeArrowheads="1"/>
            </p:cNvSpPr>
            <p:nvPr/>
          </p:nvSpPr>
          <p:spPr bwMode="auto">
            <a:xfrm>
              <a:off x="507" y="74"/>
              <a:ext cx="42" cy="4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5"/>
            <p:cNvSpPr>
              <a:spLocks noChangeArrowheads="1"/>
            </p:cNvSpPr>
            <p:nvPr/>
          </p:nvSpPr>
          <p:spPr bwMode="auto">
            <a:xfrm>
              <a:off x="507" y="219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6"/>
            <p:cNvSpPr>
              <a:spLocks noChangeArrowheads="1"/>
            </p:cNvSpPr>
            <p:nvPr/>
          </p:nvSpPr>
          <p:spPr bwMode="auto">
            <a:xfrm>
              <a:off x="507" y="362"/>
              <a:ext cx="42" cy="4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1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1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0"/>
          <p:cNvSpPr txBox="1">
            <a:spLocks noGrp="1"/>
          </p:cNvSpPr>
          <p:nvPr>
            <p:ph type="dt" sz="quarter" idx="2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kumimoji="1" lang="zh-CN" altLang="en-US" sz="1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2021/6/2</a:t>
            </a:fld>
            <a:endParaRPr kumimoji="1" lang="zh-CN" altLang="en-US" sz="140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123" name="Rectangle 32"/>
          <p:cNvSpPr txBox="1">
            <a:spLocks noGrp="1"/>
          </p:cNvSpPr>
          <p:nvPr>
            <p:ph type="sldNum" sz="quarter" idx="4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>
                <a:solidFill>
                  <a:srgbClr val="FFFFFF"/>
                </a:solidFill>
              </a:rPr>
              <a:t>1</a:t>
            </a:fld>
            <a:endParaRPr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5124" name="Rectangle 2"/>
          <p:cNvSpPr>
            <a:spLocks noGrp="1"/>
          </p:cNvSpPr>
          <p:nvPr>
            <p:ph type="ctrTitle" sz="quarter"/>
          </p:nvPr>
        </p:nvSpPr>
        <p:spPr>
          <a:xfrm>
            <a:off x="685800" y="1196975"/>
            <a:ext cx="7772400" cy="2460625"/>
          </a:xfrm>
        </p:spPr>
        <p:txBody>
          <a:bodyPr vert="horz" wrap="square" lIns="92075" tIns="46038" rIns="92075" bIns="46038" anchor="ctr" anchorCtr="0"/>
          <a:lstStyle/>
          <a:p>
            <a:pPr eaLnBrk="1" hangingPunct="1">
              <a:buClrTx/>
              <a:buSzTx/>
              <a:buFontTx/>
            </a:pPr>
            <a:r>
              <a:rPr kumimoji="1" lang="zh-CN" altLang="en-US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《政治经济学通论</a:t>
            </a:r>
            <a:r>
              <a:rPr kumimoji="1" lang="en-US" altLang="zh-CN" sz="5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》</a:t>
            </a:r>
            <a:br>
              <a:rPr kumimoji="1" lang="en-US" altLang="zh-CN" sz="48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b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（第</a:t>
            </a:r>
            <a:r>
              <a:rPr kumimoji="1" lang="en-US" altLang="zh-CN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3</a:t>
            </a:r>
            <a:r>
              <a:rPr kumimoji="1" lang="zh-CN" altLang="en-US" sz="2400" b="1" kern="1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版）</a:t>
            </a:r>
            <a:endParaRPr kumimoji="1" lang="en-US" altLang="zh-CN" sz="2400" b="1" kern="1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5125" name="Rectangle 3"/>
          <p:cNvSpPr>
            <a:spLocks noGrp="1"/>
          </p:cNvSpPr>
          <p:nvPr>
            <p:ph type="subTitle" sz="quarter" idx="1"/>
          </p:nvPr>
        </p:nvSpPr>
        <p:spPr>
          <a:xfrm>
            <a:off x="685800" y="4149725"/>
            <a:ext cx="7772400" cy="1752600"/>
          </a:xfrm>
        </p:spPr>
        <p:txBody>
          <a:bodyPr vert="horz" wrap="square" lIns="92075" tIns="46038" rIns="92075" bIns="46038" anchor="t" anchorCtr="0"/>
          <a:lstStyle/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陈承明</a:t>
            </a: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endParaRPr kumimoji="1" lang="en-US" altLang="zh-CN" b="1" kern="1200" dirty="0">
              <a:latin typeface="+mn-lt"/>
              <a:ea typeface="楷体_GB2312" pitchFamily="49" charset="-122"/>
              <a:cs typeface="+mn-cs"/>
            </a:endParaRPr>
          </a:p>
          <a:p>
            <a:pPr eaLnBrk="1" hangingPunct="1">
              <a:buClrTx/>
              <a:buSzTx/>
            </a:pPr>
            <a:r>
              <a:rPr kumimoji="1" lang="zh-CN" altLang="en-US" b="1" kern="1200" dirty="0">
                <a:latin typeface="+mn-lt"/>
                <a:ea typeface="楷体_GB2312" pitchFamily="49" charset="-122"/>
                <a:cs typeface="+mn-cs"/>
              </a:rPr>
              <a:t>上海财经大学出版社</a:t>
            </a:r>
          </a:p>
          <a:p>
            <a:pPr eaLnBrk="1" hangingPunct="1">
              <a:buClrTx/>
              <a:buSzTx/>
            </a:pPr>
            <a:endParaRPr kumimoji="1" lang="zh-CN" altLang="en-US" b="1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10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179705" y="764540"/>
            <a:ext cx="921893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200" b="1" dirty="0">
                <a:sym typeface="+mn-ea"/>
              </a:rPr>
              <a:t>（一）金融机构：从单一机构到多元化体系</a:t>
            </a:r>
            <a:br>
              <a:rPr lang="zh-CN" altLang="en-US" sz="3200" b="1" dirty="0"/>
            </a:br>
            <a:endParaRPr lang="zh-CN" altLang="en-US" sz="3200" b="1" dirty="0"/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>
          <a:xfrm>
            <a:off x="827405" y="1907540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marL="0" indent="0">
              <a:buNone/>
            </a:pP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第一阶段：</a:t>
            </a: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1979-1993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年金融机构初步构建。在这一阶段，中国人民银行完成了职能的根本转变，成为发行银行。</a:t>
            </a:r>
            <a:endParaRPr lang="en-US" altLang="zh-CN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第二阶段：</a:t>
            </a: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1994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年以来的金融机构不断完善。成立了国家开发银行、中国进出口银行和中国农业发展银行，使金融体制改革进入一个全新的阶段。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11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683895" y="764540"/>
            <a:ext cx="834136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200" b="1" dirty="0">
                <a:sym typeface="+mn-ea"/>
              </a:rPr>
              <a:t>（二）金融市场：从融资补充到资金运行</a:t>
            </a:r>
            <a:br>
              <a:rPr lang="zh-CN" altLang="en-US" sz="3200" b="1" dirty="0"/>
            </a:br>
            <a:endParaRPr lang="zh-CN" altLang="en-US" sz="3200" b="1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金融市场包括短期的货币市场和长期的资本市场，是整个市场体系的核心，其基本功能就是通过金融资产的优化配置，实现经济资源的合理配置。在传统的计划经济体制下，金融市场是无法存在和发挥作用的。经过多年的改革和发展，中国金融市场已经从融资补充发展成为资金融通和运行的大舞台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12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802640" y="620395"/>
            <a:ext cx="834136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200" b="1" dirty="0">
                <a:sym typeface="+mn-ea"/>
              </a:rPr>
              <a:t>（三）金融运行：从政府主导到价格调节</a:t>
            </a:r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改革开放之前，利率是适应计划经济的行政手段，主要表现为利率种类少、水平低和结构不合理。因此，利率制度改革的内容就是提高利率水平、改善利率结构和改革利率管理体制。市场化改革的最终目标，是建立和完善以中央银行利率为基础，以货币市场为中介，由资金供求决定利率水平的体系和机制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13</a:t>
            </a:fld>
            <a:endParaRPr lang="zh-CN" altLang="en-US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802640" y="620395"/>
            <a:ext cx="834136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>
                <a:sym typeface="+mn-ea"/>
              </a:rPr>
              <a:t>（四）金融管理：货币政策与调控方式</a:t>
            </a:r>
          </a:p>
        </p:txBody>
      </p:sp>
      <p:sp>
        <p:nvSpPr>
          <p:cNvPr id="1126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在金融体制改革中，中国人民银行成为履行制定、调整和执行货币政策，维护金融市场稳定和提供金融服务的中央银行。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目前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，我们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已经初步完成了从国家对外汇的垄断经营和直接管理，到计划管理与市场调节相结合的管理方式转变，继而向完全市场化的汇率形成机制转变。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229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14</a:t>
            </a:fld>
            <a:endParaRPr lang="zh-CN" altLang="en-US" sz="1400" dirty="0"/>
          </a:p>
        </p:txBody>
      </p:sp>
      <p:sp>
        <p:nvSpPr>
          <p:cNvPr id="12292" name="Rectangle 2"/>
          <p:cNvSpPr>
            <a:spLocks noGrp="1"/>
          </p:cNvSpPr>
          <p:nvPr>
            <p:ph type="title"/>
          </p:nvPr>
        </p:nvSpPr>
        <p:spPr>
          <a:xfrm>
            <a:off x="-3810" y="609600"/>
            <a:ext cx="941578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/>
              <a:t>三、金融体制存在的主要问题</a:t>
            </a:r>
          </a:p>
        </p:txBody>
      </p:sp>
      <p:sp>
        <p:nvSpPr>
          <p:cNvPr id="1229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在金融机构体系、利率市场化和金融监管等方面还存在诸多问题，因此金融体制的改革依然任重道远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dirty="0"/>
          </a:p>
          <a:p>
            <a:pPr eaLnBrk="1" hangingPunct="1"/>
            <a:r>
              <a:rPr lang="zh-CN" altLang="en-US" b="1" dirty="0"/>
              <a:t>（一）银行体系存在的问题；</a:t>
            </a:r>
          </a:p>
          <a:p>
            <a:pPr eaLnBrk="1" hangingPunct="1"/>
            <a:r>
              <a:rPr lang="zh-CN" altLang="en-US" b="1" dirty="0"/>
              <a:t>（二）非银行机构存在的问题；</a:t>
            </a:r>
          </a:p>
          <a:p>
            <a:pPr eaLnBrk="1" hangingPunct="1"/>
            <a:r>
              <a:rPr lang="zh-CN" altLang="en-US" b="1" dirty="0"/>
              <a:t>（三）利率市场化存在的问题；</a:t>
            </a:r>
          </a:p>
          <a:p>
            <a:pPr eaLnBrk="1" hangingPunct="1"/>
            <a:r>
              <a:rPr lang="zh-CN" altLang="en-US" b="1" dirty="0"/>
              <a:t>（四）金融监管机制存在的问题。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331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15</a:t>
            </a:fld>
            <a:endParaRPr lang="zh-CN" altLang="en-US" sz="1400" dirty="0"/>
          </a:p>
        </p:txBody>
      </p:sp>
      <p:sp>
        <p:nvSpPr>
          <p:cNvPr id="1331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534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（一）银行体系存在的问题</a:t>
            </a:r>
            <a:endParaRPr lang="zh-CN" altLang="en-US" sz="4000" b="1" dirty="0"/>
          </a:p>
        </p:txBody>
      </p:sp>
      <p:sp>
        <p:nvSpPr>
          <p:cNvPr id="1331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银行的体制改革是金融体制改革的发端和重点领域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，目前我国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银行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体制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存在的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主要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中央银行的体制存在很多突出的问题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国有商业银行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的体制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存在的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主要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政策性银行存在很多亟需解决的问题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331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16</a:t>
            </a:fld>
            <a:endParaRPr lang="zh-CN" altLang="en-US" sz="1400" dirty="0"/>
          </a:p>
        </p:txBody>
      </p:sp>
      <p:sp>
        <p:nvSpPr>
          <p:cNvPr id="13316" name="Rectangle 2"/>
          <p:cNvSpPr>
            <a:spLocks noGrp="1"/>
          </p:cNvSpPr>
          <p:nvPr>
            <p:ph type="title"/>
          </p:nvPr>
        </p:nvSpPr>
        <p:spPr>
          <a:xfrm>
            <a:off x="539115" y="836930"/>
            <a:ext cx="8534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（二）非银行机构存在的问题</a:t>
            </a:r>
            <a:br>
              <a:rPr lang="zh-CN" altLang="en-US" sz="4000" b="1" dirty="0"/>
            </a:br>
            <a:endParaRPr lang="zh-CN" altLang="en-US" sz="4000" b="1" dirty="0"/>
          </a:p>
        </p:txBody>
      </p:sp>
      <p:sp>
        <p:nvSpPr>
          <p:cNvPr id="13317" name="Rectangle 3"/>
          <p:cNvSpPr>
            <a:spLocks noGrp="1"/>
          </p:cNvSpPr>
          <p:nvPr>
            <p:ph idx="1"/>
          </p:nvPr>
        </p:nvSpPr>
        <p:spPr>
          <a:xfrm>
            <a:off x="683260" y="2060575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lang="zh-CN" altLang="zh-CN" dirty="0">
                <a:effectLst/>
                <a:latin typeface="+mn-ea"/>
                <a:cs typeface="Times New Roman" panose="02020603050405020304" pitchFamily="18" charset="0"/>
              </a:rPr>
              <a:t>改革开放以来，我国的</a:t>
            </a:r>
            <a:r>
              <a:rPr lang="zh-CN" altLang="en-US" dirty="0">
                <a:effectLst/>
                <a:latin typeface="+mn-ea"/>
                <a:cs typeface="Times New Roman" panose="02020603050405020304" pitchFamily="18" charset="0"/>
              </a:rPr>
              <a:t>非金融机构</a:t>
            </a:r>
            <a:r>
              <a:rPr lang="zh-CN" altLang="zh-CN" dirty="0">
                <a:effectLst/>
                <a:latin typeface="+mn-ea"/>
                <a:cs typeface="Times New Roman" panose="02020603050405020304" pitchFamily="18" charset="0"/>
              </a:rPr>
              <a:t>经历了从无到有、从小到大的发展历程，已经成为一支不可或缺的金融力量</a:t>
            </a:r>
            <a:r>
              <a:rPr lang="zh-CN" altLang="en-US" dirty="0">
                <a:effectLst/>
                <a:latin typeface="+mn-ea"/>
                <a:cs typeface="Times New Roman" panose="02020603050405020304" pitchFamily="18" charset="0"/>
              </a:rPr>
              <a:t>，但是还</a:t>
            </a:r>
            <a:r>
              <a:rPr lang="zh-CN" altLang="en-US" dirty="0">
                <a:latin typeface="+mn-ea"/>
                <a:sym typeface="+mn-ea"/>
              </a:rPr>
              <a:t>存在一些问题需要解决。</a:t>
            </a:r>
            <a:endParaRPr lang="en-US" dirty="0">
              <a:latin typeface="+mn-ea"/>
              <a:cs typeface="+mn-ea"/>
            </a:endParaRPr>
          </a:p>
          <a:p>
            <a:pPr eaLnBrk="1" hangingPunct="1"/>
            <a:r>
              <a:rPr lang="en-US" dirty="0">
                <a:latin typeface="+mn-ea"/>
                <a:cs typeface="+mn-ea"/>
              </a:rPr>
              <a:t>1</a:t>
            </a:r>
            <a:r>
              <a:rPr lang="zh-CN" altLang="en-US" dirty="0">
                <a:latin typeface="+mn-ea"/>
                <a:cs typeface="+mn-ea"/>
              </a:rPr>
              <a:t>、</a:t>
            </a:r>
            <a:r>
              <a:rPr lang="zh-CN" altLang="zh-CN" dirty="0">
                <a:effectLst/>
                <a:latin typeface="+mn-ea"/>
                <a:cs typeface="Times New Roman" panose="02020603050405020304" pitchFamily="18" charset="0"/>
              </a:rPr>
              <a:t>证券业存在</a:t>
            </a:r>
            <a:r>
              <a:rPr lang="zh-CN" altLang="en-US" dirty="0">
                <a:effectLst/>
                <a:latin typeface="+mn-ea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effectLst/>
                <a:latin typeface="+mn-ea"/>
                <a:cs typeface="Times New Roman" panose="02020603050405020304" pitchFamily="18" charset="0"/>
              </a:rPr>
              <a:t>突出问题</a:t>
            </a:r>
            <a:r>
              <a:rPr lang="zh-CN" altLang="en-US" dirty="0">
                <a:effectLst/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dirty="0">
              <a:effectLst/>
              <a:latin typeface="+mn-ea"/>
              <a:cs typeface="Times New Roman" panose="02020603050405020304" pitchFamily="18" charset="0"/>
            </a:endParaRPr>
          </a:p>
          <a:p>
            <a:pPr eaLnBrk="1" hangingPunct="1"/>
            <a:r>
              <a:rPr lang="en-US" dirty="0"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effectLst/>
                <a:latin typeface="+mn-ea"/>
                <a:cs typeface="Times New Roman" panose="02020603050405020304" pitchFamily="18" charset="0"/>
              </a:rPr>
              <a:t>证券投资基金存在的问题</a:t>
            </a:r>
            <a:r>
              <a:rPr lang="zh-CN" altLang="en-US" dirty="0">
                <a:effectLst/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dirty="0">
              <a:effectLst/>
              <a:latin typeface="+mn-ea"/>
              <a:cs typeface="Times New Roman" panose="02020603050405020304" pitchFamily="18" charset="0"/>
            </a:endParaRPr>
          </a:p>
          <a:p>
            <a:pPr eaLnBrk="1" hangingPunct="1"/>
            <a:r>
              <a:rPr lang="en-US" dirty="0"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dirty="0"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effectLst/>
                <a:latin typeface="+mn-ea"/>
                <a:cs typeface="Times New Roman" panose="02020603050405020304" pitchFamily="18" charset="0"/>
              </a:rPr>
              <a:t>保险业存在的主要问题</a:t>
            </a:r>
            <a:r>
              <a:rPr lang="zh-CN" altLang="en-US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  <a:endParaRPr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331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17</a:t>
            </a:fld>
            <a:endParaRPr lang="zh-CN" altLang="en-US" sz="1400" dirty="0"/>
          </a:p>
        </p:txBody>
      </p:sp>
      <p:sp>
        <p:nvSpPr>
          <p:cNvPr id="1331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8534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（三）利率市场化存在的问题</a:t>
            </a:r>
            <a:endParaRPr lang="zh-CN" altLang="en-US" sz="4000" b="1" dirty="0"/>
          </a:p>
        </p:txBody>
      </p:sp>
      <p:sp>
        <p:nvSpPr>
          <p:cNvPr id="1331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目前，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我国的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利率市场化改革虽然取得很大进步，但是仍然存在以下问题需要解决。</a:t>
            </a:r>
            <a:endParaRPr lang="en-US" dirty="0">
              <a:latin typeface="+mn-ea"/>
              <a:cs typeface="+mn-ea"/>
            </a:endParaRPr>
          </a:p>
          <a:p>
            <a:pPr eaLnBrk="1" hangingPunct="1"/>
            <a:r>
              <a:rPr lang="en-US" dirty="0">
                <a:latin typeface="+mn-ea"/>
                <a:cs typeface="+mn-ea"/>
              </a:rPr>
              <a:t>1</a:t>
            </a:r>
            <a:r>
              <a:rPr lang="zh-CN" altLang="en-US" dirty="0">
                <a:latin typeface="+mn-ea"/>
                <a:cs typeface="+mn-ea"/>
              </a:rPr>
              <a:t>、</a:t>
            </a:r>
            <a:r>
              <a:rPr dirty="0" err="1">
                <a:latin typeface="+mn-ea"/>
                <a:cs typeface="+mn-ea"/>
              </a:rPr>
              <a:t>存款利率基本没有放开</a:t>
            </a:r>
            <a:r>
              <a:rPr lang="zh-CN" altLang="en-US" dirty="0">
                <a:latin typeface="+mn-ea"/>
                <a:cs typeface="+mn-ea"/>
              </a:rPr>
              <a:t>；</a:t>
            </a:r>
            <a:endParaRPr dirty="0">
              <a:latin typeface="+mn-ea"/>
              <a:cs typeface="+mn-ea"/>
            </a:endParaRPr>
          </a:p>
          <a:p>
            <a:pPr eaLnBrk="1" hangingPunct="1"/>
            <a:r>
              <a:rPr lang="en-US" dirty="0">
                <a:latin typeface="+mn-ea"/>
                <a:cs typeface="+mn-ea"/>
              </a:rPr>
              <a:t>2</a:t>
            </a:r>
            <a:r>
              <a:rPr lang="zh-CN" altLang="en-US" dirty="0">
                <a:latin typeface="+mn-ea"/>
                <a:cs typeface="+mn-ea"/>
              </a:rPr>
              <a:t>、</a:t>
            </a:r>
            <a:r>
              <a:rPr dirty="0" err="1">
                <a:latin typeface="+mn-ea"/>
                <a:cs typeface="+mn-ea"/>
              </a:rPr>
              <a:t>贷款利率尚未完全市场化</a:t>
            </a:r>
            <a:r>
              <a:rPr lang="zh-CN" altLang="en-US" dirty="0">
                <a:latin typeface="+mn-ea"/>
                <a:cs typeface="+mn-ea"/>
              </a:rPr>
              <a:t>；</a:t>
            </a:r>
            <a:endParaRPr dirty="0">
              <a:latin typeface="+mn-ea"/>
              <a:cs typeface="+mn-ea"/>
            </a:endParaRPr>
          </a:p>
          <a:p>
            <a:pPr eaLnBrk="1" hangingPunct="1"/>
            <a:r>
              <a:rPr lang="en-US" dirty="0">
                <a:latin typeface="+mn-ea"/>
                <a:cs typeface="+mn-ea"/>
              </a:rPr>
              <a:t>3</a:t>
            </a:r>
            <a:r>
              <a:rPr lang="zh-CN" altLang="en-US" dirty="0">
                <a:latin typeface="+mn-ea"/>
                <a:cs typeface="+mn-ea"/>
              </a:rPr>
              <a:t>、</a:t>
            </a:r>
            <a:r>
              <a:rPr dirty="0" err="1">
                <a:latin typeface="+mn-ea"/>
                <a:cs typeface="+mn-ea"/>
              </a:rPr>
              <a:t>利率浮动区间还不大</a:t>
            </a:r>
            <a:r>
              <a:rPr lang="zh-CN" altLang="en-US" dirty="0">
                <a:latin typeface="+mn-ea"/>
                <a:cs typeface="+mn-ea"/>
              </a:rPr>
              <a:t>。</a:t>
            </a:r>
            <a:endParaRPr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433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18</a:t>
            </a:fld>
            <a:endParaRPr lang="zh-CN" altLang="en-US" sz="1400" dirty="0"/>
          </a:p>
        </p:txBody>
      </p:sp>
      <p:sp>
        <p:nvSpPr>
          <p:cNvPr id="14340" name="Rectangle 2"/>
          <p:cNvSpPr>
            <a:spLocks noGrp="1"/>
          </p:cNvSpPr>
          <p:nvPr>
            <p:ph type="title"/>
          </p:nvPr>
        </p:nvSpPr>
        <p:spPr>
          <a:xfrm>
            <a:off x="611505" y="836930"/>
            <a:ext cx="846772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（四）金融监管机制存在的问题</a:t>
            </a:r>
            <a:br>
              <a:rPr lang="zh-CN" altLang="en-US" sz="4000" b="1" dirty="0"/>
            </a:br>
            <a:endParaRPr lang="zh-CN" altLang="en-US" sz="4000" b="1" dirty="0"/>
          </a:p>
        </p:txBody>
      </p:sp>
      <p:sp>
        <p:nvSpPr>
          <p:cNvPr id="1434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dirty="0"/>
              <a:t>1</a:t>
            </a:r>
            <a:r>
              <a:rPr lang="zh-CN" altLang="en-US" dirty="0"/>
              <a:t>、</a:t>
            </a:r>
            <a:r>
              <a:rPr dirty="0" err="1"/>
              <a:t>金融监管立法滞后，法律、法规的框架不完善</a:t>
            </a:r>
            <a:r>
              <a:rPr lang="zh-CN" altLang="en-US" dirty="0"/>
              <a:t>；</a:t>
            </a:r>
            <a:endParaRPr dirty="0"/>
          </a:p>
          <a:p>
            <a:pPr eaLnBrk="1" hangingPunct="1"/>
            <a:r>
              <a:rPr lang="en-US" dirty="0"/>
              <a:t>2</a:t>
            </a:r>
            <a:r>
              <a:rPr lang="zh-CN" altLang="en-US" dirty="0"/>
              <a:t>、</a:t>
            </a:r>
            <a:r>
              <a:rPr dirty="0" err="1"/>
              <a:t>金融监管理念陈旧、监管方式和手段落后</a:t>
            </a:r>
            <a:r>
              <a:rPr lang="zh-CN" altLang="en-US" dirty="0"/>
              <a:t>；</a:t>
            </a:r>
            <a:endParaRPr dirty="0"/>
          </a:p>
          <a:p>
            <a:pPr eaLnBrk="1" hangingPunct="1"/>
            <a:r>
              <a:rPr lang="en-US" dirty="0"/>
              <a:t>3</a:t>
            </a:r>
            <a:r>
              <a:rPr lang="zh-CN" altLang="en-US" dirty="0"/>
              <a:t>、</a:t>
            </a:r>
            <a:r>
              <a:rPr dirty="0" err="1"/>
              <a:t>金融监管机构之间协调不够，监管效率低</a:t>
            </a:r>
            <a:r>
              <a:rPr lang="zh-CN" altLang="en-US" dirty="0"/>
              <a:t>；</a:t>
            </a:r>
            <a:endParaRPr dirty="0"/>
          </a:p>
          <a:p>
            <a:pPr eaLnBrk="1" hangingPunct="1"/>
            <a:r>
              <a:rPr lang="en-US" dirty="0"/>
              <a:t>4</a:t>
            </a:r>
            <a:r>
              <a:rPr lang="zh-CN" altLang="en-US" dirty="0"/>
              <a:t>、</a:t>
            </a:r>
            <a:r>
              <a:rPr dirty="0" err="1"/>
              <a:t>监管人员素质有待提高</a:t>
            </a:r>
            <a:r>
              <a:rPr lang="zh-CN" altLang="en-US" dirty="0"/>
              <a:t>。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433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19</a:t>
            </a:fld>
            <a:endParaRPr lang="zh-CN" altLang="en-US" sz="1400" dirty="0"/>
          </a:p>
        </p:txBody>
      </p:sp>
      <p:sp>
        <p:nvSpPr>
          <p:cNvPr id="14340" name="Rectangle 2"/>
          <p:cNvSpPr>
            <a:spLocks noGrp="1"/>
          </p:cNvSpPr>
          <p:nvPr>
            <p:ph type="title"/>
          </p:nvPr>
        </p:nvSpPr>
        <p:spPr>
          <a:xfrm>
            <a:off x="611505" y="548640"/>
            <a:ext cx="867854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/>
              <a:t>四、金融体制改革的深化</a:t>
            </a:r>
          </a:p>
        </p:txBody>
      </p:sp>
      <p:sp>
        <p:nvSpPr>
          <p:cNvPr id="14341" name="Rectangle 3"/>
          <p:cNvSpPr>
            <a:spLocks noGrp="1"/>
          </p:cNvSpPr>
          <p:nvPr>
            <p:ph idx="1"/>
          </p:nvPr>
        </p:nvSpPr>
        <p:spPr>
          <a:xfrm>
            <a:off x="683895" y="1691640"/>
            <a:ext cx="8267700" cy="4912360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中国金融体制改革所取得的成功是阶段性的，随着改革的深入和外界环境的变化，一些新的问题不断浮现出来，需要通过推进金融体制改革来解决。</a:t>
            </a:r>
            <a:endParaRPr lang="en-US" altLang="zh-CN" dirty="0"/>
          </a:p>
          <a:p>
            <a:pPr eaLnBrk="1" hangingPunct="1"/>
            <a:r>
              <a:rPr lang="zh-CN" dirty="0"/>
              <a:t>（一）</a:t>
            </a:r>
            <a:r>
              <a:rPr dirty="0" err="1"/>
              <a:t>银行体系的深化改革</a:t>
            </a:r>
            <a:r>
              <a:rPr lang="zh-CN" altLang="en-US" dirty="0"/>
              <a:t>；</a:t>
            </a:r>
            <a:endParaRPr dirty="0"/>
          </a:p>
          <a:p>
            <a:pPr eaLnBrk="1" hangingPunct="1"/>
            <a:r>
              <a:rPr lang="zh-CN" dirty="0"/>
              <a:t>（二）</a:t>
            </a:r>
            <a:r>
              <a:rPr dirty="0" err="1"/>
              <a:t>非银行机构的深化改革</a:t>
            </a:r>
            <a:r>
              <a:rPr lang="zh-CN" altLang="en-US" dirty="0"/>
              <a:t>；</a:t>
            </a:r>
            <a:endParaRPr dirty="0"/>
          </a:p>
          <a:p>
            <a:pPr eaLnBrk="1" hangingPunct="1"/>
            <a:r>
              <a:rPr lang="zh-CN" dirty="0"/>
              <a:t>（三）</a:t>
            </a:r>
            <a:r>
              <a:rPr dirty="0" err="1"/>
              <a:t>利率市场化的深化改革</a:t>
            </a:r>
            <a:r>
              <a:rPr lang="zh-CN" altLang="en-US" dirty="0"/>
              <a:t>；</a:t>
            </a:r>
            <a:endParaRPr dirty="0"/>
          </a:p>
          <a:p>
            <a:pPr eaLnBrk="1" hangingPunct="1"/>
            <a:r>
              <a:rPr lang="zh-CN" dirty="0"/>
              <a:t>（四）</a:t>
            </a:r>
            <a:r>
              <a:rPr dirty="0" err="1"/>
              <a:t>金融监管体制的深化改革</a:t>
            </a:r>
            <a:r>
              <a:rPr lang="zh-CN" altLang="en-US" dirty="0"/>
              <a:t>。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614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</a:t>
            </a:fld>
            <a:endParaRPr lang="zh-CN" altLang="en-US" sz="1400" dirty="0"/>
          </a:p>
        </p:txBody>
      </p:sp>
      <p:sp>
        <p:nvSpPr>
          <p:cNvPr id="614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第</a:t>
            </a:r>
            <a:r>
              <a:rPr b="1" dirty="0"/>
              <a:t>十一章  现代金融制度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金融是现代经济发展的命脉，金融体制是市场经济体制的重要组成部分。</a:t>
            </a: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</a:p>
          <a:p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在经济体制改革的进程中，深化金融体制改革起着关键性作用。</a:t>
            </a:r>
            <a:endParaRPr lang="en-US" altLang="zh-CN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因此建立适应社会主义市场经济发展的金融机制，成为经济体制改革的重要目标和主要内容。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433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20</a:t>
            </a:fld>
            <a:endParaRPr lang="zh-CN" altLang="en-US" sz="1400" dirty="0"/>
          </a:p>
        </p:txBody>
      </p:sp>
      <p:sp>
        <p:nvSpPr>
          <p:cNvPr id="14340" name="Rectangle 2"/>
          <p:cNvSpPr>
            <a:spLocks noGrp="1"/>
          </p:cNvSpPr>
          <p:nvPr>
            <p:ph type="title"/>
          </p:nvPr>
        </p:nvSpPr>
        <p:spPr>
          <a:xfrm>
            <a:off x="467360" y="620395"/>
            <a:ext cx="8764905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sz="4000" b="1" dirty="0">
                <a:sym typeface="+mn-ea"/>
              </a:rPr>
              <a:t>（一）</a:t>
            </a:r>
            <a:r>
              <a:rPr sz="4000" b="1" dirty="0">
                <a:sym typeface="+mn-ea"/>
              </a:rPr>
              <a:t>银行体系的深化改革</a:t>
            </a:r>
            <a:endParaRPr lang="zh-CN" altLang="en-US" sz="4000" b="1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       </a:t>
            </a:r>
            <a:r>
              <a:rPr lang="zh-CN" altLang="en-US" dirty="0"/>
              <a:t>第一，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针对中央银行存在的问题，深化改革的重点应该放在增强独立性和改善金融宏观调控上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；第二，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对于商业银行的股份制改革存在的问题，可以通过改制上市并向境外发展，以及组建和完善金融控股公司等手段来解决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；第三，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为了解决目前政策性银行发展中遇到的问题，需要进一步深化改革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536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21</a:t>
            </a:fld>
            <a:endParaRPr lang="zh-CN" altLang="en-US" sz="1400" dirty="0"/>
          </a:p>
        </p:txBody>
      </p:sp>
      <p:sp>
        <p:nvSpPr>
          <p:cNvPr id="15364" name="Rectangle 2"/>
          <p:cNvSpPr>
            <a:spLocks noGrp="1"/>
          </p:cNvSpPr>
          <p:nvPr>
            <p:ph type="title"/>
          </p:nvPr>
        </p:nvSpPr>
        <p:spPr>
          <a:xfrm>
            <a:off x="683260" y="765175"/>
            <a:ext cx="866267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sz="4000" b="1" dirty="0">
                <a:sym typeface="+mn-ea"/>
              </a:rPr>
              <a:t>（二）</a:t>
            </a:r>
            <a:r>
              <a:rPr sz="4000" b="1" dirty="0">
                <a:sym typeface="+mn-ea"/>
              </a:rPr>
              <a:t>非银行机构的深化改革</a:t>
            </a:r>
            <a:br>
              <a:rPr sz="4000" b="1" dirty="0"/>
            </a:br>
            <a:endParaRPr lang="zh-CN" altLang="en-US" sz="4000" b="1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对于证券业的改革，要合理的确定政府和市场的边界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对于我国保险公司普遍存在的偿付能力不足问题，监管当局必须建立偿付能力的监管体系，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防止金融风险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对于证券投资基金目前存在的问题，应该采取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多项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加以解决。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536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22</a:t>
            </a:fld>
            <a:endParaRPr lang="zh-CN" altLang="en-US" sz="1400" dirty="0"/>
          </a:p>
        </p:txBody>
      </p:sp>
      <p:sp>
        <p:nvSpPr>
          <p:cNvPr id="15364" name="Rectangle 2"/>
          <p:cNvSpPr>
            <a:spLocks noGrp="1"/>
          </p:cNvSpPr>
          <p:nvPr>
            <p:ph type="title"/>
          </p:nvPr>
        </p:nvSpPr>
        <p:spPr>
          <a:xfrm>
            <a:off x="683260" y="621030"/>
            <a:ext cx="866267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sz="4000" b="1" dirty="0">
                <a:sym typeface="+mn-ea"/>
              </a:rPr>
              <a:t>（三）</a:t>
            </a:r>
            <a:r>
              <a:rPr sz="4000" b="1" dirty="0">
                <a:sym typeface="+mn-ea"/>
              </a:rPr>
              <a:t>利率市场化的深化改革</a:t>
            </a:r>
            <a:endParaRPr lang="zh-CN" altLang="en-US" sz="4000" b="1" dirty="0"/>
          </a:p>
        </p:txBody>
      </p:sp>
      <p:sp>
        <p:nvSpPr>
          <p:cNvPr id="1536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利率市场化改革的目标是建立以中央银行利率为基础、以货币市场利率为中介、由市场供求决定利率水平的市场机制。</a:t>
            </a:r>
            <a:endParaRPr lang="en-US" dirty="0"/>
          </a:p>
          <a:p>
            <a:pPr marL="0" indent="0" eaLnBrk="1" hangingPunct="1">
              <a:buNone/>
            </a:pPr>
            <a:r>
              <a:rPr lang="en-US" dirty="0"/>
              <a:t>1</a:t>
            </a:r>
            <a:r>
              <a:rPr lang="zh-CN" altLang="en-US" dirty="0"/>
              <a:t>、</a:t>
            </a:r>
            <a:r>
              <a:rPr dirty="0" err="1"/>
              <a:t>放开存款利率，让市场供求决定价格</a:t>
            </a:r>
            <a:r>
              <a:rPr lang="zh-CN" altLang="en-US" dirty="0"/>
              <a:t>；</a:t>
            </a:r>
            <a:endParaRPr dirty="0"/>
          </a:p>
          <a:p>
            <a:pPr marL="0" indent="0" eaLnBrk="1" hangingPunct="1">
              <a:buNone/>
            </a:pPr>
            <a:r>
              <a:rPr lang="en-US" dirty="0"/>
              <a:t>2</a:t>
            </a:r>
            <a:r>
              <a:rPr lang="zh-CN" altLang="en-US" dirty="0"/>
              <a:t>、</a:t>
            </a:r>
            <a:r>
              <a:rPr dirty="0" err="1"/>
              <a:t>放开贷款利率，让市场供求决定价格</a:t>
            </a:r>
            <a:r>
              <a:rPr lang="zh-CN" altLang="en-US" dirty="0"/>
              <a:t>；</a:t>
            </a:r>
            <a:endParaRPr dirty="0"/>
          </a:p>
          <a:p>
            <a:pPr marL="0" indent="0" eaLnBrk="1" hangingPunct="1">
              <a:buNone/>
            </a:pPr>
            <a:r>
              <a:rPr lang="en-US" dirty="0"/>
              <a:t>3</a:t>
            </a:r>
            <a:r>
              <a:rPr lang="zh-CN" altLang="en-US" dirty="0"/>
              <a:t>、</a:t>
            </a:r>
            <a:r>
              <a:rPr dirty="0" err="1"/>
              <a:t>扩大利率浮动空间</a:t>
            </a:r>
            <a:r>
              <a:rPr lang="zh-CN" altLang="en-US" dirty="0"/>
              <a:t>，加快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利率市场化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6387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23</a:t>
            </a:fld>
            <a:endParaRPr lang="zh-CN" altLang="en-US" sz="1400" dirty="0"/>
          </a:p>
        </p:txBody>
      </p:sp>
      <p:sp>
        <p:nvSpPr>
          <p:cNvPr id="16388" name="Rectangle 2"/>
          <p:cNvSpPr>
            <a:spLocks noGrp="1"/>
          </p:cNvSpPr>
          <p:nvPr>
            <p:ph type="title"/>
          </p:nvPr>
        </p:nvSpPr>
        <p:spPr>
          <a:xfrm>
            <a:off x="683895" y="620395"/>
            <a:ext cx="84582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sz="3600" b="1" dirty="0">
                <a:sym typeface="+mn-ea"/>
              </a:rPr>
              <a:t>（四）</a:t>
            </a:r>
            <a:r>
              <a:rPr sz="3600" b="1" dirty="0">
                <a:sym typeface="+mn-ea"/>
              </a:rPr>
              <a:t>金融监管体制的深化改革</a:t>
            </a:r>
            <a:endParaRPr lang="zh-CN" altLang="en-US" sz="3600" b="1" dirty="0"/>
          </a:p>
        </p:txBody>
      </p:sp>
      <p:sp>
        <p:nvSpPr>
          <p:cNvPr id="16389" name="Rectangle 3"/>
          <p:cNvSpPr>
            <a:spLocks noGrp="1"/>
          </p:cNvSpPr>
          <p:nvPr>
            <p:ph idx="1"/>
          </p:nvPr>
        </p:nvSpPr>
        <p:spPr>
          <a:xfrm>
            <a:off x="685800" y="1772920"/>
            <a:ext cx="7883525" cy="4486910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目前</a:t>
            </a:r>
            <a:r>
              <a:rPr lang="zh-CN" altLang="en-US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分业监管的模式需要做出相应的调整，在深化监管体制的过程中做好以下几个方面的工作。</a:t>
            </a:r>
            <a:endParaRPr lang="en-US" altLang="zh-CN" dirty="0"/>
          </a:p>
          <a:p>
            <a:pPr eaLnBrk="1" hangingPunct="1"/>
            <a:r>
              <a:rPr lang="en-US" altLang="zh-CN" dirty="0"/>
              <a:t>1</a:t>
            </a:r>
            <a:r>
              <a:rPr lang="zh-CN" altLang="en-US" dirty="0"/>
              <a:t>、加强金融监管立法进程；</a:t>
            </a:r>
          </a:p>
          <a:p>
            <a:pPr eaLnBrk="1" hangingPunct="1"/>
            <a:r>
              <a:rPr lang="en-US" altLang="zh-CN" dirty="0"/>
              <a:t>2</a:t>
            </a:r>
            <a:r>
              <a:rPr lang="zh-CN" altLang="en-US" dirty="0"/>
              <a:t>、改革金融监管方式和监管手段；</a:t>
            </a:r>
          </a:p>
          <a:p>
            <a:pPr eaLnBrk="1" hangingPunct="1"/>
            <a:r>
              <a:rPr lang="en-US" altLang="zh-CN" dirty="0"/>
              <a:t>3</a:t>
            </a:r>
            <a:r>
              <a:rPr lang="zh-CN" altLang="en-US" dirty="0"/>
              <a:t>、加强金融监管机构的协调；</a:t>
            </a:r>
          </a:p>
          <a:p>
            <a:pPr eaLnBrk="1" hangingPunct="1"/>
            <a:r>
              <a:rPr lang="en-US" altLang="zh-CN" dirty="0"/>
              <a:t>4</a:t>
            </a:r>
            <a:r>
              <a:rPr lang="zh-CN" altLang="en-US" dirty="0"/>
              <a:t>、提高金融监管人员的综合素质。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课后习题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b="1" dirty="0"/>
              <a:t>一、概念题</a:t>
            </a:r>
          </a:p>
          <a:p>
            <a:r>
              <a:rPr lang="zh-CN" altLang="en-US" dirty="0"/>
              <a:t>1、金融发展理论； </a:t>
            </a:r>
          </a:p>
          <a:p>
            <a:r>
              <a:rPr lang="zh-CN" altLang="en-US" dirty="0"/>
              <a:t>2、金融结构理论；</a:t>
            </a:r>
          </a:p>
          <a:p>
            <a:r>
              <a:rPr lang="zh-CN" altLang="en-US" dirty="0"/>
              <a:t>3、金融深化理论；</a:t>
            </a:r>
          </a:p>
          <a:p>
            <a:r>
              <a:rPr lang="zh-CN" altLang="en-US" dirty="0"/>
              <a:t>4、金融约束理论；</a:t>
            </a:r>
          </a:p>
          <a:p>
            <a:r>
              <a:rPr lang="zh-CN" altLang="en-US" dirty="0"/>
              <a:t>5、利率市场化。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二、填充题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1、金融是现代经济的_________，金融体制是市场经济体制的重要________。</a:t>
            </a:r>
          </a:p>
          <a:p>
            <a:r>
              <a:rPr lang="zh-CN" altLang="en-US"/>
              <a:t>2、建立适应社会主义市场经济发展的_________，成为_________改革的重要目标和主要内容。</a:t>
            </a:r>
          </a:p>
          <a:p>
            <a:r>
              <a:rPr lang="zh-CN" altLang="en-US"/>
              <a:t>3、金融发展理论阐释了________对于_________的重要作用。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二、填充题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4、金融体系的有效运行促进了经济资源的________，提高了经济的_________。</a:t>
            </a:r>
          </a:p>
          <a:p>
            <a:r>
              <a:rPr lang="zh-CN" altLang="en-US"/>
              <a:t>5、我国金融机构的发展可划分为两个阶段：第一阶段是金融机构________，第二阶段是金融机构_________。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260" y="1700530"/>
            <a:ext cx="8061325" cy="4645660"/>
          </a:xfrm>
        </p:spPr>
        <p:txBody>
          <a:bodyPr/>
          <a:lstStyle/>
          <a:p>
            <a:r>
              <a:rPr lang="zh-CN" altLang="en-US" dirty="0"/>
              <a:t>1、在经济体制改革中，深化（①经济、②金融、③外贸、④航运）体制改革起着关键性作用。                                   </a:t>
            </a:r>
            <a:r>
              <a:rPr lang="en-US" altLang="zh-CN" dirty="0"/>
              <a:t>   </a:t>
            </a:r>
            <a:r>
              <a:rPr lang="zh-CN" altLang="en-US" dirty="0"/>
              <a:t>（</a:t>
            </a:r>
            <a:r>
              <a:rPr lang="en-US" altLang="zh-CN" dirty="0"/>
              <a:t> </a:t>
            </a:r>
            <a:r>
              <a:rPr lang="zh-CN" altLang="en-US" dirty="0"/>
              <a:t>     ）</a:t>
            </a:r>
          </a:p>
          <a:p>
            <a:r>
              <a:rPr lang="zh-CN" altLang="en-US" dirty="0"/>
              <a:t>2、金融是整个市场体系的（①起点、②终点、③核心、④中心）                  （ </a:t>
            </a:r>
            <a:r>
              <a:rPr lang="en-US" altLang="zh-CN" dirty="0"/>
              <a:t> </a:t>
            </a:r>
            <a:r>
              <a:rPr lang="zh-CN" altLang="en-US" dirty="0"/>
              <a:t>    ）</a:t>
            </a:r>
          </a:p>
          <a:p>
            <a:r>
              <a:rPr lang="zh-CN" altLang="en-US" dirty="0"/>
              <a:t>3、中国金融市场已经从融资补充发展成为资金（①起源、②发展、③稳定、④融通）的大舞台。                </a:t>
            </a:r>
            <a:r>
              <a:rPr lang="en-US" altLang="zh-CN" dirty="0"/>
              <a:t>                  </a:t>
            </a:r>
            <a:r>
              <a:rPr lang="zh-CN" altLang="en-US" dirty="0"/>
              <a:t>（   </a:t>
            </a:r>
            <a:r>
              <a:rPr lang="en-US" altLang="zh-CN" dirty="0"/>
              <a:t> </a:t>
            </a:r>
            <a:r>
              <a:rPr lang="zh-CN" altLang="en-US" dirty="0"/>
              <a:t>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三、单项选择题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4、货币市场是指融资期限在（①一年、②一年以上、③一年以下、④多年）的金融工具市场 。                          （     ）</a:t>
            </a:r>
          </a:p>
          <a:p>
            <a:r>
              <a:rPr lang="zh-CN" altLang="en-US" dirty="0"/>
              <a:t>5、资本市场是指融资期限在（①一年以上、②一年以下、③一年、④多年）的金融交易市场。                            （ 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020" y="1515110"/>
            <a:ext cx="8752205" cy="5255895"/>
          </a:xfrm>
        </p:spPr>
        <p:txBody>
          <a:bodyPr/>
          <a:lstStyle/>
          <a:p>
            <a:r>
              <a:rPr lang="zh-CN" altLang="en-US" dirty="0"/>
              <a:t>1、“金融发展理论”，包括（①金融结构、②金融增长、③金融深化、④金融扩张、⑤金融约束）理论等。  </a:t>
            </a:r>
            <a:r>
              <a:rPr lang="en-US" altLang="zh-CN" dirty="0"/>
              <a:t>                               </a:t>
            </a:r>
            <a:r>
              <a:rPr lang="zh-CN" altLang="en-US" dirty="0"/>
              <a:t>（       ）</a:t>
            </a:r>
          </a:p>
          <a:p>
            <a:r>
              <a:rPr lang="zh-CN" altLang="en-US" dirty="0"/>
              <a:t>2、中国金融监管的新框架包括（①金稳委、②中央银行、③地方银行、④银保监会、⑤证监会）              </a:t>
            </a:r>
            <a:r>
              <a:rPr lang="en-US" altLang="zh-CN" dirty="0"/>
              <a:t>                                        </a:t>
            </a:r>
            <a:r>
              <a:rPr lang="zh-CN" altLang="en-US" dirty="0"/>
              <a:t>（</a:t>
            </a:r>
            <a:r>
              <a:rPr lang="en-US" altLang="zh-CN" dirty="0"/>
              <a:t> </a:t>
            </a:r>
            <a:r>
              <a:rPr lang="zh-CN" altLang="en-US" dirty="0"/>
              <a:t>     ）</a:t>
            </a:r>
          </a:p>
          <a:p>
            <a:r>
              <a:rPr lang="zh-CN" altLang="en-US" dirty="0"/>
              <a:t>3、要使金融体制的改革适应市场经济的发展需要，向着（①一元化、②多元化、③新型化、④综合化、⑤自动化）的方向发展。（    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7171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3</a:t>
            </a:fld>
            <a:endParaRPr lang="zh-CN" altLang="en-US" sz="1400" dirty="0"/>
          </a:p>
        </p:txBody>
      </p:sp>
      <p:sp>
        <p:nvSpPr>
          <p:cNvPr id="717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b="1" dirty="0"/>
              <a:t>第十一章的主要内容</a:t>
            </a:r>
          </a:p>
        </p:txBody>
      </p:sp>
      <p:sp>
        <p:nvSpPr>
          <p:cNvPr id="7173" name="Rectangle 3"/>
          <p:cNvSpPr>
            <a:spLocks noGrp="1"/>
          </p:cNvSpPr>
          <p:nvPr>
            <p:ph idx="1"/>
          </p:nvPr>
        </p:nvSpPr>
        <p:spPr>
          <a:xfrm>
            <a:off x="1187450" y="1773238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algn="just" eaLnBrk="1" hangingPunct="1"/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经历</a:t>
            </a:r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多年，我国的金融体制改革已取得阶段性成果，但是依然存在很多问题，需要通过深化改革予以解决。</a:t>
            </a:r>
            <a:endParaRPr lang="en-US" altLang="zh-CN" b="1" dirty="0">
              <a:latin typeface="宋体" panose="02010600030101010101" pitchFamily="2" charset="-122"/>
            </a:endParaRPr>
          </a:p>
          <a:p>
            <a:pPr algn="just" eaLnBrk="1" hangingPunct="1"/>
            <a:r>
              <a:rPr lang="zh-CN" altLang="en-US" b="1" dirty="0">
                <a:latin typeface="宋体" panose="02010600030101010101" pitchFamily="2" charset="-122"/>
              </a:rPr>
              <a:t>一、金融体制改革的必要性；</a:t>
            </a:r>
          </a:p>
          <a:p>
            <a:pPr algn="just" eaLnBrk="1" hangingPunct="1"/>
            <a:r>
              <a:rPr lang="zh-CN" altLang="en-GB" b="1" dirty="0">
                <a:latin typeface="宋体" panose="02010600030101010101" pitchFamily="2" charset="-122"/>
              </a:rPr>
              <a:t>二、金融体制改革取得的重大成就</a:t>
            </a:r>
            <a:r>
              <a:rPr lang="zh-CN" altLang="en-US" b="1" dirty="0">
                <a:latin typeface="宋体" panose="02010600030101010101" pitchFamily="2" charset="-122"/>
              </a:rPr>
              <a:t>；</a:t>
            </a:r>
            <a:endParaRPr lang="zh-CN" altLang="en-GB" b="1" dirty="0">
              <a:latin typeface="宋体" panose="02010600030101010101" pitchFamily="2" charset="-122"/>
            </a:endParaRPr>
          </a:p>
          <a:p>
            <a:pPr algn="just" eaLnBrk="1" hangingPunct="1"/>
            <a:r>
              <a:rPr lang="zh-CN" altLang="en-GB" b="1" dirty="0">
                <a:latin typeface="宋体" panose="02010600030101010101" pitchFamily="2" charset="-122"/>
              </a:rPr>
              <a:t>三、金融体制存在的主要问题</a:t>
            </a:r>
            <a:r>
              <a:rPr lang="zh-CN" altLang="en-US" b="1" dirty="0">
                <a:latin typeface="宋体" panose="02010600030101010101" pitchFamily="2" charset="-122"/>
              </a:rPr>
              <a:t>；</a:t>
            </a:r>
            <a:endParaRPr lang="zh-CN" altLang="en-GB" b="1" dirty="0">
              <a:latin typeface="宋体" panose="02010600030101010101" pitchFamily="2" charset="-122"/>
            </a:endParaRPr>
          </a:p>
          <a:p>
            <a:pPr algn="just" eaLnBrk="1" hangingPunct="1"/>
            <a:r>
              <a:rPr lang="zh-CN" altLang="en-GB" b="1" dirty="0">
                <a:latin typeface="宋体" panose="02010600030101010101" pitchFamily="2" charset="-122"/>
              </a:rPr>
              <a:t>四、金融体制改革的深化</a:t>
            </a:r>
            <a:r>
              <a:rPr lang="zh-CN" altLang="en-US" b="1" dirty="0">
                <a:latin typeface="宋体" panose="02010600030101010101" pitchFamily="2" charset="-122"/>
              </a:rPr>
              <a:t>。</a:t>
            </a:r>
            <a:endParaRPr lang="zh-CN" altLang="en-GB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四、多项选择题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0490" y="1854835"/>
            <a:ext cx="8727440" cy="4112895"/>
          </a:xfrm>
        </p:spPr>
        <p:txBody>
          <a:bodyPr/>
          <a:lstStyle/>
          <a:p>
            <a:r>
              <a:rPr lang="zh-CN" altLang="en-US" dirty="0"/>
              <a:t>4、改革开放之前，我国金融体制具有（①一元化、②多元化、③单调化、④简单化、⑤复杂化）的“大一统”特征。 </a:t>
            </a:r>
            <a:r>
              <a:rPr lang="en-US" altLang="zh-CN" dirty="0"/>
              <a:t>              </a:t>
            </a:r>
            <a:r>
              <a:rPr lang="zh-CN" altLang="en-US" dirty="0"/>
              <a:t>（         ）</a:t>
            </a:r>
          </a:p>
          <a:p>
            <a:r>
              <a:rPr lang="zh-CN" altLang="en-US" dirty="0"/>
              <a:t>5、经过40多年的改革历程，在（①金融理念、②金融机构、③金融市场、④金融工具、⑤金融管理）方面取得了重大的成就。（      </a:t>
            </a:r>
            <a:r>
              <a:rPr lang="en-US" altLang="zh-CN" dirty="0"/>
              <a:t>  </a:t>
            </a:r>
            <a:r>
              <a:rPr lang="zh-CN" altLang="en-US" dirty="0"/>
              <a:t>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五、简答题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895" y="1700530"/>
            <a:ext cx="7772400" cy="4114800"/>
          </a:xfrm>
        </p:spPr>
        <p:txBody>
          <a:bodyPr/>
          <a:lstStyle/>
          <a:p>
            <a:r>
              <a:rPr lang="zh-CN" altLang="en-US"/>
              <a:t>1、我国金融体制改革的必然性表现在哪些方面？</a:t>
            </a:r>
          </a:p>
          <a:p>
            <a:r>
              <a:rPr lang="zh-CN" altLang="en-US"/>
              <a:t>2、我国的国有商业银行主要存在哪些问题？</a:t>
            </a:r>
          </a:p>
          <a:p>
            <a:r>
              <a:rPr lang="zh-CN" altLang="en-US"/>
              <a:t>3、我国在金融监管理上存在哪些主要问题？</a:t>
            </a:r>
          </a:p>
          <a:p>
            <a:r>
              <a:rPr lang="zh-CN" altLang="en-US"/>
              <a:t>4、在金融体制改革中如何实现利率市场化？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六、论述题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981200"/>
            <a:ext cx="8298180" cy="4114800"/>
          </a:xfrm>
        </p:spPr>
        <p:txBody>
          <a:bodyPr/>
          <a:lstStyle/>
          <a:p>
            <a:r>
              <a:rPr lang="zh-CN" altLang="en-US"/>
              <a:t>1、如何深化我国的银行体系改革？</a:t>
            </a:r>
          </a:p>
          <a:p>
            <a:r>
              <a:rPr lang="zh-CN" altLang="en-US"/>
              <a:t>2、在我国如何深化金融监管体制的改革？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060D60-8CF2-48E5-A5B6-034FF864070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2021/6/2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8195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4</a:t>
            </a:fld>
            <a:endParaRPr lang="zh-CN" altLang="en-US" sz="1400" dirty="0"/>
          </a:p>
        </p:txBody>
      </p:sp>
      <p:sp>
        <p:nvSpPr>
          <p:cNvPr id="8196" name="Rectangle 2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latin typeface="宋体" panose="02010600030101010101" pitchFamily="2" charset="-122"/>
              </a:rPr>
              <a:t>一、</a:t>
            </a: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金融体制改革的必要性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8197" name="Rectangle 3"/>
          <p:cNvSpPr>
            <a:spLocks noGrp="1"/>
          </p:cNvSpPr>
          <p:nvPr>
            <p:ph idx="1"/>
          </p:nvPr>
        </p:nvSpPr>
        <p:spPr>
          <a:xfrm>
            <a:off x="1042988" y="1773238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eaLnBrk="1" hangingPunct="1"/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金融改革的目标是建立适应和促进市场经济发展的金融体制，这是改革和完善经济体制的重要组成部分。</a:t>
            </a:r>
            <a:endParaRPr lang="en-US" altLang="zh-CN" b="1" dirty="0"/>
          </a:p>
          <a:p>
            <a:pPr eaLnBrk="1" hangingPunct="1"/>
            <a:r>
              <a:rPr lang="zh-CN" altLang="en-US" dirty="0"/>
              <a:t>（一）金融制度与经济增长的关系；</a:t>
            </a:r>
          </a:p>
          <a:p>
            <a:pPr eaLnBrk="1" hangingPunct="1"/>
            <a:r>
              <a:rPr lang="zh-CN" altLang="en-US" dirty="0"/>
              <a:t>（二）中国金融体制的演变和改革。</a:t>
            </a:r>
          </a:p>
          <a:p>
            <a:pPr eaLnBrk="1" hangingPunct="1"/>
            <a:endParaRPr lang="zh-CN" alt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5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527050" y="764540"/>
            <a:ext cx="861695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4000" b="1" dirty="0">
                <a:sym typeface="+mn-ea"/>
              </a:rPr>
              <a:t>（一）金融制度与经济增长的关系</a:t>
            </a:r>
            <a:br>
              <a:rPr lang="zh-CN" altLang="en-US" sz="4000" b="1" dirty="0"/>
            </a:br>
            <a:endParaRPr lang="zh-CN" altLang="en-US" sz="4000" b="1" dirty="0"/>
          </a:p>
        </p:txBody>
      </p:sp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981200"/>
            <a:ext cx="7776864" cy="4114800"/>
          </a:xfrm>
        </p:spPr>
        <p:txBody>
          <a:bodyPr vert="horz" wrap="square" lIns="92075" tIns="46038" rIns="92075" bIns="46038" numCol="1" anchor="t" anchorCtr="0" compatLnSpc="1"/>
          <a:lstStyle/>
          <a:p>
            <a:pPr marL="0" indent="0" eaLnBrk="1" hangingPunct="1">
              <a:buNone/>
              <a:defRPr/>
            </a:pPr>
            <a:r>
              <a:rPr lang="en-US" altLang="zh-CN" sz="1800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金融已经成为现代经济的核心，金融体制的改革对于经济转型具有决定性的作用。新古典经济学家基于凯恩斯主义的思想，对于新古典经济模型进行了修正，将其应用于金融发展与经济增长关系的研究，形成了现代的“金融发展理论”，其中包括金融结构理论、金融深化理论和金融约束理论等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6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685800" y="620395"/>
            <a:ext cx="798322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lang="zh-CN" altLang="en-US" sz="3600" b="1" dirty="0">
                <a:sym typeface="+mn-ea"/>
              </a:rPr>
              <a:t>（二）中国金融体制的演变和改革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2075" tIns="46038" rIns="92075" bIns="46038" numCol="1" anchor="t" anchorCtr="0" compatLnSpc="1"/>
          <a:lstStyle/>
          <a:p>
            <a:pPr eaLnBrk="1" hangingPunct="1">
              <a:defRPr/>
            </a:pPr>
            <a:r>
              <a:rPr lang="en-US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kern="1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在经济体制由计划经济向市场经济转轨以后，必须对原有的一元化、单调化和简单化的金融体制进行深入的改革，使其适应市场经济的发展需要，向着多元化、新型化和综合化的方向发展。</a:t>
            </a:r>
            <a:endParaRPr kumimoji="1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1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1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改革开放前我国金融体制的特征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1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1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1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中国金融体制改革的必然要求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1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7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683578" y="764223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cs typeface="+mn-cs"/>
                <a:sym typeface="+mn-ea"/>
              </a:rPr>
              <a:t>1．改革开放前我国金融体制的特征</a:t>
            </a:r>
            <a:br>
              <a:rPr kumimoji="1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lang="zh-CN" altLang="en-US" sz="3200" b="1" dirty="0"/>
          </a:p>
        </p:txBody>
      </p:sp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2075" tIns="46038" rIns="92075" bIns="46038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改革开放前，我国金融体制具有一元化、单调化和简单化的特征，这与高度集中的计划经济是相容的。</a:t>
            </a:r>
            <a:endParaRPr kumimoji="1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第一，一元化和单调化的金融体制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1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第二，信贷计划决定的运行框架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1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第三，服从命令的运作方式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1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第四，简单直接的货币传导机制。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8</a:t>
            </a:fld>
            <a:endParaRPr lang="zh-CN" altLang="en-US" sz="1400" dirty="0"/>
          </a:p>
        </p:txBody>
      </p:sp>
      <p:sp>
        <p:nvSpPr>
          <p:cNvPr id="9220" name="Rectangle 2"/>
          <p:cNvSpPr>
            <a:spLocks noGrp="1"/>
          </p:cNvSpPr>
          <p:nvPr>
            <p:ph type="title"/>
          </p:nvPr>
        </p:nvSpPr>
        <p:spPr>
          <a:xfrm>
            <a:off x="685483" y="620078"/>
            <a:ext cx="7772400" cy="1143000"/>
          </a:xfrm>
        </p:spPr>
        <p:txBody>
          <a:bodyPr vert="horz" wrap="square" lIns="92075" tIns="46038" rIns="92075" bIns="46038" anchor="ctr" anchorCtr="0"/>
          <a:lstStyle/>
          <a:p>
            <a:pPr eaLnBrk="1" hangingPunct="1"/>
            <a:r>
              <a:rPr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cs typeface="+mn-cs"/>
                <a:sym typeface="+mn-ea"/>
              </a:rPr>
              <a:t>2</a:t>
            </a:r>
            <a:r>
              <a:rPr lang="zh-CN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cs typeface="+mn-cs"/>
                <a:sym typeface="+mn-ea"/>
              </a:rPr>
              <a:t>、</a:t>
            </a:r>
            <a:r>
              <a:rPr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cs typeface="+mn-cs"/>
                <a:sym typeface="+mn-ea"/>
              </a:rPr>
              <a:t>中国金融体制改革的必然要求</a:t>
            </a:r>
            <a:endParaRPr lang="zh-CN" altLang="en-US" sz="3200" b="1" dirty="0">
              <a:latin typeface="+mj-ea"/>
            </a:endParaRPr>
          </a:p>
        </p:txBody>
      </p:sp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2075" tIns="46038" rIns="92075" bIns="4603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我国金融体制改革的必然要求表现在以下几个方面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kumimoji="1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1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第一，经济体制改革要求金融体制改革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1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1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第二，经济快速发展要求金融体制改革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1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1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第三，经济全球化要求金融体制改革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1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1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第四，金融是国家重要的核心竞争力，要守住不发生系统性金融风险的底线。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 txBox="1">
            <a:spLocks noGrp="1"/>
          </p:cNvSpPr>
          <p:nvPr>
            <p:ph type="dt" sz="half" idx="10"/>
          </p:nvPr>
        </p:nvSpPr>
        <p:spPr>
          <a:ln w="12700"/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None/>
            </a:pPr>
            <a:fld id="{BB962C8B-B14F-4D97-AF65-F5344CB8AC3E}" type="datetime1">
              <a:rPr lang="zh-CN" altLang="en-US" sz="1400" dirty="0"/>
              <a:t>2021/6/2</a:t>
            </a:fld>
            <a:endParaRPr lang="zh-CN" altLang="en-US" sz="1400" dirty="0"/>
          </a:p>
        </p:txBody>
      </p:sp>
      <p:sp>
        <p:nvSpPr>
          <p:cNvPr id="10243" name="灯片编号占位符 5"/>
          <p:cNvSpPr txBox="1">
            <a:spLocks noGrp="1"/>
          </p:cNvSpPr>
          <p:nvPr>
            <p:ph type="sldNum" sz="quarter" idx="12"/>
          </p:nvPr>
        </p:nvSpPr>
        <p:spPr>
          <a:ln w="12700"/>
        </p:spPr>
        <p:txBody>
          <a:bodyPr/>
          <a:lstStyle/>
          <a:p>
            <a:pPr marL="0" indent="0" algn="r" eaLnBrk="1" hangingPunct="1">
              <a:spcBef>
                <a:spcPct val="50000"/>
              </a:spcBef>
              <a:buNone/>
            </a:pPr>
            <a:fld id="{9A0DB2DC-4C9A-4742-B13C-FB6460FD3503}" type="slidenum">
              <a:rPr lang="zh-CN" altLang="en-US" sz="1400" dirty="0"/>
              <a:t>9</a:t>
            </a:fld>
            <a:endParaRPr lang="zh-CN" altLang="en-US" sz="1400" dirty="0"/>
          </a:p>
        </p:txBody>
      </p:sp>
      <p:sp>
        <p:nvSpPr>
          <p:cNvPr id="10244" name="Rectangle 2"/>
          <p:cNvSpPr>
            <a:spLocks noGrp="1"/>
          </p:cNvSpPr>
          <p:nvPr>
            <p:ph type="title"/>
          </p:nvPr>
        </p:nvSpPr>
        <p:spPr>
          <a:xfrm>
            <a:off x="1115695" y="548640"/>
            <a:ext cx="7486650" cy="1143000"/>
          </a:xfrm>
        </p:spPr>
        <p:txBody>
          <a:bodyPr vert="horz" wrap="square" lIns="92075" tIns="46038" rIns="92075" bIns="46038" anchor="ctr" anchorCtr="0"/>
          <a:lstStyle/>
          <a:p>
            <a:pPr algn="l" eaLnBrk="1" hangingPunct="1"/>
            <a:r>
              <a:rPr lang="zh-CN" altLang="en-GB" sz="3600" b="1" dirty="0">
                <a:latin typeface="宋体" panose="02010600030101010101" pitchFamily="2" charset="-122"/>
                <a:sym typeface="+mn-ea"/>
              </a:rPr>
              <a:t>二、金融体制改革取得的重大成就</a:t>
            </a:r>
          </a:p>
        </p:txBody>
      </p:sp>
      <p:sp>
        <p:nvSpPr>
          <p:cNvPr id="10245" name="Rectangle 3"/>
          <p:cNvSpPr>
            <a:spLocks noGrp="1"/>
          </p:cNvSpPr>
          <p:nvPr>
            <p:ph idx="1"/>
          </p:nvPr>
        </p:nvSpPr>
        <p:spPr>
          <a:xfrm>
            <a:off x="611505" y="1988820"/>
            <a:ext cx="7772400" cy="4114800"/>
          </a:xfrm>
        </p:spPr>
        <p:txBody>
          <a:bodyPr vert="horz" wrap="square" lIns="92075" tIns="46038" rIns="92075" bIns="46038" anchor="t" anchorCtr="0"/>
          <a:lstStyle/>
          <a:p>
            <a:pPr marL="0" indent="0" eaLnBrk="1" hangingPunct="1">
              <a:buNone/>
            </a:pPr>
            <a:r>
              <a:rPr lang="en-US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我国金融体制经历了</a:t>
            </a:r>
            <a:r>
              <a:rPr lang="en-US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多年的改革历程，在金融机构、金融市场和金融管理方面取得了重大的成就</a:t>
            </a:r>
            <a:r>
              <a:rPr lang="zh-CN" altLang="en-US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dirty="0"/>
          </a:p>
          <a:p>
            <a:pPr marL="0" indent="0" eaLnBrk="1" hangingPunct="1">
              <a:buNone/>
            </a:pPr>
            <a:r>
              <a:rPr lang="zh-CN" altLang="en-US" dirty="0"/>
              <a:t>（一）金融机构：从单一机构到多元体系；</a:t>
            </a:r>
          </a:p>
          <a:p>
            <a:pPr marL="0" indent="0" eaLnBrk="1" hangingPunct="1">
              <a:buNone/>
            </a:pPr>
            <a:r>
              <a:rPr lang="zh-CN" altLang="en-US" dirty="0"/>
              <a:t>（二）金融市场：从融资补充到资金运行；</a:t>
            </a:r>
          </a:p>
          <a:p>
            <a:pPr marL="0" indent="0" eaLnBrk="1" hangingPunct="1">
              <a:buNone/>
            </a:pPr>
            <a:r>
              <a:rPr lang="zh-CN" altLang="en-US" dirty="0"/>
              <a:t>（三）金融运行：从政府主导到价格调节；</a:t>
            </a:r>
          </a:p>
          <a:p>
            <a:pPr marL="0" indent="0" eaLnBrk="1" hangingPunct="1">
              <a:buNone/>
            </a:pPr>
            <a:r>
              <a:rPr lang="zh-CN" altLang="en-US" dirty="0"/>
              <a:t>（四）金融管理：货币政策与调控方式。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时代型模板">
  <a:themeElements>
    <a:clrScheme name="时代型模板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时代型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时代型模板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时代型模板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时代型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Office\Templates\演示文稿设计\时代型模板.pot</Template>
  <TotalTime>127</TotalTime>
  <Words>2046</Words>
  <Application>Microsoft Office PowerPoint</Application>
  <PresentationFormat>全屏显示(4:3)</PresentationFormat>
  <Paragraphs>191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等线</vt:lpstr>
      <vt:lpstr>黑体</vt:lpstr>
      <vt:lpstr>宋体</vt:lpstr>
      <vt:lpstr>Arial</vt:lpstr>
      <vt:lpstr>Times New Roman</vt:lpstr>
      <vt:lpstr>时代型模板</vt:lpstr>
      <vt:lpstr>1_时代型模板</vt:lpstr>
      <vt:lpstr>《政治经济学通论》  （第3版）</vt:lpstr>
      <vt:lpstr>第十一章  现代金融制度</vt:lpstr>
      <vt:lpstr>第十一章的主要内容</vt:lpstr>
      <vt:lpstr>一、金融体制改革的必要性</vt:lpstr>
      <vt:lpstr>（一）金融制度与经济增长的关系 </vt:lpstr>
      <vt:lpstr>（二）中国金融体制的演变和改革</vt:lpstr>
      <vt:lpstr>1．改革开放前我国金融体制的特征 </vt:lpstr>
      <vt:lpstr>2、中国金融体制改革的必然要求</vt:lpstr>
      <vt:lpstr>二、金融体制改革取得的重大成就</vt:lpstr>
      <vt:lpstr>（一）金融机构：从单一机构到多元化体系 </vt:lpstr>
      <vt:lpstr>（二）金融市场：从融资补充到资金运行 </vt:lpstr>
      <vt:lpstr>（三）金融运行：从政府主导到价格调节</vt:lpstr>
      <vt:lpstr>（四）金融管理：货币政策与调控方式</vt:lpstr>
      <vt:lpstr>三、金融体制存在的主要问题</vt:lpstr>
      <vt:lpstr>（一）银行体系存在的问题</vt:lpstr>
      <vt:lpstr>（二）非银行机构存在的问题 </vt:lpstr>
      <vt:lpstr>（三）利率市场化存在的问题</vt:lpstr>
      <vt:lpstr>（四）金融监管机制存在的问题 </vt:lpstr>
      <vt:lpstr>四、金融体制改革的深化</vt:lpstr>
      <vt:lpstr>（一）银行体系的深化改革</vt:lpstr>
      <vt:lpstr>（二）非银行机构的深化改革 </vt:lpstr>
      <vt:lpstr>（三）利率市场化的深化改革</vt:lpstr>
      <vt:lpstr>（四）金融监管体制的深化改革</vt:lpstr>
      <vt:lpstr>课后习题</vt:lpstr>
      <vt:lpstr>二、填充题</vt:lpstr>
      <vt:lpstr>二、填充题</vt:lpstr>
      <vt:lpstr>三、单项选择题</vt:lpstr>
      <vt:lpstr>三、单项选择题</vt:lpstr>
      <vt:lpstr>四、多项选择题</vt:lpstr>
      <vt:lpstr>四、多项选择题</vt:lpstr>
      <vt:lpstr>五、简答题</vt:lpstr>
      <vt:lpstr>六、论述题</vt:lpstr>
    </vt:vector>
  </TitlesOfParts>
  <Company>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《中国社会主义经济学概论》 </dc:title>
  <dc:creator>chen</dc:creator>
  <cp:lastModifiedBy>chenchengming</cp:lastModifiedBy>
  <cp:revision>48</cp:revision>
  <dcterms:created xsi:type="dcterms:W3CDTF">2003-12-08T08:33:00Z</dcterms:created>
  <dcterms:modified xsi:type="dcterms:W3CDTF">2021-06-02T01:15:14Z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A014932DE51E42A08E4A30748F368B7F</vt:lpwstr>
  </property>
  <property fmtid="{D5CDD505-2E9C-101B-9397-08002B2CF9AE}" pid="3" name="KSOProductBuildVer">
    <vt:lpwstr>2052-11.1.0.10495</vt:lpwstr>
  </property>
</Properties>
</file>