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333" r:id="rId4"/>
    <p:sldId id="281" r:id="rId5"/>
    <p:sldId id="334" r:id="rId6"/>
    <p:sldId id="280" r:id="rId7"/>
    <p:sldId id="284"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98" r:id="rId22"/>
    <p:sldId id="299" r:id="rId23"/>
    <p:sldId id="300" r:id="rId24"/>
    <p:sldId id="301" r:id="rId25"/>
    <p:sldId id="302" r:id="rId26"/>
    <p:sldId id="303" r:id="rId27"/>
    <p:sldId id="304" r:id="rId28"/>
    <p:sldId id="305" r:id="rId29"/>
    <p:sldId id="306" r:id="rId30"/>
    <p:sldId id="307" r:id="rId31"/>
    <p:sldId id="308" r:id="rId32"/>
    <p:sldId id="309" r:id="rId33"/>
    <p:sldId id="310" r:id="rId34"/>
    <p:sldId id="311" r:id="rId35"/>
    <p:sldId id="312" r:id="rId36"/>
    <p:sldId id="313" r:id="rId37"/>
    <p:sldId id="314" r:id="rId38"/>
    <p:sldId id="315" r:id="rId39"/>
    <p:sldId id="316" r:id="rId40"/>
    <p:sldId id="317" r:id="rId41"/>
    <p:sldId id="318" r:id="rId42"/>
    <p:sldId id="319" r:id="rId43"/>
    <p:sldId id="320" r:id="rId44"/>
    <p:sldId id="321" r:id="rId45"/>
    <p:sldId id="339" r:id="rId46"/>
    <p:sldId id="341" r:id="rId47"/>
    <p:sldId id="342" r:id="rId48"/>
    <p:sldId id="343" r:id="rId49"/>
    <p:sldId id="344" r:id="rId50"/>
    <p:sldId id="336" r:id="rId51"/>
    <p:sldId id="322" r:id="rId52"/>
    <p:sldId id="338" r:id="rId53"/>
    <p:sldId id="335" r:id="rId54"/>
    <p:sldId id="323" r:id="rId55"/>
    <p:sldId id="324" r:id="rId56"/>
    <p:sldId id="325" r:id="rId57"/>
    <p:sldId id="326" r:id="rId58"/>
    <p:sldId id="327" r:id="rId59"/>
    <p:sldId id="328" r:id="rId60"/>
    <p:sldId id="329" r:id="rId61"/>
    <p:sldId id="330" r:id="rId62"/>
    <p:sldId id="337" r:id="rId63"/>
  </p:sldIdLst>
  <p:sldSz cx="9144000" cy="5143500"/>
  <p:notesSz cx="6858000" cy="9144000"/>
  <p:custDataLst>
    <p:tags r:id="rId67"/>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38" userDrawn="1">
          <p15:clr>
            <a:srgbClr val="A4A3A4"/>
          </p15:clr>
        </p15:guide>
        <p15:guide id="2" pos="29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0" d="100"/>
          <a:sy n="110" d="100"/>
        </p:scale>
        <p:origin x="-246" y="-648"/>
      </p:cViewPr>
      <p:guideLst>
        <p:guide orient="horz" pos="1638"/>
        <p:guide pos="297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7" Type="http://schemas.openxmlformats.org/officeDocument/2006/relationships/tags" Target="tags/tag314.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D57F90F-EC94-4C68-B1DC-30BE86A8D029}"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373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7373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幻灯片图像占位符 1"/>
          <p:cNvSpPr>
            <a:spLocks noGrp="1" noRot="1" noChangeAspect="1" noTextEdit="1"/>
          </p:cNvSpPr>
          <p:nvPr>
            <p:ph type="sldImg"/>
          </p:nvPr>
        </p:nvSpPr>
        <p:spPr/>
      </p:sp>
      <p:sp>
        <p:nvSpPr>
          <p:cNvPr id="839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39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1"/>
          <p:cNvSpPr>
            <a:spLocks noGrp="1" noRot="1" noChangeAspect="1" noTextEdit="1"/>
          </p:cNvSpPr>
          <p:nvPr>
            <p:ph type="sldImg"/>
          </p:nvPr>
        </p:nvSpPr>
        <p:spPr/>
      </p:sp>
      <p:sp>
        <p:nvSpPr>
          <p:cNvPr id="849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49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幻灯片图像占位符 1"/>
          <p:cNvSpPr>
            <a:spLocks noGrp="1" noRot="1" noChangeAspect="1" noTextEdit="1"/>
          </p:cNvSpPr>
          <p:nvPr>
            <p:ph type="sldImg"/>
          </p:nvPr>
        </p:nvSpPr>
        <p:spPr/>
      </p:sp>
      <p:sp>
        <p:nvSpPr>
          <p:cNvPr id="860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60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p:sp>
      <p:sp>
        <p:nvSpPr>
          <p:cNvPr id="870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70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幻灯片图像占位符 1"/>
          <p:cNvSpPr>
            <a:spLocks noGrp="1" noRot="1" noChangeAspect="1" noTextEdit="1"/>
          </p:cNvSpPr>
          <p:nvPr>
            <p:ph type="sldImg"/>
          </p:nvPr>
        </p:nvSpPr>
        <p:spPr/>
      </p:sp>
      <p:sp>
        <p:nvSpPr>
          <p:cNvPr id="880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80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p:sp>
      <p:sp>
        <p:nvSpPr>
          <p:cNvPr id="890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90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幻灯片图像占位符 1"/>
          <p:cNvSpPr>
            <a:spLocks noGrp="1" noRot="1" noChangeAspect="1" noTextEdit="1"/>
          </p:cNvSpPr>
          <p:nvPr>
            <p:ph type="sldImg"/>
          </p:nvPr>
        </p:nvSpPr>
        <p:spPr/>
      </p:sp>
      <p:sp>
        <p:nvSpPr>
          <p:cNvPr id="901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01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p:sp>
      <p:sp>
        <p:nvSpPr>
          <p:cNvPr id="911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11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幻灯片图像占位符 1"/>
          <p:cNvSpPr>
            <a:spLocks noGrp="1" noRot="1" noChangeAspect="1" noTextEdit="1"/>
          </p:cNvSpPr>
          <p:nvPr>
            <p:ph type="sldImg"/>
          </p:nvPr>
        </p:nvSpPr>
        <p:spPr/>
      </p:sp>
      <p:sp>
        <p:nvSpPr>
          <p:cNvPr id="921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21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p:sp>
      <p:sp>
        <p:nvSpPr>
          <p:cNvPr id="931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31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幻灯片图像占位符 1"/>
          <p:cNvSpPr>
            <a:spLocks noGrp="1" noRot="1" noChangeAspect="1" noTextEdit="1"/>
          </p:cNvSpPr>
          <p:nvPr>
            <p:ph type="sldImg"/>
          </p:nvPr>
        </p:nvSpPr>
        <p:spPr/>
      </p:sp>
      <p:sp>
        <p:nvSpPr>
          <p:cNvPr id="942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42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p:sp>
      <p:sp>
        <p:nvSpPr>
          <p:cNvPr id="952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52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幻灯片图像占位符 1"/>
          <p:cNvSpPr>
            <a:spLocks noGrp="1" noRot="1" noChangeAspect="1" noTextEdit="1"/>
          </p:cNvSpPr>
          <p:nvPr>
            <p:ph type="sldImg"/>
          </p:nvPr>
        </p:nvSpPr>
        <p:spPr/>
      </p:sp>
      <p:sp>
        <p:nvSpPr>
          <p:cNvPr id="962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62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p:sp>
      <p:sp>
        <p:nvSpPr>
          <p:cNvPr id="972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72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p:sp>
      <p:sp>
        <p:nvSpPr>
          <p:cNvPr id="983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83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幻灯片图像占位符 1"/>
          <p:cNvSpPr>
            <a:spLocks noGrp="1" noRot="1" noChangeAspect="1" noTextEdit="1"/>
          </p:cNvSpPr>
          <p:nvPr>
            <p:ph type="sldImg"/>
          </p:nvPr>
        </p:nvSpPr>
        <p:spPr/>
      </p:sp>
      <p:sp>
        <p:nvSpPr>
          <p:cNvPr id="1003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03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幻灯片图像占位符 1"/>
          <p:cNvSpPr>
            <a:spLocks noGrp="1" noRot="1" noChangeAspect="1" noTextEdit="1"/>
          </p:cNvSpPr>
          <p:nvPr>
            <p:ph type="sldImg"/>
          </p:nvPr>
        </p:nvSpPr>
        <p:spPr/>
      </p:sp>
      <p:sp>
        <p:nvSpPr>
          <p:cNvPr id="1013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13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
          <p:cNvSpPr>
            <a:spLocks noGrp="1" noRot="1" noChangeAspect="1" noTextEdit="1"/>
          </p:cNvSpPr>
          <p:nvPr>
            <p:ph type="sldImg"/>
          </p:nvPr>
        </p:nvSpPr>
        <p:spPr/>
      </p:sp>
      <p:sp>
        <p:nvSpPr>
          <p:cNvPr id="1034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34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幻灯片图像占位符 1"/>
          <p:cNvSpPr>
            <a:spLocks noGrp="1" noRot="1" noChangeAspect="1" noTextEdit="1"/>
          </p:cNvSpPr>
          <p:nvPr>
            <p:ph type="sldImg"/>
          </p:nvPr>
        </p:nvSpPr>
        <p:spPr/>
      </p:sp>
      <p:sp>
        <p:nvSpPr>
          <p:cNvPr id="1044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44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幻灯片图像占位符 1"/>
          <p:cNvSpPr>
            <a:spLocks noGrp="1" noRot="1" noChangeAspect="1" noTextEdit="1"/>
          </p:cNvSpPr>
          <p:nvPr>
            <p:ph type="sldImg"/>
          </p:nvPr>
        </p:nvSpPr>
        <p:spPr/>
      </p:sp>
      <p:sp>
        <p:nvSpPr>
          <p:cNvPr id="1064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65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幻灯片图像占位符 1"/>
          <p:cNvSpPr>
            <a:spLocks noGrp="1" noRot="1" noChangeAspect="1" noTextEdit="1"/>
          </p:cNvSpPr>
          <p:nvPr>
            <p:ph type="sldImg"/>
          </p:nvPr>
        </p:nvSpPr>
        <p:spPr/>
      </p:sp>
      <p:sp>
        <p:nvSpPr>
          <p:cNvPr id="1075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75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幻灯片图像占位符 1"/>
          <p:cNvSpPr>
            <a:spLocks noGrp="1" noRot="1" noChangeAspect="1" noTextEdit="1"/>
          </p:cNvSpPr>
          <p:nvPr>
            <p:ph type="sldImg"/>
          </p:nvPr>
        </p:nvSpPr>
        <p:spPr/>
      </p:sp>
      <p:sp>
        <p:nvSpPr>
          <p:cNvPr id="1085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85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幻灯片图像占位符 1"/>
          <p:cNvSpPr>
            <a:spLocks noGrp="1" noRot="1" noChangeAspect="1" noTextEdit="1"/>
          </p:cNvSpPr>
          <p:nvPr>
            <p:ph type="sldImg"/>
          </p:nvPr>
        </p:nvSpPr>
        <p:spPr/>
      </p:sp>
      <p:sp>
        <p:nvSpPr>
          <p:cNvPr id="1095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95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幻灯片图像占位符 1"/>
          <p:cNvSpPr>
            <a:spLocks noGrp="1" noRot="1" noChangeAspect="1" noTextEdit="1"/>
          </p:cNvSpPr>
          <p:nvPr>
            <p:ph type="sldImg"/>
          </p:nvPr>
        </p:nvSpPr>
        <p:spPr/>
      </p:sp>
      <p:sp>
        <p:nvSpPr>
          <p:cNvPr id="1105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05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幻灯片图像占位符 1"/>
          <p:cNvSpPr>
            <a:spLocks noGrp="1" noRot="1" noChangeAspect="1" noTextEdit="1"/>
          </p:cNvSpPr>
          <p:nvPr>
            <p:ph type="sldImg"/>
          </p:nvPr>
        </p:nvSpPr>
        <p:spPr/>
      </p:sp>
      <p:sp>
        <p:nvSpPr>
          <p:cNvPr id="1116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16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2" name="幻灯片图像占位符 1"/>
          <p:cNvSpPr>
            <a:spLocks noGrp="1" noRot="1" noChangeAspect="1" noTextEdit="1"/>
          </p:cNvSpPr>
          <p:nvPr>
            <p:ph type="sldImg"/>
          </p:nvPr>
        </p:nvSpPr>
        <p:spPr/>
      </p:sp>
      <p:sp>
        <p:nvSpPr>
          <p:cNvPr id="1126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26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幻灯片图像占位符 1"/>
          <p:cNvSpPr>
            <a:spLocks noGrp="1" noRot="1" noChangeAspect="1" noTextEdit="1"/>
          </p:cNvSpPr>
          <p:nvPr>
            <p:ph type="sldImg"/>
          </p:nvPr>
        </p:nvSpPr>
        <p:spPr/>
      </p:sp>
      <p:sp>
        <p:nvSpPr>
          <p:cNvPr id="1146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46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幻灯片图像占位符 1"/>
          <p:cNvSpPr>
            <a:spLocks noGrp="1" noRot="1" noChangeAspect="1" noTextEdit="1"/>
          </p:cNvSpPr>
          <p:nvPr>
            <p:ph type="sldImg"/>
          </p:nvPr>
        </p:nvSpPr>
        <p:spPr/>
      </p:sp>
      <p:sp>
        <p:nvSpPr>
          <p:cNvPr id="1157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57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幻灯片图像占位符 1"/>
          <p:cNvSpPr>
            <a:spLocks noGrp="1" noRot="1" noChangeAspect="1" noTextEdit="1"/>
          </p:cNvSpPr>
          <p:nvPr>
            <p:ph type="sldImg"/>
          </p:nvPr>
        </p:nvSpPr>
        <p:spPr/>
      </p:sp>
      <p:sp>
        <p:nvSpPr>
          <p:cNvPr id="1167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67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幻灯片图像占位符 1"/>
          <p:cNvSpPr>
            <a:spLocks noGrp="1" noRot="1" noChangeAspect="1" noTextEdit="1"/>
          </p:cNvSpPr>
          <p:nvPr>
            <p:ph type="sldImg"/>
          </p:nvPr>
        </p:nvSpPr>
        <p:spPr/>
      </p:sp>
      <p:sp>
        <p:nvSpPr>
          <p:cNvPr id="1177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77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幻灯片图像占位符 1"/>
          <p:cNvSpPr>
            <a:spLocks noGrp="1" noRot="1" noChangeAspect="1" noTextEdit="1"/>
          </p:cNvSpPr>
          <p:nvPr>
            <p:ph type="sldImg"/>
          </p:nvPr>
        </p:nvSpPr>
        <p:spPr/>
      </p:sp>
      <p:sp>
        <p:nvSpPr>
          <p:cNvPr id="1187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87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幻灯片图像占位符 1"/>
          <p:cNvSpPr>
            <a:spLocks noGrp="1" noRot="1" noChangeAspect="1" noTextEdit="1"/>
          </p:cNvSpPr>
          <p:nvPr>
            <p:ph type="sldImg"/>
          </p:nvPr>
        </p:nvSpPr>
        <p:spPr/>
      </p:sp>
      <p:sp>
        <p:nvSpPr>
          <p:cNvPr id="1198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98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4" name="幻灯片图像占位符 1"/>
          <p:cNvSpPr>
            <a:spLocks noGrp="1" noRot="1" noChangeAspect="1" noTextEdit="1"/>
          </p:cNvSpPr>
          <p:nvPr>
            <p:ph type="sldImg"/>
          </p:nvPr>
        </p:nvSpPr>
        <p:spPr/>
      </p:sp>
      <p:sp>
        <p:nvSpPr>
          <p:cNvPr id="1208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08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幻灯片图像占位符 1"/>
          <p:cNvSpPr>
            <a:spLocks noGrp="1" noRot="1" noChangeAspect="1" noTextEdit="1"/>
          </p:cNvSpPr>
          <p:nvPr>
            <p:ph type="sldImg"/>
          </p:nvPr>
        </p:nvSpPr>
        <p:spPr/>
      </p:sp>
      <p:sp>
        <p:nvSpPr>
          <p:cNvPr id="1218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18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1"/>
          <p:cNvSpPr>
            <a:spLocks noGrp="1" noRot="1" noChangeAspect="1" noTextEdit="1"/>
          </p:cNvSpPr>
          <p:nvPr>
            <p:ph type="sldImg"/>
          </p:nvPr>
        </p:nvSpPr>
        <p:spPr/>
      </p:sp>
      <p:sp>
        <p:nvSpPr>
          <p:cNvPr id="798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98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p:sp>
      <p:sp>
        <p:nvSpPr>
          <p:cNvPr id="808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09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p:sp>
      <p:sp>
        <p:nvSpPr>
          <p:cNvPr id="819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19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p:sp>
      <p:sp>
        <p:nvSpPr>
          <p:cNvPr id="829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A254860C-E6AC-4E00-B957-38B56F504829}"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4.xml"/><Relationship Id="rId4" Type="http://schemas.openxmlformats.org/officeDocument/2006/relationships/tags" Target="../tags/tag180.xml"/><Relationship Id="rId3" Type="http://schemas.openxmlformats.org/officeDocument/2006/relationships/image" Target="../media/image6.png"/><Relationship Id="rId2" Type="http://schemas.openxmlformats.org/officeDocument/2006/relationships/tags" Target="../tags/tag179.xml"/><Relationship Id="rId1" Type="http://schemas.openxmlformats.org/officeDocument/2006/relationships/tags" Target="../tags/tag17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4.xml"/><Relationship Id="rId4" Type="http://schemas.openxmlformats.org/officeDocument/2006/relationships/tags" Target="../tags/tag186.xml"/><Relationship Id="rId3" Type="http://schemas.openxmlformats.org/officeDocument/2006/relationships/image" Target="../media/image6.png"/><Relationship Id="rId2" Type="http://schemas.openxmlformats.org/officeDocument/2006/relationships/tags" Target="../tags/tag185.xml"/><Relationship Id="rId1" Type="http://schemas.openxmlformats.org/officeDocument/2006/relationships/tags" Target="../tags/tag184.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4.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24.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3.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24.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24.xml"/><Relationship Id="rId4" Type="http://schemas.openxmlformats.org/officeDocument/2006/relationships/tags" Target="../tags/tag236.xml"/><Relationship Id="rId3" Type="http://schemas.openxmlformats.org/officeDocument/2006/relationships/image" Target="../media/image6.png"/><Relationship Id="rId2" Type="http://schemas.openxmlformats.org/officeDocument/2006/relationships/tags" Target="../tags/tag235.xml"/><Relationship Id="rId1" Type="http://schemas.openxmlformats.org/officeDocument/2006/relationships/tags" Target="../tags/tag234.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4.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4.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4.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4" Type="http://schemas.openxmlformats.org/officeDocument/2006/relationships/notesSlide" Target="../notesSlides/notesSlide1.xml"/><Relationship Id="rId13" Type="http://schemas.openxmlformats.org/officeDocument/2006/relationships/slideLayout" Target="../slideLayouts/slideLayout17.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24.xml"/><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24.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4.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24.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44.xml.rels><?xml version="1.0" encoding="UTF-8" standalone="yes"?>
<Relationships xmlns="http://schemas.openxmlformats.org/package/2006/relationships"><Relationship Id="rId7" Type="http://schemas.openxmlformats.org/officeDocument/2006/relationships/notesSlide" Target="../notesSlides/notesSlide41.xml"/><Relationship Id="rId6" Type="http://schemas.openxmlformats.org/officeDocument/2006/relationships/slideLayout" Target="../slideLayouts/slideLayout24.xml"/><Relationship Id="rId5" Type="http://schemas.openxmlformats.org/officeDocument/2006/relationships/tags" Target="../tags/tag258.xml"/><Relationship Id="rId4" Type="http://schemas.openxmlformats.org/officeDocument/2006/relationships/image" Target="../media/image7.png"/><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24.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24.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24.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s>
</file>

<file path=ppt/slides/_rels/slide48.xml.rels><?xml version="1.0" encoding="UTF-8" standalone="yes"?>
<Relationships xmlns="http://schemas.openxmlformats.org/package/2006/relationships"><Relationship Id="rId7" Type="http://schemas.openxmlformats.org/officeDocument/2006/relationships/notesSlide" Target="../notesSlides/notesSlide45.xml"/><Relationship Id="rId6" Type="http://schemas.openxmlformats.org/officeDocument/2006/relationships/slideLayout" Target="../slideLayouts/slideLayout24.xml"/><Relationship Id="rId5" Type="http://schemas.openxmlformats.org/officeDocument/2006/relationships/tags" Target="../tags/tag271.xml"/><Relationship Id="rId4" Type="http://schemas.openxmlformats.org/officeDocument/2006/relationships/image" Target="../media/image8.jpeg"/><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49.xml.rels><?xml version="1.0" encoding="UTF-8" standalone="yes"?>
<Relationships xmlns="http://schemas.openxmlformats.org/package/2006/relationships"><Relationship Id="rId7" Type="http://schemas.openxmlformats.org/officeDocument/2006/relationships/notesSlide" Target="../notesSlides/notesSlide46.xml"/><Relationship Id="rId6" Type="http://schemas.openxmlformats.org/officeDocument/2006/relationships/slideLayout" Target="../slideLayouts/slideLayout24.xml"/><Relationship Id="rId5" Type="http://schemas.openxmlformats.org/officeDocument/2006/relationships/tags" Target="../tags/tag275.xml"/><Relationship Id="rId4" Type="http://schemas.openxmlformats.org/officeDocument/2006/relationships/image" Target="../media/image8.jpeg"/><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tags" Target="../tags/tag272.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24.xml"/><Relationship Id="rId4" Type="http://schemas.openxmlformats.org/officeDocument/2006/relationships/tags" Target="../tags/tag278.xml"/><Relationship Id="rId3" Type="http://schemas.openxmlformats.org/officeDocument/2006/relationships/image" Target="../media/image9.png"/><Relationship Id="rId2" Type="http://schemas.openxmlformats.org/officeDocument/2006/relationships/tags" Target="../tags/tag277.xml"/><Relationship Id="rId1" Type="http://schemas.openxmlformats.org/officeDocument/2006/relationships/tags" Target="../tags/tag276.xml"/></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48.xml"/><Relationship Id="rId5" Type="http://schemas.openxmlformats.org/officeDocument/2006/relationships/slideLayout" Target="../slideLayouts/slideLayout24.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s>
</file>

<file path=ppt/slides/_rels/slide52.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24.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53.xml.rels><?xml version="1.0" encoding="UTF-8" standalone="yes"?>
<Relationships xmlns="http://schemas.openxmlformats.org/package/2006/relationships"><Relationship Id="rId6" Type="http://schemas.openxmlformats.org/officeDocument/2006/relationships/notesSlide" Target="../notesSlides/notesSlide50.xml"/><Relationship Id="rId5" Type="http://schemas.openxmlformats.org/officeDocument/2006/relationships/slideLayout" Target="../slideLayouts/slideLayout24.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s>
</file>

<file path=ppt/slides/_rels/slide54.xml.rels><?xml version="1.0" encoding="UTF-8" standalone="yes"?>
<Relationships xmlns="http://schemas.openxmlformats.org/package/2006/relationships"><Relationship Id="rId6" Type="http://schemas.openxmlformats.org/officeDocument/2006/relationships/notesSlide" Target="../notesSlides/notesSlide51.xml"/><Relationship Id="rId5" Type="http://schemas.openxmlformats.org/officeDocument/2006/relationships/slideLayout" Target="../slideLayouts/slideLayout24.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55.xml.rels><?xml version="1.0" encoding="UTF-8" standalone="yes"?>
<Relationships xmlns="http://schemas.openxmlformats.org/package/2006/relationships"><Relationship Id="rId6" Type="http://schemas.openxmlformats.org/officeDocument/2006/relationships/notesSlide" Target="../notesSlides/notesSlide52.xml"/><Relationship Id="rId5" Type="http://schemas.openxmlformats.org/officeDocument/2006/relationships/slideLayout" Target="../slideLayouts/slideLayout24.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3.xml"/><Relationship Id="rId5" Type="http://schemas.openxmlformats.org/officeDocument/2006/relationships/slideLayout" Target="../slideLayouts/slideLayout24.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 Type="http://schemas.openxmlformats.org/officeDocument/2006/relationships/tags" Target="../tags/tag299.xml"/></Relationships>
</file>

<file path=ppt/slides/_rels/slide57.xml.rels><?xml version="1.0" encoding="UTF-8" standalone="yes"?>
<Relationships xmlns="http://schemas.openxmlformats.org/package/2006/relationships"><Relationship Id="rId6" Type="http://schemas.openxmlformats.org/officeDocument/2006/relationships/notesSlide" Target="../notesSlides/notesSlide54.xml"/><Relationship Id="rId5" Type="http://schemas.openxmlformats.org/officeDocument/2006/relationships/slideLayout" Target="../slideLayouts/slideLayout24.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55.xml"/><Relationship Id="rId5" Type="http://schemas.openxmlformats.org/officeDocument/2006/relationships/slideLayout" Target="../slideLayouts/slideLayout24.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22.xml"/><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4.xml"/><Relationship Id="rId5" Type="http://schemas.openxmlformats.org/officeDocument/2006/relationships/tags" Target="../tags/tag141.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tags" Target="../tags/tag140.xml"/><Relationship Id="rId1" Type="http://schemas.openxmlformats.org/officeDocument/2006/relationships/tags" Target="../tags/tag13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62466" name="矩形 26"/>
          <p:cNvSpPr/>
          <p:nvPr/>
        </p:nvSpPr>
        <p:spPr>
          <a:xfrm>
            <a:off x="1143000" y="836613"/>
            <a:ext cx="6858000" cy="1890712"/>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ea typeface="宋体" panose="02010600030101010101" pitchFamily="2" charset="-122"/>
              <a:sym typeface="宋体" panose="02010600030101010101" pitchFamily="2" charset="-122"/>
            </a:endParaRPr>
          </a:p>
        </p:txBody>
      </p:sp>
      <p:sp>
        <p:nvSpPr>
          <p:cNvPr id="62467" name="TextBox 5" hidden="1"/>
          <p:cNvSpPr/>
          <p:nvPr/>
        </p:nvSpPr>
        <p:spPr>
          <a:xfrm>
            <a:off x="2597150" y="1465263"/>
            <a:ext cx="1457325" cy="107950"/>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8" name="矩形 6" hidden="1"/>
          <p:cNvSpPr/>
          <p:nvPr/>
        </p:nvSpPr>
        <p:spPr>
          <a:xfrm>
            <a:off x="2597150" y="2270125"/>
            <a:ext cx="1104900"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69" name="矩形 7" hidden="1"/>
          <p:cNvSpPr/>
          <p:nvPr/>
        </p:nvSpPr>
        <p:spPr>
          <a:xfrm>
            <a:off x="2651125" y="3181350"/>
            <a:ext cx="1103313" cy="106363"/>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0" name="矩形 8" hidden="1"/>
          <p:cNvSpPr/>
          <p:nvPr/>
        </p:nvSpPr>
        <p:spPr>
          <a:xfrm>
            <a:off x="2651125" y="4144963"/>
            <a:ext cx="1103313" cy="106362"/>
          </a:xfrm>
          <a:prstGeom prst="rect">
            <a:avLst/>
          </a:prstGeom>
          <a:noFill/>
          <a:ln w="9525">
            <a:noFill/>
          </a:ln>
        </p:spPr>
        <p:txBody>
          <a:bodyPr anchor="t" anchorCtr="0">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a typeface="宋体" panose="02010600030101010101" pitchFamily="2" charset="-122"/>
            </a:endParaRPr>
          </a:p>
        </p:txBody>
      </p:sp>
      <p:sp>
        <p:nvSpPr>
          <p:cNvPr id="62471" name="TextBox 27"/>
          <p:cNvSpPr/>
          <p:nvPr/>
        </p:nvSpPr>
        <p:spPr>
          <a:xfrm>
            <a:off x="1187450" y="846138"/>
            <a:ext cx="6927850" cy="1754187"/>
          </a:xfrm>
          <a:prstGeom prst="rect">
            <a:avLst/>
          </a:prstGeom>
          <a:noFill/>
          <a:ln w="9525">
            <a:noFill/>
          </a:ln>
        </p:spPr>
        <p:txBody>
          <a:bodyPr wrap="square" anchor="t" anchorCtr="0">
            <a:spAutoFit/>
          </a:bodyPr>
          <a:p>
            <a:pPr algn="ctr" eaLnBrk="0" hangingPunct="0">
              <a:lnSpc>
                <a:spcPct val="150000"/>
              </a:lnSpc>
            </a:pPr>
            <a:r>
              <a:rPr lang="zh-CN" altLang="en-US" sz="100" dirty="0">
                <a:solidFill>
                  <a:srgbClr val="000000"/>
                </a:solidFill>
                <a:latin typeface="Arial" panose="020B0604020202020204" pitchFamily="34" charset="0"/>
                <a:ea typeface="宋体" panose="02010600030101010101" pitchFamily="2" charset="-122"/>
                <a:sym typeface="宋体" panose="02010600030101010101" pitchFamily="2" charset="-122"/>
              </a:rPr>
              <a:t>  </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财务会计 </a:t>
            </a:r>
            <a:endPar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0" hangingPunct="0">
              <a:lnSpc>
                <a:spcPct val="150000"/>
              </a:lnSpc>
            </a:pP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理论</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实务</a:t>
            </a:r>
            <a:r>
              <a:rPr lang="en-US" altLang="zh-CN"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课程思政案例</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72" name="TextBox 28"/>
          <p:cNvSpPr/>
          <p:nvPr/>
        </p:nvSpPr>
        <p:spPr>
          <a:xfrm>
            <a:off x="3711575" y="3751580"/>
            <a:ext cx="287528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3.</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租赁期开始</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日</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租赁期开始日，是指承租人有权行使其使用租赁资产权利的日期，是租赁双方开始对租赁合同进行相关会计处理的日期</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4.</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使用权</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资产</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使用权资产，是承租人可在租赁期内使用租赁资产的权利</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短期</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租赁</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短期租赁，是指在租赁开始日，租赁期不超过</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个月的租赁。包含购买选择权的租赁不属于短期租赁。</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6.</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低价值资产租赁</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低价值资产租赁，是指单项租赁资产为全新资产时价值较低的租赁</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当满足以下条件时，可将标的资产视为低价值资产</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）承租人可从标的资产的单独使用，或将其与易于获得的其他资源一起使用中获利</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）标的资产与其他资产不存在高度依赖或关联关系。</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7.</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融资租赁、经营</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租赁</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融资租赁，是指实质上转移了与租赁资产所有权有关的几乎全部风险和报酬的租赁。其所有权最终可能转移，也可能不转移</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经营</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租赁，是指实质上没有转移与租赁资产所有权相关的风险与报酬的租赁</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8.</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初始直接费用</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初始直接费用，是指为达成租赁所发生的增量成本。</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9.</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租赁付款额</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租赁付款额，是指承租人向出租人支付的与在租赁期内使用租赁资产的权利相关的款项。 </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10.</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资产余值、担保余值、未担保余值</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余值，是指租赁开始日估计的租赁期届满时租赁资产的公允价值；担保余值，是指与出租人无关的一方向出租人提供担保，保证在租赁结束时租赁资产的价值至少为某指定的金额；未担保余值，是指租赁资产余值中，出租人无法保证能够实现或仅由与出租人有关的一方予以担保的部分。</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11.</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租赁收款额、未实现融资收益</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租赁收款额，是指出租人因让渡在租赁期内使用租赁资的权利而应向承租人收取的款项。 未实现融资收益，是指融资租赁业务中出租人的租赁投资总额与租赁投资净额两者之差</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10</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资产余值、担保余值、未担保余值</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余值，是指租赁开始日估计的租赁期届满时租赁资产的公允价值；担保余值，是指与出租人无关的一方向出租人提供担保，保证在租赁结束时租赁资产的价值至少为某指定的金额；未担保余值，是指租赁资产余值中，出租人无法保证能够实现或仅由与出租人有关的一方予以担保的部分。</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12.</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租赁内含利率</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租赁内含利率，是指使出租人的租赁收款额现值与未担保余值的现值之和等于租赁资产公允价值与出租人的初始直接费用之和的利率。即使得下面等式成立的利率：租赁收款额现值</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未担保余值现值</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租赁资产公允价值</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初始直接费用</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13.</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转租赁</a:t>
            </a:r>
            <a:endPar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转租赁，是指在原出租人与原承租人之间的租赁</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原租赁</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仍然有效的情况下原承租人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中间出租人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将标的资产转租给第三方的交易。</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（一）承租人对租赁的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2018</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年修订后的《企业会计准则第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号——租赁》，</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承租人不再对租赁划分为融资租赁和经营租赁两类</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，而是对所有租赁都采用一种方法进行会计处理：</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确认使用权资产和租赁负债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，但短期租赁和低价值资产租赁除外</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（二）出租人对租赁的分类</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出租人应在租赁开始日，根据是否实质上转移了与租赁资产所有权有关的几乎全部风险与报酬，将</a:t>
            </a:r>
            <a:r>
              <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租赁分为融资租赁和经营租赁两类</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二）出租人对租赁的分类</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融资租赁的判断标准</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）在租赁期届满时，租赁资产的所有权转移给承租人</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）承租人有购买租赁资产的选择</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权</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）资产的所有权虽然不转移，但租赁期占租赁资产使用寿命的大部分</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）在租赁开始日，租赁收款额的现值几乎相当于租赁资产的公允价值</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）租赁资产性质特殊，如果不作较大调整，只有承租人才能使用。</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二）出租人对租赁的分类</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属于融资租赁的几个迹象</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一项租赁存在下列一项或多项迹象的，也可能分类为融资租赁：</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）若承租人撤销租赁，撤销租赁对出租人造成的损失由承租人承担。</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）资产余值的公允价值波动所产生的利得或损失归属于承租人。</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）承租人有能力以远低于市场水平的租金继续租赁至下一期间。</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不属于融资租赁的租赁业务归类为经营租赁。</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租赁会计概述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租赁会计主要</a:t>
            </a:r>
            <a:r>
              <a:rPr kumimoji="0" lang="zh-CN" altLang="en-US" sz="20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内容</a:t>
            </a:r>
            <a:endParaRPr kumimoji="0" lang="zh-CN"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539750" y="1563688"/>
          <a:ext cx="8136565" cy="3057525"/>
        </p:xfrm>
        <a:graphic>
          <a:graphicData uri="http://schemas.openxmlformats.org/drawingml/2006/table">
            <a:tbl>
              <a:tblPr firstRow="1" firstCol="1" bandRow="1">
                <a:tableStyleId>{5C22544A-7EE6-4342-B048-85BDC9FD1C3A}</a:tableStyleId>
              </a:tblPr>
              <a:tblGrid>
                <a:gridCol w="994642"/>
                <a:gridCol w="1989281"/>
                <a:gridCol w="2072169"/>
                <a:gridCol w="3080473"/>
              </a:tblGrid>
              <a:tr h="0">
                <a:tc rowSpan="4">
                  <a:txBody>
                    <a:bodyPr/>
                    <a:lstStyle/>
                    <a:p>
                      <a:pPr algn="ctr">
                        <a:lnSpc>
                          <a:spcPct val="150000"/>
                        </a:lnSpc>
                        <a:spcAft>
                          <a:spcPts val="0"/>
                        </a:spcAft>
                      </a:pPr>
                      <a:r>
                        <a:rPr lang="zh-CN" sz="1000" kern="0" dirty="0">
                          <a:effectLst/>
                        </a:rPr>
                        <a:t>承租人</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nchor="ctr"/>
                </a:tc>
                <a:tc rowSpan="3">
                  <a:txBody>
                    <a:bodyPr/>
                    <a:lstStyle/>
                    <a:p>
                      <a:pPr algn="ctr">
                        <a:lnSpc>
                          <a:spcPct val="150000"/>
                        </a:lnSpc>
                        <a:spcAft>
                          <a:spcPts val="0"/>
                        </a:spcAft>
                      </a:pPr>
                      <a:r>
                        <a:rPr lang="zh-CN" sz="1000" kern="0" dirty="0">
                          <a:effectLst/>
                        </a:rPr>
                        <a:t>一般租赁</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1000" kern="0">
                          <a:effectLst/>
                        </a:rPr>
                        <a:t>初始确认与计量</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l">
                        <a:lnSpc>
                          <a:spcPct val="150000"/>
                        </a:lnSpc>
                        <a:spcAft>
                          <a:spcPts val="0"/>
                        </a:spcAft>
                      </a:pPr>
                      <a:r>
                        <a:rPr lang="zh-CN" sz="1000" kern="0">
                          <a:effectLst/>
                        </a:rPr>
                        <a:t>使用权资产的初始确认与计量</a:t>
                      </a:r>
                      <a:endParaRPr lang="zh-CN" sz="1000" kern="100">
                        <a:effectLst/>
                      </a:endParaRPr>
                    </a:p>
                    <a:p>
                      <a:pPr algn="l">
                        <a:lnSpc>
                          <a:spcPct val="150000"/>
                        </a:lnSpc>
                        <a:spcAft>
                          <a:spcPts val="0"/>
                        </a:spcAft>
                      </a:pPr>
                      <a:r>
                        <a:rPr lang="zh-CN" sz="1000" kern="0">
                          <a:effectLst/>
                        </a:rPr>
                        <a:t>租赁负债的初始确认与计量</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tc>
              </a:tr>
              <a:tr h="479095">
                <a:tc vMerge="1">
                  <a:tcPr/>
                </a:tc>
                <a:tc vMerge="1">
                  <a:tcPr/>
                </a:tc>
                <a:tc rowSpan="2">
                  <a:txBody>
                    <a:bodyPr/>
                    <a:lstStyle/>
                    <a:p>
                      <a:pPr algn="ctr">
                        <a:lnSpc>
                          <a:spcPct val="150000"/>
                        </a:lnSpc>
                        <a:spcAft>
                          <a:spcPts val="0"/>
                        </a:spcAft>
                      </a:pPr>
                      <a:r>
                        <a:rPr lang="zh-CN" sz="1000" kern="0">
                          <a:effectLst/>
                        </a:rPr>
                        <a:t>后续计量</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l">
                        <a:lnSpc>
                          <a:spcPct val="150000"/>
                        </a:lnSpc>
                        <a:spcAft>
                          <a:spcPts val="0"/>
                        </a:spcAft>
                      </a:pPr>
                      <a:r>
                        <a:rPr lang="zh-CN" sz="1000" kern="0" dirty="0">
                          <a:effectLst/>
                        </a:rPr>
                        <a:t>基本</a:t>
                      </a:r>
                      <a:r>
                        <a:rPr lang="zh-CN" sz="1000" kern="0" dirty="0" smtClean="0">
                          <a:effectLst/>
                        </a:rPr>
                        <a:t>：对</a:t>
                      </a:r>
                      <a:r>
                        <a:rPr lang="zh-CN" sz="1000" kern="0" dirty="0">
                          <a:effectLst/>
                        </a:rPr>
                        <a:t>使用权资产采用成本模式进行后续计量</a:t>
                      </a:r>
                      <a:endParaRPr lang="zh-CN" sz="1000" kern="100" dirty="0">
                        <a:effectLst/>
                      </a:endParaRPr>
                    </a:p>
                    <a:p>
                      <a:pPr algn="l">
                        <a:lnSpc>
                          <a:spcPct val="150000"/>
                        </a:lnSpc>
                        <a:spcAft>
                          <a:spcPts val="0"/>
                        </a:spcAft>
                      </a:pPr>
                      <a:r>
                        <a:rPr lang="zh-CN" sz="1000" kern="0" dirty="0">
                          <a:effectLst/>
                        </a:rPr>
                        <a:t>偿还租赁负债并确认利息费用</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tc>
              </a:tr>
              <a:tr h="432030">
                <a:tc vMerge="1">
                  <a:tcPr/>
                </a:tc>
                <a:tc vMerge="1">
                  <a:tcPr/>
                </a:tc>
                <a:tc vMerge="1">
                  <a:tcPr/>
                </a:tc>
                <a:tc>
                  <a:txBody>
                    <a:bodyPr/>
                    <a:lstStyle/>
                    <a:p>
                      <a:pPr algn="l">
                        <a:lnSpc>
                          <a:spcPct val="150000"/>
                        </a:lnSpc>
                        <a:spcAft>
                          <a:spcPts val="0"/>
                        </a:spcAft>
                      </a:pPr>
                      <a:r>
                        <a:rPr lang="zh-CN" sz="1000" kern="0" dirty="0">
                          <a:effectLst/>
                        </a:rPr>
                        <a:t>其他</a:t>
                      </a:r>
                      <a:r>
                        <a:rPr lang="zh-CN" sz="1000" kern="0" dirty="0" smtClean="0">
                          <a:effectLst/>
                        </a:rPr>
                        <a:t>：重新</a:t>
                      </a:r>
                      <a:r>
                        <a:rPr lang="zh-CN" sz="1000" kern="0" dirty="0">
                          <a:effectLst/>
                        </a:rPr>
                        <a:t>计量租赁负债</a:t>
                      </a:r>
                      <a:endParaRPr lang="zh-CN" sz="1000" kern="100" dirty="0">
                        <a:effectLst/>
                      </a:endParaRPr>
                    </a:p>
                    <a:p>
                      <a:pPr algn="l">
                        <a:lnSpc>
                          <a:spcPct val="150000"/>
                        </a:lnSpc>
                        <a:spcAft>
                          <a:spcPts val="0"/>
                        </a:spcAft>
                      </a:pPr>
                      <a:r>
                        <a:rPr lang="zh-CN" sz="1000" kern="0" dirty="0">
                          <a:effectLst/>
                        </a:rPr>
                        <a:t>租赁变更（也可能涉及重新计量租赁变更）</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tc>
              </a:tr>
              <a:tr h="187570">
                <a:tc vMerge="1">
                  <a:tcPr/>
                </a:tc>
                <a:tc>
                  <a:txBody>
                    <a:bodyPr/>
                    <a:lstStyle/>
                    <a:p>
                      <a:pPr algn="l">
                        <a:lnSpc>
                          <a:spcPct val="150000"/>
                        </a:lnSpc>
                        <a:spcAft>
                          <a:spcPts val="0"/>
                        </a:spcAft>
                      </a:pPr>
                      <a:r>
                        <a:rPr lang="zh-CN" sz="1000" kern="0">
                          <a:effectLst/>
                        </a:rPr>
                        <a:t>短期租赁和低价值资产租赁</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tc>
                <a:tc gridSpan="2">
                  <a:txBody>
                    <a:bodyPr/>
                    <a:lstStyle/>
                    <a:p>
                      <a:pPr algn="l">
                        <a:lnSpc>
                          <a:spcPct val="150000"/>
                        </a:lnSpc>
                        <a:spcAft>
                          <a:spcPts val="0"/>
                        </a:spcAft>
                      </a:pPr>
                      <a:r>
                        <a:rPr lang="zh-CN" sz="1000" kern="0" dirty="0">
                          <a:effectLst/>
                        </a:rPr>
                        <a:t>可以选择的简化</a:t>
                      </a:r>
                      <a:r>
                        <a:rPr lang="zh-CN" sz="1000" kern="0" dirty="0" smtClean="0">
                          <a:effectLst/>
                        </a:rPr>
                        <a:t>处理</a:t>
                      </a:r>
                      <a:r>
                        <a:rPr lang="zh-CN" altLang="en-US" sz="1000" kern="100" dirty="0" smtClean="0">
                          <a:effectLst/>
                        </a:rPr>
                        <a:t>、</a:t>
                      </a:r>
                      <a:r>
                        <a:rPr lang="zh-CN" sz="1000" kern="0" dirty="0" smtClean="0">
                          <a:effectLst/>
                        </a:rPr>
                        <a:t>租赁</a:t>
                      </a:r>
                      <a:r>
                        <a:rPr lang="zh-CN" sz="1000" kern="0" dirty="0">
                          <a:effectLst/>
                        </a:rPr>
                        <a:t>变更的处理</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tc>
                <a:tc hMerge="1">
                  <a:tcPr/>
                </a:tc>
              </a:tr>
              <a:tr h="202707">
                <a:tc rowSpan="3">
                  <a:txBody>
                    <a:bodyPr/>
                    <a:lstStyle/>
                    <a:p>
                      <a:pPr algn="ctr">
                        <a:lnSpc>
                          <a:spcPct val="150000"/>
                        </a:lnSpc>
                        <a:spcAft>
                          <a:spcPts val="0"/>
                        </a:spcAft>
                      </a:pPr>
                      <a:r>
                        <a:rPr lang="zh-CN" sz="1000" kern="0">
                          <a:effectLst/>
                        </a:rPr>
                        <a:t>出租人</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rowSpan="2">
                  <a:txBody>
                    <a:bodyPr/>
                    <a:lstStyle/>
                    <a:p>
                      <a:pPr algn="ctr">
                        <a:lnSpc>
                          <a:spcPct val="150000"/>
                        </a:lnSpc>
                        <a:spcAft>
                          <a:spcPts val="0"/>
                        </a:spcAft>
                      </a:pPr>
                      <a:r>
                        <a:rPr lang="zh-CN" sz="1000" kern="0">
                          <a:effectLst/>
                        </a:rPr>
                        <a:t>融资租赁</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1000" kern="0">
                          <a:effectLst/>
                        </a:rPr>
                        <a:t>租赁期开始日</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l">
                        <a:lnSpc>
                          <a:spcPct val="150000"/>
                        </a:lnSpc>
                        <a:spcAft>
                          <a:spcPts val="0"/>
                        </a:spcAft>
                      </a:pPr>
                      <a:r>
                        <a:rPr lang="zh-CN" sz="1000" kern="0">
                          <a:effectLst/>
                        </a:rPr>
                        <a:t>终止确认出租资产、初始确认租赁应收款</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tc>
              </a:tr>
              <a:tr h="689776">
                <a:tc vMerge="1">
                  <a:tcPr/>
                </a:tc>
                <a:tc vMerge="1">
                  <a:tcPr/>
                </a:tc>
                <a:tc>
                  <a:txBody>
                    <a:bodyPr/>
                    <a:lstStyle/>
                    <a:p>
                      <a:pPr algn="ctr">
                        <a:lnSpc>
                          <a:spcPct val="150000"/>
                        </a:lnSpc>
                        <a:spcAft>
                          <a:spcPts val="0"/>
                        </a:spcAft>
                      </a:pPr>
                      <a:r>
                        <a:rPr lang="zh-CN" sz="1000" kern="0">
                          <a:effectLst/>
                        </a:rPr>
                        <a:t>后续计量</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l">
                        <a:lnSpc>
                          <a:spcPct val="150000"/>
                        </a:lnSpc>
                        <a:spcAft>
                          <a:spcPts val="0"/>
                        </a:spcAft>
                      </a:pPr>
                      <a:r>
                        <a:rPr lang="zh-CN" sz="1000" kern="0" dirty="0">
                          <a:effectLst/>
                        </a:rPr>
                        <a:t>各期利息收入的确认与</a:t>
                      </a:r>
                      <a:r>
                        <a:rPr lang="zh-CN" sz="1000" kern="0" dirty="0" smtClean="0">
                          <a:effectLst/>
                        </a:rPr>
                        <a:t>计量</a:t>
                      </a:r>
                      <a:r>
                        <a:rPr lang="zh-CN" altLang="en-US" sz="1000" kern="100" dirty="0" smtClean="0">
                          <a:effectLst/>
                        </a:rPr>
                        <a:t>、</a:t>
                      </a:r>
                      <a:r>
                        <a:rPr lang="zh-CN" sz="1000" kern="0" dirty="0" smtClean="0">
                          <a:effectLst/>
                        </a:rPr>
                        <a:t>对</a:t>
                      </a:r>
                      <a:r>
                        <a:rPr lang="zh-CN" sz="1000" kern="0" dirty="0">
                          <a:effectLst/>
                        </a:rPr>
                        <a:t>应收融资租赁款进行会计</a:t>
                      </a:r>
                      <a:r>
                        <a:rPr lang="zh-CN" sz="1000" kern="0" dirty="0" smtClean="0">
                          <a:effectLst/>
                        </a:rPr>
                        <a:t>处理</a:t>
                      </a:r>
                      <a:r>
                        <a:rPr lang="zh-CN" altLang="en-US" sz="1000" kern="100" dirty="0" smtClean="0">
                          <a:effectLst/>
                        </a:rPr>
                        <a:t>、</a:t>
                      </a:r>
                      <a:r>
                        <a:rPr lang="zh-CN" sz="1000" kern="0" dirty="0" smtClean="0">
                          <a:effectLst/>
                        </a:rPr>
                        <a:t>出租人</a:t>
                      </a:r>
                      <a:r>
                        <a:rPr lang="zh-CN" sz="1000" kern="0" dirty="0">
                          <a:effectLst/>
                        </a:rPr>
                        <a:t>作为生产商或经销商的</a:t>
                      </a:r>
                      <a:r>
                        <a:rPr lang="zh-CN" sz="1000" kern="0" dirty="0" smtClean="0">
                          <a:effectLst/>
                        </a:rPr>
                        <a:t>处理</a:t>
                      </a:r>
                      <a:r>
                        <a:rPr lang="zh-CN" altLang="en-US" sz="1000" kern="100" dirty="0" smtClean="0">
                          <a:effectLst/>
                        </a:rPr>
                        <a:t>、</a:t>
                      </a:r>
                      <a:r>
                        <a:rPr lang="zh-CN" sz="1000" kern="0" dirty="0" smtClean="0">
                          <a:effectLst/>
                        </a:rPr>
                        <a:t>租赁</a:t>
                      </a:r>
                      <a:r>
                        <a:rPr lang="zh-CN" sz="1000" kern="0" dirty="0">
                          <a:effectLst/>
                        </a:rPr>
                        <a:t>变更的处理</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tc>
              </a:tr>
              <a:tr h="517332">
                <a:tc vMerge="1">
                  <a:tcPr/>
                </a:tc>
                <a:tc>
                  <a:txBody>
                    <a:bodyPr/>
                    <a:lstStyle/>
                    <a:p>
                      <a:pPr algn="ctr">
                        <a:lnSpc>
                          <a:spcPct val="150000"/>
                        </a:lnSpc>
                        <a:spcAft>
                          <a:spcPts val="0"/>
                        </a:spcAft>
                      </a:pPr>
                      <a:r>
                        <a:rPr lang="zh-CN" sz="1000" kern="0">
                          <a:effectLst/>
                        </a:rPr>
                        <a:t>经营租赁</a:t>
                      </a:r>
                      <a:endParaRPr lang="zh-CN" sz="10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gridSpan="2">
                  <a:txBody>
                    <a:bodyPr/>
                    <a:lstStyle/>
                    <a:p>
                      <a:pPr algn="l">
                        <a:lnSpc>
                          <a:spcPct val="150000"/>
                        </a:lnSpc>
                        <a:spcAft>
                          <a:spcPts val="0"/>
                        </a:spcAft>
                      </a:pPr>
                      <a:r>
                        <a:rPr lang="zh-CN" sz="1000" kern="0" dirty="0">
                          <a:effectLst/>
                        </a:rPr>
                        <a:t>对租赁收款额确认为租金收入以及初始直接费用的</a:t>
                      </a:r>
                      <a:r>
                        <a:rPr lang="zh-CN" sz="1000" kern="0" dirty="0" smtClean="0">
                          <a:effectLst/>
                        </a:rPr>
                        <a:t>处理</a:t>
                      </a:r>
                      <a:r>
                        <a:rPr lang="zh-CN" altLang="en-US" sz="1000" kern="100" dirty="0" smtClean="0">
                          <a:effectLst/>
                        </a:rPr>
                        <a:t>、</a:t>
                      </a:r>
                      <a:r>
                        <a:rPr lang="zh-CN" sz="1000" kern="0" dirty="0" smtClean="0">
                          <a:effectLst/>
                        </a:rPr>
                        <a:t>对</a:t>
                      </a:r>
                      <a:r>
                        <a:rPr lang="zh-CN" sz="1000" kern="0" dirty="0">
                          <a:effectLst/>
                        </a:rPr>
                        <a:t>租出资产的后续计量（折旧与摊销、减值</a:t>
                      </a:r>
                      <a:r>
                        <a:rPr lang="zh-CN" sz="1000" kern="0" dirty="0" smtClean="0">
                          <a:effectLst/>
                        </a:rPr>
                        <a:t>）</a:t>
                      </a:r>
                      <a:r>
                        <a:rPr lang="zh-CN" altLang="en-US" sz="1000" kern="100" dirty="0" smtClean="0">
                          <a:effectLst/>
                        </a:rPr>
                        <a:t>、</a:t>
                      </a:r>
                      <a:r>
                        <a:rPr lang="zh-CN" sz="1000" kern="0" dirty="0" smtClean="0">
                          <a:effectLst/>
                        </a:rPr>
                        <a:t>租赁</a:t>
                      </a:r>
                      <a:r>
                        <a:rPr lang="zh-CN" sz="1000" kern="0" dirty="0">
                          <a:effectLst/>
                        </a:rPr>
                        <a:t>变更的处理</a:t>
                      </a:r>
                      <a:endParaRPr lang="zh-CN" sz="1000" kern="100" dirty="0">
                        <a:effectLst/>
                        <a:latin typeface="Times New Roman" panose="02020603050405020304"/>
                        <a:ea typeface="宋体" panose="02010600030101010101" pitchFamily="2" charset="-122"/>
                        <a:cs typeface="Times New Roman" panose="02020603050405020304"/>
                      </a:endParaRPr>
                    </a:p>
                  </a:txBody>
                  <a:tcPr marL="64155" marR="64155" marT="0" marB="0"/>
                </a:tc>
                <a:tc hMerge="1">
                  <a:tcPr/>
                </a:tc>
              </a:tr>
            </a:tbl>
          </a:graphicData>
        </a:graphic>
      </p:graphicFrame>
      <p:pic>
        <p:nvPicPr>
          <p:cNvPr id="38954" name="Picture 3"/>
          <p:cNvPicPr>
            <a:picLocks noChangeAspect="1"/>
          </p:cNvPicPr>
          <p:nvPr/>
        </p:nvPicPr>
        <p:blipFill>
          <a:blip r:embed="rId3"/>
          <a:stretch>
            <a:fillRect/>
          </a:stretch>
        </p:blipFill>
        <p:spPr>
          <a:xfrm>
            <a:off x="7524750" y="484188"/>
            <a:ext cx="914400" cy="914400"/>
          </a:xfrm>
          <a:prstGeom prst="rect">
            <a:avLst/>
          </a:prstGeom>
          <a:noFill/>
          <a:ln w="9525">
            <a:noFill/>
          </a:ln>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396240" y="1490345"/>
            <a:ext cx="8422640" cy="1518920"/>
          </a:xfrm>
        </p:spPr>
        <p:txBody>
          <a:bodyPr vert="horz" wrap="square" lIns="101600" tIns="38100" rIns="76200" bIns="38100" numCol="1" anchor="b" anchorCtr="0" compatLnSpc="1">
            <a:normAutofit fontScale="90000"/>
          </a:bodyPr>
          <a:lstStyle/>
          <a:p>
            <a:pPr marL="0" marR="0" lvl="0" indent="0" algn="ctr" defTabSz="685800" rtl="0" eaLnBrk="1" fontAlgn="base" latinLnBrk="0" hangingPunct="1">
              <a:lnSpc>
                <a:spcPct val="120000"/>
              </a:lnSpc>
              <a:spcBef>
                <a:spcPct val="0"/>
              </a:spcBef>
              <a:spcAft>
                <a:spcPct val="0"/>
              </a:spcAft>
              <a:buClrTx/>
              <a:buSzTx/>
              <a:buFontTx/>
              <a:buNone/>
              <a:defRPr/>
            </a:pPr>
            <a: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t>第三篇  财务会计理论与实务的其他领域</a:t>
            </a:r>
            <a:b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br>
            <a:r>
              <a:rPr lang="zh-CN" altLang="en-US" sz="3600" noProof="0" dirty="0" smtClean="0">
                <a:ln>
                  <a:noFill/>
                </a:ln>
                <a:solidFill>
                  <a:schemeClr val="tx1"/>
                </a:solidFill>
                <a:effectLst/>
                <a:uLnTx/>
                <a:uFillTx/>
                <a:latin typeface="微软雅黑" panose="020B0503020204020204" pitchFamily="34" charset="-122"/>
                <a:sym typeface="微软雅黑" panose="020B0503020204020204" pitchFamily="34" charset="-122"/>
              </a:rPr>
              <a:t>第六章 租赁会计</a:t>
            </a:r>
            <a:b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（一）设置的会计科目</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承租人企业应当设置</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“租赁负债”、“使用权资产”、“使用权资产累计折旧”、“使用权资产减值准备”</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等会计科目，分别对租赁负债和使用权资产进行确认和计量</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（二）租赁负债和使用权资产的初始确认与</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租赁负债的初始计量</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租赁负债应当按照租赁期开始日尚未支付的租赁付款额的现值进行初始计量。</a:t>
            </a: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二）租赁负债和使用权资产的初始确认与</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使用权资产的初始计量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使用权资产应当按照成本进行初始计量。该成本包括</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）租赁负债的初始计量金额</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）在租赁期开始日或之前支付的租赁付款额，存在租赁激励的，扣除已享受的租赁激励相关金额</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）承租人发生的初始直接费用</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）承租人为拆卸及移除租赁资产、复原租赁资产所在场地或将租赁资产恢复至租赁条款约定状态预计将发生的成本。</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40964" name="Picture 3"/>
          <p:cNvPicPr>
            <a:picLocks noChangeAspect="1"/>
          </p:cNvPicPr>
          <p:nvPr/>
        </p:nvPicPr>
        <p:blipFill>
          <a:blip r:embed="rId3"/>
          <a:stretch>
            <a:fillRect/>
          </a:stretch>
        </p:blipFill>
        <p:spPr>
          <a:xfrm>
            <a:off x="7067550" y="1924050"/>
            <a:ext cx="914400" cy="914400"/>
          </a:xfrm>
          <a:prstGeom prst="rect">
            <a:avLst/>
          </a:prstGeom>
          <a:noFill/>
          <a:ln w="9525">
            <a:noFill/>
          </a:ln>
        </p:spPr>
      </p:pic>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二）租赁负债和使用权资产的初始确认与</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综上所述，租赁期开始日承租人对租赁负债以及使用权资产的初始确认与计量的账务处理基本思路如下：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借：使用权资产 </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租赁负债——未确认融资费用</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：租赁负债——租赁付款</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租赁开始日尚未支付的租赁付款额</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存款、预付账款等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租赁开始日或之前支付的租赁付款额，扣除租赁激励</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支付的初始直接费用</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预计负债</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预计的拆除、复原、恢复等成本</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865505" y="1097280"/>
            <a:ext cx="760285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二）租赁负债和使用权资产的初始确认与</a:t>
            </a:r>
            <a:r>
              <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甲公司作为承租人就某建筑物的某一楼层与乙公司签订了为期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年的租赁合同，合同有关条款和其他资料如下：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）该租合同具有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年的续租选择权。</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）初始租赁期内付款额为每年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元，选择权期间为每年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55 000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元，年初支付当年所有款项。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）为获得该项租赁，承租人发生初始直接费用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元，其中，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1 500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元是该楼层前任租户支付的款项，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元为向此租赁的房地产中介支付的佣金。</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）作为对承租人的激励，出租人同意为承租人报销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元的佣金并承担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元的装修费。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）租赁内含利率为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）在租赁期开始日，承租人得出结论认为不能合理确定将行使续租选择权，因此，将租赁期确定为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根据上述资料，做出甲公司租赁业务相关初始确认和计量的会计处理？</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（三）租赁负债和使用权资产的后续确认与计量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租赁负债的后续计量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如何对租赁负债进行后续计量，至少应从两个层次来进行梳理</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ü"/>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一是一</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般情况下的租赁负债</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后续</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量；</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ü"/>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是需要重新计量</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租赁</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负</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情况下的租赁负债后续计量。</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（三）租赁负债和使用权资产的后续确认与计量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使用权资产的后续计量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在租赁期开始日后，承租人应采用成本模式对使用权资产进行后续计量</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一方面</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，承租人应当参照</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固定资产</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有关折旧规定，</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对使用权资产计提折旧</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另一方面，承租人应当按照《企业会计准则第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号——资产减值》的规定，确定使用权资产是否发生减值，并</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对已识别的减值损失进行会计处理</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（三）租赁负债和使用权资产的后续确认与计量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综上所述，租赁负债以及使用权资产的后续计量账务处理如下：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）对使用权资产计提折旧：</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借：管理费用、制造费用等</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：使用权资产累计折旧</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）确认每年的利息费用：</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借：财务费用</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：租赁负债——未确认融资费用</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）后续每年支付租金：</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借：租赁负债——租赁付款额</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5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：银行存款</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（三）租赁负债和使用权资产的后续确认与计量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14</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续【实务题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14</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】，并根据其相关已知信息，并假定甲公司对使用权资产采用直线法计提折旧，不考虑其他因素，做出甲公司对于租赁负债以及使用权资产的后续计量的相关会计处理。</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81698"/>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（三）租赁负债和使用权资产的后续确认与计量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971550" y="1637030"/>
          <a:ext cx="7056489" cy="3360738"/>
        </p:xfrm>
        <a:graphic>
          <a:graphicData uri="http://schemas.openxmlformats.org/drawingml/2006/table">
            <a:tbl>
              <a:tblPr firstRow="1" firstCol="1" bandRow="1">
                <a:tableStyleId>{5C22544A-7EE6-4342-B048-85BDC9FD1C3A}</a:tableStyleId>
              </a:tblPr>
              <a:tblGrid>
                <a:gridCol w="1410801"/>
                <a:gridCol w="1411629"/>
                <a:gridCol w="1410801"/>
                <a:gridCol w="1411629"/>
                <a:gridCol w="1411629"/>
              </a:tblGrid>
              <a:tr h="225470">
                <a:tc rowSpan="2">
                  <a:txBody>
                    <a:bodyPr/>
                    <a:lstStyle/>
                    <a:p>
                      <a:pPr algn="ctr">
                        <a:lnSpc>
                          <a:spcPct val="150000"/>
                        </a:lnSpc>
                        <a:spcAft>
                          <a:spcPts val="0"/>
                        </a:spcAft>
                      </a:pPr>
                      <a:r>
                        <a:rPr lang="zh-CN" sz="800" kern="0">
                          <a:effectLst/>
                        </a:rPr>
                        <a:t>年度</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租赁负债</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rowSpan="2">
                  <a:txBody>
                    <a:bodyPr/>
                    <a:lstStyle/>
                    <a:p>
                      <a:pPr algn="ctr">
                        <a:lnSpc>
                          <a:spcPct val="150000"/>
                        </a:lnSpc>
                        <a:spcAft>
                          <a:spcPts val="0"/>
                        </a:spcAft>
                      </a:pPr>
                      <a:r>
                        <a:rPr lang="zh-CN" sz="800" kern="0">
                          <a:effectLst/>
                        </a:rPr>
                        <a:t>利息</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rowSpan="2">
                  <a:txBody>
                    <a:bodyPr/>
                    <a:lstStyle/>
                    <a:p>
                      <a:pPr algn="ctr">
                        <a:lnSpc>
                          <a:spcPct val="150000"/>
                        </a:lnSpc>
                        <a:spcAft>
                          <a:spcPts val="0"/>
                        </a:spcAft>
                      </a:pPr>
                      <a:r>
                        <a:rPr lang="zh-CN" sz="800" kern="0">
                          <a:effectLst/>
                        </a:rPr>
                        <a:t>租赁付款额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租赁负债</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5470">
                <a:tc vMerge="1">
                  <a:tcPr/>
                </a:tc>
                <a:tc>
                  <a:txBody>
                    <a:bodyPr/>
                    <a:lstStyle/>
                    <a:p>
                      <a:pPr algn="ctr">
                        <a:lnSpc>
                          <a:spcPct val="150000"/>
                        </a:lnSpc>
                        <a:spcAft>
                          <a:spcPts val="0"/>
                        </a:spcAft>
                      </a:pPr>
                      <a:r>
                        <a:rPr lang="zh-CN" sz="800" kern="0">
                          <a:effectLst/>
                        </a:rPr>
                        <a:t>年初金额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vMerge="1">
                  <a:tcPr/>
                </a:tc>
                <a:tc vMerge="1">
                  <a:tcPr/>
                </a:tc>
                <a:tc>
                  <a:txBody>
                    <a:bodyPr/>
                    <a:lstStyle/>
                    <a:p>
                      <a:pPr algn="ctr">
                        <a:lnSpc>
                          <a:spcPct val="150000"/>
                        </a:lnSpc>
                        <a:spcAft>
                          <a:spcPts val="0"/>
                        </a:spcAft>
                      </a:pPr>
                      <a:r>
                        <a:rPr lang="zh-CN" sz="800" kern="0">
                          <a:effectLst/>
                        </a:rPr>
                        <a:t>年末金额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5470">
                <a:tc>
                  <a:txBody>
                    <a:bodyPr/>
                    <a:lstStyle/>
                    <a:p>
                      <a:pPr algn="ctr">
                        <a:lnSpc>
                          <a:spcPct val="150000"/>
                        </a:lnSpc>
                        <a:spcAft>
                          <a:spcPts val="0"/>
                        </a:spcAft>
                      </a:pPr>
                      <a:r>
                        <a:rPr lang="en-US" sz="800" kern="0">
                          <a:effectLst/>
                        </a:rPr>
                        <a:t> </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①</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②</a:t>
                      </a:r>
                      <a:r>
                        <a:rPr lang="en-US" sz="800" kern="0">
                          <a:effectLst/>
                        </a:rPr>
                        <a:t>=</a:t>
                      </a:r>
                      <a:r>
                        <a:rPr lang="zh-CN" sz="800" kern="0">
                          <a:effectLst/>
                        </a:rPr>
                        <a:t>①</a:t>
                      </a:r>
                      <a:r>
                        <a:rPr lang="en-US" sz="800" kern="0">
                          <a:effectLst/>
                        </a:rPr>
                        <a:t>×5%</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③</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④</a:t>
                      </a:r>
                      <a:r>
                        <a:rPr lang="en-US" sz="800" kern="0">
                          <a:effectLst/>
                        </a:rPr>
                        <a:t>=</a:t>
                      </a:r>
                      <a:r>
                        <a:rPr lang="zh-CN" sz="800" kern="0">
                          <a:effectLst/>
                        </a:rPr>
                        <a:t>①</a:t>
                      </a:r>
                      <a:r>
                        <a:rPr lang="en-US" sz="800" kern="0">
                          <a:effectLst/>
                        </a:rPr>
                        <a:t>+</a:t>
                      </a:r>
                      <a:r>
                        <a:rPr lang="zh-CN" sz="800" kern="0">
                          <a:effectLst/>
                        </a:rPr>
                        <a:t>②</a:t>
                      </a:r>
                      <a:r>
                        <a:rPr lang="en-US" sz="800" kern="0">
                          <a:effectLst/>
                        </a:rPr>
                        <a:t>-</a:t>
                      </a:r>
                      <a:r>
                        <a:rPr lang="zh-CN" sz="800" kern="0">
                          <a:effectLst/>
                        </a:rPr>
                        <a:t>③</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1</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355 390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17 770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zh-CN" sz="800" kern="0">
                          <a:effectLst/>
                        </a:rPr>
                        <a:t>—</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373 160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373 160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16 158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339 318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3</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339 318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14 466</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303 784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303 784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12 689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dirty="0">
                          <a:effectLst/>
                        </a:rPr>
                        <a:t>266 473</a:t>
                      </a:r>
                      <a:endParaRPr lang="en-US" sz="800" kern="0" dirty="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5</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266 473</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10 824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227 297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6</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227 297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8 865</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186 162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15224">
                <a:tc>
                  <a:txBody>
                    <a:bodyPr/>
                    <a:lstStyle/>
                    <a:p>
                      <a:pPr algn="ctr">
                        <a:lnSpc>
                          <a:spcPct val="150000"/>
                        </a:lnSpc>
                        <a:spcAft>
                          <a:spcPts val="0"/>
                        </a:spcAft>
                      </a:pPr>
                      <a:r>
                        <a:rPr lang="en-US" sz="800" kern="0">
                          <a:effectLst/>
                        </a:rPr>
                        <a:t>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186 162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6 808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142 970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142 970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4 649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97 619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7016">
                <a:tc>
                  <a:txBody>
                    <a:bodyPr/>
                    <a:lstStyle/>
                    <a:p>
                      <a:pPr algn="ctr">
                        <a:lnSpc>
                          <a:spcPct val="150000"/>
                        </a:lnSpc>
                        <a:spcAft>
                          <a:spcPts val="0"/>
                        </a:spcAft>
                      </a:pPr>
                      <a:r>
                        <a:rPr lang="en-US" sz="800" kern="0">
                          <a:effectLst/>
                        </a:rPr>
                        <a:t>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97 619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2 381</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3511">
                <a:tc>
                  <a:txBody>
                    <a:bodyPr/>
                    <a:lstStyle/>
                    <a:p>
                      <a:pPr algn="ctr">
                        <a:lnSpc>
                          <a:spcPct val="150000"/>
                        </a:lnSpc>
                        <a:spcAft>
                          <a:spcPts val="0"/>
                        </a:spcAft>
                      </a:pPr>
                      <a:r>
                        <a:rPr lang="en-US" sz="800" kern="0">
                          <a:effectLst/>
                        </a:rPr>
                        <a:t>10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25470">
                <a:tc>
                  <a:txBody>
                    <a:bodyPr/>
                    <a:lstStyle/>
                    <a:p>
                      <a:pPr algn="ctr">
                        <a:lnSpc>
                          <a:spcPct val="150000"/>
                        </a:lnSpc>
                        <a:spcAft>
                          <a:spcPts val="0"/>
                        </a:spcAft>
                      </a:pPr>
                      <a:r>
                        <a:rPr lang="zh-CN" sz="800" kern="0">
                          <a:effectLst/>
                        </a:rPr>
                        <a:t>合计</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94 610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450 000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dirty="0">
                          <a:effectLst/>
                        </a:rPr>
                        <a:t>—</a:t>
                      </a:r>
                      <a:endParaRPr lang="zh-CN" sz="800" kern="0" dirty="0">
                        <a:effectLst/>
                        <a:latin typeface="Times New Roman" panose="02020603050405020304"/>
                        <a:ea typeface="宋体" panose="02010600030101010101" pitchFamily="2" charset="-122"/>
                        <a:cs typeface="Times New Roman" panose="02020603050405020304"/>
                      </a:endParaRPr>
                    </a:p>
                  </a:txBody>
                  <a:tcPr marL="68580" marR="68580" marT="0" marB="0"/>
                </a:tc>
              </a:tr>
            </a:tbl>
          </a:graphicData>
        </a:graphic>
      </p:graphicFrame>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承租人</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（四）短期租赁和低价值资产租赁的会计</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对于短期租赁和低价值资产租赁，承租人可以选择不确认使用权资产和租赁负债。</a:t>
            </a:r>
            <a:endPar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11</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月初，甲企业由于场地搬迁原因，向乙企业租入一套写字间，租赁期限为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个月，租金总计</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元。乙企业提供的激励措施是：允许甲企业使用该写字间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个月，并从第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个月起每月支付租金。在租赁开始日，甲企业用银行存款支付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元简易装修费以及</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60 000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元押金。租赁期的第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个月，用现金支付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元的修缮费。不考虑其他因素。承租人甲企业该如何进行账务处理？</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327025" y="1005205"/>
            <a:ext cx="8422640" cy="2880995"/>
          </a:xfrm>
        </p:spPr>
        <p:txBody>
          <a:bodyPr vert="horz" wrap="square" lIns="101600" tIns="38100" rIns="76200" bIns="38100" numCol="1" anchor="b" anchorCtr="0" compatLnSpc="1">
            <a:normAutofit fontScale="90000"/>
          </a:bodyPr>
          <a:lstStyle/>
          <a:p>
            <a:pPr marL="0" marR="0" lvl="0" indent="0" algn="l" defTabSz="685800" rtl="0" eaLnBrk="1" fontAlgn="base" latinLnBrk="0" hangingPunct="1">
              <a:lnSpc>
                <a:spcPct val="150000"/>
              </a:lnSpc>
              <a:spcBef>
                <a:spcPct val="0"/>
              </a:spcBef>
              <a:spcAft>
                <a:spcPct val="0"/>
              </a:spcAft>
              <a:buClrTx/>
              <a:buSzTx/>
              <a:buFontTx/>
              <a:buNone/>
              <a:defRPr/>
            </a:pPr>
            <a:r>
              <a:rPr kumimoji="0" lang="en-US" altLang="zh-CN"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3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第六章  租赁会计</a:t>
            </a:r>
            <a:b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zh-CN" altLang="en-US" sz="1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【本章概述·思政目标·育人元素】</a:t>
            </a:r>
            <a:br>
              <a:rPr kumimoji="0" lang="zh-CN" altLang="en-US" sz="1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本章概述：本章在概述租赁的定义、识别与分类的基础上，总结租赁的主要内容，并结合实务例题从承租人和出租人视角对会计处理及其列报披露等租赁会计事项进行重点分析，同时结合思政案例与延伸阅读进行内容拓展。</a:t>
            </a:r>
            <a:b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思政目标：全面了解租赁准则的历史沿革以及新租赁准则对上市公司的影响以及影响差异，以发展眼光看待会计问题，并增进准则意识。</a:t>
            </a:r>
            <a:b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     </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育人元素：培养良好的的辩证唯物主义观。</a:t>
            </a:r>
            <a:endPar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设置的会计科目</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出租人企业应设置</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“融资租赁资产”</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科目对融资租赁资产的增减变动进行确认与计量。另外，还需设置</a:t>
            </a:r>
            <a:r>
              <a:rPr kumimoji="0" lang="zh-CN" altLang="en-US"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“应收融资租赁款”、“应收融资租赁款减值准备</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”等科目对租赁应收款进行确认与计量，并通过“</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其他业务收入</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”等科目核算相关的租赁收入和利息收入。</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应收融资租赁款的初始</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一般不考虑可变租赁付款额等特殊情况，租赁收款额、租赁投资总额和租赁投资净额之间的关系如下：</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租赁收款额</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承租人需支付的固定付款额及实质固定付款额一租赁激励</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承租人购买选择权的行权价格</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承租人行使终止租赁选择权支付的款项</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由承租人等向出租人提供的担保余值</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租赁投资总额</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租赁期开始日尚未收到的租赁收款额</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未担保余值</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租赁投资净额</a:t>
            </a:r>
            <a:r>
              <a:rPr kumimoji="0" lang="en-US"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按照租赁内含利率折现的租赁投资总额</a:t>
            </a:r>
            <a:endPar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租赁期开始日尚未收到的租赁收款额的现值</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未担保余值的现值</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应收融资租赁款的初始</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综上所述，租赁期开始日，出租人应确认的应收融资租赁款的有关账务处理如下：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借：应收融资租赁款——租赁收款额</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未担保余值</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：应收融资租赁款——未实现融资收益</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融资租赁</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资产</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租出资产的账面价值</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资产</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处置损益等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租出资产的转让利得</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银行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存款等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支付的初始直接费用</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34536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应收融资租赁款的后续</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出租人应收融资租赁款后续计量的账务处理如下：</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）确认利息收入时：</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：应收融资租赁款——未实现融资收益</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：租赁收入、其他业务收入等</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）收到应收融资租赁款时：</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：银行存款等</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：应收融资租赁款——租赁应收款</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）确认应收融资租赁款减值损失：</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借</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：信用减值损失</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按预期信用损失模型计量</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30000"/>
              </a:lnSpc>
              <a:spcBef>
                <a:spcPct val="0"/>
              </a:spcBef>
              <a:spcAft>
                <a:spcPts val="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贷</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：应收融资租赁款减值准备</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40000"/>
              </a:lnSpc>
              <a:spcBef>
                <a:spcPct val="0"/>
              </a:spcBef>
              <a:spcAft>
                <a:spcPts val="0"/>
              </a:spcAft>
              <a:buClrTx/>
              <a:buSzTx/>
              <a:buFont typeface="Wingdings" panose="05000000000000000000" pitchFamily="2" charset="2"/>
              <a:buChar char="l"/>
              <a:defRPr/>
            </a:pP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沿用【实务题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】的资料，乙公司作为出租人就某栋建筑物的某一楼层与甲公司签订了为期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年的租赁合同，该楼层的账面价值为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360 000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元，公允价值为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390 000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元。合同有关条款和其他资料为：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）该租赁为期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）租赁期内租赁付款额为每年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元年初支付当年所有款项。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）为获得该项租赁，出租人发生初始直接费用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330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元，为向此租赁的房地产中支付的佣金。</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）作为对承租人的激励，出租人同意为承租人报销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元的佣金并承担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元的装修</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）租赁内含利率为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40000"/>
              </a:lnSpc>
              <a:spcBef>
                <a:spcPct val="0"/>
              </a:spcBef>
              <a:spcAft>
                <a:spcPts val="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）在租赁期开始日，承租人得出结论认为不能合理确定将行使续租选择权，因将租赁期确定为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40000"/>
              </a:lnSpc>
              <a:spcBef>
                <a:spcPct val="0"/>
              </a:spcBef>
              <a:spcAft>
                <a:spcPts val="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根据上述资料，做出乙公司的相关会计处理？</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81698"/>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（一）融资租赁的会计处理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116013" y="1708785"/>
          <a:ext cx="6840538" cy="3360738"/>
        </p:xfrm>
        <a:graphic>
          <a:graphicData uri="http://schemas.openxmlformats.org/drawingml/2006/table">
            <a:tbl>
              <a:tblPr firstRow="1" firstCol="1" bandRow="1">
                <a:tableStyleId>{5C22544A-7EE6-4342-B048-85BDC9FD1C3A}</a:tableStyleId>
              </a:tblPr>
              <a:tblGrid>
                <a:gridCol w="1367613"/>
                <a:gridCol w="1368416"/>
                <a:gridCol w="1367613"/>
                <a:gridCol w="1368416"/>
                <a:gridCol w="1368416"/>
              </a:tblGrid>
              <a:tr h="204027">
                <a:tc rowSpan="2">
                  <a:txBody>
                    <a:bodyPr/>
                    <a:lstStyle/>
                    <a:p>
                      <a:pPr algn="ctr">
                        <a:lnSpc>
                          <a:spcPct val="150000"/>
                        </a:lnSpc>
                        <a:spcAft>
                          <a:spcPts val="0"/>
                        </a:spcAft>
                      </a:pPr>
                      <a:r>
                        <a:rPr lang="zh-CN" sz="800" kern="0">
                          <a:effectLst/>
                        </a:rPr>
                        <a:t>年度</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租赁投资净额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rowSpan="2">
                  <a:txBody>
                    <a:bodyPr/>
                    <a:lstStyle/>
                    <a:p>
                      <a:pPr algn="ctr">
                        <a:lnSpc>
                          <a:spcPct val="150000"/>
                        </a:lnSpc>
                        <a:spcAft>
                          <a:spcPts val="0"/>
                        </a:spcAft>
                      </a:pPr>
                      <a:r>
                        <a:rPr lang="zh-CN" sz="800" kern="0">
                          <a:effectLst/>
                        </a:rPr>
                        <a:t>收回租赁收款额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rowSpan="2">
                  <a:txBody>
                    <a:bodyPr/>
                    <a:lstStyle/>
                    <a:p>
                      <a:pPr algn="ctr">
                        <a:lnSpc>
                          <a:spcPct val="150000"/>
                        </a:lnSpc>
                        <a:spcAft>
                          <a:spcPts val="0"/>
                        </a:spcAft>
                      </a:pPr>
                      <a:r>
                        <a:rPr lang="zh-CN" sz="800" kern="0">
                          <a:effectLst/>
                        </a:rPr>
                        <a:t>融资收益</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租赁负债</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04027">
                <a:tc vMerge="1">
                  <a:tcPr/>
                </a:tc>
                <a:tc>
                  <a:txBody>
                    <a:bodyPr/>
                    <a:lstStyle/>
                    <a:p>
                      <a:pPr algn="ctr">
                        <a:lnSpc>
                          <a:spcPct val="150000"/>
                        </a:lnSpc>
                        <a:spcAft>
                          <a:spcPts val="0"/>
                        </a:spcAft>
                      </a:pPr>
                      <a:r>
                        <a:rPr lang="zh-CN" sz="800" kern="0">
                          <a:effectLst/>
                        </a:rPr>
                        <a:t>年初金额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vMerge="1">
                  <a:tcPr/>
                </a:tc>
                <a:tc vMerge="1">
                  <a:tcPr/>
                </a:tc>
                <a:tc>
                  <a:txBody>
                    <a:bodyPr/>
                    <a:lstStyle/>
                    <a:p>
                      <a:pPr algn="ctr">
                        <a:lnSpc>
                          <a:spcPct val="150000"/>
                        </a:lnSpc>
                        <a:spcAft>
                          <a:spcPts val="0"/>
                        </a:spcAft>
                      </a:pPr>
                      <a:r>
                        <a:rPr lang="zh-CN" sz="800" kern="0">
                          <a:effectLst/>
                        </a:rPr>
                        <a:t>年末金额</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04027">
                <a:tc>
                  <a:txBody>
                    <a:bodyPr/>
                    <a:lstStyle/>
                    <a:p>
                      <a:pPr algn="ctr">
                        <a:lnSpc>
                          <a:spcPct val="150000"/>
                        </a:lnSpc>
                        <a:spcAft>
                          <a:spcPts val="0"/>
                        </a:spcAft>
                      </a:pPr>
                      <a:r>
                        <a:rPr lang="en-US" sz="800" kern="0">
                          <a:effectLst/>
                        </a:rPr>
                        <a:t> </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①</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②</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③</a:t>
                      </a:r>
                      <a:r>
                        <a:rPr lang="en-US" sz="800" kern="0">
                          <a:effectLst/>
                        </a:rPr>
                        <a:t>=</a:t>
                      </a:r>
                      <a:r>
                        <a:rPr lang="zh-CN" sz="800" kern="0">
                          <a:effectLst/>
                        </a:rPr>
                        <a:t>（①</a:t>
                      </a:r>
                      <a:r>
                        <a:rPr lang="en-US" sz="800" kern="0">
                          <a:effectLst/>
                        </a:rPr>
                        <a:t>-</a:t>
                      </a:r>
                      <a:r>
                        <a:rPr lang="zh-CN" sz="800" kern="0">
                          <a:effectLst/>
                        </a:rPr>
                        <a:t>②）</a:t>
                      </a:r>
                      <a:r>
                        <a:rPr lang="en-US" sz="800" kern="0">
                          <a:effectLst/>
                        </a:rPr>
                        <a:t>×5%</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l">
                        <a:lnSpc>
                          <a:spcPct val="150000"/>
                        </a:lnSpc>
                        <a:spcAft>
                          <a:spcPts val="0"/>
                        </a:spcAft>
                      </a:pPr>
                      <a:r>
                        <a:rPr lang="zh-CN" sz="800" kern="0">
                          <a:effectLst/>
                        </a:rPr>
                        <a:t>④</a:t>
                      </a:r>
                      <a:r>
                        <a:rPr lang="en-US" sz="800" kern="0">
                          <a:effectLst/>
                        </a:rPr>
                        <a:t>=</a:t>
                      </a:r>
                      <a:r>
                        <a:rPr lang="zh-CN" sz="800" kern="0">
                          <a:effectLst/>
                        </a:rPr>
                        <a:t>①</a:t>
                      </a:r>
                      <a:r>
                        <a:rPr lang="en-US" sz="800" kern="0">
                          <a:effectLst/>
                        </a:rPr>
                        <a:t>-</a:t>
                      </a:r>
                      <a:r>
                        <a:rPr lang="zh-CN" sz="800" kern="0">
                          <a:effectLst/>
                        </a:rPr>
                        <a:t>②</a:t>
                      </a:r>
                      <a:r>
                        <a:rPr lang="en-US" sz="800" kern="0">
                          <a:effectLst/>
                        </a:rPr>
                        <a:t>+</a:t>
                      </a:r>
                      <a:r>
                        <a:rPr lang="zh-CN" sz="800" kern="0">
                          <a:effectLst/>
                        </a:rPr>
                        <a:t>③</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1</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393 390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38 000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100">
                          <a:effectLst/>
                        </a:rPr>
                        <a:t>17 770</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373 160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373 160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100">
                          <a:effectLst/>
                        </a:rPr>
                        <a:t>16 158</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339 318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3</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339 318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14 466</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303 784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303 784</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12 689</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266 473</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5</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266 473</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10 824</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227 297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6</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227 297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8 865</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186 162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7</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186 162</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6 808</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142 970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8</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142 970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4 649</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97 619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97 619</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2 381</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en-US" sz="800" kern="0">
                          <a:effectLst/>
                        </a:rPr>
                        <a:t>10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50 000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800" kern="100">
                          <a:effectLst/>
                        </a:rPr>
                        <a:t>0</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0">
                          <a:effectLst/>
                        </a:rPr>
                        <a:t>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r>
              <a:tr h="204027">
                <a:tc>
                  <a:txBody>
                    <a:bodyPr/>
                    <a:lstStyle/>
                    <a:p>
                      <a:pPr algn="ctr">
                        <a:lnSpc>
                          <a:spcPct val="150000"/>
                        </a:lnSpc>
                        <a:spcAft>
                          <a:spcPts val="0"/>
                        </a:spcAft>
                      </a:pPr>
                      <a:r>
                        <a:rPr lang="zh-CN" sz="800" kern="0">
                          <a:effectLst/>
                        </a:rPr>
                        <a:t>合计</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a:effectLst/>
                        </a:rPr>
                        <a:t>—</a:t>
                      </a:r>
                      <a:endParaRPr lang="zh-CN"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en-US" sz="800" kern="0">
                          <a:effectLst/>
                        </a:rPr>
                        <a:t>488 000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800" kern="0">
                          <a:effectLst/>
                        </a:rPr>
                        <a:t>94 610</a:t>
                      </a:r>
                      <a:endParaRPr lang="en-US" sz="800" kern="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0" dirty="0">
                          <a:effectLst/>
                        </a:rPr>
                        <a:t>—</a:t>
                      </a:r>
                      <a:endParaRPr lang="zh-CN" sz="800" kern="0" dirty="0">
                        <a:effectLst/>
                        <a:latin typeface="Times New Roman" panose="02020603050405020304"/>
                        <a:ea typeface="宋体" panose="02010600030101010101" pitchFamily="2" charset="-122"/>
                        <a:cs typeface="Times New Roman" panose="02020603050405020304"/>
                      </a:endParaRPr>
                    </a:p>
                  </a:txBody>
                  <a:tcPr marL="68580" marR="68580" marT="0" marB="0"/>
                </a:tc>
              </a:tr>
            </a:tbl>
          </a:graphicData>
        </a:graphic>
      </p:graphicFrame>
    </p:spTree>
    <p:custDataLst>
      <p:tags r:id="rId4"/>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（二）经营租赁的会计</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租赁收款额</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租赁期内，采用直线法或其他系统合理的方法，将租赁收款额分期确认为租金收入。企业确认各期租金收入时，借记“银行存款”、“其他应收款”等科目，贷记“租赁收入”、“其他业务收入”等科目。</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（二）经营租赁的会计</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发生的初始直接费用</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出租人在经营租赁业务中发生的初始直接费用，应予以资本化，在租赁期内按与确认租金收入的相同基础分期计入当期损益</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对租出资产的后续计量</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一方面，租出的若是固定资产，按类似资产的折旧政策计提折旧；租出的若是其他资产，根据适用准则进行摊销。另一方面，应根据资产减值准则对租出资产进行减值处理。</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57348" name="Picture 3"/>
          <p:cNvPicPr>
            <a:picLocks noChangeAspect="1"/>
          </p:cNvPicPr>
          <p:nvPr/>
        </p:nvPicPr>
        <p:blipFill>
          <a:blip r:embed="rId3"/>
          <a:stretch>
            <a:fillRect/>
          </a:stretch>
        </p:blipFill>
        <p:spPr>
          <a:xfrm>
            <a:off x="7380288" y="3940175"/>
            <a:ext cx="914400" cy="914400"/>
          </a:xfrm>
          <a:prstGeom prst="rect">
            <a:avLst/>
          </a:prstGeom>
          <a:noFill/>
          <a:ln w="9525">
            <a:noFill/>
          </a:ln>
        </p:spPr>
      </p:pic>
    </p:spTree>
    <p:custDataLst>
      <p:tags r:id="rId4"/>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二、出租人的会计处理</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（二）经营租赁的会计</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月初，甲企业由于场地搬迁原因，向非专营租赁乙企业租入一套写字间，租赁期限为</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个月，租金总计</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50 000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元。乙企业提供的激励措施是：允许甲企业使用该写字间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个月，并从第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个月起每月支付租金。在租赁开始日，甲企业用银行存款支付</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4 000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元简易装修费以及</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6 000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元押金，乙企业对租出资产按成本模式进行后续计量，按直线法计每月计提折旧</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3 000</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元，不考虑其他因素。做出出租人乙企业的账务处理？</a:t>
            </a: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三、租赁的列报与披露</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（一）承租人的列报与披露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报表列报</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在资产负债表中，承租人应当单独列示使用权资产和租赁负债</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在利润表中，承租人应当分别列示租赁负债的利息费用与使用权资产的折旧费用项目反映</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现金流量表中，偿还租赁负债本金和利息所支付的现金应当计入筹资活动现金流出项目，支付的采用不确认使用权资产和租赁负债的简化处理方法的短期租赁付款额和低价值资产租赁付款额等，应当计入经营活动现金流出项目。</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3419475"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3481388"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4137025"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smtClea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租赁会计</a:t>
            </a: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3419475"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3481388"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4105275" y="2154238"/>
            <a:ext cx="4826000"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smtClean="0">
                <a:latin typeface="微软雅黑" panose="020B0503020204020204" pitchFamily="34" charset="-122"/>
                <a:ea typeface="微软雅黑" panose="020B0503020204020204" pitchFamily="34" charset="-122"/>
                <a:cs typeface="+mn-cs"/>
                <a:sym typeface="+mn-ea"/>
              </a:rPr>
              <a:t>租赁会计</a:t>
            </a: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重要条款的理解与会计处理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3419475"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3481388"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4105275" y="3113405"/>
            <a:ext cx="3758565" cy="39878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本章课程思政案例及延伸阅读</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三、租赁的列报与披露</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（一）承租人的列报与披露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报表列报</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在资产负债表中，承租人应当单独列示使用权资产和租赁负债</a:t>
            </a:r>
            <a:r>
              <a:rPr kumimoji="0" lang="zh-CN" altLang="en-US"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在利润表中，承租人应当分别列示租赁负债的利息费用与使用权资产的折旧费用项目反映</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现金流量表中，偿还租赁负债本金和利息所支付的现金应当计入筹资活动现金流出项目，支付的采用不确认使用权资产和租赁负债的简化处理方法的短期租赁付款额和低价值资产租赁付款额等，应当计入经营活动现金流出项目</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附注披露</a:t>
            </a: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第二节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租赁会计重要条款的理解与会计处理</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三、租赁的列报与披露</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（二）出租人的列报与披露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报表列报</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出租人应当根据资产的性质，在资产负债表中列示经营租赁资产。</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附注披露</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p"/>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Wingdings" panose="05000000000000000000" charset="0"/>
              <a:buNone/>
              <a:defRPr/>
            </a:pP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一、本章课程思政案例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（一）案例主题与思政意义</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【案例主题】</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solidFill>
                  <a:schemeClr val="tx1"/>
                </a:solidFill>
                <a:effectLst/>
                <a:uLnTx/>
                <a:uFillTx/>
                <a:latin typeface="+mj-lt"/>
                <a:ea typeface="+mj-lt"/>
                <a:cs typeface="+mj-lt"/>
              </a:rPr>
              <a:t>通过案例分析，全面了解新租赁准则的历史沿革与修订原因。 </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 </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r>
              <a:rPr kumimoji="0" lang="en-US" altLang="zh-CN" sz="1400" b="1" i="0" u="none" strike="noStrike" kern="1200" cap="none" spc="150" normalizeH="0" baseline="0" noProof="0" dirty="0">
                <a:ln>
                  <a:noFill/>
                </a:ln>
                <a:solidFill>
                  <a:srgbClr val="FF0000"/>
                </a:solidFill>
                <a:effectLst/>
                <a:uLnTx/>
                <a:uFillTx/>
                <a:latin typeface="+mj-lt"/>
                <a:ea typeface="+mj-lt"/>
                <a:cs typeface="+mj-lt"/>
              </a:rPr>
              <a:t>思政意义</a:t>
            </a:r>
            <a:r>
              <a:rPr kumimoji="0" lang="en-US" altLang="zh-CN" sz="1400" b="1" i="0" u="none" strike="noStrike" kern="1200" cap="none" spc="150" normalizeH="0" baseline="0" noProof="0" dirty="0">
                <a:ln>
                  <a:noFill/>
                </a:ln>
                <a:solidFill>
                  <a:schemeClr val="tx1"/>
                </a:solidFill>
                <a:effectLst/>
                <a:uLnTx/>
                <a:uFillTx/>
                <a:latin typeface="+mj-lt"/>
                <a:ea typeface="+mj-lt"/>
                <a:cs typeface="+mj-lt"/>
              </a:rPr>
              <a:t>】</a:t>
            </a:r>
            <a:endParaRPr kumimoji="0" lang="en-US" altLang="zh-CN" sz="1400" b="1" i="0" u="none" strike="noStrike" kern="1200" cap="none" spc="150" normalizeH="0" baseline="0" noProof="0" dirty="0">
              <a:ln>
                <a:noFill/>
              </a:ln>
              <a:solidFill>
                <a:schemeClr val="tx1"/>
              </a:solidFill>
              <a:effectLst/>
              <a:uLnTx/>
              <a:uFillTx/>
              <a:latin typeface="+mj-lt"/>
              <a:ea typeface="+mj-lt"/>
              <a:cs typeface="+mj-lt"/>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i="0" u="none" strike="noStrike" kern="1200" cap="none" spc="150" normalizeH="0" baseline="0" noProof="0" dirty="0">
                <a:ln>
                  <a:noFill/>
                </a:ln>
                <a:effectLst/>
                <a:uLnTx/>
                <a:uFillTx/>
                <a:latin typeface="+mj-lt"/>
                <a:ea typeface="+mj-lt"/>
                <a:cs typeface="+mj-lt"/>
              </a:rPr>
              <a:t>在深入了解新租赁准则历史变革的基础上，以</a:t>
            </a:r>
            <a:r>
              <a:rPr kumimoji="0" lang="en-US" altLang="zh-CN" sz="1400" b="1" i="0" u="none" strike="noStrike" kern="1200" cap="none" spc="150" normalizeH="0" baseline="0" noProof="0" dirty="0">
                <a:ln>
                  <a:noFill/>
                </a:ln>
                <a:solidFill>
                  <a:srgbClr val="0049CF"/>
                </a:solidFill>
                <a:effectLst/>
                <a:uLnTx/>
                <a:uFillTx/>
                <a:latin typeface="+mj-lt"/>
                <a:ea typeface="+mj-lt"/>
                <a:cs typeface="+mj-lt"/>
              </a:rPr>
              <a:t>历史、发展、辩证的眼光</a:t>
            </a:r>
            <a:r>
              <a:rPr kumimoji="0" lang="en-US" altLang="zh-CN" sz="1400" i="0" u="none" strike="noStrike" kern="1200" cap="none" spc="150" normalizeH="0" baseline="0" noProof="0" dirty="0">
                <a:ln>
                  <a:noFill/>
                </a:ln>
                <a:effectLst/>
                <a:uLnTx/>
                <a:uFillTx/>
                <a:latin typeface="+mj-lt"/>
                <a:ea typeface="+mj-lt"/>
                <a:cs typeface="+mj-lt"/>
              </a:rPr>
              <a:t>看待会计准则的修订等会计问题。同时在分析、处理复杂经济业务时，更需要</a:t>
            </a:r>
            <a:r>
              <a:rPr kumimoji="0" lang="en-US" altLang="zh-CN" sz="1400" b="1" i="0" u="none" strike="noStrike" kern="1200" cap="none" spc="150" normalizeH="0" baseline="0" noProof="0" dirty="0">
                <a:ln>
                  <a:noFill/>
                </a:ln>
                <a:solidFill>
                  <a:srgbClr val="0049CF"/>
                </a:solidFill>
                <a:effectLst/>
                <a:uLnTx/>
                <a:uFillTx/>
                <a:latin typeface="+mj-lt"/>
                <a:ea typeface="+mj-lt"/>
                <a:cs typeface="+mj-lt"/>
              </a:rPr>
              <a:t>透过现象看本质</a:t>
            </a:r>
            <a:r>
              <a:rPr kumimoji="0" lang="en-US" altLang="zh-CN" sz="1400" i="0" u="none" strike="noStrike" kern="1200" cap="none" spc="150" normalizeH="0" baseline="0" noProof="0" dirty="0">
                <a:ln>
                  <a:noFill/>
                </a:ln>
                <a:effectLst/>
                <a:uLnTx/>
                <a:uFillTx/>
                <a:latin typeface="+mj-lt"/>
                <a:ea typeface="+mj-lt"/>
                <a:cs typeface="+mj-lt"/>
              </a:rPr>
              <a:t>，根据经济业务的经济实质进行会计处理。</a:t>
            </a:r>
            <a:endParaRPr kumimoji="0" lang="en-US" altLang="zh-CN" sz="1400" i="0" u="none" strike="noStrike" kern="1200" cap="none" spc="150" normalizeH="0" baseline="0" noProof="0" dirty="0">
              <a:ln>
                <a:noFill/>
              </a:ln>
              <a:effectLst/>
              <a:uLnTx/>
              <a:uFillTx/>
              <a:latin typeface="+mj-lt"/>
              <a:ea typeface="+mj-lt"/>
              <a:cs typeface="+mj-lt"/>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二</a:t>
            </a: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）案例描述与分析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【案例描述】</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我国租赁准则的历史沿革</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【案例分析】</a:t>
            </a:r>
            <a:endParaRPr kumimoji="0" lang="en-US" altLang="zh-CN"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在租赁准则的发展历史和修订过程中，我们不难发现，</a:t>
            </a:r>
            <a:r>
              <a:rPr kumimoji="0" lang="en-US" altLang="zh-CN"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会计准则体系是具有动态包容性以及与时俱进性的</a:t>
            </a: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我们应该用发展的眼光看待我国经济、金融等领域的相关问题，用辩证唯物主义的思维和方法来科学的认识客观事物的变化过程。建立在现代科学和先进社会实践的基础上，并随着科学和实践的发展而不断丰富发展的</a:t>
            </a:r>
            <a:r>
              <a:rPr kumimoji="0" lang="en-US" altLang="zh-CN"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辩证唯物主义</a:t>
            </a: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是人类认识发展史的科学总结,是科学认识事物、研究事物的客观方法，同时也是人类认识世界与改造世界的最普遍的、最有效的科学武器之一。在理解和研究我国各项具体会计准则的修订过程中，应结合不同的经济时代背景，</a:t>
            </a:r>
            <a:r>
              <a:rPr kumimoji="0" lang="en-US" altLang="zh-CN"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以历史、发展和辩证的眼光看待相关问题</a:t>
            </a:r>
            <a:r>
              <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，同时更需要透过现象看到经济业务的本质。</a:t>
            </a: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（六）案例讨论与升华</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【案例讨论】</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根据上述资料，并结合你所学和了解的有关新、旧租赁准则等内容，你认为新准则的修订对哪些行业的影响较大？同时对于已经实施以及尚未实施新租赁准则的企业，有哪些意见或者建议？</a:t>
            </a:r>
            <a:endPar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0696" name="图片 1"/>
          <p:cNvPicPr>
            <a:picLocks noGrp="1" noChangeAspect="1"/>
          </p:cNvPicPr>
          <p:nvPr>
            <p:custDataLst>
              <p:tags r:id="rId3"/>
            </p:custDataLst>
          </p:nvPr>
        </p:nvPicPr>
        <p:blipFill>
          <a:blip r:embed="rId4"/>
          <a:stretch>
            <a:fillRect/>
          </a:stretch>
        </p:blipFill>
        <p:spPr>
          <a:xfrm>
            <a:off x="7307898" y="3075940"/>
            <a:ext cx="914400" cy="914400"/>
          </a:xfrm>
          <a:prstGeom prst="rect">
            <a:avLst/>
          </a:prstGeom>
          <a:noFill/>
          <a:ln w="9525">
            <a:noFill/>
          </a:ln>
        </p:spPr>
      </p:pic>
    </p:spTree>
    <p:custDataLst>
      <p:tags r:id="rId5"/>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（六）案例讨论与升华</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习近平总书记在党的十九大报告中指出: “经过长期努力，中国特色社会主义进入了新时代，这是我国发展新的历史方位”。在这个新时代，“一带一路”建设是我国日益走近世界舞台中央、不断为人类作出更大贡献的一个重要方面，也充分体现了我们的国家自信和文化自信。“一带一路”倡议的推出，旨在构建一种完全不同于西方主导的世界格局，从而引导和推动国际共同发展。全新的世界合作发展模式、全新的世界格局，必然给国际会计带来更多的机遇与挑战。</a:t>
            </a:r>
            <a:endPar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81863" cy="2584450"/>
          </a:xfrm>
        </p:spPr>
        <p:txBody>
          <a:bodyPr vert="horz" wrap="square" lIns="101600" tIns="0" rIns="82550" bIns="0" numCol="1" anchor="t" anchorCtr="0" compatLnSpc="1"/>
          <a:lstStyle/>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（六）案例讨论与升华</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【案例升华】</a:t>
            </a:r>
            <a:endPar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R="0" lvl="0" algn="just"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en-US"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     </a:t>
            </a:r>
            <a:r>
              <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随着“一带一路”倡议的实施，经济全球化的深化，金融创新层出不穷，金融市场环境变幻莫测，</a:t>
            </a:r>
            <a:r>
              <a:rPr kumimoji="0" sz="1400" b="1" i="0" u="none" strike="noStrike" kern="1200" cap="none" spc="150" normalizeH="0" baseline="0" noProof="0" dirty="0">
                <a:ln>
                  <a:noFill/>
                </a:ln>
                <a:solidFill>
                  <a:srgbClr val="0049CF"/>
                </a:solidFill>
                <a:effectLst/>
                <a:uLnTx/>
                <a:uFillTx/>
                <a:latin typeface="微软雅黑" panose="020B0503020204020204" pitchFamily="34" charset="-122"/>
                <a:cs typeface="微软雅黑" panose="020B0503020204020204" pitchFamily="34" charset="-122"/>
              </a:rPr>
              <a:t>会计业务的边界也在不断拓展</a:t>
            </a:r>
            <a:r>
              <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这些决定了会计行业也必须是一个不断发展、与时俱进的行业。从会计行业发展的角度来说，必须要积极应对中国社会经济环境和世界格局的新变化，主动思考会计行业可能出现的各种新变化、当前会计行业存在的问题以及中国会计在未来所需要扮演的角色。</a:t>
            </a:r>
            <a:r>
              <a:rPr kumimoji="0" sz="1400" b="1"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从会计人自身的角度来看，会计人必须不断自我反省、自我批判，对现代会计需要逐步从感性认识层面过渡到理性认识层面</a:t>
            </a:r>
            <a:r>
              <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，逐渐培养和提高自身的会计自觉程度，从业务知识、职业技能、职业敏感性、自我发展等角度不断提升自己。</a:t>
            </a:r>
            <a:endParaRPr kumimoji="0" sz="1400" i="0" u="none" strike="noStrike" kern="1200" cap="none" spc="15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案例及延伸阅读</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827088" y="1096963"/>
            <a:ext cx="741680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Wingdings" panose="05000000000000000000"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二、本章延伸阅读</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租赁准则的中外比较</a:t>
            </a:r>
            <a:endParaRPr kumimoji="0" lang="zh-CN" altLang="zh-CN"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实施新租赁准则的影响调研简报</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租赁准则的中外比较</a:t>
            </a:r>
            <a:endPar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（一）与国际租赁准则对比</a:t>
            </a:r>
            <a:endPar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20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（1）适用范围有所不同。</a:t>
            </a:r>
            <a:endParaRPr kumimoji="0" lang="zh-CN" altLang="zh-CN" sz="20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20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（2）计量模式上存在差异。</a:t>
            </a:r>
            <a:endParaRPr kumimoji="0" lang="zh-CN" altLang="zh-CN" sz="20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71684" name="Picture 2" descr="https://gimg2.baidu.com/image_search/src=http%3A%2F%2Fpic3.zhimg.com%2Fv2-5c7d5cfdba0daf5e50298521a2fa7259_1440w.jpg%3Fsource%3D172ae18b&amp;refer=http%3A%2F%2Fpic3.zhimg.com&amp;app=2002&amp;size=f9999,10000&amp;q=a80&amp;n=0&amp;g=0n&amp;fmt=jpeg?sec=1628737707&amp;t=c9b3912766dbb6c9d76c122afb7d6ca3"/>
          <p:cNvPicPr>
            <a:picLocks noChangeAspect="1"/>
          </p:cNvPicPr>
          <p:nvPr>
            <p:custDataLst>
              <p:tags r:id="rId3"/>
            </p:custDataLst>
          </p:nvPr>
        </p:nvPicPr>
        <p:blipFill>
          <a:blip r:embed="rId4"/>
          <a:srcRect r="34319"/>
          <a:stretch>
            <a:fillRect/>
          </a:stretch>
        </p:blipFill>
        <p:spPr>
          <a:xfrm>
            <a:off x="7164705" y="3651885"/>
            <a:ext cx="1462405" cy="1111250"/>
          </a:xfrm>
          <a:prstGeom prst="rect">
            <a:avLst/>
          </a:prstGeom>
          <a:noFill/>
          <a:ln w="9525">
            <a:noFill/>
          </a:ln>
        </p:spPr>
      </p:pic>
    </p:spTree>
    <p:custDataLst>
      <p:tags r:id="rId5"/>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7280"/>
            <a:ext cx="7488555" cy="2478405"/>
          </a:xfrm>
        </p:spPr>
        <p:txBody>
          <a:bodyPr vert="horz" wrap="square" lIns="101600" tIns="0" rIns="82550" bIns="0" numCol="1" anchor="t" anchorCtr="0" compatLnSpc="1"/>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租赁准则的中外比较</a:t>
            </a:r>
            <a:endPar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（二）与美国租赁准则对比</a:t>
            </a:r>
            <a:endPar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（1）2018版租赁准则与ASC842对于承租人租赁类型的划分要求不同。</a:t>
            </a:r>
            <a:endPar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（2）2018版租赁准则与ASC842对于出租人开始确认租赁收入的时点不一致。</a:t>
            </a:r>
            <a:endPar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（3）2018版租赁准则与ASC842对于一些特殊业务的规定存在差异。</a:t>
            </a:r>
            <a:endParaRPr kumimoji="0" lang="zh-CN" altLang="zh-CN" sz="160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71684" name="Picture 2" descr="https://gimg2.baidu.com/image_search/src=http%3A%2F%2Fpic3.zhimg.com%2Fv2-5c7d5cfdba0daf5e50298521a2fa7259_1440w.jpg%3Fsource%3D172ae18b&amp;refer=http%3A%2F%2Fpic3.zhimg.com&amp;app=2002&amp;size=f9999,10000&amp;q=a80&amp;n=0&amp;g=0n&amp;fmt=jpeg?sec=1628737707&amp;t=c9b3912766dbb6c9d76c122afb7d6ca3"/>
          <p:cNvPicPr>
            <a:picLocks noChangeAspect="1"/>
          </p:cNvPicPr>
          <p:nvPr>
            <p:custDataLst>
              <p:tags r:id="rId3"/>
            </p:custDataLst>
          </p:nvPr>
        </p:nvPicPr>
        <p:blipFill>
          <a:blip r:embed="rId4"/>
          <a:srcRect r="34319"/>
          <a:stretch>
            <a:fillRect/>
          </a:stretch>
        </p:blipFill>
        <p:spPr>
          <a:xfrm>
            <a:off x="7164705" y="3651885"/>
            <a:ext cx="1462405" cy="1111250"/>
          </a:xfrm>
          <a:prstGeom prst="rect">
            <a:avLst/>
          </a:prstGeom>
          <a:noFill/>
          <a:ln w="9525">
            <a:noFill/>
          </a:ln>
        </p:spPr>
      </p:pic>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（一）租赁的定义</a:t>
            </a: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租赁，是指在一定期间内，出租人将资产的使用权让与承租人以获取对价的合同</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第一，在</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租赁期内转移资产的使用权而非所有权，是租赁合同的本质</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。此特点使得租赁业务有别于资产购销，也有别于运输、保管、仓储等并未转移资产使用权的服务性合同</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第二</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400" b="0"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有偿转移资产使用权，是租赁得以实现的条件</a:t>
            </a: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。这一特点使租赁区别于无偿提供使用权的借用合同。</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96963"/>
            <a:ext cx="7488238" cy="2584450"/>
          </a:xfrm>
        </p:spPr>
        <p:txBody>
          <a:bodyPr vert="horz" wrap="square" lIns="101600" tIns="0" rIns="82550" bIns="0" numCol="1" anchor="t" anchorCtr="0" compatLnSpc="1"/>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延伸阅读</a:t>
            </a:r>
            <a:r>
              <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实施新租赁准则的影响调研</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简报</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一、引言</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2019</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2018</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CAS 21”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）在境内外同时上市的企业以及在境外上市并采用国际财务报告准则或企业会计准则编制财务报告的企业实施。国际上同期实施的</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国际财务报告准则第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16</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IFRS 16</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）以及</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香港财务报告准则第</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16</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HKFRS 16</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CAS 21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基本趋同，美国公认会计原则下的租赁准则</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(ASC 842)</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在承租人的主要处理方面与</a:t>
            </a:r>
            <a:r>
              <a:rPr kumimoji="0" lang="en-US"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CAS 21</a:t>
            </a: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原理类似。下文将前述准则统称为“新租赁准则”。</a:t>
            </a:r>
            <a:endPar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62468" name="Picture 1"/>
          <p:cNvPicPr>
            <a:picLocks noChangeAspect="1"/>
          </p:cNvPicPr>
          <p:nvPr/>
        </p:nvPicPr>
        <p:blipFill>
          <a:blip r:embed="rId3"/>
          <a:stretch>
            <a:fillRect/>
          </a:stretch>
        </p:blipFill>
        <p:spPr>
          <a:xfrm>
            <a:off x="6516688" y="3613150"/>
            <a:ext cx="2139950" cy="1208088"/>
          </a:xfrm>
          <a:prstGeom prst="rect">
            <a:avLst/>
          </a:prstGeom>
          <a:noFill/>
          <a:ln w="9525">
            <a:noFill/>
          </a:ln>
        </p:spPr>
      </p:pic>
    </p:spTree>
    <p:custDataLst>
      <p:tags r:id="rId4"/>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1043940" y="915353"/>
            <a:ext cx="748823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lang="zh-CN" altLang="en-US" sz="2000" b="1" noProof="0" dirty="0">
                <a:ln>
                  <a:noFill/>
                </a:ln>
                <a:effectLst/>
                <a:uLnTx/>
                <a:uFillTx/>
                <a:sym typeface="+mn-ea"/>
              </a:rPr>
              <a:t>二、本章延伸阅读</a:t>
            </a:r>
            <a:endParaRPr lang="zh-CN" altLang="en-US" sz="2000" b="1" noProof="0" dirty="0">
              <a:ln>
                <a:noFill/>
              </a:ln>
              <a:effectLst/>
              <a:uLnTx/>
              <a:uFillTx/>
              <a:sym typeface="+mn-ea"/>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lang="zh-CN" altLang="en-US" sz="1600" b="1" noProof="0" dirty="0">
                <a:ln>
                  <a:noFill/>
                </a:ln>
                <a:effectLst/>
                <a:uLnTx/>
                <a:uFillTx/>
                <a:sym typeface="+mn-ea"/>
              </a:rPr>
              <a:t>延伸阅读</a:t>
            </a:r>
            <a:r>
              <a:rPr lang="en-US" altLang="zh-CN" sz="1600" b="1" noProof="0" dirty="0">
                <a:ln>
                  <a:noFill/>
                </a:ln>
                <a:effectLst/>
                <a:uLnTx/>
                <a:uFillTx/>
                <a:sym typeface="+mn-ea"/>
              </a:rPr>
              <a:t>2  </a:t>
            </a:r>
            <a:r>
              <a:rPr lang="zh-CN" altLang="zh-CN" sz="1600" b="1" noProof="0" dirty="0">
                <a:ln>
                  <a:noFill/>
                </a:ln>
                <a:effectLst/>
                <a:uLnTx/>
                <a:uFillTx/>
                <a:sym typeface="+mn-ea"/>
              </a:rPr>
              <a:t>实施新租赁准则的影响调研</a:t>
            </a:r>
            <a:r>
              <a:rPr lang="zh-CN" altLang="zh-CN" sz="1600" b="1" noProof="0" dirty="0" smtClean="0">
                <a:ln>
                  <a:noFill/>
                </a:ln>
                <a:effectLst/>
                <a:uLnTx/>
                <a:uFillTx/>
                <a:sym typeface="+mn-ea"/>
              </a:rPr>
              <a:t>简报</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、调研</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范围</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3067685" y="1767205"/>
          <a:ext cx="2791460" cy="3084830"/>
        </p:xfrm>
        <a:graphic>
          <a:graphicData uri="http://schemas.openxmlformats.org/drawingml/2006/table">
            <a:tbl>
              <a:tblPr firstRow="1" firstCol="1" bandRow="1">
                <a:tableStyleId>{5C22544A-7EE6-4342-B048-85BDC9FD1C3A}</a:tableStyleId>
              </a:tblPr>
              <a:tblGrid>
                <a:gridCol w="993775"/>
                <a:gridCol w="1797685"/>
              </a:tblGrid>
              <a:tr h="220345">
                <a:tc>
                  <a:txBody>
                    <a:bodyPr/>
                    <a:lstStyle/>
                    <a:p>
                      <a:pPr algn="ctr">
                        <a:lnSpc>
                          <a:spcPct val="150000"/>
                        </a:lnSpc>
                        <a:spcAft>
                          <a:spcPts val="0"/>
                        </a:spcAft>
                      </a:pPr>
                      <a:r>
                        <a:rPr lang="zh-CN" sz="800" kern="100" dirty="0">
                          <a:effectLst/>
                        </a:rPr>
                        <a:t>行业</a:t>
                      </a:r>
                      <a:endParaRPr lang="zh-CN" sz="80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800" kern="100">
                          <a:effectLst/>
                        </a:rPr>
                        <a:t>样本数</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交通运输</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48</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零售</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17</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文娱教育</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59</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电信服务</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10</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消费品</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28</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工业</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40</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金融</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31</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租赁及其他金融</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21</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建筑</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5</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公用事业</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6</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生物医药</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8</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房地产</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a:effectLst/>
                        </a:rPr>
                        <a:t>2</a:t>
                      </a:r>
                      <a:endParaRPr lang="en-US"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20345">
                <a:tc>
                  <a:txBody>
                    <a:bodyPr/>
                    <a:lstStyle/>
                    <a:p>
                      <a:pPr algn="ctr">
                        <a:lnSpc>
                          <a:spcPct val="150000"/>
                        </a:lnSpc>
                        <a:spcAft>
                          <a:spcPts val="0"/>
                        </a:spcAft>
                      </a:pPr>
                      <a:r>
                        <a:rPr lang="zh-CN" sz="800" kern="100">
                          <a:effectLst/>
                        </a:rPr>
                        <a:t>能源</a:t>
                      </a:r>
                      <a:endParaRPr lang="zh-CN" sz="80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800" kern="100" dirty="0">
                          <a:effectLst/>
                        </a:rPr>
                        <a:t>9</a:t>
                      </a:r>
                      <a:endParaRPr lang="en-US" sz="80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899795" y="843915"/>
            <a:ext cx="7488238" cy="2584450"/>
          </a:xfrm>
        </p:spPr>
        <p:txBody>
          <a:bodyPr vert="horz" wrap="square" lIns="101600" tIns="0" rIns="82550" bIns="0" numCol="1" anchor="t" anchorCtr="0" compatLnSpc="1"/>
          <a:lstStyle/>
          <a:p>
            <a:pPr marR="0" lvl="0" algn="l" defTabSz="685800" rtl="0" eaLnBrk="1" fontAlgn="base" latinLnBrk="0" hangingPunct="1">
              <a:lnSpc>
                <a:spcPct val="120000"/>
              </a:lnSpc>
              <a:spcBef>
                <a:spcPct val="0"/>
              </a:spcBef>
              <a:spcAft>
                <a:spcPts val="1000"/>
              </a:spcAft>
              <a:buClrTx/>
              <a:buSzTx/>
              <a:buFont typeface="Wingdings" panose="05000000000000000000" charset="0"/>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2019</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年度主要财务数据影响</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042988" y="1204278"/>
          <a:ext cx="7632700" cy="3657600"/>
        </p:xfrm>
        <a:graphic>
          <a:graphicData uri="http://schemas.openxmlformats.org/drawingml/2006/table">
            <a:tbl>
              <a:tblPr firstRow="1" firstCol="1" bandRow="1">
                <a:tableStyleId>{5C22544A-7EE6-4342-B048-85BDC9FD1C3A}</a:tableStyleId>
              </a:tblPr>
              <a:tblGrid>
                <a:gridCol w="1089978"/>
                <a:gridCol w="1089978"/>
                <a:gridCol w="988266"/>
                <a:gridCol w="1191690"/>
                <a:gridCol w="968460"/>
                <a:gridCol w="1213286"/>
                <a:gridCol w="1090873"/>
              </a:tblGrid>
              <a:tr h="227562">
                <a:tc>
                  <a:txBody>
                    <a:bodyPr/>
                    <a:lstStyle/>
                    <a:p>
                      <a:pPr algn="just">
                        <a:lnSpc>
                          <a:spcPct val="150000"/>
                        </a:lnSpc>
                        <a:spcAft>
                          <a:spcPts val="0"/>
                        </a:spcAft>
                      </a:pPr>
                      <a:r>
                        <a:rPr lang="en-US" sz="800" kern="100">
                          <a:effectLst/>
                        </a:rPr>
                        <a:t> </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tc>
                <a:tc gridSpan="4">
                  <a:txBody>
                    <a:bodyPr/>
                    <a:lstStyle/>
                    <a:p>
                      <a:pPr algn="ctr">
                        <a:lnSpc>
                          <a:spcPct val="150000"/>
                        </a:lnSpc>
                        <a:spcAft>
                          <a:spcPts val="0"/>
                        </a:spcAft>
                      </a:pPr>
                      <a:r>
                        <a:rPr lang="en-US" sz="800" kern="100">
                          <a:effectLst/>
                        </a:rPr>
                        <a:t>2019</a:t>
                      </a:r>
                      <a:r>
                        <a:rPr lang="zh-CN" sz="800" kern="100">
                          <a:effectLst/>
                        </a:rPr>
                        <a:t>年</a:t>
                      </a:r>
                      <a:r>
                        <a:rPr lang="en-US" sz="800" kern="100">
                          <a:effectLst/>
                        </a:rPr>
                        <a:t>12</a:t>
                      </a:r>
                      <a:r>
                        <a:rPr lang="zh-CN" sz="800" kern="100">
                          <a:effectLst/>
                        </a:rPr>
                        <a:t>月</a:t>
                      </a:r>
                      <a:r>
                        <a:rPr lang="en-US" sz="800" kern="100">
                          <a:effectLst/>
                        </a:rPr>
                        <a:t>31</a:t>
                      </a:r>
                      <a:r>
                        <a:rPr lang="zh-CN" sz="800" kern="100">
                          <a:effectLst/>
                        </a:rPr>
                        <a:t>日</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hMerge="1">
                  <a:tcPr/>
                </a:tc>
                <a:tc hMerge="1">
                  <a:tcPr/>
                </a:tc>
                <a:tc hMerge="1">
                  <a:tcPr/>
                </a:tc>
                <a:tc gridSpan="2">
                  <a:txBody>
                    <a:bodyPr/>
                    <a:lstStyle/>
                    <a:p>
                      <a:pPr algn="ctr">
                        <a:lnSpc>
                          <a:spcPct val="150000"/>
                        </a:lnSpc>
                        <a:spcAft>
                          <a:spcPts val="0"/>
                        </a:spcAft>
                      </a:pPr>
                      <a:r>
                        <a:rPr lang="en-US" sz="800" kern="100">
                          <a:effectLst/>
                        </a:rPr>
                        <a:t>2019</a:t>
                      </a:r>
                      <a:r>
                        <a:rPr lang="zh-CN" sz="800" kern="100">
                          <a:effectLst/>
                        </a:rPr>
                        <a:t>年度</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hMerge="1">
                  <a:tcPr/>
                </a:tc>
              </a:tr>
              <a:tr h="202507">
                <a:tc>
                  <a:txBody>
                    <a:bodyPr/>
                    <a:lstStyle/>
                    <a:p>
                      <a:pPr algn="just">
                        <a:lnSpc>
                          <a:spcPct val="150000"/>
                        </a:lnSpc>
                        <a:spcAft>
                          <a:spcPts val="0"/>
                        </a:spcAft>
                      </a:pPr>
                      <a:r>
                        <a:rPr lang="en-US" sz="800" kern="100">
                          <a:effectLst/>
                        </a:rPr>
                        <a:t> </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tc>
                <a:tc gridSpan="2">
                  <a:txBody>
                    <a:bodyPr/>
                    <a:lstStyle/>
                    <a:p>
                      <a:pPr algn="ctr">
                        <a:lnSpc>
                          <a:spcPct val="150000"/>
                        </a:lnSpc>
                        <a:spcAft>
                          <a:spcPts val="0"/>
                        </a:spcAft>
                      </a:pPr>
                      <a:r>
                        <a:rPr lang="zh-CN" sz="800" kern="100">
                          <a:effectLst/>
                        </a:rPr>
                        <a:t>使用权资产占总资产的比例</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hMerge="1">
                  <a:tcPr/>
                </a:tc>
                <a:tc gridSpan="2">
                  <a:txBody>
                    <a:bodyPr/>
                    <a:lstStyle/>
                    <a:p>
                      <a:pPr algn="ctr">
                        <a:lnSpc>
                          <a:spcPct val="150000"/>
                        </a:lnSpc>
                        <a:spcAft>
                          <a:spcPts val="0"/>
                        </a:spcAft>
                      </a:pPr>
                      <a:r>
                        <a:rPr lang="zh-CN" sz="800" kern="100">
                          <a:effectLst/>
                        </a:rPr>
                        <a:t>总租赁负债占总负债的比例</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hMerge="1">
                  <a:tcPr/>
                </a:tc>
                <a:tc gridSpan="2">
                  <a:txBody>
                    <a:bodyPr/>
                    <a:lstStyle/>
                    <a:p>
                      <a:pPr algn="ctr">
                        <a:lnSpc>
                          <a:spcPct val="150000"/>
                        </a:lnSpc>
                        <a:spcAft>
                          <a:spcPts val="0"/>
                        </a:spcAft>
                      </a:pPr>
                      <a:r>
                        <a:rPr lang="zh-CN" sz="800" kern="100">
                          <a:effectLst/>
                        </a:rPr>
                        <a:t>租赁负债产生的利息占利息支出的比例</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hMerge="1">
                  <a:tcPr/>
                </a:tc>
              </a:tr>
              <a:tr h="200698">
                <a:tc>
                  <a:txBody>
                    <a:bodyPr/>
                    <a:lstStyle/>
                    <a:p>
                      <a:pPr algn="just">
                        <a:lnSpc>
                          <a:spcPct val="150000"/>
                        </a:lnSpc>
                        <a:spcAft>
                          <a:spcPts val="0"/>
                        </a:spcAft>
                      </a:pPr>
                      <a:r>
                        <a:rPr lang="en-US" sz="800" kern="100">
                          <a:effectLst/>
                        </a:rPr>
                        <a:t> </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lnSpc>
                          <a:spcPct val="150000"/>
                        </a:lnSpc>
                        <a:spcAft>
                          <a:spcPts val="0"/>
                        </a:spcAft>
                      </a:pPr>
                      <a:r>
                        <a:rPr lang="zh-CN" sz="800" kern="100">
                          <a:effectLst/>
                        </a:rPr>
                        <a:t>最低值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a:effectLst/>
                        </a:rPr>
                        <a:t>最高值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a:effectLst/>
                        </a:rPr>
                        <a:t>最低值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a:effectLst/>
                        </a:rPr>
                        <a:t>最高值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a:effectLst/>
                        </a:rPr>
                        <a:t>最低值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a:effectLst/>
                        </a:rPr>
                        <a:t>最高值</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交通运输</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lnSpc>
                          <a:spcPct val="150000"/>
                        </a:lnSpc>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71.39%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66.71%</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100.00%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16843">
                <a:tc>
                  <a:txBody>
                    <a:bodyPr/>
                    <a:lstStyle/>
                    <a:p>
                      <a:pPr algn="just">
                        <a:lnSpc>
                          <a:spcPct val="150000"/>
                        </a:lnSpc>
                        <a:spcAft>
                          <a:spcPts val="0"/>
                        </a:spcAft>
                      </a:pPr>
                      <a:r>
                        <a:rPr lang="zh-CN" sz="800" kern="100">
                          <a:effectLst/>
                        </a:rPr>
                        <a:t>文娱教育</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47.54%</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77.86%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零售</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0.85%</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42.76%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1.61%</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70.17%</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00698">
                <a:tc>
                  <a:txBody>
                    <a:bodyPr/>
                    <a:lstStyle/>
                    <a:p>
                      <a:pPr algn="just">
                        <a:lnSpc>
                          <a:spcPct val="150000"/>
                        </a:lnSpc>
                        <a:spcAft>
                          <a:spcPts val="0"/>
                        </a:spcAft>
                      </a:pPr>
                      <a:r>
                        <a:rPr lang="zh-CN" sz="800" kern="100">
                          <a:effectLst/>
                        </a:rPr>
                        <a:t>消费品</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17.69%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29.27%</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电信服务</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0.80%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10.69%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1.12%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15.98%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1.61%</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en-US" sz="800" kern="100">
                          <a:effectLst/>
                        </a:rPr>
                        <a:t>94.23%</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04315">
                <a:tc>
                  <a:txBody>
                    <a:bodyPr/>
                    <a:lstStyle/>
                    <a:p>
                      <a:pPr algn="just">
                        <a:lnSpc>
                          <a:spcPct val="150000"/>
                        </a:lnSpc>
                        <a:spcAft>
                          <a:spcPts val="0"/>
                        </a:spcAft>
                      </a:pPr>
                      <a:r>
                        <a:rPr lang="zh-CN" sz="800" kern="100">
                          <a:effectLst/>
                        </a:rPr>
                        <a:t>租赁及其他金融</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25.98%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11.79%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92.69%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能源</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11.28%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21.96%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61.89%</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工业</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5.40%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6.32%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97.22%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生物医药</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3.91%</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10.54%</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55.48%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房地产</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1.28%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1.56%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10.66%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公用事业</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1.38%</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1.86%</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2.77%</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建筑</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0.03%</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0.03%</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0.62%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0.03%</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1.30%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r>
              <a:tr h="227562">
                <a:tc>
                  <a:txBody>
                    <a:bodyPr/>
                    <a:lstStyle/>
                    <a:p>
                      <a:pPr algn="just">
                        <a:lnSpc>
                          <a:spcPct val="150000"/>
                        </a:lnSpc>
                        <a:spcAft>
                          <a:spcPts val="0"/>
                        </a:spcAft>
                      </a:pPr>
                      <a:r>
                        <a:rPr lang="zh-CN" sz="800" kern="100">
                          <a:effectLst/>
                        </a:rPr>
                        <a:t>金融</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tc>
                <a:tc>
                  <a:txBody>
                    <a:bodyPr/>
                    <a:lstStyle/>
                    <a:p>
                      <a:pPr algn="ctr">
                        <a:spcAft>
                          <a:spcPts val="0"/>
                        </a:spcAft>
                      </a:pPr>
                      <a:r>
                        <a:rPr lang="en-US" sz="800" kern="100">
                          <a:effectLst/>
                        </a:rPr>
                        <a:t>0.04%</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0.42%</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0.00%</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en-US" sz="800" kern="100">
                          <a:effectLst/>
                        </a:rPr>
                        <a:t>0.57%</a:t>
                      </a:r>
                      <a:endParaRPr lang="en-US"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spcAft>
                          <a:spcPts val="0"/>
                        </a:spcAft>
                      </a:pPr>
                      <a:r>
                        <a:rPr lang="zh-CN" sz="800" kern="100">
                          <a:effectLst/>
                        </a:rPr>
                        <a:t>不适用</a:t>
                      </a:r>
                      <a:endParaRPr lang="zh-CN" sz="800" kern="100">
                        <a:effectLst/>
                        <a:latin typeface="Times New Roman" panose="02020603050405020304"/>
                        <a:ea typeface="宋体" panose="02010600030101010101" pitchFamily="2" charset="-122"/>
                        <a:cs typeface="Times New Roman" panose="02020603050405020304"/>
                      </a:endParaRPr>
                    </a:p>
                  </a:txBody>
                  <a:tcPr marL="64155" marR="64155" marT="0" marB="0" anchor="ctr"/>
                </a:tc>
                <a:tc>
                  <a:txBody>
                    <a:bodyPr/>
                    <a:lstStyle/>
                    <a:p>
                      <a:pPr algn="ctr">
                        <a:lnSpc>
                          <a:spcPct val="150000"/>
                        </a:lnSpc>
                        <a:spcAft>
                          <a:spcPts val="0"/>
                        </a:spcAft>
                      </a:pPr>
                      <a:r>
                        <a:rPr lang="zh-CN" sz="800" kern="100" dirty="0">
                          <a:effectLst/>
                        </a:rPr>
                        <a:t>不适用</a:t>
                      </a:r>
                      <a:endParaRPr lang="zh-CN" sz="800" kern="100" dirty="0">
                        <a:effectLst/>
                        <a:latin typeface="Times New Roman" panose="02020603050405020304"/>
                        <a:ea typeface="宋体" panose="02010600030101010101" pitchFamily="2" charset="-122"/>
                        <a:cs typeface="Times New Roman" panose="02020603050405020304"/>
                      </a:endParaRPr>
                    </a:p>
                  </a:txBody>
                  <a:tcPr marL="64155" marR="64155" marT="0" marB="0" anchor="ctr"/>
                </a:tc>
              </a:tr>
            </a:tbl>
          </a:graphicData>
        </a:graphic>
      </p:graphicFrame>
    </p:spTree>
    <p:custDataLst>
      <p:tags r:id="rId4"/>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lang="zh-CN" altLang="en-US" sz="1400" b="1" noProof="0" dirty="0">
                <a:ln>
                  <a:noFill/>
                </a:ln>
                <a:effectLst/>
                <a:uLnTx/>
                <a:uFillTx/>
                <a:sym typeface="+mn-ea"/>
              </a:rPr>
              <a:t>延伸阅读</a:t>
            </a:r>
            <a:r>
              <a:rPr lang="en-US" altLang="zh-CN" sz="1400" b="1" noProof="0" dirty="0">
                <a:ln>
                  <a:noFill/>
                </a:ln>
                <a:effectLst/>
                <a:uLnTx/>
                <a:uFillTx/>
                <a:sym typeface="+mn-ea"/>
              </a:rPr>
              <a:t>2  </a:t>
            </a:r>
            <a:r>
              <a:rPr lang="zh-CN" altLang="zh-CN" sz="1400" b="1" noProof="0" dirty="0">
                <a:ln>
                  <a:noFill/>
                </a:ln>
                <a:effectLst/>
                <a:uLnTx/>
                <a:uFillTx/>
                <a:sym typeface="+mn-ea"/>
              </a:rPr>
              <a:t>实施新租赁准则的影响调研</a:t>
            </a:r>
            <a:r>
              <a:rPr lang="zh-CN" altLang="zh-CN" sz="1400" b="1" noProof="0" dirty="0" smtClean="0">
                <a:ln>
                  <a:noFill/>
                </a:ln>
                <a:effectLst/>
                <a:uLnTx/>
                <a:uFillTx/>
                <a:sym typeface="+mn-ea"/>
              </a:rPr>
              <a:t>简报</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四、代表性行业的进一步分析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（一）交通运输业</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260475" y="2140903"/>
          <a:ext cx="6336441" cy="2088144"/>
        </p:xfrm>
        <a:graphic>
          <a:graphicData uri="http://schemas.openxmlformats.org/drawingml/2006/table">
            <a:tbl>
              <a:tblPr firstRow="1" firstCol="1" bandRow="1">
                <a:tableStyleId>{5C22544A-7EE6-4342-B048-85BDC9FD1C3A}</a:tableStyleId>
              </a:tblPr>
              <a:tblGrid>
                <a:gridCol w="501536"/>
                <a:gridCol w="632307"/>
                <a:gridCol w="631564"/>
                <a:gridCol w="847038"/>
                <a:gridCol w="909452"/>
                <a:gridCol w="703636"/>
                <a:gridCol w="703636"/>
                <a:gridCol w="703636"/>
                <a:gridCol w="703636"/>
              </a:tblGrid>
              <a:tr h="521970">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gridSpan="2">
                  <a:txBody>
                    <a:bodyPr/>
                    <a:lstStyle/>
                    <a:p>
                      <a:pPr algn="ctr">
                        <a:lnSpc>
                          <a:spcPct val="150000"/>
                        </a:lnSpc>
                        <a:spcAft>
                          <a:spcPts val="0"/>
                        </a:spcAft>
                      </a:pPr>
                      <a:r>
                        <a:rPr lang="zh-CN" sz="1050" kern="100">
                          <a:effectLst/>
                        </a:rPr>
                        <a:t>使用权资产占总资产的比例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一年内到期的租赁负债占流动负债的比例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租赁负债占非流动负债的比例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总租赁负债占总负债的比例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261018">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1018">
                <a:tc>
                  <a:txBody>
                    <a:bodyPr/>
                    <a:lstStyle/>
                    <a:p>
                      <a:pPr algn="just">
                        <a:lnSpc>
                          <a:spcPct val="150000"/>
                        </a:lnSpc>
                        <a:spcAft>
                          <a:spcPts val="0"/>
                        </a:spcAft>
                      </a:pPr>
                      <a:r>
                        <a:rPr lang="zh-CN" sz="1050" kern="100">
                          <a:effectLst/>
                        </a:rPr>
                        <a:t>航空</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1050" kern="100">
                          <a:effectLst/>
                        </a:rPr>
                        <a:t>48.90%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29.60%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85.07%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66.71%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1018">
                <a:tc>
                  <a:txBody>
                    <a:bodyPr/>
                    <a:lstStyle/>
                    <a:p>
                      <a:pPr algn="just">
                        <a:lnSpc>
                          <a:spcPct val="150000"/>
                        </a:lnSpc>
                        <a:spcAft>
                          <a:spcPts val="0"/>
                        </a:spcAft>
                      </a:pPr>
                      <a:r>
                        <a:rPr lang="zh-CN" sz="1050" kern="100">
                          <a:effectLst/>
                        </a:rPr>
                        <a:t>海运</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0.11%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40.06%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15.49%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20.71%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55.68%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1018">
                <a:tc>
                  <a:txBody>
                    <a:bodyPr/>
                    <a:lstStyle/>
                    <a:p>
                      <a:pPr algn="just">
                        <a:lnSpc>
                          <a:spcPct val="150000"/>
                        </a:lnSpc>
                        <a:spcAft>
                          <a:spcPts val="0"/>
                        </a:spcAft>
                      </a:pPr>
                      <a:r>
                        <a:rPr lang="zh-CN" sz="1050" kern="100">
                          <a:effectLst/>
                        </a:rPr>
                        <a:t>陆运</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19.68%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0.90%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87.56%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15.17%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1018">
                <a:tc>
                  <a:txBody>
                    <a:bodyPr/>
                    <a:lstStyle/>
                    <a:p>
                      <a:pPr algn="just">
                        <a:lnSpc>
                          <a:spcPct val="150000"/>
                        </a:lnSpc>
                        <a:spcAft>
                          <a:spcPts val="0"/>
                        </a:spcAft>
                      </a:pPr>
                      <a:r>
                        <a:rPr lang="zh-CN" sz="1050" kern="100">
                          <a:effectLst/>
                        </a:rPr>
                        <a:t>港口</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71.39%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3.11%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27.68%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23.32%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1018">
                <a:tc>
                  <a:txBody>
                    <a:bodyPr/>
                    <a:lstStyle/>
                    <a:p>
                      <a:pPr algn="just">
                        <a:lnSpc>
                          <a:spcPct val="150000"/>
                        </a:lnSpc>
                        <a:spcAft>
                          <a:spcPts val="0"/>
                        </a:spcAft>
                      </a:pPr>
                      <a:r>
                        <a:rPr lang="zh-CN" sz="1050" kern="100">
                          <a:effectLst/>
                        </a:rPr>
                        <a:t>机场</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1.02%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12.31%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1.42%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2.72%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0.03%</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1.20%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11.51%</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2185" y="1275715"/>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（一）交通运输业</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331913" y="1781810"/>
          <a:ext cx="6408738" cy="1920875"/>
        </p:xfrm>
        <a:graphic>
          <a:graphicData uri="http://schemas.openxmlformats.org/drawingml/2006/table">
            <a:tbl>
              <a:tblPr firstRow="1" firstCol="1" bandRow="1">
                <a:tableStyleId>{5C22544A-7EE6-4342-B048-85BDC9FD1C3A}</a:tableStyleId>
              </a:tblPr>
              <a:tblGrid>
                <a:gridCol w="1281388"/>
                <a:gridCol w="1145278"/>
                <a:gridCol w="1172350"/>
                <a:gridCol w="1385915"/>
                <a:gridCol w="1423514"/>
              </a:tblGrid>
              <a:tr h="0">
                <a:tc>
                  <a:txBody>
                    <a:bodyPr/>
                    <a:lstStyle/>
                    <a:p>
                      <a:pPr algn="ctr">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gridSpan="2">
                  <a:txBody>
                    <a:bodyPr/>
                    <a:lstStyle/>
                    <a:p>
                      <a:pPr algn="ctr">
                        <a:lnSpc>
                          <a:spcPct val="150000"/>
                        </a:lnSpc>
                        <a:spcAft>
                          <a:spcPts val="0"/>
                        </a:spcAft>
                      </a:pPr>
                      <a:r>
                        <a:rPr lang="zh-CN" sz="1050" kern="100">
                          <a:effectLst/>
                        </a:rPr>
                        <a:t>租赁负债产生的利息占利息支出的比例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使用权资产折旧占成本费用总额（营业成本</a:t>
                      </a:r>
                      <a:r>
                        <a:rPr lang="en-US" sz="1050" kern="100">
                          <a:effectLst/>
                        </a:rPr>
                        <a:t>+</a:t>
                      </a:r>
                      <a:r>
                        <a:rPr lang="zh-CN" sz="1050" kern="100">
                          <a:effectLst/>
                        </a:rPr>
                        <a:t>销售费用</a:t>
                      </a:r>
                      <a:r>
                        <a:rPr lang="en-US" sz="1050" kern="100">
                          <a:effectLst/>
                        </a:rPr>
                        <a:t>+</a:t>
                      </a:r>
                      <a:r>
                        <a:rPr lang="zh-CN" sz="1050" kern="100">
                          <a:effectLst/>
                        </a:rPr>
                        <a:t>管理费用）的比例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0">
                <a:tc>
                  <a:txBody>
                    <a:bodyPr/>
                    <a:lstStyle/>
                    <a:p>
                      <a:pPr algn="ctr">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0">
                <a:tc>
                  <a:txBody>
                    <a:bodyPr/>
                    <a:lstStyle/>
                    <a:p>
                      <a:pPr algn="ctr">
                        <a:lnSpc>
                          <a:spcPct val="150000"/>
                        </a:lnSpc>
                        <a:spcAft>
                          <a:spcPts val="0"/>
                        </a:spcAft>
                      </a:pPr>
                      <a:r>
                        <a:rPr lang="zh-CN" sz="1050" kern="100">
                          <a:effectLst/>
                        </a:rPr>
                        <a:t>航空</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90.40%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10.87%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0">
                <a:tc>
                  <a:txBody>
                    <a:bodyPr/>
                    <a:lstStyle/>
                    <a:p>
                      <a:pPr algn="ctr">
                        <a:lnSpc>
                          <a:spcPct val="150000"/>
                        </a:lnSpc>
                        <a:spcAft>
                          <a:spcPts val="0"/>
                        </a:spcAft>
                      </a:pPr>
                      <a:r>
                        <a:rPr lang="zh-CN" sz="1050" kern="100">
                          <a:effectLst/>
                        </a:rPr>
                        <a:t>海运</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77.80%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0.14%</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5.62%</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0">
                <a:tc>
                  <a:txBody>
                    <a:bodyPr/>
                    <a:lstStyle/>
                    <a:p>
                      <a:pPr algn="ctr">
                        <a:lnSpc>
                          <a:spcPct val="150000"/>
                        </a:lnSpc>
                        <a:spcAft>
                          <a:spcPts val="0"/>
                        </a:spcAft>
                      </a:pPr>
                      <a:r>
                        <a:rPr lang="zh-CN" sz="1050" kern="100">
                          <a:effectLst/>
                        </a:rPr>
                        <a:t>陆运</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0">
                <a:tc>
                  <a:txBody>
                    <a:bodyPr/>
                    <a:lstStyle/>
                    <a:p>
                      <a:pPr algn="ctr">
                        <a:lnSpc>
                          <a:spcPct val="150000"/>
                        </a:lnSpc>
                        <a:spcAft>
                          <a:spcPts val="0"/>
                        </a:spcAft>
                      </a:pPr>
                      <a:r>
                        <a:rPr lang="zh-CN" sz="1050" kern="100">
                          <a:effectLst/>
                        </a:rPr>
                        <a:t>港口</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21.60%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18.65%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0">
                <a:tc>
                  <a:txBody>
                    <a:bodyPr/>
                    <a:lstStyle/>
                    <a:p>
                      <a:pPr algn="ctr">
                        <a:lnSpc>
                          <a:spcPct val="150000"/>
                        </a:lnSpc>
                        <a:spcAft>
                          <a:spcPts val="0"/>
                        </a:spcAft>
                      </a:pPr>
                      <a:r>
                        <a:rPr lang="zh-CN" sz="1050" kern="100">
                          <a:effectLst/>
                        </a:rPr>
                        <a:t>机场</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26.34%</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43.40%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2.51%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3.04%</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2690"/>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四、代表性行业的进一步分析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（二）零售业</a:t>
            </a: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403350" y="2068830"/>
          <a:ext cx="6408738" cy="2016140"/>
        </p:xfrm>
        <a:graphic>
          <a:graphicData uri="http://schemas.openxmlformats.org/drawingml/2006/table">
            <a:tbl>
              <a:tblPr firstRow="1" firstCol="1" bandRow="1">
                <a:tableStyleId>{5C22544A-7EE6-4342-B048-85BDC9FD1C3A}</a:tableStyleId>
              </a:tblPr>
              <a:tblGrid>
                <a:gridCol w="507235"/>
                <a:gridCol w="639492"/>
                <a:gridCol w="638740"/>
                <a:gridCol w="856664"/>
                <a:gridCol w="919786"/>
                <a:gridCol w="711632"/>
                <a:gridCol w="711632"/>
                <a:gridCol w="711632"/>
                <a:gridCol w="711632"/>
              </a:tblGrid>
              <a:tr h="576040">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gridSpan="2">
                  <a:txBody>
                    <a:bodyPr/>
                    <a:lstStyle/>
                    <a:p>
                      <a:pPr algn="ctr">
                        <a:lnSpc>
                          <a:spcPct val="150000"/>
                        </a:lnSpc>
                        <a:spcAft>
                          <a:spcPts val="0"/>
                        </a:spcAft>
                      </a:pPr>
                      <a:r>
                        <a:rPr lang="zh-CN" sz="1050" kern="100">
                          <a:effectLst/>
                        </a:rPr>
                        <a:t>使用权资产占总资产的比例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一年内到期的租赁负债占流动负债的比例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租赁负债占非流动负债的比例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总租赁负债占总负债的比例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288020">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576040">
                <a:tc>
                  <a:txBody>
                    <a:bodyPr/>
                    <a:lstStyle/>
                    <a:p>
                      <a:pPr algn="just">
                        <a:lnSpc>
                          <a:spcPct val="150000"/>
                        </a:lnSpc>
                        <a:spcAft>
                          <a:spcPts val="0"/>
                        </a:spcAft>
                      </a:pPr>
                      <a:r>
                        <a:rPr lang="zh-CN" sz="1050" kern="100">
                          <a:effectLst/>
                        </a:rPr>
                        <a:t>百货商店</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gridSpan="2">
                  <a:txBody>
                    <a:bodyPr/>
                    <a:lstStyle/>
                    <a:p>
                      <a:pPr algn="ctr">
                        <a:lnSpc>
                          <a:spcPct val="150000"/>
                        </a:lnSpc>
                        <a:spcAft>
                          <a:spcPts val="0"/>
                        </a:spcAft>
                      </a:pPr>
                      <a:r>
                        <a:rPr lang="en-US" sz="1050" kern="100">
                          <a:effectLst/>
                        </a:rPr>
                        <a:t>35.90%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spcAft>
                          <a:spcPts val="0"/>
                        </a:spcAft>
                      </a:pPr>
                      <a:r>
                        <a:rPr lang="en-US" sz="1050" kern="100">
                          <a:effectLst/>
                        </a:rPr>
                        <a:t>14.35%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spcAft>
                          <a:spcPts val="0"/>
                        </a:spcAft>
                      </a:pPr>
                      <a:r>
                        <a:rPr lang="en-US" sz="1050" kern="100">
                          <a:effectLst/>
                        </a:rPr>
                        <a:t>72.53%</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spcAft>
                          <a:spcPts val="0"/>
                        </a:spcAft>
                      </a:pPr>
                      <a:r>
                        <a:rPr lang="en-US" sz="1050" kern="100">
                          <a:effectLst/>
                        </a:rPr>
                        <a:t>57.11%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288020">
                <a:tc>
                  <a:txBody>
                    <a:bodyPr/>
                    <a:lstStyle/>
                    <a:p>
                      <a:pPr algn="just">
                        <a:lnSpc>
                          <a:spcPct val="150000"/>
                        </a:lnSpc>
                        <a:spcAft>
                          <a:spcPts val="0"/>
                        </a:spcAft>
                      </a:pPr>
                      <a:r>
                        <a:rPr lang="zh-CN" sz="1050" kern="100">
                          <a:effectLst/>
                        </a:rPr>
                        <a:t>超市</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13.38%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42.76%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4.01%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22.20%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33.60%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98.63%</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10.68%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70.17%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88020">
                <a:tc>
                  <a:txBody>
                    <a:bodyPr/>
                    <a:lstStyle/>
                    <a:p>
                      <a:pPr algn="just">
                        <a:lnSpc>
                          <a:spcPct val="150000"/>
                        </a:lnSpc>
                        <a:spcAft>
                          <a:spcPts val="0"/>
                        </a:spcAft>
                      </a:pPr>
                      <a:r>
                        <a:rPr lang="zh-CN" sz="1050" kern="100">
                          <a:effectLst/>
                        </a:rPr>
                        <a:t>其他</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0.85%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18.58%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0.44%</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22.31%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1.61%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34.86%</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2690"/>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四、代表性行业的进一步分析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（二）零售业</a:t>
            </a: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475105" y="2068830"/>
          <a:ext cx="6192838" cy="1800225"/>
        </p:xfrm>
        <a:graphic>
          <a:graphicData uri="http://schemas.openxmlformats.org/drawingml/2006/table">
            <a:tbl>
              <a:tblPr firstRow="1" firstCol="1" bandRow="1">
                <a:tableStyleId>{5C22544A-7EE6-4342-B048-85BDC9FD1C3A}</a:tableStyleId>
              </a:tblPr>
              <a:tblGrid>
                <a:gridCol w="1238195"/>
                <a:gridCol w="1106673"/>
                <a:gridCol w="1132832"/>
                <a:gridCol w="1339198"/>
                <a:gridCol w="1375530"/>
              </a:tblGrid>
              <a:tr h="600075">
                <a:tc>
                  <a:txBody>
                    <a:bodyPr/>
                    <a:lstStyle/>
                    <a:p>
                      <a:pPr algn="ctr">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gridSpan="2">
                  <a:txBody>
                    <a:bodyPr/>
                    <a:lstStyle/>
                    <a:p>
                      <a:pPr algn="ctr">
                        <a:lnSpc>
                          <a:spcPct val="150000"/>
                        </a:lnSpc>
                        <a:spcAft>
                          <a:spcPts val="0"/>
                        </a:spcAft>
                      </a:pPr>
                      <a:r>
                        <a:rPr lang="zh-CN" sz="1050" kern="100">
                          <a:effectLst/>
                        </a:rPr>
                        <a:t>租赁负债产生的利息占利息支出的比例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使用权资产折旧占成本费用总额（营业成本</a:t>
                      </a:r>
                      <a:r>
                        <a:rPr lang="en-US" sz="1050" kern="100">
                          <a:effectLst/>
                        </a:rPr>
                        <a:t>+</a:t>
                      </a:r>
                      <a:r>
                        <a:rPr lang="zh-CN" sz="1050" kern="100">
                          <a:effectLst/>
                        </a:rPr>
                        <a:t>销售费用</a:t>
                      </a:r>
                      <a:r>
                        <a:rPr lang="en-US" sz="1050" kern="100">
                          <a:effectLst/>
                        </a:rPr>
                        <a:t>+</a:t>
                      </a:r>
                      <a:r>
                        <a:rPr lang="zh-CN" sz="1050" kern="100">
                          <a:effectLst/>
                        </a:rPr>
                        <a:t>管理费用）的比例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300021">
                <a:tc>
                  <a:txBody>
                    <a:bodyPr/>
                    <a:lstStyle/>
                    <a:p>
                      <a:pPr algn="ctr">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300021">
                <a:tc>
                  <a:txBody>
                    <a:bodyPr/>
                    <a:lstStyle/>
                    <a:p>
                      <a:pPr algn="ctr">
                        <a:lnSpc>
                          <a:spcPct val="150000"/>
                        </a:lnSpc>
                        <a:spcAft>
                          <a:spcPts val="0"/>
                        </a:spcAft>
                      </a:pPr>
                      <a:r>
                        <a:rPr lang="zh-CN" sz="1050" kern="100">
                          <a:effectLst/>
                        </a:rPr>
                        <a:t>百货商店</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gridSpan="2">
                  <a:txBody>
                    <a:bodyPr/>
                    <a:lstStyle/>
                    <a:p>
                      <a:pPr algn="ctr">
                        <a:spcAft>
                          <a:spcPts val="0"/>
                        </a:spcAft>
                      </a:pPr>
                      <a:r>
                        <a:rPr lang="en-US" sz="1050" kern="100">
                          <a:effectLst/>
                        </a:rPr>
                        <a:t>84.19%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spcAft>
                          <a:spcPts val="0"/>
                        </a:spcAft>
                      </a:pPr>
                      <a:r>
                        <a:rPr lang="en-US" sz="1050" kern="100">
                          <a:effectLst/>
                        </a:rPr>
                        <a:t>14.76%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300021">
                <a:tc>
                  <a:txBody>
                    <a:bodyPr/>
                    <a:lstStyle/>
                    <a:p>
                      <a:pPr algn="ctr">
                        <a:lnSpc>
                          <a:spcPct val="150000"/>
                        </a:lnSpc>
                        <a:spcAft>
                          <a:spcPts val="0"/>
                        </a:spcAft>
                      </a:pPr>
                      <a:r>
                        <a:rPr lang="zh-CN" sz="1050" kern="100">
                          <a:effectLst/>
                        </a:rPr>
                        <a:t>超市</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27.95%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1.58%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13.56%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300021">
                <a:tc>
                  <a:txBody>
                    <a:bodyPr/>
                    <a:lstStyle/>
                    <a:p>
                      <a:pPr algn="ctr">
                        <a:lnSpc>
                          <a:spcPct val="150000"/>
                        </a:lnSpc>
                        <a:spcAft>
                          <a:spcPts val="0"/>
                        </a:spcAft>
                      </a:pPr>
                      <a:r>
                        <a:rPr lang="zh-CN" sz="1050" kern="100">
                          <a:effectLst/>
                        </a:rPr>
                        <a:t>其他</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97.21%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0.38%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6.77%</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130935"/>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四、代表性行业的进一步分析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（三）文娱教育</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业</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custDataLst>
              <p:tags r:id="rId3"/>
            </p:custDataLst>
          </p:nvPr>
        </p:nvGraphicFramePr>
        <p:xfrm>
          <a:off x="1331913" y="1925638"/>
          <a:ext cx="6408738" cy="2016142"/>
        </p:xfrm>
        <a:graphic>
          <a:graphicData uri="http://schemas.openxmlformats.org/drawingml/2006/table">
            <a:tbl>
              <a:tblPr firstRow="1" firstCol="1" bandRow="1">
                <a:tableStyleId>{5C22544A-7EE6-4342-B048-85BDC9FD1C3A}</a:tableStyleId>
              </a:tblPr>
              <a:tblGrid>
                <a:gridCol w="507592"/>
                <a:gridCol w="639942"/>
                <a:gridCol w="639190"/>
                <a:gridCol w="852003"/>
                <a:gridCol w="919682"/>
                <a:gridCol w="711381"/>
                <a:gridCol w="715141"/>
                <a:gridCol w="711381"/>
                <a:gridCol w="712133"/>
              </a:tblGrid>
              <a:tr h="671830">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gridSpan="2">
                  <a:txBody>
                    <a:bodyPr/>
                    <a:lstStyle/>
                    <a:p>
                      <a:pPr algn="ctr">
                        <a:lnSpc>
                          <a:spcPct val="150000"/>
                        </a:lnSpc>
                        <a:spcAft>
                          <a:spcPts val="0"/>
                        </a:spcAft>
                      </a:pPr>
                      <a:r>
                        <a:rPr lang="zh-CN" sz="1050" kern="100">
                          <a:effectLst/>
                        </a:rPr>
                        <a:t>使用权资产占总资产的比例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一年内到期的租赁负债占流动负债的比例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租赁负债占非流动负债的比例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总租赁负债占总负债的比例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336024">
                <a:tc>
                  <a:txBody>
                    <a:bodyPr/>
                    <a:lstStyle/>
                    <a:p>
                      <a:pPr algn="just">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336024">
                <a:tc>
                  <a:txBody>
                    <a:bodyPr/>
                    <a:lstStyle/>
                    <a:p>
                      <a:pPr algn="just">
                        <a:lnSpc>
                          <a:spcPct val="150000"/>
                        </a:lnSpc>
                        <a:spcAft>
                          <a:spcPts val="0"/>
                        </a:spcAft>
                      </a:pPr>
                      <a:r>
                        <a:rPr lang="zh-CN" sz="1050" kern="100">
                          <a:effectLst/>
                        </a:rPr>
                        <a:t>休闲</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en-US" sz="1050" kern="100">
                          <a:effectLst/>
                        </a:rPr>
                        <a:t>47.54%</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37.71%</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77.86%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336024">
                <a:tc>
                  <a:txBody>
                    <a:bodyPr/>
                    <a:lstStyle/>
                    <a:p>
                      <a:pPr algn="just">
                        <a:lnSpc>
                          <a:spcPct val="150000"/>
                        </a:lnSpc>
                        <a:spcAft>
                          <a:spcPts val="0"/>
                        </a:spcAft>
                      </a:pPr>
                      <a:r>
                        <a:rPr lang="zh-CN" sz="1050" kern="100">
                          <a:effectLst/>
                        </a:rPr>
                        <a:t>文化</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0.28%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6.70%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0.38%</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6.96%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0.37%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0.37%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12.85%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336024">
                <a:tc>
                  <a:txBody>
                    <a:bodyPr/>
                    <a:lstStyle/>
                    <a:p>
                      <a:pPr algn="just">
                        <a:lnSpc>
                          <a:spcPct val="150000"/>
                        </a:lnSpc>
                        <a:spcAft>
                          <a:spcPts val="0"/>
                        </a:spcAft>
                      </a:pPr>
                      <a:r>
                        <a:rPr lang="zh-CN" sz="1050" kern="100">
                          <a:effectLst/>
                        </a:rPr>
                        <a:t>教育</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algn="ctr">
                        <a:spcAft>
                          <a:spcPts val="0"/>
                        </a:spcAft>
                      </a:pPr>
                      <a:r>
                        <a:rPr lang="en-US" sz="1050" kern="100">
                          <a:effectLst/>
                        </a:rPr>
                        <a:t>1.14%</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35.75%</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18.70%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50.10%</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第三节</a:t>
            </a:r>
            <a:r>
              <a:rPr kumimoji="0" lang="en-US"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  </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本章</a:t>
            </a:r>
            <a:r>
              <a:rPr lang="zh-CN" altLang="en-US" noProof="0" dirty="0" smtClean="0">
                <a:ln>
                  <a:noFill/>
                </a:ln>
                <a:effectLst/>
                <a:uLnTx/>
                <a:uFillTx/>
                <a:latin typeface="微软雅黑" panose="020B0503020204020204" pitchFamily="34" charset="-122"/>
                <a:sym typeface="微软雅黑" panose="020B0503020204020204" pitchFamily="34" charset="-122"/>
              </a:rPr>
              <a:t>课程思政</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74445"/>
            <a:ext cx="7488238"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四、代表性行业的进一步分析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（三）文娱教育</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业</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Wingdings" panose="05000000000000000000" pitchFamily="2" charset="2"/>
              <a:buNone/>
              <a:defRPr/>
            </a:pPr>
            <a:endPar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custDataLst>
              <p:tags r:id="rId3"/>
            </p:custDataLst>
          </p:nvPr>
        </p:nvGraphicFramePr>
        <p:xfrm>
          <a:off x="1403668" y="2140268"/>
          <a:ext cx="6264435" cy="1728470"/>
        </p:xfrm>
        <a:graphic>
          <a:graphicData uri="http://schemas.openxmlformats.org/drawingml/2006/table">
            <a:tbl>
              <a:tblPr firstRow="1" firstCol="1" bandRow="1">
                <a:tableStyleId>{5C22544A-7EE6-4342-B048-85BDC9FD1C3A}</a:tableStyleId>
              </a:tblPr>
              <a:tblGrid>
                <a:gridCol w="1252593"/>
                <a:gridCol w="1119542"/>
                <a:gridCol w="1146005"/>
                <a:gridCol w="1354770"/>
                <a:gridCol w="1391525"/>
              </a:tblGrid>
              <a:tr h="648335">
                <a:tc>
                  <a:txBody>
                    <a:bodyPr/>
                    <a:lstStyle/>
                    <a:p>
                      <a:pPr algn="ctr">
                        <a:lnSpc>
                          <a:spcPct val="150000"/>
                        </a:lnSpc>
                        <a:spcAft>
                          <a:spcPts val="0"/>
                        </a:spcAft>
                      </a:pPr>
                      <a:r>
                        <a:rPr lang="en-US" sz="1050" kern="100" dirty="0">
                          <a:effectLst/>
                        </a:rPr>
                        <a:t> </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c gridSpan="2">
                  <a:txBody>
                    <a:bodyPr/>
                    <a:lstStyle/>
                    <a:p>
                      <a:pPr algn="ctr">
                        <a:lnSpc>
                          <a:spcPct val="150000"/>
                        </a:lnSpc>
                        <a:spcAft>
                          <a:spcPts val="0"/>
                        </a:spcAft>
                      </a:pPr>
                      <a:r>
                        <a:rPr lang="zh-CN" sz="1050" kern="100" dirty="0">
                          <a:effectLst/>
                        </a:rPr>
                        <a:t>租赁负债产生的利息占利息支出的比例</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c gridSpan="2">
                  <a:txBody>
                    <a:bodyPr/>
                    <a:lstStyle/>
                    <a:p>
                      <a:pPr algn="ctr">
                        <a:lnSpc>
                          <a:spcPct val="150000"/>
                        </a:lnSpc>
                        <a:spcAft>
                          <a:spcPts val="0"/>
                        </a:spcAft>
                      </a:pPr>
                      <a:r>
                        <a:rPr lang="zh-CN" sz="1050" kern="100">
                          <a:effectLst/>
                        </a:rPr>
                        <a:t>使用权资产折旧占成本费用总额（营业成本</a:t>
                      </a:r>
                      <a:r>
                        <a:rPr lang="en-US" sz="1050" kern="100">
                          <a:effectLst/>
                        </a:rPr>
                        <a:t>+</a:t>
                      </a:r>
                      <a:r>
                        <a:rPr lang="zh-CN" sz="1050" kern="100">
                          <a:effectLst/>
                        </a:rPr>
                        <a:t>销售费用</a:t>
                      </a:r>
                      <a:r>
                        <a:rPr lang="en-US" sz="1050" kern="100">
                          <a:effectLst/>
                        </a:rPr>
                        <a:t>+</a:t>
                      </a:r>
                      <a:r>
                        <a:rPr lang="zh-CN" sz="1050" kern="100">
                          <a:effectLst/>
                        </a:rPr>
                        <a:t>管理费用）的比例</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hMerge="1">
                  <a:tcPr/>
                </a:tc>
              </a:tr>
              <a:tr h="269985">
                <a:tc>
                  <a:txBody>
                    <a:bodyPr/>
                    <a:lstStyle/>
                    <a:p>
                      <a:pPr algn="ctr">
                        <a:lnSpc>
                          <a:spcPct val="150000"/>
                        </a:lnSpc>
                        <a:spcAft>
                          <a:spcPts val="0"/>
                        </a:spcAft>
                      </a:pPr>
                      <a:r>
                        <a:rPr lang="en-US" sz="1050" kern="100">
                          <a:effectLst/>
                        </a:rPr>
                        <a:t> </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低点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lnSpc>
                          <a:spcPct val="150000"/>
                        </a:lnSpc>
                        <a:spcAft>
                          <a:spcPts val="0"/>
                        </a:spcAft>
                      </a:pPr>
                      <a:r>
                        <a:rPr lang="zh-CN" sz="1050" kern="100">
                          <a:effectLst/>
                        </a:rPr>
                        <a:t>高点</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9985">
                <a:tc>
                  <a:txBody>
                    <a:bodyPr/>
                    <a:lstStyle/>
                    <a:p>
                      <a:pPr algn="ctr">
                        <a:lnSpc>
                          <a:spcPct val="150000"/>
                        </a:lnSpc>
                        <a:spcAft>
                          <a:spcPts val="0"/>
                        </a:spcAft>
                      </a:pPr>
                      <a:r>
                        <a:rPr lang="zh-CN" sz="1050" kern="100">
                          <a:effectLst/>
                        </a:rPr>
                        <a:t>休闲</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97.13%</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26.97%</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9985">
                <a:tc>
                  <a:txBody>
                    <a:bodyPr/>
                    <a:lstStyle/>
                    <a:p>
                      <a:pPr algn="ctr">
                        <a:lnSpc>
                          <a:spcPct val="150000"/>
                        </a:lnSpc>
                        <a:spcAft>
                          <a:spcPts val="0"/>
                        </a:spcAft>
                      </a:pPr>
                      <a:r>
                        <a:rPr lang="zh-CN" sz="1050" kern="100">
                          <a:effectLst/>
                        </a:rPr>
                        <a:t>文化</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1.29%</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0.26%</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3.53%</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r>
              <a:tr h="269985">
                <a:tc>
                  <a:txBody>
                    <a:bodyPr/>
                    <a:lstStyle/>
                    <a:p>
                      <a:pPr algn="ctr">
                        <a:lnSpc>
                          <a:spcPct val="150000"/>
                        </a:lnSpc>
                        <a:spcAft>
                          <a:spcPts val="0"/>
                        </a:spcAft>
                      </a:pPr>
                      <a:r>
                        <a:rPr lang="zh-CN" sz="1050" kern="100">
                          <a:effectLst/>
                        </a:rPr>
                        <a:t>教育</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100.00%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a:effectLst/>
                        </a:rPr>
                        <a:t>0.00%</a:t>
                      </a:r>
                      <a:endParaRPr lang="zh-CN" sz="1050" kern="100">
                        <a:effectLst/>
                        <a:latin typeface="Times New Roman" panose="02020603050405020304"/>
                        <a:ea typeface="宋体" panose="02010600030101010101" pitchFamily="2" charset="-122"/>
                        <a:cs typeface="Times New Roman" panose="02020603050405020304"/>
                      </a:endParaRPr>
                    </a:p>
                  </a:txBody>
                  <a:tcPr marL="68580" marR="68580" marT="0" marB="0" anchor="ctr"/>
                </a:tc>
                <a:tc>
                  <a:txBody>
                    <a:bodyPr/>
                    <a:lstStyle/>
                    <a:p>
                      <a:pPr algn="ctr">
                        <a:spcAft>
                          <a:spcPts val="0"/>
                        </a:spcAft>
                      </a:pPr>
                      <a:r>
                        <a:rPr lang="en-US" sz="1050" kern="100" dirty="0">
                          <a:effectLst/>
                        </a:rPr>
                        <a:t>13.33%</a:t>
                      </a:r>
                      <a:endParaRPr lang="zh-CN" sz="1050" kern="100" dirty="0">
                        <a:effectLst/>
                        <a:latin typeface="Times New Roman" panose="02020603050405020304"/>
                        <a:ea typeface="宋体" panose="02010600030101010101" pitchFamily="2" charset="-122"/>
                        <a:cs typeface="Times New Roman" panose="02020603050405020304"/>
                      </a:endParaRPr>
                    </a:p>
                  </a:txBody>
                  <a:tcPr marL="68580" marR="68580" marT="0" marB="0" anchor="ctr"/>
                </a:tc>
              </a:tr>
            </a:tbl>
          </a:graphicData>
        </a:graphic>
      </p:graphicFrame>
    </p:spTree>
    <p:custDataLst>
      <p:tags r:id="rId4"/>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62472" name="TextBox 28"/>
          <p:cNvSpPr/>
          <p:nvPr/>
        </p:nvSpPr>
        <p:spPr>
          <a:xfrm>
            <a:off x="1191895" y="3940175"/>
            <a:ext cx="2679700" cy="737235"/>
          </a:xfrm>
          <a:prstGeom prst="rect">
            <a:avLst/>
          </a:prstGeom>
          <a:noFill/>
          <a:ln w="9525">
            <a:noFill/>
          </a:ln>
        </p:spPr>
        <p:txBody>
          <a:bodyPr wrap="square" anchor="t" anchorCtr="0">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主编：张倩、王霞</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副主编：凌雁、林子轶、许碧琼</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占位符 13"/>
          <p:cNvSpPr>
            <a:spLocks noGrp="1" noChangeArrowheads="1"/>
          </p:cNvSpPr>
          <p:nvPr>
            <p:ph type="body" sz="quarter" idx="15"/>
            <p:custDataLst>
              <p:tags r:id="rId2"/>
            </p:custDataLst>
          </p:nvPr>
        </p:nvSpPr>
        <p:spPr>
          <a:xfrm>
            <a:off x="406400" y="2813050"/>
            <a:ext cx="3265488" cy="461963"/>
          </a:xfrm>
        </p:spPr>
        <p:txBody>
          <a:bodyPr vert="horz" wrap="square" lIns="90000" tIns="46800" rIns="90000" bIns="46800" numCol="1" anchor="t" anchorCtr="0" compatLnSpc="1">
            <a:normAutofit fontScale="70000"/>
          </a:bodyPr>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《财务会计 理论</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实务</a:t>
            </a:r>
            <a:r>
              <a:rPr kumimoji="0" lang="en-US" altLang="zh-CN"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课程思政案例》</a:t>
            </a:r>
            <a:endParaRPr kumimoji="0" lang="zh-CN" altLang="en-US" sz="18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（二）租赁的识别</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5604" name="Picture 2"/>
          <p:cNvPicPr>
            <a:picLocks noChangeAspect="1"/>
          </p:cNvPicPr>
          <p:nvPr/>
        </p:nvPicPr>
        <p:blipFill>
          <a:blip r:embed="rId3"/>
          <a:stretch>
            <a:fillRect/>
          </a:stretch>
        </p:blipFill>
        <p:spPr>
          <a:xfrm>
            <a:off x="1692275" y="1851025"/>
            <a:ext cx="5362575" cy="2419350"/>
          </a:xfrm>
          <a:prstGeom prst="rect">
            <a:avLst/>
          </a:prstGeom>
          <a:noFill/>
          <a:ln w="9525">
            <a:noFill/>
          </a:ln>
        </p:spPr>
      </p:pic>
      <p:sp>
        <p:nvSpPr>
          <p:cNvPr id="2" name="矩形 1"/>
          <p:cNvSpPr/>
          <p:nvPr/>
        </p:nvSpPr>
        <p:spPr>
          <a:xfrm>
            <a:off x="3348038" y="4371975"/>
            <a:ext cx="2193925" cy="3079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0" i="0" u="none" strike="noStrike" kern="1200" cap="none" spc="0" normalizeH="0" baseline="0" noProof="0" dirty="0" smtClean="0">
                <a:ln>
                  <a:noFill/>
                </a:ln>
                <a:solidFill>
                  <a:schemeClr val="tx1"/>
                </a:solidFill>
                <a:effectLst/>
                <a:uLnTx/>
                <a:uFillTx/>
                <a:latin typeface="+mn-ea"/>
                <a:ea typeface="+mn-ea"/>
                <a:cs typeface="+mn-cs"/>
              </a:rPr>
              <a:t>图</a:t>
            </a:r>
            <a:r>
              <a:rPr kumimoji="0" lang="en-US" altLang="zh-CN" sz="1400" b="0" i="0" u="none" strike="noStrike" kern="1200" cap="none" spc="0" normalizeH="0" baseline="0" noProof="0" dirty="0" smtClean="0">
                <a:ln>
                  <a:noFill/>
                </a:ln>
                <a:solidFill>
                  <a:schemeClr val="tx1"/>
                </a:solidFill>
                <a:effectLst/>
                <a:uLnTx/>
                <a:uFillTx/>
                <a:latin typeface="+mn-ea"/>
                <a:ea typeface="+mn-ea"/>
                <a:cs typeface="+mn-cs"/>
              </a:rPr>
              <a:t>14-1</a:t>
            </a:r>
            <a:r>
              <a:rPr kumimoji="0" lang="zh-CN" altLang="zh-CN" sz="1400" b="0" i="0" u="none" strike="noStrike" kern="1200" cap="none" spc="0" normalizeH="0" baseline="0" noProof="0" dirty="0" smtClean="0">
                <a:ln>
                  <a:noFill/>
                </a:ln>
                <a:solidFill>
                  <a:schemeClr val="tx1"/>
                </a:solidFill>
                <a:effectLst/>
                <a:uLnTx/>
                <a:uFillTx/>
                <a:latin typeface="+mn-ea"/>
                <a:ea typeface="+mn-ea"/>
                <a:cs typeface="+mn-cs"/>
              </a:rPr>
              <a:t>租赁的识别决策树</a:t>
            </a:r>
            <a:endParaRPr kumimoji="0" lang="zh-CN" altLang="zh-CN" sz="1400" b="0" i="0" u="none" strike="noStrike" kern="1200" cap="none" spc="0" normalizeH="0" baseline="0" noProof="0" dirty="0" smtClean="0">
              <a:ln>
                <a:noFill/>
              </a:ln>
              <a:solidFill>
                <a:schemeClr val="tx1"/>
              </a:solidFill>
              <a:effectLst/>
              <a:uLnTx/>
              <a:uFillTx/>
              <a:latin typeface="+mn-ea"/>
              <a:ea typeface="+mn-ea"/>
              <a:cs typeface="+mn-cs"/>
            </a:endParaRPr>
          </a:p>
        </p:txBody>
      </p:sp>
      <p:pic>
        <p:nvPicPr>
          <p:cNvPr id="25606" name="Picture 3"/>
          <p:cNvPicPr>
            <a:picLocks noChangeAspect="1"/>
          </p:cNvPicPr>
          <p:nvPr/>
        </p:nvPicPr>
        <p:blipFill>
          <a:blip r:embed="rId4"/>
          <a:stretch>
            <a:fillRect/>
          </a:stretch>
        </p:blipFill>
        <p:spPr>
          <a:xfrm>
            <a:off x="7667625" y="3743325"/>
            <a:ext cx="914400" cy="914400"/>
          </a:xfrm>
          <a:prstGeom prst="rect">
            <a:avLst/>
          </a:prstGeom>
          <a:noFill/>
          <a:ln w="9525">
            <a:noFill/>
          </a:ln>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（二）租赁的识别</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客户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供货商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的合同为甲公司提供了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节特定类型火车车厢的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年使用权。合同指定了具体的火车车厢；车厢为乙公司所有。甲公司决定何时何地使用这些车厢以及用其运输什么货物。不使时，车厢存放在乙公司处。甲公司可将车厢用于其他目的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比如存储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。但合同明确规定甲公司不能运输特定类型的货物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比如易燃易爆物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。如果某个车厢需要保养或维修，乙公司应以同类型的车厢进行替换。除非甲公司违约，乙公司在这</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里不得回车厢。合同还规定乙公司在甲公司要求时提供火车头和司机。火车头在乙公司处存放，乙公司向司机发出指示，详细说明甲公司的货物运输要求。乙公司可选择使用任一火车头履行甲公司的要求，并且该火车头既可用于牵引运输甲公司货物的车厢，也可用于牵引运输其他客户货物的车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即如果其他客户要求运输的货物目的地与公司要求的目的地距离不远且时间范围接近，乙公司可选择在该火车头牵引多达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节车厢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该合同是否包含租赁</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（二）租赁的识别</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实务题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甲商贸公司与乙船公司签订了乙船运公司使用指定船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船运公司没有替换权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甲商贸公司的指定货物在指定日期从大连港运至连云港的合同。运送甲商贸公司的货物将占船只的几乎全部动力。乙船运公司负责只的操作和维护以及船上货物的安全运输。合同期间，甲商贸公司不得雇其他人员操作船只或自行操作船只</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该合同是否包含租赁？</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租赁会计</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概述</a:t>
            </a:r>
            <a:endPar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354888"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租赁的定义与租赁的</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识别</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（三）租赁其他相关</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概念</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租赁开始</a:t>
            </a:r>
            <a:r>
              <a:rPr kumimoji="0" lang="zh-CN" altLang="en-US"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日</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租赁开始日，是指租赁合同签署日与租赁各方就主要租赁条款作出承诺日中的较早者</a:t>
            </a:r>
            <a:r>
              <a:rPr kumimoji="0" lang="zh-CN"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4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租赁</a:t>
            </a:r>
            <a:r>
              <a:rPr kumimoji="0" lang="zh-CN"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期</a:t>
            </a:r>
            <a:endParaRPr kumimoji="0" lang="en-US" altLang="zh-CN" sz="14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租赁期，是指承租人有权使用租赁资产且不可撤销的期间。</a:t>
            </a:r>
            <a:endParaRPr kumimoji="0" lang="en-US" altLang="zh-CN" sz="14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zh-CN" sz="14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3.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6.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9.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4.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5.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7.xml><?xml version="1.0" encoding="utf-8"?>
<p:tagLst xmlns:p="http://schemas.openxmlformats.org/presentationml/2006/main">
  <p:tag name="KSO_WM_UNIT_TABLE_BEAUTIFY" val="smartTable{b3e4c422-1cd6-447e-987c-19d442acc1fa}"/>
</p:tagLst>
</file>

<file path=ppt/tags/tag2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9.xml><?xml version="1.0" encoding="utf-8"?>
<p:tagLst xmlns:p="http://schemas.openxmlformats.org/presentationml/2006/main">
  <p:tag name="KSO_WM_UNIT_TABLE_BEAUTIFY" val="smartTable{a5a68b3f-9bd0-4a31-a3a4-ab1d16ec7e1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1.xml><?xml version="1.0" encoding="utf-8"?>
<p:tagLst xmlns:p="http://schemas.openxmlformats.org/presentationml/2006/main">
  <p:tag name="KSO_WM_UNIT_TABLE_BEAUTIFY" val="smartTable{c9fd27be-c538-4075-ba7a-3e4d98eaf227}"/>
  <p:tag name="TABLE_ENDDRAG_ORIGIN_RECT" val="219*242"/>
  <p:tag name="TABLE_ENDDRAG_RECT" val="252*127*219*242"/>
</p:tagLst>
</file>

<file path=ppt/tags/tag2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5.xml><?xml version="1.0" encoding="utf-8"?>
<p:tagLst xmlns:p="http://schemas.openxmlformats.org/presentationml/2006/main">
  <p:tag name="KSO_WM_UNIT_TABLE_BEAUTIFY" val="smartTable{93e422d8-3196-498b-bfa1-55d9b72c1f3b}"/>
</p:tagLst>
</file>

<file path=ppt/tags/tag28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89.xml><?xml version="1.0" encoding="utf-8"?>
<p:tagLst xmlns:p="http://schemas.openxmlformats.org/presentationml/2006/main">
  <p:tag name="KSO_WM_UNIT_TABLE_BEAUTIFY" val="smartTable{a5cdff3e-881a-4cb3-9a52-57fd356fcd97}"/>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2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3.xml><?xml version="1.0" encoding="utf-8"?>
<p:tagLst xmlns:p="http://schemas.openxmlformats.org/presentationml/2006/main">
  <p:tag name="KSO_WM_UNIT_TABLE_BEAUTIFY" val="smartTable{73344f35-ae05-4918-99f0-19a30ee0ab31}"/>
</p:tagLst>
</file>

<file path=ppt/tags/tag2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97.xml><?xml version="1.0" encoding="utf-8"?>
<p:tagLst xmlns:p="http://schemas.openxmlformats.org/presentationml/2006/main">
  <p:tag name="KSO_WM_UNIT_TABLE_BEAUTIFY" val="smartTable{aaca70f8-8471-4e28-916b-895002989e07}"/>
</p:tagLst>
</file>

<file path=ppt/tags/tag2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1.xml><?xml version="1.0" encoding="utf-8"?>
<p:tagLst xmlns:p="http://schemas.openxmlformats.org/presentationml/2006/main">
  <p:tag name="KSO_WM_UNIT_TABLE_BEAUTIFY" val="smartTable{b3211cf1-b493-48f7-ad26-a5273e158334}"/>
</p:tagLst>
</file>

<file path=ppt/tags/tag3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5.xml><?xml version="1.0" encoding="utf-8"?>
<p:tagLst xmlns:p="http://schemas.openxmlformats.org/presentationml/2006/main">
  <p:tag name="KSO_WM_UNIT_TABLE_BEAUTIFY" val="smartTable{890a2f40-3e07-4238-a8a3-c5f7fe5397af}"/>
</p:tagLst>
</file>

<file path=ppt/tags/tag3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309.xml><?xml version="1.0" encoding="utf-8"?>
<p:tagLst xmlns:p="http://schemas.openxmlformats.org/presentationml/2006/main">
  <p:tag name="KSO_WM_UNIT_TABLE_BEAUTIFY" val="smartTable{19d2b298-b111-4bb3-b4a9-34644da29b08}"/>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311.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31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313.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314.xml><?xml version="1.0" encoding="utf-8"?>
<p:tagLst xmlns:p="http://schemas.openxmlformats.org/presentationml/2006/main">
  <p:tag name="KSO_WPP_MARK_KEY" val="7669ee16-8403-4ec9-a643-d78196ec9feb"/>
  <p:tag name="COMMONDATA" val="eyJoZGlkIjoiNjE3ZGIwMDJhMmZmN2VhZGQ0NDc4NzBmOWE0NGVkNzkifQ=="/>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13082</Words>
  <Application>WPS 演示</Application>
  <PresentationFormat/>
  <Paragraphs>1744</Paragraphs>
  <Slides>59</Slides>
  <Notes>49</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59</vt:i4>
      </vt:variant>
    </vt:vector>
  </HeadingPairs>
  <TitlesOfParts>
    <vt:vector size="72" baseType="lpstr">
      <vt:lpstr>Arial</vt:lpstr>
      <vt:lpstr>宋体</vt:lpstr>
      <vt:lpstr>Wingdings</vt:lpstr>
      <vt:lpstr>Calibri</vt:lpstr>
      <vt:lpstr>微软雅黑</vt:lpstr>
      <vt:lpstr>汉仪旗黑-85S</vt:lpstr>
      <vt:lpstr>黑体</vt:lpstr>
      <vt:lpstr>Arial Unicode MS</vt:lpstr>
      <vt:lpstr>Times New Roman</vt:lpstr>
      <vt:lpstr>Wingdings</vt:lpstr>
      <vt:lpstr>等线</vt:lpstr>
      <vt:lpstr>Office 主题</vt:lpstr>
      <vt:lpstr>2_Office 主题​​</vt:lpstr>
      <vt:lpstr>PowerPoint 演示文稿</vt:lpstr>
      <vt:lpstr>第三篇  财务会计理论与实务的其他领域 第六章 租赁会计 </vt:lpstr>
      <vt:lpstr>              第六章  租赁会计 【本章概述·思政目标·育人元素】      本章概述：本章在概述租赁的定义、识别与分类的基础上，总结租赁的主要内容，并结合实务例题从承租人和出租人视角对会计处理及其列报披露等租赁会计事项进行重点分析，同时结合思政案例与延伸阅读进行内容拓展。      思政目标：全面了解租赁准则的历史沿革以及新租赁准则对上市公司的影响以及影响差异，以发展眼光看待会计问题，并增进准则意识。      育人元素：培养良好的的辩证唯物主义观。</vt:lpstr>
      <vt:lpstr>PowerPoint 演示文稿</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第一节  租赁会计概述</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第二节  租赁会计重要条款的理解与会计处理</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本章案例及延伸阅读</vt:lpstr>
      <vt:lpstr>第三节  本章案例及延伸阅读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第三节  本章课程思政案例及延伸阅读</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32</cp:revision>
  <dcterms:created xsi:type="dcterms:W3CDTF">2013-10-30T09:04:00Z</dcterms:created>
  <dcterms:modified xsi:type="dcterms:W3CDTF">2023-08-04T01:59:14Z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9C9E982F8D39498B938FC52248F10DCE_13</vt:lpwstr>
  </property>
</Properties>
</file>