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 id="2147483686" r:id="rId4"/>
  </p:sldMasterIdLst>
  <p:notesMasterIdLst>
    <p:notesMasterId r:id="rId9"/>
  </p:notesMasterIdLst>
  <p:sldIdLst>
    <p:sldId id="374" r:id="rId5"/>
    <p:sldId id="281" r:id="rId6"/>
    <p:sldId id="365" r:id="rId7"/>
    <p:sldId id="280" r:id="rId8"/>
    <p:sldId id="284" r:id="rId10"/>
    <p:sldId id="286" r:id="rId11"/>
    <p:sldId id="287" r:id="rId12"/>
    <p:sldId id="288" r:id="rId13"/>
    <p:sldId id="289" r:id="rId14"/>
    <p:sldId id="328" r:id="rId15"/>
    <p:sldId id="421" r:id="rId16"/>
    <p:sldId id="422" r:id="rId17"/>
    <p:sldId id="423" r:id="rId18"/>
    <p:sldId id="424" r:id="rId19"/>
    <p:sldId id="425" r:id="rId20"/>
    <p:sldId id="427" r:id="rId21"/>
    <p:sldId id="428" r:id="rId22"/>
    <p:sldId id="426" r:id="rId23"/>
    <p:sldId id="429" r:id="rId24"/>
    <p:sldId id="430" r:id="rId25"/>
    <p:sldId id="431" r:id="rId26"/>
    <p:sldId id="432" r:id="rId27"/>
    <p:sldId id="433" r:id="rId28"/>
    <p:sldId id="434" r:id="rId29"/>
    <p:sldId id="435" r:id="rId30"/>
    <p:sldId id="329" r:id="rId31"/>
    <p:sldId id="436" r:id="rId32"/>
    <p:sldId id="437" r:id="rId33"/>
    <p:sldId id="438" r:id="rId34"/>
    <p:sldId id="332" r:id="rId35"/>
    <p:sldId id="439" r:id="rId36"/>
    <p:sldId id="440" r:id="rId37"/>
    <p:sldId id="441" r:id="rId38"/>
    <p:sldId id="442" r:id="rId39"/>
    <p:sldId id="443" r:id="rId40"/>
    <p:sldId id="444" r:id="rId41"/>
    <p:sldId id="445" r:id="rId42"/>
    <p:sldId id="446" r:id="rId43"/>
    <p:sldId id="333" r:id="rId44"/>
    <p:sldId id="447" r:id="rId45"/>
    <p:sldId id="448" r:id="rId46"/>
    <p:sldId id="449" r:id="rId47"/>
    <p:sldId id="450" r:id="rId48"/>
    <p:sldId id="451" r:id="rId49"/>
    <p:sldId id="452" r:id="rId50"/>
    <p:sldId id="453" r:id="rId51"/>
    <p:sldId id="454" r:id="rId52"/>
    <p:sldId id="334" r:id="rId53"/>
    <p:sldId id="455" r:id="rId54"/>
    <p:sldId id="456" r:id="rId55"/>
    <p:sldId id="313" r:id="rId56"/>
    <p:sldId id="368" r:id="rId57"/>
    <p:sldId id="457" r:id="rId58"/>
    <p:sldId id="467" r:id="rId59"/>
    <p:sldId id="468" r:id="rId60"/>
    <p:sldId id="469" r:id="rId61"/>
    <p:sldId id="470" r:id="rId62"/>
    <p:sldId id="471" r:id="rId63"/>
    <p:sldId id="366" r:id="rId64"/>
    <p:sldId id="285" r:id="rId65"/>
  </p:sldIdLst>
  <p:sldSz cx="9144000" cy="5143500"/>
  <p:notesSz cx="6858000" cy="9144000"/>
  <p:custDataLst>
    <p:tags r:id="rId69"/>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0" d="100"/>
          <a:sy n="110" d="100"/>
        </p:scale>
        <p:origin x="-1644" y="-636"/>
      </p:cViewPr>
      <p:guideLst>
        <p:guide orient="horz" pos="1620"/>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9" Type="http://schemas.openxmlformats.org/officeDocument/2006/relationships/tags" Target="tags/tag431.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ECD15CF-F87F-45ED-B95A-88A43AF54054}"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861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6861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3" name="幻灯片图像占位符 1"/>
          <p:cNvSpPr>
            <a:spLocks noGrp="1" noRot="1" noChangeAspect="1" noTextEdit="1"/>
          </p:cNvSpPr>
          <p:nvPr>
            <p:ph type="sldImg"/>
          </p:nvPr>
        </p:nvSpPr>
        <p:spPr/>
      </p:sp>
      <p:sp>
        <p:nvSpPr>
          <p:cNvPr id="146434" name="备注占位符 2"/>
          <p:cNvSpPr>
            <a:spLocks noGrp="1"/>
          </p:cNvSpPr>
          <p:nvPr>
            <p:ph type="body"/>
          </p:nvPr>
        </p:nvSpPr>
        <p:spPr>
          <a:xfrm>
            <a:off x="0" y="0"/>
            <a:ext cx="0" cy="0"/>
          </a:xfrm>
          <a:prstGeom prst="rect">
            <a:avLst/>
          </a:prstGeom>
          <a:noFill/>
          <a:ln w="9525">
            <a:noFill/>
          </a:ln>
        </p:spPr>
        <p:txBody>
          <a:bodyPr anchor="t" anchorCtr="0"/>
          <a:p>
            <a:pPr lvl="0" eaLnBrk="1" hangingPunct="1"/>
            <a:endParaRPr lang="zh-CN" altLang="en-US" dirty="0">
              <a:ea typeface="宋体" panose="02010600030101010101" pitchFamily="2" charset="-122"/>
            </a:endParaRPr>
          </a:p>
        </p:txBody>
      </p:sp>
      <p:sp>
        <p:nvSpPr>
          <p:cNvPr id="146435"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300" dirty="0">
                <a:latin typeface="Arial" panose="020B0604020202020204" pitchFamily="34" charset="0"/>
                <a:ea typeface="宋体" panose="02010600030101010101" pitchFamily="2" charset="-122"/>
              </a:rPr>
            </a:fld>
            <a:endParaRPr lang="zh-CN" altLang="en-US" sz="1300" dirty="0">
              <a:latin typeface="Arial" panose="020B0604020202020204" pitchFamily="34" charset="0"/>
              <a:ea typeface="宋体" panose="02010600030101010101" pitchFamily="2" charset="-122"/>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image" Target="../media/image1.jpeg"/><Relationship Id="rId2" Type="http://schemas.openxmlformats.org/officeDocument/2006/relationships/tags" Target="../tags/tag120.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image" Target="../media/image2.jpeg"/><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image" Target="../media/image3.jpeg"/><Relationship Id="rId2" Type="http://schemas.openxmlformats.org/officeDocument/2006/relationships/tags" Target="../tags/tag153.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7" Type="http://schemas.openxmlformats.org/officeDocument/2006/relationships/tags" Target="../tags/tag16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image" Target="../media/image4.jpeg"/><Relationship Id="rId2" Type="http://schemas.openxmlformats.org/officeDocument/2006/relationships/tags" Target="../tags/tag181.xml"/><Relationship Id="rId10" Type="http://schemas.openxmlformats.org/officeDocument/2006/relationships/tags" Target="../tags/tag188.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pPr fontAlgn="base"/>
            <a:r>
              <a:rPr lang="zh-CN" altLang="en-US" sz="3375"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pPr fontAlgn="base"/>
            <a:r>
              <a:rPr lang="zh-CN" altLang="en-US" sz="1350"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sym typeface="+mn-ea"/>
              </a:rPr>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pPr fontAlgn="base"/>
            <a:r>
              <a:rPr lang="zh-CN" altLang="en-US" sz="3375"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fontAlgn="base"/>
            <a:r>
              <a:rPr lang="zh-CN" altLang="en-US" sz="1350"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360"/>
            <a:ext cx="4032504" cy="3395066"/>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360"/>
            <a:ext cx="4032504" cy="3395066"/>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fontAlgn="base"/>
            <a:r>
              <a:rPr lang="zh-CN" altLang="en-US" sz="1575"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1999384"/>
            <a:ext cx="3655181" cy="2643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fontAlgn="base"/>
            <a:r>
              <a:rPr lang="zh-CN" altLang="en-US" sz="1575"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1999384"/>
            <a:ext cx="3673182" cy="2643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fontAlgn="base"/>
            <a:r>
              <a:rPr lang="zh-CN" altLang="en-US" strike="noStrike" noProof="1" smtClean="0"/>
              <a:t>单击此处编辑母版文本样式</a:t>
            </a:r>
            <a:endParaRPr lang="zh-CN" altLang="en-US" strike="noStrike" noProof="1" smtClean="0"/>
          </a:p>
          <a:p>
            <a:pPr lvl="1" fontAlgn="base"/>
            <a:r>
              <a:rPr lang="zh-CN" altLang="en-US" sz="1575"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z="1125" strike="noStrike" noProof="1" smtClean="0"/>
              <a:t>第四级</a:t>
            </a:r>
            <a:endParaRPr lang="zh-CN" altLang="en-US" strike="noStrike" noProof="1" smtClean="0"/>
          </a:p>
          <a:p>
            <a:pPr lvl="4" fontAlgn="base"/>
            <a:r>
              <a:rPr lang="zh-CN" altLang="en-US" sz="1125" strike="noStrike" noProof="1" smtClean="0"/>
              <a:t>第五级</a:t>
            </a:r>
            <a:endParaRPr lang="zh-CN" altLang="en-US" strike="noStrike"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fontAlgn="base"/>
            <a:r>
              <a:rPr lang="zh-CN" altLang="en-US" sz="1125"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015"/>
            <a:ext cx="6052930" cy="4389411"/>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fontAlgn="base"/>
            <a:r>
              <a:rPr lang="zh-CN" altLang="en-US" strike="noStrike" noProof="1"/>
              <a:t>单击此处编辑母版文本样式</a:t>
            </a:r>
            <a:endParaRPr lang="zh-CN" altLang="en-US" strike="noStrike"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a:noFill/>
          <a:ln w="9525">
            <a:noFill/>
          </a:ln>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a:noFill/>
          <a:ln w="9525">
            <a:noFill/>
          </a:ln>
        </p:spPr>
        <p:txBody>
          <a:bodyPr vert="horz" wrap="square" lIns="91440" tIns="45720" rIns="91440" bIns="45720" numCol="1" rtlCol="0" anchor="ctr" anchorCtr="0" compatLnSpc="1">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a:noFill/>
          <a:ln w="9525">
            <a:noFill/>
          </a:ln>
        </p:spPr>
        <p:txBody>
          <a:bodyPr vert="horz" wrap="square" lIns="91440" tIns="45720" rIns="91440" bIns="45720" numCol="1" anchor="ctr" anchorCtr="0" compatLnSpc="1"/>
          <a:p>
            <a:pPr algn="r" fontAlgn="base">
              <a:lnSpc>
                <a:spcPct val="120000"/>
              </a:lnSpc>
              <a:buNone/>
            </a:pPr>
            <a:fld id="{9A0DB2DC-4C9A-4742-B13C-FB6460FD3503}" type="slidenum">
              <a:rPr lang="zh-CN" altLang="en-US" strike="noStrike" noProof="1" dirty="0">
                <a:latin typeface="Calibri" panose="020F0502020204030204" pitchFamily="34" charset="0"/>
                <a:ea typeface="微软雅黑" panose="020B0503020204020204" pitchFamily="34" charset="-122"/>
                <a:cs typeface="+mn-cs"/>
              </a:rPr>
            </a:fld>
            <a:endParaRPr lang="zh-CN" altLang="en-US" strike="noStrike" noProof="1" dirty="0">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2.xml"/><Relationship Id="rId19" Type="http://schemas.openxmlformats.org/officeDocument/2006/relationships/tags" Target="../tags/tag114.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5" Type="http://schemas.openxmlformats.org/officeDocument/2006/relationships/theme" Target="../theme/theme2.xml"/><Relationship Id="rId24" Type="http://schemas.openxmlformats.org/officeDocument/2006/relationships/tags" Target="../tags/tag238.xml"/><Relationship Id="rId23" Type="http://schemas.openxmlformats.org/officeDocument/2006/relationships/tags" Target="../tags/tag237.xml"/><Relationship Id="rId22" Type="http://schemas.openxmlformats.org/officeDocument/2006/relationships/tags" Target="../tags/tag236.xml"/><Relationship Id="rId21" Type="http://schemas.openxmlformats.org/officeDocument/2006/relationships/tags" Target="../tags/tag235.xml"/><Relationship Id="rId20" Type="http://schemas.openxmlformats.org/officeDocument/2006/relationships/tags" Target="../tags/tag234.xml"/><Relationship Id="rId2" Type="http://schemas.openxmlformats.org/officeDocument/2006/relationships/slideLayout" Target="../slideLayouts/slideLayout20.xml"/><Relationship Id="rId19" Type="http://schemas.openxmlformats.org/officeDocument/2006/relationships/tags" Target="../tags/tag233.xml"/><Relationship Id="rId18" Type="http://schemas.openxmlformats.org/officeDocument/2006/relationships/slideLayout" Target="../slideLayouts/slideLayout36.xml"/><Relationship Id="rId17" Type="http://schemas.openxmlformats.org/officeDocument/2006/relationships/slideLayout" Target="../slideLayouts/slideLayout35.xml"/><Relationship Id="rId16" Type="http://schemas.openxmlformats.org/officeDocument/2006/relationships/slideLayout" Target="../slideLayouts/slideLayout34.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3" Type="http://schemas.openxmlformats.org/officeDocument/2006/relationships/theme" Target="../theme/theme3.xml"/><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31.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3.xml"/><Relationship Id="rId4" Type="http://schemas.openxmlformats.org/officeDocument/2006/relationships/tags" Target="../tags/tag282.xml"/><Relationship Id="rId3" Type="http://schemas.openxmlformats.org/officeDocument/2006/relationships/image" Target="../media/image5.png"/><Relationship Id="rId2" Type="http://schemas.openxmlformats.org/officeDocument/2006/relationships/tags" Target="../tags/tag281.xml"/><Relationship Id="rId1" Type="http://schemas.openxmlformats.org/officeDocument/2006/relationships/tags" Target="../tags/tag280.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3.xml"/><Relationship Id="rId4" Type="http://schemas.openxmlformats.org/officeDocument/2006/relationships/tags" Target="../tags/tag285.xml"/><Relationship Id="rId3" Type="http://schemas.openxmlformats.org/officeDocument/2006/relationships/image" Target="../media/image5.png"/><Relationship Id="rId2" Type="http://schemas.openxmlformats.org/officeDocument/2006/relationships/tags" Target="../tags/tag284.xml"/><Relationship Id="rId1" Type="http://schemas.openxmlformats.org/officeDocument/2006/relationships/tags" Target="../tags/tag283.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3.xml"/><Relationship Id="rId4" Type="http://schemas.openxmlformats.org/officeDocument/2006/relationships/tags" Target="../tags/tag288.xml"/><Relationship Id="rId3" Type="http://schemas.openxmlformats.org/officeDocument/2006/relationships/image" Target="../media/image5.png"/><Relationship Id="rId2" Type="http://schemas.openxmlformats.org/officeDocument/2006/relationships/tags" Target="../tags/tag287.xml"/><Relationship Id="rId1" Type="http://schemas.openxmlformats.org/officeDocument/2006/relationships/tags" Target="../tags/tag286.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3.xml"/><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 Type="http://schemas.openxmlformats.org/officeDocument/2006/relationships/tags" Target="../tags/tag289.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3.xml"/><Relationship Id="rId3" Type="http://schemas.openxmlformats.org/officeDocument/2006/relationships/tags" Target="../tags/tag294.xml"/><Relationship Id="rId2" Type="http://schemas.openxmlformats.org/officeDocument/2006/relationships/tags" Target="../tags/tag293.xml"/><Relationship Id="rId1" Type="http://schemas.openxmlformats.org/officeDocument/2006/relationships/tags" Target="../tags/tag292.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3.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3.xml"/><Relationship Id="rId4" Type="http://schemas.openxmlformats.org/officeDocument/2006/relationships/tags" Target="../tags/tag303.xml"/><Relationship Id="rId3" Type="http://schemas.openxmlformats.org/officeDocument/2006/relationships/image" Target="../media/image5.png"/><Relationship Id="rId2" Type="http://schemas.openxmlformats.org/officeDocument/2006/relationships/tags" Target="../tags/tag302.xml"/><Relationship Id="rId1" Type="http://schemas.openxmlformats.org/officeDocument/2006/relationships/tags" Target="../tags/tag301.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3.xml"/><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 Type="http://schemas.openxmlformats.org/officeDocument/2006/relationships/tags" Target="../tags/tag30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47.xml"/><Relationship Id="rId1" Type="http://schemas.openxmlformats.org/officeDocument/2006/relationships/tags" Target="../tags/tag246.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3.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3.xml"/><Relationship Id="rId4" Type="http://schemas.openxmlformats.org/officeDocument/2006/relationships/tags" Target="../tags/tag312.xml"/><Relationship Id="rId3" Type="http://schemas.openxmlformats.org/officeDocument/2006/relationships/image" Target="../media/image5.png"/><Relationship Id="rId2" Type="http://schemas.openxmlformats.org/officeDocument/2006/relationships/tags" Target="../tags/tag311.xml"/><Relationship Id="rId1" Type="http://schemas.openxmlformats.org/officeDocument/2006/relationships/tags" Target="../tags/tag310.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3.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3.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3.xml"/><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3.xml"/><Relationship Id="rId3" Type="http://schemas.openxmlformats.org/officeDocument/2006/relationships/tags" Target="../tags/tag324.xml"/><Relationship Id="rId2" Type="http://schemas.openxmlformats.org/officeDocument/2006/relationships/tags" Target="../tags/tag323.xml"/><Relationship Id="rId1" Type="http://schemas.openxmlformats.org/officeDocument/2006/relationships/tags" Target="../tags/tag322.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31.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3.xml"/><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3.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3.xml"/><Relationship Id="rId3" Type="http://schemas.openxmlformats.org/officeDocument/2006/relationships/tags" Target="../tags/tag336.xml"/><Relationship Id="rId2" Type="http://schemas.openxmlformats.org/officeDocument/2006/relationships/tags" Target="../tags/tag335.xml"/><Relationship Id="rId1" Type="http://schemas.openxmlformats.org/officeDocument/2006/relationships/tags" Target="../tags/tag33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49.xml"/><Relationship Id="rId1" Type="http://schemas.openxmlformats.org/officeDocument/2006/relationships/tags" Target="../tags/tag248.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31.xml"/><Relationship Id="rId4" Type="http://schemas.openxmlformats.org/officeDocument/2006/relationships/tags" Target="../tags/tag339.xml"/><Relationship Id="rId3" Type="http://schemas.openxmlformats.org/officeDocument/2006/relationships/image" Target="../media/image5.png"/><Relationship Id="rId2" Type="http://schemas.openxmlformats.org/officeDocument/2006/relationships/tags" Target="../tags/tag338.xml"/><Relationship Id="rId1" Type="http://schemas.openxmlformats.org/officeDocument/2006/relationships/tags" Target="../tags/tag337.xml"/></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3.xml"/><Relationship Id="rId4" Type="http://schemas.openxmlformats.org/officeDocument/2006/relationships/tags" Target="../tags/tag342.xml"/><Relationship Id="rId3" Type="http://schemas.openxmlformats.org/officeDocument/2006/relationships/image" Target="../media/image5.png"/><Relationship Id="rId2" Type="http://schemas.openxmlformats.org/officeDocument/2006/relationships/tags" Target="../tags/tag341.xml"/><Relationship Id="rId1" Type="http://schemas.openxmlformats.org/officeDocument/2006/relationships/tags" Target="../tags/tag340.xml"/></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3.xml"/><Relationship Id="rId4" Type="http://schemas.openxmlformats.org/officeDocument/2006/relationships/tags" Target="../tags/tag345.xml"/><Relationship Id="rId3" Type="http://schemas.openxmlformats.org/officeDocument/2006/relationships/image" Target="../media/image5.png"/><Relationship Id="rId2" Type="http://schemas.openxmlformats.org/officeDocument/2006/relationships/tags" Target="../tags/tag344.xml"/><Relationship Id="rId1" Type="http://schemas.openxmlformats.org/officeDocument/2006/relationships/tags" Target="../tags/tag343.xml"/></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3.xml"/><Relationship Id="rId4" Type="http://schemas.openxmlformats.org/officeDocument/2006/relationships/tags" Target="../tags/tag348.xml"/><Relationship Id="rId3" Type="http://schemas.openxmlformats.org/officeDocument/2006/relationships/image" Target="../media/image5.png"/><Relationship Id="rId2" Type="http://schemas.openxmlformats.org/officeDocument/2006/relationships/tags" Target="../tags/tag347.xml"/><Relationship Id="rId1" Type="http://schemas.openxmlformats.org/officeDocument/2006/relationships/tags" Target="../tags/tag346.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3.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3.xml"/><Relationship Id="rId3" Type="http://schemas.openxmlformats.org/officeDocument/2006/relationships/tags" Target="../tags/tag354.xml"/><Relationship Id="rId2" Type="http://schemas.openxmlformats.org/officeDocument/2006/relationships/tags" Target="../tags/tag353.xml"/><Relationship Id="rId1" Type="http://schemas.openxmlformats.org/officeDocument/2006/relationships/tags" Target="../tags/tag352.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3.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3.xml"/><Relationship Id="rId3" Type="http://schemas.openxmlformats.org/officeDocument/2006/relationships/tags" Target="../tags/tag360.xml"/><Relationship Id="rId2" Type="http://schemas.openxmlformats.org/officeDocument/2006/relationships/tags" Target="../tags/tag359.xml"/><Relationship Id="rId1" Type="http://schemas.openxmlformats.org/officeDocument/2006/relationships/tags" Target="../tags/tag358.xml"/></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3.xml"/><Relationship Id="rId4" Type="http://schemas.openxmlformats.org/officeDocument/2006/relationships/tags" Target="../tags/tag363.xml"/><Relationship Id="rId3" Type="http://schemas.openxmlformats.org/officeDocument/2006/relationships/image" Target="../media/image5.png"/><Relationship Id="rId2" Type="http://schemas.openxmlformats.org/officeDocument/2006/relationships/tags" Target="../tags/tag362.xml"/><Relationship Id="rId1" Type="http://schemas.openxmlformats.org/officeDocument/2006/relationships/tags" Target="../tags/tag361.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31.xml"/><Relationship Id="rId3" Type="http://schemas.openxmlformats.org/officeDocument/2006/relationships/tags" Target="../tags/tag366.xml"/><Relationship Id="rId2" Type="http://schemas.openxmlformats.org/officeDocument/2006/relationships/tags" Target="../tags/tag365.xml"/><Relationship Id="rId1" Type="http://schemas.openxmlformats.org/officeDocument/2006/relationships/tags" Target="../tags/tag364.xml"/></Relationships>
</file>

<file path=ppt/slides/_rels/slide4.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4" Type="http://schemas.openxmlformats.org/officeDocument/2006/relationships/notesSlide" Target="../notesSlides/notesSlide1.xml"/><Relationship Id="rId13" Type="http://schemas.openxmlformats.org/officeDocument/2006/relationships/slideLayout" Target="../slideLayouts/slideLayout6.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tags" Target="../tags/tag250.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3.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3.xml"/><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3.xml"/><Relationship Id="rId3" Type="http://schemas.openxmlformats.org/officeDocument/2006/relationships/tags" Target="../tags/tag375.xml"/><Relationship Id="rId2" Type="http://schemas.openxmlformats.org/officeDocument/2006/relationships/tags" Target="../tags/tag374.xml"/><Relationship Id="rId1" Type="http://schemas.openxmlformats.org/officeDocument/2006/relationships/tags" Target="../tags/tag373.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3.xml"/><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tags" Target="../tags/tag376.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3.xml"/><Relationship Id="rId3" Type="http://schemas.openxmlformats.org/officeDocument/2006/relationships/tags" Target="../tags/tag381.xml"/><Relationship Id="rId2" Type="http://schemas.openxmlformats.org/officeDocument/2006/relationships/tags" Target="../tags/tag380.xml"/><Relationship Id="rId1" Type="http://schemas.openxmlformats.org/officeDocument/2006/relationships/tags" Target="../tags/tag379.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3.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tags" Target="../tags/tag382.xml"/></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43.xml"/><Relationship Id="rId5" Type="http://schemas.openxmlformats.org/officeDocument/2006/relationships/slideLayout" Target="../slideLayouts/slideLayout13.xml"/><Relationship Id="rId4" Type="http://schemas.openxmlformats.org/officeDocument/2006/relationships/tags" Target="../tags/tag387.xml"/><Relationship Id="rId3" Type="http://schemas.openxmlformats.org/officeDocument/2006/relationships/image" Target="../media/image6.emf"/><Relationship Id="rId2" Type="http://schemas.openxmlformats.org/officeDocument/2006/relationships/tags" Target="../tags/tag386.xml"/><Relationship Id="rId1" Type="http://schemas.openxmlformats.org/officeDocument/2006/relationships/tags" Target="../tags/tag385.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13.xml"/><Relationship Id="rId3" Type="http://schemas.openxmlformats.org/officeDocument/2006/relationships/tags" Target="../tags/tag390.xml"/><Relationship Id="rId2" Type="http://schemas.openxmlformats.org/officeDocument/2006/relationships/tags" Target="../tags/tag389.xml"/><Relationship Id="rId1" Type="http://schemas.openxmlformats.org/officeDocument/2006/relationships/tags" Target="../tags/tag388.xml"/></Relationships>
</file>

<file path=ppt/slides/_rels/slide48.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31.xml"/><Relationship Id="rId4" Type="http://schemas.openxmlformats.org/officeDocument/2006/relationships/tags" Target="../tags/tag393.xml"/><Relationship Id="rId3" Type="http://schemas.openxmlformats.org/officeDocument/2006/relationships/image" Target="../media/image5.png"/><Relationship Id="rId2" Type="http://schemas.openxmlformats.org/officeDocument/2006/relationships/tags" Target="../tags/tag392.xml"/><Relationship Id="rId1" Type="http://schemas.openxmlformats.org/officeDocument/2006/relationships/tags" Target="../tags/tag391.xml"/></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6.xml"/><Relationship Id="rId5" Type="http://schemas.openxmlformats.org/officeDocument/2006/relationships/slideLayout" Target="../slideLayouts/slideLayout13.xml"/><Relationship Id="rId4" Type="http://schemas.openxmlformats.org/officeDocument/2006/relationships/tags" Target="../tags/tag396.xml"/><Relationship Id="rId3" Type="http://schemas.openxmlformats.org/officeDocument/2006/relationships/image" Target="../media/image5.png"/><Relationship Id="rId2" Type="http://schemas.openxmlformats.org/officeDocument/2006/relationships/tags" Target="../tags/tag395.xml"/><Relationship Id="rId1" Type="http://schemas.openxmlformats.org/officeDocument/2006/relationships/tags" Target="../tags/tag394.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50.xml.rels><?xml version="1.0" encoding="UTF-8" standalone="yes"?>
<Relationships xmlns="http://schemas.openxmlformats.org/package/2006/relationships"><Relationship Id="rId6" Type="http://schemas.openxmlformats.org/officeDocument/2006/relationships/notesSlide" Target="../notesSlides/notesSlide47.xml"/><Relationship Id="rId5" Type="http://schemas.openxmlformats.org/officeDocument/2006/relationships/slideLayout" Target="../slideLayouts/slideLayout13.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tags" Target="../tags/tag397.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3.xml"/><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3.xml"/><Relationship Id="rId3" Type="http://schemas.openxmlformats.org/officeDocument/2006/relationships/tags" Target="../tags/tag406.xml"/><Relationship Id="rId2" Type="http://schemas.openxmlformats.org/officeDocument/2006/relationships/tags" Target="../tags/tag405.xml"/><Relationship Id="rId1" Type="http://schemas.openxmlformats.org/officeDocument/2006/relationships/tags" Target="../tags/tag404.xml"/></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3.xml"/><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4.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13.xml"/><Relationship Id="rId3" Type="http://schemas.openxmlformats.org/officeDocument/2006/relationships/tags" Target="../tags/tag412.xml"/><Relationship Id="rId2" Type="http://schemas.openxmlformats.org/officeDocument/2006/relationships/tags" Target="../tags/tag411.xml"/><Relationship Id="rId1" Type="http://schemas.openxmlformats.org/officeDocument/2006/relationships/tags" Target="../tags/tag410.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13.xml"/><Relationship Id="rId3" Type="http://schemas.openxmlformats.org/officeDocument/2006/relationships/tags" Target="../tags/tag415.xml"/><Relationship Id="rId2" Type="http://schemas.openxmlformats.org/officeDocument/2006/relationships/tags" Target="../tags/tag414.xml"/><Relationship Id="rId1" Type="http://schemas.openxmlformats.org/officeDocument/2006/relationships/tags" Target="../tags/tag413.xml"/></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3.xml"/><Relationship Id="rId4" Type="http://schemas.openxmlformats.org/officeDocument/2006/relationships/slideLayout" Target="../slideLayouts/slideLayout13.xml"/><Relationship Id="rId3" Type="http://schemas.openxmlformats.org/officeDocument/2006/relationships/tags" Target="../tags/tag418.xml"/><Relationship Id="rId2" Type="http://schemas.openxmlformats.org/officeDocument/2006/relationships/tags" Target="../tags/tag417.xml"/><Relationship Id="rId1" Type="http://schemas.openxmlformats.org/officeDocument/2006/relationships/tags" Target="../tags/tag416.xml"/></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13.xml"/><Relationship Id="rId3" Type="http://schemas.openxmlformats.org/officeDocument/2006/relationships/tags" Target="../tags/tag421.xml"/><Relationship Id="rId2" Type="http://schemas.openxmlformats.org/officeDocument/2006/relationships/tags" Target="../tags/tag420.xml"/><Relationship Id="rId1" Type="http://schemas.openxmlformats.org/officeDocument/2006/relationships/tags" Target="../tags/tag419.xml"/></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3.xml"/><Relationship Id="rId3" Type="http://schemas.openxmlformats.org/officeDocument/2006/relationships/tags" Target="../tags/tag424.xml"/><Relationship Id="rId2" Type="http://schemas.openxmlformats.org/officeDocument/2006/relationships/tags" Target="../tags/tag423.xml"/><Relationship Id="rId1" Type="http://schemas.openxmlformats.org/officeDocument/2006/relationships/tags" Target="../tags/tag422.xml"/></Relationships>
</file>

<file path=ppt/slides/_rels/slide59.xml.rels><?xml version="1.0" encoding="UTF-8" standalone="yes"?>
<Relationships xmlns="http://schemas.openxmlformats.org/package/2006/relationships"><Relationship Id="rId6" Type="http://schemas.openxmlformats.org/officeDocument/2006/relationships/notesSlide" Target="../notesSlides/notesSlide56.xml"/><Relationship Id="rId5" Type="http://schemas.openxmlformats.org/officeDocument/2006/relationships/slideLayout" Target="../slideLayouts/slideLayout13.xml"/><Relationship Id="rId4" Type="http://schemas.openxmlformats.org/officeDocument/2006/relationships/tags" Target="../tags/tag427.xml"/><Relationship Id="rId3" Type="http://schemas.openxmlformats.org/officeDocument/2006/relationships/image" Target="../media/image7.png"/><Relationship Id="rId2" Type="http://schemas.openxmlformats.org/officeDocument/2006/relationships/tags" Target="../tags/tag426.xml"/><Relationship Id="rId1" Type="http://schemas.openxmlformats.org/officeDocument/2006/relationships/tags" Target="../tags/tag425.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57.xml"/><Relationship Id="rId4" Type="http://schemas.openxmlformats.org/officeDocument/2006/relationships/slideLayout" Target="../slideLayouts/slideLayout11.xml"/><Relationship Id="rId3" Type="http://schemas.openxmlformats.org/officeDocument/2006/relationships/tags" Target="../tags/tag430.xml"/><Relationship Id="rId2" Type="http://schemas.openxmlformats.org/officeDocument/2006/relationships/tags" Target="../tags/tag429.xml"/><Relationship Id="rId1" Type="http://schemas.openxmlformats.org/officeDocument/2006/relationships/tags" Target="../tags/tag428.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tags" Target="../tags/tag273.xml"/><Relationship Id="rId3" Type="http://schemas.openxmlformats.org/officeDocument/2006/relationships/image" Target="../media/image5.png"/><Relationship Id="rId2" Type="http://schemas.openxmlformats.org/officeDocument/2006/relationships/tags" Target="../tags/tag272.xml"/><Relationship Id="rId1" Type="http://schemas.openxmlformats.org/officeDocument/2006/relationships/tags" Target="../tags/tag271.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ea typeface="宋体" panose="02010600030101010101" pitchFamily="2" charset="-122"/>
              <a:sym typeface="宋体" panose="02010600030101010101"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anose="02010600030101010101" pitchFamily="2" charset="-122"/>
                <a:sym typeface="宋体" panose="02010600030101010101" pitchFamily="2" charset="-122"/>
              </a:rPr>
              <a:t>  </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财务会计 </a:t>
            </a:r>
            <a:endPar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lnSpc>
                <a:spcPct val="150000"/>
              </a:lnSpc>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理论</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实务</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课程思政案例</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72" name="TextBox 28"/>
          <p:cNvSpPr/>
          <p:nvPr/>
        </p:nvSpPr>
        <p:spPr>
          <a:xfrm>
            <a:off x="3711575" y="3751580"/>
            <a:ext cx="273812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二、应付债券</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（二）应付债券的发行和入账价值</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1.债的溢价、折价与平价发行</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2.债券发行价格的确定</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3.应付债券的入账价值</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债券发行价格的确定</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某年1月1日，甲公司经批准发行面值为5000000元的公司债券。该债券的票面利率为5%，期限为5年，每年6月30日和12月31日各付息一次，债券发行时的市场利率为6%。债券的发行价格如何计算？</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1995805"/>
            <a:ext cx="914400" cy="914400"/>
          </a:xfrm>
          <a:prstGeom prst="rect">
            <a:avLst/>
          </a:prstGeom>
          <a:noFill/>
          <a:ln w="9525">
            <a:noFill/>
          </a:ln>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1.债券发行的账务处理</a:t>
            </a:r>
            <a:endParaRPr lang="en-US"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【实务题2－3】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某年1月1日，甲公司经批准发行面值为5 000 000元的公司债券。该债券的票面利率为8%，期限为3年，每年6月30日和12月31日各付息一次，债券发行时的市场利率为8%。甲公司发行债券的账务处理如</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何？</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962025" y="2427605"/>
            <a:ext cx="914400" cy="914400"/>
          </a:xfrm>
          <a:prstGeom prst="rect">
            <a:avLst/>
          </a:prstGeom>
          <a:noFill/>
          <a:ln w="9525">
            <a:noFill/>
          </a:ln>
        </p:spPr>
      </p:pic>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1.债券发行的账务处理</a:t>
            </a:r>
            <a:endParaRPr lang="en-US"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【实务题2－4】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沿用【实务题</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－3】的资料。假定甲公司发行债券的票面利率为10%，其他条件不变。债券发行价格的计算及账务处理如</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何？</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962025" y="2283460"/>
            <a:ext cx="914400" cy="914400"/>
          </a:xfrm>
          <a:prstGeom prst="rect">
            <a:avLst/>
          </a:prstGeom>
          <a:noFill/>
          <a:ln w="9525">
            <a:noFill/>
          </a:ln>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1.债券发行的账务处理</a:t>
            </a:r>
            <a:endParaRPr lang="en-US"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lang="zh-CN" altLang="en-US" sz="1400" b="1" noProof="0" dirty="0" smtClean="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【实务题2－5】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沿用【实务题</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－3】的资料。假定甲公司发行债券的票面利率为6%，其他条件不变。债券发行价格的计算及账务处理如</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何？</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283460"/>
            <a:ext cx="914400" cy="914400"/>
          </a:xfrm>
          <a:prstGeom prst="rect">
            <a:avLst/>
          </a:prstGeom>
          <a:noFill/>
          <a:ln w="9525">
            <a:noFill/>
          </a:ln>
        </p:spPr>
      </p:pic>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2.债券摊余成本和利息费用的确定</a:t>
            </a:r>
            <a:endParaRPr lang="en-US" altLang="zh-CN" sz="1400" b="1" noProof="0" dirty="0" smtClean="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应付债券应按摊余成本进行后续计量。</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摊余成本是指以该债券的初始确认金额扣除已偿还的本金、加上(或减去)将该初始确认金额与到期日金额之间的差额进行摊销形成的累计摊销额后的金额。</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如果满足资本化条件，应计入有关资产的购建成本。除此之外的债券利息一律作为企业的财务费用处理。</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2.债券摊余成本和利息费用的确定</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按实际利率法摊销确定摊余成本和利息费用时:</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每期的利息费用=期初摊余成本×实际利率</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每期的应付利息=债券面值×票面利率</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每期应摊销的利息调整金额=应付利息-利息费用</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期末摊余成本=期初摊余成本+/-利息调整金额的累计摊销额</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2.债券摊余成本和利息费用的确定</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按实际利率法确定摊余成本的具体会计处理如下:</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(1)计提或支付利息时，按债券面值、票面利率等计算确定的利息，借记“财务费用”等账户，贷记“银行存款”“应付利息”(如果分次付息)“应付债券--应计利息”(到期一次付息)账户;</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摊销利息调整时，应按实际利息，借记“财务费用”或“在建工程”科目，按溢价或折价金额的摊销额，借记或贷记“应付债券--利息调整”科目，按应计利息，贷记“应付债券--应计利息”科目。若为分期付息债券，通过“应付利息”科目核算。</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2.债券摊余成本和利息费用的确定</a:t>
            </a:r>
            <a:endParaRPr lang="en-US" altLang="zh-CN" sz="1400" b="1" noProof="0" dirty="0" smtClean="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【实务题2－6】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某年1月1日，甲公司经批准发行面值为5 000 000元的公司债券。该债券的票面利率为10%，期限为3年，每年6月30日和12月31日各付息一次。发行时的市场利率为8%，发行收入5 262 025元已存入银行。按实际利率法编制债券溢价摊销。</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283460"/>
            <a:ext cx="914400" cy="914400"/>
          </a:xfrm>
          <a:prstGeom prst="rect">
            <a:avLst/>
          </a:prstGeom>
          <a:noFill/>
          <a:ln w="9525">
            <a:noFill/>
          </a:ln>
        </p:spPr>
      </p:pic>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2.债券摊余成本和利息费用的确定</a:t>
            </a:r>
            <a:endParaRPr lang="en-US" altLang="zh-CN" sz="1400" b="1" noProof="0" dirty="0" smtClean="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【实务题2－7】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某年1月1日，甲公司经批准发行面值为5 000 000元的公司债券。该债券的票面利率为6%，期限为3年，每年6月30日和12月31日各付息一次。发行时的市场利率为8%，发行收入4 737 815元已存入银行。按实际利率法编制债券折价摊销</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283460"/>
            <a:ext cx="914400" cy="914400"/>
          </a:xfrm>
          <a:prstGeom prst="rect">
            <a:avLst/>
          </a:prstGeom>
          <a:noFill/>
          <a:ln w="9525">
            <a:noFill/>
          </a:ln>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a:t>
            </a: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二章  非流动负债</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3.偿还债券</a:t>
            </a:r>
            <a:endParaRPr lang="en-US"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(1)到期直接偿还</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(2)提前偿还</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（三）应付债券的账务处理</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3.偿还债券</a:t>
            </a:r>
            <a:endParaRPr lang="en-US" altLang="zh-CN" sz="1400" b="1" noProof="0" dirty="0" smtClean="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【实务题2－8】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假定P公司折价发行债券(发行时市场利率为8%)。第9期初，P公司以10 500 000元赎回所有发行在外的债券。赎回时，应付债券的账面价值为9 575 378.35元。提前赎回债券的损失为 924 621.65 元( 10 500 000-9 575 378.35)。</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1043940" y="2067560"/>
            <a:ext cx="741680" cy="741680"/>
          </a:xfrm>
          <a:prstGeom prst="rect">
            <a:avLst/>
          </a:prstGeom>
          <a:noFill/>
          <a:ln w="9525">
            <a:noFill/>
          </a:ln>
        </p:spPr>
      </p:pic>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（四）可转换公司债券</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1.可转换公司债券的定义</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(1)债权性</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(2)股权性</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)可转换性</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（四）可转换公司债券</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2.可转换公司债券的确认和计量原则</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先确定负债成分的公允价值并以此作为其初始确认金额，确认为应付债券;再按照该可转换公司债券整体的发行价格扣除负债成分初始确认金额后的金额确定权益成分的初始确认金额，确认为其他权益工具。</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（四）可转换公司债券</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3.可转换公司债券的会计核算</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发行的可转换公司债券应在“应付债券”科目下设置的“可转换公司债券”明细科目中核算。企业发行可转换公司债券时，应按实际收到的款项，借记“银行存款”等科目，按可转换公司债券包含的负债成分面值，贷记“应付债券--可转换公司债券(面值)”科目，按权益成分的公允价值，贷记“其他权益工具”科目，按其差额，借记或贷记“应付债券--可转换公司债券(利息调整)”科目。</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二、应付债券</a:t>
            </a:r>
            <a:endParaRPr lang="zh-CN" altLang="en-US" sz="20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（四）可转换公司债券</a:t>
            </a:r>
            <a:endParaRPr lang="zh-CN" altLang="en-US"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smtClean="0">
                <a:ln>
                  <a:noFill/>
                </a:ln>
                <a:effectLst/>
                <a:uLnTx/>
                <a:uFillTx/>
                <a:sym typeface="+mn-ea"/>
              </a:rPr>
              <a:t>3.可转换公司债券的会计核算</a:t>
            </a:r>
            <a:endParaRPr lang="en-US" altLang="zh-CN" sz="1400" b="1" noProof="0" dirty="0" smtClean="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【实务题2－9】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甲公司经批准于2018年1月1日按每份面值100元发行了 500 000 份可转换公司债券，取得总收入50 000 000元，已收存银行。该债券5年期，一次还本、按年分期付息，债券票面年利率为6%。每份债券均可在发行1年后转换为该公司普通股，每100元的面值转换为 30股普通股，股票面值为每股1元。</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2020年12月31日，债券持有人将持有的可转换公司债券全部转换为普通股，甲公司发行可转换公司债券时，二级市场上与之类似的没有转换权的债券市场利率为10%。假定不考虑其他相关税费，甲公司将发行的可转换公司债券划分为以摊余成本计量的金融负债。</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三、长期应付款</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长期应付款是指企业发生的除长期借款和应付债券以外的其他各种长期应付款项，包括以分期付款方式购入固定资产发生的应付款项、应付融资租入固定资产租赁费等。</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（一）或有事项的概念和特征</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或有事项，是指过去的交易或者事项形成的，其结果须由某些未来事项的发生或不发生才能决定的不确定事项。</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或有事项具有下述特征:</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1.或有事项是由过去的交易或者事项形成的</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2.或有事项的结果具有不确定性</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3.或有事项的结果须由未来事项决定</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（二）预计负债的确认</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与或有事项相关的义务同时满足下列条件的，应当确认为预计负债。</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1.企业承担的现时义务</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2.履行该义务很可能导致经济利益流出企业</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3.该义务的金额能够可靠地计量</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(三)预计负债的计量</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1.最佳估计数的确定</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rPr>
              <a:t>2.预期可获得补偿的处理</a:t>
            </a:r>
            <a:endParaRPr kumimoji="0" sz="1400" i="0" u="none" strike="noStrike" kern="1200" cap="none" spc="150" normalizeH="0" baseline="0" noProof="0" dirty="0" smtClean="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576263"/>
          </a:xfrm>
        </p:spPr>
        <p:txBody>
          <a:bodyPr vert="horz" wrap="square" lIns="101600" tIns="38100" rIns="76200" bIns="38100" numCol="1" anchor="b" anchorCtr="0" compatLnSpc="1">
            <a:normAutofit fontScale="90000"/>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a:t>
            </a: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二章  非流动负债</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
        <p:nvSpPr>
          <p:cNvPr id="64514" name="文本框 1"/>
          <p:cNvSpPr txBox="1"/>
          <p:nvPr/>
        </p:nvSpPr>
        <p:spPr>
          <a:xfrm>
            <a:off x="511175" y="1636713"/>
            <a:ext cx="8021638" cy="2353310"/>
          </a:xfrm>
          <a:prstGeom prst="rect">
            <a:avLst/>
          </a:prstGeom>
          <a:noFill/>
          <a:ln w="9525">
            <a:noFill/>
          </a:ln>
        </p:spPr>
        <p:txBody>
          <a:bodyPr wrap="square" anchor="t" anchorCtr="0">
            <a:spAutoFit/>
          </a:bodyPr>
          <a:p>
            <a:pPr>
              <a:lnSpc>
                <a:spcPct val="150000"/>
              </a:lnSpc>
            </a:pPr>
            <a:r>
              <a:rPr lang="zh-CN" altLang="en-US" sz="1400">
                <a:latin typeface="微软雅黑" panose="020B0503020204020204" pitchFamily="34" charset="-122"/>
                <a:ea typeface="微软雅黑" panose="020B0503020204020204" pitchFamily="34" charset="-122"/>
              </a:rPr>
              <a:t>【本章概述·思政目标·育人元素】</a:t>
            </a:r>
            <a:endParaRPr lang="zh-CN" altLang="en-US" sz="1400">
              <a:latin typeface="微软雅黑" panose="020B0503020204020204" pitchFamily="34" charset="-122"/>
              <a:ea typeface="微软雅黑" panose="020B0503020204020204" pitchFamily="34" charset="-122"/>
            </a:endParaRPr>
          </a:p>
          <a:p>
            <a:pPr>
              <a:lnSpc>
                <a:spcPct val="150000"/>
              </a:lnSpc>
            </a:pPr>
            <a:r>
              <a:rPr lang="en-US" altLang="zh-CN" sz="1400">
                <a:latin typeface="微软雅黑" panose="020B0503020204020204" pitchFamily="34" charset="-122"/>
                <a:ea typeface="微软雅黑" panose="020B0503020204020204" pitchFamily="34" charset="-122"/>
              </a:rPr>
              <a:t>       </a:t>
            </a:r>
            <a:r>
              <a:rPr lang="zh-CN" altLang="en-US" sz="1400">
                <a:latin typeface="微软雅黑" panose="020B0503020204020204" pitchFamily="34" charset="-122"/>
                <a:ea typeface="微软雅黑" panose="020B0503020204020204" pitchFamily="34" charset="-122"/>
              </a:rPr>
              <a:t>本章概述：本章在概述非流动负债的定义、识别与分类的基础上，对非流动负债主要项目的会计核算内容进行具体介绍，并结合目前实务中对预计负债的确认、计量问题进行深入分析和阐述，同时结合思政案例与延伸阅读进行内容拓展。</a:t>
            </a:r>
            <a:r>
              <a:rPr lang="en-US" altLang="zh-CN" sz="1400">
                <a:latin typeface="微软雅黑" panose="020B0503020204020204" pitchFamily="34" charset="-122"/>
                <a:ea typeface="微软雅黑" panose="020B0503020204020204" pitchFamily="34" charset="-122"/>
              </a:rPr>
              <a:t>       </a:t>
            </a:r>
            <a:endParaRPr lang="en-US" altLang="zh-CN" sz="1400">
              <a:latin typeface="微软雅黑" panose="020B0503020204020204" pitchFamily="34" charset="-122"/>
              <a:ea typeface="微软雅黑" panose="020B0503020204020204" pitchFamily="34" charset="-122"/>
            </a:endParaRPr>
          </a:p>
          <a:p>
            <a:pPr>
              <a:lnSpc>
                <a:spcPct val="150000"/>
              </a:lnSpc>
            </a:pPr>
            <a:r>
              <a:rPr lang="en-US" altLang="zh-CN" sz="1400">
                <a:latin typeface="微软雅黑" panose="020B0503020204020204" pitchFamily="34" charset="-122"/>
                <a:ea typeface="微软雅黑" panose="020B0503020204020204" pitchFamily="34" charset="-122"/>
              </a:rPr>
              <a:t>       </a:t>
            </a:r>
            <a:r>
              <a:rPr lang="zh-CN" altLang="en-US" sz="1400">
                <a:latin typeface="微软雅黑" panose="020B0503020204020204" pitchFamily="34" charset="-122"/>
                <a:ea typeface="微软雅黑" panose="020B0503020204020204" pitchFamily="34" charset="-122"/>
              </a:rPr>
              <a:t>思政目标：</a:t>
            </a:r>
            <a:r>
              <a:rPr sz="1400">
                <a:latin typeface="微软雅黑" panose="020B0503020204020204" pitchFamily="34" charset="-122"/>
                <a:ea typeface="微软雅黑" panose="020B0503020204020204" pitchFamily="34" charset="-122"/>
              </a:rPr>
              <a:t>从我国绿色债券发展助力“双碳”目标案例中，体会生态文明的重要性，强化生态保护意识和可持续发展理念。</a:t>
            </a:r>
            <a:endParaRPr sz="1400">
              <a:latin typeface="微软雅黑" panose="020B0503020204020204" pitchFamily="34" charset="-122"/>
              <a:ea typeface="微软雅黑" panose="020B0503020204020204" pitchFamily="34" charset="-122"/>
            </a:endParaRPr>
          </a:p>
          <a:p>
            <a:pPr>
              <a:lnSpc>
                <a:spcPct val="150000"/>
              </a:lnSpc>
            </a:pPr>
            <a:r>
              <a:rPr lang="en-US" altLang="zh-CN" sz="1400">
                <a:latin typeface="微软雅黑" panose="020B0503020204020204" pitchFamily="34" charset="-122"/>
                <a:ea typeface="微软雅黑" panose="020B0503020204020204" pitchFamily="34" charset="-122"/>
              </a:rPr>
              <a:t>        </a:t>
            </a:r>
            <a:r>
              <a:rPr lang="zh-CN" altLang="en-US" sz="1400">
                <a:latin typeface="微软雅黑" panose="020B0503020204020204" pitchFamily="34" charset="-122"/>
                <a:ea typeface="微软雅黑" panose="020B0503020204020204" pitchFamily="34" charset="-122"/>
              </a:rPr>
              <a:t>育人元素：树立正确的生态价值观。</a:t>
            </a:r>
            <a:endParaRPr lang="zh-CN" altLang="en-US" sz="1400">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(三)预计负债的计量</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sz="1400" noProof="0" dirty="0">
                <a:ln>
                  <a:noFill/>
                </a:ln>
                <a:effectLst/>
                <a:uLnTx/>
                <a:uFillTx/>
                <a:sym typeface="+mn-ea"/>
              </a:rPr>
              <a:t>1.最佳估计数的确定</a:t>
            </a:r>
            <a:endParaRPr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sz="1400" noProof="0" dirty="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2018年9月6日，甲公司因一项合同违约而被乙公司起诉。截至2018年12月31日，法院尚未就该项诉讼作出判决，因此诉讼须承担的赔偿金额也无法准确地确定，但据专业人士估计，甲公司败诉的可能性为80%，如败诉，将要赔偿 130 000元。</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139950"/>
            <a:ext cx="914400" cy="914400"/>
          </a:xfrm>
          <a:prstGeom prst="rect">
            <a:avLst/>
          </a:prstGeom>
          <a:noFill/>
          <a:ln w="9525">
            <a:noFill/>
          </a:ln>
        </p:spPr>
      </p:pic>
    </p:spTree>
    <p:custDataLst>
      <p:tags r:id="rId4"/>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(三)预计负债的计量</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sz="1400" noProof="0" dirty="0">
                <a:ln>
                  <a:noFill/>
                </a:ln>
                <a:effectLst/>
                <a:uLnTx/>
                <a:uFillTx/>
                <a:sym typeface="+mn-ea"/>
              </a:rPr>
              <a:t>1.最佳估计数的确定</a:t>
            </a:r>
            <a:endParaRPr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sz="1400" noProof="0" dirty="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11</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2018年，乙公司销售A产品取得的销售额为20 000 000元。乙公司的产品质量保证条款规定:A产品售出后一年内，如发生正常质量问题，乙公司将免费负责修理。根据以往的经验，乙公司所售A产品如果出现较小的质量问题，则需发生的修理费为销售额的5%;如果出现较大的质量问题，则需发生的修理费为销售额的10%。据预测，本年度已售产品中，有90%不会发生质量问题，有8%将发生较小质量问题，有2%将发生较大质量问题。</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139950"/>
            <a:ext cx="914400" cy="914400"/>
          </a:xfrm>
          <a:prstGeom prst="rect">
            <a:avLst/>
          </a:prstGeom>
          <a:noFill/>
          <a:ln w="9525">
            <a:noFill/>
          </a:ln>
        </p:spPr>
      </p:pic>
    </p:spTree>
    <p:custDataLst>
      <p:tags r:id="rId4"/>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(三)预计负债的计量</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sz="1400" noProof="0" dirty="0">
                <a:ln>
                  <a:noFill/>
                </a:ln>
                <a:effectLst/>
                <a:uLnTx/>
                <a:uFillTx/>
                <a:sym typeface="+mn-ea"/>
              </a:rPr>
              <a:t>2.预期可获得补偿的处理</a:t>
            </a:r>
            <a:endParaRPr sz="1400" noProof="0" dirty="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】2018年12月31日，甲公司因或有事项而确认了一笔金额为200 000元的预计负债;同时，甲公司因该或有事项，基本确定可从乙公司获得60 000元的赔偿。</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139950"/>
            <a:ext cx="914400" cy="914400"/>
          </a:xfrm>
          <a:prstGeom prst="rect">
            <a:avLst/>
          </a:prstGeom>
          <a:noFill/>
          <a:ln w="9525">
            <a:noFill/>
          </a:ln>
        </p:spPr>
      </p:pic>
    </p:spTree>
    <p:custDataLst>
      <p:tags r:id="rId4"/>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(四)预计负债的账务处理</a:t>
            </a:r>
            <a:endParaRPr lang="zh-CN" altLang="en-US" sz="1400" b="1" noProof="0" dirty="0" smtClean="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sz="1400" noProof="0" dirty="0">
                <a:ln>
                  <a:noFill/>
                </a:ln>
                <a:effectLst/>
                <a:uLnTx/>
                <a:uFillTx/>
                <a:sym typeface="+mn-ea"/>
              </a:rPr>
              <a:t>1.未决诉讼和未决仲裁</a:t>
            </a:r>
            <a:endParaRPr sz="1400" noProof="0" dirty="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endParaRPr sz="1400" noProof="0" dirty="0">
              <a:ln>
                <a:noFill/>
              </a:ln>
              <a:effectLst/>
              <a:uLnTx/>
              <a:uFillTx/>
              <a:sym typeface="+mn-ea"/>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13</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2018年7月2日，甲公司因一项合同违约而被乙公司起诉。截至2018年12月31日，法院尚未就该项诉讼作出判决，甲公司估计败诉的可能性为60%，如败诉，赔偿金额估计为500 000元。2019年5月13日，法院作出判决:甲公司应向乙公司支付赔偿金 700 000元。甲公司不再上诉，赔偿已经支付。</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139950"/>
            <a:ext cx="914400" cy="914400"/>
          </a:xfrm>
          <a:prstGeom prst="rect">
            <a:avLst/>
          </a:prstGeom>
          <a:noFill/>
          <a:ln w="9525">
            <a:noFill/>
          </a:ln>
        </p:spPr>
      </p:pic>
    </p:spTree>
    <p:custDataLst>
      <p:tags r:id="rId4"/>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(四)预计负债的账务处理</a:t>
            </a:r>
            <a:endParaRPr lang="zh-CN" altLang="en-US" sz="1400" b="1" noProof="0" dirty="0" smtClean="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sz="1400" noProof="0" dirty="0">
                <a:ln>
                  <a:noFill/>
                </a:ln>
                <a:effectLst/>
                <a:uLnTx/>
                <a:uFillTx/>
                <a:sym typeface="+mn-ea"/>
              </a:rPr>
              <a:t>2.产品质量保证</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14</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】甲公司是生产并销售A产品的企业，2×18年第一季度，共销售A产品30 000 件，销售收入为 180 000 000元。根据公司的产品质量保证条款，该产品售出后一年内，如发生正常质量问题，公司将负责免费维修。根据以前年度的维修记录，如果发生较小的质量问题，发生的维修费用为销售收入的 1%，如果发生较大的质量问题，发生的维修费用为销售收入的 2%。根据公司技术部门的预测，本季度销售的产品中，95%不会发生质量问题;4%可能发生较小质量问题;1%可能发生较大质量问题。甲公司2×18 年度第一季度实际发生的维修费为100 000元，“预计负债--产品质量保证”科目2×17年年末余额为4 000元。</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(四)预计负债的账务处理</a:t>
            </a:r>
            <a:endParaRPr lang="zh-CN" altLang="en-US" sz="1400" b="1" noProof="0" dirty="0" smtClean="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sz="1400" noProof="0" dirty="0">
                <a:ln>
                  <a:noFill/>
                </a:ln>
                <a:effectLst/>
                <a:uLnTx/>
                <a:uFillTx/>
                <a:sym typeface="+mn-ea"/>
              </a:rPr>
              <a:t>3.亏损合同</a:t>
            </a:r>
            <a:endParaRPr sz="1400" noProof="0" dirty="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15</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】乙公司于某年1月1日与丙公司签订了一批 D产品的销售合同。双方约定乙公司在该年7月1日向丙公司销售100件D产品，合同单价为1 280元。乙公司签订合同时，估计D产品的单位成本为960元。合同规定如果乙公司该年7月1日未能按期交货，须向丙公司支付未按期交货部分合同价款20%的违约金。由于乙公司在组织生产D产品时原材料价格大幅上涨，预计生产D产品的单位成本会上升至1 360元。</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(四)预计负债的账务处理</a:t>
            </a:r>
            <a:endParaRPr lang="zh-CN" altLang="en-US" sz="1400" b="1" noProof="0" dirty="0" smtClean="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sz="1400" noProof="0" dirty="0">
                <a:ln>
                  <a:noFill/>
                </a:ln>
                <a:effectLst/>
                <a:uLnTx/>
                <a:uFillTx/>
                <a:sym typeface="+mn-ea"/>
              </a:rPr>
              <a:t>4.重组义务</a:t>
            </a:r>
            <a:endParaRPr sz="1400" noProof="0" dirty="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属于重组的事项主要包括:</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(1)出售或终止企业的部分经营业务;</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(2)对企业的组织结构进行较大调整;</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(3)关闭企业的部分营业场所，或将营业活动由一个国家或地区迁移到其他国家或地区。</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(四)预计负债的账务处理</a:t>
            </a:r>
            <a:endParaRPr lang="zh-CN" altLang="en-US" sz="1400" b="1" noProof="0" dirty="0" smtClean="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sz="1400" noProof="0" dirty="0">
                <a:ln>
                  <a:noFill/>
                </a:ln>
                <a:effectLst/>
                <a:uLnTx/>
                <a:uFillTx/>
                <a:sym typeface="+mn-ea"/>
              </a:rPr>
              <a:t>4.重组义务</a:t>
            </a:r>
            <a:endParaRPr sz="1400" noProof="0" dirty="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因重组而承担了重组义务，并且同时满足或有事项的三项确认条件的，应确认为预计负债。即判断其承担的重组义务是不是现时义务、履行重组义务是否很可能导致经济利益流出企业、重组义务的金额是否能够可靠计量。</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应当根据与重组有关的直接支出确定预计负债金额。由于企业在计量预计负债时不应当考虑预期处置相关资产的利得，则在计量与重组义务相关的预计负债时，也不考虑处置相关资产(厂房、店面，有时是一个事业部整体)可能形成的利得或损失，即使资产的出售构成重组的一部分也是如此。</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四、预计负债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(四)预计负债的账务处理</a:t>
            </a:r>
            <a:endParaRPr lang="zh-CN" altLang="en-US" sz="1400" b="1" noProof="0" dirty="0" smtClean="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r>
              <a:rPr lang="en-US" sz="1400" noProof="0" dirty="0">
                <a:ln>
                  <a:noFill/>
                </a:ln>
                <a:effectLst/>
                <a:uLnTx/>
                <a:uFillTx/>
                <a:sym typeface="+mn-ea"/>
              </a:rPr>
              <a:t>4.</a:t>
            </a:r>
            <a:r>
              <a:rPr lang="zh-CN" altLang="en-US" sz="1400" noProof="0" dirty="0">
                <a:ln>
                  <a:noFill/>
                </a:ln>
                <a:effectLst/>
                <a:uLnTx/>
                <a:uFillTx/>
                <a:sym typeface="+mn-ea"/>
              </a:rPr>
              <a:t>重组义务</a:t>
            </a:r>
            <a:endParaRPr lang="zh-CN" altLang="en-US" sz="1400" noProof="0" dirty="0">
              <a:ln>
                <a:noFill/>
              </a:ln>
              <a:effectLst/>
              <a:uLnTx/>
              <a:uFillTx/>
              <a:sym typeface="+mn-ea"/>
            </a:endParaRPr>
          </a:p>
          <a:p>
            <a:pPr marL="0" marR="0" lvl="0" algn="l" defTabSz="685800" rtl="0" eaLnBrk="1" fontAlgn="base" latinLnBrk="0" hangingPunct="1">
              <a:lnSpc>
                <a:spcPct val="120000"/>
              </a:lnSpc>
              <a:spcAft>
                <a:spcPts val="1000"/>
              </a:spcAft>
              <a:buClrTx/>
              <a:buSzTx/>
              <a:buNone/>
              <a:defRPr/>
            </a:pPr>
            <a:endPar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sym typeface="+mn-ea"/>
            </a:endParaRPr>
          </a:p>
          <a:p>
            <a:pPr marL="0" marR="0" lvl="0" algn="l" defTabSz="685800" rtl="0" eaLnBrk="1" fontAlgn="base" latinLnBrk="0" hangingPunct="1">
              <a:lnSpc>
                <a:spcPct val="120000"/>
              </a:lnSpc>
              <a:spcAft>
                <a:spcPts val="1000"/>
              </a:spcAft>
              <a:buClrTx/>
              <a:buSzTx/>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16</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2017年12月2日，经董事会批准，甲公司自2018年1月1日起撤销某门店，该业务重组计划于2017年12月31日对外公告。为实施该业务重组计划，甲公司2017年12月31日预计发生以下支出或损失:因辞退职工将支付补偿款200 000元，因撤销门店租赁合同将支付违约金40 000元，因处置门店内设备预计将发生损失30 000元，因将门店内库存存货运回公司本部预计将发生运输费2 000元。</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139950"/>
            <a:ext cx="914400" cy="914400"/>
          </a:xfrm>
          <a:prstGeom prst="rect">
            <a:avLst/>
          </a:prstGeom>
          <a:noFill/>
          <a:ln w="9525">
            <a:noFill/>
          </a:ln>
        </p:spPr>
      </p:pic>
    </p:spTree>
    <p:custDataLst>
      <p:tags r:id="rId4"/>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（一）借款费用的含义与内容</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借款费用是指企业因借款而发生的利息及其他相关成本，即企业因借入资金而付出的代价。借款费用包括的内容有:</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1.因借款而发生的利息</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2.因借款而发生的折价或溢价的摊销</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3.因借款而发生的辅助费用</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4.因外币借款而发生的汇兑差额</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非流动负债概述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4105275" y="2154238"/>
            <a:ext cx="4826000"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非流动负债重要条款的理解与会计处理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82333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本章课程思政案例及延伸阅读</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（二）借款费用的确认</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1.借款费用确认的基本原则</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2.借款费用资本化的资产范围</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3.借款费用资本化的借款范围</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（三）借款费用资本化的条件</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1.开始资本化的时点</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(1)资产支出已经发生，是指企业为购建或者生产符合资本化条件的资产，已经用现金、转移非现金资产或承担带息债务的形式支付实际发生的各项支出。</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(2)借款费用已经发生，是指企业已经发生了因购建或者生产符合资本化条件的资产而专门借入款项的借款费用或者所占用的一般借款的借款费用。</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(3)为使资产达到预定可使用或者可销售状态所必要的购建或者生产活动已经开始，是指符合资本化条件的资产的实体建造或者生产工作已经开始，如厂房的开工建造等。</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企业只有在上述三个条件同时满足的情况下，有关借款费用才可开始资本化，只要其中有一个条件没有满足，借款费用就不能开始资本化。</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（三）借款费用资本化的条件</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 暂停资本化的期间</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我国现行企业会计准则规定:符合资本化条件的资产在购建或者生产过程中发生非正常中断，且中断时间连续超过3个月的，应当暂停借款费用的资本化。在中断期间发生的借款费用应当确认为费用，计入当期损益，直至资产的购建或者生产活动重新开始。如果中断是使所购建或者生产的符合资本化条件的资产达到预定可使用或者可销售状态所必要的程序，则借款费用的资本化应当继续进行。</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（三）借款费用资本化的条件</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3.停止资本化的时点</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可以从以下几个方面来加以判断:</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(1)符合资本化条件的资产的实体建造(包括安装)工作已经全部完成或者实质上已经完成。</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(2)所购建或者生产的符合资本化条件的资产与设计要求、合同规定或者生产要求相符或基本相符，即使有极个别与设计要求、合同规定或者生产要求不相符的地方，也不会影响其正常使用或者销售。</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(3)继续发生在所购建或者生产的符合资本化条件的资产上的支出金额很少或几乎不再发生。</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1.为购建或者生产符合资本化条件的资产而借入专门借款的，应当以专门借款当期实际发生的利息费用，减去将尚未动用的借款资金存入银行取得的利息收入或进行暂时性投资取得的投资收益后的金额确定。</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每一会计期间利息的资本化金额 = </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专门借款当期实际发生的利息费用 - 尚未动用的借款资金的利息收入 - 尚未动用的借款资金暂时性投资取得的投资收益   </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为购建或者生产符合资本化条件的资产而占用了一般借款的，企业应当根据累计资产支出超过专门借款部分的资产支出加权平均数乘以所占用一般借款的资本化率，计算确定一般借款应予资本化的利息金额。资本化率应当根据一般借款加权平均利率计算确定。</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每一会计期间利息的资本化金额 = ∑(至当期期末止购建或者生产符合资本化条件的</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资产累计支出-专门借款)×资产累计支出超出专门借款部分实际占用的天数/会计期间涵盖的天数×一般借款的资本化率 </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资本化率具体确认方法如下:</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如果为购建或者生产符合资本化条件的资产只占用一笔一般借款，则资本化率为该项借款的利率。如果为购建或者生产符合资本化条件的资产占用一笔以上一般借款，则资本化率为这些借款的加权平均利率。</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加权平均利率=所占用一般借款当期实际发生的利息之和/所占用一般借款本金加权平均数×100% </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一般借款本金加权平均数 = ∑（每笔一般借款本金×</a:t>
            </a:r>
            <a:r>
              <a:rPr kumimoji="0" 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pic>
        <p:nvPicPr>
          <p:cNvPr id="2" name="图片 1"/>
          <p:cNvPicPr>
            <a:picLocks noChangeAspect="1"/>
          </p:cNvPicPr>
          <p:nvPr/>
        </p:nvPicPr>
        <p:blipFill>
          <a:blip r:embed="rId3"/>
          <a:stretch>
            <a:fillRect/>
          </a:stretch>
        </p:blipFill>
        <p:spPr>
          <a:xfrm>
            <a:off x="3564255" y="3579495"/>
            <a:ext cx="6209665" cy="706120"/>
          </a:xfrm>
          <a:prstGeom prst="rect">
            <a:avLst/>
          </a:prstGeom>
        </p:spPr>
      </p:pic>
    </p:spTree>
    <p:custDataLst>
      <p:tags r:id="rId4"/>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35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每一会计期间的利息资本化金额，不应当超过当期相关借款实际发生的利息金额，企业在确定每期利息资本化金额时，应当首先判断符合资本化条件的资产在购建或者生产过程所占用的资金来源，如果所占用的资金是专门借款资金，则应当在资本化期间内，根据每期实际发生的专门借款利息费用，确定应予资本化的金额。</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在企业将闲置的专门借款资金存入银行取得利息收入或者进行暂时性投资获取投资收益的情况下，企业还应当将这些相关的利息收入或者投资收益从资本化金额中扣除，以如实反映符合资本化条件的资产的实际成本。</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17</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甲公司于2x17年1月1日正式动工兴建一幢办公楼，工期预计为1年零6个月，工程采用出包方式，分别于2x17年1月1日、2x17年7月1日和2X18年1月1日支付工程进度款。公司为建造办公楼于2x17年1月1日专门借款4 000 万元，借款期限为3年，年利率为6%。借款利息按年支付(如无特别说明，本题中名义利率与实际利率均相同)。闲置借款资金均用于固定收益债券短期投资，该短期投资月收益率为5‰，甲公司为建造办公楼占用的一般借款有两笔，具体如下:</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962025" y="1779270"/>
            <a:ext cx="914400" cy="914400"/>
          </a:xfrm>
          <a:prstGeom prst="rect">
            <a:avLst/>
          </a:prstGeom>
          <a:noFill/>
          <a:ln w="9525">
            <a:noFill/>
          </a:ln>
        </p:spPr>
      </p:pic>
    </p:spTree>
    <p:custDataLst>
      <p:tags r:id="rId4"/>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(1)向A银行长期贷款4000万元，期限为2x16年12月1日至2x19年12月1日,，年利率为6%，按年支付利息。</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(2)发行公司债2亿元，于2x16年1月1日发行，期限为 5年，年利率为8%，按年支付利息。</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假定这两笔一般借款除了用于办公楼建设外，没有用于其他符合资本化条件的资产的购建或者生产活动。全年按360 天计算。办公楼于2x18年6月30日完工，达到预定可使用状态。公司为建造该办公楼的支出金额如表所示。</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962025" y="1779270"/>
            <a:ext cx="914400" cy="914400"/>
          </a:xfrm>
          <a:prstGeom prst="rect">
            <a:avLst/>
          </a:prstGeom>
          <a:noFill/>
          <a:ln w="9525">
            <a:noFill/>
          </a:ln>
        </p:spPr>
      </p:pic>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非流动负债</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一、非流动负债的性质与分类</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（一）非流动负债的性质</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（二）非流动负债的分类</a:t>
            </a:r>
            <a:endParaRPr kumimoji="0" lang="zh-CN"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1.按具体内容分类</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a:t>
            </a: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）长期借款</a:t>
            </a:r>
            <a:endPar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a:t>
            </a: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）应付债券</a:t>
            </a:r>
            <a:endPar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a:t>
            </a: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）长期应付款项</a:t>
            </a:r>
            <a:endPar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4</a:t>
            </a: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）预计负债</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2.按偿还方式分类</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（四）借款费用的计量</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4" name="表格 3"/>
          <p:cNvGraphicFramePr/>
          <p:nvPr>
            <p:custDataLst>
              <p:tags r:id="rId3"/>
            </p:custDataLst>
          </p:nvPr>
        </p:nvGraphicFramePr>
        <p:xfrm>
          <a:off x="1663700" y="2016760"/>
          <a:ext cx="5600700" cy="1945640"/>
        </p:xfrm>
        <a:graphic>
          <a:graphicData uri="http://schemas.openxmlformats.org/drawingml/2006/table">
            <a:tbl>
              <a:tblPr firstRow="1" bandRow="1">
                <a:tableStyleId>{5940675A-B579-460E-94D1-54222C63F5DA}</a:tableStyleId>
              </a:tblPr>
              <a:tblGrid>
                <a:gridCol w="1600835"/>
                <a:gridCol w="1078865"/>
                <a:gridCol w="1080135"/>
                <a:gridCol w="1840865"/>
              </a:tblGrid>
              <a:tr h="699135">
                <a:tc>
                  <a:txBody>
                    <a:bodyPr/>
                    <a:p>
                      <a:pPr indent="0" algn="ctr">
                        <a:lnSpc>
                          <a:spcPct val="120000"/>
                        </a:lnSpc>
                        <a:spcBef>
                          <a:spcPts val="0"/>
                        </a:spcBef>
                        <a:spcAft>
                          <a:spcPts val="0"/>
                        </a:spcAft>
                        <a:buNone/>
                      </a:pPr>
                      <a:r>
                        <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日期</a:t>
                      </a:r>
                      <a:endPar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每期资产支出金额</a:t>
                      </a:r>
                      <a:endPar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累计资产支出金额</a:t>
                      </a:r>
                      <a:endPar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闲置借款资金用于短期投资金额</a:t>
                      </a:r>
                      <a:endParaRPr lang="en-US" sz="15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150">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20×7.1.1</a:t>
                      </a:r>
                      <a:endParaRPr lang="en-US" sz="1300" b="0" spc="12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3000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3000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1000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785">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20×7.7.1</a:t>
                      </a:r>
                      <a:endParaRPr lang="en-US" sz="1300" b="0" spc="12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5000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8000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4000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2420">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20×8.1.1</a:t>
                      </a:r>
                      <a:endParaRPr lang="en-US" sz="1300" b="0" spc="12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3000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11000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1000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150">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总计</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11000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20000"/>
                        </a:lnSpc>
                        <a:spcBef>
                          <a:spcPts val="0"/>
                        </a:spcBef>
                        <a:spcAft>
                          <a:spcPts val="0"/>
                        </a:spcAft>
                        <a:buNone/>
                      </a:pPr>
                      <a:r>
                        <a:rPr 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rPr>
                        <a:t>6000</a:t>
                      </a:r>
                      <a:endParaRPr lang="en-US" altLang="en-US" sz="1300" b="0" spc="12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25400" marR="25400" marT="6350" marB="635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4"/>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（一）案例主题与思政意义</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【案例主题】</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通过案例描述与分析，了解我国绿色债券的发展现状以及重要意义和作用。</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【思政意义】</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从国家的政策制定、推行与完善以及绿色债券发展的重要成就，培养学生绿色可持续生态文明理念，并强化环保意识。</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【案例描述】</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绿色债券发展取得重大成就</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党的十八大以来，我国扎实推进绿色低碳转型，绿色债券市场迎来跨越式发展，取得了显著成就。</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是政策支撑体系不断完善。2015年，国务院印发《关于加快推进生态文明建设的意见》，首次确定构建绿色金融体系的总体思路。同年12月，为推动绿色债券健康发展，中国人民银行、国家发展改革委分别发布《绿色债券支持项目目录（2015年版）》《绿色债券发行指引》，明确了绿色债券的支持重点，建立了自上而下的绿色债券政策规范。</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【案例描述】</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2021年4月，中国人民银行、国家发展改革委、证监会联合印发《绿色债券支持项目目录（2021年版）》，更加科学准确地界定了绿色项目的范围，为我国绿色债券发展提供了稳定框架和灵活空间。2022年，绿色债券标准委员会发布《中国绿色债券原则》，标志着我国绿色债券标准基本实现国内统一与国际接轨。伴随着一系列重要举措的出台，我国绿色债券市场发展顶层设计日臻完善，“绿色边界”不断明确，绿色债券市场发展朝着高效、稳健的方向持续迈进。</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【案例描述】</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是绿色债券市场加速发展。随着绿色发展理念的不断深入，我国绿色债券市场日趋成熟，具体体现在发行规模、主体和品种等维度。第一，在气候债券倡议组织（CBI）的绿色定义口径下，我国绿色债券发行规模呈现出增速较快的特征。截至2021年，绿色债券发行量累计达到1.3万亿元,2021年发行量同比增长186%。第二，绿色债券发行主体呈现出多样化的特征。电力、建筑、交通等实体行业不断加入绿色债券发行行列，绿色债券对实体经济低碳转型的支持作用进一步发挥。第三，绿色债券发行品种呈现出创新特征。碳中和债、可持续发展挂钩债券等绿色债券品种不断推出，为我国产业的绿色低碳转型发展与生态环境的高水平保护注入了更多资金“活水”。</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【案例描述】</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三是国际标准合作高效开展。一方面，我国与欧盟联合发布《可持续金融共同分类目录》，推进绿色债券标准融合，为境内外市场主体开展跨国绿色投融资提供了便利环境；另一方面，我国在2016年担任G20主席国期间，牵头成立了G20绿色金融研究小组，积极开展绿色债券市场相关的国际研究合作，与国际社会携手应对气候变化引发的潜在金融风险，达成“以绿色助转型”的国际共识。</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2185" y="987108"/>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a:t>
            </a:r>
            <a:r>
              <a:rPr lang="zh-CN" altLang="zh-CN" sz="1400" b="1" noProof="0" dirty="0" smtClean="0">
                <a:ln>
                  <a:noFill/>
                </a:ln>
                <a:effectLst/>
                <a:uLnTx/>
                <a:uFillTx/>
                <a:sym typeface="+mn-ea"/>
              </a:rPr>
              <a:t>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从经济效益看，绿色债券市场的蓬勃发展拓宽了社会公共投资的渠道，为稳固实体经济发展、改善城乡基础设施和人居环境、推进能源革命注入了勃勃生机。从环境效益看，绿色债券的环保效益更高、减排效果更好，在助力实现碳达峰、碳中和目标、深化生态保护补偿制度中发挥着积极作用。从国际发展看，绿色债券的持续性对外开放为全球投资者参与中国低碳绿色发展创造了有利条件，这将进一步推进我国在气候变化、绿色能源、绿色基建等领域的国际合作，推动实现更加绿色、健康的全球发展。</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2185" y="987108"/>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a:t>
            </a:r>
            <a:r>
              <a:rPr lang="zh-CN" altLang="zh-CN" sz="1400" b="1" noProof="0" dirty="0" smtClean="0">
                <a:ln>
                  <a:noFill/>
                </a:ln>
                <a:effectLst/>
                <a:uLnTx/>
                <a:uFillTx/>
                <a:sym typeface="+mn-ea"/>
              </a:rPr>
              <a:t>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党的二十大宣告，从现在起，中国共产党的中心任务就是团结带领全国各族人民全面建成社会主义现代化强国、实现第二个百年奋斗目标，以中国式现代化全面推进中华民族伟大复兴。围绕中国式现代化实现高质量发展、实现全体人民共同富裕、促进人与自然和谐共生、推动构建人类命运共同体等本质要求，新时代我国绿色债券市场发展大有可为。</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2185" y="91535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（三）案例讨论与升华</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【案例讨论】</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结合中国式现代化背景，试从全体人民共同富裕以及人与自然和谐共生角度分析和讨论对绿色债券未来发展提出的新要求？</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【案例升华】</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习近平总书记在党的二十大报告中指出，人与自然和谐共生是中国式现代化的重要特色，促进人与自然和谐共生是中国式现代化的本质要求。以中国式现代化全面推进中华民族伟大复兴，必须立足建设美丽中国这个关乎中华民族永续发展的千年大计、根本大计，必须遵循尊重自然、顺应自然、保护自然这个全面建设社会主义现代化国家的内在要求，必须牢固树立和践行“绿水青山就是金山银山”的根本理念，以人与自然和谐共生谋划发展，为全面建设社会主义现代化强国奠定生态基础，为中华民族伟大复兴贡献生态力量。</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本章课程思政案例及延伸阅读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zh-CN" sz="1400" b="1" noProof="0" dirty="0" smtClean="0">
                <a:ln>
                  <a:noFill/>
                </a:ln>
                <a:effectLst/>
                <a:uLnTx/>
                <a:uFillTx/>
                <a:sym typeface="+mn-ea"/>
              </a:rPr>
              <a:t>二、本章延伸阅读</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延伸阅读1   中国人民银行关于支持绿色金融改革创新试验区发行绿色债务融资工具的通知</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145411" name="Picture 1"/>
          <p:cNvPicPr>
            <a:picLocks noChangeAspect="1"/>
          </p:cNvPicPr>
          <p:nvPr/>
        </p:nvPicPr>
        <p:blipFill>
          <a:blip r:embed="rId3"/>
          <a:stretch>
            <a:fillRect/>
          </a:stretch>
        </p:blipFill>
        <p:spPr>
          <a:xfrm>
            <a:off x="6516688" y="3613150"/>
            <a:ext cx="2139950" cy="1208088"/>
          </a:xfrm>
          <a:prstGeom prst="rect">
            <a:avLst/>
          </a:prstGeom>
          <a:noFill/>
          <a:ln w="9525">
            <a:noFill/>
          </a:ln>
        </p:spPr>
      </p:pic>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非流动负债</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二、非流动负债的入账价值</a:t>
            </a:r>
            <a:endPar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非流动负债通常以现值，而不是未来应付金额作为初始入账价值。</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三、与非流动负债有关的借款费用</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指企业因借款而发生的利息及其他相关成本，包括因借款而发生的利息、折价或溢价的摊销、辅助费用和汇兑损益。</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62472" name="TextBox 28"/>
          <p:cNvSpPr/>
          <p:nvPr/>
        </p:nvSpPr>
        <p:spPr>
          <a:xfrm>
            <a:off x="1191895" y="3940175"/>
            <a:ext cx="278765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非</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一、长期借款</a:t>
            </a:r>
            <a:endPar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（一）概念</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长期借款是指企业向银行或其他金融机构以及其他单位借入的、偿还期在一年以上（不含一年）的各种借款</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长期借款的还本付息方式有:到期一次还本付息;分期付息、到期还本。</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（二）会计核算</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企业应当设置“长期借款”账户核算长期借款的取得和归还，以及利息确认等业务，并设置“本金”和“利息调整”两个明细账户，分别核算长期借款的本金和因实际利率与合同利率不同产生的利息调整额。</a:t>
            </a:r>
            <a:endParaRPr kumimoji="0" lang="zh-CN" altLang="en-US"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非</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一、长期借款</a:t>
            </a:r>
            <a:endPar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smtClean="0">
                <a:ln>
                  <a:noFill/>
                </a:ln>
                <a:effectLst/>
                <a:uLnTx/>
                <a:uFillTx/>
                <a:sym typeface="+mn-ea"/>
              </a:rPr>
              <a:t>（二）会计核算</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【实务题2－1】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甲公司于某年1月1日从中国农业银行借入人民币200万元，期限3年，用于建造厂房。年利率8%，该公司与银行约定本息的偿还方式为分期付息、到期还本，即每年年末归还借款利息，3年后一次还清本金，按单利计算。厂房在第二年年末达到预定可使用状态。假定该借款的利息在建造工程达到预定可使用状态前符合资本化条件。</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1995805"/>
            <a:ext cx="914400" cy="914400"/>
          </a:xfrm>
          <a:prstGeom prst="rect">
            <a:avLst/>
          </a:prstGeom>
          <a:noFill/>
          <a:ln w="9525">
            <a:noFill/>
          </a:ln>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非流动负债重要条款的理解与会计处理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二、应付债券</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（一）概念</a:t>
            </a:r>
            <a:r>
              <a:rPr kumimoji="0" lang="en-US"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应付债券是企业因发行债券筹措资金而形成的一种非流动负债。企业应设置“应付债券”账户来反映应付债券的发行和收回等。企业发行期限不超过一年的短期融资券等短期债券，属于流动负债，不通过“应付债券”进行核算。</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8.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9.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5.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8.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9.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261.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9.xml><?xml version="1.0" encoding="utf-8"?>
<p:tagLst xmlns:p="http://schemas.openxmlformats.org/presentationml/2006/main">
  <p:tag name="KSO_WM_UNIT_TABLE_BEAUTIFY" val="smartTable{6368db24-e5a2-4c83-bed2-a78fa7e42878}"/>
  <p:tag name="TABLE_ENDDRAG_ORIGIN_RECT" val="449*170"/>
  <p:tag name="TABLE_ENDDRAG_RECT" val="123*142*449*170"/>
  <p:tag name="TABLE_AUTOADJUST_FLAG"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4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428.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429.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431.xml><?xml version="1.0" encoding="utf-8"?>
<p:tagLst xmlns:p="http://schemas.openxmlformats.org/presentationml/2006/main">
  <p:tag name="COMMONDATA" val="eyJoZGlkIjoiNjE3ZGIwMDJhMmZmN2VhZGQ0NDc4NzBmOWE0NGVkNzkifQ=="/>
  <p:tag name="KSO_WPP_MARK_KEY" val="e3a03ea3-43a8-4286-99c9-e2d01d7d641a"/>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11041</Words>
  <Application>WPS 演示</Application>
  <PresentationFormat/>
  <Paragraphs>556</Paragraphs>
  <Slides>60</Slides>
  <Notes>44</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60</vt:i4>
      </vt:variant>
    </vt:vector>
  </HeadingPairs>
  <TitlesOfParts>
    <vt:vector size="72" baseType="lpstr">
      <vt:lpstr>Arial</vt:lpstr>
      <vt:lpstr>宋体</vt:lpstr>
      <vt:lpstr>Wingdings</vt:lpstr>
      <vt:lpstr>微软雅黑</vt:lpstr>
      <vt:lpstr>汉仪旗黑-85S</vt:lpstr>
      <vt:lpstr>黑体</vt:lpstr>
      <vt:lpstr>Calibri</vt:lpstr>
      <vt:lpstr>Arial Unicode MS</vt:lpstr>
      <vt:lpstr>等线</vt:lpstr>
      <vt:lpstr>2_Office 主题​​</vt:lpstr>
      <vt:lpstr>1_Office 主题​​</vt:lpstr>
      <vt:lpstr>Office 主题</vt:lpstr>
      <vt:lpstr>PowerPoint 演示文稿</vt:lpstr>
      <vt:lpstr>第二章  非流动负债</vt:lpstr>
      <vt:lpstr>第二章  非流动负债</vt:lpstr>
      <vt:lpstr>PowerPoint 演示文稿</vt:lpstr>
      <vt:lpstr>第一节  非流动负债概述</vt:lpstr>
      <vt:lpstr>第一节  非流动负债概述</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第二节  非流动负债重要条款的理解与会计处理</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24</cp:revision>
  <dcterms:created xsi:type="dcterms:W3CDTF">2013-10-30T09:04:00Z</dcterms:created>
  <dcterms:modified xsi:type="dcterms:W3CDTF">2023-08-03T01:06:59Z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F308E7C7AD614ADB9E7D55A9F0A62E62</vt:lpwstr>
  </property>
</Properties>
</file>