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80" r:id="rId4"/>
  </p:sldMasterIdLst>
  <p:notesMasterIdLst>
    <p:notesMasterId r:id="rId9"/>
  </p:notesMasterIdLst>
  <p:sldIdLst>
    <p:sldId id="328" r:id="rId5"/>
    <p:sldId id="281" r:id="rId6"/>
    <p:sldId id="380" r:id="rId7"/>
    <p:sldId id="280" r:id="rId8"/>
    <p:sldId id="284"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34" r:id="rId38"/>
    <p:sldId id="335" r:id="rId39"/>
    <p:sldId id="317" r:id="rId40"/>
    <p:sldId id="318" r:id="rId41"/>
    <p:sldId id="336" r:id="rId42"/>
    <p:sldId id="337" r:id="rId43"/>
    <p:sldId id="339" r:id="rId44"/>
    <p:sldId id="340" r:id="rId45"/>
    <p:sldId id="319" r:id="rId46"/>
    <p:sldId id="320" r:id="rId47"/>
    <p:sldId id="321" r:id="rId48"/>
    <p:sldId id="322" r:id="rId49"/>
    <p:sldId id="323" r:id="rId50"/>
    <p:sldId id="324" r:id="rId51"/>
    <p:sldId id="325" r:id="rId52"/>
    <p:sldId id="326" r:id="rId53"/>
    <p:sldId id="329" r:id="rId54"/>
  </p:sldIdLst>
  <p:sldSz cx="9144000" cy="5143500"/>
  <p:notesSz cx="6858000" cy="9144000"/>
  <p:custDataLst>
    <p:tags r:id="rId58"/>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66" userDrawn="1">
          <p15:clr>
            <a:srgbClr val="A4A3A4"/>
          </p15:clr>
        </p15:guide>
        <p15:guide id="2" pos="29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110" d="100"/>
          <a:sy n="110" d="100"/>
        </p:scale>
        <p:origin x="-246" y="-648"/>
      </p:cViewPr>
      <p:guideLst>
        <p:guide orient="horz" pos="1666"/>
        <p:guide pos="297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8" Type="http://schemas.openxmlformats.org/officeDocument/2006/relationships/tags" Target="tags/tag404.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8FE15B7-276D-4F19-9853-3ADEAB3D1E22}"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861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6861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幻灯片图像占位符 1"/>
          <p:cNvSpPr>
            <a:spLocks noGrp="1" noRot="1" noChangeAspect="1" noTextEdit="1"/>
          </p:cNvSpPr>
          <p:nvPr>
            <p:ph type="sldImg"/>
          </p:nvPr>
        </p:nvSpPr>
        <p:spPr/>
      </p:sp>
      <p:sp>
        <p:nvSpPr>
          <p:cNvPr id="798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98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p:sp>
      <p:sp>
        <p:nvSpPr>
          <p:cNvPr id="808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09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1"/>
          <p:cNvSpPr>
            <a:spLocks noGrp="1" noRot="1" noChangeAspect="1" noTextEdit="1"/>
          </p:cNvSpPr>
          <p:nvPr>
            <p:ph type="sldImg"/>
          </p:nvPr>
        </p:nvSpPr>
        <p:spPr/>
      </p:sp>
      <p:sp>
        <p:nvSpPr>
          <p:cNvPr id="819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19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p:sp>
      <p:sp>
        <p:nvSpPr>
          <p:cNvPr id="829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29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幻灯片图像占位符 1"/>
          <p:cNvSpPr>
            <a:spLocks noGrp="1" noRot="1" noChangeAspect="1" noTextEdit="1"/>
          </p:cNvSpPr>
          <p:nvPr>
            <p:ph type="sldImg"/>
          </p:nvPr>
        </p:nvSpPr>
        <p:spPr/>
      </p:sp>
      <p:sp>
        <p:nvSpPr>
          <p:cNvPr id="839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39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幻灯片图像占位符 1"/>
          <p:cNvSpPr>
            <a:spLocks noGrp="1" noRot="1" noChangeAspect="1" noTextEdit="1"/>
          </p:cNvSpPr>
          <p:nvPr>
            <p:ph type="sldImg"/>
          </p:nvPr>
        </p:nvSpPr>
        <p:spPr/>
      </p:sp>
      <p:sp>
        <p:nvSpPr>
          <p:cNvPr id="849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49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幻灯片图像占位符 1"/>
          <p:cNvSpPr>
            <a:spLocks noGrp="1" noRot="1" noChangeAspect="1" noTextEdit="1"/>
          </p:cNvSpPr>
          <p:nvPr>
            <p:ph type="sldImg"/>
          </p:nvPr>
        </p:nvSpPr>
        <p:spPr/>
      </p:sp>
      <p:sp>
        <p:nvSpPr>
          <p:cNvPr id="860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60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幻灯片图像占位符 1"/>
          <p:cNvSpPr>
            <a:spLocks noGrp="1" noRot="1" noChangeAspect="1" noTextEdit="1"/>
          </p:cNvSpPr>
          <p:nvPr>
            <p:ph type="sldImg"/>
          </p:nvPr>
        </p:nvSpPr>
        <p:spPr/>
      </p:sp>
      <p:sp>
        <p:nvSpPr>
          <p:cNvPr id="870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70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幻灯片图像占位符 1"/>
          <p:cNvSpPr>
            <a:spLocks noGrp="1" noRot="1" noChangeAspect="1" noTextEdit="1"/>
          </p:cNvSpPr>
          <p:nvPr>
            <p:ph type="sldImg"/>
          </p:nvPr>
        </p:nvSpPr>
        <p:spPr/>
      </p:sp>
      <p:sp>
        <p:nvSpPr>
          <p:cNvPr id="880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80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幻灯片图像占位符 1"/>
          <p:cNvSpPr>
            <a:spLocks noGrp="1" noRot="1" noChangeAspect="1" noTextEdit="1"/>
          </p:cNvSpPr>
          <p:nvPr>
            <p:ph type="sldImg"/>
          </p:nvPr>
        </p:nvSpPr>
        <p:spPr/>
      </p:sp>
      <p:sp>
        <p:nvSpPr>
          <p:cNvPr id="890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90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幻灯片图像占位符 1"/>
          <p:cNvSpPr>
            <a:spLocks noGrp="1" noRot="1" noChangeAspect="1" noTextEdit="1"/>
          </p:cNvSpPr>
          <p:nvPr>
            <p:ph type="sldImg"/>
          </p:nvPr>
        </p:nvSpPr>
        <p:spPr/>
      </p:sp>
      <p:sp>
        <p:nvSpPr>
          <p:cNvPr id="901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01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幻灯片图像占位符 1"/>
          <p:cNvSpPr>
            <a:spLocks noGrp="1" noRot="1" noChangeAspect="1" noTextEdit="1"/>
          </p:cNvSpPr>
          <p:nvPr>
            <p:ph type="sldImg"/>
          </p:nvPr>
        </p:nvSpPr>
        <p:spPr/>
      </p:sp>
      <p:sp>
        <p:nvSpPr>
          <p:cNvPr id="911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11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幻灯片图像占位符 1"/>
          <p:cNvSpPr>
            <a:spLocks noGrp="1" noRot="1" noChangeAspect="1" noTextEdit="1"/>
          </p:cNvSpPr>
          <p:nvPr>
            <p:ph type="sldImg"/>
          </p:nvPr>
        </p:nvSpPr>
        <p:spPr/>
      </p:sp>
      <p:sp>
        <p:nvSpPr>
          <p:cNvPr id="921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21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幻灯片图像占位符 1"/>
          <p:cNvSpPr>
            <a:spLocks noGrp="1" noRot="1" noChangeAspect="1" noTextEdit="1"/>
          </p:cNvSpPr>
          <p:nvPr>
            <p:ph type="sldImg"/>
          </p:nvPr>
        </p:nvSpPr>
        <p:spPr/>
      </p:sp>
      <p:sp>
        <p:nvSpPr>
          <p:cNvPr id="931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31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幻灯片图像占位符 1"/>
          <p:cNvSpPr>
            <a:spLocks noGrp="1" noRot="1" noChangeAspect="1" noTextEdit="1"/>
          </p:cNvSpPr>
          <p:nvPr>
            <p:ph type="sldImg"/>
          </p:nvPr>
        </p:nvSpPr>
        <p:spPr/>
      </p:sp>
      <p:sp>
        <p:nvSpPr>
          <p:cNvPr id="942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42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幻灯片图像占位符 1"/>
          <p:cNvSpPr>
            <a:spLocks noGrp="1" noRot="1" noChangeAspect="1" noTextEdit="1"/>
          </p:cNvSpPr>
          <p:nvPr>
            <p:ph type="sldImg"/>
          </p:nvPr>
        </p:nvSpPr>
        <p:spPr/>
      </p:sp>
      <p:sp>
        <p:nvSpPr>
          <p:cNvPr id="952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52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幻灯片图像占位符 1"/>
          <p:cNvSpPr>
            <a:spLocks noGrp="1" noRot="1" noChangeAspect="1" noTextEdit="1"/>
          </p:cNvSpPr>
          <p:nvPr>
            <p:ph type="sldImg"/>
          </p:nvPr>
        </p:nvSpPr>
        <p:spPr/>
      </p:sp>
      <p:sp>
        <p:nvSpPr>
          <p:cNvPr id="962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62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幻灯片图像占位符 1"/>
          <p:cNvSpPr>
            <a:spLocks noGrp="1" noRot="1" noChangeAspect="1" noTextEdit="1"/>
          </p:cNvSpPr>
          <p:nvPr>
            <p:ph type="sldImg"/>
          </p:nvPr>
        </p:nvSpPr>
        <p:spPr/>
      </p:sp>
      <p:sp>
        <p:nvSpPr>
          <p:cNvPr id="972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72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幻灯片图像占位符 1"/>
          <p:cNvSpPr>
            <a:spLocks noGrp="1" noRot="1" noChangeAspect="1" noTextEdit="1"/>
          </p:cNvSpPr>
          <p:nvPr>
            <p:ph type="sldImg"/>
          </p:nvPr>
        </p:nvSpPr>
        <p:spPr/>
      </p:sp>
      <p:sp>
        <p:nvSpPr>
          <p:cNvPr id="983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83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幻灯片图像占位符 1"/>
          <p:cNvSpPr>
            <a:spLocks noGrp="1" noRot="1" noChangeAspect="1" noTextEdit="1"/>
          </p:cNvSpPr>
          <p:nvPr>
            <p:ph type="sldImg"/>
          </p:nvPr>
        </p:nvSpPr>
        <p:spPr/>
      </p:sp>
      <p:sp>
        <p:nvSpPr>
          <p:cNvPr id="1034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34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幻灯片图像占位符 1"/>
          <p:cNvSpPr>
            <a:spLocks noGrp="1" noRot="1" noChangeAspect="1" noTextEdit="1"/>
          </p:cNvSpPr>
          <p:nvPr>
            <p:ph type="sldImg"/>
          </p:nvPr>
        </p:nvSpPr>
        <p:spPr/>
      </p:sp>
      <p:sp>
        <p:nvSpPr>
          <p:cNvPr id="1044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44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幻灯片图像占位符 1"/>
          <p:cNvSpPr>
            <a:spLocks noGrp="1" noRot="1" noChangeAspect="1" noTextEdit="1"/>
          </p:cNvSpPr>
          <p:nvPr>
            <p:ph type="sldImg"/>
          </p:nvPr>
        </p:nvSpPr>
        <p:spPr/>
      </p:sp>
      <p:sp>
        <p:nvSpPr>
          <p:cNvPr id="1064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65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幻灯片图像占位符 1"/>
          <p:cNvSpPr>
            <a:spLocks noGrp="1" noRot="1" noChangeAspect="1" noTextEdit="1"/>
          </p:cNvSpPr>
          <p:nvPr>
            <p:ph type="sldImg"/>
          </p:nvPr>
        </p:nvSpPr>
        <p:spPr/>
      </p:sp>
      <p:sp>
        <p:nvSpPr>
          <p:cNvPr id="1075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75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幻灯片图像占位符 1"/>
          <p:cNvSpPr>
            <a:spLocks noGrp="1" noRot="1" noChangeAspect="1" noTextEdit="1"/>
          </p:cNvSpPr>
          <p:nvPr>
            <p:ph type="sldImg"/>
          </p:nvPr>
        </p:nvSpPr>
        <p:spPr/>
      </p:sp>
      <p:sp>
        <p:nvSpPr>
          <p:cNvPr id="1085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85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幻灯片图像占位符 1"/>
          <p:cNvSpPr>
            <a:spLocks noGrp="1" noRot="1" noChangeAspect="1" noTextEdit="1"/>
          </p:cNvSpPr>
          <p:nvPr>
            <p:ph type="sldImg"/>
          </p:nvPr>
        </p:nvSpPr>
        <p:spPr/>
      </p:sp>
      <p:sp>
        <p:nvSpPr>
          <p:cNvPr id="1095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95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幻灯片图像占位符 1"/>
          <p:cNvSpPr>
            <a:spLocks noGrp="1" noRot="1" noChangeAspect="1" noTextEdit="1"/>
          </p:cNvSpPr>
          <p:nvPr>
            <p:ph type="sldImg"/>
          </p:nvPr>
        </p:nvSpPr>
        <p:spPr/>
      </p:sp>
      <p:sp>
        <p:nvSpPr>
          <p:cNvPr id="1105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05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幻灯片图像占位符 1"/>
          <p:cNvSpPr>
            <a:spLocks noGrp="1" noRot="1" noChangeAspect="1" noTextEdit="1"/>
          </p:cNvSpPr>
          <p:nvPr>
            <p:ph type="sldImg"/>
          </p:nvPr>
        </p:nvSpPr>
        <p:spPr/>
      </p:sp>
      <p:sp>
        <p:nvSpPr>
          <p:cNvPr id="1116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16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2" name="幻灯片图像占位符 1"/>
          <p:cNvSpPr>
            <a:spLocks noGrp="1" noRot="1" noChangeAspect="1" noTextEdit="1"/>
          </p:cNvSpPr>
          <p:nvPr>
            <p:ph type="sldImg"/>
          </p:nvPr>
        </p:nvSpPr>
        <p:spPr/>
      </p:sp>
      <p:sp>
        <p:nvSpPr>
          <p:cNvPr id="1126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26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1"/>
          <p:cNvSpPr>
            <a:spLocks noGrp="1" noRot="1" noChangeAspect="1" noTextEdit="1"/>
          </p:cNvSpPr>
          <p:nvPr>
            <p:ph type="sldImg"/>
          </p:nvPr>
        </p:nvSpPr>
        <p:spPr/>
      </p:sp>
      <p:sp>
        <p:nvSpPr>
          <p:cNvPr id="757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57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image" Target="../media/image1.jpeg"/><Relationship Id="rId2" Type="http://schemas.openxmlformats.org/officeDocument/2006/relationships/tags" Target="../tags/tag8.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image" Target="../media/image2.jpeg"/><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3.jpeg"/><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image" Target="../media/image4.jpeg"/><Relationship Id="rId2" Type="http://schemas.openxmlformats.org/officeDocument/2006/relationships/tags" Target="../tags/tag69.xml"/><Relationship Id="rId10" Type="http://schemas.openxmlformats.org/officeDocument/2006/relationships/tags" Target="../tags/tag7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2.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image" Target="../media/image1.jpeg"/><Relationship Id="rId2" Type="http://schemas.openxmlformats.org/officeDocument/2006/relationships/tags" Target="../tags/tag127.xml"/><Relationship Id="rId11" Type="http://schemas.openxmlformats.org/officeDocument/2006/relationships/tags" Target="../tags/tag135.xml"/><Relationship Id="rId10" Type="http://schemas.openxmlformats.org/officeDocument/2006/relationships/tags" Target="../tags/tag134.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image" Target="../media/image2.jpeg"/><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image" Target="../media/image3.jpeg"/><Relationship Id="rId2" Type="http://schemas.openxmlformats.org/officeDocument/2006/relationships/tags" Target="../tags/tag160.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image" Target="../media/image4.jpeg"/><Relationship Id="rId2" Type="http://schemas.openxmlformats.org/officeDocument/2006/relationships/tags" Target="../tags/tag188.xml"/><Relationship Id="rId10" Type="http://schemas.openxmlformats.org/officeDocument/2006/relationships/tags" Target="../tags/tag195.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4.xml"/><Relationship Id="rId19" Type="http://schemas.openxmlformats.org/officeDocument/2006/relationships/tags" Target="../tags/tag121.xml"/><Relationship Id="rId18" Type="http://schemas.openxmlformats.org/officeDocument/2006/relationships/slideLayout" Target="../slideLayouts/slideLayout30.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5" Type="http://schemas.openxmlformats.org/officeDocument/2006/relationships/theme" Target="../theme/theme3.xml"/><Relationship Id="rId24" Type="http://schemas.openxmlformats.org/officeDocument/2006/relationships/tags" Target="../tags/tag245.xml"/><Relationship Id="rId23" Type="http://schemas.openxmlformats.org/officeDocument/2006/relationships/tags" Target="../tags/tag244.xml"/><Relationship Id="rId22" Type="http://schemas.openxmlformats.org/officeDocument/2006/relationships/tags" Target="../tags/tag243.xml"/><Relationship Id="rId21" Type="http://schemas.openxmlformats.org/officeDocument/2006/relationships/tags" Target="../tags/tag242.xml"/><Relationship Id="rId20" Type="http://schemas.openxmlformats.org/officeDocument/2006/relationships/tags" Target="../tags/tag241.xml"/><Relationship Id="rId2" Type="http://schemas.openxmlformats.org/officeDocument/2006/relationships/slideLayout" Target="../slideLayouts/slideLayout32.xml"/><Relationship Id="rId19" Type="http://schemas.openxmlformats.org/officeDocument/2006/relationships/tags" Target="../tags/tag240.xml"/><Relationship Id="rId18" Type="http://schemas.openxmlformats.org/officeDocument/2006/relationships/slideLayout" Target="../slideLayouts/slideLayout48.xml"/><Relationship Id="rId17" Type="http://schemas.openxmlformats.org/officeDocument/2006/relationships/slideLayout" Target="../slideLayouts/slideLayout47.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5.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5.xml"/><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5.xml"/><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5.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5.xml"/><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5.xml"/><Relationship Id="rId3" Type="http://schemas.openxmlformats.org/officeDocument/2006/relationships/tags" Target="../tags/tag294.xml"/><Relationship Id="rId2" Type="http://schemas.openxmlformats.org/officeDocument/2006/relationships/tags" Target="../tags/tag293.xml"/><Relationship Id="rId1" Type="http://schemas.openxmlformats.org/officeDocument/2006/relationships/tags" Target="../tags/tag292.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5.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5.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5.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5.xml"/><Relationship Id="rId3" Type="http://schemas.openxmlformats.org/officeDocument/2006/relationships/tags" Target="../tags/tag306.xml"/><Relationship Id="rId2" Type="http://schemas.openxmlformats.org/officeDocument/2006/relationships/tags" Target="../tags/tag305.xml"/><Relationship Id="rId1" Type="http://schemas.openxmlformats.org/officeDocument/2006/relationships/tags" Target="../tags/tag30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247.xml"/><Relationship Id="rId1" Type="http://schemas.openxmlformats.org/officeDocument/2006/relationships/tags" Target="../tags/tag246.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25.xml"/><Relationship Id="rId4" Type="http://schemas.openxmlformats.org/officeDocument/2006/relationships/tags" Target="../tags/tag309.xml"/><Relationship Id="rId3" Type="http://schemas.openxmlformats.org/officeDocument/2006/relationships/image" Target="../media/image5.png"/><Relationship Id="rId2" Type="http://schemas.openxmlformats.org/officeDocument/2006/relationships/tags" Target="../tags/tag308.xml"/><Relationship Id="rId1" Type="http://schemas.openxmlformats.org/officeDocument/2006/relationships/tags" Target="../tags/tag307.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5.xml"/><Relationship Id="rId3" Type="http://schemas.openxmlformats.org/officeDocument/2006/relationships/tags" Target="../tags/tag312.xml"/><Relationship Id="rId2" Type="http://schemas.openxmlformats.org/officeDocument/2006/relationships/tags" Target="../tags/tag311.xml"/><Relationship Id="rId1" Type="http://schemas.openxmlformats.org/officeDocument/2006/relationships/tags" Target="../tags/tag310.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5.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5.xml"/><Relationship Id="rId4" Type="http://schemas.openxmlformats.org/officeDocument/2006/relationships/tags" Target="../tags/tag318.xml"/><Relationship Id="rId3" Type="http://schemas.openxmlformats.org/officeDocument/2006/relationships/image" Target="../media/image5.png"/><Relationship Id="rId2" Type="http://schemas.openxmlformats.org/officeDocument/2006/relationships/tags" Target="../tags/tag317.xml"/><Relationship Id="rId1" Type="http://schemas.openxmlformats.org/officeDocument/2006/relationships/tags" Target="../tags/tag316.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5.xml"/><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5.xml"/><Relationship Id="rId3" Type="http://schemas.openxmlformats.org/officeDocument/2006/relationships/tags" Target="../tags/tag324.xml"/><Relationship Id="rId2" Type="http://schemas.openxmlformats.org/officeDocument/2006/relationships/tags" Target="../tags/tag323.xml"/><Relationship Id="rId1" Type="http://schemas.openxmlformats.org/officeDocument/2006/relationships/tags" Target="../tags/tag322.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5.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5.xml"/><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5.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5.xml"/><Relationship Id="rId3" Type="http://schemas.openxmlformats.org/officeDocument/2006/relationships/tags" Target="../tags/tag336.xml"/><Relationship Id="rId2" Type="http://schemas.openxmlformats.org/officeDocument/2006/relationships/tags" Target="../tags/tag335.xml"/><Relationship Id="rId1" Type="http://schemas.openxmlformats.org/officeDocument/2006/relationships/tags" Target="../tags/tag33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249.xml"/><Relationship Id="rId1" Type="http://schemas.openxmlformats.org/officeDocument/2006/relationships/tags" Target="../tags/tag248.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5.xml"/><Relationship Id="rId3" Type="http://schemas.openxmlformats.org/officeDocument/2006/relationships/tags" Target="../tags/tag339.xml"/><Relationship Id="rId2" Type="http://schemas.openxmlformats.org/officeDocument/2006/relationships/tags" Target="../tags/tag338.xml"/><Relationship Id="rId1" Type="http://schemas.openxmlformats.org/officeDocument/2006/relationships/tags" Target="../tags/tag337.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5.xml"/><Relationship Id="rId3" Type="http://schemas.openxmlformats.org/officeDocument/2006/relationships/tags" Target="../tags/tag342.xml"/><Relationship Id="rId2" Type="http://schemas.openxmlformats.org/officeDocument/2006/relationships/tags" Target="../tags/tag341.xml"/><Relationship Id="rId1" Type="http://schemas.openxmlformats.org/officeDocument/2006/relationships/tags" Target="../tags/tag340.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5.xml"/><Relationship Id="rId3" Type="http://schemas.openxmlformats.org/officeDocument/2006/relationships/tags" Target="../tags/tag345.xml"/><Relationship Id="rId2" Type="http://schemas.openxmlformats.org/officeDocument/2006/relationships/tags" Target="../tags/tag344.xml"/><Relationship Id="rId1" Type="http://schemas.openxmlformats.org/officeDocument/2006/relationships/tags" Target="../tags/tag343.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43.xml"/><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43.xml"/><Relationship Id="rId4" Type="http://schemas.openxmlformats.org/officeDocument/2006/relationships/tags" Target="../tags/tag352.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35.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25.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 Type="http://schemas.openxmlformats.org/officeDocument/2006/relationships/tags" Target="../tags/tag353.xml"/></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3.xml"/><Relationship Id="rId5" Type="http://schemas.openxmlformats.org/officeDocument/2006/relationships/slideLayout" Target="../slideLayouts/slideLayout25.xml"/><Relationship Id="rId4" Type="http://schemas.openxmlformats.org/officeDocument/2006/relationships/tags" Target="../tags/tag361.xml"/><Relationship Id="rId3" Type="http://schemas.openxmlformats.org/officeDocument/2006/relationships/tags" Target="../tags/tag360.xml"/><Relationship Id="rId2" Type="http://schemas.openxmlformats.org/officeDocument/2006/relationships/tags" Target="../tags/tag359.xml"/><Relationship Id="rId1" Type="http://schemas.openxmlformats.org/officeDocument/2006/relationships/tags" Target="../tags/tag358.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43.xml"/><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tags" Target="../tags/tag362.xml"/></Relationships>
</file>

<file path=ppt/slides/_rels/slide38.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43.xml"/><Relationship Id="rId5" Type="http://schemas.openxmlformats.org/officeDocument/2006/relationships/tags" Target="../tags/tag368.xml"/><Relationship Id="rId4" Type="http://schemas.openxmlformats.org/officeDocument/2006/relationships/image" Target="../media/image6.png"/><Relationship Id="rId3" Type="http://schemas.openxmlformats.org/officeDocument/2006/relationships/tags" Target="../tags/tag367.xml"/><Relationship Id="rId2" Type="http://schemas.openxmlformats.org/officeDocument/2006/relationships/tags" Target="../tags/tag366.xml"/><Relationship Id="rId1" Type="http://schemas.openxmlformats.org/officeDocument/2006/relationships/tags" Target="../tags/tag365.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43.xml"/><Relationship Id="rId3" Type="http://schemas.openxmlformats.org/officeDocument/2006/relationships/tags" Target="../tags/tag371.xml"/><Relationship Id="rId2" Type="http://schemas.openxmlformats.org/officeDocument/2006/relationships/tags" Target="../tags/tag370.xml"/><Relationship Id="rId1" Type="http://schemas.openxmlformats.org/officeDocument/2006/relationships/tags" Target="../tags/tag369.xml"/></Relationships>
</file>

<file path=ppt/slides/_rels/slide4.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4" Type="http://schemas.openxmlformats.org/officeDocument/2006/relationships/notesSlide" Target="../notesSlides/notesSlide1.xml"/><Relationship Id="rId13" Type="http://schemas.openxmlformats.org/officeDocument/2006/relationships/slideLayout" Target="../slideLayouts/slideLayout18.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tags" Target="../tags/tag250.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43.xml"/><Relationship Id="rId3" Type="http://schemas.openxmlformats.org/officeDocument/2006/relationships/tags" Target="../tags/tag374.xml"/><Relationship Id="rId2" Type="http://schemas.openxmlformats.org/officeDocument/2006/relationships/tags" Target="../tags/tag373.xml"/><Relationship Id="rId1" Type="http://schemas.openxmlformats.org/officeDocument/2006/relationships/tags" Target="../tags/tag372.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25.xml"/><Relationship Id="rId3" Type="http://schemas.openxmlformats.org/officeDocument/2006/relationships/tags" Target="../tags/tag377.xml"/><Relationship Id="rId2" Type="http://schemas.openxmlformats.org/officeDocument/2006/relationships/tags" Target="../tags/tag376.xml"/><Relationship Id="rId1" Type="http://schemas.openxmlformats.org/officeDocument/2006/relationships/tags" Target="../tags/tag375.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25.xml"/><Relationship Id="rId3" Type="http://schemas.openxmlformats.org/officeDocument/2006/relationships/tags" Target="../tags/tag380.xml"/><Relationship Id="rId2" Type="http://schemas.openxmlformats.org/officeDocument/2006/relationships/tags" Target="../tags/tag379.xml"/><Relationship Id="rId1" Type="http://schemas.openxmlformats.org/officeDocument/2006/relationships/tags" Target="../tags/tag378.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25.xml"/><Relationship Id="rId3" Type="http://schemas.openxmlformats.org/officeDocument/2006/relationships/tags" Target="../tags/tag383.xml"/><Relationship Id="rId2" Type="http://schemas.openxmlformats.org/officeDocument/2006/relationships/tags" Target="../tags/tag382.xml"/><Relationship Id="rId1" Type="http://schemas.openxmlformats.org/officeDocument/2006/relationships/tags" Target="../tags/tag381.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25.xml"/><Relationship Id="rId3" Type="http://schemas.openxmlformats.org/officeDocument/2006/relationships/tags" Target="../tags/tag386.xml"/><Relationship Id="rId2" Type="http://schemas.openxmlformats.org/officeDocument/2006/relationships/tags" Target="../tags/tag385.xml"/><Relationship Id="rId1" Type="http://schemas.openxmlformats.org/officeDocument/2006/relationships/tags" Target="../tags/tag384.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25.xml"/><Relationship Id="rId3" Type="http://schemas.openxmlformats.org/officeDocument/2006/relationships/tags" Target="../tags/tag389.xml"/><Relationship Id="rId2" Type="http://schemas.openxmlformats.org/officeDocument/2006/relationships/tags" Target="../tags/tag388.xml"/><Relationship Id="rId1" Type="http://schemas.openxmlformats.org/officeDocument/2006/relationships/tags" Target="../tags/tag387.xml"/></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43.xml"/><Relationship Id="rId5" Type="http://schemas.openxmlformats.org/officeDocument/2006/relationships/slideLayout" Target="../slideLayouts/slideLayout25.xml"/><Relationship Id="rId4" Type="http://schemas.openxmlformats.org/officeDocument/2006/relationships/tags" Target="../tags/tag393.xml"/><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s>
</file>

<file path=ppt/slides/_rels/slide47.xml.rels><?xml version="1.0" encoding="UTF-8" standalone="yes"?>
<Relationships xmlns="http://schemas.openxmlformats.org/package/2006/relationships"><Relationship Id="rId6" Type="http://schemas.openxmlformats.org/officeDocument/2006/relationships/notesSlide" Target="../notesSlides/notesSlide44.xml"/><Relationship Id="rId5" Type="http://schemas.openxmlformats.org/officeDocument/2006/relationships/slideLayout" Target="../slideLayouts/slideLayout25.xml"/><Relationship Id="rId4" Type="http://schemas.openxmlformats.org/officeDocument/2006/relationships/tags" Target="../tags/tag397.xml"/><Relationship Id="rId3" Type="http://schemas.openxmlformats.org/officeDocument/2006/relationships/tags" Target="../tags/tag396.xml"/><Relationship Id="rId2" Type="http://schemas.openxmlformats.org/officeDocument/2006/relationships/tags" Target="../tags/tag395.xml"/><Relationship Id="rId1" Type="http://schemas.openxmlformats.org/officeDocument/2006/relationships/tags" Target="../tags/tag394.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25.xml"/><Relationship Id="rId3" Type="http://schemas.openxmlformats.org/officeDocument/2006/relationships/tags" Target="../tags/tag400.xml"/><Relationship Id="rId2" Type="http://schemas.openxmlformats.org/officeDocument/2006/relationships/tags" Target="../tags/tag399.xml"/><Relationship Id="rId1" Type="http://schemas.openxmlformats.org/officeDocument/2006/relationships/tags" Target="../tags/tag398.xml"/></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23.xml"/><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5.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5.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5.xml"/><Relationship Id="rId4" Type="http://schemas.openxmlformats.org/officeDocument/2006/relationships/tags" Target="../tags/tag273.xml"/><Relationship Id="rId3" Type="http://schemas.openxmlformats.org/officeDocument/2006/relationships/image" Target="../media/image5.png"/><Relationship Id="rId2" Type="http://schemas.openxmlformats.org/officeDocument/2006/relationships/tags" Target="../tags/tag272.xml"/><Relationship Id="rId1" Type="http://schemas.openxmlformats.org/officeDocument/2006/relationships/tags" Target="../tags/tag271.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5.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ea typeface="宋体" panose="02010600030101010101" pitchFamily="2" charset="-122"/>
              <a:sym typeface="宋体" panose="02010600030101010101"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anose="02010600030101010101" pitchFamily="2" charset="-122"/>
                <a:sym typeface="宋体" panose="02010600030101010101" pitchFamily="2" charset="-122"/>
              </a:rPr>
              <a:t>  </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财务会计 </a:t>
            </a:r>
            <a:endPar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lnSpc>
                <a:spcPct val="150000"/>
              </a:lnSpc>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理论</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实务</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课程思政案例</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资产的计税</a:t>
            </a:r>
            <a:r>
              <a:rPr kumimoji="0" lang="zh-CN"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基础</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资产的计税基础，是指企业收回资产账面价值过程中，计算应纳税所得额时按照税法规定可以自应税经济利益中抵扣的金额，即某一项资产在未来期间计税时按照税法规定可以税前扣除的总金额。</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资产在初始确认时，其</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计税基础一般为取得成本</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，即企业为取得某项资产支付的成本在未来期间准予税前扣除。在</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资产持续持有过程中，其计税基础是指资产的取得成本减去以前期间按照税法规定以及税前扣除的金额后的余额</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6422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资产的计税</a:t>
            </a:r>
            <a:r>
              <a:rPr kumimoji="0" lang="zh-CN"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基础</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0"/>
              </a:spcAft>
              <a:buClrTx/>
              <a:buSzTx/>
              <a:buFont typeface="Wingdings" panose="05000000000000000000" pitchFamily="2" charset="2"/>
              <a:buChar char="l"/>
              <a:defRPr/>
            </a:pPr>
            <a:r>
              <a:rPr kumimoji="0" lang="zh-CN"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年年末甲公司某些资产的资料如下：</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）应收账款账面余额</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900 000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元，未计提坏账准备；交易性金融资产在资产负债表中的报告价值为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万元，利润表中报告的当年确认交易性金融资产公允价值变动损失为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）存货期末账面余额为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180 000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元，存货跌价准备期末账面余额</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元（其中当期计提存货跌价准备</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设备成本</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元，已计提折旧</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元（已在当年和以前期间抵扣）税法允许将剩余成本在未来期间予以抵扣；</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设备系非同一控制吸收合并取得的，按合并日公允价值</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元作为取得成本并入账，该设备在被合并方原账面价值为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85 000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元，税法允许未来期间税前抵扣的折旧费为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85 000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）期末无形资产账面余额</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元，累计摊销账面余额</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150 000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元，无形资产减值准备期末余额</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元，资产负债表中的报告价值为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380 000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）使用上述资产产生的收入以及处置利得都是应税项目。</a:t>
            </a:r>
            <a:endParaRPr kumimoji="0" lang="en-US" altLang="zh-CN" sz="11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资产的计税</a:t>
            </a:r>
            <a:r>
              <a:rPr kumimoji="0" lang="zh-CN"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基础</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403350" y="2139950"/>
          <a:ext cx="6119814" cy="2016126"/>
        </p:xfrm>
        <a:graphic>
          <a:graphicData uri="http://schemas.openxmlformats.org/drawingml/2006/table">
            <a:tbl>
              <a:tblPr firstRow="1" firstCol="1" bandRow="1">
                <a:tableStyleId>{5C22544A-7EE6-4342-B048-85BDC9FD1C3A}</a:tableStyleId>
              </a:tblPr>
              <a:tblGrid>
                <a:gridCol w="3059907"/>
                <a:gridCol w="3059907"/>
              </a:tblGrid>
              <a:tr h="336021">
                <a:tc>
                  <a:txBody>
                    <a:bodyPr/>
                    <a:lstStyle/>
                    <a:p>
                      <a:pPr algn="ctr">
                        <a:lnSpc>
                          <a:spcPct val="150000"/>
                        </a:lnSpc>
                        <a:spcAft>
                          <a:spcPts val="0"/>
                        </a:spcAft>
                      </a:pPr>
                      <a:r>
                        <a:rPr lang="zh-CN" sz="1000" kern="0" dirty="0">
                          <a:effectLst/>
                        </a:rPr>
                        <a:t>项目</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计税基础</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336021">
                <a:tc>
                  <a:txBody>
                    <a:bodyPr/>
                    <a:lstStyle/>
                    <a:p>
                      <a:pPr algn="just">
                        <a:lnSpc>
                          <a:spcPct val="150000"/>
                        </a:lnSpc>
                        <a:spcAft>
                          <a:spcPts val="0"/>
                        </a:spcAft>
                      </a:pPr>
                      <a:r>
                        <a:rPr lang="zh-CN" sz="1000" kern="0">
                          <a:effectLst/>
                        </a:rPr>
                        <a:t>应收账款</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just">
                        <a:lnSpc>
                          <a:spcPct val="150000"/>
                        </a:lnSpc>
                        <a:spcAft>
                          <a:spcPts val="0"/>
                        </a:spcAft>
                      </a:pPr>
                      <a:r>
                        <a:rPr lang="en-US" sz="1000" kern="0" dirty="0">
                          <a:effectLst/>
                        </a:rPr>
                        <a:t>900 000</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336021">
                <a:tc>
                  <a:txBody>
                    <a:bodyPr/>
                    <a:lstStyle/>
                    <a:p>
                      <a:pPr algn="just">
                        <a:lnSpc>
                          <a:spcPct val="150000"/>
                        </a:lnSpc>
                        <a:spcAft>
                          <a:spcPts val="0"/>
                        </a:spcAft>
                      </a:pPr>
                      <a:r>
                        <a:rPr lang="zh-CN" sz="1000" kern="0">
                          <a:effectLst/>
                        </a:rPr>
                        <a:t>交易性金融资产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just">
                        <a:lnSpc>
                          <a:spcPct val="150000"/>
                        </a:lnSpc>
                        <a:spcAft>
                          <a:spcPts val="0"/>
                        </a:spcAft>
                      </a:pPr>
                      <a:r>
                        <a:rPr lang="en-US" sz="1000" kern="0" dirty="0">
                          <a:effectLst/>
                        </a:rPr>
                        <a:t>500 000+30 000=530 000</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336021">
                <a:tc>
                  <a:txBody>
                    <a:bodyPr/>
                    <a:lstStyle/>
                    <a:p>
                      <a:pPr algn="just">
                        <a:lnSpc>
                          <a:spcPct val="150000"/>
                        </a:lnSpc>
                        <a:spcAft>
                          <a:spcPts val="0"/>
                        </a:spcAft>
                      </a:pPr>
                      <a:r>
                        <a:rPr lang="zh-CN" sz="1000" kern="0">
                          <a:effectLst/>
                        </a:rPr>
                        <a:t>存货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just">
                        <a:lnSpc>
                          <a:spcPct val="150000"/>
                        </a:lnSpc>
                        <a:spcAft>
                          <a:spcPts val="0"/>
                        </a:spcAft>
                      </a:pPr>
                      <a:r>
                        <a:rPr lang="en-US" sz="1000" kern="0" dirty="0">
                          <a:effectLst/>
                        </a:rPr>
                        <a:t>180 000</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336021">
                <a:tc>
                  <a:txBody>
                    <a:bodyPr/>
                    <a:lstStyle/>
                    <a:p>
                      <a:pPr algn="just">
                        <a:lnSpc>
                          <a:spcPct val="150000"/>
                        </a:lnSpc>
                        <a:spcAft>
                          <a:spcPts val="0"/>
                        </a:spcAft>
                      </a:pPr>
                      <a:r>
                        <a:rPr lang="zh-CN" sz="1000" kern="0">
                          <a:effectLst/>
                        </a:rPr>
                        <a:t>固定资产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just">
                        <a:lnSpc>
                          <a:spcPct val="150000"/>
                        </a:lnSpc>
                        <a:spcAft>
                          <a:spcPts val="0"/>
                        </a:spcAft>
                      </a:pPr>
                      <a:r>
                        <a:rPr lang="en-US" sz="1000" kern="0" dirty="0">
                          <a:effectLst/>
                        </a:rPr>
                        <a:t>500 000-100 000+85 000=485 000</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336021">
                <a:tc>
                  <a:txBody>
                    <a:bodyPr/>
                    <a:lstStyle/>
                    <a:p>
                      <a:pPr algn="just">
                        <a:lnSpc>
                          <a:spcPct val="150000"/>
                        </a:lnSpc>
                        <a:spcAft>
                          <a:spcPts val="0"/>
                        </a:spcAft>
                      </a:pPr>
                      <a:r>
                        <a:rPr lang="zh-CN" sz="1000" kern="0" dirty="0">
                          <a:effectLst/>
                        </a:rPr>
                        <a:t>无形资产</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just">
                        <a:lnSpc>
                          <a:spcPct val="150000"/>
                        </a:lnSpc>
                        <a:spcAft>
                          <a:spcPts val="0"/>
                        </a:spcAft>
                      </a:pPr>
                      <a:r>
                        <a:rPr lang="en-US" sz="1000" kern="0" dirty="0">
                          <a:effectLst/>
                        </a:rPr>
                        <a:t>600 000-150 000=450 000</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bl>
          </a:graphicData>
        </a:graphic>
      </p:graphicFrame>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负债的计税</a:t>
            </a:r>
            <a:r>
              <a:rPr kumimoji="0" lang="zh-CN" altLang="en-US"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基础</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负债的计税基础，是指负债的账面价值减去未来期间计算应纳税所得额时按照税法规定可予抵扣的金额。用公式表示为：</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负债的计税基础</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账面价值</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未来期间按照税法规定可予税前扣除的金额</a:t>
            </a:r>
            <a:endPar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负债的确认与偿还一般不会影响企业的损益，也不会影响其应纳税所得额，未来期间计算应纳税所得额时按照税法规定可予抵扣的金额为零，计税基础即为账面价值。</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负债的计税</a:t>
            </a:r>
            <a:r>
              <a:rPr kumimoji="0" lang="zh-CN" altLang="en-US"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基础</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20</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年年末甲公司某些资产的资料如下：</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年因销售产品向客户承诺提供</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年保修服务，并将符合预计负债确认条件的</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万元保修费用确认为当年的销售费用，当年尚未发生保修支出。根据上述资料，该项预计负债在甲公司</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日资产负债表中的账面价值为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负债的计税</a:t>
            </a:r>
            <a:r>
              <a:rPr kumimoji="0" lang="zh-CN" altLang="en-US"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基础</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日自客户收到一笔合同预付款，金额</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万元，作为预收账款核算。按照适用税法规定，该款项应计入取得当期应纳税所得额计算交纳所得税</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甲企业</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400" noProof="0" dirty="0">
                <a:ln>
                  <a:noFill/>
                </a:ln>
                <a:effectLst/>
                <a:uLnTx/>
                <a:uFillTx/>
                <a:sym typeface="+mn-ea"/>
              </a:rPr>
              <a:t>×</a:t>
            </a:r>
            <a:r>
              <a:rPr lang="en-US" altLang="zh-CN" sz="1400" noProof="0" dirty="0">
                <a:ln>
                  <a:noFill/>
                </a:ln>
                <a:effectLst/>
                <a:uLnTx/>
                <a:uFillTx/>
                <a:sym typeface="+mn-ea"/>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月计入成本费用的职工工资总额为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万元，至</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400" noProof="0" dirty="0">
                <a:ln>
                  <a:noFill/>
                </a:ln>
                <a:effectLst/>
                <a:uLnTx/>
                <a:uFillTx/>
                <a:sym typeface="+mn-ea"/>
              </a:rPr>
              <a:t>×</a:t>
            </a:r>
            <a:r>
              <a:rPr lang="en-US" altLang="zh-CN" sz="1400" noProof="0" dirty="0">
                <a:ln>
                  <a:noFill/>
                </a:ln>
                <a:effectLst/>
                <a:uLnTx/>
                <a:uFillTx/>
                <a:sym typeface="+mn-ea"/>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日尚未支付。按照税法规定，当期计入成本费用的</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万元工资支出中，可予税前扣除的合理部分为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一、资产、负债的计税</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基础</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（三）特殊项目的计税基础</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某些交易或者事项发生以后，虽然因为不符合资产、负债的确认条件而未形成资产负债表资产或者负债项目，但是按照税法规定确可以确认其计税基础。</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二、暂时性</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rPr>
              <a:t>（一）资产、负债的暂时性</a:t>
            </a:r>
            <a:r>
              <a:rPr kumimoji="0" lang="zh-CN" altLang="en-US"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资产、负债的暂时性差异，是指资产、负债的账面价值与其计税基础不同而产生的差额。暂时性差异按其未来应税利润的影响不同，分为</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应纳税暂时性差异和可抵扣暂时性差异</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两类。</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二、暂时性</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rPr>
              <a:t>（一）资产、负债的暂时性</a:t>
            </a:r>
            <a:r>
              <a:rPr kumimoji="0" lang="zh-CN" altLang="en-US"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应纳税暂时性</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应纳税暂时性差异，是指在确定未来收回资产或清偿负债期间的应纳税所得额时，将导致产生应税金额的暂时性差异</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2051050" y="3003550"/>
          <a:ext cx="4824413" cy="1295400"/>
        </p:xfrm>
        <a:graphic>
          <a:graphicData uri="http://schemas.openxmlformats.org/drawingml/2006/table">
            <a:tbl>
              <a:tblPr firstRow="1" firstCol="1" bandRow="1">
                <a:tableStyleId>{5C22544A-7EE6-4342-B048-85BDC9FD1C3A}</a:tableStyleId>
              </a:tblPr>
              <a:tblGrid>
                <a:gridCol w="2411858"/>
                <a:gridCol w="2412555"/>
              </a:tblGrid>
              <a:tr h="427821">
                <a:tc>
                  <a:txBody>
                    <a:bodyPr/>
                    <a:lstStyle/>
                    <a:p>
                      <a:pPr algn="ctr">
                        <a:lnSpc>
                          <a:spcPct val="150000"/>
                        </a:lnSpc>
                        <a:spcAft>
                          <a:spcPts val="0"/>
                        </a:spcAft>
                      </a:pPr>
                      <a:r>
                        <a:rPr lang="zh-CN" sz="1000" kern="0" dirty="0">
                          <a:effectLst/>
                        </a:rPr>
                        <a:t>要素</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1" marR="68581" marT="0" marB="0" anchor="ctr"/>
                </a:tc>
                <a:tc>
                  <a:txBody>
                    <a:bodyPr/>
                    <a:lstStyle/>
                    <a:p>
                      <a:pPr algn="ctr">
                        <a:lnSpc>
                          <a:spcPct val="150000"/>
                        </a:lnSpc>
                        <a:spcAft>
                          <a:spcPts val="0"/>
                        </a:spcAft>
                      </a:pPr>
                      <a:r>
                        <a:rPr lang="zh-CN" sz="1000" kern="0" dirty="0">
                          <a:effectLst/>
                        </a:rPr>
                        <a:t>比较</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1" marR="68581" marT="0" marB="0" anchor="ctr"/>
                </a:tc>
              </a:tr>
              <a:tr h="427821">
                <a:tc>
                  <a:txBody>
                    <a:bodyPr/>
                    <a:lstStyle/>
                    <a:p>
                      <a:pPr algn="ctr">
                        <a:lnSpc>
                          <a:spcPct val="150000"/>
                        </a:lnSpc>
                        <a:spcAft>
                          <a:spcPts val="0"/>
                        </a:spcAft>
                      </a:pPr>
                      <a:r>
                        <a:rPr lang="zh-CN" sz="1000" kern="0">
                          <a:effectLst/>
                        </a:rPr>
                        <a:t>资产</a:t>
                      </a:r>
                      <a:endParaRPr lang="zh-CN" sz="1000" kern="100">
                        <a:effectLst/>
                        <a:latin typeface="Times New Roman" panose="02020603050405020304"/>
                        <a:ea typeface="宋体" panose="02010600030101010101" pitchFamily="2" charset="-122"/>
                        <a:cs typeface="Times New Roman" panose="02020603050405020304"/>
                      </a:endParaRPr>
                    </a:p>
                  </a:txBody>
                  <a:tcPr marL="68581" marR="68581" marT="0" marB="0" anchor="ctr"/>
                </a:tc>
                <a:tc>
                  <a:txBody>
                    <a:bodyPr/>
                    <a:lstStyle/>
                    <a:p>
                      <a:pPr algn="ctr">
                        <a:lnSpc>
                          <a:spcPct val="150000"/>
                        </a:lnSpc>
                        <a:spcAft>
                          <a:spcPts val="0"/>
                        </a:spcAft>
                      </a:pPr>
                      <a:r>
                        <a:rPr lang="zh-CN" sz="1000" kern="0" dirty="0">
                          <a:effectLst/>
                        </a:rPr>
                        <a:t>账面价值</a:t>
                      </a:r>
                      <a:r>
                        <a:rPr lang="en-US" sz="1000" kern="0" dirty="0">
                          <a:effectLst/>
                        </a:rPr>
                        <a:t>&gt;</a:t>
                      </a:r>
                      <a:r>
                        <a:rPr lang="zh-CN" sz="1000" kern="0" dirty="0">
                          <a:effectLst/>
                        </a:rPr>
                        <a:t>计税基础</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1" marR="68581" marT="0" marB="0" anchor="ctr"/>
                </a:tc>
              </a:tr>
              <a:tr h="439757">
                <a:tc>
                  <a:txBody>
                    <a:bodyPr/>
                    <a:lstStyle/>
                    <a:p>
                      <a:pPr algn="ctr">
                        <a:lnSpc>
                          <a:spcPct val="150000"/>
                        </a:lnSpc>
                        <a:spcAft>
                          <a:spcPts val="0"/>
                        </a:spcAft>
                      </a:pPr>
                      <a:r>
                        <a:rPr lang="zh-CN" sz="1000" kern="0">
                          <a:effectLst/>
                        </a:rPr>
                        <a:t>负债</a:t>
                      </a:r>
                      <a:endParaRPr lang="zh-CN" sz="1000" kern="100">
                        <a:effectLst/>
                        <a:latin typeface="Times New Roman" panose="02020603050405020304"/>
                        <a:ea typeface="宋体" panose="02010600030101010101" pitchFamily="2" charset="-122"/>
                        <a:cs typeface="Times New Roman" panose="02020603050405020304"/>
                      </a:endParaRPr>
                    </a:p>
                  </a:txBody>
                  <a:tcPr marL="68581" marR="68581" marT="0" marB="0" anchor="ctr"/>
                </a:tc>
                <a:tc>
                  <a:txBody>
                    <a:bodyPr/>
                    <a:lstStyle/>
                    <a:p>
                      <a:pPr algn="ctr">
                        <a:lnSpc>
                          <a:spcPct val="150000"/>
                        </a:lnSpc>
                        <a:spcAft>
                          <a:spcPts val="0"/>
                        </a:spcAft>
                      </a:pPr>
                      <a:r>
                        <a:rPr lang="zh-CN" sz="1000" kern="0" dirty="0">
                          <a:effectLst/>
                        </a:rPr>
                        <a:t>账面价值</a:t>
                      </a:r>
                      <a:r>
                        <a:rPr lang="en-US" sz="1000" kern="0" dirty="0">
                          <a:effectLst/>
                        </a:rPr>
                        <a:t>&lt;</a:t>
                      </a:r>
                      <a:r>
                        <a:rPr lang="zh-CN" sz="1000" kern="0" dirty="0">
                          <a:effectLst/>
                        </a:rPr>
                        <a:t>计税基础</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1" marR="68581" marT="0" marB="0" anchor="ctr"/>
                </a:tc>
              </a:tr>
            </a:tbl>
          </a:graphicData>
        </a:graphic>
      </p:graphicFrame>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二、暂时性</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rPr>
              <a:t>（一）资产、负债的暂时性</a:t>
            </a:r>
            <a:r>
              <a:rPr kumimoji="0" lang="zh-CN" altLang="en-US"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可</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抵扣暂时性</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可抵扣暂时性差异，是指在确定未来收回资产或清偿负债期间的应纳税所得额时，将导致产生可抵扣金额的暂时性差异。</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nvGraphicFramePr>
        <p:xfrm>
          <a:off x="2411413" y="3076575"/>
          <a:ext cx="4394200" cy="1368425"/>
        </p:xfrm>
        <a:graphic>
          <a:graphicData uri="http://schemas.openxmlformats.org/drawingml/2006/table">
            <a:tbl>
              <a:tblPr firstRow="1" firstCol="1" bandRow="1">
                <a:tableStyleId>{5C22544A-7EE6-4342-B048-85BDC9FD1C3A}</a:tableStyleId>
              </a:tblPr>
              <a:tblGrid>
                <a:gridCol w="2196783"/>
                <a:gridCol w="2197417"/>
              </a:tblGrid>
              <a:tr h="451939">
                <a:tc>
                  <a:txBody>
                    <a:bodyPr/>
                    <a:lstStyle/>
                    <a:p>
                      <a:pPr algn="ctr">
                        <a:lnSpc>
                          <a:spcPct val="150000"/>
                        </a:lnSpc>
                        <a:spcAft>
                          <a:spcPts val="0"/>
                        </a:spcAft>
                      </a:pPr>
                      <a:r>
                        <a:rPr lang="zh-CN" sz="1100" kern="0">
                          <a:effectLst/>
                        </a:rPr>
                        <a:t>要素</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lstStyle/>
                    <a:p>
                      <a:pPr algn="ctr">
                        <a:lnSpc>
                          <a:spcPct val="150000"/>
                        </a:lnSpc>
                        <a:spcAft>
                          <a:spcPts val="0"/>
                        </a:spcAft>
                      </a:pPr>
                      <a:r>
                        <a:rPr lang="zh-CN" sz="1100" kern="0">
                          <a:effectLst/>
                        </a:rPr>
                        <a:t>比较</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r>
              <a:tr h="451939">
                <a:tc>
                  <a:txBody>
                    <a:bodyPr/>
                    <a:lstStyle/>
                    <a:p>
                      <a:pPr algn="ctr">
                        <a:lnSpc>
                          <a:spcPct val="150000"/>
                        </a:lnSpc>
                        <a:spcAft>
                          <a:spcPts val="0"/>
                        </a:spcAft>
                      </a:pPr>
                      <a:r>
                        <a:rPr lang="zh-CN" sz="1100" kern="0">
                          <a:effectLst/>
                        </a:rPr>
                        <a:t>资产</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lstStyle/>
                    <a:p>
                      <a:pPr algn="ctr">
                        <a:lnSpc>
                          <a:spcPct val="150000"/>
                        </a:lnSpc>
                        <a:spcAft>
                          <a:spcPts val="0"/>
                        </a:spcAft>
                      </a:pPr>
                      <a:r>
                        <a:rPr lang="zh-CN" sz="1100" kern="0">
                          <a:effectLst/>
                        </a:rPr>
                        <a:t>账面价值</a:t>
                      </a:r>
                      <a:r>
                        <a:rPr lang="en-US" sz="1100" kern="0">
                          <a:effectLst/>
                        </a:rPr>
                        <a:t>&lt;</a:t>
                      </a:r>
                      <a:r>
                        <a:rPr lang="zh-CN" sz="1100" kern="0">
                          <a:effectLst/>
                        </a:rPr>
                        <a:t>计税基础</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r>
              <a:tr h="464547">
                <a:tc>
                  <a:txBody>
                    <a:bodyPr/>
                    <a:lstStyle/>
                    <a:p>
                      <a:pPr algn="ctr">
                        <a:lnSpc>
                          <a:spcPct val="150000"/>
                        </a:lnSpc>
                        <a:spcAft>
                          <a:spcPts val="0"/>
                        </a:spcAft>
                      </a:pPr>
                      <a:r>
                        <a:rPr lang="zh-CN" sz="1100" kern="0">
                          <a:effectLst/>
                        </a:rPr>
                        <a:t>负债</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lstStyle/>
                    <a:p>
                      <a:pPr algn="ctr">
                        <a:lnSpc>
                          <a:spcPct val="150000"/>
                        </a:lnSpc>
                        <a:spcAft>
                          <a:spcPts val="0"/>
                        </a:spcAft>
                      </a:pPr>
                      <a:r>
                        <a:rPr lang="zh-CN" sz="1100" kern="0" dirty="0">
                          <a:effectLst/>
                        </a:rPr>
                        <a:t>账面价值</a:t>
                      </a:r>
                      <a:r>
                        <a:rPr lang="en-US" sz="1100" kern="0" dirty="0">
                          <a:effectLst/>
                        </a:rPr>
                        <a:t>&gt;</a:t>
                      </a:r>
                      <a:r>
                        <a:rPr lang="zh-CN" sz="1100" kern="0" dirty="0">
                          <a:effectLst/>
                        </a:rPr>
                        <a:t>计税基础</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r>
            </a:tbl>
          </a:graphicData>
        </a:graphic>
      </p:graphicFrame>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247015" y="718185"/>
            <a:ext cx="8700770" cy="2383155"/>
          </a:xfrm>
        </p:spPr>
        <p:txBody>
          <a:bodyPr vert="horz" wrap="square" lIns="101600" tIns="38100" rIns="76200" bIns="38100" numCol="1" anchor="b" anchorCtr="0" compatLnSpc="1"/>
          <a:lstStyle/>
          <a:p>
            <a:pPr marL="0" marR="0" lvl="0" indent="0" algn="ctr" defTabSz="6858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第三篇  财务会计理论与实务的其他领域</a:t>
            </a:r>
            <a:b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第五章 所得税会计</a:t>
            </a:r>
            <a:endPar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二、暂时性</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rPr>
              <a:t>（一）资产、负债的暂时性</a:t>
            </a:r>
            <a:r>
              <a:rPr kumimoji="0" lang="zh-CN" altLang="en-US"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沿用实务题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的资料。</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400" noProof="0" dirty="0">
                <a:ln>
                  <a:noFill/>
                </a:ln>
                <a:effectLst/>
                <a:uLnTx/>
                <a:uFillTx/>
                <a:sym typeface="+mn-ea"/>
              </a:rPr>
              <a:t>×</a:t>
            </a:r>
            <a:r>
              <a:rPr lang="en-US" altLang="zh-CN" sz="1400" noProof="0" dirty="0">
                <a:ln>
                  <a:noFill/>
                </a:ln>
                <a:effectLst/>
                <a:uLnTx/>
                <a:uFillTx/>
                <a:sym typeface="+mn-ea"/>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年年末甲公司有关资产、负债的暂时性差异计算过程见表表</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547813" y="2643188"/>
          <a:ext cx="6119813" cy="2087563"/>
        </p:xfrm>
        <a:graphic>
          <a:graphicData uri="http://schemas.openxmlformats.org/drawingml/2006/table">
            <a:tbl>
              <a:tblPr firstRow="1" firstCol="1" bandRow="1">
                <a:tableStyleId>{5C22544A-7EE6-4342-B048-85BDC9FD1C3A}</a:tableStyleId>
              </a:tblPr>
              <a:tblGrid>
                <a:gridCol w="1298164"/>
                <a:gridCol w="818080"/>
                <a:gridCol w="1119478"/>
                <a:gridCol w="1423746"/>
                <a:gridCol w="1460344"/>
              </a:tblGrid>
              <a:tr h="260945">
                <a:tc>
                  <a:txBody>
                    <a:bodyPr/>
                    <a:lstStyle/>
                    <a:p>
                      <a:pPr algn="ctr">
                        <a:lnSpc>
                          <a:spcPct val="150000"/>
                        </a:lnSpc>
                        <a:spcAft>
                          <a:spcPts val="0"/>
                        </a:spcAft>
                      </a:pPr>
                      <a:r>
                        <a:rPr lang="zh-CN" sz="1000" kern="0">
                          <a:effectLst/>
                        </a:rPr>
                        <a:t>项目</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计税基础</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账面价值</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可抵扣暂时性差异</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应纳税暂时性差异</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应收账款</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900 000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900 000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交易性金融资产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530 000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500 000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30 000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 </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存货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180 000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150 000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30 000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 </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固定资产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485 000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490 000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 </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latinLnBrk="1">
                        <a:lnSpc>
                          <a:spcPct val="150000"/>
                        </a:lnSpc>
                        <a:spcAft>
                          <a:spcPts val="0"/>
                        </a:spcAft>
                      </a:pPr>
                      <a:r>
                        <a:rPr lang="en-US" sz="1000" kern="0">
                          <a:effectLst/>
                        </a:rPr>
                        <a:t>5 000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无形资产</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450 000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380 000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70 000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 </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预计负债</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1 000 000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1 000 000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en-US" sz="1000" kern="0">
                          <a:effectLst/>
                        </a:rPr>
                        <a:t> </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60945">
                <a:tc>
                  <a:txBody>
                    <a:bodyPr/>
                    <a:lstStyle/>
                    <a:p>
                      <a:pPr algn="ctr">
                        <a:lnSpc>
                          <a:spcPct val="150000"/>
                        </a:lnSpc>
                        <a:spcAft>
                          <a:spcPts val="0"/>
                        </a:spcAft>
                      </a:pPr>
                      <a:r>
                        <a:rPr lang="zh-CN" sz="1000" kern="0">
                          <a:effectLst/>
                        </a:rPr>
                        <a:t>合计</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lnSpc>
                          <a:spcPct val="150000"/>
                        </a:lnSpc>
                        <a:spcAft>
                          <a:spcPts val="0"/>
                        </a:spcAft>
                      </a:pPr>
                      <a:r>
                        <a:rPr lang="zh-CN"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latinLnBrk="1">
                        <a:lnSpc>
                          <a:spcPct val="150000"/>
                        </a:lnSpc>
                        <a:spcAft>
                          <a:spcPts val="0"/>
                        </a:spcAft>
                      </a:pPr>
                      <a:r>
                        <a:rPr lang="en-US" sz="1000" kern="0">
                          <a:effectLst/>
                        </a:rPr>
                        <a:t>1 130 000</a:t>
                      </a:r>
                      <a:endParaRPr lang="zh-CN" sz="10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latinLnBrk="1">
                        <a:lnSpc>
                          <a:spcPct val="150000"/>
                        </a:lnSpc>
                        <a:spcAft>
                          <a:spcPts val="0"/>
                        </a:spcAft>
                      </a:pPr>
                      <a:r>
                        <a:rPr lang="en-US" sz="1000" kern="0" dirty="0">
                          <a:effectLst/>
                        </a:rPr>
                        <a:t>5 000</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bl>
          </a:graphicData>
        </a:graphic>
      </p:graphicFrame>
      <p:pic>
        <p:nvPicPr>
          <p:cNvPr id="39996" name="图片 2"/>
          <p:cNvPicPr>
            <a:picLocks noGrp="1" noChangeAspect="1"/>
          </p:cNvPicPr>
          <p:nvPr/>
        </p:nvPicPr>
        <p:blipFill>
          <a:blip r:embed="rId3"/>
          <a:stretch>
            <a:fillRect/>
          </a:stretch>
        </p:blipFill>
        <p:spPr>
          <a:xfrm>
            <a:off x="7883525" y="3867150"/>
            <a:ext cx="914400" cy="914400"/>
          </a:xfrm>
          <a:prstGeom prst="rect">
            <a:avLst/>
          </a:prstGeom>
          <a:noFill/>
          <a:ln w="9525">
            <a:noFill/>
          </a:ln>
        </p:spPr>
      </p:pic>
    </p:spTree>
    <p:custDataLst>
      <p:tags r:id="rId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二、暂时性</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（二）特殊项目产生的暂时性</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未作为资产、负债确认的项目产生的暂时性</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某些</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交易或事项发生以后，因为不符合资产、负债确认条件而未体现为资产负债表中的资产或负债，但按照税法规定能够确定其计税基础的，其账面价值零与计税基础之间的差异也构成暂时性差异</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400" noProof="0" dirty="0">
                <a:ln>
                  <a:noFill/>
                </a:ln>
                <a:effectLst/>
                <a:uLnTx/>
                <a:uFillTx/>
                <a:sym typeface="+mn-ea"/>
              </a:rPr>
              <a:t>×</a:t>
            </a:r>
            <a:r>
              <a:rPr lang="en-US" altLang="zh-CN" sz="1400" noProof="0" dirty="0">
                <a:ln>
                  <a:noFill/>
                </a:ln>
                <a:effectLst/>
                <a:uLnTx/>
                <a:uFillTx/>
                <a:sym typeface="+mn-ea"/>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年发生了</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万元广告费支出，发生时已作为销售计入当期损益。税法规定，该类支出不超过当年销售收入</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的部分允许当期税前扣除，超过部分允许以后年度结转税前扣除。假定</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年实现销售收入为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二、暂时性</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（二）特殊项目产生的暂时性</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可抵扣亏损及税款抵减产生的暂时性</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税法规定可以结转以后年度的未弥补亏损及税款抵减，虽不是因资产、负债的账面价值与计税基础不同产生的，但与可抵扣暂时差异具有同样的作用，均能够减少未来期间的应纳税所得额，进而减少未来期间的应交所得税，会计处理上视同可抵扣时性差异</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400" noProof="0" dirty="0">
                <a:ln>
                  <a:noFill/>
                </a:ln>
                <a:effectLst/>
                <a:uLnTx/>
                <a:uFillTx/>
                <a:sym typeface="+mn-ea"/>
              </a:rPr>
              <a:t>×</a:t>
            </a:r>
            <a:r>
              <a:rPr lang="en-US" altLang="zh-CN" sz="1400" noProof="0" dirty="0">
                <a:ln>
                  <a:noFill/>
                </a:ln>
                <a:effectLst/>
                <a:uLnTx/>
                <a:uFillTx/>
                <a:sym typeface="+mn-ea"/>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年因政策性原因发生经营亏损</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万元，按照税法，该亏损可用于抵减以后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个年度的应纳税所得额。该公司预计其于未来</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年期间能产生足够的应纳税所得额弥补该亏损。</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将确认的递延所得税负债或递延所得税资产计入哪个会计</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要素</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（一）递延所得税负债的确认和</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递延所得税负债</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的确认</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递延所得税负债，是指按照应纳税暂时性差异和现行税率计算确定的负债，其性质属于应付的税款，在未来期间转为应纳税款。</a:t>
            </a:r>
            <a:r>
              <a:rPr kumimoji="0" lang="zh-CN" altLang="zh-CN" sz="1400" b="0"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期末递延所得税负债应有余额大于期初的递延所得税负债的余额而形成的差额，应确认递延所得税费用</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，借记“所得税费用”账户，贷记“递延所得税负债”账户；反之</a:t>
            </a:r>
            <a:r>
              <a:rPr kumimoji="0" lang="zh-CN" altLang="zh-CN" sz="1400" b="0"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应冲减递延所得税负债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，并作为递延所得税收益处理，借记“递延所得税负债”账户，贷记“所得税费用”账户。</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43012" name="图片 2"/>
          <p:cNvPicPr>
            <a:picLocks noGrp="1" noChangeAspect="1"/>
          </p:cNvPicPr>
          <p:nvPr/>
        </p:nvPicPr>
        <p:blipFill>
          <a:blip r:embed="rId3"/>
          <a:stretch>
            <a:fillRect/>
          </a:stretch>
        </p:blipFill>
        <p:spPr>
          <a:xfrm>
            <a:off x="900113" y="1563688"/>
            <a:ext cx="914400" cy="914400"/>
          </a:xfrm>
          <a:prstGeom prst="rect">
            <a:avLst/>
          </a:prstGeom>
          <a:noFill/>
          <a:ln w="9525">
            <a:noFill/>
          </a:ln>
        </p:spPr>
      </p:pic>
    </p:spTree>
    <p:custDataLst>
      <p:tags r:id="rId4"/>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一）递延所得税负债的确认和</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递延所得税负债</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的确认</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月底购入一台机器设备，成本为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525 000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元，预计使用年限为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预计净残值为零。会计上按直线法计提折旧，因该设备符合税法规定的税收优惠条件，计税时可采用年数总和法计提折旧，假定税法规定的使用年限及净残值均与会计相同，且该公司各会计期间均未对固定资产计提减值准备，除该项固定资产产生的会计与税法之间的差异外，不存在其他会计与税收的差异。</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87425"/>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一）递延所得税负债的确认和</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递延所得税负债</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的确认</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116013" y="2211388"/>
          <a:ext cx="6624639" cy="2682876"/>
        </p:xfrm>
        <a:graphic>
          <a:graphicData uri="http://schemas.openxmlformats.org/drawingml/2006/table">
            <a:tbl>
              <a:tblPr firstRow="1" firstCol="1" bandRow="1">
                <a:tableStyleId>{5C22544A-7EE6-4342-B048-85BDC9FD1C3A}</a:tableStyleId>
              </a:tblPr>
              <a:tblGrid>
                <a:gridCol w="1796937"/>
                <a:gridCol w="797740"/>
                <a:gridCol w="797740"/>
                <a:gridCol w="797740"/>
                <a:gridCol w="798549"/>
                <a:gridCol w="797740"/>
                <a:gridCol w="838193"/>
              </a:tblGrid>
              <a:tr h="295345">
                <a:tc>
                  <a:txBody>
                    <a:bodyPr/>
                    <a:lstStyle/>
                    <a:p>
                      <a:pPr algn="ctr">
                        <a:lnSpc>
                          <a:spcPct val="150000"/>
                        </a:lnSpc>
                        <a:spcAft>
                          <a:spcPts val="0"/>
                        </a:spcAft>
                      </a:pPr>
                      <a:r>
                        <a:rPr lang="zh-CN" sz="1100" kern="0">
                          <a:effectLst/>
                        </a:rPr>
                        <a:t>项目</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2015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2016</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2017</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2018</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2019</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2020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r>
              <a:tr h="303602">
                <a:tc>
                  <a:txBody>
                    <a:bodyPr/>
                    <a:lstStyle/>
                    <a:p>
                      <a:pPr algn="just">
                        <a:lnSpc>
                          <a:spcPct val="150000"/>
                        </a:lnSpc>
                        <a:spcAft>
                          <a:spcPts val="0"/>
                        </a:spcAft>
                      </a:pPr>
                      <a:r>
                        <a:rPr lang="zh-CN" sz="1100" kern="0">
                          <a:effectLst/>
                        </a:rPr>
                        <a:t>实际成本</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295345">
                <a:tc>
                  <a:txBody>
                    <a:bodyPr/>
                    <a:lstStyle/>
                    <a:p>
                      <a:pPr algn="just">
                        <a:lnSpc>
                          <a:spcPct val="150000"/>
                        </a:lnSpc>
                        <a:spcAft>
                          <a:spcPts val="0"/>
                        </a:spcAft>
                      </a:pPr>
                      <a:r>
                        <a:rPr lang="zh-CN" sz="1100" kern="0">
                          <a:effectLst/>
                        </a:rPr>
                        <a:t>累计会计折旧</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87 500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175 000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262 500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350 000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437 500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r>
              <a:tr h="295345">
                <a:tc>
                  <a:txBody>
                    <a:bodyPr/>
                    <a:lstStyle/>
                    <a:p>
                      <a:pPr algn="just">
                        <a:lnSpc>
                          <a:spcPct val="150000"/>
                        </a:lnSpc>
                        <a:spcAft>
                          <a:spcPts val="0"/>
                        </a:spcAft>
                      </a:pPr>
                      <a:r>
                        <a:rPr lang="zh-CN" sz="1100" kern="0">
                          <a:effectLst/>
                        </a:rPr>
                        <a:t>账面价值</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437 500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350 000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262 500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175 000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87 500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a:lnSpc>
                          <a:spcPct val="150000"/>
                        </a:lnSpc>
                        <a:spcAft>
                          <a:spcPts val="0"/>
                        </a:spcAft>
                      </a:pPr>
                      <a:r>
                        <a:rPr lang="en-US" sz="1100" kern="0">
                          <a:effectLst/>
                        </a:rPr>
                        <a:t>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r>
              <a:tr h="295345">
                <a:tc>
                  <a:txBody>
                    <a:bodyPr/>
                    <a:lstStyle/>
                    <a:p>
                      <a:pPr algn="just">
                        <a:lnSpc>
                          <a:spcPct val="150000"/>
                        </a:lnSpc>
                        <a:spcAft>
                          <a:spcPts val="0"/>
                        </a:spcAft>
                      </a:pPr>
                      <a:r>
                        <a:rPr lang="zh-CN" sz="1100" kern="0">
                          <a:effectLst/>
                        </a:rPr>
                        <a:t>累计计税折旧</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150 000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275 000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375 000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450 000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500 000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525 000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r>
              <a:tr h="295345">
                <a:tc>
                  <a:txBody>
                    <a:bodyPr/>
                    <a:lstStyle/>
                    <a:p>
                      <a:pPr algn="just">
                        <a:lnSpc>
                          <a:spcPct val="150000"/>
                        </a:lnSpc>
                        <a:spcAft>
                          <a:spcPts val="0"/>
                        </a:spcAft>
                      </a:pPr>
                      <a:r>
                        <a:rPr lang="zh-CN" sz="1100" kern="0">
                          <a:effectLst/>
                        </a:rPr>
                        <a:t>计税基础</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375 000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250 000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150 000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75 000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a:lnSpc>
                          <a:spcPct val="150000"/>
                        </a:lnSpc>
                        <a:spcAft>
                          <a:spcPts val="0"/>
                        </a:spcAft>
                      </a:pPr>
                      <a:r>
                        <a:rPr lang="en-US" sz="1100" kern="0">
                          <a:effectLst/>
                        </a:rPr>
                        <a:t>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r>
              <a:tr h="303602">
                <a:tc>
                  <a:txBody>
                    <a:bodyPr/>
                    <a:lstStyle/>
                    <a:p>
                      <a:pPr algn="just">
                        <a:lnSpc>
                          <a:spcPct val="150000"/>
                        </a:lnSpc>
                        <a:spcAft>
                          <a:spcPts val="0"/>
                        </a:spcAft>
                      </a:pPr>
                      <a:r>
                        <a:rPr lang="zh-CN" sz="1100" kern="0">
                          <a:effectLst/>
                        </a:rPr>
                        <a:t>暂时性差异</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62 500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100 000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112 500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100 000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62 500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a:lnSpc>
                          <a:spcPct val="150000"/>
                        </a:lnSpc>
                        <a:spcAft>
                          <a:spcPts val="0"/>
                        </a:spcAft>
                      </a:pPr>
                      <a:r>
                        <a:rPr lang="en-US" sz="1100" kern="0">
                          <a:effectLst/>
                        </a:rPr>
                        <a:t>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r>
              <a:tr h="295345">
                <a:tc>
                  <a:txBody>
                    <a:bodyPr/>
                    <a:lstStyle/>
                    <a:p>
                      <a:pPr algn="just">
                        <a:lnSpc>
                          <a:spcPct val="150000"/>
                        </a:lnSpc>
                        <a:spcAft>
                          <a:spcPts val="0"/>
                        </a:spcAft>
                      </a:pPr>
                      <a:r>
                        <a:rPr lang="zh-CN" sz="1100" kern="0">
                          <a:effectLst/>
                        </a:rPr>
                        <a:t>适用税率</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ctr">
                        <a:lnSpc>
                          <a:spcPct val="150000"/>
                        </a:lnSpc>
                        <a:spcAft>
                          <a:spcPts val="0"/>
                        </a:spcAft>
                      </a:pPr>
                      <a:r>
                        <a:rPr lang="en-US" sz="1100" kern="0">
                          <a:effectLst/>
                        </a:rPr>
                        <a:t>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ctr">
                        <a:spcAft>
                          <a:spcPts val="0"/>
                        </a:spcAft>
                      </a:pPr>
                      <a:r>
                        <a:rPr lang="en-US" sz="1100" kern="0">
                          <a:effectLst/>
                        </a:rPr>
                        <a:t>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ctr">
                        <a:spcAft>
                          <a:spcPts val="0"/>
                        </a:spcAft>
                      </a:pPr>
                      <a:r>
                        <a:rPr lang="en-US" sz="1100" kern="0">
                          <a:effectLst/>
                        </a:rPr>
                        <a:t>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ctr">
                        <a:spcAft>
                          <a:spcPts val="0"/>
                        </a:spcAft>
                      </a:pPr>
                      <a:r>
                        <a:rPr lang="en-US" sz="1100" kern="0">
                          <a:effectLst/>
                        </a:rPr>
                        <a:t>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ctr">
                        <a:spcAft>
                          <a:spcPts val="0"/>
                        </a:spcAft>
                      </a:pPr>
                      <a:r>
                        <a:rPr lang="en-US" sz="1100" kern="0">
                          <a:effectLst/>
                        </a:rPr>
                        <a:t>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ctr">
                        <a:spcAft>
                          <a:spcPts val="0"/>
                        </a:spcAft>
                      </a:pPr>
                      <a:r>
                        <a:rPr lang="en-US" sz="1100" kern="0">
                          <a:effectLst/>
                        </a:rPr>
                        <a:t>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303602">
                <a:tc>
                  <a:txBody>
                    <a:bodyPr/>
                    <a:lstStyle/>
                    <a:p>
                      <a:pPr algn="just">
                        <a:lnSpc>
                          <a:spcPct val="150000"/>
                        </a:lnSpc>
                        <a:spcAft>
                          <a:spcPts val="0"/>
                        </a:spcAft>
                      </a:pPr>
                      <a:r>
                        <a:rPr lang="zh-CN" sz="1100" kern="0">
                          <a:effectLst/>
                        </a:rPr>
                        <a:t>递延所得税负债余额</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a:lnSpc>
                          <a:spcPct val="150000"/>
                        </a:lnSpc>
                        <a:spcAft>
                          <a:spcPts val="0"/>
                        </a:spcAft>
                      </a:pPr>
                      <a:r>
                        <a:rPr lang="en-US" sz="1100" kern="0">
                          <a:effectLst/>
                        </a:rPr>
                        <a:t>15 625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28 125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25 000</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a:effectLst/>
                        </a:rPr>
                        <a:t>15 625</a:t>
                      </a:r>
                      <a:endParaRPr lang="zh-CN" sz="1100" kern="100">
                        <a:effectLst/>
                        <a:latin typeface="Times New Roman" panose="02020603050405020304"/>
                        <a:ea typeface="宋体" panose="02010600030101010101" pitchFamily="2" charset="-122"/>
                        <a:cs typeface="Times New Roman" panose="02020603050405020304"/>
                      </a:endParaRPr>
                    </a:p>
                  </a:txBody>
                  <a:tcPr marL="68582" marR="68582" marT="0" marB="0"/>
                </a:tc>
                <a:tc>
                  <a:txBody>
                    <a:bodyPr/>
                    <a:lstStyle/>
                    <a:p>
                      <a:pPr algn="r" latinLnBrk="1">
                        <a:lnSpc>
                          <a:spcPct val="150000"/>
                        </a:lnSpc>
                        <a:spcAft>
                          <a:spcPts val="0"/>
                        </a:spcAft>
                      </a:pPr>
                      <a:r>
                        <a:rPr lang="en-US" sz="1100" kern="0" dirty="0">
                          <a:effectLst/>
                        </a:rPr>
                        <a:t>0</a:t>
                      </a:r>
                      <a:endParaRPr lang="zh-CN" sz="1100" kern="100" dirty="0">
                        <a:effectLst/>
                        <a:latin typeface="Times New Roman" panose="02020603050405020304"/>
                        <a:ea typeface="宋体" panose="02010600030101010101" pitchFamily="2" charset="-122"/>
                        <a:cs typeface="Times New Roman" panose="02020603050405020304"/>
                      </a:endParaRPr>
                    </a:p>
                  </a:txBody>
                  <a:tcPr marL="68582" marR="68582" marT="0" marB="0"/>
                </a:tc>
              </a:tr>
            </a:tbl>
          </a:graphicData>
        </a:graphic>
      </p:graphicFrame>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一）递延所得税负债的确认和</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递延所得税负债的</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所得税准则规定，资产负债表日，对于递延所得税负债，应当根据适用税法规定，按照预期收回该资产或者清偿负债期间适用税率计量。</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（二）递延所得税资产的确认和计量</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递延所得税资产</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确认</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递延所得税资产，是指按照可抵扣暂时性差异和现行税率计算确定的资产，其性质属于预付的税款，在未来期间抵扣应纳税款。</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期末递延所得税资产应有余额大于期初的递延所得税资产余额的差额，应确认递延所得税收益</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，冲减所得税费用，借记“递延所得税资产”账户，贷记“所得税费用”账户；</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反之应冲减递延所得税资产</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，并作为递延所得税费用处理，借记“所得税费用”账户，贷记“递延所得税资产”账户。</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（二）递延所得税资产的确认和计量</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递延所得税资产</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确认</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年丁公司进行内部研究开发形成的无形资产，在当年末达到预定用途</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尚未开始摊销</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，其成本为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万元；预定摊销年限为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年。按税法规定，研究开发支出形成无形资产的，按照无形资产成本的</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150%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摊销。</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四、当期所得税与所得税费用的确认和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（一）当期应交</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所得税</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当期所得税是指企业按照税法规定计算确定的针对当期发生的交易和事项，应交纳给税务部门的所得税金额，即一般情况下应纳税所得额可在会计利润的基础上，考虑会计与税收法规之间的差异，公式为：</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应纳税所得额</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会计利润</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按照会计准则规定计入利润表，但计税时不允许税前扣除的费用</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计入利润表的费用与按照税法规定可税前抵扣金额之间的差额</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计入利润表的收入与按照税法规定应计入应纳税所得额的收入之间的差额</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税法规定的不征税收入</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其他需要调整的因素</a:t>
            </a:r>
            <a:r>
              <a:rPr kumimoji="0" lang="zh-CN" altLang="en-US"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a:t>
            </a:r>
            <a:endPar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179705" y="768985"/>
            <a:ext cx="8700770" cy="2936240"/>
          </a:xfrm>
        </p:spPr>
        <p:txBody>
          <a:bodyPr vert="horz" wrap="square" lIns="101600" tIns="38100" rIns="76200" bIns="38100" numCol="1" anchor="b" anchorCtr="0" compatLnSpc="1">
            <a:normAutofit fontScale="90000"/>
          </a:bodyPr>
          <a:lstStyle/>
          <a:p>
            <a:pPr marL="0" marR="0" lvl="0" indent="863600" algn="l" defTabSz="685800" rtl="0" eaLnBrk="1" latinLnBrk="0" hangingPunct="1">
              <a:lnSpc>
                <a:spcPct val="150000"/>
              </a:lnSpc>
              <a:spcBef>
                <a:spcPct val="0"/>
              </a:spcBef>
              <a:spcAft>
                <a:spcPct val="0"/>
              </a:spcAft>
              <a:buClrTx/>
              <a:buSzTx/>
              <a:buFontTx/>
              <a:buNone/>
              <a:defRPr/>
              <a:extLst>
                <a:ext uri="{35155182-B16C-46BC-9424-99874614C6A1}">
                  <wpsdc:indentchars xmlns:wpsdc="http://www.wps.cn/officeDocument/2017/drawingmlCustomData" val="200" checksum="3662325579"/>
                </a:ext>
              </a:extLst>
            </a:pPr>
            <a:r>
              <a:rPr kumimoji="0" lang="en-US" altLang="zh-CN" sz="3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3555"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第五章  所得税会计</a:t>
            </a:r>
            <a:br>
              <a:rPr kumimoji="0" lang="zh-CN" altLang="en-US" sz="1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1555"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【本章概述·思政目标·育人元素】</a:t>
            </a:r>
            <a:br>
              <a:rPr kumimoji="0" lang="zh-CN" altLang="en-US" sz="1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本章在概述会计利润和应税利润差异的基础上，总结资产负债表债务法的一般程序，并结合实务例题对资产、负债计税基础，暂时性差异和递延所得税及所得税费用的确认和计量等所得税会计事项进行重点分析，同时结合思政案例与延伸阅读进行内容拓展。</a:t>
            </a:r>
            <a:br>
              <a:rPr kumimoji="0" lang="zh-CN" alt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思政目标：深刻理解递延所得税的确认对会计信息质量的影响，增进会计确认等过程中的职业道德建设和诚信、法治意识。</a:t>
            </a:r>
            <a:br>
              <a:rPr kumimoji="0" lang="zh-CN" alt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育人元素：社会主义核心价值观：诚信、法治。</a:t>
            </a:r>
            <a:endParaRPr kumimoji="0" lang="zh-CN" alt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四、当期所得税与所得税费用的确认和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（二）当期应确认的递延</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所得税</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递延所得税是指按照所得税准则规定当期应予确认的递延所得税资产和递延所得税负债金额，即递延所得税资产及递延所得税负债当期发生额的综合结果，但不包括计入所有者权益的交易或事项的所得税影响。用公式表示即为：</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递延所得税负债的期末余额一递延所得税负债的期初余额</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递延所得税资产的期末余额</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递延所得税资产的期初余额</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四、当期所得税与所得税费用的确认和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（三）所得税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费用</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计算确定当期所得税及递延所得税以后，利润表中应予确认的所得税费用为两者之和，即：</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所得税费用</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当期应交所得税</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当期应确认的递延所得税</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65505" y="1097280"/>
            <a:ext cx="73787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四、当期所得税与所得税费用的确认和</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（三）所得税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费用</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1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年开始采用资产负债表债务法。</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年度利润表中的利润总额为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万元。所得税税率为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25%</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。当年发生的有关交易和事项中，会计处理与税收处理存在差别的有：</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）向关联企业捐赠现金</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万元。假定按照税法规定，企业向关联方的捐赠不允许税前扣除。</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）确认因违反环保规定应支付的罚款</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）期末持有的交易性金融资产成本为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万元，公允价值为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万元。税法规定，以公允价值计量的金融资产持有期间市价变动不计入应税利润</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）期末资产负债表中“存货”项目的报告价值为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1 500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万元，当年对存货计提</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万元的存货跌价准备</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“存货跌价准备”科目的年初余额为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2019</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月开始计提折旧的一项固定资产，成本为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万元，使用年限为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年，净残值为</a:t>
            </a:r>
            <a:r>
              <a:rPr kumimoji="0" lang="en-US"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0,</a:t>
            </a: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会计处理按双倍余额递减法计提折旧，税收处理按直线法计提折旧。假定税法规定的使用年限及净残值与会计规定相同</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5000"/>
              </a:lnSpc>
              <a:spcBef>
                <a:spcPct val="0"/>
              </a:spcBef>
              <a:spcAft>
                <a:spcPts val="0"/>
              </a:spcAft>
              <a:buClrTx/>
              <a:buSzTx/>
              <a:buFont typeface="Arial" panose="020B0604020202020204" pitchFamily="34" charset="0"/>
              <a:buNone/>
              <a:defRPr/>
            </a:pPr>
            <a:r>
              <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无其他影响纳税的情况。</a:t>
            </a:r>
            <a:endParaRPr kumimoji="0" lang="zh-CN" altLang="zh-CN"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一、本章课程思政案例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（一）案例主题与思政意义</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【案例主题】</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mj-lt"/>
                <a:ea typeface="+mj-lt"/>
                <a:cs typeface="+mj-lt"/>
              </a:rPr>
              <a:t>从水井坊案例中理解资产负债表债务法的应用，并深刻认识递延所得税处理恰当性所带来的经济后果。 </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 </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思政意义</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mj-lt"/>
                <a:ea typeface="+mj-lt"/>
                <a:cs typeface="+mj-lt"/>
              </a:rPr>
              <a:t>结合案例深刻认识递延所得税的确认与管理对企业资产质量、财务指标以及损益的影响，会计等管理人员应该</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诚信、守法</a:t>
            </a:r>
            <a:r>
              <a:rPr kumimoji="0" lang="en-US" altLang="zh-CN" sz="1400" i="0" u="none" strike="noStrike" kern="1200" cap="none" spc="150" normalizeH="0" baseline="0" noProof="0" dirty="0">
                <a:ln>
                  <a:noFill/>
                </a:ln>
                <a:solidFill>
                  <a:schemeClr val="tx1"/>
                </a:solidFill>
                <a:effectLst/>
                <a:uLnTx/>
                <a:uFillTx/>
                <a:latin typeface="+mj-lt"/>
                <a:ea typeface="+mj-lt"/>
                <a:cs typeface="+mj-lt"/>
              </a:rPr>
              <a:t>，在职业判断时保持中立性，降低盈余管理的空间，保证企业递延所得税等相关会计信息的可靠性和真实性。</a:t>
            </a:r>
            <a:endParaRPr kumimoji="0" lang="en-US" altLang="zh-CN" sz="1400" i="0" u="none" strike="noStrike" kern="1200" cap="none" spc="150" normalizeH="0" baseline="0" noProof="0" dirty="0">
              <a:ln>
                <a:noFill/>
              </a:ln>
              <a:solidFill>
                <a:schemeClr val="tx1"/>
              </a:solidFill>
              <a:effectLst/>
              <a:uLnTx/>
              <a:uFillTx/>
              <a:latin typeface="+mj-lt"/>
              <a:ea typeface="+mj-lt"/>
              <a:cs typeface="+mj-lt"/>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企业递延所得税会计信息质量研究——基于水井坊的案例分析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altLang="zh-CN" sz="1400" b="1" noProof="0" dirty="0">
                <a:ln>
                  <a:noFill/>
                </a:ln>
                <a:solidFill>
                  <a:schemeClr val="accent1"/>
                </a:solidFill>
                <a:effectLst/>
                <a:uLnTx/>
                <a:uFillTx/>
                <a:sym typeface="+mn-ea"/>
              </a:rPr>
              <a:t>1.</a:t>
            </a:r>
            <a:r>
              <a:rPr lang="zh-CN" altLang="zh-CN" sz="1400" b="1" noProof="0" dirty="0">
                <a:ln>
                  <a:noFill/>
                </a:ln>
                <a:solidFill>
                  <a:schemeClr val="accent1"/>
                </a:solidFill>
                <a:effectLst/>
                <a:uLnTx/>
                <a:uFillTx/>
                <a:sym typeface="+mn-ea"/>
              </a:rPr>
              <a:t>递延所得税资产占比逐年增大，降低企业资产</a:t>
            </a:r>
            <a:r>
              <a:rPr lang="zh-CN" altLang="zh-CN" sz="1400" b="1" noProof="0" dirty="0" smtClean="0">
                <a:ln>
                  <a:noFill/>
                </a:ln>
                <a:solidFill>
                  <a:schemeClr val="accent1"/>
                </a:solidFill>
                <a:effectLst/>
                <a:uLnTx/>
                <a:uFillTx/>
                <a:sym typeface="+mn-ea"/>
              </a:rPr>
              <a:t>质量</a:t>
            </a:r>
            <a:endPar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116013" y="2644140"/>
          <a:ext cx="6767513" cy="1044576"/>
        </p:xfrm>
        <a:graphic>
          <a:graphicData uri="http://schemas.openxmlformats.org/drawingml/2006/table">
            <a:tbl>
              <a:tblPr firstRow="1" firstCol="1" bandRow="1">
                <a:tableStyleId>{5C22544A-7EE6-4342-B048-85BDC9FD1C3A}</a:tableStyleId>
              </a:tblPr>
              <a:tblGrid>
                <a:gridCol w="1347790"/>
                <a:gridCol w="798045"/>
                <a:gridCol w="708403"/>
                <a:gridCol w="784558"/>
                <a:gridCol w="790112"/>
                <a:gridCol w="763933"/>
                <a:gridCol w="786939"/>
                <a:gridCol w="787732"/>
              </a:tblGrid>
              <a:tr h="261144">
                <a:tc>
                  <a:txBody>
                    <a:bodyPr/>
                    <a:p>
                      <a:pPr algn="ctr">
                        <a:spcAft>
                          <a:spcPts val="0"/>
                        </a:spcAft>
                      </a:pPr>
                      <a:r>
                        <a:rPr lang="zh-CN" sz="1100" kern="0" dirty="0">
                          <a:effectLst/>
                        </a:rPr>
                        <a:t>项目</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2012</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2013</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2014</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2015</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2016</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2017</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2018</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r>
              <a:tr h="261144">
                <a:tc>
                  <a:txBody>
                    <a:bodyPr/>
                    <a:p>
                      <a:pPr algn="ctr">
                        <a:spcAft>
                          <a:spcPts val="0"/>
                        </a:spcAft>
                      </a:pPr>
                      <a:r>
                        <a:rPr lang="zh-CN" sz="1100" kern="0">
                          <a:effectLst/>
                        </a:rPr>
                        <a:t>递延所得税资产</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1.32</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1.34</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0.26</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0.66</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0.79</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1.21</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1.13</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r>
              <a:tr h="261144">
                <a:tc>
                  <a:txBody>
                    <a:bodyPr/>
                    <a:p>
                      <a:pPr algn="ctr">
                        <a:spcAft>
                          <a:spcPts val="0"/>
                        </a:spcAft>
                      </a:pPr>
                      <a:r>
                        <a:rPr lang="zh-CN" sz="1100" kern="0">
                          <a:effectLst/>
                        </a:rPr>
                        <a:t>总资产</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26.52</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20.62</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16.22</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17.95</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22.04</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27.89</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31.98</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r>
              <a:tr h="261144">
                <a:tc>
                  <a:txBody>
                    <a:bodyPr/>
                    <a:p>
                      <a:pPr algn="ctr">
                        <a:spcAft>
                          <a:spcPts val="0"/>
                        </a:spcAft>
                      </a:pPr>
                      <a:r>
                        <a:rPr lang="zh-CN" sz="1100" kern="0">
                          <a:effectLst/>
                        </a:rPr>
                        <a:t>比重</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4.98%</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6.49%</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1.60%</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3.68%</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3.58%</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a:effectLst/>
                        </a:rPr>
                        <a:t>4.34%</a:t>
                      </a:r>
                      <a:endParaRPr lang="zh-CN" sz="1100" kern="100">
                        <a:effectLst/>
                        <a:latin typeface="Times New Roman" panose="02020603050405020304"/>
                        <a:ea typeface="宋体" panose="02010600030101010101" pitchFamily="2" charset="-122"/>
                        <a:cs typeface="Times New Roman" panose="02020603050405020304"/>
                      </a:endParaRPr>
                    </a:p>
                  </a:txBody>
                  <a:tcPr marL="68570" marR="68570" marT="0" marB="0" anchor="ctr"/>
                </a:tc>
                <a:tc>
                  <a:txBody>
                    <a:bodyPr/>
                    <a:p>
                      <a:pPr algn="r">
                        <a:spcAft>
                          <a:spcPts val="0"/>
                        </a:spcAft>
                      </a:pPr>
                      <a:r>
                        <a:rPr lang="en-US" sz="1100" kern="0" dirty="0">
                          <a:effectLst/>
                        </a:rPr>
                        <a:t>3.53%</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0" marR="68570" marT="0" marB="0" anchor="ctr"/>
                </a:tc>
              </a:tr>
            </a:tbl>
          </a:graphicData>
        </a:graphic>
      </p:graphicFrame>
    </p:spTree>
    <p:custDataLst>
      <p:tags r:id="rId4"/>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递延所得税的存在影响财务指标计算的</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准确性</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custDataLst>
              <p:tags r:id="rId3"/>
            </p:custDataLst>
          </p:nvPr>
        </p:nvGraphicFramePr>
        <p:xfrm>
          <a:off x="1187450" y="1493203"/>
          <a:ext cx="6121402" cy="1030537"/>
        </p:xfrm>
        <a:graphic>
          <a:graphicData uri="http://schemas.openxmlformats.org/drawingml/2006/table">
            <a:tbl>
              <a:tblPr firstRow="1" firstCol="1" bandRow="1">
                <a:tableStyleId>{5C22544A-7EE6-4342-B048-85BDC9FD1C3A}</a:tableStyleId>
              </a:tblPr>
              <a:tblGrid>
                <a:gridCol w="2151967"/>
                <a:gridCol w="860786"/>
                <a:gridCol w="860786"/>
                <a:gridCol w="749791"/>
                <a:gridCol w="749036"/>
                <a:gridCol w="749036"/>
              </a:tblGrid>
              <a:tr h="208915">
                <a:tc>
                  <a:txBody>
                    <a:bodyPr/>
                    <a:lstStyle/>
                    <a:p>
                      <a:endParaRPr lang="zh-CN" sz="1100" kern="100">
                        <a:effectLst/>
                        <a:latin typeface="Calibri" panose="020F0502020204030204"/>
                        <a:cs typeface="Times New Roman" panose="02020603050405020304"/>
                      </a:endParaRPr>
                    </a:p>
                  </a:txBody>
                  <a:tcPr marL="68591" marR="68591" marT="0" marB="0" anchor="b"/>
                </a:tc>
                <a:tc>
                  <a:txBody>
                    <a:bodyPr/>
                    <a:lstStyle/>
                    <a:p>
                      <a:pPr algn="ctr">
                        <a:spcAft>
                          <a:spcPts val="0"/>
                        </a:spcAft>
                      </a:pPr>
                      <a:r>
                        <a:rPr lang="en-US" sz="1100" kern="0">
                          <a:effectLst/>
                        </a:rPr>
                        <a:t>2012</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2013</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2014</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2015</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2016</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r>
              <a:tr h="410811">
                <a:tc>
                  <a:txBody>
                    <a:bodyPr/>
                    <a:lstStyle/>
                    <a:p>
                      <a:pPr algn="l">
                        <a:spcAft>
                          <a:spcPts val="0"/>
                        </a:spcAft>
                      </a:pPr>
                      <a:r>
                        <a:rPr lang="zh-CN" sz="1100" kern="0">
                          <a:effectLst/>
                        </a:rPr>
                        <a:t>剔除递延所得税资产、负债前</a:t>
                      </a:r>
                      <a:r>
                        <a:rPr lang="en-US" sz="1100" kern="0">
                          <a:effectLst/>
                        </a:rPr>
                        <a:t> </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28.5</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21.36</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26.43</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28.6</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33.31</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r>
              <a:tr h="410811">
                <a:tc>
                  <a:txBody>
                    <a:bodyPr/>
                    <a:lstStyle/>
                    <a:p>
                      <a:pPr algn="l">
                        <a:spcAft>
                          <a:spcPts val="0"/>
                        </a:spcAft>
                      </a:pPr>
                      <a:r>
                        <a:rPr lang="zh-CN" sz="1100" kern="0">
                          <a:effectLst/>
                        </a:rPr>
                        <a:t>剔除递延所得税资产、负债后</a:t>
                      </a:r>
                      <a:r>
                        <a:rPr lang="en-US" sz="1100" kern="0">
                          <a:effectLst/>
                        </a:rPr>
                        <a:t> </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30</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22.6</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26.86</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a:effectLst/>
                        </a:rPr>
                        <a:t>29.7</a:t>
                      </a:r>
                      <a:endParaRPr lang="zh-CN" sz="11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100" kern="0" dirty="0">
                          <a:effectLst/>
                        </a:rPr>
                        <a:t>34.55</a:t>
                      </a:r>
                      <a:endParaRPr lang="zh-CN" sz="1100" kern="100" dirty="0">
                        <a:effectLst/>
                        <a:latin typeface="Times New Roman" panose="02020603050405020304"/>
                        <a:ea typeface="宋体" panose="02010600030101010101" pitchFamily="2" charset="-122"/>
                        <a:cs typeface="Times New Roman" panose="02020603050405020304"/>
                      </a:endParaRPr>
                    </a:p>
                  </a:txBody>
                  <a:tcPr marL="68591" marR="68591" marT="0" marB="0" anchor="ctr"/>
                </a:tc>
              </a:tr>
            </a:tbl>
          </a:graphicData>
        </a:graphic>
      </p:graphicFrame>
      <p:graphicFrame>
        <p:nvGraphicFramePr>
          <p:cNvPr id="4" name="表格 3"/>
          <p:cNvGraphicFramePr>
            <a:graphicFrameLocks noGrp="1"/>
          </p:cNvGraphicFramePr>
          <p:nvPr>
            <p:custDataLst>
              <p:tags r:id="rId4"/>
            </p:custDataLst>
          </p:nvPr>
        </p:nvGraphicFramePr>
        <p:xfrm>
          <a:off x="1187450" y="2790190"/>
          <a:ext cx="6121400" cy="863690"/>
        </p:xfrm>
        <a:graphic>
          <a:graphicData uri="http://schemas.openxmlformats.org/drawingml/2006/table">
            <a:tbl>
              <a:tblPr firstRow="1" firstCol="1" bandRow="1">
                <a:tableStyleId>{5C22544A-7EE6-4342-B048-85BDC9FD1C3A}</a:tableStyleId>
              </a:tblPr>
              <a:tblGrid>
                <a:gridCol w="2128597"/>
                <a:gridCol w="851439"/>
                <a:gridCol w="851439"/>
                <a:gridCol w="741649"/>
                <a:gridCol w="740902"/>
                <a:gridCol w="807374"/>
              </a:tblGrid>
              <a:tr h="222250">
                <a:tc>
                  <a:txBody>
                    <a:bodyPr/>
                    <a:lstStyle/>
                    <a:p>
                      <a:endParaRPr lang="zh-CN" sz="1000" kern="100">
                        <a:effectLst/>
                        <a:latin typeface="Calibri" panose="020F0502020204030204"/>
                        <a:cs typeface="Times New Roman" panose="02020603050405020304"/>
                      </a:endParaRPr>
                    </a:p>
                  </a:txBody>
                  <a:tcPr marL="68591" marR="68591" marT="0" marB="0" anchor="b"/>
                </a:tc>
                <a:tc>
                  <a:txBody>
                    <a:bodyPr/>
                    <a:lstStyle/>
                    <a:p>
                      <a:pPr algn="ctr">
                        <a:spcAft>
                          <a:spcPts val="0"/>
                        </a:spcAft>
                      </a:pPr>
                      <a:r>
                        <a:rPr lang="en-US" sz="1000" kern="0">
                          <a:effectLst/>
                        </a:rPr>
                        <a:t>2012</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2013</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2014</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2015</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2016</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r>
              <a:tr h="320720">
                <a:tc>
                  <a:txBody>
                    <a:bodyPr/>
                    <a:lstStyle/>
                    <a:p>
                      <a:pPr algn="ctr">
                        <a:spcAft>
                          <a:spcPts val="0"/>
                        </a:spcAft>
                      </a:pPr>
                      <a:r>
                        <a:rPr lang="zh-CN" sz="1000" kern="0">
                          <a:effectLst/>
                        </a:rPr>
                        <a:t>剔除递延所得税资产、负债前</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3.87</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3.27</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2.44</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2.62</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3.01</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r>
              <a:tr h="320720">
                <a:tc>
                  <a:txBody>
                    <a:bodyPr/>
                    <a:lstStyle/>
                    <a:p>
                      <a:pPr algn="ctr">
                        <a:spcAft>
                          <a:spcPts val="0"/>
                        </a:spcAft>
                      </a:pPr>
                      <a:r>
                        <a:rPr lang="zh-CN" sz="1000" kern="0">
                          <a:effectLst/>
                        </a:rPr>
                        <a:t>剔除递延所得税资产、负债后</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3.61</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3.01</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2.39</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a:effectLst/>
                        </a:rPr>
                        <a:t>2.49</a:t>
                      </a:r>
                      <a:endParaRPr lang="zh-CN" sz="1000" kern="100">
                        <a:effectLst/>
                        <a:latin typeface="Times New Roman" panose="02020603050405020304"/>
                        <a:ea typeface="宋体" panose="02010600030101010101" pitchFamily="2" charset="-122"/>
                        <a:cs typeface="Times New Roman" panose="02020603050405020304"/>
                      </a:endParaRPr>
                    </a:p>
                  </a:txBody>
                  <a:tcPr marL="68591" marR="68591" marT="0" marB="0" anchor="ctr"/>
                </a:tc>
                <a:tc>
                  <a:txBody>
                    <a:bodyPr/>
                    <a:lstStyle/>
                    <a:p>
                      <a:pPr algn="ctr">
                        <a:spcAft>
                          <a:spcPts val="0"/>
                        </a:spcAft>
                      </a:pPr>
                      <a:r>
                        <a:rPr lang="en-US" sz="1000" kern="0" dirty="0">
                          <a:effectLst/>
                        </a:rPr>
                        <a:t>2.85</a:t>
                      </a:r>
                      <a:endParaRPr lang="zh-CN" sz="1000" kern="100" dirty="0">
                        <a:effectLst/>
                        <a:latin typeface="Times New Roman" panose="02020603050405020304"/>
                        <a:ea typeface="宋体" panose="02010600030101010101" pitchFamily="2" charset="-122"/>
                        <a:cs typeface="Times New Roman" panose="02020603050405020304"/>
                      </a:endParaRPr>
                    </a:p>
                  </a:txBody>
                  <a:tcPr marL="68591" marR="68591" marT="0" marB="0" anchor="ctr"/>
                </a:tc>
              </a:tr>
            </a:tbl>
          </a:graphicData>
        </a:graphic>
      </p:graphicFrame>
    </p:spTree>
    <p:custDataLst>
      <p:tags r:id="rId5"/>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3.</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递延所得税为企业提供了盈余管理的</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空间</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187450" y="1564958"/>
          <a:ext cx="6264275" cy="1512888"/>
        </p:xfrm>
        <a:graphic>
          <a:graphicData uri="http://schemas.openxmlformats.org/drawingml/2006/table">
            <a:tbl>
              <a:tblPr firstRow="1" firstCol="1" bandRow="1">
                <a:tableStyleId>{5C22544A-7EE6-4342-B048-85BDC9FD1C3A}</a:tableStyleId>
              </a:tblPr>
              <a:tblGrid>
                <a:gridCol w="862407"/>
                <a:gridCol w="855652"/>
                <a:gridCol w="855652"/>
                <a:gridCol w="957730"/>
                <a:gridCol w="1383304"/>
                <a:gridCol w="1349529"/>
              </a:tblGrid>
              <a:tr h="252148">
                <a:tc>
                  <a:txBody>
                    <a:bodyPr/>
                    <a:lstStyle/>
                    <a:p>
                      <a:pPr algn="ctr">
                        <a:spcAft>
                          <a:spcPts val="0"/>
                        </a:spcAft>
                      </a:pPr>
                      <a:r>
                        <a:rPr lang="zh-CN" sz="1100" kern="0">
                          <a:effectLst/>
                        </a:rPr>
                        <a:t>年份</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zh-CN" sz="1100" kern="0">
                          <a:effectLst/>
                        </a:rPr>
                        <a:t>利润总额</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zh-CN" sz="1100" kern="0">
                          <a:effectLst/>
                        </a:rPr>
                        <a:t>净利润</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zh-CN" sz="1100" kern="0">
                          <a:effectLst/>
                        </a:rPr>
                        <a:t>所得税费用</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zh-CN" sz="1100" kern="0">
                          <a:effectLst/>
                        </a:rPr>
                        <a:t>当期所得税费用</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zh-CN" sz="1100" kern="0">
                          <a:effectLst/>
                        </a:rPr>
                        <a:t>递延所得税费用</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r>
              <a:tr h="252148">
                <a:tc>
                  <a:txBody>
                    <a:bodyPr/>
                    <a:lstStyle/>
                    <a:p>
                      <a:pPr algn="ctr">
                        <a:spcAft>
                          <a:spcPts val="0"/>
                        </a:spcAft>
                      </a:pPr>
                      <a:r>
                        <a:rPr lang="en-US" sz="1100" kern="0">
                          <a:effectLst/>
                        </a:rPr>
                        <a:t>2012</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5.39</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3.39</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2</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2.17</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-0.17</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r>
              <a:tr h="252148">
                <a:tc>
                  <a:txBody>
                    <a:bodyPr/>
                    <a:lstStyle/>
                    <a:p>
                      <a:pPr algn="ctr">
                        <a:spcAft>
                          <a:spcPts val="0"/>
                        </a:spcAft>
                      </a:pPr>
                      <a:r>
                        <a:rPr lang="en-US" sz="1100" kern="0">
                          <a:effectLst/>
                        </a:rPr>
                        <a:t>2013</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-1.59</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-1.52</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-0.07</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0.43</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-0.5</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r>
              <a:tr h="252148">
                <a:tc>
                  <a:txBody>
                    <a:bodyPr/>
                    <a:lstStyle/>
                    <a:p>
                      <a:pPr algn="ctr">
                        <a:spcAft>
                          <a:spcPts val="0"/>
                        </a:spcAft>
                      </a:pPr>
                      <a:r>
                        <a:rPr lang="en-US" sz="1100" kern="0">
                          <a:effectLst/>
                        </a:rPr>
                        <a:t>2014</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-3.03</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-4.03</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1</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0.15</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0.85</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r>
              <a:tr h="252148">
                <a:tc>
                  <a:txBody>
                    <a:bodyPr/>
                    <a:lstStyle/>
                    <a:p>
                      <a:pPr algn="ctr">
                        <a:spcAft>
                          <a:spcPts val="0"/>
                        </a:spcAft>
                      </a:pPr>
                      <a:r>
                        <a:rPr lang="en-US" sz="1100" kern="0">
                          <a:effectLst/>
                        </a:rPr>
                        <a:t>2015</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1.06</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0.88</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0.18</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0.58</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-0.4</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r>
              <a:tr h="252148">
                <a:tc>
                  <a:txBody>
                    <a:bodyPr/>
                    <a:lstStyle/>
                    <a:p>
                      <a:pPr algn="ctr">
                        <a:spcAft>
                          <a:spcPts val="0"/>
                        </a:spcAft>
                      </a:pPr>
                      <a:r>
                        <a:rPr lang="en-US" sz="1100" kern="0">
                          <a:effectLst/>
                        </a:rPr>
                        <a:t>2016</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2.68</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2.24</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0.44</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a:effectLst/>
                        </a:rPr>
                        <a:t>0.57</a:t>
                      </a:r>
                      <a:endParaRPr lang="zh-CN" sz="1100" kern="100">
                        <a:effectLst/>
                        <a:latin typeface="Times New Roman" panose="02020603050405020304"/>
                        <a:ea typeface="宋体" panose="02010600030101010101" pitchFamily="2" charset="-122"/>
                        <a:cs typeface="Times New Roman" panose="02020603050405020304"/>
                      </a:endParaRPr>
                    </a:p>
                  </a:txBody>
                  <a:tcPr marL="68578" marR="68578" marT="0" marB="0" anchor="ctr"/>
                </a:tc>
                <a:tc>
                  <a:txBody>
                    <a:bodyPr/>
                    <a:lstStyle/>
                    <a:p>
                      <a:pPr algn="ctr">
                        <a:spcAft>
                          <a:spcPts val="0"/>
                        </a:spcAft>
                      </a:pPr>
                      <a:r>
                        <a:rPr lang="en-US" sz="1100" kern="0" dirty="0">
                          <a:effectLst/>
                        </a:rPr>
                        <a:t>-0.13</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8" marR="68578" marT="0" marB="0" anchor="ctr"/>
                </a:tc>
              </a:tr>
            </a:tbl>
          </a:graphicData>
        </a:graphic>
      </p:graphicFrame>
    </p:spTree>
    <p:custDataLst>
      <p:tags r:id="rId4"/>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95345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【案例</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分析</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a:t>
            </a:r>
            <a:endPar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不仅仅是所得税的盈余管理问题，近几年偷税、骗税案件也屡见不鲜，而最终均受到法律的严惩。比如：2021年国家税务总局公布外贸领域税务稽查披露十起出口骗税典型案例，根据相关法律法规予以严厉处罚，对涉及犯罪的移交司法机关予以起诉。2021年8月，上海市税务局稽查明星郑某签订阴阳合同，涉嫌偷税问题，最终对其追缴税款、加收滞纳金并处罚款共计2.99亿元；2021年，薇某因藏匿个人收入，虚假申报等方式偷逃税款6.43亿元，最终被浙江省杭州市税务局追缴税款、加收滞纳金并处罚款共计13.41亿元。</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我国自古以来就是礼仪之邦，早在两千多年前，孔子就主张“</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言必行，行必果</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”。以诚为本、以信为先自古以来就是中华民族的传统优秀文化之一。</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党的十八大提出社会主义核心价值观包括诚信、法治。</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在中国共产党的领导下，贯彻中国特色社会主义法治理论，落实依法治国，促进国家治理体系和治理能力现代化，需要全民守法。</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诚信、守法也是当今社会最基本的社会行为准则。一方面我们应该认识到</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依法治国</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在税务领域的实践，另一方面应该做到</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讲诚信，守法纪，依法纳税</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，发扬中华传统优秀文化，做社会主义法治的忠实崇尚者和社会主义核心价值观的自觉践行者。</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三</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）案例讨论与升华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通过以上对递延所得税会计处理的分析，发现其虽然反映了信息的相关性，但却在各方面使可靠性和真实性降低，反而造成了会计信息质量的下降。可见递延所得税处理的是否恰当会带来不同的经济后果，结合水井坊的案例，</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你有何提高会计信息质量的有效建议？</a:t>
            </a:r>
            <a:endPar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endParaRPr>
          </a:p>
        </p:txBody>
      </p:sp>
      <p:pic>
        <p:nvPicPr>
          <p:cNvPr id="58423" name="图片 1"/>
          <p:cNvPicPr>
            <a:picLocks noGrp="1" noChangeAspect="1"/>
          </p:cNvPicPr>
          <p:nvPr>
            <p:custDataLst>
              <p:tags r:id="rId3"/>
            </p:custDataLst>
          </p:nvPr>
        </p:nvPicPr>
        <p:blipFill>
          <a:blip r:embed="rId4"/>
          <a:stretch>
            <a:fillRect/>
          </a:stretch>
        </p:blipFill>
        <p:spPr>
          <a:xfrm>
            <a:off x="7380288" y="3724275"/>
            <a:ext cx="914400" cy="914400"/>
          </a:xfrm>
          <a:prstGeom prst="rect">
            <a:avLst/>
          </a:prstGeom>
          <a:noFill/>
          <a:ln w="9525">
            <a:noFill/>
          </a:ln>
        </p:spPr>
      </p:pic>
    </p:spTree>
    <p:custDataLst>
      <p:tags r:id="rId5"/>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7280"/>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2016年7月1日，习近平总书记在庆祝中国共产党成立95周年大会上指出，中国共产党人“坚持不忘初心、继续前进”就是要坚持</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“四个自信”，即道路自信、理论自信、制度自信、文化自信。</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我们要坚持把习近平法治思想贯彻落实到坚定对我国税收制度的自信中：2018年美国对华发动贸易战，对中国出口美国部分商品加征关税并限制中国企业对美投资并购，国务院关税税则委员会对原产于美国的106项商品加征25%关税，通过税制调整，捍卫国家利益。2020年，我国爆发新冠肺炎疫情，国家财税部门适时推出一系列针对疫情防控关键领域和重点行业的税收优惠政策，助力打赢疫情防控阻击战，体现了税收制度的高度灵活性。因此，我们应该在掌握税收知识的同时</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培养正确的税收文化、税收理念、社会责任意识及家国情怀</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所得税会计概述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4105275" y="2154238"/>
            <a:ext cx="4826000"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所得税会计重要条款的理解与会计处理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98081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本章课程思政案例及延伸阅读</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7280"/>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      党的二十大报告指出，我们必须坚持</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守正创新</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坚持马克思主义基本原理不动摇，党的全面领导不动摇和社会主义制度不动摇，顺应实践发展，以满腔热忱对待一切新生事物，以新的理论指导新的实践。从2016年全面“营改增”的推行为企业减轻税负，到2022年财政部、国家税务总局和科技部为加大支持科技创新，将企业研发费用税前加计扣除比例提高至100%；以及国家税务总局大幅放宽可享受企业所得税优惠的小型微利企业标准，对小微企业进一步减免所得税，诸多举措无不彰显我国在坚持社会主义基本经济制度的基础上，顺应实践发展，对财政税务制度的守正创新。</a:t>
            </a:r>
            <a:endPar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税</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改落地 美国商业巨头为何纷纷忙着减记递延所得税</a:t>
            </a:r>
            <a:r>
              <a:rPr kumimoji="0" lang="zh-CN"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资产</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：“乐视网”</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递延所得税资产过度确认</a:t>
            </a:r>
            <a:endPar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：“乐视网”</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递延所得税资产过度</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确认</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（一）净利润大于利润总额——递延所得税资产过度确认 </a:t>
            </a:r>
            <a:endParaRPr kumimoji="0" lang="zh-CN" altLang="zh-CN" sz="16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971550" y="2284413"/>
          <a:ext cx="6911975" cy="2435227"/>
        </p:xfrm>
        <a:graphic>
          <a:graphicData uri="http://schemas.openxmlformats.org/drawingml/2006/table">
            <a:tbl>
              <a:tblPr firstRow="1" firstCol="1" bandRow="1">
                <a:tableStyleId>{5C22544A-7EE6-4342-B048-85BDC9FD1C3A}</a:tableStyleId>
              </a:tblPr>
              <a:tblGrid>
                <a:gridCol w="1646954"/>
                <a:gridCol w="1077146"/>
                <a:gridCol w="1077146"/>
                <a:gridCol w="1053512"/>
                <a:gridCol w="980070"/>
                <a:gridCol w="1077146"/>
              </a:tblGrid>
              <a:tr h="188599">
                <a:tc>
                  <a:txBody>
                    <a:bodyPr/>
                    <a:lstStyle/>
                    <a:p>
                      <a:pPr algn="l">
                        <a:spcAft>
                          <a:spcPts val="0"/>
                        </a:spcAft>
                      </a:pPr>
                      <a:r>
                        <a:rPr lang="zh-CN" sz="1000" kern="0" dirty="0">
                          <a:effectLst/>
                        </a:rPr>
                        <a:t>项目</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2012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2013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2014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2016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2015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188599">
                <a:tc>
                  <a:txBody>
                    <a:bodyPr/>
                    <a:lstStyle/>
                    <a:p>
                      <a:pPr algn="l">
                        <a:spcAft>
                          <a:spcPts val="0"/>
                        </a:spcAft>
                      </a:pPr>
                      <a:r>
                        <a:rPr lang="zh-CN" sz="1000" kern="0">
                          <a:effectLst/>
                        </a:rPr>
                        <a:t>营业利润</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19741.12</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23670.76</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4786.65</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-33749.9</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6942.28</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188599">
                <a:tc>
                  <a:txBody>
                    <a:bodyPr/>
                    <a:lstStyle/>
                    <a:p>
                      <a:pPr algn="l">
                        <a:spcAft>
                          <a:spcPts val="0"/>
                        </a:spcAft>
                      </a:pPr>
                      <a:r>
                        <a:rPr lang="zh-CN" sz="1000" kern="0">
                          <a:effectLst/>
                        </a:rPr>
                        <a:t>利润总额</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22801.17</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24640.09</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7289.91</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-32870.9</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7416.92</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362801">
                <a:tc>
                  <a:txBody>
                    <a:bodyPr/>
                    <a:lstStyle/>
                    <a:p>
                      <a:pPr algn="l">
                        <a:spcAft>
                          <a:spcPts val="0"/>
                        </a:spcAft>
                      </a:pPr>
                      <a:r>
                        <a:rPr lang="zh-CN" sz="1000" kern="0">
                          <a:effectLst/>
                        </a:rPr>
                        <a:t>所得税费用</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3804.59</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1402.01</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-5589.75</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-10681.59</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-14294.76</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188599">
                <a:tc>
                  <a:txBody>
                    <a:bodyPr/>
                    <a:lstStyle/>
                    <a:p>
                      <a:pPr algn="l">
                        <a:spcAft>
                          <a:spcPts val="0"/>
                        </a:spcAft>
                      </a:pPr>
                      <a:r>
                        <a:rPr lang="zh-CN" sz="1000" kern="0">
                          <a:effectLst/>
                        </a:rPr>
                        <a:t>净利润</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18996.58</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23238.08</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12879.66</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-22189.3</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21711.68</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292975">
                <a:tc>
                  <a:txBody>
                    <a:bodyPr/>
                    <a:lstStyle/>
                    <a:p>
                      <a:pPr algn="l">
                        <a:spcAft>
                          <a:spcPts val="0"/>
                        </a:spcAft>
                      </a:pPr>
                      <a:r>
                        <a:rPr lang="zh-CN" sz="1000" kern="0">
                          <a:effectLst/>
                        </a:rPr>
                        <a:t>递延所得税资产</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238.05</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2675.7</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19621.86</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76334.34</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50725.15</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439104">
                <a:tc>
                  <a:txBody>
                    <a:bodyPr/>
                    <a:lstStyle/>
                    <a:p>
                      <a:pPr algn="l">
                        <a:spcAft>
                          <a:spcPts val="0"/>
                        </a:spcAft>
                      </a:pPr>
                      <a:r>
                        <a:rPr lang="zh-CN" sz="1000" kern="0">
                          <a:effectLst/>
                        </a:rPr>
                        <a:t>递延所得税资产占总资产的比重</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0.08%</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0.53%</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2.22%</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2.37%</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2.99%</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r>
              <a:tr h="585951">
                <a:tc>
                  <a:txBody>
                    <a:bodyPr/>
                    <a:lstStyle/>
                    <a:p>
                      <a:pPr algn="l">
                        <a:spcAft>
                          <a:spcPts val="0"/>
                        </a:spcAft>
                      </a:pPr>
                      <a:r>
                        <a:rPr lang="zh-CN" sz="1000" kern="0" dirty="0">
                          <a:effectLst/>
                        </a:rPr>
                        <a:t>母公司递延所得税资产占合并报表的比重</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88.56%</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20.27%</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5.40%</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a:effectLst/>
                        </a:rPr>
                        <a:t>6.98%</a:t>
                      </a:r>
                      <a:endParaRPr lang="zh-CN" sz="1000" kern="100">
                        <a:effectLst/>
                        <a:latin typeface="Times New Roman" panose="02020603050405020304"/>
                        <a:ea typeface="宋体" panose="02010600030101010101" pitchFamily="2" charset="-122"/>
                        <a:cs typeface="Times New Roman" panose="02020603050405020304"/>
                      </a:endParaRPr>
                    </a:p>
                  </a:txBody>
                  <a:tcPr marL="68575" marR="68575" marT="0" marB="0" anchor="ctr"/>
                </a:tc>
                <a:tc>
                  <a:txBody>
                    <a:bodyPr/>
                    <a:lstStyle/>
                    <a:p>
                      <a:pPr algn="r">
                        <a:spcAft>
                          <a:spcPts val="0"/>
                        </a:spcAft>
                      </a:pPr>
                      <a:r>
                        <a:rPr lang="en-US" sz="1000" kern="0" dirty="0">
                          <a:effectLst/>
                        </a:rPr>
                        <a:t>5.25%</a:t>
                      </a:r>
                      <a:endParaRPr lang="zh-CN" sz="1000" kern="100" dirty="0">
                        <a:effectLst/>
                        <a:latin typeface="Times New Roman" panose="02020603050405020304"/>
                        <a:ea typeface="宋体" panose="02010600030101010101" pitchFamily="2" charset="-122"/>
                        <a:cs typeface="Times New Roman" panose="02020603050405020304"/>
                      </a:endParaRPr>
                    </a:p>
                  </a:txBody>
                  <a:tcPr marL="68575" marR="68575" marT="0" marB="0" anchor="ctr"/>
                </a:tc>
              </a:tr>
            </a:tbl>
          </a:graphicData>
        </a:graphic>
      </p:graphicFrame>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lang="en-US" altLang="zh-CN" sz="2000" b="1" noProof="0" dirty="0" smtClean="0">
                <a:ln>
                  <a:noFill/>
                </a:ln>
                <a:effectLst/>
                <a:uLnTx/>
                <a:uFillTx/>
                <a:sym typeface="+mn-ea"/>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lang="zh-CN" altLang="en-US" sz="1600" b="1" noProof="0" dirty="0" smtClean="0">
                <a:ln>
                  <a:noFill/>
                </a:ln>
                <a:effectLst/>
                <a:uLnTx/>
                <a:uFillTx/>
                <a:sym typeface="+mn-ea"/>
              </a:rPr>
              <a:t>延伸阅读</a:t>
            </a:r>
            <a:r>
              <a:rPr lang="en-US" altLang="zh-CN" sz="1600" b="1" noProof="0" dirty="0" smtClean="0">
                <a:ln>
                  <a:noFill/>
                </a:ln>
                <a:effectLst/>
                <a:uLnTx/>
                <a:uFillTx/>
                <a:sym typeface="+mn-ea"/>
              </a:rPr>
              <a:t>2</a:t>
            </a:r>
            <a:r>
              <a:rPr lang="zh-CN" altLang="en-US" sz="1600" b="1" noProof="0" dirty="0" smtClean="0">
                <a:ln>
                  <a:noFill/>
                </a:ln>
                <a:effectLst/>
                <a:uLnTx/>
                <a:uFillTx/>
                <a:sym typeface="+mn-ea"/>
              </a:rPr>
              <a:t>：“乐视网”</a:t>
            </a:r>
            <a:r>
              <a:rPr lang="zh-CN" altLang="en-US" sz="1600" b="1" noProof="0" dirty="0">
                <a:ln>
                  <a:noFill/>
                </a:ln>
                <a:effectLst/>
                <a:uLnTx/>
                <a:uFillTx/>
                <a:sym typeface="+mn-ea"/>
              </a:rPr>
              <a:t>递延所得税资产过度</a:t>
            </a:r>
            <a:r>
              <a:rPr lang="zh-CN" altLang="en-US" sz="1600" b="1" noProof="0" dirty="0" smtClean="0">
                <a:ln>
                  <a:noFill/>
                </a:ln>
                <a:effectLst/>
                <a:uLnTx/>
                <a:uFillTx/>
                <a:sym typeface="+mn-ea"/>
              </a:rPr>
              <a:t>确认</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（二）递延所得税资产的形成原因</a:t>
            </a:r>
            <a:r>
              <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非全资子公司亏损 </a:t>
            </a:r>
            <a:endPar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nvGraphicFramePr>
        <p:xfrm>
          <a:off x="1042988" y="2355850"/>
          <a:ext cx="6624638" cy="2303464"/>
        </p:xfrm>
        <a:graphic>
          <a:graphicData uri="http://schemas.openxmlformats.org/drawingml/2006/table">
            <a:tbl>
              <a:tblPr firstRow="1" firstCol="1" bandRow="1">
                <a:tableStyleId>{5C22544A-7EE6-4342-B048-85BDC9FD1C3A}</a:tableStyleId>
              </a:tblPr>
              <a:tblGrid>
                <a:gridCol w="1749042"/>
                <a:gridCol w="930862"/>
                <a:gridCol w="930862"/>
                <a:gridCol w="930862"/>
                <a:gridCol w="1041096"/>
                <a:gridCol w="1041913"/>
              </a:tblGrid>
              <a:tr h="205318">
                <a:tc>
                  <a:txBody>
                    <a:bodyPr/>
                    <a:lstStyle/>
                    <a:p>
                      <a:pPr algn="r">
                        <a:spcAft>
                          <a:spcPts val="0"/>
                        </a:spcAft>
                      </a:pPr>
                      <a:r>
                        <a:rPr lang="zh-CN" sz="1000" kern="0">
                          <a:effectLst/>
                        </a:rPr>
                        <a:t>　</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b"/>
                </a:tc>
                <a:tc>
                  <a:txBody>
                    <a:bodyPr/>
                    <a:lstStyle/>
                    <a:p>
                      <a:pPr algn="r">
                        <a:spcAft>
                          <a:spcPts val="0"/>
                        </a:spcAft>
                      </a:pPr>
                      <a:r>
                        <a:rPr lang="en-US" sz="1000" kern="0">
                          <a:effectLst/>
                        </a:rPr>
                        <a:t>2012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2013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2014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2015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2016 </a:t>
                      </a:r>
                      <a:r>
                        <a:rPr lang="zh-CN" sz="1000" kern="0">
                          <a:effectLst/>
                        </a:rPr>
                        <a:t>年</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319218">
                <a:tc>
                  <a:txBody>
                    <a:bodyPr/>
                    <a:lstStyle/>
                    <a:p>
                      <a:pPr algn="l">
                        <a:spcAft>
                          <a:spcPts val="0"/>
                        </a:spcAft>
                      </a:pPr>
                      <a:r>
                        <a:rPr lang="zh-CN" sz="1000" kern="0">
                          <a:effectLst/>
                        </a:rPr>
                        <a:t>内部未实现利润</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4723.24</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2536.11</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296738">
                <a:tc>
                  <a:txBody>
                    <a:bodyPr/>
                    <a:lstStyle/>
                    <a:p>
                      <a:pPr algn="l">
                        <a:spcAft>
                          <a:spcPts val="0"/>
                        </a:spcAft>
                      </a:pPr>
                      <a:r>
                        <a:rPr lang="zh-CN" sz="1000" kern="0">
                          <a:effectLst/>
                        </a:rPr>
                        <a:t>可抵扣亏损</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1987.07</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18013.25</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42423.7</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65054.99</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205318">
                <a:tc>
                  <a:txBody>
                    <a:bodyPr/>
                    <a:lstStyle/>
                    <a:p>
                      <a:pPr algn="l">
                        <a:spcAft>
                          <a:spcPts val="0"/>
                        </a:spcAft>
                      </a:pPr>
                      <a:r>
                        <a:rPr lang="zh-CN" sz="1000" kern="0">
                          <a:effectLst/>
                        </a:rPr>
                        <a:t>坏账准备</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211.1</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595.81</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1477.63</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3387.81</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7861.25</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319218">
                <a:tc>
                  <a:txBody>
                    <a:bodyPr/>
                    <a:lstStyle/>
                    <a:p>
                      <a:pPr algn="l">
                        <a:spcAft>
                          <a:spcPts val="0"/>
                        </a:spcAft>
                      </a:pPr>
                      <a:r>
                        <a:rPr lang="zh-CN" sz="1000" kern="0">
                          <a:effectLst/>
                        </a:rPr>
                        <a:t>存货跌价准备</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79.93</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121.25</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82.52</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746.11</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319218">
                <a:tc>
                  <a:txBody>
                    <a:bodyPr/>
                    <a:lstStyle/>
                    <a:p>
                      <a:pPr algn="l">
                        <a:spcAft>
                          <a:spcPts val="0"/>
                        </a:spcAft>
                      </a:pPr>
                      <a:r>
                        <a:rPr lang="zh-CN" sz="1000" kern="0">
                          <a:effectLst/>
                        </a:rPr>
                        <a:t>无形资产减值准备</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26.95</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12.89</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9.72</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78.86</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75.36</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319218">
                <a:tc>
                  <a:txBody>
                    <a:bodyPr/>
                    <a:lstStyle/>
                    <a:p>
                      <a:pPr algn="l">
                        <a:spcAft>
                          <a:spcPts val="0"/>
                        </a:spcAft>
                      </a:pPr>
                      <a:r>
                        <a:rPr lang="zh-CN" sz="1000" kern="0">
                          <a:effectLst/>
                        </a:rPr>
                        <a:t>融资租赁摊销利息</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29.01</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60.54</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r>
              <a:tr h="319218">
                <a:tc>
                  <a:txBody>
                    <a:bodyPr/>
                    <a:lstStyle/>
                    <a:p>
                      <a:pPr algn="l">
                        <a:spcAft>
                          <a:spcPts val="0"/>
                        </a:spcAft>
                      </a:pPr>
                      <a:r>
                        <a:rPr lang="zh-CN" sz="1000" kern="0">
                          <a:effectLst/>
                        </a:rPr>
                        <a:t>递延所得税资产合计</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238.05</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2675.7</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19621.86</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a:effectLst/>
                        </a:rPr>
                        <a:t>50725.15</a:t>
                      </a:r>
                      <a:endParaRPr lang="zh-CN" sz="1000" kern="100">
                        <a:effectLst/>
                        <a:latin typeface="Times New Roman" panose="02020603050405020304"/>
                        <a:ea typeface="宋体" panose="02010600030101010101" pitchFamily="2" charset="-122"/>
                        <a:cs typeface="Times New Roman" panose="02020603050405020304"/>
                      </a:endParaRPr>
                    </a:p>
                  </a:txBody>
                  <a:tcPr marL="68582" marR="68582" marT="0" marB="0" anchor="ctr"/>
                </a:tc>
                <a:tc>
                  <a:txBody>
                    <a:bodyPr/>
                    <a:lstStyle/>
                    <a:p>
                      <a:pPr algn="r">
                        <a:spcAft>
                          <a:spcPts val="0"/>
                        </a:spcAft>
                      </a:pPr>
                      <a:r>
                        <a:rPr lang="en-US" sz="1000" kern="0" dirty="0">
                          <a:effectLst/>
                        </a:rPr>
                        <a:t>76334.34</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2" marR="68582" marT="0" marB="0" anchor="ctr"/>
                </a:tc>
              </a:tr>
            </a:tbl>
          </a:graphicData>
        </a:graphic>
      </p:graphicFrame>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lang="en-US" altLang="zh-CN" sz="2000" b="1" noProof="0" dirty="0" smtClean="0">
                <a:ln>
                  <a:noFill/>
                </a:ln>
                <a:effectLst/>
                <a:uLnTx/>
                <a:uFillTx/>
                <a:sym typeface="+mn-ea"/>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lang="zh-CN" altLang="en-US" sz="1600" b="1" noProof="0" dirty="0" smtClean="0">
                <a:ln>
                  <a:noFill/>
                </a:ln>
                <a:effectLst/>
                <a:uLnTx/>
                <a:uFillTx/>
                <a:sym typeface="+mn-ea"/>
              </a:rPr>
              <a:t>延伸阅读</a:t>
            </a:r>
            <a:r>
              <a:rPr lang="en-US" altLang="zh-CN" sz="1600" b="1" noProof="0" dirty="0" smtClean="0">
                <a:ln>
                  <a:noFill/>
                </a:ln>
                <a:effectLst/>
                <a:uLnTx/>
                <a:uFillTx/>
                <a:sym typeface="+mn-ea"/>
              </a:rPr>
              <a:t>2</a:t>
            </a:r>
            <a:r>
              <a:rPr lang="zh-CN" altLang="en-US" sz="1600" b="1" noProof="0" dirty="0" smtClean="0">
                <a:ln>
                  <a:noFill/>
                </a:ln>
                <a:effectLst/>
                <a:uLnTx/>
                <a:uFillTx/>
                <a:sym typeface="+mn-ea"/>
              </a:rPr>
              <a:t>：“乐视网”</a:t>
            </a:r>
            <a:r>
              <a:rPr lang="zh-CN" altLang="en-US" sz="1600" b="1" noProof="0" dirty="0">
                <a:ln>
                  <a:noFill/>
                </a:ln>
                <a:effectLst/>
                <a:uLnTx/>
                <a:uFillTx/>
                <a:sym typeface="+mn-ea"/>
              </a:rPr>
              <a:t>递延所得税资产过度</a:t>
            </a:r>
            <a:r>
              <a:rPr lang="zh-CN" altLang="en-US" sz="1600" b="1" noProof="0" dirty="0" smtClean="0">
                <a:ln>
                  <a:noFill/>
                </a:ln>
                <a:effectLst/>
                <a:uLnTx/>
                <a:uFillTx/>
                <a:sym typeface="+mn-ea"/>
              </a:rPr>
              <a:t>确认</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（二）递延所得税资产的形成原因</a:t>
            </a:r>
            <a:r>
              <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非全资子公司亏损 </a:t>
            </a:r>
            <a:endPar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827088" y="2427288"/>
          <a:ext cx="7777163" cy="1069975"/>
        </p:xfrm>
        <a:graphic>
          <a:graphicData uri="http://schemas.openxmlformats.org/drawingml/2006/table">
            <a:tbl>
              <a:tblPr firstRow="1" firstCol="1" bandRow="1">
                <a:tableStyleId>{5C22544A-7EE6-4342-B048-85BDC9FD1C3A}</a:tableStyleId>
              </a:tblPr>
              <a:tblGrid>
                <a:gridCol w="3024451"/>
                <a:gridCol w="720108"/>
                <a:gridCol w="792119"/>
                <a:gridCol w="873200"/>
                <a:gridCol w="1183642"/>
                <a:gridCol w="1183642"/>
              </a:tblGrid>
              <a:tr h="174695">
                <a:tc>
                  <a:txBody>
                    <a:bodyPr/>
                    <a:lstStyle/>
                    <a:p>
                      <a:pPr algn="l">
                        <a:spcAft>
                          <a:spcPts val="0"/>
                        </a:spcAft>
                      </a:pPr>
                      <a:r>
                        <a:rPr lang="zh-CN" sz="1100" kern="0">
                          <a:effectLst/>
                        </a:rPr>
                        <a:t>项目</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2012 </a:t>
                      </a:r>
                      <a:r>
                        <a:rPr lang="zh-CN" sz="1100" kern="0">
                          <a:effectLst/>
                        </a:rPr>
                        <a:t>年</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2013 </a:t>
                      </a:r>
                      <a:r>
                        <a:rPr lang="zh-CN" sz="1100" kern="0">
                          <a:effectLst/>
                        </a:rPr>
                        <a:t>年</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2014 </a:t>
                      </a:r>
                      <a:r>
                        <a:rPr lang="zh-CN" sz="1100" kern="0">
                          <a:effectLst/>
                        </a:rPr>
                        <a:t>年</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2016 </a:t>
                      </a:r>
                      <a:r>
                        <a:rPr lang="zh-CN" sz="1100" kern="0">
                          <a:effectLst/>
                        </a:rPr>
                        <a:t>年</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2015 </a:t>
                      </a:r>
                      <a:r>
                        <a:rPr lang="zh-CN" sz="1100" kern="0">
                          <a:effectLst/>
                        </a:rPr>
                        <a:t>年</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r>
              <a:tr h="329542">
                <a:tc>
                  <a:txBody>
                    <a:bodyPr/>
                    <a:lstStyle/>
                    <a:p>
                      <a:pPr algn="l">
                        <a:spcAft>
                          <a:spcPts val="0"/>
                        </a:spcAft>
                      </a:pPr>
                      <a:r>
                        <a:rPr lang="zh-CN" sz="1100" kern="0">
                          <a:effectLst/>
                        </a:rPr>
                        <a:t>乐视致新电子科</a:t>
                      </a:r>
                      <a:r>
                        <a:rPr lang="en-US" sz="1100" kern="0">
                          <a:effectLst/>
                        </a:rPr>
                        <a:t>(</a:t>
                      </a:r>
                      <a:r>
                        <a:rPr lang="zh-CN" sz="1100" kern="0">
                          <a:effectLst/>
                        </a:rPr>
                        <a:t>天津</a:t>
                      </a:r>
                      <a:r>
                        <a:rPr lang="en-US" sz="1100" kern="0">
                          <a:effectLst/>
                        </a:rPr>
                        <a:t>)</a:t>
                      </a:r>
                      <a:r>
                        <a:rPr lang="zh-CN" sz="1100" kern="0">
                          <a:effectLst/>
                        </a:rPr>
                        <a:t>有限公司</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-1502.59</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0.68</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-45167.55</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-63565.68</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-73051.88</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r>
              <a:tr h="288135">
                <a:tc>
                  <a:txBody>
                    <a:bodyPr/>
                    <a:lstStyle/>
                    <a:p>
                      <a:pPr algn="l">
                        <a:spcAft>
                          <a:spcPts val="0"/>
                        </a:spcAft>
                      </a:pPr>
                      <a:r>
                        <a:rPr lang="zh-CN" sz="1100" kern="0">
                          <a:effectLst/>
                        </a:rPr>
                        <a:t>乐视网文化发展（北京）有限公司</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-153.3</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-386.55</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-28.99</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-103.07</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r>
              <a:tr h="271253">
                <a:tc>
                  <a:txBody>
                    <a:bodyPr/>
                    <a:lstStyle/>
                    <a:p>
                      <a:pPr algn="l">
                        <a:spcAft>
                          <a:spcPts val="0"/>
                        </a:spcAft>
                      </a:pPr>
                      <a:r>
                        <a:rPr lang="zh-CN" sz="1100" kern="0">
                          <a:effectLst/>
                        </a:rPr>
                        <a:t>乐视云计算有限公司</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-3263.3</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a:effectLst/>
                        </a:rPr>
                        <a:t>-1761.99</a:t>
                      </a:r>
                      <a:endParaRPr lang="zh-CN" sz="1100" kern="100">
                        <a:effectLst/>
                        <a:latin typeface="Times New Roman" panose="02020603050405020304"/>
                        <a:ea typeface="宋体" panose="02010600030101010101" pitchFamily="2" charset="-122"/>
                        <a:cs typeface="Times New Roman" panose="02020603050405020304"/>
                      </a:endParaRPr>
                    </a:p>
                  </a:txBody>
                  <a:tcPr marL="68586" marR="68586" marT="0" marB="0" anchor="ctr"/>
                </a:tc>
                <a:tc>
                  <a:txBody>
                    <a:bodyPr/>
                    <a:lstStyle/>
                    <a:p>
                      <a:pPr algn="r">
                        <a:spcAft>
                          <a:spcPts val="0"/>
                        </a:spcAft>
                      </a:pPr>
                      <a:r>
                        <a:rPr lang="en-US" sz="1100" kern="0" dirty="0">
                          <a:effectLst/>
                        </a:rPr>
                        <a:t>-100282.41</a:t>
                      </a:r>
                      <a:endParaRPr lang="zh-CN" sz="1100" kern="100" dirty="0">
                        <a:effectLst/>
                        <a:latin typeface="Times New Roman" panose="02020603050405020304"/>
                        <a:ea typeface="宋体" panose="02010600030101010101" pitchFamily="2" charset="-122"/>
                        <a:cs typeface="Times New Roman" panose="02020603050405020304"/>
                      </a:endParaRPr>
                    </a:p>
                  </a:txBody>
                  <a:tcPr marL="68586" marR="68586" marT="0" marB="0" anchor="ctr"/>
                </a:tc>
              </a:tr>
            </a:tbl>
          </a:graphicData>
        </a:graphic>
      </p:graphicFrame>
      <p:graphicFrame>
        <p:nvGraphicFramePr>
          <p:cNvPr id="4" name="表格 3"/>
          <p:cNvGraphicFramePr>
            <a:graphicFrameLocks noGrp="1"/>
          </p:cNvGraphicFramePr>
          <p:nvPr/>
        </p:nvGraphicFramePr>
        <p:xfrm>
          <a:off x="827088" y="3508375"/>
          <a:ext cx="7777163" cy="935038"/>
        </p:xfrm>
        <a:graphic>
          <a:graphicData uri="http://schemas.openxmlformats.org/drawingml/2006/table">
            <a:tbl>
              <a:tblPr firstRow="1" firstCol="1" bandRow="1">
                <a:tableStyleId>{5C22544A-7EE6-4342-B048-85BDC9FD1C3A}</a:tableStyleId>
              </a:tblPr>
              <a:tblGrid>
                <a:gridCol w="3024453"/>
                <a:gridCol w="720107"/>
                <a:gridCol w="792118"/>
                <a:gridCol w="873199"/>
                <a:gridCol w="1183643"/>
                <a:gridCol w="1183643"/>
              </a:tblGrid>
              <a:tr h="326318">
                <a:tc>
                  <a:txBody>
                    <a:bodyPr/>
                    <a:lstStyle/>
                    <a:p>
                      <a:pPr algn="l">
                        <a:spcAft>
                          <a:spcPts val="0"/>
                        </a:spcAft>
                      </a:pPr>
                      <a:r>
                        <a:rPr lang="zh-CN" sz="1000" kern="0">
                          <a:effectLst/>
                        </a:rPr>
                        <a:t>乐视体育文化产业发展（北京）有限公司</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-8043.39</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-2710.65</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r>
              <a:tr h="261054">
                <a:tc>
                  <a:txBody>
                    <a:bodyPr/>
                    <a:lstStyle/>
                    <a:p>
                      <a:pPr algn="l">
                        <a:spcAft>
                          <a:spcPts val="0"/>
                        </a:spcAft>
                      </a:pPr>
                      <a:r>
                        <a:rPr lang="zh-CN" sz="1000" kern="0">
                          <a:effectLst/>
                        </a:rPr>
                        <a:t>乐视电子商务（北京）有限公司</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dirty="0">
                          <a:effectLst/>
                        </a:rPr>
                        <a:t>-</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0</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-235.67</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r>
              <a:tr h="347666">
                <a:tc>
                  <a:txBody>
                    <a:bodyPr/>
                    <a:lstStyle/>
                    <a:p>
                      <a:pPr algn="l">
                        <a:spcAft>
                          <a:spcPts val="0"/>
                        </a:spcAft>
                      </a:pPr>
                      <a:r>
                        <a:rPr lang="zh-CN" sz="1000" kern="0">
                          <a:effectLst/>
                        </a:rPr>
                        <a:t>非全资子公司递延所得税资产占母公司比重</a:t>
                      </a: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1.36%</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72.44%</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a:effectLst/>
                        </a:rPr>
                        <a:t>21.40%</a:t>
                      </a:r>
                      <a:endParaRPr lang="zh-CN" sz="1000" kern="100">
                        <a:effectLst/>
                        <a:latin typeface="Times New Roman" panose="02020603050405020304"/>
                        <a:ea typeface="宋体" panose="02010600030101010101" pitchFamily="2" charset="-122"/>
                        <a:cs typeface="Times New Roman" panose="02020603050405020304"/>
                      </a:endParaRPr>
                    </a:p>
                  </a:txBody>
                  <a:tcPr marL="68585" marR="68585" marT="0" marB="0" anchor="ctr"/>
                </a:tc>
                <a:tc>
                  <a:txBody>
                    <a:bodyPr/>
                    <a:lstStyle/>
                    <a:p>
                      <a:pPr algn="r">
                        <a:spcAft>
                          <a:spcPts val="0"/>
                        </a:spcAft>
                      </a:pPr>
                      <a:r>
                        <a:rPr lang="en-US" sz="1000" kern="0" dirty="0">
                          <a:effectLst/>
                        </a:rPr>
                        <a:t>86.93%</a:t>
                      </a:r>
                      <a:endParaRPr lang="zh-CN" sz="1000" kern="100" dirty="0">
                        <a:effectLst/>
                        <a:latin typeface="Times New Roman" panose="02020603050405020304"/>
                        <a:ea typeface="宋体" panose="02010600030101010101" pitchFamily="2" charset="-122"/>
                        <a:cs typeface="Times New Roman" panose="02020603050405020304"/>
                      </a:endParaRPr>
                    </a:p>
                  </a:txBody>
                  <a:tcPr marL="68585" marR="68585" marT="0" marB="0" anchor="ctr"/>
                </a:tc>
              </a:tr>
            </a:tbl>
          </a:graphicData>
        </a:graphic>
      </p:graphicFrame>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lang="en-US" altLang="zh-CN" sz="2000" b="1" noProof="0" dirty="0" smtClean="0">
                <a:ln>
                  <a:noFill/>
                </a:ln>
                <a:effectLst/>
                <a:uLnTx/>
                <a:uFillTx/>
                <a:sym typeface="+mn-ea"/>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lang="zh-CN" altLang="en-US" sz="1600" b="1" noProof="0" dirty="0" smtClean="0">
                <a:ln>
                  <a:noFill/>
                </a:ln>
                <a:effectLst/>
                <a:uLnTx/>
                <a:uFillTx/>
                <a:sym typeface="+mn-ea"/>
              </a:rPr>
              <a:t>延伸阅读</a:t>
            </a:r>
            <a:r>
              <a:rPr lang="en-US" altLang="zh-CN" sz="1600" b="1" noProof="0" dirty="0" smtClean="0">
                <a:ln>
                  <a:noFill/>
                </a:ln>
                <a:effectLst/>
                <a:uLnTx/>
                <a:uFillTx/>
                <a:sym typeface="+mn-ea"/>
              </a:rPr>
              <a:t>2</a:t>
            </a:r>
            <a:r>
              <a:rPr lang="zh-CN" altLang="en-US" sz="1600" b="1" noProof="0" dirty="0" smtClean="0">
                <a:ln>
                  <a:noFill/>
                </a:ln>
                <a:effectLst/>
                <a:uLnTx/>
                <a:uFillTx/>
                <a:sym typeface="+mn-ea"/>
              </a:rPr>
              <a:t>：“乐视网”</a:t>
            </a:r>
            <a:r>
              <a:rPr lang="zh-CN" altLang="en-US" sz="1600" b="1" noProof="0" dirty="0">
                <a:ln>
                  <a:noFill/>
                </a:ln>
                <a:effectLst/>
                <a:uLnTx/>
                <a:uFillTx/>
                <a:sym typeface="+mn-ea"/>
              </a:rPr>
              <a:t>递延所得税资产过度</a:t>
            </a:r>
            <a:r>
              <a:rPr lang="zh-CN" altLang="en-US" sz="1600" b="1" noProof="0" dirty="0" smtClean="0">
                <a:ln>
                  <a:noFill/>
                </a:ln>
                <a:effectLst/>
                <a:uLnTx/>
                <a:uFillTx/>
                <a:sym typeface="+mn-ea"/>
              </a:rPr>
              <a:t>确认</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（三）递延所得税资产过度确认的动因</a:t>
            </a:r>
            <a:r>
              <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盈余管理</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900113" y="2355850"/>
          <a:ext cx="7343776" cy="1944688"/>
        </p:xfrm>
        <a:graphic>
          <a:graphicData uri="http://schemas.openxmlformats.org/drawingml/2006/table">
            <a:tbl>
              <a:tblPr firstRow="1" firstCol="1" bandRow="1">
                <a:tableStyleId>{5C22544A-7EE6-4342-B048-85BDC9FD1C3A}</a:tableStyleId>
              </a:tblPr>
              <a:tblGrid>
                <a:gridCol w="507529"/>
                <a:gridCol w="752937"/>
                <a:gridCol w="747660"/>
                <a:gridCol w="873442"/>
                <a:gridCol w="1002744"/>
                <a:gridCol w="747660"/>
                <a:gridCol w="872562"/>
                <a:gridCol w="748539"/>
                <a:gridCol w="1090703"/>
              </a:tblGrid>
              <a:tr h="168567">
                <a:tc>
                  <a:txBody>
                    <a:bodyPr/>
                    <a:lstStyle/>
                    <a:p>
                      <a:pPr algn="l">
                        <a:spcAft>
                          <a:spcPts val="0"/>
                        </a:spcAft>
                      </a:pPr>
                      <a:r>
                        <a:rPr lang="zh-CN" sz="900" kern="0">
                          <a:effectLst/>
                        </a:rPr>
                        <a:t>年份</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gridSpan="4">
                  <a:txBody>
                    <a:bodyPr/>
                    <a:lstStyle/>
                    <a:p>
                      <a:pPr algn="ctr">
                        <a:spcAft>
                          <a:spcPts val="0"/>
                        </a:spcAft>
                      </a:pPr>
                      <a:r>
                        <a:rPr lang="zh-CN" sz="900" kern="0">
                          <a:effectLst/>
                        </a:rPr>
                        <a:t>权益净利率</a:t>
                      </a:r>
                      <a:r>
                        <a:rPr lang="en-US" sz="900" kern="0">
                          <a:effectLst/>
                        </a:rPr>
                        <a:t> </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hMerge="1">
                  <a:tcPr/>
                </a:tc>
                <a:tc hMerge="1">
                  <a:tcPr/>
                </a:tc>
                <a:tc hMerge="1">
                  <a:tcPr/>
                </a:tc>
                <a:tc gridSpan="4">
                  <a:txBody>
                    <a:bodyPr/>
                    <a:lstStyle/>
                    <a:p>
                      <a:pPr algn="ctr">
                        <a:spcAft>
                          <a:spcPts val="0"/>
                        </a:spcAft>
                      </a:pPr>
                      <a:r>
                        <a:rPr lang="zh-CN" sz="900" kern="0">
                          <a:effectLst/>
                        </a:rPr>
                        <a:t>每股收益</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b"/>
                </a:tc>
                <a:tc hMerge="1">
                  <a:tcPr/>
                </a:tc>
                <a:tc hMerge="1">
                  <a:tcPr/>
                </a:tc>
                <a:tc hMerge="1">
                  <a:tcPr/>
                </a:tc>
              </a:tr>
              <a:tr h="296020">
                <a:tc>
                  <a:txBody>
                    <a:bodyPr/>
                    <a:lstStyle/>
                    <a:p>
                      <a:pPr algn="l">
                        <a:spcAft>
                          <a:spcPts val="0"/>
                        </a:spcAft>
                      </a:pPr>
                      <a:r>
                        <a:rPr lang="zh-CN" sz="900" kern="0">
                          <a:effectLst/>
                        </a:rPr>
                        <a:t>　</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剔除前</a:t>
                      </a:r>
                      <a:endParaRPr lang="zh-CN" sz="1100" kern="100">
                        <a:effectLst/>
                      </a:endParaRPr>
                    </a:p>
                    <a:p>
                      <a:pPr algn="ctr">
                        <a:spcAft>
                          <a:spcPts val="0"/>
                        </a:spcAft>
                      </a:pPr>
                      <a:r>
                        <a:rPr lang="zh-CN" sz="900" kern="0">
                          <a:effectLst/>
                        </a:rPr>
                        <a:t>①</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剔除后</a:t>
                      </a:r>
                      <a:endParaRPr lang="zh-CN" sz="1100" kern="100">
                        <a:effectLst/>
                      </a:endParaRPr>
                    </a:p>
                    <a:p>
                      <a:pPr algn="ctr">
                        <a:spcAft>
                          <a:spcPts val="0"/>
                        </a:spcAft>
                      </a:pPr>
                      <a:r>
                        <a:rPr lang="zh-CN" sz="900" kern="0">
                          <a:effectLst/>
                        </a:rPr>
                        <a:t>②</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差额</a:t>
                      </a:r>
                      <a:endParaRPr lang="zh-CN" sz="1100" kern="100">
                        <a:effectLst/>
                      </a:endParaRPr>
                    </a:p>
                    <a:p>
                      <a:pPr algn="ctr">
                        <a:spcAft>
                          <a:spcPts val="0"/>
                        </a:spcAft>
                      </a:pPr>
                      <a:r>
                        <a:rPr lang="zh-CN" sz="900" kern="0">
                          <a:effectLst/>
                        </a:rPr>
                        <a:t>③</a:t>
                      </a:r>
                      <a:r>
                        <a:rPr lang="en-US" sz="900" kern="0">
                          <a:effectLst/>
                        </a:rPr>
                        <a:t>=</a:t>
                      </a:r>
                      <a:r>
                        <a:rPr lang="zh-CN" sz="900" kern="0">
                          <a:effectLst/>
                        </a:rPr>
                        <a:t>①</a:t>
                      </a:r>
                      <a:r>
                        <a:rPr lang="en-US" sz="900" kern="0">
                          <a:effectLst/>
                        </a:rPr>
                        <a:t>-</a:t>
                      </a:r>
                      <a:r>
                        <a:rPr lang="zh-CN" sz="900" kern="0">
                          <a:effectLst/>
                        </a:rPr>
                        <a:t>②</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变动百分比 </a:t>
                      </a:r>
                      <a:r>
                        <a:rPr lang="en-US" sz="900" kern="0">
                          <a:effectLst/>
                        </a:rPr>
                        <a:t>=</a:t>
                      </a:r>
                      <a:r>
                        <a:rPr lang="zh-CN" sz="900" kern="0">
                          <a:effectLst/>
                        </a:rPr>
                        <a:t>③</a:t>
                      </a:r>
                      <a:r>
                        <a:rPr lang="en-US" sz="900" kern="0">
                          <a:effectLst/>
                        </a:rPr>
                        <a:t>/</a:t>
                      </a:r>
                      <a:r>
                        <a:rPr lang="zh-CN" sz="900" kern="0">
                          <a:effectLst/>
                        </a:rPr>
                        <a:t>②</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剔除前</a:t>
                      </a:r>
                      <a:endParaRPr lang="zh-CN" sz="1100" kern="100">
                        <a:effectLst/>
                      </a:endParaRPr>
                    </a:p>
                    <a:p>
                      <a:pPr algn="ctr">
                        <a:spcAft>
                          <a:spcPts val="0"/>
                        </a:spcAft>
                      </a:pPr>
                      <a:r>
                        <a:rPr lang="zh-CN" sz="900" kern="0">
                          <a:effectLst/>
                        </a:rPr>
                        <a:t>⑦</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差额</a:t>
                      </a:r>
                      <a:endParaRPr lang="zh-CN" sz="1100" kern="100">
                        <a:effectLst/>
                      </a:endParaRPr>
                    </a:p>
                    <a:p>
                      <a:pPr algn="ctr">
                        <a:spcAft>
                          <a:spcPts val="0"/>
                        </a:spcAft>
                      </a:pPr>
                      <a:r>
                        <a:rPr lang="zh-CN" sz="900" kern="0">
                          <a:effectLst/>
                        </a:rPr>
                        <a:t>⑨</a:t>
                      </a:r>
                      <a:r>
                        <a:rPr lang="en-US" sz="900" kern="0">
                          <a:effectLst/>
                        </a:rPr>
                        <a:t>=</a:t>
                      </a:r>
                      <a:r>
                        <a:rPr lang="zh-CN" sz="900" kern="0">
                          <a:effectLst/>
                        </a:rPr>
                        <a:t>⑦</a:t>
                      </a:r>
                      <a:r>
                        <a:rPr lang="en-US" sz="900" kern="0">
                          <a:effectLst/>
                        </a:rPr>
                        <a:t>-</a:t>
                      </a:r>
                      <a:r>
                        <a:rPr lang="zh-CN" sz="900" kern="0">
                          <a:effectLst/>
                        </a:rPr>
                        <a:t>⑧</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剔除后</a:t>
                      </a:r>
                      <a:endParaRPr lang="zh-CN" sz="1100" kern="100">
                        <a:effectLst/>
                      </a:endParaRPr>
                    </a:p>
                    <a:p>
                      <a:pPr algn="ctr">
                        <a:spcAft>
                          <a:spcPts val="0"/>
                        </a:spcAft>
                      </a:pPr>
                      <a:r>
                        <a:rPr lang="zh-CN" sz="900" kern="0">
                          <a:effectLst/>
                        </a:rPr>
                        <a:t>⑧</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ctr">
                        <a:spcAft>
                          <a:spcPts val="0"/>
                        </a:spcAft>
                      </a:pPr>
                      <a:r>
                        <a:rPr lang="zh-CN" sz="900" kern="0">
                          <a:effectLst/>
                        </a:rPr>
                        <a:t>变动百分比 </a:t>
                      </a:r>
                      <a:r>
                        <a:rPr lang="en-US" sz="900" kern="0">
                          <a:effectLst/>
                        </a:rPr>
                        <a:t>=</a:t>
                      </a:r>
                      <a:r>
                        <a:rPr lang="zh-CN" sz="900" kern="0">
                          <a:effectLst/>
                        </a:rPr>
                        <a:t>（⑨</a:t>
                      </a:r>
                      <a:r>
                        <a:rPr lang="en-US" sz="900" kern="0">
                          <a:effectLst/>
                        </a:rPr>
                        <a:t>/</a:t>
                      </a:r>
                      <a:r>
                        <a:rPr lang="zh-CN" sz="900" kern="0">
                          <a:effectLst/>
                        </a:rPr>
                        <a:t>⑦）</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96020">
                <a:tc>
                  <a:txBody>
                    <a:bodyPr/>
                    <a:lstStyle/>
                    <a:p>
                      <a:pPr algn="r">
                        <a:spcAft>
                          <a:spcPts val="0"/>
                        </a:spcAft>
                      </a:pPr>
                      <a:r>
                        <a:rPr lang="en-US" sz="900" kern="0">
                          <a:effectLst/>
                        </a:rPr>
                        <a:t>2012</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16.48%</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19.78%</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-3.30%</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-16.68%</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0.46</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-0.58</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1.04</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-55.77%</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96020">
                <a:tc>
                  <a:txBody>
                    <a:bodyPr/>
                    <a:lstStyle/>
                    <a:p>
                      <a:pPr algn="r">
                        <a:spcAft>
                          <a:spcPts val="0"/>
                        </a:spcAft>
                      </a:pPr>
                      <a:r>
                        <a:rPr lang="en-US" sz="900" kern="0">
                          <a:effectLst/>
                        </a:rPr>
                        <a:t>2013</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15.50%</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16.43%</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-0.93%</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-5.66%</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0.32</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-0.27</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0.59</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-45.76%</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96020">
                <a:tc>
                  <a:txBody>
                    <a:bodyPr/>
                    <a:lstStyle/>
                    <a:p>
                      <a:pPr algn="r">
                        <a:spcAft>
                          <a:spcPts val="0"/>
                        </a:spcAft>
                      </a:pPr>
                      <a:r>
                        <a:rPr lang="en-US" sz="900" kern="0">
                          <a:effectLst/>
                        </a:rPr>
                        <a:t>2014</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3.83%</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2.17%</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1.66%</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76.50%</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0.44</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0.35</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0.09</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388.89%</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96020">
                <a:tc>
                  <a:txBody>
                    <a:bodyPr/>
                    <a:lstStyle/>
                    <a:p>
                      <a:pPr algn="r">
                        <a:spcAft>
                          <a:spcPts val="0"/>
                        </a:spcAft>
                      </a:pPr>
                      <a:r>
                        <a:rPr lang="en-US" sz="900" kern="0">
                          <a:effectLst/>
                        </a:rPr>
                        <a:t>2015</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5.13%</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1.75%</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3.38%</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193.14%</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0.31</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0.22</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0.09</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244.44%</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r>
              <a:tr h="296020">
                <a:tc>
                  <a:txBody>
                    <a:bodyPr/>
                    <a:lstStyle/>
                    <a:p>
                      <a:pPr algn="r">
                        <a:spcAft>
                          <a:spcPts val="0"/>
                        </a:spcAft>
                      </a:pPr>
                      <a:r>
                        <a:rPr lang="en-US" sz="900" kern="0">
                          <a:effectLst/>
                        </a:rPr>
                        <a:t>2016</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-2.15%</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-3.19%</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1.04%</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32.60%</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0.29</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0.47</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a:effectLst/>
                        </a:rPr>
                        <a:t>-0.18</a:t>
                      </a:r>
                      <a:endParaRPr lang="zh-CN" sz="1100" kern="100">
                        <a:effectLst/>
                        <a:latin typeface="Times New Roman" panose="02020603050405020304"/>
                        <a:ea typeface="宋体" panose="02010600030101010101" pitchFamily="2" charset="-122"/>
                        <a:cs typeface="Times New Roman" panose="02020603050405020304"/>
                      </a:endParaRPr>
                    </a:p>
                  </a:txBody>
                  <a:tcPr marL="68573" marR="68573" marT="0" marB="0" anchor="ctr"/>
                </a:tc>
                <a:tc>
                  <a:txBody>
                    <a:bodyPr/>
                    <a:lstStyle/>
                    <a:p>
                      <a:pPr algn="r">
                        <a:spcAft>
                          <a:spcPts val="0"/>
                        </a:spcAft>
                      </a:pPr>
                      <a:r>
                        <a:rPr lang="en-US" sz="900" kern="0" dirty="0">
                          <a:effectLst/>
                        </a:rPr>
                        <a:t>261.11%</a:t>
                      </a:r>
                      <a:endParaRPr lang="zh-CN" sz="1100" kern="100" dirty="0">
                        <a:effectLst/>
                        <a:latin typeface="Times New Roman" panose="02020603050405020304"/>
                        <a:ea typeface="宋体" panose="02010600030101010101" pitchFamily="2" charset="-122"/>
                        <a:cs typeface="Times New Roman" panose="02020603050405020304"/>
                      </a:endParaRPr>
                    </a:p>
                  </a:txBody>
                  <a:tcPr marL="68573" marR="68573" marT="0" marB="0" anchor="ctr"/>
                </a:tc>
              </a:tr>
            </a:tbl>
          </a:graphicData>
        </a:graphic>
      </p:graphicFrame>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lang="en-US" altLang="zh-CN" sz="2000" b="1" noProof="0" dirty="0" smtClean="0">
                <a:ln>
                  <a:noFill/>
                </a:ln>
                <a:effectLst/>
                <a:uLnTx/>
                <a:uFillTx/>
                <a:sym typeface="+mn-ea"/>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lang="zh-CN" altLang="en-US" sz="1600" b="1" noProof="0" dirty="0" smtClean="0">
                <a:ln>
                  <a:noFill/>
                </a:ln>
                <a:effectLst/>
                <a:uLnTx/>
                <a:uFillTx/>
                <a:sym typeface="+mn-ea"/>
              </a:rPr>
              <a:t>延伸阅读</a:t>
            </a:r>
            <a:r>
              <a:rPr lang="en-US" altLang="zh-CN" sz="1600" b="1" noProof="0" dirty="0" smtClean="0">
                <a:ln>
                  <a:noFill/>
                </a:ln>
                <a:effectLst/>
                <a:uLnTx/>
                <a:uFillTx/>
                <a:sym typeface="+mn-ea"/>
              </a:rPr>
              <a:t>2</a:t>
            </a:r>
            <a:r>
              <a:rPr lang="zh-CN" altLang="en-US" sz="1600" b="1" noProof="0" dirty="0" smtClean="0">
                <a:ln>
                  <a:noFill/>
                </a:ln>
                <a:effectLst/>
                <a:uLnTx/>
                <a:uFillTx/>
                <a:sym typeface="+mn-ea"/>
              </a:rPr>
              <a:t>：“乐视网”</a:t>
            </a:r>
            <a:r>
              <a:rPr lang="zh-CN" altLang="en-US" sz="1600" b="1" noProof="0" dirty="0">
                <a:ln>
                  <a:noFill/>
                </a:ln>
                <a:effectLst/>
                <a:uLnTx/>
                <a:uFillTx/>
                <a:sym typeface="+mn-ea"/>
              </a:rPr>
              <a:t>递延所得税资产过度</a:t>
            </a:r>
            <a:r>
              <a:rPr lang="zh-CN" altLang="en-US" sz="1600" b="1" noProof="0" dirty="0" smtClean="0">
                <a:ln>
                  <a:noFill/>
                </a:ln>
                <a:effectLst/>
                <a:uLnTx/>
                <a:uFillTx/>
                <a:sym typeface="+mn-ea"/>
              </a:rPr>
              <a:t>确认</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（三）递延所得税资产过度确认的动因</a:t>
            </a:r>
            <a:r>
              <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盈余管理</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custDataLst>
              <p:tags r:id="rId3"/>
            </p:custDataLst>
          </p:nvPr>
        </p:nvGraphicFramePr>
        <p:xfrm>
          <a:off x="1042988" y="2427288"/>
          <a:ext cx="6553200" cy="1584325"/>
        </p:xfrm>
        <a:graphic>
          <a:graphicData uri="http://schemas.openxmlformats.org/drawingml/2006/table">
            <a:tbl>
              <a:tblPr firstRow="1" firstCol="1" bandRow="1">
                <a:tableStyleId>{5C22544A-7EE6-4342-B048-85BDC9FD1C3A}</a:tableStyleId>
              </a:tblPr>
              <a:tblGrid>
                <a:gridCol w="1360098"/>
                <a:gridCol w="824302"/>
                <a:gridCol w="1092200"/>
                <a:gridCol w="1092200"/>
                <a:gridCol w="1092200"/>
                <a:gridCol w="1092200"/>
              </a:tblGrid>
              <a:tr h="279417">
                <a:tc>
                  <a:txBody>
                    <a:bodyPr/>
                    <a:lstStyle/>
                    <a:p>
                      <a:pPr algn="l">
                        <a:spcAft>
                          <a:spcPts val="0"/>
                        </a:spcAft>
                      </a:pPr>
                      <a:r>
                        <a:rPr lang="zh-CN" sz="1100" kern="0">
                          <a:effectLst/>
                        </a:rPr>
                        <a:t>　</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b"/>
                </a:tc>
                <a:tc>
                  <a:txBody>
                    <a:bodyPr/>
                    <a:lstStyle/>
                    <a:p>
                      <a:pPr algn="ctr">
                        <a:spcAft>
                          <a:spcPts val="0"/>
                        </a:spcAft>
                      </a:pPr>
                      <a:r>
                        <a:rPr lang="en-US" sz="1100" kern="0">
                          <a:effectLst/>
                        </a:rPr>
                        <a:t>2012</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2013</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2014</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2015</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2016</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r>
              <a:tr h="434969">
                <a:tc>
                  <a:txBody>
                    <a:bodyPr/>
                    <a:lstStyle/>
                    <a:p>
                      <a:pPr algn="l">
                        <a:spcAft>
                          <a:spcPts val="0"/>
                        </a:spcAft>
                      </a:pPr>
                      <a:r>
                        <a:rPr lang="zh-CN" sz="1100" kern="0">
                          <a:effectLst/>
                        </a:rPr>
                        <a:t>每股市价（元）</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18.79</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40.8</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32.44</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59.04</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35.8</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r>
              <a:tr h="434969">
                <a:tc>
                  <a:txBody>
                    <a:bodyPr/>
                    <a:lstStyle/>
                    <a:p>
                      <a:pPr algn="l">
                        <a:spcAft>
                          <a:spcPts val="0"/>
                        </a:spcAft>
                      </a:pPr>
                      <a:r>
                        <a:rPr lang="zh-CN" sz="1100" kern="0">
                          <a:effectLst/>
                        </a:rPr>
                        <a:t>总股本（万股）</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41800</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79846.63</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84119.01</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185601.52</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198168.01</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r>
              <a:tr h="434969">
                <a:tc>
                  <a:txBody>
                    <a:bodyPr/>
                    <a:lstStyle/>
                    <a:p>
                      <a:pPr algn="l">
                        <a:spcAft>
                          <a:spcPts val="0"/>
                        </a:spcAft>
                      </a:pPr>
                      <a:r>
                        <a:rPr lang="zh-CN" sz="1100" kern="0">
                          <a:effectLst/>
                        </a:rPr>
                        <a:t>总市值（亿元）</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78.54</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325.77</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272.88</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a:effectLst/>
                        </a:rPr>
                        <a:t>1095.79</a:t>
                      </a:r>
                      <a:endParaRPr lang="zh-CN" sz="1100" kern="100">
                        <a:effectLst/>
                        <a:latin typeface="Times New Roman" panose="02020603050405020304"/>
                        <a:ea typeface="宋体" panose="02010600030101010101" pitchFamily="2" charset="-122"/>
                        <a:cs typeface="Times New Roman" panose="02020603050405020304"/>
                      </a:endParaRPr>
                    </a:p>
                  </a:txBody>
                  <a:tcPr marL="68588" marR="68588" marT="0" marB="0" anchor="ctr"/>
                </a:tc>
                <a:tc>
                  <a:txBody>
                    <a:bodyPr/>
                    <a:lstStyle/>
                    <a:p>
                      <a:pPr algn="ctr">
                        <a:spcAft>
                          <a:spcPts val="0"/>
                        </a:spcAft>
                      </a:pPr>
                      <a:r>
                        <a:rPr lang="en-US" sz="1100" kern="0" dirty="0">
                          <a:effectLst/>
                        </a:rPr>
                        <a:t>709.44</a:t>
                      </a:r>
                      <a:endParaRPr lang="zh-CN" sz="1100" kern="100" dirty="0">
                        <a:effectLst/>
                        <a:latin typeface="Times New Roman" panose="02020603050405020304"/>
                        <a:ea typeface="宋体" panose="02010600030101010101" pitchFamily="2" charset="-122"/>
                        <a:cs typeface="Times New Roman" panose="02020603050405020304"/>
                      </a:endParaRPr>
                    </a:p>
                  </a:txBody>
                  <a:tcPr marL="68588" marR="68588" marT="0" marB="0" anchor="ctr"/>
                </a:tc>
              </a:tr>
            </a:tbl>
          </a:graphicData>
        </a:graphic>
      </p:graphicFrame>
    </p:spTree>
    <p:custDataLst>
      <p:tags r:id="rId4"/>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lang="en-US" altLang="zh-CN" sz="2000" b="1" noProof="0" dirty="0" smtClean="0">
                <a:ln>
                  <a:noFill/>
                </a:ln>
                <a:effectLst/>
                <a:uLnTx/>
                <a:uFillTx/>
                <a:sym typeface="+mn-ea"/>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lang="zh-CN" altLang="en-US" sz="1600" b="1" noProof="0" dirty="0" smtClean="0">
                <a:ln>
                  <a:noFill/>
                </a:ln>
                <a:effectLst/>
                <a:uLnTx/>
                <a:uFillTx/>
                <a:sym typeface="+mn-ea"/>
              </a:rPr>
              <a:t>延伸阅读</a:t>
            </a:r>
            <a:r>
              <a:rPr lang="en-US" altLang="zh-CN" sz="1600" b="1" noProof="0" dirty="0" smtClean="0">
                <a:ln>
                  <a:noFill/>
                </a:ln>
                <a:effectLst/>
                <a:uLnTx/>
                <a:uFillTx/>
                <a:sym typeface="+mn-ea"/>
              </a:rPr>
              <a:t>2</a:t>
            </a:r>
            <a:r>
              <a:rPr lang="zh-CN" altLang="en-US" sz="1600" b="1" noProof="0" dirty="0" smtClean="0">
                <a:ln>
                  <a:noFill/>
                </a:ln>
                <a:effectLst/>
                <a:uLnTx/>
                <a:uFillTx/>
                <a:sym typeface="+mn-ea"/>
              </a:rPr>
              <a:t>：“乐视网”</a:t>
            </a:r>
            <a:r>
              <a:rPr lang="zh-CN" altLang="en-US" sz="1600" b="1" noProof="0" dirty="0">
                <a:ln>
                  <a:noFill/>
                </a:ln>
                <a:effectLst/>
                <a:uLnTx/>
                <a:uFillTx/>
                <a:sym typeface="+mn-ea"/>
              </a:rPr>
              <a:t>递延所得税资产过度</a:t>
            </a:r>
            <a:r>
              <a:rPr lang="zh-CN" altLang="en-US" sz="1600" b="1" noProof="0" dirty="0" smtClean="0">
                <a:ln>
                  <a:noFill/>
                </a:ln>
                <a:effectLst/>
                <a:uLnTx/>
                <a:uFillTx/>
                <a:sym typeface="+mn-ea"/>
              </a:rPr>
              <a:t>确认</a:t>
            </a:r>
            <a:endParaRPr lang="zh-CN" altLang="en-US" sz="1600" b="1" noProof="0" dirty="0" smtClean="0">
              <a:ln>
                <a:noFill/>
              </a:ln>
              <a:effectLst/>
              <a:uLnTx/>
              <a:uFillTx/>
              <a:sym typeface="+mn-ea"/>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（四）递延所得税资产过度确认的终极目标</a:t>
            </a:r>
            <a:r>
              <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大股东掏空 </a:t>
            </a: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259840" y="2305050"/>
          <a:ext cx="6185535" cy="2590165"/>
        </p:xfrm>
        <a:graphic>
          <a:graphicData uri="http://schemas.openxmlformats.org/drawingml/2006/table">
            <a:tbl>
              <a:tblPr firstRow="1" firstCol="1" bandRow="1">
                <a:tableStyleId>{5C22544A-7EE6-4342-B048-85BDC9FD1C3A}</a:tableStyleId>
              </a:tblPr>
              <a:tblGrid>
                <a:gridCol w="1676400"/>
                <a:gridCol w="1117600"/>
                <a:gridCol w="1636395"/>
                <a:gridCol w="1755140"/>
              </a:tblGrid>
              <a:tr h="266183">
                <a:tc>
                  <a:txBody>
                    <a:bodyPr/>
                    <a:lstStyle/>
                    <a:p>
                      <a:pPr algn="ctr">
                        <a:spcAft>
                          <a:spcPts val="0"/>
                        </a:spcAft>
                      </a:pPr>
                      <a:r>
                        <a:rPr lang="zh-CN" sz="800" kern="0">
                          <a:effectLst/>
                        </a:rPr>
                        <a:t>股东名称</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ctr">
                        <a:spcAft>
                          <a:spcPts val="0"/>
                        </a:spcAft>
                      </a:pPr>
                      <a:r>
                        <a:rPr lang="zh-CN" sz="800" kern="0">
                          <a:effectLst/>
                        </a:rPr>
                        <a:t>股东性质</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ctr">
                        <a:spcAft>
                          <a:spcPts val="0"/>
                        </a:spcAft>
                      </a:pPr>
                      <a:r>
                        <a:rPr lang="zh-CN" sz="800" kern="0">
                          <a:effectLst/>
                        </a:rPr>
                        <a:t>持股总数（万股）</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ctr">
                        <a:spcAft>
                          <a:spcPts val="0"/>
                        </a:spcAft>
                      </a:pPr>
                      <a:r>
                        <a:rPr lang="zh-CN" sz="800" kern="0">
                          <a:effectLst/>
                        </a:rPr>
                        <a:t>持股比例</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170891">
                <a:tc>
                  <a:txBody>
                    <a:bodyPr/>
                    <a:lstStyle/>
                    <a:p>
                      <a:pPr algn="l">
                        <a:spcAft>
                          <a:spcPts val="0"/>
                        </a:spcAft>
                      </a:pPr>
                      <a:r>
                        <a:rPr lang="zh-CN" sz="800" kern="0">
                          <a:effectLst/>
                        </a:rPr>
                        <a:t>贾跃亭</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个人</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19571.41</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46.82%</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170891">
                <a:tc>
                  <a:txBody>
                    <a:bodyPr/>
                    <a:lstStyle/>
                    <a:p>
                      <a:pPr algn="l">
                        <a:spcAft>
                          <a:spcPts val="0"/>
                        </a:spcAft>
                      </a:pPr>
                      <a:r>
                        <a:rPr lang="zh-CN" sz="800" kern="0">
                          <a:effectLst/>
                        </a:rPr>
                        <a:t>贾跃芳</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个人</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2633.4</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6.30%</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170891">
                <a:tc>
                  <a:txBody>
                    <a:bodyPr/>
                    <a:lstStyle/>
                    <a:p>
                      <a:pPr algn="l">
                        <a:spcAft>
                          <a:spcPts val="0"/>
                        </a:spcAft>
                      </a:pPr>
                      <a:r>
                        <a:rPr lang="zh-CN" sz="800" kern="0">
                          <a:effectLst/>
                        </a:rPr>
                        <a:t>刘弘</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个人</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1463.82</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3.50%</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170891">
                <a:tc>
                  <a:txBody>
                    <a:bodyPr/>
                    <a:lstStyle/>
                    <a:p>
                      <a:pPr algn="l">
                        <a:spcAft>
                          <a:spcPts val="0"/>
                        </a:spcAft>
                      </a:pPr>
                      <a:r>
                        <a:rPr lang="zh-CN" sz="800" kern="0">
                          <a:effectLst/>
                        </a:rPr>
                        <a:t>李军</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个人</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1053.36</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2.52%</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170891">
                <a:tc>
                  <a:txBody>
                    <a:bodyPr/>
                    <a:lstStyle/>
                    <a:p>
                      <a:pPr algn="l">
                        <a:spcAft>
                          <a:spcPts val="0"/>
                        </a:spcAft>
                      </a:pPr>
                      <a:r>
                        <a:rPr lang="zh-CN" sz="800" kern="0">
                          <a:effectLst/>
                        </a:rPr>
                        <a:t>贾跃民</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个人</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1050.33</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2.51%</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266183">
                <a:tc>
                  <a:txBody>
                    <a:bodyPr/>
                    <a:lstStyle/>
                    <a:p>
                      <a:pPr algn="l">
                        <a:spcAft>
                          <a:spcPts val="0"/>
                        </a:spcAft>
                      </a:pPr>
                      <a:r>
                        <a:rPr lang="zh-CN" sz="800" kern="0">
                          <a:effectLst/>
                        </a:rPr>
                        <a:t>中国建设银行</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机构投资者</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882.88</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2.11%</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270029">
                <a:tc>
                  <a:txBody>
                    <a:bodyPr/>
                    <a:lstStyle/>
                    <a:p>
                      <a:pPr algn="l">
                        <a:spcAft>
                          <a:spcPts val="0"/>
                        </a:spcAft>
                      </a:pPr>
                      <a:r>
                        <a:rPr lang="zh-CN" sz="800" kern="0">
                          <a:effectLst/>
                        </a:rPr>
                        <a:t>汇金立方资本管理有限公司</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机构投资者</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686.07</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1.64%</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266183">
                <a:tc>
                  <a:txBody>
                    <a:bodyPr/>
                    <a:lstStyle/>
                    <a:p>
                      <a:pPr algn="l">
                        <a:spcAft>
                          <a:spcPts val="0"/>
                        </a:spcAft>
                      </a:pPr>
                      <a:r>
                        <a:rPr lang="zh-CN" sz="800" kern="0">
                          <a:effectLst/>
                        </a:rPr>
                        <a:t>全国社保基金</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机构投资者</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680.19</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1.63%</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238075">
                <a:tc>
                  <a:txBody>
                    <a:bodyPr/>
                    <a:lstStyle/>
                    <a:p>
                      <a:pPr algn="l">
                        <a:spcAft>
                          <a:spcPts val="0"/>
                        </a:spcAft>
                      </a:pPr>
                      <a:r>
                        <a:rPr lang="zh-CN" sz="800" kern="0">
                          <a:effectLst/>
                        </a:rPr>
                        <a:t>上海谊讯信息技术有限公司</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机构投资者</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467.35</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1.12%</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r>
              <a:tr h="266183">
                <a:tc>
                  <a:txBody>
                    <a:bodyPr/>
                    <a:lstStyle/>
                    <a:p>
                      <a:pPr algn="l">
                        <a:spcAft>
                          <a:spcPts val="0"/>
                        </a:spcAft>
                      </a:pPr>
                      <a:r>
                        <a:rPr lang="zh-CN" sz="800" kern="0">
                          <a:effectLst/>
                        </a:rPr>
                        <a:t>中国工商银行</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l">
                        <a:spcAft>
                          <a:spcPts val="0"/>
                        </a:spcAft>
                      </a:pPr>
                      <a:r>
                        <a:rPr lang="zh-CN" sz="800" kern="0">
                          <a:effectLst/>
                        </a:rPr>
                        <a:t>机构投资者</a:t>
                      </a:r>
                      <a:endParaRPr lang="zh-CN"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a:effectLst/>
                        </a:rPr>
                        <a:t>443.12</a:t>
                      </a:r>
                      <a:endParaRPr lang="en-US" sz="800" kern="0">
                        <a:effectLst/>
                        <a:latin typeface="Times New Roman" panose="02020603050405020304"/>
                        <a:ea typeface="宋体" panose="02010600030101010101" pitchFamily="2" charset="-122"/>
                        <a:cs typeface="Times New Roman" panose="02020603050405020304"/>
                      </a:endParaRPr>
                    </a:p>
                  </a:txBody>
                  <a:tcPr marL="68583" marR="68583" marT="0" marB="0" anchor="ctr"/>
                </a:tc>
                <a:tc>
                  <a:txBody>
                    <a:bodyPr/>
                    <a:lstStyle/>
                    <a:p>
                      <a:pPr algn="r">
                        <a:spcAft>
                          <a:spcPts val="0"/>
                        </a:spcAft>
                      </a:pPr>
                      <a:r>
                        <a:rPr lang="en-US" sz="800" kern="0" dirty="0">
                          <a:effectLst/>
                        </a:rPr>
                        <a:t>1.06%</a:t>
                      </a:r>
                      <a:endParaRPr lang="en-US" sz="800" kern="0" dirty="0">
                        <a:effectLst/>
                        <a:latin typeface="Times New Roman" panose="02020603050405020304"/>
                        <a:ea typeface="宋体" panose="02010600030101010101" pitchFamily="2" charset="-122"/>
                        <a:cs typeface="Times New Roman" panose="02020603050405020304"/>
                      </a:endParaRPr>
                    </a:p>
                  </a:txBody>
                  <a:tcPr marL="68583" marR="68583" marT="0" marB="0" anchor="ctr"/>
                </a:tc>
              </a:tr>
            </a:tbl>
          </a:graphicData>
        </a:graphic>
      </p:graphicFrame>
    </p:spTree>
    <p:custDataLst>
      <p:tags r:id="rId4"/>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987425"/>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lang="zh-CN" altLang="zh-CN" sz="2000" b="1" noProof="0" dirty="0">
                <a:ln>
                  <a:noFill/>
                </a:ln>
                <a:effectLst/>
                <a:uLnTx/>
                <a:uFillTx/>
                <a:sym typeface="+mn-ea"/>
              </a:rPr>
              <a:t>二、本章延伸阅读</a:t>
            </a:r>
            <a:r>
              <a:rPr lang="en-US" altLang="zh-CN" sz="2000" b="1" noProof="0" dirty="0" smtClean="0">
                <a:ln>
                  <a:noFill/>
                </a:ln>
                <a:effectLst/>
                <a:uLnTx/>
                <a:uFillTx/>
                <a:sym typeface="+mn-ea"/>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lang="zh-CN" altLang="en-US" sz="1600" b="1" noProof="0" dirty="0" smtClean="0">
                <a:ln>
                  <a:noFill/>
                </a:ln>
                <a:effectLst/>
                <a:uLnTx/>
                <a:uFillTx/>
                <a:sym typeface="+mn-ea"/>
              </a:rPr>
              <a:t>延伸阅读</a:t>
            </a:r>
            <a:r>
              <a:rPr lang="en-US" altLang="zh-CN" sz="1600" b="1" noProof="0" dirty="0" smtClean="0">
                <a:ln>
                  <a:noFill/>
                </a:ln>
                <a:effectLst/>
                <a:uLnTx/>
                <a:uFillTx/>
                <a:sym typeface="+mn-ea"/>
              </a:rPr>
              <a:t>2</a:t>
            </a:r>
            <a:r>
              <a:rPr lang="zh-CN" altLang="en-US" sz="1600" b="1" noProof="0" dirty="0" smtClean="0">
                <a:ln>
                  <a:noFill/>
                </a:ln>
                <a:effectLst/>
                <a:uLnTx/>
                <a:uFillTx/>
                <a:sym typeface="+mn-ea"/>
              </a:rPr>
              <a:t>：“乐视网”</a:t>
            </a:r>
            <a:r>
              <a:rPr lang="zh-CN" altLang="en-US" sz="1600" b="1" noProof="0" dirty="0">
                <a:ln>
                  <a:noFill/>
                </a:ln>
                <a:effectLst/>
                <a:uLnTx/>
                <a:uFillTx/>
                <a:sym typeface="+mn-ea"/>
              </a:rPr>
              <a:t>递延所得税资产过度</a:t>
            </a:r>
            <a:r>
              <a:rPr lang="zh-CN" altLang="en-US" sz="1600" b="1" noProof="0" dirty="0" smtClean="0">
                <a:ln>
                  <a:noFill/>
                </a:ln>
                <a:effectLst/>
                <a:uLnTx/>
                <a:uFillTx/>
                <a:sym typeface="+mn-ea"/>
              </a:rPr>
              <a:t>确认</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（四）递延所得税资产过度确认的终极目标</a:t>
            </a:r>
            <a:r>
              <a:rPr kumimoji="0" lang="en-US"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大股东掏空 </a:t>
            </a: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nvGraphicFramePr>
        <p:xfrm>
          <a:off x="1187450" y="2355850"/>
          <a:ext cx="6696075" cy="2159000"/>
        </p:xfrm>
        <a:graphic>
          <a:graphicData uri="http://schemas.openxmlformats.org/drawingml/2006/table">
            <a:tbl>
              <a:tblPr firstRow="1" firstCol="1" bandRow="1">
                <a:tableStyleId>{5C22544A-7EE6-4342-B048-85BDC9FD1C3A}</a:tableStyleId>
              </a:tblPr>
              <a:tblGrid>
                <a:gridCol w="807856"/>
                <a:gridCol w="1590068"/>
                <a:gridCol w="1249453"/>
                <a:gridCol w="1477063"/>
                <a:gridCol w="1571635"/>
              </a:tblGrid>
              <a:tr h="539750">
                <a:tc>
                  <a:txBody>
                    <a:bodyPr/>
                    <a:lstStyle/>
                    <a:p>
                      <a:pPr algn="ctr">
                        <a:spcAft>
                          <a:spcPts val="0"/>
                        </a:spcAft>
                      </a:pPr>
                      <a:r>
                        <a:rPr lang="zh-CN" sz="1050" kern="0">
                          <a:effectLst/>
                        </a:rPr>
                        <a:t>大股东</a:t>
                      </a:r>
                      <a:endParaRPr lang="zh-CN" sz="1050" kern="100">
                        <a:effectLst/>
                      </a:endParaRPr>
                    </a:p>
                    <a:p>
                      <a:pPr algn="ctr">
                        <a:spcAft>
                          <a:spcPts val="0"/>
                        </a:spcAft>
                      </a:pPr>
                      <a:r>
                        <a:rPr lang="zh-CN" sz="1050" kern="0">
                          <a:effectLst/>
                        </a:rPr>
                        <a:t>名称</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ctr">
                        <a:spcAft>
                          <a:spcPts val="0"/>
                        </a:spcAft>
                      </a:pPr>
                      <a:r>
                        <a:rPr lang="zh-CN" sz="1050" kern="0">
                          <a:effectLst/>
                        </a:rPr>
                        <a:t>减持日期</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ctr">
                        <a:spcAft>
                          <a:spcPts val="0"/>
                        </a:spcAft>
                      </a:pPr>
                      <a:r>
                        <a:rPr lang="zh-CN" sz="1050" kern="0">
                          <a:effectLst/>
                        </a:rPr>
                        <a:t>减持数量</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ctr">
                        <a:spcAft>
                          <a:spcPts val="0"/>
                        </a:spcAft>
                      </a:pPr>
                      <a:r>
                        <a:rPr lang="zh-CN" sz="1050" kern="0">
                          <a:effectLst/>
                        </a:rPr>
                        <a:t>减持比例（相对上年年末持股额）</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ctr">
                        <a:spcAft>
                          <a:spcPts val="0"/>
                        </a:spcAft>
                      </a:pPr>
                      <a:r>
                        <a:rPr lang="zh-CN" sz="1050" kern="0">
                          <a:effectLst/>
                        </a:rPr>
                        <a:t>套现金额</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r>
              <a:tr h="269875">
                <a:tc>
                  <a:txBody>
                    <a:bodyPr/>
                    <a:lstStyle/>
                    <a:p>
                      <a:pPr algn="l">
                        <a:spcAft>
                          <a:spcPts val="0"/>
                        </a:spcAft>
                      </a:pPr>
                      <a:r>
                        <a:rPr lang="zh-CN" sz="1050" kern="0">
                          <a:effectLst/>
                        </a:rPr>
                        <a:t>贾跃亭</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l">
                        <a:spcAft>
                          <a:spcPts val="0"/>
                        </a:spcAft>
                      </a:pPr>
                      <a:r>
                        <a:rPr lang="en-US" sz="1050" kern="0">
                          <a:effectLst/>
                        </a:rPr>
                        <a:t>2015</a:t>
                      </a:r>
                      <a:r>
                        <a:rPr lang="zh-CN" sz="1050" kern="0">
                          <a:effectLst/>
                        </a:rPr>
                        <a:t>年</a:t>
                      </a:r>
                      <a:r>
                        <a:rPr lang="en-US" sz="1050" kern="0">
                          <a:effectLst/>
                        </a:rPr>
                        <a:t>6</a:t>
                      </a:r>
                      <a:r>
                        <a:rPr lang="zh-CN" sz="1050" kern="0">
                          <a:effectLst/>
                        </a:rPr>
                        <a:t>月</a:t>
                      </a:r>
                      <a:r>
                        <a:rPr lang="en-US" sz="1050" kern="0">
                          <a:effectLst/>
                        </a:rPr>
                        <a:t>1</a:t>
                      </a:r>
                      <a:r>
                        <a:rPr lang="zh-CN" sz="1050" kern="0">
                          <a:effectLst/>
                        </a:rPr>
                        <a:t>日</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1751 </a:t>
                      </a:r>
                      <a:r>
                        <a:rPr lang="zh-CN" sz="1050" kern="0">
                          <a:effectLst/>
                        </a:rPr>
                        <a:t>万股</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4.71%</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119943.5 </a:t>
                      </a:r>
                      <a:r>
                        <a:rPr lang="zh-CN" sz="1050" kern="0">
                          <a:effectLst/>
                        </a:rPr>
                        <a:t>万元</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r>
              <a:tr h="269875">
                <a:tc>
                  <a:txBody>
                    <a:bodyPr/>
                    <a:lstStyle/>
                    <a:p>
                      <a:pPr algn="l">
                        <a:spcAft>
                          <a:spcPts val="0"/>
                        </a:spcAft>
                      </a:pPr>
                      <a:r>
                        <a:rPr lang="zh-CN" sz="1050" kern="0">
                          <a:effectLst/>
                        </a:rPr>
                        <a:t>贾跃亭</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l">
                        <a:spcAft>
                          <a:spcPts val="0"/>
                        </a:spcAft>
                      </a:pPr>
                      <a:r>
                        <a:rPr lang="en-US" sz="1050" kern="0">
                          <a:effectLst/>
                        </a:rPr>
                        <a:t>2015</a:t>
                      </a:r>
                      <a:r>
                        <a:rPr lang="zh-CN" sz="1050" kern="0">
                          <a:effectLst/>
                        </a:rPr>
                        <a:t>年</a:t>
                      </a:r>
                      <a:r>
                        <a:rPr lang="en-US" sz="1050" kern="0">
                          <a:effectLst/>
                        </a:rPr>
                        <a:t>6</a:t>
                      </a:r>
                      <a:r>
                        <a:rPr lang="zh-CN" sz="1050" kern="0">
                          <a:effectLst/>
                        </a:rPr>
                        <a:t>月</a:t>
                      </a:r>
                      <a:r>
                        <a:rPr lang="en-US" sz="1050" kern="0">
                          <a:effectLst/>
                        </a:rPr>
                        <a:t>3</a:t>
                      </a:r>
                      <a:r>
                        <a:rPr lang="zh-CN" sz="1050" kern="0">
                          <a:effectLst/>
                        </a:rPr>
                        <a:t>日</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1773.03 </a:t>
                      </a:r>
                      <a:r>
                        <a:rPr lang="zh-CN" sz="1050" kern="0">
                          <a:effectLst/>
                        </a:rPr>
                        <a:t>万股</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4.77%</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130016.29 </a:t>
                      </a:r>
                      <a:r>
                        <a:rPr lang="zh-CN" sz="1050" kern="0">
                          <a:effectLst/>
                        </a:rPr>
                        <a:t>万元</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r>
              <a:tr h="269875">
                <a:tc>
                  <a:txBody>
                    <a:bodyPr/>
                    <a:lstStyle/>
                    <a:p>
                      <a:pPr algn="l">
                        <a:spcAft>
                          <a:spcPts val="0"/>
                        </a:spcAft>
                      </a:pPr>
                      <a:r>
                        <a:rPr lang="zh-CN" sz="1050" kern="0">
                          <a:effectLst/>
                        </a:rPr>
                        <a:t>贾跃亭</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l">
                        <a:spcAft>
                          <a:spcPts val="0"/>
                        </a:spcAft>
                      </a:pPr>
                      <a:r>
                        <a:rPr lang="en-US" sz="1050" kern="0">
                          <a:effectLst/>
                        </a:rPr>
                        <a:t>2015</a:t>
                      </a:r>
                      <a:r>
                        <a:rPr lang="zh-CN" sz="1050" kern="0">
                          <a:effectLst/>
                        </a:rPr>
                        <a:t>年</a:t>
                      </a:r>
                      <a:r>
                        <a:rPr lang="en-US" sz="1050" kern="0">
                          <a:effectLst/>
                        </a:rPr>
                        <a:t>10</a:t>
                      </a:r>
                      <a:r>
                        <a:rPr lang="zh-CN" sz="1050" kern="0">
                          <a:effectLst/>
                        </a:rPr>
                        <a:t>月</a:t>
                      </a:r>
                      <a:r>
                        <a:rPr lang="en-US" sz="1050" kern="0">
                          <a:effectLst/>
                        </a:rPr>
                        <a:t>30</a:t>
                      </a:r>
                      <a:r>
                        <a:rPr lang="zh-CN" sz="1050" kern="0">
                          <a:effectLst/>
                        </a:rPr>
                        <a:t>日</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10000 </a:t>
                      </a:r>
                      <a:r>
                        <a:rPr lang="zh-CN" sz="1050" kern="0">
                          <a:effectLst/>
                        </a:rPr>
                        <a:t>万股</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26.89%</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32000 </a:t>
                      </a:r>
                      <a:r>
                        <a:rPr lang="zh-CN" sz="1050" kern="0">
                          <a:effectLst/>
                        </a:rPr>
                        <a:t>万元</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r>
              <a:tr h="269875">
                <a:tc>
                  <a:txBody>
                    <a:bodyPr/>
                    <a:lstStyle/>
                    <a:p>
                      <a:pPr algn="l">
                        <a:spcAft>
                          <a:spcPts val="0"/>
                        </a:spcAft>
                      </a:pPr>
                      <a:r>
                        <a:rPr lang="zh-CN" sz="1050" kern="0">
                          <a:effectLst/>
                        </a:rPr>
                        <a:t>贾跃亭</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l">
                        <a:spcAft>
                          <a:spcPts val="0"/>
                        </a:spcAft>
                      </a:pPr>
                      <a:r>
                        <a:rPr lang="en-US" sz="1050" kern="0">
                          <a:effectLst/>
                        </a:rPr>
                        <a:t>2017</a:t>
                      </a:r>
                      <a:r>
                        <a:rPr lang="zh-CN" sz="1050" kern="0">
                          <a:effectLst/>
                        </a:rPr>
                        <a:t>年</a:t>
                      </a:r>
                      <a:r>
                        <a:rPr lang="en-US" sz="1050" kern="0">
                          <a:effectLst/>
                        </a:rPr>
                        <a:t>1</a:t>
                      </a:r>
                      <a:r>
                        <a:rPr lang="zh-CN" sz="1050" kern="0">
                          <a:effectLst/>
                        </a:rPr>
                        <a:t>月</a:t>
                      </a:r>
                      <a:r>
                        <a:rPr lang="en-US" sz="1050" kern="0">
                          <a:effectLst/>
                        </a:rPr>
                        <a:t>16</a:t>
                      </a:r>
                      <a:r>
                        <a:rPr lang="zh-CN" sz="1050" kern="0">
                          <a:effectLst/>
                        </a:rPr>
                        <a:t>日</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17000 </a:t>
                      </a:r>
                      <a:r>
                        <a:rPr lang="zh-CN" sz="1050" kern="0">
                          <a:effectLst/>
                        </a:rPr>
                        <a:t>万股</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24.90%</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604100 </a:t>
                      </a:r>
                      <a:r>
                        <a:rPr lang="zh-CN" sz="1050" kern="0">
                          <a:effectLst/>
                        </a:rPr>
                        <a:t>万元</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r>
              <a:tr h="269875">
                <a:tc>
                  <a:txBody>
                    <a:bodyPr/>
                    <a:lstStyle/>
                    <a:p>
                      <a:pPr algn="l">
                        <a:spcAft>
                          <a:spcPts val="0"/>
                        </a:spcAft>
                      </a:pPr>
                      <a:r>
                        <a:rPr lang="zh-CN" sz="1050" kern="0">
                          <a:effectLst/>
                        </a:rPr>
                        <a:t>贾跃芳</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l">
                        <a:spcAft>
                          <a:spcPts val="0"/>
                        </a:spcAft>
                      </a:pPr>
                      <a:r>
                        <a:rPr lang="en-US" sz="1050" kern="0">
                          <a:effectLst/>
                        </a:rPr>
                        <a:t>2014</a:t>
                      </a:r>
                      <a:r>
                        <a:rPr lang="zh-CN" sz="1050" kern="0">
                          <a:effectLst/>
                        </a:rPr>
                        <a:t>年</a:t>
                      </a:r>
                      <a:r>
                        <a:rPr lang="en-US" sz="1050" kern="0">
                          <a:effectLst/>
                        </a:rPr>
                        <a:t>1</a:t>
                      </a:r>
                      <a:r>
                        <a:rPr lang="zh-CN" sz="1050" kern="0">
                          <a:effectLst/>
                        </a:rPr>
                        <a:t>月</a:t>
                      </a:r>
                      <a:r>
                        <a:rPr lang="en-US" sz="1050" kern="0">
                          <a:effectLst/>
                        </a:rPr>
                        <a:t>28</a:t>
                      </a:r>
                      <a:r>
                        <a:rPr lang="zh-CN" sz="1050" kern="0">
                          <a:effectLst/>
                        </a:rPr>
                        <a:t>日</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1100 </a:t>
                      </a:r>
                      <a:r>
                        <a:rPr lang="zh-CN" sz="1050" kern="0">
                          <a:effectLst/>
                        </a:rPr>
                        <a:t>万股</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21.98%</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54400 </a:t>
                      </a:r>
                      <a:r>
                        <a:rPr lang="zh-CN" sz="1050" kern="0">
                          <a:effectLst/>
                        </a:rPr>
                        <a:t>万元</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r>
              <a:tr h="269875">
                <a:tc>
                  <a:txBody>
                    <a:bodyPr/>
                    <a:lstStyle/>
                    <a:p>
                      <a:pPr algn="l">
                        <a:spcAft>
                          <a:spcPts val="0"/>
                        </a:spcAft>
                      </a:pPr>
                      <a:r>
                        <a:rPr lang="zh-CN" sz="1050" kern="0">
                          <a:effectLst/>
                        </a:rPr>
                        <a:t>贾跃芳</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l">
                        <a:spcAft>
                          <a:spcPts val="0"/>
                        </a:spcAft>
                      </a:pPr>
                      <a:r>
                        <a:rPr lang="en-US" sz="1050" kern="0">
                          <a:effectLst/>
                        </a:rPr>
                        <a:t>2014</a:t>
                      </a:r>
                      <a:r>
                        <a:rPr lang="zh-CN" sz="1050" kern="0">
                          <a:effectLst/>
                        </a:rPr>
                        <a:t>年</a:t>
                      </a:r>
                      <a:r>
                        <a:rPr lang="en-US" sz="1050" kern="0">
                          <a:effectLst/>
                        </a:rPr>
                        <a:t>6 </a:t>
                      </a:r>
                      <a:r>
                        <a:rPr lang="zh-CN" sz="1050" kern="0">
                          <a:effectLst/>
                        </a:rPr>
                        <a:t>月</a:t>
                      </a:r>
                      <a:r>
                        <a:rPr lang="en-US" sz="1050" kern="0">
                          <a:effectLst/>
                        </a:rPr>
                        <a:t>26</a:t>
                      </a:r>
                      <a:r>
                        <a:rPr lang="zh-CN" sz="1050" kern="0">
                          <a:effectLst/>
                        </a:rPr>
                        <a:t>日</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300 </a:t>
                      </a:r>
                      <a:r>
                        <a:rPr lang="zh-CN" sz="1050" kern="0">
                          <a:effectLst/>
                        </a:rPr>
                        <a:t>万股</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a:effectLst/>
                        </a:rPr>
                        <a:t>6.00%</a:t>
                      </a:r>
                      <a:endParaRPr lang="zh-CN" sz="1050" kern="100">
                        <a:effectLst/>
                        <a:latin typeface="Times New Roman" panose="02020603050405020304"/>
                        <a:ea typeface="宋体" panose="02010600030101010101" pitchFamily="2" charset="-122"/>
                        <a:cs typeface="Times New Roman" panose="02020603050405020304"/>
                      </a:endParaRPr>
                    </a:p>
                  </a:txBody>
                  <a:tcPr marL="68576" marR="68576" marT="0" marB="0" anchor="ctr"/>
                </a:tc>
                <a:tc>
                  <a:txBody>
                    <a:bodyPr/>
                    <a:lstStyle/>
                    <a:p>
                      <a:pPr algn="r">
                        <a:spcAft>
                          <a:spcPts val="0"/>
                        </a:spcAft>
                      </a:pPr>
                      <a:r>
                        <a:rPr lang="en-US" sz="1050" kern="0" dirty="0">
                          <a:effectLst/>
                        </a:rPr>
                        <a:t>13400 </a:t>
                      </a:r>
                      <a:r>
                        <a:rPr lang="zh-CN" sz="1050" kern="0" dirty="0">
                          <a:effectLst/>
                        </a:rPr>
                        <a:t>万元</a:t>
                      </a:r>
                      <a:endParaRPr lang="zh-CN" sz="1050" kern="100" dirty="0">
                        <a:effectLst/>
                        <a:latin typeface="Times New Roman" panose="02020603050405020304"/>
                        <a:ea typeface="宋体" panose="02010600030101010101" pitchFamily="2" charset="-122"/>
                        <a:cs typeface="Times New Roman" panose="02020603050405020304"/>
                      </a:endParaRPr>
                    </a:p>
                  </a:txBody>
                  <a:tcPr marL="68576" marR="68576" marT="0" marB="0" anchor="ctr"/>
                </a:tc>
              </a:tr>
            </a:tbl>
          </a:graphicData>
        </a:graphic>
      </p:graphicFrame>
    </p:spTree>
    <p:custDataLst>
      <p:tags r:id="rId3"/>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62472" name="TextBox 28"/>
          <p:cNvSpPr/>
          <p:nvPr/>
        </p:nvSpPr>
        <p:spPr>
          <a:xfrm>
            <a:off x="1191895" y="3940175"/>
            <a:ext cx="267970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一、会计利润与应税利润的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会计利润</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是根据会计准则确定的一定期间内扣除所得税费用前的利润，即利润表中的利润总额</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应</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税利润</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则是根据税收法规确定的一定期间以交纳所得税的利润，亦称为“应税所得”“应纳税所得额”</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会计利润与应税利润之间的差异主要体现为</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永久性差异、时间性差异与暂时性差异</a:t>
            </a:r>
            <a:r>
              <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会计利润与应税利润的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（一）永久性</a:t>
            </a:r>
            <a:r>
              <a:rPr kumimoji="0" lang="zh-CN"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永久性差异，是会计利润与应税利润之间因会计准则和税法法规对某些收入、费用的确认口径不同而导致的某一期间发生、以后期间不能转回的差异</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ü"/>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一是确认与否的口径不同</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ü"/>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是确认金额的口径不同。</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会计利润与应税利润的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（二）时间性差异与暂时性</a:t>
            </a:r>
            <a:r>
              <a:rPr kumimoji="0" lang="zh-CN" altLang="en-US"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差异</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时间性差异</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，是指是会计利润与应税利润之间因会计准则和税法法规对某些收入、费用的确认时间不同而导致的某一期间发生、以后期间能够转回的差异</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时间性差异都是暂时性差异，但是暂时性差异不都是时间性差异。暂时性差异除了包括所有的时间性差异以外，还包括未作为资产、负债确认的项目产生的暂时性差异、可抵扣亏损及税款递减产生的暂时性差异等</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在永久性差异和暂时性差异两种计税差异中，由于</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永久性差异是单向的，不可逆转的</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，故其会计处理原则应以税法的规定为基础，将会计所得调整为应税所得；而</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暂时性差异是暂时的、可逆转的</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，因此，所得税会计的核心就集中在对这种差异的会计处理上。</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二、所得税会计的一般</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程序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企业所得税的会计处理，经历了由应付税款法到递延法、利润表债务法以及资产负债表债务法的变迁。</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我国现行企业会计准则规定，所得税会计处理采用资产负债表债务法。</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914400" y="2359025"/>
            <a:ext cx="914400" cy="914400"/>
          </a:xfrm>
          <a:prstGeom prst="rect">
            <a:avLst/>
          </a:prstGeom>
          <a:noFill/>
          <a:ln w="9525">
            <a:noFill/>
          </a:ln>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所得税</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二、所得税会计的一般</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程序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资产负债表债务法的基本程序</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0"/>
              </a:spcAft>
              <a:buClrTx/>
              <a:buSzTx/>
              <a:buFont typeface="Wingdings" panose="05000000000000000000" pitchFamily="2" charset="2"/>
              <a:buChar char="p"/>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按照相关会计准则规定确定资产负债表中除递延所得税资产和递延所得税负债以外的其他资产和负债项目的账面价值。</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0"/>
              </a:spcAft>
              <a:buClrTx/>
              <a:buSzTx/>
              <a:buFont typeface="Wingdings" panose="05000000000000000000" pitchFamily="2" charset="2"/>
              <a:buChar char="p"/>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按照会计准则中对于资产和负债计税基础的确定方法，以适用的税收法规为基础，确定资产负债表中有关资产、负债项目的计税基础。</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0"/>
              </a:spcAft>
              <a:buClrTx/>
              <a:buSzTx/>
              <a:buFont typeface="Wingdings" panose="05000000000000000000" pitchFamily="2" charset="2"/>
              <a:buChar char="p"/>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比较有关资产、负债的账面价值与计税基础，确定暂时性</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差异</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0"/>
              </a:spcAft>
              <a:buClrTx/>
              <a:buSzTx/>
              <a:buFont typeface="Wingdings" panose="05000000000000000000" pitchFamily="2" charset="2"/>
              <a:buChar char="p"/>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就企业当期发生的交易或事项，按照适用的税法规定计算确定当期应纳税所得额，将应纳税所得额与适用的所得税税率计算的结果确认为当期应交所得税，作为当期所得税。</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0"/>
              </a:spcAft>
              <a:buClrTx/>
              <a:buSzTx/>
              <a:buFont typeface="Wingdings" panose="05000000000000000000" pitchFamily="2" charset="2"/>
              <a:buChar char="p"/>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确定利润表中的所得税费用。</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2.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3.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5.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9.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5.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8.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9.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261.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3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1.xml><?xml version="1.0" encoding="utf-8"?>
<p:tagLst xmlns:p="http://schemas.openxmlformats.org/presentationml/2006/main">
  <p:tag name="KSO_WM_UNIT_TABLE_BEAUTIFY" val="smartTable{417c4855-09a6-4bee-a399-910fc3201e02}"/>
  <p:tag name="KSO_WM_BEAUTIFY_FLAG" val=""/>
</p:tagLst>
</file>

<file path=ppt/tags/tag35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5.xml><?xml version="1.0" encoding="utf-8"?>
<p:tagLst xmlns:p="http://schemas.openxmlformats.org/presentationml/2006/main">
  <p:tag name="KSO_WM_UNIT_TABLE_BEAUTIFY" val="smartTable{c3fb917b-63bf-43e7-9f79-0590978b3620}"/>
</p:tagLst>
</file>

<file path=ppt/tags/tag356.xml><?xml version="1.0" encoding="utf-8"?>
<p:tagLst xmlns:p="http://schemas.openxmlformats.org/presentationml/2006/main">
  <p:tag name="KSO_WM_UNIT_TABLE_BEAUTIFY" val="smartTable{848bb67a-43d4-4e4d-9827-e61ce2272d4a}"/>
</p:tagLst>
</file>

<file path=ppt/tags/tag3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60.xml><?xml version="1.0" encoding="utf-8"?>
<p:tagLst xmlns:p="http://schemas.openxmlformats.org/presentationml/2006/main">
  <p:tag name="KSO_WM_UNIT_TABLE_BEAUTIFY" val="smartTable{41f7bada-d901-406b-905a-57c87ca86efd}"/>
</p:tagLst>
</file>

<file path=ppt/tags/tag36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2.xml><?xml version="1.0" encoding="utf-8"?>
<p:tagLst xmlns:p="http://schemas.openxmlformats.org/presentationml/2006/main">
  <p:tag name="KSO_WM_UNIT_TABLE_BEAUTIFY" val="smartTable{95a3ee06-f89b-4057-84f5-9d88dc5d8c64}"/>
</p:tagLst>
</file>

<file path=ppt/tags/tag3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6.xml><?xml version="1.0" encoding="utf-8"?>
<p:tagLst xmlns:p="http://schemas.openxmlformats.org/presentationml/2006/main">
  <p:tag name="KSO_WM_UNIT_TABLE_BEAUTIFY" val="smartTable{aa4c52ce-2c2a-48fa-8dd5-cc0dfb7517e7}"/>
  <p:tag name="TABLE_ENDDRAG_ORIGIN_RECT" val="487*191"/>
  <p:tag name="TABLE_ENDDRAG_RECT" val="65*181*487*191"/>
</p:tagLst>
</file>

<file path=ppt/tags/tag3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1.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402.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403.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404.xml><?xml version="1.0" encoding="utf-8"?>
<p:tagLst xmlns:p="http://schemas.openxmlformats.org/presentationml/2006/main">
  <p:tag name="KSO_WPP_MARK_KEY" val="8a572fe7-5cd2-4ce8-aa60-a7b1079e53c6"/>
  <p:tag name="COMMONDATA" val="eyJoZGlkIjoiNjE3ZGIwMDJhMmZmN2VhZGQ0NDc4NzBmOWE0NGVkNzkifQ=="/>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11375</Words>
  <Application>WPS 演示</Application>
  <PresentationFormat/>
  <Paragraphs>1508</Paragraphs>
  <Slides>49</Slides>
  <Notes>44</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49</vt:i4>
      </vt:variant>
    </vt:vector>
  </HeadingPairs>
  <TitlesOfParts>
    <vt:vector size="64" baseType="lpstr">
      <vt:lpstr>Arial</vt:lpstr>
      <vt:lpstr>宋体</vt:lpstr>
      <vt:lpstr>Wingdings</vt:lpstr>
      <vt:lpstr>Calibri</vt:lpstr>
      <vt:lpstr>微软雅黑</vt:lpstr>
      <vt:lpstr>汉仪旗黑-85S</vt:lpstr>
      <vt:lpstr>黑体</vt:lpstr>
      <vt:lpstr>Arial Unicode MS</vt:lpstr>
      <vt:lpstr>Times New Roman</vt:lpstr>
      <vt:lpstr>Wingdings</vt:lpstr>
      <vt:lpstr>Calibri</vt:lpstr>
      <vt:lpstr>等线</vt:lpstr>
      <vt:lpstr>Office 主题</vt:lpstr>
      <vt:lpstr>2_Office 主题​​</vt:lpstr>
      <vt:lpstr>1_Office 主题​​</vt:lpstr>
      <vt:lpstr>PowerPoint 演示文稿</vt:lpstr>
      <vt:lpstr>第三篇  财务会计理论与实务的其他领域 第五章 所得税会计</vt:lpstr>
      <vt:lpstr>         第五章  所得税会计 【本章概述·思政目标·育人元素】       本章概述：本章在概述会计利润和应税利润差异的基础上，总结资产负债表债务法的一般程序，并结合实务例题对资产、负债计税基础，暂时性差异和递延所得税及所得税费用的确认和计量等所得税会计事项进行重点分析，同时结合思政案例与延伸阅读进行内容拓展。      思政目标：深刻理解递延所得税的确认对会计信息质量的影响，增进会计确认等过程中的职业道德建设和诚信、法治意识。      育人元素：社会主义核心价值观：诚信、法治。</vt:lpstr>
      <vt:lpstr>PowerPoint 演示文稿</vt:lpstr>
      <vt:lpstr>第一节  所得税会计概述</vt:lpstr>
      <vt:lpstr>第一节  所得税会计概述</vt:lpstr>
      <vt:lpstr>第一节  所得税会计概述</vt:lpstr>
      <vt:lpstr>第一节  所得税会计概述</vt:lpstr>
      <vt:lpstr>第一节  所得税会计概述</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第二节  所得税会计重要条款的理解与会计处理</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28</cp:revision>
  <dcterms:created xsi:type="dcterms:W3CDTF">2013-10-30T09:04:00Z</dcterms:created>
  <dcterms:modified xsi:type="dcterms:W3CDTF">2023-08-04T01:54:47Z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57C536013D6C40E8817333BAFC52D317_12</vt:lpwstr>
  </property>
</Properties>
</file>