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8"/>
  </p:notesMasterIdLst>
  <p:sldIdLst>
    <p:sldId id="360" r:id="rId4"/>
    <p:sldId id="281" r:id="rId5"/>
    <p:sldId id="362" r:id="rId6"/>
    <p:sldId id="280" r:id="rId7"/>
    <p:sldId id="284" r:id="rId9"/>
    <p:sldId id="332" r:id="rId10"/>
    <p:sldId id="333" r:id="rId11"/>
    <p:sldId id="334" r:id="rId12"/>
    <p:sldId id="335" r:id="rId13"/>
    <p:sldId id="337" r:id="rId14"/>
    <p:sldId id="338" r:id="rId15"/>
    <p:sldId id="339" r:id="rId16"/>
    <p:sldId id="340" r:id="rId17"/>
    <p:sldId id="341" r:id="rId18"/>
    <p:sldId id="342" r:id="rId19"/>
    <p:sldId id="343" r:id="rId20"/>
    <p:sldId id="344" r:id="rId21"/>
    <p:sldId id="345" r:id="rId22"/>
    <p:sldId id="346" r:id="rId23"/>
    <p:sldId id="348" r:id="rId24"/>
    <p:sldId id="347" r:id="rId25"/>
    <p:sldId id="349" r:id="rId26"/>
    <p:sldId id="350" r:id="rId27"/>
    <p:sldId id="351" r:id="rId28"/>
    <p:sldId id="352" r:id="rId29"/>
    <p:sldId id="365" r:id="rId30"/>
    <p:sldId id="366" r:id="rId31"/>
    <p:sldId id="367" r:id="rId32"/>
    <p:sldId id="368" r:id="rId33"/>
    <p:sldId id="369" r:id="rId34"/>
    <p:sldId id="370" r:id="rId35"/>
    <p:sldId id="363" r:id="rId36"/>
    <p:sldId id="330" r:id="rId37"/>
    <p:sldId id="353" r:id="rId38"/>
    <p:sldId id="354" r:id="rId39"/>
    <p:sldId id="355" r:id="rId40"/>
    <p:sldId id="361" r:id="rId41"/>
  </p:sldIdLst>
  <p:sldSz cx="9144000" cy="5143500"/>
  <p:notesSz cx="6858000" cy="9144000"/>
  <p:custDataLst>
    <p:tags r:id="rId45"/>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52" userDrawn="1">
          <p15:clr>
            <a:srgbClr val="A4A3A4"/>
          </p15:clr>
        </p15:guide>
        <p15:guide id="2" pos="289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4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p:scale>
          <a:sx n="110" d="100"/>
          <a:sy n="110" d="100"/>
        </p:scale>
        <p:origin x="-1644" y="-636"/>
      </p:cViewPr>
      <p:guideLst>
        <p:guide orient="horz" pos="1652"/>
        <p:guide pos="2899"/>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notesMaster" Target="notesMasters/notesMaster1.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5" Type="http://schemas.openxmlformats.org/officeDocument/2006/relationships/tags" Target="tags/tag240.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0213"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p:cNvSpPr>
          <p:nvPr>
            <p:ph type="dt" idx="1"/>
          </p:nvPr>
        </p:nvSpPr>
        <p:spPr>
          <a:xfrm>
            <a:off x="3883025" y="0"/>
            <a:ext cx="2971800" cy="457200"/>
          </a:xfrm>
          <a:prstGeom prst="rect">
            <a:avLst/>
          </a:prstGeom>
          <a:noFill/>
          <a:ln w="9525">
            <a:noFill/>
          </a:ln>
        </p:spPr>
        <p:txBody>
          <a:bodyPr vert="horz"/>
          <a:lstStyle>
            <a:lvl1pPr algn="r">
              <a:defRPr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50F42B7-E546-45A1-9BC5-A499E16195E2}" type="datetime1">
              <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28" name="幻灯片图像占位符 3"/>
          <p:cNvSpPr>
            <a:spLocks noGrp="1" noRot="1" noChangeAspect="1"/>
          </p:cNvSpPr>
          <p:nvPr>
            <p:ph type="sldImg"/>
          </p:nvPr>
        </p:nvSpPr>
        <p:spPr>
          <a:xfrm>
            <a:off x="381000" y="685800"/>
            <a:ext cx="6094413" cy="3429000"/>
          </a:xfrm>
          <a:prstGeom prst="rect">
            <a:avLst/>
          </a:prstGeom>
          <a:noFill/>
          <a:ln w="9525">
            <a:noFill/>
          </a:ln>
        </p:spPr>
      </p:sp>
      <p:sp>
        <p:nvSpPr>
          <p:cNvPr id="52229" name="备注占位符 4"/>
          <p:cNvSpPr>
            <a:spLocks noGrp="1" noRot="1" noChangeAspect="1"/>
          </p:cNvSpPr>
          <p:nvPr/>
        </p:nvSpPr>
        <p:spPr>
          <a:xfrm>
            <a:off x="685800" y="4343400"/>
            <a:ext cx="5486400" cy="4114800"/>
          </a:xfrm>
          <a:prstGeom prst="rect">
            <a:avLst/>
          </a:prstGeom>
          <a:noFill/>
          <a:ln w="9525">
            <a:noFill/>
          </a:ln>
        </p:spPr>
        <p:txBody>
          <a:bodyPr anchor="ctr" anchorCtr="0"/>
          <a:p>
            <a:pPr lvl="0" eaLnBrk="1" hangingPunct="1"/>
            <a:r>
              <a:rPr lang="zh-CN" altLang="en-US" dirty="0"/>
              <a:t>单击此处编辑母版文本样式</a:t>
            </a:r>
            <a:endParaRPr lang="zh-CN" altLang="en-US" dirty="0"/>
          </a:p>
          <a:p>
            <a:pPr lvl="1" eaLnBrk="1" hangingPunct="1"/>
            <a:r>
              <a:rPr lang="zh-CN" altLang="en-US" dirty="0"/>
              <a:t>第二级</a:t>
            </a:r>
            <a:endParaRPr lang="zh-CN" altLang="en-US" dirty="0"/>
          </a:p>
          <a:p>
            <a:pPr lvl="2" eaLnBrk="1" hangingPunct="1"/>
            <a:r>
              <a:rPr lang="zh-CN" altLang="en-US" dirty="0"/>
              <a:t>第三级</a:t>
            </a:r>
            <a:endParaRPr lang="zh-CN" altLang="en-US" dirty="0"/>
          </a:p>
          <a:p>
            <a:pPr lvl="3" eaLnBrk="1" hangingPunct="1"/>
            <a:r>
              <a:rPr lang="zh-CN" altLang="en-US" dirty="0"/>
              <a:t>第四级</a:t>
            </a:r>
            <a:endParaRPr lang="zh-CN" altLang="en-US" dirty="0"/>
          </a:p>
          <a:p>
            <a:pPr lvl="4" eaLnBrk="1" hangingPunct="1"/>
            <a:r>
              <a:rPr lang="zh-CN" altLang="en-US" dirty="0"/>
              <a:t>第五级</a:t>
            </a:r>
            <a:endParaRPr lang="zh-CN" altLang="en-US" dirty="0"/>
          </a:p>
        </p:txBody>
      </p:sp>
      <p:sp>
        <p:nvSpPr>
          <p:cNvPr id="2054" name="页脚占位符 5"/>
          <p:cNvSpPr>
            <a:spLocks noGrp="1"/>
          </p:cNvSpPr>
          <p:nvPr>
            <p:ph type="ftr" sz="quarter" idx="4"/>
          </p:nvPr>
        </p:nvSpPr>
        <p:spPr>
          <a:xfrm>
            <a:off x="0" y="8683625"/>
            <a:ext cx="2970213" cy="457200"/>
          </a:xfrm>
          <a:prstGeom prst="rect">
            <a:avLst/>
          </a:prstGeom>
          <a:noFill/>
          <a:ln w="9525">
            <a:noFill/>
          </a:ln>
        </p:spPr>
        <p:txBody>
          <a:bodyPr vert="horz"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p:cNvSpPr>
          <p:nvPr>
            <p:ph type="sldNum" sz="quarter" idx="5"/>
          </p:nvPr>
        </p:nvSpPr>
        <p:spPr>
          <a:xfrm>
            <a:off x="3883025" y="8683625"/>
            <a:ext cx="2971800" cy="457200"/>
          </a:xfrm>
          <a:prstGeom prst="rect">
            <a:avLst/>
          </a:prstGeom>
          <a:noFill/>
          <a:ln w="9525">
            <a:noFill/>
          </a:ln>
        </p:spPr>
        <p:txBody>
          <a:bodyPr vert="horz" wrap="square" lIns="91440" tIns="45720" rIns="91440" bIns="45720" numCol="1" anchor="b" anchorCtr="0" compatLnSpc="1"/>
          <a:p>
            <a:pPr lvl="0" algn="r" eaLnBrk="1" hangingPunct="1">
              <a:buNone/>
            </a:pPr>
            <a:fld id="{9A0DB2DC-4C9A-4742-B13C-FB6460FD3503}" type="slidenum">
              <a:rPr lang="zh-CN" altLang="en-US"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0"/>
      </a:spcBef>
      <a:spcAft>
        <a:spcPct val="0"/>
      </a:spcAft>
      <a:defRPr sz="1200" kern="1200">
        <a:solidFill>
          <a:schemeClr val="tx1"/>
        </a:solidFill>
        <a:latin typeface="Arial" panose="020B0604020202020204" pitchFamily="34" charset="0"/>
      </a:defRPr>
    </a:lvl1pPr>
    <a:lvl2pPr marL="457200" lvl="1" algn="l" defTabSz="0" rtl="0" eaLnBrk="0" fontAlgn="base" hangingPunct="0">
      <a:spcBef>
        <a:spcPct val="0"/>
      </a:spcBef>
      <a:spcAft>
        <a:spcPct val="0"/>
      </a:spcAft>
      <a:defRPr sz="1200" kern="1200">
        <a:solidFill>
          <a:schemeClr val="tx1"/>
        </a:solidFill>
        <a:latin typeface="Arial" panose="020B0604020202020204" pitchFamily="34" charset="0"/>
      </a:defRPr>
    </a:lvl2pPr>
    <a:lvl3pPr marL="914400" lvl="2" algn="l" defTabSz="0" rtl="0" eaLnBrk="0" fontAlgn="base" hangingPunct="0">
      <a:spcBef>
        <a:spcPct val="0"/>
      </a:spcBef>
      <a:spcAft>
        <a:spcPct val="0"/>
      </a:spcAft>
      <a:defRPr sz="1200" kern="1200">
        <a:solidFill>
          <a:schemeClr val="tx1"/>
        </a:solidFill>
        <a:latin typeface="Arial" panose="020B0604020202020204" pitchFamily="34" charset="0"/>
      </a:defRPr>
    </a:lvl3pPr>
    <a:lvl4pPr marL="1371600" lvl="3" algn="l" defTabSz="0" rtl="0" eaLnBrk="0" fontAlgn="base" hangingPunct="0">
      <a:spcBef>
        <a:spcPct val="0"/>
      </a:spcBef>
      <a:spcAft>
        <a:spcPct val="0"/>
      </a:spcAft>
      <a:defRPr sz="1200" kern="1200">
        <a:solidFill>
          <a:schemeClr val="tx1"/>
        </a:solidFill>
        <a:latin typeface="Arial" panose="020B0604020202020204" pitchFamily="34" charset="0"/>
      </a:defRPr>
    </a:lvl4pPr>
    <a:lvl5pPr marL="1828800" lvl="4" algn="l" defTabSz="0" rtl="0" eaLnBrk="0" fontAlgn="base" hangingPunct="0">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幻灯片图像占位符 1"/>
          <p:cNvSpPr>
            <a:spLocks noGrp="1" noRot="1" noChangeAspect="1" noTextEdit="1"/>
          </p:cNvSpPr>
          <p:nvPr>
            <p:ph type="sldImg"/>
          </p:nvPr>
        </p:nvSpPr>
        <p:spPr/>
      </p:sp>
      <p:sp>
        <p:nvSpPr>
          <p:cNvPr id="53251"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endParaRPr>
          </a:p>
        </p:txBody>
      </p:sp>
      <p:sp>
        <p:nvSpPr>
          <p:cNvPr id="532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幻灯片图像占位符 1"/>
          <p:cNvSpPr>
            <a:spLocks noGrp="1" noRot="1" noChangeAspect="1" noTextEdit="1"/>
          </p:cNvSpPr>
          <p:nvPr>
            <p:ph type="sldImg"/>
          </p:nvPr>
        </p:nvSpPr>
        <p:spPr/>
      </p:sp>
      <p:sp>
        <p:nvSpPr>
          <p:cNvPr id="6246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24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幻灯片图像占位符 1"/>
          <p:cNvSpPr>
            <a:spLocks noGrp="1" noRot="1" noChangeAspect="1" noTextEdit="1"/>
          </p:cNvSpPr>
          <p:nvPr>
            <p:ph type="sldImg"/>
          </p:nvPr>
        </p:nvSpPr>
        <p:spPr/>
      </p:sp>
      <p:sp>
        <p:nvSpPr>
          <p:cNvPr id="6349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349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幻灯片图像占位符 1"/>
          <p:cNvSpPr>
            <a:spLocks noGrp="1" noRot="1" noChangeAspect="1" noTextEdit="1"/>
          </p:cNvSpPr>
          <p:nvPr>
            <p:ph type="sldImg"/>
          </p:nvPr>
        </p:nvSpPr>
        <p:spPr/>
      </p:sp>
      <p:sp>
        <p:nvSpPr>
          <p:cNvPr id="6451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451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幻灯片图像占位符 1"/>
          <p:cNvSpPr>
            <a:spLocks noGrp="1" noRot="1" noChangeAspect="1" noTextEdit="1"/>
          </p:cNvSpPr>
          <p:nvPr>
            <p:ph type="sldImg"/>
          </p:nvPr>
        </p:nvSpPr>
        <p:spPr/>
      </p:sp>
      <p:sp>
        <p:nvSpPr>
          <p:cNvPr id="6553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554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幻灯片图像占位符 1"/>
          <p:cNvSpPr>
            <a:spLocks noGrp="1" noRot="1" noChangeAspect="1" noTextEdit="1"/>
          </p:cNvSpPr>
          <p:nvPr>
            <p:ph type="sldImg"/>
          </p:nvPr>
        </p:nvSpPr>
        <p:spPr/>
      </p:sp>
      <p:sp>
        <p:nvSpPr>
          <p:cNvPr id="6656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656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6" name="幻灯片图像占位符 1"/>
          <p:cNvSpPr>
            <a:spLocks noGrp="1" noRot="1" noChangeAspect="1" noTextEdit="1"/>
          </p:cNvSpPr>
          <p:nvPr>
            <p:ph type="sldImg"/>
          </p:nvPr>
        </p:nvSpPr>
        <p:spPr/>
      </p:sp>
      <p:sp>
        <p:nvSpPr>
          <p:cNvPr id="6758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758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幻灯片图像占位符 1"/>
          <p:cNvSpPr>
            <a:spLocks noGrp="1" noRot="1" noChangeAspect="1" noTextEdit="1"/>
          </p:cNvSpPr>
          <p:nvPr>
            <p:ph type="sldImg"/>
          </p:nvPr>
        </p:nvSpPr>
        <p:spPr/>
      </p:sp>
      <p:sp>
        <p:nvSpPr>
          <p:cNvPr id="6861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861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幻灯片图像占位符 1"/>
          <p:cNvSpPr>
            <a:spLocks noGrp="1" noRot="1" noChangeAspect="1" noTextEdit="1"/>
          </p:cNvSpPr>
          <p:nvPr>
            <p:ph type="sldImg"/>
          </p:nvPr>
        </p:nvSpPr>
        <p:spPr/>
      </p:sp>
      <p:sp>
        <p:nvSpPr>
          <p:cNvPr id="6963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96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幻灯片图像占位符 1"/>
          <p:cNvSpPr>
            <a:spLocks noGrp="1" noRot="1" noChangeAspect="1" noTextEdit="1"/>
          </p:cNvSpPr>
          <p:nvPr>
            <p:ph type="sldImg"/>
          </p:nvPr>
        </p:nvSpPr>
        <p:spPr/>
      </p:sp>
      <p:sp>
        <p:nvSpPr>
          <p:cNvPr id="706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06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幻灯片图像占位符 1"/>
          <p:cNvSpPr>
            <a:spLocks noGrp="1" noRot="1" noChangeAspect="1" noTextEdit="1"/>
          </p:cNvSpPr>
          <p:nvPr>
            <p:ph type="sldImg"/>
          </p:nvPr>
        </p:nvSpPr>
        <p:spPr/>
      </p:sp>
      <p:sp>
        <p:nvSpPr>
          <p:cNvPr id="7168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168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幻灯片图像占位符 1"/>
          <p:cNvSpPr>
            <a:spLocks noGrp="1" noRot="1" noChangeAspect="1" noTextEdit="1"/>
          </p:cNvSpPr>
          <p:nvPr>
            <p:ph type="sldImg"/>
          </p:nvPr>
        </p:nvSpPr>
        <p:spPr/>
      </p:sp>
      <p:sp>
        <p:nvSpPr>
          <p:cNvPr id="542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42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幻灯片图像占位符 1"/>
          <p:cNvSpPr>
            <a:spLocks noGrp="1" noRot="1" noChangeAspect="1" noTextEdit="1"/>
          </p:cNvSpPr>
          <p:nvPr>
            <p:ph type="sldImg"/>
          </p:nvPr>
        </p:nvSpPr>
        <p:spPr/>
      </p:sp>
      <p:sp>
        <p:nvSpPr>
          <p:cNvPr id="7270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27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幻灯片图像占位符 1"/>
          <p:cNvSpPr>
            <a:spLocks noGrp="1" noRot="1" noChangeAspect="1" noTextEdit="1"/>
          </p:cNvSpPr>
          <p:nvPr>
            <p:ph type="sldImg"/>
          </p:nvPr>
        </p:nvSpPr>
        <p:spPr/>
      </p:sp>
      <p:sp>
        <p:nvSpPr>
          <p:cNvPr id="1054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54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幻灯片图像占位符 1"/>
          <p:cNvSpPr>
            <a:spLocks noGrp="1" noRot="1" noChangeAspect="1" noTextEdit="1"/>
          </p:cNvSpPr>
          <p:nvPr>
            <p:ph type="sldImg"/>
          </p:nvPr>
        </p:nvSpPr>
        <p:spPr/>
      </p:sp>
      <p:sp>
        <p:nvSpPr>
          <p:cNvPr id="5529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530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幻灯片图像占位符 1"/>
          <p:cNvSpPr>
            <a:spLocks noGrp="1" noRot="1" noChangeAspect="1" noTextEdit="1"/>
          </p:cNvSpPr>
          <p:nvPr>
            <p:ph type="sldImg"/>
          </p:nvPr>
        </p:nvSpPr>
        <p:spPr/>
      </p:sp>
      <p:sp>
        <p:nvSpPr>
          <p:cNvPr id="7577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578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幻灯片图像占位符 1"/>
          <p:cNvSpPr>
            <a:spLocks noGrp="1" noRot="1" noChangeAspect="1" noTextEdit="1"/>
          </p:cNvSpPr>
          <p:nvPr>
            <p:ph type="sldImg"/>
          </p:nvPr>
        </p:nvSpPr>
        <p:spPr/>
      </p:sp>
      <p:sp>
        <p:nvSpPr>
          <p:cNvPr id="768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68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幻灯片图像占位符 1"/>
          <p:cNvSpPr>
            <a:spLocks noGrp="1" noRot="1" noChangeAspect="1" noTextEdit="1"/>
          </p:cNvSpPr>
          <p:nvPr>
            <p:ph type="sldImg"/>
          </p:nvPr>
        </p:nvSpPr>
        <p:spPr/>
      </p:sp>
      <p:sp>
        <p:nvSpPr>
          <p:cNvPr id="7782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782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幻灯片图像占位符 1"/>
          <p:cNvSpPr>
            <a:spLocks noGrp="1" noRot="1" noChangeAspect="1" noTextEdit="1"/>
          </p:cNvSpPr>
          <p:nvPr>
            <p:ph type="sldImg"/>
          </p:nvPr>
        </p:nvSpPr>
        <p:spPr/>
      </p:sp>
      <p:sp>
        <p:nvSpPr>
          <p:cNvPr id="113667"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sym typeface="等线" panose="02010600030101010101" pitchFamily="2" charset="-122"/>
            </a:endParaRPr>
          </a:p>
        </p:txBody>
      </p:sp>
      <p:sp>
        <p:nvSpPr>
          <p:cNvPr id="1136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幻灯片图像占位符 1"/>
          <p:cNvSpPr>
            <a:spLocks noGrp="1" noRot="1" noChangeAspect="1" noTextEdit="1"/>
          </p:cNvSpPr>
          <p:nvPr>
            <p:ph type="sldImg"/>
          </p:nvPr>
        </p:nvSpPr>
        <p:spPr/>
      </p:sp>
      <p:sp>
        <p:nvSpPr>
          <p:cNvPr id="5632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632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幻灯片图像占位符 1"/>
          <p:cNvSpPr>
            <a:spLocks noGrp="1" noRot="1" noChangeAspect="1" noTextEdit="1"/>
          </p:cNvSpPr>
          <p:nvPr>
            <p:ph type="sldImg"/>
          </p:nvPr>
        </p:nvSpPr>
        <p:spPr/>
      </p:sp>
      <p:sp>
        <p:nvSpPr>
          <p:cNvPr id="5734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734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幻灯片图像占位符 1"/>
          <p:cNvSpPr>
            <a:spLocks noGrp="1" noRot="1" noChangeAspect="1" noTextEdit="1"/>
          </p:cNvSpPr>
          <p:nvPr>
            <p:ph type="sldImg"/>
          </p:nvPr>
        </p:nvSpPr>
        <p:spPr/>
      </p:sp>
      <p:sp>
        <p:nvSpPr>
          <p:cNvPr id="5837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837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幻灯片图像占位符 1"/>
          <p:cNvSpPr>
            <a:spLocks noGrp="1" noRot="1" noChangeAspect="1" noTextEdit="1"/>
          </p:cNvSpPr>
          <p:nvPr>
            <p:ph type="sldImg"/>
          </p:nvPr>
        </p:nvSpPr>
        <p:spPr/>
      </p:sp>
      <p:sp>
        <p:nvSpPr>
          <p:cNvPr id="5939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939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幻灯片图像占位符 1"/>
          <p:cNvSpPr>
            <a:spLocks noGrp="1" noRot="1" noChangeAspect="1" noTextEdit="1"/>
          </p:cNvSpPr>
          <p:nvPr>
            <p:ph type="sldImg"/>
          </p:nvPr>
        </p:nvSpPr>
        <p:spPr/>
      </p:sp>
      <p:sp>
        <p:nvSpPr>
          <p:cNvPr id="6041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042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幻灯片图像占位符 1"/>
          <p:cNvSpPr>
            <a:spLocks noGrp="1" noRot="1" noChangeAspect="1" noTextEdit="1"/>
          </p:cNvSpPr>
          <p:nvPr>
            <p:ph type="sldImg"/>
          </p:nvPr>
        </p:nvSpPr>
        <p:spPr/>
      </p:sp>
      <p:sp>
        <p:nvSpPr>
          <p:cNvPr id="6144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144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2.jpeg"/><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3.jpeg"/><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4.jpeg"/><Relationship Id="rId2" Type="http://schemas.openxmlformats.org/officeDocument/2006/relationships/tags" Target="../tags/tag62.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2001"/>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3A75F93A-B61C-49EB-B4B6-FE9B477D6ED1}"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3A75F93A-B61C-49EB-B4B6-FE9B477D6ED1}"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015"/>
            <a:ext cx="6052930" cy="4389411"/>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3A75F93A-B61C-49EB-B4B6-FE9B477D6ED1}"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sym typeface="+mn-ea"/>
              </a:rPr>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3A75F93A-B61C-49EB-B4B6-FE9B477D6ED1}"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3375"/>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699"/>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3A75F93A-B61C-49EB-B4B6-FE9B477D6ED1}"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3A75F93A-B61C-49EB-B4B6-FE9B477D6ED1}"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1999384"/>
            <a:ext cx="3655181"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1999384"/>
            <a:ext cx="3673182"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3A75F93A-B61C-49EB-B4B6-FE9B477D6ED1}"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3A75F93A-B61C-49EB-B4B6-FE9B477D6ED1}"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3A75F93A-B61C-49EB-B4B6-FE9B477D6ED1}"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698"/>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3A75F93A-B61C-49EB-B4B6-FE9B477D6ED1}"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61"/>
            <a:ext cx="4629150" cy="4053597"/>
          </a:xfrm>
        </p:spPr>
        <p:txBody>
          <a:bodyPr vert="horz" wrap="square" lIns="91440" tIns="45720" rIns="91440" bIns="45720" numCol="1" anchor="t" anchorCtr="0" compatLnSpc="1"/>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pPr marL="0" marR="0" lvl="0" indent="0" algn="l" defTabSz="0" rtl="0" eaLnBrk="0" fontAlgn="base" latinLnBrk="0" hangingPunct="0">
              <a:lnSpc>
                <a:spcPct val="100000"/>
              </a:lnSpc>
              <a:spcBef>
                <a:spcPct val="1500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629841" y="1543320"/>
            <a:ext cx="3124012" cy="2859191"/>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8035" indent="0">
              <a:buNone/>
              <a:defRPr sz="79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3A75F93A-B61C-49EB-B4B6-FE9B477D6ED1}"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slideLayout" Target="../slideLayouts/slideLayout13.xml"/><Relationship Id="rId19" Type="http://schemas.openxmlformats.org/officeDocument/2006/relationships/tags" Target="../tags/tag114.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56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457200" y="4768850"/>
            <a:ext cx="2133600" cy="273050"/>
          </a:xfrm>
          <a:prstGeom prst="rect">
            <a:avLst/>
          </a:prstGeom>
          <a:noFill/>
          <a:ln w="9525">
            <a:noFill/>
          </a:ln>
        </p:spPr>
        <p:txBody>
          <a:bodyPr vert="horz" anchor="ctr"/>
          <a:lstStyle>
            <a:lvl1pPr algn="l" fontAlgn="base">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3A75F93A-B61C-49EB-B4B6-FE9B477D6ED1}"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29" name="页脚占位符 4"/>
          <p:cNvSpPr>
            <a:spLocks noGrp="1"/>
          </p:cNvSpPr>
          <p:nvPr>
            <p:ph type="ftr" sz="quarter" idx="3"/>
          </p:nvPr>
        </p:nvSpPr>
        <p:spPr>
          <a:xfrm>
            <a:off x="3124200" y="4768850"/>
            <a:ext cx="2895600" cy="273050"/>
          </a:xfrm>
          <a:prstGeom prst="rect">
            <a:avLst/>
          </a:prstGeom>
          <a:noFill/>
          <a:ln w="9525">
            <a:noFill/>
          </a:ln>
        </p:spPr>
        <p:txBody>
          <a:bodyPr vert="horz" wrap="square" lIns="91440" tIns="45720" rIns="91440" bIns="45720" numCol="1" anchor="ctr" anchorCtr="0" compatLnSpc="1"/>
          <a:lstStyle>
            <a:lvl1pPr algn="ctr">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30" name="灯片编号占位符 5"/>
          <p:cNvSpPr>
            <a:spLocks noGrp="1"/>
          </p:cNvSpPr>
          <p:nvPr>
            <p:ph type="sldNum" sz="quarter" idx="4"/>
          </p:nvPr>
        </p:nvSpPr>
        <p:spPr>
          <a:xfrm>
            <a:off x="6553200" y="4768850"/>
            <a:ext cx="2133600" cy="273050"/>
          </a:xfrm>
          <a:prstGeom prst="rect">
            <a:avLst/>
          </a:prstGeom>
          <a:noFill/>
          <a:ln w="9525">
            <a:noFill/>
          </a:ln>
        </p:spPr>
        <p:txBody>
          <a:bodyPr vert="horz" wrap="square" lIns="91440" tIns="45720" rIns="91440" bIns="45720" numCol="1" anchor="ctr" anchorCtr="0" compatLnSpc="1"/>
          <a:lstStyle>
            <a:lvl1pPr algn="r">
              <a:defRPr sz="9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3300" kern="12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257175" indent="-257175" algn="l" defTabSz="0" rtl="0" eaLnBrk="0" fontAlgn="base" hangingPunct="0">
        <a:spcBef>
          <a:spcPct val="15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1pPr>
      <a:lvl2pPr marL="557530" lvl="1" indent="-214630" algn="l" defTabSz="0" rtl="0" eaLnBrk="0" fontAlgn="base" hangingPunct="0">
        <a:spcBef>
          <a:spcPct val="15000"/>
        </a:spcBef>
        <a:spcAft>
          <a:spcPct val="0"/>
        </a:spcAft>
        <a:buFont typeface="Arial" panose="020B0604020202020204" pitchFamily="34" charset="0"/>
        <a:buChar char="–"/>
        <a:defRPr sz="21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2pPr>
      <a:lvl3pPr marL="857250" lvl="2" indent="-171450" algn="l" defTabSz="0" rtl="0" eaLnBrk="0" fontAlgn="base" hangingPunct="0">
        <a:spcBef>
          <a:spcPct val="15000"/>
        </a:spcBef>
        <a:spcAft>
          <a:spcPct val="0"/>
        </a:spcAft>
        <a:buFont typeface="Arial" panose="020B0604020202020204" pitchFamily="34" charset="0"/>
        <a:buChar char="•"/>
        <a:defRPr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3pPr>
      <a:lvl4pPr marL="1200150" lvl="3"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4pPr>
      <a:lvl5pPr marL="1543050" lvl="4"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5pPr>
      <a:lvl6pPr marL="1886585" lvl="5"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6pPr>
      <a:lvl7pPr marL="2229485" lvl="6"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7pPr>
      <a:lvl8pPr marL="2572385" lvl="7"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8pPr>
      <a:lvl9pPr marL="2915285" lvl="8"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9pPr>
    </p:bodyStyle>
    <p:otherStyle>
      <a:lvl1pPr lvl="0" algn="l" defTabSz="685800" fontAlgn="base">
        <a:lnSpc>
          <a:spcPct val="100000"/>
        </a:lnSpc>
        <a:spcBef>
          <a:spcPct val="0"/>
        </a:spcBef>
        <a:spcAft>
          <a:spcPct val="0"/>
        </a:spcAft>
        <a:buFont typeface="Arial" panose="020B0604020202020204" pitchFamily="34" charset="0"/>
        <a:defRPr sz="1350" kern="1200" baseline="0">
          <a:solidFill>
            <a:schemeClr val="tx1"/>
          </a:solidFill>
          <a:latin typeface="+mn-lt"/>
          <a:ea typeface="+mn-ea"/>
          <a:cs typeface="+mn-cs"/>
        </a:defRPr>
      </a:lvl1pPr>
      <a:lvl2pPr marL="342900" lvl="1"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6pPr>
      <a:lvl7pPr marL="2058035" lvl="6"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7pPr>
      <a:lvl8pPr marL="2400935" lvl="7"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8pPr>
      <a:lvl9pPr marL="2743835" lvl="8"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4.xml"/><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tags" Target="../tags/tag151.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4.xml"/><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tags" Target="../tags/tag154.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4.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tags" Target="../tags/tag157.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4.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tags" Target="../tags/tag160.xml"/></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24.xml"/><Relationship Id="rId4" Type="http://schemas.openxmlformats.org/officeDocument/2006/relationships/tags" Target="../tags/tag165.xml"/><Relationship Id="rId3" Type="http://schemas.openxmlformats.org/officeDocument/2006/relationships/image" Target="../media/image5.png"/><Relationship Id="rId2" Type="http://schemas.openxmlformats.org/officeDocument/2006/relationships/tags" Target="../tags/tag164.xml"/><Relationship Id="rId1" Type="http://schemas.openxmlformats.org/officeDocument/2006/relationships/tags" Target="../tags/tag163.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4.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tags" Target="../tags/tag166.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4.xml"/><Relationship Id="rId3" Type="http://schemas.openxmlformats.org/officeDocument/2006/relationships/tags" Target="../tags/tag171.xml"/><Relationship Id="rId2" Type="http://schemas.openxmlformats.org/officeDocument/2006/relationships/tags" Target="../tags/tag170.xml"/><Relationship Id="rId1" Type="http://schemas.openxmlformats.org/officeDocument/2006/relationships/tags" Target="../tags/tag169.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4.xml"/><Relationship Id="rId3" Type="http://schemas.openxmlformats.org/officeDocument/2006/relationships/tags" Target="../tags/tag174.xml"/><Relationship Id="rId2" Type="http://schemas.openxmlformats.org/officeDocument/2006/relationships/tags" Target="../tags/tag173.xml"/><Relationship Id="rId1" Type="http://schemas.openxmlformats.org/officeDocument/2006/relationships/tags" Target="../tags/tag172.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4.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tags" Target="../tags/tag175.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24.xml"/><Relationship Id="rId3" Type="http://schemas.openxmlformats.org/officeDocument/2006/relationships/tags" Target="../tags/tag180.xml"/><Relationship Id="rId2" Type="http://schemas.openxmlformats.org/officeDocument/2006/relationships/tags" Target="../tags/tag179.xml"/><Relationship Id="rId1" Type="http://schemas.openxmlformats.org/officeDocument/2006/relationships/tags" Target="../tags/tag17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121.xml"/><Relationship Id="rId1" Type="http://schemas.openxmlformats.org/officeDocument/2006/relationships/tags" Target="../tags/tag120.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4.xml"/><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tags" Target="../tags/tag181.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4.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tags" Target="../tags/tag184.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24.xml"/><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ags" Target="../tags/tag187.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4.xml"/><Relationship Id="rId3" Type="http://schemas.openxmlformats.org/officeDocument/2006/relationships/tags" Target="../tags/tag192.xml"/><Relationship Id="rId2" Type="http://schemas.openxmlformats.org/officeDocument/2006/relationships/tags" Target="../tags/tag191.xml"/><Relationship Id="rId1" Type="http://schemas.openxmlformats.org/officeDocument/2006/relationships/tags" Target="../tags/tag190.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4.xml"/><Relationship Id="rId3" Type="http://schemas.openxmlformats.org/officeDocument/2006/relationships/tags" Target="../tags/tag195.xml"/><Relationship Id="rId2" Type="http://schemas.openxmlformats.org/officeDocument/2006/relationships/tags" Target="../tags/tag194.xml"/><Relationship Id="rId1" Type="http://schemas.openxmlformats.org/officeDocument/2006/relationships/tags" Target="../tags/tag193.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24.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tags" Target="../tags/tag196.xml"/></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24.xml"/><Relationship Id="rId3" Type="http://schemas.openxmlformats.org/officeDocument/2006/relationships/tags" Target="../tags/tag201.xml"/><Relationship Id="rId2" Type="http://schemas.openxmlformats.org/officeDocument/2006/relationships/tags" Target="../tags/tag200.xml"/><Relationship Id="rId1" Type="http://schemas.openxmlformats.org/officeDocument/2006/relationships/tags" Target="../tags/tag199.xml"/></Relationships>
</file>

<file path=ppt/slides/_rels/slide27.xml.rels><?xml version="1.0" encoding="UTF-8" standalone="yes"?>
<Relationships xmlns="http://schemas.openxmlformats.org/package/2006/relationships"><Relationship Id="rId9" Type="http://schemas.openxmlformats.org/officeDocument/2006/relationships/tags" Target="../tags/tag207.xml"/><Relationship Id="rId8" Type="http://schemas.openxmlformats.org/officeDocument/2006/relationships/image" Target="../media/image8.png"/><Relationship Id="rId7" Type="http://schemas.openxmlformats.org/officeDocument/2006/relationships/tags" Target="../tags/tag206.xml"/><Relationship Id="rId6" Type="http://schemas.openxmlformats.org/officeDocument/2006/relationships/image" Target="../media/image7.png"/><Relationship Id="rId5" Type="http://schemas.openxmlformats.org/officeDocument/2006/relationships/tags" Target="../tags/tag205.xml"/><Relationship Id="rId4" Type="http://schemas.openxmlformats.org/officeDocument/2006/relationships/image" Target="../media/image6.png"/><Relationship Id="rId3" Type="http://schemas.openxmlformats.org/officeDocument/2006/relationships/tags" Target="../tags/tag204.xml"/><Relationship Id="rId2" Type="http://schemas.openxmlformats.org/officeDocument/2006/relationships/tags" Target="../tags/tag203.xml"/><Relationship Id="rId13" Type="http://schemas.openxmlformats.org/officeDocument/2006/relationships/notesSlide" Target="../notesSlides/notesSlide24.xml"/><Relationship Id="rId12" Type="http://schemas.openxmlformats.org/officeDocument/2006/relationships/slideLayout" Target="../slideLayouts/slideLayout24.xml"/><Relationship Id="rId11" Type="http://schemas.openxmlformats.org/officeDocument/2006/relationships/tags" Target="../tags/tag208.xml"/><Relationship Id="rId10" Type="http://schemas.openxmlformats.org/officeDocument/2006/relationships/image" Target="../media/image9.png"/><Relationship Id="rId1" Type="http://schemas.openxmlformats.org/officeDocument/2006/relationships/tags" Target="../tags/tag202.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24.xml"/><Relationship Id="rId3" Type="http://schemas.openxmlformats.org/officeDocument/2006/relationships/tags" Target="../tags/tag211.xml"/><Relationship Id="rId2" Type="http://schemas.openxmlformats.org/officeDocument/2006/relationships/tags" Target="../tags/tag210.xml"/><Relationship Id="rId1" Type="http://schemas.openxmlformats.org/officeDocument/2006/relationships/tags" Target="../tags/tag209.xml"/></Relationships>
</file>

<file path=ppt/slides/_rels/slide29.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24.xml"/><Relationship Id="rId5" Type="http://schemas.openxmlformats.org/officeDocument/2006/relationships/tags" Target="../tags/tag215.xml"/><Relationship Id="rId4" Type="http://schemas.openxmlformats.org/officeDocument/2006/relationships/image" Target="../media/image10.png"/><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tags" Target="../tags/tag21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123.xml"/><Relationship Id="rId1" Type="http://schemas.openxmlformats.org/officeDocument/2006/relationships/tags" Target="../tags/tag122.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24.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tags" Target="../tags/tag216.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24.xml"/><Relationship Id="rId3" Type="http://schemas.openxmlformats.org/officeDocument/2006/relationships/tags" Target="../tags/tag221.xml"/><Relationship Id="rId2" Type="http://schemas.openxmlformats.org/officeDocument/2006/relationships/tags" Target="../tags/tag220.xml"/><Relationship Id="rId1" Type="http://schemas.openxmlformats.org/officeDocument/2006/relationships/tags" Target="../tags/tag219.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24.xml"/><Relationship Id="rId3" Type="http://schemas.openxmlformats.org/officeDocument/2006/relationships/tags" Target="../tags/tag224.xml"/><Relationship Id="rId2" Type="http://schemas.openxmlformats.org/officeDocument/2006/relationships/tags" Target="../tags/tag223.xml"/><Relationship Id="rId1" Type="http://schemas.openxmlformats.org/officeDocument/2006/relationships/tags" Target="../tags/tag222.xml"/></Relationships>
</file>

<file path=ppt/slides/_rels/slide33.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24.xml"/><Relationship Id="rId4" Type="http://schemas.openxmlformats.org/officeDocument/2006/relationships/tags" Target="../tags/tag227.xml"/><Relationship Id="rId3" Type="http://schemas.openxmlformats.org/officeDocument/2006/relationships/image" Target="../media/image11.png"/><Relationship Id="rId2" Type="http://schemas.openxmlformats.org/officeDocument/2006/relationships/tags" Target="../tags/tag226.xml"/><Relationship Id="rId1" Type="http://schemas.openxmlformats.org/officeDocument/2006/relationships/tags" Target="../tags/tag225.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24.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24.xml"/><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tags" Target="../tags/tag231.xml"/></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24.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tags" Target="../tags/tag234.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22.xml"/><Relationship Id="rId3" Type="http://schemas.openxmlformats.org/officeDocument/2006/relationships/tags" Target="../tags/tag239.xml"/><Relationship Id="rId2" Type="http://schemas.openxmlformats.org/officeDocument/2006/relationships/tags" Target="../tags/tag238.xml"/><Relationship Id="rId1" Type="http://schemas.openxmlformats.org/officeDocument/2006/relationships/tags" Target="../tags/tag237.xml"/></Relationships>
</file>

<file path=ppt/slides/_rels/slide4.xml.rels><?xml version="1.0" encoding="UTF-8" standalone="yes"?>
<Relationships xmlns="http://schemas.openxmlformats.org/package/2006/relationships"><Relationship Id="rId9" Type="http://schemas.openxmlformats.org/officeDocument/2006/relationships/tags" Target="../tags/tag132.xml"/><Relationship Id="rId8" Type="http://schemas.openxmlformats.org/officeDocument/2006/relationships/tags" Target="../tags/tag131.xml"/><Relationship Id="rId7" Type="http://schemas.openxmlformats.org/officeDocument/2006/relationships/tags" Target="../tags/tag130.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 Type="http://schemas.openxmlformats.org/officeDocument/2006/relationships/tags" Target="../tags/tag125.xml"/><Relationship Id="rId14" Type="http://schemas.openxmlformats.org/officeDocument/2006/relationships/notesSlide" Target="../notesSlides/notesSlide1.xml"/><Relationship Id="rId13" Type="http://schemas.openxmlformats.org/officeDocument/2006/relationships/slideLayout" Target="../slideLayouts/slideLayout17.xml"/><Relationship Id="rId12" Type="http://schemas.openxmlformats.org/officeDocument/2006/relationships/tags" Target="../tags/tag135.xml"/><Relationship Id="rId11" Type="http://schemas.openxmlformats.org/officeDocument/2006/relationships/tags" Target="../tags/tag134.xml"/><Relationship Id="rId10" Type="http://schemas.openxmlformats.org/officeDocument/2006/relationships/tags" Target="../tags/tag133.xml"/><Relationship Id="rId1" Type="http://schemas.openxmlformats.org/officeDocument/2006/relationships/tags" Target="../tags/tag124.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24.xml"/><Relationship Id="rId4" Type="http://schemas.openxmlformats.org/officeDocument/2006/relationships/tags" Target="../tags/tag138.xml"/><Relationship Id="rId3" Type="http://schemas.openxmlformats.org/officeDocument/2006/relationships/image" Target="../media/image5.png"/><Relationship Id="rId2" Type="http://schemas.openxmlformats.org/officeDocument/2006/relationships/tags" Target="../tags/tag137.xml"/><Relationship Id="rId1" Type="http://schemas.openxmlformats.org/officeDocument/2006/relationships/tags" Target="../tags/tag136.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4.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tags" Target="../tags/tag139.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4.xml"/><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24.xml"/><Relationship Id="rId4" Type="http://schemas.openxmlformats.org/officeDocument/2006/relationships/tags" Target="../tags/tag147.xml"/><Relationship Id="rId3" Type="http://schemas.openxmlformats.org/officeDocument/2006/relationships/image" Target="../media/image5.png"/><Relationship Id="rId2" Type="http://schemas.openxmlformats.org/officeDocument/2006/relationships/tags" Target="../tags/tag146.xml"/><Relationship Id="rId1" Type="http://schemas.openxmlformats.org/officeDocument/2006/relationships/tags" Target="../tags/tag145.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4.xml"/><Relationship Id="rId3" Type="http://schemas.openxmlformats.org/officeDocument/2006/relationships/tags" Target="../tags/tag150.xml"/><Relationship Id="rId2" Type="http://schemas.openxmlformats.org/officeDocument/2006/relationships/tags" Target="../tags/tag149.xml"/><Relationship Id="rId1" Type="http://schemas.openxmlformats.org/officeDocument/2006/relationships/tags" Target="../tags/tag1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矩形 29"/>
          <p:cNvSpPr/>
          <p:nvPr/>
        </p:nvSpPr>
        <p:spPr>
          <a:xfrm>
            <a:off x="3340100" y="3751263"/>
            <a:ext cx="2571750" cy="728662"/>
          </a:xfrm>
          <a:prstGeom prst="rect">
            <a:avLst/>
          </a:prstGeom>
          <a:noFill/>
          <a:ln w="9525">
            <a:noFill/>
          </a:ln>
        </p:spPr>
        <p:txBody>
          <a:bodyPr anchor="ctr" anchorCtr="0"/>
          <a:p>
            <a:pPr algn="ctr"/>
            <a:endParaRPr lang="zh-CN" altLang="zh-CN" sz="10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62466" name="矩形 26"/>
          <p:cNvSpPr/>
          <p:nvPr/>
        </p:nvSpPr>
        <p:spPr>
          <a:xfrm>
            <a:off x="1143000" y="836613"/>
            <a:ext cx="6858000" cy="1890712"/>
          </a:xfrm>
          <a:prstGeom prst="rect">
            <a:avLst/>
          </a:prstGeom>
          <a:solidFill>
            <a:srgbClr val="0049CF"/>
          </a:solidFill>
          <a:ln w="9525">
            <a:noFill/>
          </a:ln>
        </p:spPr>
        <p:txBody>
          <a:bodyPr anchor="ctr" anchorCtr="0"/>
          <a:p>
            <a:pPr algn="ctr"/>
            <a:endParaRPr lang="zh-CN" altLang="zh-CN" sz="100" dirty="0">
              <a:solidFill>
                <a:srgbClr val="94634C"/>
              </a:solidFill>
              <a:latin typeface="宋体" panose="02010600030101010101" pitchFamily="2" charset="-122"/>
              <a:ea typeface="宋体" panose="02010600030101010101" pitchFamily="2" charset="-122"/>
              <a:sym typeface="宋体" panose="02010600030101010101" pitchFamily="2" charset="-122"/>
            </a:endParaRPr>
          </a:p>
        </p:txBody>
      </p:sp>
      <p:sp>
        <p:nvSpPr>
          <p:cNvPr id="62467" name="TextBox 5" hidden="1"/>
          <p:cNvSpPr/>
          <p:nvPr/>
        </p:nvSpPr>
        <p:spPr>
          <a:xfrm>
            <a:off x="2597150" y="1465263"/>
            <a:ext cx="1457325" cy="107950"/>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68" name="矩形 6" hidden="1"/>
          <p:cNvSpPr/>
          <p:nvPr/>
        </p:nvSpPr>
        <p:spPr>
          <a:xfrm>
            <a:off x="2597150" y="2270125"/>
            <a:ext cx="1104900" cy="106363"/>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69" name="矩形 7" hidden="1"/>
          <p:cNvSpPr/>
          <p:nvPr/>
        </p:nvSpPr>
        <p:spPr>
          <a:xfrm>
            <a:off x="2651125" y="3181350"/>
            <a:ext cx="1103313" cy="106363"/>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70" name="矩形 8" hidden="1"/>
          <p:cNvSpPr/>
          <p:nvPr/>
        </p:nvSpPr>
        <p:spPr>
          <a:xfrm>
            <a:off x="2651125" y="4144963"/>
            <a:ext cx="1103313" cy="106362"/>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71" name="TextBox 27"/>
          <p:cNvSpPr/>
          <p:nvPr/>
        </p:nvSpPr>
        <p:spPr>
          <a:xfrm>
            <a:off x="1187450" y="846138"/>
            <a:ext cx="6927850" cy="1754187"/>
          </a:xfrm>
          <a:prstGeom prst="rect">
            <a:avLst/>
          </a:prstGeom>
          <a:noFill/>
          <a:ln w="9525">
            <a:noFill/>
          </a:ln>
        </p:spPr>
        <p:txBody>
          <a:bodyPr wrap="square" anchor="t" anchorCtr="0">
            <a:spAutoFit/>
          </a:bodyPr>
          <a:p>
            <a:pPr algn="ctr" eaLnBrk="0" hangingPunct="0">
              <a:lnSpc>
                <a:spcPct val="150000"/>
              </a:lnSpc>
            </a:pPr>
            <a:r>
              <a:rPr lang="zh-CN" altLang="en-US" sz="100" dirty="0">
                <a:solidFill>
                  <a:srgbClr val="000000"/>
                </a:solidFill>
                <a:latin typeface="Arial" panose="020B0604020202020204" pitchFamily="34" charset="0"/>
                <a:ea typeface="宋体" panose="02010600030101010101" pitchFamily="2" charset="-122"/>
                <a:sym typeface="宋体" panose="02010600030101010101" pitchFamily="2" charset="-122"/>
              </a:rPr>
              <a:t>  </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财务会计 </a:t>
            </a:r>
            <a:endPar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0" hangingPunct="0">
              <a:lnSpc>
                <a:spcPct val="150000"/>
              </a:lnSpc>
            </a:pP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理论</a:t>
            </a:r>
            <a:r>
              <a:rPr lang="en-US" altLang="zh-CN"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实务</a:t>
            </a:r>
            <a:r>
              <a:rPr lang="en-US" altLang="zh-CN"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课程思政案例</a:t>
            </a:r>
            <a:endParaRPr lang="zh-CN" altLang="en-US" sz="3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472" name="TextBox 28"/>
          <p:cNvSpPr/>
          <p:nvPr/>
        </p:nvSpPr>
        <p:spPr>
          <a:xfrm>
            <a:off x="3711575" y="3751580"/>
            <a:ext cx="2875280" cy="737235"/>
          </a:xfrm>
          <a:prstGeom prst="rect">
            <a:avLst/>
          </a:prstGeom>
          <a:noFill/>
          <a:ln w="9525">
            <a:noFill/>
          </a:ln>
        </p:spPr>
        <p:txBody>
          <a:bodyPr wrap="square" anchor="t" anchorCtr="0">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主编：张倩、王霞</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副主编：凌雁、林子轶、许碧琼</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一、债权人的会计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（一）以资产清偿债务或将债务转为权益工具的确认与</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）债权转为权益工具</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）如果转为长期股权投资：</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借</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：长期股权投资</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投资</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收益（差额，也可能在贷方）</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贷：应收账款等放弃的债权（账面价值）</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银行</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存款等（其他成本）</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）如果转为其他权益工具投资：</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借</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：其他权益工具投资（公允价值为基础）</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投资</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收益（差额）</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贷</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：应收账款等放弃的债权（账面价值）</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一、债权人的会计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（二）修改其他条款方式的确认和</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果修改其他条款导致全部债权终止确认，债权人应当按照修改后的条款以公允价值计量重组债权，重组债权的确认金额与终止确认债权的账面价值之差，计入当期损益；如果修改其他条款未导致债权终止确认，债权人应根据相关债权的分类，继续以摊余成本、以公允价值计量且其变动计入其他综合收益或以公允价值计量且其变动计入当期损益进行后续计量。</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一、债权人的会计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）修改</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其他条款方式的确认和</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因此，债权人的相关会计处理如下：</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）如果全部债权终止确认：</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借</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：重组债权（按修改后的条款，以公允价值计量）</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投资</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收益（差额）</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贷：应收账款等债权（账面价值）</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）如果被重组债权未终止确认的，对以摊余成本计量的债权：</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借</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或贷：应收账款等（重新计量账面余额，需调整的金额）</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贷</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或借：投资收益</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一、债权人的会计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（三）以多项资产清偿债务或组合方式的确认和</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一方面，债权人应当首先按照《企业会计准则第</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22</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金融工具确认和计量》规定确认和计量受让的金融资产和重组债权，然后按照受让的金融资产以外的各项资产的公允价值比例，对放弃债权的公允价值扣除受让金融资产和重组债权确认金额后的净额进行分配，并在此基础上再将可直接归属于相关资产的其他成本计入有关资产的账价值</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另一方面</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，债权人应将所放弃债权的公允价值与其账面价值之间的差额，计入当期损益。</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1096963"/>
            <a:ext cx="7488238"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、债务人的会计处理</a:t>
            </a:r>
            <a:endParaRPr kumimoji="0" lang="zh-CN" altLang="zh-CN" sz="2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（一）以资产清偿债务确认与</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债务人应当在转让的相关资产和所清偿的债务符合终止确认条件时予以终止确认，所清偿债务账面价值与转让资产账面价值之间的差额计入当期损益。</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33796" name="Picture 3"/>
          <p:cNvPicPr>
            <a:picLocks noChangeAspect="1"/>
          </p:cNvPicPr>
          <p:nvPr/>
        </p:nvPicPr>
        <p:blipFill>
          <a:blip r:embed="rId3"/>
          <a:stretch>
            <a:fillRect/>
          </a:stretch>
        </p:blipFill>
        <p:spPr>
          <a:xfrm>
            <a:off x="6732588" y="2643188"/>
            <a:ext cx="914400" cy="914400"/>
          </a:xfrm>
          <a:prstGeom prst="rect">
            <a:avLst/>
          </a:prstGeom>
          <a:noFill/>
          <a:ln w="9525">
            <a:noFill/>
          </a:ln>
        </p:spPr>
      </p:pic>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1096963"/>
            <a:ext cx="7488238"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、债务人的会计处理</a:t>
            </a:r>
            <a:endParaRPr kumimoji="0" lang="zh-CN" altLang="zh-CN" sz="2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（一）以资产清偿债务确认与</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）如果债务人采用金融资产抵债：</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借</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：应付账款等债务（账面价值）</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贷：出让的相关金融资产（账面价值）</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投资</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收益</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）如果债务人采用非金融资产抵债：</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借</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：应付账款等债务（账面价值）</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其他</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收益（差额，也可能在贷方）</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贷：原材料等（账面价值）</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银行</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存款等（其他成本）</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1096963"/>
            <a:ext cx="7488238"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、债务人的会计处理</a:t>
            </a:r>
            <a:endParaRPr kumimoji="0" lang="zh-CN" altLang="zh-CN" sz="2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（二）将债务转为权益工具的确认与</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务人应当在所清偿债务符合终止确认条件时予以终止确认。债务人初始确认权益工具时应当按照权益工具的公允价值计量，权益工具的公允价值不能可靠计量的，应当按照所清偿债务的公允价值计量，所清偿债务账面价值与权益工具确认金额之间的差额，应当计入当期损益。</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因此，债务人的相关会计处理如下：</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借：应付账款等债务（账面价值）</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资本</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公积、盈余公积等</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投资</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收益（也可能在贷方）</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贷：股本等（一般按照权益工具的公允价值计量）</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银行</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存款等（发行费用）</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987425"/>
            <a:ext cx="7488238"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、债务人的会计处理</a:t>
            </a:r>
            <a:endParaRPr kumimoji="0" lang="zh-CN" altLang="zh-CN" sz="2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（三）修改其他条款方式的确认和</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果修改其他条款导致全部债务终止确认，债务人应当按照公允价值计量重组债务，重组债务的确认金额与终止确认债务的账面价值之差，计入当期损益；如果修改其他条款未导致债务终止确认，债务人应对未终止确认的债务的分类，继续以摊余成本、公允价值计量且其变动计入当期损益或其他适当方式进行后续计量</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00000"/>
              </a:lnSpc>
              <a:spcBef>
                <a:spcPct val="0"/>
              </a:spcBef>
              <a:spcAft>
                <a:spcPts val="1000"/>
              </a:spcAft>
              <a:buClrTx/>
              <a:buSzTx/>
              <a:buFont typeface="Arial" panose="020B0604020202020204" pitchFamily="34" charset="0"/>
              <a:buChar char="•"/>
              <a:defRPr/>
            </a:pP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）如果全部债权终止确认：</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00000"/>
              </a:lnSpc>
              <a:spcBef>
                <a:spcPct val="0"/>
              </a:spcBef>
              <a:spcAft>
                <a:spcPts val="1000"/>
              </a:spcAft>
              <a:buClrTx/>
              <a:buSzTx/>
              <a:buFont typeface="Arial" panose="020B0604020202020204" pitchFamily="34" charset="0"/>
              <a:buChar char="•"/>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0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借</a:t>
            </a:r>
            <a:r>
              <a:rPr kumimoji="0" lang="zh-CN" altLang="zh-CN" sz="10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：应付账款等债务（账面价值）</a:t>
            </a:r>
            <a:endParaRPr kumimoji="0" lang="zh-CN" altLang="zh-CN" sz="10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00000"/>
              </a:lnSpc>
              <a:spcBef>
                <a:spcPct val="0"/>
              </a:spcBef>
              <a:spcAft>
                <a:spcPts val="1000"/>
              </a:spcAft>
              <a:buClrTx/>
              <a:buSzTx/>
              <a:buFont typeface="Arial" panose="020B0604020202020204" pitchFamily="34" charset="0"/>
              <a:buChar char="•"/>
              <a:defRPr/>
            </a:pPr>
            <a:r>
              <a:rPr kumimoji="0" lang="en-US" altLang="zh-CN" sz="10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0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0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投资</a:t>
            </a:r>
            <a:r>
              <a:rPr kumimoji="0" lang="zh-CN" altLang="zh-CN" sz="10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收益、其他收益（差额，也可能在贷方）</a:t>
            </a:r>
            <a:endParaRPr kumimoji="0" lang="zh-CN" altLang="zh-CN" sz="10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00000"/>
              </a:lnSpc>
              <a:spcBef>
                <a:spcPct val="0"/>
              </a:spcBef>
              <a:spcAft>
                <a:spcPts val="1000"/>
              </a:spcAft>
              <a:buClrTx/>
              <a:buSzTx/>
              <a:buFont typeface="Arial" panose="020B0604020202020204" pitchFamily="34" charset="0"/>
              <a:buChar char="•"/>
              <a:defRPr/>
            </a:pPr>
            <a:r>
              <a:rPr kumimoji="0" lang="en-US" altLang="zh-CN" sz="10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0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0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贷</a:t>
            </a:r>
            <a:r>
              <a:rPr kumimoji="0" lang="zh-CN" altLang="zh-CN" sz="10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：重组债务</a:t>
            </a:r>
            <a:endParaRPr kumimoji="0" lang="zh-CN" altLang="zh-CN" sz="10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00000"/>
              </a:lnSpc>
              <a:spcBef>
                <a:spcPct val="0"/>
              </a:spcBef>
              <a:spcAft>
                <a:spcPts val="1000"/>
              </a:spcAft>
              <a:buClrTx/>
              <a:buSzTx/>
              <a:buFont typeface="Arial" panose="020B0604020202020204" pitchFamily="34" charset="0"/>
              <a:buChar char="•"/>
              <a:defRPr/>
            </a:pP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）如果被重组债权未终止确认的，对以摊余成本计量的债权：</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00000"/>
              </a:lnSpc>
              <a:spcBef>
                <a:spcPct val="0"/>
              </a:spcBef>
              <a:spcAft>
                <a:spcPts val="1000"/>
              </a:spcAft>
              <a:buClrTx/>
              <a:buSzTx/>
              <a:buFont typeface="Arial" panose="020B0604020202020204" pitchFamily="34" charset="0"/>
              <a:buChar char="•"/>
              <a:defRPr/>
            </a:pPr>
            <a:r>
              <a:rPr kumimoji="0" lang="en-US" altLang="zh-CN" sz="10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0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借</a:t>
            </a:r>
            <a:r>
              <a:rPr kumimoji="0" lang="zh-CN" altLang="zh-CN" sz="10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或贷：投资收益（重新计量账面余额，需调整的金额）</a:t>
            </a:r>
            <a:endParaRPr kumimoji="0" lang="zh-CN" altLang="zh-CN" sz="10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00000"/>
              </a:lnSpc>
              <a:spcBef>
                <a:spcPct val="0"/>
              </a:spcBef>
              <a:spcAft>
                <a:spcPts val="1000"/>
              </a:spcAft>
              <a:buClrTx/>
              <a:buSzTx/>
              <a:buFont typeface="Arial" panose="020B0604020202020204" pitchFamily="34" charset="0"/>
              <a:buChar char="•"/>
              <a:defRPr/>
            </a:pPr>
            <a:r>
              <a:rPr kumimoji="0" lang="en-US" altLang="zh-CN" sz="10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0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0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贷</a:t>
            </a:r>
            <a:r>
              <a:rPr kumimoji="0" lang="zh-CN" altLang="zh-CN" sz="10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或借：应付账款等</a:t>
            </a:r>
            <a:endParaRPr kumimoji="0" lang="zh-CN" altLang="zh-CN" sz="10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987425"/>
            <a:ext cx="7488238"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、债务人的会计处理</a:t>
            </a:r>
            <a:endParaRPr kumimoji="0" lang="zh-CN" altLang="zh-CN" sz="2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（四）以多项资产清偿债务或组合方式的确认和</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多项资产清偿债务或者组合方式进行债务组的，债务人应当按照公允价值确认和计量权益工具及重组债务，将所清偿债务的账面价值减去所转让资产的账面价值、所确认的权益工具和重组债务的入账价值之和的差额，计入当期损益。</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987425"/>
            <a:ext cx="7488238"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三、债权人和债务人会计处理举例</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（一）以资产清偿债务</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以金融资产清偿债务</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a:t>
            </a:r>
            <a:r>
              <a:rPr kumimoji="0" lang="zh-CN" altLang="en-US"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甲企业</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日向乙企业购入一批原材料，价格为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6 000 000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元，增值税</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780 000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元，货款及税款共</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6 780 000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元，原定三个月后付清，甲企业有按期偿还债务。双方于</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2020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29</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签订债务重组协议。协议规定，甲企业将以其持有的一项确认为以公允价值计量且其变动计入当期损益的金融资产（对丙企业的股票投资）和一项确认为长期股权投资（对丁企业的股权投资）来抵偿所欠乙企业的</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6 780 000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元应付账款。该金融资产的账面价值为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400 000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元，重组前已确认的公允价值变动损失为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元，重组当日的公允价值为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390 000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元，该长期股权投资的账面价值为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6 000 000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元，重组当日的公允价值为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5 530 000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2020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日双方办理了两项股权的转让手续。甲、乙企业分别支付</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元的相关费用。不考虑其他相关税费。</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假定乙企业将受让的股权投资分两种情况：作为长期股权投资和作为以公允价值计量且其变动计入其他综合收益的金融资产，分别做出甲、乙公司的相关会计处理？</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542290" y="1005205"/>
            <a:ext cx="7925435" cy="1789430"/>
          </a:xfrm>
        </p:spPr>
        <p:txBody>
          <a:bodyPr vert="horz" wrap="square" lIns="101600" tIns="38100" rIns="76200" bIns="38100" numCol="1" anchor="b" anchorCtr="0" compatLnSpc="1">
            <a:normAutofit fontScale="90000"/>
          </a:bodyPr>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sz="3600" noProof="0" dirty="0" smtClean="0">
                <a:ln>
                  <a:noFill/>
                </a:ln>
                <a:solidFill>
                  <a:schemeClr val="tx1"/>
                </a:solidFill>
                <a:effectLst/>
                <a:uLnTx/>
                <a:uFillTx/>
                <a:latin typeface="微软雅黑" panose="020B0503020204020204" pitchFamily="34" charset="-122"/>
                <a:sym typeface="微软雅黑" panose="020B0503020204020204" pitchFamily="34" charset="-122"/>
              </a:rPr>
              <a:t>第三篇  财务会计理论与实务的其他领域</a:t>
            </a:r>
            <a:br>
              <a:rPr lang="zh-CN" altLang="en-US" sz="3600" noProof="0" dirty="0" smtClean="0">
                <a:ln>
                  <a:noFill/>
                </a:ln>
                <a:solidFill>
                  <a:schemeClr val="tx1"/>
                </a:solidFill>
                <a:effectLst/>
                <a:uLnTx/>
                <a:uFillTx/>
                <a:latin typeface="微软雅黑" panose="020B0503020204020204" pitchFamily="34" charset="-122"/>
                <a:sym typeface="微软雅黑" panose="020B0503020204020204" pitchFamily="34" charset="-122"/>
              </a:rPr>
            </a:br>
            <a:r>
              <a:rPr lang="zh-CN" altLang="en-US" sz="3600" noProof="0" dirty="0" smtClean="0">
                <a:ln>
                  <a:noFill/>
                </a:ln>
                <a:solidFill>
                  <a:schemeClr val="tx1"/>
                </a:solidFill>
                <a:effectLst/>
                <a:uLnTx/>
                <a:uFillTx/>
                <a:latin typeface="微软雅黑" panose="020B0503020204020204" pitchFamily="34" charset="-122"/>
                <a:sym typeface="微软雅黑" panose="020B0503020204020204" pitchFamily="34" charset="-122"/>
              </a:rPr>
              <a:t>第七章 债务重组</a:t>
            </a:r>
            <a:endParaRPr kumimoji="0" lang="zh-CN" altLang="en-US" sz="36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987425"/>
            <a:ext cx="7488238"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三、债权人和债务人会计处理举例</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（一）以资产清偿债务</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以非金融资产清偿债务</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以存货抵债</a:t>
            </a:r>
            <a:endPar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a:t>
            </a:r>
            <a:r>
              <a:rPr kumimoji="0" lang="zh-CN" altLang="en-US"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甲企业</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sz="1000" noProof="0" dirty="0">
                <a:ln>
                  <a:noFill/>
                </a:ln>
                <a:effectLst/>
                <a:uLnTx/>
                <a:uFillTx/>
                <a:sym typeface="+mn-ea"/>
              </a:rPr>
              <a:t>×</a:t>
            </a:r>
            <a:r>
              <a:rPr lang="en-US" altLang="zh-CN" sz="1000" noProof="0" dirty="0">
                <a:ln>
                  <a:noFill/>
                </a:ln>
                <a:effectLst/>
                <a:uLnTx/>
                <a:uFillTx/>
                <a:sym typeface="+mn-ea"/>
              </a:rPr>
              <a:t>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日向乙企业购入一批原材料，价格为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6 000 000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元，增值税</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780 000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元，货款及税款共</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6 780 000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元，原定三个月后付清，甲企业有按期偿还债务。假设双方于</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2020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日签订的债务重组协议规定，甲企业以其所生产的一批</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商品偿还此项债务。该批商品的账面价值为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4 500 000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元，市价为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5 000 000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元，增值税税率为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13%</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。甲企业</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sz="1000" noProof="0" dirty="0">
                <a:ln>
                  <a:noFill/>
                </a:ln>
                <a:effectLst/>
                <a:uLnTx/>
                <a:uFillTx/>
                <a:sym typeface="+mn-ea"/>
              </a:rPr>
              <a:t>×</a:t>
            </a:r>
            <a:r>
              <a:rPr lang="en-US" altLang="zh-CN" sz="1000" noProof="0" dirty="0">
                <a:ln>
                  <a:noFill/>
                </a:ln>
                <a:effectLst/>
                <a:uLnTx/>
                <a:uFillTx/>
                <a:sym typeface="+mn-ea"/>
              </a:rPr>
              <a:t>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日支付</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元的运费将该批商品交付给乙企业，乙企业将其作为原材料核算。不考虑其他相关税费。分别做出甲、乙公司的相关会计处理？</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987425"/>
            <a:ext cx="7488238"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三、债权人和债务人会计处理举例</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（一）以资产清偿债务</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以非金融资产清偿债务</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以固定资产</a:t>
            </a:r>
            <a:r>
              <a:rPr kumimoji="0" lang="zh-CN" altLang="en-US"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抵债</a:t>
            </a: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a:t>
            </a:r>
            <a:r>
              <a:rPr kumimoji="0" lang="zh-CN" altLang="en-US"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甲企业</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sz="1000" noProof="0" dirty="0">
                <a:ln>
                  <a:noFill/>
                </a:ln>
                <a:effectLst/>
                <a:uLnTx/>
                <a:uFillTx/>
                <a:sym typeface="+mn-ea"/>
              </a:rPr>
              <a:t>×</a:t>
            </a:r>
            <a:r>
              <a:rPr lang="en-US" altLang="zh-CN" sz="1000" noProof="0" dirty="0">
                <a:ln>
                  <a:noFill/>
                </a:ln>
                <a:effectLst/>
                <a:uLnTx/>
                <a:uFillTx/>
                <a:sym typeface="+mn-ea"/>
              </a:rPr>
              <a:t>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日向乙企业购入一批原材料，价格为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6 000 000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元，增值税</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780 000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元，货款及税款共</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6 780 000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元，原定三个月后付清，甲企业有按期偿还债务。假定债务重组协议规定，甲企业</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2020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26</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日以其一项固定资产抵偿该项债务，该固定资产的账面原始价值为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640 000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元，累已提折旧</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元，经评估确认的净值为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5 900 000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元；甲企业支付了</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元的拆卸及运输费，乙企业支付了</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元的安装费用之后，将该设备作为固定资产交付使用。不考虑其他相关税费。分别做出甲、乙公司的相关会计处理？</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987425"/>
            <a:ext cx="7488238"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三、债权人和债务人会计处理举例</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（一）以资产清偿债务</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以非金融资产清偿债务</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）以</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无形资产</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抵债</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a:t>
            </a:r>
            <a:r>
              <a:rPr kumimoji="0" lang="zh-CN" altLang="en-US"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 </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sz="1000" noProof="0" dirty="0">
                <a:ln>
                  <a:noFill/>
                </a:ln>
                <a:effectLst/>
                <a:uLnTx/>
                <a:uFillTx/>
                <a:sym typeface="+mn-ea"/>
              </a:rPr>
              <a:t>×</a:t>
            </a:r>
            <a:r>
              <a:rPr lang="en-US" altLang="zh-CN" sz="1000" noProof="0" dirty="0">
                <a:ln>
                  <a:noFill/>
                </a:ln>
                <a:effectLst/>
                <a:uLnTx/>
                <a:uFillTx/>
                <a:sym typeface="+mn-ea"/>
              </a:rPr>
              <a:t>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18</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日，甲公司向乙公司销售商品一批，应收乙公司款项的入账金额为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95</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万元。甲公司将该应收款项分类为以摊余成本计量的金融资产。乙公司将该应付账款分类为以摊余成本计量的金融负债。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sz="1000" noProof="0" dirty="0">
                <a:ln>
                  <a:noFill/>
                </a:ln>
                <a:effectLst/>
                <a:uLnTx/>
                <a:uFillTx/>
                <a:sym typeface="+mn-ea"/>
              </a:rPr>
              <a:t>×</a:t>
            </a:r>
            <a:r>
              <a:rPr lang="en-US" altLang="zh-CN" sz="1000" noProof="0" dirty="0">
                <a:ln>
                  <a:noFill/>
                </a:ln>
                <a:effectLst/>
                <a:uLnTx/>
                <a:uFillTx/>
                <a:sym typeface="+mn-ea"/>
              </a:rPr>
              <a:t>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18</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日，双方签订债务重组合同，乙公司以一项作为无形资产核算的非专利技术偿还该欠款。该无形资产的账面余额为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万元，累计摊销额为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万元，已计提减值准备</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22</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日，双方办理完成该无形资产转让手续，甲公司支付评估费用</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万元。当日，甲公司应收款项的公允价值为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87</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万元，已计提坏账准备</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万元，乙公司应付款项的账面价值仍为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95</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万元。假设不考相关税费。</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要求：做出债权人和债务人的相关会计处理？</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987425"/>
            <a:ext cx="7488238"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三、债权人和债务人会计处理举例</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（二）债务转为权益</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工具</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甲企业</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sz="1400" noProof="0" dirty="0">
                <a:ln>
                  <a:noFill/>
                </a:ln>
                <a:effectLst/>
                <a:uLnTx/>
                <a:uFillTx/>
                <a:sym typeface="+mn-ea"/>
              </a:rPr>
              <a:t>×</a:t>
            </a:r>
            <a:r>
              <a:rPr lang="en-US" altLang="zh-CN" sz="1400" noProof="0" dirty="0">
                <a:ln>
                  <a:noFill/>
                </a:ln>
                <a:effectLst/>
                <a:uLnTx/>
                <a:uFillTx/>
                <a:sym typeface="+mn-ea"/>
              </a:rPr>
              <a:t>1</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日因向乙企业购入一批原材料</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价格</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1 000 000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元，增值税为</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130 000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元而开出面值为</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1 130 000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元的</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个月期的商业汇票。</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2020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日，甲企业与乙企业签订了债务重组协议。协议规定，甲企业以</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180 000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本企业普通股抵偿所欠乙企业的债务。甲企业的普通股面值为</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元，每股市价为</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元。甲企业支付</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元的发行费用，乙企业支付</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元的相关费用，并办理完股票登记手续。不考虑其他相关税费。分别假定乙企业将转成的权益工作为长期股权投资、分类为以公允价值计量且其变动计入当期损益的金融资产，做出甲乙企业相关会计处理？</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987425"/>
            <a:ext cx="7488238"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四、债务重组的相关披露</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债务重组双方应在财务报表中对债务重组的相关信息予以披露。</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（一）债权人应披露的信息</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p"/>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）根据债务重组方式，分组披露债权账面价值和债务重组相关损益。</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p"/>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）债务重组导致的对联营企业或合营企业的权益性投资增加额，以及该投资占联营企业或合营企业股份总额的比例。</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987425"/>
            <a:ext cx="7488238"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四、债务重组的相关披露</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债务重组双方应在财务报表中对债务重组的相关信息予以披露。</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（二）债务人应披露的</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信息</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债务人应当在附注中披露与债务重组有关的下列信息：</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p"/>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）根据债务重组方式，分组披露债务账面价值和债务重组相关损益。</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p"/>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）债务重组导致的股本等所有者权益的增加额</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一、本章课程思政案例</a:t>
            </a: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（一）案例主题与思政意义</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【案例主题】</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mj-lt"/>
                <a:ea typeface="+mj-lt"/>
                <a:cs typeface="+mj-lt"/>
              </a:rPr>
              <a:t>从案例中了解债务重组在企业风险管理实务中的应用。 </a:t>
            </a: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 </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a:t>
            </a:r>
            <a:r>
              <a:rPr kumimoji="0" lang="en-US" altLang="zh-CN" sz="1400" b="1" i="0" u="none" strike="noStrike" kern="1200" cap="none" spc="150" normalizeH="0" baseline="0" noProof="0" dirty="0">
                <a:ln>
                  <a:noFill/>
                </a:ln>
                <a:solidFill>
                  <a:srgbClr val="FF0000"/>
                </a:solidFill>
                <a:effectLst/>
                <a:uLnTx/>
                <a:uFillTx/>
                <a:latin typeface="+mj-lt"/>
                <a:ea typeface="+mj-lt"/>
                <a:cs typeface="+mj-lt"/>
              </a:rPr>
              <a:t>思政意义</a:t>
            </a: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mj-lt"/>
                <a:ea typeface="+mj-lt"/>
                <a:cs typeface="+mj-lt"/>
              </a:rPr>
              <a:t>通过了解实务中企业进行债务重组的背景以及资产管理公司的作用，培养科学管理精神、风险管理意识与变通思维。</a:t>
            </a:r>
            <a:endParaRPr kumimoji="0" lang="en-US" altLang="zh-CN" sz="1400" i="0" u="none" strike="noStrike" kern="1200" cap="none" spc="150" normalizeH="0" baseline="0" noProof="0" dirty="0">
              <a:ln>
                <a:noFill/>
              </a:ln>
              <a:solidFill>
                <a:schemeClr val="tx1"/>
              </a:solidFill>
              <a:effectLst/>
              <a:uLnTx/>
              <a:uFillTx/>
              <a:latin typeface="+mj-lt"/>
              <a:ea typeface="+mj-lt"/>
              <a:cs typeface="+mj-lt"/>
            </a:endParaRPr>
          </a:p>
        </p:txBody>
      </p:sp>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（三）案例描述与分析</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【案例描述】</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zh-CN" sz="1400" b="1" noProof="0" dirty="0" smtClean="0">
                <a:ln>
                  <a:noFill/>
                </a:ln>
                <a:effectLst/>
                <a:uLnTx/>
                <a:uFillTx/>
                <a:sym typeface="+mn-ea"/>
              </a:rPr>
              <a:t>量体裁衣 </a:t>
            </a:r>
            <a:r>
              <a:rPr lang="zh-CN" altLang="zh-CN" sz="1400" b="1" noProof="0" dirty="0">
                <a:ln>
                  <a:noFill/>
                </a:ln>
                <a:effectLst/>
                <a:uLnTx/>
                <a:uFillTx/>
                <a:sym typeface="+mn-ea"/>
              </a:rPr>
              <a:t>四大资管公司襄助上市公司“御寒”</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p:txBody>
      </p:sp>
      <p:pic>
        <p:nvPicPr>
          <p:cNvPr id="50180" name="Picture 6"/>
          <p:cNvPicPr>
            <a:picLocks noChangeAspect="1"/>
          </p:cNvPicPr>
          <p:nvPr>
            <p:custDataLst>
              <p:tags r:id="rId3"/>
            </p:custDataLst>
          </p:nvPr>
        </p:nvPicPr>
        <p:blipFill>
          <a:blip r:embed="rId4"/>
          <a:stretch>
            <a:fillRect/>
          </a:stretch>
        </p:blipFill>
        <p:spPr>
          <a:xfrm>
            <a:off x="2251075" y="2341245"/>
            <a:ext cx="1757680" cy="1246505"/>
          </a:xfrm>
          <a:prstGeom prst="rect">
            <a:avLst/>
          </a:prstGeom>
          <a:noFill/>
          <a:ln w="9525">
            <a:noFill/>
          </a:ln>
        </p:spPr>
      </p:pic>
      <p:pic>
        <p:nvPicPr>
          <p:cNvPr id="50181" name="Picture 7"/>
          <p:cNvPicPr>
            <a:picLocks noChangeAspect="1"/>
          </p:cNvPicPr>
          <p:nvPr>
            <p:custDataLst>
              <p:tags r:id="rId5"/>
            </p:custDataLst>
          </p:nvPr>
        </p:nvPicPr>
        <p:blipFill>
          <a:blip r:embed="rId6"/>
          <a:stretch>
            <a:fillRect/>
          </a:stretch>
        </p:blipFill>
        <p:spPr>
          <a:xfrm>
            <a:off x="4211955" y="2341245"/>
            <a:ext cx="1819910" cy="981710"/>
          </a:xfrm>
          <a:prstGeom prst="rect">
            <a:avLst/>
          </a:prstGeom>
          <a:noFill/>
          <a:ln w="9525">
            <a:noFill/>
          </a:ln>
        </p:spPr>
      </p:pic>
      <p:pic>
        <p:nvPicPr>
          <p:cNvPr id="50182" name="Picture 9"/>
          <p:cNvPicPr>
            <a:picLocks noChangeAspect="1"/>
          </p:cNvPicPr>
          <p:nvPr>
            <p:custDataLst>
              <p:tags r:id="rId7"/>
            </p:custDataLst>
          </p:nvPr>
        </p:nvPicPr>
        <p:blipFill>
          <a:blip r:embed="rId8"/>
          <a:stretch>
            <a:fillRect/>
          </a:stretch>
        </p:blipFill>
        <p:spPr>
          <a:xfrm>
            <a:off x="2484120" y="3724275"/>
            <a:ext cx="1450975" cy="991235"/>
          </a:xfrm>
          <a:prstGeom prst="rect">
            <a:avLst/>
          </a:prstGeom>
          <a:noFill/>
          <a:ln w="9525">
            <a:noFill/>
          </a:ln>
        </p:spPr>
      </p:pic>
      <p:pic>
        <p:nvPicPr>
          <p:cNvPr id="50183" name="Picture 10"/>
          <p:cNvPicPr>
            <a:picLocks noChangeAspect="1"/>
          </p:cNvPicPr>
          <p:nvPr>
            <p:custDataLst>
              <p:tags r:id="rId9"/>
            </p:custDataLst>
          </p:nvPr>
        </p:nvPicPr>
        <p:blipFill>
          <a:blip r:embed="rId10"/>
          <a:srcRect l="12074" t="9184" r="16658" b="7800"/>
          <a:stretch>
            <a:fillRect/>
          </a:stretch>
        </p:blipFill>
        <p:spPr>
          <a:xfrm>
            <a:off x="4211638" y="3213100"/>
            <a:ext cx="2001837" cy="1698625"/>
          </a:xfrm>
          <a:prstGeom prst="rect">
            <a:avLst/>
          </a:prstGeom>
          <a:noFill/>
          <a:ln w="9525">
            <a:noFill/>
          </a:ln>
        </p:spPr>
      </p:pic>
    </p:spTree>
    <p:custDataLst>
      <p:tags r:id="rId11"/>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95345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lang="en-US" altLang="zh-CN" sz="1400" b="1" noProof="0" dirty="0">
                <a:ln>
                  <a:noFill/>
                </a:ln>
                <a:effectLst/>
                <a:uLnTx/>
                <a:uFillTx/>
                <a:latin typeface="微软雅黑" panose="020B0503020204020204" pitchFamily="34" charset="-122"/>
                <a:cs typeface="微软雅黑" panose="020B0503020204020204" pitchFamily="34" charset="-122"/>
                <a:sym typeface="+mn-ea"/>
              </a:rPr>
              <a:t>【案例</a:t>
            </a:r>
            <a:r>
              <a:rPr lang="zh-CN" altLang="en-US" sz="1400" b="1" noProof="0" dirty="0">
                <a:ln>
                  <a:noFill/>
                </a:ln>
                <a:effectLst/>
                <a:uLnTx/>
                <a:uFillTx/>
                <a:latin typeface="微软雅黑" panose="020B0503020204020204" pitchFamily="34" charset="-122"/>
                <a:cs typeface="微软雅黑" panose="020B0503020204020204" pitchFamily="34" charset="-122"/>
                <a:sym typeface="+mn-ea"/>
              </a:rPr>
              <a:t>分析</a:t>
            </a:r>
            <a:r>
              <a:rPr lang="en-US" altLang="zh-CN" sz="1400" b="1" noProof="0" dirty="0">
                <a:ln>
                  <a:noFill/>
                </a:ln>
                <a:effectLst/>
                <a:uLnTx/>
                <a:uFillTx/>
                <a:latin typeface="微软雅黑" panose="020B0503020204020204" pitchFamily="34" charset="-122"/>
                <a:cs typeface="微软雅黑" panose="020B0503020204020204" pitchFamily="34" charset="-122"/>
                <a:sym typeface="+mn-ea"/>
              </a:rPr>
              <a:t>】</a:t>
            </a:r>
            <a:endPar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近几年，随着宏观经济形势的变化、供给侧结构性改革的持续推进，金融、经济政策不断优化调整。2021年中央经济工作会议明确提出，要精准拆弹，要有充足资源，完善金融风险处置机制。化解企业的重大风险，恢复企业的再生能力，维护社会的稳定，需要市场主体和政策层面共同努力、多管齐下。</a:t>
            </a:r>
            <a:endPar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问题企业陷入债务困境是由多方面因素造成的。在当前国家推动供给侧结构性改革的背景下，</a:t>
            </a:r>
            <a:r>
              <a:rPr kumimoji="0" lang="en-US" altLang="zh-CN" sz="1400" b="1" i="0" u="none" strike="noStrike" kern="1200" cap="none" spc="150" normalizeH="0" baseline="0" noProof="0" dirty="0">
                <a:ln>
                  <a:noFill/>
                </a:ln>
                <a:solidFill>
                  <a:srgbClr val="0049CF"/>
                </a:solidFill>
                <a:effectLst/>
                <a:uLnTx/>
                <a:uFillTx/>
                <a:latin typeface="微软雅黑" panose="020B0503020204020204" pitchFamily="34" charset="-122"/>
                <a:cs typeface="微软雅黑" panose="020B0503020204020204" pitchFamily="34" charset="-122"/>
              </a:rPr>
              <a:t>聚焦主业、理性投资、重视技术</a:t>
            </a: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等将成为企业发展的主要内生动力。救助问题企业，需要该企业的发展思路能够适应当前的内外部环境，直面问题，面对现实，在市场化的机制下与金融债权人或投资人合作，完成自身的纾困或整体重组。</a:t>
            </a:r>
            <a:endPar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a:t>
            </a:r>
            <a:r>
              <a:rPr kumimoji="0" lang="zh-CN" altLang="en-US"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三</a:t>
            </a: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）案例讨论与升华</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【案例讨论】</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a:t>
            </a: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根据上述资料以及所学知识，你认为企业在什么情况下会存在债务重组的需求？</a:t>
            </a:r>
            <a:endPar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endParaRPr>
          </a:p>
        </p:txBody>
      </p:sp>
      <p:pic>
        <p:nvPicPr>
          <p:cNvPr id="58423" name="图片 1"/>
          <p:cNvPicPr>
            <a:picLocks noGrp="1" noChangeAspect="1"/>
          </p:cNvPicPr>
          <p:nvPr>
            <p:custDataLst>
              <p:tags r:id="rId3"/>
            </p:custDataLst>
          </p:nvPr>
        </p:nvPicPr>
        <p:blipFill>
          <a:blip r:embed="rId4"/>
          <a:stretch>
            <a:fillRect/>
          </a:stretch>
        </p:blipFill>
        <p:spPr>
          <a:xfrm>
            <a:off x="7380288" y="3724275"/>
            <a:ext cx="914400" cy="914400"/>
          </a:xfrm>
          <a:prstGeom prst="rect">
            <a:avLst/>
          </a:prstGeom>
          <a:noFill/>
          <a:ln w="9525">
            <a:noFill/>
          </a:ln>
        </p:spPr>
      </p:pic>
    </p:spTree>
    <p:custDataLst>
      <p:tags r:id="rId5"/>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555625" y="772795"/>
            <a:ext cx="7748905" cy="3403600"/>
          </a:xfrm>
        </p:spPr>
        <p:txBody>
          <a:bodyPr vert="horz" wrap="square" lIns="101600" tIns="38100" rIns="76200" bIns="38100" numCol="1" anchor="b" anchorCtr="0" compatLnSpc="1">
            <a:normAutofit fontScale="90000"/>
          </a:bodyPr>
          <a:lstStyle/>
          <a:p>
            <a:pPr marL="0" marR="0" lvl="0" indent="0" algn="l" defTabSz="685800" rtl="0" eaLnBrk="1" fontAlgn="base" latinLnBrk="0" hangingPunct="1">
              <a:lnSpc>
                <a:spcPct val="150000"/>
              </a:lnSpc>
              <a:spcBef>
                <a:spcPct val="0"/>
              </a:spcBef>
              <a:spcAft>
                <a:spcPct val="0"/>
              </a:spcAft>
              <a:buClrTx/>
              <a:buSzTx/>
              <a:buFontTx/>
              <a:buNone/>
              <a:defRPr/>
            </a:pPr>
            <a:r>
              <a:rPr kumimoji="0" lang="en-US" altLang="zh-CN" sz="36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             </a:t>
            </a:r>
            <a:r>
              <a:rPr kumimoji="0" lang="zh-CN" altLang="en-US" sz="36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第七章  债务重组</a:t>
            </a:r>
            <a:br>
              <a:rPr kumimoji="0" lang="zh-CN" altLang="en-US" sz="36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zh-CN" altLang="en-US" sz="178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【本章概述·思政目标·育人元素】</a:t>
            </a:r>
            <a:br>
              <a:rPr kumimoji="0" lang="zh-CN" altLang="en-US" sz="178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en-US" altLang="zh-CN" sz="178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     </a:t>
            </a:r>
            <a:r>
              <a:rPr kumimoji="0" lang="zh-CN" altLang="en-US" sz="178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本章概述：本章在概述债务重组定义与方式的基础上，结合实务例题对债权人和债务人的会计处理等债务重组事项进行重点分析，同时结合思政案例与延伸阅读进行内容拓展。</a:t>
            </a:r>
            <a:br>
              <a:rPr kumimoji="0" lang="zh-CN" altLang="en-US" sz="178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en-US" altLang="zh-CN" sz="178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     </a:t>
            </a:r>
            <a:r>
              <a:rPr kumimoji="0" lang="zh-CN" altLang="en-US" sz="178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思政目标：了解企业债务重组的背景和“纾困”方式，增强变通思维和风险管理意识。</a:t>
            </a:r>
            <a:br>
              <a:rPr kumimoji="0" lang="zh-CN" altLang="en-US" sz="178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en-US" altLang="zh-CN" sz="178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     </a:t>
            </a:r>
            <a:r>
              <a:rPr kumimoji="0" lang="zh-CN" altLang="en-US" sz="178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育人元素：中华传统文化——变通。</a:t>
            </a:r>
            <a:endParaRPr kumimoji="0" lang="zh-CN" altLang="en-US" sz="178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Tree>
    <p:custDataLst>
      <p:tags r:id="rId2"/>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312545"/>
            <a:ext cx="7282180" cy="289687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【案例升华】</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a:t>
            </a: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债务重组这种业务方式，渗透着我们中华传统文化的智慧结晶“</a:t>
            </a:r>
            <a:r>
              <a:rPr kumimoji="0" lang="en-US" altLang="zh-CN" sz="1400" b="1" i="0" u="none" strike="noStrike" kern="1200" cap="none" spc="150" normalizeH="0" baseline="0" noProof="0" dirty="0">
                <a:ln>
                  <a:noFill/>
                </a:ln>
                <a:solidFill>
                  <a:srgbClr val="0049CF"/>
                </a:solidFill>
                <a:effectLst/>
                <a:uLnTx/>
                <a:uFillTx/>
                <a:latin typeface="微软雅黑" panose="020B0503020204020204" pitchFamily="34" charset="-122"/>
                <a:cs typeface="微软雅黑" panose="020B0503020204020204" pitchFamily="34" charset="-122"/>
              </a:rPr>
              <a:t>变通</a:t>
            </a: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”。“变通”是《易 经》的灵魂。《易经》：“曲成万物而不遗”，“穷则变，变则通，通则久。是以自天佑之，吉无不利”等。《易经》的变通就是强调要顺应事物的发展规律，从而使自己处于有利的位置。债务人在自己资金周转出现困难，无力偿还债务的情况下，与债权人进行协商，其是否可以延期偿还，或其是否可以通过其他资产来抵偿，或者是否可以不进行偿还而转为债权人对其的投资，这些都体现了变通的思想。</a:t>
            </a:r>
            <a:endPar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240790"/>
            <a:ext cx="7282180" cy="289687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【案例升华】</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a:t>
            </a:r>
            <a:r>
              <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rPr>
              <a:t>从债务人存在财务困难到债务重组纾困的过程也是道家辩证思想——“祸兮，福之所倚；福兮，祸之所伏”的集中体现。它对风险管理的启示在于：一方面，福中有祸，管理者必须居安思危，做好风险防范工作；另一方面，祸中有福，危中有“机”，管理者应临危不惧，冷静思考风险中的机遇，推动风险转化为发展的动力。 </a:t>
            </a:r>
            <a:endParaRPr kumimoji="0" lang="en-US" altLang="zh-CN" sz="1400" i="0" u="none" strike="noStrike" kern="1200" cap="none" spc="150" normalizeH="0" baseline="0" noProof="0" dirty="0">
              <a:ln>
                <a:noFill/>
              </a:ln>
              <a:effectLst/>
              <a:uLnTx/>
              <a:uFillTx/>
              <a:latin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7088" y="1096963"/>
            <a:ext cx="7416800"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二、本章延伸阅读</a:t>
            </a:r>
            <a:r>
              <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延伸阅读</a:t>
            </a:r>
            <a:r>
              <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万邦达（300055）——债务重组公告</a:t>
            </a:r>
            <a:endParaRPr kumimoji="0" lang="zh-CN"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延伸阅读</a:t>
            </a:r>
            <a:r>
              <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不良资产运用债务重组手段处置优势分析</a:t>
            </a:r>
            <a:endPar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87425"/>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smtClean="0">
                <a:ln>
                  <a:noFill/>
                </a:ln>
                <a:effectLst/>
                <a:uLnTx/>
                <a:uFillTx/>
                <a:sym typeface="+mn-ea"/>
              </a:rPr>
              <a:t>延伸阅读</a:t>
            </a:r>
            <a:r>
              <a:rPr lang="en-US" altLang="zh-CN" sz="2000" b="1" noProof="0" dirty="0" smtClean="0">
                <a:ln>
                  <a:noFill/>
                </a:ln>
                <a:effectLst/>
                <a:uLnTx/>
                <a:uFillTx/>
                <a:sym typeface="+mn-ea"/>
              </a:rPr>
              <a:t>1</a:t>
            </a:r>
            <a:r>
              <a:rPr lang="zh-CN" altLang="en-US" sz="2000" b="1" noProof="0" dirty="0" smtClean="0">
                <a:ln>
                  <a:noFill/>
                </a:ln>
                <a:effectLst/>
                <a:uLnTx/>
                <a:uFillTx/>
                <a:sym typeface="+mn-ea"/>
              </a:rPr>
              <a:t>：</a:t>
            </a:r>
            <a:r>
              <a:rPr lang="zh-CN" altLang="zh-CN" sz="2000" b="1" noProof="0" dirty="0">
                <a:ln>
                  <a:noFill/>
                </a:ln>
                <a:effectLst/>
                <a:uLnTx/>
                <a:uFillTx/>
                <a:sym typeface="+mn-ea"/>
              </a:rPr>
              <a:t>万邦达（300055）——债务重组公告</a:t>
            </a:r>
            <a:endPar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46084" name="Picture 41"/>
          <p:cNvPicPr>
            <a:picLocks noChangeAspect="1"/>
          </p:cNvPicPr>
          <p:nvPr/>
        </p:nvPicPr>
        <p:blipFill>
          <a:blip r:embed="rId3"/>
          <a:stretch>
            <a:fillRect/>
          </a:stretch>
        </p:blipFill>
        <p:spPr>
          <a:xfrm>
            <a:off x="2555875" y="1579880"/>
            <a:ext cx="4231005" cy="2393950"/>
          </a:xfrm>
          <a:prstGeom prst="rect">
            <a:avLst/>
          </a:prstGeom>
          <a:noFill/>
          <a:ln w="9525">
            <a:noFill/>
          </a:ln>
        </p:spPr>
      </p:pic>
    </p:spTree>
    <p:custDataLst>
      <p:tags r:id="rId4"/>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87425"/>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延伸阅读</a:t>
            </a:r>
            <a:r>
              <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 </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不良</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资产债务重组业务的问题探究</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一、不良资产运用债务重组手段处置优势分析</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p"/>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是资产管理企业因处置不良资产方式多样选择面更广，并且以会计处理视角出发，债务人会因债务重组产生额外的重组收益，按照新企业会计准则规定，产生的重组收益会纳入到公司的营业外收入，从而吸引债务人的青睐，进而提升不良资产处置的成功率</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p"/>
              <a:defRPr/>
            </a:pP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是通过债转股或其他债务重组方式处置抵债资产，将变</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现取得</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的收益与采用直接回收现金手段取得的收益相比，前者明显高于后者，且在新绩效评价体系中对提升公司的经营业绩有一定积极作用</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p"/>
              <a:defRPr/>
            </a:pP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三</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是债务重组方式与公开转让、诉讼追偿以及直接追偿等手段相比，前者因处置不良资产所产生的费用支出相对较低，因此，更能强化企业的利润水平与获利能力</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p"/>
              <a:defRPr/>
            </a:pP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四</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是债务公司的重组与各种市场化手段有一定促进关系，对于国有公司实现改革与脱困战略目标、建立现代化企业制度、以及改善经营机制具有重要</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作用</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87425"/>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sz="2000" b="1" noProof="0" dirty="0">
                <a:ln>
                  <a:noFill/>
                </a:ln>
                <a:effectLst/>
                <a:uLnTx/>
                <a:uFillTx/>
                <a:sym typeface="+mn-ea"/>
              </a:rPr>
              <a:t>延伸阅读</a:t>
            </a:r>
            <a:r>
              <a:rPr lang="en-US" altLang="zh-CN" sz="2000" b="1" noProof="0" dirty="0">
                <a:ln>
                  <a:noFill/>
                </a:ln>
                <a:effectLst/>
                <a:uLnTx/>
                <a:uFillTx/>
                <a:sym typeface="+mn-ea"/>
              </a:rPr>
              <a:t>2 </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不良</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资产债务重组业务的问题探究</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二、不良资产债务重组业务问题分析</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（一）中国铁物不良资产债务重组项目介绍</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nvGraphicFramePr>
        <p:xfrm>
          <a:off x="1619250" y="2427288"/>
          <a:ext cx="5411788" cy="1397000"/>
        </p:xfrm>
        <a:graphic>
          <a:graphicData uri="http://schemas.openxmlformats.org/drawingml/2006/table">
            <a:tbl>
              <a:tblPr firstRow="1" firstCol="1" bandRow="1">
                <a:tableStyleId>{5C22544A-7EE6-4342-B048-85BDC9FD1C3A}</a:tableStyleId>
              </a:tblPr>
              <a:tblGrid>
                <a:gridCol w="1082040"/>
                <a:gridCol w="1082040"/>
                <a:gridCol w="1082040"/>
                <a:gridCol w="1082675"/>
                <a:gridCol w="1082675"/>
              </a:tblGrid>
              <a:tr h="349156">
                <a:tc>
                  <a:txBody>
                    <a:bodyPr/>
                    <a:lstStyle/>
                    <a:p>
                      <a:pPr algn="just">
                        <a:lnSpc>
                          <a:spcPct val="150000"/>
                        </a:lnSpc>
                        <a:spcAft>
                          <a:spcPts val="0"/>
                        </a:spcAft>
                      </a:pPr>
                      <a:r>
                        <a:rPr lang="zh-CN" sz="1050" kern="100">
                          <a:effectLst/>
                        </a:rPr>
                        <a:t>财务指标</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2014</a:t>
                      </a:r>
                      <a:r>
                        <a:rPr lang="zh-CN" sz="1050" kern="100">
                          <a:effectLst/>
                        </a:rPr>
                        <a:t>年</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2015</a:t>
                      </a:r>
                      <a:r>
                        <a:rPr lang="zh-CN" sz="1050" kern="100">
                          <a:effectLst/>
                        </a:rPr>
                        <a:t>年</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2016</a:t>
                      </a:r>
                      <a:r>
                        <a:rPr lang="zh-CN" sz="1050" kern="100">
                          <a:effectLst/>
                        </a:rPr>
                        <a:t>年</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2017</a:t>
                      </a:r>
                      <a:r>
                        <a:rPr lang="zh-CN" sz="1050" kern="100">
                          <a:effectLst/>
                        </a:rPr>
                        <a:t>年</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r>
              <a:tr h="349156">
                <a:tc>
                  <a:txBody>
                    <a:bodyPr/>
                    <a:lstStyle/>
                    <a:p>
                      <a:pPr algn="just">
                        <a:lnSpc>
                          <a:spcPct val="150000"/>
                        </a:lnSpc>
                        <a:spcAft>
                          <a:spcPts val="0"/>
                        </a:spcAft>
                      </a:pPr>
                      <a:r>
                        <a:rPr lang="zh-CN" sz="1050" kern="100">
                          <a:effectLst/>
                        </a:rPr>
                        <a:t>营业收入（亿元）</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788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478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89</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518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r>
              <a:tr h="349156">
                <a:tc>
                  <a:txBody>
                    <a:bodyPr/>
                    <a:lstStyle/>
                    <a:p>
                      <a:pPr algn="just">
                        <a:lnSpc>
                          <a:spcPct val="150000"/>
                        </a:lnSpc>
                        <a:spcAft>
                          <a:spcPts val="0"/>
                        </a:spcAft>
                      </a:pPr>
                      <a:r>
                        <a:rPr lang="zh-CN" sz="1050" kern="100">
                          <a:effectLst/>
                        </a:rPr>
                        <a:t>利润总额（亿元）</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3.78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-3.30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-5.78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9.90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r>
              <a:tr h="349156">
                <a:tc>
                  <a:txBody>
                    <a:bodyPr/>
                    <a:lstStyle/>
                    <a:p>
                      <a:pPr algn="just">
                        <a:lnSpc>
                          <a:spcPct val="150000"/>
                        </a:lnSpc>
                        <a:spcAft>
                          <a:spcPts val="0"/>
                        </a:spcAft>
                      </a:pPr>
                      <a:r>
                        <a:rPr lang="zh-CN" sz="1050" kern="100">
                          <a:effectLst/>
                        </a:rPr>
                        <a:t>资产负债率（</a:t>
                      </a:r>
                      <a:r>
                        <a:rPr lang="en-US" sz="1050" kern="100">
                          <a:effectLst/>
                        </a:rPr>
                        <a:t>%</a:t>
                      </a:r>
                      <a:r>
                        <a:rPr lang="zh-CN" sz="1050" kern="100">
                          <a:effectLst/>
                        </a:rPr>
                        <a:t>）</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88.32</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89.00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89.50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dirty="0">
                          <a:effectLst/>
                        </a:rPr>
                        <a:t>77.10</a:t>
                      </a:r>
                      <a:endParaRPr lang="zh-CN" sz="1050" kern="100" dirty="0">
                        <a:effectLst/>
                        <a:latin typeface="Times New Roman" panose="02020603050405020304"/>
                        <a:ea typeface="宋体" panose="02010600030101010101" pitchFamily="2" charset="-122"/>
                        <a:cs typeface="Times New Roman" panose="02020603050405020304"/>
                      </a:endParaRPr>
                    </a:p>
                  </a:txBody>
                  <a:tcPr marL="68580" marR="68580" marT="0" marB="0"/>
                </a:tc>
              </a:tr>
            </a:tbl>
          </a:graphicData>
        </a:graphic>
      </p:graphicFrame>
    </p:spTree>
    <p:custDataLst>
      <p:tags r:id="rId3"/>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87425"/>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延伸阅读</a:t>
            </a:r>
            <a:r>
              <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 </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不良</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资产债务重组业务的问题探究</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二、不良资产债务重组业务问题分析</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（二）不良资产债务重组业务运作</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流程</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（三）不良资产债务重组业务运作中存在的问题</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行业风险</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较高</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市场空间</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不足</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创新思维不强，思维定式</a:t>
            </a: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严重</a:t>
            </a: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3" name="表格 2"/>
          <p:cNvGraphicFramePr>
            <a:graphicFrameLocks noGrp="1"/>
          </p:cNvGraphicFramePr>
          <p:nvPr/>
        </p:nvGraphicFramePr>
        <p:xfrm>
          <a:off x="4643438" y="2571750"/>
          <a:ext cx="3816350" cy="1920875"/>
        </p:xfrm>
        <a:graphic>
          <a:graphicData uri="http://schemas.openxmlformats.org/drawingml/2006/table">
            <a:tbl>
              <a:tblPr firstRow="1" firstCol="1" bandRow="1">
                <a:tableStyleId>{5C22544A-7EE6-4342-B048-85BDC9FD1C3A}</a:tableStyleId>
              </a:tblPr>
              <a:tblGrid>
                <a:gridCol w="1908133"/>
                <a:gridCol w="1908133"/>
              </a:tblGrid>
              <a:tr h="0">
                <a:tc>
                  <a:txBody>
                    <a:bodyPr/>
                    <a:lstStyle/>
                    <a:p>
                      <a:pPr algn="just">
                        <a:lnSpc>
                          <a:spcPct val="150000"/>
                        </a:lnSpc>
                        <a:spcAft>
                          <a:spcPts val="0"/>
                        </a:spcAft>
                      </a:pPr>
                      <a:r>
                        <a:rPr lang="zh-CN" sz="1050" kern="100" dirty="0">
                          <a:effectLst/>
                        </a:rPr>
                        <a:t>名目</a:t>
                      </a:r>
                      <a:endParaRPr lang="zh-CN" sz="1050" kern="100" dirty="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zh-CN" sz="1050" kern="100">
                          <a:effectLst/>
                        </a:rPr>
                        <a:t>所占比重（</a:t>
                      </a:r>
                      <a:r>
                        <a:rPr lang="en-US" sz="1050" kern="100">
                          <a:effectLst/>
                        </a:rPr>
                        <a:t>%</a:t>
                      </a:r>
                      <a:r>
                        <a:rPr lang="zh-CN" sz="1050" kern="100">
                          <a:effectLst/>
                        </a:rPr>
                        <a:t>）</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r>
              <a:tr h="0">
                <a:tc>
                  <a:txBody>
                    <a:bodyPr/>
                    <a:lstStyle/>
                    <a:p>
                      <a:pPr algn="just">
                        <a:lnSpc>
                          <a:spcPct val="150000"/>
                        </a:lnSpc>
                        <a:spcAft>
                          <a:spcPts val="0"/>
                        </a:spcAft>
                      </a:pPr>
                      <a:r>
                        <a:rPr lang="zh-CN" sz="1050" kern="100">
                          <a:effectLst/>
                        </a:rPr>
                        <a:t>房地产</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47.25</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r>
              <a:tr h="0">
                <a:tc>
                  <a:txBody>
                    <a:bodyPr/>
                    <a:lstStyle/>
                    <a:p>
                      <a:pPr algn="just">
                        <a:lnSpc>
                          <a:spcPct val="150000"/>
                        </a:lnSpc>
                        <a:spcAft>
                          <a:spcPts val="0"/>
                        </a:spcAft>
                      </a:pPr>
                      <a:r>
                        <a:rPr lang="zh-CN" sz="1050" kern="100">
                          <a:effectLst/>
                        </a:rPr>
                        <a:t>制造业</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15.68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r>
              <a:tr h="0">
                <a:tc>
                  <a:txBody>
                    <a:bodyPr/>
                    <a:lstStyle/>
                    <a:p>
                      <a:pPr algn="just">
                        <a:lnSpc>
                          <a:spcPct val="150000"/>
                        </a:lnSpc>
                        <a:spcAft>
                          <a:spcPts val="0"/>
                        </a:spcAft>
                      </a:pPr>
                      <a:r>
                        <a:rPr lang="zh-CN" sz="1050" kern="100">
                          <a:effectLst/>
                        </a:rPr>
                        <a:t>水利、环境与公共设施管理业</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dirty="0">
                          <a:effectLst/>
                        </a:rPr>
                        <a:t>8.72</a:t>
                      </a:r>
                      <a:endParaRPr lang="zh-CN" sz="1050" kern="100" dirty="0">
                        <a:effectLst/>
                        <a:latin typeface="Times New Roman" panose="02020603050405020304"/>
                        <a:ea typeface="宋体" panose="02010600030101010101" pitchFamily="2" charset="-122"/>
                        <a:cs typeface="Times New Roman" panose="02020603050405020304"/>
                      </a:endParaRPr>
                    </a:p>
                  </a:txBody>
                  <a:tcPr marL="68580" marR="68580" marT="0" marB="0"/>
                </a:tc>
              </a:tr>
              <a:tr h="0">
                <a:tc>
                  <a:txBody>
                    <a:bodyPr/>
                    <a:lstStyle/>
                    <a:p>
                      <a:pPr algn="just">
                        <a:lnSpc>
                          <a:spcPct val="150000"/>
                        </a:lnSpc>
                        <a:spcAft>
                          <a:spcPts val="0"/>
                        </a:spcAft>
                      </a:pPr>
                      <a:r>
                        <a:rPr lang="zh-CN" sz="1050" kern="100">
                          <a:effectLst/>
                        </a:rPr>
                        <a:t>建筑业</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5.48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r>
              <a:tr h="0">
                <a:tc>
                  <a:txBody>
                    <a:bodyPr/>
                    <a:lstStyle/>
                    <a:p>
                      <a:pPr algn="just">
                        <a:lnSpc>
                          <a:spcPct val="150000"/>
                        </a:lnSpc>
                        <a:spcAft>
                          <a:spcPts val="0"/>
                        </a:spcAft>
                      </a:pPr>
                      <a:r>
                        <a:rPr lang="zh-CN" sz="1050" kern="100">
                          <a:effectLst/>
                        </a:rPr>
                        <a:t>采矿业、租赁与服务业</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3.59</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r>
              <a:tr h="0">
                <a:tc>
                  <a:txBody>
                    <a:bodyPr/>
                    <a:lstStyle/>
                    <a:p>
                      <a:pPr algn="just">
                        <a:lnSpc>
                          <a:spcPct val="150000"/>
                        </a:lnSpc>
                        <a:spcAft>
                          <a:spcPts val="0"/>
                        </a:spcAft>
                      </a:pPr>
                      <a:r>
                        <a:rPr lang="zh-CN" sz="1050" kern="100">
                          <a:effectLst/>
                        </a:rPr>
                        <a:t>交通运输、仓储与邮政业</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a:effectLst/>
                        </a:rPr>
                        <a:t>4.65</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r>
              <a:tr h="0">
                <a:tc>
                  <a:txBody>
                    <a:bodyPr/>
                    <a:lstStyle/>
                    <a:p>
                      <a:pPr algn="just">
                        <a:lnSpc>
                          <a:spcPct val="150000"/>
                        </a:lnSpc>
                        <a:spcAft>
                          <a:spcPts val="0"/>
                        </a:spcAft>
                      </a:pPr>
                      <a:r>
                        <a:rPr lang="zh-CN" sz="1050" kern="100">
                          <a:effectLst/>
                        </a:rPr>
                        <a:t>其他行业</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1050" kern="100" dirty="0">
                          <a:effectLst/>
                        </a:rPr>
                        <a:t>14.63</a:t>
                      </a:r>
                      <a:endParaRPr lang="zh-CN" sz="1050" kern="100" dirty="0">
                        <a:effectLst/>
                        <a:latin typeface="Times New Roman" panose="02020603050405020304"/>
                        <a:ea typeface="宋体" panose="02010600030101010101" pitchFamily="2" charset="-122"/>
                        <a:cs typeface="Times New Roman" panose="02020603050405020304"/>
                      </a:endParaRPr>
                    </a:p>
                  </a:txBody>
                  <a:tcPr marL="68580" marR="68580" marT="0" marB="0"/>
                </a:tc>
              </a:tr>
            </a:tbl>
          </a:graphicData>
        </a:graphic>
      </p:graphicFrame>
    </p:spTree>
    <p:custDataLst>
      <p:tags r:id="rId3"/>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406400" y="1722438"/>
            <a:ext cx="4014788" cy="993775"/>
          </a:xfrm>
        </p:spPr>
        <p:txBody>
          <a:bodyPr vert="horz" wrap="square" lIns="90000" tIns="46800" rIns="90000" bIns="468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rPr>
              <a:t>感谢观看</a:t>
            </a:r>
            <a:endPar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endParaRPr>
          </a:p>
        </p:txBody>
      </p:sp>
      <p:sp>
        <p:nvSpPr>
          <p:cNvPr id="62472" name="TextBox 28"/>
          <p:cNvSpPr/>
          <p:nvPr/>
        </p:nvSpPr>
        <p:spPr>
          <a:xfrm>
            <a:off x="1191895" y="3940175"/>
            <a:ext cx="2679700" cy="737235"/>
          </a:xfrm>
          <a:prstGeom prst="rect">
            <a:avLst/>
          </a:prstGeom>
          <a:noFill/>
          <a:ln w="9525">
            <a:noFill/>
          </a:ln>
        </p:spPr>
        <p:txBody>
          <a:bodyPr wrap="square" anchor="t" anchorCtr="0">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主编：张倩、王霞</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副主编：凌雁、林子轶、许碧琼</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文本占位符 13"/>
          <p:cNvSpPr>
            <a:spLocks noGrp="1" noChangeArrowheads="1"/>
          </p:cNvSpPr>
          <p:nvPr>
            <p:ph type="body" sz="quarter" idx="15"/>
            <p:custDataLst>
              <p:tags r:id="rId2"/>
            </p:custDataLst>
          </p:nvPr>
        </p:nvSpPr>
        <p:spPr>
          <a:xfrm>
            <a:off x="406400" y="2813050"/>
            <a:ext cx="3265488" cy="461963"/>
          </a:xfrm>
        </p:spPr>
        <p:txBody>
          <a:bodyPr vert="horz" wrap="square" lIns="90000" tIns="46800" rIns="90000" bIns="46800" numCol="1" anchor="t" anchorCtr="0" compatLnSpc="1">
            <a:normAutofit fontScale="70000"/>
          </a:bodyPr>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《财务会计 理论</a:t>
            </a:r>
            <a:r>
              <a:rPr kumimoji="0" lang="en-US"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a:t>
            </a:r>
            <a:r>
              <a:rPr kumimoji="0" lang="en-US"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课程思政案例》</a:t>
            </a:r>
            <a:endPar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3419475" y="115093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3481388" y="1162050"/>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1</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0" name="TextBox 2"/>
          <p:cNvSpPr txBox="1"/>
          <p:nvPr>
            <p:custDataLst>
              <p:tags r:id="rId3"/>
            </p:custDataLst>
          </p:nvPr>
        </p:nvSpPr>
        <p:spPr>
          <a:xfrm>
            <a:off x="4137025" y="1228725"/>
            <a:ext cx="2784475" cy="37465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150" normalizeH="0" baseline="0" noProof="1"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债务重组概述</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 name="稻壳儿春秋广告/盗版必究        原创来源：http://chn.docer.com/works?userid=199329941#!/work_time"/>
          <p:cNvSpPr/>
          <p:nvPr>
            <p:custDataLst>
              <p:tags r:id="rId4"/>
            </p:custDataLst>
          </p:nvPr>
        </p:nvSpPr>
        <p:spPr>
          <a:xfrm>
            <a:off x="3419475" y="2081213"/>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3481388" y="2092325"/>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2</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4" name="TextBox 2"/>
          <p:cNvSpPr txBox="1"/>
          <p:nvPr>
            <p:custDataLst>
              <p:tags r:id="rId6"/>
            </p:custDataLst>
          </p:nvPr>
        </p:nvSpPr>
        <p:spPr>
          <a:xfrm>
            <a:off x="4105275" y="2154238"/>
            <a:ext cx="4826000" cy="40640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smtClean="0">
                <a:latin typeface="微软雅黑" panose="020B0503020204020204" pitchFamily="34" charset="-122"/>
                <a:ea typeface="微软雅黑" panose="020B0503020204020204" pitchFamily="34" charset="-122"/>
                <a:cs typeface="+mn-cs"/>
                <a:sym typeface="+mn-ea"/>
              </a:rPr>
              <a:t>债务重组重要</a:t>
            </a:r>
            <a:r>
              <a:rPr kumimoji="0" lang="zh-CN" altLang="en-US" sz="2000" b="1" kern="1200" cap="none" spc="0" normalizeH="0" baseline="0" noProof="1">
                <a:latin typeface="微软雅黑" panose="020B0503020204020204" pitchFamily="34" charset="-122"/>
                <a:ea typeface="微软雅黑" panose="020B0503020204020204" pitchFamily="34" charset="-122"/>
                <a:cs typeface="+mn-cs"/>
                <a:sym typeface="+mn-ea"/>
              </a:rPr>
              <a:t>条款的理解与会计处理</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稻壳儿春秋广告/盗版必究        原创来源：http://chn.docer.com/works?userid=199329941#!/work_time"/>
          <p:cNvSpPr/>
          <p:nvPr>
            <p:custDataLst>
              <p:tags r:id="rId7"/>
            </p:custDataLst>
          </p:nvPr>
        </p:nvSpPr>
        <p:spPr>
          <a:xfrm>
            <a:off x="3419475" y="303688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7" name="文本框 16"/>
          <p:cNvSpPr txBox="1"/>
          <p:nvPr>
            <p:custDataLst>
              <p:tags r:id="rId8"/>
            </p:custDataLst>
          </p:nvPr>
        </p:nvSpPr>
        <p:spPr>
          <a:xfrm>
            <a:off x="3481388" y="3048000"/>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3</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8" name="TextBox 2"/>
          <p:cNvSpPr txBox="1"/>
          <p:nvPr>
            <p:custDataLst>
              <p:tags r:id="rId9"/>
            </p:custDataLst>
          </p:nvPr>
        </p:nvSpPr>
        <p:spPr>
          <a:xfrm>
            <a:off x="4105275" y="3113405"/>
            <a:ext cx="3717925" cy="39878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a:latin typeface="微软雅黑" panose="020B0503020204020204" pitchFamily="34" charset="-122"/>
                <a:ea typeface="微软雅黑" panose="020B0503020204020204" pitchFamily="34" charset="-122"/>
                <a:cs typeface="+mn-cs"/>
                <a:sym typeface="+mn-ea"/>
              </a:rPr>
              <a:t>本章课程思政案例及延伸阅读</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4" name="TextBox 2"/>
          <p:cNvSpPr txBox="1"/>
          <p:nvPr>
            <p:custDataLst>
              <p:tags r:id="rId10"/>
            </p:custDataLst>
          </p:nvPr>
        </p:nvSpPr>
        <p:spPr>
          <a:xfrm>
            <a:off x="1150938" y="1393825"/>
            <a:ext cx="1481138" cy="254000"/>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CONTENTS</a:t>
            </a:r>
            <a:endPar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5" name="TextBox 2"/>
          <p:cNvSpPr txBox="1"/>
          <p:nvPr>
            <p:custDataLst>
              <p:tags r:id="rId11"/>
            </p:custDataLst>
          </p:nvPr>
        </p:nvSpPr>
        <p:spPr>
          <a:xfrm>
            <a:off x="1152525" y="658813"/>
            <a:ext cx="1433513" cy="693738"/>
          </a:xfrm>
          <a:prstGeom prst="rect">
            <a:avLst/>
          </a:prstGeom>
          <a:noFill/>
        </p:spPr>
        <p:txBody>
          <a:bodyPr>
            <a:normAutofit lnSpcReduction="10000"/>
          </a:bodyPr>
          <a:lstStyle/>
          <a:p>
            <a:pPr marR="0" algn="ctr" defTabSz="914400" fontAlgn="auto">
              <a:spcBef>
                <a:spcPts val="0"/>
              </a:spcBef>
              <a:spcAft>
                <a:spcPts val="0"/>
              </a:spcAft>
              <a:buClrTx/>
              <a:buSzTx/>
              <a:buFontTx/>
              <a:buNone/>
              <a:defRPr/>
            </a:pPr>
            <a:r>
              <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rPr>
              <a:t>目录</a:t>
            </a:r>
            <a:endPar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endParaRPr>
          </a:p>
        </p:txBody>
      </p:sp>
    </p:spTree>
    <p:custDataLst>
      <p:tags r:id="rId1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债务重组概述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00113"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债务重组的</a:t>
            </a: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定义</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债务重组是指在不改变交易对手方的情况下，经债权人和债务人协定或法院裁定，就清偿债务的时间、金额或方式等重新达成协议的交易。其中，债务重组涉及的债权和债务是指《企业会计准则第</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22</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号——金融工具确认和计量》规范的金融工具。</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《企业会计准则第</a:t>
            </a: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12</a:t>
            </a: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号—— 债务重组</a:t>
            </a:r>
            <a:r>
              <a:rPr kumimoji="0" lang="zh-CN"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》修订</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p:txBody>
      </p:sp>
      <p:pic>
        <p:nvPicPr>
          <p:cNvPr id="24580" name="Picture 3"/>
          <p:cNvPicPr>
            <a:picLocks noChangeAspect="1"/>
          </p:cNvPicPr>
          <p:nvPr/>
        </p:nvPicPr>
        <p:blipFill>
          <a:blip r:embed="rId3"/>
          <a:stretch>
            <a:fillRect/>
          </a:stretch>
        </p:blipFill>
        <p:spPr>
          <a:xfrm>
            <a:off x="1042988" y="2828925"/>
            <a:ext cx="914400" cy="914400"/>
          </a:xfrm>
          <a:prstGeom prst="rect">
            <a:avLst/>
          </a:prstGeom>
          <a:noFill/>
          <a:ln w="9525">
            <a:noFill/>
          </a:ln>
        </p:spPr>
      </p:pic>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债务重组概述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00113"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二、债务重组的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方式</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（一）债务人以资产清偿</a:t>
            </a:r>
            <a:r>
              <a:rPr kumimoji="0" lang="zh-CN" altLang="en-US"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债务</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（二）债务人将债务转为权益</a:t>
            </a:r>
            <a:r>
              <a:rPr kumimoji="0" lang="zh-CN" altLang="en-US"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工具</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（三）修改债权和债务的其他</a:t>
            </a:r>
            <a:r>
              <a:rPr kumimoji="0" lang="zh-CN"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条款</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（四）组合方式</a:t>
            </a:r>
            <a:endParaRPr kumimoji="0" lang="zh-CN" altLang="zh-CN" sz="1400" b="0"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债务重组概述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00113"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三、债务重组会计的主要</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内容</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债务重组会计的问题主要包括</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作为</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重组对象的债权、债务应如何转销</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债务人</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如何计量出让的资产，是否需要进行资产转让损益的确认与计量</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债务人</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如何确认与计量债务转成的权益工具</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债权人</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如何确认与计量所取得的金融资产或非金融资产</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重组</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双方是否有可能涉及对重组损益的确认与计量，如果涉及，应如何进行会计处理。</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一、债权人的会计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（一）以资产清偿债务或将债务转为权益工具的确认与</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受让的</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金融资产</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的初始计量</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债权人</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受让的金融资产</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包括以资产清偿债务中受让的金融资产以及将债务转为的其他权益工具投资</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，应当按照</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企业会计准则第</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22</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金融工具确认和计量</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的规定进行确认和计量。金融资产初始确认时按公允价值计量</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受让的</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非金融资产</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的初始计量</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债权人</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受让的非金融资产和将债务转为权益工具的重组方式中，债权转为的对联营企业或合营企业的长期股权投资，原则上都按成本进行初始计量，这里的成本主要包括放弃债权的公允价值和可直接归属于相关资产的其他成本。</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p:txBody>
      </p:sp>
      <p:pic>
        <p:nvPicPr>
          <p:cNvPr id="27652" name="Picture 3"/>
          <p:cNvPicPr>
            <a:picLocks noChangeAspect="1"/>
          </p:cNvPicPr>
          <p:nvPr/>
        </p:nvPicPr>
        <p:blipFill>
          <a:blip r:embed="rId3"/>
          <a:stretch>
            <a:fillRect/>
          </a:stretch>
        </p:blipFill>
        <p:spPr>
          <a:xfrm>
            <a:off x="7451725" y="4011613"/>
            <a:ext cx="914400" cy="914400"/>
          </a:xfrm>
          <a:prstGeom prst="rect">
            <a:avLst/>
          </a:prstGeom>
          <a:noFill/>
          <a:ln w="9525">
            <a:noFill/>
          </a:ln>
        </p:spPr>
      </p:pic>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债务重组重要条款的理解与会计处理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00113"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一、债权人的会计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（一）以资产清偿债务或将债务转为权益工具的确认与</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因此，债权人的相关会计处理如下：</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）如果债务人采用金融资产抵债：</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借</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：相关金融资产（公允价值为基础）</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投资收益（差额）</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贷：应收账款等放弃的债权（账面价值）</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）如果债务人采用非金融资产抵债：</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借</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：原材料等受让资产</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投资</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收益（差额，也可能在贷方）</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贷</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：应收账款等放弃的债权（账面价值）</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5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银行</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存款等（其他成本）</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21.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23.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6.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9.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2.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0241_4*l_h_a*1_3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33.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134.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135.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3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8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23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37.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238.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239.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240.xml><?xml version="1.0" encoding="utf-8"?>
<p:tagLst xmlns:p="http://schemas.openxmlformats.org/presentationml/2006/main">
  <p:tag name="KSO_WPP_MARK_KEY" val="91e169ac-99e4-4596-a5c8-91dab0174adc"/>
  <p:tag name="COMMONDATA" val="eyJoZGlkIjoiNjE3ZGIwMDJhMmZmN2VhZGQ0NDc4NzBmOWE0NGVkNzkifQ=="/>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7630</Words>
  <Application>WPS 演示</Application>
  <PresentationFormat/>
  <Paragraphs>426</Paragraphs>
  <Slides>37</Slides>
  <Notes>28</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37</vt:i4>
      </vt:variant>
    </vt:vector>
  </HeadingPairs>
  <TitlesOfParts>
    <vt:vector size="50" baseType="lpstr">
      <vt:lpstr>Arial</vt:lpstr>
      <vt:lpstr>宋体</vt:lpstr>
      <vt:lpstr>Wingdings</vt:lpstr>
      <vt:lpstr>Calibri</vt:lpstr>
      <vt:lpstr>微软雅黑</vt:lpstr>
      <vt:lpstr>汉仪旗黑-85S</vt:lpstr>
      <vt:lpstr>黑体</vt:lpstr>
      <vt:lpstr>Arial Unicode MS</vt:lpstr>
      <vt:lpstr>Wingdings</vt:lpstr>
      <vt:lpstr>Times New Roman</vt:lpstr>
      <vt:lpstr>等线</vt:lpstr>
      <vt:lpstr>Office 主题</vt:lpstr>
      <vt:lpstr>2_Office 主题​​</vt:lpstr>
      <vt:lpstr>PowerPoint 演示文稿</vt:lpstr>
      <vt:lpstr>第三篇  财务会计理论与实务的其他领域 第七章 债务重组</vt:lpstr>
      <vt:lpstr>             第七章  债务重组 【本章概述·思政目标·育人元素】      本章概述：本章在概述债务重组定义与方式的基础上，结合实务例题对债权人和债务人的会计处理等债务重组事项进行重点分析，同时结合思政案例与延伸阅读进行内容拓展。      思政目标：了解企业债务重组的背景和“纾困”方式，增强变通思维和风险管理意识。      育人元素：中华传统文化——变通。</vt:lpstr>
      <vt:lpstr>PowerPoint 演示文稿</vt:lpstr>
      <vt:lpstr>第一节  债务重组概述</vt:lpstr>
      <vt:lpstr>第一节  债务重组概述</vt:lpstr>
      <vt:lpstr>第一节  债务重组概述</vt:lpstr>
      <vt:lpstr>第二节  债务重组重要条款的理解与会计处理</vt:lpstr>
      <vt:lpstr>第二节  债务重组重要条款的理解与会计处理</vt:lpstr>
      <vt:lpstr>第二节  债务重组重要条款的理解与会计处理</vt:lpstr>
      <vt:lpstr>第二节  债务重组重要条款的理解与会计处理</vt:lpstr>
      <vt:lpstr>第二节  债务重组重要条款的理解与会计处理</vt:lpstr>
      <vt:lpstr>第二节  债务重组重要条款的理解与会计处理</vt:lpstr>
      <vt:lpstr>第二节  债务重组重要条款的理解与会计处理</vt:lpstr>
      <vt:lpstr>第二节  债务重组重要条款的理解与会计处理</vt:lpstr>
      <vt:lpstr>第二节  债务重组重要条款的理解与会计处理</vt:lpstr>
      <vt:lpstr>第二节  债务重组重要条款的理解与会计处理</vt:lpstr>
      <vt:lpstr>第二节  债务重组重要条款的理解与会计处理</vt:lpstr>
      <vt:lpstr>第二节  债务重组重要条款的理解与会计处理</vt:lpstr>
      <vt:lpstr>第二节  债务重组重要条款的理解与会计处理</vt:lpstr>
      <vt:lpstr>第二节  债务重组重要条款的理解与会计处理</vt:lpstr>
      <vt:lpstr>第二节  债务重组重要条款的理解与会计处理</vt:lpstr>
      <vt:lpstr>第二节  债务重组重要条款的理解与会计处理</vt:lpstr>
      <vt:lpstr>第二节  债务重组重要条款的理解与会计处理</vt:lpstr>
      <vt:lpstr>第二节  债务重组重要条款的理解与会计处理</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第三节  本章案例及延伸阅读</vt:lpstr>
      <vt:lpstr>感谢观看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倩倩</cp:lastModifiedBy>
  <cp:revision>39</cp:revision>
  <dcterms:created xsi:type="dcterms:W3CDTF">2013-10-30T09:04:00Z</dcterms:created>
  <dcterms:modified xsi:type="dcterms:W3CDTF">2023-08-04T02:00:28Z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2052-11.1.0.14309</vt:lpwstr>
  </property>
  <property fmtid="{D5CDD505-2E9C-101B-9397-08002B2CF9AE}" pid="3" name="ICV">
    <vt:lpwstr>17630A803097496F98E812F18CE62A57_13</vt:lpwstr>
  </property>
</Properties>
</file>