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80" r:id="rId4"/>
  </p:sldMasterIdLst>
  <p:notesMasterIdLst>
    <p:notesMasterId r:id="rId9"/>
  </p:notesMasterIdLst>
  <p:sldIdLst>
    <p:sldId id="328" r:id="rId5"/>
    <p:sldId id="281" r:id="rId6"/>
    <p:sldId id="380" r:id="rId7"/>
    <p:sldId id="280" r:id="rId8"/>
    <p:sldId id="284" r:id="rId10"/>
    <p:sldId id="286" r:id="rId11"/>
    <p:sldId id="287" r:id="rId12"/>
    <p:sldId id="288" r:id="rId13"/>
    <p:sldId id="290" r:id="rId14"/>
    <p:sldId id="291" r:id="rId15"/>
    <p:sldId id="427" r:id="rId16"/>
    <p:sldId id="292" r:id="rId17"/>
    <p:sldId id="293" r:id="rId18"/>
    <p:sldId id="428" r:id="rId19"/>
    <p:sldId id="429" r:id="rId20"/>
    <p:sldId id="430" r:id="rId21"/>
    <p:sldId id="431" r:id="rId22"/>
    <p:sldId id="432" r:id="rId23"/>
    <p:sldId id="433" r:id="rId24"/>
    <p:sldId id="434" r:id="rId25"/>
    <p:sldId id="435" r:id="rId26"/>
    <p:sldId id="436" r:id="rId27"/>
    <p:sldId id="437" r:id="rId28"/>
    <p:sldId id="438" r:id="rId29"/>
    <p:sldId id="439" r:id="rId30"/>
    <p:sldId id="440" r:id="rId31"/>
    <p:sldId id="441" r:id="rId32"/>
    <p:sldId id="442" r:id="rId33"/>
    <p:sldId id="443" r:id="rId34"/>
    <p:sldId id="334" r:id="rId35"/>
    <p:sldId id="335" r:id="rId36"/>
    <p:sldId id="444" r:id="rId37"/>
    <p:sldId id="336" r:id="rId38"/>
    <p:sldId id="445" r:id="rId39"/>
    <p:sldId id="446" r:id="rId40"/>
    <p:sldId id="337" r:id="rId41"/>
    <p:sldId id="339" r:id="rId42"/>
    <p:sldId id="319" r:id="rId43"/>
    <p:sldId id="329" r:id="rId44"/>
  </p:sldIdLst>
  <p:sldSz cx="9144000" cy="5143500"/>
  <p:notesSz cx="6858000" cy="9144000"/>
  <p:custDataLst>
    <p:tags r:id="rId48"/>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66" userDrawn="1">
          <p15:clr>
            <a:srgbClr val="A4A3A4"/>
          </p15:clr>
        </p15:guide>
        <p15:guide id="2" pos="297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D5D866-21FD-475E-8EC7-EAEDDA05492D}" styleName="{96a5a69e-e2c1-4257-9d08-7c964cdb7bb0}">
    <a:wholeTbl>
      <a:tcTxStyle>
        <a:fontRef idx="none">
          <a:prstClr val="black"/>
        </a:fontRef>
      </a:tcTxStyle>
      <a:tcStyle>
        <a:tcBdr>
          <a:left>
            <a:ln w="9525" cmpd="sng">
              <a:solidFill>
                <a:srgbClr val="E4E4E4"/>
              </a:solidFill>
            </a:ln>
          </a:left>
          <a:right>
            <a:ln w="9525" cmpd="sng">
              <a:solidFill>
                <a:srgbClr val="E4E4E4"/>
              </a:solidFill>
            </a:ln>
          </a:right>
          <a:top>
            <a:ln w="9525" cmpd="sng">
              <a:solidFill>
                <a:srgbClr val="E4E4E4"/>
              </a:solidFill>
            </a:ln>
          </a:top>
          <a:bottom>
            <a:ln w="9525" cmpd="sng">
              <a:solidFill>
                <a:srgbClr val="E4E4E4"/>
              </a:solidFill>
            </a:ln>
          </a:bottom>
          <a:insideH>
            <a:ln w="9525" cmpd="sng">
              <a:solidFill>
                <a:srgbClr val="E4E4E4"/>
              </a:solidFill>
            </a:ln>
          </a:insideH>
          <a:insideV>
            <a:ln w="9525" cmpd="sng">
              <a:solidFill>
                <a:srgbClr val="E4E4E4"/>
              </a:solidFill>
            </a:ln>
          </a:insideV>
        </a:tcBdr>
        <a:fill>
          <a:solidFill>
            <a:srgbClr val="FFFFFF"/>
          </a:solidFill>
        </a:fill>
      </a:tcStyle>
    </a:wholeTbl>
    <a:lastRow>
      <a:tcTxStyle>
        <a:fontRef idx="none">
          <a:prstClr val="black"/>
        </a:fontRef>
      </a:tcTxStyle>
      <a:tcStyle>
        <a:tcBdr>
          <a:top>
            <a:ln w="28575" cmpd="sng">
              <a:solidFill>
                <a:srgbClr val="4684D3"/>
              </a:solidFill>
            </a:ln>
          </a:top>
        </a:tcBdr>
        <a:fill>
          <a:solidFill>
            <a:srgbClr val="EEEEEE"/>
          </a:solidFill>
        </a:fill>
      </a:tcStyle>
    </a:lastRow>
    <a:firstRow>
      <a:tcTxStyle>
        <a:fontRef idx="none">
          <a:prstClr val="black"/>
        </a:fontRef>
      </a:tcTxStyle>
      <a:tcStyle>
        <a:tcBdr>
          <a:left>
            <a:ln w="9525" cmpd="sng">
              <a:solidFill>
                <a:srgbClr val="E4E4E4"/>
              </a:solidFill>
            </a:ln>
          </a:left>
          <a:right>
            <a:ln w="9525" cmpd="sng">
              <a:solidFill>
                <a:srgbClr val="E4E4E4"/>
              </a:solidFill>
            </a:ln>
          </a:right>
          <a:top>
            <a:ln w="9525" cmpd="sng">
              <a:solidFill>
                <a:srgbClr val="E4E4E4"/>
              </a:solidFill>
            </a:ln>
          </a:top>
          <a:bottom>
            <a:ln w="9525" cmpd="sng">
              <a:solidFill>
                <a:srgbClr val="E4E4E4"/>
              </a:solidFill>
            </a:ln>
          </a:bottom>
          <a:insideH>
            <a:ln w="9525" cmpd="sng">
              <a:solidFill>
                <a:srgbClr val="E4E4E4"/>
              </a:solidFill>
            </a:ln>
          </a:insideH>
          <a:insideV>
            <a:ln w="9525" cmpd="sng">
              <a:solidFill>
                <a:srgbClr val="E4E4E4"/>
              </a:solidFill>
            </a:ln>
          </a:insideV>
        </a:tcBdr>
        <a:fill>
          <a:solidFill>
            <a:srgbClr val="4684D3"/>
          </a:solidFill>
        </a:fill>
      </a:tcStyle>
    </a:firstRow>
  </a:tblStyle>
  <a:tblStyle styleId="{AA00FE40-A4A1-4E01-A4F3-C6AA1E8047A4}" styleName="{1c11e0ce-8795-4a8a-8479-611ce8434d9d}">
    <a:wholeTbl>
      <a:tcTxStyle>
        <a:fontRef idx="none">
          <a:prstClr val="black"/>
        </a:fontRef>
      </a:tcTxStyle>
      <a:tcStyle>
        <a:tcBdr>
          <a:bottom>
            <a:ln w="38100" cmpd="sng">
              <a:solidFill>
                <a:srgbClr val="2E6CB5"/>
              </a:solidFill>
            </a:ln>
          </a:bottom>
        </a:tcBdr>
        <a:fill>
          <a:solidFill>
            <a:srgbClr val="FFFFFF"/>
          </a:solidFill>
        </a:fill>
      </a:tcStyle>
    </a:wholeTbl>
    <a:band1H>
      <a:tcTxStyle>
        <a:fontRef idx="none">
          <a:prstClr val="black"/>
        </a:fontRef>
      </a:tcTxStyle>
      <a:tcStyle>
        <a:tcBdr>
          <a:insideV>
            <a:ln w="12700" cmpd="sng">
              <a:solidFill>
                <a:srgbClr val="FFFFFF"/>
              </a:solidFill>
            </a:ln>
          </a:insideV>
        </a:tcBdr>
        <a:fill>
          <a:solidFill>
            <a:srgbClr val="FFFFFF"/>
          </a:solidFill>
        </a:fill>
      </a:tcStyle>
    </a:band1H>
    <a:band2H>
      <a:tcTxStyle>
        <a:fontRef idx="none">
          <a:prstClr val="black"/>
        </a:fontRef>
      </a:tcTxStyle>
      <a:tcStyle>
        <a:tcBdr>
          <a:insideV>
            <a:ln w="12700" cmpd="sng">
              <a:solidFill>
                <a:srgbClr val="FFFFFF"/>
              </a:solidFill>
            </a:ln>
          </a:insideV>
        </a:tcBdr>
        <a:fill>
          <a:solidFill>
            <a:srgbClr val="F8F8F8"/>
          </a:solidFill>
        </a:fill>
      </a:tcStyle>
    </a:band2H>
    <a:firstRow>
      <a:tcTxStyle>
        <a:fontRef idx="none">
          <a:prstClr val="black"/>
        </a:fontRef>
      </a:tcTxStyle>
      <a:tcStyle>
        <a:tcBdr>
          <a:insideV>
            <a:ln w="12700" cmpd="sng">
              <a:solidFill>
                <a:srgbClr val="FFFFFF"/>
              </a:solidFill>
            </a:ln>
          </a:insideV>
        </a:tcBdr>
        <a:fill>
          <a:solidFill>
            <a:srgbClr val="2E6CB5"/>
          </a:solidFill>
        </a:fill>
      </a:tcStyle>
    </a:firstRow>
  </a:tblStyle>
  <a:tblStyle styleId="{0EDE92E7-8D68-40CC-9BB4-FEAE9A1AA901}" styleName="{5e54ee44-2122-4b89-9784-b75a85ec0aa5}">
    <a:wholeTbl>
      <a:tcTxStyle>
        <a:fontRef idx="none">
          <a:prstClr val="black"/>
        </a:fontRef>
      </a:tcTxStyle>
      <a:tcStyle>
        <a:tcBdr>
          <a:insideH>
            <a:ln w="12700" cmpd="sng">
              <a:solidFill>
                <a:srgbClr val="E9E9E9"/>
              </a:solidFill>
            </a:ln>
          </a:insideH>
          <a:insideV>
            <a:ln w="12700" cmpd="sng">
              <a:solidFill>
                <a:srgbClr val="E9E9E9"/>
              </a:solidFill>
            </a:ln>
          </a:insideV>
        </a:tcBdr>
        <a:fill>
          <a:solidFill>
            <a:srgbClr val="FFFFFF"/>
          </a:solidFill>
        </a:fill>
      </a:tcStyle>
    </a:wholeTbl>
    <a:lastRow>
      <a:tcTxStyle>
        <a:fontRef idx="none">
          <a:prstClr val="black"/>
        </a:fontRef>
      </a:tcTxStyle>
      <a:tcStyle>
        <a:tcBdr/>
        <a:fill>
          <a:solidFill>
            <a:srgbClr val="E9E9E9"/>
          </a:solidFill>
        </a:fill>
      </a:tcStyle>
    </a:lastRow>
    <a:firstRow>
      <a:tcTxStyle>
        <a:fontRef idx="none">
          <a:prstClr val="black"/>
        </a:fontRef>
      </a:tcTxStyle>
      <a:tcStyle>
        <a:tcBdr>
          <a:insideH>
            <a:ln w="12700" cmpd="sng">
              <a:solidFill>
                <a:srgbClr val="E9E9E9"/>
              </a:solidFill>
            </a:ln>
          </a:insideH>
          <a:insideV>
            <a:ln w="12700" cmpd="sng">
              <a:solidFill>
                <a:srgbClr val="E9E9E9"/>
              </a:solidFill>
            </a:ln>
          </a:insideV>
        </a:tcBdr>
        <a:fill>
          <a:solidFill>
            <a:srgbClr val="2E6CB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p:scale>
          <a:sx n="110" d="100"/>
          <a:sy n="110" d="100"/>
        </p:scale>
        <p:origin x="-246" y="-648"/>
      </p:cViewPr>
      <p:guideLst>
        <p:guide orient="horz" pos="1666"/>
        <p:guide pos="2971"/>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8" Type="http://schemas.openxmlformats.org/officeDocument/2006/relationships/tags" Target="tags/tag376.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8FE15B7-276D-4F19-9853-3ADEAB3D1E22}"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8612"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68613"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buNone/>
            </a:pPr>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幻灯片图像占位符 1"/>
          <p:cNvSpPr>
            <a:spLocks noGrp="1" noRot="1" noChangeAspect="1" noTextEdit="1"/>
          </p:cNvSpPr>
          <p:nvPr>
            <p:ph type="sldImg"/>
          </p:nvPr>
        </p:nvSpPr>
        <p:spPr/>
      </p:sp>
      <p:sp>
        <p:nvSpPr>
          <p:cNvPr id="69635"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696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幻灯片图像占位符 1"/>
          <p:cNvSpPr>
            <a:spLocks noGrp="1" noRot="1" noChangeAspect="1" noTextEdit="1"/>
          </p:cNvSpPr>
          <p:nvPr>
            <p:ph type="sldImg"/>
          </p:nvPr>
        </p:nvSpPr>
        <p:spPr/>
      </p:sp>
      <p:sp>
        <p:nvSpPr>
          <p:cNvPr id="706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06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幻灯片图像占位符 1"/>
          <p:cNvSpPr>
            <a:spLocks noGrp="1" noRot="1" noChangeAspect="1" noTextEdit="1"/>
          </p:cNvSpPr>
          <p:nvPr>
            <p:ph type="sldImg"/>
          </p:nvPr>
        </p:nvSpPr>
        <p:spPr/>
      </p:sp>
      <p:sp>
        <p:nvSpPr>
          <p:cNvPr id="716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16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1"/>
          <p:cNvSpPr>
            <a:spLocks noGrp="1" noRot="1" noChangeAspect="1" noTextEdit="1"/>
          </p:cNvSpPr>
          <p:nvPr>
            <p:ph type="sldImg"/>
          </p:nvPr>
        </p:nvSpPr>
        <p:spPr/>
      </p:sp>
      <p:sp>
        <p:nvSpPr>
          <p:cNvPr id="727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27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幻灯片图像占位符 1"/>
          <p:cNvSpPr>
            <a:spLocks noGrp="1" noRot="1" noChangeAspect="1" noTextEdit="1"/>
          </p:cNvSpPr>
          <p:nvPr>
            <p:ph type="sldImg"/>
          </p:nvPr>
        </p:nvSpPr>
        <p:spPr/>
      </p:sp>
      <p:sp>
        <p:nvSpPr>
          <p:cNvPr id="757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57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幻灯片图像占位符 1"/>
          <p:cNvSpPr>
            <a:spLocks noGrp="1" noRot="1" noChangeAspect="1" noTextEdit="1"/>
          </p:cNvSpPr>
          <p:nvPr>
            <p:ph type="sldImg"/>
          </p:nvPr>
        </p:nvSpPr>
        <p:spPr/>
      </p:sp>
      <p:sp>
        <p:nvSpPr>
          <p:cNvPr id="768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68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幻灯片图像占位符 1"/>
          <p:cNvSpPr>
            <a:spLocks noGrp="1" noRot="1" noChangeAspect="1" noTextEdit="1"/>
          </p:cNvSpPr>
          <p:nvPr>
            <p:ph type="sldImg"/>
          </p:nvPr>
        </p:nvSpPr>
        <p:spPr/>
      </p:sp>
      <p:sp>
        <p:nvSpPr>
          <p:cNvPr id="768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68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幻灯片图像占位符 1"/>
          <p:cNvSpPr>
            <a:spLocks noGrp="1" noRot="1" noChangeAspect="1" noTextEdit="1"/>
          </p:cNvSpPr>
          <p:nvPr>
            <p:ph type="sldImg"/>
          </p:nvPr>
        </p:nvSpPr>
        <p:spPr/>
      </p:sp>
      <p:sp>
        <p:nvSpPr>
          <p:cNvPr id="778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78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image" Target="../media/image1.jpeg"/><Relationship Id="rId2" Type="http://schemas.openxmlformats.org/officeDocument/2006/relationships/tags" Target="../tags/tag8.xml"/><Relationship Id="rId11" Type="http://schemas.openxmlformats.org/officeDocument/2006/relationships/tags" Target="../tags/tag16.xml"/><Relationship Id="rId10" Type="http://schemas.openxmlformats.org/officeDocument/2006/relationships/tags" Target="../tags/tag15.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image" Target="../media/image2.jpeg"/><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image" Target="../media/image3.jpeg"/><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6.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75.xml"/><Relationship Id="rId8" Type="http://schemas.openxmlformats.org/officeDocument/2006/relationships/tags" Target="../tags/tag74.xml"/><Relationship Id="rId7" Type="http://schemas.openxmlformats.org/officeDocument/2006/relationships/tags" Target="../tags/tag73.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image" Target="../media/image4.jpeg"/><Relationship Id="rId2" Type="http://schemas.openxmlformats.org/officeDocument/2006/relationships/tags" Target="../tags/tag69.xml"/><Relationship Id="rId10" Type="http://schemas.openxmlformats.org/officeDocument/2006/relationships/tags" Target="../tags/tag76.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02.xml"/><Relationship Id="rId7" Type="http://schemas.openxmlformats.org/officeDocument/2006/relationships/tags" Target="../tags/tag101.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tags" Target="../tags/tag120.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133.xml"/><Relationship Id="rId8" Type="http://schemas.openxmlformats.org/officeDocument/2006/relationships/tags" Target="../tags/tag132.xml"/><Relationship Id="rId7" Type="http://schemas.openxmlformats.org/officeDocument/2006/relationships/tags" Target="../tags/tag131.xml"/><Relationship Id="rId6" Type="http://schemas.openxmlformats.org/officeDocument/2006/relationships/tags" Target="../tags/tag130.xml"/><Relationship Id="rId5" Type="http://schemas.openxmlformats.org/officeDocument/2006/relationships/tags" Target="../tags/tag129.xml"/><Relationship Id="rId4" Type="http://schemas.openxmlformats.org/officeDocument/2006/relationships/tags" Target="../tags/tag128.xml"/><Relationship Id="rId3" Type="http://schemas.openxmlformats.org/officeDocument/2006/relationships/image" Target="../media/image1.jpeg"/><Relationship Id="rId2" Type="http://schemas.openxmlformats.org/officeDocument/2006/relationships/tags" Target="../tags/tag127.xml"/><Relationship Id="rId11" Type="http://schemas.openxmlformats.org/officeDocument/2006/relationships/tags" Target="../tags/tag135.xml"/><Relationship Id="rId10" Type="http://schemas.openxmlformats.org/officeDocument/2006/relationships/tags" Target="../tags/tag134.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tags" Target="../tags/tag141.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8" Type="http://schemas.openxmlformats.org/officeDocument/2006/relationships/tags" Target="../tags/tag147.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image" Target="../media/image2.jpeg"/><Relationship Id="rId2" Type="http://schemas.openxmlformats.org/officeDocument/2006/relationships/tags" Target="../tags/tag142.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7" Type="http://schemas.openxmlformats.org/officeDocument/2006/relationships/tags" Target="../tags/tag153.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7" Type="http://schemas.openxmlformats.org/officeDocument/2006/relationships/tags" Target="../tags/tag159.xml"/><Relationship Id="rId6" Type="http://schemas.openxmlformats.org/officeDocument/2006/relationships/tags" Target="../tags/tag158.xml"/><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image" Target="../media/image3.jpeg"/><Relationship Id="rId2" Type="http://schemas.openxmlformats.org/officeDocument/2006/relationships/tags" Target="../tags/tag160.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7" Type="http://schemas.openxmlformats.org/officeDocument/2006/relationships/tags" Target="../tags/tag187.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image" Target="../media/image4.jpeg"/><Relationship Id="rId2" Type="http://schemas.openxmlformats.org/officeDocument/2006/relationships/tags" Target="../tags/tag188.xml"/><Relationship Id="rId10" Type="http://schemas.openxmlformats.org/officeDocument/2006/relationships/tags" Target="../tags/tag195.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7" Type="http://schemas.openxmlformats.org/officeDocument/2006/relationships/tags" Target="../tags/tag201.xml"/><Relationship Id="rId6" Type="http://schemas.openxmlformats.org/officeDocument/2006/relationships/tags" Target="../tags/tag200.xml"/><Relationship Id="rId5" Type="http://schemas.openxmlformats.org/officeDocument/2006/relationships/tags" Target="../tags/tag199.xml"/><Relationship Id="rId4" Type="http://schemas.openxmlformats.org/officeDocument/2006/relationships/tags" Target="../tags/tag198.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7" Type="http://schemas.openxmlformats.org/officeDocument/2006/relationships/tags" Target="../tags/tag207.xml"/><Relationship Id="rId6" Type="http://schemas.openxmlformats.org/officeDocument/2006/relationships/tags" Target="../tags/tag206.xml"/><Relationship Id="rId5" Type="http://schemas.openxmlformats.org/officeDocument/2006/relationships/tags" Target="../tags/tag205.xml"/><Relationship Id="rId4" Type="http://schemas.openxmlformats.org/officeDocument/2006/relationships/tags" Target="../tags/tag204.xml"/><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8" Type="http://schemas.openxmlformats.org/officeDocument/2006/relationships/tags" Target="../tags/tag214.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8" Type="http://schemas.openxmlformats.org/officeDocument/2006/relationships/tags" Target="../tags/tag221.xml"/><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7" Type="http://schemas.openxmlformats.org/officeDocument/2006/relationships/tags" Target="../tags/tag232.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8" Type="http://schemas.openxmlformats.org/officeDocument/2006/relationships/tags" Target="../tags/tag239.xml"/><Relationship Id="rId7" Type="http://schemas.openxmlformats.org/officeDocument/2006/relationships/tags" Target="../tags/tag238.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5" Type="http://schemas.openxmlformats.org/officeDocument/2006/relationships/theme" Target="../theme/theme2.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slideLayout" Target="../slideLayouts/slideLayout14.xml"/><Relationship Id="rId19" Type="http://schemas.openxmlformats.org/officeDocument/2006/relationships/tags" Target="../tags/tag121.xml"/><Relationship Id="rId18" Type="http://schemas.openxmlformats.org/officeDocument/2006/relationships/slideLayout" Target="../slideLayouts/slideLayout30.xml"/><Relationship Id="rId17" Type="http://schemas.openxmlformats.org/officeDocument/2006/relationships/slideLayout" Target="../slideLayouts/slideLayout29.xml"/><Relationship Id="rId16" Type="http://schemas.openxmlformats.org/officeDocument/2006/relationships/slideLayout" Target="../slideLayouts/slideLayout28.xml"/><Relationship Id="rId15" Type="http://schemas.openxmlformats.org/officeDocument/2006/relationships/slideLayout" Target="../slideLayouts/slideLayout27.xml"/><Relationship Id="rId14" Type="http://schemas.openxmlformats.org/officeDocument/2006/relationships/slideLayout" Target="../slideLayouts/slideLayout26.xml"/><Relationship Id="rId13" Type="http://schemas.openxmlformats.org/officeDocument/2006/relationships/slideLayout" Target="../slideLayouts/slideLayout2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5" Type="http://schemas.openxmlformats.org/officeDocument/2006/relationships/theme" Target="../theme/theme3.xml"/><Relationship Id="rId24" Type="http://schemas.openxmlformats.org/officeDocument/2006/relationships/tags" Target="../tags/tag245.xml"/><Relationship Id="rId23" Type="http://schemas.openxmlformats.org/officeDocument/2006/relationships/tags" Target="../tags/tag244.xml"/><Relationship Id="rId22" Type="http://schemas.openxmlformats.org/officeDocument/2006/relationships/tags" Target="../tags/tag243.xml"/><Relationship Id="rId21" Type="http://schemas.openxmlformats.org/officeDocument/2006/relationships/tags" Target="../tags/tag242.xml"/><Relationship Id="rId20" Type="http://schemas.openxmlformats.org/officeDocument/2006/relationships/tags" Target="../tags/tag241.xml"/><Relationship Id="rId2" Type="http://schemas.openxmlformats.org/officeDocument/2006/relationships/slideLayout" Target="../slideLayouts/slideLayout32.xml"/><Relationship Id="rId19" Type="http://schemas.openxmlformats.org/officeDocument/2006/relationships/tags" Target="../tags/tag240.xml"/><Relationship Id="rId18" Type="http://schemas.openxmlformats.org/officeDocument/2006/relationships/slideLayout" Target="../slideLayouts/slideLayout48.xml"/><Relationship Id="rId17" Type="http://schemas.openxmlformats.org/officeDocument/2006/relationships/slideLayout" Target="../slideLayouts/slideLayout47.xml"/><Relationship Id="rId16" Type="http://schemas.openxmlformats.org/officeDocument/2006/relationships/slideLayout" Target="../slideLayouts/slideLayout46.xml"/><Relationship Id="rId15" Type="http://schemas.openxmlformats.org/officeDocument/2006/relationships/slideLayout" Target="../slideLayouts/slideLayout45.xml"/><Relationship Id="rId14" Type="http://schemas.openxmlformats.org/officeDocument/2006/relationships/slideLayout" Target="../slideLayouts/slideLayout44.xml"/><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B65B531-9C8B-4929-A6D0-7E89F59C89D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25.xml"/><Relationship Id="rId4" Type="http://schemas.openxmlformats.org/officeDocument/2006/relationships/tags" Target="../tags/tag282.xml"/><Relationship Id="rId3" Type="http://schemas.openxmlformats.org/officeDocument/2006/relationships/tags" Target="../tags/tag281.xml"/><Relationship Id="rId2" Type="http://schemas.openxmlformats.org/officeDocument/2006/relationships/tags" Target="../tags/tag280.xml"/><Relationship Id="rId1" Type="http://schemas.openxmlformats.org/officeDocument/2006/relationships/tags" Target="../tags/tag279.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25.xml"/><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tags" Target="../tags/tag284.xml"/><Relationship Id="rId1" Type="http://schemas.openxmlformats.org/officeDocument/2006/relationships/tags" Target="../tags/tag283.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25.xml"/><Relationship Id="rId4" Type="http://schemas.openxmlformats.org/officeDocument/2006/relationships/tags" Target="../tags/tag290.xml"/><Relationship Id="rId3" Type="http://schemas.openxmlformats.org/officeDocument/2006/relationships/tags" Target="../tags/tag289.xml"/><Relationship Id="rId2" Type="http://schemas.openxmlformats.org/officeDocument/2006/relationships/tags" Target="../tags/tag288.xml"/><Relationship Id="rId1" Type="http://schemas.openxmlformats.org/officeDocument/2006/relationships/tags" Target="../tags/tag287.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5.xml"/><Relationship Id="rId3" Type="http://schemas.openxmlformats.org/officeDocument/2006/relationships/tags" Target="../tags/tag293.xml"/><Relationship Id="rId2" Type="http://schemas.openxmlformats.org/officeDocument/2006/relationships/tags" Target="../tags/tag292.xml"/><Relationship Id="rId1" Type="http://schemas.openxmlformats.org/officeDocument/2006/relationships/tags" Target="../tags/tag291.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5.xml"/><Relationship Id="rId3" Type="http://schemas.openxmlformats.org/officeDocument/2006/relationships/tags" Target="../tags/tag296.xml"/><Relationship Id="rId2" Type="http://schemas.openxmlformats.org/officeDocument/2006/relationships/tags" Target="../tags/tag295.xml"/><Relationship Id="rId1" Type="http://schemas.openxmlformats.org/officeDocument/2006/relationships/tags" Target="../tags/tag294.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5.xml"/><Relationship Id="rId3" Type="http://schemas.openxmlformats.org/officeDocument/2006/relationships/tags" Target="../tags/tag299.xml"/><Relationship Id="rId2" Type="http://schemas.openxmlformats.org/officeDocument/2006/relationships/tags" Target="../tags/tag298.xml"/><Relationship Id="rId1" Type="http://schemas.openxmlformats.org/officeDocument/2006/relationships/tags" Target="../tags/tag297.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5.xml"/><Relationship Id="rId3" Type="http://schemas.openxmlformats.org/officeDocument/2006/relationships/tags" Target="../tags/tag302.xml"/><Relationship Id="rId2" Type="http://schemas.openxmlformats.org/officeDocument/2006/relationships/tags" Target="../tags/tag301.xml"/><Relationship Id="rId1" Type="http://schemas.openxmlformats.org/officeDocument/2006/relationships/tags" Target="../tags/tag300.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5.xml"/><Relationship Id="rId3" Type="http://schemas.openxmlformats.org/officeDocument/2006/relationships/tags" Target="../tags/tag305.xml"/><Relationship Id="rId2" Type="http://schemas.openxmlformats.org/officeDocument/2006/relationships/tags" Target="../tags/tag304.xml"/><Relationship Id="rId1" Type="http://schemas.openxmlformats.org/officeDocument/2006/relationships/tags" Target="../tags/tag303.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5.xml"/><Relationship Id="rId3" Type="http://schemas.openxmlformats.org/officeDocument/2006/relationships/tags" Target="../tags/tag308.xml"/><Relationship Id="rId2" Type="http://schemas.openxmlformats.org/officeDocument/2006/relationships/tags" Target="../tags/tag307.xml"/><Relationship Id="rId1" Type="http://schemas.openxmlformats.org/officeDocument/2006/relationships/tags" Target="../tags/tag306.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5.xml"/><Relationship Id="rId3" Type="http://schemas.openxmlformats.org/officeDocument/2006/relationships/tags" Target="../tags/tag311.xml"/><Relationship Id="rId2" Type="http://schemas.openxmlformats.org/officeDocument/2006/relationships/tags" Target="../tags/tag310.xml"/><Relationship Id="rId1" Type="http://schemas.openxmlformats.org/officeDocument/2006/relationships/tags" Target="../tags/tag30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tags" Target="../tags/tag247.xml"/><Relationship Id="rId1" Type="http://schemas.openxmlformats.org/officeDocument/2006/relationships/tags" Target="../tags/tag246.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5.xml"/><Relationship Id="rId3" Type="http://schemas.openxmlformats.org/officeDocument/2006/relationships/tags" Target="../tags/tag314.xml"/><Relationship Id="rId2" Type="http://schemas.openxmlformats.org/officeDocument/2006/relationships/tags" Target="../tags/tag313.xml"/><Relationship Id="rId1" Type="http://schemas.openxmlformats.org/officeDocument/2006/relationships/tags" Target="../tags/tag312.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5.xml"/><Relationship Id="rId3" Type="http://schemas.openxmlformats.org/officeDocument/2006/relationships/tags" Target="../tags/tag317.xml"/><Relationship Id="rId2" Type="http://schemas.openxmlformats.org/officeDocument/2006/relationships/tags" Target="../tags/tag316.xml"/><Relationship Id="rId1" Type="http://schemas.openxmlformats.org/officeDocument/2006/relationships/tags" Target="../tags/tag315.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5.xml"/><Relationship Id="rId3" Type="http://schemas.openxmlformats.org/officeDocument/2006/relationships/tags" Target="../tags/tag320.xml"/><Relationship Id="rId2" Type="http://schemas.openxmlformats.org/officeDocument/2006/relationships/tags" Target="../tags/tag319.xml"/><Relationship Id="rId1" Type="http://schemas.openxmlformats.org/officeDocument/2006/relationships/tags" Target="../tags/tag318.xml"/></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25.xml"/><Relationship Id="rId5" Type="http://schemas.openxmlformats.org/officeDocument/2006/relationships/tags" Target="../tags/tag324.xml"/><Relationship Id="rId4" Type="http://schemas.openxmlformats.org/officeDocument/2006/relationships/image" Target="../media/image5.png"/><Relationship Id="rId3" Type="http://schemas.openxmlformats.org/officeDocument/2006/relationships/tags" Target="../tags/tag323.xml"/><Relationship Id="rId2" Type="http://schemas.openxmlformats.org/officeDocument/2006/relationships/tags" Target="../tags/tag322.xml"/><Relationship Id="rId1" Type="http://schemas.openxmlformats.org/officeDocument/2006/relationships/tags" Target="../tags/tag321.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5.xml"/><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tags" Target="../tags/tag325.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5.xml"/><Relationship Id="rId3" Type="http://schemas.openxmlformats.org/officeDocument/2006/relationships/tags" Target="../tags/tag330.xml"/><Relationship Id="rId2" Type="http://schemas.openxmlformats.org/officeDocument/2006/relationships/tags" Target="../tags/tag329.xml"/><Relationship Id="rId1" Type="http://schemas.openxmlformats.org/officeDocument/2006/relationships/tags" Target="../tags/tag328.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25.xml"/><Relationship Id="rId4" Type="http://schemas.openxmlformats.org/officeDocument/2006/relationships/tags" Target="../tags/tag334.xml"/><Relationship Id="rId3" Type="http://schemas.openxmlformats.org/officeDocument/2006/relationships/tags" Target="../tags/tag333.xml"/><Relationship Id="rId2" Type="http://schemas.openxmlformats.org/officeDocument/2006/relationships/tags" Target="../tags/tag332.xml"/><Relationship Id="rId1" Type="http://schemas.openxmlformats.org/officeDocument/2006/relationships/tags" Target="../tags/tag331.xml"/></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25.xml"/><Relationship Id="rId4" Type="http://schemas.openxmlformats.org/officeDocument/2006/relationships/tags" Target="../tags/tag338.xml"/><Relationship Id="rId3" Type="http://schemas.openxmlformats.org/officeDocument/2006/relationships/tags" Target="../tags/tag337.xml"/><Relationship Id="rId2" Type="http://schemas.openxmlformats.org/officeDocument/2006/relationships/tags" Target="../tags/tag336.xml"/><Relationship Id="rId1" Type="http://schemas.openxmlformats.org/officeDocument/2006/relationships/tags" Target="../tags/tag335.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5.xml"/><Relationship Id="rId3" Type="http://schemas.openxmlformats.org/officeDocument/2006/relationships/tags" Target="../tags/tag341.xml"/><Relationship Id="rId2" Type="http://schemas.openxmlformats.org/officeDocument/2006/relationships/tags" Target="../tags/tag340.xml"/><Relationship Id="rId1" Type="http://schemas.openxmlformats.org/officeDocument/2006/relationships/tags" Target="../tags/tag339.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5.xml"/><Relationship Id="rId3" Type="http://schemas.openxmlformats.org/officeDocument/2006/relationships/tags" Target="../tags/tag344.xml"/><Relationship Id="rId2" Type="http://schemas.openxmlformats.org/officeDocument/2006/relationships/tags" Target="../tags/tag343.xml"/><Relationship Id="rId1" Type="http://schemas.openxmlformats.org/officeDocument/2006/relationships/tags" Target="../tags/tag34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tags" Target="../tags/tag249.xml"/><Relationship Id="rId1" Type="http://schemas.openxmlformats.org/officeDocument/2006/relationships/tags" Target="../tags/tag248.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43.xml"/><Relationship Id="rId3" Type="http://schemas.openxmlformats.org/officeDocument/2006/relationships/tags" Target="../tags/tag347.xml"/><Relationship Id="rId2" Type="http://schemas.openxmlformats.org/officeDocument/2006/relationships/tags" Target="../tags/tag346.xml"/><Relationship Id="rId1" Type="http://schemas.openxmlformats.org/officeDocument/2006/relationships/tags" Target="../tags/tag345.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43.xml"/><Relationship Id="rId3" Type="http://schemas.openxmlformats.org/officeDocument/2006/relationships/tags" Target="../tags/tag350.xml"/><Relationship Id="rId2" Type="http://schemas.openxmlformats.org/officeDocument/2006/relationships/tags" Target="../tags/tag349.xml"/><Relationship Id="rId1" Type="http://schemas.openxmlformats.org/officeDocument/2006/relationships/tags" Target="../tags/tag348.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5.xml"/><Relationship Id="rId3" Type="http://schemas.openxmlformats.org/officeDocument/2006/relationships/tags" Target="../tags/tag353.xml"/><Relationship Id="rId2" Type="http://schemas.openxmlformats.org/officeDocument/2006/relationships/tags" Target="../tags/tag352.xml"/><Relationship Id="rId1" Type="http://schemas.openxmlformats.org/officeDocument/2006/relationships/tags" Target="../tags/tag351.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43.xml"/><Relationship Id="rId3" Type="http://schemas.openxmlformats.org/officeDocument/2006/relationships/tags" Target="../tags/tag356.xml"/><Relationship Id="rId2" Type="http://schemas.openxmlformats.org/officeDocument/2006/relationships/tags" Target="../tags/tag355.xml"/><Relationship Id="rId1" Type="http://schemas.openxmlformats.org/officeDocument/2006/relationships/tags" Target="../tags/tag354.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25.xml"/><Relationship Id="rId3" Type="http://schemas.openxmlformats.org/officeDocument/2006/relationships/tags" Target="../tags/tag359.xml"/><Relationship Id="rId2" Type="http://schemas.openxmlformats.org/officeDocument/2006/relationships/tags" Target="../tags/tag358.xml"/><Relationship Id="rId1" Type="http://schemas.openxmlformats.org/officeDocument/2006/relationships/tags" Target="../tags/tag357.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25.xml"/><Relationship Id="rId3" Type="http://schemas.openxmlformats.org/officeDocument/2006/relationships/tags" Target="../tags/tag362.xml"/><Relationship Id="rId2" Type="http://schemas.openxmlformats.org/officeDocument/2006/relationships/tags" Target="../tags/tag361.xml"/><Relationship Id="rId1" Type="http://schemas.openxmlformats.org/officeDocument/2006/relationships/tags" Target="../tags/tag360.xml"/></Relationships>
</file>

<file path=ppt/slides/_rels/slide36.xml.rels><?xml version="1.0" encoding="UTF-8" standalone="yes"?>
<Relationships xmlns="http://schemas.openxmlformats.org/package/2006/relationships"><Relationship Id="rId7" Type="http://schemas.openxmlformats.org/officeDocument/2006/relationships/notesSlide" Target="../notesSlides/notesSlide33.xml"/><Relationship Id="rId6" Type="http://schemas.openxmlformats.org/officeDocument/2006/relationships/slideLayout" Target="../slideLayouts/slideLayout43.xml"/><Relationship Id="rId5" Type="http://schemas.openxmlformats.org/officeDocument/2006/relationships/tags" Target="../tags/tag366.xml"/><Relationship Id="rId4" Type="http://schemas.openxmlformats.org/officeDocument/2006/relationships/image" Target="../media/image6.png"/><Relationship Id="rId3" Type="http://schemas.openxmlformats.org/officeDocument/2006/relationships/tags" Target="../tags/tag365.xml"/><Relationship Id="rId2" Type="http://schemas.openxmlformats.org/officeDocument/2006/relationships/tags" Target="../tags/tag364.xml"/><Relationship Id="rId1" Type="http://schemas.openxmlformats.org/officeDocument/2006/relationships/tags" Target="../tags/tag363.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43.xml"/><Relationship Id="rId3" Type="http://schemas.openxmlformats.org/officeDocument/2006/relationships/tags" Target="../tags/tag369.xml"/><Relationship Id="rId2" Type="http://schemas.openxmlformats.org/officeDocument/2006/relationships/tags" Target="../tags/tag368.xml"/><Relationship Id="rId1" Type="http://schemas.openxmlformats.org/officeDocument/2006/relationships/tags" Target="../tags/tag367.xml"/></Relationships>
</file>

<file path=ppt/slides/_rels/slide38.xml.rels><?xml version="1.0" encoding="UTF-8" standalone="yes"?>
<Relationships xmlns="http://schemas.openxmlformats.org/package/2006/relationships"><Relationship Id="rId6" Type="http://schemas.openxmlformats.org/officeDocument/2006/relationships/notesSlide" Target="../notesSlides/notesSlide35.xml"/><Relationship Id="rId5" Type="http://schemas.openxmlformats.org/officeDocument/2006/relationships/slideLayout" Target="../slideLayouts/slideLayout25.xml"/><Relationship Id="rId4" Type="http://schemas.openxmlformats.org/officeDocument/2006/relationships/tags" Target="../tags/tag372.xml"/><Relationship Id="rId3" Type="http://schemas.openxmlformats.org/officeDocument/2006/relationships/image" Target="../media/image7.jpeg"/><Relationship Id="rId2" Type="http://schemas.openxmlformats.org/officeDocument/2006/relationships/tags" Target="../tags/tag371.xml"/><Relationship Id="rId1" Type="http://schemas.openxmlformats.org/officeDocument/2006/relationships/tags" Target="../tags/tag370.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3.xml"/><Relationship Id="rId3" Type="http://schemas.openxmlformats.org/officeDocument/2006/relationships/tags" Target="../tags/tag375.xml"/><Relationship Id="rId2" Type="http://schemas.openxmlformats.org/officeDocument/2006/relationships/tags" Target="../tags/tag374.xml"/><Relationship Id="rId1" Type="http://schemas.openxmlformats.org/officeDocument/2006/relationships/tags" Target="../tags/tag373.xml"/></Relationships>
</file>

<file path=ppt/slides/_rels/slide4.xml.rels><?xml version="1.0" encoding="UTF-8" standalone="yes"?>
<Relationships xmlns="http://schemas.openxmlformats.org/package/2006/relationships"><Relationship Id="rId9" Type="http://schemas.openxmlformats.org/officeDocument/2006/relationships/tags" Target="../tags/tag258.xml"/><Relationship Id="rId8" Type="http://schemas.openxmlformats.org/officeDocument/2006/relationships/tags" Target="../tags/tag257.xml"/><Relationship Id="rId7" Type="http://schemas.openxmlformats.org/officeDocument/2006/relationships/tags" Target="../tags/tag256.xml"/><Relationship Id="rId6" Type="http://schemas.openxmlformats.org/officeDocument/2006/relationships/tags" Target="../tags/tag255.xml"/><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4" Type="http://schemas.openxmlformats.org/officeDocument/2006/relationships/notesSlide" Target="../notesSlides/notesSlide1.xml"/><Relationship Id="rId13" Type="http://schemas.openxmlformats.org/officeDocument/2006/relationships/slideLayout" Target="../slideLayouts/slideLayout18.xml"/><Relationship Id="rId12" Type="http://schemas.openxmlformats.org/officeDocument/2006/relationships/tags" Target="../tags/tag261.xml"/><Relationship Id="rId11" Type="http://schemas.openxmlformats.org/officeDocument/2006/relationships/tags" Target="../tags/tag260.xml"/><Relationship Id="rId10" Type="http://schemas.openxmlformats.org/officeDocument/2006/relationships/tags" Target="../tags/tag259.xml"/><Relationship Id="rId1" Type="http://schemas.openxmlformats.org/officeDocument/2006/relationships/tags" Target="../tags/tag250.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5.xml"/><Relationship Id="rId5" Type="http://schemas.openxmlformats.org/officeDocument/2006/relationships/tags" Target="../tags/tag265.xml"/><Relationship Id="rId4" Type="http://schemas.openxmlformats.org/officeDocument/2006/relationships/image" Target="../media/image5.png"/><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5.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tags" Target="../tags/tag266.xml"/></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25.xml"/><Relationship Id="rId5" Type="http://schemas.openxmlformats.org/officeDocument/2006/relationships/tags" Target="../tags/tag272.xml"/><Relationship Id="rId4" Type="http://schemas.openxmlformats.org/officeDocument/2006/relationships/image" Target="../media/image5.png"/><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5.xml"/><Relationship Id="rId3" Type="http://schemas.openxmlformats.org/officeDocument/2006/relationships/tags" Target="../tags/tag275.xml"/><Relationship Id="rId2" Type="http://schemas.openxmlformats.org/officeDocument/2006/relationships/tags" Target="../tags/tag274.xml"/><Relationship Id="rId1" Type="http://schemas.openxmlformats.org/officeDocument/2006/relationships/tags" Target="../tags/tag273.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5.xml"/><Relationship Id="rId3" Type="http://schemas.openxmlformats.org/officeDocument/2006/relationships/tags" Target="../tags/tag278.xml"/><Relationship Id="rId2" Type="http://schemas.openxmlformats.org/officeDocument/2006/relationships/tags" Target="../tags/tag277.xml"/><Relationship Id="rId1" Type="http://schemas.openxmlformats.org/officeDocument/2006/relationships/tags" Target="../tags/tag2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62466" name="矩形 26"/>
          <p:cNvSpPr/>
          <p:nvPr/>
        </p:nvSpPr>
        <p:spPr>
          <a:xfrm>
            <a:off x="1143000" y="836613"/>
            <a:ext cx="6858000" cy="1890712"/>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ea typeface="宋体" panose="02010600030101010101" pitchFamily="2" charset="-122"/>
              <a:sym typeface="宋体" panose="02010600030101010101" pitchFamily="2" charset="-122"/>
            </a:endParaRPr>
          </a:p>
        </p:txBody>
      </p:sp>
      <p:sp>
        <p:nvSpPr>
          <p:cNvPr id="62467" name="TextBox 5" hidden="1"/>
          <p:cNvSpPr/>
          <p:nvPr/>
        </p:nvSpPr>
        <p:spPr>
          <a:xfrm>
            <a:off x="2597150" y="1465263"/>
            <a:ext cx="1457325" cy="107950"/>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8" name="矩形 6" hidden="1"/>
          <p:cNvSpPr/>
          <p:nvPr/>
        </p:nvSpPr>
        <p:spPr>
          <a:xfrm>
            <a:off x="2597150" y="2270125"/>
            <a:ext cx="1104900"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9" name="矩形 7" hidden="1"/>
          <p:cNvSpPr/>
          <p:nvPr/>
        </p:nvSpPr>
        <p:spPr>
          <a:xfrm>
            <a:off x="2651125" y="3181350"/>
            <a:ext cx="1103313"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0" name="矩形 8" hidden="1"/>
          <p:cNvSpPr/>
          <p:nvPr/>
        </p:nvSpPr>
        <p:spPr>
          <a:xfrm>
            <a:off x="2651125" y="4144963"/>
            <a:ext cx="1103313" cy="106362"/>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1" name="TextBox 27"/>
          <p:cNvSpPr/>
          <p:nvPr/>
        </p:nvSpPr>
        <p:spPr>
          <a:xfrm>
            <a:off x="1187450" y="846138"/>
            <a:ext cx="6927850" cy="1754187"/>
          </a:xfrm>
          <a:prstGeom prst="rect">
            <a:avLst/>
          </a:prstGeom>
          <a:noFill/>
          <a:ln w="9525">
            <a:noFill/>
          </a:ln>
        </p:spPr>
        <p:txBody>
          <a:bodyPr wrap="square" anchor="t" anchorCtr="0">
            <a:spAutoFit/>
          </a:bodyPr>
          <a:p>
            <a:pPr algn="ctr" eaLnBrk="0" hangingPunct="0">
              <a:lnSpc>
                <a:spcPct val="150000"/>
              </a:lnSpc>
            </a:pPr>
            <a:r>
              <a:rPr lang="zh-CN" altLang="en-US" sz="100" dirty="0">
                <a:solidFill>
                  <a:srgbClr val="000000"/>
                </a:solidFill>
                <a:latin typeface="Arial" panose="020B0604020202020204" pitchFamily="34" charset="0"/>
                <a:ea typeface="宋体" panose="02010600030101010101" pitchFamily="2" charset="-122"/>
                <a:sym typeface="宋体" panose="02010600030101010101" pitchFamily="2" charset="-122"/>
              </a:rPr>
              <a:t>  </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财务会计 </a:t>
            </a:r>
            <a:endPar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0" hangingPunct="0">
              <a:lnSpc>
                <a:spcPct val="150000"/>
              </a:lnSpc>
            </a:pP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理论</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实务</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课程思政案例</a:t>
            </a:r>
            <a:endParaRPr lang="zh-CN" altLang="en-US"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472" name="TextBox 28"/>
          <p:cNvSpPr/>
          <p:nvPr/>
        </p:nvSpPr>
        <p:spPr>
          <a:xfrm>
            <a:off x="3711575" y="3751580"/>
            <a:ext cx="287528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234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642225"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pitchFamily="2" charset="2"/>
              <a:buNone/>
              <a:defRPr/>
            </a:pPr>
            <a:r>
              <a:rPr lang="zh-CN" altLang="en-US" sz="2000" b="1" noProof="0" dirty="0">
                <a:ln>
                  <a:noFill/>
                </a:ln>
                <a:effectLst/>
                <a:uLnTx/>
                <a:uFillTx/>
                <a:sym typeface="+mn-ea"/>
              </a:rPr>
              <a:t>一、设置的会计科目</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endParaRPr kumimoji="0" lang="en-US" altLang="zh-CN" sz="11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
        <p:nvSpPr>
          <p:cNvPr id="100" name="文本框 99"/>
          <p:cNvSpPr txBox="1"/>
          <p:nvPr/>
        </p:nvSpPr>
        <p:spPr>
          <a:xfrm>
            <a:off x="1619885" y="1564640"/>
            <a:ext cx="5535295" cy="275590"/>
          </a:xfrm>
          <a:prstGeom prst="rect">
            <a:avLst/>
          </a:prstGeom>
          <a:noFill/>
          <a:ln w="9525">
            <a:noFill/>
          </a:ln>
        </p:spPr>
        <p:txBody>
          <a:bodyPr wrap="square">
            <a:spAutoFit/>
          </a:bodyPr>
          <a:p>
            <a:pPr indent="266700" algn="ctr"/>
            <a:r>
              <a:rPr lang="zh-CN"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表</a:t>
            </a:r>
            <a:r>
              <a:rPr lang="en-US"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8</a:t>
            </a:r>
            <a:r>
              <a:rPr lang="en-US"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     </a:t>
            </a:r>
            <a:r>
              <a:rPr lang="zh-CN"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破产清算的会计科目及其核算内容</a:t>
            </a:r>
            <a:endParaRPr lang="zh-CN" altLang="en-US"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2" name="表格 1"/>
          <p:cNvGraphicFramePr/>
          <p:nvPr>
            <p:custDataLst>
              <p:tags r:id="rId3"/>
            </p:custDataLst>
          </p:nvPr>
        </p:nvGraphicFramePr>
        <p:xfrm>
          <a:off x="827405" y="1887855"/>
          <a:ext cx="7573645" cy="2640965"/>
        </p:xfrm>
        <a:graphic>
          <a:graphicData uri="http://schemas.openxmlformats.org/drawingml/2006/table">
            <a:tbl>
              <a:tblPr/>
              <a:tblGrid>
                <a:gridCol w="1311275"/>
                <a:gridCol w="1537335"/>
                <a:gridCol w="4725035"/>
              </a:tblGrid>
              <a:tr h="261620">
                <a:tc>
                  <a:txBody>
                    <a:bodyPr/>
                    <a:p>
                      <a:pPr indent="0" algn="ctr">
                        <a:lnSpc>
                          <a:spcPct val="120000"/>
                        </a:lnSpc>
                        <a:spcBef>
                          <a:spcPts val="0"/>
                        </a:spcBef>
                        <a:spcAft>
                          <a:spcPts val="0"/>
                        </a:spcAft>
                        <a:buNone/>
                      </a:pPr>
                      <a:r>
                        <a:rPr lang="en-US" sz="1300" b="1" spc="120">
                          <a:solidFill>
                            <a:srgbClr val="FFFFFF"/>
                          </a:solidFill>
                          <a:latin typeface="微软雅黑" panose="020B0503020204020204" pitchFamily="34" charset="-122"/>
                          <a:ea typeface="微软雅黑" panose="020B0503020204020204" pitchFamily="34" charset="-122"/>
                        </a:rPr>
                        <a:t>科目类别</a:t>
                      </a:r>
                      <a:endParaRPr lang="en-US" sz="1300" b="1" spc="120">
                        <a:solidFill>
                          <a:srgbClr val="FFFFFF"/>
                        </a:solidFill>
                        <a:latin typeface="微软雅黑" panose="020B0503020204020204" pitchFamily="34" charset="-122"/>
                        <a:ea typeface="微软雅黑" panose="020B0503020204020204" pitchFamily="34" charset="-122"/>
                      </a:endParaRPr>
                    </a:p>
                  </a:txBody>
                  <a:tcPr marL="25400" marR="25400" marT="6350" marB="6350" vert="horz" anchor="ctr" anchorCtr="0">
                    <a:lnL>
                      <a:noFill/>
                    </a:lnL>
                    <a:lnR w="19050">
                      <a:solidFill>
                        <a:srgbClr val="FFFFFF"/>
                      </a:solidFill>
                      <a:prstDash val="solid"/>
                    </a:lnR>
                    <a:lnT>
                      <a:noFill/>
                    </a:lnT>
                    <a:lnB>
                      <a:noFill/>
                    </a:lnB>
                    <a:lnTlToBr>
                      <a:noFill/>
                    </a:lnTlToBr>
                    <a:lnBlToTr>
                      <a:noFill/>
                    </a:lnBlToTr>
                    <a:solidFill>
                      <a:srgbClr val="404040"/>
                    </a:solidFill>
                  </a:tcPr>
                </a:tc>
                <a:tc>
                  <a:txBody>
                    <a:bodyPr/>
                    <a:p>
                      <a:pPr indent="0" algn="ctr">
                        <a:lnSpc>
                          <a:spcPct val="120000"/>
                        </a:lnSpc>
                        <a:spcBef>
                          <a:spcPts val="0"/>
                        </a:spcBef>
                        <a:spcAft>
                          <a:spcPts val="0"/>
                        </a:spcAft>
                        <a:buNone/>
                      </a:pPr>
                      <a:r>
                        <a:rPr lang="en-US" sz="1300" b="1" spc="120">
                          <a:solidFill>
                            <a:srgbClr val="FFFFFF"/>
                          </a:solidFill>
                          <a:latin typeface="微软雅黑" panose="020B0503020204020204" pitchFamily="34" charset="-122"/>
                          <a:ea typeface="微软雅黑" panose="020B0503020204020204" pitchFamily="34" charset="-122"/>
                        </a:rPr>
                        <a:t>科目名称</a:t>
                      </a:r>
                      <a:endParaRPr lang="en-US" sz="1300" b="1" spc="120">
                        <a:solidFill>
                          <a:srgbClr val="FFFFFF"/>
                        </a:solidFill>
                        <a:latin typeface="微软雅黑" panose="020B0503020204020204" pitchFamily="34" charset="-122"/>
                        <a:ea typeface="微软雅黑" panose="020B0503020204020204" pitchFamily="34" charset="-122"/>
                      </a:endParaRPr>
                    </a:p>
                  </a:txBody>
                  <a:tcPr marL="25400" marR="25400" marT="6350" marB="6350" vert="horz" anchor="ctr" anchorCtr="0">
                    <a:lnL w="19050">
                      <a:solidFill>
                        <a:srgbClr val="FFFFFF"/>
                      </a:solidFill>
                      <a:prstDash val="solid"/>
                    </a:lnL>
                    <a:lnR w="19050">
                      <a:solidFill>
                        <a:srgbClr val="FFFFFF"/>
                      </a:solidFill>
                      <a:prstDash val="solid"/>
                    </a:lnR>
                    <a:lnT>
                      <a:noFill/>
                    </a:lnT>
                    <a:lnB>
                      <a:noFill/>
                    </a:lnB>
                    <a:lnTlToBr>
                      <a:noFill/>
                    </a:lnTlToBr>
                    <a:lnBlToTr>
                      <a:noFill/>
                    </a:lnBlToTr>
                    <a:solidFill>
                      <a:srgbClr val="03A9F5"/>
                    </a:solidFill>
                  </a:tcPr>
                </a:tc>
                <a:tc>
                  <a:txBody>
                    <a:bodyPr/>
                    <a:p>
                      <a:pPr indent="0" algn="ctr">
                        <a:lnSpc>
                          <a:spcPct val="120000"/>
                        </a:lnSpc>
                        <a:spcBef>
                          <a:spcPts val="0"/>
                        </a:spcBef>
                        <a:spcAft>
                          <a:spcPts val="0"/>
                        </a:spcAft>
                        <a:buNone/>
                      </a:pPr>
                      <a:r>
                        <a:rPr lang="en-US" sz="1300" b="1" spc="120">
                          <a:solidFill>
                            <a:srgbClr val="FFFFFF"/>
                          </a:solidFill>
                          <a:latin typeface="微软雅黑" panose="020B0503020204020204" pitchFamily="34" charset="-122"/>
                          <a:ea typeface="微软雅黑" panose="020B0503020204020204" pitchFamily="34" charset="-122"/>
                        </a:rPr>
                        <a:t>核算内容</a:t>
                      </a:r>
                      <a:endParaRPr lang="en-US" sz="1300" b="1" spc="120">
                        <a:solidFill>
                          <a:srgbClr val="FFFFFF"/>
                        </a:solidFill>
                        <a:latin typeface="微软雅黑" panose="020B0503020204020204" pitchFamily="34" charset="-122"/>
                        <a:ea typeface="微软雅黑" panose="020B0503020204020204" pitchFamily="34" charset="-122"/>
                      </a:endParaRPr>
                    </a:p>
                  </a:txBody>
                  <a:tcPr marL="25400" marR="25400" marT="6350" marB="6350" vert="horz" anchor="ctr" anchorCtr="0">
                    <a:lnL w="19050">
                      <a:solidFill>
                        <a:srgbClr val="FFFFFF"/>
                      </a:solidFill>
                      <a:prstDash val="solid"/>
                    </a:lnL>
                    <a:lnR>
                      <a:noFill/>
                    </a:lnR>
                    <a:lnT>
                      <a:noFill/>
                    </a:lnT>
                    <a:lnB>
                      <a:noFill/>
                    </a:lnB>
                    <a:lnTlToBr>
                      <a:noFill/>
                    </a:lnTlToBr>
                    <a:lnBlToTr>
                      <a:noFill/>
                    </a:lnBlToTr>
                    <a:solidFill>
                      <a:srgbClr val="03A9F5"/>
                    </a:solidFill>
                  </a:tcPr>
                </a:tc>
              </a:tr>
              <a:tr h="432435">
                <a:tc>
                  <a:txBody>
                    <a:bodyPr/>
                    <a:p>
                      <a:pPr indent="0" algn="l">
                        <a:lnSpc>
                          <a:spcPct val="120000"/>
                        </a:lnSpc>
                        <a:spcBef>
                          <a:spcPts val="0"/>
                        </a:spcBef>
                        <a:spcAft>
                          <a:spcPts val="0"/>
                        </a:spcAft>
                        <a:buNone/>
                      </a:pPr>
                      <a:r>
                        <a:rPr lang="en-US" sz="1100" b="0" spc="60">
                          <a:solidFill>
                            <a:srgbClr val="404040"/>
                          </a:solidFill>
                          <a:latin typeface="微软雅黑" panose="020B0503020204020204" pitchFamily="34" charset="-122"/>
                          <a:ea typeface="微软雅黑" panose="020B0503020204020204" pitchFamily="34" charset="-122"/>
                        </a:rPr>
                        <a:t>相关资产、负债类科目</a:t>
                      </a:r>
                      <a:endParaRPr lang="en-US" sz="11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nchorCtr="0">
                    <a:lnL>
                      <a:noFill/>
                    </a:lnL>
                    <a:lnR w="6350">
                      <a:solidFill>
                        <a:srgbClr val="D9D9D9"/>
                      </a:solidFill>
                      <a:prstDash val="dash"/>
                    </a:lnR>
                    <a:lnT>
                      <a:noFill/>
                    </a:lnT>
                    <a:lnB w="6350">
                      <a:solidFill>
                        <a:srgbClr val="D9D9D9"/>
                      </a:solidFill>
                      <a:prstDash val="dash"/>
                    </a:lnB>
                    <a:lnTlToBr>
                      <a:noFill/>
                    </a:lnTlToBr>
                    <a:lnBlToTr>
                      <a:noFill/>
                    </a:lnBlToTr>
                    <a:solidFill>
                      <a:srgbClr val="FFFFFF"/>
                    </a:solidFill>
                  </a:tcPr>
                </a:tc>
                <a:tc gridSpan="2">
                  <a:txBody>
                    <a:bodyPr/>
                    <a:p>
                      <a:pPr indent="0" algn="ctr">
                        <a:lnSpc>
                          <a:spcPct val="120000"/>
                        </a:lnSpc>
                        <a:spcBef>
                          <a:spcPts val="0"/>
                        </a:spcBef>
                        <a:spcAft>
                          <a:spcPts val="0"/>
                        </a:spcAft>
                        <a:buNone/>
                      </a:pPr>
                      <a:r>
                        <a:rPr lang="en-US" sz="1100" b="0" spc="60">
                          <a:solidFill>
                            <a:srgbClr val="404040"/>
                          </a:solidFill>
                          <a:latin typeface="微软雅黑" panose="020B0503020204020204" pitchFamily="34" charset="-122"/>
                          <a:ea typeface="微软雅黑" panose="020B0503020204020204" pitchFamily="34" charset="-122"/>
                        </a:rPr>
                        <a:t>比照原有会计科目根据实际情况设置相关资产、负债类会计科目，并将有关资产、负债入账</a:t>
                      </a:r>
                      <a:endParaRPr lang="en-US" altLang="en-US" sz="11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a:noFill/>
                    </a:lnR>
                    <a:lnT>
                      <a:noFill/>
                    </a:lnT>
                    <a:lnB w="6350">
                      <a:solidFill>
                        <a:srgbClr val="D9D9D9"/>
                      </a:solidFill>
                      <a:prstDash val="dash"/>
                    </a:lnB>
                    <a:lnTlToBr>
                      <a:noFill/>
                    </a:lnTlToBr>
                    <a:lnBlToTr>
                      <a:noFill/>
                    </a:lnBlToTr>
                    <a:solidFill>
                      <a:srgbClr val="FFFFFF"/>
                    </a:solidFill>
                  </a:tcPr>
                </a:tc>
                <a:tc hMerge="1">
                  <a:tcPr>
                    <a:lnR>
                      <a:noFill/>
                    </a:lnR>
                    <a:lnT>
                      <a:noFill/>
                    </a:lnT>
                    <a:lnB w="6350">
                      <a:solidFill>
                        <a:srgbClr val="D9D9D9"/>
                      </a:solidFill>
                      <a:prstDash val="dash"/>
                    </a:lnB>
                  </a:tcPr>
                </a:tc>
              </a:tr>
              <a:tr h="222250">
                <a:tc rowSpan="2">
                  <a:txBody>
                    <a:bodyPr/>
                    <a:p>
                      <a:pPr indent="0" algn="l">
                        <a:lnSpc>
                          <a:spcPct val="120000"/>
                        </a:lnSpc>
                        <a:spcBef>
                          <a:spcPts val="0"/>
                        </a:spcBef>
                        <a:spcAft>
                          <a:spcPts val="0"/>
                        </a:spcAft>
                        <a:buNone/>
                      </a:pPr>
                      <a:r>
                        <a:rPr lang="en-US" sz="1100" b="0" spc="60">
                          <a:solidFill>
                            <a:srgbClr val="404040"/>
                          </a:solidFill>
                          <a:latin typeface="微软雅黑" panose="020B0503020204020204" pitchFamily="34" charset="-122"/>
                          <a:ea typeface="微软雅黑" panose="020B0503020204020204" pitchFamily="34" charset="-122"/>
                        </a:rPr>
                        <a:t>增设的负债类科目</a:t>
                      </a:r>
                      <a:endParaRPr lang="en-US" altLang="en-US" sz="11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nchorCtr="0">
                    <a:lnL>
                      <a:noFill/>
                    </a:lnL>
                    <a:lnR w="6350">
                      <a:solidFill>
                        <a:srgbClr val="D9D9D9"/>
                      </a:solidFill>
                      <a:prstDash val="dash"/>
                    </a:lnR>
                    <a:lnT w="6350">
                      <a:solidFill>
                        <a:srgbClr val="D9D9D9"/>
                      </a:solidFill>
                      <a:prstDash val="dash"/>
                    </a:lnT>
                    <a:lnB w="6350">
                      <a:solidFill>
                        <a:srgbClr val="D9D9D9"/>
                      </a:solidFill>
                      <a:prstDash val="dash"/>
                    </a:lnB>
                    <a:lnTlToBr>
                      <a:noFill/>
                    </a:lnTlToBr>
                    <a:lnBlToTr>
                      <a:noFill/>
                    </a:lnBlToTr>
                    <a:solidFill>
                      <a:srgbClr val="FFFFFF"/>
                    </a:solidFill>
                  </a:tcPr>
                </a:tc>
                <a:tc>
                  <a:txBody>
                    <a:bodyPr/>
                    <a:p>
                      <a:pPr indent="0" algn="l">
                        <a:lnSpc>
                          <a:spcPct val="120000"/>
                        </a:lnSpc>
                        <a:spcBef>
                          <a:spcPts val="0"/>
                        </a:spcBef>
                        <a:spcAft>
                          <a:spcPts val="0"/>
                        </a:spcAft>
                        <a:buNone/>
                      </a:pPr>
                      <a:r>
                        <a:rPr lang="en-US" sz="1100" b="1" spc="60">
                          <a:solidFill>
                            <a:schemeClr val="accent1"/>
                          </a:solidFill>
                          <a:latin typeface="微软雅黑" panose="020B0503020204020204" pitchFamily="34" charset="-122"/>
                          <a:ea typeface="微软雅黑" panose="020B0503020204020204" pitchFamily="34" charset="-122"/>
                        </a:rPr>
                        <a:t>应付破产费用</a:t>
                      </a:r>
                      <a:endParaRPr lang="en-US" altLang="en-US" sz="1100" b="1" spc="60">
                        <a:solidFill>
                          <a:schemeClr val="accent1"/>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lnTlToBr>
                      <a:noFill/>
                    </a:lnTlToBr>
                    <a:lnBlToTr>
                      <a:noFill/>
                    </a:lnBlToTr>
                    <a:solidFill>
                      <a:srgbClr val="FFFFFF"/>
                    </a:solidFill>
                  </a:tcPr>
                </a:tc>
                <a:tc>
                  <a:txBody>
                    <a:bodyPr/>
                    <a:p>
                      <a:pPr indent="0" algn="l">
                        <a:lnSpc>
                          <a:spcPct val="120000"/>
                        </a:lnSpc>
                        <a:spcBef>
                          <a:spcPts val="0"/>
                        </a:spcBef>
                        <a:spcAft>
                          <a:spcPts val="0"/>
                        </a:spcAft>
                        <a:buNone/>
                      </a:pPr>
                      <a:r>
                        <a:rPr lang="en-US" sz="1100" b="0" spc="60">
                          <a:solidFill>
                            <a:srgbClr val="404040"/>
                          </a:solidFill>
                          <a:latin typeface="微软雅黑" panose="020B0503020204020204" pitchFamily="34" charset="-122"/>
                          <a:ea typeface="微软雅黑" panose="020B0503020204020204" pitchFamily="34" charset="-122"/>
                        </a:rPr>
                        <a:t>核算破产企业在破产清算期间发生的破产法规定的各类破产费用</a:t>
                      </a:r>
                      <a:endParaRPr lang="en-US" altLang="en-US" sz="11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a:noFill/>
                    </a:lnR>
                    <a:lnT w="6350">
                      <a:solidFill>
                        <a:srgbClr val="D9D9D9"/>
                      </a:solidFill>
                      <a:prstDash val="dash"/>
                    </a:lnT>
                    <a:lnB w="6350">
                      <a:solidFill>
                        <a:srgbClr val="D9D9D9"/>
                      </a:solidFill>
                      <a:prstDash val="dash"/>
                    </a:lnB>
                    <a:lnTlToBr>
                      <a:noFill/>
                    </a:lnTlToBr>
                    <a:lnBlToTr>
                      <a:noFill/>
                    </a:lnBlToTr>
                    <a:solidFill>
                      <a:srgbClr val="FFFFFF"/>
                    </a:solidFill>
                  </a:tcPr>
                </a:tc>
              </a:tr>
              <a:tr h="223520">
                <a:tc vMerge="1">
                  <a:tcPr>
                    <a:lnL>
                      <a:noFill/>
                    </a:lnL>
                    <a:lnR w="6350">
                      <a:solidFill>
                        <a:srgbClr val="D9D9D9"/>
                      </a:solidFill>
                      <a:prstDash val="dash"/>
                    </a:lnR>
                    <a:lnB w="6350">
                      <a:solidFill>
                        <a:srgbClr val="D9D9D9"/>
                      </a:solidFill>
                      <a:prstDash val="dash"/>
                    </a:lnB>
                  </a:tcPr>
                </a:tc>
                <a:tc>
                  <a:txBody>
                    <a:bodyPr/>
                    <a:p>
                      <a:pPr indent="0" algn="l">
                        <a:lnSpc>
                          <a:spcPct val="120000"/>
                        </a:lnSpc>
                        <a:spcBef>
                          <a:spcPts val="0"/>
                        </a:spcBef>
                        <a:spcAft>
                          <a:spcPts val="0"/>
                        </a:spcAft>
                        <a:buNone/>
                      </a:pPr>
                      <a:r>
                        <a:rPr lang="en-US" sz="1100" b="1" spc="60">
                          <a:solidFill>
                            <a:schemeClr val="accent1"/>
                          </a:solidFill>
                          <a:latin typeface="微软雅黑" panose="020B0503020204020204" pitchFamily="34" charset="-122"/>
                          <a:ea typeface="微软雅黑" panose="020B0503020204020204" pitchFamily="34" charset="-122"/>
                        </a:rPr>
                        <a:t>应付共益债务</a:t>
                      </a:r>
                      <a:endParaRPr lang="en-US" altLang="en-US" sz="1100" b="1" spc="60">
                        <a:solidFill>
                          <a:schemeClr val="accent1"/>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lnTlToBr>
                      <a:noFill/>
                    </a:lnTlToBr>
                    <a:lnBlToTr>
                      <a:noFill/>
                    </a:lnBlToTr>
                    <a:solidFill>
                      <a:srgbClr val="FFFFFF"/>
                    </a:solidFill>
                  </a:tcPr>
                </a:tc>
                <a:tc>
                  <a:txBody>
                    <a:bodyPr/>
                    <a:p>
                      <a:pPr indent="0" algn="l">
                        <a:lnSpc>
                          <a:spcPct val="120000"/>
                        </a:lnSpc>
                        <a:spcBef>
                          <a:spcPts val="0"/>
                        </a:spcBef>
                        <a:spcAft>
                          <a:spcPts val="0"/>
                        </a:spcAft>
                        <a:buNone/>
                      </a:pPr>
                      <a:r>
                        <a:rPr lang="en-US" sz="1100" b="0" spc="60">
                          <a:solidFill>
                            <a:srgbClr val="404040"/>
                          </a:solidFill>
                          <a:latin typeface="微软雅黑" panose="020B0503020204020204" pitchFamily="34" charset="-122"/>
                          <a:ea typeface="微软雅黑" panose="020B0503020204020204" pitchFamily="34" charset="-122"/>
                        </a:rPr>
                        <a:t>企业在破产清算期间发生的破产法规定的各类共益债务</a:t>
                      </a:r>
                      <a:endParaRPr lang="en-US" altLang="en-US" sz="11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a:noFill/>
                    </a:lnR>
                    <a:lnT w="6350">
                      <a:solidFill>
                        <a:srgbClr val="D9D9D9"/>
                      </a:solidFill>
                      <a:prstDash val="dash"/>
                    </a:lnT>
                    <a:lnB w="6350">
                      <a:solidFill>
                        <a:srgbClr val="D9D9D9"/>
                      </a:solidFill>
                      <a:prstDash val="dash"/>
                    </a:lnB>
                    <a:lnTlToBr>
                      <a:noFill/>
                    </a:lnTlToBr>
                    <a:lnBlToTr>
                      <a:noFill/>
                    </a:lnBlToTr>
                    <a:solidFill>
                      <a:srgbClr val="FFFFFF"/>
                    </a:solidFill>
                  </a:tcPr>
                </a:tc>
              </a:tr>
              <a:tr h="431800">
                <a:tc>
                  <a:txBody>
                    <a:bodyPr/>
                    <a:p>
                      <a:pPr indent="0" algn="l">
                        <a:lnSpc>
                          <a:spcPct val="120000"/>
                        </a:lnSpc>
                        <a:spcBef>
                          <a:spcPts val="0"/>
                        </a:spcBef>
                        <a:spcAft>
                          <a:spcPts val="0"/>
                        </a:spcAft>
                        <a:buNone/>
                      </a:pPr>
                      <a:r>
                        <a:rPr lang="en-US" sz="1100" b="0" spc="60">
                          <a:solidFill>
                            <a:srgbClr val="404040"/>
                          </a:solidFill>
                          <a:latin typeface="微软雅黑" panose="020B0503020204020204" pitchFamily="34" charset="-122"/>
                          <a:ea typeface="微软雅黑" panose="020B0503020204020204" pitchFamily="34" charset="-122"/>
                        </a:rPr>
                        <a:t>增设的清算净值类科目</a:t>
                      </a:r>
                      <a:endParaRPr lang="en-US" altLang="en-US" sz="11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nchorCtr="0">
                    <a:lnL>
                      <a:noFill/>
                    </a:lnL>
                    <a:lnR w="6350">
                      <a:solidFill>
                        <a:srgbClr val="D9D9D9"/>
                      </a:solidFill>
                      <a:prstDash val="dash"/>
                    </a:lnR>
                    <a:lnT w="6350">
                      <a:solidFill>
                        <a:srgbClr val="D9D9D9"/>
                      </a:solidFill>
                      <a:prstDash val="dash"/>
                    </a:lnT>
                    <a:lnB w="6350">
                      <a:solidFill>
                        <a:srgbClr val="D9D9D9"/>
                      </a:solidFill>
                      <a:prstDash val="dash"/>
                    </a:lnB>
                    <a:lnTlToBr>
                      <a:noFill/>
                    </a:lnTlToBr>
                    <a:lnBlToTr>
                      <a:noFill/>
                    </a:lnBlToTr>
                    <a:solidFill>
                      <a:srgbClr val="FFFFFF"/>
                    </a:solidFill>
                  </a:tcPr>
                </a:tc>
                <a:tc>
                  <a:txBody>
                    <a:bodyPr/>
                    <a:p>
                      <a:pPr indent="0" algn="l">
                        <a:lnSpc>
                          <a:spcPct val="120000"/>
                        </a:lnSpc>
                        <a:spcBef>
                          <a:spcPts val="0"/>
                        </a:spcBef>
                        <a:spcAft>
                          <a:spcPts val="0"/>
                        </a:spcAft>
                        <a:buNone/>
                      </a:pPr>
                      <a:r>
                        <a:rPr lang="en-US" sz="1100" b="1" spc="60">
                          <a:solidFill>
                            <a:schemeClr val="accent1"/>
                          </a:solidFill>
                          <a:latin typeface="微软雅黑" panose="020B0503020204020204" pitchFamily="34" charset="-122"/>
                          <a:ea typeface="微软雅黑" panose="020B0503020204020204" pitchFamily="34" charset="-122"/>
                        </a:rPr>
                        <a:t>清算净值</a:t>
                      </a:r>
                      <a:endParaRPr lang="en-US" altLang="en-US" sz="1100" b="1" spc="60">
                        <a:solidFill>
                          <a:schemeClr val="accent1"/>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lnTlToBr>
                      <a:noFill/>
                    </a:lnTlToBr>
                    <a:lnBlToTr>
                      <a:noFill/>
                    </a:lnBlToTr>
                    <a:solidFill>
                      <a:srgbClr val="FFFFFF"/>
                    </a:solidFill>
                  </a:tcPr>
                </a:tc>
                <a:tc>
                  <a:txBody>
                    <a:bodyPr/>
                    <a:p>
                      <a:pPr indent="0" algn="l">
                        <a:lnSpc>
                          <a:spcPct val="120000"/>
                        </a:lnSpc>
                        <a:spcBef>
                          <a:spcPts val="0"/>
                        </a:spcBef>
                        <a:spcAft>
                          <a:spcPts val="0"/>
                        </a:spcAft>
                        <a:buNone/>
                      </a:pPr>
                      <a:r>
                        <a:rPr lang="en-US" sz="1100" b="0" spc="60">
                          <a:solidFill>
                            <a:srgbClr val="404040"/>
                          </a:solidFill>
                          <a:latin typeface="微软雅黑" panose="020B0503020204020204" pitchFamily="34" charset="-122"/>
                          <a:ea typeface="微软雅黑" panose="020B0503020204020204" pitchFamily="34" charset="-122"/>
                        </a:rPr>
                        <a:t>核算破产企业在破产报表日结转的清算净损益科目余额以及破产企业资产与负债的差额</a:t>
                      </a:r>
                      <a:endParaRPr lang="en-US" altLang="en-US" sz="11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a:noFill/>
                    </a:lnR>
                    <a:lnT w="6350">
                      <a:solidFill>
                        <a:srgbClr val="D9D9D9"/>
                      </a:solidFill>
                      <a:prstDash val="dash"/>
                    </a:lnT>
                    <a:lnB w="6350">
                      <a:solidFill>
                        <a:srgbClr val="D9D9D9"/>
                      </a:solidFill>
                      <a:prstDash val="dash"/>
                    </a:lnB>
                    <a:lnTlToBr>
                      <a:noFill/>
                    </a:lnTlToBr>
                    <a:lnBlToTr>
                      <a:noFill/>
                    </a:lnBlToTr>
                    <a:solidFill>
                      <a:srgbClr val="FFFFFF"/>
                    </a:solidFill>
                  </a:tcPr>
                </a:tc>
              </a:tr>
              <a:tr h="414020">
                <a:tc rowSpan="3">
                  <a:txBody>
                    <a:bodyPr/>
                    <a:p>
                      <a:pPr indent="0" algn="l">
                        <a:lnSpc>
                          <a:spcPct val="120000"/>
                        </a:lnSpc>
                        <a:spcBef>
                          <a:spcPts val="0"/>
                        </a:spcBef>
                        <a:spcAft>
                          <a:spcPts val="0"/>
                        </a:spcAft>
                        <a:buNone/>
                      </a:pPr>
                      <a:r>
                        <a:rPr lang="en-US" sz="1100" b="0" spc="60">
                          <a:solidFill>
                            <a:srgbClr val="404040"/>
                          </a:solidFill>
                          <a:latin typeface="微软雅黑" panose="020B0503020204020204" pitchFamily="34" charset="-122"/>
                          <a:ea typeface="微软雅黑" panose="020B0503020204020204" pitchFamily="34" charset="-122"/>
                        </a:rPr>
                        <a:t>增设的清算损益类科目</a:t>
                      </a:r>
                      <a:endParaRPr lang="en-US" altLang="en-US" sz="11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nchorCtr="0">
                    <a:lnL>
                      <a:noFill/>
                    </a:lnL>
                    <a:lnR w="6350">
                      <a:solidFill>
                        <a:srgbClr val="D9D9D9"/>
                      </a:solidFill>
                      <a:prstDash val="dash"/>
                    </a:lnR>
                    <a:lnT w="6350">
                      <a:solidFill>
                        <a:srgbClr val="D9D9D9"/>
                      </a:solidFill>
                      <a:prstDash val="dash"/>
                    </a:lnT>
                    <a:lnB w="19050">
                      <a:solidFill>
                        <a:srgbClr val="03A9F5"/>
                      </a:solidFill>
                      <a:prstDash val="solid"/>
                    </a:lnB>
                    <a:lnTlToBr>
                      <a:noFill/>
                    </a:lnTlToBr>
                    <a:lnBlToTr>
                      <a:noFill/>
                    </a:lnBlToTr>
                    <a:solidFill>
                      <a:srgbClr val="FFFFFF"/>
                    </a:solidFill>
                  </a:tcPr>
                </a:tc>
                <a:tc>
                  <a:txBody>
                    <a:bodyPr/>
                    <a:p>
                      <a:pPr indent="0" algn="l">
                        <a:lnSpc>
                          <a:spcPct val="120000"/>
                        </a:lnSpc>
                        <a:spcBef>
                          <a:spcPts val="0"/>
                        </a:spcBef>
                        <a:spcAft>
                          <a:spcPts val="0"/>
                        </a:spcAft>
                        <a:buNone/>
                      </a:pPr>
                      <a:r>
                        <a:rPr lang="en-US" sz="1100" b="1" spc="60">
                          <a:solidFill>
                            <a:schemeClr val="accent1"/>
                          </a:solidFill>
                          <a:latin typeface="微软雅黑" panose="020B0503020204020204" pitchFamily="34" charset="-122"/>
                          <a:ea typeface="微软雅黑" panose="020B0503020204020204" pitchFamily="34" charset="-122"/>
                        </a:rPr>
                        <a:t>资产处置净损益</a:t>
                      </a:r>
                      <a:endParaRPr lang="en-US" altLang="en-US" sz="1100" b="1" spc="60">
                        <a:solidFill>
                          <a:schemeClr val="accent1"/>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lnTlToBr>
                      <a:noFill/>
                    </a:lnTlToBr>
                    <a:lnBlToTr>
                      <a:noFill/>
                    </a:lnBlToTr>
                    <a:solidFill>
                      <a:srgbClr val="FFFFFF"/>
                    </a:solidFill>
                  </a:tcPr>
                </a:tc>
                <a:tc>
                  <a:txBody>
                    <a:bodyPr/>
                    <a:p>
                      <a:pPr indent="0" algn="l">
                        <a:lnSpc>
                          <a:spcPct val="120000"/>
                        </a:lnSpc>
                        <a:spcBef>
                          <a:spcPts val="0"/>
                        </a:spcBef>
                        <a:spcAft>
                          <a:spcPts val="0"/>
                        </a:spcAft>
                        <a:buNone/>
                      </a:pPr>
                      <a:r>
                        <a:rPr lang="en-US" sz="1100" b="0" spc="60">
                          <a:solidFill>
                            <a:srgbClr val="404040"/>
                          </a:solidFill>
                          <a:latin typeface="微软雅黑" panose="020B0503020204020204" pitchFamily="34" charset="-122"/>
                          <a:ea typeface="微软雅黑" panose="020B0503020204020204" pitchFamily="34" charset="-122"/>
                        </a:rPr>
                        <a:t>核算破产企业在破产清算期间处置破产资产产生的、扣除相关处置费用后的净损益</a:t>
                      </a:r>
                      <a:endParaRPr lang="en-US" altLang="en-US" sz="11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a:noFill/>
                    </a:lnR>
                    <a:lnT w="6350">
                      <a:solidFill>
                        <a:srgbClr val="D9D9D9"/>
                      </a:solidFill>
                      <a:prstDash val="dash"/>
                    </a:lnT>
                    <a:lnB w="6350">
                      <a:solidFill>
                        <a:srgbClr val="D9D9D9"/>
                      </a:solidFill>
                      <a:prstDash val="dash"/>
                    </a:lnB>
                    <a:lnTlToBr>
                      <a:noFill/>
                    </a:lnTlToBr>
                    <a:lnBlToTr>
                      <a:noFill/>
                    </a:lnBlToTr>
                    <a:solidFill>
                      <a:srgbClr val="FFFFFF"/>
                    </a:solidFill>
                  </a:tcPr>
                </a:tc>
              </a:tr>
              <a:tr h="222885">
                <a:tc vMerge="1">
                  <a:tcPr>
                    <a:lnL>
                      <a:noFill/>
                    </a:lnL>
                    <a:lnR w="6350">
                      <a:solidFill>
                        <a:srgbClr val="D9D9D9"/>
                      </a:solidFill>
                      <a:prstDash val="dash"/>
                    </a:lnR>
                  </a:tcPr>
                </a:tc>
                <a:tc>
                  <a:txBody>
                    <a:bodyPr/>
                    <a:p>
                      <a:pPr indent="0" algn="l">
                        <a:lnSpc>
                          <a:spcPct val="120000"/>
                        </a:lnSpc>
                        <a:spcBef>
                          <a:spcPts val="0"/>
                        </a:spcBef>
                        <a:spcAft>
                          <a:spcPts val="0"/>
                        </a:spcAft>
                        <a:buNone/>
                      </a:pPr>
                      <a:r>
                        <a:rPr lang="en-US" sz="1100" b="1" spc="60">
                          <a:solidFill>
                            <a:schemeClr val="accent1"/>
                          </a:solidFill>
                          <a:latin typeface="微软雅黑" panose="020B0503020204020204" pitchFamily="34" charset="-122"/>
                          <a:ea typeface="微软雅黑" panose="020B0503020204020204" pitchFamily="34" charset="-122"/>
                        </a:rPr>
                        <a:t>债务清偿净损益</a:t>
                      </a:r>
                      <a:endParaRPr lang="en-US" altLang="en-US" sz="1100" b="1" spc="60">
                        <a:solidFill>
                          <a:schemeClr val="accent1"/>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lnTlToBr>
                      <a:noFill/>
                    </a:lnTlToBr>
                    <a:lnBlToTr>
                      <a:noFill/>
                    </a:lnBlToTr>
                    <a:solidFill>
                      <a:srgbClr val="FFFFFF"/>
                    </a:solidFill>
                  </a:tcPr>
                </a:tc>
                <a:tc>
                  <a:txBody>
                    <a:bodyPr/>
                    <a:p>
                      <a:pPr indent="0" algn="l">
                        <a:lnSpc>
                          <a:spcPct val="120000"/>
                        </a:lnSpc>
                        <a:spcBef>
                          <a:spcPts val="0"/>
                        </a:spcBef>
                        <a:spcAft>
                          <a:spcPts val="0"/>
                        </a:spcAft>
                        <a:buNone/>
                      </a:pPr>
                      <a:r>
                        <a:rPr lang="en-US" sz="1100" b="0" spc="60">
                          <a:solidFill>
                            <a:srgbClr val="404040"/>
                          </a:solidFill>
                          <a:latin typeface="微软雅黑" panose="020B0503020204020204" pitchFamily="34" charset="-122"/>
                          <a:ea typeface="微软雅黑" panose="020B0503020204020204" pitchFamily="34" charset="-122"/>
                        </a:rPr>
                        <a:t>核算破产企业在破产清算期间清偿债务产生的净损益</a:t>
                      </a:r>
                      <a:endParaRPr lang="en-US" altLang="en-US" sz="11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a:noFill/>
                    </a:lnR>
                    <a:lnT w="6350">
                      <a:solidFill>
                        <a:srgbClr val="D9D9D9"/>
                      </a:solidFill>
                      <a:prstDash val="dash"/>
                    </a:lnT>
                    <a:lnB w="6350">
                      <a:solidFill>
                        <a:srgbClr val="D9D9D9"/>
                      </a:solidFill>
                      <a:prstDash val="dash"/>
                    </a:lnB>
                    <a:lnTlToBr>
                      <a:noFill/>
                    </a:lnTlToBr>
                    <a:lnBlToTr>
                      <a:noFill/>
                    </a:lnBlToTr>
                    <a:solidFill>
                      <a:srgbClr val="FFFFFF"/>
                    </a:solidFill>
                  </a:tcPr>
                </a:tc>
              </a:tr>
              <a:tr h="432435">
                <a:tc vMerge="1">
                  <a:tcPr>
                    <a:lnL>
                      <a:noFill/>
                    </a:lnL>
                    <a:lnR w="6350">
                      <a:solidFill>
                        <a:srgbClr val="D9D9D9"/>
                      </a:solidFill>
                      <a:prstDash val="dash"/>
                    </a:lnR>
                    <a:lnB w="19050">
                      <a:solidFill>
                        <a:srgbClr val="03A9F5"/>
                      </a:solidFill>
                      <a:prstDash val="solid"/>
                    </a:lnB>
                  </a:tcPr>
                </a:tc>
                <a:tc>
                  <a:txBody>
                    <a:bodyPr/>
                    <a:p>
                      <a:pPr indent="0" algn="l">
                        <a:lnSpc>
                          <a:spcPct val="120000"/>
                        </a:lnSpc>
                        <a:spcBef>
                          <a:spcPts val="0"/>
                        </a:spcBef>
                        <a:spcAft>
                          <a:spcPts val="0"/>
                        </a:spcAft>
                        <a:buNone/>
                      </a:pPr>
                      <a:r>
                        <a:rPr lang="en-US" sz="1100" b="1" spc="60">
                          <a:solidFill>
                            <a:schemeClr val="accent1"/>
                          </a:solidFill>
                          <a:latin typeface="微软雅黑" panose="020B0503020204020204" pitchFamily="34" charset="-122"/>
                          <a:ea typeface="微软雅黑" panose="020B0503020204020204" pitchFamily="34" charset="-122"/>
                        </a:rPr>
                        <a:t>破产资产和负债净值变动净损益</a:t>
                      </a:r>
                      <a:endParaRPr lang="en-US" altLang="en-US" sz="1100" b="1" spc="60">
                        <a:solidFill>
                          <a:schemeClr val="accent1"/>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w="6350">
                      <a:solidFill>
                        <a:srgbClr val="D9D9D9"/>
                      </a:solidFill>
                      <a:prstDash val="dash"/>
                    </a:lnR>
                    <a:lnT w="6350">
                      <a:solidFill>
                        <a:srgbClr val="D9D9D9"/>
                      </a:solidFill>
                      <a:prstDash val="dash"/>
                    </a:lnT>
                    <a:lnB w="19050">
                      <a:solidFill>
                        <a:srgbClr val="03A9F5"/>
                      </a:solidFill>
                      <a:prstDash val="solid"/>
                    </a:lnB>
                    <a:lnTlToBr>
                      <a:noFill/>
                    </a:lnTlToBr>
                    <a:lnBlToTr>
                      <a:noFill/>
                    </a:lnBlToTr>
                    <a:solidFill>
                      <a:srgbClr val="FFFFFF"/>
                    </a:solidFill>
                  </a:tcPr>
                </a:tc>
                <a:tc>
                  <a:txBody>
                    <a:bodyPr/>
                    <a:p>
                      <a:pPr indent="0" algn="l">
                        <a:lnSpc>
                          <a:spcPct val="120000"/>
                        </a:lnSpc>
                        <a:spcBef>
                          <a:spcPts val="0"/>
                        </a:spcBef>
                        <a:spcAft>
                          <a:spcPts val="0"/>
                        </a:spcAft>
                        <a:buNone/>
                      </a:pPr>
                      <a:r>
                        <a:rPr lang="en-US" sz="1100" b="0" spc="60">
                          <a:solidFill>
                            <a:srgbClr val="404040"/>
                          </a:solidFill>
                          <a:latin typeface="微软雅黑" panose="020B0503020204020204" pitchFamily="34" charset="-122"/>
                          <a:ea typeface="微软雅黑" panose="020B0503020204020204" pitchFamily="34" charset="-122"/>
                        </a:rPr>
                        <a:t>核算破产企业在破产清算期间按照破产资产清算净值调整资产账面价值以及按照破产债务清偿价值调整负债账面价值产生的净损益</a:t>
                      </a:r>
                      <a:endParaRPr lang="en-US" altLang="en-US" sz="11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nchorCtr="0">
                    <a:lnL w="6350">
                      <a:solidFill>
                        <a:srgbClr val="D9D9D9"/>
                      </a:solidFill>
                      <a:prstDash val="dash"/>
                    </a:lnL>
                    <a:lnR>
                      <a:noFill/>
                    </a:lnR>
                    <a:lnT w="6350">
                      <a:solidFill>
                        <a:srgbClr val="D9D9D9"/>
                      </a:solidFill>
                      <a:prstDash val="dash"/>
                    </a:lnT>
                    <a:lnB w="19050">
                      <a:solidFill>
                        <a:srgbClr val="03A9F5"/>
                      </a:solidFill>
                      <a:prstDash val="solid"/>
                    </a:lnB>
                    <a:lnTlToBr>
                      <a:noFill/>
                    </a:lnTlToBr>
                    <a:lnBlToTr>
                      <a:noFill/>
                    </a:lnBlToTr>
                    <a:solidFill>
                      <a:srgbClr val="FFFFFF"/>
                    </a:solidFill>
                  </a:tcPr>
                </a:tc>
              </a:tr>
            </a:tbl>
          </a:graphicData>
        </a:graphic>
      </p:graphicFrame>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234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642225"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pitchFamily="2" charset="2"/>
              <a:buNone/>
              <a:defRPr/>
            </a:pPr>
            <a:r>
              <a:rPr lang="zh-CN" altLang="en-US" sz="2000" b="1" noProof="0" dirty="0">
                <a:ln>
                  <a:noFill/>
                </a:ln>
                <a:effectLst/>
                <a:uLnTx/>
                <a:uFillTx/>
                <a:sym typeface="+mn-ea"/>
              </a:rPr>
              <a:t>一、设置的会计科目</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endParaRPr kumimoji="0" lang="en-US" altLang="zh-CN" sz="11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
        <p:nvSpPr>
          <p:cNvPr id="100" name="文本框 99"/>
          <p:cNvSpPr txBox="1"/>
          <p:nvPr/>
        </p:nvSpPr>
        <p:spPr>
          <a:xfrm>
            <a:off x="1692275" y="1564005"/>
            <a:ext cx="5535295" cy="275590"/>
          </a:xfrm>
          <a:prstGeom prst="rect">
            <a:avLst/>
          </a:prstGeom>
          <a:noFill/>
          <a:ln w="9525">
            <a:noFill/>
          </a:ln>
        </p:spPr>
        <p:txBody>
          <a:bodyPr wrap="square">
            <a:spAutoFit/>
          </a:bodyPr>
          <a:p>
            <a:pPr indent="266700" algn="ctr"/>
            <a:r>
              <a:rPr lang="zh-CN"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表</a:t>
            </a:r>
            <a:r>
              <a:rPr lang="en-US"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8</a:t>
            </a:r>
            <a:r>
              <a:rPr lang="en-US"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     </a:t>
            </a:r>
            <a:r>
              <a:rPr lang="zh-CN"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破产清算的会计科目及其核算内容</a:t>
            </a:r>
            <a:endParaRPr lang="zh-CN" altLang="en-US"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3" name="表格 2"/>
          <p:cNvGraphicFramePr/>
          <p:nvPr>
            <p:custDataLst>
              <p:tags r:id="rId3"/>
            </p:custDataLst>
          </p:nvPr>
        </p:nvGraphicFramePr>
        <p:xfrm>
          <a:off x="828040" y="2141390"/>
          <a:ext cx="7777480" cy="1866900"/>
        </p:xfrm>
        <a:graphic>
          <a:graphicData uri="http://schemas.openxmlformats.org/drawingml/2006/table">
            <a:tbl>
              <a:tblPr firstRow="1" lastRow="1"/>
              <a:tblGrid>
                <a:gridCol w="1337945"/>
                <a:gridCol w="1517015"/>
                <a:gridCol w="4922520"/>
              </a:tblGrid>
              <a:tr h="231775">
                <a:tc rowSpan="6">
                  <a:txBody>
                    <a:bodyPr/>
                    <a:p>
                      <a:pPr indent="0" algn="ctr">
                        <a:lnSpc>
                          <a:spcPct val="120000"/>
                        </a:lnSpc>
                        <a:spcBef>
                          <a:spcPts val="0"/>
                        </a:spcBef>
                        <a:spcAft>
                          <a:spcPts val="0"/>
                        </a:spcAft>
                        <a:buNone/>
                      </a:pPr>
                      <a:r>
                        <a:rPr lang="en-US" sz="1200" spc="60">
                          <a:solidFill>
                            <a:schemeClr val="tx1"/>
                          </a:solidFill>
                          <a:latin typeface="微软雅黑" panose="020B0503020204020204" pitchFamily="34" charset="-122"/>
                          <a:ea typeface="微软雅黑" panose="020B0503020204020204" pitchFamily="34" charset="-122"/>
                          <a:sym typeface="+mn-ea"/>
                        </a:rPr>
                        <a:t>增设的清算损益类科目</a:t>
                      </a:r>
                      <a:endParaRPr lang="en-US" altLang="en-US" sz="1200" b="0" spc="60">
                        <a:solidFill>
                          <a:schemeClr val="tx1"/>
                        </a:solidFill>
                        <a:latin typeface="微软雅黑" panose="020B0503020204020204" pitchFamily="34" charset="-122"/>
                        <a:ea typeface="微软雅黑" panose="020B0503020204020204" pitchFamily="34" charset="-122"/>
                      </a:endParaRPr>
                    </a:p>
                    <a:p>
                      <a:pPr indent="0" algn="ctr">
                        <a:lnSpc>
                          <a:spcPct val="120000"/>
                        </a:lnSpc>
                        <a:spcBef>
                          <a:spcPts val="0"/>
                        </a:spcBef>
                        <a:spcAft>
                          <a:spcPts val="0"/>
                        </a:spcAft>
                        <a:buNone/>
                      </a:pPr>
                      <a:endParaRPr lang="en-US" altLang="en-US" sz="1200" b="0" spc="60">
                        <a:solidFill>
                          <a:schemeClr val="tx1"/>
                        </a:solidFill>
                        <a:latin typeface="微软雅黑" panose="020B0503020204020204" pitchFamily="34" charset="-122"/>
                        <a:ea typeface="微软雅黑" panose="020B0503020204020204" pitchFamily="34" charset="-122"/>
                      </a:endParaRPr>
                    </a:p>
                  </a:txBody>
                  <a:tcPr marL="25400" marR="25400" marT="6350" marB="6350" vert="horz" anchor="ctr" anchorCtr="0">
                    <a:lnL>
                      <a:noFill/>
                    </a:lnL>
                    <a:lnR w="6350">
                      <a:solidFill>
                        <a:srgbClr val="86A3A1"/>
                      </a:solidFill>
                      <a:prstDash val="dash"/>
                    </a:lnR>
                    <a:lnT w="19050">
                      <a:solidFill>
                        <a:srgbClr val="86A3A1"/>
                      </a:solidFill>
                      <a:prstDash val="solid"/>
                    </a:lnT>
                    <a:lnB w="19050">
                      <a:solidFill>
                        <a:srgbClr val="86A3A1"/>
                      </a:solidFill>
                      <a:prstDash val="solid"/>
                    </a:lnB>
                    <a:solidFill>
                      <a:srgbClr val="FFFFFF"/>
                    </a:solidFill>
                  </a:tcPr>
                </a:tc>
                <a:tc>
                  <a:txBody>
                    <a:bodyPr/>
                    <a:p>
                      <a:pPr indent="0" algn="ctr">
                        <a:lnSpc>
                          <a:spcPct val="120000"/>
                        </a:lnSpc>
                        <a:spcBef>
                          <a:spcPts val="0"/>
                        </a:spcBef>
                        <a:spcAft>
                          <a:spcPts val="0"/>
                        </a:spcAft>
                        <a:buNone/>
                      </a:pPr>
                      <a:r>
                        <a:rPr lang="en-US" sz="1000" b="1" spc="120">
                          <a:solidFill>
                            <a:schemeClr val="accent1"/>
                          </a:solidFill>
                        </a:rPr>
                        <a:t>其他收益</a:t>
                      </a:r>
                      <a:endParaRPr lang="en-US" altLang="en-US" sz="1000" b="1" spc="120">
                        <a:solidFill>
                          <a:schemeClr val="accent1"/>
                        </a:solidFill>
                      </a:endParaRPr>
                    </a:p>
                  </a:txBody>
                  <a:tcPr marL="25400" marR="25400" marT="6350" marB="6350" vert="horz" anchor="ctr" anchorCtr="0">
                    <a:lnL w="6350">
                      <a:solidFill>
                        <a:srgbClr val="86A3A1"/>
                      </a:solidFill>
                      <a:prstDash val="dash"/>
                    </a:lnL>
                    <a:lnR w="6350">
                      <a:solidFill>
                        <a:srgbClr val="86A3A1"/>
                      </a:solidFill>
                      <a:prstDash val="dash"/>
                    </a:lnR>
                    <a:lnT w="19050">
                      <a:solidFill>
                        <a:srgbClr val="86A3A1"/>
                      </a:solidFill>
                      <a:prstDash val="solid"/>
                    </a:lnT>
                    <a:lnB w="6350">
                      <a:solidFill>
                        <a:srgbClr val="86A3A1"/>
                      </a:solidFill>
                      <a:prstDash val="dash"/>
                    </a:lnB>
                    <a:solidFill>
                      <a:srgbClr val="FFFFFF"/>
                    </a:solidFill>
                  </a:tcPr>
                </a:tc>
                <a:tc>
                  <a:txBody>
                    <a:bodyPr/>
                    <a:p>
                      <a:pPr indent="0" algn="ctr">
                        <a:lnSpc>
                          <a:spcPct val="120000"/>
                        </a:lnSpc>
                        <a:spcBef>
                          <a:spcPts val="0"/>
                        </a:spcBef>
                        <a:spcAft>
                          <a:spcPts val="0"/>
                        </a:spcAft>
                        <a:buNone/>
                      </a:pPr>
                      <a:r>
                        <a:rPr lang="en-US" sz="1000" spc="120">
                          <a:solidFill>
                            <a:schemeClr val="tx1"/>
                          </a:solidFill>
                        </a:rPr>
                        <a:t>核算除资产处置、债务清偿之外，在破产清算期间发生的其他收益</a:t>
                      </a:r>
                      <a:endParaRPr lang="en-US" altLang="en-US" sz="1000" spc="120">
                        <a:solidFill>
                          <a:schemeClr val="tx1"/>
                        </a:solidFill>
                      </a:endParaRPr>
                    </a:p>
                  </a:txBody>
                  <a:tcPr marL="25400" marR="25400" marT="6350" marB="6350" vert="horz" anchor="ctr" anchorCtr="0">
                    <a:lnL w="6350">
                      <a:solidFill>
                        <a:srgbClr val="86A3A1"/>
                      </a:solidFill>
                      <a:prstDash val="dash"/>
                    </a:lnL>
                    <a:lnR>
                      <a:noFill/>
                    </a:lnR>
                    <a:lnT w="19050">
                      <a:solidFill>
                        <a:srgbClr val="86A3A1"/>
                      </a:solidFill>
                      <a:prstDash val="solid"/>
                    </a:lnT>
                    <a:lnB w="6350">
                      <a:solidFill>
                        <a:srgbClr val="86A3A1"/>
                      </a:solidFill>
                      <a:prstDash val="dash"/>
                    </a:lnB>
                    <a:solidFill>
                      <a:srgbClr val="FFFFFF"/>
                    </a:solidFill>
                  </a:tcPr>
                </a:tc>
              </a:tr>
              <a:tr h="669925">
                <a:tc vMerge="1">
                  <a:tcPr>
                    <a:lnL>
                      <a:noFill/>
                    </a:lnL>
                    <a:lnR w="6350">
                      <a:solidFill>
                        <a:srgbClr val="86A3A1"/>
                      </a:solidFill>
                      <a:prstDash val="dash"/>
                    </a:lnR>
                  </a:tcPr>
                </a:tc>
                <a:tc>
                  <a:txBody>
                    <a:bodyPr/>
                    <a:p>
                      <a:pPr indent="0" algn="ctr">
                        <a:lnSpc>
                          <a:spcPct val="120000"/>
                        </a:lnSpc>
                        <a:spcBef>
                          <a:spcPts val="0"/>
                        </a:spcBef>
                        <a:spcAft>
                          <a:spcPts val="0"/>
                        </a:spcAft>
                        <a:buNone/>
                      </a:pPr>
                      <a:r>
                        <a:rPr lang="en-US" sz="1000" b="1" spc="120">
                          <a:solidFill>
                            <a:schemeClr val="accent1"/>
                          </a:solidFill>
                        </a:rPr>
                        <a:t>破产费用</a:t>
                      </a:r>
                      <a:endParaRPr lang="en-US" sz="1000" b="1" spc="120">
                        <a:solidFill>
                          <a:schemeClr val="accent1"/>
                        </a:solidFill>
                      </a:endParaRPr>
                    </a:p>
                  </a:txBody>
                  <a:tcPr marL="25400" marR="25400" marT="6350" marB="6350" vert="horz" anchor="ctr" anchorCtr="0">
                    <a:lnL w="6350">
                      <a:solidFill>
                        <a:srgbClr val="86A3A1"/>
                      </a:solidFill>
                      <a:prstDash val="dash"/>
                    </a:lnL>
                    <a:lnR w="6350">
                      <a:solidFill>
                        <a:srgbClr val="86A3A1"/>
                      </a:solidFill>
                      <a:prstDash val="dash"/>
                    </a:lnR>
                    <a:lnT w="6350">
                      <a:solidFill>
                        <a:srgbClr val="86A3A1"/>
                      </a:solidFill>
                      <a:prstDash val="dash"/>
                    </a:lnT>
                    <a:lnB w="19050">
                      <a:solidFill>
                        <a:srgbClr val="86A3A1"/>
                      </a:solidFill>
                      <a:prstDash val="solid"/>
                    </a:lnB>
                    <a:solidFill>
                      <a:srgbClr val="FFFFFF"/>
                    </a:solidFill>
                  </a:tcPr>
                </a:tc>
                <a:tc>
                  <a:txBody>
                    <a:bodyPr/>
                    <a:p>
                      <a:pPr indent="0" algn="ctr">
                        <a:lnSpc>
                          <a:spcPct val="120000"/>
                        </a:lnSpc>
                        <a:spcBef>
                          <a:spcPts val="0"/>
                        </a:spcBef>
                        <a:spcAft>
                          <a:spcPts val="0"/>
                        </a:spcAft>
                        <a:buNone/>
                      </a:pPr>
                      <a:r>
                        <a:rPr lang="en-US" sz="1000" spc="120">
                          <a:solidFill>
                            <a:schemeClr val="tx1"/>
                          </a:solidFill>
                        </a:rPr>
                        <a:t>核算破产企业在企业破产清算期间发生的破产法规定的各项破产费用，主要包括破产案件的诉讼费用，管理、变价和分配债务人资产的费用，管理人执行职务的费用、报销和聘用工作人员的费用</a:t>
                      </a:r>
                      <a:endParaRPr lang="en-US" sz="1000" spc="120">
                        <a:solidFill>
                          <a:schemeClr val="tx1"/>
                        </a:solidFill>
                      </a:endParaRPr>
                    </a:p>
                  </a:txBody>
                  <a:tcPr marL="25400" marR="25400" marT="6350" marB="6350" vert="horz" anchor="ctr" anchorCtr="0">
                    <a:lnL w="6350">
                      <a:solidFill>
                        <a:srgbClr val="86A3A1"/>
                      </a:solidFill>
                      <a:prstDash val="dash"/>
                    </a:lnL>
                    <a:lnR>
                      <a:noFill/>
                    </a:lnR>
                    <a:lnT w="6350">
                      <a:solidFill>
                        <a:srgbClr val="86A3A1"/>
                      </a:solidFill>
                      <a:prstDash val="dash"/>
                    </a:lnT>
                    <a:lnB w="19050">
                      <a:solidFill>
                        <a:srgbClr val="86A3A1"/>
                      </a:solidFill>
                      <a:prstDash val="solid"/>
                    </a:lnB>
                    <a:solidFill>
                      <a:srgbClr val="FFFFFF"/>
                    </a:solidFill>
                  </a:tcPr>
                </a:tc>
              </a:tr>
              <a:tr h="195580">
                <a:tc vMerge="1">
                  <a:tcPr>
                    <a:lnL>
                      <a:noFill/>
                    </a:lnL>
                    <a:lnR w="6350">
                      <a:solidFill>
                        <a:srgbClr val="86A3A1"/>
                      </a:solidFill>
                      <a:prstDash val="dash"/>
                    </a:lnR>
                  </a:tcPr>
                </a:tc>
                <a:tc>
                  <a:txBody>
                    <a:bodyPr/>
                    <a:p>
                      <a:pPr indent="0" algn="ctr">
                        <a:lnSpc>
                          <a:spcPct val="120000"/>
                        </a:lnSpc>
                        <a:spcBef>
                          <a:spcPts val="0"/>
                        </a:spcBef>
                        <a:spcAft>
                          <a:spcPts val="0"/>
                        </a:spcAft>
                        <a:buNone/>
                      </a:pPr>
                      <a:r>
                        <a:rPr lang="en-US" sz="1000" b="1" spc="60">
                          <a:solidFill>
                            <a:schemeClr val="accent1"/>
                          </a:solidFill>
                        </a:rPr>
                        <a:t>共益债务支出</a:t>
                      </a:r>
                      <a:endParaRPr lang="en-US" sz="1000" b="1" spc="60">
                        <a:solidFill>
                          <a:schemeClr val="accent1"/>
                        </a:solidFill>
                      </a:endParaRPr>
                    </a:p>
                  </a:txBody>
                  <a:tcPr marL="25400" marR="25400" marT="6350" marB="6350" vert="horz" anchor="ctr" anchorCtr="0">
                    <a:lnL w="6350">
                      <a:solidFill>
                        <a:srgbClr val="86A3A1"/>
                      </a:solidFill>
                      <a:prstDash val="dash"/>
                    </a:lnL>
                    <a:lnR w="6350">
                      <a:solidFill>
                        <a:srgbClr val="86A3A1"/>
                      </a:solidFill>
                      <a:prstDash val="dash"/>
                    </a:lnR>
                    <a:lnT w="19050">
                      <a:solidFill>
                        <a:srgbClr val="86A3A1"/>
                      </a:solidFill>
                      <a:prstDash val="solid"/>
                    </a:lnT>
                    <a:lnB w="6350">
                      <a:solidFill>
                        <a:srgbClr val="86A3A1"/>
                      </a:solidFill>
                      <a:prstDash val="dash"/>
                    </a:lnB>
                    <a:solidFill>
                      <a:srgbClr val="FFFFFF"/>
                    </a:solidFill>
                  </a:tcPr>
                </a:tc>
                <a:tc>
                  <a:txBody>
                    <a:bodyPr/>
                    <a:p>
                      <a:pPr indent="0" algn="ctr">
                        <a:lnSpc>
                          <a:spcPct val="120000"/>
                        </a:lnSpc>
                        <a:spcBef>
                          <a:spcPts val="0"/>
                        </a:spcBef>
                        <a:spcAft>
                          <a:spcPts val="0"/>
                        </a:spcAft>
                        <a:buNone/>
                      </a:pPr>
                      <a:r>
                        <a:rPr lang="en-US" sz="1000" spc="60">
                          <a:solidFill>
                            <a:schemeClr val="tx1"/>
                          </a:solidFill>
                        </a:rPr>
                        <a:t>核算破产企业清算期间发生的破产法规定的共益债务相关的各项支出</a:t>
                      </a:r>
                      <a:endParaRPr lang="en-US" altLang="en-US" sz="1000" spc="60">
                        <a:solidFill>
                          <a:schemeClr val="tx1"/>
                        </a:solidFill>
                      </a:endParaRPr>
                    </a:p>
                  </a:txBody>
                  <a:tcPr marL="25400" marR="25400" marT="6350" marB="6350" vert="horz" anchor="ctr" anchorCtr="0">
                    <a:lnL w="6350">
                      <a:solidFill>
                        <a:srgbClr val="86A3A1"/>
                      </a:solidFill>
                      <a:prstDash val="dash"/>
                    </a:lnL>
                    <a:lnR>
                      <a:noFill/>
                    </a:lnR>
                    <a:lnT w="19050">
                      <a:solidFill>
                        <a:srgbClr val="86A3A1"/>
                      </a:solidFill>
                      <a:prstDash val="solid"/>
                    </a:lnT>
                    <a:lnB w="6350">
                      <a:solidFill>
                        <a:srgbClr val="86A3A1"/>
                      </a:solidFill>
                      <a:prstDash val="dash"/>
                    </a:lnB>
                    <a:solidFill>
                      <a:srgbClr val="FFFFFF"/>
                    </a:solidFill>
                  </a:tcPr>
                </a:tc>
              </a:tr>
              <a:tr h="195580">
                <a:tc vMerge="1">
                  <a:tcPr>
                    <a:lnL>
                      <a:noFill/>
                    </a:lnL>
                    <a:lnR w="6350">
                      <a:solidFill>
                        <a:srgbClr val="86A3A1"/>
                      </a:solidFill>
                      <a:prstDash val="dash"/>
                    </a:lnR>
                  </a:tcPr>
                </a:tc>
                <a:tc>
                  <a:txBody>
                    <a:bodyPr/>
                    <a:p>
                      <a:pPr indent="0" algn="ctr">
                        <a:lnSpc>
                          <a:spcPct val="120000"/>
                        </a:lnSpc>
                        <a:spcBef>
                          <a:spcPts val="0"/>
                        </a:spcBef>
                        <a:spcAft>
                          <a:spcPts val="0"/>
                        </a:spcAft>
                        <a:buNone/>
                      </a:pPr>
                      <a:r>
                        <a:rPr lang="en-US" sz="1000" b="1" spc="60">
                          <a:solidFill>
                            <a:schemeClr val="accent1"/>
                          </a:solidFill>
                        </a:rPr>
                        <a:t>其他费用</a:t>
                      </a:r>
                      <a:endParaRPr lang="en-US" altLang="en-US" sz="1000" b="1" spc="60">
                        <a:solidFill>
                          <a:schemeClr val="accent1"/>
                        </a:solidFill>
                      </a:endParaRPr>
                    </a:p>
                  </a:txBody>
                  <a:tcPr marL="25400" marR="25400" marT="6350" marB="6350" vert="horz" anchor="ctr" anchorCtr="0">
                    <a:lnL w="6350">
                      <a:solidFill>
                        <a:srgbClr val="86A3A1"/>
                      </a:solidFill>
                      <a:prstDash val="dash"/>
                    </a:lnL>
                    <a:lnR w="6350">
                      <a:solidFill>
                        <a:srgbClr val="86A3A1"/>
                      </a:solidFill>
                      <a:prstDash val="dash"/>
                    </a:lnR>
                    <a:lnT w="6350">
                      <a:solidFill>
                        <a:srgbClr val="86A3A1"/>
                      </a:solidFill>
                      <a:prstDash val="dash"/>
                    </a:lnT>
                    <a:lnB w="6350">
                      <a:solidFill>
                        <a:srgbClr val="86A3A1"/>
                      </a:solidFill>
                      <a:prstDash val="dash"/>
                    </a:lnB>
                    <a:solidFill>
                      <a:srgbClr val="FFFFFF"/>
                    </a:solidFill>
                  </a:tcPr>
                </a:tc>
                <a:tc>
                  <a:txBody>
                    <a:bodyPr/>
                    <a:p>
                      <a:pPr indent="0" algn="ctr">
                        <a:lnSpc>
                          <a:spcPct val="120000"/>
                        </a:lnSpc>
                        <a:spcBef>
                          <a:spcPts val="0"/>
                        </a:spcBef>
                        <a:spcAft>
                          <a:spcPts val="0"/>
                        </a:spcAft>
                        <a:buNone/>
                      </a:pPr>
                      <a:r>
                        <a:rPr lang="en-US" sz="1000" spc="60">
                          <a:solidFill>
                            <a:schemeClr val="tx1"/>
                          </a:solidFill>
                        </a:rPr>
                        <a:t>核算破产企业破产清算期间发生的除破产费用、共益债务支出和所得税费用之外的各项其他费用</a:t>
                      </a:r>
                      <a:endParaRPr lang="en-US" altLang="en-US" sz="1000" spc="60">
                        <a:solidFill>
                          <a:schemeClr val="tx1"/>
                        </a:solidFill>
                      </a:endParaRPr>
                    </a:p>
                  </a:txBody>
                  <a:tcPr marL="25400" marR="25400" marT="6350" marB="6350" vert="horz" anchor="ctr" anchorCtr="0">
                    <a:lnL w="6350">
                      <a:solidFill>
                        <a:srgbClr val="86A3A1"/>
                      </a:solidFill>
                      <a:prstDash val="dash"/>
                    </a:lnL>
                    <a:lnR>
                      <a:noFill/>
                    </a:lnR>
                    <a:lnT w="6350">
                      <a:solidFill>
                        <a:srgbClr val="86A3A1"/>
                      </a:solidFill>
                      <a:prstDash val="dash"/>
                    </a:lnT>
                    <a:lnB w="6350">
                      <a:solidFill>
                        <a:srgbClr val="86A3A1"/>
                      </a:solidFill>
                      <a:prstDash val="dash"/>
                    </a:lnB>
                    <a:solidFill>
                      <a:srgbClr val="FFFFFF"/>
                    </a:solidFill>
                  </a:tcPr>
                </a:tc>
              </a:tr>
              <a:tr h="195580">
                <a:tc vMerge="1">
                  <a:tcPr>
                    <a:lnL>
                      <a:noFill/>
                    </a:lnL>
                    <a:lnR w="6350">
                      <a:solidFill>
                        <a:srgbClr val="86A3A1"/>
                      </a:solidFill>
                      <a:prstDash val="dash"/>
                    </a:lnR>
                  </a:tcPr>
                </a:tc>
                <a:tc>
                  <a:txBody>
                    <a:bodyPr/>
                    <a:p>
                      <a:pPr indent="0" algn="ctr">
                        <a:lnSpc>
                          <a:spcPct val="120000"/>
                        </a:lnSpc>
                        <a:spcBef>
                          <a:spcPts val="0"/>
                        </a:spcBef>
                        <a:spcAft>
                          <a:spcPts val="0"/>
                        </a:spcAft>
                        <a:buNone/>
                      </a:pPr>
                      <a:r>
                        <a:rPr lang="en-US" sz="1000" b="1" spc="60">
                          <a:solidFill>
                            <a:schemeClr val="accent1"/>
                          </a:solidFill>
                        </a:rPr>
                        <a:t>所得税费用</a:t>
                      </a:r>
                      <a:endParaRPr lang="en-US" altLang="en-US" sz="1000" b="1" spc="60">
                        <a:solidFill>
                          <a:schemeClr val="accent1"/>
                        </a:solidFill>
                      </a:endParaRPr>
                    </a:p>
                  </a:txBody>
                  <a:tcPr marL="25400" marR="25400" marT="6350" marB="6350" vert="horz" anchor="ctr" anchorCtr="0">
                    <a:lnL w="6350">
                      <a:solidFill>
                        <a:srgbClr val="86A3A1"/>
                      </a:solidFill>
                      <a:prstDash val="dash"/>
                    </a:lnL>
                    <a:lnR w="6350">
                      <a:solidFill>
                        <a:srgbClr val="86A3A1"/>
                      </a:solidFill>
                      <a:prstDash val="dash"/>
                    </a:lnR>
                    <a:lnT w="6350">
                      <a:solidFill>
                        <a:srgbClr val="86A3A1"/>
                      </a:solidFill>
                      <a:prstDash val="dash"/>
                    </a:lnT>
                    <a:lnB w="6350">
                      <a:solidFill>
                        <a:srgbClr val="86A3A1"/>
                      </a:solidFill>
                      <a:prstDash val="dash"/>
                    </a:lnB>
                    <a:solidFill>
                      <a:srgbClr val="FFFFFF"/>
                    </a:solidFill>
                  </a:tcPr>
                </a:tc>
                <a:tc>
                  <a:txBody>
                    <a:bodyPr/>
                    <a:p>
                      <a:pPr indent="0" algn="ctr">
                        <a:lnSpc>
                          <a:spcPct val="120000"/>
                        </a:lnSpc>
                        <a:spcBef>
                          <a:spcPts val="0"/>
                        </a:spcBef>
                        <a:spcAft>
                          <a:spcPts val="0"/>
                        </a:spcAft>
                        <a:buNone/>
                      </a:pPr>
                      <a:r>
                        <a:rPr lang="en-US" sz="1000" spc="60">
                          <a:solidFill>
                            <a:schemeClr val="tx1"/>
                          </a:solidFill>
                        </a:rPr>
                        <a:t>核算破产企业破产清算期间发生的企业所得税费用</a:t>
                      </a:r>
                      <a:endParaRPr lang="en-US" altLang="en-US" sz="1000" spc="60">
                        <a:solidFill>
                          <a:schemeClr val="tx1"/>
                        </a:solidFill>
                      </a:endParaRPr>
                    </a:p>
                  </a:txBody>
                  <a:tcPr marL="25400" marR="25400" marT="6350" marB="6350" vert="horz" anchor="ctr" anchorCtr="0">
                    <a:lnL w="6350">
                      <a:solidFill>
                        <a:srgbClr val="86A3A1"/>
                      </a:solidFill>
                      <a:prstDash val="dash"/>
                    </a:lnL>
                    <a:lnR>
                      <a:noFill/>
                    </a:lnR>
                    <a:lnT w="6350">
                      <a:solidFill>
                        <a:srgbClr val="86A3A1"/>
                      </a:solidFill>
                      <a:prstDash val="dash"/>
                    </a:lnT>
                    <a:lnB w="6350">
                      <a:solidFill>
                        <a:srgbClr val="86A3A1"/>
                      </a:solidFill>
                      <a:prstDash val="dash"/>
                    </a:lnB>
                    <a:solidFill>
                      <a:srgbClr val="FFFFFF"/>
                    </a:solidFill>
                  </a:tcPr>
                </a:tc>
              </a:tr>
              <a:tr h="195580">
                <a:tc vMerge="1">
                  <a:tcPr>
                    <a:lnL>
                      <a:noFill/>
                    </a:lnL>
                    <a:lnR w="6350">
                      <a:solidFill>
                        <a:srgbClr val="86A3A1"/>
                      </a:solidFill>
                      <a:prstDash val="dash"/>
                    </a:lnR>
                    <a:lnB w="19050">
                      <a:solidFill>
                        <a:srgbClr val="86A3A1"/>
                      </a:solidFill>
                      <a:prstDash val="solid"/>
                    </a:lnB>
                  </a:tcPr>
                </a:tc>
                <a:tc>
                  <a:txBody>
                    <a:bodyPr/>
                    <a:p>
                      <a:pPr indent="0" algn="ctr">
                        <a:lnSpc>
                          <a:spcPct val="120000"/>
                        </a:lnSpc>
                        <a:spcBef>
                          <a:spcPts val="0"/>
                        </a:spcBef>
                        <a:spcAft>
                          <a:spcPts val="0"/>
                        </a:spcAft>
                        <a:buNone/>
                      </a:pPr>
                      <a:r>
                        <a:rPr lang="en-US" sz="1000" b="1" spc="60">
                          <a:solidFill>
                            <a:schemeClr val="accent1"/>
                          </a:solidFill>
                        </a:rPr>
                        <a:t>清算净损益</a:t>
                      </a:r>
                      <a:endParaRPr lang="en-US" altLang="en-US" sz="1000" b="1" spc="60">
                        <a:solidFill>
                          <a:schemeClr val="accent1"/>
                        </a:solidFill>
                      </a:endParaRPr>
                    </a:p>
                  </a:txBody>
                  <a:tcPr marL="25400" marR="25400" marT="6350" marB="6350" vert="horz" anchor="ctr" anchorCtr="0">
                    <a:lnL w="6350">
                      <a:solidFill>
                        <a:srgbClr val="86A3A1"/>
                      </a:solidFill>
                      <a:prstDash val="dash"/>
                    </a:lnL>
                    <a:lnR w="6350">
                      <a:solidFill>
                        <a:srgbClr val="86A3A1"/>
                      </a:solidFill>
                      <a:prstDash val="dash"/>
                    </a:lnR>
                    <a:lnT w="6350">
                      <a:solidFill>
                        <a:srgbClr val="86A3A1"/>
                      </a:solidFill>
                      <a:prstDash val="dash"/>
                    </a:lnT>
                    <a:lnB w="19050">
                      <a:solidFill>
                        <a:srgbClr val="86A3A1"/>
                      </a:solidFill>
                      <a:prstDash val="solid"/>
                    </a:lnB>
                    <a:solidFill>
                      <a:srgbClr val="FFFFFF"/>
                    </a:solidFill>
                  </a:tcPr>
                </a:tc>
                <a:tc>
                  <a:txBody>
                    <a:bodyPr/>
                    <a:p>
                      <a:pPr indent="0" algn="ctr">
                        <a:lnSpc>
                          <a:spcPct val="120000"/>
                        </a:lnSpc>
                        <a:spcBef>
                          <a:spcPts val="0"/>
                        </a:spcBef>
                        <a:spcAft>
                          <a:spcPts val="0"/>
                        </a:spcAft>
                        <a:buNone/>
                      </a:pPr>
                      <a:r>
                        <a:rPr lang="en-US" sz="1000" spc="60">
                          <a:solidFill>
                            <a:schemeClr val="tx1"/>
                          </a:solidFill>
                        </a:rPr>
                        <a:t>核算破产企业破产期间结转上述各类清算损益科目余额</a:t>
                      </a:r>
                      <a:endParaRPr lang="en-US" altLang="en-US" sz="1000" spc="60">
                        <a:solidFill>
                          <a:schemeClr val="tx1"/>
                        </a:solidFill>
                      </a:endParaRPr>
                    </a:p>
                  </a:txBody>
                  <a:tcPr marL="25400" marR="25400" marT="6350" marB="6350" vert="horz" anchor="ctr" anchorCtr="0">
                    <a:lnL w="6350">
                      <a:solidFill>
                        <a:srgbClr val="86A3A1"/>
                      </a:solidFill>
                      <a:prstDash val="dash"/>
                    </a:lnL>
                    <a:lnR>
                      <a:noFill/>
                    </a:lnR>
                    <a:lnT w="6350">
                      <a:solidFill>
                        <a:srgbClr val="86A3A1"/>
                      </a:solidFill>
                      <a:prstDash val="dash"/>
                    </a:lnT>
                    <a:lnB w="19050">
                      <a:solidFill>
                        <a:srgbClr val="86A3A1"/>
                      </a:solidFill>
                      <a:prstDash val="solid"/>
                    </a:lnB>
                    <a:solidFill>
                      <a:srgbClr val="FFFFFF"/>
                    </a:solidFill>
                  </a:tcPr>
                </a:tc>
              </a:tr>
            </a:tbl>
          </a:graphicData>
        </a:graphic>
      </p:graphicFrame>
      <p:graphicFrame>
        <p:nvGraphicFramePr>
          <p:cNvPr id="4" name="表格 3"/>
          <p:cNvGraphicFramePr/>
          <p:nvPr/>
        </p:nvGraphicFramePr>
        <p:xfrm>
          <a:off x="827405" y="1887855"/>
          <a:ext cx="7777480" cy="261620"/>
        </p:xfrm>
        <a:graphic>
          <a:graphicData uri="http://schemas.openxmlformats.org/drawingml/2006/table">
            <a:tbl>
              <a:tblPr/>
              <a:tblGrid>
                <a:gridCol w="1346835"/>
                <a:gridCol w="1532890"/>
                <a:gridCol w="4897755"/>
              </a:tblGrid>
              <a:tr h="261620">
                <a:tc>
                  <a:txBody>
                    <a:bodyPr/>
                    <a:p>
                      <a:pPr indent="0" algn="ctr">
                        <a:lnSpc>
                          <a:spcPct val="120000"/>
                        </a:lnSpc>
                        <a:spcBef>
                          <a:spcPts val="0"/>
                        </a:spcBef>
                        <a:spcAft>
                          <a:spcPts val="0"/>
                        </a:spcAft>
                        <a:buNone/>
                      </a:pPr>
                      <a:r>
                        <a:rPr lang="en-US" sz="1300" b="1" spc="120">
                          <a:solidFill>
                            <a:srgbClr val="FFFFFF"/>
                          </a:solidFill>
                          <a:latin typeface="微软雅黑" panose="020B0503020204020204" pitchFamily="34" charset="-122"/>
                          <a:ea typeface="微软雅黑" panose="020B0503020204020204" pitchFamily="34" charset="-122"/>
                        </a:rPr>
                        <a:t>科目类别</a:t>
                      </a:r>
                      <a:endParaRPr lang="en-US" sz="1300" b="1" spc="120">
                        <a:solidFill>
                          <a:srgbClr val="FFFFFF"/>
                        </a:solidFill>
                        <a:latin typeface="微软雅黑" panose="020B0503020204020204" pitchFamily="34" charset="-122"/>
                        <a:ea typeface="微软雅黑" panose="020B0503020204020204" pitchFamily="34" charset="-122"/>
                      </a:endParaRPr>
                    </a:p>
                  </a:txBody>
                  <a:tcPr marL="25400" marR="25400" marT="6350" marB="6350" vert="horz" anchor="ctr" anchorCtr="0">
                    <a:lnL>
                      <a:noFill/>
                    </a:lnL>
                    <a:lnR w="19050">
                      <a:solidFill>
                        <a:srgbClr val="FFFFFF"/>
                      </a:solidFill>
                      <a:prstDash val="solid"/>
                    </a:lnR>
                    <a:lnT>
                      <a:noFill/>
                    </a:lnT>
                    <a:lnB>
                      <a:noFill/>
                    </a:lnB>
                    <a:lnTlToBr>
                      <a:noFill/>
                    </a:lnTlToBr>
                    <a:lnBlToTr>
                      <a:noFill/>
                    </a:lnBlToTr>
                    <a:solidFill>
                      <a:srgbClr val="404040"/>
                    </a:solidFill>
                  </a:tcPr>
                </a:tc>
                <a:tc>
                  <a:txBody>
                    <a:bodyPr/>
                    <a:p>
                      <a:pPr indent="0" algn="ctr">
                        <a:lnSpc>
                          <a:spcPct val="120000"/>
                        </a:lnSpc>
                        <a:spcBef>
                          <a:spcPts val="0"/>
                        </a:spcBef>
                        <a:spcAft>
                          <a:spcPts val="0"/>
                        </a:spcAft>
                        <a:buNone/>
                      </a:pPr>
                      <a:r>
                        <a:rPr lang="en-US" sz="1300" b="1" spc="120">
                          <a:solidFill>
                            <a:srgbClr val="FFFFFF"/>
                          </a:solidFill>
                          <a:latin typeface="微软雅黑" panose="020B0503020204020204" pitchFamily="34" charset="-122"/>
                          <a:ea typeface="微软雅黑" panose="020B0503020204020204" pitchFamily="34" charset="-122"/>
                        </a:rPr>
                        <a:t>科目名称</a:t>
                      </a:r>
                      <a:endParaRPr lang="en-US" sz="1300" b="1" spc="120">
                        <a:solidFill>
                          <a:srgbClr val="FFFFFF"/>
                        </a:solidFill>
                        <a:latin typeface="微软雅黑" panose="020B0503020204020204" pitchFamily="34" charset="-122"/>
                        <a:ea typeface="微软雅黑" panose="020B0503020204020204" pitchFamily="34" charset="-122"/>
                      </a:endParaRPr>
                    </a:p>
                  </a:txBody>
                  <a:tcPr marL="25400" marR="25400" marT="6350" marB="6350" vert="horz" anchor="ctr" anchorCtr="0">
                    <a:lnL w="19050">
                      <a:solidFill>
                        <a:srgbClr val="FFFFFF"/>
                      </a:solidFill>
                      <a:prstDash val="solid"/>
                    </a:lnL>
                    <a:lnR w="19050">
                      <a:solidFill>
                        <a:srgbClr val="FFFFFF"/>
                      </a:solidFill>
                      <a:prstDash val="solid"/>
                    </a:lnR>
                    <a:lnT>
                      <a:noFill/>
                    </a:lnT>
                    <a:lnB>
                      <a:noFill/>
                    </a:lnB>
                    <a:lnTlToBr>
                      <a:noFill/>
                    </a:lnTlToBr>
                    <a:lnBlToTr>
                      <a:noFill/>
                    </a:lnBlToTr>
                    <a:solidFill>
                      <a:srgbClr val="03A9F5"/>
                    </a:solidFill>
                  </a:tcPr>
                </a:tc>
                <a:tc>
                  <a:txBody>
                    <a:bodyPr/>
                    <a:p>
                      <a:pPr indent="0" algn="ctr">
                        <a:lnSpc>
                          <a:spcPct val="120000"/>
                        </a:lnSpc>
                        <a:spcBef>
                          <a:spcPts val="0"/>
                        </a:spcBef>
                        <a:spcAft>
                          <a:spcPts val="0"/>
                        </a:spcAft>
                        <a:buNone/>
                      </a:pPr>
                      <a:r>
                        <a:rPr lang="en-US" sz="1300" b="1" spc="120">
                          <a:solidFill>
                            <a:srgbClr val="FFFFFF"/>
                          </a:solidFill>
                          <a:latin typeface="微软雅黑" panose="020B0503020204020204" pitchFamily="34" charset="-122"/>
                          <a:ea typeface="微软雅黑" panose="020B0503020204020204" pitchFamily="34" charset="-122"/>
                        </a:rPr>
                        <a:t>核算内容</a:t>
                      </a:r>
                      <a:endParaRPr lang="en-US" sz="1300" b="1" spc="120">
                        <a:solidFill>
                          <a:srgbClr val="FFFFFF"/>
                        </a:solidFill>
                        <a:latin typeface="微软雅黑" panose="020B0503020204020204" pitchFamily="34" charset="-122"/>
                        <a:ea typeface="微软雅黑" panose="020B0503020204020204" pitchFamily="34" charset="-122"/>
                      </a:endParaRPr>
                    </a:p>
                  </a:txBody>
                  <a:tcPr marL="25400" marR="25400" marT="6350" marB="6350" vert="horz" anchor="ctr" anchorCtr="0">
                    <a:lnL w="19050">
                      <a:solidFill>
                        <a:srgbClr val="FFFFFF"/>
                      </a:solidFill>
                      <a:prstDash val="solid"/>
                    </a:lnL>
                    <a:lnR>
                      <a:noFill/>
                    </a:lnR>
                    <a:lnT>
                      <a:noFill/>
                    </a:lnT>
                    <a:lnB>
                      <a:noFill/>
                    </a:lnB>
                    <a:lnTlToBr>
                      <a:noFill/>
                    </a:lnTlToBr>
                    <a:lnBlToTr>
                      <a:noFill/>
                    </a:lnBlToTr>
                    <a:solidFill>
                      <a:srgbClr val="03A9F5"/>
                    </a:solidFill>
                  </a:tcPr>
                </a:tc>
              </a:tr>
            </a:tbl>
          </a:graphicData>
        </a:graphic>
      </p:graphicFrame>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37997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descr="7b0a202020202262756c6c6574223a20227b5c2263617465676f727949645c223a31303030352c5c2274656d706c61746549645c223a32303233313539397d220a7d0a"/>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（一）破产清算会计账务处理的主要内容</a:t>
            </a:r>
            <a:endPar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100" name="文本框 99"/>
          <p:cNvSpPr txBox="1"/>
          <p:nvPr/>
        </p:nvSpPr>
        <p:spPr>
          <a:xfrm>
            <a:off x="2032000" y="1925955"/>
            <a:ext cx="5080000" cy="713740"/>
          </a:xfrm>
          <a:prstGeom prst="rect">
            <a:avLst/>
          </a:prstGeom>
          <a:noFill/>
          <a:ln w="9525">
            <a:noFill/>
          </a:ln>
        </p:spPr>
        <p:txBody>
          <a:bodyPr>
            <a:noAutofit/>
          </a:bodyPr>
          <a:p>
            <a:pPr indent="266700" algn="ctr"/>
            <a:r>
              <a:rPr lang="zh-CN"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表</a:t>
            </a:r>
            <a:r>
              <a:rPr lang="en-US"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8</a:t>
            </a:r>
            <a:r>
              <a:rPr lang="en-US"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  </a:t>
            </a:r>
            <a:r>
              <a:rPr lang="zh-CN"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破产清算会计账务处理的主要内容</a:t>
            </a:r>
            <a:endParaRPr lang="zh-CN" altLang="en-US" sz="12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3" name="表格 2"/>
          <p:cNvGraphicFramePr/>
          <p:nvPr>
            <p:custDataLst>
              <p:tags r:id="rId3"/>
            </p:custDataLst>
          </p:nvPr>
        </p:nvGraphicFramePr>
        <p:xfrm>
          <a:off x="1628140" y="2247168"/>
          <a:ext cx="5887720" cy="2484755"/>
        </p:xfrm>
        <a:graphic>
          <a:graphicData uri="http://schemas.openxmlformats.org/drawingml/2006/table">
            <a:tbl>
              <a:tblPr firstRow="1" lastRow="1">
                <a:tableStyleId>{77D5D866-21FD-475E-8EC7-EAEDDA05492D}</a:tableStyleId>
              </a:tblPr>
              <a:tblGrid>
                <a:gridCol w="2667000"/>
                <a:gridCol w="3220720"/>
              </a:tblGrid>
              <a:tr h="268605">
                <a:tc>
                  <a:txBody>
                    <a:bodyPr/>
                    <a:p>
                      <a:pPr indent="0" algn="ctr">
                        <a:lnSpc>
                          <a:spcPct val="120000"/>
                        </a:lnSpc>
                        <a:spcBef>
                          <a:spcPts val="0"/>
                        </a:spcBef>
                        <a:spcAft>
                          <a:spcPts val="0"/>
                        </a:spcAft>
                        <a:buNone/>
                      </a:pPr>
                      <a:r>
                        <a:rPr lang="en-US" sz="1200" spc="120"/>
                        <a:t>业务类别</a:t>
                      </a:r>
                      <a:endParaRPr lang="en-US" sz="1200" spc="120"/>
                    </a:p>
                  </a:txBody>
                  <a:tcPr marL="25400" marR="25400" marT="6350" marB="6350" vert="horz" anchor="ctr" anchorCtr="0"/>
                </a:tc>
                <a:tc>
                  <a:txBody>
                    <a:bodyPr/>
                    <a:p>
                      <a:pPr indent="0" algn="ctr">
                        <a:lnSpc>
                          <a:spcPct val="120000"/>
                        </a:lnSpc>
                        <a:spcBef>
                          <a:spcPts val="0"/>
                        </a:spcBef>
                        <a:spcAft>
                          <a:spcPts val="0"/>
                        </a:spcAft>
                        <a:buNone/>
                      </a:pPr>
                      <a:r>
                        <a:rPr lang="en-US" sz="1200" spc="120"/>
                        <a:t>账务处理内容</a:t>
                      </a:r>
                      <a:endParaRPr lang="en-US" sz="1200" spc="120"/>
                    </a:p>
                  </a:txBody>
                  <a:tcPr marL="25400" marR="25400" marT="6350" marB="6350" vert="horz" anchor="ctr" anchorCtr="0"/>
                </a:tc>
              </a:tr>
              <a:tr h="1546225">
                <a:tc>
                  <a:txBody>
                    <a:bodyPr/>
                    <a:p>
                      <a:pPr indent="0" algn="ctr">
                        <a:lnSpc>
                          <a:spcPct val="120000"/>
                        </a:lnSpc>
                        <a:spcBef>
                          <a:spcPts val="0"/>
                        </a:spcBef>
                        <a:spcAft>
                          <a:spcPts val="0"/>
                        </a:spcAft>
                        <a:buNone/>
                      </a:pPr>
                      <a:r>
                        <a:rPr lang="en-US" sz="1000" b="1" spc="120">
                          <a:solidFill>
                            <a:schemeClr val="accent1"/>
                          </a:solidFill>
                        </a:rPr>
                        <a:t>破产清算期间主要业务的账务处理</a:t>
                      </a:r>
                      <a:endParaRPr lang="en-US" sz="1000" b="1" spc="120">
                        <a:solidFill>
                          <a:schemeClr val="accent1"/>
                        </a:solidFill>
                      </a:endParaRPr>
                    </a:p>
                  </a:txBody>
                  <a:tcPr marL="25400" marR="25400" marT="6350" marB="6350" vert="horz" anchor="ctr" anchorCtr="0"/>
                </a:tc>
                <a:tc>
                  <a:txBody>
                    <a:bodyPr/>
                    <a:p>
                      <a:pPr indent="0" algn="l">
                        <a:lnSpc>
                          <a:spcPct val="120000"/>
                        </a:lnSpc>
                        <a:spcBef>
                          <a:spcPts val="0"/>
                        </a:spcBef>
                        <a:spcAft>
                          <a:spcPts val="0"/>
                        </a:spcAft>
                        <a:buNone/>
                      </a:pPr>
                      <a:r>
                        <a:rPr lang="en-US" sz="1000" spc="120"/>
                        <a:t>破产宣告日原有余额的结转与调整；</a:t>
                      </a:r>
                      <a:endParaRPr lang="en-US" sz="1000" spc="120"/>
                    </a:p>
                    <a:p>
                      <a:pPr indent="0" algn="l">
                        <a:lnSpc>
                          <a:spcPct val="120000"/>
                        </a:lnSpc>
                        <a:spcBef>
                          <a:spcPts val="0"/>
                        </a:spcBef>
                        <a:spcAft>
                          <a:spcPts val="0"/>
                        </a:spcAft>
                        <a:buNone/>
                      </a:pPr>
                      <a:r>
                        <a:rPr lang="en-US" sz="1000" spc="120"/>
                        <a:t>追回、处置破产资产；</a:t>
                      </a:r>
                      <a:endParaRPr lang="en-US" sz="1000" spc="120"/>
                    </a:p>
                    <a:p>
                      <a:pPr indent="0" algn="l">
                        <a:lnSpc>
                          <a:spcPct val="120000"/>
                        </a:lnSpc>
                        <a:spcBef>
                          <a:spcPts val="0"/>
                        </a:spcBef>
                        <a:spcAft>
                          <a:spcPts val="0"/>
                        </a:spcAft>
                        <a:buNone/>
                      </a:pPr>
                      <a:r>
                        <a:rPr lang="en-US" sz="1000" spc="120"/>
                        <a:t>处理未入账资产、负债；</a:t>
                      </a:r>
                      <a:endParaRPr lang="en-US" sz="1000" spc="120"/>
                    </a:p>
                    <a:p>
                      <a:pPr indent="0" algn="l">
                        <a:lnSpc>
                          <a:spcPct val="120000"/>
                        </a:lnSpc>
                        <a:spcBef>
                          <a:spcPts val="0"/>
                        </a:spcBef>
                        <a:spcAft>
                          <a:spcPts val="0"/>
                        </a:spcAft>
                        <a:buNone/>
                      </a:pPr>
                      <a:r>
                        <a:rPr lang="en-US" sz="1000" spc="120"/>
                        <a:t>履行未完毕合约；确认发生的破产费用；</a:t>
                      </a:r>
                      <a:endParaRPr lang="en-US" sz="1000" spc="120"/>
                    </a:p>
                    <a:p>
                      <a:pPr indent="0" algn="l">
                        <a:lnSpc>
                          <a:spcPct val="120000"/>
                        </a:lnSpc>
                        <a:spcBef>
                          <a:spcPts val="0"/>
                        </a:spcBef>
                        <a:spcAft>
                          <a:spcPts val="0"/>
                        </a:spcAft>
                        <a:buNone/>
                      </a:pPr>
                      <a:r>
                        <a:rPr lang="en-US" sz="1000" spc="120"/>
                        <a:t>确认共益债务支出；</a:t>
                      </a:r>
                      <a:endParaRPr lang="en-US" sz="1000" spc="120"/>
                    </a:p>
                    <a:p>
                      <a:pPr indent="0" algn="l">
                        <a:lnSpc>
                          <a:spcPct val="120000"/>
                        </a:lnSpc>
                        <a:spcBef>
                          <a:spcPts val="0"/>
                        </a:spcBef>
                        <a:spcAft>
                          <a:spcPts val="0"/>
                        </a:spcAft>
                        <a:buNone/>
                      </a:pPr>
                      <a:r>
                        <a:rPr lang="en-US" sz="1000" spc="120"/>
                        <a:t>清偿债务；</a:t>
                      </a:r>
                      <a:endParaRPr lang="en-US" sz="1000" spc="120"/>
                    </a:p>
                    <a:p>
                      <a:pPr indent="0" algn="l">
                        <a:lnSpc>
                          <a:spcPct val="120000"/>
                        </a:lnSpc>
                        <a:spcBef>
                          <a:spcPts val="0"/>
                        </a:spcBef>
                        <a:spcAft>
                          <a:spcPts val="0"/>
                        </a:spcAft>
                        <a:buNone/>
                      </a:pPr>
                      <a:r>
                        <a:rPr lang="en-US" sz="1000" spc="120"/>
                        <a:t>处理收到的利息、股利、租金等孳息。</a:t>
                      </a:r>
                      <a:endParaRPr lang="en-US" altLang="en-US" sz="1000" spc="120"/>
                    </a:p>
                  </a:txBody>
                  <a:tcPr marL="25400" marR="25400" marT="6350" marB="6350" vert="horz" anchor="ctr" anchorCtr="0"/>
                </a:tc>
              </a:tr>
              <a:tr h="669925">
                <a:tc>
                  <a:txBody>
                    <a:bodyPr/>
                    <a:p>
                      <a:pPr indent="0" algn="ctr">
                        <a:lnSpc>
                          <a:spcPct val="120000"/>
                        </a:lnSpc>
                        <a:spcBef>
                          <a:spcPts val="0"/>
                        </a:spcBef>
                        <a:spcAft>
                          <a:spcPts val="0"/>
                        </a:spcAft>
                        <a:buNone/>
                      </a:pPr>
                      <a:r>
                        <a:rPr lang="en-US" sz="1000" b="1" spc="120">
                          <a:solidFill>
                            <a:schemeClr val="accent1"/>
                          </a:solidFill>
                        </a:rPr>
                        <a:t>破产报表日的相关账务处理</a:t>
                      </a:r>
                      <a:endParaRPr lang="en-US" altLang="en-US" sz="1000" b="1" spc="120">
                        <a:solidFill>
                          <a:schemeClr val="accent1"/>
                        </a:solidFill>
                      </a:endParaRPr>
                    </a:p>
                  </a:txBody>
                  <a:tcPr marL="25400" marR="25400" marT="6350" marB="6350" vert="horz" anchor="ctr" anchorCtr="0"/>
                </a:tc>
                <a:tc>
                  <a:txBody>
                    <a:bodyPr/>
                    <a:p>
                      <a:pPr indent="0" algn="l">
                        <a:lnSpc>
                          <a:spcPct val="120000"/>
                        </a:lnSpc>
                        <a:spcBef>
                          <a:spcPts val="0"/>
                        </a:spcBef>
                        <a:spcAft>
                          <a:spcPts val="0"/>
                        </a:spcAft>
                        <a:buNone/>
                      </a:pPr>
                      <a:r>
                        <a:rPr lang="en-US" sz="1000" spc="120"/>
                        <a:t>对破产资产、负债进行重新计量；</a:t>
                      </a:r>
                      <a:endParaRPr lang="en-US" sz="1000" spc="120"/>
                    </a:p>
                    <a:p>
                      <a:pPr indent="0" algn="l">
                        <a:lnSpc>
                          <a:spcPct val="120000"/>
                        </a:lnSpc>
                        <a:spcBef>
                          <a:spcPts val="0"/>
                        </a:spcBef>
                        <a:spcAft>
                          <a:spcPts val="0"/>
                        </a:spcAft>
                        <a:buNone/>
                      </a:pPr>
                      <a:r>
                        <a:rPr lang="en-US" sz="1000" spc="120"/>
                        <a:t>提存应交所得税；</a:t>
                      </a:r>
                      <a:endParaRPr lang="en-US" sz="1000" spc="120"/>
                    </a:p>
                    <a:p>
                      <a:pPr indent="0" algn="l">
                        <a:lnSpc>
                          <a:spcPct val="120000"/>
                        </a:lnSpc>
                        <a:spcBef>
                          <a:spcPts val="0"/>
                        </a:spcBef>
                        <a:spcAft>
                          <a:spcPts val="0"/>
                        </a:spcAft>
                        <a:buNone/>
                      </a:pPr>
                      <a:r>
                        <a:rPr lang="en-US" sz="1000" spc="120"/>
                        <a:t>结转清算损益类科目余额。</a:t>
                      </a:r>
                      <a:endParaRPr lang="en-US" altLang="en-US" sz="1000" spc="120"/>
                    </a:p>
                  </a:txBody>
                  <a:tcPr marL="25400" marR="25400" marT="6350" marB="6350" vert="horz" anchor="ctr" anchorCtr="0"/>
                </a:tc>
              </a:tr>
            </a:tbl>
          </a:graphicData>
        </a:graphic>
      </p:graphicFrame>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sym typeface="+mn-ea"/>
              </a:rPr>
              <a:t>（二）破产清算会计各类业务的账务处理</a:t>
            </a:r>
            <a:endParaRPr lang="zh-CN" altLang="en-US" sz="1600" b="1" noProof="0" dirty="0">
              <a:ln>
                <a:noFill/>
              </a:ln>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400" b="1" noProof="0" dirty="0">
                <a:ln>
                  <a:noFill/>
                </a:ln>
                <a:effectLst/>
                <a:uLnTx/>
                <a:uFillTx/>
                <a:sym typeface="+mn-ea"/>
              </a:rPr>
              <a:t>1.破产宣告日原有余额的结转与调整</a:t>
            </a:r>
            <a:endParaRPr lang="zh-CN" altLang="en-US" sz="1400" b="1" noProof="0" dirty="0">
              <a:ln>
                <a:noFill/>
              </a:ln>
              <a:effectLst/>
              <a:uLnTx/>
              <a:uFillTx/>
              <a:sym typeface="+mn-ea"/>
            </a:endParaRPr>
          </a:p>
          <a:p>
            <a:pPr marR="0" lvl="0" algn="just" defTabSz="685800" rtl="0" eaLnBrk="1" latinLnBrk="0" hangingPunct="1">
              <a:lnSpc>
                <a:spcPct val="120000"/>
              </a:lnSpc>
              <a:spcBef>
                <a:spcPct val="0"/>
              </a:spcBef>
              <a:spcAft>
                <a:spcPts val="0"/>
              </a:spcAft>
              <a:buClrTx/>
              <a:buSzPct val="70000"/>
              <a:buFont typeface="Wingdings" panose="05000000000000000000" charset="0"/>
              <a:buChar char="l"/>
              <a:defRPr/>
            </a:pPr>
            <a:r>
              <a:rPr lang="zh-CN" altLang="en-US" sz="1400" noProof="0" dirty="0">
                <a:ln>
                  <a:noFill/>
                </a:ln>
                <a:effectLst/>
                <a:uLnTx/>
                <a:uFillTx/>
                <a:sym typeface="+mn-ea"/>
              </a:rPr>
              <a:t>（1）将大多数原资产、负债余额转入新设的相关资产、负债科目里。</a:t>
            </a:r>
            <a:endParaRPr lang="zh-CN" altLang="en-US" sz="1400" noProof="0" dirty="0">
              <a:ln>
                <a:noFill/>
              </a:ln>
              <a:effectLst/>
              <a:uLnTx/>
              <a:uFillTx/>
              <a:sym typeface="+mn-ea"/>
            </a:endParaRPr>
          </a:p>
          <a:p>
            <a:pPr marR="0" lvl="0" algn="just" defTabSz="685800" rtl="0" eaLnBrk="1" latinLnBrk="0" hangingPunct="1">
              <a:lnSpc>
                <a:spcPct val="120000"/>
              </a:lnSpc>
              <a:spcBef>
                <a:spcPct val="0"/>
              </a:spcBef>
              <a:spcAft>
                <a:spcPts val="0"/>
              </a:spcAft>
              <a:buClrTx/>
              <a:buSzPct val="70000"/>
              <a:buFont typeface="Wingdings" panose="05000000000000000000" charset="0"/>
              <a:buChar char="l"/>
              <a:defRPr/>
            </a:pPr>
            <a:r>
              <a:rPr lang="zh-CN" altLang="en-US" sz="1400" noProof="0" dirty="0">
                <a:ln>
                  <a:noFill/>
                </a:ln>
                <a:effectLst/>
                <a:uLnTx/>
                <a:uFillTx/>
                <a:sym typeface="+mn-ea"/>
              </a:rPr>
              <a:t>（2）原</a:t>
            </a:r>
            <a:r>
              <a:rPr lang="zh-CN" altLang="en-US" sz="1400" b="1" noProof="0" dirty="0">
                <a:ln>
                  <a:noFill/>
                </a:ln>
                <a:solidFill>
                  <a:schemeClr val="accent1"/>
                </a:solidFill>
                <a:effectLst/>
                <a:uLnTx/>
                <a:uFillTx/>
                <a:sym typeface="+mn-ea"/>
              </a:rPr>
              <a:t>“应付账款”“其他应付款”</a:t>
            </a:r>
            <a:r>
              <a:rPr lang="zh-CN" altLang="en-US" sz="1400" noProof="0" dirty="0">
                <a:ln>
                  <a:noFill/>
                </a:ln>
                <a:effectLst/>
                <a:uLnTx/>
                <a:uFillTx/>
                <a:sym typeface="+mn-ea"/>
              </a:rPr>
              <a:t>科目余额中，属破产法规定的破产费用的余额，应转入“</a:t>
            </a:r>
            <a:r>
              <a:rPr lang="zh-CN" altLang="en-US" sz="1400" b="1" noProof="0" dirty="0">
                <a:ln>
                  <a:noFill/>
                </a:ln>
                <a:solidFill>
                  <a:srgbClr val="FF0000"/>
                </a:solidFill>
                <a:effectLst/>
                <a:uLnTx/>
                <a:uFillTx/>
                <a:sym typeface="+mn-ea"/>
              </a:rPr>
              <a:t>应付破产费用</a:t>
            </a:r>
            <a:r>
              <a:rPr lang="zh-CN" altLang="en-US" sz="1400" noProof="0" dirty="0">
                <a:ln>
                  <a:noFill/>
                </a:ln>
                <a:effectLst/>
                <a:uLnTx/>
                <a:uFillTx/>
                <a:sym typeface="+mn-ea"/>
              </a:rPr>
              <a:t>”科目，属于</a:t>
            </a:r>
            <a:r>
              <a:rPr lang="zh-CN" altLang="en-US" sz="1400" b="1" noProof="0" dirty="0">
                <a:ln>
                  <a:noFill/>
                </a:ln>
                <a:solidFill>
                  <a:schemeClr val="accent1"/>
                </a:solidFill>
                <a:effectLst/>
                <a:uLnTx/>
                <a:uFillTx/>
                <a:sym typeface="+mn-ea"/>
              </a:rPr>
              <a:t>破产法规定的共益债务</a:t>
            </a:r>
            <a:r>
              <a:rPr lang="zh-CN" altLang="en-US" sz="1400" noProof="0" dirty="0">
                <a:ln>
                  <a:noFill/>
                </a:ln>
                <a:effectLst/>
                <a:uLnTx/>
                <a:uFillTx/>
                <a:sym typeface="+mn-ea"/>
              </a:rPr>
              <a:t>的余额，应转入“</a:t>
            </a:r>
            <a:r>
              <a:rPr lang="zh-CN" altLang="en-US" sz="1400" b="1" noProof="0" dirty="0">
                <a:ln>
                  <a:noFill/>
                </a:ln>
                <a:solidFill>
                  <a:srgbClr val="FF0000"/>
                </a:solidFill>
                <a:effectLst/>
                <a:uLnTx/>
                <a:uFillTx/>
                <a:sym typeface="+mn-ea"/>
              </a:rPr>
              <a:t>应付共益债务</a:t>
            </a:r>
            <a:r>
              <a:rPr lang="zh-CN" altLang="en-US" sz="1400" noProof="0" dirty="0">
                <a:ln>
                  <a:noFill/>
                </a:ln>
                <a:effectLst/>
                <a:uLnTx/>
                <a:uFillTx/>
                <a:sym typeface="+mn-ea"/>
              </a:rPr>
              <a:t>”科目。</a:t>
            </a:r>
            <a:endParaRPr lang="zh-CN" altLang="en-US" sz="1400" noProof="0" dirty="0">
              <a:ln>
                <a:noFill/>
              </a:ln>
              <a:effectLst/>
              <a:uLnTx/>
              <a:uFillTx/>
              <a:sym typeface="+mn-ea"/>
            </a:endParaRPr>
          </a:p>
          <a:p>
            <a:pPr marR="0" lvl="0" algn="just" defTabSz="685800" rtl="0" eaLnBrk="1" latinLnBrk="0" hangingPunct="1">
              <a:lnSpc>
                <a:spcPct val="120000"/>
              </a:lnSpc>
              <a:spcBef>
                <a:spcPct val="0"/>
              </a:spcBef>
              <a:spcAft>
                <a:spcPts val="0"/>
              </a:spcAft>
              <a:buClrTx/>
              <a:buSzPct val="70000"/>
              <a:buFont typeface="Wingdings" panose="05000000000000000000" charset="0"/>
              <a:buChar char="l"/>
              <a:defRPr/>
            </a:pPr>
            <a:r>
              <a:rPr lang="zh-CN" altLang="en-US" sz="1400" noProof="0" dirty="0">
                <a:ln>
                  <a:noFill/>
                </a:ln>
                <a:effectLst/>
                <a:uLnTx/>
                <a:uFillTx/>
                <a:sym typeface="+mn-ea"/>
              </a:rPr>
              <a:t>（3）原“商誉”“长期待摊费用”“递延所得税资产”“递延所得税负债”“递延收益”等资产、负债类科目余额，应转至“</a:t>
            </a:r>
            <a:r>
              <a:rPr lang="zh-CN" altLang="en-US" sz="1400" b="1" noProof="0" dirty="0">
                <a:ln>
                  <a:noFill/>
                </a:ln>
                <a:solidFill>
                  <a:srgbClr val="FF0000"/>
                </a:solidFill>
                <a:effectLst/>
                <a:uLnTx/>
                <a:uFillTx/>
                <a:sym typeface="+mn-ea"/>
              </a:rPr>
              <a:t>清算净值</a:t>
            </a:r>
            <a:r>
              <a:rPr lang="zh-CN" altLang="en-US" sz="1400" noProof="0" dirty="0">
                <a:ln>
                  <a:noFill/>
                </a:ln>
                <a:effectLst/>
                <a:uLnTx/>
                <a:uFillTx/>
                <a:sym typeface="+mn-ea"/>
              </a:rPr>
              <a:t>”科目。</a:t>
            </a:r>
            <a:endParaRPr lang="zh-CN" altLang="en-US" sz="1400" noProof="0" dirty="0">
              <a:ln>
                <a:noFill/>
              </a:ln>
              <a:effectLst/>
              <a:uLnTx/>
              <a:uFillTx/>
              <a:sym typeface="+mn-ea"/>
            </a:endParaRPr>
          </a:p>
          <a:p>
            <a:pPr marR="0" lvl="0" algn="just" defTabSz="685800" rtl="0" eaLnBrk="1" latinLnBrk="0" hangingPunct="1">
              <a:lnSpc>
                <a:spcPct val="120000"/>
              </a:lnSpc>
              <a:spcBef>
                <a:spcPct val="0"/>
              </a:spcBef>
              <a:spcAft>
                <a:spcPts val="0"/>
              </a:spcAft>
              <a:buClrTx/>
              <a:buSzPct val="70000"/>
              <a:buFont typeface="Wingdings" panose="05000000000000000000" charset="0"/>
              <a:buChar char="l"/>
              <a:defRPr/>
            </a:pPr>
            <a:r>
              <a:rPr lang="zh-CN" altLang="en-US" sz="1400" noProof="0" dirty="0">
                <a:ln>
                  <a:noFill/>
                </a:ln>
                <a:effectLst/>
                <a:uLnTx/>
                <a:uFillTx/>
                <a:sym typeface="+mn-ea"/>
              </a:rPr>
              <a:t>（4）原“股本”“资本公积”“盈余公积”“其他综合收益”“利润分配”等科目的余额，转入“</a:t>
            </a:r>
            <a:r>
              <a:rPr lang="zh-CN" altLang="en-US" sz="1400" b="1" noProof="0" dirty="0">
                <a:ln>
                  <a:noFill/>
                </a:ln>
                <a:solidFill>
                  <a:srgbClr val="FF0000"/>
                </a:solidFill>
                <a:effectLst/>
                <a:uLnTx/>
                <a:uFillTx/>
                <a:sym typeface="+mn-ea"/>
              </a:rPr>
              <a:t>清算净值</a:t>
            </a:r>
            <a:r>
              <a:rPr lang="zh-CN" altLang="en-US" sz="1400" noProof="0" dirty="0">
                <a:ln>
                  <a:noFill/>
                </a:ln>
                <a:effectLst/>
                <a:uLnTx/>
                <a:uFillTx/>
                <a:sym typeface="+mn-ea"/>
              </a:rPr>
              <a:t>”科目。</a:t>
            </a:r>
            <a:endParaRPr lang="zh-CN" altLang="en-US" sz="1400" noProof="0" dirty="0">
              <a:ln>
                <a:noFill/>
              </a:ln>
              <a:effectLst/>
              <a:uLnTx/>
              <a:uFillTx/>
              <a:sym typeface="+mn-ea"/>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4263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sym typeface="+mn-ea"/>
              </a:rPr>
              <a:t>（二）破产清算会计各类业务的账务处理</a:t>
            </a:r>
            <a:endParaRPr lang="zh-CN" altLang="en-US" sz="1600" b="1" noProof="0" dirty="0">
              <a:ln>
                <a:noFill/>
              </a:ln>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400" b="1" noProof="0" dirty="0">
                <a:ln>
                  <a:noFill/>
                </a:ln>
                <a:effectLst/>
                <a:uLnTx/>
                <a:uFillTx/>
                <a:sym typeface="+mn-ea"/>
              </a:rPr>
              <a:t>1.破产宣告日原有余额的结转与调整</a:t>
            </a:r>
            <a:endParaRPr lang="zh-CN" altLang="en-US" sz="1400" b="1" noProof="0" dirty="0">
              <a:ln>
                <a:noFill/>
              </a:ln>
              <a:effectLst/>
              <a:uLnTx/>
              <a:uFillTx/>
              <a:sym typeface="+mn-ea"/>
            </a:endParaRPr>
          </a:p>
          <a:p>
            <a:pPr marR="0" lvl="0" algn="just"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lang="zh-CN" altLang="en-US" sz="1400" noProof="0" dirty="0">
                <a:ln>
                  <a:noFill/>
                </a:ln>
                <a:effectLst/>
                <a:uLnTx/>
                <a:uFillTx/>
                <a:sym typeface="+mn-ea"/>
              </a:rPr>
              <a:t>（5）破产宣告日，管理人还应对破产企业拥有的各类资产(包括原账面价值为零的已提足折旧的固定资产、已摊销完毕的无形资产等)</a:t>
            </a:r>
            <a:r>
              <a:rPr lang="zh-CN" altLang="en-US" sz="1400" b="1" noProof="0" dirty="0">
                <a:ln>
                  <a:noFill/>
                </a:ln>
                <a:solidFill>
                  <a:srgbClr val="FF0000"/>
                </a:solidFill>
                <a:effectLst/>
                <a:uLnTx/>
                <a:uFillTx/>
                <a:sym typeface="+mn-ea"/>
              </a:rPr>
              <a:t>登记造册</a:t>
            </a:r>
            <a:r>
              <a:rPr lang="zh-CN" altLang="en-US" sz="1400" noProof="0" dirty="0">
                <a:ln>
                  <a:noFill/>
                </a:ln>
                <a:effectLst/>
                <a:uLnTx/>
                <a:uFillTx/>
                <a:sym typeface="+mn-ea"/>
              </a:rPr>
              <a:t>，</a:t>
            </a:r>
            <a:r>
              <a:rPr lang="zh-CN" altLang="en-US" sz="1400" b="1" noProof="0" dirty="0">
                <a:ln>
                  <a:noFill/>
                </a:ln>
                <a:solidFill>
                  <a:srgbClr val="FF0000"/>
                </a:solidFill>
                <a:effectLst/>
                <a:uLnTx/>
                <a:uFillTx/>
                <a:sym typeface="+mn-ea"/>
              </a:rPr>
              <a:t>估计其清算净值</a:t>
            </a:r>
            <a:r>
              <a:rPr lang="zh-CN" altLang="en-US" sz="1400" noProof="0" dirty="0">
                <a:ln>
                  <a:noFill/>
                </a:ln>
                <a:effectLst/>
                <a:uLnTx/>
                <a:uFillTx/>
                <a:sym typeface="+mn-ea"/>
              </a:rPr>
              <a:t>，按照破产资产清算净值对各资产科目余额进行调整；同样，也要对各类负债进行核查按照破产债务的清偿价值对各负债科目余额进行调整。对有关资产、负债的余额调整金额，要相应调整“清算净值”科目。</a:t>
            </a:r>
            <a:endParaRPr lang="zh-CN" altLang="en-US" sz="1400" noProof="0" dirty="0">
              <a:ln>
                <a:noFill/>
              </a:ln>
              <a:effectLst/>
              <a:uLnTx/>
              <a:uFillTx/>
              <a:sym typeface="+mn-ea"/>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sym typeface="+mn-ea"/>
              </a:rPr>
              <a:t>（二）破产清算会计各类业务的账务处理</a:t>
            </a:r>
            <a:endParaRPr lang="zh-CN" altLang="en-US" sz="1600" b="1" noProof="0" dirty="0">
              <a:ln>
                <a:noFill/>
              </a:ln>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400" b="1" noProof="0" dirty="0">
                <a:ln>
                  <a:noFill/>
                </a:ln>
                <a:effectLst/>
                <a:uLnTx/>
                <a:uFillTx/>
                <a:sym typeface="+mn-ea"/>
              </a:rPr>
              <a:t>2.追回、处置破产资产</a:t>
            </a:r>
            <a:endParaRPr lang="zh-CN" altLang="en-US" sz="1400" b="1" noProof="0" dirty="0">
              <a:ln>
                <a:noFill/>
              </a:ln>
              <a:effectLst/>
              <a:uLnTx/>
              <a:uFillTx/>
              <a:sym typeface="+mn-ea"/>
            </a:endParaRPr>
          </a:p>
          <a:p>
            <a:pPr marR="0" lvl="0" algn="just" defTabSz="685800" rtl="0" eaLnBrk="1" latinLnBrk="0" hangingPunct="1">
              <a:lnSpc>
                <a:spcPct val="120000"/>
              </a:lnSpc>
              <a:spcBef>
                <a:spcPct val="0"/>
              </a:spcBef>
              <a:spcAft>
                <a:spcPts val="0"/>
              </a:spcAft>
              <a:buClrTx/>
              <a:buSzPct val="70000"/>
              <a:buFont typeface="Wingdings" panose="05000000000000000000" charset="0"/>
              <a:buChar char="l"/>
              <a:defRPr/>
            </a:pPr>
            <a:r>
              <a:rPr lang="zh-CN" altLang="en-US" sz="1400" noProof="0" dirty="0">
                <a:ln>
                  <a:noFill/>
                </a:ln>
                <a:effectLst/>
                <a:uLnTx/>
                <a:uFillTx/>
                <a:sym typeface="+mn-ea"/>
              </a:rPr>
              <a:t>（1）破产管理人依法追回相关破产资产的，按照追回资产的破产财产清算净值，</a:t>
            </a:r>
            <a:r>
              <a:rPr lang="zh-CN" altLang="en-US" sz="1400" b="1" noProof="0" dirty="0">
                <a:ln>
                  <a:noFill/>
                </a:ln>
                <a:solidFill>
                  <a:schemeClr val="accent1"/>
                </a:solidFill>
                <a:effectLst/>
                <a:uLnTx/>
                <a:uFillTx/>
                <a:sym typeface="+mn-ea"/>
              </a:rPr>
              <a:t>借记相关资产科目，贷记“</a:t>
            </a:r>
            <a:r>
              <a:rPr lang="zh-CN" altLang="en-US" sz="1400" b="1" noProof="0" dirty="0">
                <a:ln>
                  <a:noFill/>
                </a:ln>
                <a:solidFill>
                  <a:srgbClr val="FF0000"/>
                </a:solidFill>
                <a:effectLst/>
                <a:uLnTx/>
                <a:uFillTx/>
                <a:sym typeface="+mn-ea"/>
              </a:rPr>
              <a:t>其他收益</a:t>
            </a:r>
            <a:r>
              <a:rPr lang="zh-CN" altLang="en-US" sz="1400" b="1" noProof="0" dirty="0">
                <a:ln>
                  <a:noFill/>
                </a:ln>
                <a:solidFill>
                  <a:schemeClr val="accent1"/>
                </a:solidFill>
                <a:effectLst/>
                <a:uLnTx/>
                <a:uFillTx/>
                <a:sym typeface="+mn-ea"/>
              </a:rPr>
              <a:t>”科目。</a:t>
            </a:r>
            <a:endParaRPr lang="zh-CN" altLang="en-US" sz="1400" b="1" noProof="0" dirty="0">
              <a:ln>
                <a:noFill/>
              </a:ln>
              <a:solidFill>
                <a:schemeClr val="accent1"/>
              </a:solidFill>
              <a:effectLst/>
              <a:uLnTx/>
              <a:uFillTx/>
              <a:sym typeface="+mn-ea"/>
            </a:endParaRPr>
          </a:p>
          <a:p>
            <a:pPr marR="0" lvl="0" algn="just" defTabSz="685800" rtl="0" eaLnBrk="1" latinLnBrk="0" hangingPunct="1">
              <a:lnSpc>
                <a:spcPct val="120000"/>
              </a:lnSpc>
              <a:spcBef>
                <a:spcPct val="0"/>
              </a:spcBef>
              <a:spcAft>
                <a:spcPts val="0"/>
              </a:spcAft>
              <a:buClrTx/>
              <a:buSzPct val="70000"/>
              <a:buFont typeface="Wingdings" panose="05000000000000000000" charset="0"/>
              <a:buChar char="l"/>
              <a:defRPr/>
            </a:pPr>
            <a:r>
              <a:rPr lang="zh-CN" altLang="en-US" sz="1400" noProof="0" dirty="0">
                <a:ln>
                  <a:noFill/>
                </a:ln>
                <a:effectLst/>
                <a:uLnTx/>
                <a:uFillTx/>
                <a:sym typeface="+mn-ea"/>
              </a:rPr>
              <a:t>（2）收回各种应收款项、出售各项破产财产时，应按照收到的款项，借记“现金”“银行存款”等科目；按处置资产的账面价值，贷记“应收账款”“应收票据”“长期股权投资”“存货”“固定资产”“在建工程”“无形资产”等科目按应缴纳的税费，贷记“应交税费”科目；</a:t>
            </a:r>
            <a:r>
              <a:rPr lang="zh-CN" altLang="en-US" sz="1400" b="1" noProof="0" dirty="0">
                <a:ln>
                  <a:noFill/>
                </a:ln>
                <a:solidFill>
                  <a:schemeClr val="accent1"/>
                </a:solidFill>
                <a:effectLst/>
                <a:uLnTx/>
                <a:uFillTx/>
                <a:sym typeface="+mn-ea"/>
              </a:rPr>
              <a:t>按上述处理的差额，借记或贷记“资产处置净损益”科目。</a:t>
            </a:r>
            <a:endParaRPr lang="zh-CN" altLang="en-US" sz="1400" b="1" noProof="0" dirty="0">
              <a:ln>
                <a:noFill/>
              </a:ln>
              <a:solidFill>
                <a:schemeClr val="accent1"/>
              </a:solidFill>
              <a:effectLst/>
              <a:uLnTx/>
              <a:uFillTx/>
              <a:sym typeface="+mn-ea"/>
            </a:endParaRPr>
          </a:p>
          <a:p>
            <a:pPr marR="0" lvl="0" algn="just"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lang="zh-CN" altLang="en-US" sz="1400" noProof="0" dirty="0">
                <a:ln>
                  <a:noFill/>
                </a:ln>
                <a:effectLst/>
                <a:uLnTx/>
                <a:uFillTx/>
                <a:sym typeface="+mn-ea"/>
              </a:rPr>
              <a:t>（3）国家收回划拨的土地使用权时，根据国家给予的补偿金额，借记“现金”“银行存款”等科目，贷记“</a:t>
            </a:r>
            <a:r>
              <a:rPr lang="zh-CN" altLang="en-US" sz="1400" b="1" noProof="0" dirty="0">
                <a:ln>
                  <a:noFill/>
                </a:ln>
                <a:solidFill>
                  <a:srgbClr val="FF0000"/>
                </a:solidFill>
                <a:effectLst/>
                <a:uLnTx/>
                <a:uFillTx/>
                <a:sym typeface="+mn-ea"/>
              </a:rPr>
              <a:t>其他收益</a:t>
            </a:r>
            <a:r>
              <a:rPr lang="zh-CN" altLang="en-US" sz="1400" noProof="0" dirty="0">
                <a:ln>
                  <a:noFill/>
                </a:ln>
                <a:effectLst/>
                <a:uLnTx/>
                <a:uFillTx/>
                <a:sym typeface="+mn-ea"/>
              </a:rPr>
              <a:t>”科目。</a:t>
            </a:r>
            <a:endParaRPr lang="zh-CN" altLang="en-US" sz="1400" noProof="0" dirty="0">
              <a:ln>
                <a:noFill/>
              </a:ln>
              <a:effectLst/>
              <a:uLnTx/>
              <a:uFillTx/>
              <a:sym typeface="+mn-ea"/>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sym typeface="+mn-ea"/>
              </a:rPr>
              <a:t>（二）破产清算会计各类业务的账务处理</a:t>
            </a:r>
            <a:endParaRPr lang="zh-CN" altLang="en-US" sz="1600" b="1" noProof="0" dirty="0">
              <a:ln>
                <a:noFill/>
              </a:ln>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400" b="1" noProof="0" dirty="0">
                <a:ln>
                  <a:noFill/>
                </a:ln>
                <a:effectLst/>
                <a:uLnTx/>
                <a:uFillTx/>
                <a:sym typeface="+mn-ea"/>
              </a:rPr>
              <a:t>3.处理未入账的资产、负债</a:t>
            </a:r>
            <a:endParaRPr lang="zh-CN" altLang="en-US" sz="1400" b="1" noProof="0" dirty="0">
              <a:ln>
                <a:noFill/>
              </a:ln>
              <a:effectLst/>
              <a:uLnTx/>
              <a:uFillTx/>
              <a:sym typeface="+mn-ea"/>
            </a:endParaRPr>
          </a:p>
          <a:p>
            <a:pPr marR="0" lvl="0" algn="l" defTabSz="685800" rtl="0" eaLnBrk="1" latinLnBrk="0" hangingPunct="1">
              <a:lnSpc>
                <a:spcPct val="120000"/>
              </a:lnSpc>
              <a:spcBef>
                <a:spcPct val="0"/>
              </a:spcBef>
              <a:spcAft>
                <a:spcPts val="0"/>
              </a:spcAft>
              <a:buClrTx/>
              <a:buSzPct val="70000"/>
              <a:buFont typeface="Wingdings" panose="05000000000000000000" charset="0"/>
              <a:buChar char="l"/>
              <a:defRPr/>
            </a:pPr>
            <a:r>
              <a:rPr lang="zh-CN" altLang="en-US" sz="1400" noProof="0" dirty="0">
                <a:ln>
                  <a:noFill/>
                </a:ln>
                <a:effectLst/>
                <a:uLnTx/>
                <a:uFillTx/>
                <a:sym typeface="+mn-ea"/>
              </a:rPr>
              <a:t>（1）破产清算期间通过</a:t>
            </a:r>
            <a:r>
              <a:rPr lang="zh-CN" altLang="en-US" sz="1400" b="1" noProof="0" dirty="0">
                <a:ln>
                  <a:noFill/>
                </a:ln>
                <a:effectLst/>
                <a:uLnTx/>
                <a:uFillTx/>
                <a:sym typeface="+mn-ea"/>
              </a:rPr>
              <a:t>清查、盘点</a:t>
            </a:r>
            <a:r>
              <a:rPr lang="zh-CN" altLang="en-US" sz="1400" noProof="0" dirty="0">
                <a:ln>
                  <a:noFill/>
                </a:ln>
                <a:effectLst/>
                <a:uLnTx/>
                <a:uFillTx/>
                <a:sym typeface="+mn-ea"/>
              </a:rPr>
              <a:t>等方式取得的未入账资产，应当按照取得日的破产资产清算净值，借记相关资产科目，贷记“</a:t>
            </a:r>
            <a:r>
              <a:rPr lang="zh-CN" altLang="en-US" sz="1400" b="1" noProof="0" dirty="0">
                <a:ln>
                  <a:noFill/>
                </a:ln>
                <a:solidFill>
                  <a:srgbClr val="FF0000"/>
                </a:solidFill>
                <a:effectLst/>
                <a:uLnTx/>
                <a:uFillTx/>
                <a:sym typeface="+mn-ea"/>
              </a:rPr>
              <a:t>其他收益</a:t>
            </a:r>
            <a:r>
              <a:rPr lang="zh-CN" altLang="en-US" sz="1400" noProof="0" dirty="0">
                <a:ln>
                  <a:noFill/>
                </a:ln>
                <a:effectLst/>
                <a:uLnTx/>
                <a:uFillTx/>
                <a:sym typeface="+mn-ea"/>
              </a:rPr>
              <a:t>”科目。</a:t>
            </a:r>
            <a:endParaRPr lang="zh-CN" altLang="en-US" sz="1400" noProof="0" dirty="0">
              <a:ln>
                <a:noFill/>
              </a:ln>
              <a:effectLst/>
              <a:uLnTx/>
              <a:uFillTx/>
              <a:sym typeface="+mn-ea"/>
            </a:endParaRPr>
          </a:p>
          <a:p>
            <a:pPr marR="0" lvl="0" algn="l" defTabSz="685800" rtl="0" eaLnBrk="1" latinLnBrk="0" hangingPunct="1">
              <a:lnSpc>
                <a:spcPct val="120000"/>
              </a:lnSpc>
              <a:spcBef>
                <a:spcPct val="0"/>
              </a:spcBef>
              <a:spcAft>
                <a:spcPts val="0"/>
              </a:spcAft>
              <a:buClrTx/>
              <a:buSzPct val="70000"/>
              <a:buFont typeface="Wingdings" panose="05000000000000000000" charset="0"/>
              <a:buChar char="l"/>
              <a:defRPr/>
            </a:pPr>
            <a:r>
              <a:rPr lang="zh-CN" altLang="en-US" sz="1400" noProof="0" dirty="0">
                <a:ln>
                  <a:noFill/>
                </a:ln>
                <a:effectLst/>
                <a:uLnTx/>
                <a:uFillTx/>
                <a:sym typeface="+mn-ea"/>
              </a:rPr>
              <a:t>（2）破产清算期间通过</a:t>
            </a:r>
            <a:r>
              <a:rPr lang="zh-CN" altLang="en-US" sz="1400" b="1" noProof="0" dirty="0">
                <a:ln>
                  <a:noFill/>
                </a:ln>
                <a:effectLst/>
                <a:uLnTx/>
                <a:uFillTx/>
                <a:sym typeface="+mn-ea"/>
              </a:rPr>
              <a:t>债权人申报发现</a:t>
            </a:r>
            <a:r>
              <a:rPr lang="zh-CN" altLang="en-US" sz="1400" noProof="0" dirty="0">
                <a:ln>
                  <a:noFill/>
                </a:ln>
                <a:effectLst/>
                <a:uLnTx/>
                <a:uFillTx/>
                <a:sym typeface="+mn-ea"/>
              </a:rPr>
              <a:t>的未入账债务，应当按照破产债务清偿价值确定计量金额，借记“</a:t>
            </a:r>
            <a:r>
              <a:rPr lang="zh-CN" altLang="en-US" sz="1400" b="1" noProof="0" dirty="0">
                <a:ln>
                  <a:noFill/>
                </a:ln>
                <a:solidFill>
                  <a:srgbClr val="FF0000"/>
                </a:solidFill>
                <a:effectLst/>
                <a:uLnTx/>
                <a:uFillTx/>
                <a:sym typeface="+mn-ea"/>
              </a:rPr>
              <a:t>其他费用</a:t>
            </a:r>
            <a:r>
              <a:rPr lang="zh-CN" altLang="en-US" sz="1400" noProof="0" dirty="0">
                <a:ln>
                  <a:noFill/>
                </a:ln>
                <a:effectLst/>
                <a:uLnTx/>
                <a:uFillTx/>
                <a:sym typeface="+mn-ea"/>
              </a:rPr>
              <a:t>”科目，贷记有关负债科目。</a:t>
            </a:r>
            <a:endParaRPr lang="zh-CN" altLang="en-US" sz="1400" noProof="0" dirty="0">
              <a:ln>
                <a:noFill/>
              </a:ln>
              <a:effectLst/>
              <a:uLnTx/>
              <a:uFillTx/>
              <a:sym typeface="+mn-ea"/>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4.履行未完毕合约</a:t>
            </a:r>
            <a:endParaRPr lang="zh-CN" altLang="en-US" sz="1400" b="1"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latinLnBrk="0" hangingPunct="1">
              <a:lnSpc>
                <a:spcPct val="120000"/>
              </a:lnSpc>
              <a:spcBef>
                <a:spcPct val="0"/>
              </a:spcBef>
              <a:spcAft>
                <a:spcPts val="0"/>
              </a:spcAft>
              <a:buClrTx/>
              <a:buSzPct val="70000"/>
              <a:buFont typeface="Wingdings" panose="05000000000000000000" charset="0"/>
              <a:buChar char="l"/>
              <a:defRPr/>
            </a:pPr>
            <a:r>
              <a:rPr lang="zh-CN" altLang="en-US" sz="1400" noProof="0" dirty="0">
                <a:ln>
                  <a:noFill/>
                </a:ln>
                <a:effectLst/>
                <a:uLnTx/>
                <a:uFillTx/>
                <a:latin typeface="微软雅黑" panose="020B0503020204020204" pitchFamily="34" charset="-122"/>
                <a:cs typeface="微软雅黑" panose="020B0503020204020204" pitchFamily="34" charset="-122"/>
                <a:sym typeface="+mn-ea"/>
              </a:rPr>
              <a:t>（1）破产清算期间，破产企业作为买入方继续履行尚未履行完毕的合同的，按照收到的资产的破产资产清算价值，</a:t>
            </a: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借记相关资产科目</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；按照相应的增值税进项税额，借记“</a:t>
            </a: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应交税费</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”科目：按照已支付或应支付的款项，</a:t>
            </a: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贷记“现金”“银行存款”“应付共益债务”“预付款项”等科目</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；按照上述各科目的</a:t>
            </a: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差额</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，借记“</a:t>
            </a:r>
            <a:r>
              <a:rPr lang="zh-CN" altLang="en-US" sz="1400"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其他费用</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”或贷记“</a:t>
            </a:r>
            <a:r>
              <a:rPr lang="zh-CN" altLang="en-US" sz="14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其他收益</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”科目。</a:t>
            </a:r>
            <a:endParaRPr lang="zh-CN" altLang="en-US" sz="1400"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latinLnBrk="0" hangingPunct="1">
              <a:lnSpc>
                <a:spcPct val="120000"/>
              </a:lnSpc>
              <a:spcBef>
                <a:spcPct val="0"/>
              </a:spcBef>
              <a:spcAft>
                <a:spcPts val="0"/>
              </a:spcAft>
              <a:buClrTx/>
              <a:buSzPct val="70000"/>
              <a:buFont typeface="Wingdings" panose="05000000000000000000" charset="0"/>
              <a:buChar char="l"/>
              <a:defRPr/>
            </a:pPr>
            <a:r>
              <a:rPr lang="zh-CN" altLang="en-US" sz="1400" noProof="0" dirty="0">
                <a:ln>
                  <a:noFill/>
                </a:ln>
                <a:effectLst/>
                <a:uLnTx/>
                <a:uFillTx/>
                <a:latin typeface="微软雅黑" panose="020B0503020204020204" pitchFamily="34" charset="-122"/>
                <a:cs typeface="微软雅黑" panose="020B0503020204020204" pitchFamily="34" charset="-122"/>
                <a:sym typeface="+mn-ea"/>
              </a:rPr>
              <a:t>（2）破产清算期间，破产企业作为卖出方继续履行尚未履行完毕的合同的，按照应收或已收的金额，借记“现金”“银行存款”“应收账款”等科目。按照转让资产的账面价值，贷记相关资产科目；按照上述各科目的差额，</a:t>
            </a:r>
            <a:r>
              <a:rPr lang="zh-CN" altLang="en-US" sz="14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借记“其他费用”或贷记“其他收益</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”科目。</a:t>
            </a:r>
            <a:endParaRPr lang="zh-CN" altLang="en-US" sz="1400" noProof="0" dirty="0">
              <a:ln>
                <a:noFill/>
              </a:ln>
              <a:effectLst/>
              <a:uLnTx/>
              <a:uFillTx/>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5.确认发生的破产费用</a:t>
            </a:r>
            <a:endParaRPr lang="zh-CN" altLang="en-US" sz="1400" b="1"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en-US" altLang="zh-CN" sz="1400" noProof="0" dirty="0">
                <a:ln>
                  <a:noFill/>
                </a:ln>
                <a:effectLst/>
                <a:uLnTx/>
                <a:uFillTx/>
                <a:latin typeface="微软雅黑" panose="020B0503020204020204" pitchFamily="34" charset="-122"/>
                <a:cs typeface="微软雅黑" panose="020B0503020204020204" pitchFamily="34" charset="-122"/>
                <a:sym typeface="+mn-ea"/>
              </a:rPr>
              <a:t>     </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破产企业在企业破产清算期间发生的破产法规定的各项破产费用，如</a:t>
            </a: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处置破产财产产生的评估、变价、拍卖等费用，破产案件的诉讼费用，管理、变价和分配债务人资产的费用，管理人执行职务的费用、报销和聘用工作人员的费用</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等，应确认为破产费用。发生这些破产费用时，借记“</a:t>
            </a:r>
            <a:r>
              <a:rPr lang="zh-CN" altLang="en-US" sz="14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破产费用</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”科目，贷记“现金”“银行存款”“</a:t>
            </a:r>
            <a:r>
              <a:rPr lang="zh-CN" altLang="en-US" sz="14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应付破产费用</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”等科目。</a:t>
            </a:r>
            <a:endParaRPr lang="zh-CN" altLang="en-US" sz="1400" noProof="0" dirty="0">
              <a:ln>
                <a:noFill/>
              </a:ln>
              <a:effectLst/>
              <a:uLnTx/>
              <a:uFillTx/>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6.确认共益债务支出</a:t>
            </a:r>
            <a:endParaRPr lang="zh-CN" altLang="en-US" sz="1400" b="1"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en-US" altLang="zh-CN" sz="1400" noProof="0" dirty="0">
                <a:ln>
                  <a:noFill/>
                </a:ln>
                <a:effectLst/>
                <a:uLnTx/>
                <a:uFillTx/>
                <a:latin typeface="微软雅黑" panose="020B0503020204020204" pitchFamily="34" charset="-122"/>
                <a:cs typeface="微软雅黑" panose="020B0503020204020204" pitchFamily="34" charset="-122"/>
                <a:sym typeface="+mn-ea"/>
              </a:rPr>
              <a:t>      </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共益债务，是指在人民法院受理破产申请后，</a:t>
            </a:r>
            <a:r>
              <a:rPr lang="zh-CN" altLang="en-US" sz="1400" b="1" noProof="0" dirty="0">
                <a:ln>
                  <a:noFill/>
                </a:ln>
                <a:solidFill>
                  <a:schemeClr val="accent1"/>
                </a:solidFill>
                <a:effectLst/>
                <a:uLnTx/>
                <a:uFillTx/>
                <a:latin typeface="微软雅黑" panose="020B0503020204020204" pitchFamily="34" charset="-122"/>
                <a:cs typeface="微软雅黑" panose="020B0503020204020204" pitchFamily="34" charset="-122"/>
                <a:sym typeface="+mn-ea"/>
              </a:rPr>
              <a:t>为全体债权人的共同利益</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而管理、</a:t>
            </a:r>
            <a:r>
              <a:rPr lang="zh-CN" altLang="en-US" sz="1400" b="1" noProof="0" dirty="0">
                <a:ln>
                  <a:noFill/>
                </a:ln>
                <a:solidFill>
                  <a:schemeClr val="accent1"/>
                </a:solidFill>
                <a:effectLst/>
                <a:uLnTx/>
                <a:uFillTx/>
                <a:latin typeface="微软雅黑" panose="020B0503020204020204" pitchFamily="34" charset="-122"/>
                <a:cs typeface="微软雅黑" panose="020B0503020204020204" pitchFamily="34" charset="-122"/>
                <a:sym typeface="+mn-ea"/>
              </a:rPr>
              <a:t>变卖和分配破产财产而负担的债务</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主要包括因管理人或者债务人(即破产企业)请求对方当事人履行双方均未履行完毕的合同所产生的债务、为债务人继续经营而应当支付的劳动报酬和社会保险费用以及由此产生的其他债务、管理人或者相关人员执行职务致人损害所产生的债务以及债务人财产致人损害所产生的债务。</a:t>
            </a:r>
            <a:endParaRPr lang="zh-CN" altLang="en-US" sz="1400"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en-US" altLang="zh-CN" sz="1400" noProof="0" dirty="0">
                <a:ln>
                  <a:noFill/>
                </a:ln>
                <a:effectLst/>
                <a:uLnTx/>
                <a:uFillTx/>
                <a:latin typeface="微软雅黑" panose="020B0503020204020204" pitchFamily="34" charset="-122"/>
                <a:cs typeface="微软雅黑" panose="020B0503020204020204" pitchFamily="34" charset="-122"/>
                <a:sym typeface="+mn-ea"/>
              </a:rPr>
              <a:t>      </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破产企业发生各项共益债务支出时，</a:t>
            </a:r>
            <a:r>
              <a:rPr lang="zh-CN" altLang="en-US" sz="1400" b="1" noProof="0" dirty="0">
                <a:ln>
                  <a:noFill/>
                </a:ln>
                <a:solidFill>
                  <a:schemeClr val="accent1"/>
                </a:solidFill>
                <a:effectLst/>
                <a:uLnTx/>
                <a:uFillTx/>
                <a:latin typeface="微软雅黑" panose="020B0503020204020204" pitchFamily="34" charset="-122"/>
                <a:cs typeface="微软雅黑" panose="020B0503020204020204" pitchFamily="34" charset="-122"/>
                <a:sym typeface="+mn-ea"/>
              </a:rPr>
              <a:t>借记“共益债务支出”科目，贷记“现金”“银行存款”或“应付共益债务”等科目</a:t>
            </a:r>
            <a:r>
              <a:rPr lang="zh-CN" altLang="en-US" sz="1400" noProof="0" dirty="0">
                <a:ln>
                  <a:noFill/>
                </a:ln>
                <a:effectLst/>
                <a:uLnTx/>
                <a:uFillTx/>
                <a:latin typeface="微软雅黑" panose="020B0503020204020204" pitchFamily="34" charset="-122"/>
                <a:cs typeface="微软雅黑" panose="020B0503020204020204" pitchFamily="34" charset="-122"/>
                <a:sym typeface="+mn-ea"/>
              </a:rPr>
              <a:t>。</a:t>
            </a:r>
            <a:endParaRPr lang="zh-CN" altLang="en-US" sz="1400" noProof="0" dirty="0">
              <a:ln>
                <a:noFill/>
              </a:ln>
              <a:effectLst/>
              <a:uLnTx/>
              <a:uFillTx/>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6"/>
          <p:cNvSpPr>
            <a:spLocks noGrp="1" noChangeArrowheads="1"/>
          </p:cNvSpPr>
          <p:nvPr>
            <p:ph type="title"/>
            <p:custDataLst>
              <p:tags r:id="rId1"/>
            </p:custDataLst>
          </p:nvPr>
        </p:nvSpPr>
        <p:spPr>
          <a:xfrm>
            <a:off x="247015" y="718185"/>
            <a:ext cx="8700770" cy="2383155"/>
          </a:xfrm>
        </p:spPr>
        <p:txBody>
          <a:bodyPr vert="horz" wrap="square" lIns="101600" tIns="38100" rIns="76200" bIns="38100" numCol="1" anchor="b" anchorCtr="0" compatLnSpc="1"/>
          <a:lstStyle/>
          <a:p>
            <a:pPr marL="0" marR="0" lvl="0" indent="0" algn="ctr" defTabSz="685800" rtl="0" eaLnBrk="1" fontAlgn="base" latinLnBrk="0" hangingPunct="1">
              <a:lnSpc>
                <a:spcPct val="150000"/>
              </a:lnSpc>
              <a:spcBef>
                <a:spcPct val="0"/>
              </a:spcBef>
              <a:spcAft>
                <a:spcPct val="0"/>
              </a:spcAft>
              <a:buClrTx/>
              <a:buSzTx/>
              <a:buFontTx/>
              <a:buNone/>
              <a:defRPr/>
            </a:pPr>
            <a:r>
              <a:rPr kumimoji="0" lang="zh-CN" altLang="en-US" sz="32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第三篇  财务会计理论与实务的其他领域</a:t>
            </a:r>
            <a:br>
              <a:rPr kumimoji="0" lang="zh-CN" altLang="en-US" sz="32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zh-CN" altLang="en-US" sz="32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第八章 破产清算会计</a:t>
            </a:r>
            <a:endParaRPr kumimoji="0" lang="zh-CN" altLang="en-US" sz="32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313436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7.清偿债务</a:t>
            </a:r>
            <a:endParaRPr lang="zh-CN" altLang="en-US" sz="1400" b="1"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sz="1400" noProof="0" dirty="0">
                <a:ln>
                  <a:noFill/>
                </a:ln>
                <a:effectLst/>
                <a:uLnTx/>
                <a:uFillTx/>
                <a:latin typeface="微软雅黑" panose="020B0503020204020204" pitchFamily="34" charset="-122"/>
                <a:cs typeface="微软雅黑" panose="020B0503020204020204" pitchFamily="34" charset="-122"/>
                <a:sym typeface="+mn-ea"/>
              </a:rPr>
              <a:t>（1）清偿已入账的破产费用和共益债务</a:t>
            </a:r>
            <a:endParaRPr sz="1400" noProof="0" dirty="0">
              <a:ln>
                <a:noFill/>
              </a:ln>
              <a:effectLst/>
              <a:uLnTx/>
              <a:uFillTx/>
              <a:latin typeface="微软雅黑" panose="020B0503020204020204" pitchFamily="34" charset="-122"/>
              <a:cs typeface="微软雅黑" panose="020B0503020204020204" pitchFamily="34" charset="-122"/>
              <a:sym typeface="+mn-ea"/>
            </a:endParaRPr>
          </a:p>
          <a:p>
            <a:pPr marL="0" marR="0" lvl="0" indent="0" algn="just" defTabSz="685800" rtl="0" eaLnBrk="1" fontAlgn="base" latinLnBrk="0" hangingPunct="1">
              <a:lnSpc>
                <a:spcPct val="120000"/>
              </a:lnSpc>
              <a:spcBef>
                <a:spcPct val="0"/>
              </a:spcBef>
              <a:spcAft>
                <a:spcPts val="1000"/>
              </a:spcAft>
              <a:buClrTx/>
              <a:buSzTx/>
              <a:buNone/>
              <a:defRPr/>
            </a:pPr>
            <a:r>
              <a:rPr lang="en-US" sz="1400" noProof="0" dirty="0">
                <a:ln>
                  <a:noFill/>
                </a:ln>
                <a:effectLst/>
                <a:uLnTx/>
                <a:uFillTx/>
                <a:latin typeface="微软雅黑" panose="020B0503020204020204" pitchFamily="34" charset="-122"/>
                <a:cs typeface="微软雅黑" panose="020B0503020204020204" pitchFamily="34" charset="-122"/>
                <a:sym typeface="+mn-ea"/>
              </a:rPr>
              <a:t>      </a:t>
            </a:r>
            <a:r>
              <a:rPr sz="1400" noProof="0" dirty="0">
                <a:ln>
                  <a:noFill/>
                </a:ln>
                <a:effectLst/>
                <a:uLnTx/>
                <a:uFillTx/>
                <a:latin typeface="微软雅黑" panose="020B0503020204020204" pitchFamily="34" charset="-122"/>
                <a:cs typeface="微软雅黑" panose="020B0503020204020204" pitchFamily="34" charset="-122"/>
                <a:sym typeface="+mn-ea"/>
              </a:rPr>
              <a:t>清偿</a:t>
            </a:r>
            <a:r>
              <a:rPr sz="1400" b="1" noProof="0" dirty="0">
                <a:ln>
                  <a:noFill/>
                </a:ln>
                <a:solidFill>
                  <a:schemeClr val="accent1"/>
                </a:solidFill>
                <a:effectLst/>
                <a:uLnTx/>
                <a:uFillTx/>
                <a:latin typeface="微软雅黑" panose="020B0503020204020204" pitchFamily="34" charset="-122"/>
                <a:cs typeface="微软雅黑" panose="020B0503020204020204" pitchFamily="34" charset="-122"/>
                <a:sym typeface="+mn-ea"/>
              </a:rPr>
              <a:t>已入账的应付破产费用</a:t>
            </a:r>
            <a:r>
              <a:rPr sz="1400" noProof="0" dirty="0">
                <a:ln>
                  <a:noFill/>
                </a:ln>
                <a:effectLst/>
                <a:uLnTx/>
                <a:uFillTx/>
                <a:latin typeface="微软雅黑" panose="020B0503020204020204" pitchFamily="34" charset="-122"/>
                <a:cs typeface="微软雅黑" panose="020B0503020204020204" pitchFamily="34" charset="-122"/>
                <a:sym typeface="+mn-ea"/>
              </a:rPr>
              <a:t>时，</a:t>
            </a:r>
            <a:r>
              <a:rPr sz="1400" b="1" noProof="0" dirty="0">
                <a:ln>
                  <a:noFill/>
                </a:ln>
                <a:solidFill>
                  <a:schemeClr val="accent1"/>
                </a:solidFill>
                <a:effectLst/>
                <a:uLnTx/>
                <a:uFillTx/>
                <a:latin typeface="微软雅黑" panose="020B0503020204020204" pitchFamily="34" charset="-122"/>
                <a:cs typeface="微软雅黑" panose="020B0503020204020204" pitchFamily="34" charset="-122"/>
                <a:sym typeface="+mn-ea"/>
              </a:rPr>
              <a:t>借记“应付破产费用”科目</a:t>
            </a:r>
            <a:r>
              <a:rPr sz="1400" noProof="0" dirty="0">
                <a:ln>
                  <a:noFill/>
                </a:ln>
                <a:effectLst/>
                <a:uLnTx/>
                <a:uFillTx/>
                <a:latin typeface="微软雅黑" panose="020B0503020204020204" pitchFamily="34" charset="-122"/>
                <a:cs typeface="微软雅黑" panose="020B0503020204020204" pitchFamily="34" charset="-122"/>
                <a:sym typeface="+mn-ea"/>
              </a:rPr>
              <a:t>；按实际支付金额</a:t>
            </a:r>
            <a:r>
              <a:rPr sz="1400" b="1" noProof="0" dirty="0">
                <a:ln>
                  <a:noFill/>
                </a:ln>
                <a:solidFill>
                  <a:schemeClr val="accent1"/>
                </a:solidFill>
                <a:effectLst/>
                <a:uLnTx/>
                <a:uFillTx/>
                <a:latin typeface="微软雅黑" panose="020B0503020204020204" pitchFamily="34" charset="-122"/>
                <a:cs typeface="微软雅黑" panose="020B0503020204020204" pitchFamily="34" charset="-122"/>
                <a:sym typeface="+mn-ea"/>
              </a:rPr>
              <a:t>贷记“现金”“银行存款”等</a:t>
            </a:r>
            <a:r>
              <a:rPr sz="1400" noProof="0" dirty="0">
                <a:ln>
                  <a:noFill/>
                </a:ln>
                <a:effectLst/>
                <a:uLnTx/>
                <a:uFillTx/>
                <a:latin typeface="微软雅黑" panose="020B0503020204020204" pitchFamily="34" charset="-122"/>
                <a:cs typeface="微软雅黑" panose="020B0503020204020204" pitchFamily="34" charset="-122"/>
                <a:sym typeface="+mn-ea"/>
              </a:rPr>
              <a:t>科目；按</a:t>
            </a:r>
            <a:r>
              <a:rPr sz="1400" b="1" noProof="0" dirty="0">
                <a:ln>
                  <a:noFill/>
                </a:ln>
                <a:solidFill>
                  <a:schemeClr val="accent1"/>
                </a:solidFill>
                <a:effectLst/>
                <a:uLnTx/>
                <a:uFillTx/>
                <a:latin typeface="微软雅黑" panose="020B0503020204020204" pitchFamily="34" charset="-122"/>
                <a:cs typeface="微软雅黑" panose="020B0503020204020204" pitchFamily="34" charset="-122"/>
                <a:sym typeface="+mn-ea"/>
              </a:rPr>
              <a:t>两者之差额，借记或贷记“破产费用”科目</a:t>
            </a:r>
            <a:r>
              <a:rPr sz="1400" noProof="0" dirty="0">
                <a:ln>
                  <a:noFill/>
                </a:ln>
                <a:effectLst/>
                <a:uLnTx/>
                <a:uFillTx/>
                <a:latin typeface="微软雅黑" panose="020B0503020204020204" pitchFamily="34" charset="-122"/>
                <a:cs typeface="微软雅黑" panose="020B0503020204020204" pitchFamily="34" charset="-122"/>
                <a:sym typeface="+mn-ea"/>
              </a:rPr>
              <a:t>。清偿</a:t>
            </a:r>
            <a:r>
              <a:rPr sz="14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已确认</a:t>
            </a:r>
            <a:r>
              <a:rPr sz="1400"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的共益债务</a:t>
            </a:r>
            <a:r>
              <a:rPr sz="1400" noProof="0" dirty="0">
                <a:ln>
                  <a:noFill/>
                </a:ln>
                <a:effectLst/>
                <a:uLnTx/>
                <a:uFillTx/>
                <a:latin typeface="微软雅黑" panose="020B0503020204020204" pitchFamily="34" charset="-122"/>
                <a:cs typeface="微软雅黑" panose="020B0503020204020204" pitchFamily="34" charset="-122"/>
                <a:sym typeface="+mn-ea"/>
              </a:rPr>
              <a:t>时，按已确认负债的账面价值，</a:t>
            </a:r>
            <a:r>
              <a:rPr sz="14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借记“应付共益债务”科目</a:t>
            </a:r>
            <a:r>
              <a:rPr sz="1400" noProof="0" dirty="0">
                <a:ln>
                  <a:noFill/>
                </a:ln>
                <a:effectLst/>
                <a:uLnTx/>
                <a:uFillTx/>
                <a:latin typeface="微软雅黑" panose="020B0503020204020204" pitchFamily="34" charset="-122"/>
                <a:cs typeface="微软雅黑" panose="020B0503020204020204" pitchFamily="34" charset="-122"/>
                <a:sym typeface="+mn-ea"/>
              </a:rPr>
              <a:t>；按实际支付金额，</a:t>
            </a:r>
            <a:r>
              <a:rPr sz="1400" b="1" noProof="0" dirty="0">
                <a:ln>
                  <a:noFill/>
                </a:ln>
                <a:effectLst/>
                <a:uLnTx/>
                <a:uFillTx/>
                <a:latin typeface="微软雅黑" panose="020B0503020204020204" pitchFamily="34" charset="-122"/>
                <a:cs typeface="微软雅黑" panose="020B0503020204020204" pitchFamily="34" charset="-122"/>
                <a:sym typeface="+mn-ea"/>
              </a:rPr>
              <a:t>贷记“现金”“银行存款”</a:t>
            </a:r>
            <a:r>
              <a:rPr sz="1400" noProof="0" dirty="0">
                <a:ln>
                  <a:noFill/>
                </a:ln>
                <a:effectLst/>
                <a:uLnTx/>
                <a:uFillTx/>
                <a:latin typeface="微软雅黑" panose="020B0503020204020204" pitchFamily="34" charset="-122"/>
                <a:cs typeface="微软雅黑" panose="020B0503020204020204" pitchFamily="34" charset="-122"/>
                <a:sym typeface="+mn-ea"/>
              </a:rPr>
              <a:t>等科目；按两者之</a:t>
            </a:r>
            <a:r>
              <a:rPr sz="1400" b="1" noProof="0" dirty="0">
                <a:ln>
                  <a:noFill/>
                </a:ln>
                <a:effectLst/>
                <a:uLnTx/>
                <a:uFillTx/>
                <a:latin typeface="微软雅黑" panose="020B0503020204020204" pitchFamily="34" charset="-122"/>
                <a:cs typeface="微软雅黑" panose="020B0503020204020204" pitchFamily="34" charset="-122"/>
                <a:sym typeface="+mn-ea"/>
              </a:rPr>
              <a:t>差额</a:t>
            </a:r>
            <a:r>
              <a:rPr sz="1400" noProof="0" dirty="0">
                <a:ln>
                  <a:noFill/>
                </a:ln>
                <a:effectLst/>
                <a:uLnTx/>
                <a:uFillTx/>
                <a:latin typeface="微软雅黑" panose="020B0503020204020204" pitchFamily="34" charset="-122"/>
                <a:cs typeface="微软雅黑" panose="020B0503020204020204" pitchFamily="34" charset="-122"/>
                <a:sym typeface="+mn-ea"/>
              </a:rPr>
              <a:t>，</a:t>
            </a:r>
            <a:r>
              <a:rPr sz="14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借记或贷记“共益债务支出”科目</a:t>
            </a:r>
            <a:r>
              <a:rPr sz="1400" noProof="0" dirty="0">
                <a:ln>
                  <a:noFill/>
                </a:ln>
                <a:effectLst/>
                <a:uLnTx/>
                <a:uFillTx/>
                <a:latin typeface="微软雅黑" panose="020B0503020204020204" pitchFamily="34" charset="-122"/>
                <a:cs typeface="微软雅黑" panose="020B0503020204020204" pitchFamily="34" charset="-122"/>
                <a:sym typeface="+mn-ea"/>
              </a:rPr>
              <a:t>。</a:t>
            </a:r>
            <a:endParaRPr lang="zh-CN" altLang="en-US" sz="1400" noProof="0" dirty="0">
              <a:ln>
                <a:noFill/>
              </a:ln>
              <a:effectLst/>
              <a:uLnTx/>
              <a:uFillTx/>
              <a:latin typeface="微软雅黑" panose="020B0503020204020204" pitchFamily="34" charset="-122"/>
              <a:cs typeface="微软雅黑" panose="020B0503020204020204" pitchFamily="34" charset="-122"/>
              <a:sym typeface="+mn-ea"/>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endParaRPr lang="zh-CN" altLang="en-US" sz="1400" noProof="0" dirty="0">
              <a:ln>
                <a:noFill/>
              </a:ln>
              <a:effectLst/>
              <a:uLnTx/>
              <a:uFillTx/>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378587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7.清偿债务</a:t>
            </a:r>
            <a:endParaRPr lang="zh-CN" altLang="en-US" sz="1400" b="1"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sz="1400" noProof="0" dirty="0">
                <a:ln>
                  <a:noFill/>
                </a:ln>
                <a:effectLst/>
                <a:uLnTx/>
                <a:uFillTx/>
                <a:latin typeface="微软雅黑" panose="020B0503020204020204" pitchFamily="34" charset="-122"/>
                <a:cs typeface="微软雅黑" panose="020B0503020204020204" pitchFamily="34" charset="-122"/>
                <a:sym typeface="+mn-ea"/>
              </a:rPr>
              <a:t>（2）清偿与职工薪酬、税款、应付账款等有关的破产债务</a:t>
            </a:r>
            <a:endParaRPr sz="1400" noProof="0" dirty="0">
              <a:ln>
                <a:noFill/>
              </a:ln>
              <a:effectLst/>
              <a:uLnTx/>
              <a:uFillTx/>
              <a:latin typeface="微软雅黑" panose="020B0503020204020204" pitchFamily="34" charset="-122"/>
              <a:cs typeface="微软雅黑" panose="020B0503020204020204" pitchFamily="34" charset="-122"/>
              <a:sym typeface="+mn-ea"/>
            </a:endParaRPr>
          </a:p>
          <a:p>
            <a:pPr marL="0" marR="0" lvl="0" indent="0" algn="just" defTabSz="685800" rtl="0" eaLnBrk="1" latinLnBrk="0" hangingPunct="1">
              <a:lnSpc>
                <a:spcPct val="120000"/>
              </a:lnSpc>
              <a:spcBef>
                <a:spcPct val="0"/>
              </a:spcBef>
              <a:spcAft>
                <a:spcPts val="0"/>
              </a:spcAft>
              <a:buClrTx/>
              <a:buSzTx/>
              <a:buNone/>
              <a:defRPr/>
            </a:pPr>
            <a:r>
              <a:rPr lang="en-US" sz="1400" noProof="0" dirty="0">
                <a:ln>
                  <a:noFill/>
                </a:ln>
                <a:effectLst/>
                <a:uLnTx/>
                <a:uFillTx/>
                <a:latin typeface="微软雅黑" panose="020B0503020204020204" pitchFamily="34" charset="-122"/>
                <a:cs typeface="微软雅黑" panose="020B0503020204020204" pitchFamily="34" charset="-122"/>
                <a:sym typeface="+mn-ea"/>
              </a:rPr>
              <a:t>      </a:t>
            </a:r>
            <a:r>
              <a:rPr sz="1400" noProof="0" dirty="0">
                <a:ln>
                  <a:noFill/>
                </a:ln>
                <a:effectLst/>
                <a:uLnTx/>
                <a:uFillTx/>
                <a:latin typeface="微软雅黑" panose="020B0503020204020204" pitchFamily="34" charset="-122"/>
                <a:cs typeface="微软雅黑" panose="020B0503020204020204" pitchFamily="34" charset="-122"/>
                <a:sym typeface="+mn-ea"/>
              </a:rPr>
              <a:t>支付按照批准的</a:t>
            </a:r>
            <a:r>
              <a:rPr sz="14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职工安置方案</a:t>
            </a:r>
            <a:r>
              <a:rPr sz="1400" noProof="0" dirty="0">
                <a:ln>
                  <a:noFill/>
                </a:ln>
                <a:effectLst/>
                <a:uLnTx/>
                <a:uFillTx/>
                <a:latin typeface="微软雅黑" panose="020B0503020204020204" pitchFamily="34" charset="-122"/>
                <a:cs typeface="微软雅黑" panose="020B0503020204020204" pitchFamily="34" charset="-122"/>
                <a:sym typeface="+mn-ea"/>
              </a:rPr>
              <a:t>应支付的所欠职工的工资和医疗、伤残补助、抚恤费用，应当划入职工个人账户的基本养老保险、基本医疗保险和其他社会保险费用以及法律、行政法规规定应支付给职工的补偿金时，</a:t>
            </a:r>
            <a:r>
              <a:rPr sz="1400" b="1" noProof="0" dirty="0">
                <a:ln>
                  <a:noFill/>
                </a:ln>
                <a:solidFill>
                  <a:srgbClr val="0049CF"/>
                </a:solidFill>
                <a:effectLst/>
                <a:uLnTx/>
                <a:uFillTx/>
                <a:latin typeface="微软雅黑" panose="020B0503020204020204" pitchFamily="34" charset="-122"/>
                <a:cs typeface="微软雅黑" panose="020B0503020204020204" pitchFamily="34" charset="-122"/>
                <a:sym typeface="+mn-ea"/>
              </a:rPr>
              <a:t>按已确认负债的账面价值，借记“应付职工薪酬”科目</a:t>
            </a:r>
            <a:r>
              <a:rPr sz="1400" noProof="0" dirty="0">
                <a:ln>
                  <a:noFill/>
                </a:ln>
                <a:effectLst/>
                <a:uLnTx/>
                <a:uFillTx/>
                <a:latin typeface="微软雅黑" panose="020B0503020204020204" pitchFamily="34" charset="-122"/>
                <a:cs typeface="微软雅黑" panose="020B0503020204020204" pitchFamily="34" charset="-122"/>
                <a:sym typeface="+mn-ea"/>
              </a:rPr>
              <a:t>；按实际支付金额，贷记“现金”“银行存款”等科目；按两者之</a:t>
            </a:r>
            <a:r>
              <a:rPr sz="1400" b="1" noProof="0" dirty="0">
                <a:ln>
                  <a:noFill/>
                </a:ln>
                <a:effectLst/>
                <a:uLnTx/>
                <a:uFillTx/>
                <a:latin typeface="微软雅黑" panose="020B0503020204020204" pitchFamily="34" charset="-122"/>
                <a:cs typeface="微软雅黑" panose="020B0503020204020204" pitchFamily="34" charset="-122"/>
                <a:sym typeface="+mn-ea"/>
              </a:rPr>
              <a:t>差额</a:t>
            </a:r>
            <a:r>
              <a:rPr sz="1400" noProof="0" dirty="0">
                <a:ln>
                  <a:noFill/>
                </a:ln>
                <a:effectLst/>
                <a:uLnTx/>
                <a:uFillTx/>
                <a:latin typeface="微软雅黑" panose="020B0503020204020204" pitchFamily="34" charset="-122"/>
                <a:cs typeface="微软雅黑" panose="020B0503020204020204" pitchFamily="34" charset="-122"/>
                <a:sym typeface="+mn-ea"/>
              </a:rPr>
              <a:t>，</a:t>
            </a:r>
            <a:r>
              <a:rPr sz="14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借记或贷记“债务清偿净损益”科目</a:t>
            </a:r>
            <a:r>
              <a:rPr sz="1400" noProof="0" dirty="0">
                <a:ln>
                  <a:noFill/>
                </a:ln>
                <a:effectLst/>
                <a:uLnTx/>
                <a:uFillTx/>
                <a:latin typeface="微软雅黑" panose="020B0503020204020204" pitchFamily="34" charset="-122"/>
                <a:cs typeface="微软雅黑" panose="020B0503020204020204" pitchFamily="34" charset="-122"/>
                <a:sym typeface="+mn-ea"/>
              </a:rPr>
              <a:t>。</a:t>
            </a:r>
            <a:endParaRPr sz="1400" noProof="0" dirty="0">
              <a:ln>
                <a:noFill/>
              </a:ln>
              <a:effectLst/>
              <a:uLnTx/>
              <a:uFillTx/>
              <a:latin typeface="微软雅黑" panose="020B0503020204020204" pitchFamily="34" charset="-122"/>
              <a:cs typeface="微软雅黑" panose="020B0503020204020204" pitchFamily="34" charset="-122"/>
              <a:sym typeface="+mn-ea"/>
            </a:endParaRPr>
          </a:p>
          <a:p>
            <a:pPr marL="0" marR="0" lvl="0" indent="0" algn="just" defTabSz="685800" rtl="0" eaLnBrk="1" latinLnBrk="0" hangingPunct="1">
              <a:lnSpc>
                <a:spcPct val="120000"/>
              </a:lnSpc>
              <a:spcBef>
                <a:spcPct val="0"/>
              </a:spcBef>
              <a:spcAft>
                <a:spcPts val="0"/>
              </a:spcAft>
              <a:buClrTx/>
              <a:buSzTx/>
              <a:buNone/>
              <a:defRPr/>
            </a:pPr>
            <a:r>
              <a:rPr lang="en-US" sz="1400" noProof="0" dirty="0">
                <a:ln>
                  <a:noFill/>
                </a:ln>
                <a:effectLst/>
                <a:uLnTx/>
                <a:uFillTx/>
                <a:latin typeface="微软雅黑" panose="020B0503020204020204" pitchFamily="34" charset="-122"/>
                <a:cs typeface="微软雅黑" panose="020B0503020204020204" pitchFamily="34" charset="-122"/>
                <a:sym typeface="+mn-ea"/>
              </a:rPr>
              <a:t>     </a:t>
            </a:r>
            <a:r>
              <a:rPr sz="1400"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支付所欠税款</a:t>
            </a:r>
            <a:r>
              <a:rPr sz="1400" noProof="0" dirty="0">
                <a:ln>
                  <a:noFill/>
                </a:ln>
                <a:effectLst/>
                <a:uLnTx/>
                <a:uFillTx/>
                <a:latin typeface="微软雅黑" panose="020B0503020204020204" pitchFamily="34" charset="-122"/>
                <a:cs typeface="微软雅黑" panose="020B0503020204020204" pitchFamily="34" charset="-122"/>
                <a:sym typeface="+mn-ea"/>
              </a:rPr>
              <a:t>时，按已确认负债的账面价值，</a:t>
            </a:r>
            <a:r>
              <a:rPr sz="1400" b="1" noProof="0" dirty="0">
                <a:ln>
                  <a:noFill/>
                </a:ln>
                <a:effectLst/>
                <a:uLnTx/>
                <a:uFillTx/>
                <a:latin typeface="微软雅黑" panose="020B0503020204020204" pitchFamily="34" charset="-122"/>
                <a:cs typeface="微软雅黑" panose="020B0503020204020204" pitchFamily="34" charset="-122"/>
                <a:sym typeface="+mn-ea"/>
              </a:rPr>
              <a:t>借记“应交税费”科目</a:t>
            </a:r>
            <a:r>
              <a:rPr sz="1400" noProof="0" dirty="0">
                <a:ln>
                  <a:noFill/>
                </a:ln>
                <a:effectLst/>
                <a:uLnTx/>
                <a:uFillTx/>
                <a:latin typeface="微软雅黑" panose="020B0503020204020204" pitchFamily="34" charset="-122"/>
                <a:cs typeface="微软雅黑" panose="020B0503020204020204" pitchFamily="34" charset="-122"/>
                <a:sym typeface="+mn-ea"/>
              </a:rPr>
              <a:t>；按实际支付金额，贷记“现金”“银行存款”等科目；按两者之差额，借记或贷记“</a:t>
            </a:r>
            <a:r>
              <a:rPr sz="14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债务清偿净损益</a:t>
            </a:r>
            <a:r>
              <a:rPr sz="1400" noProof="0" dirty="0">
                <a:ln>
                  <a:noFill/>
                </a:ln>
                <a:effectLst/>
                <a:uLnTx/>
                <a:uFillTx/>
                <a:latin typeface="微软雅黑" panose="020B0503020204020204" pitchFamily="34" charset="-122"/>
                <a:cs typeface="微软雅黑" panose="020B0503020204020204" pitchFamily="34" charset="-122"/>
                <a:sym typeface="+mn-ea"/>
              </a:rPr>
              <a:t>”科目。</a:t>
            </a:r>
            <a:endParaRPr sz="1400" noProof="0" dirty="0">
              <a:ln>
                <a:noFill/>
              </a:ln>
              <a:effectLst/>
              <a:uLnTx/>
              <a:uFillTx/>
              <a:latin typeface="微软雅黑" panose="020B0503020204020204" pitchFamily="34" charset="-122"/>
              <a:cs typeface="微软雅黑" panose="020B0503020204020204" pitchFamily="34" charset="-122"/>
              <a:sym typeface="+mn-ea"/>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endParaRPr lang="zh-CN" altLang="en-US" sz="1400" noProof="0" dirty="0">
              <a:ln>
                <a:noFill/>
              </a:ln>
              <a:effectLst/>
              <a:uLnTx/>
              <a:uFillTx/>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378587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7.清偿债务</a:t>
            </a:r>
            <a:endParaRPr lang="zh-CN" altLang="en-US" sz="1400" b="1" noProof="0" dirty="0">
              <a:ln>
                <a:noFill/>
              </a:ln>
              <a:effectLst/>
              <a:uLnTx/>
              <a:uFillTx/>
              <a:latin typeface="微软雅黑" panose="020B0503020204020204" pitchFamily="34" charset="-122"/>
              <a:cs typeface="微软雅黑" panose="020B0503020204020204" pitchFamily="34" charset="-122"/>
              <a:sym typeface="+mn-ea"/>
            </a:endParaRPr>
          </a:p>
          <a:p>
            <a:pPr marL="0" marR="0" lvl="0" indent="0" algn="just" defTabSz="685800" rtl="0" eaLnBrk="1" fontAlgn="base" latinLnBrk="0" hangingPunct="1">
              <a:lnSpc>
                <a:spcPct val="120000"/>
              </a:lnSpc>
              <a:spcBef>
                <a:spcPct val="0"/>
              </a:spcBef>
              <a:spcAft>
                <a:spcPts val="1000"/>
              </a:spcAft>
              <a:buClrTx/>
              <a:buSzPct val="70000"/>
              <a:buFont typeface="Wingdings" panose="05000000000000000000" charset="0"/>
              <a:buNone/>
              <a:defRPr/>
            </a:pPr>
            <a:r>
              <a:rPr lang="en-US" sz="1400" noProof="0" dirty="0">
                <a:ln>
                  <a:noFill/>
                </a:ln>
                <a:effectLst/>
                <a:uLnTx/>
                <a:uFillTx/>
                <a:latin typeface="微软雅黑" panose="020B0503020204020204" pitchFamily="34" charset="-122"/>
                <a:cs typeface="微软雅黑" panose="020B0503020204020204" pitchFamily="34" charset="-122"/>
                <a:sym typeface="+mn-ea"/>
              </a:rPr>
              <a:t>      </a:t>
            </a:r>
            <a:r>
              <a:rPr sz="1400" noProof="0" dirty="0">
                <a:ln>
                  <a:noFill/>
                </a:ln>
                <a:effectLst/>
                <a:uLnTx/>
                <a:uFillTx/>
                <a:latin typeface="微软雅黑" panose="020B0503020204020204" pitchFamily="34" charset="-122"/>
                <a:cs typeface="微软雅黑" panose="020B0503020204020204" pitchFamily="34" charset="-122"/>
                <a:sym typeface="+mn-ea"/>
              </a:rPr>
              <a:t>清偿破产债务时，如果用</a:t>
            </a:r>
            <a:r>
              <a:rPr sz="1400" b="1" noProof="0" dirty="0">
                <a:ln>
                  <a:noFill/>
                </a:ln>
                <a:effectLst/>
                <a:uLnTx/>
                <a:uFillTx/>
                <a:latin typeface="微软雅黑" panose="020B0503020204020204" pitchFamily="34" charset="-122"/>
                <a:cs typeface="微软雅黑" panose="020B0503020204020204" pitchFamily="34" charset="-122"/>
                <a:sym typeface="+mn-ea"/>
              </a:rPr>
              <a:t>货币资金清偿</a:t>
            </a:r>
            <a:r>
              <a:rPr sz="1400" noProof="0" dirty="0">
                <a:ln>
                  <a:noFill/>
                </a:ln>
                <a:effectLst/>
                <a:uLnTx/>
                <a:uFillTx/>
                <a:latin typeface="微软雅黑" panose="020B0503020204020204" pitchFamily="34" charset="-122"/>
                <a:cs typeface="微软雅黑" panose="020B0503020204020204" pitchFamily="34" charset="-122"/>
                <a:sym typeface="+mn-ea"/>
              </a:rPr>
              <a:t>破产债务，按实际支付金额，借记“应付账款”等科目，贷记“现金”“银行存款”等科目；如果用</a:t>
            </a:r>
            <a:r>
              <a:rPr sz="1400" b="1" noProof="0" dirty="0">
                <a:ln>
                  <a:noFill/>
                </a:ln>
                <a:effectLst/>
                <a:uLnTx/>
                <a:uFillTx/>
                <a:latin typeface="微软雅黑" panose="020B0503020204020204" pitchFamily="34" charset="-122"/>
                <a:cs typeface="微软雅黑" panose="020B0503020204020204" pitchFamily="34" charset="-122"/>
                <a:sym typeface="+mn-ea"/>
              </a:rPr>
              <a:t>非货币性资产清偿</a:t>
            </a:r>
            <a:r>
              <a:rPr sz="1400" noProof="0" dirty="0">
                <a:ln>
                  <a:noFill/>
                </a:ln>
                <a:effectLst/>
                <a:uLnTx/>
                <a:uFillTx/>
                <a:latin typeface="微软雅黑" panose="020B0503020204020204" pitchFamily="34" charset="-122"/>
                <a:cs typeface="微软雅黑" panose="020B0503020204020204" pitchFamily="34" charset="-122"/>
                <a:sym typeface="+mn-ea"/>
              </a:rPr>
              <a:t>破产债务，按清偿的价值，借记“应付账款”等科目，按</a:t>
            </a:r>
            <a:r>
              <a:rPr sz="1400" b="1" noProof="0" dirty="0">
                <a:ln>
                  <a:noFill/>
                </a:ln>
                <a:solidFill>
                  <a:schemeClr val="accent1"/>
                </a:solidFill>
                <a:effectLst/>
                <a:uLnTx/>
                <a:uFillTx/>
                <a:latin typeface="微软雅黑" panose="020B0503020204020204" pitchFamily="34" charset="-122"/>
                <a:cs typeface="微软雅黑" panose="020B0503020204020204" pitchFamily="34" charset="-122"/>
                <a:sym typeface="+mn-ea"/>
              </a:rPr>
              <a:t>货币性资产的账面价值</a:t>
            </a:r>
            <a:r>
              <a:rPr sz="1400" noProof="0" dirty="0">
                <a:ln>
                  <a:noFill/>
                </a:ln>
                <a:effectLst/>
                <a:uLnTx/>
                <a:uFillTx/>
                <a:latin typeface="微软雅黑" panose="020B0503020204020204" pitchFamily="34" charset="-122"/>
                <a:cs typeface="微软雅黑" panose="020B0503020204020204" pitchFamily="34" charset="-122"/>
                <a:sym typeface="+mn-ea"/>
              </a:rPr>
              <a:t>，贷记有关资产科目，按两者之差额，借记或贷记“</a:t>
            </a:r>
            <a:r>
              <a:rPr sz="14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债务清偿净损益</a:t>
            </a:r>
            <a:r>
              <a:rPr sz="1400" noProof="0" dirty="0">
                <a:ln>
                  <a:noFill/>
                </a:ln>
                <a:effectLst/>
                <a:uLnTx/>
                <a:uFillTx/>
                <a:latin typeface="微软雅黑" panose="020B0503020204020204" pitchFamily="34" charset="-122"/>
                <a:cs typeface="微软雅黑" panose="020B0503020204020204" pitchFamily="34" charset="-122"/>
                <a:sym typeface="+mn-ea"/>
              </a:rPr>
              <a:t>”科目。</a:t>
            </a:r>
            <a:endParaRPr sz="1400"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sz="1400" noProof="0" dirty="0">
                <a:ln>
                  <a:noFill/>
                </a:ln>
                <a:effectLst/>
                <a:uLnTx/>
                <a:uFillTx/>
                <a:latin typeface="微软雅黑" panose="020B0503020204020204" pitchFamily="34" charset="-122"/>
                <a:cs typeface="微软雅黑" panose="020B0503020204020204" pitchFamily="34" charset="-122"/>
                <a:sym typeface="+mn-ea"/>
              </a:rPr>
              <a:t>（3）破产企业在破产清算终结日，</a:t>
            </a:r>
            <a:r>
              <a:rPr sz="1400" b="1" noProof="0" dirty="0">
                <a:ln>
                  <a:noFill/>
                </a:ln>
                <a:solidFill>
                  <a:srgbClr val="0049CF"/>
                </a:solidFill>
                <a:effectLst/>
                <a:uLnTx/>
                <a:uFillTx/>
                <a:latin typeface="微软雅黑" panose="020B0503020204020204" pitchFamily="34" charset="-122"/>
                <a:cs typeface="微软雅黑" panose="020B0503020204020204" pitchFamily="34" charset="-122"/>
                <a:sym typeface="+mn-ea"/>
              </a:rPr>
              <a:t>剩余债务不再清偿</a:t>
            </a:r>
            <a:r>
              <a:rPr sz="1400" noProof="0" dirty="0">
                <a:ln>
                  <a:noFill/>
                </a:ln>
                <a:effectLst/>
                <a:uLnTx/>
                <a:uFillTx/>
                <a:latin typeface="微软雅黑" panose="020B0503020204020204" pitchFamily="34" charset="-122"/>
                <a:cs typeface="微软雅黑" panose="020B0503020204020204" pitchFamily="34" charset="-122"/>
                <a:sym typeface="+mn-ea"/>
              </a:rPr>
              <a:t>的，按其账面价值，借记相关负债科目，贷记“</a:t>
            </a:r>
            <a:r>
              <a:rPr sz="1400" b="1" noProof="0" dirty="0">
                <a:ln>
                  <a:noFill/>
                </a:ln>
                <a:solidFill>
                  <a:srgbClr val="0049CF"/>
                </a:solidFill>
                <a:effectLst/>
                <a:uLnTx/>
                <a:uFillTx/>
                <a:latin typeface="微软雅黑" panose="020B0503020204020204" pitchFamily="34" charset="-122"/>
                <a:cs typeface="微软雅黑" panose="020B0503020204020204" pitchFamily="34" charset="-122"/>
                <a:sym typeface="+mn-ea"/>
              </a:rPr>
              <a:t>其他收益</a:t>
            </a:r>
            <a:r>
              <a:rPr sz="1400" noProof="0" dirty="0">
                <a:ln>
                  <a:noFill/>
                </a:ln>
                <a:effectLst/>
                <a:uLnTx/>
                <a:uFillTx/>
                <a:latin typeface="微软雅黑" panose="020B0503020204020204" pitchFamily="34" charset="-122"/>
                <a:cs typeface="微软雅黑" panose="020B0503020204020204" pitchFamily="34" charset="-122"/>
                <a:sym typeface="+mn-ea"/>
              </a:rPr>
              <a:t>”科目。</a:t>
            </a:r>
            <a:endParaRPr sz="1400" noProof="0" dirty="0">
              <a:ln>
                <a:noFill/>
              </a:ln>
              <a:effectLst/>
              <a:uLnTx/>
              <a:uFillTx/>
              <a:latin typeface="微软雅黑" panose="020B0503020204020204" pitchFamily="34" charset="-122"/>
              <a:cs typeface="微软雅黑" panose="020B0503020204020204" pitchFamily="34" charset="-122"/>
              <a:sym typeface="+mn-ea"/>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endParaRPr lang="zh-CN" altLang="en-US" sz="1400" noProof="0" dirty="0">
              <a:ln>
                <a:noFill/>
              </a:ln>
              <a:effectLst/>
              <a:uLnTx/>
              <a:uFillTx/>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378587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en-US" altLang="zh-CN" sz="1400" b="1" noProof="0" dirty="0">
                <a:ln>
                  <a:noFill/>
                </a:ln>
                <a:effectLst/>
                <a:uLnTx/>
                <a:uFillTx/>
                <a:latin typeface="微软雅黑" panose="020B0503020204020204" pitchFamily="34" charset="-122"/>
                <a:cs typeface="微软雅黑" panose="020B0503020204020204" pitchFamily="34" charset="-122"/>
                <a:sym typeface="+mn-ea"/>
              </a:rPr>
              <a:t>8.</a:t>
            </a: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破产清算期间其他业务的处理</a:t>
            </a:r>
            <a:endParaRPr lang="zh-CN" altLang="en-US" sz="1400" b="1" noProof="0" dirty="0">
              <a:ln>
                <a:noFill/>
              </a:ln>
              <a:effectLst/>
              <a:uLnTx/>
              <a:uFillTx/>
              <a:latin typeface="微软雅黑" panose="020B0503020204020204" pitchFamily="34" charset="-122"/>
              <a:cs typeface="微软雅黑" panose="020B0503020204020204" pitchFamily="34" charset="-122"/>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en-US" sz="1400" noProof="0" dirty="0">
                <a:ln>
                  <a:noFill/>
                </a:ln>
                <a:effectLst/>
                <a:uLnTx/>
                <a:uFillTx/>
                <a:latin typeface="微软雅黑" panose="020B0503020204020204" pitchFamily="34" charset="-122"/>
                <a:cs typeface="微软雅黑" panose="020B0503020204020204" pitchFamily="34" charset="-122"/>
                <a:sym typeface="+mn-ea"/>
              </a:rPr>
              <a:t>      </a:t>
            </a:r>
            <a:r>
              <a:rPr sz="1400" noProof="0" dirty="0">
                <a:ln>
                  <a:noFill/>
                </a:ln>
                <a:effectLst/>
                <a:uLnTx/>
                <a:uFillTx/>
                <a:latin typeface="微软雅黑" panose="020B0503020204020204" pitchFamily="34" charset="-122"/>
                <a:cs typeface="微软雅黑" panose="020B0503020204020204" pitchFamily="34" charset="-122"/>
                <a:sym typeface="+mn-ea"/>
              </a:rPr>
              <a:t>破产企业收到的</a:t>
            </a:r>
            <a:r>
              <a:rPr sz="1400" b="1" noProof="0" dirty="0">
                <a:ln>
                  <a:noFill/>
                </a:ln>
                <a:solidFill>
                  <a:srgbClr val="0049CF"/>
                </a:solidFill>
                <a:effectLst/>
                <a:uLnTx/>
                <a:uFillTx/>
                <a:latin typeface="微软雅黑" panose="020B0503020204020204" pitchFamily="34" charset="-122"/>
                <a:cs typeface="微软雅黑" panose="020B0503020204020204" pitchFamily="34" charset="-122"/>
                <a:sym typeface="+mn-ea"/>
              </a:rPr>
              <a:t>利息、股利、租金</a:t>
            </a:r>
            <a:r>
              <a:rPr sz="1400" noProof="0" dirty="0">
                <a:ln>
                  <a:noFill/>
                </a:ln>
                <a:effectLst/>
                <a:uLnTx/>
                <a:uFillTx/>
                <a:latin typeface="微软雅黑" panose="020B0503020204020204" pitchFamily="34" charset="-122"/>
                <a:cs typeface="微软雅黑" panose="020B0503020204020204" pitchFamily="34" charset="-122"/>
                <a:sym typeface="+mn-ea"/>
              </a:rPr>
              <a:t>等孳息，借记“现金”“银行存款”等科目，贷记“</a:t>
            </a:r>
            <a:r>
              <a:rPr sz="1400" b="1" noProof="0" dirty="0">
                <a:ln>
                  <a:noFill/>
                </a:ln>
                <a:solidFill>
                  <a:srgbClr val="0049CF"/>
                </a:solidFill>
                <a:effectLst/>
                <a:uLnTx/>
                <a:uFillTx/>
                <a:latin typeface="微软雅黑" panose="020B0503020204020204" pitchFamily="34" charset="-122"/>
                <a:cs typeface="微软雅黑" panose="020B0503020204020204" pitchFamily="34" charset="-122"/>
                <a:sym typeface="+mn-ea"/>
              </a:rPr>
              <a:t>其他收益</a:t>
            </a:r>
            <a:r>
              <a:rPr sz="1400" noProof="0" dirty="0">
                <a:ln>
                  <a:noFill/>
                </a:ln>
                <a:effectLst/>
                <a:uLnTx/>
                <a:uFillTx/>
                <a:latin typeface="微软雅黑" panose="020B0503020204020204" pitchFamily="34" charset="-122"/>
                <a:cs typeface="微软雅黑" panose="020B0503020204020204" pitchFamily="34" charset="-122"/>
                <a:sym typeface="+mn-ea"/>
              </a:rPr>
              <a:t>”科目</a:t>
            </a:r>
            <a:r>
              <a:rPr lang="zh-CN" sz="1400" noProof="0" dirty="0">
                <a:ln>
                  <a:noFill/>
                </a:ln>
                <a:effectLst/>
                <a:uLnTx/>
                <a:uFillTx/>
                <a:latin typeface="微软雅黑" panose="020B0503020204020204" pitchFamily="34" charset="-122"/>
                <a:cs typeface="微软雅黑" panose="020B0503020204020204" pitchFamily="34" charset="-122"/>
                <a:sym typeface="+mn-ea"/>
              </a:rPr>
              <a:t>。</a:t>
            </a:r>
            <a:endParaRPr sz="1400" noProof="0" dirty="0">
              <a:ln>
                <a:noFill/>
              </a:ln>
              <a:effectLst/>
              <a:uLnTx/>
              <a:uFillTx/>
              <a:latin typeface="微软雅黑" panose="020B0503020204020204" pitchFamily="34" charset="-122"/>
              <a:cs typeface="微软雅黑" panose="020B0503020204020204" pitchFamily="34" charset="-122"/>
              <a:sym typeface="+mn-ea"/>
            </a:endParaRPr>
          </a:p>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endParaRPr lang="zh-CN" altLang="en-US" sz="1400" noProof="0" dirty="0">
              <a:ln>
                <a:noFill/>
              </a:ln>
              <a:effectLst/>
              <a:uLnTx/>
              <a:uFillTx/>
              <a:latin typeface="微软雅黑" panose="020B0503020204020204" pitchFamily="34" charset="-122"/>
              <a:cs typeface="微软雅黑" panose="020B0503020204020204" pitchFamily="34" charset="-122"/>
              <a:sym typeface="+mn-ea"/>
            </a:endParaRPr>
          </a:p>
        </p:txBody>
      </p:sp>
      <p:pic>
        <p:nvPicPr>
          <p:cNvPr id="43012" name="图片 2"/>
          <p:cNvPicPr>
            <a:picLocks noGrp="1" noChangeAspect="1"/>
          </p:cNvPicPr>
          <p:nvPr>
            <p:custDataLst>
              <p:tags r:id="rId3"/>
            </p:custDataLst>
          </p:nvPr>
        </p:nvPicPr>
        <p:blipFill>
          <a:blip r:embed="rId4"/>
          <a:stretch>
            <a:fillRect/>
          </a:stretch>
        </p:blipFill>
        <p:spPr>
          <a:xfrm>
            <a:off x="1187133" y="3219133"/>
            <a:ext cx="914400" cy="914400"/>
          </a:xfrm>
          <a:prstGeom prst="rect">
            <a:avLst/>
          </a:prstGeom>
          <a:noFill/>
          <a:ln w="9525">
            <a:noFill/>
          </a:ln>
        </p:spPr>
      </p:pic>
      <p:sp>
        <p:nvSpPr>
          <p:cNvPr id="100" name="文本框 99"/>
          <p:cNvSpPr txBox="1"/>
          <p:nvPr/>
        </p:nvSpPr>
        <p:spPr>
          <a:xfrm>
            <a:off x="2267585" y="3354070"/>
            <a:ext cx="5080000" cy="583565"/>
          </a:xfrm>
          <a:prstGeom prst="rect">
            <a:avLst/>
          </a:prstGeom>
          <a:noFill/>
          <a:ln w="9525">
            <a:noFill/>
          </a:ln>
        </p:spPr>
        <p:txBody>
          <a:bodyPr>
            <a:spAutoFit/>
          </a:bodyPr>
          <a:p>
            <a:r>
              <a:rPr lang="zh-CN" sz="16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破产企业清偿债务时</a:t>
            </a:r>
            <a:r>
              <a:rPr lang="en-US" altLang="zh-CN" sz="16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sz="16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所有的清偿债务账务处理中都会涉及“债务清偿净损益”科目吗？</a:t>
            </a:r>
            <a:endParaRPr lang="zh-CN" altLang="zh-CN" sz="16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5"/>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378587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en-US" sz="1400" b="1" noProof="0" dirty="0">
                <a:ln>
                  <a:noFill/>
                </a:ln>
                <a:effectLst/>
                <a:uLnTx/>
                <a:uFillTx/>
                <a:latin typeface="微软雅黑" panose="020B0503020204020204" pitchFamily="34" charset="-122"/>
                <a:cs typeface="微软雅黑" panose="020B0503020204020204" pitchFamily="34" charset="-122"/>
                <a:sym typeface="+mn-ea"/>
              </a:rPr>
              <a:t>9.</a:t>
            </a:r>
            <a:r>
              <a:rPr sz="1400" b="1" noProof="0" dirty="0">
                <a:ln>
                  <a:noFill/>
                </a:ln>
                <a:effectLst/>
                <a:uLnTx/>
                <a:uFillTx/>
                <a:latin typeface="微软雅黑" panose="020B0503020204020204" pitchFamily="34" charset="-122"/>
                <a:cs typeface="微软雅黑" panose="020B0503020204020204" pitchFamily="34" charset="-122"/>
                <a:sym typeface="+mn-ea"/>
              </a:rPr>
              <a:t>破产报表日的相关账务处理</a:t>
            </a:r>
            <a:endParaRPr sz="1400" b="1"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sz="1400" noProof="0" dirty="0">
                <a:ln>
                  <a:noFill/>
                </a:ln>
                <a:effectLst/>
                <a:uLnTx/>
                <a:uFillTx/>
                <a:latin typeface="微软雅黑" panose="020B0503020204020204" pitchFamily="34" charset="-122"/>
                <a:cs typeface="微软雅黑" panose="020B0503020204020204" pitchFamily="34" charset="-122"/>
                <a:sym typeface="+mn-ea"/>
              </a:rPr>
              <a:t>（1）</a:t>
            </a:r>
            <a:r>
              <a:rPr sz="1400" b="1" noProof="0" dirty="0">
                <a:ln>
                  <a:noFill/>
                </a:ln>
                <a:solidFill>
                  <a:srgbClr val="0049CF"/>
                </a:solidFill>
                <a:effectLst/>
                <a:uLnTx/>
                <a:uFillTx/>
                <a:latin typeface="微软雅黑" panose="020B0503020204020204" pitchFamily="34" charset="-122"/>
                <a:cs typeface="微软雅黑" panose="020B0503020204020204" pitchFamily="34" charset="-122"/>
                <a:sym typeface="+mn-ea"/>
              </a:rPr>
              <a:t>对破产资产、负债进行重新计量</a:t>
            </a:r>
            <a:r>
              <a:rPr sz="1400" noProof="0" dirty="0">
                <a:ln>
                  <a:noFill/>
                </a:ln>
                <a:effectLst/>
                <a:uLnTx/>
                <a:uFillTx/>
                <a:latin typeface="微软雅黑" panose="020B0503020204020204" pitchFamily="34" charset="-122"/>
                <a:cs typeface="微软雅黑" panose="020B0503020204020204" pitchFamily="34" charset="-122"/>
                <a:sym typeface="+mn-ea"/>
              </a:rPr>
              <a:t>。为了编制破产清算期间的财务报表，应当对所有资产项目按其在破产报表日的破产资产清算净值进行重新计量，借记或贷记有关资产科目，贷记或借记“破产资产和负债净值变动净损益”科目；应当对所有负债项目按破产债务清偿价值进行重新计量，借记或贷记有关负债科目，贷记或借记“破产资产和负债净值变动净损益”科目。</a:t>
            </a:r>
            <a:endParaRPr sz="1400"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sz="1400" noProof="0" dirty="0">
                <a:ln>
                  <a:noFill/>
                </a:ln>
                <a:effectLst/>
                <a:uLnTx/>
                <a:uFillTx/>
                <a:latin typeface="微软雅黑" panose="020B0503020204020204" pitchFamily="34" charset="-122"/>
                <a:cs typeface="微软雅黑" panose="020B0503020204020204" pitchFamily="34" charset="-122"/>
                <a:sym typeface="+mn-ea"/>
              </a:rPr>
              <a:t>（2）</a:t>
            </a:r>
            <a:r>
              <a:rPr sz="1400" b="1" noProof="0" dirty="0">
                <a:ln>
                  <a:noFill/>
                </a:ln>
                <a:solidFill>
                  <a:srgbClr val="0049CF"/>
                </a:solidFill>
                <a:effectLst/>
                <a:uLnTx/>
                <a:uFillTx/>
                <a:latin typeface="微软雅黑" panose="020B0503020204020204" pitchFamily="34" charset="-122"/>
                <a:cs typeface="微软雅黑" panose="020B0503020204020204" pitchFamily="34" charset="-122"/>
                <a:sym typeface="+mn-ea"/>
              </a:rPr>
              <a:t>提存应交所得税</a:t>
            </a:r>
            <a:r>
              <a:rPr sz="1400" noProof="0" dirty="0">
                <a:ln>
                  <a:noFill/>
                </a:ln>
                <a:effectLst/>
                <a:uLnTx/>
                <a:uFillTx/>
                <a:latin typeface="微软雅黑" panose="020B0503020204020204" pitchFamily="34" charset="-122"/>
                <a:cs typeface="微软雅黑" panose="020B0503020204020204" pitchFamily="34" charset="-122"/>
                <a:sym typeface="+mn-ea"/>
              </a:rPr>
              <a:t>。有已实现的应纳税所得额的，考虑可以抵扣的金额后，对据此应该提存的应交所得税，借记“所得税费用”科目，贷记“应交税费”科目。</a:t>
            </a:r>
            <a:endParaRPr sz="1400" noProof="0" dirty="0">
              <a:ln>
                <a:noFill/>
              </a:ln>
              <a:effectLst/>
              <a:uLnTx/>
              <a:uFillTx/>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347091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en-US" sz="1400" b="1" noProof="0" dirty="0">
                <a:ln>
                  <a:noFill/>
                </a:ln>
                <a:effectLst/>
                <a:uLnTx/>
                <a:uFillTx/>
                <a:latin typeface="微软雅黑" panose="020B0503020204020204" pitchFamily="34" charset="-122"/>
                <a:cs typeface="微软雅黑" panose="020B0503020204020204" pitchFamily="34" charset="-122"/>
                <a:sym typeface="+mn-ea"/>
              </a:rPr>
              <a:t>9.</a:t>
            </a:r>
            <a:r>
              <a:rPr sz="1400" b="1" noProof="0" dirty="0">
                <a:ln>
                  <a:noFill/>
                </a:ln>
                <a:effectLst/>
                <a:uLnTx/>
                <a:uFillTx/>
                <a:latin typeface="微软雅黑" panose="020B0503020204020204" pitchFamily="34" charset="-122"/>
                <a:cs typeface="微软雅黑" panose="020B0503020204020204" pitchFamily="34" charset="-122"/>
                <a:sym typeface="+mn-ea"/>
              </a:rPr>
              <a:t>破产报表日的相关账务处理</a:t>
            </a:r>
            <a:endParaRPr sz="1400" b="1"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sz="1400" b="1" noProof="0" dirty="0">
                <a:ln>
                  <a:noFill/>
                </a:ln>
                <a:solidFill>
                  <a:srgbClr val="0049CF"/>
                </a:solidFill>
                <a:effectLst/>
                <a:uLnTx/>
                <a:uFillTx/>
                <a:latin typeface="微软雅黑" panose="020B0503020204020204" pitchFamily="34" charset="-122"/>
                <a:cs typeface="微软雅黑" panose="020B0503020204020204" pitchFamily="34" charset="-122"/>
                <a:sym typeface="+mn-ea"/>
              </a:rPr>
              <a:t>（3）结转清算损益类科目余额。</a:t>
            </a:r>
            <a:r>
              <a:rPr sz="1400" noProof="0" dirty="0">
                <a:ln>
                  <a:noFill/>
                </a:ln>
                <a:effectLst/>
                <a:uLnTx/>
                <a:uFillTx/>
                <a:latin typeface="微软雅黑" panose="020B0503020204020204" pitchFamily="34" charset="-122"/>
                <a:cs typeface="微软雅黑" panose="020B0503020204020204" pitchFamily="34" charset="-122"/>
                <a:sym typeface="+mn-ea"/>
              </a:rPr>
              <a:t>应当将“资产处置净损益”“债务清偿净损益”“破产资产和负债净值变动净损益”“其他收益”“破产费用”“共益债务支出”“其他费用”“所得税费用”科目余额结转至“清算净损益”科目，并将“清算净损益”科目余额结转至“清算净值”科目</a:t>
            </a:r>
            <a:r>
              <a:rPr sz="1400" noProof="0" dirty="0">
                <a:ln>
                  <a:noFill/>
                </a:ln>
                <a:effectLst/>
                <a:uLnTx/>
                <a:uFillTx/>
                <a:sym typeface="+mn-ea"/>
              </a:rPr>
              <a:t>。</a:t>
            </a:r>
            <a:endParaRPr sz="1400" noProof="0" dirty="0">
              <a:ln>
                <a:noFill/>
              </a:ln>
              <a:effectLst/>
              <a:uLnTx/>
              <a:uFillTx/>
              <a:sym typeface="+mn-ea"/>
            </a:endParaRPr>
          </a:p>
          <a:p>
            <a:pPr marR="0" lvl="0" algn="just" defTabSz="685800" rtl="0" eaLnBrk="1" fontAlgn="base" latinLnBrk="0" hangingPunct="1">
              <a:lnSpc>
                <a:spcPct val="120000"/>
              </a:lnSpc>
              <a:spcBef>
                <a:spcPct val="0"/>
              </a:spcBef>
              <a:spcAft>
                <a:spcPts val="1000"/>
              </a:spcAft>
              <a:buClrTx/>
              <a:buSzPct val="70000"/>
              <a:buFont typeface="Wingdings" panose="05000000000000000000" charset="0"/>
              <a:buChar char="l"/>
              <a:defRPr/>
            </a:pPr>
            <a:r>
              <a:rPr sz="1400" b="1" noProof="0" dirty="0">
                <a:ln>
                  <a:noFill/>
                </a:ln>
                <a:effectLst/>
                <a:uLnTx/>
                <a:uFillTx/>
                <a:latin typeface="微软雅黑" panose="020B0503020204020204" pitchFamily="34" charset="-122"/>
                <a:cs typeface="微软雅黑" panose="020B0503020204020204" pitchFamily="34" charset="-122"/>
                <a:sym typeface="+mn-ea"/>
              </a:rPr>
              <a:t>【实务题</a:t>
            </a:r>
            <a:r>
              <a:rPr lang="en-US" sz="1400" b="1" noProof="0" dirty="0">
                <a:ln>
                  <a:noFill/>
                </a:ln>
                <a:effectLst/>
                <a:uLnTx/>
                <a:uFillTx/>
                <a:latin typeface="微软雅黑" panose="020B0503020204020204" pitchFamily="34" charset="-122"/>
                <a:cs typeface="微软雅黑" panose="020B0503020204020204" pitchFamily="34" charset="-122"/>
                <a:sym typeface="+mn-ea"/>
              </a:rPr>
              <a:t>8</a:t>
            </a:r>
            <a:r>
              <a:rPr sz="1400" b="1" noProof="0" dirty="0">
                <a:ln>
                  <a:noFill/>
                </a:ln>
                <a:effectLst/>
                <a:uLnTx/>
                <a:uFillTx/>
                <a:latin typeface="微软雅黑" panose="020B0503020204020204" pitchFamily="34" charset="-122"/>
                <a:cs typeface="微软雅黑" panose="020B0503020204020204" pitchFamily="34" charset="-122"/>
                <a:sym typeface="+mn-ea"/>
              </a:rPr>
              <a:t>－1】</a:t>
            </a:r>
            <a:r>
              <a:rPr sz="1400" noProof="0" dirty="0">
                <a:ln>
                  <a:noFill/>
                </a:ln>
                <a:effectLst/>
                <a:uLnTx/>
                <a:uFillTx/>
                <a:latin typeface="微软雅黑" panose="020B0503020204020204" pitchFamily="34" charset="-122"/>
                <a:cs typeface="微软雅黑" panose="020B0503020204020204" pitchFamily="34" charset="-122"/>
                <a:sym typeface="+mn-ea"/>
              </a:rPr>
              <a:t>甲公司因经营不善连年亏损，出现严重资不抵债，经全体股东大会讨论决定申请破产，经人民法院裁定，自20×1年7月1日起进行破产清算。该公司20×1年6月30日的财务状况见下表16-3。</a:t>
            </a:r>
            <a:endParaRPr sz="1400" noProof="0" dirty="0">
              <a:ln>
                <a:noFill/>
              </a:ln>
              <a:effectLst/>
              <a:uLnTx/>
              <a:uFillTx/>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347091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ct val="0"/>
              </a:spcBef>
              <a:spcAft>
                <a:spcPts val="1000"/>
              </a:spcAft>
              <a:buClrTx/>
              <a:buSzPct val="70000"/>
              <a:buFont typeface="Wingdings" panose="05000000000000000000" charset="0"/>
              <a:buChar char="l"/>
              <a:defRPr/>
            </a:pPr>
            <a:endParaRPr sz="1400" noProof="0" dirty="0">
              <a:ln>
                <a:noFill/>
              </a:ln>
              <a:effectLst/>
              <a:uLnTx/>
              <a:uFillTx/>
              <a:latin typeface="微软雅黑" panose="020B0503020204020204" pitchFamily="34" charset="-122"/>
              <a:cs typeface="微软雅黑" panose="020B0503020204020204" pitchFamily="34" charset="-122"/>
              <a:sym typeface="+mn-ea"/>
            </a:endParaRPr>
          </a:p>
        </p:txBody>
      </p:sp>
      <p:graphicFrame>
        <p:nvGraphicFramePr>
          <p:cNvPr id="2" name="表格 1"/>
          <p:cNvGraphicFramePr/>
          <p:nvPr>
            <p:custDataLst>
              <p:tags r:id="rId3"/>
            </p:custDataLst>
          </p:nvPr>
        </p:nvGraphicFramePr>
        <p:xfrm>
          <a:off x="1277620" y="2051685"/>
          <a:ext cx="6822440" cy="2578735"/>
        </p:xfrm>
        <a:graphic>
          <a:graphicData uri="http://schemas.openxmlformats.org/drawingml/2006/table">
            <a:tbl>
              <a:tblPr firstRow="1" bandRow="1">
                <a:tableStyleId>{AA00FE40-A4A1-4E01-A4F3-C6AA1E8047A4}</a:tableStyleId>
              </a:tblPr>
              <a:tblGrid>
                <a:gridCol w="2038985"/>
                <a:gridCol w="1172210"/>
                <a:gridCol w="2439035"/>
                <a:gridCol w="1172210"/>
              </a:tblGrid>
              <a:tr h="231775">
                <a:tc>
                  <a:txBody>
                    <a:bodyPr/>
                    <a:p>
                      <a:pPr indent="0" algn="ctr">
                        <a:lnSpc>
                          <a:spcPct val="120000"/>
                        </a:lnSpc>
                        <a:spcBef>
                          <a:spcPts val="0"/>
                        </a:spcBef>
                        <a:spcAft>
                          <a:spcPts val="0"/>
                        </a:spcAft>
                        <a:buNone/>
                      </a:pPr>
                      <a:r>
                        <a:rPr lang="en-US" sz="1200" spc="120"/>
                        <a:t>资产</a:t>
                      </a:r>
                      <a:endParaRPr lang="en-US" sz="1200" spc="120"/>
                    </a:p>
                  </a:txBody>
                  <a:tcPr marL="177800" marR="177800" marT="6350" marB="6350" vert="horz" anchor="ctr" anchorCtr="0"/>
                </a:tc>
                <a:tc>
                  <a:txBody>
                    <a:bodyPr/>
                    <a:p>
                      <a:pPr indent="0" algn="ctr">
                        <a:lnSpc>
                          <a:spcPct val="120000"/>
                        </a:lnSpc>
                        <a:spcBef>
                          <a:spcPts val="0"/>
                        </a:spcBef>
                        <a:spcAft>
                          <a:spcPts val="0"/>
                        </a:spcAft>
                        <a:buNone/>
                      </a:pPr>
                      <a:r>
                        <a:rPr lang="en-US" sz="1200" spc="120"/>
                        <a:t>期末数</a:t>
                      </a:r>
                      <a:endParaRPr lang="en-US" sz="1200" spc="120"/>
                    </a:p>
                  </a:txBody>
                  <a:tcPr marL="177800" marR="177800" marT="6350" marB="6350" vert="horz" anchor="ctr" anchorCtr="0"/>
                </a:tc>
                <a:tc>
                  <a:txBody>
                    <a:bodyPr/>
                    <a:p>
                      <a:pPr indent="0" algn="ctr">
                        <a:lnSpc>
                          <a:spcPct val="120000"/>
                        </a:lnSpc>
                        <a:spcBef>
                          <a:spcPts val="0"/>
                        </a:spcBef>
                        <a:spcAft>
                          <a:spcPts val="0"/>
                        </a:spcAft>
                        <a:buNone/>
                      </a:pPr>
                      <a:r>
                        <a:rPr lang="en-US" sz="1200" spc="120"/>
                        <a:t>负债和所有者权益</a:t>
                      </a:r>
                      <a:endParaRPr lang="en-US" sz="1200" spc="120"/>
                    </a:p>
                  </a:txBody>
                  <a:tcPr marL="177800" marR="177800" marT="6350" marB="6350" vert="horz" anchor="ctr" anchorCtr="0"/>
                </a:tc>
                <a:tc>
                  <a:txBody>
                    <a:bodyPr/>
                    <a:p>
                      <a:pPr indent="0" algn="ctr">
                        <a:lnSpc>
                          <a:spcPct val="120000"/>
                        </a:lnSpc>
                        <a:spcBef>
                          <a:spcPts val="0"/>
                        </a:spcBef>
                        <a:spcAft>
                          <a:spcPts val="0"/>
                        </a:spcAft>
                        <a:buNone/>
                      </a:pPr>
                      <a:r>
                        <a:rPr lang="en-US" sz="1200" spc="120"/>
                        <a:t>期末数</a:t>
                      </a:r>
                      <a:endParaRPr lang="en-US" sz="12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流动资产：</a:t>
                      </a:r>
                      <a:endParaRPr lang="en-US" sz="1000" spc="120"/>
                    </a:p>
                  </a:txBody>
                  <a:tcPr marL="177800" marR="177800" marT="6350" marB="6350" vert="horz" anchor="ctr" anchorCtr="0"/>
                </a:tc>
                <a:tc>
                  <a:txBody>
                    <a:bodyPr/>
                    <a:p>
                      <a:pPr indent="0" algn="ctr">
                        <a:lnSpc>
                          <a:spcPct val="120000"/>
                        </a:lnSpc>
                        <a:spcBef>
                          <a:spcPts val="0"/>
                        </a:spcBef>
                        <a:spcAft>
                          <a:spcPts val="0"/>
                        </a:spcAft>
                        <a:buNone/>
                      </a:pP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流动负债：</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endParaRPr lang="en-US" altLang="en-US" sz="10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货币资金</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20</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短期借款</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1000</a:t>
                      </a:r>
                      <a:endParaRPr lang="en-US" altLang="en-US" sz="10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交易性金融资产</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40</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应付账款</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1820</a:t>
                      </a:r>
                      <a:endParaRPr lang="en-US" altLang="en-US" sz="10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应收账款</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960</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预收款项</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0</a:t>
                      </a:r>
                      <a:endParaRPr lang="en-US" altLang="en-US" sz="10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其他应收款</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0</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应付职工薪酬</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500</a:t>
                      </a:r>
                      <a:endParaRPr lang="en-US" altLang="en-US" sz="10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预付款项</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0</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应交税费</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300</a:t>
                      </a:r>
                      <a:endParaRPr lang="en-US" altLang="en-US" sz="10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存货</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600</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其他应付款</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0</a:t>
                      </a:r>
                      <a:endParaRPr lang="en-US" altLang="en-US" sz="10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流动资产合计</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1620</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非流动负债：</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endParaRPr lang="en-US" altLang="en-US" sz="10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非流动资产：</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应付债券</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0</a:t>
                      </a:r>
                      <a:endParaRPr lang="en-US" altLang="en-US" sz="10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债权投资</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100</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长期借款</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1100</a:t>
                      </a:r>
                      <a:endParaRPr lang="en-US" altLang="en-US" sz="10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长期股权投资</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170</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负债合计</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4720</a:t>
                      </a:r>
                      <a:endParaRPr lang="en-US" altLang="en-US" sz="1000" spc="120"/>
                    </a:p>
                  </a:txBody>
                  <a:tcPr marL="177800" marR="177800" marT="6350" marB="6350" vert="horz" anchor="ctr" anchorCtr="0"/>
                </a:tc>
              </a:tr>
              <a:tr h="195580">
                <a:tc>
                  <a:txBody>
                    <a:bodyPr/>
                    <a:p>
                      <a:pPr indent="0" algn="ctr">
                        <a:lnSpc>
                          <a:spcPct val="120000"/>
                        </a:lnSpc>
                        <a:spcBef>
                          <a:spcPts val="0"/>
                        </a:spcBef>
                        <a:spcAft>
                          <a:spcPts val="0"/>
                        </a:spcAft>
                        <a:buNone/>
                      </a:pPr>
                      <a:r>
                        <a:rPr lang="en-US" sz="1000" spc="120"/>
                        <a:t>投资性房地产</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0</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r>
                        <a:rPr lang="en-US" sz="1000" spc="120"/>
                        <a:t>所有者权益：</a:t>
                      </a:r>
                      <a:endParaRPr lang="en-US" altLang="en-US" sz="1000" spc="120"/>
                    </a:p>
                  </a:txBody>
                  <a:tcPr marL="177800" marR="177800" marT="6350" marB="6350" vert="horz" anchor="ctr" anchorCtr="0"/>
                </a:tc>
                <a:tc>
                  <a:txBody>
                    <a:bodyPr/>
                    <a:p>
                      <a:pPr indent="0" algn="ctr">
                        <a:lnSpc>
                          <a:spcPct val="120000"/>
                        </a:lnSpc>
                        <a:spcBef>
                          <a:spcPts val="0"/>
                        </a:spcBef>
                        <a:spcAft>
                          <a:spcPts val="0"/>
                        </a:spcAft>
                        <a:buNone/>
                      </a:pPr>
                      <a:endParaRPr lang="en-US" altLang="en-US" sz="1000" spc="120"/>
                    </a:p>
                  </a:txBody>
                  <a:tcPr marL="177800" marR="177800" marT="6350" marB="6350" vert="horz" anchor="ctr" anchorCtr="0"/>
                </a:tc>
              </a:tr>
            </a:tbl>
          </a:graphicData>
        </a:graphic>
      </p:graphicFrame>
    </p:spTree>
    <p:custDataLst>
      <p:tags r:id="rId4"/>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347091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ct val="0"/>
              </a:spcBef>
              <a:spcAft>
                <a:spcPts val="1000"/>
              </a:spcAft>
              <a:buClrTx/>
              <a:buSzPct val="70000"/>
              <a:buFont typeface="Wingdings" panose="05000000000000000000" charset="0"/>
              <a:buChar char="l"/>
              <a:defRPr/>
            </a:pPr>
            <a:endParaRPr sz="1400" noProof="0" dirty="0">
              <a:ln>
                <a:noFill/>
              </a:ln>
              <a:effectLst/>
              <a:uLnTx/>
              <a:uFillTx/>
              <a:latin typeface="微软雅黑" panose="020B0503020204020204" pitchFamily="34" charset="-122"/>
              <a:cs typeface="微软雅黑" panose="020B0503020204020204" pitchFamily="34" charset="-122"/>
              <a:sym typeface="+mn-ea"/>
            </a:endParaRPr>
          </a:p>
        </p:txBody>
      </p:sp>
      <p:graphicFrame>
        <p:nvGraphicFramePr>
          <p:cNvPr id="3" name="表格 2"/>
          <p:cNvGraphicFramePr/>
          <p:nvPr>
            <p:custDataLst>
              <p:tags r:id="rId3"/>
            </p:custDataLst>
          </p:nvPr>
        </p:nvGraphicFramePr>
        <p:xfrm>
          <a:off x="1272540" y="2013585"/>
          <a:ext cx="6703695" cy="2733675"/>
        </p:xfrm>
        <a:graphic>
          <a:graphicData uri="http://schemas.openxmlformats.org/drawingml/2006/table">
            <a:tbl>
              <a:tblPr firstRow="1" lastRow="1">
                <a:tableStyleId>{0EDE92E7-8D68-40CC-9BB4-FEAE9A1AA901}</a:tableStyleId>
              </a:tblPr>
              <a:tblGrid>
                <a:gridCol w="2001520"/>
                <a:gridCol w="989965"/>
                <a:gridCol w="2599055"/>
                <a:gridCol w="1113155"/>
              </a:tblGrid>
              <a:tr h="212400">
                <a:tc>
                  <a:txBody>
                    <a:bodyPr/>
                    <a:p>
                      <a:pPr indent="0" algn="ctr">
                        <a:lnSpc>
                          <a:spcPct val="120000"/>
                        </a:lnSpc>
                        <a:spcBef>
                          <a:spcPts val="0"/>
                        </a:spcBef>
                        <a:spcAft>
                          <a:spcPts val="0"/>
                        </a:spcAft>
                        <a:buNone/>
                      </a:pPr>
                      <a:r>
                        <a:rPr lang="en-US" sz="1200" spc="130"/>
                        <a:t>固定资产</a:t>
                      </a:r>
                      <a:endParaRPr lang="en-US" sz="1200" spc="130"/>
                    </a:p>
                  </a:txBody>
                  <a:tcPr marL="215900" marR="215900" marT="133350" marB="133350" vert="horz" anchor="ctr" anchorCtr="0"/>
                </a:tc>
                <a:tc>
                  <a:txBody>
                    <a:bodyPr/>
                    <a:p>
                      <a:pPr indent="0" algn="ctr">
                        <a:lnSpc>
                          <a:spcPct val="120000"/>
                        </a:lnSpc>
                        <a:spcBef>
                          <a:spcPts val="0"/>
                        </a:spcBef>
                        <a:spcAft>
                          <a:spcPts val="0"/>
                        </a:spcAft>
                        <a:buNone/>
                      </a:pPr>
                      <a:r>
                        <a:rPr lang="en-US" sz="1200" spc="130"/>
                        <a:t>700</a:t>
                      </a:r>
                      <a:endParaRPr lang="en-US" sz="1200" spc="130"/>
                    </a:p>
                  </a:txBody>
                  <a:tcPr marL="215900" marR="215900" marT="133350" marB="133350" vert="horz" anchor="ctr" anchorCtr="0"/>
                </a:tc>
                <a:tc>
                  <a:txBody>
                    <a:bodyPr/>
                    <a:p>
                      <a:pPr indent="0" algn="ctr">
                        <a:lnSpc>
                          <a:spcPct val="120000"/>
                        </a:lnSpc>
                        <a:spcBef>
                          <a:spcPts val="0"/>
                        </a:spcBef>
                        <a:spcAft>
                          <a:spcPts val="0"/>
                        </a:spcAft>
                        <a:buNone/>
                      </a:pPr>
                      <a:r>
                        <a:rPr lang="en-US" sz="1200" spc="130"/>
                        <a:t>股本</a:t>
                      </a:r>
                      <a:endParaRPr lang="en-US" sz="1200" spc="130"/>
                    </a:p>
                  </a:txBody>
                  <a:tcPr marL="215900" marR="215900" marT="133350" marB="133350" vert="horz" anchor="ctr" anchorCtr="0"/>
                </a:tc>
                <a:tc>
                  <a:txBody>
                    <a:bodyPr/>
                    <a:p>
                      <a:pPr indent="0" algn="ctr">
                        <a:lnSpc>
                          <a:spcPct val="120000"/>
                        </a:lnSpc>
                        <a:spcBef>
                          <a:spcPts val="0"/>
                        </a:spcBef>
                        <a:spcAft>
                          <a:spcPts val="0"/>
                        </a:spcAft>
                        <a:buNone/>
                      </a:pPr>
                      <a:r>
                        <a:rPr lang="en-US" sz="1200" spc="130"/>
                        <a:t>1000</a:t>
                      </a:r>
                      <a:endParaRPr lang="en-US" sz="1200" spc="130"/>
                    </a:p>
                  </a:txBody>
                  <a:tcPr marL="215900" marR="215900" marT="133350" marB="133350" vert="horz" anchor="ctr" anchorCtr="0"/>
                </a:tc>
              </a:tr>
              <a:tr h="212400">
                <a:tc>
                  <a:txBody>
                    <a:bodyPr/>
                    <a:p>
                      <a:pPr indent="0" algn="ctr">
                        <a:lnSpc>
                          <a:spcPct val="120000"/>
                        </a:lnSpc>
                        <a:spcBef>
                          <a:spcPts val="0"/>
                        </a:spcBef>
                        <a:spcAft>
                          <a:spcPts val="0"/>
                        </a:spcAft>
                        <a:buNone/>
                      </a:pPr>
                      <a:r>
                        <a:rPr lang="en-US" sz="1000" spc="130"/>
                        <a:t>在建工程</a:t>
                      </a:r>
                      <a:endParaRPr 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0</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资本公积</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0</a:t>
                      </a:r>
                      <a:endParaRPr lang="en-US" altLang="en-US" sz="1000" spc="130"/>
                    </a:p>
                  </a:txBody>
                  <a:tcPr marL="215900" marR="215900" marT="133350" marB="133350" vert="horz" anchor="ctr" anchorCtr="0"/>
                </a:tc>
              </a:tr>
              <a:tr h="212400">
                <a:tc>
                  <a:txBody>
                    <a:bodyPr/>
                    <a:p>
                      <a:pPr indent="0" algn="ctr">
                        <a:lnSpc>
                          <a:spcPct val="120000"/>
                        </a:lnSpc>
                        <a:spcBef>
                          <a:spcPts val="0"/>
                        </a:spcBef>
                        <a:spcAft>
                          <a:spcPts val="0"/>
                        </a:spcAft>
                        <a:buNone/>
                      </a:pPr>
                      <a:r>
                        <a:rPr lang="en-US" sz="1000" spc="130"/>
                        <a:t>无形资产</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0</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盈余公积</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50</a:t>
                      </a:r>
                      <a:endParaRPr lang="en-US" altLang="en-US" sz="1000" spc="130"/>
                    </a:p>
                  </a:txBody>
                  <a:tcPr marL="215900" marR="215900" marT="133350" marB="133350" vert="horz" anchor="ctr" anchorCtr="0"/>
                </a:tc>
              </a:tr>
              <a:tr h="212400">
                <a:tc>
                  <a:txBody>
                    <a:bodyPr/>
                    <a:p>
                      <a:pPr indent="0" algn="ctr">
                        <a:lnSpc>
                          <a:spcPct val="120000"/>
                        </a:lnSpc>
                        <a:spcBef>
                          <a:spcPts val="0"/>
                        </a:spcBef>
                        <a:spcAft>
                          <a:spcPts val="0"/>
                        </a:spcAft>
                        <a:buNone/>
                      </a:pPr>
                      <a:r>
                        <a:rPr lang="en-US" sz="1000" spc="130"/>
                        <a:t>递延所得税资产</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130</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未分配利润</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-3050</a:t>
                      </a:r>
                      <a:endParaRPr lang="en-US" altLang="en-US" sz="1000" spc="130"/>
                    </a:p>
                  </a:txBody>
                  <a:tcPr marL="215900" marR="215900" marT="133350" marB="133350" vert="horz" anchor="ctr" anchorCtr="0"/>
                </a:tc>
              </a:tr>
              <a:tr h="212400">
                <a:tc>
                  <a:txBody>
                    <a:bodyPr/>
                    <a:p>
                      <a:pPr indent="0" algn="ctr">
                        <a:lnSpc>
                          <a:spcPct val="120000"/>
                        </a:lnSpc>
                        <a:spcBef>
                          <a:spcPts val="0"/>
                        </a:spcBef>
                        <a:spcAft>
                          <a:spcPts val="0"/>
                        </a:spcAft>
                        <a:buNone/>
                      </a:pPr>
                      <a:r>
                        <a:rPr lang="en-US" sz="1000" spc="130"/>
                        <a:t>非流动资产合计</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1100</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所有者权益合计</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-2000</a:t>
                      </a:r>
                      <a:endParaRPr lang="en-US" altLang="en-US" sz="1000" spc="130"/>
                    </a:p>
                  </a:txBody>
                  <a:tcPr marL="215900" marR="215900" marT="133350" marB="133350" vert="horz" anchor="ctr" anchorCtr="0"/>
                </a:tc>
              </a:tr>
              <a:tr h="212400">
                <a:tc>
                  <a:txBody>
                    <a:bodyPr/>
                    <a:p>
                      <a:pPr indent="0" algn="ctr">
                        <a:lnSpc>
                          <a:spcPct val="120000"/>
                        </a:lnSpc>
                        <a:spcBef>
                          <a:spcPts val="0"/>
                        </a:spcBef>
                        <a:spcAft>
                          <a:spcPts val="0"/>
                        </a:spcAft>
                        <a:buNone/>
                      </a:pPr>
                      <a:r>
                        <a:rPr lang="en-US" sz="1000" spc="130"/>
                        <a:t>资产合计</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2720</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负债及所有者权益总计</a:t>
                      </a:r>
                      <a:endParaRPr lang="en-US" altLang="en-US" sz="1000" spc="130"/>
                    </a:p>
                  </a:txBody>
                  <a:tcPr marL="215900" marR="215900" marT="133350" marB="133350" vert="horz" anchor="ctr" anchorCtr="0"/>
                </a:tc>
                <a:tc>
                  <a:txBody>
                    <a:bodyPr/>
                    <a:p>
                      <a:pPr indent="0" algn="ctr">
                        <a:lnSpc>
                          <a:spcPct val="120000"/>
                        </a:lnSpc>
                        <a:spcBef>
                          <a:spcPts val="0"/>
                        </a:spcBef>
                        <a:spcAft>
                          <a:spcPts val="0"/>
                        </a:spcAft>
                        <a:buNone/>
                      </a:pPr>
                      <a:r>
                        <a:rPr lang="en-US" sz="1000" spc="130"/>
                        <a:t>2720</a:t>
                      </a:r>
                      <a:endParaRPr lang="en-US" altLang="en-US" sz="1000" spc="130"/>
                    </a:p>
                  </a:txBody>
                  <a:tcPr marL="215900" marR="215900" marT="133350" marB="133350" vert="horz" anchor="ctr" anchorCtr="0"/>
                </a:tc>
              </a:tr>
            </a:tbl>
          </a:graphicData>
        </a:graphic>
      </p:graphicFrame>
    </p:spTree>
    <p:custDataLst>
      <p:tags r:id="rId4"/>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347091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二、破产清算会计账务处理</a:t>
            </a:r>
            <a:endParaRPr kumimoji="0" lang="zh-CN" altLang="en-US" sz="20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latinLnBrk="0" hangingPunct="1">
              <a:lnSpc>
                <a:spcPct val="120000"/>
              </a:lnSpc>
              <a:spcBef>
                <a:spcPct val="0"/>
              </a:spcBef>
              <a:spcAft>
                <a:spcPts val="0"/>
              </a:spcAft>
              <a:buClrTx/>
              <a:buSzTx/>
              <a:buFont typeface="Wingdings" panose="05000000000000000000" charset="0"/>
              <a:buChar char="u"/>
              <a:defRPr/>
            </a:pPr>
            <a:r>
              <a:rPr lang="zh-CN" altLang="en-US" sz="1600" b="1" noProof="0" dirty="0">
                <a:ln>
                  <a:noFill/>
                </a:ln>
                <a:effectLst/>
                <a:uLnTx/>
                <a:uFillTx/>
                <a:latin typeface="微软雅黑" panose="020B0503020204020204" pitchFamily="34" charset="-122"/>
                <a:cs typeface="微软雅黑" panose="020B0503020204020204" pitchFamily="34" charset="-122"/>
                <a:sym typeface="+mn-ea"/>
              </a:rPr>
              <a:t>（二）破产清算会计各类业务的账务处理</a:t>
            </a:r>
            <a:endParaRPr lang="zh-CN" altLang="en-US" sz="1600" b="1"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ts val="0"/>
              </a:spcBef>
              <a:spcAft>
                <a:spcPts val="0"/>
              </a:spcAft>
              <a:buClrTx/>
              <a:buSzPct val="70000"/>
              <a:buFont typeface="Wingdings" panose="05000000000000000000" charset="0"/>
              <a:buChar char="l"/>
              <a:defRPr/>
            </a:pPr>
            <a:r>
              <a:rPr noProof="0" dirty="0">
                <a:ln>
                  <a:noFill/>
                </a:ln>
                <a:effectLst/>
                <a:uLnTx/>
                <a:uFillTx/>
                <a:latin typeface="微软雅黑" panose="020B0503020204020204" pitchFamily="34" charset="-122"/>
                <a:cs typeface="微软雅黑" panose="020B0503020204020204" pitchFamily="34" charset="-122"/>
                <a:sym typeface="+mn-ea"/>
              </a:rPr>
              <a:t>在破产清算期间，发生如下业务：</a:t>
            </a:r>
            <a:endParaRPr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ts val="0"/>
              </a:spcBef>
              <a:spcAft>
                <a:spcPts val="0"/>
              </a:spcAft>
              <a:buClrTx/>
              <a:buSzPct val="70000"/>
              <a:buFont typeface="Wingdings" panose="05000000000000000000" charset="0"/>
              <a:buChar char="l"/>
              <a:defRPr/>
            </a:pPr>
            <a:r>
              <a:rPr noProof="0" dirty="0">
                <a:ln>
                  <a:noFill/>
                </a:ln>
                <a:effectLst/>
                <a:uLnTx/>
                <a:uFillTx/>
                <a:latin typeface="微软雅黑" panose="020B0503020204020204" pitchFamily="34" charset="-122"/>
                <a:cs typeface="微软雅黑" panose="020B0503020204020204" pitchFamily="34" charset="-122"/>
                <a:sym typeface="+mn-ea"/>
              </a:rPr>
              <a:t>（1）对存货、固定资产按清算净值调整账面余额，存货的清算净值为590万元，固定资产的清算净值为500万元。</a:t>
            </a:r>
            <a:endParaRPr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ts val="0"/>
              </a:spcBef>
              <a:spcAft>
                <a:spcPts val="0"/>
              </a:spcAft>
              <a:buClrTx/>
              <a:buSzPct val="70000"/>
              <a:buFont typeface="Wingdings" panose="05000000000000000000" charset="0"/>
              <a:buChar char="l"/>
              <a:defRPr/>
            </a:pPr>
            <a:r>
              <a:rPr noProof="0" dirty="0">
                <a:ln>
                  <a:noFill/>
                </a:ln>
                <a:effectLst/>
                <a:uLnTx/>
                <a:uFillTx/>
                <a:latin typeface="微软雅黑" panose="020B0503020204020204" pitchFamily="34" charset="-122"/>
                <a:cs typeface="微软雅黑" panose="020B0503020204020204" pitchFamily="34" charset="-122"/>
                <a:sym typeface="+mn-ea"/>
              </a:rPr>
              <a:t>（2）确认应支付的破产财产的评估、变卖等费用15万元。</a:t>
            </a:r>
            <a:endParaRPr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ts val="0"/>
              </a:spcBef>
              <a:spcAft>
                <a:spcPts val="0"/>
              </a:spcAft>
              <a:buClrTx/>
              <a:buSzPct val="70000"/>
              <a:buFont typeface="Wingdings" panose="05000000000000000000" charset="0"/>
              <a:buChar char="l"/>
              <a:defRPr/>
            </a:pPr>
            <a:r>
              <a:rPr noProof="0" dirty="0">
                <a:ln>
                  <a:noFill/>
                </a:ln>
                <a:effectLst/>
                <a:uLnTx/>
                <a:uFillTx/>
                <a:latin typeface="微软雅黑" panose="020B0503020204020204" pitchFamily="34" charset="-122"/>
                <a:cs typeface="微软雅黑" panose="020B0503020204020204" pitchFamily="34" charset="-122"/>
                <a:sym typeface="+mn-ea"/>
              </a:rPr>
              <a:t>（3）将持有的金融资产和长期股权投资以210万元全部出售；将存货以590万元的价格处置；将固定资产以500万元的价格处置。收回应收账款960万元。</a:t>
            </a:r>
            <a:endParaRPr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ts val="0"/>
              </a:spcBef>
              <a:spcAft>
                <a:spcPts val="0"/>
              </a:spcAft>
              <a:buClrTx/>
              <a:buSzPct val="70000"/>
              <a:buFont typeface="Wingdings" panose="05000000000000000000" charset="0"/>
              <a:buChar char="l"/>
              <a:defRPr/>
            </a:pPr>
            <a:r>
              <a:rPr noProof="0" dirty="0">
                <a:ln>
                  <a:noFill/>
                </a:ln>
                <a:effectLst/>
                <a:uLnTx/>
                <a:uFillTx/>
                <a:latin typeface="微软雅黑" panose="020B0503020204020204" pitchFamily="34" charset="-122"/>
                <a:cs typeface="微软雅黑" panose="020B0503020204020204" pitchFamily="34" charset="-122"/>
                <a:sym typeface="+mn-ea"/>
              </a:rPr>
              <a:t>（4）确认应支付的破产案件诉讼费用、聘用工作人员的工资等各项破产费用.</a:t>
            </a:r>
            <a:endParaRPr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ts val="0"/>
              </a:spcBef>
              <a:spcAft>
                <a:spcPts val="0"/>
              </a:spcAft>
              <a:buClrTx/>
              <a:buSzPct val="70000"/>
              <a:buFont typeface="Wingdings" panose="05000000000000000000" charset="0"/>
              <a:buChar char="l"/>
              <a:defRPr/>
            </a:pPr>
            <a:r>
              <a:rPr noProof="0" dirty="0">
                <a:ln>
                  <a:noFill/>
                </a:ln>
                <a:effectLst/>
                <a:uLnTx/>
                <a:uFillTx/>
                <a:latin typeface="微软雅黑" panose="020B0503020204020204" pitchFamily="34" charset="-122"/>
                <a:cs typeface="微软雅黑" panose="020B0503020204020204" pitchFamily="34" charset="-122"/>
                <a:sym typeface="+mn-ea"/>
              </a:rPr>
              <a:t>（5）用现金支付各项破产费用。</a:t>
            </a:r>
            <a:endParaRPr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ts val="0"/>
              </a:spcBef>
              <a:spcAft>
                <a:spcPts val="0"/>
              </a:spcAft>
              <a:buClrTx/>
              <a:buSzPct val="70000"/>
              <a:buFont typeface="Wingdings" panose="05000000000000000000" charset="0"/>
              <a:buChar char="l"/>
              <a:defRPr/>
            </a:pPr>
            <a:r>
              <a:rPr noProof="0" dirty="0">
                <a:ln>
                  <a:noFill/>
                </a:ln>
                <a:effectLst/>
                <a:uLnTx/>
                <a:uFillTx/>
                <a:latin typeface="微软雅黑" panose="020B0503020204020204" pitchFamily="34" charset="-122"/>
                <a:cs typeface="微软雅黑" panose="020B0503020204020204" pitchFamily="34" charset="-122"/>
                <a:sym typeface="+mn-ea"/>
              </a:rPr>
              <a:t>（6）偿付应付职工薪酬500万元，上缴应缴各项税费400.3万元。</a:t>
            </a:r>
            <a:endParaRPr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ts val="0"/>
              </a:spcBef>
              <a:spcAft>
                <a:spcPts val="0"/>
              </a:spcAft>
              <a:buClrTx/>
              <a:buSzPct val="70000"/>
              <a:buFont typeface="Wingdings" panose="05000000000000000000" charset="0"/>
              <a:buChar char="l"/>
              <a:defRPr/>
            </a:pPr>
            <a:r>
              <a:rPr noProof="0" dirty="0">
                <a:ln>
                  <a:noFill/>
                </a:ln>
                <a:effectLst/>
                <a:uLnTx/>
                <a:uFillTx/>
                <a:latin typeface="微软雅黑" panose="020B0503020204020204" pitchFamily="34" charset="-122"/>
                <a:cs typeface="微软雅黑" panose="020B0503020204020204" pitchFamily="34" charset="-122"/>
                <a:sym typeface="+mn-ea"/>
              </a:rPr>
              <a:t>（7）将剩余货币资金按36.6%的比例偿还应付账款、借款等债务。</a:t>
            </a:r>
            <a:endParaRPr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ts val="0"/>
              </a:spcBef>
              <a:spcAft>
                <a:spcPts val="0"/>
              </a:spcAft>
              <a:buClrTx/>
              <a:buSzPct val="70000"/>
              <a:buFont typeface="Wingdings" panose="05000000000000000000" charset="0"/>
              <a:buChar char="l"/>
              <a:defRPr/>
            </a:pPr>
            <a:r>
              <a:rPr noProof="0" dirty="0">
                <a:ln>
                  <a:noFill/>
                </a:ln>
                <a:effectLst/>
                <a:uLnTx/>
                <a:uFillTx/>
                <a:latin typeface="微软雅黑" panose="020B0503020204020204" pitchFamily="34" charset="-122"/>
                <a:cs typeface="微软雅黑" panose="020B0503020204020204" pitchFamily="34" charset="-122"/>
                <a:sym typeface="+mn-ea"/>
              </a:rPr>
              <a:t>（8）破产清算终结日20×0年11月30日，对不再清偿的债务余额进行结转。</a:t>
            </a:r>
            <a:endParaRPr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ts val="0"/>
              </a:spcBef>
              <a:spcAft>
                <a:spcPts val="0"/>
              </a:spcAft>
              <a:buClrTx/>
              <a:buSzPct val="70000"/>
              <a:buFont typeface="Wingdings" panose="05000000000000000000" charset="0"/>
              <a:buChar char="l"/>
              <a:defRPr/>
            </a:pPr>
            <a:r>
              <a:rPr noProof="0" dirty="0">
                <a:ln>
                  <a:noFill/>
                </a:ln>
                <a:effectLst/>
                <a:uLnTx/>
                <a:uFillTx/>
                <a:latin typeface="微软雅黑" panose="020B0503020204020204" pitchFamily="34" charset="-122"/>
                <a:cs typeface="微软雅黑" panose="020B0503020204020204" pitchFamily="34" charset="-122"/>
                <a:sym typeface="+mn-ea"/>
              </a:rPr>
              <a:t>（9）结转清算损益类科目余额，并结清“清算净值”科目。</a:t>
            </a:r>
            <a:endParaRPr noProof="0" dirty="0">
              <a:ln>
                <a:noFill/>
              </a:ln>
              <a:effectLst/>
              <a:uLnTx/>
              <a:uFillTx/>
              <a:latin typeface="微软雅黑" panose="020B0503020204020204" pitchFamily="34" charset="-122"/>
              <a:cs typeface="微软雅黑" panose="020B0503020204020204" pitchFamily="34" charset="-122"/>
              <a:sym typeface="+mn-ea"/>
            </a:endParaRPr>
          </a:p>
          <a:p>
            <a:pPr marR="0" lvl="0" algn="just" defTabSz="685800" rtl="0" eaLnBrk="1" fontAlgn="base" latinLnBrk="0" hangingPunct="1">
              <a:lnSpc>
                <a:spcPct val="120000"/>
              </a:lnSpc>
              <a:spcBef>
                <a:spcPts val="0"/>
              </a:spcBef>
              <a:spcAft>
                <a:spcPts val="0"/>
              </a:spcAft>
              <a:buClrTx/>
              <a:buSzPct val="70000"/>
              <a:buFont typeface="Wingdings" panose="05000000000000000000" charset="0"/>
              <a:buChar char="l"/>
              <a:defRPr/>
            </a:pPr>
            <a:r>
              <a:rPr noProof="0" dirty="0">
                <a:ln>
                  <a:noFill/>
                </a:ln>
                <a:effectLst/>
                <a:uLnTx/>
                <a:uFillTx/>
                <a:latin typeface="微软雅黑" panose="020B0503020204020204" pitchFamily="34" charset="-122"/>
                <a:cs typeface="微软雅黑" panose="020B0503020204020204" pitchFamily="34" charset="-122"/>
                <a:sym typeface="+mn-ea"/>
              </a:rPr>
              <a:t>不考虑其他相关税费，如何进行破产清算的账务处理？</a:t>
            </a:r>
            <a:endParaRPr noProof="0" dirty="0">
              <a:ln>
                <a:noFill/>
              </a:ln>
              <a:effectLst/>
              <a:uLnTx/>
              <a:uFillTx/>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53618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8675" y="1097280"/>
            <a:ext cx="7776845" cy="347091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latin typeface="微软雅黑" panose="020B0503020204020204" pitchFamily="34" charset="-122"/>
                <a:cs typeface="微软雅黑" panose="020B0503020204020204" pitchFamily="34" charset="-122"/>
                <a:sym typeface="+mn-ea"/>
              </a:rPr>
              <a:t>三、破产清算财务报表的含义及种类</a:t>
            </a:r>
            <a:endParaRPr lang="zh-CN" altLang="en-US" sz="2000" b="1" noProof="0" dirty="0">
              <a:ln>
                <a:noFill/>
              </a:ln>
              <a:effectLst/>
              <a:uLnTx/>
              <a:uFillTx/>
              <a:latin typeface="微软雅黑" panose="020B0503020204020204" pitchFamily="34" charset="-122"/>
              <a:cs typeface="微软雅黑" panose="020B0503020204020204" pitchFamily="34" charset="-122"/>
              <a:sym typeface="+mn-ea"/>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en-US" altLang="zh-CN" sz="1600" b="1" noProof="0" dirty="0">
                <a:ln>
                  <a:noFill/>
                </a:ln>
                <a:effectLst/>
                <a:uLnTx/>
                <a:uFillTx/>
                <a:latin typeface="微软雅黑" panose="020B0503020204020204" pitchFamily="34" charset="-122"/>
                <a:cs typeface="微软雅黑" panose="020B0503020204020204" pitchFamily="34" charset="-122"/>
                <a:sym typeface="+mn-ea"/>
              </a:rPr>
              <a:t>     </a:t>
            </a:r>
            <a:r>
              <a:rPr lang="zh-CN" altLang="en-US" sz="1600" noProof="0" dirty="0">
                <a:ln>
                  <a:noFill/>
                </a:ln>
                <a:effectLst/>
                <a:uLnTx/>
                <a:uFillTx/>
                <a:latin typeface="微软雅黑" panose="020B0503020204020204" pitchFamily="34" charset="-122"/>
                <a:cs typeface="微软雅黑" panose="020B0503020204020204" pitchFamily="34" charset="-122"/>
                <a:sym typeface="+mn-ea"/>
              </a:rPr>
              <a:t>破产企业的财务报表包括</a:t>
            </a:r>
            <a:r>
              <a:rPr lang="zh-CN" altLang="en-US" sz="1600" b="1" noProof="0" dirty="0">
                <a:ln>
                  <a:noFill/>
                </a:ln>
                <a:solidFill>
                  <a:srgbClr val="FF0000"/>
                </a:solidFill>
                <a:effectLst/>
                <a:uLnTx/>
                <a:uFillTx/>
                <a:latin typeface="微软雅黑" panose="020B0503020204020204" pitchFamily="34" charset="-122"/>
                <a:cs typeface="微软雅黑" panose="020B0503020204020204" pitchFamily="34" charset="-122"/>
                <a:sym typeface="+mn-ea"/>
              </a:rPr>
              <a:t>清算资产负债表、清算损益表、清算现金流量表、债务清偿表及相关附注。</a:t>
            </a:r>
            <a:r>
              <a:rPr lang="zh-CN" altLang="en-US" sz="1600" noProof="0" dirty="0">
                <a:ln>
                  <a:noFill/>
                </a:ln>
                <a:effectLst/>
                <a:uLnTx/>
                <a:uFillTx/>
                <a:latin typeface="微软雅黑" panose="020B0503020204020204" pitchFamily="34" charset="-122"/>
                <a:cs typeface="微软雅黑" panose="020B0503020204020204" pitchFamily="34" charset="-122"/>
                <a:sym typeface="+mn-ea"/>
              </a:rPr>
              <a:t>清算资产负债表中要反映破产企业在破产报表日，资产的破产资产清算价值，以及负债的破产债务清偿价值，资产项目和负债项目的差额在报表中作为清算净值列示。清算损益表反映破产企业在清算期间发生的各项收益、费用。清算现金流量表反映破产企业在破产清算期间货币资金余额的变动情况。债务清偿表反映破产企业在破产清算期间发生的债务清偿情况。</a:t>
            </a:r>
            <a:endParaRPr lang="zh-CN" altLang="en-US" sz="1600" noProof="0" dirty="0">
              <a:ln>
                <a:noFill/>
              </a:ln>
              <a:effectLst/>
              <a:uLnTx/>
              <a:uFillTx/>
              <a:latin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6"/>
          <p:cNvSpPr>
            <a:spLocks noGrp="1" noChangeArrowheads="1"/>
          </p:cNvSpPr>
          <p:nvPr>
            <p:ph type="title"/>
            <p:custDataLst>
              <p:tags r:id="rId1"/>
            </p:custDataLst>
          </p:nvPr>
        </p:nvSpPr>
        <p:spPr>
          <a:xfrm>
            <a:off x="179705" y="768985"/>
            <a:ext cx="8700770" cy="2936240"/>
          </a:xfrm>
        </p:spPr>
        <p:txBody>
          <a:bodyPr vert="horz" wrap="square" lIns="101600" tIns="38100" rIns="76200" bIns="38100" numCol="1" anchor="b" anchorCtr="0" compatLnSpc="1">
            <a:normAutofit fontScale="90000"/>
          </a:bodyPr>
          <a:lstStyle/>
          <a:p>
            <a:pPr marL="0" marR="0" lvl="0" indent="863600" algn="l" defTabSz="685800" rtl="0" eaLnBrk="1" latinLnBrk="0" hangingPunct="1">
              <a:lnSpc>
                <a:spcPct val="150000"/>
              </a:lnSpc>
              <a:spcBef>
                <a:spcPct val="0"/>
              </a:spcBef>
              <a:spcAft>
                <a:spcPct val="0"/>
              </a:spcAft>
              <a:buClrTx/>
              <a:buSzTx/>
              <a:buFontTx/>
              <a:buNone/>
              <a:defRPr/>
              <a:extLst>
                <a:ext uri="{35155182-B16C-46BC-9424-99874614C6A1}">
                  <wpsdc:indentchars xmlns:wpsdc="http://www.wps.cn/officeDocument/2017/drawingmlCustomData" val="200" checksum="3662325579"/>
                </a:ext>
              </a:extLst>
            </a:pPr>
            <a:r>
              <a:rPr kumimoji="0" lang="en-US" altLang="zh-CN" sz="3555"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3555"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第八章  破产清算会计</a:t>
            </a:r>
            <a:br>
              <a:rPr kumimoji="0" lang="zh-CN" altLang="en-US" sz="1555"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zh-CN" altLang="en-US" sz="1555"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【本章概述·思政目标·育人元素】</a:t>
            </a:r>
            <a:br>
              <a:rPr kumimoji="0" lang="zh-CN" altLang="en-US" sz="1555"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altLang="zh-CN" sz="1555"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本章概述：本章在概述破产清算会计概念、程序和特征的基础上，总结破产清算会计的主要内容，并结合实务例题对破产清算会计涉及的主要会计科目和重要会计处理进行重点分析，同时结合思政案例与延伸阅读进行内容拓展。</a:t>
            </a:r>
            <a:br>
              <a:rPr kumimoji="0"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思政目标：了解个人破产制度以及个人债务集中清理制度的相关背景及案例，使学生增进制度自信，强化诚信守法意识。</a:t>
            </a:r>
            <a:br>
              <a:rPr kumimoji="0"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育人元素：社会主义核心价值观：</a:t>
            </a:r>
            <a:r>
              <a:rPr kumimoji="0"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公正、法治、诚信。</a:t>
            </a:r>
            <a:endParaRPr kumimoji="0" sz="1555" b="0" i="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Tree>
    <p:custDataLst>
      <p:tags r:id="rId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一、本章课程思政案例</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（一）案例主题与思政意义</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【案例主题】</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mj-lt"/>
                <a:ea typeface="+mj-lt"/>
                <a:cs typeface="+mj-lt"/>
              </a:rPr>
              <a:t>通过相关案例了解我国个人破产制度和个人债务集中清理制度的相关背景，以及相关执行情况。 </a:t>
            </a: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 </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a:t>
            </a:r>
            <a:r>
              <a:rPr kumimoji="0" lang="en-US" altLang="zh-CN" sz="1400" b="1" i="0" u="none" strike="noStrike" kern="1200" cap="none" spc="150" normalizeH="0" baseline="0" noProof="0" dirty="0">
                <a:ln>
                  <a:noFill/>
                </a:ln>
                <a:solidFill>
                  <a:srgbClr val="FF0000"/>
                </a:solidFill>
                <a:effectLst/>
                <a:uLnTx/>
                <a:uFillTx/>
                <a:latin typeface="+mj-lt"/>
                <a:ea typeface="+mj-lt"/>
                <a:cs typeface="+mj-lt"/>
              </a:rPr>
              <a:t>思政意义</a:t>
            </a: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mj-lt"/>
                <a:ea typeface="+mj-lt"/>
                <a:cs typeface="+mj-lt"/>
              </a:rPr>
              <a:t>了解个人债务集中清理制度的出台背景、执行情况以及个人破产制度的微观运行理论，</a:t>
            </a:r>
            <a:r>
              <a:rPr kumimoji="0" lang="en-US" altLang="zh-CN" sz="1400" b="1" i="0" u="none" strike="noStrike" kern="1200" cap="none" spc="150" normalizeH="0" baseline="0" noProof="0" dirty="0">
                <a:ln>
                  <a:noFill/>
                </a:ln>
                <a:solidFill>
                  <a:srgbClr val="FF0000"/>
                </a:solidFill>
                <a:effectLst/>
                <a:uLnTx/>
                <a:uFillTx/>
                <a:latin typeface="+mj-lt"/>
                <a:ea typeface="+mj-lt"/>
                <a:cs typeface="+mj-lt"/>
              </a:rPr>
              <a:t>强化诚信意识，体现信用公平</a:t>
            </a:r>
            <a:r>
              <a:rPr kumimoji="0" lang="en-US" altLang="zh-CN" sz="1400" i="0" u="none" strike="noStrike" kern="1200" cap="none" spc="150" normalizeH="0" baseline="0" noProof="0" dirty="0">
                <a:ln>
                  <a:noFill/>
                </a:ln>
                <a:effectLst/>
                <a:uLnTx/>
                <a:uFillTx/>
                <a:latin typeface="+mj-lt"/>
                <a:ea typeface="+mj-lt"/>
                <a:cs typeface="+mj-lt"/>
              </a:rPr>
              <a:t>。</a:t>
            </a:r>
            <a:endParaRPr kumimoji="0" lang="en-US" altLang="zh-CN" sz="1400" i="0" u="none" strike="noStrike" kern="1200" cap="none" spc="150" normalizeH="0" baseline="0" noProof="0" dirty="0">
              <a:ln>
                <a:noFill/>
              </a:ln>
              <a:effectLst/>
              <a:uLnTx/>
              <a:uFillTx/>
              <a:latin typeface="+mj-lt"/>
              <a:ea typeface="+mj-lt"/>
              <a:cs typeface="+mj-lt"/>
            </a:endParaRPr>
          </a:p>
        </p:txBody>
      </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38835" y="1097280"/>
            <a:ext cx="7625715"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r>
              <a:rPr kumimoji="0" lang="zh-CN" altLang="en-US"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二</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）案例描述与分析</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【案例描述】</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给“诚实而不幸”的人生按下“重启键”</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案例一：</a:t>
            </a:r>
            <a:endParaRPr kumimoji="0" lang="en-US" altLang="zh-CN"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latinLnBrk="0" hangingPunct="1">
              <a:lnSpc>
                <a:spcPct val="120000"/>
              </a:lnSpc>
              <a:spcBef>
                <a:spcPct val="0"/>
              </a:spcBef>
              <a:spcAft>
                <a:spcPts val="0"/>
              </a:spcAft>
              <a:buClrTx/>
              <a:buSzTx/>
              <a:buFont typeface="Arial" panose="020B0604020202020204" pitchFamily="34" charset="0"/>
              <a:buNone/>
              <a:defRPr/>
            </a:pPr>
            <a:r>
              <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奉化人老徐原本衣食无忧，但因为替朋友担保了几笔借款陷入了债务的泥沼。被纳入失信“黑名单”、被限制高消费，面对沉重的债务和日复一日的利息，老徐疲惫又绝望。得知宁波正在开展个人债务集中清理工作，老徐马上向奉化区法院提出了申请。法院经审查后裁定受理。</a:t>
            </a:r>
            <a:endPar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latinLnBrk="0" hangingPunct="1">
              <a:lnSpc>
                <a:spcPct val="120000"/>
              </a:lnSpc>
              <a:spcBef>
                <a:spcPct val="0"/>
              </a:spcBef>
              <a:spcAft>
                <a:spcPts val="0"/>
              </a:spcAft>
              <a:buClrTx/>
              <a:buSzTx/>
              <a:buFont typeface="Arial" panose="020B0604020202020204" pitchFamily="34" charset="0"/>
              <a:buNone/>
              <a:defRPr/>
            </a:pPr>
            <a:r>
              <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根据个人债务清理方案，老徐将分3期偿还债务，如果按约履行，债权人的借款本金可以实现100%清偿，借款利息则将被豁免。目前，老徐已按约履行了第一期款项，行为考察期提前结束，法院也将老徐从失信被执行人名单中除名。老徐的生活终于有了曙光！</a:t>
            </a:r>
            <a:endPar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latinLnBrk="0" hangingPunct="1">
              <a:lnSpc>
                <a:spcPct val="120000"/>
              </a:lnSpc>
              <a:spcBef>
                <a:spcPct val="0"/>
              </a:spcBef>
              <a:spcAft>
                <a:spcPts val="0"/>
              </a:spcAft>
              <a:buClrTx/>
              <a:buSzTx/>
              <a:buFont typeface="Arial" panose="020B0604020202020204" pitchFamily="34" charset="0"/>
              <a:buNone/>
              <a:defRPr/>
            </a:pPr>
            <a:r>
              <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2021年9月8日，宁波市中级人民法院发布消息，2021年6月，该院出台《关于推进个人债务集中清理工作实施方案》，截至目前全市法院共受理个人债务集中清理案件14件，结案2件。老徐的案子便是其中一例。</a:t>
            </a:r>
            <a:endPar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38835" y="1097280"/>
            <a:ext cx="7625715"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r>
              <a:rPr kumimoji="0" lang="zh-CN" altLang="en-US"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二</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）案例描述与分析</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【案例描述】</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给“诚实而不幸”的人生按下“重启键”</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案例</a:t>
            </a:r>
            <a:r>
              <a:rPr kumimoji="0" lang="zh-CN" altLang="en-US"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二</a:t>
            </a:r>
            <a:r>
              <a:rPr kumimoji="0" lang="en-US" altLang="zh-CN"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a:t>
            </a:r>
            <a:endParaRPr kumimoji="0" lang="en-US" altLang="zh-CN"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latinLnBrk="0" hangingPunct="1">
              <a:lnSpc>
                <a:spcPct val="120000"/>
              </a:lnSpc>
              <a:spcBef>
                <a:spcPct val="0"/>
              </a:spcBef>
              <a:spcAft>
                <a:spcPts val="0"/>
              </a:spcAft>
              <a:buClrTx/>
              <a:buSzTx/>
              <a:buFont typeface="Arial" panose="020B0604020202020204" pitchFamily="34" charset="0"/>
              <a:buNone/>
              <a:defRPr/>
            </a:pPr>
            <a:r>
              <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申请人贾某对外债务较多，其中进入司法程序且尚未履行的债务达90万余元，但贾某名下无其他财产，执行阶段将面临“执行不能”的困局。象山县法院裁定受理贾某提起的个人债务集中清理申请后，指定浙江信大律师事务所担任此案管理人。管理人对贾某名下的财产、债权及家庭成员等进行了详尽调查，同时统计出共有5名债权人主张债权。</a:t>
            </a:r>
            <a:endPar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latinLnBrk="0" hangingPunct="1">
              <a:lnSpc>
                <a:spcPct val="120000"/>
              </a:lnSpc>
              <a:spcBef>
                <a:spcPct val="0"/>
              </a:spcBef>
              <a:spcAft>
                <a:spcPts val="0"/>
              </a:spcAft>
              <a:buClrTx/>
              <a:buSzTx/>
              <a:buFont typeface="Arial" panose="020B0604020202020204" pitchFamily="34" charset="0"/>
              <a:buNone/>
              <a:defRPr/>
            </a:pPr>
            <a:r>
              <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在案件处理过程中，贾某表现出较强的还债意愿，并积极主动配合法院各项工作，法院也认定贾某无规避债务的可能。经过法院、管理人、债权人、债务人多方、多轮沟通、协调，法院一揽子处理了各债权人的债权，清偿比例达50%，各债权人均表示在受偿后同意放弃剩余债权和利息。</a:t>
            </a:r>
            <a:endPar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latinLnBrk="0" hangingPunct="1">
              <a:lnSpc>
                <a:spcPct val="120000"/>
              </a:lnSpc>
              <a:spcBef>
                <a:spcPct val="0"/>
              </a:spcBef>
              <a:spcAft>
                <a:spcPts val="0"/>
              </a:spcAft>
              <a:buClrTx/>
              <a:buSzTx/>
              <a:buFont typeface="Arial" panose="020B0604020202020204" pitchFamily="34" charset="0"/>
              <a:buNone/>
              <a:defRPr/>
            </a:pPr>
            <a:r>
              <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达成债务清理方案后，贾某积极向亲友筹措资金，偿还给5名债权人。到目前为止，债权人已拿到了欠款45万余元。而长达十年的债务一朝清理完毕，贾某终于摆脱了债务枷锁。法院裁定终结清理程序，仅用时43天。</a:t>
            </a:r>
            <a:endPar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95345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lang="en-US" altLang="zh-CN" sz="1400" b="1" noProof="0" dirty="0">
                <a:ln>
                  <a:noFill/>
                </a:ln>
                <a:effectLst/>
                <a:uLnTx/>
                <a:uFillTx/>
                <a:latin typeface="微软雅黑" panose="020B0503020204020204" pitchFamily="34" charset="-122"/>
                <a:cs typeface="微软雅黑" panose="020B0503020204020204" pitchFamily="34" charset="-122"/>
                <a:sym typeface="+mn-ea"/>
              </a:rPr>
              <a:t>【案例</a:t>
            </a: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分析</a:t>
            </a:r>
            <a:r>
              <a:rPr lang="en-US" altLang="zh-CN" sz="1400" b="1" noProof="0" dirty="0">
                <a:ln>
                  <a:noFill/>
                </a:ln>
                <a:effectLst/>
                <a:uLnTx/>
                <a:uFillTx/>
                <a:latin typeface="微软雅黑" panose="020B0503020204020204" pitchFamily="34" charset="-122"/>
                <a:cs typeface="微软雅黑" panose="020B0503020204020204" pitchFamily="34" charset="-122"/>
                <a:sym typeface="+mn-ea"/>
              </a:rPr>
              <a:t>】</a:t>
            </a:r>
            <a:endPar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2019年2月27日，最高人民法院发布《关于深化人民法院司法体制综合配套改革的意见》，在该《意见》中，最高法首次提出研究推动建立</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个人破产制度</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。国家发改委财金司有关负责人就《加快完善市场主体退出制度改革方案》答记者问时亦明确提出：“改革方案提出分步推进建立</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自然人破产制度</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需要强调两点：首先，个人破产制度是为</a:t>
            </a:r>
            <a:r>
              <a:rPr kumimoji="0" lang="en-US" altLang="zh-CN" sz="1400" b="1" i="0" u="none" strike="noStrike" kern="1200" cap="none" spc="150" normalizeH="0" baseline="0" noProof="0" dirty="0">
                <a:ln>
                  <a:noFill/>
                </a:ln>
                <a:solidFill>
                  <a:srgbClr val="FF0000"/>
                </a:solidFill>
                <a:effectLst/>
                <a:uLnTx/>
                <a:uFillTx/>
                <a:latin typeface="微软雅黑" panose="020B0503020204020204" pitchFamily="34" charset="-122"/>
                <a:cs typeface="微软雅黑" panose="020B0503020204020204" pitchFamily="34" charset="-122"/>
              </a:rPr>
              <a:t>陷入严重财务困境但诚实守信</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的</a:t>
            </a:r>
            <a:r>
              <a:rPr kumimoji="0" lang="en-US" altLang="zh-CN" sz="1400"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个人提供债务重组机会</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，促进债务人继续创业创新，同时起到防范居民部门债务风险、维护社会稳定的作用，前提是任何人不得恶意逃废债；其次，建立个人破产制度是一项涉及面广、复杂程度高的系统性工作，</a:t>
            </a:r>
            <a:r>
              <a:rPr kumimoji="0" lang="en-US" altLang="zh-CN" sz="1400" b="1"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需立法先行而后逐步推开</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，当前重点任务是在充分建立社会共识基础上推动个人破产立法。”</a:t>
            </a:r>
            <a:endPar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95345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lang="en-US" altLang="zh-CN" sz="1400" b="1" noProof="0" dirty="0">
                <a:ln>
                  <a:noFill/>
                </a:ln>
                <a:effectLst/>
                <a:uLnTx/>
                <a:uFillTx/>
                <a:latin typeface="微软雅黑" panose="020B0503020204020204" pitchFamily="34" charset="-122"/>
                <a:cs typeface="微软雅黑" panose="020B0503020204020204" pitchFamily="34" charset="-122"/>
                <a:sym typeface="+mn-ea"/>
              </a:rPr>
              <a:t>【案例</a:t>
            </a: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分析</a:t>
            </a:r>
            <a:r>
              <a:rPr lang="en-US" altLang="zh-CN" sz="1400" b="1" noProof="0" dirty="0">
                <a:ln>
                  <a:noFill/>
                </a:ln>
                <a:effectLst/>
                <a:uLnTx/>
                <a:uFillTx/>
                <a:latin typeface="微软雅黑" panose="020B0503020204020204" pitchFamily="34" charset="-122"/>
                <a:cs typeface="微软雅黑" panose="020B0503020204020204" pitchFamily="34" charset="-122"/>
                <a:sym typeface="+mn-ea"/>
              </a:rPr>
              <a:t>】</a:t>
            </a:r>
            <a:endPar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因此，我国并没有立刻设计和推广全国范围层面的个人破产法的出台，而是希望在一些经济比较发达、适合试点改革的地区如浙江省、成都市等地先进行个人债务集中清理制度，在社会形成需要个人破产制度的共识以及司法实践形成丰富的个人债务清理经验的基础上，再行推出统一的个人破产法律。</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让债权人看到债权得以实现的希望，同时也让“诚实而不幸”的债务人的负债压力得以缓解、回归正常生活，</a:t>
            </a:r>
            <a:r>
              <a:rPr kumimoji="0" lang="en-US" altLang="zh-CN" sz="1400"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个人债务集中清理打破以往由“债权人申请执行，债务人被强制执行”的固有格局，以一次性打包处理的方式，向所有债权人清偿债务，保障各债权人公平清偿的合法权益</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，并让他们有可能在短期内就获得全额或一定比例的债权。</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95345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lang="en-US" altLang="zh-CN" sz="1400" b="1" noProof="0" dirty="0">
                <a:ln>
                  <a:noFill/>
                </a:ln>
                <a:effectLst/>
                <a:uLnTx/>
                <a:uFillTx/>
                <a:latin typeface="微软雅黑" panose="020B0503020204020204" pitchFamily="34" charset="-122"/>
                <a:cs typeface="微软雅黑" panose="020B0503020204020204" pitchFamily="34" charset="-122"/>
                <a:sym typeface="+mn-ea"/>
              </a:rPr>
              <a:t>【案例</a:t>
            </a: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分析</a:t>
            </a:r>
            <a:r>
              <a:rPr lang="en-US" altLang="zh-CN" sz="1400" b="1" noProof="0" dirty="0">
                <a:ln>
                  <a:noFill/>
                </a:ln>
                <a:effectLst/>
                <a:uLnTx/>
                <a:uFillTx/>
                <a:latin typeface="微软雅黑" panose="020B0503020204020204" pitchFamily="34" charset="-122"/>
                <a:cs typeface="微软雅黑" panose="020B0503020204020204" pitchFamily="34" charset="-122"/>
                <a:sym typeface="+mn-ea"/>
              </a:rPr>
              <a:t>】</a:t>
            </a:r>
            <a:endPar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a:t>
            </a:r>
            <a:r>
              <a:rPr kumimoji="0" lang="en-US" altLang="zh-CN" sz="1400"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个人债务集中清理</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是在善意文明执行的理念下实现执行程序的高效退出，为营造</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宽容失败、鼓励创新</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的社会氛围起到先导和启蒙作用。个人债务集中清理实施的对象，必须是“诚实而不幸”的人，对于因赌博等不良因素导致不能偿还债务的，这种“不幸”是咎由自取的结果，社会不会宽恕，法院更不会宽容。个人债务集中清理中通过的方案，</a:t>
            </a:r>
            <a:r>
              <a:rPr kumimoji="0" lang="en-US" altLang="zh-CN" sz="1400" b="1" i="0" u="none" strike="noStrike" kern="1200" cap="none" spc="150" normalizeH="0" baseline="0" noProof="0" dirty="0">
                <a:ln>
                  <a:noFill/>
                </a:ln>
                <a:solidFill>
                  <a:schemeClr val="accent1"/>
                </a:solidFill>
                <a:effectLst/>
                <a:uLnTx/>
                <a:uFillTx/>
                <a:latin typeface="微软雅黑" panose="020B0503020204020204" pitchFamily="34" charset="-122"/>
                <a:cs typeface="微软雅黑" panose="020B0503020204020204" pitchFamily="34" charset="-122"/>
              </a:rPr>
              <a:t>债务人必须诚信履行</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，一旦出现逃废债、规避执行等有违诚实信用的行为的，一律终止个人债务集中清理程序，恢复对原生效法律文书的执行，恢复对债务人采取纳入失信被执行人名单等强制执行措施。</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破产法的“诚实而不幸”债务人本位，</a:t>
            </a:r>
            <a:r>
              <a:rPr kumimoji="0" lang="en-US" altLang="zh-CN" sz="1400" b="1" i="0" u="none" strike="noStrike" kern="1200" cap="none" spc="150" normalizeH="0" baseline="0" noProof="0" dirty="0">
                <a:ln>
                  <a:noFill/>
                </a:ln>
                <a:solidFill>
                  <a:srgbClr val="FF0000"/>
                </a:solidFill>
                <a:effectLst/>
                <a:uLnTx/>
                <a:uFillTx/>
                <a:latin typeface="微软雅黑" panose="020B0503020204020204" pitchFamily="34" charset="-122"/>
                <a:cs typeface="微软雅黑" panose="020B0503020204020204" pitchFamily="34" charset="-122"/>
              </a:rPr>
              <a:t>体现了社会主义核心价值观之“诚信”</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。破产法律制度保护的对象是“诚实而不幸”的债务人，破产免责制度也仅适用于该类群体，不诚信的债务人则是破产惩戒对象。</a:t>
            </a:r>
            <a:r>
              <a:rPr kumimoji="0" lang="en-US" altLang="zh-CN" sz="1400" b="1" i="0" u="none" strike="noStrike" kern="1200" cap="none" spc="150" normalizeH="0" baseline="0" noProof="0" dirty="0">
                <a:ln>
                  <a:noFill/>
                </a:ln>
                <a:solidFill>
                  <a:srgbClr val="0049CF"/>
                </a:solidFill>
                <a:effectLst/>
                <a:uLnTx/>
                <a:uFillTx/>
                <a:latin typeface="微软雅黑" panose="020B0503020204020204" pitchFamily="34" charset="-122"/>
                <a:cs typeface="微软雅黑" panose="020B0503020204020204" pitchFamily="34" charset="-122"/>
              </a:rPr>
              <a:t>诚信原则是破产制度的基石，破产制度也是诚信体系建设的重要组成部分。破产制度对于建立公平受偿的竞争秩序和信用体系具有重要作用。</a:t>
            </a:r>
            <a:endParaRPr kumimoji="0" lang="en-US" altLang="zh-CN" sz="1400" b="1" i="0" u="none" strike="noStrike" kern="1200" cap="none" spc="150" normalizeH="0" baseline="0" noProof="0" dirty="0">
              <a:ln>
                <a:noFill/>
              </a:ln>
              <a:solidFill>
                <a:srgbClr val="0049CF"/>
              </a:solidFill>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r>
              <a:rPr kumimoji="0" lang="zh-CN" altLang="en-US"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三</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）案例讨论与升华</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【案例讨论】</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根据上述案例以及相关描述与分析，试思考和讨论给“诚实而不幸”的人生按下“重启键”</a:t>
            </a:r>
            <a:r>
              <a:rPr kumimoji="0" lang="en-US" altLang="zh-CN" sz="1400" b="1" i="0" u="none" strike="noStrike" kern="1200" cap="none" spc="150" normalizeH="0" baseline="0" noProof="0" dirty="0">
                <a:ln>
                  <a:noFill/>
                </a:ln>
                <a:solidFill>
                  <a:srgbClr val="0049CF"/>
                </a:solidFill>
                <a:effectLst/>
                <a:uLnTx/>
                <a:uFillTx/>
                <a:latin typeface="微软雅黑" panose="020B0503020204020204" pitchFamily="34" charset="-122"/>
                <a:cs typeface="微软雅黑" panose="020B0503020204020204" pitchFamily="34" charset="-122"/>
              </a:rPr>
              <a:t>对社会、对债权人以及对债务人的意义</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分别是什么？</a:t>
            </a:r>
            <a:endPar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endParaRPr>
          </a:p>
        </p:txBody>
      </p:sp>
      <p:pic>
        <p:nvPicPr>
          <p:cNvPr id="58423" name="图片 1"/>
          <p:cNvPicPr>
            <a:picLocks noGrp="1" noChangeAspect="1"/>
          </p:cNvPicPr>
          <p:nvPr>
            <p:custDataLst>
              <p:tags r:id="rId3"/>
            </p:custDataLst>
          </p:nvPr>
        </p:nvPicPr>
        <p:blipFill>
          <a:blip r:embed="rId4"/>
          <a:stretch>
            <a:fillRect/>
          </a:stretch>
        </p:blipFill>
        <p:spPr>
          <a:xfrm>
            <a:off x="7380288" y="3724275"/>
            <a:ext cx="914400" cy="914400"/>
          </a:xfrm>
          <a:prstGeom prst="rect">
            <a:avLst/>
          </a:prstGeom>
          <a:noFill/>
          <a:ln w="9525">
            <a:noFill/>
          </a:ln>
        </p:spPr>
      </p:pic>
    </p:spTree>
    <p:custDataLst>
      <p:tags r:id="rId5"/>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7280"/>
            <a:ext cx="7282180" cy="289687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【案例升华】</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个人破产制度微观层面的运行理论是：</a:t>
            </a:r>
            <a:r>
              <a:rPr kumimoji="0" lang="en-US" altLang="zh-CN" sz="1400" b="1" i="0" u="none" strike="noStrike" kern="1200" cap="none" spc="150" normalizeH="0" baseline="0" noProof="0" dirty="0">
                <a:ln>
                  <a:noFill/>
                </a:ln>
                <a:solidFill>
                  <a:srgbClr val="0049CF"/>
                </a:solidFill>
                <a:effectLst/>
                <a:uLnTx/>
                <a:uFillTx/>
                <a:latin typeface="微软雅黑" panose="020B0503020204020204" pitchFamily="34" charset="-122"/>
                <a:cs typeface="微软雅黑" panose="020B0503020204020204" pitchFamily="34" charset="-122"/>
              </a:rPr>
              <a:t>信用公平</a:t>
            </a:r>
            <a:r>
              <a:rPr kumimoji="0" lang="zh-CN" altLang="en-US"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所谓的信用公平理论是指以信用为尺，度量破产免责的对象，让债权人和债务人获得公平感，避免心理失衡，从而激励债权人和债务人在个人破产程序中的行为。 以《企业破产法》为例，企业法人是虚拟人格，企业可以通过破产制度退出市场，注销法人资格，因此无论是存量财产清算还是重整增量财产分配都</a:t>
            </a:r>
            <a:r>
              <a:rPr kumimoji="0" lang="en-US" altLang="zh-CN" sz="1400" b="1" i="0" u="none" strike="noStrike" kern="1200" cap="none" spc="150" normalizeH="0" baseline="0" noProof="0" dirty="0">
                <a:ln>
                  <a:noFill/>
                </a:ln>
                <a:solidFill>
                  <a:srgbClr val="FF0000"/>
                </a:solidFill>
                <a:effectLst/>
                <a:uLnTx/>
                <a:uFillTx/>
                <a:latin typeface="微软雅黑" panose="020B0503020204020204" pitchFamily="34" charset="-122"/>
                <a:cs typeface="微软雅黑" panose="020B0503020204020204" pitchFamily="34" charset="-122"/>
              </a:rPr>
              <a:t>强调公平</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企业破产制度中所有规定都是为了保护债权人、债务人和投资者公平博弈的权利。自然人则不同，破产制度可以限制自然人诸多权益，却不能消灭自然人，自然人会继续存续。显然，无论如何分配债务人的既有财产和未来收益，只要未全额偿还债务，债权人感受到的公平有限。为了平衡债权人的不公平感，需要利用公平、客观的个人信用体系来度量债务人的行为是否诚信，判断债务人是否可以获得债务免责，来保障债权人不会因为债务人的欺诈行为而失去收回债权的可能性，进而增加债权人的公平感。</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7088" y="1096963"/>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二、本章延伸阅读</a:t>
            </a:r>
            <a:r>
              <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永辉超市参股公司被法院受理破产清算申请公告</a:t>
            </a: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pic>
        <p:nvPicPr>
          <p:cNvPr id="100" name="图片 99"/>
          <p:cNvPicPr/>
          <p:nvPr/>
        </p:nvPicPr>
        <p:blipFill>
          <a:blip r:embed="rId3"/>
          <a:stretch>
            <a:fillRect/>
          </a:stretch>
        </p:blipFill>
        <p:spPr>
          <a:xfrm>
            <a:off x="6300470" y="2211705"/>
            <a:ext cx="2012315" cy="1525905"/>
          </a:xfrm>
          <a:prstGeom prst="rect">
            <a:avLst/>
          </a:prstGeom>
          <a:noFill/>
          <a:ln w="9525">
            <a:noFill/>
          </a:ln>
        </p:spPr>
      </p:pic>
    </p:spTree>
    <p:custDataLst>
      <p:tags r:id="rId4"/>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62472" name="TextBox 28"/>
          <p:cNvSpPr/>
          <p:nvPr/>
        </p:nvSpPr>
        <p:spPr>
          <a:xfrm>
            <a:off x="1191895" y="3940175"/>
            <a:ext cx="267970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占位符 13"/>
          <p:cNvSpPr>
            <a:spLocks noGrp="1" noChangeArrowheads="1"/>
          </p:cNvSpPr>
          <p:nvPr>
            <p:ph type="body" sz="quarter" idx="15"/>
            <p:custDataLst>
              <p:tags r:id="rId2"/>
            </p:custDataLst>
          </p:nvPr>
        </p:nvSpPr>
        <p:spPr>
          <a:xfrm>
            <a:off x="406400" y="2813050"/>
            <a:ext cx="3265488" cy="461963"/>
          </a:xfrm>
        </p:spPr>
        <p:txBody>
          <a:bodyPr vert="horz" wrap="square" lIns="90000" tIns="46800" rIns="90000" bIns="46800" numCol="1" anchor="t" anchorCtr="0" compatLnSpc="1">
            <a:normAutofit fontScale="70000"/>
          </a:bodyPr>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《财务会计 理论</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课程思政案例》</a:t>
            </a:r>
            <a:endPar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3419475"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3481388"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4137025" y="1228725"/>
            <a:ext cx="2784475" cy="37465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破产清算会计概述</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3419475"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3481388"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4" name="TextBox 2"/>
          <p:cNvSpPr txBox="1"/>
          <p:nvPr>
            <p:custDataLst>
              <p:tags r:id="rId6"/>
            </p:custDataLst>
          </p:nvPr>
        </p:nvSpPr>
        <p:spPr>
          <a:xfrm>
            <a:off x="4105275" y="2154238"/>
            <a:ext cx="4826000" cy="40640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破产清算会计重要条款的理解与会计处理</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3419475"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3481388"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4105275" y="3113405"/>
            <a:ext cx="3931285" cy="39878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本章课程思政案例及延伸阅读</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4" name="TextBox 2"/>
          <p:cNvSpPr txBox="1"/>
          <p:nvPr>
            <p:custDataLst>
              <p:tags r:id="rId10"/>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1"/>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一、破产清算会计的概念</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破产清算会计也称破产会计，它是服务于企业破产这样一个特定法律状态和法律程序的。企业被依法宣告破产的，应依法实施破产清算。</a:t>
            </a:r>
            <a:endParaRPr kumimoji="0" lang="zh-CN" altLang="en-US"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pic>
        <p:nvPicPr>
          <p:cNvPr id="27652" name="图片 2"/>
          <p:cNvPicPr>
            <a:picLocks noGrp="1" noChangeAspect="1"/>
          </p:cNvPicPr>
          <p:nvPr>
            <p:custDataLst>
              <p:tags r:id="rId3"/>
            </p:custDataLst>
          </p:nvPr>
        </p:nvPicPr>
        <p:blipFill>
          <a:blip r:embed="rId4"/>
          <a:stretch>
            <a:fillRect/>
          </a:stretch>
        </p:blipFill>
        <p:spPr>
          <a:xfrm>
            <a:off x="914400" y="2359025"/>
            <a:ext cx="914400" cy="914400"/>
          </a:xfrm>
          <a:prstGeom prst="rect">
            <a:avLst/>
          </a:prstGeom>
          <a:noFill/>
          <a:ln w="9525">
            <a:noFill/>
          </a:ln>
        </p:spPr>
      </p:pic>
      <p:sp>
        <p:nvSpPr>
          <p:cNvPr id="100" name="文本框 99"/>
          <p:cNvSpPr txBox="1"/>
          <p:nvPr/>
        </p:nvSpPr>
        <p:spPr>
          <a:xfrm>
            <a:off x="2051685" y="2931795"/>
            <a:ext cx="5080000" cy="368300"/>
          </a:xfrm>
          <a:prstGeom prst="rect">
            <a:avLst/>
          </a:prstGeom>
          <a:noFill/>
          <a:ln w="9525">
            <a:noFill/>
          </a:ln>
        </p:spPr>
        <p:txBody>
          <a:bodyPr>
            <a:spAutoFit/>
          </a:bodyPr>
          <a:p>
            <a:r>
              <a:rPr lang="zh-CN" sz="1800" b="1">
                <a:solidFill>
                  <a:srgbClr val="000000"/>
                </a:solidFill>
                <a:latin typeface="微软雅黑" panose="020B0503020204020204" pitchFamily="34" charset="-122"/>
                <a:ea typeface="微软雅黑" panose="020B0503020204020204" pitchFamily="34" charset="-122"/>
              </a:rPr>
              <a:t>《中华人民共和国企业破产法》</a:t>
            </a:r>
            <a:endParaRPr lang="zh-CN" altLang="en-US" sz="1800" b="1">
              <a:solidFill>
                <a:srgbClr val="000000"/>
              </a:solidFill>
              <a:latin typeface="微软雅黑" panose="020B0503020204020204" pitchFamily="34" charset="-122"/>
              <a:ea typeface="微软雅黑" panose="020B0503020204020204" pitchFamily="34" charset="-122"/>
            </a:endParaRPr>
          </a:p>
        </p:txBody>
      </p:sp>
    </p:spTree>
    <p:custDataLst>
      <p:tags r:id="rId5"/>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二、破产清算的程序</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1.成立清算机构</a:t>
            </a:r>
            <a:endParaRPr kumimoji="0" lang="zh-CN"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2.组织清算</a:t>
            </a:r>
            <a:endParaRPr kumimoji="0" lang="zh-CN"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3.终结清算</a:t>
            </a:r>
            <a:endParaRPr kumimoji="0" lang="zh-CN"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三、破产清算会计的基本特征</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800" b="1" i="0" u="none" strike="noStrike" kern="1200" cap="none" spc="150" normalizeH="0" baseline="0" noProof="0" dirty="0" smtClean="0">
                <a:ln>
                  <a:noFill/>
                </a:ln>
                <a:solidFill>
                  <a:schemeClr val="tx1"/>
                </a:solidFill>
                <a:effectLst/>
                <a:uLnTx/>
                <a:uFillTx/>
                <a:latin typeface="微软雅黑" panose="020B0503020204020204" pitchFamily="34" charset="-122"/>
                <a:cs typeface="+mn-cs"/>
              </a:rPr>
              <a:t>（一）以非持续经营为前提</a:t>
            </a:r>
            <a:endParaRPr kumimoji="0" lang="en-US" altLang="zh-CN" sz="1800" b="1" i="0" u="none" strike="noStrike" kern="1200" cap="none" spc="150" normalizeH="0" baseline="0" noProof="0" dirty="0" smtClean="0">
              <a:ln>
                <a:noFill/>
              </a:ln>
              <a:solidFill>
                <a:schemeClr val="tx1"/>
              </a:solidFill>
              <a:effectLst/>
              <a:uLnTx/>
              <a:uFillTx/>
              <a:latin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800" b="1" i="0" u="none" strike="noStrike" kern="1200" cap="none" spc="150" normalizeH="0" baseline="0" noProof="0" dirty="0" smtClean="0">
                <a:ln>
                  <a:noFill/>
                </a:ln>
                <a:solidFill>
                  <a:schemeClr val="tx1"/>
                </a:solidFill>
                <a:effectLst/>
                <a:uLnTx/>
                <a:uFillTx/>
                <a:latin typeface="微软雅黑" panose="020B0503020204020204" pitchFamily="34" charset="-122"/>
                <a:cs typeface="+mn-cs"/>
              </a:rPr>
              <a:t>（二）以清算价值、清偿价值等作为计量属性</a:t>
            </a:r>
            <a:endParaRPr kumimoji="0" lang="en-US" altLang="zh-CN" sz="1800" b="1" i="0" u="none" strike="noStrike" kern="1200" cap="none" spc="150" normalizeH="0" baseline="0" noProof="0" dirty="0" smtClean="0">
              <a:ln>
                <a:noFill/>
              </a:ln>
              <a:solidFill>
                <a:schemeClr val="tx1"/>
              </a:solidFill>
              <a:effectLst/>
              <a:uLnTx/>
              <a:uFillTx/>
              <a:latin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800" b="1" i="0" u="none" strike="noStrike" kern="1200" cap="none" spc="150" normalizeH="0" baseline="0" noProof="0" dirty="0" smtClean="0">
                <a:ln>
                  <a:noFill/>
                </a:ln>
                <a:solidFill>
                  <a:schemeClr val="tx1"/>
                </a:solidFill>
                <a:effectLst/>
                <a:uLnTx/>
                <a:uFillTx/>
                <a:latin typeface="微软雅黑" panose="020B0503020204020204" pitchFamily="34" charset="-122"/>
                <a:cs typeface="+mn-cs"/>
              </a:rPr>
              <a:t>（三）会计科目体系存在显著差异</a:t>
            </a:r>
            <a:endParaRPr kumimoji="0" lang="en-US" altLang="zh-CN" sz="1800" b="1" i="0" u="none" strike="noStrike" kern="1200" cap="none" spc="150" normalizeH="0" baseline="0" noProof="0" dirty="0" smtClean="0">
              <a:ln>
                <a:noFill/>
              </a:ln>
              <a:solidFill>
                <a:schemeClr val="tx1"/>
              </a:solidFill>
              <a:effectLst/>
              <a:uLnTx/>
              <a:uFillTx/>
              <a:latin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800" b="1" i="0" u="none" strike="noStrike" kern="1200" cap="none" spc="150" normalizeH="0" baseline="0" noProof="0" dirty="0" smtClean="0">
                <a:ln>
                  <a:noFill/>
                </a:ln>
                <a:solidFill>
                  <a:schemeClr val="tx1"/>
                </a:solidFill>
                <a:effectLst/>
                <a:uLnTx/>
                <a:uFillTx/>
                <a:latin typeface="微软雅黑" panose="020B0503020204020204" pitchFamily="34" charset="-122"/>
                <a:cs typeface="+mn-cs"/>
              </a:rPr>
              <a:t>（四）财务报表编制时点与列报内容不同</a:t>
            </a:r>
            <a:endParaRPr kumimoji="0" lang="en-US" altLang="zh-CN" sz="1800" b="1" i="0" u="none" strike="noStrike" kern="1200" cap="none" spc="150" normalizeH="0" baseline="0" noProof="0" dirty="0" smtClean="0">
              <a:ln>
                <a:noFill/>
              </a:ln>
              <a:solidFill>
                <a:schemeClr val="tx1"/>
              </a:solidFill>
              <a:effectLst/>
              <a:uLnTx/>
              <a:uFillTx/>
              <a:latin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800" b="1" i="0" u="none" strike="noStrike" kern="1200" cap="none" spc="150" normalizeH="0" baseline="0" noProof="0" dirty="0" smtClean="0">
              <a:ln>
                <a:noFill/>
              </a:ln>
              <a:solidFill>
                <a:schemeClr val="tx1"/>
              </a:solidFill>
              <a:effectLst/>
              <a:uLnTx/>
              <a:uFillTx/>
              <a:latin typeface="微软雅黑" panose="020B0503020204020204" pitchFamily="34" charset="-122"/>
              <a:cs typeface="+mn-cs"/>
            </a:endParaRPr>
          </a:p>
        </p:txBody>
      </p:sp>
      <p:pic>
        <p:nvPicPr>
          <p:cNvPr id="27652" name="图片 2"/>
          <p:cNvPicPr>
            <a:picLocks noGrp="1" noChangeAspect="1"/>
          </p:cNvPicPr>
          <p:nvPr>
            <p:custDataLst>
              <p:tags r:id="rId3"/>
            </p:custDataLst>
          </p:nvPr>
        </p:nvPicPr>
        <p:blipFill>
          <a:blip r:embed="rId4"/>
          <a:stretch>
            <a:fillRect/>
          </a:stretch>
        </p:blipFill>
        <p:spPr>
          <a:xfrm>
            <a:off x="2987675" y="3651885"/>
            <a:ext cx="914400" cy="914400"/>
          </a:xfrm>
          <a:prstGeom prst="rect">
            <a:avLst/>
          </a:prstGeom>
          <a:noFill/>
          <a:ln w="9525">
            <a:noFill/>
          </a:ln>
        </p:spPr>
      </p:pic>
      <p:sp>
        <p:nvSpPr>
          <p:cNvPr id="100" name="文本框 99"/>
          <p:cNvSpPr txBox="1"/>
          <p:nvPr/>
        </p:nvSpPr>
        <p:spPr>
          <a:xfrm>
            <a:off x="3923665" y="4011930"/>
            <a:ext cx="3867785" cy="368300"/>
          </a:xfrm>
          <a:prstGeom prst="rect">
            <a:avLst/>
          </a:prstGeom>
          <a:noFill/>
          <a:ln w="9525">
            <a:noFill/>
          </a:ln>
        </p:spPr>
        <p:txBody>
          <a:bodyPr wrap="square">
            <a:spAutoFit/>
          </a:bodyPr>
          <a:p>
            <a:r>
              <a:rPr lang="zh-CN" sz="1800">
                <a:solidFill>
                  <a:srgbClr val="000000"/>
                </a:solidFill>
                <a:latin typeface="微软雅黑" panose="020B0503020204020204" pitchFamily="34" charset="-122"/>
                <a:ea typeface="微软雅黑" panose="020B0503020204020204" pitchFamily="34" charset="-122"/>
              </a:rPr>
              <a:t>最可能的变现价值</a:t>
            </a:r>
            <a:endParaRPr lang="zh-CN" altLang="en-US" sz="1800">
              <a:solidFill>
                <a:srgbClr val="000000"/>
              </a:solidFill>
              <a:latin typeface="微软雅黑" panose="020B0503020204020204" pitchFamily="34" charset="-122"/>
              <a:ea typeface="微软雅黑" panose="020B0503020204020204" pitchFamily="34" charset="-122"/>
            </a:endParaRPr>
          </a:p>
        </p:txBody>
      </p:sp>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四、破产清算会计的主要内容</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rPr>
              <a:t>1.将破产企业会计科目余额结转至清算机构新设的会计科目体系中；</a:t>
            </a:r>
            <a:endPar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rPr>
              <a:t>2.处置破产财产；</a:t>
            </a:r>
            <a:endPar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rPr>
              <a:t>3.清偿破产费用</a:t>
            </a:r>
            <a:r>
              <a:rPr kumimoji="0" lang="zh-CN" altLang="en-US"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rPr>
              <a:t>；</a:t>
            </a:r>
            <a:endPar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rPr>
              <a:t>4.清偿破产债务；</a:t>
            </a:r>
            <a:endPar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rPr>
              <a:t>5.核算其他相关收益、费用与支出；</a:t>
            </a:r>
            <a:endPar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rPr>
              <a:t>6.核算并结转清算净损益；</a:t>
            </a:r>
            <a:endPar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rPr>
              <a:t>7.在破产报表日编制清算财务报表。</a:t>
            </a:r>
            <a:endParaRPr kumimoji="0" lang="en-US" altLang="zh-CN" sz="1600" b="0" i="0" u="none" strike="noStrike" kern="1200" cap="none" spc="150" normalizeH="0" baseline="0" noProof="0" dirty="0" smtClean="0">
              <a:ln>
                <a:noFill/>
              </a:ln>
              <a:solidFill>
                <a:schemeClr val="tx1"/>
              </a:solidFill>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505" y="298450"/>
            <a:ext cx="739267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a:t>
            </a:r>
            <a:r>
              <a:rPr lang="zh-CN" altLang="en-US" noProof="0" dirty="0" smtClean="0">
                <a:ln>
                  <a:noFill/>
                </a:ln>
                <a:effectLst/>
                <a:uLnTx/>
                <a:uFillTx/>
                <a:latin typeface="微软雅黑" panose="020B0503020204020204" pitchFamily="34" charset="-122"/>
                <a:sym typeface="微软雅黑" panose="020B0503020204020204" pitchFamily="34" charset="-122"/>
              </a:rPr>
              <a:t>破产清算</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会计重要条款的理解与会计处理</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7280"/>
            <a:ext cx="7426325" cy="206756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一、设置的会计科目</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just"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破产企业的会计档案等财务资料经法院裁定由</a:t>
            </a:r>
            <a:r>
              <a:rPr kumimoji="0" lang="zh-CN" altLang="zh-CN" sz="1400" b="1"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破产管理人</a:t>
            </a: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接管的，应当在企业被法院宣告破产后，可以比照原有资产、负债类会计科目，根据实际情况</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设置相关资产、负债类科目</a:t>
            </a: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。值得注意的是，对于破产企业，管理人还要</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增设相关负债类、清算净值类和清算损益类等会计科目</a:t>
            </a:r>
            <a:r>
              <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rPr>
              <a:t>，以便反映清算过程及其结果。破产企业还可以根据实际需要，在一级科目下自行设置明细科目。</a:t>
            </a:r>
            <a:endParaRPr kumimoji="0" lang="zh-CN" altLang="zh-CN" sz="1400" i="0" u="none" strike="noStrike" kern="1200" cap="none" spc="150" normalizeH="0" baseline="0" noProof="0" dirty="0">
              <a:ln>
                <a:noFill/>
              </a:ln>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2.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23.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5.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7.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9.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2.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5.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58.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259.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261.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1.xml><?xml version="1.0" encoding="utf-8"?>
<p:tagLst xmlns:p="http://schemas.openxmlformats.org/presentationml/2006/main">
  <p:tag name="KSO_WM_UNIT_TABLE_BEAUTIFY" val="smartTable{33cfb854-a67e-4149-baff-fc4d9450d406}"/>
  <p:tag name="TABLE_RECT" val="17*159.938*686*213.6"/>
  <p:tag name="TABLE_EMPHASIZE_COLOR" val="240117"/>
  <p:tag name="TABLE_ONEKEY_SKIN_IDX" val="0"/>
  <p:tag name="TABLE_SKINIDX" val="1"/>
  <p:tag name="TABLE_COLORIDX" val="2"/>
  <p:tag name="TABLE_COLOR_RGB" val="0x000000*0xFFFFFF*0x212121*0xFFFFFF*0x03A9F5*0x00BCD5*0x009788*0x4CB050*0x8CC34B*0xCDDC39"/>
  <p:tag name="TABLE_ENDDRAG_ORIGIN_RECT" val="637*200"/>
  <p:tag name="TABLE_ENDDRAG_RECT" val="65*159*637*200"/>
</p:tagLst>
</file>

<file path=ppt/tags/tag28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5.xml><?xml version="1.0" encoding="utf-8"?>
<p:tagLst xmlns:p="http://schemas.openxmlformats.org/presentationml/2006/main">
  <p:tag name="KSO_WM_UNIT_TABLE_BEAUTIFY" val="smartTable{39f2c3b6-5f24-49fc-a1d6-a551d57a43a0}"/>
  <p:tag name="TABLE_RECT" val="53.8*200.913*612.4*132.6"/>
  <p:tag name="TABLE_ONEKEY_SKIN_IDX" val="0"/>
  <p:tag name="TABLE_SKINIDX" val="4"/>
  <p:tag name="TABLE_COLORIDX" val="21"/>
  <p:tag name="TABLE_ENDDRAG_ORIGIN_RECT" val="612*20"/>
  <p:tag name="TABLE_ENDDRAG_RECT" val="65*148*612*20"/>
  <p:tag name="TABLE_EMPHASIZE_COLOR" val="8823713"/>
  <p:tag name="TABLE_COLOR_RGB" val="0x000000*0xFFFFFF*0x212121*0xFFFFFF*0x86A3A1*0x7FA694*0xA8CEB0*0xCCE6CD*0xC8E1DD*0xE5F1EF"/>
</p:tagLst>
</file>

<file path=ppt/tags/tag28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9.xml><?xml version="1.0" encoding="utf-8"?>
<p:tagLst xmlns:p="http://schemas.openxmlformats.org/presentationml/2006/main">
  <p:tag name="KSO_WM_UNIT_TABLE_BEAUTIFY" val="smartTable{7f01ddfc-75c8-4a9e-9b28-752e775bff25}"/>
  <p:tag name="TABLE_ENDDRAG_ORIGIN_RECT" val="426*156"/>
  <p:tag name="TABLE_ENDDRAG_RECT" val="160*175*426*156"/>
  <p:tag name="TABLE_RECT" val="128.2*171.292*463.6*195.65"/>
  <p:tag name="TABLE_ONEKEY_SKIN_IDX" val="0"/>
  <p:tag name="TABLE_SKINIDX" val="-1"/>
  <p:tag name="TABLE_COLORIDX" val="l"/>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9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1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3.xml><?xml version="1.0" encoding="utf-8"?>
<p:tagLst xmlns:p="http://schemas.openxmlformats.org/presentationml/2006/main">
  <p:tag name="KSO_WM_BEAUTIFY_FLAG" val=""/>
</p:tagLst>
</file>

<file path=ppt/tags/tag32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2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3.xml><?xml version="1.0" encoding="utf-8"?>
<p:tagLst xmlns:p="http://schemas.openxmlformats.org/presentationml/2006/main">
  <p:tag name="KSO_WM_UNIT_TABLE_BEAUTIFY" val="smartTable{a4a6f700-9552-412b-b585-4b340d2a7d2a}"/>
  <p:tag name="TABLE_RECT" val="82.225*77.9798*555.55*286.6"/>
  <p:tag name="TABLE_ONEKEY_SKIN_IDX" val="0"/>
  <p:tag name="TABLE_SKINIDX" val="-1"/>
  <p:tag name="TABLE_COLORIDX" val="l"/>
  <p:tag name="TABLE_ENDDRAG_ORIGIN_RECT" val="537*200"/>
  <p:tag name="TABLE_ENDDRAG_RECT" val="100*164*537*200"/>
</p:tagLst>
</file>

<file path=ppt/tags/tag33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37.xml><?xml version="1.0" encoding="utf-8"?>
<p:tagLst xmlns:p="http://schemas.openxmlformats.org/presentationml/2006/main">
  <p:tag name="KSO_WM_UNIT_TABLE_BEAUTIFY" val="smartTable{2cf793ef-ef18-42a3-a5c7-73e401353c4f}"/>
  <p:tag name="TABLE_RECT" val="75*81.2423*570*275.6"/>
  <p:tag name="TABLE_ONEKEY_SKIN_IDX" val="0"/>
  <p:tag name="TABLE_SKINIDX" val="-1"/>
  <p:tag name="TABLE_COLORIDX" val="l"/>
  <p:tag name="TABLE_ENDDRAG_ORIGIN_RECT" val="527*173"/>
  <p:tag name="TABLE_ENDDRAG_RECT" val="100*158*527*173"/>
</p:tagLst>
</file>

<file path=ppt/tags/tag33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4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35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5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5.xml><?xml version="1.0" encoding="utf-8"?>
<p:tagLst xmlns:p="http://schemas.openxmlformats.org/presentationml/2006/main">
  <p:tag name="KSO_WM_BEAUTIFY_FLAG" val=""/>
</p:tagLst>
</file>

<file path=ppt/tags/tag36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6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7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73.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374.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375.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376.xml><?xml version="1.0" encoding="utf-8"?>
<p:tagLst xmlns:p="http://schemas.openxmlformats.org/presentationml/2006/main">
  <p:tag name="KSO_WPP_MARK_KEY" val="8a572fe7-5cd2-4ce8-aa60-a7b1079e53c6"/>
  <p:tag name="COMMONDATA" val="eyJoZGlkIjoiNjE3ZGIwMDJhMmZmN2VhZGQ0NDc4NzBmOWE0NGVkNzkifQ=="/>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9309</Words>
  <Application>WPS 演示</Application>
  <PresentationFormat/>
  <Paragraphs>569</Paragraphs>
  <Slides>39</Slides>
  <Notes>44</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39</vt:i4>
      </vt:variant>
    </vt:vector>
  </HeadingPairs>
  <TitlesOfParts>
    <vt:vector size="52" baseType="lpstr">
      <vt:lpstr>Arial</vt:lpstr>
      <vt:lpstr>宋体</vt:lpstr>
      <vt:lpstr>Wingdings</vt:lpstr>
      <vt:lpstr>Calibri</vt:lpstr>
      <vt:lpstr>微软雅黑</vt:lpstr>
      <vt:lpstr>汉仪旗黑-85S</vt:lpstr>
      <vt:lpstr>黑体</vt:lpstr>
      <vt:lpstr>Wingdings</vt:lpstr>
      <vt:lpstr>Arial Unicode MS</vt:lpstr>
      <vt:lpstr>等线</vt:lpstr>
      <vt:lpstr>Office 主题</vt:lpstr>
      <vt:lpstr>2_Office 主题​​</vt:lpstr>
      <vt:lpstr>1_Office 主题​​</vt:lpstr>
      <vt:lpstr>PowerPoint 演示文稿</vt:lpstr>
      <vt:lpstr>第三篇  财务会计理论与实务的其他领域 第八章 破产清算会计</vt:lpstr>
      <vt:lpstr>         第八章  破产清算会计 【本章概述·思政目标·育人元素】      本章概述：本章在概述破产清算会计概念、程序和特征的基础上，总结破产清算会计的主要内容，并结合实务例题对破产清算会计涉及的主要会计科目和重要会计处理进行重点分析，同时结合思政案例与延伸阅读进行内容拓展。      思政目标：了解个人破产制度以及个人债务集中清理制度的相关背景及案例，使学生增进制度自信，强化诚信守法意识。      育人元素：社会主义核心价值观：公正、法治、诚信。</vt:lpstr>
      <vt:lpstr>PowerPoint 演示文稿</vt:lpstr>
      <vt:lpstr>第一节  破产清算会计概述</vt:lpstr>
      <vt:lpstr>第一节  破产清算会计概述</vt:lpstr>
      <vt:lpstr>第一节  破产清算会计概述</vt:lpstr>
      <vt:lpstr>第一节  破产清算会计概述</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第二节  破产清算会计重要条款的理解与会计处理</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32</cp:revision>
  <dcterms:created xsi:type="dcterms:W3CDTF">2013-10-30T09:04:00Z</dcterms:created>
  <dcterms:modified xsi:type="dcterms:W3CDTF">2023-08-04T03:09:42Z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57C536013D6C40E8817333BAFC52D317_12</vt:lpwstr>
  </property>
</Properties>
</file>