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6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703707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第七章　保险经营与管理</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保险承保</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三、续保</a:t>
            </a:r>
            <a:endParaRPr lang="zh-CN" altLang="zh-CN" sz="2600" b="1" dirty="0">
              <a:latin typeface="黑体" panose="02010609060101010101" charset="-122"/>
              <a:ea typeface="黑体" panose="02010609060101010101" charset="-122"/>
            </a:endParaRPr>
          </a:p>
          <a:p>
            <a:r>
              <a:rPr lang="zh-CN" altLang="en-US"/>
              <a:t>续保是指一个保险合同即将期满时,投保人在原有保险合同的基础上向保险人提出续保申请,保险人根据投保人当时的实际情况,对原有合同条件稍加修改而继续对投保人签约承保的行为。</a:t>
            </a:r>
            <a:endParaRPr lang="zh-CN" altLang="en-US"/>
          </a:p>
          <a:p>
            <a:r>
              <a:rPr lang="zh-CN" altLang="en-US"/>
              <a:t>对保险人来说,续保可以稳定公司的业务量,利用与投保人之间建立起来的既有关系,减少展业的工作量,降低营业费用。对投保人来说,及时续保,不仅可以获得持续不断的可靠的保险服务和保险保障,而且作为保险公司的老客户,还可以在体检、服务项目以及保险费率等方面得到通融和优惠。</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保险理赔</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一、保险理赔的概念</a:t>
            </a:r>
            <a:endParaRPr lang="zh-CN" altLang="zh-CN" sz="2600" b="1" dirty="0">
              <a:latin typeface="黑体" panose="02010609060101010101" charset="-122"/>
              <a:ea typeface="黑体" panose="02010609060101010101" charset="-122"/>
            </a:endParaRPr>
          </a:p>
          <a:p>
            <a:r>
              <a:rPr lang="zh-CN" altLang="en-US"/>
              <a:t>保险理赔是指保险人在保险标的发生风险事故后,根据保险合同的规定,对被保险人提出的索赔请求进行处理的行为。保险理赔涉及保险合同双方的权利与义务的实现,是保险经营中的一项重要内容。</a:t>
            </a:r>
            <a:endParaRPr lang="zh-CN" altLang="en-US"/>
          </a:p>
          <a:p>
            <a:r>
              <a:rPr lang="zh-CN" altLang="en-US"/>
              <a:t>保险理赔工作主要靠理赔人员来做。保险理赔人员可以分为四种类型:一是保险公司的专职核赔人员,是指直接根据被保险人的索赔要求处理保险公司理赔事务的人;二是保险代理人,是指接受保险公司的委托代为从事理赔工作的人;三是理赔服务机构,是指某一地区保险公司联合组织的专门处理赔案的机构,如美国的理赔局;四是独立理赔人,是指有专业技术和经验的独立的理赔人员,如检验机构、保险公估行、律师行等。</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保险理赔</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二、保险理赔的基本原则</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(一)重合同、守信用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(二)实事求是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(三)主动、迅速、准确、合理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保险理赔</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三、保险理赔的实务程序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(一)接受损失通知、登记立案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(二)审核保险责任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(三)损失调查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(四)估算损失金额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(五)赔付保险金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(六)损余处理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(七)代位求偿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保险投资</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一、保险投资概述</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(一)保险投资的必要性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保险投资的内在动因主要包括以下两方面:(1)保险市场竞争的日益加剧导致保险公司主营业务利润的下降甚至亏损是保险投资发展的直接动因。(2)保险产品结构的创新是保险投资发展的根本动因。</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(二)保险投资的可能性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保险经营过程中,一般都是采取先收保费后赔付保险金的做法。因此,从任一时期来看,保险费的收取不会立即用于保险金的赔偿与给付,两者之间存在着时间差。另一方面,保险责任范围内的自然灾害和意外事故造成的损失具有不确定性,因此从某一时点来看,收取保险费的总额不可能正好等于赔偿或给付的总额,两者之间存在着数量差。</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保险投资</a:t>
            </a:r>
            <a:endParaRPr lang="zh-CN" altLang="en-US"/>
          </a:p>
        </p:txBody>
      </p:sp>
      <p:sp>
        <p:nvSpPr>
          <p:cNvPr id="3" name="文本占位符 2"/>
          <p:cNvSpPr>
            <a:spLocks noGrp="1"/>
          </p:cNvSpPr>
          <p:nvPr>
            <p:ph type="body" idx="1"/>
          </p:nvPr>
        </p:nvSpPr>
        <p:spPr/>
        <p:txBody>
          <a:bodyPr>
            <a:normAutofit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二、保险投资的资金构成</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(一)自有资金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1.资本金</a:t>
            </a:r>
            <a:endParaRPr lang="zh-CN" altLang="en-US"/>
          </a:p>
          <a:p>
            <a:r>
              <a:rPr lang="zh-CN" altLang="en-US"/>
              <a:t>2.公积金</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(二)负债资金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1.非寿险未到期责任准备金</a:t>
            </a:r>
            <a:endParaRPr lang="zh-CN" altLang="en-US"/>
          </a:p>
          <a:p>
            <a:r>
              <a:rPr lang="zh-CN" altLang="en-US"/>
              <a:t>2.赔款准备金</a:t>
            </a:r>
            <a:endParaRPr lang="zh-CN" altLang="en-US"/>
          </a:p>
          <a:p>
            <a:r>
              <a:rPr lang="zh-CN" altLang="en-US"/>
              <a:t>3.寿险责任准备金</a:t>
            </a:r>
            <a:endParaRPr lang="zh-CN" altLang="en-US"/>
          </a:p>
          <a:p>
            <a:r>
              <a:rPr lang="zh-CN" altLang="en-US"/>
              <a:t>4.存入分保准备金</a:t>
            </a:r>
            <a:endParaRPr lang="zh-CN" altLang="en-US"/>
          </a:p>
          <a:p>
            <a:r>
              <a:rPr lang="zh-CN" altLang="en-US"/>
              <a:t>5.储金</a:t>
            </a:r>
            <a:endParaRPr lang="zh-CN" altLang="en-US"/>
          </a:p>
          <a:p>
            <a:r>
              <a:rPr lang="zh-CN" altLang="en-US"/>
              <a:t>6.长期责任准备金</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保险投资</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三、保险投资的原则</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(一)安全性原则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(二)流动性原则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(三)收益性原则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(四)社会性原则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(五)合法性原则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保险投资</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四、保险投资的形式</a:t>
            </a:r>
            <a:endParaRPr lang="zh-CN" altLang="zh-CN" sz="2600" b="1" dirty="0">
              <a:latin typeface="黑体" panose="02010609060101010101" charset="-122"/>
              <a:ea typeface="黑体" panose="02010609060101010101" charset="-122"/>
            </a:endParaRPr>
          </a:p>
          <a:p>
            <a:r>
              <a:rPr lang="zh-CN" altLang="en-US"/>
              <a:t>从国际保险市场来看,保险投资的形式主要有银行存款、债券(包括政府债券、金融债券、公司债券)、股票、抵押贷款、保单质押贷款、不动产等,保险资金还可以投资于各类基金、同业拆借、黄金、外汇等。随着证券市场的发展和完善,债券、股票大量发行,贷款的投资比例下降,有价证券逐渐成了保险投资的主要方式。</a:t>
            </a:r>
            <a:endParaRPr lang="zh-CN" altLang="en-US"/>
          </a:p>
          <a:p>
            <a:r>
              <a:rPr lang="zh-CN" altLang="en-US"/>
              <a:t>但是为保证保险资金运用的安全,各国对股票投资和不动产投资都作了严格的比例限制。</a:t>
            </a:r>
            <a:endParaRPr lang="zh-CN" altLang="en-US"/>
          </a:p>
          <a:p>
            <a:r>
              <a:rPr lang="zh-CN" altLang="en-US"/>
              <a:t>根据我国《保险法》第一百零六条的规定,保险公司的资金运用限于下列形式:银行存款;买卖债券、股票、证券投资基金份额等有价证券;投资不动产;国务院规定的其他资金运用形式。</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保险防灾防损</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一、保险防灾防损的概念</a:t>
            </a:r>
            <a:endParaRPr lang="zh-CN" altLang="zh-CN" sz="2600" b="1" dirty="0">
              <a:latin typeface="黑体" panose="02010609060101010101" charset="-122"/>
              <a:ea typeface="黑体" panose="02010609060101010101" charset="-122"/>
            </a:endParaRPr>
          </a:p>
          <a:p>
            <a:r>
              <a:rPr lang="zh-CN" altLang="en-US"/>
              <a:t>保险防灾防损,简称保险防灾,是指保险人与被保险人对所承保的保险标的采取措施,减少或消除风险发生的因素,防止或减少灾害事故所造成的损失,从而降低保险成本、增加经济效益的一种经营活动。</a:t>
            </a:r>
            <a:endParaRPr lang="zh-CN" altLang="en-US"/>
          </a:p>
          <a:p>
            <a:r>
              <a:rPr lang="zh-CN" altLang="en-US"/>
              <a:t>保险防灾只是社会防灾工作的一部分,两者有着明显的区别。险防灾与社会防灾的区别主要表现在以下几个方面:第一,防灾的主体不同。第二,防灾的对象不同。第三,防灾的依据不同。第四,防灾的手段不同。</a:t>
            </a:r>
            <a:endParaRPr lang="zh-CN" altLang="en-US"/>
          </a:p>
          <a:p>
            <a:r>
              <a:rPr lang="zh-CN" altLang="en-US"/>
              <a:t>同时,保险防灾与社会防灾又密切相关,互为补充,其共同之处表现在:一是两者都是处理风险的必要手段;二是两者都是为了减少损失,达到保护社会已有财富、保障社会安定的目的。</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保险防灾防损</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二、保险防灾防损的内容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(一)加强与社会各防灾部门的联系与合作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(二)进行防灾宣传和检查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(三)及时处理不安全因素和事故隐患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(四)提取防灾费用,建立防灾基金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(五)积累灾情资料,提供防灾技术服务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28" name="组合 27"/>
          <p:cNvGrpSpPr/>
          <p:nvPr/>
        </p:nvGrpSpPr>
        <p:grpSpPr>
          <a:xfrm>
            <a:off x="2766060" y="1346835"/>
            <a:ext cx="5772785" cy="4737735"/>
            <a:chOff x="4356" y="2121"/>
            <a:chExt cx="9091" cy="7461"/>
          </a:xfrm>
        </p:grpSpPr>
        <p:grpSp>
          <p:nvGrpSpPr>
            <p:cNvPr id="13" name="组合 12"/>
            <p:cNvGrpSpPr/>
            <p:nvPr/>
          </p:nvGrpSpPr>
          <p:grpSpPr>
            <a:xfrm rot="0">
              <a:off x="4356" y="4975"/>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保险理赔</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rot="0">
              <a:off x="4356" y="2121"/>
              <a:ext cx="8672" cy="1195"/>
              <a:chOff x="5752270" y="1768278"/>
              <a:chExt cx="5341258" cy="1074090"/>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31188" y="1929167"/>
                <a:ext cx="3845188" cy="913201"/>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保险经营管理的特点与原则	</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402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保险承保</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3064"/>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保险营销</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rot="0">
              <a:off x="4357" y="5911"/>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29956" y="5303738"/>
                <a:ext cx="3550779"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保险投资</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39" name="组合 38"/>
            <p:cNvGrpSpPr/>
            <p:nvPr/>
          </p:nvGrpSpPr>
          <p:grpSpPr>
            <a:xfrm rot="0">
              <a:off x="4379" y="6854"/>
              <a:ext cx="8672" cy="872"/>
              <a:chOff x="5752270" y="5142849"/>
              <a:chExt cx="5341258" cy="783771"/>
            </a:xfrm>
          </p:grpSpPr>
          <p:sp>
            <p:nvSpPr>
              <p:cNvPr id="40" name="矩形 3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41" name="文本框 20"/>
              <p:cNvSpPr txBox="1"/>
              <p:nvPr/>
            </p:nvSpPr>
            <p:spPr>
              <a:xfrm>
                <a:off x="6623797" y="5303738"/>
                <a:ext cx="2822145"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第六节　保险防灾防损</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43" name="矩形 42"/>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2" name="组合 1"/>
            <p:cNvGrpSpPr/>
            <p:nvPr/>
          </p:nvGrpSpPr>
          <p:grpSpPr>
            <a:xfrm rot="0">
              <a:off x="4374" y="7774"/>
              <a:ext cx="8672" cy="872"/>
              <a:chOff x="5752270" y="5142849"/>
              <a:chExt cx="5341258" cy="783771"/>
            </a:xfrm>
          </p:grpSpPr>
          <p:sp>
            <p:nvSpPr>
              <p:cNvPr id="3" name="矩形 2"/>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4" name="文本框 20"/>
              <p:cNvSpPr txBox="1"/>
              <p:nvPr/>
            </p:nvSpPr>
            <p:spPr>
              <a:xfrm>
                <a:off x="6626877" y="5303738"/>
                <a:ext cx="4398900"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第七节　再保险</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5" name="矩形 4"/>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6" name="组合 5"/>
            <p:cNvGrpSpPr/>
            <p:nvPr/>
          </p:nvGrpSpPr>
          <p:grpSpPr>
            <a:xfrm rot="0">
              <a:off x="4375" y="8710"/>
              <a:ext cx="9072" cy="872"/>
              <a:chOff x="5752270" y="5142849"/>
              <a:chExt cx="5587626" cy="783771"/>
            </a:xfrm>
          </p:grpSpPr>
          <p:sp>
            <p:nvSpPr>
              <p:cNvPr id="7" name="矩形 6"/>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8" name="文本框 20"/>
              <p:cNvSpPr txBox="1"/>
              <p:nvPr/>
            </p:nvSpPr>
            <p:spPr>
              <a:xfrm>
                <a:off x="6629956" y="5303738"/>
                <a:ext cx="4709940"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第八节　保险经营管理的财务评价指标体系	</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2" name="矩形 11"/>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保险防灾防损</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三、保险防灾防损的方法</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(一)法律方法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(二)经济方法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(三)技术方法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第七节　再保险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一、再保险概述</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(一)再保险的基本概念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我国《保险法》第二十八条第一款的规定,再保险的定义为:“保险人将其承担的保险业务,以分保形式,部分转移给其他保险人的,为再保险。”再保险关系是通过再保险双方订立再保险合同而建立的。在再保险合同中,将保险业务分出的一方称为原保险人,或叫分出公司;分入保险业务的一方称为再保险人,或叫分入公司或接受公司。</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(二)再保险的作用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1.扩大保险人的承保能力,增加业务量</a:t>
            </a:r>
            <a:endParaRPr lang="zh-CN" altLang="en-US"/>
          </a:p>
          <a:p>
            <a:r>
              <a:rPr lang="zh-CN" altLang="en-US"/>
              <a:t>2.控制保险人的责任,保证经营的稳定性</a:t>
            </a:r>
            <a:endParaRPr lang="zh-CN" altLang="en-US"/>
          </a:p>
          <a:p>
            <a:r>
              <a:rPr lang="zh-CN" altLang="en-US"/>
              <a:t>3.均衡保险人的业务结构,分散风险</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第七节　再保险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二、再保险的业务种类</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(一)比例再保险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1.成数再保险</a:t>
            </a:r>
            <a:endParaRPr lang="zh-CN" altLang="en-US"/>
          </a:p>
          <a:p>
            <a:r>
              <a:rPr lang="zh-CN" altLang="en-US"/>
              <a:t>2.溢额再保险</a:t>
            </a:r>
            <a:endParaRPr lang="zh-CN" altLang="en-US"/>
          </a:p>
          <a:p>
            <a:r>
              <a:rPr lang="zh-CN" altLang="en-US"/>
              <a:t>3.成数和溢额混合再保险</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(二)非比例再保险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1.险位超赔再保险</a:t>
            </a:r>
            <a:endParaRPr lang="zh-CN" altLang="en-US"/>
          </a:p>
          <a:p>
            <a:r>
              <a:rPr lang="zh-CN" altLang="en-US"/>
              <a:t>2.事故超赔再保险</a:t>
            </a:r>
            <a:endParaRPr lang="zh-CN" altLang="en-US"/>
          </a:p>
          <a:p>
            <a:r>
              <a:rPr lang="zh-CN" altLang="en-US"/>
              <a:t>3.赔付率超赔再保险</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第七节　再保险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三、再保险的安排方式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(一)临时再保险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(二)合约再保险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(三)预约再保险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第七节　再保险</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四、再保险合同</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(一)再保险合同的特征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1.合同当事人不同</a:t>
            </a:r>
            <a:endParaRPr lang="zh-CN" altLang="en-US"/>
          </a:p>
          <a:p>
            <a:r>
              <a:rPr lang="zh-CN" altLang="en-US"/>
              <a:t>2.保险标的不同</a:t>
            </a:r>
            <a:endParaRPr lang="zh-CN" altLang="en-US"/>
          </a:p>
          <a:p>
            <a:r>
              <a:rPr lang="zh-CN" altLang="en-US"/>
              <a:t>3.合同性质不同</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(二)再保险合同的基本条款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1.共命运条款</a:t>
            </a:r>
            <a:endParaRPr lang="zh-CN" altLang="en-US"/>
          </a:p>
          <a:p>
            <a:r>
              <a:rPr lang="zh-CN" altLang="en-US"/>
              <a:t>2.错误或遗漏条款</a:t>
            </a:r>
            <a:endParaRPr lang="zh-CN" altLang="en-US"/>
          </a:p>
          <a:p>
            <a:r>
              <a:rPr lang="zh-CN" altLang="en-US"/>
              <a:t>3.保护缔约双方权利条款</a:t>
            </a:r>
            <a:endParaRPr lang="zh-CN" altLang="en-US"/>
          </a:p>
          <a:p>
            <a:r>
              <a:rPr lang="zh-CN" altLang="en-US"/>
              <a:t>4.仲裁条款</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第八节　保险经营管理的财务评价指标体系	</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一、保险经营财务稳定性指标</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(一)财务稳定性的含义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(二)财务稳定性指标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(三)财务稳定性分析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第八节　保险经营管理的财务评价指标体系	</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二、保险经营管理的财务评价指标</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(一)财产保险公司的财务评价指标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1.经营状况指标</a:t>
            </a:r>
            <a:endParaRPr lang="zh-CN" altLang="en-US"/>
          </a:p>
          <a:p>
            <a:r>
              <a:rPr lang="zh-CN" altLang="en-US"/>
              <a:t>2.盈利能力指标</a:t>
            </a:r>
            <a:endParaRPr lang="zh-CN" altLang="en-US"/>
          </a:p>
          <a:p>
            <a:r>
              <a:rPr lang="zh-CN" altLang="en-US"/>
              <a:t>3.偿债能力指标</a:t>
            </a:r>
            <a:endParaRPr lang="zh-CN" altLang="en-US"/>
          </a:p>
          <a:p>
            <a:r>
              <a:rPr lang="zh-CN" altLang="en-US"/>
              <a:t>4.营运能力指标</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(二)人寿保险公司的财务评价指标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1.经营状况指标</a:t>
            </a:r>
            <a:endParaRPr lang="zh-CN" altLang="en-US"/>
          </a:p>
          <a:p>
            <a:r>
              <a:rPr lang="zh-CN" altLang="en-US"/>
              <a:t>2.盈利能力指标</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保险经营管理的特点与原则	</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一、保险经营管理的特点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(一)保险经营管理活动是一种特殊的劳务活动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(二)保险经营管理的资产具有负债性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(三)保险经营管理活动的成本具有不确定性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(四)保险经营管理活动的利润核算具有特殊性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(五)保险经营管理的稳健性越来越依赖于保险投资活动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(六)保险经营管理活动具有分散性和广泛性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保险经营管理的特点与原则	</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二、保险经营管理的原则</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(一)风险大量同质原则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(二)风险科学选择原则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(三)风险广泛分散原则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保险营销</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一、保险营销的概念</a:t>
            </a:r>
            <a:endParaRPr lang="zh-CN" altLang="zh-CN" sz="2600" b="1" dirty="0">
              <a:latin typeface="黑体" panose="02010609060101010101" charset="-122"/>
              <a:ea typeface="黑体" panose="02010609060101010101" charset="-122"/>
            </a:endParaRPr>
          </a:p>
          <a:p>
            <a:r>
              <a:rPr lang="zh-CN" altLang="en-US"/>
              <a:t>保险营销有广义和狭义之分。广义的保险营销即保险市场营销,就是在变化的市场环境中,以保险为商品,以市场交换为中心,以满足被保险人需要为目的,实现保险公司管理目标而进行的一系列整体活动,包括保险市场需求的调查研究、保险市场细分、保险商品的开发设计、保险促销策略、销售渠道及售后服务等的计划与实施等。其最终目标是提高保险公司在市场上的地位和竞争能力,以获取最大利润。</a:t>
            </a:r>
            <a:endParaRPr lang="zh-CN" altLang="en-US"/>
          </a:p>
          <a:p>
            <a:r>
              <a:rPr lang="zh-CN" altLang="en-US"/>
              <a:t>狭义的保险营销即保险销售,也称为保险展业,它仅仅是广义保险营销过程中的一个阶段,即指保险销售人员通过对客户的拜访和说明,分析其保险需求,将合适的保险商品介绍给客户,促使客户采取购买行为的活动过程。这一阶段的最终目标是将已有的保险商品尽可能地销售出去。</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保险营销</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二、保险营销管理程序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(一)分析保险市场营销机会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(二)保险市场调查与预测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(三)保险市场细分和目标市场选择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(四)制定保险营销策略组合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(五)制定市场营销计划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(六)组织实施和控制营销计划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保险营销</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三、保险营销渠道</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(一)保险营销渠道的种类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1.直接营销渠道</a:t>
            </a:r>
            <a:endParaRPr lang="zh-CN" altLang="en-US"/>
          </a:p>
          <a:p>
            <a:r>
              <a:rPr lang="zh-CN" altLang="en-US"/>
              <a:t>2.间接营销渠道</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(二)保险营销渠道的选择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公司在选择营销渠道时需要考虑的最重要的因素,就是能否以最好的效果、最高的效率将保险商品推销出去。因此,保险公司在评价保险营销渠道、作出决策之时,需要考虑目标市场中消费者的特征、所销售保险产品的类型、所运作的营销环境、保险公司自身特征等以及保险公司对分销渠道的控制程度等因素。</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保险承保</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一、保险承保的基本步骤</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(一)制定承保方针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(二)获取承保信息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(三)保险核保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(四)作出承保决策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(五)实施并监控承保决策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保险承保</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二、保险承保的实务程序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(一)接受投保申请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(二)审核验险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(三)接受业务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(四)缮制单证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3514</Words>
  <Application>WPS 演示</Application>
  <PresentationFormat>宽屏</PresentationFormat>
  <Paragraphs>233</Paragraphs>
  <Slides>26</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Century Gothic</vt:lpstr>
      <vt:lpstr>Office 主题​​</vt:lpstr>
      <vt:lpstr>Office 主题</vt:lpstr>
      <vt:lpstr>PowerPoint 演示文稿</vt:lpstr>
      <vt:lpstr>PowerPoint 演示文稿</vt:lpstr>
      <vt:lpstr>　第一节　保险经营管理的特点与原则	</vt:lpstr>
      <vt:lpstr>　第一节　保险经营管理的特点与原则	</vt:lpstr>
      <vt:lpstr>　第二节　保险营销</vt:lpstr>
      <vt:lpstr>　第二节　保险营销</vt:lpstr>
      <vt:lpstr>　第二节　保险营销</vt:lpstr>
      <vt:lpstr>　第三节　保险承保</vt:lpstr>
      <vt:lpstr>　第三节　保险承保</vt:lpstr>
      <vt:lpstr>　第三节　保险承保</vt:lpstr>
      <vt:lpstr>　第四节　保险理赔</vt:lpstr>
      <vt:lpstr>　第四节　保险理赔</vt:lpstr>
      <vt:lpstr>　第四节　保险理赔</vt:lpstr>
      <vt:lpstr>　第五节　保险投资</vt:lpstr>
      <vt:lpstr>　第五节　保险投资</vt:lpstr>
      <vt:lpstr>　第五节　保险投资</vt:lpstr>
      <vt:lpstr>　第五节　保险投资</vt:lpstr>
      <vt:lpstr>　第六节　保险防灾防损</vt:lpstr>
      <vt:lpstr>　第六节　保险防灾防损</vt:lpstr>
      <vt:lpstr>　第六节　保险防灾防损</vt:lpstr>
      <vt:lpstr>　第七节　再保险</vt:lpstr>
      <vt:lpstr>　第七节　再保险</vt:lpstr>
      <vt:lpstr>　第七节　再保险</vt:lpstr>
      <vt:lpstr>　第七节　再保险</vt:lpstr>
      <vt:lpstr>　第八节　保险经营管理的财务评价指标体系	</vt:lpstr>
      <vt:lpstr>　第八节　保险经营管理的财务评价指标体系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A6AA03822E314B9B88F01AEC7136AA99</vt:lpwstr>
  </property>
</Properties>
</file>