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53949" y="143336"/>
            <a:ext cx="9997016" cy="749300"/>
          </a:xfrm>
        </p:spPr>
        <p:txBody>
          <a:bodyPr/>
          <a:lstStyle>
            <a:lvl1pPr>
              <a:defRPr b="0" baseline="0">
                <a:solidFill>
                  <a:srgbClr val="9900CC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424217"/>
            <a:ext cx="10885714" cy="4821007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7B9BB-8C2D-404E-A344-BC0BAB711D30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106714" y="249735"/>
            <a:ext cx="8699591" cy="647700"/>
          </a:xfrm>
        </p:spPr>
        <p:txBody>
          <a:bodyPr>
            <a:noAutofit/>
          </a:bodyPr>
          <a:lstStyle>
            <a:lvl1pPr algn="l">
              <a:defRPr sz="2400" b="1" baseline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660066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n-lt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622301" y="1358900"/>
            <a:ext cx="10947400" cy="5016499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pic>
        <p:nvPicPr>
          <p:cNvPr id="4" name="Picture 13" descr="cd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694" y="6482444"/>
            <a:ext cx="2337435" cy="35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image" Target="../media/image5.png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image" Target="../media/image3.png"/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" y="0"/>
            <a:ext cx="12192001" cy="6870700"/>
          </a:xfrm>
          <a:prstGeom prst="rect">
            <a:avLst/>
          </a:prstGeom>
        </p:spPr>
      </p:pic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064681" y="193739"/>
            <a:ext cx="9997016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dirty="0" smtClean="0"/>
              <a:t>单击此处编辑母版标题样式</a:t>
            </a:r>
            <a:endParaRPr lang="zh-CN" altLang="zh-CN" dirty="0" smtClean="0"/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270001"/>
            <a:ext cx="11040533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87B4B1-16DD-4597-BAF4-F416D47B56D6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  <p:pic>
        <p:nvPicPr>
          <p:cNvPr id="26" name="Picture 13" descr="cd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694" y="6482444"/>
            <a:ext cx="2337435" cy="35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299992"/>
            <a:ext cx="1106714" cy="53186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64680" y="853952"/>
            <a:ext cx="8890689" cy="10432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0" kern="1200">
          <a:solidFill>
            <a:schemeClr val="tx2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文本框 4"/>
          <p:cNvSpPr txBox="1"/>
          <p:nvPr/>
        </p:nvSpPr>
        <p:spPr>
          <a:xfrm>
            <a:off x="0" y="3523774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第十一章　简单的国民收入决定理论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999219" y="2944291"/>
            <a:ext cx="6390109" cy="1475925"/>
            <a:chOff x="2488640" y="2139114"/>
            <a:chExt cx="6390109" cy="1475925"/>
          </a:xfrm>
        </p:grpSpPr>
        <p:grpSp>
          <p:nvGrpSpPr>
            <p:cNvPr id="5" name="Group 4"/>
            <p:cNvGrpSpPr/>
            <p:nvPr/>
          </p:nvGrpSpPr>
          <p:grpSpPr bwMode="auto">
            <a:xfrm>
              <a:off x="2488640" y="2139114"/>
              <a:ext cx="6390109" cy="639332"/>
              <a:chOff x="0" y="0"/>
              <a:chExt cx="2982" cy="288"/>
            </a:xfrm>
          </p:grpSpPr>
          <p:sp>
            <p:nvSpPr>
              <p:cNvPr id="14" name="AutoShape 5"/>
              <p:cNvSpPr>
                <a:spLocks noChangeArrowheads="1"/>
              </p:cNvSpPr>
              <p:nvPr/>
            </p:nvSpPr>
            <p:spPr bwMode="auto">
              <a:xfrm>
                <a:off x="54" y="0"/>
                <a:ext cx="2928" cy="288"/>
              </a:xfrm>
              <a:prstGeom prst="roundRect">
                <a:avLst>
                  <a:gd name="adj" fmla="val 50000"/>
                </a:avLst>
              </a:prstGeom>
              <a:noFill/>
              <a:ln w="19050" cap="rnd" cmpd="sng">
                <a:solidFill>
                  <a:schemeClr val="tx1"/>
                </a:solidFill>
                <a:prstDash val="sysDot"/>
                <a:round/>
              </a:ln>
              <a:effectLst>
                <a:outerShdw dist="107763" dir="2700000" algn="ctr" rotWithShape="0">
                  <a:schemeClr val="bg1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b="1">
                  <a:solidFill>
                    <a:prstClr val="black"/>
                  </a:solidFill>
                  <a:latin typeface="等线" panose="02010600030101010101" pitchFamily="2" charset="-122"/>
                  <a:ea typeface="等线" panose="02010600030101010101" pitchFamily="2" charset="-122"/>
                </a:endParaRPr>
              </a:p>
            </p:txBody>
          </p:sp>
          <p:sp>
            <p:nvSpPr>
              <p:cNvPr id="15" name="Rectangle 6"/>
              <p:cNvSpPr>
                <a:spLocks noChangeArrowheads="1"/>
              </p:cNvSpPr>
              <p:nvPr/>
            </p:nvSpPr>
            <p:spPr bwMode="auto">
              <a:xfrm>
                <a:off x="299" y="67"/>
                <a:ext cx="2423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000" b="1" dirty="0">
                    <a:solidFill>
                      <a:srgbClr val="000000"/>
                    </a:solidFill>
                    <a:latin typeface="等线" panose="02010600030101010101" pitchFamily="2" charset="-122"/>
                    <a:ea typeface="等线" panose="02010600030101010101" pitchFamily="2" charset="-122"/>
                    <a:cs typeface="方正粗黑宋简体" panose="02000000000000000000" charset="-122"/>
                    <a:sym typeface="+mn-ea"/>
                  </a:rPr>
                  <a:t>第一节　消费与</a:t>
                </a:r>
                <a:r>
                  <a:rPr lang="zh-CN" altLang="en-US" sz="2000" b="1" dirty="0" smtClean="0">
                    <a:solidFill>
                      <a:srgbClr val="000000"/>
                    </a:solidFill>
                    <a:latin typeface="等线" panose="02010600030101010101" pitchFamily="2" charset="-122"/>
                    <a:ea typeface="等线" panose="02010600030101010101" pitchFamily="2" charset="-122"/>
                    <a:cs typeface="方正粗黑宋简体" panose="02000000000000000000" charset="-122"/>
                    <a:sym typeface="+mn-ea"/>
                  </a:rPr>
                  <a:t>储蓄</a:t>
                </a:r>
                <a:endParaRPr lang="zh-CN" altLang="en-US" sz="2000" b="1" dirty="0">
                  <a:solidFill>
                    <a:srgbClr val="000000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方正粗黑宋简体" panose="02000000000000000000" charset="-122"/>
                  <a:sym typeface="+mn-ea"/>
                </a:endParaRPr>
              </a:p>
            </p:txBody>
          </p:sp>
          <p:sp>
            <p:nvSpPr>
              <p:cNvPr id="16" name="Oval 7"/>
              <p:cNvSpPr>
                <a:spLocks noChangeArrowheads="1"/>
              </p:cNvSpPr>
              <p:nvPr/>
            </p:nvSpPr>
            <p:spPr bwMode="auto">
              <a:xfrm>
                <a:off x="0" y="66"/>
                <a:ext cx="144" cy="144"/>
              </a:xfrm>
              <a:prstGeom prst="ellipse">
                <a:avLst/>
              </a:prstGeom>
              <a:gradFill rotWithShape="1">
                <a:gsLst>
                  <a:gs pos="0">
                    <a:srgbClr val="E96E29"/>
                  </a:gs>
                  <a:gs pos="100000">
                    <a:srgbClr val="9B491B"/>
                  </a:gs>
                </a:gsLst>
                <a:path path="shape">
                  <a:fillToRect l="50000" t="50000" r="50000" b="50000"/>
                </a:path>
              </a:gradFill>
              <a:ln w="19050" cmpd="sng">
                <a:solidFill>
                  <a:schemeClr val="tx1"/>
                </a:solidFill>
                <a:round/>
              </a:ln>
              <a:effectLst>
                <a:outerShdw dist="63500" dir="2212194" algn="ctr" rotWithShape="0">
                  <a:schemeClr val="bg1">
                    <a:alpha val="50000"/>
                  </a:schemeClr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b="1">
                  <a:solidFill>
                    <a:prstClr val="black"/>
                  </a:solidFill>
                  <a:latin typeface="等线" panose="02010600030101010101" pitchFamily="2" charset="-122"/>
                  <a:ea typeface="等线" panose="02010600030101010101" pitchFamily="2" charset="-122"/>
                </a:endParaRPr>
              </a:p>
            </p:txBody>
          </p:sp>
        </p:grpSp>
        <p:grpSp>
          <p:nvGrpSpPr>
            <p:cNvPr id="6" name="Group 8"/>
            <p:cNvGrpSpPr/>
            <p:nvPr/>
          </p:nvGrpSpPr>
          <p:grpSpPr bwMode="auto">
            <a:xfrm>
              <a:off x="2488640" y="2975707"/>
              <a:ext cx="6390109" cy="639332"/>
              <a:chOff x="0" y="0"/>
              <a:chExt cx="2982" cy="288"/>
            </a:xfrm>
          </p:grpSpPr>
          <p:sp>
            <p:nvSpPr>
              <p:cNvPr id="11" name="AutoShape 9"/>
              <p:cNvSpPr>
                <a:spLocks noChangeArrowheads="1"/>
              </p:cNvSpPr>
              <p:nvPr/>
            </p:nvSpPr>
            <p:spPr bwMode="auto">
              <a:xfrm>
                <a:off x="54" y="0"/>
                <a:ext cx="2928" cy="288"/>
              </a:xfrm>
              <a:prstGeom prst="roundRect">
                <a:avLst>
                  <a:gd name="adj" fmla="val 50000"/>
                </a:avLst>
              </a:prstGeom>
              <a:noFill/>
              <a:ln w="19050" cap="rnd" cmpd="sng">
                <a:solidFill>
                  <a:schemeClr val="tx1"/>
                </a:solidFill>
                <a:prstDash val="sysDot"/>
                <a:round/>
              </a:ln>
              <a:effectLst>
                <a:outerShdw dist="107763" dir="2700000" algn="ctr" rotWithShape="0">
                  <a:schemeClr val="bg1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b="1">
                  <a:solidFill>
                    <a:prstClr val="black"/>
                  </a:solidFill>
                  <a:latin typeface="等线" panose="02010600030101010101" pitchFamily="2" charset="-122"/>
                  <a:ea typeface="等线" panose="02010600030101010101" pitchFamily="2" charset="-122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299" y="60"/>
                <a:ext cx="2683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000" b="1" dirty="0">
                    <a:solidFill>
                      <a:srgbClr val="000000"/>
                    </a:solidFill>
                    <a:latin typeface="等线" panose="02010600030101010101" pitchFamily="2" charset="-122"/>
                    <a:ea typeface="等线" panose="02010600030101010101" pitchFamily="2" charset="-122"/>
                    <a:cs typeface="锐字工房云字库准圆GBK" panose="02010604000000000000" charset="-122"/>
                    <a:sym typeface="+mn-ea"/>
                  </a:rPr>
                  <a:t>第二节　国民收入的决定</a:t>
                </a:r>
                <a:endParaRPr lang="zh-CN" altLang="en-US" sz="2000" b="1" dirty="0">
                  <a:solidFill>
                    <a:srgbClr val="000000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锐字工房云字库准圆GBK" panose="02010604000000000000" charset="-122"/>
                  <a:sym typeface="+mn-ea"/>
                </a:endParaRPr>
              </a:p>
            </p:txBody>
          </p:sp>
          <p:sp>
            <p:nvSpPr>
              <p:cNvPr id="13" name="Oval 11"/>
              <p:cNvSpPr>
                <a:spLocks noChangeArrowheads="1"/>
              </p:cNvSpPr>
              <p:nvPr/>
            </p:nvSpPr>
            <p:spPr bwMode="auto">
              <a:xfrm>
                <a:off x="0" y="60"/>
                <a:ext cx="144" cy="144"/>
              </a:xfrm>
              <a:prstGeom prst="ellipse">
                <a:avLst/>
              </a:prstGeom>
              <a:gradFill rotWithShape="1">
                <a:gsLst>
                  <a:gs pos="0">
                    <a:srgbClr val="DCDC48"/>
                  </a:gs>
                  <a:gs pos="100000">
                    <a:srgbClr val="939330"/>
                  </a:gs>
                </a:gsLst>
                <a:path path="shape">
                  <a:fillToRect l="50000" t="50000" r="50000" b="50000"/>
                </a:path>
              </a:gradFill>
              <a:ln w="19050" cmpd="sng">
                <a:solidFill>
                  <a:schemeClr val="tx1"/>
                </a:solidFill>
                <a:round/>
              </a:ln>
              <a:effectLst>
                <a:outerShdw dist="63500" dir="2212194" algn="ctr" rotWithShape="0">
                  <a:schemeClr val="bg1">
                    <a:alpha val="50000"/>
                  </a:schemeClr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b="1">
                  <a:solidFill>
                    <a:prstClr val="black"/>
                  </a:solidFill>
                  <a:latin typeface="等线" panose="02010600030101010101" pitchFamily="2" charset="-122"/>
                  <a:ea typeface="等线" panose="02010600030101010101" pitchFamily="2" charset="-122"/>
                </a:endParaRPr>
              </a:p>
            </p:txBody>
          </p:sp>
        </p:grpSp>
      </p:grpSp>
      <p:sp>
        <p:nvSpPr>
          <p:cNvPr id="18" name="标题 1"/>
          <p:cNvSpPr txBox="1"/>
          <p:nvPr/>
        </p:nvSpPr>
        <p:spPr bwMode="auto">
          <a:xfrm>
            <a:off x="0" y="154783"/>
            <a:ext cx="7778839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pPr algn="ctr"/>
            <a:r>
              <a:rPr lang="zh-CN" altLang="en-US" sz="2800" smtClean="0"/>
              <a:t>目   录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第一节　消费与</a:t>
            </a:r>
            <a:r>
              <a:rPr lang="zh-CN" altLang="zh-CN" dirty="0" smtClean="0">
                <a:effectLst/>
              </a:rPr>
              <a:t>储蓄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一、消费函数与消费倾向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(一)消费与消费函数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/>
              <a:t>我们假定家庭的消费支出取决于个人可支配收入的水平,因此,可支配收入便成为决定消费的唯一因素。再假定消费者的支出将随可支配收入的增加而增加,但其增加的比例要小于可支配收入增加的比例。结果,个人储蓄必然随可支配收入的增加而增加。凯恩斯把这种变化趋势称为“基本心理定律”。</a:t>
            </a:r>
            <a:endParaRPr lang="zh-CN" altLang="en-US"/>
          </a:p>
          <a:p>
            <a:pPr marL="0" algn="just">
              <a:lnSpc>
                <a:spcPct val="135000"/>
              </a:lnSpc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(二)消费倾向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/>
              <a:t>消费与收入的关系可以用平均消费倾向和边际消费倾向来说明。平均消费倾向(Average Propensity to Consume,APC)是指在任一收入水平上消费在收入中的比率,或者说,平均消费倾向就是消费与可支配收入的比值。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第一节　消费与</a:t>
            </a:r>
            <a:r>
              <a:rPr lang="zh-CN" altLang="zh-CN" dirty="0" smtClean="0">
                <a:effectLst/>
              </a:rPr>
              <a:t>储蓄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二、储蓄函数与储蓄倾向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46220" y="2908935"/>
            <a:ext cx="4380865" cy="2376805"/>
          </a:xfrm>
          <a:prstGeom prst="rect">
            <a:avLst/>
          </a:prstGeom>
        </p:spPr>
      </p:pic>
      <p:sp>
        <p:nvSpPr>
          <p:cNvPr id="103" name="文本框 102"/>
          <p:cNvSpPr txBox="1"/>
          <p:nvPr/>
        </p:nvSpPr>
        <p:spPr>
          <a:xfrm>
            <a:off x="3696335" y="5491480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11-2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储蓄函数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第一节　消费与</a:t>
            </a:r>
            <a:r>
              <a:rPr lang="zh-CN" altLang="zh-CN" dirty="0" smtClean="0">
                <a:effectLst/>
              </a:rPr>
              <a:t>储蓄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2300" y="1358900"/>
            <a:ext cx="10618470" cy="5016500"/>
          </a:xfrm>
        </p:spPr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三、节约的悖论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对节俭的反论,不仅是指萧条时期储蓄增加会使萧条更加萧条,而且,这一反论还指出,储蓄过多还可能会减少实际的储蓄,这是因为过多的储蓄引起国民收入的下降而引起的。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70020" y="3034665"/>
            <a:ext cx="4251325" cy="267843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4810125" y="5892165"/>
            <a:ext cx="318960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11-3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节约的悖论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第二节　国民收入的决定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一、均衡国民收入的决定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(一)两部门经济中国民收入的构成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(二)国民收入的决定——使用消费函数决定国民收入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(三)使用储蓄函数决定的均衡的国民收入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第二节　国民收入的决定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二、乘数原理及其作用机制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(一)自发支出乘数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/>
              <a:t>1.乘数公式</a:t>
            </a:r>
            <a:endParaRPr lang="zh-CN" altLang="en-US"/>
          </a:p>
          <a:p>
            <a:r>
              <a:rPr lang="zh-CN" altLang="en-US"/>
              <a:t>2.影响乘数的因素</a:t>
            </a:r>
            <a:endParaRPr lang="zh-CN" altLang="en-US"/>
          </a:p>
          <a:p>
            <a:pPr marL="0" algn="just">
              <a:lnSpc>
                <a:spcPct val="135000"/>
              </a:lnSpc>
              <a:spcBef>
                <a:spcPts val="1500"/>
              </a:spcBef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(二)投资乘数和政府收支乘数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/>
              <a:t>1.投资乘数和政府购买乘数</a:t>
            </a:r>
            <a:endParaRPr lang="zh-CN" altLang="en-US"/>
          </a:p>
          <a:p>
            <a:r>
              <a:rPr lang="zh-CN" altLang="en-US"/>
              <a:t>2.转移支付乘数和税收乘数</a:t>
            </a:r>
            <a:endParaRPr lang="zh-CN" altLang="en-US"/>
          </a:p>
          <a:p>
            <a:r>
              <a:rPr lang="zh-CN" altLang="en-US"/>
              <a:t>3.平衡预算乘数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GungsuhChe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635</Words>
  <Application>WPS 演示</Application>
  <PresentationFormat>宽屏</PresentationFormat>
  <Paragraphs>47</Paragraphs>
  <Slides>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GungsuhChe</vt:lpstr>
      <vt:lpstr>Malgun Gothic</vt:lpstr>
      <vt:lpstr>等线</vt:lpstr>
      <vt:lpstr>方正粗黑宋简体</vt:lpstr>
      <vt:lpstr>锐字工房云字库准圆GBK</vt:lpstr>
      <vt:lpstr>黑体</vt:lpstr>
      <vt:lpstr>楷体</vt:lpstr>
      <vt:lpstr>Office 主题​​</vt:lpstr>
      <vt:lpstr>默认设计模板</vt:lpstr>
      <vt:lpstr>PowerPoint 演示文稿</vt:lpstr>
      <vt:lpstr>PowerPoint 演示文稿</vt:lpstr>
      <vt:lpstr>第一节　消费与储蓄</vt:lpstr>
      <vt:lpstr>第一节　消费与储蓄</vt:lpstr>
      <vt:lpstr>第一节　消费与储蓄</vt:lpstr>
      <vt:lpstr>第二节　国民收入的决定</vt:lpstr>
      <vt:lpstr>第二节　国民收入的决定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sunny</cp:lastModifiedBy>
  <cp:revision>172</cp:revision>
  <dcterms:created xsi:type="dcterms:W3CDTF">2019-06-19T02:08:00Z</dcterms:created>
  <dcterms:modified xsi:type="dcterms:W3CDTF">2021-08-27T01:31:30Z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78B55D245CE44C4F93F4C73CC760D86E</vt:lpwstr>
  </property>
</Properties>
</file>