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41" r:id="rId2"/>
    <p:sldId id="412" r:id="rId3"/>
    <p:sldId id="442" r:id="rId4"/>
    <p:sldId id="413" r:id="rId5"/>
    <p:sldId id="414" r:id="rId6"/>
    <p:sldId id="415" r:id="rId7"/>
    <p:sldId id="416" r:id="rId8"/>
    <p:sldId id="417" r:id="rId9"/>
    <p:sldId id="418" r:id="rId10"/>
    <p:sldId id="419" r:id="rId11"/>
    <p:sldId id="420" r:id="rId12"/>
    <p:sldId id="421" r:id="rId13"/>
    <p:sldId id="422" r:id="rId14"/>
    <p:sldId id="423" r:id="rId15"/>
    <p:sldId id="426" r:id="rId16"/>
    <p:sldId id="424" r:id="rId17"/>
    <p:sldId id="425" r:id="rId18"/>
    <p:sldId id="427" r:id="rId19"/>
    <p:sldId id="428" r:id="rId20"/>
    <p:sldId id="429" r:id="rId21"/>
    <p:sldId id="430" r:id="rId22"/>
    <p:sldId id="432" r:id="rId23"/>
    <p:sldId id="431" r:id="rId24"/>
    <p:sldId id="433" r:id="rId25"/>
    <p:sldId id="434" r:id="rId26"/>
    <p:sldId id="435" r:id="rId27"/>
    <p:sldId id="436" r:id="rId28"/>
    <p:sldId id="437" r:id="rId29"/>
    <p:sldId id="438" r:id="rId30"/>
    <p:sldId id="471" r:id="rId31"/>
    <p:sldId id="472" r:id="rId32"/>
    <p:sldId id="473" r:id="rId33"/>
    <p:sldId id="474" r:id="rId34"/>
    <p:sldId id="475" r:id="rId35"/>
    <p:sldId id="476" r:id="rId36"/>
    <p:sldId id="477" r:id="rId37"/>
    <p:sldId id="479" r:id="rId38"/>
    <p:sldId id="478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4" y="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12189884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0" y="41148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914400" y="117475"/>
            <a:ext cx="11275484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 txBox="1">
            <a:spLocks noGrp="1"/>
          </p:cNvSpPr>
          <p:nvPr>
            <p:ph type="dt" sz="quarter" idx="2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kumimoji="1" lang="zh-CN" altLang="en-US" sz="1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2021/6/1</a:t>
            </a:fld>
            <a:endParaRPr kumimoji="1" lang="zh-CN" altLang="en-US" sz="1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2"/>
          <p:cNvSpPr txBox="1">
            <a:spLocks noGrp="1"/>
          </p:cNvSpPr>
          <p:nvPr>
            <p:ph type="sldNum" sz="quarter" idx="4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</a:rPr>
              <a:t>1</a:t>
            </a:fld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5124" name="Rectangle 2"/>
          <p:cNvSpPr>
            <a:spLocks noGrp="1"/>
          </p:cNvSpPr>
          <p:nvPr>
            <p:ph type="ctrTitle" sz="quarter"/>
          </p:nvPr>
        </p:nvSpPr>
        <p:spPr>
          <a:xfrm>
            <a:off x="2209800" y="1196975"/>
            <a:ext cx="7772400" cy="2460625"/>
          </a:xfrm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2209800" y="4149725"/>
            <a:ext cx="7772400" cy="1752600"/>
          </a:xfrm>
        </p:spPr>
        <p:txBody>
          <a:bodyPr vert="horz" wrap="square" lIns="92075" tIns="46038" rIns="92075" bIns="46038" anchor="t" anchorCtr="0"/>
          <a:lstStyle/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eaLnBrk="1" hangingPunct="1">
              <a:buClrTx/>
              <a:buSzTx/>
            </a:pPr>
            <a:endParaRPr kumimoji="1" lang="zh-CN" altLang="en-US" b="1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8795" y="609600"/>
            <a:ext cx="11673205" cy="1143000"/>
          </a:xfrm>
        </p:spPr>
        <p:txBody>
          <a:bodyPr/>
          <a:lstStyle/>
          <a:p>
            <a:r>
              <a:rPr lang="zh-CN" altLang="en-US" sz="4000" b="1"/>
              <a:t>（二）正确认识价值创造与价值分配的内在联系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      1</a:t>
            </a:r>
            <a:r>
              <a:rPr lang="zh-CN" altLang="en-US" dirty="0"/>
              <a:t>、价值创造与价值分配是价值规律不可或缺的两个方面。</a:t>
            </a:r>
          </a:p>
          <a:p>
            <a:r>
              <a:rPr lang="en-US" altLang="zh-CN" dirty="0"/>
              <a:t>       2</a:t>
            </a:r>
            <a:r>
              <a:rPr lang="zh-CN" altLang="en-US" dirty="0"/>
              <a:t>、价值创造与价值分配要解决的问题是不同的。价值创造是解决价值来源问题，价值分配是解决要素所有权的实现问题。</a:t>
            </a:r>
          </a:p>
          <a:p>
            <a:r>
              <a:rPr lang="en-US" altLang="zh-CN" dirty="0"/>
              <a:t>       3</a:t>
            </a:r>
            <a:r>
              <a:rPr lang="zh-CN" altLang="en-US" dirty="0"/>
              <a:t>、按要素分配与按劳分配一样，都必须符合价值规律和价值增值规律。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（三）按资分配与优化资源配置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按资分配是维护资金所有权的需要，它的必然性表现在以下方面：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）维护资本的所有权和使用权。资金用于消费可满足生活需要，资金投入生产和经营可满足投资需要。利息是资本所有权的实现形式，利润是资本使用权的实现形式。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）提高资金的利用效率。因为大量的生产和经营资本是通过借贷取得的，所以使用者不仅要取得利润，而且要还本付息，这就迫使资金的使用者精打细算，合理安排。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）有利于资金的合理配置。利润是资本使用权的报酬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利息是资本使用权的价格，它与利润有着不可分割的联系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因此，利润通过利息，调节着资金的供求，起着合理配置资源的积极作用。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 </a:t>
            </a:r>
            <a:r>
              <a:rPr lang="zh-CN" altLang="en-US" b="1" dirty="0"/>
              <a:t>（四）正确处理公平与效率的关系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按劳分配与按要素分配有机结合，必须解决好公平与效率之间的关系。西方有些经济学家认为，公平与效率是彼此消长的一对矛盾，坚持公平就会牺牲效率，坚持效率就会牺牲公平，二者“鱼与熊掌不可兼得”。其实，这样的认识有失偏颇，因为只有当公平与效率的关系发展到极端，才可能形成彼此消长的状态。在正常情况下，公平与效率是对立统一和相辅相成的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三、收入分配中的主要问题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（一）在国民收入初次分配中劳动报酬所占比重偏低 ；</a:t>
            </a:r>
          </a:p>
          <a:p>
            <a:pPr marL="0" indent="0">
              <a:buNone/>
            </a:pPr>
            <a:r>
              <a:rPr lang="zh-CN" altLang="en-US" b="1" dirty="0"/>
              <a:t>（二）政府对于国民收入再分配的调节力度不够 ；</a:t>
            </a:r>
          </a:p>
          <a:p>
            <a:pPr marL="0" indent="0">
              <a:buNone/>
            </a:pPr>
            <a:r>
              <a:rPr lang="zh-CN" altLang="en-US" b="1" dirty="0"/>
              <a:t>（三）相对来说居民的财产性收入更低；</a:t>
            </a:r>
          </a:p>
          <a:p>
            <a:pPr marL="0" indent="0">
              <a:buNone/>
            </a:pPr>
            <a:r>
              <a:rPr lang="zh-CN" altLang="en-US" b="1" dirty="0"/>
              <a:t>（四）居民收入的贫富差距有扩大趋势；</a:t>
            </a:r>
          </a:p>
          <a:p>
            <a:pPr marL="0" indent="0">
              <a:buNone/>
            </a:pPr>
            <a:r>
              <a:rPr lang="zh-CN" altLang="en-US" b="1" dirty="0"/>
              <a:t>（五）隐性收入加剧分配不公的问题。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1235" y="609600"/>
            <a:ext cx="11200765" cy="1143000"/>
          </a:xfrm>
        </p:spPr>
        <p:txBody>
          <a:bodyPr/>
          <a:lstStyle/>
          <a:p>
            <a:r>
              <a:rPr lang="zh-CN" altLang="en-US" sz="3600" b="1" dirty="0"/>
              <a:t>（一）在国民收入初次分配中劳动报酬所占比重偏低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劳动报酬是居民收入的主体，改革开放以来，尽管我国居民</a:t>
            </a:r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劳动报酬不断增长，但是与</a:t>
            </a:r>
            <a:r>
              <a:rPr lang="en-US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GDP 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的增长速度相比是偏慢的。</a:t>
            </a:r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在收入的初次分配环节，劳动者的工资水平是由雇主决定的。为了实现利润最大化，雇主会尽可能压低工资，而劳动者只能被动接受</a:t>
            </a:r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en-US" altLang="zh-CN" dirty="0"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我国劳动力市场长期处于供过于求的状态，劳动力价格即工资被迫降到劳动力价值以下，这就是我国居民收入在国民收入中比重偏低的主要原因。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1278235" cy="1143000"/>
          </a:xfrm>
        </p:spPr>
        <p:txBody>
          <a:bodyPr/>
          <a:lstStyle/>
          <a:p>
            <a:r>
              <a:rPr lang="zh-CN" altLang="en-US" sz="3600" b="1" dirty="0"/>
              <a:t>（二）政府对于国民收入再分配的调节力度不够</a:t>
            </a:r>
            <a:r>
              <a:rPr lang="zh-CN" altLang="en-US" sz="3600" dirty="0"/>
              <a:t> 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目前，在国民收入的二次分配中，存在着许多问题。主要是我国当前的转移支付制度仍不健全，对城乡贫困人口的救助投入不足。作为调节收入分配重要手段的税收政策，并没有充分发挥它在二次分配中的积极作用。众所周知，纳税是稀释居民收入水平的一个过程，也是调节贫富差距的重要手段，而政府的纳税政策对低收入者的保护力度还远远不够，这就极大的影响了低收入居民收入水平的提高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（三）相对来说居民的财产性收入更低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</a:t>
            </a:r>
            <a:r>
              <a:rPr lang="zh-CN" altLang="zh-CN" kern="1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目前，我国居民获得财产性收入比较少，途径比较狭窄，主要是因为金融制度、财产制度不完善，个人理财意识不强，这也制约了居民收入的提高。因此为了使财产性收入发挥城乡居民收入增长点的作用，我国必须进行金融制度改革。在确保安全的前提下，出台更多的金融产品和理财方式，创造条件让广大群众拥有更多的财产性收入。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> 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（四）居民收入的贫富差距有扩大趋势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我国居民城乡、地区、行业收入存在严重差异，整个社会贫富差距悬殊。</a:t>
            </a:r>
            <a:endParaRPr lang="en-US" altLang="zh-CN" dirty="0"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（</a:t>
            </a:r>
            <a:r>
              <a:rPr lang="en-US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从城乡差距看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；（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从地区差距看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；（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从行业差距看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；（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从贫富差距看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以上情况说明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我国不仅面临怎样收敛收入差距问题，而且面临如何避免两极分化，导致社会风险的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现实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考验。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（五）隐性收入加剧分配不公的问题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所谓隐性收入，主要包括城镇偏向型补贴、非正常收入和灰色收入等。</a:t>
            </a:r>
            <a:endParaRPr lang="en-US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）城镇偏向型补贴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）非正常收入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）灰色收入。</a:t>
            </a:r>
            <a:endParaRPr lang="en-US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因此，提高居民收入在国民收入分配中的比重，确实提高中下层人群的收入水平，已成当务之急。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1359515" cy="1143000"/>
          </a:xfrm>
        </p:spPr>
        <p:txBody>
          <a:bodyPr/>
          <a:lstStyle/>
          <a:p>
            <a:r>
              <a:rPr lang="zh-CN" altLang="en-US" b="1"/>
              <a:t>四、  构建公平和谐的“三维”型分配体系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社会主义市场经济条件下的收入分配，可分为三个层面。初次分配是基础，二次分配是主导，三次分配是补充。这就需要努力构建一个由“基础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主导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补充”相结合的“三维”型分配体系。</a:t>
            </a:r>
            <a:endParaRPr lang="en-US" altLang="zh-CN" b="1" dirty="0"/>
          </a:p>
          <a:p>
            <a:r>
              <a:rPr lang="zh-CN" altLang="en-US" b="1" dirty="0"/>
              <a:t>（一）国民收入初次分配的调整和创新；</a:t>
            </a:r>
          </a:p>
          <a:p>
            <a:r>
              <a:rPr lang="zh-CN" altLang="en-US" b="1" dirty="0"/>
              <a:t>（二）国民收入二次分配的调整和创新；</a:t>
            </a:r>
          </a:p>
          <a:p>
            <a:r>
              <a:rPr lang="zh-CN" altLang="en-US" b="1" dirty="0"/>
              <a:t>（三）国民收入三次分配的调整和创新。</a:t>
            </a:r>
          </a:p>
          <a:p>
            <a:endParaRPr lang="zh-CN" altLang="en-US" b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第六章 消费资料分配制度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社会主义市场经济中，只有按照价值规律和价值增值规律的要求，把按劳分配与按要素分配有机结合起来，才能消除分配中的平均主义和两极分化，才能使公平分配与合理分配的积极作用充分发挥出来，以促进社会生产力的发展和加快社会主义的现代化建设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b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（一）国民收入初次分配的调整和创新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初次分配是居民收入的主要渠道，是与市场联系最紧密的分配途径。为改善劳动者及其家庭的消费状况，提高劳动报酬的比重是我们的首选对策。</a:t>
            </a:r>
            <a:endParaRPr lang="en-US" altLang="zh-CN" b="1" dirty="0"/>
          </a:p>
          <a:p>
            <a:r>
              <a:rPr lang="zh-CN" altLang="en-US" b="1" dirty="0"/>
              <a:t>1、重视市场效率的政策导向；</a:t>
            </a:r>
          </a:p>
          <a:p>
            <a:r>
              <a:rPr lang="zh-CN" altLang="en-US" b="1" dirty="0"/>
              <a:t>2、提高劳动报酬比重的政策；</a:t>
            </a:r>
          </a:p>
          <a:p>
            <a:r>
              <a:rPr lang="zh-CN" altLang="en-US" b="1" dirty="0"/>
              <a:t>3、确立工资集体协商的政策。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1、重视市场效率的政策导向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初次分配中，就是依据市场效率来进行的。每个所有者按其提供生产要素的数量和质量，经过市场的检验与认可，方可取得相应的报酬和收益。初次分配通行的原则是：效率越高，效益越高，收入也越多；效率越低，效益越低，收入就越少。因此，有关初次分配的政策必须以不损害效率为前提，坚持发挥市场在配置资源上的决定性作用，引导人们努力工作、积极进取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2、提高劳动报酬比重的政策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初次分配中存在的“三个集中”倾向（即财富向政府集中；财富向资本集中；财富向垄断行业集中），而导致居民收入和消费总体偏低的问题，我们应当在确保劳动报酬每年增长的前提下，制定提高劳动报酬比重的政策，并通过实施使劳动者的收入与他们的贡献相匹配，推动初次分配从失衡走向均衡，从不公平走向相对公平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3、确立工资集体协商的政策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初次分配关系中，劳动和资本关系是核心。为扭转劳动报酬份额严重偏低的状况，形成劳动报酬与资本收益的合理格局，我们要在坚持劳资互利的基础上，构建工资集体协商机制及相关政策，强化劳动者的维权意识和工会组织的维权作用。通过工会的“集体发言机制”影响企业或出资方，以确保职工收入能随企业发展和资本收益提高而相应增长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（二）国民收入二次分配的调整和创新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04800" algn="just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初次分配失衡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，而部门垄断、权钱交易和贪污腐败等对市场的深度扭曲，又推进了收入差距的扩大。因此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国家在二次分配中更要注重社会公平，着力完善税收政策和转移支付政策，全方位地缩小收入分配差距。</a:t>
            </a:r>
            <a:endParaRPr lang="en-US" altLang="zh-CN" b="1" dirty="0"/>
          </a:p>
          <a:p>
            <a:r>
              <a:rPr lang="zh-CN" altLang="en-US" b="1" dirty="0"/>
              <a:t>1、健全税收政策；</a:t>
            </a:r>
          </a:p>
          <a:p>
            <a:r>
              <a:rPr lang="zh-CN" altLang="en-US" b="1" dirty="0"/>
              <a:t>2、完善转移支付政策。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1、健全税收政策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税收是一种有效的再分配手段，因此要健全以个人所得税为主的税收体系。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）完善个人所得税政策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）适时出台房产税政策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）择机开征遗产税与赠与税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还可推出社会保障税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完善消费税等。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2、完善转移支付政策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在我国城乡、地区和不同群体的收入中，隐含着由公共服务导致的差距。这与政府的转移支付和政策不到位有关。因此，要以基本公共服务均等化为目标，完善政府的转移支付政策，这里要突出两个重点：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）优化转移支付结构政策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）实施转移支付倾斜政策。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（三）国民收入三次分配的调整和创新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三次分配是对初次分配和二次分配中的缺陷和不足，加以必要的弥补和矫正。在三次分配中，有些社会成员，特别是富人的慈善捐赠、公益义举，资助了弱势群体或落后地区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有助于缩小社会收入分配差距，充分发挥三次分配的积极作用。</a:t>
            </a:r>
            <a:endParaRPr lang="en-US" altLang="zh-CN" b="1" dirty="0"/>
          </a:p>
          <a:p>
            <a:r>
              <a:rPr lang="zh-CN" altLang="en-US" b="1" dirty="0"/>
              <a:t>1、培育和健全慈善组织和机构；</a:t>
            </a:r>
          </a:p>
          <a:p>
            <a:r>
              <a:rPr lang="zh-CN" altLang="en-US" b="1" dirty="0"/>
              <a:t>2、完善慈善捐赠的税收优惠政策。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1、培育和健全慈善组织和机构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慈善公益事业及其活动，主要依仗民间组织的规范运作。在我国，各类慈善组织在公益活动中发挥了积极作用，做出了不小的贡献，但是损害慈善公信的事件也时有发生，因此它们的健康发展仍然是任重而道远。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要按照发展公益事业的要求和慈善组织自身的成长规律，来健全和完善相关政策。通过培育与规范慈善组织和机构，推进慈善公益事业的健康发展。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2、完善慈善捐赠的税收优惠政策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开启和利用政策资源，构建与慈善公益事业相匹配的税收优惠，对从事各种慈善捐赠和社会公益捐助的个人、企业等实施税收减免，尽快提高免税比重，以鼓励和引导社会成员，尤其是富裕阶层自愿将一部分收入和财富，向低收入者、弱势群体和遭受特殊危难的人们进行友情转移，实现共同富裕中不同阶层的利益和谐，以及消费的普遍增长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第六章的主要内容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/>
              <a:t>一、按劳分配的本质要求和实现形式；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二、按要素分配的地位和作用；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三、收入分配中的主要问题；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四、构建公平和谐的“三维”型分配体系。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课后习题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/>
              <a:t>一、概念题</a:t>
            </a:r>
          </a:p>
          <a:p>
            <a:r>
              <a:rPr lang="zh-CN" altLang="en-US" dirty="0"/>
              <a:t>1、按劳分配； </a:t>
            </a:r>
          </a:p>
          <a:p>
            <a:r>
              <a:rPr lang="zh-CN" altLang="en-US" dirty="0"/>
              <a:t>2、按资分配； </a:t>
            </a:r>
          </a:p>
          <a:p>
            <a:r>
              <a:rPr lang="zh-CN" altLang="en-US" dirty="0"/>
              <a:t>3、财产性收入；</a:t>
            </a:r>
          </a:p>
          <a:p>
            <a:r>
              <a:rPr lang="zh-CN" altLang="en-US" dirty="0"/>
              <a:t> 4、隐性收入；</a:t>
            </a:r>
          </a:p>
          <a:p>
            <a:r>
              <a:rPr lang="zh-CN" altLang="en-US" dirty="0"/>
              <a:t> 5、国民收入。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1、要生产，一方面需要___________，另一方面需要___________。</a:t>
            </a:r>
          </a:p>
          <a:p>
            <a:r>
              <a:rPr lang="zh-CN" altLang="en-US"/>
              <a:t>2、社会主义革命消灭了剥削制度，但没有消除_________与_________相分离的状况。</a:t>
            </a:r>
          </a:p>
          <a:p>
            <a:r>
              <a:rPr lang="zh-CN" altLang="en-US"/>
              <a:t>3、在市场经济中，按资分配涉及到________、________和________三者之间的所有权关系。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4、按劳分配与按要素分配相结合，要解决好________与________的关系。</a:t>
            </a:r>
          </a:p>
          <a:p>
            <a:r>
              <a:rPr lang="zh-CN" altLang="en-US"/>
              <a:t>5、收入分配有三个层次：初次分配是________，二次分配是________，三次分配是________。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1、在资本主义社会，资本家与劳动者发生经济联系的方式是买卖（①劳动、②劳动产品、③劳动过程、④劳动力）。                                                                 （     ）</a:t>
            </a:r>
          </a:p>
          <a:p>
            <a:r>
              <a:rPr lang="zh-CN" altLang="en-US" dirty="0"/>
              <a:t>2、在社会主义时期只能默认“劳动者不同等的个人天赋，从而不同等的（①学习能力、②研究能力、③工作能力、④生活能力），是天然特权”。             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3、在社会主义社会，工人（①必要劳动、②剩余劳动、③简单劳动、④复杂劳动）创造的价值转化为公共必要价值。                                                                 （     ）</a:t>
            </a:r>
          </a:p>
          <a:p>
            <a:r>
              <a:rPr lang="zh-CN" altLang="en-US" dirty="0"/>
              <a:t>4、公平与效率的关系是（①对立、②统一、③对立统一、④无规律）的。                                              （     ）</a:t>
            </a:r>
          </a:p>
          <a:p>
            <a:r>
              <a:rPr lang="zh-CN" altLang="en-US" dirty="0"/>
              <a:t>5、那种认为（①按要素分配、②按劳分配、③平均分配、④转移支付）是违背劳动价值论和不符合价值规律的看法，是完全错误的。                                      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1、生产要素是指物质生产必须具备的各种因素，包括（①资金、②劳动力、③土地、④技术、⑤管理）。</a:t>
            </a:r>
            <a:endParaRPr lang="en-US" altLang="zh-CN" dirty="0"/>
          </a:p>
          <a:p>
            <a:r>
              <a:rPr lang="en-US" altLang="zh-CN" dirty="0"/>
              <a:t>                                                                              </a:t>
            </a:r>
            <a:r>
              <a:rPr lang="zh-CN" altLang="en-US" dirty="0"/>
              <a:t>（         ）</a:t>
            </a:r>
          </a:p>
          <a:p>
            <a:r>
              <a:rPr lang="zh-CN" altLang="en-US" dirty="0"/>
              <a:t>2、在社会主义市场经济中，等价交换是（①国家、②产品、③企业、④个人、⑤劳动）都能接受的平等关系。                                                                          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4200" y="1638300"/>
            <a:ext cx="10693400" cy="4457700"/>
          </a:xfrm>
        </p:spPr>
        <p:txBody>
          <a:bodyPr/>
          <a:lstStyle/>
          <a:p>
            <a:r>
              <a:rPr lang="zh-CN" altLang="en-US" dirty="0"/>
              <a:t>3、按资分配取得的收入，包括（①工资、②利息、③红利、④股息、⑤利润）等收入。                         （         ）</a:t>
            </a:r>
          </a:p>
          <a:p>
            <a:r>
              <a:rPr lang="zh-CN" altLang="en-US" dirty="0"/>
              <a:t>4、国家必须运用（①价格、②利息、③产品、④税收、⑤转移支付）等经济手段，实行国民收入的再分配。</a:t>
            </a:r>
            <a:endParaRPr lang="en-US" altLang="zh-CN" dirty="0"/>
          </a:p>
          <a:p>
            <a:r>
              <a:rPr lang="en-US" altLang="zh-CN" dirty="0"/>
              <a:t>                                       </a:t>
            </a:r>
            <a:r>
              <a:rPr lang="zh-CN" altLang="en-US" dirty="0"/>
              <a:t>                                           （         ）</a:t>
            </a:r>
          </a:p>
          <a:p>
            <a:r>
              <a:rPr lang="zh-CN" altLang="en-US" dirty="0"/>
              <a:t>5、中央政府对地方政府的转移支付主要有（①强制性支付、②返还性支出、③财力性支付、④机动性支付、⑤专项支付）                                                                 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五、简答题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1、在社会主义市场经济中，劳动力商品的运用符合哪些经济规律？</a:t>
            </a: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、在市场经济中为什么要实行按资分配？</a:t>
            </a: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3、如何认识价值创造与价值分配之间的关系？</a:t>
            </a: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4、如何正确认识公平与效率之间的关系？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六、论述题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/>
              <a:t>1、在收入分配中存在哪些突出问题急需解决？</a:t>
            </a:r>
          </a:p>
          <a:p>
            <a:r>
              <a:rPr lang="zh-CN" altLang="en-US" sz="3600"/>
              <a:t>2、如何构建“三维”型的收入分配体系？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一、 按劳分配的本质要求和实现形式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为了在社会主义初级阶段遵循按劳分配规律，我们不仅要深刻认识它的本质要求，而且要努力探索它的实现形式。</a:t>
            </a:r>
            <a:endParaRPr lang="en-US" altLang="zh-CN" b="1" dirty="0"/>
          </a:p>
          <a:p>
            <a:r>
              <a:rPr lang="zh-CN" altLang="en-US" b="1" dirty="0"/>
              <a:t>（一）按劳分配的本质要求及其萌芽形式；</a:t>
            </a:r>
          </a:p>
          <a:p>
            <a:r>
              <a:rPr lang="zh-CN" altLang="en-US" b="1" dirty="0"/>
              <a:t>（二）劳动力商品形式的延续性和必然性；</a:t>
            </a:r>
          </a:p>
          <a:p>
            <a:r>
              <a:rPr lang="zh-CN" altLang="en-US" b="1" dirty="0"/>
              <a:t>（三）劳动力商品与按劳分配的有机结合。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（一）按劳分配的本质要求及其萌芽形式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劳分配就是按劳动的数量和质量分配消费品，使劳动成为收入的直接来源。这里应该把按劳分配的本质要求与它的实现形式区分开来。在社会主义时期，按劳分配的本质要求，是由生产资料公有制决定的。但是按劳分配的实现形式，会因生产力水平和社会条件的差异，表现得非常丰富和繁杂。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既然在资本主义社会，按劳动力价值分配间接反映了按劳分配，那么在社会主义社会，同样可以利用劳动力商品形式来实现按劳分配。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（二）劳动力商品形式的延续性和必然性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kern="100" dirty="0">
                <a:effectLst/>
                <a:latin typeface="等线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effectLst/>
                <a:latin typeface="等线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主义市场经济的实践，证明了劳动力商品形式的必然性。首先，只有承认劳动力个人所有，才能在现有的物质和思想基础上，充分调动劳动者的生产积极性。其次，只有把劳动力作为商品，才能促使劳动者努力学习，不断提高自身的文化素质和劳动技能。再次，只有健全劳动力市场，才能完善社会主义市场体系，更好地配置劳动力资源。可见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，劳动力商品化不仅是完善社会主义市场和配置人力资源的需要，而且是健全社会主义分配制度，实现按劳分配的前提。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（三）劳动力商品与按劳分配的有机结合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       1</a:t>
            </a:r>
            <a:r>
              <a:rPr lang="zh-CN" altLang="en-US" dirty="0"/>
              <a:t>、劳动力作为商品，按劳分配就有了统一的标准和尺度。</a:t>
            </a:r>
          </a:p>
          <a:p>
            <a:r>
              <a:rPr lang="en-US" altLang="zh-CN" dirty="0"/>
              <a:t>        2</a:t>
            </a:r>
            <a:r>
              <a:rPr lang="zh-CN" altLang="en-US" dirty="0"/>
              <a:t>、劳动力作为商品，使国民收入用于按劳分配的部分有了明确的界定。</a:t>
            </a:r>
          </a:p>
          <a:p>
            <a:r>
              <a:rPr lang="en-US" altLang="zh-CN" dirty="0"/>
              <a:t>        3</a:t>
            </a:r>
            <a:r>
              <a:rPr lang="zh-CN" altLang="en-US" dirty="0"/>
              <a:t>、按劳动力价值分配消费品，能使劳动者的生活保持相对稳定。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二、  按要素分配的地位和作用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只有劳动一种要素是不能进行生产的，还必须有土地</a:t>
            </a:r>
            <a:r>
              <a:rPr lang="zh-CN" altLang="en-US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资金和生产资料等其他要素的配合。因此，按要素分配与按劳分配一样，也是维护要素所有权的需要，因而是社会主义初级阶段分配制度的重要组成部分。</a:t>
            </a:r>
            <a:endParaRPr lang="en-US" altLang="zh-CN" b="1" dirty="0"/>
          </a:p>
          <a:p>
            <a:r>
              <a:rPr lang="zh-CN" altLang="en-US" b="1" dirty="0"/>
              <a:t>（一）按要素分配的含义和分类；</a:t>
            </a:r>
          </a:p>
          <a:p>
            <a:r>
              <a:rPr lang="zh-CN" altLang="en-US" b="1" dirty="0"/>
              <a:t>（二）正确认识价值创造与价值分配的内在联系；</a:t>
            </a:r>
          </a:p>
          <a:p>
            <a:r>
              <a:rPr lang="zh-CN" altLang="en-US" b="1" dirty="0"/>
              <a:t>（三）按资分配与优化资源配置；</a:t>
            </a:r>
          </a:p>
          <a:p>
            <a:r>
              <a:rPr lang="zh-CN" altLang="en-US" b="1" dirty="0"/>
              <a:t>（四）正确处理公平与效率的关系。</a:t>
            </a:r>
          </a:p>
          <a:p>
            <a:pPr marL="0" indent="0">
              <a:buNone/>
            </a:pPr>
            <a:r>
              <a:rPr lang="en-US" altLang="zh-CN" b="1" dirty="0"/>
              <a:t>  </a:t>
            </a:r>
            <a:r>
              <a:rPr lang="zh-CN" altLang="en-US" b="1" dirty="0"/>
              <a:t>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（一）按要素分配的含义和分类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、按资金要素分配；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、按劳动力要素分配；</a:t>
            </a:r>
          </a:p>
          <a:p>
            <a:r>
              <a:rPr lang="en-US" altLang="zh-CN" dirty="0"/>
              <a:t>3</a:t>
            </a:r>
            <a:r>
              <a:rPr lang="zh-CN" altLang="en-US" dirty="0"/>
              <a:t>、按土地等自然资源要素分配；</a:t>
            </a:r>
          </a:p>
          <a:p>
            <a:r>
              <a:rPr lang="en-US" altLang="zh-CN" dirty="0"/>
              <a:t>4</a:t>
            </a:r>
            <a:r>
              <a:rPr lang="zh-CN" altLang="en-US" dirty="0"/>
              <a:t>、按技术要素分配；</a:t>
            </a:r>
          </a:p>
          <a:p>
            <a:r>
              <a:rPr lang="en-US" altLang="zh-CN" dirty="0"/>
              <a:t>5</a:t>
            </a:r>
            <a:r>
              <a:rPr lang="zh-CN" altLang="en-US" dirty="0"/>
              <a:t>、按管理要素分配。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3248</Words>
  <Application>Microsoft Office PowerPoint</Application>
  <PresentationFormat>宽屏</PresentationFormat>
  <Paragraphs>187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4" baseType="lpstr">
      <vt:lpstr>等线</vt:lpstr>
      <vt:lpstr>黑体</vt:lpstr>
      <vt:lpstr>宋体</vt:lpstr>
      <vt:lpstr>Arial</vt:lpstr>
      <vt:lpstr>Times New Roman</vt:lpstr>
      <vt:lpstr>时代型模板</vt:lpstr>
      <vt:lpstr>《政治经济学通论》  （第3版）</vt:lpstr>
      <vt:lpstr>第六章 消费资料分配制度</vt:lpstr>
      <vt:lpstr>第六章的主要内容</vt:lpstr>
      <vt:lpstr>一、 按劳分配的本质要求和实现形式</vt:lpstr>
      <vt:lpstr>（一）按劳分配的本质要求及其萌芽形式</vt:lpstr>
      <vt:lpstr>（二）劳动力商品形式的延续性和必然性</vt:lpstr>
      <vt:lpstr>（三）劳动力商品与按劳分配的有机结合</vt:lpstr>
      <vt:lpstr>二、  按要素分配的地位和作用</vt:lpstr>
      <vt:lpstr>（一）按要素分配的含义和分类</vt:lpstr>
      <vt:lpstr>（二）正确认识价值创造与价值分配的内在联系</vt:lpstr>
      <vt:lpstr>（三）按资分配与优化资源配置</vt:lpstr>
      <vt:lpstr>  （四）正确处理公平与效率的关系</vt:lpstr>
      <vt:lpstr>三、收入分配中的主要问题</vt:lpstr>
      <vt:lpstr>（一）在国民收入初次分配中劳动报酬所占比重偏低</vt:lpstr>
      <vt:lpstr>（二）政府对于国民收入再分配的调节力度不够 </vt:lpstr>
      <vt:lpstr>（三）相对来说居民的财产性收入更低 </vt:lpstr>
      <vt:lpstr>（四）居民收入的贫富差距有扩大趋势</vt:lpstr>
      <vt:lpstr>（五）隐性收入加剧分配不公的问题</vt:lpstr>
      <vt:lpstr>四、  构建公平和谐的“三维”型分配体系</vt:lpstr>
      <vt:lpstr>（一）国民收入初次分配的调整和创新</vt:lpstr>
      <vt:lpstr>1、重视市场效率的政策导向</vt:lpstr>
      <vt:lpstr>2、提高劳动报酬比重的政策</vt:lpstr>
      <vt:lpstr>3、确立工资集体协商的政策</vt:lpstr>
      <vt:lpstr>（二）国民收入二次分配的调整和创新</vt:lpstr>
      <vt:lpstr>1、健全税收政策</vt:lpstr>
      <vt:lpstr>2、完善转移支付政策</vt:lpstr>
      <vt:lpstr>（三）国民收入三次分配的调整和创新</vt:lpstr>
      <vt:lpstr>1、培育和健全慈善组织和机构</vt:lpstr>
      <vt:lpstr>2、完善慈善捐赠的税收优惠政策</vt:lpstr>
      <vt:lpstr>课后习题</vt:lpstr>
      <vt:lpstr>二、填充题</vt:lpstr>
      <vt:lpstr>二、填充题</vt:lpstr>
      <vt:lpstr>三、单项选择题</vt:lpstr>
      <vt:lpstr>三、单项选择题</vt:lpstr>
      <vt:lpstr>四、多项选择题</vt:lpstr>
      <vt:lpstr>四、多项选择题</vt:lpstr>
      <vt:lpstr>五、简答题</vt:lpstr>
      <vt:lpstr>六、论述题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《政治经济学通论》  （第3版）</dc:title>
  <dc:creator>chenchengming</dc:creator>
  <cp:lastModifiedBy>chenchengming</cp:lastModifiedBy>
  <cp:revision>197</cp:revision>
  <dcterms:created xsi:type="dcterms:W3CDTF">2019-06-19T02:08:00Z</dcterms:created>
  <dcterms:modified xsi:type="dcterms:W3CDTF">2021-06-01T08:30:58Z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EE97671A29EE44ECB1964090303C11A7</vt:lpwstr>
  </property>
</Properties>
</file>