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2" r:id="rId2"/>
    <p:sldId id="297" r:id="rId3"/>
    <p:sldId id="315" r:id="rId4"/>
    <p:sldId id="303" r:id="rId5"/>
    <p:sldId id="304" r:id="rId6"/>
    <p:sldId id="306" r:id="rId7"/>
    <p:sldId id="318" r:id="rId8"/>
    <p:sldId id="308" r:id="rId9"/>
    <p:sldId id="316" r:id="rId10"/>
    <p:sldId id="317" r:id="rId11"/>
    <p:sldId id="310" r:id="rId12"/>
    <p:sldId id="311" r:id="rId13"/>
    <p:sldId id="312" r:id="rId14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4" userDrawn="1">
          <p15:clr>
            <a:srgbClr val="A4A3A4"/>
          </p15:clr>
        </p15:guide>
        <p15:guide id="2" pos="38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65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768" y="184"/>
      </p:cViewPr>
      <p:guideLst>
        <p:guide orient="horz" pos="2194"/>
        <p:guide pos="383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2025/7/12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·5642电子商务综合实训-封一"/>
          <p:cNvPicPr>
            <a:picLocks noChangeAspect="1"/>
          </p:cNvPicPr>
          <p:nvPr/>
        </p:nvPicPr>
        <p:blipFill>
          <a:blip r:embed="rId2"/>
          <a:srcRect t="8528" r="6724" b="51704"/>
          <a:stretch>
            <a:fillRect/>
          </a:stretch>
        </p:blipFill>
        <p:spPr>
          <a:xfrm>
            <a:off x="2002155" y="171450"/>
            <a:ext cx="8606155" cy="506158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00199FF2-080C-33DE-7B46-88B506159D15}"/>
              </a:ext>
            </a:extLst>
          </p:cNvPr>
          <p:cNvSpPr txBox="1"/>
          <p:nvPr/>
        </p:nvSpPr>
        <p:spPr>
          <a:xfrm>
            <a:off x="631190" y="1703815"/>
            <a:ext cx="6099858" cy="5098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五、 问卷设计的过程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确定所需信息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确定问卷的类型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确定问题的内容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确定问题的类型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确定问题的措辞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确定问题的顺序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七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问卷的排版和布局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八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问卷的测试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九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问卷的定稿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十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问卷的评价</a:t>
            </a: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176B1A62-5193-7CA5-82E3-F5FB0F5AD77C}"/>
              </a:ext>
            </a:extLst>
          </p:cNvPr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二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  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设计网络市场调研问卷</a:t>
            </a:r>
            <a:endParaRPr lang="en-US" altLang="zh-CN" dirty="0">
              <a:solidFill>
                <a:schemeClr val="bg1"/>
              </a:solidFill>
              <a:sym typeface="+mn-ea"/>
            </a:endParaRPr>
          </a:p>
        </p:txBody>
      </p:sp>
      <p:pic>
        <p:nvPicPr>
          <p:cNvPr id="7" name="image6.jpeg">
            <a:extLst>
              <a:ext uri="{FF2B5EF4-FFF2-40B4-BE49-F238E27FC236}">
                <a16:creationId xmlns:a16="http://schemas.microsoft.com/office/drawing/2014/main" id="{7647F883-F685-16F9-837D-C7709B201A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248030"/>
            <a:ext cx="312420" cy="41656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DA154A6B-E924-E351-48FD-F096B0D6667D}"/>
              </a:ext>
            </a:extLst>
          </p:cNvPr>
          <p:cNvSpPr txBox="1"/>
          <p:nvPr/>
        </p:nvSpPr>
        <p:spPr>
          <a:xfrm>
            <a:off x="880745" y="1208846"/>
            <a:ext cx="4064000" cy="50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</p:spTree>
    <p:extLst>
      <p:ext uri="{BB962C8B-B14F-4D97-AF65-F5344CB8AC3E}">
        <p14:creationId xmlns:p14="http://schemas.microsoft.com/office/powerpoint/2010/main" val="2596505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71574" y="1432560"/>
            <a:ext cx="9023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调查问卷设计</a:t>
            </a: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网络市场调研问卷</a:t>
            </a: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发布</a:t>
            </a:r>
            <a:endParaRPr lang="zh-CN" altLang="en-US" sz="24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1B8622CD-3400-CF6C-CF80-6DBB0C0E6EA9}"/>
              </a:ext>
            </a:extLst>
          </p:cNvPr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二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  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设计网络市场调研问卷</a:t>
            </a:r>
            <a:endParaRPr lang="en-US" altLang="zh-CN" dirty="0">
              <a:solidFill>
                <a:schemeClr val="bg1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任务三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撰写网络市场调研报告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87400" y="1918146"/>
            <a:ext cx="11861800" cy="4636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266700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楷体" panose="02010609060101010101" charset="-122"/>
                <a:sym typeface="+mn-ea"/>
              </a:rPr>
              <a:t>网络市场调研报告的组成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楷体" panose="02010609060101010101" charset="-122"/>
              <a:sym typeface="+mn-ea"/>
            </a:endParaRPr>
          </a:p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latin typeface="KaiTi" panose="02010609060101010101" pitchFamily="49" charset="-122"/>
                <a:ea typeface="KaiTi" panose="02010609060101010101" pitchFamily="49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楷体" panose="02010609060101010101" charset="-122"/>
                <a:sym typeface="+mn-ea"/>
              </a:rPr>
              <a:t>、封面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楷体" panose="02010609060101010101" charset="-122"/>
              <a:sym typeface="+mn-ea"/>
            </a:endParaRPr>
          </a:p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latin typeface="KaiTi" panose="02010609060101010101" pitchFamily="49" charset="-122"/>
                <a:ea typeface="KaiTi" panose="02010609060101010101" pitchFamily="49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楷体" panose="02010609060101010101" charset="-122"/>
                <a:sym typeface="+mn-ea"/>
              </a:rPr>
              <a:t>、标题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楷体" panose="02010609060101010101" charset="-122"/>
              <a:sym typeface="+mn-ea"/>
            </a:endParaRPr>
          </a:p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latin typeface="KaiTi" panose="02010609060101010101" pitchFamily="49" charset="-122"/>
                <a:ea typeface="KaiTi" panose="02010609060101010101" pitchFamily="49" charset="-122"/>
                <a:cs typeface="楷体" panose="02010609060101010101" charset="-122"/>
                <a:sym typeface="+mn-ea"/>
              </a:rPr>
              <a:t>3</a:t>
            </a: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楷体" panose="02010609060101010101" charset="-122"/>
                <a:sym typeface="+mn-ea"/>
              </a:rPr>
              <a:t>、目录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楷体" panose="02010609060101010101" charset="-122"/>
              <a:sym typeface="+mn-ea"/>
            </a:endParaRPr>
          </a:p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latin typeface="KaiTi" panose="02010609060101010101" pitchFamily="49" charset="-122"/>
                <a:ea typeface="KaiTi" panose="02010609060101010101" pitchFamily="49" charset="-122"/>
                <a:cs typeface="楷体" panose="02010609060101010101" charset="-122"/>
                <a:sym typeface="+mn-ea"/>
              </a:rPr>
              <a:t>4</a:t>
            </a: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楷体" panose="02010609060101010101" charset="-122"/>
                <a:sym typeface="+mn-ea"/>
              </a:rPr>
              <a:t>、概述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楷体" panose="02010609060101010101" charset="-122"/>
              <a:sym typeface="+mn-ea"/>
            </a:endParaRPr>
          </a:p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latin typeface="KaiTi" panose="02010609060101010101" pitchFamily="49" charset="-122"/>
                <a:ea typeface="KaiTi" panose="02010609060101010101" pitchFamily="49" charset="-122"/>
                <a:cs typeface="楷体" panose="02010609060101010101" charset="-122"/>
                <a:sym typeface="+mn-ea"/>
              </a:rPr>
              <a:t>5</a:t>
            </a: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楷体" panose="02010609060101010101" charset="-122"/>
                <a:sym typeface="+mn-ea"/>
              </a:rPr>
              <a:t>、正文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楷体" panose="02010609060101010101" charset="-122"/>
              <a:sym typeface="+mn-ea"/>
            </a:endParaRPr>
          </a:p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基本情况介绍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sym typeface="+mn-ea"/>
            </a:endParaRPr>
          </a:p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  <a:sym typeface="+mn-ea"/>
              </a:rPr>
              <a:t>（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  <a:sym typeface="+mn-ea"/>
              </a:rPr>
              <a:t>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分析预测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营销建议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楷体" panose="02010609060101010101" charset="-122"/>
              <a:sym typeface="+mn-ea"/>
            </a:endParaRPr>
          </a:p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latin typeface="KaiTi" panose="02010609060101010101" pitchFamily="49" charset="-122"/>
                <a:ea typeface="KaiTi" panose="02010609060101010101" pitchFamily="49" charset="-122"/>
                <a:cs typeface="楷体" panose="02010609060101010101" charset="-122"/>
                <a:sym typeface="+mn-ea"/>
              </a:rPr>
              <a:t>6</a:t>
            </a: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楷体" panose="02010609060101010101" charset="-122"/>
                <a:sym typeface="+mn-ea"/>
              </a:rPr>
              <a:t>、附件</a:t>
            </a: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276486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283471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78255" y="1708785"/>
            <a:ext cx="51879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dirty="0">
                <a:latin typeface="楷体" panose="02010609060101010101" charset="-122"/>
                <a:ea typeface="楷体" panose="02010609060101010101" charset="-122"/>
              </a:rPr>
              <a:t>任务实施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撰写网络市场调研报告</a:t>
            </a:r>
            <a:endParaRPr lang="en-US" altLang="zh-CN" sz="2400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1" name="image1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865" y="1708785"/>
            <a:ext cx="419100" cy="41910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FB48CF95-E74D-AF33-FB95-50DCADA0D4FE}"/>
              </a:ext>
            </a:extLst>
          </p:cNvPr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任务三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撰写网络市场调研报告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50825" y="277495"/>
            <a:ext cx="11666220" cy="6412230"/>
            <a:chOff x="395" y="437"/>
            <a:chExt cx="18372" cy="10098"/>
          </a:xfrm>
        </p:grpSpPr>
        <p:pic>
          <p:nvPicPr>
            <p:cNvPr id="4" name="图片 3" descr="F·5642电子商务综合实训-封一"/>
            <p:cNvPicPr>
              <a:picLocks noChangeAspect="1"/>
            </p:cNvPicPr>
            <p:nvPr/>
          </p:nvPicPr>
          <p:blipFill>
            <a:blip r:embed="rId2">
              <a:alphaModFix amt="20000"/>
            </a:blip>
            <a:srcRect t="59815" r="31637" b="11213"/>
            <a:stretch>
              <a:fillRect/>
            </a:stretch>
          </p:blipFill>
          <p:spPr>
            <a:xfrm>
              <a:off x="1954" y="1085"/>
              <a:ext cx="15156" cy="8861"/>
            </a:xfrm>
            <a:prstGeom prst="rect">
              <a:avLst/>
            </a:prstGeom>
          </p:spPr>
        </p:pic>
        <p:pic>
          <p:nvPicPr>
            <p:cNvPr id="5" name="图片 4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64069" t="87580" r="10804" b="4991"/>
            <a:stretch>
              <a:fillRect/>
            </a:stretch>
          </p:blipFill>
          <p:spPr>
            <a:xfrm>
              <a:off x="14875" y="8948"/>
              <a:ext cx="3892" cy="1587"/>
            </a:xfrm>
            <a:prstGeom prst="rect">
              <a:avLst/>
            </a:prstGeom>
          </p:spPr>
        </p:pic>
        <p:pic>
          <p:nvPicPr>
            <p:cNvPr id="7" name="图片 6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5837" t="11824" r="32942" b="80324"/>
            <a:stretch>
              <a:fillRect/>
            </a:stretch>
          </p:blipFill>
          <p:spPr>
            <a:xfrm>
              <a:off x="395" y="437"/>
              <a:ext cx="8760" cy="1550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-12879" y="2711018"/>
            <a:ext cx="12191999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第二章　  网络市场调研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0825" y="277495"/>
            <a:ext cx="11666220" cy="6412230"/>
            <a:chOff x="395" y="437"/>
            <a:chExt cx="18372" cy="10098"/>
          </a:xfrm>
        </p:grpSpPr>
        <p:pic>
          <p:nvPicPr>
            <p:cNvPr id="8" name="图片 7" descr="F·5642电子商务综合实训-封一"/>
            <p:cNvPicPr>
              <a:picLocks noChangeAspect="1"/>
            </p:cNvPicPr>
            <p:nvPr/>
          </p:nvPicPr>
          <p:blipFill>
            <a:blip r:embed="rId2">
              <a:alphaModFix amt="20000"/>
            </a:blip>
            <a:srcRect t="59815" r="31637" b="11213"/>
            <a:stretch>
              <a:fillRect/>
            </a:stretch>
          </p:blipFill>
          <p:spPr>
            <a:xfrm>
              <a:off x="1954" y="1085"/>
              <a:ext cx="15156" cy="8861"/>
            </a:xfrm>
            <a:prstGeom prst="rect">
              <a:avLst/>
            </a:prstGeom>
          </p:spPr>
        </p:pic>
        <p:pic>
          <p:nvPicPr>
            <p:cNvPr id="10" name="图片 9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64069" t="87580" r="10804" b="4991"/>
            <a:stretch>
              <a:fillRect/>
            </a:stretch>
          </p:blipFill>
          <p:spPr>
            <a:xfrm>
              <a:off x="14875" y="8948"/>
              <a:ext cx="3892" cy="1587"/>
            </a:xfrm>
            <a:prstGeom prst="rect">
              <a:avLst/>
            </a:prstGeom>
          </p:spPr>
        </p:pic>
        <p:pic>
          <p:nvPicPr>
            <p:cNvPr id="11" name="图片 10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5837" t="11824" r="32942" b="80324"/>
            <a:stretch>
              <a:fillRect/>
            </a:stretch>
          </p:blipFill>
          <p:spPr>
            <a:xfrm>
              <a:off x="395" y="437"/>
              <a:ext cx="8760" cy="1550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4065270" y="1976120"/>
            <a:ext cx="6080125" cy="3489325"/>
            <a:chOff x="3578" y="2966"/>
            <a:chExt cx="9575" cy="5495"/>
          </a:xfrm>
        </p:grpSpPr>
        <p:grpSp>
          <p:nvGrpSpPr>
            <p:cNvPr id="27" name="组合 26"/>
            <p:cNvGrpSpPr/>
            <p:nvPr/>
          </p:nvGrpSpPr>
          <p:grpSpPr>
            <a:xfrm>
              <a:off x="4976" y="2966"/>
              <a:ext cx="8177" cy="2743"/>
              <a:chOff x="4976" y="3189"/>
              <a:chExt cx="8177" cy="2743"/>
            </a:xfrm>
          </p:grpSpPr>
          <p:sp>
            <p:nvSpPr>
              <p:cNvPr id="15" name="Rectangle 6"/>
              <p:cNvSpPr>
                <a:spLocks noChangeArrowheads="1"/>
              </p:cNvSpPr>
              <p:nvPr/>
            </p:nvSpPr>
            <p:spPr bwMode="auto">
              <a:xfrm>
                <a:off x="4976" y="3189"/>
                <a:ext cx="8177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方正粗黑宋简体" panose="02000000000000000000" charset="-122"/>
                    <a:sym typeface="+mn-ea"/>
                  </a:rPr>
                  <a:t>学习目标</a:t>
                </a:r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4976" y="4198"/>
                <a:ext cx="8177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锐字工房云字库准圆GBK" panose="02010604000000000000" charset="-122"/>
                    <a:sym typeface="+mn-ea"/>
                  </a:rPr>
                  <a:t>思维导图</a:t>
                </a:r>
              </a:p>
            </p:txBody>
          </p:sp>
          <p:sp>
            <p:nvSpPr>
              <p:cNvPr id="18" name="Rectangle 10"/>
              <p:cNvSpPr>
                <a:spLocks noChangeArrowheads="1"/>
              </p:cNvSpPr>
              <p:nvPr/>
            </p:nvSpPr>
            <p:spPr bwMode="auto">
              <a:xfrm>
                <a:off x="4976" y="5207"/>
                <a:ext cx="2819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锐字工房云字库准圆GBK" panose="02010604000000000000" charset="-122"/>
                    <a:sym typeface="+mn-ea"/>
                  </a:rPr>
                  <a:t>引导案例</a:t>
                </a: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3578" y="5820"/>
              <a:ext cx="8000" cy="2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indent="279400" algn="l" defTabSz="266700">
                <a:lnSpc>
                  <a:spcPct val="18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任务一　收集整理网络商务信息</a:t>
              </a:r>
              <a:r>
                <a:rPr lang="zh-CN" altLang="zh-CN" sz="2000" dirty="0">
                  <a:effectLst/>
                  <a:latin typeface="+mj-ea"/>
                  <a:ea typeface="+mj-ea"/>
                </a:rPr>
                <a:t> </a:t>
              </a:r>
              <a:r>
                <a:rPr lang="zh-CN" altLang="en-US" sz="2000" dirty="0">
                  <a:latin typeface="+mj-ea"/>
                  <a:ea typeface="+mj-ea"/>
                  <a:cs typeface="+mj-ea"/>
                </a:rPr>
                <a:t>	</a:t>
              </a:r>
              <a:endParaRPr lang="en-US" altLang="zh-CN" sz="2000" dirty="0">
                <a:latin typeface="+mj-ea"/>
                <a:ea typeface="+mj-ea"/>
                <a:cs typeface="+mj-ea"/>
              </a:endParaRPr>
            </a:p>
            <a:p>
              <a:pPr marL="0" indent="279400" algn="l" defTabSz="266700">
                <a:lnSpc>
                  <a:spcPct val="18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任务二　设计网络市场调研问卷</a:t>
              </a:r>
              <a:r>
                <a:rPr lang="zh-CN" altLang="zh-CN" sz="2000" dirty="0">
                  <a:effectLst/>
                  <a:latin typeface="+mj-ea"/>
                  <a:ea typeface="+mj-ea"/>
                </a:rPr>
                <a:t> </a:t>
              </a:r>
              <a:r>
                <a:rPr lang="zh-CN" altLang="en-US" sz="2000" dirty="0">
                  <a:latin typeface="+mj-ea"/>
                  <a:ea typeface="+mj-ea"/>
                  <a:cs typeface="+mj-ea"/>
                </a:rPr>
                <a:t>	</a:t>
              </a:r>
              <a:endParaRPr lang="en-US" altLang="zh-CN" sz="2000" dirty="0">
                <a:latin typeface="+mj-ea"/>
                <a:ea typeface="+mj-ea"/>
                <a:cs typeface="+mj-ea"/>
              </a:endParaRPr>
            </a:p>
            <a:p>
              <a:pPr marL="0" indent="279400" algn="l" defTabSz="266700">
                <a:lnSpc>
                  <a:spcPct val="18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任务三　撰写网络市场调研报告</a:t>
              </a:r>
              <a:endParaRPr lang="zh-CN" altLang="en-US" sz="2000" dirty="0">
                <a:latin typeface="+mj-ea"/>
                <a:ea typeface="+mj-ea"/>
                <a:cs typeface="+mj-ea"/>
              </a:endParaRPr>
            </a:p>
          </p:txBody>
        </p:sp>
      </p:grp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5229860" y="1122045"/>
            <a:ext cx="173291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目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   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录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/>
        </p:nvSpPr>
        <p:spPr>
          <a:xfrm>
            <a:off x="690934" y="34145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学习目标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66445" y="1491004"/>
            <a:ext cx="10659110" cy="41236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知识目标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理解网络市场调研概念、目的及重要性。掌握多渠道收集网络商务信息的方法。熟悉问卷设计原理、要素及撰写报告流程。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能力目标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快速准确收集、筛选有价值信息。设计科学、合理的市场调研问卷。整理、分析调研数据并得出结论。撰写结构清晰、数据翔实的调研报告。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素质及思政目标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培养信息素养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提高信息甄别利用能力。激发创新思维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提升调研效率与效果。增强团队合作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提升沟通协调能力。树立社会责任感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关注市场调研的社会价值。强化诚信意识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确保数据真实可靠。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zh-CN" altLang="en-US" sz="2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/>
        </p:nvSpPr>
        <p:spPr>
          <a:xfrm>
            <a:off x="690934" y="33193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思维导图</a:t>
            </a:r>
          </a:p>
        </p:txBody>
      </p:sp>
      <p:pic>
        <p:nvPicPr>
          <p:cNvPr id="2" name="image38.jpeg">
            <a:extLst>
              <a:ext uri="{FF2B5EF4-FFF2-40B4-BE49-F238E27FC236}">
                <a16:creationId xmlns:a16="http://schemas.microsoft.com/office/drawing/2014/main" id="{9E3BC6BB-70BF-DEB5-74BF-0D3F75071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986" y="1115957"/>
            <a:ext cx="7488819" cy="565523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任务一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 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收集整理网络商务信息</a:t>
            </a:r>
            <a:endParaRPr lang="en-US" altLang="zh-CN" dirty="0">
              <a:solidFill>
                <a:schemeClr val="bg1"/>
              </a:solidFill>
              <a:sym typeface="+mn-ea"/>
            </a:endParaRP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334360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341345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085995" y="1929040"/>
            <a:ext cx="5874385" cy="4636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defTabSz="266700">
              <a:lnSpc>
                <a:spcPct val="150000"/>
              </a:lnSpc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一、 数据获取的重要性</a:t>
            </a:r>
          </a:p>
          <a:p>
            <a:pPr indent="0" algn="l" defTabSz="266700">
              <a:lnSpc>
                <a:spcPct val="150000"/>
              </a:lnSpc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(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 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提高竞争力</a:t>
            </a:r>
          </a:p>
          <a:p>
            <a:pPr indent="0" algn="l" defTabSz="266700">
              <a:lnSpc>
                <a:spcPct val="150000"/>
              </a:lnSpc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(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 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了解消费者</a:t>
            </a:r>
          </a:p>
          <a:p>
            <a:pPr indent="0" algn="l" defTabSz="266700">
              <a:lnSpc>
                <a:spcPct val="150000"/>
              </a:lnSpc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(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三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 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优化产品</a:t>
            </a:r>
          </a:p>
          <a:p>
            <a:pPr indent="0" algn="l" defTabSz="266700">
              <a:lnSpc>
                <a:spcPct val="150000"/>
              </a:lnSpc>
              <a:spcAft>
                <a:spcPct val="0"/>
              </a:spcAft>
              <a:buNone/>
            </a:pP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二、 网络商务信息获取基本要求</a:t>
            </a:r>
          </a:p>
          <a:p>
            <a:pPr indent="0" algn="l" defTabSz="266700">
              <a:lnSpc>
                <a:spcPct val="150000"/>
              </a:lnSpc>
              <a:spcAft>
                <a:spcPct val="0"/>
              </a:spcAft>
              <a:buNone/>
            </a:pP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(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 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及时</a:t>
            </a:r>
          </a:p>
          <a:p>
            <a:pPr indent="0" algn="l" defTabSz="266700">
              <a:lnSpc>
                <a:spcPct val="150000"/>
              </a:lnSpc>
              <a:spcAft>
                <a:spcPct val="0"/>
              </a:spcAft>
              <a:buNone/>
            </a:pP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(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二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 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准确</a:t>
            </a:r>
          </a:p>
          <a:p>
            <a:pPr indent="0" algn="l" defTabSz="266700">
              <a:lnSpc>
                <a:spcPct val="150000"/>
              </a:lnSpc>
              <a:spcAft>
                <a:spcPct val="0"/>
              </a:spcAft>
              <a:buNone/>
            </a:pP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(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三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 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适度</a:t>
            </a:r>
          </a:p>
          <a:p>
            <a:pPr indent="0" algn="l" defTabSz="266700">
              <a:lnSpc>
                <a:spcPct val="150000"/>
              </a:lnSpc>
              <a:spcAft>
                <a:spcPct val="0"/>
              </a:spcAft>
              <a:buNone/>
            </a:pP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(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四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 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经济</a:t>
            </a:r>
          </a:p>
          <a:p>
            <a:pPr indent="0" algn="l" defTabSz="266700">
              <a:lnSpc>
                <a:spcPct val="150000"/>
              </a:lnSpc>
              <a:spcAft>
                <a:spcPct val="0"/>
              </a:spcAft>
              <a:buNone/>
            </a:pPr>
            <a:endParaRPr lang="zh-CN" altLang="en-US" sz="2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9.jpeg">
            <a:extLst>
              <a:ext uri="{FF2B5EF4-FFF2-40B4-BE49-F238E27FC236}">
                <a16:creationId xmlns:a16="http://schemas.microsoft.com/office/drawing/2014/main" id="{0AA9C531-0EEA-C132-F659-262059C37F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03461"/>
            <a:ext cx="396875" cy="39687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84504761-A9F3-59B0-8DEB-7417289BD84C}"/>
              </a:ext>
            </a:extLst>
          </p:cNvPr>
          <p:cNvSpPr txBox="1"/>
          <p:nvPr/>
        </p:nvSpPr>
        <p:spPr>
          <a:xfrm>
            <a:off x="1171575" y="1339961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</a:t>
            </a: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6424A1FD-55DE-99A3-DB79-4578B30F2E4F}"/>
              </a:ext>
            </a:extLst>
          </p:cNvPr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任务一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 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收集整理网络商务信息</a:t>
            </a:r>
            <a:endParaRPr lang="en-US" altLang="zh-CN" dirty="0">
              <a:solidFill>
                <a:schemeClr val="bg1"/>
              </a:solidFill>
              <a:sym typeface="+mn-ea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CB9AC83-B92E-53FD-4745-989AA28B6B20}"/>
              </a:ext>
            </a:extLst>
          </p:cNvPr>
          <p:cNvSpPr txBox="1"/>
          <p:nvPr/>
        </p:nvSpPr>
        <p:spPr>
          <a:xfrm>
            <a:off x="1171574" y="1892935"/>
            <a:ext cx="7937701" cy="23285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一、 利用</a:t>
            </a:r>
            <a:r>
              <a:rPr lang="zh-CN" altLang="zh-CN" sz="2000" b="1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搜索引擎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收集网络商务信息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二、 利用</a:t>
            </a:r>
            <a:r>
              <a:rPr lang="zh-CN" altLang="zh-CN" sz="2000" b="1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社交媒体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收集网络商务信息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三、 利用</a:t>
            </a:r>
            <a:r>
              <a:rPr lang="zh-CN" altLang="zh-CN" sz="2000" b="1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商业资源站点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查找商务信息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四、 利用</a:t>
            </a:r>
            <a:r>
              <a:rPr lang="zh-CN" altLang="zh-CN" sz="2000" b="1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电子邮箱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收集网络商务信息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zh-CN" altLang="en-US" sz="20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7274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二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  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设计网络市场调研问卷</a:t>
            </a:r>
            <a:endParaRPr lang="en-US" altLang="zh-CN" dirty="0">
              <a:solidFill>
                <a:schemeClr val="bg1"/>
              </a:solidFill>
              <a:sym typeface="+mn-ea"/>
            </a:endParaRP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32905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33604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61035" y="2007290"/>
            <a:ext cx="11457305" cy="4175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一、问卷功能</a:t>
            </a:r>
            <a:endParaRPr lang="en-GB" altLang="zh-CN" sz="2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二、问卷基本结构</a:t>
            </a:r>
            <a:endParaRPr lang="en-GB" altLang="zh-CN" sz="2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(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 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开头部分</a:t>
            </a:r>
            <a:endParaRPr lang="en-GB" altLang="zh-CN" sz="2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(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二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 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甄别部分</a:t>
            </a:r>
            <a:endParaRPr lang="en-GB" altLang="zh-CN" sz="2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(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三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 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主体部分</a:t>
            </a:r>
            <a:endParaRPr lang="en-GB" altLang="zh-CN" sz="2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marL="0" indent="279400" defTabSz="266700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(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四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 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背景部分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三、问卷提问方式</a:t>
            </a:r>
            <a:endParaRPr lang="zh-CN" altLang="en-US" sz="2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(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 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封闭式提问</a:t>
            </a:r>
            <a:endParaRPr lang="en-GB" altLang="zh-CN" sz="2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(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 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开放式提问</a:t>
            </a:r>
            <a:endParaRPr lang="en-GB" altLang="zh-CN" sz="2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0551B610-F0F4-27FC-CE7A-9318884F43D6}"/>
              </a:ext>
            </a:extLst>
          </p:cNvPr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二</a:t>
            </a:r>
            <a:r>
              <a:rPr lang="en-US" altLang="zh-CN" dirty="0">
                <a:solidFill>
                  <a:schemeClr val="bg1"/>
                </a:solidFill>
                <a:sym typeface="+mn-ea"/>
              </a:rPr>
              <a:t>  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设计网络市场调研问卷</a:t>
            </a:r>
            <a:endParaRPr lang="en-US" altLang="zh-CN" dirty="0">
              <a:solidFill>
                <a:schemeClr val="bg1"/>
              </a:solidFill>
              <a:sym typeface="+mn-ea"/>
            </a:endParaRPr>
          </a:p>
        </p:txBody>
      </p:sp>
      <p:pic>
        <p:nvPicPr>
          <p:cNvPr id="5" name="image6.jpeg">
            <a:extLst>
              <a:ext uri="{FF2B5EF4-FFF2-40B4-BE49-F238E27FC236}">
                <a16:creationId xmlns:a16="http://schemas.microsoft.com/office/drawing/2014/main" id="{717E1015-746C-54E4-0200-3F2800C3CC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329055"/>
            <a:ext cx="312420" cy="41656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64CC7595-1690-6F51-E2B7-552601089E8E}"/>
              </a:ext>
            </a:extLst>
          </p:cNvPr>
          <p:cNvSpPr txBox="1"/>
          <p:nvPr/>
        </p:nvSpPr>
        <p:spPr>
          <a:xfrm>
            <a:off x="880745" y="133604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5F49EEA-0BE9-6236-6710-88AE92C07EF2}"/>
              </a:ext>
            </a:extLst>
          </p:cNvPr>
          <p:cNvSpPr txBox="1"/>
          <p:nvPr/>
        </p:nvSpPr>
        <p:spPr>
          <a:xfrm>
            <a:off x="817934" y="2078529"/>
            <a:ext cx="6099858" cy="32518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</a:rPr>
              <a:t>四、 问卷设计原则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</a:rPr>
              <a:t>  </a:t>
            </a:r>
            <a:r>
              <a:rPr lang="en-US" altLang="zh-CN" sz="2000" dirty="0">
                <a:latin typeface="KaiTi" panose="02010609060101010101" pitchFamily="49" charset="-122"/>
                <a:ea typeface="KaiTi" panose="02010609060101010101" pitchFamily="49" charset="-122"/>
              </a:rPr>
              <a:t>(</a:t>
            </a: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</a:rPr>
              <a:t>一</a:t>
            </a:r>
            <a:r>
              <a:rPr lang="en-US" altLang="zh-CN" sz="2000" dirty="0">
                <a:latin typeface="KaiTi" panose="02010609060101010101" pitchFamily="49" charset="-122"/>
                <a:ea typeface="KaiTi" panose="02010609060101010101" pitchFamily="49" charset="-122"/>
              </a:rPr>
              <a:t>) </a:t>
            </a: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</a:rPr>
              <a:t>合理性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</a:rPr>
              <a:t>  </a:t>
            </a:r>
            <a:r>
              <a:rPr lang="en-US" altLang="zh-CN" sz="2000" dirty="0">
                <a:latin typeface="KaiTi" panose="02010609060101010101" pitchFamily="49" charset="-122"/>
                <a:ea typeface="KaiTi" panose="02010609060101010101" pitchFamily="49" charset="-122"/>
              </a:rPr>
              <a:t>(</a:t>
            </a: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</a:rPr>
              <a:t>二</a:t>
            </a:r>
            <a:r>
              <a:rPr lang="en-US" altLang="zh-CN" sz="2000" dirty="0">
                <a:latin typeface="KaiTi" panose="02010609060101010101" pitchFamily="49" charset="-122"/>
                <a:ea typeface="KaiTi" panose="02010609060101010101" pitchFamily="49" charset="-122"/>
              </a:rPr>
              <a:t>) </a:t>
            </a: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</a:rPr>
              <a:t>一般性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</a:rPr>
              <a:t>  </a:t>
            </a:r>
            <a:r>
              <a:rPr lang="en-US" altLang="zh-CN" sz="2000" dirty="0">
                <a:latin typeface="KaiTi" panose="02010609060101010101" pitchFamily="49" charset="-122"/>
                <a:ea typeface="KaiTi" panose="02010609060101010101" pitchFamily="49" charset="-122"/>
              </a:rPr>
              <a:t>(</a:t>
            </a: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</a:rPr>
              <a:t>三</a:t>
            </a:r>
            <a:r>
              <a:rPr lang="en-US" altLang="zh-CN" sz="2000" dirty="0">
                <a:latin typeface="KaiTi" panose="02010609060101010101" pitchFamily="49" charset="-122"/>
                <a:ea typeface="KaiTi" panose="02010609060101010101" pitchFamily="49" charset="-122"/>
              </a:rPr>
              <a:t>) </a:t>
            </a: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</a:rPr>
              <a:t>逻辑性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</a:rPr>
              <a:t>  </a:t>
            </a:r>
            <a:r>
              <a:rPr lang="en-US" altLang="zh-CN" sz="2000" dirty="0">
                <a:latin typeface="KaiTi" panose="02010609060101010101" pitchFamily="49" charset="-122"/>
                <a:ea typeface="KaiTi" panose="02010609060101010101" pitchFamily="49" charset="-122"/>
              </a:rPr>
              <a:t>(</a:t>
            </a: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</a:rPr>
              <a:t>四</a:t>
            </a:r>
            <a:r>
              <a:rPr lang="en-US" altLang="zh-CN" sz="2000" dirty="0">
                <a:latin typeface="KaiTi" panose="02010609060101010101" pitchFamily="49" charset="-122"/>
                <a:ea typeface="KaiTi" panose="02010609060101010101" pitchFamily="49" charset="-122"/>
              </a:rPr>
              <a:t>) </a:t>
            </a: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</a:rPr>
              <a:t>明确性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</a:rPr>
              <a:t>  </a:t>
            </a:r>
            <a:r>
              <a:rPr lang="en-US" altLang="zh-CN" sz="2000" dirty="0">
                <a:latin typeface="KaiTi" panose="02010609060101010101" pitchFamily="49" charset="-122"/>
                <a:ea typeface="KaiTi" panose="02010609060101010101" pitchFamily="49" charset="-122"/>
              </a:rPr>
              <a:t>(</a:t>
            </a: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</a:rPr>
              <a:t>五</a:t>
            </a:r>
            <a:r>
              <a:rPr lang="en-US" altLang="zh-CN" sz="2000" dirty="0">
                <a:latin typeface="KaiTi" panose="02010609060101010101" pitchFamily="49" charset="-122"/>
                <a:ea typeface="KaiTi" panose="02010609060101010101" pitchFamily="49" charset="-122"/>
              </a:rPr>
              <a:t>) </a:t>
            </a: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</a:rPr>
              <a:t>非诱导性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</a:rPr>
              <a:t>  </a:t>
            </a:r>
            <a:r>
              <a:rPr lang="en-US" altLang="zh-CN" sz="2000" dirty="0">
                <a:latin typeface="KaiTi" panose="02010609060101010101" pitchFamily="49" charset="-122"/>
                <a:ea typeface="KaiTi" panose="02010609060101010101" pitchFamily="49" charset="-122"/>
              </a:rPr>
              <a:t>(</a:t>
            </a: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</a:rPr>
              <a:t>六</a:t>
            </a:r>
            <a:r>
              <a:rPr lang="en-US" altLang="zh-CN" sz="2000" dirty="0">
                <a:latin typeface="KaiTi" panose="02010609060101010101" pitchFamily="49" charset="-122"/>
                <a:ea typeface="KaiTi" panose="02010609060101010101" pitchFamily="49" charset="-122"/>
              </a:rPr>
              <a:t>) </a:t>
            </a: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</a:rPr>
              <a:t>便于整理与分析</a:t>
            </a:r>
          </a:p>
        </p:txBody>
      </p:sp>
    </p:spTree>
    <p:extLst>
      <p:ext uri="{BB962C8B-B14F-4D97-AF65-F5344CB8AC3E}">
        <p14:creationId xmlns:p14="http://schemas.microsoft.com/office/powerpoint/2010/main" val="4021816853"/>
      </p:ext>
    </p:extLst>
  </p:cSld>
  <p:clrMapOvr>
    <a:masterClrMapping/>
  </p:clrMapOvr>
</p:sld>
</file>

<file path=ppt/theme/theme1.xml><?xml version="1.0" encoding="utf-8"?>
<a:theme xmlns:a="http://schemas.openxmlformats.org/drawingml/2006/main" name="WPS​​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563</Words>
  <Application>Microsoft Macintosh PowerPoint</Application>
  <PresentationFormat>宽屏</PresentationFormat>
  <Paragraphs>83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楷体</vt:lpstr>
      <vt:lpstr>楷体</vt:lpstr>
      <vt:lpstr>微软雅黑</vt:lpstr>
      <vt:lpstr>Arial</vt:lpstr>
      <vt:lpstr>Arial Black</vt:lpstr>
      <vt:lpstr>Calibri</vt:lpstr>
      <vt:lpstr>Wingdings</vt:lpstr>
      <vt:lpstr>WPS​​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F0450</dc:creator>
  <cp:lastModifiedBy>Yuxuan Wu</cp:lastModifiedBy>
  <cp:revision>8</cp:revision>
  <dcterms:created xsi:type="dcterms:W3CDTF">2023-07-11T07:43:00Z</dcterms:created>
  <dcterms:modified xsi:type="dcterms:W3CDTF">2025-07-12T08:03:22Z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2052-12.8.2.17148</vt:lpwstr>
  </property>
  <property fmtid="{D5CDD505-2E9C-101B-9397-08002B2CF9AE}" pid="3" name="ICV">
    <vt:lpwstr>C0F0E8161CF642129E1613BD62D94B52_11</vt:lpwstr>
  </property>
</Properties>
</file>