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58" r:id="rId5"/>
    <p:sldId id="260" r:id="rId6"/>
    <p:sldId id="261" r:id="rId7"/>
    <p:sldId id="262" r:id="rId8"/>
    <p:sldId id="263" r:id="rId9"/>
    <p:sldId id="264" r:id="rId10"/>
    <p:sldId id="265" r:id="rId11"/>
    <p:sldId id="266" r:id="rId1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464" y="-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0" name="Date Placeholder 29"/>
          <p:cNvSpPr>
            <a:spLocks noGrp="1"/>
          </p:cNvSpPr>
          <p:nvPr>
            <p:ph type="dt" sz="half" idx="10"/>
          </p:nvPr>
        </p:nvSpPr>
        <p:spPr/>
        <p:txBody>
          <a:bodyPr/>
          <a:lstStyle/>
          <a:p>
            <a:fld id="{1E54BFCE-5865-4F4A-8EE8-AE2C4E1923B2}" type="datetimeFigureOut">
              <a:rPr lang="zh-CN" altLang="en-US" smtClean="0"/>
              <a:t>2017/3/6</a:t>
            </a:fld>
            <a:endParaRPr lang="zh-CN" altLang="en-US"/>
          </a:p>
        </p:txBody>
      </p:sp>
      <p:sp>
        <p:nvSpPr>
          <p:cNvPr id="19" name="Footer Placeholder 18"/>
          <p:cNvSpPr>
            <a:spLocks noGrp="1"/>
          </p:cNvSpPr>
          <p:nvPr>
            <p:ph type="ftr" sz="quarter" idx="11"/>
          </p:nvPr>
        </p:nvSpPr>
        <p:spPr/>
        <p:txBody>
          <a:bodyPr/>
          <a:lstStyle/>
          <a:p>
            <a:endParaRPr lang="zh-CN" altLang="en-US"/>
          </a:p>
        </p:txBody>
      </p:sp>
      <p:sp>
        <p:nvSpPr>
          <p:cNvPr id="27" name="Slide Number Placeholder 26"/>
          <p:cNvSpPr>
            <a:spLocks noGrp="1"/>
          </p:cNvSpPr>
          <p:nvPr>
            <p:ph type="sldNum" sz="quarter" idx="12"/>
          </p:nvPr>
        </p:nvSpPr>
        <p:spPr/>
        <p:txBody>
          <a:bodyPr/>
          <a:lstStyle/>
          <a:p>
            <a:fld id="{060EC1D0-0665-496A-97E4-EC554EE055A8}" type="slidenum">
              <a:rPr lang="zh-CN" altLang="en-US" smtClean="0"/>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1E54BFCE-5865-4F4A-8EE8-AE2C4E1923B2}" type="datetimeFigureOut">
              <a:rPr lang="zh-CN" altLang="en-US" smtClean="0"/>
              <a:t>2017/3/6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60EC1D0-0665-496A-97E4-EC554EE055A8}"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1E54BFCE-5865-4F4A-8EE8-AE2C4E1923B2}" type="datetimeFigureOut">
              <a:rPr lang="zh-CN" altLang="en-US" smtClean="0"/>
              <a:t>2017/3/6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60EC1D0-0665-496A-97E4-EC554EE055A8}"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Content Placeholder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1E54BFCE-5865-4F4A-8EE8-AE2C4E1923B2}" type="datetimeFigureOut">
              <a:rPr lang="zh-CN" altLang="en-US" smtClean="0"/>
              <a:t>2017/3/6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60EC1D0-0665-496A-97E4-EC554EE055A8}"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Date Placeholder 3"/>
          <p:cNvSpPr>
            <a:spLocks noGrp="1"/>
          </p:cNvSpPr>
          <p:nvPr>
            <p:ph type="dt" sz="half" idx="10"/>
          </p:nvPr>
        </p:nvSpPr>
        <p:spPr/>
        <p:txBody>
          <a:bodyPr/>
          <a:lstStyle/>
          <a:p>
            <a:fld id="{1E54BFCE-5865-4F4A-8EE8-AE2C4E1923B2}" type="datetimeFigureOut">
              <a:rPr lang="zh-CN" altLang="en-US" smtClean="0"/>
              <a:t>2017/3/6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60EC1D0-0665-496A-97E4-EC554EE055A8}" type="slidenum">
              <a:rPr lang="zh-CN" altLang="en-US" smtClean="0"/>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1E54BFCE-5865-4F4A-8EE8-AE2C4E1923B2}" type="datetimeFigureOut">
              <a:rPr lang="zh-CN" altLang="en-US" smtClean="0"/>
              <a:t>2017/3/6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60EC1D0-0665-496A-97E4-EC554EE055A8}"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Date Placeholder 6"/>
          <p:cNvSpPr>
            <a:spLocks noGrp="1"/>
          </p:cNvSpPr>
          <p:nvPr>
            <p:ph type="dt" sz="half" idx="10"/>
          </p:nvPr>
        </p:nvSpPr>
        <p:spPr/>
        <p:txBody>
          <a:bodyPr/>
          <a:lstStyle/>
          <a:p>
            <a:fld id="{1E54BFCE-5865-4F4A-8EE8-AE2C4E1923B2}" type="datetimeFigureOut">
              <a:rPr lang="zh-CN" altLang="en-US" smtClean="0"/>
              <a:t>2017/3/6</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60EC1D0-0665-496A-97E4-EC554EE055A8}"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Date Placeholder 2"/>
          <p:cNvSpPr>
            <a:spLocks noGrp="1"/>
          </p:cNvSpPr>
          <p:nvPr>
            <p:ph type="dt" sz="half" idx="10"/>
          </p:nvPr>
        </p:nvSpPr>
        <p:spPr/>
        <p:txBody>
          <a:bodyPr/>
          <a:lstStyle/>
          <a:p>
            <a:fld id="{1E54BFCE-5865-4F4A-8EE8-AE2C4E1923B2}" type="datetimeFigureOut">
              <a:rPr lang="zh-CN" altLang="en-US" smtClean="0"/>
              <a:t>2017/3/6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60EC1D0-0665-496A-97E4-EC554EE055A8}"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54BFCE-5865-4F4A-8EE8-AE2C4E1923B2}" type="datetimeFigureOut">
              <a:rPr lang="zh-CN" altLang="en-US" smtClean="0"/>
              <a:t>2017/3/6</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60EC1D0-0665-496A-97E4-EC554EE055A8}"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1E54BFCE-5865-4F4A-8EE8-AE2C4E1923B2}" type="datetimeFigureOut">
              <a:rPr lang="zh-CN" altLang="en-US" smtClean="0"/>
              <a:t>2017/3/6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60EC1D0-0665-496A-97E4-EC554EE055A8}"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5" name="Date Placeholder 4"/>
          <p:cNvSpPr>
            <a:spLocks noGrp="1"/>
          </p:cNvSpPr>
          <p:nvPr>
            <p:ph type="dt" sz="half" idx="10"/>
          </p:nvPr>
        </p:nvSpPr>
        <p:spPr/>
        <p:txBody>
          <a:bodyPr/>
          <a:lstStyle/>
          <a:p>
            <a:fld id="{1E54BFCE-5865-4F4A-8EE8-AE2C4E1923B2}" type="datetimeFigureOut">
              <a:rPr lang="zh-CN" altLang="en-US" smtClean="0"/>
              <a:t>2017/3/6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a:xfrm>
            <a:off x="8077200" y="6356350"/>
            <a:ext cx="609600" cy="365125"/>
          </a:xfrm>
        </p:spPr>
        <p:txBody>
          <a:bodyPr/>
          <a:lstStyle/>
          <a:p>
            <a:fld id="{060EC1D0-0665-496A-97E4-EC554EE055A8}" type="slidenum">
              <a:rPr lang="zh-CN" altLang="en-US" smtClean="0"/>
              <a:t>‹#›</a:t>
            </a:fld>
            <a:endParaRPr lang="zh-CN" alt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E54BFCE-5865-4F4A-8EE8-AE2C4E1923B2}" type="datetimeFigureOut">
              <a:rPr lang="zh-CN" altLang="en-US" smtClean="0"/>
              <a:t>2017/3/6</a:t>
            </a:fld>
            <a:endParaRPr lang="zh-CN" alt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60EC1D0-0665-496A-97E4-EC554EE055A8}" type="slidenum">
              <a:rPr lang="zh-CN" altLang="en-US" smtClean="0"/>
              <a:t>‹#›</a:t>
            </a:fld>
            <a:endParaRPr lang="zh-CN" alt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39552" y="620688"/>
            <a:ext cx="7851648" cy="1828800"/>
          </a:xfrm>
        </p:spPr>
        <p:txBody>
          <a:bodyPr/>
          <a:lstStyle/>
          <a:p>
            <a:pPr algn="ctr"/>
            <a:r>
              <a:rPr lang="zh-CN" altLang="zh-CN" dirty="0">
                <a:effectLst/>
              </a:rPr>
              <a:t>第十三章</a:t>
            </a:r>
            <a:br>
              <a:rPr lang="zh-CN" altLang="zh-CN" dirty="0">
                <a:effectLst/>
              </a:rPr>
            </a:br>
            <a:r>
              <a:rPr lang="zh-CN" altLang="zh-CN" dirty="0">
                <a:effectLst/>
              </a:rPr>
              <a:t>公共关系心理</a:t>
            </a:r>
          </a:p>
        </p:txBody>
      </p:sp>
      <p:sp>
        <p:nvSpPr>
          <p:cNvPr id="3" name="副标题 2"/>
          <p:cNvSpPr>
            <a:spLocks noGrp="1"/>
          </p:cNvSpPr>
          <p:nvPr>
            <p:ph type="subTitle" idx="1"/>
          </p:nvPr>
        </p:nvSpPr>
        <p:spPr>
          <a:xfrm>
            <a:off x="533400" y="4412704"/>
            <a:ext cx="7854696" cy="1752600"/>
          </a:xfrm>
        </p:spPr>
        <p:txBody>
          <a:bodyPr>
            <a:normAutofit fontScale="85000" lnSpcReduction="20000"/>
          </a:bodyPr>
          <a:lstStyle/>
          <a:p>
            <a:pPr algn="l"/>
            <a:r>
              <a:rPr lang="zh-CN" altLang="en-US" dirty="0"/>
              <a:t>学习</a:t>
            </a:r>
            <a:r>
              <a:rPr lang="zh-CN" altLang="en-US" dirty="0" smtClean="0"/>
              <a:t>目标：</a:t>
            </a:r>
            <a:endParaRPr lang="en-US" altLang="zh-CN" dirty="0" smtClean="0"/>
          </a:p>
          <a:p>
            <a:pPr algn="l"/>
            <a:r>
              <a:rPr lang="zh-CN" altLang="zh-CN" dirty="0"/>
              <a:t>　　</a:t>
            </a:r>
            <a:r>
              <a:rPr lang="en-US" altLang="zh-CN" dirty="0"/>
              <a:t>1.</a:t>
            </a:r>
            <a:r>
              <a:rPr lang="zh-CN" altLang="zh-CN" dirty="0"/>
              <a:t>了解公共关系心理的特点</a:t>
            </a:r>
            <a:r>
              <a:rPr lang="en-US" altLang="zh-CN" dirty="0"/>
              <a:t>;</a:t>
            </a:r>
            <a:endParaRPr lang="zh-CN" altLang="zh-CN" dirty="0"/>
          </a:p>
          <a:p>
            <a:pPr algn="l"/>
            <a:r>
              <a:rPr lang="zh-CN" altLang="zh-CN" dirty="0"/>
              <a:t>　　</a:t>
            </a:r>
            <a:r>
              <a:rPr lang="en-US" altLang="zh-CN" dirty="0"/>
              <a:t>2.</a:t>
            </a:r>
            <a:r>
              <a:rPr lang="zh-CN" altLang="zh-CN" dirty="0"/>
              <a:t>掌握消费者公众的心理特征</a:t>
            </a:r>
            <a:r>
              <a:rPr lang="en-US" altLang="zh-CN" dirty="0"/>
              <a:t>;</a:t>
            </a:r>
            <a:endParaRPr lang="zh-CN" altLang="zh-CN" dirty="0"/>
          </a:p>
          <a:p>
            <a:pPr algn="l"/>
            <a:r>
              <a:rPr lang="zh-CN" altLang="zh-CN" dirty="0"/>
              <a:t>　　</a:t>
            </a:r>
            <a:r>
              <a:rPr lang="en-US" altLang="zh-CN" dirty="0"/>
              <a:t>3.</a:t>
            </a:r>
            <a:r>
              <a:rPr lang="zh-CN" altLang="zh-CN" dirty="0"/>
              <a:t>了解销售活动中的人际关系类型</a:t>
            </a:r>
            <a:r>
              <a:rPr lang="en-US" altLang="zh-CN" dirty="0"/>
              <a:t>;</a:t>
            </a:r>
            <a:endParaRPr lang="zh-CN" altLang="zh-CN" dirty="0"/>
          </a:p>
          <a:p>
            <a:pPr algn="l"/>
            <a:r>
              <a:rPr lang="zh-CN" altLang="zh-CN" dirty="0"/>
              <a:t>　　</a:t>
            </a:r>
            <a:r>
              <a:rPr lang="en-US" altLang="zh-CN" dirty="0"/>
              <a:t>4.</a:t>
            </a:r>
            <a:r>
              <a:rPr lang="zh-CN" altLang="zh-CN" dirty="0"/>
              <a:t>掌握公共关系心理策略。</a:t>
            </a:r>
          </a:p>
          <a:p>
            <a:pPr algn="l"/>
            <a:endParaRPr lang="zh-CN" altLang="en-US" dirty="0"/>
          </a:p>
        </p:txBody>
      </p:sp>
    </p:spTree>
    <p:extLst>
      <p:ext uri="{BB962C8B-B14F-4D97-AF65-F5344CB8AC3E}">
        <p14:creationId xmlns:p14="http://schemas.microsoft.com/office/powerpoint/2010/main" val="35172611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zh-CN" altLang="zh-CN" dirty="0"/>
              <a:t>二、增强消费者公众动机的策略</a:t>
            </a:r>
          </a:p>
          <a:p>
            <a:pPr marL="0" indent="0">
              <a:buNone/>
            </a:pPr>
            <a:r>
              <a:rPr lang="en-US" altLang="zh-CN" dirty="0"/>
              <a:t>(</a:t>
            </a:r>
            <a:r>
              <a:rPr lang="zh-CN" altLang="zh-CN" dirty="0"/>
              <a:t>一</a:t>
            </a:r>
            <a:r>
              <a:rPr lang="en-US" altLang="zh-CN" dirty="0"/>
              <a:t>)</a:t>
            </a:r>
            <a:r>
              <a:rPr lang="zh-CN" altLang="zh-CN" dirty="0"/>
              <a:t>树立良好的企业信誉</a:t>
            </a:r>
          </a:p>
          <a:p>
            <a:pPr marL="0" indent="0">
              <a:buNone/>
            </a:pPr>
            <a:r>
              <a:rPr lang="en-US" altLang="zh-CN" dirty="0"/>
              <a:t>(</a:t>
            </a:r>
            <a:r>
              <a:rPr lang="zh-CN" altLang="zh-CN" dirty="0"/>
              <a:t>二</a:t>
            </a:r>
            <a:r>
              <a:rPr lang="en-US" altLang="zh-CN" dirty="0"/>
              <a:t>)</a:t>
            </a:r>
            <a:r>
              <a:rPr lang="zh-CN" altLang="zh-CN" dirty="0"/>
              <a:t>联络消费者公众的感情</a:t>
            </a:r>
          </a:p>
          <a:p>
            <a:pPr marL="0" indent="0">
              <a:buNone/>
            </a:pPr>
            <a:r>
              <a:rPr lang="zh-CN" altLang="zh-CN" dirty="0"/>
              <a:t>　　</a:t>
            </a:r>
            <a:r>
              <a:rPr lang="en-US" altLang="zh-CN" dirty="0"/>
              <a:t>1.</a:t>
            </a:r>
            <a:r>
              <a:rPr lang="zh-CN" altLang="zh-CN" dirty="0"/>
              <a:t>适当控制公众对企业的期望</a:t>
            </a:r>
          </a:p>
          <a:p>
            <a:pPr marL="0" indent="0">
              <a:buNone/>
            </a:pPr>
            <a:r>
              <a:rPr lang="zh-CN" altLang="zh-CN" dirty="0"/>
              <a:t>　　</a:t>
            </a:r>
            <a:r>
              <a:rPr lang="en-US" altLang="zh-CN" dirty="0"/>
              <a:t>2.</a:t>
            </a:r>
            <a:r>
              <a:rPr lang="zh-CN" altLang="zh-CN" dirty="0"/>
              <a:t>替换公众的需要</a:t>
            </a:r>
          </a:p>
          <a:p>
            <a:pPr marL="0" indent="0">
              <a:buNone/>
            </a:pPr>
            <a:r>
              <a:rPr lang="zh-CN" altLang="zh-CN" dirty="0"/>
              <a:t>　　</a:t>
            </a:r>
            <a:r>
              <a:rPr lang="en-US" altLang="zh-CN" dirty="0"/>
              <a:t>3.</a:t>
            </a:r>
            <a:r>
              <a:rPr lang="zh-CN" altLang="zh-CN" dirty="0"/>
              <a:t>“发泄疗法”</a:t>
            </a:r>
          </a:p>
          <a:p>
            <a:pPr marL="0" indent="0">
              <a:buNone/>
            </a:pPr>
            <a:r>
              <a:rPr lang="zh-CN" altLang="zh-CN" dirty="0"/>
              <a:t>　　</a:t>
            </a:r>
            <a:r>
              <a:rPr lang="en-US" altLang="zh-CN" dirty="0"/>
              <a:t>4.</a:t>
            </a:r>
            <a:r>
              <a:rPr lang="zh-CN" altLang="zh-CN" dirty="0"/>
              <a:t>坦率地承认错误</a:t>
            </a:r>
          </a:p>
          <a:p>
            <a:pPr marL="0" indent="0">
              <a:buNone/>
            </a:pPr>
            <a:r>
              <a:rPr lang="zh-CN" altLang="zh-CN" dirty="0"/>
              <a:t>　　</a:t>
            </a:r>
            <a:r>
              <a:rPr lang="en-US" altLang="zh-CN" dirty="0"/>
              <a:t>5.</a:t>
            </a:r>
            <a:r>
              <a:rPr lang="zh-CN" altLang="zh-CN" dirty="0"/>
              <a:t>提供确实的保证</a:t>
            </a:r>
          </a:p>
          <a:p>
            <a:endParaRPr lang="zh-CN" altLang="en-US" dirty="0"/>
          </a:p>
        </p:txBody>
      </p:sp>
    </p:spTree>
    <p:extLst>
      <p:ext uri="{BB962C8B-B14F-4D97-AF65-F5344CB8AC3E}">
        <p14:creationId xmlns:p14="http://schemas.microsoft.com/office/powerpoint/2010/main" val="21428183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124744"/>
            <a:ext cx="8229600" cy="5199856"/>
          </a:xfrm>
        </p:spPr>
        <p:txBody>
          <a:bodyPr>
            <a:normAutofit fontScale="92500" lnSpcReduction="10000"/>
          </a:bodyPr>
          <a:lstStyle/>
          <a:p>
            <a:pPr marL="0" indent="0">
              <a:buNone/>
            </a:pPr>
            <a:r>
              <a:rPr lang="zh-CN" altLang="zh-CN" dirty="0"/>
              <a:t>三、转变消费者公众态度的策略</a:t>
            </a:r>
          </a:p>
          <a:p>
            <a:pPr marL="0" indent="0">
              <a:buNone/>
            </a:pPr>
            <a:r>
              <a:rPr lang="en-US" altLang="zh-CN" dirty="0"/>
              <a:t>(</a:t>
            </a:r>
            <a:r>
              <a:rPr lang="zh-CN" altLang="zh-CN" dirty="0"/>
              <a:t>一</a:t>
            </a:r>
            <a:r>
              <a:rPr lang="en-US" altLang="zh-CN" dirty="0"/>
              <a:t>)</a:t>
            </a:r>
            <a:r>
              <a:rPr lang="zh-CN" altLang="zh-CN" dirty="0"/>
              <a:t>克服消费者公众对企业的偏见</a:t>
            </a:r>
          </a:p>
          <a:p>
            <a:pPr marL="0" indent="0">
              <a:buNone/>
            </a:pPr>
            <a:r>
              <a:rPr lang="zh-CN" altLang="zh-CN" dirty="0"/>
              <a:t>　　消费者公众的偏见必然导致不正确的态度。因此</a:t>
            </a:r>
            <a:r>
              <a:rPr lang="en-US" altLang="zh-CN" dirty="0"/>
              <a:t>,</a:t>
            </a:r>
            <a:r>
              <a:rPr lang="zh-CN" altLang="zh-CN" dirty="0"/>
              <a:t>要转变公众对企业的态度</a:t>
            </a:r>
            <a:r>
              <a:rPr lang="en-US" altLang="zh-CN" dirty="0"/>
              <a:t>,</a:t>
            </a:r>
            <a:r>
              <a:rPr lang="zh-CN" altLang="zh-CN" dirty="0"/>
              <a:t>就要尽可能地消除公众的偏见。</a:t>
            </a:r>
          </a:p>
          <a:p>
            <a:pPr marL="0" indent="0">
              <a:buNone/>
            </a:pPr>
            <a:r>
              <a:rPr lang="zh-CN" altLang="zh-CN" dirty="0"/>
              <a:t>　　</a:t>
            </a:r>
            <a:r>
              <a:rPr lang="en-US" altLang="zh-CN" dirty="0"/>
              <a:t>1.</a:t>
            </a:r>
            <a:r>
              <a:rPr lang="zh-CN" altLang="zh-CN" dirty="0"/>
              <a:t>注意避免晕轮效应</a:t>
            </a:r>
          </a:p>
          <a:p>
            <a:pPr marL="0" indent="0">
              <a:buNone/>
            </a:pPr>
            <a:r>
              <a:rPr lang="zh-CN" altLang="zh-CN" dirty="0"/>
              <a:t>　　</a:t>
            </a:r>
            <a:r>
              <a:rPr lang="en-US" altLang="zh-CN" dirty="0"/>
              <a:t>2.</a:t>
            </a:r>
            <a:r>
              <a:rPr lang="zh-CN" altLang="zh-CN" dirty="0"/>
              <a:t>注意定式的作用</a:t>
            </a:r>
          </a:p>
          <a:p>
            <a:pPr marL="0" indent="0">
              <a:buNone/>
            </a:pPr>
            <a:r>
              <a:rPr lang="en-US" altLang="zh-CN" dirty="0"/>
              <a:t>(</a:t>
            </a:r>
            <a:r>
              <a:rPr lang="zh-CN" altLang="zh-CN" dirty="0"/>
              <a:t>二</a:t>
            </a:r>
            <a:r>
              <a:rPr lang="en-US" altLang="zh-CN" dirty="0"/>
              <a:t>)</a:t>
            </a:r>
            <a:r>
              <a:rPr lang="zh-CN" altLang="zh-CN" dirty="0"/>
              <a:t>利用权威的力量转变消费者公众的态度</a:t>
            </a:r>
          </a:p>
          <a:p>
            <a:pPr marL="0" indent="0">
              <a:buNone/>
            </a:pPr>
            <a:r>
              <a:rPr lang="en-US" altLang="zh-CN" dirty="0"/>
              <a:t>(</a:t>
            </a:r>
            <a:r>
              <a:rPr lang="zh-CN" altLang="zh-CN" dirty="0"/>
              <a:t>三</a:t>
            </a:r>
            <a:r>
              <a:rPr lang="en-US" altLang="zh-CN" dirty="0"/>
              <a:t>)</a:t>
            </a:r>
            <a:r>
              <a:rPr lang="zh-CN" altLang="zh-CN" dirty="0"/>
              <a:t>通过参与企业活动转变消费者公众的态度</a:t>
            </a:r>
          </a:p>
          <a:p>
            <a:pPr marL="0" indent="0">
              <a:buNone/>
            </a:pPr>
            <a:r>
              <a:rPr lang="en-US" altLang="zh-CN" dirty="0"/>
              <a:t>(</a:t>
            </a:r>
            <a:r>
              <a:rPr lang="zh-CN" altLang="zh-CN" dirty="0"/>
              <a:t>四</a:t>
            </a:r>
            <a:r>
              <a:rPr lang="en-US" altLang="zh-CN" dirty="0"/>
              <a:t>)</a:t>
            </a:r>
            <a:r>
              <a:rPr lang="zh-CN" altLang="zh-CN" dirty="0"/>
              <a:t>推广企业为顾客服务的形象</a:t>
            </a:r>
          </a:p>
          <a:p>
            <a:pPr marL="0" indent="0">
              <a:buNone/>
            </a:pPr>
            <a:r>
              <a:rPr lang="en-US" altLang="zh-CN" dirty="0"/>
              <a:t>(</a:t>
            </a:r>
            <a:r>
              <a:rPr lang="zh-CN" altLang="zh-CN" dirty="0"/>
              <a:t>五</a:t>
            </a:r>
            <a:r>
              <a:rPr lang="en-US" altLang="zh-CN" dirty="0"/>
              <a:t>)</a:t>
            </a:r>
            <a:r>
              <a:rPr lang="zh-CN" altLang="zh-CN" dirty="0"/>
              <a:t>正确对待消费者的抱怨</a:t>
            </a:r>
          </a:p>
          <a:p>
            <a:pPr marL="0" indent="0">
              <a:buNone/>
            </a:pPr>
            <a:r>
              <a:rPr lang="zh-CN" altLang="zh-CN" dirty="0"/>
              <a:t>四、注重社会整体效益</a:t>
            </a:r>
          </a:p>
          <a:p>
            <a:pPr marL="0" indent="0">
              <a:buNone/>
            </a:pPr>
            <a:r>
              <a:rPr lang="zh-CN" altLang="zh-CN" dirty="0"/>
              <a:t>五、充分发挥参考团体的引导作用</a:t>
            </a:r>
          </a:p>
          <a:p>
            <a:endParaRPr lang="zh-CN" altLang="en-US" dirty="0"/>
          </a:p>
        </p:txBody>
      </p:sp>
    </p:spTree>
    <p:extLst>
      <p:ext uri="{BB962C8B-B14F-4D97-AF65-F5344CB8AC3E}">
        <p14:creationId xmlns:p14="http://schemas.microsoft.com/office/powerpoint/2010/main" val="38436821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08688"/>
          </a:xfrm>
        </p:spPr>
        <p:txBody>
          <a:bodyPr>
            <a:normAutofit fontScale="90000"/>
          </a:bodyPr>
          <a:lstStyle/>
          <a:p>
            <a:r>
              <a:rPr lang="zh-CN" altLang="zh-CN" dirty="0"/>
              <a:t>第一节　消费者公众的心理特征</a:t>
            </a:r>
          </a:p>
        </p:txBody>
      </p:sp>
      <p:sp>
        <p:nvSpPr>
          <p:cNvPr id="3" name="内容占位符 2"/>
          <p:cNvSpPr>
            <a:spLocks noGrp="1"/>
          </p:cNvSpPr>
          <p:nvPr>
            <p:ph idx="1"/>
          </p:nvPr>
        </p:nvSpPr>
        <p:spPr/>
        <p:txBody>
          <a:bodyPr/>
          <a:lstStyle/>
          <a:p>
            <a:pPr marL="0" indent="0">
              <a:buNone/>
            </a:pPr>
            <a:r>
              <a:rPr lang="zh-CN" altLang="zh-CN" dirty="0"/>
              <a:t>一、公共关系心理的基本特征和特点</a:t>
            </a:r>
          </a:p>
          <a:p>
            <a:pPr marL="0" indent="0">
              <a:buNone/>
            </a:pPr>
            <a:r>
              <a:rPr lang="zh-CN" altLang="zh-CN" dirty="0"/>
              <a:t>　　公共关系是指一个企业或组织为了促进其产品的销售</a:t>
            </a:r>
            <a:r>
              <a:rPr lang="en-US" altLang="zh-CN" dirty="0"/>
              <a:t>,</a:t>
            </a:r>
            <a:r>
              <a:rPr lang="zh-CN" altLang="zh-CN" dirty="0"/>
              <a:t>争取顾客对其产品的了解、信任、支持和合作</a:t>
            </a:r>
            <a:r>
              <a:rPr lang="en-US" altLang="zh-CN" dirty="0"/>
              <a:t>,</a:t>
            </a:r>
            <a:r>
              <a:rPr lang="zh-CN" altLang="zh-CN" dirty="0"/>
              <a:t>以树立企业及产品良好的形象和信誉而采取的有计划的行动。公共关系之所以引起企业的重视</a:t>
            </a:r>
            <a:r>
              <a:rPr lang="en-US" altLang="zh-CN" dirty="0"/>
              <a:t>,</a:t>
            </a:r>
            <a:r>
              <a:rPr lang="zh-CN" altLang="zh-CN" dirty="0"/>
              <a:t>主要是因为公共关系除了具有其他促销方式同样的沟通作用外</a:t>
            </a:r>
            <a:r>
              <a:rPr lang="en-US" altLang="zh-CN" dirty="0"/>
              <a:t>,</a:t>
            </a:r>
            <a:r>
              <a:rPr lang="zh-CN" altLang="zh-CN" dirty="0"/>
              <a:t>还具有协助企业拓展市场、建立和谐的公众关系、创造有利于企业营销的外部环境等作用。</a:t>
            </a:r>
          </a:p>
          <a:p>
            <a:endParaRPr lang="zh-CN" altLang="en-US" dirty="0"/>
          </a:p>
        </p:txBody>
      </p:sp>
    </p:spTree>
    <p:extLst>
      <p:ext uri="{BB962C8B-B14F-4D97-AF65-F5344CB8AC3E}">
        <p14:creationId xmlns:p14="http://schemas.microsoft.com/office/powerpoint/2010/main" val="20586247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lnSpcReduction="10000"/>
          </a:bodyPr>
          <a:lstStyle/>
          <a:p>
            <a:pPr marL="0" indent="0">
              <a:buNone/>
            </a:pPr>
            <a:r>
              <a:rPr lang="en-US" altLang="zh-CN" dirty="0"/>
              <a:t>(</a:t>
            </a:r>
            <a:r>
              <a:rPr lang="zh-CN" altLang="zh-CN" dirty="0"/>
              <a:t>一</a:t>
            </a:r>
            <a:r>
              <a:rPr lang="en-US" altLang="zh-CN" dirty="0"/>
              <a:t>)</a:t>
            </a:r>
            <a:r>
              <a:rPr lang="zh-CN" altLang="zh-CN" dirty="0"/>
              <a:t>公共关系心理的基本特征</a:t>
            </a:r>
          </a:p>
          <a:p>
            <a:pPr marL="0" indent="0">
              <a:buNone/>
            </a:pPr>
            <a:r>
              <a:rPr lang="zh-CN" altLang="zh-CN" dirty="0"/>
              <a:t>　　公共关系心理的基本特征是不受年龄、性别、社会角色的制约</a:t>
            </a:r>
            <a:r>
              <a:rPr lang="en-US" altLang="zh-CN" dirty="0"/>
              <a:t>,</a:t>
            </a:r>
            <a:r>
              <a:rPr lang="zh-CN" altLang="zh-CN" dirty="0"/>
              <a:t>也不是某种心理过程或某种个性心理的专论</a:t>
            </a:r>
            <a:r>
              <a:rPr lang="en-US" altLang="zh-CN" dirty="0"/>
              <a:t>,</a:t>
            </a:r>
            <a:r>
              <a:rPr lang="zh-CN" altLang="zh-CN" dirty="0"/>
              <a:t>而以是否与公共关系行为和公共关系活动相关为依据。</a:t>
            </a:r>
          </a:p>
          <a:p>
            <a:pPr marL="0" indent="0">
              <a:buNone/>
            </a:pPr>
            <a:r>
              <a:rPr lang="zh-CN" altLang="zh-CN" dirty="0"/>
              <a:t>　　揭示公共关系心理的这一基本特征</a:t>
            </a:r>
            <a:r>
              <a:rPr lang="en-US" altLang="zh-CN" dirty="0"/>
              <a:t>,</a:t>
            </a:r>
            <a:r>
              <a:rPr lang="zh-CN" altLang="zh-CN" dirty="0"/>
              <a:t>对于确定我们的研究范围是必需的。既然公共关系心理是以行为涉及的领域和活动进行的范围作为划分依据的</a:t>
            </a:r>
            <a:r>
              <a:rPr lang="en-US" altLang="zh-CN" dirty="0"/>
              <a:t>,</a:t>
            </a:r>
            <a:r>
              <a:rPr lang="zh-CN" altLang="zh-CN" dirty="0"/>
              <a:t>那么</a:t>
            </a:r>
            <a:r>
              <a:rPr lang="en-US" altLang="zh-CN" dirty="0"/>
              <a:t>,</a:t>
            </a:r>
            <a:r>
              <a:rPr lang="zh-CN" altLang="zh-CN" dirty="0"/>
              <a:t>我们既可以研究不同年龄、不同性别、不同角色等各种不同人的心理</a:t>
            </a:r>
            <a:r>
              <a:rPr lang="en-US" altLang="zh-CN" dirty="0"/>
              <a:t>,</a:t>
            </a:r>
            <a:r>
              <a:rPr lang="zh-CN" altLang="zh-CN" dirty="0"/>
              <a:t>也可以研究各种心理过程和心理特征、心理倾向性。只要这些心理同我们研究的公共关系行为和公共关系活动有关</a:t>
            </a:r>
            <a:r>
              <a:rPr lang="en-US" altLang="zh-CN" dirty="0"/>
              <a:t>,</a:t>
            </a:r>
            <a:r>
              <a:rPr lang="zh-CN" altLang="zh-CN" dirty="0"/>
              <a:t>就是我们研究的范围。</a:t>
            </a:r>
          </a:p>
          <a:p>
            <a:endParaRPr lang="zh-CN" altLang="en-US" dirty="0"/>
          </a:p>
        </p:txBody>
      </p:sp>
    </p:spTree>
    <p:extLst>
      <p:ext uri="{BB962C8B-B14F-4D97-AF65-F5344CB8AC3E}">
        <p14:creationId xmlns:p14="http://schemas.microsoft.com/office/powerpoint/2010/main" val="29653716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196752"/>
            <a:ext cx="8229600" cy="5544616"/>
          </a:xfrm>
        </p:spPr>
        <p:txBody>
          <a:bodyPr>
            <a:normAutofit fontScale="77500" lnSpcReduction="20000"/>
          </a:bodyPr>
          <a:lstStyle/>
          <a:p>
            <a:pPr marL="0" indent="0">
              <a:buNone/>
            </a:pPr>
            <a:r>
              <a:rPr lang="en-US" altLang="zh-CN" dirty="0"/>
              <a:t>(</a:t>
            </a:r>
            <a:r>
              <a:rPr lang="zh-CN" altLang="zh-CN" dirty="0"/>
              <a:t>二</a:t>
            </a:r>
            <a:r>
              <a:rPr lang="en-US" altLang="zh-CN" dirty="0"/>
              <a:t>)</a:t>
            </a:r>
            <a:r>
              <a:rPr lang="zh-CN" altLang="zh-CN" dirty="0"/>
              <a:t>公共关系心理的特点</a:t>
            </a:r>
          </a:p>
          <a:p>
            <a:pPr marL="0" indent="0">
              <a:buNone/>
            </a:pPr>
            <a:r>
              <a:rPr lang="zh-CN" altLang="zh-CN" dirty="0"/>
              <a:t>　　作为特定的公共关系领域中的心理现象</a:t>
            </a:r>
            <a:r>
              <a:rPr lang="en-US" altLang="zh-CN" dirty="0"/>
              <a:t>,</a:t>
            </a:r>
            <a:r>
              <a:rPr lang="zh-CN" altLang="zh-CN" dirty="0"/>
              <a:t>公共关系心理本身具有四个特点</a:t>
            </a:r>
            <a:r>
              <a:rPr lang="en-US" altLang="zh-CN" dirty="0"/>
              <a:t>:</a:t>
            </a:r>
            <a:endParaRPr lang="zh-CN" altLang="zh-CN" dirty="0"/>
          </a:p>
          <a:p>
            <a:pPr marL="0" indent="0">
              <a:buNone/>
            </a:pPr>
            <a:r>
              <a:rPr lang="zh-CN" altLang="zh-CN" dirty="0"/>
              <a:t>　　</a:t>
            </a:r>
            <a:r>
              <a:rPr lang="en-US" altLang="zh-CN" dirty="0"/>
              <a:t>1.</a:t>
            </a:r>
            <a:r>
              <a:rPr lang="zh-CN" altLang="zh-CN" dirty="0"/>
              <a:t>可知性</a:t>
            </a:r>
          </a:p>
          <a:p>
            <a:pPr marL="0" indent="0">
              <a:buNone/>
            </a:pPr>
            <a:r>
              <a:rPr lang="zh-CN" altLang="zh-CN" dirty="0"/>
              <a:t>　　心理是人脑和神经系统的活动</a:t>
            </a:r>
            <a:r>
              <a:rPr lang="en-US" altLang="zh-CN" dirty="0"/>
              <a:t>,</a:t>
            </a:r>
            <a:r>
              <a:rPr lang="zh-CN" altLang="zh-CN" dirty="0"/>
              <a:t>它是不可见的</a:t>
            </a:r>
            <a:r>
              <a:rPr lang="en-US" altLang="zh-CN" dirty="0"/>
              <a:t>,</a:t>
            </a:r>
            <a:r>
              <a:rPr lang="zh-CN" altLang="zh-CN" dirty="0"/>
              <a:t>但又是能够被认识的。人的一笑一颦、一举一动</a:t>
            </a:r>
            <a:r>
              <a:rPr lang="en-US" altLang="zh-CN" dirty="0"/>
              <a:t>,</a:t>
            </a:r>
            <a:r>
              <a:rPr lang="zh-CN" altLang="zh-CN" dirty="0"/>
              <a:t>无一不是人的心理的反映。公共关系心理的可知性特点表现在公共关系上</a:t>
            </a:r>
            <a:r>
              <a:rPr lang="en-US" altLang="zh-CN" dirty="0"/>
              <a:t>,</a:t>
            </a:r>
            <a:r>
              <a:rPr lang="zh-CN" altLang="zh-CN" dirty="0"/>
              <a:t>是一种充满主动性的行为和活动</a:t>
            </a:r>
            <a:r>
              <a:rPr lang="en-US" altLang="zh-CN" dirty="0"/>
              <a:t>,</a:t>
            </a:r>
            <a:r>
              <a:rPr lang="zh-CN" altLang="zh-CN" dirty="0"/>
              <a:t>因此</a:t>
            </a:r>
            <a:r>
              <a:rPr lang="en-US" altLang="zh-CN" dirty="0"/>
              <a:t>,</a:t>
            </a:r>
            <a:r>
              <a:rPr lang="zh-CN" altLang="zh-CN" dirty="0"/>
              <a:t>对公共关系心理的认知特别是对公众心理的认知同样带有主动性。</a:t>
            </a:r>
          </a:p>
          <a:p>
            <a:pPr marL="0" indent="0">
              <a:buNone/>
            </a:pPr>
            <a:r>
              <a:rPr lang="zh-CN" altLang="zh-CN" dirty="0"/>
              <a:t>　　</a:t>
            </a:r>
            <a:r>
              <a:rPr lang="en-US" altLang="zh-CN" dirty="0"/>
              <a:t>2.</a:t>
            </a:r>
            <a:r>
              <a:rPr lang="zh-CN" altLang="zh-CN" dirty="0"/>
              <a:t>情感性</a:t>
            </a:r>
          </a:p>
          <a:p>
            <a:pPr marL="0" indent="0">
              <a:buNone/>
            </a:pPr>
            <a:r>
              <a:rPr lang="zh-CN" altLang="zh-CN" dirty="0"/>
              <a:t>　　公共关系活动是情感色彩很强烈的活动。公共关系主体为了与公众建立良好关系而开展公共关系活动</a:t>
            </a:r>
            <a:r>
              <a:rPr lang="en-US" altLang="zh-CN" dirty="0"/>
              <a:t>,</a:t>
            </a:r>
            <a:r>
              <a:rPr lang="zh-CN" altLang="zh-CN" dirty="0"/>
              <a:t>它要提高知名度</a:t>
            </a:r>
            <a:r>
              <a:rPr lang="en-US" altLang="zh-CN" dirty="0"/>
              <a:t>,</a:t>
            </a:r>
            <a:r>
              <a:rPr lang="zh-CN" altLang="zh-CN" dirty="0"/>
              <a:t>树立和改善自身的形象</a:t>
            </a:r>
            <a:r>
              <a:rPr lang="en-US" altLang="zh-CN" dirty="0"/>
              <a:t>,</a:t>
            </a:r>
            <a:r>
              <a:rPr lang="zh-CN" altLang="zh-CN" dirty="0"/>
              <a:t>通俗地说就是扩大影响</a:t>
            </a:r>
            <a:r>
              <a:rPr lang="en-US" altLang="zh-CN" dirty="0"/>
              <a:t>,</a:t>
            </a:r>
            <a:r>
              <a:rPr lang="zh-CN" altLang="zh-CN" dirty="0"/>
              <a:t>获得好感。</a:t>
            </a:r>
          </a:p>
          <a:p>
            <a:pPr marL="0" indent="0">
              <a:buNone/>
            </a:pPr>
            <a:r>
              <a:rPr lang="zh-CN" altLang="zh-CN" dirty="0"/>
              <a:t>　　</a:t>
            </a:r>
            <a:r>
              <a:rPr lang="en-US" altLang="zh-CN" dirty="0"/>
              <a:t>3.</a:t>
            </a:r>
            <a:r>
              <a:rPr lang="zh-CN" altLang="zh-CN" dirty="0"/>
              <a:t>自利性</a:t>
            </a:r>
          </a:p>
          <a:p>
            <a:pPr marL="0" indent="0">
              <a:buNone/>
            </a:pPr>
            <a:r>
              <a:rPr lang="zh-CN" altLang="zh-CN" dirty="0"/>
              <a:t>　　公共关系活动具有自利性</a:t>
            </a:r>
            <a:r>
              <a:rPr lang="en-US" altLang="zh-CN" dirty="0"/>
              <a:t>,</a:t>
            </a:r>
            <a:r>
              <a:rPr lang="zh-CN" altLang="zh-CN" dirty="0"/>
              <a:t>因此公共关系心理也具有自利性。这种自利性不是指狭隘的个人主义的自利性</a:t>
            </a:r>
            <a:r>
              <a:rPr lang="en-US" altLang="zh-CN" dirty="0"/>
              <a:t>,</a:t>
            </a:r>
            <a:r>
              <a:rPr lang="zh-CN" altLang="zh-CN" dirty="0"/>
              <a:t>而是指公共关系主客体双方维护自身利益的自然要求。</a:t>
            </a:r>
          </a:p>
          <a:p>
            <a:pPr marL="0" indent="0">
              <a:buNone/>
            </a:pPr>
            <a:r>
              <a:rPr lang="zh-CN" altLang="zh-CN" dirty="0"/>
              <a:t>　　</a:t>
            </a:r>
            <a:r>
              <a:rPr lang="en-US" altLang="zh-CN" dirty="0"/>
              <a:t>4.</a:t>
            </a:r>
            <a:r>
              <a:rPr lang="zh-CN" altLang="zh-CN" dirty="0"/>
              <a:t>广泛性</a:t>
            </a:r>
          </a:p>
          <a:p>
            <a:pPr marL="0" indent="0">
              <a:buNone/>
            </a:pPr>
            <a:r>
              <a:rPr lang="zh-CN" altLang="zh-CN" dirty="0"/>
              <a:t>　　公共关系心理学是以行为涉及的领域即公共关系领域作为划分依据的</a:t>
            </a:r>
            <a:r>
              <a:rPr lang="en-US" altLang="zh-CN" dirty="0"/>
              <a:t>,</a:t>
            </a:r>
            <a:r>
              <a:rPr lang="zh-CN" altLang="zh-CN" dirty="0"/>
              <a:t>因此</a:t>
            </a:r>
            <a:r>
              <a:rPr lang="en-US" altLang="zh-CN" dirty="0"/>
              <a:t>,</a:t>
            </a:r>
            <a:r>
              <a:rPr lang="zh-CN" altLang="zh-CN" dirty="0"/>
              <a:t>它与同类分支心理学的研究对象一样</a:t>
            </a:r>
            <a:r>
              <a:rPr lang="en-US" altLang="zh-CN" dirty="0"/>
              <a:t>,</a:t>
            </a:r>
            <a:r>
              <a:rPr lang="zh-CN" altLang="zh-CN" dirty="0"/>
              <a:t>具有广泛性</a:t>
            </a:r>
          </a:p>
          <a:p>
            <a:endParaRPr lang="zh-CN" altLang="en-US" dirty="0"/>
          </a:p>
        </p:txBody>
      </p:sp>
    </p:spTree>
    <p:extLst>
      <p:ext uri="{BB962C8B-B14F-4D97-AF65-F5344CB8AC3E}">
        <p14:creationId xmlns:p14="http://schemas.microsoft.com/office/powerpoint/2010/main" val="37361199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052736"/>
            <a:ext cx="8229600" cy="5271864"/>
          </a:xfrm>
        </p:spPr>
        <p:txBody>
          <a:bodyPr>
            <a:normAutofit/>
          </a:bodyPr>
          <a:lstStyle/>
          <a:p>
            <a:pPr marL="0" indent="0">
              <a:buNone/>
            </a:pPr>
            <a:r>
              <a:rPr lang="zh-CN" altLang="zh-CN" dirty="0"/>
              <a:t>二、消费者公众的心理特征</a:t>
            </a:r>
          </a:p>
          <a:p>
            <a:pPr marL="0" indent="0">
              <a:buNone/>
            </a:pPr>
            <a:r>
              <a:rPr lang="en-US" altLang="zh-CN" dirty="0"/>
              <a:t>(</a:t>
            </a:r>
            <a:r>
              <a:rPr lang="zh-CN" altLang="zh-CN" dirty="0"/>
              <a:t>一</a:t>
            </a:r>
            <a:r>
              <a:rPr lang="en-US" altLang="zh-CN" dirty="0"/>
              <a:t>)</a:t>
            </a:r>
            <a:r>
              <a:rPr lang="zh-CN" altLang="zh-CN" dirty="0"/>
              <a:t>消费者公众的定义</a:t>
            </a:r>
          </a:p>
          <a:p>
            <a:pPr marL="0" indent="0">
              <a:buNone/>
            </a:pPr>
            <a:r>
              <a:rPr lang="zh-CN" altLang="zh-CN" dirty="0"/>
              <a:t>　　消费者公众是企业公众的主要组成部分。</a:t>
            </a:r>
          </a:p>
          <a:p>
            <a:pPr marL="0" indent="0">
              <a:buNone/>
            </a:pPr>
            <a:r>
              <a:rPr lang="zh-CN" altLang="zh-CN" dirty="0"/>
              <a:t>　　</a:t>
            </a:r>
            <a:r>
              <a:rPr lang="zh-CN" altLang="zh-CN" dirty="0" smtClean="0"/>
              <a:t>消费者</a:t>
            </a:r>
            <a:r>
              <a:rPr lang="zh-CN" altLang="zh-CN" dirty="0"/>
              <a:t>公众是指对企业实现其目标、有实际或潜在影响的任何消费者团体以及消费者个人。</a:t>
            </a:r>
          </a:p>
          <a:p>
            <a:pPr marL="0" indent="0">
              <a:buNone/>
            </a:pPr>
            <a:r>
              <a:rPr lang="zh-CN" altLang="zh-CN" dirty="0"/>
              <a:t>　　</a:t>
            </a:r>
            <a:r>
              <a:rPr lang="zh-CN" altLang="zh-CN" dirty="0" smtClean="0"/>
              <a:t>企业</a:t>
            </a:r>
            <a:r>
              <a:rPr lang="zh-CN" altLang="zh-CN" dirty="0"/>
              <a:t>要以调查研究消费者公众的心理为前提</a:t>
            </a:r>
            <a:r>
              <a:rPr lang="en-US" altLang="zh-CN" dirty="0"/>
              <a:t>,</a:t>
            </a:r>
            <a:r>
              <a:rPr lang="zh-CN" altLang="zh-CN" dirty="0"/>
              <a:t>与消费者公众搞好关系。理由如下</a:t>
            </a:r>
            <a:r>
              <a:rPr lang="en-US" altLang="zh-CN" dirty="0"/>
              <a:t>:</a:t>
            </a:r>
            <a:endParaRPr lang="zh-CN" altLang="zh-CN" dirty="0"/>
          </a:p>
          <a:p>
            <a:pPr marL="0" indent="0">
              <a:buNone/>
            </a:pPr>
            <a:r>
              <a:rPr lang="zh-CN" altLang="zh-CN" dirty="0"/>
              <a:t>　　</a:t>
            </a:r>
            <a:r>
              <a:rPr lang="en-US" altLang="zh-CN" dirty="0"/>
              <a:t>1.</a:t>
            </a:r>
            <a:r>
              <a:rPr lang="zh-CN" altLang="zh-CN" dirty="0"/>
              <a:t>企业的生产经营活动会影响消费者公众的利益</a:t>
            </a:r>
          </a:p>
          <a:p>
            <a:pPr marL="0" indent="0">
              <a:buNone/>
            </a:pPr>
            <a:r>
              <a:rPr lang="zh-CN" altLang="zh-CN" dirty="0"/>
              <a:t>　　</a:t>
            </a:r>
            <a:r>
              <a:rPr lang="en-US" altLang="zh-CN" dirty="0"/>
              <a:t>2.</a:t>
            </a:r>
            <a:r>
              <a:rPr lang="zh-CN" altLang="zh-CN" dirty="0"/>
              <a:t>消费者公众促进或妨碍企业实现其目标</a:t>
            </a:r>
          </a:p>
          <a:p>
            <a:pPr marL="0" indent="0">
              <a:buNone/>
            </a:pPr>
            <a:r>
              <a:rPr lang="zh-CN" altLang="zh-CN" dirty="0"/>
              <a:t>　　</a:t>
            </a:r>
            <a:r>
              <a:rPr lang="en-US" altLang="zh-CN" dirty="0"/>
              <a:t>3.</a:t>
            </a:r>
            <a:r>
              <a:rPr lang="zh-CN" altLang="zh-CN" dirty="0"/>
              <a:t>消费者公众是企业所面临的数量最多的公众</a:t>
            </a:r>
          </a:p>
          <a:p>
            <a:pPr marL="0" indent="0">
              <a:buNone/>
            </a:pPr>
            <a:r>
              <a:rPr lang="zh-CN" altLang="zh-CN" dirty="0"/>
              <a:t>　　</a:t>
            </a:r>
            <a:r>
              <a:rPr lang="en-US" altLang="zh-CN" dirty="0"/>
              <a:t>4.</a:t>
            </a:r>
            <a:r>
              <a:rPr lang="zh-CN" altLang="zh-CN" dirty="0"/>
              <a:t>没有消费者公众便没有企业</a:t>
            </a:r>
          </a:p>
          <a:p>
            <a:endParaRPr lang="zh-CN" altLang="en-US" dirty="0"/>
          </a:p>
        </p:txBody>
      </p:sp>
    </p:spTree>
    <p:extLst>
      <p:ext uri="{BB962C8B-B14F-4D97-AF65-F5344CB8AC3E}">
        <p14:creationId xmlns:p14="http://schemas.microsoft.com/office/powerpoint/2010/main" val="17893092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052736"/>
            <a:ext cx="8229600" cy="5271864"/>
          </a:xfrm>
        </p:spPr>
        <p:txBody>
          <a:bodyPr>
            <a:normAutofit fontScale="92500" lnSpcReduction="20000"/>
          </a:bodyPr>
          <a:lstStyle/>
          <a:p>
            <a:pPr marL="0" indent="0">
              <a:buNone/>
            </a:pPr>
            <a:r>
              <a:rPr lang="en-US" altLang="zh-CN" dirty="0"/>
              <a:t>(</a:t>
            </a:r>
            <a:r>
              <a:rPr lang="zh-CN" altLang="zh-CN" dirty="0"/>
              <a:t>二</a:t>
            </a:r>
            <a:r>
              <a:rPr lang="en-US" altLang="zh-CN" dirty="0"/>
              <a:t>)</a:t>
            </a:r>
            <a:r>
              <a:rPr lang="zh-CN" altLang="zh-CN" dirty="0"/>
              <a:t>消费者公众的心理特征</a:t>
            </a:r>
          </a:p>
          <a:p>
            <a:pPr marL="0" indent="0">
              <a:buNone/>
            </a:pPr>
            <a:r>
              <a:rPr lang="zh-CN" altLang="zh-CN" dirty="0"/>
              <a:t>　　</a:t>
            </a:r>
            <a:r>
              <a:rPr lang="en-US" altLang="zh-CN" dirty="0"/>
              <a:t>1.</a:t>
            </a:r>
            <a:r>
              <a:rPr lang="zh-CN" altLang="zh-CN" dirty="0"/>
              <a:t>企业良好的信誉和形象是吸引消费者的基础条件</a:t>
            </a:r>
          </a:p>
          <a:p>
            <a:pPr marL="0" indent="0">
              <a:buNone/>
            </a:pPr>
            <a:r>
              <a:rPr lang="zh-CN" altLang="zh-CN" dirty="0"/>
              <a:t>　　</a:t>
            </a:r>
            <a:r>
              <a:rPr lang="en-US" altLang="zh-CN" dirty="0"/>
              <a:t>2.</a:t>
            </a:r>
            <a:r>
              <a:rPr lang="zh-CN" altLang="zh-CN" dirty="0"/>
              <a:t>信息双向交流是掌握和引导消费者公众心理变化的基本手段</a:t>
            </a:r>
          </a:p>
          <a:p>
            <a:pPr marL="0" indent="0">
              <a:buNone/>
            </a:pPr>
            <a:r>
              <a:rPr lang="zh-CN" altLang="zh-CN" dirty="0"/>
              <a:t>公共关系信息交流的特点主要如下</a:t>
            </a:r>
            <a:r>
              <a:rPr lang="en-US" altLang="zh-CN" dirty="0"/>
              <a:t>:</a:t>
            </a:r>
            <a:endParaRPr lang="zh-CN" altLang="zh-CN" dirty="0"/>
          </a:p>
          <a:p>
            <a:pPr marL="0" indent="0">
              <a:buNone/>
            </a:pPr>
            <a:r>
              <a:rPr lang="zh-CN" altLang="zh-CN" dirty="0"/>
              <a:t>　　</a:t>
            </a:r>
            <a:r>
              <a:rPr lang="en-US" altLang="zh-CN" dirty="0"/>
              <a:t>(1)</a:t>
            </a:r>
            <a:r>
              <a:rPr lang="zh-CN" altLang="zh-CN" dirty="0"/>
              <a:t>它必须是双向的、全面的。企业必须有计划地、长期地向公众传递企业的信息</a:t>
            </a:r>
            <a:r>
              <a:rPr lang="en-US" altLang="zh-CN" dirty="0"/>
              <a:t>,</a:t>
            </a:r>
            <a:r>
              <a:rPr lang="zh-CN" altLang="zh-CN" dirty="0"/>
              <a:t>并且要随时监测环境变化</a:t>
            </a:r>
            <a:r>
              <a:rPr lang="en-US" altLang="zh-CN" dirty="0"/>
              <a:t>,</a:t>
            </a:r>
            <a:r>
              <a:rPr lang="zh-CN" altLang="zh-CN" dirty="0"/>
              <a:t>对外界的信息及时作出反应。</a:t>
            </a:r>
          </a:p>
          <a:p>
            <a:pPr marL="0" indent="0">
              <a:buNone/>
            </a:pPr>
            <a:r>
              <a:rPr lang="zh-CN" altLang="zh-CN" dirty="0"/>
              <a:t>　　</a:t>
            </a:r>
            <a:r>
              <a:rPr lang="en-US" altLang="zh-CN" dirty="0"/>
              <a:t>(2)</a:t>
            </a:r>
            <a:r>
              <a:rPr lang="zh-CN" altLang="zh-CN" dirty="0"/>
              <a:t>它必须是科学的、真实的。公共关系的信息交流特别强调科学性与真实性。</a:t>
            </a:r>
          </a:p>
          <a:p>
            <a:pPr marL="0" indent="0">
              <a:buNone/>
            </a:pPr>
            <a:r>
              <a:rPr lang="zh-CN" altLang="zh-CN" dirty="0"/>
              <a:t>　　</a:t>
            </a:r>
            <a:r>
              <a:rPr lang="en-US" altLang="zh-CN" dirty="0"/>
              <a:t>(3)</a:t>
            </a:r>
            <a:r>
              <a:rPr lang="zh-CN" altLang="zh-CN" dirty="0"/>
              <a:t>它必须是及时的、适当的。</a:t>
            </a:r>
          </a:p>
          <a:p>
            <a:pPr marL="0" indent="0">
              <a:buNone/>
            </a:pPr>
            <a:r>
              <a:rPr lang="zh-CN" altLang="zh-CN" dirty="0"/>
              <a:t>　　</a:t>
            </a:r>
            <a:r>
              <a:rPr lang="en-US" altLang="zh-CN" dirty="0"/>
              <a:t>3.</a:t>
            </a:r>
            <a:r>
              <a:rPr lang="zh-CN" altLang="zh-CN" dirty="0"/>
              <a:t>只有提供确实的保证</a:t>
            </a:r>
            <a:r>
              <a:rPr lang="en-US" altLang="zh-CN" dirty="0"/>
              <a:t>,</a:t>
            </a:r>
            <a:r>
              <a:rPr lang="zh-CN" altLang="zh-CN" dirty="0"/>
              <a:t>才能解除消费者公众的疑虑</a:t>
            </a:r>
          </a:p>
          <a:p>
            <a:pPr marL="0" indent="0">
              <a:buNone/>
            </a:pPr>
            <a:r>
              <a:rPr lang="zh-CN" altLang="zh-CN" dirty="0"/>
              <a:t>　　</a:t>
            </a:r>
            <a:r>
              <a:rPr lang="en-US" altLang="zh-CN" dirty="0"/>
              <a:t>4.</a:t>
            </a:r>
            <a:r>
              <a:rPr lang="zh-CN" altLang="zh-CN" dirty="0"/>
              <a:t>市场教育是焕发消费者公众需求的重要措施</a:t>
            </a:r>
          </a:p>
          <a:p>
            <a:pPr marL="0" indent="0">
              <a:buNone/>
            </a:pPr>
            <a:r>
              <a:rPr lang="zh-CN" altLang="zh-CN" dirty="0"/>
              <a:t>　　</a:t>
            </a:r>
            <a:r>
              <a:rPr lang="en-US" altLang="zh-CN" dirty="0"/>
              <a:t>5.</a:t>
            </a:r>
            <a:r>
              <a:rPr lang="zh-CN" altLang="zh-CN" dirty="0"/>
              <a:t>强化能促进消费者行为的学习过程和决策过程</a:t>
            </a:r>
          </a:p>
          <a:p>
            <a:pPr marL="0" indent="0">
              <a:buNone/>
            </a:pPr>
            <a:r>
              <a:rPr lang="zh-CN" altLang="zh-CN" dirty="0"/>
              <a:t>　　</a:t>
            </a:r>
            <a:r>
              <a:rPr lang="en-US" altLang="zh-CN" dirty="0"/>
              <a:t>6.</a:t>
            </a:r>
            <a:r>
              <a:rPr lang="zh-CN" altLang="zh-CN" dirty="0"/>
              <a:t>消费者公众之间的相互关系影响着消费者心理的变化</a:t>
            </a:r>
          </a:p>
          <a:p>
            <a:endParaRPr lang="zh-CN" altLang="en-US" dirty="0"/>
          </a:p>
        </p:txBody>
      </p:sp>
    </p:spTree>
    <p:extLst>
      <p:ext uri="{BB962C8B-B14F-4D97-AF65-F5344CB8AC3E}">
        <p14:creationId xmlns:p14="http://schemas.microsoft.com/office/powerpoint/2010/main" val="29885998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564672"/>
          </a:xfrm>
        </p:spPr>
        <p:txBody>
          <a:bodyPr>
            <a:normAutofit fontScale="90000"/>
          </a:bodyPr>
          <a:lstStyle/>
          <a:p>
            <a:r>
              <a:rPr lang="zh-CN" altLang="zh-CN" dirty="0"/>
              <a:t>第二节　人际关系与消费心理</a:t>
            </a:r>
          </a:p>
        </p:txBody>
      </p:sp>
      <p:sp>
        <p:nvSpPr>
          <p:cNvPr id="3" name="内容占位符 2"/>
          <p:cNvSpPr>
            <a:spLocks noGrp="1"/>
          </p:cNvSpPr>
          <p:nvPr>
            <p:ph idx="1"/>
          </p:nvPr>
        </p:nvSpPr>
        <p:spPr/>
        <p:txBody>
          <a:bodyPr>
            <a:normAutofit fontScale="85000" lnSpcReduction="10000"/>
          </a:bodyPr>
          <a:lstStyle/>
          <a:p>
            <a:pPr marL="0" indent="0">
              <a:buNone/>
            </a:pPr>
            <a:r>
              <a:rPr lang="zh-CN" altLang="zh-CN" dirty="0"/>
              <a:t>一、人际关系的特征</a:t>
            </a:r>
          </a:p>
          <a:p>
            <a:pPr marL="0" indent="0">
              <a:buNone/>
            </a:pPr>
            <a:r>
              <a:rPr lang="zh-CN" altLang="zh-CN" dirty="0"/>
              <a:t>　　人际关系是人类社会关系的一种。人类在社会生活中从事共同活动</a:t>
            </a:r>
            <a:r>
              <a:rPr lang="en-US" altLang="zh-CN" dirty="0"/>
              <a:t>,</a:t>
            </a:r>
            <a:r>
              <a:rPr lang="zh-CN" altLang="zh-CN" dirty="0"/>
              <a:t>彼此之间建立了各种复杂的社会关系</a:t>
            </a:r>
            <a:r>
              <a:rPr lang="en-US" altLang="zh-CN" dirty="0"/>
              <a:t>:</a:t>
            </a:r>
            <a:r>
              <a:rPr lang="zh-CN" altLang="zh-CN" dirty="0"/>
              <a:t>一种是人与人之间的生产关系</a:t>
            </a:r>
            <a:r>
              <a:rPr lang="en-US" altLang="zh-CN" dirty="0"/>
              <a:t>;</a:t>
            </a:r>
            <a:r>
              <a:rPr lang="zh-CN" altLang="zh-CN" dirty="0"/>
              <a:t>另一种是人们在活动过程中能直接接触到的人与人之间的心理关系</a:t>
            </a:r>
            <a:r>
              <a:rPr lang="en-US" altLang="zh-CN" dirty="0"/>
              <a:t>,</a:t>
            </a:r>
            <a:r>
              <a:rPr lang="zh-CN" altLang="zh-CN" dirty="0"/>
              <a:t>即社会心理学所研究的人际关系</a:t>
            </a:r>
            <a:r>
              <a:rPr lang="en-US" altLang="zh-CN" dirty="0"/>
              <a:t>,</a:t>
            </a:r>
            <a:r>
              <a:rPr lang="zh-CN" altLang="zh-CN" dirty="0"/>
              <a:t>如家庭中的亲属关系、工作单位中的同事关系、市场上的卖方与买方的关系等。消费心理学主要以商业交往中经营者与消费者之间的人际关系作为研究课题</a:t>
            </a:r>
            <a:r>
              <a:rPr lang="en-US" altLang="zh-CN" dirty="0"/>
              <a:t>,</a:t>
            </a:r>
            <a:r>
              <a:rPr lang="zh-CN" altLang="zh-CN" dirty="0"/>
              <a:t>分析人与人之间买与卖活动中的相互作用和结果。</a:t>
            </a:r>
          </a:p>
          <a:p>
            <a:pPr marL="0" indent="0">
              <a:buNone/>
            </a:pPr>
            <a:r>
              <a:rPr lang="zh-CN" altLang="zh-CN" dirty="0"/>
              <a:t>　　人际关系反映了个人或团体寻求满足其社会需要的心理状态</a:t>
            </a:r>
            <a:r>
              <a:rPr lang="en-US" altLang="zh-CN" dirty="0"/>
              <a:t>,</a:t>
            </a:r>
            <a:r>
              <a:rPr lang="zh-CN" altLang="zh-CN" dirty="0"/>
              <a:t>因此</a:t>
            </a:r>
            <a:r>
              <a:rPr lang="en-US" altLang="zh-CN" dirty="0"/>
              <a:t>,</a:t>
            </a:r>
            <a:r>
              <a:rPr lang="zh-CN" altLang="zh-CN" dirty="0"/>
              <a:t>人际关系的变化与发展决定于双方社会需要的满足程度</a:t>
            </a:r>
            <a:r>
              <a:rPr lang="zh-CN" altLang="zh-CN" dirty="0" smtClean="0"/>
              <a:t>。</a:t>
            </a:r>
            <a:endParaRPr lang="en-US" altLang="zh-CN" dirty="0" smtClean="0"/>
          </a:p>
          <a:p>
            <a:pPr marL="0" indent="0">
              <a:buNone/>
            </a:pPr>
            <a:r>
              <a:rPr lang="zh-CN" altLang="zh-CN" dirty="0"/>
              <a:t>　　人际关系主要由认知、情感和行为三个相互联系的成分所组成</a:t>
            </a:r>
            <a:r>
              <a:rPr lang="en-US" altLang="zh-CN" dirty="0"/>
              <a:t>,</a:t>
            </a:r>
            <a:r>
              <a:rPr lang="zh-CN" altLang="zh-CN" dirty="0"/>
              <a:t>这三种成分是一切类型的人际关系的主要特征。</a:t>
            </a:r>
            <a:endParaRPr lang="zh-CN" altLang="en-US" dirty="0"/>
          </a:p>
        </p:txBody>
      </p:sp>
    </p:spTree>
    <p:extLst>
      <p:ext uri="{BB962C8B-B14F-4D97-AF65-F5344CB8AC3E}">
        <p14:creationId xmlns:p14="http://schemas.microsoft.com/office/powerpoint/2010/main" val="13804481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70000" lnSpcReduction="20000"/>
          </a:bodyPr>
          <a:lstStyle/>
          <a:p>
            <a:pPr marL="0" indent="0">
              <a:buNone/>
            </a:pPr>
            <a:r>
              <a:rPr lang="zh-CN" altLang="zh-CN" dirty="0"/>
              <a:t>二、销售活动中人际关系的类型</a:t>
            </a:r>
          </a:p>
          <a:p>
            <a:pPr marL="0" indent="0">
              <a:buNone/>
            </a:pPr>
            <a:r>
              <a:rPr lang="en-US" altLang="zh-CN" dirty="0"/>
              <a:t>(</a:t>
            </a:r>
            <a:r>
              <a:rPr lang="zh-CN" altLang="zh-CN" dirty="0"/>
              <a:t>一</a:t>
            </a:r>
            <a:r>
              <a:rPr lang="en-US" altLang="zh-CN" dirty="0"/>
              <a:t>)</a:t>
            </a:r>
            <a:r>
              <a:rPr lang="zh-CN" altLang="zh-CN" dirty="0"/>
              <a:t>包容型人际关系</a:t>
            </a:r>
          </a:p>
          <a:p>
            <a:pPr marL="0" indent="0">
              <a:buNone/>
            </a:pPr>
            <a:r>
              <a:rPr lang="zh-CN" altLang="zh-CN" dirty="0"/>
              <a:t>　　包容型人际关系也称成人型人际关系。这种类型的人际关系的最大特点是交往双方至少有一方的人际关系倾向来自于包容的需要</a:t>
            </a:r>
            <a:r>
              <a:rPr lang="en-US" altLang="zh-CN" dirty="0"/>
              <a:t>,</a:t>
            </a:r>
            <a:r>
              <a:rPr lang="zh-CN" altLang="zh-CN" dirty="0"/>
              <a:t>这是一种理智和协调的人际关系。</a:t>
            </a:r>
          </a:p>
          <a:p>
            <a:pPr marL="0" indent="0">
              <a:buNone/>
            </a:pPr>
            <a:r>
              <a:rPr lang="en-US" altLang="zh-CN" dirty="0"/>
              <a:t>(</a:t>
            </a:r>
            <a:r>
              <a:rPr lang="zh-CN" altLang="zh-CN" dirty="0"/>
              <a:t>二</a:t>
            </a:r>
            <a:r>
              <a:rPr lang="en-US" altLang="zh-CN" dirty="0"/>
              <a:t>)</a:t>
            </a:r>
            <a:r>
              <a:rPr lang="zh-CN" altLang="zh-CN" dirty="0"/>
              <a:t>支配型人际关系</a:t>
            </a:r>
          </a:p>
          <a:p>
            <a:pPr marL="0" indent="0">
              <a:buNone/>
            </a:pPr>
            <a:r>
              <a:rPr lang="zh-CN" altLang="zh-CN" dirty="0"/>
              <a:t>　　支配型人际关系也称父母型人际关系。这种类型人际关系的最大特点是交往双方至少有一方的人际关系倾向具有支配他人的需求</a:t>
            </a:r>
            <a:r>
              <a:rPr lang="en-US" altLang="zh-CN" dirty="0"/>
              <a:t>,</a:t>
            </a:r>
            <a:r>
              <a:rPr lang="zh-CN" altLang="zh-CN" dirty="0"/>
              <a:t>这是一种不易协调的人际关系。</a:t>
            </a:r>
          </a:p>
          <a:p>
            <a:pPr marL="0" indent="0">
              <a:buNone/>
            </a:pPr>
            <a:r>
              <a:rPr lang="en-US" altLang="zh-CN" dirty="0"/>
              <a:t>(</a:t>
            </a:r>
            <a:r>
              <a:rPr lang="zh-CN" altLang="zh-CN" dirty="0"/>
              <a:t>三</a:t>
            </a:r>
            <a:r>
              <a:rPr lang="en-US" altLang="zh-CN" dirty="0"/>
              <a:t>)</a:t>
            </a:r>
            <a:r>
              <a:rPr lang="zh-CN" altLang="zh-CN" dirty="0"/>
              <a:t>感情型人际关系</a:t>
            </a:r>
          </a:p>
          <a:p>
            <a:pPr marL="0" indent="0">
              <a:buNone/>
            </a:pPr>
            <a:r>
              <a:rPr lang="zh-CN" altLang="zh-CN" dirty="0"/>
              <a:t>　　感情型人际关系也称儿童型人际关系。这种类型人际关系的最大特点是交往双方至少有一方的人际关系倾向表现为亲热友好</a:t>
            </a:r>
            <a:r>
              <a:rPr lang="en-US" altLang="zh-CN" dirty="0"/>
              <a:t>,</a:t>
            </a:r>
            <a:r>
              <a:rPr lang="zh-CN" altLang="zh-CN" dirty="0"/>
              <a:t>这是一种协调的人际关系。</a:t>
            </a:r>
          </a:p>
          <a:p>
            <a:pPr marL="0" indent="0">
              <a:buNone/>
            </a:pPr>
            <a:r>
              <a:rPr lang="en-US" altLang="zh-CN" dirty="0"/>
              <a:t>(</a:t>
            </a:r>
            <a:r>
              <a:rPr lang="zh-CN" altLang="zh-CN" dirty="0"/>
              <a:t>四</a:t>
            </a:r>
            <a:r>
              <a:rPr lang="en-US" altLang="zh-CN" dirty="0"/>
              <a:t>)</a:t>
            </a:r>
            <a:r>
              <a:rPr lang="zh-CN" altLang="zh-CN" dirty="0"/>
              <a:t>期待型人际关系</a:t>
            </a:r>
          </a:p>
          <a:p>
            <a:pPr marL="0" indent="0">
              <a:buNone/>
            </a:pPr>
            <a:r>
              <a:rPr lang="zh-CN" altLang="zh-CN" dirty="0"/>
              <a:t>　　期待型人际关系也称被动型人际关系。这种类型人际关系的最大特点是交往双方至少有一方的人际关系倾向表现出较大的惰性</a:t>
            </a:r>
            <a:r>
              <a:rPr lang="en-US" altLang="zh-CN" dirty="0"/>
              <a:t>,</a:t>
            </a:r>
            <a:r>
              <a:rPr lang="zh-CN" altLang="zh-CN" dirty="0"/>
              <a:t>这是一种被动的人际关系。</a:t>
            </a:r>
          </a:p>
          <a:p>
            <a:endParaRPr lang="zh-CN" altLang="en-US" dirty="0"/>
          </a:p>
        </p:txBody>
      </p:sp>
    </p:spTree>
    <p:extLst>
      <p:ext uri="{BB962C8B-B14F-4D97-AF65-F5344CB8AC3E}">
        <p14:creationId xmlns:p14="http://schemas.microsoft.com/office/powerpoint/2010/main" val="2196173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636680"/>
          </a:xfrm>
        </p:spPr>
        <p:txBody>
          <a:bodyPr>
            <a:normAutofit fontScale="90000"/>
          </a:bodyPr>
          <a:lstStyle/>
          <a:p>
            <a:r>
              <a:rPr lang="zh-CN" altLang="zh-CN" dirty="0"/>
              <a:t>第三节　公共关系心理策略</a:t>
            </a:r>
          </a:p>
        </p:txBody>
      </p:sp>
      <p:sp>
        <p:nvSpPr>
          <p:cNvPr id="3" name="内容占位符 2"/>
          <p:cNvSpPr>
            <a:spLocks noGrp="1"/>
          </p:cNvSpPr>
          <p:nvPr>
            <p:ph idx="1"/>
          </p:nvPr>
        </p:nvSpPr>
        <p:spPr>
          <a:xfrm>
            <a:off x="457200" y="1935480"/>
            <a:ext cx="8229600" cy="4805888"/>
          </a:xfrm>
        </p:spPr>
        <p:txBody>
          <a:bodyPr>
            <a:normAutofit fontScale="85000" lnSpcReduction="20000"/>
          </a:bodyPr>
          <a:lstStyle/>
          <a:p>
            <a:pPr marL="0" indent="0">
              <a:buNone/>
            </a:pPr>
            <a:r>
              <a:rPr lang="zh-CN" altLang="zh-CN" dirty="0"/>
              <a:t>一、促进消费者公众认知的策略</a:t>
            </a:r>
          </a:p>
          <a:p>
            <a:pPr marL="0" indent="0">
              <a:buNone/>
            </a:pPr>
            <a:r>
              <a:rPr lang="en-US" altLang="zh-CN" dirty="0"/>
              <a:t>(</a:t>
            </a:r>
            <a:r>
              <a:rPr lang="zh-CN" altLang="zh-CN" dirty="0"/>
              <a:t>一</a:t>
            </a:r>
            <a:r>
              <a:rPr lang="en-US" altLang="zh-CN" dirty="0"/>
              <a:t>)</a:t>
            </a:r>
            <a:r>
              <a:rPr lang="zh-CN" altLang="zh-CN" dirty="0"/>
              <a:t>增加企业的透明度</a:t>
            </a:r>
          </a:p>
          <a:p>
            <a:pPr marL="0" indent="0">
              <a:buNone/>
            </a:pPr>
            <a:r>
              <a:rPr lang="zh-CN" altLang="zh-CN" dirty="0"/>
              <a:t>　　</a:t>
            </a:r>
            <a:r>
              <a:rPr lang="en-US" altLang="zh-CN" dirty="0"/>
              <a:t>1.</a:t>
            </a:r>
            <a:r>
              <a:rPr lang="zh-CN" altLang="zh-CN" dirty="0"/>
              <a:t>“敞门”</a:t>
            </a:r>
          </a:p>
          <a:p>
            <a:pPr marL="0" indent="0">
              <a:buNone/>
            </a:pPr>
            <a:r>
              <a:rPr lang="zh-CN" altLang="zh-CN" dirty="0"/>
              <a:t>　　</a:t>
            </a:r>
            <a:r>
              <a:rPr lang="en-US" altLang="zh-CN" dirty="0"/>
              <a:t>2.</a:t>
            </a:r>
            <a:r>
              <a:rPr lang="zh-CN" altLang="zh-CN" dirty="0"/>
              <a:t>“对话”</a:t>
            </a:r>
          </a:p>
          <a:p>
            <a:pPr marL="0" indent="0">
              <a:buNone/>
            </a:pPr>
            <a:r>
              <a:rPr lang="zh-CN" altLang="zh-CN" dirty="0"/>
              <a:t>　　</a:t>
            </a:r>
            <a:r>
              <a:rPr lang="en-US" altLang="zh-CN" dirty="0"/>
              <a:t>3.</a:t>
            </a:r>
            <a:r>
              <a:rPr lang="zh-CN" altLang="zh-CN" dirty="0"/>
              <a:t>“安民告示”</a:t>
            </a:r>
          </a:p>
          <a:p>
            <a:pPr marL="0" indent="0">
              <a:buNone/>
            </a:pPr>
            <a:r>
              <a:rPr lang="en-US" altLang="zh-CN" dirty="0"/>
              <a:t>(</a:t>
            </a:r>
            <a:r>
              <a:rPr lang="zh-CN" altLang="zh-CN" dirty="0"/>
              <a:t>二</a:t>
            </a:r>
            <a:r>
              <a:rPr lang="en-US" altLang="zh-CN" dirty="0"/>
              <a:t>)</a:t>
            </a:r>
            <a:r>
              <a:rPr lang="zh-CN" altLang="zh-CN" dirty="0"/>
              <a:t>培养企业特色</a:t>
            </a:r>
          </a:p>
          <a:p>
            <a:pPr marL="0" indent="0">
              <a:buNone/>
            </a:pPr>
            <a:r>
              <a:rPr lang="zh-CN" altLang="zh-CN" dirty="0"/>
              <a:t>　　</a:t>
            </a:r>
            <a:r>
              <a:rPr lang="en-US" altLang="zh-CN" dirty="0"/>
              <a:t>1.</a:t>
            </a:r>
            <a:r>
              <a:rPr lang="zh-CN" altLang="zh-CN" dirty="0"/>
              <a:t>产品特色是工商业企业的主要特色</a:t>
            </a:r>
          </a:p>
          <a:p>
            <a:pPr marL="0" indent="0">
              <a:buNone/>
            </a:pPr>
            <a:r>
              <a:rPr lang="zh-CN" altLang="zh-CN" dirty="0"/>
              <a:t>　　</a:t>
            </a:r>
            <a:r>
              <a:rPr lang="en-US" altLang="zh-CN" dirty="0"/>
              <a:t>2.</a:t>
            </a:r>
            <a:r>
              <a:rPr lang="zh-CN" altLang="zh-CN" dirty="0"/>
              <a:t>广告特色是企业的一项重要特色</a:t>
            </a:r>
          </a:p>
          <a:p>
            <a:pPr marL="0" indent="0">
              <a:buNone/>
            </a:pPr>
            <a:r>
              <a:rPr lang="zh-CN" altLang="zh-CN" dirty="0"/>
              <a:t>　　</a:t>
            </a:r>
            <a:r>
              <a:rPr lang="en-US" altLang="zh-CN" dirty="0"/>
              <a:t>3.</a:t>
            </a:r>
            <a:r>
              <a:rPr lang="zh-CN" altLang="zh-CN" dirty="0"/>
              <a:t>企业外观或环境上的特色会给人们留下深刻的印象</a:t>
            </a:r>
          </a:p>
          <a:p>
            <a:pPr marL="0" indent="0">
              <a:buNone/>
            </a:pPr>
            <a:r>
              <a:rPr lang="zh-CN" altLang="zh-CN" dirty="0"/>
              <a:t>　　</a:t>
            </a:r>
            <a:r>
              <a:rPr lang="en-US" altLang="zh-CN" dirty="0"/>
              <a:t>4.</a:t>
            </a:r>
            <a:r>
              <a:rPr lang="zh-CN" altLang="zh-CN" dirty="0"/>
              <a:t>企业命名</a:t>
            </a:r>
            <a:r>
              <a:rPr lang="en-US" altLang="zh-CN" dirty="0"/>
              <a:t>(</a:t>
            </a:r>
            <a:r>
              <a:rPr lang="zh-CN" altLang="zh-CN" dirty="0"/>
              <a:t>或产品命名</a:t>
            </a:r>
            <a:r>
              <a:rPr lang="en-US" altLang="zh-CN" dirty="0"/>
              <a:t>)</a:t>
            </a:r>
            <a:r>
              <a:rPr lang="zh-CN" altLang="zh-CN" dirty="0"/>
              <a:t>特色</a:t>
            </a:r>
          </a:p>
          <a:p>
            <a:pPr marL="0" indent="0">
              <a:buNone/>
            </a:pPr>
            <a:r>
              <a:rPr lang="en-US" altLang="zh-CN" dirty="0"/>
              <a:t>(</a:t>
            </a:r>
            <a:r>
              <a:rPr lang="zh-CN" altLang="zh-CN" dirty="0"/>
              <a:t>三</a:t>
            </a:r>
            <a:r>
              <a:rPr lang="en-US" altLang="zh-CN" dirty="0"/>
              <a:t>)</a:t>
            </a:r>
            <a:r>
              <a:rPr lang="zh-CN" altLang="zh-CN" dirty="0"/>
              <a:t>重视企业给消费者公众的直接印象</a:t>
            </a:r>
          </a:p>
          <a:p>
            <a:pPr marL="0" indent="0">
              <a:buNone/>
            </a:pPr>
            <a:r>
              <a:rPr lang="en-US" altLang="zh-CN" dirty="0"/>
              <a:t>(</a:t>
            </a:r>
            <a:r>
              <a:rPr lang="zh-CN" altLang="zh-CN" dirty="0"/>
              <a:t>四</a:t>
            </a:r>
            <a:r>
              <a:rPr lang="en-US" altLang="zh-CN" dirty="0"/>
              <a:t>)</a:t>
            </a:r>
            <a:r>
              <a:rPr lang="zh-CN" altLang="zh-CN" dirty="0"/>
              <a:t>注意消费者公众对企业的第一印象</a:t>
            </a:r>
          </a:p>
          <a:p>
            <a:pPr marL="0" indent="0">
              <a:buNone/>
            </a:pPr>
            <a:r>
              <a:rPr lang="en-US" altLang="zh-CN" dirty="0"/>
              <a:t>(</a:t>
            </a:r>
            <a:r>
              <a:rPr lang="zh-CN" altLang="zh-CN" dirty="0"/>
              <a:t>五</a:t>
            </a:r>
            <a:r>
              <a:rPr lang="en-US" altLang="zh-CN" dirty="0"/>
              <a:t>)</a:t>
            </a:r>
            <a:r>
              <a:rPr lang="zh-CN" altLang="zh-CN" dirty="0"/>
              <a:t>增进同消费者公众的交往</a:t>
            </a:r>
          </a:p>
          <a:p>
            <a:pPr marL="0" indent="0">
              <a:buNone/>
            </a:pPr>
            <a:r>
              <a:rPr lang="en-US" altLang="zh-CN" dirty="0"/>
              <a:t>(</a:t>
            </a:r>
            <a:r>
              <a:rPr lang="zh-CN" altLang="zh-CN" dirty="0"/>
              <a:t>六</a:t>
            </a:r>
            <a:r>
              <a:rPr lang="en-US" altLang="zh-CN" dirty="0"/>
              <a:t>)</a:t>
            </a:r>
            <a:r>
              <a:rPr lang="zh-CN" altLang="zh-CN" dirty="0"/>
              <a:t>加强同消费者公众的信息交流</a:t>
            </a:r>
          </a:p>
          <a:p>
            <a:endParaRPr lang="zh-CN" altLang="en-US" dirty="0"/>
          </a:p>
        </p:txBody>
      </p:sp>
    </p:spTree>
    <p:extLst>
      <p:ext uri="{BB962C8B-B14F-4D97-AF65-F5344CB8AC3E}">
        <p14:creationId xmlns:p14="http://schemas.microsoft.com/office/powerpoint/2010/main" val="393007355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202</TotalTime>
  <Words>132</Words>
  <Application>Microsoft Office PowerPoint</Application>
  <PresentationFormat>全屏显示(4:3)</PresentationFormat>
  <Paragraphs>90</Paragraphs>
  <Slides>11</Slides>
  <Notes>0</Notes>
  <HiddenSlides>0</HiddenSlides>
  <MMClips>0</MMClips>
  <ScaleCrop>false</ScaleCrop>
  <HeadingPairs>
    <vt:vector size="4" baseType="variant">
      <vt:variant>
        <vt:lpstr>主题</vt:lpstr>
      </vt:variant>
      <vt:variant>
        <vt:i4>1</vt:i4>
      </vt:variant>
      <vt:variant>
        <vt:lpstr>幻灯片标题</vt:lpstr>
      </vt:variant>
      <vt:variant>
        <vt:i4>11</vt:i4>
      </vt:variant>
    </vt:vector>
  </HeadingPairs>
  <TitlesOfParts>
    <vt:vector size="12" baseType="lpstr">
      <vt:lpstr>流畅</vt:lpstr>
      <vt:lpstr>第十三章 公共关系心理</vt:lpstr>
      <vt:lpstr>第一节　消费者公众的心理特征</vt:lpstr>
      <vt:lpstr>PowerPoint 演示文稿</vt:lpstr>
      <vt:lpstr>PowerPoint 演示文稿</vt:lpstr>
      <vt:lpstr>PowerPoint 演示文稿</vt:lpstr>
      <vt:lpstr>PowerPoint 演示文稿</vt:lpstr>
      <vt:lpstr>第二节　人际关系与消费心理</vt:lpstr>
      <vt:lpstr>PowerPoint 演示文稿</vt:lpstr>
      <vt:lpstr>第三节　公共关系心理策略</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第十三章 公共关系心理</dc:title>
  <dc:creator>User</dc:creator>
  <cp:lastModifiedBy>User</cp:lastModifiedBy>
  <cp:revision>3</cp:revision>
  <dcterms:created xsi:type="dcterms:W3CDTF">2017-03-06T13:16:54Z</dcterms:created>
  <dcterms:modified xsi:type="dcterms:W3CDTF">2017-03-06T16:39:02Z</dcterms:modified>
</cp:coreProperties>
</file>