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64"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975D1713-62E5-457B-8394-918905741253}" type="datetimeFigureOut">
              <a:rPr lang="zh-CN" altLang="en-US" smtClean="0"/>
              <a:t>2017/3/6</a:t>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8E1A47C4-A794-478C-A977-6B8DB787B10A}"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975D1713-62E5-457B-8394-918905741253}"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1A47C4-A794-478C-A977-6B8DB787B10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975D1713-62E5-457B-8394-918905741253}"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1A47C4-A794-478C-A977-6B8DB787B10A}"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975D1713-62E5-457B-8394-918905741253}"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1A47C4-A794-478C-A977-6B8DB787B10A}"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Date Placeholder 3"/>
          <p:cNvSpPr>
            <a:spLocks noGrp="1"/>
          </p:cNvSpPr>
          <p:nvPr>
            <p:ph type="dt" sz="half" idx="10"/>
          </p:nvPr>
        </p:nvSpPr>
        <p:spPr/>
        <p:txBody>
          <a:bodyPr/>
          <a:lstStyle/>
          <a:p>
            <a:fld id="{975D1713-62E5-457B-8394-918905741253}" type="datetimeFigureOut">
              <a:rPr lang="zh-CN" altLang="en-US" smtClean="0"/>
              <a:t>2017/3/6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1A47C4-A794-478C-A977-6B8DB787B10A}"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975D1713-62E5-457B-8394-918905741253}" type="datetimeFigureOut">
              <a:rPr lang="zh-CN" altLang="en-US" smtClean="0"/>
              <a:t>2017/3/6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E1A47C4-A794-478C-A977-6B8DB787B10A}"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975D1713-62E5-457B-8394-918905741253}" type="datetimeFigureOut">
              <a:rPr lang="zh-CN" altLang="en-US" smtClean="0"/>
              <a:t>2017/3/6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E1A47C4-A794-478C-A977-6B8DB787B10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975D1713-62E5-457B-8394-918905741253}" type="datetimeFigureOut">
              <a:rPr lang="zh-CN" altLang="en-US" smtClean="0"/>
              <a:t>2017/3/6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E1A47C4-A794-478C-A977-6B8DB787B10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5D1713-62E5-457B-8394-918905741253}" type="datetimeFigureOut">
              <a:rPr lang="zh-CN" altLang="en-US" smtClean="0"/>
              <a:t>2017/3/6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E1A47C4-A794-478C-A977-6B8DB787B10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975D1713-62E5-457B-8394-918905741253}" type="datetimeFigureOut">
              <a:rPr lang="zh-CN" altLang="en-US" smtClean="0"/>
              <a:t>2017/3/6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E1A47C4-A794-478C-A977-6B8DB787B10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Date Placeholder 4"/>
          <p:cNvSpPr>
            <a:spLocks noGrp="1"/>
          </p:cNvSpPr>
          <p:nvPr>
            <p:ph type="dt" sz="half" idx="10"/>
          </p:nvPr>
        </p:nvSpPr>
        <p:spPr/>
        <p:txBody>
          <a:bodyPr/>
          <a:lstStyle/>
          <a:p>
            <a:fld id="{975D1713-62E5-457B-8394-918905741253}" type="datetimeFigureOut">
              <a:rPr lang="zh-CN" altLang="en-US" smtClean="0"/>
              <a:t>2017/3/6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8E1A47C4-A794-478C-A977-6B8DB787B10A}" type="slidenum">
              <a:rPr lang="zh-CN" altLang="en-US" smtClean="0"/>
              <a:t>‹#›</a:t>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75D1713-62E5-457B-8394-918905741253}" type="datetimeFigureOut">
              <a:rPr lang="zh-CN" altLang="en-US" smtClean="0"/>
              <a:t>2017/3/6</a:t>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E1A47C4-A794-478C-A977-6B8DB787B10A}" type="slidenum">
              <a:rPr lang="zh-CN" altLang="en-US" smtClean="0"/>
              <a:t>‹#›</a:t>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548680"/>
            <a:ext cx="7851648" cy="1828800"/>
          </a:xfrm>
        </p:spPr>
        <p:txBody>
          <a:bodyPr>
            <a:noAutofit/>
          </a:bodyPr>
          <a:lstStyle/>
          <a:p>
            <a:pPr algn="ctr"/>
            <a:r>
              <a:rPr lang="zh-CN" altLang="zh-CN" sz="4400" dirty="0">
                <a:effectLst/>
              </a:rPr>
              <a:t>第十章</a:t>
            </a:r>
            <a:br>
              <a:rPr lang="zh-CN" altLang="zh-CN" sz="4400" dirty="0">
                <a:effectLst/>
              </a:rPr>
            </a:br>
            <a:r>
              <a:rPr lang="zh-CN" altLang="zh-CN" sz="4400" dirty="0">
                <a:effectLst/>
              </a:rPr>
              <a:t>新产品开发、推广与消费心理</a:t>
            </a:r>
          </a:p>
        </p:txBody>
      </p:sp>
      <p:sp>
        <p:nvSpPr>
          <p:cNvPr id="3" name="副标题 2"/>
          <p:cNvSpPr>
            <a:spLocks noGrp="1"/>
          </p:cNvSpPr>
          <p:nvPr>
            <p:ph type="subTitle" idx="1"/>
          </p:nvPr>
        </p:nvSpPr>
        <p:spPr>
          <a:xfrm>
            <a:off x="467544" y="4221088"/>
            <a:ext cx="7854696" cy="1752600"/>
          </a:xfrm>
        </p:spPr>
        <p:txBody>
          <a:bodyPr>
            <a:normAutofit fontScale="85000" lnSpcReduction="20000"/>
          </a:bodyPr>
          <a:lstStyle/>
          <a:p>
            <a:pPr algn="l"/>
            <a:r>
              <a:rPr lang="zh-CN" altLang="en-US" dirty="0" smtClean="0"/>
              <a:t>学习目的：</a:t>
            </a:r>
            <a:endParaRPr lang="en-US" altLang="zh-CN" dirty="0" smtClean="0"/>
          </a:p>
          <a:p>
            <a:pPr algn="l"/>
            <a:r>
              <a:rPr lang="zh-CN" altLang="zh-CN" dirty="0"/>
              <a:t>　　</a:t>
            </a:r>
            <a:r>
              <a:rPr lang="en-US" altLang="zh-CN" dirty="0"/>
              <a:t>1.</a:t>
            </a:r>
            <a:r>
              <a:rPr lang="zh-CN" altLang="zh-CN" dirty="0"/>
              <a:t>了解新产品的含义和类型</a:t>
            </a:r>
            <a:r>
              <a:rPr lang="en-US" altLang="zh-CN" dirty="0"/>
              <a:t>;</a:t>
            </a:r>
            <a:endParaRPr lang="zh-CN" altLang="zh-CN" dirty="0"/>
          </a:p>
          <a:p>
            <a:pPr algn="l"/>
            <a:r>
              <a:rPr lang="zh-CN" altLang="zh-CN" dirty="0"/>
              <a:t>　　</a:t>
            </a:r>
            <a:r>
              <a:rPr lang="en-US" altLang="zh-CN" dirty="0"/>
              <a:t>2.</a:t>
            </a:r>
            <a:r>
              <a:rPr lang="zh-CN" altLang="zh-CN" dirty="0"/>
              <a:t>掌握新产品设计开发的主要步骤和心理策略</a:t>
            </a:r>
            <a:r>
              <a:rPr lang="en-US" altLang="zh-CN" dirty="0"/>
              <a:t>;</a:t>
            </a:r>
            <a:endParaRPr lang="zh-CN" altLang="zh-CN" dirty="0"/>
          </a:p>
          <a:p>
            <a:pPr algn="l"/>
            <a:r>
              <a:rPr lang="zh-CN" altLang="zh-CN" dirty="0"/>
              <a:t>　　</a:t>
            </a:r>
            <a:r>
              <a:rPr lang="en-US" altLang="zh-CN" dirty="0"/>
              <a:t>3.</a:t>
            </a:r>
            <a:r>
              <a:rPr lang="zh-CN" altLang="zh-CN" dirty="0"/>
              <a:t>了解影响新产品推广的主要因素</a:t>
            </a:r>
            <a:r>
              <a:rPr lang="en-US" altLang="zh-CN" dirty="0"/>
              <a:t>;</a:t>
            </a:r>
            <a:endParaRPr lang="zh-CN" altLang="zh-CN" dirty="0"/>
          </a:p>
          <a:p>
            <a:pPr algn="l"/>
            <a:r>
              <a:rPr lang="zh-CN" altLang="zh-CN" dirty="0"/>
              <a:t>　　</a:t>
            </a:r>
            <a:r>
              <a:rPr lang="en-US" altLang="zh-CN" dirty="0"/>
              <a:t>4.</a:t>
            </a:r>
            <a:r>
              <a:rPr lang="zh-CN" altLang="zh-CN" dirty="0"/>
              <a:t>理解新产品推广的心理策略。</a:t>
            </a:r>
          </a:p>
          <a:p>
            <a:pPr algn="l"/>
            <a:endParaRPr lang="zh-CN" altLang="en-US" dirty="0"/>
          </a:p>
        </p:txBody>
      </p:sp>
    </p:spTree>
    <p:extLst>
      <p:ext uri="{BB962C8B-B14F-4D97-AF65-F5344CB8AC3E}">
        <p14:creationId xmlns:p14="http://schemas.microsoft.com/office/powerpoint/2010/main" val="28566960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a:bodyPr>
          <a:lstStyle/>
          <a:p>
            <a:pPr marL="0" indent="0">
              <a:buNone/>
            </a:pPr>
            <a:r>
              <a:rPr lang="zh-CN" altLang="zh-CN" dirty="0"/>
              <a:t>　　</a:t>
            </a:r>
            <a:r>
              <a:rPr lang="en-US" altLang="zh-CN" dirty="0" smtClean="0"/>
              <a:t>5</a:t>
            </a:r>
            <a:r>
              <a:rPr lang="en-US" altLang="zh-CN" dirty="0"/>
              <a:t>.</a:t>
            </a:r>
            <a:r>
              <a:rPr lang="zh-CN" altLang="zh-CN" dirty="0"/>
              <a:t>标准化</a:t>
            </a:r>
          </a:p>
          <a:p>
            <a:pPr marL="0" indent="0">
              <a:buNone/>
            </a:pPr>
            <a:r>
              <a:rPr lang="zh-CN" altLang="zh-CN" dirty="0"/>
              <a:t>　　产品结构在简单的同时力求标准化</a:t>
            </a:r>
            <a:r>
              <a:rPr lang="en-US" altLang="zh-CN" dirty="0"/>
              <a:t>,</a:t>
            </a:r>
            <a:r>
              <a:rPr lang="zh-CN" altLang="zh-CN" dirty="0"/>
              <a:t>以便购置配件、维修。</a:t>
            </a:r>
          </a:p>
          <a:p>
            <a:pPr marL="0" indent="0">
              <a:buNone/>
            </a:pPr>
            <a:r>
              <a:rPr lang="zh-CN" altLang="zh-CN" dirty="0"/>
              <a:t>　　</a:t>
            </a:r>
            <a:r>
              <a:rPr lang="en-US" altLang="zh-CN" dirty="0"/>
              <a:t>6.</a:t>
            </a:r>
            <a:r>
              <a:rPr lang="zh-CN" altLang="zh-CN" dirty="0"/>
              <a:t>节能化</a:t>
            </a:r>
          </a:p>
          <a:p>
            <a:pPr marL="0" indent="0">
              <a:buNone/>
            </a:pPr>
            <a:r>
              <a:rPr lang="zh-CN" altLang="zh-CN" dirty="0"/>
              <a:t>　　节约能源使用量的新产品前途远大。</a:t>
            </a:r>
          </a:p>
          <a:p>
            <a:pPr marL="0" indent="0">
              <a:buNone/>
            </a:pPr>
            <a:r>
              <a:rPr lang="zh-CN" altLang="zh-CN" dirty="0"/>
              <a:t>　　</a:t>
            </a:r>
            <a:r>
              <a:rPr lang="en-US" altLang="zh-CN" dirty="0"/>
              <a:t>7.</a:t>
            </a:r>
            <a:r>
              <a:rPr lang="zh-CN" altLang="zh-CN" dirty="0"/>
              <a:t>多样化</a:t>
            </a:r>
          </a:p>
          <a:p>
            <a:pPr marL="0" indent="0">
              <a:buNone/>
            </a:pPr>
            <a:r>
              <a:rPr lang="zh-CN" altLang="zh-CN" dirty="0"/>
              <a:t>　　新产品的开发应尽量多品种、多型号</a:t>
            </a:r>
            <a:r>
              <a:rPr lang="en-US" altLang="zh-CN" dirty="0"/>
              <a:t>,</a:t>
            </a:r>
            <a:r>
              <a:rPr lang="zh-CN" altLang="zh-CN" dirty="0"/>
              <a:t>以满足多层次的用户和消费者。</a:t>
            </a:r>
          </a:p>
          <a:p>
            <a:pPr marL="0" indent="0">
              <a:buNone/>
            </a:pPr>
            <a:r>
              <a:rPr lang="zh-CN" altLang="zh-CN" dirty="0"/>
              <a:t>　　</a:t>
            </a:r>
            <a:r>
              <a:rPr lang="en-US" altLang="zh-CN" dirty="0"/>
              <a:t>8.</a:t>
            </a:r>
            <a:r>
              <a:rPr lang="zh-CN" altLang="zh-CN" dirty="0"/>
              <a:t>美型化</a:t>
            </a:r>
          </a:p>
          <a:p>
            <a:pPr marL="0" indent="0">
              <a:buNone/>
            </a:pPr>
            <a:r>
              <a:rPr lang="zh-CN" altLang="zh-CN" dirty="0"/>
              <a:t>　　新产品要注意外形美观、色调和谐、款式新颖。粗糙、笨重、俗劣的产品很快会被市场淘汰。</a:t>
            </a:r>
          </a:p>
          <a:p>
            <a:endParaRPr lang="zh-CN" altLang="en-US" dirty="0"/>
          </a:p>
        </p:txBody>
      </p:sp>
    </p:spTree>
    <p:extLst>
      <p:ext uri="{BB962C8B-B14F-4D97-AF65-F5344CB8AC3E}">
        <p14:creationId xmlns:p14="http://schemas.microsoft.com/office/powerpoint/2010/main" val="4141104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08688"/>
          </a:xfrm>
        </p:spPr>
        <p:txBody>
          <a:bodyPr>
            <a:normAutofit fontScale="90000"/>
          </a:bodyPr>
          <a:lstStyle/>
          <a:p>
            <a:r>
              <a:rPr lang="zh-CN" altLang="zh-CN" dirty="0"/>
              <a:t>第三节　新产品推广的心理策略</a:t>
            </a:r>
          </a:p>
        </p:txBody>
      </p:sp>
      <p:sp>
        <p:nvSpPr>
          <p:cNvPr id="3" name="内容占位符 2"/>
          <p:cNvSpPr>
            <a:spLocks noGrp="1"/>
          </p:cNvSpPr>
          <p:nvPr>
            <p:ph idx="1"/>
          </p:nvPr>
        </p:nvSpPr>
        <p:spPr/>
        <p:txBody>
          <a:bodyPr>
            <a:normAutofit fontScale="92500" lnSpcReduction="10000"/>
          </a:bodyPr>
          <a:lstStyle/>
          <a:p>
            <a:pPr marL="0" indent="0">
              <a:buNone/>
            </a:pPr>
            <a:r>
              <a:rPr lang="zh-CN" altLang="zh-CN" dirty="0"/>
              <a:t>一、影响新产品推广的因素</a:t>
            </a:r>
          </a:p>
          <a:p>
            <a:pPr marL="0" indent="0">
              <a:buNone/>
            </a:pPr>
            <a:r>
              <a:rPr lang="zh-CN" altLang="zh-CN" dirty="0"/>
              <a:t>　　影响新产品推广的因素很多</a:t>
            </a:r>
            <a:r>
              <a:rPr lang="en-US" altLang="zh-CN" dirty="0"/>
              <a:t>,</a:t>
            </a:r>
            <a:r>
              <a:rPr lang="zh-CN" altLang="zh-CN" dirty="0"/>
              <a:t>这里着重分析产品和消费者心理两大类因素</a:t>
            </a:r>
            <a:r>
              <a:rPr lang="en-US" altLang="zh-CN" dirty="0"/>
              <a:t>,</a:t>
            </a:r>
            <a:r>
              <a:rPr lang="zh-CN" altLang="zh-CN" dirty="0"/>
              <a:t>它们互相作用</a:t>
            </a:r>
            <a:r>
              <a:rPr lang="en-US" altLang="zh-CN" dirty="0"/>
              <a:t>,</a:t>
            </a:r>
            <a:r>
              <a:rPr lang="zh-CN" altLang="zh-CN" dirty="0"/>
              <a:t>成为新产品市场营销活动成败的关键。</a:t>
            </a:r>
          </a:p>
          <a:p>
            <a:pPr marL="0" indent="0">
              <a:buNone/>
            </a:pPr>
            <a:r>
              <a:rPr lang="en-US" altLang="zh-CN" dirty="0"/>
              <a:t>(</a:t>
            </a:r>
            <a:r>
              <a:rPr lang="zh-CN" altLang="zh-CN" dirty="0"/>
              <a:t>一</a:t>
            </a:r>
            <a:r>
              <a:rPr lang="en-US" altLang="zh-CN" dirty="0"/>
              <a:t>)</a:t>
            </a:r>
            <a:r>
              <a:rPr lang="zh-CN" altLang="zh-CN" dirty="0"/>
              <a:t>产品因素</a:t>
            </a:r>
          </a:p>
          <a:p>
            <a:pPr marL="0" indent="0">
              <a:buNone/>
            </a:pPr>
            <a:r>
              <a:rPr lang="zh-CN" altLang="zh-CN" dirty="0"/>
              <a:t>　　产品因素指直接影响消费者对产品的感知程度、心理反应和购买决策的新产品必须具有的特质。</a:t>
            </a:r>
          </a:p>
          <a:p>
            <a:pPr marL="0" indent="0">
              <a:buNone/>
            </a:pPr>
            <a:r>
              <a:rPr lang="zh-CN" altLang="zh-CN" dirty="0"/>
              <a:t>　　</a:t>
            </a:r>
            <a:r>
              <a:rPr lang="en-US" altLang="zh-CN" dirty="0"/>
              <a:t>1.</a:t>
            </a:r>
            <a:r>
              <a:rPr lang="zh-CN" altLang="zh-CN" dirty="0"/>
              <a:t>优越性</a:t>
            </a:r>
          </a:p>
          <a:p>
            <a:pPr marL="0" indent="0">
              <a:buNone/>
            </a:pPr>
            <a:r>
              <a:rPr lang="zh-CN" altLang="zh-CN" dirty="0"/>
              <a:t>　　</a:t>
            </a:r>
            <a:r>
              <a:rPr lang="en-US" altLang="zh-CN" dirty="0"/>
              <a:t>2.</a:t>
            </a:r>
            <a:r>
              <a:rPr lang="zh-CN" altLang="zh-CN" dirty="0"/>
              <a:t>适应性</a:t>
            </a:r>
          </a:p>
          <a:p>
            <a:pPr marL="0" indent="0">
              <a:buNone/>
            </a:pPr>
            <a:r>
              <a:rPr lang="zh-CN" altLang="zh-CN" dirty="0"/>
              <a:t>　　</a:t>
            </a:r>
            <a:r>
              <a:rPr lang="en-US" altLang="zh-CN" dirty="0"/>
              <a:t>3.</a:t>
            </a:r>
            <a:r>
              <a:rPr lang="zh-CN" altLang="zh-CN" dirty="0"/>
              <a:t>可试用性</a:t>
            </a:r>
          </a:p>
          <a:p>
            <a:pPr marL="0" indent="0">
              <a:buNone/>
            </a:pPr>
            <a:r>
              <a:rPr lang="zh-CN" altLang="zh-CN" dirty="0"/>
              <a:t>　　</a:t>
            </a:r>
            <a:r>
              <a:rPr lang="en-US" altLang="zh-CN" dirty="0"/>
              <a:t>4.</a:t>
            </a:r>
            <a:r>
              <a:rPr lang="zh-CN" altLang="zh-CN" dirty="0"/>
              <a:t>沟通性</a:t>
            </a:r>
          </a:p>
          <a:p>
            <a:endParaRPr lang="zh-CN" altLang="en-US" dirty="0"/>
          </a:p>
        </p:txBody>
      </p:sp>
    </p:spTree>
    <p:extLst>
      <p:ext uri="{BB962C8B-B14F-4D97-AF65-F5344CB8AC3E}">
        <p14:creationId xmlns:p14="http://schemas.microsoft.com/office/powerpoint/2010/main" val="27000605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a:bodyPr>
          <a:lstStyle/>
          <a:p>
            <a:pPr marL="0" indent="0">
              <a:buNone/>
            </a:pPr>
            <a:r>
              <a:rPr lang="en-US" altLang="zh-CN" dirty="0"/>
              <a:t>(</a:t>
            </a:r>
            <a:r>
              <a:rPr lang="zh-CN" altLang="zh-CN" dirty="0"/>
              <a:t>二</a:t>
            </a:r>
            <a:r>
              <a:rPr lang="en-US" altLang="zh-CN" dirty="0"/>
              <a:t>)</a:t>
            </a:r>
            <a:r>
              <a:rPr lang="zh-CN" altLang="zh-CN" dirty="0"/>
              <a:t>心理因素</a:t>
            </a:r>
          </a:p>
          <a:p>
            <a:pPr marL="0" indent="0">
              <a:buNone/>
            </a:pPr>
            <a:r>
              <a:rPr lang="zh-CN" altLang="zh-CN" dirty="0"/>
              <a:t>　　心理因素指消费者对新产品的心理要求</a:t>
            </a:r>
            <a:r>
              <a:rPr lang="en-US" altLang="zh-CN" dirty="0"/>
              <a:t>,</a:t>
            </a:r>
            <a:r>
              <a:rPr lang="zh-CN" altLang="zh-CN" dirty="0"/>
              <a:t>它左右了消费者的购买决策和行动。现在和潜在的消费需求是新产品开发的第一步</a:t>
            </a:r>
            <a:r>
              <a:rPr lang="en-US" altLang="zh-CN" dirty="0"/>
              <a:t>,</a:t>
            </a:r>
            <a:r>
              <a:rPr lang="zh-CN" altLang="zh-CN" dirty="0"/>
              <a:t>消费者对新产品的欲求所在则是新产品推广的出发点。</a:t>
            </a:r>
          </a:p>
          <a:p>
            <a:pPr marL="0" indent="0">
              <a:buNone/>
            </a:pPr>
            <a:r>
              <a:rPr lang="zh-CN" altLang="zh-CN" dirty="0"/>
              <a:t>　　</a:t>
            </a:r>
            <a:r>
              <a:rPr lang="en-US" altLang="zh-CN" dirty="0"/>
              <a:t>1.</a:t>
            </a:r>
            <a:r>
              <a:rPr lang="zh-CN" altLang="zh-CN" dirty="0"/>
              <a:t>流行心理</a:t>
            </a:r>
          </a:p>
          <a:p>
            <a:pPr marL="0" indent="0">
              <a:buNone/>
            </a:pPr>
            <a:r>
              <a:rPr lang="zh-CN" altLang="zh-CN" dirty="0"/>
              <a:t>　　</a:t>
            </a:r>
            <a:r>
              <a:rPr lang="en-US" altLang="zh-CN" dirty="0"/>
              <a:t>2.</a:t>
            </a:r>
            <a:r>
              <a:rPr lang="zh-CN" altLang="zh-CN" dirty="0"/>
              <a:t>象征心理</a:t>
            </a:r>
          </a:p>
          <a:p>
            <a:pPr marL="0" indent="0">
              <a:buNone/>
            </a:pPr>
            <a:r>
              <a:rPr lang="zh-CN" altLang="zh-CN" dirty="0"/>
              <a:t>　　</a:t>
            </a:r>
            <a:r>
              <a:rPr lang="en-US" altLang="zh-CN" dirty="0"/>
              <a:t>3.</a:t>
            </a:r>
            <a:r>
              <a:rPr lang="zh-CN" altLang="zh-CN" dirty="0"/>
              <a:t>求美心理</a:t>
            </a:r>
          </a:p>
          <a:p>
            <a:pPr marL="0" indent="0">
              <a:buNone/>
            </a:pPr>
            <a:r>
              <a:rPr lang="zh-CN" altLang="zh-CN" dirty="0"/>
              <a:t>　　</a:t>
            </a:r>
            <a:r>
              <a:rPr lang="en-US" altLang="zh-CN" dirty="0"/>
              <a:t>4.</a:t>
            </a:r>
            <a:r>
              <a:rPr lang="zh-CN" altLang="zh-CN" dirty="0"/>
              <a:t>便利心理</a:t>
            </a:r>
          </a:p>
          <a:p>
            <a:pPr marL="0" indent="0">
              <a:buNone/>
            </a:pPr>
            <a:r>
              <a:rPr lang="zh-CN" altLang="zh-CN" dirty="0"/>
              <a:t>　　</a:t>
            </a:r>
            <a:r>
              <a:rPr lang="en-US" altLang="zh-CN" dirty="0"/>
              <a:t>5.</a:t>
            </a:r>
            <a:r>
              <a:rPr lang="zh-CN" altLang="zh-CN" dirty="0"/>
              <a:t>安全心理</a:t>
            </a:r>
          </a:p>
          <a:p>
            <a:pPr marL="0" indent="0">
              <a:buNone/>
            </a:pPr>
            <a:r>
              <a:rPr lang="zh-CN" altLang="zh-CN" dirty="0"/>
              <a:t>　　</a:t>
            </a:r>
            <a:r>
              <a:rPr lang="en-US" altLang="zh-CN" dirty="0"/>
              <a:t>6.</a:t>
            </a:r>
            <a:r>
              <a:rPr lang="zh-CN" altLang="zh-CN" dirty="0"/>
              <a:t>惠顾心理</a:t>
            </a:r>
          </a:p>
          <a:p>
            <a:endParaRPr lang="zh-CN" altLang="en-US" dirty="0"/>
          </a:p>
        </p:txBody>
      </p:sp>
    </p:spTree>
    <p:extLst>
      <p:ext uri="{BB962C8B-B14F-4D97-AF65-F5344CB8AC3E}">
        <p14:creationId xmlns:p14="http://schemas.microsoft.com/office/powerpoint/2010/main" val="17512275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二、消费者采用新产品的一般规律</a:t>
            </a:r>
          </a:p>
          <a:p>
            <a:pPr marL="0" indent="0">
              <a:buNone/>
            </a:pPr>
            <a:r>
              <a:rPr lang="en-US" altLang="zh-CN" dirty="0"/>
              <a:t>(</a:t>
            </a:r>
            <a:r>
              <a:rPr lang="zh-CN" altLang="zh-CN" dirty="0"/>
              <a:t>一</a:t>
            </a:r>
            <a:r>
              <a:rPr lang="en-US" altLang="zh-CN" dirty="0"/>
              <a:t>)</a:t>
            </a:r>
            <a:r>
              <a:rPr lang="zh-CN" altLang="zh-CN" dirty="0"/>
              <a:t>创新扩散理论</a:t>
            </a:r>
          </a:p>
          <a:p>
            <a:pPr marL="0" indent="0">
              <a:buNone/>
            </a:pPr>
            <a:r>
              <a:rPr lang="zh-CN" altLang="zh-CN" dirty="0"/>
              <a:t>　　在大多数情况下</a:t>
            </a:r>
            <a:r>
              <a:rPr lang="en-US" altLang="zh-CN" dirty="0"/>
              <a:t>,</a:t>
            </a:r>
            <a:r>
              <a:rPr lang="zh-CN" altLang="zh-CN" dirty="0"/>
              <a:t>一种新产品上市后不会立即被普遍采用</a:t>
            </a:r>
            <a:r>
              <a:rPr lang="en-US" altLang="zh-CN" dirty="0"/>
              <a:t>,</a:t>
            </a:r>
            <a:r>
              <a:rPr lang="zh-CN" altLang="zh-CN" dirty="0"/>
              <a:t>而是需要一个过程。新产品</a:t>
            </a:r>
            <a:r>
              <a:rPr lang="en-US" altLang="zh-CN" dirty="0"/>
              <a:t>(</a:t>
            </a:r>
            <a:r>
              <a:rPr lang="zh-CN" altLang="zh-CN" dirty="0"/>
              <a:t>创新</a:t>
            </a:r>
            <a:r>
              <a:rPr lang="en-US" altLang="zh-CN" dirty="0"/>
              <a:t>)</a:t>
            </a:r>
            <a:r>
              <a:rPr lang="zh-CN" altLang="zh-CN" dirty="0"/>
              <a:t>从其发明或创造的源地推广到最终使用者的过程就是新产品</a:t>
            </a:r>
            <a:r>
              <a:rPr lang="en-US" altLang="zh-CN" dirty="0"/>
              <a:t>(</a:t>
            </a:r>
            <a:r>
              <a:rPr lang="zh-CN" altLang="zh-CN" dirty="0"/>
              <a:t>创新</a:t>
            </a:r>
            <a:r>
              <a:rPr lang="en-US" altLang="zh-CN" dirty="0"/>
              <a:t>)</a:t>
            </a:r>
            <a:r>
              <a:rPr lang="zh-CN" altLang="zh-CN" dirty="0"/>
              <a:t>扩散过程。如果把研究角度从这个大视角转移到注重消费者心理因素</a:t>
            </a:r>
            <a:r>
              <a:rPr lang="en-US" altLang="zh-CN" dirty="0"/>
              <a:t>,</a:t>
            </a:r>
            <a:r>
              <a:rPr lang="zh-CN" altLang="zh-CN" dirty="0"/>
              <a:t>对某个特定的消费者个体分析的话</a:t>
            </a:r>
            <a:r>
              <a:rPr lang="en-US" altLang="zh-CN" dirty="0"/>
              <a:t>,</a:t>
            </a:r>
            <a:r>
              <a:rPr lang="zh-CN" altLang="zh-CN" dirty="0"/>
              <a:t>扩散过程可以理解为一个人从初次听说某种新产品到最后购买使用的整个心理过程。</a:t>
            </a:r>
          </a:p>
          <a:p>
            <a:endParaRPr lang="zh-CN" altLang="en-US" dirty="0"/>
          </a:p>
        </p:txBody>
      </p:sp>
    </p:spTree>
    <p:extLst>
      <p:ext uri="{BB962C8B-B14F-4D97-AF65-F5344CB8AC3E}">
        <p14:creationId xmlns:p14="http://schemas.microsoft.com/office/powerpoint/2010/main" val="7689708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5000" lnSpcReduction="20000"/>
          </a:bodyPr>
          <a:lstStyle/>
          <a:p>
            <a:pPr marL="0" indent="0">
              <a:buNone/>
            </a:pPr>
            <a:r>
              <a:rPr lang="en-US" altLang="zh-CN" dirty="0"/>
              <a:t>(</a:t>
            </a:r>
            <a:r>
              <a:rPr lang="zh-CN" altLang="zh-CN" dirty="0"/>
              <a:t>二</a:t>
            </a:r>
            <a:r>
              <a:rPr lang="en-US" altLang="zh-CN" dirty="0"/>
              <a:t>)</a:t>
            </a:r>
            <a:r>
              <a:rPr lang="zh-CN" altLang="zh-CN" dirty="0"/>
              <a:t>新产品推广的主要信息渠道</a:t>
            </a:r>
          </a:p>
          <a:p>
            <a:pPr marL="0" indent="0">
              <a:buNone/>
            </a:pPr>
            <a:r>
              <a:rPr lang="zh-CN" altLang="zh-CN" dirty="0"/>
              <a:t>　　消费者获得关于新产品的信息主要依赖三种渠道</a:t>
            </a:r>
            <a:r>
              <a:rPr lang="en-US" altLang="zh-CN" dirty="0"/>
              <a:t>:</a:t>
            </a:r>
            <a:r>
              <a:rPr lang="zh-CN" altLang="zh-CN" dirty="0"/>
              <a:t>大众传播媒介、人际传播和亲身体验。</a:t>
            </a:r>
          </a:p>
          <a:p>
            <a:pPr marL="0" indent="0">
              <a:buNone/>
            </a:pPr>
            <a:r>
              <a:rPr lang="zh-CN" altLang="zh-CN" dirty="0"/>
              <a:t>　　</a:t>
            </a:r>
            <a:r>
              <a:rPr lang="en-US" altLang="zh-CN" dirty="0"/>
              <a:t>1.</a:t>
            </a:r>
            <a:r>
              <a:rPr lang="zh-CN" altLang="zh-CN" dirty="0"/>
              <a:t>大众传播媒介</a:t>
            </a:r>
          </a:p>
          <a:p>
            <a:pPr marL="0" indent="0">
              <a:buNone/>
            </a:pPr>
            <a:r>
              <a:rPr lang="zh-CN" altLang="zh-CN" dirty="0"/>
              <a:t>　　大众传播媒介有广播、电视、报纸、杂志等。借助这种渠道</a:t>
            </a:r>
            <a:r>
              <a:rPr lang="en-US" altLang="zh-CN" dirty="0"/>
              <a:t>,</a:t>
            </a:r>
            <a:r>
              <a:rPr lang="zh-CN" altLang="zh-CN" dirty="0"/>
              <a:t>新产品信息可以在广大消费者中广泛、迅速地传播。广告是其中最常见的形式。</a:t>
            </a:r>
          </a:p>
          <a:p>
            <a:pPr marL="0" indent="0">
              <a:buNone/>
            </a:pPr>
            <a:r>
              <a:rPr lang="zh-CN" altLang="zh-CN" dirty="0"/>
              <a:t>　　</a:t>
            </a:r>
            <a:r>
              <a:rPr lang="en-US" altLang="zh-CN" dirty="0"/>
              <a:t>2.</a:t>
            </a:r>
            <a:r>
              <a:rPr lang="zh-CN" altLang="zh-CN" dirty="0"/>
              <a:t>人际传播</a:t>
            </a:r>
          </a:p>
          <a:p>
            <a:pPr marL="0" indent="0">
              <a:buNone/>
            </a:pPr>
            <a:r>
              <a:rPr lang="zh-CN" altLang="zh-CN" dirty="0"/>
              <a:t>　　人与人之间的相互影响对新产品的接受十分重要</a:t>
            </a:r>
            <a:r>
              <a:rPr lang="en-US" altLang="zh-CN" dirty="0"/>
              <a:t>,</a:t>
            </a:r>
            <a:r>
              <a:rPr lang="zh-CN" altLang="zh-CN" dirty="0"/>
              <a:t>这称为个人影响。</a:t>
            </a:r>
          </a:p>
          <a:p>
            <a:pPr marL="0" indent="0">
              <a:buNone/>
            </a:pPr>
            <a:r>
              <a:rPr lang="zh-CN" altLang="zh-CN" dirty="0"/>
              <a:t>　　</a:t>
            </a:r>
            <a:r>
              <a:rPr lang="en-US" altLang="zh-CN" dirty="0"/>
              <a:t>3.</a:t>
            </a:r>
            <a:r>
              <a:rPr lang="zh-CN" altLang="zh-CN" dirty="0"/>
              <a:t>亲身体验</a:t>
            </a:r>
          </a:p>
          <a:p>
            <a:pPr marL="0" indent="0">
              <a:buNone/>
            </a:pPr>
            <a:r>
              <a:rPr lang="zh-CN" altLang="zh-CN" dirty="0"/>
              <a:t>　　消费者通过亲身观察或试用来验证有关新产品的信息而取得的经验</a:t>
            </a:r>
            <a:r>
              <a:rPr lang="en-US" altLang="zh-CN" dirty="0"/>
              <a:t>,</a:t>
            </a:r>
            <a:r>
              <a:rPr lang="zh-CN" altLang="zh-CN" dirty="0"/>
              <a:t>也影响了他对新产品的看法和态度。自主性强的理智型消费者对这一信息渠道比较重视。</a:t>
            </a:r>
          </a:p>
          <a:p>
            <a:endParaRPr lang="zh-CN" altLang="en-US" dirty="0"/>
          </a:p>
        </p:txBody>
      </p:sp>
    </p:spTree>
    <p:extLst>
      <p:ext uri="{BB962C8B-B14F-4D97-AF65-F5344CB8AC3E}">
        <p14:creationId xmlns:p14="http://schemas.microsoft.com/office/powerpoint/2010/main" val="28840235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en-US" altLang="zh-CN" dirty="0"/>
              <a:t>(</a:t>
            </a:r>
            <a:r>
              <a:rPr lang="zh-CN" altLang="zh-CN" dirty="0"/>
              <a:t>三</a:t>
            </a:r>
            <a:r>
              <a:rPr lang="en-US" altLang="zh-CN" dirty="0"/>
              <a:t>)</a:t>
            </a:r>
            <a:r>
              <a:rPr lang="zh-CN" altLang="zh-CN" dirty="0"/>
              <a:t>新产品接受者的类型及特点</a:t>
            </a:r>
          </a:p>
          <a:p>
            <a:pPr marL="0" indent="0">
              <a:buNone/>
            </a:pPr>
            <a:r>
              <a:rPr lang="zh-CN" altLang="zh-CN" dirty="0"/>
              <a:t>　　按消费者对新产品采用的时间顺序</a:t>
            </a:r>
            <a:r>
              <a:rPr lang="en-US" altLang="zh-CN" dirty="0"/>
              <a:t>,</a:t>
            </a:r>
            <a:r>
              <a:rPr lang="zh-CN" altLang="zh-CN" dirty="0"/>
              <a:t>可以分为拥有不同价值观念和行动准则的以下几类</a:t>
            </a:r>
            <a:r>
              <a:rPr lang="en-US" altLang="zh-CN" dirty="0"/>
              <a:t>:</a:t>
            </a:r>
            <a:endParaRPr lang="zh-CN" altLang="zh-CN" dirty="0"/>
          </a:p>
          <a:p>
            <a:pPr marL="0" indent="0">
              <a:buNone/>
            </a:pPr>
            <a:r>
              <a:rPr lang="zh-CN" altLang="zh-CN" dirty="0"/>
              <a:t>　　</a:t>
            </a:r>
            <a:r>
              <a:rPr lang="en-US" altLang="zh-CN" dirty="0"/>
              <a:t>1.</a:t>
            </a:r>
            <a:r>
              <a:rPr lang="zh-CN" altLang="zh-CN" dirty="0"/>
              <a:t>创新者</a:t>
            </a:r>
          </a:p>
          <a:p>
            <a:pPr marL="0" indent="0">
              <a:buNone/>
            </a:pPr>
            <a:r>
              <a:rPr lang="zh-CN" altLang="zh-CN" dirty="0"/>
              <a:t>　　他们特别喜欢而且敢于冒险</a:t>
            </a:r>
            <a:r>
              <a:rPr lang="en-US" altLang="zh-CN" dirty="0"/>
              <a:t>,</a:t>
            </a:r>
            <a:r>
              <a:rPr lang="zh-CN" altLang="zh-CN" dirty="0"/>
              <a:t>乐于接受新鲜事物。不需要营销努力</a:t>
            </a:r>
            <a:r>
              <a:rPr lang="en-US" altLang="zh-CN" dirty="0"/>
              <a:t>,</a:t>
            </a:r>
            <a:r>
              <a:rPr lang="zh-CN" altLang="zh-CN" dirty="0"/>
              <a:t>他们也会主动使用新产品。这类消费者被视为消费先驱</a:t>
            </a:r>
            <a:r>
              <a:rPr lang="en-US" altLang="zh-CN" dirty="0"/>
              <a:t>,</a:t>
            </a:r>
            <a:r>
              <a:rPr lang="zh-CN" altLang="zh-CN" dirty="0"/>
              <a:t>比重为</a:t>
            </a:r>
            <a:r>
              <a:rPr lang="en-US" altLang="zh-CN" dirty="0"/>
              <a:t>3%~5%</a:t>
            </a:r>
            <a:r>
              <a:rPr lang="zh-CN" altLang="zh-CN" dirty="0"/>
              <a:t>。</a:t>
            </a:r>
          </a:p>
          <a:p>
            <a:pPr marL="0" indent="0">
              <a:buNone/>
            </a:pPr>
            <a:r>
              <a:rPr lang="zh-CN" altLang="zh-CN" dirty="0"/>
              <a:t>　　</a:t>
            </a:r>
            <a:r>
              <a:rPr lang="en-US" altLang="zh-CN" dirty="0"/>
              <a:t>2.</a:t>
            </a:r>
            <a:r>
              <a:rPr lang="zh-CN" altLang="zh-CN" dirty="0"/>
              <a:t>早期使用者</a:t>
            </a:r>
          </a:p>
          <a:p>
            <a:pPr marL="0" indent="0">
              <a:buNone/>
            </a:pPr>
            <a:r>
              <a:rPr lang="zh-CN" altLang="zh-CN" dirty="0"/>
              <a:t>　　他们是较早接受新鲜事物的人</a:t>
            </a:r>
            <a:r>
              <a:rPr lang="en-US" altLang="zh-CN" dirty="0"/>
              <a:t>,</a:t>
            </a:r>
            <a:r>
              <a:rPr lang="zh-CN" altLang="zh-CN" dirty="0"/>
              <a:t>但行动较谨慎。最重要的特点是在其所属的社团或领域中颇具影响力</a:t>
            </a:r>
            <a:r>
              <a:rPr lang="en-US" altLang="zh-CN" dirty="0"/>
              <a:t>,</a:t>
            </a:r>
            <a:r>
              <a:rPr lang="zh-CN" altLang="zh-CN" dirty="0"/>
              <a:t>作为舆论领袖或意见领导者而被尊重</a:t>
            </a:r>
            <a:r>
              <a:rPr lang="en-US" altLang="zh-CN" dirty="0"/>
              <a:t>,</a:t>
            </a:r>
            <a:r>
              <a:rPr lang="zh-CN" altLang="zh-CN" dirty="0"/>
              <a:t>他们经考虑而率先使用新产品后</a:t>
            </a:r>
            <a:r>
              <a:rPr lang="en-US" altLang="zh-CN" dirty="0"/>
              <a:t>,</a:t>
            </a:r>
            <a:r>
              <a:rPr lang="zh-CN" altLang="zh-CN" dirty="0"/>
              <a:t>对后期使用者的影响力往往很大。这类消费者的比重为</a:t>
            </a:r>
            <a:r>
              <a:rPr lang="en-US" altLang="zh-CN" dirty="0"/>
              <a:t>10%~15%</a:t>
            </a:r>
            <a:r>
              <a:rPr lang="zh-CN" altLang="zh-CN" dirty="0"/>
              <a:t>。</a:t>
            </a:r>
          </a:p>
          <a:p>
            <a:endParaRPr lang="zh-CN" altLang="en-US" dirty="0"/>
          </a:p>
        </p:txBody>
      </p:sp>
    </p:spTree>
    <p:extLst>
      <p:ext uri="{BB962C8B-B14F-4D97-AF65-F5344CB8AC3E}">
        <p14:creationId xmlns:p14="http://schemas.microsoft.com/office/powerpoint/2010/main" val="27322767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　　</a:t>
            </a:r>
            <a:r>
              <a:rPr lang="en-US" altLang="zh-CN" dirty="0"/>
              <a:t>3.</a:t>
            </a:r>
            <a:r>
              <a:rPr lang="zh-CN" altLang="zh-CN" dirty="0"/>
              <a:t>早期接受者</a:t>
            </a:r>
          </a:p>
          <a:p>
            <a:pPr marL="0" indent="0">
              <a:buNone/>
            </a:pPr>
            <a:r>
              <a:rPr lang="zh-CN" altLang="zh-CN" dirty="0"/>
              <a:t>　　他们最突出的特点是慎重。他们虽比普通人早些接受新产品</a:t>
            </a:r>
            <a:r>
              <a:rPr lang="en-US" altLang="zh-CN" dirty="0"/>
              <a:t>,</a:t>
            </a:r>
            <a:r>
              <a:rPr lang="zh-CN" altLang="zh-CN" dirty="0"/>
              <a:t>但很少带头</a:t>
            </a:r>
            <a:r>
              <a:rPr lang="en-US" altLang="zh-CN" dirty="0"/>
              <a:t>,</a:t>
            </a:r>
            <a:r>
              <a:rPr lang="zh-CN" altLang="zh-CN" dirty="0"/>
              <a:t>只是跟随早期使用者传递流行而又爱赶时髦</a:t>
            </a:r>
            <a:r>
              <a:rPr lang="en-US" altLang="zh-CN" dirty="0"/>
              <a:t>,</a:t>
            </a:r>
            <a:r>
              <a:rPr lang="zh-CN" altLang="zh-CN" dirty="0"/>
              <a:t>大约占</a:t>
            </a:r>
            <a:r>
              <a:rPr lang="en-US" altLang="zh-CN" dirty="0"/>
              <a:t>34%</a:t>
            </a:r>
            <a:r>
              <a:rPr lang="zh-CN" altLang="zh-CN" dirty="0"/>
              <a:t>的比重。</a:t>
            </a:r>
          </a:p>
          <a:p>
            <a:pPr marL="0" indent="0">
              <a:buNone/>
            </a:pPr>
            <a:r>
              <a:rPr lang="zh-CN" altLang="zh-CN" dirty="0"/>
              <a:t>　　</a:t>
            </a:r>
            <a:r>
              <a:rPr lang="en-US" altLang="zh-CN" dirty="0"/>
              <a:t>4.</a:t>
            </a:r>
            <a:r>
              <a:rPr lang="zh-CN" altLang="zh-CN" dirty="0"/>
              <a:t>晚期接受者</a:t>
            </a:r>
          </a:p>
          <a:p>
            <a:pPr marL="0" indent="0">
              <a:buNone/>
            </a:pPr>
            <a:r>
              <a:rPr lang="zh-CN" altLang="zh-CN" dirty="0"/>
              <a:t>　　疑虑重重、行动迟缓是这类人的特点。他们一般不主动采用新产品</a:t>
            </a:r>
            <a:r>
              <a:rPr lang="en-US" altLang="zh-CN" dirty="0"/>
              <a:t>,</a:t>
            </a:r>
            <a:r>
              <a:rPr lang="zh-CN" altLang="zh-CN" dirty="0"/>
              <a:t>要等大多数人使用并反映良好后</a:t>
            </a:r>
            <a:r>
              <a:rPr lang="en-US" altLang="zh-CN" dirty="0"/>
              <a:t>,</a:t>
            </a:r>
            <a:r>
              <a:rPr lang="zh-CN" altLang="zh-CN" dirty="0"/>
              <a:t>才决心采用</a:t>
            </a:r>
            <a:r>
              <a:rPr lang="en-US" altLang="zh-CN" dirty="0"/>
              <a:t>,</a:t>
            </a:r>
            <a:r>
              <a:rPr lang="zh-CN" altLang="zh-CN" dirty="0"/>
              <a:t>比重约为</a:t>
            </a:r>
            <a:r>
              <a:rPr lang="en-US" altLang="zh-CN" dirty="0"/>
              <a:t>34%</a:t>
            </a:r>
            <a:r>
              <a:rPr lang="zh-CN" altLang="zh-CN" dirty="0"/>
              <a:t>。</a:t>
            </a:r>
          </a:p>
          <a:p>
            <a:pPr marL="0" indent="0">
              <a:buNone/>
            </a:pPr>
            <a:r>
              <a:rPr lang="zh-CN" altLang="zh-CN" dirty="0"/>
              <a:t>　　</a:t>
            </a:r>
            <a:r>
              <a:rPr lang="en-US" altLang="zh-CN" dirty="0"/>
              <a:t>5.</a:t>
            </a:r>
            <a:r>
              <a:rPr lang="zh-CN" altLang="zh-CN" dirty="0"/>
              <a:t>落伍者</a:t>
            </a:r>
          </a:p>
          <a:p>
            <a:pPr marL="0" indent="0">
              <a:buNone/>
            </a:pPr>
            <a:r>
              <a:rPr lang="zh-CN" altLang="zh-CN" dirty="0"/>
              <a:t>　　这类人深受传统观念束缚</a:t>
            </a:r>
            <a:r>
              <a:rPr lang="en-US" altLang="zh-CN" dirty="0"/>
              <a:t>,</a:t>
            </a:r>
            <a:r>
              <a:rPr lang="zh-CN" altLang="zh-CN" dirty="0"/>
              <a:t>保守且固执</a:t>
            </a:r>
            <a:r>
              <a:rPr lang="en-US" altLang="zh-CN" dirty="0"/>
              <a:t>,</a:t>
            </a:r>
            <a:r>
              <a:rPr lang="zh-CN" altLang="zh-CN" dirty="0"/>
              <a:t>很难接受新事物</a:t>
            </a:r>
            <a:r>
              <a:rPr lang="en-US" altLang="zh-CN" dirty="0"/>
              <a:t>,</a:t>
            </a:r>
            <a:r>
              <a:rPr lang="zh-CN" altLang="zh-CN" dirty="0"/>
              <a:t>只在新产品变成“传统”时才会接受</a:t>
            </a:r>
            <a:r>
              <a:rPr lang="en-US" altLang="zh-CN" dirty="0"/>
              <a:t>,</a:t>
            </a:r>
            <a:r>
              <a:rPr lang="zh-CN" altLang="zh-CN" dirty="0"/>
              <a:t>所占比重为</a:t>
            </a:r>
            <a:r>
              <a:rPr lang="en-US" altLang="zh-CN" dirty="0"/>
              <a:t>5%~16%</a:t>
            </a:r>
            <a:r>
              <a:rPr lang="zh-CN" altLang="zh-CN" dirty="0"/>
              <a:t>。</a:t>
            </a:r>
          </a:p>
          <a:p>
            <a:endParaRPr lang="zh-CN" altLang="en-US" dirty="0"/>
          </a:p>
        </p:txBody>
      </p:sp>
    </p:spTree>
    <p:extLst>
      <p:ext uri="{BB962C8B-B14F-4D97-AF65-F5344CB8AC3E}">
        <p14:creationId xmlns:p14="http://schemas.microsoft.com/office/powerpoint/2010/main" val="17536374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08720"/>
            <a:ext cx="8229600" cy="5760640"/>
          </a:xfrm>
        </p:spPr>
        <p:txBody>
          <a:bodyPr>
            <a:normAutofit fontScale="77500" lnSpcReduction="20000"/>
          </a:bodyPr>
          <a:lstStyle/>
          <a:p>
            <a:pPr marL="0" indent="0">
              <a:buNone/>
            </a:pPr>
            <a:r>
              <a:rPr lang="en-US" altLang="zh-CN" dirty="0"/>
              <a:t>(</a:t>
            </a:r>
            <a:r>
              <a:rPr lang="zh-CN" altLang="zh-CN" dirty="0"/>
              <a:t>四</a:t>
            </a:r>
            <a:r>
              <a:rPr lang="en-US" altLang="zh-CN" dirty="0"/>
              <a:t>)</a:t>
            </a:r>
            <a:r>
              <a:rPr lang="zh-CN" altLang="zh-CN" dirty="0"/>
              <a:t>消费者接受新产品的几个阶段</a:t>
            </a:r>
          </a:p>
          <a:p>
            <a:pPr marL="0" indent="0">
              <a:buNone/>
            </a:pPr>
            <a:r>
              <a:rPr lang="zh-CN" altLang="zh-CN" dirty="0"/>
              <a:t>　　人们接受新事物的过程可分为以下五个阶段</a:t>
            </a:r>
            <a:r>
              <a:rPr lang="en-US" altLang="zh-CN" dirty="0"/>
              <a:t>:</a:t>
            </a:r>
            <a:endParaRPr lang="zh-CN" altLang="zh-CN" dirty="0"/>
          </a:p>
          <a:p>
            <a:pPr marL="0" indent="0">
              <a:buNone/>
            </a:pPr>
            <a:r>
              <a:rPr lang="zh-CN" altLang="zh-CN" dirty="0"/>
              <a:t>　　</a:t>
            </a:r>
            <a:r>
              <a:rPr lang="en-US" altLang="zh-CN" dirty="0"/>
              <a:t>1.</a:t>
            </a:r>
            <a:r>
              <a:rPr lang="zh-CN" altLang="zh-CN" dirty="0"/>
              <a:t>知晓</a:t>
            </a:r>
          </a:p>
          <a:p>
            <a:pPr marL="0" indent="0">
              <a:buNone/>
            </a:pPr>
            <a:r>
              <a:rPr lang="zh-CN" altLang="zh-CN" dirty="0"/>
              <a:t>　　消费者已经知道某种新产品</a:t>
            </a:r>
            <a:r>
              <a:rPr lang="en-US" altLang="zh-CN" dirty="0"/>
              <a:t>,</a:t>
            </a:r>
            <a:r>
              <a:rPr lang="zh-CN" altLang="zh-CN" dirty="0"/>
              <a:t>但缺乏详细的了解和深入的认识。</a:t>
            </a:r>
          </a:p>
          <a:p>
            <a:pPr marL="0" indent="0">
              <a:buNone/>
            </a:pPr>
            <a:r>
              <a:rPr lang="zh-CN" altLang="zh-CN" dirty="0"/>
              <a:t>　　</a:t>
            </a:r>
            <a:r>
              <a:rPr lang="en-US" altLang="zh-CN" dirty="0"/>
              <a:t>2.</a:t>
            </a:r>
            <a:r>
              <a:rPr lang="zh-CN" altLang="zh-CN" dirty="0"/>
              <a:t>兴趣</a:t>
            </a:r>
          </a:p>
          <a:p>
            <a:pPr marL="0" indent="0">
              <a:buNone/>
            </a:pPr>
            <a:r>
              <a:rPr lang="zh-CN" altLang="zh-CN" dirty="0"/>
              <a:t>　　消费者对该新产品好奇</a:t>
            </a:r>
            <a:r>
              <a:rPr lang="en-US" altLang="zh-CN" dirty="0"/>
              <a:t>,</a:t>
            </a:r>
            <a:r>
              <a:rPr lang="zh-CN" altLang="zh-CN" dirty="0"/>
              <a:t>产生兴趣</a:t>
            </a:r>
            <a:r>
              <a:rPr lang="en-US" altLang="zh-CN" dirty="0"/>
              <a:t>,</a:t>
            </a:r>
            <a:r>
              <a:rPr lang="zh-CN" altLang="zh-CN" dirty="0"/>
              <a:t>并开始寻求有关信息资料。</a:t>
            </a:r>
          </a:p>
          <a:p>
            <a:pPr marL="0" indent="0">
              <a:buNone/>
            </a:pPr>
            <a:r>
              <a:rPr lang="zh-CN" altLang="zh-CN" dirty="0"/>
              <a:t>　　</a:t>
            </a:r>
            <a:r>
              <a:rPr lang="en-US" altLang="zh-CN" dirty="0"/>
              <a:t>3.</a:t>
            </a:r>
            <a:r>
              <a:rPr lang="zh-CN" altLang="zh-CN" dirty="0"/>
              <a:t>评估</a:t>
            </a:r>
          </a:p>
          <a:p>
            <a:pPr marL="0" indent="0">
              <a:buNone/>
            </a:pPr>
            <a:r>
              <a:rPr lang="zh-CN" altLang="zh-CN" dirty="0"/>
              <a:t>　　消费者在掌握一定资料的基础上</a:t>
            </a:r>
            <a:r>
              <a:rPr lang="en-US" altLang="zh-CN" dirty="0"/>
              <a:t>,</a:t>
            </a:r>
            <a:r>
              <a:rPr lang="zh-CN" altLang="zh-CN" dirty="0"/>
              <a:t>对产品予以评价</a:t>
            </a:r>
            <a:r>
              <a:rPr lang="en-US" altLang="zh-CN" dirty="0"/>
              <a:t>,</a:t>
            </a:r>
            <a:r>
              <a:rPr lang="zh-CN" altLang="zh-CN" dirty="0"/>
              <a:t>并考虑是否值得使用这种产品。</a:t>
            </a:r>
          </a:p>
          <a:p>
            <a:pPr marL="0" indent="0">
              <a:buNone/>
            </a:pPr>
            <a:r>
              <a:rPr lang="zh-CN" altLang="zh-CN" dirty="0"/>
              <a:t>　　</a:t>
            </a:r>
            <a:r>
              <a:rPr lang="en-US" altLang="zh-CN" dirty="0"/>
              <a:t>4.</a:t>
            </a:r>
            <a:r>
              <a:rPr lang="zh-CN" altLang="zh-CN" dirty="0"/>
              <a:t>试用</a:t>
            </a:r>
          </a:p>
          <a:p>
            <a:pPr marL="0" indent="0">
              <a:buNone/>
            </a:pPr>
            <a:r>
              <a:rPr lang="zh-CN" altLang="zh-CN" dirty="0"/>
              <a:t>　　消费者对该新产品作小量尝试</a:t>
            </a:r>
            <a:r>
              <a:rPr lang="en-US" altLang="zh-CN" dirty="0"/>
              <a:t>,</a:t>
            </a:r>
            <a:r>
              <a:rPr lang="zh-CN" altLang="zh-CN" dirty="0"/>
              <a:t>并依据试用结果修改他们对产品价值的评估。</a:t>
            </a:r>
          </a:p>
          <a:p>
            <a:pPr marL="0" indent="0">
              <a:buNone/>
            </a:pPr>
            <a:r>
              <a:rPr lang="zh-CN" altLang="zh-CN" dirty="0"/>
              <a:t>　　</a:t>
            </a:r>
            <a:r>
              <a:rPr lang="en-US" altLang="zh-CN" dirty="0"/>
              <a:t>5.</a:t>
            </a:r>
            <a:r>
              <a:rPr lang="zh-CN" altLang="zh-CN" dirty="0"/>
              <a:t>采用</a:t>
            </a:r>
          </a:p>
          <a:p>
            <a:pPr marL="0" indent="0">
              <a:buNone/>
            </a:pPr>
            <a:r>
              <a:rPr lang="zh-CN" altLang="zh-CN" dirty="0"/>
              <a:t>　　对试用结果满意后</a:t>
            </a:r>
            <a:r>
              <a:rPr lang="en-US" altLang="zh-CN" dirty="0"/>
              <a:t>,</a:t>
            </a:r>
            <a:r>
              <a:rPr lang="zh-CN" altLang="zh-CN" dirty="0"/>
              <a:t>决定经常选用该产品</a:t>
            </a:r>
            <a:r>
              <a:rPr lang="en-US" altLang="zh-CN" dirty="0"/>
              <a:t>,</a:t>
            </a:r>
            <a:r>
              <a:rPr lang="zh-CN" altLang="zh-CN" dirty="0"/>
              <a:t>开始正式购买和重复购买。有些人基于炫耀之心</a:t>
            </a:r>
            <a:r>
              <a:rPr lang="en-US" altLang="zh-CN" dirty="0"/>
              <a:t>,</a:t>
            </a:r>
            <a:r>
              <a:rPr lang="zh-CN" altLang="zh-CN" dirty="0"/>
              <a:t>乐于为产品作宣传。</a:t>
            </a:r>
          </a:p>
          <a:p>
            <a:pPr marL="0" indent="0">
              <a:buNone/>
            </a:pPr>
            <a:r>
              <a:rPr lang="zh-CN" altLang="zh-CN" dirty="0"/>
              <a:t>　　企业要成功地推广新产品</a:t>
            </a:r>
            <a:r>
              <a:rPr lang="en-US" altLang="zh-CN" dirty="0"/>
              <a:t>,</a:t>
            </a:r>
            <a:r>
              <a:rPr lang="zh-CN" altLang="zh-CN" dirty="0"/>
              <a:t>就必须使消费者尽快、顺利地通过这五个阶段。除尽可能快速、广泛地传播产品信息外</a:t>
            </a:r>
            <a:r>
              <a:rPr lang="en-US" altLang="zh-CN" dirty="0"/>
              <a:t>,</a:t>
            </a:r>
            <a:r>
              <a:rPr lang="zh-CN" altLang="zh-CN" dirty="0"/>
              <a:t>重点在于促进消费者跨过评估—试用的距离</a:t>
            </a:r>
            <a:r>
              <a:rPr lang="en-US" altLang="zh-CN" dirty="0"/>
              <a:t>,</a:t>
            </a:r>
            <a:r>
              <a:rPr lang="zh-CN" altLang="zh-CN" dirty="0"/>
              <a:t>可采用一些促销手段予以一定的刺激。</a:t>
            </a:r>
          </a:p>
          <a:p>
            <a:endParaRPr lang="zh-CN" altLang="en-US" dirty="0"/>
          </a:p>
        </p:txBody>
      </p:sp>
    </p:spTree>
    <p:extLst>
      <p:ext uri="{BB962C8B-B14F-4D97-AF65-F5344CB8AC3E}">
        <p14:creationId xmlns:p14="http://schemas.microsoft.com/office/powerpoint/2010/main" val="3326610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80696"/>
          </a:xfrm>
        </p:spPr>
        <p:txBody>
          <a:bodyPr>
            <a:normAutofit fontScale="90000"/>
          </a:bodyPr>
          <a:lstStyle/>
          <a:p>
            <a:r>
              <a:rPr lang="zh-CN" altLang="zh-CN" dirty="0"/>
              <a:t>第一节　新产品的含义</a:t>
            </a:r>
          </a:p>
        </p:txBody>
      </p:sp>
      <p:sp>
        <p:nvSpPr>
          <p:cNvPr id="3" name="内容占位符 2"/>
          <p:cNvSpPr>
            <a:spLocks noGrp="1"/>
          </p:cNvSpPr>
          <p:nvPr>
            <p:ph idx="1"/>
          </p:nvPr>
        </p:nvSpPr>
        <p:spPr/>
        <p:txBody>
          <a:bodyPr>
            <a:normAutofit lnSpcReduction="10000"/>
          </a:bodyPr>
          <a:lstStyle/>
          <a:p>
            <a:pPr marL="0" indent="0">
              <a:buNone/>
            </a:pPr>
            <a:r>
              <a:rPr lang="zh-CN" altLang="zh-CN" dirty="0"/>
              <a:t>一、新产品的含义</a:t>
            </a:r>
          </a:p>
          <a:p>
            <a:pPr marL="0" indent="0">
              <a:buNone/>
            </a:pPr>
            <a:r>
              <a:rPr lang="zh-CN" altLang="zh-CN" dirty="0"/>
              <a:t>　　新产品突出的是一个“新”字。通常</a:t>
            </a:r>
            <a:r>
              <a:rPr lang="en-US" altLang="zh-CN" dirty="0"/>
              <a:t>,</a:t>
            </a:r>
            <a:r>
              <a:rPr lang="zh-CN" altLang="zh-CN" dirty="0"/>
              <a:t>提起新产品</a:t>
            </a:r>
            <a:r>
              <a:rPr lang="en-US" altLang="zh-CN" dirty="0"/>
              <a:t>,</a:t>
            </a:r>
            <a:r>
              <a:rPr lang="zh-CN" altLang="zh-CN" dirty="0"/>
              <a:t>人们想到的是那些过去没有而现在被发明创造出来的东西。这是科技上所讲的新产品。营销学中的新产品并非仅指这一种情况</a:t>
            </a:r>
            <a:r>
              <a:rPr lang="en-US" altLang="zh-CN" dirty="0"/>
              <a:t>,</a:t>
            </a:r>
            <a:r>
              <a:rPr lang="zh-CN" altLang="zh-CN" dirty="0"/>
              <a:t>它包含了更广的含义。那些在老产品基础上加以革新和改进的</a:t>
            </a:r>
            <a:r>
              <a:rPr lang="en-US" altLang="zh-CN" dirty="0"/>
              <a:t>,</a:t>
            </a:r>
            <a:r>
              <a:rPr lang="zh-CN" altLang="zh-CN" dirty="0"/>
              <a:t>甚至仅仅改换了包装方式的产品</a:t>
            </a:r>
            <a:r>
              <a:rPr lang="en-US" altLang="zh-CN" dirty="0"/>
              <a:t>,</a:t>
            </a:r>
            <a:r>
              <a:rPr lang="zh-CN" altLang="zh-CN" dirty="0"/>
              <a:t>那些在现有产品系列中增加的、品种和规格略有差异的产品</a:t>
            </a:r>
            <a:r>
              <a:rPr lang="en-US" altLang="zh-CN" dirty="0"/>
              <a:t>,</a:t>
            </a:r>
            <a:r>
              <a:rPr lang="zh-CN" altLang="zh-CN" dirty="0"/>
              <a:t>以及那些引进的其他市场已有的产品等</a:t>
            </a:r>
            <a:r>
              <a:rPr lang="en-US" altLang="zh-CN" dirty="0"/>
              <a:t>,</a:t>
            </a:r>
            <a:r>
              <a:rPr lang="zh-CN" altLang="zh-CN" dirty="0"/>
              <a:t>都属于营销学的新产品范畴。也就是说</a:t>
            </a:r>
            <a:r>
              <a:rPr lang="en-US" altLang="zh-CN" dirty="0"/>
              <a:t>,</a:t>
            </a:r>
            <a:r>
              <a:rPr lang="zh-CN" altLang="zh-CN" dirty="0"/>
              <a:t>用市场和企业两个标准来衡量</a:t>
            </a:r>
            <a:r>
              <a:rPr lang="en-US" altLang="zh-CN" dirty="0"/>
              <a:t>:</a:t>
            </a:r>
            <a:r>
              <a:rPr lang="zh-CN" altLang="zh-CN" dirty="0"/>
              <a:t>对市场来说</a:t>
            </a:r>
            <a:r>
              <a:rPr lang="en-US" altLang="zh-CN" dirty="0"/>
              <a:t>,</a:t>
            </a:r>
            <a:r>
              <a:rPr lang="zh-CN" altLang="zh-CN" dirty="0"/>
              <a:t>是第一次出现的产品</a:t>
            </a:r>
            <a:r>
              <a:rPr lang="en-US" altLang="zh-CN" dirty="0"/>
              <a:t>;</a:t>
            </a:r>
            <a:r>
              <a:rPr lang="zh-CN" altLang="zh-CN" dirty="0"/>
              <a:t>对企业来说</a:t>
            </a:r>
            <a:r>
              <a:rPr lang="en-US" altLang="zh-CN" dirty="0"/>
              <a:t>,</a:t>
            </a:r>
            <a:r>
              <a:rPr lang="zh-CN" altLang="zh-CN" dirty="0"/>
              <a:t>是企业第一次生产或销售的产品。</a:t>
            </a:r>
          </a:p>
          <a:p>
            <a:endParaRPr lang="zh-CN" altLang="en-US" dirty="0"/>
          </a:p>
        </p:txBody>
      </p:sp>
    </p:spTree>
    <p:extLst>
      <p:ext uri="{BB962C8B-B14F-4D97-AF65-F5344CB8AC3E}">
        <p14:creationId xmlns:p14="http://schemas.microsoft.com/office/powerpoint/2010/main" val="281672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None/>
            </a:pPr>
            <a:r>
              <a:rPr lang="zh-CN" altLang="zh-CN" dirty="0"/>
              <a:t>二、新产品的分类</a:t>
            </a:r>
          </a:p>
          <a:p>
            <a:pPr marL="0" indent="0">
              <a:buNone/>
            </a:pPr>
            <a:r>
              <a:rPr lang="zh-CN" altLang="zh-CN" dirty="0"/>
              <a:t>　　依据对市场、企业而言不同的新旧程度</a:t>
            </a:r>
            <a:r>
              <a:rPr lang="en-US" altLang="zh-CN" dirty="0"/>
              <a:t>,</a:t>
            </a:r>
            <a:r>
              <a:rPr lang="zh-CN" altLang="zh-CN" dirty="0"/>
              <a:t>可以得出一个新产品的分类矩阵图</a:t>
            </a:r>
            <a:r>
              <a:rPr lang="en-US" altLang="zh-CN" dirty="0"/>
              <a:t>,</a:t>
            </a:r>
            <a:r>
              <a:rPr lang="zh-CN" altLang="zh-CN" dirty="0"/>
              <a:t>如图</a:t>
            </a:r>
            <a:r>
              <a:rPr lang="en-US" altLang="zh-CN" dirty="0"/>
              <a:t>10-1</a:t>
            </a:r>
            <a:r>
              <a:rPr lang="zh-CN" altLang="zh-CN" dirty="0"/>
              <a:t>所示。</a:t>
            </a:r>
          </a:p>
          <a:p>
            <a:endParaRPr lang="zh-CN" altLang="en-US" dirty="0"/>
          </a:p>
        </p:txBody>
      </p:sp>
      <p:pic>
        <p:nvPicPr>
          <p:cNvPr id="4" name="1001.jpg" descr="id:2147494285;FounderCES"/>
          <p:cNvPicPr/>
          <p:nvPr/>
        </p:nvPicPr>
        <p:blipFill>
          <a:blip r:embed="rId2"/>
          <a:stretch>
            <a:fillRect/>
          </a:stretch>
        </p:blipFill>
        <p:spPr>
          <a:xfrm>
            <a:off x="755576" y="3284984"/>
            <a:ext cx="7416824" cy="2088232"/>
          </a:xfrm>
          <a:prstGeom prst="rect">
            <a:avLst/>
          </a:prstGeom>
        </p:spPr>
      </p:pic>
      <p:sp>
        <p:nvSpPr>
          <p:cNvPr id="5" name="矩形 4"/>
          <p:cNvSpPr/>
          <p:nvPr/>
        </p:nvSpPr>
        <p:spPr>
          <a:xfrm>
            <a:off x="3156579" y="5373216"/>
            <a:ext cx="2614818" cy="369332"/>
          </a:xfrm>
          <a:prstGeom prst="rect">
            <a:avLst/>
          </a:prstGeom>
        </p:spPr>
        <p:txBody>
          <a:bodyPr wrap="none">
            <a:spAutoFit/>
          </a:bodyPr>
          <a:lstStyle/>
          <a:p>
            <a:r>
              <a:rPr lang="zh-CN" altLang="zh-CN" dirty="0"/>
              <a:t>图</a:t>
            </a:r>
            <a:r>
              <a:rPr lang="en-US" altLang="zh-CN" dirty="0"/>
              <a:t>10-1</a:t>
            </a:r>
            <a:r>
              <a:rPr lang="zh-CN" altLang="zh-CN" dirty="0"/>
              <a:t>　新产品分类矩阵</a:t>
            </a:r>
          </a:p>
        </p:txBody>
      </p:sp>
    </p:spTree>
    <p:extLst>
      <p:ext uri="{BB962C8B-B14F-4D97-AF65-F5344CB8AC3E}">
        <p14:creationId xmlns:p14="http://schemas.microsoft.com/office/powerpoint/2010/main" val="13068097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marL="0" indent="0">
              <a:buNone/>
            </a:pPr>
            <a:r>
              <a:rPr lang="en-US" altLang="zh-CN" dirty="0"/>
              <a:t>(</a:t>
            </a:r>
            <a:r>
              <a:rPr lang="zh-CN" altLang="zh-CN" dirty="0"/>
              <a:t>一</a:t>
            </a:r>
            <a:r>
              <a:rPr lang="en-US" altLang="zh-CN" dirty="0"/>
              <a:t>)</a:t>
            </a:r>
            <a:r>
              <a:rPr lang="zh-CN" altLang="zh-CN" dirty="0"/>
              <a:t>全新产品</a:t>
            </a:r>
          </a:p>
          <a:p>
            <a:pPr marL="0" indent="0">
              <a:buNone/>
            </a:pPr>
            <a:r>
              <a:rPr lang="zh-CN" altLang="zh-CN" dirty="0"/>
              <a:t>　　全新产品指第一次生产、第一次上市的前所未有的产品。该种产品由于科学技术的进步或为满足市场上出现的新需求而发明创造出来</a:t>
            </a:r>
            <a:r>
              <a:rPr lang="en-US" altLang="zh-CN" dirty="0"/>
              <a:t>,</a:t>
            </a:r>
            <a:r>
              <a:rPr lang="zh-CN" altLang="zh-CN" dirty="0"/>
              <a:t>在原材料、加工工艺以及产品结构、性能、造型、款式等方面均属完全创新。</a:t>
            </a:r>
          </a:p>
          <a:p>
            <a:pPr marL="0" indent="0">
              <a:buNone/>
            </a:pPr>
            <a:r>
              <a:rPr lang="en-US" altLang="zh-CN" dirty="0"/>
              <a:t>(</a:t>
            </a:r>
            <a:r>
              <a:rPr lang="zh-CN" altLang="zh-CN" dirty="0"/>
              <a:t>二</a:t>
            </a:r>
            <a:r>
              <a:rPr lang="en-US" altLang="zh-CN" dirty="0"/>
              <a:t>)</a:t>
            </a:r>
            <a:r>
              <a:rPr lang="zh-CN" altLang="zh-CN" dirty="0"/>
              <a:t>重新定位的产品</a:t>
            </a:r>
          </a:p>
          <a:p>
            <a:pPr marL="0" indent="0">
              <a:buNone/>
            </a:pPr>
            <a:r>
              <a:rPr lang="zh-CN" altLang="zh-CN" dirty="0"/>
              <a:t>　　重新定位的产品指投放到新目标市场上的现有产品。根据营销学基本理论</a:t>
            </a:r>
            <a:r>
              <a:rPr lang="en-US" altLang="zh-CN" dirty="0"/>
              <a:t>,</a:t>
            </a:r>
            <a:r>
              <a:rPr lang="zh-CN" altLang="zh-CN" dirty="0"/>
              <a:t>市场可以按多种标准划分为若干细分市场</a:t>
            </a:r>
            <a:r>
              <a:rPr lang="en-US" altLang="zh-CN" dirty="0"/>
              <a:t>,</a:t>
            </a:r>
            <a:r>
              <a:rPr lang="zh-CN" altLang="zh-CN" dirty="0"/>
              <a:t>任何一个企业都不可能囊括所有细分部分</a:t>
            </a:r>
            <a:r>
              <a:rPr lang="en-US" altLang="zh-CN" dirty="0"/>
              <a:t>,</a:t>
            </a:r>
            <a:r>
              <a:rPr lang="zh-CN" altLang="zh-CN" dirty="0"/>
              <a:t>而只能是有选择、有侧重地占领其中的一个或几个目标市场。把在原目标市场上取得成功或销量饱和的产品</a:t>
            </a:r>
            <a:r>
              <a:rPr lang="en-US" altLang="zh-CN" dirty="0"/>
              <a:t>,</a:t>
            </a:r>
            <a:r>
              <a:rPr lang="zh-CN" altLang="zh-CN" dirty="0"/>
              <a:t>投入新的目标市场</a:t>
            </a:r>
            <a:r>
              <a:rPr lang="en-US" altLang="zh-CN" dirty="0"/>
              <a:t>,</a:t>
            </a:r>
            <a:r>
              <a:rPr lang="zh-CN" altLang="zh-CN" dirty="0"/>
              <a:t>等于把现有的产品进行一次重新定位。对于新的目标市场来说</a:t>
            </a:r>
            <a:r>
              <a:rPr lang="en-US" altLang="zh-CN" dirty="0"/>
              <a:t>,</a:t>
            </a:r>
            <a:r>
              <a:rPr lang="zh-CN" altLang="zh-CN" dirty="0"/>
              <a:t>这种产品就是新产品。</a:t>
            </a:r>
          </a:p>
          <a:p>
            <a:endParaRPr lang="zh-CN" altLang="en-US" dirty="0"/>
          </a:p>
        </p:txBody>
      </p:sp>
    </p:spTree>
    <p:extLst>
      <p:ext uri="{BB962C8B-B14F-4D97-AF65-F5344CB8AC3E}">
        <p14:creationId xmlns:p14="http://schemas.microsoft.com/office/powerpoint/2010/main" val="35312441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935480"/>
            <a:ext cx="8229600" cy="4805888"/>
          </a:xfrm>
        </p:spPr>
        <p:txBody>
          <a:bodyPr>
            <a:normAutofit fontScale="92500" lnSpcReduction="20000"/>
          </a:bodyPr>
          <a:lstStyle/>
          <a:p>
            <a:pPr marL="0" indent="0">
              <a:buNone/>
            </a:pPr>
            <a:r>
              <a:rPr lang="en-US" altLang="zh-CN" dirty="0"/>
              <a:t>(</a:t>
            </a:r>
            <a:r>
              <a:rPr lang="zh-CN" altLang="zh-CN" dirty="0"/>
              <a:t>三</a:t>
            </a:r>
            <a:r>
              <a:rPr lang="en-US" altLang="zh-CN" dirty="0"/>
              <a:t>)</a:t>
            </a:r>
            <a:r>
              <a:rPr lang="zh-CN" altLang="zh-CN" dirty="0"/>
              <a:t>新引进的产品</a:t>
            </a:r>
          </a:p>
          <a:p>
            <a:pPr marL="0" indent="0">
              <a:buNone/>
            </a:pPr>
            <a:r>
              <a:rPr lang="zh-CN" altLang="zh-CN" dirty="0"/>
              <a:t>　　新引进的产品指在市场上已出现</a:t>
            </a:r>
            <a:r>
              <a:rPr lang="en-US" altLang="zh-CN" dirty="0"/>
              <a:t>,</a:t>
            </a:r>
            <a:r>
              <a:rPr lang="zh-CN" altLang="zh-CN" dirty="0"/>
              <a:t>但对企业来说是第一次生产的产品。一般是企业通过引进、模仿别人的技术</a:t>
            </a:r>
            <a:r>
              <a:rPr lang="en-US" altLang="zh-CN" dirty="0"/>
              <a:t>,</a:t>
            </a:r>
            <a:r>
              <a:rPr lang="zh-CN" altLang="zh-CN" dirty="0"/>
              <a:t>并稍加改进而打上自己品牌生产的产品。例如</a:t>
            </a:r>
            <a:r>
              <a:rPr lang="en-US" altLang="zh-CN" dirty="0"/>
              <a:t>,</a:t>
            </a:r>
            <a:r>
              <a:rPr lang="zh-CN" altLang="zh-CN" dirty="0"/>
              <a:t>某企业引进汽车生产线</a:t>
            </a:r>
            <a:r>
              <a:rPr lang="en-US" altLang="zh-CN" dirty="0"/>
              <a:t>,</a:t>
            </a:r>
            <a:r>
              <a:rPr lang="zh-CN" altLang="zh-CN" dirty="0"/>
              <a:t>生产、销售各种型号的汽车。开发这类新产品不需要占用太多资金而且风险比较低。</a:t>
            </a:r>
          </a:p>
          <a:p>
            <a:pPr marL="0" indent="0">
              <a:buNone/>
            </a:pPr>
            <a:r>
              <a:rPr lang="en-US" altLang="zh-CN" dirty="0"/>
              <a:t>(</a:t>
            </a:r>
            <a:r>
              <a:rPr lang="zh-CN" altLang="zh-CN" dirty="0"/>
              <a:t>四</a:t>
            </a:r>
            <a:r>
              <a:rPr lang="en-US" altLang="zh-CN" dirty="0"/>
              <a:t>)</a:t>
            </a:r>
            <a:r>
              <a:rPr lang="zh-CN" altLang="zh-CN" dirty="0"/>
              <a:t>连续性新产品</a:t>
            </a:r>
          </a:p>
          <a:p>
            <a:pPr marL="0" indent="0">
              <a:buNone/>
            </a:pPr>
            <a:r>
              <a:rPr lang="zh-CN" altLang="zh-CN" dirty="0"/>
              <a:t>　　连续性新产品是指在原有产品的基础上进行改造而得</a:t>
            </a:r>
            <a:r>
              <a:rPr lang="en-US" altLang="zh-CN" dirty="0"/>
              <a:t>,</a:t>
            </a:r>
            <a:r>
              <a:rPr lang="zh-CN" altLang="zh-CN" dirty="0"/>
              <a:t>对市场、企业而言都不是全新产品</a:t>
            </a:r>
            <a:r>
              <a:rPr lang="en-US" altLang="zh-CN" dirty="0"/>
              <a:t>,</a:t>
            </a:r>
            <a:r>
              <a:rPr lang="zh-CN" altLang="zh-CN" dirty="0"/>
              <a:t>故有连续性新产品之称。这类产品在新产品总量中所占比重最高</a:t>
            </a:r>
            <a:r>
              <a:rPr lang="en-US" altLang="zh-CN" dirty="0"/>
              <a:t>,</a:t>
            </a:r>
            <a:r>
              <a:rPr lang="zh-CN" altLang="zh-CN" dirty="0"/>
              <a:t>达</a:t>
            </a:r>
            <a:r>
              <a:rPr lang="en-US" altLang="zh-CN" dirty="0"/>
              <a:t>63%</a:t>
            </a:r>
            <a:r>
              <a:rPr lang="zh-CN" altLang="zh-CN" dirty="0"/>
              <a:t>左右。具体可分为三类</a:t>
            </a:r>
            <a:r>
              <a:rPr lang="en-US" altLang="zh-CN" dirty="0" smtClean="0"/>
              <a:t>:</a:t>
            </a:r>
          </a:p>
          <a:p>
            <a:pPr marL="0" indent="0">
              <a:buNone/>
            </a:pPr>
            <a:r>
              <a:rPr lang="en-US" altLang="zh-CN" dirty="0" smtClean="0"/>
              <a:t>(</a:t>
            </a:r>
            <a:r>
              <a:rPr lang="en-US" altLang="zh-CN" dirty="0"/>
              <a:t>1)</a:t>
            </a:r>
            <a:r>
              <a:rPr lang="zh-CN" altLang="zh-CN" dirty="0"/>
              <a:t>对现存产品线的增补产品。</a:t>
            </a:r>
          </a:p>
          <a:p>
            <a:pPr marL="0" indent="0">
              <a:buNone/>
            </a:pPr>
            <a:r>
              <a:rPr lang="en-US" altLang="zh-CN" dirty="0"/>
              <a:t>(2)</a:t>
            </a:r>
            <a:r>
              <a:rPr lang="zh-CN" altLang="zh-CN" dirty="0"/>
              <a:t>改良性产品。</a:t>
            </a:r>
          </a:p>
          <a:p>
            <a:pPr marL="0" indent="0">
              <a:buNone/>
            </a:pPr>
            <a:r>
              <a:rPr lang="en-US" altLang="zh-CN" dirty="0"/>
              <a:t>(3)</a:t>
            </a:r>
            <a:r>
              <a:rPr lang="zh-CN" altLang="zh-CN" dirty="0"/>
              <a:t>革新性产品。</a:t>
            </a:r>
          </a:p>
          <a:p>
            <a:endParaRPr lang="zh-CN" altLang="en-US" dirty="0"/>
          </a:p>
        </p:txBody>
      </p:sp>
    </p:spTree>
    <p:extLst>
      <p:ext uri="{BB962C8B-B14F-4D97-AF65-F5344CB8AC3E}">
        <p14:creationId xmlns:p14="http://schemas.microsoft.com/office/powerpoint/2010/main" val="47606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10000"/>
          </a:bodyPr>
          <a:lstStyle/>
          <a:p>
            <a:pPr marL="0" indent="0">
              <a:buNone/>
            </a:pPr>
            <a:r>
              <a:rPr lang="zh-CN" altLang="zh-CN" dirty="0"/>
              <a:t>三、新产品开发和推广的成功条件</a:t>
            </a:r>
          </a:p>
          <a:p>
            <a:pPr marL="0" indent="0">
              <a:buNone/>
            </a:pPr>
            <a:r>
              <a:rPr lang="zh-CN" altLang="zh-CN" dirty="0"/>
              <a:t>　　创新是对机会的捕捉</a:t>
            </a:r>
            <a:r>
              <a:rPr lang="en-US" altLang="zh-CN" dirty="0"/>
              <a:t>,</a:t>
            </a:r>
            <a:r>
              <a:rPr lang="zh-CN" altLang="zh-CN" dirty="0"/>
              <a:t>也必然会经历风险的考验。美国一份统计资料表明</a:t>
            </a:r>
            <a:r>
              <a:rPr lang="en-US" altLang="zh-CN" dirty="0"/>
              <a:t>,</a:t>
            </a:r>
            <a:r>
              <a:rPr lang="zh-CN" altLang="zh-CN" dirty="0"/>
              <a:t>新产品开发的失败率高达</a:t>
            </a:r>
            <a:r>
              <a:rPr lang="en-US" altLang="zh-CN" dirty="0"/>
              <a:t>20%~80%</a:t>
            </a:r>
            <a:r>
              <a:rPr lang="zh-CN" altLang="zh-CN" dirty="0"/>
              <a:t>。有不少产品被设计制作出来</a:t>
            </a:r>
            <a:r>
              <a:rPr lang="en-US" altLang="zh-CN" dirty="0"/>
              <a:t>,</a:t>
            </a:r>
            <a:r>
              <a:rPr lang="zh-CN" altLang="zh-CN" dirty="0"/>
              <a:t>但得不到推广</a:t>
            </a:r>
            <a:r>
              <a:rPr lang="en-US" altLang="zh-CN" dirty="0"/>
              <a:t>,</a:t>
            </a:r>
            <a:r>
              <a:rPr lang="zh-CN" altLang="zh-CN" dirty="0"/>
              <a:t>或投入市场后</a:t>
            </a:r>
            <a:r>
              <a:rPr lang="en-US" altLang="zh-CN" dirty="0"/>
              <a:t>,</a:t>
            </a:r>
            <a:r>
              <a:rPr lang="zh-CN" altLang="zh-CN" dirty="0"/>
              <a:t>很快就销声匿迹</a:t>
            </a:r>
            <a:r>
              <a:rPr lang="en-US" altLang="zh-CN" dirty="0"/>
              <a:t>,</a:t>
            </a:r>
            <a:r>
              <a:rPr lang="zh-CN" altLang="zh-CN" dirty="0"/>
              <a:t>被市场所淘汰。可见</a:t>
            </a:r>
            <a:r>
              <a:rPr lang="en-US" altLang="zh-CN" dirty="0"/>
              <a:t>,</a:t>
            </a:r>
            <a:r>
              <a:rPr lang="zh-CN" altLang="zh-CN" dirty="0"/>
              <a:t>企业要保证新产品顺利开发并在市场上站稳脚跟</a:t>
            </a:r>
            <a:r>
              <a:rPr lang="en-US" altLang="zh-CN" dirty="0"/>
              <a:t>,</a:t>
            </a:r>
            <a:r>
              <a:rPr lang="zh-CN" altLang="zh-CN" dirty="0"/>
              <a:t>不是件轻松的事</a:t>
            </a:r>
            <a:r>
              <a:rPr lang="en-US" altLang="zh-CN" dirty="0"/>
              <a:t>,</a:t>
            </a:r>
            <a:r>
              <a:rPr lang="zh-CN" altLang="zh-CN" dirty="0"/>
              <a:t>而要面临诸多风险。克服这些风险而取得成功的条件可归纳为以下几个方面</a:t>
            </a:r>
            <a:r>
              <a:rPr lang="en-US" altLang="zh-CN" dirty="0"/>
              <a:t>:</a:t>
            </a:r>
            <a:endParaRPr lang="zh-CN" altLang="zh-CN" dirty="0"/>
          </a:p>
          <a:p>
            <a:pPr marL="0" indent="0">
              <a:buNone/>
            </a:pPr>
            <a:r>
              <a:rPr lang="en-US" altLang="zh-CN" dirty="0"/>
              <a:t>(</a:t>
            </a:r>
            <a:r>
              <a:rPr lang="zh-CN" altLang="zh-CN" dirty="0"/>
              <a:t>一</a:t>
            </a:r>
            <a:r>
              <a:rPr lang="en-US" altLang="zh-CN" dirty="0"/>
              <a:t>)</a:t>
            </a:r>
            <a:r>
              <a:rPr lang="zh-CN" altLang="zh-CN" dirty="0"/>
              <a:t>市场调查</a:t>
            </a:r>
          </a:p>
          <a:p>
            <a:pPr marL="0" indent="0">
              <a:buNone/>
            </a:pPr>
            <a:r>
              <a:rPr lang="en-US" altLang="zh-CN" dirty="0"/>
              <a:t>(</a:t>
            </a:r>
            <a:r>
              <a:rPr lang="zh-CN" altLang="zh-CN" dirty="0"/>
              <a:t>二</a:t>
            </a:r>
            <a:r>
              <a:rPr lang="en-US" altLang="zh-CN" dirty="0"/>
              <a:t>)</a:t>
            </a:r>
            <a:r>
              <a:rPr lang="zh-CN" altLang="zh-CN" dirty="0"/>
              <a:t>企业自身素质</a:t>
            </a:r>
          </a:p>
          <a:p>
            <a:pPr marL="0" indent="0">
              <a:buNone/>
            </a:pPr>
            <a:r>
              <a:rPr lang="en-US" altLang="zh-CN" dirty="0"/>
              <a:t>(</a:t>
            </a:r>
            <a:r>
              <a:rPr lang="zh-CN" altLang="zh-CN" dirty="0"/>
              <a:t>三</a:t>
            </a:r>
            <a:r>
              <a:rPr lang="en-US" altLang="zh-CN" dirty="0"/>
              <a:t>)</a:t>
            </a:r>
            <a:r>
              <a:rPr lang="zh-CN" altLang="zh-CN" dirty="0"/>
              <a:t>市场策略</a:t>
            </a:r>
          </a:p>
          <a:p>
            <a:pPr marL="0" indent="0">
              <a:buNone/>
            </a:pPr>
            <a:r>
              <a:rPr lang="en-US" altLang="zh-CN" dirty="0"/>
              <a:t>(</a:t>
            </a:r>
            <a:r>
              <a:rPr lang="zh-CN" altLang="zh-CN" dirty="0"/>
              <a:t>四</a:t>
            </a:r>
            <a:r>
              <a:rPr lang="en-US" altLang="zh-CN" dirty="0"/>
              <a:t>)</a:t>
            </a:r>
            <a:r>
              <a:rPr lang="zh-CN" altLang="zh-CN" dirty="0"/>
              <a:t>其他条件</a:t>
            </a:r>
          </a:p>
          <a:p>
            <a:endParaRPr lang="zh-CN" altLang="en-US" dirty="0"/>
          </a:p>
        </p:txBody>
      </p:sp>
    </p:spTree>
    <p:extLst>
      <p:ext uri="{BB962C8B-B14F-4D97-AF65-F5344CB8AC3E}">
        <p14:creationId xmlns:p14="http://schemas.microsoft.com/office/powerpoint/2010/main" val="9152359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564672"/>
          </a:xfrm>
        </p:spPr>
        <p:txBody>
          <a:bodyPr>
            <a:normAutofit fontScale="90000"/>
          </a:bodyPr>
          <a:lstStyle/>
          <a:p>
            <a:r>
              <a:rPr lang="zh-CN" altLang="zh-CN" dirty="0"/>
              <a:t>第二节　新产品开发的心理策略</a:t>
            </a:r>
          </a:p>
        </p:txBody>
      </p:sp>
      <p:sp>
        <p:nvSpPr>
          <p:cNvPr id="3" name="内容占位符 2"/>
          <p:cNvSpPr>
            <a:spLocks noGrp="1"/>
          </p:cNvSpPr>
          <p:nvPr>
            <p:ph idx="1"/>
          </p:nvPr>
        </p:nvSpPr>
        <p:spPr>
          <a:xfrm>
            <a:off x="457200" y="1628800"/>
            <a:ext cx="8229600" cy="5229200"/>
          </a:xfrm>
        </p:spPr>
        <p:txBody>
          <a:bodyPr>
            <a:normAutofit fontScale="77500" lnSpcReduction="20000"/>
          </a:bodyPr>
          <a:lstStyle/>
          <a:p>
            <a:pPr marL="0" indent="0">
              <a:buNone/>
            </a:pPr>
            <a:r>
              <a:rPr lang="zh-CN" altLang="zh-CN" dirty="0"/>
              <a:t>一、新产品开发过程</a:t>
            </a:r>
          </a:p>
          <a:p>
            <a:pPr marL="0" indent="0">
              <a:buNone/>
            </a:pPr>
            <a:r>
              <a:rPr lang="zh-CN" altLang="zh-CN" dirty="0"/>
              <a:t>　　新产品开发指研制新产品的过程。这是一项很复杂的工作</a:t>
            </a:r>
            <a:r>
              <a:rPr lang="en-US" altLang="zh-CN" dirty="0"/>
              <a:t>,</a:t>
            </a:r>
            <a:r>
              <a:rPr lang="zh-CN" altLang="zh-CN" dirty="0"/>
              <a:t>其程序可分为四个阶段</a:t>
            </a:r>
            <a:r>
              <a:rPr lang="en-US" altLang="zh-CN" dirty="0"/>
              <a:t>:</a:t>
            </a:r>
            <a:r>
              <a:rPr lang="zh-CN" altLang="zh-CN" dirty="0"/>
              <a:t>创意阶段、概念阶段、产品试制阶段和市场策略阶段</a:t>
            </a:r>
            <a:r>
              <a:rPr lang="en-US" altLang="zh-CN" dirty="0"/>
              <a:t>,</a:t>
            </a:r>
            <a:r>
              <a:rPr lang="zh-CN" altLang="zh-CN" dirty="0"/>
              <a:t>并经历“产生构思→甄别构思→概念形成和测试→财务分析→产品发展→市场试销和商品化”几个环节。</a:t>
            </a:r>
          </a:p>
          <a:p>
            <a:pPr marL="0" indent="0">
              <a:buNone/>
            </a:pPr>
            <a:r>
              <a:rPr lang="en-US" altLang="zh-CN" dirty="0"/>
              <a:t>(</a:t>
            </a:r>
            <a:r>
              <a:rPr lang="zh-CN" altLang="zh-CN" dirty="0"/>
              <a:t>一</a:t>
            </a:r>
            <a:r>
              <a:rPr lang="en-US" altLang="zh-CN" dirty="0"/>
              <a:t>)</a:t>
            </a:r>
            <a:r>
              <a:rPr lang="zh-CN" altLang="zh-CN" dirty="0"/>
              <a:t>创意阶段</a:t>
            </a:r>
          </a:p>
          <a:p>
            <a:pPr marL="0" indent="0">
              <a:buNone/>
            </a:pPr>
            <a:r>
              <a:rPr lang="zh-CN" altLang="zh-CN" dirty="0"/>
              <a:t>　　</a:t>
            </a:r>
            <a:r>
              <a:rPr lang="en-US" altLang="zh-CN" dirty="0"/>
              <a:t>1.</a:t>
            </a:r>
            <a:r>
              <a:rPr lang="zh-CN" altLang="zh-CN" dirty="0"/>
              <a:t>产生构思</a:t>
            </a:r>
          </a:p>
          <a:p>
            <a:pPr marL="0" indent="0">
              <a:buNone/>
            </a:pPr>
            <a:r>
              <a:rPr lang="zh-CN" altLang="zh-CN" dirty="0"/>
              <a:t>　　</a:t>
            </a:r>
            <a:r>
              <a:rPr lang="en-US" altLang="zh-CN" dirty="0"/>
              <a:t>2.</a:t>
            </a:r>
            <a:r>
              <a:rPr lang="zh-CN" altLang="zh-CN" dirty="0"/>
              <a:t>甄别构思</a:t>
            </a:r>
          </a:p>
          <a:p>
            <a:pPr marL="0" indent="0">
              <a:buNone/>
            </a:pPr>
            <a:r>
              <a:rPr lang="en-US" altLang="zh-CN" dirty="0"/>
              <a:t>(</a:t>
            </a:r>
            <a:r>
              <a:rPr lang="zh-CN" altLang="zh-CN" dirty="0"/>
              <a:t>二</a:t>
            </a:r>
            <a:r>
              <a:rPr lang="en-US" altLang="zh-CN" dirty="0"/>
              <a:t>)</a:t>
            </a:r>
            <a:r>
              <a:rPr lang="zh-CN" altLang="zh-CN" dirty="0"/>
              <a:t>概念阶段</a:t>
            </a:r>
          </a:p>
          <a:p>
            <a:pPr marL="0" indent="0">
              <a:buNone/>
            </a:pPr>
            <a:r>
              <a:rPr lang="zh-CN" altLang="zh-CN" dirty="0"/>
              <a:t>　　</a:t>
            </a:r>
            <a:r>
              <a:rPr lang="en-US" altLang="zh-CN" dirty="0"/>
              <a:t>1.</a:t>
            </a:r>
            <a:r>
              <a:rPr lang="zh-CN" altLang="zh-CN" dirty="0"/>
              <a:t>产品概念形成</a:t>
            </a:r>
          </a:p>
          <a:p>
            <a:pPr marL="0" indent="0">
              <a:buNone/>
            </a:pPr>
            <a:r>
              <a:rPr lang="zh-CN" altLang="zh-CN" dirty="0"/>
              <a:t>　　</a:t>
            </a:r>
            <a:r>
              <a:rPr lang="en-US" altLang="zh-CN" dirty="0"/>
              <a:t>2.</a:t>
            </a:r>
            <a:r>
              <a:rPr lang="zh-CN" altLang="zh-CN" dirty="0"/>
              <a:t>采用消费者调查法进行测试</a:t>
            </a:r>
          </a:p>
          <a:p>
            <a:pPr marL="0" indent="0">
              <a:buNone/>
            </a:pPr>
            <a:r>
              <a:rPr lang="en-US" altLang="zh-CN" dirty="0"/>
              <a:t>(</a:t>
            </a:r>
            <a:r>
              <a:rPr lang="zh-CN" altLang="zh-CN" dirty="0"/>
              <a:t>三</a:t>
            </a:r>
            <a:r>
              <a:rPr lang="en-US" altLang="zh-CN" dirty="0"/>
              <a:t>)</a:t>
            </a:r>
            <a:r>
              <a:rPr lang="zh-CN" altLang="zh-CN" dirty="0"/>
              <a:t>产品试制阶段</a:t>
            </a:r>
          </a:p>
          <a:p>
            <a:pPr marL="0" indent="0">
              <a:buNone/>
            </a:pPr>
            <a:r>
              <a:rPr lang="zh-CN" altLang="zh-CN" dirty="0"/>
              <a:t>　　</a:t>
            </a:r>
            <a:r>
              <a:rPr lang="en-US" altLang="zh-CN" dirty="0"/>
              <a:t>1.</a:t>
            </a:r>
            <a:r>
              <a:rPr lang="zh-CN" altLang="zh-CN" dirty="0"/>
              <a:t>财务分析</a:t>
            </a:r>
          </a:p>
          <a:p>
            <a:pPr marL="0" indent="0">
              <a:buNone/>
            </a:pPr>
            <a:r>
              <a:rPr lang="zh-CN" altLang="zh-CN" dirty="0"/>
              <a:t>　　</a:t>
            </a:r>
            <a:r>
              <a:rPr lang="en-US" altLang="zh-CN" dirty="0"/>
              <a:t>2.</a:t>
            </a:r>
            <a:r>
              <a:rPr lang="zh-CN" altLang="zh-CN" dirty="0"/>
              <a:t>产品发展</a:t>
            </a:r>
          </a:p>
          <a:p>
            <a:pPr marL="0" indent="0">
              <a:buNone/>
            </a:pPr>
            <a:r>
              <a:rPr lang="en-US" altLang="zh-CN" dirty="0"/>
              <a:t>(</a:t>
            </a:r>
            <a:r>
              <a:rPr lang="zh-CN" altLang="zh-CN" dirty="0"/>
              <a:t>四</a:t>
            </a:r>
            <a:r>
              <a:rPr lang="en-US" altLang="zh-CN" dirty="0"/>
              <a:t>)</a:t>
            </a:r>
            <a:r>
              <a:rPr lang="zh-CN" altLang="zh-CN" dirty="0"/>
              <a:t>市场策略阶段</a:t>
            </a:r>
          </a:p>
          <a:p>
            <a:pPr marL="0" indent="0">
              <a:buNone/>
            </a:pPr>
            <a:r>
              <a:rPr lang="zh-CN" altLang="zh-CN" dirty="0"/>
              <a:t>　　</a:t>
            </a:r>
            <a:r>
              <a:rPr lang="en-US" altLang="zh-CN" dirty="0"/>
              <a:t>1.</a:t>
            </a:r>
            <a:r>
              <a:rPr lang="zh-CN" altLang="zh-CN" dirty="0"/>
              <a:t>市场试销</a:t>
            </a:r>
          </a:p>
          <a:p>
            <a:pPr marL="0" indent="0">
              <a:buNone/>
            </a:pPr>
            <a:r>
              <a:rPr lang="zh-CN" altLang="zh-CN" dirty="0"/>
              <a:t>　　</a:t>
            </a:r>
            <a:r>
              <a:rPr lang="en-US" altLang="zh-CN" dirty="0"/>
              <a:t>2.</a:t>
            </a:r>
            <a:r>
              <a:rPr lang="zh-CN" altLang="zh-CN" dirty="0" smtClean="0"/>
              <a:t>商品化</a:t>
            </a:r>
            <a:endParaRPr lang="zh-CN" altLang="zh-CN" dirty="0"/>
          </a:p>
        </p:txBody>
      </p:sp>
    </p:spTree>
    <p:extLst>
      <p:ext uri="{BB962C8B-B14F-4D97-AF65-F5344CB8AC3E}">
        <p14:creationId xmlns:p14="http://schemas.microsoft.com/office/powerpoint/2010/main" val="40927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055840"/>
          </a:xfrm>
        </p:spPr>
        <p:txBody>
          <a:bodyPr>
            <a:normAutofit fontScale="85000" lnSpcReduction="10000"/>
          </a:bodyPr>
          <a:lstStyle/>
          <a:p>
            <a:pPr marL="0" indent="0">
              <a:buNone/>
            </a:pPr>
            <a:r>
              <a:rPr lang="zh-CN" altLang="zh-CN" dirty="0"/>
              <a:t>二、新产品开发的策略和方向 </a:t>
            </a:r>
          </a:p>
          <a:p>
            <a:pPr marL="0" indent="0">
              <a:buNone/>
            </a:pPr>
            <a:r>
              <a:rPr lang="en-US" altLang="zh-CN" dirty="0"/>
              <a:t>(</a:t>
            </a:r>
            <a:r>
              <a:rPr lang="zh-CN" altLang="zh-CN" dirty="0"/>
              <a:t>一</a:t>
            </a:r>
            <a:r>
              <a:rPr lang="en-US" altLang="zh-CN" dirty="0"/>
              <a:t>)</a:t>
            </a:r>
            <a:r>
              <a:rPr lang="zh-CN" altLang="zh-CN" dirty="0"/>
              <a:t>新产品设计开发的心理策略</a:t>
            </a:r>
          </a:p>
          <a:p>
            <a:pPr marL="0" indent="0">
              <a:buNone/>
            </a:pPr>
            <a:r>
              <a:rPr lang="zh-CN" altLang="zh-CN" dirty="0"/>
              <a:t>　　</a:t>
            </a:r>
            <a:r>
              <a:rPr lang="en-US" altLang="zh-CN" dirty="0"/>
              <a:t>1.</a:t>
            </a:r>
            <a:r>
              <a:rPr lang="zh-CN" altLang="zh-CN" dirty="0"/>
              <a:t>适应消费变化</a:t>
            </a:r>
          </a:p>
          <a:p>
            <a:pPr marL="0" indent="0">
              <a:buNone/>
            </a:pPr>
            <a:r>
              <a:rPr lang="zh-CN" altLang="zh-CN" dirty="0"/>
              <a:t>　　</a:t>
            </a:r>
            <a:r>
              <a:rPr lang="en-US" altLang="zh-CN" dirty="0"/>
              <a:t>2.</a:t>
            </a:r>
            <a:r>
              <a:rPr lang="zh-CN" altLang="zh-CN" dirty="0"/>
              <a:t>适应个性特征</a:t>
            </a:r>
          </a:p>
          <a:p>
            <a:pPr marL="0" indent="0">
              <a:buNone/>
            </a:pPr>
            <a:r>
              <a:rPr lang="zh-CN" altLang="zh-CN" dirty="0"/>
              <a:t>　　</a:t>
            </a:r>
            <a:r>
              <a:rPr lang="en-US" altLang="zh-CN" dirty="0"/>
              <a:t>3.</a:t>
            </a:r>
            <a:r>
              <a:rPr lang="zh-CN" altLang="zh-CN" dirty="0"/>
              <a:t>讲究科学合理</a:t>
            </a:r>
          </a:p>
          <a:p>
            <a:pPr marL="0" indent="0">
              <a:buNone/>
            </a:pPr>
            <a:r>
              <a:rPr lang="zh-CN" altLang="zh-CN" dirty="0"/>
              <a:t>　　</a:t>
            </a:r>
            <a:r>
              <a:rPr lang="en-US" altLang="zh-CN" dirty="0"/>
              <a:t>4.</a:t>
            </a:r>
            <a:r>
              <a:rPr lang="zh-CN" altLang="zh-CN" dirty="0"/>
              <a:t>符合审美情趣</a:t>
            </a:r>
          </a:p>
          <a:p>
            <a:pPr marL="0" indent="0">
              <a:buNone/>
            </a:pPr>
            <a:r>
              <a:rPr lang="zh-CN" altLang="zh-CN" dirty="0"/>
              <a:t>　　</a:t>
            </a:r>
            <a:r>
              <a:rPr lang="en-US" altLang="zh-CN" dirty="0"/>
              <a:t>5.</a:t>
            </a:r>
            <a:r>
              <a:rPr lang="zh-CN" altLang="zh-CN" dirty="0"/>
              <a:t>符合社会潮流</a:t>
            </a:r>
          </a:p>
          <a:p>
            <a:pPr marL="0" indent="0">
              <a:buNone/>
            </a:pPr>
            <a:r>
              <a:rPr lang="en-US" altLang="zh-CN" dirty="0"/>
              <a:t>(</a:t>
            </a:r>
            <a:r>
              <a:rPr lang="zh-CN" altLang="zh-CN" dirty="0"/>
              <a:t>二</a:t>
            </a:r>
            <a:r>
              <a:rPr lang="en-US" altLang="zh-CN" dirty="0"/>
              <a:t>)</a:t>
            </a:r>
            <a:r>
              <a:rPr lang="zh-CN" altLang="zh-CN" dirty="0"/>
              <a:t>新产品开发的市场策略</a:t>
            </a:r>
          </a:p>
          <a:p>
            <a:pPr marL="0" indent="0">
              <a:buNone/>
            </a:pPr>
            <a:r>
              <a:rPr lang="zh-CN" altLang="zh-CN" dirty="0"/>
              <a:t>　　</a:t>
            </a:r>
            <a:r>
              <a:rPr lang="en-US" altLang="zh-CN" dirty="0"/>
              <a:t>1.</a:t>
            </a:r>
            <a:r>
              <a:rPr lang="zh-CN" altLang="zh-CN" dirty="0"/>
              <a:t>空挡策略</a:t>
            </a:r>
          </a:p>
          <a:p>
            <a:pPr marL="0" indent="0">
              <a:buNone/>
            </a:pPr>
            <a:r>
              <a:rPr lang="zh-CN" altLang="zh-CN" dirty="0"/>
              <a:t>　　这是一种回避那些在市场上供过于求或供求相近、潜力不大的产品</a:t>
            </a:r>
            <a:r>
              <a:rPr lang="en-US" altLang="zh-CN" dirty="0"/>
              <a:t>,</a:t>
            </a:r>
            <a:r>
              <a:rPr lang="zh-CN" altLang="zh-CN" dirty="0"/>
              <a:t>而把注意力放到努力发现市场供应的空挡上去的策略。这种策略往往可以另辟蹊径</a:t>
            </a:r>
            <a:r>
              <a:rPr lang="en-US" altLang="zh-CN" dirty="0"/>
              <a:t>,</a:t>
            </a:r>
            <a:r>
              <a:rPr lang="zh-CN" altLang="zh-CN" dirty="0"/>
              <a:t>很有前途。</a:t>
            </a:r>
          </a:p>
          <a:p>
            <a:pPr marL="0" indent="0">
              <a:buNone/>
            </a:pPr>
            <a:r>
              <a:rPr lang="zh-CN" altLang="zh-CN" dirty="0"/>
              <a:t>　　</a:t>
            </a:r>
            <a:r>
              <a:rPr lang="en-US" altLang="zh-CN" dirty="0"/>
              <a:t>2.</a:t>
            </a:r>
            <a:r>
              <a:rPr lang="zh-CN" altLang="zh-CN" dirty="0"/>
              <a:t>重新定位策略</a:t>
            </a:r>
          </a:p>
          <a:p>
            <a:pPr marL="0" indent="0">
              <a:buNone/>
            </a:pPr>
            <a:r>
              <a:rPr lang="zh-CN" altLang="zh-CN" dirty="0"/>
              <a:t>　　把现有产品放到新市场上去重新定位</a:t>
            </a:r>
            <a:r>
              <a:rPr lang="en-US" altLang="zh-CN" dirty="0"/>
              <a:t>,</a:t>
            </a:r>
            <a:r>
              <a:rPr lang="zh-CN" altLang="zh-CN" dirty="0"/>
              <a:t>往往使它焕发新的生命。</a:t>
            </a:r>
          </a:p>
          <a:p>
            <a:endParaRPr lang="zh-CN" altLang="en-US" dirty="0"/>
          </a:p>
        </p:txBody>
      </p:sp>
    </p:spTree>
    <p:extLst>
      <p:ext uri="{BB962C8B-B14F-4D97-AF65-F5344CB8AC3E}">
        <p14:creationId xmlns:p14="http://schemas.microsoft.com/office/powerpoint/2010/main" val="2511079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96752"/>
            <a:ext cx="8229600" cy="5127848"/>
          </a:xfrm>
        </p:spPr>
        <p:txBody>
          <a:bodyPr>
            <a:normAutofit fontScale="77500" lnSpcReduction="20000"/>
          </a:bodyPr>
          <a:lstStyle/>
          <a:p>
            <a:pPr marL="0" indent="0">
              <a:buNone/>
            </a:pPr>
            <a:r>
              <a:rPr lang="en-US" altLang="zh-CN" dirty="0"/>
              <a:t>(</a:t>
            </a:r>
            <a:r>
              <a:rPr lang="zh-CN" altLang="zh-CN" dirty="0"/>
              <a:t>三</a:t>
            </a:r>
            <a:r>
              <a:rPr lang="en-US" altLang="zh-CN" dirty="0"/>
              <a:t>)</a:t>
            </a:r>
            <a:r>
              <a:rPr lang="zh-CN" altLang="zh-CN" dirty="0"/>
              <a:t>新产品开发的趋势</a:t>
            </a:r>
          </a:p>
          <a:p>
            <a:pPr marL="0" indent="0">
              <a:buNone/>
            </a:pPr>
            <a:r>
              <a:rPr lang="zh-CN" altLang="zh-CN" dirty="0"/>
              <a:t>　　根据当代消费趋势</a:t>
            </a:r>
            <a:r>
              <a:rPr lang="en-US" altLang="zh-CN" dirty="0"/>
              <a:t>,</a:t>
            </a:r>
            <a:r>
              <a:rPr lang="zh-CN" altLang="zh-CN" dirty="0"/>
              <a:t>新产品开发向多功能化、微型化、简洁化、自动化、标准化等方向发展。</a:t>
            </a:r>
          </a:p>
          <a:p>
            <a:pPr marL="0" indent="0">
              <a:buNone/>
            </a:pPr>
            <a:r>
              <a:rPr lang="zh-CN" altLang="zh-CN" dirty="0"/>
              <a:t>　　</a:t>
            </a:r>
            <a:r>
              <a:rPr lang="en-US" altLang="zh-CN" dirty="0"/>
              <a:t>1.</a:t>
            </a:r>
            <a:r>
              <a:rPr lang="zh-CN" altLang="zh-CN" dirty="0"/>
              <a:t>多功能化</a:t>
            </a:r>
          </a:p>
          <a:p>
            <a:pPr marL="0" indent="0">
              <a:buNone/>
            </a:pPr>
            <a:r>
              <a:rPr lang="zh-CN" altLang="zh-CN" dirty="0"/>
              <a:t>　　多功能化指在单功能产品的基础上</a:t>
            </a:r>
            <a:r>
              <a:rPr lang="en-US" altLang="zh-CN" dirty="0"/>
              <a:t>,</a:t>
            </a:r>
            <a:r>
              <a:rPr lang="zh-CN" altLang="zh-CN" dirty="0"/>
              <a:t>增加产品的多种功能和用途</a:t>
            </a:r>
            <a:r>
              <a:rPr lang="en-US" altLang="zh-CN" dirty="0"/>
              <a:t>,</a:t>
            </a:r>
            <a:r>
              <a:rPr lang="zh-CN" altLang="zh-CN" dirty="0"/>
              <a:t>更全面地适应和满足消费者的需要。</a:t>
            </a:r>
          </a:p>
          <a:p>
            <a:pPr marL="0" indent="0">
              <a:buNone/>
            </a:pPr>
            <a:r>
              <a:rPr lang="zh-CN" altLang="zh-CN" dirty="0"/>
              <a:t>　　</a:t>
            </a:r>
            <a:r>
              <a:rPr lang="en-US" altLang="zh-CN" dirty="0"/>
              <a:t>2.</a:t>
            </a:r>
            <a:r>
              <a:rPr lang="zh-CN" altLang="zh-CN" dirty="0"/>
              <a:t>微型化</a:t>
            </a:r>
          </a:p>
          <a:p>
            <a:pPr marL="0" indent="0">
              <a:buNone/>
            </a:pPr>
            <a:r>
              <a:rPr lang="zh-CN" altLang="zh-CN" dirty="0"/>
              <a:t>　　微型化指在性能不改变、用途不减少的情况下</a:t>
            </a:r>
            <a:r>
              <a:rPr lang="en-US" altLang="zh-CN" dirty="0"/>
              <a:t>,</a:t>
            </a:r>
            <a:r>
              <a:rPr lang="zh-CN" altLang="zh-CN" dirty="0"/>
              <a:t>减轻产品重量、缩小体积</a:t>
            </a:r>
            <a:r>
              <a:rPr lang="en-US" altLang="zh-CN" dirty="0"/>
              <a:t>,</a:t>
            </a:r>
            <a:r>
              <a:rPr lang="zh-CN" altLang="zh-CN" dirty="0"/>
              <a:t>如迷你小电视、移动电话、</a:t>
            </a:r>
            <a:r>
              <a:rPr lang="en-US" altLang="zh-CN" dirty="0"/>
              <a:t>iPad</a:t>
            </a:r>
            <a:r>
              <a:rPr lang="zh-CN" altLang="zh-CN" dirty="0"/>
              <a:t>等。这类产品便于携带、使用</a:t>
            </a:r>
            <a:r>
              <a:rPr lang="en-US" altLang="zh-CN" dirty="0"/>
              <a:t>,</a:t>
            </a:r>
            <a:r>
              <a:rPr lang="zh-CN" altLang="zh-CN" dirty="0"/>
              <a:t>也迎合了青年人求奇、求新的心理。</a:t>
            </a:r>
          </a:p>
          <a:p>
            <a:pPr marL="0" indent="0">
              <a:buNone/>
            </a:pPr>
            <a:r>
              <a:rPr lang="zh-CN" altLang="zh-CN" dirty="0"/>
              <a:t>　　</a:t>
            </a:r>
            <a:r>
              <a:rPr lang="en-US" altLang="zh-CN" dirty="0"/>
              <a:t>3.</a:t>
            </a:r>
            <a:r>
              <a:rPr lang="zh-CN" altLang="zh-CN" dirty="0"/>
              <a:t>简洁化</a:t>
            </a:r>
          </a:p>
          <a:p>
            <a:pPr marL="0" indent="0">
              <a:buNone/>
            </a:pPr>
            <a:r>
              <a:rPr lang="zh-CN" altLang="zh-CN" dirty="0"/>
              <a:t>　　简洁化的产品利于消费者维修和保养</a:t>
            </a:r>
            <a:r>
              <a:rPr lang="en-US" altLang="zh-CN" dirty="0"/>
              <a:t>,</a:t>
            </a:r>
            <a:r>
              <a:rPr lang="zh-CN" altLang="zh-CN" dirty="0"/>
              <a:t>也容易吸引消费者大胆试用。</a:t>
            </a:r>
          </a:p>
          <a:p>
            <a:pPr marL="0" indent="0">
              <a:buNone/>
            </a:pPr>
            <a:r>
              <a:rPr lang="zh-CN" altLang="zh-CN" dirty="0"/>
              <a:t>　　</a:t>
            </a:r>
            <a:r>
              <a:rPr lang="en-US" altLang="zh-CN" dirty="0"/>
              <a:t>4.</a:t>
            </a:r>
            <a:r>
              <a:rPr lang="zh-CN" altLang="zh-CN" dirty="0"/>
              <a:t>自动化</a:t>
            </a:r>
          </a:p>
          <a:p>
            <a:pPr marL="0" indent="0">
              <a:buNone/>
            </a:pPr>
            <a:r>
              <a:rPr lang="zh-CN" altLang="zh-CN" dirty="0"/>
              <a:t>　　自动化产品使用时省时省力</a:t>
            </a:r>
            <a:r>
              <a:rPr lang="en-US" altLang="zh-CN" dirty="0"/>
              <a:t>,</a:t>
            </a:r>
            <a:r>
              <a:rPr lang="zh-CN" altLang="zh-CN" dirty="0"/>
              <a:t>符合日益加快的生活节奏</a:t>
            </a:r>
            <a:r>
              <a:rPr lang="en-US" altLang="zh-CN" dirty="0"/>
              <a:t>,</a:t>
            </a:r>
            <a:r>
              <a:rPr lang="zh-CN" altLang="zh-CN" dirty="0"/>
              <a:t>如遥控彩电、智能空调等。</a:t>
            </a:r>
          </a:p>
          <a:p>
            <a:pPr marL="0" indent="0">
              <a:buNone/>
            </a:pPr>
            <a:r>
              <a:rPr lang="zh-CN" altLang="zh-CN" dirty="0"/>
              <a:t>　</a:t>
            </a:r>
            <a:endParaRPr lang="zh-CN" altLang="en-US" dirty="0"/>
          </a:p>
        </p:txBody>
      </p:sp>
    </p:spTree>
    <p:extLst>
      <p:ext uri="{BB962C8B-B14F-4D97-AF65-F5344CB8AC3E}">
        <p14:creationId xmlns:p14="http://schemas.microsoft.com/office/powerpoint/2010/main" val="39016224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TotalTime>
  <Words>126</Words>
  <Application>Microsoft Office PowerPoint</Application>
  <PresentationFormat>全屏显示(4:3)</PresentationFormat>
  <Paragraphs>128</Paragraphs>
  <Slides>17</Slides>
  <Notes>0</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流畅</vt:lpstr>
      <vt:lpstr>第十章 新产品开发、推广与消费心理</vt:lpstr>
      <vt:lpstr>第一节　新产品的含义</vt:lpstr>
      <vt:lpstr>PowerPoint 演示文稿</vt:lpstr>
      <vt:lpstr>PowerPoint 演示文稿</vt:lpstr>
      <vt:lpstr>PowerPoint 演示文稿</vt:lpstr>
      <vt:lpstr>PowerPoint 演示文稿</vt:lpstr>
      <vt:lpstr>第二节　新产品开发的心理策略</vt:lpstr>
      <vt:lpstr>PowerPoint 演示文稿</vt:lpstr>
      <vt:lpstr>PowerPoint 演示文稿</vt:lpstr>
      <vt:lpstr>PowerPoint 演示文稿</vt:lpstr>
      <vt:lpstr>第三节　新产品推广的心理策略</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第十章 新产品开发、推广与消费心理</dc:title>
  <dc:creator>User</dc:creator>
  <cp:lastModifiedBy>User</cp:lastModifiedBy>
  <cp:revision>2</cp:revision>
  <dcterms:created xsi:type="dcterms:W3CDTF">2017-03-06T05:25:30Z</dcterms:created>
  <dcterms:modified xsi:type="dcterms:W3CDTF">2017-03-06T05:37:13Z</dcterms:modified>
</cp:coreProperties>
</file>