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3"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4" r:id="rId49"/>
    <p:sldId id="303"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0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a:t>单击此处编辑母版标题样式</a:t>
            </a:r>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a:t>单击此处编辑母版标题样式</a:t>
            </a:r>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a:t>单击此处编辑母版标题样式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a:t>单击此处编辑母版标题样式</a:t>
            </a:r>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910" y="160655"/>
            <a:ext cx="11864975" cy="3476625"/>
          </a:xfrm>
          <a:prstGeom prst="rect">
            <a:avLst/>
          </a:prstGeom>
          <a:noFill/>
        </p:spPr>
        <p:txBody>
          <a:bodyPr wrap="square" rtlCol="0">
            <a:spAutoFit/>
          </a:bodyPr>
          <a:lstStyle/>
          <a:p>
            <a:pPr algn="ctr"/>
            <a:r>
              <a:rPr lang="zh-CN" altLang="en-US" sz="2800" b="1"/>
              <a:t>第十一章 采购管理系统</a:t>
            </a:r>
          </a:p>
          <a:p>
            <a:r>
              <a:rPr lang="zh-CN" altLang="en-US" sz="2400"/>
              <a:t>内容概述：</a:t>
            </a:r>
          </a:p>
          <a:p>
            <a:r>
              <a:rPr lang="zh-CN" altLang="en-US" sz="2400"/>
              <a:t>         采购管理系统既可以单独使用，也可以与库存管理、存货核算、销售管理、应付款管理等子系统集成使用。作为企业会计信息系统供应链系统的一个子系统，采购管理系统业务处理主要包括请购、订货、到货、入库、采购发票、采购结算等采购业务的全过程管理，还可以处理普通采购业务、受托代销业务、直运业务等业务类型。另外，该系统还可以提供各种采购明细表、增值税抵扣明细表、各种统计表及采购账簿供用户查询，同时提供采购成本分析、供应商价格对比分析、采购类型结构分析等功能。企业可以根据实际需要，对采购业务处理流程进行配置筛选。</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111125"/>
            <a:ext cx="11728450" cy="398780"/>
          </a:xfrm>
          <a:prstGeom prst="rect">
            <a:avLst/>
          </a:prstGeom>
          <a:noFill/>
        </p:spPr>
        <p:txBody>
          <a:bodyPr wrap="square" rtlCol="0">
            <a:spAutoFit/>
          </a:bodyPr>
          <a:lstStyle/>
          <a:p>
            <a:r>
              <a:rPr lang="zh-CN" altLang="en-US" sz="2000"/>
              <a:t>（3）进入“采购订单”窗口，单击“保存”按钮，再单击“审核”按钮后退出。如图11-5所示。</a:t>
            </a:r>
          </a:p>
        </p:txBody>
      </p:sp>
      <p:pic>
        <p:nvPicPr>
          <p:cNvPr id="175" name="图片 175"/>
          <p:cNvPicPr>
            <a:picLocks noChangeAspect="1"/>
          </p:cNvPicPr>
          <p:nvPr/>
        </p:nvPicPr>
        <p:blipFill>
          <a:blip r:embed="rId2"/>
          <a:stretch>
            <a:fillRect/>
          </a:stretch>
        </p:blipFill>
        <p:spPr>
          <a:xfrm>
            <a:off x="737870" y="509905"/>
            <a:ext cx="10708005" cy="5834380"/>
          </a:xfrm>
          <a:prstGeom prst="rect">
            <a:avLst/>
          </a:prstGeom>
        </p:spPr>
      </p:pic>
      <p:sp>
        <p:nvSpPr>
          <p:cNvPr id="3" name="文本框 2"/>
          <p:cNvSpPr txBox="1"/>
          <p:nvPr/>
        </p:nvSpPr>
        <p:spPr>
          <a:xfrm>
            <a:off x="779780" y="6422390"/>
            <a:ext cx="10684510" cy="368300"/>
          </a:xfrm>
          <a:prstGeom prst="rect">
            <a:avLst/>
          </a:prstGeom>
          <a:noFill/>
        </p:spPr>
        <p:txBody>
          <a:bodyPr wrap="square" rtlCol="0">
            <a:spAutoFit/>
          </a:bodyPr>
          <a:lstStyle/>
          <a:p>
            <a:pPr algn="ctr"/>
            <a:r>
              <a:rPr lang="zh-CN" altLang="en-US"/>
              <a:t>图11-5填制采购订单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47955"/>
            <a:ext cx="11914505" cy="1322070"/>
          </a:xfrm>
          <a:prstGeom prst="rect">
            <a:avLst/>
          </a:prstGeom>
          <a:noFill/>
        </p:spPr>
        <p:txBody>
          <a:bodyPr wrap="square" rtlCol="0">
            <a:spAutoFit/>
          </a:bodyPr>
          <a:lstStyle/>
          <a:p>
            <a:r>
              <a:rPr lang="zh-CN" altLang="en-US" sz="2000"/>
              <a:t>3.在采购管理系统中填制到货单</a:t>
            </a:r>
          </a:p>
          <a:p>
            <a:r>
              <a:rPr lang="zh-CN" altLang="en-US" sz="2000"/>
              <a:t>（1）执行“业务工作”-“供应链”-“采购管理”-“采购到货”-“到货单（双击）”命令，打开“到货单”窗口，单击“增加”按钮，下拉“生单”按钮，选择“采购订单”选项，打开“查询条件选择-采购订单列表过滤”对话框，输入订货日期“2016-08-02”。如图11-6所示。</a:t>
            </a:r>
          </a:p>
        </p:txBody>
      </p:sp>
      <p:pic>
        <p:nvPicPr>
          <p:cNvPr id="176" name="图片 176"/>
          <p:cNvPicPr>
            <a:picLocks noChangeAspect="1"/>
          </p:cNvPicPr>
          <p:nvPr/>
        </p:nvPicPr>
        <p:blipFill>
          <a:blip r:embed="rId2"/>
          <a:stretch>
            <a:fillRect/>
          </a:stretch>
        </p:blipFill>
        <p:spPr>
          <a:xfrm>
            <a:off x="1885315" y="1470025"/>
            <a:ext cx="8382635" cy="5066030"/>
          </a:xfrm>
          <a:prstGeom prst="rect">
            <a:avLst/>
          </a:prstGeom>
        </p:spPr>
      </p:pic>
      <p:sp>
        <p:nvSpPr>
          <p:cNvPr id="3" name="文本框 2"/>
          <p:cNvSpPr txBox="1"/>
          <p:nvPr/>
        </p:nvSpPr>
        <p:spPr>
          <a:xfrm>
            <a:off x="1879600" y="6521450"/>
            <a:ext cx="8373110" cy="368300"/>
          </a:xfrm>
          <a:prstGeom prst="rect">
            <a:avLst/>
          </a:prstGeom>
          <a:noFill/>
        </p:spPr>
        <p:txBody>
          <a:bodyPr wrap="square" rtlCol="0">
            <a:spAutoFit/>
          </a:bodyPr>
          <a:lstStyle/>
          <a:p>
            <a:pPr algn="ctr"/>
            <a:r>
              <a:rPr lang="zh-CN" altLang="en-US"/>
              <a:t>图11-6参照采购订单查询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147955"/>
            <a:ext cx="11765915" cy="706755"/>
          </a:xfrm>
          <a:prstGeom prst="rect">
            <a:avLst/>
          </a:prstGeom>
          <a:noFill/>
        </p:spPr>
        <p:txBody>
          <a:bodyPr wrap="square" rtlCol="0">
            <a:spAutoFit/>
          </a:bodyPr>
          <a:lstStyle/>
          <a:p>
            <a:r>
              <a:rPr lang="zh-CN" altLang="en-US" sz="2000"/>
              <a:t>（2）单击“确定”按钮，进入“拷贝并执行”窗口。双击需要参照的采购订单的“选择”栏，单击“OK确定”按钮，将采购订单相关信息带入采购到货单。如图11-7所示。</a:t>
            </a:r>
          </a:p>
        </p:txBody>
      </p:sp>
      <p:pic>
        <p:nvPicPr>
          <p:cNvPr id="177" name="图片 177"/>
          <p:cNvPicPr>
            <a:picLocks noChangeAspect="1"/>
          </p:cNvPicPr>
          <p:nvPr/>
        </p:nvPicPr>
        <p:blipFill>
          <a:blip r:embed="rId2"/>
          <a:stretch>
            <a:fillRect/>
          </a:stretch>
        </p:blipFill>
        <p:spPr>
          <a:xfrm>
            <a:off x="1820545" y="854710"/>
            <a:ext cx="8826500" cy="5600065"/>
          </a:xfrm>
          <a:prstGeom prst="rect">
            <a:avLst/>
          </a:prstGeom>
        </p:spPr>
      </p:pic>
      <p:sp>
        <p:nvSpPr>
          <p:cNvPr id="3" name="文本框 2"/>
          <p:cNvSpPr txBox="1"/>
          <p:nvPr/>
        </p:nvSpPr>
        <p:spPr>
          <a:xfrm>
            <a:off x="1842135" y="6509385"/>
            <a:ext cx="8820785" cy="368300"/>
          </a:xfrm>
          <a:prstGeom prst="rect">
            <a:avLst/>
          </a:prstGeom>
          <a:noFill/>
        </p:spPr>
        <p:txBody>
          <a:bodyPr wrap="square" rtlCol="0">
            <a:spAutoFit/>
          </a:bodyPr>
          <a:lstStyle/>
          <a:p>
            <a:pPr algn="ctr"/>
            <a:r>
              <a:rPr lang="zh-CN" altLang="en-US"/>
              <a:t>图11-7参照采购订单拷贝并执行</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147955"/>
            <a:ext cx="11814810" cy="706755"/>
          </a:xfrm>
          <a:prstGeom prst="rect">
            <a:avLst/>
          </a:prstGeom>
          <a:noFill/>
        </p:spPr>
        <p:txBody>
          <a:bodyPr wrap="square" rtlCol="0">
            <a:spAutoFit/>
          </a:bodyPr>
          <a:lstStyle/>
          <a:p>
            <a:r>
              <a:rPr lang="zh-CN" altLang="en-US" sz="2000"/>
              <a:t>（3）进入“到货单”窗口，输入部门“采购部”，单击“保存”按钮，再单击“审核”按钮后退出。如图11-8所示。</a:t>
            </a:r>
          </a:p>
        </p:txBody>
      </p:sp>
      <p:pic>
        <p:nvPicPr>
          <p:cNvPr id="178" name="图片 178"/>
          <p:cNvPicPr>
            <a:picLocks noChangeAspect="1"/>
          </p:cNvPicPr>
          <p:nvPr/>
        </p:nvPicPr>
        <p:blipFill>
          <a:blip r:embed="rId2"/>
          <a:stretch>
            <a:fillRect/>
          </a:stretch>
        </p:blipFill>
        <p:spPr>
          <a:xfrm>
            <a:off x="1207770" y="854710"/>
            <a:ext cx="10099675" cy="5615305"/>
          </a:xfrm>
          <a:prstGeom prst="rect">
            <a:avLst/>
          </a:prstGeom>
        </p:spPr>
      </p:pic>
      <p:sp>
        <p:nvSpPr>
          <p:cNvPr id="3" name="文本框 2"/>
          <p:cNvSpPr txBox="1"/>
          <p:nvPr/>
        </p:nvSpPr>
        <p:spPr>
          <a:xfrm>
            <a:off x="1214120" y="6509385"/>
            <a:ext cx="10088245" cy="368300"/>
          </a:xfrm>
          <a:prstGeom prst="rect">
            <a:avLst/>
          </a:prstGeom>
          <a:noFill/>
        </p:spPr>
        <p:txBody>
          <a:bodyPr wrap="square" rtlCol="0">
            <a:spAutoFit/>
          </a:bodyPr>
          <a:lstStyle/>
          <a:p>
            <a:pPr algn="ctr"/>
            <a:r>
              <a:rPr lang="zh-CN" altLang="en-US"/>
              <a:t>图11-8填制到货单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72720"/>
            <a:ext cx="11964670" cy="3784600"/>
          </a:xfrm>
          <a:prstGeom prst="rect">
            <a:avLst/>
          </a:prstGeom>
          <a:noFill/>
        </p:spPr>
        <p:txBody>
          <a:bodyPr wrap="square" rtlCol="0">
            <a:spAutoFit/>
          </a:bodyPr>
          <a:lstStyle/>
          <a:p>
            <a:r>
              <a:rPr lang="zh-CN" altLang="en-US" sz="2400"/>
              <a:t>4.在库存管理系统中填制并审核采购入库单</a:t>
            </a:r>
          </a:p>
          <a:p>
            <a:endParaRPr lang="zh-CN" altLang="en-US" sz="2400"/>
          </a:p>
          <a:p>
            <a:r>
              <a:rPr lang="zh-CN" altLang="en-US" sz="2400"/>
              <a:t>         （1）执行“业务工作”-“供应链”-“库存管理”-“入库业务”-“采购入库单（双击）”命令，打开“采购入库单”窗口，下拉“生单”按钮，选择“采购到货单（篮字）”选项，进入“查询条件选择-采购到货单列表”窗口，通过单据号的参照按钮（“0000000001”）或单据日期（“2016-08-02”）选择需要参照的采购到货单，单击“确定”按钮。</a:t>
            </a:r>
          </a:p>
          <a:p>
            <a:endParaRPr lang="zh-CN" altLang="en-US" sz="2400"/>
          </a:p>
          <a:p>
            <a:r>
              <a:rPr lang="zh-CN" altLang="en-US" sz="2400"/>
              <a:t>         （2）进入“到货单生单列表”窗口，双击选择需要参照的采购到货单，单击“OK确定”按钮，将采购到货单相关信息带入采购入库单。如图11-9所示。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图片 179"/>
          <p:cNvPicPr>
            <a:picLocks noChangeAspect="1"/>
          </p:cNvPicPr>
          <p:nvPr/>
        </p:nvPicPr>
        <p:blipFill>
          <a:blip r:embed="rId2"/>
          <a:stretch>
            <a:fillRect/>
          </a:stretch>
        </p:blipFill>
        <p:spPr>
          <a:xfrm>
            <a:off x="918845" y="63500"/>
            <a:ext cx="10353675" cy="6332855"/>
          </a:xfrm>
          <a:prstGeom prst="rect">
            <a:avLst/>
          </a:prstGeom>
        </p:spPr>
      </p:pic>
      <p:sp>
        <p:nvSpPr>
          <p:cNvPr id="2" name="文本框 1"/>
          <p:cNvSpPr txBox="1"/>
          <p:nvPr/>
        </p:nvSpPr>
        <p:spPr>
          <a:xfrm>
            <a:off x="951865" y="6459220"/>
            <a:ext cx="10249535" cy="368300"/>
          </a:xfrm>
          <a:prstGeom prst="rect">
            <a:avLst/>
          </a:prstGeom>
          <a:noFill/>
        </p:spPr>
        <p:txBody>
          <a:bodyPr wrap="square" rtlCol="0">
            <a:spAutoFit/>
          </a:bodyPr>
          <a:lstStyle/>
          <a:p>
            <a:pPr algn="ctr"/>
            <a:r>
              <a:rPr lang="zh-CN" altLang="en-US"/>
              <a:t>图11-9参照采购到货单拷贝并执行</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72720"/>
            <a:ext cx="11914505" cy="706755"/>
          </a:xfrm>
          <a:prstGeom prst="rect">
            <a:avLst/>
          </a:prstGeom>
          <a:noFill/>
        </p:spPr>
        <p:txBody>
          <a:bodyPr wrap="square" rtlCol="0">
            <a:spAutoFit/>
          </a:bodyPr>
          <a:lstStyle/>
          <a:p>
            <a:r>
              <a:rPr lang="zh-CN" altLang="en-US" sz="2000"/>
              <a:t>（3）进入“采购入库单”窗口，输入仓库“原料库”，单击“保存”按钮，再单击“审核”按钮，系统弹出“该单据审核成功！”提示对话框，单击“确定”按钮返回后退出。如图11-10所示。</a:t>
            </a:r>
          </a:p>
        </p:txBody>
      </p:sp>
      <p:pic>
        <p:nvPicPr>
          <p:cNvPr id="180" name="图片 180"/>
          <p:cNvPicPr>
            <a:picLocks noChangeAspect="1"/>
          </p:cNvPicPr>
          <p:nvPr/>
        </p:nvPicPr>
        <p:blipFill>
          <a:blip r:embed="rId2"/>
          <a:stretch>
            <a:fillRect/>
          </a:stretch>
        </p:blipFill>
        <p:spPr>
          <a:xfrm>
            <a:off x="1684020" y="879475"/>
            <a:ext cx="9200515" cy="5560695"/>
          </a:xfrm>
          <a:prstGeom prst="rect">
            <a:avLst/>
          </a:prstGeom>
        </p:spPr>
      </p:pic>
      <p:sp>
        <p:nvSpPr>
          <p:cNvPr id="3" name="文本框 2"/>
          <p:cNvSpPr txBox="1"/>
          <p:nvPr/>
        </p:nvSpPr>
        <p:spPr>
          <a:xfrm>
            <a:off x="1739900" y="6509385"/>
            <a:ext cx="9144000" cy="368300"/>
          </a:xfrm>
          <a:prstGeom prst="rect">
            <a:avLst/>
          </a:prstGeom>
          <a:noFill/>
        </p:spPr>
        <p:txBody>
          <a:bodyPr wrap="square" rtlCol="0">
            <a:spAutoFit/>
          </a:bodyPr>
          <a:lstStyle/>
          <a:p>
            <a:pPr algn="ctr"/>
            <a:r>
              <a:rPr lang="zh-CN" altLang="en-US"/>
              <a:t>图11-10填制并审核采购入库单</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309880"/>
            <a:ext cx="11703050" cy="3784600"/>
          </a:xfrm>
          <a:prstGeom prst="rect">
            <a:avLst/>
          </a:prstGeom>
          <a:noFill/>
        </p:spPr>
        <p:txBody>
          <a:bodyPr wrap="square" rtlCol="0">
            <a:spAutoFit/>
          </a:bodyPr>
          <a:lstStyle/>
          <a:p>
            <a:r>
              <a:rPr lang="zh-CN" altLang="en-US" sz="2400"/>
              <a:t>5.在采购管理系统中填制采购发票</a:t>
            </a:r>
          </a:p>
          <a:p>
            <a:r>
              <a:rPr lang="zh-CN" altLang="en-US" sz="2400"/>
              <a:t>（1）执行“业务工作”-“供应链”-“采购管理”-“采购发票”-“专用采购发票（双击）”命令，打开“专用发票”窗口，单击“增加”按钮，下拉“生单”按钮，选择“入库单”选项，打开“查询条件选择-采购入库单列表过滤”窗口，选择日期“2016-08-02”，单击“确定”按钮。</a:t>
            </a:r>
          </a:p>
          <a:p>
            <a:endParaRPr lang="zh-CN" altLang="en-US" sz="2400"/>
          </a:p>
          <a:p>
            <a:r>
              <a:rPr lang="zh-CN" altLang="en-US" sz="2400"/>
              <a:t>（2）进入“拷贝并执行”窗口，双击选择需要参照的采购入库单，单击“OK确定”按钮，将采购入库单相关信息带入采购专用发票。</a:t>
            </a:r>
          </a:p>
          <a:p>
            <a:endParaRPr lang="zh-CN" altLang="en-US" sz="2400"/>
          </a:p>
          <a:p>
            <a:r>
              <a:rPr lang="zh-CN" altLang="en-US" sz="2400"/>
              <a:t>（3）进入“专用发票”窗口，输入发票号“0801”，单击“保存”按钮后退出。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198120"/>
            <a:ext cx="11790680" cy="1322070"/>
          </a:xfrm>
          <a:prstGeom prst="rect">
            <a:avLst/>
          </a:prstGeom>
          <a:noFill/>
        </p:spPr>
        <p:txBody>
          <a:bodyPr wrap="square" rtlCol="0">
            <a:spAutoFit/>
          </a:bodyPr>
          <a:lstStyle/>
          <a:p>
            <a:r>
              <a:rPr lang="zh-CN" altLang="en-US" sz="2000"/>
              <a:t>6.在采购管理系统中执行采购结算</a:t>
            </a:r>
          </a:p>
          <a:p>
            <a:r>
              <a:rPr lang="zh-CN" altLang="en-US" sz="2000"/>
              <a:t>（1）执行“业务工作”-“供应链”-“采购管理”-“采购结算”-“自动结算（双击）”命令，打开“查询条件选择-采购自动结算”窗口，选择结算模式“入库单和发票”类型，单击“确定”按钮。如图11-11所示。 </a:t>
            </a:r>
          </a:p>
        </p:txBody>
      </p:sp>
      <p:pic>
        <p:nvPicPr>
          <p:cNvPr id="181" name="图片 181"/>
          <p:cNvPicPr>
            <a:picLocks noChangeAspect="1"/>
          </p:cNvPicPr>
          <p:nvPr/>
        </p:nvPicPr>
        <p:blipFill>
          <a:blip r:embed="rId2"/>
          <a:stretch>
            <a:fillRect/>
          </a:stretch>
        </p:blipFill>
        <p:spPr>
          <a:xfrm>
            <a:off x="3265805" y="1520190"/>
            <a:ext cx="6018530" cy="4436110"/>
          </a:xfrm>
          <a:prstGeom prst="rect">
            <a:avLst/>
          </a:prstGeom>
        </p:spPr>
      </p:pic>
      <p:sp>
        <p:nvSpPr>
          <p:cNvPr id="3" name="文本框 2"/>
          <p:cNvSpPr txBox="1"/>
          <p:nvPr/>
        </p:nvSpPr>
        <p:spPr>
          <a:xfrm>
            <a:off x="2691765" y="5956300"/>
            <a:ext cx="6808470" cy="368300"/>
          </a:xfrm>
          <a:prstGeom prst="rect">
            <a:avLst/>
          </a:prstGeom>
          <a:noFill/>
        </p:spPr>
        <p:txBody>
          <a:bodyPr wrap="square" rtlCol="0">
            <a:spAutoFit/>
          </a:bodyPr>
          <a:lstStyle/>
          <a:p>
            <a:pPr algn="ctr"/>
            <a:r>
              <a:rPr lang="zh-CN" altLang="en-US"/>
              <a:t>图11-11自动结算方式确定</a:t>
            </a:r>
          </a:p>
        </p:txBody>
      </p:sp>
      <p:sp>
        <p:nvSpPr>
          <p:cNvPr id="4" name="文本框 3"/>
          <p:cNvSpPr txBox="1"/>
          <p:nvPr/>
        </p:nvSpPr>
        <p:spPr>
          <a:xfrm>
            <a:off x="326390" y="6397625"/>
            <a:ext cx="11827510" cy="368300"/>
          </a:xfrm>
          <a:prstGeom prst="rect">
            <a:avLst/>
          </a:prstGeom>
          <a:noFill/>
        </p:spPr>
        <p:txBody>
          <a:bodyPr wrap="square" rtlCol="0">
            <a:spAutoFit/>
          </a:bodyPr>
          <a:lstStyle/>
          <a:p>
            <a:r>
              <a:rPr lang="zh-CN" altLang="en-US"/>
              <a:t>（2）系统弹出“采购管理-全部成功，共处理了（1）条记录”提示框，单击“确定”按钮返回。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98120"/>
            <a:ext cx="11864340" cy="3415030"/>
          </a:xfrm>
          <a:prstGeom prst="rect">
            <a:avLst/>
          </a:prstGeom>
          <a:noFill/>
        </p:spPr>
        <p:txBody>
          <a:bodyPr wrap="square" rtlCol="0">
            <a:spAutoFit/>
          </a:bodyPr>
          <a:lstStyle/>
          <a:p>
            <a:r>
              <a:rPr lang="zh-CN" altLang="en-US" sz="2400"/>
              <a:t>7.在应付款管理系统中审核采购专用发票并生成应付凭证</a:t>
            </a:r>
          </a:p>
          <a:p>
            <a:r>
              <a:rPr lang="zh-CN" altLang="en-US" sz="2400"/>
              <a:t>（1）以“001丁一”的身份登入企业应用平台，操作日期“2016-08-02”。</a:t>
            </a:r>
          </a:p>
          <a:p>
            <a:endParaRPr lang="zh-CN" altLang="en-US" sz="2400"/>
          </a:p>
          <a:p>
            <a:r>
              <a:rPr lang="zh-CN" altLang="en-US" sz="2400"/>
              <a:t>（2）执行“业务工作”-“财务会计”-“应付款管理”-“应付单据处理”-“应付单据审核（双击）”命令，打开“应付单查询条件”窗口，选择单据名称“采购发票”，供应商“明珠公司”，单据日期“2016-08-02”，单击“确定”按钮。</a:t>
            </a:r>
          </a:p>
          <a:p>
            <a:endParaRPr lang="zh-CN" altLang="en-US" sz="2400"/>
          </a:p>
          <a:p>
            <a:r>
              <a:rPr lang="zh-CN" altLang="en-US" sz="2400"/>
              <a:t>（3）进入“单据处理-应付单据列表”窗口，双击选择需要审核的单据，单击“审核”按钮，系统弹出审核结果提示框，单击“确定”按钮返回后退出。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210185"/>
            <a:ext cx="11827510" cy="1568450"/>
          </a:xfrm>
          <a:prstGeom prst="rect">
            <a:avLst/>
          </a:prstGeom>
          <a:noFill/>
        </p:spPr>
        <p:txBody>
          <a:bodyPr wrap="square" rtlCol="0">
            <a:spAutoFit/>
          </a:bodyPr>
          <a:lstStyle/>
          <a:p>
            <a:r>
              <a:rPr lang="zh-CN" altLang="en-US" sz="2400" b="1"/>
              <a:t>实验目标：</a:t>
            </a:r>
          </a:p>
          <a:p>
            <a:r>
              <a:rPr lang="zh-CN" altLang="en-US" sz="2400"/>
              <a:t>1.掌握用友网络财务软件中采购管理系统的相关内容。</a:t>
            </a:r>
          </a:p>
          <a:p>
            <a:r>
              <a:rPr lang="zh-CN" altLang="en-US" sz="2400"/>
              <a:t>2.掌握企业日常采购业务处理方法。</a:t>
            </a:r>
          </a:p>
          <a:p>
            <a:r>
              <a:rPr lang="zh-CN" altLang="en-US" sz="2400"/>
              <a:t>3.理解系统个参数设置的意义及采购管理系统与其他子系统之间的传递关系。</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23190"/>
            <a:ext cx="11988800" cy="706755"/>
          </a:xfrm>
          <a:prstGeom prst="rect">
            <a:avLst/>
          </a:prstGeom>
          <a:noFill/>
        </p:spPr>
        <p:txBody>
          <a:bodyPr wrap="square" rtlCol="0">
            <a:spAutoFit/>
          </a:bodyPr>
          <a:lstStyle/>
          <a:p>
            <a:r>
              <a:rPr lang="zh-CN" altLang="en-US" sz="2000"/>
              <a:t>（4）执行“业务工作”-“财务会计”-“应付款管理”-“制单处理（双击）”命令，打开“制单查询”窗口，选择“发票制单”，供应商“明珠公司”，单击“确定”按钮。如图11-12所示。</a:t>
            </a:r>
          </a:p>
        </p:txBody>
      </p:sp>
      <p:pic>
        <p:nvPicPr>
          <p:cNvPr id="182" name="图片 182"/>
          <p:cNvPicPr>
            <a:picLocks noChangeAspect="1"/>
          </p:cNvPicPr>
          <p:nvPr/>
        </p:nvPicPr>
        <p:blipFill>
          <a:blip r:embed="rId2"/>
          <a:stretch>
            <a:fillRect/>
          </a:stretch>
        </p:blipFill>
        <p:spPr>
          <a:xfrm>
            <a:off x="2162175" y="829945"/>
            <a:ext cx="8216900" cy="5547360"/>
          </a:xfrm>
          <a:prstGeom prst="rect">
            <a:avLst/>
          </a:prstGeom>
        </p:spPr>
      </p:pic>
      <p:sp>
        <p:nvSpPr>
          <p:cNvPr id="3" name="文本框 2"/>
          <p:cNvSpPr txBox="1"/>
          <p:nvPr/>
        </p:nvSpPr>
        <p:spPr>
          <a:xfrm>
            <a:off x="2202180" y="6447155"/>
            <a:ext cx="8212455" cy="368300"/>
          </a:xfrm>
          <a:prstGeom prst="rect">
            <a:avLst/>
          </a:prstGeom>
          <a:noFill/>
        </p:spPr>
        <p:txBody>
          <a:bodyPr wrap="square" rtlCol="0">
            <a:spAutoFit/>
          </a:bodyPr>
          <a:lstStyle/>
          <a:p>
            <a:pPr algn="ctr"/>
            <a:r>
              <a:rPr lang="zh-CN" altLang="en-US"/>
              <a:t>图11-12发票制单查询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86360"/>
            <a:ext cx="12038965" cy="1322070"/>
          </a:xfrm>
          <a:prstGeom prst="rect">
            <a:avLst/>
          </a:prstGeom>
          <a:noFill/>
        </p:spPr>
        <p:txBody>
          <a:bodyPr wrap="square" rtlCol="0">
            <a:spAutoFit/>
          </a:bodyPr>
          <a:lstStyle/>
          <a:p>
            <a:r>
              <a:rPr lang="zh-CN" altLang="en-US" sz="2000"/>
              <a:t>（5）进入“制单-采购发票制单”窗口，单击“全选”按钮，或者双击选择需要制单的发票，选择凭证类别“转账凭证”。</a:t>
            </a:r>
          </a:p>
          <a:p>
            <a:r>
              <a:rPr lang="zh-CN" altLang="en-US" sz="2000"/>
              <a:t>（6）单击“制单”按钮，进入“填制凭证”窗口。单击“保存”按钮，凭证左上角显示“已生成”标志，表明凭证已传至总账管理系统。最后退出“填制凭证”窗口。如图11-13所示。</a:t>
            </a:r>
          </a:p>
        </p:txBody>
      </p:sp>
      <p:pic>
        <p:nvPicPr>
          <p:cNvPr id="183" name="图片 183"/>
          <p:cNvPicPr>
            <a:picLocks noChangeAspect="1"/>
          </p:cNvPicPr>
          <p:nvPr/>
        </p:nvPicPr>
        <p:blipFill>
          <a:blip r:embed="rId2"/>
          <a:stretch>
            <a:fillRect/>
          </a:stretch>
        </p:blipFill>
        <p:spPr>
          <a:xfrm>
            <a:off x="2773045" y="1408430"/>
            <a:ext cx="7340600" cy="5028565"/>
          </a:xfrm>
          <a:prstGeom prst="rect">
            <a:avLst/>
          </a:prstGeom>
        </p:spPr>
      </p:pic>
      <p:sp>
        <p:nvSpPr>
          <p:cNvPr id="3" name="文本框 2"/>
          <p:cNvSpPr txBox="1"/>
          <p:nvPr/>
        </p:nvSpPr>
        <p:spPr>
          <a:xfrm>
            <a:off x="2780030" y="6509385"/>
            <a:ext cx="7342505" cy="368300"/>
          </a:xfrm>
          <a:prstGeom prst="rect">
            <a:avLst/>
          </a:prstGeom>
          <a:noFill/>
        </p:spPr>
        <p:txBody>
          <a:bodyPr wrap="square" rtlCol="0">
            <a:spAutoFit/>
          </a:bodyPr>
          <a:lstStyle/>
          <a:p>
            <a:pPr algn="ctr"/>
            <a:r>
              <a:rPr lang="zh-CN" altLang="en-US"/>
              <a:t>图11-13生成凭证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 y="198120"/>
            <a:ext cx="11926570" cy="3784600"/>
          </a:xfrm>
          <a:prstGeom prst="rect">
            <a:avLst/>
          </a:prstGeom>
          <a:noFill/>
        </p:spPr>
        <p:txBody>
          <a:bodyPr wrap="square" rtlCol="0">
            <a:spAutoFit/>
          </a:bodyPr>
          <a:lstStyle/>
          <a:p>
            <a:r>
              <a:rPr lang="zh-CN" altLang="en-US" sz="2400"/>
              <a:t>8.在存货核算系统中记账并生成入库凭证</a:t>
            </a:r>
          </a:p>
          <a:p>
            <a:r>
              <a:rPr lang="zh-CN" altLang="en-US" sz="2400"/>
              <a:t>（1）以“004王菲”的身份登入企业应用平台，操作日期“2016-08-02”。</a:t>
            </a:r>
          </a:p>
          <a:p>
            <a:endParaRPr lang="zh-CN" altLang="en-US" sz="2400"/>
          </a:p>
          <a:p>
            <a:r>
              <a:rPr lang="zh-CN" altLang="en-US" sz="2400"/>
              <a:t>（2）执行“业务工作”-“供应链”-“存货核算”-“业务核算”-“正常单据记账（双击）”命令，打开“查询条件选择”窗口，选择常用条件仓库“原料库”。 </a:t>
            </a:r>
          </a:p>
          <a:p>
            <a:endParaRPr lang="zh-CN" altLang="en-US" sz="2400"/>
          </a:p>
          <a:p>
            <a:r>
              <a:rPr lang="zh-CN" altLang="en-US" sz="2400"/>
              <a:t>（3）单击“确定”按钮，进入“未记账单据一览表-正常单据记账列表”窗口，双击选择要记账的单据，单击“记账”按钮，弹出“存货核算-记账成功”提示框。</a:t>
            </a:r>
          </a:p>
          <a:p>
            <a:endParaRPr lang="zh-CN" altLang="en-US" sz="2400"/>
          </a:p>
          <a:p>
            <a:r>
              <a:rPr lang="zh-CN" altLang="en-US" sz="2400"/>
              <a:t>（4）单击“确定”按钮，退出“未记账单据一览表-正常单据记账列表”窗口。</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85420"/>
            <a:ext cx="12001500" cy="1014730"/>
          </a:xfrm>
          <a:prstGeom prst="rect">
            <a:avLst/>
          </a:prstGeom>
          <a:noFill/>
        </p:spPr>
        <p:txBody>
          <a:bodyPr wrap="square" rtlCol="0">
            <a:spAutoFit/>
          </a:bodyPr>
          <a:lstStyle/>
          <a:p>
            <a:r>
              <a:rPr lang="zh-CN" altLang="en-US" sz="2000"/>
              <a:t>（5）执行“业务工作”-“供应链”-“存货核算”-“财务核算”-“生成凭证（双击）”命令，打开“生成凭证”窗口，单击工具栏上的“选择”按钮，打开“查询条件”对话框，单击“全消”按钮，选择“采购入库单（报销记账）”选项，单击“确定”按钮。如图11-14所示。</a:t>
            </a:r>
          </a:p>
        </p:txBody>
      </p:sp>
      <p:pic>
        <p:nvPicPr>
          <p:cNvPr id="184" name="图片 184"/>
          <p:cNvPicPr>
            <a:picLocks noChangeAspect="1"/>
          </p:cNvPicPr>
          <p:nvPr/>
        </p:nvPicPr>
        <p:blipFill>
          <a:blip r:embed="rId2"/>
          <a:stretch>
            <a:fillRect/>
          </a:stretch>
        </p:blipFill>
        <p:spPr>
          <a:xfrm>
            <a:off x="2331085" y="1200150"/>
            <a:ext cx="7502525" cy="5295900"/>
          </a:xfrm>
          <a:prstGeom prst="rect">
            <a:avLst/>
          </a:prstGeom>
        </p:spPr>
      </p:pic>
      <p:sp>
        <p:nvSpPr>
          <p:cNvPr id="3" name="文本框 2"/>
          <p:cNvSpPr txBox="1"/>
          <p:nvPr/>
        </p:nvSpPr>
        <p:spPr>
          <a:xfrm>
            <a:off x="2329180" y="6496050"/>
            <a:ext cx="7504430" cy="368300"/>
          </a:xfrm>
          <a:prstGeom prst="rect">
            <a:avLst/>
          </a:prstGeom>
          <a:noFill/>
        </p:spPr>
        <p:txBody>
          <a:bodyPr wrap="square" rtlCol="0">
            <a:spAutoFit/>
          </a:bodyPr>
          <a:lstStyle/>
          <a:p>
            <a:pPr algn="ctr"/>
            <a:r>
              <a:rPr lang="zh-CN" altLang="en-US"/>
              <a:t>图11-14采购入库单查询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160655"/>
            <a:ext cx="12088495" cy="706755"/>
          </a:xfrm>
          <a:prstGeom prst="rect">
            <a:avLst/>
          </a:prstGeom>
          <a:noFill/>
        </p:spPr>
        <p:txBody>
          <a:bodyPr wrap="square" rtlCol="0">
            <a:spAutoFit/>
          </a:bodyPr>
          <a:lstStyle/>
          <a:p>
            <a:r>
              <a:rPr lang="zh-CN" altLang="en-US" sz="2000"/>
              <a:t>（6）进入“选择单据-未生成凭证单据一览表”窗口，选择要制单的对象，单击“确定”按钮。如图11-15所示。</a:t>
            </a:r>
          </a:p>
        </p:txBody>
      </p:sp>
      <p:pic>
        <p:nvPicPr>
          <p:cNvPr id="185" name="图片 185"/>
          <p:cNvPicPr>
            <a:picLocks noChangeAspect="1"/>
          </p:cNvPicPr>
          <p:nvPr/>
        </p:nvPicPr>
        <p:blipFill>
          <a:blip r:embed="rId2"/>
          <a:stretch>
            <a:fillRect/>
          </a:stretch>
        </p:blipFill>
        <p:spPr>
          <a:xfrm>
            <a:off x="151130" y="867410"/>
            <a:ext cx="11984355" cy="5007610"/>
          </a:xfrm>
          <a:prstGeom prst="rect">
            <a:avLst/>
          </a:prstGeom>
        </p:spPr>
      </p:pic>
      <p:sp>
        <p:nvSpPr>
          <p:cNvPr id="3" name="文本框 2"/>
          <p:cNvSpPr txBox="1"/>
          <p:nvPr/>
        </p:nvSpPr>
        <p:spPr>
          <a:xfrm>
            <a:off x="189865" y="5937885"/>
            <a:ext cx="11877040" cy="368300"/>
          </a:xfrm>
          <a:prstGeom prst="rect">
            <a:avLst/>
          </a:prstGeom>
          <a:noFill/>
        </p:spPr>
        <p:txBody>
          <a:bodyPr wrap="square" rtlCol="0">
            <a:spAutoFit/>
          </a:bodyPr>
          <a:lstStyle/>
          <a:p>
            <a:pPr algn="ctr"/>
            <a:r>
              <a:rPr lang="zh-CN" altLang="en-US"/>
              <a:t>图11-15选择待生成凭证单据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23190"/>
            <a:ext cx="11964035" cy="1014730"/>
          </a:xfrm>
          <a:prstGeom prst="rect">
            <a:avLst/>
          </a:prstGeom>
          <a:noFill/>
        </p:spPr>
        <p:txBody>
          <a:bodyPr wrap="square" rtlCol="0">
            <a:spAutoFit/>
          </a:bodyPr>
          <a:lstStyle/>
          <a:p>
            <a:r>
              <a:rPr lang="zh-CN" altLang="en-US" sz="2000"/>
              <a:t>（7）进入“生成凭证”窗口，选择凭证类别“转账凭证”，单击“生成”按钮。</a:t>
            </a:r>
          </a:p>
          <a:p>
            <a:r>
              <a:rPr lang="zh-CN" altLang="en-US" sz="2000"/>
              <a:t>（8）进入“填制凭证”窗口，单击“保存”按钮，凭证左上角显示“已生成”标志，表明凭证已传至总账管理系统。最后退出“填制凭证”窗口。如图11-16所示。</a:t>
            </a:r>
          </a:p>
        </p:txBody>
      </p:sp>
      <p:pic>
        <p:nvPicPr>
          <p:cNvPr id="186" name="图片 186"/>
          <p:cNvPicPr>
            <a:picLocks noChangeAspect="1"/>
          </p:cNvPicPr>
          <p:nvPr/>
        </p:nvPicPr>
        <p:blipFill>
          <a:blip r:embed="rId2"/>
          <a:stretch>
            <a:fillRect/>
          </a:stretch>
        </p:blipFill>
        <p:spPr>
          <a:xfrm>
            <a:off x="1918970" y="1137920"/>
            <a:ext cx="8534400" cy="5340985"/>
          </a:xfrm>
          <a:prstGeom prst="rect">
            <a:avLst/>
          </a:prstGeom>
        </p:spPr>
      </p:pic>
      <p:sp>
        <p:nvSpPr>
          <p:cNvPr id="3" name="文本框 2"/>
          <p:cNvSpPr txBox="1"/>
          <p:nvPr/>
        </p:nvSpPr>
        <p:spPr>
          <a:xfrm>
            <a:off x="1928495" y="6471920"/>
            <a:ext cx="8522970" cy="368300"/>
          </a:xfrm>
          <a:prstGeom prst="rect">
            <a:avLst/>
          </a:prstGeom>
          <a:noFill/>
        </p:spPr>
        <p:txBody>
          <a:bodyPr wrap="square" rtlCol="0">
            <a:spAutoFit/>
          </a:bodyPr>
          <a:lstStyle/>
          <a:p>
            <a:pPr algn="ctr"/>
            <a:r>
              <a:rPr lang="zh-CN" altLang="en-US"/>
              <a:t>图11-16生成凭证并保存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60655"/>
            <a:ext cx="11864340" cy="4892675"/>
          </a:xfrm>
          <a:prstGeom prst="rect">
            <a:avLst/>
          </a:prstGeom>
          <a:noFill/>
        </p:spPr>
        <p:txBody>
          <a:bodyPr wrap="square" rtlCol="0">
            <a:spAutoFit/>
          </a:bodyPr>
          <a:lstStyle/>
          <a:p>
            <a:r>
              <a:rPr lang="zh-CN" altLang="en-US" sz="2400"/>
              <a:t>9.在应付款管理系统中付款处理并生成付款凭证</a:t>
            </a:r>
          </a:p>
          <a:p>
            <a:r>
              <a:rPr lang="zh-CN" altLang="en-US" sz="2400"/>
              <a:t>（1）以“001丁一”的身份登入企业应用平台，操作日期“2016-08-02”。</a:t>
            </a:r>
          </a:p>
          <a:p>
            <a:endParaRPr lang="zh-CN" altLang="en-US" sz="2400"/>
          </a:p>
          <a:p>
            <a:r>
              <a:rPr lang="zh-CN" altLang="en-US" sz="2400"/>
              <a:t>（2）执行“业务工作”-“财务会计”-“应付款管理”-“应付单据处理”-“应付单据录入（双击）”命令，打开“收付款单录入-应付单”窗口，单击“增加”按钮，选择供应商“明珠公司”，结算方式“转账支票”，票据号“C1”，金额“ 26325”，单击“保存”按钮。</a:t>
            </a:r>
          </a:p>
          <a:p>
            <a:endParaRPr lang="zh-CN" altLang="en-US" sz="2400"/>
          </a:p>
          <a:p>
            <a:r>
              <a:rPr lang="zh-CN" altLang="en-US" sz="2400"/>
              <a:t>（3）单击“审核”按钮，系统弹出“是否立即制单？”提示框，单击“是”按钮。</a:t>
            </a:r>
          </a:p>
          <a:p>
            <a:endParaRPr lang="zh-CN" altLang="en-US" sz="2400"/>
          </a:p>
          <a:p>
            <a:r>
              <a:rPr lang="zh-CN" altLang="en-US" sz="2400"/>
              <a:t>（4）进入“填制凭证”窗口，选择凭证类别“付款凭证”，单击“保存”按钮，凭证左上角显示“已生成”标志，表明凭证已传至总账管理系统。最后退出“填制凭证”窗口。</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47955"/>
            <a:ext cx="12013565" cy="6000750"/>
          </a:xfrm>
          <a:prstGeom prst="rect">
            <a:avLst/>
          </a:prstGeom>
          <a:noFill/>
        </p:spPr>
        <p:txBody>
          <a:bodyPr wrap="square" rtlCol="0">
            <a:spAutoFit/>
          </a:bodyPr>
          <a:lstStyle/>
          <a:p>
            <a:pPr algn="ctr"/>
            <a:r>
              <a:rPr lang="zh-CN" altLang="en-US" sz="2400" b="1"/>
              <a:t>第二节 采购现结业务</a:t>
            </a:r>
          </a:p>
          <a:p>
            <a:r>
              <a:rPr lang="zh-CN" altLang="en-US" sz="2000"/>
              <a:t>          2016年8月7日，向明珠公司购买L260mm主轴180件，单价400元/件，验收入原料库。同时，收到一张专用发票，票号“0802”，立即以转账支票形式支付货款。记材料明细账，确定采购成本，进行付款处理。</a:t>
            </a:r>
          </a:p>
          <a:p>
            <a:r>
              <a:rPr lang="zh-CN" altLang="en-US" sz="2000"/>
              <a:t>以“004王菲”的身份登入企业应用平台，操作日期“2016-08-07”。</a:t>
            </a:r>
          </a:p>
          <a:p>
            <a:endParaRPr lang="zh-CN" altLang="en-US" sz="2000" b="1"/>
          </a:p>
          <a:p>
            <a:r>
              <a:rPr lang="zh-CN" altLang="en-US" sz="2000" b="1"/>
              <a:t>一、在库存管理系统中直接填制采购入库单并审核</a:t>
            </a:r>
          </a:p>
          <a:p>
            <a:r>
              <a:rPr lang="zh-CN" altLang="en-US" sz="2000"/>
              <a:t>         执行“业务工作”-“供应链”-“库存管理”-“入库业务”-“采购入库单（双击）”命令，打开“采购入库单”窗口，单击“增加”按钮，选择仓库“原料库”，供货单位“明珠公司”，入库类别“采购入库”，存货编码“03 L260mm主轴”，数量“180”，本币单价“400”。单击“保存”按钮，再单击“审核”按钮，系统弹出“该单据审核成功！”提示框，单击“确定”按钮后退出。</a:t>
            </a:r>
          </a:p>
          <a:p>
            <a:endParaRPr lang="zh-CN" altLang="en-US" sz="2000" b="1"/>
          </a:p>
          <a:p>
            <a:r>
              <a:rPr lang="zh-CN" altLang="en-US" sz="2000" b="1"/>
              <a:t>二、在采购管理系统中录入采购专用发票进行现结处理和采购结算</a:t>
            </a:r>
          </a:p>
          <a:p>
            <a:r>
              <a:rPr lang="zh-CN" altLang="en-US" sz="2000"/>
              <a:t>         执行“业务工作”-“供应链”-“采购管理”-“采购发票”-“专用采购发票（双击）”命令，打开“专用发票”窗口，单击“增加”按钮，下拉“生单”按钮，选择“入库单”选项，打开“查询条件选择-采购入库单列表过滤”窗口，选择日期“2016-08-07”，单击“确定”按钮。</a:t>
            </a:r>
          </a:p>
          <a:p>
            <a:r>
              <a:rPr lang="zh-CN" altLang="en-US" sz="2000"/>
              <a:t>         进入“拷贝并执行”窗口，双击选择需要参照的采购入库单，单击“OK确定”按钮，将采购入库单相关信息带入采购专用发票。</a:t>
            </a:r>
          </a:p>
          <a:p>
            <a:r>
              <a:rPr lang="zh-CN" altLang="en-US" sz="2000"/>
              <a:t>         进入“专用发票”窗口，输入发票号“0802”，单击“保存”，单击“现付”按钮，打开“采购现付”对话框。选择结算方式“202”，输入结算金额“84240”，支票号“C2”。</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47955"/>
            <a:ext cx="11927205" cy="706755"/>
          </a:xfrm>
          <a:prstGeom prst="rect">
            <a:avLst/>
          </a:prstGeom>
          <a:noFill/>
        </p:spPr>
        <p:txBody>
          <a:bodyPr wrap="square" rtlCol="0">
            <a:spAutoFit/>
          </a:bodyPr>
          <a:lstStyle/>
          <a:p>
            <a:r>
              <a:rPr lang="zh-CN" altLang="en-US" sz="2000"/>
              <a:t>单击“确定”按钮，发票左上角显示“已付现”字样。单击“结算”按钮，自动完成采购结算，发票左上角显示“已结算”字样。如图11-17所示。</a:t>
            </a:r>
          </a:p>
        </p:txBody>
      </p:sp>
      <p:pic>
        <p:nvPicPr>
          <p:cNvPr id="187" name="图片 187"/>
          <p:cNvPicPr>
            <a:picLocks noChangeAspect="1"/>
          </p:cNvPicPr>
          <p:nvPr/>
        </p:nvPicPr>
        <p:blipFill>
          <a:blip r:embed="rId2"/>
          <a:stretch>
            <a:fillRect/>
          </a:stretch>
        </p:blipFill>
        <p:spPr>
          <a:xfrm>
            <a:off x="1959610" y="854710"/>
            <a:ext cx="8691880" cy="5588000"/>
          </a:xfrm>
          <a:prstGeom prst="rect">
            <a:avLst/>
          </a:prstGeom>
        </p:spPr>
      </p:pic>
      <p:sp>
        <p:nvSpPr>
          <p:cNvPr id="3" name="文本框 2"/>
          <p:cNvSpPr txBox="1"/>
          <p:nvPr/>
        </p:nvSpPr>
        <p:spPr>
          <a:xfrm>
            <a:off x="1959610" y="6496685"/>
            <a:ext cx="8672195" cy="368300"/>
          </a:xfrm>
          <a:prstGeom prst="rect">
            <a:avLst/>
          </a:prstGeom>
          <a:noFill/>
        </p:spPr>
        <p:txBody>
          <a:bodyPr wrap="square" rtlCol="0">
            <a:spAutoFit/>
          </a:bodyPr>
          <a:lstStyle/>
          <a:p>
            <a:pPr algn="ctr"/>
            <a:r>
              <a:rPr lang="zh-CN" altLang="en-US"/>
              <a:t>图11-17现付结算结果显示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234950"/>
            <a:ext cx="11827510" cy="3046095"/>
          </a:xfrm>
          <a:prstGeom prst="rect">
            <a:avLst/>
          </a:prstGeom>
          <a:noFill/>
        </p:spPr>
        <p:txBody>
          <a:bodyPr wrap="square" rtlCol="0">
            <a:spAutoFit/>
          </a:bodyPr>
          <a:lstStyle/>
          <a:p>
            <a:r>
              <a:rPr lang="zh-CN" altLang="en-US" sz="2400"/>
              <a:t>三、在应付款管理系统中审核发票进行现结制单</a:t>
            </a:r>
          </a:p>
          <a:p>
            <a:r>
              <a:rPr lang="zh-CN" altLang="en-US" sz="2400"/>
              <a:t>         以“001丁一”的身份登入企业应用平台，操作日期“2016-08-07”。</a:t>
            </a:r>
          </a:p>
          <a:p>
            <a:r>
              <a:rPr lang="zh-CN" altLang="en-US" sz="2400"/>
              <a:t>执行“业务工作”-“财务会计”-“应付款管理”-“应付单据处理”-“应付单据审核（双击）”命令，打开“应付单查询条件”窗口，选择单据名称“采购发票”，供应商“明珠公司”，单据日期“2016-08-07”，选择左下角“包含已现结发票”复选框，单击“确定”按钮。</a:t>
            </a:r>
          </a:p>
          <a:p>
            <a:r>
              <a:rPr lang="zh-CN" altLang="en-US" sz="2400"/>
              <a:t>          进入“单据处理-应付单据列表”窗口，双击选择需要审核的单据，单击“审核”按钮，系统弹出审核结果提示框。单击“确定”按钮返回后退出。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185420"/>
            <a:ext cx="11827510" cy="6247130"/>
          </a:xfrm>
          <a:prstGeom prst="rect">
            <a:avLst/>
          </a:prstGeom>
          <a:noFill/>
        </p:spPr>
        <p:txBody>
          <a:bodyPr wrap="square" rtlCol="0">
            <a:spAutoFit/>
          </a:bodyPr>
          <a:lstStyle/>
          <a:p>
            <a:r>
              <a:rPr lang="zh-CN" altLang="en-US" sz="2000" b="1"/>
              <a:t>实验内容：</a:t>
            </a:r>
          </a:p>
          <a:p>
            <a:r>
              <a:rPr lang="zh-CN" altLang="en-US" sz="2000"/>
              <a:t>1.普通采购业务处理</a:t>
            </a:r>
          </a:p>
          <a:p>
            <a:r>
              <a:rPr lang="zh-CN" altLang="en-US" sz="2000"/>
              <a:t>该业务适合大多数企业的日常采购业务，包括采购请购、采购订货、采购入库、采购发票、采购成本核算、采购付款等全过程的管理。</a:t>
            </a:r>
          </a:p>
          <a:p>
            <a:r>
              <a:rPr lang="zh-CN" altLang="en-US" sz="2000"/>
              <a:t>2.采购现结业务</a:t>
            </a:r>
          </a:p>
          <a:p>
            <a:r>
              <a:rPr lang="zh-CN" altLang="en-US" sz="2000"/>
              <a:t>    当采购发生时，立即付款，由供货单位开具发票。一般要经历填制采购发票、现付处理及现结制单等流程。</a:t>
            </a:r>
          </a:p>
          <a:p>
            <a:r>
              <a:rPr lang="zh-CN" altLang="en-US" sz="2000"/>
              <a:t>3.采购入库业务</a:t>
            </a:r>
          </a:p>
          <a:p>
            <a:r>
              <a:rPr lang="zh-CN" altLang="en-US" sz="2000"/>
              <a:t>    按货物和发票到达的先后，将采购入库业务划分为单货同行、货到票未到（暂估入库）、票到货未到（在途存货）三种类型，不同的业务类型相对应的处理方式有所差异。其中，暂估入库业务在月末暂估入库单记账前，要对所有尚未结算的入库单填入暂估单价，然后才能记账，其他两种业务类型的处理相对较为简单。本实验重点介绍采购运费处理、暂估入库报销处理、暂估入库处理。</a:t>
            </a:r>
          </a:p>
          <a:p>
            <a:r>
              <a:rPr lang="zh-CN" altLang="en-US" sz="2000"/>
              <a:t>4.采购退货业务</a:t>
            </a:r>
          </a:p>
          <a:p>
            <a:r>
              <a:rPr lang="zh-CN" altLang="en-US" sz="2000"/>
              <a:t>    由于供应商提供的产品、货物、材料存在质量不符合标准或不合格等情况，导致可能发生的退货行为，需要进行相应的会计处理。按照退货时间点的不同，相关业务的复杂程度有所区别，一般存在三种情况：货收到未入库；入库单未记账或已记账；采购发票未付款或已付款。本实验重点介绍采购结算前退货、采购结算后退货。</a:t>
            </a:r>
          </a:p>
          <a:p>
            <a:r>
              <a:rPr lang="zh-CN" altLang="en-US" sz="2000"/>
              <a:t>5.综合查询</a:t>
            </a:r>
          </a:p>
          <a:p>
            <a:r>
              <a:rPr lang="zh-CN" altLang="en-US" sz="2000"/>
              <a:t>    包括单据查询、账表查询等。</a:t>
            </a:r>
          </a:p>
          <a:p>
            <a:r>
              <a:rPr lang="zh-CN" altLang="en-US" sz="2000"/>
              <a:t>6.月末结账</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11125"/>
            <a:ext cx="11889740" cy="706755"/>
          </a:xfrm>
          <a:prstGeom prst="rect">
            <a:avLst/>
          </a:prstGeom>
          <a:noFill/>
        </p:spPr>
        <p:txBody>
          <a:bodyPr wrap="square" rtlCol="0">
            <a:spAutoFit/>
          </a:bodyPr>
          <a:lstStyle/>
          <a:p>
            <a:r>
              <a:rPr lang="en-US" altLang="zh-CN" sz="2000"/>
              <a:t>       </a:t>
            </a:r>
            <a:r>
              <a:rPr lang="zh-CN" altLang="en-US" sz="2000"/>
              <a:t>执行“业务工作”-“财务会计”-“应付款管理”-“制单处理（双击）”命令，打开“制单查询”窗口，选择“现结制单”选项，供应商“明珠公司”，单击“确定”按钮。如图11-18所示。</a:t>
            </a:r>
          </a:p>
        </p:txBody>
      </p:sp>
      <p:pic>
        <p:nvPicPr>
          <p:cNvPr id="188" name="图片 188"/>
          <p:cNvPicPr>
            <a:picLocks noChangeAspect="1"/>
          </p:cNvPicPr>
          <p:nvPr/>
        </p:nvPicPr>
        <p:blipFill>
          <a:blip r:embed="rId2"/>
          <a:stretch>
            <a:fillRect/>
          </a:stretch>
        </p:blipFill>
        <p:spPr>
          <a:xfrm>
            <a:off x="2538730" y="817880"/>
            <a:ext cx="7115175" cy="5626735"/>
          </a:xfrm>
          <a:prstGeom prst="rect">
            <a:avLst/>
          </a:prstGeom>
        </p:spPr>
      </p:pic>
      <p:sp>
        <p:nvSpPr>
          <p:cNvPr id="3" name="文本框 2"/>
          <p:cNvSpPr txBox="1"/>
          <p:nvPr/>
        </p:nvSpPr>
        <p:spPr>
          <a:xfrm>
            <a:off x="2543810" y="6471920"/>
            <a:ext cx="7143750" cy="368300"/>
          </a:xfrm>
          <a:prstGeom prst="rect">
            <a:avLst/>
          </a:prstGeom>
          <a:noFill/>
        </p:spPr>
        <p:txBody>
          <a:bodyPr wrap="square" rtlCol="0">
            <a:spAutoFit/>
          </a:bodyPr>
          <a:lstStyle/>
          <a:p>
            <a:pPr algn="ctr"/>
            <a:r>
              <a:rPr lang="zh-CN" altLang="en-US"/>
              <a:t>图11-18现结制单查询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35890"/>
            <a:ext cx="12026265" cy="1014730"/>
          </a:xfrm>
          <a:prstGeom prst="rect">
            <a:avLst/>
          </a:prstGeom>
          <a:noFill/>
        </p:spPr>
        <p:txBody>
          <a:bodyPr wrap="square" rtlCol="0">
            <a:spAutoFit/>
          </a:bodyPr>
          <a:lstStyle/>
          <a:p>
            <a:r>
              <a:rPr lang="en-US" altLang="zh-CN" sz="2000"/>
              <a:t>        </a:t>
            </a:r>
            <a:r>
              <a:rPr lang="zh-CN" altLang="en-US" sz="2000"/>
              <a:t>进入“现结制单”窗口，选择要制单的对象，凭证类别“付款凭证”，单击“制单”按钮。</a:t>
            </a:r>
          </a:p>
          <a:p>
            <a:r>
              <a:rPr lang="zh-CN" altLang="en-US" sz="2000"/>
              <a:t>        进入“填制凭证”窗口，单击“保存”按钮，凭证左上角显示“已生成”标志，表明凭证已传至总账管理系统。最后退出“填制凭证”窗口。如图11-19所示。</a:t>
            </a:r>
          </a:p>
        </p:txBody>
      </p:sp>
      <p:pic>
        <p:nvPicPr>
          <p:cNvPr id="189" name="图片 189"/>
          <p:cNvPicPr>
            <a:picLocks noChangeAspect="1"/>
          </p:cNvPicPr>
          <p:nvPr/>
        </p:nvPicPr>
        <p:blipFill>
          <a:blip r:embed="rId2"/>
          <a:stretch>
            <a:fillRect/>
          </a:stretch>
        </p:blipFill>
        <p:spPr>
          <a:xfrm>
            <a:off x="2254250" y="1150620"/>
            <a:ext cx="8402320" cy="5308600"/>
          </a:xfrm>
          <a:prstGeom prst="rect">
            <a:avLst/>
          </a:prstGeom>
        </p:spPr>
      </p:pic>
      <p:sp>
        <p:nvSpPr>
          <p:cNvPr id="3" name="文本框 2"/>
          <p:cNvSpPr txBox="1"/>
          <p:nvPr/>
        </p:nvSpPr>
        <p:spPr>
          <a:xfrm>
            <a:off x="2270125" y="6484620"/>
            <a:ext cx="8386445" cy="368300"/>
          </a:xfrm>
          <a:prstGeom prst="rect">
            <a:avLst/>
          </a:prstGeom>
          <a:noFill/>
        </p:spPr>
        <p:txBody>
          <a:bodyPr wrap="square" rtlCol="0">
            <a:spAutoFit/>
          </a:bodyPr>
          <a:lstStyle/>
          <a:p>
            <a:pPr algn="ctr"/>
            <a:r>
              <a:rPr lang="zh-CN" altLang="en-US"/>
              <a:t>图11-19生成凭证并保存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60655"/>
            <a:ext cx="11877675" cy="4892675"/>
          </a:xfrm>
          <a:prstGeom prst="rect">
            <a:avLst/>
          </a:prstGeom>
          <a:noFill/>
        </p:spPr>
        <p:txBody>
          <a:bodyPr wrap="square" rtlCol="0">
            <a:spAutoFit/>
          </a:bodyPr>
          <a:lstStyle/>
          <a:p>
            <a:r>
              <a:rPr lang="zh-CN" altLang="en-US" sz="2400"/>
              <a:t>四、在存货核算系统中记账并生成入库凭证</a:t>
            </a:r>
          </a:p>
          <a:p>
            <a:r>
              <a:rPr lang="zh-CN" altLang="en-US" sz="2400"/>
              <a:t>         以“004王菲”的身份登入企业应用平台，操作日期“2016-08-07”。</a:t>
            </a:r>
          </a:p>
          <a:p>
            <a:r>
              <a:rPr lang="zh-CN" altLang="en-US" sz="2400"/>
              <a:t>         执行“业务工作”-“供应链”-“存货核算”-“业务核算”-“正常单据记账（双击）”命令，打开“查询条件选择”窗口，选择常用条件仓库“原料库”。 </a:t>
            </a:r>
          </a:p>
          <a:p>
            <a:r>
              <a:rPr lang="zh-CN" altLang="en-US" sz="2400"/>
              <a:t>         单击“确定”按钮，进入“未记账单据一览表-正常单据记账列表”窗口，双击选择要记账的单据，单击“记账”按钮，弹出“存货核算-记账成功”提示框。</a:t>
            </a:r>
          </a:p>
          <a:p>
            <a:r>
              <a:rPr lang="zh-CN" altLang="en-US" sz="2400"/>
              <a:t>         单击“确定”按钮，退出“未记账单据一览表-正常单据记账列表”窗口。</a:t>
            </a:r>
          </a:p>
          <a:p>
            <a:r>
              <a:rPr lang="zh-CN" altLang="en-US" sz="2400"/>
              <a:t>         执行“业务工作”-“供应链”-“存货核算”-“财务核算”-“生成凭证（双击）”命令，打开“生成凭证”窗口，单击工具栏上的“选择”按钮，打开“查询条件”对话框，单击“全消”按钮，选择“采购入库单（报销记账）”选项，单击“确定”按钮。</a:t>
            </a:r>
          </a:p>
          <a:p>
            <a:r>
              <a:rPr lang="zh-CN" altLang="en-US" sz="2400"/>
              <a:t>         进入“选择单据-未生成凭证单据一览表”窗口，选择要制单的对象，单击“确定”按钮。</a:t>
            </a:r>
          </a:p>
          <a:p>
            <a:r>
              <a:rPr lang="zh-CN" altLang="en-US" sz="2400"/>
              <a:t>         进入“生成凭证”窗口，选择凭证类别“转账凭证”，单击“生成”按钮。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123190"/>
            <a:ext cx="11988800" cy="706755"/>
          </a:xfrm>
          <a:prstGeom prst="rect">
            <a:avLst/>
          </a:prstGeom>
          <a:noFill/>
        </p:spPr>
        <p:txBody>
          <a:bodyPr wrap="square" rtlCol="0">
            <a:spAutoFit/>
          </a:bodyPr>
          <a:lstStyle/>
          <a:p>
            <a:r>
              <a:rPr lang="zh-CN" altLang="en-US" sz="2000"/>
              <a:t>进入“填制凭证”窗口，单击“保存”按钮，凭证左上角显示“已生成”标志，表明凭证已传至总账管理系统。最后退出“填制凭证”窗口。如图11-20所示。</a:t>
            </a:r>
          </a:p>
        </p:txBody>
      </p:sp>
      <p:pic>
        <p:nvPicPr>
          <p:cNvPr id="190" name="图片 190"/>
          <p:cNvPicPr>
            <a:picLocks noChangeAspect="1"/>
          </p:cNvPicPr>
          <p:nvPr/>
        </p:nvPicPr>
        <p:blipFill>
          <a:blip r:embed="rId2"/>
          <a:stretch>
            <a:fillRect/>
          </a:stretch>
        </p:blipFill>
        <p:spPr>
          <a:xfrm>
            <a:off x="1645920" y="829945"/>
            <a:ext cx="9379585" cy="5645785"/>
          </a:xfrm>
          <a:prstGeom prst="rect">
            <a:avLst/>
          </a:prstGeom>
        </p:spPr>
      </p:pic>
      <p:sp>
        <p:nvSpPr>
          <p:cNvPr id="3" name="文本框 2"/>
          <p:cNvSpPr txBox="1"/>
          <p:nvPr/>
        </p:nvSpPr>
        <p:spPr>
          <a:xfrm>
            <a:off x="1667510" y="6521450"/>
            <a:ext cx="9368155" cy="368300"/>
          </a:xfrm>
          <a:prstGeom prst="rect">
            <a:avLst/>
          </a:prstGeom>
          <a:noFill/>
        </p:spPr>
        <p:txBody>
          <a:bodyPr wrap="square" rtlCol="0">
            <a:spAutoFit/>
          </a:bodyPr>
          <a:lstStyle/>
          <a:p>
            <a:pPr algn="ctr"/>
            <a:r>
              <a:rPr lang="zh-CN" altLang="en-US"/>
              <a:t>图11-20生成凭证并保存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72720"/>
            <a:ext cx="11901805" cy="5692775"/>
          </a:xfrm>
          <a:prstGeom prst="rect">
            <a:avLst/>
          </a:prstGeom>
          <a:noFill/>
        </p:spPr>
        <p:txBody>
          <a:bodyPr wrap="square" rtlCol="0">
            <a:spAutoFit/>
          </a:bodyPr>
          <a:lstStyle/>
          <a:p>
            <a:pPr algn="ctr"/>
            <a:r>
              <a:rPr lang="zh-CN" altLang="en-US" sz="2400" b="1"/>
              <a:t>第三节 采购入库业务</a:t>
            </a:r>
          </a:p>
          <a:p>
            <a:r>
              <a:rPr lang="zh-CN" altLang="en-US" sz="2000" b="1"/>
              <a:t>一、采购运费处理 </a:t>
            </a:r>
          </a:p>
          <a:p>
            <a:r>
              <a:rPr lang="zh-CN" altLang="en-US" sz="2000"/>
              <a:t>         2016年8月10日，向明珠公司购买HX-6型接线箱20套，单价700元/套，验收入原料库，同时收到专用发票一张，票号0803。另外，采购过程中，发生了一笔运输费1500元，收到相应的运费发票一张，票号0804。确定采购成本及应付账款，记材料明细账。</a:t>
            </a:r>
          </a:p>
          <a:p>
            <a:r>
              <a:rPr lang="zh-CN" altLang="en-US" sz="2000"/>
              <a:t>          以004王菲的身份登入企业应用平台，操作日期“2016-08-10”。</a:t>
            </a:r>
          </a:p>
          <a:p>
            <a:r>
              <a:rPr lang="zh-CN" altLang="en-US" sz="2000"/>
              <a:t>1.在库存管理系统中填制并审核采购入库单</a:t>
            </a:r>
          </a:p>
          <a:p>
            <a:r>
              <a:rPr lang="zh-CN" altLang="en-US" sz="2000"/>
              <a:t>           执行“业务工作”-“供应链”-“库存管理”-“入库业务”-“采购入库单（双击）”命令，打开“采购入库单”窗口，单击“增加”按钮，选择仓库“原料库”，供货单位“明珠公司”，入库类别“采购入库”，存货编码“02 HX-6型接线箱”，数量“20”，本币单价“700”。单击“保存”按钮，再单击“审核”按钮，系统弹出“该单据审核成功！”提示框，单击”确定“按钮后退出。</a:t>
            </a:r>
          </a:p>
          <a:p>
            <a:r>
              <a:rPr lang="zh-CN" altLang="en-US" sz="2000"/>
              <a:t>2.在采购管理系统中参照采购入库单填制采购专用发票</a:t>
            </a:r>
          </a:p>
          <a:p>
            <a:r>
              <a:rPr lang="zh-CN" altLang="en-US" sz="2000"/>
              <a:t>（1）执行“业务工作”-“供应链”-“采购管理”-“采购发票”-“专用采购发票（双击）”命令，打开“专用发票”窗口，单击“增加”按钮，下拉“生单”按钮，选择“入库单”选项，打开“查询条件选择-采购入库单列表过滤”窗口，选择日期“2016-08-10”，单击“确定”按钮。</a:t>
            </a:r>
          </a:p>
          <a:p>
            <a:r>
              <a:rPr lang="zh-CN" altLang="en-US" sz="2000"/>
              <a:t>（2）进入“拷贝并执行”窗口，双击选择需要参照的采购入库单，单击“OK确定”按钮，将采购入库单相关信息带入采购专用发票。</a:t>
            </a:r>
          </a:p>
          <a:p>
            <a:r>
              <a:rPr lang="zh-CN" altLang="en-US" sz="2000"/>
              <a:t>进入“专用发票”窗口，输入发票号“0803”，单击“保存”按钮后退出。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150" y="73660"/>
            <a:ext cx="12038965" cy="1322070"/>
          </a:xfrm>
          <a:prstGeom prst="rect">
            <a:avLst/>
          </a:prstGeom>
          <a:noFill/>
        </p:spPr>
        <p:txBody>
          <a:bodyPr wrap="square" rtlCol="0">
            <a:spAutoFit/>
          </a:bodyPr>
          <a:lstStyle/>
          <a:p>
            <a:r>
              <a:rPr lang="zh-CN" altLang="en-US" sz="2000"/>
              <a:t>3.在采购管理系统中填制运输发票并进行采购结算（手工结算）</a:t>
            </a:r>
          </a:p>
          <a:p>
            <a:r>
              <a:rPr lang="zh-CN" altLang="en-US" sz="2000"/>
              <a:t>（1）执行“业务工作”-“供应链”-“采购管理”-“采购发票”-“运费发票（双击）”命令，打开“运费发票”窗口，单击“增加”按钮，输入发票号“0804”，供货单位“明珠公司”，存货“运输费”，金额“1500”，单击“保存”按钮后退出。如图11-21所示。</a:t>
            </a:r>
          </a:p>
        </p:txBody>
      </p:sp>
      <p:pic>
        <p:nvPicPr>
          <p:cNvPr id="384" name="图片 384"/>
          <p:cNvPicPr>
            <a:picLocks noChangeAspect="1"/>
          </p:cNvPicPr>
          <p:nvPr/>
        </p:nvPicPr>
        <p:blipFill>
          <a:blip r:embed="rId2"/>
          <a:stretch>
            <a:fillRect/>
          </a:stretch>
        </p:blipFill>
        <p:spPr>
          <a:xfrm>
            <a:off x="2131060" y="1395730"/>
            <a:ext cx="8153400" cy="5076825"/>
          </a:xfrm>
          <a:prstGeom prst="rect">
            <a:avLst/>
          </a:prstGeom>
        </p:spPr>
      </p:pic>
      <p:sp>
        <p:nvSpPr>
          <p:cNvPr id="3" name="文本框 2"/>
          <p:cNvSpPr txBox="1"/>
          <p:nvPr/>
        </p:nvSpPr>
        <p:spPr>
          <a:xfrm>
            <a:off x="2134235" y="6496685"/>
            <a:ext cx="8137525" cy="368300"/>
          </a:xfrm>
          <a:prstGeom prst="rect">
            <a:avLst/>
          </a:prstGeom>
          <a:noFill/>
        </p:spPr>
        <p:txBody>
          <a:bodyPr wrap="square" rtlCol="0">
            <a:spAutoFit/>
          </a:bodyPr>
          <a:lstStyle/>
          <a:p>
            <a:pPr algn="ctr"/>
            <a:r>
              <a:rPr lang="zh-CN" altLang="en-US"/>
              <a:t>图11-21填制运输发票</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150" y="135890"/>
            <a:ext cx="12014200" cy="706755"/>
          </a:xfrm>
          <a:prstGeom prst="rect">
            <a:avLst/>
          </a:prstGeom>
          <a:noFill/>
        </p:spPr>
        <p:txBody>
          <a:bodyPr wrap="square" rtlCol="0">
            <a:spAutoFit/>
          </a:bodyPr>
          <a:lstStyle/>
          <a:p>
            <a:r>
              <a:rPr lang="zh-CN" altLang="en-US" sz="2000"/>
              <a:t>（2）执行“业务工作”-“供应链”-“采购管理”-“采购结算”-“手工结算（双击）”命令，进入“手工结算”窗口，单击“选单”按钮，打开“结算选单”对话框。如图11-22所示。</a:t>
            </a:r>
          </a:p>
        </p:txBody>
      </p:sp>
      <p:pic>
        <p:nvPicPr>
          <p:cNvPr id="385" name="图片 385"/>
          <p:cNvPicPr>
            <a:picLocks noChangeAspect="1"/>
          </p:cNvPicPr>
          <p:nvPr/>
        </p:nvPicPr>
        <p:blipFill>
          <a:blip r:embed="rId2"/>
          <a:stretch>
            <a:fillRect/>
          </a:stretch>
        </p:blipFill>
        <p:spPr>
          <a:xfrm>
            <a:off x="2407285" y="805180"/>
            <a:ext cx="7964805" cy="5666105"/>
          </a:xfrm>
          <a:prstGeom prst="rect">
            <a:avLst/>
          </a:prstGeom>
        </p:spPr>
      </p:pic>
      <p:sp>
        <p:nvSpPr>
          <p:cNvPr id="3" name="文本框 2"/>
          <p:cNvSpPr txBox="1"/>
          <p:nvPr/>
        </p:nvSpPr>
        <p:spPr>
          <a:xfrm>
            <a:off x="2432050" y="6521450"/>
            <a:ext cx="7926070" cy="368300"/>
          </a:xfrm>
          <a:prstGeom prst="rect">
            <a:avLst/>
          </a:prstGeom>
          <a:noFill/>
        </p:spPr>
        <p:txBody>
          <a:bodyPr wrap="square" rtlCol="0">
            <a:spAutoFit/>
          </a:bodyPr>
          <a:lstStyle/>
          <a:p>
            <a:pPr algn="ctr"/>
            <a:r>
              <a:rPr lang="zh-CN" altLang="en-US"/>
              <a:t>图11-22结算选单界面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86360"/>
            <a:ext cx="12026265" cy="1322070"/>
          </a:xfrm>
          <a:prstGeom prst="rect">
            <a:avLst/>
          </a:prstGeom>
          <a:noFill/>
        </p:spPr>
        <p:txBody>
          <a:bodyPr wrap="square" rtlCol="0">
            <a:spAutoFit/>
          </a:bodyPr>
          <a:lstStyle/>
          <a:p>
            <a:r>
              <a:rPr lang="zh-CN" altLang="en-US" sz="2000"/>
              <a:t>（3）单击“查询”按钮，进入“查询条件选择-采购手工结算”窗口，选择单据日期“2016-08-10”。 </a:t>
            </a:r>
          </a:p>
          <a:p>
            <a:r>
              <a:rPr lang="zh-CN" altLang="en-US" sz="2000"/>
              <a:t>（4）单击“确定”按钮。返回“结算选单”，此时标题显示符合条件的结算选单，分别选择要结算的发票。单击“OK确定”按钮，返回“手工结算”窗口。选择费用分摊方式为“按数量”。单击“分摊”按钮，系统弹出关于分摊方式确认的提示框，单击“是”按钮确认。如图11-23所示。</a:t>
            </a:r>
          </a:p>
        </p:txBody>
      </p:sp>
      <p:pic>
        <p:nvPicPr>
          <p:cNvPr id="386" name="图片 386"/>
          <p:cNvPicPr>
            <a:picLocks noChangeAspect="1"/>
          </p:cNvPicPr>
          <p:nvPr/>
        </p:nvPicPr>
        <p:blipFill>
          <a:blip r:embed="rId2"/>
          <a:stretch>
            <a:fillRect/>
          </a:stretch>
        </p:blipFill>
        <p:spPr>
          <a:xfrm>
            <a:off x="2099310" y="1408430"/>
            <a:ext cx="8199120" cy="5100955"/>
          </a:xfrm>
          <a:prstGeom prst="rect">
            <a:avLst/>
          </a:prstGeom>
        </p:spPr>
      </p:pic>
      <p:sp>
        <p:nvSpPr>
          <p:cNvPr id="3" name="文本框 2"/>
          <p:cNvSpPr txBox="1"/>
          <p:nvPr/>
        </p:nvSpPr>
        <p:spPr>
          <a:xfrm>
            <a:off x="2113280" y="6546215"/>
            <a:ext cx="8174990" cy="368300"/>
          </a:xfrm>
          <a:prstGeom prst="rect">
            <a:avLst/>
          </a:prstGeom>
          <a:noFill/>
        </p:spPr>
        <p:txBody>
          <a:bodyPr wrap="square" rtlCol="0">
            <a:spAutoFit/>
          </a:bodyPr>
          <a:lstStyle/>
          <a:p>
            <a:pPr algn="ctr"/>
            <a:r>
              <a:rPr lang="zh-CN" altLang="en-US"/>
              <a:t>图11-23手工结算分摊设置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98120"/>
            <a:ext cx="11902440" cy="1198880"/>
          </a:xfrm>
          <a:prstGeom prst="rect">
            <a:avLst/>
          </a:prstGeom>
          <a:noFill/>
        </p:spPr>
        <p:txBody>
          <a:bodyPr wrap="square" rtlCol="0">
            <a:spAutoFit/>
          </a:bodyPr>
          <a:lstStyle/>
          <a:p>
            <a:r>
              <a:rPr lang="zh-CN" altLang="en-US" sz="2400"/>
              <a:t>（5）系统弹出“采购管理”提示分摊完毕请检查的提示框。</a:t>
            </a:r>
          </a:p>
          <a:p>
            <a:r>
              <a:rPr lang="zh-CN" altLang="en-US" sz="2400"/>
              <a:t>（6）单击“确定”按钮返回“手工结算”窗口。执行“结算”命令，系统进行结算处理，完成后弹出“完成结算！”提示框，单击“确定”按钮返回。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23190"/>
            <a:ext cx="11852275" cy="3415030"/>
          </a:xfrm>
          <a:prstGeom prst="rect">
            <a:avLst/>
          </a:prstGeom>
          <a:noFill/>
        </p:spPr>
        <p:txBody>
          <a:bodyPr wrap="square" rtlCol="0">
            <a:spAutoFit/>
          </a:bodyPr>
          <a:lstStyle/>
          <a:p>
            <a:r>
              <a:rPr lang="zh-CN" altLang="en-US" sz="2400"/>
              <a:t>4.在应付款管理系统中审核发票并合并制单</a:t>
            </a:r>
          </a:p>
          <a:p>
            <a:r>
              <a:rPr lang="zh-CN" altLang="en-US" sz="2400"/>
              <a:t>（1）以“001丁一”的身份登入企业应用平台，操作日期“2016-08-10”。</a:t>
            </a:r>
          </a:p>
          <a:p>
            <a:endParaRPr lang="zh-CN" altLang="en-US" sz="2400"/>
          </a:p>
          <a:p>
            <a:r>
              <a:rPr lang="zh-CN" altLang="en-US" sz="2400"/>
              <a:t>（2）执行“业务工作”-“财务会计”-“应付款管理”-“应付单据处理”-“应付单据审核（双击）”命令，打开“应付单查询条件”窗口，选择单据名称“采购发票”，供应商“明珠公司”，单据日期“2016-08-10”，单击“确定”按钮。</a:t>
            </a:r>
          </a:p>
          <a:p>
            <a:endParaRPr lang="zh-CN" altLang="en-US" sz="2400"/>
          </a:p>
          <a:p>
            <a:r>
              <a:rPr lang="zh-CN" altLang="en-US" sz="2400"/>
              <a:t>（3）进入“单据处理-应付单据列表”窗口，双击选择需要审核的单据，单击“审核”按钮，系统弹出审核结果提示框，单击“确定”按钮返回后退出。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075" y="259715"/>
            <a:ext cx="11640820" cy="3415030"/>
          </a:xfrm>
          <a:prstGeom prst="rect">
            <a:avLst/>
          </a:prstGeom>
          <a:noFill/>
        </p:spPr>
        <p:txBody>
          <a:bodyPr wrap="square" rtlCol="0">
            <a:spAutoFit/>
          </a:bodyPr>
          <a:lstStyle/>
          <a:p>
            <a:r>
              <a:rPr lang="zh-CN" altLang="en-US" sz="2400" b="1"/>
              <a:t>实验准备</a:t>
            </a:r>
            <a:r>
              <a:rPr lang="zh-CN" altLang="en-US" sz="2400"/>
              <a:t>：</a:t>
            </a:r>
          </a:p>
          <a:p>
            <a:r>
              <a:rPr lang="zh-CN" altLang="en-US" sz="2400"/>
              <a:t>1.引入“第十章 供应链管理系统”账套数据。</a:t>
            </a:r>
          </a:p>
          <a:p>
            <a:r>
              <a:rPr lang="zh-CN" altLang="en-US" sz="2400"/>
              <a:t>2.明确角色分工。</a:t>
            </a:r>
          </a:p>
          <a:p>
            <a:r>
              <a:rPr lang="zh-CN" altLang="en-US" sz="2400"/>
              <a:t>（1）以账套主管“001丁一”的身份进入企业应用平台，设置采购专用发票、采购普通发票和采购运输发票的发票号为“完全手工编号”，期末进入应付款管理系统，进行发票审核、制单，录入付款单并核销制单。</a:t>
            </a:r>
          </a:p>
          <a:p>
            <a:r>
              <a:rPr lang="zh-CN" altLang="en-US" sz="2400"/>
              <a:t>（2）以“004 王菲”的身份，按照业务日期进入采购管理系统、库存管理系统及存货核算系统，分别对该笔采购业务的采购发票、入库单进行录入或录入并审核或记账，对上月收到的货物当月进行采购结算的入库单进行暂估处理，生成入库凭证。</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72720"/>
            <a:ext cx="11914505" cy="706755"/>
          </a:xfrm>
          <a:prstGeom prst="rect">
            <a:avLst/>
          </a:prstGeom>
          <a:noFill/>
        </p:spPr>
        <p:txBody>
          <a:bodyPr wrap="square" rtlCol="0">
            <a:spAutoFit/>
          </a:bodyPr>
          <a:lstStyle/>
          <a:p>
            <a:r>
              <a:rPr lang="zh-CN" altLang="en-US" sz="2000"/>
              <a:t>（4）执行“业务工作”-“财务会计”-“应付款管理”-“制单处理（双击）”命令，打开“制单查询”窗口，选择“发票制单”，供应商“明珠公司”，单击“确定”按钮。如图11-24所示。</a:t>
            </a:r>
          </a:p>
        </p:txBody>
      </p:sp>
      <p:pic>
        <p:nvPicPr>
          <p:cNvPr id="387" name="图片 387"/>
          <p:cNvPicPr>
            <a:picLocks noChangeAspect="1"/>
          </p:cNvPicPr>
          <p:nvPr/>
        </p:nvPicPr>
        <p:blipFill>
          <a:blip r:embed="rId2"/>
          <a:stretch>
            <a:fillRect/>
          </a:stretch>
        </p:blipFill>
        <p:spPr>
          <a:xfrm>
            <a:off x="3054350" y="879475"/>
            <a:ext cx="6468745" cy="5638165"/>
          </a:xfrm>
          <a:prstGeom prst="rect">
            <a:avLst/>
          </a:prstGeom>
        </p:spPr>
      </p:pic>
      <p:sp>
        <p:nvSpPr>
          <p:cNvPr id="3" name="文本框 2"/>
          <p:cNvSpPr txBox="1"/>
          <p:nvPr/>
        </p:nvSpPr>
        <p:spPr>
          <a:xfrm>
            <a:off x="3083560" y="6517640"/>
            <a:ext cx="6410325" cy="368300"/>
          </a:xfrm>
          <a:prstGeom prst="rect">
            <a:avLst/>
          </a:prstGeom>
          <a:noFill/>
        </p:spPr>
        <p:txBody>
          <a:bodyPr wrap="square" rtlCol="0">
            <a:spAutoFit/>
          </a:bodyPr>
          <a:lstStyle/>
          <a:p>
            <a:pPr algn="ctr"/>
            <a:r>
              <a:rPr lang="zh-CN" altLang="en-US"/>
              <a:t>图11-24发票制单查询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23190"/>
            <a:ext cx="11951970" cy="1322070"/>
          </a:xfrm>
          <a:prstGeom prst="rect">
            <a:avLst/>
          </a:prstGeom>
          <a:noFill/>
        </p:spPr>
        <p:txBody>
          <a:bodyPr wrap="square" rtlCol="0">
            <a:spAutoFit/>
          </a:bodyPr>
          <a:lstStyle/>
          <a:p>
            <a:r>
              <a:rPr lang="zh-CN" altLang="en-US" sz="2000"/>
              <a:t>（5）进入“制单-采购发票制单”窗口，单击“全选”按钮，或者双击选择需要制单的发票，选择凭证类别“转账凭证”，单击“合并”按钮。</a:t>
            </a:r>
          </a:p>
          <a:p>
            <a:r>
              <a:rPr lang="zh-CN" altLang="en-US" sz="2000"/>
              <a:t>（6）单击“制单”按钮，进入“填制凭证”窗口。单击“保存”按钮，凭证左上角显示“已生成”标志，表明凭证已传至总账管理系统。最后退出“填制凭证”窗口。如图11-25所示。</a:t>
            </a:r>
          </a:p>
        </p:txBody>
      </p:sp>
      <p:pic>
        <p:nvPicPr>
          <p:cNvPr id="388" name="图片 388"/>
          <p:cNvPicPr>
            <a:picLocks noChangeAspect="1"/>
          </p:cNvPicPr>
          <p:nvPr/>
        </p:nvPicPr>
        <p:blipFill>
          <a:blip r:embed="rId2"/>
          <a:stretch>
            <a:fillRect/>
          </a:stretch>
        </p:blipFill>
        <p:spPr>
          <a:xfrm>
            <a:off x="2484755" y="1445260"/>
            <a:ext cx="8075295" cy="5090795"/>
          </a:xfrm>
          <a:prstGeom prst="rect">
            <a:avLst/>
          </a:prstGeom>
        </p:spPr>
      </p:pic>
      <p:sp>
        <p:nvSpPr>
          <p:cNvPr id="3" name="文本框 2"/>
          <p:cNvSpPr txBox="1"/>
          <p:nvPr/>
        </p:nvSpPr>
        <p:spPr>
          <a:xfrm>
            <a:off x="2494280" y="6534150"/>
            <a:ext cx="8063230" cy="368300"/>
          </a:xfrm>
          <a:prstGeom prst="rect">
            <a:avLst/>
          </a:prstGeom>
          <a:noFill/>
        </p:spPr>
        <p:txBody>
          <a:bodyPr wrap="square" rtlCol="0">
            <a:spAutoFit/>
          </a:bodyPr>
          <a:lstStyle/>
          <a:p>
            <a:pPr algn="ctr"/>
            <a:r>
              <a:rPr lang="zh-CN" altLang="en-US"/>
              <a:t>图11-25生成凭证并保存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160655"/>
            <a:ext cx="12038330" cy="3784600"/>
          </a:xfrm>
          <a:prstGeom prst="rect">
            <a:avLst/>
          </a:prstGeom>
          <a:noFill/>
        </p:spPr>
        <p:txBody>
          <a:bodyPr wrap="square" rtlCol="0">
            <a:spAutoFit/>
          </a:bodyPr>
          <a:lstStyle/>
          <a:p>
            <a:r>
              <a:rPr lang="zh-CN" altLang="en-US" sz="2400"/>
              <a:t>5.在存货核算系统中记账并生成入库凭证</a:t>
            </a:r>
          </a:p>
          <a:p>
            <a:r>
              <a:rPr lang="zh-CN" altLang="en-US" sz="2400"/>
              <a:t>（1）以“004王菲”的身份登入企业应用平台，操作日期“2016-08-10”。</a:t>
            </a:r>
          </a:p>
          <a:p>
            <a:endParaRPr lang="zh-CN" altLang="en-US" sz="2400"/>
          </a:p>
          <a:p>
            <a:r>
              <a:rPr lang="zh-CN" altLang="en-US" sz="2400"/>
              <a:t>（2）执行“业务工作”-“供应链”-“存货核算”-“业务核算”-“正常单据记账（双击）”命令，打开“查询条件选择”窗口，选择常用条件仓库“原料库”。 </a:t>
            </a:r>
          </a:p>
          <a:p>
            <a:endParaRPr lang="zh-CN" altLang="en-US" sz="2400"/>
          </a:p>
          <a:p>
            <a:r>
              <a:rPr lang="zh-CN" altLang="en-US" sz="2400"/>
              <a:t>（3）单击“确定”按钮，进入“未记账单据一览表-正常单据记账列表”窗口，双击选择要记账的单据，单击“记账”按钮，弹出“存货核算-记账成功”提示框。</a:t>
            </a:r>
          </a:p>
          <a:p>
            <a:endParaRPr lang="zh-CN" altLang="en-US" sz="2400"/>
          </a:p>
          <a:p>
            <a:r>
              <a:rPr lang="zh-CN" altLang="en-US" sz="2400"/>
              <a:t>（4）单击“确定”按钮，退出“未记账单据一览表-正常单据记账列表”窗口。</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85725"/>
            <a:ext cx="12014200" cy="1014730"/>
          </a:xfrm>
          <a:prstGeom prst="rect">
            <a:avLst/>
          </a:prstGeom>
          <a:noFill/>
        </p:spPr>
        <p:txBody>
          <a:bodyPr wrap="square" rtlCol="0">
            <a:spAutoFit/>
          </a:bodyPr>
          <a:lstStyle/>
          <a:p>
            <a:r>
              <a:rPr lang="zh-CN" altLang="en-US" sz="2000"/>
              <a:t>（5）执行“业务工作”-“供应链”-“存货核算”-“财务核算”-“生成凭证（双击）”命令，打开“生成凭证”窗口，单击工具栏上的“选择”按钮，打开“查询条件”对话框，单击“全消”按钮，选择“采购入库单（报销记账）”选项，单击“确定”按钮。如图11-26所示。</a:t>
            </a:r>
          </a:p>
        </p:txBody>
      </p:sp>
      <p:pic>
        <p:nvPicPr>
          <p:cNvPr id="389" name="图片 389"/>
          <p:cNvPicPr>
            <a:picLocks noChangeAspect="1"/>
          </p:cNvPicPr>
          <p:nvPr/>
        </p:nvPicPr>
        <p:blipFill>
          <a:blip r:embed="rId2"/>
          <a:stretch>
            <a:fillRect/>
          </a:stretch>
        </p:blipFill>
        <p:spPr>
          <a:xfrm>
            <a:off x="2400935" y="1100455"/>
            <a:ext cx="7806690" cy="5274945"/>
          </a:xfrm>
          <a:prstGeom prst="rect">
            <a:avLst/>
          </a:prstGeom>
        </p:spPr>
      </p:pic>
      <p:sp>
        <p:nvSpPr>
          <p:cNvPr id="3" name="文本框 2"/>
          <p:cNvSpPr txBox="1"/>
          <p:nvPr/>
        </p:nvSpPr>
        <p:spPr>
          <a:xfrm>
            <a:off x="2385695" y="6434455"/>
            <a:ext cx="7851775" cy="368300"/>
          </a:xfrm>
          <a:prstGeom prst="rect">
            <a:avLst/>
          </a:prstGeom>
          <a:noFill/>
        </p:spPr>
        <p:txBody>
          <a:bodyPr wrap="square" rtlCol="0">
            <a:spAutoFit/>
          </a:bodyPr>
          <a:lstStyle/>
          <a:p>
            <a:pPr algn="ctr"/>
            <a:r>
              <a:rPr lang="zh-CN" altLang="en-US"/>
              <a:t>图11-26采购入库单制单查询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11125"/>
            <a:ext cx="11889740" cy="1322070"/>
          </a:xfrm>
          <a:prstGeom prst="rect">
            <a:avLst/>
          </a:prstGeom>
          <a:noFill/>
        </p:spPr>
        <p:txBody>
          <a:bodyPr wrap="square" rtlCol="0">
            <a:spAutoFit/>
          </a:bodyPr>
          <a:lstStyle/>
          <a:p>
            <a:r>
              <a:rPr lang="zh-CN" altLang="en-US" sz="2000"/>
              <a:t>（6）进入“选择单据-未生成凭证单据一览表”窗口，选择要制单的对象，单击“确定”按钮。</a:t>
            </a:r>
          </a:p>
          <a:p>
            <a:r>
              <a:rPr lang="zh-CN" altLang="en-US" sz="2000"/>
              <a:t>（7）进入“生成凭证”窗口，选择凭证类别“转账凭证”，单击“生成”按钮。</a:t>
            </a:r>
          </a:p>
          <a:p>
            <a:r>
              <a:rPr lang="zh-CN" altLang="en-US" sz="2000"/>
              <a:t>（8）进入“填制凭证”窗口，单击“保存”按钮，凭证左上角显示“已生成”标志，表明凭证已传至总账管理系统。最后退出“填制凭证”窗口。如图11-27所示。</a:t>
            </a:r>
          </a:p>
        </p:txBody>
      </p:sp>
      <p:pic>
        <p:nvPicPr>
          <p:cNvPr id="390" name="图片 390"/>
          <p:cNvPicPr>
            <a:picLocks noChangeAspect="1"/>
          </p:cNvPicPr>
          <p:nvPr/>
        </p:nvPicPr>
        <p:blipFill>
          <a:blip r:embed="rId2"/>
          <a:stretch>
            <a:fillRect/>
          </a:stretch>
        </p:blipFill>
        <p:spPr>
          <a:xfrm>
            <a:off x="1871345" y="1433195"/>
            <a:ext cx="9133840" cy="5008245"/>
          </a:xfrm>
          <a:prstGeom prst="rect">
            <a:avLst/>
          </a:prstGeom>
        </p:spPr>
      </p:pic>
      <p:sp>
        <p:nvSpPr>
          <p:cNvPr id="3" name="文本框 2"/>
          <p:cNvSpPr txBox="1"/>
          <p:nvPr/>
        </p:nvSpPr>
        <p:spPr>
          <a:xfrm>
            <a:off x="1847850" y="6484620"/>
            <a:ext cx="9181465" cy="368300"/>
          </a:xfrm>
          <a:prstGeom prst="rect">
            <a:avLst/>
          </a:prstGeom>
          <a:noFill/>
        </p:spPr>
        <p:txBody>
          <a:bodyPr wrap="square" rtlCol="0">
            <a:spAutoFit/>
          </a:bodyPr>
          <a:lstStyle/>
          <a:p>
            <a:pPr algn="ctr"/>
            <a:r>
              <a:rPr lang="zh-CN" altLang="en-US"/>
              <a:t>图11-27生成凭证并保存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72720"/>
            <a:ext cx="11902440" cy="6369685"/>
          </a:xfrm>
          <a:prstGeom prst="rect">
            <a:avLst/>
          </a:prstGeom>
          <a:noFill/>
        </p:spPr>
        <p:txBody>
          <a:bodyPr wrap="square" rtlCol="0">
            <a:spAutoFit/>
          </a:bodyPr>
          <a:lstStyle/>
          <a:p>
            <a:r>
              <a:rPr lang="zh-CN" altLang="en-US" sz="2400"/>
              <a:t>二、暂估入库报销处理</a:t>
            </a:r>
          </a:p>
          <a:p>
            <a:r>
              <a:rPr lang="zh-CN" altLang="en-US" sz="2400"/>
              <a:t>         上月暂估业务，本月发票已到，发票数量、单价与入库单数量、单价均不同。</a:t>
            </a:r>
          </a:p>
          <a:p>
            <a:r>
              <a:rPr lang="zh-CN" altLang="en-US" sz="2400"/>
              <a:t>2016年8月12日，收到华昌公司提供的上月已验收入库的40套HX-6型接线箱的专用发票一张，票据号0711，发票单价750元。进行暂估报销处理，确定采购成本及应付账款。</a:t>
            </a:r>
          </a:p>
          <a:p>
            <a:r>
              <a:rPr lang="zh-CN" altLang="en-US" sz="2400"/>
              <a:t>以“004王菲”的身份登入企业应用平台，操作日期“2016-08-12”。</a:t>
            </a:r>
          </a:p>
          <a:p>
            <a:endParaRPr lang="zh-CN" altLang="en-US" sz="2400"/>
          </a:p>
          <a:p>
            <a:r>
              <a:rPr lang="zh-CN" altLang="en-US" sz="2400"/>
              <a:t>1.在采购管理系统中填制采购发票</a:t>
            </a:r>
          </a:p>
          <a:p>
            <a:r>
              <a:rPr lang="zh-CN" altLang="en-US" sz="2400"/>
              <a:t>（1）执行“业务工作”-“供应链”-“采购管理”-“采购发票”-“专用采购发票（双击）”命令，打开“专用发票”窗口，单击“增加”按钮，下拉“生单”按钮，选择“入库单”选项，打开 “查询条件选择-采购入库单列表过滤”窗口，选择供应商编码“001华昌公司”，单击“确定”按钮。</a:t>
            </a:r>
          </a:p>
          <a:p>
            <a:endParaRPr lang="zh-CN" altLang="en-US" sz="2400"/>
          </a:p>
          <a:p>
            <a:r>
              <a:rPr lang="zh-CN" altLang="en-US" sz="2400"/>
              <a:t>（2）进入“拷贝并执行”窗口，双击选择需要参照的采购入库单，单击“OK确定”按钮，将采购入库单相关信息带入采购专用发票。</a:t>
            </a:r>
          </a:p>
          <a:p>
            <a:endParaRPr lang="zh-CN" altLang="en-US" sz="2400"/>
          </a:p>
          <a:p>
            <a:r>
              <a:rPr lang="zh-CN" altLang="en-US" sz="2400"/>
              <a:t>（3）进入“专用发票”窗口，输入发票号“0711”，数量“40”，原币单价“750”，单击“保存”按钮后退出。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147955"/>
            <a:ext cx="11864975" cy="4523105"/>
          </a:xfrm>
          <a:prstGeom prst="rect">
            <a:avLst/>
          </a:prstGeom>
          <a:noFill/>
        </p:spPr>
        <p:txBody>
          <a:bodyPr wrap="square" rtlCol="0">
            <a:spAutoFit/>
          </a:bodyPr>
          <a:lstStyle/>
          <a:p>
            <a:r>
              <a:rPr lang="zh-CN" altLang="en-US" sz="2400"/>
              <a:t>2.在采购管理系统中手工结算</a:t>
            </a:r>
          </a:p>
          <a:p>
            <a:r>
              <a:rPr lang="zh-CN" altLang="en-US" sz="2400"/>
              <a:t>（1）执行“业务工作”-“供应链”-“采购管理”-“采购结算”-“手工结算（双击）”命令，进入“手工结算”窗口，单击“选单”按钮，打开“结算选单”对话框。</a:t>
            </a:r>
          </a:p>
          <a:p>
            <a:endParaRPr lang="zh-CN" altLang="en-US" sz="2400"/>
          </a:p>
          <a:p>
            <a:r>
              <a:rPr lang="zh-CN" altLang="en-US" sz="2400"/>
              <a:t>（2）单击“查询”按钮，进入“查询条件选择-采购手工结算”窗口，选择单据日期“2016-07-11到2016-08-12”。 </a:t>
            </a:r>
          </a:p>
          <a:p>
            <a:endParaRPr lang="zh-CN" altLang="en-US" sz="2400"/>
          </a:p>
          <a:p>
            <a:r>
              <a:rPr lang="zh-CN" altLang="en-US" sz="2400"/>
              <a:t>（3）单击“确定”按钮。返回“结算选单”，此时标题显示符合条件的结算选单，分别选择要结算的发票和入库单，此处应该选择供应商“华昌公司”。 </a:t>
            </a:r>
          </a:p>
          <a:p>
            <a:endParaRPr lang="zh-CN" altLang="en-US" sz="2400"/>
          </a:p>
          <a:p>
            <a:r>
              <a:rPr lang="zh-CN" altLang="en-US" sz="2400"/>
              <a:t>（4）单击“OK确定”按钮，返回“手工结算”窗口。修改入库单结算数量”40“，单击“结算”按钮，系统弹出“完成结算！”提示框，单击“确定”按钮返回。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365" y="147955"/>
            <a:ext cx="11939270" cy="1322070"/>
          </a:xfrm>
          <a:prstGeom prst="rect">
            <a:avLst/>
          </a:prstGeom>
          <a:noFill/>
        </p:spPr>
        <p:txBody>
          <a:bodyPr wrap="square" rtlCol="0">
            <a:spAutoFit/>
          </a:bodyPr>
          <a:lstStyle/>
          <a:p>
            <a:r>
              <a:rPr lang="zh-CN" altLang="en-US" sz="2000"/>
              <a:t>3.在存货管理系统中执行结算成本处理并生成凭证</a:t>
            </a:r>
          </a:p>
          <a:p>
            <a:r>
              <a:rPr lang="zh-CN" altLang="en-US" sz="2000"/>
              <a:t>（1）执行“业务工作”-“供应链”-“存货核算”-“业务核算”-“结算成本处理（双击）”命令，打开“暂估处理查询”窗口，选择“原料库”，选中“未全部结算完的单据是否显示”复选框，单击“确定”按钮。如图11-28所示。</a:t>
            </a:r>
          </a:p>
        </p:txBody>
      </p:sp>
      <p:pic>
        <p:nvPicPr>
          <p:cNvPr id="391" name="图片 391"/>
          <p:cNvPicPr>
            <a:picLocks noChangeAspect="1"/>
          </p:cNvPicPr>
          <p:nvPr/>
        </p:nvPicPr>
        <p:blipFill>
          <a:blip r:embed="rId2"/>
          <a:stretch>
            <a:fillRect/>
          </a:stretch>
        </p:blipFill>
        <p:spPr>
          <a:xfrm>
            <a:off x="2362835" y="1470025"/>
            <a:ext cx="7466330" cy="5060315"/>
          </a:xfrm>
          <a:prstGeom prst="rect">
            <a:avLst/>
          </a:prstGeom>
        </p:spPr>
      </p:pic>
      <p:sp>
        <p:nvSpPr>
          <p:cNvPr id="3" name="文本框 2"/>
          <p:cNvSpPr txBox="1"/>
          <p:nvPr/>
        </p:nvSpPr>
        <p:spPr>
          <a:xfrm>
            <a:off x="2354580" y="6558915"/>
            <a:ext cx="7479665" cy="368300"/>
          </a:xfrm>
          <a:prstGeom prst="rect">
            <a:avLst/>
          </a:prstGeom>
          <a:noFill/>
        </p:spPr>
        <p:txBody>
          <a:bodyPr wrap="square" rtlCol="0">
            <a:spAutoFit/>
          </a:bodyPr>
          <a:lstStyle/>
          <a:p>
            <a:pPr algn="ctr"/>
            <a:r>
              <a:rPr lang="zh-CN" altLang="en-US"/>
              <a:t>图11-28暂估处理查询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11125"/>
            <a:ext cx="11927205" cy="706755"/>
          </a:xfrm>
          <a:prstGeom prst="rect">
            <a:avLst/>
          </a:prstGeom>
          <a:noFill/>
        </p:spPr>
        <p:txBody>
          <a:bodyPr wrap="square" rtlCol="0">
            <a:spAutoFit/>
          </a:bodyPr>
          <a:lstStyle/>
          <a:p>
            <a:r>
              <a:rPr lang="zh-CN" altLang="en-US" sz="2000"/>
              <a:t>（2）进入“结算成本处理”窗口，选择需要进行暂估结算的单据，单击“暂估”按钮，完成暂估处理后退出。如图11-29所示。</a:t>
            </a:r>
          </a:p>
        </p:txBody>
      </p:sp>
      <p:pic>
        <p:nvPicPr>
          <p:cNvPr id="392" name="图片 392"/>
          <p:cNvPicPr>
            <a:picLocks noChangeAspect="1"/>
          </p:cNvPicPr>
          <p:nvPr/>
        </p:nvPicPr>
        <p:blipFill>
          <a:blip r:embed="rId2"/>
          <a:stretch>
            <a:fillRect/>
          </a:stretch>
        </p:blipFill>
        <p:spPr>
          <a:xfrm>
            <a:off x="2029460" y="817880"/>
            <a:ext cx="8494395" cy="5742940"/>
          </a:xfrm>
          <a:prstGeom prst="rect">
            <a:avLst/>
          </a:prstGeom>
        </p:spPr>
      </p:pic>
      <p:sp>
        <p:nvSpPr>
          <p:cNvPr id="3" name="文本框 2"/>
          <p:cNvSpPr txBox="1"/>
          <p:nvPr/>
        </p:nvSpPr>
        <p:spPr>
          <a:xfrm>
            <a:off x="2029460" y="6473825"/>
            <a:ext cx="8448675" cy="368300"/>
          </a:xfrm>
          <a:prstGeom prst="rect">
            <a:avLst/>
          </a:prstGeom>
          <a:noFill/>
        </p:spPr>
        <p:txBody>
          <a:bodyPr wrap="square" rtlCol="0">
            <a:spAutoFit/>
          </a:bodyPr>
          <a:lstStyle/>
          <a:p>
            <a:pPr algn="ctr"/>
            <a:r>
              <a:rPr lang="zh-CN" altLang="en-US"/>
              <a:t>图11-29暂估处理完成</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 y="111125"/>
            <a:ext cx="12038330" cy="1014730"/>
          </a:xfrm>
          <a:prstGeom prst="rect">
            <a:avLst/>
          </a:prstGeom>
          <a:noFill/>
        </p:spPr>
        <p:txBody>
          <a:bodyPr wrap="square" rtlCol="0">
            <a:spAutoFit/>
          </a:bodyPr>
          <a:lstStyle/>
          <a:p>
            <a:r>
              <a:rPr lang="zh-CN" altLang="en-US" sz="2000"/>
              <a:t>（3）执行“业务工作”-“供应链”-“存货核算”-“财务核算”-“生成凭证”命令，进入“生成凭证”窗口，单击“选择”按钮，打开“查询条件”对话框，单击“全消”命令，选中“红字回冲单”、“蓝字回冲单（报销）”选项，单击“确定”按钮。如图11-30所示。</a:t>
            </a:r>
          </a:p>
        </p:txBody>
      </p:sp>
      <p:pic>
        <p:nvPicPr>
          <p:cNvPr id="393" name="图片 393"/>
          <p:cNvPicPr>
            <a:picLocks noChangeAspect="1"/>
          </p:cNvPicPr>
          <p:nvPr/>
        </p:nvPicPr>
        <p:blipFill>
          <a:blip r:embed="rId2"/>
          <a:stretch>
            <a:fillRect/>
          </a:stretch>
        </p:blipFill>
        <p:spPr>
          <a:xfrm>
            <a:off x="2254250" y="1125855"/>
            <a:ext cx="8180705" cy="5377180"/>
          </a:xfrm>
          <a:prstGeom prst="rect">
            <a:avLst/>
          </a:prstGeom>
        </p:spPr>
      </p:pic>
      <p:sp>
        <p:nvSpPr>
          <p:cNvPr id="3" name="文本框 2"/>
          <p:cNvSpPr txBox="1"/>
          <p:nvPr/>
        </p:nvSpPr>
        <p:spPr>
          <a:xfrm>
            <a:off x="2251710" y="6521450"/>
            <a:ext cx="8199755" cy="368300"/>
          </a:xfrm>
          <a:prstGeom prst="rect">
            <a:avLst/>
          </a:prstGeom>
          <a:noFill/>
        </p:spPr>
        <p:txBody>
          <a:bodyPr wrap="square" rtlCol="0">
            <a:spAutoFit/>
          </a:bodyPr>
          <a:lstStyle/>
          <a:p>
            <a:pPr algn="ctr"/>
            <a:r>
              <a:rPr lang="zh-CN" altLang="en-US"/>
              <a:t>图11-30回冲单制单查询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35890"/>
            <a:ext cx="11901805" cy="1938020"/>
          </a:xfrm>
          <a:prstGeom prst="rect">
            <a:avLst/>
          </a:prstGeom>
          <a:noFill/>
        </p:spPr>
        <p:txBody>
          <a:bodyPr wrap="square" rtlCol="0">
            <a:spAutoFit/>
          </a:bodyPr>
          <a:lstStyle/>
          <a:p>
            <a:r>
              <a:rPr lang="zh-CN" altLang="en-US" sz="2000"/>
              <a:t>第一节 普通采购业务</a:t>
            </a:r>
          </a:p>
          <a:p>
            <a:r>
              <a:rPr lang="zh-CN" altLang="en-US" sz="2000"/>
              <a:t>一、设置单据编号方式</a:t>
            </a:r>
          </a:p>
          <a:p>
            <a:r>
              <a:rPr lang="zh-CN" altLang="en-US" sz="2000"/>
              <a:t>         在企业应用平台中，执行“基础设置”-“单据设置”-“单据编号设置（双击）”命令，打开“单据编号设置”窗口，单击单据类型下的“采购管理”，选择“采购专用发票”选项，单击“修改”按钮 ，选中“完全手工编号”复选框，单击“保存”按钮。同理，设置采购普通发票和采购运费发票的发票号“完全手工编号”。 如图11-1所示。</a:t>
            </a:r>
          </a:p>
        </p:txBody>
      </p:sp>
      <p:pic>
        <p:nvPicPr>
          <p:cNvPr id="170" name="图片 170"/>
          <p:cNvPicPr>
            <a:picLocks noChangeAspect="1"/>
          </p:cNvPicPr>
          <p:nvPr/>
        </p:nvPicPr>
        <p:blipFill>
          <a:blip r:embed="rId2"/>
          <a:stretch>
            <a:fillRect/>
          </a:stretch>
        </p:blipFill>
        <p:spPr>
          <a:xfrm>
            <a:off x="11422380" y="1097915"/>
            <a:ext cx="314325" cy="303530"/>
          </a:xfrm>
          <a:prstGeom prst="rect">
            <a:avLst/>
          </a:prstGeom>
        </p:spPr>
      </p:pic>
      <p:pic>
        <p:nvPicPr>
          <p:cNvPr id="171" name="图片 171"/>
          <p:cNvPicPr>
            <a:picLocks noChangeAspect="1"/>
          </p:cNvPicPr>
          <p:nvPr/>
        </p:nvPicPr>
        <p:blipFill>
          <a:blip r:embed="rId3"/>
          <a:stretch>
            <a:fillRect/>
          </a:stretch>
        </p:blipFill>
        <p:spPr>
          <a:xfrm>
            <a:off x="2626995" y="2073910"/>
            <a:ext cx="6577965" cy="4363720"/>
          </a:xfrm>
          <a:prstGeom prst="rect">
            <a:avLst/>
          </a:prstGeom>
        </p:spPr>
      </p:pic>
      <p:sp>
        <p:nvSpPr>
          <p:cNvPr id="3" name="文本框 2"/>
          <p:cNvSpPr txBox="1"/>
          <p:nvPr/>
        </p:nvSpPr>
        <p:spPr>
          <a:xfrm>
            <a:off x="2674620" y="6484620"/>
            <a:ext cx="6522085" cy="368300"/>
          </a:xfrm>
          <a:prstGeom prst="rect">
            <a:avLst/>
          </a:prstGeom>
          <a:noFill/>
        </p:spPr>
        <p:txBody>
          <a:bodyPr wrap="square" rtlCol="0">
            <a:spAutoFit/>
          </a:bodyPr>
          <a:lstStyle/>
          <a:p>
            <a:pPr algn="ctr"/>
            <a:r>
              <a:rPr lang="zh-CN" altLang="en-US"/>
              <a:t>图11-1单据编号设置</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98425"/>
            <a:ext cx="12038965" cy="1322070"/>
          </a:xfrm>
          <a:prstGeom prst="rect">
            <a:avLst/>
          </a:prstGeom>
          <a:noFill/>
        </p:spPr>
        <p:txBody>
          <a:bodyPr wrap="square" rtlCol="0">
            <a:spAutoFit/>
          </a:bodyPr>
          <a:lstStyle/>
          <a:p>
            <a:r>
              <a:rPr lang="zh-CN" altLang="en-US" sz="2000"/>
              <a:t>（4）进入“选择单据-未生成凭证单据一览表”窗口，单击“全选”按钮，再单击“确定”按钮。</a:t>
            </a:r>
          </a:p>
          <a:p>
            <a:r>
              <a:rPr lang="zh-CN" altLang="en-US" sz="2000"/>
              <a:t>（5）进入“生成凭证”窗口，选择凭证类别“转账凭证”，输入红字回冲单对方科目“材料采购1401”。单击“生成”按钮，进入“填制凭证”窗口。单击“保存”按钮，保存红字回冲单生成的凭证。如图11-31所示。</a:t>
            </a:r>
          </a:p>
        </p:txBody>
      </p:sp>
      <p:pic>
        <p:nvPicPr>
          <p:cNvPr id="394" name="图片 394"/>
          <p:cNvPicPr>
            <a:picLocks noChangeAspect="1"/>
          </p:cNvPicPr>
          <p:nvPr/>
        </p:nvPicPr>
        <p:blipFill>
          <a:blip r:embed="rId2"/>
          <a:stretch>
            <a:fillRect/>
          </a:stretch>
        </p:blipFill>
        <p:spPr>
          <a:xfrm>
            <a:off x="1941830" y="1290955"/>
            <a:ext cx="8687435" cy="5114925"/>
          </a:xfrm>
          <a:prstGeom prst="rect">
            <a:avLst/>
          </a:prstGeom>
        </p:spPr>
      </p:pic>
      <p:sp>
        <p:nvSpPr>
          <p:cNvPr id="3" name="文本框 2"/>
          <p:cNvSpPr txBox="1"/>
          <p:nvPr/>
        </p:nvSpPr>
        <p:spPr>
          <a:xfrm>
            <a:off x="1947545" y="6434455"/>
            <a:ext cx="8646795" cy="368300"/>
          </a:xfrm>
          <a:prstGeom prst="rect">
            <a:avLst/>
          </a:prstGeom>
          <a:noFill/>
        </p:spPr>
        <p:txBody>
          <a:bodyPr wrap="square" rtlCol="0">
            <a:spAutoFit/>
          </a:bodyPr>
          <a:lstStyle/>
          <a:p>
            <a:pPr algn="ctr"/>
            <a:r>
              <a:rPr lang="zh-CN" altLang="en-US"/>
              <a:t>图11-31生成凭证并保存（红字）</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86360"/>
            <a:ext cx="12038330" cy="398780"/>
          </a:xfrm>
          <a:prstGeom prst="rect">
            <a:avLst/>
          </a:prstGeom>
          <a:noFill/>
        </p:spPr>
        <p:txBody>
          <a:bodyPr wrap="square" rtlCol="0">
            <a:spAutoFit/>
          </a:bodyPr>
          <a:lstStyle/>
          <a:p>
            <a:r>
              <a:rPr lang="zh-CN" altLang="en-US" sz="2000"/>
              <a:t>（6）单击“下一张”按钮，再单击“保存”，保存蓝字回冲单生成的凭证。如图11-32所示。</a:t>
            </a:r>
          </a:p>
        </p:txBody>
      </p:sp>
      <p:pic>
        <p:nvPicPr>
          <p:cNvPr id="395" name="图片 395"/>
          <p:cNvPicPr>
            <a:picLocks noChangeAspect="1"/>
          </p:cNvPicPr>
          <p:nvPr/>
        </p:nvPicPr>
        <p:blipFill>
          <a:blip r:embed="rId2"/>
          <a:stretch>
            <a:fillRect/>
          </a:stretch>
        </p:blipFill>
        <p:spPr>
          <a:xfrm>
            <a:off x="1172845" y="457200"/>
            <a:ext cx="9907905" cy="5981700"/>
          </a:xfrm>
          <a:prstGeom prst="rect">
            <a:avLst/>
          </a:prstGeom>
        </p:spPr>
      </p:pic>
      <p:sp>
        <p:nvSpPr>
          <p:cNvPr id="3" name="文本框 2"/>
          <p:cNvSpPr txBox="1"/>
          <p:nvPr/>
        </p:nvSpPr>
        <p:spPr>
          <a:xfrm>
            <a:off x="1207770" y="6471920"/>
            <a:ext cx="9815195" cy="368300"/>
          </a:xfrm>
          <a:prstGeom prst="rect">
            <a:avLst/>
          </a:prstGeom>
          <a:noFill/>
        </p:spPr>
        <p:txBody>
          <a:bodyPr wrap="square" rtlCol="0">
            <a:spAutoFit/>
          </a:bodyPr>
          <a:lstStyle/>
          <a:p>
            <a:pPr algn="ctr"/>
            <a:r>
              <a:rPr lang="zh-CN" altLang="en-US"/>
              <a:t>图11-32生成凭证并保存（蓝字）</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123190"/>
            <a:ext cx="12051030" cy="5631180"/>
          </a:xfrm>
          <a:prstGeom prst="rect">
            <a:avLst/>
          </a:prstGeom>
          <a:noFill/>
        </p:spPr>
        <p:txBody>
          <a:bodyPr wrap="square" rtlCol="0">
            <a:spAutoFit/>
          </a:bodyPr>
          <a:lstStyle/>
          <a:p>
            <a:r>
              <a:rPr lang="zh-CN" altLang="en-US" sz="2400"/>
              <a:t>4.在应付款管理系统中审核发票并制单处理</a:t>
            </a:r>
          </a:p>
          <a:p>
            <a:r>
              <a:rPr lang="zh-CN" altLang="en-US" sz="2400"/>
              <a:t>（1）以“001丁一”的身份登入企业应用平台，操作日期“2016-08-12”。</a:t>
            </a:r>
          </a:p>
          <a:p>
            <a:endParaRPr lang="zh-CN" altLang="en-US" sz="2400"/>
          </a:p>
          <a:p>
            <a:r>
              <a:rPr lang="zh-CN" altLang="en-US" sz="2400"/>
              <a:t>（2）执行“业务工作”-“财务会计”-“应付款管理”-“应付单据处理”-“应付单据审核（双击）”命令，打开“应付单查询条件”窗口，选择单据名称“采购发票”，供应商“华昌公司”，单据日期“2016-08-12”。 </a:t>
            </a:r>
          </a:p>
          <a:p>
            <a:endParaRPr lang="zh-CN" altLang="en-US" sz="2400"/>
          </a:p>
          <a:p>
            <a:r>
              <a:rPr lang="zh-CN" altLang="en-US" sz="2400"/>
              <a:t>（3）单击“确定”按钮，进入“单据处理-应付单据列表”窗口，双击选择需要审核的单据，单击“审核”按钮，系统弹出审核结果提示框，单击“确定”按钮返回后退出。</a:t>
            </a:r>
          </a:p>
          <a:p>
            <a:endParaRPr lang="zh-CN" altLang="en-US" sz="2400"/>
          </a:p>
          <a:p>
            <a:r>
              <a:rPr lang="zh-CN" altLang="en-US" sz="2400"/>
              <a:t>（4）执行 “业务工作”-“财务会计”-“应付款管理”-“制单处理（双击）”命令，打开“制单查询”窗口，选择“发票制单”，供应商“华昌公司”，单击“确定”按钮。</a:t>
            </a:r>
          </a:p>
          <a:p>
            <a:endParaRPr lang="zh-CN" altLang="en-US" sz="2400"/>
          </a:p>
          <a:p>
            <a:r>
              <a:rPr lang="zh-CN" altLang="en-US" sz="2400"/>
              <a:t>（5）进入“制单-采购发票制单”窗口，单击“全选”按钮，或者双击选择需要制单的发票，选择凭证类别“转账凭证”。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98425"/>
            <a:ext cx="12051665" cy="706755"/>
          </a:xfrm>
          <a:prstGeom prst="rect">
            <a:avLst/>
          </a:prstGeom>
          <a:noFill/>
        </p:spPr>
        <p:txBody>
          <a:bodyPr wrap="square" rtlCol="0">
            <a:spAutoFit/>
          </a:bodyPr>
          <a:lstStyle/>
          <a:p>
            <a:r>
              <a:rPr lang="zh-CN" altLang="en-US" sz="2000"/>
              <a:t>（6）单击“制单”按钮，进入“填制凭证”窗口。单击“保存”按钮，凭证左上角显示“已生成”标志，表明凭证已传至总账管理系统。最后退出“填制凭证”窗口。如图11-33所示。</a:t>
            </a:r>
          </a:p>
        </p:txBody>
      </p:sp>
      <p:pic>
        <p:nvPicPr>
          <p:cNvPr id="396" name="图片 396"/>
          <p:cNvPicPr>
            <a:picLocks noChangeAspect="1"/>
          </p:cNvPicPr>
          <p:nvPr/>
        </p:nvPicPr>
        <p:blipFill>
          <a:blip r:embed="rId2"/>
          <a:stretch>
            <a:fillRect/>
          </a:stretch>
        </p:blipFill>
        <p:spPr>
          <a:xfrm>
            <a:off x="1579245" y="805180"/>
            <a:ext cx="9295130" cy="5630545"/>
          </a:xfrm>
          <a:prstGeom prst="rect">
            <a:avLst/>
          </a:prstGeom>
        </p:spPr>
      </p:pic>
      <p:sp>
        <p:nvSpPr>
          <p:cNvPr id="3" name="文本框 2"/>
          <p:cNvSpPr txBox="1"/>
          <p:nvPr/>
        </p:nvSpPr>
        <p:spPr>
          <a:xfrm>
            <a:off x="1581150" y="6484620"/>
            <a:ext cx="9305290" cy="368300"/>
          </a:xfrm>
          <a:prstGeom prst="rect">
            <a:avLst/>
          </a:prstGeom>
          <a:noFill/>
        </p:spPr>
        <p:txBody>
          <a:bodyPr wrap="square" rtlCol="0">
            <a:spAutoFit/>
          </a:bodyPr>
          <a:lstStyle/>
          <a:p>
            <a:pPr algn="ctr"/>
            <a:r>
              <a:rPr lang="zh-CN" altLang="en-US"/>
              <a:t>图11-33生成凭证并保存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60655"/>
            <a:ext cx="11964035" cy="2676525"/>
          </a:xfrm>
          <a:prstGeom prst="rect">
            <a:avLst/>
          </a:prstGeom>
          <a:noFill/>
        </p:spPr>
        <p:txBody>
          <a:bodyPr wrap="square" rtlCol="0">
            <a:spAutoFit/>
          </a:bodyPr>
          <a:lstStyle/>
          <a:p>
            <a:r>
              <a:rPr lang="zh-CN" altLang="en-US" sz="2400"/>
              <a:t>5.在采购管理系统中查询暂估入库余额表</a:t>
            </a:r>
          </a:p>
          <a:p>
            <a:r>
              <a:rPr lang="zh-CN" altLang="en-US" sz="2400"/>
              <a:t>（1）执行“业务工作”-“供应链”-“采购管理”-“报表”-“采购账簿”-“采购结算余额表（双击）”命令，打开“采购结算余额表”窗口。选择日期“2016-08-01到2016-08-31”，供应商“华昌公司”。 </a:t>
            </a:r>
          </a:p>
          <a:p>
            <a:endParaRPr lang="zh-CN" altLang="en-US" sz="2400"/>
          </a:p>
          <a:p>
            <a:r>
              <a:rPr lang="zh-CN" altLang="en-US" sz="2400"/>
              <a:t>（2）单击“确定”按钮，进入“采购余额结算表”窗口，不难发现，该单据上期结余数量为“50”，本期结算数量为“40”，本期结余数量为“10”。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147955"/>
            <a:ext cx="11927205" cy="4154170"/>
          </a:xfrm>
          <a:prstGeom prst="rect">
            <a:avLst/>
          </a:prstGeom>
          <a:noFill/>
        </p:spPr>
        <p:txBody>
          <a:bodyPr wrap="square" rtlCol="0">
            <a:spAutoFit/>
          </a:bodyPr>
          <a:lstStyle/>
          <a:p>
            <a:r>
              <a:rPr lang="zh-CN" altLang="en-US" sz="2400"/>
              <a:t>三、暂估入库处理</a:t>
            </a:r>
          </a:p>
          <a:p>
            <a:r>
              <a:rPr lang="zh-CN" altLang="en-US" sz="2400"/>
              <a:t>         2016年8月12日，收到东方公司提供的L580mm轴承80套，验收入辅料库。由于到了月底发票仍未收到，故确定该批商品的暂估成本为350元/套，并进行暂估记账处理。</a:t>
            </a:r>
          </a:p>
          <a:p>
            <a:r>
              <a:rPr lang="zh-CN" altLang="en-US" sz="2400"/>
              <a:t>         以“004”王菲的身份登入企业应用平台，操作日期“2016-08-12”。</a:t>
            </a:r>
          </a:p>
          <a:p>
            <a:endParaRPr lang="zh-CN" altLang="en-US" sz="2400"/>
          </a:p>
          <a:p>
            <a:r>
              <a:rPr lang="zh-CN" altLang="en-US" sz="2400"/>
              <a:t>1.在库存管理系统中填制并审核采购入库单</a:t>
            </a:r>
          </a:p>
          <a:p>
            <a:r>
              <a:rPr lang="zh-CN" altLang="en-US" sz="2400"/>
              <a:t>         执行“业务工作”-“供应链”-“库存管理”-“入库业务”-“采购入库单（双击）”命令，打开“采购入库单”窗口，单击“增加”按钮，选择仓库“辅料库”，供货单位“东方公司”，入库类别“采购入库”，存货编码“07 L580mm轴承”，数量“80”，此处采购入库单不必输入单价。单击“保存”按钮，再单击“审核”按钮，系统弹出“该单据审核成功！”提示框，单击”确定“按钮后退出。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47955"/>
            <a:ext cx="11939270" cy="5631180"/>
          </a:xfrm>
          <a:prstGeom prst="rect">
            <a:avLst/>
          </a:prstGeom>
          <a:noFill/>
        </p:spPr>
        <p:txBody>
          <a:bodyPr wrap="square" rtlCol="0">
            <a:spAutoFit/>
          </a:bodyPr>
          <a:lstStyle/>
          <a:p>
            <a:r>
              <a:rPr lang="zh-CN" altLang="en-US" sz="2400"/>
              <a:t>2.在存货核算系统中录入暂估入库成本并记账生成凭证</a:t>
            </a:r>
          </a:p>
          <a:p>
            <a:r>
              <a:rPr lang="zh-CN" altLang="en-US" sz="2400"/>
              <a:t>（1）执行“业务工作”-“供应链”-“存货核算”-“业务核算”-“暂估成本录入（双击）”命令，打开“查询条件选择”窗口，输入仓库“辅料库”。 </a:t>
            </a:r>
          </a:p>
          <a:p>
            <a:r>
              <a:rPr lang="zh-CN" altLang="en-US" sz="2400"/>
              <a:t>（2）单击“确定”按钮。进入“暂估成本录入”窗口，输入单价“350”。单击“保存”按钮，系统弹出“保存成功！”提示框，单击“确定”按钮返回。</a:t>
            </a:r>
          </a:p>
          <a:p>
            <a:r>
              <a:rPr lang="zh-CN" altLang="en-US" sz="2400"/>
              <a:t>（3）执行 “业务工作”-“供应链”-“存货核算”-“业务核算”-“正常单据记账（双击）”命令，打开“查询条件选择”窗口，输入仓库“辅料库”。 </a:t>
            </a:r>
          </a:p>
          <a:p>
            <a:r>
              <a:rPr lang="zh-CN" altLang="en-US" sz="2400"/>
              <a:t>（4）单击“确定”按钮，进入“未记账单据一览表-正常单据记账列表”窗口，选择要记账的单据，单击“记账”按钮，完成记账后退出。</a:t>
            </a:r>
          </a:p>
          <a:p>
            <a:r>
              <a:rPr lang="zh-CN" altLang="en-US" sz="2400"/>
              <a:t>（5）执行“业务工作”-“供应链”-“存货核算”-“财务核算”-“生成凭证（双击）”命令，打开“生成凭证”窗口，单击“选择”按钮，打开“查询条件”对话框。单击“全消”命令，选中“采购入库单（暂估记账）”，仓库“辅料库”。 </a:t>
            </a:r>
          </a:p>
          <a:p>
            <a:r>
              <a:rPr lang="zh-CN" altLang="en-US" sz="2400"/>
              <a:t>（6）单击“确定”按钮，进入“选择单据”窗口，选择要生成凭证的单据。</a:t>
            </a:r>
          </a:p>
          <a:p>
            <a:r>
              <a:rPr lang="zh-CN" altLang="en-US" sz="2400"/>
              <a:t>（7）单击“确定”按钮，进入“生成凭证”窗口，修改凭证类别“转账凭证”，补充输入对方科目“材料采购1401”。 </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99060"/>
            <a:ext cx="12014200" cy="706755"/>
          </a:xfrm>
          <a:prstGeom prst="rect">
            <a:avLst/>
          </a:prstGeom>
          <a:noFill/>
        </p:spPr>
        <p:txBody>
          <a:bodyPr wrap="square" rtlCol="0">
            <a:spAutoFit/>
          </a:bodyPr>
          <a:lstStyle/>
          <a:p>
            <a:r>
              <a:rPr lang="zh-CN" altLang="en-US" sz="2000"/>
              <a:t>（8）单击“生成”按钮，进入“填制凭证”窗口，单击“保存”按钮，凭证左上角显示“已生成”标志，表明凭证已传至总账管理系统。最后退出“填制凭证”窗口。如图11-34所示。</a:t>
            </a:r>
          </a:p>
        </p:txBody>
      </p:sp>
      <p:pic>
        <p:nvPicPr>
          <p:cNvPr id="397" name="图片 397"/>
          <p:cNvPicPr>
            <a:picLocks noChangeAspect="1"/>
          </p:cNvPicPr>
          <p:nvPr/>
        </p:nvPicPr>
        <p:blipFill>
          <a:blip r:embed="rId2"/>
          <a:stretch>
            <a:fillRect/>
          </a:stretch>
        </p:blipFill>
        <p:spPr>
          <a:xfrm>
            <a:off x="1362075" y="805815"/>
            <a:ext cx="9791700" cy="5639435"/>
          </a:xfrm>
          <a:prstGeom prst="rect">
            <a:avLst/>
          </a:prstGeom>
        </p:spPr>
      </p:pic>
      <p:sp>
        <p:nvSpPr>
          <p:cNvPr id="3" name="文本框 2"/>
          <p:cNvSpPr txBox="1"/>
          <p:nvPr/>
        </p:nvSpPr>
        <p:spPr>
          <a:xfrm>
            <a:off x="1354455" y="6471920"/>
            <a:ext cx="9777730" cy="368300"/>
          </a:xfrm>
          <a:prstGeom prst="rect">
            <a:avLst/>
          </a:prstGeom>
          <a:noFill/>
        </p:spPr>
        <p:txBody>
          <a:bodyPr wrap="square" rtlCol="0">
            <a:spAutoFit/>
          </a:bodyPr>
          <a:lstStyle/>
          <a:p>
            <a:pPr algn="ctr"/>
            <a:r>
              <a:rPr lang="zh-CN" altLang="en-US"/>
              <a:t>图11-34生成凭证并保存</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72720"/>
            <a:ext cx="12001500" cy="4954270"/>
          </a:xfrm>
          <a:prstGeom prst="rect">
            <a:avLst/>
          </a:prstGeom>
          <a:noFill/>
        </p:spPr>
        <p:txBody>
          <a:bodyPr wrap="square" rtlCol="0">
            <a:spAutoFit/>
          </a:bodyPr>
          <a:lstStyle/>
          <a:p>
            <a:pPr algn="ctr"/>
            <a:r>
              <a:rPr lang="zh-CN" altLang="en-US" sz="2800" b="1"/>
              <a:t>第四节 采购退货业务</a:t>
            </a:r>
          </a:p>
          <a:p>
            <a:r>
              <a:rPr lang="zh-CN" altLang="en-US" sz="2400"/>
              <a:t>一、结算前部分退货</a:t>
            </a:r>
          </a:p>
          <a:p>
            <a:r>
              <a:rPr lang="zh-CN" altLang="en-US" sz="2400"/>
              <a:t>         2016年8月15日，收到明珠公司提供的L260mm主轴150件，单价350元，验收入原料库，仓库反映有10件存在质量问题，要求退货，收到明珠公司开具的专用发票一张，发票号0815。进行采购结算。</a:t>
            </a:r>
          </a:p>
          <a:p>
            <a:r>
              <a:rPr lang="zh-CN" altLang="en-US" sz="2400"/>
              <a:t>         以004王菲的身份登入企业应用平台，操作日期“2016-08-15”。</a:t>
            </a:r>
          </a:p>
          <a:p>
            <a:endParaRPr lang="zh-CN" altLang="en-US" sz="2400"/>
          </a:p>
          <a:p>
            <a:r>
              <a:rPr lang="zh-CN" altLang="en-US" sz="2400"/>
              <a:t>1.在库存管理系统中填制并审核采购入库单</a:t>
            </a:r>
          </a:p>
          <a:p>
            <a:r>
              <a:rPr lang="zh-CN" altLang="en-US" sz="2400"/>
              <a:t>         执行“业务工作”-“供应链”-“库存管理”-“入库业务”-“采购入库单（双击）”命令，打开“采购入库单”窗口，单击“增加”按钮，选择仓库“原料库”，供货单位“明珠公司”，入库类别“采购入库”，存货编码“03 L260mm主轴”，数量“150”，本币单价350元。单击“保存”按钮，再单击“审核”按钮，系统弹出“该单据审核成功！”提示框，单击”确定“按钮后退出。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6360"/>
            <a:ext cx="12001500" cy="1322070"/>
          </a:xfrm>
          <a:prstGeom prst="rect">
            <a:avLst/>
          </a:prstGeom>
          <a:noFill/>
        </p:spPr>
        <p:txBody>
          <a:bodyPr wrap="square" rtlCol="0">
            <a:spAutoFit/>
          </a:bodyPr>
          <a:lstStyle/>
          <a:p>
            <a:r>
              <a:rPr lang="zh-CN" altLang="en-US" sz="2000"/>
              <a:t>2.在库存管理系统中填制红字采购入库单</a:t>
            </a:r>
          </a:p>
          <a:p>
            <a:r>
              <a:rPr lang="zh-CN" altLang="en-US" sz="2000"/>
              <a:t>        执行“业务工作”-“供应链”-“库存管理”-“入库业务”-“采购入库单（双击）”命令，打开“采购入库单”窗口，单击“增加”按钮，选择窗口右上角“红字”选项，输入相关信息，退货数量为“-10”，本币单价“350”，单击“保存”按钮，再单击“审核”按钮后退出。如图11-35所示。</a:t>
            </a:r>
          </a:p>
        </p:txBody>
      </p:sp>
      <p:pic>
        <p:nvPicPr>
          <p:cNvPr id="398" name="图片 398"/>
          <p:cNvPicPr>
            <a:picLocks noChangeAspect="1"/>
          </p:cNvPicPr>
          <p:nvPr/>
        </p:nvPicPr>
        <p:blipFill>
          <a:blip r:embed="rId2"/>
          <a:stretch>
            <a:fillRect/>
          </a:stretch>
        </p:blipFill>
        <p:spPr>
          <a:xfrm>
            <a:off x="1720215" y="1408430"/>
            <a:ext cx="9050655" cy="5087620"/>
          </a:xfrm>
          <a:prstGeom prst="rect">
            <a:avLst/>
          </a:prstGeom>
        </p:spPr>
      </p:pic>
      <p:sp>
        <p:nvSpPr>
          <p:cNvPr id="4" name="文本框 3"/>
          <p:cNvSpPr txBox="1"/>
          <p:nvPr/>
        </p:nvSpPr>
        <p:spPr>
          <a:xfrm>
            <a:off x="1729105" y="6484620"/>
            <a:ext cx="9044305" cy="368300"/>
          </a:xfrm>
          <a:prstGeom prst="rect">
            <a:avLst/>
          </a:prstGeom>
          <a:noFill/>
        </p:spPr>
        <p:txBody>
          <a:bodyPr wrap="square" rtlCol="0">
            <a:spAutoFit/>
          </a:bodyPr>
          <a:lstStyle/>
          <a:p>
            <a:pPr algn="ctr"/>
            <a:r>
              <a:rPr lang="zh-CN" altLang="en-US"/>
              <a:t>图11-35填制并审核采购入库单（红字）</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172720"/>
            <a:ext cx="11641455" cy="4892675"/>
          </a:xfrm>
          <a:prstGeom prst="rect">
            <a:avLst/>
          </a:prstGeom>
          <a:noFill/>
        </p:spPr>
        <p:txBody>
          <a:bodyPr wrap="square" rtlCol="0">
            <a:spAutoFit/>
          </a:bodyPr>
          <a:lstStyle/>
          <a:p>
            <a:r>
              <a:rPr lang="zh-CN" altLang="en-US" sz="2400"/>
              <a:t>二、业务处理</a:t>
            </a:r>
          </a:p>
          <a:p>
            <a:r>
              <a:rPr lang="zh-CN" altLang="en-US" sz="2400"/>
              <a:t>         2016年8月2日，业务员王菲向明珠公司询问ɸ150mm叶轮的价格为150元/件，比较市场后确认价格合理，于是提交请购150件的要求，上级主管同意采购，要求到货日期为8月5日。为便于操作，假设后续采购活动都在8月2日当天完成，包括到货、验收入库、付清货款。</a:t>
            </a:r>
          </a:p>
          <a:p>
            <a:r>
              <a:rPr lang="zh-CN" altLang="en-US" sz="2400"/>
              <a:t>以“004王菲”的身份登入企业应用平台，操作日期“2016-08-02”。</a:t>
            </a:r>
          </a:p>
          <a:p>
            <a:endParaRPr lang="zh-CN" altLang="en-US" sz="2400"/>
          </a:p>
          <a:p>
            <a:r>
              <a:rPr lang="zh-CN" altLang="en-US" sz="2400"/>
              <a:t>1.在采购管理系统中填制并审核采购请购单 </a:t>
            </a:r>
          </a:p>
          <a:p>
            <a:r>
              <a:rPr lang="zh-CN" altLang="en-US" sz="2400"/>
              <a:t>        （1）执行“业务工作”-“供应链”-“采购管理”-“请购”-“请购单（双击）”命令，打开“采购请购单”窗口。单击“增加”按钮，输入日期“2016-08-02”，选择请购部门“采购部”，请购人员“004王菲”。选择存货编号“004叶轮”，输入数量“150”，本币单价“150”，需求日期“2016-08-05”，供应商“明珠公司”。 如图11-2所示。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23190"/>
            <a:ext cx="11964035" cy="3784600"/>
          </a:xfrm>
          <a:prstGeom prst="rect">
            <a:avLst/>
          </a:prstGeom>
          <a:noFill/>
        </p:spPr>
        <p:txBody>
          <a:bodyPr wrap="square" rtlCol="0">
            <a:spAutoFit/>
          </a:bodyPr>
          <a:lstStyle/>
          <a:p>
            <a:r>
              <a:rPr lang="zh-CN" altLang="en-US" sz="2400"/>
              <a:t>3.在采购管理系统根据采购入库单生成采购专用发票</a:t>
            </a:r>
          </a:p>
          <a:p>
            <a:r>
              <a:rPr lang="zh-CN" altLang="en-US" sz="2400"/>
              <a:t>（1）执行“业务工作”-“供应链”-“采购管理”-“采购发票”-“专用采购发票（双击）”命令，打开“专用发票”窗口，单击“增加”按钮，下拉“生单”按钮，选择“入库单”选项，打开“查询条件选择-采购入库单列表过滤”窗口，选择日期“2016-08-15”，单击“确定”按钮。</a:t>
            </a:r>
          </a:p>
          <a:p>
            <a:endParaRPr lang="zh-CN" altLang="en-US" sz="2400"/>
          </a:p>
          <a:p>
            <a:r>
              <a:rPr lang="zh-CN" altLang="en-US" sz="2400"/>
              <a:t>（2）进入“拷贝并执行”窗口，双击选择需要参照的采购入库单。</a:t>
            </a:r>
          </a:p>
          <a:p>
            <a:endParaRPr lang="zh-CN" altLang="en-US" sz="2400"/>
          </a:p>
          <a:p>
            <a:r>
              <a:rPr lang="zh-CN" altLang="en-US" sz="2400"/>
              <a:t>（3）单击“OK确定”按钮，将采购入库单相关信息带入采购专用发票，进入“专用发票”窗口，输入发票号“081”，修改数量为“140”，单击“保存”按钮后退出。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35890"/>
            <a:ext cx="11927205" cy="4523105"/>
          </a:xfrm>
          <a:prstGeom prst="rect">
            <a:avLst/>
          </a:prstGeom>
          <a:noFill/>
        </p:spPr>
        <p:txBody>
          <a:bodyPr wrap="square" rtlCol="0">
            <a:spAutoFit/>
          </a:bodyPr>
          <a:lstStyle/>
          <a:p>
            <a:r>
              <a:rPr lang="zh-CN" altLang="en-US" sz="2400"/>
              <a:t>4.在采购管理系统中处理采购结算（手工结算）</a:t>
            </a:r>
          </a:p>
          <a:p>
            <a:r>
              <a:rPr lang="zh-CN" altLang="en-US" sz="2400"/>
              <a:t>（1）执行“业务工作”-“供应链”-“采购管理”-“采购结算”-“手工结算（双击）”命令，进入“手工结算”窗口，单击“选单”按钮，打开“结算选单”对话框。</a:t>
            </a:r>
          </a:p>
          <a:p>
            <a:endParaRPr lang="zh-CN" altLang="en-US" sz="2400"/>
          </a:p>
          <a:p>
            <a:r>
              <a:rPr lang="zh-CN" altLang="en-US" sz="2400"/>
              <a:t>（2）单击“查询”按钮，进入“查询条件选择-采购手工结算”窗口，选择单据日期“2016-08-15”。 </a:t>
            </a:r>
          </a:p>
          <a:p>
            <a:endParaRPr lang="zh-CN" altLang="en-US" sz="2400"/>
          </a:p>
          <a:p>
            <a:r>
              <a:rPr lang="zh-CN" altLang="en-US" sz="2400"/>
              <a:t>（3）单击“确定”按钮。返回“结算选单”，此时标题显示符合条件的结算选单，分别选择要结算的发票和入库单。</a:t>
            </a:r>
          </a:p>
          <a:p>
            <a:endParaRPr lang="zh-CN" altLang="en-US" sz="2400"/>
          </a:p>
          <a:p>
            <a:r>
              <a:rPr lang="zh-CN" altLang="en-US" sz="2400"/>
              <a:t>（4）单击“OK确定”按钮，返回“手工结算”窗口。执行“结算”命令，系统进行结算处理，完成后弹出“完成结算！”提示框，单击“确定”按钮返回。</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60655"/>
            <a:ext cx="11889105" cy="4154170"/>
          </a:xfrm>
          <a:prstGeom prst="rect">
            <a:avLst/>
          </a:prstGeom>
          <a:noFill/>
        </p:spPr>
        <p:txBody>
          <a:bodyPr wrap="square" rtlCol="0">
            <a:spAutoFit/>
          </a:bodyPr>
          <a:lstStyle/>
          <a:p>
            <a:r>
              <a:rPr lang="zh-CN" altLang="en-US" sz="2400" b="1"/>
              <a:t>二、采购结算后退货</a:t>
            </a:r>
          </a:p>
          <a:p>
            <a:r>
              <a:rPr lang="zh-CN" altLang="en-US" sz="2400"/>
              <a:t>         2016年8月16日，从明珠公司采购的ɸ150mm叶轮有质量问题，退回8件，单价150元/件，同时收到发票号为0816的红字专用发票一张。对采购入库单和红字专用发票进行结算处理。</a:t>
            </a:r>
          </a:p>
          <a:p>
            <a:r>
              <a:rPr lang="zh-CN" altLang="en-US" sz="2400"/>
              <a:t>         以004王菲的身份登入企业应用平台，操作日期“2016-08-16”。</a:t>
            </a:r>
          </a:p>
          <a:p>
            <a:endParaRPr lang="zh-CN" altLang="en-US" sz="2400"/>
          </a:p>
          <a:p>
            <a:r>
              <a:rPr lang="zh-CN" altLang="en-US" sz="2400"/>
              <a:t>1.在库存管理系统中填制红字采购入库单并审核</a:t>
            </a:r>
          </a:p>
          <a:p>
            <a:r>
              <a:rPr lang="zh-CN" altLang="en-US" sz="2400"/>
              <a:t>        执行“业务工作”-“供应链”-“库存管理”-“入库业务”-“采购入库单（双击）”命令，打开“采购入库单”窗口，单击“增加”按钮，选择窗口右上角“红字”选项，输入相关信息，退货数量为“-8”，本币单价“150”，单击“保存”按钮，再单击“审核”按钮后退出。如图11-36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 name="图片 399"/>
          <p:cNvPicPr>
            <a:picLocks noChangeAspect="1"/>
          </p:cNvPicPr>
          <p:nvPr/>
        </p:nvPicPr>
        <p:blipFill>
          <a:blip r:embed="rId2"/>
          <a:stretch>
            <a:fillRect/>
          </a:stretch>
        </p:blipFill>
        <p:spPr>
          <a:xfrm>
            <a:off x="260985" y="56515"/>
            <a:ext cx="11670030" cy="6154420"/>
          </a:xfrm>
          <a:prstGeom prst="rect">
            <a:avLst/>
          </a:prstGeom>
        </p:spPr>
      </p:pic>
      <p:sp>
        <p:nvSpPr>
          <p:cNvPr id="2" name="文本框 1"/>
          <p:cNvSpPr txBox="1"/>
          <p:nvPr/>
        </p:nvSpPr>
        <p:spPr>
          <a:xfrm>
            <a:off x="337185" y="6285865"/>
            <a:ext cx="11603990" cy="368300"/>
          </a:xfrm>
          <a:prstGeom prst="rect">
            <a:avLst/>
          </a:prstGeom>
          <a:noFill/>
        </p:spPr>
        <p:txBody>
          <a:bodyPr wrap="square" rtlCol="0">
            <a:spAutoFit/>
          </a:bodyPr>
          <a:lstStyle/>
          <a:p>
            <a:pPr algn="ctr"/>
            <a:r>
              <a:rPr lang="zh-CN" altLang="en-US"/>
              <a:t>图11-36填写采购入库单（红字）</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675" y="210185"/>
            <a:ext cx="11790680" cy="4523105"/>
          </a:xfrm>
          <a:prstGeom prst="rect">
            <a:avLst/>
          </a:prstGeom>
          <a:noFill/>
        </p:spPr>
        <p:txBody>
          <a:bodyPr wrap="square" rtlCol="0">
            <a:spAutoFit/>
          </a:bodyPr>
          <a:lstStyle/>
          <a:p>
            <a:r>
              <a:rPr lang="zh-CN" altLang="en-US" sz="2400"/>
              <a:t>2.在采购管理系统中填制红字采购专用发票并执行采购结算</a:t>
            </a:r>
          </a:p>
          <a:p>
            <a:r>
              <a:rPr lang="zh-CN" altLang="en-US" sz="2400"/>
              <a:t>（1）执行“业务工作”-“供应链”-“采购管理”-“采购发票”-“红字专用采购发票（双击）”命令，进入“专用发票（红字）”窗口，单击“增加”按钮，下拉“生单”按钮，选择“入库单”选项，打开“查询条件选择-采购入库单列表过滤”窗口，选择常用条件日期“2016-08-16”。 </a:t>
            </a:r>
          </a:p>
          <a:p>
            <a:endParaRPr lang="zh-CN" altLang="en-US" sz="2400"/>
          </a:p>
          <a:p>
            <a:r>
              <a:rPr lang="zh-CN" altLang="en-US" sz="2400"/>
              <a:t>（2）单击“确定”按钮，进入“拷贝并执行”窗口，选择红字入库单，单击“OK确定”按钮。</a:t>
            </a:r>
          </a:p>
          <a:p>
            <a:endParaRPr lang="zh-CN" altLang="en-US" sz="2400"/>
          </a:p>
          <a:p>
            <a:r>
              <a:rPr lang="zh-CN" altLang="en-US" sz="2400"/>
              <a:t>（3）生成“红字采购专用发票”，输入发票号“0816”。单击“保存”按钮，执行“结算”命令，红字专用发票左上角显示“已结算”字样，完成结算后退出。如图11-37所示。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00"/>
          <p:cNvPicPr>
            <a:picLocks noChangeAspect="1"/>
          </p:cNvPicPr>
          <p:nvPr/>
        </p:nvPicPr>
        <p:blipFill>
          <a:blip r:embed="rId2"/>
          <a:stretch>
            <a:fillRect/>
          </a:stretch>
        </p:blipFill>
        <p:spPr>
          <a:xfrm>
            <a:off x="1205230" y="82550"/>
            <a:ext cx="9780905" cy="6383020"/>
          </a:xfrm>
          <a:prstGeom prst="rect">
            <a:avLst/>
          </a:prstGeom>
        </p:spPr>
      </p:pic>
      <p:sp>
        <p:nvSpPr>
          <p:cNvPr id="3" name="文本框 2"/>
          <p:cNvSpPr txBox="1"/>
          <p:nvPr/>
        </p:nvSpPr>
        <p:spPr>
          <a:xfrm>
            <a:off x="1212850" y="6496685"/>
            <a:ext cx="9752330" cy="368300"/>
          </a:xfrm>
          <a:prstGeom prst="rect">
            <a:avLst/>
          </a:prstGeom>
          <a:noFill/>
        </p:spPr>
        <p:txBody>
          <a:bodyPr wrap="square" rtlCol="0">
            <a:spAutoFit/>
          </a:bodyPr>
          <a:lstStyle/>
          <a:p>
            <a:pPr algn="ctr"/>
            <a:r>
              <a:rPr lang="zh-CN" altLang="en-US"/>
              <a:t>图11-37生成红字发票并结算</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60655"/>
            <a:ext cx="11777980" cy="829945"/>
          </a:xfrm>
          <a:prstGeom prst="rect">
            <a:avLst/>
          </a:prstGeom>
          <a:noFill/>
        </p:spPr>
        <p:txBody>
          <a:bodyPr wrap="square" rtlCol="0">
            <a:spAutoFit/>
          </a:bodyPr>
          <a:lstStyle/>
          <a:p>
            <a:r>
              <a:rPr lang="zh-CN" altLang="en-US" sz="2400"/>
              <a:t>三、数据备份</a:t>
            </a:r>
          </a:p>
          <a:p>
            <a:r>
              <a:rPr lang="zh-CN" altLang="en-US" sz="2400"/>
              <a:t>在采购管理系统月末结账之前，进行账套数据备份。（略，这步操作很重要）</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830" y="185420"/>
            <a:ext cx="11864340" cy="3784600"/>
          </a:xfrm>
          <a:prstGeom prst="rect">
            <a:avLst/>
          </a:prstGeom>
          <a:noFill/>
        </p:spPr>
        <p:txBody>
          <a:bodyPr wrap="square" rtlCol="0">
            <a:spAutoFit/>
          </a:bodyPr>
          <a:lstStyle/>
          <a:p>
            <a:r>
              <a:rPr lang="zh-CN" altLang="en-US" sz="2400"/>
              <a:t>四、月末结账</a:t>
            </a:r>
          </a:p>
          <a:p>
            <a:r>
              <a:rPr lang="zh-CN" altLang="en-US" sz="2400"/>
              <a:t>         以“001丁一”的身份登入企业应用平台，操作日期“2016-08-31”。</a:t>
            </a:r>
          </a:p>
          <a:p>
            <a:endParaRPr lang="zh-CN" altLang="en-US" sz="2400"/>
          </a:p>
          <a:p>
            <a:r>
              <a:rPr lang="zh-CN" altLang="en-US" sz="2400"/>
              <a:t>1.结账处理</a:t>
            </a:r>
          </a:p>
          <a:p>
            <a:r>
              <a:rPr lang="zh-CN" altLang="en-US" sz="2400"/>
              <a:t>（1）执行“业务工作”-“供应链”-“采购管理”-“月末结账（双击）”命令，打开“结账”窗口，选择需要结账的会计月份“8”。单击“结账”命令，系统弹出“月末结账”提示框。单击“是”按钮，进入“查询条件-采购订单列表”，选择未关闭的订单。</a:t>
            </a:r>
          </a:p>
          <a:p>
            <a:endParaRPr lang="zh-CN" altLang="en-US" sz="2400"/>
          </a:p>
          <a:p>
            <a:r>
              <a:rPr lang="zh-CN" altLang="en-US" sz="2400"/>
              <a:t>（2）单击“确定”按钮，进入“订单列表”窗口，选择未关闭订单，单击“批关”按钮。系统弹出“采购管理”关闭订单结果，单击“确定”按钮退出。</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150" y="123190"/>
            <a:ext cx="12001500" cy="1014730"/>
          </a:xfrm>
          <a:prstGeom prst="rect">
            <a:avLst/>
          </a:prstGeom>
          <a:noFill/>
        </p:spPr>
        <p:txBody>
          <a:bodyPr wrap="square" rtlCol="0">
            <a:spAutoFit/>
          </a:bodyPr>
          <a:lstStyle/>
          <a:p>
            <a:r>
              <a:rPr lang="zh-CN" altLang="en-US" sz="2000"/>
              <a:t>（3）再次执行“月末结账”命令，进入“结账”窗口，单击“结账”按钮，系统弹出“月末结账”对话框，单击“否”按钮，“结账”窗口中“是否结账”一栏显示“是”字样，完成采购管理系统月末结账。如图11-38所示。</a:t>
            </a:r>
          </a:p>
        </p:txBody>
      </p:sp>
      <p:pic>
        <p:nvPicPr>
          <p:cNvPr id="401" name="图片 401"/>
          <p:cNvPicPr>
            <a:picLocks noChangeAspect="1"/>
          </p:cNvPicPr>
          <p:nvPr/>
        </p:nvPicPr>
        <p:blipFill>
          <a:blip r:embed="rId2"/>
          <a:stretch>
            <a:fillRect/>
          </a:stretch>
        </p:blipFill>
        <p:spPr>
          <a:xfrm>
            <a:off x="2834640" y="985520"/>
            <a:ext cx="6126480" cy="5426075"/>
          </a:xfrm>
          <a:prstGeom prst="rect">
            <a:avLst/>
          </a:prstGeom>
        </p:spPr>
      </p:pic>
      <p:sp>
        <p:nvSpPr>
          <p:cNvPr id="3" name="文本框 2"/>
          <p:cNvSpPr txBox="1"/>
          <p:nvPr/>
        </p:nvSpPr>
        <p:spPr>
          <a:xfrm>
            <a:off x="2852420" y="6447155"/>
            <a:ext cx="6124575" cy="368300"/>
          </a:xfrm>
          <a:prstGeom prst="rect">
            <a:avLst/>
          </a:prstGeom>
          <a:noFill/>
        </p:spPr>
        <p:txBody>
          <a:bodyPr wrap="square" rtlCol="0">
            <a:spAutoFit/>
          </a:bodyPr>
          <a:lstStyle/>
          <a:p>
            <a:pPr algn="ctr"/>
            <a:r>
              <a:rPr lang="zh-CN" altLang="en-US"/>
              <a:t>图11-38完成月末结账</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150" y="123190"/>
            <a:ext cx="12038965" cy="1630045"/>
          </a:xfrm>
          <a:prstGeom prst="rect">
            <a:avLst/>
          </a:prstGeom>
          <a:noFill/>
        </p:spPr>
        <p:txBody>
          <a:bodyPr wrap="square" rtlCol="0">
            <a:spAutoFit/>
          </a:bodyPr>
          <a:lstStyle/>
          <a:p>
            <a:r>
              <a:rPr lang="zh-CN" altLang="en-US" sz="2000"/>
              <a:t>2.取消结账</a:t>
            </a:r>
          </a:p>
          <a:p>
            <a:r>
              <a:rPr lang="zh-CN" altLang="en-US" sz="2000"/>
              <a:t>执行“业务工作”-“供应链”-“采购管理”-“月末结账（双击）”命令，打开“结账”窗口，单击“取消结账”按钮。“结账”窗口中“是否结账”一栏显示“否”字样，成功取消采购管理系统月末结账。如果应付款管理系统或库存管理系统或存货核算系统已结账，那么采购管理系统不能取消结账。如图11-39所示。</a:t>
            </a:r>
          </a:p>
        </p:txBody>
      </p:sp>
      <p:pic>
        <p:nvPicPr>
          <p:cNvPr id="402" name="图片 402"/>
          <p:cNvPicPr>
            <a:picLocks noChangeAspect="1"/>
          </p:cNvPicPr>
          <p:nvPr/>
        </p:nvPicPr>
        <p:blipFill>
          <a:blip r:embed="rId2"/>
          <a:stretch>
            <a:fillRect/>
          </a:stretch>
        </p:blipFill>
        <p:spPr>
          <a:xfrm>
            <a:off x="2675255" y="1443990"/>
            <a:ext cx="7025005" cy="5081905"/>
          </a:xfrm>
          <a:prstGeom prst="rect">
            <a:avLst/>
          </a:prstGeom>
        </p:spPr>
      </p:pic>
      <p:sp>
        <p:nvSpPr>
          <p:cNvPr id="3" name="文本框 2"/>
          <p:cNvSpPr txBox="1"/>
          <p:nvPr/>
        </p:nvSpPr>
        <p:spPr>
          <a:xfrm>
            <a:off x="2655570" y="6534150"/>
            <a:ext cx="7019925" cy="368300"/>
          </a:xfrm>
          <a:prstGeom prst="rect">
            <a:avLst/>
          </a:prstGeom>
          <a:noFill/>
        </p:spPr>
        <p:txBody>
          <a:bodyPr wrap="square" rtlCol="0">
            <a:spAutoFit/>
          </a:bodyPr>
          <a:lstStyle/>
          <a:p>
            <a:pPr algn="ctr"/>
            <a:r>
              <a:rPr lang="zh-CN" altLang="en-US"/>
              <a:t>图11-39取消结账</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图片 172"/>
          <p:cNvPicPr>
            <a:picLocks noChangeAspect="1"/>
          </p:cNvPicPr>
          <p:nvPr/>
        </p:nvPicPr>
        <p:blipFill>
          <a:blip r:embed="rId2"/>
          <a:stretch>
            <a:fillRect/>
          </a:stretch>
        </p:blipFill>
        <p:spPr>
          <a:xfrm>
            <a:off x="831850" y="179705"/>
            <a:ext cx="10739120" cy="5869940"/>
          </a:xfrm>
          <a:prstGeom prst="rect">
            <a:avLst/>
          </a:prstGeom>
        </p:spPr>
      </p:pic>
      <p:sp>
        <p:nvSpPr>
          <p:cNvPr id="2" name="文本框 1"/>
          <p:cNvSpPr txBox="1"/>
          <p:nvPr/>
        </p:nvSpPr>
        <p:spPr>
          <a:xfrm>
            <a:off x="351790" y="5974715"/>
            <a:ext cx="11219180" cy="368300"/>
          </a:xfrm>
          <a:prstGeom prst="rect">
            <a:avLst/>
          </a:prstGeom>
          <a:noFill/>
        </p:spPr>
        <p:txBody>
          <a:bodyPr wrap="square" rtlCol="0">
            <a:spAutoFit/>
          </a:bodyPr>
          <a:lstStyle/>
          <a:p>
            <a:pPr algn="ctr"/>
            <a:r>
              <a:rPr lang="zh-CN" altLang="en-US"/>
              <a:t>图11-2填制采购请购单</a:t>
            </a:r>
          </a:p>
        </p:txBody>
      </p:sp>
      <p:sp>
        <p:nvSpPr>
          <p:cNvPr id="3" name="文本框 2"/>
          <p:cNvSpPr txBox="1"/>
          <p:nvPr/>
        </p:nvSpPr>
        <p:spPr>
          <a:xfrm>
            <a:off x="827405" y="6384925"/>
            <a:ext cx="10746740" cy="398780"/>
          </a:xfrm>
          <a:prstGeom prst="rect">
            <a:avLst/>
          </a:prstGeom>
          <a:noFill/>
        </p:spPr>
        <p:txBody>
          <a:bodyPr wrap="square" rtlCol="0">
            <a:spAutoFit/>
          </a:bodyPr>
          <a:lstStyle/>
          <a:p>
            <a:r>
              <a:rPr lang="zh-CN" altLang="en-US" sz="2000"/>
              <a:t>（2）单击“保存”按钮后单击“审核”命令，最后退出“采购请购单”窗口。</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 y="98425"/>
            <a:ext cx="11951335" cy="1014730"/>
          </a:xfrm>
          <a:prstGeom prst="rect">
            <a:avLst/>
          </a:prstGeom>
          <a:noFill/>
        </p:spPr>
        <p:txBody>
          <a:bodyPr wrap="square" rtlCol="0">
            <a:spAutoFit/>
          </a:bodyPr>
          <a:lstStyle/>
          <a:p>
            <a:r>
              <a:rPr lang="en-US" altLang="zh-CN" sz="2000"/>
              <a:t>         </a:t>
            </a:r>
            <a:r>
              <a:rPr lang="zh-CN" altLang="en-US" sz="2000"/>
              <a:t>以上采购日常业务经过处理后，在存货核算系统中生成采购入库凭证传递到总账管理系统，在应付款管理系统中生成的应付凭证和付款核销凭证传递到总账管理系统，最后在总账管理系统中执行“查询凭证”。 如图11-40所示。</a:t>
            </a:r>
          </a:p>
        </p:txBody>
      </p:sp>
      <p:pic>
        <p:nvPicPr>
          <p:cNvPr id="403" name="图片 403"/>
          <p:cNvPicPr>
            <a:picLocks noChangeAspect="1"/>
          </p:cNvPicPr>
          <p:nvPr/>
        </p:nvPicPr>
        <p:blipFill>
          <a:blip r:embed="rId2"/>
          <a:stretch>
            <a:fillRect/>
          </a:stretch>
        </p:blipFill>
        <p:spPr>
          <a:xfrm>
            <a:off x="2317115" y="1113155"/>
            <a:ext cx="7917815" cy="5378450"/>
          </a:xfrm>
          <a:prstGeom prst="rect">
            <a:avLst/>
          </a:prstGeom>
        </p:spPr>
      </p:pic>
      <p:sp>
        <p:nvSpPr>
          <p:cNvPr id="3" name="文本框 2"/>
          <p:cNvSpPr txBox="1"/>
          <p:nvPr/>
        </p:nvSpPr>
        <p:spPr>
          <a:xfrm>
            <a:off x="2307590" y="6484620"/>
            <a:ext cx="7951470" cy="368300"/>
          </a:xfrm>
          <a:prstGeom prst="rect">
            <a:avLst/>
          </a:prstGeom>
          <a:noFill/>
        </p:spPr>
        <p:txBody>
          <a:bodyPr wrap="square" rtlCol="0">
            <a:spAutoFit/>
          </a:bodyPr>
          <a:lstStyle/>
          <a:p>
            <a:pPr algn="ctr"/>
            <a:r>
              <a:rPr lang="zh-CN" altLang="en-US"/>
              <a:t>图11-40总账管理系统凭证查询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47955"/>
            <a:ext cx="11964035" cy="1322070"/>
          </a:xfrm>
          <a:prstGeom prst="rect">
            <a:avLst/>
          </a:prstGeom>
          <a:noFill/>
        </p:spPr>
        <p:txBody>
          <a:bodyPr wrap="square" rtlCol="0">
            <a:spAutoFit/>
          </a:bodyPr>
          <a:lstStyle/>
          <a:p>
            <a:r>
              <a:rPr lang="zh-CN" altLang="en-US" sz="2000"/>
              <a:t>2.在采购管理系统中填制并审核采购订单</a:t>
            </a:r>
          </a:p>
          <a:p>
            <a:r>
              <a:rPr lang="zh-CN" altLang="en-US" sz="2000"/>
              <a:t>（1）执行“业务工作”-“供应链”-“采购管理”-“采购订货”-“采购订单（双击）”命令，打开“采购订单”窗口，单击“增加”按钮，下拉“生单”按钮，选择“请购单”选项，打开“查询条件选择-采购请购单列表过滤”对话框，输入请购日期“2016-08-02”。如图11-3所示。 </a:t>
            </a:r>
          </a:p>
        </p:txBody>
      </p:sp>
      <p:pic>
        <p:nvPicPr>
          <p:cNvPr id="173" name="图片 173"/>
          <p:cNvPicPr>
            <a:picLocks noChangeAspect="1"/>
          </p:cNvPicPr>
          <p:nvPr/>
        </p:nvPicPr>
        <p:blipFill>
          <a:blip r:embed="rId2"/>
          <a:stretch>
            <a:fillRect/>
          </a:stretch>
        </p:blipFill>
        <p:spPr>
          <a:xfrm>
            <a:off x="2251710" y="1470025"/>
            <a:ext cx="7724775" cy="4909185"/>
          </a:xfrm>
          <a:prstGeom prst="rect">
            <a:avLst/>
          </a:prstGeom>
        </p:spPr>
      </p:pic>
      <p:sp>
        <p:nvSpPr>
          <p:cNvPr id="3" name="文本框 2"/>
          <p:cNvSpPr txBox="1"/>
          <p:nvPr/>
        </p:nvSpPr>
        <p:spPr>
          <a:xfrm>
            <a:off x="2245995" y="6409690"/>
            <a:ext cx="7715250" cy="368300"/>
          </a:xfrm>
          <a:prstGeom prst="rect">
            <a:avLst/>
          </a:prstGeom>
          <a:noFill/>
        </p:spPr>
        <p:txBody>
          <a:bodyPr wrap="square" rtlCol="0">
            <a:spAutoFit/>
          </a:bodyPr>
          <a:lstStyle/>
          <a:p>
            <a:pPr algn="ctr"/>
            <a:r>
              <a:rPr lang="zh-CN" altLang="en-US"/>
              <a:t>图11-3参照请购单查询</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98425"/>
            <a:ext cx="11901805" cy="706755"/>
          </a:xfrm>
          <a:prstGeom prst="rect">
            <a:avLst/>
          </a:prstGeom>
          <a:noFill/>
        </p:spPr>
        <p:txBody>
          <a:bodyPr wrap="square" rtlCol="0">
            <a:spAutoFit/>
          </a:bodyPr>
          <a:lstStyle/>
          <a:p>
            <a:r>
              <a:rPr lang="zh-CN" altLang="en-US" sz="2000"/>
              <a:t>（2）单击“确定”按钮，进入“拷贝并执行”窗口。双击需要参照的采购请购单的“选择”栏，单击“OK确定”按钮，将采购请购单相关信息带入采购订单。如图11-4所示。</a:t>
            </a:r>
          </a:p>
        </p:txBody>
      </p:sp>
      <p:pic>
        <p:nvPicPr>
          <p:cNvPr id="174" name="图片 174"/>
          <p:cNvPicPr>
            <a:picLocks noChangeAspect="1"/>
          </p:cNvPicPr>
          <p:nvPr/>
        </p:nvPicPr>
        <p:blipFill>
          <a:blip r:embed="rId2"/>
          <a:stretch>
            <a:fillRect/>
          </a:stretch>
        </p:blipFill>
        <p:spPr>
          <a:xfrm>
            <a:off x="2350135" y="828040"/>
            <a:ext cx="7440295" cy="5201920"/>
          </a:xfrm>
          <a:prstGeom prst="rect">
            <a:avLst/>
          </a:prstGeom>
        </p:spPr>
      </p:pic>
      <p:sp>
        <p:nvSpPr>
          <p:cNvPr id="3" name="文本框 2"/>
          <p:cNvSpPr txBox="1"/>
          <p:nvPr/>
        </p:nvSpPr>
        <p:spPr>
          <a:xfrm>
            <a:off x="2369820" y="6061710"/>
            <a:ext cx="7404735" cy="368300"/>
          </a:xfrm>
          <a:prstGeom prst="rect">
            <a:avLst/>
          </a:prstGeom>
          <a:noFill/>
        </p:spPr>
        <p:txBody>
          <a:bodyPr wrap="square" rtlCol="0">
            <a:spAutoFit/>
          </a:bodyPr>
          <a:lstStyle/>
          <a:p>
            <a:pPr algn="ctr"/>
            <a:r>
              <a:rPr lang="zh-CN" altLang="en-US"/>
              <a:t>图11-4参照请购单拷贝并执行</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7249</Words>
  <Application>Microsoft Office PowerPoint</Application>
  <PresentationFormat>宽屏</PresentationFormat>
  <Paragraphs>296</Paragraphs>
  <Slides>70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70</vt:i4>
      </vt:variant>
    </vt:vector>
  </HeadingPairs>
  <TitlesOfParts>
    <vt:vector size="75" baseType="lpstr">
      <vt:lpstr>微软雅黑</vt:lpstr>
      <vt:lpstr>微软雅黑 Light</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153</cp:revision>
  <dcterms:created xsi:type="dcterms:W3CDTF">2017-08-03T09:01:00Z</dcterms:created>
  <dcterms:modified xsi:type="dcterms:W3CDTF">2024-01-25T08:22:35Z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