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12192000" cy="6858000"/>
  <p:notesSz cx="6858000" cy="9144000"/>
  <p:custDataLst>
    <p:tags r:id="rId3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5" Type="http://schemas.openxmlformats.org/officeDocument/2006/relationships/tags" Target="tags/tag64.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sp>
        <p:nvSpPr>
          <p:cNvPr id="7" name="标题占位符 1"/>
          <p:cNvSpPr>
            <a:spLocks noGrp="1"/>
          </p:cNvSpPr>
          <p:nvPr>
            <p:ph type="title"/>
          </p:nvPr>
        </p:nvSpPr>
        <p:spPr>
          <a:xfrm>
            <a:off x="838200" y="367030"/>
            <a:ext cx="10515600" cy="559435"/>
          </a:xfrm>
          <a:prstGeom prst="rect">
            <a:avLst/>
          </a:prstGeom>
        </p:spPr>
        <p:txBody>
          <a:bodyPr vert="horz" lIns="91440" tIns="45720" rIns="91440" bIns="45720" rtlCol="0" anchor="ctr">
            <a:normAutofit/>
          </a:bodyPr>
          <a:lstStyle>
            <a:lvl1pPr>
              <a:defRPr b="1">
                <a:latin typeface="等线" panose="02010600030101010101" charset="-122"/>
                <a:ea typeface="等线" panose="02010600030101010101" charset="-122"/>
              </a:defRPr>
            </a:lvl1pPr>
          </a:lstStyle>
          <a:p>
            <a:r>
              <a:rPr lang="zh-CN" altLang="en-US" smtClean="0"/>
              <a:t>单击此处编辑母版标题样式</a:t>
            </a:r>
            <a:endParaRPr lang="zh-CN" altLang="en-US"/>
          </a:p>
        </p:txBody>
      </p:sp>
      <p:sp>
        <p:nvSpPr>
          <p:cNvPr id="8" name="文本占位符 7"/>
          <p:cNvSpPr>
            <a:spLocks noGrp="1"/>
          </p:cNvSpPr>
          <p:nvPr>
            <p:ph type="body" idx="1"/>
          </p:nvPr>
        </p:nvSpPr>
        <p:spPr>
          <a:xfrm>
            <a:off x="838200" y="1323340"/>
            <a:ext cx="10515600" cy="4961255"/>
          </a:xfrm>
          <a:prstGeom prst="rect">
            <a:avLst/>
          </a:prstGeom>
        </p:spPr>
        <p:txBody>
          <a:bodyPr vert="horz" lIns="91440" tIns="45720" rIns="91440" bIns="45720" rtlCol="0">
            <a:normAutofit/>
          </a:bodyPr>
          <a:lstStyle>
            <a:lvl1pPr eaLnBrk="1" fontAlgn="auto" latinLnBrk="0" hangingPunct="1">
              <a:lnSpc>
                <a:spcPct val="115000"/>
              </a:lnSpc>
              <a:spcBef>
                <a:spcPts val="500"/>
              </a:spcBef>
              <a:defRPr/>
            </a:lvl1pPr>
            <a:lvl2pPr eaLnBrk="1" fontAlgn="auto" latinLnBrk="0" hangingPunct="1">
              <a:lnSpc>
                <a:spcPct val="115000"/>
              </a:lnSpc>
              <a:spcBef>
                <a:spcPts val="500"/>
              </a:spcBef>
              <a:defRPr/>
            </a:lvl2pPr>
            <a:lvl3pPr eaLnBrk="1" fontAlgn="auto" latinLnBrk="0" hangingPunct="1">
              <a:lnSpc>
                <a:spcPct val="115000"/>
              </a:lnSpc>
              <a:spcBef>
                <a:spcPts val="500"/>
              </a:spcBef>
              <a:defRPr/>
            </a:lvl3pPr>
            <a:lvl4pPr eaLnBrk="1" fontAlgn="auto" latinLnBrk="0" hangingPunct="1">
              <a:lnSpc>
                <a:spcPct val="115000"/>
              </a:lnSpc>
              <a:spcBef>
                <a:spcPts val="500"/>
              </a:spcBef>
              <a:defRPr/>
            </a:lvl4pPr>
            <a:lvl5pPr eaLnBrk="1" fontAlgn="auto" latinLnBrk="0" hangingPunct="1">
              <a:lnSpc>
                <a:spcPct val="115000"/>
              </a:lnSpc>
              <a:spcBef>
                <a:spcPts val="500"/>
              </a:spcBef>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9" name="灯片编号占位符 8"/>
          <p:cNvSpPr>
            <a:spLocks noGrp="1"/>
          </p:cNvSpPr>
          <p:nvPr>
            <p:ph type="sldNum" sz="quarter" idx="4"/>
          </p:nvPr>
        </p:nvSpPr>
        <p:spPr>
          <a:xfrm>
            <a:off x="157480" y="6377305"/>
            <a:ext cx="847090" cy="365125"/>
          </a:xfrm>
          <a:prstGeom prst="rect">
            <a:avLst/>
          </a:prstGeom>
        </p:spPr>
        <p:txBody>
          <a:bodyPr vert="horz" lIns="91440" tIns="45720" rIns="91440" bIns="45720" rtlCol="0" anchor="ctr"/>
          <a:lstStyle>
            <a:lvl1pPr algn="l">
              <a:defRPr sz="1600" b="1">
                <a:solidFill>
                  <a:schemeClr val="tx1"/>
                </a:solidFill>
              </a:defRPr>
            </a:lvl1pPr>
          </a:lstStyle>
          <a:p>
            <a:fld id="{7D9BB5D0-35E4-459D-AEF3-FE4D7C45CC19}"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
        <p:nvSpPr>
          <p:cNvPr id="7" name="标题占位符 1"/>
          <p:cNvSpPr>
            <a:spLocks noGrp="1"/>
          </p:cNvSpPr>
          <p:nvPr>
            <p:ph type="title"/>
          </p:nvPr>
        </p:nvSpPr>
        <p:spPr>
          <a:xfrm>
            <a:off x="838200" y="367030"/>
            <a:ext cx="10515600" cy="559435"/>
          </a:xfrm>
          <a:prstGeom prst="rect">
            <a:avLst/>
          </a:prstGeom>
        </p:spPr>
        <p:txBody>
          <a:bodyPr vert="horz" lIns="91440" tIns="45720" rIns="91440" bIns="45720" rtlCol="0" anchor="ctr">
            <a:normAutofit/>
          </a:bodyPr>
          <a:lstStyle>
            <a:lvl1pPr>
              <a:defRPr b="1">
                <a:latin typeface="等线" panose="02010600030101010101" charset="-122"/>
                <a:ea typeface="等线" panose="02010600030101010101" charset="-122"/>
              </a:defRPr>
            </a:lvl1pPr>
          </a:lstStyle>
          <a:p>
            <a:r>
              <a:rPr lang="zh-CN" altLang="en-US" smtClean="0"/>
              <a:t>单击此处编辑母版标题样式</a:t>
            </a:r>
            <a:endParaRPr lang="zh-CN" altLang="en-US"/>
          </a:p>
        </p:txBody>
      </p:sp>
      <p:sp>
        <p:nvSpPr>
          <p:cNvPr id="8" name="文本占位符 7"/>
          <p:cNvSpPr>
            <a:spLocks noGrp="1"/>
          </p:cNvSpPr>
          <p:nvPr>
            <p:ph type="body" idx="1"/>
          </p:nvPr>
        </p:nvSpPr>
        <p:spPr>
          <a:xfrm>
            <a:off x="838200" y="1323340"/>
            <a:ext cx="10515600" cy="4961255"/>
          </a:xfrm>
          <a:prstGeom prst="rect">
            <a:avLst/>
          </a:prstGeom>
        </p:spPr>
        <p:txBody>
          <a:bodyPr vert="horz" lIns="91440" tIns="45720" rIns="91440" bIns="45720" rtlCol="0">
            <a:normAutofit/>
          </a:bodyPr>
          <a:lstStyle>
            <a:lvl1pPr eaLnBrk="1" fontAlgn="auto" latinLnBrk="0" hangingPunct="1">
              <a:defRPr/>
            </a:lvl1pPr>
            <a:lvl2pPr eaLnBrk="1" fontAlgn="auto" latinLnBrk="0" hangingPunct="1">
              <a:defRPr/>
            </a:lvl2pPr>
            <a:lvl3pPr eaLnBrk="1" fontAlgn="auto" latinLnBrk="0" hangingPunct="1">
              <a:defRPr/>
            </a:lvl3pPr>
            <a:lvl4pPr eaLnBrk="1" fontAlgn="auto" latinLnBrk="0" hangingPunct="1">
              <a:defRPr/>
            </a:lvl4pPr>
            <a:lvl5pPr eaLnBrk="1" fontAlgn="auto" latinLnBrk="0" hangingPunct="1">
              <a:lnSpc>
                <a:spcPct val="120000"/>
              </a:lnSpc>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9" name="灯片编号占位符 8"/>
          <p:cNvSpPr>
            <a:spLocks noGrp="1"/>
          </p:cNvSpPr>
          <p:nvPr>
            <p:ph type="sldNum" sz="quarter" idx="4"/>
          </p:nvPr>
        </p:nvSpPr>
        <p:spPr>
          <a:xfrm>
            <a:off x="157480" y="6377305"/>
            <a:ext cx="847090" cy="365125"/>
          </a:xfrm>
          <a:prstGeom prst="rect">
            <a:avLst/>
          </a:prstGeom>
        </p:spPr>
        <p:txBody>
          <a:bodyPr vert="horz" lIns="91440" tIns="45720" rIns="91440" bIns="45720" rtlCol="0" anchor="ctr"/>
          <a:lstStyle>
            <a:lvl1pPr algn="l">
              <a:defRPr sz="1600" b="1">
                <a:solidFill>
                  <a:schemeClr val="tx1"/>
                </a:solidFill>
              </a:defRPr>
            </a:lvl1pPr>
          </a:lstStyle>
          <a:p>
            <a:fld id="{7D9BB5D0-35E4-459D-AEF3-FE4D7C45CC19}"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image" Target="../media/image1.png"/><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任意多边形: 形状 25"/>
          <p:cNvSpPr/>
          <p:nvPr userDrawn="1"/>
        </p:nvSpPr>
        <p:spPr>
          <a:xfrm rot="6380971" flipH="1">
            <a:off x="11277674" y="5923082"/>
            <a:ext cx="1436223" cy="702677"/>
          </a:xfrm>
          <a:custGeom>
            <a:avLst/>
            <a:gdLst>
              <a:gd name="connsiteX0" fmla="*/ 5548792 w 5548792"/>
              <a:gd name="connsiteY0" fmla="*/ 1386192 h 2807305"/>
              <a:gd name="connsiteX1" fmla="*/ 823548 w 5548792"/>
              <a:gd name="connsiteY1" fmla="*/ 0 h 2807305"/>
              <a:gd name="connsiteX2" fmla="*/ 0 w 5548792"/>
              <a:gd name="connsiteY2" fmla="*/ 2807305 h 2807305"/>
              <a:gd name="connsiteX3" fmla="*/ 124089 w 5548792"/>
              <a:gd name="connsiteY3" fmla="*/ 2769579 h 2807305"/>
              <a:gd name="connsiteX4" fmla="*/ 249526 w 5548792"/>
              <a:gd name="connsiteY4" fmla="*/ 2720479 h 2807305"/>
              <a:gd name="connsiteX5" fmla="*/ 1579970 w 5548792"/>
              <a:gd name="connsiteY5" fmla="*/ 1513015 h 2807305"/>
              <a:gd name="connsiteX6" fmla="*/ 4177784 w 5548792"/>
              <a:gd name="connsiteY6" fmla="*/ 1886578 h 2807305"/>
              <a:gd name="connsiteX7" fmla="*/ 5462574 w 5548792"/>
              <a:gd name="connsiteY7" fmla="*/ 1454875 h 2807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48792" h="2807305">
                <a:moveTo>
                  <a:pt x="5548792" y="1386192"/>
                </a:moveTo>
                <a:lnTo>
                  <a:pt x="823548" y="0"/>
                </a:lnTo>
                <a:lnTo>
                  <a:pt x="0" y="2807305"/>
                </a:lnTo>
                <a:lnTo>
                  <a:pt x="124089" y="2769579"/>
                </a:lnTo>
                <a:cubicBezTo>
                  <a:pt x="167084" y="2754695"/>
                  <a:pt x="208964" y="2738321"/>
                  <a:pt x="249526" y="2720479"/>
                </a:cubicBezTo>
                <a:cubicBezTo>
                  <a:pt x="777807" y="2468596"/>
                  <a:pt x="1055747" y="1685347"/>
                  <a:pt x="1579970" y="1513015"/>
                </a:cubicBezTo>
                <a:cubicBezTo>
                  <a:pt x="2428645" y="1197978"/>
                  <a:pt x="3341204" y="1962963"/>
                  <a:pt x="4177784" y="1886578"/>
                </a:cubicBezTo>
                <a:cubicBezTo>
                  <a:pt x="4699865" y="1853731"/>
                  <a:pt x="5126530" y="1696779"/>
                  <a:pt x="5462574" y="1454875"/>
                </a:cubicBezTo>
                <a:close/>
              </a:path>
            </a:pathLst>
          </a:custGeom>
          <a:solidFill>
            <a:srgbClr val="FB9A67"/>
          </a:solidFill>
          <a:ln w="8109" cap="flat">
            <a:noFill/>
            <a:prstDash val="solid"/>
            <a:miter/>
          </a:ln>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 name="任意多边形: 形状 14"/>
          <p:cNvSpPr/>
          <p:nvPr userDrawn="1"/>
        </p:nvSpPr>
        <p:spPr>
          <a:xfrm rot="5400000" flipH="1">
            <a:off x="224725" y="-224726"/>
            <a:ext cx="712922" cy="1162373"/>
          </a:xfrm>
          <a:custGeom>
            <a:avLst/>
            <a:gdLst>
              <a:gd name="connsiteX0" fmla="*/ 4579383 w 4579383"/>
              <a:gd name="connsiteY0" fmla="*/ 4773110 h 4773110"/>
              <a:gd name="connsiteX1" fmla="*/ 4579383 w 4579383"/>
              <a:gd name="connsiteY1" fmla="*/ 0 h 4773110"/>
              <a:gd name="connsiteX2" fmla="*/ 4526952 w 4579383"/>
              <a:gd name="connsiteY2" fmla="*/ 55671 h 4773110"/>
              <a:gd name="connsiteX3" fmla="*/ 4312537 w 4579383"/>
              <a:gd name="connsiteY3" fmla="*/ 340722 h 4773110"/>
              <a:gd name="connsiteX4" fmla="*/ 3744474 w 4579383"/>
              <a:gd name="connsiteY4" fmla="*/ 2621342 h 4773110"/>
              <a:gd name="connsiteX5" fmla="*/ 661045 w 4579383"/>
              <a:gd name="connsiteY5" fmla="*/ 4116520 h 4773110"/>
              <a:gd name="connsiteX6" fmla="*/ 182481 w 4579383"/>
              <a:gd name="connsiteY6" fmla="*/ 4553975 h 4773110"/>
              <a:gd name="connsiteX7" fmla="*/ 0 w 4579383"/>
              <a:gd name="connsiteY7" fmla="*/ 4773110 h 4773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79383" h="4773110">
                <a:moveTo>
                  <a:pt x="4579383" y="4773110"/>
                </a:moveTo>
                <a:lnTo>
                  <a:pt x="4579383" y="0"/>
                </a:lnTo>
                <a:lnTo>
                  <a:pt x="4526952" y="55671"/>
                </a:lnTo>
                <a:cubicBezTo>
                  <a:pt x="4446623" y="147271"/>
                  <a:pt x="4374598" y="242740"/>
                  <a:pt x="4312537" y="340722"/>
                </a:cubicBezTo>
                <a:cubicBezTo>
                  <a:pt x="3922463" y="999845"/>
                  <a:pt x="4187702" y="2051372"/>
                  <a:pt x="3744474" y="2621342"/>
                </a:cubicBezTo>
                <a:cubicBezTo>
                  <a:pt x="3053057" y="3583186"/>
                  <a:pt x="1511819" y="3422032"/>
                  <a:pt x="661045" y="4116520"/>
                </a:cubicBezTo>
                <a:cubicBezTo>
                  <a:pt x="480488" y="4255637"/>
                  <a:pt x="321380" y="4401936"/>
                  <a:pt x="182481" y="4553975"/>
                </a:cubicBezTo>
                <a:lnTo>
                  <a:pt x="0" y="4773110"/>
                </a:lnTo>
                <a:close/>
              </a:path>
            </a:pathLst>
          </a:custGeom>
          <a:solidFill>
            <a:srgbClr val="FB9A67"/>
          </a:solidFill>
          <a:ln w="6355" cap="flat">
            <a:noFill/>
            <a:prstDash val="solid"/>
            <a:miter/>
          </a:ln>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pic>
        <p:nvPicPr>
          <p:cNvPr id="6" name="图片 5" descr="WPS图片编辑"/>
          <p:cNvPicPr>
            <a:picLocks noChangeAspect="1"/>
          </p:cNvPicPr>
          <p:nvPr userDrawn="1"/>
        </p:nvPicPr>
        <p:blipFill>
          <a:blip r:embed="rId3"/>
          <a:stretch>
            <a:fillRect/>
          </a:stretch>
        </p:blipFill>
        <p:spPr>
          <a:xfrm>
            <a:off x="11347450" y="66040"/>
            <a:ext cx="778510" cy="829945"/>
          </a:xfrm>
          <a:prstGeom prst="rect">
            <a:avLst/>
          </a:prstGeom>
        </p:spPr>
      </p:pic>
      <p:sp>
        <p:nvSpPr>
          <p:cNvPr id="7" name="标题占位符 1"/>
          <p:cNvSpPr>
            <a:spLocks noGrp="1"/>
          </p:cNvSpPr>
          <p:nvPr>
            <p:ph type="title"/>
          </p:nvPr>
        </p:nvSpPr>
        <p:spPr>
          <a:xfrm>
            <a:off x="838200" y="367030"/>
            <a:ext cx="10515600" cy="559435"/>
          </a:xfrm>
          <a:prstGeom prst="rect">
            <a:avLst/>
          </a:prstGeom>
        </p:spPr>
        <p:txBody>
          <a:bodyPr vert="horz" lIns="91440" tIns="45720" rIns="91440" bIns="45720" rtlCol="0" anchor="ctr">
            <a:normAutofit/>
          </a:bodyPr>
          <a:p>
            <a:r>
              <a:rPr lang="zh-CN" altLang="en-US" smtClean="0"/>
              <a:t>单击此处编辑母版标题样式</a:t>
            </a:r>
            <a:endParaRPr lang="zh-CN" altLang="en-US"/>
          </a:p>
        </p:txBody>
      </p:sp>
      <p:sp>
        <p:nvSpPr>
          <p:cNvPr id="8" name="文本占位符 7"/>
          <p:cNvSpPr>
            <a:spLocks noGrp="1"/>
          </p:cNvSpPr>
          <p:nvPr>
            <p:ph type="body" idx="1"/>
          </p:nvPr>
        </p:nvSpPr>
        <p:spPr>
          <a:xfrm>
            <a:off x="838200" y="1323340"/>
            <a:ext cx="10515600" cy="4961255"/>
          </a:xfrm>
          <a:prstGeom prst="rect">
            <a:avLst/>
          </a:prstGeom>
        </p:spPr>
        <p:txBody>
          <a:bodyPr vert="horz" lIns="91440" tIns="45720" rIns="91440" bIns="45720" rtlCol="0">
            <a:normAutofit/>
          </a:bodyPr>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9" name="灯片编号占位符 8"/>
          <p:cNvSpPr>
            <a:spLocks noGrp="1"/>
          </p:cNvSpPr>
          <p:nvPr>
            <p:ph type="sldNum" sz="quarter" idx="4"/>
          </p:nvPr>
        </p:nvSpPr>
        <p:spPr>
          <a:xfrm>
            <a:off x="157480" y="6377305"/>
            <a:ext cx="847090" cy="365125"/>
          </a:xfrm>
          <a:prstGeom prst="rect">
            <a:avLst/>
          </a:prstGeom>
        </p:spPr>
        <p:txBody>
          <a:bodyPr vert="horz" lIns="91440" tIns="45720" rIns="91440" bIns="45720" rtlCol="0" anchor="ctr"/>
          <a:lstStyle>
            <a:lvl1pPr algn="l">
              <a:defRPr sz="1600" b="1">
                <a:solidFill>
                  <a:schemeClr val="tx1"/>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defTabSz="914400" rtl="0" eaLnBrk="1" latinLnBrk="0" hangingPunct="1">
        <a:lnSpc>
          <a:spcPct val="90000"/>
        </a:lnSpc>
        <a:spcBef>
          <a:spcPct val="0"/>
        </a:spcBef>
        <a:buNone/>
        <a:defRPr sz="2000" kern="1200">
          <a:solidFill>
            <a:schemeClr val="tx1"/>
          </a:solidFill>
          <a:latin typeface="华文中宋" panose="02010600040101010101" charset="-122"/>
          <a:ea typeface="华文中宋" panose="02010600040101010101" charset="-122"/>
          <a:cs typeface="+mj-cs"/>
        </a:defRPr>
      </a:lvl1pPr>
    </p:titleStyle>
    <p:bodyStyle>
      <a:lvl1pPr marL="228600" indent="-228600" algn="l" defTabSz="914400" rtl="0" eaLnBrk="1" fontAlgn="auto" latinLnBrk="0" hangingPunct="1">
        <a:lnSpc>
          <a:spcPct val="120000"/>
        </a:lnSpc>
        <a:spcBef>
          <a:spcPts val="10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1pPr>
      <a:lvl2pPr marL="685800" indent="-228600" algn="l" defTabSz="914400" rtl="0" eaLnBrk="1" fontAlgn="auto" latinLnBrk="0" hangingPunct="1">
        <a:lnSpc>
          <a:spcPct val="120000"/>
        </a:lnSpc>
        <a:spcBef>
          <a:spcPts val="5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2pPr>
      <a:lvl3pPr marL="1143000" indent="-228600" algn="l" defTabSz="914400" rtl="0" eaLnBrk="1" fontAlgn="auto" latinLnBrk="0" hangingPunct="1">
        <a:lnSpc>
          <a:spcPct val="120000"/>
        </a:lnSpc>
        <a:spcBef>
          <a:spcPts val="5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3pPr>
      <a:lvl4pPr marL="1600200" indent="-228600" algn="l" defTabSz="914400" rtl="0" eaLnBrk="1" fontAlgn="auto" latinLnBrk="0" hangingPunct="1">
        <a:lnSpc>
          <a:spcPct val="120000"/>
        </a:lnSpc>
        <a:spcBef>
          <a:spcPts val="5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4pPr>
      <a:lvl5pPr marL="2057400" indent="-228600" algn="l" defTabSz="914400" rtl="0" eaLnBrk="1" fontAlgn="auto" latinLnBrk="0" hangingPunct="1">
        <a:lnSpc>
          <a:spcPct val="120000"/>
        </a:lnSpc>
        <a:spcBef>
          <a:spcPts val="5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4.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5.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6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6.jpe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7.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图片3"/>
          <p:cNvPicPr>
            <a:picLocks noChangeAspect="1"/>
          </p:cNvPicPr>
          <p:nvPr/>
        </p:nvPicPr>
        <p:blipFill>
          <a:blip r:embed="rId1"/>
          <a:stretch>
            <a:fillRect/>
          </a:stretch>
        </p:blipFill>
        <p:spPr>
          <a:xfrm>
            <a:off x="-1270" y="-16510"/>
            <a:ext cx="12216130" cy="687451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第二节　风险管理的内容与程序</a:t>
            </a:r>
            <a:endParaRPr lang="zh-CN" altLang="en-US"/>
          </a:p>
        </p:txBody>
      </p:sp>
      <p:sp>
        <p:nvSpPr>
          <p:cNvPr id="3" name="文本占位符 2"/>
          <p:cNvSpPr>
            <a:spLocks noGrp="1"/>
          </p:cNvSpPr>
          <p:nvPr>
            <p:ph type="body" idx="1"/>
          </p:nvPr>
        </p:nvSpPr>
        <p:spPr/>
        <p:txBody>
          <a:bodyPr/>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(三)整体风险管理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到了20世纪90年代,风险管理科学进一步升华,纯粹风险与投机风险经常交织在一起,相互影响,整体风险管理应运而生。</a:t>
            </a:r>
            <a:endParaRPr lang="zh-CN" altLang="en-US"/>
          </a:p>
          <a:p>
            <a:r>
              <a:rPr lang="zh-CN" altLang="en-US"/>
              <a:t>在整体风险管理的思维框架下,需要兼顾纯粹风险(主要为可保风险)和投机风险(主要为金融风险)的相互影响或相关关系,企业风险管理逐渐抛弃以前地窖式的管理方式,开始以整个企业的经营和管理活动为对象,综合考察企业所面临的所有风险,包括纯粹风险、金融风险、经营风险、政治风险等,以实现企业价值最大化目标。</a:t>
            </a:r>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第二节　风险管理的内容与程序</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三、风险管理科学的含义与内容</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(一)风险管理的含义</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把风险管理定义为一门管理科学,企业或组织用以系统、全面、科学地分析和评价所面临的各种不确定性和风险因素及其影响,并在此基础上合理采取各种管理风险的方法和措施,有效地防范和控制不确定性和风险可能引起的各种损失后果。</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(二)风险管理的过程和要素</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pic>
        <p:nvPicPr>
          <p:cNvPr id="52" name="102.jpg" descr="id:2147490245;FounderCES"/>
          <p:cNvPicPr>
            <a:picLocks noChangeAspect="1"/>
          </p:cNvPicPr>
          <p:nvPr/>
        </p:nvPicPr>
        <p:blipFill>
          <a:blip r:embed="rId1"/>
          <a:stretch>
            <a:fillRect/>
          </a:stretch>
        </p:blipFill>
        <p:spPr>
          <a:xfrm>
            <a:off x="3095625" y="4072255"/>
            <a:ext cx="6551930" cy="2255520"/>
          </a:xfrm>
          <a:prstGeom prst="rect">
            <a:avLst/>
          </a:prstGeom>
        </p:spPr>
      </p:pic>
      <p:sp>
        <p:nvSpPr>
          <p:cNvPr id="100" name="文本框 99"/>
          <p:cNvSpPr txBox="1"/>
          <p:nvPr/>
        </p:nvSpPr>
        <p:spPr>
          <a:xfrm>
            <a:off x="4689475" y="6350000"/>
            <a:ext cx="3578225" cy="368300"/>
          </a:xfrm>
          <a:prstGeom prst="rect">
            <a:avLst/>
          </a:prstGeom>
          <a:noFill/>
          <a:ln w="9525">
            <a:noFill/>
          </a:ln>
        </p:spPr>
        <p:txBody>
          <a:bodyPr wrap="square">
            <a:spAutoFit/>
          </a:bodyPr>
          <a:p>
            <a:pPr indent="0" algn="ctr"/>
            <a:r>
              <a:rPr lang="zh-CN" b="0">
                <a:solidFill>
                  <a:srgbClr val="000000"/>
                </a:solidFill>
                <a:cs typeface="方正书宋_GBK" charset="0"/>
              </a:rPr>
              <a:t>图1-2　风险管理的过程和要素</a:t>
            </a:r>
            <a:endParaRPr lang="zh-CN" altLang="en-US" b="0">
              <a:solidFill>
                <a:srgbClr val="000000"/>
              </a:solidFill>
              <a:cs typeface="方正书宋_GBK"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第三节　风险分析的方法和要素</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一、风险识别的目的和要素</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(一)风险识别的目的</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(1)发现潜在的风险隐患,使组织能及时采取措施,防患于未然;</a:t>
            </a:r>
            <a:endParaRPr lang="zh-CN" altLang="en-US"/>
          </a:p>
          <a:p>
            <a:r>
              <a:rPr lang="zh-CN" altLang="en-US"/>
              <a:t>(2)充分认识和了解造成风险隐患的原因和过程,便于组织采取适当的技术和手段防范风险损失发生或降低损失的程度;</a:t>
            </a:r>
            <a:endParaRPr lang="zh-CN" altLang="en-US"/>
          </a:p>
          <a:p>
            <a:r>
              <a:rPr lang="zh-CN" altLang="en-US"/>
              <a:t>(3)认识和初步判断这些风险隐患将对组织造成的影响,便于组织决策是否应该采取措施来对付这些风险,或者采取恰当的、有效的措施来控制风险。</a:t>
            </a:r>
            <a:endParaRPr lang="zh-CN"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第三节　风险分析的方法和要素</a:t>
            </a:r>
            <a:endParaRPr lang="zh-CN" altLang="en-US"/>
          </a:p>
        </p:txBody>
      </p:sp>
      <p:sp>
        <p:nvSpPr>
          <p:cNvPr id="3" name="文本占位符 2"/>
          <p:cNvSpPr>
            <a:spLocks noGrp="1"/>
          </p:cNvSpPr>
          <p:nvPr>
            <p:ph type="body" idx="1"/>
          </p:nvPr>
        </p:nvSpPr>
        <p:spPr/>
        <p:txBody>
          <a:bodyPr/>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(二)风险识别的要素</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风险识别实际上是发现风险源和认识风险因素的过程。</a:t>
            </a:r>
            <a:endParaRPr lang="zh-CN" altLang="en-US"/>
          </a:p>
          <a:p>
            <a:r>
              <a:rPr lang="zh-CN" altLang="en-US"/>
              <a:t>风险源(sources of risk)是指那些导致风险结果的直接原因,或者说是导致企业意外损失的因素和来源。风险因素(risk factors)是指促成风险损失发生的环境和条件。</a:t>
            </a:r>
            <a:endParaRPr lang="zh-CN" altLang="en-US"/>
          </a:p>
          <a:p>
            <a:r>
              <a:rPr lang="zh-CN" altLang="en-US"/>
              <a:t>风险因素可以是自然的、机械的,也可以是人为的。电脑在过热或过冷的环境中可能会丧失机能;一些机械操作,如电焊、钻孔,在易燃气体和物质达到一定浓度时会发生爆炸。这些就是自然的或机械的风险因素。</a:t>
            </a:r>
            <a:endParaRPr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第三节　风险分析的方法和要素</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二、风险识别的方法和技术</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(一)风险清单及其类型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1.资产暴露清单</a:t>
            </a:r>
            <a:endParaRPr lang="zh-CN" altLang="en-US"/>
          </a:p>
          <a:p>
            <a:r>
              <a:rPr lang="zh-CN" altLang="en-US"/>
              <a:t>2.损失暴露清单</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(二)风险识别工具和技术</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1.问卷调查法</a:t>
            </a:r>
            <a:endParaRPr lang="zh-CN" altLang="en-US"/>
          </a:p>
          <a:p>
            <a:r>
              <a:rPr lang="zh-CN" altLang="en-US"/>
              <a:t>2.现场调查法</a:t>
            </a:r>
            <a:endParaRPr lang="zh-CN" altLang="en-US"/>
          </a:p>
          <a:p>
            <a:r>
              <a:rPr lang="zh-CN" altLang="en-US"/>
              <a:t>3.财务报表分析法</a:t>
            </a:r>
            <a:endParaRPr lang="zh-CN" altLang="en-US"/>
          </a:p>
          <a:p>
            <a:r>
              <a:rPr lang="zh-CN" altLang="en-US"/>
              <a:t>4.流程图法</a:t>
            </a:r>
            <a:endParaRPr lang="zh-CN" altLang="en-US"/>
          </a:p>
          <a:p>
            <a:r>
              <a:rPr lang="zh-CN" altLang="en-US"/>
              <a:t>5.组织结构图分析法</a:t>
            </a:r>
            <a:endParaRPr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第三节　风险分析的方法和要素</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三、风险衡量的方法</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(一)风险大小的构成</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1.损失频率</a:t>
            </a:r>
            <a:endParaRPr lang="zh-CN" altLang="en-US"/>
          </a:p>
          <a:p>
            <a:r>
              <a:rPr lang="zh-CN" altLang="en-US"/>
              <a:t>2.损失幅度</a:t>
            </a:r>
            <a:endParaRPr lang="zh-CN" altLang="en-US"/>
          </a:p>
          <a:p>
            <a:r>
              <a:rPr lang="zh-CN" altLang="en-US"/>
              <a:t>3.损失的波动性</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(二)风险衡量方法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1.损失概率</a:t>
            </a:r>
            <a:endParaRPr lang="zh-CN" altLang="en-US"/>
          </a:p>
          <a:p>
            <a:r>
              <a:rPr lang="zh-CN" altLang="en-US"/>
              <a:t>2.期望值</a:t>
            </a:r>
            <a:endParaRPr lang="zh-CN" altLang="en-US"/>
          </a:p>
          <a:p>
            <a:r>
              <a:rPr lang="zh-CN" altLang="en-US"/>
              <a:t>3.方差和标准差</a:t>
            </a:r>
            <a:endParaRPr lang="zh-CN"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第四节　风险融资的方法及其优劣比较</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一、风险融资的方法与类型</a:t>
            </a:r>
            <a:endParaRPr lang="zh-CN" altLang="zh-CN" sz="2600" b="1" dirty="0">
              <a:latin typeface="黑体" panose="02010609060101010101" charset="-122"/>
              <a:ea typeface="黑体" panose="02010609060101010101" charset="-122"/>
            </a:endParaRPr>
          </a:p>
          <a:p>
            <a:r>
              <a:rPr lang="zh-CN" altLang="en-US"/>
              <a:t>风险融资方法大体上可以分为两大类:风险自留和风险转移。所谓风险自留,就是风险暴露所带来经济损失或事件的不确定性导致经济负担由组织自己承担。</a:t>
            </a:r>
            <a:endParaRPr lang="zh-CN" altLang="en-US"/>
          </a:p>
          <a:p>
            <a:r>
              <a:rPr lang="zh-CN" altLang="en-US"/>
              <a:t>而风险转移指的是当风险损失发生后,由面临风险的组织以外的某个机构承担风险损失的财务后果或为该组织提供经济补偿。</a:t>
            </a:r>
            <a:endParaRPr lang="zh-CN" altLang="en-US"/>
          </a:p>
        </p:txBody>
      </p:sp>
      <p:pic>
        <p:nvPicPr>
          <p:cNvPr id="54" name="104.jpg" descr="id:2147490396;FounderCES"/>
          <p:cNvPicPr>
            <a:picLocks noChangeAspect="1"/>
          </p:cNvPicPr>
          <p:nvPr/>
        </p:nvPicPr>
        <p:blipFill>
          <a:blip r:embed="rId1"/>
          <a:stretch>
            <a:fillRect/>
          </a:stretch>
        </p:blipFill>
        <p:spPr>
          <a:xfrm>
            <a:off x="1463675" y="3523615"/>
            <a:ext cx="7359015" cy="2533650"/>
          </a:xfrm>
          <a:prstGeom prst="rect">
            <a:avLst/>
          </a:prstGeom>
        </p:spPr>
      </p:pic>
      <p:sp>
        <p:nvSpPr>
          <p:cNvPr id="100" name="文本框 99"/>
          <p:cNvSpPr txBox="1"/>
          <p:nvPr/>
        </p:nvSpPr>
        <p:spPr>
          <a:xfrm>
            <a:off x="3728720" y="6200140"/>
            <a:ext cx="5080000" cy="368300"/>
          </a:xfrm>
          <a:prstGeom prst="rect">
            <a:avLst/>
          </a:prstGeom>
          <a:noFill/>
          <a:ln w="9525">
            <a:noFill/>
          </a:ln>
        </p:spPr>
        <p:txBody>
          <a:bodyPr>
            <a:spAutoFit/>
          </a:bodyPr>
          <a:p>
            <a:pPr indent="0"/>
            <a:r>
              <a:rPr lang="zh-CN" b="0">
                <a:solidFill>
                  <a:srgbClr val="000000"/>
                </a:solidFill>
                <a:cs typeface="方正书宋_GBK" charset="0"/>
              </a:rPr>
              <a:t>图1-4　风险融资方法分类</a:t>
            </a:r>
            <a:endParaRPr lang="zh-CN" altLang="en-US" b="0">
              <a:solidFill>
                <a:srgbClr val="000000"/>
              </a:solidFill>
              <a:cs typeface="方正书宋_GBK"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第四节　风险融资的方法及其优劣比较</a:t>
            </a:r>
            <a:endParaRPr lang="zh-CN" altLang="en-US"/>
          </a:p>
        </p:txBody>
      </p:sp>
      <p:sp>
        <p:nvSpPr>
          <p:cNvPr id="3" name="文本占位符 2"/>
          <p:cNvSpPr>
            <a:spLocks noGrp="1"/>
          </p:cNvSpPr>
          <p:nvPr>
            <p:ph type="body" idx="1"/>
          </p:nvPr>
        </p:nvSpPr>
        <p:spPr/>
        <p:txBody>
          <a:bodyPr/>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(一)风险自留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1.无计划的风险自留</a:t>
            </a:r>
            <a:endParaRPr lang="zh-CN" altLang="en-US"/>
          </a:p>
          <a:p>
            <a:r>
              <a:rPr lang="zh-CN" altLang="en-US"/>
              <a:t>2.有计划的风险自留</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(二)风险转移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1.保险</a:t>
            </a:r>
            <a:endParaRPr lang="zh-CN" altLang="en-US"/>
          </a:p>
          <a:p>
            <a:r>
              <a:rPr lang="zh-CN" altLang="en-US"/>
              <a:t>2.非保险合同转移</a:t>
            </a:r>
            <a:endParaRPr lang="zh-CN" altLang="en-US"/>
          </a:p>
          <a:p>
            <a:r>
              <a:rPr lang="zh-CN" altLang="en-US"/>
              <a:t>3.风险证券化</a:t>
            </a:r>
            <a:endParaRPr lang="zh-CN"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第四节　风险融资的方法及其优劣比较</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二、风险融资方法之优劣比较</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(一)风险自留的好处</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1.节省附加保费</a:t>
            </a:r>
            <a:endParaRPr lang="zh-CN" altLang="en-US"/>
          </a:p>
          <a:p>
            <a:r>
              <a:rPr lang="zh-CN" altLang="en-US"/>
              <a:t>2.可增加额外收益</a:t>
            </a:r>
            <a:endParaRPr lang="zh-CN" altLang="en-US"/>
          </a:p>
          <a:p>
            <a:r>
              <a:rPr lang="zh-CN" altLang="en-US"/>
              <a:t>3.可避免道德风险和逆向选择风险</a:t>
            </a:r>
            <a:endParaRPr lang="zh-CN" altLang="en-US"/>
          </a:p>
          <a:p>
            <a:r>
              <a:rPr lang="zh-CN" altLang="en-US"/>
              <a:t>4.减小由于保险市场不稳定带来的财务冲击</a:t>
            </a:r>
            <a:endParaRPr lang="zh-CN" altLang="en-US"/>
          </a:p>
          <a:p>
            <a:r>
              <a:rPr lang="zh-CN" altLang="en-US"/>
              <a:t>5.有利于企业的整体风险管理</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(二)风险自留的成本与代价</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1.风险自留的代价</a:t>
            </a:r>
            <a:endParaRPr lang="zh-CN" altLang="en-US"/>
          </a:p>
          <a:p>
            <a:r>
              <a:rPr lang="zh-CN" altLang="en-US"/>
              <a:t>2.影响风险自留选择的因素</a:t>
            </a:r>
            <a:endParaRPr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第四节　风险融资的方法及其优劣比较</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三、风险融资策略</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(一)风险融资的一般原则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虽然对于这一问题尚没有一个统一的答案,但也有一些可参照的一般原则。</a:t>
            </a:r>
            <a:endParaRPr lang="zh-CN" altLang="en-US"/>
          </a:p>
          <a:p>
            <a:r>
              <a:rPr lang="zh-CN" altLang="en-US"/>
              <a:t>一个原则是基于风险发生损失的频率和程度,或者基于损失发生的经常性和损失发生后损失价值的大小来确定是采用保险还是风险自留,或者选择其他方法。</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(二)风险自留的原则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理性的组织和企业应该在风险管理成本和收益之间进行权衡,从而选择适合自身的风险融资方案。考虑到这种权衡关系,最佳风险自留决策的基本指导原则是:将那些可以合理预测损失的风险进行自留,将那些不能合理预测、可能导致严重损失的风险进行保险。</a:t>
            </a: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图片5"/>
          <p:cNvPicPr>
            <a:picLocks noChangeAspect="1"/>
          </p:cNvPicPr>
          <p:nvPr/>
        </p:nvPicPr>
        <p:blipFill>
          <a:blip r:embed="rId1"/>
          <a:stretch>
            <a:fillRect/>
          </a:stretch>
        </p:blipFill>
        <p:spPr>
          <a:xfrm>
            <a:off x="0" y="0"/>
            <a:ext cx="12213590" cy="6858000"/>
          </a:xfrm>
          <a:prstGeom prst="rect">
            <a:avLst/>
          </a:prstGeom>
        </p:spPr>
      </p:pic>
      <p:sp>
        <p:nvSpPr>
          <p:cNvPr id="56" name="矩形 55"/>
          <p:cNvSpPr/>
          <p:nvPr/>
        </p:nvSpPr>
        <p:spPr>
          <a:xfrm>
            <a:off x="2249170" y="3014345"/>
            <a:ext cx="6113780" cy="82994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34085" eaLnBrk="1" fontAlgn="auto" latinLnBrk="0" hangingPunct="1">
              <a:lnSpc>
                <a:spcPct val="100000"/>
              </a:lnSpc>
              <a:spcBef>
                <a:spcPts val="0"/>
              </a:spcBef>
              <a:spcAft>
                <a:spcPts val="0"/>
              </a:spcAft>
              <a:buClrTx/>
              <a:buSzTx/>
              <a:buFontTx/>
              <a:buNone/>
              <a:defRPr/>
            </a:pPr>
            <a:r>
              <a:rPr kumimoji="0" lang="zh-CN" altLang="en-US" sz="4800" b="1" i="0" u="none" strike="noStrike" kern="0" cap="none" spc="0" normalizeH="0" baseline="0" noProof="0" dirty="0">
                <a:ln>
                  <a:noFill/>
                </a:ln>
                <a:solidFill>
                  <a:schemeClr val="tx1"/>
                </a:solidFill>
                <a:effectLst/>
                <a:uLnTx/>
                <a:uFillTx/>
                <a:latin typeface="华文中宋" panose="02010600040101010101" charset="-122"/>
                <a:ea typeface="华文中宋" panose="02010600040101010101" charset="-122"/>
                <a:cs typeface="华文中宋" panose="02010600040101010101" charset="-122"/>
              </a:rPr>
              <a:t>第一章　风险管理</a:t>
            </a:r>
            <a:endParaRPr kumimoji="0" lang="zh-CN" altLang="en-US" sz="4800" b="1" i="0" u="none" strike="noStrike" kern="0" cap="none" spc="0" normalizeH="0" baseline="0" noProof="0" dirty="0">
              <a:ln>
                <a:noFill/>
              </a:ln>
              <a:solidFill>
                <a:schemeClr val="tx1"/>
              </a:solidFill>
              <a:effectLst/>
              <a:uLnTx/>
              <a:uFillTx/>
              <a:latin typeface="华文中宋" panose="02010600040101010101" charset="-122"/>
              <a:ea typeface="华文中宋" panose="02010600040101010101" charset="-122"/>
              <a:cs typeface="华文中宋" panose="0201060004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第五节　风险控制</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一、风险控制的含义</a:t>
            </a:r>
            <a:endParaRPr lang="zh-CN" altLang="zh-CN" sz="2600" b="1" dirty="0">
              <a:latin typeface="黑体" panose="02010609060101010101" charset="-122"/>
              <a:ea typeface="黑体" panose="02010609060101010101" charset="-122"/>
            </a:endParaRPr>
          </a:p>
          <a:p>
            <a:r>
              <a:rPr lang="zh-CN" altLang="en-US"/>
              <a:t>风险控制就是为规避风险、防范风险、减少或控制风险的损失频率(frequency)和损失程度(severity)所采用的技术、工具、过程和行为。</a:t>
            </a:r>
            <a:endParaRPr lang="zh-CN" altLang="en-US"/>
          </a:p>
          <a:p>
            <a:r>
              <a:rPr lang="zh-CN" altLang="en-US"/>
              <a:t>风险控制的目的就是要改变企业或组织的风险暴露状况,通过风险规避来避免某种风险的损失,通过防范风险来减少风险损失发生的频率,降低损失幅度,从而减小其影响程度。如果通过某些风险控制方法减少了损失发生的频率,或者降低了所发生损失的严重性,就认为这种风险得到了一定的控制。损失频率和损失幅度减少得越多,风险就得到了越多的控制。</a:t>
            </a:r>
            <a:endParaRPr lang="zh-CN"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第五节　风险控制</a:t>
            </a:r>
            <a:endParaRPr lang="zh-CN" altLang="en-US"/>
          </a:p>
        </p:txBody>
      </p:sp>
      <p:sp>
        <p:nvSpPr>
          <p:cNvPr id="3" name="文本占位符 2"/>
          <p:cNvSpPr>
            <a:spLocks noGrp="1"/>
          </p:cNvSpPr>
          <p:nvPr>
            <p:ph type="body" idx="1"/>
          </p:nvPr>
        </p:nvSpPr>
        <p:spPr/>
        <p:txBody>
          <a:bodyPr>
            <a:normAutofit lnSpcReduction="20000"/>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二、风险控制的方法</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(一)风险规避</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a:lnSpc>
                <a:spcPct val="115000"/>
              </a:lnSpc>
            </a:pPr>
            <a:r>
              <a:rPr lang="zh-CN" altLang="en-US"/>
              <a:t>风险规避就是放弃或回避某种具有重大潜在风险损失的活动或行为来避免这种风险损失对组织或个人的不利影响。比如说为了避免在飞机事故中丧生的风险,就放弃乘坐飞机;为了不让噪音和污染危害健康,就搬离城市居住到偏远山区……</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(二)损失控制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1.损失预防</a:t>
            </a:r>
            <a:endParaRPr lang="zh-CN" altLang="en-US"/>
          </a:p>
          <a:p>
            <a:r>
              <a:rPr lang="zh-CN" altLang="en-US"/>
              <a:t>2.损失减少</a:t>
            </a:r>
            <a:endParaRPr lang="zh-CN" altLang="en-US"/>
          </a:p>
          <a:p>
            <a:r>
              <a:rPr lang="zh-CN" altLang="en-US"/>
              <a:t>3.风险分离</a:t>
            </a:r>
            <a:endParaRPr lang="zh-CN" altLang="en-US"/>
          </a:p>
          <a:p>
            <a:r>
              <a:rPr lang="zh-CN" altLang="en-US"/>
              <a:t>4.风险集中或风险结合法</a:t>
            </a:r>
            <a:endParaRPr lang="zh-CN" altLang="en-US"/>
          </a:p>
          <a:p>
            <a:r>
              <a:rPr lang="zh-CN" altLang="en-US"/>
              <a:t>5.风险控制下合同转移</a:t>
            </a:r>
            <a:endParaRPr lang="zh-CN" alt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第五节　风险控制</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三、风险控制实践</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(一)人为因素所导致风险的控制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控制“人的过失行为”应从三种人为风险因素着手。表1-4给出了一些针对性措施,具体应用时应根据环境以及企业的文化和氛围采取不同措施。</a:t>
            </a:r>
            <a:endParaRPr lang="zh-CN" altLang="en-US"/>
          </a:p>
        </p:txBody>
      </p:sp>
      <p:graphicFrame>
        <p:nvGraphicFramePr>
          <p:cNvPr id="4" name="表格 3"/>
          <p:cNvGraphicFramePr/>
          <p:nvPr>
            <p:custDataLst>
              <p:tags r:id="rId1"/>
            </p:custDataLst>
          </p:nvPr>
        </p:nvGraphicFramePr>
        <p:xfrm>
          <a:off x="1937067" y="3904615"/>
          <a:ext cx="8490585" cy="1593215"/>
        </p:xfrm>
        <a:graphic>
          <a:graphicData uri="http://schemas.openxmlformats.org/drawingml/2006/table">
            <a:tbl>
              <a:tblPr/>
              <a:tblGrid>
                <a:gridCol w="1354455"/>
                <a:gridCol w="7136130"/>
              </a:tblGrid>
              <a:tr h="397510">
                <a:tc>
                  <a:txBody>
                    <a:bodyPr/>
                    <a:p>
                      <a:pPr indent="0" algn="ctr">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基本风险因素</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 以人为本的对策</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87985">
                <a:tc>
                  <a:txBody>
                    <a:bodyPr/>
                    <a:p>
                      <a:pPr indent="0" algn="ctr">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无知</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建立有效的宣传教育、技术培训、专业培养、继续教育制度</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6675" marR="6667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49250">
                <a:tc>
                  <a:txBody>
                    <a:bodyPr/>
                    <a:p>
                      <a:pPr indent="0" algn="ctr">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无能</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完善任人唯贤、互助协调、双向交流的制度和机制</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6675" marR="6667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58470">
                <a:tc>
                  <a:txBody>
                    <a:bodyPr/>
                    <a:p>
                      <a:pPr indent="0" algn="ctr">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无劲</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健全激励、奖惩和员工福利制度,建设良好的企业文化,营造和谐的工作氛围</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6675" marR="6667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
        <p:nvSpPr>
          <p:cNvPr id="100" name="文本框 99"/>
          <p:cNvSpPr txBox="1"/>
          <p:nvPr/>
        </p:nvSpPr>
        <p:spPr>
          <a:xfrm>
            <a:off x="2111375" y="3524250"/>
            <a:ext cx="5080000" cy="368300"/>
          </a:xfrm>
          <a:prstGeom prst="rect">
            <a:avLst/>
          </a:prstGeom>
          <a:noFill/>
          <a:ln w="9525">
            <a:noFill/>
          </a:ln>
        </p:spPr>
        <p:txBody>
          <a:bodyPr>
            <a:spAutoFit/>
          </a:bodyPr>
          <a:p>
            <a:pPr indent="0"/>
            <a:r>
              <a:rPr lang="zh-CN" b="0">
                <a:solidFill>
                  <a:srgbClr val="000000"/>
                </a:solidFill>
                <a:cs typeface="方正书宋_GBK" charset="0"/>
              </a:rPr>
              <a:t>表1-4</a:t>
            </a:r>
            <a:r>
              <a:rPr lang="en-US" altLang="zh-CN" b="0">
                <a:solidFill>
                  <a:srgbClr val="000000"/>
                </a:solidFill>
                <a:cs typeface="方正书宋_GBK" charset="0"/>
              </a:rPr>
              <a:t>  </a:t>
            </a:r>
            <a:r>
              <a:rPr lang="zh-CN" b="0">
                <a:solidFill>
                  <a:srgbClr val="000000"/>
                </a:solidFill>
                <a:cs typeface="方正书宋_GBK" charset="0"/>
              </a:rPr>
              <a:t>人为风险因素的控制方法</a:t>
            </a:r>
            <a:endParaRPr lang="zh-CN" altLang="en-US" b="0">
              <a:solidFill>
                <a:srgbClr val="000000"/>
              </a:solidFill>
              <a:cs typeface="方正书宋_GBK"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第五节　风险控制</a:t>
            </a:r>
            <a:endParaRPr lang="zh-CN" altLang="en-US"/>
          </a:p>
        </p:txBody>
      </p:sp>
      <p:sp>
        <p:nvSpPr>
          <p:cNvPr id="3" name="文本占位符 2"/>
          <p:cNvSpPr>
            <a:spLocks noGrp="1"/>
          </p:cNvSpPr>
          <p:nvPr>
            <p:ph type="body" idx="1"/>
          </p:nvPr>
        </p:nvSpPr>
        <p:spPr/>
        <p:txBody>
          <a:bodyPr>
            <a:normAutofit lnSpcReduction="10000"/>
          </a:bodyPr>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(二)物质因素所产生风险的损失控制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(1)防止能量的聚集。</a:t>
            </a:r>
            <a:endParaRPr lang="zh-CN" altLang="en-US"/>
          </a:p>
          <a:p>
            <a:r>
              <a:rPr lang="zh-CN" altLang="en-US"/>
              <a:t>(2)减少已聚集的可能引发事故的能量。</a:t>
            </a:r>
            <a:endParaRPr lang="zh-CN" altLang="en-US"/>
          </a:p>
          <a:p>
            <a:r>
              <a:rPr lang="zh-CN" altLang="en-US"/>
              <a:t>(3)防止已聚集能量的释放。</a:t>
            </a:r>
            <a:endParaRPr lang="zh-CN" altLang="en-US"/>
          </a:p>
          <a:p>
            <a:r>
              <a:rPr lang="zh-CN" altLang="en-US"/>
              <a:t>(4)减慢能量释放的速度。</a:t>
            </a:r>
            <a:endParaRPr lang="zh-CN" altLang="en-US"/>
          </a:p>
          <a:p>
            <a:r>
              <a:rPr lang="zh-CN" altLang="en-US"/>
              <a:t>(5)从时间和空间上把释放的能量与易损对象隔离开。</a:t>
            </a:r>
            <a:endParaRPr lang="zh-CN" altLang="en-US"/>
          </a:p>
          <a:p>
            <a:r>
              <a:rPr lang="zh-CN" altLang="en-US"/>
              <a:t>(6)用物质屏障使能量与易损对象隔离。</a:t>
            </a:r>
            <a:endParaRPr lang="zh-CN" altLang="en-US"/>
          </a:p>
          <a:p>
            <a:r>
              <a:rPr lang="zh-CN" altLang="en-US"/>
              <a:t>(7)改变接触面的物质,以减少伤害。</a:t>
            </a:r>
            <a:endParaRPr lang="zh-CN" altLang="en-US"/>
          </a:p>
          <a:p>
            <a:r>
              <a:rPr lang="zh-CN" altLang="en-US"/>
              <a:t>(8)加强与易损对象对所释放能量的抗护能力。</a:t>
            </a:r>
            <a:endParaRPr lang="zh-CN" altLang="en-US"/>
          </a:p>
          <a:p>
            <a:r>
              <a:rPr lang="zh-CN" altLang="en-US"/>
              <a:t>(9)减轻发生事故的损害。</a:t>
            </a:r>
            <a:endParaRPr lang="zh-CN" altLang="en-US"/>
          </a:p>
          <a:p>
            <a:r>
              <a:rPr lang="zh-CN" altLang="en-US"/>
              <a:t>(10)事故后的恢复或复原措施。</a:t>
            </a:r>
            <a:endParaRPr lang="zh-CN" alt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第六节　风险管理决策</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一、风险管理决策的基本要素</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(一)基本要素</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1.目标</a:t>
            </a:r>
            <a:endParaRPr lang="zh-CN" altLang="en-US"/>
          </a:p>
          <a:p>
            <a:r>
              <a:rPr lang="zh-CN" altLang="en-US"/>
              <a:t>也就是要确定风险管理决策所基于的目标,即所选择的风险管理方案是要满足以收益最大,还是以损失最小,或成本最低,或者满足政策法规的约束。</a:t>
            </a:r>
            <a:endParaRPr lang="zh-CN" altLang="en-US"/>
          </a:p>
          <a:p>
            <a:r>
              <a:rPr lang="zh-CN" altLang="en-US"/>
              <a:t>2.策略</a:t>
            </a:r>
            <a:endParaRPr lang="zh-CN" altLang="en-US"/>
          </a:p>
          <a:p>
            <a:r>
              <a:rPr lang="zh-CN" altLang="en-US"/>
              <a:t>决策者至少面临两个以上可行的风险管理方案和决策变量,如果只有一种方案是可行的,那就别无选择,也就不存在风险管理决策的必要。</a:t>
            </a:r>
            <a:endParaRPr lang="zh-CN" altLang="en-US"/>
          </a:p>
          <a:p>
            <a:r>
              <a:rPr lang="zh-CN" altLang="en-US"/>
              <a:t>3.状态</a:t>
            </a:r>
            <a:endParaRPr lang="zh-CN" altLang="en-US"/>
          </a:p>
          <a:p>
            <a:r>
              <a:rPr lang="zh-CN" altLang="en-US"/>
              <a:t>存在决策者无法加以控制的两个以上的自然状态,即组织所面临的损失是随机的或不确定的;否则,决策是无必要的。</a:t>
            </a:r>
            <a:endParaRPr lang="zh-CN" alt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第六节　风险管理决策</a:t>
            </a:r>
            <a:endParaRPr lang="zh-CN" altLang="en-US"/>
          </a:p>
        </p:txBody>
      </p:sp>
      <p:sp>
        <p:nvSpPr>
          <p:cNvPr id="3" name="文本占位符 2"/>
          <p:cNvSpPr>
            <a:spLocks noGrp="1"/>
          </p:cNvSpPr>
          <p:nvPr>
            <p:ph type="body" idx="1"/>
          </p:nvPr>
        </p:nvSpPr>
        <p:spPr/>
        <p:txBody>
          <a:bodyPr/>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(二)特别要素</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(1)每种方案所对应的成本、收益和风险;</a:t>
            </a:r>
            <a:endParaRPr lang="zh-CN" altLang="en-US"/>
          </a:p>
          <a:p>
            <a:r>
              <a:rPr lang="zh-CN" altLang="en-US"/>
              <a:t>(2)其他决策方案所对应的成本、收益和风险;</a:t>
            </a:r>
            <a:endParaRPr lang="zh-CN" altLang="en-US"/>
          </a:p>
          <a:p>
            <a:r>
              <a:rPr lang="zh-CN" altLang="en-US"/>
              <a:t>(3)决策所基于的信息的完整性和不确定性。</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(三)成本、收益和风险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我们以企业纯粹风险为例简要分析风险成本。如图1-5所示,与风险管理相关的成本大体上可分为五大类:(1)预期损失成本;(2)风险融资成本;(3)损失控制成本;(4)心理成本;(5)残余不确定性成本。</a:t>
            </a:r>
            <a:endParaRPr lang="zh-CN" altLang="en-US"/>
          </a:p>
        </p:txBody>
      </p:sp>
      <p:pic>
        <p:nvPicPr>
          <p:cNvPr id="55" name="105.jpg" descr="id:2147490587;FounderCES"/>
          <p:cNvPicPr>
            <a:picLocks noChangeAspect="1"/>
          </p:cNvPicPr>
          <p:nvPr/>
        </p:nvPicPr>
        <p:blipFill>
          <a:blip r:embed="rId1"/>
          <a:stretch>
            <a:fillRect/>
          </a:stretch>
        </p:blipFill>
        <p:spPr>
          <a:xfrm>
            <a:off x="2912110" y="4653280"/>
            <a:ext cx="5214620" cy="1974850"/>
          </a:xfrm>
          <a:prstGeom prst="rect">
            <a:avLst/>
          </a:prstGeom>
        </p:spPr>
      </p:pic>
      <p:sp>
        <p:nvSpPr>
          <p:cNvPr id="100" name="文本框 99"/>
          <p:cNvSpPr txBox="1"/>
          <p:nvPr/>
        </p:nvSpPr>
        <p:spPr>
          <a:xfrm>
            <a:off x="3815715" y="6489700"/>
            <a:ext cx="2823845" cy="368300"/>
          </a:xfrm>
          <a:prstGeom prst="rect">
            <a:avLst/>
          </a:prstGeom>
          <a:noFill/>
          <a:ln w="9525">
            <a:noFill/>
          </a:ln>
        </p:spPr>
        <p:txBody>
          <a:bodyPr wrap="square">
            <a:spAutoFit/>
          </a:bodyPr>
          <a:p>
            <a:pPr indent="0" algn="ctr"/>
            <a:r>
              <a:rPr lang="zh-CN" b="0">
                <a:solidFill>
                  <a:srgbClr val="000000"/>
                </a:solidFill>
                <a:cs typeface="方正书宋_GBK" charset="0"/>
              </a:rPr>
              <a:t>图1-5　风险成本的构成</a:t>
            </a:r>
            <a:endParaRPr lang="zh-CN" altLang="en-US" b="0">
              <a:solidFill>
                <a:srgbClr val="000000"/>
              </a:solidFill>
              <a:cs typeface="方正书宋_GBK"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第六节　风险管理决策</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二、风险管理决策的基本过程</a:t>
            </a:r>
            <a:endParaRPr lang="zh-CN" altLang="zh-CN" sz="2600" b="1" dirty="0">
              <a:latin typeface="黑体" panose="02010609060101010101" charset="-122"/>
              <a:ea typeface="黑体" panose="02010609060101010101" charset="-122"/>
            </a:endParaRPr>
          </a:p>
          <a:p>
            <a:r>
              <a:rPr lang="zh-CN" altLang="en-US"/>
              <a:t>风险管理决策的过程实际上就是对相关信息数据进行搜集、整理、分析、预测、判断的过程。这里,判断就是在不同的风险管理方案中进行选择。选择要基于对数据信息分析和预测的结果,需要对收益和成本进行权衡,再依据一定的判断准则来取舍。图1-6给出了风险管理决策的基本过程,它是一个循环往复、不断修正的过程。</a:t>
            </a:r>
            <a:endParaRPr lang="zh-CN" altLang="en-US"/>
          </a:p>
        </p:txBody>
      </p:sp>
      <p:pic>
        <p:nvPicPr>
          <p:cNvPr id="56" name="106.jpg" descr="id:2147490602;FounderCES"/>
          <p:cNvPicPr>
            <a:picLocks noChangeAspect="1"/>
          </p:cNvPicPr>
          <p:nvPr/>
        </p:nvPicPr>
        <p:blipFill>
          <a:blip r:embed="rId1"/>
          <a:stretch>
            <a:fillRect/>
          </a:stretch>
        </p:blipFill>
        <p:spPr>
          <a:xfrm>
            <a:off x="1664335" y="3590290"/>
            <a:ext cx="8863330" cy="1704340"/>
          </a:xfrm>
          <a:prstGeom prst="rect">
            <a:avLst/>
          </a:prstGeom>
        </p:spPr>
      </p:pic>
      <p:sp>
        <p:nvSpPr>
          <p:cNvPr id="100" name="文本框 99"/>
          <p:cNvSpPr txBox="1"/>
          <p:nvPr/>
        </p:nvSpPr>
        <p:spPr>
          <a:xfrm>
            <a:off x="3569335" y="5502275"/>
            <a:ext cx="5080000" cy="368300"/>
          </a:xfrm>
          <a:prstGeom prst="rect">
            <a:avLst/>
          </a:prstGeom>
          <a:noFill/>
          <a:ln w="9525">
            <a:noFill/>
          </a:ln>
        </p:spPr>
        <p:txBody>
          <a:bodyPr>
            <a:spAutoFit/>
          </a:bodyPr>
          <a:p>
            <a:pPr indent="0" algn="ctr"/>
            <a:r>
              <a:rPr lang="zh-CN" b="0">
                <a:solidFill>
                  <a:srgbClr val="000000"/>
                </a:solidFill>
                <a:cs typeface="方正书宋_GBK" charset="0"/>
              </a:rPr>
              <a:t>图1-6　风险管理决策过程</a:t>
            </a:r>
            <a:endParaRPr lang="zh-CN" altLang="en-US" b="0">
              <a:solidFill>
                <a:srgbClr val="000000"/>
              </a:solidFill>
              <a:cs typeface="方正书宋_GBK"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第六节　风险管理决策</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三、风险管理决策准则</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(一)风险类型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1.风险型</a:t>
            </a:r>
            <a:endParaRPr lang="zh-CN" altLang="en-US"/>
          </a:p>
          <a:p>
            <a:r>
              <a:rPr lang="zh-CN" altLang="en-US"/>
              <a:t>2.不确定型</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(二)风险型决策准则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风险型的决策一般使用期望值准则:先计算每种风险管理方案相应的期望损失,然后比较这些方案的期望损失的大小,最后选择期望损失最小的风险管理方案作为最佳方案。</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(三)不确定型决策准则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1.悲观法则(或称最大最小决策准则、瓦尔德决策法则)</a:t>
            </a:r>
            <a:endParaRPr lang="zh-CN" altLang="en-US"/>
          </a:p>
          <a:p>
            <a:r>
              <a:rPr lang="zh-CN" altLang="en-US"/>
              <a:t>2.乐观法则(或称最小最大决策准则)</a:t>
            </a:r>
            <a:endParaRPr lang="zh-CN" alt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第六节　风险管理决策</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四、其他风险管理决策原理和方法</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(一)现金流量分析法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(二)期望效用理论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(三)风险管理决策理论的最新发展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任意多边形: 形状 25"/>
          <p:cNvSpPr/>
          <p:nvPr/>
        </p:nvSpPr>
        <p:spPr>
          <a:xfrm rot="6380971" flipH="1">
            <a:off x="10335359" y="4942565"/>
            <a:ext cx="2887364" cy="1460806"/>
          </a:xfrm>
          <a:custGeom>
            <a:avLst/>
            <a:gdLst>
              <a:gd name="connsiteX0" fmla="*/ 5548792 w 5548792"/>
              <a:gd name="connsiteY0" fmla="*/ 1386192 h 2807305"/>
              <a:gd name="connsiteX1" fmla="*/ 823548 w 5548792"/>
              <a:gd name="connsiteY1" fmla="*/ 0 h 2807305"/>
              <a:gd name="connsiteX2" fmla="*/ 0 w 5548792"/>
              <a:gd name="connsiteY2" fmla="*/ 2807305 h 2807305"/>
              <a:gd name="connsiteX3" fmla="*/ 124089 w 5548792"/>
              <a:gd name="connsiteY3" fmla="*/ 2769579 h 2807305"/>
              <a:gd name="connsiteX4" fmla="*/ 249526 w 5548792"/>
              <a:gd name="connsiteY4" fmla="*/ 2720479 h 2807305"/>
              <a:gd name="connsiteX5" fmla="*/ 1579970 w 5548792"/>
              <a:gd name="connsiteY5" fmla="*/ 1513015 h 2807305"/>
              <a:gd name="connsiteX6" fmla="*/ 4177784 w 5548792"/>
              <a:gd name="connsiteY6" fmla="*/ 1886578 h 2807305"/>
              <a:gd name="connsiteX7" fmla="*/ 5462574 w 5548792"/>
              <a:gd name="connsiteY7" fmla="*/ 1454875 h 2807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48792" h="2807305">
                <a:moveTo>
                  <a:pt x="5548792" y="1386192"/>
                </a:moveTo>
                <a:lnTo>
                  <a:pt x="823548" y="0"/>
                </a:lnTo>
                <a:lnTo>
                  <a:pt x="0" y="2807305"/>
                </a:lnTo>
                <a:lnTo>
                  <a:pt x="124089" y="2769579"/>
                </a:lnTo>
                <a:cubicBezTo>
                  <a:pt x="167084" y="2754695"/>
                  <a:pt x="208964" y="2738321"/>
                  <a:pt x="249526" y="2720479"/>
                </a:cubicBezTo>
                <a:cubicBezTo>
                  <a:pt x="777807" y="2468596"/>
                  <a:pt x="1055747" y="1685347"/>
                  <a:pt x="1579970" y="1513015"/>
                </a:cubicBezTo>
                <a:cubicBezTo>
                  <a:pt x="2428645" y="1197978"/>
                  <a:pt x="3341204" y="1962963"/>
                  <a:pt x="4177784" y="1886578"/>
                </a:cubicBezTo>
                <a:cubicBezTo>
                  <a:pt x="4699865" y="1853731"/>
                  <a:pt x="5126530" y="1696779"/>
                  <a:pt x="5462574" y="1454875"/>
                </a:cubicBezTo>
                <a:close/>
              </a:path>
            </a:pathLst>
          </a:custGeom>
          <a:solidFill>
            <a:srgbClr val="FCA576"/>
          </a:solidFill>
          <a:ln w="8109" cap="flat">
            <a:noFill/>
            <a:prstDash val="solid"/>
            <a:miter/>
          </a:ln>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ea typeface="思源黑体" panose="020B0500000000000000" pitchFamily="34" charset="-122"/>
            </a:endParaRPr>
          </a:p>
        </p:txBody>
      </p:sp>
      <p:sp>
        <p:nvSpPr>
          <p:cNvPr id="75" name="任意多边形: 形状 14"/>
          <p:cNvSpPr/>
          <p:nvPr/>
        </p:nvSpPr>
        <p:spPr>
          <a:xfrm rot="5400000" flipH="1">
            <a:off x="44841" y="-44841"/>
            <a:ext cx="2119947" cy="2209629"/>
          </a:xfrm>
          <a:custGeom>
            <a:avLst/>
            <a:gdLst>
              <a:gd name="connsiteX0" fmla="*/ 4579383 w 4579383"/>
              <a:gd name="connsiteY0" fmla="*/ 4773110 h 4773110"/>
              <a:gd name="connsiteX1" fmla="*/ 4579383 w 4579383"/>
              <a:gd name="connsiteY1" fmla="*/ 0 h 4773110"/>
              <a:gd name="connsiteX2" fmla="*/ 4526952 w 4579383"/>
              <a:gd name="connsiteY2" fmla="*/ 55671 h 4773110"/>
              <a:gd name="connsiteX3" fmla="*/ 4312537 w 4579383"/>
              <a:gd name="connsiteY3" fmla="*/ 340722 h 4773110"/>
              <a:gd name="connsiteX4" fmla="*/ 3744474 w 4579383"/>
              <a:gd name="connsiteY4" fmla="*/ 2621342 h 4773110"/>
              <a:gd name="connsiteX5" fmla="*/ 661045 w 4579383"/>
              <a:gd name="connsiteY5" fmla="*/ 4116520 h 4773110"/>
              <a:gd name="connsiteX6" fmla="*/ 182481 w 4579383"/>
              <a:gd name="connsiteY6" fmla="*/ 4553975 h 4773110"/>
              <a:gd name="connsiteX7" fmla="*/ 0 w 4579383"/>
              <a:gd name="connsiteY7" fmla="*/ 4773110 h 4773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79383" h="4773110">
                <a:moveTo>
                  <a:pt x="4579383" y="4773110"/>
                </a:moveTo>
                <a:lnTo>
                  <a:pt x="4579383" y="0"/>
                </a:lnTo>
                <a:lnTo>
                  <a:pt x="4526952" y="55671"/>
                </a:lnTo>
                <a:cubicBezTo>
                  <a:pt x="4446623" y="147271"/>
                  <a:pt x="4374598" y="242740"/>
                  <a:pt x="4312537" y="340722"/>
                </a:cubicBezTo>
                <a:cubicBezTo>
                  <a:pt x="3922463" y="999845"/>
                  <a:pt x="4187702" y="2051372"/>
                  <a:pt x="3744474" y="2621342"/>
                </a:cubicBezTo>
                <a:cubicBezTo>
                  <a:pt x="3053057" y="3583186"/>
                  <a:pt x="1511819" y="3422032"/>
                  <a:pt x="661045" y="4116520"/>
                </a:cubicBezTo>
                <a:cubicBezTo>
                  <a:pt x="480488" y="4255637"/>
                  <a:pt x="321380" y="4401936"/>
                  <a:pt x="182481" y="4553975"/>
                </a:cubicBezTo>
                <a:lnTo>
                  <a:pt x="0" y="4773110"/>
                </a:lnTo>
                <a:close/>
              </a:path>
            </a:pathLst>
          </a:custGeom>
          <a:solidFill>
            <a:srgbClr val="FB9A67"/>
          </a:solidFill>
          <a:ln w="6355" cap="flat">
            <a:noFill/>
            <a:prstDash val="solid"/>
            <a:miter/>
          </a:ln>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ea typeface="思源黑体" panose="020B0500000000000000" pitchFamily="34" charset="-122"/>
            </a:endParaRPr>
          </a:p>
        </p:txBody>
      </p:sp>
      <p:sp>
        <p:nvSpPr>
          <p:cNvPr id="56" name="矩形 55"/>
          <p:cNvSpPr/>
          <p:nvPr/>
        </p:nvSpPr>
        <p:spPr>
          <a:xfrm>
            <a:off x="2726783" y="285193"/>
            <a:ext cx="2140201" cy="82994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34085" eaLnBrk="1" fontAlgn="auto" latinLnBrk="0" hangingPunct="1">
              <a:lnSpc>
                <a:spcPct val="100000"/>
              </a:lnSpc>
              <a:spcBef>
                <a:spcPts val="0"/>
              </a:spcBef>
              <a:spcAft>
                <a:spcPts val="0"/>
              </a:spcAft>
              <a:buClrTx/>
              <a:buSzTx/>
              <a:buFontTx/>
              <a:buNone/>
              <a:defRPr/>
            </a:pPr>
            <a:r>
              <a:rPr kumimoji="0" lang="zh-CN" altLang="en-US" sz="4800" b="1" i="0" u="none" strike="noStrike" kern="0" cap="none" spc="0" normalizeH="0" baseline="0" noProof="0" dirty="0">
                <a:ln>
                  <a:noFill/>
                </a:ln>
                <a:solidFill>
                  <a:schemeClr val="tx1"/>
                </a:solidFill>
                <a:effectLst/>
                <a:uLnTx/>
                <a:uFillTx/>
                <a:latin typeface="华文中宋" panose="02010600040101010101" charset="-122"/>
                <a:ea typeface="华文中宋" panose="02010600040101010101" charset="-122"/>
                <a:cs typeface="华文中宋" panose="02010600040101010101" charset="-122"/>
              </a:rPr>
              <a:t>目 录</a:t>
            </a:r>
            <a:endParaRPr kumimoji="0" lang="zh-CN" altLang="en-US" sz="4800" b="1" i="0" u="none" strike="noStrike" kern="0" cap="none" spc="0" normalizeH="0" baseline="0" noProof="0" dirty="0">
              <a:ln>
                <a:noFill/>
              </a:ln>
              <a:solidFill>
                <a:schemeClr val="tx1"/>
              </a:solidFill>
              <a:effectLst/>
              <a:uLnTx/>
              <a:uFillTx/>
              <a:latin typeface="华文中宋" panose="02010600040101010101" charset="-122"/>
              <a:ea typeface="华文中宋" panose="02010600040101010101" charset="-122"/>
              <a:cs typeface="华文中宋" panose="02010600040101010101" charset="-122"/>
            </a:endParaRPr>
          </a:p>
        </p:txBody>
      </p:sp>
      <p:sp>
        <p:nvSpPr>
          <p:cNvPr id="57" name="Rectangle 4"/>
          <p:cNvSpPr txBox="1">
            <a:spLocks noChangeArrowheads="1"/>
          </p:cNvSpPr>
          <p:nvPr/>
        </p:nvSpPr>
        <p:spPr bwMode="auto">
          <a:xfrm>
            <a:off x="4127951" y="524447"/>
            <a:ext cx="2774766" cy="381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fontAlgn="auto">
              <a:spcBef>
                <a:spcPts val="0"/>
              </a:spcBef>
              <a:spcAft>
                <a:spcPts val="0"/>
              </a:spcAft>
              <a:defRPr/>
            </a:pPr>
            <a:r>
              <a:rPr kumimoji="0" lang="en-US" altLang="zh-CN" sz="3200" b="0" i="0" u="none" strike="noStrike" kern="0" cap="none" spc="0" normalizeH="0" baseline="0" noProof="0" dirty="0">
                <a:ln>
                  <a:noFill/>
                </a:ln>
                <a:solidFill>
                  <a:schemeClr val="tx1">
                    <a:lumMod val="75000"/>
                    <a:lumOff val="25000"/>
                  </a:schemeClr>
                </a:solidFill>
                <a:effectLst/>
                <a:uLnTx/>
                <a:uFillTx/>
                <a:ea typeface="思源黑体" panose="020B0500000000000000" pitchFamily="34" charset="-122"/>
                <a:cs typeface="+mn-ea"/>
              </a:rPr>
              <a:t>CONTENTS</a:t>
            </a:r>
            <a:endParaRPr kumimoji="0" lang="zh-CN" altLang="en-US" sz="3200" b="0" i="0" u="none" strike="noStrike" kern="0" cap="none" spc="0" normalizeH="0" baseline="0" noProof="0" dirty="0">
              <a:ln>
                <a:noFill/>
              </a:ln>
              <a:solidFill>
                <a:schemeClr val="tx1">
                  <a:lumMod val="75000"/>
                  <a:lumOff val="25000"/>
                </a:schemeClr>
              </a:solidFill>
              <a:effectLst/>
              <a:uLnTx/>
              <a:uFillTx/>
              <a:ea typeface="思源黑体" panose="020B0500000000000000" pitchFamily="34" charset="-122"/>
              <a:cs typeface="+mn-ea"/>
            </a:endParaRPr>
          </a:p>
        </p:txBody>
      </p:sp>
      <p:grpSp>
        <p:nvGrpSpPr>
          <p:cNvPr id="49" name="组合 48"/>
          <p:cNvGrpSpPr/>
          <p:nvPr/>
        </p:nvGrpSpPr>
        <p:grpSpPr>
          <a:xfrm>
            <a:off x="2750185" y="1986915"/>
            <a:ext cx="5523230" cy="4138295"/>
            <a:chOff x="4331" y="3129"/>
            <a:chExt cx="8698" cy="6517"/>
          </a:xfrm>
        </p:grpSpPr>
        <p:grpSp>
          <p:nvGrpSpPr>
            <p:cNvPr id="13" name="组合 12"/>
            <p:cNvGrpSpPr/>
            <p:nvPr/>
          </p:nvGrpSpPr>
          <p:grpSpPr>
            <a:xfrm>
              <a:off x="4356" y="6559"/>
              <a:ext cx="8672" cy="872"/>
              <a:chOff x="5752270" y="5142849"/>
              <a:chExt cx="5341258" cy="783771"/>
            </a:xfrm>
          </p:grpSpPr>
          <p:sp>
            <p:nvSpPr>
              <p:cNvPr id="34" name="矩形 33"/>
              <p:cNvSpPr/>
              <p:nvPr/>
            </p:nvSpPr>
            <p:spPr>
              <a:xfrm>
                <a:off x="6477824" y="5142849"/>
                <a:ext cx="4615704" cy="783771"/>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35" name="文本框 20"/>
              <p:cNvSpPr txBox="1"/>
              <p:nvPr/>
            </p:nvSpPr>
            <p:spPr>
              <a:xfrm>
                <a:off x="6617638" y="5303738"/>
                <a:ext cx="4459877" cy="521316"/>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zh-CN" altLang="en-US" b="1" dirty="0">
                    <a:solidFill>
                      <a:schemeClr val="tx1">
                        <a:lumMod val="85000"/>
                        <a:lumOff val="15000"/>
                      </a:schemeClr>
                    </a:solidFill>
                    <a:latin typeface="等线" panose="02010600030101010101" charset="-122"/>
                    <a:ea typeface="等线" panose="02010600030101010101" charset="-122"/>
                    <a:cs typeface="+mn-ea"/>
                  </a:rPr>
                  <a:t>第四节　风险融资的方法及其优劣比较</a:t>
                </a:r>
                <a:endParaRPr lang="zh-CN" altLang="en-US" b="1" dirty="0">
                  <a:solidFill>
                    <a:schemeClr val="tx1">
                      <a:lumMod val="85000"/>
                      <a:lumOff val="15000"/>
                    </a:schemeClr>
                  </a:solidFill>
                  <a:latin typeface="等线" panose="02010600030101010101" charset="-122"/>
                  <a:ea typeface="等线" panose="02010600030101010101" charset="-122"/>
                  <a:cs typeface="+mn-ea"/>
                </a:endParaRPr>
              </a:p>
            </p:txBody>
          </p:sp>
          <p:sp>
            <p:nvSpPr>
              <p:cNvPr id="37" name="矩形 36"/>
              <p:cNvSpPr/>
              <p:nvPr/>
            </p:nvSpPr>
            <p:spPr>
              <a:xfrm>
                <a:off x="5752270" y="5142849"/>
                <a:ext cx="726170" cy="783771"/>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nvGrpSpPr>
            <p:cNvPr id="14" name="组合 13"/>
            <p:cNvGrpSpPr/>
            <p:nvPr/>
          </p:nvGrpSpPr>
          <p:grpSpPr>
            <a:xfrm>
              <a:off x="4356" y="3129"/>
              <a:ext cx="8672" cy="872"/>
              <a:chOff x="5752270" y="1768278"/>
              <a:chExt cx="5341258" cy="783771"/>
            </a:xfrm>
          </p:grpSpPr>
          <p:sp>
            <p:nvSpPr>
              <p:cNvPr id="29" name="矩形 28"/>
              <p:cNvSpPr/>
              <p:nvPr/>
            </p:nvSpPr>
            <p:spPr>
              <a:xfrm>
                <a:off x="6429782" y="1768278"/>
                <a:ext cx="4663746" cy="783771"/>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30" name="文本框 4"/>
              <p:cNvSpPr txBox="1"/>
              <p:nvPr/>
            </p:nvSpPr>
            <p:spPr>
              <a:xfrm>
                <a:off x="6631188" y="1929167"/>
                <a:ext cx="3845188" cy="521316"/>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b="1" dirty="0">
                    <a:solidFill>
                      <a:schemeClr val="tx1">
                        <a:lumMod val="85000"/>
                        <a:lumOff val="15000"/>
                      </a:schemeClr>
                    </a:solidFill>
                    <a:latin typeface="等线" panose="02010600030101010101" charset="-122"/>
                    <a:ea typeface="等线" panose="02010600030101010101" charset="-122"/>
                    <a:cs typeface="等线" panose="02010600030101010101" charset="-122"/>
                  </a:rPr>
                  <a:t>第一节　风险的含义与类型</a:t>
                </a:r>
                <a:endParaRPr b="1" dirty="0">
                  <a:solidFill>
                    <a:schemeClr val="tx1">
                      <a:lumMod val="85000"/>
                      <a:lumOff val="15000"/>
                    </a:schemeClr>
                  </a:solidFill>
                  <a:latin typeface="等线" panose="02010600030101010101" charset="-122"/>
                  <a:ea typeface="等线" panose="02010600030101010101" charset="-122"/>
                  <a:cs typeface="等线" panose="02010600030101010101" charset="-122"/>
                </a:endParaRPr>
              </a:p>
            </p:txBody>
          </p:sp>
          <p:sp>
            <p:nvSpPr>
              <p:cNvPr id="32" name="矩形 31"/>
              <p:cNvSpPr/>
              <p:nvPr/>
            </p:nvSpPr>
            <p:spPr>
              <a:xfrm>
                <a:off x="5752270" y="1768278"/>
                <a:ext cx="724938" cy="783771"/>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nvGrpSpPr>
            <p:cNvPr id="15" name="组合 14"/>
            <p:cNvGrpSpPr/>
            <p:nvPr/>
          </p:nvGrpSpPr>
          <p:grpSpPr>
            <a:xfrm>
              <a:off x="4356" y="5400"/>
              <a:ext cx="8672" cy="888"/>
              <a:chOff x="5752270" y="4017992"/>
              <a:chExt cx="5341258" cy="799060"/>
            </a:xfrm>
          </p:grpSpPr>
          <p:sp>
            <p:nvSpPr>
              <p:cNvPr id="24" name="矩形 23"/>
              <p:cNvSpPr/>
              <p:nvPr/>
            </p:nvSpPr>
            <p:spPr>
              <a:xfrm>
                <a:off x="6476592" y="4017992"/>
                <a:ext cx="4616936" cy="783767"/>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25" name="文本框 19"/>
              <p:cNvSpPr txBox="1"/>
              <p:nvPr/>
            </p:nvSpPr>
            <p:spPr>
              <a:xfrm>
                <a:off x="6617638" y="4179065"/>
                <a:ext cx="3978843" cy="521911"/>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zh-CN" altLang="en-US" b="1" dirty="0">
                    <a:solidFill>
                      <a:schemeClr val="tx1">
                        <a:lumMod val="85000"/>
                        <a:lumOff val="15000"/>
                      </a:schemeClr>
                    </a:solidFill>
                    <a:latin typeface="等线" panose="02010600030101010101" charset="-122"/>
                    <a:ea typeface="等线" panose="02010600030101010101" charset="-122"/>
                    <a:cs typeface="+mn-ea"/>
                  </a:rPr>
                  <a:t>第三节　风险分析的方法和要素</a:t>
                </a:r>
                <a:endParaRPr lang="zh-CN" altLang="en-US" b="1" dirty="0">
                  <a:solidFill>
                    <a:schemeClr val="tx1">
                      <a:lumMod val="85000"/>
                      <a:lumOff val="15000"/>
                    </a:schemeClr>
                  </a:solidFill>
                  <a:latin typeface="等线" panose="02010600030101010101" charset="-122"/>
                  <a:ea typeface="等线" panose="02010600030101010101" charset="-122"/>
                  <a:cs typeface="+mn-ea"/>
                </a:endParaRPr>
              </a:p>
            </p:txBody>
          </p:sp>
          <p:sp>
            <p:nvSpPr>
              <p:cNvPr id="27" name="矩形 26"/>
              <p:cNvSpPr/>
              <p:nvPr/>
            </p:nvSpPr>
            <p:spPr>
              <a:xfrm>
                <a:off x="5752270" y="4033285"/>
                <a:ext cx="724938" cy="783767"/>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nvGrpSpPr>
            <p:cNvPr id="16" name="组合 15"/>
            <p:cNvGrpSpPr/>
            <p:nvPr/>
          </p:nvGrpSpPr>
          <p:grpSpPr>
            <a:xfrm>
              <a:off x="4356" y="4288"/>
              <a:ext cx="8672" cy="872"/>
              <a:chOff x="5752270" y="2893135"/>
              <a:chExt cx="5341258" cy="783771"/>
            </a:xfrm>
          </p:grpSpPr>
          <p:sp>
            <p:nvSpPr>
              <p:cNvPr id="19" name="矩形 18"/>
              <p:cNvSpPr/>
              <p:nvPr/>
            </p:nvSpPr>
            <p:spPr>
              <a:xfrm>
                <a:off x="6477824" y="2893135"/>
                <a:ext cx="4615704" cy="783771"/>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20" name="文本框 18"/>
              <p:cNvSpPr txBox="1"/>
              <p:nvPr/>
            </p:nvSpPr>
            <p:spPr>
              <a:xfrm>
                <a:off x="6623797" y="3054024"/>
                <a:ext cx="3920947" cy="521316"/>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b="1" dirty="0">
                    <a:solidFill>
                      <a:schemeClr val="tx1">
                        <a:lumMod val="85000"/>
                        <a:lumOff val="15000"/>
                      </a:schemeClr>
                    </a:solidFill>
                    <a:latin typeface="等线" panose="02010600030101010101" charset="-122"/>
                    <a:ea typeface="等线" panose="02010600030101010101" charset="-122"/>
                    <a:cs typeface="等线" panose="02010600030101010101" charset="-122"/>
                  </a:rPr>
                  <a:t>第二节　风险管理的内容与程序</a:t>
                </a:r>
                <a:endParaRPr b="1" dirty="0">
                  <a:solidFill>
                    <a:schemeClr val="tx1">
                      <a:lumMod val="85000"/>
                      <a:lumOff val="15000"/>
                    </a:schemeClr>
                  </a:solidFill>
                  <a:latin typeface="等线" panose="02010600030101010101" charset="-122"/>
                  <a:ea typeface="等线" panose="02010600030101010101" charset="-122"/>
                  <a:cs typeface="等线" panose="02010600030101010101" charset="-122"/>
                </a:endParaRPr>
              </a:p>
            </p:txBody>
          </p:sp>
          <p:sp>
            <p:nvSpPr>
              <p:cNvPr id="22" name="矩形 21"/>
              <p:cNvSpPr/>
              <p:nvPr/>
            </p:nvSpPr>
            <p:spPr>
              <a:xfrm>
                <a:off x="5752270" y="2893135"/>
                <a:ext cx="724938" cy="783771"/>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nvGrpSpPr>
            <p:cNvPr id="9" name="组合 8"/>
            <p:cNvGrpSpPr/>
            <p:nvPr/>
          </p:nvGrpSpPr>
          <p:grpSpPr>
            <a:xfrm>
              <a:off x="4357" y="7675"/>
              <a:ext cx="8672" cy="872"/>
              <a:chOff x="5752270" y="5142849"/>
              <a:chExt cx="5341258" cy="783771"/>
            </a:xfrm>
          </p:grpSpPr>
          <p:sp>
            <p:nvSpPr>
              <p:cNvPr id="10" name="矩形 9"/>
              <p:cNvSpPr/>
              <p:nvPr/>
            </p:nvSpPr>
            <p:spPr>
              <a:xfrm>
                <a:off x="6477824" y="5142849"/>
                <a:ext cx="4615704" cy="783771"/>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11" name="文本框 20"/>
              <p:cNvSpPr txBox="1"/>
              <p:nvPr/>
            </p:nvSpPr>
            <p:spPr>
              <a:xfrm>
                <a:off x="6659520" y="5303738"/>
                <a:ext cx="2823377" cy="521316"/>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zh-CN" altLang="en-US" b="1" dirty="0">
                    <a:solidFill>
                      <a:schemeClr val="tx1">
                        <a:lumMod val="85000"/>
                        <a:lumOff val="15000"/>
                      </a:schemeClr>
                    </a:solidFill>
                    <a:latin typeface="等线" panose="02010600030101010101" charset="-122"/>
                    <a:ea typeface="等线" panose="02010600030101010101" charset="-122"/>
                    <a:cs typeface="+mn-ea"/>
                  </a:rPr>
                  <a:t>第五节　风险控制</a:t>
                </a:r>
                <a:endParaRPr lang="zh-CN" altLang="en-US" b="1" dirty="0">
                  <a:solidFill>
                    <a:schemeClr val="tx1">
                      <a:lumMod val="85000"/>
                      <a:lumOff val="15000"/>
                    </a:schemeClr>
                  </a:solidFill>
                  <a:latin typeface="等线" panose="02010600030101010101" charset="-122"/>
                  <a:ea typeface="等线" panose="02010600030101010101" charset="-122"/>
                  <a:cs typeface="+mn-ea"/>
                </a:endParaRPr>
              </a:p>
            </p:txBody>
          </p:sp>
          <p:sp>
            <p:nvSpPr>
              <p:cNvPr id="17" name="矩形 16"/>
              <p:cNvSpPr/>
              <p:nvPr/>
            </p:nvSpPr>
            <p:spPr>
              <a:xfrm>
                <a:off x="5752270" y="5142849"/>
                <a:ext cx="726170" cy="783771"/>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nvGrpSpPr>
            <p:cNvPr id="39" name="组合 38"/>
            <p:cNvGrpSpPr/>
            <p:nvPr/>
          </p:nvGrpSpPr>
          <p:grpSpPr>
            <a:xfrm>
              <a:off x="4331" y="8774"/>
              <a:ext cx="8672" cy="872"/>
              <a:chOff x="5752270" y="5142849"/>
              <a:chExt cx="5341258" cy="783771"/>
            </a:xfrm>
          </p:grpSpPr>
          <p:sp>
            <p:nvSpPr>
              <p:cNvPr id="40" name="矩形 39"/>
              <p:cNvSpPr/>
              <p:nvPr/>
            </p:nvSpPr>
            <p:spPr>
              <a:xfrm>
                <a:off x="6477824" y="5142849"/>
                <a:ext cx="4615704" cy="783771"/>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41" name="文本框 20"/>
              <p:cNvSpPr txBox="1"/>
              <p:nvPr/>
            </p:nvSpPr>
            <p:spPr>
              <a:xfrm>
                <a:off x="6675534" y="5303738"/>
                <a:ext cx="2822145" cy="521316"/>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zh-CN" altLang="en-US" b="1" dirty="0">
                    <a:solidFill>
                      <a:schemeClr val="tx1">
                        <a:lumMod val="85000"/>
                        <a:lumOff val="15000"/>
                      </a:schemeClr>
                    </a:solidFill>
                    <a:latin typeface="等线" panose="02010600030101010101" charset="-122"/>
                    <a:ea typeface="等线" panose="02010600030101010101" charset="-122"/>
                    <a:cs typeface="+mn-ea"/>
                  </a:rPr>
                  <a:t>第六节　风险管理决策</a:t>
                </a:r>
                <a:endParaRPr lang="zh-CN" altLang="en-US" b="1" dirty="0">
                  <a:solidFill>
                    <a:schemeClr val="tx1">
                      <a:lumMod val="85000"/>
                      <a:lumOff val="15000"/>
                    </a:schemeClr>
                  </a:solidFill>
                  <a:latin typeface="等线" panose="02010600030101010101" charset="-122"/>
                  <a:ea typeface="等线" panose="02010600030101010101" charset="-122"/>
                  <a:cs typeface="+mn-ea"/>
                </a:endParaRPr>
              </a:p>
            </p:txBody>
          </p:sp>
          <p:sp>
            <p:nvSpPr>
              <p:cNvPr id="43" name="矩形 42"/>
              <p:cNvSpPr/>
              <p:nvPr/>
            </p:nvSpPr>
            <p:spPr>
              <a:xfrm>
                <a:off x="5752270" y="5142849"/>
                <a:ext cx="726170" cy="783771"/>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spTree>
  </p:cSld>
  <p:clrMapOvr>
    <a:masterClrMapping/>
  </p:clrMapOvr>
  <p:transition spd="slow" advTm="8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fade">
                                      <p:cBhvr>
                                        <p:cTn id="10" dur="500"/>
                                        <p:tgtEl>
                                          <p:spTgt spid="5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5"/>
                                        </p:tgtEl>
                                        <p:attrNameLst>
                                          <p:attrName>style.visibility</p:attrName>
                                        </p:attrNameLst>
                                      </p:cBhvr>
                                      <p:to>
                                        <p:strVal val="visible"/>
                                      </p:to>
                                    </p:set>
                                    <p:animEffect transition="in" filter="fade">
                                      <p:cBhvr>
                                        <p:cTn id="15" dur="500"/>
                                        <p:tgtEl>
                                          <p:spTgt spid="7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4"/>
                                        </p:tgtEl>
                                        <p:attrNameLst>
                                          <p:attrName>style.visibility</p:attrName>
                                        </p:attrNameLst>
                                      </p:cBhvr>
                                      <p:to>
                                        <p:strVal val="visible"/>
                                      </p:to>
                                    </p:set>
                                    <p:animEffect transition="in" filter="fade">
                                      <p:cBhvr>
                                        <p:cTn id="18"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bldLvl="0" animBg="1"/>
      <p:bldP spid="75" grpId="0" bldLvl="0" animBg="1"/>
      <p:bldP spid="56" grpId="0"/>
      <p:bldP spid="57"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标题 3"/>
          <p:cNvSpPr>
            <a:spLocks noGrp="1"/>
          </p:cNvSpPr>
          <p:nvPr>
            <p:ph type="title"/>
          </p:nvPr>
        </p:nvSpPr>
        <p:spPr/>
        <p:txBody>
          <a:bodyPr/>
          <a:p>
            <a:r>
              <a:rPr lang="en-US" altLang="zh-CN"/>
              <a:t>  </a:t>
            </a:r>
            <a:r>
              <a:rPr lang="zh-CN" altLang="en-US"/>
              <a:t>第一节　风险的含义与类型</a:t>
            </a:r>
            <a:endParaRPr lang="zh-CN" altLang="en-US"/>
          </a:p>
        </p:txBody>
      </p:sp>
      <p:sp>
        <p:nvSpPr>
          <p:cNvPr id="5" name="文本占位符 4"/>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一、风险的含义</a:t>
            </a:r>
            <a:endParaRPr lang="zh-CN" altLang="zh-CN" sz="2600" b="1" dirty="0">
              <a:latin typeface="黑体" panose="02010609060101010101" charset="-122"/>
              <a:ea typeface="黑体" panose="02010609060101010101" charset="-122"/>
            </a:endParaRPr>
          </a:p>
          <a:p>
            <a:r>
              <a:rPr lang="zh-CN" altLang="en-US"/>
              <a:t>风险是指未来结果的潜在差异。如果一个事件未来一定时期内可能发生的结果只有一个,我们认为该事件没有风险;如果未来结果不止一个,可能有多个,则认为它具有风险。也就是说,事件可能发生的结果间存在差异,则这一事件隐含风险,差异越大,则风险越大。</a:t>
            </a:r>
            <a:endParaRPr lang="zh-CN" altLang="en-US"/>
          </a:p>
          <a:p>
            <a:r>
              <a:rPr lang="zh-CN" altLang="en-US"/>
              <a:t>总之,风险是指在给定的情况下和特定的时期内,那些可能发生的结果之间存在差异。如果仅有一个结果是可能的,则这种差异为0,从而风险为0;如果有多种结果是可能的,则风险不为0,差异越大,则风险越大。</a:t>
            </a:r>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标题 3"/>
          <p:cNvSpPr>
            <a:spLocks noGrp="1"/>
          </p:cNvSpPr>
          <p:nvPr>
            <p:ph type="title"/>
          </p:nvPr>
        </p:nvSpPr>
        <p:spPr/>
        <p:txBody>
          <a:bodyPr/>
          <a:p>
            <a:r>
              <a:rPr lang="en-US" altLang="zh-CN"/>
              <a:t>  </a:t>
            </a:r>
            <a:r>
              <a:rPr lang="zh-CN" altLang="en-US"/>
              <a:t>第一节　风险的含义与类型</a:t>
            </a:r>
            <a:endParaRPr lang="zh-CN" altLang="en-US"/>
          </a:p>
        </p:txBody>
      </p:sp>
      <p:sp>
        <p:nvSpPr>
          <p:cNvPr id="5" name="文本占位符 4"/>
          <p:cNvSpPr>
            <a:spLocks noGrp="1"/>
          </p:cNvSpPr>
          <p:nvPr>
            <p:ph type="body" idx="1"/>
          </p:nvPr>
        </p:nvSpPr>
        <p:spPr/>
        <p:txBody>
          <a:bodyPr>
            <a:normAutofit lnSpcReduction="20000"/>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二、风险的类型</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(一)纯粹风险和投机风险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1.</a:t>
            </a:r>
            <a:r>
              <a:rPr lang="zh-CN" altLang="en-US">
                <a:sym typeface="+mn-ea"/>
              </a:rPr>
              <a:t>纯粹风险</a:t>
            </a:r>
            <a:endParaRPr lang="zh-CN" altLang="en-US">
              <a:sym typeface="+mn-ea"/>
            </a:endParaRPr>
          </a:p>
          <a:p>
            <a:r>
              <a:rPr lang="zh-CN" altLang="en-US">
                <a:sym typeface="+mn-ea"/>
              </a:rPr>
              <a:t>2.</a:t>
            </a:r>
            <a:r>
              <a:rPr lang="zh-CN" altLang="en-US">
                <a:sym typeface="+mn-ea"/>
              </a:rPr>
              <a:t>投机风险</a:t>
            </a:r>
            <a:endParaRPr lang="zh-CN" altLang="en-US">
              <a:sym typeface="+mn-ea"/>
            </a:endParaRPr>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(二)可分散风险和不可分散风险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1.可分散风险</a:t>
            </a:r>
            <a:endParaRPr lang="zh-CN" altLang="en-US">
              <a:sym typeface="+mn-ea"/>
            </a:endParaRPr>
          </a:p>
          <a:p>
            <a:r>
              <a:rPr lang="zh-CN" altLang="en-US">
                <a:sym typeface="+mn-ea"/>
              </a:rPr>
              <a:t>2.不可分散风险</a:t>
            </a:r>
            <a:endParaRPr lang="zh-CN" altLang="en-US">
              <a:sym typeface="+mn-ea"/>
            </a:endParaRPr>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(三)纯粹风险的类型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algn="l">
              <a:buClrTx/>
              <a:buSzTx/>
            </a:pPr>
            <a:r>
              <a:rPr lang="zh-CN" altLang="en-US" sz="1800">
                <a:sym typeface="+mn-ea"/>
              </a:rPr>
              <a:t>1</a:t>
            </a:r>
            <a:r>
              <a:rPr lang="zh-CN" altLang="en-US">
                <a:sym typeface="+mn-ea"/>
              </a:rPr>
              <a:t>.人身风险</a:t>
            </a:r>
            <a:endParaRPr lang="zh-CN" altLang="en-US">
              <a:sym typeface="+mn-ea"/>
            </a:endParaRPr>
          </a:p>
          <a:p>
            <a:r>
              <a:rPr lang="zh-CN" altLang="en-US">
                <a:sym typeface="+mn-ea"/>
              </a:rPr>
              <a:t>2.财产风险</a:t>
            </a:r>
            <a:endParaRPr lang="zh-CN" altLang="en-US">
              <a:sym typeface="+mn-ea"/>
            </a:endParaRPr>
          </a:p>
          <a:p>
            <a:r>
              <a:rPr lang="zh-CN" altLang="en-US">
                <a:sym typeface="+mn-ea"/>
              </a:rPr>
              <a:t>3.责任风险</a:t>
            </a:r>
            <a:endParaRPr lang="zh-CN" altLang="en-US">
              <a:sym typeface="+mn-ea"/>
            </a:endParaRPr>
          </a:p>
          <a:p>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标题 3"/>
          <p:cNvSpPr>
            <a:spLocks noGrp="1"/>
          </p:cNvSpPr>
          <p:nvPr>
            <p:ph type="title"/>
          </p:nvPr>
        </p:nvSpPr>
        <p:spPr/>
        <p:txBody>
          <a:bodyPr/>
          <a:p>
            <a:r>
              <a:rPr lang="en-US" altLang="zh-CN"/>
              <a:t>  </a:t>
            </a:r>
            <a:r>
              <a:rPr lang="zh-CN" altLang="en-US"/>
              <a:t>第一节　风险的含义与类型</a:t>
            </a:r>
            <a:endParaRPr lang="zh-CN" altLang="en-US"/>
          </a:p>
        </p:txBody>
      </p:sp>
      <p:sp>
        <p:nvSpPr>
          <p:cNvPr id="5" name="文本占位符 4"/>
          <p:cNvSpPr>
            <a:spLocks noGrp="1"/>
          </p:cNvSpPr>
          <p:nvPr>
            <p:ph type="body" idx="1"/>
          </p:nvPr>
        </p:nvSpPr>
        <p:spPr/>
        <p:txBody>
          <a:bodyPr>
            <a:normAutofit/>
          </a:bodyPr>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(四)企业风险类型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(1)信贷风险。</a:t>
            </a:r>
            <a:endParaRPr lang="zh-CN" altLang="en-US"/>
          </a:p>
          <a:p>
            <a:r>
              <a:rPr lang="zh-CN" altLang="en-US"/>
              <a:t>(2)利率风险。</a:t>
            </a:r>
            <a:endParaRPr lang="zh-CN" altLang="en-US"/>
          </a:p>
          <a:p>
            <a:r>
              <a:rPr lang="zh-CN" altLang="en-US"/>
              <a:t>(3)流动性风险。</a:t>
            </a:r>
            <a:endParaRPr lang="zh-CN" altLang="en-US"/>
          </a:p>
          <a:p>
            <a:r>
              <a:rPr lang="zh-CN" altLang="en-US"/>
              <a:t>(4)价格风险。</a:t>
            </a:r>
            <a:endParaRPr lang="zh-CN" altLang="en-US"/>
          </a:p>
          <a:p>
            <a:r>
              <a:rPr lang="zh-CN" altLang="en-US"/>
              <a:t>(5)外币换算风险。</a:t>
            </a:r>
            <a:endParaRPr lang="zh-CN" altLang="en-US"/>
          </a:p>
          <a:p>
            <a:r>
              <a:rPr lang="zh-CN" altLang="en-US"/>
              <a:t>(6)交易风险。</a:t>
            </a:r>
            <a:endParaRPr lang="zh-CN" altLang="en-US"/>
          </a:p>
          <a:p>
            <a:r>
              <a:rPr lang="zh-CN" altLang="en-US"/>
              <a:t>(7)法律风险。</a:t>
            </a:r>
            <a:endParaRPr lang="zh-CN" altLang="en-US"/>
          </a:p>
          <a:p>
            <a:r>
              <a:rPr lang="zh-CN" altLang="en-US"/>
              <a:t>(8)战略风险。</a:t>
            </a:r>
            <a:endParaRPr lang="zh-CN" altLang="en-US"/>
          </a:p>
          <a:p>
            <a:r>
              <a:rPr lang="zh-CN" altLang="en-US"/>
              <a:t>(9)信誉风险。</a:t>
            </a:r>
            <a:endParaRPr lang="zh-CN" altLang="en-US"/>
          </a:p>
          <a:p>
            <a:endParaRPr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第二节　风险管理的内容与程序</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一、风险管理的起源</a:t>
            </a:r>
            <a:endParaRPr lang="zh-CN" altLang="zh-CN" sz="2600" b="1" dirty="0">
              <a:latin typeface="黑体" panose="02010609060101010101" charset="-122"/>
              <a:ea typeface="黑体" panose="02010609060101010101" charset="-122"/>
            </a:endParaRPr>
          </a:p>
          <a:p>
            <a:r>
              <a:rPr lang="zh-CN" altLang="en-US"/>
              <a:t>管理风险的方法自古就有。原始社会的人们知道如何通过挖掘洞穴、轮流站岗等方式来防范被野兽伤害的风险。商品经济产生以后,人们学会将风险转移给他人,并产生了保险。早在公元1384年就出现了最早的具有现代保单形式的保单;1424年在热那亚出现了第一家海上保险公司,随后通过保险公司来管理风险就成为越来越正规和通用的手段。</a:t>
            </a:r>
            <a:endParaRPr lang="zh-CN" altLang="en-US"/>
          </a:p>
          <a:p>
            <a:r>
              <a:rPr lang="zh-CN" altLang="en-US"/>
              <a:t>风险管理作为一门系统性的管理科学还只有几十年的历史,普遍认为它起源于20世纪50年代的美国。促成风险管理科学产生的因素是多方面的,其中发生在20世纪50年代左右的几起重大事件是直接的推动力。</a:t>
            </a:r>
            <a:endParaRPr lang="zh-CN"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第二节　风险管理的内容与程序</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二、风险管理的演进过程</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(一)可保风险管理阶段</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这一阶段风险管理研究的主要对象是可保风险,其重要发现是:保险并不是对付风险损失的唯一途径,存在许多其他的风险管理的方法,而且有些风险管理的措施,如损失预防措施,对于一些复杂的问题比保险更为有效。保险以外的风险管理方法有以下几种:(1)风险转移。(2)风险自留。(3)风险控制。</a:t>
            </a:r>
            <a:endParaRPr lang="zh-CN" altLang="en-US"/>
          </a:p>
          <a:p>
            <a:r>
              <a:rPr lang="zh-CN" altLang="en-US"/>
              <a:t>如何科学地运用各种可能的风险管理手段来防范、控制和管理企业的财产风险、责任风险和人身风险,使企业最大限度地减少损失,则是可保风险管理要研究的内容。</a:t>
            </a:r>
            <a:endParaRPr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第二节　风险管理的内容与程序</a:t>
            </a:r>
            <a:endParaRPr lang="zh-CN" altLang="en-US"/>
          </a:p>
        </p:txBody>
      </p:sp>
      <p:sp>
        <p:nvSpPr>
          <p:cNvPr id="3" name="文本占位符 2"/>
          <p:cNvSpPr>
            <a:spLocks noGrp="1"/>
          </p:cNvSpPr>
          <p:nvPr>
            <p:ph type="body" idx="1"/>
          </p:nvPr>
        </p:nvSpPr>
        <p:spPr/>
        <p:txBody>
          <a:bodyPr/>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(二)可保风险管理与金融风险管理并存</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20世纪60年代以后,随着马科维茨(Markowitz)资产组合理论的推广与应用,用以规避和转移金融风险的衍生工具不断出现,金融风险管理的理论和方法以独立于保险风险管理理论的方式迅速发展,在实践中不断深入。</a:t>
            </a:r>
            <a:endParaRPr lang="zh-CN" altLang="en-US"/>
          </a:p>
          <a:p>
            <a:r>
              <a:rPr lang="zh-CN" altLang="en-US"/>
              <a:t>70~80年代,金融风险管理与可保风险管理从管理的风险对象、管理的方法和措施以及所基于的理论基本上是不同的,是独立发展的。这一时期,保险人是管理纯粹风险的专家,往往缺乏对投机风险和金融风险管理的技术与经验,而精通金融风险管理的专家往往不懂纯粹风险和可保风险管理的技巧。</a:t>
            </a:r>
            <a:endParaRPr lang="zh-CN" altLang="en-US"/>
          </a:p>
        </p:txBody>
      </p:sp>
    </p:spTree>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TABLE_BEAUTIFY" val="smartTable{94768f75-cb64-4919-ab06-a95d11744384}"/>
</p:tagLst>
</file>

<file path=ppt/tags/tag64.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2129">
      <a:dk1>
        <a:sysClr val="windowText" lastClr="000000"/>
      </a:dk1>
      <a:lt1>
        <a:sysClr val="window" lastClr="FFFFFF"/>
      </a:lt1>
      <a:dk2>
        <a:srgbClr val="3F3F3F"/>
      </a:dk2>
      <a:lt2>
        <a:srgbClr val="E7E6E6"/>
      </a:lt2>
      <a:accent1>
        <a:srgbClr val="F15F74"/>
      </a:accent1>
      <a:accent2>
        <a:srgbClr val="514A73"/>
      </a:accent2>
      <a:accent3>
        <a:srgbClr val="E60012"/>
      </a:accent3>
      <a:accent4>
        <a:srgbClr val="FFC000"/>
      </a:accent4>
      <a:accent5>
        <a:srgbClr val="4472C4"/>
      </a:accent5>
      <a:accent6>
        <a:srgbClr val="70AD47"/>
      </a:accent6>
      <a:hlink>
        <a:srgbClr val="0563C1"/>
      </a:hlink>
      <a:folHlink>
        <a:srgbClr val="954F72"/>
      </a:folHlink>
    </a:clrScheme>
    <a:fontScheme name="自定义 50">
      <a:majorFont>
        <a:latin typeface="Century Gothic"/>
        <a:ea typeface="思源黑体 CN Bold"/>
        <a:cs typeface=""/>
      </a:majorFont>
      <a:minorFont>
        <a:latin typeface="Century Gothic"/>
        <a:ea typeface="思源黑体 CN Normal"/>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4665</Words>
  <Application>WPS 演示</Application>
  <PresentationFormat>宽屏</PresentationFormat>
  <Paragraphs>271</Paragraphs>
  <Slides>28</Slides>
  <Notes>4</Notes>
  <HiddenSlides>0</HiddenSlides>
  <MMClips>0</MMClips>
  <ScaleCrop>false</ScaleCrop>
  <HeadingPairs>
    <vt:vector size="6" baseType="variant">
      <vt:variant>
        <vt:lpstr>已用的字体</vt:lpstr>
      </vt:variant>
      <vt:variant>
        <vt:i4>17</vt:i4>
      </vt:variant>
      <vt:variant>
        <vt:lpstr>主题</vt:lpstr>
      </vt:variant>
      <vt:variant>
        <vt:i4>2</vt:i4>
      </vt:variant>
      <vt:variant>
        <vt:lpstr>幻灯片标题</vt:lpstr>
      </vt:variant>
      <vt:variant>
        <vt:i4>28</vt:i4>
      </vt:variant>
    </vt:vector>
  </HeadingPairs>
  <TitlesOfParts>
    <vt:vector size="47" baseType="lpstr">
      <vt:lpstr>Arial</vt:lpstr>
      <vt:lpstr>宋体</vt:lpstr>
      <vt:lpstr>Wingdings</vt:lpstr>
      <vt:lpstr>Wingdings</vt:lpstr>
      <vt:lpstr>微软雅黑</vt:lpstr>
      <vt:lpstr>Arial Unicode MS</vt:lpstr>
      <vt:lpstr>Calibri</vt:lpstr>
      <vt:lpstr>华文中宋</vt:lpstr>
      <vt:lpstr>等线</vt:lpstr>
      <vt:lpstr>思源黑体</vt:lpstr>
      <vt:lpstr>仿宋_GB2312</vt:lpstr>
      <vt:lpstr>仿宋</vt:lpstr>
      <vt:lpstr>黑体</vt:lpstr>
      <vt:lpstr>楷体</vt:lpstr>
      <vt:lpstr>方正书宋_GBK</vt:lpstr>
      <vt:lpstr>Century Gothic</vt:lpstr>
      <vt:lpstr>思源黑体 CN Normal</vt:lpstr>
      <vt:lpstr>Office 主题​​</vt:lpstr>
      <vt:lpstr>Office 主题</vt:lpstr>
      <vt:lpstr>PowerPoint 演示文稿</vt:lpstr>
      <vt:lpstr>PowerPoint 演示文稿</vt:lpstr>
      <vt:lpstr>PowerPoint 演示文稿</vt:lpstr>
      <vt:lpstr>  第一节　风险的含义与类型</vt:lpstr>
      <vt:lpstr>  第一节　风险的含义与类型</vt:lpstr>
      <vt:lpstr>  第一节　风险的含义与类型</vt:lpstr>
      <vt:lpstr>　第二节　风险管理的内容与程序</vt:lpstr>
      <vt:lpstr>　第二节　风险管理的内容与程序</vt:lpstr>
      <vt:lpstr>　第二节　风险管理的内容与程序</vt:lpstr>
      <vt:lpstr>　第二节　风险管理的内容与程序</vt:lpstr>
      <vt:lpstr>　第二节　风险管理的内容与程序</vt:lpstr>
      <vt:lpstr>　第三节　风险分析的方法和要素</vt:lpstr>
      <vt:lpstr>　第三节　风险分析的方法和要素</vt:lpstr>
      <vt:lpstr>　第三节　风险分析的方法和要素</vt:lpstr>
      <vt:lpstr>　第三节　风险分析的方法和要素</vt:lpstr>
      <vt:lpstr>　第四节　风险融资的方法及其优劣比较</vt:lpstr>
      <vt:lpstr>　第四节　风险融资的方法及其优劣比较</vt:lpstr>
      <vt:lpstr>　第四节　风险融资的方法及其优劣比较</vt:lpstr>
      <vt:lpstr>　第四节　风险融资的方法及其优劣比较</vt:lpstr>
      <vt:lpstr>　第五节　风险控制</vt:lpstr>
      <vt:lpstr>　第五节　风险控制</vt:lpstr>
      <vt:lpstr>　第五节　风险控制</vt:lpstr>
      <vt:lpstr>　第五节　风险控制</vt:lpstr>
      <vt:lpstr>　第六节　风险管理决策</vt:lpstr>
      <vt:lpstr>　第六节　风险管理决策</vt:lpstr>
      <vt:lpstr>　第六节　风险管理决策</vt:lpstr>
      <vt:lpstr>　第六节　风险管理决策</vt:lpstr>
      <vt:lpstr>　第六节　风险管理决策</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2023-04-10T01:35:22Z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8DC4CFC6D5394CF18DC92267A08668F7</vt:lpwstr>
  </property>
</Properties>
</file>