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841608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204999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923811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8979662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230658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22558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319889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122781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1847439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3049754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109245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623992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292572-AAE4-4CF4-90CF-BA80E6F32348}"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2339694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292572-AAE4-4CF4-90CF-BA80E6F32348}"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E7D309-A25F-40F4-808F-F14F8C9C3288}" type="slidenum">
              <a:rPr lang="zh-CN" altLang="en-US" smtClean="0"/>
              <a:t>‹#›</a:t>
            </a:fld>
            <a:endParaRPr lang="zh-CN" altLang="en-US"/>
          </a:p>
        </p:txBody>
      </p:sp>
    </p:spTree>
    <p:extLst>
      <p:ext uri="{BB962C8B-B14F-4D97-AF65-F5344CB8AC3E}">
        <p14:creationId xmlns:p14="http://schemas.microsoft.com/office/powerpoint/2010/main" val="1899105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26154871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263924" y="3342542"/>
            <a:ext cx="721115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第四章  </a:t>
            </a:r>
            <a:r>
              <a:rPr lang="zh-CN" altLang="en-US" sz="4800" b="1" dirty="0" smtClean="0">
                <a:solidFill>
                  <a:srgbClr val="000000"/>
                </a:solidFill>
                <a:latin typeface="微软雅黑" panose="020B0503020204020204" pitchFamily="34" charset="-122"/>
                <a:ea typeface="微软雅黑" panose="020B0503020204020204" pitchFamily="34" charset="-122"/>
              </a:rPr>
              <a:t> </a:t>
            </a:r>
            <a:r>
              <a:rPr lang="zh-CN" altLang="en-US" sz="4800" b="1" dirty="0">
                <a:solidFill>
                  <a:srgbClr val="000000"/>
                </a:solidFill>
                <a:latin typeface="微软雅黑" panose="020B0503020204020204" pitchFamily="34" charset="-122"/>
                <a:ea typeface="微软雅黑" panose="020B0503020204020204" pitchFamily="34" charset="-122"/>
              </a:rPr>
              <a:t>国际货物买卖法</a:t>
            </a:r>
          </a:p>
        </p:txBody>
      </p:sp>
    </p:spTree>
    <p:extLst>
      <p:ext uri="{BB962C8B-B14F-4D97-AF65-F5344CB8AC3E}">
        <p14:creationId xmlns:p14="http://schemas.microsoft.com/office/powerpoint/2010/main" val="22891425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国际货物买卖合同中买方的义务</a:t>
            </a:r>
            <a:endParaRPr lang="zh-CN" altLang="en-US" smtClean="0">
              <a:ea typeface="方正书宋_GBK"/>
              <a:cs typeface="Times New Roman" panose="02020603050405020304" pitchFamily="18" charset="0"/>
            </a:endParaRPr>
          </a:p>
        </p:txBody>
      </p:sp>
      <p:sp>
        <p:nvSpPr>
          <p:cNvPr id="6861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一、支付价款</a:t>
            </a:r>
          </a:p>
          <a:p>
            <a:pPr eaLnBrk="1" hangingPunct="1"/>
            <a:r>
              <a:rPr lang="zh-CN" altLang="zh-CN" dirty="0" smtClean="0"/>
              <a:t>买方应按合同规定的时间、地点、方式、币种和金额支付价款。如合同中无规定</a:t>
            </a:r>
            <a:r>
              <a:rPr lang="en-US" altLang="zh-CN" dirty="0" smtClean="0"/>
              <a:t>,</a:t>
            </a:r>
            <a:r>
              <a:rPr lang="zh-CN" altLang="zh-CN" dirty="0" smtClean="0"/>
              <a:t>那么</a:t>
            </a:r>
            <a:r>
              <a:rPr lang="en-US" altLang="zh-CN" dirty="0" smtClean="0"/>
              <a:t>,</a:t>
            </a:r>
            <a:r>
              <a:rPr lang="zh-CN" altLang="zh-CN" dirty="0" smtClean="0"/>
              <a:t>买方应依有关法律和规章规定的步骤和手续履行此项义务。</a:t>
            </a:r>
          </a:p>
          <a:p>
            <a:r>
              <a:rPr lang="zh-CN" altLang="zh-CN" dirty="0"/>
              <a:t>此外</a:t>
            </a:r>
            <a:r>
              <a:rPr lang="en-US" altLang="zh-CN" dirty="0"/>
              <a:t>,</a:t>
            </a:r>
            <a:r>
              <a:rPr lang="zh-CN" altLang="zh-CN" dirty="0"/>
              <a:t>由于国际货物买卖中的付款比国内货物买卖中的付款复杂得多</a:t>
            </a:r>
            <a:r>
              <a:rPr lang="en-US" altLang="zh-CN" dirty="0"/>
              <a:t>,</a:t>
            </a:r>
            <a:r>
              <a:rPr lang="zh-CN" altLang="zh-CN" dirty="0"/>
              <a:t>因此</a:t>
            </a:r>
            <a:r>
              <a:rPr lang="en-US" altLang="zh-CN" dirty="0"/>
              <a:t>,</a:t>
            </a:r>
            <a:r>
              <a:rPr lang="zh-CN" altLang="zh-CN" dirty="0"/>
              <a:t>《公约》在其第</a:t>
            </a:r>
            <a:r>
              <a:rPr lang="en-US" altLang="zh-CN" dirty="0"/>
              <a:t>54~59</a:t>
            </a:r>
            <a:r>
              <a:rPr lang="zh-CN" altLang="zh-CN" dirty="0"/>
              <a:t>条中很有针对性地作出了详细的规定。其主要内容如下</a:t>
            </a:r>
            <a:r>
              <a:rPr lang="en-US" altLang="zh-CN" dirty="0"/>
              <a:t>:</a:t>
            </a:r>
            <a:endParaRPr lang="zh-CN" altLang="zh-CN" dirty="0"/>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办理付款手续</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约定不明时货物价格的推算</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买方付款的地点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支付价款的时间</a:t>
            </a:r>
          </a:p>
          <a:p>
            <a:pPr eaLnBrk="1" hangingPunct="1"/>
            <a:endParaRPr lang="zh-CN" altLang="en-US" dirty="0" smtClean="0"/>
          </a:p>
        </p:txBody>
      </p:sp>
    </p:spTree>
    <p:extLst>
      <p:ext uri="{BB962C8B-B14F-4D97-AF65-F5344CB8AC3E}">
        <p14:creationId xmlns:p14="http://schemas.microsoft.com/office/powerpoint/2010/main" val="949538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国际货物买卖合同中买方的义务</a:t>
            </a:r>
            <a:endParaRPr lang="zh-CN" altLang="en-US" smtClean="0">
              <a:ea typeface="方正书宋_GBK"/>
              <a:cs typeface="Times New Roman" panose="02020603050405020304" pitchFamily="18" charset="0"/>
            </a:endParaRPr>
          </a:p>
        </p:txBody>
      </p:sp>
      <p:sp>
        <p:nvSpPr>
          <p:cNvPr id="6963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二、接受货物</a:t>
            </a:r>
          </a:p>
          <a:p>
            <a:r>
              <a:rPr lang="zh-CN" altLang="zh-CN" dirty="0"/>
              <a:t>接受货物为买方的另一项义务。除货物与合同不符时买方有权拒绝接受货物外</a:t>
            </a:r>
            <a:r>
              <a:rPr lang="en-US" altLang="zh-CN" dirty="0"/>
              <a:t>,</a:t>
            </a:r>
            <a:r>
              <a:rPr lang="zh-CN" altLang="zh-CN" dirty="0"/>
              <a:t>买方不接受或不及时接受货物将会给卖方带来额外的麻烦。</a:t>
            </a:r>
          </a:p>
          <a:p>
            <a:r>
              <a:rPr lang="zh-CN" altLang="zh-CN" dirty="0"/>
              <a:t>在这种情况下</a:t>
            </a:r>
            <a:r>
              <a:rPr lang="en-US" altLang="zh-CN" dirty="0"/>
              <a:t>,</a:t>
            </a:r>
            <a:r>
              <a:rPr lang="zh-CN" altLang="zh-CN" dirty="0"/>
              <a:t>还要注意分清接收和接受的区别。买方收取货物并不等于接受货物</a:t>
            </a:r>
            <a:r>
              <a:rPr lang="en-US" altLang="zh-CN" dirty="0"/>
              <a:t>,</a:t>
            </a:r>
            <a:r>
              <a:rPr lang="zh-CN" altLang="zh-CN" dirty="0"/>
              <a:t>因为货物有可能存在不符合合同要求的情况。接受表明买方认为货物的质量符合买卖合同的规定</a:t>
            </a:r>
            <a:r>
              <a:rPr lang="en-US" altLang="zh-CN" dirty="0"/>
              <a:t>;</a:t>
            </a:r>
            <a:r>
              <a:rPr lang="zh-CN" altLang="zh-CN" dirty="0"/>
              <a:t>而接收并不表明买方对货物的质量没有异议或在货物严重不合格的情况下放弃拒绝接受权。</a:t>
            </a:r>
          </a:p>
          <a:p>
            <a:r>
              <a:rPr lang="zh-CN" altLang="zh-CN" dirty="0"/>
              <a:t>各国关于买方接受货物的义务的规则并不完全一致。</a:t>
            </a:r>
          </a:p>
        </p:txBody>
      </p:sp>
    </p:spTree>
    <p:extLst>
      <p:ext uri="{BB962C8B-B14F-4D97-AF65-F5344CB8AC3E}">
        <p14:creationId xmlns:p14="http://schemas.microsoft.com/office/powerpoint/2010/main" val="714400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货物所有权及风险的转移</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7065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一、确定货物风险及所有权转移的重要意义</a:t>
            </a:r>
          </a:p>
          <a:p>
            <a:pPr eaLnBrk="1" hangingPunct="1"/>
            <a:r>
              <a:rPr lang="zh-CN" altLang="zh-CN" smtClean="0"/>
              <a:t>首先</a:t>
            </a:r>
            <a:r>
              <a:rPr lang="en-US" altLang="zh-CN" smtClean="0"/>
              <a:t>,</a:t>
            </a:r>
            <a:r>
              <a:rPr lang="zh-CN" altLang="zh-CN" smtClean="0"/>
              <a:t>在当今的市场经济中</a:t>
            </a:r>
            <a:r>
              <a:rPr lang="en-US" altLang="zh-CN" smtClean="0"/>
              <a:t>,</a:t>
            </a:r>
            <a:r>
              <a:rPr lang="zh-CN" altLang="zh-CN" smtClean="0"/>
              <a:t>买卖双方都有可能破产或丧失偿付能力。</a:t>
            </a:r>
          </a:p>
          <a:p>
            <a:pPr eaLnBrk="1" hangingPunct="1"/>
            <a:r>
              <a:rPr lang="zh-CN" altLang="zh-CN" smtClean="0"/>
              <a:t>其次</a:t>
            </a:r>
            <a:r>
              <a:rPr lang="en-US" altLang="zh-CN" smtClean="0"/>
              <a:t>,</a:t>
            </a:r>
            <a:r>
              <a:rPr lang="zh-CN" altLang="zh-CN" smtClean="0"/>
              <a:t>不少国家至今仍实行着物主承担风险的原则</a:t>
            </a:r>
            <a:r>
              <a:rPr lang="en-US" altLang="zh-CN" smtClean="0"/>
              <a:t>,</a:t>
            </a:r>
            <a:r>
              <a:rPr lang="zh-CN" altLang="zh-CN" smtClean="0"/>
              <a:t>谁拥有货物</a:t>
            </a:r>
            <a:r>
              <a:rPr lang="en-US" altLang="zh-CN" smtClean="0"/>
              <a:t>,</a:t>
            </a:r>
            <a:r>
              <a:rPr lang="zh-CN" altLang="zh-CN" smtClean="0"/>
              <a:t>谁将承担货物灭失的风险</a:t>
            </a:r>
            <a:r>
              <a:rPr lang="en-US" altLang="zh-CN" smtClean="0"/>
              <a:t>,</a:t>
            </a:r>
            <a:r>
              <a:rPr lang="zh-CN" altLang="zh-CN" smtClean="0"/>
              <a:t>因此</a:t>
            </a:r>
            <a:r>
              <a:rPr lang="en-US" altLang="zh-CN" smtClean="0"/>
              <a:t>,</a:t>
            </a:r>
            <a:r>
              <a:rPr lang="zh-CN" altLang="zh-CN" smtClean="0"/>
              <a:t>在这些国家</a:t>
            </a:r>
            <a:r>
              <a:rPr lang="en-US" altLang="zh-CN" smtClean="0"/>
              <a:t>,</a:t>
            </a:r>
            <a:r>
              <a:rPr lang="zh-CN" altLang="zh-CN" smtClean="0"/>
              <a:t>货物所有权的转移还决定着货物灭失风险的转移。</a:t>
            </a:r>
          </a:p>
          <a:p>
            <a:pPr eaLnBrk="1" hangingPunct="1"/>
            <a:endParaRPr lang="zh-CN" altLang="en-US" smtClean="0"/>
          </a:p>
        </p:txBody>
      </p:sp>
    </p:spTree>
    <p:extLst>
      <p:ext uri="{BB962C8B-B14F-4D97-AF65-F5344CB8AC3E}">
        <p14:creationId xmlns:p14="http://schemas.microsoft.com/office/powerpoint/2010/main" val="279499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货物所有权及风险的转移</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716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二、货物所有权的转移</a:t>
            </a:r>
          </a:p>
          <a:p>
            <a:pPr eaLnBrk="1" hangingPunct="1"/>
            <a:r>
              <a:rPr lang="zh-CN" altLang="zh-CN" smtClean="0"/>
              <a:t>各国一般都承认当事人以约定的方式决定货物所有权的转移时间。</a:t>
            </a:r>
            <a:endParaRPr lang="en-US" altLang="zh-CN" smtClean="0"/>
          </a:p>
          <a:p>
            <a:pPr eaLnBrk="1" hangingPunct="1"/>
            <a:r>
              <a:rPr lang="zh-CN" altLang="zh-CN" smtClean="0"/>
              <a:t>在当事人没有约定的情况下</a:t>
            </a:r>
            <a:r>
              <a:rPr lang="en-US" altLang="zh-CN" smtClean="0"/>
              <a:t>,</a:t>
            </a:r>
            <a:r>
              <a:rPr lang="zh-CN" altLang="zh-CN" smtClean="0"/>
              <a:t>世界上关于货物所有权转移的代表性原则主要有以下三种</a:t>
            </a:r>
            <a:r>
              <a:rPr lang="en-US" altLang="zh-CN" smtClean="0"/>
              <a:t>:(1)</a:t>
            </a:r>
            <a:r>
              <a:rPr lang="zh-CN" altLang="zh-CN" smtClean="0"/>
              <a:t>以合同成立的时间作为所有权的转移时间</a:t>
            </a:r>
            <a:r>
              <a:rPr lang="en-US" altLang="zh-CN" smtClean="0"/>
              <a:t>;(2)</a:t>
            </a:r>
            <a:r>
              <a:rPr lang="zh-CN" altLang="zh-CN" smtClean="0"/>
              <a:t>以交货的时间作为所有权的转移时间</a:t>
            </a:r>
            <a:r>
              <a:rPr lang="en-US" altLang="zh-CN" smtClean="0"/>
              <a:t>;(3)</a:t>
            </a:r>
            <a:r>
              <a:rPr lang="zh-CN" altLang="zh-CN" smtClean="0"/>
              <a:t>货物特定化之后直至卖方放弃对货物处分权时</a:t>
            </a:r>
            <a:r>
              <a:rPr lang="en-US" altLang="zh-CN" smtClean="0"/>
              <a:t>,</a:t>
            </a:r>
            <a:r>
              <a:rPr lang="zh-CN" altLang="zh-CN" smtClean="0"/>
              <a:t>所有权转移给买方。</a:t>
            </a:r>
            <a:endParaRPr lang="zh-CN" altLang="en-US" smtClean="0"/>
          </a:p>
        </p:txBody>
      </p:sp>
    </p:spTree>
    <p:extLst>
      <p:ext uri="{BB962C8B-B14F-4D97-AF65-F5344CB8AC3E}">
        <p14:creationId xmlns:p14="http://schemas.microsoft.com/office/powerpoint/2010/main" val="1545917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货物所有权及风险的转移</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727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三、货物风险的转移</a:t>
            </a:r>
          </a:p>
          <a:p>
            <a:pPr eaLnBrk="1" hangingPunct="1"/>
            <a:r>
              <a:rPr lang="zh-CN" altLang="zh-CN" smtClean="0"/>
              <a:t>各国一般规定当事人以约定的方式决定货物所有权的转移时间。</a:t>
            </a:r>
            <a:endParaRPr lang="en-US" altLang="zh-CN" smtClean="0"/>
          </a:p>
          <a:p>
            <a:pPr eaLnBrk="1" hangingPunct="1"/>
            <a:r>
              <a:rPr lang="zh-CN" altLang="zh-CN" smtClean="0"/>
              <a:t>当事人如果没有明确约定的</a:t>
            </a:r>
            <a:r>
              <a:rPr lang="en-US" altLang="zh-CN" smtClean="0"/>
              <a:t>,</a:t>
            </a:r>
            <a:r>
              <a:rPr lang="zh-CN" altLang="zh-CN" smtClean="0"/>
              <a:t>多数国家或地区采用下列两种原则之一决定货物风险的转移时间</a:t>
            </a:r>
            <a:r>
              <a:rPr lang="en-US" altLang="zh-CN" smtClean="0"/>
              <a:t>:(1)</a:t>
            </a:r>
            <a:r>
              <a:rPr lang="zh-CN" altLang="zh-CN" smtClean="0"/>
              <a:t>货物的风险在货物所有权转移时转移给买方</a:t>
            </a:r>
            <a:r>
              <a:rPr lang="en-US" altLang="zh-CN" smtClean="0"/>
              <a:t>;(2)</a:t>
            </a:r>
            <a:r>
              <a:rPr lang="zh-CN" altLang="zh-CN" smtClean="0"/>
              <a:t>货物的风险在卖方向买方交货时转移到买方。英国、法国等国采用第一项原则。但现在越来越多的国家都采用第二项原则</a:t>
            </a:r>
            <a:r>
              <a:rPr lang="en-US" altLang="zh-CN" smtClean="0"/>
              <a:t>,</a:t>
            </a:r>
            <a:r>
              <a:rPr lang="zh-CN" altLang="zh-CN" smtClean="0"/>
              <a:t>如美国、德国、奥地利及中国等国。</a:t>
            </a:r>
          </a:p>
          <a:p>
            <a:pPr eaLnBrk="1" hangingPunct="1"/>
            <a:endParaRPr lang="zh-CN" altLang="en-US" smtClean="0"/>
          </a:p>
        </p:txBody>
      </p:sp>
    </p:spTree>
    <p:extLst>
      <p:ext uri="{BB962C8B-B14F-4D97-AF65-F5344CB8AC3E}">
        <p14:creationId xmlns:p14="http://schemas.microsoft.com/office/powerpoint/2010/main" val="169838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373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a:t>
            </a:r>
            <a:r>
              <a:rPr lang="en-US" altLang="zh-CN" sz="2600" b="1">
                <a:latin typeface="黑体" panose="02010609060101010101" pitchFamily="49" charset="-122"/>
                <a:ea typeface="黑体" panose="02010609060101010101" pitchFamily="49" charset="-122"/>
              </a:rPr>
              <a:t>FCA</a:t>
            </a:r>
            <a:endParaRPr lang="zh-CN" altLang="zh-CN" sz="2600" b="1">
              <a:latin typeface="黑体" panose="02010609060101010101" pitchFamily="49" charset="-122"/>
              <a:ea typeface="黑体" panose="02010609060101010101" pitchFamily="49" charset="-122"/>
            </a:endParaRPr>
          </a:p>
          <a:p>
            <a:pPr eaLnBrk="1" hangingPunct="1"/>
            <a:r>
              <a:rPr lang="en-US" altLang="zh-CN" smtClean="0"/>
              <a:t>FCA</a:t>
            </a:r>
            <a:r>
              <a:rPr lang="zh-CN" altLang="zh-CN" smtClean="0"/>
              <a:t>是</a:t>
            </a:r>
            <a:r>
              <a:rPr lang="en-US" altLang="zh-CN" smtClean="0"/>
              <a:t>Free Carrier(insert named place of delivery/</a:t>
            </a:r>
            <a:r>
              <a:rPr lang="zh-CN" altLang="zh-CN" smtClean="0"/>
              <a:t>插入交货地点</a:t>
            </a:r>
            <a:r>
              <a:rPr lang="en-US" altLang="zh-CN" smtClean="0"/>
              <a:t>)</a:t>
            </a:r>
            <a:r>
              <a:rPr lang="zh-CN" altLang="zh-CN" smtClean="0"/>
              <a:t>的缩写</a:t>
            </a:r>
            <a:r>
              <a:rPr lang="en-US" altLang="zh-CN" smtClean="0"/>
              <a:t>,</a:t>
            </a:r>
            <a:r>
              <a:rPr lang="zh-CN" altLang="zh-CN" smtClean="0"/>
              <a:t>中文一般译为“货交承运人”。本术语可适用于任何运输方式</a:t>
            </a:r>
            <a:r>
              <a:rPr lang="en-US" altLang="zh-CN" smtClean="0"/>
              <a:t>,</a:t>
            </a:r>
            <a:r>
              <a:rPr lang="zh-CN" altLang="zh-CN" smtClean="0"/>
              <a:t>包括多式联运。</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)FCA</a:t>
            </a:r>
            <a:r>
              <a:rPr lang="zh-CN" altLang="zh-CN" sz="2300" b="1">
                <a:latin typeface="楷体_GB2312" pitchFamily="1" charset="-122"/>
                <a:ea typeface="楷体_GB2312" pitchFamily="1" charset="-122"/>
              </a:rPr>
              <a:t>合同下卖方的义务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)FCA</a:t>
            </a:r>
            <a:r>
              <a:rPr lang="zh-CN" altLang="zh-CN" sz="2300" b="1">
                <a:latin typeface="楷体_GB2312" pitchFamily="1" charset="-122"/>
                <a:ea typeface="楷体_GB2312" pitchFamily="1" charset="-122"/>
              </a:rPr>
              <a:t>合同下买方的义务</a:t>
            </a:r>
          </a:p>
          <a:p>
            <a:pPr eaLnBrk="1" hangingPunct="1"/>
            <a:endParaRPr lang="zh-CN" altLang="en-US" smtClean="0"/>
          </a:p>
        </p:txBody>
      </p:sp>
    </p:spTree>
    <p:extLst>
      <p:ext uri="{BB962C8B-B14F-4D97-AF65-F5344CB8AC3E}">
        <p14:creationId xmlns:p14="http://schemas.microsoft.com/office/powerpoint/2010/main" val="404360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475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a:t>
            </a:r>
            <a:r>
              <a:rPr lang="en-US" altLang="zh-CN" sz="2600" b="1" dirty="0">
                <a:latin typeface="黑体" panose="02010609060101010101" pitchFamily="49" charset="-122"/>
                <a:ea typeface="黑体" panose="02010609060101010101" pitchFamily="49" charset="-122"/>
              </a:rPr>
              <a:t>CPT</a:t>
            </a:r>
            <a:endParaRPr lang="zh-CN" altLang="zh-CN" sz="2600" b="1" dirty="0">
              <a:latin typeface="黑体" panose="02010609060101010101" pitchFamily="49" charset="-122"/>
              <a:ea typeface="黑体" panose="02010609060101010101" pitchFamily="49" charset="-122"/>
            </a:endParaRPr>
          </a:p>
          <a:p>
            <a:pPr eaLnBrk="1" hangingPunct="1"/>
            <a:r>
              <a:rPr lang="en-US" altLang="zh-CN" dirty="0" smtClean="0"/>
              <a:t>CPT</a:t>
            </a:r>
            <a:r>
              <a:rPr lang="zh-CN" altLang="zh-CN" dirty="0" smtClean="0"/>
              <a:t>是</a:t>
            </a:r>
            <a:r>
              <a:rPr lang="en-US" altLang="zh-CN" dirty="0" smtClean="0"/>
              <a:t>Carriage Paid to(insert named place of destination/</a:t>
            </a:r>
            <a:r>
              <a:rPr lang="zh-CN" altLang="zh-CN" dirty="0" smtClean="0"/>
              <a:t>插入指定的目的地</a:t>
            </a:r>
            <a:r>
              <a:rPr lang="en-US" altLang="zh-CN" dirty="0" smtClean="0"/>
              <a:t>)</a:t>
            </a:r>
            <a:r>
              <a:rPr lang="zh-CN" altLang="zh-CN" dirty="0" smtClean="0"/>
              <a:t>的缩写</a:t>
            </a:r>
            <a:r>
              <a:rPr lang="en-US" altLang="zh-CN" dirty="0" smtClean="0"/>
              <a:t>,</a:t>
            </a:r>
            <a:r>
              <a:rPr lang="zh-CN" altLang="zh-CN" dirty="0" smtClean="0"/>
              <a:t>中文译为“运费付至……”。本术语可适用于各种运输方式</a:t>
            </a:r>
            <a:r>
              <a:rPr lang="en-US" altLang="zh-CN" dirty="0" smtClean="0"/>
              <a:t>,</a:t>
            </a:r>
            <a:r>
              <a:rPr lang="zh-CN" altLang="zh-CN" dirty="0" smtClean="0"/>
              <a:t>包括多式联运</a:t>
            </a:r>
            <a:r>
              <a:rPr lang="en-US" altLang="zh-CN" dirty="0" smtClean="0"/>
              <a:t>,</a:t>
            </a:r>
            <a:r>
              <a:rPr lang="zh-CN" altLang="zh-CN" dirty="0" smtClean="0"/>
              <a:t>其基本含义是指卖方在约定的地点</a:t>
            </a:r>
            <a:r>
              <a:rPr lang="en-US" altLang="zh-CN" dirty="0" smtClean="0"/>
              <a:t>(</a:t>
            </a:r>
            <a:r>
              <a:rPr lang="zh-CN" altLang="zh-CN" dirty="0" smtClean="0"/>
              <a:t>在当事人之间约定这样地点的情况下</a:t>
            </a:r>
            <a:r>
              <a:rPr lang="en-US" altLang="zh-CN" dirty="0" smtClean="0"/>
              <a:t>)</a:t>
            </a:r>
            <a:r>
              <a:rPr lang="zh-CN" altLang="zh-CN" dirty="0" smtClean="0"/>
              <a:t>将货物交给其指定的承运人或另一人并订立运输合同和支付必要运费以将货物运往指定目的地</a:t>
            </a:r>
            <a:r>
              <a:rPr lang="en-US" altLang="zh-CN" dirty="0" smtClean="0"/>
              <a:t>,</a:t>
            </a:r>
            <a:r>
              <a:rPr lang="zh-CN" altLang="zh-CN" dirty="0" smtClean="0"/>
              <a:t>但是货物的风险在交货地转移给买方。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)CPT</a:t>
            </a:r>
            <a:r>
              <a:rPr lang="zh-CN" altLang="zh-CN" sz="2300" b="1" dirty="0">
                <a:latin typeface="楷体_GB2312" pitchFamily="1" charset="-122"/>
                <a:ea typeface="楷体_GB2312" pitchFamily="1" charset="-122"/>
              </a:rPr>
              <a:t>合同下卖方的义务</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smtClean="0">
                <a:latin typeface="楷体_GB2312" pitchFamily="1" charset="-122"/>
                <a:ea typeface="楷体_GB2312" pitchFamily="1" charset="-122"/>
              </a:rPr>
              <a:t>)CPT</a:t>
            </a:r>
            <a:r>
              <a:rPr lang="zh-CN" altLang="zh-CN" sz="2300" b="1" dirty="0" smtClean="0">
                <a:latin typeface="楷体_GB2312" pitchFamily="1" charset="-122"/>
                <a:ea typeface="楷体_GB2312" pitchFamily="1" charset="-122"/>
              </a:rPr>
              <a:t>合同</a:t>
            </a:r>
            <a:r>
              <a:rPr lang="zh-CN" altLang="zh-CN" sz="2300" b="1" dirty="0">
                <a:latin typeface="楷体_GB2312" pitchFamily="1" charset="-122"/>
                <a:ea typeface="楷体_GB2312" pitchFamily="1" charset="-122"/>
              </a:rPr>
              <a:t>下买方的义务</a:t>
            </a:r>
          </a:p>
          <a:p>
            <a:pPr eaLnBrk="1" hangingPunct="1"/>
            <a:endParaRPr lang="zh-CN" altLang="en-US" dirty="0" smtClean="0"/>
          </a:p>
        </p:txBody>
      </p:sp>
    </p:spTree>
    <p:extLst>
      <p:ext uri="{BB962C8B-B14F-4D97-AF65-F5344CB8AC3E}">
        <p14:creationId xmlns:p14="http://schemas.microsoft.com/office/powerpoint/2010/main" val="962911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577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a:t>
            </a:r>
            <a:r>
              <a:rPr lang="en-US" altLang="zh-CN" sz="2600" b="1" dirty="0">
                <a:latin typeface="黑体" panose="02010609060101010101" pitchFamily="49" charset="-122"/>
                <a:ea typeface="黑体" panose="02010609060101010101" pitchFamily="49" charset="-122"/>
              </a:rPr>
              <a:t>CIP</a:t>
            </a:r>
            <a:endParaRPr lang="zh-CN" altLang="zh-CN" sz="2600" b="1" dirty="0">
              <a:latin typeface="黑体" panose="02010609060101010101" pitchFamily="49" charset="-122"/>
              <a:ea typeface="黑体" panose="02010609060101010101" pitchFamily="49" charset="-122"/>
            </a:endParaRPr>
          </a:p>
          <a:p>
            <a:r>
              <a:rPr lang="en-US" altLang="zh-CN" dirty="0"/>
              <a:t>CIP</a:t>
            </a:r>
            <a:r>
              <a:rPr lang="zh-CN" altLang="zh-CN" dirty="0"/>
              <a:t>是</a:t>
            </a:r>
            <a:r>
              <a:rPr lang="en-US" altLang="zh-CN" dirty="0"/>
              <a:t>Carriage and Insurance Paid to</a:t>
            </a:r>
            <a:r>
              <a:rPr lang="zh-CN" altLang="zh-CN" dirty="0"/>
              <a:t>的缩写</a:t>
            </a:r>
            <a:r>
              <a:rPr lang="en-US" altLang="zh-CN" dirty="0"/>
              <a:t>,</a:t>
            </a:r>
            <a:r>
              <a:rPr lang="zh-CN" altLang="zh-CN" dirty="0"/>
              <a:t>中文一般译成“运费及保险费付至……”。它是指卖方除负有</a:t>
            </a:r>
            <a:r>
              <a:rPr lang="en-US" altLang="zh-CN" dirty="0"/>
              <a:t>CPT</a:t>
            </a:r>
            <a:r>
              <a:rPr lang="zh-CN" altLang="zh-CN" dirty="0"/>
              <a:t>术语相同的义务外</a:t>
            </a:r>
            <a:r>
              <a:rPr lang="en-US" altLang="zh-CN" dirty="0"/>
              <a:t>,</a:t>
            </a:r>
            <a:r>
              <a:rPr lang="zh-CN" altLang="zh-CN" dirty="0"/>
              <a:t>还必须办理货物运输途中应由买方承担的货物灭失或损坏风险的保险</a:t>
            </a:r>
            <a:r>
              <a:rPr lang="en-US" altLang="zh-CN" dirty="0"/>
              <a:t>,</a:t>
            </a:r>
            <a:r>
              <a:rPr lang="zh-CN" altLang="zh-CN" dirty="0"/>
              <a:t>因此卖方应订立保险合同并支付保险费。</a:t>
            </a:r>
          </a:p>
          <a:p>
            <a:r>
              <a:rPr lang="en-US" altLang="zh-CN" dirty="0"/>
              <a:t>CIP</a:t>
            </a:r>
            <a:r>
              <a:rPr lang="zh-CN" altLang="zh-CN" dirty="0"/>
              <a:t>合同中</a:t>
            </a:r>
            <a:r>
              <a:rPr lang="en-US" altLang="zh-CN" dirty="0"/>
              <a:t>,</a:t>
            </a:r>
            <a:r>
              <a:rPr lang="zh-CN" altLang="zh-CN" dirty="0"/>
              <a:t>买方的具体义务与</a:t>
            </a:r>
            <a:r>
              <a:rPr lang="en-US" altLang="zh-CN" dirty="0"/>
              <a:t>CPT</a:t>
            </a:r>
            <a:r>
              <a:rPr lang="zh-CN" altLang="zh-CN" dirty="0"/>
              <a:t>合同下的买方义务完全相同</a:t>
            </a:r>
            <a:r>
              <a:rPr lang="en-US" altLang="zh-CN" dirty="0"/>
              <a:t>,</a:t>
            </a:r>
            <a:r>
              <a:rPr lang="zh-CN" altLang="zh-CN" dirty="0"/>
              <a:t>卖方的义务则包括了</a:t>
            </a:r>
            <a:r>
              <a:rPr lang="en-US" altLang="zh-CN" dirty="0"/>
              <a:t>CPT</a:t>
            </a:r>
            <a:r>
              <a:rPr lang="zh-CN" altLang="zh-CN" dirty="0"/>
              <a:t>合同下卖方所有义务并加投保和支付保险费的义务。应予注意的是</a:t>
            </a:r>
            <a:r>
              <a:rPr lang="en-US" altLang="zh-CN" dirty="0"/>
              <a:t>,</a:t>
            </a:r>
            <a:r>
              <a:rPr lang="zh-CN" altLang="zh-CN" dirty="0"/>
              <a:t>在</a:t>
            </a:r>
            <a:r>
              <a:rPr lang="en-US" altLang="zh-CN" dirty="0"/>
              <a:t>CIP</a:t>
            </a:r>
            <a:r>
              <a:rPr lang="zh-CN" altLang="zh-CN" dirty="0"/>
              <a:t>术语下</a:t>
            </a:r>
            <a:r>
              <a:rPr lang="en-US" altLang="zh-CN" dirty="0"/>
              <a:t>,</a:t>
            </a:r>
            <a:r>
              <a:rPr lang="zh-CN" altLang="zh-CN" dirty="0"/>
              <a:t>卖方的最低投保和支付保险费的义务必须与《协会货物保险条款》</a:t>
            </a:r>
            <a:r>
              <a:rPr lang="en-US" altLang="zh-CN" dirty="0"/>
              <a:t>(A)</a:t>
            </a:r>
            <a:r>
              <a:rPr lang="zh-CN" altLang="zh-CN" dirty="0"/>
              <a:t>条款的范围相当</a:t>
            </a:r>
            <a:r>
              <a:rPr lang="zh-CN" altLang="zh-CN" dirty="0" smtClean="0"/>
              <a:t>。</a:t>
            </a:r>
            <a:endParaRPr lang="zh-CN" altLang="zh-CN" dirty="0"/>
          </a:p>
        </p:txBody>
      </p:sp>
    </p:spTree>
    <p:extLst>
      <p:ext uri="{BB962C8B-B14F-4D97-AF65-F5344CB8AC3E}">
        <p14:creationId xmlns:p14="http://schemas.microsoft.com/office/powerpoint/2010/main" val="3787061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7827" name="内容占位符 2"/>
          <p:cNvSpPr>
            <a:spLocks noGrp="1"/>
          </p:cNvSpPr>
          <p:nvPr>
            <p:ph idx="1"/>
          </p:nvPr>
        </p:nvSpPr>
        <p:spPr/>
        <p:txBody>
          <a:bodyPr/>
          <a:lstStyle/>
          <a:p>
            <a:pPr eaLnBrk="1" hangingPunct="1">
              <a:buFontTx/>
              <a:buNone/>
            </a:pPr>
            <a:r>
              <a:rPr lang="zh-CN" altLang="en-US" sz="2600" b="1" dirty="0" smtClean="0">
                <a:latin typeface="黑体" panose="02010609060101010101" pitchFamily="49" charset="-122"/>
                <a:ea typeface="黑体" panose="02010609060101010101" pitchFamily="49" charset="-122"/>
              </a:rPr>
              <a:t>四</a:t>
            </a:r>
            <a:r>
              <a:rPr lang="zh-CN" altLang="zh-CN" sz="2600" b="1" dirty="0" smtClean="0">
                <a:latin typeface="黑体" panose="02010609060101010101" pitchFamily="49" charset="-122"/>
                <a:ea typeface="黑体" panose="02010609060101010101" pitchFamily="49" charset="-122"/>
              </a:rPr>
              <a:t>、</a:t>
            </a:r>
            <a:r>
              <a:rPr lang="en-US" altLang="zh-CN" sz="2600" b="1" dirty="0">
                <a:latin typeface="黑体" panose="02010609060101010101" pitchFamily="49" charset="-122"/>
                <a:ea typeface="黑体" panose="02010609060101010101" pitchFamily="49" charset="-122"/>
              </a:rPr>
              <a:t>FOB</a:t>
            </a:r>
            <a:endParaRPr lang="zh-CN" altLang="zh-CN" sz="2600" b="1" dirty="0">
              <a:latin typeface="黑体" panose="02010609060101010101" pitchFamily="49" charset="-122"/>
              <a:ea typeface="黑体" panose="02010609060101010101" pitchFamily="49" charset="-122"/>
            </a:endParaRPr>
          </a:p>
          <a:p>
            <a:pPr eaLnBrk="1" hangingPunct="1"/>
            <a:r>
              <a:rPr lang="en-US" altLang="zh-CN" dirty="0" smtClean="0"/>
              <a:t>FOB</a:t>
            </a:r>
            <a:r>
              <a:rPr lang="zh-CN" altLang="zh-CN" dirty="0" smtClean="0"/>
              <a:t>是</a:t>
            </a:r>
            <a:r>
              <a:rPr lang="en-US" altLang="zh-CN" dirty="0" smtClean="0"/>
              <a:t>Free on Board(insert named port of shipment/</a:t>
            </a:r>
            <a:r>
              <a:rPr lang="zh-CN" altLang="zh-CN" dirty="0" smtClean="0"/>
              <a:t>插入指定的装运港</a:t>
            </a:r>
            <a:r>
              <a:rPr lang="en-US" altLang="zh-CN" dirty="0" smtClean="0"/>
              <a:t>)</a:t>
            </a:r>
            <a:r>
              <a:rPr lang="zh-CN" altLang="zh-CN" dirty="0" smtClean="0"/>
              <a:t>的缩写</a:t>
            </a:r>
            <a:r>
              <a:rPr lang="en-US" altLang="zh-CN" dirty="0" smtClean="0"/>
              <a:t>,</a:t>
            </a:r>
            <a:r>
              <a:rPr lang="zh-CN" altLang="zh-CN" dirty="0" smtClean="0"/>
              <a:t>中文一般译成“装运港船上交货”。本术语只适用于海运或内陆水道运输</a:t>
            </a:r>
            <a:r>
              <a:rPr lang="en-US" altLang="zh-CN" dirty="0" smtClean="0"/>
              <a:t>,</a:t>
            </a:r>
            <a:r>
              <a:rPr lang="zh-CN" altLang="zh-CN" dirty="0" smtClean="0"/>
              <a:t>其基本含义是卖方在指定的装运港将货物交到买方选定的船上或促成货物已如此交付</a:t>
            </a:r>
            <a:r>
              <a:rPr lang="en-US" altLang="zh-CN" dirty="0" smtClean="0"/>
              <a:t>,</a:t>
            </a:r>
            <a:r>
              <a:rPr lang="zh-CN" altLang="zh-CN" dirty="0" smtClean="0"/>
              <a:t>货物灭失或损坏的风险自货物装上该船时转移</a:t>
            </a:r>
            <a:r>
              <a:rPr lang="en-US" altLang="zh-CN" dirty="0" smtClean="0"/>
              <a:t>,</a:t>
            </a:r>
            <a:r>
              <a:rPr lang="zh-CN" altLang="zh-CN" dirty="0" smtClean="0"/>
              <a:t>且买方自此刻时起承担所有的费用。</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)FOB</a:t>
            </a:r>
            <a:r>
              <a:rPr lang="zh-CN" altLang="zh-CN" sz="2300" b="1" dirty="0">
                <a:latin typeface="楷体_GB2312" pitchFamily="1" charset="-122"/>
                <a:ea typeface="楷体_GB2312" pitchFamily="1" charset="-122"/>
              </a:rPr>
              <a:t>合同下卖方的义务</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)FOB</a:t>
            </a:r>
            <a:r>
              <a:rPr lang="zh-CN" altLang="zh-CN" sz="2300" b="1" dirty="0">
                <a:latin typeface="楷体_GB2312" pitchFamily="1" charset="-122"/>
                <a:ea typeface="楷体_GB2312" pitchFamily="1" charset="-122"/>
              </a:rPr>
              <a:t>合同下买方的义务</a:t>
            </a:r>
          </a:p>
          <a:p>
            <a:pPr eaLnBrk="1" hangingPunct="1"/>
            <a:endParaRPr lang="zh-CN" altLang="en-US" dirty="0" smtClean="0"/>
          </a:p>
        </p:txBody>
      </p:sp>
    </p:spTree>
    <p:extLst>
      <p:ext uri="{BB962C8B-B14F-4D97-AF65-F5344CB8AC3E}">
        <p14:creationId xmlns:p14="http://schemas.microsoft.com/office/powerpoint/2010/main" val="65882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1"/>
          <p:cNvSpPr>
            <a:spLocks noGrp="1"/>
          </p:cNvSpPr>
          <p:nvPr>
            <p:ph type="title"/>
          </p:nvPr>
        </p:nvSpPr>
        <p:spPr>
          <a:xfrm>
            <a:off x="1837275" y="661005"/>
            <a:ext cx="7704137" cy="706437"/>
          </a:xfrm>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8851" name="内容占位符 2"/>
          <p:cNvSpPr>
            <a:spLocks noGrp="1"/>
          </p:cNvSpPr>
          <p:nvPr>
            <p:ph idx="1"/>
          </p:nvPr>
        </p:nvSpPr>
        <p:spPr/>
        <p:txBody>
          <a:bodyPr/>
          <a:lstStyle/>
          <a:p>
            <a:pPr eaLnBrk="1" hangingPunct="1">
              <a:buFontTx/>
              <a:buNone/>
            </a:pPr>
            <a:r>
              <a:rPr lang="zh-CN" altLang="en-US" sz="2600" b="1" dirty="0">
                <a:latin typeface="黑体" panose="02010609060101010101" pitchFamily="49" charset="-122"/>
                <a:ea typeface="黑体" panose="02010609060101010101" pitchFamily="49" charset="-122"/>
              </a:rPr>
              <a:t>五</a:t>
            </a:r>
            <a:r>
              <a:rPr lang="zh-CN" altLang="zh-CN" sz="2600" b="1" dirty="0" smtClean="0">
                <a:latin typeface="黑体" panose="02010609060101010101" pitchFamily="49" charset="-122"/>
                <a:ea typeface="黑体" panose="02010609060101010101" pitchFamily="49" charset="-122"/>
              </a:rPr>
              <a:t>、</a:t>
            </a:r>
            <a:r>
              <a:rPr lang="en-US" altLang="zh-CN" sz="2600" b="1" dirty="0">
                <a:latin typeface="黑体" panose="02010609060101010101" pitchFamily="49" charset="-122"/>
                <a:ea typeface="黑体" panose="02010609060101010101" pitchFamily="49" charset="-122"/>
              </a:rPr>
              <a:t>CFR</a:t>
            </a:r>
            <a:endParaRPr lang="zh-CN" altLang="zh-CN" sz="2600" b="1" dirty="0">
              <a:latin typeface="黑体" panose="02010609060101010101" pitchFamily="49" charset="-122"/>
              <a:ea typeface="黑体" panose="02010609060101010101" pitchFamily="49" charset="-122"/>
            </a:endParaRPr>
          </a:p>
          <a:p>
            <a:pPr eaLnBrk="1" hangingPunct="1"/>
            <a:r>
              <a:rPr lang="en-US" altLang="zh-CN" dirty="0" smtClean="0"/>
              <a:t>CFR</a:t>
            </a:r>
            <a:r>
              <a:rPr lang="zh-CN" altLang="zh-CN" dirty="0" smtClean="0"/>
              <a:t>是</a:t>
            </a:r>
            <a:r>
              <a:rPr lang="en-US" altLang="zh-CN" dirty="0" smtClean="0"/>
              <a:t>Cost and Freight(insert named port of destination/</a:t>
            </a:r>
            <a:r>
              <a:rPr lang="zh-CN" altLang="zh-CN" dirty="0" smtClean="0"/>
              <a:t>插入指定的目的港</a:t>
            </a:r>
            <a:r>
              <a:rPr lang="en-US" altLang="zh-CN" dirty="0" smtClean="0"/>
              <a:t>)</a:t>
            </a:r>
            <a:r>
              <a:rPr lang="zh-CN" altLang="zh-CN" dirty="0" smtClean="0"/>
              <a:t>的缩写</a:t>
            </a:r>
            <a:r>
              <a:rPr lang="en-US" altLang="zh-CN" dirty="0" smtClean="0"/>
              <a:t>,</a:t>
            </a:r>
            <a:r>
              <a:rPr lang="zh-CN" altLang="zh-CN" dirty="0" smtClean="0"/>
              <a:t>中文一般译为“成本加运费”。本术语只适用于海运或内陆水道运输</a:t>
            </a:r>
            <a:r>
              <a:rPr lang="en-US" altLang="zh-CN" dirty="0" smtClean="0"/>
              <a:t>,</a:t>
            </a:r>
            <a:r>
              <a:rPr lang="zh-CN" altLang="zh-CN" dirty="0" smtClean="0"/>
              <a:t>其基本含义是卖方将货物装上船舶或促成货物已如此交付</a:t>
            </a:r>
            <a:r>
              <a:rPr lang="en-US" altLang="zh-CN" dirty="0" smtClean="0"/>
              <a:t>,</a:t>
            </a:r>
            <a:r>
              <a:rPr lang="zh-CN" altLang="zh-CN" dirty="0" smtClean="0"/>
              <a:t>货物灭失或损坏的风险自货物装上该船时转移给买方</a:t>
            </a:r>
            <a:r>
              <a:rPr lang="en-US" altLang="zh-CN" dirty="0" smtClean="0"/>
              <a:t>,</a:t>
            </a:r>
            <a:r>
              <a:rPr lang="zh-CN" altLang="zh-CN" dirty="0" smtClean="0"/>
              <a:t>但是卖方必须订立运输合同和支付必要的运费与费用将货物运到指定的目的港。本术语要求卖方办理货物出口清关</a:t>
            </a:r>
            <a:r>
              <a:rPr lang="en-US" altLang="zh-CN" dirty="0" smtClean="0"/>
              <a:t>,</a:t>
            </a:r>
            <a:r>
              <a:rPr lang="zh-CN" altLang="zh-CN" dirty="0" smtClean="0"/>
              <a:t>并只能用于海运或内河运输。</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)CFR</a:t>
            </a:r>
            <a:r>
              <a:rPr lang="zh-CN" altLang="zh-CN" sz="2300" b="1" dirty="0">
                <a:latin typeface="楷体_GB2312" pitchFamily="1" charset="-122"/>
                <a:ea typeface="楷体_GB2312" pitchFamily="1" charset="-122"/>
              </a:rPr>
              <a:t>合同下卖方的义务</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)CFR</a:t>
            </a:r>
            <a:r>
              <a:rPr lang="zh-CN" altLang="zh-CN" sz="2300" b="1" dirty="0">
                <a:latin typeface="楷体_GB2312" pitchFamily="1" charset="-122"/>
                <a:ea typeface="楷体_GB2312" pitchFamily="1" charset="-122"/>
              </a:rPr>
              <a:t>合同下买方的义务</a:t>
            </a:r>
          </a:p>
          <a:p>
            <a:pPr eaLnBrk="1" hangingPunct="1"/>
            <a:endParaRPr lang="zh-CN" altLang="en-US" dirty="0" smtClean="0"/>
          </a:p>
        </p:txBody>
      </p:sp>
    </p:spTree>
    <p:extLst>
      <p:ext uri="{BB962C8B-B14F-4D97-AF65-F5344CB8AC3E}">
        <p14:creationId xmlns:p14="http://schemas.microsoft.com/office/powerpoint/2010/main" val="4078461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76864" y="1499025"/>
            <a:ext cx="7437593" cy="5235575"/>
            <a:chOff x="2350351" y="1486146"/>
            <a:chExt cx="7437593" cy="5235575"/>
          </a:xfrm>
        </p:grpSpPr>
        <p:grpSp>
          <p:nvGrpSpPr>
            <p:cNvPr id="60418" name="Group 2"/>
            <p:cNvGrpSpPr>
              <a:grpSpLocks/>
            </p:cNvGrpSpPr>
            <p:nvPr/>
          </p:nvGrpSpPr>
          <p:grpSpPr bwMode="auto">
            <a:xfrm>
              <a:off x="2353524" y="1486146"/>
              <a:ext cx="7433544" cy="646112"/>
              <a:chOff x="0" y="0"/>
              <a:chExt cx="8840" cy="1019"/>
            </a:xfrm>
          </p:grpSpPr>
          <p:sp>
            <p:nvSpPr>
              <p:cNvPr id="6045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52" name="Group 4"/>
              <p:cNvGrpSpPr>
                <a:grpSpLocks/>
              </p:cNvGrpSpPr>
              <p:nvPr/>
            </p:nvGrpSpPr>
            <p:grpSpPr bwMode="auto">
              <a:xfrm>
                <a:off x="108" y="36"/>
                <a:ext cx="8673" cy="981"/>
                <a:chOff x="0" y="0"/>
                <a:chExt cx="8673" cy="981"/>
              </a:xfrm>
            </p:grpSpPr>
            <p:pic>
              <p:nvPicPr>
                <p:cNvPr id="6045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5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1" name="Group 9"/>
            <p:cNvGrpSpPr>
              <a:grpSpLocks/>
            </p:cNvGrpSpPr>
            <p:nvPr/>
          </p:nvGrpSpPr>
          <p:grpSpPr bwMode="auto">
            <a:xfrm>
              <a:off x="2350351" y="2202108"/>
              <a:ext cx="7437593" cy="647700"/>
              <a:chOff x="0" y="0"/>
              <a:chExt cx="8840" cy="1019"/>
            </a:xfrm>
          </p:grpSpPr>
          <p:sp>
            <p:nvSpPr>
              <p:cNvPr id="6044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48" name="Group 11"/>
              <p:cNvGrpSpPr>
                <a:grpSpLocks/>
              </p:cNvGrpSpPr>
              <p:nvPr/>
            </p:nvGrpSpPr>
            <p:grpSpPr bwMode="auto">
              <a:xfrm>
                <a:off x="108" y="36"/>
                <a:ext cx="8673" cy="981"/>
                <a:chOff x="0" y="0"/>
                <a:chExt cx="8673" cy="981"/>
              </a:xfrm>
            </p:grpSpPr>
            <p:pic>
              <p:nvPicPr>
                <p:cNvPr id="6044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50"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国际货物买卖合同的成立</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2" name="Group 14"/>
            <p:cNvGrpSpPr>
              <a:grpSpLocks/>
            </p:cNvGrpSpPr>
            <p:nvPr/>
          </p:nvGrpSpPr>
          <p:grpSpPr bwMode="auto">
            <a:xfrm>
              <a:off x="2350351" y="2926008"/>
              <a:ext cx="7437593" cy="647700"/>
              <a:chOff x="0" y="0"/>
              <a:chExt cx="8840" cy="1019"/>
            </a:xfrm>
          </p:grpSpPr>
          <p:sp>
            <p:nvSpPr>
              <p:cNvPr id="6044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44" name="Group 16"/>
              <p:cNvGrpSpPr>
                <a:grpSpLocks/>
              </p:cNvGrpSpPr>
              <p:nvPr/>
            </p:nvGrpSpPr>
            <p:grpSpPr bwMode="auto">
              <a:xfrm>
                <a:off x="108" y="36"/>
                <a:ext cx="8673" cy="981"/>
                <a:chOff x="0" y="0"/>
                <a:chExt cx="8673" cy="981"/>
              </a:xfrm>
            </p:grpSpPr>
            <p:pic>
              <p:nvPicPr>
                <p:cNvPr id="6044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46"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国际货物买卖合同中卖方的义务</a:t>
                  </a:r>
                  <a:endParaRPr lang="zh-CN" altLang="en-US" sz="2200"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3" name="Group 19"/>
            <p:cNvGrpSpPr>
              <a:grpSpLocks/>
            </p:cNvGrpSpPr>
            <p:nvPr/>
          </p:nvGrpSpPr>
          <p:grpSpPr bwMode="auto">
            <a:xfrm>
              <a:off x="2350351" y="3645146"/>
              <a:ext cx="7437593" cy="647700"/>
              <a:chOff x="0" y="0"/>
              <a:chExt cx="8840" cy="1019"/>
            </a:xfrm>
          </p:grpSpPr>
          <p:sp>
            <p:nvSpPr>
              <p:cNvPr id="6043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40" name="Group 21"/>
              <p:cNvGrpSpPr>
                <a:grpSpLocks/>
              </p:cNvGrpSpPr>
              <p:nvPr/>
            </p:nvGrpSpPr>
            <p:grpSpPr bwMode="auto">
              <a:xfrm>
                <a:off x="108" y="36"/>
                <a:ext cx="8673" cy="981"/>
                <a:chOff x="0" y="0"/>
                <a:chExt cx="8673" cy="981"/>
              </a:xfrm>
            </p:grpSpPr>
            <p:pic>
              <p:nvPicPr>
                <p:cNvPr id="6044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42"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国际货物买卖合同中买方的义务</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4" name="Group 24"/>
            <p:cNvGrpSpPr>
              <a:grpSpLocks/>
            </p:cNvGrpSpPr>
            <p:nvPr/>
          </p:nvGrpSpPr>
          <p:grpSpPr bwMode="auto">
            <a:xfrm>
              <a:off x="2350351" y="4367459"/>
              <a:ext cx="7437593" cy="646113"/>
              <a:chOff x="0" y="0"/>
              <a:chExt cx="8840" cy="1019"/>
            </a:xfrm>
          </p:grpSpPr>
          <p:sp>
            <p:nvSpPr>
              <p:cNvPr id="6043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36" name="Group 26"/>
              <p:cNvGrpSpPr>
                <a:grpSpLocks/>
              </p:cNvGrpSpPr>
              <p:nvPr/>
            </p:nvGrpSpPr>
            <p:grpSpPr bwMode="auto">
              <a:xfrm>
                <a:off x="108" y="36"/>
                <a:ext cx="8673" cy="981"/>
                <a:chOff x="0" y="0"/>
                <a:chExt cx="8673" cy="981"/>
              </a:xfrm>
            </p:grpSpPr>
            <p:pic>
              <p:nvPicPr>
                <p:cNvPr id="6043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3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货物所有权及风险的转移	</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5" name="Group 24"/>
            <p:cNvGrpSpPr>
              <a:grpSpLocks/>
            </p:cNvGrpSpPr>
            <p:nvPr/>
          </p:nvGrpSpPr>
          <p:grpSpPr bwMode="auto">
            <a:xfrm>
              <a:off x="2350351" y="5085008"/>
              <a:ext cx="7437593" cy="647700"/>
              <a:chOff x="0" y="0"/>
              <a:chExt cx="8840" cy="1019"/>
            </a:xfrm>
          </p:grpSpPr>
          <p:sp>
            <p:nvSpPr>
              <p:cNvPr id="6043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32" name="Group 26"/>
              <p:cNvGrpSpPr>
                <a:grpSpLocks/>
              </p:cNvGrpSpPr>
              <p:nvPr/>
            </p:nvGrpSpPr>
            <p:grpSpPr bwMode="auto">
              <a:xfrm>
                <a:off x="108" y="36"/>
                <a:ext cx="8673" cy="981"/>
                <a:chOff x="0" y="0"/>
                <a:chExt cx="8673" cy="981"/>
              </a:xfrm>
            </p:grpSpPr>
            <p:pic>
              <p:nvPicPr>
                <p:cNvPr id="6043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3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第六节　国际贸易术语中买卖双方的义务</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60426" name="Group 24"/>
            <p:cNvGrpSpPr>
              <a:grpSpLocks/>
            </p:cNvGrpSpPr>
            <p:nvPr/>
          </p:nvGrpSpPr>
          <p:grpSpPr bwMode="auto">
            <a:xfrm>
              <a:off x="2350351" y="5820012"/>
              <a:ext cx="7437593" cy="901709"/>
              <a:chOff x="0" y="20"/>
              <a:chExt cx="8840" cy="1421"/>
            </a:xfrm>
          </p:grpSpPr>
          <p:sp>
            <p:nvSpPr>
              <p:cNvPr id="60427" name="矩形 1"/>
              <p:cNvSpPr>
                <a:spLocks noChangeArrowheads="1"/>
              </p:cNvSpPr>
              <p:nvPr/>
            </p:nvSpPr>
            <p:spPr bwMode="auto">
              <a:xfrm>
                <a:off x="0" y="20"/>
                <a:ext cx="8840" cy="1037"/>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0428" name="Group 26"/>
              <p:cNvGrpSpPr>
                <a:grpSpLocks/>
              </p:cNvGrpSpPr>
              <p:nvPr/>
            </p:nvGrpSpPr>
            <p:grpSpPr bwMode="auto">
              <a:xfrm>
                <a:off x="108" y="36"/>
                <a:ext cx="8673" cy="1405"/>
                <a:chOff x="0" y="0"/>
                <a:chExt cx="8673" cy="1405"/>
              </a:xfrm>
            </p:grpSpPr>
            <p:pic>
              <p:nvPicPr>
                <p:cNvPr id="6042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30" name="TextBox 2"/>
                <p:cNvSpPr>
                  <a:spLocks noChangeArrowheads="1"/>
                </p:cNvSpPr>
                <p:nvPr/>
              </p:nvSpPr>
              <p:spPr bwMode="auto">
                <a:xfrm>
                  <a:off x="0" y="193"/>
                  <a:ext cx="8260" cy="1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第七节　违反国际货物买卖合同的救济措施和保全货物</a:t>
                  </a:r>
                </a:p>
              </p:txBody>
            </p:sp>
          </p:grpSp>
        </p:grpSp>
      </p:grpSp>
      <p:sp>
        <p:nvSpPr>
          <p:cNvPr id="3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8914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第六节　国际贸易术语中买卖双方的义务</a:t>
            </a:r>
            <a:endParaRPr lang="zh-CN" altLang="en-US" smtClean="0">
              <a:ea typeface="方正书宋_GBK"/>
              <a:cs typeface="Times New Roman" panose="02020603050405020304" pitchFamily="18" charset="0"/>
            </a:endParaRPr>
          </a:p>
        </p:txBody>
      </p:sp>
      <p:sp>
        <p:nvSpPr>
          <p:cNvPr id="79875" name="内容占位符 2"/>
          <p:cNvSpPr>
            <a:spLocks noGrp="1"/>
          </p:cNvSpPr>
          <p:nvPr>
            <p:ph idx="1"/>
          </p:nvPr>
        </p:nvSpPr>
        <p:spPr/>
        <p:txBody>
          <a:bodyPr/>
          <a:lstStyle/>
          <a:p>
            <a:pPr eaLnBrk="1" hangingPunct="1">
              <a:buFontTx/>
              <a:buNone/>
            </a:pPr>
            <a:r>
              <a:rPr lang="zh-CN" altLang="en-US" sz="2600" b="1" dirty="0" smtClean="0">
                <a:latin typeface="黑体" panose="02010609060101010101" pitchFamily="49" charset="-122"/>
                <a:ea typeface="黑体" panose="02010609060101010101" pitchFamily="49" charset="-122"/>
              </a:rPr>
              <a:t>六</a:t>
            </a:r>
            <a:r>
              <a:rPr lang="zh-CN" altLang="zh-CN" sz="2600" b="1" dirty="0" smtClean="0">
                <a:latin typeface="黑体" panose="02010609060101010101" pitchFamily="49" charset="-122"/>
                <a:ea typeface="黑体" panose="02010609060101010101" pitchFamily="49" charset="-122"/>
              </a:rPr>
              <a:t>、</a:t>
            </a:r>
            <a:r>
              <a:rPr lang="en-US" altLang="zh-CN" sz="2600" b="1" dirty="0">
                <a:latin typeface="黑体" panose="02010609060101010101" pitchFamily="49" charset="-122"/>
                <a:ea typeface="黑体" panose="02010609060101010101" pitchFamily="49" charset="-122"/>
              </a:rPr>
              <a:t>CIF</a:t>
            </a:r>
            <a:endParaRPr lang="zh-CN" altLang="zh-CN" sz="2600" b="1" dirty="0">
              <a:latin typeface="黑体" panose="02010609060101010101" pitchFamily="49" charset="-122"/>
              <a:ea typeface="黑体" panose="02010609060101010101" pitchFamily="49" charset="-122"/>
            </a:endParaRPr>
          </a:p>
          <a:p>
            <a:r>
              <a:rPr lang="en-US" altLang="zh-CN" dirty="0"/>
              <a:t>CIF</a:t>
            </a:r>
            <a:r>
              <a:rPr lang="zh-CN" altLang="zh-CN" dirty="0"/>
              <a:t>是</a:t>
            </a:r>
            <a:r>
              <a:rPr lang="en-US" altLang="zh-CN" dirty="0" err="1"/>
              <a:t>Cost,Insurance</a:t>
            </a:r>
            <a:r>
              <a:rPr lang="en-US" altLang="zh-CN" dirty="0"/>
              <a:t> and Freight(insert named port of destination,</a:t>
            </a:r>
            <a:r>
              <a:rPr lang="zh-CN" altLang="zh-CN" dirty="0"/>
              <a:t>插入指定的目的港</a:t>
            </a:r>
            <a:r>
              <a:rPr lang="en-US" altLang="zh-CN" dirty="0"/>
              <a:t>)</a:t>
            </a:r>
            <a:r>
              <a:rPr lang="zh-CN" altLang="zh-CN" dirty="0"/>
              <a:t>的缩写</a:t>
            </a:r>
            <a:r>
              <a:rPr lang="en-US" altLang="zh-CN" dirty="0"/>
              <a:t>,</a:t>
            </a:r>
            <a:r>
              <a:rPr lang="zh-CN" altLang="zh-CN" dirty="0"/>
              <a:t>中文一般译成“成本、保险费加运费”。本术语只适用于海运或内陆水道运输。在本术语下</a:t>
            </a:r>
            <a:r>
              <a:rPr lang="en-US" altLang="zh-CN" dirty="0"/>
              <a:t>,</a:t>
            </a:r>
            <a:r>
              <a:rPr lang="zh-CN" altLang="zh-CN" dirty="0"/>
              <a:t>卖方除负有</a:t>
            </a:r>
            <a:r>
              <a:rPr lang="en-US" altLang="zh-CN" dirty="0"/>
              <a:t>CFR</a:t>
            </a:r>
            <a:r>
              <a:rPr lang="zh-CN" altLang="zh-CN" dirty="0"/>
              <a:t>术语下的义务外</a:t>
            </a:r>
            <a:r>
              <a:rPr lang="en-US" altLang="zh-CN" dirty="0"/>
              <a:t>,</a:t>
            </a:r>
            <a:r>
              <a:rPr lang="zh-CN" altLang="zh-CN" dirty="0"/>
              <a:t>还必须办理货物在运输途中应由买方承担的货物灭失或损坏风险的海运保险</a:t>
            </a:r>
            <a:r>
              <a:rPr lang="en-US" altLang="zh-CN" dirty="0"/>
              <a:t>,</a:t>
            </a:r>
            <a:r>
              <a:rPr lang="zh-CN" altLang="zh-CN" dirty="0"/>
              <a:t>订立保险合同并支付保险费</a:t>
            </a:r>
            <a:r>
              <a:rPr lang="zh-CN" altLang="zh-CN" dirty="0" smtClean="0"/>
              <a:t>。</a:t>
            </a:r>
            <a:endParaRPr lang="en-US" altLang="zh-CN" dirty="0" smtClean="0"/>
          </a:p>
          <a:p>
            <a:r>
              <a:rPr lang="zh-CN" altLang="zh-CN" dirty="0" smtClean="0"/>
              <a:t>但</a:t>
            </a:r>
            <a:r>
              <a:rPr lang="zh-CN" altLang="zh-CN" dirty="0"/>
              <a:t>应注意</a:t>
            </a:r>
            <a:r>
              <a:rPr lang="en-US" altLang="zh-CN" dirty="0"/>
              <a:t>,</a:t>
            </a:r>
            <a:r>
              <a:rPr lang="zh-CN" altLang="zh-CN" dirty="0"/>
              <a:t>买方根据</a:t>
            </a:r>
            <a:r>
              <a:rPr lang="en-US" altLang="zh-CN" dirty="0"/>
              <a:t>CIF</a:t>
            </a:r>
            <a:r>
              <a:rPr lang="zh-CN" altLang="zh-CN" dirty="0"/>
              <a:t>术语只能要求卖方投保与协会货物条款</a:t>
            </a:r>
            <a:r>
              <a:rPr lang="en-US" altLang="zh-CN" dirty="0"/>
              <a:t>(the Institute Cargo Clause/IUA)C</a:t>
            </a:r>
            <a:r>
              <a:rPr lang="zh-CN" altLang="zh-CN" dirty="0"/>
              <a:t>款险相符的最低保障范围的保险险别。如买方需要更广范围的保险险别</a:t>
            </a:r>
            <a:r>
              <a:rPr lang="en-US" altLang="zh-CN" dirty="0"/>
              <a:t>,</a:t>
            </a:r>
            <a:r>
              <a:rPr lang="zh-CN" altLang="zh-CN" dirty="0"/>
              <a:t>则需要与卖方明确地达成协议</a:t>
            </a:r>
            <a:r>
              <a:rPr lang="en-US" altLang="zh-CN" dirty="0"/>
              <a:t>,</a:t>
            </a:r>
            <a:r>
              <a:rPr lang="zh-CN" altLang="zh-CN" dirty="0"/>
              <a:t>或者自行作出额外的保险安排。</a:t>
            </a:r>
          </a:p>
        </p:txBody>
      </p:sp>
    </p:spTree>
    <p:extLst>
      <p:ext uri="{BB962C8B-B14F-4D97-AF65-F5344CB8AC3E}">
        <p14:creationId xmlns:p14="http://schemas.microsoft.com/office/powerpoint/2010/main" val="338834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
          <p:cNvSpPr>
            <a:spLocks noGrp="1"/>
          </p:cNvSpPr>
          <p:nvPr>
            <p:ph type="title"/>
          </p:nvPr>
        </p:nvSpPr>
        <p:spPr>
          <a:xfrm>
            <a:off x="1669850" y="635247"/>
            <a:ext cx="7704137" cy="706437"/>
          </a:xfrm>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第七节　违反国际货物买卖合同的救济措施和保全货物</a:t>
            </a:r>
            <a:endParaRPr lang="zh-CN" altLang="en-US" dirty="0" smtClean="0">
              <a:ea typeface="方正书宋_GBK"/>
              <a:cs typeface="Times New Roman" panose="02020603050405020304" pitchFamily="18" charset="0"/>
            </a:endParaRPr>
          </a:p>
        </p:txBody>
      </p:sp>
      <p:sp>
        <p:nvSpPr>
          <p:cNvPr id="8089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一、违反国际货物买卖合同的类型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根本违反合同和非根本违反合同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预期违反合同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违反分批交货合同</a:t>
            </a:r>
          </a:p>
          <a:p>
            <a:pPr eaLnBrk="1" hangingPunct="1"/>
            <a:endParaRPr lang="zh-CN" altLang="en-US" smtClean="0"/>
          </a:p>
        </p:txBody>
      </p:sp>
    </p:spTree>
    <p:extLst>
      <p:ext uri="{BB962C8B-B14F-4D97-AF65-F5344CB8AC3E}">
        <p14:creationId xmlns:p14="http://schemas.microsoft.com/office/powerpoint/2010/main" val="10137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1"/>
          <p:cNvSpPr>
            <a:spLocks noGrp="1"/>
          </p:cNvSpPr>
          <p:nvPr>
            <p:ph type="title"/>
          </p:nvPr>
        </p:nvSpPr>
        <p:spPr>
          <a:xfrm>
            <a:off x="1656972" y="699642"/>
            <a:ext cx="7704137" cy="706437"/>
          </a:xfrm>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第七节　违反国际货物买卖合同的救济措施和保全货物</a:t>
            </a:r>
            <a:endParaRPr lang="zh-CN" altLang="en-US" dirty="0" smtClean="0">
              <a:ea typeface="方正书宋_GBK"/>
              <a:cs typeface="Times New Roman" panose="02020603050405020304" pitchFamily="18" charset="0"/>
            </a:endParaRPr>
          </a:p>
        </p:txBody>
      </p:sp>
      <p:sp>
        <p:nvSpPr>
          <p:cNvPr id="8192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二、卖方违约时买方可采取的救济措施</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卖方不交货时买方可采取的救济措施</a:t>
            </a:r>
          </a:p>
          <a:p>
            <a:pPr eaLnBrk="1" hangingPunct="1"/>
            <a:r>
              <a:rPr lang="en-US" altLang="zh-CN" smtClean="0"/>
              <a:t>1.</a:t>
            </a:r>
            <a:r>
              <a:rPr lang="zh-CN" altLang="zh-CN" smtClean="0"/>
              <a:t>请求实际履行</a:t>
            </a:r>
          </a:p>
          <a:p>
            <a:pPr eaLnBrk="1" hangingPunct="1"/>
            <a:r>
              <a:rPr lang="en-US" altLang="zh-CN" smtClean="0"/>
              <a:t>2.</a:t>
            </a:r>
            <a:r>
              <a:rPr lang="zh-CN" altLang="zh-CN" smtClean="0"/>
              <a:t>宣布解除合同</a:t>
            </a:r>
          </a:p>
          <a:p>
            <a:pPr eaLnBrk="1" hangingPunct="1"/>
            <a:r>
              <a:rPr lang="en-US" altLang="zh-CN" smtClean="0"/>
              <a:t>3.</a:t>
            </a:r>
            <a:r>
              <a:rPr lang="zh-CN" altLang="zh-CN" smtClean="0"/>
              <a:t>要求赔偿损失</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卖方延迟交货时买方应采取的救济措施</a:t>
            </a:r>
          </a:p>
          <a:p>
            <a:pPr eaLnBrk="1" hangingPunct="1"/>
            <a:r>
              <a:rPr lang="en-US" altLang="zh-CN" smtClean="0"/>
              <a:t>1.</a:t>
            </a:r>
            <a:r>
              <a:rPr lang="zh-CN" altLang="zh-CN" smtClean="0"/>
              <a:t>要求卖方在一段合理的额外时间交货</a:t>
            </a:r>
          </a:p>
          <a:p>
            <a:pPr eaLnBrk="1" hangingPunct="1"/>
            <a:r>
              <a:rPr lang="en-US" altLang="zh-CN" smtClean="0"/>
              <a:t>2.</a:t>
            </a:r>
            <a:r>
              <a:rPr lang="zh-CN" altLang="zh-CN" smtClean="0"/>
              <a:t>宣布解除合同</a:t>
            </a:r>
          </a:p>
          <a:p>
            <a:pPr eaLnBrk="1" hangingPunct="1"/>
            <a:r>
              <a:rPr lang="en-US" altLang="zh-CN" smtClean="0"/>
              <a:t>3.</a:t>
            </a:r>
            <a:r>
              <a:rPr lang="zh-CN" altLang="zh-CN" smtClean="0"/>
              <a:t>请求赔偿损失</a:t>
            </a:r>
          </a:p>
        </p:txBody>
      </p:sp>
    </p:spTree>
    <p:extLst>
      <p:ext uri="{BB962C8B-B14F-4D97-AF65-F5344CB8AC3E}">
        <p14:creationId xmlns:p14="http://schemas.microsoft.com/office/powerpoint/2010/main" val="2646450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p:cNvSpPr>
            <a:spLocks noGrp="1"/>
          </p:cNvSpPr>
          <p:nvPr>
            <p:ph type="title"/>
          </p:nvPr>
        </p:nvSpPr>
        <p:spPr>
          <a:xfrm>
            <a:off x="1579698" y="725399"/>
            <a:ext cx="7704137" cy="706437"/>
          </a:xfrm>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第七节　违反国际货物买卖合同的救济措施和保全货物</a:t>
            </a:r>
            <a:endParaRPr lang="zh-CN" altLang="en-US" dirty="0" smtClean="0">
              <a:ea typeface="方正书宋_GBK"/>
              <a:cs typeface="Times New Roman" panose="02020603050405020304" pitchFamily="18" charset="0"/>
            </a:endParaRPr>
          </a:p>
        </p:txBody>
      </p:sp>
      <p:sp>
        <p:nvSpPr>
          <p:cNvPr id="82947"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卖方交货与合同不符时买方的救济措施</a:t>
            </a:r>
          </a:p>
          <a:p>
            <a:pPr eaLnBrk="1" hangingPunct="1"/>
            <a:r>
              <a:rPr lang="en-US" altLang="zh-CN" smtClean="0"/>
              <a:t>1.</a:t>
            </a:r>
            <a:r>
              <a:rPr lang="zh-CN" altLang="zh-CN" smtClean="0"/>
              <a:t>要求卖方提交符合合同的货物。</a:t>
            </a:r>
          </a:p>
          <a:p>
            <a:pPr eaLnBrk="1" hangingPunct="1"/>
            <a:r>
              <a:rPr lang="en-US" altLang="zh-CN" smtClean="0"/>
              <a:t>2.</a:t>
            </a:r>
            <a:r>
              <a:rPr lang="zh-CN" altLang="zh-CN" smtClean="0"/>
              <a:t>要求卖方对与合同不符的货物进行修补</a:t>
            </a:r>
          </a:p>
          <a:p>
            <a:pPr eaLnBrk="1" hangingPunct="1"/>
            <a:r>
              <a:rPr lang="en-US" altLang="zh-CN" smtClean="0"/>
              <a:t>3.</a:t>
            </a:r>
            <a:r>
              <a:rPr lang="zh-CN" altLang="zh-CN" smtClean="0"/>
              <a:t>要求减价</a:t>
            </a:r>
          </a:p>
          <a:p>
            <a:pPr eaLnBrk="1" hangingPunct="1"/>
            <a:r>
              <a:rPr lang="en-US" altLang="zh-CN" smtClean="0"/>
              <a:t>4.</a:t>
            </a:r>
            <a:r>
              <a:rPr lang="zh-CN" altLang="zh-CN" smtClean="0"/>
              <a:t>要求赔偿损失</a:t>
            </a:r>
          </a:p>
          <a:p>
            <a:pPr eaLnBrk="1" hangingPunct="1"/>
            <a:r>
              <a:rPr lang="en-US" altLang="zh-CN" smtClean="0"/>
              <a:t>5.</a:t>
            </a:r>
            <a:r>
              <a:rPr lang="zh-CN" altLang="zh-CN" smtClean="0"/>
              <a:t>宣布解除合同</a:t>
            </a:r>
          </a:p>
        </p:txBody>
      </p:sp>
    </p:spTree>
    <p:extLst>
      <p:ext uri="{BB962C8B-B14F-4D97-AF65-F5344CB8AC3E}">
        <p14:creationId xmlns:p14="http://schemas.microsoft.com/office/powerpoint/2010/main" val="246877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p:cNvSpPr>
            <a:spLocks noGrp="1"/>
          </p:cNvSpPr>
          <p:nvPr>
            <p:ph type="title"/>
          </p:nvPr>
        </p:nvSpPr>
        <p:spPr>
          <a:xfrm>
            <a:off x="1708486" y="648126"/>
            <a:ext cx="7704137" cy="706437"/>
          </a:xfrm>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第七节　违反国际货物买卖合同的救济措施和保全货物</a:t>
            </a:r>
            <a:endParaRPr lang="zh-CN" altLang="en-US" dirty="0" smtClean="0">
              <a:ea typeface="方正书宋_GBK"/>
              <a:cs typeface="Times New Roman" panose="02020603050405020304" pitchFamily="18" charset="0"/>
            </a:endParaRPr>
          </a:p>
        </p:txBody>
      </p:sp>
      <p:sp>
        <p:nvSpPr>
          <p:cNvPr id="839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三、买方违约时卖方的救济措施</a:t>
            </a:r>
          </a:p>
          <a:p>
            <a:pPr eaLnBrk="1" hangingPunct="1"/>
            <a:r>
              <a:rPr lang="zh-CN" altLang="zh-CN" dirty="0" smtClean="0"/>
              <a:t>英美法系国家关于卖方救济措施的规定较为详尽</a:t>
            </a:r>
            <a:r>
              <a:rPr lang="en-US" altLang="zh-CN" dirty="0" smtClean="0"/>
              <a:t>,</a:t>
            </a:r>
            <a:r>
              <a:rPr lang="zh-CN" altLang="zh-CN" dirty="0" smtClean="0"/>
              <a:t>以美国《统一商法典》为例。该法典第</a:t>
            </a:r>
            <a:r>
              <a:rPr lang="en-US" altLang="zh-CN" dirty="0" smtClean="0"/>
              <a:t>2</a:t>
            </a:r>
            <a:r>
              <a:rPr lang="zh-CN" altLang="zh-CN" dirty="0" smtClean="0"/>
              <a:t>条第</a:t>
            </a:r>
            <a:r>
              <a:rPr lang="en-US" altLang="zh-CN" dirty="0" smtClean="0"/>
              <a:t>7</a:t>
            </a:r>
            <a:r>
              <a:rPr lang="zh-CN" altLang="zh-CN" dirty="0" smtClean="0"/>
              <a:t>款第</a:t>
            </a:r>
            <a:r>
              <a:rPr lang="en-US" altLang="zh-CN" dirty="0" smtClean="0"/>
              <a:t>3</a:t>
            </a:r>
            <a:r>
              <a:rPr lang="zh-CN" altLang="zh-CN" dirty="0" smtClean="0"/>
              <a:t>项规定了卖方以下几种救济措施</a:t>
            </a:r>
            <a:r>
              <a:rPr lang="en-US" altLang="zh-CN" dirty="0" smtClean="0"/>
              <a:t>:</a:t>
            </a:r>
            <a:endParaRPr lang="zh-CN" altLang="zh-CN" dirty="0" smtClean="0"/>
          </a:p>
          <a:p>
            <a:pPr eaLnBrk="1" hangingPunct="1"/>
            <a:r>
              <a:rPr lang="en-US" altLang="zh-CN" dirty="0" smtClean="0"/>
              <a:t>1.</a:t>
            </a:r>
            <a:r>
              <a:rPr lang="zh-CN" altLang="zh-CN" dirty="0" smtClean="0"/>
              <a:t>重新出售货物</a:t>
            </a:r>
          </a:p>
          <a:p>
            <a:pPr eaLnBrk="1" hangingPunct="1"/>
            <a:r>
              <a:rPr lang="en-US" altLang="zh-CN" dirty="0" smtClean="0"/>
              <a:t>2.</a:t>
            </a:r>
            <a:r>
              <a:rPr lang="zh-CN" altLang="zh-CN" dirty="0" smtClean="0"/>
              <a:t>请求损害赔偿</a:t>
            </a:r>
          </a:p>
          <a:p>
            <a:pPr eaLnBrk="1" hangingPunct="1"/>
            <a:r>
              <a:rPr lang="en-US" altLang="zh-CN" dirty="0" smtClean="0"/>
              <a:t>3.</a:t>
            </a:r>
            <a:r>
              <a:rPr lang="zh-CN" altLang="zh-CN" dirty="0" smtClean="0"/>
              <a:t>提起支付货款的诉讼</a:t>
            </a:r>
          </a:p>
          <a:p>
            <a:r>
              <a:rPr lang="en-US" altLang="zh-CN" dirty="0"/>
              <a:t>4.</a:t>
            </a:r>
            <a:r>
              <a:rPr lang="zh-CN" altLang="zh-CN" dirty="0"/>
              <a:t>拒绝交付货物</a:t>
            </a:r>
          </a:p>
          <a:p>
            <a:pPr eaLnBrk="1" hangingPunct="1"/>
            <a:r>
              <a:rPr lang="zh-CN" altLang="zh-CN" dirty="0" smtClean="0"/>
              <a:t>《公约》</a:t>
            </a:r>
            <a:r>
              <a:rPr lang="zh-CN" altLang="zh-CN" dirty="0"/>
              <a:t>第</a:t>
            </a:r>
            <a:r>
              <a:rPr lang="en-US" altLang="zh-CN" dirty="0"/>
              <a:t>3</a:t>
            </a:r>
            <a:r>
              <a:rPr lang="zh-CN" altLang="zh-CN" dirty="0"/>
              <a:t>章第</a:t>
            </a:r>
            <a:r>
              <a:rPr lang="en-US" altLang="zh-CN" dirty="0"/>
              <a:t>3</a:t>
            </a:r>
            <a:r>
              <a:rPr lang="zh-CN" altLang="zh-CN" dirty="0"/>
              <a:t>部分在总结各国买卖法中关于买方违约时卖方的救济措施的规则后作出了如下规定</a:t>
            </a:r>
            <a:r>
              <a:rPr lang="en-US" altLang="zh-CN" dirty="0"/>
              <a:t>:</a:t>
            </a:r>
            <a:endParaRPr lang="zh-CN" altLang="zh-CN" dirty="0"/>
          </a:p>
          <a:p>
            <a:pPr eaLnBrk="1" hangingPunct="1"/>
            <a:r>
              <a:rPr lang="en-US" altLang="zh-CN" dirty="0"/>
              <a:t>1.</a:t>
            </a:r>
            <a:r>
              <a:rPr lang="zh-CN" altLang="zh-CN" dirty="0"/>
              <a:t>要求买方实际履行合同</a:t>
            </a:r>
          </a:p>
          <a:p>
            <a:pPr eaLnBrk="1" hangingPunct="1"/>
            <a:r>
              <a:rPr lang="en-US" altLang="zh-CN" dirty="0"/>
              <a:t>2.</a:t>
            </a:r>
            <a:r>
              <a:rPr lang="zh-CN" altLang="zh-CN" dirty="0"/>
              <a:t>确定一段合理时间让买方履行其义务</a:t>
            </a:r>
          </a:p>
          <a:p>
            <a:pPr eaLnBrk="1" hangingPunct="1"/>
            <a:r>
              <a:rPr lang="en-US" altLang="zh-CN" dirty="0"/>
              <a:t>3.</a:t>
            </a:r>
            <a:r>
              <a:rPr lang="zh-CN" altLang="zh-CN" dirty="0"/>
              <a:t>宣告合同无效</a:t>
            </a:r>
          </a:p>
          <a:p>
            <a:pPr eaLnBrk="1" hangingPunct="1"/>
            <a:r>
              <a:rPr lang="en-US" altLang="zh-CN" dirty="0"/>
              <a:t>4.</a:t>
            </a:r>
            <a:r>
              <a:rPr lang="zh-CN" altLang="zh-CN" dirty="0"/>
              <a:t>要求赔偿</a:t>
            </a:r>
            <a:r>
              <a:rPr lang="zh-CN" altLang="zh-CN" dirty="0" smtClean="0"/>
              <a:t>损失</a:t>
            </a:r>
            <a:endParaRPr lang="zh-CN" altLang="zh-CN" dirty="0"/>
          </a:p>
        </p:txBody>
      </p:sp>
    </p:spTree>
    <p:extLst>
      <p:ext uri="{BB962C8B-B14F-4D97-AF65-F5344CB8AC3E}">
        <p14:creationId xmlns:p14="http://schemas.microsoft.com/office/powerpoint/2010/main" val="2924735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a:xfrm>
            <a:off x="1553940" y="738279"/>
            <a:ext cx="7704137" cy="706437"/>
          </a:xfrm>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第七节　违反国际货物买卖合同的救济措施和保全货物</a:t>
            </a:r>
            <a:endParaRPr lang="zh-CN" altLang="en-US" dirty="0" smtClean="0">
              <a:ea typeface="方正书宋_GBK"/>
              <a:cs typeface="Times New Roman" panose="02020603050405020304" pitchFamily="18" charset="0"/>
            </a:endParaRPr>
          </a:p>
        </p:txBody>
      </p:sp>
      <p:sp>
        <p:nvSpPr>
          <p:cNvPr id="8601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四、保全货物</a:t>
            </a:r>
          </a:p>
          <a:p>
            <a:pPr eaLnBrk="1" hangingPunct="1"/>
            <a:r>
              <a:rPr lang="zh-CN" altLang="zh-CN" smtClean="0"/>
              <a:t>控制了货物的当事人在对方当事人违反了国际货物买卖合同时</a:t>
            </a:r>
            <a:r>
              <a:rPr lang="en-US" altLang="zh-CN" smtClean="0"/>
              <a:t>,</a:t>
            </a:r>
            <a:r>
              <a:rPr lang="zh-CN" altLang="zh-CN" smtClean="0"/>
              <a:t>采取保全货物的措施</a:t>
            </a:r>
            <a:r>
              <a:rPr lang="en-US" altLang="zh-CN" smtClean="0"/>
              <a:t>,</a:t>
            </a:r>
            <a:r>
              <a:rPr lang="zh-CN" altLang="zh-CN" smtClean="0"/>
              <a:t>既有此便利</a:t>
            </a:r>
            <a:r>
              <a:rPr lang="en-US" altLang="zh-CN" smtClean="0"/>
              <a:t>,</a:t>
            </a:r>
            <a:r>
              <a:rPr lang="zh-CN" altLang="zh-CN" smtClean="0"/>
              <a:t>也可以减轻对方当事人的损失</a:t>
            </a:r>
            <a:r>
              <a:rPr lang="en-US" altLang="zh-CN" smtClean="0"/>
              <a:t>,</a:t>
            </a:r>
            <a:r>
              <a:rPr lang="zh-CN" altLang="zh-CN" smtClean="0"/>
              <a:t>并可以在某些情况下保障自己的违约救济权利。《公约》在第</a:t>
            </a:r>
            <a:r>
              <a:rPr lang="en-US" altLang="zh-CN" smtClean="0"/>
              <a:t>85~88</a:t>
            </a:r>
            <a:r>
              <a:rPr lang="zh-CN" altLang="zh-CN" smtClean="0"/>
              <a:t>条中分别规定了买卖双方保全货物的义务。</a:t>
            </a:r>
          </a:p>
          <a:p>
            <a:pPr eaLnBrk="1" hangingPunct="1"/>
            <a:r>
              <a:rPr lang="zh-CN" altLang="zh-CN" smtClean="0"/>
              <a:t>《公约》规定</a:t>
            </a:r>
            <a:r>
              <a:rPr lang="en-US" altLang="zh-CN" smtClean="0"/>
              <a:t>,</a:t>
            </a:r>
            <a:r>
              <a:rPr lang="zh-CN" altLang="zh-CN" smtClean="0"/>
              <a:t>买卖双方均可采取将货物寄放或出售的方法保全货物。有义务采取措施以保全货物的一方当事人采取寄放的方式保全货物时</a:t>
            </a:r>
            <a:r>
              <a:rPr lang="en-US" altLang="zh-CN" smtClean="0"/>
              <a:t>,</a:t>
            </a:r>
            <a:r>
              <a:rPr lang="zh-CN" altLang="zh-CN" smtClean="0"/>
              <a:t>费用由另一方承担</a:t>
            </a:r>
            <a:r>
              <a:rPr lang="en-US" altLang="zh-CN" smtClean="0"/>
              <a:t>,</a:t>
            </a:r>
            <a:r>
              <a:rPr lang="zh-CN" altLang="zh-CN" smtClean="0"/>
              <a:t>但该项费用必须合理。</a:t>
            </a:r>
          </a:p>
          <a:p>
            <a:pPr eaLnBrk="1" hangingPunct="1"/>
            <a:endParaRPr lang="zh-CN" altLang="en-US" smtClean="0"/>
          </a:p>
        </p:txBody>
      </p:sp>
    </p:spTree>
    <p:extLst>
      <p:ext uri="{BB962C8B-B14F-4D97-AF65-F5344CB8AC3E}">
        <p14:creationId xmlns:p14="http://schemas.microsoft.com/office/powerpoint/2010/main" val="1230292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6144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一、国际货物买卖法的概念和特征</a:t>
            </a:r>
          </a:p>
          <a:p>
            <a:pPr eaLnBrk="1" hangingPunct="1"/>
            <a:r>
              <a:rPr lang="zh-CN" altLang="zh-CN" smtClean="0"/>
              <a:t>国际货物买卖法是指调整国际货物买卖关系的所有法律制度和法律规范的总称</a:t>
            </a:r>
            <a:r>
              <a:rPr lang="en-US" altLang="zh-CN" smtClean="0"/>
              <a:t>,</a:t>
            </a:r>
            <a:r>
              <a:rPr lang="zh-CN" altLang="zh-CN" smtClean="0"/>
              <a:t>包括国际公约、国际贸易惯例以及各国有关对外货物买卖方面的法律、制度、法令与规定。</a:t>
            </a:r>
          </a:p>
          <a:p>
            <a:pPr eaLnBrk="1" hangingPunct="1"/>
            <a:r>
              <a:rPr lang="zh-CN" altLang="zh-CN" smtClean="0"/>
              <a:t>调整国际货物买卖关系的国际货物买卖法具有如下一些特征</a:t>
            </a:r>
            <a:r>
              <a:rPr lang="en-US" altLang="zh-CN" smtClean="0"/>
              <a:t>:</a:t>
            </a:r>
            <a:endParaRPr lang="zh-CN" altLang="zh-CN" smtClean="0"/>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“统一化”运动成果突出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作为国际货物买卖法的重要组成部分的各国买卖法有很大的相似性</a:t>
            </a:r>
          </a:p>
          <a:p>
            <a:pPr eaLnBrk="1" hangingPunct="1"/>
            <a:endParaRPr lang="zh-CN" altLang="en-US" smtClean="0"/>
          </a:p>
        </p:txBody>
      </p:sp>
    </p:spTree>
    <p:extLst>
      <p:ext uri="{BB962C8B-B14F-4D97-AF65-F5344CB8AC3E}">
        <p14:creationId xmlns:p14="http://schemas.microsoft.com/office/powerpoint/2010/main" val="3878700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624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二、国际货物买卖法的渊源</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国际公约</a:t>
            </a:r>
          </a:p>
          <a:p>
            <a:pPr eaLnBrk="1" hangingPunct="1"/>
            <a:r>
              <a:rPr lang="en-US" altLang="zh-CN" smtClean="0"/>
              <a:t>1.</a:t>
            </a:r>
            <a:r>
              <a:rPr lang="zh-CN" altLang="zh-CN" smtClean="0"/>
              <a:t>统一私法国际学会主持下制定的两个海牙公约</a:t>
            </a:r>
          </a:p>
          <a:p>
            <a:pPr eaLnBrk="1" hangingPunct="1"/>
            <a:r>
              <a:rPr lang="en-US" altLang="zh-CN" smtClean="0"/>
              <a:t>2.</a:t>
            </a:r>
            <a:r>
              <a:rPr lang="zh-CN" altLang="zh-CN" smtClean="0"/>
              <a:t>联合国国际贸易法委员会主持下制定的《联合国国际货物销售合同公约》</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国际贸易惯例</a:t>
            </a:r>
          </a:p>
          <a:p>
            <a:pPr eaLnBrk="1" hangingPunct="1"/>
            <a:r>
              <a:rPr lang="zh-CN" altLang="zh-CN" smtClean="0"/>
              <a:t>国际贸易惯例由各国的商业习惯做法及由诸如国际商会、联合国欧洲经济委员会、国际法律协会及其他国际组织所制定的各种标准规则等组成。</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各国国内有关货物买卖方面的法律规定</a:t>
            </a:r>
          </a:p>
          <a:p>
            <a:pPr eaLnBrk="1" hangingPunct="1"/>
            <a:r>
              <a:rPr lang="en-US" altLang="zh-CN" smtClean="0"/>
              <a:t>1.</a:t>
            </a:r>
            <a:r>
              <a:rPr lang="zh-CN" altLang="zh-CN" smtClean="0"/>
              <a:t>关于采用书面形式的保留</a:t>
            </a:r>
          </a:p>
          <a:p>
            <a:pPr eaLnBrk="1" hangingPunct="1"/>
            <a:r>
              <a:rPr lang="en-US" altLang="zh-CN" smtClean="0"/>
              <a:t>2.</a:t>
            </a:r>
            <a:r>
              <a:rPr lang="zh-CN" altLang="zh-CN" smtClean="0"/>
              <a:t>关于对《公约》适用范围的保留</a:t>
            </a:r>
          </a:p>
          <a:p>
            <a:pPr eaLnBrk="1" hangingPunct="1"/>
            <a:endParaRPr lang="zh-CN" altLang="en-US" smtClean="0"/>
          </a:p>
        </p:txBody>
      </p:sp>
    </p:spTree>
    <p:extLst>
      <p:ext uri="{BB962C8B-B14F-4D97-AF65-F5344CB8AC3E}">
        <p14:creationId xmlns:p14="http://schemas.microsoft.com/office/powerpoint/2010/main" val="2259356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国际货物买卖合同的成立</a:t>
            </a:r>
            <a:endParaRPr lang="zh-CN" altLang="en-US" smtClean="0">
              <a:ea typeface="方正书宋_GBK"/>
              <a:cs typeface="Times New Roman" panose="02020603050405020304" pitchFamily="18" charset="0"/>
            </a:endParaRPr>
          </a:p>
        </p:txBody>
      </p:sp>
      <p:sp>
        <p:nvSpPr>
          <p:cNvPr id="634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一、国际货物买卖中的意思表示一致的规则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发盘</a:t>
            </a:r>
          </a:p>
          <a:p>
            <a:pPr eaLnBrk="1" hangingPunct="1"/>
            <a:r>
              <a:rPr lang="en-US" altLang="zh-CN" smtClean="0"/>
              <a:t>1.</a:t>
            </a:r>
            <a:r>
              <a:rPr lang="zh-CN" altLang="zh-CN" smtClean="0"/>
              <a:t>发盘的要件</a:t>
            </a:r>
          </a:p>
          <a:p>
            <a:pPr eaLnBrk="1" hangingPunct="1"/>
            <a:r>
              <a:rPr lang="en-US" altLang="zh-CN" smtClean="0"/>
              <a:t>2.</a:t>
            </a:r>
            <a:r>
              <a:rPr lang="zh-CN" altLang="zh-CN" smtClean="0"/>
              <a:t>发盘的生效时间及发盘的约束力</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承诺</a:t>
            </a:r>
          </a:p>
          <a:p>
            <a:pPr eaLnBrk="1" hangingPunct="1"/>
            <a:r>
              <a:rPr lang="en-US" altLang="zh-CN" smtClean="0"/>
              <a:t>1.</a:t>
            </a:r>
            <a:r>
              <a:rPr lang="zh-CN" altLang="zh-CN" smtClean="0"/>
              <a:t>承诺必须由受发盘人作出</a:t>
            </a:r>
          </a:p>
          <a:p>
            <a:pPr eaLnBrk="1" hangingPunct="1"/>
            <a:r>
              <a:rPr lang="en-US" altLang="zh-CN" smtClean="0"/>
              <a:t>2.</a:t>
            </a:r>
            <a:r>
              <a:rPr lang="zh-CN" altLang="zh-CN" smtClean="0"/>
              <a:t>承诺应与要约的内容一致</a:t>
            </a:r>
          </a:p>
          <a:p>
            <a:pPr eaLnBrk="1" hangingPunct="1"/>
            <a:r>
              <a:rPr lang="en-US" altLang="zh-CN" smtClean="0"/>
              <a:t>3.</a:t>
            </a:r>
            <a:r>
              <a:rPr lang="zh-CN" altLang="zh-CN" smtClean="0"/>
              <a:t>承诺必须在发盘规定的期限内作出</a:t>
            </a:r>
          </a:p>
          <a:p>
            <a:pPr eaLnBrk="1" hangingPunct="1"/>
            <a:r>
              <a:rPr lang="en-US" altLang="zh-CN" smtClean="0"/>
              <a:t>4.</a:t>
            </a:r>
            <a:r>
              <a:rPr lang="zh-CN" altLang="zh-CN" smtClean="0"/>
              <a:t>承诺于到达发盘人时生效</a:t>
            </a:r>
          </a:p>
          <a:p>
            <a:pPr eaLnBrk="1" hangingPunct="1"/>
            <a:endParaRPr lang="zh-CN" altLang="en-US" smtClean="0"/>
          </a:p>
        </p:txBody>
      </p:sp>
    </p:spTree>
    <p:extLst>
      <p:ext uri="{BB962C8B-B14F-4D97-AF65-F5344CB8AC3E}">
        <p14:creationId xmlns:p14="http://schemas.microsoft.com/office/powerpoint/2010/main" val="522664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国际货物买卖合同的成立</a:t>
            </a:r>
            <a:endParaRPr lang="zh-CN" altLang="en-US" smtClean="0">
              <a:ea typeface="方正书宋_GBK"/>
              <a:cs typeface="Times New Roman" panose="02020603050405020304" pitchFamily="18" charset="0"/>
            </a:endParaRPr>
          </a:p>
        </p:txBody>
      </p:sp>
      <p:sp>
        <p:nvSpPr>
          <p:cNvPr id="6451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二、国际货物买卖合同的形式</a:t>
            </a:r>
          </a:p>
          <a:p>
            <a:pPr eaLnBrk="1" hangingPunct="1"/>
            <a:r>
              <a:rPr lang="zh-CN" altLang="zh-CN" dirty="0" smtClean="0"/>
              <a:t>各国国内法的有关规定可参见第二章</a:t>
            </a:r>
            <a:r>
              <a:rPr lang="en-US" altLang="zh-CN" dirty="0" smtClean="0"/>
              <a:t>,</a:t>
            </a:r>
            <a:r>
              <a:rPr lang="zh-CN" altLang="zh-CN" dirty="0" smtClean="0"/>
              <a:t>这里只介绍《公约》的规定</a:t>
            </a:r>
            <a:r>
              <a:rPr lang="zh-CN" altLang="zh-CN" dirty="0" smtClean="0"/>
              <a:t>。</a:t>
            </a:r>
            <a:endParaRPr lang="en-US" altLang="zh-CN" dirty="0" smtClean="0"/>
          </a:p>
          <a:p>
            <a:pPr eaLnBrk="1" hangingPunct="1"/>
            <a:r>
              <a:rPr lang="zh-CN" altLang="zh-CN" dirty="0" smtClean="0"/>
              <a:t>在</a:t>
            </a:r>
            <a:r>
              <a:rPr lang="zh-CN" altLang="zh-CN" dirty="0" smtClean="0"/>
              <a:t>总结世界上大多数国家的有关规定之后</a:t>
            </a:r>
            <a:r>
              <a:rPr lang="en-US" altLang="zh-CN" dirty="0" smtClean="0"/>
              <a:t>,</a:t>
            </a:r>
            <a:r>
              <a:rPr lang="zh-CN" altLang="zh-CN" dirty="0" smtClean="0"/>
              <a:t>《公约》在第</a:t>
            </a:r>
            <a:r>
              <a:rPr lang="en-US" altLang="zh-CN" dirty="0" smtClean="0"/>
              <a:t>11</a:t>
            </a:r>
            <a:r>
              <a:rPr lang="zh-CN" altLang="zh-CN" dirty="0" smtClean="0"/>
              <a:t>条中作出了如下规定</a:t>
            </a:r>
            <a:r>
              <a:rPr lang="en-US" altLang="zh-CN" dirty="0" smtClean="0"/>
              <a:t>:</a:t>
            </a:r>
            <a:r>
              <a:rPr lang="zh-CN" altLang="zh-CN" dirty="0" smtClean="0"/>
              <a:t>“销售合同无须以书面订立或书面证明</a:t>
            </a:r>
            <a:r>
              <a:rPr lang="en-US" altLang="zh-CN" dirty="0" smtClean="0"/>
              <a:t>,</a:t>
            </a:r>
            <a:r>
              <a:rPr lang="zh-CN" altLang="zh-CN" dirty="0" smtClean="0"/>
              <a:t>在形式方面也不受任何其他条件的限制</a:t>
            </a:r>
            <a:r>
              <a:rPr lang="en-US" altLang="zh-CN" dirty="0" smtClean="0"/>
              <a:t>,</a:t>
            </a:r>
            <a:r>
              <a:rPr lang="zh-CN" altLang="zh-CN" dirty="0" smtClean="0"/>
              <a:t>销售合同可以用包括人证方式在内的任何方法证明。”可见</a:t>
            </a:r>
            <a:r>
              <a:rPr lang="en-US" altLang="zh-CN" dirty="0" smtClean="0"/>
              <a:t>,</a:t>
            </a:r>
            <a:r>
              <a:rPr lang="zh-CN" altLang="zh-CN" dirty="0" smtClean="0"/>
              <a:t>《公约》对合同的形式并没有严格的要求。</a:t>
            </a:r>
          </a:p>
          <a:p>
            <a:pPr eaLnBrk="1" hangingPunct="1"/>
            <a:endParaRPr lang="zh-CN" altLang="en-US" dirty="0" smtClean="0"/>
          </a:p>
        </p:txBody>
      </p:sp>
    </p:spTree>
    <p:extLst>
      <p:ext uri="{BB962C8B-B14F-4D97-AF65-F5344CB8AC3E}">
        <p14:creationId xmlns:p14="http://schemas.microsoft.com/office/powerpoint/2010/main" val="2452202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国际货物买卖合同中卖方的义务</a:t>
            </a:r>
            <a:endParaRPr lang="zh-CN" altLang="en-US" smtClean="0">
              <a:ea typeface="方正书宋_GBK"/>
              <a:cs typeface="Times New Roman" panose="02020603050405020304" pitchFamily="18" charset="0"/>
            </a:endParaRPr>
          </a:p>
        </p:txBody>
      </p:sp>
      <p:sp>
        <p:nvSpPr>
          <p:cNvPr id="65539" name="内容占位符 2"/>
          <p:cNvSpPr>
            <a:spLocks noGrp="1"/>
          </p:cNvSpPr>
          <p:nvPr>
            <p:ph idx="1"/>
          </p:nvPr>
        </p:nvSpPr>
        <p:spPr>
          <a:xfrm>
            <a:off x="720969" y="1661375"/>
            <a:ext cx="10861431" cy="4794989"/>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一、提交货物</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提交货物的时间</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提交货物的地点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提交货物的方式</a:t>
            </a:r>
          </a:p>
          <a:p>
            <a:pPr eaLnBrk="1" hangingPunct="1"/>
            <a:endParaRPr lang="zh-CN" altLang="en-US" dirty="0" smtClean="0"/>
          </a:p>
        </p:txBody>
      </p:sp>
    </p:spTree>
    <p:extLst>
      <p:ext uri="{BB962C8B-B14F-4D97-AF65-F5344CB8AC3E}">
        <p14:creationId xmlns:p14="http://schemas.microsoft.com/office/powerpoint/2010/main" val="3472161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国际货物买卖合同中卖方的义务</a:t>
            </a:r>
            <a:endParaRPr lang="zh-CN" altLang="en-US" smtClean="0">
              <a:ea typeface="方正书宋_GBK"/>
              <a:cs typeface="Times New Roman" panose="02020603050405020304" pitchFamily="18" charset="0"/>
            </a:endParaRPr>
          </a:p>
        </p:txBody>
      </p:sp>
      <p:sp>
        <p:nvSpPr>
          <p:cNvPr id="665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二、对货物的担保义务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对货物的品质担保义务</a:t>
            </a:r>
          </a:p>
          <a:p>
            <a:pPr eaLnBrk="1" hangingPunct="1"/>
            <a:r>
              <a:rPr lang="en-US" altLang="zh-CN" smtClean="0"/>
              <a:t>1.</a:t>
            </a:r>
            <a:r>
              <a:rPr lang="zh-CN" altLang="zh-CN" smtClean="0"/>
              <a:t>商销性的默示担保</a:t>
            </a:r>
          </a:p>
          <a:p>
            <a:pPr eaLnBrk="1" hangingPunct="1"/>
            <a:r>
              <a:rPr lang="en-US" altLang="zh-CN" smtClean="0"/>
              <a:t>2.</a:t>
            </a:r>
            <a:r>
              <a:rPr lang="zh-CN" altLang="zh-CN" smtClean="0"/>
              <a:t>适合特定用途的默示担保</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对货物的权利担保义务</a:t>
            </a:r>
          </a:p>
          <a:p>
            <a:pPr eaLnBrk="1" hangingPunct="1"/>
            <a:r>
              <a:rPr lang="zh-CN" altLang="zh-CN" smtClean="0"/>
              <a:t>卖方对货物的权利担保义务是指卖方必须保证</a:t>
            </a:r>
            <a:r>
              <a:rPr lang="en-US" altLang="zh-CN" smtClean="0"/>
              <a:t>:</a:t>
            </a:r>
            <a:r>
              <a:rPr lang="zh-CN" altLang="zh-CN" smtClean="0"/>
              <a:t>其对所售货物拥有完全所有权或合法出售权</a:t>
            </a:r>
            <a:r>
              <a:rPr lang="en-US" altLang="zh-CN" smtClean="0"/>
              <a:t>;</a:t>
            </a:r>
            <a:r>
              <a:rPr lang="zh-CN" altLang="zh-CN" smtClean="0"/>
              <a:t>货物不存在任何买方所不知道的对买方不利的担保物权</a:t>
            </a:r>
            <a:r>
              <a:rPr lang="en-US" altLang="zh-CN" smtClean="0"/>
              <a:t>;</a:t>
            </a:r>
            <a:r>
              <a:rPr lang="zh-CN" altLang="zh-CN" smtClean="0"/>
              <a:t>货物不存在对第三人任何权利如所有权或知识产权等合法权利的侵犯。</a:t>
            </a:r>
          </a:p>
          <a:p>
            <a:pPr eaLnBrk="1" hangingPunct="1"/>
            <a:endParaRPr lang="zh-CN" altLang="en-US" smtClean="0"/>
          </a:p>
        </p:txBody>
      </p:sp>
    </p:spTree>
    <p:extLst>
      <p:ext uri="{BB962C8B-B14F-4D97-AF65-F5344CB8AC3E}">
        <p14:creationId xmlns:p14="http://schemas.microsoft.com/office/powerpoint/2010/main" val="1559980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国际货物买卖合同中卖方的义务</a:t>
            </a:r>
            <a:endParaRPr lang="zh-CN" altLang="en-US" smtClean="0">
              <a:ea typeface="方正书宋_GBK"/>
              <a:cs typeface="Times New Roman" panose="02020603050405020304" pitchFamily="18" charset="0"/>
            </a:endParaRPr>
          </a:p>
        </p:txBody>
      </p:sp>
      <p:sp>
        <p:nvSpPr>
          <p:cNvPr id="6758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三、提交与货物有关的单据</a:t>
            </a:r>
          </a:p>
          <a:p>
            <a:pPr eaLnBrk="1" hangingPunct="1"/>
            <a:r>
              <a:rPr lang="zh-CN" altLang="zh-CN" dirty="0" smtClean="0"/>
              <a:t>卖方必须按合同或惯例要求的时间、地点和方式提交与货物有关的单据</a:t>
            </a:r>
            <a:r>
              <a:rPr lang="zh-CN" altLang="zh-CN" dirty="0" smtClean="0"/>
              <a:t>。</a:t>
            </a:r>
            <a:endParaRPr lang="en-US" altLang="zh-CN" dirty="0" smtClean="0"/>
          </a:p>
          <a:p>
            <a:pPr eaLnBrk="1" hangingPunct="1"/>
            <a:r>
              <a:rPr lang="zh-CN" altLang="zh-CN" dirty="0" smtClean="0"/>
              <a:t>在</a:t>
            </a:r>
            <a:r>
              <a:rPr lang="zh-CN" altLang="zh-CN" dirty="0" smtClean="0"/>
              <a:t>实践中</a:t>
            </a:r>
            <a:r>
              <a:rPr lang="en-US" altLang="zh-CN" dirty="0" smtClean="0"/>
              <a:t>,</a:t>
            </a:r>
            <a:r>
              <a:rPr lang="zh-CN" altLang="zh-CN" dirty="0" smtClean="0"/>
              <a:t>有关单据主要为商业发票、装箱单、交货或装运单据、品质证书等。经买卖双方特别约定</a:t>
            </a:r>
            <a:r>
              <a:rPr lang="en-US" altLang="zh-CN" dirty="0" smtClean="0"/>
              <a:t>,</a:t>
            </a:r>
            <a:r>
              <a:rPr lang="zh-CN" altLang="zh-CN" dirty="0" smtClean="0"/>
              <a:t>还应包括原产地证书、领事证书等。</a:t>
            </a:r>
          </a:p>
          <a:p>
            <a:pPr eaLnBrk="1" hangingPunct="1"/>
            <a:endParaRPr lang="zh-CN" altLang="en-US" dirty="0" smtClean="0"/>
          </a:p>
        </p:txBody>
      </p:sp>
    </p:spTree>
    <p:extLst>
      <p:ext uri="{BB962C8B-B14F-4D97-AF65-F5344CB8AC3E}">
        <p14:creationId xmlns:p14="http://schemas.microsoft.com/office/powerpoint/2010/main" val="27211020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2242</Words>
  <Application>Microsoft Office PowerPoint</Application>
  <PresentationFormat>宽屏</PresentationFormat>
  <Paragraphs>148</Paragraphs>
  <Slides>25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第二节　国际货物买卖合同的成立</vt:lpstr>
      <vt:lpstr>第二节　国际货物买卖合同的成立</vt:lpstr>
      <vt:lpstr>第三节　国际货物买卖合同中卖方的义务</vt:lpstr>
      <vt:lpstr>第三节　国际货物买卖合同中卖方的义务</vt:lpstr>
      <vt:lpstr>第三节　国际货物买卖合同中卖方的义务</vt:lpstr>
      <vt:lpstr>第四节　国际货物买卖合同中买方的义务</vt:lpstr>
      <vt:lpstr>第四节　国际货物买卖合同中买方的义务</vt:lpstr>
      <vt:lpstr>第五节　货物所有权及风险的转移 </vt:lpstr>
      <vt:lpstr>第五节　货物所有权及风险的转移 </vt:lpstr>
      <vt:lpstr>第五节　货物所有权及风险的转移 </vt:lpstr>
      <vt:lpstr>第六节　国际贸易术语中买卖双方的义务</vt:lpstr>
      <vt:lpstr>第六节　国际贸易术语中买卖双方的义务</vt:lpstr>
      <vt:lpstr>第六节　国际贸易术语中买卖双方的义务</vt:lpstr>
      <vt:lpstr>第六节　国际贸易术语中买卖双方的义务</vt:lpstr>
      <vt:lpstr>第六节　国际贸易术语中买卖双方的义务</vt:lpstr>
      <vt:lpstr>第六节　国际贸易术语中买卖双方的义务</vt:lpstr>
      <vt:lpstr>第七节　违反国际货物买卖合同的救济措施和保全货物</vt:lpstr>
      <vt:lpstr>第七节　违反国际货物买卖合同的救济措施和保全货物</vt:lpstr>
      <vt:lpstr>第七节　违反国际货物买卖合同的救济措施和保全货物</vt:lpstr>
      <vt:lpstr>第七节　违反国际货物买卖合同的救济措施和保全货物</vt:lpstr>
      <vt:lpstr>第七节　违反国际货物买卖合同的救济措施和保全货物</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2021-01-19T07:58:24Z</dcterms:created>
  <dcterms:modified xsi:type="dcterms:W3CDTF">2021-01-19T08:07:34Z</dcterms:modified>
</cp:coreProperties>
</file>