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52"/>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67.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4.xml"/><Relationship Id="rId7" Type="http://schemas.openxmlformats.org/officeDocument/2006/relationships/image" Target="../media/image5.png"/><Relationship Id="rId6" Type="http://schemas.openxmlformats.org/officeDocument/2006/relationships/tags" Target="../tags/tag6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7" name="内容占位符 4"/>
          <p:cNvPicPr>
            <a:picLocks noChangeAspect="1"/>
          </p:cNvPicPr>
          <p:nvPr userDrawn="1"/>
        </p:nvPicPr>
        <p:blipFill>
          <a:blip r:embed="rId4"/>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5"/>
          <a:stretch>
            <a:fillRect/>
          </a:stretch>
        </p:blipFill>
        <p:spPr>
          <a:xfrm>
            <a:off x="9904095" y="6500495"/>
            <a:ext cx="2195195" cy="328295"/>
          </a:xfrm>
          <a:prstGeom prst="rect">
            <a:avLst/>
          </a:prstGeom>
        </p:spPr>
      </p:pic>
      <p:pic>
        <p:nvPicPr>
          <p:cNvPr id="6" name="图片 5"/>
          <p:cNvPicPr>
            <a:picLocks noChangeAspect="1"/>
          </p:cNvPicPr>
          <p:nvPr userDrawn="1">
            <p:custDataLst>
              <p:tags r:id="rId6"/>
            </p:custDataLst>
          </p:nvPr>
        </p:nvPicPr>
        <p:blipFill>
          <a:blip r:embed="rId7"/>
          <a:stretch>
            <a:fillRect/>
          </a:stretch>
        </p:blipFill>
        <p:spPr>
          <a:xfrm>
            <a:off x="0" y="888365"/>
            <a:ext cx="8724900" cy="306705"/>
          </a:xfrm>
          <a:prstGeom prst="rect">
            <a:avLst/>
          </a:prstGeom>
        </p:spPr>
      </p:pic>
      <p:pic>
        <p:nvPicPr>
          <p:cNvPr id="3" name="图片 2"/>
          <p:cNvPicPr>
            <a:picLocks noChangeAspect="1"/>
          </p:cNvPicPr>
          <p:nvPr userDrawn="1">
            <p:custDataLst>
              <p:tags r:id="rId8"/>
            </p:custDataLst>
          </p:nvPr>
        </p:nvPicPr>
        <p:blipFill>
          <a:blip r:embed="rId9"/>
          <a:stretch>
            <a:fillRect/>
          </a:stretch>
        </p:blipFill>
        <p:spPr>
          <a:xfrm>
            <a:off x="11957050" y="2269490"/>
            <a:ext cx="241300" cy="272605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66.xml"/><Relationship Id="rId2" Type="http://schemas.openxmlformats.org/officeDocument/2006/relationships/image" Target="../media/image7.png"/><Relationship Id="rId1" Type="http://schemas.openxmlformats.org/officeDocument/2006/relationships/tags" Target="../tags/tag6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635" y="1270"/>
            <a:ext cx="12191365" cy="6838950"/>
          </a:xfrm>
          <a:prstGeom prst="rect">
            <a:avLst/>
          </a:prstGeom>
        </p:spPr>
      </p:pic>
      <p:sp>
        <p:nvSpPr>
          <p:cNvPr id="63" name="文本框 15"/>
          <p:cNvSpPr txBox="1">
            <a:spLocks noChangeArrowheads="1"/>
          </p:cNvSpPr>
          <p:nvPr>
            <p:custDataLst>
              <p:tags r:id="rId3"/>
            </p:custDataLst>
          </p:nvPr>
        </p:nvSpPr>
        <p:spPr bwMode="auto">
          <a:xfrm>
            <a:off x="968375" y="2586355"/>
            <a:ext cx="83305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latin typeface="汉仪铁线黑-65简" panose="00020600040101010101" charset="-122"/>
                <a:ea typeface="汉仪铁线黑-65简" panose="00020600040101010101" charset="-122"/>
                <a:cs typeface="汉仪铁线黑-65简" panose="00020600040101010101" charset="-122"/>
                <a:sym typeface="+mn-ea"/>
              </a:rPr>
              <a:t>第十一章</a:t>
            </a:r>
            <a:r>
              <a:rPr lang="en-US" sz="4800" b="1" dirty="0">
                <a:latin typeface="汉仪铁线黑-65简" panose="00020600040101010101" charset="-122"/>
                <a:ea typeface="汉仪铁线黑-65简" panose="00020600040101010101" charset="-122"/>
                <a:cs typeface="汉仪铁线黑-65简" panose="00020600040101010101" charset="-122"/>
                <a:sym typeface="+mn-ea"/>
              </a:rPr>
              <a:t>  </a:t>
            </a:r>
            <a:r>
              <a:rPr sz="4800" b="1" dirty="0">
                <a:latin typeface="汉仪铁线黑-65简" panose="00020600040101010101" charset="-122"/>
                <a:ea typeface="汉仪铁线黑-65简" panose="00020600040101010101" charset="-122"/>
                <a:cs typeface="汉仪铁线黑-65简" panose="00020600040101010101" charset="-122"/>
                <a:sym typeface="+mn-ea"/>
              </a:rPr>
              <a:t>国际产品责任法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美国的产品责任法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六、法律适用</a:t>
            </a:r>
            <a:endParaRPr lang="zh-CN" altLang="zh-CN" sz="2600" b="1" dirty="0">
              <a:latin typeface="黑体" panose="02010609060101010101" pitchFamily="49" charset="-122"/>
              <a:ea typeface="黑体" panose="02010609060101010101" pitchFamily="49" charset="-122"/>
            </a:endParaRPr>
          </a:p>
          <a:p>
            <a:r>
              <a:rPr lang="zh-CN" altLang="en-US"/>
              <a:t>产品责任属侵权责任，因此，在美国早期的产品责任诉讼中，法院采用和其他侵权诉讼一样的法律适用原则:以侵权地法为主，兼顾法院地法。</a:t>
            </a:r>
            <a:endParaRPr lang="zh-CN" altLang="en-US"/>
          </a:p>
          <a:p>
            <a:r>
              <a:rPr lang="zh-CN" altLang="en-US"/>
              <a:t>随着保护消费者利益水平的提高，美国现在的多数州法院倾向由原告在数个与案件有联系的连接因素中选择对自己最为有利的法律。与案件有联系的连接因素包括加害地、受害地、产品购买地、原告或被告的住所地或营业地、法院地等。</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美国的产品责任法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七、美国产品责任法的新变化</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(一)对缺陷产品的分类及其认定标准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1.制造缺陷</a:t>
            </a:r>
            <a:endParaRPr lang="zh-CN" altLang="en-US"/>
          </a:p>
          <a:p>
            <a:r>
              <a:rPr lang="zh-CN" altLang="en-US">
                <a:sym typeface="+mn-ea"/>
              </a:rPr>
              <a:t>2.设计缺陷</a:t>
            </a:r>
            <a:endParaRPr lang="zh-CN" altLang="en-US"/>
          </a:p>
          <a:p>
            <a:r>
              <a:rPr lang="zh-CN" altLang="en-US">
                <a:sym typeface="+mn-ea"/>
              </a:rPr>
              <a:t>3.警示缺陷</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(二)举证责任以及抗辩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1.不可预见性</a:t>
            </a:r>
            <a:endParaRPr lang="zh-CN" altLang="en-US"/>
          </a:p>
          <a:p>
            <a:r>
              <a:rPr lang="zh-CN" altLang="en-US">
                <a:sym typeface="+mn-ea"/>
              </a:rPr>
              <a:t>2.明显危险</a:t>
            </a:r>
            <a:endParaRPr lang="zh-CN" altLang="en-US"/>
          </a:p>
          <a:p>
            <a:r>
              <a:rPr lang="zh-CN" altLang="en-US">
                <a:sym typeface="+mn-ea"/>
              </a:rPr>
              <a:t>3.滥用或改装</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第三节　欧盟的产品责任统一法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一、《斯特拉斯堡公约》</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(一)适用范围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(二)应负产品责任的生产者范围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(三)归责原则及赔偿责任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(四)生产者的抗辩事由</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(五)赔偿限额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(六)诉讼时效与除斥期间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第三节　欧盟的产品责任统一法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二、《产品责任指令》</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(一)实行严格责任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(二)明确了产品定义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(三)规定了生产者范围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(四)采用了客观标准界定缺陷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(五)列举了抗辩理由</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(六)规定了损害赔偿的范围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关于产品责任法律适用的国际公约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一、《海牙公约》的适用范围</a:t>
            </a:r>
            <a:endParaRPr lang="zh-CN" altLang="zh-CN" sz="2600" b="1" dirty="0">
              <a:latin typeface="黑体" panose="02010609060101010101" pitchFamily="49" charset="-122"/>
              <a:ea typeface="黑体" panose="02010609060101010101" pitchFamily="49" charset="-122"/>
            </a:endParaRPr>
          </a:p>
          <a:p>
            <a:pPr marL="0" algn="just">
              <a:buClrTx/>
              <a:buSzTx/>
            </a:pPr>
            <a:r>
              <a:rPr lang="en-US" altLang="zh-CN" sz="2200" b="1" dirty="0">
                <a:latin typeface="楷体" panose="02010609060101010101" pitchFamily="49" charset="-122"/>
                <a:ea typeface="楷体" panose="02010609060101010101" pitchFamily="49" charset="-122"/>
                <a:cs typeface="楷体" panose="02010609060101010101" pitchFamily="49" charset="-122"/>
              </a:rPr>
              <a:t>(一)《海牙公约》适用的产品责任案件类型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pPr>
            <a:r>
              <a:rPr lang="en-US" altLang="zh-CN" sz="2200" b="1" dirty="0">
                <a:latin typeface="楷体" panose="02010609060101010101" pitchFamily="49" charset="-122"/>
                <a:ea typeface="楷体" panose="02010609060101010101" pitchFamily="49" charset="-122"/>
                <a:cs typeface="楷体" panose="02010609060101010101" pitchFamily="49" charset="-122"/>
              </a:rPr>
              <a:t>(二)《海牙公约》对产品、损害及责任主体的规定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关于产品责任法律适用的国际公约</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二、《海牙公约》规定的法律适用原则</a:t>
            </a:r>
            <a:endParaRPr lang="zh-CN" altLang="zh-CN" sz="2600" b="1" dirty="0">
              <a:latin typeface="黑体" panose="02010609060101010101" pitchFamily="49" charset="-122"/>
              <a:ea typeface="黑体" panose="02010609060101010101" pitchFamily="49" charset="-122"/>
            </a:endParaRPr>
          </a:p>
          <a:p>
            <a:pPr>
              <a:lnSpc>
                <a:spcPct val="150000"/>
              </a:lnSpc>
            </a:pPr>
            <a:r>
              <a:rPr lang="zh-CN" altLang="en-US"/>
              <a:t>《海牙公约》第4~7条规定了如下法律适用原则:</a:t>
            </a:r>
            <a:endParaRPr lang="zh-CN" altLang="en-US"/>
          </a:p>
          <a:p>
            <a:pPr>
              <a:lnSpc>
                <a:spcPct val="150000"/>
              </a:lnSpc>
            </a:pPr>
            <a:r>
              <a:rPr lang="zh-CN" altLang="en-US"/>
              <a:t>(1)以侵害地所在国的国内法(侵权地国内法)为基本适用法律。</a:t>
            </a:r>
            <a:endParaRPr lang="zh-CN" altLang="en-US"/>
          </a:p>
          <a:p>
            <a:pPr>
              <a:lnSpc>
                <a:spcPct val="150000"/>
              </a:lnSpc>
            </a:pPr>
            <a:r>
              <a:rPr lang="zh-CN" altLang="en-US"/>
              <a:t>(2)以直接受害人的惯常居所地国的国内法(原告惯常所在地国内法)作为基本的适用法律。</a:t>
            </a:r>
            <a:endParaRPr lang="zh-CN" altLang="en-US"/>
          </a:p>
          <a:p>
            <a:pPr>
              <a:lnSpc>
                <a:spcPct val="150000"/>
              </a:lnSpc>
            </a:pPr>
            <a:r>
              <a:rPr lang="zh-CN" altLang="en-US"/>
              <a:t>(3)如上述两项原则所确定的法律都无法适用时，则除非原告选择侵害地国家的国内法，适用的法律应为被请求承担责任人的主营业地国家的国内法(被告主营业地国内法)。</a:t>
            </a:r>
            <a:endParaRPr lang="zh-CN" altLang="en-US"/>
          </a:p>
          <a:p>
            <a:pPr>
              <a:lnSpc>
                <a:spcPct val="150000"/>
              </a:lnSpc>
            </a:pPr>
            <a:r>
              <a:rPr lang="zh-CN" altLang="en-US"/>
              <a:t>(4)如被请求承担责任人证明他不能合理地预见该产品或他自己的同类产品会经商业渠道在侵害地国家或直接受害人惯常居所地国家出售，则上述(1)至(3)侵害地国家和直接受害人的惯常居所地国家法律均不适用。</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关于产品责任法律适用的国际公约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三、准据法的适用范围</a:t>
            </a:r>
            <a:endParaRPr lang="zh-CN" altLang="zh-CN" sz="2600" b="1" dirty="0">
              <a:latin typeface="黑体" panose="02010609060101010101" pitchFamily="49" charset="-122"/>
              <a:ea typeface="黑体" panose="02010609060101010101" pitchFamily="49" charset="-122"/>
            </a:endParaRPr>
          </a:p>
          <a:p>
            <a:r>
              <a:rPr lang="zh-CN" altLang="en-US"/>
              <a:t>根据《海牙公约》第8条规定，依上述法律适用规则确立的准据法特别应适用于解决下列问题:(1)责任的依据和范围;(2)免除、限制和划分责任的依据;(3)可以得到赔偿的损害的种类;(4)赔偿的方式及其范围;(5)损害赔偿的权利能否转让或继承;(6)有权要求赔偿的人;(7)委托人对其代理人行为或雇主对其雇员行为所负的责任;(8)关于产品责任法律适用规则的举证责任;(9)时效规则，包括有关时效的开始、中断和中止规则。《海牙公约》也允许缔约国对本项做出保留。</a:t>
            </a:r>
            <a:endParaRPr lang="zh-CN" altLang="en-US"/>
          </a:p>
          <a:p>
            <a:r>
              <a:rPr lang="zh-CN" altLang="en-US"/>
              <a:t>此外，《海牙公约》规定，缔约国在加入公约时最多享有两项保留，即对上述(9)时效规则的保留，对公约不适用未加工的农产品的保留。</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我国的产品责任法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一、我国产品责任法概述</a:t>
            </a:r>
            <a:endParaRPr lang="zh-CN" altLang="zh-CN" sz="2600" b="1" dirty="0">
              <a:latin typeface="黑体" panose="02010609060101010101" pitchFamily="49" charset="-122"/>
              <a:ea typeface="黑体" panose="02010609060101010101" pitchFamily="49" charset="-122"/>
            </a:endParaRPr>
          </a:p>
          <a:p>
            <a:r>
              <a:rPr lang="zh-CN" altLang="en-US"/>
              <a:t>我国有关产品责任方面的法律，最早由《民法通则》规定，该法第122条借鉴了美国产品责任法和欧共体产品责任指令，确定了产品制造者和销售者的严格责任制度，即“因产品质量不合格造成他人财产、人身损害的，产品的制造者、销售者应当依法承担民事责任。</a:t>
            </a:r>
            <a:endParaRPr lang="zh-CN" altLang="en-US"/>
          </a:p>
          <a:p>
            <a:r>
              <a:rPr lang="zh-CN" altLang="en-US"/>
              <a:t>运输者、仓储者对此负有责任的，产品制造者、销售者有权要求赔偿损失”。但是，该法对产品质量的规定过于原则和简单，造成法律实施困难。</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我国的产品责任法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二、《产品质量法》的主要内容</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(一)产品的定义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(二)归责原则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(三)连带责任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(四)缺陷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(五)损害赔偿的范围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(六)产品责任的抗辩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(七)请求权的时效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(八)解决争议途径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我国的产品责任法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三、《民法典》的主要内容</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(一)产品责任主体与责任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(二)责任形式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(三)售后警示、召回缺陷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(四)惩罚性赔偿</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(五)抗辩事由</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tx1"/>
                </a:solidFill>
                <a:latin typeface="Arial" panose="020B0604020202020204" pitchFamily="34" charset="0"/>
                <a:ea typeface="黑体" panose="02010609060101010101" pitchFamily="49" charset="-122"/>
              </a:rPr>
              <a:t>content</a:t>
            </a:r>
            <a:endParaRPr lang="en-US" altLang="zh-CN" sz="3200" b="1" dirty="0">
              <a:solidFill>
                <a:schemeClr val="tx1"/>
              </a:solidFill>
              <a:latin typeface="Arial" panose="020B0604020202020204" pitchFamily="34" charset="0"/>
              <a:ea typeface="黑体" panose="02010609060101010101" pitchFamily="49" charset="-122"/>
            </a:endParaRPr>
          </a:p>
        </p:txBody>
      </p:sp>
      <p:grpSp>
        <p:nvGrpSpPr>
          <p:cNvPr id="10" name="组合 9"/>
          <p:cNvGrpSpPr/>
          <p:nvPr/>
        </p:nvGrpSpPr>
        <p:grpSpPr>
          <a:xfrm>
            <a:off x="955040" y="1743075"/>
            <a:ext cx="8486140" cy="3540760"/>
            <a:chOff x="5309" y="3179"/>
            <a:chExt cx="13364" cy="5576"/>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美国的产品责任法</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欧盟的产品责任统一法</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13360"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关于产品责任法律适用的国际公约</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920"/>
              <a:ext cx="10699"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我国的产品责任法</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我国的产品责任法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四、完善产品责任法</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(一)建立相对独立的产品责任法律制度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(二)明确产品的范围和缺陷标准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(三)明文规定三种产品缺陷及其归责原则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(四)完善涉外产品责任的法律适用制度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一、产品责任法的概念和特征</a:t>
            </a:r>
            <a:endParaRPr lang="zh-CN" altLang="zh-CN" sz="2600" b="1" dirty="0">
              <a:latin typeface="黑体" panose="02010609060101010101" pitchFamily="49" charset="-122"/>
              <a:ea typeface="黑体" panose="02010609060101010101" pitchFamily="49" charset="-122"/>
            </a:endParaRPr>
          </a:p>
          <a:p>
            <a:r>
              <a:rPr lang="zh-CN" altLang="en-US">
                <a:sym typeface="+mn-ea"/>
              </a:rPr>
              <a:t>产品责任法是调整产品的制造者、销售者因制造、销售缺陷产品造成消费者、使用者或其他人人身伤害或财产损害所引起损害赔偿关系的法律规范总称。</a:t>
            </a:r>
            <a:endParaRPr lang="zh-CN" altLang="en-US"/>
          </a:p>
          <a:p>
            <a:r>
              <a:rPr lang="zh-CN" altLang="en-US">
                <a:sym typeface="+mn-ea"/>
              </a:rPr>
              <a:t>产品责任法的主要特征如下:</a:t>
            </a:r>
            <a:endParaRPr lang="zh-CN" altLang="en-US"/>
          </a:p>
          <a:p>
            <a:r>
              <a:rPr lang="zh-CN" altLang="en-US">
                <a:sym typeface="+mn-ea"/>
              </a:rPr>
              <a:t>(1)调整范围为缺陷产品造成的人身伤害和缺陷产品以外的其他财产损害所引起的赔偿关系，单纯产品本身损坏的民事赔偿主要由合同法调整。</a:t>
            </a:r>
            <a:endParaRPr lang="zh-CN" altLang="en-US"/>
          </a:p>
          <a:p>
            <a:r>
              <a:rPr lang="zh-CN" altLang="en-US">
                <a:sym typeface="+mn-ea"/>
              </a:rPr>
              <a:t>(2)内容为调整以消费者为主体的使用者与生产者、销售者之间因缺陷产品所产生的民事侵权关系的法律制度，但产品责任法是“侵权法中过失、严格责任以及买卖合同法中的欺诈的混合物”，不排斥基于合同对产品质量担保而产生的担保责任。</a:t>
            </a:r>
            <a:endParaRPr lang="zh-CN" altLang="en-US"/>
          </a:p>
          <a:p>
            <a:r>
              <a:rPr lang="zh-CN" altLang="en-US">
                <a:sym typeface="+mn-ea"/>
              </a:rPr>
              <a:t>(3)赔偿责任原则一般为严格责任或无过错责任，但不排斥过错责任原则(包括推定过错原则)。</a:t>
            </a:r>
            <a:endParaRPr lang="zh-CN" altLang="en-US"/>
          </a:p>
          <a:p>
            <a:r>
              <a:rPr lang="zh-CN" altLang="en-US">
                <a:sym typeface="+mn-ea"/>
              </a:rPr>
              <a:t>(4)法律性质以私法为主，兼有公法属性。</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二、产品责任法的产生和发展</a:t>
            </a:r>
            <a:endParaRPr lang="zh-CN" altLang="zh-CN" sz="2600" b="1" dirty="0">
              <a:latin typeface="黑体" panose="02010609060101010101" pitchFamily="49" charset="-122"/>
              <a:ea typeface="黑体" panose="02010609060101010101" pitchFamily="49" charset="-122"/>
            </a:endParaRPr>
          </a:p>
          <a:p>
            <a:r>
              <a:rPr lang="zh-CN" altLang="en-US"/>
              <a:t>早期的产品责任法产生于英、美等发达国家。其产生的原因绝非历史偶然，而是英美法律制度适应工业化发展的需要。最早的产品责任可追溯到只存在于合同的当事人之间的赔偿责任，最具代表性的是1842年英国最高法院受理的温特伯顿诉赖特(Winterbottom v.Wright，1842)一案。</a:t>
            </a:r>
            <a:endParaRPr lang="zh-CN" altLang="en-US"/>
          </a:p>
          <a:p>
            <a:r>
              <a:rPr lang="zh-CN" altLang="en-US"/>
              <a:t>20世纪90年代，美国国会出现了产品责任公平法的提案，各州也纷纷通过立法对产品责任制度进行改革，以减少和限制产品责任。1998年美国法律学会正式通过的《侵权法重述:产品责任》(第三次)标志着美国的产品责任制度开始向限制生产者责任为目的的方向转变。</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美国的产品责任法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一、产品责任的理论和归责原则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(一)产品责任的理论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1.疏忽说</a:t>
            </a:r>
            <a:endParaRPr lang="zh-CN" altLang="en-US"/>
          </a:p>
          <a:p>
            <a:r>
              <a:rPr lang="zh-CN" altLang="en-US"/>
              <a:t>2.违反担保说</a:t>
            </a:r>
            <a:endParaRPr lang="zh-CN" altLang="en-US"/>
          </a:p>
          <a:p>
            <a:r>
              <a:rPr lang="zh-CN" altLang="en-US"/>
              <a:t>3.误示说</a:t>
            </a:r>
            <a:endParaRPr lang="zh-CN" altLang="en-US"/>
          </a:p>
          <a:p>
            <a:r>
              <a:rPr lang="zh-CN" altLang="en-US"/>
              <a:t>4.严格责任说</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(二)归责原则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所谓“归责原则”，是指确定责任归属所依据的法律准则，即确定行为人对其行为所造成的损害是否承担民事责任的标准。归责原则分为主观归责和客观归责。</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美国的产品责任法</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二、承担产品责任的条件及其抗辩理由</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(一)承担产品责任的条件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1.必须有损害或损失的事实</a:t>
            </a:r>
            <a:endParaRPr lang="zh-CN" altLang="en-US"/>
          </a:p>
          <a:p>
            <a:r>
              <a:rPr lang="zh-CN" altLang="en-US"/>
              <a:t>2.产品具有缺陷</a:t>
            </a:r>
            <a:endParaRPr lang="zh-CN" altLang="en-US"/>
          </a:p>
          <a:p>
            <a:r>
              <a:rPr lang="zh-CN" altLang="en-US"/>
              <a:t>3.产品的缺陷是造成损害的直接原因</a:t>
            </a:r>
            <a:endParaRPr lang="zh-CN" altLang="en-US"/>
          </a:p>
          <a:p>
            <a:r>
              <a:rPr lang="zh-CN" altLang="en-US"/>
              <a:t>4.产品的缺陷是在生产者把该产品投入市场时就存在的</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(二)抗辩理由</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1.对过失责任的抗辩</a:t>
            </a:r>
            <a:endParaRPr lang="zh-CN" altLang="en-US"/>
          </a:p>
          <a:p>
            <a:r>
              <a:rPr lang="zh-CN" altLang="en-US"/>
              <a:t>2.对违反担保责任的抗辩</a:t>
            </a:r>
            <a:endParaRPr lang="zh-CN" altLang="en-US"/>
          </a:p>
          <a:p>
            <a:r>
              <a:rPr lang="zh-CN" altLang="en-US"/>
              <a:t>3.对误示责任的抗辩</a:t>
            </a:r>
            <a:endParaRPr lang="zh-CN" altLang="en-US"/>
          </a:p>
          <a:p>
            <a:r>
              <a:rPr lang="zh-CN" altLang="en-US"/>
              <a:t>4.对严格责任的抗辩</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美国的产品责任法</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三、主体范围</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(一)承担产品责任的主体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(1)产品制造商，包括表见生产商</a:t>
            </a:r>
            <a:endParaRPr lang="zh-CN" altLang="en-US"/>
          </a:p>
          <a:p>
            <a:r>
              <a:rPr lang="zh-CN" altLang="en-US"/>
              <a:t>(2)批发商、经销商或零售商;</a:t>
            </a:r>
            <a:endParaRPr lang="zh-CN" altLang="en-US"/>
          </a:p>
          <a:p>
            <a:r>
              <a:rPr lang="zh-CN" altLang="en-US"/>
              <a:t>(3)零部件制造商;</a:t>
            </a:r>
            <a:endParaRPr lang="zh-CN" altLang="en-US"/>
          </a:p>
          <a:p>
            <a:r>
              <a:rPr lang="zh-CN" altLang="en-US"/>
              <a:t>(4)动产出租者;</a:t>
            </a:r>
            <a:endParaRPr lang="zh-CN" altLang="en-US"/>
          </a:p>
          <a:p>
            <a:r>
              <a:rPr lang="zh-CN" altLang="en-US"/>
              <a:t>(5)不动产销售者;</a:t>
            </a:r>
            <a:endParaRPr lang="zh-CN" altLang="en-US"/>
          </a:p>
          <a:p>
            <a:r>
              <a:rPr lang="zh-CN" altLang="en-US"/>
              <a:t>(6)服务提供者。</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(二)受保护主体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严格产品责任保护的主体为产品的购买人、使用者(如购买者的亲眷朋友)和法院认可的任何第三人(如过路行人等)。上述人员只要遭受了缺陷产品的不法损害，即可作为产品责任诉讼中的原告。</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美国的产品责任法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四、损害赔偿的范围</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(一)人身伤害损失</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(二)财产损失</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(三)惩罚性赔偿</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美国的产品责任法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五、诉讼管辖</a:t>
            </a:r>
            <a:endParaRPr lang="zh-CN" altLang="zh-CN" sz="2600" b="1" dirty="0">
              <a:latin typeface="黑体" panose="02010609060101010101" pitchFamily="49" charset="-122"/>
              <a:ea typeface="黑体" panose="02010609060101010101" pitchFamily="49" charset="-122"/>
            </a:endParaRPr>
          </a:p>
          <a:p>
            <a:r>
              <a:rPr lang="zh-CN" altLang="en-US"/>
              <a:t>在美国，产品责任法属于各州的立法权限范围，因此，产品责任的诉讼案件一般由各州的法院审理。一般来说，一个州的法院只对本州居民有管辖权。但在过去的几十年间，由于美国跨州贸易的发展，各州之间的政治、经济联系日益密切，美国的法院逐步采取了本州法院对另一州的居民也享有管辖权的态度。这就是大多数州采用的“长臂管辖”原则，即只要被告与某一州有最低限度(Minimum Contact)的联系(接触)，该美国州法院就有了对非本州居民的司法管辖权。</a:t>
            </a:r>
            <a:endParaRPr lang="zh-CN" altLang="en-US"/>
          </a:p>
          <a:p>
            <a:r>
              <a:rPr lang="zh-CN" altLang="en-US"/>
              <a:t>所谓最低限度的联系，主要指被告(1)在该州进行商业活动的;(2)签订合同在该州供应劳务或货物的;(3)在该州的作为或者不作为造成损害，如果他在该州经常从事商业或招揽商业，或从事其他任何持续性的行为，或从在该州所使用或消费的商品或提供的劳务获得相当收入者。</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blinds/>
      </p:transition>
    </mc:Choice>
    <mc:Fallback>
      <p:transition>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3217</Words>
  <Application>WPS 演示</Application>
  <PresentationFormat>宽屏</PresentationFormat>
  <Paragraphs>176</Paragraphs>
  <Slides>20</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20</vt:i4>
      </vt:variant>
    </vt:vector>
  </HeadingPairs>
  <TitlesOfParts>
    <vt:vector size="34" baseType="lpstr">
      <vt:lpstr>Arial</vt:lpstr>
      <vt:lpstr>宋体</vt:lpstr>
      <vt:lpstr>Wingdings</vt:lpstr>
      <vt:lpstr>Wingdings</vt:lpstr>
      <vt:lpstr>微软雅黑</vt:lpstr>
      <vt:lpstr>Arial Unicode MS</vt:lpstr>
      <vt:lpstr>Calibri</vt:lpstr>
      <vt:lpstr>汉仪铁线黑-65简</vt:lpstr>
      <vt:lpstr>GungsuhChe</vt:lpstr>
      <vt:lpstr>Malgun Gothic</vt:lpstr>
      <vt:lpstr>黑体</vt:lpstr>
      <vt:lpstr>楷体</vt:lpstr>
      <vt:lpstr>WPS</vt:lpstr>
      <vt:lpstr>默认设计模板</vt:lpstr>
      <vt:lpstr>PowerPoint 演示文稿</vt:lpstr>
      <vt:lpstr>PowerPoint 演示文稿</vt:lpstr>
      <vt:lpstr>第一节　概述</vt:lpstr>
      <vt:lpstr>第一节　概述</vt:lpstr>
      <vt:lpstr>第二节　美国的产品责任法</vt:lpstr>
      <vt:lpstr>第二节　美国的产品责任法</vt:lpstr>
      <vt:lpstr>第二节　美国的产品责任法</vt:lpstr>
      <vt:lpstr>第二节　美国的产品责任法</vt:lpstr>
      <vt:lpstr>第二节　美国的产品责任法</vt:lpstr>
      <vt:lpstr>第二节　美国的产品责任法</vt:lpstr>
      <vt:lpstr>第二节　美国的产品责任法</vt:lpstr>
      <vt:lpstr>第三节　欧盟的产品责任统一法</vt:lpstr>
      <vt:lpstr>第三节　欧盟的产品责任统一法</vt:lpstr>
      <vt:lpstr>第四节　关于产品责任法律适用的国际公约</vt:lpstr>
      <vt:lpstr>第四节　关于产品责任法律适用的国际公约</vt:lpstr>
      <vt:lpstr>第四节　关于产品责任法律适用的国际公约</vt:lpstr>
      <vt:lpstr>第五节　我国的产品责任法</vt:lpstr>
      <vt:lpstr>第五节　我国的产品责任法</vt:lpstr>
      <vt:lpstr>第五节　我国的产品责任法</vt:lpstr>
      <vt:lpstr>第五节　我国的产品责任法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2023-11-25T10:31:58Z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B745E6225CC8499E9F16BE16729BB6D4_11</vt:lpwstr>
  </property>
</Properties>
</file>