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AE1AEDE-7715-4394-A53A-4E1852F4D15D}" type="datetimeFigureOut">
              <a:rPr lang="zh-CN" altLang="en-US" smtClean="0"/>
              <a:t>2021/7/11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E86F106-3620-4C0E-8FDD-EC81FBD35524}" type="slidenum">
              <a:rPr lang="zh-CN" altLang="en-US" smtClean="0"/>
              <a:t>‹#›</a:t>
            </a:fld>
            <a:endParaRPr lang="zh-CN" altLang="en-US"/>
          </a:p>
        </p:txBody>
      </p:sp>
    </p:spTree>
    <p:extLst>
      <p:ext uri="{BB962C8B-B14F-4D97-AF65-F5344CB8AC3E}">
        <p14:creationId xmlns:p14="http://schemas.microsoft.com/office/powerpoint/2010/main" val="18863623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AE1AEDE-7715-4394-A53A-4E1852F4D15D}" type="datetimeFigureOut">
              <a:rPr lang="zh-CN" altLang="en-US" smtClean="0"/>
              <a:t>2021/7/11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E86F106-3620-4C0E-8FDD-EC81FBD35524}" type="slidenum">
              <a:rPr lang="zh-CN" altLang="en-US" smtClean="0"/>
              <a:t>‹#›</a:t>
            </a:fld>
            <a:endParaRPr lang="zh-CN" altLang="en-US"/>
          </a:p>
        </p:txBody>
      </p:sp>
    </p:spTree>
    <p:extLst>
      <p:ext uri="{BB962C8B-B14F-4D97-AF65-F5344CB8AC3E}">
        <p14:creationId xmlns:p14="http://schemas.microsoft.com/office/powerpoint/2010/main" val="1440189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AE1AEDE-7715-4394-A53A-4E1852F4D15D}" type="datetimeFigureOut">
              <a:rPr lang="zh-CN" altLang="en-US" smtClean="0"/>
              <a:t>2021/7/11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E86F106-3620-4C0E-8FDD-EC81FBD35524}" type="slidenum">
              <a:rPr lang="zh-CN" altLang="en-US" smtClean="0"/>
              <a:t>‹#›</a:t>
            </a:fld>
            <a:endParaRPr lang="zh-CN" altLang="en-US"/>
          </a:p>
        </p:txBody>
      </p:sp>
    </p:spTree>
    <p:extLst>
      <p:ext uri="{BB962C8B-B14F-4D97-AF65-F5344CB8AC3E}">
        <p14:creationId xmlns:p14="http://schemas.microsoft.com/office/powerpoint/2010/main" val="12075750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2021/7/11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
        <p:nvSpPr>
          <p:cNvPr id="5" name="标题 1"/>
          <p:cNvSpPr>
            <a:spLocks noGrp="1"/>
          </p:cNvSpPr>
          <p:nvPr>
            <p:ph type="title"/>
          </p:nvPr>
        </p:nvSpPr>
        <p:spPr>
          <a:xfrm>
            <a:off x="1916430" y="482600"/>
            <a:ext cx="8559165" cy="647700"/>
          </a:xfrm>
        </p:spPr>
        <p:txBody>
          <a:bodyPr>
            <a:noAutofit/>
          </a:bodyPr>
          <a:lstStyle>
            <a:lvl1pPr algn="l">
              <a:defRPr sz="2400" b="1">
                <a:solidFill>
                  <a:schemeClr val="tx1"/>
                </a:solidFill>
                <a:effectLst/>
                <a:latin typeface="方正宋黑简体" panose="02000000000000000000" charset="-122"/>
                <a:ea typeface="方正宋黑简体" panose="02000000000000000000" charset="-122"/>
              </a:defRPr>
            </a:lvl1pPr>
          </a:lstStyle>
          <a:p>
            <a:r>
              <a:rPr lang="zh-CN" altLang="en-US" noProof="1" smtClean="0"/>
              <a:t>单击此处编辑母版标题样式</a:t>
            </a:r>
            <a:endParaRPr lang="zh-CN" altLang="en-US" noProof="1"/>
          </a:p>
        </p:txBody>
      </p:sp>
      <p:sp>
        <p:nvSpPr>
          <p:cNvPr id="6" name="内容占位符 2"/>
          <p:cNvSpPr>
            <a:spLocks noGrp="1"/>
          </p:cNvSpPr>
          <p:nvPr>
            <p:ph idx="1"/>
          </p:nvPr>
        </p:nvSpPr>
        <p:spPr>
          <a:xfrm>
            <a:off x="723265" y="1646555"/>
            <a:ext cx="10699115" cy="4735195"/>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pic>
        <p:nvPicPr>
          <p:cNvPr id="7" name="Picture 13" descr="cd"/>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784080" y="6461760"/>
            <a:ext cx="2337435" cy="337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图片 7"/>
          <p:cNvPicPr>
            <a:picLocks noChangeAspect="1"/>
          </p:cNvPicPr>
          <p:nvPr userDrawn="1"/>
        </p:nvPicPr>
        <p:blipFill>
          <a:blip r:embed="rId3"/>
          <a:stretch>
            <a:fillRect/>
          </a:stretch>
        </p:blipFill>
        <p:spPr>
          <a:xfrm>
            <a:off x="0" y="-1905"/>
            <a:ext cx="1640205" cy="1370965"/>
          </a:xfrm>
          <a:prstGeom prst="rect">
            <a:avLst/>
          </a:prstGeom>
        </p:spPr>
      </p:pic>
    </p:spTree>
    <p:extLst>
      <p:ext uri="{BB962C8B-B14F-4D97-AF65-F5344CB8AC3E}">
        <p14:creationId xmlns:p14="http://schemas.microsoft.com/office/powerpoint/2010/main" val="1342152970"/>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AE1AEDE-7715-4394-A53A-4E1852F4D15D}" type="datetimeFigureOut">
              <a:rPr lang="zh-CN" altLang="en-US" smtClean="0"/>
              <a:t>2021/7/11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E86F106-3620-4C0E-8FDD-EC81FBD35524}" type="slidenum">
              <a:rPr lang="zh-CN" altLang="en-US" smtClean="0"/>
              <a:t>‹#›</a:t>
            </a:fld>
            <a:endParaRPr lang="zh-CN" altLang="en-US"/>
          </a:p>
        </p:txBody>
      </p:sp>
    </p:spTree>
    <p:extLst>
      <p:ext uri="{BB962C8B-B14F-4D97-AF65-F5344CB8AC3E}">
        <p14:creationId xmlns:p14="http://schemas.microsoft.com/office/powerpoint/2010/main" val="4176452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AE1AEDE-7715-4394-A53A-4E1852F4D15D}" type="datetimeFigureOut">
              <a:rPr lang="zh-CN" altLang="en-US" smtClean="0"/>
              <a:t>2021/7/11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E86F106-3620-4C0E-8FDD-EC81FBD35524}" type="slidenum">
              <a:rPr lang="zh-CN" altLang="en-US" smtClean="0"/>
              <a:t>‹#›</a:t>
            </a:fld>
            <a:endParaRPr lang="zh-CN" altLang="en-US"/>
          </a:p>
        </p:txBody>
      </p:sp>
    </p:spTree>
    <p:extLst>
      <p:ext uri="{BB962C8B-B14F-4D97-AF65-F5344CB8AC3E}">
        <p14:creationId xmlns:p14="http://schemas.microsoft.com/office/powerpoint/2010/main" val="11192464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AE1AEDE-7715-4394-A53A-4E1852F4D15D}" type="datetimeFigureOut">
              <a:rPr lang="zh-CN" altLang="en-US" smtClean="0"/>
              <a:t>2021/7/11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E86F106-3620-4C0E-8FDD-EC81FBD35524}" type="slidenum">
              <a:rPr lang="zh-CN" altLang="en-US" smtClean="0"/>
              <a:t>‹#›</a:t>
            </a:fld>
            <a:endParaRPr lang="zh-CN" altLang="en-US"/>
          </a:p>
        </p:txBody>
      </p:sp>
    </p:spTree>
    <p:extLst>
      <p:ext uri="{BB962C8B-B14F-4D97-AF65-F5344CB8AC3E}">
        <p14:creationId xmlns:p14="http://schemas.microsoft.com/office/powerpoint/2010/main" val="38635556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AE1AEDE-7715-4394-A53A-4E1852F4D15D}" type="datetimeFigureOut">
              <a:rPr lang="zh-CN" altLang="en-US" smtClean="0"/>
              <a:t>2021/7/11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E86F106-3620-4C0E-8FDD-EC81FBD35524}" type="slidenum">
              <a:rPr lang="zh-CN" altLang="en-US" smtClean="0"/>
              <a:t>‹#›</a:t>
            </a:fld>
            <a:endParaRPr lang="zh-CN" altLang="en-US"/>
          </a:p>
        </p:txBody>
      </p:sp>
    </p:spTree>
    <p:extLst>
      <p:ext uri="{BB962C8B-B14F-4D97-AF65-F5344CB8AC3E}">
        <p14:creationId xmlns:p14="http://schemas.microsoft.com/office/powerpoint/2010/main" val="28123792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AE1AEDE-7715-4394-A53A-4E1852F4D15D}" type="datetimeFigureOut">
              <a:rPr lang="zh-CN" altLang="en-US" smtClean="0"/>
              <a:t>2021/7/11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E86F106-3620-4C0E-8FDD-EC81FBD35524}" type="slidenum">
              <a:rPr lang="zh-CN" altLang="en-US" smtClean="0"/>
              <a:t>‹#›</a:t>
            </a:fld>
            <a:endParaRPr lang="zh-CN" altLang="en-US"/>
          </a:p>
        </p:txBody>
      </p:sp>
    </p:spTree>
    <p:extLst>
      <p:ext uri="{BB962C8B-B14F-4D97-AF65-F5344CB8AC3E}">
        <p14:creationId xmlns:p14="http://schemas.microsoft.com/office/powerpoint/2010/main" val="1169474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AE1AEDE-7715-4394-A53A-4E1852F4D15D}" type="datetimeFigureOut">
              <a:rPr lang="zh-CN" altLang="en-US" smtClean="0"/>
              <a:t>2021/7/11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86F106-3620-4C0E-8FDD-EC81FBD35524}" type="slidenum">
              <a:rPr lang="zh-CN" altLang="en-US" smtClean="0"/>
              <a:t>‹#›</a:t>
            </a:fld>
            <a:endParaRPr lang="zh-CN" altLang="en-US"/>
          </a:p>
        </p:txBody>
      </p:sp>
    </p:spTree>
    <p:extLst>
      <p:ext uri="{BB962C8B-B14F-4D97-AF65-F5344CB8AC3E}">
        <p14:creationId xmlns:p14="http://schemas.microsoft.com/office/powerpoint/2010/main" val="17680115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AE1AEDE-7715-4394-A53A-4E1852F4D15D}" type="datetimeFigureOut">
              <a:rPr lang="zh-CN" altLang="en-US" smtClean="0"/>
              <a:t>2021/7/11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E86F106-3620-4C0E-8FDD-EC81FBD35524}" type="slidenum">
              <a:rPr lang="zh-CN" altLang="en-US" smtClean="0"/>
              <a:t>‹#›</a:t>
            </a:fld>
            <a:endParaRPr lang="zh-CN" altLang="en-US"/>
          </a:p>
        </p:txBody>
      </p:sp>
    </p:spTree>
    <p:extLst>
      <p:ext uri="{BB962C8B-B14F-4D97-AF65-F5344CB8AC3E}">
        <p14:creationId xmlns:p14="http://schemas.microsoft.com/office/powerpoint/2010/main" val="4619509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AE1AEDE-7715-4394-A53A-4E1852F4D15D}" type="datetimeFigureOut">
              <a:rPr lang="zh-CN" altLang="en-US" smtClean="0"/>
              <a:t>2021/7/11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E86F106-3620-4C0E-8FDD-EC81FBD35524}" type="slidenum">
              <a:rPr lang="zh-CN" altLang="en-US" smtClean="0"/>
              <a:t>‹#›</a:t>
            </a:fld>
            <a:endParaRPr lang="zh-CN" altLang="en-US"/>
          </a:p>
        </p:txBody>
      </p:sp>
    </p:spTree>
    <p:extLst>
      <p:ext uri="{BB962C8B-B14F-4D97-AF65-F5344CB8AC3E}">
        <p14:creationId xmlns:p14="http://schemas.microsoft.com/office/powerpoint/2010/main" val="25257098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AE1AEDE-7715-4394-A53A-4E1852F4D15D}" type="datetimeFigureOut">
              <a:rPr lang="zh-CN" altLang="en-US" smtClean="0"/>
              <a:t>2021/7/11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86F106-3620-4C0E-8FDD-EC81FBD35524}" type="slidenum">
              <a:rPr lang="zh-CN" altLang="en-US" smtClean="0"/>
              <a:t>‹#›</a:t>
            </a:fld>
            <a:endParaRPr lang="zh-CN" altLang="en-US"/>
          </a:p>
        </p:txBody>
      </p:sp>
    </p:spTree>
    <p:extLst>
      <p:ext uri="{BB962C8B-B14F-4D97-AF65-F5344CB8AC3E}">
        <p14:creationId xmlns:p14="http://schemas.microsoft.com/office/powerpoint/2010/main" val="11150771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16" y="274638"/>
            <a:ext cx="10973087"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16" y="1600201"/>
            <a:ext cx="10973087"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16" y="6356351"/>
            <a:ext cx="28448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2021/7/11</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709" y="6356351"/>
            <a:ext cx="3860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7828" y="6356351"/>
            <a:ext cx="2844875"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95265091"/>
      </p:ext>
    </p:extLst>
  </p:cSld>
  <p:clrMap bg1="lt1" tx1="dk1" bg2="lt2" tx2="dk2" accent1="accent1" accent2="accent2" accent3="accent3" accent4="accent4" accent5="accent5" accent6="accent6" hlink="hlink" folHlink="folHlink"/>
  <p:sldLayoutIdLst>
    <p:sldLayoutId id="2147483661" r:id="rId1"/>
  </p:sldLayoutIdLst>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endParaRPr lang="zh-CN" altLang="en-US"/>
          </a:p>
        </p:txBody>
      </p:sp>
      <p:pic>
        <p:nvPicPr>
          <p:cNvPr id="4" name="内容占位符 3" descr="图片2"/>
          <p:cNvPicPr>
            <a:picLocks noGrp="1" noChangeAspect="1"/>
          </p:cNvPicPr>
          <p:nvPr>
            <p:ph idx="1"/>
          </p:nvPr>
        </p:nvPicPr>
        <p:blipFill>
          <a:blip r:embed="rId2"/>
          <a:stretch>
            <a:fillRect/>
          </a:stretch>
        </p:blipFill>
        <p:spPr>
          <a:xfrm>
            <a:off x="0" y="0"/>
            <a:ext cx="12192000" cy="6861175"/>
          </a:xfrm>
          <a:prstGeom prst="rect">
            <a:avLst/>
          </a:prstGeom>
        </p:spPr>
      </p:pic>
      <p:sp>
        <p:nvSpPr>
          <p:cNvPr id="2" name="矩形 1"/>
          <p:cNvSpPr/>
          <p:nvPr/>
        </p:nvSpPr>
        <p:spPr>
          <a:xfrm>
            <a:off x="2926757" y="3026241"/>
            <a:ext cx="5213448" cy="646331"/>
          </a:xfrm>
          <a:prstGeom prst="rect">
            <a:avLst/>
          </a:prstGeom>
        </p:spPr>
        <p:txBody>
          <a:bodyPr wrap="square">
            <a:spAutoFit/>
          </a:bodyPr>
          <a:lstStyle/>
          <a:p>
            <a:r>
              <a:rPr lang="zh-CN" altLang="zh-CN" sz="3600" b="1" dirty="0">
                <a:solidFill>
                  <a:prstClr val="black"/>
                </a:solidFill>
              </a:rPr>
              <a:t>第</a:t>
            </a:r>
            <a:r>
              <a:rPr lang="en-US" altLang="zh-CN" sz="3600" b="1" dirty="0">
                <a:solidFill>
                  <a:prstClr val="black"/>
                </a:solidFill>
              </a:rPr>
              <a:t>8</a:t>
            </a:r>
            <a:r>
              <a:rPr lang="zh-CN" altLang="zh-CN" sz="3600" b="1" dirty="0">
                <a:solidFill>
                  <a:prstClr val="black"/>
                </a:solidFill>
              </a:rPr>
              <a:t>章</a:t>
            </a:r>
            <a:r>
              <a:rPr lang="en-US" altLang="zh-CN" sz="3600" b="1" dirty="0">
                <a:solidFill>
                  <a:prstClr val="black"/>
                </a:solidFill>
              </a:rPr>
              <a:t>   </a:t>
            </a:r>
            <a:r>
              <a:rPr lang="zh-CN" altLang="zh-CN" sz="3600" b="1" dirty="0">
                <a:solidFill>
                  <a:prstClr val="black"/>
                </a:solidFill>
              </a:rPr>
              <a:t>薪资管理系统</a:t>
            </a:r>
          </a:p>
        </p:txBody>
      </p:sp>
    </p:spTree>
    <p:extLst>
      <p:ext uri="{BB962C8B-B14F-4D97-AF65-F5344CB8AC3E}">
        <p14:creationId xmlns:p14="http://schemas.microsoft.com/office/powerpoint/2010/main" val="1204772880"/>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8.3</a:t>
            </a:r>
            <a:r>
              <a:rPr lang="zh-CN" altLang="zh-CN" dirty="0"/>
              <a:t>　薪资单类别账套处理</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8.3.1</a:t>
            </a:r>
            <a:r>
              <a:rPr lang="zh-CN" altLang="zh-CN" sz="2600" b="1" dirty="0">
                <a:latin typeface="黑体" panose="02010609060101010101" pitchFamily="49" charset="-122"/>
                <a:ea typeface="黑体" panose="02010609060101010101" pitchFamily="49" charset="-122"/>
              </a:rPr>
              <a:t>　系统启用</a:t>
            </a:r>
          </a:p>
          <a:p>
            <a:r>
              <a:rPr lang="zh-CN" altLang="zh-CN" dirty="0"/>
              <a:t>【案例</a:t>
            </a:r>
            <a:r>
              <a:rPr lang="en-US" altLang="zh-CN" dirty="0"/>
              <a:t>8-1</a:t>
            </a:r>
            <a:r>
              <a:rPr lang="zh-CN" altLang="zh-CN" dirty="0"/>
              <a:t>】　企业基本资料</a:t>
            </a:r>
          </a:p>
          <a:p>
            <a:r>
              <a:rPr lang="zh-CN" altLang="zh-CN" dirty="0"/>
              <a:t>【操作步骤】</a:t>
            </a:r>
          </a:p>
          <a:p>
            <a:r>
              <a:rPr lang="zh-CN" altLang="zh-CN" dirty="0"/>
              <a:t>启用总账系统、薪资管理系统</a:t>
            </a:r>
            <a:r>
              <a:rPr lang="en-US" altLang="zh-CN" dirty="0"/>
              <a:t>,</a:t>
            </a:r>
            <a:r>
              <a:rPr lang="zh-CN" altLang="zh-CN" dirty="0"/>
              <a:t>如图</a:t>
            </a:r>
            <a:r>
              <a:rPr lang="en-US" altLang="zh-CN" dirty="0"/>
              <a:t>8-2</a:t>
            </a:r>
            <a:r>
              <a:rPr lang="zh-CN" altLang="zh-CN" dirty="0"/>
              <a:t>所示。</a:t>
            </a:r>
          </a:p>
          <a:p>
            <a:endParaRPr lang="zh-CN" altLang="en-US" dirty="0"/>
          </a:p>
        </p:txBody>
      </p:sp>
      <p:pic>
        <p:nvPicPr>
          <p:cNvPr id="4" name="802.jpg" descr="id:2147505603;FounderCES"/>
          <p:cNvPicPr/>
          <p:nvPr/>
        </p:nvPicPr>
        <p:blipFill>
          <a:blip r:embed="rId2"/>
          <a:stretch>
            <a:fillRect/>
          </a:stretch>
        </p:blipFill>
        <p:spPr>
          <a:xfrm>
            <a:off x="1916430" y="3613102"/>
            <a:ext cx="6387921" cy="3219140"/>
          </a:xfrm>
          <a:prstGeom prst="rect">
            <a:avLst/>
          </a:prstGeom>
        </p:spPr>
      </p:pic>
    </p:spTree>
    <p:extLst>
      <p:ext uri="{BB962C8B-B14F-4D97-AF65-F5344CB8AC3E}">
        <p14:creationId xmlns:p14="http://schemas.microsoft.com/office/powerpoint/2010/main" val="3141193545"/>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8.3</a:t>
            </a:r>
            <a:r>
              <a:rPr lang="zh-CN" altLang="zh-CN" dirty="0"/>
              <a:t>　薪资单类别账套处理</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8.3.2</a:t>
            </a:r>
            <a:r>
              <a:rPr lang="zh-CN" altLang="zh-CN" sz="2600" b="1" dirty="0">
                <a:latin typeface="黑体" panose="02010609060101010101" pitchFamily="49" charset="-122"/>
                <a:ea typeface="黑体" panose="02010609060101010101" pitchFamily="49" charset="-122"/>
              </a:rPr>
              <a:t>　薪资单类别账套初始</a:t>
            </a:r>
          </a:p>
          <a:p>
            <a:r>
              <a:rPr lang="zh-CN" altLang="zh-CN" dirty="0"/>
              <a:t>【案例</a:t>
            </a:r>
            <a:r>
              <a:rPr lang="en-US" altLang="zh-CN" dirty="0"/>
              <a:t>8-2</a:t>
            </a:r>
            <a:r>
              <a:rPr lang="zh-CN" altLang="zh-CN" dirty="0"/>
              <a:t>】　薪资单类别账套初始</a:t>
            </a:r>
          </a:p>
          <a:p>
            <a:r>
              <a:rPr lang="zh-CN" altLang="zh-CN" dirty="0"/>
              <a:t>兴华股份有限公司使用单个工资类别进行管理</a:t>
            </a:r>
            <a:r>
              <a:rPr lang="en-US" altLang="zh-CN" dirty="0"/>
              <a:t>,</a:t>
            </a:r>
            <a:r>
              <a:rPr lang="zh-CN" altLang="zh-CN" dirty="0"/>
              <a:t>从工资中代扣所得税</a:t>
            </a:r>
            <a:r>
              <a:rPr lang="en-US" altLang="zh-CN" dirty="0"/>
              <a:t>,</a:t>
            </a:r>
            <a:r>
              <a:rPr lang="zh-CN" altLang="zh-CN" dirty="0"/>
              <a:t>扣零至角。</a:t>
            </a:r>
          </a:p>
          <a:p>
            <a:r>
              <a:rPr lang="zh-CN" altLang="zh-CN" dirty="0"/>
              <a:t>【操作步骤】</a:t>
            </a:r>
          </a:p>
          <a:p>
            <a:r>
              <a:rPr lang="en-US" altLang="zh-CN" dirty="0"/>
              <a:t>(1)</a:t>
            </a:r>
            <a:r>
              <a:rPr lang="zh-CN" altLang="zh-CN" dirty="0"/>
              <a:t>【人力资源】</a:t>
            </a:r>
            <a:r>
              <a:rPr lang="en-US" altLang="zh-CN" dirty="0"/>
              <a:t>-</a:t>
            </a:r>
            <a:r>
              <a:rPr lang="zh-CN" altLang="zh-CN" dirty="0"/>
              <a:t>【薪资管理】</a:t>
            </a:r>
            <a:r>
              <a:rPr lang="en-US" altLang="zh-CN" dirty="0"/>
              <a:t>,</a:t>
            </a:r>
            <a:r>
              <a:rPr lang="zh-CN" altLang="zh-CN" dirty="0"/>
              <a:t>如图</a:t>
            </a:r>
            <a:r>
              <a:rPr lang="en-US" altLang="zh-CN" dirty="0"/>
              <a:t>8-3</a:t>
            </a:r>
            <a:r>
              <a:rPr lang="zh-CN" altLang="zh-CN" dirty="0"/>
              <a:t>所示。</a:t>
            </a:r>
          </a:p>
          <a:p>
            <a:r>
              <a:rPr lang="en-US" altLang="zh-CN" dirty="0"/>
              <a:t>(2)</a:t>
            </a:r>
            <a:r>
              <a:rPr lang="zh-CN" altLang="zh-CN" dirty="0"/>
              <a:t>如果账套为初次使用</a:t>
            </a:r>
            <a:r>
              <a:rPr lang="en-US" altLang="zh-CN" dirty="0"/>
              <a:t>,</a:t>
            </a:r>
            <a:r>
              <a:rPr lang="zh-CN" altLang="zh-CN" dirty="0"/>
              <a:t>则系统自动进入建账向导</a:t>
            </a:r>
            <a:r>
              <a:rPr lang="en-US" altLang="zh-CN" dirty="0"/>
              <a:t>,</a:t>
            </a:r>
            <a:r>
              <a:rPr lang="zh-CN" altLang="zh-CN" dirty="0"/>
              <a:t>点击【下一步】</a:t>
            </a:r>
            <a:r>
              <a:rPr lang="en-US" altLang="zh-CN" dirty="0"/>
              <a:t>,</a:t>
            </a:r>
            <a:r>
              <a:rPr lang="zh-CN" altLang="zh-CN" dirty="0"/>
              <a:t>如图</a:t>
            </a:r>
            <a:r>
              <a:rPr lang="en-US" altLang="zh-CN" dirty="0"/>
              <a:t>8-4</a:t>
            </a:r>
            <a:r>
              <a:rPr lang="zh-CN" altLang="zh-CN" dirty="0"/>
              <a:t>所示。</a:t>
            </a:r>
          </a:p>
          <a:p>
            <a:r>
              <a:rPr lang="en-US" altLang="zh-CN" dirty="0"/>
              <a:t>(3)</a:t>
            </a:r>
            <a:r>
              <a:rPr lang="zh-CN" altLang="zh-CN" dirty="0"/>
              <a:t>选择“是否从工资中代扣个人所得税”</a:t>
            </a:r>
            <a:r>
              <a:rPr lang="en-US" altLang="zh-CN" dirty="0"/>
              <a:t>,</a:t>
            </a:r>
            <a:r>
              <a:rPr lang="zh-CN" altLang="zh-CN" dirty="0"/>
              <a:t>点击【下一步】</a:t>
            </a:r>
            <a:r>
              <a:rPr lang="en-US" altLang="zh-CN" dirty="0"/>
              <a:t>,</a:t>
            </a:r>
            <a:r>
              <a:rPr lang="zh-CN" altLang="zh-CN" dirty="0"/>
              <a:t>如图</a:t>
            </a:r>
            <a:r>
              <a:rPr lang="en-US" altLang="zh-CN" dirty="0"/>
              <a:t>8-5</a:t>
            </a:r>
            <a:r>
              <a:rPr lang="zh-CN" altLang="zh-CN" dirty="0"/>
              <a:t>所示。</a:t>
            </a:r>
          </a:p>
          <a:p>
            <a:r>
              <a:rPr lang="en-US" altLang="zh-CN" dirty="0"/>
              <a:t>(4)</a:t>
            </a:r>
            <a:r>
              <a:rPr lang="zh-CN" altLang="zh-CN" dirty="0"/>
              <a:t>选择“是否扣零”</a:t>
            </a:r>
            <a:r>
              <a:rPr lang="en-US" altLang="zh-CN" dirty="0"/>
              <a:t>,</a:t>
            </a:r>
            <a:r>
              <a:rPr lang="zh-CN" altLang="zh-CN" dirty="0"/>
              <a:t>若选择进行扣零处理</a:t>
            </a:r>
            <a:r>
              <a:rPr lang="en-US" altLang="zh-CN" dirty="0"/>
              <a:t>,</a:t>
            </a:r>
            <a:r>
              <a:rPr lang="zh-CN" altLang="zh-CN" dirty="0"/>
              <a:t>则系统在计算工资时会依据所选择的扣零类型将零头扣下</a:t>
            </a:r>
            <a:r>
              <a:rPr lang="en-US" altLang="zh-CN" dirty="0"/>
              <a:t>,</a:t>
            </a:r>
            <a:r>
              <a:rPr lang="zh-CN" altLang="zh-CN" dirty="0"/>
              <a:t>并在积累成整时补上</a:t>
            </a:r>
            <a:r>
              <a:rPr lang="en-US" altLang="zh-CN" dirty="0"/>
              <a:t>,</a:t>
            </a:r>
            <a:r>
              <a:rPr lang="zh-CN" altLang="zh-CN" dirty="0"/>
              <a:t>点击【下一步】</a:t>
            </a:r>
            <a:r>
              <a:rPr lang="en-US" altLang="zh-CN" dirty="0"/>
              <a:t>,</a:t>
            </a:r>
            <a:r>
              <a:rPr lang="zh-CN" altLang="zh-CN" dirty="0"/>
              <a:t>如图</a:t>
            </a:r>
            <a:r>
              <a:rPr lang="en-US" altLang="zh-CN" dirty="0"/>
              <a:t>8-6</a:t>
            </a:r>
            <a:r>
              <a:rPr lang="zh-CN" altLang="zh-CN" dirty="0"/>
              <a:t>所示。 </a:t>
            </a:r>
          </a:p>
          <a:p>
            <a:r>
              <a:rPr lang="en-US" altLang="zh-CN" dirty="0"/>
              <a:t>(5)</a:t>
            </a:r>
            <a:r>
              <a:rPr lang="zh-CN" altLang="zh-CN" dirty="0"/>
              <a:t>薪资账套建立</a:t>
            </a:r>
            <a:r>
              <a:rPr lang="en-US" altLang="zh-CN" dirty="0"/>
              <a:t>,</a:t>
            </a:r>
            <a:r>
              <a:rPr lang="zh-CN" altLang="zh-CN" dirty="0"/>
              <a:t>人员编码与公共平台的人员编码保持一致</a:t>
            </a:r>
            <a:r>
              <a:rPr lang="en-US" altLang="zh-CN" dirty="0"/>
              <a:t>,</a:t>
            </a:r>
            <a:r>
              <a:rPr lang="zh-CN" altLang="zh-CN" dirty="0"/>
              <a:t>点击【完成】</a:t>
            </a:r>
            <a:r>
              <a:rPr lang="en-US" altLang="zh-CN" dirty="0"/>
              <a:t>,</a:t>
            </a:r>
            <a:r>
              <a:rPr lang="zh-CN" altLang="zh-CN" dirty="0"/>
              <a:t>如图</a:t>
            </a:r>
            <a:r>
              <a:rPr lang="en-US" altLang="zh-CN" dirty="0"/>
              <a:t>8-7</a:t>
            </a:r>
            <a:r>
              <a:rPr lang="zh-CN" altLang="zh-CN" dirty="0"/>
              <a:t>所示。</a:t>
            </a:r>
          </a:p>
          <a:p>
            <a:endParaRPr lang="zh-CN" altLang="en-US" dirty="0"/>
          </a:p>
        </p:txBody>
      </p:sp>
    </p:spTree>
    <p:extLst>
      <p:ext uri="{BB962C8B-B14F-4D97-AF65-F5344CB8AC3E}">
        <p14:creationId xmlns:p14="http://schemas.microsoft.com/office/powerpoint/2010/main" val="3813379225"/>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8.3</a:t>
            </a:r>
            <a:r>
              <a:rPr lang="zh-CN" altLang="zh-CN" dirty="0"/>
              <a:t>　薪资单类别账套处理</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8.3.3</a:t>
            </a:r>
            <a:r>
              <a:rPr lang="zh-CN" altLang="zh-CN" sz="2600" b="1" dirty="0">
                <a:latin typeface="黑体" panose="02010609060101010101" pitchFamily="49" charset="-122"/>
                <a:ea typeface="黑体" panose="02010609060101010101" pitchFamily="49" charset="-122"/>
              </a:rPr>
              <a:t>　批增人员档案</a:t>
            </a:r>
          </a:p>
          <a:p>
            <a:r>
              <a:rPr lang="zh-CN" altLang="zh-CN" dirty="0"/>
              <a:t>【案例</a:t>
            </a:r>
            <a:r>
              <a:rPr lang="en-US" altLang="zh-CN" dirty="0"/>
              <a:t>8-2</a:t>
            </a:r>
            <a:r>
              <a:rPr lang="zh-CN" altLang="zh-CN" dirty="0"/>
              <a:t>】　批增人员档案</a:t>
            </a:r>
          </a:p>
          <a:p>
            <a:r>
              <a:rPr lang="zh-CN" altLang="zh-CN" dirty="0"/>
              <a:t>批增全部人员。</a:t>
            </a:r>
          </a:p>
          <a:p>
            <a:r>
              <a:rPr lang="zh-CN" altLang="zh-CN" dirty="0"/>
              <a:t>【操作步骤】</a:t>
            </a:r>
          </a:p>
          <a:p>
            <a:r>
              <a:rPr lang="en-US" altLang="zh-CN" dirty="0"/>
              <a:t>(1) </a:t>
            </a:r>
            <a:r>
              <a:rPr lang="zh-CN" altLang="zh-CN" dirty="0"/>
              <a:t>【设置】</a:t>
            </a:r>
            <a:r>
              <a:rPr lang="en-US" altLang="zh-CN" dirty="0"/>
              <a:t>-</a:t>
            </a:r>
            <a:r>
              <a:rPr lang="zh-CN" altLang="zh-CN" dirty="0"/>
              <a:t>【人员档案】</a:t>
            </a:r>
            <a:r>
              <a:rPr lang="en-US" altLang="zh-CN" dirty="0"/>
              <a:t>,</a:t>
            </a:r>
            <a:r>
              <a:rPr lang="zh-CN" altLang="zh-CN" dirty="0"/>
              <a:t>如图</a:t>
            </a:r>
            <a:r>
              <a:rPr lang="en-US" altLang="zh-CN" dirty="0"/>
              <a:t>8-8</a:t>
            </a:r>
            <a:r>
              <a:rPr lang="zh-CN" altLang="zh-CN" dirty="0"/>
              <a:t>所示。</a:t>
            </a:r>
          </a:p>
          <a:p>
            <a:r>
              <a:rPr lang="en-US" altLang="zh-CN" dirty="0"/>
              <a:t>(2)</a:t>
            </a:r>
            <a:r>
              <a:rPr lang="zh-CN" altLang="zh-CN" dirty="0"/>
              <a:t>点击【批增】</a:t>
            </a:r>
            <a:r>
              <a:rPr lang="en-US" altLang="zh-CN" dirty="0"/>
              <a:t>,</a:t>
            </a:r>
            <a:r>
              <a:rPr lang="zh-CN" altLang="zh-CN" dirty="0"/>
              <a:t>选择部门</a:t>
            </a:r>
            <a:r>
              <a:rPr lang="en-US" altLang="zh-CN" dirty="0"/>
              <a:t>,</a:t>
            </a:r>
            <a:r>
              <a:rPr lang="zh-CN" altLang="zh-CN" dirty="0"/>
              <a:t>点击【查询】</a:t>
            </a:r>
            <a:r>
              <a:rPr lang="en-US" altLang="zh-CN" dirty="0"/>
              <a:t>,</a:t>
            </a:r>
            <a:r>
              <a:rPr lang="zh-CN" altLang="zh-CN" dirty="0"/>
              <a:t>确定人员</a:t>
            </a:r>
            <a:r>
              <a:rPr lang="en-US" altLang="zh-CN" dirty="0"/>
              <a:t>,</a:t>
            </a:r>
            <a:r>
              <a:rPr lang="zh-CN" altLang="zh-CN" dirty="0"/>
              <a:t>人员信息来源于公共平台的人员档案</a:t>
            </a:r>
            <a:r>
              <a:rPr lang="en-US" altLang="zh-CN" dirty="0"/>
              <a:t>,</a:t>
            </a:r>
            <a:r>
              <a:rPr lang="zh-CN" altLang="zh-CN" dirty="0"/>
              <a:t>如果修改</a:t>
            </a:r>
            <a:r>
              <a:rPr lang="en-US" altLang="zh-CN" dirty="0"/>
              <a:t>,</a:t>
            </a:r>
            <a:r>
              <a:rPr lang="zh-CN" altLang="zh-CN" dirty="0"/>
              <a:t>就要在公共平台中修改</a:t>
            </a:r>
            <a:r>
              <a:rPr lang="en-US" altLang="zh-CN" dirty="0"/>
              <a:t>,</a:t>
            </a:r>
            <a:r>
              <a:rPr lang="zh-CN" altLang="zh-CN" dirty="0"/>
              <a:t>点击【确定】</a:t>
            </a:r>
            <a:r>
              <a:rPr lang="en-US" altLang="zh-CN" dirty="0"/>
              <a:t>,</a:t>
            </a:r>
            <a:r>
              <a:rPr lang="zh-CN" altLang="zh-CN" dirty="0"/>
              <a:t>如图</a:t>
            </a:r>
            <a:r>
              <a:rPr lang="en-US" altLang="zh-CN" dirty="0"/>
              <a:t>8-9</a:t>
            </a:r>
            <a:r>
              <a:rPr lang="zh-CN" altLang="zh-CN" dirty="0"/>
              <a:t>所示。 </a:t>
            </a:r>
          </a:p>
          <a:p>
            <a:endParaRPr lang="zh-CN" altLang="en-US" dirty="0"/>
          </a:p>
        </p:txBody>
      </p:sp>
    </p:spTree>
    <p:extLst>
      <p:ext uri="{BB962C8B-B14F-4D97-AF65-F5344CB8AC3E}">
        <p14:creationId xmlns:p14="http://schemas.microsoft.com/office/powerpoint/2010/main" val="3071054805"/>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8.3</a:t>
            </a:r>
            <a:r>
              <a:rPr lang="zh-CN" altLang="zh-CN" dirty="0"/>
              <a:t>　薪资单类别账套处理</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8.3.4</a:t>
            </a:r>
            <a:r>
              <a:rPr lang="zh-CN" altLang="zh-CN" sz="2600" b="1" dirty="0">
                <a:latin typeface="黑体" panose="02010609060101010101" pitchFamily="49" charset="-122"/>
                <a:ea typeface="黑体" panose="02010609060101010101" pitchFamily="49" charset="-122"/>
              </a:rPr>
              <a:t>　人员附加信息</a:t>
            </a:r>
          </a:p>
          <a:p>
            <a:r>
              <a:rPr lang="en-US" altLang="zh-CN" dirty="0"/>
              <a:t>(1)</a:t>
            </a:r>
            <a:r>
              <a:rPr lang="zh-CN" altLang="zh-CN" dirty="0"/>
              <a:t>设置人员附加信息。</a:t>
            </a:r>
          </a:p>
          <a:p>
            <a:r>
              <a:rPr lang="zh-CN" altLang="zh-CN" dirty="0"/>
              <a:t>【操作步骤】</a:t>
            </a:r>
          </a:p>
          <a:p>
            <a:r>
              <a:rPr lang="en-US" altLang="zh-CN" dirty="0"/>
              <a:t>①</a:t>
            </a:r>
            <a:r>
              <a:rPr lang="zh-CN" altLang="zh-CN" dirty="0"/>
              <a:t>【设置】</a:t>
            </a:r>
            <a:r>
              <a:rPr lang="en-US" altLang="zh-CN" dirty="0"/>
              <a:t>-</a:t>
            </a:r>
            <a:r>
              <a:rPr lang="zh-CN" altLang="zh-CN" dirty="0"/>
              <a:t>【人员附加信息设置】</a:t>
            </a:r>
            <a:r>
              <a:rPr lang="en-US" altLang="zh-CN" dirty="0"/>
              <a:t>,</a:t>
            </a:r>
            <a:r>
              <a:rPr lang="zh-CN" altLang="zh-CN" dirty="0"/>
              <a:t>点击【增加】</a:t>
            </a:r>
            <a:r>
              <a:rPr lang="en-US" altLang="zh-CN" dirty="0"/>
              <a:t>,</a:t>
            </a:r>
            <a:r>
              <a:rPr lang="zh-CN" altLang="zh-CN" dirty="0"/>
              <a:t>如图</a:t>
            </a:r>
            <a:r>
              <a:rPr lang="en-US" altLang="zh-CN" dirty="0"/>
              <a:t>8-10</a:t>
            </a:r>
            <a:r>
              <a:rPr lang="zh-CN" altLang="zh-CN" dirty="0"/>
              <a:t>所示。</a:t>
            </a:r>
          </a:p>
          <a:p>
            <a:r>
              <a:rPr lang="en-US" altLang="zh-CN" dirty="0"/>
              <a:t>②</a:t>
            </a:r>
            <a:r>
              <a:rPr lang="zh-CN" altLang="zh-CN" dirty="0"/>
              <a:t>点击“栏目参照”或直接录入信息名称</a:t>
            </a:r>
            <a:r>
              <a:rPr lang="en-US" altLang="zh-CN" dirty="0"/>
              <a:t>,</a:t>
            </a:r>
            <a:r>
              <a:rPr lang="zh-CN" altLang="zh-CN" dirty="0"/>
              <a:t>点击【确定】</a:t>
            </a:r>
            <a:r>
              <a:rPr lang="en-US" altLang="zh-CN" dirty="0"/>
              <a:t>,</a:t>
            </a:r>
            <a:r>
              <a:rPr lang="zh-CN" altLang="zh-CN" dirty="0"/>
              <a:t>如图</a:t>
            </a:r>
            <a:r>
              <a:rPr lang="en-US" altLang="zh-CN" dirty="0"/>
              <a:t>8-11</a:t>
            </a:r>
            <a:r>
              <a:rPr lang="zh-CN" altLang="zh-CN" dirty="0"/>
              <a:t>所示。</a:t>
            </a:r>
          </a:p>
          <a:p>
            <a:r>
              <a:rPr lang="en-US" altLang="zh-CN" dirty="0"/>
              <a:t>(2)</a:t>
            </a:r>
            <a:r>
              <a:rPr lang="zh-CN" altLang="zh-CN" dirty="0"/>
              <a:t>补充人员附加信息。</a:t>
            </a:r>
          </a:p>
          <a:p>
            <a:r>
              <a:rPr lang="zh-CN" altLang="zh-CN" dirty="0"/>
              <a:t>【操作步骤】</a:t>
            </a:r>
          </a:p>
          <a:p>
            <a:r>
              <a:rPr lang="en-US" altLang="zh-CN" dirty="0"/>
              <a:t> </a:t>
            </a:r>
            <a:r>
              <a:rPr lang="zh-CN" altLang="zh-CN" dirty="0"/>
              <a:t>【设置】</a:t>
            </a:r>
            <a:r>
              <a:rPr lang="en-US" altLang="zh-CN" dirty="0"/>
              <a:t>-</a:t>
            </a:r>
            <a:r>
              <a:rPr lang="zh-CN" altLang="zh-CN" dirty="0"/>
              <a:t>【人员档案】</a:t>
            </a:r>
            <a:r>
              <a:rPr lang="en-US" altLang="zh-CN" dirty="0"/>
              <a:t>,</a:t>
            </a:r>
            <a:r>
              <a:rPr lang="zh-CN" altLang="zh-CN" dirty="0"/>
              <a:t>点击【修改】</a:t>
            </a:r>
            <a:r>
              <a:rPr lang="en-US" altLang="zh-CN" dirty="0"/>
              <a:t>,</a:t>
            </a:r>
            <a:r>
              <a:rPr lang="zh-CN" altLang="zh-CN" dirty="0"/>
              <a:t>选择“附加信息”</a:t>
            </a:r>
            <a:r>
              <a:rPr lang="en-US" altLang="zh-CN" dirty="0"/>
              <a:t>,</a:t>
            </a:r>
            <a:r>
              <a:rPr lang="zh-CN" altLang="zh-CN" dirty="0"/>
              <a:t>录入信息</a:t>
            </a:r>
            <a:r>
              <a:rPr lang="en-US" altLang="zh-CN" dirty="0"/>
              <a:t>,</a:t>
            </a:r>
            <a:r>
              <a:rPr lang="zh-CN" altLang="zh-CN" dirty="0"/>
              <a:t>点击【确定】</a:t>
            </a:r>
            <a:r>
              <a:rPr lang="en-US" altLang="zh-CN" dirty="0"/>
              <a:t>,</a:t>
            </a:r>
            <a:r>
              <a:rPr lang="zh-CN" altLang="zh-CN" dirty="0"/>
              <a:t>如图</a:t>
            </a:r>
            <a:r>
              <a:rPr lang="en-US" altLang="zh-CN" dirty="0"/>
              <a:t>8-12</a:t>
            </a:r>
            <a:r>
              <a:rPr lang="zh-CN" altLang="zh-CN" dirty="0"/>
              <a:t>所示。</a:t>
            </a:r>
          </a:p>
          <a:p>
            <a:endParaRPr lang="zh-CN" altLang="en-US" dirty="0"/>
          </a:p>
        </p:txBody>
      </p:sp>
    </p:spTree>
    <p:extLst>
      <p:ext uri="{BB962C8B-B14F-4D97-AF65-F5344CB8AC3E}">
        <p14:creationId xmlns:p14="http://schemas.microsoft.com/office/powerpoint/2010/main" val="107743221"/>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8.3</a:t>
            </a:r>
            <a:r>
              <a:rPr lang="zh-CN" altLang="zh-CN" dirty="0"/>
              <a:t>　薪资单类别账套处理</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8.3.5</a:t>
            </a:r>
            <a:r>
              <a:rPr lang="zh-CN" altLang="zh-CN" sz="2600" b="1" dirty="0">
                <a:latin typeface="黑体" panose="02010609060101010101" pitchFamily="49" charset="-122"/>
                <a:ea typeface="黑体" panose="02010609060101010101" pitchFamily="49" charset="-122"/>
              </a:rPr>
              <a:t>　新建工资项目</a:t>
            </a:r>
          </a:p>
          <a:p>
            <a:r>
              <a:rPr lang="zh-CN" altLang="zh-CN" dirty="0"/>
              <a:t>【案例</a:t>
            </a:r>
            <a:r>
              <a:rPr lang="en-US" altLang="zh-CN" dirty="0"/>
              <a:t>8-2</a:t>
            </a:r>
            <a:r>
              <a:rPr lang="zh-CN" altLang="zh-CN" dirty="0"/>
              <a:t>】　新建工资项目 </a:t>
            </a:r>
            <a:r>
              <a:rPr lang="en-US" altLang="zh-CN" dirty="0"/>
              <a:t>(</a:t>
            </a:r>
            <a:r>
              <a:rPr lang="zh-CN" altLang="zh-CN" dirty="0"/>
              <a:t>见表</a:t>
            </a:r>
            <a:r>
              <a:rPr lang="en-US" altLang="zh-CN" dirty="0"/>
              <a:t>8-7)</a:t>
            </a:r>
            <a:endParaRPr lang="zh-CN" altLang="zh-CN" dirty="0"/>
          </a:p>
          <a:p>
            <a:r>
              <a:rPr lang="zh-CN" altLang="zh-CN" dirty="0"/>
              <a:t>【操作步骤】</a:t>
            </a:r>
          </a:p>
          <a:p>
            <a:r>
              <a:rPr lang="en-US" altLang="zh-CN" dirty="0"/>
              <a:t>(1) </a:t>
            </a:r>
            <a:r>
              <a:rPr lang="zh-CN" altLang="zh-CN" dirty="0"/>
              <a:t>【设置】</a:t>
            </a:r>
            <a:r>
              <a:rPr lang="en-US" altLang="zh-CN" dirty="0"/>
              <a:t>-</a:t>
            </a:r>
            <a:r>
              <a:rPr lang="zh-CN" altLang="zh-CN" dirty="0"/>
              <a:t>【工资项目设置】</a:t>
            </a:r>
            <a:r>
              <a:rPr lang="en-US" altLang="zh-CN" dirty="0"/>
              <a:t>,</a:t>
            </a:r>
            <a:r>
              <a:rPr lang="zh-CN" altLang="zh-CN" dirty="0"/>
              <a:t>点击【增加】</a:t>
            </a:r>
            <a:r>
              <a:rPr lang="en-US" altLang="zh-CN" dirty="0"/>
              <a:t>,</a:t>
            </a:r>
            <a:r>
              <a:rPr lang="zh-CN" altLang="zh-CN" dirty="0"/>
              <a:t>增加一空行</a:t>
            </a:r>
            <a:r>
              <a:rPr lang="en-US" altLang="zh-CN" dirty="0"/>
              <a:t>,</a:t>
            </a:r>
            <a:r>
              <a:rPr lang="zh-CN" altLang="zh-CN" dirty="0"/>
              <a:t>如图</a:t>
            </a:r>
            <a:r>
              <a:rPr lang="en-US" altLang="zh-CN" dirty="0"/>
              <a:t>8-13</a:t>
            </a:r>
            <a:r>
              <a:rPr lang="zh-CN" altLang="zh-CN" dirty="0"/>
              <a:t>所示。</a:t>
            </a:r>
          </a:p>
          <a:p>
            <a:r>
              <a:rPr lang="en-US" altLang="zh-CN" dirty="0"/>
              <a:t>(2)</a:t>
            </a:r>
            <a:r>
              <a:rPr lang="zh-CN" altLang="zh-CN" dirty="0"/>
              <a:t>可直接录入工资项目或在“名称参照”中选择工资项目名称</a:t>
            </a:r>
            <a:r>
              <a:rPr lang="en-US" altLang="zh-CN" dirty="0"/>
              <a:t>,</a:t>
            </a:r>
            <a:r>
              <a:rPr lang="zh-CN" altLang="zh-CN" dirty="0"/>
              <a:t>并设置新建工资项目的类型、长度、小数位数和工资增减项</a:t>
            </a:r>
            <a:r>
              <a:rPr lang="en-US" altLang="zh-CN" dirty="0"/>
              <a:t>,</a:t>
            </a:r>
            <a:r>
              <a:rPr lang="zh-CN" altLang="zh-CN" dirty="0"/>
              <a:t>增项计入应发合计</a:t>
            </a:r>
            <a:r>
              <a:rPr lang="en-US" altLang="zh-CN" dirty="0"/>
              <a:t>,</a:t>
            </a:r>
            <a:r>
              <a:rPr lang="zh-CN" altLang="zh-CN" dirty="0"/>
              <a:t>减项计入扣款合计</a:t>
            </a:r>
            <a:r>
              <a:rPr lang="en-US" altLang="zh-CN" dirty="0"/>
              <a:t>,</a:t>
            </a:r>
            <a:r>
              <a:rPr lang="zh-CN" altLang="zh-CN" dirty="0"/>
              <a:t>其他项不参与计算</a:t>
            </a:r>
            <a:r>
              <a:rPr lang="en-US" altLang="zh-CN" dirty="0"/>
              <a:t>,</a:t>
            </a:r>
            <a:r>
              <a:rPr lang="zh-CN" altLang="zh-CN" dirty="0"/>
              <a:t>点击【确定】</a:t>
            </a:r>
            <a:r>
              <a:rPr lang="en-US" altLang="zh-CN" dirty="0"/>
              <a:t>,</a:t>
            </a:r>
            <a:r>
              <a:rPr lang="zh-CN" altLang="zh-CN" dirty="0"/>
              <a:t>如图</a:t>
            </a:r>
            <a:r>
              <a:rPr lang="en-US" altLang="zh-CN" dirty="0"/>
              <a:t>8-14</a:t>
            </a:r>
            <a:r>
              <a:rPr lang="zh-CN" altLang="zh-CN" dirty="0"/>
              <a:t>所示。</a:t>
            </a:r>
          </a:p>
          <a:p>
            <a:r>
              <a:rPr lang="en-US" altLang="zh-CN" dirty="0"/>
              <a:t>(3)</a:t>
            </a:r>
            <a:r>
              <a:rPr lang="zh-CN" altLang="zh-CN" dirty="0"/>
              <a:t>点击界面上的【上移】【下移】箭头调整工资项目的排列顺序</a:t>
            </a:r>
            <a:r>
              <a:rPr lang="en-US" altLang="zh-CN" dirty="0"/>
              <a:t>,</a:t>
            </a:r>
            <a:r>
              <a:rPr lang="zh-CN" altLang="zh-CN" dirty="0"/>
              <a:t>有利于录入工资数据。系统提供的固定项目不能被修改和删除</a:t>
            </a:r>
            <a:r>
              <a:rPr lang="en-US" altLang="zh-CN" dirty="0"/>
              <a:t>,</a:t>
            </a:r>
            <a:r>
              <a:rPr lang="zh-CN" altLang="zh-CN" dirty="0"/>
              <a:t>启动薪资系统时选择了“代扣个人所得税”</a:t>
            </a:r>
            <a:r>
              <a:rPr lang="en-US" altLang="zh-CN" dirty="0"/>
              <a:t>,</a:t>
            </a:r>
            <a:r>
              <a:rPr lang="zh-CN" altLang="zh-CN" dirty="0"/>
              <a:t>则在此可以看到 “代扣税”等预置工资项目</a:t>
            </a:r>
            <a:r>
              <a:rPr lang="en-US" altLang="zh-CN" dirty="0"/>
              <a:t>,</a:t>
            </a:r>
            <a:r>
              <a:rPr lang="zh-CN" altLang="zh-CN" dirty="0"/>
              <a:t>如图</a:t>
            </a:r>
            <a:r>
              <a:rPr lang="en-US" altLang="zh-CN" dirty="0"/>
              <a:t>8-15</a:t>
            </a:r>
            <a:r>
              <a:rPr lang="zh-CN" altLang="zh-CN" dirty="0"/>
              <a:t>所示。</a:t>
            </a:r>
          </a:p>
          <a:p>
            <a:endParaRPr lang="zh-CN" altLang="en-US" dirty="0"/>
          </a:p>
        </p:txBody>
      </p:sp>
    </p:spTree>
    <p:extLst>
      <p:ext uri="{BB962C8B-B14F-4D97-AF65-F5344CB8AC3E}">
        <p14:creationId xmlns:p14="http://schemas.microsoft.com/office/powerpoint/2010/main" val="989179557"/>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8.3</a:t>
            </a:r>
            <a:r>
              <a:rPr lang="zh-CN" altLang="zh-CN" dirty="0"/>
              <a:t>　薪资单类别账套处理</a:t>
            </a:r>
            <a:endParaRPr lang="zh-CN" altLang="en-US" dirty="0"/>
          </a:p>
        </p:txBody>
      </p:sp>
      <p:sp>
        <p:nvSpPr>
          <p:cNvPr id="3" name="内容占位符 2"/>
          <p:cNvSpPr>
            <a:spLocks noGrp="1"/>
          </p:cNvSpPr>
          <p:nvPr>
            <p:ph idx="1"/>
          </p:nvPr>
        </p:nvSpPr>
        <p:spPr/>
        <p:txBody>
          <a:bodyPr>
            <a:normAutofit fontScale="92500"/>
          </a:bodyPr>
          <a:lstStyle/>
          <a:p>
            <a:pPr marL="0" indent="0">
              <a:lnSpc>
                <a:spcPct val="135000"/>
              </a:lnSpc>
              <a:buNone/>
            </a:pPr>
            <a:r>
              <a:rPr lang="en-US" altLang="zh-CN" sz="2600" b="1" dirty="0">
                <a:latin typeface="黑体" panose="02010609060101010101" pitchFamily="49" charset="-122"/>
                <a:ea typeface="黑体" panose="02010609060101010101" pitchFamily="49" charset="-122"/>
              </a:rPr>
              <a:t>8.3.6</a:t>
            </a:r>
            <a:r>
              <a:rPr lang="zh-CN" altLang="zh-CN" sz="2600" b="1" dirty="0">
                <a:latin typeface="黑体" panose="02010609060101010101" pitchFamily="49" charset="-122"/>
                <a:ea typeface="黑体" panose="02010609060101010101" pitchFamily="49" charset="-122"/>
              </a:rPr>
              <a:t>　定义公式设置</a:t>
            </a:r>
          </a:p>
          <a:p>
            <a:r>
              <a:rPr lang="zh-CN" altLang="zh-CN" dirty="0"/>
              <a:t>【案例</a:t>
            </a:r>
            <a:r>
              <a:rPr lang="en-US" altLang="zh-CN" dirty="0"/>
              <a:t>8-2</a:t>
            </a:r>
            <a:r>
              <a:rPr lang="zh-CN" altLang="zh-CN" dirty="0"/>
              <a:t>】　定义公式设置</a:t>
            </a:r>
          </a:p>
          <a:p>
            <a:r>
              <a:rPr lang="zh-CN" altLang="zh-CN" dirty="0"/>
              <a:t>公式定义</a:t>
            </a:r>
            <a:r>
              <a:rPr lang="en-US" altLang="zh-CN" dirty="0"/>
              <a:t>:</a:t>
            </a:r>
            <a:r>
              <a:rPr lang="zh-CN" altLang="zh-CN" dirty="0"/>
              <a:t>扣税基础</a:t>
            </a:r>
            <a:r>
              <a:rPr lang="en-US" altLang="zh-CN" dirty="0"/>
              <a:t>=</a:t>
            </a:r>
            <a:r>
              <a:rPr lang="zh-CN" altLang="zh-CN" dirty="0"/>
              <a:t>基本工资</a:t>
            </a:r>
            <a:r>
              <a:rPr lang="en-US" altLang="zh-CN" dirty="0"/>
              <a:t>+</a:t>
            </a:r>
            <a:r>
              <a:rPr lang="zh-CN" altLang="zh-CN" dirty="0"/>
              <a:t>岗位工资</a:t>
            </a:r>
            <a:r>
              <a:rPr lang="en-US" altLang="zh-CN" dirty="0"/>
              <a:t>+</a:t>
            </a:r>
            <a:r>
              <a:rPr lang="zh-CN" altLang="zh-CN" dirty="0"/>
              <a:t>住房补贴 </a:t>
            </a:r>
          </a:p>
          <a:p>
            <a:r>
              <a:rPr lang="zh-CN" altLang="zh-CN" dirty="0"/>
              <a:t>病假扣款</a:t>
            </a:r>
            <a:r>
              <a:rPr lang="en-US" altLang="zh-CN" dirty="0"/>
              <a:t>=</a:t>
            </a:r>
            <a:r>
              <a:rPr lang="zh-CN" altLang="zh-CN" dirty="0"/>
              <a:t>病假天数</a:t>
            </a:r>
            <a:r>
              <a:rPr lang="en-US" altLang="zh-CN" dirty="0"/>
              <a:t>*50</a:t>
            </a:r>
            <a:endParaRPr lang="zh-CN" altLang="zh-CN" dirty="0"/>
          </a:p>
          <a:p>
            <a:r>
              <a:rPr lang="zh-CN" altLang="zh-CN" dirty="0"/>
              <a:t>事假扣款</a:t>
            </a:r>
            <a:r>
              <a:rPr lang="en-US" altLang="zh-CN" dirty="0"/>
              <a:t>=</a:t>
            </a:r>
            <a:r>
              <a:rPr lang="zh-CN" altLang="zh-CN" dirty="0"/>
              <a:t>事假天数</a:t>
            </a:r>
            <a:r>
              <a:rPr lang="en-US" altLang="zh-CN" dirty="0"/>
              <a:t>*150</a:t>
            </a:r>
            <a:endParaRPr lang="zh-CN" altLang="zh-CN" dirty="0"/>
          </a:p>
          <a:p>
            <a:r>
              <a:rPr lang="zh-CN" altLang="zh-CN" dirty="0"/>
              <a:t>【操作步骤】</a:t>
            </a:r>
          </a:p>
          <a:p>
            <a:r>
              <a:rPr lang="en-US" altLang="zh-CN" dirty="0"/>
              <a:t>(1)</a:t>
            </a:r>
            <a:r>
              <a:rPr lang="zh-CN" altLang="zh-CN" dirty="0"/>
              <a:t>【设置】</a:t>
            </a:r>
            <a:r>
              <a:rPr lang="en-US" altLang="zh-CN" dirty="0"/>
              <a:t>-</a:t>
            </a:r>
            <a:r>
              <a:rPr lang="zh-CN" altLang="zh-CN" dirty="0"/>
              <a:t>【工资项目设置】</a:t>
            </a:r>
            <a:r>
              <a:rPr lang="en-US" altLang="zh-CN" dirty="0"/>
              <a:t>, </a:t>
            </a:r>
            <a:r>
              <a:rPr lang="zh-CN" altLang="zh-CN" dirty="0"/>
              <a:t>选择“公式设置”页签</a:t>
            </a:r>
            <a:r>
              <a:rPr lang="en-US" altLang="zh-CN" dirty="0"/>
              <a:t>,</a:t>
            </a:r>
            <a:r>
              <a:rPr lang="zh-CN" altLang="zh-CN" dirty="0"/>
              <a:t>如果没有【批增】人员</a:t>
            </a:r>
            <a:r>
              <a:rPr lang="en-US" altLang="zh-CN" dirty="0"/>
              <a:t>,</a:t>
            </a:r>
            <a:r>
              <a:rPr lang="zh-CN" altLang="zh-CN" dirty="0"/>
              <a:t>则不能进行【公式设置】</a:t>
            </a:r>
            <a:r>
              <a:rPr lang="en-US" altLang="zh-CN" dirty="0"/>
              <a:t>,</a:t>
            </a:r>
            <a:r>
              <a:rPr lang="zh-CN" altLang="zh-CN" dirty="0"/>
              <a:t>如图</a:t>
            </a:r>
            <a:r>
              <a:rPr lang="en-US" altLang="zh-CN" dirty="0"/>
              <a:t>8-16</a:t>
            </a:r>
            <a:r>
              <a:rPr lang="zh-CN" altLang="zh-CN" dirty="0"/>
              <a:t>所示。</a:t>
            </a:r>
          </a:p>
          <a:p>
            <a:r>
              <a:rPr lang="en-US" altLang="zh-CN" dirty="0"/>
              <a:t>(2)</a:t>
            </a:r>
            <a:r>
              <a:rPr lang="zh-CN" altLang="zh-CN" dirty="0"/>
              <a:t>左侧选择“扣税基础”</a:t>
            </a:r>
            <a:r>
              <a:rPr lang="en-US" altLang="zh-CN" dirty="0"/>
              <a:t>,</a:t>
            </a:r>
            <a:r>
              <a:rPr lang="zh-CN" altLang="zh-CN" dirty="0"/>
              <a:t>右侧进行公式定义</a:t>
            </a:r>
            <a:r>
              <a:rPr lang="en-US" altLang="zh-CN" dirty="0"/>
              <a:t>,</a:t>
            </a:r>
            <a:r>
              <a:rPr lang="zh-CN" altLang="zh-CN" dirty="0"/>
              <a:t>然后点击【公式确认】</a:t>
            </a:r>
            <a:r>
              <a:rPr lang="en-US" altLang="zh-CN" dirty="0"/>
              <a:t>,</a:t>
            </a:r>
            <a:r>
              <a:rPr lang="zh-CN" altLang="zh-CN" dirty="0"/>
              <a:t>不然录入公式不能保存</a:t>
            </a:r>
            <a:r>
              <a:rPr lang="en-US" altLang="zh-CN" dirty="0"/>
              <a:t>,</a:t>
            </a:r>
            <a:r>
              <a:rPr lang="zh-CN" altLang="zh-CN" dirty="0"/>
              <a:t>如图</a:t>
            </a:r>
            <a:r>
              <a:rPr lang="en-US" altLang="zh-CN" dirty="0"/>
              <a:t>8-17</a:t>
            </a:r>
            <a:r>
              <a:rPr lang="zh-CN" altLang="zh-CN" dirty="0"/>
              <a:t>所示。</a:t>
            </a:r>
          </a:p>
          <a:p>
            <a:r>
              <a:rPr lang="en-US" altLang="zh-CN" dirty="0"/>
              <a:t>(3)</a:t>
            </a:r>
            <a:r>
              <a:rPr lang="zh-CN" altLang="zh-CN" dirty="0"/>
              <a:t>定义“病假扣款”</a:t>
            </a:r>
            <a:r>
              <a:rPr lang="en-US" altLang="zh-CN" dirty="0"/>
              <a:t>,</a:t>
            </a:r>
            <a:r>
              <a:rPr lang="zh-CN" altLang="zh-CN" dirty="0"/>
              <a:t>然后点击【公式确认】</a:t>
            </a:r>
            <a:r>
              <a:rPr lang="en-US" altLang="zh-CN" dirty="0"/>
              <a:t>,</a:t>
            </a:r>
            <a:r>
              <a:rPr lang="zh-CN" altLang="zh-CN" dirty="0"/>
              <a:t>如图</a:t>
            </a:r>
            <a:r>
              <a:rPr lang="en-US" altLang="zh-CN" dirty="0"/>
              <a:t>8-18</a:t>
            </a:r>
            <a:r>
              <a:rPr lang="zh-CN" altLang="zh-CN" dirty="0"/>
              <a:t>所示。</a:t>
            </a:r>
          </a:p>
          <a:p>
            <a:r>
              <a:rPr lang="en-US" altLang="zh-CN" dirty="0"/>
              <a:t>(4)</a:t>
            </a:r>
            <a:r>
              <a:rPr lang="zh-CN" altLang="zh-CN" dirty="0"/>
              <a:t>定义“事假扣款”然后点击【公式确认】</a:t>
            </a:r>
            <a:r>
              <a:rPr lang="en-US" altLang="zh-CN" dirty="0"/>
              <a:t>,</a:t>
            </a:r>
            <a:r>
              <a:rPr lang="zh-CN" altLang="zh-CN" dirty="0"/>
              <a:t>再点击【确定】</a:t>
            </a:r>
            <a:r>
              <a:rPr lang="en-US" altLang="zh-CN" dirty="0"/>
              <a:t>,</a:t>
            </a:r>
            <a:r>
              <a:rPr lang="zh-CN" altLang="zh-CN" dirty="0"/>
              <a:t>保存新定义的三个公式</a:t>
            </a:r>
            <a:r>
              <a:rPr lang="en-US" altLang="zh-CN" dirty="0"/>
              <a:t>,</a:t>
            </a:r>
            <a:r>
              <a:rPr lang="zh-CN" altLang="zh-CN" dirty="0"/>
              <a:t>如图</a:t>
            </a:r>
            <a:r>
              <a:rPr lang="en-US" altLang="zh-CN" dirty="0"/>
              <a:t>8-19</a:t>
            </a:r>
            <a:r>
              <a:rPr lang="zh-CN" altLang="zh-CN" dirty="0"/>
              <a:t>所示。</a:t>
            </a:r>
          </a:p>
          <a:p>
            <a:endParaRPr lang="zh-CN" altLang="en-US" dirty="0"/>
          </a:p>
        </p:txBody>
      </p:sp>
    </p:spTree>
    <p:extLst>
      <p:ext uri="{BB962C8B-B14F-4D97-AF65-F5344CB8AC3E}">
        <p14:creationId xmlns:p14="http://schemas.microsoft.com/office/powerpoint/2010/main" val="2371003840"/>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8.3</a:t>
            </a:r>
            <a:r>
              <a:rPr lang="zh-CN" altLang="zh-CN" dirty="0"/>
              <a:t>　薪资单类别账套处理</a:t>
            </a:r>
            <a:endParaRPr lang="zh-CN" altLang="en-US" dirty="0"/>
          </a:p>
        </p:txBody>
      </p:sp>
      <p:sp>
        <p:nvSpPr>
          <p:cNvPr id="3" name="内容占位符 2"/>
          <p:cNvSpPr>
            <a:spLocks noGrp="1"/>
          </p:cNvSpPr>
          <p:nvPr>
            <p:ph idx="1"/>
          </p:nvPr>
        </p:nvSpPr>
        <p:spPr/>
        <p:txBody>
          <a:bodyPr>
            <a:normAutofit/>
          </a:bodyPr>
          <a:lstStyle/>
          <a:p>
            <a:pPr marL="0" indent="0">
              <a:buNone/>
            </a:pPr>
            <a:r>
              <a:rPr lang="en-US" altLang="zh-CN" sz="2600" b="1" dirty="0">
                <a:latin typeface="黑体" panose="02010609060101010101" pitchFamily="49" charset="-122"/>
                <a:ea typeface="黑体" panose="02010609060101010101" pitchFamily="49" charset="-122"/>
              </a:rPr>
              <a:t>8.3.7</a:t>
            </a:r>
            <a:r>
              <a:rPr lang="zh-CN" altLang="zh-CN" sz="2600" b="1" dirty="0">
                <a:latin typeface="黑体" panose="02010609060101010101" pitchFamily="49" charset="-122"/>
                <a:ea typeface="黑体" panose="02010609060101010101" pitchFamily="49" charset="-122"/>
              </a:rPr>
              <a:t>　定义扣税基础</a:t>
            </a:r>
          </a:p>
          <a:p>
            <a:r>
              <a:rPr lang="zh-CN" altLang="zh-CN" dirty="0"/>
              <a:t>【案例</a:t>
            </a:r>
            <a:r>
              <a:rPr lang="en-US" altLang="zh-CN" dirty="0"/>
              <a:t>8-2</a:t>
            </a:r>
            <a:r>
              <a:rPr lang="zh-CN" altLang="zh-CN" dirty="0"/>
              <a:t>】　定义扣税基础</a:t>
            </a:r>
          </a:p>
          <a:p>
            <a:r>
              <a:rPr lang="zh-CN" altLang="zh-CN" dirty="0"/>
              <a:t>定义扣税基础为</a:t>
            </a:r>
            <a:r>
              <a:rPr lang="en-US" altLang="zh-CN" dirty="0"/>
              <a:t>5 000</a:t>
            </a:r>
            <a:r>
              <a:rPr lang="zh-CN" altLang="zh-CN" dirty="0"/>
              <a:t>元。</a:t>
            </a:r>
          </a:p>
          <a:p>
            <a:r>
              <a:rPr lang="zh-CN" altLang="zh-CN" dirty="0"/>
              <a:t>【操作步骤】</a:t>
            </a:r>
          </a:p>
          <a:p>
            <a:r>
              <a:rPr lang="en-US" altLang="zh-CN" dirty="0"/>
              <a:t>(1)</a:t>
            </a:r>
            <a:r>
              <a:rPr lang="zh-CN" altLang="zh-CN" dirty="0"/>
              <a:t>【设置】</a:t>
            </a:r>
            <a:r>
              <a:rPr lang="en-US" altLang="zh-CN" dirty="0"/>
              <a:t>-</a:t>
            </a:r>
            <a:r>
              <a:rPr lang="zh-CN" altLang="zh-CN" dirty="0"/>
              <a:t>【选项】</a:t>
            </a:r>
            <a:r>
              <a:rPr lang="en-US" altLang="zh-CN" dirty="0"/>
              <a:t>,</a:t>
            </a:r>
            <a:r>
              <a:rPr lang="zh-CN" altLang="zh-CN" dirty="0"/>
              <a:t>点击【编辑】激活页面</a:t>
            </a:r>
            <a:r>
              <a:rPr lang="en-US" altLang="zh-CN" dirty="0"/>
              <a:t>,</a:t>
            </a:r>
            <a:r>
              <a:rPr lang="zh-CN" altLang="zh-CN" dirty="0"/>
              <a:t>先选择“扣税设置”页签</a:t>
            </a:r>
            <a:r>
              <a:rPr lang="en-US" altLang="zh-CN" dirty="0"/>
              <a:t>,</a:t>
            </a:r>
            <a:r>
              <a:rPr lang="zh-CN" altLang="zh-CN" dirty="0"/>
              <a:t>再选择个人所得税对应项目为“扣税基础”</a:t>
            </a:r>
            <a:r>
              <a:rPr lang="en-US" altLang="zh-CN" dirty="0"/>
              <a:t>,</a:t>
            </a:r>
            <a:r>
              <a:rPr lang="zh-CN" altLang="zh-CN" dirty="0"/>
              <a:t>然后点击【税率设置】</a:t>
            </a:r>
            <a:r>
              <a:rPr lang="en-US" altLang="zh-CN" dirty="0"/>
              <a:t>,</a:t>
            </a:r>
            <a:r>
              <a:rPr lang="zh-CN" altLang="zh-CN" dirty="0"/>
              <a:t>如图</a:t>
            </a:r>
            <a:r>
              <a:rPr lang="en-US" altLang="zh-CN" dirty="0"/>
              <a:t>8-20</a:t>
            </a:r>
            <a:r>
              <a:rPr lang="zh-CN" altLang="zh-CN" dirty="0"/>
              <a:t>所示。</a:t>
            </a:r>
          </a:p>
          <a:p>
            <a:r>
              <a:rPr lang="en-US" altLang="zh-CN" dirty="0"/>
              <a:t>(2)</a:t>
            </a:r>
            <a:r>
              <a:rPr lang="zh-CN" altLang="zh-CN" dirty="0"/>
              <a:t>只有主管人员可以修改工资参数</a:t>
            </a:r>
            <a:r>
              <a:rPr lang="en-US" altLang="zh-CN" dirty="0"/>
              <a:t>,</a:t>
            </a:r>
            <a:r>
              <a:rPr lang="zh-CN" altLang="zh-CN" dirty="0"/>
              <a:t>将税率“基数”修改为</a:t>
            </a:r>
            <a:r>
              <a:rPr lang="en-US" altLang="zh-CN" dirty="0"/>
              <a:t>5 000</a:t>
            </a:r>
            <a:r>
              <a:rPr lang="zh-CN" altLang="zh-CN" dirty="0"/>
              <a:t>元</a:t>
            </a:r>
            <a:r>
              <a:rPr lang="en-US" altLang="zh-CN" dirty="0"/>
              <a:t>,</a:t>
            </a:r>
            <a:r>
              <a:rPr lang="zh-CN" altLang="zh-CN" dirty="0"/>
              <a:t>点击【确定】</a:t>
            </a:r>
            <a:r>
              <a:rPr lang="en-US" altLang="zh-CN" dirty="0"/>
              <a:t>,</a:t>
            </a:r>
            <a:r>
              <a:rPr lang="zh-CN" altLang="zh-CN" dirty="0"/>
              <a:t>如图</a:t>
            </a:r>
            <a:r>
              <a:rPr lang="en-US" altLang="zh-CN" dirty="0"/>
              <a:t>8-21</a:t>
            </a:r>
            <a:r>
              <a:rPr lang="zh-CN" altLang="zh-CN" dirty="0"/>
              <a:t>所示。</a:t>
            </a:r>
          </a:p>
          <a:p>
            <a:endParaRPr lang="zh-CN" altLang="en-US" dirty="0"/>
          </a:p>
        </p:txBody>
      </p:sp>
    </p:spTree>
    <p:extLst>
      <p:ext uri="{BB962C8B-B14F-4D97-AF65-F5344CB8AC3E}">
        <p14:creationId xmlns:p14="http://schemas.microsoft.com/office/powerpoint/2010/main" val="127150768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8.3</a:t>
            </a:r>
            <a:r>
              <a:rPr lang="zh-CN" altLang="zh-CN" dirty="0"/>
              <a:t>　薪资单类别账套处理</a:t>
            </a:r>
            <a:endParaRPr lang="zh-CN" altLang="en-US" dirty="0"/>
          </a:p>
        </p:txBody>
      </p:sp>
      <p:sp>
        <p:nvSpPr>
          <p:cNvPr id="3" name="内容占位符 2"/>
          <p:cNvSpPr>
            <a:spLocks noGrp="1"/>
          </p:cNvSpPr>
          <p:nvPr>
            <p:ph idx="1"/>
          </p:nvPr>
        </p:nvSpPr>
        <p:spPr/>
        <p:txBody>
          <a:bodyPr>
            <a:normAutofit/>
          </a:bodyPr>
          <a:lstStyle/>
          <a:p>
            <a:pPr marL="0" indent="0">
              <a:buNone/>
            </a:pPr>
            <a:r>
              <a:rPr lang="en-US" altLang="zh-CN" sz="2600" b="1" dirty="0">
                <a:latin typeface="黑体" panose="02010609060101010101" pitchFamily="49" charset="-122"/>
                <a:ea typeface="黑体" panose="02010609060101010101" pitchFamily="49" charset="-122"/>
              </a:rPr>
              <a:t>8.3.8</a:t>
            </a:r>
            <a:r>
              <a:rPr lang="zh-CN" altLang="zh-CN" sz="2600" b="1" dirty="0">
                <a:latin typeface="黑体" panose="02010609060101010101" pitchFamily="49" charset="-122"/>
                <a:ea typeface="黑体" panose="02010609060101010101" pitchFamily="49" charset="-122"/>
              </a:rPr>
              <a:t>　录入工资数据</a:t>
            </a:r>
          </a:p>
          <a:p>
            <a:r>
              <a:rPr lang="zh-CN" altLang="zh-CN" dirty="0"/>
              <a:t>【案例</a:t>
            </a:r>
            <a:r>
              <a:rPr lang="en-US" altLang="zh-CN" dirty="0"/>
              <a:t>8-2</a:t>
            </a:r>
            <a:r>
              <a:rPr lang="zh-CN" altLang="zh-CN" dirty="0"/>
              <a:t>】　录入工资数据</a:t>
            </a:r>
            <a:r>
              <a:rPr lang="en-US" altLang="zh-CN" dirty="0"/>
              <a:t>(</a:t>
            </a:r>
            <a:r>
              <a:rPr lang="zh-CN" altLang="zh-CN" dirty="0"/>
              <a:t>见表</a:t>
            </a:r>
            <a:r>
              <a:rPr lang="en-US" altLang="zh-CN" dirty="0"/>
              <a:t>8-8)</a:t>
            </a:r>
            <a:endParaRPr lang="zh-CN" altLang="zh-CN" dirty="0"/>
          </a:p>
          <a:p>
            <a:r>
              <a:rPr lang="zh-CN" altLang="zh-CN" dirty="0"/>
              <a:t>【操作步骤】</a:t>
            </a:r>
          </a:p>
          <a:p>
            <a:r>
              <a:rPr lang="zh-CN" altLang="zh-CN" dirty="0"/>
              <a:t>【业务处理】</a:t>
            </a:r>
            <a:r>
              <a:rPr lang="en-US" altLang="zh-CN" dirty="0"/>
              <a:t>-</a:t>
            </a:r>
            <a:r>
              <a:rPr lang="zh-CN" altLang="zh-CN" dirty="0"/>
              <a:t>【工资变动】</a:t>
            </a:r>
            <a:r>
              <a:rPr lang="en-US" altLang="zh-CN" dirty="0"/>
              <a:t>,</a:t>
            </a:r>
            <a:r>
              <a:rPr lang="zh-CN" altLang="zh-CN" dirty="0"/>
              <a:t>录入工资数据</a:t>
            </a:r>
            <a:r>
              <a:rPr lang="en-US" altLang="zh-CN" dirty="0"/>
              <a:t>,</a:t>
            </a:r>
            <a:r>
              <a:rPr lang="zh-CN" altLang="zh-CN" dirty="0"/>
              <a:t>点击【计算】</a:t>
            </a:r>
            <a:r>
              <a:rPr lang="en-US" altLang="zh-CN" dirty="0"/>
              <a:t>,</a:t>
            </a:r>
            <a:r>
              <a:rPr lang="zh-CN" altLang="zh-CN" dirty="0"/>
              <a:t>再点击【汇总】</a:t>
            </a:r>
            <a:r>
              <a:rPr lang="en-US" altLang="zh-CN" dirty="0"/>
              <a:t>,</a:t>
            </a:r>
            <a:r>
              <a:rPr lang="zh-CN" altLang="zh-CN" dirty="0"/>
              <a:t>在退出工资变动时</a:t>
            </a:r>
            <a:r>
              <a:rPr lang="en-US" altLang="zh-CN" dirty="0"/>
              <a:t>,</a:t>
            </a:r>
            <a:r>
              <a:rPr lang="zh-CN" altLang="zh-CN" dirty="0"/>
              <a:t>如未执行“工资汇总”</a:t>
            </a:r>
            <a:r>
              <a:rPr lang="en-US" altLang="zh-CN" dirty="0"/>
              <a:t>,</a:t>
            </a:r>
            <a:r>
              <a:rPr lang="zh-CN" altLang="zh-CN" dirty="0"/>
              <a:t>则系统会自动提示进行汇总操作</a:t>
            </a:r>
            <a:r>
              <a:rPr lang="en-US" altLang="zh-CN" dirty="0"/>
              <a:t>,</a:t>
            </a:r>
            <a:r>
              <a:rPr lang="zh-CN" altLang="zh-CN" dirty="0"/>
              <a:t>如图</a:t>
            </a:r>
            <a:r>
              <a:rPr lang="en-US" altLang="zh-CN" dirty="0"/>
              <a:t>8-22</a:t>
            </a:r>
            <a:r>
              <a:rPr lang="zh-CN" altLang="zh-CN" dirty="0"/>
              <a:t>所示。</a:t>
            </a:r>
          </a:p>
          <a:p>
            <a:endParaRPr lang="zh-CN" altLang="en-US" dirty="0"/>
          </a:p>
        </p:txBody>
      </p:sp>
    </p:spTree>
    <p:extLst>
      <p:ext uri="{BB962C8B-B14F-4D97-AF65-F5344CB8AC3E}">
        <p14:creationId xmlns:p14="http://schemas.microsoft.com/office/powerpoint/2010/main" val="93345147"/>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8.3</a:t>
            </a:r>
            <a:r>
              <a:rPr lang="zh-CN" altLang="zh-CN" dirty="0"/>
              <a:t>　薪资单类别账套处理</a:t>
            </a:r>
            <a:endParaRPr lang="zh-CN" altLang="en-US" dirty="0"/>
          </a:p>
        </p:txBody>
      </p:sp>
      <p:sp>
        <p:nvSpPr>
          <p:cNvPr id="3" name="内容占位符 2"/>
          <p:cNvSpPr>
            <a:spLocks noGrp="1"/>
          </p:cNvSpPr>
          <p:nvPr>
            <p:ph idx="1"/>
          </p:nvPr>
        </p:nvSpPr>
        <p:spPr/>
        <p:txBody>
          <a:bodyPr>
            <a:normAutofit/>
          </a:bodyPr>
          <a:lstStyle/>
          <a:p>
            <a:pPr marL="0" indent="0">
              <a:buNone/>
            </a:pPr>
            <a:r>
              <a:rPr lang="en-US" altLang="zh-CN" sz="2600" b="1" dirty="0">
                <a:latin typeface="黑体" panose="02010609060101010101" pitchFamily="49" charset="-122"/>
                <a:ea typeface="黑体" panose="02010609060101010101" pitchFamily="49" charset="-122"/>
              </a:rPr>
              <a:t>8.3.9</a:t>
            </a:r>
            <a:r>
              <a:rPr lang="zh-CN" altLang="zh-CN" sz="2600" b="1" dirty="0">
                <a:latin typeface="黑体" panose="02010609060101010101" pitchFamily="49" charset="-122"/>
                <a:ea typeface="黑体" panose="02010609060101010101" pitchFamily="49" charset="-122"/>
              </a:rPr>
              <a:t>　定义银行代发工资</a:t>
            </a:r>
          </a:p>
          <a:p>
            <a:r>
              <a:rPr lang="zh-CN" altLang="zh-CN" dirty="0"/>
              <a:t>银行代发</a:t>
            </a:r>
            <a:r>
              <a:rPr lang="en-US" altLang="zh-CN" dirty="0"/>
              <a:t>,</a:t>
            </a:r>
            <a:r>
              <a:rPr lang="zh-CN" altLang="zh-CN" dirty="0"/>
              <a:t>即由银行发放企业职工个人工资。目前许多单位在发放工资时都采用工资银行卡方式。这种做法既减轻了财务部门发放工资工作的繁重负担</a:t>
            </a:r>
            <a:r>
              <a:rPr lang="en-US" altLang="zh-CN" dirty="0"/>
              <a:t>,</a:t>
            </a:r>
            <a:r>
              <a:rPr lang="zh-CN" altLang="zh-CN" dirty="0"/>
              <a:t>又有效地避免了财务部门到银行提取大笔款项所承担的风险</a:t>
            </a:r>
            <a:r>
              <a:rPr lang="en-US" altLang="zh-CN" dirty="0"/>
              <a:t>,</a:t>
            </a:r>
            <a:r>
              <a:rPr lang="zh-CN" altLang="zh-CN" dirty="0"/>
              <a:t>还提高了对员工个人工资的保密程度。</a:t>
            </a:r>
          </a:p>
          <a:p>
            <a:r>
              <a:rPr lang="zh-CN" altLang="zh-CN" dirty="0"/>
              <a:t>【案例</a:t>
            </a:r>
            <a:r>
              <a:rPr lang="en-US" altLang="zh-CN" dirty="0"/>
              <a:t>8-2</a:t>
            </a:r>
            <a:r>
              <a:rPr lang="zh-CN" altLang="zh-CN" dirty="0"/>
              <a:t>】　定义银行代发工资</a:t>
            </a:r>
          </a:p>
          <a:p>
            <a:r>
              <a:rPr lang="zh-CN" altLang="zh-CN" dirty="0"/>
              <a:t>工资代发银行为中国银行</a:t>
            </a:r>
            <a:r>
              <a:rPr lang="en-US" altLang="zh-CN" dirty="0"/>
              <a:t>,</a:t>
            </a:r>
            <a:r>
              <a:rPr lang="zh-CN" altLang="zh-CN" dirty="0"/>
              <a:t>银行文件格式设置采用系统默认。</a:t>
            </a:r>
          </a:p>
          <a:p>
            <a:r>
              <a:rPr lang="zh-CN" altLang="zh-CN" dirty="0"/>
              <a:t>【操作步骤】</a:t>
            </a:r>
          </a:p>
          <a:p>
            <a:r>
              <a:rPr lang="en-US" altLang="zh-CN" dirty="0"/>
              <a:t>(1)</a:t>
            </a:r>
            <a:r>
              <a:rPr lang="zh-CN" altLang="zh-CN" dirty="0"/>
              <a:t>【业务处理】</a:t>
            </a:r>
            <a:r>
              <a:rPr lang="en-US" altLang="zh-CN" dirty="0"/>
              <a:t>-</a:t>
            </a:r>
            <a:r>
              <a:rPr lang="zh-CN" altLang="zh-CN" dirty="0"/>
              <a:t>【银行代发】</a:t>
            </a:r>
            <a:r>
              <a:rPr lang="en-US" altLang="zh-CN" dirty="0"/>
              <a:t>,</a:t>
            </a:r>
            <a:r>
              <a:rPr lang="zh-CN" altLang="zh-CN" dirty="0"/>
              <a:t>选择发放“部门”</a:t>
            </a:r>
            <a:r>
              <a:rPr lang="en-US" altLang="zh-CN" dirty="0"/>
              <a:t>,</a:t>
            </a:r>
            <a:r>
              <a:rPr lang="zh-CN" altLang="zh-CN" dirty="0"/>
              <a:t>点击【确定】</a:t>
            </a:r>
            <a:r>
              <a:rPr lang="en-US" altLang="zh-CN" dirty="0"/>
              <a:t>,</a:t>
            </a:r>
            <a:r>
              <a:rPr lang="zh-CN" altLang="zh-CN" dirty="0"/>
              <a:t>如图</a:t>
            </a:r>
            <a:r>
              <a:rPr lang="en-US" altLang="zh-CN" dirty="0"/>
              <a:t>8-23</a:t>
            </a:r>
            <a:r>
              <a:rPr lang="zh-CN" altLang="zh-CN" dirty="0"/>
              <a:t>所示。</a:t>
            </a:r>
          </a:p>
          <a:p>
            <a:r>
              <a:rPr lang="en-US" altLang="zh-CN" dirty="0"/>
              <a:t>(2)</a:t>
            </a:r>
            <a:r>
              <a:rPr lang="zh-CN" altLang="zh-CN" dirty="0"/>
              <a:t>选择“中国银行”</a:t>
            </a:r>
            <a:r>
              <a:rPr lang="en-US" altLang="zh-CN" dirty="0"/>
              <a:t>,</a:t>
            </a:r>
            <a:r>
              <a:rPr lang="zh-CN" altLang="zh-CN" dirty="0"/>
              <a:t>点击【确定】</a:t>
            </a:r>
            <a:r>
              <a:rPr lang="en-US" altLang="zh-CN" dirty="0"/>
              <a:t>,</a:t>
            </a:r>
            <a:r>
              <a:rPr lang="zh-CN" altLang="zh-CN" dirty="0"/>
              <a:t>系统会出现“确认设置的银行文件格式</a:t>
            </a:r>
            <a:r>
              <a:rPr lang="en-US" altLang="zh-CN" dirty="0"/>
              <a:t>?</a:t>
            </a:r>
            <a:r>
              <a:rPr lang="zh-CN" altLang="zh-CN" dirty="0"/>
              <a:t>”提示框</a:t>
            </a:r>
            <a:r>
              <a:rPr lang="en-US" altLang="zh-CN" dirty="0"/>
              <a:t>,</a:t>
            </a:r>
            <a:r>
              <a:rPr lang="zh-CN" altLang="zh-CN" dirty="0"/>
              <a:t>点击【是】</a:t>
            </a:r>
            <a:r>
              <a:rPr lang="en-US" altLang="zh-CN" dirty="0"/>
              <a:t>,</a:t>
            </a:r>
            <a:r>
              <a:rPr lang="zh-CN" altLang="zh-CN" dirty="0"/>
              <a:t>如图</a:t>
            </a:r>
            <a:r>
              <a:rPr lang="en-US" altLang="zh-CN" dirty="0"/>
              <a:t>8-24</a:t>
            </a:r>
            <a:r>
              <a:rPr lang="zh-CN" altLang="zh-CN" dirty="0"/>
              <a:t>所示。</a:t>
            </a:r>
          </a:p>
          <a:p>
            <a:r>
              <a:rPr lang="en-US" altLang="zh-CN" dirty="0"/>
              <a:t>(3)</a:t>
            </a:r>
            <a:r>
              <a:rPr lang="zh-CN" altLang="zh-CN" dirty="0"/>
              <a:t>显示银行代发一览表</a:t>
            </a:r>
            <a:r>
              <a:rPr lang="en-US" altLang="zh-CN" dirty="0"/>
              <a:t>,</a:t>
            </a:r>
            <a:r>
              <a:rPr lang="zh-CN" altLang="zh-CN" dirty="0"/>
              <a:t>如图</a:t>
            </a:r>
            <a:r>
              <a:rPr lang="en-US" altLang="zh-CN" dirty="0"/>
              <a:t>8-25</a:t>
            </a:r>
            <a:r>
              <a:rPr lang="zh-CN" altLang="zh-CN" dirty="0"/>
              <a:t>所示。 </a:t>
            </a:r>
          </a:p>
          <a:p>
            <a:endParaRPr lang="zh-CN" altLang="en-US" dirty="0"/>
          </a:p>
        </p:txBody>
      </p:sp>
    </p:spTree>
    <p:extLst>
      <p:ext uri="{BB962C8B-B14F-4D97-AF65-F5344CB8AC3E}">
        <p14:creationId xmlns:p14="http://schemas.microsoft.com/office/powerpoint/2010/main" val="481982437"/>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8.3</a:t>
            </a:r>
            <a:r>
              <a:rPr lang="zh-CN" altLang="zh-CN" dirty="0"/>
              <a:t>　薪资单类别账套处理</a:t>
            </a:r>
            <a:endParaRPr lang="zh-CN" altLang="en-US" dirty="0"/>
          </a:p>
        </p:txBody>
      </p:sp>
      <p:sp>
        <p:nvSpPr>
          <p:cNvPr id="3" name="内容占位符 2"/>
          <p:cNvSpPr>
            <a:spLocks noGrp="1"/>
          </p:cNvSpPr>
          <p:nvPr>
            <p:ph idx="1"/>
          </p:nvPr>
        </p:nvSpPr>
        <p:spPr/>
        <p:txBody>
          <a:bodyPr>
            <a:normAutofit/>
          </a:bodyPr>
          <a:lstStyle/>
          <a:p>
            <a:pPr marL="0" indent="0">
              <a:buNone/>
            </a:pPr>
            <a:r>
              <a:rPr lang="en-US" altLang="zh-CN" sz="2600" b="1" dirty="0">
                <a:latin typeface="黑体" panose="02010609060101010101" pitchFamily="49" charset="-122"/>
                <a:ea typeface="黑体" panose="02010609060101010101" pitchFamily="49" charset="-122"/>
              </a:rPr>
              <a:t>8.3.10</a:t>
            </a:r>
            <a:r>
              <a:rPr lang="zh-CN" altLang="zh-CN" sz="2600" b="1" dirty="0">
                <a:latin typeface="黑体" panose="02010609060101010101" pitchFamily="49" charset="-122"/>
                <a:ea typeface="黑体" panose="02010609060101010101" pitchFamily="49" charset="-122"/>
              </a:rPr>
              <a:t>　工资分钱清单</a:t>
            </a:r>
          </a:p>
          <a:p>
            <a:r>
              <a:rPr lang="zh-CN" altLang="zh-CN" dirty="0"/>
              <a:t>工资分钱清单是按单位计算的工资发放分钱票面额清单</a:t>
            </a:r>
            <a:r>
              <a:rPr lang="en-US" altLang="zh-CN" dirty="0"/>
              <a:t>,</a:t>
            </a:r>
            <a:r>
              <a:rPr lang="zh-CN" altLang="zh-CN" dirty="0"/>
              <a:t>会计人员根据此表从银行取款并发给各部门。执行此功能必须在个人数据录入调整完之后</a:t>
            </a:r>
            <a:r>
              <a:rPr lang="en-US" altLang="zh-CN" dirty="0"/>
              <a:t>,</a:t>
            </a:r>
            <a:r>
              <a:rPr lang="zh-CN" altLang="zh-CN" dirty="0"/>
              <a:t>如果个人数据在计算后又做了修改</a:t>
            </a:r>
            <a:r>
              <a:rPr lang="en-US" altLang="zh-CN" dirty="0"/>
              <a:t>,</a:t>
            </a:r>
            <a:r>
              <a:rPr lang="zh-CN" altLang="zh-CN" dirty="0"/>
              <a:t>须重新执行本功能</a:t>
            </a:r>
            <a:r>
              <a:rPr lang="en-US" altLang="zh-CN" dirty="0"/>
              <a:t>,</a:t>
            </a:r>
            <a:r>
              <a:rPr lang="zh-CN" altLang="zh-CN" dirty="0"/>
              <a:t>以保证数据正确。</a:t>
            </a:r>
          </a:p>
          <a:p>
            <a:r>
              <a:rPr lang="zh-CN" altLang="zh-CN" dirty="0"/>
              <a:t>【案例</a:t>
            </a:r>
            <a:r>
              <a:rPr lang="en-US" altLang="zh-CN" dirty="0"/>
              <a:t>8-2</a:t>
            </a:r>
            <a:r>
              <a:rPr lang="zh-CN" altLang="zh-CN" dirty="0"/>
              <a:t>】　查询工资分钱清单</a:t>
            </a:r>
          </a:p>
          <a:p>
            <a:r>
              <a:rPr lang="zh-CN" altLang="zh-CN" dirty="0"/>
              <a:t>【操作步骤】</a:t>
            </a:r>
          </a:p>
          <a:p>
            <a:r>
              <a:rPr lang="zh-CN" altLang="zh-CN" dirty="0"/>
              <a:t>【业务处理】</a:t>
            </a:r>
            <a:r>
              <a:rPr lang="en-US" altLang="zh-CN" dirty="0"/>
              <a:t>-</a:t>
            </a:r>
            <a:r>
              <a:rPr lang="zh-CN" altLang="zh-CN" dirty="0"/>
              <a:t>【工资分钱清单】</a:t>
            </a:r>
            <a:r>
              <a:rPr lang="en-US" altLang="zh-CN" dirty="0"/>
              <a:t>,</a:t>
            </a:r>
            <a:r>
              <a:rPr lang="zh-CN" altLang="zh-CN" dirty="0"/>
              <a:t>如图</a:t>
            </a:r>
            <a:r>
              <a:rPr lang="en-US" altLang="zh-CN" dirty="0"/>
              <a:t>8-26</a:t>
            </a:r>
            <a:r>
              <a:rPr lang="zh-CN" altLang="zh-CN" dirty="0"/>
              <a:t>所示。</a:t>
            </a:r>
          </a:p>
          <a:p>
            <a:endParaRPr lang="zh-CN" altLang="en-US" dirty="0"/>
          </a:p>
        </p:txBody>
      </p:sp>
    </p:spTree>
    <p:extLst>
      <p:ext uri="{BB962C8B-B14F-4D97-AF65-F5344CB8AC3E}">
        <p14:creationId xmlns:p14="http://schemas.microsoft.com/office/powerpoint/2010/main" val="77670576"/>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
          <p:cNvSpPr>
            <a:spLocks noGrp="1"/>
          </p:cNvSpPr>
          <p:nvPr>
            <p:ph type="title"/>
          </p:nvPr>
        </p:nvSpPr>
        <p:spPr>
          <a:xfrm>
            <a:off x="767567" y="500668"/>
            <a:ext cx="8711806" cy="647700"/>
          </a:xfrm>
        </p:spPr>
        <p:txBody>
          <a:bodyPr/>
          <a:lstStyle/>
          <a:p>
            <a:pPr algn="ctr"/>
            <a:r>
              <a:rPr lang="zh-CN" altLang="en-US" sz="2800" dirty="0" smtClean="0"/>
              <a:t>目  录</a:t>
            </a:r>
            <a:endParaRPr lang="zh-CN" altLang="en-US" sz="2800" dirty="0"/>
          </a:p>
        </p:txBody>
      </p:sp>
      <p:grpSp>
        <p:nvGrpSpPr>
          <p:cNvPr id="3" name="组合 2"/>
          <p:cNvGrpSpPr/>
          <p:nvPr/>
        </p:nvGrpSpPr>
        <p:grpSpPr>
          <a:xfrm>
            <a:off x="2488640" y="2175780"/>
            <a:ext cx="6390109" cy="3850764"/>
            <a:chOff x="2488640" y="2139114"/>
            <a:chExt cx="6390109" cy="3850764"/>
          </a:xfrm>
        </p:grpSpPr>
        <p:grpSp>
          <p:nvGrpSpPr>
            <p:cNvPr id="17" name="Group 4"/>
            <p:cNvGrpSpPr/>
            <p:nvPr/>
          </p:nvGrpSpPr>
          <p:grpSpPr bwMode="auto">
            <a:xfrm>
              <a:off x="2488640" y="2139114"/>
              <a:ext cx="6390109" cy="639332"/>
              <a:chOff x="0" y="0"/>
              <a:chExt cx="2982" cy="288"/>
            </a:xfrm>
          </p:grpSpPr>
          <p:sp>
            <p:nvSpPr>
              <p:cNvPr id="32"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sp>
            <p:nvSpPr>
              <p:cNvPr id="33"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8.1</a:t>
                </a:r>
                <a:r>
                  <a:rPr lang="zh-CN" altLang="en-US"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　薪资管理系统概述</a:t>
                </a:r>
                <a:endParaRPr lang="zh-CN" altLang="en-US" sz="2000" dirty="0">
                  <a:solidFill>
                    <a:srgbClr val="000000"/>
                  </a:solidFill>
                  <a:latin typeface="方正宋黑简体" panose="02000000000000000000" charset="-122"/>
                  <a:ea typeface="方正宋黑简体" panose="02000000000000000000" charset="-122"/>
                  <a:cs typeface="锐字工房云字库准圆GBK" panose="02010604000000000000" charset="-122"/>
                  <a:sym typeface="+mn-ea"/>
                </a:endParaRPr>
              </a:p>
            </p:txBody>
          </p:sp>
          <p:sp>
            <p:nvSpPr>
              <p:cNvPr id="40"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grpSp>
        <p:grpSp>
          <p:nvGrpSpPr>
            <p:cNvPr id="18" name="Group 8"/>
            <p:cNvGrpSpPr/>
            <p:nvPr/>
          </p:nvGrpSpPr>
          <p:grpSpPr bwMode="auto">
            <a:xfrm>
              <a:off x="2488640" y="2975707"/>
              <a:ext cx="6390109" cy="639332"/>
              <a:chOff x="0" y="0"/>
              <a:chExt cx="2982" cy="288"/>
            </a:xfrm>
          </p:grpSpPr>
          <p:sp>
            <p:nvSpPr>
              <p:cNvPr id="29"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sp>
            <p:nvSpPr>
              <p:cNvPr id="30" name="Rectangle 10"/>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8.2</a:t>
                </a:r>
                <a:r>
                  <a:rPr lang="zh-CN" altLang="en-US"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　薪资管理系统应用案例</a:t>
                </a:r>
                <a:endParaRPr lang="zh-CN" altLang="en-US" sz="2000" dirty="0">
                  <a:solidFill>
                    <a:srgbClr val="000000"/>
                  </a:solidFill>
                  <a:latin typeface="方正宋黑简体" panose="02000000000000000000" charset="-122"/>
                  <a:ea typeface="方正宋黑简体" panose="02000000000000000000" charset="-122"/>
                  <a:cs typeface="锐字工房云字库准圆GBK" panose="02010604000000000000" charset="-122"/>
                  <a:sym typeface="+mn-ea"/>
                </a:endParaRPr>
              </a:p>
            </p:txBody>
          </p:sp>
          <p:sp>
            <p:nvSpPr>
              <p:cNvPr id="31"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grpSp>
        <p:grpSp>
          <p:nvGrpSpPr>
            <p:cNvPr id="22" name="Group 12"/>
            <p:cNvGrpSpPr/>
            <p:nvPr/>
          </p:nvGrpSpPr>
          <p:grpSpPr bwMode="auto">
            <a:xfrm>
              <a:off x="2488640" y="3779276"/>
              <a:ext cx="6390109" cy="639332"/>
              <a:chOff x="0" y="0"/>
              <a:chExt cx="2982" cy="288"/>
            </a:xfrm>
          </p:grpSpPr>
          <p:sp>
            <p:nvSpPr>
              <p:cNvPr id="26"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sp>
            <p:nvSpPr>
              <p:cNvPr id="27"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8.3</a:t>
                </a:r>
                <a:r>
                  <a:rPr lang="zh-CN" altLang="en-US"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　薪资单类别账套处理</a:t>
                </a:r>
                <a:endParaRPr lang="zh-CN" altLang="en-US" sz="2000" dirty="0">
                  <a:solidFill>
                    <a:srgbClr val="000000"/>
                  </a:solidFill>
                  <a:latin typeface="方正宋黑简体" panose="02000000000000000000" charset="-122"/>
                  <a:ea typeface="方正宋黑简体" panose="02000000000000000000" charset="-122"/>
                  <a:cs typeface="锐字工房云字库准圆GBK" panose="02010604000000000000" charset="-122"/>
                  <a:sym typeface="+mn-ea"/>
                </a:endParaRPr>
              </a:p>
            </p:txBody>
          </p:sp>
          <p:sp>
            <p:nvSpPr>
              <p:cNvPr id="28"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grpSp>
        <p:grpSp>
          <p:nvGrpSpPr>
            <p:cNvPr id="23" name="Group 16"/>
            <p:cNvGrpSpPr/>
            <p:nvPr/>
          </p:nvGrpSpPr>
          <p:grpSpPr bwMode="auto">
            <a:xfrm>
              <a:off x="2488640" y="4657065"/>
              <a:ext cx="5832957" cy="419563"/>
              <a:chOff x="0" y="27"/>
              <a:chExt cx="2722" cy="189"/>
            </a:xfrm>
          </p:grpSpPr>
          <p:sp>
            <p:nvSpPr>
              <p:cNvPr id="24" name="Rectangle 18"/>
              <p:cNvSpPr>
                <a:spLocks noChangeArrowheads="1"/>
              </p:cNvSpPr>
              <p:nvPr/>
            </p:nvSpPr>
            <p:spPr bwMode="auto">
              <a:xfrm>
                <a:off x="299" y="2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8.4</a:t>
                </a:r>
                <a:r>
                  <a:rPr lang="zh-CN" altLang="en-US"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　薪资多类别账套处理</a:t>
                </a:r>
                <a:endParaRPr lang="zh-CN" altLang="en-US" sz="2000" dirty="0">
                  <a:solidFill>
                    <a:srgbClr val="000000"/>
                  </a:solidFill>
                  <a:latin typeface="方正宋黑简体" panose="02000000000000000000" charset="-122"/>
                  <a:ea typeface="方正宋黑简体" panose="02000000000000000000" charset="-122"/>
                  <a:cs typeface="锐字工房云字库准圆GBK" panose="02010604000000000000" charset="-122"/>
                  <a:sym typeface="+mn-ea"/>
                </a:endParaRPr>
              </a:p>
            </p:txBody>
          </p:sp>
          <p:sp>
            <p:nvSpPr>
              <p:cNvPr id="25" name="Oval 19"/>
              <p:cNvSpPr>
                <a:spLocks noChangeArrowheads="1"/>
              </p:cNvSpPr>
              <p:nvPr/>
            </p:nvSpPr>
            <p:spPr bwMode="auto">
              <a:xfrm>
                <a:off x="0" y="72"/>
                <a:ext cx="144" cy="144"/>
              </a:xfrm>
              <a:prstGeom prst="ellipse">
                <a:avLst/>
              </a:prstGeom>
              <a:gradFill rotWithShape="1">
                <a:gsLst>
                  <a:gs pos="0">
                    <a:schemeClr val="accent1"/>
                  </a:gs>
                  <a:gs pos="100000">
                    <a:srgbClr val="3F7878"/>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grpSp>
        <p:sp>
          <p:nvSpPr>
            <p:cNvPr id="15" name="AutoShape 13"/>
            <p:cNvSpPr>
              <a:spLocks noChangeArrowheads="1"/>
            </p:cNvSpPr>
            <p:nvPr/>
          </p:nvSpPr>
          <p:spPr bwMode="auto">
            <a:xfrm>
              <a:off x="2604356" y="4549823"/>
              <a:ext cx="6274393" cy="639334"/>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grpSp>
          <p:nvGrpSpPr>
            <p:cNvPr id="41" name="Group 8"/>
            <p:cNvGrpSpPr/>
            <p:nvPr/>
          </p:nvGrpSpPr>
          <p:grpSpPr bwMode="auto">
            <a:xfrm>
              <a:off x="2488640" y="5350546"/>
              <a:ext cx="6390109" cy="639332"/>
              <a:chOff x="0" y="0"/>
              <a:chExt cx="2982" cy="288"/>
            </a:xfrm>
          </p:grpSpPr>
          <p:sp>
            <p:nvSpPr>
              <p:cNvPr id="42"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sp>
            <p:nvSpPr>
              <p:cNvPr id="43" name="Rectangle 10"/>
              <p:cNvSpPr>
                <a:spLocks noChangeArrowheads="1"/>
              </p:cNvSpPr>
              <p:nvPr/>
            </p:nvSpPr>
            <p:spPr bwMode="auto">
              <a:xfrm>
                <a:off x="299" y="43"/>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8.5</a:t>
                </a:r>
                <a:r>
                  <a:rPr lang="zh-CN" altLang="en-US" sz="2000" dirty="0">
                    <a:solidFill>
                      <a:srgbClr val="000000"/>
                    </a:solidFill>
                    <a:latin typeface="方正宋黑简体" panose="02000000000000000000" charset="-122"/>
                    <a:ea typeface="方正宋黑简体" panose="02000000000000000000" charset="-122"/>
                    <a:cs typeface="方正宋黑简体" panose="02000000000000000000" charset="-122"/>
                    <a:sym typeface="+mn-ea"/>
                  </a:rPr>
                  <a:t>　薪资管理系统期末处理</a:t>
                </a:r>
                <a:endParaRPr lang="zh-CN" altLang="en-US" sz="2000" dirty="0">
                  <a:solidFill>
                    <a:srgbClr val="000000"/>
                  </a:solidFill>
                  <a:latin typeface="方正宋黑简体" panose="02000000000000000000" charset="-122"/>
                  <a:ea typeface="方正宋黑简体" panose="02000000000000000000" charset="-122"/>
                  <a:cs typeface="锐字工房云字库准圆GBK" panose="02010604000000000000" charset="-122"/>
                  <a:sym typeface="+mn-ea"/>
                </a:endParaRPr>
              </a:p>
            </p:txBody>
          </p:sp>
          <p:sp>
            <p:nvSpPr>
              <p:cNvPr id="44"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latin typeface="方正宋黑简体" panose="02000000000000000000" charset="-122"/>
                  <a:ea typeface="方正宋黑简体" panose="02000000000000000000" charset="-122"/>
                </a:endParaRPr>
              </a:p>
            </p:txBody>
          </p:sp>
        </p:grpSp>
      </p:grpSp>
    </p:spTree>
    <p:extLst>
      <p:ext uri="{BB962C8B-B14F-4D97-AF65-F5344CB8AC3E}">
        <p14:creationId xmlns:p14="http://schemas.microsoft.com/office/powerpoint/2010/main" val="66448917"/>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8.3</a:t>
            </a:r>
            <a:r>
              <a:rPr lang="zh-CN" altLang="zh-CN" dirty="0"/>
              <a:t>　薪资单类别账套处理</a:t>
            </a:r>
            <a:endParaRPr lang="zh-CN" altLang="en-US" dirty="0"/>
          </a:p>
        </p:txBody>
      </p:sp>
      <p:sp>
        <p:nvSpPr>
          <p:cNvPr id="3" name="内容占位符 2"/>
          <p:cNvSpPr>
            <a:spLocks noGrp="1"/>
          </p:cNvSpPr>
          <p:nvPr>
            <p:ph idx="1"/>
          </p:nvPr>
        </p:nvSpPr>
        <p:spPr/>
        <p:txBody>
          <a:bodyPr>
            <a:normAutofit/>
          </a:bodyPr>
          <a:lstStyle/>
          <a:p>
            <a:pPr marL="0" indent="0">
              <a:buNone/>
            </a:pPr>
            <a:r>
              <a:rPr lang="en-US" altLang="zh-CN" sz="2600" b="1" dirty="0">
                <a:latin typeface="黑体" panose="02010609060101010101" pitchFamily="49" charset="-122"/>
                <a:ea typeface="黑体" panose="02010609060101010101" pitchFamily="49" charset="-122"/>
              </a:rPr>
              <a:t>8.3.11</a:t>
            </a:r>
            <a:r>
              <a:rPr lang="zh-CN" altLang="zh-CN" sz="2600" b="1" dirty="0">
                <a:latin typeface="黑体" panose="02010609060101010101" pitchFamily="49" charset="-122"/>
                <a:ea typeface="黑体" panose="02010609060101010101" pitchFamily="49" charset="-122"/>
              </a:rPr>
              <a:t>　工资分摊</a:t>
            </a:r>
          </a:p>
          <a:p>
            <a:r>
              <a:rPr lang="zh-CN" altLang="zh-CN" dirty="0"/>
              <a:t>工资分摊是指对当月发生的工资费用进行工资总额的计算、分配及各种费用的计提</a:t>
            </a:r>
            <a:r>
              <a:rPr lang="en-US" altLang="zh-CN" dirty="0"/>
              <a:t>,</a:t>
            </a:r>
            <a:r>
              <a:rPr lang="zh-CN" altLang="zh-CN" dirty="0"/>
              <a:t>并制作自动转账凭证</a:t>
            </a:r>
            <a:r>
              <a:rPr lang="en-US" altLang="zh-CN" dirty="0"/>
              <a:t>,</a:t>
            </a:r>
            <a:r>
              <a:rPr lang="zh-CN" altLang="zh-CN" dirty="0"/>
              <a:t>传递到总账系统供登账处理使用。要想对员工工资进行合理、有效的分摊</a:t>
            </a:r>
            <a:r>
              <a:rPr lang="en-US" altLang="zh-CN" dirty="0"/>
              <a:t>,</a:t>
            </a:r>
            <a:r>
              <a:rPr lang="zh-CN" altLang="zh-CN" dirty="0"/>
              <a:t>就必须对这些工资分摊类型进行合理的设置。 </a:t>
            </a:r>
          </a:p>
          <a:p>
            <a:r>
              <a:rPr lang="zh-CN" altLang="zh-CN" dirty="0"/>
              <a:t>【案例</a:t>
            </a:r>
            <a:r>
              <a:rPr lang="en-US" altLang="zh-CN" dirty="0"/>
              <a:t>8-2</a:t>
            </a:r>
            <a:r>
              <a:rPr lang="zh-CN" altLang="zh-CN" dirty="0"/>
              <a:t>】　设置并生成工资分摊的记账凭证</a:t>
            </a:r>
          </a:p>
          <a:p>
            <a:r>
              <a:rPr lang="en-US" altLang="zh-CN" dirty="0"/>
              <a:t>(1)</a:t>
            </a:r>
            <a:r>
              <a:rPr lang="zh-CN" altLang="zh-CN" dirty="0"/>
              <a:t>工资分摊设置。</a:t>
            </a:r>
          </a:p>
          <a:p>
            <a:r>
              <a:rPr lang="en-US" altLang="zh-CN" dirty="0"/>
              <a:t>(2)</a:t>
            </a:r>
            <a:r>
              <a:rPr lang="zh-CN" altLang="zh-CN" dirty="0"/>
              <a:t>生成工资分摊的记账凭证。</a:t>
            </a:r>
          </a:p>
          <a:p>
            <a:r>
              <a:rPr lang="en-US" altLang="zh-CN" dirty="0"/>
              <a:t>(3)</a:t>
            </a:r>
            <a:r>
              <a:rPr lang="zh-CN" altLang="zh-CN" dirty="0"/>
              <a:t>修改、冲销或删除记账凭证。</a:t>
            </a:r>
          </a:p>
          <a:p>
            <a:endParaRPr lang="zh-CN" altLang="en-US" dirty="0"/>
          </a:p>
        </p:txBody>
      </p:sp>
    </p:spTree>
    <p:extLst>
      <p:ext uri="{BB962C8B-B14F-4D97-AF65-F5344CB8AC3E}">
        <p14:creationId xmlns:p14="http://schemas.microsoft.com/office/powerpoint/2010/main" val="156600325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8.3</a:t>
            </a:r>
            <a:r>
              <a:rPr lang="zh-CN" altLang="zh-CN" dirty="0"/>
              <a:t>　薪资单类别账套处理</a:t>
            </a:r>
            <a:endParaRPr lang="zh-CN" altLang="en-US" dirty="0"/>
          </a:p>
        </p:txBody>
      </p:sp>
      <p:sp>
        <p:nvSpPr>
          <p:cNvPr id="3" name="内容占位符 2"/>
          <p:cNvSpPr>
            <a:spLocks noGrp="1"/>
          </p:cNvSpPr>
          <p:nvPr>
            <p:ph idx="1"/>
          </p:nvPr>
        </p:nvSpPr>
        <p:spPr/>
        <p:txBody>
          <a:bodyPr>
            <a:normAutofit fontScale="85000" lnSpcReduction="10000"/>
          </a:bodyPr>
          <a:lstStyle/>
          <a:p>
            <a:pPr marL="0" indent="0">
              <a:lnSpc>
                <a:spcPct val="145000"/>
              </a:lnSpc>
              <a:buNone/>
            </a:pPr>
            <a:r>
              <a:rPr lang="en-US" altLang="zh-CN" sz="2800" b="1" dirty="0">
                <a:latin typeface="黑体" panose="02010609060101010101" pitchFamily="49" charset="-122"/>
                <a:ea typeface="黑体" panose="02010609060101010101" pitchFamily="49" charset="-122"/>
              </a:rPr>
              <a:t>8.3.12</a:t>
            </a:r>
            <a:r>
              <a:rPr lang="zh-CN" altLang="zh-CN" sz="2800" b="1" dirty="0">
                <a:latin typeface="黑体" panose="02010609060101010101" pitchFamily="49" charset="-122"/>
                <a:ea typeface="黑体" panose="02010609060101010101" pitchFamily="49" charset="-122"/>
              </a:rPr>
              <a:t>　账簿查询</a:t>
            </a:r>
          </a:p>
          <a:p>
            <a:r>
              <a:rPr lang="zh-CN" altLang="zh-CN" dirty="0"/>
              <a:t>【案例</a:t>
            </a:r>
            <a:r>
              <a:rPr lang="en-US" altLang="zh-CN" dirty="0"/>
              <a:t>8-2</a:t>
            </a:r>
            <a:r>
              <a:rPr lang="zh-CN" altLang="zh-CN" dirty="0"/>
              <a:t>】　查询工资发放签名表及工资分析表</a:t>
            </a:r>
          </a:p>
          <a:p>
            <a:r>
              <a:rPr lang="en-US" altLang="zh-CN" dirty="0"/>
              <a:t>(1)</a:t>
            </a:r>
            <a:r>
              <a:rPr lang="zh-CN" altLang="zh-CN" dirty="0"/>
              <a:t>查询工资发放签名表。</a:t>
            </a:r>
          </a:p>
          <a:p>
            <a:r>
              <a:rPr lang="zh-CN" altLang="zh-CN" dirty="0"/>
              <a:t>【操作步骤】</a:t>
            </a:r>
          </a:p>
          <a:p>
            <a:r>
              <a:rPr lang="en-US" altLang="zh-CN" dirty="0"/>
              <a:t>①</a:t>
            </a:r>
            <a:r>
              <a:rPr lang="zh-CN" altLang="zh-CN" dirty="0"/>
              <a:t>【统计分析】</a:t>
            </a:r>
            <a:r>
              <a:rPr lang="en-US" altLang="zh-CN" dirty="0"/>
              <a:t>-</a:t>
            </a:r>
            <a:r>
              <a:rPr lang="zh-CN" altLang="zh-CN" dirty="0"/>
              <a:t>【账表】</a:t>
            </a:r>
            <a:r>
              <a:rPr lang="en-US" altLang="zh-CN" dirty="0"/>
              <a:t>-</a:t>
            </a:r>
            <a:r>
              <a:rPr lang="zh-CN" altLang="zh-CN" dirty="0"/>
              <a:t>【工资表】</a:t>
            </a:r>
            <a:r>
              <a:rPr lang="en-US" altLang="zh-CN" dirty="0"/>
              <a:t>,</a:t>
            </a:r>
            <a:r>
              <a:rPr lang="zh-CN" altLang="zh-CN" dirty="0"/>
              <a:t>选择“要查看的表格”</a:t>
            </a:r>
            <a:r>
              <a:rPr lang="en-US" altLang="zh-CN" dirty="0"/>
              <a:t>,</a:t>
            </a:r>
            <a:r>
              <a:rPr lang="zh-CN" altLang="zh-CN" dirty="0"/>
              <a:t>点击【查看】</a:t>
            </a:r>
            <a:r>
              <a:rPr lang="en-US" altLang="zh-CN" dirty="0"/>
              <a:t>,</a:t>
            </a:r>
            <a:r>
              <a:rPr lang="zh-CN" altLang="zh-CN" dirty="0"/>
              <a:t>如图</a:t>
            </a:r>
            <a:r>
              <a:rPr lang="en-US" altLang="zh-CN" dirty="0"/>
              <a:t>8-34</a:t>
            </a:r>
            <a:r>
              <a:rPr lang="zh-CN" altLang="zh-CN" dirty="0"/>
              <a:t>所示。</a:t>
            </a:r>
          </a:p>
          <a:p>
            <a:r>
              <a:rPr lang="en-US" altLang="zh-CN" dirty="0"/>
              <a:t>②</a:t>
            </a:r>
            <a:r>
              <a:rPr lang="zh-CN" altLang="zh-CN" dirty="0"/>
              <a:t>选择需要查看的部门</a:t>
            </a:r>
            <a:r>
              <a:rPr lang="en-US" altLang="zh-CN" dirty="0"/>
              <a:t>,</a:t>
            </a:r>
            <a:r>
              <a:rPr lang="zh-CN" altLang="zh-CN" dirty="0"/>
              <a:t>点击【确定】</a:t>
            </a:r>
            <a:r>
              <a:rPr lang="en-US" altLang="zh-CN" dirty="0"/>
              <a:t>,</a:t>
            </a:r>
            <a:r>
              <a:rPr lang="zh-CN" altLang="zh-CN" dirty="0"/>
              <a:t>如图</a:t>
            </a:r>
            <a:r>
              <a:rPr lang="en-US" altLang="zh-CN" dirty="0"/>
              <a:t>8-35</a:t>
            </a:r>
            <a:r>
              <a:rPr lang="zh-CN" altLang="zh-CN" dirty="0"/>
              <a:t>所示。</a:t>
            </a:r>
          </a:p>
          <a:p>
            <a:r>
              <a:rPr lang="en-US" altLang="zh-CN" dirty="0"/>
              <a:t>③</a:t>
            </a:r>
            <a:r>
              <a:rPr lang="zh-CN" altLang="zh-CN" dirty="0"/>
              <a:t>生成工资发放签名表</a:t>
            </a:r>
            <a:r>
              <a:rPr lang="en-US" altLang="zh-CN" dirty="0"/>
              <a:t>,</a:t>
            </a:r>
            <a:r>
              <a:rPr lang="zh-CN" altLang="zh-CN" dirty="0"/>
              <a:t>如图</a:t>
            </a:r>
            <a:r>
              <a:rPr lang="en-US" altLang="zh-CN" dirty="0"/>
              <a:t>8-36</a:t>
            </a:r>
            <a:r>
              <a:rPr lang="zh-CN" altLang="zh-CN" dirty="0"/>
              <a:t>所示。</a:t>
            </a:r>
          </a:p>
          <a:p>
            <a:r>
              <a:rPr lang="en-US" altLang="zh-CN" dirty="0"/>
              <a:t>(2)</a:t>
            </a:r>
            <a:r>
              <a:rPr lang="zh-CN" altLang="zh-CN" dirty="0"/>
              <a:t>查询工资分析表。</a:t>
            </a:r>
          </a:p>
          <a:p>
            <a:r>
              <a:rPr lang="zh-CN" altLang="zh-CN" dirty="0"/>
              <a:t>【操作步骤】</a:t>
            </a:r>
          </a:p>
          <a:p>
            <a:r>
              <a:rPr lang="en-US" altLang="zh-CN" dirty="0"/>
              <a:t>①</a:t>
            </a:r>
            <a:r>
              <a:rPr lang="zh-CN" altLang="zh-CN" dirty="0"/>
              <a:t>【统计分析】</a:t>
            </a:r>
            <a:r>
              <a:rPr lang="en-US" altLang="zh-CN" dirty="0"/>
              <a:t>-</a:t>
            </a:r>
            <a:r>
              <a:rPr lang="zh-CN" altLang="zh-CN" dirty="0"/>
              <a:t>【账表】</a:t>
            </a:r>
            <a:r>
              <a:rPr lang="en-US" altLang="zh-CN" dirty="0"/>
              <a:t>-</a:t>
            </a:r>
            <a:r>
              <a:rPr lang="zh-CN" altLang="zh-CN" dirty="0"/>
              <a:t>【工资分析表】</a:t>
            </a:r>
            <a:r>
              <a:rPr lang="en-US" altLang="zh-CN" dirty="0"/>
              <a:t>,</a:t>
            </a:r>
            <a:r>
              <a:rPr lang="zh-CN" altLang="zh-CN" dirty="0"/>
              <a:t>点击【确定】</a:t>
            </a:r>
            <a:r>
              <a:rPr lang="en-US" altLang="zh-CN" dirty="0"/>
              <a:t>,</a:t>
            </a:r>
            <a:r>
              <a:rPr lang="zh-CN" altLang="zh-CN" dirty="0"/>
              <a:t>如图</a:t>
            </a:r>
            <a:r>
              <a:rPr lang="en-US" altLang="zh-CN" dirty="0"/>
              <a:t>8-37</a:t>
            </a:r>
            <a:r>
              <a:rPr lang="zh-CN" altLang="zh-CN" dirty="0"/>
              <a:t>所示。</a:t>
            </a:r>
          </a:p>
          <a:p>
            <a:r>
              <a:rPr lang="en-US" altLang="zh-CN" dirty="0"/>
              <a:t>②</a:t>
            </a:r>
            <a:r>
              <a:rPr lang="zh-CN" altLang="zh-CN" dirty="0"/>
              <a:t>选择全部部门后</a:t>
            </a:r>
            <a:r>
              <a:rPr lang="en-US" altLang="zh-CN" dirty="0"/>
              <a:t>,</a:t>
            </a:r>
            <a:r>
              <a:rPr lang="zh-CN" altLang="zh-CN" dirty="0"/>
              <a:t>点击【确定】后</a:t>
            </a:r>
            <a:r>
              <a:rPr lang="en-US" altLang="zh-CN" dirty="0"/>
              <a:t>,</a:t>
            </a:r>
            <a:r>
              <a:rPr lang="zh-CN" altLang="zh-CN" dirty="0"/>
              <a:t>如图</a:t>
            </a:r>
            <a:r>
              <a:rPr lang="en-US" altLang="zh-CN" dirty="0"/>
              <a:t>8-38</a:t>
            </a:r>
            <a:r>
              <a:rPr lang="zh-CN" altLang="zh-CN" dirty="0"/>
              <a:t>所示。</a:t>
            </a:r>
          </a:p>
          <a:p>
            <a:r>
              <a:rPr lang="en-US" altLang="zh-CN" dirty="0"/>
              <a:t>③</a:t>
            </a:r>
            <a:r>
              <a:rPr lang="zh-CN" altLang="zh-CN" dirty="0"/>
              <a:t>进入分析表选项</a:t>
            </a:r>
            <a:r>
              <a:rPr lang="en-US" altLang="zh-CN" dirty="0"/>
              <a:t>,</a:t>
            </a:r>
            <a:r>
              <a:rPr lang="zh-CN" altLang="zh-CN" dirty="0"/>
              <a:t>将项目由左侧选到右侧</a:t>
            </a:r>
            <a:r>
              <a:rPr lang="en-US" altLang="zh-CN" dirty="0"/>
              <a:t>,</a:t>
            </a:r>
            <a:r>
              <a:rPr lang="zh-CN" altLang="zh-CN" dirty="0"/>
              <a:t>点击【确定】</a:t>
            </a:r>
            <a:r>
              <a:rPr lang="en-US" altLang="zh-CN" dirty="0"/>
              <a:t>,</a:t>
            </a:r>
            <a:r>
              <a:rPr lang="zh-CN" altLang="zh-CN" dirty="0"/>
              <a:t>如图</a:t>
            </a:r>
            <a:r>
              <a:rPr lang="en-US" altLang="zh-CN" dirty="0"/>
              <a:t>8-39</a:t>
            </a:r>
            <a:r>
              <a:rPr lang="zh-CN" altLang="zh-CN" dirty="0"/>
              <a:t>所示。</a:t>
            </a:r>
          </a:p>
          <a:p>
            <a:r>
              <a:rPr lang="en-US" altLang="zh-CN" dirty="0"/>
              <a:t>④</a:t>
            </a:r>
            <a:r>
              <a:rPr lang="zh-CN" altLang="zh-CN" dirty="0"/>
              <a:t>按部门生成“工资项目分析”</a:t>
            </a:r>
            <a:r>
              <a:rPr lang="en-US" altLang="zh-CN" dirty="0"/>
              <a:t>,</a:t>
            </a:r>
            <a:r>
              <a:rPr lang="zh-CN" altLang="zh-CN" dirty="0"/>
              <a:t>如图</a:t>
            </a:r>
            <a:r>
              <a:rPr lang="en-US" altLang="zh-CN" dirty="0"/>
              <a:t>8-40</a:t>
            </a:r>
            <a:r>
              <a:rPr lang="zh-CN" altLang="zh-CN" dirty="0"/>
              <a:t>所示。</a:t>
            </a:r>
          </a:p>
        </p:txBody>
      </p:sp>
    </p:spTree>
    <p:extLst>
      <p:ext uri="{BB962C8B-B14F-4D97-AF65-F5344CB8AC3E}">
        <p14:creationId xmlns:p14="http://schemas.microsoft.com/office/powerpoint/2010/main" val="216957291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8.4</a:t>
            </a:r>
            <a:r>
              <a:rPr lang="zh-CN" altLang="zh-CN" dirty="0"/>
              <a:t>　薪资多类别账套处理</a:t>
            </a:r>
            <a:endParaRPr lang="zh-CN" altLang="en-US" dirty="0"/>
          </a:p>
        </p:txBody>
      </p:sp>
      <p:sp>
        <p:nvSpPr>
          <p:cNvPr id="3" name="内容占位符 2"/>
          <p:cNvSpPr>
            <a:spLocks noGrp="1"/>
          </p:cNvSpPr>
          <p:nvPr>
            <p:ph idx="1"/>
          </p:nvPr>
        </p:nvSpPr>
        <p:spPr/>
        <p:txBody>
          <a:bodyPr>
            <a:normAutofit/>
          </a:bodyPr>
          <a:lstStyle/>
          <a:p>
            <a:pPr marL="0" indent="0">
              <a:buNone/>
            </a:pPr>
            <a:r>
              <a:rPr lang="en-US" altLang="zh-CN" sz="2600" b="1" dirty="0">
                <a:latin typeface="黑体" panose="02010609060101010101" pitchFamily="49" charset="-122"/>
                <a:ea typeface="黑体" panose="02010609060101010101" pitchFamily="49" charset="-122"/>
              </a:rPr>
              <a:t>8.4.1</a:t>
            </a:r>
            <a:r>
              <a:rPr lang="zh-CN" altLang="zh-CN" sz="2600" b="1" dirty="0">
                <a:latin typeface="黑体" panose="02010609060101010101" pitchFamily="49" charset="-122"/>
                <a:ea typeface="黑体" panose="02010609060101010101" pitchFamily="49" charset="-122"/>
              </a:rPr>
              <a:t>　系统启用</a:t>
            </a:r>
          </a:p>
          <a:p>
            <a:r>
              <a:rPr lang="zh-CN" altLang="zh-CN" dirty="0"/>
              <a:t>薪资管理系统启用</a:t>
            </a:r>
            <a:r>
              <a:rPr lang="en-US" altLang="zh-CN" dirty="0"/>
              <a:t>,</a:t>
            </a:r>
            <a:r>
              <a:rPr lang="zh-CN" altLang="zh-CN" dirty="0"/>
              <a:t>具体操作步骤参照薪资单类别。</a:t>
            </a:r>
          </a:p>
          <a:p>
            <a:pPr marL="0" indent="0">
              <a:buNone/>
            </a:pPr>
            <a:r>
              <a:rPr lang="en-US" altLang="zh-CN" sz="2600" b="1" dirty="0">
                <a:latin typeface="黑体" panose="02010609060101010101" pitchFamily="49" charset="-122"/>
                <a:ea typeface="黑体" panose="02010609060101010101" pitchFamily="49" charset="-122"/>
              </a:rPr>
              <a:t>8.4.2</a:t>
            </a:r>
            <a:r>
              <a:rPr lang="zh-CN" altLang="zh-CN" sz="2600" b="1" dirty="0">
                <a:latin typeface="黑体" panose="02010609060101010101" pitchFamily="49" charset="-122"/>
                <a:ea typeface="黑体" panose="02010609060101010101" pitchFamily="49" charset="-122"/>
              </a:rPr>
              <a:t>　薪资多类别账套初始</a:t>
            </a:r>
          </a:p>
          <a:p>
            <a:r>
              <a:rPr lang="zh-CN" altLang="zh-CN" dirty="0"/>
              <a:t>【案例</a:t>
            </a:r>
            <a:r>
              <a:rPr lang="en-US" altLang="zh-CN" dirty="0"/>
              <a:t>8-3</a:t>
            </a:r>
            <a:r>
              <a:rPr lang="zh-CN" altLang="zh-CN" dirty="0"/>
              <a:t>】　薪资多类别账套初始</a:t>
            </a:r>
          </a:p>
          <a:p>
            <a:r>
              <a:rPr lang="zh-CN" altLang="zh-CN" dirty="0"/>
              <a:t>兴华股份有限公司使用两个工资类别进行管理</a:t>
            </a:r>
            <a:r>
              <a:rPr lang="en-US" altLang="zh-CN" dirty="0"/>
              <a:t>,</a:t>
            </a:r>
            <a:r>
              <a:rPr lang="zh-CN" altLang="zh-CN" dirty="0"/>
              <a:t>两个类别均从工资中代扣所得税</a:t>
            </a:r>
            <a:r>
              <a:rPr lang="en-US" altLang="zh-CN" dirty="0"/>
              <a:t>,</a:t>
            </a:r>
            <a:r>
              <a:rPr lang="zh-CN" altLang="zh-CN" dirty="0"/>
              <a:t>扣零至角。</a:t>
            </a:r>
          </a:p>
          <a:p>
            <a:r>
              <a:rPr lang="zh-CN" altLang="zh-CN" dirty="0"/>
              <a:t>【操作步骤】</a:t>
            </a:r>
          </a:p>
          <a:p>
            <a:r>
              <a:rPr lang="en-US" altLang="zh-CN" dirty="0"/>
              <a:t>(1)</a:t>
            </a:r>
            <a:r>
              <a:rPr lang="zh-CN" altLang="zh-CN" dirty="0"/>
              <a:t>【人力资源】</a:t>
            </a:r>
            <a:r>
              <a:rPr lang="en-US" altLang="zh-CN" dirty="0"/>
              <a:t>-</a:t>
            </a:r>
            <a:r>
              <a:rPr lang="zh-CN" altLang="zh-CN" dirty="0"/>
              <a:t>【薪资管理】</a:t>
            </a:r>
            <a:r>
              <a:rPr lang="en-US" altLang="zh-CN" dirty="0"/>
              <a:t>,</a:t>
            </a:r>
            <a:r>
              <a:rPr lang="zh-CN" altLang="zh-CN" dirty="0"/>
              <a:t>选择“多个”工资类别</a:t>
            </a:r>
            <a:r>
              <a:rPr lang="en-US" altLang="zh-CN" dirty="0"/>
              <a:t>,</a:t>
            </a:r>
            <a:r>
              <a:rPr lang="zh-CN" altLang="zh-CN" dirty="0"/>
              <a:t>点击【下一步】</a:t>
            </a:r>
            <a:r>
              <a:rPr lang="en-US" altLang="zh-CN" dirty="0"/>
              <a:t>,</a:t>
            </a:r>
            <a:r>
              <a:rPr lang="zh-CN" altLang="zh-CN" dirty="0"/>
              <a:t>如图</a:t>
            </a:r>
            <a:r>
              <a:rPr lang="en-US" altLang="zh-CN" dirty="0"/>
              <a:t>8-41</a:t>
            </a:r>
            <a:r>
              <a:rPr lang="zh-CN" altLang="zh-CN" dirty="0"/>
              <a:t>所示。</a:t>
            </a:r>
          </a:p>
          <a:p>
            <a:r>
              <a:rPr lang="en-US" altLang="zh-CN" dirty="0"/>
              <a:t>(2)</a:t>
            </a:r>
            <a:r>
              <a:rPr lang="zh-CN" altLang="zh-CN" dirty="0"/>
              <a:t>“工资中代扣所得税” “扣零至角”等信息</a:t>
            </a:r>
            <a:r>
              <a:rPr lang="en-US" altLang="zh-CN" dirty="0"/>
              <a:t>,</a:t>
            </a:r>
            <a:r>
              <a:rPr lang="zh-CN" altLang="zh-CN" dirty="0"/>
              <a:t>按照题中要求设置</a:t>
            </a:r>
            <a:r>
              <a:rPr lang="en-US" altLang="zh-CN" dirty="0"/>
              <a:t>,</a:t>
            </a:r>
            <a:r>
              <a:rPr lang="zh-CN" altLang="zh-CN" dirty="0"/>
              <a:t>具体操作参照薪资单类别。</a:t>
            </a:r>
          </a:p>
          <a:p>
            <a:endParaRPr lang="zh-CN" altLang="en-US" dirty="0"/>
          </a:p>
        </p:txBody>
      </p:sp>
    </p:spTree>
    <p:extLst>
      <p:ext uri="{BB962C8B-B14F-4D97-AF65-F5344CB8AC3E}">
        <p14:creationId xmlns:p14="http://schemas.microsoft.com/office/powerpoint/2010/main" val="1136922427"/>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8.4</a:t>
            </a:r>
            <a:r>
              <a:rPr lang="zh-CN" altLang="zh-CN" dirty="0"/>
              <a:t>　薪资多类别账套处理</a:t>
            </a:r>
            <a:endParaRPr lang="zh-CN" altLang="en-US" dirty="0"/>
          </a:p>
        </p:txBody>
      </p:sp>
      <p:sp>
        <p:nvSpPr>
          <p:cNvPr id="3" name="内容占位符 2"/>
          <p:cNvSpPr>
            <a:spLocks noGrp="1"/>
          </p:cNvSpPr>
          <p:nvPr>
            <p:ph idx="1"/>
          </p:nvPr>
        </p:nvSpPr>
        <p:spPr/>
        <p:txBody>
          <a:bodyPr>
            <a:normAutofit/>
          </a:bodyPr>
          <a:lstStyle/>
          <a:p>
            <a:pPr marL="0" indent="0">
              <a:buNone/>
            </a:pPr>
            <a:r>
              <a:rPr lang="en-US" altLang="zh-CN" sz="2600" b="1" dirty="0">
                <a:latin typeface="黑体" panose="02010609060101010101" pitchFamily="49" charset="-122"/>
                <a:ea typeface="黑体" panose="02010609060101010101" pitchFamily="49" charset="-122"/>
              </a:rPr>
              <a:t>8.4.3</a:t>
            </a:r>
            <a:r>
              <a:rPr lang="zh-CN" altLang="zh-CN" sz="2600" b="1" dirty="0">
                <a:latin typeface="黑体" panose="02010609060101010101" pitchFamily="49" charset="-122"/>
                <a:ea typeface="黑体" panose="02010609060101010101" pitchFamily="49" charset="-122"/>
              </a:rPr>
              <a:t>　新建工资类别</a:t>
            </a:r>
          </a:p>
          <a:p>
            <a:r>
              <a:rPr lang="zh-CN" altLang="zh-CN" dirty="0"/>
              <a:t>【案例</a:t>
            </a:r>
            <a:r>
              <a:rPr lang="en-US" altLang="zh-CN" dirty="0"/>
              <a:t>8-3</a:t>
            </a:r>
            <a:r>
              <a:rPr lang="zh-CN" altLang="zh-CN" dirty="0"/>
              <a:t>】　新建工资类别</a:t>
            </a:r>
          </a:p>
          <a:p>
            <a:r>
              <a:rPr lang="zh-CN" altLang="zh-CN" dirty="0"/>
              <a:t>管理人员类别</a:t>
            </a:r>
            <a:r>
              <a:rPr lang="en-US" altLang="zh-CN" dirty="0"/>
              <a:t>,</a:t>
            </a:r>
            <a:r>
              <a:rPr lang="zh-CN" altLang="zh-CN" dirty="0"/>
              <a:t>所属部门为财务部、人事部、采购部、销售一部、销售二部</a:t>
            </a:r>
            <a:r>
              <a:rPr lang="en-US" altLang="zh-CN" dirty="0"/>
              <a:t>,</a:t>
            </a:r>
            <a:r>
              <a:rPr lang="zh-CN" altLang="zh-CN" dirty="0"/>
              <a:t>启用时期为“</a:t>
            </a:r>
            <a:r>
              <a:rPr lang="en-US" altLang="zh-CN" dirty="0"/>
              <a:t>2021</a:t>
            </a:r>
            <a:r>
              <a:rPr lang="zh-CN" altLang="zh-CN" dirty="0"/>
              <a:t>年</a:t>
            </a:r>
            <a:r>
              <a:rPr lang="en-US" altLang="zh-CN" dirty="0"/>
              <a:t>1</a:t>
            </a:r>
            <a:r>
              <a:rPr lang="zh-CN" altLang="zh-CN" dirty="0"/>
              <a:t>月</a:t>
            </a:r>
            <a:r>
              <a:rPr lang="en-US" altLang="zh-CN" dirty="0"/>
              <a:t>1</a:t>
            </a:r>
            <a:r>
              <a:rPr lang="zh-CN" altLang="zh-CN" dirty="0"/>
              <a:t>日”</a:t>
            </a:r>
            <a:r>
              <a:rPr lang="en-US" altLang="zh-CN" dirty="0"/>
              <a:t>;</a:t>
            </a:r>
            <a:r>
              <a:rPr lang="zh-CN" altLang="zh-CN" dirty="0"/>
              <a:t>生产人员类别</a:t>
            </a:r>
            <a:r>
              <a:rPr lang="en-US" altLang="zh-CN" dirty="0"/>
              <a:t>,</a:t>
            </a:r>
            <a:r>
              <a:rPr lang="zh-CN" altLang="zh-CN" dirty="0"/>
              <a:t>所属部门为生产一部、生产二部</a:t>
            </a:r>
            <a:r>
              <a:rPr lang="en-US" altLang="zh-CN" dirty="0"/>
              <a:t>,</a:t>
            </a:r>
            <a:r>
              <a:rPr lang="zh-CN" altLang="zh-CN" dirty="0"/>
              <a:t>启用时期为“</a:t>
            </a:r>
            <a:r>
              <a:rPr lang="en-US" altLang="zh-CN" dirty="0"/>
              <a:t>2021</a:t>
            </a:r>
            <a:r>
              <a:rPr lang="zh-CN" altLang="zh-CN" dirty="0"/>
              <a:t>年</a:t>
            </a:r>
            <a:r>
              <a:rPr lang="en-US" altLang="zh-CN" dirty="0"/>
              <a:t>1</a:t>
            </a:r>
            <a:r>
              <a:rPr lang="zh-CN" altLang="zh-CN" dirty="0"/>
              <a:t>月</a:t>
            </a:r>
            <a:r>
              <a:rPr lang="en-US" altLang="zh-CN" dirty="0"/>
              <a:t>1</a:t>
            </a:r>
            <a:r>
              <a:rPr lang="zh-CN" altLang="zh-CN" dirty="0"/>
              <a:t>日”。</a:t>
            </a:r>
          </a:p>
          <a:p>
            <a:r>
              <a:rPr lang="en-US" altLang="zh-CN" dirty="0"/>
              <a:t>(1)</a:t>
            </a:r>
            <a:r>
              <a:rPr lang="zh-CN" altLang="zh-CN" dirty="0"/>
              <a:t>新建管理人员类别。</a:t>
            </a:r>
          </a:p>
          <a:p>
            <a:r>
              <a:rPr lang="zh-CN" altLang="zh-CN" dirty="0"/>
              <a:t>【操作步骤】</a:t>
            </a:r>
          </a:p>
          <a:p>
            <a:r>
              <a:rPr lang="en-US" altLang="zh-CN" dirty="0"/>
              <a:t>①</a:t>
            </a:r>
            <a:r>
              <a:rPr lang="zh-CN" altLang="zh-CN" dirty="0"/>
              <a:t>【薪资管理】</a:t>
            </a:r>
            <a:r>
              <a:rPr lang="en-US" altLang="zh-CN" dirty="0"/>
              <a:t>-</a:t>
            </a:r>
            <a:r>
              <a:rPr lang="zh-CN" altLang="zh-CN" dirty="0"/>
              <a:t>【新建工资类别】</a:t>
            </a:r>
            <a:r>
              <a:rPr lang="en-US" altLang="zh-CN" dirty="0"/>
              <a:t>,</a:t>
            </a:r>
            <a:r>
              <a:rPr lang="zh-CN" altLang="zh-CN" dirty="0"/>
              <a:t>在一个薪资核算账套中</a:t>
            </a:r>
            <a:r>
              <a:rPr lang="en-US" altLang="zh-CN" dirty="0"/>
              <a:t>,</a:t>
            </a:r>
            <a:r>
              <a:rPr lang="zh-CN" altLang="zh-CN" dirty="0"/>
              <a:t>可以建立多个工资类别</a:t>
            </a:r>
            <a:r>
              <a:rPr lang="en-US" altLang="zh-CN" dirty="0"/>
              <a:t>,</a:t>
            </a:r>
            <a:r>
              <a:rPr lang="zh-CN" altLang="zh-CN" dirty="0"/>
              <a:t>录入工资类别名称</a:t>
            </a:r>
            <a:r>
              <a:rPr lang="en-US" altLang="zh-CN" dirty="0"/>
              <a:t>,</a:t>
            </a:r>
            <a:r>
              <a:rPr lang="zh-CN" altLang="zh-CN" dirty="0"/>
              <a:t>点击【下一步】</a:t>
            </a:r>
            <a:r>
              <a:rPr lang="en-US" altLang="zh-CN" dirty="0"/>
              <a:t>,</a:t>
            </a:r>
            <a:r>
              <a:rPr lang="zh-CN" altLang="zh-CN" dirty="0"/>
              <a:t>如图</a:t>
            </a:r>
            <a:r>
              <a:rPr lang="en-US" altLang="zh-CN" dirty="0"/>
              <a:t>8-42</a:t>
            </a:r>
            <a:r>
              <a:rPr lang="zh-CN" altLang="zh-CN" dirty="0"/>
              <a:t>所示。</a:t>
            </a:r>
          </a:p>
          <a:p>
            <a:r>
              <a:rPr lang="en-US" altLang="zh-CN" dirty="0"/>
              <a:t>②</a:t>
            </a:r>
            <a:r>
              <a:rPr lang="zh-CN" altLang="zh-CN" dirty="0"/>
              <a:t>选择除生产部以外的其他所有部门</a:t>
            </a:r>
            <a:r>
              <a:rPr lang="en-US" altLang="zh-CN" dirty="0"/>
              <a:t>,</a:t>
            </a:r>
            <a:r>
              <a:rPr lang="zh-CN" altLang="zh-CN" dirty="0"/>
              <a:t>点击【完成】</a:t>
            </a:r>
            <a:r>
              <a:rPr lang="en-US" altLang="zh-CN" dirty="0"/>
              <a:t>,</a:t>
            </a:r>
            <a:r>
              <a:rPr lang="zh-CN" altLang="zh-CN" dirty="0"/>
              <a:t>如图</a:t>
            </a:r>
            <a:r>
              <a:rPr lang="en-US" altLang="zh-CN" dirty="0"/>
              <a:t>8-43</a:t>
            </a:r>
            <a:r>
              <a:rPr lang="zh-CN" altLang="zh-CN" dirty="0"/>
              <a:t>所示。</a:t>
            </a:r>
          </a:p>
          <a:p>
            <a:r>
              <a:rPr lang="en-US" altLang="zh-CN" dirty="0"/>
              <a:t>③</a:t>
            </a:r>
            <a:r>
              <a:rPr lang="zh-CN" altLang="zh-CN" dirty="0"/>
              <a:t>启用日期选择</a:t>
            </a:r>
            <a:r>
              <a:rPr lang="en-US" altLang="zh-CN" dirty="0"/>
              <a:t>2021</a:t>
            </a:r>
            <a:r>
              <a:rPr lang="zh-CN" altLang="zh-CN" dirty="0"/>
              <a:t>年</a:t>
            </a:r>
            <a:r>
              <a:rPr lang="en-US" altLang="zh-CN" dirty="0"/>
              <a:t>1</a:t>
            </a:r>
            <a:r>
              <a:rPr lang="zh-CN" altLang="zh-CN" dirty="0"/>
              <a:t>月</a:t>
            </a:r>
            <a:r>
              <a:rPr lang="en-US" altLang="zh-CN" dirty="0"/>
              <a:t>1</a:t>
            </a:r>
            <a:r>
              <a:rPr lang="zh-CN" altLang="zh-CN" dirty="0"/>
              <a:t>日</a:t>
            </a:r>
            <a:r>
              <a:rPr lang="en-US" altLang="zh-CN" dirty="0"/>
              <a:t>,</a:t>
            </a:r>
            <a:r>
              <a:rPr lang="zh-CN" altLang="zh-CN" dirty="0"/>
              <a:t>点击【是】</a:t>
            </a:r>
            <a:r>
              <a:rPr lang="en-US" altLang="zh-CN" dirty="0"/>
              <a:t>,</a:t>
            </a:r>
            <a:r>
              <a:rPr lang="zh-CN" altLang="zh-CN" dirty="0"/>
              <a:t>如图</a:t>
            </a:r>
            <a:r>
              <a:rPr lang="en-US" altLang="zh-CN" dirty="0"/>
              <a:t>8-44</a:t>
            </a:r>
            <a:r>
              <a:rPr lang="zh-CN" altLang="zh-CN" dirty="0"/>
              <a:t>所示。</a:t>
            </a:r>
          </a:p>
          <a:p>
            <a:endParaRPr lang="zh-CN" altLang="en-US" dirty="0"/>
          </a:p>
        </p:txBody>
      </p:sp>
    </p:spTree>
    <p:extLst>
      <p:ext uri="{BB962C8B-B14F-4D97-AF65-F5344CB8AC3E}">
        <p14:creationId xmlns:p14="http://schemas.microsoft.com/office/powerpoint/2010/main" val="572887"/>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8.4</a:t>
            </a:r>
            <a:r>
              <a:rPr lang="zh-CN" altLang="zh-CN" dirty="0"/>
              <a:t>　薪资多类别账套处理</a:t>
            </a:r>
            <a:endParaRPr lang="zh-CN" altLang="en-US" dirty="0"/>
          </a:p>
        </p:txBody>
      </p:sp>
      <p:sp>
        <p:nvSpPr>
          <p:cNvPr id="3" name="内容占位符 2"/>
          <p:cNvSpPr>
            <a:spLocks noGrp="1"/>
          </p:cNvSpPr>
          <p:nvPr>
            <p:ph idx="1"/>
          </p:nvPr>
        </p:nvSpPr>
        <p:spPr/>
        <p:txBody>
          <a:bodyPr>
            <a:normAutofit/>
          </a:bodyPr>
          <a:lstStyle/>
          <a:p>
            <a:r>
              <a:rPr lang="en-US" altLang="zh-CN" dirty="0"/>
              <a:t>(2)</a:t>
            </a:r>
            <a:r>
              <a:rPr lang="zh-CN" altLang="zh-CN" dirty="0"/>
              <a:t>新建生产人员类别。</a:t>
            </a:r>
          </a:p>
          <a:p>
            <a:r>
              <a:rPr lang="zh-CN" altLang="zh-CN" dirty="0"/>
              <a:t>【操作步骤】</a:t>
            </a:r>
          </a:p>
          <a:p>
            <a:r>
              <a:rPr lang="en-US" altLang="zh-CN" dirty="0"/>
              <a:t>①</a:t>
            </a:r>
            <a:r>
              <a:rPr lang="zh-CN" altLang="zh-CN" dirty="0"/>
              <a:t>【薪资管理】</a:t>
            </a:r>
            <a:r>
              <a:rPr lang="en-US" altLang="zh-CN" dirty="0"/>
              <a:t>-</a:t>
            </a:r>
            <a:r>
              <a:rPr lang="zh-CN" altLang="zh-CN" dirty="0"/>
              <a:t>【新建工资类别】</a:t>
            </a:r>
            <a:r>
              <a:rPr lang="en-US" altLang="zh-CN" dirty="0"/>
              <a:t>,</a:t>
            </a:r>
            <a:r>
              <a:rPr lang="zh-CN" altLang="zh-CN" dirty="0"/>
              <a:t>录入生产人员类别</a:t>
            </a:r>
            <a:r>
              <a:rPr lang="en-US" altLang="zh-CN" dirty="0"/>
              <a:t>,</a:t>
            </a:r>
            <a:r>
              <a:rPr lang="zh-CN" altLang="zh-CN" dirty="0"/>
              <a:t>点击【下一步】</a:t>
            </a:r>
            <a:r>
              <a:rPr lang="en-US" altLang="zh-CN" dirty="0"/>
              <a:t>,</a:t>
            </a:r>
            <a:r>
              <a:rPr lang="zh-CN" altLang="zh-CN" dirty="0"/>
              <a:t>如图</a:t>
            </a:r>
            <a:r>
              <a:rPr lang="en-US" altLang="zh-CN" dirty="0"/>
              <a:t>8-45</a:t>
            </a:r>
            <a:r>
              <a:rPr lang="zh-CN" altLang="zh-CN" dirty="0"/>
              <a:t>所示。</a:t>
            </a:r>
          </a:p>
          <a:p>
            <a:r>
              <a:rPr lang="en-US" altLang="zh-CN" dirty="0"/>
              <a:t>②</a:t>
            </a:r>
            <a:r>
              <a:rPr lang="zh-CN" altLang="zh-CN" dirty="0"/>
              <a:t>选择生产部门</a:t>
            </a:r>
            <a:r>
              <a:rPr lang="en-US" altLang="zh-CN" dirty="0"/>
              <a:t>,</a:t>
            </a:r>
            <a:r>
              <a:rPr lang="zh-CN" altLang="zh-CN" dirty="0"/>
              <a:t>点击【完成】</a:t>
            </a:r>
            <a:r>
              <a:rPr lang="en-US" altLang="zh-CN" dirty="0"/>
              <a:t>,</a:t>
            </a:r>
            <a:r>
              <a:rPr lang="zh-CN" altLang="zh-CN" dirty="0"/>
              <a:t>如图</a:t>
            </a:r>
            <a:r>
              <a:rPr lang="en-US" altLang="zh-CN" dirty="0"/>
              <a:t>8-46</a:t>
            </a:r>
            <a:r>
              <a:rPr lang="zh-CN" altLang="zh-CN" dirty="0"/>
              <a:t>所示。</a:t>
            </a:r>
          </a:p>
          <a:p>
            <a:r>
              <a:rPr lang="en-US" altLang="zh-CN" dirty="0"/>
              <a:t>③</a:t>
            </a:r>
            <a:r>
              <a:rPr lang="zh-CN" altLang="zh-CN" dirty="0"/>
              <a:t>启用日期选择</a:t>
            </a:r>
            <a:r>
              <a:rPr lang="en-US" altLang="zh-CN" dirty="0"/>
              <a:t>2021</a:t>
            </a:r>
            <a:r>
              <a:rPr lang="zh-CN" altLang="zh-CN" dirty="0"/>
              <a:t>年</a:t>
            </a:r>
            <a:r>
              <a:rPr lang="en-US" altLang="zh-CN" dirty="0"/>
              <a:t>1</a:t>
            </a:r>
            <a:r>
              <a:rPr lang="zh-CN" altLang="zh-CN" dirty="0"/>
              <a:t>月</a:t>
            </a:r>
            <a:r>
              <a:rPr lang="en-US" altLang="zh-CN" dirty="0"/>
              <a:t>1</a:t>
            </a:r>
            <a:r>
              <a:rPr lang="zh-CN" altLang="zh-CN" dirty="0"/>
              <a:t>日</a:t>
            </a:r>
            <a:r>
              <a:rPr lang="en-US" altLang="zh-CN" dirty="0"/>
              <a:t>,</a:t>
            </a:r>
            <a:r>
              <a:rPr lang="zh-CN" altLang="zh-CN" dirty="0"/>
              <a:t>点击【是】</a:t>
            </a:r>
            <a:r>
              <a:rPr lang="en-US" altLang="zh-CN" dirty="0"/>
              <a:t>,</a:t>
            </a:r>
            <a:r>
              <a:rPr lang="zh-CN" altLang="zh-CN" dirty="0"/>
              <a:t>如图</a:t>
            </a:r>
            <a:r>
              <a:rPr lang="en-US" altLang="zh-CN" dirty="0"/>
              <a:t>8-47</a:t>
            </a:r>
            <a:r>
              <a:rPr lang="zh-CN" altLang="zh-CN" dirty="0"/>
              <a:t>所示。</a:t>
            </a:r>
          </a:p>
          <a:p>
            <a:endParaRPr lang="zh-CN" altLang="en-US" dirty="0"/>
          </a:p>
        </p:txBody>
      </p:sp>
    </p:spTree>
    <p:extLst>
      <p:ext uri="{BB962C8B-B14F-4D97-AF65-F5344CB8AC3E}">
        <p14:creationId xmlns:p14="http://schemas.microsoft.com/office/powerpoint/2010/main" val="86920461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8.4</a:t>
            </a:r>
            <a:r>
              <a:rPr lang="zh-CN" altLang="zh-CN" dirty="0"/>
              <a:t>　薪资多类别账套处理</a:t>
            </a:r>
            <a:endParaRPr lang="zh-CN" altLang="en-US" dirty="0"/>
          </a:p>
        </p:txBody>
      </p:sp>
      <p:sp>
        <p:nvSpPr>
          <p:cNvPr id="3" name="内容占位符 2"/>
          <p:cNvSpPr>
            <a:spLocks noGrp="1"/>
          </p:cNvSpPr>
          <p:nvPr>
            <p:ph idx="1"/>
          </p:nvPr>
        </p:nvSpPr>
        <p:spPr/>
        <p:txBody>
          <a:bodyPr>
            <a:normAutofit/>
          </a:bodyPr>
          <a:lstStyle/>
          <a:p>
            <a:pPr marL="0" indent="0">
              <a:buNone/>
            </a:pPr>
            <a:r>
              <a:rPr lang="en-US" altLang="zh-CN" sz="2600" b="1" dirty="0">
                <a:latin typeface="黑体" panose="02010609060101010101" pitchFamily="49" charset="-122"/>
                <a:ea typeface="黑体" panose="02010609060101010101" pitchFamily="49" charset="-122"/>
              </a:rPr>
              <a:t>8.4.4</a:t>
            </a:r>
            <a:r>
              <a:rPr lang="zh-CN" altLang="zh-CN" sz="2600" b="1" dirty="0">
                <a:latin typeface="黑体" panose="02010609060101010101" pitchFamily="49" charset="-122"/>
                <a:ea typeface="黑体" panose="02010609060101010101" pitchFamily="49" charset="-122"/>
              </a:rPr>
              <a:t>　批增人员档案</a:t>
            </a:r>
          </a:p>
          <a:p>
            <a:r>
              <a:rPr lang="zh-CN" altLang="zh-CN" dirty="0"/>
              <a:t>【案例</a:t>
            </a:r>
            <a:r>
              <a:rPr lang="en-US" altLang="zh-CN" dirty="0"/>
              <a:t>8-3</a:t>
            </a:r>
            <a:r>
              <a:rPr lang="zh-CN" altLang="zh-CN" dirty="0"/>
              <a:t>】　批增人员档案</a:t>
            </a:r>
          </a:p>
          <a:p>
            <a:r>
              <a:rPr lang="zh-CN" altLang="zh-CN" dirty="0"/>
              <a:t>管理人员类别</a:t>
            </a:r>
            <a:r>
              <a:rPr lang="en-US" altLang="zh-CN" dirty="0"/>
              <a:t>,</a:t>
            </a:r>
            <a:r>
              <a:rPr lang="zh-CN" altLang="zh-CN" dirty="0"/>
              <a:t>所属人员为财务部、人事部、采购部、销售一部、销售二部的全部人员</a:t>
            </a:r>
            <a:r>
              <a:rPr lang="en-US" altLang="zh-CN" dirty="0"/>
              <a:t>;</a:t>
            </a:r>
            <a:r>
              <a:rPr lang="zh-CN" altLang="zh-CN" dirty="0"/>
              <a:t>生产人员类别</a:t>
            </a:r>
            <a:r>
              <a:rPr lang="en-US" altLang="zh-CN" dirty="0"/>
              <a:t>,</a:t>
            </a:r>
            <a:r>
              <a:rPr lang="zh-CN" altLang="zh-CN" dirty="0"/>
              <a:t>所属人员为生产一部、生产二部的全部人员。</a:t>
            </a:r>
          </a:p>
          <a:p>
            <a:r>
              <a:rPr lang="en-US" altLang="zh-CN" dirty="0"/>
              <a:t>(1)</a:t>
            </a:r>
            <a:r>
              <a:rPr lang="zh-CN" altLang="zh-CN" dirty="0"/>
              <a:t>批增管理人员档案。</a:t>
            </a:r>
          </a:p>
          <a:p>
            <a:r>
              <a:rPr lang="zh-CN" altLang="zh-CN" dirty="0"/>
              <a:t>【操作步骤】</a:t>
            </a:r>
          </a:p>
          <a:p>
            <a:r>
              <a:rPr lang="en-US" altLang="zh-CN" dirty="0"/>
              <a:t>①</a:t>
            </a:r>
            <a:r>
              <a:rPr lang="zh-CN" altLang="zh-CN" dirty="0"/>
              <a:t>【打开工资类别】</a:t>
            </a:r>
            <a:r>
              <a:rPr lang="en-US" altLang="zh-CN" dirty="0"/>
              <a:t>,</a:t>
            </a:r>
            <a:r>
              <a:rPr lang="zh-CN" altLang="zh-CN" dirty="0"/>
              <a:t>选择“管理人员类别”</a:t>
            </a:r>
            <a:r>
              <a:rPr lang="en-US" altLang="zh-CN" dirty="0"/>
              <a:t>,</a:t>
            </a:r>
            <a:r>
              <a:rPr lang="zh-CN" altLang="zh-CN" dirty="0"/>
              <a:t>点击【确定】</a:t>
            </a:r>
            <a:r>
              <a:rPr lang="en-US" altLang="zh-CN" dirty="0"/>
              <a:t>,</a:t>
            </a:r>
            <a:r>
              <a:rPr lang="zh-CN" altLang="zh-CN" dirty="0"/>
              <a:t>如图</a:t>
            </a:r>
            <a:r>
              <a:rPr lang="en-US" altLang="zh-CN" dirty="0"/>
              <a:t>8-48</a:t>
            </a:r>
            <a:r>
              <a:rPr lang="zh-CN" altLang="zh-CN" dirty="0"/>
              <a:t>所示。</a:t>
            </a:r>
          </a:p>
          <a:p>
            <a:r>
              <a:rPr lang="en-US" altLang="zh-CN" dirty="0"/>
              <a:t>②</a:t>
            </a:r>
            <a:r>
              <a:rPr lang="zh-CN" altLang="zh-CN" dirty="0"/>
              <a:t>【设置】</a:t>
            </a:r>
            <a:r>
              <a:rPr lang="en-US" altLang="zh-CN" dirty="0"/>
              <a:t>-</a:t>
            </a:r>
            <a:r>
              <a:rPr lang="zh-CN" altLang="zh-CN" dirty="0"/>
              <a:t>【人员档案】</a:t>
            </a:r>
            <a:r>
              <a:rPr lang="en-US" altLang="zh-CN" dirty="0"/>
              <a:t>,</a:t>
            </a:r>
            <a:r>
              <a:rPr lang="zh-CN" altLang="zh-CN" dirty="0"/>
              <a:t>人员信息来源于公共平台的人员档案</a:t>
            </a:r>
            <a:r>
              <a:rPr lang="en-US" altLang="zh-CN" dirty="0"/>
              <a:t>,</a:t>
            </a:r>
            <a:r>
              <a:rPr lang="zh-CN" altLang="zh-CN" dirty="0"/>
              <a:t>薪资管理系统不能修改</a:t>
            </a:r>
            <a:r>
              <a:rPr lang="en-US" altLang="zh-CN" dirty="0"/>
              <a:t>,</a:t>
            </a:r>
            <a:r>
              <a:rPr lang="zh-CN" altLang="zh-CN" dirty="0"/>
              <a:t>点击【批增】</a:t>
            </a:r>
            <a:r>
              <a:rPr lang="en-US" altLang="zh-CN" dirty="0"/>
              <a:t>,</a:t>
            </a:r>
            <a:r>
              <a:rPr lang="zh-CN" altLang="zh-CN" dirty="0"/>
              <a:t>再点击【查询】</a:t>
            </a:r>
            <a:r>
              <a:rPr lang="en-US" altLang="zh-CN" dirty="0"/>
              <a:t>,</a:t>
            </a:r>
            <a:r>
              <a:rPr lang="zh-CN" altLang="zh-CN" dirty="0"/>
              <a:t>将人员选入</a:t>
            </a:r>
            <a:r>
              <a:rPr lang="en-US" altLang="zh-CN" dirty="0"/>
              <a:t>,</a:t>
            </a:r>
            <a:r>
              <a:rPr lang="zh-CN" altLang="zh-CN" dirty="0"/>
              <a:t>点击【确定】</a:t>
            </a:r>
            <a:r>
              <a:rPr lang="en-US" altLang="zh-CN" dirty="0"/>
              <a:t>,</a:t>
            </a:r>
            <a:r>
              <a:rPr lang="zh-CN" altLang="zh-CN" dirty="0"/>
              <a:t>如图</a:t>
            </a:r>
            <a:r>
              <a:rPr lang="en-US" altLang="zh-CN" dirty="0"/>
              <a:t>8-49</a:t>
            </a:r>
            <a:r>
              <a:rPr lang="zh-CN" altLang="zh-CN" dirty="0"/>
              <a:t>所示。 </a:t>
            </a:r>
          </a:p>
          <a:p>
            <a:r>
              <a:rPr lang="en-US" altLang="zh-CN" dirty="0"/>
              <a:t>(2)</a:t>
            </a:r>
            <a:r>
              <a:rPr lang="zh-CN" altLang="zh-CN" dirty="0"/>
              <a:t>批增生产人员档案。</a:t>
            </a:r>
          </a:p>
          <a:p>
            <a:r>
              <a:rPr lang="zh-CN" altLang="zh-CN" dirty="0"/>
              <a:t>具体操作步骤参见批增管理人员档案。</a:t>
            </a:r>
          </a:p>
          <a:p>
            <a:endParaRPr lang="zh-CN" altLang="en-US" dirty="0"/>
          </a:p>
        </p:txBody>
      </p:sp>
    </p:spTree>
    <p:extLst>
      <p:ext uri="{BB962C8B-B14F-4D97-AF65-F5344CB8AC3E}">
        <p14:creationId xmlns:p14="http://schemas.microsoft.com/office/powerpoint/2010/main" val="1557131784"/>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8.4</a:t>
            </a:r>
            <a:r>
              <a:rPr lang="zh-CN" altLang="zh-CN" dirty="0"/>
              <a:t>　薪资多类别账套处理</a:t>
            </a:r>
            <a:endParaRPr lang="zh-CN" altLang="en-US" dirty="0"/>
          </a:p>
        </p:txBody>
      </p:sp>
      <p:sp>
        <p:nvSpPr>
          <p:cNvPr id="3" name="内容占位符 2"/>
          <p:cNvSpPr>
            <a:spLocks noGrp="1"/>
          </p:cNvSpPr>
          <p:nvPr>
            <p:ph idx="1"/>
          </p:nvPr>
        </p:nvSpPr>
        <p:spPr/>
        <p:txBody>
          <a:bodyPr>
            <a:normAutofit/>
          </a:bodyPr>
          <a:lstStyle/>
          <a:p>
            <a:pPr marL="0" indent="0">
              <a:buNone/>
            </a:pPr>
            <a:r>
              <a:rPr lang="en-US" altLang="zh-CN" sz="2600" b="1" dirty="0">
                <a:latin typeface="黑体" panose="02010609060101010101" pitchFamily="49" charset="-122"/>
                <a:ea typeface="黑体" panose="02010609060101010101" pitchFamily="49" charset="-122"/>
              </a:rPr>
              <a:t>8.4.5</a:t>
            </a:r>
            <a:r>
              <a:rPr lang="zh-CN" altLang="zh-CN" sz="2600" b="1" dirty="0">
                <a:latin typeface="黑体" panose="02010609060101010101" pitchFamily="49" charset="-122"/>
                <a:ea typeface="黑体" panose="02010609060101010101" pitchFamily="49" charset="-122"/>
              </a:rPr>
              <a:t>　人员附加信息</a:t>
            </a:r>
          </a:p>
          <a:p>
            <a:r>
              <a:rPr lang="en-US" altLang="zh-CN" dirty="0"/>
              <a:t>(1)</a:t>
            </a:r>
            <a:r>
              <a:rPr lang="zh-CN" altLang="zh-CN" dirty="0"/>
              <a:t>批增管理人员附加信息。</a:t>
            </a:r>
          </a:p>
          <a:p>
            <a:r>
              <a:rPr lang="zh-CN" altLang="zh-CN" dirty="0"/>
              <a:t>【操作步骤】</a:t>
            </a:r>
          </a:p>
          <a:p>
            <a:r>
              <a:rPr lang="en-US" altLang="zh-CN" dirty="0"/>
              <a:t>①</a:t>
            </a:r>
            <a:r>
              <a:rPr lang="zh-CN" altLang="zh-CN" dirty="0"/>
              <a:t>【设置】</a:t>
            </a:r>
            <a:r>
              <a:rPr lang="en-US" altLang="zh-CN" dirty="0"/>
              <a:t>-</a:t>
            </a:r>
            <a:r>
              <a:rPr lang="zh-CN" altLang="zh-CN" dirty="0"/>
              <a:t>【人员附加信息设置】</a:t>
            </a:r>
            <a:r>
              <a:rPr lang="en-US" altLang="zh-CN" dirty="0"/>
              <a:t>,</a:t>
            </a:r>
            <a:r>
              <a:rPr lang="zh-CN" altLang="zh-CN" dirty="0"/>
              <a:t>选择“栏目参照”或直接录入信息名称</a:t>
            </a:r>
            <a:r>
              <a:rPr lang="en-US" altLang="zh-CN" dirty="0"/>
              <a:t>,</a:t>
            </a:r>
            <a:r>
              <a:rPr lang="zh-CN" altLang="zh-CN" dirty="0"/>
              <a:t>点击【增加】</a:t>
            </a:r>
            <a:r>
              <a:rPr lang="en-US" altLang="zh-CN" dirty="0"/>
              <a:t>,</a:t>
            </a:r>
            <a:r>
              <a:rPr lang="zh-CN" altLang="zh-CN" dirty="0"/>
              <a:t>点击【确定】</a:t>
            </a:r>
            <a:r>
              <a:rPr lang="en-US" altLang="zh-CN" dirty="0"/>
              <a:t>,</a:t>
            </a:r>
            <a:r>
              <a:rPr lang="zh-CN" altLang="zh-CN" dirty="0"/>
              <a:t>如图</a:t>
            </a:r>
            <a:r>
              <a:rPr lang="en-US" altLang="zh-CN" dirty="0"/>
              <a:t>8-50</a:t>
            </a:r>
            <a:r>
              <a:rPr lang="zh-CN" altLang="zh-CN" dirty="0"/>
              <a:t>所示。</a:t>
            </a:r>
          </a:p>
          <a:p>
            <a:r>
              <a:rPr lang="en-US" altLang="zh-CN" dirty="0"/>
              <a:t>②</a:t>
            </a:r>
            <a:r>
              <a:rPr lang="zh-CN" altLang="zh-CN" dirty="0"/>
              <a:t>【设置】</a:t>
            </a:r>
            <a:r>
              <a:rPr lang="en-US" altLang="zh-CN" dirty="0"/>
              <a:t>-</a:t>
            </a:r>
            <a:r>
              <a:rPr lang="zh-CN" altLang="zh-CN" dirty="0"/>
              <a:t>【人员档案】</a:t>
            </a:r>
            <a:r>
              <a:rPr lang="en-US" altLang="zh-CN" dirty="0"/>
              <a:t>,</a:t>
            </a:r>
            <a:r>
              <a:rPr lang="zh-CN" altLang="zh-CN" dirty="0"/>
              <a:t>双击需要修改的人员</a:t>
            </a:r>
            <a:r>
              <a:rPr lang="en-US" altLang="zh-CN" dirty="0"/>
              <a:t>,</a:t>
            </a:r>
            <a:r>
              <a:rPr lang="zh-CN" altLang="zh-CN" dirty="0"/>
              <a:t>选择【附加信息】</a:t>
            </a:r>
            <a:r>
              <a:rPr lang="en-US" altLang="zh-CN" dirty="0"/>
              <a:t>,</a:t>
            </a:r>
            <a:r>
              <a:rPr lang="zh-CN" altLang="zh-CN" dirty="0"/>
              <a:t>录入“学历”</a:t>
            </a:r>
            <a:r>
              <a:rPr lang="en-US" altLang="zh-CN" dirty="0"/>
              <a:t>,</a:t>
            </a:r>
            <a:r>
              <a:rPr lang="zh-CN" altLang="zh-CN" dirty="0"/>
              <a:t>点击【确定】</a:t>
            </a:r>
            <a:r>
              <a:rPr lang="en-US" altLang="zh-CN" dirty="0"/>
              <a:t>,</a:t>
            </a:r>
            <a:r>
              <a:rPr lang="zh-CN" altLang="zh-CN" dirty="0"/>
              <a:t>保存新增内容并进入下一条记录</a:t>
            </a:r>
            <a:r>
              <a:rPr lang="en-US" altLang="zh-CN" dirty="0"/>
              <a:t>,</a:t>
            </a:r>
            <a:r>
              <a:rPr lang="zh-CN" altLang="zh-CN" dirty="0"/>
              <a:t>如图</a:t>
            </a:r>
            <a:r>
              <a:rPr lang="en-US" altLang="zh-CN" dirty="0"/>
              <a:t>8-51</a:t>
            </a:r>
            <a:r>
              <a:rPr lang="zh-CN" altLang="zh-CN" dirty="0"/>
              <a:t>所示。</a:t>
            </a:r>
          </a:p>
          <a:p>
            <a:r>
              <a:rPr lang="en-US" altLang="zh-CN" dirty="0"/>
              <a:t>(2)</a:t>
            </a:r>
            <a:r>
              <a:rPr lang="zh-CN" altLang="zh-CN" dirty="0"/>
              <a:t>批增生产人员附加信息。</a:t>
            </a:r>
          </a:p>
          <a:p>
            <a:r>
              <a:rPr lang="zh-CN" altLang="zh-CN" dirty="0"/>
              <a:t>具体操作步骤参见管理人员附加信息。</a:t>
            </a:r>
          </a:p>
          <a:p>
            <a:endParaRPr lang="zh-CN" altLang="en-US" dirty="0"/>
          </a:p>
        </p:txBody>
      </p:sp>
    </p:spTree>
    <p:extLst>
      <p:ext uri="{BB962C8B-B14F-4D97-AF65-F5344CB8AC3E}">
        <p14:creationId xmlns:p14="http://schemas.microsoft.com/office/powerpoint/2010/main" val="3239945190"/>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8.4</a:t>
            </a:r>
            <a:r>
              <a:rPr lang="zh-CN" altLang="zh-CN" dirty="0"/>
              <a:t>　薪资多类别账套处理</a:t>
            </a:r>
            <a:endParaRPr lang="zh-CN" altLang="en-US" dirty="0"/>
          </a:p>
        </p:txBody>
      </p:sp>
      <p:sp>
        <p:nvSpPr>
          <p:cNvPr id="3" name="内容占位符 2"/>
          <p:cNvSpPr>
            <a:spLocks noGrp="1"/>
          </p:cNvSpPr>
          <p:nvPr>
            <p:ph idx="1"/>
          </p:nvPr>
        </p:nvSpPr>
        <p:spPr/>
        <p:txBody>
          <a:bodyPr>
            <a:normAutofit/>
          </a:bodyPr>
          <a:lstStyle/>
          <a:p>
            <a:pPr marL="0" indent="0">
              <a:buNone/>
            </a:pPr>
            <a:r>
              <a:rPr lang="en-US" altLang="zh-CN" sz="2600" b="1" dirty="0">
                <a:latin typeface="黑体" panose="02010609060101010101" pitchFamily="49" charset="-122"/>
                <a:ea typeface="黑体" panose="02010609060101010101" pitchFamily="49" charset="-122"/>
              </a:rPr>
              <a:t>8.4.6</a:t>
            </a:r>
            <a:r>
              <a:rPr lang="zh-CN" altLang="zh-CN" sz="2600" b="1" dirty="0">
                <a:latin typeface="黑体" panose="02010609060101010101" pitchFamily="49" charset="-122"/>
                <a:ea typeface="黑体" panose="02010609060101010101" pitchFamily="49" charset="-122"/>
              </a:rPr>
              <a:t>　新建工资项目</a:t>
            </a:r>
          </a:p>
          <a:p>
            <a:r>
              <a:rPr lang="zh-CN" altLang="zh-CN" dirty="0"/>
              <a:t>【案例</a:t>
            </a:r>
            <a:r>
              <a:rPr lang="en-US" altLang="zh-CN" dirty="0"/>
              <a:t>8-3</a:t>
            </a:r>
            <a:r>
              <a:rPr lang="zh-CN" altLang="zh-CN" dirty="0"/>
              <a:t>】　新建工资项目</a:t>
            </a:r>
            <a:r>
              <a:rPr lang="en-US" altLang="zh-CN" dirty="0"/>
              <a:t>(</a:t>
            </a:r>
            <a:r>
              <a:rPr lang="zh-CN" altLang="zh-CN" dirty="0"/>
              <a:t>见表</a:t>
            </a:r>
            <a:r>
              <a:rPr lang="en-US" altLang="zh-CN" dirty="0"/>
              <a:t>8-9</a:t>
            </a:r>
            <a:r>
              <a:rPr lang="en-US" altLang="zh-CN" dirty="0" smtClean="0"/>
              <a:t>)</a:t>
            </a:r>
            <a:endParaRPr lang="zh-CN" altLang="zh-CN" dirty="0"/>
          </a:p>
          <a:p>
            <a:r>
              <a:rPr lang="zh-CN" altLang="zh-CN" dirty="0"/>
              <a:t>【操作步骤】</a:t>
            </a:r>
          </a:p>
          <a:p>
            <a:r>
              <a:rPr lang="zh-CN" altLang="zh-CN" dirty="0"/>
              <a:t>多类别工资管理时</a:t>
            </a:r>
            <a:r>
              <a:rPr lang="en-US" altLang="zh-CN" dirty="0"/>
              <a:t>,</a:t>
            </a:r>
            <a:r>
              <a:rPr lang="zh-CN" altLang="zh-CN" dirty="0"/>
              <a:t>【关闭工资类别】后</a:t>
            </a:r>
            <a:r>
              <a:rPr lang="en-US" altLang="zh-CN" dirty="0"/>
              <a:t>,</a:t>
            </a:r>
            <a:r>
              <a:rPr lang="zh-CN" altLang="zh-CN" dirty="0"/>
              <a:t>才能新增工资项目。选择【设置】</a:t>
            </a:r>
            <a:r>
              <a:rPr lang="en-US" altLang="zh-CN" dirty="0"/>
              <a:t>-</a:t>
            </a:r>
            <a:r>
              <a:rPr lang="zh-CN" altLang="zh-CN" dirty="0"/>
              <a:t>【工资项目设置】</a:t>
            </a:r>
            <a:r>
              <a:rPr lang="en-US" altLang="zh-CN" dirty="0"/>
              <a:t>,</a:t>
            </a:r>
            <a:r>
              <a:rPr lang="zh-CN" altLang="zh-CN" dirty="0"/>
              <a:t>点击【增加】</a:t>
            </a:r>
            <a:r>
              <a:rPr lang="en-US" altLang="zh-CN" dirty="0"/>
              <a:t>,</a:t>
            </a:r>
            <a:r>
              <a:rPr lang="zh-CN" altLang="zh-CN" dirty="0"/>
              <a:t>设置新建工资项目的类型、长度、小数位数和工资增减项</a:t>
            </a:r>
            <a:r>
              <a:rPr lang="en-US" altLang="zh-CN" dirty="0"/>
              <a:t>,</a:t>
            </a:r>
            <a:r>
              <a:rPr lang="zh-CN" altLang="zh-CN" dirty="0"/>
              <a:t>点击【确定】</a:t>
            </a:r>
            <a:r>
              <a:rPr lang="en-US" altLang="zh-CN" dirty="0"/>
              <a:t>,</a:t>
            </a:r>
            <a:r>
              <a:rPr lang="zh-CN" altLang="zh-CN" dirty="0"/>
              <a:t>如图</a:t>
            </a:r>
            <a:r>
              <a:rPr lang="en-US" altLang="zh-CN" dirty="0"/>
              <a:t>8-52</a:t>
            </a:r>
            <a:r>
              <a:rPr lang="zh-CN" altLang="zh-CN" dirty="0"/>
              <a:t>所示。</a:t>
            </a:r>
          </a:p>
          <a:p>
            <a:endParaRPr lang="zh-CN" altLang="en-US" dirty="0"/>
          </a:p>
        </p:txBody>
      </p:sp>
    </p:spTree>
    <p:extLst>
      <p:ext uri="{BB962C8B-B14F-4D97-AF65-F5344CB8AC3E}">
        <p14:creationId xmlns:p14="http://schemas.microsoft.com/office/powerpoint/2010/main" val="3793150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8.4</a:t>
            </a:r>
            <a:r>
              <a:rPr lang="zh-CN" altLang="zh-CN" dirty="0"/>
              <a:t>　薪资多类别账套处理</a:t>
            </a:r>
            <a:endParaRPr lang="zh-CN" altLang="en-US" dirty="0"/>
          </a:p>
        </p:txBody>
      </p:sp>
      <p:sp>
        <p:nvSpPr>
          <p:cNvPr id="3" name="内容占位符 2"/>
          <p:cNvSpPr>
            <a:spLocks noGrp="1"/>
          </p:cNvSpPr>
          <p:nvPr>
            <p:ph idx="1"/>
          </p:nvPr>
        </p:nvSpPr>
        <p:spPr/>
        <p:txBody>
          <a:bodyPr>
            <a:normAutofit fontScale="92500" lnSpcReduction="10000"/>
          </a:bodyPr>
          <a:lstStyle/>
          <a:p>
            <a:pPr marL="0" indent="0">
              <a:lnSpc>
                <a:spcPct val="135000"/>
              </a:lnSpc>
              <a:buNone/>
            </a:pPr>
            <a:r>
              <a:rPr lang="en-US" altLang="zh-CN" sz="2600" b="1" dirty="0">
                <a:latin typeface="黑体" panose="02010609060101010101" pitchFamily="49" charset="-122"/>
                <a:ea typeface="黑体" panose="02010609060101010101" pitchFamily="49" charset="-122"/>
              </a:rPr>
              <a:t>8.4.7</a:t>
            </a:r>
            <a:r>
              <a:rPr lang="zh-CN" altLang="zh-CN" sz="2600" b="1" dirty="0">
                <a:latin typeface="黑体" panose="02010609060101010101" pitchFamily="49" charset="-122"/>
                <a:ea typeface="黑体" panose="02010609060101010101" pitchFamily="49" charset="-122"/>
              </a:rPr>
              <a:t>　定义工资项目及公式设置</a:t>
            </a:r>
          </a:p>
          <a:p>
            <a:r>
              <a:rPr lang="zh-CN" altLang="zh-CN" dirty="0"/>
              <a:t>【案例</a:t>
            </a:r>
            <a:r>
              <a:rPr lang="en-US" altLang="zh-CN" dirty="0"/>
              <a:t>8-3</a:t>
            </a:r>
            <a:r>
              <a:rPr lang="zh-CN" altLang="zh-CN" dirty="0"/>
              <a:t>】　定义工资项目及公式设置</a:t>
            </a:r>
          </a:p>
          <a:p>
            <a:r>
              <a:rPr lang="en-US" altLang="zh-CN" dirty="0"/>
              <a:t>(1)</a:t>
            </a:r>
            <a:r>
              <a:rPr lang="zh-CN" altLang="zh-CN" dirty="0"/>
              <a:t>定义管理人员工资项目及公式设置。</a:t>
            </a:r>
          </a:p>
          <a:p>
            <a:r>
              <a:rPr lang="zh-CN" altLang="zh-CN" dirty="0"/>
              <a:t>【操作步骤】</a:t>
            </a:r>
          </a:p>
          <a:p>
            <a:r>
              <a:rPr lang="en-US" altLang="zh-CN" dirty="0"/>
              <a:t>①</a:t>
            </a:r>
            <a:r>
              <a:rPr lang="zh-CN" altLang="zh-CN" dirty="0"/>
              <a:t>点击【打开工资类别】</a:t>
            </a:r>
            <a:r>
              <a:rPr lang="en-US" altLang="zh-CN" dirty="0"/>
              <a:t>,</a:t>
            </a:r>
            <a:r>
              <a:rPr lang="zh-CN" altLang="zh-CN" dirty="0"/>
              <a:t>选择“管理人员类别”</a:t>
            </a:r>
            <a:r>
              <a:rPr lang="en-US" altLang="zh-CN" dirty="0"/>
              <a:t>,</a:t>
            </a:r>
            <a:r>
              <a:rPr lang="zh-CN" altLang="zh-CN" dirty="0"/>
              <a:t>点击【设置】</a:t>
            </a:r>
            <a:r>
              <a:rPr lang="en-US" altLang="zh-CN" dirty="0"/>
              <a:t>-</a:t>
            </a:r>
            <a:r>
              <a:rPr lang="zh-CN" altLang="zh-CN" dirty="0"/>
              <a:t>【工资项目设置】</a:t>
            </a:r>
            <a:r>
              <a:rPr lang="en-US" altLang="zh-CN" dirty="0"/>
              <a:t>,</a:t>
            </a:r>
            <a:r>
              <a:rPr lang="zh-CN" altLang="zh-CN" dirty="0"/>
              <a:t>点击【增加】</a:t>
            </a:r>
            <a:r>
              <a:rPr lang="en-US" altLang="zh-CN" dirty="0"/>
              <a:t>,</a:t>
            </a:r>
            <a:r>
              <a:rPr lang="zh-CN" altLang="zh-CN" dirty="0"/>
              <a:t>在工资项目列表末增加一空行</a:t>
            </a:r>
            <a:r>
              <a:rPr lang="en-US" altLang="zh-CN" dirty="0"/>
              <a:t>,</a:t>
            </a:r>
            <a:r>
              <a:rPr lang="zh-CN" altLang="zh-CN" dirty="0"/>
              <a:t>选择所有工资项目</a:t>
            </a:r>
            <a:r>
              <a:rPr lang="en-US" altLang="zh-CN" dirty="0"/>
              <a:t>,</a:t>
            </a:r>
            <a:r>
              <a:rPr lang="zh-CN" altLang="zh-CN" dirty="0"/>
              <a:t>点击【确定】</a:t>
            </a:r>
            <a:r>
              <a:rPr lang="en-US" altLang="zh-CN" dirty="0"/>
              <a:t>,</a:t>
            </a:r>
            <a:r>
              <a:rPr lang="zh-CN" altLang="zh-CN" dirty="0"/>
              <a:t>如图</a:t>
            </a:r>
            <a:r>
              <a:rPr lang="en-US" altLang="zh-CN" dirty="0"/>
              <a:t>8-53</a:t>
            </a:r>
            <a:r>
              <a:rPr lang="zh-CN" altLang="zh-CN" dirty="0"/>
              <a:t>所示。</a:t>
            </a:r>
          </a:p>
          <a:p>
            <a:r>
              <a:rPr lang="en-US" altLang="zh-CN" dirty="0"/>
              <a:t>②</a:t>
            </a:r>
            <a:r>
              <a:rPr lang="zh-CN" altLang="zh-CN" dirty="0"/>
              <a:t>点击【公式设置】页签</a:t>
            </a:r>
            <a:r>
              <a:rPr lang="en-US" altLang="zh-CN" dirty="0"/>
              <a:t>,</a:t>
            </a:r>
            <a:r>
              <a:rPr lang="zh-CN" altLang="zh-CN" dirty="0"/>
              <a:t>如果没有【批增】人员</a:t>
            </a:r>
            <a:r>
              <a:rPr lang="en-US" altLang="zh-CN" dirty="0"/>
              <a:t>,</a:t>
            </a:r>
            <a:r>
              <a:rPr lang="zh-CN" altLang="zh-CN" dirty="0"/>
              <a:t>则不能进行【公式设置】。左侧选择“扣税基础”</a:t>
            </a:r>
            <a:r>
              <a:rPr lang="en-US" altLang="zh-CN" dirty="0"/>
              <a:t>,</a:t>
            </a:r>
            <a:r>
              <a:rPr lang="zh-CN" altLang="zh-CN" dirty="0"/>
              <a:t>右侧进行公式定义</a:t>
            </a:r>
            <a:r>
              <a:rPr lang="en-US" altLang="zh-CN" dirty="0"/>
              <a:t>,</a:t>
            </a:r>
            <a:r>
              <a:rPr lang="zh-CN" altLang="zh-CN" dirty="0"/>
              <a:t>然后点击【公式确认】</a:t>
            </a:r>
            <a:r>
              <a:rPr lang="en-US" altLang="zh-CN" dirty="0"/>
              <a:t>,</a:t>
            </a:r>
            <a:r>
              <a:rPr lang="zh-CN" altLang="zh-CN" dirty="0"/>
              <a:t>如图</a:t>
            </a:r>
            <a:r>
              <a:rPr lang="en-US" altLang="zh-CN" dirty="0"/>
              <a:t>8-54</a:t>
            </a:r>
            <a:r>
              <a:rPr lang="zh-CN" altLang="zh-CN" dirty="0"/>
              <a:t>所示。 </a:t>
            </a:r>
          </a:p>
          <a:p>
            <a:r>
              <a:rPr lang="en-US" altLang="zh-CN" dirty="0"/>
              <a:t>③</a:t>
            </a:r>
            <a:r>
              <a:rPr lang="zh-CN" altLang="zh-CN" dirty="0"/>
              <a:t>定义“病假扣款”</a:t>
            </a:r>
            <a:r>
              <a:rPr lang="en-US" altLang="zh-CN" dirty="0"/>
              <a:t>,</a:t>
            </a:r>
            <a:r>
              <a:rPr lang="zh-CN" altLang="zh-CN" dirty="0"/>
              <a:t>点击【公式确认】</a:t>
            </a:r>
            <a:r>
              <a:rPr lang="en-US" altLang="zh-CN" dirty="0"/>
              <a:t>,</a:t>
            </a:r>
            <a:r>
              <a:rPr lang="zh-CN" altLang="zh-CN" dirty="0"/>
              <a:t>如图</a:t>
            </a:r>
            <a:r>
              <a:rPr lang="en-US" altLang="zh-CN" dirty="0"/>
              <a:t>8-55</a:t>
            </a:r>
            <a:r>
              <a:rPr lang="zh-CN" altLang="zh-CN" dirty="0"/>
              <a:t>所示。</a:t>
            </a:r>
          </a:p>
          <a:p>
            <a:r>
              <a:rPr lang="en-US" altLang="zh-CN" dirty="0"/>
              <a:t>④</a:t>
            </a:r>
            <a:r>
              <a:rPr lang="zh-CN" altLang="zh-CN" dirty="0"/>
              <a:t>定义“事假扣款”</a:t>
            </a:r>
            <a:r>
              <a:rPr lang="en-US" altLang="zh-CN" dirty="0"/>
              <a:t>,</a:t>
            </a:r>
            <a:r>
              <a:rPr lang="zh-CN" altLang="zh-CN" dirty="0"/>
              <a:t>点击【公式确认】</a:t>
            </a:r>
            <a:r>
              <a:rPr lang="en-US" altLang="zh-CN" dirty="0"/>
              <a:t>,</a:t>
            </a:r>
            <a:r>
              <a:rPr lang="zh-CN" altLang="zh-CN" dirty="0"/>
              <a:t>再点击【确定】</a:t>
            </a:r>
            <a:r>
              <a:rPr lang="en-US" altLang="zh-CN" dirty="0"/>
              <a:t>,</a:t>
            </a:r>
            <a:r>
              <a:rPr lang="zh-CN" altLang="zh-CN" dirty="0"/>
              <a:t>保存三个新定义的公式</a:t>
            </a:r>
            <a:r>
              <a:rPr lang="en-US" altLang="zh-CN" dirty="0"/>
              <a:t>,</a:t>
            </a:r>
            <a:r>
              <a:rPr lang="zh-CN" altLang="zh-CN" dirty="0"/>
              <a:t>如图</a:t>
            </a:r>
            <a:r>
              <a:rPr lang="en-US" altLang="zh-CN" dirty="0"/>
              <a:t>8-56</a:t>
            </a:r>
            <a:r>
              <a:rPr lang="zh-CN" altLang="zh-CN" dirty="0"/>
              <a:t>所示。</a:t>
            </a:r>
          </a:p>
          <a:p>
            <a:r>
              <a:rPr lang="en-US" altLang="zh-CN" dirty="0"/>
              <a:t>(2)</a:t>
            </a:r>
            <a:r>
              <a:rPr lang="zh-CN" altLang="zh-CN" dirty="0"/>
              <a:t>定义生产人员工资项目及公式设置。</a:t>
            </a:r>
          </a:p>
          <a:p>
            <a:r>
              <a:rPr lang="zh-CN" altLang="zh-CN" dirty="0"/>
              <a:t>具体操作步骤参见管理人员工资项目及公式设置。</a:t>
            </a:r>
          </a:p>
          <a:p>
            <a:endParaRPr lang="zh-CN" altLang="en-US" dirty="0"/>
          </a:p>
        </p:txBody>
      </p:sp>
    </p:spTree>
    <p:extLst>
      <p:ext uri="{BB962C8B-B14F-4D97-AF65-F5344CB8AC3E}">
        <p14:creationId xmlns:p14="http://schemas.microsoft.com/office/powerpoint/2010/main" val="779217351"/>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8.4</a:t>
            </a:r>
            <a:r>
              <a:rPr lang="zh-CN" altLang="zh-CN" dirty="0"/>
              <a:t>　薪资多类别账套处理</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8.4.8</a:t>
            </a:r>
            <a:r>
              <a:rPr lang="zh-CN" altLang="zh-CN" sz="2600" b="1" dirty="0">
                <a:latin typeface="黑体" panose="02010609060101010101" pitchFamily="49" charset="-122"/>
                <a:ea typeface="黑体" panose="02010609060101010101" pitchFamily="49" charset="-122"/>
              </a:rPr>
              <a:t>　定义扣税基础</a:t>
            </a:r>
          </a:p>
          <a:p>
            <a:r>
              <a:rPr lang="zh-CN" altLang="zh-CN" dirty="0"/>
              <a:t>【案例</a:t>
            </a:r>
            <a:r>
              <a:rPr lang="en-US" altLang="zh-CN" dirty="0"/>
              <a:t>8-3</a:t>
            </a:r>
            <a:r>
              <a:rPr lang="zh-CN" altLang="zh-CN" dirty="0"/>
              <a:t>】　定义扣税基础</a:t>
            </a:r>
          </a:p>
          <a:p>
            <a:r>
              <a:rPr lang="zh-CN" altLang="zh-CN" dirty="0"/>
              <a:t>两个类别工资均代扣个人所得税</a:t>
            </a:r>
            <a:r>
              <a:rPr lang="en-US" altLang="zh-CN" dirty="0"/>
              <a:t>,</a:t>
            </a:r>
            <a:r>
              <a:rPr lang="zh-CN" altLang="zh-CN" dirty="0"/>
              <a:t>扣税基础为</a:t>
            </a:r>
            <a:r>
              <a:rPr lang="en-US" altLang="zh-CN" dirty="0"/>
              <a:t>5 000</a:t>
            </a:r>
            <a:r>
              <a:rPr lang="zh-CN" altLang="zh-CN" dirty="0"/>
              <a:t>元。</a:t>
            </a:r>
          </a:p>
          <a:p>
            <a:r>
              <a:rPr lang="en-US" altLang="zh-CN" dirty="0"/>
              <a:t>(1)</a:t>
            </a:r>
            <a:r>
              <a:rPr lang="zh-CN" altLang="zh-CN" dirty="0"/>
              <a:t>定义管理人员扣税基础。</a:t>
            </a:r>
          </a:p>
          <a:p>
            <a:r>
              <a:rPr lang="zh-CN" altLang="zh-CN" dirty="0"/>
              <a:t>【操作步骤】</a:t>
            </a:r>
          </a:p>
          <a:p>
            <a:r>
              <a:rPr lang="en-US" altLang="zh-CN" dirty="0"/>
              <a:t>①</a:t>
            </a:r>
            <a:r>
              <a:rPr lang="zh-CN" altLang="zh-CN" dirty="0"/>
              <a:t>点击【打开工资类别】</a:t>
            </a:r>
            <a:r>
              <a:rPr lang="en-US" altLang="zh-CN" dirty="0"/>
              <a:t>,</a:t>
            </a:r>
            <a:r>
              <a:rPr lang="zh-CN" altLang="zh-CN" dirty="0"/>
              <a:t>选择管理人员类别</a:t>
            </a:r>
            <a:r>
              <a:rPr lang="en-US" altLang="zh-CN" dirty="0"/>
              <a:t>,</a:t>
            </a:r>
            <a:r>
              <a:rPr lang="zh-CN" altLang="zh-CN" dirty="0"/>
              <a:t>点击【设置】</a:t>
            </a:r>
            <a:r>
              <a:rPr lang="en-US" altLang="zh-CN" dirty="0"/>
              <a:t>-</a:t>
            </a:r>
            <a:r>
              <a:rPr lang="zh-CN" altLang="zh-CN" dirty="0"/>
              <a:t>【选项】</a:t>
            </a:r>
            <a:r>
              <a:rPr lang="en-US" altLang="zh-CN" dirty="0"/>
              <a:t>,</a:t>
            </a:r>
            <a:r>
              <a:rPr lang="zh-CN" altLang="zh-CN" dirty="0"/>
              <a:t>点击【编辑】激活</a:t>
            </a:r>
            <a:r>
              <a:rPr lang="en-US" altLang="zh-CN" dirty="0"/>
              <a:t>,</a:t>
            </a:r>
            <a:r>
              <a:rPr lang="zh-CN" altLang="zh-CN" dirty="0"/>
              <a:t>选择扣税的工资项目为“扣税基础”</a:t>
            </a:r>
            <a:r>
              <a:rPr lang="en-US" altLang="zh-CN" dirty="0"/>
              <a:t>,</a:t>
            </a:r>
            <a:r>
              <a:rPr lang="zh-CN" altLang="zh-CN" dirty="0"/>
              <a:t>再点击【税率设置】</a:t>
            </a:r>
            <a:r>
              <a:rPr lang="en-US" altLang="zh-CN" dirty="0"/>
              <a:t>,</a:t>
            </a:r>
            <a:r>
              <a:rPr lang="zh-CN" altLang="zh-CN" dirty="0"/>
              <a:t>如图</a:t>
            </a:r>
            <a:r>
              <a:rPr lang="en-US" altLang="zh-CN" dirty="0"/>
              <a:t>8-57</a:t>
            </a:r>
            <a:r>
              <a:rPr lang="zh-CN" altLang="zh-CN" dirty="0"/>
              <a:t>所示。</a:t>
            </a:r>
          </a:p>
          <a:p>
            <a:r>
              <a:rPr lang="en-US" altLang="zh-CN" dirty="0"/>
              <a:t>②</a:t>
            </a:r>
            <a:r>
              <a:rPr lang="zh-CN" altLang="zh-CN" dirty="0"/>
              <a:t>只有主管人员可以修改工资参数</a:t>
            </a:r>
            <a:r>
              <a:rPr lang="en-US" altLang="zh-CN" dirty="0"/>
              <a:t>,</a:t>
            </a:r>
            <a:r>
              <a:rPr lang="zh-CN" altLang="zh-CN" dirty="0"/>
              <a:t>将税率“基数”修改为</a:t>
            </a:r>
            <a:r>
              <a:rPr lang="en-US" altLang="zh-CN" dirty="0"/>
              <a:t>5 000</a:t>
            </a:r>
            <a:r>
              <a:rPr lang="zh-CN" altLang="zh-CN" dirty="0"/>
              <a:t>元</a:t>
            </a:r>
            <a:r>
              <a:rPr lang="en-US" altLang="zh-CN" dirty="0"/>
              <a:t>,</a:t>
            </a:r>
            <a:r>
              <a:rPr lang="zh-CN" altLang="zh-CN" dirty="0"/>
              <a:t>点击【确定】</a:t>
            </a:r>
            <a:r>
              <a:rPr lang="en-US" altLang="zh-CN" dirty="0"/>
              <a:t>,</a:t>
            </a:r>
            <a:r>
              <a:rPr lang="zh-CN" altLang="zh-CN" dirty="0"/>
              <a:t>如图</a:t>
            </a:r>
            <a:r>
              <a:rPr lang="en-US" altLang="zh-CN" dirty="0"/>
              <a:t>8-58</a:t>
            </a:r>
            <a:r>
              <a:rPr lang="zh-CN" altLang="zh-CN" dirty="0"/>
              <a:t>所示。</a:t>
            </a:r>
          </a:p>
          <a:p>
            <a:r>
              <a:rPr lang="en-US" altLang="zh-CN" dirty="0"/>
              <a:t>(2)</a:t>
            </a:r>
            <a:r>
              <a:rPr lang="zh-CN" altLang="zh-CN" dirty="0"/>
              <a:t>定义生产人员扣税基础。</a:t>
            </a:r>
          </a:p>
          <a:p>
            <a:r>
              <a:rPr lang="zh-CN" altLang="zh-CN" dirty="0"/>
              <a:t>具体操作步骤参见管理人员扣税基础。</a:t>
            </a:r>
          </a:p>
        </p:txBody>
      </p:sp>
    </p:spTree>
    <p:extLst>
      <p:ext uri="{BB962C8B-B14F-4D97-AF65-F5344CB8AC3E}">
        <p14:creationId xmlns:p14="http://schemas.microsoft.com/office/powerpoint/2010/main" val="1692485954"/>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8.1</a:t>
            </a:r>
            <a:r>
              <a:rPr lang="zh-CN" altLang="zh-CN" dirty="0"/>
              <a:t>　薪资管理系统概述</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8.1.1</a:t>
            </a:r>
            <a:r>
              <a:rPr lang="zh-CN" altLang="zh-CN" sz="2600" b="1" dirty="0">
                <a:latin typeface="黑体" panose="02010609060101010101" pitchFamily="49" charset="-122"/>
                <a:ea typeface="黑体" panose="02010609060101010101" pitchFamily="49" charset="-122"/>
              </a:rPr>
              <a:t>　薪资管理系统的功能</a:t>
            </a:r>
          </a:p>
          <a:p>
            <a:r>
              <a:rPr lang="zh-CN" altLang="zh-CN" dirty="0" smtClean="0"/>
              <a:t>薪资</a:t>
            </a:r>
            <a:r>
              <a:rPr lang="zh-CN" altLang="zh-CN" dirty="0"/>
              <a:t>管理系统可根据不同企业的不同需求</a:t>
            </a:r>
            <a:r>
              <a:rPr lang="en-US" altLang="zh-CN" dirty="0"/>
              <a:t>,</a:t>
            </a:r>
            <a:r>
              <a:rPr lang="zh-CN" altLang="zh-CN" dirty="0"/>
              <a:t>设计出工资项目、工资计算公式</a:t>
            </a:r>
            <a:r>
              <a:rPr lang="en-US" altLang="zh-CN" dirty="0"/>
              <a:t>,</a:t>
            </a:r>
            <a:r>
              <a:rPr lang="zh-CN" altLang="zh-CN" dirty="0"/>
              <a:t>能更加方便地录入和修改各种工资数据、工资资料</a:t>
            </a:r>
            <a:r>
              <a:rPr lang="en-US" altLang="zh-CN" dirty="0"/>
              <a:t>;</a:t>
            </a:r>
            <a:r>
              <a:rPr lang="zh-CN" altLang="zh-CN" dirty="0"/>
              <a:t>同时也提供了计算个人所得税</a:t>
            </a:r>
            <a:r>
              <a:rPr lang="en-US" altLang="zh-CN" dirty="0"/>
              <a:t>,</a:t>
            </a:r>
            <a:r>
              <a:rPr lang="zh-CN" altLang="zh-CN" dirty="0"/>
              <a:t>结合工资发放形式进行找零设置或向代发工资的银行机构传输数据的功能</a:t>
            </a:r>
            <a:r>
              <a:rPr lang="en-US" altLang="zh-CN" dirty="0"/>
              <a:t>;</a:t>
            </a:r>
            <a:r>
              <a:rPr lang="zh-CN" altLang="zh-CN" dirty="0"/>
              <a:t>自动计算、汇总工资数据</a:t>
            </a:r>
            <a:r>
              <a:rPr lang="en-US" altLang="zh-CN" dirty="0"/>
              <a:t>,</a:t>
            </a:r>
            <a:r>
              <a:rPr lang="zh-CN" altLang="zh-CN" dirty="0"/>
              <a:t>对形成的工资、福利费用等各项费用进行月末、年末的账务处理</a:t>
            </a:r>
            <a:r>
              <a:rPr lang="zh-CN" altLang="zh-CN" dirty="0" smtClean="0"/>
              <a:t>。</a:t>
            </a:r>
            <a:endParaRPr lang="zh-CN" altLang="en-US" dirty="0"/>
          </a:p>
        </p:txBody>
      </p:sp>
    </p:spTree>
    <p:extLst>
      <p:ext uri="{BB962C8B-B14F-4D97-AF65-F5344CB8AC3E}">
        <p14:creationId xmlns:p14="http://schemas.microsoft.com/office/powerpoint/2010/main" val="56546050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8.4</a:t>
            </a:r>
            <a:r>
              <a:rPr lang="zh-CN" altLang="zh-CN" dirty="0"/>
              <a:t>　薪资多类别账套处理</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8.4.9</a:t>
            </a:r>
            <a:r>
              <a:rPr lang="zh-CN" altLang="zh-CN" sz="2600" b="1" dirty="0">
                <a:latin typeface="黑体" panose="02010609060101010101" pitchFamily="49" charset="-122"/>
                <a:ea typeface="黑体" panose="02010609060101010101" pitchFamily="49" charset="-122"/>
              </a:rPr>
              <a:t>　录入工资数据</a:t>
            </a:r>
          </a:p>
          <a:p>
            <a:r>
              <a:rPr lang="zh-CN" altLang="zh-CN" dirty="0"/>
              <a:t>【案例</a:t>
            </a:r>
            <a:r>
              <a:rPr lang="en-US" altLang="zh-CN" dirty="0"/>
              <a:t>8-3</a:t>
            </a:r>
            <a:r>
              <a:rPr lang="zh-CN" altLang="zh-CN" dirty="0"/>
              <a:t>】　录入工资数据</a:t>
            </a:r>
            <a:r>
              <a:rPr lang="en-US" altLang="zh-CN" dirty="0"/>
              <a:t>(</a:t>
            </a:r>
            <a:r>
              <a:rPr lang="zh-CN" altLang="zh-CN" dirty="0"/>
              <a:t>见表</a:t>
            </a:r>
            <a:r>
              <a:rPr lang="en-US" altLang="zh-CN" dirty="0"/>
              <a:t>8-10)</a:t>
            </a:r>
            <a:endParaRPr lang="zh-CN" altLang="zh-CN" dirty="0"/>
          </a:p>
          <a:p>
            <a:r>
              <a:rPr lang="en-US" altLang="zh-CN" dirty="0"/>
              <a:t>(1)</a:t>
            </a:r>
            <a:r>
              <a:rPr lang="zh-CN" altLang="zh-CN" dirty="0"/>
              <a:t>录入管理人员工资数据。</a:t>
            </a:r>
          </a:p>
          <a:p>
            <a:r>
              <a:rPr lang="zh-CN" altLang="zh-CN" dirty="0"/>
              <a:t>【操作步骤】</a:t>
            </a:r>
          </a:p>
          <a:p>
            <a:r>
              <a:rPr lang="zh-CN" altLang="zh-CN" dirty="0"/>
              <a:t>【打开工资类别】</a:t>
            </a:r>
            <a:r>
              <a:rPr lang="en-US" altLang="zh-CN" dirty="0"/>
              <a:t>,</a:t>
            </a:r>
            <a:r>
              <a:rPr lang="zh-CN" altLang="zh-CN" dirty="0"/>
              <a:t>选择管理人员类别</a:t>
            </a:r>
            <a:r>
              <a:rPr lang="en-US" altLang="zh-CN" dirty="0"/>
              <a:t>,</a:t>
            </a:r>
            <a:r>
              <a:rPr lang="zh-CN" altLang="zh-CN" dirty="0"/>
              <a:t>选择【业务处理】</a:t>
            </a:r>
            <a:r>
              <a:rPr lang="en-US" altLang="zh-CN" dirty="0"/>
              <a:t>-</a:t>
            </a:r>
            <a:r>
              <a:rPr lang="zh-CN" altLang="zh-CN" dirty="0"/>
              <a:t>【工资变动】</a:t>
            </a:r>
            <a:r>
              <a:rPr lang="en-US" altLang="zh-CN" dirty="0"/>
              <a:t>,</a:t>
            </a:r>
            <a:r>
              <a:rPr lang="zh-CN" altLang="zh-CN" dirty="0"/>
              <a:t>录入管理人员的工资数据后</a:t>
            </a:r>
            <a:r>
              <a:rPr lang="en-US" altLang="zh-CN" dirty="0"/>
              <a:t>,</a:t>
            </a:r>
            <a:r>
              <a:rPr lang="zh-CN" altLang="zh-CN" dirty="0"/>
              <a:t>点击【计算】</a:t>
            </a:r>
            <a:r>
              <a:rPr lang="en-US" altLang="zh-CN" dirty="0"/>
              <a:t>,</a:t>
            </a:r>
            <a:r>
              <a:rPr lang="zh-CN" altLang="zh-CN" dirty="0"/>
              <a:t>再点击【汇总】</a:t>
            </a:r>
            <a:r>
              <a:rPr lang="en-US" altLang="zh-CN" dirty="0"/>
              <a:t>,</a:t>
            </a:r>
            <a:r>
              <a:rPr lang="zh-CN" altLang="zh-CN" dirty="0"/>
              <a:t>如图</a:t>
            </a:r>
            <a:r>
              <a:rPr lang="en-US" altLang="zh-CN" dirty="0"/>
              <a:t>8-59</a:t>
            </a:r>
            <a:r>
              <a:rPr lang="zh-CN" altLang="zh-CN" dirty="0"/>
              <a:t>所示。</a:t>
            </a:r>
          </a:p>
          <a:p>
            <a:r>
              <a:rPr lang="en-US" altLang="zh-CN" dirty="0"/>
              <a:t>(2)</a:t>
            </a:r>
            <a:r>
              <a:rPr lang="zh-CN" altLang="zh-CN" dirty="0"/>
              <a:t>录入生产人员工资数据。</a:t>
            </a:r>
          </a:p>
          <a:p>
            <a:r>
              <a:rPr lang="zh-CN" altLang="zh-CN" dirty="0"/>
              <a:t>具体操作步骤参见管理人员工资数据录入。</a:t>
            </a:r>
          </a:p>
          <a:p>
            <a:endParaRPr lang="zh-CN" altLang="en-US" dirty="0"/>
          </a:p>
        </p:txBody>
      </p:sp>
    </p:spTree>
    <p:extLst>
      <p:ext uri="{BB962C8B-B14F-4D97-AF65-F5344CB8AC3E}">
        <p14:creationId xmlns:p14="http://schemas.microsoft.com/office/powerpoint/2010/main" val="1828158694"/>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8.4</a:t>
            </a:r>
            <a:r>
              <a:rPr lang="zh-CN" altLang="zh-CN" dirty="0"/>
              <a:t>　薪资多类别账套处理</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8.4.10</a:t>
            </a:r>
            <a:r>
              <a:rPr lang="zh-CN" altLang="zh-CN" sz="2600" b="1" dirty="0">
                <a:latin typeface="黑体" panose="02010609060101010101" pitchFamily="49" charset="-122"/>
                <a:ea typeface="黑体" panose="02010609060101010101" pitchFamily="49" charset="-122"/>
              </a:rPr>
              <a:t>　定义银行代发工资</a:t>
            </a:r>
          </a:p>
          <a:p>
            <a:r>
              <a:rPr lang="zh-CN" altLang="zh-CN" dirty="0"/>
              <a:t>【案例</a:t>
            </a:r>
            <a:r>
              <a:rPr lang="en-US" altLang="zh-CN" dirty="0"/>
              <a:t>8-3</a:t>
            </a:r>
            <a:r>
              <a:rPr lang="zh-CN" altLang="zh-CN" dirty="0"/>
              <a:t>】　定义银行代发工资</a:t>
            </a:r>
          </a:p>
          <a:p>
            <a:r>
              <a:rPr lang="zh-CN" altLang="zh-CN" dirty="0"/>
              <a:t>两个类别工资代发银行均为中国银行</a:t>
            </a:r>
            <a:r>
              <a:rPr lang="en-US" altLang="zh-CN" dirty="0"/>
              <a:t>,</a:t>
            </a:r>
            <a:r>
              <a:rPr lang="zh-CN" altLang="zh-CN" dirty="0"/>
              <a:t>银行文件格式设置采用系统默认。</a:t>
            </a:r>
          </a:p>
          <a:p>
            <a:r>
              <a:rPr lang="en-US" altLang="zh-CN" dirty="0"/>
              <a:t>(1)</a:t>
            </a:r>
            <a:r>
              <a:rPr lang="zh-CN" altLang="zh-CN" dirty="0"/>
              <a:t>定义管理人员银行代发。</a:t>
            </a:r>
          </a:p>
          <a:p>
            <a:r>
              <a:rPr lang="zh-CN" altLang="zh-CN" dirty="0"/>
              <a:t>【操作步骤】</a:t>
            </a:r>
          </a:p>
          <a:p>
            <a:r>
              <a:rPr lang="en-US" altLang="zh-CN" dirty="0"/>
              <a:t>①</a:t>
            </a:r>
            <a:r>
              <a:rPr lang="zh-CN" altLang="zh-CN" dirty="0"/>
              <a:t>【业务处理】</a:t>
            </a:r>
            <a:r>
              <a:rPr lang="en-US" altLang="zh-CN" dirty="0"/>
              <a:t>-</a:t>
            </a:r>
            <a:r>
              <a:rPr lang="zh-CN" altLang="zh-CN" dirty="0"/>
              <a:t>【银行代发】</a:t>
            </a:r>
            <a:r>
              <a:rPr lang="en-US" altLang="zh-CN" dirty="0"/>
              <a:t>,</a:t>
            </a:r>
            <a:r>
              <a:rPr lang="zh-CN" altLang="zh-CN" dirty="0"/>
              <a:t>选择需要代发工资的部门</a:t>
            </a:r>
            <a:r>
              <a:rPr lang="en-US" altLang="zh-CN" dirty="0"/>
              <a:t>,</a:t>
            </a:r>
            <a:r>
              <a:rPr lang="zh-CN" altLang="zh-CN" dirty="0"/>
              <a:t>点击【确定】</a:t>
            </a:r>
            <a:r>
              <a:rPr lang="en-US" altLang="zh-CN" dirty="0"/>
              <a:t>,</a:t>
            </a:r>
            <a:r>
              <a:rPr lang="zh-CN" altLang="zh-CN" dirty="0"/>
              <a:t>如图</a:t>
            </a:r>
            <a:r>
              <a:rPr lang="en-US" altLang="zh-CN" dirty="0"/>
              <a:t>8-60</a:t>
            </a:r>
            <a:r>
              <a:rPr lang="zh-CN" altLang="zh-CN" dirty="0"/>
              <a:t>所示。</a:t>
            </a:r>
          </a:p>
          <a:p>
            <a:r>
              <a:rPr lang="en-US" altLang="zh-CN" dirty="0"/>
              <a:t>②</a:t>
            </a:r>
            <a:r>
              <a:rPr lang="zh-CN" altLang="zh-CN" dirty="0"/>
              <a:t>银行模板选择“中国银行”</a:t>
            </a:r>
            <a:r>
              <a:rPr lang="en-US" altLang="zh-CN" dirty="0"/>
              <a:t>,</a:t>
            </a:r>
            <a:r>
              <a:rPr lang="zh-CN" altLang="zh-CN" dirty="0"/>
              <a:t>点击【确定】</a:t>
            </a:r>
            <a:r>
              <a:rPr lang="en-US" altLang="zh-CN" dirty="0"/>
              <a:t>,</a:t>
            </a:r>
            <a:r>
              <a:rPr lang="zh-CN" altLang="zh-CN" dirty="0"/>
              <a:t>并确认银行文件格式</a:t>
            </a:r>
            <a:r>
              <a:rPr lang="en-US" altLang="zh-CN" dirty="0"/>
              <a:t>,</a:t>
            </a:r>
            <a:r>
              <a:rPr lang="zh-CN" altLang="zh-CN" dirty="0"/>
              <a:t>点击【是】</a:t>
            </a:r>
            <a:r>
              <a:rPr lang="en-US" altLang="zh-CN" dirty="0"/>
              <a:t>,</a:t>
            </a:r>
            <a:r>
              <a:rPr lang="zh-CN" altLang="zh-CN" dirty="0"/>
              <a:t>如图</a:t>
            </a:r>
            <a:r>
              <a:rPr lang="en-US" altLang="zh-CN" dirty="0"/>
              <a:t>8-61</a:t>
            </a:r>
            <a:r>
              <a:rPr lang="zh-CN" altLang="zh-CN" dirty="0"/>
              <a:t>所示。</a:t>
            </a:r>
          </a:p>
          <a:p>
            <a:r>
              <a:rPr lang="en-US" altLang="zh-CN" dirty="0"/>
              <a:t>③</a:t>
            </a:r>
            <a:r>
              <a:rPr lang="zh-CN" altLang="zh-CN" dirty="0"/>
              <a:t>显示银行代发一览表</a:t>
            </a:r>
            <a:r>
              <a:rPr lang="en-US" altLang="zh-CN" dirty="0"/>
              <a:t>,</a:t>
            </a:r>
            <a:r>
              <a:rPr lang="zh-CN" altLang="zh-CN" dirty="0"/>
              <a:t>如图</a:t>
            </a:r>
            <a:r>
              <a:rPr lang="en-US" altLang="zh-CN" dirty="0"/>
              <a:t>8-62</a:t>
            </a:r>
            <a:r>
              <a:rPr lang="zh-CN" altLang="zh-CN" dirty="0"/>
              <a:t>所示。 </a:t>
            </a:r>
          </a:p>
          <a:p>
            <a:r>
              <a:rPr lang="en-US" altLang="zh-CN" dirty="0"/>
              <a:t>(2)</a:t>
            </a:r>
            <a:r>
              <a:rPr lang="zh-CN" altLang="zh-CN" dirty="0"/>
              <a:t>定义生产人员银行代发。</a:t>
            </a:r>
          </a:p>
          <a:p>
            <a:r>
              <a:rPr lang="zh-CN" altLang="zh-CN" dirty="0"/>
              <a:t>具体操作步骤参见管理人员银行代发。</a:t>
            </a:r>
          </a:p>
          <a:p>
            <a:endParaRPr lang="zh-CN" altLang="en-US" dirty="0"/>
          </a:p>
        </p:txBody>
      </p:sp>
    </p:spTree>
    <p:extLst>
      <p:ext uri="{BB962C8B-B14F-4D97-AF65-F5344CB8AC3E}">
        <p14:creationId xmlns:p14="http://schemas.microsoft.com/office/powerpoint/2010/main" val="339471047"/>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8.4</a:t>
            </a:r>
            <a:r>
              <a:rPr lang="zh-CN" altLang="zh-CN" dirty="0"/>
              <a:t>　薪资多类别账套处理</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8.4.11</a:t>
            </a:r>
            <a:r>
              <a:rPr lang="zh-CN" altLang="zh-CN" sz="2600" b="1" dirty="0">
                <a:latin typeface="黑体" panose="02010609060101010101" pitchFamily="49" charset="-122"/>
                <a:ea typeface="黑体" panose="02010609060101010101" pitchFamily="49" charset="-122"/>
              </a:rPr>
              <a:t>　工资分钱清单</a:t>
            </a:r>
          </a:p>
          <a:p>
            <a:r>
              <a:rPr lang="zh-CN" altLang="zh-CN" dirty="0"/>
              <a:t>【案例</a:t>
            </a:r>
            <a:r>
              <a:rPr lang="en-US" altLang="zh-CN" dirty="0"/>
              <a:t>8-3</a:t>
            </a:r>
            <a:r>
              <a:rPr lang="zh-CN" altLang="zh-CN" dirty="0"/>
              <a:t>】　查询工资分钱清单</a:t>
            </a:r>
          </a:p>
          <a:p>
            <a:r>
              <a:rPr lang="en-US" altLang="zh-CN" dirty="0"/>
              <a:t>(1)</a:t>
            </a:r>
            <a:r>
              <a:rPr lang="zh-CN" altLang="zh-CN" dirty="0"/>
              <a:t>查询管理人员分钱清单。</a:t>
            </a:r>
          </a:p>
          <a:p>
            <a:r>
              <a:rPr lang="zh-CN" altLang="zh-CN" dirty="0"/>
              <a:t>【打开工资类别】</a:t>
            </a:r>
            <a:r>
              <a:rPr lang="en-US" altLang="zh-CN" dirty="0"/>
              <a:t>,</a:t>
            </a:r>
            <a:r>
              <a:rPr lang="zh-CN" altLang="zh-CN" dirty="0"/>
              <a:t>选择管理人员类别</a:t>
            </a:r>
            <a:r>
              <a:rPr lang="en-US" altLang="zh-CN" dirty="0"/>
              <a:t>,</a:t>
            </a:r>
            <a:r>
              <a:rPr lang="zh-CN" altLang="zh-CN" dirty="0"/>
              <a:t>选择【业务处理】</a:t>
            </a:r>
            <a:r>
              <a:rPr lang="en-US" altLang="zh-CN" dirty="0"/>
              <a:t>-</a:t>
            </a:r>
            <a:r>
              <a:rPr lang="zh-CN" altLang="zh-CN" dirty="0"/>
              <a:t>【工资分钱清单】</a:t>
            </a:r>
            <a:r>
              <a:rPr lang="en-US" altLang="zh-CN" dirty="0"/>
              <a:t>,</a:t>
            </a:r>
            <a:r>
              <a:rPr lang="zh-CN" altLang="zh-CN" dirty="0"/>
              <a:t>打开管理人员分钱清单</a:t>
            </a:r>
            <a:r>
              <a:rPr lang="en-US" altLang="zh-CN" dirty="0"/>
              <a:t>,</a:t>
            </a:r>
            <a:r>
              <a:rPr lang="zh-CN" altLang="zh-CN" dirty="0"/>
              <a:t>如图</a:t>
            </a:r>
            <a:r>
              <a:rPr lang="en-US" altLang="zh-CN" dirty="0"/>
              <a:t>8-63</a:t>
            </a:r>
            <a:r>
              <a:rPr lang="zh-CN" altLang="zh-CN" dirty="0"/>
              <a:t>所示。</a:t>
            </a:r>
          </a:p>
          <a:p>
            <a:r>
              <a:rPr lang="en-US" altLang="zh-CN" dirty="0"/>
              <a:t>(2)</a:t>
            </a:r>
            <a:r>
              <a:rPr lang="zh-CN" altLang="zh-CN" dirty="0"/>
              <a:t>查询生产人员分钱清单。</a:t>
            </a:r>
          </a:p>
          <a:p>
            <a:r>
              <a:rPr lang="zh-CN" altLang="zh-CN" dirty="0"/>
              <a:t>具体操作步骤参见管理人员分钱清单。</a:t>
            </a:r>
          </a:p>
          <a:p>
            <a:endParaRPr lang="zh-CN" altLang="en-US" dirty="0"/>
          </a:p>
        </p:txBody>
      </p:sp>
    </p:spTree>
    <p:extLst>
      <p:ext uri="{BB962C8B-B14F-4D97-AF65-F5344CB8AC3E}">
        <p14:creationId xmlns:p14="http://schemas.microsoft.com/office/powerpoint/2010/main" val="2167958161"/>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8.4</a:t>
            </a:r>
            <a:r>
              <a:rPr lang="zh-CN" altLang="zh-CN" dirty="0"/>
              <a:t>　薪资多类别账套处理</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8.4.12</a:t>
            </a:r>
            <a:r>
              <a:rPr lang="zh-CN" altLang="zh-CN" sz="2600" b="1" dirty="0">
                <a:latin typeface="黑体" panose="02010609060101010101" pitchFamily="49" charset="-122"/>
                <a:ea typeface="黑体" panose="02010609060101010101" pitchFamily="49" charset="-122"/>
              </a:rPr>
              <a:t>　工资分摊</a:t>
            </a:r>
          </a:p>
          <a:p>
            <a:r>
              <a:rPr lang="zh-CN" altLang="zh-CN" dirty="0"/>
              <a:t>【案例</a:t>
            </a:r>
            <a:r>
              <a:rPr lang="en-US" altLang="zh-CN" dirty="0"/>
              <a:t>8-3</a:t>
            </a:r>
            <a:r>
              <a:rPr lang="zh-CN" altLang="zh-CN" dirty="0"/>
              <a:t>】　设置并生成工资分摊的记账凭证</a:t>
            </a:r>
          </a:p>
          <a:p>
            <a:r>
              <a:rPr lang="zh-CN" altLang="zh-CN" dirty="0"/>
              <a:t>一是设置并生成管理人员工资分摊的记账凭证。</a:t>
            </a:r>
          </a:p>
          <a:p>
            <a:r>
              <a:rPr lang="en-US" altLang="zh-CN" dirty="0"/>
              <a:t>(1)</a:t>
            </a:r>
            <a:r>
              <a:rPr lang="zh-CN" altLang="zh-CN" dirty="0"/>
              <a:t>设置管理人员工资分摊。</a:t>
            </a:r>
          </a:p>
          <a:p>
            <a:r>
              <a:rPr lang="zh-CN" altLang="zh-CN" dirty="0"/>
              <a:t>【操作步骤】</a:t>
            </a:r>
          </a:p>
          <a:p>
            <a:r>
              <a:rPr lang="en-US" altLang="zh-CN" dirty="0"/>
              <a:t>①</a:t>
            </a:r>
            <a:r>
              <a:rPr lang="zh-CN" altLang="zh-CN" dirty="0"/>
              <a:t>【打开工资类别】</a:t>
            </a:r>
            <a:r>
              <a:rPr lang="en-US" altLang="zh-CN" dirty="0"/>
              <a:t>,</a:t>
            </a:r>
            <a:r>
              <a:rPr lang="zh-CN" altLang="zh-CN" dirty="0"/>
              <a:t>选择管理人员类别</a:t>
            </a:r>
            <a:r>
              <a:rPr lang="en-US" altLang="zh-CN" dirty="0"/>
              <a:t>,</a:t>
            </a:r>
            <a:r>
              <a:rPr lang="zh-CN" altLang="zh-CN" dirty="0"/>
              <a:t>选择【业务处理】</a:t>
            </a:r>
            <a:r>
              <a:rPr lang="en-US" altLang="zh-CN" dirty="0"/>
              <a:t>-</a:t>
            </a:r>
            <a:r>
              <a:rPr lang="zh-CN" altLang="zh-CN" dirty="0"/>
              <a:t>【工资分摊】</a:t>
            </a:r>
            <a:r>
              <a:rPr lang="en-US" altLang="zh-CN" dirty="0"/>
              <a:t>,</a:t>
            </a:r>
            <a:r>
              <a:rPr lang="zh-CN" altLang="zh-CN" dirty="0"/>
              <a:t>点击【工资分摊设置】</a:t>
            </a:r>
            <a:r>
              <a:rPr lang="en-US" altLang="zh-CN" dirty="0"/>
              <a:t>,</a:t>
            </a:r>
            <a:r>
              <a:rPr lang="zh-CN" altLang="zh-CN" dirty="0"/>
              <a:t>再点击【增加】</a:t>
            </a:r>
            <a:r>
              <a:rPr lang="en-US" altLang="zh-CN" dirty="0"/>
              <a:t>,</a:t>
            </a:r>
            <a:r>
              <a:rPr lang="zh-CN" altLang="zh-CN" dirty="0"/>
              <a:t>新建工资分摊类型</a:t>
            </a:r>
            <a:r>
              <a:rPr lang="en-US" altLang="zh-CN" dirty="0"/>
              <a:t>;</a:t>
            </a:r>
            <a:r>
              <a:rPr lang="zh-CN" altLang="zh-CN" dirty="0"/>
              <a:t>如需修改分摊类型</a:t>
            </a:r>
            <a:r>
              <a:rPr lang="en-US" altLang="zh-CN" dirty="0"/>
              <a:t>,</a:t>
            </a:r>
            <a:r>
              <a:rPr lang="zh-CN" altLang="zh-CN" dirty="0"/>
              <a:t>可点击【修改】</a:t>
            </a:r>
            <a:r>
              <a:rPr lang="en-US" altLang="zh-CN" dirty="0"/>
              <a:t>;</a:t>
            </a:r>
            <a:r>
              <a:rPr lang="zh-CN" altLang="zh-CN" dirty="0"/>
              <a:t>如需删除分摊类型</a:t>
            </a:r>
            <a:r>
              <a:rPr lang="en-US" altLang="zh-CN" dirty="0"/>
              <a:t>,</a:t>
            </a:r>
            <a:r>
              <a:rPr lang="zh-CN" altLang="zh-CN" dirty="0"/>
              <a:t>可点击【删除】</a:t>
            </a:r>
            <a:r>
              <a:rPr lang="en-US" altLang="zh-CN" dirty="0"/>
              <a:t>,</a:t>
            </a:r>
            <a:r>
              <a:rPr lang="zh-CN" altLang="zh-CN" dirty="0"/>
              <a:t>如图</a:t>
            </a:r>
            <a:r>
              <a:rPr lang="en-US" altLang="zh-CN" dirty="0"/>
              <a:t>8-64</a:t>
            </a:r>
            <a:r>
              <a:rPr lang="zh-CN" altLang="zh-CN" dirty="0"/>
              <a:t>所示。</a:t>
            </a:r>
          </a:p>
          <a:p>
            <a:r>
              <a:rPr lang="en-US" altLang="zh-CN" dirty="0"/>
              <a:t>②</a:t>
            </a:r>
            <a:r>
              <a:rPr lang="zh-CN" altLang="zh-CN" dirty="0"/>
              <a:t>录入新“计提类型名称”和“分摊计提比例”</a:t>
            </a:r>
            <a:r>
              <a:rPr lang="en-US" altLang="zh-CN" dirty="0"/>
              <a:t>,</a:t>
            </a:r>
            <a:r>
              <a:rPr lang="zh-CN" altLang="zh-CN" dirty="0"/>
              <a:t>点击【下一步】</a:t>
            </a:r>
            <a:r>
              <a:rPr lang="en-US" altLang="zh-CN" dirty="0"/>
              <a:t>,</a:t>
            </a:r>
            <a:r>
              <a:rPr lang="zh-CN" altLang="zh-CN" dirty="0"/>
              <a:t>如图</a:t>
            </a:r>
            <a:r>
              <a:rPr lang="en-US" altLang="zh-CN" dirty="0"/>
              <a:t>8-65</a:t>
            </a:r>
            <a:r>
              <a:rPr lang="zh-CN" altLang="zh-CN" dirty="0"/>
              <a:t>所示。</a:t>
            </a:r>
          </a:p>
          <a:p>
            <a:r>
              <a:rPr lang="en-US" altLang="zh-CN" dirty="0"/>
              <a:t>③</a:t>
            </a:r>
            <a:r>
              <a:rPr lang="zh-CN" altLang="zh-CN" dirty="0"/>
              <a:t>进入“分摊构成设置”</a:t>
            </a:r>
            <a:r>
              <a:rPr lang="en-US" altLang="zh-CN" dirty="0"/>
              <a:t>,</a:t>
            </a:r>
            <a:r>
              <a:rPr lang="zh-CN" altLang="zh-CN" dirty="0"/>
              <a:t>选择部门、人员类别等相应内容</a:t>
            </a:r>
            <a:r>
              <a:rPr lang="en-US" altLang="zh-CN" dirty="0"/>
              <a:t>,</a:t>
            </a:r>
            <a:r>
              <a:rPr lang="zh-CN" altLang="zh-CN" dirty="0"/>
              <a:t>点击【完成】</a:t>
            </a:r>
            <a:r>
              <a:rPr lang="en-US" altLang="zh-CN" dirty="0"/>
              <a:t>,</a:t>
            </a:r>
            <a:r>
              <a:rPr lang="zh-CN" altLang="zh-CN" dirty="0"/>
              <a:t>如图</a:t>
            </a:r>
            <a:r>
              <a:rPr lang="en-US" altLang="zh-CN" dirty="0"/>
              <a:t>8-66</a:t>
            </a:r>
            <a:r>
              <a:rPr lang="zh-CN" altLang="zh-CN" dirty="0"/>
              <a:t>所示。</a:t>
            </a:r>
          </a:p>
          <a:p>
            <a:endParaRPr lang="zh-CN" altLang="en-US" dirty="0"/>
          </a:p>
        </p:txBody>
      </p:sp>
    </p:spTree>
    <p:extLst>
      <p:ext uri="{BB962C8B-B14F-4D97-AF65-F5344CB8AC3E}">
        <p14:creationId xmlns:p14="http://schemas.microsoft.com/office/powerpoint/2010/main" val="362801566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8.4</a:t>
            </a:r>
            <a:r>
              <a:rPr lang="zh-CN" altLang="zh-CN" dirty="0"/>
              <a:t>　薪资多类别账套处理</a:t>
            </a:r>
            <a:endParaRPr lang="zh-CN" altLang="en-US" dirty="0"/>
          </a:p>
        </p:txBody>
      </p:sp>
      <p:sp>
        <p:nvSpPr>
          <p:cNvPr id="3" name="内容占位符 2"/>
          <p:cNvSpPr>
            <a:spLocks noGrp="1"/>
          </p:cNvSpPr>
          <p:nvPr>
            <p:ph idx="1"/>
          </p:nvPr>
        </p:nvSpPr>
        <p:spPr/>
        <p:txBody>
          <a:bodyPr/>
          <a:lstStyle/>
          <a:p>
            <a:r>
              <a:rPr lang="en-US" altLang="zh-CN" dirty="0"/>
              <a:t>(2)</a:t>
            </a:r>
            <a:r>
              <a:rPr lang="zh-CN" altLang="zh-CN" dirty="0"/>
              <a:t>生成管理人员工资分摊的记账凭证。</a:t>
            </a:r>
          </a:p>
          <a:p>
            <a:r>
              <a:rPr lang="zh-CN" altLang="zh-CN" dirty="0"/>
              <a:t>【操作步骤】</a:t>
            </a:r>
          </a:p>
          <a:p>
            <a:r>
              <a:rPr lang="en-US" altLang="zh-CN" dirty="0"/>
              <a:t>①</a:t>
            </a:r>
            <a:r>
              <a:rPr lang="zh-CN" altLang="zh-CN" dirty="0"/>
              <a:t>选择管理人员类别</a:t>
            </a:r>
            <a:r>
              <a:rPr lang="en-US" altLang="zh-CN" dirty="0"/>
              <a:t>,</a:t>
            </a:r>
            <a:r>
              <a:rPr lang="zh-CN" altLang="zh-CN" dirty="0"/>
              <a:t>选择【业务处理】</a:t>
            </a:r>
            <a:r>
              <a:rPr lang="en-US" altLang="zh-CN" dirty="0"/>
              <a:t>-</a:t>
            </a:r>
            <a:r>
              <a:rPr lang="zh-CN" altLang="zh-CN" dirty="0"/>
              <a:t>【工资分摊】</a:t>
            </a:r>
            <a:r>
              <a:rPr lang="en-US" altLang="zh-CN" dirty="0"/>
              <a:t>,</a:t>
            </a:r>
            <a:r>
              <a:rPr lang="zh-CN" altLang="zh-CN" dirty="0"/>
              <a:t>左侧选择“计提管理人员工资”</a:t>
            </a:r>
            <a:r>
              <a:rPr lang="en-US" altLang="zh-CN" dirty="0"/>
              <a:t>,</a:t>
            </a:r>
            <a:r>
              <a:rPr lang="zh-CN" altLang="zh-CN" dirty="0"/>
              <a:t>中间“选择核算部门”</a:t>
            </a:r>
            <a:r>
              <a:rPr lang="en-US" altLang="zh-CN" dirty="0"/>
              <a:t>,</a:t>
            </a:r>
            <a:r>
              <a:rPr lang="zh-CN" altLang="zh-CN" dirty="0"/>
              <a:t>右侧选择“明细到工资项目”</a:t>
            </a:r>
            <a:r>
              <a:rPr lang="en-US" altLang="zh-CN" dirty="0"/>
              <a:t>,</a:t>
            </a:r>
            <a:r>
              <a:rPr lang="zh-CN" altLang="zh-CN" dirty="0"/>
              <a:t>点击【确定】</a:t>
            </a:r>
            <a:r>
              <a:rPr lang="en-US" altLang="zh-CN" dirty="0"/>
              <a:t>,</a:t>
            </a:r>
            <a:r>
              <a:rPr lang="zh-CN" altLang="zh-CN" dirty="0"/>
              <a:t>如图</a:t>
            </a:r>
            <a:r>
              <a:rPr lang="en-US" altLang="zh-CN" dirty="0"/>
              <a:t>8-67</a:t>
            </a:r>
            <a:r>
              <a:rPr lang="zh-CN" altLang="zh-CN" dirty="0"/>
              <a:t>所示。</a:t>
            </a:r>
          </a:p>
          <a:p>
            <a:r>
              <a:rPr lang="en-US" altLang="zh-CN" dirty="0"/>
              <a:t>②</a:t>
            </a:r>
            <a:r>
              <a:rPr lang="zh-CN" altLang="zh-CN" dirty="0"/>
              <a:t>选择“合并科目相同、辅助项相同的分录”</a:t>
            </a:r>
            <a:r>
              <a:rPr lang="en-US" altLang="zh-CN" dirty="0"/>
              <a:t>,</a:t>
            </a:r>
            <a:r>
              <a:rPr lang="zh-CN" altLang="zh-CN" dirty="0"/>
              <a:t>如果金额正确</a:t>
            </a:r>
            <a:r>
              <a:rPr lang="en-US" altLang="zh-CN" dirty="0"/>
              <a:t>,</a:t>
            </a:r>
            <a:r>
              <a:rPr lang="zh-CN" altLang="zh-CN" dirty="0"/>
              <a:t>点击【制单】或【批制】</a:t>
            </a:r>
            <a:r>
              <a:rPr lang="en-US" altLang="zh-CN" dirty="0"/>
              <a:t>,</a:t>
            </a:r>
            <a:r>
              <a:rPr lang="zh-CN" altLang="zh-CN" dirty="0"/>
              <a:t>如图</a:t>
            </a:r>
            <a:r>
              <a:rPr lang="en-US" altLang="zh-CN" dirty="0"/>
              <a:t>8-68</a:t>
            </a:r>
            <a:r>
              <a:rPr lang="zh-CN" altLang="zh-CN" dirty="0"/>
              <a:t>所示。</a:t>
            </a:r>
          </a:p>
          <a:p>
            <a:r>
              <a:rPr lang="en-US" altLang="zh-CN" dirty="0"/>
              <a:t>③</a:t>
            </a:r>
            <a:r>
              <a:rPr lang="zh-CN" altLang="zh-CN" dirty="0"/>
              <a:t>选择“凭证类别”后</a:t>
            </a:r>
            <a:r>
              <a:rPr lang="en-US" altLang="zh-CN" dirty="0"/>
              <a:t>,</a:t>
            </a:r>
            <a:r>
              <a:rPr lang="zh-CN" altLang="zh-CN" dirty="0"/>
              <a:t>点击【保存】</a:t>
            </a:r>
            <a:r>
              <a:rPr lang="en-US" altLang="zh-CN" dirty="0"/>
              <a:t>,</a:t>
            </a:r>
            <a:r>
              <a:rPr lang="zh-CN" altLang="zh-CN" dirty="0"/>
              <a:t>“已生成”凭证传递到总账系统中</a:t>
            </a:r>
            <a:r>
              <a:rPr lang="en-US" altLang="zh-CN" dirty="0"/>
              <a:t>,</a:t>
            </a:r>
            <a:r>
              <a:rPr lang="zh-CN" altLang="zh-CN" dirty="0"/>
              <a:t>如图</a:t>
            </a:r>
            <a:r>
              <a:rPr lang="en-US" altLang="zh-CN" dirty="0"/>
              <a:t>8-69</a:t>
            </a:r>
            <a:r>
              <a:rPr lang="zh-CN" altLang="zh-CN" dirty="0"/>
              <a:t>所示。</a:t>
            </a:r>
          </a:p>
          <a:p>
            <a:r>
              <a:rPr lang="en-US" altLang="zh-CN" dirty="0"/>
              <a:t>(3)</a:t>
            </a:r>
            <a:r>
              <a:rPr lang="zh-CN" altLang="zh-CN" dirty="0"/>
              <a:t>修改或删除管理人员工资分摊的记账凭证。</a:t>
            </a:r>
          </a:p>
          <a:p>
            <a:r>
              <a:rPr lang="zh-CN" altLang="zh-CN" dirty="0"/>
              <a:t>【操作步骤】</a:t>
            </a:r>
          </a:p>
          <a:p>
            <a:r>
              <a:rPr lang="zh-CN" altLang="zh-CN" dirty="0"/>
              <a:t>选择管理人员工资类别</a:t>
            </a:r>
            <a:r>
              <a:rPr lang="en-US" altLang="zh-CN" dirty="0"/>
              <a:t>,</a:t>
            </a:r>
            <a:r>
              <a:rPr lang="zh-CN" altLang="zh-CN" dirty="0"/>
              <a:t>找到【统计分析】</a:t>
            </a:r>
            <a:r>
              <a:rPr lang="en-US" altLang="zh-CN" dirty="0"/>
              <a:t>-</a:t>
            </a:r>
            <a:r>
              <a:rPr lang="zh-CN" altLang="zh-CN" dirty="0"/>
              <a:t>【凭证查询】</a:t>
            </a:r>
            <a:r>
              <a:rPr lang="en-US" altLang="zh-CN" dirty="0"/>
              <a:t>,</a:t>
            </a:r>
            <a:r>
              <a:rPr lang="zh-CN" altLang="zh-CN" dirty="0"/>
              <a:t>点击【凭证】</a:t>
            </a:r>
            <a:r>
              <a:rPr lang="en-US" altLang="zh-CN" dirty="0"/>
              <a:t>,</a:t>
            </a:r>
            <a:r>
              <a:rPr lang="zh-CN" altLang="zh-CN" dirty="0"/>
              <a:t>可修改凭证</a:t>
            </a:r>
            <a:r>
              <a:rPr lang="en-US" altLang="zh-CN" dirty="0"/>
              <a:t>;</a:t>
            </a:r>
            <a:r>
              <a:rPr lang="zh-CN" altLang="zh-CN" dirty="0"/>
              <a:t>点击【删除】</a:t>
            </a:r>
            <a:r>
              <a:rPr lang="en-US" altLang="zh-CN" dirty="0"/>
              <a:t>,</a:t>
            </a:r>
            <a:r>
              <a:rPr lang="zh-CN" altLang="zh-CN" dirty="0"/>
              <a:t>可删除凭证</a:t>
            </a:r>
            <a:r>
              <a:rPr lang="en-US" altLang="zh-CN" dirty="0"/>
              <a:t>;</a:t>
            </a:r>
            <a:r>
              <a:rPr lang="zh-CN" altLang="zh-CN" dirty="0"/>
              <a:t>点击【冲销】</a:t>
            </a:r>
            <a:r>
              <a:rPr lang="en-US" altLang="zh-CN" dirty="0"/>
              <a:t>,</a:t>
            </a:r>
            <a:r>
              <a:rPr lang="zh-CN" altLang="zh-CN" dirty="0"/>
              <a:t>可冲销凭证</a:t>
            </a:r>
            <a:r>
              <a:rPr lang="en-US" altLang="zh-CN" dirty="0"/>
              <a:t>,</a:t>
            </a:r>
            <a:r>
              <a:rPr lang="zh-CN" altLang="zh-CN" dirty="0"/>
              <a:t>如图</a:t>
            </a:r>
            <a:r>
              <a:rPr lang="en-US" altLang="zh-CN" dirty="0"/>
              <a:t>8-70</a:t>
            </a:r>
            <a:r>
              <a:rPr lang="zh-CN" altLang="zh-CN" dirty="0"/>
              <a:t>所示。</a:t>
            </a:r>
          </a:p>
          <a:p>
            <a:endParaRPr lang="zh-CN" altLang="en-US" dirty="0"/>
          </a:p>
        </p:txBody>
      </p:sp>
    </p:spTree>
    <p:extLst>
      <p:ext uri="{BB962C8B-B14F-4D97-AF65-F5344CB8AC3E}">
        <p14:creationId xmlns:p14="http://schemas.microsoft.com/office/powerpoint/2010/main" val="4005137042"/>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8.4</a:t>
            </a:r>
            <a:r>
              <a:rPr lang="zh-CN" altLang="zh-CN" dirty="0"/>
              <a:t>　薪资多类别账套处理</a:t>
            </a:r>
            <a:endParaRPr lang="zh-CN" altLang="en-US" dirty="0"/>
          </a:p>
        </p:txBody>
      </p:sp>
      <p:sp>
        <p:nvSpPr>
          <p:cNvPr id="3" name="内容占位符 2"/>
          <p:cNvSpPr>
            <a:spLocks noGrp="1"/>
          </p:cNvSpPr>
          <p:nvPr>
            <p:ph idx="1"/>
          </p:nvPr>
        </p:nvSpPr>
        <p:spPr/>
        <p:txBody>
          <a:bodyPr>
            <a:normAutofit/>
          </a:bodyPr>
          <a:lstStyle/>
          <a:p>
            <a:r>
              <a:rPr lang="zh-CN" altLang="zh-CN" dirty="0"/>
              <a:t>二是设置并生成生产人员工资分摊的记账凭证。</a:t>
            </a:r>
          </a:p>
          <a:p>
            <a:r>
              <a:rPr lang="en-US" altLang="zh-CN" dirty="0"/>
              <a:t>(1)</a:t>
            </a:r>
            <a:r>
              <a:rPr lang="zh-CN" altLang="zh-CN" dirty="0"/>
              <a:t>设置生产人员工资分摊。</a:t>
            </a:r>
          </a:p>
          <a:p>
            <a:r>
              <a:rPr lang="zh-CN" altLang="zh-CN" dirty="0"/>
              <a:t>【操作步骤】</a:t>
            </a:r>
          </a:p>
          <a:p>
            <a:r>
              <a:rPr lang="en-US" altLang="zh-CN" dirty="0"/>
              <a:t>①</a:t>
            </a:r>
            <a:r>
              <a:rPr lang="zh-CN" altLang="zh-CN" dirty="0"/>
              <a:t>【打开工资类别】</a:t>
            </a:r>
            <a:r>
              <a:rPr lang="en-US" altLang="zh-CN" dirty="0"/>
              <a:t>,</a:t>
            </a:r>
            <a:r>
              <a:rPr lang="zh-CN" altLang="zh-CN" dirty="0"/>
              <a:t>选择生产人员类别</a:t>
            </a:r>
            <a:r>
              <a:rPr lang="en-US" altLang="zh-CN" dirty="0"/>
              <a:t>,</a:t>
            </a:r>
            <a:r>
              <a:rPr lang="zh-CN" altLang="zh-CN" dirty="0"/>
              <a:t>选择【业务处理】</a:t>
            </a:r>
            <a:r>
              <a:rPr lang="en-US" altLang="zh-CN" dirty="0"/>
              <a:t>-</a:t>
            </a:r>
            <a:r>
              <a:rPr lang="zh-CN" altLang="zh-CN" dirty="0"/>
              <a:t>【工资分摊】</a:t>
            </a:r>
            <a:r>
              <a:rPr lang="en-US" altLang="zh-CN" dirty="0"/>
              <a:t>,</a:t>
            </a:r>
            <a:r>
              <a:rPr lang="zh-CN" altLang="zh-CN" dirty="0"/>
              <a:t>点击【工资分摊设置】</a:t>
            </a:r>
            <a:r>
              <a:rPr lang="en-US" altLang="zh-CN" dirty="0"/>
              <a:t>,</a:t>
            </a:r>
            <a:r>
              <a:rPr lang="zh-CN" altLang="zh-CN" dirty="0"/>
              <a:t>再点击【增加】</a:t>
            </a:r>
            <a:r>
              <a:rPr lang="en-US" altLang="zh-CN" dirty="0"/>
              <a:t>,</a:t>
            </a:r>
            <a:r>
              <a:rPr lang="zh-CN" altLang="zh-CN" dirty="0"/>
              <a:t>录入新“计提类型名称”和“分摊计提比例”</a:t>
            </a:r>
            <a:r>
              <a:rPr lang="en-US" altLang="zh-CN" dirty="0"/>
              <a:t>,</a:t>
            </a:r>
            <a:r>
              <a:rPr lang="zh-CN" altLang="zh-CN" dirty="0"/>
              <a:t>点击【下一步】</a:t>
            </a:r>
            <a:r>
              <a:rPr lang="en-US" altLang="zh-CN" dirty="0"/>
              <a:t>,</a:t>
            </a:r>
            <a:r>
              <a:rPr lang="zh-CN" altLang="zh-CN" dirty="0"/>
              <a:t>如图</a:t>
            </a:r>
            <a:r>
              <a:rPr lang="en-US" altLang="zh-CN" dirty="0"/>
              <a:t>8-71</a:t>
            </a:r>
            <a:r>
              <a:rPr lang="zh-CN" altLang="zh-CN" dirty="0"/>
              <a:t>所示。</a:t>
            </a:r>
          </a:p>
          <a:p>
            <a:r>
              <a:rPr lang="en-US" altLang="zh-CN" dirty="0"/>
              <a:t>②</a:t>
            </a:r>
            <a:r>
              <a:rPr lang="zh-CN" altLang="zh-CN" dirty="0"/>
              <a:t>进入“分摊构成设置”</a:t>
            </a:r>
            <a:r>
              <a:rPr lang="en-US" altLang="zh-CN" dirty="0"/>
              <a:t>,</a:t>
            </a:r>
            <a:r>
              <a:rPr lang="zh-CN" altLang="zh-CN" dirty="0"/>
              <a:t>选择部门、人员类别等相应内容</a:t>
            </a:r>
            <a:r>
              <a:rPr lang="en-US" altLang="zh-CN" dirty="0"/>
              <a:t>,</a:t>
            </a:r>
            <a:r>
              <a:rPr lang="zh-CN" altLang="zh-CN" dirty="0"/>
              <a:t>点击【完成】</a:t>
            </a:r>
            <a:r>
              <a:rPr lang="en-US" altLang="zh-CN" dirty="0"/>
              <a:t>,</a:t>
            </a:r>
            <a:r>
              <a:rPr lang="zh-CN" altLang="zh-CN" dirty="0"/>
              <a:t>如图</a:t>
            </a:r>
            <a:r>
              <a:rPr lang="en-US" altLang="zh-CN" dirty="0"/>
              <a:t>8-72</a:t>
            </a:r>
            <a:r>
              <a:rPr lang="zh-CN" altLang="zh-CN" dirty="0"/>
              <a:t>所示</a:t>
            </a:r>
            <a:r>
              <a:rPr lang="zh-CN" altLang="zh-CN" dirty="0" smtClean="0"/>
              <a:t>。</a:t>
            </a:r>
            <a:endParaRPr lang="zh-CN" altLang="zh-CN" dirty="0"/>
          </a:p>
        </p:txBody>
      </p:sp>
    </p:spTree>
    <p:extLst>
      <p:ext uri="{BB962C8B-B14F-4D97-AF65-F5344CB8AC3E}">
        <p14:creationId xmlns:p14="http://schemas.microsoft.com/office/powerpoint/2010/main" val="3686151060"/>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8.4</a:t>
            </a:r>
            <a:r>
              <a:rPr lang="zh-CN" altLang="zh-CN" dirty="0"/>
              <a:t>　薪资多类别账套处理</a:t>
            </a:r>
            <a:endParaRPr lang="zh-CN" altLang="en-US" dirty="0"/>
          </a:p>
        </p:txBody>
      </p:sp>
      <p:sp>
        <p:nvSpPr>
          <p:cNvPr id="3" name="内容占位符 2"/>
          <p:cNvSpPr>
            <a:spLocks noGrp="1"/>
          </p:cNvSpPr>
          <p:nvPr>
            <p:ph idx="1"/>
          </p:nvPr>
        </p:nvSpPr>
        <p:spPr/>
        <p:txBody>
          <a:bodyPr/>
          <a:lstStyle/>
          <a:p>
            <a:r>
              <a:rPr lang="en-US" altLang="zh-CN" dirty="0"/>
              <a:t>(2)</a:t>
            </a:r>
            <a:r>
              <a:rPr lang="zh-CN" altLang="zh-CN" dirty="0"/>
              <a:t>生成生产人员工资分摊的记账凭证。</a:t>
            </a:r>
          </a:p>
          <a:p>
            <a:r>
              <a:rPr lang="zh-CN" altLang="zh-CN" dirty="0"/>
              <a:t>【操作步骤】</a:t>
            </a:r>
          </a:p>
          <a:p>
            <a:r>
              <a:rPr lang="en-US" altLang="zh-CN" dirty="0"/>
              <a:t>①</a:t>
            </a:r>
            <a:r>
              <a:rPr lang="zh-CN" altLang="zh-CN" dirty="0"/>
              <a:t>选择生产人员类别</a:t>
            </a:r>
            <a:r>
              <a:rPr lang="en-US" altLang="zh-CN" dirty="0"/>
              <a:t>,</a:t>
            </a:r>
            <a:r>
              <a:rPr lang="zh-CN" altLang="zh-CN" dirty="0"/>
              <a:t>选择【业务处理】</a:t>
            </a:r>
            <a:r>
              <a:rPr lang="en-US" altLang="zh-CN" dirty="0"/>
              <a:t>-</a:t>
            </a:r>
            <a:r>
              <a:rPr lang="zh-CN" altLang="zh-CN" dirty="0"/>
              <a:t>【工资分摊】</a:t>
            </a:r>
            <a:r>
              <a:rPr lang="en-US" altLang="zh-CN" dirty="0"/>
              <a:t>,</a:t>
            </a:r>
            <a:r>
              <a:rPr lang="zh-CN" altLang="zh-CN" dirty="0"/>
              <a:t>左侧选择“计提生产人员工资”</a:t>
            </a:r>
            <a:r>
              <a:rPr lang="en-US" altLang="zh-CN" dirty="0"/>
              <a:t>,</a:t>
            </a:r>
            <a:r>
              <a:rPr lang="zh-CN" altLang="zh-CN" dirty="0"/>
              <a:t>中间“选择核算部门”</a:t>
            </a:r>
            <a:r>
              <a:rPr lang="en-US" altLang="zh-CN" dirty="0"/>
              <a:t>,</a:t>
            </a:r>
            <a:r>
              <a:rPr lang="zh-CN" altLang="zh-CN" dirty="0"/>
              <a:t>右侧选择“明细到工资项目”</a:t>
            </a:r>
            <a:r>
              <a:rPr lang="en-US" altLang="zh-CN" dirty="0"/>
              <a:t>,</a:t>
            </a:r>
            <a:r>
              <a:rPr lang="zh-CN" altLang="zh-CN" dirty="0"/>
              <a:t>点击【确定】</a:t>
            </a:r>
            <a:r>
              <a:rPr lang="en-US" altLang="zh-CN" dirty="0"/>
              <a:t>,</a:t>
            </a:r>
            <a:r>
              <a:rPr lang="zh-CN" altLang="zh-CN" dirty="0"/>
              <a:t>如图</a:t>
            </a:r>
            <a:r>
              <a:rPr lang="en-US" altLang="zh-CN" dirty="0"/>
              <a:t>8-73</a:t>
            </a:r>
            <a:r>
              <a:rPr lang="zh-CN" altLang="zh-CN" dirty="0"/>
              <a:t>所示。</a:t>
            </a:r>
          </a:p>
          <a:p>
            <a:r>
              <a:rPr lang="en-US" altLang="zh-CN" dirty="0"/>
              <a:t>②</a:t>
            </a:r>
            <a:r>
              <a:rPr lang="zh-CN" altLang="zh-CN" dirty="0"/>
              <a:t>选择“合并科目相同、辅助项相同的分录”</a:t>
            </a:r>
            <a:r>
              <a:rPr lang="en-US" altLang="zh-CN" dirty="0"/>
              <a:t>,</a:t>
            </a:r>
            <a:r>
              <a:rPr lang="zh-CN" altLang="zh-CN" dirty="0"/>
              <a:t>如果金额正确</a:t>
            </a:r>
            <a:r>
              <a:rPr lang="en-US" altLang="zh-CN" dirty="0"/>
              <a:t>,</a:t>
            </a:r>
            <a:r>
              <a:rPr lang="zh-CN" altLang="zh-CN" dirty="0"/>
              <a:t>点击【制单】或【批制】</a:t>
            </a:r>
            <a:r>
              <a:rPr lang="en-US" altLang="zh-CN" dirty="0"/>
              <a:t>,</a:t>
            </a:r>
            <a:r>
              <a:rPr lang="zh-CN" altLang="zh-CN" dirty="0"/>
              <a:t>如图</a:t>
            </a:r>
            <a:r>
              <a:rPr lang="en-US" altLang="zh-CN" dirty="0"/>
              <a:t>8-74</a:t>
            </a:r>
            <a:r>
              <a:rPr lang="zh-CN" altLang="zh-CN" dirty="0"/>
              <a:t>所示。</a:t>
            </a:r>
          </a:p>
          <a:p>
            <a:r>
              <a:rPr lang="en-US" altLang="zh-CN" dirty="0"/>
              <a:t>③</a:t>
            </a:r>
            <a:r>
              <a:rPr lang="zh-CN" altLang="zh-CN" dirty="0"/>
              <a:t>选择“凭证类别”后</a:t>
            </a:r>
            <a:r>
              <a:rPr lang="en-US" altLang="zh-CN" dirty="0"/>
              <a:t>, </a:t>
            </a:r>
            <a:r>
              <a:rPr lang="zh-CN" altLang="zh-CN" dirty="0"/>
              <a:t>点击【保存】</a:t>
            </a:r>
            <a:r>
              <a:rPr lang="en-US" altLang="zh-CN" dirty="0"/>
              <a:t>,</a:t>
            </a:r>
            <a:r>
              <a:rPr lang="zh-CN" altLang="zh-CN" dirty="0"/>
              <a:t>“已生成”凭证传递到总账系统中</a:t>
            </a:r>
            <a:r>
              <a:rPr lang="en-US" altLang="zh-CN" dirty="0"/>
              <a:t>,</a:t>
            </a:r>
            <a:r>
              <a:rPr lang="zh-CN" altLang="zh-CN" dirty="0"/>
              <a:t>如图</a:t>
            </a:r>
            <a:r>
              <a:rPr lang="en-US" altLang="zh-CN" dirty="0"/>
              <a:t>8-75</a:t>
            </a:r>
            <a:r>
              <a:rPr lang="zh-CN" altLang="zh-CN" dirty="0"/>
              <a:t>所示</a:t>
            </a:r>
            <a:r>
              <a:rPr lang="zh-CN" altLang="zh-CN" dirty="0" smtClean="0"/>
              <a:t>。</a:t>
            </a:r>
            <a:endParaRPr lang="zh-CN" altLang="en-US" dirty="0"/>
          </a:p>
          <a:p>
            <a:r>
              <a:rPr lang="en-US" altLang="zh-CN" dirty="0"/>
              <a:t>(3)</a:t>
            </a:r>
            <a:r>
              <a:rPr lang="zh-CN" altLang="zh-CN" dirty="0"/>
              <a:t>修改或删除生产人员工资分摊的记账凭证。</a:t>
            </a:r>
          </a:p>
          <a:p>
            <a:r>
              <a:rPr lang="zh-CN" altLang="zh-CN" dirty="0"/>
              <a:t>具体操作步骤参见修改或删除管理人员工资分摊记账凭证的处理。</a:t>
            </a:r>
          </a:p>
          <a:p>
            <a:endParaRPr lang="zh-CN" altLang="en-US" dirty="0"/>
          </a:p>
        </p:txBody>
      </p:sp>
    </p:spTree>
    <p:extLst>
      <p:ext uri="{BB962C8B-B14F-4D97-AF65-F5344CB8AC3E}">
        <p14:creationId xmlns:p14="http://schemas.microsoft.com/office/powerpoint/2010/main" val="1499694140"/>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8.4</a:t>
            </a:r>
            <a:r>
              <a:rPr lang="zh-CN" altLang="zh-CN" dirty="0"/>
              <a:t>　薪资多类别账套处理</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8.4.13</a:t>
            </a:r>
            <a:r>
              <a:rPr lang="zh-CN" altLang="zh-CN" sz="2600" b="1" dirty="0">
                <a:latin typeface="黑体" panose="02010609060101010101" pitchFamily="49" charset="-122"/>
                <a:ea typeface="黑体" panose="02010609060101010101" pitchFamily="49" charset="-122"/>
              </a:rPr>
              <a:t>　账簿查询</a:t>
            </a:r>
          </a:p>
          <a:p>
            <a:r>
              <a:rPr lang="zh-CN" altLang="zh-CN" dirty="0"/>
              <a:t>【案例</a:t>
            </a:r>
            <a:r>
              <a:rPr lang="en-US" altLang="zh-CN" dirty="0"/>
              <a:t>8-3</a:t>
            </a:r>
            <a:r>
              <a:rPr lang="zh-CN" altLang="zh-CN" dirty="0"/>
              <a:t>】　查询工资发放签名表及工资分析表</a:t>
            </a:r>
          </a:p>
          <a:p>
            <a:r>
              <a:rPr lang="zh-CN" altLang="zh-CN" dirty="0"/>
              <a:t>具体操作步骤参见薪资单类别的账簿查询。</a:t>
            </a:r>
          </a:p>
          <a:p>
            <a:endParaRPr lang="zh-CN" altLang="en-US" dirty="0"/>
          </a:p>
        </p:txBody>
      </p:sp>
    </p:spTree>
    <p:extLst>
      <p:ext uri="{BB962C8B-B14F-4D97-AF65-F5344CB8AC3E}">
        <p14:creationId xmlns:p14="http://schemas.microsoft.com/office/powerpoint/2010/main" val="297209494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8.5</a:t>
            </a:r>
            <a:r>
              <a:rPr lang="zh-CN" altLang="zh-CN" dirty="0"/>
              <a:t>　薪资管理系统期末处理</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8.5.1</a:t>
            </a:r>
            <a:r>
              <a:rPr lang="zh-CN" altLang="zh-CN" sz="2600" b="1" dirty="0">
                <a:latin typeface="黑体" panose="02010609060101010101" pitchFamily="49" charset="-122"/>
                <a:ea typeface="黑体" panose="02010609060101010101" pitchFamily="49" charset="-122"/>
              </a:rPr>
              <a:t>　薪资单类别月末处理</a:t>
            </a:r>
          </a:p>
          <a:p>
            <a:r>
              <a:rPr lang="zh-CN" altLang="zh-CN" dirty="0"/>
              <a:t>【案例</a:t>
            </a:r>
            <a:r>
              <a:rPr lang="en-US" altLang="zh-CN" dirty="0"/>
              <a:t>8-4</a:t>
            </a:r>
            <a:r>
              <a:rPr lang="zh-CN" altLang="zh-CN" dirty="0"/>
              <a:t>】　薪资单类别月末结账及取消月末结账</a:t>
            </a:r>
          </a:p>
          <a:p>
            <a:r>
              <a:rPr lang="en-US" altLang="zh-CN" dirty="0"/>
              <a:t>(1)</a:t>
            </a:r>
            <a:r>
              <a:rPr lang="zh-CN" altLang="zh-CN" dirty="0"/>
              <a:t>薪资单类别月末结账。</a:t>
            </a:r>
          </a:p>
          <a:p>
            <a:r>
              <a:rPr lang="zh-CN" altLang="zh-CN" dirty="0"/>
              <a:t>【操作步骤】</a:t>
            </a:r>
          </a:p>
          <a:p>
            <a:r>
              <a:rPr lang="en-US" altLang="zh-CN" dirty="0"/>
              <a:t>①</a:t>
            </a:r>
            <a:r>
              <a:rPr lang="zh-CN" altLang="zh-CN" dirty="0"/>
              <a:t>【业务处理】</a:t>
            </a:r>
            <a:r>
              <a:rPr lang="en-US" altLang="zh-CN" dirty="0"/>
              <a:t>-</a:t>
            </a:r>
            <a:r>
              <a:rPr lang="zh-CN" altLang="zh-CN" dirty="0"/>
              <a:t>【月末处理】</a:t>
            </a:r>
            <a:r>
              <a:rPr lang="en-US" altLang="zh-CN" dirty="0"/>
              <a:t>,</a:t>
            </a:r>
            <a:r>
              <a:rPr lang="zh-CN" altLang="zh-CN" dirty="0"/>
              <a:t>点击【确定】</a:t>
            </a:r>
            <a:r>
              <a:rPr lang="en-US" altLang="zh-CN" dirty="0"/>
              <a:t>,</a:t>
            </a:r>
            <a:r>
              <a:rPr lang="zh-CN" altLang="zh-CN" dirty="0"/>
              <a:t>当询问“继续月末处理吗</a:t>
            </a:r>
            <a:r>
              <a:rPr lang="en-US" altLang="zh-CN" dirty="0"/>
              <a:t>?</a:t>
            </a:r>
            <a:r>
              <a:rPr lang="zh-CN" altLang="zh-CN" dirty="0"/>
              <a:t>”时</a:t>
            </a:r>
            <a:r>
              <a:rPr lang="en-US" altLang="zh-CN" dirty="0"/>
              <a:t>,</a:t>
            </a:r>
            <a:r>
              <a:rPr lang="zh-CN" altLang="zh-CN" dirty="0"/>
              <a:t>点击【是】</a:t>
            </a:r>
            <a:r>
              <a:rPr lang="en-US" altLang="zh-CN" dirty="0"/>
              <a:t>,</a:t>
            </a:r>
            <a:r>
              <a:rPr lang="zh-CN" altLang="zh-CN" dirty="0"/>
              <a:t>如图</a:t>
            </a:r>
            <a:r>
              <a:rPr lang="en-US" altLang="zh-CN" dirty="0"/>
              <a:t>8-76</a:t>
            </a:r>
            <a:r>
              <a:rPr lang="zh-CN" altLang="zh-CN" dirty="0"/>
              <a:t>所示。</a:t>
            </a:r>
          </a:p>
          <a:p>
            <a:r>
              <a:rPr lang="en-US" altLang="zh-CN" dirty="0"/>
              <a:t>②</a:t>
            </a:r>
            <a:r>
              <a:rPr lang="zh-CN" altLang="zh-CN" dirty="0"/>
              <a:t>每月薪资数据均可进行结转</a:t>
            </a:r>
            <a:r>
              <a:rPr lang="en-US" altLang="zh-CN" dirty="0"/>
              <a:t>,</a:t>
            </a:r>
            <a:r>
              <a:rPr lang="zh-CN" altLang="zh-CN" dirty="0"/>
              <a:t>当询问“是否选择清零项</a:t>
            </a:r>
            <a:r>
              <a:rPr lang="en-US" altLang="zh-CN" dirty="0"/>
              <a:t>?</a:t>
            </a:r>
            <a:r>
              <a:rPr lang="zh-CN" altLang="zh-CN" dirty="0"/>
              <a:t>”时</a:t>
            </a:r>
            <a:r>
              <a:rPr lang="en-US" altLang="zh-CN" dirty="0"/>
              <a:t>,</a:t>
            </a:r>
            <a:r>
              <a:rPr lang="zh-CN" altLang="zh-CN" dirty="0"/>
              <a:t>点击【否】</a:t>
            </a:r>
            <a:r>
              <a:rPr lang="en-US" altLang="zh-CN" dirty="0"/>
              <a:t>,</a:t>
            </a:r>
            <a:r>
              <a:rPr lang="zh-CN" altLang="zh-CN" dirty="0"/>
              <a:t>不需清零的薪资项目系统将予以保存</a:t>
            </a:r>
            <a:r>
              <a:rPr lang="en-US" altLang="zh-CN" dirty="0"/>
              <a:t>,</a:t>
            </a:r>
            <a:r>
              <a:rPr lang="zh-CN" altLang="zh-CN" dirty="0"/>
              <a:t>不用每月重新录入</a:t>
            </a:r>
            <a:r>
              <a:rPr lang="en-US" altLang="zh-CN" dirty="0"/>
              <a:t>,</a:t>
            </a:r>
            <a:r>
              <a:rPr lang="zh-CN" altLang="zh-CN" dirty="0"/>
              <a:t>如图</a:t>
            </a:r>
            <a:r>
              <a:rPr lang="en-US" altLang="zh-CN" dirty="0"/>
              <a:t>8-77</a:t>
            </a:r>
            <a:r>
              <a:rPr lang="zh-CN" altLang="zh-CN" dirty="0"/>
              <a:t>所示。</a:t>
            </a:r>
          </a:p>
          <a:p>
            <a:r>
              <a:rPr lang="en-US" altLang="zh-CN" dirty="0"/>
              <a:t>③</a:t>
            </a:r>
            <a:r>
              <a:rPr lang="zh-CN" altLang="zh-CN" dirty="0"/>
              <a:t>点击【确定】</a:t>
            </a:r>
            <a:r>
              <a:rPr lang="en-US" altLang="zh-CN" dirty="0"/>
              <a:t>,</a:t>
            </a:r>
            <a:r>
              <a:rPr lang="zh-CN" altLang="zh-CN" dirty="0"/>
              <a:t>完成结账</a:t>
            </a:r>
            <a:r>
              <a:rPr lang="en-US" altLang="zh-CN" dirty="0"/>
              <a:t>,</a:t>
            </a:r>
            <a:r>
              <a:rPr lang="zh-CN" altLang="zh-CN" dirty="0"/>
              <a:t>如图</a:t>
            </a:r>
            <a:r>
              <a:rPr lang="en-US" altLang="zh-CN" dirty="0"/>
              <a:t>8-78</a:t>
            </a:r>
            <a:r>
              <a:rPr lang="zh-CN" altLang="zh-CN" dirty="0"/>
              <a:t>所示。</a:t>
            </a:r>
          </a:p>
          <a:p>
            <a:endParaRPr lang="zh-CN" altLang="en-US" dirty="0"/>
          </a:p>
        </p:txBody>
      </p:sp>
    </p:spTree>
    <p:extLst>
      <p:ext uri="{BB962C8B-B14F-4D97-AF65-F5344CB8AC3E}">
        <p14:creationId xmlns:p14="http://schemas.microsoft.com/office/powerpoint/2010/main" val="1534631420"/>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8.5</a:t>
            </a:r>
            <a:r>
              <a:rPr lang="zh-CN" altLang="zh-CN" dirty="0"/>
              <a:t>　薪资管理系统期末处理</a:t>
            </a:r>
            <a:endParaRPr lang="zh-CN" altLang="en-US" dirty="0"/>
          </a:p>
        </p:txBody>
      </p:sp>
      <p:sp>
        <p:nvSpPr>
          <p:cNvPr id="3" name="内容占位符 2"/>
          <p:cNvSpPr>
            <a:spLocks noGrp="1"/>
          </p:cNvSpPr>
          <p:nvPr>
            <p:ph idx="1"/>
          </p:nvPr>
        </p:nvSpPr>
        <p:spPr/>
        <p:txBody>
          <a:bodyPr/>
          <a:lstStyle/>
          <a:p>
            <a:r>
              <a:rPr lang="en-US" altLang="zh-CN" dirty="0"/>
              <a:t>(2)</a:t>
            </a:r>
            <a:r>
              <a:rPr lang="zh-CN" altLang="zh-CN" dirty="0"/>
              <a:t>薪资单类别取消月末结账。</a:t>
            </a:r>
          </a:p>
          <a:p>
            <a:r>
              <a:rPr lang="zh-CN" altLang="zh-CN" dirty="0"/>
              <a:t>【操作步骤】</a:t>
            </a:r>
          </a:p>
          <a:p>
            <a:r>
              <a:rPr lang="en-US" altLang="zh-CN" dirty="0"/>
              <a:t>①</a:t>
            </a:r>
            <a:r>
              <a:rPr lang="zh-CN" altLang="zh-CN" dirty="0"/>
              <a:t>只有账套主管才有权取消结账</a:t>
            </a:r>
            <a:r>
              <a:rPr lang="en-US" altLang="zh-CN" dirty="0"/>
              <a:t>,</a:t>
            </a:r>
            <a:r>
              <a:rPr lang="zh-CN" altLang="zh-CN" dirty="0"/>
              <a:t>选择【业务处理】</a:t>
            </a:r>
            <a:r>
              <a:rPr lang="en-US" altLang="zh-CN" dirty="0"/>
              <a:t>-</a:t>
            </a:r>
            <a:r>
              <a:rPr lang="zh-CN" altLang="zh-CN" dirty="0"/>
              <a:t>【月末处理】</a:t>
            </a:r>
            <a:r>
              <a:rPr lang="en-US" altLang="zh-CN" dirty="0"/>
              <a:t>-</a:t>
            </a:r>
            <a:r>
              <a:rPr lang="zh-CN" altLang="zh-CN" dirty="0"/>
              <a:t>【反结账】对话框</a:t>
            </a:r>
            <a:r>
              <a:rPr lang="en-US" altLang="zh-CN" dirty="0"/>
              <a:t>,</a:t>
            </a:r>
            <a:r>
              <a:rPr lang="zh-CN" altLang="zh-CN" dirty="0"/>
              <a:t>选择最后一个已结账的会计期间之后</a:t>
            </a:r>
            <a:r>
              <a:rPr lang="en-US" altLang="zh-CN" dirty="0"/>
              <a:t>,</a:t>
            </a:r>
            <a:r>
              <a:rPr lang="zh-CN" altLang="zh-CN" dirty="0"/>
              <a:t>点击【确定】</a:t>
            </a:r>
            <a:r>
              <a:rPr lang="en-US" altLang="zh-CN" dirty="0"/>
              <a:t>,</a:t>
            </a:r>
            <a:r>
              <a:rPr lang="zh-CN" altLang="zh-CN" dirty="0"/>
              <a:t>即可取消对该月份的结账操作</a:t>
            </a:r>
            <a:r>
              <a:rPr lang="en-US" altLang="zh-CN" dirty="0"/>
              <a:t>,</a:t>
            </a:r>
            <a:r>
              <a:rPr lang="zh-CN" altLang="zh-CN" dirty="0"/>
              <a:t>如图</a:t>
            </a:r>
            <a:r>
              <a:rPr lang="en-US" altLang="zh-CN" dirty="0"/>
              <a:t>8-79</a:t>
            </a:r>
            <a:r>
              <a:rPr lang="zh-CN" altLang="zh-CN" dirty="0"/>
              <a:t>所示。</a:t>
            </a:r>
          </a:p>
          <a:p>
            <a:r>
              <a:rPr lang="en-US" altLang="zh-CN" dirty="0"/>
              <a:t>②</a:t>
            </a:r>
            <a:r>
              <a:rPr lang="zh-CN" altLang="zh-CN" dirty="0"/>
              <a:t>反结账完成</a:t>
            </a:r>
            <a:r>
              <a:rPr lang="en-US" altLang="zh-CN" dirty="0"/>
              <a:t>,</a:t>
            </a:r>
            <a:r>
              <a:rPr lang="zh-CN" altLang="zh-CN" dirty="0"/>
              <a:t>点击【确定】</a:t>
            </a:r>
            <a:r>
              <a:rPr lang="en-US" altLang="zh-CN" dirty="0"/>
              <a:t>,</a:t>
            </a:r>
            <a:r>
              <a:rPr lang="zh-CN" altLang="zh-CN" dirty="0"/>
              <a:t>出现“反结账已成功完成”提示框</a:t>
            </a:r>
            <a:r>
              <a:rPr lang="en-US" altLang="zh-CN" dirty="0"/>
              <a:t>,</a:t>
            </a:r>
            <a:r>
              <a:rPr lang="zh-CN" altLang="zh-CN" dirty="0"/>
              <a:t>点击【确定】</a:t>
            </a:r>
            <a:r>
              <a:rPr lang="en-US" altLang="zh-CN" dirty="0"/>
              <a:t>,</a:t>
            </a:r>
            <a:r>
              <a:rPr lang="zh-CN" altLang="zh-CN" dirty="0"/>
              <a:t>如图</a:t>
            </a:r>
            <a:r>
              <a:rPr lang="en-US" altLang="zh-CN" dirty="0"/>
              <a:t>8-80</a:t>
            </a:r>
            <a:r>
              <a:rPr lang="zh-CN" altLang="zh-CN" dirty="0"/>
              <a:t>所示。</a:t>
            </a:r>
          </a:p>
          <a:p>
            <a:endParaRPr lang="zh-CN" altLang="en-US" dirty="0"/>
          </a:p>
        </p:txBody>
      </p:sp>
    </p:spTree>
    <p:extLst>
      <p:ext uri="{BB962C8B-B14F-4D97-AF65-F5344CB8AC3E}">
        <p14:creationId xmlns:p14="http://schemas.microsoft.com/office/powerpoint/2010/main" val="282840303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8.1</a:t>
            </a:r>
            <a:r>
              <a:rPr lang="zh-CN" altLang="zh-CN" dirty="0"/>
              <a:t>　薪资管理系统概述</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8.1.2</a:t>
            </a:r>
            <a:r>
              <a:rPr lang="zh-CN" altLang="zh-CN" sz="2600" b="1" dirty="0">
                <a:latin typeface="黑体" panose="02010609060101010101" pitchFamily="49" charset="-122"/>
                <a:ea typeface="黑体" panose="02010609060101010101" pitchFamily="49" charset="-122"/>
              </a:rPr>
              <a:t>　薪资管理系统的操作流程</a:t>
            </a:r>
          </a:p>
          <a:p>
            <a:r>
              <a:rPr lang="zh-CN" altLang="zh-CN" dirty="0"/>
              <a:t>薪资管理系统的操作流程如图</a:t>
            </a:r>
            <a:r>
              <a:rPr lang="en-US" altLang="zh-CN" dirty="0"/>
              <a:t>8-1</a:t>
            </a:r>
            <a:r>
              <a:rPr lang="zh-CN" altLang="zh-CN" dirty="0"/>
              <a:t>所示。</a:t>
            </a:r>
          </a:p>
          <a:p>
            <a:endParaRPr lang="zh-CN" altLang="en-US" dirty="0"/>
          </a:p>
        </p:txBody>
      </p:sp>
      <p:pic>
        <p:nvPicPr>
          <p:cNvPr id="4" name="801.jpg" descr="id:2147505492;FounderCES"/>
          <p:cNvPicPr/>
          <p:nvPr/>
        </p:nvPicPr>
        <p:blipFill>
          <a:blip r:embed="rId2"/>
          <a:stretch>
            <a:fillRect/>
          </a:stretch>
        </p:blipFill>
        <p:spPr>
          <a:xfrm>
            <a:off x="5937162" y="991673"/>
            <a:ext cx="5670706" cy="5390077"/>
          </a:xfrm>
          <a:prstGeom prst="rect">
            <a:avLst/>
          </a:prstGeom>
        </p:spPr>
      </p:pic>
    </p:spTree>
    <p:extLst>
      <p:ext uri="{BB962C8B-B14F-4D97-AF65-F5344CB8AC3E}">
        <p14:creationId xmlns:p14="http://schemas.microsoft.com/office/powerpoint/2010/main" val="2853903564"/>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8.5</a:t>
            </a:r>
            <a:r>
              <a:rPr lang="zh-CN" altLang="zh-CN" dirty="0"/>
              <a:t>　薪资管理系统期末处理</a:t>
            </a:r>
            <a:endParaRPr lang="zh-CN" altLang="en-US" dirty="0"/>
          </a:p>
        </p:txBody>
      </p:sp>
      <p:sp>
        <p:nvSpPr>
          <p:cNvPr id="3" name="内容占位符 2"/>
          <p:cNvSpPr>
            <a:spLocks noGrp="1"/>
          </p:cNvSpPr>
          <p:nvPr>
            <p:ph idx="1"/>
          </p:nvPr>
        </p:nvSpPr>
        <p:spPr/>
        <p:txBody>
          <a:bodyPr>
            <a:normAutofit lnSpcReduction="10000"/>
          </a:bodyPr>
          <a:lstStyle/>
          <a:p>
            <a:pPr marL="0" indent="0">
              <a:buNone/>
            </a:pPr>
            <a:r>
              <a:rPr lang="en-US" altLang="zh-CN" sz="2600" b="1" dirty="0">
                <a:latin typeface="黑体" panose="02010609060101010101" pitchFamily="49" charset="-122"/>
                <a:ea typeface="黑体" panose="02010609060101010101" pitchFamily="49" charset="-122"/>
              </a:rPr>
              <a:t>8.5.2</a:t>
            </a:r>
            <a:r>
              <a:rPr lang="zh-CN" altLang="zh-CN" sz="2600" b="1" dirty="0">
                <a:latin typeface="黑体" panose="02010609060101010101" pitchFamily="49" charset="-122"/>
                <a:ea typeface="黑体" panose="02010609060101010101" pitchFamily="49" charset="-122"/>
              </a:rPr>
              <a:t>　薪资多类别月末处理</a:t>
            </a:r>
          </a:p>
          <a:p>
            <a:r>
              <a:rPr lang="zh-CN" altLang="zh-CN" dirty="0"/>
              <a:t>【案例</a:t>
            </a:r>
            <a:r>
              <a:rPr lang="en-US" altLang="zh-CN" dirty="0"/>
              <a:t>8-4</a:t>
            </a:r>
            <a:r>
              <a:rPr lang="zh-CN" altLang="zh-CN" dirty="0"/>
              <a:t>】　薪资多类别月末结账及取消月末结账</a:t>
            </a:r>
          </a:p>
          <a:p>
            <a:r>
              <a:rPr lang="zh-CN" altLang="zh-CN" dirty="0"/>
              <a:t>一是管理人员薪资类别月末结账及取消月末结账。</a:t>
            </a:r>
          </a:p>
          <a:p>
            <a:r>
              <a:rPr lang="en-US" altLang="zh-CN" dirty="0"/>
              <a:t>(1)</a:t>
            </a:r>
            <a:r>
              <a:rPr lang="zh-CN" altLang="zh-CN" dirty="0"/>
              <a:t>管理人员薪资类别月末结账。</a:t>
            </a:r>
          </a:p>
          <a:p>
            <a:r>
              <a:rPr lang="zh-CN" altLang="zh-CN" dirty="0"/>
              <a:t>【操作步骤】</a:t>
            </a:r>
          </a:p>
          <a:p>
            <a:r>
              <a:rPr lang="en-US" altLang="zh-CN" dirty="0"/>
              <a:t>①</a:t>
            </a:r>
            <a:r>
              <a:rPr lang="zh-CN" altLang="zh-CN" dirty="0"/>
              <a:t>多个薪资类别账套</a:t>
            </a:r>
            <a:r>
              <a:rPr lang="en-US" altLang="zh-CN" dirty="0"/>
              <a:t>,</a:t>
            </a:r>
            <a:r>
              <a:rPr lang="zh-CN" altLang="zh-CN" dirty="0"/>
              <a:t>分别进行月末结算。打开管理人员薪资类别</a:t>
            </a:r>
            <a:r>
              <a:rPr lang="en-US" altLang="zh-CN" dirty="0"/>
              <a:t>,</a:t>
            </a:r>
            <a:r>
              <a:rPr lang="zh-CN" altLang="zh-CN" dirty="0"/>
              <a:t>点击【业务处理】</a:t>
            </a:r>
            <a:r>
              <a:rPr lang="en-US" altLang="zh-CN" dirty="0"/>
              <a:t>-</a:t>
            </a:r>
            <a:r>
              <a:rPr lang="zh-CN" altLang="zh-CN" dirty="0"/>
              <a:t>【月末处理】</a:t>
            </a:r>
            <a:r>
              <a:rPr lang="en-US" altLang="zh-CN" dirty="0"/>
              <a:t>,</a:t>
            </a:r>
            <a:r>
              <a:rPr lang="zh-CN" altLang="zh-CN" dirty="0"/>
              <a:t>点击【确定】</a:t>
            </a:r>
            <a:r>
              <a:rPr lang="en-US" altLang="zh-CN" dirty="0"/>
              <a:t>,</a:t>
            </a:r>
            <a:r>
              <a:rPr lang="zh-CN" altLang="zh-CN" dirty="0"/>
              <a:t>当询问“继续月末处理吗</a:t>
            </a:r>
            <a:r>
              <a:rPr lang="en-US" altLang="zh-CN" dirty="0"/>
              <a:t>?</a:t>
            </a:r>
            <a:r>
              <a:rPr lang="zh-CN" altLang="zh-CN" dirty="0"/>
              <a:t>”时</a:t>
            </a:r>
            <a:r>
              <a:rPr lang="en-US" altLang="zh-CN" dirty="0"/>
              <a:t>,</a:t>
            </a:r>
            <a:r>
              <a:rPr lang="zh-CN" altLang="zh-CN" dirty="0"/>
              <a:t>点击【是】</a:t>
            </a:r>
            <a:r>
              <a:rPr lang="en-US" altLang="zh-CN" dirty="0"/>
              <a:t>,</a:t>
            </a:r>
            <a:r>
              <a:rPr lang="zh-CN" altLang="zh-CN" dirty="0"/>
              <a:t>如图</a:t>
            </a:r>
            <a:r>
              <a:rPr lang="en-US" altLang="zh-CN" dirty="0"/>
              <a:t>8-81</a:t>
            </a:r>
            <a:r>
              <a:rPr lang="zh-CN" altLang="zh-CN" dirty="0"/>
              <a:t>所示。</a:t>
            </a:r>
          </a:p>
          <a:p>
            <a:r>
              <a:rPr lang="en-US" altLang="zh-CN" dirty="0"/>
              <a:t>②</a:t>
            </a:r>
            <a:r>
              <a:rPr lang="zh-CN" altLang="zh-CN" dirty="0"/>
              <a:t>当询问“是否选择清零项</a:t>
            </a:r>
            <a:r>
              <a:rPr lang="en-US" altLang="zh-CN" dirty="0"/>
              <a:t>?</a:t>
            </a:r>
            <a:r>
              <a:rPr lang="zh-CN" altLang="zh-CN" dirty="0"/>
              <a:t>”时</a:t>
            </a:r>
            <a:r>
              <a:rPr lang="en-US" altLang="zh-CN" dirty="0"/>
              <a:t>,</a:t>
            </a:r>
            <a:r>
              <a:rPr lang="zh-CN" altLang="zh-CN" dirty="0"/>
              <a:t>点击【否】</a:t>
            </a:r>
            <a:r>
              <a:rPr lang="en-US" altLang="zh-CN" dirty="0"/>
              <a:t>,</a:t>
            </a:r>
            <a:r>
              <a:rPr lang="zh-CN" altLang="zh-CN" dirty="0"/>
              <a:t>如图</a:t>
            </a:r>
            <a:r>
              <a:rPr lang="en-US" altLang="zh-CN" dirty="0"/>
              <a:t>8-82</a:t>
            </a:r>
            <a:r>
              <a:rPr lang="zh-CN" altLang="zh-CN" dirty="0"/>
              <a:t>所示。</a:t>
            </a:r>
          </a:p>
          <a:p>
            <a:r>
              <a:rPr lang="en-US" altLang="zh-CN" dirty="0"/>
              <a:t>③</a:t>
            </a:r>
            <a:r>
              <a:rPr lang="zh-CN" altLang="zh-CN" dirty="0"/>
              <a:t>点击【确定】</a:t>
            </a:r>
            <a:r>
              <a:rPr lang="en-US" altLang="zh-CN" dirty="0"/>
              <a:t>,</a:t>
            </a:r>
            <a:r>
              <a:rPr lang="zh-CN" altLang="zh-CN" dirty="0"/>
              <a:t>完成结账</a:t>
            </a:r>
            <a:r>
              <a:rPr lang="en-US" altLang="zh-CN" dirty="0"/>
              <a:t>,</a:t>
            </a:r>
            <a:r>
              <a:rPr lang="zh-CN" altLang="zh-CN" dirty="0"/>
              <a:t>如图</a:t>
            </a:r>
            <a:r>
              <a:rPr lang="en-US" altLang="zh-CN" dirty="0"/>
              <a:t>8-83</a:t>
            </a:r>
            <a:r>
              <a:rPr lang="zh-CN" altLang="zh-CN" dirty="0"/>
              <a:t>所示。</a:t>
            </a:r>
          </a:p>
          <a:p>
            <a:r>
              <a:rPr lang="en-US" altLang="zh-CN" dirty="0"/>
              <a:t>④</a:t>
            </a:r>
            <a:r>
              <a:rPr lang="zh-CN" altLang="zh-CN" dirty="0"/>
              <a:t>如果不需清零</a:t>
            </a:r>
            <a:r>
              <a:rPr lang="en-US" altLang="zh-CN" dirty="0"/>
              <a:t>,</a:t>
            </a:r>
            <a:r>
              <a:rPr lang="zh-CN" altLang="zh-CN" dirty="0"/>
              <a:t>点击【是】</a:t>
            </a:r>
            <a:r>
              <a:rPr lang="en-US" altLang="zh-CN" dirty="0"/>
              <a:t>,</a:t>
            </a:r>
            <a:r>
              <a:rPr lang="zh-CN" altLang="zh-CN" dirty="0"/>
              <a:t>如图</a:t>
            </a:r>
            <a:r>
              <a:rPr lang="en-US" altLang="zh-CN" dirty="0"/>
              <a:t>8-84</a:t>
            </a:r>
            <a:r>
              <a:rPr lang="zh-CN" altLang="zh-CN" dirty="0"/>
              <a:t>所示。</a:t>
            </a:r>
          </a:p>
          <a:p>
            <a:r>
              <a:rPr lang="en-US" altLang="zh-CN" dirty="0"/>
              <a:t>⑤</a:t>
            </a:r>
            <a:r>
              <a:rPr lang="zh-CN" altLang="zh-CN" dirty="0"/>
              <a:t>出现“选择清零项目”</a:t>
            </a:r>
            <a:r>
              <a:rPr lang="en-US" altLang="zh-CN" dirty="0"/>
              <a:t>,</a:t>
            </a:r>
            <a:r>
              <a:rPr lang="zh-CN" altLang="zh-CN" dirty="0"/>
              <a:t>如果选择清零</a:t>
            </a:r>
            <a:r>
              <a:rPr lang="en-US" altLang="zh-CN" dirty="0"/>
              <a:t>,</a:t>
            </a:r>
            <a:r>
              <a:rPr lang="zh-CN" altLang="zh-CN" dirty="0"/>
              <a:t>该项目下月数据需要重新录入</a:t>
            </a:r>
            <a:r>
              <a:rPr lang="en-US" altLang="zh-CN" dirty="0"/>
              <a:t>,</a:t>
            </a:r>
            <a:r>
              <a:rPr lang="zh-CN" altLang="zh-CN" dirty="0"/>
              <a:t>如图</a:t>
            </a:r>
            <a:r>
              <a:rPr lang="en-US" altLang="zh-CN" dirty="0"/>
              <a:t>8-85</a:t>
            </a:r>
            <a:r>
              <a:rPr lang="zh-CN" altLang="zh-CN" dirty="0"/>
              <a:t>所示。</a:t>
            </a:r>
          </a:p>
          <a:p>
            <a:endParaRPr lang="zh-CN" altLang="en-US" dirty="0"/>
          </a:p>
        </p:txBody>
      </p:sp>
    </p:spTree>
    <p:extLst>
      <p:ext uri="{BB962C8B-B14F-4D97-AF65-F5344CB8AC3E}">
        <p14:creationId xmlns:p14="http://schemas.microsoft.com/office/powerpoint/2010/main" val="223471542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8.5</a:t>
            </a:r>
            <a:r>
              <a:rPr lang="zh-CN" altLang="zh-CN" dirty="0"/>
              <a:t>　薪资管理系统期末处理</a:t>
            </a:r>
            <a:endParaRPr lang="zh-CN" altLang="en-US" dirty="0"/>
          </a:p>
        </p:txBody>
      </p:sp>
      <p:sp>
        <p:nvSpPr>
          <p:cNvPr id="3" name="内容占位符 2"/>
          <p:cNvSpPr>
            <a:spLocks noGrp="1"/>
          </p:cNvSpPr>
          <p:nvPr>
            <p:ph idx="1"/>
          </p:nvPr>
        </p:nvSpPr>
        <p:spPr/>
        <p:txBody>
          <a:bodyPr/>
          <a:lstStyle/>
          <a:p>
            <a:r>
              <a:rPr lang="en-US" altLang="zh-CN" dirty="0"/>
              <a:t>(2)</a:t>
            </a:r>
            <a:r>
              <a:rPr lang="zh-CN" altLang="zh-CN" dirty="0"/>
              <a:t>管理人员薪资类别取消月末结账。</a:t>
            </a:r>
          </a:p>
          <a:p>
            <a:r>
              <a:rPr lang="zh-CN" altLang="zh-CN" dirty="0"/>
              <a:t>【操作步骤】</a:t>
            </a:r>
          </a:p>
          <a:p>
            <a:r>
              <a:rPr lang="en-US" altLang="zh-CN" dirty="0"/>
              <a:t>①</a:t>
            </a:r>
            <a:r>
              <a:rPr lang="zh-CN" altLang="zh-CN" dirty="0"/>
              <a:t>只有账套主管才有权取消结账</a:t>
            </a:r>
            <a:r>
              <a:rPr lang="en-US" altLang="zh-CN" dirty="0"/>
              <a:t>,</a:t>
            </a:r>
            <a:r>
              <a:rPr lang="zh-CN" altLang="zh-CN" dirty="0"/>
              <a:t>进入【工资类别】</a:t>
            </a:r>
            <a:r>
              <a:rPr lang="en-US" altLang="zh-CN" dirty="0"/>
              <a:t>-</a:t>
            </a:r>
            <a:r>
              <a:rPr lang="zh-CN" altLang="zh-CN" dirty="0"/>
              <a:t>【关闭薪资类别】</a:t>
            </a:r>
            <a:r>
              <a:rPr lang="en-US" altLang="zh-CN" dirty="0"/>
              <a:t>,</a:t>
            </a:r>
            <a:r>
              <a:rPr lang="zh-CN" altLang="zh-CN" dirty="0"/>
              <a:t>选择【业务处理】</a:t>
            </a:r>
            <a:r>
              <a:rPr lang="en-US" altLang="zh-CN" dirty="0"/>
              <a:t>-</a:t>
            </a:r>
            <a:r>
              <a:rPr lang="zh-CN" altLang="zh-CN" dirty="0"/>
              <a:t>【反结账】对话框</a:t>
            </a:r>
            <a:r>
              <a:rPr lang="en-US" altLang="zh-CN" dirty="0"/>
              <a:t>,</a:t>
            </a:r>
            <a:r>
              <a:rPr lang="zh-CN" altLang="zh-CN" dirty="0"/>
              <a:t>分别取消月末结算。选择管理人员薪资类别已结账的会计期间之后</a:t>
            </a:r>
            <a:r>
              <a:rPr lang="en-US" altLang="zh-CN" dirty="0"/>
              <a:t>,</a:t>
            </a:r>
            <a:r>
              <a:rPr lang="zh-CN" altLang="zh-CN" dirty="0"/>
              <a:t>点击【确定】</a:t>
            </a:r>
            <a:r>
              <a:rPr lang="en-US" altLang="zh-CN" dirty="0"/>
              <a:t>,</a:t>
            </a:r>
            <a:r>
              <a:rPr lang="zh-CN" altLang="zh-CN" dirty="0"/>
              <a:t>如图</a:t>
            </a:r>
            <a:r>
              <a:rPr lang="en-US" altLang="zh-CN" dirty="0"/>
              <a:t>8-86</a:t>
            </a:r>
            <a:r>
              <a:rPr lang="zh-CN" altLang="zh-CN" dirty="0"/>
              <a:t>所示。</a:t>
            </a:r>
          </a:p>
          <a:p>
            <a:r>
              <a:rPr lang="en-US" altLang="zh-CN" dirty="0"/>
              <a:t>②</a:t>
            </a:r>
            <a:r>
              <a:rPr lang="zh-CN" altLang="zh-CN" dirty="0"/>
              <a:t>反结账完成</a:t>
            </a:r>
            <a:r>
              <a:rPr lang="en-US" altLang="zh-CN" dirty="0"/>
              <a:t>,</a:t>
            </a:r>
            <a:r>
              <a:rPr lang="zh-CN" altLang="zh-CN" dirty="0"/>
              <a:t>点击【确定】</a:t>
            </a:r>
            <a:r>
              <a:rPr lang="en-US" altLang="zh-CN" dirty="0"/>
              <a:t>,</a:t>
            </a:r>
            <a:r>
              <a:rPr lang="zh-CN" altLang="zh-CN" dirty="0"/>
              <a:t>如图</a:t>
            </a:r>
            <a:r>
              <a:rPr lang="en-US" altLang="zh-CN" dirty="0"/>
              <a:t>8-87</a:t>
            </a:r>
            <a:r>
              <a:rPr lang="zh-CN" altLang="zh-CN" dirty="0"/>
              <a:t>所示。</a:t>
            </a:r>
          </a:p>
          <a:p>
            <a:r>
              <a:rPr lang="en-US" altLang="zh-CN" dirty="0"/>
              <a:t>③</a:t>
            </a:r>
            <a:r>
              <a:rPr lang="zh-CN" altLang="zh-CN" dirty="0"/>
              <a:t>显示“反结账已成功完成”</a:t>
            </a:r>
            <a:r>
              <a:rPr lang="en-US" altLang="zh-CN" dirty="0"/>
              <a:t>,</a:t>
            </a:r>
            <a:r>
              <a:rPr lang="zh-CN" altLang="zh-CN" dirty="0"/>
              <a:t>点击【确定】</a:t>
            </a:r>
            <a:r>
              <a:rPr lang="en-US" altLang="zh-CN" dirty="0"/>
              <a:t>,</a:t>
            </a:r>
            <a:r>
              <a:rPr lang="zh-CN" altLang="zh-CN" dirty="0"/>
              <a:t>如图</a:t>
            </a:r>
            <a:r>
              <a:rPr lang="en-US" altLang="zh-CN" dirty="0"/>
              <a:t>8-88</a:t>
            </a:r>
            <a:r>
              <a:rPr lang="zh-CN" altLang="zh-CN" dirty="0"/>
              <a:t>所示。</a:t>
            </a:r>
          </a:p>
          <a:p>
            <a:r>
              <a:rPr lang="zh-CN" altLang="zh-CN" dirty="0"/>
              <a:t>二是生产人员薪资类别月末结账及取消月末结账。</a:t>
            </a:r>
          </a:p>
          <a:p>
            <a:r>
              <a:rPr lang="zh-CN" altLang="zh-CN" dirty="0"/>
              <a:t>生产人员薪资类别月末结账</a:t>
            </a:r>
            <a:r>
              <a:rPr lang="en-US" altLang="zh-CN" dirty="0"/>
              <a:t>,</a:t>
            </a:r>
            <a:r>
              <a:rPr lang="zh-CN" altLang="zh-CN" dirty="0"/>
              <a:t>具体操作步骤参见管理人员薪资类别月末结账及取消月末结账。</a:t>
            </a:r>
          </a:p>
          <a:p>
            <a:endParaRPr lang="zh-CN" altLang="zh-CN" dirty="0"/>
          </a:p>
        </p:txBody>
      </p:sp>
    </p:spTree>
    <p:extLst>
      <p:ext uri="{BB962C8B-B14F-4D97-AF65-F5344CB8AC3E}">
        <p14:creationId xmlns:p14="http://schemas.microsoft.com/office/powerpoint/2010/main" val="1945277085"/>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8.2</a:t>
            </a:r>
            <a:r>
              <a:rPr lang="zh-CN" altLang="zh-CN" dirty="0"/>
              <a:t>　薪资管理系统应用案例</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8.2.1</a:t>
            </a:r>
            <a:r>
              <a:rPr lang="zh-CN" altLang="zh-CN" sz="2600" b="1" dirty="0">
                <a:latin typeface="黑体" panose="02010609060101010101" pitchFamily="49" charset="-122"/>
                <a:ea typeface="黑体" panose="02010609060101010101" pitchFamily="49" charset="-122"/>
              </a:rPr>
              <a:t>　【案例</a:t>
            </a:r>
            <a:r>
              <a:rPr lang="en-US" altLang="zh-CN" sz="2600" b="1" dirty="0">
                <a:latin typeface="黑体" panose="02010609060101010101" pitchFamily="49" charset="-122"/>
                <a:ea typeface="黑体" panose="02010609060101010101" pitchFamily="49" charset="-122"/>
              </a:rPr>
              <a:t>8-1</a:t>
            </a:r>
            <a:r>
              <a:rPr lang="zh-CN" altLang="zh-CN" sz="2600" b="1" dirty="0" smtClean="0">
                <a:latin typeface="黑体" panose="02010609060101010101" pitchFamily="49" charset="-122"/>
                <a:ea typeface="黑体" panose="02010609060101010101" pitchFamily="49" charset="-122"/>
              </a:rPr>
              <a:t>】基础</a:t>
            </a:r>
            <a:r>
              <a:rPr lang="zh-CN" altLang="zh-CN" sz="2600" b="1" dirty="0">
                <a:latin typeface="黑体" panose="02010609060101010101" pitchFamily="49" charset="-122"/>
                <a:ea typeface="黑体" panose="02010609060101010101" pitchFamily="49" charset="-122"/>
              </a:rPr>
              <a:t>设置</a:t>
            </a:r>
          </a:p>
          <a:p>
            <a:r>
              <a:rPr lang="en-US" altLang="zh-CN" dirty="0"/>
              <a:t>(1)</a:t>
            </a:r>
            <a:r>
              <a:rPr lang="zh-CN" altLang="zh-CN" dirty="0"/>
              <a:t>企业基本资料。</a:t>
            </a:r>
          </a:p>
          <a:p>
            <a:r>
              <a:rPr lang="en-US" altLang="zh-CN" dirty="0"/>
              <a:t>(2)</a:t>
            </a:r>
            <a:r>
              <a:rPr lang="zh-CN" altLang="zh-CN" dirty="0"/>
              <a:t>人员配备和权限分配。</a:t>
            </a:r>
          </a:p>
          <a:p>
            <a:r>
              <a:rPr lang="en-US" altLang="zh-CN" dirty="0"/>
              <a:t>(3)</a:t>
            </a:r>
            <a:r>
              <a:rPr lang="zh-CN" altLang="zh-CN" dirty="0"/>
              <a:t>基础设置。</a:t>
            </a:r>
          </a:p>
          <a:p>
            <a:r>
              <a:rPr lang="en-US" altLang="zh-CN" dirty="0"/>
              <a:t>(4)</a:t>
            </a:r>
            <a:r>
              <a:rPr lang="zh-CN" altLang="zh-CN" dirty="0"/>
              <a:t>部门档案。</a:t>
            </a:r>
          </a:p>
          <a:p>
            <a:r>
              <a:rPr lang="en-US" altLang="zh-CN" dirty="0"/>
              <a:t>(5)</a:t>
            </a:r>
            <a:r>
              <a:rPr lang="zh-CN" altLang="zh-CN" dirty="0"/>
              <a:t>人员档案。</a:t>
            </a:r>
          </a:p>
          <a:p>
            <a:r>
              <a:rPr lang="en-US" altLang="zh-CN" dirty="0"/>
              <a:t>(6)</a:t>
            </a:r>
            <a:r>
              <a:rPr lang="zh-CN" altLang="zh-CN" dirty="0"/>
              <a:t>期初数据。</a:t>
            </a:r>
          </a:p>
          <a:p>
            <a:endParaRPr lang="zh-CN" altLang="en-US" dirty="0"/>
          </a:p>
        </p:txBody>
      </p:sp>
    </p:spTree>
    <p:extLst>
      <p:ext uri="{BB962C8B-B14F-4D97-AF65-F5344CB8AC3E}">
        <p14:creationId xmlns:p14="http://schemas.microsoft.com/office/powerpoint/2010/main" val="4190956010"/>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8.2</a:t>
            </a:r>
            <a:r>
              <a:rPr lang="zh-CN" altLang="zh-CN" dirty="0"/>
              <a:t>　薪资管理系统应用案例</a:t>
            </a:r>
            <a:endParaRPr lang="zh-CN" altLang="en-US" dirty="0"/>
          </a:p>
        </p:txBody>
      </p:sp>
      <p:sp>
        <p:nvSpPr>
          <p:cNvPr id="3" name="内容占位符 2"/>
          <p:cNvSpPr>
            <a:spLocks noGrp="1"/>
          </p:cNvSpPr>
          <p:nvPr>
            <p:ph idx="1"/>
          </p:nvPr>
        </p:nvSpPr>
        <p:spPr/>
        <p:txBody>
          <a:bodyPr>
            <a:normAutofit lnSpcReduction="10000"/>
          </a:bodyPr>
          <a:lstStyle/>
          <a:p>
            <a:pPr marL="0" indent="0">
              <a:buNone/>
            </a:pPr>
            <a:r>
              <a:rPr lang="en-US" altLang="zh-CN" sz="2600" b="1" dirty="0">
                <a:latin typeface="黑体" panose="02010609060101010101" pitchFamily="49" charset="-122"/>
                <a:ea typeface="黑体" panose="02010609060101010101" pitchFamily="49" charset="-122"/>
              </a:rPr>
              <a:t>8.2.2</a:t>
            </a:r>
            <a:r>
              <a:rPr lang="zh-CN" altLang="zh-CN" sz="2600" b="1" dirty="0">
                <a:latin typeface="黑体" panose="02010609060101010101" pitchFamily="49" charset="-122"/>
                <a:ea typeface="黑体" panose="02010609060101010101" pitchFamily="49" charset="-122"/>
              </a:rPr>
              <a:t>　【案例</a:t>
            </a:r>
            <a:r>
              <a:rPr lang="en-US" altLang="zh-CN" sz="2600" b="1" dirty="0">
                <a:latin typeface="黑体" panose="02010609060101010101" pitchFamily="49" charset="-122"/>
                <a:ea typeface="黑体" panose="02010609060101010101" pitchFamily="49" charset="-122"/>
              </a:rPr>
              <a:t>8-2</a:t>
            </a:r>
            <a:r>
              <a:rPr lang="zh-CN" altLang="zh-CN" sz="2600" b="1" dirty="0" smtClean="0">
                <a:latin typeface="黑体" panose="02010609060101010101" pitchFamily="49" charset="-122"/>
                <a:ea typeface="黑体" panose="02010609060101010101" pitchFamily="49" charset="-122"/>
              </a:rPr>
              <a:t>】薪资</a:t>
            </a:r>
            <a:r>
              <a:rPr lang="zh-CN" altLang="zh-CN" sz="2600" b="1" dirty="0">
                <a:latin typeface="黑体" panose="02010609060101010101" pitchFamily="49" charset="-122"/>
                <a:ea typeface="黑体" panose="02010609060101010101" pitchFamily="49" charset="-122"/>
              </a:rPr>
              <a:t>单类别账套处理</a:t>
            </a:r>
          </a:p>
          <a:p>
            <a:r>
              <a:rPr lang="en-US" altLang="zh-CN" dirty="0"/>
              <a:t>(1)</a:t>
            </a:r>
            <a:r>
              <a:rPr lang="zh-CN" altLang="zh-CN" dirty="0"/>
              <a:t>薪资单类别账套初始。</a:t>
            </a:r>
          </a:p>
          <a:p>
            <a:r>
              <a:rPr lang="en-US" altLang="zh-CN" dirty="0"/>
              <a:t>(2)</a:t>
            </a:r>
            <a:r>
              <a:rPr lang="zh-CN" altLang="zh-CN" dirty="0"/>
              <a:t>批增人员档案。</a:t>
            </a:r>
          </a:p>
          <a:p>
            <a:r>
              <a:rPr lang="en-US" altLang="zh-CN" dirty="0"/>
              <a:t>(3)</a:t>
            </a:r>
            <a:r>
              <a:rPr lang="zh-CN" altLang="zh-CN" dirty="0"/>
              <a:t>新建工资项目。</a:t>
            </a:r>
          </a:p>
          <a:p>
            <a:r>
              <a:rPr lang="en-US" altLang="zh-CN" dirty="0"/>
              <a:t>(4)</a:t>
            </a:r>
            <a:r>
              <a:rPr lang="zh-CN" altLang="zh-CN" dirty="0"/>
              <a:t>定义公式设置。</a:t>
            </a:r>
          </a:p>
          <a:p>
            <a:r>
              <a:rPr lang="en-US" altLang="zh-CN" dirty="0"/>
              <a:t>(5)</a:t>
            </a:r>
            <a:r>
              <a:rPr lang="zh-CN" altLang="zh-CN" dirty="0"/>
              <a:t>定义扣税基础。</a:t>
            </a:r>
          </a:p>
          <a:p>
            <a:r>
              <a:rPr lang="en-US" altLang="zh-CN" dirty="0"/>
              <a:t>(6)</a:t>
            </a:r>
            <a:r>
              <a:rPr lang="zh-CN" altLang="zh-CN" dirty="0"/>
              <a:t>录入工资数据。</a:t>
            </a:r>
          </a:p>
          <a:p>
            <a:r>
              <a:rPr lang="en-US" altLang="zh-CN" dirty="0"/>
              <a:t>(7)</a:t>
            </a:r>
            <a:r>
              <a:rPr lang="zh-CN" altLang="zh-CN" dirty="0"/>
              <a:t>定义银行代发工资。</a:t>
            </a:r>
          </a:p>
          <a:p>
            <a:r>
              <a:rPr lang="en-US" altLang="zh-CN" dirty="0"/>
              <a:t>(8)</a:t>
            </a:r>
            <a:r>
              <a:rPr lang="zh-CN" altLang="zh-CN" dirty="0"/>
              <a:t>查询工资分钱清单。</a:t>
            </a:r>
          </a:p>
          <a:p>
            <a:r>
              <a:rPr lang="en-US" altLang="zh-CN" dirty="0"/>
              <a:t>(9)</a:t>
            </a:r>
            <a:r>
              <a:rPr lang="zh-CN" altLang="zh-CN" dirty="0"/>
              <a:t>设置并生成工资分摊的记账凭证。</a:t>
            </a:r>
          </a:p>
          <a:p>
            <a:r>
              <a:rPr lang="en-US" altLang="zh-CN" dirty="0"/>
              <a:t>(10)</a:t>
            </a:r>
            <a:r>
              <a:rPr lang="zh-CN" altLang="zh-CN" dirty="0"/>
              <a:t>查询工资发放签名表及工资分析表。</a:t>
            </a:r>
          </a:p>
          <a:p>
            <a:endParaRPr lang="zh-CN" altLang="en-US" dirty="0"/>
          </a:p>
        </p:txBody>
      </p:sp>
    </p:spTree>
    <p:extLst>
      <p:ext uri="{BB962C8B-B14F-4D97-AF65-F5344CB8AC3E}">
        <p14:creationId xmlns:p14="http://schemas.microsoft.com/office/powerpoint/2010/main" val="805297320"/>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8.2</a:t>
            </a:r>
            <a:r>
              <a:rPr lang="zh-CN" altLang="zh-CN" dirty="0"/>
              <a:t>　薪资管理系统应用案例</a:t>
            </a:r>
            <a:endParaRPr lang="zh-CN" altLang="en-US" dirty="0"/>
          </a:p>
        </p:txBody>
      </p:sp>
      <p:sp>
        <p:nvSpPr>
          <p:cNvPr id="3" name="内容占位符 2"/>
          <p:cNvSpPr>
            <a:spLocks noGrp="1"/>
          </p:cNvSpPr>
          <p:nvPr>
            <p:ph idx="1"/>
          </p:nvPr>
        </p:nvSpPr>
        <p:spPr/>
        <p:txBody>
          <a:bodyPr>
            <a:normAutofit/>
          </a:bodyPr>
          <a:lstStyle/>
          <a:p>
            <a:pPr marL="0" indent="0">
              <a:buNone/>
            </a:pPr>
            <a:r>
              <a:rPr lang="en-US" altLang="zh-CN" sz="2600" b="1" dirty="0">
                <a:latin typeface="黑体" panose="02010609060101010101" pitchFamily="49" charset="-122"/>
                <a:ea typeface="黑体" panose="02010609060101010101" pitchFamily="49" charset="-122"/>
              </a:rPr>
              <a:t>8.2.3</a:t>
            </a:r>
            <a:r>
              <a:rPr lang="zh-CN" altLang="zh-CN" sz="2600" b="1" dirty="0">
                <a:latin typeface="黑体" panose="02010609060101010101" pitchFamily="49" charset="-122"/>
                <a:ea typeface="黑体" panose="02010609060101010101" pitchFamily="49" charset="-122"/>
              </a:rPr>
              <a:t>　【案例</a:t>
            </a:r>
            <a:r>
              <a:rPr lang="en-US" altLang="zh-CN" sz="2600" b="1" dirty="0">
                <a:latin typeface="黑体" panose="02010609060101010101" pitchFamily="49" charset="-122"/>
                <a:ea typeface="黑体" panose="02010609060101010101" pitchFamily="49" charset="-122"/>
              </a:rPr>
              <a:t>8-3</a:t>
            </a:r>
            <a:r>
              <a:rPr lang="zh-CN" altLang="zh-CN" sz="2600" b="1" dirty="0" smtClean="0">
                <a:latin typeface="黑体" panose="02010609060101010101" pitchFamily="49" charset="-122"/>
                <a:ea typeface="黑体" panose="02010609060101010101" pitchFamily="49" charset="-122"/>
              </a:rPr>
              <a:t>】薪资</a:t>
            </a:r>
            <a:r>
              <a:rPr lang="zh-CN" altLang="zh-CN" sz="2600" b="1" dirty="0">
                <a:latin typeface="黑体" panose="02010609060101010101" pitchFamily="49" charset="-122"/>
                <a:ea typeface="黑体" panose="02010609060101010101" pitchFamily="49" charset="-122"/>
              </a:rPr>
              <a:t>多类别账套处理</a:t>
            </a:r>
          </a:p>
          <a:p>
            <a:r>
              <a:rPr lang="en-US" altLang="zh-CN" dirty="0"/>
              <a:t>(1)</a:t>
            </a:r>
            <a:r>
              <a:rPr lang="zh-CN" altLang="zh-CN" dirty="0"/>
              <a:t>薪资多类别账套初始。</a:t>
            </a:r>
          </a:p>
          <a:p>
            <a:r>
              <a:rPr lang="en-US" altLang="zh-CN" dirty="0"/>
              <a:t>(2)</a:t>
            </a:r>
            <a:r>
              <a:rPr lang="zh-CN" altLang="zh-CN" dirty="0"/>
              <a:t>新建工资类别。</a:t>
            </a:r>
          </a:p>
          <a:p>
            <a:r>
              <a:rPr lang="en-US" altLang="zh-CN" dirty="0"/>
              <a:t>(3)</a:t>
            </a:r>
            <a:r>
              <a:rPr lang="zh-CN" altLang="zh-CN" dirty="0"/>
              <a:t>批增人员档案。</a:t>
            </a:r>
          </a:p>
          <a:p>
            <a:r>
              <a:rPr lang="en-US" altLang="zh-CN" dirty="0"/>
              <a:t>(4)</a:t>
            </a:r>
            <a:r>
              <a:rPr lang="zh-CN" altLang="zh-CN" dirty="0"/>
              <a:t>新建工资项目</a:t>
            </a:r>
            <a:r>
              <a:rPr lang="en-US" altLang="zh-CN" dirty="0"/>
              <a:t>(</a:t>
            </a:r>
            <a:r>
              <a:rPr lang="zh-CN" altLang="zh-CN" dirty="0"/>
              <a:t>见表</a:t>
            </a:r>
            <a:r>
              <a:rPr lang="en-US" altLang="zh-CN" dirty="0"/>
              <a:t>8-5)</a:t>
            </a:r>
            <a:r>
              <a:rPr lang="zh-CN" altLang="zh-CN" dirty="0"/>
              <a:t>。</a:t>
            </a:r>
          </a:p>
          <a:p>
            <a:r>
              <a:rPr lang="en-US" altLang="zh-CN" dirty="0"/>
              <a:t>(5)</a:t>
            </a:r>
            <a:r>
              <a:rPr lang="zh-CN" altLang="zh-CN" dirty="0"/>
              <a:t>定义工资项目及公式设置。</a:t>
            </a:r>
          </a:p>
          <a:p>
            <a:endParaRPr lang="zh-CN" altLang="en-US" dirty="0"/>
          </a:p>
        </p:txBody>
      </p:sp>
    </p:spTree>
    <p:extLst>
      <p:ext uri="{BB962C8B-B14F-4D97-AF65-F5344CB8AC3E}">
        <p14:creationId xmlns:p14="http://schemas.microsoft.com/office/powerpoint/2010/main" val="432459091"/>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8.2</a:t>
            </a:r>
            <a:r>
              <a:rPr lang="zh-CN" altLang="zh-CN" dirty="0"/>
              <a:t>　薪资管理系统应用案例</a:t>
            </a:r>
            <a:endParaRPr lang="zh-CN" altLang="en-US" dirty="0"/>
          </a:p>
        </p:txBody>
      </p:sp>
      <p:sp>
        <p:nvSpPr>
          <p:cNvPr id="3" name="内容占位符 2"/>
          <p:cNvSpPr>
            <a:spLocks noGrp="1"/>
          </p:cNvSpPr>
          <p:nvPr>
            <p:ph idx="1"/>
          </p:nvPr>
        </p:nvSpPr>
        <p:spPr/>
        <p:txBody>
          <a:bodyPr/>
          <a:lstStyle/>
          <a:p>
            <a:r>
              <a:rPr lang="en-US" altLang="zh-CN" dirty="0"/>
              <a:t>(6)</a:t>
            </a:r>
            <a:r>
              <a:rPr lang="zh-CN" altLang="zh-CN" dirty="0"/>
              <a:t>定义扣税基础。</a:t>
            </a:r>
          </a:p>
          <a:p>
            <a:r>
              <a:rPr lang="en-US" altLang="zh-CN" dirty="0"/>
              <a:t>(7)</a:t>
            </a:r>
            <a:r>
              <a:rPr lang="zh-CN" altLang="zh-CN" dirty="0"/>
              <a:t>录入工资数据</a:t>
            </a:r>
            <a:r>
              <a:rPr lang="en-US" altLang="zh-CN" dirty="0"/>
              <a:t>(</a:t>
            </a:r>
            <a:r>
              <a:rPr lang="zh-CN" altLang="zh-CN" dirty="0"/>
              <a:t>见表</a:t>
            </a:r>
            <a:r>
              <a:rPr lang="en-US" altLang="zh-CN" dirty="0"/>
              <a:t>8-6)</a:t>
            </a:r>
            <a:r>
              <a:rPr lang="zh-CN" altLang="zh-CN" dirty="0"/>
              <a:t>。</a:t>
            </a:r>
          </a:p>
          <a:p>
            <a:r>
              <a:rPr lang="en-US" altLang="zh-CN" dirty="0"/>
              <a:t>(8)</a:t>
            </a:r>
            <a:r>
              <a:rPr lang="zh-CN" altLang="zh-CN" dirty="0"/>
              <a:t>定义银行代发工资。</a:t>
            </a:r>
          </a:p>
          <a:p>
            <a:r>
              <a:rPr lang="en-US" altLang="zh-CN" dirty="0"/>
              <a:t>(9)</a:t>
            </a:r>
            <a:r>
              <a:rPr lang="zh-CN" altLang="zh-CN" dirty="0"/>
              <a:t>查询工资分钱清单。</a:t>
            </a:r>
          </a:p>
          <a:p>
            <a:r>
              <a:rPr lang="en-US" altLang="zh-CN" dirty="0"/>
              <a:t>(10)</a:t>
            </a:r>
            <a:r>
              <a:rPr lang="zh-CN" altLang="zh-CN" dirty="0"/>
              <a:t>设置并生成工资分摊的记账凭证。</a:t>
            </a:r>
          </a:p>
          <a:p>
            <a:r>
              <a:rPr lang="en-US" altLang="zh-CN" dirty="0"/>
              <a:t>(11)</a:t>
            </a:r>
            <a:r>
              <a:rPr lang="zh-CN" altLang="zh-CN" dirty="0"/>
              <a:t>查询工资发放签名表及工资分析表。</a:t>
            </a:r>
          </a:p>
          <a:p>
            <a:endParaRPr lang="zh-CN" altLang="en-US" dirty="0"/>
          </a:p>
        </p:txBody>
      </p:sp>
    </p:spTree>
    <p:extLst>
      <p:ext uri="{BB962C8B-B14F-4D97-AF65-F5344CB8AC3E}">
        <p14:creationId xmlns:p14="http://schemas.microsoft.com/office/powerpoint/2010/main" val="768041650"/>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8.2</a:t>
            </a:r>
            <a:r>
              <a:rPr lang="zh-CN" altLang="zh-CN" dirty="0"/>
              <a:t>　薪资管理系统应用案例</a:t>
            </a:r>
            <a:endParaRPr lang="zh-CN" altLang="en-US" dirty="0"/>
          </a:p>
        </p:txBody>
      </p:sp>
      <p:sp>
        <p:nvSpPr>
          <p:cNvPr id="3" name="内容占位符 2"/>
          <p:cNvSpPr>
            <a:spLocks noGrp="1"/>
          </p:cNvSpPr>
          <p:nvPr>
            <p:ph idx="1"/>
          </p:nvPr>
        </p:nvSpPr>
        <p:spPr/>
        <p:txBody>
          <a:bodyPr/>
          <a:lstStyle/>
          <a:p>
            <a:pPr marL="0" indent="0">
              <a:buNone/>
            </a:pPr>
            <a:r>
              <a:rPr lang="en-US" altLang="zh-CN" sz="2600" b="1" dirty="0">
                <a:latin typeface="黑体" panose="02010609060101010101" pitchFamily="49" charset="-122"/>
                <a:ea typeface="黑体" panose="02010609060101010101" pitchFamily="49" charset="-122"/>
              </a:rPr>
              <a:t>8.2.4</a:t>
            </a:r>
            <a:r>
              <a:rPr lang="zh-CN" altLang="zh-CN" sz="2600" b="1" dirty="0">
                <a:latin typeface="黑体" panose="02010609060101010101" pitchFamily="49" charset="-122"/>
                <a:ea typeface="黑体" panose="02010609060101010101" pitchFamily="49" charset="-122"/>
              </a:rPr>
              <a:t>　【案例</a:t>
            </a:r>
            <a:r>
              <a:rPr lang="en-US" altLang="zh-CN" sz="2600" b="1" dirty="0">
                <a:latin typeface="黑体" panose="02010609060101010101" pitchFamily="49" charset="-122"/>
                <a:ea typeface="黑体" panose="02010609060101010101" pitchFamily="49" charset="-122"/>
              </a:rPr>
              <a:t>8-4</a:t>
            </a:r>
            <a:r>
              <a:rPr lang="zh-CN" altLang="zh-CN" sz="2600" b="1" dirty="0" smtClean="0">
                <a:latin typeface="黑体" panose="02010609060101010101" pitchFamily="49" charset="-122"/>
                <a:ea typeface="黑体" panose="02010609060101010101" pitchFamily="49" charset="-122"/>
              </a:rPr>
              <a:t>】薪资</a:t>
            </a:r>
            <a:r>
              <a:rPr lang="zh-CN" altLang="zh-CN" sz="2600" b="1" dirty="0">
                <a:latin typeface="黑体" panose="02010609060101010101" pitchFamily="49" charset="-122"/>
                <a:ea typeface="黑体" panose="02010609060101010101" pitchFamily="49" charset="-122"/>
              </a:rPr>
              <a:t>管理系统期末处理</a:t>
            </a:r>
          </a:p>
          <a:p>
            <a:r>
              <a:rPr lang="en-US" altLang="zh-CN" dirty="0"/>
              <a:t>(1)</a:t>
            </a:r>
            <a:r>
              <a:rPr lang="zh-CN" altLang="zh-CN" dirty="0"/>
              <a:t>薪资单类别月末结账及取消月末结账。</a:t>
            </a:r>
          </a:p>
          <a:p>
            <a:r>
              <a:rPr lang="en-US" altLang="zh-CN" dirty="0"/>
              <a:t>(2)</a:t>
            </a:r>
            <a:r>
              <a:rPr lang="zh-CN" altLang="zh-CN" dirty="0"/>
              <a:t>薪资多类别月末结账及取消月末结账。</a:t>
            </a:r>
          </a:p>
          <a:p>
            <a:endParaRPr lang="zh-CN" altLang="en-US" dirty="0"/>
          </a:p>
        </p:txBody>
      </p:sp>
    </p:spTree>
    <p:extLst>
      <p:ext uri="{BB962C8B-B14F-4D97-AF65-F5344CB8AC3E}">
        <p14:creationId xmlns:p14="http://schemas.microsoft.com/office/powerpoint/2010/main" val="2703984656"/>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TotalTime>
  <Words>805</Words>
  <Application>Microsoft Office PowerPoint</Application>
  <PresentationFormat>宽屏</PresentationFormat>
  <Paragraphs>310</Paragraphs>
  <Slides>41</Slides>
  <Notes>0</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41</vt:i4>
      </vt:variant>
    </vt:vector>
  </HeadingPairs>
  <TitlesOfParts>
    <vt:vector size="50" baseType="lpstr">
      <vt:lpstr>方正宋黑简体</vt:lpstr>
      <vt:lpstr>黑体</vt:lpstr>
      <vt:lpstr>锐字工房云字库准圆GBK</vt:lpstr>
      <vt:lpstr>宋体</vt:lpstr>
      <vt:lpstr>Arial</vt:lpstr>
      <vt:lpstr>Calibri</vt:lpstr>
      <vt:lpstr>Calibri Light</vt:lpstr>
      <vt:lpstr>Office 主题</vt:lpstr>
      <vt:lpstr>1_Office 主题</vt:lpstr>
      <vt:lpstr>PowerPoint 演示文稿</vt:lpstr>
      <vt:lpstr>目  录</vt:lpstr>
      <vt:lpstr>8.1　薪资管理系统概述</vt:lpstr>
      <vt:lpstr>8.1　薪资管理系统概述</vt:lpstr>
      <vt:lpstr>8.2　薪资管理系统应用案例</vt:lpstr>
      <vt:lpstr>8.2　薪资管理系统应用案例</vt:lpstr>
      <vt:lpstr>8.2　薪资管理系统应用案例</vt:lpstr>
      <vt:lpstr>8.2　薪资管理系统应用案例</vt:lpstr>
      <vt:lpstr>8.2　薪资管理系统应用案例</vt:lpstr>
      <vt:lpstr>8.3　薪资单类别账套处理</vt:lpstr>
      <vt:lpstr>8.3　薪资单类别账套处理</vt:lpstr>
      <vt:lpstr>8.3　薪资单类别账套处理</vt:lpstr>
      <vt:lpstr>8.3　薪资单类别账套处理</vt:lpstr>
      <vt:lpstr>8.3　薪资单类别账套处理</vt:lpstr>
      <vt:lpstr>8.3　薪资单类别账套处理</vt:lpstr>
      <vt:lpstr>8.3　薪资单类别账套处理</vt:lpstr>
      <vt:lpstr>8.3　薪资单类别账套处理</vt:lpstr>
      <vt:lpstr>8.3　薪资单类别账套处理</vt:lpstr>
      <vt:lpstr>8.3　薪资单类别账套处理</vt:lpstr>
      <vt:lpstr>8.3　薪资单类别账套处理</vt:lpstr>
      <vt:lpstr>8.3　薪资单类别账套处理</vt:lpstr>
      <vt:lpstr>8.4　薪资多类别账套处理</vt:lpstr>
      <vt:lpstr>8.4　薪资多类别账套处理</vt:lpstr>
      <vt:lpstr>8.4　薪资多类别账套处理</vt:lpstr>
      <vt:lpstr>8.4　薪资多类别账套处理</vt:lpstr>
      <vt:lpstr>8.4　薪资多类别账套处理</vt:lpstr>
      <vt:lpstr>8.4　薪资多类别账套处理</vt:lpstr>
      <vt:lpstr>8.4　薪资多类别账套处理</vt:lpstr>
      <vt:lpstr>8.4　薪资多类别账套处理</vt:lpstr>
      <vt:lpstr>8.4　薪资多类别账套处理</vt:lpstr>
      <vt:lpstr>8.4　薪资多类别账套处理</vt:lpstr>
      <vt:lpstr>8.4　薪资多类别账套处理</vt:lpstr>
      <vt:lpstr>8.4　薪资多类别账套处理</vt:lpstr>
      <vt:lpstr>8.4　薪资多类别账套处理</vt:lpstr>
      <vt:lpstr>8.4　薪资多类别账套处理</vt:lpstr>
      <vt:lpstr>8.4　薪资多类别账套处理</vt:lpstr>
      <vt:lpstr>8.4　薪资多类别账套处理</vt:lpstr>
      <vt:lpstr>8.5　薪资管理系统期末处理</vt:lpstr>
      <vt:lpstr>8.5　薪资管理系统期末处理</vt:lpstr>
      <vt:lpstr>8.5　薪资管理系统期末处理</vt:lpstr>
      <vt:lpstr>8.5　薪资管理系统期末处理</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1</cp:revision>
  <dcterms:created xsi:type="dcterms:W3CDTF">2021-07-11T08:35:49Z</dcterms:created>
  <dcterms:modified xsi:type="dcterms:W3CDTF">2021-07-11T08:54:54Z</dcterms:modified>
</cp:coreProperties>
</file>