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4E735DF-6D66-4E18-8552-658F6BBB95A4}"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929C6A-C5CD-47CA-ADA3-E0DBF3846EE4}" type="slidenum">
              <a:rPr lang="zh-CN" altLang="en-US" smtClean="0"/>
              <a:t>‹#›</a:t>
            </a:fld>
            <a:endParaRPr lang="zh-CN" altLang="en-US"/>
          </a:p>
        </p:txBody>
      </p:sp>
    </p:spTree>
    <p:extLst>
      <p:ext uri="{BB962C8B-B14F-4D97-AF65-F5344CB8AC3E}">
        <p14:creationId xmlns:p14="http://schemas.microsoft.com/office/powerpoint/2010/main" val="1668552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4E735DF-6D66-4E18-8552-658F6BBB95A4}"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929C6A-C5CD-47CA-ADA3-E0DBF3846EE4}" type="slidenum">
              <a:rPr lang="zh-CN" altLang="en-US" smtClean="0"/>
              <a:t>‹#›</a:t>
            </a:fld>
            <a:endParaRPr lang="zh-CN" altLang="en-US"/>
          </a:p>
        </p:txBody>
      </p:sp>
    </p:spTree>
    <p:extLst>
      <p:ext uri="{BB962C8B-B14F-4D97-AF65-F5344CB8AC3E}">
        <p14:creationId xmlns:p14="http://schemas.microsoft.com/office/powerpoint/2010/main" val="27715343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4E735DF-6D66-4E18-8552-658F6BBB95A4}"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929C6A-C5CD-47CA-ADA3-E0DBF3846EE4}" type="slidenum">
              <a:rPr lang="zh-CN" altLang="en-US" smtClean="0"/>
              <a:t>‹#›</a:t>
            </a:fld>
            <a:endParaRPr lang="zh-CN" altLang="en-US"/>
          </a:p>
        </p:txBody>
      </p:sp>
    </p:spTree>
    <p:extLst>
      <p:ext uri="{BB962C8B-B14F-4D97-AF65-F5344CB8AC3E}">
        <p14:creationId xmlns:p14="http://schemas.microsoft.com/office/powerpoint/2010/main" val="1592101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915886" y="507999"/>
            <a:ext cx="9653815" cy="474707"/>
          </a:xfrm>
        </p:spPr>
        <p:txBody>
          <a:bodyPr>
            <a:noAutofit/>
          </a:bodyPr>
          <a:lstStyle>
            <a:lvl1pPr algn="l">
              <a:defRPr sz="2400" b="0">
                <a:ln w="9525" cmpd="sng">
                  <a:solidFill>
                    <a:schemeClr val="accent1"/>
                  </a:solidFill>
                  <a:prstDash val="solid"/>
                </a:ln>
                <a:solidFill>
                  <a:schemeClr val="tx1"/>
                </a:solidFill>
                <a:effectLst>
                  <a:glow rad="38100">
                    <a:schemeClr val="accent1">
                      <a:alpha val="40000"/>
                    </a:schemeClr>
                  </a:glow>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567543"/>
            <a:ext cx="10947400" cy="4807856"/>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898678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4E735DF-6D66-4E18-8552-658F6BBB95A4}"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929C6A-C5CD-47CA-ADA3-E0DBF3846EE4}" type="slidenum">
              <a:rPr lang="zh-CN" altLang="en-US" smtClean="0"/>
              <a:t>‹#›</a:t>
            </a:fld>
            <a:endParaRPr lang="zh-CN" altLang="en-US"/>
          </a:p>
        </p:txBody>
      </p:sp>
    </p:spTree>
    <p:extLst>
      <p:ext uri="{BB962C8B-B14F-4D97-AF65-F5344CB8AC3E}">
        <p14:creationId xmlns:p14="http://schemas.microsoft.com/office/powerpoint/2010/main" val="3856245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4E735DF-6D66-4E18-8552-658F6BBB95A4}"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929C6A-C5CD-47CA-ADA3-E0DBF3846EE4}" type="slidenum">
              <a:rPr lang="zh-CN" altLang="en-US" smtClean="0"/>
              <a:t>‹#›</a:t>
            </a:fld>
            <a:endParaRPr lang="zh-CN" altLang="en-US"/>
          </a:p>
        </p:txBody>
      </p:sp>
    </p:spTree>
    <p:extLst>
      <p:ext uri="{BB962C8B-B14F-4D97-AF65-F5344CB8AC3E}">
        <p14:creationId xmlns:p14="http://schemas.microsoft.com/office/powerpoint/2010/main" val="4236573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4E735DF-6D66-4E18-8552-658F6BBB95A4}"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929C6A-C5CD-47CA-ADA3-E0DBF3846EE4}" type="slidenum">
              <a:rPr lang="zh-CN" altLang="en-US" smtClean="0"/>
              <a:t>‹#›</a:t>
            </a:fld>
            <a:endParaRPr lang="zh-CN" altLang="en-US"/>
          </a:p>
        </p:txBody>
      </p:sp>
    </p:spTree>
    <p:extLst>
      <p:ext uri="{BB962C8B-B14F-4D97-AF65-F5344CB8AC3E}">
        <p14:creationId xmlns:p14="http://schemas.microsoft.com/office/powerpoint/2010/main" val="38297165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4E735DF-6D66-4E18-8552-658F6BBB95A4}"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5929C6A-C5CD-47CA-ADA3-E0DBF3846EE4}" type="slidenum">
              <a:rPr lang="zh-CN" altLang="en-US" smtClean="0"/>
              <a:t>‹#›</a:t>
            </a:fld>
            <a:endParaRPr lang="zh-CN" altLang="en-US"/>
          </a:p>
        </p:txBody>
      </p:sp>
    </p:spTree>
    <p:extLst>
      <p:ext uri="{BB962C8B-B14F-4D97-AF65-F5344CB8AC3E}">
        <p14:creationId xmlns:p14="http://schemas.microsoft.com/office/powerpoint/2010/main" val="10545593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4E735DF-6D66-4E18-8552-658F6BBB95A4}"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5929C6A-C5CD-47CA-ADA3-E0DBF3846EE4}" type="slidenum">
              <a:rPr lang="zh-CN" altLang="en-US" smtClean="0"/>
              <a:t>‹#›</a:t>
            </a:fld>
            <a:endParaRPr lang="zh-CN" altLang="en-US"/>
          </a:p>
        </p:txBody>
      </p:sp>
    </p:spTree>
    <p:extLst>
      <p:ext uri="{BB962C8B-B14F-4D97-AF65-F5344CB8AC3E}">
        <p14:creationId xmlns:p14="http://schemas.microsoft.com/office/powerpoint/2010/main" val="105631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4E735DF-6D66-4E18-8552-658F6BBB95A4}"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5929C6A-C5CD-47CA-ADA3-E0DBF3846EE4}" type="slidenum">
              <a:rPr lang="zh-CN" altLang="en-US" smtClean="0"/>
              <a:t>‹#›</a:t>
            </a:fld>
            <a:endParaRPr lang="zh-CN" altLang="en-US"/>
          </a:p>
        </p:txBody>
      </p:sp>
    </p:spTree>
    <p:extLst>
      <p:ext uri="{BB962C8B-B14F-4D97-AF65-F5344CB8AC3E}">
        <p14:creationId xmlns:p14="http://schemas.microsoft.com/office/powerpoint/2010/main" val="17313971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4E735DF-6D66-4E18-8552-658F6BBB95A4}"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929C6A-C5CD-47CA-ADA3-E0DBF3846EE4}" type="slidenum">
              <a:rPr lang="zh-CN" altLang="en-US" smtClean="0"/>
              <a:t>‹#›</a:t>
            </a:fld>
            <a:endParaRPr lang="zh-CN" altLang="en-US"/>
          </a:p>
        </p:txBody>
      </p:sp>
    </p:spTree>
    <p:extLst>
      <p:ext uri="{BB962C8B-B14F-4D97-AF65-F5344CB8AC3E}">
        <p14:creationId xmlns:p14="http://schemas.microsoft.com/office/powerpoint/2010/main" val="26427705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4E735DF-6D66-4E18-8552-658F6BBB95A4}"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929C6A-C5CD-47CA-ADA3-E0DBF3846EE4}" type="slidenum">
              <a:rPr lang="zh-CN" altLang="en-US" smtClean="0"/>
              <a:t>‹#›</a:t>
            </a:fld>
            <a:endParaRPr lang="zh-CN" altLang="en-US"/>
          </a:p>
        </p:txBody>
      </p:sp>
    </p:spTree>
    <p:extLst>
      <p:ext uri="{BB962C8B-B14F-4D97-AF65-F5344CB8AC3E}">
        <p14:creationId xmlns:p14="http://schemas.microsoft.com/office/powerpoint/2010/main" val="13725828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E735DF-6D66-4E18-8552-658F6BBB95A4}"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929C6A-C5CD-47CA-ADA3-E0DBF3846EE4}" type="slidenum">
              <a:rPr lang="zh-CN" altLang="en-US" smtClean="0"/>
              <a:t>‹#›</a:t>
            </a:fld>
            <a:endParaRPr lang="zh-CN" altLang="en-US"/>
          </a:p>
        </p:txBody>
      </p:sp>
    </p:spTree>
    <p:extLst>
      <p:ext uri="{BB962C8B-B14F-4D97-AF65-F5344CB8AC3E}">
        <p14:creationId xmlns:p14="http://schemas.microsoft.com/office/powerpoint/2010/main" val="12672113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2" name="标题占位符 1"/>
          <p:cNvSpPr>
            <a:spLocks noGrp="1"/>
          </p:cNvSpPr>
          <p:nvPr>
            <p:ph type="title"/>
          </p:nvPr>
        </p:nvSpPr>
        <p:spPr>
          <a:xfrm>
            <a:off x="1582057" y="300355"/>
            <a:ext cx="9085943" cy="790575"/>
          </a:xfrm>
          <a:prstGeom prst="rect">
            <a:avLst/>
          </a:prstGeom>
        </p:spPr>
        <p:txBody>
          <a:bodyPr vert="horz" lIns="91440" tIns="45720" rIns="91440" bIns="45720" rtlCol="0" anchor="ctr">
            <a:normAutofit/>
          </a:bodyPr>
          <a:lstStyle>
            <a:lvl1pPr marL="0" marR="0" lvl="0" algn="l" defTabSz="914400" rtl="0" eaLnBrk="1" fontAlgn="auto" latinLnBrk="0" hangingPunct="1">
              <a:lnSpc>
                <a:spcPct val="100000"/>
              </a:lnSpc>
              <a:spcBef>
                <a:spcPct val="0"/>
              </a:spcBef>
              <a:buClrTx/>
              <a:buSzTx/>
              <a:buFontTx/>
              <a:buNone/>
              <a:defRPr kumimoji="0" lang="zh-CN" altLang="en-US" sz="2800" b="1" i="0" u="none" strike="noStrike" kern="1200" cap="none" spc="0" normalizeH="0" baseline="0" noProof="1" smtClean="0">
                <a:ln w="9525" cmpd="sng">
                  <a:solidFill>
                    <a:schemeClr val="accent1"/>
                  </a:solidFill>
                  <a:prstDash val="solid"/>
                </a:ln>
                <a:solidFill>
                  <a:srgbClr val="70AD47">
                    <a:tint val="1000"/>
                  </a:srgbClr>
                </a:solidFill>
                <a:effectLst>
                  <a:glow rad="38100">
                    <a:schemeClr val="accent1">
                      <a:alpha val="40000"/>
                    </a:schemeClr>
                  </a:glow>
                </a:effectLst>
                <a:latin typeface="锐字工房云字库大黑GBK" panose="02010604000000000000" charset="-122"/>
                <a:ea typeface="锐字工房云字库大黑GBK" panose="02010604000000000000" charset="-122"/>
                <a:cs typeface="+mj-cs"/>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lvl1pPr marR="0" lvl="0"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1pPr>
            <a:lvl2pPr marR="0" lvl="1"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2pPr>
            <a:lvl3pPr marR="0" lvl="2"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3pPr>
            <a:lvl4pPr marR="0" lvl="3"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4pPr>
            <a:lvl5pPr marR="0" lvl="4"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1" name="图片 10"/>
          <p:cNvPicPr>
            <a:picLocks noChangeAspect="1"/>
          </p:cNvPicPr>
          <p:nvPr userDrawn="1"/>
        </p:nvPicPr>
        <p:blipFill>
          <a:blip r:embed="rId4"/>
          <a:stretch>
            <a:fillRect/>
          </a:stretch>
        </p:blipFill>
        <p:spPr>
          <a:xfrm>
            <a:off x="0" y="13742"/>
            <a:ext cx="1451429" cy="1171575"/>
          </a:xfrm>
          <a:prstGeom prst="rect">
            <a:avLst/>
          </a:prstGeom>
        </p:spPr>
      </p:pic>
      <p:pic>
        <p:nvPicPr>
          <p:cNvPr id="13" name="图片 12"/>
          <p:cNvPicPr>
            <a:picLocks noChangeAspect="1"/>
          </p:cNvPicPr>
          <p:nvPr userDrawn="1"/>
        </p:nvPicPr>
        <p:blipFill>
          <a:blip r:embed="rId5"/>
          <a:stretch>
            <a:fillRect/>
          </a:stretch>
        </p:blipFill>
        <p:spPr>
          <a:xfrm flipV="1">
            <a:off x="1451434" y="1100687"/>
            <a:ext cx="7854134" cy="87982"/>
          </a:xfrm>
          <a:prstGeom prst="rect">
            <a:avLst/>
          </a:prstGeom>
        </p:spPr>
      </p:pic>
      <p:pic>
        <p:nvPicPr>
          <p:cNvPr id="14"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661231"/>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b="0" kern="1200">
          <a:solidFill>
            <a:schemeClr val="tx1"/>
          </a:solidFill>
          <a:latin typeface="等线" panose="02010600030101010101" pitchFamily="2" charset="-122"/>
          <a:ea typeface="等线"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5" name="矩形 4"/>
          <p:cNvSpPr/>
          <p:nvPr/>
        </p:nvSpPr>
        <p:spPr>
          <a:xfrm>
            <a:off x="0" y="2505669"/>
            <a:ext cx="12192000" cy="830997"/>
          </a:xfrm>
          <a:prstGeom prst="rect">
            <a:avLst/>
          </a:prstGeom>
        </p:spPr>
        <p:txBody>
          <a:bodyPr wrap="square">
            <a:spAutoFit/>
          </a:bodyPr>
          <a:lstStyle/>
          <a:p>
            <a:pPr algn="ct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第十一章　</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信息</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披露机制</a:t>
            </a:r>
          </a:p>
        </p:txBody>
      </p:sp>
    </p:spTree>
    <p:extLst>
      <p:ext uri="{BB962C8B-B14F-4D97-AF65-F5344CB8AC3E}">
        <p14:creationId xmlns:p14="http://schemas.microsoft.com/office/powerpoint/2010/main" val="424881557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信息披露机制</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影响公司信息披露的主要因素</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股权结构</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董事会特征</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管理层的激励</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法律法规的状态</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信息中介机构</a:t>
            </a:r>
          </a:p>
          <a:p>
            <a:endParaRPr lang="zh-CN" altLang="en-US" dirty="0"/>
          </a:p>
        </p:txBody>
      </p:sp>
    </p:spTree>
    <p:extLst>
      <p:ext uri="{BB962C8B-B14F-4D97-AF65-F5344CB8AC3E}">
        <p14:creationId xmlns:p14="http://schemas.microsoft.com/office/powerpoint/2010/main" val="234799081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会计、审计信息与信息披露</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信息权制度与报告制度</a:t>
            </a:r>
          </a:p>
          <a:p>
            <a:r>
              <a:rPr lang="zh-CN" altLang="zh-CN" dirty="0"/>
              <a:t>围绕信息权构建公司的信息权制度是完善信息披露机制的有效途径</a:t>
            </a:r>
            <a:r>
              <a:rPr lang="en-US" altLang="zh-CN" dirty="0"/>
              <a:t>,</a:t>
            </a:r>
            <a:r>
              <a:rPr lang="zh-CN" altLang="zh-CN" dirty="0"/>
              <a:t>这有助于改善股东、董事会、其他利益相关者与经营者之间的信息不对称问题</a:t>
            </a:r>
            <a:r>
              <a:rPr lang="en-US" altLang="zh-CN" dirty="0"/>
              <a:t>,</a:t>
            </a:r>
            <a:r>
              <a:rPr lang="zh-CN" altLang="zh-CN" dirty="0"/>
              <a:t>推动公司治理与会计控制的互动进程</a:t>
            </a:r>
            <a:r>
              <a:rPr lang="en-US" altLang="zh-CN" dirty="0"/>
              <a:t>,</a:t>
            </a:r>
            <a:r>
              <a:rPr lang="zh-CN" altLang="zh-CN" dirty="0"/>
              <a:t>实现企业各利益主体之间的协调与制衡。</a:t>
            </a:r>
          </a:p>
          <a:p>
            <a:r>
              <a:rPr lang="zh-CN" altLang="zh-CN" dirty="0"/>
              <a:t>各国公司法和治理准则普遍制定了信息报告制度</a:t>
            </a:r>
            <a:r>
              <a:rPr lang="en-US" altLang="zh-CN" dirty="0"/>
              <a:t>,</a:t>
            </a:r>
            <a:r>
              <a:rPr lang="zh-CN" altLang="zh-CN" dirty="0"/>
              <a:t>大多规定由经营者向董事会披露信息</a:t>
            </a:r>
            <a:r>
              <a:rPr lang="en-US" altLang="zh-CN" dirty="0"/>
              <a:t>,</a:t>
            </a:r>
            <a:r>
              <a:rPr lang="zh-CN" altLang="zh-CN" dirty="0"/>
              <a:t>董事会向股东会披露信息</a:t>
            </a:r>
            <a:r>
              <a:rPr lang="en-US" altLang="zh-CN" dirty="0"/>
              <a:t>,</a:t>
            </a:r>
            <a:r>
              <a:rPr lang="zh-CN" altLang="zh-CN" dirty="0"/>
              <a:t>公司法人向社会利益相关者披露信息。</a:t>
            </a:r>
          </a:p>
          <a:p>
            <a:endParaRPr lang="zh-CN" altLang="en-US" dirty="0"/>
          </a:p>
        </p:txBody>
      </p:sp>
    </p:spTree>
    <p:extLst>
      <p:ext uri="{BB962C8B-B14F-4D97-AF65-F5344CB8AC3E}">
        <p14:creationId xmlns:p14="http://schemas.microsoft.com/office/powerpoint/2010/main" val="1528705343"/>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会计、审计信息与信息披露</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我国公司信息披露中存在的问题与解决方案</a:t>
            </a:r>
          </a:p>
          <a:p>
            <a:r>
              <a:rPr lang="zh-CN" altLang="zh-CN" dirty="0"/>
              <a:t>关于我国公司信息披露问题的研究</a:t>
            </a:r>
            <a:r>
              <a:rPr lang="en-US" altLang="zh-CN" dirty="0"/>
              <a:t>,</a:t>
            </a:r>
            <a:r>
              <a:rPr lang="zh-CN" altLang="zh-CN" dirty="0"/>
              <a:t>规范方面</a:t>
            </a:r>
            <a:r>
              <a:rPr lang="en-US" altLang="zh-CN" dirty="0"/>
              <a:t>,</a:t>
            </a:r>
            <a:r>
              <a:rPr lang="zh-CN" altLang="zh-CN" dirty="0"/>
              <a:t>有曹阳和穆林娟</a:t>
            </a:r>
            <a:r>
              <a:rPr lang="en-US" altLang="zh-CN" dirty="0"/>
              <a:t>(2003)</a:t>
            </a:r>
            <a:r>
              <a:rPr lang="zh-CN" altLang="zh-CN" dirty="0"/>
              <a:t>、刘小清和韩玉启</a:t>
            </a:r>
            <a:r>
              <a:rPr lang="en-US" altLang="zh-CN" dirty="0"/>
              <a:t>(2004)</a:t>
            </a:r>
            <a:r>
              <a:rPr lang="zh-CN" altLang="zh-CN" dirty="0"/>
              <a:t>等对我国公司信息披露存在问题的分析。他们发现的主要问题包括</a:t>
            </a:r>
            <a:r>
              <a:rPr lang="en-US" altLang="zh-CN" dirty="0"/>
              <a:t>: </a:t>
            </a:r>
            <a:r>
              <a:rPr lang="zh-CN" altLang="zh-CN" dirty="0"/>
              <a:t>会计信息失真、缺乏主动性、缺乏规范性、披露不及时、缺乏充分性、缺乏完善的法律体系。与发达国家的公司信息披露相比</a:t>
            </a:r>
            <a:r>
              <a:rPr lang="en-US" altLang="zh-CN" dirty="0"/>
              <a:t>,</a:t>
            </a:r>
            <a:r>
              <a:rPr lang="zh-CN" altLang="zh-CN" dirty="0"/>
              <a:t>我国公司的信息披露问题是比较严重的。</a:t>
            </a:r>
          </a:p>
          <a:p>
            <a:r>
              <a:rPr lang="zh-CN" altLang="zh-CN" dirty="0"/>
              <a:t>为了保证企业财务所披露信息的及时、准确和可靠</a:t>
            </a:r>
            <a:r>
              <a:rPr lang="en-US" altLang="zh-CN" dirty="0"/>
              <a:t>,</a:t>
            </a:r>
            <a:r>
              <a:rPr lang="zh-CN" altLang="zh-CN" dirty="0"/>
              <a:t>有学者指出需要建立三个相关制度</a:t>
            </a:r>
            <a:r>
              <a:rPr lang="en-US" altLang="zh-CN" dirty="0"/>
              <a:t>(</a:t>
            </a:r>
            <a:r>
              <a:rPr lang="zh-CN" altLang="zh-CN" dirty="0"/>
              <a:t>宁向东</a:t>
            </a:r>
            <a:r>
              <a:rPr lang="en-US" altLang="zh-CN" dirty="0"/>
              <a:t>,2005): </a:t>
            </a:r>
            <a:r>
              <a:rPr lang="zh-CN" altLang="zh-CN" dirty="0"/>
              <a:t>一是将权责发生制作为定期报告的基础</a:t>
            </a:r>
            <a:r>
              <a:rPr lang="en-US" altLang="zh-CN" dirty="0"/>
              <a:t>;</a:t>
            </a:r>
            <a:r>
              <a:rPr lang="zh-CN" altLang="zh-CN" dirty="0"/>
              <a:t>二是经理人员负责编制财务报告</a:t>
            </a:r>
            <a:r>
              <a:rPr lang="en-US" altLang="zh-CN" dirty="0"/>
              <a:t>,</a:t>
            </a:r>
            <a:r>
              <a:rPr lang="zh-CN" altLang="zh-CN" dirty="0"/>
              <a:t>对报告的真实性承担责任</a:t>
            </a:r>
            <a:r>
              <a:rPr lang="en-US" altLang="zh-CN" dirty="0"/>
              <a:t>;</a:t>
            </a:r>
            <a:r>
              <a:rPr lang="zh-CN" altLang="zh-CN" dirty="0"/>
              <a:t>三是用会计惯例弥补经理人员的乐观倾向。</a:t>
            </a:r>
          </a:p>
          <a:p>
            <a:r>
              <a:rPr lang="zh-CN" altLang="zh-CN" dirty="0"/>
              <a:t>此外</a:t>
            </a:r>
            <a:r>
              <a:rPr lang="en-US" altLang="zh-CN" dirty="0"/>
              <a:t>,</a:t>
            </a:r>
            <a:r>
              <a:rPr lang="zh-CN" altLang="zh-CN" dirty="0"/>
              <a:t>还应该关注社会信息化带来的公司信息披露机制的变化。在互联网、大数据、云计算和人工智能技术的新科技革命背景下</a:t>
            </a:r>
            <a:r>
              <a:rPr lang="en-US" altLang="zh-CN" dirty="0"/>
              <a:t>,</a:t>
            </a:r>
            <a:r>
              <a:rPr lang="zh-CN" altLang="zh-CN" dirty="0"/>
              <a:t>公司自愿披露和非官方披露方式正在逐渐增多</a:t>
            </a:r>
            <a:r>
              <a:rPr lang="en-US" altLang="zh-CN" dirty="0"/>
              <a:t>,</a:t>
            </a:r>
            <a:r>
              <a:rPr lang="zh-CN" altLang="zh-CN" dirty="0"/>
              <a:t>互联网使信息传播渠道便捷</a:t>
            </a:r>
            <a:r>
              <a:rPr lang="en-US" altLang="zh-CN" dirty="0"/>
              <a:t>,</a:t>
            </a:r>
            <a:r>
              <a:rPr lang="zh-CN" altLang="zh-CN" dirty="0"/>
              <a:t>利益相关者获取公司信息的成本在逐渐降低</a:t>
            </a:r>
            <a:r>
              <a:rPr lang="en-US" altLang="zh-CN" dirty="0"/>
              <a:t>,</a:t>
            </a:r>
            <a:r>
              <a:rPr lang="zh-CN" altLang="zh-CN" dirty="0"/>
              <a:t>信息不对称问题呈现弱化的趋势。</a:t>
            </a:r>
          </a:p>
          <a:p>
            <a:endParaRPr lang="zh-CN" altLang="en-US" dirty="0"/>
          </a:p>
        </p:txBody>
      </p:sp>
    </p:spTree>
    <p:extLst>
      <p:ext uri="{BB962C8B-B14F-4D97-AF65-F5344CB8AC3E}">
        <p14:creationId xmlns:p14="http://schemas.microsoft.com/office/powerpoint/2010/main" val="209277426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290286"/>
            <a:ext cx="12192000" cy="646331"/>
          </a:xfrm>
          <a:prstGeom prst="rect">
            <a:avLst/>
          </a:prstGeom>
          <a:noFill/>
        </p:spPr>
        <p:txBody>
          <a:bodyPr wrap="square" rtlCol="0">
            <a:spAutoFit/>
          </a:bodyPr>
          <a:lstStyle/>
          <a:p>
            <a:r>
              <a:rPr lang="zh-CN" altLang="en-US" sz="3600" b="1" dirty="0">
                <a:solidFill>
                  <a:prstClr val="white"/>
                </a:solidFill>
              </a:rPr>
              <a:t>                   本  章  目   录</a:t>
            </a:r>
            <a:endParaRPr lang="zh-CN" altLang="en-US" sz="3600" b="1" dirty="0">
              <a:solidFill>
                <a:prstClr val="white"/>
              </a:solidFill>
            </a:endParaRPr>
          </a:p>
        </p:txBody>
      </p:sp>
      <p:grpSp>
        <p:nvGrpSpPr>
          <p:cNvPr id="7" name="组合 6"/>
          <p:cNvGrpSpPr/>
          <p:nvPr/>
        </p:nvGrpSpPr>
        <p:grpSpPr>
          <a:xfrm>
            <a:off x="1870431" y="2235953"/>
            <a:ext cx="6286598" cy="2279494"/>
            <a:chOff x="2488640" y="2139114"/>
            <a:chExt cx="6390109" cy="2279494"/>
          </a:xfrm>
        </p:grpSpPr>
        <p:grpSp>
          <p:nvGrpSpPr>
            <p:cNvPr id="16" name="Group 4"/>
            <p:cNvGrpSpPr/>
            <p:nvPr/>
          </p:nvGrpSpPr>
          <p:grpSpPr bwMode="auto">
            <a:xfrm>
              <a:off x="2488640" y="2139114"/>
              <a:ext cx="6390109" cy="639332"/>
              <a:chOff x="0" y="0"/>
              <a:chExt cx="2982" cy="288"/>
            </a:xfrm>
          </p:grpSpPr>
          <p:sp>
            <p:nvSpPr>
              <p:cNvPr id="25"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6"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第一节　公司信息披露基本理论</a:t>
                </a:r>
                <a:endParaRPr lang="zh-CN" altLang="en-US" sz="2000"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7"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17" name="Group 8"/>
            <p:cNvGrpSpPr/>
            <p:nvPr/>
          </p:nvGrpSpPr>
          <p:grpSpPr bwMode="auto">
            <a:xfrm>
              <a:off x="2488640" y="2975707"/>
              <a:ext cx="6390109" cy="639332"/>
              <a:chOff x="0" y="0"/>
              <a:chExt cx="2982" cy="288"/>
            </a:xfrm>
          </p:grpSpPr>
          <p:sp>
            <p:nvSpPr>
              <p:cNvPr id="22"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3"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第二节　信息披露机制</a:t>
                </a:r>
                <a:endParaRPr lang="zh-CN" altLang="en-US" sz="2000" dirty="0">
                  <a:solidFill>
                    <a:srgbClr val="000000"/>
                  </a:solidFill>
                  <a:latin typeface="等线" panose="02010600030101010101" pitchFamily="2" charset="-122"/>
                  <a:ea typeface="等线" panose="02010600030101010101" pitchFamily="2" charset="-122"/>
                  <a:cs typeface="锐字工房云字库准圆GBK" panose="02010604000000000000" charset="-122"/>
                  <a:sym typeface="+mn-ea"/>
                </a:endParaRPr>
              </a:p>
            </p:txBody>
          </p:sp>
          <p:sp>
            <p:nvSpPr>
              <p:cNvPr id="2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18" name="Group 12"/>
            <p:cNvGrpSpPr/>
            <p:nvPr/>
          </p:nvGrpSpPr>
          <p:grpSpPr bwMode="auto">
            <a:xfrm>
              <a:off x="2488640" y="3779276"/>
              <a:ext cx="6390109" cy="639332"/>
              <a:chOff x="0" y="0"/>
              <a:chExt cx="2982" cy="288"/>
            </a:xfrm>
          </p:grpSpPr>
          <p:sp>
            <p:nvSpPr>
              <p:cNvPr id="19"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0" name="Rectangle 14"/>
              <p:cNvSpPr>
                <a:spLocks noChangeArrowheads="1"/>
              </p:cNvSpPr>
              <p:nvPr/>
            </p:nvSpPr>
            <p:spPr bwMode="auto">
              <a:xfrm>
                <a:off x="299" y="55"/>
                <a:ext cx="2574"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第三节　会计、审计信息与信息披露</a:t>
                </a:r>
                <a:endParaRPr lang="zh-CN" altLang="en-US" sz="2000"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1"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
        <p:nvSpPr>
          <p:cNvPr id="28" name="文本框 27"/>
          <p:cNvSpPr txBox="1"/>
          <p:nvPr/>
        </p:nvSpPr>
        <p:spPr>
          <a:xfrm>
            <a:off x="152400" y="442686"/>
            <a:ext cx="12192000" cy="646331"/>
          </a:xfrm>
          <a:prstGeom prst="rect">
            <a:avLst/>
          </a:prstGeom>
          <a:noFill/>
        </p:spPr>
        <p:txBody>
          <a:bodyPr wrap="square" rtlCol="0">
            <a:spAutoFit/>
          </a:bodyPr>
          <a:lstStyle/>
          <a:p>
            <a:r>
              <a:rPr lang="zh-CN" altLang="en-US" sz="3600" b="1" dirty="0">
                <a:solidFill>
                  <a:prstClr val="black"/>
                </a:solidFill>
                <a:latin typeface="黑体" panose="02010609060101010101" pitchFamily="49" charset="-122"/>
                <a:ea typeface="黑体" panose="02010609060101010101" pitchFamily="49" charset="-122"/>
              </a:rPr>
              <a:t>         本 章 目 录</a:t>
            </a:r>
            <a:endParaRPr lang="zh-CN" altLang="en-US" sz="3600" b="1" dirty="0">
              <a:solidFill>
                <a:prstClr val="black"/>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913408525"/>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公司信息披露基本理论</a:t>
            </a:r>
            <a:endParaRPr lang="zh-CN" altLang="en-US" dirty="0"/>
          </a:p>
        </p:txBody>
      </p:sp>
      <p:sp>
        <p:nvSpPr>
          <p:cNvPr id="3" name="内容占位符 2"/>
          <p:cNvSpPr>
            <a:spLocks noGrp="1"/>
          </p:cNvSpPr>
          <p:nvPr>
            <p:ph idx="1"/>
          </p:nvPr>
        </p:nvSpPr>
        <p:spPr/>
        <p:txBody>
          <a:bodyPr>
            <a:normAutofit/>
          </a:bodyPr>
          <a:lstStyle/>
          <a:p>
            <a:pPr marL="0" indent="0">
              <a:buNone/>
            </a:pPr>
            <a:r>
              <a:rPr lang="zh-CN" altLang="zh-CN" sz="2600" b="1" dirty="0">
                <a:latin typeface="黑体" panose="02010609060101010101" pitchFamily="49" charset="-122"/>
                <a:ea typeface="黑体" panose="02010609060101010101" pitchFamily="49" charset="-122"/>
              </a:rPr>
              <a:t>一、 公司信息披露的文献回顾</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文献</a:t>
            </a:r>
            <a:r>
              <a:rPr lang="zh-CN" altLang="zh-CN" sz="2200" b="1" dirty="0">
                <a:latin typeface="楷体" panose="02010609060101010101" pitchFamily="49" charset="-122"/>
                <a:ea typeface="楷体" panose="02010609060101010101" pitchFamily="49" charset="-122"/>
              </a:rPr>
              <a:t>梳理</a:t>
            </a:r>
            <a:endParaRPr lang="en-US" altLang="zh-CN" sz="2200" b="1" dirty="0">
              <a:latin typeface="楷体" panose="02010609060101010101" pitchFamily="49" charset="-122"/>
              <a:ea typeface="楷体" panose="02010609060101010101" pitchFamily="49" charset="-122"/>
            </a:endParaRPr>
          </a:p>
          <a:p>
            <a:r>
              <a:rPr lang="zh-CN" altLang="zh-CN" dirty="0"/>
              <a:t>在国外研究中</a:t>
            </a:r>
            <a:r>
              <a:rPr lang="en-US" altLang="zh-CN" dirty="0"/>
              <a:t>,</a:t>
            </a:r>
            <a:r>
              <a:rPr lang="zh-CN" altLang="zh-CN" dirty="0"/>
              <a:t>保罗·萨缪尔森</a:t>
            </a:r>
            <a:r>
              <a:rPr lang="en-US" altLang="zh-CN" dirty="0"/>
              <a:t>(Samuelson, 1965)</a:t>
            </a:r>
            <a:r>
              <a:rPr lang="zh-CN" altLang="zh-CN" dirty="0"/>
              <a:t>、尤金·法玛</a:t>
            </a:r>
            <a:r>
              <a:rPr lang="en-US" altLang="zh-CN" dirty="0"/>
              <a:t>(</a:t>
            </a:r>
            <a:r>
              <a:rPr lang="en-US" altLang="zh-CN" dirty="0" err="1"/>
              <a:t>Fama</a:t>
            </a:r>
            <a:r>
              <a:rPr lang="en-US" altLang="zh-CN" dirty="0"/>
              <a:t>, 1970)</a:t>
            </a:r>
            <a:r>
              <a:rPr lang="zh-CN" altLang="zh-CN" dirty="0"/>
              <a:t>提出并发展了有效市场理论</a:t>
            </a:r>
            <a:r>
              <a:rPr lang="en-US" altLang="zh-CN" dirty="0"/>
              <a:t>;</a:t>
            </a:r>
            <a:r>
              <a:rPr lang="zh-CN" altLang="zh-CN" dirty="0"/>
              <a:t>迈克尔·斯宾塞</a:t>
            </a:r>
            <a:r>
              <a:rPr lang="en-US" altLang="zh-CN" dirty="0"/>
              <a:t>(Spence, 1973)</a:t>
            </a:r>
            <a:r>
              <a:rPr lang="zh-CN" altLang="zh-CN" dirty="0"/>
              <a:t>提出了信号传递理论</a:t>
            </a:r>
            <a:r>
              <a:rPr lang="en-US" altLang="zh-CN" dirty="0"/>
              <a:t>,</a:t>
            </a:r>
            <a:r>
              <a:rPr lang="zh-CN" altLang="zh-CN" dirty="0"/>
              <a:t>伊斯特布鲁克和费希尔</a:t>
            </a:r>
            <a:r>
              <a:rPr lang="en-US" altLang="zh-CN" dirty="0"/>
              <a:t>(Easterbrook and </a:t>
            </a:r>
            <a:r>
              <a:rPr lang="en-US" altLang="zh-CN" dirty="0" err="1"/>
              <a:t>Fischel</a:t>
            </a:r>
            <a:r>
              <a:rPr lang="en-US" altLang="zh-CN" dirty="0"/>
              <a:t>, 1991)</a:t>
            </a:r>
            <a:r>
              <a:rPr lang="zh-CN" altLang="zh-CN" dirty="0"/>
              <a:t>研究了信息披露与投资者成本和强制信息披露问题</a:t>
            </a:r>
            <a:r>
              <a:rPr lang="en-US" altLang="zh-CN" dirty="0"/>
              <a:t>,Brennan(1999)</a:t>
            </a:r>
            <a:r>
              <a:rPr lang="zh-CN" altLang="zh-CN" dirty="0"/>
              <a:t>、</a:t>
            </a:r>
            <a:r>
              <a:rPr lang="en-US" altLang="zh-CN" dirty="0"/>
              <a:t>Noe(1999)</a:t>
            </a:r>
            <a:r>
              <a:rPr lang="zh-CN" altLang="zh-CN" dirty="0"/>
              <a:t>、</a:t>
            </a:r>
            <a:r>
              <a:rPr lang="en-US" altLang="zh-CN" dirty="0" err="1"/>
              <a:t>Aboody</a:t>
            </a:r>
            <a:r>
              <a:rPr lang="zh-CN" altLang="zh-CN" dirty="0"/>
              <a:t>和</a:t>
            </a:r>
            <a:r>
              <a:rPr lang="en-US" altLang="zh-CN" dirty="0" err="1"/>
              <a:t>Kasznik</a:t>
            </a:r>
            <a:r>
              <a:rPr lang="en-US" altLang="zh-CN" dirty="0"/>
              <a:t>(2000)</a:t>
            </a:r>
            <a:r>
              <a:rPr lang="zh-CN" altLang="zh-CN" dirty="0"/>
              <a:t>等研究了自愿信息披露问题</a:t>
            </a:r>
            <a:r>
              <a:rPr lang="en-US" altLang="zh-CN" dirty="0"/>
              <a:t>,</a:t>
            </a:r>
            <a:r>
              <a:rPr lang="en-US" altLang="zh-CN" dirty="0" err="1"/>
              <a:t>Trueman</a:t>
            </a:r>
            <a:r>
              <a:rPr lang="en-US" altLang="zh-CN" dirty="0"/>
              <a:t>(1986)</a:t>
            </a:r>
            <a:r>
              <a:rPr lang="zh-CN" altLang="zh-CN" dirty="0"/>
              <a:t>、</a:t>
            </a:r>
            <a:r>
              <a:rPr lang="en-US" altLang="zh-CN" dirty="0"/>
              <a:t>Bushman</a:t>
            </a:r>
            <a:r>
              <a:rPr lang="zh-CN" altLang="zh-CN" dirty="0"/>
              <a:t>和</a:t>
            </a:r>
            <a:r>
              <a:rPr lang="en-US" altLang="zh-CN" dirty="0"/>
              <a:t>Smith(2003)</a:t>
            </a:r>
            <a:r>
              <a:rPr lang="zh-CN" altLang="zh-CN" dirty="0"/>
              <a:t>则研究了信息披露的类型、边界和质量</a:t>
            </a:r>
            <a:r>
              <a:rPr lang="en-US" altLang="zh-CN" dirty="0"/>
              <a:t>,</a:t>
            </a:r>
            <a:r>
              <a:rPr lang="zh-CN" altLang="zh-CN" dirty="0"/>
              <a:t>还有一些学者研究了影响公司信息披露的因素</a:t>
            </a:r>
            <a:r>
              <a:rPr lang="en-US" altLang="zh-CN" dirty="0"/>
              <a:t>,</a:t>
            </a:r>
            <a:r>
              <a:rPr lang="zh-CN" altLang="zh-CN" dirty="0"/>
              <a:t>等等</a:t>
            </a:r>
            <a:r>
              <a:rPr lang="zh-CN" altLang="zh-CN" dirty="0" smtClean="0"/>
              <a:t>。</a:t>
            </a:r>
            <a:endParaRPr lang="en-US" altLang="zh-CN" dirty="0" smtClean="0"/>
          </a:p>
          <a:p>
            <a:r>
              <a:rPr lang="zh-CN" altLang="zh-CN" dirty="0" smtClean="0"/>
              <a:t>在</a:t>
            </a:r>
            <a:r>
              <a:rPr lang="zh-CN" altLang="zh-CN" dirty="0"/>
              <a:t>国内研究中</a:t>
            </a:r>
            <a:r>
              <a:rPr lang="en-US" altLang="zh-CN" dirty="0"/>
              <a:t>,20</a:t>
            </a:r>
            <a:r>
              <a:rPr lang="zh-CN" altLang="zh-CN" dirty="0"/>
              <a:t>世纪</a:t>
            </a:r>
            <a:r>
              <a:rPr lang="en-US" altLang="zh-CN" dirty="0"/>
              <a:t>90</a:t>
            </a:r>
            <a:r>
              <a:rPr lang="zh-CN" altLang="zh-CN" dirty="0"/>
              <a:t>年代也开始出现信息披露方面的文章</a:t>
            </a:r>
            <a:r>
              <a:rPr lang="en-US" altLang="zh-CN" dirty="0"/>
              <a:t>(</a:t>
            </a:r>
            <a:r>
              <a:rPr lang="zh-CN" altLang="zh-CN" dirty="0"/>
              <a:t>高明华</a:t>
            </a:r>
            <a:r>
              <a:rPr lang="en-US" altLang="zh-CN" dirty="0"/>
              <a:t>,2010)</a:t>
            </a:r>
            <a:r>
              <a:rPr lang="zh-CN" altLang="zh-CN" dirty="0" smtClean="0"/>
              <a:t>。</a:t>
            </a:r>
            <a:endParaRPr lang="zh-CN" altLang="zh-CN" dirty="0"/>
          </a:p>
        </p:txBody>
      </p:sp>
    </p:spTree>
    <p:extLst>
      <p:ext uri="{BB962C8B-B14F-4D97-AF65-F5344CB8AC3E}">
        <p14:creationId xmlns:p14="http://schemas.microsoft.com/office/powerpoint/2010/main" val="285284890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公司信息披露基本理论</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信息披露的主要理论</a:t>
            </a:r>
          </a:p>
          <a:p>
            <a:r>
              <a:rPr lang="en-US" altLang="zh-CN" dirty="0"/>
              <a:t>1. </a:t>
            </a:r>
            <a:r>
              <a:rPr lang="zh-CN" altLang="zh-CN" dirty="0"/>
              <a:t>有效市场理论</a:t>
            </a:r>
          </a:p>
          <a:p>
            <a:r>
              <a:rPr lang="en-US" altLang="zh-CN" dirty="0"/>
              <a:t>2. </a:t>
            </a:r>
            <a:r>
              <a:rPr lang="zh-CN" altLang="zh-CN" dirty="0"/>
              <a:t>信号传递理论</a:t>
            </a:r>
          </a:p>
          <a:p>
            <a:r>
              <a:rPr lang="en-US" altLang="zh-CN" dirty="0"/>
              <a:t>3. </a:t>
            </a:r>
            <a:r>
              <a:rPr lang="zh-CN" altLang="zh-CN" dirty="0"/>
              <a:t>降低投资者持股成本理论</a:t>
            </a:r>
          </a:p>
          <a:p>
            <a:r>
              <a:rPr lang="en-US" altLang="zh-CN" dirty="0"/>
              <a:t>4. </a:t>
            </a:r>
            <a:r>
              <a:rPr lang="zh-CN" altLang="zh-CN" dirty="0"/>
              <a:t>强制信息披露的规范理论</a:t>
            </a:r>
          </a:p>
          <a:p>
            <a:endParaRPr lang="zh-CN" altLang="en-US" dirty="0"/>
          </a:p>
          <a:p>
            <a:endParaRPr lang="zh-CN" altLang="en-US" dirty="0"/>
          </a:p>
        </p:txBody>
      </p:sp>
    </p:spTree>
    <p:extLst>
      <p:ext uri="{BB962C8B-B14F-4D97-AF65-F5344CB8AC3E}">
        <p14:creationId xmlns:p14="http://schemas.microsoft.com/office/powerpoint/2010/main" val="152096611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公司信息披露基本理论</a:t>
            </a:r>
            <a:endParaRPr lang="zh-CN" altLang="en-US" dirty="0"/>
          </a:p>
        </p:txBody>
      </p:sp>
      <p:sp>
        <p:nvSpPr>
          <p:cNvPr id="3" name="内容占位符 2"/>
          <p:cNvSpPr>
            <a:spLocks noGrp="1"/>
          </p:cNvSpPr>
          <p:nvPr>
            <p:ph idx="1"/>
          </p:nvPr>
        </p:nvSpPr>
        <p:spPr/>
        <p:txBody>
          <a:bodyPr>
            <a:normAutofit/>
          </a:bodyPr>
          <a:lstStyle/>
          <a:p>
            <a:pPr marL="0" indent="0">
              <a:buNone/>
            </a:pPr>
            <a:r>
              <a:rPr lang="zh-CN" altLang="zh-CN" sz="2600" b="1" dirty="0">
                <a:latin typeface="黑体" panose="02010609060101010101" pitchFamily="49" charset="-122"/>
                <a:ea typeface="黑体" panose="02010609060101010101" pitchFamily="49" charset="-122"/>
              </a:rPr>
              <a:t>二、 信息披露的类型、边界和质量</a:t>
            </a:r>
          </a:p>
          <a:p>
            <a:r>
              <a:rPr lang="en-US" altLang="zh-CN" dirty="0"/>
              <a:t>Bushman</a:t>
            </a:r>
            <a:r>
              <a:rPr lang="zh-CN" altLang="zh-CN" dirty="0"/>
              <a:t>和</a:t>
            </a:r>
            <a:r>
              <a:rPr lang="en-US" altLang="zh-CN" dirty="0"/>
              <a:t>Smith(2003)</a:t>
            </a:r>
            <a:r>
              <a:rPr lang="zh-CN" altLang="zh-CN" dirty="0"/>
              <a:t>指出</a:t>
            </a:r>
            <a:r>
              <a:rPr lang="en-US" altLang="zh-CN" dirty="0"/>
              <a:t>,</a:t>
            </a:r>
            <a:r>
              <a:rPr lang="zh-CN" altLang="zh-CN" dirty="0"/>
              <a:t>一个完善、有效的公司信息披露必须包括公共信息的披露、私有信息的披露以及信息的传递这三个方面</a:t>
            </a:r>
            <a:r>
              <a:rPr lang="en-US" altLang="zh-CN" dirty="0"/>
              <a:t>,</a:t>
            </a:r>
            <a:r>
              <a:rPr lang="zh-CN" altLang="zh-CN" dirty="0"/>
              <a:t>不仅要关注信息披露和传递的数量</a:t>
            </a:r>
            <a:r>
              <a:rPr lang="en-US" altLang="zh-CN" dirty="0"/>
              <a:t>,</a:t>
            </a:r>
            <a:r>
              <a:rPr lang="zh-CN" altLang="zh-CN" dirty="0"/>
              <a:t>而且要关注信息披露和传递的质量。</a:t>
            </a:r>
            <a:r>
              <a:rPr lang="en-US" altLang="zh-CN" dirty="0" err="1"/>
              <a:t>Verrecchia</a:t>
            </a:r>
            <a:r>
              <a:rPr lang="en-US" altLang="zh-CN" dirty="0"/>
              <a:t>(2001)</a:t>
            </a:r>
            <a:r>
              <a:rPr lang="zh-CN" altLang="zh-CN" dirty="0"/>
              <a:t>把信息披露分为三大类</a:t>
            </a:r>
            <a:r>
              <a:rPr lang="en-US" altLang="zh-CN" dirty="0"/>
              <a:t>,</a:t>
            </a:r>
            <a:r>
              <a:rPr lang="zh-CN" altLang="zh-CN" dirty="0"/>
              <a:t>分别是“基于联系的披露”</a:t>
            </a:r>
            <a:r>
              <a:rPr lang="en-US" altLang="zh-CN" dirty="0"/>
              <a:t>,</a:t>
            </a:r>
            <a:r>
              <a:rPr lang="zh-CN" altLang="zh-CN" dirty="0"/>
              <a:t>这种信息披露形式影响资产均衡价格和交易数量</a:t>
            </a:r>
            <a:r>
              <a:rPr lang="en-US" altLang="zh-CN" dirty="0"/>
              <a:t>,</a:t>
            </a:r>
            <a:r>
              <a:rPr lang="zh-CN" altLang="zh-CN" dirty="0"/>
              <a:t>从而可以改变投资者的个人行为</a:t>
            </a:r>
            <a:r>
              <a:rPr lang="en-US" altLang="zh-CN" dirty="0"/>
              <a:t>;</a:t>
            </a:r>
            <a:r>
              <a:rPr lang="zh-CN" altLang="zh-CN" dirty="0"/>
              <a:t>“基于自主选择的披露”</a:t>
            </a:r>
            <a:r>
              <a:rPr lang="en-US" altLang="zh-CN" dirty="0"/>
              <a:t>,</a:t>
            </a:r>
            <a:r>
              <a:rPr lang="zh-CN" altLang="zh-CN" dirty="0"/>
              <a:t>这类信息披露形式阐述了管理者和企业如何谨慎地选择他们所接收到的信息</a:t>
            </a:r>
            <a:r>
              <a:rPr lang="en-US" altLang="zh-CN" dirty="0"/>
              <a:t>;</a:t>
            </a:r>
            <a:r>
              <a:rPr lang="zh-CN" altLang="zh-CN" dirty="0"/>
              <a:t>“基于效率的披露”</a:t>
            </a:r>
            <a:r>
              <a:rPr lang="en-US" altLang="zh-CN" dirty="0"/>
              <a:t>,</a:t>
            </a:r>
            <a:endParaRPr lang="zh-CN" altLang="zh-CN" dirty="0"/>
          </a:p>
          <a:p>
            <a:r>
              <a:rPr lang="zh-CN" altLang="zh-CN" dirty="0"/>
              <a:t>虽然根据研究的需要可以将信息披露区分为不同类型</a:t>
            </a:r>
            <a:r>
              <a:rPr lang="en-US" altLang="zh-CN" dirty="0"/>
              <a:t>,</a:t>
            </a:r>
            <a:r>
              <a:rPr lang="zh-CN" altLang="zh-CN" dirty="0"/>
              <a:t>但是任何一家公司的总体信息披露都是存在最大边界的</a:t>
            </a:r>
            <a:r>
              <a:rPr lang="en-US" altLang="zh-CN" dirty="0"/>
              <a:t>,</a:t>
            </a:r>
            <a:r>
              <a:rPr lang="zh-CN" altLang="zh-CN" dirty="0"/>
              <a:t>有学者进一步将其区分为信息披露的内部边界和外部边界。信息披露的内部边界由公司内部的治理结构决定</a:t>
            </a:r>
            <a:r>
              <a:rPr lang="en-US" altLang="zh-CN" dirty="0"/>
              <a:t>,</a:t>
            </a:r>
            <a:r>
              <a:rPr lang="zh-CN" altLang="zh-CN" dirty="0"/>
              <a:t>即由公司现行的治理结构、会计控制等因素约束下所能披露的信息总量</a:t>
            </a:r>
            <a:r>
              <a:rPr lang="en-US" altLang="zh-CN" dirty="0"/>
              <a:t>;</a:t>
            </a:r>
            <a:r>
              <a:rPr lang="zh-CN" altLang="zh-CN" dirty="0"/>
              <a:t>信息披露的外部边界则是由法律法规、产品、资本市场等外部制度和机制决定的信息披露的总量</a:t>
            </a:r>
            <a:r>
              <a:rPr lang="en-US" altLang="zh-CN" dirty="0"/>
              <a:t>(</a:t>
            </a:r>
            <a:r>
              <a:rPr lang="zh-CN" altLang="zh-CN" dirty="0"/>
              <a:t>曹阳和穆林娟</a:t>
            </a:r>
            <a:r>
              <a:rPr lang="en-US" altLang="zh-CN" dirty="0"/>
              <a:t>,2003)</a:t>
            </a:r>
            <a:r>
              <a:rPr lang="zh-CN" altLang="zh-CN" dirty="0"/>
              <a:t>。</a:t>
            </a:r>
          </a:p>
          <a:p>
            <a:r>
              <a:rPr lang="zh-CN" altLang="zh-CN" dirty="0"/>
              <a:t>在披露的会计信息的质量方面的研究发现</a:t>
            </a:r>
            <a:r>
              <a:rPr lang="en-US" altLang="zh-CN" dirty="0"/>
              <a:t>,</a:t>
            </a:r>
            <a:r>
              <a:rPr lang="zh-CN" altLang="zh-CN" dirty="0"/>
              <a:t>以下三点至关重要</a:t>
            </a:r>
            <a:r>
              <a:rPr lang="en-US" altLang="zh-CN" dirty="0"/>
              <a:t>: (1) </a:t>
            </a:r>
            <a:r>
              <a:rPr lang="zh-CN" altLang="zh-CN" dirty="0"/>
              <a:t>重要性</a:t>
            </a:r>
            <a:r>
              <a:rPr lang="zh-CN" altLang="zh-CN" dirty="0" smtClean="0"/>
              <a:t>。</a:t>
            </a:r>
            <a:r>
              <a:rPr lang="en-US" altLang="zh-CN" dirty="0" smtClean="0"/>
              <a:t>(</a:t>
            </a:r>
            <a:r>
              <a:rPr lang="en-US" altLang="zh-CN" dirty="0"/>
              <a:t>2) </a:t>
            </a:r>
            <a:r>
              <a:rPr lang="zh-CN" altLang="zh-CN" dirty="0"/>
              <a:t>谨慎性</a:t>
            </a:r>
            <a:r>
              <a:rPr lang="zh-CN" altLang="zh-CN" dirty="0" smtClean="0"/>
              <a:t>。</a:t>
            </a:r>
            <a:r>
              <a:rPr lang="en-US" altLang="zh-CN" dirty="0" smtClean="0"/>
              <a:t>(</a:t>
            </a:r>
            <a:r>
              <a:rPr lang="en-US" altLang="zh-CN" dirty="0"/>
              <a:t>3) </a:t>
            </a:r>
            <a:r>
              <a:rPr lang="zh-CN" altLang="zh-CN" dirty="0"/>
              <a:t>及时性</a:t>
            </a:r>
            <a:r>
              <a:rPr lang="zh-CN" altLang="zh-CN" dirty="0" smtClean="0"/>
              <a:t>。</a:t>
            </a:r>
            <a:endParaRPr lang="zh-CN" altLang="zh-CN" dirty="0"/>
          </a:p>
        </p:txBody>
      </p:sp>
    </p:spTree>
    <p:extLst>
      <p:ext uri="{BB962C8B-B14F-4D97-AF65-F5344CB8AC3E}">
        <p14:creationId xmlns:p14="http://schemas.microsoft.com/office/powerpoint/2010/main" val="281258576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信息披露机制</a:t>
            </a:r>
          </a:p>
        </p:txBody>
      </p:sp>
      <p:sp>
        <p:nvSpPr>
          <p:cNvPr id="3" name="内容占位符 2"/>
          <p:cNvSpPr>
            <a:spLocks noGrp="1"/>
          </p:cNvSpPr>
          <p:nvPr>
            <p:ph idx="1"/>
          </p:nvPr>
        </p:nvSpPr>
        <p:spPr/>
        <p:txBody>
          <a:bodyPr>
            <a:normAutofit lnSpcReduction="10000"/>
          </a:bodyPr>
          <a:lstStyle/>
          <a:p>
            <a:pPr marL="0" indent="0">
              <a:buNone/>
            </a:pPr>
            <a:r>
              <a:rPr lang="zh-CN" altLang="zh-CN" sz="2600" b="1" dirty="0">
                <a:latin typeface="黑体" panose="02010609060101010101" pitchFamily="49" charset="-122"/>
                <a:ea typeface="黑体" panose="02010609060101010101" pitchFamily="49" charset="-122"/>
              </a:rPr>
              <a:t>一、 自愿披露机制</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自愿披露的动机</a:t>
            </a:r>
          </a:p>
          <a:p>
            <a:r>
              <a:rPr lang="en-US" altLang="zh-CN" dirty="0"/>
              <a:t>1. </a:t>
            </a:r>
            <a:r>
              <a:rPr lang="zh-CN" altLang="zh-CN" dirty="0"/>
              <a:t>委托代理机制的要求</a:t>
            </a:r>
          </a:p>
          <a:p>
            <a:r>
              <a:rPr lang="en-US" altLang="zh-CN" dirty="0"/>
              <a:t>2. </a:t>
            </a:r>
            <a:r>
              <a:rPr lang="zh-CN" altLang="zh-CN" dirty="0"/>
              <a:t>信息不对称与信号传递</a:t>
            </a:r>
          </a:p>
          <a:p>
            <a:r>
              <a:rPr lang="en-US" altLang="zh-CN" dirty="0"/>
              <a:t>3. </a:t>
            </a:r>
            <a:r>
              <a:rPr lang="zh-CN" altLang="zh-CN" dirty="0"/>
              <a:t>控制权竞争、股票补偿计划与管理者能力信号显示</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自愿披露信息的构成</a:t>
            </a:r>
          </a:p>
          <a:p>
            <a:r>
              <a:rPr lang="zh-CN" altLang="zh-CN" dirty="0"/>
              <a:t>美国注册会计师协会</a:t>
            </a:r>
            <a:r>
              <a:rPr lang="en-US" altLang="zh-CN" dirty="0"/>
              <a:t>(AICPA)</a:t>
            </a:r>
            <a:r>
              <a:rPr lang="zh-CN" altLang="zh-CN" dirty="0"/>
              <a:t>于</a:t>
            </a:r>
            <a:r>
              <a:rPr lang="en-US" altLang="zh-CN" dirty="0"/>
              <a:t>1994</a:t>
            </a:r>
            <a:r>
              <a:rPr lang="zh-CN" altLang="zh-CN" dirty="0"/>
              <a:t>年发布了《改进企业报告面向用户》</a:t>
            </a:r>
            <a:r>
              <a:rPr lang="en-US" altLang="zh-CN" dirty="0"/>
              <a:t>,</a:t>
            </a:r>
            <a:r>
              <a:rPr lang="zh-CN" altLang="zh-CN" dirty="0"/>
              <a:t>提出了企业自愿披露的信息类型。报告指出</a:t>
            </a:r>
            <a:r>
              <a:rPr lang="en-US" altLang="zh-CN" dirty="0"/>
              <a:t>,</a:t>
            </a:r>
            <a:r>
              <a:rPr lang="zh-CN" altLang="zh-CN" dirty="0"/>
              <a:t>公司可自愿披露以下</a:t>
            </a:r>
            <a:r>
              <a:rPr lang="en-US" altLang="zh-CN" dirty="0"/>
              <a:t>5</a:t>
            </a:r>
            <a:r>
              <a:rPr lang="zh-CN" altLang="zh-CN" dirty="0"/>
              <a:t>个方面的信息</a:t>
            </a:r>
            <a:r>
              <a:rPr lang="en-US" altLang="zh-CN" dirty="0"/>
              <a:t>: (1) </a:t>
            </a:r>
            <a:r>
              <a:rPr lang="zh-CN" altLang="zh-CN" dirty="0"/>
              <a:t>财务与非财务数据</a:t>
            </a:r>
            <a:r>
              <a:rPr lang="en-US" altLang="zh-CN" dirty="0"/>
              <a:t>,</a:t>
            </a:r>
            <a:r>
              <a:rPr lang="zh-CN" altLang="zh-CN" dirty="0"/>
              <a:t>主要反映公司的常规业务和基本业绩</a:t>
            </a:r>
            <a:r>
              <a:rPr lang="en-US" altLang="zh-CN" dirty="0"/>
              <a:t>;(2) </a:t>
            </a:r>
            <a:r>
              <a:rPr lang="zh-CN" altLang="zh-CN" dirty="0"/>
              <a:t>管理当局对上述数据的分析</a:t>
            </a:r>
            <a:r>
              <a:rPr lang="en-US" altLang="zh-CN" dirty="0"/>
              <a:t>,</a:t>
            </a:r>
            <a:r>
              <a:rPr lang="zh-CN" altLang="zh-CN" dirty="0"/>
              <a:t>主要反映管理人员无法精确预测未来现金流量带来的计量误差</a:t>
            </a:r>
            <a:r>
              <a:rPr lang="en-US" altLang="zh-CN" dirty="0"/>
              <a:t>,</a:t>
            </a:r>
            <a:r>
              <a:rPr lang="zh-CN" altLang="zh-CN" dirty="0"/>
              <a:t>因会计规定对经理人员的限制带来的计量误差</a:t>
            </a:r>
            <a:r>
              <a:rPr lang="en-US" altLang="zh-CN" dirty="0"/>
              <a:t>;(3) </a:t>
            </a:r>
            <a:r>
              <a:rPr lang="zh-CN" altLang="zh-CN" dirty="0"/>
              <a:t>前瞻性信息</a:t>
            </a:r>
            <a:r>
              <a:rPr lang="en-US" altLang="zh-CN" dirty="0"/>
              <a:t>,</a:t>
            </a:r>
            <a:r>
              <a:rPr lang="zh-CN" altLang="zh-CN" dirty="0"/>
              <a:t>包括经理人员报告业绩时的偏差</a:t>
            </a:r>
            <a:r>
              <a:rPr lang="en-US" altLang="zh-CN" dirty="0"/>
              <a:t>;(4) </a:t>
            </a:r>
            <a:r>
              <a:rPr lang="zh-CN" altLang="zh-CN" dirty="0"/>
              <a:t>有关管理层和股东的信息</a:t>
            </a:r>
            <a:r>
              <a:rPr lang="en-US" altLang="zh-CN" dirty="0"/>
              <a:t>;(5) </a:t>
            </a:r>
            <a:r>
              <a:rPr lang="zh-CN" altLang="zh-CN" dirty="0"/>
              <a:t>公司背景的相关信息。大多数经济大国有一些关于公司自愿披露信息的规定。</a:t>
            </a:r>
          </a:p>
          <a:p>
            <a:endParaRPr lang="zh-CN" altLang="en-US" dirty="0"/>
          </a:p>
        </p:txBody>
      </p:sp>
    </p:spTree>
    <p:extLst>
      <p:ext uri="{BB962C8B-B14F-4D97-AF65-F5344CB8AC3E}">
        <p14:creationId xmlns:p14="http://schemas.microsoft.com/office/powerpoint/2010/main" val="359679184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信息披露机制</a:t>
            </a:r>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自愿信息披露的方式</a:t>
            </a:r>
          </a:p>
          <a:p>
            <a:r>
              <a:rPr lang="zh-CN" altLang="zh-CN" dirty="0"/>
              <a:t>通常的做法包括</a:t>
            </a:r>
            <a:r>
              <a:rPr lang="en-US" altLang="zh-CN" dirty="0" smtClean="0"/>
              <a:t>:</a:t>
            </a:r>
          </a:p>
          <a:p>
            <a:r>
              <a:rPr lang="en-US" altLang="zh-CN" dirty="0" smtClean="0"/>
              <a:t> </a:t>
            </a:r>
            <a:r>
              <a:rPr lang="en-US" altLang="zh-CN" dirty="0"/>
              <a:t>(1) </a:t>
            </a:r>
            <a:r>
              <a:rPr lang="zh-CN" altLang="zh-CN" dirty="0"/>
              <a:t>聘请外部人士审查账簿。</a:t>
            </a:r>
          </a:p>
          <a:p>
            <a:r>
              <a:rPr lang="en-US" altLang="zh-CN" dirty="0"/>
              <a:t>(2) </a:t>
            </a:r>
            <a:r>
              <a:rPr lang="zh-CN" altLang="zh-CN" dirty="0"/>
              <a:t>通过要求公司的管理层持有公司相当数量的股份以增强公司信息披露的可信度</a:t>
            </a:r>
            <a:r>
              <a:rPr lang="en-US" altLang="zh-CN" dirty="0"/>
              <a:t>,</a:t>
            </a:r>
            <a:r>
              <a:rPr lang="zh-CN" altLang="zh-CN" dirty="0"/>
              <a:t>即管理层持股越多</a:t>
            </a:r>
            <a:r>
              <a:rPr lang="en-US" altLang="zh-CN" dirty="0"/>
              <a:t>,</a:t>
            </a:r>
            <a:r>
              <a:rPr lang="zh-CN" altLang="zh-CN" dirty="0"/>
              <a:t>投资者就越愿意相信公司所作的陈述</a:t>
            </a:r>
            <a:r>
              <a:rPr lang="zh-CN" altLang="zh-CN" dirty="0" smtClean="0"/>
              <a:t>。</a:t>
            </a:r>
            <a:endParaRPr lang="en-US" altLang="zh-CN" dirty="0" smtClean="0"/>
          </a:p>
          <a:p>
            <a:r>
              <a:rPr lang="en-US" altLang="zh-CN" dirty="0" smtClean="0"/>
              <a:t>(</a:t>
            </a:r>
            <a:r>
              <a:rPr lang="en-US" altLang="zh-CN" dirty="0"/>
              <a:t>3) </a:t>
            </a:r>
            <a:r>
              <a:rPr lang="zh-CN" altLang="zh-CN" dirty="0"/>
              <a:t>对外借债。</a:t>
            </a:r>
          </a:p>
          <a:p>
            <a:r>
              <a:rPr lang="en-US" altLang="zh-CN" dirty="0"/>
              <a:t>(4) </a:t>
            </a:r>
            <a:r>
              <a:rPr lang="zh-CN" altLang="zh-CN" dirty="0"/>
              <a:t>管理层做出有法律约束力的承诺。</a:t>
            </a:r>
          </a:p>
          <a:p>
            <a:endParaRPr lang="zh-CN" altLang="en-US" dirty="0"/>
          </a:p>
        </p:txBody>
      </p:sp>
    </p:spTree>
    <p:extLst>
      <p:ext uri="{BB962C8B-B14F-4D97-AF65-F5344CB8AC3E}">
        <p14:creationId xmlns:p14="http://schemas.microsoft.com/office/powerpoint/2010/main" val="203502816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信息披露机制</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强制披露机制</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强制信息披露的动因</a:t>
            </a:r>
          </a:p>
          <a:p>
            <a:r>
              <a:rPr lang="en-US" altLang="zh-CN" dirty="0"/>
              <a:t> (1) </a:t>
            </a:r>
            <a:r>
              <a:rPr lang="zh-CN" altLang="zh-CN" dirty="0"/>
              <a:t>大股东有通过信息不对称侵占外部中小股东利益的道德风险。</a:t>
            </a:r>
          </a:p>
          <a:p>
            <a:r>
              <a:rPr lang="en-US" altLang="zh-CN" dirty="0"/>
              <a:t>(2) </a:t>
            </a:r>
            <a:r>
              <a:rPr lang="zh-CN" altLang="zh-CN" dirty="0"/>
              <a:t>管理层有通过信息优势侵占股东利益的道德风险。</a:t>
            </a:r>
          </a:p>
          <a:p>
            <a:r>
              <a:rPr lang="en-US" altLang="zh-CN" dirty="0"/>
              <a:t>(3) </a:t>
            </a:r>
            <a:r>
              <a:rPr lang="zh-CN" altLang="zh-CN" dirty="0"/>
              <a:t>股东与管理层有通过信息不对称侵占债权人利益的道德风险</a:t>
            </a:r>
            <a:r>
              <a:rPr lang="en-US" altLang="zh-CN" dirty="0"/>
              <a:t>,</a:t>
            </a:r>
            <a:r>
              <a:rPr lang="zh-CN" altLang="zh-CN" dirty="0"/>
              <a:t>为了维护债权人的权益</a:t>
            </a:r>
            <a:r>
              <a:rPr lang="en-US" altLang="zh-CN" dirty="0"/>
              <a:t>,</a:t>
            </a:r>
            <a:r>
              <a:rPr lang="zh-CN" altLang="zh-CN" dirty="0"/>
              <a:t>便于债权人监督股东和管理层串谋而滥用债权人的资金</a:t>
            </a:r>
            <a:r>
              <a:rPr lang="en-US" altLang="zh-CN" dirty="0"/>
              <a:t>,</a:t>
            </a:r>
            <a:r>
              <a:rPr lang="zh-CN" altLang="zh-CN" dirty="0"/>
              <a:t>如选择高风险的投资项目</a:t>
            </a:r>
            <a:r>
              <a:rPr lang="en-US" altLang="zh-CN" dirty="0"/>
              <a:t>,</a:t>
            </a:r>
            <a:r>
              <a:rPr lang="zh-CN" altLang="zh-CN" dirty="0"/>
              <a:t>强制公司披露重大投资决策的信息就十分必要</a:t>
            </a:r>
            <a:r>
              <a:rPr lang="zh-CN" altLang="zh-CN" dirty="0" smtClean="0"/>
              <a:t>。</a:t>
            </a:r>
            <a:endParaRPr lang="en-US" altLang="zh-CN" dirty="0" smtClean="0"/>
          </a:p>
          <a:p>
            <a:r>
              <a:rPr lang="en-US" altLang="zh-CN" dirty="0" smtClean="0"/>
              <a:t>(</a:t>
            </a:r>
            <a:r>
              <a:rPr lang="en-US" altLang="zh-CN" dirty="0"/>
              <a:t>4) </a:t>
            </a:r>
            <a:r>
              <a:rPr lang="zh-CN" altLang="zh-CN" dirty="0"/>
              <a:t>如果没有强制信息披露</a:t>
            </a:r>
            <a:r>
              <a:rPr lang="en-US" altLang="zh-CN" dirty="0"/>
              <a:t>,</a:t>
            </a:r>
            <a:r>
              <a:rPr lang="zh-CN" altLang="zh-CN" dirty="0"/>
              <a:t>就会造成社会成本的增加</a:t>
            </a:r>
            <a:r>
              <a:rPr lang="en-US" altLang="zh-CN" dirty="0"/>
              <a:t>,</a:t>
            </a:r>
            <a:r>
              <a:rPr lang="zh-CN" altLang="zh-CN" dirty="0"/>
              <a:t>集中的信息资源搜寻机制可以减少因经济资源配置不当而造成的社会资源浪费。</a:t>
            </a:r>
          </a:p>
          <a:p>
            <a:endParaRPr lang="zh-CN" altLang="en-US" dirty="0"/>
          </a:p>
        </p:txBody>
      </p:sp>
    </p:spTree>
    <p:extLst>
      <p:ext uri="{BB962C8B-B14F-4D97-AF65-F5344CB8AC3E}">
        <p14:creationId xmlns:p14="http://schemas.microsoft.com/office/powerpoint/2010/main" val="144480501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信息披露机制</a:t>
            </a:r>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强制信息披露的主要内容</a:t>
            </a:r>
          </a:p>
          <a:p>
            <a:r>
              <a:rPr lang="en-US" altLang="zh-CN" dirty="0"/>
              <a:t> (1) </a:t>
            </a:r>
            <a:r>
              <a:rPr lang="zh-CN" altLang="zh-CN" dirty="0"/>
              <a:t>公司财务和经营成果</a:t>
            </a:r>
            <a:r>
              <a:rPr lang="en-US" altLang="zh-CN" dirty="0" smtClean="0"/>
              <a:t>;</a:t>
            </a:r>
          </a:p>
          <a:p>
            <a:r>
              <a:rPr lang="en-US" altLang="zh-CN" dirty="0" smtClean="0"/>
              <a:t>(</a:t>
            </a:r>
            <a:r>
              <a:rPr lang="en-US" altLang="zh-CN" dirty="0"/>
              <a:t>2) </a:t>
            </a:r>
            <a:r>
              <a:rPr lang="zh-CN" altLang="zh-CN" dirty="0"/>
              <a:t>公司经营目标</a:t>
            </a:r>
            <a:r>
              <a:rPr lang="en-US" altLang="zh-CN" dirty="0" smtClean="0"/>
              <a:t>;</a:t>
            </a:r>
          </a:p>
          <a:p>
            <a:r>
              <a:rPr lang="en-US" altLang="zh-CN" dirty="0" smtClean="0"/>
              <a:t>(</a:t>
            </a:r>
            <a:r>
              <a:rPr lang="en-US" altLang="zh-CN" dirty="0"/>
              <a:t>3) </a:t>
            </a:r>
            <a:r>
              <a:rPr lang="zh-CN" altLang="zh-CN" dirty="0"/>
              <a:t>主要股份的所有权和投票权</a:t>
            </a:r>
            <a:r>
              <a:rPr lang="en-US" altLang="zh-CN" dirty="0" smtClean="0"/>
              <a:t>;</a:t>
            </a:r>
          </a:p>
          <a:p>
            <a:r>
              <a:rPr lang="en-US" altLang="zh-CN" dirty="0" smtClean="0"/>
              <a:t>(</a:t>
            </a:r>
            <a:r>
              <a:rPr lang="en-US" altLang="zh-CN" dirty="0"/>
              <a:t>4) </a:t>
            </a:r>
            <a:r>
              <a:rPr lang="zh-CN" altLang="zh-CN" dirty="0"/>
              <a:t>董事会成员和主要执行人员的薪酬政策</a:t>
            </a:r>
            <a:r>
              <a:rPr lang="en-US" altLang="zh-CN" dirty="0"/>
              <a:t>;</a:t>
            </a:r>
            <a:r>
              <a:rPr lang="zh-CN" altLang="zh-CN" dirty="0"/>
              <a:t>董事会成员的其他信息</a:t>
            </a:r>
            <a:r>
              <a:rPr lang="en-US" altLang="zh-CN" dirty="0"/>
              <a:t>,</a:t>
            </a:r>
            <a:r>
              <a:rPr lang="zh-CN" altLang="zh-CN" dirty="0"/>
              <a:t>包括他们的资格、选择过程、就任其他公司董事会职务情况、是否被董事会认为是独立董事</a:t>
            </a:r>
            <a:r>
              <a:rPr lang="en-US" altLang="zh-CN" dirty="0" smtClean="0"/>
              <a:t>;</a:t>
            </a:r>
          </a:p>
          <a:p>
            <a:r>
              <a:rPr lang="en-US" altLang="zh-CN" dirty="0" smtClean="0"/>
              <a:t>(</a:t>
            </a:r>
            <a:r>
              <a:rPr lang="en-US" altLang="zh-CN" dirty="0"/>
              <a:t>5) </a:t>
            </a:r>
            <a:r>
              <a:rPr lang="zh-CN" altLang="zh-CN" dirty="0"/>
              <a:t>关联方交易</a:t>
            </a:r>
            <a:r>
              <a:rPr lang="en-US" altLang="zh-CN" dirty="0" smtClean="0"/>
              <a:t>;</a:t>
            </a:r>
          </a:p>
          <a:p>
            <a:r>
              <a:rPr lang="en-US" altLang="zh-CN" dirty="0" smtClean="0"/>
              <a:t>(</a:t>
            </a:r>
            <a:r>
              <a:rPr lang="en-US" altLang="zh-CN" dirty="0"/>
              <a:t>6) </a:t>
            </a:r>
            <a:r>
              <a:rPr lang="zh-CN" altLang="zh-CN" dirty="0"/>
              <a:t>可预见的风险因素</a:t>
            </a:r>
            <a:r>
              <a:rPr lang="en-US" altLang="zh-CN" dirty="0" smtClean="0"/>
              <a:t>;</a:t>
            </a:r>
          </a:p>
          <a:p>
            <a:r>
              <a:rPr lang="en-US" altLang="zh-CN" dirty="0" smtClean="0"/>
              <a:t>(</a:t>
            </a:r>
            <a:r>
              <a:rPr lang="en-US" altLang="zh-CN" dirty="0"/>
              <a:t>7) </a:t>
            </a:r>
            <a:r>
              <a:rPr lang="zh-CN" altLang="zh-CN" dirty="0"/>
              <a:t>有关员工和其他利益相关者的重要问题</a:t>
            </a:r>
            <a:r>
              <a:rPr lang="en-US" altLang="zh-CN" dirty="0" smtClean="0"/>
              <a:t>;</a:t>
            </a:r>
          </a:p>
          <a:p>
            <a:r>
              <a:rPr lang="en-US" altLang="zh-CN" dirty="0" smtClean="0"/>
              <a:t>(</a:t>
            </a:r>
            <a:r>
              <a:rPr lang="en-US" altLang="zh-CN" dirty="0"/>
              <a:t>8) </a:t>
            </a:r>
            <a:r>
              <a:rPr lang="zh-CN" altLang="zh-CN" dirty="0"/>
              <a:t>治理结构和政策</a:t>
            </a:r>
            <a:r>
              <a:rPr lang="en-US" altLang="zh-CN" dirty="0"/>
              <a:t>,</a:t>
            </a:r>
            <a:r>
              <a:rPr lang="zh-CN" altLang="zh-CN" dirty="0"/>
              <a:t>尤其是执行所依据的任何公司治理规则或政策及程序的内容。</a:t>
            </a:r>
          </a:p>
          <a:p>
            <a:endParaRPr lang="zh-CN" altLang="en-US" dirty="0"/>
          </a:p>
        </p:txBody>
      </p:sp>
    </p:spTree>
    <p:extLst>
      <p:ext uri="{BB962C8B-B14F-4D97-AF65-F5344CB8AC3E}">
        <p14:creationId xmlns:p14="http://schemas.microsoft.com/office/powerpoint/2010/main" val="220086713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1433</Words>
  <Application>Microsoft Office PowerPoint</Application>
  <PresentationFormat>宽屏</PresentationFormat>
  <Paragraphs>70</Paragraphs>
  <Slides>12</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12</vt:i4>
      </vt:variant>
    </vt:vector>
  </HeadingPairs>
  <TitlesOfParts>
    <vt:vector size="25" baseType="lpstr">
      <vt:lpstr>等线</vt:lpstr>
      <vt:lpstr>方正粗黑宋简体</vt:lpstr>
      <vt:lpstr>黑体</vt:lpstr>
      <vt:lpstr>楷体</vt:lpstr>
      <vt:lpstr>锐字工房云字库大黑GBK</vt:lpstr>
      <vt:lpstr>锐字工房云字库准圆GBK</vt:lpstr>
      <vt:lpstr>宋体</vt:lpstr>
      <vt:lpstr>Arial</vt:lpstr>
      <vt:lpstr>Calibri</vt:lpstr>
      <vt:lpstr>Calibri Light</vt:lpstr>
      <vt:lpstr>Times New Roman</vt:lpstr>
      <vt:lpstr>Office 主题</vt:lpstr>
      <vt:lpstr>1_Office 主题</vt:lpstr>
      <vt:lpstr>PowerPoint 演示文稿</vt:lpstr>
      <vt:lpstr>PowerPoint 演示文稿</vt:lpstr>
      <vt:lpstr>第一节　公司信息披露基本理论</vt:lpstr>
      <vt:lpstr>第一节　公司信息披露基本理论</vt:lpstr>
      <vt:lpstr>第一节　公司信息披露基本理论</vt:lpstr>
      <vt:lpstr>第二节　信息披露机制</vt:lpstr>
      <vt:lpstr>第二节　信息披露机制</vt:lpstr>
      <vt:lpstr>第二节　信息披露机制</vt:lpstr>
      <vt:lpstr>第二节　信息披露机制</vt:lpstr>
      <vt:lpstr>第二节　信息披露机制</vt:lpstr>
      <vt:lpstr>第三节　会计、审计信息与信息披露</vt:lpstr>
      <vt:lpstr>第三节　会计、审计信息与信息披露</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2024-06-02T08:02:36Z</dcterms:created>
  <dcterms:modified xsi:type="dcterms:W3CDTF">2024-06-02T08:02:47Z</dcterms:modified>
</cp:coreProperties>
</file>