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4" Type="http://schemas.openxmlformats.org/officeDocument/2006/relationships/tags" Target="tags/tag45.xml"/><Relationship Id="rId33" Type="http://schemas.openxmlformats.org/officeDocument/2006/relationships/commentAuthors" Target="commentAuthors.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timing>
    <p:tnLst>
      <p:par>
        <p:cTn id="1" dur="indefinite" restart="never" nodeType="tmRoot"/>
      </p:par>
    </p:tnLst>
  </p:timing>
  <p:hf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b="0">
                <a:latin typeface="汉仪粗圆简" panose="02010600000101010101" charset="-122"/>
                <a:ea typeface="汉仪粗圆简" panose="02010600000101010101" charset="-122"/>
              </a:defRPr>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678180" y="1539240"/>
            <a:ext cx="10740390" cy="4609465"/>
          </a:xfrm>
        </p:spPr>
        <p:txBody>
          <a:bodyPr/>
          <a:lstStyle>
            <a:lvl1pPr algn="just" eaLnBrk="0" fontAlgn="base" latinLnBrk="0" hangingPunct="0">
              <a:spcBef>
                <a:spcPts val="600"/>
              </a:spcBef>
              <a:defRPr>
                <a:latin typeface="+mn-ea"/>
                <a:ea typeface="+mn-ea"/>
              </a:defRPr>
            </a:lvl1pPr>
            <a:lvl2pPr algn="just" eaLnBrk="0" fontAlgn="base" latinLnBrk="0" hangingPunct="0">
              <a:spcBef>
                <a:spcPts val="600"/>
              </a:spcBef>
              <a:defRPr>
                <a:latin typeface="+mn-ea"/>
                <a:ea typeface="+mn-ea"/>
              </a:defRPr>
            </a:lvl2pPr>
            <a:lvl3pPr algn="just" eaLnBrk="0" fontAlgn="base" latinLnBrk="0" hangingPunct="0">
              <a:spcBef>
                <a:spcPts val="600"/>
              </a:spcBef>
              <a:defRPr>
                <a:latin typeface="+mn-ea"/>
                <a:ea typeface="+mn-ea"/>
              </a:defRPr>
            </a:lvl3pPr>
            <a:lvl4pPr algn="just" eaLnBrk="0" fontAlgn="base" latinLnBrk="0" hangingPunct="0">
              <a:spcBef>
                <a:spcPts val="600"/>
              </a:spcBef>
              <a:defRPr>
                <a:latin typeface="+mn-ea"/>
                <a:ea typeface="+mn-ea"/>
              </a:defRPr>
            </a:lvl4pPr>
            <a:lvl5pPr algn="just" eaLnBrk="0" fontAlgn="base" latinLnBrk="0" hangingPunct="0">
              <a:spcBef>
                <a:spcPts val="600"/>
              </a:spcBef>
              <a:defRPr>
                <a:latin typeface="+mn-ea"/>
                <a:ea typeface="+mn-ea"/>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BB962C8B-B14F-4D97-AF65-F5344CB8AC3E}" type="datetime1">
              <a:rPr lang="zh-CN" altLang="en-US"/>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r>
              <a:rPr lang="zh-CN" altLang="en-US" smtClean="0"/>
              <a:t>第</a:t>
            </a:r>
            <a:fld id="{565CE74E-AB26-4998-AD42-012C4C1AD076}" type="slidenum">
              <a:rPr lang="zh-CN" altLang="en-US" smtClean="0"/>
            </a:fld>
            <a:r>
              <a:rPr lang="zh-CN" altLang="en-US" smtClean="0"/>
              <a:t>页</a:t>
            </a:r>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hf hdr="0" ftr="0"/>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image" Target="../media/image3.png"/><Relationship Id="rId6" Type="http://schemas.openxmlformats.org/officeDocument/2006/relationships/image" Target="../media/image2.png"/><Relationship Id="rId5" Type="http://schemas.openxmlformats.org/officeDocument/2006/relationships/tags" Target="../tags/tag2.xml"/><Relationship Id="rId4" Type="http://schemas.openxmlformats.org/officeDocument/2006/relationships/image" Target="../media/image1.png"/><Relationship Id="rId3"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no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3"/>
            </p:custDataLst>
          </p:nvPr>
        </p:nvPicPr>
        <p:blipFill>
          <a:blip r:embed="rId4"/>
          <a:stretch>
            <a:fillRect/>
          </a:stretch>
        </p:blipFill>
        <p:spPr>
          <a:xfrm>
            <a:off x="0" y="-635"/>
            <a:ext cx="12192000" cy="6858635"/>
          </a:xfrm>
          <a:prstGeom prst="rect">
            <a:avLst/>
          </a:prstGeom>
        </p:spPr>
      </p:pic>
      <p:pic>
        <p:nvPicPr>
          <p:cNvPr id="5" name="图片 4"/>
          <p:cNvPicPr>
            <a:picLocks noChangeAspect="1"/>
          </p:cNvPicPr>
          <p:nvPr userDrawn="1">
            <p:custDataLst>
              <p:tags r:id="rId5"/>
            </p:custDataLst>
          </p:nvPr>
        </p:nvPicPr>
        <p:blipFill>
          <a:blip r:embed="rId6"/>
          <a:stretch>
            <a:fillRect/>
          </a:stretch>
        </p:blipFill>
        <p:spPr>
          <a:xfrm>
            <a:off x="419735" y="123190"/>
            <a:ext cx="1219835" cy="1328420"/>
          </a:xfrm>
          <a:prstGeom prst="rect">
            <a:avLst/>
          </a:prstGeom>
        </p:spPr>
      </p:pic>
      <p:sp>
        <p:nvSpPr>
          <p:cNvPr id="1028" name="Rectangle 6"/>
          <p:cNvSpPr>
            <a:spLocks noGrp="1" noChangeArrowheads="1"/>
          </p:cNvSpPr>
          <p:nvPr>
            <p:ph type="body" idx="1"/>
          </p:nvPr>
        </p:nvSpPr>
        <p:spPr bwMode="auto">
          <a:xfrm>
            <a:off x="605155" y="1692910"/>
            <a:ext cx="11040745" cy="4609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1748155" y="447675"/>
            <a:ext cx="8558530" cy="729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23" name="图片 22" descr="WPS图片编辑"/>
          <p:cNvPicPr>
            <a:picLocks noChangeAspect="1"/>
          </p:cNvPicPr>
          <p:nvPr userDrawn="1"/>
        </p:nvPicPr>
        <p:blipFill>
          <a:blip r:embed="rId7"/>
          <a:stretch>
            <a:fillRect/>
          </a:stretch>
        </p:blipFill>
        <p:spPr>
          <a:xfrm>
            <a:off x="10009505" y="6348095"/>
            <a:ext cx="1905000" cy="28511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hf hdr="0" ftr="0"/>
  <p:txStyles>
    <p:titleStyle>
      <a:lvl1pPr algn="l" rtl="0" eaLnBrk="0" fontAlgn="base" hangingPunct="0">
        <a:spcBef>
          <a:spcPct val="0"/>
        </a:spcBef>
        <a:spcAft>
          <a:spcPct val="0"/>
        </a:spcAft>
        <a:defRPr sz="2400" b="0" kern="1200">
          <a:solidFill>
            <a:schemeClr val="tx1"/>
          </a:solidFill>
          <a:latin typeface="汉仪粗圆简" panose="02010600000101010101" charset="-122"/>
          <a:ea typeface="汉仪粗圆简" panose="0201060000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5.xml"/><Relationship Id="rId4" Type="http://schemas.openxmlformats.org/officeDocument/2006/relationships/image" Target="../media/image5.png"/><Relationship Id="rId3" Type="http://schemas.openxmlformats.org/officeDocument/2006/relationships/tags" Target="../tags/tag4.xml"/><Relationship Id="rId2" Type="http://schemas.openxmlformats.org/officeDocument/2006/relationships/image" Target="../media/image4.png"/><Relationship Id="rId1" Type="http://schemas.openxmlformats.org/officeDocument/2006/relationships/tags" Target="../tags/tag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9" Type="http://schemas.openxmlformats.org/officeDocument/2006/relationships/tags" Target="../tags/tag12.xml"/><Relationship Id="rId8" Type="http://schemas.openxmlformats.org/officeDocument/2006/relationships/tags" Target="../tags/tag11.xml"/><Relationship Id="rId7" Type="http://schemas.openxmlformats.org/officeDocument/2006/relationships/tags" Target="../tags/tag10.xml"/><Relationship Id="rId6" Type="http://schemas.openxmlformats.org/officeDocument/2006/relationships/tags" Target="../tags/tag9.xml"/><Relationship Id="rId5" Type="http://schemas.openxmlformats.org/officeDocument/2006/relationships/tags" Target="../tags/tag8.xml"/><Relationship Id="rId42" Type="http://schemas.openxmlformats.org/officeDocument/2006/relationships/slideLayout" Target="../slideLayouts/slideLayout2.xml"/><Relationship Id="rId41" Type="http://schemas.openxmlformats.org/officeDocument/2006/relationships/tags" Target="../tags/tag44.xml"/><Relationship Id="rId40" Type="http://schemas.openxmlformats.org/officeDocument/2006/relationships/tags" Target="../tags/tag43.xml"/><Relationship Id="rId4" Type="http://schemas.openxmlformats.org/officeDocument/2006/relationships/image" Target="../media/image6.png"/><Relationship Id="rId39" Type="http://schemas.openxmlformats.org/officeDocument/2006/relationships/tags" Target="../tags/tag42.xml"/><Relationship Id="rId38" Type="http://schemas.openxmlformats.org/officeDocument/2006/relationships/tags" Target="../tags/tag41.xml"/><Relationship Id="rId37" Type="http://schemas.openxmlformats.org/officeDocument/2006/relationships/tags" Target="../tags/tag40.xml"/><Relationship Id="rId36" Type="http://schemas.openxmlformats.org/officeDocument/2006/relationships/tags" Target="../tags/tag39.xml"/><Relationship Id="rId35" Type="http://schemas.openxmlformats.org/officeDocument/2006/relationships/tags" Target="../tags/tag38.xml"/><Relationship Id="rId34" Type="http://schemas.openxmlformats.org/officeDocument/2006/relationships/tags" Target="../tags/tag37.xml"/><Relationship Id="rId33" Type="http://schemas.openxmlformats.org/officeDocument/2006/relationships/tags" Target="../tags/tag36.xml"/><Relationship Id="rId32" Type="http://schemas.openxmlformats.org/officeDocument/2006/relationships/tags" Target="../tags/tag35.xml"/><Relationship Id="rId31" Type="http://schemas.openxmlformats.org/officeDocument/2006/relationships/tags" Target="../tags/tag34.xml"/><Relationship Id="rId30" Type="http://schemas.openxmlformats.org/officeDocument/2006/relationships/tags" Target="../tags/tag33.xml"/><Relationship Id="rId3" Type="http://schemas.openxmlformats.org/officeDocument/2006/relationships/tags" Target="../tags/tag7.xml"/><Relationship Id="rId29" Type="http://schemas.openxmlformats.org/officeDocument/2006/relationships/tags" Target="../tags/tag32.xml"/><Relationship Id="rId28" Type="http://schemas.openxmlformats.org/officeDocument/2006/relationships/tags" Target="../tags/tag31.xml"/><Relationship Id="rId27" Type="http://schemas.openxmlformats.org/officeDocument/2006/relationships/tags" Target="../tags/tag30.xml"/><Relationship Id="rId26" Type="http://schemas.openxmlformats.org/officeDocument/2006/relationships/tags" Target="../tags/tag29.xml"/><Relationship Id="rId25" Type="http://schemas.openxmlformats.org/officeDocument/2006/relationships/tags" Target="../tags/tag28.xml"/><Relationship Id="rId24" Type="http://schemas.openxmlformats.org/officeDocument/2006/relationships/tags" Target="../tags/tag27.xml"/><Relationship Id="rId23" Type="http://schemas.openxmlformats.org/officeDocument/2006/relationships/tags" Target="../tags/tag26.xml"/><Relationship Id="rId22" Type="http://schemas.openxmlformats.org/officeDocument/2006/relationships/tags" Target="../tags/tag25.xml"/><Relationship Id="rId21" Type="http://schemas.openxmlformats.org/officeDocument/2006/relationships/tags" Target="../tags/tag24.xml"/><Relationship Id="rId20" Type="http://schemas.openxmlformats.org/officeDocument/2006/relationships/tags" Target="../tags/tag23.xml"/><Relationship Id="rId2" Type="http://schemas.openxmlformats.org/officeDocument/2006/relationships/image" Target="../media/image2.png"/><Relationship Id="rId19" Type="http://schemas.openxmlformats.org/officeDocument/2006/relationships/tags" Target="../tags/tag22.xml"/><Relationship Id="rId18" Type="http://schemas.openxmlformats.org/officeDocument/2006/relationships/tags" Target="../tags/tag21.xml"/><Relationship Id="rId17" Type="http://schemas.openxmlformats.org/officeDocument/2006/relationships/tags" Target="../tags/tag20.xml"/><Relationship Id="rId16" Type="http://schemas.openxmlformats.org/officeDocument/2006/relationships/tags" Target="../tags/tag19.xml"/><Relationship Id="rId15" Type="http://schemas.openxmlformats.org/officeDocument/2006/relationships/tags" Target="../tags/tag18.xml"/><Relationship Id="rId14" Type="http://schemas.openxmlformats.org/officeDocument/2006/relationships/tags" Target="../tags/tag17.xml"/><Relationship Id="rId13" Type="http://schemas.openxmlformats.org/officeDocument/2006/relationships/tags" Target="../tags/tag16.xml"/><Relationship Id="rId12" Type="http://schemas.openxmlformats.org/officeDocument/2006/relationships/tags" Target="../tags/tag15.xml"/><Relationship Id="rId11" Type="http://schemas.openxmlformats.org/officeDocument/2006/relationships/tags" Target="../tags/tag14.xml"/><Relationship Id="rId10" Type="http://schemas.openxmlformats.org/officeDocument/2006/relationships/tags" Target="../tags/tag13.xml"/><Relationship Id="rId1" Type="http://schemas.openxmlformats.org/officeDocument/2006/relationships/tags" Target="../tags/tag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 name="组合 4"/>
          <p:cNvGrpSpPr/>
          <p:nvPr/>
        </p:nvGrpSpPr>
        <p:grpSpPr>
          <a:xfrm>
            <a:off x="0" y="0"/>
            <a:ext cx="12192000" cy="6870700"/>
            <a:chOff x="0" y="1"/>
            <a:chExt cx="19200" cy="10820"/>
          </a:xfrm>
        </p:grpSpPr>
        <p:pic>
          <p:nvPicPr>
            <p:cNvPr id="4" name="图片 3"/>
            <p:cNvPicPr>
              <a:picLocks noChangeAspect="1"/>
            </p:cNvPicPr>
            <p:nvPr>
              <p:custDataLst>
                <p:tags r:id="rId1"/>
              </p:custDataLst>
            </p:nvPr>
          </p:nvPicPr>
          <p:blipFill>
            <a:blip r:embed="rId2"/>
            <a:stretch>
              <a:fillRect/>
            </a:stretch>
          </p:blipFill>
          <p:spPr>
            <a:xfrm>
              <a:off x="0" y="1"/>
              <a:ext cx="19200" cy="10820"/>
            </a:xfrm>
            <a:prstGeom prst="rect">
              <a:avLst/>
            </a:prstGeom>
          </p:spPr>
        </p:pic>
        <p:pic>
          <p:nvPicPr>
            <p:cNvPr id="12" name="图片 11"/>
            <p:cNvPicPr>
              <a:picLocks noChangeAspect="1"/>
            </p:cNvPicPr>
            <p:nvPr>
              <p:custDataLst>
                <p:tags r:id="rId3"/>
              </p:custDataLst>
            </p:nvPr>
          </p:nvPicPr>
          <p:blipFill>
            <a:blip r:embed="rId4"/>
            <a:stretch>
              <a:fillRect/>
            </a:stretch>
          </p:blipFill>
          <p:spPr>
            <a:xfrm>
              <a:off x="7455" y="9848"/>
              <a:ext cx="4119" cy="777"/>
            </a:xfrm>
            <a:prstGeom prst="rect">
              <a:avLst/>
            </a:prstGeom>
          </p:spPr>
        </p:pic>
      </p:grpSp>
      <p:sp>
        <p:nvSpPr>
          <p:cNvPr id="100" name="文本框 99"/>
          <p:cNvSpPr txBox="1"/>
          <p:nvPr>
            <p:custDataLst>
              <p:tags r:id="rId5"/>
            </p:custDataLst>
          </p:nvPr>
        </p:nvSpPr>
        <p:spPr>
          <a:xfrm>
            <a:off x="0" y="2857500"/>
            <a:ext cx="12192635" cy="2306955"/>
          </a:xfrm>
          <a:prstGeom prst="rect">
            <a:avLst/>
          </a:prstGeom>
          <a:noFill/>
          <a:ln w="9525">
            <a:noFill/>
          </a:ln>
        </p:spPr>
        <p:txBody>
          <a:bodyPr wrap="square">
            <a:spAutoFit/>
          </a:bodyPr>
          <a:p>
            <a:pPr indent="0" algn="l"/>
            <a:r>
              <a:rPr lang="en-US" altLang="zh-CN" sz="4800">
                <a:solidFill>
                  <a:srgbClr val="000000"/>
                </a:solidFill>
                <a:latin typeface="汉仪粗圆简" panose="02010600000101010101" charset="-122"/>
                <a:ea typeface="汉仪粗圆简" panose="02010600000101010101" charset="-122"/>
                <a:cs typeface="汉仪粗圆简" panose="02010600000101010101" charset="-122"/>
                <a:sym typeface="+mn-ea"/>
              </a:rPr>
              <a:t>     </a:t>
            </a:r>
            <a:r>
              <a:rPr lang="zh-CN" sz="4800">
                <a:solidFill>
                  <a:srgbClr val="000000"/>
                </a:solidFill>
                <a:latin typeface="汉仪粗圆简" panose="02010600000101010101" charset="-122"/>
                <a:ea typeface="汉仪粗圆简" panose="02010600000101010101" charset="-122"/>
                <a:cs typeface="汉仪粗圆简" panose="02010600000101010101" charset="-122"/>
                <a:sym typeface="+mn-ea"/>
              </a:rPr>
              <a:t>第七章</a:t>
            </a:r>
            <a:r>
              <a:rPr lang="en-US" sz="4800">
                <a:solidFill>
                  <a:srgbClr val="000000"/>
                </a:solidFill>
                <a:latin typeface="汉仪粗圆简" panose="02010600000101010101" charset="-122"/>
                <a:ea typeface="汉仪粗圆简" panose="02010600000101010101" charset="-122"/>
                <a:cs typeface="汉仪粗圆简" panose="02010600000101010101" charset="-122"/>
                <a:sym typeface="+mn-ea"/>
              </a:rPr>
              <a:t>  </a:t>
            </a:r>
            <a:r>
              <a:rPr lang="zh-CN" sz="4800">
                <a:solidFill>
                  <a:srgbClr val="000000"/>
                </a:solidFill>
                <a:latin typeface="汉仪粗圆简" panose="02010600000101010101" charset="-122"/>
                <a:ea typeface="汉仪粗圆简" panose="02010600000101010101" charset="-122"/>
                <a:cs typeface="汉仪粗圆简" panose="02010600000101010101" charset="-122"/>
                <a:sym typeface="+mn-ea"/>
              </a:rPr>
              <a:t>企业集团内部交易</a:t>
            </a:r>
            <a:r>
              <a:rPr lang="en-US" sz="4800">
                <a:solidFill>
                  <a:srgbClr val="000000"/>
                </a:solidFill>
                <a:latin typeface="汉仪粗圆简" panose="02010600000101010101" charset="-122"/>
                <a:ea typeface="汉仪粗圆简" panose="02010600000101010101" charset="-122"/>
                <a:cs typeface="汉仪粗圆简" panose="02010600000101010101" charset="-122"/>
                <a:sym typeface="+mn-ea"/>
              </a:rPr>
              <a:t>:</a:t>
            </a:r>
            <a:endParaRPr lang="en-US" sz="4800">
              <a:solidFill>
                <a:srgbClr val="000000"/>
              </a:solidFill>
              <a:latin typeface="汉仪粗圆简" panose="02010600000101010101" charset="-122"/>
              <a:ea typeface="汉仪粗圆简" panose="02010600000101010101" charset="-122"/>
              <a:cs typeface="汉仪粗圆简" panose="02010600000101010101" charset="-122"/>
              <a:sym typeface="+mn-ea"/>
            </a:endParaRPr>
          </a:p>
          <a:p>
            <a:pPr indent="0" algn="ctr"/>
            <a:r>
              <a:rPr lang="en-US" altLang="zh-CN" sz="4800">
                <a:solidFill>
                  <a:srgbClr val="000000"/>
                </a:solidFill>
                <a:latin typeface="汉仪粗圆简" panose="02010600000101010101" charset="-122"/>
                <a:ea typeface="汉仪粗圆简" panose="02010600000101010101" charset="-122"/>
                <a:cs typeface="汉仪粗圆简" panose="02010600000101010101" charset="-122"/>
                <a:sym typeface="+mn-ea"/>
              </a:rPr>
              <a:t>             </a:t>
            </a:r>
            <a:r>
              <a:rPr lang="zh-CN" sz="4800">
                <a:solidFill>
                  <a:srgbClr val="000000"/>
                </a:solidFill>
                <a:latin typeface="汉仪粗圆简" panose="02010600000101010101" charset="-122"/>
                <a:ea typeface="汉仪粗圆简" panose="02010600000101010101" charset="-122"/>
                <a:cs typeface="汉仪粗圆简" panose="02010600000101010101" charset="-122"/>
                <a:sym typeface="+mn-ea"/>
              </a:rPr>
              <a:t>固定资产交易与无形资产交易</a:t>
            </a:r>
            <a:endParaRPr lang="zh-CN" sz="4800">
              <a:solidFill>
                <a:srgbClr val="000000"/>
              </a:solidFill>
              <a:latin typeface="汉仪粗圆简" panose="02010600000101010101" charset="-122"/>
              <a:ea typeface="汉仪粗圆简" panose="02010600000101010101" charset="-122"/>
              <a:cs typeface="汉仪粗圆简" panose="02010600000101010101" charset="-122"/>
              <a:sym typeface="+mn-ea"/>
            </a:endParaRPr>
          </a:p>
          <a:p>
            <a:pPr indent="0" algn="ctr"/>
            <a:endParaRPr sz="4800">
              <a:solidFill>
                <a:srgbClr val="000000"/>
              </a:solidFill>
              <a:effectLst/>
              <a:latin typeface="汉仪粗圆简" panose="02010600000101010101" charset="-122"/>
              <a:ea typeface="汉仪粗圆简" panose="02010600000101010101" charset="-122"/>
              <a:cs typeface="汉仪粗圆简" panose="02010600000101010101" charset="-122"/>
            </a:endParaRPr>
          </a:p>
        </p:txBody>
      </p:sp>
      <p:sp>
        <p:nvSpPr>
          <p:cNvPr id="2" name="日期占位符 1"/>
          <p:cNvSpPr>
            <a:spLocks noGrp="1"/>
          </p:cNvSpPr>
          <p:nvPr>
            <p:ph type="dt" sz="half" idx="10"/>
          </p:nvPr>
        </p:nvSpPr>
        <p:spPr/>
        <p:txBody>
          <a:bodyPr/>
          <a:p>
            <a:fld id="{BB962C8B-B14F-4D97-AF65-F5344CB8AC3E}" type="datetime1">
              <a:rPr lang="zh-CN" altLang="en-US"/>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第三节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固定资产逆销</a:t>
            </a:r>
            <a:endParaRPr lang="zh-CN" altLang="en-US"/>
          </a:p>
        </p:txBody>
      </p:sp>
      <p:sp>
        <p:nvSpPr>
          <p:cNvPr id="3" name="内容占位符 2"/>
          <p:cNvSpPr>
            <a:spLocks noGrp="1"/>
          </p:cNvSpPr>
          <p:nvPr>
            <p:ph idx="1"/>
          </p:nvPr>
        </p:nvSpPr>
        <p:spPr>
          <a:xfrm>
            <a:off x="678180" y="1539240"/>
            <a:ext cx="10834370" cy="4609465"/>
          </a:xfrm>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一、初次编制合并报表时逆销业务的会计处理</a:t>
            </a:r>
            <a:endParaRPr lang="zh-CN" altLang="zh-CN" sz="2600" b="1" dirty="0">
              <a:latin typeface="黑体" panose="02010609060101010101" charset="-122"/>
              <a:ea typeface="黑体" panose="02010609060101010101" charset="-122"/>
            </a:endParaRPr>
          </a:p>
          <a:p>
            <a:r>
              <a:rPr lang="zh-CN" altLang="en-US"/>
              <a:t>【案例7-6】子公司于2020年12月31日将净值为80000元的设备B以100000元出售给母公司，固定资产内部交易未实现的损益金额为20000元。当年子公司的净利润为140000元，母公司拥有子公司90%的股份，子公司的账面价值等于公允价值。</a:t>
            </a:r>
            <a:endParaRPr lang="zh-CN" altLang="en-US"/>
          </a:p>
          <a:p>
            <a:r>
              <a:rPr lang="zh-CN" altLang="en-US"/>
              <a:t>(1)母公司对上述内部交易编制的会计分录：</a:t>
            </a:r>
            <a:endParaRPr lang="zh-CN" altLang="en-US"/>
          </a:p>
          <a:p>
            <a:r>
              <a:rPr lang="zh-CN" altLang="en-US"/>
              <a:t>①2020年12月31日：</a:t>
            </a:r>
            <a:endParaRPr lang="zh-CN" altLang="en-US"/>
          </a:p>
          <a:p>
            <a:r>
              <a:rPr lang="zh-CN" altLang="en-US"/>
              <a:t>借：固定资产</a:t>
            </a:r>
            <a:r>
              <a:rPr lang="en-US" altLang="zh-CN"/>
              <a:t>  </a:t>
            </a:r>
            <a:r>
              <a:rPr lang="zh-CN" altLang="en-US"/>
              <a:t>100000</a:t>
            </a:r>
            <a:endParaRPr lang="zh-CN" altLang="en-US"/>
          </a:p>
          <a:p>
            <a:r>
              <a:rPr lang="zh-CN" altLang="en-US">
                <a:sym typeface="+mn-ea"/>
              </a:rPr>
              <a:t>贷：银行存款</a:t>
            </a:r>
            <a:r>
              <a:rPr lang="en-US" altLang="zh-CN">
                <a:sym typeface="+mn-ea"/>
              </a:rPr>
              <a:t>  </a:t>
            </a:r>
            <a:r>
              <a:rPr lang="zh-CN" altLang="en-US">
                <a:sym typeface="+mn-ea"/>
              </a:rPr>
              <a:t>100000</a:t>
            </a:r>
            <a:endParaRPr lang="zh-CN" altLang="en-US">
              <a:sym typeface="+mn-ea"/>
            </a:endParaRPr>
          </a:p>
          <a:p>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第三节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固定资产逆销</a:t>
            </a:r>
            <a:endParaRPr lang="zh-CN" altLang="en-US"/>
          </a:p>
        </p:txBody>
      </p:sp>
      <p:sp>
        <p:nvSpPr>
          <p:cNvPr id="3" name="内容占位符 2"/>
          <p:cNvSpPr>
            <a:spLocks noGrp="1"/>
          </p:cNvSpPr>
          <p:nvPr>
            <p:ph idx="1"/>
          </p:nvPr>
        </p:nvSpPr>
        <p:spPr/>
        <p:txBody>
          <a:bodyPr/>
          <a:p>
            <a:r>
              <a:rPr lang="zh-CN" altLang="en-US">
                <a:sym typeface="+mn-ea"/>
              </a:rPr>
              <a:t>(2)子公司对上述内部交易编制的会计分录：</a:t>
            </a:r>
            <a:endParaRPr lang="zh-CN" altLang="en-US"/>
          </a:p>
          <a:p>
            <a:r>
              <a:rPr lang="zh-CN" altLang="en-US">
                <a:sym typeface="+mn-ea"/>
              </a:rPr>
              <a:t>借：银行存款</a:t>
            </a:r>
            <a:r>
              <a:rPr lang="en-US" altLang="zh-CN">
                <a:sym typeface="+mn-ea"/>
              </a:rPr>
              <a:t>   100000</a:t>
            </a:r>
            <a:endParaRPr lang="en-US" altLang="zh-CN">
              <a:sym typeface="+mn-ea"/>
            </a:endParaRPr>
          </a:p>
          <a:p>
            <a:r>
              <a:rPr lang="zh-CN" altLang="en-US">
                <a:sym typeface="+mn-ea"/>
              </a:rPr>
              <a:t>贷：固定资产清理</a:t>
            </a:r>
            <a:r>
              <a:rPr lang="en-US" altLang="zh-CN">
                <a:sym typeface="+mn-ea"/>
              </a:rPr>
              <a:t>  80000</a:t>
            </a:r>
            <a:endParaRPr lang="en-US" altLang="zh-CN">
              <a:sym typeface="+mn-ea"/>
            </a:endParaRPr>
          </a:p>
          <a:p>
            <a:pPr marL="0" indent="0">
              <a:buNone/>
            </a:pPr>
            <a:r>
              <a:rPr lang="en-US" altLang="zh-CN">
                <a:sym typeface="+mn-ea"/>
              </a:rPr>
              <a:t>       </a:t>
            </a:r>
            <a:r>
              <a:rPr lang="zh-CN" altLang="en-US">
                <a:sym typeface="+mn-ea"/>
              </a:rPr>
              <a:t>资产处置损益</a:t>
            </a:r>
            <a:r>
              <a:rPr lang="en-US" altLang="zh-CN">
                <a:sym typeface="+mn-ea"/>
              </a:rPr>
              <a:t>  20000</a:t>
            </a:r>
            <a:endParaRPr lang="en-US" altLang="zh-CN">
              <a:sym typeface="+mn-ea"/>
            </a:endParaRPr>
          </a:p>
          <a:p>
            <a:r>
              <a:rPr lang="zh-CN" altLang="en-US"/>
              <a:t>(3)对此业务编制合并抵销及调整分录如下：</a:t>
            </a:r>
            <a:endParaRPr lang="zh-CN" altLang="en-US"/>
          </a:p>
          <a:p>
            <a:r>
              <a:rPr lang="zh-CN" altLang="en-US"/>
              <a:t>①抵销企业集团内部交易所产生的资产处置损益和企业内部交易所产生的子公司固定资产中所包含的未实现损益：</a:t>
            </a:r>
            <a:endParaRPr lang="zh-CN" altLang="en-US"/>
          </a:p>
          <a:p>
            <a:r>
              <a:rPr lang="zh-CN" altLang="en-US"/>
              <a:t>借：资产处置收益</a:t>
            </a:r>
            <a:r>
              <a:rPr lang="en-US" altLang="zh-CN"/>
              <a:t>  </a:t>
            </a:r>
            <a:r>
              <a:rPr lang="zh-CN" altLang="en-US"/>
              <a:t>20000</a:t>
            </a:r>
            <a:endParaRPr lang="zh-CN" altLang="en-US"/>
          </a:p>
          <a:p>
            <a:r>
              <a:rPr lang="zh-CN" altLang="en-US"/>
              <a:t>贷：固定资产</a:t>
            </a:r>
            <a:r>
              <a:rPr lang="en-US" altLang="zh-CN"/>
              <a:t>      </a:t>
            </a:r>
            <a:r>
              <a:rPr lang="zh-CN" altLang="en-US"/>
              <a:t>20000</a:t>
            </a:r>
            <a:endParaRPr lang="zh-CN" altLang="en-US"/>
          </a:p>
          <a:p>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第三节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固定资产逆销</a:t>
            </a:r>
            <a:endParaRPr lang="zh-CN" altLang="en-US"/>
          </a:p>
        </p:txBody>
      </p:sp>
      <p:sp>
        <p:nvSpPr>
          <p:cNvPr id="3" name="内容占位符 2"/>
          <p:cNvSpPr>
            <a:spLocks noGrp="1"/>
          </p:cNvSpPr>
          <p:nvPr>
            <p:ph idx="1"/>
          </p:nvPr>
        </p:nvSpPr>
        <p:spPr/>
        <p:txBody>
          <a:bodyPr/>
          <a:p>
            <a:r>
              <a:rPr lang="zh-CN" altLang="en-US">
                <a:sym typeface="+mn-ea"/>
              </a:rPr>
              <a:t>②分配少数股东损益和调整少数股东权益2000元(20000×10%)：</a:t>
            </a:r>
            <a:endParaRPr lang="zh-CN" altLang="en-US"/>
          </a:p>
          <a:p>
            <a:r>
              <a:rPr lang="zh-CN" altLang="en-US">
                <a:sym typeface="+mn-ea"/>
              </a:rPr>
              <a:t>借：少数股东权益</a:t>
            </a:r>
            <a:r>
              <a:rPr lang="en-US" altLang="zh-CN">
                <a:sym typeface="+mn-ea"/>
              </a:rPr>
              <a:t>  </a:t>
            </a:r>
            <a:r>
              <a:rPr lang="zh-CN" altLang="en-US">
                <a:sym typeface="+mn-ea"/>
              </a:rPr>
              <a:t>2000</a:t>
            </a:r>
            <a:endParaRPr lang="zh-CN" altLang="en-US"/>
          </a:p>
          <a:p>
            <a:r>
              <a:rPr lang="zh-CN" altLang="en-US">
                <a:sym typeface="+mn-ea"/>
              </a:rPr>
              <a:t>贷：少数股东损益</a:t>
            </a:r>
            <a:r>
              <a:rPr lang="en-US" altLang="zh-CN">
                <a:sym typeface="+mn-ea"/>
              </a:rPr>
              <a:t>  </a:t>
            </a:r>
            <a:r>
              <a:rPr lang="zh-CN" altLang="en-US">
                <a:sym typeface="+mn-ea"/>
              </a:rPr>
              <a:t>2000</a:t>
            </a:r>
            <a:endParaRPr lang="zh-CN" altLang="en-US"/>
          </a:p>
          <a:p>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第三节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固定资产逆销</a:t>
            </a:r>
            <a:endParaRPr lang="zh-CN" altLang="en-US"/>
          </a:p>
        </p:txBody>
      </p:sp>
      <p:sp>
        <p:nvSpPr>
          <p:cNvPr id="3" name="内容占位符 2"/>
          <p:cNvSpPr>
            <a:spLocks noGrp="1"/>
          </p:cNvSpPr>
          <p:nvPr>
            <p:ph idx="1"/>
          </p:nvPr>
        </p:nvSpPr>
        <p:spPr>
          <a:xfrm>
            <a:off x="678180" y="1692910"/>
            <a:ext cx="10921365" cy="4609465"/>
          </a:xfrm>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二、连续编制合并报表时逆销业务的会计处理</a:t>
            </a:r>
            <a:endParaRPr lang="zh-CN" altLang="zh-CN" sz="2600" b="1" dirty="0">
              <a:latin typeface="黑体" panose="02010609060101010101" charset="-122"/>
              <a:ea typeface="黑体" panose="02010609060101010101" charset="-122"/>
            </a:endParaRPr>
          </a:p>
          <a:p>
            <a:r>
              <a:rPr lang="zh-CN" altLang="en-US"/>
              <a:t>【案例7-8】沿用【案例7-7】的资料，假设子公司2021年的净利润为200000元，未发生新的内部交易。</a:t>
            </a:r>
            <a:endParaRPr lang="zh-CN" altLang="en-US"/>
          </a:p>
          <a:p>
            <a:r>
              <a:rPr lang="zh-CN" altLang="en-US"/>
              <a:t>(1)母公司于2021年12月31日的记录如下：</a:t>
            </a:r>
            <a:endParaRPr lang="zh-CN" altLang="en-US"/>
          </a:p>
          <a:p>
            <a:r>
              <a:rPr lang="zh-CN" altLang="en-US"/>
              <a:t>计提折旧：</a:t>
            </a:r>
            <a:endParaRPr lang="zh-CN" altLang="en-US"/>
          </a:p>
          <a:p>
            <a:r>
              <a:rPr lang="zh-CN" altLang="en-US"/>
              <a:t>借：管理费用</a:t>
            </a:r>
            <a:r>
              <a:rPr lang="en-US" altLang="zh-CN"/>
              <a:t>  </a:t>
            </a:r>
            <a:r>
              <a:rPr lang="zh-CN" altLang="en-US"/>
              <a:t>7000</a:t>
            </a:r>
            <a:endParaRPr lang="zh-CN" altLang="en-US"/>
          </a:p>
          <a:p>
            <a:r>
              <a:rPr lang="zh-CN" altLang="en-US"/>
              <a:t>贷：累计折旧</a:t>
            </a:r>
            <a:r>
              <a:rPr lang="en-US" altLang="zh-CN"/>
              <a:t>  </a:t>
            </a:r>
            <a:r>
              <a:rPr lang="zh-CN" altLang="en-US"/>
              <a:t>7000</a:t>
            </a:r>
            <a:endParaRPr lang="zh-CN" altLang="en-US"/>
          </a:p>
          <a:p>
            <a:r>
              <a:rPr lang="zh-CN" altLang="en-US"/>
              <a:t>(2)对此业务编制合并抵销及调整分录如下：</a:t>
            </a:r>
            <a:endParaRPr lang="zh-CN" altLang="en-US"/>
          </a:p>
          <a:p>
            <a:r>
              <a:rPr lang="zh-CN" altLang="en-US"/>
              <a:t>①抵销年初内部交易所产生的未实现损益，并将固定资产金额调整到企业集团的成本基础：</a:t>
            </a:r>
            <a:endParaRPr lang="zh-CN" altLang="en-US"/>
          </a:p>
          <a:p>
            <a:r>
              <a:rPr lang="zh-CN" altLang="en-US"/>
              <a:t>借：未分配利润—期初</a:t>
            </a:r>
            <a:r>
              <a:rPr lang="en-US" altLang="zh-CN"/>
              <a:t>  </a:t>
            </a:r>
            <a:r>
              <a:rPr lang="zh-CN" altLang="en-US"/>
              <a:t>2700</a:t>
            </a:r>
            <a:endParaRPr lang="zh-CN" altLang="en-US"/>
          </a:p>
          <a:p>
            <a:pPr marL="0" indent="0">
              <a:buNone/>
            </a:pPr>
            <a:r>
              <a:rPr lang="en-US" altLang="zh-CN"/>
              <a:t>       </a:t>
            </a:r>
            <a:r>
              <a:rPr lang="zh-CN" altLang="en-US"/>
              <a:t>少数股东权益</a:t>
            </a:r>
            <a:r>
              <a:rPr lang="en-US" altLang="zh-CN"/>
              <a:t>      </a:t>
            </a:r>
            <a:r>
              <a:rPr lang="zh-CN" altLang="en-US"/>
              <a:t>300</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第三节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固定资产逆销</a:t>
            </a:r>
            <a:endParaRPr lang="zh-CN" altLang="en-US"/>
          </a:p>
        </p:txBody>
      </p:sp>
      <p:sp>
        <p:nvSpPr>
          <p:cNvPr id="3" name="内容占位符 2"/>
          <p:cNvSpPr>
            <a:spLocks noGrp="1"/>
          </p:cNvSpPr>
          <p:nvPr>
            <p:ph idx="1"/>
          </p:nvPr>
        </p:nvSpPr>
        <p:spPr/>
        <p:txBody>
          <a:bodyPr/>
          <a:p>
            <a:r>
              <a:rPr lang="zh-CN" altLang="en-US"/>
              <a:t>贷：固定资产</a:t>
            </a:r>
            <a:r>
              <a:rPr lang="en-US" altLang="zh-CN"/>
              <a:t>  </a:t>
            </a:r>
            <a:r>
              <a:rPr lang="zh-CN" altLang="en-US"/>
              <a:t>3000</a:t>
            </a:r>
            <a:endParaRPr lang="zh-CN" altLang="en-US"/>
          </a:p>
          <a:p>
            <a:r>
              <a:rPr lang="zh-CN" altLang="en-US"/>
              <a:t>借：固定资产</a:t>
            </a:r>
            <a:r>
              <a:rPr lang="en-US" altLang="zh-CN"/>
              <a:t>  </a:t>
            </a:r>
            <a:r>
              <a:rPr lang="zh-CN" altLang="en-US"/>
              <a:t>1000</a:t>
            </a:r>
            <a:endParaRPr lang="zh-CN" altLang="en-US"/>
          </a:p>
          <a:p>
            <a:r>
              <a:rPr lang="zh-CN" altLang="en-US"/>
              <a:t>贷：未分配利润—期初</a:t>
            </a:r>
            <a:r>
              <a:rPr lang="en-US" altLang="zh-CN"/>
              <a:t>  </a:t>
            </a:r>
            <a:r>
              <a:rPr lang="zh-CN" altLang="en-US"/>
              <a:t>900</a:t>
            </a:r>
            <a:endParaRPr lang="zh-CN" altLang="en-US"/>
          </a:p>
          <a:p>
            <a:pPr marL="0" indent="0">
              <a:buNone/>
            </a:pPr>
            <a:r>
              <a:rPr lang="en-US" altLang="zh-CN"/>
              <a:t>       </a:t>
            </a:r>
            <a:r>
              <a:rPr lang="zh-CN" altLang="en-US"/>
              <a:t>少数股东权益</a:t>
            </a:r>
            <a:r>
              <a:rPr lang="en-US" altLang="zh-CN"/>
              <a:t>      </a:t>
            </a:r>
            <a:r>
              <a:rPr lang="zh-CN" altLang="en-US"/>
              <a:t>100</a:t>
            </a:r>
            <a:endParaRPr lang="zh-CN" altLang="en-US"/>
          </a:p>
          <a:p>
            <a:r>
              <a:rPr lang="zh-CN" altLang="en-US"/>
              <a:t>②将折旧费用还原到按企业集团从外界购入此固定资产的成本计提的金额：</a:t>
            </a:r>
            <a:endParaRPr lang="zh-CN" altLang="en-US"/>
          </a:p>
          <a:p>
            <a:r>
              <a:rPr lang="zh-CN" altLang="en-US"/>
              <a:t>借：固定资产</a:t>
            </a:r>
            <a:r>
              <a:rPr lang="en-US" altLang="zh-CN"/>
              <a:t>  </a:t>
            </a:r>
            <a:r>
              <a:rPr lang="zh-CN" altLang="en-US"/>
              <a:t>1000</a:t>
            </a:r>
            <a:endParaRPr lang="zh-CN" altLang="en-US"/>
          </a:p>
          <a:p>
            <a:r>
              <a:rPr lang="zh-CN" altLang="en-US"/>
              <a:t>贷：管理费用</a:t>
            </a:r>
            <a:r>
              <a:rPr lang="en-US" altLang="zh-CN"/>
              <a:t>  </a:t>
            </a:r>
            <a:r>
              <a:rPr lang="zh-CN" altLang="en-US"/>
              <a:t>1000</a:t>
            </a:r>
            <a:endParaRPr lang="zh-CN" altLang="en-US"/>
          </a:p>
          <a:p>
            <a:r>
              <a:rPr lang="zh-CN" altLang="en-US"/>
              <a:t>③分配少数股东损益和调整少数股东权益100元(1000×10%)：</a:t>
            </a:r>
            <a:endParaRPr lang="zh-CN" altLang="en-US"/>
          </a:p>
          <a:p>
            <a:r>
              <a:rPr lang="zh-CN" altLang="en-US"/>
              <a:t>借：少数股东权益</a:t>
            </a:r>
            <a:r>
              <a:rPr lang="en-US" altLang="zh-CN"/>
              <a:t>  </a:t>
            </a:r>
            <a:r>
              <a:rPr lang="zh-CN" altLang="en-US"/>
              <a:t>100</a:t>
            </a:r>
            <a:endParaRPr lang="zh-CN" altLang="en-US"/>
          </a:p>
          <a:p>
            <a:r>
              <a:rPr lang="zh-CN" altLang="en-US"/>
              <a:t>贷：少数股东损益</a:t>
            </a:r>
            <a:r>
              <a:rPr lang="en-US" altLang="zh-CN"/>
              <a:t>  </a:t>
            </a:r>
            <a:r>
              <a:rPr lang="zh-CN" altLang="en-US"/>
              <a:t>100</a:t>
            </a:r>
            <a:endParaRPr lang="zh-CN" altLang="en-US"/>
          </a:p>
          <a:p>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第三节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固定资产逆销</a:t>
            </a:r>
            <a:endParaRPr lang="zh-CN" altLang="en-US"/>
          </a:p>
        </p:txBody>
      </p:sp>
      <p:sp>
        <p:nvSpPr>
          <p:cNvPr id="3" name="内容占位符 2"/>
          <p:cNvSpPr>
            <a:spLocks noGrp="1"/>
          </p:cNvSpPr>
          <p:nvPr>
            <p:ph idx="1"/>
          </p:nvPr>
        </p:nvSpPr>
        <p:spPr/>
        <p:txBody>
          <a:bodyPr/>
          <a:p>
            <a:r>
              <a:rPr lang="zh-CN" altLang="en-US">
                <a:sym typeface="+mn-ea"/>
              </a:rPr>
              <a:t>(3)2021年部分合并财务报表工作底稿如表7-4所示。</a:t>
            </a:r>
            <a:endParaRPr lang="zh-CN" altLang="en-US"/>
          </a:p>
          <a:p>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graphicFrame>
        <p:nvGraphicFramePr>
          <p:cNvPr id="6" name="表格 5"/>
          <p:cNvGraphicFramePr/>
          <p:nvPr/>
        </p:nvGraphicFramePr>
        <p:xfrm>
          <a:off x="2164715" y="3186430"/>
          <a:ext cx="7795260" cy="2887980"/>
        </p:xfrm>
        <a:graphic>
          <a:graphicData uri="http://schemas.openxmlformats.org/drawingml/2006/table">
            <a:tbl>
              <a:tblPr/>
              <a:tblGrid>
                <a:gridCol w="2153920"/>
                <a:gridCol w="1141730"/>
                <a:gridCol w="785495"/>
                <a:gridCol w="1293495"/>
                <a:gridCol w="929958"/>
                <a:gridCol w="1490345"/>
              </a:tblGrid>
              <a:tr h="215900">
                <a:tc rowSpan="2">
                  <a:txBody>
                    <a:bodyPr/>
                    <a:p>
                      <a:pPr indent="0" algn="ctr">
                        <a:buNone/>
                      </a:pPr>
                      <a:r>
                        <a:rPr lang="en-US" sz="1400" b="0">
                          <a:solidFill>
                            <a:srgbClr val="000000"/>
                          </a:solidFill>
                          <a:latin typeface="+mn-ea"/>
                          <a:cs typeface="微软雅黑" panose="020B0503020204020204" charset="-122"/>
                        </a:rPr>
                        <a:t>项目</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cap="flat">
                      <a:noFill/>
                    </a:lnB>
                    <a:lnTlToBr>
                      <a:noFill/>
                    </a:lnTlToBr>
                    <a:lnBlToTr>
                      <a:noFill/>
                    </a:lnBlToTr>
                    <a:noFill/>
                  </a:tcPr>
                </a:tc>
                <a:tc rowSpan="2">
                  <a:txBody>
                    <a:bodyPr/>
                    <a:p>
                      <a:pPr indent="0" algn="ctr">
                        <a:buNone/>
                      </a:pPr>
                      <a:r>
                        <a:rPr lang="en-US" sz="1400" b="0">
                          <a:solidFill>
                            <a:srgbClr val="000000"/>
                          </a:solidFill>
                          <a:latin typeface="+mn-ea"/>
                          <a:cs typeface="微软雅黑" panose="020B0503020204020204" charset="-122"/>
                        </a:rPr>
                        <a:t>母公司</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cap="flat">
                      <a:noFill/>
                    </a:lnB>
                    <a:lnTlToBr>
                      <a:noFill/>
                    </a:lnTlToBr>
                    <a:lnBlToTr>
                      <a:noFill/>
                    </a:lnBlToTr>
                    <a:noFill/>
                  </a:tcPr>
                </a:tc>
                <a:tc rowSpan="2">
                  <a:txBody>
                    <a:bodyPr/>
                    <a:p>
                      <a:pPr indent="0" algn="ctr">
                        <a:buNone/>
                      </a:pPr>
                      <a:r>
                        <a:rPr lang="en-US" sz="1400" b="0">
                          <a:solidFill>
                            <a:srgbClr val="000000"/>
                          </a:solidFill>
                          <a:latin typeface="+mn-ea"/>
                          <a:cs typeface="微软雅黑" panose="020B0503020204020204" charset="-122"/>
                        </a:rPr>
                        <a:t>子公司</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cap="flat">
                      <a:noFill/>
                    </a:lnB>
                    <a:lnTlToBr>
                      <a:noFill/>
                    </a:lnTlToBr>
                    <a:lnBlToTr>
                      <a:noFill/>
                    </a:lnBlToTr>
                    <a:noFill/>
                  </a:tcPr>
                </a:tc>
                <a:tc gridSpan="2">
                  <a:txBody>
                    <a:bodyPr/>
                    <a:p>
                      <a:pPr indent="0" algn="ctr">
                        <a:buNone/>
                      </a:pPr>
                      <a:r>
                        <a:rPr lang="en-US" sz="1400" b="0">
                          <a:solidFill>
                            <a:srgbClr val="000000"/>
                          </a:solidFill>
                          <a:latin typeface="+mn-ea"/>
                          <a:cs typeface="微软雅黑" panose="020B0503020204020204" charset="-122"/>
                        </a:rPr>
                        <a:t>抵销分录</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hMerge="1">
                  <a:tcPr>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tcPr>
                </a:tc>
                <a:tc rowSpan="2">
                  <a:txBody>
                    <a:bodyPr/>
                    <a:p>
                      <a:pPr indent="0" algn="ctr">
                        <a:buNone/>
                      </a:pPr>
                      <a:r>
                        <a:rPr lang="en-US" sz="1400" b="0">
                          <a:solidFill>
                            <a:srgbClr val="000000"/>
                          </a:solidFill>
                          <a:latin typeface="+mn-ea"/>
                          <a:cs typeface="微软雅黑" panose="020B0503020204020204" charset="-122"/>
                        </a:rPr>
                        <a:t>合并数</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cap="flat">
                      <a:noFill/>
                    </a:lnB>
                    <a:lnTlToBr>
                      <a:noFill/>
                    </a:lnTlToBr>
                    <a:lnBlToTr>
                      <a:noFill/>
                    </a:lnBlToTr>
                    <a:noFill/>
                  </a:tcPr>
                </a:tc>
              </a:tr>
              <a:tr h="0">
                <a:tc vMerge="1">
                  <a:tcPr>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B cap="flat">
                      <a:noFill/>
                    </a:lnB>
                  </a:tcPr>
                </a:tc>
                <a:tc vMerge="1">
                  <a:tcPr>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B cap="flat">
                      <a:noFill/>
                    </a:lnB>
                  </a:tcPr>
                </a:tc>
                <a:tc vMerge="1">
                  <a:tcPr>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B cap="flat">
                      <a:noFill/>
                    </a:lnB>
                  </a:tcPr>
                </a:tc>
                <a:tc>
                  <a:txBody>
                    <a:bodyPr/>
                    <a:p>
                      <a:pPr indent="0" algn="ctr">
                        <a:buNone/>
                      </a:pPr>
                      <a:r>
                        <a:rPr lang="en-US" sz="1400" b="0">
                          <a:solidFill>
                            <a:srgbClr val="000000"/>
                          </a:solidFill>
                          <a:latin typeface="+mn-ea"/>
                          <a:cs typeface="微软雅黑" panose="020B0503020204020204" charset="-122"/>
                        </a:rPr>
                        <a:t>借</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mn-ea"/>
                          <a:cs typeface="微软雅黑" panose="020B0503020204020204" charset="-122"/>
                        </a:rPr>
                        <a:t>贷</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vMerge="1">
                  <a:tcPr>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B cap="flat">
                      <a:noFill/>
                    </a:lnB>
                  </a:tcPr>
                </a:tc>
              </a:tr>
              <a:tr h="215900">
                <a:tc>
                  <a:txBody>
                    <a:bodyPr/>
                    <a:p>
                      <a:pPr indent="0" algn="ctr">
                        <a:buNone/>
                      </a:pPr>
                      <a:r>
                        <a:rPr lang="en-US" sz="1400" b="0">
                          <a:solidFill>
                            <a:srgbClr val="000000"/>
                          </a:solidFill>
                          <a:latin typeface="+mn-ea"/>
                          <a:cs typeface="+mn-ea"/>
                        </a:rPr>
                        <a:t>2021年利润表</a:t>
                      </a:r>
                      <a:endParaRPr lang="en-US" altLang="en-US" sz="1400" b="0">
                        <a:solidFill>
                          <a:srgbClr val="000000"/>
                        </a:solidFill>
                        <a:latin typeface="+mn-ea"/>
                        <a:cs typeface="+mn-ea"/>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cap="flat">
                      <a:noFill/>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800" b="0">
                          <a:solidFill>
                            <a:srgbClr val="000000"/>
                          </a:solidFill>
                          <a:latin typeface="+mn-ea"/>
                          <a:cs typeface="Arial" panose="020B0604020202020204" pitchFamily="34" charset="0"/>
                        </a:rPr>
                        <a:t> </a:t>
                      </a:r>
                      <a:endParaRPr lang="en-US" altLang="en-US" sz="1800" b="0">
                        <a:solidFill>
                          <a:srgbClr val="000000"/>
                        </a:solidFill>
                        <a:latin typeface="+mn-ea"/>
                        <a:cs typeface="Arial" panose="020B0604020202020204" pitchFamily="34" charset="0"/>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cap="flat">
                      <a:noFill/>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800" b="0">
                          <a:solidFill>
                            <a:srgbClr val="000000"/>
                          </a:solidFill>
                          <a:latin typeface="+mn-ea"/>
                          <a:cs typeface="Arial" panose="020B0604020202020204" pitchFamily="34" charset="0"/>
                        </a:rPr>
                        <a:t> </a:t>
                      </a:r>
                      <a:endParaRPr lang="en-US" altLang="en-US" sz="1800" b="0">
                        <a:solidFill>
                          <a:srgbClr val="000000"/>
                        </a:solidFill>
                        <a:latin typeface="+mn-ea"/>
                        <a:cs typeface="Arial" panose="020B0604020202020204" pitchFamily="34" charset="0"/>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cap="flat">
                      <a:noFill/>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800" b="0">
                          <a:solidFill>
                            <a:srgbClr val="000000"/>
                          </a:solidFill>
                          <a:latin typeface="+mn-ea"/>
                          <a:cs typeface="Arial" panose="020B0604020202020204" pitchFamily="34" charset="0"/>
                        </a:rPr>
                        <a:t> </a:t>
                      </a:r>
                      <a:endParaRPr lang="en-US" altLang="en-US" sz="1800" b="0">
                        <a:solidFill>
                          <a:srgbClr val="000000"/>
                        </a:solidFill>
                        <a:latin typeface="+mn-ea"/>
                        <a:cs typeface="Arial" panose="020B0604020202020204" pitchFamily="34" charset="0"/>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800" b="0">
                          <a:solidFill>
                            <a:srgbClr val="000000"/>
                          </a:solidFill>
                          <a:latin typeface="+mn-ea"/>
                          <a:cs typeface="Arial" panose="020B0604020202020204" pitchFamily="34" charset="0"/>
                        </a:rPr>
                        <a:t> </a:t>
                      </a:r>
                      <a:endParaRPr lang="en-US" altLang="en-US" sz="1800" b="0">
                        <a:solidFill>
                          <a:srgbClr val="000000"/>
                        </a:solidFill>
                        <a:latin typeface="+mn-ea"/>
                        <a:cs typeface="Arial" panose="020B0604020202020204" pitchFamily="34" charset="0"/>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800" b="0">
                          <a:solidFill>
                            <a:srgbClr val="000000"/>
                          </a:solidFill>
                          <a:latin typeface="+mn-ea"/>
                          <a:cs typeface="Arial" panose="020B0604020202020204" pitchFamily="34" charset="0"/>
                        </a:rPr>
                        <a:t> </a:t>
                      </a:r>
                      <a:endParaRPr lang="en-US" altLang="en-US" sz="1800" b="0">
                        <a:solidFill>
                          <a:srgbClr val="000000"/>
                        </a:solidFill>
                        <a:latin typeface="+mn-ea"/>
                        <a:cs typeface="Arial" panose="020B0604020202020204" pitchFamily="34" charset="0"/>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cap="flat">
                      <a:noFill/>
                    </a:lnT>
                    <a:lnB w="12700" cap="flat" cmpd="sng">
                      <a:solidFill>
                        <a:srgbClr val="231F20"/>
                      </a:solidFill>
                      <a:prstDash val="solid"/>
                      <a:headEnd type="none" w="med" len="med"/>
                      <a:tailEnd type="none" w="med" len="med"/>
                    </a:lnB>
                    <a:lnTlToBr>
                      <a:noFill/>
                    </a:lnTlToBr>
                    <a:lnBlToTr>
                      <a:noFill/>
                    </a:lnBlToTr>
                    <a:noFill/>
                  </a:tcPr>
                </a:tc>
              </a:tr>
              <a:tr h="215900">
                <a:tc>
                  <a:txBody>
                    <a:bodyPr/>
                    <a:p>
                      <a:pPr indent="0" algn="ctr">
                        <a:buNone/>
                      </a:pPr>
                      <a:r>
                        <a:rPr lang="en-US" sz="1400" b="0">
                          <a:solidFill>
                            <a:srgbClr val="000000"/>
                          </a:solidFill>
                          <a:latin typeface="+mn-ea"/>
                          <a:cs typeface="微软雅黑" panose="020B0503020204020204" charset="-122"/>
                        </a:rPr>
                        <a:t>管理费用</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mn-ea"/>
                          <a:cs typeface="微软雅黑" panose="020B0503020204020204" charset="-122"/>
                        </a:rPr>
                        <a:t>7000</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800" b="0">
                          <a:solidFill>
                            <a:srgbClr val="000000"/>
                          </a:solidFill>
                          <a:latin typeface="+mn-ea"/>
                          <a:cs typeface="Arial" panose="020B0604020202020204" pitchFamily="34" charset="0"/>
                        </a:rPr>
                        <a:t> </a:t>
                      </a:r>
                      <a:endParaRPr lang="en-US" altLang="en-US" sz="1800" b="0">
                        <a:solidFill>
                          <a:srgbClr val="000000"/>
                        </a:solidFill>
                        <a:latin typeface="+mn-ea"/>
                        <a:cs typeface="Arial" panose="020B0604020202020204" pitchFamily="34" charset="0"/>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800" b="0">
                          <a:solidFill>
                            <a:srgbClr val="000000"/>
                          </a:solidFill>
                          <a:latin typeface="+mn-ea"/>
                          <a:cs typeface="Arial" panose="020B0604020202020204" pitchFamily="34" charset="0"/>
                        </a:rPr>
                        <a:t> </a:t>
                      </a:r>
                      <a:endParaRPr lang="en-US" altLang="en-US" sz="1800" b="0">
                        <a:solidFill>
                          <a:srgbClr val="000000"/>
                        </a:solidFill>
                        <a:latin typeface="+mn-ea"/>
                        <a:cs typeface="Arial" panose="020B0604020202020204" pitchFamily="34" charset="0"/>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mn-ea"/>
                          <a:cs typeface="微软雅黑" panose="020B0503020204020204" charset="-122"/>
                        </a:rPr>
                        <a:t>(2)1000</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mn-ea"/>
                          <a:cs typeface="微软雅黑" panose="020B0503020204020204" charset="-122"/>
                        </a:rPr>
                        <a:t>6000</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r>
              <a:tr h="215900">
                <a:tc>
                  <a:txBody>
                    <a:bodyPr/>
                    <a:p>
                      <a:pPr indent="0" algn="ctr">
                        <a:buNone/>
                      </a:pPr>
                      <a:r>
                        <a:rPr lang="en-US" sz="1400" b="0">
                          <a:solidFill>
                            <a:srgbClr val="000000"/>
                          </a:solidFill>
                          <a:latin typeface="+mn-ea"/>
                          <a:cs typeface="微软雅黑" panose="020B0503020204020204" charset="-122"/>
                        </a:rPr>
                        <a:t>少数股东损益</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800" b="0">
                          <a:solidFill>
                            <a:srgbClr val="000000"/>
                          </a:solidFill>
                          <a:latin typeface="+mn-ea"/>
                          <a:cs typeface="Arial" panose="020B0604020202020204" pitchFamily="34" charset="0"/>
                        </a:rPr>
                        <a:t> </a:t>
                      </a:r>
                      <a:endParaRPr lang="en-US" altLang="en-US" sz="1800" b="0">
                        <a:solidFill>
                          <a:srgbClr val="000000"/>
                        </a:solidFill>
                        <a:latin typeface="+mn-ea"/>
                        <a:cs typeface="Arial" panose="020B0604020202020204" pitchFamily="34" charset="0"/>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800" b="0">
                          <a:solidFill>
                            <a:srgbClr val="000000"/>
                          </a:solidFill>
                          <a:latin typeface="+mn-ea"/>
                          <a:cs typeface="Arial" panose="020B0604020202020204" pitchFamily="34" charset="0"/>
                        </a:rPr>
                        <a:t> </a:t>
                      </a:r>
                      <a:endParaRPr lang="en-US" altLang="en-US" sz="1800" b="0">
                        <a:solidFill>
                          <a:srgbClr val="000000"/>
                        </a:solidFill>
                        <a:latin typeface="+mn-ea"/>
                        <a:cs typeface="Arial" panose="020B0604020202020204" pitchFamily="34" charset="0"/>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800" b="0">
                          <a:solidFill>
                            <a:srgbClr val="000000"/>
                          </a:solidFill>
                          <a:latin typeface="+mn-ea"/>
                          <a:cs typeface="Arial" panose="020B0604020202020204" pitchFamily="34" charset="0"/>
                        </a:rPr>
                        <a:t> </a:t>
                      </a:r>
                      <a:endParaRPr lang="en-US" altLang="en-US" sz="1800" b="0">
                        <a:solidFill>
                          <a:srgbClr val="000000"/>
                        </a:solidFill>
                        <a:latin typeface="+mn-ea"/>
                        <a:cs typeface="Arial" panose="020B0604020202020204" pitchFamily="34" charset="0"/>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mn-ea"/>
                          <a:cs typeface="微软雅黑" panose="020B0503020204020204" charset="-122"/>
                        </a:rPr>
                        <a:t>(4)100</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mn-ea"/>
                          <a:cs typeface="微软雅黑" panose="020B0503020204020204" charset="-122"/>
                        </a:rPr>
                        <a:t>100</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r>
              <a:tr h="215900">
                <a:tc>
                  <a:txBody>
                    <a:bodyPr/>
                    <a:p>
                      <a:pPr indent="0" algn="ctr">
                        <a:buNone/>
                      </a:pPr>
                      <a:r>
                        <a:rPr lang="en-US" sz="1400" b="0">
                          <a:solidFill>
                            <a:srgbClr val="000000"/>
                          </a:solidFill>
                          <a:latin typeface="+mn-ea"/>
                          <a:cs typeface="黑体" panose="02010609060101010101" charset="-122"/>
                        </a:rPr>
                        <a:t>所有者权益变动表</a:t>
                      </a:r>
                      <a:endParaRPr lang="en-US" altLang="en-US" sz="1400" b="0">
                        <a:solidFill>
                          <a:srgbClr val="000000"/>
                        </a:solidFill>
                        <a:latin typeface="+mn-ea"/>
                        <a:cs typeface="黑体" panose="02010609060101010101"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800" b="0">
                          <a:solidFill>
                            <a:srgbClr val="000000"/>
                          </a:solidFill>
                          <a:latin typeface="+mn-ea"/>
                          <a:cs typeface="Arial" panose="020B0604020202020204" pitchFamily="34" charset="0"/>
                        </a:rPr>
                        <a:t> </a:t>
                      </a:r>
                      <a:endParaRPr lang="en-US" altLang="en-US" sz="1800" b="0">
                        <a:solidFill>
                          <a:srgbClr val="000000"/>
                        </a:solidFill>
                        <a:latin typeface="+mn-ea"/>
                        <a:cs typeface="Arial" panose="020B0604020202020204" pitchFamily="34" charset="0"/>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800" b="0">
                          <a:solidFill>
                            <a:srgbClr val="000000"/>
                          </a:solidFill>
                          <a:latin typeface="+mn-ea"/>
                          <a:cs typeface="Arial" panose="020B0604020202020204" pitchFamily="34" charset="0"/>
                        </a:rPr>
                        <a:t> </a:t>
                      </a:r>
                      <a:endParaRPr lang="en-US" altLang="en-US" sz="1800" b="0">
                        <a:solidFill>
                          <a:srgbClr val="000000"/>
                        </a:solidFill>
                        <a:latin typeface="+mn-ea"/>
                        <a:cs typeface="Arial" panose="020B0604020202020204" pitchFamily="34" charset="0"/>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800" b="0">
                          <a:solidFill>
                            <a:srgbClr val="000000"/>
                          </a:solidFill>
                          <a:latin typeface="+mn-ea"/>
                          <a:cs typeface="Arial" panose="020B0604020202020204" pitchFamily="34" charset="0"/>
                        </a:rPr>
                        <a:t> </a:t>
                      </a:r>
                      <a:endParaRPr lang="en-US" altLang="en-US" sz="1800" b="0">
                        <a:solidFill>
                          <a:srgbClr val="000000"/>
                        </a:solidFill>
                        <a:latin typeface="+mn-ea"/>
                        <a:cs typeface="Arial" panose="020B0604020202020204" pitchFamily="34" charset="0"/>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800" b="0">
                          <a:solidFill>
                            <a:srgbClr val="000000"/>
                          </a:solidFill>
                          <a:latin typeface="+mn-ea"/>
                          <a:cs typeface="Arial" panose="020B0604020202020204" pitchFamily="34" charset="0"/>
                        </a:rPr>
                        <a:t> </a:t>
                      </a:r>
                      <a:endParaRPr lang="en-US" altLang="en-US" sz="1800" b="0">
                        <a:solidFill>
                          <a:srgbClr val="000000"/>
                        </a:solidFill>
                        <a:latin typeface="+mn-ea"/>
                        <a:cs typeface="Arial" panose="020B0604020202020204" pitchFamily="34" charset="0"/>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800" b="0">
                          <a:solidFill>
                            <a:srgbClr val="000000"/>
                          </a:solidFill>
                          <a:latin typeface="+mn-ea"/>
                          <a:cs typeface="Arial" panose="020B0604020202020204" pitchFamily="34" charset="0"/>
                        </a:rPr>
                        <a:t> </a:t>
                      </a:r>
                      <a:endParaRPr lang="en-US" altLang="en-US" sz="1800" b="0">
                        <a:solidFill>
                          <a:srgbClr val="000000"/>
                        </a:solidFill>
                        <a:latin typeface="+mn-ea"/>
                        <a:cs typeface="Arial" panose="020B0604020202020204" pitchFamily="34" charset="0"/>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r>
              <a:tr h="215900">
                <a:tc>
                  <a:txBody>
                    <a:bodyPr/>
                    <a:p>
                      <a:pPr indent="0" algn="ctr">
                        <a:buNone/>
                      </a:pPr>
                      <a:r>
                        <a:rPr lang="en-US" sz="1400" b="0">
                          <a:solidFill>
                            <a:srgbClr val="000000"/>
                          </a:solidFill>
                          <a:latin typeface="+mn-ea"/>
                          <a:cs typeface="+mn-ea"/>
                        </a:rPr>
                        <a:t>未分配利润</a:t>
                      </a:r>
                      <a:r>
                        <a:rPr lang="en-US" sz="1400" b="1">
                          <a:solidFill>
                            <a:srgbClr val="000000"/>
                          </a:solidFill>
                          <a:latin typeface="+mn-ea"/>
                          <a:cs typeface="+mn-ea"/>
                        </a:rPr>
                        <a:t>—</a:t>
                      </a:r>
                      <a:r>
                        <a:rPr lang="en-US" sz="1400" b="0">
                          <a:solidFill>
                            <a:srgbClr val="000000"/>
                          </a:solidFill>
                          <a:latin typeface="+mn-ea"/>
                          <a:cs typeface="+mn-ea"/>
                        </a:rPr>
                        <a:t>期初</a:t>
                      </a:r>
                      <a:endParaRPr lang="en-US" altLang="en-US" sz="1400" b="0">
                        <a:solidFill>
                          <a:srgbClr val="000000"/>
                        </a:solidFill>
                        <a:latin typeface="+mn-ea"/>
                        <a:cs typeface="+mn-ea"/>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800" b="0">
                          <a:solidFill>
                            <a:srgbClr val="000000"/>
                          </a:solidFill>
                          <a:latin typeface="+mn-ea"/>
                          <a:cs typeface="Arial" panose="020B0604020202020204" pitchFamily="34" charset="0"/>
                        </a:rPr>
                        <a:t> </a:t>
                      </a:r>
                      <a:endParaRPr lang="en-US" altLang="en-US" sz="1800" b="0">
                        <a:solidFill>
                          <a:srgbClr val="000000"/>
                        </a:solidFill>
                        <a:latin typeface="+mn-ea"/>
                        <a:cs typeface="Arial" panose="020B0604020202020204" pitchFamily="34" charset="0"/>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800" b="0">
                          <a:solidFill>
                            <a:srgbClr val="000000"/>
                          </a:solidFill>
                          <a:latin typeface="+mn-ea"/>
                          <a:cs typeface="Arial" panose="020B0604020202020204" pitchFamily="34" charset="0"/>
                        </a:rPr>
                        <a:t> </a:t>
                      </a:r>
                      <a:endParaRPr lang="en-US" altLang="en-US" sz="1800" b="0">
                        <a:solidFill>
                          <a:srgbClr val="000000"/>
                        </a:solidFill>
                        <a:latin typeface="+mn-ea"/>
                        <a:cs typeface="Arial" panose="020B0604020202020204" pitchFamily="34" charset="0"/>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mn-ea"/>
                          <a:cs typeface="微软雅黑" panose="020B0503020204020204" charset="-122"/>
                        </a:rPr>
                        <a:t>(1)2700</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mn-ea"/>
                          <a:cs typeface="微软雅黑" panose="020B0503020204020204" charset="-122"/>
                        </a:rPr>
                        <a:t>(1)900</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800" b="0">
                          <a:solidFill>
                            <a:srgbClr val="000000"/>
                          </a:solidFill>
                          <a:latin typeface="+mn-ea"/>
                          <a:cs typeface="Arial" panose="020B0604020202020204" pitchFamily="34" charset="0"/>
                        </a:rPr>
                        <a:t> </a:t>
                      </a:r>
                      <a:endParaRPr lang="en-US" altLang="en-US" sz="1800" b="0">
                        <a:solidFill>
                          <a:srgbClr val="000000"/>
                        </a:solidFill>
                        <a:latin typeface="+mn-ea"/>
                        <a:cs typeface="Arial" panose="020B0604020202020204" pitchFamily="34" charset="0"/>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r>
              <a:tr h="215900">
                <a:tc>
                  <a:txBody>
                    <a:bodyPr/>
                    <a:p>
                      <a:pPr indent="0" algn="ctr">
                        <a:buNone/>
                      </a:pPr>
                      <a:r>
                        <a:rPr lang="en-US" sz="1400" b="0">
                          <a:solidFill>
                            <a:srgbClr val="000000"/>
                          </a:solidFill>
                          <a:latin typeface="+mn-ea"/>
                          <a:cs typeface="黑体" panose="02010609060101010101" charset="-122"/>
                        </a:rPr>
                        <a:t>资产负债表</a:t>
                      </a:r>
                      <a:endParaRPr lang="en-US" altLang="en-US" sz="1400" b="0">
                        <a:solidFill>
                          <a:srgbClr val="000000"/>
                        </a:solidFill>
                        <a:latin typeface="+mn-ea"/>
                        <a:cs typeface="黑体" panose="02010609060101010101"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800" b="0">
                          <a:solidFill>
                            <a:srgbClr val="000000"/>
                          </a:solidFill>
                          <a:latin typeface="+mn-ea"/>
                          <a:cs typeface="Arial" panose="020B0604020202020204" pitchFamily="34" charset="0"/>
                        </a:rPr>
                        <a:t> </a:t>
                      </a:r>
                      <a:endParaRPr lang="en-US" altLang="en-US" sz="1800" b="0">
                        <a:solidFill>
                          <a:srgbClr val="000000"/>
                        </a:solidFill>
                        <a:latin typeface="+mn-ea"/>
                        <a:cs typeface="Arial" panose="020B0604020202020204" pitchFamily="34" charset="0"/>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800" b="0">
                          <a:solidFill>
                            <a:srgbClr val="000000"/>
                          </a:solidFill>
                          <a:latin typeface="+mn-ea"/>
                          <a:cs typeface="Arial" panose="020B0604020202020204" pitchFamily="34" charset="0"/>
                        </a:rPr>
                        <a:t> </a:t>
                      </a:r>
                      <a:endParaRPr lang="en-US" altLang="en-US" sz="1800" b="0">
                        <a:solidFill>
                          <a:srgbClr val="000000"/>
                        </a:solidFill>
                        <a:latin typeface="+mn-ea"/>
                        <a:cs typeface="Arial" panose="020B0604020202020204" pitchFamily="34" charset="0"/>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800" b="0">
                          <a:solidFill>
                            <a:srgbClr val="000000"/>
                          </a:solidFill>
                          <a:latin typeface="+mn-ea"/>
                          <a:cs typeface="Arial" panose="020B0604020202020204" pitchFamily="34" charset="0"/>
                        </a:rPr>
                        <a:t> </a:t>
                      </a:r>
                      <a:endParaRPr lang="en-US" altLang="en-US" sz="1800" b="0">
                        <a:solidFill>
                          <a:srgbClr val="000000"/>
                        </a:solidFill>
                        <a:latin typeface="+mn-ea"/>
                        <a:cs typeface="Arial" panose="020B0604020202020204" pitchFamily="34" charset="0"/>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800" b="0">
                          <a:solidFill>
                            <a:srgbClr val="000000"/>
                          </a:solidFill>
                          <a:latin typeface="+mn-ea"/>
                          <a:cs typeface="Arial" panose="020B0604020202020204" pitchFamily="34" charset="0"/>
                        </a:rPr>
                        <a:t> </a:t>
                      </a:r>
                      <a:endParaRPr lang="en-US" altLang="en-US" sz="1800" b="0">
                        <a:solidFill>
                          <a:srgbClr val="000000"/>
                        </a:solidFill>
                        <a:latin typeface="+mn-ea"/>
                        <a:cs typeface="Arial" panose="020B0604020202020204" pitchFamily="34" charset="0"/>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800" b="0">
                          <a:solidFill>
                            <a:srgbClr val="000000"/>
                          </a:solidFill>
                          <a:latin typeface="+mn-ea"/>
                          <a:cs typeface="Arial" panose="020B0604020202020204" pitchFamily="34" charset="0"/>
                        </a:rPr>
                        <a:t> </a:t>
                      </a:r>
                      <a:endParaRPr lang="en-US" altLang="en-US" sz="1800" b="0">
                        <a:solidFill>
                          <a:srgbClr val="000000"/>
                        </a:solidFill>
                        <a:latin typeface="+mn-ea"/>
                        <a:cs typeface="Arial" panose="020B0604020202020204" pitchFamily="34" charset="0"/>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r>
              <a:tr h="406400">
                <a:tc>
                  <a:txBody>
                    <a:bodyPr/>
                    <a:p>
                      <a:pPr indent="0" algn="ctr">
                        <a:buNone/>
                      </a:pPr>
                      <a:r>
                        <a:rPr lang="en-US" sz="1400" b="0">
                          <a:solidFill>
                            <a:srgbClr val="000000"/>
                          </a:solidFill>
                          <a:latin typeface="+mn-ea"/>
                          <a:cs typeface="微软雅黑" panose="020B0503020204020204" charset="-122"/>
                        </a:rPr>
                        <a:t>固定资产</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mn-ea"/>
                          <a:cs typeface="微软雅黑" panose="020B0503020204020204" charset="-122"/>
                        </a:rPr>
                        <a:t>7000</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800" b="0">
                          <a:solidFill>
                            <a:srgbClr val="000000"/>
                          </a:solidFill>
                          <a:latin typeface="+mn-ea"/>
                          <a:cs typeface="Arial" panose="020B0604020202020204" pitchFamily="34" charset="0"/>
                        </a:rPr>
                        <a:t> </a:t>
                      </a:r>
                      <a:endParaRPr lang="en-US" altLang="en-US" sz="1800" b="0">
                        <a:solidFill>
                          <a:srgbClr val="000000"/>
                        </a:solidFill>
                        <a:latin typeface="+mn-ea"/>
                        <a:cs typeface="Arial" panose="020B0604020202020204" pitchFamily="34" charset="0"/>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mn-ea"/>
                          <a:cs typeface="微软雅黑" panose="020B0503020204020204" charset="-122"/>
                        </a:rPr>
                        <a:t>(1)1000(2)1000</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mn-ea"/>
                          <a:cs typeface="微软雅黑" panose="020B0503020204020204" charset="-122"/>
                        </a:rPr>
                        <a:t>(1)3000</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mn-ea"/>
                          <a:cs typeface="微软雅黑" panose="020B0503020204020204" charset="-122"/>
                        </a:rPr>
                        <a:t>6000</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r>
              <a:tr h="406400">
                <a:tc>
                  <a:txBody>
                    <a:bodyPr/>
                    <a:p>
                      <a:pPr indent="0" algn="ctr">
                        <a:buNone/>
                      </a:pPr>
                      <a:r>
                        <a:rPr lang="en-US" sz="1400" b="0">
                          <a:solidFill>
                            <a:srgbClr val="000000"/>
                          </a:solidFill>
                          <a:latin typeface="+mn-ea"/>
                          <a:cs typeface="微软雅黑" panose="020B0503020204020204" charset="-122"/>
                        </a:rPr>
                        <a:t>少数股东权益</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800" b="0">
                          <a:solidFill>
                            <a:srgbClr val="000000"/>
                          </a:solidFill>
                          <a:latin typeface="+mn-ea"/>
                          <a:cs typeface="Arial" panose="020B0604020202020204" pitchFamily="34" charset="0"/>
                        </a:rPr>
                        <a:t> </a:t>
                      </a:r>
                      <a:endParaRPr lang="en-US" altLang="en-US" sz="1800" b="0">
                        <a:solidFill>
                          <a:srgbClr val="000000"/>
                        </a:solidFill>
                        <a:latin typeface="+mn-ea"/>
                        <a:cs typeface="Arial" panose="020B0604020202020204" pitchFamily="34" charset="0"/>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800" b="0">
                          <a:solidFill>
                            <a:srgbClr val="000000"/>
                          </a:solidFill>
                          <a:latin typeface="+mn-ea"/>
                          <a:cs typeface="Arial" panose="020B0604020202020204" pitchFamily="34" charset="0"/>
                        </a:rPr>
                        <a:t> </a:t>
                      </a:r>
                      <a:endParaRPr lang="en-US" altLang="en-US" sz="1800" b="0">
                        <a:solidFill>
                          <a:srgbClr val="000000"/>
                        </a:solidFill>
                        <a:latin typeface="+mn-ea"/>
                        <a:cs typeface="Arial" panose="020B0604020202020204" pitchFamily="34" charset="0"/>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mn-ea"/>
                          <a:cs typeface="微软雅黑" panose="020B0503020204020204" charset="-122"/>
                        </a:rPr>
                        <a:t>(1)200(4)100</a:t>
                      </a:r>
                      <a:endParaRPr lang="en-US" altLang="en-US" sz="1400" b="0">
                        <a:solidFill>
                          <a:srgbClr val="000000"/>
                        </a:solidFill>
                        <a:latin typeface="+mn-ea"/>
                        <a:cs typeface="微软雅黑" panose="020B0503020204020204" charset="-122"/>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r>
                        <a:rPr lang="en-US" sz="1800" b="0">
                          <a:solidFill>
                            <a:srgbClr val="000000"/>
                          </a:solidFill>
                          <a:latin typeface="+mn-ea"/>
                          <a:cs typeface="Arial" panose="020B0604020202020204" pitchFamily="34" charset="0"/>
                        </a:rPr>
                        <a:t> </a:t>
                      </a:r>
                      <a:endParaRPr lang="en-US" altLang="en-US" sz="1800" b="0">
                        <a:solidFill>
                          <a:srgbClr val="000000"/>
                        </a:solidFill>
                        <a:latin typeface="+mn-ea"/>
                        <a:cs typeface="Arial" panose="020B0604020202020204" pitchFamily="34" charset="0"/>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ctr">
                        <a:buNone/>
                      </a:pPr>
                      <a:endParaRPr lang="en-US" altLang="en-US" sz="1800" b="0">
                        <a:solidFill>
                          <a:srgbClr val="000000"/>
                        </a:solidFill>
                        <a:latin typeface="+mn-ea"/>
                        <a:cs typeface="Arial" panose="020B0604020202020204" pitchFamily="34" charset="0"/>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r>
            </a:tbl>
          </a:graphicData>
        </a:graphic>
      </p:graphicFrame>
      <p:sp>
        <p:nvSpPr>
          <p:cNvPr id="100" name="文本框 99"/>
          <p:cNvSpPr txBox="1"/>
          <p:nvPr/>
        </p:nvSpPr>
        <p:spPr>
          <a:xfrm>
            <a:off x="3530600" y="2658110"/>
            <a:ext cx="5080000" cy="337185"/>
          </a:xfrm>
          <a:prstGeom prst="rect">
            <a:avLst/>
          </a:prstGeom>
          <a:noFill/>
          <a:ln w="9525">
            <a:noFill/>
          </a:ln>
        </p:spPr>
        <p:txBody>
          <a:bodyPr>
            <a:spAutoFit/>
          </a:bodyPr>
          <a:p>
            <a:pPr indent="0"/>
            <a:r>
              <a:rPr lang="zh-CN" sz="1600" b="0">
                <a:solidFill>
                  <a:srgbClr val="000000"/>
                </a:solidFill>
                <a:latin typeface="+mn-ea"/>
                <a:cs typeface="+mn-ea"/>
              </a:rPr>
              <a:t>表</a:t>
            </a:r>
            <a:r>
              <a:rPr lang="en-US" sz="1600" b="0">
                <a:solidFill>
                  <a:srgbClr val="000000"/>
                </a:solidFill>
                <a:latin typeface="+mn-ea"/>
                <a:cs typeface="+mn-ea"/>
              </a:rPr>
              <a:t>7-4</a:t>
            </a:r>
            <a:r>
              <a:rPr lang="zh-CN" sz="1600" b="0">
                <a:solidFill>
                  <a:srgbClr val="000000"/>
                </a:solidFill>
                <a:latin typeface="+mn-ea"/>
                <a:cs typeface="+mn-ea"/>
              </a:rPr>
              <a:t>部分合并财务报表工作底稿单位：元</a:t>
            </a:r>
            <a:endParaRPr lang="zh-CN" altLang="en-US" sz="1600" b="0">
              <a:solidFill>
                <a:srgbClr val="000000"/>
              </a:solidFill>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第四节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固定资产内部交易的特殊类型</a:t>
            </a:r>
            <a:endParaRPr lang="zh-CN" altLang="en-US"/>
          </a:p>
        </p:txBody>
      </p:sp>
      <p:sp>
        <p:nvSpPr>
          <p:cNvPr id="3" name="内容占位符 2"/>
          <p:cNvSpPr>
            <a:spLocks noGrp="1"/>
          </p:cNvSpPr>
          <p:nvPr>
            <p:ph idx="1"/>
          </p:nvPr>
        </p:nvSpPr>
        <p:spPr/>
        <p:txBody>
          <a:bodyPr/>
          <a:p>
            <a:r>
              <a:rPr lang="zh-CN" altLang="en-US"/>
              <a:t>一、第二种类型的固定资产内部交易</a:t>
            </a:r>
            <a:endParaRPr lang="zh-CN" altLang="en-US"/>
          </a:p>
          <a:p>
            <a:r>
              <a:rPr lang="zh-CN" altLang="en-US"/>
              <a:t>固定资产购买企业则将其支付的价款作为固定资产原价，并计提必要的折旧、减值准备等。购买企业确认的固定资产原价包括两个部分：一是销售企业销售商品的成本，二是销售企业销售该商品未实现的内部销售损益。在编制合并财务报表时，有必要将销售该产品的内部销售收入与内部销售成本予以抵销，购买企业固定资产原价中包含的销售企业确认的未实现销售利润部分也应予以抵销。</a:t>
            </a:r>
            <a:endParaRPr lang="zh-CN" altLang="en-US"/>
          </a:p>
          <a:p>
            <a:r>
              <a:rPr lang="zh-CN" altLang="en-US"/>
              <a:t>编制合并财务报表时，应编制抵销分录如下：</a:t>
            </a:r>
            <a:endParaRPr lang="zh-CN" altLang="en-US"/>
          </a:p>
          <a:p>
            <a:r>
              <a:rPr lang="zh-CN" altLang="en-US"/>
              <a:t>借：营业收入(按照销售企业的内部销售收入)</a:t>
            </a:r>
            <a:endParaRPr lang="zh-CN" altLang="en-US"/>
          </a:p>
          <a:p>
            <a:r>
              <a:rPr lang="zh-CN" altLang="en-US"/>
              <a:t>贷：营业成本(按照销售成本)</a:t>
            </a:r>
            <a:endParaRPr lang="zh-CN" altLang="en-US"/>
          </a:p>
          <a:p>
            <a:pPr marL="0" indent="0">
              <a:buNone/>
            </a:pPr>
            <a:r>
              <a:rPr lang="en-US" altLang="zh-CN"/>
              <a:t>       </a:t>
            </a:r>
            <a:r>
              <a:rPr lang="zh-CN" altLang="en-US"/>
              <a:t>固定资产</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第四节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固定资产内部交易的特殊类型</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sym typeface="+mn-ea"/>
              </a:rPr>
              <a:t>二、第三种类型的固定资产内部交易</a:t>
            </a:r>
            <a:endParaRPr lang="zh-CN" altLang="zh-CN" sz="2600" b="1" dirty="0">
              <a:latin typeface="黑体" panose="02010609060101010101" charset="-122"/>
              <a:ea typeface="黑体" panose="02010609060101010101" charset="-122"/>
            </a:endParaRPr>
          </a:p>
          <a:p>
            <a:r>
              <a:rPr lang="zh-CN" altLang="en-US">
                <a:sym typeface="+mn-ea"/>
              </a:rPr>
              <a:t>第三种类型的固定资产内部交易是指企业集团内部企业将自用固定资产出售给集团内的其他企业作为商品对外销售。固定资产销售企业的个别财务报表既要反映固定资产原价和累计折旧的减少，同时要反映固定资产处置净损益。</a:t>
            </a:r>
            <a:endParaRPr lang="zh-CN" altLang="en-US">
              <a:sym typeface="+mn-ea"/>
            </a:endParaRPr>
          </a:p>
          <a:p>
            <a:r>
              <a:rPr lang="zh-CN" altLang="en-US">
                <a:sym typeface="+mn-ea"/>
              </a:rPr>
              <a:t>商品购买企业的个别财务报表则要反映存货的增加，其存货成本至少包括两个部分：一是在销售企业固定资产的账面净值，二是销售企业销售该固定资产确认的损益。在编制合并财务报表时，有必要将销售企业因销售该项固定资产确认的损益予以抵销，同时将购买企业存货成本中包含的未实现内部销售损益予以抵销。</a:t>
            </a:r>
            <a:endParaRPr lang="zh-CN" altLang="en-US"/>
          </a:p>
          <a:p>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第五节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无形资产内部交易概述</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一、无形资产内部交易的抵销</a:t>
            </a:r>
            <a:endParaRPr lang="zh-CN" altLang="zh-CN" sz="2600" b="1" dirty="0">
              <a:latin typeface="黑体" panose="02010609060101010101" charset="-122"/>
              <a:ea typeface="黑体" panose="02010609060101010101" charset="-122"/>
            </a:endParaRPr>
          </a:p>
          <a:p>
            <a:r>
              <a:rPr lang="zh-CN" altLang="en-US"/>
              <a:t>无形资产内部交易，是指企业集团中某一方将自有的无形资产转让给另一方作为无形资产使用。转让收入扣除转让无形资产的成本后，差额即转让无形资产的损益，将反映在个别利润表的“资产处置收益”项目中。</a:t>
            </a:r>
            <a:endParaRPr lang="zh-CN" altLang="en-US"/>
          </a:p>
          <a:p>
            <a:r>
              <a:rPr lang="zh-CN" altLang="en-US"/>
              <a:t>受让方购买无形资产，将按照所支付的价款确认无形资产价值，其中含有该交易的未实现内部销售损益，一并反映在个别资产负债表的“无形资产”项目中;受让方按照包含内部未实现销售损益的无形资产价值确定摊销额，反映在个别利润表的“管理费用”项目中。</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第五节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无形资产内部交易概述</a:t>
            </a:r>
            <a:endParaRPr lang="zh-CN" altLang="en-US"/>
          </a:p>
        </p:txBody>
      </p:sp>
      <p:sp>
        <p:nvSpPr>
          <p:cNvPr id="3" name="内容占位符 2"/>
          <p:cNvSpPr>
            <a:spLocks noGrp="1"/>
          </p:cNvSpPr>
          <p:nvPr>
            <p:ph idx="1"/>
          </p:nvPr>
        </p:nvSpPr>
        <p:spPr/>
        <p:txBody>
          <a:bodyPr/>
          <a:p>
            <a:r>
              <a:rPr lang="zh-CN" altLang="en-US"/>
              <a:t>从企业集团看，这种内部交易相当于将无形资产从一个成员企业转移到另一个成员企业，没有影响整个集团的利润和现金流量。在编制合并财务报表时，有必要抵销内部交易的未实现销售损益，其处理过程类似于存货和固定资产内部交易的抵销。</a:t>
            </a:r>
            <a:endParaRPr lang="zh-CN" altLang="en-US"/>
          </a:p>
          <a:p>
            <a:r>
              <a:rPr lang="zh-CN" altLang="en-US"/>
              <a:t>在对母公司与子公司、子公司相互之间销售商品形成的固定资产或无形资产所包含的未实现内部销售损益进行抵销的同时，也应当对固定资产的折旧额或无形资产的摊销额与未实现内部销售损益相关的部分进行抵销。</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 name="组合 20"/>
          <p:cNvGrpSpPr/>
          <p:nvPr/>
        </p:nvGrpSpPr>
        <p:grpSpPr>
          <a:xfrm>
            <a:off x="302895" y="106680"/>
            <a:ext cx="11499850" cy="5732780"/>
            <a:chOff x="477" y="168"/>
            <a:chExt cx="18110" cy="9028"/>
          </a:xfrm>
        </p:grpSpPr>
        <p:pic>
          <p:nvPicPr>
            <p:cNvPr id="11" name="图片 10"/>
            <p:cNvPicPr>
              <a:picLocks noChangeAspect="1"/>
            </p:cNvPicPr>
            <p:nvPr>
              <p:custDataLst>
                <p:tags r:id="rId1"/>
              </p:custDataLst>
            </p:nvPr>
          </p:nvPicPr>
          <p:blipFill>
            <a:blip r:embed="rId2"/>
            <a:stretch>
              <a:fillRect/>
            </a:stretch>
          </p:blipFill>
          <p:spPr>
            <a:xfrm>
              <a:off x="13849" y="4036"/>
              <a:ext cx="4738" cy="5160"/>
            </a:xfrm>
            <a:prstGeom prst="snip1Rect">
              <a:avLst/>
            </a:prstGeom>
          </p:spPr>
        </p:pic>
        <p:pic>
          <p:nvPicPr>
            <p:cNvPr id="5" name="内容占位符 3"/>
            <p:cNvPicPr>
              <a:picLocks noChangeAspect="1"/>
            </p:cNvPicPr>
            <p:nvPr>
              <p:custDataLst>
                <p:tags r:id="rId3"/>
              </p:custDataLst>
            </p:nvPr>
          </p:nvPicPr>
          <p:blipFill>
            <a:blip r:embed="rId4"/>
            <a:stretch>
              <a:fillRect/>
            </a:stretch>
          </p:blipFill>
          <p:spPr>
            <a:xfrm>
              <a:off x="477" y="168"/>
              <a:ext cx="3160" cy="2405"/>
            </a:xfrm>
            <a:prstGeom prst="rect">
              <a:avLst/>
            </a:prstGeom>
            <a:noFill/>
            <a:ln>
              <a:noFill/>
            </a:ln>
            <a:effectLst/>
          </p:spPr>
        </p:pic>
      </p:grpSp>
      <p:sp>
        <p:nvSpPr>
          <p:cNvPr id="35" name="椭圆 34"/>
          <p:cNvSpPr/>
          <p:nvPr>
            <p:custDataLst>
              <p:tags r:id="rId5"/>
            </p:custDataLst>
          </p:nvPr>
        </p:nvSpPr>
        <p:spPr>
          <a:xfrm rot="2713401">
            <a:off x="1738651" y="1097312"/>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36" name="椭圆 35"/>
          <p:cNvSpPr/>
          <p:nvPr>
            <p:custDataLst>
              <p:tags r:id="rId6"/>
            </p:custDataLst>
          </p:nvPr>
        </p:nvSpPr>
        <p:spPr>
          <a:xfrm rot="2713401">
            <a:off x="1330893" y="820050"/>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37" name="文本框 36"/>
          <p:cNvSpPr txBox="1"/>
          <p:nvPr>
            <p:custDataLst>
              <p:tags r:id="rId7"/>
            </p:custDataLst>
          </p:nvPr>
        </p:nvSpPr>
        <p:spPr>
          <a:xfrm>
            <a:off x="1454449" y="909892"/>
            <a:ext cx="340158" cy="461665"/>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prstClr val="white"/>
                </a:solidFill>
                <a:effectLst/>
                <a:uLnTx/>
                <a:uFillTx/>
                <a:latin typeface="思源黑体 CN"/>
                <a:cs typeface="+mn-ea"/>
                <a:sym typeface="+mn-lt"/>
              </a:rPr>
              <a:t>1</a:t>
            </a:r>
            <a:endParaRPr kumimoji="0" lang="zh-CN" altLang="en-US" sz="2400" b="0" i="0" u="none" strike="noStrike" kern="1200" cap="none" spc="0" normalizeH="0" baseline="0" noProof="0" dirty="0">
              <a:ln>
                <a:noFill/>
              </a:ln>
              <a:solidFill>
                <a:prstClr val="white"/>
              </a:solidFill>
              <a:effectLst/>
              <a:uLnTx/>
              <a:uFillTx/>
              <a:latin typeface="思源黑体 CN"/>
              <a:cs typeface="+mn-ea"/>
              <a:sym typeface="+mn-lt"/>
            </a:endParaRPr>
          </a:p>
        </p:txBody>
      </p:sp>
      <p:sp>
        <p:nvSpPr>
          <p:cNvPr id="38" name="文本框 37"/>
          <p:cNvSpPr txBox="1"/>
          <p:nvPr>
            <p:custDataLst>
              <p:tags r:id="rId8"/>
            </p:custDataLst>
          </p:nvPr>
        </p:nvSpPr>
        <p:spPr>
          <a:xfrm>
            <a:off x="2150110" y="818515"/>
            <a:ext cx="4798060" cy="455295"/>
          </a:xfrm>
          <a:prstGeom prst="rect">
            <a:avLst/>
          </a:prstGeom>
          <a:noFill/>
        </p:spPr>
        <p:txBody>
          <a:bodyPr wrap="square" rtlCol="0">
            <a:noAutofit/>
          </a:bodyPr>
          <a:p>
            <a:pPr marL="0" marR="0" lvl="0" indent="0" algn="l" defTabSz="914400" rtl="0" eaLnBrk="1" fontAlgn="auto" latinLnBrk="0" hangingPunct="1">
              <a:lnSpc>
                <a:spcPct val="110000"/>
              </a:lnSpc>
              <a:spcBef>
                <a:spcPts val="0"/>
              </a:spcBef>
              <a:spcAft>
                <a:spcPts val="0"/>
              </a:spcAft>
              <a:buClrTx/>
              <a:buSzTx/>
              <a:buFontTx/>
              <a:buNone/>
              <a:defRPr/>
            </a:pP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第一节</a:t>
            </a:r>
            <a:r>
              <a:rPr lang="en-US" sz="2000">
                <a:solidFill>
                  <a:srgbClr val="000000"/>
                </a:solidFill>
                <a:latin typeface="汉仪粗圆简" panose="02010600000101010101" charset="-122"/>
                <a:ea typeface="汉仪粗圆简" panose="02010600000101010101" charset="-122"/>
                <a:cs typeface="汉仪粗圆简" panose="02010600000101010101" charset="-122"/>
                <a:sym typeface="+mn-ea"/>
              </a:rPr>
              <a:t>  </a:t>
            </a: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固定资产内部交易概述</a:t>
            </a:r>
            <a:endParaRPr kumimoji="0" lang="zh-CN" altLang="en-US" sz="2000" i="0" u="none" strike="noStrike" kern="0" cap="none" spc="0" normalizeH="0" baseline="0" noProof="0" dirty="0">
              <a:ln>
                <a:noFill/>
              </a:ln>
              <a:effectLst/>
              <a:uLnTx/>
              <a:uFillTx/>
              <a:latin typeface="汉仪粗圆简" panose="02010600000101010101" charset="-122"/>
              <a:ea typeface="汉仪粗圆简" panose="02010600000101010101" charset="-122"/>
              <a:cs typeface="+mn-ea"/>
              <a:sym typeface="+mn-lt"/>
            </a:endParaRPr>
          </a:p>
        </p:txBody>
      </p:sp>
      <p:cxnSp>
        <p:nvCxnSpPr>
          <p:cNvPr id="40" name="直接连接符 39"/>
          <p:cNvCxnSpPr/>
          <p:nvPr>
            <p:custDataLst>
              <p:tags r:id="rId9"/>
            </p:custDataLst>
          </p:nvPr>
        </p:nvCxnSpPr>
        <p:spPr>
          <a:xfrm flipV="1">
            <a:off x="2174316" y="1272613"/>
            <a:ext cx="4923155" cy="127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41" name="椭圆 40"/>
          <p:cNvSpPr/>
          <p:nvPr>
            <p:custDataLst>
              <p:tags r:id="rId10"/>
            </p:custDataLst>
          </p:nvPr>
        </p:nvSpPr>
        <p:spPr>
          <a:xfrm rot="2713401">
            <a:off x="1738651" y="1861217"/>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2" name="椭圆 41"/>
          <p:cNvSpPr/>
          <p:nvPr>
            <p:custDataLst>
              <p:tags r:id="rId11"/>
            </p:custDataLst>
          </p:nvPr>
        </p:nvSpPr>
        <p:spPr>
          <a:xfrm rot="2713401">
            <a:off x="1330893" y="1583955"/>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3" name="文本框 42"/>
          <p:cNvSpPr txBox="1"/>
          <p:nvPr>
            <p:custDataLst>
              <p:tags r:id="rId12"/>
            </p:custDataLst>
          </p:nvPr>
        </p:nvSpPr>
        <p:spPr>
          <a:xfrm>
            <a:off x="1454449" y="1673797"/>
            <a:ext cx="340158" cy="461665"/>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prstClr val="white"/>
                </a:solidFill>
                <a:effectLst/>
                <a:uLnTx/>
                <a:uFillTx/>
                <a:latin typeface="思源黑体 CN"/>
                <a:cs typeface="+mn-ea"/>
                <a:sym typeface="+mn-lt"/>
              </a:rPr>
              <a:t>2</a:t>
            </a:r>
            <a:endParaRPr kumimoji="0" lang="zh-CN" altLang="en-US" sz="2400" b="0" i="0" u="none" strike="noStrike" kern="1200" cap="none" spc="0" normalizeH="0" baseline="0" noProof="0" dirty="0">
              <a:ln>
                <a:noFill/>
              </a:ln>
              <a:solidFill>
                <a:prstClr val="white"/>
              </a:solidFill>
              <a:effectLst/>
              <a:uLnTx/>
              <a:uFillTx/>
              <a:latin typeface="思源黑体 CN"/>
              <a:cs typeface="+mn-ea"/>
              <a:sym typeface="+mn-lt"/>
            </a:endParaRPr>
          </a:p>
        </p:txBody>
      </p:sp>
      <p:sp>
        <p:nvSpPr>
          <p:cNvPr id="47" name="椭圆 46"/>
          <p:cNvSpPr/>
          <p:nvPr>
            <p:custDataLst>
              <p:tags r:id="rId13"/>
            </p:custDataLst>
          </p:nvPr>
        </p:nvSpPr>
        <p:spPr>
          <a:xfrm rot="2713401">
            <a:off x="1740829" y="2668405"/>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8" name="椭圆 47"/>
          <p:cNvSpPr/>
          <p:nvPr>
            <p:custDataLst>
              <p:tags r:id="rId14"/>
            </p:custDataLst>
          </p:nvPr>
        </p:nvSpPr>
        <p:spPr>
          <a:xfrm rot="2713401">
            <a:off x="1333071" y="2412098"/>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9" name="文本框 48"/>
          <p:cNvSpPr txBox="1"/>
          <p:nvPr>
            <p:custDataLst>
              <p:tags r:id="rId15"/>
            </p:custDataLst>
          </p:nvPr>
        </p:nvSpPr>
        <p:spPr>
          <a:xfrm>
            <a:off x="1456627" y="2480985"/>
            <a:ext cx="340158" cy="461665"/>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prstClr val="white"/>
                </a:solidFill>
                <a:effectLst/>
                <a:uLnTx/>
                <a:uFillTx/>
                <a:latin typeface="思源黑体 CN"/>
                <a:cs typeface="+mn-ea"/>
                <a:sym typeface="+mn-lt"/>
              </a:rPr>
              <a:t>3</a:t>
            </a:r>
            <a:endParaRPr kumimoji="0" lang="zh-CN" altLang="en-US" sz="2400" b="0" i="0" u="none" strike="noStrike" kern="1200" cap="none" spc="0" normalizeH="0" baseline="0" noProof="0" dirty="0">
              <a:ln>
                <a:noFill/>
              </a:ln>
              <a:solidFill>
                <a:prstClr val="white"/>
              </a:solidFill>
              <a:effectLst/>
              <a:uLnTx/>
              <a:uFillTx/>
              <a:latin typeface="思源黑体 CN"/>
              <a:cs typeface="+mn-ea"/>
              <a:sym typeface="+mn-lt"/>
            </a:endParaRPr>
          </a:p>
        </p:txBody>
      </p:sp>
      <p:sp>
        <p:nvSpPr>
          <p:cNvPr id="53" name="椭圆 52"/>
          <p:cNvSpPr/>
          <p:nvPr>
            <p:custDataLst>
              <p:tags r:id="rId16"/>
            </p:custDataLst>
          </p:nvPr>
        </p:nvSpPr>
        <p:spPr>
          <a:xfrm rot="2713401">
            <a:off x="1740829" y="3477395"/>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54" name="椭圆 53"/>
          <p:cNvSpPr/>
          <p:nvPr>
            <p:custDataLst>
              <p:tags r:id="rId17"/>
            </p:custDataLst>
          </p:nvPr>
        </p:nvSpPr>
        <p:spPr>
          <a:xfrm rot="2713401">
            <a:off x="1333071" y="3200133"/>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55" name="文本框 54"/>
          <p:cNvSpPr txBox="1"/>
          <p:nvPr>
            <p:custDataLst>
              <p:tags r:id="rId18"/>
            </p:custDataLst>
          </p:nvPr>
        </p:nvSpPr>
        <p:spPr>
          <a:xfrm>
            <a:off x="1456627" y="3289975"/>
            <a:ext cx="340158" cy="461665"/>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prstClr val="white"/>
                </a:solidFill>
                <a:effectLst/>
                <a:uLnTx/>
                <a:uFillTx/>
                <a:latin typeface="思源黑体 CN"/>
                <a:cs typeface="+mn-ea"/>
                <a:sym typeface="+mn-lt"/>
              </a:rPr>
              <a:t>4</a:t>
            </a:r>
            <a:endParaRPr kumimoji="0" lang="zh-CN" altLang="en-US" sz="2400" b="0" i="0" u="none" strike="noStrike" kern="1200" cap="none" spc="0" normalizeH="0" baseline="0" noProof="0" dirty="0">
              <a:ln>
                <a:noFill/>
              </a:ln>
              <a:solidFill>
                <a:prstClr val="white"/>
              </a:solidFill>
              <a:effectLst/>
              <a:uLnTx/>
              <a:uFillTx/>
              <a:latin typeface="思源黑体 CN"/>
              <a:cs typeface="+mn-ea"/>
              <a:sym typeface="+mn-lt"/>
            </a:endParaRPr>
          </a:p>
        </p:txBody>
      </p:sp>
      <p:sp>
        <p:nvSpPr>
          <p:cNvPr id="59" name="文本框 58"/>
          <p:cNvSpPr txBox="1"/>
          <p:nvPr>
            <p:custDataLst>
              <p:tags r:id="rId19"/>
            </p:custDataLst>
          </p:nvPr>
        </p:nvSpPr>
        <p:spPr>
          <a:xfrm>
            <a:off x="2176780" y="1673860"/>
            <a:ext cx="4798060" cy="455295"/>
          </a:xfrm>
          <a:prstGeom prst="rect">
            <a:avLst/>
          </a:prstGeom>
          <a:noFill/>
        </p:spPr>
        <p:txBody>
          <a:bodyPr wrap="square" rtlCol="0">
            <a:noAutofit/>
          </a:bodyPr>
          <a:p>
            <a:pPr marL="0" marR="0" lvl="0" indent="0" algn="l" defTabSz="914400" rtl="0" eaLnBrk="1" fontAlgn="auto" latinLnBrk="0" hangingPunct="1">
              <a:lnSpc>
                <a:spcPct val="110000"/>
              </a:lnSpc>
              <a:spcBef>
                <a:spcPts val="0"/>
              </a:spcBef>
              <a:spcAft>
                <a:spcPts val="0"/>
              </a:spcAft>
              <a:buClrTx/>
              <a:buSzTx/>
              <a:buFontTx/>
              <a:buNone/>
              <a:defRPr/>
            </a:pP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第二节</a:t>
            </a:r>
            <a:r>
              <a:rPr lang="en-US" sz="2000">
                <a:solidFill>
                  <a:srgbClr val="000000"/>
                </a:solidFill>
                <a:latin typeface="汉仪粗圆简" panose="02010600000101010101" charset="-122"/>
                <a:ea typeface="汉仪粗圆简" panose="02010600000101010101" charset="-122"/>
                <a:cs typeface="汉仪粗圆简" panose="02010600000101010101" charset="-122"/>
                <a:sym typeface="+mn-ea"/>
              </a:rPr>
              <a:t>  </a:t>
            </a: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固定资产顺销</a:t>
            </a:r>
            <a:endParaRPr kumimoji="0" lang="zh-CN" altLang="en-US" sz="2000" i="0" u="none" strike="noStrike" kern="0" cap="none" spc="0" normalizeH="0" baseline="0" noProof="0" dirty="0">
              <a:ln>
                <a:noFill/>
              </a:ln>
              <a:effectLst/>
              <a:uLnTx/>
              <a:uFillTx/>
              <a:latin typeface="汉仪粗圆简" panose="02010600000101010101" charset="-122"/>
              <a:ea typeface="汉仪粗圆简" panose="02010600000101010101" charset="-122"/>
              <a:cs typeface="+mn-ea"/>
              <a:sym typeface="+mn-lt"/>
            </a:endParaRPr>
          </a:p>
        </p:txBody>
      </p:sp>
      <p:cxnSp>
        <p:nvCxnSpPr>
          <p:cNvPr id="60" name="直接连接符 59"/>
          <p:cNvCxnSpPr/>
          <p:nvPr>
            <p:custDataLst>
              <p:tags r:id="rId20"/>
            </p:custDataLst>
          </p:nvPr>
        </p:nvCxnSpPr>
        <p:spPr>
          <a:xfrm flipV="1">
            <a:off x="2200986" y="2127958"/>
            <a:ext cx="4923155" cy="127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61" name="文本框 60"/>
          <p:cNvSpPr txBox="1"/>
          <p:nvPr>
            <p:custDataLst>
              <p:tags r:id="rId21"/>
            </p:custDataLst>
          </p:nvPr>
        </p:nvSpPr>
        <p:spPr>
          <a:xfrm>
            <a:off x="2154555" y="2488565"/>
            <a:ext cx="4798060" cy="455295"/>
          </a:xfrm>
          <a:prstGeom prst="rect">
            <a:avLst/>
          </a:prstGeom>
          <a:noFill/>
        </p:spPr>
        <p:txBody>
          <a:bodyPr wrap="square" rtlCol="0">
            <a:noAutofit/>
          </a:bodyPr>
          <a:p>
            <a:pPr marL="0" marR="0" lvl="0" indent="0" algn="l" defTabSz="914400" rtl="0" eaLnBrk="1" fontAlgn="auto" latinLnBrk="0" hangingPunct="1">
              <a:lnSpc>
                <a:spcPct val="110000"/>
              </a:lnSpc>
              <a:spcBef>
                <a:spcPts val="0"/>
              </a:spcBef>
              <a:spcAft>
                <a:spcPts val="0"/>
              </a:spcAft>
              <a:buClrTx/>
              <a:buSzTx/>
              <a:buFontTx/>
              <a:buNone/>
              <a:defRPr/>
            </a:pP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第三节</a:t>
            </a:r>
            <a:r>
              <a:rPr lang="en-US" sz="2000">
                <a:solidFill>
                  <a:srgbClr val="000000"/>
                </a:solidFill>
                <a:latin typeface="汉仪粗圆简" panose="02010600000101010101" charset="-122"/>
                <a:ea typeface="汉仪粗圆简" panose="02010600000101010101" charset="-122"/>
                <a:cs typeface="汉仪粗圆简" panose="02010600000101010101" charset="-122"/>
                <a:sym typeface="+mn-ea"/>
              </a:rPr>
              <a:t>  </a:t>
            </a: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固定资产逆销</a:t>
            </a:r>
            <a:endParaRPr kumimoji="0" lang="zh-CN" altLang="en-US" sz="2000" i="0" u="none" strike="noStrike" kern="0" cap="none" spc="0" normalizeH="0" baseline="0" noProof="0" dirty="0">
              <a:ln>
                <a:noFill/>
              </a:ln>
              <a:effectLst/>
              <a:uLnTx/>
              <a:uFillTx/>
              <a:latin typeface="汉仪粗圆简" panose="02010600000101010101" charset="-122"/>
              <a:ea typeface="汉仪粗圆简" panose="02010600000101010101" charset="-122"/>
              <a:cs typeface="+mn-ea"/>
              <a:sym typeface="+mn-lt"/>
            </a:endParaRPr>
          </a:p>
        </p:txBody>
      </p:sp>
      <p:cxnSp>
        <p:nvCxnSpPr>
          <p:cNvPr id="62" name="直接连接符 61"/>
          <p:cNvCxnSpPr/>
          <p:nvPr>
            <p:custDataLst>
              <p:tags r:id="rId22"/>
            </p:custDataLst>
          </p:nvPr>
        </p:nvCxnSpPr>
        <p:spPr>
          <a:xfrm flipV="1">
            <a:off x="2178761" y="2942663"/>
            <a:ext cx="4923155" cy="127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63" name="文本框 62"/>
          <p:cNvSpPr txBox="1"/>
          <p:nvPr>
            <p:custDataLst>
              <p:tags r:id="rId23"/>
            </p:custDataLst>
          </p:nvPr>
        </p:nvSpPr>
        <p:spPr>
          <a:xfrm>
            <a:off x="2178685" y="3272155"/>
            <a:ext cx="4798060" cy="455295"/>
          </a:xfrm>
          <a:prstGeom prst="rect">
            <a:avLst/>
          </a:prstGeom>
          <a:noFill/>
        </p:spPr>
        <p:txBody>
          <a:bodyPr wrap="square" rtlCol="0">
            <a:noAutofit/>
          </a:bodyPr>
          <a:p>
            <a:pPr marL="0" marR="0" lvl="0" indent="0" algn="l" defTabSz="914400" rtl="0" eaLnBrk="1" fontAlgn="auto" latinLnBrk="0" hangingPunct="1">
              <a:lnSpc>
                <a:spcPct val="110000"/>
              </a:lnSpc>
              <a:spcBef>
                <a:spcPts val="0"/>
              </a:spcBef>
              <a:spcAft>
                <a:spcPts val="0"/>
              </a:spcAft>
              <a:buClrTx/>
              <a:buSzTx/>
              <a:buFontTx/>
              <a:buNone/>
              <a:defRPr/>
            </a:pP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第四节</a:t>
            </a:r>
            <a:r>
              <a:rPr lang="en-US" sz="2000">
                <a:solidFill>
                  <a:srgbClr val="000000"/>
                </a:solidFill>
                <a:latin typeface="汉仪粗圆简" panose="02010600000101010101" charset="-122"/>
                <a:ea typeface="汉仪粗圆简" panose="02010600000101010101" charset="-122"/>
                <a:cs typeface="汉仪粗圆简" panose="02010600000101010101" charset="-122"/>
                <a:sym typeface="+mn-ea"/>
              </a:rPr>
              <a:t>  </a:t>
            </a: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固定资产内部交易的特殊类型</a:t>
            </a:r>
            <a:endParaRPr kumimoji="0" lang="zh-CN" altLang="en-US" sz="2000" i="0" u="none" strike="noStrike" kern="0" cap="none" spc="0" normalizeH="0" baseline="0" noProof="0" dirty="0">
              <a:ln>
                <a:noFill/>
              </a:ln>
              <a:effectLst/>
              <a:uLnTx/>
              <a:uFillTx/>
              <a:latin typeface="汉仪粗圆简" panose="02010600000101010101" charset="-122"/>
              <a:ea typeface="汉仪粗圆简" panose="02010600000101010101" charset="-122"/>
              <a:cs typeface="+mn-ea"/>
              <a:sym typeface="+mn-lt"/>
            </a:endParaRPr>
          </a:p>
        </p:txBody>
      </p:sp>
      <p:cxnSp>
        <p:nvCxnSpPr>
          <p:cNvPr id="64" name="直接连接符 63"/>
          <p:cNvCxnSpPr/>
          <p:nvPr>
            <p:custDataLst>
              <p:tags r:id="rId24"/>
            </p:custDataLst>
          </p:nvPr>
        </p:nvCxnSpPr>
        <p:spPr>
          <a:xfrm flipV="1">
            <a:off x="2202891" y="3726253"/>
            <a:ext cx="4923155" cy="127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椭圆 1"/>
          <p:cNvSpPr/>
          <p:nvPr>
            <p:custDataLst>
              <p:tags r:id="rId25"/>
            </p:custDataLst>
          </p:nvPr>
        </p:nvSpPr>
        <p:spPr>
          <a:xfrm rot="2713401">
            <a:off x="1746544" y="4322580"/>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3" name="椭圆 2"/>
          <p:cNvSpPr/>
          <p:nvPr>
            <p:custDataLst>
              <p:tags r:id="rId26"/>
            </p:custDataLst>
          </p:nvPr>
        </p:nvSpPr>
        <p:spPr>
          <a:xfrm rot="2713401">
            <a:off x="1338786" y="4045318"/>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 name="文本框 3"/>
          <p:cNvSpPr txBox="1"/>
          <p:nvPr>
            <p:custDataLst>
              <p:tags r:id="rId27"/>
            </p:custDataLst>
          </p:nvPr>
        </p:nvSpPr>
        <p:spPr>
          <a:xfrm>
            <a:off x="1462342" y="4135160"/>
            <a:ext cx="335280" cy="460375"/>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prstClr val="white"/>
                </a:solidFill>
                <a:effectLst/>
                <a:uLnTx/>
                <a:uFillTx/>
                <a:latin typeface="思源黑体 CN"/>
                <a:cs typeface="+mn-ea"/>
                <a:sym typeface="+mn-lt"/>
              </a:rPr>
              <a:t>5</a:t>
            </a:r>
            <a:endParaRPr kumimoji="0" lang="zh-CN" altLang="en-US" sz="2400" b="0" i="0" u="none" strike="noStrike" kern="1200" cap="none" spc="0" normalizeH="0" baseline="0" noProof="0" dirty="0">
              <a:ln>
                <a:noFill/>
              </a:ln>
              <a:solidFill>
                <a:prstClr val="white"/>
              </a:solidFill>
              <a:effectLst/>
              <a:uLnTx/>
              <a:uFillTx/>
              <a:latin typeface="思源黑体 CN"/>
              <a:cs typeface="+mn-ea"/>
              <a:sym typeface="+mn-lt"/>
            </a:endParaRPr>
          </a:p>
        </p:txBody>
      </p:sp>
      <p:sp>
        <p:nvSpPr>
          <p:cNvPr id="6" name="文本框 5"/>
          <p:cNvSpPr txBox="1"/>
          <p:nvPr>
            <p:custDataLst>
              <p:tags r:id="rId28"/>
            </p:custDataLst>
          </p:nvPr>
        </p:nvSpPr>
        <p:spPr>
          <a:xfrm>
            <a:off x="2184400" y="4117340"/>
            <a:ext cx="4798060" cy="455295"/>
          </a:xfrm>
          <a:prstGeom prst="rect">
            <a:avLst/>
          </a:prstGeom>
          <a:noFill/>
        </p:spPr>
        <p:txBody>
          <a:bodyPr wrap="square" rtlCol="0">
            <a:noAutofit/>
          </a:bodyPr>
          <a:p>
            <a:pPr indent="0"/>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第五节</a:t>
            </a:r>
            <a:r>
              <a:rPr lang="en-US" sz="2000">
                <a:solidFill>
                  <a:srgbClr val="000000"/>
                </a:solidFill>
                <a:latin typeface="汉仪粗圆简" panose="02010600000101010101" charset="-122"/>
                <a:ea typeface="汉仪粗圆简" panose="02010600000101010101" charset="-122"/>
                <a:cs typeface="汉仪粗圆简" panose="02010600000101010101" charset="-122"/>
                <a:sym typeface="+mn-ea"/>
              </a:rPr>
              <a:t>  </a:t>
            </a: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无形资产内部交易概述</a:t>
            </a:r>
            <a:endParaRPr kumimoji="0" lang="zh-CN" altLang="en-US" sz="2000" i="0" u="none" strike="noStrike" kern="0" cap="none" spc="0" normalizeH="0" baseline="0" noProof="0" dirty="0">
              <a:ln>
                <a:noFill/>
              </a:ln>
              <a:effectLst/>
              <a:uLnTx/>
              <a:uFillTx/>
              <a:latin typeface="汉仪粗圆简" panose="02010600000101010101" charset="-122"/>
              <a:ea typeface="汉仪粗圆简" panose="02010600000101010101" charset="-122"/>
              <a:cs typeface="+mn-ea"/>
              <a:sym typeface="+mn-lt"/>
            </a:endParaRPr>
          </a:p>
        </p:txBody>
      </p:sp>
      <p:cxnSp>
        <p:nvCxnSpPr>
          <p:cNvPr id="7" name="直接连接符 6"/>
          <p:cNvCxnSpPr/>
          <p:nvPr>
            <p:custDataLst>
              <p:tags r:id="rId29"/>
            </p:custDataLst>
          </p:nvPr>
        </p:nvCxnSpPr>
        <p:spPr>
          <a:xfrm flipV="1">
            <a:off x="2208606" y="4571438"/>
            <a:ext cx="4923155" cy="127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custDataLst>
              <p:tags r:id="rId30"/>
            </p:custDataLst>
          </p:nvPr>
        </p:nvSpPr>
        <p:spPr>
          <a:xfrm>
            <a:off x="8463280" y="843329"/>
            <a:ext cx="2149270" cy="1014730"/>
          </a:xfrm>
          <a:prstGeom prst="rect">
            <a:avLst/>
          </a:prstGeom>
          <a:noFill/>
        </p:spPr>
        <p:txBody>
          <a:bodyPr wrap="square" rtlCol="0">
            <a:spAutoFit/>
          </a:bodyPr>
          <a:p>
            <a:pPr marR="0" indent="0" algn="dist" defTabSz="914400" fontAlgn="auto">
              <a:lnSpc>
                <a:spcPct val="100000"/>
              </a:lnSpc>
              <a:spcBef>
                <a:spcPts val="0"/>
              </a:spcBef>
              <a:spcAft>
                <a:spcPts val="0"/>
              </a:spcAft>
              <a:buClrTx/>
              <a:buSzTx/>
              <a:buFontTx/>
              <a:buNone/>
              <a:defRPr/>
            </a:pPr>
            <a:r>
              <a:rPr kumimoji="0" lang="zh-CN" altLang="en-US" sz="6000" b="1" i="0" kern="1200" cap="none" spc="0" normalizeH="0" baseline="0" noProof="0" dirty="0">
                <a:solidFill>
                  <a:schemeClr val="accent2"/>
                </a:solidFill>
                <a:latin typeface="汉仪粗圆简" panose="02010600000101010101" charset="-122"/>
                <a:ea typeface="汉仪粗圆简" panose="02010600000101010101" charset="-122"/>
                <a:cs typeface="+mn-ea"/>
                <a:sym typeface="+mn-lt"/>
              </a:rPr>
              <a:t>目录</a:t>
            </a:r>
            <a:endParaRPr kumimoji="0" lang="zh-CN" altLang="en-US" sz="6000" b="1" i="0" kern="1200" cap="none" spc="0" normalizeH="0" baseline="0" noProof="0" dirty="0">
              <a:solidFill>
                <a:schemeClr val="accent2"/>
              </a:solidFill>
              <a:latin typeface="汉仪粗圆简" panose="02010600000101010101" charset="-122"/>
              <a:ea typeface="汉仪粗圆简" panose="02010600000101010101" charset="-122"/>
              <a:cs typeface="+mn-ea"/>
              <a:sym typeface="+mn-lt"/>
            </a:endParaRPr>
          </a:p>
        </p:txBody>
      </p:sp>
      <p:sp>
        <p:nvSpPr>
          <p:cNvPr id="12" name="矩形 11"/>
          <p:cNvSpPr/>
          <p:nvPr>
            <p:custDataLst>
              <p:tags r:id="rId31"/>
            </p:custDataLst>
          </p:nvPr>
        </p:nvSpPr>
        <p:spPr>
          <a:xfrm>
            <a:off x="8265744" y="459392"/>
            <a:ext cx="2442056" cy="461665"/>
          </a:xfrm>
          <a:prstGeom prst="rect">
            <a:avLst/>
          </a:prstGeom>
        </p:spPr>
        <p:txBody>
          <a:bodyPr wrap="square">
            <a:spAutoFit/>
          </a:bodyPr>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700" normalizeH="0" baseline="0" noProof="0" dirty="0">
                <a:ln>
                  <a:noFill/>
                </a:ln>
                <a:solidFill>
                  <a:prstClr val="black"/>
                </a:solidFill>
                <a:effectLst/>
                <a:uLnTx/>
                <a:uFillTx/>
                <a:latin typeface="思源黑体 CN"/>
                <a:cs typeface="+mn-ea"/>
                <a:sym typeface="+mn-lt"/>
              </a:rPr>
              <a:t>CONTENTS</a:t>
            </a:r>
            <a:endParaRPr kumimoji="0" lang="zh-CN" altLang="en-US" sz="2400" b="1" i="0" u="none" strike="noStrike" kern="1200" cap="none" spc="700" normalizeH="0" baseline="0" noProof="0" dirty="0">
              <a:ln>
                <a:noFill/>
              </a:ln>
              <a:solidFill>
                <a:prstClr val="black"/>
              </a:solidFill>
              <a:effectLst/>
              <a:uLnTx/>
              <a:uFillTx/>
              <a:latin typeface="思源黑体 CN"/>
              <a:cs typeface="+mn-ea"/>
              <a:sym typeface="+mn-lt"/>
            </a:endParaRPr>
          </a:p>
        </p:txBody>
      </p:sp>
      <p:sp>
        <p:nvSpPr>
          <p:cNvPr id="13" name="椭圆 12"/>
          <p:cNvSpPr/>
          <p:nvPr>
            <p:custDataLst>
              <p:tags r:id="rId32"/>
            </p:custDataLst>
          </p:nvPr>
        </p:nvSpPr>
        <p:spPr>
          <a:xfrm rot="2713401">
            <a:off x="1754164" y="5166495"/>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14" name="椭圆 13"/>
          <p:cNvSpPr/>
          <p:nvPr>
            <p:custDataLst>
              <p:tags r:id="rId33"/>
            </p:custDataLst>
          </p:nvPr>
        </p:nvSpPr>
        <p:spPr>
          <a:xfrm rot="2713401">
            <a:off x="1346406" y="4889233"/>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15" name="文本框 14"/>
          <p:cNvSpPr txBox="1"/>
          <p:nvPr>
            <p:custDataLst>
              <p:tags r:id="rId34"/>
            </p:custDataLst>
          </p:nvPr>
        </p:nvSpPr>
        <p:spPr>
          <a:xfrm>
            <a:off x="1469962" y="4979075"/>
            <a:ext cx="335280" cy="460375"/>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prstClr val="white"/>
                </a:solidFill>
                <a:effectLst/>
                <a:uLnTx/>
                <a:uFillTx/>
                <a:latin typeface="思源黑体 CN"/>
                <a:cs typeface="+mn-ea"/>
                <a:sym typeface="+mn-lt"/>
              </a:rPr>
              <a:t>6</a:t>
            </a:r>
            <a:endParaRPr kumimoji="0" lang="zh-CN" altLang="en-US" sz="2400" b="0" i="0" u="none" strike="noStrike" kern="1200" cap="none" spc="0" normalizeH="0" baseline="0" noProof="0" dirty="0">
              <a:ln>
                <a:noFill/>
              </a:ln>
              <a:solidFill>
                <a:prstClr val="white"/>
              </a:solidFill>
              <a:effectLst/>
              <a:uLnTx/>
              <a:uFillTx/>
              <a:latin typeface="思源黑体 CN"/>
              <a:cs typeface="+mn-ea"/>
              <a:sym typeface="+mn-lt"/>
            </a:endParaRPr>
          </a:p>
        </p:txBody>
      </p:sp>
      <p:sp>
        <p:nvSpPr>
          <p:cNvPr id="16" name="文本框 15"/>
          <p:cNvSpPr txBox="1"/>
          <p:nvPr>
            <p:custDataLst>
              <p:tags r:id="rId35"/>
            </p:custDataLst>
          </p:nvPr>
        </p:nvSpPr>
        <p:spPr>
          <a:xfrm>
            <a:off x="2192020" y="4961255"/>
            <a:ext cx="4798060" cy="455295"/>
          </a:xfrm>
          <a:prstGeom prst="rect">
            <a:avLst/>
          </a:prstGeom>
          <a:noFill/>
        </p:spPr>
        <p:txBody>
          <a:bodyPr wrap="square" rtlCol="0">
            <a:noAutofit/>
          </a:bodyPr>
          <a:p>
            <a:pPr indent="0"/>
            <a:r>
              <a:rPr sz="2000">
                <a:solidFill>
                  <a:srgbClr val="000000"/>
                </a:solidFill>
                <a:latin typeface="汉仪粗圆简" panose="02010600000101010101" charset="-122"/>
                <a:ea typeface="汉仪粗圆简" panose="02010600000101010101" charset="-122"/>
                <a:cs typeface="汉仪粗圆简" panose="02010600000101010101" charset="-122"/>
                <a:sym typeface="+mn-ea"/>
              </a:rPr>
              <a:t>第六节  无形资产顺销</a:t>
            </a:r>
            <a:endParaRPr sz="2000">
              <a:solidFill>
                <a:srgbClr val="000000"/>
              </a:solidFill>
              <a:latin typeface="汉仪粗圆简" panose="02010600000101010101" charset="-122"/>
              <a:ea typeface="汉仪粗圆简" panose="02010600000101010101" charset="-122"/>
              <a:cs typeface="汉仪粗圆简" panose="02010600000101010101" charset="-122"/>
              <a:sym typeface="+mn-ea"/>
            </a:endParaRPr>
          </a:p>
        </p:txBody>
      </p:sp>
      <p:cxnSp>
        <p:nvCxnSpPr>
          <p:cNvPr id="17" name="直接连接符 16"/>
          <p:cNvCxnSpPr/>
          <p:nvPr>
            <p:custDataLst>
              <p:tags r:id="rId36"/>
            </p:custDataLst>
          </p:nvPr>
        </p:nvCxnSpPr>
        <p:spPr>
          <a:xfrm flipV="1">
            <a:off x="2216226" y="5415353"/>
            <a:ext cx="4923155" cy="127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8" name="椭圆 17"/>
          <p:cNvSpPr/>
          <p:nvPr>
            <p:custDataLst>
              <p:tags r:id="rId37"/>
            </p:custDataLst>
          </p:nvPr>
        </p:nvSpPr>
        <p:spPr>
          <a:xfrm rot="2713401">
            <a:off x="1779564" y="5990725"/>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19" name="椭圆 18"/>
          <p:cNvSpPr/>
          <p:nvPr>
            <p:custDataLst>
              <p:tags r:id="rId38"/>
            </p:custDataLst>
          </p:nvPr>
        </p:nvSpPr>
        <p:spPr>
          <a:xfrm rot="2713401">
            <a:off x="1371806" y="5713463"/>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20" name="文本框 19"/>
          <p:cNvSpPr txBox="1"/>
          <p:nvPr>
            <p:custDataLst>
              <p:tags r:id="rId39"/>
            </p:custDataLst>
          </p:nvPr>
        </p:nvSpPr>
        <p:spPr>
          <a:xfrm>
            <a:off x="1495362" y="5803305"/>
            <a:ext cx="335280" cy="460375"/>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prstClr val="white"/>
                </a:solidFill>
                <a:effectLst/>
                <a:uLnTx/>
                <a:uFillTx/>
                <a:latin typeface="思源黑体 CN"/>
                <a:cs typeface="+mn-ea"/>
                <a:sym typeface="+mn-lt"/>
              </a:rPr>
              <a:t>7</a:t>
            </a:r>
            <a:endParaRPr kumimoji="0" lang="zh-CN" altLang="en-US" sz="2400" b="0" i="0" u="none" strike="noStrike" kern="1200" cap="none" spc="0" normalizeH="0" baseline="0" noProof="0" dirty="0">
              <a:ln>
                <a:noFill/>
              </a:ln>
              <a:solidFill>
                <a:prstClr val="white"/>
              </a:solidFill>
              <a:effectLst/>
              <a:uLnTx/>
              <a:uFillTx/>
              <a:latin typeface="思源黑体 CN"/>
              <a:cs typeface="+mn-ea"/>
              <a:sym typeface="+mn-lt"/>
            </a:endParaRPr>
          </a:p>
        </p:txBody>
      </p:sp>
      <p:sp>
        <p:nvSpPr>
          <p:cNvPr id="22" name="文本框 21"/>
          <p:cNvSpPr txBox="1"/>
          <p:nvPr>
            <p:custDataLst>
              <p:tags r:id="rId40"/>
            </p:custDataLst>
          </p:nvPr>
        </p:nvSpPr>
        <p:spPr>
          <a:xfrm>
            <a:off x="2217420" y="5785485"/>
            <a:ext cx="4798060" cy="455295"/>
          </a:xfrm>
          <a:prstGeom prst="rect">
            <a:avLst/>
          </a:prstGeom>
          <a:noFill/>
        </p:spPr>
        <p:txBody>
          <a:bodyPr wrap="square" rtlCol="0">
            <a:noAutofit/>
          </a:bodyPr>
          <a:p>
            <a:pPr indent="0"/>
            <a:r>
              <a:rPr sz="2000">
                <a:solidFill>
                  <a:srgbClr val="000000"/>
                </a:solidFill>
                <a:latin typeface="汉仪粗圆简" panose="02010600000101010101" charset="-122"/>
                <a:ea typeface="汉仪粗圆简" panose="02010600000101010101" charset="-122"/>
                <a:cs typeface="汉仪粗圆简" panose="02010600000101010101" charset="-122"/>
                <a:sym typeface="+mn-ea"/>
              </a:rPr>
              <a:t>第七节  无形资产逆销</a:t>
            </a:r>
            <a:endParaRPr sz="2000">
              <a:solidFill>
                <a:srgbClr val="000000"/>
              </a:solidFill>
              <a:latin typeface="汉仪粗圆简" panose="02010600000101010101" charset="-122"/>
              <a:ea typeface="汉仪粗圆简" panose="02010600000101010101" charset="-122"/>
              <a:cs typeface="汉仪粗圆简" panose="02010600000101010101" charset="-122"/>
              <a:sym typeface="+mn-ea"/>
            </a:endParaRPr>
          </a:p>
        </p:txBody>
      </p:sp>
      <p:cxnSp>
        <p:nvCxnSpPr>
          <p:cNvPr id="23" name="直接连接符 22"/>
          <p:cNvCxnSpPr/>
          <p:nvPr>
            <p:custDataLst>
              <p:tags r:id="rId41"/>
            </p:custDataLst>
          </p:nvPr>
        </p:nvCxnSpPr>
        <p:spPr>
          <a:xfrm flipV="1">
            <a:off x="2241626" y="6239583"/>
            <a:ext cx="4923155" cy="127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4" name="日期占位符 23"/>
          <p:cNvSpPr>
            <a:spLocks noGrp="1"/>
          </p:cNvSpPr>
          <p:nvPr>
            <p:ph type="dt" sz="half" idx="10"/>
          </p:nvPr>
        </p:nvSpPr>
        <p:spPr/>
        <p:txBody>
          <a:bodyPr/>
          <a:p>
            <a:fld id="{BB962C8B-B14F-4D97-AF65-F5344CB8AC3E}" type="datetime1">
              <a:rPr lang="zh-CN" altLang="en-US"/>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timing>
    <p:tnLst>
      <p:par>
        <p:cTn id="1" dur="indefinite" restart="never" nodeType="tmRoot"/>
      </p:par>
    </p:tnLst>
    <p:bldLst>
      <p:bldP spid="10"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无形资产顺销</a:t>
            </a:r>
            <a:endParaRPr lang="zh-CN" altLang="en-US"/>
          </a:p>
        </p:txBody>
      </p:sp>
      <p:sp>
        <p:nvSpPr>
          <p:cNvPr id="3" name="内容占位符 2"/>
          <p:cNvSpPr>
            <a:spLocks noGrp="1"/>
          </p:cNvSpPr>
          <p:nvPr>
            <p:ph idx="1"/>
          </p:nvPr>
        </p:nvSpPr>
        <p:spPr>
          <a:xfrm>
            <a:off x="678180" y="1697990"/>
            <a:ext cx="10740390" cy="4450715"/>
          </a:xfrm>
        </p:spPr>
        <p:txBody>
          <a:bodyPr/>
          <a:p>
            <a:r>
              <a:rPr lang="zh-CN" altLang="en-US"/>
              <a:t>无形资产的顺销与存货的顺销和固定资产的顺销面临着同样的会计问题，即需将其内部收入及未实现内部损益进行抵销。如果无形资产具有使用年限，则其成本应在使用年限中分期摊销。</a:t>
            </a:r>
            <a:endParaRPr lang="zh-CN" altLang="en-US"/>
          </a:p>
          <a:p>
            <a:r>
              <a:rPr lang="zh-CN" altLang="en-US"/>
              <a:t>摊销可通过“累计摊销”账户核算，在这种情况下，其顺销的合并财务报表抵销分录同固定资产。母公司向子公司出售无形资产所发生的未实现内部交易损益，应当全额抵销“归属于母公司所有者的净利润”。</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无形资产顺销</a:t>
            </a:r>
            <a:endParaRPr lang="zh-CN" altLang="en-US"/>
          </a:p>
        </p:txBody>
      </p:sp>
      <p:sp>
        <p:nvSpPr>
          <p:cNvPr id="3" name="内容占位符 2"/>
          <p:cNvSpPr>
            <a:spLocks noGrp="1"/>
          </p:cNvSpPr>
          <p:nvPr>
            <p:ph idx="1"/>
          </p:nvPr>
        </p:nvSpPr>
        <p:spPr/>
        <p:txBody>
          <a:bodyPr/>
          <a:p>
            <a:r>
              <a:rPr lang="zh-CN" altLang="en-US"/>
              <a:t>【案例7-11】2020年1月1日，明德公司向其拥有90%股份的子公司匡时公司以300000元的价款转让某项专利，明德公司取得该专利的成本为250000元。匡时公司按10年分摊无形资产的取得成本。两公司适用的所得税税率为25%。</a:t>
            </a:r>
            <a:endParaRPr lang="zh-CN" altLang="en-US"/>
          </a:p>
          <a:p>
            <a:r>
              <a:rPr lang="zh-CN" altLang="en-US"/>
              <a:t>(1)明德公司对此业务的会计记录如下：</a:t>
            </a:r>
            <a:endParaRPr lang="zh-CN" altLang="en-US"/>
          </a:p>
          <a:p>
            <a:r>
              <a:rPr lang="zh-CN" altLang="en-US"/>
              <a:t>2020年1月1日：</a:t>
            </a:r>
            <a:endParaRPr lang="zh-CN" altLang="en-US"/>
          </a:p>
          <a:p>
            <a:r>
              <a:rPr lang="zh-CN" altLang="en-US"/>
              <a:t>借：银行存款</a:t>
            </a:r>
            <a:r>
              <a:rPr lang="en-US" altLang="zh-CN"/>
              <a:t>        300000</a:t>
            </a:r>
            <a:endParaRPr lang="en-US" altLang="zh-CN"/>
          </a:p>
          <a:p>
            <a:r>
              <a:rPr lang="zh-CN" altLang="en-US"/>
              <a:t>贷：无形资产</a:t>
            </a:r>
            <a:r>
              <a:rPr lang="en-US" altLang="zh-CN"/>
              <a:t>        </a:t>
            </a:r>
            <a:r>
              <a:rPr lang="zh-CN" altLang="en-US"/>
              <a:t>250000</a:t>
            </a:r>
            <a:endParaRPr lang="zh-CN" altLang="en-US"/>
          </a:p>
          <a:p>
            <a:pPr marL="0" indent="0">
              <a:buNone/>
            </a:pPr>
            <a:r>
              <a:rPr lang="en-US" altLang="zh-CN"/>
              <a:t>       </a:t>
            </a:r>
            <a:r>
              <a:rPr lang="zh-CN" altLang="en-US"/>
              <a:t>资产处置损益</a:t>
            </a:r>
            <a:r>
              <a:rPr lang="en-US" altLang="zh-CN"/>
              <a:t>    50000</a:t>
            </a:r>
            <a:endParaRPr lang="en-US" altLang="zh-CN"/>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第六节  无形资产顺销</a:t>
            </a:r>
            <a:endParaRPr lang="zh-CN" altLang="en-US"/>
          </a:p>
        </p:txBody>
      </p:sp>
      <p:sp>
        <p:nvSpPr>
          <p:cNvPr id="3" name="内容占位符 2"/>
          <p:cNvSpPr>
            <a:spLocks noGrp="1"/>
          </p:cNvSpPr>
          <p:nvPr>
            <p:ph idx="1"/>
          </p:nvPr>
        </p:nvSpPr>
        <p:spPr/>
        <p:txBody>
          <a:bodyPr/>
          <a:p>
            <a:r>
              <a:rPr lang="zh-CN" altLang="en-US"/>
              <a:t>(2)匡时公司对此业务的会计记录如下：</a:t>
            </a:r>
            <a:endParaRPr lang="zh-CN" altLang="en-US"/>
          </a:p>
          <a:p>
            <a:r>
              <a:rPr lang="zh-CN" altLang="en-US"/>
              <a:t>①2020年1月1日：</a:t>
            </a:r>
            <a:endParaRPr lang="zh-CN" altLang="en-US"/>
          </a:p>
          <a:p>
            <a:r>
              <a:rPr lang="zh-CN" altLang="en-US"/>
              <a:t>借：无形资产</a:t>
            </a:r>
            <a:r>
              <a:rPr lang="en-US" altLang="zh-CN"/>
              <a:t>  300000</a:t>
            </a:r>
            <a:endParaRPr lang="en-US" altLang="zh-CN"/>
          </a:p>
          <a:p>
            <a:r>
              <a:rPr lang="zh-CN" altLang="en-US"/>
              <a:t>贷：银行存款</a:t>
            </a:r>
            <a:r>
              <a:rPr lang="en-US" altLang="zh-CN"/>
              <a:t>  300000</a:t>
            </a:r>
            <a:endParaRPr lang="en-US" altLang="zh-CN"/>
          </a:p>
          <a:p>
            <a:r>
              <a:rPr lang="en-US" altLang="zh-CN"/>
              <a:t>②2020年12月31日</a:t>
            </a:r>
            <a:endParaRPr lang="en-US" altLang="zh-CN"/>
          </a:p>
          <a:p>
            <a:r>
              <a:rPr lang="en-US" altLang="zh-CN"/>
              <a:t>借：管理费用  30000</a:t>
            </a:r>
            <a:endParaRPr lang="en-US" altLang="zh-CN"/>
          </a:p>
          <a:p>
            <a:r>
              <a:rPr lang="en-US" altLang="zh-CN"/>
              <a:t>贷：累计摊销  30000</a:t>
            </a:r>
            <a:endParaRPr lang="en-US" altLang="zh-CN"/>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第六节  无形资产顺销</a:t>
            </a:r>
            <a:endParaRPr lang="zh-CN" altLang="en-US"/>
          </a:p>
        </p:txBody>
      </p:sp>
      <p:sp>
        <p:nvSpPr>
          <p:cNvPr id="3" name="内容占位符 2"/>
          <p:cNvSpPr>
            <a:spLocks noGrp="1"/>
          </p:cNvSpPr>
          <p:nvPr>
            <p:ph idx="1"/>
          </p:nvPr>
        </p:nvSpPr>
        <p:spPr/>
        <p:txBody>
          <a:bodyPr/>
          <a:p>
            <a:r>
              <a:rPr lang="zh-CN" altLang="en-US"/>
              <a:t>(3)在编制合并财务报表时，相关的抵销业务涉及以下几个方面：</a:t>
            </a:r>
            <a:endParaRPr lang="zh-CN" altLang="en-US"/>
          </a:p>
          <a:p>
            <a:r>
              <a:rPr lang="zh-CN" altLang="en-US"/>
              <a:t>①抵销无形资产内部交易的未实现销售损益：</a:t>
            </a:r>
            <a:endParaRPr lang="zh-CN" altLang="en-US"/>
          </a:p>
          <a:p>
            <a:r>
              <a:rPr lang="zh-CN" altLang="en-US"/>
              <a:t>借：资产处置收益</a:t>
            </a:r>
            <a:r>
              <a:rPr lang="en-US" altLang="zh-CN"/>
              <a:t>  50000</a:t>
            </a:r>
            <a:endParaRPr lang="en-US" altLang="zh-CN"/>
          </a:p>
          <a:p>
            <a:r>
              <a:rPr lang="zh-CN" altLang="en-US"/>
              <a:t>贷：无形资产</a:t>
            </a:r>
            <a:r>
              <a:rPr lang="en-US" altLang="zh-CN"/>
              <a:t>      50000</a:t>
            </a:r>
            <a:endParaRPr lang="en-US" altLang="zh-CN"/>
          </a:p>
          <a:p>
            <a:r>
              <a:rPr lang="en-US" altLang="zh-CN"/>
              <a:t>②抵销本期多摊销的无形资产价值：</a:t>
            </a:r>
            <a:endParaRPr lang="en-US" altLang="zh-CN"/>
          </a:p>
          <a:p>
            <a:r>
              <a:rPr lang="en-US" altLang="zh-CN"/>
              <a:t>借：无形资产  5000</a:t>
            </a:r>
            <a:endParaRPr lang="en-US" altLang="zh-CN"/>
          </a:p>
          <a:p>
            <a:r>
              <a:rPr lang="en-US" altLang="zh-CN"/>
              <a:t>贷：管理费用  5000</a:t>
            </a:r>
            <a:endParaRPr lang="en-US" altLang="zh-CN"/>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第七节  无形资产逆销</a:t>
            </a:r>
            <a:endParaRPr lang="zh-CN" altLang="en-US"/>
          </a:p>
        </p:txBody>
      </p:sp>
      <p:sp>
        <p:nvSpPr>
          <p:cNvPr id="3" name="内容占位符 2"/>
          <p:cNvSpPr>
            <a:spLocks noGrp="1"/>
          </p:cNvSpPr>
          <p:nvPr>
            <p:ph idx="1"/>
          </p:nvPr>
        </p:nvSpPr>
        <p:spPr/>
        <p:txBody>
          <a:bodyPr/>
          <a:p>
            <a:r>
              <a:rPr lang="zh-CN" altLang="en-US"/>
              <a:t>子公司向母公司出售无形资产所发生的未实现内部交易损益，应当按照母公司对该子公司的分配比例在“归属于母公司所有者的净利润”和“少数股东损益”之间分配。</a:t>
            </a:r>
            <a:endParaRPr lang="zh-CN" altLang="en-US"/>
          </a:p>
          <a:p>
            <a:r>
              <a:rPr lang="zh-CN" altLang="en-US"/>
              <a:t>【案例7-13】明德公司于2020年1月2日从其子公司—匡时公司(明德公司拥有其90%的股份)购入某项专利，该专利的有关资料如下：成本为600000元，拟在10年内摊销;匡时公司向母公司转让专利收取的价款为800000元。</a:t>
            </a:r>
            <a:endParaRPr lang="zh-CN" altLang="en-US"/>
          </a:p>
          <a:p>
            <a:r>
              <a:rPr lang="zh-CN" altLang="en-US"/>
              <a:t>(1)匡时公司对此业务的会计记录如下：</a:t>
            </a:r>
            <a:endParaRPr lang="zh-CN" altLang="en-US"/>
          </a:p>
          <a:p>
            <a:r>
              <a:rPr lang="zh-CN" altLang="en-US"/>
              <a:t>2020年1月2日：</a:t>
            </a:r>
            <a:endParaRPr lang="zh-CN" altLang="en-US"/>
          </a:p>
          <a:p>
            <a:r>
              <a:rPr lang="zh-CN" altLang="en-US"/>
              <a:t>借：银行存款</a:t>
            </a:r>
            <a:r>
              <a:rPr lang="en-US" altLang="zh-CN"/>
              <a:t>  800000</a:t>
            </a:r>
            <a:endParaRPr lang="en-US" altLang="zh-CN"/>
          </a:p>
          <a:p>
            <a:r>
              <a:rPr lang="zh-CN" altLang="en-US"/>
              <a:t>贷：无形资产</a:t>
            </a:r>
            <a:r>
              <a:rPr lang="en-US" altLang="zh-CN"/>
              <a:t>  600000</a:t>
            </a:r>
            <a:endParaRPr lang="en-US" altLang="zh-CN"/>
          </a:p>
          <a:p>
            <a:r>
              <a:rPr lang="zh-CN" altLang="en-US"/>
              <a:t>资产处置损益</a:t>
            </a:r>
            <a:r>
              <a:rPr lang="en-US" altLang="zh-CN"/>
              <a:t>  200000</a:t>
            </a:r>
            <a:endParaRPr lang="en-US" altLang="zh-CN"/>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第七节  无形资产逆销</a:t>
            </a:r>
            <a:endParaRPr lang="zh-CN" altLang="en-US"/>
          </a:p>
        </p:txBody>
      </p:sp>
      <p:sp>
        <p:nvSpPr>
          <p:cNvPr id="3" name="内容占位符 2"/>
          <p:cNvSpPr>
            <a:spLocks noGrp="1"/>
          </p:cNvSpPr>
          <p:nvPr>
            <p:ph idx="1"/>
          </p:nvPr>
        </p:nvSpPr>
        <p:spPr/>
        <p:txBody>
          <a:bodyPr/>
          <a:p>
            <a:r>
              <a:rPr lang="zh-CN" altLang="en-US"/>
              <a:t>(2)明德公司对此业务的会计记录如下：</a:t>
            </a:r>
            <a:endParaRPr lang="zh-CN" altLang="en-US"/>
          </a:p>
          <a:p>
            <a:r>
              <a:rPr lang="zh-CN" altLang="en-US"/>
              <a:t>①2020年1月2日：</a:t>
            </a:r>
            <a:endParaRPr lang="zh-CN" altLang="en-US"/>
          </a:p>
          <a:p>
            <a:r>
              <a:rPr lang="zh-CN" altLang="en-US"/>
              <a:t>借：无形资产</a:t>
            </a:r>
            <a:r>
              <a:rPr lang="en-US" altLang="zh-CN"/>
              <a:t>  800000</a:t>
            </a:r>
            <a:endParaRPr lang="en-US" altLang="zh-CN"/>
          </a:p>
          <a:p>
            <a:r>
              <a:rPr lang="zh-CN" altLang="en-US"/>
              <a:t>贷：银行存款</a:t>
            </a:r>
            <a:r>
              <a:rPr lang="en-US" altLang="zh-CN"/>
              <a:t>  800000</a:t>
            </a:r>
            <a:endParaRPr lang="en-US" altLang="zh-CN"/>
          </a:p>
          <a:p>
            <a:r>
              <a:rPr lang="zh-CN" altLang="en-US"/>
              <a:t>②2020年12月31日：</a:t>
            </a:r>
            <a:endParaRPr lang="zh-CN" altLang="en-US"/>
          </a:p>
          <a:p>
            <a:r>
              <a:rPr lang="zh-CN" altLang="en-US"/>
              <a:t>借：管理费用</a:t>
            </a:r>
            <a:r>
              <a:rPr lang="en-US" altLang="zh-CN"/>
              <a:t>  80000</a:t>
            </a:r>
            <a:endParaRPr lang="en-US" altLang="zh-CN"/>
          </a:p>
          <a:p>
            <a:r>
              <a:rPr lang="zh-CN" altLang="en-US"/>
              <a:t>贷：累计摊销</a:t>
            </a:r>
            <a:r>
              <a:rPr lang="en-US" altLang="zh-CN"/>
              <a:t>  80000</a:t>
            </a:r>
            <a:endParaRPr lang="en-US" altLang="zh-CN"/>
          </a:p>
          <a:p>
            <a:endParaRPr lang="en-US" altLang="zh-CN"/>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第七节  无形资产逆销</a:t>
            </a:r>
            <a:endParaRPr lang="zh-CN" altLang="en-US"/>
          </a:p>
        </p:txBody>
      </p:sp>
      <p:sp>
        <p:nvSpPr>
          <p:cNvPr id="3" name="内容占位符 2"/>
          <p:cNvSpPr>
            <a:spLocks noGrp="1"/>
          </p:cNvSpPr>
          <p:nvPr>
            <p:ph idx="1"/>
          </p:nvPr>
        </p:nvSpPr>
        <p:spPr/>
        <p:txBody>
          <a:bodyPr/>
          <a:p>
            <a:r>
              <a:rPr lang="zh-CN" altLang="en-US">
                <a:sym typeface="+mn-ea"/>
              </a:rPr>
              <a:t>3)2020年，编制合并财务报表时，在合并工作底稿上应编制的调整与抵销分录如下：</a:t>
            </a:r>
            <a:endParaRPr lang="zh-CN" altLang="en-US">
              <a:sym typeface="+mn-ea"/>
            </a:endParaRPr>
          </a:p>
          <a:p>
            <a:r>
              <a:rPr lang="zh-CN" altLang="en-US">
                <a:sym typeface="+mn-ea"/>
              </a:rPr>
              <a:t>①借：资产处置收益</a:t>
            </a:r>
            <a:r>
              <a:rPr lang="en-US" altLang="zh-CN">
                <a:sym typeface="+mn-ea"/>
              </a:rPr>
              <a:t>  </a:t>
            </a:r>
            <a:r>
              <a:rPr lang="zh-CN" altLang="en-US">
                <a:sym typeface="+mn-ea"/>
              </a:rPr>
              <a:t>200000</a:t>
            </a:r>
            <a:endParaRPr lang="zh-CN" altLang="en-US"/>
          </a:p>
          <a:p>
            <a:r>
              <a:rPr lang="zh-CN" altLang="en-US">
                <a:sym typeface="+mn-ea"/>
              </a:rPr>
              <a:t>贷：无形资产</a:t>
            </a:r>
            <a:r>
              <a:rPr lang="en-US" altLang="zh-CN">
                <a:sym typeface="+mn-ea"/>
              </a:rPr>
              <a:t>        </a:t>
            </a:r>
            <a:r>
              <a:rPr lang="zh-CN" altLang="en-US">
                <a:sym typeface="+mn-ea"/>
              </a:rPr>
              <a:t>200000</a:t>
            </a:r>
            <a:endParaRPr lang="zh-CN" altLang="en-US">
              <a:sym typeface="+mn-ea"/>
            </a:endParaRPr>
          </a:p>
          <a:p>
            <a:r>
              <a:rPr lang="zh-CN" altLang="en-US">
                <a:sym typeface="+mn-ea"/>
              </a:rPr>
              <a:t>②借：无形资产</a:t>
            </a:r>
            <a:r>
              <a:rPr lang="en-US" altLang="zh-CN">
                <a:sym typeface="+mn-ea"/>
              </a:rPr>
              <a:t>      </a:t>
            </a:r>
            <a:r>
              <a:rPr lang="zh-CN" altLang="en-US">
                <a:sym typeface="+mn-ea"/>
              </a:rPr>
              <a:t>20000</a:t>
            </a:r>
            <a:endParaRPr lang="zh-CN" altLang="en-US"/>
          </a:p>
          <a:p>
            <a:r>
              <a:rPr lang="zh-CN" altLang="en-US">
                <a:sym typeface="+mn-ea"/>
              </a:rPr>
              <a:t>贷：管理费用</a:t>
            </a:r>
            <a:r>
              <a:rPr lang="en-US" altLang="zh-CN">
                <a:sym typeface="+mn-ea"/>
              </a:rPr>
              <a:t>        </a:t>
            </a:r>
            <a:r>
              <a:rPr lang="zh-CN" altLang="en-US">
                <a:sym typeface="+mn-ea"/>
              </a:rPr>
              <a:t>20000</a:t>
            </a:r>
            <a:endParaRPr lang="zh-CN" altLang="en-US">
              <a:sym typeface="+mn-ea"/>
            </a:endParaRPr>
          </a:p>
          <a:p>
            <a:r>
              <a:rPr lang="zh-CN" altLang="en-US">
                <a:sym typeface="+mn-ea"/>
              </a:rPr>
              <a:t>③借：少数股东权益</a:t>
            </a:r>
            <a:r>
              <a:rPr lang="en-US" altLang="zh-CN">
                <a:sym typeface="+mn-ea"/>
              </a:rPr>
              <a:t>  </a:t>
            </a:r>
            <a:r>
              <a:rPr lang="zh-CN" altLang="en-US">
                <a:sym typeface="+mn-ea"/>
              </a:rPr>
              <a:t>2000</a:t>
            </a:r>
            <a:endParaRPr lang="zh-CN" altLang="en-US"/>
          </a:p>
          <a:p>
            <a:r>
              <a:rPr lang="zh-CN" altLang="en-US">
                <a:sym typeface="+mn-ea"/>
              </a:rPr>
              <a:t>贷：少数股东损益</a:t>
            </a:r>
            <a:r>
              <a:rPr lang="en-US" altLang="zh-CN">
                <a:sym typeface="+mn-ea"/>
              </a:rPr>
              <a:t>    </a:t>
            </a:r>
            <a:r>
              <a:rPr lang="zh-CN" altLang="en-US">
                <a:sym typeface="+mn-ea"/>
              </a:rPr>
              <a:t>2000</a:t>
            </a:r>
            <a:endParaRPr lang="zh-CN" altLang="en-US"/>
          </a:p>
          <a:p>
            <a:endParaRPr lang="en-US" altLang="zh-CN"/>
          </a:p>
          <a:p>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第七节  无形资产逆销</a:t>
            </a:r>
            <a:endParaRPr lang="zh-CN" altLang="en-US"/>
          </a:p>
        </p:txBody>
      </p:sp>
      <p:sp>
        <p:nvSpPr>
          <p:cNvPr id="3" name="内容占位符 2"/>
          <p:cNvSpPr>
            <a:spLocks noGrp="1"/>
          </p:cNvSpPr>
          <p:nvPr>
            <p:ph idx="1"/>
          </p:nvPr>
        </p:nvSpPr>
        <p:spPr/>
        <p:txBody>
          <a:bodyPr/>
          <a:p>
            <a:r>
              <a:rPr lang="zh-CN" altLang="en-US"/>
              <a:t>(4)2021年，若明德公司继续持有该专利，则在合并工作底稿上需编制的抵销分录为：</a:t>
            </a:r>
            <a:endParaRPr lang="zh-CN" altLang="en-US"/>
          </a:p>
          <a:p>
            <a:r>
              <a:rPr lang="zh-CN" altLang="en-US"/>
              <a:t>借：未分配利润—期初</a:t>
            </a:r>
            <a:r>
              <a:rPr lang="en-US" altLang="zh-CN"/>
              <a:t>  </a:t>
            </a:r>
            <a:r>
              <a:rPr lang="zh-CN" altLang="en-US"/>
              <a:t>180000</a:t>
            </a:r>
            <a:endParaRPr lang="zh-CN" altLang="en-US"/>
          </a:p>
          <a:p>
            <a:pPr marL="0" indent="0">
              <a:buNone/>
            </a:pPr>
            <a:r>
              <a:rPr lang="en-US" altLang="zh-CN"/>
              <a:t>       </a:t>
            </a:r>
            <a:r>
              <a:rPr lang="zh-CN" altLang="en-US"/>
              <a:t>少数股东权益</a:t>
            </a:r>
            <a:r>
              <a:rPr lang="en-US" altLang="zh-CN"/>
              <a:t>      </a:t>
            </a:r>
            <a:r>
              <a:rPr lang="zh-CN" altLang="en-US"/>
              <a:t>20000</a:t>
            </a:r>
            <a:endParaRPr lang="zh-CN" altLang="en-US"/>
          </a:p>
          <a:p>
            <a:r>
              <a:rPr lang="zh-CN" altLang="en-US"/>
              <a:t>贷：无形资产</a:t>
            </a:r>
            <a:r>
              <a:rPr lang="en-US" altLang="zh-CN"/>
              <a:t>     </a:t>
            </a:r>
            <a:r>
              <a:rPr lang="zh-CN" altLang="en-US"/>
              <a:t>200000</a:t>
            </a:r>
            <a:endParaRPr lang="zh-CN" altLang="en-US"/>
          </a:p>
          <a:p>
            <a:r>
              <a:rPr lang="zh-CN" altLang="en-US"/>
              <a:t>借：无形资产</a:t>
            </a:r>
            <a:r>
              <a:rPr lang="en-US" altLang="zh-CN"/>
              <a:t>     </a:t>
            </a:r>
            <a:r>
              <a:rPr lang="zh-CN" altLang="en-US"/>
              <a:t>20000</a:t>
            </a:r>
            <a:endParaRPr lang="zh-CN" altLang="en-US"/>
          </a:p>
          <a:p>
            <a:r>
              <a:rPr lang="zh-CN" altLang="en-US"/>
              <a:t>贷：未分配利润—期初</a:t>
            </a:r>
            <a:r>
              <a:rPr lang="en-US" altLang="zh-CN"/>
              <a:t>  </a:t>
            </a:r>
            <a:r>
              <a:rPr lang="zh-CN" altLang="en-US"/>
              <a:t>18000</a:t>
            </a:r>
            <a:endParaRPr lang="zh-CN" altLang="en-US"/>
          </a:p>
          <a:p>
            <a:pPr marL="0" indent="0">
              <a:buNone/>
            </a:pPr>
            <a:r>
              <a:rPr lang="en-US" altLang="zh-CN"/>
              <a:t>       </a:t>
            </a:r>
            <a:r>
              <a:rPr lang="zh-CN" altLang="en-US"/>
              <a:t>少数股东权益</a:t>
            </a:r>
            <a:r>
              <a:rPr lang="en-US" altLang="zh-CN"/>
              <a:t>      </a:t>
            </a:r>
            <a:r>
              <a:rPr lang="zh-CN" altLang="en-US"/>
              <a:t>2000</a:t>
            </a:r>
            <a:endParaRPr lang="zh-CN" altLang="en-US"/>
          </a:p>
          <a:p>
            <a:r>
              <a:rPr lang="zh-CN" altLang="en-US"/>
              <a:t>借：无形资产</a:t>
            </a:r>
            <a:r>
              <a:rPr lang="en-US" altLang="zh-CN"/>
              <a:t>  </a:t>
            </a:r>
            <a:r>
              <a:rPr lang="zh-CN" altLang="en-US"/>
              <a:t>20000</a:t>
            </a:r>
            <a:endParaRPr lang="zh-CN" altLang="en-US"/>
          </a:p>
          <a:p>
            <a:r>
              <a:rPr lang="zh-CN" altLang="en-US"/>
              <a:t>贷：管理费用</a:t>
            </a:r>
            <a:r>
              <a:rPr lang="en-US" altLang="zh-CN"/>
              <a:t>  </a:t>
            </a:r>
            <a:r>
              <a:rPr lang="zh-CN" altLang="en-US"/>
              <a:t>20000</a:t>
            </a:r>
            <a:endParaRPr lang="zh-CN" altLang="en-US"/>
          </a:p>
          <a:p>
            <a:r>
              <a:rPr lang="zh-CN" altLang="en-US"/>
              <a:t>借：少数股东权益</a:t>
            </a:r>
            <a:r>
              <a:rPr lang="en-US" altLang="zh-CN"/>
              <a:t>  </a:t>
            </a:r>
            <a:r>
              <a:rPr lang="zh-CN" altLang="en-US"/>
              <a:t>2000</a:t>
            </a:r>
            <a:endParaRPr lang="zh-CN" altLang="en-US"/>
          </a:p>
          <a:p>
            <a:r>
              <a:rPr lang="zh-CN" altLang="en-US"/>
              <a:t>贷：少数股东损益</a:t>
            </a:r>
            <a:r>
              <a:rPr lang="en-US" altLang="zh-CN"/>
              <a:t>  </a:t>
            </a:r>
            <a:r>
              <a:rPr lang="zh-CN" altLang="en-US"/>
              <a:t>2000</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第一节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固定资产内部交易概述</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一、固定资产内部交易的分类</a:t>
            </a:r>
            <a:endParaRPr lang="zh-CN" altLang="zh-CN" sz="2600" b="1" dirty="0">
              <a:latin typeface="黑体" panose="02010609060101010101" charset="-122"/>
              <a:ea typeface="黑体" panose="02010609060101010101" charset="-122"/>
            </a:endParaRPr>
          </a:p>
          <a:p>
            <a:r>
              <a:rPr lang="zh-CN" altLang="en-US"/>
              <a:t>(1)企业集团内部企业将自用固定资产转让给集团内其他企业作为固定资产使用;</a:t>
            </a:r>
            <a:endParaRPr lang="zh-CN" altLang="en-US"/>
          </a:p>
          <a:p>
            <a:r>
              <a:rPr lang="zh-CN" altLang="en-US"/>
              <a:t>(2)企业集团内部企业将自产的商品销售给集团内的其他企业作为固定资产使用;</a:t>
            </a:r>
            <a:endParaRPr lang="zh-CN" altLang="en-US"/>
          </a:p>
          <a:p>
            <a:r>
              <a:rPr lang="zh-CN" altLang="en-US"/>
              <a:t>(3)企业集团内部企业将自用固定资产出售给集团内的其他企业作为商品对外销售。</a:t>
            </a:r>
            <a:endParaRPr lang="zh-CN" altLang="en-US"/>
          </a:p>
          <a:p>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第一节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固定资产内部交易概述</a:t>
            </a:r>
            <a:endParaRPr lang="zh-CN" altLang="en-US"/>
          </a:p>
        </p:txBody>
      </p:sp>
      <p:sp>
        <p:nvSpPr>
          <p:cNvPr id="3" name="内容占位符 2"/>
          <p:cNvSpPr>
            <a:spLocks noGrp="1"/>
          </p:cNvSpPr>
          <p:nvPr>
            <p:ph idx="1"/>
          </p:nvPr>
        </p:nvSpPr>
        <p:spPr>
          <a:xfrm>
            <a:off x="678180" y="1539240"/>
            <a:ext cx="10819765" cy="4609465"/>
          </a:xfrm>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二、集团内部固定资产购销业务</a:t>
            </a:r>
            <a:endParaRPr lang="zh-CN" altLang="zh-CN" sz="2600" b="1" dirty="0">
              <a:latin typeface="黑体" panose="02010609060101010101" charset="-122"/>
              <a:ea typeface="黑体" panose="02010609060101010101" charset="-122"/>
            </a:endParaRPr>
          </a:p>
          <a:p>
            <a:r>
              <a:rPr lang="zh-CN" altLang="en-US"/>
              <a:t>企业集团内部公司间的内部交易除了第六章所介绍的内部存货交易外，还包括母、子公司间相互转让、买卖固定资产的交易，即内部固定资产交易。企业集团的内部固定资产交易是指集团内部母、子公司之间或各个子公司之间相互转让(包括出售或购买等)固定资产的业务。</a:t>
            </a:r>
            <a:endParaRPr lang="zh-CN" altLang="en-US"/>
          </a:p>
          <a:p>
            <a:r>
              <a:rPr lang="zh-CN" altLang="en-US"/>
              <a:t>对于母公司会计实体或子公司会计实体而言，这些内部交易与企业集团对外的固定资产交易一样，都将按正常的方式在母公司或者子公司各自的财务报表中反映这种固定资产交易所产生的损益。</a:t>
            </a:r>
            <a:endParaRPr lang="zh-CN" altLang="en-US"/>
          </a:p>
          <a:p>
            <a:r>
              <a:rPr lang="zh-CN" altLang="en-US"/>
              <a:t>在编制合并财务报表过程中，与存货相比，固定资产内部交易的抵销调整具有以下特点：</a:t>
            </a:r>
            <a:endParaRPr lang="zh-CN" altLang="en-US"/>
          </a:p>
          <a:p>
            <a:r>
              <a:rPr lang="zh-CN" altLang="en-US"/>
              <a:t>(1)固定资产购销一般是较少发生的;</a:t>
            </a:r>
            <a:endParaRPr lang="zh-CN" altLang="en-US"/>
          </a:p>
          <a:p>
            <a:r>
              <a:rPr lang="zh-CN" altLang="en-US"/>
              <a:t>(2)固定资产由于使用年限较长未实现的内部购销损益随着折旧的摊销而逐年减少，需要逐年编制抵销分录。</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第二节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固定资产顺销</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一、初次编制合并报表时顺销业务的会计处理</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(一)抵销内部固定资产购销交易</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在合并财务报表工作底稿中的抵销分录如下：</a:t>
            </a:r>
            <a:endParaRPr lang="zh-CN" altLang="en-US"/>
          </a:p>
          <a:p>
            <a:r>
              <a:rPr lang="zh-CN" altLang="en-US"/>
              <a:t>借：资产处置收益</a:t>
            </a:r>
            <a:endParaRPr lang="zh-CN" altLang="en-US"/>
          </a:p>
          <a:p>
            <a:r>
              <a:rPr lang="zh-CN" altLang="en-US"/>
              <a:t>贷：固定资产</a:t>
            </a:r>
            <a:endParaRPr lang="zh-CN" altLang="en-US"/>
          </a:p>
          <a:p>
            <a:pPr marL="0" algn="just" eaLnBrk="1" fontAlgn="auto" hangingPunct="1">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(二)抵销内部固定资产交易计提折旧中包含的未实现内部销售损益</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在合并财务报表工作底稿中的抵销分录如下：</a:t>
            </a:r>
            <a:endParaRPr lang="zh-CN" altLang="en-US"/>
          </a:p>
          <a:p>
            <a:r>
              <a:rPr lang="zh-CN" altLang="en-US"/>
              <a:t>借：固定资产</a:t>
            </a:r>
            <a:endParaRPr lang="zh-CN" altLang="en-US"/>
          </a:p>
          <a:p>
            <a:r>
              <a:rPr lang="zh-CN" altLang="en-US"/>
              <a:t>贷：管理费用</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第二节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固定资产顺销</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(三)抵销内部固定资产交易对所得税的影响</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在合并财务报表工作底稿中的抵销分录如下：</a:t>
            </a:r>
            <a:endParaRPr lang="zh-CN" altLang="en-US"/>
          </a:p>
          <a:p>
            <a:r>
              <a:rPr lang="zh-CN" altLang="en-US"/>
              <a:t>借：递延所得税资产</a:t>
            </a:r>
            <a:endParaRPr lang="zh-CN" altLang="en-US"/>
          </a:p>
          <a:p>
            <a:r>
              <a:rPr lang="zh-CN" altLang="en-US"/>
              <a:t>贷：所得税费用</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第二节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固定资产顺销</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二、连续编制合并报表时顺销业务的会计处理</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(一)抵销内部固定资产购销交易</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在合并财务报表工作底稿中的抵销分录如下：</a:t>
            </a:r>
            <a:endParaRPr lang="zh-CN" altLang="en-US"/>
          </a:p>
          <a:p>
            <a:r>
              <a:rPr lang="zh-CN" altLang="en-US"/>
              <a:t>借：资产处置收益</a:t>
            </a:r>
            <a:endParaRPr lang="zh-CN" altLang="en-US"/>
          </a:p>
          <a:p>
            <a:r>
              <a:rPr lang="zh-CN" altLang="en-US"/>
              <a:t>贷：固定资产</a:t>
            </a:r>
            <a:endParaRPr lang="zh-CN" altLang="en-US"/>
          </a:p>
          <a:p>
            <a:pPr marL="0" algn="just" eaLnBrk="1" fontAlgn="auto" hangingPunct="1">
              <a:spcBef>
                <a:spcPts val="15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(二)抵销内部固定资产交易计提折旧中包含的未实现内部销售损益</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在合并财务报表工作底稿中的抵销分录如下：</a:t>
            </a:r>
            <a:endParaRPr lang="zh-CN" altLang="en-US"/>
          </a:p>
          <a:p>
            <a:r>
              <a:rPr lang="zh-CN" altLang="en-US"/>
              <a:t>借：固定资产</a:t>
            </a:r>
            <a:endParaRPr lang="zh-CN" altLang="en-US"/>
          </a:p>
          <a:p>
            <a:r>
              <a:rPr lang="zh-CN" altLang="en-US"/>
              <a:t>贷：管理费用</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第二节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固定资产顺销</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(三)抵销内部固定资产交易对所得税的影响</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在合并财务报表工作底稿中的抵销分录如下：</a:t>
            </a:r>
            <a:endParaRPr lang="zh-CN" altLang="en-US"/>
          </a:p>
          <a:p>
            <a:r>
              <a:rPr lang="zh-CN" altLang="en-US"/>
              <a:t>借：递延所得税资产</a:t>
            </a:r>
            <a:endParaRPr lang="zh-CN" altLang="en-US"/>
          </a:p>
          <a:p>
            <a:r>
              <a:rPr lang="zh-CN" altLang="en-US"/>
              <a:t>贷：所得税费用</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第二节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固定资产顺销</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三、集团内部购销取得的固定资产对外出售的会计处理</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(一)固定资产使用期限届满进行清理时的会计处理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(二)固定资产使用期限未满提前清理时的会计处理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commondata" val="eyJoZGlkIjoiNTBlODZkODVmOTIxMWE2ZDY3MjViNmY2OTBlOTlkYTMifQ=="/>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4726</Words>
  <Application>WPS 演示</Application>
  <PresentationFormat>宽屏</PresentationFormat>
  <Paragraphs>490</Paragraphs>
  <Slides>27</Slides>
  <Notes>4</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27</vt:i4>
      </vt:variant>
    </vt:vector>
  </HeadingPairs>
  <TitlesOfParts>
    <vt:vector size="42" baseType="lpstr">
      <vt:lpstr>Arial</vt:lpstr>
      <vt:lpstr>宋体</vt:lpstr>
      <vt:lpstr>Wingdings</vt:lpstr>
      <vt:lpstr>Wingdings</vt:lpstr>
      <vt:lpstr>微软雅黑</vt:lpstr>
      <vt:lpstr>Arial Unicode MS</vt:lpstr>
      <vt:lpstr>Calibri</vt:lpstr>
      <vt:lpstr>汉仪粗圆简</vt:lpstr>
      <vt:lpstr>GungsuhChe</vt:lpstr>
      <vt:lpstr>Malgun Gothic</vt:lpstr>
      <vt:lpstr>汉仪铁线黑-65简</vt:lpstr>
      <vt:lpstr>思源黑体 CN</vt:lpstr>
      <vt:lpstr>黑体</vt:lpstr>
      <vt:lpstr>楷体</vt:lpstr>
      <vt:lpstr>默认设计模板</vt:lpstr>
      <vt:lpstr>PowerPoint 演示文稿</vt:lpstr>
      <vt:lpstr>PowerPoint 演示文稿</vt:lpstr>
      <vt:lpstr>第一节  固定资产内部交易概述</vt:lpstr>
      <vt:lpstr>第一节  固定资产内部交易概述</vt:lpstr>
      <vt:lpstr>第二节  固定资产顺销</vt:lpstr>
      <vt:lpstr>第二节  固定资产顺销</vt:lpstr>
      <vt:lpstr>第二节  固定资产顺销</vt:lpstr>
      <vt:lpstr>第二节  固定资产顺销</vt:lpstr>
      <vt:lpstr>第二节  固定资产顺销</vt:lpstr>
      <vt:lpstr>第三节  固定资产逆销</vt:lpstr>
      <vt:lpstr>第三节  固定资产逆销</vt:lpstr>
      <vt:lpstr>第三节  固定资产逆销</vt:lpstr>
      <vt:lpstr>第三节  固定资产逆销</vt:lpstr>
      <vt:lpstr>第三节  固定资产逆销</vt:lpstr>
      <vt:lpstr>第三节  固定资产逆销</vt:lpstr>
      <vt:lpstr>第四节  固定资产内部交易的特殊类型</vt:lpstr>
      <vt:lpstr>第四节  固定资产内部交易的特殊类型</vt:lpstr>
      <vt:lpstr>第五节  无形资产内部交易概述</vt:lpstr>
      <vt:lpstr>第五节  无形资产内部交易概述</vt:lpstr>
      <vt:lpstr>第六节  无形资产顺销</vt:lpstr>
      <vt:lpstr>第六节  无形资产顺销</vt:lpstr>
      <vt:lpstr>第六节  无形资产顺销</vt:lpstr>
      <vt:lpstr>第六节  无形资产顺销</vt:lpstr>
      <vt:lpstr>第七节  无形资产逆销</vt:lpstr>
      <vt:lpstr>第七节  无形资产逆销</vt:lpstr>
      <vt:lpstr>第七节  无形资产逆销</vt:lpstr>
      <vt:lpstr>第七节  无形资产逆销</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156</cp:revision>
  <dcterms:created xsi:type="dcterms:W3CDTF">2019-06-19T02:08:00Z</dcterms:created>
  <dcterms:modified xsi:type="dcterms:W3CDTF">2023-11-25T09:45:35Z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F89E99FFAB414209AFDFFC7F61689DE6_11</vt:lpwstr>
  </property>
</Properties>
</file>