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gs" Target="tags/tag20.xml"/><Relationship Id="rId20" Type="http://schemas.openxmlformats.org/officeDocument/2006/relationships/commentAuthors" Target="commentAuthors.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2.xml"/><Relationship Id="rId4" Type="http://schemas.openxmlformats.org/officeDocument/2006/relationships/image" Target="../media/image1.png"/><Relationship Id="rId3"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image" Target="../media/image5.png"/><Relationship Id="rId3" Type="http://schemas.openxmlformats.org/officeDocument/2006/relationships/tags" Target="../tags/tag4.xml"/><Relationship Id="rId2" Type="http://schemas.openxmlformats.org/officeDocument/2006/relationships/image" Target="../media/image4.png"/><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image" Target="../media/image6.png"/><Relationship Id="rId3" Type="http://schemas.openxmlformats.org/officeDocument/2006/relationships/tags" Target="../tags/tag7.xml"/><Relationship Id="rId2" Type="http://schemas.openxmlformats.org/officeDocument/2006/relationships/image" Target="../media/image2.png"/><Relationship Id="rId17" Type="http://schemas.openxmlformats.org/officeDocument/2006/relationships/slideLayout" Target="../slideLayouts/slideLayout2.xml"/><Relationship Id="rId16" Type="http://schemas.openxmlformats.org/officeDocument/2006/relationships/tags" Target="../tags/tag19.xml"/><Relationship Id="rId15" Type="http://schemas.openxmlformats.org/officeDocument/2006/relationships/tags" Target="../tags/tag18.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tags" Target="../tags/tag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3244850"/>
            <a:ext cx="12192635" cy="829945"/>
          </a:xfrm>
          <a:prstGeom prst="rect">
            <a:avLst/>
          </a:prstGeom>
          <a:noFill/>
          <a:ln w="9525">
            <a:noFill/>
          </a:ln>
        </p:spPr>
        <p:txBody>
          <a:bodyPr wrap="square">
            <a:spAutoFit/>
          </a:bodyPr>
          <a:p>
            <a:pPr indent="0" algn="ctr"/>
            <a:r>
              <a:rPr sz="4800">
                <a:solidFill>
                  <a:srgbClr val="000000"/>
                </a:solidFill>
                <a:effectLst/>
                <a:latin typeface="汉仪粗圆简" panose="02010600000101010101" charset="-122"/>
                <a:ea typeface="汉仪粗圆简" panose="02010600000101010101" charset="-122"/>
                <a:cs typeface="汉仪粗圆简" panose="02010600000101010101" charset="-122"/>
              </a:rPr>
              <a:t>第四章  购并日合并财务报表的编制</a:t>
            </a:r>
            <a:endParaRPr sz="4800">
              <a:solidFill>
                <a:srgbClr val="000000"/>
              </a:solidFill>
              <a:effectLst/>
              <a:latin typeface="汉仪粗圆简" panose="02010600000101010101" charset="-122"/>
              <a:ea typeface="汉仪粗圆简" panose="02010600000101010101" charset="-122"/>
              <a:cs typeface="汉仪粗圆简" panose="02010600000101010101" charset="-122"/>
            </a:endParaRPr>
          </a:p>
        </p:txBody>
      </p: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非同一控制下购并日合并财务报表的编制</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(六)购买价格小于子公司净资产的公允价值乘以股份比例,而且公允价值大于账面价值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种情形下,与购买全部股权一样，由于购买价格小于子公司净资产的公允价值,所以，母公司投资时的投资成本与子公司的公允价值之间的贷方差异应计入当期损益，即营业外收入。子公司净资产公允价值大于账面价值的部分在编制抵销分录时增加相关账面价值低估的部分,投资成本与子公司净资产公允价值的差额计入少数股东权益。</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(七)购买价格小于子公司净资产的公允价值乘以股份比例,而且公允价值小于账面价值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此情形与情形(六)相似,只不过子公司净资产公允价值小于账面价值的部分,在编制抵销分录时冲减相关账面价值高估的项目。</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同一控制下购并日合并财务报表的编制</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一、母公司取得子公司100%的全部股权</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(一)支付对价的账面价值等于子公司净资产的账面价值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种情形下，由于支付对价的账面价值与子公司净资产的账面价值相等,所以,母公司在确认投资成本时,只需将子公司净资产的账面价值作为初始投资成本,支付对价与股权投资成本之间没有差额。在编制抵销分录时,将初始投资成本与子公司净资产的账面价值对冲即可。</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(二)支付对价的账面价值大于子公司净资产的账面价值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种情形下，由于初始投资成本为子公司净资产的账面价值,母公司的支付对价与初始投资成本之间就会存在差额,该差额应在投资时冲减母公司的资本公积。资本公积不足冲减的,冲减盈余公积和未分配利润。抵销分录不变，同情形(一)。</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同一控制下购并日合并财务报表的编制</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(三)支付对价的账面价值小于子公司净资产的账面价值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在这种情形下,母公司的支付对价与初始投资成本之间的差额,应在投资时增加母公司的资本公积。抵销分录不变，同情形(一)。</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同一控制下购并日合并财务报表的编制</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二、母公司取得子公司的部分控股权</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(一)支付对价的账面价值等于子公司净资产的账面价值乘以控股权比例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种情形下,母公司股权投资的初始成本等于子公司净资产的账面价值乘以控股权比例。在编制抵销分录时,股权投资成本与子公司净资产的账面价值对冲,差额即为少数股东权益。同时,应将子公司自年初至投资时的利润分为少数股东利润和多数股东利润。对于少数股东利润,在编制抵销分录时,应借记“少数股东损益”账户,贷记“少数股东权益”账户。</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(二)支付对价的账面价值大于子公司净资产的账面价值乘以控股权比例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此种情形下,在确认初始股权投资成本时,按子公司净资产账面价值乘以股权比例确认,支付对价的账面价值与初始成本之间的差额冲减资本公积,资本公积不足冲减的，冲减盈余公积和未分配利润。抵销分录同上述情形(一)。</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同一控制下购并日合并财务报表的编制</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(三)支付对价的账面价值小于子公司净资产的账面价值乘以控股权比例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在这种情形下,母公司的支付对价与初始投资成本之间的差额,应在投资时增加母公司的资本公积。抵销分录不变，同情形(一)。</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1"/>
              </p:custDataLst>
            </p:nvPr>
          </p:nvPicPr>
          <p:blipFill>
            <a:blip r:embed="rId2"/>
            <a:stretch>
              <a:fillRect/>
            </a:stretch>
          </p:blipFill>
          <p:spPr>
            <a:xfrm>
              <a:off x="13849" y="4036"/>
              <a:ext cx="4738" cy="5160"/>
            </a:xfrm>
            <a:prstGeom prst="snip1Rect">
              <a:avLst/>
            </a:prstGeom>
          </p:spPr>
        </p:pic>
        <p:pic>
          <p:nvPicPr>
            <p:cNvPr id="5" name="内容占位符 3"/>
            <p:cNvPicPr>
              <a:picLocks noChangeAspect="1"/>
            </p:cNvPicPr>
            <p:nvPr>
              <p:custDataLst>
                <p:tags r:id="rId3"/>
              </p:custDataLst>
            </p:nvPr>
          </p:nvPicPr>
          <p:blipFill>
            <a:blip r:embed="rId4"/>
            <a:stretch>
              <a:fillRect/>
            </a:stretch>
          </p:blipFill>
          <p:spPr>
            <a:xfrm>
              <a:off x="477" y="168"/>
              <a:ext cx="3160" cy="2405"/>
            </a:xfrm>
            <a:prstGeom prst="rect">
              <a:avLst/>
            </a:prstGeom>
            <a:noFill/>
            <a:ln>
              <a:noFill/>
            </a:ln>
            <a:effectLst/>
          </p:spPr>
        </p:pic>
      </p:grpSp>
      <p:sp>
        <p:nvSpPr>
          <p:cNvPr id="35" name="椭圆 34"/>
          <p:cNvSpPr/>
          <p:nvPr>
            <p:custDataLst>
              <p:tags r:id="rId5"/>
            </p:custDataLst>
          </p:nvPr>
        </p:nvSpPr>
        <p:spPr>
          <a:xfrm rot="2713401">
            <a:off x="1738651" y="262004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6"/>
            </p:custDataLst>
          </p:nvPr>
        </p:nvSpPr>
        <p:spPr>
          <a:xfrm rot="2713401">
            <a:off x="1330893" y="2342780"/>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7"/>
            </p:custDataLst>
          </p:nvPr>
        </p:nvSpPr>
        <p:spPr>
          <a:xfrm>
            <a:off x="1454449" y="2432622"/>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1</a:t>
            </a:r>
            <a:endParaRPr kumimoji="0" lang="zh-CN" altLang="en-US" sz="2400" b="0" i="0" kern="1200" cap="none" spc="0" normalizeH="0" baseline="0" noProof="0" dirty="0">
              <a:solidFill>
                <a:prstClr val="white"/>
              </a:solidFill>
              <a:latin typeface="思源黑体 CN"/>
              <a:cs typeface="+mn-ea"/>
              <a:sym typeface="+mn-lt"/>
            </a:endParaRPr>
          </a:p>
        </p:txBody>
      </p:sp>
      <p:sp>
        <p:nvSpPr>
          <p:cNvPr id="38" name="文本框 37"/>
          <p:cNvSpPr txBox="1"/>
          <p:nvPr>
            <p:custDataLst>
              <p:tags r:id="rId8"/>
            </p:custDataLst>
          </p:nvPr>
        </p:nvSpPr>
        <p:spPr>
          <a:xfrm>
            <a:off x="2150110" y="2341245"/>
            <a:ext cx="58902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非同一控制下购并日合并财务报表的编制</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40" name="直接连接符 39"/>
          <p:cNvCxnSpPr/>
          <p:nvPr>
            <p:custDataLst>
              <p:tags r:id="rId9"/>
            </p:custDataLst>
          </p:nvPr>
        </p:nvCxnSpPr>
        <p:spPr>
          <a:xfrm>
            <a:off x="2174316" y="2796613"/>
            <a:ext cx="5878195" cy="762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0"/>
            </p:custDataLst>
          </p:nvPr>
        </p:nvSpPr>
        <p:spPr>
          <a:xfrm rot="2713401">
            <a:off x="1738651" y="406212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1"/>
            </p:custDataLst>
          </p:nvPr>
        </p:nvSpPr>
        <p:spPr>
          <a:xfrm rot="2713401">
            <a:off x="1330893" y="378486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3" name="文本框 42"/>
          <p:cNvSpPr txBox="1"/>
          <p:nvPr>
            <p:custDataLst>
              <p:tags r:id="rId12"/>
            </p:custDataLst>
          </p:nvPr>
        </p:nvSpPr>
        <p:spPr>
          <a:xfrm>
            <a:off x="1454449" y="3874707"/>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2</a:t>
            </a:r>
            <a:endParaRPr kumimoji="0" lang="zh-CN" altLang="en-US" sz="2400" b="0" i="0" kern="1200" cap="none" spc="0" normalizeH="0" baseline="0" noProof="0" dirty="0">
              <a:solidFill>
                <a:prstClr val="white"/>
              </a:solidFill>
              <a:latin typeface="思源黑体 CN"/>
              <a:cs typeface="+mn-ea"/>
              <a:sym typeface="+mn-lt"/>
            </a:endParaRPr>
          </a:p>
        </p:txBody>
      </p:sp>
      <p:sp>
        <p:nvSpPr>
          <p:cNvPr id="59" name="文本框 58"/>
          <p:cNvSpPr txBox="1"/>
          <p:nvPr>
            <p:custDataLst>
              <p:tags r:id="rId13"/>
            </p:custDataLst>
          </p:nvPr>
        </p:nvSpPr>
        <p:spPr>
          <a:xfrm>
            <a:off x="2176780" y="3874770"/>
            <a:ext cx="5863590" cy="455295"/>
          </a:xfrm>
          <a:prstGeom prst="rect">
            <a:avLst/>
          </a:prstGeom>
          <a:noFill/>
        </p:spPr>
        <p:txBody>
          <a:bodyPr wrap="square" rtlCol="0">
            <a:noAutofit/>
          </a:bodyPr>
          <a:p>
            <a:pPr indent="0"/>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同一控制下购并日合并财务报表的编制</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0" name="直接连接符 59"/>
          <p:cNvCxnSpPr/>
          <p:nvPr>
            <p:custDataLst>
              <p:tags r:id="rId14"/>
            </p:custDataLst>
          </p:nvPr>
        </p:nvCxnSpPr>
        <p:spPr>
          <a:xfrm>
            <a:off x="2200986" y="4330138"/>
            <a:ext cx="5774055" cy="889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15"/>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3" name="矩形 2"/>
          <p:cNvSpPr/>
          <p:nvPr>
            <p:custDataLst>
              <p:tags r:id="rId16"/>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非同一控制下购并日合并财务报表的编制</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一、母公司取得子公司100%的全部股权</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(一)购买价格等于子公司净资产的账面价值且账面价值与公允价值相等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种情况下，由于购买价格与净资产的账面价值相等,所以不存在商誉。在编制抵销分录时,需将母公司的长期股权投资和子公司净资产的账面价值对冲，即将子公司的股本、资本公积、盈余公积和未分配利润的账面价值冲销。</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(二)购买价格等于子公司净资产的公允价值且公允价值大于账面价值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在实际交易中,母公司购买子公司全部股份时所支付的价格往往会不等于子公司净资产的账面价值。因为子公司的账面价值不一定是公允价值,如果母公司按公允价值购买子公司的股权,也不会产生商誉,但在编制抵销分录时需将长期股权投资与子公司净资产公允价值对冲,也就是在冲销子公司股本、资本公积、盈余公积、未分配利润账面价值的同时,需要调整相关账面价值低估的项目。</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非同一控制下购并日合并财务报表的编制</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(三)购买价格等于子公司净资产的公允价值且公允价值小于账面价值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种情形下，同样不会产生商誉。然而，由于公允价值小于账面价值，因此,编制合并抵销分录时,在冲销子公司股本、资本公积、盈余公积、未分配利润账面价值的同时,还应冲减子公司净资产公允价值小于账面价值的项目。</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(四)购买价格大于子公司净资产的公允价值且公允价值大于账面价值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种情形下，由于购买价格大于子公司净资产的公允价值,所以在编制抵销分录时会产生商誉。商誉作为永久性资产永留账面,不得摊销,但期末需做减值测试。同时,将子公司净资产公允价值大于账面价值的部分,增加相关账面价值低估的项目。</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非同一控制下购并日合并财务报表的编制</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(五)购买价格大于子公司净资产的公允价值且公允价值小于账面价值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此情形与情形(四)相似,编制抵销分录时,在记录商誉的同时,将子公司净资产公允价值小于账面价值部分冲减相关账面价值的高估部分。</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(六)购买价格小于子公司净资产的公允价值且公允价值大于账面价值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gn="just">
              <a:buClrTx/>
              <a:buSzTx/>
              <a:buFontTx/>
            </a:pPr>
            <a:r>
              <a:rPr lang="zh-CN" altLang="en-US" sz="1800"/>
              <a:t>在这种情形下，由于购买价格小于子公司净资产的公允价值,所以,母公司在投资时的投资成本与子公司的公允价值之间的贷方差异应计入当期损益，即营业外收入。关于子公司净资产公允价值大于账面价值的部分,应增加相关账面价值低估的项目。</a:t>
            </a:r>
            <a:endParaRPr lang="zh-CN" altLang="en-US" sz="1800"/>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非同一控制下购并日合并财务报表的编制</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(七)购买价格小于子公司净资产的公允价值且公允价值小于账面价值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此情形与情形(六)相似,购买价格小于子公司净资产的公允价值部分,在投资时调整股权投资成本，同时计入营业外收入。公允价值小于账面价值的部分,在编制抵销分录时冲减相关账面价值高估的项目。</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非同一控制下购并日合并财务报表的编制</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二、母公司取得子公司部分控股权</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(一)购买价格等于子公司净资产的账面价值乘以股份比例,而且公允价值等于账面价值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种情形下，由于购买价格等于子公司净资产的公允价值乘以股份比例,所以合并时不会产生商誉。又由于子公司净资产的公允价值与账面价值相等,所以,在编制合并抵销分录时,只需将长期股权投资与子公司净资产账面价值对冲,差额记为少数股东权益。少数股东权益也可以按照子公司净资产账面价值乘以少数股东所占股份比例计算而得。</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非同一控制下购并日合并财务报表的编制</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(二)购买价格等于子公司净资产的公允价值乘以股份比例,而且公允价值大于账面价值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这种情形下,虽然子公司净资产的公允价值大于账面价值,但购买价格并没有超过公允价值,所以合并时仍不会产生商誉,只要将长期股权投资与子公司净资产的公允价值对冲,差额记为少数股东权益。少数股东权益也可以按照子公司净资产的公允价值乘以少数股东所占股份比例计算而得。子公司净资产的公允价值大于账面价值的部分,在编制抵销分录时增加相关账面价值低估的项目。</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(三)购买价格等于子公司净资产的公允价值乘以股份比例,而且公允价值小于账面价值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这种情形与情形(二)相似,合并时仍不会产生商誉,子公司净资产的公允价值小于账面价值的部分只要在编制抵销分录时冲减相关账面价值高估的项目即可。</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非同一控制下购并日合并财务报表的编制</a:t>
            </a:r>
            <a:endParaRPr lang="zh-CN" altLang="en-US"/>
          </a:p>
        </p:txBody>
      </p:sp>
      <p:sp>
        <p:nvSpPr>
          <p:cNvPr id="3" name="内容占位符 2"/>
          <p:cNvSpPr>
            <a:spLocks noGrp="1"/>
          </p:cNvSpPr>
          <p:nvPr>
            <p:ph idx="1"/>
          </p:nvPr>
        </p:nvSpPr>
        <p:spPr>
          <a:xfrm>
            <a:off x="678180" y="1539240"/>
            <a:ext cx="10827385" cy="4609465"/>
          </a:xfrm>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(四)购买价格大于子公司净资产的公允价值乘以股份比例,而且公允价值大于账面价值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在这种情形下，由于购买价格大于子公司净资产的公允价值乘以股份比例,所以在合并时会产生商誉。但在确认商誉时,应遵循母公司理论,只确认多数股东的商誉,而不需确认少数股东的商誉,这是因为少数股东没有购买价格,如果用母公司的购买价格来推定少数股东的购买价格,虽然也能确认出少数股东的商誉,但该价格毕竟是推定价格,而不是真实买价,按此价格确认的商誉不真实,所以,虽然我国《企业会计准则第33号—合并财务报表》要求编制合并财务报表遵循实体理论,但商誉的确认仍按母公司理论。</a:t>
            </a:r>
            <a:endParaRPr lang="zh-CN" altLang="en-US">
              <a:sym typeface="+mn-ea"/>
            </a:endParaRPr>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(五)购买价格大于子公司净资产的公允价值乘以股份比例,而且公允价值小于账面价值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这种情形与情形(四)相似,仍然会产生商誉,只不过子公司净资产公允价值小于账面价值的部分在编制抵销分录时需冲减相关账面价值高估的部分。</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commondata" val="eyJoZGlkIjoiNTBlODZkODVmOTIxMWE2ZDY3MjViNmY2OTBlOTlkYTMifQ=="/>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3356</Words>
  <Application>WPS 演示</Application>
  <PresentationFormat>宽屏</PresentationFormat>
  <Paragraphs>150</Paragraphs>
  <Slides>14</Slides>
  <Notes>4</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14</vt:i4>
      </vt:variant>
    </vt:vector>
  </HeadingPairs>
  <TitlesOfParts>
    <vt:vector size="28" baseType="lpstr">
      <vt:lpstr>Arial</vt:lpstr>
      <vt:lpstr>宋体</vt:lpstr>
      <vt:lpstr>Wingdings</vt:lpstr>
      <vt:lpstr>汉仪粗圆简</vt:lpstr>
      <vt:lpstr>GungsuhChe</vt:lpstr>
      <vt:lpstr>Malgun Gothic</vt:lpstr>
      <vt:lpstr>汉仪铁线黑-65简</vt:lpstr>
      <vt:lpstr>思源黑体 CN</vt:lpstr>
      <vt:lpstr>黑体</vt:lpstr>
      <vt:lpstr>楷体</vt:lpstr>
      <vt:lpstr>微软雅黑</vt:lpstr>
      <vt:lpstr>Arial Unicode MS</vt:lpstr>
      <vt:lpstr>Calibri</vt:lpstr>
      <vt:lpstr>默认设计模板</vt:lpstr>
      <vt:lpstr>PowerPoint 演示文稿</vt:lpstr>
      <vt:lpstr>PowerPoint 演示文稿</vt:lpstr>
      <vt:lpstr>第一节  非同一控制下购并日合并财务报表的编制</vt:lpstr>
      <vt:lpstr>第一节  非同一控制下购并日合并财务报表的编制</vt:lpstr>
      <vt:lpstr>第一节  非同一控制下购并日合并财务报表的编制</vt:lpstr>
      <vt:lpstr>第一节  非同一控制下购并日合并财务报表的编制</vt:lpstr>
      <vt:lpstr>第一节  非同一控制下购并日合并财务报表的编制</vt:lpstr>
      <vt:lpstr>第一节  非同一控制下购并日合并财务报表的编制</vt:lpstr>
      <vt:lpstr>第一节  非同一控制下购并日合并财务报表的编制</vt:lpstr>
      <vt:lpstr>第一节  非同一控制下购并日合并财务报表的编制</vt:lpstr>
      <vt:lpstr>第二节  同一控制下购并日合并财务报表的编制</vt:lpstr>
      <vt:lpstr>第二节  同一控制下购并日合并财务报表的编制</vt:lpstr>
      <vt:lpstr>第二节  同一控制下购并日合并财务报表的编制</vt:lpstr>
      <vt:lpstr>第二节  同一控制下购并日合并财务报表的编制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157</cp:revision>
  <dcterms:created xsi:type="dcterms:W3CDTF">2019-06-19T02:08:00Z</dcterms:created>
  <dcterms:modified xsi:type="dcterms:W3CDTF">2023-11-25T09:47:57Z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CF76CF360DD7494A8513388D48CAF662_11</vt:lpwstr>
  </property>
</Properties>
</file>