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Lst>
  <p:sldSz cx="12192000" cy="6858000"/>
  <p:notesSz cx="6858000" cy="9144000"/>
  <p:custDataLst>
    <p:tags r:id="rId1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5" Type="http://schemas.openxmlformats.org/officeDocument/2006/relationships/tags" Target="tags/tag87.xml"/><Relationship Id="rId14" Type="http://schemas.openxmlformats.org/officeDocument/2006/relationships/commentAuthors" Target="commentAuthors.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timing>
  <p:hf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a:latin typeface="汉仪粗圆简" panose="02010600000101010101" charset="-122"/>
                <a:ea typeface="汉仪粗圆简" panose="02010600000101010101" charset="-122"/>
              </a:defRPr>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678180" y="1539240"/>
            <a:ext cx="10740390" cy="4609465"/>
          </a:xfrm>
        </p:spPr>
        <p:txBody>
          <a:bodyPr/>
          <a:lstStyle>
            <a:lvl1pPr algn="just" eaLnBrk="0" fontAlgn="base" latinLnBrk="0" hangingPunct="0">
              <a:spcBef>
                <a:spcPts val="600"/>
              </a:spcBef>
              <a:defRPr>
                <a:latin typeface="+mn-ea"/>
                <a:ea typeface="+mn-ea"/>
              </a:defRPr>
            </a:lvl1pPr>
            <a:lvl2pPr algn="just" eaLnBrk="0" fontAlgn="base" latinLnBrk="0" hangingPunct="0">
              <a:spcBef>
                <a:spcPts val="600"/>
              </a:spcBef>
              <a:defRPr>
                <a:latin typeface="+mn-ea"/>
                <a:ea typeface="+mn-ea"/>
              </a:defRPr>
            </a:lvl2pPr>
            <a:lvl3pPr algn="just" eaLnBrk="0" fontAlgn="base" latinLnBrk="0" hangingPunct="0">
              <a:spcBef>
                <a:spcPts val="600"/>
              </a:spcBef>
              <a:defRPr>
                <a:latin typeface="+mn-ea"/>
                <a:ea typeface="+mn-ea"/>
              </a:defRPr>
            </a:lvl3pPr>
            <a:lvl4pPr algn="just" eaLnBrk="0" fontAlgn="base" latinLnBrk="0" hangingPunct="0">
              <a:spcBef>
                <a:spcPts val="600"/>
              </a:spcBef>
              <a:defRPr>
                <a:latin typeface="+mn-ea"/>
                <a:ea typeface="+mn-ea"/>
              </a:defRPr>
            </a:lvl4pPr>
            <a:lvl5pPr algn="just" eaLnBrk="0" fontAlgn="base" latinLnBrk="0" hangingPunct="0">
              <a:spcBef>
                <a:spcPts val="600"/>
              </a:spcBef>
              <a:defRPr>
                <a:latin typeface="+mn-ea"/>
                <a:ea typeface="+mn-ea"/>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BB962C8B-B14F-4D97-AF65-F5344CB8AC3E}" type="datetime1">
              <a:rPr lang="zh-CN" altLang="en-US"/>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r>
              <a:rPr lang="zh-CN" altLang="en-US" smtClean="0"/>
              <a:t>第</a:t>
            </a:r>
            <a:fld id="{565CE74E-AB26-4998-AD42-012C4C1AD076}" type="slidenum">
              <a:rPr lang="zh-CN" altLang="en-US" smtClean="0"/>
            </a:fld>
            <a:r>
              <a:rPr lang="zh-CN" altLang="en-US" smtClean="0"/>
              <a:t>页</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3.png"/><Relationship Id="rId6" Type="http://schemas.openxmlformats.org/officeDocument/2006/relationships/image" Target="../media/image2.png"/><Relationship Id="rId5" Type="http://schemas.openxmlformats.org/officeDocument/2006/relationships/tags" Target="../tags/tag64.xml"/><Relationship Id="rId4" Type="http://schemas.openxmlformats.org/officeDocument/2006/relationships/image" Target="../media/image1.png"/><Relationship Id="rId3" Type="http://schemas.openxmlformats.org/officeDocument/2006/relationships/tags" Target="../tags/tag63.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no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3"/>
            </p:custDataLst>
          </p:nvPr>
        </p:nvPicPr>
        <p:blipFill>
          <a:blip r:embed="rId4"/>
          <a:stretch>
            <a:fillRect/>
          </a:stretch>
        </p:blipFill>
        <p:spPr>
          <a:xfrm>
            <a:off x="0" y="-635"/>
            <a:ext cx="12192000" cy="6858635"/>
          </a:xfrm>
          <a:prstGeom prst="rect">
            <a:avLst/>
          </a:prstGeom>
        </p:spPr>
      </p:pic>
      <p:pic>
        <p:nvPicPr>
          <p:cNvPr id="5" name="图片 4"/>
          <p:cNvPicPr>
            <a:picLocks noChangeAspect="1"/>
          </p:cNvPicPr>
          <p:nvPr userDrawn="1">
            <p:custDataLst>
              <p:tags r:id="rId5"/>
            </p:custDataLst>
          </p:nvPr>
        </p:nvPicPr>
        <p:blipFill>
          <a:blip r:embed="rId6"/>
          <a:stretch>
            <a:fillRect/>
          </a:stretch>
        </p:blipFill>
        <p:spPr>
          <a:xfrm>
            <a:off x="419735" y="123190"/>
            <a:ext cx="1219835" cy="1328420"/>
          </a:xfrm>
          <a:prstGeom prst="rect">
            <a:avLst/>
          </a:prstGeom>
        </p:spPr>
      </p:pic>
      <p:sp>
        <p:nvSpPr>
          <p:cNvPr id="1028" name="Rectangle 6"/>
          <p:cNvSpPr>
            <a:spLocks noGrp="1" noChangeArrowheads="1"/>
          </p:cNvSpPr>
          <p:nvPr>
            <p:ph type="body" idx="1"/>
          </p:nvPr>
        </p:nvSpPr>
        <p:spPr bwMode="auto">
          <a:xfrm>
            <a:off x="605155" y="1692910"/>
            <a:ext cx="11040745" cy="4609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748155" y="447675"/>
            <a:ext cx="8558530" cy="729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23" name="图片 22" descr="WPS图片编辑"/>
          <p:cNvPicPr>
            <a:picLocks noChangeAspect="1"/>
          </p:cNvPicPr>
          <p:nvPr userDrawn="1"/>
        </p:nvPicPr>
        <p:blipFill>
          <a:blip r:embed="rId7"/>
          <a:stretch>
            <a:fillRect/>
          </a:stretch>
        </p:blipFill>
        <p:spPr>
          <a:xfrm>
            <a:off x="10009505" y="6348095"/>
            <a:ext cx="1905000" cy="28511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txStyles>
    <p:titleStyle>
      <a:lvl1pPr algn="l" rtl="0" eaLnBrk="0" fontAlgn="base" hangingPunct="0">
        <a:spcBef>
          <a:spcPct val="0"/>
        </a:spcBef>
        <a:spcAft>
          <a:spcPct val="0"/>
        </a:spcAft>
        <a:defRPr sz="2400" b="0" kern="1200">
          <a:solidFill>
            <a:schemeClr val="tx1"/>
          </a:solidFill>
          <a:latin typeface="汉仪粗圆简" panose="02010600000101010101" charset="-122"/>
          <a:ea typeface="汉仪粗圆简" panose="0201060000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tags" Target="../tags/tag67.xml"/><Relationship Id="rId4" Type="http://schemas.openxmlformats.org/officeDocument/2006/relationships/image" Target="../media/image5.png"/><Relationship Id="rId3" Type="http://schemas.openxmlformats.org/officeDocument/2006/relationships/tags" Target="../tags/tag66.xml"/><Relationship Id="rId2" Type="http://schemas.openxmlformats.org/officeDocument/2006/relationships/image" Target="../media/image4.png"/><Relationship Id="rId1" Type="http://schemas.openxmlformats.org/officeDocument/2006/relationships/tags" Target="../tags/tag65.xml"/></Relationships>
</file>

<file path=ppt/slides/_rels/slide2.xml.rels><?xml version="1.0" encoding="UTF-8" standalone="yes"?>
<Relationships xmlns="http://schemas.openxmlformats.org/package/2006/relationships"><Relationship Id="rId9" Type="http://schemas.openxmlformats.org/officeDocument/2006/relationships/tags" Target="../tags/tag74.xml"/><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image" Target="../media/image6.png"/><Relationship Id="rId3" Type="http://schemas.openxmlformats.org/officeDocument/2006/relationships/tags" Target="../tags/tag69.xml"/><Relationship Id="rId22" Type="http://schemas.openxmlformats.org/officeDocument/2006/relationships/slideLayout" Target="../slideLayouts/slideLayout13.xml"/><Relationship Id="rId21" Type="http://schemas.openxmlformats.org/officeDocument/2006/relationships/tags" Target="../tags/tag86.xml"/><Relationship Id="rId20" Type="http://schemas.openxmlformats.org/officeDocument/2006/relationships/tags" Target="../tags/tag85.xml"/><Relationship Id="rId2" Type="http://schemas.openxmlformats.org/officeDocument/2006/relationships/image" Target="../media/image2.png"/><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tags" Target="../tags/tag79.xml"/><Relationship Id="rId13" Type="http://schemas.openxmlformats.org/officeDocument/2006/relationships/tags" Target="../tags/tag78.xml"/><Relationship Id="rId12" Type="http://schemas.openxmlformats.org/officeDocument/2006/relationships/tags" Target="../tags/tag77.xml"/><Relationship Id="rId11" Type="http://schemas.openxmlformats.org/officeDocument/2006/relationships/tags" Target="../tags/tag76.xml"/><Relationship Id="rId10" Type="http://schemas.openxmlformats.org/officeDocument/2006/relationships/tags" Target="../tags/tag75.xml"/><Relationship Id="rId1" Type="http://schemas.openxmlformats.org/officeDocument/2006/relationships/tags" Target="../tags/tag6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0" y="0"/>
            <a:ext cx="12192000" cy="6870700"/>
            <a:chOff x="0" y="1"/>
            <a:chExt cx="19200" cy="10820"/>
          </a:xfrm>
        </p:grpSpPr>
        <p:pic>
          <p:nvPicPr>
            <p:cNvPr id="4" name="图片 3"/>
            <p:cNvPicPr>
              <a:picLocks noChangeAspect="1"/>
            </p:cNvPicPr>
            <p:nvPr>
              <p:custDataLst>
                <p:tags r:id="rId1"/>
              </p:custDataLst>
            </p:nvPr>
          </p:nvPicPr>
          <p:blipFill>
            <a:blip r:embed="rId2"/>
            <a:stretch>
              <a:fillRect/>
            </a:stretch>
          </p:blipFill>
          <p:spPr>
            <a:xfrm>
              <a:off x="0" y="1"/>
              <a:ext cx="19200" cy="10820"/>
            </a:xfrm>
            <a:prstGeom prst="rect">
              <a:avLst/>
            </a:prstGeom>
          </p:spPr>
        </p:pic>
        <p:pic>
          <p:nvPicPr>
            <p:cNvPr id="12" name="图片 11"/>
            <p:cNvPicPr>
              <a:picLocks noChangeAspect="1"/>
            </p:cNvPicPr>
            <p:nvPr>
              <p:custDataLst>
                <p:tags r:id="rId3"/>
              </p:custDataLst>
            </p:nvPr>
          </p:nvPicPr>
          <p:blipFill>
            <a:blip r:embed="rId4"/>
            <a:stretch>
              <a:fillRect/>
            </a:stretch>
          </p:blipFill>
          <p:spPr>
            <a:xfrm>
              <a:off x="7455" y="9848"/>
              <a:ext cx="4119" cy="777"/>
            </a:xfrm>
            <a:prstGeom prst="rect">
              <a:avLst/>
            </a:prstGeom>
          </p:spPr>
        </p:pic>
      </p:grpSp>
      <p:sp>
        <p:nvSpPr>
          <p:cNvPr id="100" name="文本框 99"/>
          <p:cNvSpPr txBox="1"/>
          <p:nvPr>
            <p:custDataLst>
              <p:tags r:id="rId5"/>
            </p:custDataLst>
          </p:nvPr>
        </p:nvSpPr>
        <p:spPr>
          <a:xfrm>
            <a:off x="0" y="3244850"/>
            <a:ext cx="12192635" cy="1568450"/>
          </a:xfrm>
          <a:prstGeom prst="rect">
            <a:avLst/>
          </a:prstGeom>
          <a:noFill/>
          <a:ln w="9525">
            <a:noFill/>
          </a:ln>
        </p:spPr>
        <p:txBody>
          <a:bodyPr wrap="square">
            <a:spAutoFit/>
          </a:bodyPr>
          <a:p>
            <a:pPr indent="0" algn="ctr"/>
            <a:r>
              <a:rPr sz="4800">
                <a:solidFill>
                  <a:srgbClr val="000000"/>
                </a:solidFill>
                <a:latin typeface="汉仪粗圆简" panose="02010600000101010101" charset="-122"/>
                <a:ea typeface="汉仪粗圆简" panose="02010600000101010101" charset="-122"/>
                <a:cs typeface="汉仪粗圆简" panose="02010600000101010101" charset="-122"/>
                <a:sym typeface="+mn-ea"/>
              </a:rPr>
              <a:t>第八章  企业集团内部交易:</a:t>
            </a:r>
            <a:endParaRPr sz="4800">
              <a:solidFill>
                <a:srgbClr val="000000"/>
              </a:solidFill>
              <a:latin typeface="汉仪粗圆简" panose="02010600000101010101" charset="-122"/>
              <a:ea typeface="汉仪粗圆简" panose="02010600000101010101" charset="-122"/>
              <a:cs typeface="汉仪粗圆简" panose="02010600000101010101" charset="-122"/>
              <a:sym typeface="+mn-ea"/>
            </a:endParaRPr>
          </a:p>
          <a:p>
            <a:pPr indent="0" algn="ctr"/>
            <a:r>
              <a:rPr sz="48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en-US" sz="48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sz="4800">
                <a:solidFill>
                  <a:srgbClr val="000000"/>
                </a:solidFill>
                <a:latin typeface="汉仪粗圆简" panose="02010600000101010101" charset="-122"/>
                <a:ea typeface="汉仪粗圆简" panose="02010600000101010101" charset="-122"/>
                <a:cs typeface="汉仪粗圆简" panose="02010600000101010101" charset="-122"/>
                <a:sym typeface="+mn-ea"/>
              </a:rPr>
              <a:t>债券发行与投资</a:t>
            </a:r>
            <a:endParaRPr sz="48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sp>
        <p:nvSpPr>
          <p:cNvPr id="2" name="日期占位符 1"/>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302895" y="106680"/>
            <a:ext cx="11499850" cy="5732780"/>
            <a:chOff x="477" y="168"/>
            <a:chExt cx="18110" cy="9028"/>
          </a:xfrm>
        </p:grpSpPr>
        <p:pic>
          <p:nvPicPr>
            <p:cNvPr id="11" name="图片 10"/>
            <p:cNvPicPr>
              <a:picLocks noChangeAspect="1"/>
            </p:cNvPicPr>
            <p:nvPr>
              <p:custDataLst>
                <p:tags r:id="rId1"/>
              </p:custDataLst>
            </p:nvPr>
          </p:nvPicPr>
          <p:blipFill>
            <a:blip r:embed="rId2"/>
            <a:stretch>
              <a:fillRect/>
            </a:stretch>
          </p:blipFill>
          <p:spPr>
            <a:xfrm>
              <a:off x="13849" y="4036"/>
              <a:ext cx="4738" cy="5160"/>
            </a:xfrm>
            <a:prstGeom prst="snip1Rect">
              <a:avLst/>
            </a:prstGeom>
          </p:spPr>
        </p:pic>
        <p:pic>
          <p:nvPicPr>
            <p:cNvPr id="5" name="内容占位符 3"/>
            <p:cNvPicPr>
              <a:picLocks noChangeAspect="1"/>
            </p:cNvPicPr>
            <p:nvPr>
              <p:custDataLst>
                <p:tags r:id="rId3"/>
              </p:custDataLst>
            </p:nvPr>
          </p:nvPicPr>
          <p:blipFill>
            <a:blip r:embed="rId4"/>
            <a:stretch>
              <a:fillRect/>
            </a:stretch>
          </p:blipFill>
          <p:spPr>
            <a:xfrm>
              <a:off x="477" y="168"/>
              <a:ext cx="3160" cy="2405"/>
            </a:xfrm>
            <a:prstGeom prst="rect">
              <a:avLst/>
            </a:prstGeom>
            <a:noFill/>
            <a:ln>
              <a:noFill/>
            </a:ln>
            <a:effectLst/>
          </p:spPr>
        </p:pic>
      </p:grpSp>
      <p:sp>
        <p:nvSpPr>
          <p:cNvPr id="35" name="椭圆 34"/>
          <p:cNvSpPr/>
          <p:nvPr>
            <p:custDataLst>
              <p:tags r:id="rId5"/>
            </p:custDataLst>
          </p:nvPr>
        </p:nvSpPr>
        <p:spPr>
          <a:xfrm rot="2713401">
            <a:off x="1738651" y="1979962"/>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6" name="椭圆 35"/>
          <p:cNvSpPr/>
          <p:nvPr>
            <p:custDataLst>
              <p:tags r:id="rId6"/>
            </p:custDataLst>
          </p:nvPr>
        </p:nvSpPr>
        <p:spPr>
          <a:xfrm rot="2713401">
            <a:off x="1330893" y="1702700"/>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7" name="文本框 36"/>
          <p:cNvSpPr txBox="1"/>
          <p:nvPr>
            <p:custDataLst>
              <p:tags r:id="rId7"/>
            </p:custDataLst>
          </p:nvPr>
        </p:nvSpPr>
        <p:spPr>
          <a:xfrm>
            <a:off x="1454449" y="1792542"/>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1</a:t>
            </a:r>
            <a:endParaRPr kumimoji="0" lang="zh-CN" altLang="en-US" sz="2400" b="0" i="0" kern="1200" cap="none" spc="0" normalizeH="0" baseline="0" noProof="0" dirty="0">
              <a:solidFill>
                <a:prstClr val="white"/>
              </a:solidFill>
              <a:latin typeface="思源黑体 CN"/>
              <a:cs typeface="+mn-ea"/>
              <a:sym typeface="+mn-lt"/>
            </a:endParaRPr>
          </a:p>
        </p:txBody>
      </p:sp>
      <p:sp>
        <p:nvSpPr>
          <p:cNvPr id="38" name="文本框 37"/>
          <p:cNvSpPr txBox="1"/>
          <p:nvPr>
            <p:custDataLst>
              <p:tags r:id="rId8"/>
            </p:custDataLst>
          </p:nvPr>
        </p:nvSpPr>
        <p:spPr>
          <a:xfrm>
            <a:off x="2150110" y="1701165"/>
            <a:ext cx="5479415"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第一节  债券发行与投资概述</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40" name="直接连接符 39"/>
          <p:cNvCxnSpPr/>
          <p:nvPr>
            <p:custDataLst>
              <p:tags r:id="rId9"/>
            </p:custDataLst>
          </p:nvPr>
        </p:nvCxnSpPr>
        <p:spPr>
          <a:xfrm>
            <a:off x="2174316" y="2156533"/>
            <a:ext cx="5134610" cy="1968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椭圆 40"/>
          <p:cNvSpPr/>
          <p:nvPr>
            <p:custDataLst>
              <p:tags r:id="rId10"/>
            </p:custDataLst>
          </p:nvPr>
        </p:nvSpPr>
        <p:spPr>
          <a:xfrm rot="2713401">
            <a:off x="1738651" y="3178207"/>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2" name="椭圆 41"/>
          <p:cNvSpPr/>
          <p:nvPr>
            <p:custDataLst>
              <p:tags r:id="rId11"/>
            </p:custDataLst>
          </p:nvPr>
        </p:nvSpPr>
        <p:spPr>
          <a:xfrm rot="2713401">
            <a:off x="1330893" y="2900945"/>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3" name="文本框 42"/>
          <p:cNvSpPr txBox="1"/>
          <p:nvPr>
            <p:custDataLst>
              <p:tags r:id="rId12"/>
            </p:custDataLst>
          </p:nvPr>
        </p:nvSpPr>
        <p:spPr>
          <a:xfrm>
            <a:off x="1454449" y="2990787"/>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2</a:t>
            </a:r>
            <a:endParaRPr kumimoji="0" lang="zh-CN" altLang="en-US" sz="2400" b="0" i="0" kern="1200" cap="none" spc="0" normalizeH="0" baseline="0" noProof="0" dirty="0">
              <a:solidFill>
                <a:prstClr val="white"/>
              </a:solidFill>
              <a:latin typeface="思源黑体 CN"/>
              <a:cs typeface="+mn-ea"/>
              <a:sym typeface="+mn-lt"/>
            </a:endParaRPr>
          </a:p>
        </p:txBody>
      </p:sp>
      <p:sp>
        <p:nvSpPr>
          <p:cNvPr id="47" name="椭圆 46"/>
          <p:cNvSpPr/>
          <p:nvPr>
            <p:custDataLst>
              <p:tags r:id="rId13"/>
            </p:custDataLst>
          </p:nvPr>
        </p:nvSpPr>
        <p:spPr>
          <a:xfrm rot="2713401">
            <a:off x="1740829" y="4481965"/>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8" name="椭圆 47"/>
          <p:cNvSpPr/>
          <p:nvPr>
            <p:custDataLst>
              <p:tags r:id="rId14"/>
            </p:custDataLst>
          </p:nvPr>
        </p:nvSpPr>
        <p:spPr>
          <a:xfrm rot="2713401">
            <a:off x="1333071" y="4204703"/>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9" name="文本框 48"/>
          <p:cNvSpPr txBox="1"/>
          <p:nvPr>
            <p:custDataLst>
              <p:tags r:id="rId15"/>
            </p:custDataLst>
          </p:nvPr>
        </p:nvSpPr>
        <p:spPr>
          <a:xfrm>
            <a:off x="1456627" y="4294545"/>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3</a:t>
            </a:r>
            <a:endParaRPr kumimoji="0" lang="zh-CN" altLang="en-US" sz="2400" b="0" i="0" kern="1200" cap="none" spc="0" normalizeH="0" baseline="0" noProof="0" dirty="0">
              <a:solidFill>
                <a:prstClr val="white"/>
              </a:solidFill>
              <a:latin typeface="思源黑体 CN"/>
              <a:cs typeface="+mn-ea"/>
              <a:sym typeface="+mn-lt"/>
            </a:endParaRPr>
          </a:p>
        </p:txBody>
      </p:sp>
      <p:sp>
        <p:nvSpPr>
          <p:cNvPr id="59" name="文本框 58"/>
          <p:cNvSpPr txBox="1"/>
          <p:nvPr>
            <p:custDataLst>
              <p:tags r:id="rId16"/>
            </p:custDataLst>
          </p:nvPr>
        </p:nvSpPr>
        <p:spPr>
          <a:xfrm>
            <a:off x="2176780" y="2990850"/>
            <a:ext cx="479806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第二节  子公司投资母公司发行的债券</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60" name="直接连接符 59"/>
          <p:cNvCxnSpPr/>
          <p:nvPr>
            <p:custDataLst>
              <p:tags r:id="rId17"/>
            </p:custDataLst>
          </p:nvPr>
        </p:nvCxnSpPr>
        <p:spPr>
          <a:xfrm flipV="1">
            <a:off x="2200986" y="3439868"/>
            <a:ext cx="5115560" cy="635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1" name="文本框 60"/>
          <p:cNvSpPr txBox="1"/>
          <p:nvPr>
            <p:custDataLst>
              <p:tags r:id="rId18"/>
            </p:custDataLst>
          </p:nvPr>
        </p:nvSpPr>
        <p:spPr>
          <a:xfrm>
            <a:off x="2154555" y="4302125"/>
            <a:ext cx="479806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第三节  母公司投资子公司发行的债券</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62" name="直接连接符 61"/>
          <p:cNvCxnSpPr/>
          <p:nvPr>
            <p:custDataLst>
              <p:tags r:id="rId19"/>
            </p:custDataLst>
          </p:nvPr>
        </p:nvCxnSpPr>
        <p:spPr>
          <a:xfrm>
            <a:off x="2178761" y="4757493"/>
            <a:ext cx="5067935" cy="762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0"/>
            </p:custDataLst>
          </p:nvPr>
        </p:nvSpPr>
        <p:spPr>
          <a:xfrm>
            <a:off x="8463280" y="843329"/>
            <a:ext cx="2149270" cy="1014730"/>
          </a:xfrm>
          <a:prstGeom prst="rect">
            <a:avLst/>
          </a:prstGeom>
          <a:noFill/>
        </p:spPr>
        <p:txBody>
          <a:bodyPr wrap="square" rtlCol="0">
            <a:spAutoFit/>
          </a:bodyPr>
          <a:p>
            <a:pPr marR="0" indent="0" algn="dist" defTabSz="914400" fontAlgn="auto">
              <a:lnSpc>
                <a:spcPct val="100000"/>
              </a:lnSpc>
              <a:spcBef>
                <a:spcPts val="0"/>
              </a:spcBef>
              <a:spcAft>
                <a:spcPts val="0"/>
              </a:spcAft>
              <a:buClrTx/>
              <a:buSzTx/>
              <a:buFontTx/>
              <a:buNone/>
              <a:defRPr/>
            </a:pPr>
            <a:r>
              <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rPr>
              <a:t>目录</a:t>
            </a:r>
            <a:endPar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endParaRPr>
          </a:p>
        </p:txBody>
      </p:sp>
      <p:sp>
        <p:nvSpPr>
          <p:cNvPr id="3" name="矩形 2"/>
          <p:cNvSpPr/>
          <p:nvPr>
            <p:custDataLst>
              <p:tags r:id="rId21"/>
            </p:custDataLst>
          </p:nvPr>
        </p:nvSpPr>
        <p:spPr>
          <a:xfrm>
            <a:off x="8265744" y="459392"/>
            <a:ext cx="2442056" cy="461665"/>
          </a:xfrm>
          <a:prstGeom prst="rect">
            <a:avLst/>
          </a:prstGeom>
        </p:spPr>
        <p:txBody>
          <a:bodyPr wrap="square">
            <a:spAutoFit/>
          </a:bodyPr>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700" normalizeH="0" baseline="0" noProof="0" dirty="0">
                <a:ln>
                  <a:noFill/>
                </a:ln>
                <a:solidFill>
                  <a:prstClr val="black"/>
                </a:solidFill>
                <a:effectLst/>
                <a:uLnTx/>
                <a:uFillTx/>
                <a:latin typeface="思源黑体 CN"/>
                <a:cs typeface="+mn-ea"/>
                <a:sym typeface="+mn-lt"/>
              </a:rPr>
              <a:t>CONTENTS</a:t>
            </a:r>
            <a:endParaRPr kumimoji="0" lang="zh-CN" altLang="en-US" sz="2400" b="1" i="0" u="none" strike="noStrike" kern="1200" cap="none" spc="700" normalizeH="0" baseline="0" noProof="0" dirty="0">
              <a:ln>
                <a:noFill/>
              </a:ln>
              <a:solidFill>
                <a:prstClr val="black"/>
              </a:solidFill>
              <a:effectLst/>
              <a:uLnTx/>
              <a:uFillTx/>
              <a:latin typeface="思源黑体 CN"/>
              <a:cs typeface="+mn-ea"/>
              <a:sym typeface="+mn-lt"/>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债券发行与投资概述</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一、集团内部债券交易与推定回购</a:t>
            </a:r>
            <a:endParaRPr lang="zh-CN" altLang="zh-CN" sz="2600" b="1" dirty="0">
              <a:latin typeface="黑体" panose="02010609060101010101" charset="-122"/>
              <a:ea typeface="黑体" panose="02010609060101010101" charset="-122"/>
            </a:endParaRPr>
          </a:p>
          <a:p>
            <a:r>
              <a:rPr lang="zh-CN" altLang="en-US"/>
              <a:t>集团内部成员之间的债券发行与投资业务是集团内部交易的一项重要内容。集团内公司回购发行在外债券的方式主要有以下四种：</a:t>
            </a:r>
            <a:endParaRPr lang="zh-CN" altLang="en-US"/>
          </a:p>
          <a:p>
            <a:r>
              <a:rPr lang="zh-CN" altLang="en-US"/>
              <a:t>(1)发行公司通过其可运用的资源回购本公司发行的债券;</a:t>
            </a:r>
            <a:endParaRPr lang="zh-CN" altLang="en-US"/>
          </a:p>
          <a:p>
            <a:r>
              <a:rPr lang="zh-CN" altLang="en-US"/>
              <a:t>(2)发行公司按市场利率向集团外的公司融资，并以融资款回购本公司发行的债券，即以债偿债;</a:t>
            </a:r>
            <a:endParaRPr lang="zh-CN" altLang="en-US"/>
          </a:p>
          <a:p>
            <a:r>
              <a:rPr lang="zh-CN" altLang="en-US"/>
              <a:t>(3)发行公司向集团内其他公司融资，并以融资款回购本公司发行的债券;(4)同一集团内的其他成员公司购买发行公司发行的债券。</a:t>
            </a:r>
            <a:endParaRPr lang="zh-CN" altLang="en-US"/>
          </a:p>
          <a:p>
            <a:r>
              <a:rPr lang="zh-CN" altLang="en-US"/>
              <a:t>前三种方式均由发行公司回购所发行的债券，称为实际回购;但是，在第四种方式下，发行公司的债券由同一集团内其他成员购买(或投资)，但对整个集团而言该债券已经回购，这种回购称为推定回购。</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债券发行与投资概述</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二、推定损益的含义及其会计处理</a:t>
            </a:r>
            <a:endParaRPr lang="zh-CN" altLang="zh-CN" sz="2600" b="1" dirty="0">
              <a:latin typeface="黑体" panose="02010609060101010101" charset="-122"/>
              <a:ea typeface="黑体" panose="02010609060101010101" charset="-122"/>
            </a:endParaRPr>
          </a:p>
          <a:p>
            <a:r>
              <a:rPr lang="zh-CN" altLang="en-US"/>
              <a:t>公司发行债券后，如果这些债券被集团内其他公司推定回购并持有，对于整个企业集团而言，随着发行在外的债券回购，由市场利率变动所产生的已实现损益就应该加以确认，然而，发行公司在购买债券时并没有在其单独账上记录此项损益，那么，编制合并报表时，在抵销母、子公司的债券投资与应付债券的相关账户的过程中，应付债券的账面价值与债券投资的买价之间的差额就是集团在推定回购过程中产生的损益。</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债券发行与投资概述</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三、债券投资直接从发行公司取得举例</a:t>
            </a:r>
            <a:endParaRPr lang="zh-CN" altLang="zh-CN" sz="2600" b="1" dirty="0">
              <a:latin typeface="黑体" panose="02010609060101010101" charset="-122"/>
              <a:ea typeface="黑体" panose="02010609060101010101" charset="-122"/>
            </a:endParaRPr>
          </a:p>
          <a:p>
            <a:r>
              <a:rPr lang="zh-CN" altLang="en-US"/>
              <a:t>母公司与子公司、子公司相互之间持有对方债券所产生的投资收益、利息收入及其他综合收益等，应当与其相对应的发行方利息费用相互抵销。</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子公司投资母公司发行的债券</a:t>
            </a:r>
            <a:endParaRPr lang="zh-CN" altLang="en-US"/>
          </a:p>
        </p:txBody>
      </p:sp>
      <p:sp>
        <p:nvSpPr>
          <p:cNvPr id="3" name="内容占位符 2"/>
          <p:cNvSpPr>
            <a:spLocks noGrp="1"/>
          </p:cNvSpPr>
          <p:nvPr>
            <p:ph idx="1"/>
          </p:nvPr>
        </p:nvSpPr>
        <p:spPr/>
        <p:txBody>
          <a:bodyPr/>
          <a:p>
            <a:r>
              <a:rPr lang="zh-CN" altLang="en-US"/>
              <a:t>如前所述，当子公司从集团外第三方以非面值价格购买母公司流通在外的债券时，就会产生母公司债券的推定回购。此时，子公司仅在其账上登记一笔分录，即按购买时所支付的金额记入“债权投资”等账户，本章为简化起见，假设集团成员投资其他成员发行的债券都将作为债权投资。</a:t>
            </a:r>
            <a:endParaRPr lang="zh-CN" altLang="en-US"/>
          </a:p>
          <a:p>
            <a:r>
              <a:rPr lang="zh-CN" altLang="en-US"/>
              <a:t>由于推定回购所产生的损益仅产生于母公司账上应付债券账面价值与子公司账上债权投资账面价值的差额，对于集团内任何成员公司实体而言，债券并没有被发行公司赎回，所以，各成员公司的账簿中不会记录损益，但是对于集团而言，债券只要不以面值由集团外赎回，就会产生损益，也就是说，这个损益属于集团，并不属于集团内部各个成员公司。</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母公司投资子公司发行的债券</a:t>
            </a:r>
            <a:endParaRPr lang="zh-CN" altLang="en-US"/>
          </a:p>
        </p:txBody>
      </p:sp>
      <p:sp>
        <p:nvSpPr>
          <p:cNvPr id="3" name="内容占位符 2"/>
          <p:cNvSpPr>
            <a:spLocks noGrp="1"/>
          </p:cNvSpPr>
          <p:nvPr>
            <p:ph idx="1"/>
          </p:nvPr>
        </p:nvSpPr>
        <p:spPr/>
        <p:txBody>
          <a:bodyPr/>
          <a:p>
            <a:r>
              <a:rPr lang="zh-CN" altLang="en-US"/>
              <a:t>母公司从集团外第三方以非面值价格购买子公司发行的债券会产生推定损益，而且分配给子公司的推定损益会影响到少数股东损益和合并净利润。</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commondata" val="eyJoZGlkIjoiNTBlODZkODVmOTIxMWE2ZDY3MjViNmY2OTBlOTlkYTMifQ=="/>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1098</Words>
  <Application>WPS 演示</Application>
  <PresentationFormat>宽屏</PresentationFormat>
  <Paragraphs>72</Paragraphs>
  <Slides>7</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7</vt:i4>
      </vt:variant>
    </vt:vector>
  </HeadingPairs>
  <TitlesOfParts>
    <vt:vector size="22" baseType="lpstr">
      <vt:lpstr>Arial</vt:lpstr>
      <vt:lpstr>宋体</vt:lpstr>
      <vt:lpstr>Wingdings</vt:lpstr>
      <vt:lpstr>Wingdings</vt:lpstr>
      <vt:lpstr>微软雅黑</vt:lpstr>
      <vt:lpstr>Arial Unicode MS</vt:lpstr>
      <vt:lpstr>Calibri</vt:lpstr>
      <vt:lpstr>汉仪粗圆简</vt:lpstr>
      <vt:lpstr>GungsuhChe</vt:lpstr>
      <vt:lpstr>Malgun Gothic</vt:lpstr>
      <vt:lpstr>汉仪铁线黑-65简</vt:lpstr>
      <vt:lpstr>思源黑体 CN</vt:lpstr>
      <vt:lpstr>黑体</vt:lpstr>
      <vt:lpstr>WPS</vt:lpstr>
      <vt:lpstr>默认设计模板</vt:lpstr>
      <vt:lpstr>PowerPoint 演示文稿</vt:lpstr>
      <vt:lpstr>PowerPoint 演示文稿</vt:lpstr>
      <vt:lpstr>第一节  债券发行与投资概述</vt:lpstr>
      <vt:lpstr>第一节  债券发行与投资概述</vt:lpstr>
      <vt:lpstr>第一节  债券发行与投资概述</vt:lpstr>
      <vt:lpstr>第二节  子公司投资母公司发行的债券</vt:lpstr>
      <vt:lpstr>第三节  母公司投资子公司发行的债券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2023-11-25T09:46:16Z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F27063AA92E046DEA8AFFD418DEBC445_11</vt:lpwstr>
  </property>
</Properties>
</file>