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87.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64.xml"/><Relationship Id="rId4" Type="http://schemas.openxmlformats.org/officeDocument/2006/relationships/image" Target="../media/image1.png"/><Relationship Id="rId3" Type="http://schemas.openxmlformats.org/officeDocument/2006/relationships/tags" Target="../tags/tag6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67.xml"/><Relationship Id="rId4" Type="http://schemas.openxmlformats.org/officeDocument/2006/relationships/image" Target="../media/image5.png"/><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image" Target="../media/image6.png"/><Relationship Id="rId3" Type="http://schemas.openxmlformats.org/officeDocument/2006/relationships/tags" Target="../tags/tag69.xml"/><Relationship Id="rId22" Type="http://schemas.openxmlformats.org/officeDocument/2006/relationships/slideLayout" Target="../slideLayouts/slideLayout13.xml"/><Relationship Id="rId21" Type="http://schemas.openxmlformats.org/officeDocument/2006/relationships/tags" Target="../tags/tag86.xml"/><Relationship Id="rId20" Type="http://schemas.openxmlformats.org/officeDocument/2006/relationships/tags" Target="../tags/tag85.xml"/><Relationship Id="rId2" Type="http://schemas.openxmlformats.org/officeDocument/2006/relationships/image" Target="../media/image2.png"/><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第六章</a:t>
            </a:r>
            <a:r>
              <a:rPr lang="en-US" sz="48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企业集团内部交易</a:t>
            </a:r>
            <a:r>
              <a:rPr lang="en-US" sz="4800">
                <a:solidFill>
                  <a:srgbClr val="000000"/>
                </a:solidFill>
                <a:latin typeface="汉仪粗圆简" panose="02010600000101010101" charset="-122"/>
                <a:ea typeface="汉仪粗圆简" panose="02010600000101010101" charset="-122"/>
                <a:cs typeface="汉仪粗圆简" panose="02010600000101010101" charset="-122"/>
                <a:sym typeface="+mn-ea"/>
              </a:rPr>
              <a:t>:</a:t>
            </a:r>
            <a:r>
              <a:rPr 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存货购销</a:t>
            </a: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存货顺销交易</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三、当期顺销业务举例</a:t>
            </a:r>
            <a:endParaRPr lang="zh-CN" altLang="zh-CN" sz="2600" b="1" dirty="0">
              <a:latin typeface="黑体" panose="02010609060101010101" charset="-122"/>
              <a:ea typeface="黑体" panose="02010609060101010101" charset="-122"/>
            </a:endParaRPr>
          </a:p>
          <a:p>
            <a:r>
              <a:rPr lang="zh-CN" altLang="en-US"/>
              <a:t>【案例6-1】母公司和其拥有90%股份的子公司之间的内部存货交易信息如下：</a:t>
            </a:r>
            <a:endParaRPr lang="zh-CN" altLang="en-US"/>
          </a:p>
          <a:p>
            <a:r>
              <a:rPr lang="zh-CN" altLang="en-US"/>
              <a:t>2020年，母公司以20000万元从集团外部购入一批商品，以24000万元的价格销售给子公司，假设母子公司均采用永续盘存制。以下分三种情况讨论：</a:t>
            </a:r>
            <a:endParaRPr lang="zh-CN" altLang="en-US"/>
          </a:p>
          <a:p>
            <a:r>
              <a:rPr lang="zh-CN" altLang="en-US"/>
              <a:t>(1)2020年，子公司以28000万元的价格将上述存货全部对外出售并收款。</a:t>
            </a:r>
            <a:endParaRPr lang="zh-CN" altLang="en-US"/>
          </a:p>
          <a:p>
            <a:r>
              <a:rPr lang="zh-CN" altLang="en-US"/>
              <a:t>(2)2020年，子公司未能将上述存货对外出售。</a:t>
            </a:r>
            <a:endParaRPr lang="zh-CN" altLang="en-US"/>
          </a:p>
          <a:p>
            <a:r>
              <a:rPr lang="zh-CN" altLang="en-US"/>
              <a:t>(3)2020年，子公司以22000万元的价格对外出售了这批存货的75%。母子公司之间的存货购销业务尚未收款(或付款)。假设母、子公司均按应收账款期末余额的1%计提坏账准备。</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存货顺销交易</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四、连续编制会计报表时顺销业务与未实现销售损益的会计处理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(一)抵销内部销售收入、成本和内部销售形成的存货价值中包含的未实现的内部销售损益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(二)抵销内部应收款项与应付款项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(三)抵销坏账准备项目与信用减值损失项目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(四)抵销因抵销坏账准备与信用减值损失产生的所得税影响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(五)抵销子公司本期计提的存货跌价准备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(六)抵销内部顺流存货交易的所得税影响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存货逆销交易</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一、逆销的含义与内部未实现损益</a:t>
            </a:r>
            <a:endParaRPr lang="zh-CN" altLang="zh-CN" sz="2600" b="1" dirty="0">
              <a:latin typeface="黑体" panose="02010609060101010101" charset="-122"/>
              <a:ea typeface="黑体" panose="02010609060101010101" charset="-122"/>
            </a:endParaRPr>
          </a:p>
          <a:p>
            <a:r>
              <a:rPr lang="zh-CN" altLang="en-US"/>
              <a:t>逆销是内部逆流交易的一种，在本章是指子公司向母公司出售存货的业务。</a:t>
            </a:r>
            <a:endParaRPr lang="zh-CN" altLang="en-US"/>
          </a:p>
          <a:p>
            <a:r>
              <a:rPr lang="zh-CN" altLang="en-US"/>
              <a:t>子公司向母公司出售存货所发生的未实现内部销售损益，应当按照母公司对该子公司的分配比例在“归属于母公司所有者的净利润”和“少数股东损益”之间分配抵销。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存货逆销交易</a:t>
            </a:r>
            <a:endParaRPr lang="zh-CN" altLang="en-US"/>
          </a:p>
        </p:txBody>
      </p:sp>
      <p:sp>
        <p:nvSpPr>
          <p:cNvPr id="3" name="内容占位符 2"/>
          <p:cNvSpPr>
            <a:spLocks noGrp="1"/>
          </p:cNvSpPr>
          <p:nvPr>
            <p:ph idx="1"/>
          </p:nvPr>
        </p:nvSpPr>
        <p:spPr>
          <a:xfrm>
            <a:off x="692150" y="1245870"/>
            <a:ext cx="1074039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二、当期逆销业务与未实现销售损益的会计处理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(一)抵销内部销售收入、成本和内部销售形成的存货中包含的未实现内部销售损益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借：营业收入</a:t>
            </a:r>
            <a:endParaRPr lang="zh-CN" altLang="en-US"/>
          </a:p>
          <a:p>
            <a:r>
              <a:rPr lang="zh-CN" altLang="en-US"/>
              <a:t>贷：营业成本</a:t>
            </a:r>
            <a:endParaRPr lang="zh-CN" altLang="en-US"/>
          </a:p>
          <a:p>
            <a:pPr marL="0" indent="0">
              <a:buNone/>
            </a:pPr>
            <a:r>
              <a:rPr lang="en-US" altLang="zh-CN"/>
              <a:t>       </a:t>
            </a:r>
            <a:r>
              <a:rPr lang="zh-CN" altLang="en-US"/>
              <a:t>存货</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(二)将内部销售形成的存货中包含的未实现内部销售损益进行分摊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期末存货包含的未实现内部销售损益，应明确归属于少数股东的未实现内部销售损益分摊金额。</a:t>
            </a:r>
            <a:endParaRPr lang="zh-CN" altLang="en-US"/>
          </a:p>
          <a:p>
            <a:r>
              <a:rPr lang="zh-CN" altLang="en-US"/>
              <a:t>在合并财务报表工作底稿中的抵销分录如下：</a:t>
            </a:r>
            <a:endParaRPr lang="zh-CN" altLang="en-US"/>
          </a:p>
          <a:p>
            <a:r>
              <a:rPr lang="zh-CN" altLang="en-US"/>
              <a:t>借：少数股东权益</a:t>
            </a:r>
            <a:endParaRPr lang="zh-CN" altLang="en-US"/>
          </a:p>
          <a:p>
            <a:r>
              <a:rPr lang="zh-CN" altLang="en-US"/>
              <a:t>贷：少数股东损益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存货逆销交易</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(三)抵销因逆流存货交易的所得税影响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借：递延所得税资产</a:t>
            </a:r>
            <a:endParaRPr lang="zh-CN" altLang="en-US"/>
          </a:p>
          <a:p>
            <a:r>
              <a:rPr lang="zh-CN" altLang="en-US"/>
              <a:t>贷：所得税费用</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(四)抵销因抵销逆流存货交易发生的递延所得税对少数股东权益的份额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借：少数股东损益</a:t>
            </a:r>
            <a:endParaRPr lang="zh-CN" altLang="en-US"/>
          </a:p>
          <a:p>
            <a:r>
              <a:rPr lang="zh-CN" altLang="en-US"/>
              <a:t>贷：少数股东权益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存货逆销交易</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三、连续逆销业务与未实现销售损益的会计处理</a:t>
            </a:r>
            <a:endParaRPr lang="zh-CN" altLang="zh-CN" sz="2600" b="1" dirty="0">
              <a:latin typeface="黑体" panose="02010609060101010101" charset="-122"/>
              <a:ea typeface="黑体" panose="02010609060101010101" charset="-122"/>
            </a:endParaRPr>
          </a:p>
          <a:p>
            <a:r>
              <a:rPr lang="zh-CN" altLang="en-US"/>
              <a:t>在连续编制合并财务报表时，逆销业务需要编制的抵销分录与当期逆销业务的分录内容类似，但需要考虑上期内部逆销业务相关的期末存货未实现内部销售损益、坏账准备、存货跌价准备等账户余额本期合并抵销业务金额的影响。例如，母公司期初包含上期未实现内部销售损益的存货已在本期对外销售，相应的销售损益按持股比例分别调减期初未分配利润和少数股东权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197996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170270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179254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8"/>
            </p:custDataLst>
          </p:nvPr>
        </p:nvSpPr>
        <p:spPr>
          <a:xfrm>
            <a:off x="2150110" y="1701165"/>
            <a:ext cx="547941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企业集团的内部交易与内部存货交易</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40" name="直接连接符 39"/>
          <p:cNvCxnSpPr/>
          <p:nvPr>
            <p:custDataLst>
              <p:tags r:id="rId9"/>
            </p:custDataLst>
          </p:nvPr>
        </p:nvCxnSpPr>
        <p:spPr>
          <a:xfrm>
            <a:off x="2174316" y="2156533"/>
            <a:ext cx="5134610" cy="196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317820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290094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299078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3"/>
            </p:custDataLst>
          </p:nvPr>
        </p:nvSpPr>
        <p:spPr>
          <a:xfrm rot="2713401">
            <a:off x="1740829" y="448196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4"/>
            </p:custDataLst>
          </p:nvPr>
        </p:nvSpPr>
        <p:spPr>
          <a:xfrm rot="2713401">
            <a:off x="1333071" y="420470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5"/>
            </p:custDataLst>
          </p:nvPr>
        </p:nvSpPr>
        <p:spPr>
          <a:xfrm>
            <a:off x="1456627" y="4294545"/>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16"/>
            </p:custDataLst>
          </p:nvPr>
        </p:nvSpPr>
        <p:spPr>
          <a:xfrm>
            <a:off x="2176780" y="2990850"/>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存货顺销交易</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0" name="直接连接符 59"/>
          <p:cNvCxnSpPr/>
          <p:nvPr>
            <p:custDataLst>
              <p:tags r:id="rId17"/>
            </p:custDataLst>
          </p:nvPr>
        </p:nvCxnSpPr>
        <p:spPr>
          <a:xfrm flipV="1">
            <a:off x="2200986" y="3439868"/>
            <a:ext cx="5115560" cy="635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18"/>
            </p:custDataLst>
          </p:nvPr>
        </p:nvSpPr>
        <p:spPr>
          <a:xfrm>
            <a:off x="2154555" y="4302125"/>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存货逆销交易</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2" name="直接连接符 61"/>
          <p:cNvCxnSpPr/>
          <p:nvPr>
            <p:custDataLst>
              <p:tags r:id="rId19"/>
            </p:custDataLst>
          </p:nvPr>
        </p:nvCxnSpPr>
        <p:spPr>
          <a:xfrm>
            <a:off x="2178761" y="4757493"/>
            <a:ext cx="5067935" cy="762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0"/>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3" name="矩形 2"/>
          <p:cNvSpPr/>
          <p:nvPr>
            <p:custDataLst>
              <p:tags r:id="rId21"/>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企业集团的内部交易与内部存货交易</a:t>
            </a:r>
            <a:endParaRPr lang="zh-CN" altLang="en-US"/>
          </a:p>
        </p:txBody>
      </p:sp>
      <p:sp>
        <p:nvSpPr>
          <p:cNvPr id="3" name="内容占位符 2"/>
          <p:cNvSpPr>
            <a:spLocks noGrp="1"/>
          </p:cNvSpPr>
          <p:nvPr>
            <p:ph idx="1"/>
          </p:nvPr>
        </p:nvSpPr>
        <p:spPr>
          <a:xfrm>
            <a:off x="678180" y="1539240"/>
            <a:ext cx="10753725"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一、企业集团的内部交易</a:t>
            </a:r>
            <a:endParaRPr lang="zh-CN" altLang="zh-CN" sz="2600" b="1" dirty="0">
              <a:latin typeface="黑体" panose="02010609060101010101" charset="-122"/>
              <a:ea typeface="黑体" panose="02010609060101010101" charset="-122"/>
            </a:endParaRPr>
          </a:p>
          <a:p>
            <a:r>
              <a:rPr lang="zh-CN" altLang="en-US"/>
              <a:t>母公司与子公司、子公司相互之间发生的内部交易类型主要包括:</a:t>
            </a:r>
            <a:endParaRPr lang="zh-CN" altLang="en-US"/>
          </a:p>
          <a:p>
            <a:r>
              <a:rPr lang="zh-CN" altLang="en-US"/>
              <a:t>(1)母公司对子公司、子公司相互之间取得(或继续持有)对方长期股权投资;</a:t>
            </a:r>
            <a:endParaRPr lang="zh-CN" altLang="en-US"/>
          </a:p>
          <a:p>
            <a:r>
              <a:rPr lang="zh-CN" altLang="en-US"/>
              <a:t>(2)母公司与子公司、子公司相互之间销售商品,期末未实现对外销售而形成存货、固定资产、工程物资、在建工程、无形资产等资产;</a:t>
            </a:r>
            <a:endParaRPr lang="zh-CN" altLang="en-US"/>
          </a:p>
          <a:p>
            <a:r>
              <a:rPr lang="zh-CN" altLang="en-US"/>
              <a:t>(3)母公司与子公司、子公司相互之间取得(或继续持有)对方债券;</a:t>
            </a:r>
            <a:endParaRPr lang="zh-CN" altLang="en-US"/>
          </a:p>
          <a:p>
            <a:r>
              <a:rPr lang="zh-CN" altLang="en-US"/>
              <a:t>(4)母公司与子公司、子公司相互之间发生的其他内部交易。</a:t>
            </a:r>
            <a:endParaRPr lang="zh-CN" altLang="en-US"/>
          </a:p>
          <a:p>
            <a:r>
              <a:rPr lang="zh-CN" altLang="en-US"/>
              <a:t>其中,与长期股权投资相关的内部交易抵销在第五章已涉及;本章阐述存货购销业务的合并抵销;第七章阐述固定资产、无形资产的合并抵销处理;第八章阐述债券业务的合并抵销。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企业集团的内部交易与内部存货交易</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二、企业集团的内部存货交易</a:t>
            </a:r>
            <a:endParaRPr lang="zh-CN" altLang="zh-CN" sz="2600" b="1" dirty="0">
              <a:latin typeface="黑体" panose="02010609060101010101" charset="-122"/>
              <a:ea typeface="黑体" panose="02010609060101010101" charset="-122"/>
            </a:endParaRPr>
          </a:p>
          <a:p>
            <a:r>
              <a:rPr lang="zh-CN" altLang="en-US"/>
              <a:t>(1)母公司与子公司、子公司相互之间销售商品(或其他方式)形成的存货所包含的未实现内部销售损益应当抵销。</a:t>
            </a:r>
            <a:endParaRPr lang="zh-CN" altLang="en-US"/>
          </a:p>
          <a:p>
            <a:r>
              <a:rPr lang="zh-CN" altLang="en-US"/>
              <a:t>(2)对存货计提的跌价准备与未实现内部销售损益相关的部分应当抵销。</a:t>
            </a:r>
            <a:endParaRPr lang="zh-CN" altLang="en-US"/>
          </a:p>
          <a:p>
            <a:r>
              <a:rPr lang="zh-CN" altLang="en-US">
                <a:sym typeface="+mn-ea"/>
              </a:rPr>
              <a:t>(3)母公司与子公司、子公司相互之间的债权与债务项目应当相互抵销，同时抵销相应的减值准备。</a:t>
            </a:r>
            <a:endParaRPr lang="zh-CN" altLang="en-US"/>
          </a:p>
          <a:p>
            <a:r>
              <a:rPr lang="zh-CN" altLang="en-US">
                <a:sym typeface="+mn-ea"/>
              </a:rPr>
              <a:t>(4)因抵销未实现内部销售损益导致合并资产负债表中资产、负债的账面价值与其在所属纳税主体的计税基础之间产生暂时性差异的，在合并资产负债表中应当确认递延所得税资产或递延所得税负债，同时调整合并利润表中的所得税费用，但与直接计入所有者权益的交易或事项及企业合并相关的递延所得税除外。</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存货顺销交易</a:t>
            </a:r>
            <a:endParaRPr lang="zh-CN" altLang="en-US"/>
          </a:p>
        </p:txBody>
      </p:sp>
      <p:sp>
        <p:nvSpPr>
          <p:cNvPr id="3" name="内容占位符 2"/>
          <p:cNvSpPr>
            <a:spLocks noGrp="1"/>
          </p:cNvSpPr>
          <p:nvPr>
            <p:ph idx="1"/>
          </p:nvPr>
        </p:nvSpPr>
        <p:spPr>
          <a:xfrm>
            <a:off x="678180" y="1539240"/>
            <a:ext cx="10827385"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一、顺销的含义与未实现内部销售损益</a:t>
            </a:r>
            <a:endParaRPr lang="zh-CN" altLang="zh-CN" sz="2600" b="1" dirty="0">
              <a:latin typeface="黑体" panose="02010609060101010101" charset="-122"/>
              <a:ea typeface="黑体" panose="02010609060101010101" charset="-122"/>
            </a:endParaRPr>
          </a:p>
          <a:p>
            <a:r>
              <a:rPr lang="zh-CN" altLang="en-US"/>
              <a:t>通常情况下，集团公司内部购销事项按其销售方向，可以分为顺销、逆销和平销。在不同销售方向下，未实现内部销售损益对母公司个别财务报表和合并财务报表的影响是有所区别的，除非子公司为母公司的全资公司。</a:t>
            </a:r>
            <a:endParaRPr lang="zh-CN" altLang="en-US"/>
          </a:p>
          <a:p>
            <a:r>
              <a:rPr lang="zh-CN" altLang="en-US"/>
              <a:t>顺销属于内部顺流交易的一种，是指母公司对子公司销售存货、固定资产等业务。顺销时，未实现内部销售损益全部归属于母公司。在编制合并报表时，母公司向子公司出售资产所发生的未实现内部交易损益，应当全额抵销“归属于母公司所有者的净利润”。</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存货顺销交易</a:t>
            </a:r>
            <a:endParaRPr lang="zh-CN" altLang="en-US"/>
          </a:p>
        </p:txBody>
      </p:sp>
      <p:sp>
        <p:nvSpPr>
          <p:cNvPr id="3" name="内容占位符 2"/>
          <p:cNvSpPr>
            <a:spLocks noGrp="1"/>
          </p:cNvSpPr>
          <p:nvPr>
            <p:ph idx="1"/>
          </p:nvPr>
        </p:nvSpPr>
        <p:spPr>
          <a:xfrm>
            <a:off x="678180" y="1539240"/>
            <a:ext cx="10906125"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二、初次编制合并报表时顺销业务与未实现销售损益的会计处理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(一)抵销内部销售收入、成本和内部销售形成的存货价值中包含的未实现内部销售损益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对于本期发生的内部销售存货，将内部销售收入、内部销售成本及内部购入存货中未实现内部销售损益予以抵销，按照销售企业内部销售收入的数额，借记“营业收入”项目，贷记“营业成本”项目;将期末内部购入存货价值中包含的未实现内部销售损益予以抵销，对于期末内部销售形成的存货，应当按照购买企业期末内部购入存货价值中包含的未实现内部销售损益的数额，借记“营业成本”项目，贷记“存货”项目。</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存货顺销交易</a:t>
            </a:r>
            <a:endParaRPr lang="zh-CN" altLang="en-US"/>
          </a:p>
        </p:txBody>
      </p:sp>
      <p:sp>
        <p:nvSpPr>
          <p:cNvPr id="3" name="内容占位符 2"/>
          <p:cNvSpPr>
            <a:spLocks noGrp="1"/>
          </p:cNvSpPr>
          <p:nvPr>
            <p:ph idx="1"/>
          </p:nvPr>
        </p:nvSpPr>
        <p:spPr>
          <a:xfrm>
            <a:off x="540385" y="1539240"/>
            <a:ext cx="11066780"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(二)抵销应收账款项目与应付账款项目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内部销售业务涉及的应收账款和应付账款应予以抵销。按照内部应付款项的数额，借记“应付账款”“应付票据”等项目，贷记“应收账款”“应收票据”等项目。在合并财务报表工作底稿中的抵销分录如下：</a:t>
            </a:r>
            <a:endParaRPr lang="zh-CN" altLang="en-US"/>
          </a:p>
          <a:p>
            <a:r>
              <a:rPr lang="zh-CN" altLang="en-US"/>
              <a:t>借：应付账款(或应付票据)</a:t>
            </a:r>
            <a:endParaRPr lang="zh-CN" altLang="en-US"/>
          </a:p>
          <a:p>
            <a:r>
              <a:rPr lang="zh-CN" altLang="en-US"/>
              <a:t>贷：应收账款(或应收票据)</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(三)抵销坏账准备项目与信用减值损失项目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在将内部应收账款与应付账款相互抵销的同时，还应将内部应收账款在个别资产负债表中计提的坏账准备予以抵销。在合并财务报表工作底稿中的抵销分录如下：</a:t>
            </a:r>
            <a:endParaRPr lang="zh-CN" altLang="en-US"/>
          </a:p>
          <a:p>
            <a:r>
              <a:rPr lang="zh-CN" altLang="en-US"/>
              <a:t>借：坏账准备</a:t>
            </a:r>
            <a:endParaRPr lang="zh-CN" altLang="en-US"/>
          </a:p>
          <a:p>
            <a:r>
              <a:rPr lang="zh-CN" altLang="en-US"/>
              <a:t>贷：信用减值损失</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存货顺销交易</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(四)抵销因抵销坏账准备与信用减值损失产生的所得税影响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借：所得税费用</a:t>
            </a:r>
            <a:endParaRPr lang="zh-CN" altLang="en-US"/>
          </a:p>
          <a:p>
            <a:r>
              <a:rPr lang="zh-CN" altLang="en-US"/>
              <a:t>贷：递延所得税资产</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(五)抵销子公司本期计提的存货跌价准备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对于本期对内部购入存货在个别财务报表中计提的存货跌价准备的数额应予以抵销，按照本期对内部购入存货在个别财务报表中计提的存货跌价准备的数额，借记“存货”项目，贷记“资产减值损失”项目。</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存货顺销交易</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(六)抵销内部顺流存货交易的所得税影响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借：递延所得税资产</a:t>
            </a:r>
            <a:endParaRPr lang="zh-CN" altLang="en-US"/>
          </a:p>
          <a:p>
            <a:r>
              <a:rPr lang="zh-CN" altLang="en-US"/>
              <a:t>贷：所得税费用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commondata" val="eyJoZGlkIjoiNTBlODZkODVmOTIxMWE2ZDY3MjViNmY2OTBlOTlkYTM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2847</Words>
  <Application>WPS 演示</Application>
  <PresentationFormat>宽屏</PresentationFormat>
  <Paragraphs>187</Paragraphs>
  <Slides>15</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15</vt:i4>
      </vt:variant>
    </vt:vector>
  </HeadingPairs>
  <TitlesOfParts>
    <vt:vector size="31" baseType="lpstr">
      <vt:lpstr>Arial</vt:lpstr>
      <vt:lpstr>宋体</vt:lpstr>
      <vt:lpstr>Wingdings</vt:lpstr>
      <vt:lpstr>Wingdings</vt:lpstr>
      <vt:lpstr>汉仪粗圆简</vt:lpstr>
      <vt:lpstr>GungsuhChe</vt:lpstr>
      <vt:lpstr>Malgun Gothic</vt:lpstr>
      <vt:lpstr>汉仪铁线黑-65简</vt:lpstr>
      <vt:lpstr>思源黑体 CN</vt:lpstr>
      <vt:lpstr>黑体</vt:lpstr>
      <vt:lpstr>楷体</vt:lpstr>
      <vt:lpstr>微软雅黑</vt:lpstr>
      <vt:lpstr>Arial Unicode MS</vt:lpstr>
      <vt:lpstr>Calibri</vt:lpstr>
      <vt:lpstr>WPS</vt:lpstr>
      <vt:lpstr>默认设计模板</vt:lpstr>
      <vt:lpstr>PowerPoint 演示文稿</vt:lpstr>
      <vt:lpstr>PowerPoint 演示文稿</vt:lpstr>
      <vt:lpstr>第一节  企业集团的内部交易与内部存货交易</vt:lpstr>
      <vt:lpstr>第一节  企业集团的内部交易与内部存货交易</vt:lpstr>
      <vt:lpstr>第二节  存货顺销交易</vt:lpstr>
      <vt:lpstr>第二节  存货顺销交易</vt:lpstr>
      <vt:lpstr>第二节  存货顺销交易</vt:lpstr>
      <vt:lpstr>第二节  存货顺销交易</vt:lpstr>
      <vt:lpstr>第二节  存货顺销交易</vt:lpstr>
      <vt:lpstr>第二节  存货顺销交易</vt:lpstr>
      <vt:lpstr>第二节  存货顺销交易</vt:lpstr>
      <vt:lpstr>第三节  存货逆销交易</vt:lpstr>
      <vt:lpstr>第三节  存货逆销交易</vt:lpstr>
      <vt:lpstr>第三节  存货逆销交易</vt:lpstr>
      <vt:lpstr>第三节  存货逆销交易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157</cp:revision>
  <dcterms:created xsi:type="dcterms:W3CDTF">2019-06-19T02:08:00Z</dcterms:created>
  <dcterms:modified xsi:type="dcterms:W3CDTF">2023-11-25T09:48:24Z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A8D3F2199014459EB740F8E0B936A24C_11</vt:lpwstr>
  </property>
</Properties>
</file>