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87.xml"/><Relationship Id="rId3" Type="http://schemas.openxmlformats.org/officeDocument/2006/relationships/slideMaster" Target="slideMasters/slideMaster2.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64.xml"/><Relationship Id="rId4" Type="http://schemas.openxmlformats.org/officeDocument/2006/relationships/image" Target="../media/image1.png"/><Relationship Id="rId3" Type="http://schemas.openxmlformats.org/officeDocument/2006/relationships/tags" Target="../tags/tag6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67.xml"/><Relationship Id="rId4" Type="http://schemas.openxmlformats.org/officeDocument/2006/relationships/image" Target="../media/image5.png"/><Relationship Id="rId3" Type="http://schemas.openxmlformats.org/officeDocument/2006/relationships/tags" Target="../tags/tag66.xml"/><Relationship Id="rId2" Type="http://schemas.openxmlformats.org/officeDocument/2006/relationships/image" Target="../media/image4.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image" Target="../media/image6.png"/><Relationship Id="rId3" Type="http://schemas.openxmlformats.org/officeDocument/2006/relationships/tags" Target="../tags/tag69.xml"/><Relationship Id="rId22" Type="http://schemas.openxmlformats.org/officeDocument/2006/relationships/slideLayout" Target="../slideLayouts/slideLayout13.xml"/><Relationship Id="rId21" Type="http://schemas.openxmlformats.org/officeDocument/2006/relationships/tags" Target="../tags/tag86.xml"/><Relationship Id="rId20" Type="http://schemas.openxmlformats.org/officeDocument/2006/relationships/tags" Target="../tags/tag85.xml"/><Relationship Id="rId2" Type="http://schemas.openxmlformats.org/officeDocument/2006/relationships/image" Target="../media/image2.png"/><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sz="4800">
                <a:solidFill>
                  <a:srgbClr val="000000"/>
                </a:solidFill>
                <a:latin typeface="汉仪粗圆简" panose="02010600000101010101" charset="-122"/>
                <a:ea typeface="汉仪粗圆简" panose="02010600000101010101" charset="-122"/>
                <a:cs typeface="汉仪粗圆简" panose="02010600000101010101" charset="-122"/>
                <a:sym typeface="+mn-ea"/>
              </a:rPr>
              <a:t>第九章  租赁业务会计</a:t>
            </a:r>
            <a:endParaRPr sz="48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承租人会计核算与财务报告信息披露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二、使用权资产的初始计量</a:t>
            </a:r>
            <a:endParaRPr lang="zh-CN" altLang="zh-CN" sz="2600" b="1" dirty="0">
              <a:latin typeface="黑体" panose="02010609060101010101" charset="-122"/>
              <a:ea typeface="黑体" panose="02010609060101010101" charset="-122"/>
            </a:endParaRPr>
          </a:p>
          <a:p>
            <a:r>
              <a:rPr lang="zh-CN" altLang="en-US"/>
              <a:t>使用权资产，是指承租人可在租赁期内使用租赁资产的权利。在租赁期开始日，承租人应当按照成本对使用权资产进行初始计量。该成本包括下列内容:</a:t>
            </a:r>
            <a:endParaRPr lang="zh-CN" altLang="en-US"/>
          </a:p>
          <a:p>
            <a:r>
              <a:rPr lang="zh-CN" altLang="en-US"/>
              <a:t>(1)租赁负债的初始计量金额；</a:t>
            </a:r>
            <a:endParaRPr lang="zh-CN" altLang="en-US"/>
          </a:p>
          <a:p>
            <a:r>
              <a:rPr lang="zh-CN" altLang="en-US"/>
              <a:t>(2)在租赁期开始日或之前支付的租赁付款额；存在租赁激励的，应扣除已享受的租赁激励相关金额；</a:t>
            </a:r>
            <a:endParaRPr lang="zh-CN" altLang="en-US"/>
          </a:p>
          <a:p>
            <a:r>
              <a:rPr lang="zh-CN" altLang="en-US"/>
              <a:t>(3)承租人发生的初始直接费用；</a:t>
            </a:r>
            <a:endParaRPr lang="zh-CN" altLang="en-US"/>
          </a:p>
          <a:p>
            <a:r>
              <a:rPr lang="zh-CN" altLang="en-US"/>
              <a:t>(4)承租人为拆卸及移除租赁资产、复原租赁资产所在场地或将租赁资产恢复至租赁条款约定状态预计将发生的成本。前述成本属于为生产存货而发生的，适用《企业会计准则第1号—存货》。</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承租人会计核算与财务报告信息披露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三、租赁负债的后续计量</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(一)计量基础</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在租赁期开始日后，承租人应当按以下原则对租赁负债进行后续计量:</a:t>
            </a:r>
            <a:endParaRPr lang="zh-CN" altLang="en-US"/>
          </a:p>
          <a:p>
            <a:r>
              <a:rPr lang="zh-CN" altLang="en-US"/>
              <a:t>(1)确认租赁负债的利息时，增加租赁负债的账面金额；</a:t>
            </a:r>
            <a:endParaRPr lang="zh-CN" altLang="en-US"/>
          </a:p>
          <a:p>
            <a:r>
              <a:rPr lang="zh-CN" altLang="en-US"/>
              <a:t>(2)支付租赁付款额时，减少租赁负债的账面金额；</a:t>
            </a:r>
            <a:endParaRPr lang="zh-CN" altLang="en-US"/>
          </a:p>
          <a:p>
            <a:r>
              <a:rPr lang="zh-CN" altLang="en-US"/>
              <a:t>(3)因重估或租赁变更等原因导致租赁付款额发生变动时，重新计量租赁负债的账面价值。</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承租人会计核算与财务报告信息披露</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(二)租赁负债的重新计量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1.实质固定付款额发生变动</a:t>
            </a:r>
            <a:endParaRPr lang="zh-CN" altLang="en-US"/>
          </a:p>
          <a:p>
            <a:r>
              <a:rPr lang="zh-CN" altLang="en-US"/>
              <a:t>2.担保余值预计的应付金额发生变动</a:t>
            </a:r>
            <a:endParaRPr lang="zh-CN" altLang="en-US"/>
          </a:p>
          <a:p>
            <a:r>
              <a:rPr lang="zh-CN" altLang="en-US"/>
              <a:t>3.用于确定租赁付款额的指数(或比率)发生变动</a:t>
            </a:r>
            <a:endParaRPr lang="zh-CN" altLang="en-US"/>
          </a:p>
          <a:p>
            <a:r>
              <a:rPr lang="zh-CN" altLang="en-US"/>
              <a:t>4.购买选择权、续租选择权或终止租赁选择权的评估结果或实际行使情况发生变化</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承租人会计核算与财务报告信息披露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四、使用权资产的后续计量</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(一)计量基础</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在租赁期开始日后，承租人应当采用成本模式对使用权资产进行后续计量，即以成本减累计折旧及累计减值损失计量使用权资产。</a:t>
            </a:r>
            <a:endParaRPr lang="zh-CN" altLang="en-US"/>
          </a:p>
          <a:p>
            <a:r>
              <a:rPr lang="zh-CN" altLang="en-US"/>
              <a:t>承租人重新计量租赁负债的，应当相应调整使用权资产的账面价值。</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(二)使用权资产的折旧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承租人应当参照《企业会计准则第4号—固定资产》有关折旧规定，自租赁期开始日起对使用权资产计提折旧。使用权资产通常应自租赁期开始的当月计提折旧，当月计提确有困难的，为便于实务操作，企业也可以选择自租赁期开始的下月计提折旧，但应对同类使用权资产采取相同的折旧政策。计提的折旧金额应根据使用权资产的用途，计入相关资产的成本或者当期损益。</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承租人会计核算与财务报告信息披露</a:t>
            </a:r>
            <a:endParaRPr lang="zh-CN" altLang="en-US"/>
          </a:p>
        </p:txBody>
      </p:sp>
      <p:sp>
        <p:nvSpPr>
          <p:cNvPr id="3" name="内容占位符 2"/>
          <p:cNvSpPr>
            <a:spLocks noGrp="1"/>
          </p:cNvSpPr>
          <p:nvPr>
            <p:ph idx="1"/>
          </p:nvPr>
        </p:nvSpPr>
        <p:spPr>
          <a:xfrm>
            <a:off x="678180" y="1539240"/>
            <a:ext cx="10855325"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(三)使用权资产的减值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租赁期开始日后，承租人应当按照《企业会计准则第8号—资产减值》的规定，确定使用权资产是否发生减值，并对已识别的减值损失进行会计处理。使用权资产发生减值的，按应减记的金额，借记“资产减值损失”账户，贷记“使用权资产减值准备”账户。使用权资产减值准备一旦计提，不得转回。承租人应当按照扣除减值损失之后的使用权资产的账面价值，进行后续折旧。</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承租人会计核算与财务报告信息披露</a:t>
            </a:r>
            <a:endParaRPr lang="zh-CN" altLang="en-US"/>
          </a:p>
        </p:txBody>
      </p:sp>
      <p:sp>
        <p:nvSpPr>
          <p:cNvPr id="3" name="内容占位符 2"/>
          <p:cNvSpPr>
            <a:spLocks noGrp="1"/>
          </p:cNvSpPr>
          <p:nvPr>
            <p:ph idx="1"/>
          </p:nvPr>
        </p:nvSpPr>
        <p:spPr>
          <a:xfrm>
            <a:off x="678180" y="1539240"/>
            <a:ext cx="11081385"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五、短期租赁和低价值资产租赁</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(一)短期租赁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短期租赁，是指在租赁期开始日，租赁期不超过12个月的租赁。包含购买选择权的租赁不属于短期租赁。</a:t>
            </a:r>
            <a:endParaRPr lang="zh-CN" altLang="en-US"/>
          </a:p>
          <a:p>
            <a:r>
              <a:rPr lang="zh-CN" altLang="en-US"/>
              <a:t>对于短期租赁，承租人可以按照租赁资产的类别做出采用简化会计处理的选择。如果承租对某类租赁资产做出了简化会计处理的选择，未来该类资产下所有的短期租赁都应采用简化会计处理。某类租赁资产是指企业运营中具有类似性质和用途的一组租赁资产。</a:t>
            </a:r>
            <a:endParaRPr lang="zh-CN" altLang="en-US"/>
          </a:p>
          <a:p>
            <a:r>
              <a:rPr lang="zh-CN" altLang="en-US"/>
              <a:t>按照简化会计处理的短期租赁发生租赁变更或者其他原因导致租赁期发生变化的，承租人应当将其视为一项新租赁，重新按照上述原则判断该项新租赁是否可以选择简化会计处理。</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承租人会计核算与财务报告信息披露</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(二)低价值资产租赁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低价值资产租赁，是指单项租赁资产为全新资产时价值较低的租赁。</a:t>
            </a:r>
            <a:endParaRPr lang="zh-CN" altLang="en-US"/>
          </a:p>
          <a:p>
            <a:r>
              <a:rPr lang="zh-CN" altLang="en-US"/>
              <a:t>承租人在判断是否是低价值资产租赁时，应基于租赁资产的全新状态下的价值进行评估，不应考虑资产已被使用的年限。</a:t>
            </a:r>
            <a:endParaRPr lang="zh-CN" altLang="en-US"/>
          </a:p>
          <a:p>
            <a:r>
              <a:rPr lang="zh-CN" altLang="en-US"/>
              <a:t>对于低价值资产租赁，承租人可根据每项租赁的具体情况做出简化会计处理选择。只有承租人能够从单独使用该低价值资产或将其与承租人易于获得的其他资源一起使用中获利，且该项资产与其他租赁资产没有高度依赖或高度关联关系时，才能对该资产租赁选择进行简化会计处理。</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承租人会计核算与财务报告信息披露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六、承租人的列报和披露</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(一)资产负债表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(二)利润表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(三)现金流量表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(四)承租人的披露</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出租人会计核算与财务报告信息披露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一、出租人的租赁分类</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(一)融资租赁的分类标准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出租人判断租赁类型时，应综合考虑经济激励的有利方面和不利方面。若有其他特征充分表明，租赁实质上没有转移与租赁资产所有权相关的几乎全部风险和报酬，则该租赁应分类为经营租赁。</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(二)经营租赁的分类标准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经营租赁，是指除融资租赁以外的其他租赁。经营租赁资产的所有权不转移，租赁期届满后，承租人有退租或续租的选择权，而不存在优惠购买选择权。</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出租人会计核算与财务报告信息披露</a:t>
            </a:r>
            <a:endParaRPr lang="zh-CN" altLang="en-US"/>
          </a:p>
        </p:txBody>
      </p:sp>
      <p:sp>
        <p:nvSpPr>
          <p:cNvPr id="3" name="内容占位符 2"/>
          <p:cNvSpPr>
            <a:spLocks noGrp="1"/>
          </p:cNvSpPr>
          <p:nvPr>
            <p:ph idx="1"/>
          </p:nvPr>
        </p:nvSpPr>
        <p:spPr>
          <a:xfrm>
            <a:off x="678180" y="1539240"/>
            <a:ext cx="1087755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二、出租人对融资租赁的会计处理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(一)初始计量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在租赁期开始日，出租人应当对融资租赁确认应收融资租赁款，并终止确认融资租赁资产。出租人对应收融资租赁款进行初始计量时，应当以租赁投资净额作为应收融资租赁款的入账价值。</a:t>
            </a:r>
            <a:endParaRPr lang="zh-CN" altLang="en-US"/>
          </a:p>
          <a:p>
            <a:r>
              <a:rPr lang="zh-CN" altLang="en-US"/>
              <a:t>租赁投资净额为未担保余值和租赁期开始日尚未收到的租赁收款额按照租赁内含利率折现的现值之和。</a:t>
            </a:r>
            <a:endParaRPr lang="zh-CN" altLang="en-US"/>
          </a:p>
          <a:p>
            <a:r>
              <a:rPr lang="zh-CN" altLang="en-US"/>
              <a:t>租赁内含利率，是指使出租人的租赁收款额的现值与未担保余值的现值之和(即租赁投资净额)等于租赁资产公允价值与出租人的初始直接费用之和的利率。因此，出租人发生的初始直接费用包括在租赁投资净额中，也即包括在应收融资租赁款的初始入账价值中。</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1"/>
              </p:custDataLst>
            </p:nvPr>
          </p:nvPicPr>
          <p:blipFill>
            <a:blip r:embed="rId2"/>
            <a:stretch>
              <a:fillRect/>
            </a:stretch>
          </p:blipFill>
          <p:spPr>
            <a:xfrm>
              <a:off x="13849" y="4036"/>
              <a:ext cx="4738" cy="5160"/>
            </a:xfrm>
            <a:prstGeom prst="snip1Rect">
              <a:avLst/>
            </a:prstGeom>
          </p:spPr>
        </p:pic>
        <p:pic>
          <p:nvPicPr>
            <p:cNvPr id="5" name="内容占位符 3"/>
            <p:cNvPicPr>
              <a:picLocks noChangeAspect="1"/>
            </p:cNvPicPr>
            <p:nvPr>
              <p:custDataLst>
                <p:tags r:id="rId3"/>
              </p:custDataLst>
            </p:nvPr>
          </p:nvPicPr>
          <p:blipFill>
            <a:blip r:embed="rId4"/>
            <a:stretch>
              <a:fillRect/>
            </a:stretch>
          </p:blipFill>
          <p:spPr>
            <a:xfrm>
              <a:off x="477" y="168"/>
              <a:ext cx="3160" cy="2405"/>
            </a:xfrm>
            <a:prstGeom prst="rect">
              <a:avLst/>
            </a:prstGeom>
            <a:noFill/>
            <a:ln>
              <a:noFill/>
            </a:ln>
            <a:effectLst/>
          </p:spPr>
        </p:pic>
      </p:grpSp>
      <p:sp>
        <p:nvSpPr>
          <p:cNvPr id="35" name="椭圆 34"/>
          <p:cNvSpPr/>
          <p:nvPr>
            <p:custDataLst>
              <p:tags r:id="rId5"/>
            </p:custDataLst>
          </p:nvPr>
        </p:nvSpPr>
        <p:spPr>
          <a:xfrm rot="2713401">
            <a:off x="1738651" y="197996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6"/>
            </p:custDataLst>
          </p:nvPr>
        </p:nvSpPr>
        <p:spPr>
          <a:xfrm rot="2713401">
            <a:off x="1330893" y="1702700"/>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7"/>
            </p:custDataLst>
          </p:nvPr>
        </p:nvSpPr>
        <p:spPr>
          <a:xfrm>
            <a:off x="1454449" y="179254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8"/>
            </p:custDataLst>
          </p:nvPr>
        </p:nvSpPr>
        <p:spPr>
          <a:xfrm>
            <a:off x="2150110" y="1701165"/>
            <a:ext cx="5479415"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  租赁业务会计概述</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40" name="直接连接符 39"/>
          <p:cNvCxnSpPr/>
          <p:nvPr>
            <p:custDataLst>
              <p:tags r:id="rId9"/>
            </p:custDataLst>
          </p:nvPr>
        </p:nvCxnSpPr>
        <p:spPr>
          <a:xfrm>
            <a:off x="2174316" y="2156533"/>
            <a:ext cx="5134610" cy="196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0"/>
            </p:custDataLst>
          </p:nvPr>
        </p:nvSpPr>
        <p:spPr>
          <a:xfrm rot="2713401">
            <a:off x="1738651" y="317820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1"/>
            </p:custDataLst>
          </p:nvPr>
        </p:nvSpPr>
        <p:spPr>
          <a:xfrm rot="2713401">
            <a:off x="1330893" y="290094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3" name="文本框 42"/>
          <p:cNvSpPr txBox="1"/>
          <p:nvPr>
            <p:custDataLst>
              <p:tags r:id="rId12"/>
            </p:custDataLst>
          </p:nvPr>
        </p:nvSpPr>
        <p:spPr>
          <a:xfrm>
            <a:off x="1454449" y="299078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47" name="椭圆 46"/>
          <p:cNvSpPr/>
          <p:nvPr>
            <p:custDataLst>
              <p:tags r:id="rId13"/>
            </p:custDataLst>
          </p:nvPr>
        </p:nvSpPr>
        <p:spPr>
          <a:xfrm rot="2713401">
            <a:off x="1740829" y="448196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4"/>
            </p:custDataLst>
          </p:nvPr>
        </p:nvSpPr>
        <p:spPr>
          <a:xfrm rot="2713401">
            <a:off x="1333071" y="420470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5"/>
            </p:custDataLst>
          </p:nvPr>
        </p:nvSpPr>
        <p:spPr>
          <a:xfrm>
            <a:off x="1456627" y="4294545"/>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3</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16"/>
            </p:custDataLst>
          </p:nvPr>
        </p:nvSpPr>
        <p:spPr>
          <a:xfrm>
            <a:off x="2176780" y="2990850"/>
            <a:ext cx="5400675"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  承租人会计核算与财务报告信息披露</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0" name="直接连接符 59"/>
          <p:cNvCxnSpPr/>
          <p:nvPr>
            <p:custDataLst>
              <p:tags r:id="rId17"/>
            </p:custDataLst>
          </p:nvPr>
        </p:nvCxnSpPr>
        <p:spPr>
          <a:xfrm flipV="1">
            <a:off x="2200986" y="3439868"/>
            <a:ext cx="5115560" cy="635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18"/>
            </p:custDataLst>
          </p:nvPr>
        </p:nvSpPr>
        <p:spPr>
          <a:xfrm>
            <a:off x="2154555" y="4302125"/>
            <a:ext cx="542290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  出租人会计核算与财务报告信息披露</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62" name="直接连接符 61"/>
          <p:cNvCxnSpPr/>
          <p:nvPr>
            <p:custDataLst>
              <p:tags r:id="rId19"/>
            </p:custDataLst>
          </p:nvPr>
        </p:nvCxnSpPr>
        <p:spPr>
          <a:xfrm>
            <a:off x="2178761" y="4757493"/>
            <a:ext cx="5067935" cy="762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20"/>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3" name="矩形 2"/>
          <p:cNvSpPr/>
          <p:nvPr>
            <p:custDataLst>
              <p:tags r:id="rId21"/>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出租人会计核算与财务报告信息披露</a:t>
            </a:r>
            <a:endParaRPr lang="zh-CN" altLang="en-US"/>
          </a:p>
        </p:txBody>
      </p:sp>
      <p:sp>
        <p:nvSpPr>
          <p:cNvPr id="3" name="内容占位符 2"/>
          <p:cNvSpPr>
            <a:spLocks noGrp="1"/>
          </p:cNvSpPr>
          <p:nvPr>
            <p:ph idx="1"/>
          </p:nvPr>
        </p:nvSpPr>
        <p:spPr>
          <a:xfrm>
            <a:off x="678180" y="1539240"/>
            <a:ext cx="10768965"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(二)融资租赁的后续计量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1.租赁期内的利息收入</a:t>
            </a:r>
            <a:endParaRPr lang="zh-CN" altLang="en-US"/>
          </a:p>
          <a:p>
            <a:r>
              <a:rPr lang="zh-CN" altLang="en-US"/>
              <a:t>未实现融资收益应当在租赁期内各个期间进行分配。出租人应当采用实际利率法计算确认当期的融资收入。</a:t>
            </a:r>
            <a:endParaRPr lang="zh-CN" altLang="en-US"/>
          </a:p>
          <a:p>
            <a:r>
              <a:rPr lang="zh-CN" altLang="en-US">
                <a:sym typeface="+mn-ea"/>
              </a:rPr>
              <a:t>2.可变租赁付款额</a:t>
            </a:r>
            <a:endParaRPr lang="zh-CN" altLang="en-US"/>
          </a:p>
          <a:p>
            <a:r>
              <a:rPr lang="zh-CN" altLang="en-US">
                <a:sym typeface="+mn-ea"/>
              </a:rPr>
              <a:t>纳入出租人租赁投资净额的可变租赁付款额只包含取决于指数(或比率)的可变租赁付款额。在初始计量时，应当采用租赁期开始日的指数(或比率)进行初始计量。出租人应定期复核计算租赁投资总额时所使用的未担保余值。若预计未担保余值降低，出租人应修改租赁期内的收益分配，并立即确认预计的减少额。</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出租人会计核算与财务报告信息披露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三、出租人对经营租赁的会计处理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(一)租金的处理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(二)出租人对经营租赁提供激励措施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(三)初始直接费用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(四)折旧和减值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(五)可变租赁付款额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(六)经营租赁的变更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第三节  出租人会计核算与财务报告信息披露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四、出租人的列报和披露</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(一)与融资租赁有关的信息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(二)与经营租赁有关的信息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(三)其他信息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租赁业务会计概述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一、租赁的定义</a:t>
            </a:r>
            <a:endParaRPr lang="zh-CN" altLang="zh-CN" sz="2600" b="1" dirty="0">
              <a:latin typeface="黑体" panose="02010609060101010101" charset="-122"/>
              <a:ea typeface="黑体" panose="02010609060101010101" charset="-122"/>
            </a:endParaRPr>
          </a:p>
          <a:p>
            <a:r>
              <a:rPr lang="zh-CN" altLang="en-US"/>
              <a:t>租赁，是指在一定期间内，出租人将资产的使用权让与承租人以获取对价的合同。</a:t>
            </a:r>
            <a:endParaRPr lang="zh-CN" altLang="en-US"/>
          </a:p>
          <a:p>
            <a:r>
              <a:rPr lang="zh-CN" altLang="en-US"/>
              <a:t>本章讨论的租赁不涉及下列业务类型:一是承租人通过许可使用协议取得的电影、录像、剧本、文稿等版权、专利等项目的权利以及以出让、划拨或转让方式取得的土地使用权；二是出租人授予的知识产权许可；三是勘探或使用矿产、石油、天然气及类似不可再生资源的租赁；四是承租人承租生物资产；五是采用建设经营移交等方式参与公共基础设施建设、运营的特许经营权合同。</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租赁业务会计概述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二、租赁的识别</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(一)已识别资产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1.对资产的指定</a:t>
            </a:r>
            <a:endParaRPr lang="zh-CN" altLang="en-US"/>
          </a:p>
          <a:p>
            <a:r>
              <a:rPr lang="zh-CN" altLang="en-US"/>
              <a:t>2.物理可区分</a:t>
            </a:r>
            <a:endParaRPr lang="zh-CN" altLang="en-US"/>
          </a:p>
          <a:p>
            <a:r>
              <a:rPr lang="zh-CN" altLang="en-US"/>
              <a:t>3.实质性替换权</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(二)客户是否控制已识别资产使用权的判断</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1.客户是否有权获得因使用资产所产生的几乎全部经济利益</a:t>
            </a:r>
            <a:endParaRPr lang="zh-CN" altLang="en-US"/>
          </a:p>
          <a:p>
            <a:r>
              <a:rPr lang="zh-CN" altLang="en-US"/>
              <a:t>2.客户是否有权主导资产的使用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租赁业务会计概述</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(三)租赁业务的评估流程</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pic>
        <p:nvPicPr>
          <p:cNvPr id="8" name="图片 7" descr="kappframework-SiKvGe(1)(1)"/>
          <p:cNvPicPr>
            <a:picLocks noChangeAspect="1"/>
          </p:cNvPicPr>
          <p:nvPr/>
        </p:nvPicPr>
        <p:blipFill>
          <a:blip r:embed="rId1"/>
          <a:stretch>
            <a:fillRect/>
          </a:stretch>
        </p:blipFill>
        <p:spPr>
          <a:xfrm>
            <a:off x="3781425" y="2129155"/>
            <a:ext cx="4629150" cy="3429000"/>
          </a:xfrm>
          <a:prstGeom prst="rect">
            <a:avLst/>
          </a:prstGeom>
        </p:spPr>
      </p:pic>
      <p:sp>
        <p:nvSpPr>
          <p:cNvPr id="100" name="文本框 99"/>
          <p:cNvSpPr txBox="1"/>
          <p:nvPr/>
        </p:nvSpPr>
        <p:spPr>
          <a:xfrm>
            <a:off x="3581400" y="5647690"/>
            <a:ext cx="5080000" cy="337185"/>
          </a:xfrm>
          <a:prstGeom prst="rect">
            <a:avLst/>
          </a:prstGeom>
          <a:noFill/>
          <a:ln w="9525">
            <a:noFill/>
          </a:ln>
        </p:spPr>
        <p:txBody>
          <a:bodyPr>
            <a:spAutoFit/>
          </a:bodyPr>
          <a:p>
            <a:pPr indent="0" algn="ctr"/>
            <a:r>
              <a:rPr lang="zh-CN" sz="1600" b="0">
                <a:solidFill>
                  <a:srgbClr val="000000"/>
                </a:solidFill>
                <a:latin typeface="+mn-ea"/>
                <a:cs typeface="+mn-ea"/>
              </a:rPr>
              <a:t>图</a:t>
            </a:r>
            <a:r>
              <a:rPr lang="en-US" sz="1600" b="0">
                <a:solidFill>
                  <a:srgbClr val="000000"/>
                </a:solidFill>
                <a:latin typeface="+mn-ea"/>
                <a:cs typeface="+mn-ea"/>
              </a:rPr>
              <a:t>9-1  </a:t>
            </a:r>
            <a:r>
              <a:rPr lang="zh-CN" sz="1600" b="0">
                <a:solidFill>
                  <a:srgbClr val="000000"/>
                </a:solidFill>
                <a:latin typeface="+mn-ea"/>
                <a:cs typeface="+mn-ea"/>
              </a:rPr>
              <a:t>租赁业务的评估流程图</a:t>
            </a:r>
            <a:endParaRPr lang="zh-CN" altLang="en-US" sz="1600" b="0">
              <a:solidFill>
                <a:srgbClr val="000000"/>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租赁业务会计概述</a:t>
            </a:r>
            <a:endParaRPr lang="zh-CN" altLang="en-US"/>
          </a:p>
        </p:txBody>
      </p:sp>
      <p:sp>
        <p:nvSpPr>
          <p:cNvPr id="3" name="内容占位符 2"/>
          <p:cNvSpPr>
            <a:spLocks noGrp="1"/>
          </p:cNvSpPr>
          <p:nvPr>
            <p:ph idx="1"/>
          </p:nvPr>
        </p:nvSpPr>
        <p:spPr>
          <a:xfrm>
            <a:off x="678180" y="1469390"/>
            <a:ext cx="1074039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三、租赁期</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(一)租赁期开始日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租赁期自租赁期开始日起计算。租赁期开始日，是指出租人提供租赁资产使其可供承租人使用的起始日期。如果承租人在租赁协议约定的起租日或租金起付日之前，已获得对租赁资产使用权的控制，则表明租赁期已经开始。租赁协议中对起租日或租金支付时间的约定，并不影响租赁期开始日的判断。</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(二)不可撤销期间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确定租赁期和评估不可撤销租赁期间时，企业应根据租赁条款约定确定可强制执行合同的期间。如果承租人和出租人双方均有权在未经另一方许可的情况下终止租赁，且罚款金额不重大，则该租赁不再可强制执行。如果只有承租人有权终止租赁，则在确定租赁期时，企业应将该项权利视为承租人可行使的终止租赁选择权予以考虑。如果只有出租人有权终止租赁，则不可撤销的租赁期包括终止租赁选择权所涵盖的期间。</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租赁业务会计概述</a:t>
            </a:r>
            <a:endParaRPr lang="zh-CN" altLang="en-US"/>
          </a:p>
        </p:txBody>
      </p:sp>
      <p:sp>
        <p:nvSpPr>
          <p:cNvPr id="3" name="内容占位符 2"/>
          <p:cNvSpPr>
            <a:spLocks noGrp="1"/>
          </p:cNvSpPr>
          <p:nvPr>
            <p:ph idx="1"/>
          </p:nvPr>
        </p:nvSpPr>
        <p:spPr>
          <a:xfrm>
            <a:off x="678180" y="1539240"/>
            <a:ext cx="10943590"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(三)续租选择权和终止租赁选择权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租赁期开始日，企业应当评估承租人是否合理确定将行使续租或购买标的资产的选择权，或者将不行使终止租赁选择权。在评估时，企业应当考虑对承租人行使续租选择权或不行使终止租赁选择权带来经济利益的所有相关事实和情况，包括自租赁期开始日至选择权行使日之间的事实和情况的预期变化。</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(四)对租赁期和购买选择权的重新评估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发生承租人可控范围内的重大事件或变化，且影响承租人是否合理确定将行使相应选择权的，承租人应当对其是否合理确定将行使续租选择权、购买选择权或不行使终止租赁选择权进行重新评估，并根据重新评估结果修改租赁期。</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承租人会计核算与财务报告信息披露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一、租赁负债的初始计量</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(一)租赁付款额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1.固定付款额及实质固定付款额，存在租赁激励的，扣除租赁激励相关金额</a:t>
            </a:r>
            <a:endParaRPr lang="zh-CN" altLang="en-US"/>
          </a:p>
          <a:p>
            <a:r>
              <a:rPr lang="zh-CN" altLang="en-US"/>
              <a:t>2.取决于指数(或比率)的可变租赁付款额</a:t>
            </a:r>
            <a:endParaRPr lang="zh-CN" altLang="en-US"/>
          </a:p>
          <a:p>
            <a:r>
              <a:rPr lang="zh-CN" altLang="en-US"/>
              <a:t>3.购买选择权的行权价格，前提是承租人合理确定将行使该选择权</a:t>
            </a:r>
            <a:endParaRPr lang="zh-CN" altLang="en-US"/>
          </a:p>
          <a:p>
            <a:r>
              <a:rPr lang="zh-CN" altLang="en-US"/>
              <a:t>4.行使终止租赁选择权需支付的款项，前提是租赁期反映出承租人将行使终止租赁选择权</a:t>
            </a:r>
            <a:endParaRPr lang="zh-CN" altLang="en-US"/>
          </a:p>
          <a:p>
            <a:r>
              <a:rPr lang="zh-CN" altLang="en-US"/>
              <a:t>5.根据承租人提供的担保余值预计应支付的款项</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承租人会计核算与财务报告信息披露</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(二)折现率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租赁负债应当按照租赁期开始日尚未支付的租赁付款额的现值进行初始计量。在计算租赁付款额的现值时，承租人应当采用租赁内含利率作为折现率；无法确定租赁内含利率的，应当采用承租人增量借款利率作为折现率。</a:t>
            </a:r>
            <a:endParaRPr lang="zh-CN" altLang="en-US"/>
          </a:p>
          <a:p>
            <a:r>
              <a:rPr lang="zh-CN" altLang="en-US"/>
              <a:t>租赁内含利率，是指使出租人的租赁收款额的现值与未担保余值的现值之和等于租赁资产公允价值与出租人的初始直接费用之和的利率。其中，未担保余值，是指租赁资产余值中，出租人无法保证能够实现或仅由与出租人有关的一方予以担保的部分。</a:t>
            </a:r>
            <a:endParaRPr lang="zh-CN" altLang="en-US"/>
          </a:p>
          <a:p>
            <a:r>
              <a:rPr lang="zh-CN" altLang="en-US"/>
              <a:t>初始直接费用，是指为达成租赁所发生的增量成本。增量成本是指若企业不取得该租赁，则不会发生的成本，如佣金、印花税等。无论是否实际取得租赁都会发生的支出，不属于初始直接费用，例如，为评估是否签订租赁而发生的差旅费、法律费用等，此类费用应当在发生时计入当期损益。</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commondata" val="eyJoZGlkIjoiNTBlODZkODVmOTIxMWE2ZDY3MjViNmY2OTBlOTlkYTMifQ=="/>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4213</Words>
  <Application>WPS 演示</Application>
  <PresentationFormat>宽屏</PresentationFormat>
  <Paragraphs>261</Paragraphs>
  <Slides>22</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22</vt:i4>
      </vt:variant>
    </vt:vector>
  </HeadingPairs>
  <TitlesOfParts>
    <vt:vector size="38" baseType="lpstr">
      <vt:lpstr>Arial</vt:lpstr>
      <vt:lpstr>宋体</vt:lpstr>
      <vt:lpstr>Wingdings</vt:lpstr>
      <vt:lpstr>Wingdings</vt:lpstr>
      <vt:lpstr>微软雅黑</vt:lpstr>
      <vt:lpstr>Arial Unicode MS</vt:lpstr>
      <vt:lpstr>Calibri</vt:lpstr>
      <vt:lpstr>汉仪粗圆简</vt:lpstr>
      <vt:lpstr>GungsuhChe</vt:lpstr>
      <vt:lpstr>Malgun Gothic</vt:lpstr>
      <vt:lpstr>汉仪铁线黑-65简</vt:lpstr>
      <vt:lpstr>思源黑体 CN</vt:lpstr>
      <vt:lpstr>黑体</vt:lpstr>
      <vt:lpstr>楷体</vt:lpstr>
      <vt:lpstr>WPS</vt:lpstr>
      <vt:lpstr>默认设计模板</vt:lpstr>
      <vt:lpstr>PowerPoint 演示文稿</vt:lpstr>
      <vt:lpstr>PowerPoint 演示文稿</vt:lpstr>
      <vt:lpstr>第一节  租赁业务会计概述</vt:lpstr>
      <vt:lpstr>第一节  租赁业务会计概述</vt:lpstr>
      <vt:lpstr>第一节  租赁业务会计概述</vt:lpstr>
      <vt:lpstr>第一节  租赁业务会计概述</vt:lpstr>
      <vt:lpstr>第一节  租赁业务会计概述</vt:lpstr>
      <vt:lpstr>第二节  承租人会计核算与财务报告信息披露</vt:lpstr>
      <vt:lpstr>第二节  承租人会计核算与财务报告信息披露</vt:lpstr>
      <vt:lpstr>第二节  承租人会计核算与财务报告信息披露</vt:lpstr>
      <vt:lpstr>第二节  承租人会计核算与财务报告信息披露</vt:lpstr>
      <vt:lpstr>第二节  承租人会计核算与财务报告信息披露</vt:lpstr>
      <vt:lpstr>第二节  承租人会计核算与财务报告信息披露</vt:lpstr>
      <vt:lpstr>第二节  承租人会计核算与财务报告信息披露</vt:lpstr>
      <vt:lpstr>第二节  承租人会计核算与财务报告信息披露</vt:lpstr>
      <vt:lpstr>第二节  承租人会计核算与财务报告信息披露</vt:lpstr>
      <vt:lpstr>第二节  承租人会计核算与财务报告信息披露</vt:lpstr>
      <vt:lpstr>第三节  出租人会计核算与财务报告信息披露</vt:lpstr>
      <vt:lpstr>第三节  出租人会计核算与财务报告信息披露</vt:lpstr>
      <vt:lpstr>第三节  出租人会计核算与财务报告信息披露</vt:lpstr>
      <vt:lpstr>第三节  出租人会计核算与财务报告信息披露</vt:lpstr>
      <vt:lpstr>第三节  出租人会计核算与财务报告信息披露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2023-11-25T09:48:53Z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FF7C2CF4FD6C48B18715142AFFD00CE3_11</vt:lpwstr>
  </property>
</Properties>
</file>