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30.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media/image1.png"/><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5.png"/><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image" Target="../media/image6.png"/><Relationship Id="rId5" Type="http://schemas.openxmlformats.org/officeDocument/2006/relationships/tags" Target="../tags/tag9.xml"/><Relationship Id="rId4" Type="http://schemas.openxmlformats.org/officeDocument/2006/relationships/image" Target="../media/image2.png"/><Relationship Id="rId3" Type="http://schemas.openxmlformats.org/officeDocument/2006/relationships/tags" Target="../tags/tag8.xml"/><Relationship Id="rId27" Type="http://schemas.openxmlformats.org/officeDocument/2006/relationships/slideLayout" Target="../slideLayouts/slideLayout2.xml"/><Relationship Id="rId26" Type="http://schemas.openxmlformats.org/officeDocument/2006/relationships/tags" Target="../tags/tag29.xml"/><Relationship Id="rId25" Type="http://schemas.openxmlformats.org/officeDocument/2006/relationships/tags" Target="../tags/tag28.xml"/><Relationship Id="rId24" Type="http://schemas.openxmlformats.org/officeDocument/2006/relationships/tags" Target="../tags/tag27.xml"/><Relationship Id="rId23" Type="http://schemas.openxmlformats.org/officeDocument/2006/relationships/tags" Target="../tags/tag26.xml"/><Relationship Id="rId22" Type="http://schemas.openxmlformats.org/officeDocument/2006/relationships/tags" Target="../tags/tag25.xml"/><Relationship Id="rId21" Type="http://schemas.openxmlformats.org/officeDocument/2006/relationships/tags" Target="../tags/tag24.xml"/><Relationship Id="rId20" Type="http://schemas.openxmlformats.org/officeDocument/2006/relationships/tags" Target="../tags/tag23.xml"/><Relationship Id="rId2" Type="http://schemas.openxmlformats.org/officeDocument/2006/relationships/tags" Target="../tags/tag7.xml"/><Relationship Id="rId19" Type="http://schemas.openxmlformats.org/officeDocument/2006/relationships/tags" Target="../tags/tag22.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sz="4800">
                <a:solidFill>
                  <a:srgbClr val="000000"/>
                </a:solidFill>
                <a:effectLst/>
                <a:latin typeface="汉仪粗圆简" panose="02010600000101010101" charset="-122"/>
                <a:ea typeface="汉仪粗圆简" panose="02010600000101010101" charset="-122"/>
                <a:cs typeface="汉仪粗圆简" panose="02010600000101010101" charset="-122"/>
              </a:rPr>
              <a:t>第三章  合并财务报表概述</a:t>
            </a: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合并财务报表的编制范围</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三、特殊考虑</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(一)对被投资方可分割部分的控制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(1)该部分的资产是偿付该部分负债或该部分其他权益的唯一来源，不能用于偿还该部分以外的被投资方的其他负债。</a:t>
            </a:r>
            <a:endParaRPr lang="zh-CN" altLang="en-US"/>
          </a:p>
          <a:p>
            <a:r>
              <a:rPr lang="zh-CN" altLang="en-US"/>
              <a:t>(2)除与该部分相关的各方外，其他方不享有与该部分资产相关的权利，也不享有与该部分资产剩余现金流量相关的权利。</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(二)结构化主体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所谓“结构化主体”,是指在确定其控制方时没有将表决权或类似权利作为决策因素而设计的主体，主导该主体相关活动的依据通常是合同安排或其他安排形式，如证券化产品、资产支持融资工具、部分投资基金等。通常情况下，结构化主体在合同约定的范围内开展业务活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合并财务报表的编制范围</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(三)投资性主体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根据《企业会计准则第33号—合并财务报表》规定，同时满足以下三个条件的，称为投资性主体：</a:t>
            </a:r>
            <a:endParaRPr lang="zh-CN" altLang="en-US"/>
          </a:p>
          <a:p>
            <a:r>
              <a:rPr lang="zh-CN" altLang="en-US"/>
              <a:t>(1)是该公司以向投资方提供投资管理服务为目的，从一个或多个投资者获取资金。</a:t>
            </a:r>
            <a:endParaRPr lang="zh-CN" altLang="en-US"/>
          </a:p>
          <a:p>
            <a:r>
              <a:rPr lang="zh-CN" altLang="en-US"/>
              <a:t>(2)是该公司的唯一经营目的，是通过资本增值、投资收益或两者兼有而让投资者获得回报。</a:t>
            </a:r>
            <a:endParaRPr lang="zh-CN" altLang="en-US"/>
          </a:p>
          <a:p>
            <a:r>
              <a:rPr lang="zh-CN" altLang="en-US"/>
              <a:t>(3)该公司按照公允价值对几乎所有投资的业绩进行计量和评价。</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合并财务报表的理论选择</a:t>
            </a:r>
            <a:endParaRPr lang="zh-CN" altLang="en-US"/>
          </a:p>
        </p:txBody>
      </p:sp>
      <p:sp>
        <p:nvSpPr>
          <p:cNvPr id="3" name="内容占位符 2"/>
          <p:cNvSpPr>
            <a:spLocks noGrp="1"/>
          </p:cNvSpPr>
          <p:nvPr>
            <p:ph idx="1"/>
          </p:nvPr>
        </p:nvSpPr>
        <p:spPr>
          <a:xfrm>
            <a:off x="678180" y="1539240"/>
            <a:ext cx="1088517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一、母公司理论</a:t>
            </a:r>
            <a:endParaRPr lang="zh-CN" altLang="zh-CN" sz="2600" b="1" dirty="0">
              <a:latin typeface="黑体" panose="02010609060101010101" charset="-122"/>
              <a:ea typeface="黑体" panose="02010609060101010101" charset="-122"/>
            </a:endParaRPr>
          </a:p>
          <a:p>
            <a:r>
              <a:rPr lang="zh-CN" altLang="en-US"/>
              <a:t>母公司理论强调母公司股东的权益，认为编制合并财务报表的目的是向母公司的股东和债权人反映其所控制的资源。由于合并股东权益是关于母公司股东的权益，合并利润表也是关于属于母公司股东净损益形成情况的报告，所以，将少数股东权益在合并资产负债表中列为负债，将少数股东收益在合并利润表中列为费用。而母公司以购买方式获取控股权时所形成的商誉，只确认其中属于母公司的部分，不确认少数股东的商誉。</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合并财务报表的理论选择</a:t>
            </a:r>
            <a:endParaRPr lang="zh-CN" altLang="en-US"/>
          </a:p>
        </p:txBody>
      </p:sp>
      <p:sp>
        <p:nvSpPr>
          <p:cNvPr id="3" name="内容占位符 2"/>
          <p:cNvSpPr>
            <a:spLocks noGrp="1"/>
          </p:cNvSpPr>
          <p:nvPr>
            <p:ph idx="1"/>
          </p:nvPr>
        </p:nvSpPr>
        <p:spPr>
          <a:xfrm>
            <a:off x="678180" y="1539240"/>
            <a:ext cx="1058164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二、实体理论</a:t>
            </a:r>
            <a:endParaRPr lang="zh-CN" altLang="zh-CN" sz="2600" b="1" dirty="0">
              <a:latin typeface="黑体" panose="02010609060101010101" charset="-122"/>
              <a:ea typeface="黑体" panose="02010609060101010101" charset="-122"/>
            </a:endParaRPr>
          </a:p>
          <a:p>
            <a:r>
              <a:rPr lang="zh-CN" altLang="en-US"/>
              <a:t>实体理论认为，合并财务报表应该为合并主体的全体股东服务，而不应该单为母公司的股东提供信息。母公司和子公司之间的关系是控制与被控制的关系，而不是拥有与被拥有的关系。</a:t>
            </a:r>
            <a:endParaRPr lang="zh-CN" altLang="en-US"/>
          </a:p>
          <a:p>
            <a:r>
              <a:rPr lang="zh-CN" altLang="en-US"/>
              <a:t>实体理论强调的是企业集团中所有成员企业所构成的经济实体，按照经济实体理论编制的合并财务报表是为整个经济实体服务的。所以，这种理论指导下的合并资产负债表揭示的是合并主体的净资产，包括少数股东拥有的净资产;合并损益表中的净收益揭示的是合并主体的净收益，包括属于少数股东的净收益。</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合并财务报表的理论选择</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三、所有权理论</a:t>
            </a:r>
            <a:endParaRPr lang="zh-CN" altLang="zh-CN" sz="2600" b="1" dirty="0">
              <a:latin typeface="黑体" panose="02010609060101010101" charset="-122"/>
              <a:ea typeface="黑体" panose="02010609060101010101" charset="-122"/>
            </a:endParaRPr>
          </a:p>
          <a:p>
            <a:r>
              <a:rPr lang="zh-CN" altLang="en-US"/>
              <a:t>所有权理论强调的是只要母公司在其他公司拥有其一定比例的所有权，不论母公司是否能够控制其投资的这家公司，都需要编制合并财务报表，并按母公司拥有的股权比例在合并报表上反映属于公司的净资产和净收益，合并报表中不以任何形式反映这家被投资公司的股东的权益和收益。因此，所有权理论认为母子公司之间的关系是拥有和被拥有的关系，编制合并财务报表的目的是向母公司的股东报告其所拥有的资源。</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graphicFrame>
        <p:nvGraphicFramePr>
          <p:cNvPr id="6" name="表格 5"/>
          <p:cNvGraphicFramePr/>
          <p:nvPr/>
        </p:nvGraphicFramePr>
        <p:xfrm>
          <a:off x="2774950" y="4243705"/>
          <a:ext cx="7404100" cy="1600200"/>
        </p:xfrm>
        <a:graphic>
          <a:graphicData uri="http://schemas.openxmlformats.org/drawingml/2006/table">
            <a:tbl>
              <a:tblPr/>
              <a:tblGrid>
                <a:gridCol w="2121535"/>
                <a:gridCol w="1548130"/>
                <a:gridCol w="1787525"/>
                <a:gridCol w="1946910"/>
              </a:tblGrid>
              <a:tr h="215900">
                <a:tc>
                  <a:txBody>
                    <a:bodyPr/>
                    <a:p>
                      <a:pPr indent="0" algn="ctr" fontAlgn="auto">
                        <a:lnSpc>
                          <a:spcPct val="150000"/>
                        </a:lnSpc>
                        <a:buNone/>
                      </a:pPr>
                      <a:r>
                        <a:rPr lang="en-US" sz="1400" b="1">
                          <a:solidFill>
                            <a:srgbClr val="000000"/>
                          </a:solidFill>
                          <a:latin typeface="+mn-ea"/>
                          <a:cs typeface="微软雅黑" panose="020B0503020204020204" charset="-122"/>
                        </a:rPr>
                        <a:t>项目</a:t>
                      </a:r>
                      <a:endParaRPr lang="en-US" altLang="en-US" sz="1400" b="1">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mn-ea"/>
                          <a:cs typeface="微软雅黑" panose="020B0503020204020204" charset="-122"/>
                        </a:rPr>
                        <a:t>母公司理论</a:t>
                      </a:r>
                      <a:endParaRPr lang="en-US" altLang="en-US" sz="1400" b="1">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mn-ea"/>
                          <a:cs typeface="微软雅黑" panose="020B0503020204020204" charset="-122"/>
                        </a:rPr>
                        <a:t>实体理论</a:t>
                      </a:r>
                      <a:endParaRPr lang="en-US" altLang="en-US" sz="1400" b="1">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mn-ea"/>
                          <a:cs typeface="微软雅黑" panose="020B0503020204020204" charset="-122"/>
                        </a:rPr>
                        <a:t>所有权理论</a:t>
                      </a:r>
                      <a:endParaRPr lang="en-US" altLang="en-US" sz="1400" b="1">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fontAlgn="auto">
                        <a:lnSpc>
                          <a:spcPct val="150000"/>
                        </a:lnSpc>
                        <a:buNone/>
                      </a:pPr>
                      <a:r>
                        <a:rPr lang="en-US" sz="1400" b="0">
                          <a:solidFill>
                            <a:srgbClr val="000000"/>
                          </a:solidFill>
                          <a:latin typeface="+mn-ea"/>
                          <a:cs typeface="微软雅黑" panose="020B0503020204020204" charset="-122"/>
                        </a:rPr>
                        <a:t> 母子关系</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控制与被控制</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控制与被控制</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拥有与被拥有</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fontAlgn="auto">
                        <a:lnSpc>
                          <a:spcPct val="150000"/>
                        </a:lnSpc>
                        <a:buNone/>
                      </a:pPr>
                      <a:r>
                        <a:rPr lang="en-US" sz="1400" b="0">
                          <a:solidFill>
                            <a:srgbClr val="000000"/>
                          </a:solidFill>
                          <a:latin typeface="+mn-ea"/>
                          <a:cs typeface="微软雅黑" panose="020B0503020204020204" charset="-122"/>
                        </a:rPr>
                        <a:t> 少数股东权益</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负债</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权益独立反映</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不反映</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fontAlgn="auto">
                        <a:lnSpc>
                          <a:spcPct val="150000"/>
                        </a:lnSpc>
                        <a:buNone/>
                      </a:pPr>
                      <a:r>
                        <a:rPr lang="en-US" sz="1400" b="0">
                          <a:solidFill>
                            <a:srgbClr val="000000"/>
                          </a:solidFill>
                          <a:latin typeface="+mn-ea"/>
                          <a:cs typeface="微软雅黑" panose="020B0503020204020204" charset="-122"/>
                        </a:rPr>
                        <a:t> 少数股东收益</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费用</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收益独立反映</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不反映</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28600">
                <a:tc>
                  <a:txBody>
                    <a:bodyPr/>
                    <a:p>
                      <a:pPr indent="0" fontAlgn="auto">
                        <a:lnSpc>
                          <a:spcPct val="150000"/>
                        </a:lnSpc>
                        <a:buNone/>
                      </a:pPr>
                      <a:r>
                        <a:rPr lang="en-US" sz="1400" b="0">
                          <a:solidFill>
                            <a:srgbClr val="000000"/>
                          </a:solidFill>
                          <a:latin typeface="+mn-ea"/>
                          <a:cs typeface="微软雅黑" panose="020B0503020204020204" charset="-122"/>
                        </a:rPr>
                        <a:t> 确认少数股东的商誉</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不确认</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确认</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mn-ea"/>
                          <a:cs typeface="微软雅黑" panose="020B0503020204020204" charset="-122"/>
                        </a:rPr>
                        <a:t> 不确认</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4049395" y="3830955"/>
            <a:ext cx="5080000" cy="337185"/>
          </a:xfrm>
          <a:prstGeom prst="rect">
            <a:avLst/>
          </a:prstGeom>
          <a:noFill/>
          <a:ln w="9525">
            <a:noFill/>
          </a:ln>
        </p:spPr>
        <p:txBody>
          <a:bodyPr>
            <a:spAutoFit/>
          </a:bodyPr>
          <a:p>
            <a:pPr indent="0" algn="ctr"/>
            <a:r>
              <a:rPr lang="zh-CN" sz="1600" b="0">
                <a:solidFill>
                  <a:srgbClr val="000000"/>
                </a:solidFill>
                <a:latin typeface="+mn-ea"/>
                <a:cs typeface="+mn-ea"/>
              </a:rPr>
              <a:t>表</a:t>
            </a:r>
            <a:r>
              <a:rPr lang="en-US" sz="1600" b="0">
                <a:solidFill>
                  <a:srgbClr val="000000"/>
                </a:solidFill>
                <a:latin typeface="+mn-ea"/>
                <a:cs typeface="+mn-ea"/>
              </a:rPr>
              <a:t>3-1  </a:t>
            </a:r>
            <a:r>
              <a:rPr lang="zh-CN" sz="1600" b="0">
                <a:solidFill>
                  <a:srgbClr val="000000"/>
                </a:solidFill>
                <a:latin typeface="+mn-ea"/>
                <a:cs typeface="+mn-ea"/>
              </a:rPr>
              <a:t>三种合并理论的主要区别</a:t>
            </a:r>
            <a:endParaRPr lang="zh-CN" altLang="en-US" sz="1600" b="0">
              <a:solidFill>
                <a:srgbClr val="000000"/>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合并财务报表的理论选择</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四、实体理论在我国运用的理由</a:t>
            </a:r>
            <a:endParaRPr lang="zh-CN" altLang="zh-CN" sz="2600" b="1" dirty="0">
              <a:latin typeface="黑体" panose="02010609060101010101" charset="-122"/>
              <a:ea typeface="黑体" panose="02010609060101010101" charset="-122"/>
            </a:endParaRPr>
          </a:p>
          <a:p>
            <a:r>
              <a:rPr lang="zh-CN" altLang="en-US"/>
              <a:t>(1)从国际上看，实体理论目前已经成为合并财务报表的主流理论。加入世界贸易组织后，我国企业要在全球范围内参与竞争，要充分借鉴国际会计惯例。</a:t>
            </a:r>
            <a:endParaRPr lang="zh-CN" altLang="en-US"/>
          </a:p>
          <a:p>
            <a:r>
              <a:rPr lang="zh-CN" altLang="en-US"/>
              <a:t>(2)从信息需求角度看，合并财务报表的编制必须满足包括母公司股东在内的所有信息需求者的要求，而我国目前按照母公司理论所编制的合并财务报表强调母公司股东的信息需求过多，忽略了其他报表使用者的知情权。而实体理论所提倡的合并财务报表是为企业集团的所有资源提供者编制的，与我国会计信息需求的实际情况相适应。</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合并财务报表的理论选择</a:t>
            </a:r>
            <a:endParaRPr lang="zh-CN" altLang="en-US"/>
          </a:p>
        </p:txBody>
      </p:sp>
      <p:sp>
        <p:nvSpPr>
          <p:cNvPr id="3" name="内容占位符 2"/>
          <p:cNvSpPr>
            <a:spLocks noGrp="1"/>
          </p:cNvSpPr>
          <p:nvPr>
            <p:ph idx="1"/>
          </p:nvPr>
        </p:nvSpPr>
        <p:spPr/>
        <p:txBody>
          <a:bodyPr/>
          <a:p>
            <a:r>
              <a:rPr lang="zh-CN" altLang="en-US">
                <a:sym typeface="+mn-ea"/>
              </a:rPr>
              <a:t>(3)将少数股东权益看作合并股东权益的一部分，将少数股东收益看作合并主体实现的合并净利润的一项分配，符合我国会计要素的定义。在实体理论下，少数股东权益是合并股东权益的一个组成部分，因为对合并主体而言，少数股东权益并不是一项义务，也不会导致经济利益的流出。同样，少数股东损益也不是一项费用，而是对合并主体实现的合并净利润的一项分配。</a:t>
            </a:r>
            <a:endParaRPr lang="zh-CN" altLang="en-US"/>
          </a:p>
          <a:p>
            <a:r>
              <a:rPr lang="zh-CN" altLang="en-US">
                <a:sym typeface="+mn-ea"/>
              </a:rPr>
              <a:t>(4)从集团内公司间交易未实现损益的抵销看，实体理论要求100%抵销，而不是按母公司的持股比例抵销，有助于抑制企业利用集团内的关联交易操纵利润的现象。</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合并财务报表的编制程序和步骤</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一、合并财务报表编制的原则</a:t>
            </a:r>
            <a:endParaRPr lang="zh-CN" altLang="zh-CN" sz="2600" b="1" dirty="0">
              <a:latin typeface="黑体" panose="02010609060101010101" charset="-122"/>
              <a:ea typeface="黑体" panose="02010609060101010101" charset="-122"/>
            </a:endParaRPr>
          </a:p>
          <a:p>
            <a:r>
              <a:rPr lang="zh-CN" altLang="en-US"/>
              <a:t>合并财务报表反映的是由多个主体组成的企业集团的财务状况、经营成果和现金流量。合并财务报表的编制除了遵循真实可靠、内容完整、重要性等一般原则和要求外，还应遵循一体性原则，即企业在编制合并财务报表时，应当将母公司和所有子公司作为整体来看待，将其视为一个会计主体。对于母公司和子公司发生的经营活动，企业都应当从企业集团这一整体的角度进行考虑，包括对项目重要性的判断。</a:t>
            </a:r>
            <a:endParaRPr lang="zh-CN" altLang="en-US"/>
          </a:p>
          <a:p>
            <a:r>
              <a:rPr lang="zh-CN" altLang="en-US"/>
              <a:t>在编制合并财务报表时，母公司与子公司、子公司相互之间发生的经济业务，应当视为同一会计主体的内部业务处理，对合并财务报表的财务状况、经营成果和现金流量不产生影响。另外，对于某些特殊交易，如果站在企业集团角度的确认和计量与个别财务报表角度的确认和计量不同，还需要站在企业集团角度就同一交易或事项予以调整。</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合并财务报表的编制程序和步骤</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二、合并财务报表编制的一般程序</a:t>
            </a:r>
            <a:endParaRPr lang="zh-CN" altLang="zh-CN" sz="2600" b="1" dirty="0">
              <a:latin typeface="黑体" panose="02010609060101010101" charset="-122"/>
              <a:ea typeface="黑体" panose="02010609060101010101" charset="-122"/>
            </a:endParaRPr>
          </a:p>
          <a:p>
            <a:r>
              <a:rPr lang="zh-CN" altLang="en-US"/>
              <a:t>(1)调整子公司的会计政策、会计期间以及外币折算;</a:t>
            </a:r>
            <a:endParaRPr lang="zh-CN" altLang="en-US"/>
          </a:p>
          <a:p>
            <a:r>
              <a:rPr lang="zh-CN" altLang="en-US"/>
              <a:t>(2)设置合并工作底稿;</a:t>
            </a:r>
            <a:endParaRPr lang="zh-CN" altLang="en-US"/>
          </a:p>
          <a:p>
            <a:r>
              <a:rPr lang="zh-CN" altLang="en-US"/>
              <a:t>(3)将个别财务报表的数据录入合并工作底稿;</a:t>
            </a:r>
            <a:endParaRPr lang="zh-CN" altLang="en-US"/>
          </a:p>
          <a:p>
            <a:r>
              <a:rPr lang="zh-CN" altLang="en-US"/>
              <a:t>(4)编制调整分录和抵销分录;</a:t>
            </a:r>
            <a:endParaRPr lang="zh-CN" altLang="en-US"/>
          </a:p>
          <a:p>
            <a:r>
              <a:rPr lang="zh-CN" altLang="en-US"/>
              <a:t>(5)计算合并财务报表各项目的合并金额;</a:t>
            </a:r>
            <a:endParaRPr lang="zh-CN" altLang="en-US"/>
          </a:p>
          <a:p>
            <a:r>
              <a:rPr lang="zh-CN" altLang="en-US"/>
              <a:t>(6)填列合并财务报表。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合并财务报表的编制程序和步骤</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三、合并财务报表编制的一般步骤</a:t>
            </a:r>
            <a:endParaRPr lang="zh-CN" altLang="zh-CN" sz="2600" b="1" dirty="0">
              <a:latin typeface="黑体" panose="02010609060101010101" charset="-122"/>
              <a:ea typeface="黑体" panose="02010609060101010101" charset="-122"/>
            </a:endParaRPr>
          </a:p>
          <a:p>
            <a:r>
              <a:rPr lang="zh-CN" altLang="en-US"/>
              <a:t>第一步，设置合并工作底稿。</a:t>
            </a:r>
            <a:endParaRPr lang="zh-CN" altLang="en-US"/>
          </a:p>
          <a:p>
            <a:r>
              <a:rPr lang="zh-CN" altLang="en-US"/>
              <a:t>第二步，将个别财务报表的数据录入合并工作底稿。</a:t>
            </a:r>
            <a:endParaRPr lang="zh-CN" altLang="en-US"/>
          </a:p>
          <a:p>
            <a:r>
              <a:rPr lang="zh-CN" altLang="en-US"/>
              <a:t>第三步，编制调整分录和抵销分录。</a:t>
            </a:r>
            <a:endParaRPr lang="zh-CN" altLang="en-US"/>
          </a:p>
          <a:p>
            <a:r>
              <a:rPr lang="zh-CN" altLang="en-US"/>
              <a:t>第四步，计算合并报表各个项目的合并数额。</a:t>
            </a:r>
            <a:endParaRPr lang="zh-CN" altLang="en-US"/>
          </a:p>
          <a:p>
            <a:r>
              <a:rPr lang="zh-CN" altLang="en-US"/>
              <a:t>第五步：填列合并财务报表。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custDataLst>
              <p:tags r:id="rId1"/>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9" name="矩形 8"/>
          <p:cNvSpPr/>
          <p:nvPr>
            <p:custDataLst>
              <p:tags r:id="rId2"/>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3"/>
              </p:custDataLst>
            </p:nvPr>
          </p:nvPicPr>
          <p:blipFill>
            <a:blip r:embed="rId4"/>
            <a:stretch>
              <a:fillRect/>
            </a:stretch>
          </p:blipFill>
          <p:spPr>
            <a:xfrm>
              <a:off x="13849" y="4036"/>
              <a:ext cx="4738" cy="5160"/>
            </a:xfrm>
            <a:prstGeom prst="snip1Rect">
              <a:avLst/>
            </a:prstGeom>
          </p:spPr>
        </p:pic>
        <p:pic>
          <p:nvPicPr>
            <p:cNvPr id="5" name="内容占位符 3"/>
            <p:cNvPicPr>
              <a:picLocks noChangeAspect="1"/>
            </p:cNvPicPr>
            <p:nvPr>
              <p:custDataLst>
                <p:tags r:id="rId5"/>
              </p:custDataLst>
            </p:nvPr>
          </p:nvPicPr>
          <p:blipFill>
            <a:blip r:embed="rId6"/>
            <a:stretch>
              <a:fillRect/>
            </a:stretch>
          </p:blipFill>
          <p:spPr>
            <a:xfrm>
              <a:off x="477" y="168"/>
              <a:ext cx="3160" cy="2405"/>
            </a:xfrm>
            <a:prstGeom prst="rect">
              <a:avLst/>
            </a:prstGeom>
            <a:noFill/>
            <a:ln>
              <a:noFill/>
            </a:ln>
            <a:effectLst/>
          </p:spPr>
        </p:pic>
      </p:grpSp>
      <p:sp>
        <p:nvSpPr>
          <p:cNvPr id="35" name="椭圆 34"/>
          <p:cNvSpPr/>
          <p:nvPr>
            <p:custDataLst>
              <p:tags r:id="rId7"/>
            </p:custDataLst>
          </p:nvPr>
        </p:nvSpPr>
        <p:spPr>
          <a:xfrm rot="2713401">
            <a:off x="1738651" y="155133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8"/>
            </p:custDataLst>
          </p:nvPr>
        </p:nvSpPr>
        <p:spPr>
          <a:xfrm rot="2713401">
            <a:off x="1330893" y="127407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9"/>
            </p:custDataLst>
          </p:nvPr>
        </p:nvSpPr>
        <p:spPr>
          <a:xfrm>
            <a:off x="1454449" y="136391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10"/>
            </p:custDataLst>
          </p:nvPr>
        </p:nvSpPr>
        <p:spPr>
          <a:xfrm>
            <a:off x="2150110" y="1272540"/>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合并财务报表的性质与特点</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40" name="直接连接符 39"/>
          <p:cNvCxnSpPr/>
          <p:nvPr>
            <p:custDataLst>
              <p:tags r:id="rId11"/>
            </p:custDataLst>
          </p:nvPr>
        </p:nvCxnSpPr>
        <p:spPr>
          <a:xfrm flipV="1">
            <a:off x="2174316" y="172663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2"/>
            </p:custDataLst>
          </p:nvPr>
        </p:nvSpPr>
        <p:spPr>
          <a:xfrm rot="2713401">
            <a:off x="1738651" y="274958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3"/>
            </p:custDataLst>
          </p:nvPr>
        </p:nvSpPr>
        <p:spPr>
          <a:xfrm rot="2713401">
            <a:off x="1330893" y="2472320"/>
            <a:ext cx="595928" cy="584243"/>
          </a:xfrm>
          <a:prstGeom prst="ellipse">
            <a:avLst/>
          </a:prstGeom>
          <a:gradFill>
            <a:gsLst>
              <a:gs pos="24000">
                <a:schemeClr val="accent2">
                  <a:lumMod val="60000"/>
                  <a:lumOff val="40000"/>
                </a:schemeClr>
              </a:gs>
              <a:gs pos="77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solidFill>
                <a:schemeClr val="accent1"/>
              </a:solidFill>
              <a:effectLst>
                <a:outerShdw blurRad="38100" dist="25400" dir="5400000" algn="ctr" rotWithShape="0">
                  <a:srgbClr val="6E747A">
                    <a:alpha val="43000"/>
                  </a:srgbClr>
                </a:outerShdw>
              </a:effectLst>
              <a:uLnTx/>
              <a:uFillTx/>
              <a:latin typeface="思源黑体 CN"/>
              <a:cs typeface="+mn-ea"/>
              <a:sym typeface="+mn-lt"/>
            </a:endParaRPr>
          </a:p>
        </p:txBody>
      </p:sp>
      <p:sp>
        <p:nvSpPr>
          <p:cNvPr id="43" name="文本框 42"/>
          <p:cNvSpPr txBox="1"/>
          <p:nvPr>
            <p:custDataLst>
              <p:tags r:id="rId14"/>
            </p:custDataLst>
          </p:nvPr>
        </p:nvSpPr>
        <p:spPr>
          <a:xfrm>
            <a:off x="1454449" y="256216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5"/>
            </p:custDataLst>
          </p:nvPr>
        </p:nvSpPr>
        <p:spPr>
          <a:xfrm rot="2713401">
            <a:off x="1740829" y="405334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6"/>
            </p:custDataLst>
          </p:nvPr>
        </p:nvSpPr>
        <p:spPr>
          <a:xfrm rot="2713401">
            <a:off x="1333071" y="377607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7"/>
            </p:custDataLst>
          </p:nvPr>
        </p:nvSpPr>
        <p:spPr>
          <a:xfrm>
            <a:off x="1456627" y="3865920"/>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3" name="椭圆 52"/>
          <p:cNvSpPr/>
          <p:nvPr>
            <p:custDataLst>
              <p:tags r:id="rId18"/>
            </p:custDataLst>
          </p:nvPr>
        </p:nvSpPr>
        <p:spPr>
          <a:xfrm rot="2713401">
            <a:off x="1740829" y="534874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4" name="椭圆 53"/>
          <p:cNvSpPr/>
          <p:nvPr>
            <p:custDataLst>
              <p:tags r:id="rId19"/>
            </p:custDataLst>
          </p:nvPr>
        </p:nvSpPr>
        <p:spPr>
          <a:xfrm rot="2713401">
            <a:off x="1333071" y="507147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5" name="文本框 54"/>
          <p:cNvSpPr txBox="1"/>
          <p:nvPr>
            <p:custDataLst>
              <p:tags r:id="rId20"/>
            </p:custDataLst>
          </p:nvPr>
        </p:nvSpPr>
        <p:spPr>
          <a:xfrm>
            <a:off x="1456627" y="5161320"/>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4</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21"/>
            </p:custDataLst>
          </p:nvPr>
        </p:nvSpPr>
        <p:spPr>
          <a:xfrm>
            <a:off x="2176780" y="256222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合并财务报表的编制范围</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0" name="直接连接符 59"/>
          <p:cNvCxnSpPr/>
          <p:nvPr>
            <p:custDataLst>
              <p:tags r:id="rId22"/>
            </p:custDataLst>
          </p:nvPr>
        </p:nvCxnSpPr>
        <p:spPr>
          <a:xfrm flipV="1">
            <a:off x="2200986" y="301632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23"/>
            </p:custDataLst>
          </p:nvPr>
        </p:nvSpPr>
        <p:spPr>
          <a:xfrm>
            <a:off x="2154555" y="3873500"/>
            <a:ext cx="517207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合并财务报表的理论选择</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2" name="直接连接符 61"/>
          <p:cNvCxnSpPr/>
          <p:nvPr>
            <p:custDataLst>
              <p:tags r:id="rId24"/>
            </p:custDataLst>
          </p:nvPr>
        </p:nvCxnSpPr>
        <p:spPr>
          <a:xfrm flipV="1">
            <a:off x="2178761" y="432759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custDataLst>
              <p:tags r:id="rId25"/>
            </p:custDataLst>
          </p:nvPr>
        </p:nvSpPr>
        <p:spPr>
          <a:xfrm>
            <a:off x="2178685" y="5143500"/>
            <a:ext cx="4798060" cy="455295"/>
          </a:xfrm>
          <a:prstGeom prst="rect">
            <a:avLst/>
          </a:prstGeom>
          <a:noFill/>
        </p:spPr>
        <p:txBody>
          <a:bodyPr wrap="square" rtlCol="0">
            <a:noAutofit/>
          </a:bodyPr>
          <a:p>
            <a:pPr indent="0"/>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第四节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合并财务报表的编制程序和步骤</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4" name="直接连接符 63"/>
          <p:cNvCxnSpPr/>
          <p:nvPr>
            <p:custDataLst>
              <p:tags r:id="rId26"/>
            </p:custDataLst>
          </p:nvPr>
        </p:nvCxnSpPr>
        <p:spPr>
          <a:xfrm flipV="1">
            <a:off x="2202891" y="559759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合并财务报表的性质与特点</a:t>
            </a:r>
            <a:endParaRPr lang="zh-CN" altLang="en-US"/>
          </a:p>
        </p:txBody>
      </p:sp>
      <p:sp>
        <p:nvSpPr>
          <p:cNvPr id="3" name="内容占位符 2"/>
          <p:cNvSpPr>
            <a:spLocks noGrp="1"/>
          </p:cNvSpPr>
          <p:nvPr>
            <p:ph idx="1"/>
          </p:nvPr>
        </p:nvSpPr>
        <p:spPr/>
        <p:txBody>
          <a:bodyPr/>
          <a:p>
            <a:r>
              <a:rPr lang="zh-CN" altLang="en-US"/>
              <a:t>合并财务报表，是指反映母公司和其全部子公司形成的企业集团整体财务状况、经营成果和现金流量的财务报表。母公司是指控制一个或一个以上主体(含企业，被投资单位中可分割的部分以及企业所控制的结构化主体等)，子公司是指被母公司控制的主体。</a:t>
            </a:r>
            <a:endParaRPr lang="zh-CN" altLang="en-US"/>
          </a:p>
          <a:p>
            <a:r>
              <a:rPr lang="zh-CN" altLang="en-US"/>
              <a:t>合并财务报表可以综合反映企业集团的财务状况、经营成果以及现金流量，由母公司编制，一般包括合并资产负债表、合并利润表、合并所有者权益变动表和合并现金流量表和附注。</a:t>
            </a:r>
            <a:endParaRPr lang="zh-CN" altLang="en-US"/>
          </a:p>
          <a:p>
            <a:r>
              <a:rPr lang="zh-CN" altLang="en-US"/>
              <a:t>合并财务报表是将母公司和子公司形成的企业集团作为一个会计主体，合并报表的作用在于能够使报表使用者了解整个企业集团的财务状况、经营成果和现金流量的全貌，充分掌握母公司的综合实力。</a:t>
            </a:r>
            <a:endParaRPr lang="zh-CN" altLang="en-US"/>
          </a:p>
          <a:p>
            <a:r>
              <a:rPr lang="zh-CN" altLang="en-US"/>
              <a:t>合并财务报表实质上是从经济意义上把企业集团看作一个经济主体，而不是法律意义上的法律实体。我们通常说，法律主体一定可以作为会计主体，而会计主体不一定是法律实体。合并财务报表的会计主体是企业集团，但企业集团并不是法律主体，则是典型一例。</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合并财务报表的性质与特点</a:t>
            </a:r>
            <a:endParaRPr lang="zh-CN" altLang="en-US"/>
          </a:p>
        </p:txBody>
      </p:sp>
      <p:sp>
        <p:nvSpPr>
          <p:cNvPr id="3" name="内容占位符 2"/>
          <p:cNvSpPr>
            <a:spLocks noGrp="1"/>
          </p:cNvSpPr>
          <p:nvPr>
            <p:ph idx="1"/>
          </p:nvPr>
        </p:nvSpPr>
        <p:spPr/>
        <p:txBody>
          <a:bodyPr/>
          <a:p>
            <a:r>
              <a:rPr lang="zh-CN" altLang="en-US"/>
              <a:t>合并财务报表是以母公司和子公司单独编制的财务报表为基础，由母公司编报。</a:t>
            </a:r>
            <a:endParaRPr lang="zh-CN" altLang="en-US"/>
          </a:p>
          <a:p>
            <a:r>
              <a:rPr lang="zh-CN" altLang="en-US"/>
              <a:t>与个别财务报表相比较，它具有以下一些特点：</a:t>
            </a:r>
            <a:endParaRPr lang="zh-CN" altLang="en-US"/>
          </a:p>
          <a:p>
            <a:r>
              <a:rPr lang="zh-CN" altLang="en-US"/>
              <a:t>1.编制的主体不同</a:t>
            </a:r>
            <a:endParaRPr lang="zh-CN" altLang="en-US"/>
          </a:p>
          <a:p>
            <a:r>
              <a:rPr lang="zh-CN" altLang="en-US"/>
              <a:t>合并财务报表是企业集团中对其他企业有控制权的控股公司(母公司)编制的，并不是所有企业都要编制;单独财务报表是由独立的法人企业编制的，所有的企业都需要编制。</a:t>
            </a:r>
            <a:endParaRPr lang="zh-CN" altLang="en-US"/>
          </a:p>
          <a:p>
            <a:r>
              <a:rPr lang="zh-CN" altLang="en-US"/>
              <a:t>2.编制的基础不同</a:t>
            </a:r>
            <a:endParaRPr lang="zh-CN" altLang="en-US"/>
          </a:p>
          <a:p>
            <a:r>
              <a:rPr lang="zh-CN" altLang="en-US"/>
              <a:t>合并财务报表编制的基础是个别财务报表，根据其他有关资料，抵销有关会计事项对个别财务报表的影响而编制的;个别财务报表则是从登记账簿、审核凭证、编制记账凭证、登记会计账簿到编制合并财务报表，都是一套完整的会计核算方法体系。</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合并财务报表的性质与特点</a:t>
            </a:r>
            <a:endParaRPr lang="zh-CN" altLang="en-US"/>
          </a:p>
        </p:txBody>
      </p:sp>
      <p:sp>
        <p:nvSpPr>
          <p:cNvPr id="3" name="内容占位符 2"/>
          <p:cNvSpPr>
            <a:spLocks noGrp="1"/>
          </p:cNvSpPr>
          <p:nvPr>
            <p:ph idx="1"/>
          </p:nvPr>
        </p:nvSpPr>
        <p:spPr>
          <a:xfrm>
            <a:off x="605155" y="1692910"/>
            <a:ext cx="10748645" cy="4609465"/>
          </a:xfrm>
        </p:spPr>
        <p:txBody>
          <a:bodyPr/>
          <a:p>
            <a:r>
              <a:rPr lang="zh-CN" altLang="en-US"/>
              <a:t>3.编制的用途不同</a:t>
            </a:r>
            <a:endParaRPr lang="zh-CN" altLang="en-US"/>
          </a:p>
          <a:p>
            <a:r>
              <a:rPr lang="zh-CN" altLang="en-US"/>
              <a:t>合并财务报表编制的用途主要是为报表的使用者提供整个集团的财务状况和经营成果以及现金流量的情况，但不能用于作为偿还债务、缴纳税金以及进行利润或股利分配的依据;单独财务报表则可以满足债权人评价企业的偿债能力、满足国家财政税收的需要以及满足投资者预测和评价其利润或股利分配的能力。</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合并财务报表的编制范围</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一、控制的定义</a:t>
            </a:r>
            <a:endParaRPr lang="zh-CN" altLang="zh-CN" sz="2600" b="1" dirty="0">
              <a:latin typeface="黑体" panose="02010609060101010101" charset="-122"/>
              <a:ea typeface="黑体" panose="02010609060101010101" charset="-122"/>
            </a:endParaRPr>
          </a:p>
          <a:p>
            <a:r>
              <a:rPr lang="zh-CN" altLang="en-US"/>
              <a:t>所谓“控制”,是指投资方拥有对被投资方的权力，通过参与被投资方的相关活动而享有可变回报，并且有能力运用对被投资方的权力影响其回报金额。</a:t>
            </a:r>
            <a:endParaRPr lang="zh-CN" altLang="en-US"/>
          </a:p>
          <a:p>
            <a:r>
              <a:rPr lang="zh-CN" altLang="en-US"/>
              <a:t>这里的相关活动是指对被投资方的回报产生重大影响的活动。被投资方的相关活动应当根据具体情况进行判断，通常包括商品或劳务的销售和购买、金融资产的管理、资产的购买和处置、研究与开发活动以及融资活动等。可变回报，是指投资方自被投资方取得的回报可能随被投资方的业绩而变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合并财务报表的编制范围</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二、判断控制的要素</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(一)投资方拥有对被投资方的权力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1.评估被投资方的设立目的和设计</a:t>
            </a:r>
            <a:endParaRPr lang="zh-CN" altLang="en-US"/>
          </a:p>
          <a:p>
            <a:r>
              <a:rPr lang="zh-CN" altLang="en-US"/>
              <a:t>2.识别被投资方的相关活动及其决策机制</a:t>
            </a:r>
            <a:endParaRPr lang="zh-CN" altLang="en-US"/>
          </a:p>
          <a:p>
            <a:r>
              <a:rPr lang="zh-CN" altLang="en-US"/>
              <a:t>3.确定投资方拥有被投资方相关的权利</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合并财务报表的编制范围</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(二)因参与被投资方的相关活动而享有可变回报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(1)股利、被投资方经济利益的其他分配(例如，被投资方发行的债务工具产生的利息)、投资方对被投资方投资的价值变动。</a:t>
            </a:r>
            <a:endParaRPr lang="zh-CN" altLang="en-US"/>
          </a:p>
          <a:p>
            <a:r>
              <a:rPr lang="zh-CN" altLang="en-US"/>
              <a:t>(2)因向被投资方的资产或负债提供服务而得到的报酬、因提供信用支持或流动性支持收取的费用或承担的损失、被投资方清算时在其剩余净资产中所享有的权益、税务利益，以及因涉入被投资方而获得的未来流动性。</a:t>
            </a:r>
            <a:endParaRPr lang="zh-CN" altLang="en-US"/>
          </a:p>
          <a:p>
            <a:r>
              <a:rPr lang="zh-CN" altLang="en-US"/>
              <a:t>(3)其他利益持有方无法得到的回报。通常指除股利或利润分配外的，其他投资方可获取的回报，如投资方提供某种无形资产可以为被投资方带来收益，从而投资方享有相应的回报。</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合并财务报表的编制范围</a:t>
            </a:r>
            <a:endParaRPr lang="zh-CN" altLang="en-US"/>
          </a:p>
        </p:txBody>
      </p:sp>
      <p:sp>
        <p:nvSpPr>
          <p:cNvPr id="3" name="内容占位符 2"/>
          <p:cNvSpPr>
            <a:spLocks noGrp="1"/>
          </p:cNvSpPr>
          <p:nvPr>
            <p:ph idx="1"/>
          </p:nvPr>
        </p:nvSpPr>
        <p:spPr>
          <a:xfrm>
            <a:off x="678180" y="1692910"/>
            <a:ext cx="10480040" cy="4609465"/>
          </a:xfrm>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(三)有能力运用对被投资方的权力影响其回报金额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这是判断控制的第三项要素。只有当投资方不仅拥有对被投资方的权力和通过参与被投资方的相关活动而享有可变回报，而且应有能力运用对被投资方的权力来影响其回报的金额时，投资方才控制被投资方。</a:t>
            </a:r>
            <a:endParaRPr lang="zh-CN" altLang="en-US"/>
          </a:p>
          <a:p>
            <a:r>
              <a:rPr lang="zh-CN" altLang="en-US"/>
              <a:t>根据《企业会计准则第33号—合并财务报表》规定，拥有决策权的投资方在判断是否控制被投资方时，需要考虑其决策行为是以主要责任人(即实际决策人或委托人)的身份进行的，还是以代理人的身份进行的。此外，在其他方拥有决策权时，投资方还需要考虑其他方是否是以代理人的身份代表该投资方行使决策权。代理人代表主要责任人行使决策权时，代理人并不对被投资方拥有控制。</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commondata" val="eyJoZGlkIjoiNTBlODZkODVmOTIxMWE2ZDY3MjViNmY2OTBlOTlkYTM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4237</Words>
  <Application>WPS 演示</Application>
  <PresentationFormat>宽屏</PresentationFormat>
  <Paragraphs>256</Paragraphs>
  <Slides>19</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19</vt:i4>
      </vt:variant>
    </vt:vector>
  </HeadingPairs>
  <TitlesOfParts>
    <vt:vector size="34"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默认设计模板</vt:lpstr>
      <vt:lpstr>PowerPoint 演示文稿</vt:lpstr>
      <vt:lpstr>PowerPoint 演示文稿</vt:lpstr>
      <vt:lpstr>第一节  合并财务报表的性质与特点</vt:lpstr>
      <vt:lpstr>第一节  合并财务报表的性质与特点</vt:lpstr>
      <vt:lpstr>第一节  合并财务报表的性质与特点</vt:lpstr>
      <vt:lpstr>第二节  合并财务报表的编制范围</vt:lpstr>
      <vt:lpstr>第二节  合并财务报表的编制范围</vt:lpstr>
      <vt:lpstr>第二节  合并财务报表的编制范围</vt:lpstr>
      <vt:lpstr>第二节  合并财务报表的编制范围</vt:lpstr>
      <vt:lpstr>第二节  合并财务报表的编制范围</vt:lpstr>
      <vt:lpstr>第二节  合并财务报表的编制范围</vt:lpstr>
      <vt:lpstr>第三节  合并财务报表的理论选择</vt:lpstr>
      <vt:lpstr>第三节  合并财务报表的理论选择</vt:lpstr>
      <vt:lpstr>第三节  合并财务报表的理论选择</vt:lpstr>
      <vt:lpstr>第三节  合并财务报表的理论选择</vt:lpstr>
      <vt:lpstr>第三节  合并财务报表的理论选择</vt:lpstr>
      <vt:lpstr>第四节  合并财务报表的编制程序和步骤</vt:lpstr>
      <vt:lpstr>第四节  合并财务报表的编制程序和步骤</vt:lpstr>
      <vt:lpstr>第四节  合并财务报表的编制程序和步骤</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2023-11-25T09:42:02Z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4F0CE06EE9494ED89FF424801728BBE4_11</vt:lpwstr>
  </property>
</Properties>
</file>