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92.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image" Target="../media/image6.png"/><Relationship Id="rId5" Type="http://schemas.openxmlformats.org/officeDocument/2006/relationships/tags" Target="../tags/tag71.xml"/><Relationship Id="rId4" Type="http://schemas.openxmlformats.org/officeDocument/2006/relationships/image" Target="../media/image2.png"/><Relationship Id="rId3" Type="http://schemas.openxmlformats.org/officeDocument/2006/relationships/tags" Target="../tags/tag70.xml"/><Relationship Id="rId27" Type="http://schemas.openxmlformats.org/officeDocument/2006/relationships/slideLayout" Target="../slideLayouts/slideLayout13.xml"/><Relationship Id="rId26" Type="http://schemas.openxmlformats.org/officeDocument/2006/relationships/tags" Target="../tags/tag91.xml"/><Relationship Id="rId25" Type="http://schemas.openxmlformats.org/officeDocument/2006/relationships/tags" Target="../tags/tag90.xml"/><Relationship Id="rId24" Type="http://schemas.openxmlformats.org/officeDocument/2006/relationships/tags" Target="../tags/tag89.xml"/><Relationship Id="rId23" Type="http://schemas.openxmlformats.org/officeDocument/2006/relationships/tags" Target="../tags/tag88.xml"/><Relationship Id="rId22" Type="http://schemas.openxmlformats.org/officeDocument/2006/relationships/tags" Target="../tags/tag87.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tags" Target="../tags/tag69.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第十三章  套期会计</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套期工具和被套期项目</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(二)被套期项目的确定方法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1.企业可以将项目组成部分作为被套期项目</a:t>
            </a:r>
            <a:endParaRPr lang="zh-CN" altLang="en-US"/>
          </a:p>
          <a:p>
            <a:r>
              <a:rPr lang="zh-CN" altLang="en-US"/>
              <a:t>2.企业可以将汇总风险敞口作为被套期项目</a:t>
            </a:r>
            <a:endParaRPr lang="zh-CN" altLang="en-US"/>
          </a:p>
          <a:p>
            <a:r>
              <a:rPr lang="zh-CN" altLang="en-US"/>
              <a:t>3.企业可以对被套期项目进行组合</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套期工具和被套期项目</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(三)特殊情况处理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(1)作为被套期项目，应当会使企业面临公允价值或现金流量变动风险(即被套期风险)，在本期或未来期间会影响企业的损益或其他综合收益。</a:t>
            </a:r>
            <a:endParaRPr lang="zh-CN" altLang="en-US"/>
          </a:p>
          <a:p>
            <a:r>
              <a:rPr lang="zh-CN" altLang="en-US"/>
              <a:t>(2)采用权益法核算的股权投资不能在公允价值套期中作为被套期项目，因为权益法下，投资方只是将其在联营企业或合营企业中的损益份额确认为当期损益，而不确认投资的公允价值变动。</a:t>
            </a:r>
            <a:endParaRPr lang="zh-CN" altLang="en-US"/>
          </a:p>
          <a:p>
            <a:r>
              <a:rPr lang="zh-CN" altLang="en-US"/>
              <a:t>(3)在合并财务报表层面运用套期会计时，只有与企业集团之外的对手方之间交易形成的资产、负债、尚未确认的确定承诺或极可能发生的预期交易才能被指定为被套期项目;此外，只有与企业集团之外的对手方签订的合同才能被指定为套期工具。</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第三节  套期关系评估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一、套期关系及其有效性要求</a:t>
            </a:r>
            <a:endParaRPr lang="zh-CN" altLang="zh-CN" sz="2600" b="1" dirty="0">
              <a:latin typeface="黑体" panose="02010609060101010101" charset="-122"/>
              <a:ea typeface="黑体" panose="02010609060101010101" charset="-122"/>
            </a:endParaRPr>
          </a:p>
          <a:p>
            <a:r>
              <a:rPr lang="zh-CN" altLang="en-US"/>
              <a:t>套期关系，是指套期工具和被套期项目之间的关系。公允价值套期、现金流量套期或境外经营净投资套期同时满足以下全部条件时，企业才能运用企业会计准则规定的套期会计方法进行处理：</a:t>
            </a:r>
            <a:endParaRPr lang="zh-CN" altLang="en-US"/>
          </a:p>
          <a:p>
            <a:r>
              <a:rPr lang="zh-CN" altLang="en-US"/>
              <a:t>(1)套期关系仅由符合条件的套期工具和被套期项目组成。</a:t>
            </a:r>
            <a:endParaRPr lang="zh-CN" altLang="en-US"/>
          </a:p>
          <a:p>
            <a:r>
              <a:rPr lang="zh-CN" altLang="en-US"/>
              <a:t>(2)在套期开始时，企业正式指定了套期工具和被套期项目，并准备了关于套期关系和企业从事套期的风险管理策略和风险管理目标的书面文件。</a:t>
            </a:r>
            <a:endParaRPr lang="zh-CN" altLang="en-US"/>
          </a:p>
          <a:p>
            <a:r>
              <a:rPr lang="zh-CN" altLang="en-US"/>
              <a:t>(3)套期关系符合套期有效性要求。</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第三节  套期关系评估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二、套期关系再平衡</a:t>
            </a:r>
            <a:endParaRPr lang="zh-CN" altLang="zh-CN" sz="2600" b="1" dirty="0">
              <a:latin typeface="黑体" panose="02010609060101010101" charset="-122"/>
              <a:ea typeface="黑体" panose="02010609060101010101" charset="-122"/>
            </a:endParaRPr>
          </a:p>
          <a:p>
            <a:r>
              <a:rPr lang="zh-CN" altLang="en-US"/>
              <a:t>套期关系再平衡，是指对已经存在的套期关系中被套期项目或套期工具的数量进行调整，以使套期比率重新符合套期有效性要求。基于其他目的对被套期项目或套期工具所指定的数量进行变动，不构成套期关系再平衡。套期关系由于套期比率的原因而不再符合套期有效性要求，但指定该套期关系的风险管理目标没有改变的，企业应当进行套期关系再平衡。</a:t>
            </a:r>
            <a:endParaRPr lang="zh-CN" altLang="en-US"/>
          </a:p>
          <a:p>
            <a:r>
              <a:rPr lang="zh-CN" altLang="en-US"/>
              <a:t>企业在套期关系再平衡时，应当首先确认套期关系调整前的套期无效部分，并更新在套期剩余期限内预期将影响套期关系的套期无效部分产生原因的分析，同时相应更新套期关系的书面文件。</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第三节  套期关系评估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三、套期关系的终止</a:t>
            </a:r>
            <a:endParaRPr lang="zh-CN" altLang="zh-CN" sz="2600" b="1" dirty="0">
              <a:latin typeface="黑体" panose="02010609060101010101" charset="-122"/>
              <a:ea typeface="黑体" panose="02010609060101010101" charset="-122"/>
            </a:endParaRPr>
          </a:p>
          <a:p>
            <a:r>
              <a:rPr lang="zh-CN" altLang="en-US"/>
              <a:t>企业发生下列情形之一的，应当终止运用套期会计：</a:t>
            </a:r>
            <a:endParaRPr lang="zh-CN" altLang="en-US"/>
          </a:p>
          <a:p>
            <a:r>
              <a:rPr lang="zh-CN" altLang="en-US"/>
              <a:t>(1)因风险管理目标发生变化，导致套期关系不再满足风险管理目标。</a:t>
            </a:r>
            <a:endParaRPr lang="zh-CN" altLang="en-US"/>
          </a:p>
          <a:p>
            <a:r>
              <a:rPr lang="zh-CN" altLang="en-US"/>
              <a:t>(2)套期工具已到期、被出售、合同终止或已行使。</a:t>
            </a:r>
            <a:endParaRPr lang="zh-CN" altLang="en-US"/>
          </a:p>
          <a:p>
            <a:r>
              <a:rPr lang="zh-CN" altLang="en-US"/>
              <a:t>(3)被套期项目与套期工具之间不再存在经济关系，或者被套期项目和套期工具经济关系产生的价值变动中，信用风险的影响开始占主导地位。</a:t>
            </a:r>
            <a:endParaRPr lang="zh-CN" altLang="en-US"/>
          </a:p>
          <a:p>
            <a:r>
              <a:rPr lang="zh-CN" altLang="en-US"/>
              <a:t>(4)套期关系不再满足《企业会计准则第24号—套期会计》所规定的运用套期会计方法的其他条件。在适用套期关系再平衡的情况下，企业应当首先考虑套期关系再平衡，然后评估套期关系是否满足本准则所规定的运用套期会计方法的条件。</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套期会计核算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一、主要会计科目设置</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(一)“套期工具”科目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(二)“被套期项目”科目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(三)“套期损益”科目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(四)“净敞口套期损益”科目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(五)在“其他综合收益”科目下设置“套期储备”明细科目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(六)在“其他综合收益”科目下设置“套期损益”明细科目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(七)在“其他综合收益”科目下设置“套期成本”明细科目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套期会计核算</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二、三种类型套期的会计处理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(一)公允价值套期的确认和计量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1.公允价值套期会计处理原则</a:t>
            </a:r>
            <a:endParaRPr lang="zh-CN" altLang="en-US"/>
          </a:p>
          <a:p>
            <a:r>
              <a:rPr lang="zh-CN" altLang="en-US"/>
              <a:t>2.公允价值套期业务会计处理举例</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(二)现金流量套期的确认和计量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1.现金流量套期会计处理原则</a:t>
            </a:r>
            <a:endParaRPr lang="zh-CN" altLang="en-US"/>
          </a:p>
          <a:p>
            <a:r>
              <a:rPr lang="zh-CN" altLang="en-US"/>
              <a:t>2.现金流量套期业务举例</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套期会计核算</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(三)境外经营净投资套期的确认和计量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1.境外经营净投资套期会计处理原则</a:t>
            </a:r>
            <a:endParaRPr lang="zh-CN" altLang="en-US"/>
          </a:p>
          <a:p>
            <a:r>
              <a:rPr lang="zh-CN" altLang="en-US"/>
              <a:t>2.境外经营净投资套期业务举例</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custDataLst>
              <p:tags r:id="rId1"/>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9" name="矩形 8"/>
          <p:cNvSpPr/>
          <p:nvPr>
            <p:custDataLst>
              <p:tags r:id="rId2"/>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3"/>
              </p:custDataLst>
            </p:nvPr>
          </p:nvPicPr>
          <p:blipFill>
            <a:blip r:embed="rId4"/>
            <a:stretch>
              <a:fillRect/>
            </a:stretch>
          </p:blipFill>
          <p:spPr>
            <a:xfrm>
              <a:off x="13849" y="4036"/>
              <a:ext cx="4738" cy="5160"/>
            </a:xfrm>
            <a:prstGeom prst="snip1Rect">
              <a:avLst/>
            </a:prstGeom>
          </p:spPr>
        </p:pic>
        <p:pic>
          <p:nvPicPr>
            <p:cNvPr id="5" name="内容占位符 3"/>
            <p:cNvPicPr>
              <a:picLocks noChangeAspect="1"/>
            </p:cNvPicPr>
            <p:nvPr>
              <p:custDataLst>
                <p:tags r:id="rId5"/>
              </p:custDataLst>
            </p:nvPr>
          </p:nvPicPr>
          <p:blipFill>
            <a:blip r:embed="rId6"/>
            <a:stretch>
              <a:fillRect/>
            </a:stretch>
          </p:blipFill>
          <p:spPr>
            <a:xfrm>
              <a:off x="477" y="168"/>
              <a:ext cx="3160" cy="2405"/>
            </a:xfrm>
            <a:prstGeom prst="rect">
              <a:avLst/>
            </a:prstGeom>
            <a:noFill/>
            <a:ln>
              <a:noFill/>
            </a:ln>
            <a:effectLst/>
          </p:spPr>
        </p:pic>
      </p:grpSp>
      <p:sp>
        <p:nvSpPr>
          <p:cNvPr id="35" name="椭圆 34"/>
          <p:cNvSpPr/>
          <p:nvPr>
            <p:custDataLst>
              <p:tags r:id="rId7"/>
            </p:custDataLst>
          </p:nvPr>
        </p:nvSpPr>
        <p:spPr>
          <a:xfrm rot="2713401">
            <a:off x="1738651" y="155133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8"/>
            </p:custDataLst>
          </p:nvPr>
        </p:nvSpPr>
        <p:spPr>
          <a:xfrm rot="2713401">
            <a:off x="1330893" y="127407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9"/>
            </p:custDataLst>
          </p:nvPr>
        </p:nvSpPr>
        <p:spPr>
          <a:xfrm>
            <a:off x="1454449" y="136391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10"/>
            </p:custDataLst>
          </p:nvPr>
        </p:nvSpPr>
        <p:spPr>
          <a:xfrm>
            <a:off x="2150110" y="127254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套期会计概述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11"/>
            </p:custDataLst>
          </p:nvPr>
        </p:nvCxnSpPr>
        <p:spPr>
          <a:xfrm flipV="1">
            <a:off x="2174316" y="172663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2"/>
            </p:custDataLst>
          </p:nvPr>
        </p:nvSpPr>
        <p:spPr>
          <a:xfrm rot="2713401">
            <a:off x="1738651" y="274958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3"/>
            </p:custDataLst>
          </p:nvPr>
        </p:nvSpPr>
        <p:spPr>
          <a:xfrm rot="2713401">
            <a:off x="1330893" y="2472320"/>
            <a:ext cx="595928" cy="584243"/>
          </a:xfrm>
          <a:prstGeom prst="ellipse">
            <a:avLst/>
          </a:prstGeom>
          <a:gradFill>
            <a:gsLst>
              <a:gs pos="24000">
                <a:schemeClr val="accent2">
                  <a:lumMod val="60000"/>
                  <a:lumOff val="40000"/>
                </a:schemeClr>
              </a:gs>
              <a:gs pos="77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solidFill>
                <a:schemeClr val="accent1"/>
              </a:solidFill>
              <a:effectLst>
                <a:outerShdw blurRad="38100" dist="25400" dir="5400000" algn="ctr" rotWithShape="0">
                  <a:srgbClr val="6E747A">
                    <a:alpha val="43000"/>
                  </a:srgbClr>
                </a:outerShdw>
              </a:effectLst>
              <a:uLnTx/>
              <a:uFillTx/>
              <a:latin typeface="思源黑体 CN"/>
              <a:cs typeface="+mn-ea"/>
              <a:sym typeface="+mn-lt"/>
            </a:endParaRPr>
          </a:p>
        </p:txBody>
      </p:sp>
      <p:sp>
        <p:nvSpPr>
          <p:cNvPr id="43" name="文本框 42"/>
          <p:cNvSpPr txBox="1"/>
          <p:nvPr>
            <p:custDataLst>
              <p:tags r:id="rId14"/>
            </p:custDataLst>
          </p:nvPr>
        </p:nvSpPr>
        <p:spPr>
          <a:xfrm>
            <a:off x="1454449" y="256216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5"/>
            </p:custDataLst>
          </p:nvPr>
        </p:nvSpPr>
        <p:spPr>
          <a:xfrm rot="2713401">
            <a:off x="1740829" y="40533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6"/>
            </p:custDataLst>
          </p:nvPr>
        </p:nvSpPr>
        <p:spPr>
          <a:xfrm rot="2713401">
            <a:off x="1333071" y="37760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7"/>
            </p:custDataLst>
          </p:nvPr>
        </p:nvSpPr>
        <p:spPr>
          <a:xfrm>
            <a:off x="1456627" y="38659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3" name="椭圆 52"/>
          <p:cNvSpPr/>
          <p:nvPr>
            <p:custDataLst>
              <p:tags r:id="rId18"/>
            </p:custDataLst>
          </p:nvPr>
        </p:nvSpPr>
        <p:spPr>
          <a:xfrm rot="2713401">
            <a:off x="1740829" y="53487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4" name="椭圆 53"/>
          <p:cNvSpPr/>
          <p:nvPr>
            <p:custDataLst>
              <p:tags r:id="rId19"/>
            </p:custDataLst>
          </p:nvPr>
        </p:nvSpPr>
        <p:spPr>
          <a:xfrm rot="2713401">
            <a:off x="1333071" y="50714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5" name="文本框 54"/>
          <p:cNvSpPr txBox="1"/>
          <p:nvPr>
            <p:custDataLst>
              <p:tags r:id="rId20"/>
            </p:custDataLst>
          </p:nvPr>
        </p:nvSpPr>
        <p:spPr>
          <a:xfrm>
            <a:off x="1456627" y="51613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4</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21"/>
            </p:custDataLst>
          </p:nvPr>
        </p:nvSpPr>
        <p:spPr>
          <a:xfrm>
            <a:off x="2176780" y="25622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套期工具和被套期项目</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22"/>
            </p:custDataLst>
          </p:nvPr>
        </p:nvCxnSpPr>
        <p:spPr>
          <a:xfrm flipV="1">
            <a:off x="2200986" y="301632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23"/>
            </p:custDataLst>
          </p:nvPr>
        </p:nvSpPr>
        <p:spPr>
          <a:xfrm>
            <a:off x="2154555" y="3873500"/>
            <a:ext cx="517207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  套期关系评估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2" name="直接连接符 61"/>
          <p:cNvCxnSpPr/>
          <p:nvPr>
            <p:custDataLst>
              <p:tags r:id="rId24"/>
            </p:custDataLst>
          </p:nvPr>
        </p:nvCxnSpPr>
        <p:spPr>
          <a:xfrm flipV="1">
            <a:off x="2178761" y="432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custDataLst>
              <p:tags r:id="rId25"/>
            </p:custDataLst>
          </p:nvPr>
        </p:nvSpPr>
        <p:spPr>
          <a:xfrm>
            <a:off x="2178685" y="5143500"/>
            <a:ext cx="4798060" cy="455295"/>
          </a:xfrm>
          <a:prstGeom prst="rect">
            <a:avLst/>
          </a:prstGeom>
          <a:noFill/>
        </p:spPr>
        <p:txBody>
          <a:bodyPr wrap="square" rtlCol="0">
            <a:noAutofit/>
          </a:bodyPr>
          <a:p>
            <a:pPr indent="0"/>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第四节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合并财务报表的编制程序和步骤</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4" name="直接连接符 63"/>
          <p:cNvCxnSpPr/>
          <p:nvPr>
            <p:custDataLst>
              <p:tags r:id="rId26"/>
            </p:custDataLst>
          </p:nvPr>
        </p:nvCxnSpPr>
        <p:spPr>
          <a:xfrm flipV="1">
            <a:off x="2202891" y="559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套期会计概述</a:t>
            </a:r>
            <a:endParaRPr lang="zh-CN" altLang="en-US"/>
          </a:p>
        </p:txBody>
      </p:sp>
      <p:sp>
        <p:nvSpPr>
          <p:cNvPr id="3" name="内容占位符 2"/>
          <p:cNvSpPr>
            <a:spLocks noGrp="1"/>
          </p:cNvSpPr>
          <p:nvPr>
            <p:ph idx="1"/>
          </p:nvPr>
        </p:nvSpPr>
        <p:spPr/>
        <p:txBody>
          <a:bodyPr/>
          <a:p>
            <a:endParaRPr lang="zh-CN" altLang="en-US"/>
          </a:p>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一、套期会计的定义</a:t>
            </a:r>
            <a:endParaRPr lang="zh-CN" altLang="zh-CN" sz="2600" b="1" dirty="0">
              <a:latin typeface="黑体" panose="02010609060101010101" charset="-122"/>
              <a:ea typeface="黑体" panose="02010609060101010101" charset="-122"/>
            </a:endParaRPr>
          </a:p>
          <a:p>
            <a:r>
              <a:rPr lang="zh-CN" altLang="en-US"/>
              <a:t>我国《企业会计准则第24号—套期会计》将套期定义为：企业为管理外汇风险、利率风险、价格风险、信用风险等特定风险引起的风险敞口，指定金融工具为套期工具，以使套期工具的公允价值或现金流量变动，预期抵销被套期项目全部或部分公允价值或现金流量变动的风险管理活动。套期主要涉及套期工具、被套期项目和套期关系三个要素。</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套期会计概述</a:t>
            </a:r>
            <a:endParaRPr lang="zh-CN" altLang="en-US"/>
          </a:p>
        </p:txBody>
      </p:sp>
      <p:sp>
        <p:nvSpPr>
          <p:cNvPr id="3" name="内容占位符 2"/>
          <p:cNvSpPr>
            <a:spLocks noGrp="1"/>
          </p:cNvSpPr>
          <p:nvPr>
            <p:ph idx="1"/>
          </p:nvPr>
        </p:nvSpPr>
        <p:spPr>
          <a:xfrm>
            <a:off x="678180" y="1539240"/>
            <a:ext cx="1085659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二、套期的分类</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(一)公允价值套期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公允价值套期，是指对已确认资产或负债、尚未确认的确定承诺，或上述项目组成部分的公允价值变动风险敞口进行的套期。该公允价值变动源于特定风险，且将影响企业的损益或其他综合收益。</a:t>
            </a:r>
            <a:endParaRPr lang="zh-CN" altLang="en-US"/>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(二)现金流量套期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现金流量套期，是指对现金流量变动风险敞口进行的套期。该现金流量变动源于与已确认资产或负债、极可能发生的预期交易，或与上述项目组成部分有关的特定风险，且将影响企业的损益。</a:t>
            </a:r>
            <a:endParaRPr lang="zh-CN" altLang="en-US"/>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(三)境外经营净投资套期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境外经营净投资套期，是指对境外经营净投资外汇风险敞口进行的套期。境外经营净投资套期中的被套期风险，是指境外经营的记账本位币与母公司的记账本位币之间的折算差额。</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套期会计概述</a:t>
            </a:r>
            <a:endParaRPr lang="zh-CN" altLang="en-US"/>
          </a:p>
        </p:txBody>
      </p:sp>
      <p:sp>
        <p:nvSpPr>
          <p:cNvPr id="3" name="内容占位符 2"/>
          <p:cNvSpPr>
            <a:spLocks noGrp="1"/>
          </p:cNvSpPr>
          <p:nvPr>
            <p:ph idx="1"/>
          </p:nvPr>
        </p:nvSpPr>
        <p:spPr>
          <a:xfrm>
            <a:off x="678180" y="1539240"/>
            <a:ext cx="1090676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三、套期会计方法</a:t>
            </a:r>
            <a:endParaRPr lang="zh-CN" altLang="zh-CN" sz="2600" b="1" dirty="0">
              <a:latin typeface="黑体" panose="02010609060101010101" charset="-122"/>
              <a:ea typeface="黑体" panose="02010609060101010101" charset="-122"/>
            </a:endParaRPr>
          </a:p>
          <a:p>
            <a:r>
              <a:rPr lang="zh-CN" altLang="en-US"/>
              <a:t>套期会计方法，是指企业将套期工具和被套期项目产生的利得或损失在相同会计期间计入当期损益(或其他综合收益)以反映风险管理活动影响的方法。该法是一种基于企业风险管理活动，并在企业财务报告中如实反映企业进行风险管理活动的影响的一种方法。</a:t>
            </a:r>
            <a:endParaRPr lang="zh-CN" altLang="en-US"/>
          </a:p>
          <a:p>
            <a:r>
              <a:rPr lang="zh-CN" altLang="en-US"/>
              <a:t>这种方法可以减少由于企业被套期的风险敞口和对风险敞口进行套期的金融工具的确认和计量基础不一定相同，如果按照常规的会计处理方法，可能会导致损益产生更大的波动。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套期工具和被套期项目</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一、套期工具的概念</a:t>
            </a:r>
            <a:endParaRPr lang="zh-CN" altLang="zh-CN" sz="2600" b="1" dirty="0">
              <a:latin typeface="黑体" panose="02010609060101010101" charset="-122"/>
              <a:ea typeface="黑体" panose="02010609060101010101" charset="-122"/>
            </a:endParaRPr>
          </a:p>
          <a:p>
            <a:r>
              <a:rPr lang="zh-CN" altLang="en-US"/>
              <a:t>套期工具，是指企业为进行套期而指定的、其公允价值或现金流量变动预期可抵消被套期项目的公允价值或现金流量变动的金融工具，包括衍生工具、非衍生金融资产或非衍生金融负债。其中，衍生工具主要指以公允价值计量且其变动计入当期损益衍生工具，但签出期权除外。</a:t>
            </a:r>
            <a:endParaRPr lang="zh-CN" altLang="en-US"/>
          </a:p>
          <a:p>
            <a:r>
              <a:rPr lang="zh-CN" altLang="en-US"/>
              <a:t>它包括远期合同、期货合同、互换和期权，以及具有远期合同、期货合同、互换和期权中一种或一种以上特征的工具。</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套期工具和被套期项目</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二、套期工具的指定与使用</a:t>
            </a:r>
            <a:endParaRPr lang="zh-CN" altLang="zh-CN" sz="2600" b="1" dirty="0">
              <a:latin typeface="黑体" panose="02010609060101010101" charset="-122"/>
              <a:ea typeface="黑体" panose="02010609060101010101" charset="-122"/>
            </a:endParaRPr>
          </a:p>
          <a:p>
            <a:r>
              <a:rPr lang="zh-CN" altLang="en-US"/>
              <a:t>(1)企业可以将符合条件的金融工具整体(或外汇风险套期中的非衍生金融资产或非衍生金融负债的外汇风险成分)指定为套期工具。</a:t>
            </a:r>
            <a:endParaRPr lang="zh-CN" altLang="en-US"/>
          </a:p>
          <a:p>
            <a:r>
              <a:rPr lang="zh-CN" altLang="en-US"/>
              <a:t>(2)企业可以将套期工具的一定比例指定为套期工具，但不可以将套期工具剩余期限内某一时段的公允价值变动部分指定为套期工具。</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套期工具和被套期项目</a:t>
            </a:r>
            <a:endParaRPr lang="zh-CN" altLang="en-US"/>
          </a:p>
        </p:txBody>
      </p:sp>
      <p:sp>
        <p:nvSpPr>
          <p:cNvPr id="3" name="内容占位符 2"/>
          <p:cNvSpPr>
            <a:spLocks noGrp="1"/>
          </p:cNvSpPr>
          <p:nvPr>
            <p:ph idx="1"/>
          </p:nvPr>
        </p:nvSpPr>
        <p:spPr/>
        <p:txBody>
          <a:bodyPr/>
          <a:p>
            <a:r>
              <a:rPr lang="zh-CN" altLang="en-US">
                <a:sym typeface="+mn-ea"/>
              </a:rPr>
              <a:t>(3)企业可以将两项或两项以上衍生工具的组合或该组合的一定比例指定为套期工具，包括组合中某些衍生工具产生的一项或者多项风险抵销了其他衍生工具产生的风险的情况。但是，对于利率上下限期权、签出期权和购入期权组成的期权或者其他衍生金融工具，如果其实质是一项签出的净额期权(对于该项期权，收到一笔净额溢价，相当于净签出期权的期权费)，由于其不能有效地降低被套期项目的风险，就不能被指定为套期工具。</a:t>
            </a:r>
            <a:endParaRPr lang="zh-CN" altLang="en-US"/>
          </a:p>
          <a:p>
            <a:r>
              <a:rPr lang="zh-CN" altLang="en-US">
                <a:sym typeface="+mn-ea"/>
              </a:rPr>
              <a:t>(4)使用单一套期工具对多种风险进行套期。企业通常将单项套期工具指定为对一种风险进行套期。但是，如果套期工具与被套期项目的不同风险敞口之间有具体对应关系，则一项套期工具可以被指定为对一种以上的风险进行套期。</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套期工具和被套期项目</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三、被套期项目</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(一)被套期项目的定义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被套期项目，是指使企业面临公允价值或现金流量变动风险，且被指定为被套期对象的、能够可靠计量的项目。企业可以将下列单个项目、项目组合或其组成部分指定为被套期项目：</a:t>
            </a:r>
            <a:endParaRPr lang="zh-CN" altLang="en-US"/>
          </a:p>
          <a:p>
            <a:r>
              <a:rPr lang="zh-CN" altLang="en-US"/>
              <a:t>(1)已确认资产或负债，如库存商品、持有至到期投资、可供出售金融资产、贷款、长期借款等。</a:t>
            </a:r>
            <a:endParaRPr lang="zh-CN" altLang="en-US"/>
          </a:p>
          <a:p>
            <a:r>
              <a:rPr lang="zh-CN" altLang="en-US"/>
              <a:t>(2)尚未确认的确定承诺。</a:t>
            </a:r>
            <a:endParaRPr lang="zh-CN" altLang="en-US"/>
          </a:p>
          <a:p>
            <a:r>
              <a:rPr lang="zh-CN" altLang="en-US"/>
              <a:t>(3)极可能发生的预期交易。预期交易，是指尚未承诺但预期会发生的交易。</a:t>
            </a:r>
            <a:endParaRPr lang="zh-CN" altLang="en-US"/>
          </a:p>
          <a:p>
            <a:r>
              <a:rPr lang="zh-CN" altLang="en-US"/>
              <a:t>(4)境外经营净投资，是指企业在境外经营净资产中的权益份额。</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commondata" val="eyJoZGlkIjoiNTBlODZkODVmOTIxMWE2ZDY3MjViNmY2OTBlOTlkYTMifQ=="/>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3125</Words>
  <Application>WPS 演示</Application>
  <PresentationFormat>宽屏</PresentationFormat>
  <Paragraphs>200</Paragraphs>
  <Slides>17</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17</vt:i4>
      </vt:variant>
    </vt:vector>
  </HeadingPairs>
  <TitlesOfParts>
    <vt:vector size="33"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WPS</vt:lpstr>
      <vt:lpstr>默认设计模板</vt:lpstr>
      <vt:lpstr>PowerPoint 演示文稿</vt:lpstr>
      <vt:lpstr>PowerPoint 演示文稿</vt:lpstr>
      <vt:lpstr>第一节  套期会计概述</vt:lpstr>
      <vt:lpstr>第一节  套期会计概述</vt:lpstr>
      <vt:lpstr>第一节  套期会计概述</vt:lpstr>
      <vt:lpstr>第二节  套期工具和被套期项目</vt:lpstr>
      <vt:lpstr>第二节  套期工具和被套期项目</vt:lpstr>
      <vt:lpstr>第二节  套期工具和被套期项目</vt:lpstr>
      <vt:lpstr>第二节  套期工具和被套期项目</vt:lpstr>
      <vt:lpstr>第二节  套期工具和被套期项目</vt:lpstr>
      <vt:lpstr>第二节  套期工具和被套期项目</vt:lpstr>
      <vt:lpstr>第三节  套期关系评估</vt:lpstr>
      <vt:lpstr>第三节  套期关系评估</vt:lpstr>
      <vt:lpstr>第三节  套期关系评估</vt:lpstr>
      <vt:lpstr>第四节  套期会计核算</vt:lpstr>
      <vt:lpstr>第四节  套期会计核算</vt:lpstr>
      <vt:lpstr>第四节  套期会计核算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133F04AAEDEA4E7C88A70681899FEBFA_11</vt:lpwstr>
  </property>
</Properties>
</file>