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gs" Target="tags/tag32.xml"/><Relationship Id="rId26" Type="http://schemas.openxmlformats.org/officeDocument/2006/relationships/commentAuthors" Target="commentAuthors.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timing>
    <p:tnLst>
      <p:par>
        <p:cTn id="1" dur="indefinite" restart="never" nodeType="tmRoot"/>
      </p:par>
    </p:tnLst>
  </p:timing>
  <p:hf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b="0">
                <a:latin typeface="汉仪粗圆简" panose="02010600000101010101" charset="-122"/>
                <a:ea typeface="汉仪粗圆简" panose="02010600000101010101" charset="-122"/>
              </a:defRPr>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678180" y="1539240"/>
            <a:ext cx="10740390" cy="4609465"/>
          </a:xfrm>
        </p:spPr>
        <p:txBody>
          <a:bodyPr/>
          <a:lstStyle>
            <a:lvl1pPr algn="just" eaLnBrk="0" fontAlgn="base" latinLnBrk="0" hangingPunct="0">
              <a:spcBef>
                <a:spcPts val="600"/>
              </a:spcBef>
              <a:defRPr>
                <a:latin typeface="+mn-ea"/>
                <a:ea typeface="+mn-ea"/>
              </a:defRPr>
            </a:lvl1pPr>
            <a:lvl2pPr algn="just" eaLnBrk="0" fontAlgn="base" latinLnBrk="0" hangingPunct="0">
              <a:spcBef>
                <a:spcPts val="600"/>
              </a:spcBef>
              <a:defRPr>
                <a:latin typeface="+mn-ea"/>
                <a:ea typeface="+mn-ea"/>
              </a:defRPr>
            </a:lvl2pPr>
            <a:lvl3pPr algn="just" eaLnBrk="0" fontAlgn="base" latinLnBrk="0" hangingPunct="0">
              <a:spcBef>
                <a:spcPts val="600"/>
              </a:spcBef>
              <a:defRPr>
                <a:latin typeface="+mn-ea"/>
                <a:ea typeface="+mn-ea"/>
              </a:defRPr>
            </a:lvl3pPr>
            <a:lvl4pPr algn="just" eaLnBrk="0" fontAlgn="base" latinLnBrk="0" hangingPunct="0">
              <a:spcBef>
                <a:spcPts val="600"/>
              </a:spcBef>
              <a:defRPr>
                <a:latin typeface="+mn-ea"/>
                <a:ea typeface="+mn-ea"/>
              </a:defRPr>
            </a:lvl4pPr>
            <a:lvl5pPr algn="just" eaLnBrk="0" fontAlgn="base" latinLnBrk="0" hangingPunct="0">
              <a:spcBef>
                <a:spcPts val="600"/>
              </a:spcBef>
              <a:defRPr>
                <a:latin typeface="+mn-ea"/>
                <a:ea typeface="+mn-ea"/>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BB962C8B-B14F-4D97-AF65-F5344CB8AC3E}" type="datetime1">
              <a:rPr lang="zh-CN" altLang="en-US"/>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r>
              <a:rPr lang="zh-CN" altLang="en-US" smtClean="0"/>
              <a:t>第</a:t>
            </a:r>
            <a:fld id="{565CE74E-AB26-4998-AD42-012C4C1AD076}" type="slidenum">
              <a:rPr lang="zh-CN" altLang="en-US" smtClean="0"/>
            </a:fld>
            <a:r>
              <a:rPr lang="zh-CN" altLang="en-US" smtClean="0"/>
              <a:t>页</a:t>
            </a:r>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hf hdr="0" ftr="0"/>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image" Target="../media/image3.png"/><Relationship Id="rId6" Type="http://schemas.openxmlformats.org/officeDocument/2006/relationships/image" Target="../media/image2.png"/><Relationship Id="rId5" Type="http://schemas.openxmlformats.org/officeDocument/2006/relationships/tags" Target="../tags/tag2.xml"/><Relationship Id="rId4" Type="http://schemas.openxmlformats.org/officeDocument/2006/relationships/image" Target="../media/image1.png"/><Relationship Id="rId3"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no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3"/>
            </p:custDataLst>
          </p:nvPr>
        </p:nvPicPr>
        <p:blipFill>
          <a:blip r:embed="rId4"/>
          <a:stretch>
            <a:fillRect/>
          </a:stretch>
        </p:blipFill>
        <p:spPr>
          <a:xfrm>
            <a:off x="0" y="-635"/>
            <a:ext cx="12192000" cy="6858635"/>
          </a:xfrm>
          <a:prstGeom prst="rect">
            <a:avLst/>
          </a:prstGeom>
        </p:spPr>
      </p:pic>
      <p:pic>
        <p:nvPicPr>
          <p:cNvPr id="5" name="图片 4"/>
          <p:cNvPicPr>
            <a:picLocks noChangeAspect="1"/>
          </p:cNvPicPr>
          <p:nvPr userDrawn="1">
            <p:custDataLst>
              <p:tags r:id="rId5"/>
            </p:custDataLst>
          </p:nvPr>
        </p:nvPicPr>
        <p:blipFill>
          <a:blip r:embed="rId6"/>
          <a:stretch>
            <a:fillRect/>
          </a:stretch>
        </p:blipFill>
        <p:spPr>
          <a:xfrm>
            <a:off x="419735" y="123190"/>
            <a:ext cx="1219835" cy="1328420"/>
          </a:xfrm>
          <a:prstGeom prst="rect">
            <a:avLst/>
          </a:prstGeom>
        </p:spPr>
      </p:pic>
      <p:sp>
        <p:nvSpPr>
          <p:cNvPr id="1028" name="Rectangle 6"/>
          <p:cNvSpPr>
            <a:spLocks noGrp="1" noChangeArrowheads="1"/>
          </p:cNvSpPr>
          <p:nvPr>
            <p:ph type="body" idx="1"/>
          </p:nvPr>
        </p:nvSpPr>
        <p:spPr bwMode="auto">
          <a:xfrm>
            <a:off x="605155" y="1692910"/>
            <a:ext cx="11040745" cy="4609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1748155" y="447675"/>
            <a:ext cx="8558530" cy="729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23" name="图片 22" descr="WPS图片编辑"/>
          <p:cNvPicPr>
            <a:picLocks noChangeAspect="1"/>
          </p:cNvPicPr>
          <p:nvPr userDrawn="1"/>
        </p:nvPicPr>
        <p:blipFill>
          <a:blip r:embed="rId7"/>
          <a:stretch>
            <a:fillRect/>
          </a:stretch>
        </p:blipFill>
        <p:spPr>
          <a:xfrm>
            <a:off x="10009505" y="6348095"/>
            <a:ext cx="1905000" cy="28511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hf hdr="0" ftr="0"/>
  <p:txStyles>
    <p:titleStyle>
      <a:lvl1pPr algn="l" rtl="0" eaLnBrk="0" fontAlgn="base" hangingPunct="0">
        <a:spcBef>
          <a:spcPct val="0"/>
        </a:spcBef>
        <a:spcAft>
          <a:spcPct val="0"/>
        </a:spcAft>
        <a:defRPr sz="2400" b="0" kern="1200">
          <a:solidFill>
            <a:schemeClr val="tx1"/>
          </a:solidFill>
          <a:latin typeface="汉仪粗圆简" panose="02010600000101010101" charset="-122"/>
          <a:ea typeface="汉仪粗圆简" panose="0201060000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just"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tags" Target="../tags/tag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6.xml"/><Relationship Id="rId4" Type="http://schemas.openxmlformats.org/officeDocument/2006/relationships/image" Target="../media/image6.png"/><Relationship Id="rId3" Type="http://schemas.openxmlformats.org/officeDocument/2006/relationships/tags" Target="../tags/tag5.xml"/><Relationship Id="rId2" Type="http://schemas.openxmlformats.org/officeDocument/2006/relationships/image" Target="../media/image5.png"/><Relationship Id="rId1" Type="http://schemas.openxmlformats.org/officeDocument/2006/relationships/tags" Target="../tags/tag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9" Type="http://schemas.openxmlformats.org/officeDocument/2006/relationships/tags" Target="../tags/tag13.xml"/><Relationship Id="rId8" Type="http://schemas.openxmlformats.org/officeDocument/2006/relationships/tags" Target="../tags/tag12.xml"/><Relationship Id="rId7" Type="http://schemas.openxmlformats.org/officeDocument/2006/relationships/tags" Target="../tags/tag11.xml"/><Relationship Id="rId6" Type="http://schemas.openxmlformats.org/officeDocument/2006/relationships/image" Target="../media/image7.png"/><Relationship Id="rId5" Type="http://schemas.openxmlformats.org/officeDocument/2006/relationships/tags" Target="../tags/tag10.xml"/><Relationship Id="rId4" Type="http://schemas.openxmlformats.org/officeDocument/2006/relationships/image" Target="../media/image2.png"/><Relationship Id="rId3" Type="http://schemas.openxmlformats.org/officeDocument/2006/relationships/tags" Target="../tags/tag9.xml"/><Relationship Id="rId27" Type="http://schemas.openxmlformats.org/officeDocument/2006/relationships/slideLayout" Target="../slideLayouts/slideLayout2.xml"/><Relationship Id="rId26" Type="http://schemas.openxmlformats.org/officeDocument/2006/relationships/tags" Target="../tags/tag30.xml"/><Relationship Id="rId25" Type="http://schemas.openxmlformats.org/officeDocument/2006/relationships/tags" Target="../tags/tag29.xml"/><Relationship Id="rId24" Type="http://schemas.openxmlformats.org/officeDocument/2006/relationships/tags" Target="../tags/tag28.xml"/><Relationship Id="rId23" Type="http://schemas.openxmlformats.org/officeDocument/2006/relationships/tags" Target="../tags/tag27.xml"/><Relationship Id="rId22" Type="http://schemas.openxmlformats.org/officeDocument/2006/relationships/tags" Target="../tags/tag26.xml"/><Relationship Id="rId21" Type="http://schemas.openxmlformats.org/officeDocument/2006/relationships/tags" Target="../tags/tag25.xml"/><Relationship Id="rId20" Type="http://schemas.openxmlformats.org/officeDocument/2006/relationships/tags" Target="../tags/tag24.xml"/><Relationship Id="rId2" Type="http://schemas.openxmlformats.org/officeDocument/2006/relationships/tags" Target="../tags/tag8.xml"/><Relationship Id="rId19" Type="http://schemas.openxmlformats.org/officeDocument/2006/relationships/tags" Target="../tags/tag23.xml"/><Relationship Id="rId18" Type="http://schemas.openxmlformats.org/officeDocument/2006/relationships/tags" Target="../tags/tag22.xml"/><Relationship Id="rId17" Type="http://schemas.openxmlformats.org/officeDocument/2006/relationships/tags" Target="../tags/tag21.xml"/><Relationship Id="rId16" Type="http://schemas.openxmlformats.org/officeDocument/2006/relationships/tags" Target="../tags/tag20.xml"/><Relationship Id="rId15" Type="http://schemas.openxmlformats.org/officeDocument/2006/relationships/tags" Target="../tags/tag19.xml"/><Relationship Id="rId14" Type="http://schemas.openxmlformats.org/officeDocument/2006/relationships/tags" Target="../tags/tag18.xml"/><Relationship Id="rId13" Type="http://schemas.openxmlformats.org/officeDocument/2006/relationships/tags" Target="../tags/tag17.xml"/><Relationship Id="rId12" Type="http://schemas.openxmlformats.org/officeDocument/2006/relationships/tags" Target="../tags/tag16.xml"/><Relationship Id="rId11" Type="http://schemas.openxmlformats.org/officeDocument/2006/relationships/tags" Target="../tags/tag15.xml"/><Relationship Id="rId10" Type="http://schemas.openxmlformats.org/officeDocument/2006/relationships/tags" Target="../tags/tag14.xml"/><Relationship Id="rId1" Type="http://schemas.openxmlformats.org/officeDocument/2006/relationships/tags" Target="../tags/tag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custDataLst>
              <p:tags r:id="rId1"/>
            </p:custDataLst>
          </p:nvPr>
        </p:nvPicPr>
        <p:blipFill>
          <a:blip r:embed="rId2"/>
          <a:stretch>
            <a:fillRect/>
          </a:stretch>
        </p:blipFill>
        <p:spPr>
          <a:xfrm>
            <a:off x="-635" y="0"/>
            <a:ext cx="12192635" cy="6871335"/>
          </a:xfrm>
          <a:prstGeom prst="rect">
            <a:avLst/>
          </a:prstGeom>
        </p:spPr>
      </p:pic>
      <p:sp>
        <p:nvSpPr>
          <p:cNvPr id="5" name="日期占位符 4"/>
          <p:cNvSpPr>
            <a:spLocks noGrp="1"/>
          </p:cNvSpPr>
          <p:nvPr>
            <p:ph type="dt" sz="half" idx="10"/>
          </p:nvPr>
        </p:nvSpPr>
        <p:spPr/>
        <p:txBody>
          <a:bodyPr/>
          <a:p>
            <a:fld id="{BB962C8B-B14F-4D97-AF65-F5344CB8AC3E}" type="datetime1">
              <a:rPr lang="zh-CN" altLang="en-US"/>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同一控制下企业合并的会计处理</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三、同一控制下合并费用的会计处理</a:t>
            </a:r>
            <a:endParaRPr lang="zh-CN" altLang="zh-CN" sz="2600" b="1" dirty="0">
              <a:latin typeface="黑体" panose="02010609060101010101" charset="-122"/>
              <a:ea typeface="黑体" panose="02010609060101010101" charset="-122"/>
            </a:endParaRPr>
          </a:p>
          <a:p>
            <a:r>
              <a:rPr lang="zh-CN" altLang="en-US"/>
              <a:t>在同一控制下，合并方为进行企业合并而发生的各项直接费用和间接费用都应计入当期损益。直接费用包括为进行企业合并而支付的审计费用、评估费用、法律服务费用等，应当于发生时记入“管理费用”账户。</a:t>
            </a:r>
            <a:endParaRPr lang="zh-CN" altLang="en-US"/>
          </a:p>
          <a:p>
            <a:r>
              <a:rPr lang="zh-CN" altLang="en-US"/>
              <a:t>【案例1-8】沿用【案例1-7】,明德公司在用320万元购买匡时公司股权的同时，还发生审计费用、评估费用、法律公证费等45万元。明德公司应编制会计分录如下：</a:t>
            </a:r>
            <a:endParaRPr lang="zh-CN" altLang="en-US"/>
          </a:p>
          <a:p>
            <a:r>
              <a:rPr lang="zh-CN" altLang="en-US"/>
              <a:t>借：管理费用</a:t>
            </a:r>
            <a:r>
              <a:rPr lang="en-US" altLang="zh-CN"/>
              <a:t>  </a:t>
            </a:r>
            <a:r>
              <a:rPr lang="zh-CN" altLang="en-US"/>
              <a:t>450000</a:t>
            </a:r>
            <a:endParaRPr lang="zh-CN" altLang="en-US"/>
          </a:p>
          <a:p>
            <a:r>
              <a:rPr lang="zh-CN" altLang="en-US"/>
              <a:t>贷：银行存款</a:t>
            </a:r>
            <a:r>
              <a:rPr lang="en-US" altLang="zh-CN"/>
              <a:t>  </a:t>
            </a:r>
            <a:r>
              <a:rPr lang="zh-CN" altLang="en-US"/>
              <a:t>450000</a:t>
            </a:r>
            <a:endParaRPr lang="zh-CN" altLang="en-US"/>
          </a:p>
          <a:p>
            <a:pPr marL="0" indent="0">
              <a:buNone/>
            </a:pP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第三节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非同一控制下企业合并的会计处理</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一、非同一控制下企业合并的判定</a:t>
            </a:r>
            <a:endParaRPr lang="zh-CN" altLang="zh-CN" sz="2600" b="1" dirty="0">
              <a:latin typeface="黑体" panose="02010609060101010101" charset="-122"/>
              <a:ea typeface="黑体" panose="02010609060101010101" charset="-122"/>
            </a:endParaRPr>
          </a:p>
          <a:p>
            <a:r>
              <a:rPr lang="zh-CN" altLang="en-US"/>
              <a:t>非同一控制下企业合并是指参与合并的各方在合并前后不受同一方或相同的多方最终控制。非同一控制下的企业合并，在购买日取得对其他参与合并企业控制权的一方为购买方，参与合并的其他企业为被购买方。</a:t>
            </a:r>
            <a:endParaRPr lang="zh-CN" altLang="en-US"/>
          </a:p>
          <a:p>
            <a:r>
              <a:rPr lang="zh-CN" altLang="en-US"/>
              <a:t>正如前文所提及，在我国同受国家控制下的国有企业间的合并属于非同一控制下的企业合并。例如，上汽集团与宝钢集团公司间的合并属于非同一控制下的企业合并。</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第三节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非同一控制下企业合并的会计处理</a:t>
            </a:r>
            <a:endParaRPr lang="zh-CN" altLang="en-US"/>
          </a:p>
        </p:txBody>
      </p:sp>
      <p:sp>
        <p:nvSpPr>
          <p:cNvPr id="3" name="内容占位符 2"/>
          <p:cNvSpPr>
            <a:spLocks noGrp="1"/>
          </p:cNvSpPr>
          <p:nvPr>
            <p:ph idx="1"/>
          </p:nvPr>
        </p:nvSpPr>
        <p:spPr>
          <a:xfrm>
            <a:off x="525145" y="1388745"/>
            <a:ext cx="11395075" cy="4968240"/>
          </a:xfrm>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二、非同一控制下企业合并会计处理</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(一)非同一控制下会计处理特点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(1)合并成本的确定：合并方支付给被合并方对价的公允价值。</a:t>
            </a:r>
            <a:endParaRPr lang="zh-CN" altLang="en-US"/>
          </a:p>
          <a:p>
            <a:r>
              <a:rPr lang="zh-CN" altLang="en-US"/>
              <a:t>(2)投资溢价的处理：在购买日或合并日，支付对价的公允价值与并入资产和承担负债公允价值之间的差额，记为商誉。</a:t>
            </a:r>
            <a:endParaRPr lang="zh-CN" altLang="en-US"/>
          </a:p>
          <a:p>
            <a:r>
              <a:rPr lang="zh-CN" altLang="en-US"/>
              <a:t>(3)合并费用的处理：合并时的直接费用，如审计费、法律费、评估费、咨询费等，合并的间接费用，如会计人员及管理人员的工资等，均记为当期费用。但如果是以发行股票为代价，则股票登记与发行成本直接冲销发行股票的公允价值，即减少资本公积。</a:t>
            </a:r>
            <a:endParaRPr lang="zh-CN" altLang="en-US"/>
          </a:p>
          <a:p>
            <a:r>
              <a:rPr lang="zh-CN" altLang="en-US"/>
              <a:t>(4)合并利润及现金流量的处理：合并日企业的利润和现金流量只包括合并企业自身实现的利润和现金流量，不包括被合并企业被合并前的利润和现金流量。被合并企业被合并前的留存收益也不能转入合并企业。</a:t>
            </a:r>
            <a:endParaRPr lang="zh-CN" altLang="en-US"/>
          </a:p>
          <a:p>
            <a:r>
              <a:rPr lang="zh-CN" altLang="en-US"/>
              <a:t>(5)购并日合并报表范围：购并后的企业在购并日只需要编制合并资产负债表，不需要编制合并利润表和合并现金流量表。</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第三节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非同一控制下企业合并的会计处理</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(二)非同一控制下公允价值的确认</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a:t>
            </a:r>
            <a:r>
              <a:rPr lang="zh-CN" altLang="en-US"/>
              <a:t>1)货币资金</a:t>
            </a:r>
            <a:endParaRPr lang="zh-CN" altLang="en-US"/>
          </a:p>
          <a:p>
            <a:r>
              <a:rPr lang="zh-CN" altLang="en-US"/>
              <a:t>(2)有活跃市场的股票、债券、基金等金融工具</a:t>
            </a:r>
            <a:endParaRPr lang="zh-CN" altLang="en-US"/>
          </a:p>
          <a:p>
            <a:r>
              <a:rPr lang="zh-CN" altLang="en-US"/>
              <a:t>(3)应收款项</a:t>
            </a:r>
            <a:endParaRPr lang="zh-CN" altLang="en-US"/>
          </a:p>
          <a:p>
            <a:r>
              <a:rPr lang="zh-CN" altLang="en-US"/>
              <a:t>(4)存货</a:t>
            </a:r>
            <a:endParaRPr lang="zh-CN" altLang="en-US"/>
          </a:p>
          <a:p>
            <a:r>
              <a:rPr lang="zh-CN" altLang="en-US"/>
              <a:t>(5)不存在活跃市场的金融工具如权益性投资等</a:t>
            </a:r>
            <a:endParaRPr lang="zh-CN" altLang="en-US"/>
          </a:p>
          <a:p>
            <a:r>
              <a:rPr lang="zh-CN" altLang="en-US"/>
              <a:t>(6)房屋建筑物、机器设备、无形资产</a:t>
            </a:r>
            <a:endParaRPr lang="zh-CN" altLang="en-US"/>
          </a:p>
          <a:p>
            <a:r>
              <a:rPr lang="zh-CN" altLang="en-US"/>
              <a:t>(7)应付账款、应付票据、应付职工薪酬、应付债券、长期应付款</a:t>
            </a:r>
            <a:endParaRPr lang="zh-CN" altLang="en-US"/>
          </a:p>
          <a:p>
            <a:r>
              <a:rPr lang="zh-CN" altLang="en-US"/>
              <a:t>(8)取得的被购买方的或有负债</a:t>
            </a:r>
            <a:endParaRPr lang="zh-CN" altLang="en-US"/>
          </a:p>
          <a:p>
            <a:r>
              <a:rPr lang="zh-CN" altLang="en-US"/>
              <a:t>(9)递延所得税资产和递延所得税负债</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第三节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非同一控制下企业合并的会计处理</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(三)在非同一控制下企业合并或有事项的考虑</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在非同一控制下企业合并时，合并方有时会依据未来可能发生的事项或交易向被合并方的原股东支付额外的款项，即或有对价。或有对价可能会影响合并成本，也可能不影响合并成本。</a:t>
            </a:r>
            <a:endParaRPr lang="zh-CN" altLang="en-US"/>
          </a:p>
          <a:p>
            <a:r>
              <a:rPr lang="zh-CN" altLang="en-US"/>
              <a:t>我国《企业会计准则第20号—企业合并》规定：在合并合同或协议中对可能影响合并成本的未来事项做出约定的，购买日如果估计未来事项很可能发生并且对合并成本的影响金额能够可靠计量的，购买方应当将其计入合并成本。</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第三节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非同一控制下企业合并的会计处理</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(四)同一控制下与非同一控制下企业合并会计的比较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graphicFrame>
        <p:nvGraphicFramePr>
          <p:cNvPr id="6" name="表格 5"/>
          <p:cNvGraphicFramePr/>
          <p:nvPr>
            <p:custDataLst>
              <p:tags r:id="rId1"/>
            </p:custDataLst>
          </p:nvPr>
        </p:nvGraphicFramePr>
        <p:xfrm>
          <a:off x="1166495" y="2985770"/>
          <a:ext cx="10018395" cy="2560320"/>
        </p:xfrm>
        <a:graphic>
          <a:graphicData uri="http://schemas.openxmlformats.org/drawingml/2006/table">
            <a:tbl>
              <a:tblPr/>
              <a:tblGrid>
                <a:gridCol w="3526155"/>
                <a:gridCol w="2889885"/>
                <a:gridCol w="3602355"/>
              </a:tblGrid>
              <a:tr h="320040">
                <a:tc>
                  <a:txBody>
                    <a:bodyPr/>
                    <a:p>
                      <a:pPr indent="0" algn="l" fontAlgn="auto">
                        <a:lnSpc>
                          <a:spcPct val="150000"/>
                        </a:lnSpc>
                        <a:spcBef>
                          <a:spcPts val="600"/>
                        </a:spcBef>
                        <a:spcAft>
                          <a:spcPts val="600"/>
                        </a:spcAft>
                        <a:buNone/>
                      </a:pPr>
                      <a:r>
                        <a:rPr lang="en-US" sz="1400" b="1">
                          <a:solidFill>
                            <a:srgbClr val="000000"/>
                          </a:solidFill>
                          <a:latin typeface="+mn-ea"/>
                          <a:cs typeface="+mn-ea"/>
                        </a:rPr>
                        <a:t> 对比类别</a:t>
                      </a:r>
                      <a:endParaRPr lang="en-US" altLang="en-US" sz="1400" b="1">
                        <a:solidFill>
                          <a:srgbClr val="000000"/>
                        </a:solidFill>
                        <a:latin typeface="+mn-ea"/>
                        <a:cs typeface="+mn-ea"/>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l" fontAlgn="auto">
                        <a:lnSpc>
                          <a:spcPct val="150000"/>
                        </a:lnSpc>
                        <a:spcBef>
                          <a:spcPts val="600"/>
                        </a:spcBef>
                        <a:spcAft>
                          <a:spcPts val="600"/>
                        </a:spcAft>
                        <a:buNone/>
                      </a:pPr>
                      <a:r>
                        <a:rPr lang="en-US" sz="1400" b="1">
                          <a:solidFill>
                            <a:srgbClr val="000000"/>
                          </a:solidFill>
                          <a:latin typeface="+mn-ea"/>
                          <a:cs typeface="+mn-ea"/>
                        </a:rPr>
                        <a:t> 权益结合法</a:t>
                      </a:r>
                      <a:endParaRPr lang="en-US" altLang="en-US" sz="1400" b="1">
                        <a:solidFill>
                          <a:srgbClr val="000000"/>
                        </a:solidFill>
                        <a:latin typeface="+mn-ea"/>
                        <a:cs typeface="+mn-ea"/>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l" fontAlgn="auto">
                        <a:lnSpc>
                          <a:spcPct val="150000"/>
                        </a:lnSpc>
                        <a:spcBef>
                          <a:spcPts val="600"/>
                        </a:spcBef>
                        <a:spcAft>
                          <a:spcPts val="600"/>
                        </a:spcAft>
                        <a:buNone/>
                      </a:pPr>
                      <a:r>
                        <a:rPr lang="en-US" sz="1400" b="1">
                          <a:solidFill>
                            <a:srgbClr val="000000"/>
                          </a:solidFill>
                          <a:latin typeface="+mn-ea"/>
                          <a:cs typeface="+mn-ea"/>
                        </a:rPr>
                        <a:t> 购买法</a:t>
                      </a:r>
                      <a:endParaRPr lang="en-US" altLang="en-US" sz="1400" b="1">
                        <a:solidFill>
                          <a:srgbClr val="000000"/>
                        </a:solidFill>
                        <a:latin typeface="+mn-ea"/>
                        <a:cs typeface="+mn-ea"/>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r>
              <a:tr h="320040">
                <a:tc>
                  <a:txBody>
                    <a:bodyPr/>
                    <a:p>
                      <a:pPr indent="0" fontAlgn="auto">
                        <a:lnSpc>
                          <a:spcPct val="150000"/>
                        </a:lnSpc>
                        <a:spcBef>
                          <a:spcPts val="600"/>
                        </a:spcBef>
                        <a:spcAft>
                          <a:spcPts val="600"/>
                        </a:spcAft>
                        <a:buNone/>
                      </a:pPr>
                      <a:r>
                        <a:rPr lang="en-US" sz="1400" b="0">
                          <a:solidFill>
                            <a:srgbClr val="000000"/>
                          </a:solidFill>
                          <a:latin typeface="+mn-ea"/>
                          <a:cs typeface="+mn-ea"/>
                        </a:rPr>
                        <a:t> 1.原理</a:t>
                      </a:r>
                      <a:endParaRPr lang="en-US" altLang="en-US" sz="1400" b="0">
                        <a:solidFill>
                          <a:srgbClr val="000000"/>
                        </a:solidFill>
                        <a:latin typeface="+mn-ea"/>
                        <a:cs typeface="+mn-ea"/>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l" fontAlgn="auto">
                        <a:lnSpc>
                          <a:spcPct val="150000"/>
                        </a:lnSpc>
                        <a:spcBef>
                          <a:spcPts val="600"/>
                        </a:spcBef>
                        <a:spcAft>
                          <a:spcPts val="600"/>
                        </a:spcAft>
                        <a:buNone/>
                      </a:pPr>
                      <a:r>
                        <a:rPr lang="en-US" sz="1400" b="0">
                          <a:solidFill>
                            <a:srgbClr val="000000"/>
                          </a:solidFill>
                          <a:latin typeface="+mn-ea"/>
                          <a:cs typeface="+mn-ea"/>
                        </a:rPr>
                        <a:t> 视同普通股交换</a:t>
                      </a:r>
                      <a:endParaRPr lang="en-US" altLang="en-US" sz="1400" b="0">
                        <a:solidFill>
                          <a:srgbClr val="000000"/>
                        </a:solidFill>
                        <a:latin typeface="+mn-ea"/>
                        <a:cs typeface="+mn-ea"/>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l" fontAlgn="auto">
                        <a:lnSpc>
                          <a:spcPct val="150000"/>
                        </a:lnSpc>
                        <a:spcBef>
                          <a:spcPts val="600"/>
                        </a:spcBef>
                        <a:spcAft>
                          <a:spcPts val="600"/>
                        </a:spcAft>
                        <a:buNone/>
                      </a:pPr>
                      <a:r>
                        <a:rPr lang="en-US" sz="1400" b="0">
                          <a:solidFill>
                            <a:srgbClr val="000000"/>
                          </a:solidFill>
                          <a:latin typeface="+mn-ea"/>
                          <a:cs typeface="+mn-ea"/>
                        </a:rPr>
                        <a:t> 视同净资产购买</a:t>
                      </a:r>
                      <a:endParaRPr lang="en-US" altLang="en-US" sz="1400" b="0">
                        <a:solidFill>
                          <a:srgbClr val="000000"/>
                        </a:solidFill>
                        <a:latin typeface="+mn-ea"/>
                        <a:cs typeface="+mn-ea"/>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r>
              <a:tr h="320040">
                <a:tc>
                  <a:txBody>
                    <a:bodyPr/>
                    <a:p>
                      <a:pPr indent="0" fontAlgn="auto">
                        <a:lnSpc>
                          <a:spcPct val="150000"/>
                        </a:lnSpc>
                        <a:spcBef>
                          <a:spcPts val="600"/>
                        </a:spcBef>
                        <a:spcAft>
                          <a:spcPts val="600"/>
                        </a:spcAft>
                        <a:buNone/>
                      </a:pPr>
                      <a:r>
                        <a:rPr lang="en-US" sz="1400" b="0">
                          <a:solidFill>
                            <a:srgbClr val="000000"/>
                          </a:solidFill>
                          <a:latin typeface="+mn-ea"/>
                          <a:cs typeface="+mn-ea"/>
                        </a:rPr>
                        <a:t> 2.并入净资产的入账价值</a:t>
                      </a:r>
                      <a:endParaRPr lang="en-US" altLang="en-US" sz="1400" b="0">
                        <a:solidFill>
                          <a:srgbClr val="000000"/>
                        </a:solidFill>
                        <a:latin typeface="+mn-ea"/>
                        <a:cs typeface="+mn-ea"/>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l" fontAlgn="auto">
                        <a:lnSpc>
                          <a:spcPct val="150000"/>
                        </a:lnSpc>
                        <a:spcBef>
                          <a:spcPts val="600"/>
                        </a:spcBef>
                        <a:spcAft>
                          <a:spcPts val="600"/>
                        </a:spcAft>
                        <a:buNone/>
                      </a:pPr>
                      <a:r>
                        <a:rPr lang="en-US" sz="1400" b="0">
                          <a:solidFill>
                            <a:srgbClr val="000000"/>
                          </a:solidFill>
                          <a:latin typeface="+mn-ea"/>
                          <a:cs typeface="+mn-ea"/>
                        </a:rPr>
                        <a:t> 以账面价值入账</a:t>
                      </a:r>
                      <a:endParaRPr lang="en-US" altLang="en-US" sz="1400" b="0">
                        <a:solidFill>
                          <a:srgbClr val="000000"/>
                        </a:solidFill>
                        <a:latin typeface="+mn-ea"/>
                        <a:cs typeface="+mn-ea"/>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l" fontAlgn="auto">
                        <a:lnSpc>
                          <a:spcPct val="150000"/>
                        </a:lnSpc>
                        <a:spcBef>
                          <a:spcPts val="600"/>
                        </a:spcBef>
                        <a:spcAft>
                          <a:spcPts val="600"/>
                        </a:spcAft>
                        <a:buNone/>
                      </a:pPr>
                      <a:r>
                        <a:rPr lang="en-US" sz="1400" b="0">
                          <a:solidFill>
                            <a:srgbClr val="000000"/>
                          </a:solidFill>
                          <a:latin typeface="+mn-ea"/>
                          <a:cs typeface="+mn-ea"/>
                        </a:rPr>
                        <a:t> 以公允价值入账</a:t>
                      </a:r>
                      <a:endParaRPr lang="en-US" altLang="en-US" sz="1400" b="0">
                        <a:solidFill>
                          <a:srgbClr val="000000"/>
                        </a:solidFill>
                        <a:latin typeface="+mn-ea"/>
                        <a:cs typeface="+mn-ea"/>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r>
              <a:tr h="320040">
                <a:tc>
                  <a:txBody>
                    <a:bodyPr/>
                    <a:p>
                      <a:pPr indent="0" fontAlgn="auto">
                        <a:lnSpc>
                          <a:spcPct val="150000"/>
                        </a:lnSpc>
                        <a:spcBef>
                          <a:spcPts val="600"/>
                        </a:spcBef>
                        <a:spcAft>
                          <a:spcPts val="600"/>
                        </a:spcAft>
                        <a:buNone/>
                      </a:pPr>
                      <a:r>
                        <a:rPr lang="en-US" sz="1400" b="0">
                          <a:solidFill>
                            <a:srgbClr val="000000"/>
                          </a:solidFill>
                          <a:latin typeface="+mn-ea"/>
                          <a:cs typeface="+mn-ea"/>
                        </a:rPr>
                        <a:t> 3.商誉的确认</a:t>
                      </a:r>
                      <a:endParaRPr lang="en-US" altLang="en-US" sz="1400" b="0">
                        <a:solidFill>
                          <a:srgbClr val="000000"/>
                        </a:solidFill>
                        <a:latin typeface="+mn-ea"/>
                        <a:cs typeface="+mn-ea"/>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l" fontAlgn="auto">
                        <a:lnSpc>
                          <a:spcPct val="150000"/>
                        </a:lnSpc>
                        <a:spcBef>
                          <a:spcPts val="600"/>
                        </a:spcBef>
                        <a:spcAft>
                          <a:spcPts val="600"/>
                        </a:spcAft>
                        <a:buNone/>
                      </a:pPr>
                      <a:r>
                        <a:rPr lang="en-US" sz="1400" b="0">
                          <a:solidFill>
                            <a:srgbClr val="000000"/>
                          </a:solidFill>
                          <a:latin typeface="+mn-ea"/>
                          <a:cs typeface="+mn-ea"/>
                        </a:rPr>
                        <a:t> 不确认商誉</a:t>
                      </a:r>
                      <a:endParaRPr lang="en-US" altLang="en-US" sz="1400" b="0">
                        <a:solidFill>
                          <a:srgbClr val="000000"/>
                        </a:solidFill>
                        <a:latin typeface="+mn-ea"/>
                        <a:cs typeface="+mn-ea"/>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l" fontAlgn="auto">
                        <a:lnSpc>
                          <a:spcPct val="150000"/>
                        </a:lnSpc>
                        <a:spcBef>
                          <a:spcPts val="600"/>
                        </a:spcBef>
                        <a:spcAft>
                          <a:spcPts val="600"/>
                        </a:spcAft>
                        <a:buNone/>
                      </a:pPr>
                      <a:r>
                        <a:rPr lang="en-US" sz="1400" b="0">
                          <a:solidFill>
                            <a:srgbClr val="000000"/>
                          </a:solidFill>
                          <a:latin typeface="+mn-ea"/>
                          <a:cs typeface="+mn-ea"/>
                        </a:rPr>
                        <a:t> 确认商誉</a:t>
                      </a:r>
                      <a:endParaRPr lang="en-US" altLang="en-US" sz="1400" b="0">
                        <a:solidFill>
                          <a:srgbClr val="000000"/>
                        </a:solidFill>
                        <a:latin typeface="+mn-ea"/>
                        <a:cs typeface="+mn-ea"/>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r>
              <a:tr h="320040">
                <a:tc>
                  <a:txBody>
                    <a:bodyPr/>
                    <a:p>
                      <a:pPr indent="0" fontAlgn="auto">
                        <a:lnSpc>
                          <a:spcPct val="150000"/>
                        </a:lnSpc>
                        <a:spcBef>
                          <a:spcPts val="600"/>
                        </a:spcBef>
                        <a:spcAft>
                          <a:spcPts val="600"/>
                        </a:spcAft>
                        <a:buNone/>
                      </a:pPr>
                      <a:r>
                        <a:rPr lang="en-US" sz="1400" b="0">
                          <a:solidFill>
                            <a:srgbClr val="000000"/>
                          </a:solidFill>
                          <a:latin typeface="+mn-ea"/>
                          <a:cs typeface="+mn-ea"/>
                        </a:rPr>
                        <a:t> 4.合并方对被合并方利润的处理</a:t>
                      </a:r>
                      <a:endParaRPr lang="en-US" altLang="en-US" sz="1400" b="0">
                        <a:solidFill>
                          <a:srgbClr val="000000"/>
                        </a:solidFill>
                        <a:latin typeface="+mn-ea"/>
                        <a:cs typeface="+mn-ea"/>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l" fontAlgn="auto">
                        <a:lnSpc>
                          <a:spcPct val="150000"/>
                        </a:lnSpc>
                        <a:spcBef>
                          <a:spcPts val="600"/>
                        </a:spcBef>
                        <a:spcAft>
                          <a:spcPts val="600"/>
                        </a:spcAft>
                        <a:buNone/>
                      </a:pPr>
                      <a:r>
                        <a:rPr lang="en-US" sz="1400" b="0">
                          <a:solidFill>
                            <a:srgbClr val="000000"/>
                          </a:solidFill>
                          <a:latin typeface="+mn-ea"/>
                          <a:cs typeface="+mn-ea"/>
                        </a:rPr>
                        <a:t> 并入被合并方全年的利润</a:t>
                      </a:r>
                      <a:endParaRPr lang="en-US" altLang="en-US" sz="1400" b="0">
                        <a:solidFill>
                          <a:srgbClr val="000000"/>
                        </a:solidFill>
                        <a:latin typeface="+mn-ea"/>
                        <a:cs typeface="+mn-ea"/>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l" fontAlgn="auto">
                        <a:lnSpc>
                          <a:spcPct val="150000"/>
                        </a:lnSpc>
                        <a:spcBef>
                          <a:spcPts val="600"/>
                        </a:spcBef>
                        <a:spcAft>
                          <a:spcPts val="600"/>
                        </a:spcAft>
                        <a:buNone/>
                      </a:pPr>
                      <a:r>
                        <a:rPr lang="en-US" sz="1400" b="0">
                          <a:solidFill>
                            <a:srgbClr val="000000"/>
                          </a:solidFill>
                          <a:latin typeface="+mn-ea"/>
                          <a:cs typeface="+mn-ea"/>
                        </a:rPr>
                        <a:t> 并入被合并方自合并完成日后的利润</a:t>
                      </a:r>
                      <a:endParaRPr lang="en-US" altLang="en-US" sz="1400" b="0">
                        <a:solidFill>
                          <a:srgbClr val="000000"/>
                        </a:solidFill>
                        <a:latin typeface="+mn-ea"/>
                        <a:cs typeface="+mn-ea"/>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r>
              <a:tr h="320040">
                <a:tc>
                  <a:txBody>
                    <a:bodyPr/>
                    <a:p>
                      <a:pPr indent="0" fontAlgn="auto">
                        <a:lnSpc>
                          <a:spcPct val="150000"/>
                        </a:lnSpc>
                        <a:spcBef>
                          <a:spcPts val="600"/>
                        </a:spcBef>
                        <a:spcAft>
                          <a:spcPts val="600"/>
                        </a:spcAft>
                        <a:buNone/>
                      </a:pPr>
                      <a:r>
                        <a:rPr lang="en-US" sz="1400" b="0">
                          <a:solidFill>
                            <a:srgbClr val="000000"/>
                          </a:solidFill>
                          <a:latin typeface="+mn-ea"/>
                          <a:cs typeface="+mn-ea"/>
                        </a:rPr>
                        <a:t> 5.合并方对被合并方现金流量的处理</a:t>
                      </a:r>
                      <a:endParaRPr lang="en-US" altLang="en-US" sz="1400" b="0">
                        <a:solidFill>
                          <a:srgbClr val="000000"/>
                        </a:solidFill>
                        <a:latin typeface="+mn-ea"/>
                        <a:cs typeface="+mn-ea"/>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l" fontAlgn="auto">
                        <a:lnSpc>
                          <a:spcPct val="150000"/>
                        </a:lnSpc>
                        <a:spcBef>
                          <a:spcPts val="600"/>
                        </a:spcBef>
                        <a:spcAft>
                          <a:spcPts val="600"/>
                        </a:spcAft>
                        <a:buNone/>
                      </a:pPr>
                      <a:r>
                        <a:rPr lang="en-US" sz="1400" b="0">
                          <a:solidFill>
                            <a:srgbClr val="000000"/>
                          </a:solidFill>
                          <a:latin typeface="+mn-ea"/>
                          <a:cs typeface="+mn-ea"/>
                        </a:rPr>
                        <a:t> 并入被合并企业全年现金流量</a:t>
                      </a:r>
                      <a:endParaRPr lang="en-US" altLang="en-US" sz="1400" b="0">
                        <a:solidFill>
                          <a:srgbClr val="000000"/>
                        </a:solidFill>
                        <a:latin typeface="+mn-ea"/>
                        <a:cs typeface="+mn-ea"/>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l" fontAlgn="auto">
                        <a:lnSpc>
                          <a:spcPct val="150000"/>
                        </a:lnSpc>
                        <a:spcBef>
                          <a:spcPts val="600"/>
                        </a:spcBef>
                        <a:spcAft>
                          <a:spcPts val="600"/>
                        </a:spcAft>
                        <a:buNone/>
                      </a:pPr>
                      <a:r>
                        <a:rPr lang="en-US" sz="1400" b="0">
                          <a:solidFill>
                            <a:srgbClr val="000000"/>
                          </a:solidFill>
                          <a:latin typeface="+mn-ea"/>
                          <a:cs typeface="+mn-ea"/>
                        </a:rPr>
                        <a:t> 并入被合并企业自合并完成日后的现金流量</a:t>
                      </a:r>
                      <a:endParaRPr lang="en-US" altLang="en-US" sz="1400" b="0">
                        <a:solidFill>
                          <a:srgbClr val="000000"/>
                        </a:solidFill>
                        <a:latin typeface="+mn-ea"/>
                        <a:cs typeface="+mn-ea"/>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r>
              <a:tr h="320040">
                <a:tc>
                  <a:txBody>
                    <a:bodyPr/>
                    <a:p>
                      <a:pPr indent="0" fontAlgn="auto">
                        <a:lnSpc>
                          <a:spcPct val="150000"/>
                        </a:lnSpc>
                        <a:spcBef>
                          <a:spcPts val="600"/>
                        </a:spcBef>
                        <a:spcAft>
                          <a:spcPts val="600"/>
                        </a:spcAft>
                        <a:buNone/>
                      </a:pPr>
                      <a:r>
                        <a:rPr lang="en-US" sz="1400" b="0">
                          <a:solidFill>
                            <a:srgbClr val="000000"/>
                          </a:solidFill>
                          <a:latin typeface="+mn-ea"/>
                          <a:cs typeface="+mn-ea"/>
                        </a:rPr>
                        <a:t> 6.合并方对被合并方留存收益的处理</a:t>
                      </a:r>
                      <a:endParaRPr lang="en-US" altLang="en-US" sz="1400" b="0">
                        <a:solidFill>
                          <a:srgbClr val="000000"/>
                        </a:solidFill>
                        <a:latin typeface="+mn-ea"/>
                        <a:cs typeface="+mn-ea"/>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l" fontAlgn="auto">
                        <a:lnSpc>
                          <a:spcPct val="150000"/>
                        </a:lnSpc>
                        <a:spcBef>
                          <a:spcPts val="600"/>
                        </a:spcBef>
                        <a:spcAft>
                          <a:spcPts val="600"/>
                        </a:spcAft>
                        <a:buNone/>
                      </a:pPr>
                      <a:r>
                        <a:rPr lang="en-US" sz="1400" b="0">
                          <a:solidFill>
                            <a:srgbClr val="000000"/>
                          </a:solidFill>
                          <a:latin typeface="+mn-ea"/>
                          <a:cs typeface="+mn-ea"/>
                        </a:rPr>
                        <a:t> 并入合并企业</a:t>
                      </a:r>
                      <a:endParaRPr lang="en-US" altLang="en-US" sz="1400" b="0">
                        <a:solidFill>
                          <a:srgbClr val="000000"/>
                        </a:solidFill>
                        <a:latin typeface="+mn-ea"/>
                        <a:cs typeface="+mn-ea"/>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l" fontAlgn="auto">
                        <a:lnSpc>
                          <a:spcPct val="150000"/>
                        </a:lnSpc>
                        <a:spcBef>
                          <a:spcPts val="600"/>
                        </a:spcBef>
                        <a:spcAft>
                          <a:spcPts val="600"/>
                        </a:spcAft>
                        <a:buNone/>
                      </a:pPr>
                      <a:r>
                        <a:rPr lang="en-US" sz="1400" b="0">
                          <a:solidFill>
                            <a:srgbClr val="000000"/>
                          </a:solidFill>
                          <a:latin typeface="+mn-ea"/>
                          <a:cs typeface="+mn-ea"/>
                        </a:rPr>
                        <a:t> 不并入合并企业</a:t>
                      </a:r>
                      <a:endParaRPr lang="en-US" altLang="en-US" sz="1400" b="0">
                        <a:solidFill>
                          <a:srgbClr val="000000"/>
                        </a:solidFill>
                        <a:latin typeface="+mn-ea"/>
                        <a:cs typeface="+mn-ea"/>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r>
              <a:tr h="320040">
                <a:tc>
                  <a:txBody>
                    <a:bodyPr/>
                    <a:p>
                      <a:pPr indent="0" fontAlgn="auto">
                        <a:lnSpc>
                          <a:spcPct val="150000"/>
                        </a:lnSpc>
                        <a:spcBef>
                          <a:spcPts val="600"/>
                        </a:spcBef>
                        <a:spcAft>
                          <a:spcPts val="600"/>
                        </a:spcAft>
                        <a:buNone/>
                      </a:pPr>
                      <a:r>
                        <a:rPr lang="en-US" sz="1400" b="0">
                          <a:solidFill>
                            <a:srgbClr val="000000"/>
                          </a:solidFill>
                          <a:latin typeface="+mn-ea"/>
                          <a:cs typeface="+mn-ea"/>
                        </a:rPr>
                        <a:t> 7.合并完成日合并报表的范围</a:t>
                      </a:r>
                      <a:endParaRPr lang="en-US" altLang="en-US" sz="1400" b="0">
                        <a:solidFill>
                          <a:srgbClr val="000000"/>
                        </a:solidFill>
                        <a:latin typeface="+mn-ea"/>
                        <a:cs typeface="+mn-ea"/>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l" fontAlgn="auto">
                        <a:lnSpc>
                          <a:spcPct val="150000"/>
                        </a:lnSpc>
                        <a:spcBef>
                          <a:spcPts val="600"/>
                        </a:spcBef>
                        <a:spcAft>
                          <a:spcPts val="600"/>
                        </a:spcAft>
                        <a:buNone/>
                      </a:pPr>
                      <a:r>
                        <a:rPr lang="en-US" sz="1400" b="0">
                          <a:solidFill>
                            <a:srgbClr val="000000"/>
                          </a:solidFill>
                          <a:latin typeface="+mn-ea"/>
                          <a:cs typeface="+mn-ea"/>
                        </a:rPr>
                        <a:t> 需要编制三张合并财务报表</a:t>
                      </a:r>
                      <a:endParaRPr lang="en-US" altLang="en-US" sz="1400" b="0">
                        <a:solidFill>
                          <a:srgbClr val="000000"/>
                        </a:solidFill>
                        <a:latin typeface="+mn-ea"/>
                        <a:cs typeface="+mn-ea"/>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c>
                  <a:txBody>
                    <a:bodyPr/>
                    <a:p>
                      <a:pPr indent="0" algn="l" fontAlgn="auto">
                        <a:lnSpc>
                          <a:spcPct val="150000"/>
                        </a:lnSpc>
                        <a:spcBef>
                          <a:spcPts val="600"/>
                        </a:spcBef>
                        <a:spcAft>
                          <a:spcPts val="600"/>
                        </a:spcAft>
                        <a:buNone/>
                      </a:pPr>
                      <a:r>
                        <a:rPr lang="en-US" sz="1400" b="0">
                          <a:solidFill>
                            <a:srgbClr val="000000"/>
                          </a:solidFill>
                          <a:latin typeface="+mn-ea"/>
                          <a:cs typeface="+mn-ea"/>
                        </a:rPr>
                        <a:t> 只需要编制一张合并资产负债表</a:t>
                      </a:r>
                      <a:endParaRPr lang="en-US" altLang="en-US" sz="1400" b="0">
                        <a:solidFill>
                          <a:srgbClr val="000000"/>
                        </a:solidFill>
                        <a:latin typeface="+mn-ea"/>
                        <a:cs typeface="+mn-ea"/>
                      </a:endParaRPr>
                    </a:p>
                  </a:txBody>
                  <a:tcPr marL="0" marR="0" marT="0" marB="0" vert="horz" anchor="t" anchorCtr="0">
                    <a:lnL w="12700" cap="flat" cmpd="sng">
                      <a:solidFill>
                        <a:srgbClr val="231F20"/>
                      </a:solidFill>
                      <a:prstDash val="solid"/>
                      <a:headEnd type="none" w="med" len="med"/>
                      <a:tailEnd type="none" w="med" len="med"/>
                    </a:lnL>
                    <a:lnR w="12700" cap="flat" cmpd="sng">
                      <a:solidFill>
                        <a:srgbClr val="231F20"/>
                      </a:solidFill>
                      <a:prstDash val="solid"/>
                      <a:headEnd type="none" w="med" len="med"/>
                      <a:tailEnd type="none" w="med" len="med"/>
                    </a:lnR>
                    <a:lnT w="12700" cap="flat" cmpd="sng">
                      <a:solidFill>
                        <a:srgbClr val="231F20"/>
                      </a:solidFill>
                      <a:prstDash val="solid"/>
                      <a:headEnd type="none" w="med" len="med"/>
                      <a:tailEnd type="none" w="med" len="med"/>
                    </a:lnT>
                    <a:lnB w="12700" cap="flat" cmpd="sng">
                      <a:solidFill>
                        <a:srgbClr val="231F20"/>
                      </a:solidFill>
                      <a:prstDash val="solid"/>
                      <a:headEnd type="none" w="med" len="med"/>
                      <a:tailEnd type="none" w="med" len="med"/>
                    </a:lnB>
                    <a:lnTlToBr>
                      <a:noFill/>
                    </a:lnTlToBr>
                    <a:lnBlToTr>
                      <a:noFill/>
                    </a:lnBlToTr>
                    <a:noFill/>
                  </a:tcPr>
                </a:tc>
              </a:tr>
            </a:tbl>
          </a:graphicData>
        </a:graphic>
      </p:graphicFrame>
      <p:sp>
        <p:nvSpPr>
          <p:cNvPr id="100" name="文本框 99"/>
          <p:cNvSpPr txBox="1"/>
          <p:nvPr/>
        </p:nvSpPr>
        <p:spPr>
          <a:xfrm>
            <a:off x="3700780" y="2633980"/>
            <a:ext cx="5777230" cy="306705"/>
          </a:xfrm>
          <a:prstGeom prst="rect">
            <a:avLst/>
          </a:prstGeom>
          <a:noFill/>
          <a:ln w="9525">
            <a:noFill/>
          </a:ln>
        </p:spPr>
        <p:txBody>
          <a:bodyPr wrap="square">
            <a:spAutoFit/>
          </a:bodyPr>
          <a:p>
            <a:pPr indent="0"/>
            <a:r>
              <a:rPr lang="zh-CN" sz="1400" b="0">
                <a:solidFill>
                  <a:srgbClr val="000000"/>
                </a:solidFill>
                <a:latin typeface="+mn-ea"/>
                <a:cs typeface="+mn-ea"/>
              </a:rPr>
              <a:t>表</a:t>
            </a:r>
            <a:r>
              <a:rPr lang="en-US" sz="1400" b="0">
                <a:solidFill>
                  <a:srgbClr val="000000"/>
                </a:solidFill>
                <a:latin typeface="+mn-ea"/>
                <a:cs typeface="+mn-ea"/>
              </a:rPr>
              <a:t>1-11   </a:t>
            </a:r>
            <a:r>
              <a:rPr lang="zh-CN" sz="1400" b="0">
                <a:solidFill>
                  <a:srgbClr val="000000"/>
                </a:solidFill>
                <a:latin typeface="+mn-ea"/>
                <a:cs typeface="+mn-ea"/>
              </a:rPr>
              <a:t>同一控制下与非同一控制下企业合并会计的区别</a:t>
            </a:r>
            <a:endParaRPr lang="zh-CN" altLang="en-US" sz="1400" b="0">
              <a:solidFill>
                <a:srgbClr val="000000"/>
              </a:solidFill>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第三节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非同一控制下企业合并的会计处理</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三、非同一控制下商誉的确认和会计处理</a:t>
            </a:r>
            <a:endParaRPr lang="zh-CN" altLang="zh-CN" sz="2600" b="1" dirty="0">
              <a:latin typeface="黑体" panose="02010609060101010101" charset="-122"/>
              <a:ea typeface="黑体" panose="02010609060101010101"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(一)商誉的确认</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非同一控制下，购买成本与被合并方净资产的账面价值的差额，形成合并价差。合并价差又由净资产的公允价值与账面价值的差额(评估增值)以及购买成本与公允价值的差额(商誉)两部分组成。用公式表示为：合并价差</a:t>
            </a:r>
            <a:r>
              <a:rPr lang="en-US" altLang="zh-CN"/>
              <a:t> </a:t>
            </a:r>
            <a:r>
              <a:rPr lang="zh-CN" altLang="en-US"/>
              <a:t>=购买成本-账面价值</a:t>
            </a:r>
            <a:endParaRPr lang="zh-CN" altLang="en-US"/>
          </a:p>
          <a:p>
            <a:pPr marL="0" indent="0">
              <a:buNone/>
            </a:pPr>
            <a:r>
              <a:rPr lang="en-US" altLang="zh-CN"/>
              <a:t>                  </a:t>
            </a:r>
            <a:r>
              <a:rPr lang="zh-CN" altLang="en-US"/>
              <a:t>=公允价值-账面价值+购买成本-公允价值</a:t>
            </a:r>
            <a:endParaRPr lang="zh-CN" altLang="en-US"/>
          </a:p>
          <a:p>
            <a:pPr marL="0" indent="0">
              <a:buNone/>
            </a:pPr>
            <a:r>
              <a:rPr lang="en-US" altLang="zh-CN"/>
              <a:t>                  </a:t>
            </a:r>
            <a:r>
              <a:rPr lang="zh-CN" altLang="en-US"/>
              <a:t>=评估增值+商誉</a:t>
            </a:r>
            <a:endParaRPr lang="zh-CN" altLang="en-US"/>
          </a:p>
          <a:p>
            <a:pPr marL="0" indent="0">
              <a:buNone/>
            </a:pP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第三节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非同一控制下企业合并的会计处理</a:t>
            </a:r>
            <a:endParaRPr lang="zh-CN" altLang="en-US"/>
          </a:p>
        </p:txBody>
      </p:sp>
      <p:sp>
        <p:nvSpPr>
          <p:cNvPr id="3" name="内容占位符 2"/>
          <p:cNvSpPr>
            <a:spLocks noGrp="1"/>
          </p:cNvSpPr>
          <p:nvPr>
            <p:ph idx="1"/>
          </p:nvPr>
        </p:nvSpPr>
        <p:spPr/>
        <p:txBody>
          <a:bodyPr/>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(二)商誉的会计处理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1.分期摊销</a:t>
            </a:r>
            <a:endParaRPr lang="zh-CN" altLang="en-US"/>
          </a:p>
          <a:p>
            <a:r>
              <a:rPr lang="zh-CN" altLang="en-US"/>
              <a:t>2.直接转销</a:t>
            </a:r>
            <a:endParaRPr lang="zh-CN" altLang="en-US"/>
          </a:p>
          <a:p>
            <a:r>
              <a:rPr lang="zh-CN" altLang="en-US"/>
              <a:t>3.作为永久资产</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第四节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企业合并在财务报告中的披露</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一、同一控制下企业合并的信息披露</a:t>
            </a:r>
            <a:endParaRPr lang="zh-CN" altLang="zh-CN" sz="2600" b="1" dirty="0">
              <a:latin typeface="黑体" panose="02010609060101010101" charset="-122"/>
              <a:ea typeface="黑体" panose="02010609060101010101" charset="-122"/>
            </a:endParaRPr>
          </a:p>
          <a:p>
            <a:r>
              <a:rPr lang="zh-CN" altLang="en-US"/>
              <a:t>(1)参与合并企业的基本情况。</a:t>
            </a:r>
            <a:endParaRPr lang="zh-CN" altLang="en-US"/>
          </a:p>
          <a:p>
            <a:r>
              <a:rPr lang="zh-CN" altLang="en-US"/>
              <a:t>(2)属于同一控制下企业合并的判断依据。</a:t>
            </a:r>
            <a:endParaRPr lang="zh-CN" altLang="en-US"/>
          </a:p>
          <a:p>
            <a:r>
              <a:rPr lang="zh-CN" altLang="en-US"/>
              <a:t>(3)合并日的确定依据。</a:t>
            </a:r>
            <a:endParaRPr lang="zh-CN" altLang="en-US"/>
          </a:p>
          <a:p>
            <a:r>
              <a:rPr lang="zh-CN" altLang="en-US"/>
              <a:t>(4)以现金、转让非现金资产以及承担债务作为合并对价的，所支付对价在合并日的账面价值;以发行权益性证券作为合并对价的，合并中发行权益性证券的数量及定价原则，以及参与合并交换有表决权的比例。</a:t>
            </a:r>
            <a:endParaRPr lang="zh-CN" altLang="en-US"/>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第四节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企业合并在财务报告中的披露</a:t>
            </a:r>
            <a:endParaRPr lang="zh-CN" altLang="en-US"/>
          </a:p>
        </p:txBody>
      </p:sp>
      <p:sp>
        <p:nvSpPr>
          <p:cNvPr id="3" name="内容占位符 2"/>
          <p:cNvSpPr>
            <a:spLocks noGrp="1"/>
          </p:cNvSpPr>
          <p:nvPr>
            <p:ph idx="1"/>
          </p:nvPr>
        </p:nvSpPr>
        <p:spPr/>
        <p:txBody>
          <a:bodyPr/>
          <a:p>
            <a:r>
              <a:rPr lang="zh-CN" altLang="en-US">
                <a:sym typeface="+mn-ea"/>
              </a:rPr>
              <a:t>(5)被合并方的资产、负债在上一会计期间资产负债表日及合并日的账面价值，被合并方自合并当期期初至合并日的收入、净利润、现金流量等情况。</a:t>
            </a:r>
            <a:endParaRPr lang="zh-CN" altLang="en-US"/>
          </a:p>
          <a:p>
            <a:r>
              <a:rPr lang="zh-CN" altLang="en-US">
                <a:sym typeface="+mn-ea"/>
              </a:rPr>
              <a:t>(6)合并合同或协议约定将承担被合并方或有负债的情况。</a:t>
            </a:r>
            <a:endParaRPr lang="zh-CN" altLang="en-US"/>
          </a:p>
          <a:p>
            <a:r>
              <a:rPr lang="zh-CN" altLang="en-US">
                <a:sym typeface="+mn-ea"/>
              </a:rPr>
              <a:t>(7)被合并方采用的会计政策与合并方不一致时做调整情况的说明。</a:t>
            </a:r>
            <a:endParaRPr lang="zh-CN" altLang="en-US"/>
          </a:p>
          <a:p>
            <a:r>
              <a:rPr lang="zh-CN" altLang="en-US">
                <a:sym typeface="+mn-ea"/>
              </a:rPr>
              <a:t>(8)合并后已处置或准备处置被合并方资产、负债的账面价值、处置价格等。</a:t>
            </a:r>
            <a:endParaRPr lang="zh-CN" altLang="en-US"/>
          </a:p>
          <a:p>
            <a:endParaRPr lang="zh-CN" altLang="en-US"/>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 name="组合 4"/>
          <p:cNvGrpSpPr/>
          <p:nvPr/>
        </p:nvGrpSpPr>
        <p:grpSpPr>
          <a:xfrm>
            <a:off x="0" y="0"/>
            <a:ext cx="12192000" cy="6870700"/>
            <a:chOff x="0" y="1"/>
            <a:chExt cx="19200" cy="10820"/>
          </a:xfrm>
        </p:grpSpPr>
        <p:pic>
          <p:nvPicPr>
            <p:cNvPr id="4" name="图片 3"/>
            <p:cNvPicPr>
              <a:picLocks noChangeAspect="1"/>
            </p:cNvPicPr>
            <p:nvPr>
              <p:custDataLst>
                <p:tags r:id="rId1"/>
              </p:custDataLst>
            </p:nvPr>
          </p:nvPicPr>
          <p:blipFill>
            <a:blip r:embed="rId2"/>
            <a:stretch>
              <a:fillRect/>
            </a:stretch>
          </p:blipFill>
          <p:spPr>
            <a:xfrm>
              <a:off x="0" y="1"/>
              <a:ext cx="19200" cy="10820"/>
            </a:xfrm>
            <a:prstGeom prst="rect">
              <a:avLst/>
            </a:prstGeom>
          </p:spPr>
        </p:pic>
        <p:pic>
          <p:nvPicPr>
            <p:cNvPr id="12" name="图片 11"/>
            <p:cNvPicPr>
              <a:picLocks noChangeAspect="1"/>
            </p:cNvPicPr>
            <p:nvPr>
              <p:custDataLst>
                <p:tags r:id="rId3"/>
              </p:custDataLst>
            </p:nvPr>
          </p:nvPicPr>
          <p:blipFill>
            <a:blip r:embed="rId4"/>
            <a:stretch>
              <a:fillRect/>
            </a:stretch>
          </p:blipFill>
          <p:spPr>
            <a:xfrm>
              <a:off x="7455" y="9848"/>
              <a:ext cx="4119" cy="777"/>
            </a:xfrm>
            <a:prstGeom prst="rect">
              <a:avLst/>
            </a:prstGeom>
          </p:spPr>
        </p:pic>
      </p:grpSp>
      <p:sp>
        <p:nvSpPr>
          <p:cNvPr id="100" name="文本框 99"/>
          <p:cNvSpPr txBox="1"/>
          <p:nvPr>
            <p:custDataLst>
              <p:tags r:id="rId5"/>
            </p:custDataLst>
          </p:nvPr>
        </p:nvSpPr>
        <p:spPr>
          <a:xfrm>
            <a:off x="0" y="3244850"/>
            <a:ext cx="12192635" cy="829945"/>
          </a:xfrm>
          <a:prstGeom prst="rect">
            <a:avLst/>
          </a:prstGeom>
          <a:noFill/>
          <a:ln w="9525">
            <a:noFill/>
          </a:ln>
        </p:spPr>
        <p:txBody>
          <a:bodyPr wrap="square">
            <a:spAutoFit/>
          </a:bodyPr>
          <a:p>
            <a:pPr indent="0" algn="ctr"/>
            <a:r>
              <a:rPr lang="zh-CN" sz="4800">
                <a:solidFill>
                  <a:srgbClr val="000000"/>
                </a:solidFill>
                <a:effectLst/>
                <a:latin typeface="汉仪粗圆简" panose="02010600000101010101" charset="-122"/>
                <a:ea typeface="汉仪粗圆简" panose="02010600000101010101" charset="-122"/>
                <a:cs typeface="汉仪粗圆简" panose="02010600000101010101" charset="-122"/>
              </a:rPr>
              <a:t>第一章</a:t>
            </a:r>
            <a:r>
              <a:rPr lang="en-US" altLang="zh-CN" sz="4800">
                <a:solidFill>
                  <a:srgbClr val="000000"/>
                </a:solidFill>
                <a:effectLst/>
                <a:latin typeface="汉仪粗圆简" panose="02010600000101010101" charset="-122"/>
                <a:ea typeface="汉仪粗圆简" panose="02010600000101010101" charset="-122"/>
                <a:cs typeface="汉仪粗圆简" panose="02010600000101010101" charset="-122"/>
              </a:rPr>
              <a:t>  </a:t>
            </a:r>
            <a:r>
              <a:rPr lang="zh-CN" sz="4800">
                <a:solidFill>
                  <a:srgbClr val="000000"/>
                </a:solidFill>
                <a:effectLst/>
                <a:latin typeface="汉仪粗圆简" panose="02010600000101010101" charset="-122"/>
                <a:ea typeface="汉仪粗圆简" panose="02010600000101010101" charset="-122"/>
                <a:cs typeface="汉仪粗圆简" panose="02010600000101010101" charset="-122"/>
              </a:rPr>
              <a:t>企业合并会计</a:t>
            </a:r>
            <a:endParaRPr lang="zh-CN" altLang="en-US" sz="4800">
              <a:solidFill>
                <a:srgbClr val="000000"/>
              </a:solidFill>
              <a:effectLst/>
              <a:latin typeface="汉仪粗圆简" panose="02010600000101010101" charset="-122"/>
              <a:ea typeface="汉仪粗圆简" panose="02010600000101010101" charset="-122"/>
              <a:cs typeface="汉仪粗圆简" panose="02010600000101010101" charset="-122"/>
            </a:endParaRPr>
          </a:p>
        </p:txBody>
      </p:sp>
      <p:sp>
        <p:nvSpPr>
          <p:cNvPr id="6" name="日期占位符 5"/>
          <p:cNvSpPr>
            <a:spLocks noGrp="1"/>
          </p:cNvSpPr>
          <p:nvPr>
            <p:ph type="dt" sz="half" idx="10"/>
          </p:nvPr>
        </p:nvSpPr>
        <p:spPr/>
        <p:txBody>
          <a:bodyPr/>
          <a:p>
            <a:fld id="{BB962C8B-B14F-4D97-AF65-F5344CB8AC3E}" type="datetime1">
              <a:rPr lang="zh-CN" altLang="en-US"/>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第四节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企业合并在财务报告中的披露</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二、非同一控制下企业合并的信息披露</a:t>
            </a:r>
            <a:endParaRPr lang="zh-CN" altLang="zh-CN" sz="2600" b="1" dirty="0">
              <a:latin typeface="黑体" panose="02010609060101010101" charset="-122"/>
              <a:ea typeface="黑体" panose="02010609060101010101" charset="-122"/>
            </a:endParaRPr>
          </a:p>
          <a:p>
            <a:r>
              <a:rPr lang="zh-CN" altLang="en-US"/>
              <a:t>(1)参与合并企业的基本情况。</a:t>
            </a:r>
            <a:endParaRPr lang="zh-CN" altLang="en-US"/>
          </a:p>
          <a:p>
            <a:r>
              <a:rPr lang="zh-CN" altLang="en-US"/>
              <a:t>(2)购买日的确定依据。</a:t>
            </a:r>
            <a:endParaRPr lang="zh-CN" altLang="en-US"/>
          </a:p>
          <a:p>
            <a:r>
              <a:rPr lang="zh-CN" altLang="en-US"/>
              <a:t>(3)合并成本的构成及账面价值、公允价值及公允价值的确定方法。</a:t>
            </a:r>
            <a:endParaRPr lang="zh-CN" altLang="en-US"/>
          </a:p>
          <a:p>
            <a:r>
              <a:rPr lang="zh-CN" altLang="en-US"/>
              <a:t>(4)被购买方各项可辨认资产、负债在上一会计期间资产负债表日及购买日的账面价值和公允价值。</a:t>
            </a:r>
            <a:endParaRPr lang="zh-CN" altLang="en-US"/>
          </a:p>
          <a:p>
            <a:r>
              <a:rPr lang="zh-CN" altLang="en-US"/>
              <a:t>(5)合并合同或协议约定将承担被购买方或有负债的情况。</a:t>
            </a:r>
            <a:endParaRPr lang="zh-CN" altLang="en-US"/>
          </a:p>
          <a:p>
            <a:r>
              <a:rPr lang="zh-CN" altLang="en-US"/>
              <a:t>(6)被购买方自购买日起至报告期期末的收入、净利润和现金流量等情况。</a:t>
            </a:r>
            <a:endParaRPr lang="zh-CN" altLang="en-US"/>
          </a:p>
          <a:p>
            <a:r>
              <a:rPr lang="zh-CN" altLang="en-US"/>
              <a:t>(7)商誉的金额及其确定方法。</a:t>
            </a:r>
            <a:endParaRPr lang="zh-CN" altLang="en-US"/>
          </a:p>
          <a:p>
            <a:r>
              <a:rPr lang="zh-CN" altLang="en-US"/>
              <a:t>(8)因合并成本小于合并中取得的被购买方可辨认净资产公允价值的份额计入当期损益的金额。</a:t>
            </a:r>
            <a:endParaRPr lang="zh-CN" altLang="en-US"/>
          </a:p>
          <a:p>
            <a:r>
              <a:rPr lang="zh-CN" altLang="en-US"/>
              <a:t>(9)合并后已处置或准备处置被购买方资产、负债的账面价值、处置价格等。</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文本框 7"/>
          <p:cNvSpPr txBox="1"/>
          <p:nvPr>
            <p:custDataLst>
              <p:tags r:id="rId1"/>
            </p:custDataLst>
          </p:nvPr>
        </p:nvSpPr>
        <p:spPr>
          <a:xfrm>
            <a:off x="8463280" y="843329"/>
            <a:ext cx="2149270" cy="1014730"/>
          </a:xfrm>
          <a:prstGeom prst="rect">
            <a:avLst/>
          </a:prstGeom>
          <a:noFill/>
        </p:spPr>
        <p:txBody>
          <a:bodyPr wrap="square" rtlCol="0">
            <a:spAutoFit/>
          </a:bodyPr>
          <a:p>
            <a:pPr marR="0" indent="0" algn="dist" defTabSz="914400" fontAlgn="auto">
              <a:lnSpc>
                <a:spcPct val="100000"/>
              </a:lnSpc>
              <a:spcBef>
                <a:spcPts val="0"/>
              </a:spcBef>
              <a:spcAft>
                <a:spcPts val="0"/>
              </a:spcAft>
              <a:buClrTx/>
              <a:buSzTx/>
              <a:buFontTx/>
              <a:buNone/>
              <a:defRPr/>
            </a:pPr>
            <a:r>
              <a:rPr kumimoji="0" lang="zh-CN" altLang="en-US" sz="6000" b="1" i="0" kern="1200" cap="none" spc="0" normalizeH="0" baseline="0" noProof="0" dirty="0">
                <a:solidFill>
                  <a:schemeClr val="accent2"/>
                </a:solidFill>
                <a:latin typeface="汉仪粗圆简" panose="02010600000101010101" charset="-122"/>
                <a:ea typeface="汉仪粗圆简" panose="02010600000101010101" charset="-122"/>
                <a:cs typeface="+mn-ea"/>
                <a:sym typeface="+mn-lt"/>
              </a:rPr>
              <a:t>目录</a:t>
            </a:r>
            <a:endParaRPr kumimoji="0" lang="zh-CN" altLang="en-US" sz="6000" b="1" i="0" kern="1200" cap="none" spc="0" normalizeH="0" baseline="0" noProof="0" dirty="0">
              <a:solidFill>
                <a:schemeClr val="accent2"/>
              </a:solidFill>
              <a:latin typeface="汉仪粗圆简" panose="02010600000101010101" charset="-122"/>
              <a:ea typeface="汉仪粗圆简" panose="02010600000101010101" charset="-122"/>
              <a:cs typeface="+mn-ea"/>
              <a:sym typeface="+mn-lt"/>
            </a:endParaRPr>
          </a:p>
        </p:txBody>
      </p:sp>
      <p:sp>
        <p:nvSpPr>
          <p:cNvPr id="9" name="矩形 8"/>
          <p:cNvSpPr/>
          <p:nvPr>
            <p:custDataLst>
              <p:tags r:id="rId2"/>
            </p:custDataLst>
          </p:nvPr>
        </p:nvSpPr>
        <p:spPr>
          <a:xfrm>
            <a:off x="8265744" y="459392"/>
            <a:ext cx="2442056" cy="461665"/>
          </a:xfrm>
          <a:prstGeom prst="rect">
            <a:avLst/>
          </a:prstGeom>
        </p:spPr>
        <p:txBody>
          <a:bodyPr wrap="square">
            <a:spAutoFit/>
          </a:bodyPr>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700" normalizeH="0" baseline="0" noProof="0" dirty="0">
                <a:ln>
                  <a:noFill/>
                </a:ln>
                <a:solidFill>
                  <a:prstClr val="black"/>
                </a:solidFill>
                <a:effectLst/>
                <a:uLnTx/>
                <a:uFillTx/>
                <a:latin typeface="思源黑体 CN"/>
                <a:cs typeface="+mn-ea"/>
                <a:sym typeface="+mn-lt"/>
              </a:rPr>
              <a:t>CONTENTS</a:t>
            </a:r>
            <a:endParaRPr kumimoji="0" lang="zh-CN" altLang="en-US" sz="2400" b="1" i="0" u="none" strike="noStrike" kern="1200" cap="none" spc="700" normalizeH="0" baseline="0" noProof="0" dirty="0">
              <a:ln>
                <a:noFill/>
              </a:ln>
              <a:solidFill>
                <a:prstClr val="black"/>
              </a:solidFill>
              <a:effectLst/>
              <a:uLnTx/>
              <a:uFillTx/>
              <a:latin typeface="思源黑体 CN"/>
              <a:cs typeface="+mn-ea"/>
              <a:sym typeface="+mn-lt"/>
            </a:endParaRPr>
          </a:p>
        </p:txBody>
      </p:sp>
      <p:grpSp>
        <p:nvGrpSpPr>
          <p:cNvPr id="21" name="组合 20"/>
          <p:cNvGrpSpPr/>
          <p:nvPr/>
        </p:nvGrpSpPr>
        <p:grpSpPr>
          <a:xfrm>
            <a:off x="302895" y="106680"/>
            <a:ext cx="11499850" cy="5732780"/>
            <a:chOff x="477" y="168"/>
            <a:chExt cx="18110" cy="9028"/>
          </a:xfrm>
        </p:grpSpPr>
        <p:pic>
          <p:nvPicPr>
            <p:cNvPr id="11" name="图片 10"/>
            <p:cNvPicPr>
              <a:picLocks noChangeAspect="1"/>
            </p:cNvPicPr>
            <p:nvPr>
              <p:custDataLst>
                <p:tags r:id="rId3"/>
              </p:custDataLst>
            </p:nvPr>
          </p:nvPicPr>
          <p:blipFill>
            <a:blip r:embed="rId4"/>
            <a:stretch>
              <a:fillRect/>
            </a:stretch>
          </p:blipFill>
          <p:spPr>
            <a:xfrm>
              <a:off x="13849" y="4036"/>
              <a:ext cx="4738" cy="5160"/>
            </a:xfrm>
            <a:prstGeom prst="snip1Rect">
              <a:avLst/>
            </a:prstGeom>
          </p:spPr>
        </p:pic>
        <p:pic>
          <p:nvPicPr>
            <p:cNvPr id="5" name="内容占位符 3"/>
            <p:cNvPicPr>
              <a:picLocks noChangeAspect="1"/>
            </p:cNvPicPr>
            <p:nvPr>
              <p:custDataLst>
                <p:tags r:id="rId5"/>
              </p:custDataLst>
            </p:nvPr>
          </p:nvPicPr>
          <p:blipFill>
            <a:blip r:embed="rId6"/>
            <a:stretch>
              <a:fillRect/>
            </a:stretch>
          </p:blipFill>
          <p:spPr>
            <a:xfrm>
              <a:off x="477" y="168"/>
              <a:ext cx="3160" cy="2405"/>
            </a:xfrm>
            <a:prstGeom prst="rect">
              <a:avLst/>
            </a:prstGeom>
            <a:noFill/>
            <a:ln>
              <a:noFill/>
            </a:ln>
            <a:effectLst/>
          </p:spPr>
        </p:pic>
      </p:grpSp>
      <p:sp>
        <p:nvSpPr>
          <p:cNvPr id="35" name="椭圆 34"/>
          <p:cNvSpPr/>
          <p:nvPr>
            <p:custDataLst>
              <p:tags r:id="rId7"/>
            </p:custDataLst>
          </p:nvPr>
        </p:nvSpPr>
        <p:spPr>
          <a:xfrm rot="2713401">
            <a:off x="1738651" y="1551337"/>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36" name="椭圆 35"/>
          <p:cNvSpPr/>
          <p:nvPr>
            <p:custDataLst>
              <p:tags r:id="rId8"/>
            </p:custDataLst>
          </p:nvPr>
        </p:nvSpPr>
        <p:spPr>
          <a:xfrm rot="2713401">
            <a:off x="1330893" y="1274075"/>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37" name="文本框 36"/>
          <p:cNvSpPr txBox="1"/>
          <p:nvPr>
            <p:custDataLst>
              <p:tags r:id="rId9"/>
            </p:custDataLst>
          </p:nvPr>
        </p:nvSpPr>
        <p:spPr>
          <a:xfrm>
            <a:off x="1454449" y="1363917"/>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1</a:t>
            </a:r>
            <a:endParaRPr kumimoji="0" lang="zh-CN" altLang="en-US" sz="2400" b="0" i="0" kern="1200" cap="none" spc="0" normalizeH="0" baseline="0" noProof="0" dirty="0">
              <a:solidFill>
                <a:prstClr val="white"/>
              </a:solidFill>
              <a:latin typeface="思源黑体 CN"/>
              <a:cs typeface="+mn-ea"/>
              <a:sym typeface="+mn-lt"/>
            </a:endParaRPr>
          </a:p>
        </p:txBody>
      </p:sp>
      <p:sp>
        <p:nvSpPr>
          <p:cNvPr id="38" name="文本框 37"/>
          <p:cNvSpPr txBox="1"/>
          <p:nvPr>
            <p:custDataLst>
              <p:tags r:id="rId10"/>
            </p:custDataLst>
          </p:nvPr>
        </p:nvSpPr>
        <p:spPr>
          <a:xfrm>
            <a:off x="2150110" y="1272540"/>
            <a:ext cx="4798060" cy="455295"/>
          </a:xfrm>
          <a:prstGeom prst="rect">
            <a:avLst/>
          </a:prstGeom>
          <a:noFill/>
        </p:spPr>
        <p:txBody>
          <a:bodyPr wrap="square" rtlCol="0">
            <a:noAutofit/>
          </a:bodyPr>
          <a:p>
            <a:pPr marR="0" indent="0" defTabSz="914400" fontAlgn="auto">
              <a:lnSpc>
                <a:spcPct val="110000"/>
              </a:lnSpc>
              <a:spcBef>
                <a:spcPts val="0"/>
              </a:spcBef>
              <a:spcAft>
                <a:spcPts val="0"/>
              </a:spcAft>
              <a:buClrTx/>
              <a:buSzTx/>
              <a:buFontTx/>
              <a:buNone/>
              <a:defRPr/>
            </a:pP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第一节</a:t>
            </a:r>
            <a:r>
              <a:rPr lang="en-US" sz="20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企业合并方式及购并日的确定</a:t>
            </a:r>
            <a:endParaRPr kumimoji="0" lang="zh-CN" altLang="en-US" sz="2000" i="0" kern="0" cap="none" spc="0" normalizeH="0" baseline="0" noProof="0" dirty="0">
              <a:latin typeface="汉仪粗圆简" panose="02010600000101010101" charset="-122"/>
              <a:ea typeface="汉仪粗圆简" panose="02010600000101010101" charset="-122"/>
              <a:cs typeface="+mn-ea"/>
              <a:sym typeface="+mn-lt"/>
            </a:endParaRPr>
          </a:p>
        </p:txBody>
      </p:sp>
      <p:cxnSp>
        <p:nvCxnSpPr>
          <p:cNvPr id="40" name="直接连接符 39"/>
          <p:cNvCxnSpPr/>
          <p:nvPr>
            <p:custDataLst>
              <p:tags r:id="rId11"/>
            </p:custDataLst>
          </p:nvPr>
        </p:nvCxnSpPr>
        <p:spPr>
          <a:xfrm flipV="1">
            <a:off x="2174316" y="1726638"/>
            <a:ext cx="4923155" cy="12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41" name="椭圆 40"/>
          <p:cNvSpPr/>
          <p:nvPr>
            <p:custDataLst>
              <p:tags r:id="rId12"/>
            </p:custDataLst>
          </p:nvPr>
        </p:nvSpPr>
        <p:spPr>
          <a:xfrm rot="2713401">
            <a:off x="1738651" y="2749582"/>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2" name="椭圆 41"/>
          <p:cNvSpPr/>
          <p:nvPr>
            <p:custDataLst>
              <p:tags r:id="rId13"/>
            </p:custDataLst>
          </p:nvPr>
        </p:nvSpPr>
        <p:spPr>
          <a:xfrm rot="2713401">
            <a:off x="1330893" y="2472320"/>
            <a:ext cx="595928" cy="584243"/>
          </a:xfrm>
          <a:prstGeom prst="ellipse">
            <a:avLst/>
          </a:prstGeom>
          <a:gradFill>
            <a:gsLst>
              <a:gs pos="24000">
                <a:schemeClr val="accent2">
                  <a:lumMod val="60000"/>
                  <a:lumOff val="40000"/>
                </a:schemeClr>
              </a:gs>
              <a:gs pos="77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solidFill>
                <a:schemeClr val="accent1"/>
              </a:solidFill>
              <a:effectLst>
                <a:outerShdw blurRad="38100" dist="25400" dir="5400000" algn="ctr" rotWithShape="0">
                  <a:srgbClr val="6E747A">
                    <a:alpha val="43000"/>
                  </a:srgbClr>
                </a:outerShdw>
              </a:effectLst>
              <a:uLnTx/>
              <a:uFillTx/>
              <a:latin typeface="思源黑体 CN"/>
              <a:cs typeface="+mn-ea"/>
              <a:sym typeface="+mn-lt"/>
            </a:endParaRPr>
          </a:p>
        </p:txBody>
      </p:sp>
      <p:sp>
        <p:nvSpPr>
          <p:cNvPr id="43" name="文本框 42"/>
          <p:cNvSpPr txBox="1"/>
          <p:nvPr>
            <p:custDataLst>
              <p:tags r:id="rId14"/>
            </p:custDataLst>
          </p:nvPr>
        </p:nvSpPr>
        <p:spPr>
          <a:xfrm>
            <a:off x="1454449" y="2562162"/>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2</a:t>
            </a:r>
            <a:endParaRPr kumimoji="0" lang="zh-CN" altLang="en-US" sz="2400" b="0" i="0" kern="1200" cap="none" spc="0" normalizeH="0" baseline="0" noProof="0" dirty="0">
              <a:solidFill>
                <a:prstClr val="white"/>
              </a:solidFill>
              <a:latin typeface="思源黑体 CN"/>
              <a:cs typeface="+mn-ea"/>
              <a:sym typeface="+mn-lt"/>
            </a:endParaRPr>
          </a:p>
        </p:txBody>
      </p:sp>
      <p:sp>
        <p:nvSpPr>
          <p:cNvPr id="47" name="椭圆 46"/>
          <p:cNvSpPr/>
          <p:nvPr>
            <p:custDataLst>
              <p:tags r:id="rId15"/>
            </p:custDataLst>
          </p:nvPr>
        </p:nvSpPr>
        <p:spPr>
          <a:xfrm rot="2713401">
            <a:off x="1740829" y="4053340"/>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8" name="椭圆 47"/>
          <p:cNvSpPr/>
          <p:nvPr>
            <p:custDataLst>
              <p:tags r:id="rId16"/>
            </p:custDataLst>
          </p:nvPr>
        </p:nvSpPr>
        <p:spPr>
          <a:xfrm rot="2713401">
            <a:off x="1333071" y="3776078"/>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49" name="文本框 48"/>
          <p:cNvSpPr txBox="1"/>
          <p:nvPr>
            <p:custDataLst>
              <p:tags r:id="rId17"/>
            </p:custDataLst>
          </p:nvPr>
        </p:nvSpPr>
        <p:spPr>
          <a:xfrm>
            <a:off x="1456627" y="3865920"/>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3</a:t>
            </a:r>
            <a:endParaRPr kumimoji="0" lang="zh-CN" altLang="en-US" sz="2400" b="0" i="0" kern="1200" cap="none" spc="0" normalizeH="0" baseline="0" noProof="0" dirty="0">
              <a:solidFill>
                <a:prstClr val="white"/>
              </a:solidFill>
              <a:latin typeface="思源黑体 CN"/>
              <a:cs typeface="+mn-ea"/>
              <a:sym typeface="+mn-lt"/>
            </a:endParaRPr>
          </a:p>
        </p:txBody>
      </p:sp>
      <p:sp>
        <p:nvSpPr>
          <p:cNvPr id="53" name="椭圆 52"/>
          <p:cNvSpPr/>
          <p:nvPr>
            <p:custDataLst>
              <p:tags r:id="rId18"/>
            </p:custDataLst>
          </p:nvPr>
        </p:nvSpPr>
        <p:spPr>
          <a:xfrm rot="2713401">
            <a:off x="1740829" y="5348740"/>
            <a:ext cx="363011" cy="35589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54" name="椭圆 53"/>
          <p:cNvSpPr/>
          <p:nvPr>
            <p:custDataLst>
              <p:tags r:id="rId19"/>
            </p:custDataLst>
          </p:nvPr>
        </p:nvSpPr>
        <p:spPr>
          <a:xfrm rot="2713401">
            <a:off x="1333071" y="5071478"/>
            <a:ext cx="595928" cy="584243"/>
          </a:xfrm>
          <a:prstGeom prst="ellipse">
            <a:avLst/>
          </a:prstGeom>
          <a:gradFill>
            <a:gsLst>
              <a:gs pos="24000">
                <a:schemeClr val="accent2">
                  <a:lumMod val="60000"/>
                  <a:lumOff val="40000"/>
                </a:schemeClr>
              </a:gs>
              <a:gs pos="8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思源黑体 CN"/>
              <a:cs typeface="+mn-ea"/>
              <a:sym typeface="+mn-lt"/>
            </a:endParaRPr>
          </a:p>
        </p:txBody>
      </p:sp>
      <p:sp>
        <p:nvSpPr>
          <p:cNvPr id="55" name="文本框 54"/>
          <p:cNvSpPr txBox="1"/>
          <p:nvPr>
            <p:custDataLst>
              <p:tags r:id="rId20"/>
            </p:custDataLst>
          </p:nvPr>
        </p:nvSpPr>
        <p:spPr>
          <a:xfrm>
            <a:off x="1456627" y="5161320"/>
            <a:ext cx="340158" cy="461665"/>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en-US" altLang="zh-CN" sz="2400" b="0" i="0" kern="1200" cap="none" spc="0" normalizeH="0" baseline="0" noProof="0" dirty="0">
                <a:solidFill>
                  <a:prstClr val="white"/>
                </a:solidFill>
                <a:latin typeface="思源黑体 CN"/>
                <a:cs typeface="+mn-ea"/>
                <a:sym typeface="+mn-lt"/>
              </a:rPr>
              <a:t>4</a:t>
            </a:r>
            <a:endParaRPr kumimoji="0" lang="zh-CN" altLang="en-US" sz="2400" b="0" i="0" kern="1200" cap="none" spc="0" normalizeH="0" baseline="0" noProof="0" dirty="0">
              <a:solidFill>
                <a:prstClr val="white"/>
              </a:solidFill>
              <a:latin typeface="思源黑体 CN"/>
              <a:cs typeface="+mn-ea"/>
              <a:sym typeface="+mn-lt"/>
            </a:endParaRPr>
          </a:p>
        </p:txBody>
      </p:sp>
      <p:sp>
        <p:nvSpPr>
          <p:cNvPr id="59" name="文本框 58"/>
          <p:cNvSpPr txBox="1"/>
          <p:nvPr>
            <p:custDataLst>
              <p:tags r:id="rId21"/>
            </p:custDataLst>
          </p:nvPr>
        </p:nvSpPr>
        <p:spPr>
          <a:xfrm>
            <a:off x="2176780" y="2562225"/>
            <a:ext cx="4798060" cy="455295"/>
          </a:xfrm>
          <a:prstGeom prst="rect">
            <a:avLst/>
          </a:prstGeom>
          <a:noFill/>
        </p:spPr>
        <p:txBody>
          <a:bodyPr wrap="square" rtlCol="0">
            <a:noAutofit/>
          </a:bodyPr>
          <a:p>
            <a:pPr marR="0" indent="0" defTabSz="914400" fontAlgn="auto">
              <a:lnSpc>
                <a:spcPct val="110000"/>
              </a:lnSpc>
              <a:spcBef>
                <a:spcPts val="0"/>
              </a:spcBef>
              <a:spcAft>
                <a:spcPts val="0"/>
              </a:spcAft>
              <a:buClrTx/>
              <a:buSzTx/>
              <a:buFontTx/>
              <a:buNone/>
              <a:defRPr/>
            </a:pP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第二节</a:t>
            </a:r>
            <a:r>
              <a:rPr lang="en-US" sz="20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同一控制下企业合并的会计处理</a:t>
            </a:r>
            <a:endParaRPr kumimoji="0" lang="zh-CN" altLang="en-US" sz="2000" i="0" kern="0" cap="none" spc="0" normalizeH="0" baseline="0" noProof="0" dirty="0">
              <a:latin typeface="汉仪粗圆简" panose="02010600000101010101" charset="-122"/>
              <a:ea typeface="汉仪粗圆简" panose="02010600000101010101" charset="-122"/>
              <a:cs typeface="+mn-ea"/>
              <a:sym typeface="+mn-lt"/>
            </a:endParaRPr>
          </a:p>
        </p:txBody>
      </p:sp>
      <p:cxnSp>
        <p:nvCxnSpPr>
          <p:cNvPr id="60" name="直接连接符 59"/>
          <p:cNvCxnSpPr/>
          <p:nvPr>
            <p:custDataLst>
              <p:tags r:id="rId22"/>
            </p:custDataLst>
          </p:nvPr>
        </p:nvCxnSpPr>
        <p:spPr>
          <a:xfrm flipV="1">
            <a:off x="2200986" y="3016323"/>
            <a:ext cx="4923155" cy="12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61" name="文本框 60"/>
          <p:cNvSpPr txBox="1"/>
          <p:nvPr>
            <p:custDataLst>
              <p:tags r:id="rId23"/>
            </p:custDataLst>
          </p:nvPr>
        </p:nvSpPr>
        <p:spPr>
          <a:xfrm>
            <a:off x="2154555" y="3873500"/>
            <a:ext cx="5172075" cy="455295"/>
          </a:xfrm>
          <a:prstGeom prst="rect">
            <a:avLst/>
          </a:prstGeom>
          <a:noFill/>
        </p:spPr>
        <p:txBody>
          <a:bodyPr wrap="square" rtlCol="0">
            <a:noAutofit/>
          </a:bodyPr>
          <a:p>
            <a:pPr marR="0" indent="0" defTabSz="914400" fontAlgn="auto">
              <a:lnSpc>
                <a:spcPct val="110000"/>
              </a:lnSpc>
              <a:spcBef>
                <a:spcPts val="0"/>
              </a:spcBef>
              <a:spcAft>
                <a:spcPts val="0"/>
              </a:spcAft>
              <a:buClrTx/>
              <a:buSzTx/>
              <a:buFontTx/>
              <a:buNone/>
              <a:defRPr/>
            </a:pP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第三节</a:t>
            </a:r>
            <a:r>
              <a:rPr lang="en-US" sz="20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非同一控制下企业合并的会计处理</a:t>
            </a:r>
            <a:endParaRPr kumimoji="0" lang="zh-CN" altLang="en-US" sz="2000" i="0" kern="0" cap="none" spc="0" normalizeH="0" baseline="0" noProof="0" dirty="0">
              <a:latin typeface="汉仪粗圆简" panose="02010600000101010101" charset="-122"/>
              <a:ea typeface="汉仪粗圆简" panose="02010600000101010101" charset="-122"/>
              <a:cs typeface="+mn-ea"/>
              <a:sym typeface="+mn-lt"/>
            </a:endParaRPr>
          </a:p>
        </p:txBody>
      </p:sp>
      <p:cxnSp>
        <p:nvCxnSpPr>
          <p:cNvPr id="62" name="直接连接符 61"/>
          <p:cNvCxnSpPr/>
          <p:nvPr>
            <p:custDataLst>
              <p:tags r:id="rId24"/>
            </p:custDataLst>
          </p:nvPr>
        </p:nvCxnSpPr>
        <p:spPr>
          <a:xfrm flipV="1">
            <a:off x="2178761" y="4327598"/>
            <a:ext cx="4923155" cy="12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63" name="文本框 62"/>
          <p:cNvSpPr txBox="1"/>
          <p:nvPr>
            <p:custDataLst>
              <p:tags r:id="rId25"/>
            </p:custDataLst>
          </p:nvPr>
        </p:nvSpPr>
        <p:spPr>
          <a:xfrm>
            <a:off x="2178685" y="5143500"/>
            <a:ext cx="4798060" cy="455295"/>
          </a:xfrm>
          <a:prstGeom prst="rect">
            <a:avLst/>
          </a:prstGeom>
          <a:noFill/>
        </p:spPr>
        <p:txBody>
          <a:bodyPr wrap="square" rtlCol="0">
            <a:noAutofit/>
          </a:bodyPr>
          <a:p>
            <a:pPr indent="0"/>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第四节</a:t>
            </a:r>
            <a:r>
              <a:rPr lang="en-US" sz="2000">
                <a:solidFill>
                  <a:srgbClr val="000000"/>
                </a:solidFill>
                <a:latin typeface="汉仪粗圆简" panose="02010600000101010101" charset="-122"/>
                <a:ea typeface="汉仪粗圆简" panose="02010600000101010101" charset="-122"/>
                <a:cs typeface="汉仪粗圆简" panose="02010600000101010101" charset="-122"/>
                <a:sym typeface="+mn-ea"/>
              </a:rPr>
              <a:t>  </a:t>
            </a:r>
            <a:r>
              <a:rPr lang="zh-CN" sz="2000">
                <a:solidFill>
                  <a:srgbClr val="000000"/>
                </a:solidFill>
                <a:latin typeface="汉仪粗圆简" panose="02010600000101010101" charset="-122"/>
                <a:ea typeface="汉仪粗圆简" panose="02010600000101010101" charset="-122"/>
                <a:cs typeface="汉仪粗圆简" panose="02010600000101010101" charset="-122"/>
                <a:sym typeface="+mn-ea"/>
              </a:rPr>
              <a:t>企业合并在财务报告中的披露</a:t>
            </a:r>
            <a:endParaRPr kumimoji="0" lang="zh-CN" altLang="en-US" sz="2000" i="0" kern="0" cap="none" spc="0" normalizeH="0" baseline="0" noProof="0" dirty="0">
              <a:latin typeface="汉仪粗圆简" panose="02010600000101010101" charset="-122"/>
              <a:ea typeface="汉仪粗圆简" panose="02010600000101010101" charset="-122"/>
              <a:cs typeface="+mn-ea"/>
              <a:sym typeface="+mn-lt"/>
            </a:endParaRPr>
          </a:p>
        </p:txBody>
      </p:sp>
      <p:cxnSp>
        <p:nvCxnSpPr>
          <p:cNvPr id="64" name="直接连接符 63"/>
          <p:cNvCxnSpPr/>
          <p:nvPr>
            <p:custDataLst>
              <p:tags r:id="rId26"/>
            </p:custDataLst>
          </p:nvPr>
        </p:nvCxnSpPr>
        <p:spPr>
          <a:xfrm flipV="1">
            <a:off x="2202891" y="5597598"/>
            <a:ext cx="4923155" cy="12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66" name="日期占位符 65"/>
          <p:cNvSpPr>
            <a:spLocks noGrp="1"/>
          </p:cNvSpPr>
          <p:nvPr>
            <p:ph type="dt" sz="half" idx="10"/>
          </p:nvPr>
        </p:nvSpPr>
        <p:spPr/>
        <p:txBody>
          <a:bodyPr/>
          <a:p>
            <a:fld id="{BB962C8B-B14F-4D97-AF65-F5344CB8AC3E}" type="datetime1">
              <a:rPr lang="zh-CN" altLang="en-US"/>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timing>
    <p:tnLst>
      <p:par>
        <p:cTn id="1" dur="indefinite" restart="never" nodeType="tmRoot"/>
      </p:par>
    </p:tnLst>
    <p:bldLst>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第一节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企业合并方式及购并日的确定</a:t>
            </a:r>
            <a:endParaRPr lang="zh-CN" altLang="en-US"/>
          </a:p>
        </p:txBody>
      </p:sp>
      <p:sp>
        <p:nvSpPr>
          <p:cNvPr id="5" name="内容占位符 4"/>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一、企业合并方式</a:t>
            </a:r>
            <a:endParaRPr lang="zh-CN" altLang="zh-CN" sz="2600" b="1" dirty="0">
              <a:latin typeface="黑体" panose="02010609060101010101" charset="-122"/>
              <a:ea typeface="黑体" panose="02010609060101010101" charset="-122"/>
            </a:endParaRPr>
          </a:p>
          <a:p>
            <a:r>
              <a:rPr lang="zh-CN" altLang="en-US"/>
              <a:t>1.控股合并</a:t>
            </a:r>
            <a:endParaRPr lang="zh-CN" altLang="en-US"/>
          </a:p>
          <a:p>
            <a:r>
              <a:rPr lang="zh-CN" altLang="en-US"/>
              <a:t>控股合并 ,是指合并方(或购买方)在企业合并中取得对被合并方(或被购买方)的控制权 , 被合并方(或被购买方)在合并后仍保持其独立的法人资格并继续经营 ,合并方(或购买方)确认企业合并形成的对被合并方(或被合并方)的投资 。</a:t>
            </a:r>
            <a:endParaRPr lang="zh-CN" altLang="en-US"/>
          </a:p>
          <a:p>
            <a:r>
              <a:rPr lang="en-US" altLang="zh-CN"/>
              <a:t>2.</a:t>
            </a:r>
            <a:r>
              <a:rPr lang="zh-CN" altLang="en-US"/>
              <a:t>吸收合并</a:t>
            </a:r>
            <a:endParaRPr lang="zh-CN" altLang="en-US"/>
          </a:p>
          <a:p>
            <a:r>
              <a:rPr lang="zh-CN" altLang="en-US"/>
              <a:t>吸收合并 ,是指合并方(或购买方)通过企业合并取得被合并方(或被购买方)的全部净资产 ,合并后注销被合并方(或被购买方)的法人资格 ,被合并方(或被购买方)原持有的资产、负债，在合并后成为合并方（或购买方）的资产、负债，即</a:t>
            </a:r>
            <a:r>
              <a:rPr lang="en-US" altLang="zh-CN"/>
              <a:t>A</a:t>
            </a:r>
            <a:r>
              <a:rPr lang="zh-CN" altLang="en-US"/>
              <a:t>公司</a:t>
            </a:r>
            <a:r>
              <a:rPr lang="en-US" altLang="zh-CN"/>
              <a:t>+B</a:t>
            </a:r>
            <a:r>
              <a:rPr lang="zh-CN" altLang="en-US"/>
              <a:t>公司</a:t>
            </a:r>
            <a:r>
              <a:rPr lang="en-US" altLang="zh-CN"/>
              <a:t>=A</a:t>
            </a:r>
            <a:r>
              <a:rPr lang="zh-CN" altLang="en-US"/>
              <a:t>公司。</a:t>
            </a:r>
            <a:endParaRPr lang="zh-CN" altLang="en-US"/>
          </a:p>
          <a:p>
            <a:endParaRPr lang="zh-CN" altLang="en-US"/>
          </a:p>
        </p:txBody>
      </p:sp>
      <p:sp>
        <p:nvSpPr>
          <p:cNvPr id="6" name="日期占位符 5"/>
          <p:cNvSpPr>
            <a:spLocks noGrp="1"/>
          </p:cNvSpPr>
          <p:nvPr>
            <p:ph type="dt" sz="half" idx="10"/>
          </p:nvPr>
        </p:nvSpPr>
        <p:spPr/>
        <p:txBody>
          <a:bodyPr/>
          <a:p>
            <a:fld id="{BB962C8B-B14F-4D97-AF65-F5344CB8AC3E}" type="datetime1">
              <a:rPr lang="zh-CN" altLang="en-US"/>
            </a:fld>
            <a:endParaRPr lang="zh-CN" altLang="en-US"/>
          </a:p>
        </p:txBody>
      </p:sp>
      <p:sp>
        <p:nvSpPr>
          <p:cNvPr id="7" name="灯片编号占位符 6"/>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第一节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企业合并方式及购并日的确定</a:t>
            </a:r>
            <a:endParaRPr lang="zh-CN" altLang="en-US"/>
          </a:p>
        </p:txBody>
      </p:sp>
      <p:sp>
        <p:nvSpPr>
          <p:cNvPr id="5" name="内容占位符 4"/>
          <p:cNvSpPr>
            <a:spLocks noGrp="1"/>
          </p:cNvSpPr>
          <p:nvPr>
            <p:ph idx="1"/>
          </p:nvPr>
        </p:nvSpPr>
        <p:spPr/>
        <p:txBody>
          <a:bodyPr/>
          <a:p>
            <a:r>
              <a:rPr lang="zh-CN" altLang="en-US"/>
              <a:t>3.新设合并</a:t>
            </a:r>
            <a:endParaRPr lang="zh-CN" altLang="en-US"/>
          </a:p>
          <a:p>
            <a:r>
              <a:rPr lang="zh-CN" altLang="en-US"/>
              <a:t>新设合并 ,是指参与合并的各方在合并后法人资格均被注销 ,重新注册成立一家新的企业 ,即 A公司+B公司=C公司。</a:t>
            </a:r>
            <a:endParaRPr lang="zh-CN" altLang="en-US"/>
          </a:p>
          <a:p>
            <a:r>
              <a:rPr lang="zh-CN" altLang="en-US"/>
              <a:t>根据我国《公司法》(2018年修订)的规定 ,公司合并可以采取吸收合并或者新设合并。一家公司吸收其他公司为吸收合并 ,被吸收的公司解散 。两家以上公司合并设立一家新的公司为新设合并，合并各方解散。</a:t>
            </a:r>
            <a:endParaRPr lang="zh-CN" altLang="en-US"/>
          </a:p>
          <a:p>
            <a:r>
              <a:rPr lang="zh-CN" altLang="en-US"/>
              <a:t>公司合并应当由合并各方签订合并协议 ,并编制资产负债表及财产清单。公司应当自做出合并决议之日起十日内通知债权人，并于三十日内在报纸上公告。债权人自接到通知书之日起三十日内 ,未接到通知书的自公告之日起四十五日内 ,可以要求公司清偿债务或者提供相 应的担保。</a:t>
            </a:r>
            <a:endParaRPr lang="zh-CN" altLang="en-US"/>
          </a:p>
        </p:txBody>
      </p:sp>
      <p:sp>
        <p:nvSpPr>
          <p:cNvPr id="6" name="日期占位符 5"/>
          <p:cNvSpPr>
            <a:spLocks noGrp="1"/>
          </p:cNvSpPr>
          <p:nvPr>
            <p:ph type="dt" sz="half" idx="10"/>
          </p:nvPr>
        </p:nvSpPr>
        <p:spPr/>
        <p:txBody>
          <a:bodyPr/>
          <a:p>
            <a:fld id="{BB962C8B-B14F-4D97-AF65-F5344CB8AC3E}" type="datetime1">
              <a:rPr lang="zh-CN" altLang="en-US"/>
            </a:fld>
            <a:endParaRPr lang="zh-CN" altLang="en-US"/>
          </a:p>
        </p:txBody>
      </p:sp>
      <p:sp>
        <p:nvSpPr>
          <p:cNvPr id="7" name="灯片编号占位符 6"/>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第一节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企业合并方式及购并日的确定</a:t>
            </a:r>
            <a:endParaRPr lang="zh-CN" altLang="en-US"/>
          </a:p>
        </p:txBody>
      </p:sp>
      <p:sp>
        <p:nvSpPr>
          <p:cNvPr id="5" name="内容占位符 4"/>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二、合并日或购买日的确定</a:t>
            </a:r>
            <a:endParaRPr lang="zh-CN" altLang="zh-CN" sz="2600" b="1" dirty="0">
              <a:latin typeface="黑体" panose="02010609060101010101" charset="-122"/>
              <a:ea typeface="黑体" panose="02010609060101010101" charset="-122"/>
            </a:endParaRPr>
          </a:p>
          <a:p>
            <a:r>
              <a:rPr lang="zh-CN" altLang="en-US"/>
              <a:t>企业应当在合并日或购买日确认因企业合并取得的资产、负债。</a:t>
            </a:r>
            <a:endParaRPr lang="zh-CN" altLang="en-US"/>
          </a:p>
          <a:p>
            <a:r>
              <a:rPr lang="zh-CN" altLang="en-US"/>
              <a:t>根据《企业会计准则第 20号—企业合并》,合并日或购买日是指合并方或被购买方实际取得对被合并方或被购买方控制权的日期，即被合并方或被购买方的净资产或生产经营决策的控制权转移给合并方或购买方的日期。企业应当在购并日确认因企业合并取得的资产和负债的价值。</a:t>
            </a:r>
            <a:endParaRPr lang="zh-CN" altLang="en-US"/>
          </a:p>
        </p:txBody>
      </p:sp>
      <p:sp>
        <p:nvSpPr>
          <p:cNvPr id="6" name="日期占位符 5"/>
          <p:cNvSpPr>
            <a:spLocks noGrp="1"/>
          </p:cNvSpPr>
          <p:nvPr>
            <p:ph type="dt" sz="half" idx="10"/>
          </p:nvPr>
        </p:nvSpPr>
        <p:spPr/>
        <p:txBody>
          <a:bodyPr/>
          <a:p>
            <a:fld id="{BB962C8B-B14F-4D97-AF65-F5344CB8AC3E}" type="datetime1">
              <a:rPr lang="zh-CN" altLang="en-US"/>
            </a:fld>
            <a:endParaRPr lang="zh-CN" altLang="en-US"/>
          </a:p>
        </p:txBody>
      </p:sp>
      <p:sp>
        <p:nvSpPr>
          <p:cNvPr id="7" name="灯片编号占位符 6"/>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同一控制下企业合并的会计处理</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一、同一控制下企业合并的判断</a:t>
            </a:r>
            <a:endParaRPr lang="zh-CN" altLang="zh-CN" sz="2600" b="1" dirty="0">
              <a:latin typeface="黑体" panose="02010609060101010101" charset="-122"/>
              <a:ea typeface="黑体" panose="02010609060101010101" charset="-122"/>
            </a:endParaRPr>
          </a:p>
          <a:p>
            <a:r>
              <a:rPr lang="zh-CN" altLang="en-US"/>
              <a:t>同一控制下企业合并，是指参与合并的企业在合并前后均受同一方或相同的多方最终控制，且该控制并非暂时性的。</a:t>
            </a:r>
            <a:endParaRPr lang="zh-CN" altLang="en-US"/>
          </a:p>
          <a:p>
            <a:r>
              <a:rPr lang="zh-CN" altLang="en-US"/>
              <a:t>需要指出的是，企业之间的合并是否属于同一控制下的企业合并，应综合构成企业合并交易的各方面情况，按照实质重形式的原则进行判断。通常情况下，同一控制下企业的合并是指发生的同一企业集团内部企业之间的合并。同受国家控制的国有企业之间发生的合并不属于同一控制下的企业合并，如中航油与中海油间的合并不属于同一控制下的企业合并，但中航油或中海油集团内部企业间的合并就属于同一控制下的企业合并。</a:t>
            </a:r>
            <a:endParaRPr lang="zh-CN" altLang="en-US"/>
          </a:p>
          <a:p>
            <a:r>
              <a:rPr lang="zh-CN" altLang="en-US"/>
              <a:t>此外，需要注意的是，一方或相同的多方控制下的企业合并，合并双方的合并行为不完全是自愿进行和完成的，这种企业合并不属于交易行为，而是参与合并各方资产和负债的重新组合。</a:t>
            </a:r>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同一控制下企业合并的会计处理</a:t>
            </a:r>
            <a:endParaRPr lang="zh-CN" altLang="en-US"/>
          </a:p>
        </p:txBody>
      </p:sp>
      <p:sp>
        <p:nvSpPr>
          <p:cNvPr id="3" name="内容占位符 2"/>
          <p:cNvSpPr>
            <a:spLocks noGrp="1"/>
          </p:cNvSpPr>
          <p:nvPr>
            <p:ph idx="1"/>
          </p:nvPr>
        </p:nvSpPr>
        <p:spPr/>
        <p:txBody>
          <a:bodyPr/>
          <a:p>
            <a:pPr marL="0" algn="l">
              <a:spcBef>
                <a:spcPct val="20000"/>
              </a:spcBef>
              <a:spcAft>
                <a:spcPts val="300"/>
              </a:spcAft>
              <a:buClrTx/>
              <a:buSzTx/>
              <a:buFontTx/>
              <a:buNone/>
            </a:pPr>
            <a:r>
              <a:rPr lang="zh-CN" altLang="zh-CN" sz="2600" b="1" dirty="0">
                <a:latin typeface="黑体" panose="02010609060101010101" charset="-122"/>
                <a:ea typeface="黑体" panose="02010609060101010101" charset="-122"/>
              </a:rPr>
              <a:t>二、同一控制下企业合并的会计处理</a:t>
            </a:r>
            <a:endParaRPr lang="zh-CN" altLang="zh-CN" sz="2600" b="1" dirty="0">
              <a:latin typeface="黑体" panose="02010609060101010101" charset="-122"/>
              <a:ea typeface="黑体" panose="02010609060101010101" charset="-122"/>
            </a:endParaRPr>
          </a:p>
          <a:p>
            <a:r>
              <a:rPr lang="zh-CN" altLang="en-US"/>
              <a:t>(1)合并成本与并入净资产的入账价值：合并成本应以支付对价的账面价值(或发行股份面值总额)确定;合并方在企业合并中取得的资产和负债，应当按照合并日在被合并方的账面价值计量。合并方取得的净资产账面价值与支付的合并对价账面价值之间的差额，应当调整资本公积;资本公积不足冲减的，调整留存收益，即盈余公积和未分配利润。</a:t>
            </a:r>
            <a:endParaRPr lang="zh-CN" altLang="en-US"/>
          </a:p>
          <a:p>
            <a:r>
              <a:rPr lang="zh-CN" altLang="en-US"/>
              <a:t>(2)投资溢价的处理：不存在合并成本超过净资产公允价值的差额，即商誉。</a:t>
            </a:r>
            <a:endParaRPr lang="zh-CN" altLang="en-US"/>
          </a:p>
          <a:p>
            <a:r>
              <a:rPr lang="zh-CN" altLang="en-US">
                <a:sym typeface="+mn-ea"/>
              </a:rPr>
              <a:t>(3)合并费用的处理：合并方为进行企业合并发生的各项直接相关费用，包括为进行企业合并而支付的审计费用、评估费用、法律服务费用等，应当在发生时计入当期损益，即“管理费用”。为企业合并发行的债券或承担其他债务支付的手续费、佣金等，应当计入所发行债券及其债务的初始计量金额。企业合并中发行权益性证券发生的手续费、佣金等费用，应当抵减权益性证券溢价收入;溢价收入不足冲减的，冲减留存收益，即盈余公积和未分配利润。</a:t>
            </a:r>
            <a:endParaRPr lang="zh-CN" altLang="en-US"/>
          </a:p>
          <a:p>
            <a:endParaRPr lang="zh-CN" altLang="en-US"/>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solidFill>
                  <a:srgbClr val="000000"/>
                </a:solidFill>
                <a:cs typeface="汉仪粗圆简" panose="02010600000101010101" charset="-122"/>
                <a:sym typeface="+mn-ea"/>
              </a:rPr>
              <a:t>第二节</a:t>
            </a:r>
            <a:r>
              <a:rPr lang="en-US">
                <a:solidFill>
                  <a:srgbClr val="000000"/>
                </a:solidFill>
                <a:cs typeface="汉仪粗圆简" panose="02010600000101010101" charset="-122"/>
                <a:sym typeface="+mn-ea"/>
              </a:rPr>
              <a:t>  </a:t>
            </a:r>
            <a:r>
              <a:rPr lang="zh-CN">
                <a:solidFill>
                  <a:srgbClr val="000000"/>
                </a:solidFill>
                <a:cs typeface="汉仪粗圆简" panose="02010600000101010101" charset="-122"/>
                <a:sym typeface="+mn-ea"/>
              </a:rPr>
              <a:t>同一控制下企业合并的会计处理</a:t>
            </a:r>
            <a:endParaRPr lang="zh-CN" altLang="en-US"/>
          </a:p>
        </p:txBody>
      </p:sp>
      <p:sp>
        <p:nvSpPr>
          <p:cNvPr id="3" name="内容占位符 2"/>
          <p:cNvSpPr>
            <a:spLocks noGrp="1"/>
          </p:cNvSpPr>
          <p:nvPr>
            <p:ph idx="1"/>
          </p:nvPr>
        </p:nvSpPr>
        <p:spPr/>
        <p:txBody>
          <a:bodyPr/>
          <a:p>
            <a:r>
              <a:rPr lang="zh-CN" altLang="en-US"/>
              <a:t>(4)合并利润及现金流量的处理：购并日企业的利润和现金流量不仅包括合并企业自身实现的利润和现金流量，还包括被合并企业被合并前的利润和现金流量。</a:t>
            </a:r>
            <a:endParaRPr lang="zh-CN" altLang="en-US"/>
          </a:p>
          <a:p>
            <a:r>
              <a:rPr lang="zh-CN" altLang="en-US"/>
              <a:t>(5)合并留存收益的处理：参与合并企业的整个年度的留存收益，即盈余公积和未分配利润，均应转入合并后的企业。</a:t>
            </a:r>
            <a:endParaRPr lang="zh-CN" altLang="en-US"/>
          </a:p>
          <a:p>
            <a:r>
              <a:rPr lang="zh-CN" altLang="en-US"/>
              <a:t>(6)购并日合并报表范围：购并后的企业在购并日需要编制三张合并报表，即资产负债表、利润表和现金流量表。</a:t>
            </a:r>
            <a:endParaRPr lang="zh-CN" altLang="en-US"/>
          </a:p>
          <a:p>
            <a:r>
              <a:rPr lang="zh-CN" altLang="en-US"/>
              <a:t>(7)若参与合并企业的会计政策不一致，应按照合并方的会计政策予以调整，以保持合并后会计方法的一致性。</a:t>
            </a:r>
            <a:endParaRPr lang="zh-CN" altLang="en-US"/>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(一)吸收合并下权益结合的会计处理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eaLnBrk="1" fontAlgn="auto" hangingPunct="1">
              <a:spcBef>
                <a:spcPts val="300"/>
              </a:spcBef>
              <a:spcAft>
                <a:spcPts val="3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(二)新设合并下权益结合的会计处理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日期占位符 3"/>
          <p:cNvSpPr>
            <a:spLocks noGrp="1"/>
          </p:cNvSpPr>
          <p:nvPr>
            <p:ph type="dt" sz="half" idx="10"/>
          </p:nvPr>
        </p:nvSpPr>
        <p:spPr/>
        <p:txBody>
          <a:bodyPr/>
          <a:p>
            <a:fld id="{BB962C8B-B14F-4D97-AF65-F5344CB8AC3E}" type="datetime1">
              <a:rPr lang="zh-CN" altLang="en-US"/>
            </a:fld>
            <a:endParaRPr lang="zh-CN" altLang="en-US"/>
          </a:p>
        </p:txBody>
      </p:sp>
      <p:sp>
        <p:nvSpPr>
          <p:cNvPr id="5"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Requires="p14" p14:dur="500">
        <p15:prstTrans prst="pageCurlDouble"/>
      </p:transition>
    </mc:Choice>
    <mc:Fallback>
      <p:transition>
        <p:fade/>
      </p:transition>
    </mc:Fallback>
  </mc:AlternateContent>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TABLE_ENDDRAG_ORIGIN_RECT" val="776*201"/>
  <p:tag name="TABLE_ENDDRAG_RECT" val="126*237*776*201"/>
</p:tagLst>
</file>

<file path=ppt/tags/tag32.xml><?xml version="1.0" encoding="utf-8"?>
<p:tagLst xmlns:p="http://schemas.openxmlformats.org/presentationml/2006/main">
  <p:tag name="commondata" val="eyJoZGlkIjoiNTBlODZkODVmOTIxMWE2ZDY3MjViNmY2OTBlOTlkYTMifQ=="/>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4440</Words>
  <Application>WPS 演示</Application>
  <PresentationFormat>宽屏</PresentationFormat>
  <Paragraphs>287</Paragraphs>
  <Slides>20</Slides>
  <Notes>4</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20</vt:i4>
      </vt:variant>
    </vt:vector>
  </HeadingPairs>
  <TitlesOfParts>
    <vt:vector size="34" baseType="lpstr">
      <vt:lpstr>Arial</vt:lpstr>
      <vt:lpstr>宋体</vt:lpstr>
      <vt:lpstr>Wingdings</vt:lpstr>
      <vt:lpstr>汉仪粗圆简</vt:lpstr>
      <vt:lpstr>GungsuhChe</vt:lpstr>
      <vt:lpstr>Malgun Gothic</vt:lpstr>
      <vt:lpstr>汉仪铁线黑-65简</vt:lpstr>
      <vt:lpstr>思源黑体 CN</vt:lpstr>
      <vt:lpstr>黑体</vt:lpstr>
      <vt:lpstr>楷体</vt:lpstr>
      <vt:lpstr>微软雅黑</vt:lpstr>
      <vt:lpstr>Arial Unicode MS</vt:lpstr>
      <vt:lpstr>Calibri</vt:lpstr>
      <vt:lpstr>默认设计模板</vt:lpstr>
      <vt:lpstr>PowerPoint 演示文稿</vt:lpstr>
      <vt:lpstr>PowerPoint 演示文稿</vt:lpstr>
      <vt:lpstr>PowerPoint 演示文稿</vt:lpstr>
      <vt:lpstr>第一节  企业合并方式及购并日的确定</vt:lpstr>
      <vt:lpstr>第一节  企业合并方式及购并日的确定</vt:lpstr>
      <vt:lpstr>第一节  企业合并方式及购并日的确定</vt:lpstr>
      <vt:lpstr>第二节  同一控制下企业合并的会计处理</vt:lpstr>
      <vt:lpstr>第二节  同一控制下企业合并的会计处理</vt:lpstr>
      <vt:lpstr>第二节  同一控制下企业合并的会计处理</vt:lpstr>
      <vt:lpstr>第二节  同一控制下企业合并的会计处理</vt:lpstr>
      <vt:lpstr>第三节  非同一控制下企业合并的会计处理</vt:lpstr>
      <vt:lpstr>第三节  非同一控制下企业合并的会计处理</vt:lpstr>
      <vt:lpstr>第三节  非同一控制下企业合并的会计处理</vt:lpstr>
      <vt:lpstr>第三节  非同一控制下企业合并的会计处理</vt:lpstr>
      <vt:lpstr>第三节  非同一控制下企业合并的会计处理</vt:lpstr>
      <vt:lpstr>第三节  非同一控制下企业合并的会计处理</vt:lpstr>
      <vt:lpstr>第三节  非同一控制下企业合并的会计处理</vt:lpstr>
      <vt:lpstr>第四节  企业合并在财务报告中的披露</vt:lpstr>
      <vt:lpstr>第四节  企业合并在财务报告中的披露</vt:lpstr>
      <vt:lpstr>第四节  企业合并在财务报告中的披露</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156</cp:revision>
  <dcterms:created xsi:type="dcterms:W3CDTF">2019-06-19T02:08:00Z</dcterms:created>
  <dcterms:modified xsi:type="dcterms:W3CDTF">2023-11-25T09:41:00Z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8A2C180A18FA4527A48A74C0DB38948D_11</vt:lpwstr>
  </property>
</Properties>
</file>