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tags" Target="tags/tag87.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timing>
  <p:hf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a:latin typeface="汉仪粗圆简" panose="02010600000101010101" charset="-122"/>
                <a:ea typeface="汉仪粗圆简" panose="02010600000101010101" charset="-122"/>
              </a:defRPr>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678180" y="1539240"/>
            <a:ext cx="10740390" cy="4609465"/>
          </a:xfrm>
        </p:spPr>
        <p:txBody>
          <a:bodyPr/>
          <a:lstStyle>
            <a:lvl1pPr algn="just" eaLnBrk="0" fontAlgn="base" latinLnBrk="0" hangingPunct="0">
              <a:spcBef>
                <a:spcPts val="600"/>
              </a:spcBef>
              <a:defRPr>
                <a:latin typeface="+mn-ea"/>
                <a:ea typeface="+mn-ea"/>
              </a:defRPr>
            </a:lvl1pPr>
            <a:lvl2pPr algn="just" eaLnBrk="0" fontAlgn="base" latinLnBrk="0" hangingPunct="0">
              <a:spcBef>
                <a:spcPts val="600"/>
              </a:spcBef>
              <a:defRPr>
                <a:latin typeface="+mn-ea"/>
                <a:ea typeface="+mn-ea"/>
              </a:defRPr>
            </a:lvl2pPr>
            <a:lvl3pPr algn="just" eaLnBrk="0" fontAlgn="base" latinLnBrk="0" hangingPunct="0">
              <a:spcBef>
                <a:spcPts val="600"/>
              </a:spcBef>
              <a:defRPr>
                <a:latin typeface="+mn-ea"/>
                <a:ea typeface="+mn-ea"/>
              </a:defRPr>
            </a:lvl3pPr>
            <a:lvl4pPr algn="just" eaLnBrk="0" fontAlgn="base" latinLnBrk="0" hangingPunct="0">
              <a:spcBef>
                <a:spcPts val="600"/>
              </a:spcBef>
              <a:defRPr>
                <a:latin typeface="+mn-ea"/>
                <a:ea typeface="+mn-ea"/>
              </a:defRPr>
            </a:lvl4pPr>
            <a:lvl5pPr algn="just" eaLnBrk="0" fontAlgn="base" latinLnBrk="0" hangingPunct="0">
              <a:spcBef>
                <a:spcPts val="600"/>
              </a:spcBef>
              <a:defRPr>
                <a:latin typeface="+mn-ea"/>
                <a:ea typeface="+mn-ea"/>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BB962C8B-B14F-4D97-AF65-F5344CB8AC3E}" type="datetime1">
              <a:rPr lang="zh-CN" altLang="en-US"/>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r>
              <a:rPr lang="zh-CN" altLang="en-US" smtClean="0"/>
              <a:t>第</a:t>
            </a:r>
            <a:fld id="{565CE74E-AB26-4998-AD42-012C4C1AD076}" type="slidenum">
              <a:rPr lang="zh-CN" altLang="en-US" smtClean="0"/>
            </a:fld>
            <a:r>
              <a:rPr lang="zh-CN" altLang="en-US" smtClean="0"/>
              <a:t>页</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3.png"/><Relationship Id="rId6" Type="http://schemas.openxmlformats.org/officeDocument/2006/relationships/image" Target="../media/image2.png"/><Relationship Id="rId5" Type="http://schemas.openxmlformats.org/officeDocument/2006/relationships/tags" Target="../tags/tag64.xml"/><Relationship Id="rId4" Type="http://schemas.openxmlformats.org/officeDocument/2006/relationships/image" Target="../media/image1.png"/><Relationship Id="rId3" Type="http://schemas.openxmlformats.org/officeDocument/2006/relationships/tags" Target="../tags/tag63.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no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3"/>
            </p:custDataLst>
          </p:nvPr>
        </p:nvPicPr>
        <p:blipFill>
          <a:blip r:embed="rId4"/>
          <a:stretch>
            <a:fillRect/>
          </a:stretch>
        </p:blipFill>
        <p:spPr>
          <a:xfrm>
            <a:off x="0" y="-635"/>
            <a:ext cx="12192000" cy="6858635"/>
          </a:xfrm>
          <a:prstGeom prst="rect">
            <a:avLst/>
          </a:prstGeom>
        </p:spPr>
      </p:pic>
      <p:pic>
        <p:nvPicPr>
          <p:cNvPr id="5" name="图片 4"/>
          <p:cNvPicPr>
            <a:picLocks noChangeAspect="1"/>
          </p:cNvPicPr>
          <p:nvPr userDrawn="1">
            <p:custDataLst>
              <p:tags r:id="rId5"/>
            </p:custDataLst>
          </p:nvPr>
        </p:nvPicPr>
        <p:blipFill>
          <a:blip r:embed="rId6"/>
          <a:stretch>
            <a:fillRect/>
          </a:stretch>
        </p:blipFill>
        <p:spPr>
          <a:xfrm>
            <a:off x="419735" y="123190"/>
            <a:ext cx="1219835" cy="1328420"/>
          </a:xfrm>
          <a:prstGeom prst="rect">
            <a:avLst/>
          </a:prstGeom>
        </p:spPr>
      </p:pic>
      <p:sp>
        <p:nvSpPr>
          <p:cNvPr id="1028" name="Rectangle 6"/>
          <p:cNvSpPr>
            <a:spLocks noGrp="1" noChangeArrowheads="1"/>
          </p:cNvSpPr>
          <p:nvPr>
            <p:ph type="body" idx="1"/>
          </p:nvPr>
        </p:nvSpPr>
        <p:spPr bwMode="auto">
          <a:xfrm>
            <a:off x="605155" y="1692910"/>
            <a:ext cx="11040745" cy="4609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748155" y="447675"/>
            <a:ext cx="8558530" cy="729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23" name="图片 22" descr="WPS图片编辑"/>
          <p:cNvPicPr>
            <a:picLocks noChangeAspect="1"/>
          </p:cNvPicPr>
          <p:nvPr userDrawn="1"/>
        </p:nvPicPr>
        <p:blipFill>
          <a:blip r:embed="rId7"/>
          <a:stretch>
            <a:fillRect/>
          </a:stretch>
        </p:blipFill>
        <p:spPr>
          <a:xfrm>
            <a:off x="10009505" y="6348095"/>
            <a:ext cx="1905000" cy="28511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txStyles>
    <p:titleStyle>
      <a:lvl1pPr algn="l" rtl="0" eaLnBrk="0" fontAlgn="base" hangingPunct="0">
        <a:spcBef>
          <a:spcPct val="0"/>
        </a:spcBef>
        <a:spcAft>
          <a:spcPct val="0"/>
        </a:spcAft>
        <a:defRPr sz="2400" b="0" kern="1200">
          <a:solidFill>
            <a:schemeClr val="tx1"/>
          </a:solidFill>
          <a:latin typeface="汉仪粗圆简" panose="02010600000101010101" charset="-122"/>
          <a:ea typeface="汉仪粗圆简" panose="0201060000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tags" Target="../tags/tag67.xml"/><Relationship Id="rId4" Type="http://schemas.openxmlformats.org/officeDocument/2006/relationships/image" Target="../media/image5.png"/><Relationship Id="rId3" Type="http://schemas.openxmlformats.org/officeDocument/2006/relationships/tags" Target="../tags/tag66.xml"/><Relationship Id="rId2" Type="http://schemas.openxmlformats.org/officeDocument/2006/relationships/image" Target="../media/image4.png"/><Relationship Id="rId1" Type="http://schemas.openxmlformats.org/officeDocument/2006/relationships/tags" Target="../tags/tag6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9" Type="http://schemas.openxmlformats.org/officeDocument/2006/relationships/tags" Target="../tags/tag74.xml"/><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image" Target="../media/image6.png"/><Relationship Id="rId3" Type="http://schemas.openxmlformats.org/officeDocument/2006/relationships/tags" Target="../tags/tag69.xml"/><Relationship Id="rId22" Type="http://schemas.openxmlformats.org/officeDocument/2006/relationships/slideLayout" Target="../slideLayouts/slideLayout13.xml"/><Relationship Id="rId21" Type="http://schemas.openxmlformats.org/officeDocument/2006/relationships/tags" Target="../tags/tag86.xml"/><Relationship Id="rId20" Type="http://schemas.openxmlformats.org/officeDocument/2006/relationships/tags" Target="../tags/tag85.xml"/><Relationship Id="rId2" Type="http://schemas.openxmlformats.org/officeDocument/2006/relationships/image" Target="../media/image2.png"/><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tags" Target="../tags/tag79.xml"/><Relationship Id="rId13" Type="http://schemas.openxmlformats.org/officeDocument/2006/relationships/tags" Target="../tags/tag78.xml"/><Relationship Id="rId12" Type="http://schemas.openxmlformats.org/officeDocument/2006/relationships/tags" Target="../tags/tag77.xml"/><Relationship Id="rId11" Type="http://schemas.openxmlformats.org/officeDocument/2006/relationships/tags" Target="../tags/tag76.xml"/><Relationship Id="rId10" Type="http://schemas.openxmlformats.org/officeDocument/2006/relationships/tags" Target="../tags/tag75.xml"/><Relationship Id="rId1" Type="http://schemas.openxmlformats.org/officeDocument/2006/relationships/tags" Target="../tags/tag6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0" y="0"/>
            <a:ext cx="12192000" cy="6870700"/>
            <a:chOff x="0" y="1"/>
            <a:chExt cx="19200" cy="10820"/>
          </a:xfrm>
        </p:grpSpPr>
        <p:pic>
          <p:nvPicPr>
            <p:cNvPr id="4" name="图片 3"/>
            <p:cNvPicPr>
              <a:picLocks noChangeAspect="1"/>
            </p:cNvPicPr>
            <p:nvPr>
              <p:custDataLst>
                <p:tags r:id="rId1"/>
              </p:custDataLst>
            </p:nvPr>
          </p:nvPicPr>
          <p:blipFill>
            <a:blip r:embed="rId2"/>
            <a:stretch>
              <a:fillRect/>
            </a:stretch>
          </p:blipFill>
          <p:spPr>
            <a:xfrm>
              <a:off x="0" y="1"/>
              <a:ext cx="19200" cy="10820"/>
            </a:xfrm>
            <a:prstGeom prst="rect">
              <a:avLst/>
            </a:prstGeom>
          </p:spPr>
        </p:pic>
        <p:pic>
          <p:nvPicPr>
            <p:cNvPr id="12" name="图片 11"/>
            <p:cNvPicPr>
              <a:picLocks noChangeAspect="1"/>
            </p:cNvPicPr>
            <p:nvPr>
              <p:custDataLst>
                <p:tags r:id="rId3"/>
              </p:custDataLst>
            </p:nvPr>
          </p:nvPicPr>
          <p:blipFill>
            <a:blip r:embed="rId4"/>
            <a:stretch>
              <a:fillRect/>
            </a:stretch>
          </p:blipFill>
          <p:spPr>
            <a:xfrm>
              <a:off x="7455" y="9848"/>
              <a:ext cx="4119" cy="777"/>
            </a:xfrm>
            <a:prstGeom prst="rect">
              <a:avLst/>
            </a:prstGeom>
          </p:spPr>
        </p:pic>
      </p:grpSp>
      <p:sp>
        <p:nvSpPr>
          <p:cNvPr id="100" name="文本框 99"/>
          <p:cNvSpPr txBox="1"/>
          <p:nvPr>
            <p:custDataLst>
              <p:tags r:id="rId5"/>
            </p:custDataLst>
          </p:nvPr>
        </p:nvSpPr>
        <p:spPr>
          <a:xfrm>
            <a:off x="0" y="3244850"/>
            <a:ext cx="12192635" cy="829945"/>
          </a:xfrm>
          <a:prstGeom prst="rect">
            <a:avLst/>
          </a:prstGeom>
          <a:noFill/>
          <a:ln w="9525">
            <a:noFill/>
          </a:ln>
        </p:spPr>
        <p:txBody>
          <a:bodyPr wrap="square">
            <a:spAutoFit/>
          </a:bodyPr>
          <a:p>
            <a:pPr indent="0" algn="ctr"/>
            <a:r>
              <a:rPr sz="4800">
                <a:solidFill>
                  <a:srgbClr val="000000"/>
                </a:solidFill>
                <a:latin typeface="汉仪粗圆简" panose="02010600000101010101" charset="-122"/>
                <a:ea typeface="汉仪粗圆简" panose="02010600000101010101" charset="-122"/>
                <a:cs typeface="汉仪粗圆简" panose="02010600000101010101" charset="-122"/>
                <a:sym typeface="+mn-ea"/>
              </a:rPr>
              <a:t>第十章  外币折算会计</a:t>
            </a:r>
            <a:endParaRPr sz="48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sp>
        <p:nvSpPr>
          <p:cNvPr id="2" name="日期占位符 1"/>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外币交易会计核算</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(三)对两种交易观的评述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从上述会计处理程序中可以看出，单项交易观的账务设置相对简单，但它将汇率变动所形成的折算差额作为购货成本或销售收入的调整项，以至到货款结算时才能得到成本或收入的确定数。这一方面不符合成本或收入确认的公认会计原则(如收入实现原则、历史成本原则等);另一方面，也混淆了交易的性质，即将财务上的外币交易视同于经营上的商业交易。这不仅不能真实地反映企业的经营成果，而且不能揭示汇率变动的信息，因而也就不利于外汇风险的防范和控制。</a:t>
            </a:r>
            <a:endParaRPr lang="zh-CN" altLang="en-US"/>
          </a:p>
          <a:p>
            <a:r>
              <a:rPr lang="zh-CN" altLang="en-US"/>
              <a:t>按照两项交易观进行会计处理，虽然要增设“汇兑损益”账户，并单独核算汇兑损益，使得会计程序相对复杂，但它能够体现会计核算的公认原则，同时单独计量和反映因汇率变动而形成的外币折算差额，因而也就有利于外汇汇率变动风险的防范和控制。鉴于此，目前对于外币业务的会计处理大多采用两项交易观，且损益在当期确认。</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外币交易会计核算</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三、外币交易的两种记账方法</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(一)逐笔结转法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逐笔结转法，是指企业对每一笔外币业务，均按业务发生日的市场汇率或期初汇率折算入账，每结算一次或收付一次，依据账面汇率计算一次汇兑损益，期末再按市场汇率进行调整，调整后的期末记账本位币金额与原账面记账本位币金额之间的差额计入当期损益。</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(二)集中结转法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集中结转法，是指企业对外币账户平时一律按选定的市场汇率记账，不确认汇兑损益，期末将外币账户的余额按期末汇率进行调整，将调整后的期末记账本位币余额与原账面本位币余额的差额集中计算一笔汇兑损益。</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外币财务报表折算</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一、外币财务报表折算的含义</a:t>
            </a:r>
            <a:endParaRPr lang="zh-CN" altLang="zh-CN" sz="2600" b="1" dirty="0">
              <a:latin typeface="黑体" panose="02010609060101010101" charset="-122"/>
              <a:ea typeface="黑体" panose="02010609060101010101" charset="-122"/>
            </a:endParaRPr>
          </a:p>
          <a:p>
            <a:r>
              <a:rPr lang="zh-CN" altLang="en-US"/>
              <a:t>外币财务报表折算，是指从事国际经营活动的公司，使用一种货币重新表述财务报表中按另一种货币计量的资产、负债、收入和费用的会计程序和方法。</a:t>
            </a:r>
            <a:endParaRPr lang="zh-CN" altLang="en-US"/>
          </a:p>
          <a:p>
            <a:r>
              <a:rPr lang="zh-CN" altLang="en-US"/>
              <a:t>需要说明的是，外币财务报表折算不同于外币兑换，后者是以一种货币兑换成另一种货币，它会发生实际货币的等值交换;而外币财务报表折算并不涉及不同货币的实际兑换，只是将会计报表中各项目的表述从一种货币单位转化为另一种货币单位。</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外币财务报表折算</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二、我国外币财务报表折算的有关规定</a:t>
            </a:r>
            <a:endParaRPr lang="zh-CN" altLang="zh-CN" sz="2600" b="1" dirty="0">
              <a:latin typeface="黑体" panose="02010609060101010101" charset="-122"/>
              <a:ea typeface="黑体" panose="02010609060101010101" charset="-122"/>
            </a:endParaRPr>
          </a:p>
          <a:p>
            <a:r>
              <a:rPr lang="zh-CN" altLang="en-US"/>
              <a:t>(1)企业将境外经营的财务报表并入本企业财务报表时，应当按照下列规定进行折算：</a:t>
            </a:r>
            <a:endParaRPr lang="zh-CN" altLang="en-US"/>
          </a:p>
          <a:p>
            <a:r>
              <a:rPr lang="zh-CN" altLang="en-US"/>
              <a:t>①资产负债表中的资产和负债项目，采用资产负债表日的即期汇率折算，所有者权益项目除“未分配利润”项目外，其他项目采用发生时的即期汇率折算。</a:t>
            </a:r>
            <a:endParaRPr lang="zh-CN" altLang="en-US"/>
          </a:p>
          <a:p>
            <a:r>
              <a:rPr lang="zh-CN" altLang="en-US"/>
              <a:t>②利润表中的收入和费用项目，既可以采用交易发生日的即期汇率折算，也可以采用按照系统合理的方法确定的、与交易发生日即期汇率近似的汇率折算。</a:t>
            </a:r>
            <a:endParaRPr lang="zh-CN" altLang="en-US"/>
          </a:p>
          <a:p>
            <a:r>
              <a:rPr lang="zh-CN" altLang="en-US"/>
              <a:t>③按照上述①②折算产生的外币财务报表折算差额，在并入后的资产负债表中所有者权益项目下单独列示。</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外币财务报表折算</a:t>
            </a:r>
            <a:endParaRPr lang="zh-CN" altLang="en-US"/>
          </a:p>
        </p:txBody>
      </p:sp>
      <p:sp>
        <p:nvSpPr>
          <p:cNvPr id="3" name="内容占位符 2"/>
          <p:cNvSpPr>
            <a:spLocks noGrp="1"/>
          </p:cNvSpPr>
          <p:nvPr>
            <p:ph idx="1"/>
          </p:nvPr>
        </p:nvSpPr>
        <p:spPr>
          <a:xfrm>
            <a:off x="678180" y="1539240"/>
            <a:ext cx="11043920" cy="4609465"/>
          </a:xfrm>
        </p:spPr>
        <p:txBody>
          <a:bodyPr/>
          <a:p>
            <a:r>
              <a:rPr lang="zh-CN" altLang="en-US"/>
              <a:t>(2)企业在并入处于恶性通货膨胀经济中的境外经营的财务报表时，应当按照下列规定进行折算：首先，对资产负债表项目运用一般物价指数予以重述;其次，对利润表项目运用一般物价指数予以重述;然后，再按照最近资产负债表日的即期汇率进行折算。在境外经营不再处于恶性通货膨胀经济中时，停止重述;之后，按照停止之日的价格水平重述的财务报表进行折算。</a:t>
            </a:r>
            <a:endParaRPr lang="zh-CN" altLang="en-US"/>
          </a:p>
          <a:p>
            <a:r>
              <a:rPr lang="zh-CN" altLang="en-US"/>
              <a:t>(3)企业在处置境外经营时，应当将已列入并入后的资产负债表中所有者权益项目下的、与该境外经营相关的外币财务报表折算差额，自所有者权益项目转入处置当期损益;部分处置境外经营的，应当按处置的比例计算处置部分的外币财务报表折算差额，转入处置当期损益。</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外币财务报表折算</a:t>
            </a:r>
            <a:endParaRPr lang="zh-CN" altLang="en-US"/>
          </a:p>
        </p:txBody>
      </p:sp>
      <p:sp>
        <p:nvSpPr>
          <p:cNvPr id="3" name="内容占位符 2"/>
          <p:cNvSpPr>
            <a:spLocks noGrp="1"/>
          </p:cNvSpPr>
          <p:nvPr>
            <p:ph idx="1"/>
          </p:nvPr>
        </p:nvSpPr>
        <p:spPr/>
        <p:txBody>
          <a:bodyPr/>
          <a:p>
            <a:r>
              <a:rPr lang="zh-CN" altLang="en-US"/>
              <a:t>(4)企业应当在附注中披露与外币折算有关的下列信息：</a:t>
            </a:r>
            <a:endParaRPr lang="zh-CN" altLang="en-US"/>
          </a:p>
          <a:p>
            <a:r>
              <a:rPr lang="zh-CN" altLang="en-US"/>
              <a:t>①企业及其境外经营选定的记账本位币及选定的原因，记账本位币发生变更的，说明变更理由。</a:t>
            </a:r>
            <a:endParaRPr lang="zh-CN" altLang="en-US"/>
          </a:p>
          <a:p>
            <a:r>
              <a:rPr lang="zh-CN" altLang="en-US"/>
              <a:t>②采用近似汇率的，近似汇率的确定方法。</a:t>
            </a:r>
            <a:endParaRPr lang="zh-CN" altLang="en-US"/>
          </a:p>
          <a:p>
            <a:r>
              <a:rPr lang="zh-CN" altLang="en-US"/>
              <a:t>③计入当期损益的汇兑差额。</a:t>
            </a:r>
            <a:endParaRPr lang="zh-CN" altLang="en-US"/>
          </a:p>
          <a:p>
            <a:r>
              <a:rPr lang="zh-CN" altLang="en-US"/>
              <a:t>④处置境外经营对外币财务报表折算差额的影响。</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302895" y="106680"/>
            <a:ext cx="11499850" cy="5732780"/>
            <a:chOff x="477" y="168"/>
            <a:chExt cx="18110" cy="9028"/>
          </a:xfrm>
        </p:grpSpPr>
        <p:pic>
          <p:nvPicPr>
            <p:cNvPr id="11" name="图片 10"/>
            <p:cNvPicPr>
              <a:picLocks noChangeAspect="1"/>
            </p:cNvPicPr>
            <p:nvPr>
              <p:custDataLst>
                <p:tags r:id="rId1"/>
              </p:custDataLst>
            </p:nvPr>
          </p:nvPicPr>
          <p:blipFill>
            <a:blip r:embed="rId2"/>
            <a:stretch>
              <a:fillRect/>
            </a:stretch>
          </p:blipFill>
          <p:spPr>
            <a:xfrm>
              <a:off x="13849" y="4036"/>
              <a:ext cx="4738" cy="5160"/>
            </a:xfrm>
            <a:prstGeom prst="snip1Rect">
              <a:avLst/>
            </a:prstGeom>
          </p:spPr>
        </p:pic>
        <p:pic>
          <p:nvPicPr>
            <p:cNvPr id="5" name="内容占位符 3"/>
            <p:cNvPicPr>
              <a:picLocks noChangeAspect="1"/>
            </p:cNvPicPr>
            <p:nvPr>
              <p:custDataLst>
                <p:tags r:id="rId3"/>
              </p:custDataLst>
            </p:nvPr>
          </p:nvPicPr>
          <p:blipFill>
            <a:blip r:embed="rId4"/>
            <a:stretch>
              <a:fillRect/>
            </a:stretch>
          </p:blipFill>
          <p:spPr>
            <a:xfrm>
              <a:off x="477" y="168"/>
              <a:ext cx="3160" cy="2405"/>
            </a:xfrm>
            <a:prstGeom prst="rect">
              <a:avLst/>
            </a:prstGeom>
            <a:noFill/>
            <a:ln>
              <a:noFill/>
            </a:ln>
            <a:effectLst/>
          </p:spPr>
        </p:pic>
      </p:grpSp>
      <p:sp>
        <p:nvSpPr>
          <p:cNvPr id="35" name="椭圆 34"/>
          <p:cNvSpPr/>
          <p:nvPr>
            <p:custDataLst>
              <p:tags r:id="rId5"/>
            </p:custDataLst>
          </p:nvPr>
        </p:nvSpPr>
        <p:spPr>
          <a:xfrm rot="2713401">
            <a:off x="1738651" y="1979962"/>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6" name="椭圆 35"/>
          <p:cNvSpPr/>
          <p:nvPr>
            <p:custDataLst>
              <p:tags r:id="rId6"/>
            </p:custDataLst>
          </p:nvPr>
        </p:nvSpPr>
        <p:spPr>
          <a:xfrm rot="2713401">
            <a:off x="1330893" y="1702700"/>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7" name="文本框 36"/>
          <p:cNvSpPr txBox="1"/>
          <p:nvPr>
            <p:custDataLst>
              <p:tags r:id="rId7"/>
            </p:custDataLst>
          </p:nvPr>
        </p:nvSpPr>
        <p:spPr>
          <a:xfrm>
            <a:off x="1454449" y="1792542"/>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1</a:t>
            </a:r>
            <a:endParaRPr kumimoji="0" lang="zh-CN" altLang="en-US" sz="2400" b="0" i="0" kern="1200" cap="none" spc="0" normalizeH="0" baseline="0" noProof="0" dirty="0">
              <a:solidFill>
                <a:prstClr val="white"/>
              </a:solidFill>
              <a:latin typeface="思源黑体 CN"/>
              <a:cs typeface="+mn-ea"/>
              <a:sym typeface="+mn-lt"/>
            </a:endParaRPr>
          </a:p>
        </p:txBody>
      </p:sp>
      <p:sp>
        <p:nvSpPr>
          <p:cNvPr id="38" name="文本框 37"/>
          <p:cNvSpPr txBox="1"/>
          <p:nvPr>
            <p:custDataLst>
              <p:tags r:id="rId8"/>
            </p:custDataLst>
          </p:nvPr>
        </p:nvSpPr>
        <p:spPr>
          <a:xfrm>
            <a:off x="2150110" y="1701165"/>
            <a:ext cx="5479415"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第一节  外币业务概述</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40" name="直接连接符 39"/>
          <p:cNvCxnSpPr/>
          <p:nvPr>
            <p:custDataLst>
              <p:tags r:id="rId9"/>
            </p:custDataLst>
          </p:nvPr>
        </p:nvCxnSpPr>
        <p:spPr>
          <a:xfrm>
            <a:off x="2174316" y="2156533"/>
            <a:ext cx="5134610" cy="1968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椭圆 40"/>
          <p:cNvSpPr/>
          <p:nvPr>
            <p:custDataLst>
              <p:tags r:id="rId10"/>
            </p:custDataLst>
          </p:nvPr>
        </p:nvSpPr>
        <p:spPr>
          <a:xfrm rot="2713401">
            <a:off x="1738651" y="3178207"/>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2" name="椭圆 41"/>
          <p:cNvSpPr/>
          <p:nvPr>
            <p:custDataLst>
              <p:tags r:id="rId11"/>
            </p:custDataLst>
          </p:nvPr>
        </p:nvSpPr>
        <p:spPr>
          <a:xfrm rot="2713401">
            <a:off x="1330893" y="2900945"/>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3" name="文本框 42"/>
          <p:cNvSpPr txBox="1"/>
          <p:nvPr>
            <p:custDataLst>
              <p:tags r:id="rId12"/>
            </p:custDataLst>
          </p:nvPr>
        </p:nvSpPr>
        <p:spPr>
          <a:xfrm>
            <a:off x="1454449" y="2990787"/>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2</a:t>
            </a:r>
            <a:endParaRPr kumimoji="0" lang="zh-CN" altLang="en-US" sz="2400" b="0" i="0" kern="1200" cap="none" spc="0" normalizeH="0" baseline="0" noProof="0" dirty="0">
              <a:solidFill>
                <a:prstClr val="white"/>
              </a:solidFill>
              <a:latin typeface="思源黑体 CN"/>
              <a:cs typeface="+mn-ea"/>
              <a:sym typeface="+mn-lt"/>
            </a:endParaRPr>
          </a:p>
        </p:txBody>
      </p:sp>
      <p:sp>
        <p:nvSpPr>
          <p:cNvPr id="47" name="椭圆 46"/>
          <p:cNvSpPr/>
          <p:nvPr>
            <p:custDataLst>
              <p:tags r:id="rId13"/>
            </p:custDataLst>
          </p:nvPr>
        </p:nvSpPr>
        <p:spPr>
          <a:xfrm rot="2713401">
            <a:off x="1740829" y="4481965"/>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8" name="椭圆 47"/>
          <p:cNvSpPr/>
          <p:nvPr>
            <p:custDataLst>
              <p:tags r:id="rId14"/>
            </p:custDataLst>
          </p:nvPr>
        </p:nvSpPr>
        <p:spPr>
          <a:xfrm rot="2713401">
            <a:off x="1333071" y="4204703"/>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9" name="文本框 48"/>
          <p:cNvSpPr txBox="1"/>
          <p:nvPr>
            <p:custDataLst>
              <p:tags r:id="rId15"/>
            </p:custDataLst>
          </p:nvPr>
        </p:nvSpPr>
        <p:spPr>
          <a:xfrm>
            <a:off x="1456627" y="4294545"/>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3</a:t>
            </a:r>
            <a:endParaRPr kumimoji="0" lang="zh-CN" altLang="en-US" sz="2400" b="0" i="0" kern="1200" cap="none" spc="0" normalizeH="0" baseline="0" noProof="0" dirty="0">
              <a:solidFill>
                <a:prstClr val="white"/>
              </a:solidFill>
              <a:latin typeface="思源黑体 CN"/>
              <a:cs typeface="+mn-ea"/>
              <a:sym typeface="+mn-lt"/>
            </a:endParaRPr>
          </a:p>
        </p:txBody>
      </p:sp>
      <p:sp>
        <p:nvSpPr>
          <p:cNvPr id="59" name="文本框 58"/>
          <p:cNvSpPr txBox="1"/>
          <p:nvPr>
            <p:custDataLst>
              <p:tags r:id="rId16"/>
            </p:custDataLst>
          </p:nvPr>
        </p:nvSpPr>
        <p:spPr>
          <a:xfrm>
            <a:off x="2176780" y="2990850"/>
            <a:ext cx="5400675"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第二节  外币交易会计核算</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60" name="直接连接符 59"/>
          <p:cNvCxnSpPr/>
          <p:nvPr>
            <p:custDataLst>
              <p:tags r:id="rId17"/>
            </p:custDataLst>
          </p:nvPr>
        </p:nvCxnSpPr>
        <p:spPr>
          <a:xfrm flipV="1">
            <a:off x="2200986" y="3439868"/>
            <a:ext cx="5115560" cy="635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1" name="文本框 60"/>
          <p:cNvSpPr txBox="1"/>
          <p:nvPr>
            <p:custDataLst>
              <p:tags r:id="rId18"/>
            </p:custDataLst>
          </p:nvPr>
        </p:nvSpPr>
        <p:spPr>
          <a:xfrm>
            <a:off x="2154555" y="4302125"/>
            <a:ext cx="542290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第三节  外币财务报表折算</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62" name="直接连接符 61"/>
          <p:cNvCxnSpPr/>
          <p:nvPr>
            <p:custDataLst>
              <p:tags r:id="rId19"/>
            </p:custDataLst>
          </p:nvPr>
        </p:nvCxnSpPr>
        <p:spPr>
          <a:xfrm>
            <a:off x="2178761" y="4757493"/>
            <a:ext cx="5067935" cy="762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0"/>
            </p:custDataLst>
          </p:nvPr>
        </p:nvSpPr>
        <p:spPr>
          <a:xfrm>
            <a:off x="8463280" y="843329"/>
            <a:ext cx="2149270" cy="1014730"/>
          </a:xfrm>
          <a:prstGeom prst="rect">
            <a:avLst/>
          </a:prstGeom>
          <a:noFill/>
        </p:spPr>
        <p:txBody>
          <a:bodyPr wrap="square" rtlCol="0">
            <a:spAutoFit/>
          </a:bodyPr>
          <a:p>
            <a:pPr marR="0" indent="0" algn="dist" defTabSz="914400" fontAlgn="auto">
              <a:lnSpc>
                <a:spcPct val="100000"/>
              </a:lnSpc>
              <a:spcBef>
                <a:spcPts val="0"/>
              </a:spcBef>
              <a:spcAft>
                <a:spcPts val="0"/>
              </a:spcAft>
              <a:buClrTx/>
              <a:buSzTx/>
              <a:buFontTx/>
              <a:buNone/>
              <a:defRPr/>
            </a:pPr>
            <a:r>
              <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rPr>
              <a:t>目录</a:t>
            </a:r>
            <a:endPar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endParaRPr>
          </a:p>
        </p:txBody>
      </p:sp>
      <p:sp>
        <p:nvSpPr>
          <p:cNvPr id="3" name="矩形 2"/>
          <p:cNvSpPr/>
          <p:nvPr>
            <p:custDataLst>
              <p:tags r:id="rId21"/>
            </p:custDataLst>
          </p:nvPr>
        </p:nvSpPr>
        <p:spPr>
          <a:xfrm>
            <a:off x="8265744" y="459392"/>
            <a:ext cx="2442056" cy="461665"/>
          </a:xfrm>
          <a:prstGeom prst="rect">
            <a:avLst/>
          </a:prstGeom>
        </p:spPr>
        <p:txBody>
          <a:bodyPr wrap="square">
            <a:spAutoFit/>
          </a:bodyPr>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700" normalizeH="0" baseline="0" noProof="0" dirty="0">
                <a:ln>
                  <a:noFill/>
                </a:ln>
                <a:solidFill>
                  <a:prstClr val="black"/>
                </a:solidFill>
                <a:effectLst/>
                <a:uLnTx/>
                <a:uFillTx/>
                <a:latin typeface="思源黑体 CN"/>
                <a:cs typeface="+mn-ea"/>
                <a:sym typeface="+mn-lt"/>
              </a:rPr>
              <a:t>CONTENTS</a:t>
            </a:r>
            <a:endParaRPr kumimoji="0" lang="zh-CN" altLang="en-US" sz="2400" b="1" i="0" u="none" strike="noStrike" kern="1200" cap="none" spc="700" normalizeH="0" baseline="0" noProof="0" dirty="0">
              <a:ln>
                <a:noFill/>
              </a:ln>
              <a:solidFill>
                <a:prstClr val="black"/>
              </a:solidFill>
              <a:effectLst/>
              <a:uLnTx/>
              <a:uFillTx/>
              <a:latin typeface="思源黑体 CN"/>
              <a:cs typeface="+mn-ea"/>
              <a:sym typeface="+mn-lt"/>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外币业务概述</a:t>
            </a:r>
            <a:endParaRPr lang="zh-CN" altLang="en-US"/>
          </a:p>
        </p:txBody>
      </p:sp>
      <p:sp>
        <p:nvSpPr>
          <p:cNvPr id="3" name="内容占位符 2"/>
          <p:cNvSpPr>
            <a:spLocks noGrp="1"/>
          </p:cNvSpPr>
          <p:nvPr>
            <p:ph idx="1"/>
          </p:nvPr>
        </p:nvSpPr>
        <p:spPr>
          <a:xfrm>
            <a:off x="678180" y="1539240"/>
            <a:ext cx="10849610"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一、外币与外币交易</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(一)外币及记账本位币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我国2006年颁布的《企业会计准则第19号—外币折算》将外币定义为：企业记账本位币以外的货币。记账本位币，是指企业经营所处的主要经济环境中的货币。我国企业通常应选择人民币作为记账本位币。业务收支以人民币以外的货币为主的企业，符合下列因素的，也可以人民币以外的货币作为本位币，但是编制的财务报表应当折算为人民币：</a:t>
            </a:r>
            <a:endParaRPr lang="zh-CN" altLang="en-US"/>
          </a:p>
          <a:p>
            <a:r>
              <a:rPr lang="zh-CN" altLang="en-US"/>
              <a:t>(1)该货币主要影响商品和劳务的销售价格，通常以该货币进行商品和劳务的计价和结算;</a:t>
            </a:r>
            <a:endParaRPr lang="zh-CN" altLang="en-US"/>
          </a:p>
          <a:p>
            <a:r>
              <a:rPr lang="zh-CN" altLang="en-US"/>
              <a:t>(2)该货币主要影响商品和劳务所需人工、材料和其他费用，通常以该货币进行上述费用的计价和结算;</a:t>
            </a:r>
            <a:endParaRPr lang="zh-CN" altLang="en-US"/>
          </a:p>
          <a:p>
            <a:r>
              <a:rPr lang="zh-CN" altLang="en-US"/>
              <a:t>(3)该货币是通过融资活动获得的货币以及保存从经营活动中收取款项所使用的货币。</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外币业务概述</a:t>
            </a:r>
            <a:endParaRPr lang="zh-CN" altLang="en-US"/>
          </a:p>
        </p:txBody>
      </p:sp>
      <p:sp>
        <p:nvSpPr>
          <p:cNvPr id="3" name="内容占位符 2"/>
          <p:cNvSpPr>
            <a:spLocks noGrp="1"/>
          </p:cNvSpPr>
          <p:nvPr>
            <p:ph idx="1"/>
          </p:nvPr>
        </p:nvSpPr>
        <p:spPr>
          <a:xfrm>
            <a:off x="678180" y="1539240"/>
            <a:ext cx="11094085" cy="4609465"/>
          </a:xfrm>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(二)外币交易的含义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外币交易，是指以外币计价或者结算的交易。外币交易包括：买入或者卖出以外币计价的商品或者劳务，借入或者借出外币资金，其他以外币计价或者结算的交易。</a:t>
            </a:r>
            <a:endParaRPr lang="zh-CN" altLang="en-US"/>
          </a:p>
          <a:p>
            <a:r>
              <a:rPr lang="zh-CN" altLang="en-US"/>
              <a:t>需要说明的是，一项交易是否属于外币交易，取决于该交易在标价、计量和结算等方面所使用的币种，而不在于交易各方是否属于不同的国家。也就是说，如果本国企业与外国企业的交易不是以该企业记账本位币以外的其他货币结算的话，就不应当作为外币交易;而对于国内不同企业之间的交易来说，如果不是以企业记账本位币计价和结算，而是以某种其他货币来计价和结算的话，则应当作为外币交易。</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外币业务概述</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二、外币业务的相关概念</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(一)外汇与外汇市场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1.外汇</a:t>
            </a:r>
            <a:endParaRPr lang="zh-CN" altLang="en-US"/>
          </a:p>
          <a:p>
            <a:r>
              <a:rPr lang="zh-CN" altLang="en-US"/>
              <a:t>2.外汇市场</a:t>
            </a:r>
            <a:endParaRPr lang="zh-CN" altLang="en-US"/>
          </a:p>
          <a:p>
            <a:r>
              <a:rPr lang="zh-CN" altLang="en-US"/>
              <a:t>3.汇率</a:t>
            </a:r>
            <a:endParaRPr lang="zh-CN" altLang="en-US"/>
          </a:p>
          <a:p>
            <a:r>
              <a:rPr lang="zh-CN" altLang="en-US"/>
              <a:t>4.汇率标价方法</a:t>
            </a:r>
            <a:endParaRPr lang="zh-CN" altLang="en-US"/>
          </a:p>
          <a:p>
            <a:r>
              <a:rPr lang="zh-CN" altLang="en-US"/>
              <a:t>5.汇率的分类</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外币业务概述</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(二)汇兑损益及其确认</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1.汇兑损益的含义</a:t>
            </a:r>
            <a:endParaRPr lang="zh-CN" altLang="en-US"/>
          </a:p>
          <a:p>
            <a:r>
              <a:rPr lang="zh-CN" altLang="en-US"/>
              <a:t>2.汇兑损益的确认</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(三)我国外币业务的相关概念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1.中国人民银行公布的人民币汇率中间价和各外汇指定银行的外汇牌价</a:t>
            </a:r>
            <a:endParaRPr lang="zh-CN" altLang="en-US"/>
          </a:p>
          <a:p>
            <a:r>
              <a:rPr lang="zh-CN" altLang="en-US"/>
              <a:t>2.结汇和购汇</a:t>
            </a:r>
            <a:endParaRPr lang="zh-CN" altLang="en-US"/>
          </a:p>
          <a:p>
            <a:r>
              <a:rPr lang="zh-CN" altLang="en-US"/>
              <a:t>3.合同汇率与市场汇率</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外币交易会计核算</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一、外币交易会计处理的要求</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(一)外币交易的账户设置及折合汇率的确定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需要设置的外币账户主要有外币现金、外币银行存款以及用外币结算的债权和债务账户。外币结算的债权账户包括“应收账款”“应收票据”和“预付账款”等，外币结算的债务账户包括“短期借款”“长期借款”“应付账款”“应付票据”“应付职工薪酬”“预收账款”等。不允许开立现汇账户的企业，可以设置外币现金和外币银行存款以外的其他外币账户。</a:t>
            </a:r>
            <a:endParaRPr lang="zh-CN" altLang="en-US"/>
          </a:p>
          <a:p>
            <a:r>
              <a:rPr lang="zh-CN" altLang="en-US"/>
              <a:t>企业发生外币业务时，应将外币金额折合为记账本位币金额，在外币账户及其他有关账户上反映。我国《企业会计准则第19号—外币折算》规定，外币交易应当在初始确认时，采用交易发生日的即期汇率将外币金额折算为记账本位币金额，也可以采用按照系统合理的方法确定的与交易发生日即期汇率近似的汇率(例如，当期平均汇率或加权平均汇率等)折算。但是，前后各期所采用的汇率不得随意变动。</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外币交易会计核算</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(二)外币账户的期末调整及汇兑损益的处理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外币货币性项目，采用资产负债表日即期汇率折算。因资产负债表日即期汇率与初始确认时或者前一资产负债表日即期汇率不同而产生的汇兑差额，计入当期损益。外币货币性项目，是指企业持有的货币资金和将以固定或可确定的金额收取的资产或者偿付的负债，如现金、银行存款、应收账款、应收票据、持有到期的投资、应付账款、短期借款、长期借款等。</a:t>
            </a:r>
            <a:endParaRPr lang="zh-CN" altLang="en-US"/>
          </a:p>
          <a:p>
            <a:r>
              <a:rPr lang="zh-CN" altLang="en-US"/>
              <a:t>(2)以历史成本计量的外币非货币性项目，仍采用发生日的即期汇率折算，不改变其记账本位币金额。外币非货币性项目，是指货币性项目以外的项目，如存货、投资性房地产、固定资产、无形资产、长期股权投资等。</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外币交易会计核算</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二、外币交易会计处理的两种观点</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(一)单项交易观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单项交易观也称一笔业务交易观或一项交易观。该种观点认为，企业销售或购货与随后的账款结算是一项交易的两个阶段，因此，一项交易必须在债权债务结清之后才算完成。这样，交易的收入或成本的功能货币等值也就应当取决于货款结算日的汇率，而非交易发生时的汇率。</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(二)两项交易观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两项交易观也称两笔业务交易观。该种观点认为，企业销售或购货交易的发生与随后的款项结算是两项既相互联系又相对独立的交易，而非一项交易的两个阶段。在该种观点下，购货成本或销售收入均按交易发生时的汇率将外币金额折算为功能货币等值，而与之后的货款结算无关</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commondata" val="eyJoZGlkIjoiNTBlODZkODVmOTIxMWE2ZDY3MjViNmY2OTBlOTlkYTMifQ=="/>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3332</Words>
  <Application>WPS 演示</Application>
  <PresentationFormat>宽屏</PresentationFormat>
  <Paragraphs>172</Paragraphs>
  <Slides>15</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15</vt:i4>
      </vt:variant>
    </vt:vector>
  </HeadingPairs>
  <TitlesOfParts>
    <vt:vector size="31" baseType="lpstr">
      <vt:lpstr>Arial</vt:lpstr>
      <vt:lpstr>宋体</vt:lpstr>
      <vt:lpstr>Wingdings</vt:lpstr>
      <vt:lpstr>Wingdings</vt:lpstr>
      <vt:lpstr>微软雅黑</vt:lpstr>
      <vt:lpstr>Arial Unicode MS</vt:lpstr>
      <vt:lpstr>Calibri</vt:lpstr>
      <vt:lpstr>汉仪粗圆简</vt:lpstr>
      <vt:lpstr>GungsuhChe</vt:lpstr>
      <vt:lpstr>Malgun Gothic</vt:lpstr>
      <vt:lpstr>汉仪铁线黑-65简</vt:lpstr>
      <vt:lpstr>思源黑体 CN</vt:lpstr>
      <vt:lpstr>黑体</vt:lpstr>
      <vt:lpstr>楷体</vt:lpstr>
      <vt:lpstr>WPS</vt:lpstr>
      <vt:lpstr>默认设计模板</vt:lpstr>
      <vt:lpstr>PowerPoint 演示文稿</vt:lpstr>
      <vt:lpstr>PowerPoint 演示文稿</vt:lpstr>
      <vt:lpstr>第一节  外币业务概述</vt:lpstr>
      <vt:lpstr>第一节  外币业务概述</vt:lpstr>
      <vt:lpstr>第一节  外币业务概述</vt:lpstr>
      <vt:lpstr>第一节  外币业务概述</vt:lpstr>
      <vt:lpstr>第二节  外币交易会计核算</vt:lpstr>
      <vt:lpstr>第二节  外币交易会计核算</vt:lpstr>
      <vt:lpstr>第二节  外币交易会计核算</vt:lpstr>
      <vt:lpstr>第二节  外币交易会计核算</vt:lpstr>
      <vt:lpstr>第二节  外币交易会计核算</vt:lpstr>
      <vt:lpstr>第三节  外币财务报表折算</vt:lpstr>
      <vt:lpstr>第三节  外币财务报表折算</vt:lpstr>
      <vt:lpstr>第三节  外币财务报表折算</vt:lpstr>
      <vt:lpstr>第三节  外币财务报表折算</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2023-11-25T09:49:25Z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4A8C9DA4B09D4624A7E52F0132097766_11</vt:lpwstr>
  </property>
</Properties>
</file>