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  <p:cmAuthor id="2" name="caoyu" initials="c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25.xml"/><Relationship Id="rId14" Type="http://schemas.openxmlformats.org/officeDocument/2006/relationships/commentAuthors" Target="commentAuthors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573405" y="258445"/>
            <a:ext cx="8267065" cy="628650"/>
          </a:xfrm>
        </p:spPr>
        <p:txBody>
          <a:bodyPr>
            <a:noAutofit/>
          </a:bodyPr>
          <a:lstStyle>
            <a:lvl1pPr algn="l">
              <a:defRPr lang="zh-CN" altLang="zh-CN" sz="2400" b="0">
                <a:solidFill>
                  <a:schemeClr val="tx1"/>
                </a:solidFill>
                <a:latin typeface="汉仪铁线黑-65简" panose="00020600040101010101" charset="-122"/>
                <a:ea typeface="汉仪铁线黑-65简" panose="00020600040101010101" charset="-122"/>
              </a:defRPr>
            </a:lvl1pPr>
          </a:lstStyle>
          <a:p>
            <a:pPr algn="l">
              <a:buClrTx/>
              <a:buSzTx/>
              <a:buFontTx/>
            </a:pPr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622300" y="1423670"/>
            <a:ext cx="10947400" cy="4864735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Requires="p14" p14:dur="500">
        <p15:prstTrans prst="pageCurlDouble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latin typeface="汉仪粗圆简" panose="02010600000101010101" charset="-122"/>
                <a:ea typeface="汉仪粗圆简" panose="02010600000101010101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8180" y="1539240"/>
            <a:ext cx="10740390" cy="4609465"/>
          </a:xfrm>
        </p:spPr>
        <p:txBody>
          <a:bodyPr/>
          <a:lstStyle>
            <a:lvl1pPr algn="just" eaLnBrk="0" fontAlgn="base" latinLnBrk="0" hangingPunct="0">
              <a:spcBef>
                <a:spcPts val="600"/>
              </a:spcBef>
              <a:defRPr>
                <a:latin typeface="+mn-ea"/>
                <a:ea typeface="+mn-ea"/>
              </a:defRPr>
            </a:lvl1pPr>
            <a:lvl2pPr algn="just" eaLnBrk="0" fontAlgn="base" latinLnBrk="0" hangingPunct="0">
              <a:spcBef>
                <a:spcPts val="600"/>
              </a:spcBef>
              <a:defRPr>
                <a:latin typeface="+mn-ea"/>
                <a:ea typeface="+mn-ea"/>
              </a:defRPr>
            </a:lvl2pPr>
            <a:lvl3pPr algn="just" eaLnBrk="0" fontAlgn="base" latinLnBrk="0" hangingPunct="0">
              <a:spcBef>
                <a:spcPts val="600"/>
              </a:spcBef>
              <a:defRPr>
                <a:latin typeface="+mn-ea"/>
                <a:ea typeface="+mn-ea"/>
              </a:defRPr>
            </a:lvl3pPr>
            <a:lvl4pPr algn="just" eaLnBrk="0" fontAlgn="base" latinLnBrk="0" hangingPunct="0">
              <a:spcBef>
                <a:spcPts val="600"/>
              </a:spcBef>
              <a:defRPr>
                <a:latin typeface="+mn-ea"/>
                <a:ea typeface="+mn-ea"/>
              </a:defRPr>
            </a:lvl4pPr>
            <a:lvl5pPr algn="just" eaLnBrk="0" fontAlgn="base" latinLnBrk="0" hangingPunct="0">
              <a:spcBef>
                <a:spcPts val="600"/>
              </a:spcBef>
              <a:defRPr>
                <a:latin typeface="+mn-ea"/>
                <a:ea typeface="+mn-ea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zh-CN" altLang="en-US" smtClean="0"/>
              <a:t>第</a:t>
            </a:r>
            <a:fld id="{565CE74E-AB26-4998-AD42-012C4C1AD076}" type="slidenum">
              <a:rPr lang="zh-CN" altLang="en-US" smtClean="0"/>
            </a:fld>
            <a:r>
              <a:rPr lang="zh-CN" altLang="en-US" smtClean="0"/>
              <a:t>页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Requires="p14" p14:dur="500">
        <p15:prstTrans prst="pageCurlDouble"/>
      </p:transition>
    </mc:Choice>
    <mc:Fallback>
      <p:transition>
        <p:fade/>
      </p:transition>
    </mc:Fallback>
  </mc:AlternateContent>
  <p:hf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tags" Target="../tags/tag2.xml"/><Relationship Id="rId4" Type="http://schemas.openxmlformats.org/officeDocument/2006/relationships/image" Target="../media/image1.png"/><Relationship Id="rId3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-635"/>
            <a:ext cx="12192000" cy="68586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19735" y="123190"/>
            <a:ext cx="1219835" cy="1328420"/>
          </a:xfrm>
          <a:prstGeom prst="rect">
            <a:avLst/>
          </a:prstGeom>
        </p:spPr>
      </p:pic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5155" y="1692910"/>
            <a:ext cx="11040745" cy="4609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748155" y="447675"/>
            <a:ext cx="8558530" cy="729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dirty="0" smtClean="0"/>
              <a:t>单击此处编辑母版标题样式</a:t>
            </a:r>
            <a:endParaRPr lang="zh-CN" altLang="zh-CN" dirty="0" smtClean="0"/>
          </a:p>
        </p:txBody>
      </p:sp>
      <p:pic>
        <p:nvPicPr>
          <p:cNvPr id="23" name="图片 22" descr="WPS图片编辑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009505" y="6348095"/>
            <a:ext cx="1905000" cy="28511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Requires="p14" p14:dur="500">
        <p15:prstTrans prst="pageCurlDouble"/>
      </p:transition>
    </mc:Choice>
    <mc:Fallback>
      <p:transition>
        <p:fade/>
      </p:transition>
    </mc:Fallback>
  </mc:AlternateConten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0" kern="1200">
          <a:solidFill>
            <a:schemeClr val="tx1"/>
          </a:solidFill>
          <a:latin typeface="汉仪粗圆简" panose="02010600000101010101" charset="-122"/>
          <a:ea typeface="汉仪粗圆简" panose="02010600000101010101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9pPr>
    </p:titleStyle>
    <p:bodyStyle>
      <a:lvl1pPr marL="342900" indent="-342900" algn="just" rtl="0" eaLnBrk="0" fontAlgn="base" latinLnBrk="0" hangingPunct="0">
        <a:lnSpc>
          <a:spcPct val="125000"/>
        </a:lnSpc>
        <a:spcBef>
          <a:spcPts val="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rtl="0" eaLnBrk="0" fontAlgn="base" latinLnBrk="0" hangingPunct="0">
        <a:lnSpc>
          <a:spcPct val="125000"/>
        </a:lnSpc>
        <a:spcBef>
          <a:spcPts val="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just" rtl="0" eaLnBrk="0" fontAlgn="base" latinLnBrk="0" hangingPunct="0">
        <a:lnSpc>
          <a:spcPct val="125000"/>
        </a:lnSpc>
        <a:spcBef>
          <a:spcPts val="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just" rtl="0" eaLnBrk="0" fontAlgn="base" latinLnBrk="0" hangingPunct="0">
        <a:lnSpc>
          <a:spcPct val="125000"/>
        </a:lnSpc>
        <a:spcBef>
          <a:spcPts val="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just" rtl="0" eaLnBrk="0" fontAlgn="base" latinLnBrk="0" hangingPunct="0">
        <a:lnSpc>
          <a:spcPct val="125000"/>
        </a:lnSpc>
        <a:spcBef>
          <a:spcPts val="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4" Type="http://schemas.openxmlformats.org/officeDocument/2006/relationships/image" Target="../media/image5.png"/><Relationship Id="rId3" Type="http://schemas.openxmlformats.org/officeDocument/2006/relationships/tags" Target="../tags/tag4.xml"/><Relationship Id="rId2" Type="http://schemas.openxmlformats.org/officeDocument/2006/relationships/image" Target="../media/image4.png"/><Relationship Id="rId1" Type="http://schemas.openxmlformats.org/officeDocument/2006/relationships/tags" Target="../tags/tag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2.xml"/><Relationship Id="rId8" Type="http://schemas.openxmlformats.org/officeDocument/2006/relationships/tags" Target="../tags/tag11.xml"/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image" Target="../media/image6.png"/><Relationship Id="rId3" Type="http://schemas.openxmlformats.org/officeDocument/2006/relationships/tags" Target="../tags/tag7.xml"/><Relationship Id="rId22" Type="http://schemas.openxmlformats.org/officeDocument/2006/relationships/slideLayout" Target="../slideLayouts/slideLayout2.xml"/><Relationship Id="rId21" Type="http://schemas.openxmlformats.org/officeDocument/2006/relationships/tags" Target="../tags/tag24.xml"/><Relationship Id="rId20" Type="http://schemas.openxmlformats.org/officeDocument/2006/relationships/tags" Target="../tags/tag23.xml"/><Relationship Id="rId2" Type="http://schemas.openxmlformats.org/officeDocument/2006/relationships/image" Target="../media/image2.png"/><Relationship Id="rId19" Type="http://schemas.openxmlformats.org/officeDocument/2006/relationships/tags" Target="../tags/tag22.xml"/><Relationship Id="rId18" Type="http://schemas.openxmlformats.org/officeDocument/2006/relationships/tags" Target="../tags/tag21.xml"/><Relationship Id="rId17" Type="http://schemas.openxmlformats.org/officeDocument/2006/relationships/tags" Target="../tags/tag20.xml"/><Relationship Id="rId16" Type="http://schemas.openxmlformats.org/officeDocument/2006/relationships/tags" Target="../tags/tag19.xml"/><Relationship Id="rId15" Type="http://schemas.openxmlformats.org/officeDocument/2006/relationships/tags" Target="../tags/tag18.xml"/><Relationship Id="rId14" Type="http://schemas.openxmlformats.org/officeDocument/2006/relationships/tags" Target="../tags/tag17.xml"/><Relationship Id="rId13" Type="http://schemas.openxmlformats.org/officeDocument/2006/relationships/tags" Target="../tags/tag16.xml"/><Relationship Id="rId12" Type="http://schemas.openxmlformats.org/officeDocument/2006/relationships/tags" Target="../tags/tag15.xml"/><Relationship Id="rId11" Type="http://schemas.openxmlformats.org/officeDocument/2006/relationships/tags" Target="../tags/tag14.xml"/><Relationship Id="rId10" Type="http://schemas.openxmlformats.org/officeDocument/2006/relationships/tags" Target="../tags/tag13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" name="组合 4"/>
          <p:cNvGrpSpPr/>
          <p:nvPr/>
        </p:nvGrpSpPr>
        <p:grpSpPr>
          <a:xfrm>
            <a:off x="0" y="0"/>
            <a:ext cx="12192000" cy="6870700"/>
            <a:chOff x="0" y="1"/>
            <a:chExt cx="19200" cy="10820"/>
          </a:xfrm>
        </p:grpSpPr>
        <p:pic>
          <p:nvPicPr>
            <p:cNvPr id="4" name="图片 3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0" y="1"/>
              <a:ext cx="19200" cy="108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7455" y="9848"/>
              <a:ext cx="4119" cy="777"/>
            </a:xfrm>
            <a:prstGeom prst="rect">
              <a:avLst/>
            </a:prstGeom>
          </p:spPr>
        </p:pic>
      </p:grpSp>
      <p:sp>
        <p:nvSpPr>
          <p:cNvPr id="100" name="文本框 99"/>
          <p:cNvSpPr txBox="1"/>
          <p:nvPr>
            <p:custDataLst>
              <p:tags r:id="rId5"/>
            </p:custDataLst>
          </p:nvPr>
        </p:nvSpPr>
        <p:spPr>
          <a:xfrm>
            <a:off x="0" y="3244850"/>
            <a:ext cx="1219263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zh-CN" sz="4800">
                <a:solidFill>
                  <a:srgbClr val="000000"/>
                </a:solidFill>
                <a:latin typeface="汉仪粗圆简" panose="02010600000101010101" charset="-122"/>
                <a:ea typeface="汉仪粗圆简" panose="02010600000101010101" charset="-122"/>
                <a:cs typeface="汉仪粗圆简" panose="02010600000101010101" charset="-122"/>
                <a:sym typeface="+mn-ea"/>
              </a:rPr>
              <a:t>第五章</a:t>
            </a:r>
            <a:r>
              <a:rPr lang="en-US" sz="4800">
                <a:solidFill>
                  <a:srgbClr val="000000"/>
                </a:solidFill>
                <a:latin typeface="汉仪粗圆简" panose="02010600000101010101" charset="-122"/>
                <a:ea typeface="汉仪粗圆简" panose="02010600000101010101" charset="-122"/>
                <a:cs typeface="汉仪粗圆简" panose="02010600000101010101" charset="-122"/>
                <a:sym typeface="+mn-ea"/>
              </a:rPr>
              <a:t>  </a:t>
            </a:r>
            <a:r>
              <a:rPr lang="zh-CN" sz="4800">
                <a:solidFill>
                  <a:srgbClr val="000000"/>
                </a:solidFill>
                <a:latin typeface="汉仪粗圆简" panose="02010600000101010101" charset="-122"/>
                <a:ea typeface="汉仪粗圆简" panose="02010600000101010101" charset="-122"/>
                <a:cs typeface="汉仪粗圆简" panose="02010600000101010101" charset="-122"/>
                <a:sym typeface="+mn-ea"/>
              </a:rPr>
              <a:t>购并后合并财务报表的编制</a:t>
            </a:r>
            <a:endParaRPr sz="4800">
              <a:solidFill>
                <a:srgbClr val="000000"/>
              </a:solidFill>
              <a:effectLst/>
              <a:latin typeface="汉仪粗圆简" panose="02010600000101010101" charset="-122"/>
              <a:ea typeface="汉仪粗圆简" panose="02010600000101010101" charset="-122"/>
              <a:cs typeface="汉仪粗圆简" panose="02010600000101010101" charset="-122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Requires="p14" p14:dur="500">
        <p15:prstTrans prst="pageCurlDouble"/>
      </p:transition>
    </mc:Choice>
    <mc:Fallback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" name="组合 20"/>
          <p:cNvGrpSpPr/>
          <p:nvPr/>
        </p:nvGrpSpPr>
        <p:grpSpPr>
          <a:xfrm>
            <a:off x="302895" y="106680"/>
            <a:ext cx="11499850" cy="5732780"/>
            <a:chOff x="477" y="168"/>
            <a:chExt cx="18110" cy="9028"/>
          </a:xfrm>
        </p:grpSpPr>
        <p:pic>
          <p:nvPicPr>
            <p:cNvPr id="11" name="图片 10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13849" y="4036"/>
              <a:ext cx="4738" cy="5160"/>
            </a:xfrm>
            <a:prstGeom prst="snip1Rect">
              <a:avLst/>
            </a:prstGeom>
          </p:spPr>
        </p:pic>
        <p:pic>
          <p:nvPicPr>
            <p:cNvPr id="5" name="内容占位符 3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477" y="168"/>
              <a:ext cx="3160" cy="2405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sp>
        <p:nvSpPr>
          <p:cNvPr id="35" name="椭圆 34"/>
          <p:cNvSpPr/>
          <p:nvPr>
            <p:custDataLst>
              <p:tags r:id="rId5"/>
            </p:custDataLst>
          </p:nvPr>
        </p:nvSpPr>
        <p:spPr>
          <a:xfrm rot="2713401">
            <a:off x="1738651" y="1979962"/>
            <a:ext cx="363011" cy="35589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"/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>
            <p:custDataLst>
              <p:tags r:id="rId6"/>
            </p:custDataLst>
          </p:nvPr>
        </p:nvSpPr>
        <p:spPr>
          <a:xfrm rot="2713401">
            <a:off x="1330893" y="1702700"/>
            <a:ext cx="595928" cy="584243"/>
          </a:xfrm>
          <a:prstGeom prst="ellipse">
            <a:avLst/>
          </a:prstGeom>
          <a:gradFill>
            <a:gsLst>
              <a:gs pos="24000">
                <a:schemeClr val="accent2">
                  <a:lumMod val="60000"/>
                  <a:lumOff val="40000"/>
                </a:schemeClr>
              </a:gs>
              <a:gs pos="8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>
            <p:custDataLst>
              <p:tags r:id="rId7"/>
            </p:custDataLst>
          </p:nvPr>
        </p:nvSpPr>
        <p:spPr>
          <a:xfrm>
            <a:off x="1454449" y="179254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kern="1200" cap="none" spc="0" normalizeH="0" baseline="0" noProof="0" dirty="0">
                <a:solidFill>
                  <a:prstClr val="white"/>
                </a:solidFill>
                <a:latin typeface="思源黑体 CN"/>
                <a:cs typeface="+mn-ea"/>
                <a:sym typeface="+mn-lt"/>
              </a:rPr>
              <a:t>1</a:t>
            </a:r>
            <a:endParaRPr kumimoji="0" lang="zh-CN" altLang="en-US" sz="2400" b="0" i="0" kern="1200" cap="none" spc="0" normalizeH="0" baseline="0" noProof="0" dirty="0">
              <a:solidFill>
                <a:prstClr val="white"/>
              </a:solidFill>
              <a:latin typeface="思源黑体 CN"/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>
            <p:custDataLst>
              <p:tags r:id="rId8"/>
            </p:custDataLst>
          </p:nvPr>
        </p:nvSpPr>
        <p:spPr>
          <a:xfrm>
            <a:off x="2150110" y="1701165"/>
            <a:ext cx="6200140" cy="4552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R="0" indent="0" defTabSz="9144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2000">
                <a:solidFill>
                  <a:srgbClr val="000000"/>
                </a:solidFill>
                <a:latin typeface="汉仪粗圆简" panose="02010600000101010101" charset="-122"/>
                <a:ea typeface="汉仪粗圆简" panose="02010600000101010101" charset="-122"/>
                <a:cs typeface="汉仪粗圆简" panose="02010600000101010101" charset="-122"/>
                <a:sym typeface="+mn-ea"/>
              </a:rPr>
              <a:t>第一节</a:t>
            </a:r>
            <a:r>
              <a:rPr lang="en-US" sz="2000">
                <a:solidFill>
                  <a:srgbClr val="000000"/>
                </a:solidFill>
                <a:latin typeface="汉仪粗圆简" panose="02010600000101010101" charset="-122"/>
                <a:ea typeface="汉仪粗圆简" panose="02010600000101010101" charset="-122"/>
                <a:cs typeface="汉仪粗圆简" panose="02010600000101010101" charset="-122"/>
                <a:sym typeface="+mn-ea"/>
              </a:rPr>
              <a:t>  </a:t>
            </a:r>
            <a:r>
              <a:rPr lang="zh-CN" sz="2000">
                <a:solidFill>
                  <a:srgbClr val="000000"/>
                </a:solidFill>
                <a:latin typeface="汉仪粗圆简" panose="02010600000101010101" charset="-122"/>
                <a:ea typeface="汉仪粗圆简" panose="02010600000101010101" charset="-122"/>
                <a:cs typeface="汉仪粗圆简" panose="02010600000101010101" charset="-122"/>
                <a:sym typeface="+mn-ea"/>
              </a:rPr>
              <a:t>非同一控制下购并日后合并财务报表的编制</a:t>
            </a:r>
            <a:endParaRPr kumimoji="0" lang="zh-CN" altLang="en-US" sz="2000" i="0" kern="0" cap="none" spc="0" normalizeH="0" baseline="0" noProof="0" dirty="0">
              <a:latin typeface="汉仪粗圆简" panose="02010600000101010101" charset="-122"/>
              <a:ea typeface="汉仪粗圆简" panose="02010600000101010101" charset="-122"/>
              <a:cs typeface="+mn-ea"/>
              <a:sym typeface="+mn-lt"/>
            </a:endParaRPr>
          </a:p>
        </p:txBody>
      </p:sp>
      <p:cxnSp>
        <p:nvCxnSpPr>
          <p:cNvPr id="40" name="直接连接符 39"/>
          <p:cNvCxnSpPr/>
          <p:nvPr>
            <p:custDataLst>
              <p:tags r:id="rId9"/>
            </p:custDataLst>
          </p:nvPr>
        </p:nvCxnSpPr>
        <p:spPr>
          <a:xfrm>
            <a:off x="2174316" y="2156533"/>
            <a:ext cx="5901690" cy="444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椭圆 40"/>
          <p:cNvSpPr/>
          <p:nvPr>
            <p:custDataLst>
              <p:tags r:id="rId10"/>
            </p:custDataLst>
          </p:nvPr>
        </p:nvSpPr>
        <p:spPr>
          <a:xfrm rot="2713401">
            <a:off x="1738651" y="3178207"/>
            <a:ext cx="363011" cy="35589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"/>
              <a:cs typeface="+mn-ea"/>
              <a:sym typeface="+mn-lt"/>
            </a:endParaRPr>
          </a:p>
        </p:txBody>
      </p:sp>
      <p:sp>
        <p:nvSpPr>
          <p:cNvPr id="42" name="椭圆 41"/>
          <p:cNvSpPr/>
          <p:nvPr>
            <p:custDataLst>
              <p:tags r:id="rId11"/>
            </p:custDataLst>
          </p:nvPr>
        </p:nvSpPr>
        <p:spPr>
          <a:xfrm rot="2713401">
            <a:off x="1330893" y="2900945"/>
            <a:ext cx="595928" cy="584243"/>
          </a:xfrm>
          <a:prstGeom prst="ellipse">
            <a:avLst/>
          </a:prstGeom>
          <a:gradFill>
            <a:gsLst>
              <a:gs pos="24000">
                <a:schemeClr val="accent2">
                  <a:lumMod val="60000"/>
                  <a:lumOff val="40000"/>
                </a:schemeClr>
              </a:gs>
              <a:gs pos="8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"/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>
            <p:custDataLst>
              <p:tags r:id="rId12"/>
            </p:custDataLst>
          </p:nvPr>
        </p:nvSpPr>
        <p:spPr>
          <a:xfrm>
            <a:off x="1454449" y="299078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kern="1200" cap="none" spc="0" normalizeH="0" baseline="0" noProof="0" dirty="0">
                <a:solidFill>
                  <a:prstClr val="white"/>
                </a:solidFill>
                <a:latin typeface="思源黑体 CN"/>
                <a:cs typeface="+mn-ea"/>
                <a:sym typeface="+mn-lt"/>
              </a:rPr>
              <a:t>2</a:t>
            </a:r>
            <a:endParaRPr kumimoji="0" lang="zh-CN" altLang="en-US" sz="2400" b="0" i="0" kern="1200" cap="none" spc="0" normalizeH="0" baseline="0" noProof="0" dirty="0">
              <a:solidFill>
                <a:prstClr val="white"/>
              </a:solidFill>
              <a:latin typeface="思源黑体 CN"/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>
            <p:custDataLst>
              <p:tags r:id="rId13"/>
            </p:custDataLst>
          </p:nvPr>
        </p:nvSpPr>
        <p:spPr>
          <a:xfrm rot="2713401">
            <a:off x="1740829" y="4481965"/>
            <a:ext cx="363011" cy="35589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"/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>
            <p:custDataLst>
              <p:tags r:id="rId14"/>
            </p:custDataLst>
          </p:nvPr>
        </p:nvSpPr>
        <p:spPr>
          <a:xfrm rot="2713401">
            <a:off x="1333071" y="4204703"/>
            <a:ext cx="595928" cy="584243"/>
          </a:xfrm>
          <a:prstGeom prst="ellipse">
            <a:avLst/>
          </a:prstGeom>
          <a:gradFill>
            <a:gsLst>
              <a:gs pos="24000">
                <a:schemeClr val="accent2">
                  <a:lumMod val="60000"/>
                  <a:lumOff val="40000"/>
                </a:schemeClr>
              </a:gs>
              <a:gs pos="8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"/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>
            <p:custDataLst>
              <p:tags r:id="rId15"/>
            </p:custDataLst>
          </p:nvPr>
        </p:nvSpPr>
        <p:spPr>
          <a:xfrm>
            <a:off x="1456627" y="429454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kern="1200" cap="none" spc="0" normalizeH="0" baseline="0" noProof="0" dirty="0">
                <a:solidFill>
                  <a:prstClr val="white"/>
                </a:solidFill>
                <a:latin typeface="思源黑体 CN"/>
                <a:cs typeface="+mn-ea"/>
                <a:sym typeface="+mn-lt"/>
              </a:rPr>
              <a:t>3</a:t>
            </a:r>
            <a:endParaRPr kumimoji="0" lang="zh-CN" altLang="en-US" sz="2400" b="0" i="0" kern="1200" cap="none" spc="0" normalizeH="0" baseline="0" noProof="0" dirty="0">
              <a:solidFill>
                <a:prstClr val="white"/>
              </a:solidFill>
              <a:latin typeface="思源黑体 CN"/>
              <a:cs typeface="+mn-ea"/>
              <a:sym typeface="+mn-lt"/>
            </a:endParaRPr>
          </a:p>
        </p:txBody>
      </p:sp>
      <p:sp>
        <p:nvSpPr>
          <p:cNvPr id="59" name="文本框 58"/>
          <p:cNvSpPr txBox="1"/>
          <p:nvPr>
            <p:custDataLst>
              <p:tags r:id="rId16"/>
            </p:custDataLst>
          </p:nvPr>
        </p:nvSpPr>
        <p:spPr>
          <a:xfrm>
            <a:off x="2176780" y="2990850"/>
            <a:ext cx="5992495" cy="4552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R="0" indent="0" defTabSz="9144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2000">
                <a:solidFill>
                  <a:srgbClr val="000000"/>
                </a:solidFill>
                <a:latin typeface="汉仪粗圆简" panose="02010600000101010101" charset="-122"/>
                <a:ea typeface="汉仪粗圆简" panose="02010600000101010101" charset="-122"/>
                <a:cs typeface="汉仪粗圆简" panose="02010600000101010101" charset="-122"/>
                <a:sym typeface="+mn-ea"/>
              </a:rPr>
              <a:t>第二节</a:t>
            </a:r>
            <a:r>
              <a:rPr lang="en-US" sz="2000">
                <a:solidFill>
                  <a:srgbClr val="000000"/>
                </a:solidFill>
                <a:latin typeface="汉仪粗圆简" panose="02010600000101010101" charset="-122"/>
                <a:ea typeface="汉仪粗圆简" panose="02010600000101010101" charset="-122"/>
                <a:cs typeface="汉仪粗圆简" panose="02010600000101010101" charset="-122"/>
                <a:sym typeface="+mn-ea"/>
              </a:rPr>
              <a:t>  </a:t>
            </a:r>
            <a:r>
              <a:rPr lang="zh-CN" sz="2000">
                <a:solidFill>
                  <a:srgbClr val="000000"/>
                </a:solidFill>
                <a:latin typeface="汉仪粗圆简" panose="02010600000101010101" charset="-122"/>
                <a:ea typeface="汉仪粗圆简" panose="02010600000101010101" charset="-122"/>
                <a:cs typeface="汉仪粗圆简" panose="02010600000101010101" charset="-122"/>
                <a:sym typeface="+mn-ea"/>
              </a:rPr>
              <a:t>同一控制下购并日后合并财务报表的编制</a:t>
            </a:r>
            <a:endParaRPr lang="zh-CN" sz="2000">
              <a:solidFill>
                <a:srgbClr val="000000"/>
              </a:solidFill>
              <a:latin typeface="汉仪粗圆简" panose="02010600000101010101" charset="-122"/>
              <a:ea typeface="汉仪粗圆简" panose="02010600000101010101" charset="-122"/>
              <a:cs typeface="汉仪粗圆简" panose="02010600000101010101" charset="-122"/>
              <a:sym typeface="+mn-ea"/>
            </a:endParaRPr>
          </a:p>
          <a:p>
            <a:endParaRPr kumimoji="0" lang="zh-CN" altLang="en-US" sz="2000" i="0" kern="0" cap="none" spc="0" normalizeH="0" baseline="0" noProof="0" dirty="0">
              <a:latin typeface="汉仪粗圆简" panose="02010600000101010101" charset="-122"/>
              <a:ea typeface="汉仪粗圆简" panose="02010600000101010101" charset="-122"/>
              <a:cs typeface="+mn-ea"/>
              <a:sym typeface="+mn-lt"/>
            </a:endParaRPr>
          </a:p>
        </p:txBody>
      </p:sp>
      <p:cxnSp>
        <p:nvCxnSpPr>
          <p:cNvPr id="60" name="直接连接符 59"/>
          <p:cNvCxnSpPr/>
          <p:nvPr>
            <p:custDataLst>
              <p:tags r:id="rId17"/>
            </p:custDataLst>
          </p:nvPr>
        </p:nvCxnSpPr>
        <p:spPr>
          <a:xfrm flipV="1">
            <a:off x="2200986" y="3424628"/>
            <a:ext cx="5968365" cy="2159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>
            <p:custDataLst>
              <p:tags r:id="rId18"/>
            </p:custDataLst>
          </p:nvPr>
        </p:nvSpPr>
        <p:spPr>
          <a:xfrm>
            <a:off x="2154555" y="4302125"/>
            <a:ext cx="5619750" cy="4552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R="0" indent="0" defTabSz="9144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2000">
                <a:solidFill>
                  <a:srgbClr val="000000"/>
                </a:solidFill>
                <a:latin typeface="汉仪粗圆简" panose="02010600000101010101" charset="-122"/>
                <a:ea typeface="汉仪粗圆简" panose="02010600000101010101" charset="-122"/>
                <a:cs typeface="汉仪粗圆简" panose="02010600000101010101" charset="-122"/>
                <a:sym typeface="+mn-ea"/>
              </a:rPr>
              <a:t>第三节</a:t>
            </a:r>
            <a:r>
              <a:rPr lang="en-US" sz="2000">
                <a:solidFill>
                  <a:srgbClr val="000000"/>
                </a:solidFill>
                <a:latin typeface="汉仪粗圆简" panose="02010600000101010101" charset="-122"/>
                <a:ea typeface="汉仪粗圆简" panose="02010600000101010101" charset="-122"/>
                <a:cs typeface="汉仪粗圆简" panose="02010600000101010101" charset="-122"/>
                <a:sym typeface="+mn-ea"/>
              </a:rPr>
              <a:t>  </a:t>
            </a:r>
            <a:r>
              <a:rPr lang="zh-CN" sz="2000">
                <a:solidFill>
                  <a:srgbClr val="000000"/>
                </a:solidFill>
                <a:latin typeface="汉仪粗圆简" panose="02010600000101010101" charset="-122"/>
                <a:ea typeface="汉仪粗圆简" panose="02010600000101010101" charset="-122"/>
                <a:cs typeface="汉仪粗圆简" panose="02010600000101010101" charset="-122"/>
                <a:sym typeface="+mn-ea"/>
              </a:rPr>
              <a:t>合并现金流量表的编制</a:t>
            </a:r>
            <a:endParaRPr kumimoji="0" lang="zh-CN" altLang="en-US" sz="2000" i="0" kern="0" cap="none" spc="0" normalizeH="0" baseline="0" noProof="0" dirty="0">
              <a:latin typeface="汉仪粗圆简" panose="02010600000101010101" charset="-122"/>
              <a:ea typeface="汉仪粗圆简" panose="02010600000101010101" charset="-122"/>
              <a:cs typeface="+mn-ea"/>
              <a:sym typeface="+mn-lt"/>
            </a:endParaRPr>
          </a:p>
        </p:txBody>
      </p:sp>
      <p:cxnSp>
        <p:nvCxnSpPr>
          <p:cNvPr id="62" name="直接连接符 61"/>
          <p:cNvCxnSpPr/>
          <p:nvPr>
            <p:custDataLst>
              <p:tags r:id="rId19"/>
            </p:custDataLst>
          </p:nvPr>
        </p:nvCxnSpPr>
        <p:spPr>
          <a:xfrm>
            <a:off x="2178761" y="4757493"/>
            <a:ext cx="593598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>
            <p:custDataLst>
              <p:tags r:id="rId20"/>
            </p:custDataLst>
          </p:nvPr>
        </p:nvSpPr>
        <p:spPr>
          <a:xfrm>
            <a:off x="8463280" y="843329"/>
            <a:ext cx="214927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indent="0" algn="dist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kern="1200" cap="none" spc="0" normalizeH="0" baseline="0" noProof="0" dirty="0">
                <a:solidFill>
                  <a:schemeClr val="accent2"/>
                </a:solidFill>
                <a:latin typeface="汉仪粗圆简" panose="02010600000101010101" charset="-122"/>
                <a:ea typeface="汉仪粗圆简" panose="02010600000101010101" charset="-122"/>
                <a:cs typeface="+mn-ea"/>
                <a:sym typeface="+mn-lt"/>
              </a:rPr>
              <a:t>目录</a:t>
            </a:r>
            <a:endParaRPr kumimoji="0" lang="zh-CN" altLang="en-US" sz="6000" b="1" i="0" kern="1200" cap="none" spc="0" normalizeH="0" baseline="0" noProof="0" dirty="0">
              <a:solidFill>
                <a:schemeClr val="accent2"/>
              </a:solidFill>
              <a:latin typeface="汉仪粗圆简" panose="02010600000101010101" charset="-122"/>
              <a:ea typeface="汉仪粗圆简" panose="02010600000101010101" charset="-122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>
            <p:custDataLst>
              <p:tags r:id="rId21"/>
            </p:custDataLst>
          </p:nvPr>
        </p:nvSpPr>
        <p:spPr>
          <a:xfrm>
            <a:off x="8265744" y="459392"/>
            <a:ext cx="2442056" cy="461665"/>
          </a:xfrm>
          <a:prstGeom prst="rect">
            <a:avLst/>
          </a:prstGeom>
        </p:spPr>
        <p:txBody>
          <a:bodyPr wrap="square">
            <a:spAutoFit/>
          </a:bodyPr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7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"/>
                <a:cs typeface="+mn-ea"/>
                <a:sym typeface="+mn-lt"/>
              </a:rPr>
              <a:t>CONTENTS</a:t>
            </a:r>
            <a:endParaRPr kumimoji="0" lang="zh-CN" altLang="en-US" sz="2400" b="1" i="0" u="none" strike="noStrike" kern="1200" cap="none" spc="7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CN"/>
              <a:cs typeface="+mn-ea"/>
              <a:sym typeface="+mn-lt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Requires="p14" p14:dur="500">
        <p15:prstTrans prst="pageCurlDouble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>
                <a:solidFill>
                  <a:srgbClr val="000000"/>
                </a:solidFill>
                <a:cs typeface="汉仪粗圆简" panose="02010600000101010101" charset="-122"/>
                <a:sym typeface="+mn-ea"/>
              </a:rPr>
              <a:t>第一节</a:t>
            </a:r>
            <a:r>
              <a:rPr lang="en-US">
                <a:solidFill>
                  <a:srgbClr val="000000"/>
                </a:solidFill>
                <a:cs typeface="汉仪粗圆简" panose="02010600000101010101" charset="-122"/>
                <a:sym typeface="+mn-ea"/>
              </a:rPr>
              <a:t>  </a:t>
            </a:r>
            <a:r>
              <a:rPr lang="zh-CN">
                <a:solidFill>
                  <a:srgbClr val="000000"/>
                </a:solidFill>
                <a:cs typeface="汉仪粗圆简" panose="02010600000101010101" charset="-122"/>
                <a:sym typeface="+mn-ea"/>
              </a:rPr>
              <a:t>非同一控制下购并日后合并财务报表的编制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>
              <a:spcBef>
                <a:spcPct val="200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charset="-122"/>
                <a:ea typeface="黑体" panose="02010609060101010101" charset="-122"/>
              </a:rPr>
              <a:t>一、母公司取得子公司100%全部股权</a:t>
            </a:r>
            <a:endParaRPr lang="zh-CN" altLang="zh-CN" sz="2600" b="1" dirty="0">
              <a:latin typeface="黑体" panose="02010609060101010101" charset="-122"/>
              <a:ea typeface="黑体" panose="02010609060101010101" charset="-122"/>
            </a:endParaRPr>
          </a:p>
          <a:p>
            <a:pPr marL="0" algn="just" eaLnBrk="1" fontAlgn="auto" hangingPunct="1"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(一)合并后第一年的合并财务报表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1.不产生商誉的合并</a:t>
            </a:r>
            <a:endParaRPr lang="zh-CN" altLang="en-US"/>
          </a:p>
          <a:p>
            <a:r>
              <a:rPr lang="zh-CN" altLang="en-US"/>
              <a:t>2.产生商誉的合并</a:t>
            </a:r>
            <a:endParaRPr lang="zh-CN" altLang="en-US"/>
          </a:p>
          <a:p>
            <a:pPr marL="0" algn="just" eaLnBrk="1" fontAlgn="auto" hangingPunct="1">
              <a:spcBef>
                <a:spcPts val="15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(二)合并后第二年的合并财务报表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合并后第二年合并财务报表的编制，在以母、子公司单独财务报表的基础上，不仅要抵销当年的集团内部交易，而且要抵销集团上一年的内部交易。现仅以产生合并商誉的情形为例，说明合并后第二年合并财务报表的编制。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Requires="p14" p14:dur="500">
        <p15:prstTrans prst="pageCurlDouble"/>
      </p:transition>
    </mc:Choice>
    <mc:Fallback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>
                <a:solidFill>
                  <a:srgbClr val="000000"/>
                </a:solidFill>
                <a:cs typeface="汉仪粗圆简" panose="02010600000101010101" charset="-122"/>
                <a:sym typeface="+mn-ea"/>
              </a:rPr>
              <a:t>第一节</a:t>
            </a:r>
            <a:r>
              <a:rPr lang="en-US">
                <a:solidFill>
                  <a:srgbClr val="000000"/>
                </a:solidFill>
                <a:cs typeface="汉仪粗圆简" panose="02010600000101010101" charset="-122"/>
                <a:sym typeface="+mn-ea"/>
              </a:rPr>
              <a:t>  </a:t>
            </a:r>
            <a:r>
              <a:rPr lang="zh-CN">
                <a:solidFill>
                  <a:srgbClr val="000000"/>
                </a:solidFill>
                <a:cs typeface="汉仪粗圆简" panose="02010600000101010101" charset="-122"/>
                <a:sym typeface="+mn-ea"/>
              </a:rPr>
              <a:t>非同一控制下购并日后合并财务报表的编制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>
              <a:spcBef>
                <a:spcPct val="200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charset="-122"/>
                <a:ea typeface="黑体" panose="02010609060101010101" charset="-122"/>
              </a:rPr>
              <a:t>二、母公司取得子公司部分控股权</a:t>
            </a:r>
            <a:endParaRPr lang="zh-CN" altLang="zh-CN" sz="2600" b="1" dirty="0">
              <a:latin typeface="黑体" panose="02010609060101010101" charset="-122"/>
              <a:ea typeface="黑体" panose="02010609060101010101" charset="-122"/>
            </a:endParaRPr>
          </a:p>
          <a:p>
            <a:pPr marL="0" algn="just" eaLnBrk="1" fontAlgn="auto" hangingPunct="1"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(一)合并后第一年的合并财务报表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 eaLnBrk="1" fontAlgn="auto" hangingPunct="1"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(二)合并后第二年的合并财务报表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Requires="p14" p14:dur="500">
        <p15:prstTrans prst="pageCurlDouble"/>
      </p:transition>
    </mc:Choice>
    <mc:Fallback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>
                <a:solidFill>
                  <a:srgbClr val="000000"/>
                </a:solidFill>
                <a:cs typeface="汉仪粗圆简" panose="02010600000101010101" charset="-122"/>
                <a:sym typeface="+mn-ea"/>
              </a:rPr>
              <a:t>第二节</a:t>
            </a:r>
            <a:r>
              <a:rPr lang="en-US">
                <a:solidFill>
                  <a:srgbClr val="000000"/>
                </a:solidFill>
                <a:cs typeface="汉仪粗圆简" panose="02010600000101010101" charset="-122"/>
                <a:sym typeface="+mn-ea"/>
              </a:rPr>
              <a:t>  </a:t>
            </a:r>
            <a:r>
              <a:rPr lang="zh-CN">
                <a:solidFill>
                  <a:srgbClr val="000000"/>
                </a:solidFill>
                <a:cs typeface="汉仪粗圆简" panose="02010600000101010101" charset="-122"/>
                <a:sym typeface="+mn-ea"/>
              </a:rPr>
              <a:t>同一控制下购并日后合并财务报表的编制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>
              <a:spcBef>
                <a:spcPct val="200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charset="-122"/>
                <a:ea typeface="黑体" panose="02010609060101010101" charset="-122"/>
              </a:rPr>
              <a:t>一、母公司取得子公司100%全部股权</a:t>
            </a:r>
            <a:endParaRPr lang="zh-CN" altLang="zh-CN" sz="2600" b="1" dirty="0">
              <a:latin typeface="黑体" panose="02010609060101010101" charset="-122"/>
              <a:ea typeface="黑体" panose="02010609060101010101" charset="-122"/>
            </a:endParaRPr>
          </a:p>
          <a:p>
            <a:pPr marL="0" algn="just" eaLnBrk="1" fontAlgn="auto" hangingPunct="1"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(一)合并后第一年的合并财务报表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 eaLnBrk="1" fontAlgn="auto" hangingPunct="1"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(二)合并后第二年的合并财务报表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Requires="p14" p14:dur="500">
        <p15:prstTrans prst="pageCurlDouble"/>
      </p:transition>
    </mc:Choice>
    <mc:Fallback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>
                <a:solidFill>
                  <a:srgbClr val="000000"/>
                </a:solidFill>
                <a:cs typeface="汉仪粗圆简" panose="02010600000101010101" charset="-122"/>
                <a:sym typeface="+mn-ea"/>
              </a:rPr>
              <a:t>第二节</a:t>
            </a:r>
            <a:r>
              <a:rPr lang="en-US">
                <a:solidFill>
                  <a:srgbClr val="000000"/>
                </a:solidFill>
                <a:cs typeface="汉仪粗圆简" panose="02010600000101010101" charset="-122"/>
                <a:sym typeface="+mn-ea"/>
              </a:rPr>
              <a:t>  </a:t>
            </a:r>
            <a:r>
              <a:rPr lang="zh-CN">
                <a:solidFill>
                  <a:srgbClr val="000000"/>
                </a:solidFill>
                <a:cs typeface="汉仪粗圆简" panose="02010600000101010101" charset="-122"/>
                <a:sym typeface="+mn-ea"/>
              </a:rPr>
              <a:t>同一控制下购并日后合并财务报表的编制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>
              <a:spcBef>
                <a:spcPct val="200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charset="-122"/>
                <a:ea typeface="黑体" panose="02010609060101010101" charset="-122"/>
              </a:rPr>
              <a:t>二、母公司取得子公司部分控股权</a:t>
            </a:r>
            <a:endParaRPr lang="zh-CN" altLang="zh-CN" sz="2600" b="1" dirty="0">
              <a:latin typeface="黑体" panose="02010609060101010101" charset="-122"/>
              <a:ea typeface="黑体" panose="02010609060101010101" charset="-122"/>
            </a:endParaRPr>
          </a:p>
          <a:p>
            <a:pPr marL="0" algn="just" eaLnBrk="1" fontAlgn="auto" hangingPunct="1"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(一)合并后第一年的合并财务报表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 eaLnBrk="1" fontAlgn="auto" hangingPunct="1"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(二)合并后第二年的合并财务报表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Requires="p14" p14:dur="500">
        <p15:prstTrans prst="pageCurlDouble"/>
      </p:transition>
    </mc:Choice>
    <mc:Fallback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>
                <a:solidFill>
                  <a:srgbClr val="000000"/>
                </a:solidFill>
                <a:cs typeface="汉仪粗圆简" panose="02010600000101010101" charset="-122"/>
                <a:sym typeface="+mn-ea"/>
              </a:rPr>
              <a:t>第三节</a:t>
            </a:r>
            <a:r>
              <a:rPr lang="en-US">
                <a:solidFill>
                  <a:srgbClr val="000000"/>
                </a:solidFill>
                <a:cs typeface="汉仪粗圆简" panose="02010600000101010101" charset="-122"/>
                <a:sym typeface="+mn-ea"/>
              </a:rPr>
              <a:t>  </a:t>
            </a:r>
            <a:r>
              <a:rPr lang="zh-CN">
                <a:solidFill>
                  <a:srgbClr val="000000"/>
                </a:solidFill>
                <a:cs typeface="汉仪粗圆简" panose="02010600000101010101" charset="-122"/>
                <a:sym typeface="+mn-ea"/>
              </a:rPr>
              <a:t>合并现金流量表的编制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>
              <a:spcBef>
                <a:spcPct val="200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charset="-122"/>
                <a:ea typeface="黑体" panose="02010609060101010101" charset="-122"/>
              </a:rPr>
              <a:t>一、合并现金流量表的编制程序</a:t>
            </a:r>
            <a:endParaRPr lang="zh-CN" altLang="zh-CN" sz="2600" b="1" dirty="0">
              <a:latin typeface="黑体" panose="02010609060101010101" charset="-122"/>
              <a:ea typeface="黑体" panose="02010609060101010101" charset="-122"/>
            </a:endParaRPr>
          </a:p>
          <a:p>
            <a:pPr marL="0" algn="just" eaLnBrk="1" fontAlgn="auto" hangingPunct="1"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(一)以母、子公司单独的现金流量表为基础编制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1.直接法</a:t>
            </a:r>
            <a:endParaRPr lang="zh-CN" altLang="en-US"/>
          </a:p>
          <a:p>
            <a:r>
              <a:rPr lang="zh-CN" altLang="en-US"/>
              <a:t>2.间接法</a:t>
            </a:r>
            <a:endParaRPr lang="zh-CN" altLang="en-US"/>
          </a:p>
          <a:p>
            <a:pPr marL="0" algn="just" eaLnBrk="1" fontAlgn="auto" hangingPunct="1">
              <a:spcBef>
                <a:spcPts val="15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(二)以合并资产负债表和合并利润表为基础编制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(1)对于子公司的少数股东增加的在子公司中的权益性资本投资，在合并现金流量表中应当在“筹资活动产生的现金流量”之下的“吸收投资收到的现金”项目之后单列“其中:子公司吸收少数股东投资收到的现金”项目反映。</a:t>
            </a:r>
            <a:endParaRPr lang="zh-CN" altLang="en-US"/>
          </a:p>
          <a:p>
            <a:r>
              <a:rPr lang="zh-CN" altLang="en-US"/>
              <a:t>(2)对于子公司向少数股东支付现金股利，在合并现金流量表中应当在“筹资活动产生的现金流量”之下的“分配股利、利润或偿付利息支付的现金”项目之后单列“其中:子公司支付少数股东的股利、利润”项目反映。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Requires="p14" p14:dur="500">
        <p15:prstTrans prst="pageCurlDouble"/>
      </p:transition>
    </mc:Choice>
    <mc:Fallback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>
                <a:solidFill>
                  <a:srgbClr val="000000"/>
                </a:solidFill>
                <a:cs typeface="汉仪粗圆简" panose="02010600000101010101" charset="-122"/>
                <a:sym typeface="+mn-ea"/>
              </a:rPr>
              <a:t>第三节</a:t>
            </a:r>
            <a:r>
              <a:rPr lang="en-US">
                <a:solidFill>
                  <a:srgbClr val="000000"/>
                </a:solidFill>
                <a:cs typeface="汉仪粗圆简" panose="02010600000101010101" charset="-122"/>
                <a:sym typeface="+mn-ea"/>
              </a:rPr>
              <a:t>  </a:t>
            </a:r>
            <a:r>
              <a:rPr lang="zh-CN">
                <a:solidFill>
                  <a:srgbClr val="000000"/>
                </a:solidFill>
                <a:cs typeface="汉仪粗圆简" panose="02010600000101010101" charset="-122"/>
                <a:sym typeface="+mn-ea"/>
              </a:rPr>
              <a:t>合并现金流量表的编制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>
              <a:spcBef>
                <a:spcPct val="20000"/>
              </a:spcBef>
              <a:spcAft>
                <a:spcPts val="300"/>
              </a:spcAft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charset="-122"/>
                <a:ea typeface="黑体" panose="02010609060101010101" charset="-122"/>
              </a:rPr>
              <a:t>二、合并现金流量表编制举例</a:t>
            </a:r>
            <a:endParaRPr lang="zh-CN" altLang="zh-CN" sz="2600" b="1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/>
              <a:t>以合并资产负债表和合并利润表为例，说明合并现金流量表的编制。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Requires="p14" p14:dur="500">
        <p15:prstTrans prst="pageCurlDouble"/>
      </p:transition>
    </mc:Choice>
    <mc:Fallback>
      <p:transition>
        <p:fade/>
      </p:transition>
    </mc:Fallback>
  </mc:AlternateContent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commondata" val="eyJoZGlkIjoiNTBlODZkODVmOTIxMWE2ZDY3MjViNmY2OTBlOTlkYTMifQ==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GungsuhChe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851</Words>
  <Application>WPS 演示</Application>
  <PresentationFormat>宽屏</PresentationFormat>
  <Paragraphs>89</Paragraphs>
  <Slides>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3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汉仪粗圆简</vt:lpstr>
      <vt:lpstr>GungsuhChe</vt:lpstr>
      <vt:lpstr>Malgun Gothic</vt:lpstr>
      <vt:lpstr>汉仪铁线黑-65简</vt:lpstr>
      <vt:lpstr>思源黑体 CN</vt:lpstr>
      <vt:lpstr>黑体</vt:lpstr>
      <vt:lpstr>楷体</vt:lpstr>
      <vt:lpstr>默认设计模板</vt:lpstr>
      <vt:lpstr>PowerPoint 演示文稿</vt:lpstr>
      <vt:lpstr>PowerPoint 演示文稿</vt:lpstr>
      <vt:lpstr>第一节  非同一控制下购并日后合并财务报表的编制</vt:lpstr>
      <vt:lpstr>第一节  非同一控制下购并日后合并财务报表的编制</vt:lpstr>
      <vt:lpstr>第二节  同一控制下购并日后合并财务报表的编制</vt:lpstr>
      <vt:lpstr>第二节  同一控制下购并日后合并财务报表的编制</vt:lpstr>
      <vt:lpstr>第三节  合并现金流量表的编制</vt:lpstr>
      <vt:lpstr>第三节  合并现金流量表的编制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sunny</cp:lastModifiedBy>
  <cp:revision>156</cp:revision>
  <dcterms:created xsi:type="dcterms:W3CDTF">2019-06-19T02:08:00Z</dcterms:created>
  <dcterms:modified xsi:type="dcterms:W3CDTF">2023-11-25T09:42:54Z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B7576EB8CCF642C1AE25BB34357D18A3_11</vt:lpwstr>
  </property>
</Properties>
</file>