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gs" Target="tags/tag20.xml"/><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2.xml"/><Relationship Id="rId4" Type="http://schemas.openxmlformats.org/officeDocument/2006/relationships/image" Target="../media/image1.png"/><Relationship Id="rId3"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image" Target="../media/image5.png"/><Relationship Id="rId3" Type="http://schemas.openxmlformats.org/officeDocument/2006/relationships/tags" Target="../tags/tag4.xml"/><Relationship Id="rId2" Type="http://schemas.openxmlformats.org/officeDocument/2006/relationships/image" Target="../media/image4.png"/><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image" Target="../media/image6.png"/><Relationship Id="rId3" Type="http://schemas.openxmlformats.org/officeDocument/2006/relationships/tags" Target="../tags/tag7.xml"/><Relationship Id="rId2" Type="http://schemas.openxmlformats.org/officeDocument/2006/relationships/image" Target="../media/image2.png"/><Relationship Id="rId17" Type="http://schemas.openxmlformats.org/officeDocument/2006/relationships/slideLayout" Target="../slideLayouts/slideLayout2.xml"/><Relationship Id="rId16" Type="http://schemas.openxmlformats.org/officeDocument/2006/relationships/tags" Target="../tags/tag19.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sz="4800">
                <a:solidFill>
                  <a:srgbClr val="000000"/>
                </a:solidFill>
                <a:effectLst/>
                <a:latin typeface="汉仪粗圆简" panose="02010600000101010101" charset="-122"/>
                <a:ea typeface="汉仪粗圆简" panose="02010600000101010101" charset="-122"/>
                <a:cs typeface="汉仪粗圆简" panose="02010600000101010101" charset="-122"/>
              </a:rPr>
              <a:t>第十一章  中期报告与分部报告</a:t>
            </a:r>
            <a:endParaRPr sz="4800">
              <a:solidFill>
                <a:srgbClr val="000000"/>
              </a:solidFill>
              <a:effectLst/>
              <a:latin typeface="汉仪粗圆简" panose="02010600000101010101" charset="-122"/>
              <a:ea typeface="汉仪粗圆简" panose="02010600000101010101" charset="-122"/>
              <a:cs typeface="汉仪粗圆简" panose="02010600000101010101" charset="-122"/>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中期报告</a:t>
            </a:r>
            <a:endParaRPr lang="zh-CN" altLang="en-US"/>
          </a:p>
        </p:txBody>
      </p:sp>
      <p:sp>
        <p:nvSpPr>
          <p:cNvPr id="3" name="内容占位符 2"/>
          <p:cNvSpPr>
            <a:spLocks noGrp="1"/>
          </p:cNvSpPr>
          <p:nvPr>
            <p:ph idx="1"/>
          </p:nvPr>
        </p:nvSpPr>
        <p:spPr>
          <a:xfrm>
            <a:off x="678180" y="1539240"/>
            <a:ext cx="10674985" cy="4609465"/>
          </a:xfrm>
        </p:spPr>
        <p:txBody>
          <a:bodyPr/>
          <a:p>
            <a:r>
              <a:rPr lang="zh-CN" altLang="en-US">
                <a:sym typeface="+mn-ea"/>
              </a:rPr>
              <a:t>(3)中期财务报告中的附注应当以年初至本中期末为基础编制，且披露自上年度资产负债表日之后发生的，有助于理解企业财务状况、经营成果和现金流量变化情况的重要交易或者事项。对于理解本中期财务状况、经营成果和现金流量有关的重要交易或者事项，也应当在附注中做相应披露。</a:t>
            </a:r>
            <a:endParaRPr lang="zh-CN" altLang="en-US"/>
          </a:p>
          <a:p>
            <a:r>
              <a:rPr lang="zh-CN" altLang="en-US"/>
              <a:t>(4)企业在同一会计年度内，以前中期财务报告中报告的某项估计金额在最后一个中期发生了重大变更、企业又不单独编制该中期财务报告的，应当在年度财务报告的附注中披露该项估计变更的内容、原因及其影响金额。</a:t>
            </a:r>
            <a:endParaRPr lang="zh-CN" altLang="en-US"/>
          </a:p>
          <a:p>
            <a:r>
              <a:rPr lang="zh-CN" altLang="en-US"/>
              <a:t>(5)企业在中期发生了会计政策的变更，应当按照《企业会计准则第28号—会计政策、会计估计变更和差错更正》的规定处理，并在财务报表附注中做相应披露。</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第一节  中期报告</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五、中期报告的基本格式</a:t>
            </a:r>
            <a:endParaRPr lang="zh-CN" altLang="zh-CN" sz="2600" b="1" dirty="0">
              <a:latin typeface="黑体" panose="02010609060101010101" charset="-122"/>
              <a:ea typeface="黑体" panose="02010609060101010101" charset="-122"/>
            </a:endParaRPr>
          </a:p>
          <a:p>
            <a:r>
              <a:rPr lang="zh-CN" altLang="en-US"/>
              <a:t>证监会发布的《公开发行证券的公司信息披露编报规则第13号—季度报告的内容与格式》《公开发行证券的公司信息披露内容与格式准则第3号—半年度报告的内容与格式》等对上市公司的中期报告进行了规范。</a:t>
            </a:r>
            <a:endParaRPr lang="zh-CN" altLang="en-US"/>
          </a:p>
          <a:p>
            <a:r>
              <a:rPr lang="zh-CN" altLang="en-US"/>
              <a:t>其中，季度报告的格式如下所示。需要注意的是，公司应当在季度报告的附录部分按照企业会计准则以及中国证监会颁布的有关信息披露规范要求披露截至报告期末的比较式合并资产负债表以及年初至报告期末的比较式合并利润表和比较式现金流量表，并注明是否已经审计。</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分部报告</a:t>
            </a:r>
            <a:endParaRPr lang="zh-CN" altLang="en-US"/>
          </a:p>
        </p:txBody>
      </p:sp>
      <p:sp>
        <p:nvSpPr>
          <p:cNvPr id="3" name="内容占位符 2"/>
          <p:cNvSpPr>
            <a:spLocks noGrp="1"/>
          </p:cNvSpPr>
          <p:nvPr>
            <p:ph idx="1"/>
          </p:nvPr>
        </p:nvSpPr>
        <p:spPr>
          <a:xfrm>
            <a:off x="678180" y="1539240"/>
            <a:ext cx="1093597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一、分部及分部报告的含义与分类</a:t>
            </a:r>
            <a:endParaRPr lang="zh-CN" altLang="zh-CN" sz="2600" b="1" dirty="0">
              <a:latin typeface="黑体" panose="02010609060101010101" charset="-122"/>
              <a:ea typeface="黑体" panose="02010609060101010101" charset="-122"/>
            </a:endParaRPr>
          </a:p>
          <a:p>
            <a:r>
              <a:rPr lang="zh-CN" altLang="en-US"/>
              <a:t>分部，是指构成企业整体的一部分，其经营活动及经营成果在实质和技术上能够与企业其他部分分离的经济实体。子公司、分公司、产品线、地区等就财务报告的目的而言，均可能被视为分部。分部报告，是指在企业的财务报告中，按照确定的企业内部组成部分提供的有关各组成部分的收入、资产和负债等信息的报告。</a:t>
            </a:r>
            <a:endParaRPr lang="zh-CN" altLang="en-US"/>
          </a:p>
          <a:p>
            <a:r>
              <a:rPr lang="zh-CN" altLang="en-US"/>
              <a:t>《企业会计准则第35号—分部报告》要求企业存在多种经营或跨地区经营的，应当披露分部信息(法律、行政法规另有规定的除外)。而且，企业还应当以对外提供的财务报表为基础披露分部信息，特别是对外提供合并财务报表的企业，应当以合并财务报表为基础披露分部信息。</a:t>
            </a:r>
            <a:endParaRPr lang="zh-CN" altLang="en-US"/>
          </a:p>
          <a:p>
            <a:r>
              <a:rPr lang="zh-CN" altLang="en-US"/>
              <a:t>根据《企业会计准则第35号—分部报告》的规定，企业披露分部信息，应当区分业务分部和地区分部。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分部报告</a:t>
            </a:r>
            <a:endParaRPr lang="zh-CN" altLang="en-US"/>
          </a:p>
        </p:txBody>
      </p:sp>
      <p:sp>
        <p:nvSpPr>
          <p:cNvPr id="3" name="内容占位符 2"/>
          <p:cNvSpPr>
            <a:spLocks noGrp="1"/>
          </p:cNvSpPr>
          <p:nvPr>
            <p:ph idx="1"/>
          </p:nvPr>
        </p:nvSpPr>
        <p:spPr>
          <a:xfrm>
            <a:off x="678180" y="1539240"/>
            <a:ext cx="10972800"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(一)业务分部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所谓“业务分部”，是指企业内可区分的、能够提供单项或一组相关产品或劳务的组成部分。该组成部分承担了不同于其他组成部分的风险和报酬。</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(二)地区分部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所谓“地区分部”，是指企业内可区分的、能够在一个特定的经济环境内提供产品或劳务的组成部分。该组成部分承担了不同于在其他经济环境内提供产品或劳务的组成部分的风险和报酬。</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分部报告</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二、报告分部的确定标准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(一)报告分部的10%重要性标准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企业在确定分部报告时，应当以业务分部或地区分部为基础。业务分部或地区分部的大部分收入是对外交易收入，且满足下列条件之一的，应当将其确定为报告分部：</a:t>
            </a:r>
            <a:endParaRPr lang="zh-CN" altLang="en-US"/>
          </a:p>
          <a:p>
            <a:r>
              <a:rPr lang="zh-CN" altLang="en-US"/>
              <a:t>第一，该分部的分部收入占所有分部收入合计的10%或者以上。</a:t>
            </a:r>
            <a:endParaRPr lang="zh-CN" altLang="en-US"/>
          </a:p>
          <a:p>
            <a:r>
              <a:rPr lang="zh-CN" altLang="en-US"/>
              <a:t>第二，该分部的分部利润(亏损)的绝对额占所有盈利分部利润合计额或者所有亏损分部亏损合计额的绝对额两者中较大者的10%或者以上。</a:t>
            </a:r>
            <a:endParaRPr lang="zh-CN" altLang="en-US"/>
          </a:p>
          <a:p>
            <a:r>
              <a:rPr lang="zh-CN" altLang="en-US"/>
              <a:t>第三，该分部的分部资产占所有分部资产合计额的10%或者以上。</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分部报告</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(二)报告分部的75%判定标准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此外，报告分部的对外交易收入合计额占合并总收入或企业总收入的比重应该达到75%，这通常被称为报告分部确定的75%标准。如果报告分部的对外交易收入合计额占合并总收入或企业总收入的比重未达到75%，则应当将其他的分部确定为报告分部(即使它们未满足上述10%重要性标准)，直到该比重达到75%。</a:t>
            </a:r>
            <a:endParaRPr lang="zh-CN" altLang="en-US"/>
          </a:p>
          <a:p>
            <a:r>
              <a:rPr lang="zh-CN" altLang="en-US"/>
              <a:t>另外，如果集团某一分部的收入、资产和营业利润均占整个集团的90%以上，就没有必要再进行分部报告，这样的分部称主导行业分部。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分部报告</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三、分部报告的披露</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(一)主要报告形式的披露</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1.分部收入</a:t>
            </a:r>
            <a:endParaRPr lang="zh-CN" altLang="en-US"/>
          </a:p>
          <a:p>
            <a:r>
              <a:rPr lang="zh-CN" altLang="en-US"/>
              <a:t>2.分部费用</a:t>
            </a:r>
            <a:endParaRPr lang="zh-CN" altLang="en-US"/>
          </a:p>
          <a:p>
            <a:r>
              <a:rPr lang="zh-CN" altLang="en-US"/>
              <a:t>3.分部利润(亏损)</a:t>
            </a:r>
            <a:endParaRPr lang="zh-CN" altLang="en-US"/>
          </a:p>
          <a:p>
            <a:r>
              <a:rPr lang="zh-CN" altLang="en-US"/>
              <a:t>4.分部资产</a:t>
            </a:r>
            <a:endParaRPr lang="zh-CN" altLang="en-US"/>
          </a:p>
          <a:p>
            <a:r>
              <a:rPr lang="zh-CN" altLang="en-US"/>
              <a:t>5.分部负债</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分部报告</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(二)次要报告形式的披露</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(1)对外交易收入占企业对外交易收入总额10%或者以上的地区分部，以外部客户所在地为基础披露对外交易收入。</a:t>
            </a:r>
            <a:endParaRPr lang="zh-CN" altLang="en-US"/>
          </a:p>
          <a:p>
            <a:r>
              <a:rPr lang="zh-CN" altLang="en-US"/>
              <a:t>(2)分部资产占所有地区分部资产总额10%或者以上的地区分部，以资产所在地为基础披露分部资产总额。</a:t>
            </a:r>
            <a:endParaRPr lang="zh-CN" altLang="en-US"/>
          </a:p>
          <a:p>
            <a:r>
              <a:rPr lang="zh-CN" altLang="en-US"/>
              <a:t>如果分部信息的主要报告形式是地区分部的，应当就次要报告形式披露下列信息：</a:t>
            </a:r>
            <a:endParaRPr lang="zh-CN" altLang="en-US"/>
          </a:p>
          <a:p>
            <a:r>
              <a:rPr lang="zh-CN" altLang="en-US"/>
              <a:t>(1)对外交易收入占企业对外交易收入总额10%或者以上的业务分部，应当披露对外交易收入。</a:t>
            </a:r>
            <a:endParaRPr lang="zh-CN" altLang="en-US"/>
          </a:p>
          <a:p>
            <a:r>
              <a:rPr lang="zh-CN" altLang="en-US"/>
              <a:t>(2)分部资产占所有业务分部资产总额10%或者以上的业务分部，应当披露分部资产总额。</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分部报告</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(三)其他披露</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(1)分部间转移交易应当以实际交易价格为基础计量。转移价格的确定基础及其变更情况，应当予以披露。</a:t>
            </a:r>
            <a:endParaRPr lang="zh-CN" altLang="en-US"/>
          </a:p>
          <a:p>
            <a:r>
              <a:rPr lang="zh-CN" altLang="en-US"/>
              <a:t>(2)企业应当披露分部会计政策。分部会计政策，是指编制合并财务报表或企业财务报表时采用的会计政策，以及与分部报告特别相关的会计政策。</a:t>
            </a:r>
            <a:endParaRPr lang="zh-CN" altLang="en-US"/>
          </a:p>
          <a:p>
            <a:r>
              <a:rPr lang="zh-CN" altLang="en-US"/>
              <a:t>(3)企业改变分部的分类且提供比较数据不切实可行的，应当在改变分部分类的年度，分别披露改变前和改变后的报告分部信息。</a:t>
            </a:r>
            <a:endParaRPr lang="zh-CN" altLang="en-US"/>
          </a:p>
          <a:p>
            <a:r>
              <a:rPr lang="zh-CN" altLang="en-US"/>
              <a:t>(4)企业在披露分部信息时，应当提供前期比较数据。但是，提供比较数据不切实可行的除外。</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1"/>
              </p:custDataLst>
            </p:nvPr>
          </p:nvPicPr>
          <p:blipFill>
            <a:blip r:embed="rId2"/>
            <a:stretch>
              <a:fillRect/>
            </a:stretch>
          </p:blipFill>
          <p:spPr>
            <a:xfrm>
              <a:off x="13849" y="4036"/>
              <a:ext cx="4738" cy="5160"/>
            </a:xfrm>
            <a:prstGeom prst="snip1Rect">
              <a:avLst/>
            </a:prstGeom>
          </p:spPr>
        </p:pic>
        <p:pic>
          <p:nvPicPr>
            <p:cNvPr id="5" name="内容占位符 3"/>
            <p:cNvPicPr>
              <a:picLocks noChangeAspect="1"/>
            </p:cNvPicPr>
            <p:nvPr>
              <p:custDataLst>
                <p:tags r:id="rId3"/>
              </p:custDataLst>
            </p:nvPr>
          </p:nvPicPr>
          <p:blipFill>
            <a:blip r:embed="rId4"/>
            <a:stretch>
              <a:fillRect/>
            </a:stretch>
          </p:blipFill>
          <p:spPr>
            <a:xfrm>
              <a:off x="477" y="168"/>
              <a:ext cx="3160" cy="2405"/>
            </a:xfrm>
            <a:prstGeom prst="rect">
              <a:avLst/>
            </a:prstGeom>
            <a:noFill/>
            <a:ln>
              <a:noFill/>
            </a:ln>
            <a:effectLst/>
          </p:spPr>
        </p:pic>
      </p:grpSp>
      <p:sp>
        <p:nvSpPr>
          <p:cNvPr id="35" name="椭圆 34"/>
          <p:cNvSpPr/>
          <p:nvPr>
            <p:custDataLst>
              <p:tags r:id="rId5"/>
            </p:custDataLst>
          </p:nvPr>
        </p:nvSpPr>
        <p:spPr>
          <a:xfrm rot="2713401">
            <a:off x="1738651" y="262004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6"/>
            </p:custDataLst>
          </p:nvPr>
        </p:nvSpPr>
        <p:spPr>
          <a:xfrm rot="2713401">
            <a:off x="1330893" y="2342780"/>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7"/>
            </p:custDataLst>
          </p:nvPr>
        </p:nvSpPr>
        <p:spPr>
          <a:xfrm>
            <a:off x="1454449" y="243262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8"/>
            </p:custDataLst>
          </p:nvPr>
        </p:nvSpPr>
        <p:spPr>
          <a:xfrm>
            <a:off x="2150110" y="2341245"/>
            <a:ext cx="58902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  中期报告</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40" name="直接连接符 39"/>
          <p:cNvCxnSpPr/>
          <p:nvPr>
            <p:custDataLst>
              <p:tags r:id="rId9"/>
            </p:custDataLst>
          </p:nvPr>
        </p:nvCxnSpPr>
        <p:spPr>
          <a:xfrm>
            <a:off x="2174316" y="2796613"/>
            <a:ext cx="4312920" cy="381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0"/>
            </p:custDataLst>
          </p:nvPr>
        </p:nvSpPr>
        <p:spPr>
          <a:xfrm rot="2713401">
            <a:off x="1738651" y="406212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1"/>
            </p:custDataLst>
          </p:nvPr>
        </p:nvSpPr>
        <p:spPr>
          <a:xfrm rot="2713401">
            <a:off x="1330893" y="378486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3" name="文本框 42"/>
          <p:cNvSpPr txBox="1"/>
          <p:nvPr>
            <p:custDataLst>
              <p:tags r:id="rId12"/>
            </p:custDataLst>
          </p:nvPr>
        </p:nvSpPr>
        <p:spPr>
          <a:xfrm>
            <a:off x="1454449" y="387470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13"/>
            </p:custDataLst>
          </p:nvPr>
        </p:nvSpPr>
        <p:spPr>
          <a:xfrm>
            <a:off x="2176780" y="3874770"/>
            <a:ext cx="5863590" cy="455295"/>
          </a:xfrm>
          <a:prstGeom prst="rect">
            <a:avLst/>
          </a:prstGeom>
          <a:noFill/>
        </p:spPr>
        <p:txBody>
          <a:bodyPr wrap="square" rtlCol="0">
            <a:noAutofit/>
          </a:bodyPr>
          <a:p>
            <a:pPr indent="0"/>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  分部报告</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0" name="直接连接符 59"/>
          <p:cNvCxnSpPr/>
          <p:nvPr>
            <p:custDataLst>
              <p:tags r:id="rId14"/>
            </p:custDataLst>
          </p:nvPr>
        </p:nvCxnSpPr>
        <p:spPr>
          <a:xfrm>
            <a:off x="2200986" y="4330138"/>
            <a:ext cx="4242435" cy="889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15"/>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3" name="矩形 2"/>
          <p:cNvSpPr/>
          <p:nvPr>
            <p:custDataLst>
              <p:tags r:id="rId16"/>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中期报告</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一、中期报告的含义与作用</a:t>
            </a:r>
            <a:endParaRPr lang="zh-CN" altLang="zh-CN" sz="2600" b="1" dirty="0">
              <a:latin typeface="黑体" panose="02010609060101010101" charset="-122"/>
              <a:ea typeface="黑体" panose="02010609060101010101" charset="-122"/>
            </a:endParaRPr>
          </a:p>
          <a:p>
            <a:r>
              <a:rPr lang="zh-CN" altLang="en-US"/>
              <a:t>我国《企业会计准则第32号—中期财务报告》将中期财务报告定义为以中期为基础编制的财务报告，其中，中期是指短于一个完整的会计年度(自公历1月1日起至12月31日止)的报告期间。相应地，中期可以是1个月、1个季度、半年等短于一个会计年度的报告期间。</a:t>
            </a:r>
            <a:endParaRPr lang="zh-CN" altLang="en-US"/>
          </a:p>
          <a:p>
            <a:r>
              <a:rPr lang="zh-CN" altLang="en-US"/>
              <a:t>中期报告在很大程度上弥补了年度财务报告时间间隔过长的缺陷，比年报更及时地向财务报告使用者提供重要的信息，有助于财务报告使用者做出相应的决策。</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中期报告</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二、中期报告的确认与计量</a:t>
            </a:r>
            <a:endParaRPr lang="zh-CN" altLang="zh-CN" sz="2600" b="1" dirty="0">
              <a:latin typeface="黑体" panose="02010609060101010101" charset="-122"/>
              <a:ea typeface="黑体" panose="02010609060101010101" charset="-122"/>
            </a:endParaRPr>
          </a:p>
          <a:p>
            <a:r>
              <a:rPr lang="zh-CN" altLang="en-US"/>
              <a:t>中期报告要和年度报告采用同样的会计政策，只是报告的期间较短一些。然而，是将会计中期作为一个独立的会计期间，采用与年度财务报告一致的方法、政策，还是将会计中期作为整个会计年度的一个部分，应用与年度财务报告一致的方法、政策?不同的理解对中期财务报告的确认与计量会有很大的影响。</a:t>
            </a:r>
            <a:endParaRPr lang="zh-CN" altLang="en-US"/>
          </a:p>
          <a:p>
            <a:r>
              <a:rPr lang="zh-CN" altLang="en-US">
                <a:sym typeface="+mn-ea"/>
              </a:rPr>
              <a:t>会计界主要有两种理论方法：整体论和独立论。</a:t>
            </a:r>
            <a:endParaRPr lang="zh-CN" altLang="en-US"/>
          </a:p>
          <a:p>
            <a:r>
              <a:rPr lang="zh-CN" altLang="en-US">
                <a:sym typeface="+mn-ea"/>
              </a:rPr>
              <a:t>整体论认为，中期只是整个会计年度的一部分，因此，每一中期会计估计、成本分配、各应计项目的处理都必须考虑到全年将要发生的情况，中期报告期内某一事项如果影响整个年度，则要根据一定的分配基础估计，并在各中期报告期间分配。这种理论的优点在于可以避免因人为割裂会计期间而导致的各期间收益的非正常波动，从而有利于年度收益的预测，提高中期报告信息的有用性;缺点是可能导致年度内各中期收益的平滑，公司管理层容易操纵收益，影响收益信息的可靠性。</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中期报告</a:t>
            </a:r>
            <a:endParaRPr lang="zh-CN" altLang="en-US"/>
          </a:p>
        </p:txBody>
      </p:sp>
      <p:sp>
        <p:nvSpPr>
          <p:cNvPr id="3" name="内容占位符 2"/>
          <p:cNvSpPr>
            <a:spLocks noGrp="1"/>
          </p:cNvSpPr>
          <p:nvPr>
            <p:ph idx="1"/>
          </p:nvPr>
        </p:nvSpPr>
        <p:spPr/>
        <p:txBody>
          <a:bodyPr/>
          <a:p>
            <a:r>
              <a:rPr lang="zh-CN" altLang="en-US"/>
              <a:t>独立论认为，每一中期报告期间是与年度期间相对独立的基本会计期间，在编制每一期间的中期报告时，应将此期间视为一个会计年度期间一样而采用相同的会计政策与会计方法，其会计估计、成本分配、各个应计项目的处理与年终编制报表的政策、方法一致。这种理论的优点在于中期报告所反映的经营业绩和财务状况比较可靠，不容易被操纵;缺点在于可能会导致各中期收入与费用的不合理配比和各中期收益的非正常波动，影响对企业业绩的正常评价与预测。</a:t>
            </a:r>
            <a:endParaRPr lang="zh-CN" altLang="en-US"/>
          </a:p>
          <a:p>
            <a:r>
              <a:rPr lang="zh-CN" altLang="en-US"/>
              <a:t>在国际上，美国主要侧重于整体论，主要侧重于独立论的国家有英国和加拿大，国际会计准则委员会主要采用独立论。我国《企业会计准则第32号—中期财务报告》也体现了独立论的思想。</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中期报告</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三、中期报告的编制原则</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(一)一致性原则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中期财务报告与年度财务报告的会计政策应保持一致，不得在中期内随意变更，以保持会计政策在前后各期的一致性，提高会计信息的可比性和有用性。</a:t>
            </a:r>
            <a:endParaRPr lang="zh-CN" altLang="en-US"/>
          </a:p>
          <a:p>
            <a:r>
              <a:rPr lang="zh-CN" altLang="en-US"/>
              <a:t>企业如果在中期进行会计政策和会计估计变更，应当按照《企业会计准则第28号—会计政策、会计估计变更和差错更正》的规定进行处理。如果在上年度资产负债表日之后发生了会计政策变更，且该变更了的会计政策在本年度财务报表中采用，则中期财务报告应当采用该变更了的会计政策。</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中期报告</a:t>
            </a:r>
            <a:endParaRPr lang="zh-CN" altLang="en-US"/>
          </a:p>
        </p:txBody>
      </p:sp>
      <p:sp>
        <p:nvSpPr>
          <p:cNvPr id="3" name="内容占位符 2"/>
          <p:cNvSpPr>
            <a:spLocks noGrp="1"/>
          </p:cNvSpPr>
          <p:nvPr>
            <p:ph idx="1"/>
          </p:nvPr>
        </p:nvSpPr>
        <p:spPr>
          <a:xfrm>
            <a:off x="678180" y="1539240"/>
            <a:ext cx="10892155"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(二)重要性原则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在确认、计量和披露各中期财务报表项目时，应当遵循重要性原则。企业在判断重要性程度时，应以中期财务数据为基础，而不能以预计的年度财务数据为基础。因为有些对于预计的年度财务数据显得不重要的信息，对于中期财务数据而言可能是重要的，因此，需要在中期财务报告中披露这些信息。</a:t>
            </a:r>
            <a:endParaRPr lang="zh-CN" altLang="en-US"/>
          </a:p>
          <a:p>
            <a:r>
              <a:rPr lang="zh-CN" altLang="en-US"/>
              <a:t>中期会计计量在更大程度上依赖于估计，由于中期财务报告的编报时间一般比年度财务报告短，有关编报的要求相对于年度财务报告而言也有所放宽，所以，在编制中期财务报告的过程中，对重要性进行评估时，中期会计计量相对于年度财务数据的计量而言，在更大程度上依赖于估计。企业应当保证所提供的中期财务报告包括了与企业中期末财务状况和中期经营成果及其现金流量相关的信息。</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中期报告</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四、中期报告披露的内容</a:t>
            </a:r>
            <a:endParaRPr lang="zh-CN" altLang="zh-CN" sz="2600" b="1" dirty="0">
              <a:latin typeface="黑体" panose="02010609060101010101" charset="-122"/>
              <a:ea typeface="黑体" panose="02010609060101010101" charset="-122"/>
            </a:endParaRPr>
          </a:p>
          <a:p>
            <a:r>
              <a:rPr lang="zh-CN" altLang="en-US"/>
              <a:t>(1)中期财务报告至少应当包括资产负债表、利润表、现金流量表和附注，格式和内容应当与上年度财务报表相一致;另外，基本每股收益和稀释每股收益应当在中期利润表中单独列示。值得一提的是，如果当年新施行的会计准则对财务报表格式和内容做了修改，中期财务报表应当按照修改后的报表格式和内容编制，上年度比较财务报表的格式和内容也应当做相应调整。</a:t>
            </a:r>
            <a:endParaRPr lang="zh-CN" altLang="en-US"/>
          </a:p>
          <a:p>
            <a:r>
              <a:rPr lang="zh-CN" altLang="en-US"/>
              <a:t>如果公司上年度编制合并财务报表的，中期期末应当编制合并财务报表。上年度财务报告除了包括合并财务报表，还包括母公司财务报表的，中期财务报告也应当包括母公司财务报表。</a:t>
            </a:r>
            <a:endParaRPr lang="zh-CN" altLang="en-US"/>
          </a:p>
          <a:p>
            <a:r>
              <a:rPr lang="zh-CN" altLang="en-US"/>
              <a:t>上年度财务报告包括了合并财务报表，但报告中期内处置了所有应当纳入合并范围的子公司的，中期财务报告只需提供母公司财务报表，但上年度比较财务报表仍应当包括合并财务报表，上年度可比中期没有子公司的除外。</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中期报告</a:t>
            </a:r>
            <a:endParaRPr lang="zh-CN" altLang="en-US"/>
          </a:p>
        </p:txBody>
      </p:sp>
      <p:sp>
        <p:nvSpPr>
          <p:cNvPr id="3" name="内容占位符 2"/>
          <p:cNvSpPr>
            <a:spLocks noGrp="1"/>
          </p:cNvSpPr>
          <p:nvPr>
            <p:ph idx="1"/>
          </p:nvPr>
        </p:nvSpPr>
        <p:spPr/>
        <p:txBody>
          <a:bodyPr/>
          <a:p>
            <a:r>
              <a:rPr lang="zh-CN" altLang="en-US"/>
              <a:t>(2)中期财务报告应当提供以下比较财务报表：</a:t>
            </a:r>
            <a:endParaRPr lang="zh-CN" altLang="en-US"/>
          </a:p>
          <a:p>
            <a:r>
              <a:rPr lang="zh-CN" altLang="en-US"/>
              <a:t>①本中期末的资产负债表和上年度末的资产负债表。</a:t>
            </a:r>
            <a:endParaRPr lang="zh-CN" altLang="en-US"/>
          </a:p>
          <a:p>
            <a:r>
              <a:rPr lang="zh-CN" altLang="en-US"/>
              <a:t>②本中期的利润表、年初至本中期末的利润表以及上年度可比期间的利润表。</a:t>
            </a:r>
            <a:endParaRPr lang="zh-CN" altLang="en-US"/>
          </a:p>
          <a:p>
            <a:r>
              <a:rPr lang="zh-CN" altLang="en-US"/>
              <a:t>③年初至本中期末的现金流量表和上年度年初至可比本中期末的现金流量表。</a:t>
            </a:r>
            <a:endParaRPr lang="zh-CN" altLang="en-US"/>
          </a:p>
          <a:p>
            <a:r>
              <a:rPr lang="zh-CN" altLang="en-US"/>
              <a:t>如果财务报表项目在报告中期做了调整或者修订，上年度比较财务报表项目有关金额应当按照本年度中期财务报表的要求重新分类，并在附注中说明重新分类的原因及其内容;无法重新分类的，应当在报表附注中说明不能重新分类的原因。</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commondata" val="eyJoZGlkIjoiNTBlODZkODVmOTIxMWE2ZDY3MjViNmY2OTBlOTlkYTMifQ=="/>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4171</Words>
  <Application>WPS 演示</Application>
  <PresentationFormat>宽屏</PresentationFormat>
  <Paragraphs>199</Paragraphs>
  <Slides>18</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18</vt:i4>
      </vt:variant>
    </vt:vector>
  </HeadingPairs>
  <TitlesOfParts>
    <vt:vector size="33" baseType="lpstr">
      <vt:lpstr>Arial</vt:lpstr>
      <vt:lpstr>宋体</vt:lpstr>
      <vt:lpstr>Wingdings</vt:lpstr>
      <vt:lpstr>Wingdings</vt:lpstr>
      <vt:lpstr>微软雅黑</vt:lpstr>
      <vt:lpstr>Arial Unicode MS</vt:lpstr>
      <vt:lpstr>Calibri</vt:lpstr>
      <vt:lpstr>汉仪粗圆简</vt:lpstr>
      <vt:lpstr>GungsuhChe</vt:lpstr>
      <vt:lpstr>Malgun Gothic</vt:lpstr>
      <vt:lpstr>汉仪铁线黑-65简</vt:lpstr>
      <vt:lpstr>思源黑体 CN</vt:lpstr>
      <vt:lpstr>黑体</vt:lpstr>
      <vt:lpstr>楷体</vt:lpstr>
      <vt:lpstr>默认设计模板</vt:lpstr>
      <vt:lpstr>PowerPoint 演示文稿</vt:lpstr>
      <vt:lpstr>PowerPoint 演示文稿</vt:lpstr>
      <vt:lpstr>第一节  中期报告</vt:lpstr>
      <vt:lpstr>第一节  中期报告</vt:lpstr>
      <vt:lpstr>第一节  中期报告</vt:lpstr>
      <vt:lpstr>第一节  中期报告</vt:lpstr>
      <vt:lpstr>第一节  中期报告</vt:lpstr>
      <vt:lpstr>第一节  中期报告</vt:lpstr>
      <vt:lpstr>第一节  中期报告</vt:lpstr>
      <vt:lpstr>第一节  中期报告</vt:lpstr>
      <vt:lpstr>第一节  中期报告</vt:lpstr>
      <vt:lpstr>第二节  分部报告</vt:lpstr>
      <vt:lpstr>第二节  分部报告</vt:lpstr>
      <vt:lpstr>第二节  分部报告</vt:lpstr>
      <vt:lpstr>第二节  分部报告</vt:lpstr>
      <vt:lpstr>第二节  分部报告</vt:lpstr>
      <vt:lpstr>第二节  分部报告</vt:lpstr>
      <vt:lpstr>第二节  分部报告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2023-11-25T09:50:14Z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6FB56BC645064977A7AD338AE8403AF2_11</vt:lpwstr>
  </property>
</Properties>
</file>