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gs" Target="tags/tag35.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image" Target="../media/image6.png"/><Relationship Id="rId32" Type="http://schemas.openxmlformats.org/officeDocument/2006/relationships/slideLayout" Target="../slideLayouts/slideLayout2.xml"/><Relationship Id="rId31" Type="http://schemas.openxmlformats.org/officeDocument/2006/relationships/tags" Target="../tags/tag34.xml"/><Relationship Id="rId30" Type="http://schemas.openxmlformats.org/officeDocument/2006/relationships/tags" Target="../tags/tag33.xml"/><Relationship Id="rId3" Type="http://schemas.openxmlformats.org/officeDocument/2006/relationships/tags" Target="../tags/tag7.xml"/><Relationship Id="rId29" Type="http://schemas.openxmlformats.org/officeDocument/2006/relationships/tags" Target="../tags/tag32.xml"/><Relationship Id="rId28" Type="http://schemas.openxmlformats.org/officeDocument/2006/relationships/tags" Target="../tags/tag31.xml"/><Relationship Id="rId27" Type="http://schemas.openxmlformats.org/officeDocument/2006/relationships/tags" Target="../tags/tag30.xml"/><Relationship Id="rId26" Type="http://schemas.openxmlformats.org/officeDocument/2006/relationships/tags" Target="../tags/tag29.xml"/><Relationship Id="rId25" Type="http://schemas.openxmlformats.org/officeDocument/2006/relationships/tags" Target="../tags/tag28.xml"/><Relationship Id="rId24" Type="http://schemas.openxmlformats.org/officeDocument/2006/relationships/tags" Target="../tags/tag27.xml"/><Relationship Id="rId23" Type="http://schemas.openxmlformats.org/officeDocument/2006/relationships/tags" Target="../tags/tag26.xml"/><Relationship Id="rId22" Type="http://schemas.openxmlformats.org/officeDocument/2006/relationships/tags" Target="../tags/tag25.xml"/><Relationship Id="rId21" Type="http://schemas.openxmlformats.org/officeDocument/2006/relationships/tags" Target="../tags/tag24.xml"/><Relationship Id="rId20" Type="http://schemas.openxmlformats.org/officeDocument/2006/relationships/tags" Target="../tags/tag23.xml"/><Relationship Id="rId2" Type="http://schemas.openxmlformats.org/officeDocument/2006/relationships/image" Target="../media/image2.png"/><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第十二章  衍生金融工具会计</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三、衍生金融工具的确认</a:t>
            </a:r>
            <a:endParaRPr lang="zh-CN" altLang="zh-CN" sz="2600" b="1" dirty="0">
              <a:latin typeface="黑体" panose="02010609060101010101" charset="-122"/>
              <a:ea typeface="黑体" panose="02010609060101010101" charset="-122"/>
            </a:endParaRPr>
          </a:p>
          <a:p>
            <a:r>
              <a:rPr lang="zh-CN" altLang="en-US"/>
              <a:t>根据我国企业会计准则的规定，企业成为金融工具合同一方时，应当确认一项金融资产或金融负债。根据此规定，企业应该将衍生工具隐含的各种合同权利和义务在资产负债表上确认为资产或者负债。</a:t>
            </a:r>
            <a:endParaRPr lang="zh-CN" altLang="en-US"/>
          </a:p>
          <a:p>
            <a:r>
              <a:rPr lang="zh-CN" altLang="en-US"/>
              <a:t>我国企业会计准则还规定，只有当构成金融资产或者金融资产的一部分合同权利失去控制时，企业才终止确认该项金融资产或者该部分金融资产。然而，在实际执行中，对“控制”的认定往往很困难。近年来，国际金融市场迅速增长的资产证券化交易等金融创新，使对衍生金融资产的“控制”是否失去的标准很难确定。</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四、衍生金融工具的计量</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(一)金融资产和金融负债的初始计量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我国企业会计准则的规定，企业初始确认金融资产或金融负债，应当按照公允价值计量。对于公允价值计量且其变动计入当期损益的金融资产或金融负债，相关交易费用应当直接计入当期损益;对于其他类别的金融资产或金融负债，相关交易费用计入初始确认的金额。</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(二)金融资产的后续计量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国企业会计准则规定金融资产的后续计量与金融资产的分类密切相关。企业应当对不同类别的金融资产，分别以摊余成本、以公允价值计量且其变动计入其他综合收益或以公允价值计量且其变动计入当期损益进行后续计量。</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(三)金融负债的后续计量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我国企业会计准则规定，企业应当对不同类别的金融负债，分别以摊余成本、以公允价值计量且其变动计入当期损益进行后续计量。</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期货合同会计核算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一、期货交易的特点</a:t>
            </a:r>
            <a:endParaRPr lang="zh-CN" altLang="zh-CN" sz="2600" b="1" dirty="0">
              <a:latin typeface="黑体" panose="02010609060101010101" charset="-122"/>
              <a:ea typeface="黑体" panose="02010609060101010101" charset="-122"/>
            </a:endParaRPr>
          </a:p>
          <a:p>
            <a:r>
              <a:rPr lang="zh-CN" altLang="en-US"/>
              <a:t>期货交易，是指在期货交易所内买卖标准化期货合约的交易。期货合同，是指买卖双方与期货交易所之间达成的具有法律约束力的标准化协议，它要求在将来某一特定地点和时间交割，主要包括利率期货、外汇期货和股票指数期货。与远期合同相同，期货合同既可以用于套期保值，也可以用于投资和投机。</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期货合同会计核算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二、以投资为目的的期货合同</a:t>
            </a:r>
            <a:endParaRPr lang="zh-CN" altLang="zh-CN" sz="2600" b="1" dirty="0">
              <a:latin typeface="黑体" panose="02010609060101010101" charset="-122"/>
              <a:ea typeface="黑体" panose="02010609060101010101" charset="-122"/>
            </a:endParaRPr>
          </a:p>
          <a:p>
            <a:r>
              <a:rPr lang="zh-CN" altLang="en-US"/>
              <a:t>以投资为目的的期货合同，以后的报告日应该按照初始确认时的公允价值计量。</a:t>
            </a:r>
            <a:endParaRPr lang="zh-CN" altLang="en-US"/>
          </a:p>
          <a:p>
            <a:r>
              <a:rPr lang="zh-CN" altLang="en-US"/>
              <a:t>【案例12-1】</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期货合同会计核算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三、以投机为目的的期货合同</a:t>
            </a:r>
            <a:endParaRPr lang="zh-CN" altLang="zh-CN" sz="2600" b="1" dirty="0">
              <a:latin typeface="黑体" panose="02010609060101010101" charset="-122"/>
              <a:ea typeface="黑体" panose="02010609060101010101" charset="-122"/>
            </a:endParaRPr>
          </a:p>
          <a:p>
            <a:r>
              <a:rPr lang="zh-CN" altLang="en-US"/>
              <a:t>当企业并没有发生进出口业务，也并未对外投资时，以期货合同的方式获取由于汇率变动而形成的利益，称为投机目的。以投机为目的的期货合同，生效后的报表日应该按照公允价值进行计量，公允价值变动所形成的损益应当作为当期损益记入利润表。</a:t>
            </a:r>
            <a:endParaRPr lang="zh-CN" altLang="en-US"/>
          </a:p>
          <a:p>
            <a:r>
              <a:rPr lang="zh-CN" altLang="en-US"/>
              <a:t>【案例12-2】</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期权合同会计核算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一、期权合同的特点</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(一)权利金和保证金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期权交易中，买方不必缴纳保证金，只要支付权利金给卖方，权利金就被看作期权的市场价格，无论买方是履行权利还是放弃权利，权利金都不退还;卖方除了收取权利金作为应该缴纳的保证金外，还要缴纳保证金，并随着市价的涨跌在必要时追加保证金，但是不需要每日计算盈亏。</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(二)有限代价获取无限利润的机会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期权合同的持有者在签订期权合同、支付期权费后，有权在最佳时机或者特定时期按照合同规定的数量和价格买进或者卖出金融资产，视基础资产现货市价和执行价格的背离程度，从理论上说，期权的买方具有获得无限利润的可能性;如果市价不利而放弃期权权利，买方损失的仅仅是权利金。</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期权合同会计核算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二、以投资为目的的期权合同</a:t>
            </a:r>
            <a:endParaRPr lang="zh-CN" altLang="zh-CN" sz="2600" b="1" dirty="0">
              <a:latin typeface="黑体" panose="02010609060101010101" charset="-122"/>
              <a:ea typeface="黑体" panose="02010609060101010101" charset="-122"/>
            </a:endParaRPr>
          </a:p>
          <a:p>
            <a:r>
              <a:rPr lang="zh-CN" altLang="en-US"/>
              <a:t>对于以投资为目的的期权合同，在初始确认后的报告日仍然按照其取得时的成本计量，权利金应该计入未来投资项目的成本。如果投资者放弃投资，则权利金应该计入当期费用。</a:t>
            </a:r>
            <a:endParaRPr lang="zh-CN" altLang="en-US"/>
          </a:p>
          <a:p>
            <a:r>
              <a:rPr lang="zh-CN" altLang="en-US"/>
              <a:t>【案例12-3】</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期权合同会计核算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三、以投机为目的的期权合同</a:t>
            </a:r>
            <a:endParaRPr lang="zh-CN" altLang="zh-CN" sz="2600" b="1" dirty="0">
              <a:latin typeface="黑体" panose="02010609060101010101" charset="-122"/>
              <a:ea typeface="黑体" panose="02010609060101010101" charset="-122"/>
            </a:endParaRPr>
          </a:p>
          <a:p>
            <a:r>
              <a:rPr lang="zh-CN" altLang="en-US"/>
              <a:t>用期权合同从事投机活动主要体现为两种类型：一是从期权合同本身的价格变动中获取收益，二是运用作为期权合同交易对象的基础金融工具进行投机。</a:t>
            </a:r>
            <a:endParaRPr lang="zh-CN" altLang="en-US"/>
          </a:p>
          <a:p>
            <a:r>
              <a:rPr lang="zh-CN" altLang="en-US"/>
              <a:t>其实，无论属于哪种类型的投机活动，初次确认后的报告日的期权合同都按照公允价值计量。在第一种情况下，公允价值变动产生的损益应该计入当期损益;在第二种情况下，期权合同被看作投机活动的一部分，期权合同公允价值变动引起的损益应该递延至作为期权合同交易对象的基础金融工具实际发生的交换，并且计入该基础金融工具的成本。</a:t>
            </a:r>
            <a:endParaRPr lang="zh-CN" altLang="en-US"/>
          </a:p>
          <a:p>
            <a:r>
              <a:rPr lang="zh-CN" altLang="en-US"/>
              <a:t>【案例12-4】</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互换合同会计核算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一、互换的定义和分类</a:t>
            </a:r>
            <a:endParaRPr lang="zh-CN" altLang="zh-CN" sz="2600" b="1" dirty="0">
              <a:latin typeface="黑体" panose="02010609060101010101" charset="-122"/>
              <a:ea typeface="黑体" panose="02010609060101010101" charset="-122"/>
            </a:endParaRPr>
          </a:p>
          <a:p>
            <a:r>
              <a:rPr lang="zh-CN" altLang="en-US"/>
              <a:t>互换交易是交易双方根据互换合同，按照事先约定的公式，交换未来各自债务现金流量的一种金融交易方式，包括利率互换、货币互换、权益互换、指数互换等。利率互换和货币互换是互换交易最基本的两种形式，也是最常见的两种互换形式。下面主要介绍这两种期权的特点以及会计处理。</a:t>
            </a:r>
            <a:endParaRPr lang="zh-CN" altLang="en-US"/>
          </a:p>
          <a:p>
            <a:r>
              <a:rPr lang="zh-CN" altLang="en-US"/>
              <a:t>利率互换，是交易双方将同种货币、不同利率形式的资产或者债务相互交换。债务人根据国际资本市场利率走势，通过运用利率互换，将其自身的浮动利率债务转换为固定利率债务，或将固定利率债务转换为浮动利率债务的操作。利率互换不涉及债务本金的交换，即不需要在期初和期末与银行互换本金。利率互换是一项常用的债务保值工具，主要用于管理中长期利率风险。</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55133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27407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363917"/>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1</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38" name="文本框 37"/>
          <p:cNvSpPr txBox="1"/>
          <p:nvPr>
            <p:custDataLst>
              <p:tags r:id="rId8"/>
            </p:custDataLst>
          </p:nvPr>
        </p:nvSpPr>
        <p:spPr>
          <a:xfrm>
            <a:off x="2150110" y="1272540"/>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衍生金融工具概述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9"/>
            </p:custDataLst>
          </p:nvPr>
        </p:nvCxnSpPr>
        <p:spPr>
          <a:xfrm flipV="1">
            <a:off x="2174316" y="172663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249812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22086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310702"/>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2</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47" name="椭圆 46"/>
          <p:cNvSpPr/>
          <p:nvPr>
            <p:custDataLst>
              <p:tags r:id="rId13"/>
            </p:custDataLst>
          </p:nvPr>
        </p:nvSpPr>
        <p:spPr>
          <a:xfrm rot="2713401">
            <a:off x="1740829" y="352184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324458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3334425"/>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3</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53" name="椭圆 52"/>
          <p:cNvSpPr/>
          <p:nvPr>
            <p:custDataLst>
              <p:tags r:id="rId16"/>
            </p:custDataLst>
          </p:nvPr>
        </p:nvSpPr>
        <p:spPr>
          <a:xfrm rot="2713401">
            <a:off x="1740829" y="455435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4" name="椭圆 53"/>
          <p:cNvSpPr/>
          <p:nvPr>
            <p:custDataLst>
              <p:tags r:id="rId17"/>
            </p:custDataLst>
          </p:nvPr>
        </p:nvSpPr>
        <p:spPr>
          <a:xfrm rot="2713401">
            <a:off x="1333071" y="427709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5" name="文本框 54"/>
          <p:cNvSpPr txBox="1"/>
          <p:nvPr>
            <p:custDataLst>
              <p:tags r:id="rId18"/>
            </p:custDataLst>
          </p:nvPr>
        </p:nvSpPr>
        <p:spPr>
          <a:xfrm>
            <a:off x="1456627" y="4366935"/>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4</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59" name="文本框 58"/>
          <p:cNvSpPr txBox="1"/>
          <p:nvPr>
            <p:custDataLst>
              <p:tags r:id="rId19"/>
            </p:custDataLst>
          </p:nvPr>
        </p:nvSpPr>
        <p:spPr>
          <a:xfrm>
            <a:off x="2176780" y="231076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衍生金融工具的确认和计量</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20"/>
            </p:custDataLst>
          </p:nvPr>
        </p:nvCxnSpPr>
        <p:spPr>
          <a:xfrm flipV="1">
            <a:off x="2200986" y="276486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21"/>
            </p:custDataLst>
          </p:nvPr>
        </p:nvSpPr>
        <p:spPr>
          <a:xfrm>
            <a:off x="2154555" y="334200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  期货合同会计核算</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2" name="直接连接符 61"/>
          <p:cNvCxnSpPr/>
          <p:nvPr>
            <p:custDataLst>
              <p:tags r:id="rId22"/>
            </p:custDataLst>
          </p:nvPr>
        </p:nvCxnSpPr>
        <p:spPr>
          <a:xfrm flipV="1">
            <a:off x="2178761" y="379610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custDataLst>
              <p:tags r:id="rId23"/>
            </p:custDataLst>
          </p:nvPr>
        </p:nvSpPr>
        <p:spPr>
          <a:xfrm>
            <a:off x="2178685" y="434911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第四节  期权合同会计核算</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4" name="直接连接符 63"/>
          <p:cNvCxnSpPr/>
          <p:nvPr>
            <p:custDataLst>
              <p:tags r:id="rId24"/>
            </p:custDataLst>
          </p:nvPr>
        </p:nvCxnSpPr>
        <p:spPr>
          <a:xfrm flipV="1">
            <a:off x="2202891" y="480321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椭圆 1"/>
          <p:cNvSpPr/>
          <p:nvPr>
            <p:custDataLst>
              <p:tags r:id="rId25"/>
            </p:custDataLst>
          </p:nvPr>
        </p:nvSpPr>
        <p:spPr>
          <a:xfrm rot="2713401">
            <a:off x="1746544" y="566497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 name="椭圆 2"/>
          <p:cNvSpPr/>
          <p:nvPr>
            <p:custDataLst>
              <p:tags r:id="rId26"/>
            </p:custDataLst>
          </p:nvPr>
        </p:nvSpPr>
        <p:spPr>
          <a:xfrm rot="2713401">
            <a:off x="1338786" y="538770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 name="文本框 3"/>
          <p:cNvSpPr txBox="1"/>
          <p:nvPr>
            <p:custDataLst>
              <p:tags r:id="rId27"/>
            </p:custDataLst>
          </p:nvPr>
        </p:nvSpPr>
        <p:spPr>
          <a:xfrm>
            <a:off x="1462342" y="5477550"/>
            <a:ext cx="335280" cy="46037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5</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6" name="文本框 5"/>
          <p:cNvSpPr txBox="1"/>
          <p:nvPr>
            <p:custDataLst>
              <p:tags r:id="rId28"/>
            </p:custDataLst>
          </p:nvPr>
        </p:nvSpPr>
        <p:spPr>
          <a:xfrm>
            <a:off x="2184400" y="5459730"/>
            <a:ext cx="4798060" cy="455295"/>
          </a:xfrm>
          <a:prstGeom prst="rect">
            <a:avLst/>
          </a:prstGeom>
          <a:noFill/>
        </p:spPr>
        <p:txBody>
          <a:bodyPr wrap="square" rtlCol="0">
            <a:noAutofit/>
          </a:bodyPr>
          <a:p>
            <a:pPr indent="0"/>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第五节  互换合同会计核算</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7" name="直接连接符 6"/>
          <p:cNvCxnSpPr/>
          <p:nvPr>
            <p:custDataLst>
              <p:tags r:id="rId29"/>
            </p:custDataLst>
          </p:nvPr>
        </p:nvCxnSpPr>
        <p:spPr>
          <a:xfrm flipV="1">
            <a:off x="2208606" y="591382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3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12" name="矩形 11"/>
          <p:cNvSpPr/>
          <p:nvPr>
            <p:custDataLst>
              <p:tags r:id="rId3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8" name="日期占位符 7"/>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互换合同会计核算</a:t>
            </a:r>
            <a:endParaRPr lang="zh-CN" altLang="en-US"/>
          </a:p>
        </p:txBody>
      </p:sp>
      <p:sp>
        <p:nvSpPr>
          <p:cNvPr id="3" name="内容占位符 2"/>
          <p:cNvSpPr>
            <a:spLocks noGrp="1"/>
          </p:cNvSpPr>
          <p:nvPr>
            <p:ph idx="1"/>
          </p:nvPr>
        </p:nvSpPr>
        <p:spPr/>
        <p:txBody>
          <a:bodyPr/>
          <a:p>
            <a:r>
              <a:rPr lang="zh-CN" altLang="en-US"/>
              <a:t>货币互换，是指交易双方在一定期限内将一定数量的货币与另一种一定数量的货币进行交换。货币互换是一项常用的债务保值工具，主要用来控制中长期汇率风险，把以一种外汇计价的债务或资产转换为以另一种外汇计价的债务或资产，达到规避汇率风险、降低成本的目的。货币互换作为一项资产负债表外业务，能够在不对资产负债表造成影响的情况下，达到目的。</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互换合同会计核算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二、利率互换的会计处理</a:t>
            </a:r>
            <a:endParaRPr lang="zh-CN" altLang="zh-CN" sz="2600" b="1" dirty="0">
              <a:latin typeface="黑体" panose="02010609060101010101" charset="-122"/>
              <a:ea typeface="黑体" panose="02010609060101010101" charset="-122"/>
            </a:endParaRPr>
          </a:p>
          <a:p>
            <a:r>
              <a:rPr lang="zh-CN" altLang="en-US"/>
              <a:t>在利率互换中，由于交换的货币币种是相同的，只是利率的形式不同，所以，一般采用净额支付的方式来支付利息，也就是说，由利息支出较高的一方向利息支出较低的一方支付利息差额，两者的差额以“财务费用—互换损益”列入当期利润表。</a:t>
            </a:r>
            <a:endParaRPr lang="zh-CN" altLang="en-US"/>
          </a:p>
          <a:p>
            <a:r>
              <a:rPr lang="zh-CN" altLang="en-US"/>
              <a:t>【案例12-6】</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互换合同会计核算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三、货币互换的会计处理</a:t>
            </a:r>
            <a:endParaRPr lang="zh-CN" altLang="zh-CN" sz="2600" b="1" dirty="0">
              <a:latin typeface="黑体" panose="02010609060101010101" charset="-122"/>
              <a:ea typeface="黑体" panose="02010609060101010101" charset="-122"/>
            </a:endParaRPr>
          </a:p>
          <a:p>
            <a:r>
              <a:rPr lang="zh-CN" altLang="en-US"/>
              <a:t>货币互换的会计核算和利率互换基本相同，不同之处体现在以下几点：</a:t>
            </a:r>
            <a:endParaRPr lang="zh-CN" altLang="en-US"/>
          </a:p>
          <a:p>
            <a:r>
              <a:rPr lang="zh-CN" altLang="en-US"/>
              <a:t>(1)在会计处理上，我们不仅要反映利率的互换过程，还要反映本金的互换过程。</a:t>
            </a:r>
            <a:endParaRPr lang="zh-CN" altLang="en-US"/>
          </a:p>
          <a:p>
            <a:r>
              <a:rPr lang="zh-CN" altLang="en-US"/>
              <a:t>(2)货币互换是两种不同货币的互换，利息也是两种不同货币计算的利息，因此，互换双方必须向对方支付不同币种的利息，所以，货币互换损益不仅仅包括利率不同产生的损益，还包括参与互换的两种货币间因为汇率不同而产生的损益。</a:t>
            </a:r>
            <a:endParaRPr lang="zh-CN" altLang="en-US"/>
          </a:p>
          <a:p>
            <a:r>
              <a:rPr lang="zh-CN" altLang="en-US"/>
              <a:t>【案例12-7】</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衍生金融工具概述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一、衍生金融工具的产生、定义和特征</a:t>
            </a:r>
            <a:endParaRPr lang="zh-CN" altLang="zh-CN" sz="2600" b="1" dirty="0">
              <a:latin typeface="黑体" panose="02010609060101010101" charset="-122"/>
              <a:ea typeface="黑体" panose="02010609060101010101" charset="-122"/>
            </a:endParaRPr>
          </a:p>
          <a:p>
            <a:r>
              <a:rPr lang="zh-CN" altLang="en-US"/>
              <a:t>衍生金融工具，是指以货币、债券、股票等金融商品为基础，以信用作为交易条件的金融工具。它既指一类特定交易方式，也指由这种交易方式形成的一系列合约。</a:t>
            </a:r>
            <a:endParaRPr lang="zh-CN" altLang="en-US"/>
          </a:p>
          <a:p>
            <a:r>
              <a:rPr lang="zh-CN" altLang="en-US"/>
              <a:t>判断一种金融工具是否属于衍生金融工具，主要依据以下两大特征：</a:t>
            </a:r>
            <a:endParaRPr lang="zh-CN" altLang="en-US"/>
          </a:p>
          <a:p>
            <a:r>
              <a:rPr lang="zh-CN" altLang="en-US"/>
              <a:t>一是依存于传统的金融商品，传统金融商品的价格将支配着衍生金融工具价格的变化。无论衍生金融工具的形式多么复杂，它都不可能凭空而出、独立存在，它总是以畅通的金融商品为基础。</a:t>
            </a:r>
            <a:endParaRPr lang="zh-CN" altLang="en-US"/>
          </a:p>
          <a:p>
            <a:r>
              <a:rPr lang="zh-CN" altLang="en-US"/>
              <a:t>二是杠杆性的信用交易。达成衍生金融工具合约不需要缴纳合同的全部金额，如金融期货交易一般只需要部分保证金。</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衍生金融工具概述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二、衍生金融工具的特点</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(一)杠杆作用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(二)价值波动性强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(三)风险大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(四)虚拟性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衍生金融工具概述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三、衍生金融工具的分类</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(一)按交易方式分类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1.远期合约</a:t>
            </a:r>
            <a:endParaRPr lang="zh-CN" altLang="en-US"/>
          </a:p>
          <a:p>
            <a:r>
              <a:rPr lang="zh-CN" altLang="en-US"/>
              <a:t>2.金融期货</a:t>
            </a:r>
            <a:endParaRPr lang="zh-CN" altLang="en-US"/>
          </a:p>
          <a:p>
            <a:r>
              <a:rPr lang="zh-CN" altLang="en-US"/>
              <a:t>3.金融期权</a:t>
            </a:r>
            <a:endParaRPr lang="zh-CN" altLang="en-US"/>
          </a:p>
          <a:p>
            <a:r>
              <a:rPr lang="zh-CN" altLang="en-US"/>
              <a:t>4.互换</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(二)按衍生基础分类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1.以传统金融工具为衍生基础分类</a:t>
            </a:r>
            <a:endParaRPr lang="zh-CN" altLang="en-US"/>
          </a:p>
          <a:p>
            <a:r>
              <a:rPr lang="zh-CN" altLang="en-US"/>
              <a:t>2.以非衍生金融工具为基础分类</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衍生金融工具概述</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(三)按公司持有衍生金融工具的目的分类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1.投资工具</a:t>
            </a:r>
            <a:endParaRPr lang="zh-CN" altLang="en-US"/>
          </a:p>
          <a:p>
            <a:r>
              <a:rPr lang="zh-CN" altLang="en-US"/>
              <a:t>2.避险工具</a:t>
            </a:r>
            <a:endParaRPr lang="zh-CN" altLang="en-US"/>
          </a:p>
          <a:p>
            <a:r>
              <a:rPr lang="zh-CN" altLang="en-US"/>
              <a:t>3.投机工具</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(四)按交易市场分类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(1)场内交易又称交易所交易，是在交易所内按照交易所制定的规则进行的交易。金融期货、金融期权都属于场内交易衍生金融工具。</a:t>
            </a:r>
            <a:endParaRPr lang="zh-CN" altLang="en-US"/>
          </a:p>
          <a:p>
            <a:r>
              <a:rPr lang="zh-CN" altLang="en-US"/>
              <a:t>(2)场外交易又称店头交易或者柜台交易，是指交易所以外的交易。远期交易、互换、未上市的或者称为银行间的期权等都是场外交易衍生金融工具，现代的场外交易大多通过电子通信设备或网络进行。</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一、衍生金融工具会计准则模式</a:t>
            </a:r>
            <a:endParaRPr lang="zh-CN" altLang="zh-CN" sz="2600" b="1" dirty="0">
              <a:latin typeface="黑体" panose="02010609060101010101" charset="-122"/>
              <a:ea typeface="黑体" panose="02010609060101010101" charset="-122"/>
            </a:endParaRPr>
          </a:p>
          <a:p>
            <a:r>
              <a:rPr lang="zh-CN" altLang="en-US"/>
              <a:t>(1)衍生金融工具的权利和义务确认为金融资产和金融负债，并在会计报表内予以确认;初始计量采用交易对价的公允价值(即历史成本)，后续计量则一致地采用公允价值计量;非套期目的持有衍生金融工具，其相关的公允价值变动一般在当期直接计入净收益(有充分证据证明持有至到期的工具，其公允价值变动可不确认，但各期的处理必须一致);套期目的持有衍生金融工具，在符合套期会计前提条件的情况下，套期项目有效套期部分的公允价值变动待被套期项目相关损益实现时予以确认，无效部分视同非套期保值目的持有衍生金融工具处理;在报表附注中披露企业对衍生交易的相关政策，以及各项衍生金融交易的交易目的、面值、期限、风险、套期保值等信息，并披露衍生交易对企业整体影响的相关信息(如风险值信息)。</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r>
              <a:rPr lang="zh-CN" altLang="en-US"/>
              <a:t>(2)衍生金融工具的权利和义务确认为金融资产和金融负债，但并不在基本报表内予以确认，通过附表或附注予以披露;衍生金融工具的计量一致地采用初始交易时交易对价的公允价值(历史成本)，其公允价值及其变动通过前述的金融资产和金融负债附表或附注予以披露;套期保值的相关信息在附注中予以充分披露但并不进入会计报表;在报表附注中披露企业对衍生交易的相关政策，以及各项衍生金融交易的交易目的、面值、期限、风险、套期保值等信息，并披露衍生交易对企业整体影响的相关信息(如风险值信息)。</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衍生金融工具的确认和计量</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二、衍生金融工具对传统会计的冲击</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(一)对传统资产概念提出了挑战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(二)增加了会计计量的难度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(三)对会计确认的影响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(四)对财务报告的披露提出了更高要求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commondata" val="eyJoZGlkIjoiNTBlODZkODVmOTIxMWE2ZDY3MjViNmY2OTBlOTlkYTM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3962</Words>
  <Application>WPS 演示</Application>
  <PresentationFormat>宽屏</PresentationFormat>
  <Paragraphs>248</Paragraphs>
  <Slides>22</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默认设计模板</vt:lpstr>
      <vt:lpstr>PowerPoint 演示文稿</vt:lpstr>
      <vt:lpstr>PowerPoint 演示文稿</vt:lpstr>
      <vt:lpstr>第一节  衍生金融工具概述</vt:lpstr>
      <vt:lpstr>第一节  衍生金融工具概述</vt:lpstr>
      <vt:lpstr>第一节  衍生金融工具概述</vt:lpstr>
      <vt:lpstr>第一节  衍生金融工具概述</vt:lpstr>
      <vt:lpstr>第二节  衍生金融工具的确认和计量</vt:lpstr>
      <vt:lpstr>第二节  衍生金融工具的确认和计量</vt:lpstr>
      <vt:lpstr>第二节  衍生金融工具的确认和计量</vt:lpstr>
      <vt:lpstr>第二节  衍生金融工具的确认和计量</vt:lpstr>
      <vt:lpstr>第二节  衍生金融工具的确认和计量</vt:lpstr>
      <vt:lpstr>第二节  衍生金融工具的确认和计量</vt:lpstr>
      <vt:lpstr>第三节  期货合同会计核算</vt:lpstr>
      <vt:lpstr>第三节  期货合同会计核算</vt:lpstr>
      <vt:lpstr>第三节  期货合同会计核算</vt:lpstr>
      <vt:lpstr>第四节  期权合同会计核算</vt:lpstr>
      <vt:lpstr>第四节  期权合同会计核算</vt:lpstr>
      <vt:lpstr>第四节  期权合同会计核算</vt:lpstr>
      <vt:lpstr>第五节  互换合同会计核算</vt:lpstr>
      <vt:lpstr>第五节  互换合同会计核算</vt:lpstr>
      <vt:lpstr>第五节  互换合同会计核算</vt:lpstr>
      <vt:lpstr>第五节  互换合同会计核算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91B1840423EA4965843865EB5A18A443_11</vt:lpwstr>
  </property>
</Properties>
</file>