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7BA5B-DB9E-4CB7-8224-E893E9AEE829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A4885-E806-45A8-9898-C704E59D48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3260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7BA5B-DB9E-4CB7-8224-E893E9AEE829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A4885-E806-45A8-9898-C704E59D48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354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7BA5B-DB9E-4CB7-8224-E893E9AEE829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A4885-E806-45A8-9898-C704E59D48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7849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0934" y="244936"/>
            <a:ext cx="9997016" cy="749300"/>
          </a:xfrm>
        </p:spPr>
        <p:txBody>
          <a:bodyPr/>
          <a:lstStyle>
            <a:lvl1pPr>
              <a:defRPr>
                <a:solidFill>
                  <a:schemeClr val="accent1">
                    <a:lumMod val="2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424217"/>
            <a:ext cx="10885714" cy="4821007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47B9BB-8C2D-404E-A344-BC0BAB711D30}" type="slidenum">
              <a:rPr lang="zh-CN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6541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24114" y="313235"/>
            <a:ext cx="8699591" cy="647700"/>
          </a:xfrm>
        </p:spPr>
        <p:txBody>
          <a:bodyPr>
            <a:noAutofit/>
          </a:bodyPr>
          <a:lstStyle>
            <a:lvl1pPr algn="l">
              <a:defRPr sz="24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tx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622301" y="1358900"/>
            <a:ext cx="10947400" cy="5016499"/>
          </a:xfrm>
        </p:spPr>
        <p:txBody>
          <a:bodyPr>
            <a:normAutofit/>
          </a:bodyPr>
          <a:lstStyle>
            <a:lvl1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1pPr>
            <a:lvl2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2pPr>
            <a:lvl3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3pPr>
            <a:lvl4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4pPr>
            <a:lvl5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pic>
        <p:nvPicPr>
          <p:cNvPr id="4" name="Picture 13" descr="c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694" y="6482444"/>
            <a:ext cx="2337435" cy="35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6792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7BA5B-DB9E-4CB7-8224-E893E9AEE829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A4885-E806-45A8-9898-C704E59D48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322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7BA5B-DB9E-4CB7-8224-E893E9AEE829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A4885-E806-45A8-9898-C704E59D48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228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7BA5B-DB9E-4CB7-8224-E893E9AEE829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A4885-E806-45A8-9898-C704E59D48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0676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7BA5B-DB9E-4CB7-8224-E893E9AEE829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A4885-E806-45A8-9898-C704E59D48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225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7BA5B-DB9E-4CB7-8224-E893E9AEE829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A4885-E806-45A8-9898-C704E59D48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808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7BA5B-DB9E-4CB7-8224-E893E9AEE829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A4885-E806-45A8-9898-C704E59D48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709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7BA5B-DB9E-4CB7-8224-E893E9AEE829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A4885-E806-45A8-9898-C704E59D48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353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7BA5B-DB9E-4CB7-8224-E893E9AEE829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A4885-E806-45A8-9898-C704E59D48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543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67BA5B-DB9E-4CB7-8224-E893E9AEE829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A4885-E806-45A8-9898-C704E59D48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605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" y="0"/>
            <a:ext cx="12325605" cy="6858000"/>
          </a:xfrm>
          <a:prstGeom prst="rect">
            <a:avLst/>
          </a:prstGeom>
        </p:spPr>
      </p:pic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67781" y="282639"/>
            <a:ext cx="9997016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 smtClean="0"/>
              <a:t>单击此处编辑母版标题样式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1800" y="1270001"/>
            <a:ext cx="11040533" cy="51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87B4B1-16DD-4597-BAF4-F416D47B56D6}" type="slidenum">
              <a:rPr lang="zh-CN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  <p:pic>
        <p:nvPicPr>
          <p:cNvPr id="26" name="Picture 13" descr="cd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694" y="6482444"/>
            <a:ext cx="2337435" cy="35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5380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9pPr>
    </p:titleStyle>
    <p:bodyStyle>
      <a:lvl1pPr marL="342900" indent="-3429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8000"/>
            <a:ext cx="12325083" cy="6810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0" y="2413336"/>
            <a:ext cx="122027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第十二章　团队学习与团队创新</a:t>
            </a:r>
          </a:p>
        </p:txBody>
      </p:sp>
      <p:sp>
        <p:nvSpPr>
          <p:cNvPr id="6" name="矩形 5"/>
          <p:cNvSpPr/>
          <p:nvPr/>
        </p:nvSpPr>
        <p:spPr>
          <a:xfrm>
            <a:off x="505813" y="128114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000000"/>
                </a:solidFill>
              </a:rPr>
              <a:t>第二部分　实训篇</a:t>
            </a:r>
          </a:p>
        </p:txBody>
      </p:sp>
    </p:spTree>
    <p:extLst>
      <p:ext uri="{BB962C8B-B14F-4D97-AF65-F5344CB8AC3E}">
        <p14:creationId xmlns:p14="http://schemas.microsoft.com/office/powerpoint/2010/main" val="2110759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  <a:cs typeface="方正粗黑宋简体" panose="02000000000000000000" charset="-122"/>
                <a:sym typeface="+mn-ea"/>
              </a:rPr>
              <a:t>第一节　团队学习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项目点评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学员表现</a:t>
            </a:r>
          </a:p>
          <a:p>
            <a:r>
              <a:rPr lang="en-US" altLang="zh-CN" dirty="0"/>
              <a:t>(1)30</a:t>
            </a:r>
            <a:r>
              <a:rPr lang="zh-CN" altLang="zh-CN" dirty="0"/>
              <a:t>张卡片大部分内容属于同一类型。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都属于一次性完成</a:t>
            </a:r>
            <a:r>
              <a:rPr lang="en-US" altLang="zh-CN" dirty="0"/>
              <a:t>,</a:t>
            </a:r>
            <a:r>
              <a:rPr lang="zh-CN" altLang="zh-CN" dirty="0"/>
              <a:t>并无修改。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对自己小组制作的卡片不熟悉。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点评指正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知识面不够广</a:t>
            </a:r>
            <a:r>
              <a:rPr lang="en-US" altLang="zh-CN" dirty="0"/>
              <a:t>,</a:t>
            </a:r>
            <a:r>
              <a:rPr lang="zh-CN" altLang="zh-CN" dirty="0"/>
              <a:t>学习面不够广。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好的作品、内容一定是经过反复的交流学习的。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真正掌握知识内容有一个过程</a:t>
            </a:r>
            <a:r>
              <a:rPr lang="en-US" altLang="zh-CN" dirty="0"/>
              <a:t>:</a:t>
            </a:r>
            <a:r>
              <a:rPr lang="zh-CN" altLang="zh-CN" dirty="0"/>
              <a:t>初步了解、重复学习、开始使用、融会贯通、再次加强。整个学习过程中的要点</a:t>
            </a:r>
            <a:r>
              <a:rPr lang="en-US" altLang="zh-CN" dirty="0"/>
              <a:t>:</a:t>
            </a:r>
            <a:r>
              <a:rPr lang="zh-CN" altLang="zh-CN" dirty="0"/>
              <a:t>较为持久的改变、潜在反应能力、受到强化、练习。</a:t>
            </a:r>
          </a:p>
          <a:p>
            <a:pPr marL="0" indent="0">
              <a:lnSpc>
                <a:spcPct val="135000"/>
              </a:lnSpc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学员分享</a:t>
            </a:r>
          </a:p>
          <a:p>
            <a:r>
              <a:rPr lang="zh-CN" altLang="zh-CN" dirty="0"/>
              <a:t>……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4290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  <a:cs typeface="方正粗黑宋简体" panose="02000000000000000000" charset="-122"/>
                <a:sym typeface="+mn-ea"/>
              </a:rPr>
              <a:t>第一节　团队学习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四、项目引申</a:t>
            </a:r>
          </a:p>
          <a:p>
            <a:r>
              <a:rPr lang="zh-CN" altLang="zh-CN" dirty="0"/>
              <a:t>有关于学习的名人名言想来有很多</a:t>
            </a:r>
            <a:r>
              <a:rPr lang="en-US" altLang="zh-CN" dirty="0"/>
              <a:t>,</a:t>
            </a:r>
            <a:r>
              <a:rPr lang="zh-CN" altLang="zh-CN" dirty="0"/>
              <a:t>自古以来</a:t>
            </a:r>
            <a:r>
              <a:rPr lang="en-US" altLang="zh-CN" dirty="0"/>
              <a:t>,</a:t>
            </a:r>
            <a:r>
              <a:rPr lang="zh-CN" altLang="zh-CN" dirty="0"/>
              <a:t>东西方都有名人对学习说出自己的理解。</a:t>
            </a:r>
          </a:p>
          <a:p>
            <a:r>
              <a:rPr lang="zh-CN" altLang="zh-CN" dirty="0"/>
              <a:t>学而不思则罔</a:t>
            </a:r>
            <a:r>
              <a:rPr lang="en-US" altLang="zh-CN" dirty="0"/>
              <a:t>,</a:t>
            </a:r>
            <a:r>
              <a:rPr lang="zh-CN" altLang="zh-CN" dirty="0"/>
              <a:t>思而不学则殆。</a:t>
            </a:r>
            <a:r>
              <a:rPr lang="en-US" altLang="zh-CN" dirty="0"/>
              <a:t>	</a:t>
            </a:r>
            <a:r>
              <a:rPr lang="zh-CN" altLang="zh-CN" dirty="0"/>
              <a:t>——孔子《论语》</a:t>
            </a:r>
          </a:p>
          <a:p>
            <a:r>
              <a:rPr lang="zh-CN" altLang="zh-CN" dirty="0"/>
              <a:t>我们一定要给自己提出这样的任务</a:t>
            </a:r>
            <a:r>
              <a:rPr lang="en-US" altLang="zh-CN" dirty="0"/>
              <a:t>:</a:t>
            </a:r>
            <a:r>
              <a:rPr lang="zh-CN" altLang="zh-CN" dirty="0"/>
              <a:t>第一</a:t>
            </a:r>
            <a:r>
              <a:rPr lang="en-US" altLang="zh-CN" dirty="0"/>
              <a:t>,</a:t>
            </a:r>
            <a:r>
              <a:rPr lang="zh-CN" altLang="zh-CN" dirty="0"/>
              <a:t>学习</a:t>
            </a:r>
            <a:r>
              <a:rPr lang="en-US" altLang="zh-CN" dirty="0"/>
              <a:t>,</a:t>
            </a:r>
            <a:r>
              <a:rPr lang="zh-CN" altLang="zh-CN" dirty="0"/>
              <a:t>第二是学习</a:t>
            </a:r>
            <a:r>
              <a:rPr lang="en-US" altLang="zh-CN" dirty="0"/>
              <a:t>,</a:t>
            </a:r>
            <a:r>
              <a:rPr lang="zh-CN" altLang="zh-CN" dirty="0"/>
              <a:t>第三还是学习。</a:t>
            </a:r>
            <a:r>
              <a:rPr lang="en-US" altLang="zh-CN" dirty="0"/>
              <a:t>	</a:t>
            </a:r>
            <a:r>
              <a:rPr lang="zh-CN" altLang="zh-CN" dirty="0"/>
              <a:t>——列宁</a:t>
            </a:r>
          </a:p>
          <a:p>
            <a:r>
              <a:rPr lang="zh-CN" altLang="zh-CN" dirty="0"/>
              <a:t>在寻求真理的长河中</a:t>
            </a:r>
            <a:r>
              <a:rPr lang="en-US" altLang="zh-CN" dirty="0"/>
              <a:t>,</a:t>
            </a:r>
            <a:r>
              <a:rPr lang="zh-CN" altLang="zh-CN" dirty="0"/>
              <a:t>唯有学习</a:t>
            </a:r>
            <a:r>
              <a:rPr lang="en-US" altLang="zh-CN" dirty="0"/>
              <a:t>,</a:t>
            </a:r>
            <a:r>
              <a:rPr lang="zh-CN" altLang="zh-CN" dirty="0"/>
              <a:t>不断地学习</a:t>
            </a:r>
            <a:r>
              <a:rPr lang="en-US" altLang="zh-CN" dirty="0"/>
              <a:t>,</a:t>
            </a:r>
            <a:r>
              <a:rPr lang="zh-CN" altLang="zh-CN" dirty="0"/>
              <a:t>勤奋地学习</a:t>
            </a:r>
            <a:r>
              <a:rPr lang="en-US" altLang="zh-CN" dirty="0"/>
              <a:t>,</a:t>
            </a:r>
            <a:r>
              <a:rPr lang="zh-CN" altLang="zh-CN" dirty="0"/>
              <a:t>有创造性地学习</a:t>
            </a:r>
            <a:r>
              <a:rPr lang="en-US" altLang="zh-CN" dirty="0"/>
              <a:t>,</a:t>
            </a:r>
            <a:r>
              <a:rPr lang="zh-CN" altLang="zh-CN" dirty="0"/>
              <a:t>才能越重山跨峻岭。</a:t>
            </a:r>
            <a:r>
              <a:rPr lang="en-US" altLang="zh-CN" dirty="0"/>
              <a:t>	</a:t>
            </a:r>
            <a:r>
              <a:rPr lang="zh-CN" altLang="zh-CN" dirty="0"/>
              <a:t>——华罗庚</a:t>
            </a:r>
          </a:p>
          <a:p>
            <a:r>
              <a:rPr lang="zh-CN" altLang="zh-CN" dirty="0"/>
              <a:t>现在</a:t>
            </a:r>
            <a:r>
              <a:rPr lang="en-US" altLang="zh-CN" dirty="0"/>
              <a:t>,</a:t>
            </a:r>
            <a:r>
              <a:rPr lang="zh-CN" altLang="zh-CN" dirty="0"/>
              <a:t>我怕的并不是那艰苦严峻的生活</a:t>
            </a:r>
            <a:r>
              <a:rPr lang="en-US" altLang="zh-CN" dirty="0"/>
              <a:t>,</a:t>
            </a:r>
            <a:r>
              <a:rPr lang="zh-CN" altLang="zh-CN" dirty="0"/>
              <a:t>而是不能再学习和认识我迫切想了解的世界。对我来说</a:t>
            </a:r>
            <a:r>
              <a:rPr lang="en-US" altLang="zh-CN" dirty="0"/>
              <a:t>,</a:t>
            </a:r>
            <a:r>
              <a:rPr lang="zh-CN" altLang="zh-CN" dirty="0"/>
              <a:t>不学习</a:t>
            </a:r>
            <a:r>
              <a:rPr lang="en-US" altLang="zh-CN" dirty="0"/>
              <a:t>,</a:t>
            </a:r>
            <a:r>
              <a:rPr lang="zh-CN" altLang="zh-CN" dirty="0"/>
              <a:t>毋宁死。</a:t>
            </a:r>
            <a:r>
              <a:rPr lang="en-US" altLang="zh-CN" dirty="0"/>
              <a:t>	</a:t>
            </a:r>
            <a:r>
              <a:rPr lang="zh-CN" altLang="zh-CN" dirty="0"/>
              <a:t>—— 罗蒙诺索夫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2284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  <a:cs typeface="方正粗黑宋简体" panose="02000000000000000000" charset="-122"/>
                <a:sym typeface="+mn-ea"/>
              </a:rPr>
              <a:t>第一节　团队学习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五、问题思考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谈谈你对学习的理解。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相对于社会成人学习</a:t>
            </a:r>
            <a:r>
              <a:rPr lang="en-US" altLang="zh-CN" dirty="0"/>
              <a:t>,</a:t>
            </a:r>
            <a:r>
              <a:rPr lang="zh-CN" altLang="zh-CN" dirty="0"/>
              <a:t>学生学习有什么特点</a:t>
            </a:r>
            <a:r>
              <a:rPr lang="en-US" altLang="zh-CN" dirty="0"/>
              <a:t>?</a:t>
            </a:r>
            <a:endParaRPr lang="zh-CN" altLang="zh-CN" dirty="0"/>
          </a:p>
          <a:p>
            <a:r>
              <a:rPr lang="en-US" altLang="zh-CN" dirty="0"/>
              <a:t>(3)</a:t>
            </a:r>
            <a:r>
              <a:rPr lang="zh-CN" altLang="zh-CN" dirty="0"/>
              <a:t>学习是一种能力</a:t>
            </a:r>
            <a:r>
              <a:rPr lang="en-US" altLang="zh-CN" dirty="0"/>
              <a:t>,</a:t>
            </a:r>
            <a:r>
              <a:rPr lang="zh-CN" altLang="zh-CN" dirty="0"/>
              <a:t>这种能力有哪些构成要素</a:t>
            </a:r>
            <a:r>
              <a:rPr lang="en-US" altLang="zh-CN" dirty="0"/>
              <a:t>?</a:t>
            </a:r>
            <a:endParaRPr lang="zh-CN" altLang="zh-CN" dirty="0"/>
          </a:p>
          <a:p>
            <a:r>
              <a:rPr lang="en-US" altLang="zh-CN" dirty="0"/>
              <a:t>(4)</a:t>
            </a:r>
            <a:r>
              <a:rPr lang="zh-CN" altLang="zh-CN" dirty="0"/>
              <a:t>结合实际谈谈如何培养良好的学习习惯。</a:t>
            </a:r>
          </a:p>
          <a:p>
            <a:r>
              <a:rPr lang="en-US" altLang="zh-CN" dirty="0"/>
              <a:t>(5)</a:t>
            </a:r>
            <a:r>
              <a:rPr lang="zh-CN" altLang="zh-CN" dirty="0"/>
              <a:t>简单举出与学习有关的名人名言。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7621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  <a:cs typeface="锐字工房云字库准圆GBK" panose="02010604000000000000" charset="-122"/>
                <a:sym typeface="+mn-ea"/>
              </a:rPr>
              <a:t>第二节　团队创新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zh-CN" sz="31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一、基础知识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基本概念</a:t>
            </a:r>
          </a:p>
          <a:p>
            <a:pPr>
              <a:lnSpc>
                <a:spcPct val="110000"/>
              </a:lnSpc>
            </a:pPr>
            <a:r>
              <a:rPr lang="en-US" altLang="zh-CN" dirty="0"/>
              <a:t>1.</a:t>
            </a:r>
            <a:r>
              <a:rPr lang="zh-CN" altLang="zh-CN" dirty="0"/>
              <a:t>创新</a:t>
            </a:r>
          </a:p>
          <a:p>
            <a:pPr>
              <a:lnSpc>
                <a:spcPct val="110000"/>
              </a:lnSpc>
            </a:pPr>
            <a:r>
              <a:rPr lang="en-US" altLang="zh-CN" dirty="0"/>
              <a:t>2.</a:t>
            </a:r>
            <a:r>
              <a:rPr lang="zh-CN" altLang="zh-CN" dirty="0"/>
              <a:t>创新能力</a:t>
            </a:r>
          </a:p>
          <a:p>
            <a:pPr>
              <a:lnSpc>
                <a:spcPct val="110000"/>
              </a:lnSpc>
            </a:pPr>
            <a:r>
              <a:rPr lang="en-US" altLang="zh-CN" dirty="0"/>
              <a:t>3.</a:t>
            </a:r>
            <a:r>
              <a:rPr lang="zh-CN" altLang="zh-CN" dirty="0"/>
              <a:t>发现</a:t>
            </a:r>
          </a:p>
          <a:p>
            <a:pPr>
              <a:lnSpc>
                <a:spcPct val="110000"/>
              </a:lnSpc>
            </a:pPr>
            <a:r>
              <a:rPr lang="en-US" altLang="zh-CN" dirty="0"/>
              <a:t>4.</a:t>
            </a:r>
            <a:r>
              <a:rPr lang="zh-CN" altLang="zh-CN" dirty="0"/>
              <a:t>发明</a:t>
            </a:r>
          </a:p>
          <a:p>
            <a:pPr>
              <a:lnSpc>
                <a:spcPct val="110000"/>
              </a:lnSpc>
            </a:pPr>
            <a:r>
              <a:rPr lang="en-US" altLang="zh-CN" dirty="0"/>
              <a:t>5.</a:t>
            </a:r>
            <a:r>
              <a:rPr lang="zh-CN" altLang="zh-CN" dirty="0"/>
              <a:t>创造</a:t>
            </a:r>
          </a:p>
          <a:p>
            <a:pPr marL="0" indent="0">
              <a:lnSpc>
                <a:spcPct val="110000"/>
              </a:lnSpc>
              <a:spcBef>
                <a:spcPts val="1200"/>
              </a:spcBef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创新原则</a:t>
            </a:r>
          </a:p>
          <a:p>
            <a:pPr>
              <a:lnSpc>
                <a:spcPct val="110000"/>
              </a:lnSpc>
            </a:pPr>
            <a:r>
              <a:rPr lang="en-US" altLang="zh-CN" dirty="0"/>
              <a:t>1.</a:t>
            </a:r>
            <a:r>
              <a:rPr lang="zh-CN" altLang="zh-CN" dirty="0"/>
              <a:t>科学原理原则</a:t>
            </a:r>
          </a:p>
          <a:p>
            <a:pPr>
              <a:lnSpc>
                <a:spcPct val="110000"/>
              </a:lnSpc>
            </a:pPr>
            <a:r>
              <a:rPr lang="en-US" altLang="zh-CN" dirty="0"/>
              <a:t>2.</a:t>
            </a:r>
            <a:r>
              <a:rPr lang="zh-CN" altLang="zh-CN" dirty="0"/>
              <a:t>相对较优原则</a:t>
            </a:r>
          </a:p>
          <a:p>
            <a:pPr>
              <a:lnSpc>
                <a:spcPct val="110000"/>
              </a:lnSpc>
            </a:pPr>
            <a:r>
              <a:rPr lang="en-US" altLang="zh-CN" dirty="0"/>
              <a:t>3.</a:t>
            </a:r>
            <a:r>
              <a:rPr lang="zh-CN" altLang="zh-CN" dirty="0"/>
              <a:t>机理简单原则</a:t>
            </a:r>
          </a:p>
          <a:p>
            <a:pPr>
              <a:lnSpc>
                <a:spcPct val="110000"/>
              </a:lnSpc>
            </a:pPr>
            <a:r>
              <a:rPr lang="en-US" altLang="zh-CN" dirty="0"/>
              <a:t>4.</a:t>
            </a:r>
            <a:r>
              <a:rPr lang="zh-CN" altLang="zh-CN" dirty="0"/>
              <a:t>构思独特原则</a:t>
            </a:r>
          </a:p>
          <a:p>
            <a:pPr>
              <a:lnSpc>
                <a:spcPct val="110000"/>
              </a:lnSpc>
            </a:pPr>
            <a:r>
              <a:rPr lang="en-US" altLang="zh-CN" dirty="0"/>
              <a:t>5.</a:t>
            </a:r>
            <a:r>
              <a:rPr lang="zh-CN" altLang="zh-CN" dirty="0"/>
              <a:t>不轻易否定、不简单比较原则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45700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  <a:cs typeface="锐字工房云字库准圆GBK" panose="02010604000000000000" charset="-122"/>
                <a:sym typeface="+mn-ea"/>
              </a:rPr>
              <a:t>第二节　团队创新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创新素质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创新素质主要包括心理素质、创新精神以及创新知识结构三部分。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创新精神属于科学精神和科学思想范畴</a:t>
            </a:r>
            <a:r>
              <a:rPr lang="en-US" altLang="zh-CN" dirty="0"/>
              <a:t>,</a:t>
            </a:r>
            <a:r>
              <a:rPr lang="zh-CN" altLang="zh-CN" dirty="0"/>
              <a:t>包括创新意识、创新兴趣、创新胆量、创新决心</a:t>
            </a:r>
            <a:r>
              <a:rPr lang="en-US" altLang="zh-CN" dirty="0"/>
              <a:t>,</a:t>
            </a:r>
            <a:r>
              <a:rPr lang="zh-CN" altLang="zh-CN" dirty="0"/>
              <a:t>以及相关的思维活动。通俗地说</a:t>
            </a:r>
            <a:r>
              <a:rPr lang="en-US" altLang="zh-CN" dirty="0"/>
              <a:t>,</a:t>
            </a:r>
            <a:r>
              <a:rPr lang="zh-CN" altLang="zh-CN" dirty="0"/>
              <a:t>就是好奇心、求知欲、兴趣、自信心、勇气以及独立自主的性格。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任何创新活动都离不开知识基础</a:t>
            </a:r>
            <a:r>
              <a:rPr lang="en-US" altLang="zh-CN" dirty="0"/>
              <a:t>,</a:t>
            </a:r>
            <a:r>
              <a:rPr lang="zh-CN" altLang="zh-CN" dirty="0"/>
              <a:t>创新知识结构则是创新活动赖以成功的基础。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0578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  <a:cs typeface="锐字工房云字库准圆GBK" panose="02010604000000000000" charset="-122"/>
                <a:sym typeface="+mn-ea"/>
              </a:rPr>
              <a:t>第二节　团队创新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创新意识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良好的创新环境可激发创新意识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创新意识的养成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训练创新思维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冲破界限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拓宽视角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思维重构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60345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  <a:cs typeface="锐字工房云字库准圆GBK" panose="02010604000000000000" charset="-122"/>
                <a:sym typeface="+mn-ea"/>
              </a:rPr>
              <a:t>第二节　团队创新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创新技法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设问型方法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组合型方法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分析列举型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联想类比型方法</a:t>
            </a:r>
          </a:p>
          <a:p>
            <a:r>
              <a:rPr lang="en-US" altLang="zh-CN" dirty="0"/>
              <a:t>5.</a:t>
            </a:r>
            <a:r>
              <a:rPr lang="zh-CN" altLang="zh-CN" dirty="0"/>
              <a:t>其他创新方法</a:t>
            </a:r>
          </a:p>
          <a:p>
            <a:r>
              <a:rPr lang="en-US" altLang="zh-CN" dirty="0"/>
              <a:t>6.TRIZ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1702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  <a:cs typeface="锐字工房云字库准圆GBK" panose="02010604000000000000" charset="-122"/>
                <a:sym typeface="+mn-ea"/>
              </a:rPr>
              <a:t>第二节　团队创新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七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创新能力形成的基本原理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遗传素质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环境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实践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创新思维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八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提升创新能力的程序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发现问题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构思创意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解决问题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1532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  <a:cs typeface="锐字工房云字库准圆GBK" panose="02010604000000000000" charset="-122"/>
                <a:sym typeface="+mn-ea"/>
              </a:rPr>
              <a:t>第二节　团队创新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二、项目一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项目演练</a:t>
            </a:r>
          </a:p>
          <a:p>
            <a:r>
              <a:rPr lang="zh-CN" altLang="zh-CN" b="1" dirty="0"/>
              <a:t>解手链</a:t>
            </a:r>
          </a:p>
          <a:p>
            <a:endParaRPr lang="zh-CN" altLang="en-US" dirty="0"/>
          </a:p>
        </p:txBody>
      </p:sp>
      <p:pic>
        <p:nvPicPr>
          <p:cNvPr id="4" name="1202.jpg" descr="id:214749351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483153" y="2466484"/>
            <a:ext cx="6858581" cy="326485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51820" y="5917433"/>
            <a:ext cx="1800493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350"/>
              </a:lnSpc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12-2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解手链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3968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  <a:cs typeface="锐字工房云字库准圆GBK" panose="02010604000000000000" charset="-122"/>
                <a:sym typeface="+mn-ea"/>
              </a:rPr>
              <a:t>第二节　团队创新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项目点评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学员表现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根本无从下手</a:t>
            </a:r>
            <a:r>
              <a:rPr lang="en-US" altLang="zh-CN" dirty="0"/>
              <a:t>,</a:t>
            </a:r>
            <a:r>
              <a:rPr lang="zh-CN" altLang="zh-CN" dirty="0"/>
              <a:t>手像麻花一样交缠在一起。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想不到更好的办法</a:t>
            </a:r>
            <a:r>
              <a:rPr lang="en-US" altLang="zh-CN" dirty="0"/>
              <a:t>,</a:t>
            </a:r>
            <a:r>
              <a:rPr lang="zh-CN" altLang="zh-CN" dirty="0"/>
              <a:t>墨守成规。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点评指正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缺乏思考的行动</a:t>
            </a:r>
            <a:r>
              <a:rPr lang="en-US" altLang="zh-CN" dirty="0"/>
              <a:t>,</a:t>
            </a:r>
            <a:r>
              <a:rPr lang="zh-CN" altLang="zh-CN" dirty="0"/>
              <a:t>永远以失败告终。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当想出一种方法后思维被固化</a:t>
            </a:r>
            <a:r>
              <a:rPr lang="en-US" altLang="zh-CN" dirty="0"/>
              <a:t>,</a:t>
            </a:r>
            <a:r>
              <a:rPr lang="zh-CN" altLang="zh-CN" dirty="0"/>
              <a:t>想不出更好的办法。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学员分享</a:t>
            </a:r>
          </a:p>
          <a:p>
            <a:r>
              <a:rPr lang="zh-CN" altLang="zh-CN" dirty="0"/>
              <a:t>……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49567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54783"/>
            <a:ext cx="7778839" cy="749300"/>
          </a:xfrm>
        </p:spPr>
        <p:txBody>
          <a:bodyPr/>
          <a:lstStyle/>
          <a:p>
            <a:pPr algn="ctr"/>
            <a:r>
              <a:rPr lang="zh-CN" altLang="en-US" sz="2800" dirty="0" smtClean="0"/>
              <a:t>目   录</a:t>
            </a:r>
            <a:endParaRPr lang="zh-CN" altLang="en-US" sz="2800" dirty="0"/>
          </a:p>
        </p:txBody>
      </p:sp>
      <p:grpSp>
        <p:nvGrpSpPr>
          <p:cNvPr id="4" name="组合 3"/>
          <p:cNvGrpSpPr/>
          <p:nvPr/>
        </p:nvGrpSpPr>
        <p:grpSpPr>
          <a:xfrm>
            <a:off x="1870430" y="2287469"/>
            <a:ext cx="6390109" cy="1475925"/>
            <a:chOff x="2488640" y="2139114"/>
            <a:chExt cx="6390109" cy="1475925"/>
          </a:xfrm>
        </p:grpSpPr>
        <p:grpSp>
          <p:nvGrpSpPr>
            <p:cNvPr id="5" name="Group 4"/>
            <p:cNvGrpSpPr/>
            <p:nvPr/>
          </p:nvGrpSpPr>
          <p:grpSpPr bwMode="auto">
            <a:xfrm>
              <a:off x="2488640" y="2139114"/>
              <a:ext cx="6390109" cy="639332"/>
              <a:chOff x="0" y="0"/>
              <a:chExt cx="2982" cy="288"/>
            </a:xfrm>
          </p:grpSpPr>
          <p:sp>
            <p:nvSpPr>
              <p:cNvPr id="14" name="AutoShape 5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Rectangle 6"/>
              <p:cNvSpPr>
                <a:spLocks noChangeArrowheads="1"/>
              </p:cNvSpPr>
              <p:nvPr/>
            </p:nvSpPr>
            <p:spPr bwMode="auto">
              <a:xfrm>
                <a:off x="299" y="67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b="1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方正粗黑宋简体" panose="02000000000000000000" charset="-122"/>
                    <a:sym typeface="+mn-ea"/>
                  </a:rPr>
                  <a:t>第一节　团队学习</a:t>
                </a:r>
              </a:p>
            </p:txBody>
          </p:sp>
          <p:sp>
            <p:nvSpPr>
              <p:cNvPr id="16" name="Oval 7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E96E29"/>
                  </a:gs>
                  <a:gs pos="100000">
                    <a:srgbClr val="9B491B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Group 8"/>
            <p:cNvGrpSpPr/>
            <p:nvPr/>
          </p:nvGrpSpPr>
          <p:grpSpPr bwMode="auto">
            <a:xfrm>
              <a:off x="2488640" y="2975707"/>
              <a:ext cx="6390109" cy="639332"/>
              <a:chOff x="0" y="0"/>
              <a:chExt cx="2982" cy="288"/>
            </a:xfrm>
          </p:grpSpPr>
          <p:sp>
            <p:nvSpPr>
              <p:cNvPr id="11" name="AutoShape 9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/>
            </p:nvSpPr>
            <p:spPr bwMode="auto">
              <a:xfrm>
                <a:off x="299" y="60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b="1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锐字工房云字库准圆GBK" panose="02010604000000000000" charset="-122"/>
                    <a:sym typeface="+mn-ea"/>
                  </a:rPr>
                  <a:t>第二节　团队创新</a:t>
                </a:r>
              </a:p>
            </p:txBody>
          </p:sp>
          <p:sp>
            <p:nvSpPr>
              <p:cNvPr id="13" name="Oval 11"/>
              <p:cNvSpPr>
                <a:spLocks noChangeArrowheads="1"/>
              </p:cNvSpPr>
              <p:nvPr/>
            </p:nvSpPr>
            <p:spPr bwMode="auto">
              <a:xfrm>
                <a:off x="0" y="60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DCDC48"/>
                  </a:gs>
                  <a:gs pos="100000">
                    <a:srgbClr val="939330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400630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  <a:cs typeface="锐字工房云字库准圆GBK" panose="02010604000000000000" charset="-122"/>
                <a:sym typeface="+mn-ea"/>
              </a:rPr>
              <a:t>第二节　团队创新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三、项目二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项目演练</a:t>
            </a:r>
          </a:p>
          <a:p>
            <a:r>
              <a:rPr lang="zh-CN" altLang="zh-CN" b="1" dirty="0"/>
              <a:t>巧解绳索</a:t>
            </a:r>
          </a:p>
          <a:p>
            <a:endParaRPr lang="zh-CN" altLang="en-US" dirty="0"/>
          </a:p>
        </p:txBody>
      </p:sp>
      <p:pic>
        <p:nvPicPr>
          <p:cNvPr id="4" name="1203.jpg" descr="id:214749355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801939" y="2174103"/>
            <a:ext cx="7695708" cy="338609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50039" y="5695927"/>
            <a:ext cx="2031325" cy="271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350"/>
              </a:lnSpc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12-3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巧解绳索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7427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  <a:cs typeface="锐字工房云字库准圆GBK" panose="02010604000000000000" charset="-122"/>
                <a:sym typeface="+mn-ea"/>
              </a:rPr>
              <a:t>第二节　团队创新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项目点评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学员表现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无休止地尝试不可能成功的方法。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中途放弃。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知道方法后不去探索原理。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点评指正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怎么才能知道这种方法不可行</a:t>
            </a:r>
            <a:r>
              <a:rPr lang="en-US" altLang="zh-CN" dirty="0"/>
              <a:t>?</a:t>
            </a:r>
            <a:endParaRPr lang="zh-CN" altLang="zh-CN" dirty="0"/>
          </a:p>
          <a:p>
            <a:r>
              <a:rPr lang="en-US" altLang="zh-CN" dirty="0"/>
              <a:t>(2)</a:t>
            </a:r>
            <a:r>
              <a:rPr lang="zh-CN" altLang="zh-CN" dirty="0"/>
              <a:t>放弃分很多种</a:t>
            </a:r>
            <a:r>
              <a:rPr lang="en-US" altLang="zh-CN" dirty="0"/>
              <a:t>,</a:t>
            </a:r>
            <a:r>
              <a:rPr lang="zh-CN" altLang="zh-CN" dirty="0"/>
              <a:t>身体不行、精神不行、智力不行等。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坚持到最后</a:t>
            </a:r>
            <a:r>
              <a:rPr lang="en-US" altLang="zh-CN" dirty="0"/>
              <a:t>,</a:t>
            </a:r>
            <a:r>
              <a:rPr lang="zh-CN" altLang="zh-CN" dirty="0"/>
              <a:t>得到了上帝的眷顾</a:t>
            </a:r>
            <a:r>
              <a:rPr lang="en-US" altLang="zh-CN" dirty="0"/>
              <a:t>,</a:t>
            </a:r>
            <a:r>
              <a:rPr lang="zh-CN" altLang="zh-CN" dirty="0"/>
              <a:t>虽然没有成功</a:t>
            </a:r>
            <a:r>
              <a:rPr lang="en-US" altLang="zh-CN" dirty="0"/>
              <a:t>,</a:t>
            </a:r>
            <a:r>
              <a:rPr lang="zh-CN" altLang="zh-CN" dirty="0"/>
              <a:t>但通过其他办法让你知道了答案。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学员分享</a:t>
            </a:r>
          </a:p>
          <a:p>
            <a:r>
              <a:rPr lang="zh-CN" altLang="zh-CN" dirty="0"/>
              <a:t>……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48167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  <a:cs typeface="锐字工房云字库准圆GBK" panose="02010604000000000000" charset="-122"/>
                <a:sym typeface="+mn-ea"/>
              </a:rPr>
              <a:t>第二节　团队创新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四、项目引申</a:t>
            </a:r>
          </a:p>
          <a:p>
            <a:r>
              <a:rPr lang="zh-CN" altLang="zh-CN" dirty="0"/>
              <a:t>约翰·</a:t>
            </a:r>
            <a:r>
              <a:rPr lang="en-US" altLang="zh-CN" dirty="0"/>
              <a:t>D. </a:t>
            </a:r>
            <a:r>
              <a:rPr lang="zh-CN" altLang="zh-CN" dirty="0"/>
              <a:t>洛克菲勒说过</a:t>
            </a:r>
            <a:r>
              <a:rPr lang="en-US" altLang="zh-CN" dirty="0"/>
              <a:t>:</a:t>
            </a:r>
            <a:r>
              <a:rPr lang="zh-CN" altLang="zh-CN" dirty="0"/>
              <a:t>“如果你要成功</a:t>
            </a:r>
            <a:r>
              <a:rPr lang="en-US" altLang="zh-CN" dirty="0"/>
              <a:t>,</a:t>
            </a:r>
            <a:r>
              <a:rPr lang="zh-CN" altLang="zh-CN" dirty="0"/>
              <a:t>你应该朝着新的道路前进</a:t>
            </a:r>
            <a:r>
              <a:rPr lang="en-US" altLang="zh-CN" dirty="0"/>
              <a:t>,</a:t>
            </a:r>
            <a:r>
              <a:rPr lang="zh-CN" altLang="zh-CN" dirty="0"/>
              <a:t>不要跟随被踩烂了的成功之路。”其实我们最缺乏的不是资源</a:t>
            </a:r>
            <a:r>
              <a:rPr lang="en-US" altLang="zh-CN" dirty="0"/>
              <a:t>,</a:t>
            </a:r>
            <a:r>
              <a:rPr lang="zh-CN" altLang="zh-CN" dirty="0"/>
              <a:t>而是创新意识、创新精神、创新能力和鼓励创新、保护创新的社会环境。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114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  <a:cs typeface="锐字工房云字库准圆GBK" panose="02010604000000000000" charset="-122"/>
                <a:sym typeface="+mn-ea"/>
              </a:rPr>
              <a:t>第二节　团队创新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五、问题思考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用自己的语言描述创新。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请说出创新的基本原则。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简述</a:t>
            </a:r>
            <a:r>
              <a:rPr lang="en-US" altLang="zh-CN" dirty="0"/>
              <a:t>ARIZ</a:t>
            </a:r>
            <a:r>
              <a:rPr lang="zh-CN" altLang="zh-CN" dirty="0"/>
              <a:t>算法的各个模块内容。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如何利用你的五种感官来介绍自己</a:t>
            </a:r>
            <a:r>
              <a:rPr lang="en-US" altLang="zh-CN" dirty="0"/>
              <a:t>?</a:t>
            </a:r>
            <a:endParaRPr lang="zh-CN" altLang="zh-CN" dirty="0"/>
          </a:p>
          <a:p>
            <a:r>
              <a:rPr lang="en-US" altLang="zh-CN" dirty="0"/>
              <a:t>(5)</a:t>
            </a:r>
            <a:r>
              <a:rPr lang="zh-CN" altLang="zh-CN" dirty="0"/>
              <a:t>仰望星空</a:t>
            </a:r>
            <a:r>
              <a:rPr lang="en-US" altLang="zh-CN" dirty="0"/>
              <a:t>,</a:t>
            </a:r>
            <a:r>
              <a:rPr lang="zh-CN" altLang="zh-CN" dirty="0"/>
              <a:t>你会有什么样的联想</a:t>
            </a:r>
            <a:r>
              <a:rPr lang="en-US" altLang="zh-CN" dirty="0"/>
              <a:t>?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0547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  <a:cs typeface="方正粗黑宋简体" panose="02000000000000000000" charset="-122"/>
                <a:sym typeface="+mn-ea"/>
              </a:rPr>
              <a:t>第一节　团队学习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一、基础知识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基本概念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学习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学习能力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基本分类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学校教育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校外教育 </a:t>
            </a:r>
          </a:p>
        </p:txBody>
      </p:sp>
    </p:spTree>
    <p:extLst>
      <p:ext uri="{BB962C8B-B14F-4D97-AF65-F5344CB8AC3E}">
        <p14:creationId xmlns:p14="http://schemas.microsoft.com/office/powerpoint/2010/main" val="2898284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  <a:cs typeface="方正粗黑宋简体" panose="02000000000000000000" charset="-122"/>
                <a:sym typeface="+mn-ea"/>
              </a:rPr>
              <a:t>第一节　团队学习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lnSpc>
                <a:spcPct val="135000"/>
              </a:lnSpc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学习过程的要点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“较为持久的改变”。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“潜在反应能力”。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“受到强化”。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“练习”。</a:t>
            </a:r>
          </a:p>
          <a:p>
            <a:pPr marL="0" indent="0">
              <a:lnSpc>
                <a:spcPct val="135000"/>
              </a:lnSpc>
              <a:spcBef>
                <a:spcPts val="1200"/>
              </a:spcBef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学习类型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按内容</a:t>
            </a:r>
            <a:r>
              <a:rPr lang="en-US" altLang="zh-CN" dirty="0"/>
              <a:t>,</a:t>
            </a:r>
            <a:r>
              <a:rPr lang="zh-CN" altLang="zh-CN" dirty="0"/>
              <a:t>可分为认知的、情感的和运动技能的三大类</a:t>
            </a:r>
            <a:r>
              <a:rPr lang="en-US" altLang="zh-CN" dirty="0"/>
              <a:t>,</a:t>
            </a:r>
            <a:r>
              <a:rPr lang="zh-CN" altLang="zh-CN" dirty="0"/>
              <a:t>其中</a:t>
            </a:r>
            <a:r>
              <a:rPr lang="en-US" altLang="zh-CN" dirty="0"/>
              <a:t>,</a:t>
            </a:r>
            <a:r>
              <a:rPr lang="zh-CN" altLang="zh-CN" dirty="0"/>
              <a:t>认知学习又可分为言语信息、心智技能和认知策略三种。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按学习过程</a:t>
            </a:r>
            <a:r>
              <a:rPr lang="en-US" altLang="zh-CN" dirty="0"/>
              <a:t>,</a:t>
            </a:r>
            <a:r>
              <a:rPr lang="zh-CN" altLang="zh-CN" dirty="0"/>
              <a:t>可分为试错式学习与顿悟式学习。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按理解程度</a:t>
            </a:r>
            <a:r>
              <a:rPr lang="en-US" altLang="zh-CN" dirty="0"/>
              <a:t>,</a:t>
            </a:r>
            <a:r>
              <a:rPr lang="zh-CN" altLang="zh-CN" dirty="0"/>
              <a:t>可分为机械学习与有意义学习</a:t>
            </a:r>
            <a:r>
              <a:rPr lang="en-US" altLang="zh-CN" dirty="0"/>
              <a:t>,</a:t>
            </a:r>
            <a:r>
              <a:rPr lang="zh-CN" altLang="zh-CN" dirty="0"/>
              <a:t>其中有意义学习又可分为接受学习与发现学习、有意义接受学习与有意义活动学习等。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按学生互动的情况</a:t>
            </a:r>
            <a:r>
              <a:rPr lang="en-US" altLang="zh-CN" dirty="0"/>
              <a:t>,</a:t>
            </a:r>
            <a:r>
              <a:rPr lang="zh-CN" altLang="zh-CN" dirty="0"/>
              <a:t>可分为个别学习与小组学习。</a:t>
            </a:r>
          </a:p>
          <a:p>
            <a:r>
              <a:rPr lang="en-US" altLang="zh-CN" dirty="0"/>
              <a:t>(5)</a:t>
            </a:r>
            <a:r>
              <a:rPr lang="zh-CN" altLang="zh-CN" dirty="0"/>
              <a:t>按学习的载体</a:t>
            </a:r>
            <a:r>
              <a:rPr lang="en-US" altLang="zh-CN" dirty="0"/>
              <a:t>,</a:t>
            </a:r>
            <a:r>
              <a:rPr lang="zh-CN" altLang="zh-CN" dirty="0"/>
              <a:t>可分为书本学习与项目学习。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85692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  <a:cs typeface="方正粗黑宋简体" panose="02000000000000000000" charset="-122"/>
                <a:sym typeface="+mn-ea"/>
              </a:rPr>
              <a:t>第一节　团队学习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学习作用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个体生存的必要手段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能保持大脑的活跃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促进人的成熟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提高人的素质</a:t>
            </a:r>
          </a:p>
          <a:p>
            <a:r>
              <a:rPr lang="en-US" altLang="zh-CN" dirty="0"/>
              <a:t>5.</a:t>
            </a:r>
            <a:r>
              <a:rPr lang="zh-CN" altLang="zh-CN" dirty="0"/>
              <a:t>推动文化发展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学生学习与人类学习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学生的学习过程是掌握间接经验的过程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学生的学习是在有计划、有目的和有组织的情况下进行的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学生的学习具有一定程度的被动性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44657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  <a:cs typeface="方正粗黑宋简体" panose="02000000000000000000" charset="-122"/>
                <a:sym typeface="+mn-ea"/>
              </a:rPr>
              <a:t>第一节　团队学习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七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学习规律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规律四则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学习方式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学习压力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八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学派观点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行为主义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格式塔学派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建构主义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人本主义心理学派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553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  <a:cs typeface="方正粗黑宋简体" panose="02000000000000000000" charset="-122"/>
                <a:sym typeface="+mn-ea"/>
              </a:rPr>
              <a:t>第一节　团队学习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二、项目一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项目演练</a:t>
            </a:r>
          </a:p>
          <a:p>
            <a:r>
              <a:rPr lang="zh-CN" altLang="zh-CN" dirty="0"/>
              <a:t>急速</a:t>
            </a:r>
            <a:r>
              <a:rPr lang="en-US" altLang="zh-CN" dirty="0"/>
              <a:t>60</a:t>
            </a:r>
            <a:r>
              <a:rPr lang="zh-CN" altLang="zh-CN" dirty="0"/>
              <a:t>秒</a:t>
            </a:r>
          </a:p>
          <a:p>
            <a:r>
              <a:rPr lang="zh-CN" altLang="zh-CN" dirty="0"/>
              <a:t>在一个绳圈中放着</a:t>
            </a:r>
            <a:r>
              <a:rPr lang="en-US" altLang="zh-CN" dirty="0"/>
              <a:t>30</a:t>
            </a:r>
            <a:r>
              <a:rPr lang="zh-CN" altLang="zh-CN" dirty="0"/>
              <a:t>张展示</a:t>
            </a:r>
            <a:r>
              <a:rPr lang="en-US" altLang="zh-CN" dirty="0"/>
              <a:t>1~30</a:t>
            </a:r>
            <a:r>
              <a:rPr lang="zh-CN" altLang="zh-CN" dirty="0"/>
              <a:t>的数字信息卡片</a:t>
            </a:r>
            <a:r>
              <a:rPr lang="en-US" altLang="zh-CN" dirty="0"/>
              <a:t>,</a:t>
            </a:r>
            <a:r>
              <a:rPr lang="zh-CN" altLang="zh-CN" dirty="0"/>
              <a:t>每一个小队有三次收集数字信息的机会</a:t>
            </a:r>
            <a:r>
              <a:rPr lang="en-US" altLang="zh-CN" dirty="0"/>
              <a:t>,</a:t>
            </a:r>
            <a:r>
              <a:rPr lang="zh-CN" altLang="zh-CN" dirty="0"/>
              <a:t>每队需在</a:t>
            </a:r>
            <a:r>
              <a:rPr lang="en-US" altLang="zh-CN" dirty="0"/>
              <a:t>60</a:t>
            </a:r>
            <a:r>
              <a:rPr lang="zh-CN" altLang="zh-CN" dirty="0"/>
              <a:t>秒时间内按照教师所提出的要求完成卡片上交工作。本活动主要培养学员的协作能力以及举一反三的联想能力、学习能力。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684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  <a:cs typeface="方正粗黑宋简体" panose="02000000000000000000" charset="-122"/>
                <a:sym typeface="+mn-ea"/>
              </a:rPr>
              <a:t>第一节　团队学习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项目点评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学员表现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前几轮挑战</a:t>
            </a:r>
            <a:r>
              <a:rPr lang="en-US" altLang="zh-CN" dirty="0"/>
              <a:t>,</a:t>
            </a:r>
            <a:r>
              <a:rPr lang="zh-CN" altLang="zh-CN" dirty="0"/>
              <a:t>每队总是只能记住几张卡片。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很多卡片最后还是难以分辨。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点评指正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互动学习。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终生学习。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学员分享</a:t>
            </a:r>
          </a:p>
          <a:p>
            <a:r>
              <a:rPr lang="zh-CN" altLang="zh-CN" dirty="0"/>
              <a:t>……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5584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  <a:cs typeface="方正粗黑宋简体" panose="02000000000000000000" charset="-122"/>
                <a:sym typeface="+mn-ea"/>
              </a:rPr>
              <a:t>第一节　团队学习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三、项目二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项目演练</a:t>
            </a:r>
          </a:p>
          <a:p>
            <a:r>
              <a:rPr lang="zh-CN" altLang="zh-CN" b="1" dirty="0"/>
              <a:t>制作新版急速</a:t>
            </a:r>
            <a:r>
              <a:rPr lang="en-US" altLang="zh-CN" b="1" dirty="0"/>
              <a:t>60</a:t>
            </a:r>
            <a:r>
              <a:rPr lang="zh-CN" altLang="zh-CN" b="1" dirty="0"/>
              <a:t>秒</a:t>
            </a:r>
          </a:p>
          <a:p>
            <a:endParaRPr lang="zh-CN" altLang="en-US" dirty="0"/>
          </a:p>
        </p:txBody>
      </p:sp>
      <p:pic>
        <p:nvPicPr>
          <p:cNvPr id="4" name="1201.jpg" descr="id:214749337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444517" y="1944711"/>
            <a:ext cx="6961612" cy="361864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249737" y="5833441"/>
            <a:ext cx="2954655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350"/>
              </a:lnSpc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12-1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制作新版急速</a:t>
            </a:r>
            <a:r>
              <a:rPr lang="en-US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60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秒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2161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GungsuhChe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1343</Words>
  <Application>Microsoft Office PowerPoint</Application>
  <PresentationFormat>宽屏</PresentationFormat>
  <Paragraphs>179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GungsuhChe</vt:lpstr>
      <vt:lpstr>NEU-BZ-S92</vt:lpstr>
      <vt:lpstr>方正粗黑宋简体</vt:lpstr>
      <vt:lpstr>方正书宋_GBK</vt:lpstr>
      <vt:lpstr>黑体</vt:lpstr>
      <vt:lpstr>楷体</vt:lpstr>
      <vt:lpstr>锐字工房云字库准圆GBK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默认设计模板</vt:lpstr>
      <vt:lpstr>PowerPoint 演示文稿</vt:lpstr>
      <vt:lpstr>目   录</vt:lpstr>
      <vt:lpstr>第一节　团队学习</vt:lpstr>
      <vt:lpstr>第一节　团队学习</vt:lpstr>
      <vt:lpstr>第一节　团队学习</vt:lpstr>
      <vt:lpstr>第一节　团队学习</vt:lpstr>
      <vt:lpstr>第一节　团队学习</vt:lpstr>
      <vt:lpstr>第一节　团队学习</vt:lpstr>
      <vt:lpstr>第一节　团队学习</vt:lpstr>
      <vt:lpstr>第一节　团队学习</vt:lpstr>
      <vt:lpstr>第一节　团队学习</vt:lpstr>
      <vt:lpstr>第一节　团队学习</vt:lpstr>
      <vt:lpstr>第二节　团队创新</vt:lpstr>
      <vt:lpstr>第二节　团队创新</vt:lpstr>
      <vt:lpstr>第二节　团队创新</vt:lpstr>
      <vt:lpstr>第二节　团队创新</vt:lpstr>
      <vt:lpstr>第二节　团队创新</vt:lpstr>
      <vt:lpstr>第二节　团队创新</vt:lpstr>
      <vt:lpstr>第二节　团队创新</vt:lpstr>
      <vt:lpstr>第二节　团队创新</vt:lpstr>
      <vt:lpstr>第二节　团队创新</vt:lpstr>
      <vt:lpstr>第二节　团队创新</vt:lpstr>
      <vt:lpstr>第二节　团队创新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s_cc@winning.com.cn</dc:creator>
  <cp:lastModifiedBy>s_cc@winning.com.cn</cp:lastModifiedBy>
  <cp:revision>3</cp:revision>
  <dcterms:created xsi:type="dcterms:W3CDTF">2021-12-05T12:37:51Z</dcterms:created>
  <dcterms:modified xsi:type="dcterms:W3CDTF">2021-12-05T13:02:32Z</dcterms:modified>
</cp:coreProperties>
</file>